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diagrams/layout9.xml" ContentType="application/vnd.openxmlformats-officedocument.drawingml.diagram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tags/tag38.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diagrams/layout1.xml" ContentType="application/vnd.openxmlformats-officedocument.drawingml.diagramLayout+xml"/>
  <Default Extension="xlsx" ContentType="application/vnd.openxmlformats-officedocument.spreadsheetml.sheet"/>
  <Override PartName="/ppt/diagrams/data2.xml" ContentType="application/vnd.openxmlformats-officedocument.drawingml.diagramData+xml"/>
  <Override PartName="/ppt/notesSlides/notesSlide7.xml" ContentType="application/vnd.openxmlformats-officedocument.presentationml.notesSlide+xml"/>
  <Override PartName="/ppt/tags/tag41.xml" ContentType="application/vnd.openxmlformats-officedocument.presentationml.tags+xml"/>
  <Override PartName="/ppt/charts/chart3.xml" ContentType="application/vnd.openxmlformats-officedocument.drawingml.chart+xml"/>
  <Override PartName="/ppt/tags/tag30.xml" ContentType="application/vnd.openxmlformats-officedocument.presentationml.tag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iagrams/quickStyle3.xml" ContentType="application/vnd.openxmlformats-officedocument.drawingml.diagramStyle+xml"/>
  <Override PartName="/ppt/tags/tag79.xml" ContentType="application/vnd.openxmlformats-officedocument.presentationml.tags+xml"/>
  <Override PartName="/ppt/slides/slide33.xml" ContentType="application/vnd.openxmlformats-officedocument.presentationml.slide+xml"/>
  <Override PartName="/ppt/slides/slide44.xml" ContentType="application/vnd.openxmlformats-officedocument.presentationml.slide+xml"/>
  <Default Extension="emf" ContentType="image/x-emf"/>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ppt/notesSlides/notesSlide24.xml" ContentType="application/vnd.openxmlformats-officedocument.presentationml.notes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notesSlides/notesSlide13.xml" ContentType="application/vnd.openxmlformats-officedocument.presentationml.notesSlide+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notesSlides/notesSlide8.xml" ContentType="application/vnd.openxmlformats-officedocument.presentationml.notesSlide+xml"/>
  <Override PartName="/ppt/tags/tag24.xml" ContentType="application/vnd.openxmlformats-officedocument.presentationml.tags+xml"/>
  <Override PartName="/ppt/tags/tag53.xml" ContentType="application/vnd.openxmlformats-officedocument.presentationml.tags+xml"/>
  <Override PartName="/ppt/notesSlides/notesSlide20.xml" ContentType="application/vnd.openxmlformats-officedocument.presentationml.notesSlide+xml"/>
  <Override PartName="/ppt/tags/tag71.xml" ContentType="application/vnd.openxmlformats-officedocument.presentationml.tags+xml"/>
  <Override PartName="/ppt/diagrams/drawing8.xml" ContentType="application/vnd.ms-office.drawingml.diagramDrawing+xml"/>
  <Override PartName="/ppt/tags/tag13.xml" ContentType="application/vnd.openxmlformats-officedocument.presentationml.tags+xml"/>
  <Override PartName="/ppt/tags/tag31.xml" ContentType="application/vnd.openxmlformats-officedocument.presentationml.tags+xml"/>
  <Override PartName="/ppt/diagrams/data3.xml" ContentType="application/vnd.openxmlformats-officedocument.drawingml.diagramData+xml"/>
  <Override PartName="/ppt/tags/tag42.xml" ContentType="application/vnd.openxmlformats-officedocument.presentationml.tags+xml"/>
  <Override PartName="/ppt/tags/tag60.xml" ContentType="application/vnd.openxmlformats-officedocument.presentationml.tags+xml"/>
  <Override PartName="/ppt/charts/chart4.xml" ContentType="application/vnd.openxmlformats-officedocument.drawingml.chart+xml"/>
  <Override PartName="/ppt/diagrams/colors5.xml" ContentType="application/vnd.openxmlformats-officedocument.drawingml.diagramColors+xml"/>
  <Override PartName="/ppt/diagrams/quickStyle8.xml" ContentType="application/vnd.openxmlformats-officedocument.drawingml.diagramStyl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20.xml" ContentType="application/vnd.openxmlformats-officedocument.presentationml.tag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wmf" ContentType="image/x-wmf"/>
  <Override PartName="/ppt/tags/tag2.xml" ContentType="application/vnd.openxmlformats-officedocument.presentationml.tags+xml"/>
  <Default Extension="xls" ContentType="application/vnd.ms-excel"/>
  <Override PartName="/ppt/notesSlides/notesSlide18.xml" ContentType="application/vnd.openxmlformats-officedocument.presentationml.notesSlide+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notesSlides/notesSlide25.xml" ContentType="application/vnd.openxmlformats-officedocument.presentationml.notesSlide+xml"/>
  <Override PartName="/ppt/tags/tag76.xml" ContentType="application/vnd.openxmlformats-officedocument.presentationml.tags+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diagrams/layout3.xml" ContentType="application/vnd.openxmlformats-officedocument.drawingml.diagramLayout+xml"/>
  <Override PartName="/ppt/tags/tag43.xml" ContentType="application/vnd.openxmlformats-officedocument.presentationml.tags+xml"/>
  <Override PartName="/ppt/tags/tag61.xml" ContentType="application/vnd.openxmlformats-officedocument.presentationml.tags+xml"/>
  <Override PartName="/ppt/notesSlides/notesSlide21.xml" ContentType="application/vnd.openxmlformats-officedocument.presentationml.notesSlide+xml"/>
  <Override PartName="/ppt/diagrams/data4.xml" ContentType="application/vnd.openxmlformats-officedocument.drawingml.diagramData+xml"/>
  <Override PartName="/ppt/tags/tag72.xml" ContentType="application/vnd.openxmlformats-officedocument.presentationml.tags+xml"/>
  <Override PartName="/ppt/diagrams/drawing9.xml" ContentType="application/vnd.ms-office.drawingml.diagramDrawing+xml"/>
  <Override PartName="/ppt/notesSlides/notesSlide10.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tags/tag7.xml" ContentType="application/vnd.openxmlformats-officedocument.presentationml.tag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diagrams/layout8.xml" ContentType="application/vnd.openxmlformats-officedocument.drawingml.diagram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notesSlides/notesSlide26.xml" ContentType="application/vnd.openxmlformats-officedocument.presentationml.notesSlide+xml"/>
  <Override PartName="/ppt/tags/tag84.xml" ContentType="application/vnd.openxmlformats-officedocument.presentationml.tags+xml"/>
  <Override PartName="/ppt/diagrams/data9.xml" ContentType="application/vnd.openxmlformats-officedocument.drawingml.diagramData+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notesSlides/notesSlide22.xml" ContentType="application/vnd.openxmlformats-officedocument.presentationml.notesSlide+xml"/>
  <Override PartName="/ppt/diagrams/layout4.xml" ContentType="application/vnd.openxmlformats-officedocument.drawingml.diagramLayout+xml"/>
  <Override PartName="/ppt/tags/tag73.xml" ContentType="application/vnd.openxmlformats-officedocument.presentationml.tags+xml"/>
  <Override PartName="/ppt/tags/tag15.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diagrams/data5.xml" ContentType="application/vnd.openxmlformats-officedocument.drawingml.diagramData+xml"/>
  <Override PartName="/ppt/tags/tag80.xml" ContentType="application/vnd.openxmlformats-officedocument.presentationml.tags+xml"/>
  <Override PartName="/ppt/diagrams/colors7.xml" ContentType="application/vnd.openxmlformats-officedocument.drawingml.diagramColors+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tags/tag11.xml" ContentType="application/vnd.openxmlformats-officedocument.presentationml.tags+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tags/tag45.xml" ContentType="application/vnd.openxmlformats-officedocument.presentationml.tags+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tags/tag34.xml" ContentType="application/vnd.openxmlformats-officedocument.presentationml.tags+xml"/>
  <Override PartName="/ppt/tags/tag81.xml" ContentType="application/vnd.openxmlformats-officedocument.presentationml.tags+xml"/>
  <Override PartName="/ppt/diagrams/colors8.xml" ContentType="application/vnd.openxmlformats-officedocument.drawingml.diagramColor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diagrams/quickStyle7.xml" ContentType="application/vnd.openxmlformats-officedocument.drawingml.diagramStyle+xml"/>
  <Override PartName="/ppt/slides/slide48.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tags/tag39.xml" ContentType="application/vnd.openxmlformats-officedocument.presentationml.tags+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heme/themeOverride2.xml" ContentType="application/vnd.openxmlformats-officedocument.themeOverride+xml"/>
  <Override PartName="/ppt/tags/tag7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376" r:id="rId2"/>
    <p:sldId id="384" r:id="rId3"/>
    <p:sldId id="446" r:id="rId4"/>
    <p:sldId id="475" r:id="rId5"/>
    <p:sldId id="460" r:id="rId6"/>
    <p:sldId id="425" r:id="rId7"/>
    <p:sldId id="388" r:id="rId8"/>
    <p:sldId id="389" r:id="rId9"/>
    <p:sldId id="390" r:id="rId10"/>
    <p:sldId id="476" r:id="rId11"/>
    <p:sldId id="462" r:id="rId12"/>
    <p:sldId id="391" r:id="rId13"/>
    <p:sldId id="392" r:id="rId14"/>
    <p:sldId id="394" r:id="rId15"/>
    <p:sldId id="395" r:id="rId16"/>
    <p:sldId id="396" r:id="rId17"/>
    <p:sldId id="397" r:id="rId18"/>
    <p:sldId id="398" r:id="rId19"/>
    <p:sldId id="399" r:id="rId20"/>
    <p:sldId id="401" r:id="rId21"/>
    <p:sldId id="463" r:id="rId22"/>
    <p:sldId id="477" r:id="rId23"/>
    <p:sldId id="459" r:id="rId24"/>
    <p:sldId id="465" r:id="rId25"/>
    <p:sldId id="469" r:id="rId26"/>
    <p:sldId id="470" r:id="rId27"/>
    <p:sldId id="478" r:id="rId28"/>
    <p:sldId id="431" r:id="rId29"/>
    <p:sldId id="407" r:id="rId30"/>
    <p:sldId id="466" r:id="rId31"/>
    <p:sldId id="472" r:id="rId32"/>
    <p:sldId id="479" r:id="rId33"/>
    <p:sldId id="480" r:id="rId34"/>
    <p:sldId id="474" r:id="rId35"/>
    <p:sldId id="468" r:id="rId36"/>
    <p:sldId id="411" r:id="rId37"/>
    <p:sldId id="412" r:id="rId38"/>
    <p:sldId id="413" r:id="rId39"/>
    <p:sldId id="473" r:id="rId40"/>
    <p:sldId id="438" r:id="rId41"/>
    <p:sldId id="416" r:id="rId42"/>
    <p:sldId id="417" r:id="rId43"/>
    <p:sldId id="441" r:id="rId44"/>
    <p:sldId id="447" r:id="rId45"/>
    <p:sldId id="443" r:id="rId46"/>
    <p:sldId id="448" r:id="rId47"/>
    <p:sldId id="449" r:id="rId48"/>
    <p:sldId id="450" r:id="rId49"/>
    <p:sldId id="451" r:id="rId50"/>
    <p:sldId id="454" r:id="rId51"/>
    <p:sldId id="452" r:id="rId52"/>
    <p:sldId id="453" r:id="rId53"/>
    <p:sldId id="455" r:id="rId54"/>
    <p:sldId id="456" r:id="rId55"/>
    <p:sldId id="457" r:id="rId56"/>
    <p:sldId id="430" r:id="rId57"/>
    <p:sldId id="444" r:id="rId58"/>
    <p:sldId id="445" r:id="rId59"/>
  </p:sldIdLst>
  <p:sldSz cx="9144000" cy="6858000" type="screen4x3"/>
  <p:notesSz cx="6794500" cy="9931400"/>
  <p:defaultTextStyle>
    <a:defPPr>
      <a:defRPr lang="en-US"/>
    </a:defPPr>
    <a:lvl1pPr algn="l" rtl="0" fontAlgn="base">
      <a:spcBef>
        <a:spcPct val="0"/>
      </a:spcBef>
      <a:spcAft>
        <a:spcPct val="0"/>
      </a:spcAft>
      <a:defRPr sz="2000" kern="1200">
        <a:solidFill>
          <a:schemeClr val="tx1"/>
        </a:solidFill>
        <a:latin typeface="Humnst777 BT" pitchFamily="34" charset="0"/>
        <a:ea typeface="+mn-ea"/>
        <a:cs typeface="+mn-cs"/>
      </a:defRPr>
    </a:lvl1pPr>
    <a:lvl2pPr marL="457200" algn="l" rtl="0" fontAlgn="base">
      <a:spcBef>
        <a:spcPct val="0"/>
      </a:spcBef>
      <a:spcAft>
        <a:spcPct val="0"/>
      </a:spcAft>
      <a:defRPr sz="2000" kern="1200">
        <a:solidFill>
          <a:schemeClr val="tx1"/>
        </a:solidFill>
        <a:latin typeface="Humnst777 BT" pitchFamily="34" charset="0"/>
        <a:ea typeface="+mn-ea"/>
        <a:cs typeface="+mn-cs"/>
      </a:defRPr>
    </a:lvl2pPr>
    <a:lvl3pPr marL="914400" algn="l" rtl="0" fontAlgn="base">
      <a:spcBef>
        <a:spcPct val="0"/>
      </a:spcBef>
      <a:spcAft>
        <a:spcPct val="0"/>
      </a:spcAft>
      <a:defRPr sz="2000" kern="1200">
        <a:solidFill>
          <a:schemeClr val="tx1"/>
        </a:solidFill>
        <a:latin typeface="Humnst777 BT" pitchFamily="34" charset="0"/>
        <a:ea typeface="+mn-ea"/>
        <a:cs typeface="+mn-cs"/>
      </a:defRPr>
    </a:lvl3pPr>
    <a:lvl4pPr marL="1371600" algn="l" rtl="0" fontAlgn="base">
      <a:spcBef>
        <a:spcPct val="0"/>
      </a:spcBef>
      <a:spcAft>
        <a:spcPct val="0"/>
      </a:spcAft>
      <a:defRPr sz="2000" kern="1200">
        <a:solidFill>
          <a:schemeClr val="tx1"/>
        </a:solidFill>
        <a:latin typeface="Humnst777 BT" pitchFamily="34" charset="0"/>
        <a:ea typeface="+mn-ea"/>
        <a:cs typeface="+mn-cs"/>
      </a:defRPr>
    </a:lvl4pPr>
    <a:lvl5pPr marL="1828800" algn="l" rtl="0" fontAlgn="base">
      <a:spcBef>
        <a:spcPct val="0"/>
      </a:spcBef>
      <a:spcAft>
        <a:spcPct val="0"/>
      </a:spcAft>
      <a:defRPr sz="2000" kern="1200">
        <a:solidFill>
          <a:schemeClr val="tx1"/>
        </a:solidFill>
        <a:latin typeface="Humnst777 BT" pitchFamily="34" charset="0"/>
        <a:ea typeface="+mn-ea"/>
        <a:cs typeface="+mn-cs"/>
      </a:defRPr>
    </a:lvl5pPr>
    <a:lvl6pPr marL="2286000" algn="l" defTabSz="914400" rtl="0" eaLnBrk="1" latinLnBrk="0" hangingPunct="1">
      <a:defRPr sz="2000" kern="1200">
        <a:solidFill>
          <a:schemeClr val="tx1"/>
        </a:solidFill>
        <a:latin typeface="Humnst777 BT" pitchFamily="34" charset="0"/>
        <a:ea typeface="+mn-ea"/>
        <a:cs typeface="+mn-cs"/>
      </a:defRPr>
    </a:lvl6pPr>
    <a:lvl7pPr marL="2743200" algn="l" defTabSz="914400" rtl="0" eaLnBrk="1" latinLnBrk="0" hangingPunct="1">
      <a:defRPr sz="2000" kern="1200">
        <a:solidFill>
          <a:schemeClr val="tx1"/>
        </a:solidFill>
        <a:latin typeface="Humnst777 BT" pitchFamily="34" charset="0"/>
        <a:ea typeface="+mn-ea"/>
        <a:cs typeface="+mn-cs"/>
      </a:defRPr>
    </a:lvl7pPr>
    <a:lvl8pPr marL="3200400" algn="l" defTabSz="914400" rtl="0" eaLnBrk="1" latinLnBrk="0" hangingPunct="1">
      <a:defRPr sz="2000" kern="1200">
        <a:solidFill>
          <a:schemeClr val="tx1"/>
        </a:solidFill>
        <a:latin typeface="Humnst777 BT" pitchFamily="34" charset="0"/>
        <a:ea typeface="+mn-ea"/>
        <a:cs typeface="+mn-cs"/>
      </a:defRPr>
    </a:lvl8pPr>
    <a:lvl9pPr marL="3657600" algn="l" defTabSz="914400" rtl="0" eaLnBrk="1" latinLnBrk="0" hangingPunct="1">
      <a:defRPr sz="2000" kern="1200">
        <a:solidFill>
          <a:schemeClr val="tx1"/>
        </a:solidFill>
        <a:latin typeface="Humnst777 BT"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CC66"/>
    <a:srgbClr val="008080"/>
    <a:srgbClr val="009900"/>
    <a:srgbClr val="3366CC"/>
    <a:srgbClr val="9999FF"/>
    <a:srgbClr val="0033CC"/>
    <a:srgbClr val="FFFFD3"/>
    <a:srgbClr val="0066FF"/>
  </p:clrMru>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72" autoAdjust="0"/>
  </p:normalViewPr>
  <p:slideViewPr>
    <p:cSldViewPr>
      <p:cViewPr>
        <p:scale>
          <a:sx n="59" d="100"/>
          <a:sy n="59" d="100"/>
        </p:scale>
        <p:origin x="-816" y="-204"/>
      </p:cViewPr>
      <p:guideLst>
        <p:guide orient="horz" pos="2160"/>
        <p:guide orient="horz" pos="592"/>
        <p:guide orient="horz" pos="4080"/>
        <p:guide pos="2880"/>
        <p:guide pos="75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file:///E:\Artworks\Newads%202009\for%20H1%20ad\graphs.xls"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oleObject" Target="file:///D:\Customer_Lists\FY1112\cumulativemktsharedata-H1FY1112.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60"/>
      <c:perspective val="50"/>
    </c:view3D>
    <c:plotArea>
      <c:layout>
        <c:manualLayout>
          <c:layoutTarget val="inner"/>
          <c:xMode val="edge"/>
          <c:yMode val="edge"/>
          <c:x val="5.0847457627118745E-2"/>
          <c:y val="3.2738095238095254E-2"/>
          <c:w val="0.4759546688019935"/>
          <c:h val="0.69940476190476086"/>
        </c:manualLayout>
      </c:layout>
      <c:pie3DChart>
        <c:varyColors val="1"/>
        <c:ser>
          <c:idx val="0"/>
          <c:order val="0"/>
          <c:tx>
            <c:strRef>
              <c:f>Sheet1!$B$1</c:f>
              <c:strCache>
                <c:ptCount val="1"/>
                <c:pt idx="0">
                  <c:v>2011</c:v>
                </c:pt>
              </c:strCache>
            </c:strRef>
          </c:tx>
          <c:dPt>
            <c:idx val="1"/>
            <c:spPr>
              <a:solidFill>
                <a:srgbClr val="00B0F0"/>
              </a:solidFill>
            </c:spPr>
          </c:dPt>
          <c:dPt>
            <c:idx val="2"/>
            <c:spPr>
              <a:solidFill>
                <a:srgbClr val="00B050"/>
              </a:solidFill>
            </c:spPr>
          </c:dPt>
          <c:dPt>
            <c:idx val="3"/>
            <c:spPr>
              <a:solidFill>
                <a:srgbClr val="FFC000"/>
              </a:solidFill>
            </c:spPr>
          </c:dPt>
          <c:dLbls>
            <c:dLbl>
              <c:idx val="0"/>
              <c:spPr/>
              <c:txPr>
                <a:bodyPr/>
                <a:lstStyle/>
                <a:p>
                  <a:pPr>
                    <a:defRPr b="1"/>
                  </a:pPr>
                  <a:endParaRPr lang="en-US"/>
                </a:p>
              </c:txPr>
            </c:dLbl>
            <c:dLbl>
              <c:idx val="1"/>
              <c:layout>
                <c:manualLayout>
                  <c:x val="6.3035517737702162E-2"/>
                  <c:y val="1.6596511884612659E-2"/>
                </c:manualLayout>
              </c:layout>
              <c:dLblPos val="bestFit"/>
              <c:showPercent val="1"/>
            </c:dLbl>
            <c:dLbl>
              <c:idx val="2"/>
              <c:layout>
                <c:manualLayout>
                  <c:x val="0.10180954195241723"/>
                  <c:y val="8.7754433733166951E-2"/>
                </c:manualLayout>
              </c:layout>
              <c:dLblPos val="bestFit"/>
              <c:showPercent val="1"/>
            </c:dLbl>
            <c:dLbl>
              <c:idx val="3"/>
              <c:layout>
                <c:manualLayout>
                  <c:x val="3.6539881667334011E-2"/>
                  <c:y val="9.3845378702662838E-2"/>
                </c:manualLayout>
              </c:layout>
              <c:dLblPos val="bestFit"/>
              <c:showPercent val="1"/>
            </c:dLbl>
            <c:dLblPos val="ctr"/>
            <c:showPercent val="1"/>
            <c:showLeaderLines val="1"/>
          </c:dLbls>
          <c:cat>
            <c:strRef>
              <c:f>Sheet1!$A$2:$A$5</c:f>
              <c:strCache>
                <c:ptCount val="4"/>
                <c:pt idx="0">
                  <c:v>Wind</c:v>
                </c:pt>
                <c:pt idx="1">
                  <c:v>Small Hydro</c:v>
                </c:pt>
                <c:pt idx="2">
                  <c:v>Biomass</c:v>
                </c:pt>
                <c:pt idx="3">
                  <c:v>Solar</c:v>
                </c:pt>
              </c:strCache>
            </c:strRef>
          </c:cat>
          <c:val>
            <c:numRef>
              <c:f>Sheet1!$B$2:$B$5</c:f>
              <c:numCache>
                <c:formatCode>General</c:formatCode>
                <c:ptCount val="4"/>
                <c:pt idx="0">
                  <c:v>2827</c:v>
                </c:pt>
                <c:pt idx="1">
                  <c:v>310</c:v>
                </c:pt>
                <c:pt idx="2">
                  <c:v>498</c:v>
                </c:pt>
                <c:pt idx="3">
                  <c:v>180</c:v>
                </c:pt>
              </c:numCache>
            </c:numRef>
          </c:val>
        </c:ser>
        <c:dLbls>
          <c:showVal val="1"/>
        </c:dLbls>
      </c:pie3DChart>
    </c:plotArea>
    <c:legend>
      <c:legendPos val="r"/>
      <c:layout>
        <c:manualLayout>
          <c:xMode val="edge"/>
          <c:yMode val="edge"/>
          <c:x val="0.59192802170915049"/>
          <c:y val="0.2127666854143237"/>
          <c:w val="0.25270474665243114"/>
          <c:h val="0.6042285339332587"/>
        </c:manualLayout>
      </c:layout>
      <c:txPr>
        <a:bodyPr/>
        <a:lstStyle/>
        <a:p>
          <a:pPr>
            <a:lnSpc>
              <a:spcPts val="1700"/>
            </a:lnSpc>
            <a:defRPr sz="1600"/>
          </a:pPr>
          <a:endParaRPr lang="en-US"/>
        </a:p>
      </c:txPr>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barChart>
        <c:barDir val="col"/>
        <c:grouping val="clustered"/>
        <c:ser>
          <c:idx val="0"/>
          <c:order val="0"/>
          <c:tx>
            <c:strRef>
              <c:f>Sheet1!$B$1</c:f>
              <c:strCache>
                <c:ptCount val="1"/>
                <c:pt idx="0">
                  <c:v>BTM Est.</c:v>
                </c:pt>
              </c:strCache>
            </c:strRef>
          </c:tx>
          <c:spPr>
            <a:solidFill>
              <a:srgbClr val="92D050"/>
            </a:solidFill>
          </c:spPr>
          <c:cat>
            <c:strRef>
              <c:f>Sheet1!$A$2</c:f>
              <c:strCache>
                <c:ptCount val="1"/>
                <c:pt idx="0">
                  <c:v>India Market Estimates 
FY11-12</c:v>
                </c:pt>
              </c:strCache>
            </c:strRef>
          </c:cat>
          <c:val>
            <c:numRef>
              <c:f>Sheet1!$B$2</c:f>
              <c:numCache>
                <c:formatCode>General</c:formatCode>
                <c:ptCount val="1"/>
                <c:pt idx="0">
                  <c:v>2150</c:v>
                </c:pt>
              </c:numCache>
            </c:numRef>
          </c:val>
        </c:ser>
        <c:ser>
          <c:idx val="1"/>
          <c:order val="1"/>
          <c:tx>
            <c:strRef>
              <c:f>Sheet1!$C$1</c:f>
              <c:strCache>
                <c:ptCount val="1"/>
                <c:pt idx="0">
                  <c:v>MAKE Est.</c:v>
                </c:pt>
              </c:strCache>
            </c:strRef>
          </c:tx>
          <c:spPr>
            <a:solidFill>
              <a:srgbClr val="00B050"/>
            </a:solidFill>
          </c:spPr>
          <c:cat>
            <c:strRef>
              <c:f>Sheet1!$A$2</c:f>
              <c:strCache>
                <c:ptCount val="1"/>
                <c:pt idx="0">
                  <c:v>India Market Estimates 
FY11-12</c:v>
                </c:pt>
              </c:strCache>
            </c:strRef>
          </c:cat>
          <c:val>
            <c:numRef>
              <c:f>Sheet1!$C$2</c:f>
              <c:numCache>
                <c:formatCode>General</c:formatCode>
                <c:ptCount val="1"/>
                <c:pt idx="0">
                  <c:v>2250</c:v>
                </c:pt>
              </c:numCache>
            </c:numRef>
          </c:val>
        </c:ser>
        <c:ser>
          <c:idx val="2"/>
          <c:order val="2"/>
          <c:tx>
            <c:strRef>
              <c:f>Sheet1!$D$1</c:f>
              <c:strCache>
                <c:ptCount val="1"/>
                <c:pt idx="0">
                  <c:v>MNRE Est.</c:v>
                </c:pt>
              </c:strCache>
            </c:strRef>
          </c:tx>
          <c:spPr>
            <a:solidFill>
              <a:srgbClr val="39AE9D"/>
            </a:solidFill>
          </c:spPr>
          <c:cat>
            <c:strRef>
              <c:f>Sheet1!$A$2</c:f>
              <c:strCache>
                <c:ptCount val="1"/>
                <c:pt idx="0">
                  <c:v>India Market Estimates 
FY11-12</c:v>
                </c:pt>
              </c:strCache>
            </c:strRef>
          </c:cat>
          <c:val>
            <c:numRef>
              <c:f>Sheet1!$D$2</c:f>
              <c:numCache>
                <c:formatCode>General</c:formatCode>
                <c:ptCount val="1"/>
                <c:pt idx="0">
                  <c:v>2400</c:v>
                </c:pt>
              </c:numCache>
            </c:numRef>
          </c:val>
        </c:ser>
        <c:ser>
          <c:idx val="3"/>
          <c:order val="3"/>
          <c:tx>
            <c:strRef>
              <c:f>Sheet1!$E$1</c:f>
              <c:strCache>
                <c:ptCount val="1"/>
                <c:pt idx="0">
                  <c:v>YTD Dec11-MNRE</c:v>
                </c:pt>
              </c:strCache>
            </c:strRef>
          </c:tx>
          <c:spPr>
            <a:solidFill>
              <a:srgbClr val="92D050"/>
            </a:solidFill>
            <a:ln w="28575">
              <a:noFill/>
              <a:prstDash val="sysDash"/>
            </a:ln>
          </c:spPr>
          <c:dPt>
            <c:idx val="0"/>
            <c:spPr>
              <a:solidFill>
                <a:srgbClr val="FFC000"/>
              </a:solidFill>
              <a:ln w="28575">
                <a:noFill/>
                <a:prstDash val="sysDash"/>
              </a:ln>
            </c:spPr>
          </c:dPt>
          <c:dLbls>
            <c:txPr>
              <a:bodyPr/>
              <a:lstStyle/>
              <a:p>
                <a:pPr>
                  <a:defRPr>
                    <a:solidFill>
                      <a:schemeClr val="tx1"/>
                    </a:solidFill>
                  </a:defRPr>
                </a:pPr>
                <a:endParaRPr lang="en-US"/>
              </a:p>
            </c:txPr>
            <c:dLblPos val="outEnd"/>
            <c:showVal val="1"/>
          </c:dLbls>
          <c:cat>
            <c:strRef>
              <c:f>Sheet1!$A$2</c:f>
              <c:strCache>
                <c:ptCount val="1"/>
                <c:pt idx="0">
                  <c:v>India Market Estimates 
FY11-12</c:v>
                </c:pt>
              </c:strCache>
            </c:strRef>
          </c:cat>
          <c:val>
            <c:numRef>
              <c:f>Sheet1!$E$2</c:f>
              <c:numCache>
                <c:formatCode>General</c:formatCode>
                <c:ptCount val="1"/>
                <c:pt idx="0">
                  <c:v>1750</c:v>
                </c:pt>
              </c:numCache>
            </c:numRef>
          </c:val>
        </c:ser>
        <c:dLbls>
          <c:showVal val="1"/>
        </c:dLbls>
        <c:axId val="95746688"/>
        <c:axId val="96551296"/>
      </c:barChart>
      <c:catAx>
        <c:axId val="95746688"/>
        <c:scaling>
          <c:orientation val="minMax"/>
        </c:scaling>
        <c:axPos val="b"/>
        <c:tickLblPos val="nextTo"/>
        <c:txPr>
          <a:bodyPr anchor="t"/>
          <a:lstStyle/>
          <a:p>
            <a:pPr>
              <a:defRPr b="1"/>
            </a:pPr>
            <a:endParaRPr lang="en-US"/>
          </a:p>
        </c:txPr>
        <c:crossAx val="96551296"/>
        <c:crosses val="autoZero"/>
        <c:auto val="1"/>
        <c:lblAlgn val="ctr"/>
        <c:lblOffset val="100"/>
      </c:catAx>
      <c:valAx>
        <c:axId val="96551296"/>
        <c:scaling>
          <c:orientation val="minMax"/>
        </c:scaling>
        <c:axPos val="l"/>
        <c:numFmt formatCode="General" sourceLinked="1"/>
        <c:tickLblPos val="nextTo"/>
        <c:crossAx val="95746688"/>
        <c:crosses val="autoZero"/>
        <c:crossBetween val="between"/>
      </c:valAx>
    </c:plotArea>
    <c:legend>
      <c:legendPos val="r"/>
      <c:layout>
        <c:manualLayout>
          <c:xMode val="edge"/>
          <c:yMode val="edge"/>
          <c:x val="0.61793109194683993"/>
          <c:y val="0.11821118514031922"/>
          <c:w val="0.36619589218014431"/>
          <c:h val="0.76357762971936149"/>
        </c:manualLayout>
      </c:layout>
    </c:legend>
    <c:plotVisOnly val="1"/>
  </c:chart>
  <c:txPr>
    <a:bodyPr/>
    <a:lstStyle/>
    <a:p>
      <a:pPr>
        <a:defRPr sz="1600"/>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arChart>
        <c:barDir val="col"/>
        <c:grouping val="clustered"/>
        <c:ser>
          <c:idx val="1"/>
          <c:order val="0"/>
          <c:spPr>
            <a:solidFill>
              <a:srgbClr val="008080"/>
            </a:solidFill>
          </c:spPr>
          <c:dLbls>
            <c:dLblPos val="outEnd"/>
            <c:showVal val="1"/>
          </c:dLbls>
          <c:cat>
            <c:strRef>
              <c:f>'YoY Mktshare'!$C$1:$N$1</c:f>
              <c:strCache>
                <c:ptCount val="12"/>
                <c:pt idx="0">
                  <c:v>FY00</c:v>
                </c:pt>
                <c:pt idx="1">
                  <c:v>FY01</c:v>
                </c:pt>
                <c:pt idx="2">
                  <c:v>FY02</c:v>
                </c:pt>
                <c:pt idx="3">
                  <c:v>FY03</c:v>
                </c:pt>
                <c:pt idx="4">
                  <c:v>FY04</c:v>
                </c:pt>
                <c:pt idx="5">
                  <c:v>FY05</c:v>
                </c:pt>
                <c:pt idx="6">
                  <c:v>FY06</c:v>
                </c:pt>
                <c:pt idx="7">
                  <c:v>FY07</c:v>
                </c:pt>
                <c:pt idx="8">
                  <c:v>FY08</c:v>
                </c:pt>
                <c:pt idx="9">
                  <c:v>FY09</c:v>
                </c:pt>
                <c:pt idx="10">
                  <c:v>FY10</c:v>
                </c:pt>
                <c:pt idx="11">
                  <c:v>FY11</c:v>
                </c:pt>
              </c:strCache>
            </c:strRef>
          </c:cat>
          <c:val>
            <c:numRef>
              <c:f>'YoY Mktshare'!$C$3:$N$3</c:f>
              <c:numCache>
                <c:formatCode>General</c:formatCode>
                <c:ptCount val="12"/>
                <c:pt idx="0">
                  <c:v>38</c:v>
                </c:pt>
                <c:pt idx="1">
                  <c:v>94</c:v>
                </c:pt>
                <c:pt idx="2">
                  <c:v>127</c:v>
                </c:pt>
                <c:pt idx="3">
                  <c:v>74</c:v>
                </c:pt>
                <c:pt idx="4">
                  <c:v>217</c:v>
                </c:pt>
                <c:pt idx="5">
                  <c:v>495</c:v>
                </c:pt>
                <c:pt idx="6">
                  <c:v>862</c:v>
                </c:pt>
                <c:pt idx="7">
                  <c:v>826</c:v>
                </c:pt>
                <c:pt idx="8">
                  <c:v>929</c:v>
                </c:pt>
                <c:pt idx="9">
                  <c:v>782</c:v>
                </c:pt>
                <c:pt idx="10">
                  <c:v>763</c:v>
                </c:pt>
                <c:pt idx="11">
                  <c:v>955</c:v>
                </c:pt>
              </c:numCache>
            </c:numRef>
          </c:val>
        </c:ser>
        <c:ser>
          <c:idx val="0"/>
          <c:order val="1"/>
          <c:dLbls>
            <c:txPr>
              <a:bodyPr/>
              <a:lstStyle/>
              <a:p>
                <a:pPr>
                  <a:defRPr>
                    <a:solidFill>
                      <a:srgbClr val="0070C0"/>
                    </a:solidFill>
                  </a:defRPr>
                </a:pPr>
                <a:endParaRPr lang="en-US"/>
              </a:p>
            </c:txPr>
            <c:dLblPos val="outEnd"/>
            <c:showVal val="1"/>
          </c:dLbls>
          <c:cat>
            <c:strRef>
              <c:f>'YoY Mktshare'!$C$1:$N$1</c:f>
              <c:strCache>
                <c:ptCount val="12"/>
                <c:pt idx="0">
                  <c:v>FY00</c:v>
                </c:pt>
                <c:pt idx="1">
                  <c:v>FY01</c:v>
                </c:pt>
                <c:pt idx="2">
                  <c:v>FY02</c:v>
                </c:pt>
                <c:pt idx="3">
                  <c:v>FY03</c:v>
                </c:pt>
                <c:pt idx="4">
                  <c:v>FY04</c:v>
                </c:pt>
                <c:pt idx="5">
                  <c:v>FY05</c:v>
                </c:pt>
                <c:pt idx="6">
                  <c:v>FY06</c:v>
                </c:pt>
                <c:pt idx="7">
                  <c:v>FY07</c:v>
                </c:pt>
                <c:pt idx="8">
                  <c:v>FY08</c:v>
                </c:pt>
                <c:pt idx="9">
                  <c:v>FY09</c:v>
                </c:pt>
                <c:pt idx="10">
                  <c:v>FY10</c:v>
                </c:pt>
                <c:pt idx="11">
                  <c:v>FY11</c:v>
                </c:pt>
              </c:strCache>
            </c:strRef>
          </c:cat>
          <c:val>
            <c:numRef>
              <c:f>'YoY Mktshare'!$C$2:$N$2</c:f>
              <c:numCache>
                <c:formatCode>General</c:formatCode>
                <c:ptCount val="12"/>
                <c:pt idx="0">
                  <c:v>118</c:v>
                </c:pt>
                <c:pt idx="1">
                  <c:v>189</c:v>
                </c:pt>
                <c:pt idx="2">
                  <c:v>285</c:v>
                </c:pt>
                <c:pt idx="3">
                  <c:v>239</c:v>
                </c:pt>
                <c:pt idx="4">
                  <c:v>608</c:v>
                </c:pt>
                <c:pt idx="5">
                  <c:v>1115</c:v>
                </c:pt>
                <c:pt idx="6">
                  <c:v>1748</c:v>
                </c:pt>
                <c:pt idx="7">
                  <c:v>1773</c:v>
                </c:pt>
                <c:pt idx="8">
                  <c:v>1584</c:v>
                </c:pt>
                <c:pt idx="9">
                  <c:v>1489</c:v>
                </c:pt>
                <c:pt idx="10">
                  <c:v>1563</c:v>
                </c:pt>
                <c:pt idx="11">
                  <c:v>2320</c:v>
                </c:pt>
              </c:numCache>
            </c:numRef>
          </c:val>
        </c:ser>
        <c:axId val="52419584"/>
        <c:axId val="52490624"/>
      </c:barChart>
      <c:catAx>
        <c:axId val="52419584"/>
        <c:scaling>
          <c:orientation val="minMax"/>
        </c:scaling>
        <c:axPos val="b"/>
        <c:numFmt formatCode="General" sourceLinked="1"/>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52490624"/>
        <c:crosses val="autoZero"/>
        <c:auto val="1"/>
        <c:lblAlgn val="ctr"/>
        <c:lblOffset val="100"/>
      </c:catAx>
      <c:valAx>
        <c:axId val="52490624"/>
        <c:scaling>
          <c:orientation val="minMax"/>
        </c:scaling>
        <c:axPos val="l"/>
        <c:numFmt formatCode="General" sourceLinked="1"/>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52419584"/>
        <c:crosses val="autoZero"/>
        <c:crossBetween val="between"/>
      </c:valAx>
    </c:plotArea>
    <c:plotVisOnly val="1"/>
    <c:dispBlanksAs val="gap"/>
  </c:chart>
  <c:spPr>
    <a:solidFill>
      <a:schemeClr val="bg1"/>
    </a:solidFill>
  </c:spPr>
  <c:txPr>
    <a:bodyPr/>
    <a:lstStyle/>
    <a:p>
      <a:pPr>
        <a:defRPr sz="1000" b="0" i="0" u="none" strike="noStrike" baseline="0">
          <a:solidFill>
            <a:srgbClr val="000000"/>
          </a:solidFill>
          <a:latin typeface="Calibri"/>
          <a:ea typeface="Calibri"/>
          <a:cs typeface="Calibri"/>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spPr>
            <a:solidFill>
              <a:srgbClr val="008080"/>
            </a:solidFill>
          </c:spPr>
          <c:dLbls>
            <c:numFmt formatCode="0" sourceLinked="0"/>
            <c:txPr>
              <a:bodyPr rot="-5400000" vert="horz"/>
              <a:lstStyle/>
              <a:p>
                <a:pPr algn="ctr">
                  <a:defRPr/>
                </a:pPr>
                <a:endParaRPr lang="en-US"/>
              </a:p>
            </c:txPr>
            <c:showVal val="1"/>
          </c:dLbls>
          <c:cat>
            <c:strRef>
              <c:f>'As of 31.03.2010'!$J$3:$J$7</c:f>
              <c:strCache>
                <c:ptCount val="5"/>
                <c:pt idx="0">
                  <c:v>Tamil Nadu</c:v>
                </c:pt>
                <c:pt idx="1">
                  <c:v>Maharashtra</c:v>
                </c:pt>
                <c:pt idx="2">
                  <c:v>Gujarat</c:v>
                </c:pt>
                <c:pt idx="3">
                  <c:v>Rajasthan</c:v>
                </c:pt>
                <c:pt idx="4">
                  <c:v>Karnataka</c:v>
                </c:pt>
              </c:strCache>
            </c:strRef>
          </c:cat>
          <c:val>
            <c:numRef>
              <c:f>'As of 31.03.2010'!$W$3:$W$7</c:f>
              <c:numCache>
                <c:formatCode>0.00</c:formatCode>
                <c:ptCount val="5"/>
                <c:pt idx="0">
                  <c:v>1845.9</c:v>
                </c:pt>
                <c:pt idx="1">
                  <c:v>1615.4</c:v>
                </c:pt>
                <c:pt idx="2">
                  <c:v>1370.99</c:v>
                </c:pt>
                <c:pt idx="3">
                  <c:v>1185.3</c:v>
                </c:pt>
                <c:pt idx="4">
                  <c:v>710.65</c:v>
                </c:pt>
              </c:numCache>
            </c:numRef>
          </c:val>
        </c:ser>
        <c:ser>
          <c:idx val="1"/>
          <c:order val="1"/>
          <c:spPr>
            <a:solidFill>
              <a:srgbClr val="92D050"/>
            </a:solidFill>
          </c:spPr>
          <c:dLbls>
            <c:numFmt formatCode="0" sourceLinked="0"/>
            <c:txPr>
              <a:bodyPr rot="-5400000" vert="horz"/>
              <a:lstStyle/>
              <a:p>
                <a:pPr algn="ctr">
                  <a:defRPr/>
                </a:pPr>
                <a:endParaRPr lang="en-US"/>
              </a:p>
            </c:txPr>
            <c:showVal val="1"/>
          </c:dLbls>
          <c:cat>
            <c:strRef>
              <c:f>'As of 31.03.2010'!$J$3:$J$7</c:f>
              <c:strCache>
                <c:ptCount val="5"/>
                <c:pt idx="0">
                  <c:v>Tamil Nadu</c:v>
                </c:pt>
                <c:pt idx="1">
                  <c:v>Maharashtra</c:v>
                </c:pt>
                <c:pt idx="2">
                  <c:v>Gujarat</c:v>
                </c:pt>
                <c:pt idx="3">
                  <c:v>Rajasthan</c:v>
                </c:pt>
                <c:pt idx="4">
                  <c:v>Karnataka</c:v>
                </c:pt>
              </c:strCache>
            </c:strRef>
          </c:cat>
          <c:val>
            <c:numRef>
              <c:f>'As of 31.03.2010'!$X$3:$X$7</c:f>
              <c:numCache>
                <c:formatCode>0.00</c:formatCode>
                <c:ptCount val="5"/>
                <c:pt idx="0">
                  <c:v>6577.4450000000006</c:v>
                </c:pt>
                <c:pt idx="1">
                  <c:v>2529.8550000000023</c:v>
                </c:pt>
                <c:pt idx="2">
                  <c:v>2641.8150000000023</c:v>
                </c:pt>
                <c:pt idx="3">
                  <c:v>1832.9949999999999</c:v>
                </c:pt>
                <c:pt idx="4">
                  <c:v>1888.97</c:v>
                </c:pt>
              </c:numCache>
            </c:numRef>
          </c:val>
        </c:ser>
        <c:dLbls>
          <c:showVal val="1"/>
        </c:dLbls>
        <c:axId val="52730496"/>
        <c:axId val="52740480"/>
      </c:barChart>
      <c:catAx>
        <c:axId val="52730496"/>
        <c:scaling>
          <c:orientation val="minMax"/>
        </c:scaling>
        <c:delete val="1"/>
        <c:axPos val="b"/>
        <c:numFmt formatCode="General" sourceLinked="1"/>
        <c:tickLblPos val="none"/>
        <c:crossAx val="52740480"/>
        <c:crosses val="autoZero"/>
        <c:auto val="1"/>
        <c:lblAlgn val="ctr"/>
        <c:lblOffset val="100"/>
      </c:catAx>
      <c:valAx>
        <c:axId val="52740480"/>
        <c:scaling>
          <c:orientation val="minMax"/>
        </c:scaling>
        <c:axPos val="l"/>
        <c:numFmt formatCode="0.00" sourceLinked="1"/>
        <c:tickLblPos val="nextTo"/>
        <c:txPr>
          <a:bodyPr rot="0" vert="horz"/>
          <a:lstStyle/>
          <a:p>
            <a:pPr>
              <a:defRPr/>
            </a:pPr>
            <a:endParaRPr lang="en-US"/>
          </a:p>
        </c:txPr>
        <c:crossAx val="52730496"/>
        <c:crosses val="autoZero"/>
        <c:crossBetween val="between"/>
      </c:valAx>
    </c:plotArea>
    <c:plotVisOnly val="1"/>
    <c:dispBlanksAs val="gap"/>
  </c:chart>
  <c:txPr>
    <a:bodyPr/>
    <a:lstStyle/>
    <a:p>
      <a:pPr>
        <a:defRPr sz="1600" b="0" i="0" u="none" strike="noStrike" baseline="0">
          <a:solidFill>
            <a:srgbClr val="000000"/>
          </a:solidFill>
          <a:latin typeface="Calibri"/>
          <a:ea typeface="Calibri"/>
          <a:cs typeface="Calibri"/>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615888-7D8D-420F-B778-49F1DBD13E2C}"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AE1A1C7C-73A4-4526-AA3B-D2641D0F704C}">
      <dgm:prSet phldrT="[Text]" custT="1"/>
      <dgm:spPr/>
      <dgm:t>
        <a:bodyPr/>
        <a:lstStyle/>
        <a:p>
          <a:pPr algn="l"/>
          <a:r>
            <a:rPr lang="en-US" sz="1800" dirty="0" smtClean="0"/>
            <a:t>High economic growth leading to exponential demand for energy </a:t>
          </a:r>
        </a:p>
        <a:p>
          <a:pPr algn="l"/>
          <a:r>
            <a:rPr lang="en-US" sz="1800" dirty="0" smtClean="0"/>
            <a:t>Over-dependence on imports of fossil fuel for energy generation </a:t>
          </a:r>
        </a:p>
        <a:p>
          <a:pPr algn="l"/>
          <a:r>
            <a:rPr lang="en-US" sz="1800" dirty="0" smtClean="0"/>
            <a:t>Alarming increase in the cost of fossil fuel due to increased consumption and depleting levels </a:t>
          </a:r>
        </a:p>
      </dgm:t>
    </dgm:pt>
    <dgm:pt modelId="{8B7EF380-F36F-41D9-909D-FDA157236E26}" type="parTrans" cxnId="{86D4B55C-8ECA-418B-826C-10A85BF581CC}">
      <dgm:prSet/>
      <dgm:spPr/>
      <dgm:t>
        <a:bodyPr/>
        <a:lstStyle/>
        <a:p>
          <a:endParaRPr lang="en-US"/>
        </a:p>
      </dgm:t>
    </dgm:pt>
    <dgm:pt modelId="{C0D17C29-58C4-499E-A986-9FDCC6B8EC2A}" type="sibTrans" cxnId="{86D4B55C-8ECA-418B-826C-10A85BF581CC}">
      <dgm:prSet/>
      <dgm:spPr/>
      <dgm:t>
        <a:bodyPr/>
        <a:lstStyle/>
        <a:p>
          <a:endParaRPr lang="en-US"/>
        </a:p>
      </dgm:t>
    </dgm:pt>
    <dgm:pt modelId="{AED4A1E6-FAEC-43B6-A308-A9445A06BAAB}">
      <dgm:prSet phldrT="[Text]" custT="1"/>
      <dgm:spPr/>
      <dgm:t>
        <a:bodyPr/>
        <a:lstStyle/>
        <a:p>
          <a:pPr algn="l"/>
          <a:r>
            <a:rPr lang="en-US" sz="1800" dirty="0" smtClean="0"/>
            <a:t>Looming dangers of global warming </a:t>
          </a:r>
        </a:p>
        <a:p>
          <a:pPr algn="l"/>
          <a:r>
            <a:rPr lang="en-US" sz="1800" dirty="0" smtClean="0"/>
            <a:t>Excessive CO2 emissions as a result of conventional fossil fuel power generation</a:t>
          </a:r>
        </a:p>
        <a:p>
          <a:pPr algn="l"/>
          <a:r>
            <a:rPr lang="en-US" sz="1800" dirty="0" smtClean="0"/>
            <a:t>Mounting global pressure to curb emission levels </a:t>
          </a:r>
          <a:endParaRPr lang="en-US" sz="1800" dirty="0"/>
        </a:p>
      </dgm:t>
    </dgm:pt>
    <dgm:pt modelId="{665F4CDE-FF69-4A6A-A460-D6B710208591}" type="parTrans" cxnId="{898CA1E0-1E05-42FF-8096-CEC7BE5C62D9}">
      <dgm:prSet/>
      <dgm:spPr/>
      <dgm:t>
        <a:bodyPr/>
        <a:lstStyle/>
        <a:p>
          <a:endParaRPr lang="en-US"/>
        </a:p>
      </dgm:t>
    </dgm:pt>
    <dgm:pt modelId="{A6A75872-4EE2-415C-891B-510E0D1FC62A}" type="sibTrans" cxnId="{898CA1E0-1E05-42FF-8096-CEC7BE5C62D9}">
      <dgm:prSet/>
      <dgm:spPr/>
      <dgm:t>
        <a:bodyPr/>
        <a:lstStyle/>
        <a:p>
          <a:endParaRPr lang="en-US"/>
        </a:p>
      </dgm:t>
    </dgm:pt>
    <dgm:pt modelId="{A63D4792-0E7D-4A0D-9AF2-D22C006E1720}" type="pres">
      <dgm:prSet presAssocID="{76615888-7D8D-420F-B778-49F1DBD13E2C}" presName="compositeShape" presStyleCnt="0">
        <dgm:presLayoutVars>
          <dgm:chMax val="2"/>
          <dgm:dir/>
          <dgm:resizeHandles val="exact"/>
        </dgm:presLayoutVars>
      </dgm:prSet>
      <dgm:spPr/>
      <dgm:t>
        <a:bodyPr/>
        <a:lstStyle/>
        <a:p>
          <a:endParaRPr lang="en-US"/>
        </a:p>
      </dgm:t>
    </dgm:pt>
    <dgm:pt modelId="{9704AAD9-2D29-4E99-B5EB-E12BF1D3B6E3}" type="pres">
      <dgm:prSet presAssocID="{76615888-7D8D-420F-B778-49F1DBD13E2C}" presName="divider" presStyleLbl="fgShp" presStyleIdx="0" presStyleCnt="1" custAng="133959" custScaleY="184695" custLinFactNeighborX="2766" custLinFactNeighborY="-2084"/>
      <dgm:spPr>
        <a:solidFill>
          <a:schemeClr val="accent1">
            <a:lumMod val="90000"/>
          </a:schemeClr>
        </a:solidFill>
        <a:ln>
          <a:solidFill>
            <a:schemeClr val="tx1"/>
          </a:solidFill>
        </a:ln>
      </dgm:spPr>
      <dgm:t>
        <a:bodyPr/>
        <a:lstStyle/>
        <a:p>
          <a:endParaRPr lang="en-US"/>
        </a:p>
      </dgm:t>
    </dgm:pt>
    <dgm:pt modelId="{B62411D0-940F-45F2-9B3E-432E3BEDA0E8}" type="pres">
      <dgm:prSet presAssocID="{AE1A1C7C-73A4-4526-AA3B-D2641D0F704C}" presName="downArrow" presStyleLbl="node1" presStyleIdx="0" presStyleCnt="2" custScaleX="83689" custScaleY="117515" custLinFactNeighborX="-23333" custLinFactNeighborY="5240"/>
      <dgm:spPr>
        <a:solidFill>
          <a:srgbClr val="FFC000"/>
        </a:solidFill>
      </dgm:spPr>
    </dgm:pt>
    <dgm:pt modelId="{6C940EEA-AD87-443B-9F1C-C72C86D61D64}" type="pres">
      <dgm:prSet presAssocID="{AE1A1C7C-73A4-4526-AA3B-D2641D0F704C}" presName="downArrowText" presStyleLbl="revTx" presStyleIdx="0" presStyleCnt="2" custScaleX="204687" custLinFactNeighborX="3075">
        <dgm:presLayoutVars>
          <dgm:bulletEnabled val="1"/>
        </dgm:presLayoutVars>
      </dgm:prSet>
      <dgm:spPr/>
      <dgm:t>
        <a:bodyPr/>
        <a:lstStyle/>
        <a:p>
          <a:endParaRPr lang="en-US"/>
        </a:p>
      </dgm:t>
    </dgm:pt>
    <dgm:pt modelId="{93C8882A-CBC0-4614-88A4-ADF7BAEDF66F}" type="pres">
      <dgm:prSet presAssocID="{AED4A1E6-FAEC-43B6-A308-A9445A06BAAB}" presName="upArrow" presStyleLbl="node1" presStyleIdx="1" presStyleCnt="2" custScaleX="84397" custScaleY="114390" custLinFactNeighborX="32908" custLinFactNeighborY="-5305"/>
      <dgm:spPr>
        <a:solidFill>
          <a:srgbClr val="92D050"/>
        </a:solidFill>
      </dgm:spPr>
      <dgm:t>
        <a:bodyPr/>
        <a:lstStyle/>
        <a:p>
          <a:endParaRPr lang="en-US"/>
        </a:p>
      </dgm:t>
    </dgm:pt>
    <dgm:pt modelId="{ED367ABC-408B-434A-93F0-9D2F2D0473B1}" type="pres">
      <dgm:prSet presAssocID="{AED4A1E6-FAEC-43B6-A308-A9445A06BAAB}" presName="upArrowText" presStyleLbl="revTx" presStyleIdx="1" presStyleCnt="2" custScaleX="213697" custScaleY="82891" custLinFactNeighborX="23271" custLinFactNeighborY="-6929">
        <dgm:presLayoutVars>
          <dgm:bulletEnabled val="1"/>
        </dgm:presLayoutVars>
      </dgm:prSet>
      <dgm:spPr/>
      <dgm:t>
        <a:bodyPr/>
        <a:lstStyle/>
        <a:p>
          <a:endParaRPr lang="en-US"/>
        </a:p>
      </dgm:t>
    </dgm:pt>
  </dgm:ptLst>
  <dgm:cxnLst>
    <dgm:cxn modelId="{625EF95B-295E-48FB-8682-14656BA39792}" type="presOf" srcId="{AED4A1E6-FAEC-43B6-A308-A9445A06BAAB}" destId="{ED367ABC-408B-434A-93F0-9D2F2D0473B1}" srcOrd="0" destOrd="0" presId="urn:microsoft.com/office/officeart/2005/8/layout/arrow3"/>
    <dgm:cxn modelId="{898CA1E0-1E05-42FF-8096-CEC7BE5C62D9}" srcId="{76615888-7D8D-420F-B778-49F1DBD13E2C}" destId="{AED4A1E6-FAEC-43B6-A308-A9445A06BAAB}" srcOrd="1" destOrd="0" parTransId="{665F4CDE-FF69-4A6A-A460-D6B710208591}" sibTransId="{A6A75872-4EE2-415C-891B-510E0D1FC62A}"/>
    <dgm:cxn modelId="{14252390-5D89-4A0F-8705-5919B5A07667}" type="presOf" srcId="{76615888-7D8D-420F-B778-49F1DBD13E2C}" destId="{A63D4792-0E7D-4A0D-9AF2-D22C006E1720}" srcOrd="0" destOrd="0" presId="urn:microsoft.com/office/officeart/2005/8/layout/arrow3"/>
    <dgm:cxn modelId="{86D4B55C-8ECA-418B-826C-10A85BF581CC}" srcId="{76615888-7D8D-420F-B778-49F1DBD13E2C}" destId="{AE1A1C7C-73A4-4526-AA3B-D2641D0F704C}" srcOrd="0" destOrd="0" parTransId="{8B7EF380-F36F-41D9-909D-FDA157236E26}" sibTransId="{C0D17C29-58C4-499E-A986-9FDCC6B8EC2A}"/>
    <dgm:cxn modelId="{0C693B01-6630-4DF6-8864-59FF9F112694}" type="presOf" srcId="{AE1A1C7C-73A4-4526-AA3B-D2641D0F704C}" destId="{6C940EEA-AD87-443B-9F1C-C72C86D61D64}" srcOrd="0" destOrd="0" presId="urn:microsoft.com/office/officeart/2005/8/layout/arrow3"/>
    <dgm:cxn modelId="{5966E93A-8513-4EE1-B190-D7B9C1C089AC}" type="presParOf" srcId="{A63D4792-0E7D-4A0D-9AF2-D22C006E1720}" destId="{9704AAD9-2D29-4E99-B5EB-E12BF1D3B6E3}" srcOrd="0" destOrd="0" presId="urn:microsoft.com/office/officeart/2005/8/layout/arrow3"/>
    <dgm:cxn modelId="{6C3BDA61-8CC0-42ED-83F3-F3325493533C}" type="presParOf" srcId="{A63D4792-0E7D-4A0D-9AF2-D22C006E1720}" destId="{B62411D0-940F-45F2-9B3E-432E3BEDA0E8}" srcOrd="1" destOrd="0" presId="urn:microsoft.com/office/officeart/2005/8/layout/arrow3"/>
    <dgm:cxn modelId="{D5C2D7DF-3396-43FC-9AD3-4297077F52AE}" type="presParOf" srcId="{A63D4792-0E7D-4A0D-9AF2-D22C006E1720}" destId="{6C940EEA-AD87-443B-9F1C-C72C86D61D64}" srcOrd="2" destOrd="0" presId="urn:microsoft.com/office/officeart/2005/8/layout/arrow3"/>
    <dgm:cxn modelId="{6C006D80-365D-43C3-8834-4D7C4EF0246A}" type="presParOf" srcId="{A63D4792-0E7D-4A0D-9AF2-D22C006E1720}" destId="{93C8882A-CBC0-4614-88A4-ADF7BAEDF66F}" srcOrd="3" destOrd="0" presId="urn:microsoft.com/office/officeart/2005/8/layout/arrow3"/>
    <dgm:cxn modelId="{5D0F2437-6240-4D38-9DD8-BC376F692DA6}" type="presParOf" srcId="{A63D4792-0E7D-4A0D-9AF2-D22C006E1720}" destId="{ED367ABC-408B-434A-93F0-9D2F2D0473B1}" srcOrd="4" destOrd="0" presId="urn:microsoft.com/office/officeart/2005/8/layout/arrow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A37876-B83C-4F31-BB40-E49A5620F2A0}" type="doc">
      <dgm:prSet loTypeId="urn:microsoft.com/office/officeart/2005/8/layout/funnel1" loCatId="relationship" qsTypeId="urn:microsoft.com/office/officeart/2005/8/quickstyle/simple1#1" qsCatId="simple" csTypeId="urn:microsoft.com/office/officeart/2005/8/colors/accent1_2#1" csCatId="accent1" phldr="1"/>
      <dgm:spPr/>
      <dgm:t>
        <a:bodyPr/>
        <a:lstStyle/>
        <a:p>
          <a:endParaRPr lang="en-US"/>
        </a:p>
      </dgm:t>
    </dgm:pt>
    <dgm:pt modelId="{8F2684B1-CB9F-43BC-845F-E33DD795F0E3}">
      <dgm:prSet phldrT="[Text]" custT="1"/>
      <dgm:spPr>
        <a:solidFill>
          <a:srgbClr val="92D050"/>
        </a:solidFill>
      </dgm:spPr>
      <dgm:t>
        <a:bodyPr/>
        <a:lstStyle/>
        <a:p>
          <a:r>
            <a:rPr lang="en-US" sz="1800" dirty="0" smtClean="0">
              <a:solidFill>
                <a:schemeClr val="tx1"/>
              </a:solidFill>
              <a:latin typeface="Calibri" pitchFamily="34" charset="0"/>
            </a:rPr>
            <a:t>Progressive Policy Support</a:t>
          </a:r>
          <a:endParaRPr lang="en-US" sz="1800" dirty="0">
            <a:solidFill>
              <a:schemeClr val="tx1"/>
            </a:solidFill>
            <a:latin typeface="Calibri" pitchFamily="34" charset="0"/>
          </a:endParaRPr>
        </a:p>
      </dgm:t>
    </dgm:pt>
    <dgm:pt modelId="{7118F8C1-2FE3-41DE-AB9D-0D7130EE123A}" type="parTrans" cxnId="{D2A18826-3E19-445C-B1C7-FD9A62E1E699}">
      <dgm:prSet/>
      <dgm:spPr/>
      <dgm:t>
        <a:bodyPr/>
        <a:lstStyle/>
        <a:p>
          <a:endParaRPr lang="en-US"/>
        </a:p>
      </dgm:t>
    </dgm:pt>
    <dgm:pt modelId="{CD908763-90FA-471D-AC65-6D07C3E2E75B}" type="sibTrans" cxnId="{D2A18826-3E19-445C-B1C7-FD9A62E1E699}">
      <dgm:prSet/>
      <dgm:spPr/>
      <dgm:t>
        <a:bodyPr/>
        <a:lstStyle/>
        <a:p>
          <a:endParaRPr lang="en-US"/>
        </a:p>
      </dgm:t>
    </dgm:pt>
    <dgm:pt modelId="{441EBB3A-503E-4913-A8C5-617FAE613436}">
      <dgm:prSet phldrT="[Text]" custT="1"/>
      <dgm:spPr>
        <a:solidFill>
          <a:srgbClr val="FFC000"/>
        </a:solidFill>
      </dgm:spPr>
      <dgm:t>
        <a:bodyPr/>
        <a:lstStyle/>
        <a:p>
          <a:r>
            <a:rPr lang="en-US" sz="1800" dirty="0" smtClean="0">
              <a:solidFill>
                <a:schemeClr val="tx1"/>
              </a:solidFill>
              <a:latin typeface="Calibri" pitchFamily="34" charset="0"/>
            </a:rPr>
            <a:t>Matured Wind Power market</a:t>
          </a:r>
          <a:endParaRPr lang="en-US" sz="1800" dirty="0">
            <a:solidFill>
              <a:schemeClr val="tx1"/>
            </a:solidFill>
            <a:latin typeface="Calibri" pitchFamily="34" charset="0"/>
          </a:endParaRPr>
        </a:p>
      </dgm:t>
    </dgm:pt>
    <dgm:pt modelId="{9281D8D1-41B2-4777-A38C-4D2376CA53D7}" type="parTrans" cxnId="{2030CD99-0107-4250-B5E7-672E61CED74D}">
      <dgm:prSet/>
      <dgm:spPr/>
      <dgm:t>
        <a:bodyPr/>
        <a:lstStyle/>
        <a:p>
          <a:endParaRPr lang="en-US"/>
        </a:p>
      </dgm:t>
    </dgm:pt>
    <dgm:pt modelId="{90DF2B25-7206-4E0E-B711-F53E5523B3AC}" type="sibTrans" cxnId="{2030CD99-0107-4250-B5E7-672E61CED74D}">
      <dgm:prSet/>
      <dgm:spPr/>
      <dgm:t>
        <a:bodyPr/>
        <a:lstStyle/>
        <a:p>
          <a:endParaRPr lang="en-US"/>
        </a:p>
      </dgm:t>
    </dgm:pt>
    <dgm:pt modelId="{91EFA50F-A969-431A-AA60-A7C7503C1D1B}">
      <dgm:prSet phldrT="[Text]" custT="1"/>
      <dgm:spPr/>
      <dgm:t>
        <a:bodyPr/>
        <a:lstStyle/>
        <a:p>
          <a:r>
            <a:rPr lang="en-US" sz="1800" dirty="0" smtClean="0">
              <a:solidFill>
                <a:schemeClr val="tx1"/>
              </a:solidFill>
              <a:latin typeface="Calibri" pitchFamily="34" charset="0"/>
            </a:rPr>
            <a:t>Economic growth &amp; surging power demand</a:t>
          </a:r>
          <a:endParaRPr lang="en-US" sz="1800" dirty="0">
            <a:solidFill>
              <a:schemeClr val="tx1"/>
            </a:solidFill>
            <a:latin typeface="Calibri" pitchFamily="34" charset="0"/>
          </a:endParaRPr>
        </a:p>
      </dgm:t>
    </dgm:pt>
    <dgm:pt modelId="{5F3A81A2-2025-4811-B8CC-44630DC1ADFC}" type="parTrans" cxnId="{AB35BE89-C430-47ED-9CBD-79F39320595E}">
      <dgm:prSet/>
      <dgm:spPr/>
      <dgm:t>
        <a:bodyPr/>
        <a:lstStyle/>
        <a:p>
          <a:endParaRPr lang="en-US"/>
        </a:p>
      </dgm:t>
    </dgm:pt>
    <dgm:pt modelId="{7DD4EFD7-22F5-47A1-87AD-1CDC2E179F72}" type="sibTrans" cxnId="{AB35BE89-C430-47ED-9CBD-79F39320595E}">
      <dgm:prSet/>
      <dgm:spPr/>
      <dgm:t>
        <a:bodyPr/>
        <a:lstStyle/>
        <a:p>
          <a:endParaRPr lang="en-US"/>
        </a:p>
      </dgm:t>
    </dgm:pt>
    <dgm:pt modelId="{A932C1FF-8D26-43D2-AD0F-30A4FBC87B4B}">
      <dgm:prSet phldrT="[Text]" custT="1"/>
      <dgm:spPr/>
      <dgm:t>
        <a:bodyPr/>
        <a:lstStyle/>
        <a:p>
          <a:r>
            <a:rPr lang="en-US" sz="2000" b="1" dirty="0" smtClean="0">
              <a:latin typeface="Calibri" pitchFamily="34" charset="0"/>
            </a:rPr>
            <a:t>High Growth Potential for Wind Power Market in India</a:t>
          </a:r>
          <a:endParaRPr lang="en-US" sz="2000" b="1" dirty="0">
            <a:latin typeface="Calibri" pitchFamily="34" charset="0"/>
          </a:endParaRPr>
        </a:p>
      </dgm:t>
    </dgm:pt>
    <dgm:pt modelId="{2881F5EC-47A3-4DD9-8558-9D5B093248BF}" type="parTrans" cxnId="{5ECABA24-F129-45A9-BC4F-DC3CB5980536}">
      <dgm:prSet/>
      <dgm:spPr/>
      <dgm:t>
        <a:bodyPr/>
        <a:lstStyle/>
        <a:p>
          <a:endParaRPr lang="en-US"/>
        </a:p>
      </dgm:t>
    </dgm:pt>
    <dgm:pt modelId="{285C652F-A92D-4737-A00F-2DB21325FDE0}" type="sibTrans" cxnId="{5ECABA24-F129-45A9-BC4F-DC3CB5980536}">
      <dgm:prSet/>
      <dgm:spPr/>
      <dgm:t>
        <a:bodyPr/>
        <a:lstStyle/>
        <a:p>
          <a:endParaRPr lang="en-US"/>
        </a:p>
      </dgm:t>
    </dgm:pt>
    <dgm:pt modelId="{7A8B0798-A1F3-4371-9887-5A4132219574}" type="pres">
      <dgm:prSet presAssocID="{4FA37876-B83C-4F31-BB40-E49A5620F2A0}" presName="Name0" presStyleCnt="0">
        <dgm:presLayoutVars>
          <dgm:chMax val="4"/>
          <dgm:resizeHandles val="exact"/>
        </dgm:presLayoutVars>
      </dgm:prSet>
      <dgm:spPr/>
      <dgm:t>
        <a:bodyPr/>
        <a:lstStyle/>
        <a:p>
          <a:endParaRPr lang="en-US"/>
        </a:p>
      </dgm:t>
    </dgm:pt>
    <dgm:pt modelId="{0C94FB9A-EB2D-4502-88AB-744A66206FB1}" type="pres">
      <dgm:prSet presAssocID="{4FA37876-B83C-4F31-BB40-E49A5620F2A0}" presName="ellipse" presStyleLbl="trBgShp" presStyleIdx="0" presStyleCnt="1"/>
      <dgm:spPr/>
    </dgm:pt>
    <dgm:pt modelId="{E3A9BF0C-449E-4CEA-9909-D821AF9D24F6}" type="pres">
      <dgm:prSet presAssocID="{4FA37876-B83C-4F31-BB40-E49A5620F2A0}" presName="arrow1" presStyleLbl="fgShp" presStyleIdx="0" presStyleCnt="1" custScaleY="167889" custLinFactNeighborX="-37019" custLinFactNeighborY="-27546"/>
      <dgm:spPr>
        <a:solidFill>
          <a:schemeClr val="tx1"/>
        </a:solidFill>
      </dgm:spPr>
    </dgm:pt>
    <dgm:pt modelId="{8F6FF9B8-A26F-4FAF-ABB8-B551F188EABF}" type="pres">
      <dgm:prSet presAssocID="{4FA37876-B83C-4F31-BB40-E49A5620F2A0}" presName="rectangle" presStyleLbl="revTx" presStyleIdx="0" presStyleCnt="1" custLinFactNeighborX="-5876" custLinFactNeighborY="-1469">
        <dgm:presLayoutVars>
          <dgm:bulletEnabled val="1"/>
        </dgm:presLayoutVars>
      </dgm:prSet>
      <dgm:spPr/>
      <dgm:t>
        <a:bodyPr/>
        <a:lstStyle/>
        <a:p>
          <a:endParaRPr lang="en-US"/>
        </a:p>
      </dgm:t>
    </dgm:pt>
    <dgm:pt modelId="{05F789BE-013F-4240-8F90-2B563A6095B4}" type="pres">
      <dgm:prSet presAssocID="{441EBB3A-503E-4913-A8C5-617FAE613436}" presName="item1" presStyleLbl="node1" presStyleIdx="0" presStyleCnt="3" custScaleX="111419" custScaleY="104486" custLinFactNeighborX="-33619">
        <dgm:presLayoutVars>
          <dgm:bulletEnabled val="1"/>
        </dgm:presLayoutVars>
      </dgm:prSet>
      <dgm:spPr/>
      <dgm:t>
        <a:bodyPr/>
        <a:lstStyle/>
        <a:p>
          <a:endParaRPr lang="en-US"/>
        </a:p>
      </dgm:t>
    </dgm:pt>
    <dgm:pt modelId="{A30C282D-81C7-4DCA-8EBD-C0FCDD683088}" type="pres">
      <dgm:prSet presAssocID="{91EFA50F-A969-431A-AA60-A7C7503C1D1B}" presName="item2" presStyleLbl="node1" presStyleIdx="1" presStyleCnt="3" custScaleX="123928" custScaleY="114701" custLinFactNeighborX="-27204" custLinFactNeighborY="-19580">
        <dgm:presLayoutVars>
          <dgm:bulletEnabled val="1"/>
        </dgm:presLayoutVars>
      </dgm:prSet>
      <dgm:spPr/>
      <dgm:t>
        <a:bodyPr/>
        <a:lstStyle/>
        <a:p>
          <a:endParaRPr lang="en-US"/>
        </a:p>
      </dgm:t>
    </dgm:pt>
    <dgm:pt modelId="{D4BFBB2F-BD60-433D-BC90-741E31F861CF}" type="pres">
      <dgm:prSet presAssocID="{A932C1FF-8D26-43D2-AD0F-30A4FBC87B4B}" presName="item3" presStyleLbl="node1" presStyleIdx="2" presStyleCnt="3" custScaleX="126240" custScaleY="109040" custLinFactNeighborY="2828">
        <dgm:presLayoutVars>
          <dgm:bulletEnabled val="1"/>
        </dgm:presLayoutVars>
      </dgm:prSet>
      <dgm:spPr/>
      <dgm:t>
        <a:bodyPr/>
        <a:lstStyle/>
        <a:p>
          <a:endParaRPr lang="en-US"/>
        </a:p>
      </dgm:t>
    </dgm:pt>
    <dgm:pt modelId="{079D81C2-A812-496B-9D6E-A0DB034C9D74}" type="pres">
      <dgm:prSet presAssocID="{4FA37876-B83C-4F31-BB40-E49A5620F2A0}" presName="funnel" presStyleLbl="trAlignAcc1" presStyleIdx="0" presStyleCnt="1" custScaleX="104232" custScaleY="90532" custLinFactNeighborX="-6719" custLinFactNeighborY="-5144"/>
      <dgm:spPr>
        <a:solidFill>
          <a:schemeClr val="accent6">
            <a:lumMod val="75000"/>
            <a:alpha val="40000"/>
          </a:schemeClr>
        </a:solidFill>
      </dgm:spPr>
    </dgm:pt>
  </dgm:ptLst>
  <dgm:cxnLst>
    <dgm:cxn modelId="{FFCAAC62-E980-46B0-B8BB-13B045D59718}" type="presOf" srcId="{441EBB3A-503E-4913-A8C5-617FAE613436}" destId="{A30C282D-81C7-4DCA-8EBD-C0FCDD683088}" srcOrd="0" destOrd="0" presId="urn:microsoft.com/office/officeart/2005/8/layout/funnel1"/>
    <dgm:cxn modelId="{5ECABA24-F129-45A9-BC4F-DC3CB5980536}" srcId="{4FA37876-B83C-4F31-BB40-E49A5620F2A0}" destId="{A932C1FF-8D26-43D2-AD0F-30A4FBC87B4B}" srcOrd="3" destOrd="0" parTransId="{2881F5EC-47A3-4DD9-8558-9D5B093248BF}" sibTransId="{285C652F-A92D-4737-A00F-2DB21325FDE0}"/>
    <dgm:cxn modelId="{AB35BE89-C430-47ED-9CBD-79F39320595E}" srcId="{4FA37876-B83C-4F31-BB40-E49A5620F2A0}" destId="{91EFA50F-A969-431A-AA60-A7C7503C1D1B}" srcOrd="2" destOrd="0" parTransId="{5F3A81A2-2025-4811-B8CC-44630DC1ADFC}" sibTransId="{7DD4EFD7-22F5-47A1-87AD-1CDC2E179F72}"/>
    <dgm:cxn modelId="{94A9EE0B-43C4-46F3-AFF8-67EABBDE1DC2}" type="presOf" srcId="{4FA37876-B83C-4F31-BB40-E49A5620F2A0}" destId="{7A8B0798-A1F3-4371-9887-5A4132219574}" srcOrd="0" destOrd="0" presId="urn:microsoft.com/office/officeart/2005/8/layout/funnel1"/>
    <dgm:cxn modelId="{E4461447-22E1-4066-9ECA-CF460525CEB3}" type="presOf" srcId="{8F2684B1-CB9F-43BC-845F-E33DD795F0E3}" destId="{D4BFBB2F-BD60-433D-BC90-741E31F861CF}" srcOrd="0" destOrd="0" presId="urn:microsoft.com/office/officeart/2005/8/layout/funnel1"/>
    <dgm:cxn modelId="{2030CD99-0107-4250-B5E7-672E61CED74D}" srcId="{4FA37876-B83C-4F31-BB40-E49A5620F2A0}" destId="{441EBB3A-503E-4913-A8C5-617FAE613436}" srcOrd="1" destOrd="0" parTransId="{9281D8D1-41B2-4777-A38C-4D2376CA53D7}" sibTransId="{90DF2B25-7206-4E0E-B711-F53E5523B3AC}"/>
    <dgm:cxn modelId="{BD2516C6-66F9-4ABB-BCB4-07B9D46A1E2B}" type="presOf" srcId="{91EFA50F-A969-431A-AA60-A7C7503C1D1B}" destId="{05F789BE-013F-4240-8F90-2B563A6095B4}" srcOrd="0" destOrd="0" presId="urn:microsoft.com/office/officeart/2005/8/layout/funnel1"/>
    <dgm:cxn modelId="{D2A18826-3E19-445C-B1C7-FD9A62E1E699}" srcId="{4FA37876-B83C-4F31-BB40-E49A5620F2A0}" destId="{8F2684B1-CB9F-43BC-845F-E33DD795F0E3}" srcOrd="0" destOrd="0" parTransId="{7118F8C1-2FE3-41DE-AB9D-0D7130EE123A}" sibTransId="{CD908763-90FA-471D-AC65-6D07C3E2E75B}"/>
    <dgm:cxn modelId="{BB123749-6492-4FDE-88FC-CD355C3D6E32}" type="presOf" srcId="{A932C1FF-8D26-43D2-AD0F-30A4FBC87B4B}" destId="{8F6FF9B8-A26F-4FAF-ABB8-B551F188EABF}" srcOrd="0" destOrd="0" presId="urn:microsoft.com/office/officeart/2005/8/layout/funnel1"/>
    <dgm:cxn modelId="{E910CF86-4D99-4009-BBE0-56EBF3C1755F}" type="presParOf" srcId="{7A8B0798-A1F3-4371-9887-5A4132219574}" destId="{0C94FB9A-EB2D-4502-88AB-744A66206FB1}" srcOrd="0" destOrd="0" presId="urn:microsoft.com/office/officeart/2005/8/layout/funnel1"/>
    <dgm:cxn modelId="{67837B0E-5D85-4F31-BACA-C10AF400B199}" type="presParOf" srcId="{7A8B0798-A1F3-4371-9887-5A4132219574}" destId="{E3A9BF0C-449E-4CEA-9909-D821AF9D24F6}" srcOrd="1" destOrd="0" presId="urn:microsoft.com/office/officeart/2005/8/layout/funnel1"/>
    <dgm:cxn modelId="{7D312ADB-9B34-489E-B596-B81D61B1D97C}" type="presParOf" srcId="{7A8B0798-A1F3-4371-9887-5A4132219574}" destId="{8F6FF9B8-A26F-4FAF-ABB8-B551F188EABF}" srcOrd="2" destOrd="0" presId="urn:microsoft.com/office/officeart/2005/8/layout/funnel1"/>
    <dgm:cxn modelId="{E53E61E5-C367-4481-A900-A1AA3ABAC97C}" type="presParOf" srcId="{7A8B0798-A1F3-4371-9887-5A4132219574}" destId="{05F789BE-013F-4240-8F90-2B563A6095B4}" srcOrd="3" destOrd="0" presId="urn:microsoft.com/office/officeart/2005/8/layout/funnel1"/>
    <dgm:cxn modelId="{B31006D8-AB31-4461-94AE-54839170CEB4}" type="presParOf" srcId="{7A8B0798-A1F3-4371-9887-5A4132219574}" destId="{A30C282D-81C7-4DCA-8EBD-C0FCDD683088}" srcOrd="4" destOrd="0" presId="urn:microsoft.com/office/officeart/2005/8/layout/funnel1"/>
    <dgm:cxn modelId="{81EF7C60-9E6F-4654-B41E-010E15A3DAB3}" type="presParOf" srcId="{7A8B0798-A1F3-4371-9887-5A4132219574}" destId="{D4BFBB2F-BD60-433D-BC90-741E31F861CF}" srcOrd="5" destOrd="0" presId="urn:microsoft.com/office/officeart/2005/8/layout/funnel1"/>
    <dgm:cxn modelId="{C7103210-5E9E-49AB-8E73-852C15EF32B5}" type="presParOf" srcId="{7A8B0798-A1F3-4371-9887-5A4132219574}" destId="{079D81C2-A812-496B-9D6E-A0DB034C9D74}" srcOrd="6" destOrd="0" presId="urn:microsoft.com/office/officeart/2005/8/layout/funne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B428B9-7338-4D09-B3DD-76FA06AA8971}" type="doc">
      <dgm:prSet loTypeId="urn:microsoft.com/office/officeart/2005/8/layout/hChevron3" loCatId="process" qsTypeId="urn:microsoft.com/office/officeart/2005/8/quickstyle/simple1" qsCatId="simple" csTypeId="urn:microsoft.com/office/officeart/2005/8/colors/accent1_4" csCatId="accent1" phldr="1"/>
      <dgm:spPr/>
    </dgm:pt>
    <dgm:pt modelId="{49C61A8E-187D-4B9B-BF17-9D9104303C94}">
      <dgm:prSet phldrT="[Text]" custT="1"/>
      <dgm:spPr/>
      <dgm:t>
        <a:bodyPr/>
        <a:lstStyle/>
        <a:p>
          <a:r>
            <a:rPr lang="en-US" sz="1100" dirty="0" smtClean="0">
              <a:solidFill>
                <a:schemeClr val="tx1"/>
              </a:solidFill>
              <a:latin typeface="+mn-lt"/>
            </a:rPr>
            <a:t>Casting</a:t>
          </a:r>
          <a:endParaRPr lang="en-US" sz="1100" dirty="0">
            <a:solidFill>
              <a:schemeClr val="tx1"/>
            </a:solidFill>
            <a:latin typeface="+mn-lt"/>
          </a:endParaRPr>
        </a:p>
      </dgm:t>
    </dgm:pt>
    <dgm:pt modelId="{9D2740A9-0BE6-4D34-858B-C06821E82F5A}" type="parTrans" cxnId="{29C85FD8-D594-4552-8B3A-76375DF3F8FD}">
      <dgm:prSet/>
      <dgm:spPr/>
      <dgm:t>
        <a:bodyPr/>
        <a:lstStyle/>
        <a:p>
          <a:endParaRPr lang="en-US" sz="1100">
            <a:solidFill>
              <a:schemeClr val="tx1"/>
            </a:solidFill>
            <a:latin typeface="+mn-lt"/>
          </a:endParaRPr>
        </a:p>
      </dgm:t>
    </dgm:pt>
    <dgm:pt modelId="{69B3AA41-7347-4314-97F5-ABDA911EBBD6}" type="sibTrans" cxnId="{29C85FD8-D594-4552-8B3A-76375DF3F8FD}">
      <dgm:prSet/>
      <dgm:spPr/>
      <dgm:t>
        <a:bodyPr/>
        <a:lstStyle/>
        <a:p>
          <a:endParaRPr lang="en-US" sz="1100">
            <a:solidFill>
              <a:schemeClr val="tx1"/>
            </a:solidFill>
            <a:latin typeface="+mn-lt"/>
          </a:endParaRPr>
        </a:p>
      </dgm:t>
    </dgm:pt>
    <dgm:pt modelId="{F997DC47-0A4F-4549-9192-FD05C5FD0F84}">
      <dgm:prSet phldrT="[Text]" custT="1"/>
      <dgm:spPr/>
      <dgm:t>
        <a:bodyPr/>
        <a:lstStyle/>
        <a:p>
          <a:r>
            <a:rPr lang="en-US" sz="1100" dirty="0" smtClean="0">
              <a:solidFill>
                <a:schemeClr val="tx1"/>
              </a:solidFill>
              <a:latin typeface="+mn-lt"/>
            </a:rPr>
            <a:t>Forging</a:t>
          </a:r>
          <a:endParaRPr lang="en-US" sz="1100" dirty="0">
            <a:solidFill>
              <a:schemeClr val="tx1"/>
            </a:solidFill>
            <a:latin typeface="+mn-lt"/>
          </a:endParaRPr>
        </a:p>
      </dgm:t>
    </dgm:pt>
    <dgm:pt modelId="{641062CD-99C3-4F33-A635-4162575BF6AA}" type="parTrans" cxnId="{BF0E9962-B950-420B-8D1B-91018E8EEA18}">
      <dgm:prSet/>
      <dgm:spPr/>
      <dgm:t>
        <a:bodyPr/>
        <a:lstStyle/>
        <a:p>
          <a:endParaRPr lang="en-US" sz="1100">
            <a:solidFill>
              <a:schemeClr val="tx1"/>
            </a:solidFill>
            <a:latin typeface="+mn-lt"/>
          </a:endParaRPr>
        </a:p>
      </dgm:t>
    </dgm:pt>
    <dgm:pt modelId="{96671DD3-98E1-42A9-A578-FF6DFBB50D67}" type="sibTrans" cxnId="{BF0E9962-B950-420B-8D1B-91018E8EEA18}">
      <dgm:prSet/>
      <dgm:spPr/>
      <dgm:t>
        <a:bodyPr/>
        <a:lstStyle/>
        <a:p>
          <a:endParaRPr lang="en-US" sz="1100">
            <a:solidFill>
              <a:schemeClr val="tx1"/>
            </a:solidFill>
            <a:latin typeface="+mn-lt"/>
          </a:endParaRPr>
        </a:p>
      </dgm:t>
    </dgm:pt>
    <dgm:pt modelId="{A9B4AFB2-FFA1-46EA-885B-6D4D81C93CED}">
      <dgm:prSet phldrT="[Text]" custT="1"/>
      <dgm:spPr/>
      <dgm:t>
        <a:bodyPr/>
        <a:lstStyle/>
        <a:p>
          <a:r>
            <a:rPr lang="en-US" sz="1100" dirty="0" smtClean="0">
              <a:solidFill>
                <a:schemeClr val="tx1"/>
              </a:solidFill>
              <a:latin typeface="+mn-lt"/>
            </a:rPr>
            <a:t>Gearbox</a:t>
          </a:r>
          <a:endParaRPr lang="en-US" sz="1100" dirty="0">
            <a:solidFill>
              <a:schemeClr val="tx1"/>
            </a:solidFill>
            <a:latin typeface="+mn-lt"/>
          </a:endParaRPr>
        </a:p>
      </dgm:t>
    </dgm:pt>
    <dgm:pt modelId="{0E0B410F-6E1C-481A-8F31-15DE9257CA9E}" type="parTrans" cxnId="{18781E94-A013-4277-AE61-6ECE5D4C00A4}">
      <dgm:prSet/>
      <dgm:spPr/>
      <dgm:t>
        <a:bodyPr/>
        <a:lstStyle/>
        <a:p>
          <a:endParaRPr lang="en-US" sz="1100">
            <a:solidFill>
              <a:schemeClr val="tx1"/>
            </a:solidFill>
            <a:latin typeface="+mn-lt"/>
          </a:endParaRPr>
        </a:p>
      </dgm:t>
    </dgm:pt>
    <dgm:pt modelId="{F8AEF3AF-EB4C-459A-BC77-E3B1AB0C48B6}" type="sibTrans" cxnId="{18781E94-A013-4277-AE61-6ECE5D4C00A4}">
      <dgm:prSet/>
      <dgm:spPr/>
      <dgm:t>
        <a:bodyPr/>
        <a:lstStyle/>
        <a:p>
          <a:endParaRPr lang="en-US" sz="1100">
            <a:solidFill>
              <a:schemeClr val="tx1"/>
            </a:solidFill>
            <a:latin typeface="+mn-lt"/>
          </a:endParaRPr>
        </a:p>
      </dgm:t>
    </dgm:pt>
    <dgm:pt modelId="{D8B59029-5CD8-44F6-97C1-8974C24F620B}">
      <dgm:prSet custT="1"/>
      <dgm:spPr/>
      <dgm:t>
        <a:bodyPr/>
        <a:lstStyle/>
        <a:p>
          <a:r>
            <a:rPr lang="en-US" sz="1100" dirty="0" smtClean="0">
              <a:solidFill>
                <a:schemeClr val="tx1"/>
              </a:solidFill>
              <a:latin typeface="+mn-lt"/>
            </a:rPr>
            <a:t>Blades</a:t>
          </a:r>
          <a:endParaRPr lang="en-US" sz="1100" dirty="0">
            <a:solidFill>
              <a:schemeClr val="tx1"/>
            </a:solidFill>
            <a:latin typeface="+mn-lt"/>
          </a:endParaRPr>
        </a:p>
      </dgm:t>
    </dgm:pt>
    <dgm:pt modelId="{D539B002-8D79-4E0B-A001-661C85293B17}" type="parTrans" cxnId="{1673A3FD-D7FE-42BE-80C4-5017882CC442}">
      <dgm:prSet/>
      <dgm:spPr/>
      <dgm:t>
        <a:bodyPr/>
        <a:lstStyle/>
        <a:p>
          <a:endParaRPr lang="en-US" sz="1100">
            <a:solidFill>
              <a:schemeClr val="tx1"/>
            </a:solidFill>
            <a:latin typeface="+mn-lt"/>
          </a:endParaRPr>
        </a:p>
      </dgm:t>
    </dgm:pt>
    <dgm:pt modelId="{AA15D918-5DCC-417A-B4E6-BF5694936E40}" type="sibTrans" cxnId="{1673A3FD-D7FE-42BE-80C4-5017882CC442}">
      <dgm:prSet/>
      <dgm:spPr/>
      <dgm:t>
        <a:bodyPr/>
        <a:lstStyle/>
        <a:p>
          <a:endParaRPr lang="en-US" sz="1100">
            <a:solidFill>
              <a:schemeClr val="tx1"/>
            </a:solidFill>
            <a:latin typeface="+mn-lt"/>
          </a:endParaRPr>
        </a:p>
      </dgm:t>
    </dgm:pt>
    <dgm:pt modelId="{223C4735-3D9A-4C06-9130-AF24A184DA7C}">
      <dgm:prSet custT="1"/>
      <dgm:spPr/>
      <dgm:t>
        <a:bodyPr/>
        <a:lstStyle/>
        <a:p>
          <a:r>
            <a:rPr lang="en-US" sz="1100" dirty="0" smtClean="0">
              <a:solidFill>
                <a:schemeClr val="tx1"/>
              </a:solidFill>
              <a:latin typeface="+mn-lt"/>
            </a:rPr>
            <a:t>Panels</a:t>
          </a:r>
          <a:endParaRPr lang="en-US" sz="1100" dirty="0">
            <a:solidFill>
              <a:schemeClr val="tx1"/>
            </a:solidFill>
            <a:latin typeface="+mn-lt"/>
          </a:endParaRPr>
        </a:p>
      </dgm:t>
    </dgm:pt>
    <dgm:pt modelId="{AEA8369D-8EC2-436A-841B-DFC879D12F16}" type="parTrans" cxnId="{006A07D8-4725-44C9-84E3-86A0BADC72E0}">
      <dgm:prSet/>
      <dgm:spPr/>
      <dgm:t>
        <a:bodyPr/>
        <a:lstStyle/>
        <a:p>
          <a:endParaRPr lang="en-US" sz="1100">
            <a:solidFill>
              <a:schemeClr val="tx1"/>
            </a:solidFill>
            <a:latin typeface="+mn-lt"/>
          </a:endParaRPr>
        </a:p>
      </dgm:t>
    </dgm:pt>
    <dgm:pt modelId="{3B694EB7-A36D-44F7-A0D9-B832D7C9D4AD}" type="sibTrans" cxnId="{006A07D8-4725-44C9-84E3-86A0BADC72E0}">
      <dgm:prSet/>
      <dgm:spPr/>
      <dgm:t>
        <a:bodyPr/>
        <a:lstStyle/>
        <a:p>
          <a:endParaRPr lang="en-US" sz="1100">
            <a:solidFill>
              <a:schemeClr val="tx1"/>
            </a:solidFill>
            <a:latin typeface="+mn-lt"/>
          </a:endParaRPr>
        </a:p>
      </dgm:t>
    </dgm:pt>
    <dgm:pt modelId="{758424B0-F0BB-4FA3-91E9-498C3B0296A5}">
      <dgm:prSet custT="1"/>
      <dgm:spPr/>
      <dgm:t>
        <a:bodyPr/>
        <a:lstStyle/>
        <a:p>
          <a:r>
            <a:rPr lang="en-US" sz="1100" dirty="0" smtClean="0">
              <a:solidFill>
                <a:schemeClr val="tx1"/>
              </a:solidFill>
              <a:latin typeface="+mn-lt"/>
            </a:rPr>
            <a:t>Generator</a:t>
          </a:r>
        </a:p>
      </dgm:t>
    </dgm:pt>
    <dgm:pt modelId="{6773CF0C-2903-475F-A7E3-04D87F99B84A}" type="parTrans" cxnId="{7A33E444-C5F3-49F0-AFD6-51B687E58F5B}">
      <dgm:prSet/>
      <dgm:spPr/>
      <dgm:t>
        <a:bodyPr/>
        <a:lstStyle/>
        <a:p>
          <a:endParaRPr lang="en-US" sz="1100">
            <a:solidFill>
              <a:schemeClr val="tx1"/>
            </a:solidFill>
            <a:latin typeface="+mn-lt"/>
          </a:endParaRPr>
        </a:p>
      </dgm:t>
    </dgm:pt>
    <dgm:pt modelId="{BB40D33A-1BAF-4981-9430-96EACC9A3F6D}" type="sibTrans" cxnId="{7A33E444-C5F3-49F0-AFD6-51B687E58F5B}">
      <dgm:prSet/>
      <dgm:spPr/>
      <dgm:t>
        <a:bodyPr/>
        <a:lstStyle/>
        <a:p>
          <a:endParaRPr lang="en-US" sz="1100">
            <a:solidFill>
              <a:schemeClr val="tx1"/>
            </a:solidFill>
            <a:latin typeface="+mn-lt"/>
          </a:endParaRPr>
        </a:p>
      </dgm:t>
    </dgm:pt>
    <dgm:pt modelId="{B84864B0-C684-447E-B293-4D7DCC779F50}">
      <dgm:prSet custT="1"/>
      <dgm:spPr/>
      <dgm:t>
        <a:bodyPr/>
        <a:lstStyle/>
        <a:p>
          <a:r>
            <a:rPr lang="en-US" sz="1100" dirty="0" smtClean="0">
              <a:solidFill>
                <a:schemeClr val="tx1"/>
              </a:solidFill>
              <a:latin typeface="+mn-lt"/>
            </a:rPr>
            <a:t>Tower</a:t>
          </a:r>
        </a:p>
      </dgm:t>
    </dgm:pt>
    <dgm:pt modelId="{2311A443-2F83-4534-8BCE-E339DEEF3D71}" type="parTrans" cxnId="{F873EC11-AF58-4078-8988-6F7162528508}">
      <dgm:prSet/>
      <dgm:spPr/>
      <dgm:t>
        <a:bodyPr/>
        <a:lstStyle/>
        <a:p>
          <a:endParaRPr lang="en-US" sz="1100">
            <a:solidFill>
              <a:schemeClr val="tx1"/>
            </a:solidFill>
            <a:latin typeface="+mn-lt"/>
          </a:endParaRPr>
        </a:p>
      </dgm:t>
    </dgm:pt>
    <dgm:pt modelId="{364989FE-764D-4422-88C9-BC5381941E89}" type="sibTrans" cxnId="{F873EC11-AF58-4078-8988-6F7162528508}">
      <dgm:prSet/>
      <dgm:spPr/>
      <dgm:t>
        <a:bodyPr/>
        <a:lstStyle/>
        <a:p>
          <a:endParaRPr lang="en-US" sz="1100">
            <a:solidFill>
              <a:schemeClr val="tx1"/>
            </a:solidFill>
            <a:latin typeface="+mn-lt"/>
          </a:endParaRPr>
        </a:p>
      </dgm:t>
    </dgm:pt>
    <dgm:pt modelId="{74679826-6F0D-41A3-911C-E5C980A7C664}">
      <dgm:prSet custT="1"/>
      <dgm:spPr/>
      <dgm:t>
        <a:bodyPr/>
        <a:lstStyle/>
        <a:p>
          <a:r>
            <a:rPr lang="en-US" sz="1100" dirty="0" smtClean="0">
              <a:solidFill>
                <a:schemeClr val="tx1"/>
              </a:solidFill>
              <a:latin typeface="+mn-lt"/>
            </a:rPr>
            <a:t>Transformer</a:t>
          </a:r>
          <a:endParaRPr lang="en-US" sz="1100" dirty="0">
            <a:solidFill>
              <a:schemeClr val="tx1"/>
            </a:solidFill>
            <a:latin typeface="+mn-lt"/>
          </a:endParaRPr>
        </a:p>
      </dgm:t>
    </dgm:pt>
    <dgm:pt modelId="{711270FE-42CF-4527-BFCC-A0F369926BF4}" type="parTrans" cxnId="{1A2197AA-53EF-4F9C-BBA9-0E77F3CDF7A8}">
      <dgm:prSet/>
      <dgm:spPr/>
      <dgm:t>
        <a:bodyPr/>
        <a:lstStyle/>
        <a:p>
          <a:endParaRPr lang="en-US" sz="1100">
            <a:latin typeface="+mn-lt"/>
          </a:endParaRPr>
        </a:p>
      </dgm:t>
    </dgm:pt>
    <dgm:pt modelId="{31F13C41-C136-4674-B3D4-2F6ED435FD20}" type="sibTrans" cxnId="{1A2197AA-53EF-4F9C-BBA9-0E77F3CDF7A8}">
      <dgm:prSet/>
      <dgm:spPr/>
      <dgm:t>
        <a:bodyPr/>
        <a:lstStyle/>
        <a:p>
          <a:endParaRPr lang="en-US" sz="1100">
            <a:latin typeface="+mn-lt"/>
          </a:endParaRPr>
        </a:p>
      </dgm:t>
    </dgm:pt>
    <dgm:pt modelId="{05CA5952-9B30-481B-9E37-6B36AD10B7BF}" type="pres">
      <dgm:prSet presAssocID="{0AB428B9-7338-4D09-B3DD-76FA06AA8971}" presName="Name0" presStyleCnt="0">
        <dgm:presLayoutVars>
          <dgm:dir/>
          <dgm:resizeHandles val="exact"/>
        </dgm:presLayoutVars>
      </dgm:prSet>
      <dgm:spPr/>
    </dgm:pt>
    <dgm:pt modelId="{09C02212-37F0-4234-AE86-AD865BA5A039}" type="pres">
      <dgm:prSet presAssocID="{49C61A8E-187D-4B9B-BF17-9D9104303C94}" presName="parTxOnly" presStyleLbl="node1" presStyleIdx="0" presStyleCnt="8">
        <dgm:presLayoutVars>
          <dgm:bulletEnabled val="1"/>
        </dgm:presLayoutVars>
      </dgm:prSet>
      <dgm:spPr/>
      <dgm:t>
        <a:bodyPr/>
        <a:lstStyle/>
        <a:p>
          <a:endParaRPr lang="en-US"/>
        </a:p>
      </dgm:t>
    </dgm:pt>
    <dgm:pt modelId="{D64C0BCA-19B3-4163-A9ED-B7E6BED3475F}" type="pres">
      <dgm:prSet presAssocID="{69B3AA41-7347-4314-97F5-ABDA911EBBD6}" presName="parSpace" presStyleCnt="0"/>
      <dgm:spPr/>
    </dgm:pt>
    <dgm:pt modelId="{C84663E7-C4A5-406E-BBF4-040AA92869FC}" type="pres">
      <dgm:prSet presAssocID="{F997DC47-0A4F-4549-9192-FD05C5FD0F84}" presName="parTxOnly" presStyleLbl="node1" presStyleIdx="1" presStyleCnt="8">
        <dgm:presLayoutVars>
          <dgm:bulletEnabled val="1"/>
        </dgm:presLayoutVars>
      </dgm:prSet>
      <dgm:spPr/>
      <dgm:t>
        <a:bodyPr/>
        <a:lstStyle/>
        <a:p>
          <a:endParaRPr lang="en-US"/>
        </a:p>
      </dgm:t>
    </dgm:pt>
    <dgm:pt modelId="{7F3AAD60-09ED-45A4-AB10-0E74EE23AB0B}" type="pres">
      <dgm:prSet presAssocID="{96671DD3-98E1-42A9-A578-FF6DFBB50D67}" presName="parSpace" presStyleCnt="0"/>
      <dgm:spPr/>
    </dgm:pt>
    <dgm:pt modelId="{E1AC4328-5E9D-45F4-B277-64C0FF66A2ED}" type="pres">
      <dgm:prSet presAssocID="{A9B4AFB2-FFA1-46EA-885B-6D4D81C93CED}" presName="parTxOnly" presStyleLbl="node1" presStyleIdx="2" presStyleCnt="8" custScaleX="106525">
        <dgm:presLayoutVars>
          <dgm:bulletEnabled val="1"/>
        </dgm:presLayoutVars>
      </dgm:prSet>
      <dgm:spPr/>
      <dgm:t>
        <a:bodyPr/>
        <a:lstStyle/>
        <a:p>
          <a:endParaRPr lang="en-US"/>
        </a:p>
      </dgm:t>
    </dgm:pt>
    <dgm:pt modelId="{E2E18505-5493-4539-95DE-73D041E07B5C}" type="pres">
      <dgm:prSet presAssocID="{F8AEF3AF-EB4C-459A-BC77-E3B1AB0C48B6}" presName="parSpace" presStyleCnt="0"/>
      <dgm:spPr/>
    </dgm:pt>
    <dgm:pt modelId="{96105A07-FFE8-4869-8ADC-BCAEE64FD25C}" type="pres">
      <dgm:prSet presAssocID="{D8B59029-5CD8-44F6-97C1-8974C24F620B}" presName="parTxOnly" presStyleLbl="node1" presStyleIdx="3" presStyleCnt="8" custScaleX="86668">
        <dgm:presLayoutVars>
          <dgm:bulletEnabled val="1"/>
        </dgm:presLayoutVars>
      </dgm:prSet>
      <dgm:spPr/>
      <dgm:t>
        <a:bodyPr/>
        <a:lstStyle/>
        <a:p>
          <a:endParaRPr lang="en-US"/>
        </a:p>
      </dgm:t>
    </dgm:pt>
    <dgm:pt modelId="{E1B98DAA-B690-4B2A-B369-FD760EC53FFC}" type="pres">
      <dgm:prSet presAssocID="{AA15D918-5DCC-417A-B4E6-BF5694936E40}" presName="parSpace" presStyleCnt="0"/>
      <dgm:spPr/>
    </dgm:pt>
    <dgm:pt modelId="{04B70E5A-EDFB-487B-B07A-9BA11E686A8A}" type="pres">
      <dgm:prSet presAssocID="{223C4735-3D9A-4C06-9130-AF24A184DA7C}" presName="parTxOnly" presStyleLbl="node1" presStyleIdx="4" presStyleCnt="8" custScaleX="91230">
        <dgm:presLayoutVars>
          <dgm:bulletEnabled val="1"/>
        </dgm:presLayoutVars>
      </dgm:prSet>
      <dgm:spPr/>
      <dgm:t>
        <a:bodyPr/>
        <a:lstStyle/>
        <a:p>
          <a:endParaRPr lang="en-US"/>
        </a:p>
      </dgm:t>
    </dgm:pt>
    <dgm:pt modelId="{6BD905F9-742B-4E32-A470-D6921B585F4C}" type="pres">
      <dgm:prSet presAssocID="{3B694EB7-A36D-44F7-A0D9-B832D7C9D4AD}" presName="parSpace" presStyleCnt="0"/>
      <dgm:spPr/>
    </dgm:pt>
    <dgm:pt modelId="{5C56B846-77B7-4149-9AC8-1220651763B3}" type="pres">
      <dgm:prSet presAssocID="{74679826-6F0D-41A3-911C-E5C980A7C664}" presName="parTxOnly" presStyleLbl="node1" presStyleIdx="5" presStyleCnt="8">
        <dgm:presLayoutVars>
          <dgm:bulletEnabled val="1"/>
        </dgm:presLayoutVars>
      </dgm:prSet>
      <dgm:spPr/>
      <dgm:t>
        <a:bodyPr/>
        <a:lstStyle/>
        <a:p>
          <a:endParaRPr lang="en-US"/>
        </a:p>
      </dgm:t>
    </dgm:pt>
    <dgm:pt modelId="{4C143E66-88C8-4058-9862-7F6EA6D4B7FA}" type="pres">
      <dgm:prSet presAssocID="{31F13C41-C136-4674-B3D4-2F6ED435FD20}" presName="parSpace" presStyleCnt="0"/>
      <dgm:spPr/>
    </dgm:pt>
    <dgm:pt modelId="{FB686A20-F853-4937-B5AD-A68533527431}" type="pres">
      <dgm:prSet presAssocID="{758424B0-F0BB-4FA3-91E9-498C3B0296A5}" presName="parTxOnly" presStyleLbl="node1" presStyleIdx="6" presStyleCnt="8">
        <dgm:presLayoutVars>
          <dgm:bulletEnabled val="1"/>
        </dgm:presLayoutVars>
      </dgm:prSet>
      <dgm:spPr/>
      <dgm:t>
        <a:bodyPr/>
        <a:lstStyle/>
        <a:p>
          <a:endParaRPr lang="en-US"/>
        </a:p>
      </dgm:t>
    </dgm:pt>
    <dgm:pt modelId="{92D411B1-06B3-4E0B-B939-5450B0352A31}" type="pres">
      <dgm:prSet presAssocID="{BB40D33A-1BAF-4981-9430-96EACC9A3F6D}" presName="parSpace" presStyleCnt="0"/>
      <dgm:spPr/>
    </dgm:pt>
    <dgm:pt modelId="{B4417966-BE2B-4152-BEF4-10E89F675EC6}" type="pres">
      <dgm:prSet presAssocID="{B84864B0-C684-447E-B293-4D7DCC779F50}" presName="parTxOnly" presStyleLbl="node1" presStyleIdx="7" presStyleCnt="8" custScaleX="100256">
        <dgm:presLayoutVars>
          <dgm:bulletEnabled val="1"/>
        </dgm:presLayoutVars>
      </dgm:prSet>
      <dgm:spPr/>
      <dgm:t>
        <a:bodyPr/>
        <a:lstStyle/>
        <a:p>
          <a:endParaRPr lang="en-US"/>
        </a:p>
      </dgm:t>
    </dgm:pt>
  </dgm:ptLst>
  <dgm:cxnLst>
    <dgm:cxn modelId="{93F5F960-72CF-4EE7-90FA-380015D082D3}" type="presOf" srcId="{74679826-6F0D-41A3-911C-E5C980A7C664}" destId="{5C56B846-77B7-4149-9AC8-1220651763B3}" srcOrd="0" destOrd="0" presId="urn:microsoft.com/office/officeart/2005/8/layout/hChevron3"/>
    <dgm:cxn modelId="{3A0E728C-D5FA-4423-8DC6-28E0693964A8}" type="presOf" srcId="{B84864B0-C684-447E-B293-4D7DCC779F50}" destId="{B4417966-BE2B-4152-BEF4-10E89F675EC6}" srcOrd="0" destOrd="0" presId="urn:microsoft.com/office/officeart/2005/8/layout/hChevron3"/>
    <dgm:cxn modelId="{1673A3FD-D7FE-42BE-80C4-5017882CC442}" srcId="{0AB428B9-7338-4D09-B3DD-76FA06AA8971}" destId="{D8B59029-5CD8-44F6-97C1-8974C24F620B}" srcOrd="3" destOrd="0" parTransId="{D539B002-8D79-4E0B-A001-661C85293B17}" sibTransId="{AA15D918-5DCC-417A-B4E6-BF5694936E40}"/>
    <dgm:cxn modelId="{EE562160-4995-4EBC-9FE9-F371B6E2FA16}" type="presOf" srcId="{D8B59029-5CD8-44F6-97C1-8974C24F620B}" destId="{96105A07-FFE8-4869-8ADC-BCAEE64FD25C}" srcOrd="0" destOrd="0" presId="urn:microsoft.com/office/officeart/2005/8/layout/hChevron3"/>
    <dgm:cxn modelId="{B1EE817D-AD1B-45A4-A893-ACD33F5C39AE}" type="presOf" srcId="{A9B4AFB2-FFA1-46EA-885B-6D4D81C93CED}" destId="{E1AC4328-5E9D-45F4-B277-64C0FF66A2ED}" srcOrd="0" destOrd="0" presId="urn:microsoft.com/office/officeart/2005/8/layout/hChevron3"/>
    <dgm:cxn modelId="{FF98A705-8C38-47EC-8D9B-7AB826EF5CDE}" type="presOf" srcId="{223C4735-3D9A-4C06-9130-AF24A184DA7C}" destId="{04B70E5A-EDFB-487B-B07A-9BA11E686A8A}" srcOrd="0" destOrd="0" presId="urn:microsoft.com/office/officeart/2005/8/layout/hChevron3"/>
    <dgm:cxn modelId="{24FFEBF2-14DA-4652-9813-E1A91D5B931D}" type="presOf" srcId="{F997DC47-0A4F-4549-9192-FD05C5FD0F84}" destId="{C84663E7-C4A5-406E-BBF4-040AA92869FC}" srcOrd="0" destOrd="0" presId="urn:microsoft.com/office/officeart/2005/8/layout/hChevron3"/>
    <dgm:cxn modelId="{29C85FD8-D594-4552-8B3A-76375DF3F8FD}" srcId="{0AB428B9-7338-4D09-B3DD-76FA06AA8971}" destId="{49C61A8E-187D-4B9B-BF17-9D9104303C94}" srcOrd="0" destOrd="0" parTransId="{9D2740A9-0BE6-4D34-858B-C06821E82F5A}" sibTransId="{69B3AA41-7347-4314-97F5-ABDA911EBBD6}"/>
    <dgm:cxn modelId="{F873EC11-AF58-4078-8988-6F7162528508}" srcId="{0AB428B9-7338-4D09-B3DD-76FA06AA8971}" destId="{B84864B0-C684-447E-B293-4D7DCC779F50}" srcOrd="7" destOrd="0" parTransId="{2311A443-2F83-4534-8BCE-E339DEEF3D71}" sibTransId="{364989FE-764D-4422-88C9-BC5381941E89}"/>
    <dgm:cxn modelId="{7A33E444-C5F3-49F0-AFD6-51B687E58F5B}" srcId="{0AB428B9-7338-4D09-B3DD-76FA06AA8971}" destId="{758424B0-F0BB-4FA3-91E9-498C3B0296A5}" srcOrd="6" destOrd="0" parTransId="{6773CF0C-2903-475F-A7E3-04D87F99B84A}" sibTransId="{BB40D33A-1BAF-4981-9430-96EACC9A3F6D}"/>
    <dgm:cxn modelId="{E22CDEE7-DC90-41B4-AAF6-0AE06DF7098C}" type="presOf" srcId="{49C61A8E-187D-4B9B-BF17-9D9104303C94}" destId="{09C02212-37F0-4234-AE86-AD865BA5A039}" srcOrd="0" destOrd="0" presId="urn:microsoft.com/office/officeart/2005/8/layout/hChevron3"/>
    <dgm:cxn modelId="{B53D571E-24D3-4108-8B4D-93AD6A01911E}" type="presOf" srcId="{0AB428B9-7338-4D09-B3DD-76FA06AA8971}" destId="{05CA5952-9B30-481B-9E37-6B36AD10B7BF}" srcOrd="0" destOrd="0" presId="urn:microsoft.com/office/officeart/2005/8/layout/hChevron3"/>
    <dgm:cxn modelId="{BF0E9962-B950-420B-8D1B-91018E8EEA18}" srcId="{0AB428B9-7338-4D09-B3DD-76FA06AA8971}" destId="{F997DC47-0A4F-4549-9192-FD05C5FD0F84}" srcOrd="1" destOrd="0" parTransId="{641062CD-99C3-4F33-A635-4162575BF6AA}" sibTransId="{96671DD3-98E1-42A9-A578-FF6DFBB50D67}"/>
    <dgm:cxn modelId="{006A07D8-4725-44C9-84E3-86A0BADC72E0}" srcId="{0AB428B9-7338-4D09-B3DD-76FA06AA8971}" destId="{223C4735-3D9A-4C06-9130-AF24A184DA7C}" srcOrd="4" destOrd="0" parTransId="{AEA8369D-8EC2-436A-841B-DFC879D12F16}" sibTransId="{3B694EB7-A36D-44F7-A0D9-B832D7C9D4AD}"/>
    <dgm:cxn modelId="{1A2197AA-53EF-4F9C-BBA9-0E77F3CDF7A8}" srcId="{0AB428B9-7338-4D09-B3DD-76FA06AA8971}" destId="{74679826-6F0D-41A3-911C-E5C980A7C664}" srcOrd="5" destOrd="0" parTransId="{711270FE-42CF-4527-BFCC-A0F369926BF4}" sibTransId="{31F13C41-C136-4674-B3D4-2F6ED435FD20}"/>
    <dgm:cxn modelId="{42A673AD-C7E7-40C8-B31A-55FF1B0E733A}" type="presOf" srcId="{758424B0-F0BB-4FA3-91E9-498C3B0296A5}" destId="{FB686A20-F853-4937-B5AD-A68533527431}" srcOrd="0" destOrd="0" presId="urn:microsoft.com/office/officeart/2005/8/layout/hChevron3"/>
    <dgm:cxn modelId="{18781E94-A013-4277-AE61-6ECE5D4C00A4}" srcId="{0AB428B9-7338-4D09-B3DD-76FA06AA8971}" destId="{A9B4AFB2-FFA1-46EA-885B-6D4D81C93CED}" srcOrd="2" destOrd="0" parTransId="{0E0B410F-6E1C-481A-8F31-15DE9257CA9E}" sibTransId="{F8AEF3AF-EB4C-459A-BC77-E3B1AB0C48B6}"/>
    <dgm:cxn modelId="{CB151316-E406-4022-B236-26DA6B54D63E}" type="presParOf" srcId="{05CA5952-9B30-481B-9E37-6B36AD10B7BF}" destId="{09C02212-37F0-4234-AE86-AD865BA5A039}" srcOrd="0" destOrd="0" presId="urn:microsoft.com/office/officeart/2005/8/layout/hChevron3"/>
    <dgm:cxn modelId="{CF321C7B-AF9D-4E4F-8229-9A50D6F87AEF}" type="presParOf" srcId="{05CA5952-9B30-481B-9E37-6B36AD10B7BF}" destId="{D64C0BCA-19B3-4163-A9ED-B7E6BED3475F}" srcOrd="1" destOrd="0" presId="urn:microsoft.com/office/officeart/2005/8/layout/hChevron3"/>
    <dgm:cxn modelId="{094B82FA-286C-4FDE-A49E-E4D802C387B0}" type="presParOf" srcId="{05CA5952-9B30-481B-9E37-6B36AD10B7BF}" destId="{C84663E7-C4A5-406E-BBF4-040AA92869FC}" srcOrd="2" destOrd="0" presId="urn:microsoft.com/office/officeart/2005/8/layout/hChevron3"/>
    <dgm:cxn modelId="{8B31C9E5-1FA8-47BF-9B9E-1F6E96FB1F2B}" type="presParOf" srcId="{05CA5952-9B30-481B-9E37-6B36AD10B7BF}" destId="{7F3AAD60-09ED-45A4-AB10-0E74EE23AB0B}" srcOrd="3" destOrd="0" presId="urn:microsoft.com/office/officeart/2005/8/layout/hChevron3"/>
    <dgm:cxn modelId="{610586D8-B87C-4E4F-A5A9-16C4B8CB96EB}" type="presParOf" srcId="{05CA5952-9B30-481B-9E37-6B36AD10B7BF}" destId="{E1AC4328-5E9D-45F4-B277-64C0FF66A2ED}" srcOrd="4" destOrd="0" presId="urn:microsoft.com/office/officeart/2005/8/layout/hChevron3"/>
    <dgm:cxn modelId="{81F5FA57-6F7D-491F-8266-A341376966C8}" type="presParOf" srcId="{05CA5952-9B30-481B-9E37-6B36AD10B7BF}" destId="{E2E18505-5493-4539-95DE-73D041E07B5C}" srcOrd="5" destOrd="0" presId="urn:microsoft.com/office/officeart/2005/8/layout/hChevron3"/>
    <dgm:cxn modelId="{A596D783-EED6-429C-82E7-8BA87CE15E31}" type="presParOf" srcId="{05CA5952-9B30-481B-9E37-6B36AD10B7BF}" destId="{96105A07-FFE8-4869-8ADC-BCAEE64FD25C}" srcOrd="6" destOrd="0" presId="urn:microsoft.com/office/officeart/2005/8/layout/hChevron3"/>
    <dgm:cxn modelId="{57DA5140-D8F6-405A-9900-3F49EFDF6709}" type="presParOf" srcId="{05CA5952-9B30-481B-9E37-6B36AD10B7BF}" destId="{E1B98DAA-B690-4B2A-B369-FD760EC53FFC}" srcOrd="7" destOrd="0" presId="urn:microsoft.com/office/officeart/2005/8/layout/hChevron3"/>
    <dgm:cxn modelId="{1EC5E2AC-CA64-40F6-B7EF-97F9BAF1DBBB}" type="presParOf" srcId="{05CA5952-9B30-481B-9E37-6B36AD10B7BF}" destId="{04B70E5A-EDFB-487B-B07A-9BA11E686A8A}" srcOrd="8" destOrd="0" presId="urn:microsoft.com/office/officeart/2005/8/layout/hChevron3"/>
    <dgm:cxn modelId="{83227FE3-401F-46CE-8AA3-FD2E5790C59E}" type="presParOf" srcId="{05CA5952-9B30-481B-9E37-6B36AD10B7BF}" destId="{6BD905F9-742B-4E32-A470-D6921B585F4C}" srcOrd="9" destOrd="0" presId="urn:microsoft.com/office/officeart/2005/8/layout/hChevron3"/>
    <dgm:cxn modelId="{6F1A55E5-4C7C-4D51-B36C-92F3D44D6DE0}" type="presParOf" srcId="{05CA5952-9B30-481B-9E37-6B36AD10B7BF}" destId="{5C56B846-77B7-4149-9AC8-1220651763B3}" srcOrd="10" destOrd="0" presId="urn:microsoft.com/office/officeart/2005/8/layout/hChevron3"/>
    <dgm:cxn modelId="{B00A5FF5-ADE7-4EC6-BF7D-548014A2937F}" type="presParOf" srcId="{05CA5952-9B30-481B-9E37-6B36AD10B7BF}" destId="{4C143E66-88C8-4058-9862-7F6EA6D4B7FA}" srcOrd="11" destOrd="0" presId="urn:microsoft.com/office/officeart/2005/8/layout/hChevron3"/>
    <dgm:cxn modelId="{090D393A-BC42-40D2-A161-8A35C5DA5B24}" type="presParOf" srcId="{05CA5952-9B30-481B-9E37-6B36AD10B7BF}" destId="{FB686A20-F853-4937-B5AD-A68533527431}" srcOrd="12" destOrd="0" presId="urn:microsoft.com/office/officeart/2005/8/layout/hChevron3"/>
    <dgm:cxn modelId="{268B7793-2962-4ED1-BF8B-E32095463F38}" type="presParOf" srcId="{05CA5952-9B30-481B-9E37-6B36AD10B7BF}" destId="{92D411B1-06B3-4E0B-B939-5450B0352A31}" srcOrd="13" destOrd="0" presId="urn:microsoft.com/office/officeart/2005/8/layout/hChevron3"/>
    <dgm:cxn modelId="{73A9AD0C-1F2F-4F03-B6B7-59FA336D4CC6}" type="presParOf" srcId="{05CA5952-9B30-481B-9E37-6B36AD10B7BF}" destId="{B4417966-BE2B-4152-BEF4-10E89F675EC6}" srcOrd="14" destOrd="0" presId="urn:microsoft.com/office/officeart/2005/8/layout/hChevron3"/>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xmlns="" relId="rId2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0F89ED-1D4C-4A96-8947-9C5B585F6851}" type="doc">
      <dgm:prSet loTypeId="urn:microsoft.com/office/officeart/2005/8/layout/radial1" loCatId="cycle" qsTypeId="urn:microsoft.com/office/officeart/2005/8/quickstyle/simple2" qsCatId="simple" csTypeId="urn:microsoft.com/office/officeart/2005/8/colors/accent0_1" csCatId="mainScheme" phldr="1"/>
      <dgm:spPr/>
      <dgm:t>
        <a:bodyPr/>
        <a:lstStyle/>
        <a:p>
          <a:endParaRPr lang="en-US"/>
        </a:p>
      </dgm:t>
    </dgm:pt>
    <dgm:pt modelId="{072856FF-F63B-48DE-8E7A-C579BB1C0C91}">
      <dgm:prSet phldrT="[Text]" custT="1"/>
      <dgm:spPr>
        <a:solidFill>
          <a:srgbClr val="008080"/>
        </a:solidFill>
        <a:ln w="25400">
          <a:solidFill>
            <a:srgbClr val="177B57"/>
          </a:solidFill>
        </a:ln>
      </dgm:spPr>
      <dgm:t>
        <a:bodyPr/>
        <a:lstStyle/>
        <a:p>
          <a:r>
            <a:rPr lang="en-US" sz="1800" b="1" dirty="0" smtClean="0">
              <a:solidFill>
                <a:schemeClr val="bg1"/>
              </a:solidFill>
            </a:rPr>
            <a:t>End-to-End Capabilities</a:t>
          </a:r>
          <a:endParaRPr lang="en-US" sz="1800" b="1" dirty="0">
            <a:solidFill>
              <a:schemeClr val="bg1"/>
            </a:solidFill>
          </a:endParaRPr>
        </a:p>
      </dgm:t>
    </dgm:pt>
    <dgm:pt modelId="{CC7E3B48-D9E6-4A13-8665-79A136324C54}" type="parTrans" cxnId="{E38553BE-40CA-4050-999C-D7D54578D0A0}">
      <dgm:prSet/>
      <dgm:spPr/>
      <dgm:t>
        <a:bodyPr/>
        <a:lstStyle/>
        <a:p>
          <a:endParaRPr lang="en-US" sz="2400"/>
        </a:p>
      </dgm:t>
    </dgm:pt>
    <dgm:pt modelId="{61ECBF05-E923-47D3-8073-9E53299D0CDC}" type="sibTrans" cxnId="{E38553BE-40CA-4050-999C-D7D54578D0A0}">
      <dgm:prSet/>
      <dgm:spPr/>
      <dgm:t>
        <a:bodyPr/>
        <a:lstStyle/>
        <a:p>
          <a:endParaRPr lang="en-US" sz="2400"/>
        </a:p>
      </dgm:t>
    </dgm:pt>
    <dgm:pt modelId="{1B3A5EEF-E20B-4DC8-888B-40FE7156FBC7}">
      <dgm:prSet phldrT="[Text]" custT="1"/>
      <dgm:spPr>
        <a:ln w="25400">
          <a:solidFill>
            <a:srgbClr val="177B57"/>
          </a:solidFill>
        </a:ln>
      </dgm:spPr>
      <dgm:t>
        <a:bodyPr/>
        <a:lstStyle/>
        <a:p>
          <a:r>
            <a:rPr lang="en-US" sz="1100" dirty="0" smtClean="0"/>
            <a:t> Wind Resources Mapping</a:t>
          </a:r>
          <a:endParaRPr lang="en-US" sz="1100" dirty="0"/>
        </a:p>
      </dgm:t>
    </dgm:pt>
    <dgm:pt modelId="{FB7C7863-49D1-4E41-980E-122B059500AD}" type="parTrans" cxnId="{9C4A402A-1269-4560-AFB6-4E6BEAC1D679}">
      <dgm:prSet custT="1"/>
      <dgm:spPr>
        <a:ln w="25400">
          <a:solidFill>
            <a:srgbClr val="177B57"/>
          </a:solidFill>
        </a:ln>
      </dgm:spPr>
      <dgm:t>
        <a:bodyPr/>
        <a:lstStyle/>
        <a:p>
          <a:endParaRPr lang="en-US" sz="700"/>
        </a:p>
      </dgm:t>
    </dgm:pt>
    <dgm:pt modelId="{BA7C5845-0426-4C80-A10B-19049BC1A650}" type="sibTrans" cxnId="{9C4A402A-1269-4560-AFB6-4E6BEAC1D679}">
      <dgm:prSet/>
      <dgm:spPr/>
      <dgm:t>
        <a:bodyPr/>
        <a:lstStyle/>
        <a:p>
          <a:endParaRPr lang="en-US" sz="2400"/>
        </a:p>
      </dgm:t>
    </dgm:pt>
    <dgm:pt modelId="{73016C5B-61CD-405B-AF78-8C081EAE0AEE}">
      <dgm:prSet phldrT="[Text]" custT="1"/>
      <dgm:spPr>
        <a:ln w="25400">
          <a:solidFill>
            <a:srgbClr val="177B57"/>
          </a:solidFill>
        </a:ln>
      </dgm:spPr>
      <dgm:t>
        <a:bodyPr/>
        <a:lstStyle/>
        <a:p>
          <a:r>
            <a:rPr lang="en-US" sz="1100" dirty="0" smtClean="0"/>
            <a:t>Land and Site Identification</a:t>
          </a:r>
          <a:endParaRPr lang="en-US" sz="1100" dirty="0"/>
        </a:p>
      </dgm:t>
    </dgm:pt>
    <dgm:pt modelId="{62F1C804-ED59-4AB2-A645-000877AB6979}" type="parTrans" cxnId="{BA72AC73-931E-4156-A1D3-A49ABBD028D5}">
      <dgm:prSet custT="1"/>
      <dgm:spPr>
        <a:ln w="25400">
          <a:solidFill>
            <a:srgbClr val="177B57"/>
          </a:solidFill>
        </a:ln>
      </dgm:spPr>
      <dgm:t>
        <a:bodyPr/>
        <a:lstStyle/>
        <a:p>
          <a:endParaRPr lang="en-US" sz="700"/>
        </a:p>
      </dgm:t>
    </dgm:pt>
    <dgm:pt modelId="{5BC7F4B9-C571-45A8-A6B2-70F66C0DECDF}" type="sibTrans" cxnId="{BA72AC73-931E-4156-A1D3-A49ABBD028D5}">
      <dgm:prSet/>
      <dgm:spPr/>
      <dgm:t>
        <a:bodyPr/>
        <a:lstStyle/>
        <a:p>
          <a:endParaRPr lang="en-US" sz="2400"/>
        </a:p>
      </dgm:t>
    </dgm:pt>
    <dgm:pt modelId="{9B599BA7-00F2-4608-8D97-EDCE63D12951}">
      <dgm:prSet phldrT="[Text]" custT="1"/>
      <dgm:spPr>
        <a:ln w="25400">
          <a:solidFill>
            <a:srgbClr val="177B57"/>
          </a:solidFill>
        </a:ln>
      </dgm:spPr>
      <dgm:t>
        <a:bodyPr/>
        <a:lstStyle/>
        <a:p>
          <a:r>
            <a:rPr lang="en-US" sz="1100" dirty="0" smtClean="0"/>
            <a:t>Design &amp; mfg. of WTGs</a:t>
          </a:r>
          <a:endParaRPr lang="en-US" sz="1100" dirty="0"/>
        </a:p>
      </dgm:t>
    </dgm:pt>
    <dgm:pt modelId="{4C96AFFD-4856-4671-8F2C-6CA0E6B8A4D9}" type="parTrans" cxnId="{D33BD041-0E42-483B-A82F-85ACB1CF3CE8}">
      <dgm:prSet custT="1"/>
      <dgm:spPr>
        <a:ln w="25400">
          <a:solidFill>
            <a:srgbClr val="177B57"/>
          </a:solidFill>
        </a:ln>
      </dgm:spPr>
      <dgm:t>
        <a:bodyPr/>
        <a:lstStyle/>
        <a:p>
          <a:endParaRPr lang="en-US" sz="700"/>
        </a:p>
      </dgm:t>
    </dgm:pt>
    <dgm:pt modelId="{6B22F9F9-C844-4304-B51D-7D5D901EA355}" type="sibTrans" cxnId="{D33BD041-0E42-483B-A82F-85ACB1CF3CE8}">
      <dgm:prSet/>
      <dgm:spPr/>
      <dgm:t>
        <a:bodyPr/>
        <a:lstStyle/>
        <a:p>
          <a:endParaRPr lang="en-US" sz="2400"/>
        </a:p>
      </dgm:t>
    </dgm:pt>
    <dgm:pt modelId="{5A20420E-81A8-4240-8A6C-F8BA0BAE2191}">
      <dgm:prSet phldrT="[Text]" custT="1"/>
      <dgm:spPr>
        <a:ln w="25400">
          <a:solidFill>
            <a:srgbClr val="177B57"/>
          </a:solidFill>
        </a:ln>
      </dgm:spPr>
      <dgm:t>
        <a:bodyPr/>
        <a:lstStyle/>
        <a:p>
          <a:r>
            <a:rPr lang="en-US" sz="1100" dirty="0" smtClean="0"/>
            <a:t>Site Infrastructure Development</a:t>
          </a:r>
          <a:endParaRPr lang="en-US" sz="1100" dirty="0"/>
        </a:p>
      </dgm:t>
    </dgm:pt>
    <dgm:pt modelId="{056E5EB4-77E6-4917-94D5-36D1ACF145BD}" type="parTrans" cxnId="{EF8BEB0C-9805-4BEB-B76B-6CB8573DAD56}">
      <dgm:prSet custT="1"/>
      <dgm:spPr>
        <a:ln w="25400">
          <a:solidFill>
            <a:srgbClr val="177B57"/>
          </a:solidFill>
        </a:ln>
      </dgm:spPr>
      <dgm:t>
        <a:bodyPr/>
        <a:lstStyle/>
        <a:p>
          <a:endParaRPr lang="en-US" sz="700"/>
        </a:p>
      </dgm:t>
    </dgm:pt>
    <dgm:pt modelId="{7368CBA9-2641-450A-AA5A-6ED85508122D}" type="sibTrans" cxnId="{EF8BEB0C-9805-4BEB-B76B-6CB8573DAD56}">
      <dgm:prSet/>
      <dgm:spPr/>
      <dgm:t>
        <a:bodyPr/>
        <a:lstStyle/>
        <a:p>
          <a:endParaRPr lang="en-US" sz="2400"/>
        </a:p>
      </dgm:t>
    </dgm:pt>
    <dgm:pt modelId="{F36CB638-CE6C-43CE-A1C1-A1F37A4405F0}">
      <dgm:prSet custT="1"/>
      <dgm:spPr>
        <a:ln w="25400">
          <a:solidFill>
            <a:srgbClr val="177B57"/>
          </a:solidFill>
        </a:ln>
      </dgm:spPr>
      <dgm:t>
        <a:bodyPr/>
        <a:lstStyle/>
        <a:p>
          <a:r>
            <a:rPr lang="en-US" sz="1050" dirty="0" smtClean="0"/>
            <a:t>Installation &amp; Commission-</a:t>
          </a:r>
          <a:r>
            <a:rPr lang="en-US" sz="1050" dirty="0" err="1" smtClean="0"/>
            <a:t>ing</a:t>
          </a:r>
          <a:endParaRPr lang="en-US" sz="1050" dirty="0"/>
        </a:p>
      </dgm:t>
    </dgm:pt>
    <dgm:pt modelId="{CB5267EB-461C-4AE9-BA70-7B94DFAB15FF}" type="parTrans" cxnId="{A647F2B5-4C6C-4CA5-8EB0-2B9D6CA726B4}">
      <dgm:prSet custT="1"/>
      <dgm:spPr>
        <a:ln w="25400">
          <a:solidFill>
            <a:srgbClr val="177B57"/>
          </a:solidFill>
        </a:ln>
      </dgm:spPr>
      <dgm:t>
        <a:bodyPr/>
        <a:lstStyle/>
        <a:p>
          <a:endParaRPr lang="en-US" sz="700"/>
        </a:p>
      </dgm:t>
    </dgm:pt>
    <dgm:pt modelId="{1F01B9B8-ADA7-4FED-9FA2-E9AAC453542A}" type="sibTrans" cxnId="{A647F2B5-4C6C-4CA5-8EB0-2B9D6CA726B4}">
      <dgm:prSet/>
      <dgm:spPr/>
      <dgm:t>
        <a:bodyPr/>
        <a:lstStyle/>
        <a:p>
          <a:endParaRPr lang="en-US" sz="2400"/>
        </a:p>
      </dgm:t>
    </dgm:pt>
    <dgm:pt modelId="{9056EE69-43DA-4C62-A837-500C14931472}">
      <dgm:prSet custT="1"/>
      <dgm:spPr>
        <a:ln w="25400">
          <a:solidFill>
            <a:srgbClr val="177B57"/>
          </a:solidFill>
        </a:ln>
      </dgm:spPr>
      <dgm:t>
        <a:bodyPr/>
        <a:lstStyle/>
        <a:p>
          <a:r>
            <a:rPr lang="en-US" sz="1100" dirty="0" smtClean="0"/>
            <a:t>Power Evacuation</a:t>
          </a:r>
          <a:endParaRPr lang="en-US" sz="1100" dirty="0"/>
        </a:p>
      </dgm:t>
    </dgm:pt>
    <dgm:pt modelId="{2DCBECA9-0F05-4C96-80D0-1AAE9852523C}" type="parTrans" cxnId="{C7BEA14B-8E95-484F-B69C-97FE96743996}">
      <dgm:prSet custT="1"/>
      <dgm:spPr>
        <a:ln w="25400">
          <a:solidFill>
            <a:srgbClr val="177B57"/>
          </a:solidFill>
        </a:ln>
      </dgm:spPr>
      <dgm:t>
        <a:bodyPr/>
        <a:lstStyle/>
        <a:p>
          <a:endParaRPr lang="en-US" sz="700"/>
        </a:p>
      </dgm:t>
    </dgm:pt>
    <dgm:pt modelId="{E9CF363F-01C3-4EF7-94F1-F4EE22392910}" type="sibTrans" cxnId="{C7BEA14B-8E95-484F-B69C-97FE96743996}">
      <dgm:prSet/>
      <dgm:spPr/>
      <dgm:t>
        <a:bodyPr/>
        <a:lstStyle/>
        <a:p>
          <a:endParaRPr lang="en-US" sz="2400"/>
        </a:p>
      </dgm:t>
    </dgm:pt>
    <dgm:pt modelId="{5F579072-5DF6-4CFF-9591-7AA69108491E}">
      <dgm:prSet custT="1"/>
      <dgm:spPr>
        <a:ln w="25400">
          <a:solidFill>
            <a:srgbClr val="177B57"/>
          </a:solidFill>
        </a:ln>
      </dgm:spPr>
      <dgm:t>
        <a:bodyPr/>
        <a:lstStyle/>
        <a:p>
          <a:r>
            <a:rPr lang="en-US" sz="1100" dirty="0" smtClean="0"/>
            <a:t>Life cycle  Asset Management</a:t>
          </a:r>
          <a:endParaRPr lang="en-US" sz="1100" dirty="0"/>
        </a:p>
      </dgm:t>
    </dgm:pt>
    <dgm:pt modelId="{9425AADC-D66D-48FF-BD9F-9F9C1581A225}" type="parTrans" cxnId="{8554A384-B19D-41A0-9A02-071C3D12748F}">
      <dgm:prSet custT="1"/>
      <dgm:spPr>
        <a:ln w="25400">
          <a:solidFill>
            <a:srgbClr val="177B57"/>
          </a:solidFill>
        </a:ln>
      </dgm:spPr>
      <dgm:t>
        <a:bodyPr/>
        <a:lstStyle/>
        <a:p>
          <a:endParaRPr lang="en-US" sz="700"/>
        </a:p>
      </dgm:t>
    </dgm:pt>
    <dgm:pt modelId="{82CCC5A4-C8DF-479D-B423-7B203754623F}" type="sibTrans" cxnId="{8554A384-B19D-41A0-9A02-071C3D12748F}">
      <dgm:prSet/>
      <dgm:spPr/>
      <dgm:t>
        <a:bodyPr/>
        <a:lstStyle/>
        <a:p>
          <a:endParaRPr lang="en-US" sz="2400"/>
        </a:p>
      </dgm:t>
    </dgm:pt>
    <dgm:pt modelId="{5378C0FD-3A6C-4C8F-889C-D9BAAEDB362A}">
      <dgm:prSet custT="1"/>
      <dgm:spPr>
        <a:ln w="25400">
          <a:solidFill>
            <a:srgbClr val="177B57"/>
          </a:solidFill>
        </a:ln>
      </dgm:spPr>
      <dgm:t>
        <a:bodyPr/>
        <a:lstStyle/>
        <a:p>
          <a:r>
            <a:rPr lang="en-US" sz="1100" dirty="0" smtClean="0"/>
            <a:t>Value Added Services (CSR, CDM assist, Regulatory approvals</a:t>
          </a:r>
          <a:endParaRPr lang="en-US" sz="1100" dirty="0"/>
        </a:p>
      </dgm:t>
    </dgm:pt>
    <dgm:pt modelId="{3100DA01-A5B4-4A32-8BF8-075C2907F9B7}" type="parTrans" cxnId="{9BB52531-C095-4B6F-8CDD-E53BCD5BD44B}">
      <dgm:prSet custT="1"/>
      <dgm:spPr>
        <a:ln w="25400">
          <a:solidFill>
            <a:srgbClr val="177B57"/>
          </a:solidFill>
        </a:ln>
      </dgm:spPr>
      <dgm:t>
        <a:bodyPr/>
        <a:lstStyle/>
        <a:p>
          <a:endParaRPr lang="en-US" sz="700"/>
        </a:p>
      </dgm:t>
    </dgm:pt>
    <dgm:pt modelId="{AB5CC580-1EC0-4600-B7AC-B25D81BD89DA}" type="sibTrans" cxnId="{9BB52531-C095-4B6F-8CDD-E53BCD5BD44B}">
      <dgm:prSet/>
      <dgm:spPr/>
      <dgm:t>
        <a:bodyPr/>
        <a:lstStyle/>
        <a:p>
          <a:endParaRPr lang="en-US" sz="2400"/>
        </a:p>
      </dgm:t>
    </dgm:pt>
    <dgm:pt modelId="{A5CB3091-89A9-4F32-9CC2-BD3B78B8AF57}" type="pres">
      <dgm:prSet presAssocID="{410F89ED-1D4C-4A96-8947-9C5B585F6851}" presName="cycle" presStyleCnt="0">
        <dgm:presLayoutVars>
          <dgm:chMax val="1"/>
          <dgm:dir/>
          <dgm:animLvl val="ctr"/>
          <dgm:resizeHandles val="exact"/>
        </dgm:presLayoutVars>
      </dgm:prSet>
      <dgm:spPr/>
      <dgm:t>
        <a:bodyPr/>
        <a:lstStyle/>
        <a:p>
          <a:endParaRPr lang="en-US"/>
        </a:p>
      </dgm:t>
    </dgm:pt>
    <dgm:pt modelId="{5C7E8603-FC45-4A47-9475-B63E064F88B4}" type="pres">
      <dgm:prSet presAssocID="{072856FF-F63B-48DE-8E7A-C579BB1C0C91}" presName="centerShape" presStyleLbl="node0" presStyleIdx="0" presStyleCnt="1" custScaleX="139720"/>
      <dgm:spPr/>
      <dgm:t>
        <a:bodyPr/>
        <a:lstStyle/>
        <a:p>
          <a:endParaRPr lang="en-US"/>
        </a:p>
      </dgm:t>
    </dgm:pt>
    <dgm:pt modelId="{4E80F226-2EAC-494A-9FB4-F66BC3AC5BBE}" type="pres">
      <dgm:prSet presAssocID="{FB7C7863-49D1-4E41-980E-122B059500AD}" presName="Name9" presStyleLbl="parChTrans1D2" presStyleIdx="0" presStyleCnt="8"/>
      <dgm:spPr/>
      <dgm:t>
        <a:bodyPr/>
        <a:lstStyle/>
        <a:p>
          <a:endParaRPr lang="en-US"/>
        </a:p>
      </dgm:t>
    </dgm:pt>
    <dgm:pt modelId="{8AAFBA04-011C-42E2-9364-6B8B7E38DDCC}" type="pres">
      <dgm:prSet presAssocID="{FB7C7863-49D1-4E41-980E-122B059500AD}" presName="connTx" presStyleLbl="parChTrans1D2" presStyleIdx="0" presStyleCnt="8"/>
      <dgm:spPr/>
      <dgm:t>
        <a:bodyPr/>
        <a:lstStyle/>
        <a:p>
          <a:endParaRPr lang="en-US"/>
        </a:p>
      </dgm:t>
    </dgm:pt>
    <dgm:pt modelId="{AEA7391C-A4F1-4B00-AC61-8FD1C004EB80}" type="pres">
      <dgm:prSet presAssocID="{1B3A5EEF-E20B-4DC8-888B-40FE7156FBC7}" presName="node" presStyleLbl="node1" presStyleIdx="0" presStyleCnt="8">
        <dgm:presLayoutVars>
          <dgm:bulletEnabled val="1"/>
        </dgm:presLayoutVars>
      </dgm:prSet>
      <dgm:spPr/>
      <dgm:t>
        <a:bodyPr/>
        <a:lstStyle/>
        <a:p>
          <a:endParaRPr lang="en-US"/>
        </a:p>
      </dgm:t>
    </dgm:pt>
    <dgm:pt modelId="{67D01A9E-2128-4C1A-ABC2-35D5B630DFE6}" type="pres">
      <dgm:prSet presAssocID="{62F1C804-ED59-4AB2-A645-000877AB6979}" presName="Name9" presStyleLbl="parChTrans1D2" presStyleIdx="1" presStyleCnt="8"/>
      <dgm:spPr/>
      <dgm:t>
        <a:bodyPr/>
        <a:lstStyle/>
        <a:p>
          <a:endParaRPr lang="en-US"/>
        </a:p>
      </dgm:t>
    </dgm:pt>
    <dgm:pt modelId="{1C8B61D4-A1D7-4B51-AF96-6C9B966202D2}" type="pres">
      <dgm:prSet presAssocID="{62F1C804-ED59-4AB2-A645-000877AB6979}" presName="connTx" presStyleLbl="parChTrans1D2" presStyleIdx="1" presStyleCnt="8"/>
      <dgm:spPr/>
      <dgm:t>
        <a:bodyPr/>
        <a:lstStyle/>
        <a:p>
          <a:endParaRPr lang="en-US"/>
        </a:p>
      </dgm:t>
    </dgm:pt>
    <dgm:pt modelId="{44332009-2529-46A6-BB1C-F5E36890A723}" type="pres">
      <dgm:prSet presAssocID="{73016C5B-61CD-405B-AF78-8C081EAE0AEE}" presName="node" presStyleLbl="node1" presStyleIdx="1" presStyleCnt="8">
        <dgm:presLayoutVars>
          <dgm:bulletEnabled val="1"/>
        </dgm:presLayoutVars>
      </dgm:prSet>
      <dgm:spPr/>
      <dgm:t>
        <a:bodyPr/>
        <a:lstStyle/>
        <a:p>
          <a:endParaRPr lang="en-US"/>
        </a:p>
      </dgm:t>
    </dgm:pt>
    <dgm:pt modelId="{AE2DADAF-CF5F-40D9-B6FA-85F984E9D11D}" type="pres">
      <dgm:prSet presAssocID="{4C96AFFD-4856-4671-8F2C-6CA0E6B8A4D9}" presName="Name9" presStyleLbl="parChTrans1D2" presStyleIdx="2" presStyleCnt="8"/>
      <dgm:spPr/>
      <dgm:t>
        <a:bodyPr/>
        <a:lstStyle/>
        <a:p>
          <a:endParaRPr lang="en-US"/>
        </a:p>
      </dgm:t>
    </dgm:pt>
    <dgm:pt modelId="{E1FFD0A2-2AD8-4B54-B2FE-8B4C8907A7B0}" type="pres">
      <dgm:prSet presAssocID="{4C96AFFD-4856-4671-8F2C-6CA0E6B8A4D9}" presName="connTx" presStyleLbl="parChTrans1D2" presStyleIdx="2" presStyleCnt="8"/>
      <dgm:spPr/>
      <dgm:t>
        <a:bodyPr/>
        <a:lstStyle/>
        <a:p>
          <a:endParaRPr lang="en-US"/>
        </a:p>
      </dgm:t>
    </dgm:pt>
    <dgm:pt modelId="{C712C20A-428D-438D-B930-71543ED2F4B6}" type="pres">
      <dgm:prSet presAssocID="{9B599BA7-00F2-4608-8D97-EDCE63D12951}" presName="node" presStyleLbl="node1" presStyleIdx="2" presStyleCnt="8">
        <dgm:presLayoutVars>
          <dgm:bulletEnabled val="1"/>
        </dgm:presLayoutVars>
      </dgm:prSet>
      <dgm:spPr/>
      <dgm:t>
        <a:bodyPr/>
        <a:lstStyle/>
        <a:p>
          <a:endParaRPr lang="en-US"/>
        </a:p>
      </dgm:t>
    </dgm:pt>
    <dgm:pt modelId="{9C3C9320-7BD0-4B89-878C-C82BF6766DCB}" type="pres">
      <dgm:prSet presAssocID="{056E5EB4-77E6-4917-94D5-36D1ACF145BD}" presName="Name9" presStyleLbl="parChTrans1D2" presStyleIdx="3" presStyleCnt="8"/>
      <dgm:spPr/>
      <dgm:t>
        <a:bodyPr/>
        <a:lstStyle/>
        <a:p>
          <a:endParaRPr lang="en-US"/>
        </a:p>
      </dgm:t>
    </dgm:pt>
    <dgm:pt modelId="{F7840ED6-1597-4014-8CAA-9DA802DFA0C5}" type="pres">
      <dgm:prSet presAssocID="{056E5EB4-77E6-4917-94D5-36D1ACF145BD}" presName="connTx" presStyleLbl="parChTrans1D2" presStyleIdx="3" presStyleCnt="8"/>
      <dgm:spPr/>
      <dgm:t>
        <a:bodyPr/>
        <a:lstStyle/>
        <a:p>
          <a:endParaRPr lang="en-US"/>
        </a:p>
      </dgm:t>
    </dgm:pt>
    <dgm:pt modelId="{047A48BC-90C4-4D9F-BE55-54F1119BCB60}" type="pres">
      <dgm:prSet presAssocID="{5A20420E-81A8-4240-8A6C-F8BA0BAE2191}" presName="node" presStyleLbl="node1" presStyleIdx="3" presStyleCnt="8">
        <dgm:presLayoutVars>
          <dgm:bulletEnabled val="1"/>
        </dgm:presLayoutVars>
      </dgm:prSet>
      <dgm:spPr/>
      <dgm:t>
        <a:bodyPr/>
        <a:lstStyle/>
        <a:p>
          <a:endParaRPr lang="en-US"/>
        </a:p>
      </dgm:t>
    </dgm:pt>
    <dgm:pt modelId="{CBCAA5C3-7095-4A3F-A1BF-FED6506EA832}" type="pres">
      <dgm:prSet presAssocID="{CB5267EB-461C-4AE9-BA70-7B94DFAB15FF}" presName="Name9" presStyleLbl="parChTrans1D2" presStyleIdx="4" presStyleCnt="8"/>
      <dgm:spPr/>
      <dgm:t>
        <a:bodyPr/>
        <a:lstStyle/>
        <a:p>
          <a:endParaRPr lang="en-US"/>
        </a:p>
      </dgm:t>
    </dgm:pt>
    <dgm:pt modelId="{6E8F9925-CC8C-4E2F-9485-7E42B6DCDD7C}" type="pres">
      <dgm:prSet presAssocID="{CB5267EB-461C-4AE9-BA70-7B94DFAB15FF}" presName="connTx" presStyleLbl="parChTrans1D2" presStyleIdx="4" presStyleCnt="8"/>
      <dgm:spPr/>
      <dgm:t>
        <a:bodyPr/>
        <a:lstStyle/>
        <a:p>
          <a:endParaRPr lang="en-US"/>
        </a:p>
      </dgm:t>
    </dgm:pt>
    <dgm:pt modelId="{F00EB539-5406-4A29-8FB5-579EA073F397}" type="pres">
      <dgm:prSet presAssocID="{F36CB638-CE6C-43CE-A1C1-A1F37A4405F0}" presName="node" presStyleLbl="node1" presStyleIdx="4" presStyleCnt="8">
        <dgm:presLayoutVars>
          <dgm:bulletEnabled val="1"/>
        </dgm:presLayoutVars>
      </dgm:prSet>
      <dgm:spPr/>
      <dgm:t>
        <a:bodyPr/>
        <a:lstStyle/>
        <a:p>
          <a:endParaRPr lang="en-US"/>
        </a:p>
      </dgm:t>
    </dgm:pt>
    <dgm:pt modelId="{749C378D-077C-4DF5-BCCD-446733131085}" type="pres">
      <dgm:prSet presAssocID="{2DCBECA9-0F05-4C96-80D0-1AAE9852523C}" presName="Name9" presStyleLbl="parChTrans1D2" presStyleIdx="5" presStyleCnt="8"/>
      <dgm:spPr/>
      <dgm:t>
        <a:bodyPr/>
        <a:lstStyle/>
        <a:p>
          <a:endParaRPr lang="en-US"/>
        </a:p>
      </dgm:t>
    </dgm:pt>
    <dgm:pt modelId="{AC01B498-4F7B-4182-A8D2-8B3CC44F602E}" type="pres">
      <dgm:prSet presAssocID="{2DCBECA9-0F05-4C96-80D0-1AAE9852523C}" presName="connTx" presStyleLbl="parChTrans1D2" presStyleIdx="5" presStyleCnt="8"/>
      <dgm:spPr/>
      <dgm:t>
        <a:bodyPr/>
        <a:lstStyle/>
        <a:p>
          <a:endParaRPr lang="en-US"/>
        </a:p>
      </dgm:t>
    </dgm:pt>
    <dgm:pt modelId="{3DBF04B6-6D22-4307-BCD5-9835BD4B7B3C}" type="pres">
      <dgm:prSet presAssocID="{9056EE69-43DA-4C62-A837-500C14931472}" presName="node" presStyleLbl="node1" presStyleIdx="5" presStyleCnt="8">
        <dgm:presLayoutVars>
          <dgm:bulletEnabled val="1"/>
        </dgm:presLayoutVars>
      </dgm:prSet>
      <dgm:spPr/>
      <dgm:t>
        <a:bodyPr/>
        <a:lstStyle/>
        <a:p>
          <a:endParaRPr lang="en-US"/>
        </a:p>
      </dgm:t>
    </dgm:pt>
    <dgm:pt modelId="{02B5C837-FC0F-4DA5-8063-9AE6AC207399}" type="pres">
      <dgm:prSet presAssocID="{9425AADC-D66D-48FF-BD9F-9F9C1581A225}" presName="Name9" presStyleLbl="parChTrans1D2" presStyleIdx="6" presStyleCnt="8"/>
      <dgm:spPr/>
      <dgm:t>
        <a:bodyPr/>
        <a:lstStyle/>
        <a:p>
          <a:endParaRPr lang="en-US"/>
        </a:p>
      </dgm:t>
    </dgm:pt>
    <dgm:pt modelId="{6BD2FD64-FAC1-4147-A33E-273179F308C0}" type="pres">
      <dgm:prSet presAssocID="{9425AADC-D66D-48FF-BD9F-9F9C1581A225}" presName="connTx" presStyleLbl="parChTrans1D2" presStyleIdx="6" presStyleCnt="8"/>
      <dgm:spPr/>
      <dgm:t>
        <a:bodyPr/>
        <a:lstStyle/>
        <a:p>
          <a:endParaRPr lang="en-US"/>
        </a:p>
      </dgm:t>
    </dgm:pt>
    <dgm:pt modelId="{85BAF558-6E56-41C8-923D-0E30EC8DE77A}" type="pres">
      <dgm:prSet presAssocID="{5F579072-5DF6-4CFF-9591-7AA69108491E}" presName="node" presStyleLbl="node1" presStyleIdx="6" presStyleCnt="8">
        <dgm:presLayoutVars>
          <dgm:bulletEnabled val="1"/>
        </dgm:presLayoutVars>
      </dgm:prSet>
      <dgm:spPr/>
      <dgm:t>
        <a:bodyPr/>
        <a:lstStyle/>
        <a:p>
          <a:endParaRPr lang="en-US"/>
        </a:p>
      </dgm:t>
    </dgm:pt>
    <dgm:pt modelId="{9F7962CB-568E-458A-B7AF-49519FE88B8A}" type="pres">
      <dgm:prSet presAssocID="{3100DA01-A5B4-4A32-8BF8-075C2907F9B7}" presName="Name9" presStyleLbl="parChTrans1D2" presStyleIdx="7" presStyleCnt="8"/>
      <dgm:spPr/>
      <dgm:t>
        <a:bodyPr/>
        <a:lstStyle/>
        <a:p>
          <a:endParaRPr lang="en-US"/>
        </a:p>
      </dgm:t>
    </dgm:pt>
    <dgm:pt modelId="{24083CC0-3F20-4BEA-ADE7-7B5FD436E1A7}" type="pres">
      <dgm:prSet presAssocID="{3100DA01-A5B4-4A32-8BF8-075C2907F9B7}" presName="connTx" presStyleLbl="parChTrans1D2" presStyleIdx="7" presStyleCnt="8"/>
      <dgm:spPr/>
      <dgm:t>
        <a:bodyPr/>
        <a:lstStyle/>
        <a:p>
          <a:endParaRPr lang="en-US"/>
        </a:p>
      </dgm:t>
    </dgm:pt>
    <dgm:pt modelId="{135F86F2-BDC3-4C8F-AB9F-4C7EBBC08C44}" type="pres">
      <dgm:prSet presAssocID="{5378C0FD-3A6C-4C8F-889C-D9BAAEDB362A}" presName="node" presStyleLbl="node1" presStyleIdx="7" presStyleCnt="8">
        <dgm:presLayoutVars>
          <dgm:bulletEnabled val="1"/>
        </dgm:presLayoutVars>
      </dgm:prSet>
      <dgm:spPr/>
      <dgm:t>
        <a:bodyPr/>
        <a:lstStyle/>
        <a:p>
          <a:endParaRPr lang="en-US"/>
        </a:p>
      </dgm:t>
    </dgm:pt>
  </dgm:ptLst>
  <dgm:cxnLst>
    <dgm:cxn modelId="{5FD243F8-DDA6-4BA4-98B1-78C2AF4407FF}" type="presOf" srcId="{CB5267EB-461C-4AE9-BA70-7B94DFAB15FF}" destId="{6E8F9925-CC8C-4E2F-9485-7E42B6DCDD7C}" srcOrd="1" destOrd="0" presId="urn:microsoft.com/office/officeart/2005/8/layout/radial1"/>
    <dgm:cxn modelId="{EF8BEB0C-9805-4BEB-B76B-6CB8573DAD56}" srcId="{072856FF-F63B-48DE-8E7A-C579BB1C0C91}" destId="{5A20420E-81A8-4240-8A6C-F8BA0BAE2191}" srcOrd="3" destOrd="0" parTransId="{056E5EB4-77E6-4917-94D5-36D1ACF145BD}" sibTransId="{7368CBA9-2641-450A-AA5A-6ED85508122D}"/>
    <dgm:cxn modelId="{C7BEA14B-8E95-484F-B69C-97FE96743996}" srcId="{072856FF-F63B-48DE-8E7A-C579BB1C0C91}" destId="{9056EE69-43DA-4C62-A837-500C14931472}" srcOrd="5" destOrd="0" parTransId="{2DCBECA9-0F05-4C96-80D0-1AAE9852523C}" sibTransId="{E9CF363F-01C3-4EF7-94F1-F4EE22392910}"/>
    <dgm:cxn modelId="{3638752F-9533-4CAB-BA64-F5E90516D184}" type="presOf" srcId="{056E5EB4-77E6-4917-94D5-36D1ACF145BD}" destId="{9C3C9320-7BD0-4B89-878C-C82BF6766DCB}" srcOrd="0" destOrd="0" presId="urn:microsoft.com/office/officeart/2005/8/layout/radial1"/>
    <dgm:cxn modelId="{282E962B-0238-4476-BFE4-8324F559D7E7}" type="presOf" srcId="{9056EE69-43DA-4C62-A837-500C14931472}" destId="{3DBF04B6-6D22-4307-BCD5-9835BD4B7B3C}" srcOrd="0" destOrd="0" presId="urn:microsoft.com/office/officeart/2005/8/layout/radial1"/>
    <dgm:cxn modelId="{87E987A1-5115-48C9-AE06-BF388777E07F}" type="presOf" srcId="{9425AADC-D66D-48FF-BD9F-9F9C1581A225}" destId="{02B5C837-FC0F-4DA5-8063-9AE6AC207399}" srcOrd="0" destOrd="0" presId="urn:microsoft.com/office/officeart/2005/8/layout/radial1"/>
    <dgm:cxn modelId="{56222499-727F-409D-AB90-D2B3E16B3DC6}" type="presOf" srcId="{4C96AFFD-4856-4671-8F2C-6CA0E6B8A4D9}" destId="{E1FFD0A2-2AD8-4B54-B2FE-8B4C8907A7B0}" srcOrd="1" destOrd="0" presId="urn:microsoft.com/office/officeart/2005/8/layout/radial1"/>
    <dgm:cxn modelId="{80FE9745-EE65-4D64-A455-49EACF4B7F79}" type="presOf" srcId="{3100DA01-A5B4-4A32-8BF8-075C2907F9B7}" destId="{24083CC0-3F20-4BEA-ADE7-7B5FD436E1A7}" srcOrd="1" destOrd="0" presId="urn:microsoft.com/office/officeart/2005/8/layout/radial1"/>
    <dgm:cxn modelId="{DCAC33CC-2578-47F3-9186-7404147C486B}" type="presOf" srcId="{4C96AFFD-4856-4671-8F2C-6CA0E6B8A4D9}" destId="{AE2DADAF-CF5F-40D9-B6FA-85F984E9D11D}" srcOrd="0" destOrd="0" presId="urn:microsoft.com/office/officeart/2005/8/layout/radial1"/>
    <dgm:cxn modelId="{5096C66D-48B3-4211-965E-57A78DDFF147}" type="presOf" srcId="{410F89ED-1D4C-4A96-8947-9C5B585F6851}" destId="{A5CB3091-89A9-4F32-9CC2-BD3B78B8AF57}" srcOrd="0" destOrd="0" presId="urn:microsoft.com/office/officeart/2005/8/layout/radial1"/>
    <dgm:cxn modelId="{F303F91C-528D-4BEF-B36D-E69B74827C2F}" type="presOf" srcId="{CB5267EB-461C-4AE9-BA70-7B94DFAB15FF}" destId="{CBCAA5C3-7095-4A3F-A1BF-FED6506EA832}" srcOrd="0" destOrd="0" presId="urn:microsoft.com/office/officeart/2005/8/layout/radial1"/>
    <dgm:cxn modelId="{6E6204C8-8AB5-46C5-89D7-E5FFFBB21B4F}" type="presOf" srcId="{5F579072-5DF6-4CFF-9591-7AA69108491E}" destId="{85BAF558-6E56-41C8-923D-0E30EC8DE77A}" srcOrd="0" destOrd="0" presId="urn:microsoft.com/office/officeart/2005/8/layout/radial1"/>
    <dgm:cxn modelId="{9BB52531-C095-4B6F-8CDD-E53BCD5BD44B}" srcId="{072856FF-F63B-48DE-8E7A-C579BB1C0C91}" destId="{5378C0FD-3A6C-4C8F-889C-D9BAAEDB362A}" srcOrd="7" destOrd="0" parTransId="{3100DA01-A5B4-4A32-8BF8-075C2907F9B7}" sibTransId="{AB5CC580-1EC0-4600-B7AC-B25D81BD89DA}"/>
    <dgm:cxn modelId="{6E4C826E-99BB-47FC-BC97-9F64F8E604E4}" type="presOf" srcId="{072856FF-F63B-48DE-8E7A-C579BB1C0C91}" destId="{5C7E8603-FC45-4A47-9475-B63E064F88B4}" srcOrd="0" destOrd="0" presId="urn:microsoft.com/office/officeart/2005/8/layout/radial1"/>
    <dgm:cxn modelId="{BA72AC73-931E-4156-A1D3-A49ABBD028D5}" srcId="{072856FF-F63B-48DE-8E7A-C579BB1C0C91}" destId="{73016C5B-61CD-405B-AF78-8C081EAE0AEE}" srcOrd="1" destOrd="0" parTransId="{62F1C804-ED59-4AB2-A645-000877AB6979}" sibTransId="{5BC7F4B9-C571-45A8-A6B2-70F66C0DECDF}"/>
    <dgm:cxn modelId="{28ED779B-28A9-42AB-8EE0-756B972F8B98}" type="presOf" srcId="{056E5EB4-77E6-4917-94D5-36D1ACF145BD}" destId="{F7840ED6-1597-4014-8CAA-9DA802DFA0C5}" srcOrd="1" destOrd="0" presId="urn:microsoft.com/office/officeart/2005/8/layout/radial1"/>
    <dgm:cxn modelId="{475F1A1D-360C-433D-A6B6-3803DE47DB31}" type="presOf" srcId="{62F1C804-ED59-4AB2-A645-000877AB6979}" destId="{1C8B61D4-A1D7-4B51-AF96-6C9B966202D2}" srcOrd="1" destOrd="0" presId="urn:microsoft.com/office/officeart/2005/8/layout/radial1"/>
    <dgm:cxn modelId="{EA15B4C5-7941-449F-AD8C-94700CF2F1EF}" type="presOf" srcId="{5A20420E-81A8-4240-8A6C-F8BA0BAE2191}" destId="{047A48BC-90C4-4D9F-BE55-54F1119BCB60}" srcOrd="0" destOrd="0" presId="urn:microsoft.com/office/officeart/2005/8/layout/radial1"/>
    <dgm:cxn modelId="{FB8D00A0-8C20-4CC7-AE70-372B115EBEAB}" type="presOf" srcId="{3100DA01-A5B4-4A32-8BF8-075C2907F9B7}" destId="{9F7962CB-568E-458A-B7AF-49519FE88B8A}" srcOrd="0" destOrd="0" presId="urn:microsoft.com/office/officeart/2005/8/layout/radial1"/>
    <dgm:cxn modelId="{5AE7D4F9-EA08-4DC2-BFA2-B7B0F49A33F4}" type="presOf" srcId="{5378C0FD-3A6C-4C8F-889C-D9BAAEDB362A}" destId="{135F86F2-BDC3-4C8F-AB9F-4C7EBBC08C44}" srcOrd="0" destOrd="0" presId="urn:microsoft.com/office/officeart/2005/8/layout/radial1"/>
    <dgm:cxn modelId="{9C4A402A-1269-4560-AFB6-4E6BEAC1D679}" srcId="{072856FF-F63B-48DE-8E7A-C579BB1C0C91}" destId="{1B3A5EEF-E20B-4DC8-888B-40FE7156FBC7}" srcOrd="0" destOrd="0" parTransId="{FB7C7863-49D1-4E41-980E-122B059500AD}" sibTransId="{BA7C5845-0426-4C80-A10B-19049BC1A650}"/>
    <dgm:cxn modelId="{A4309ECA-E748-40A8-84AF-2B00D496D2B8}" type="presOf" srcId="{73016C5B-61CD-405B-AF78-8C081EAE0AEE}" destId="{44332009-2529-46A6-BB1C-F5E36890A723}" srcOrd="0" destOrd="0" presId="urn:microsoft.com/office/officeart/2005/8/layout/radial1"/>
    <dgm:cxn modelId="{E38553BE-40CA-4050-999C-D7D54578D0A0}" srcId="{410F89ED-1D4C-4A96-8947-9C5B585F6851}" destId="{072856FF-F63B-48DE-8E7A-C579BB1C0C91}" srcOrd="0" destOrd="0" parTransId="{CC7E3B48-D9E6-4A13-8665-79A136324C54}" sibTransId="{61ECBF05-E923-47D3-8073-9E53299D0CDC}"/>
    <dgm:cxn modelId="{CECDB550-F511-40D6-8538-7759899CB853}" type="presOf" srcId="{2DCBECA9-0F05-4C96-80D0-1AAE9852523C}" destId="{749C378D-077C-4DF5-BCCD-446733131085}" srcOrd="0" destOrd="0" presId="urn:microsoft.com/office/officeart/2005/8/layout/radial1"/>
    <dgm:cxn modelId="{EDAFFCC4-8719-4153-A039-F764246BE0B4}" type="presOf" srcId="{2DCBECA9-0F05-4C96-80D0-1AAE9852523C}" destId="{AC01B498-4F7B-4182-A8D2-8B3CC44F602E}" srcOrd="1" destOrd="0" presId="urn:microsoft.com/office/officeart/2005/8/layout/radial1"/>
    <dgm:cxn modelId="{D33BD041-0E42-483B-A82F-85ACB1CF3CE8}" srcId="{072856FF-F63B-48DE-8E7A-C579BB1C0C91}" destId="{9B599BA7-00F2-4608-8D97-EDCE63D12951}" srcOrd="2" destOrd="0" parTransId="{4C96AFFD-4856-4671-8F2C-6CA0E6B8A4D9}" sibTransId="{6B22F9F9-C844-4304-B51D-7D5D901EA355}"/>
    <dgm:cxn modelId="{ECAE8AC8-75BD-402A-8F98-720CC3F8E419}" type="presOf" srcId="{FB7C7863-49D1-4E41-980E-122B059500AD}" destId="{8AAFBA04-011C-42E2-9364-6B8B7E38DDCC}" srcOrd="1" destOrd="0" presId="urn:microsoft.com/office/officeart/2005/8/layout/radial1"/>
    <dgm:cxn modelId="{2281B106-84F0-4FDE-977C-F080496C1658}" type="presOf" srcId="{9425AADC-D66D-48FF-BD9F-9F9C1581A225}" destId="{6BD2FD64-FAC1-4147-A33E-273179F308C0}" srcOrd="1" destOrd="0" presId="urn:microsoft.com/office/officeart/2005/8/layout/radial1"/>
    <dgm:cxn modelId="{8554A384-B19D-41A0-9A02-071C3D12748F}" srcId="{072856FF-F63B-48DE-8E7A-C579BB1C0C91}" destId="{5F579072-5DF6-4CFF-9591-7AA69108491E}" srcOrd="6" destOrd="0" parTransId="{9425AADC-D66D-48FF-BD9F-9F9C1581A225}" sibTransId="{82CCC5A4-C8DF-479D-B423-7B203754623F}"/>
    <dgm:cxn modelId="{34A0653F-2483-4CF8-9842-0CD540944864}" type="presOf" srcId="{FB7C7863-49D1-4E41-980E-122B059500AD}" destId="{4E80F226-2EAC-494A-9FB4-F66BC3AC5BBE}" srcOrd="0" destOrd="0" presId="urn:microsoft.com/office/officeart/2005/8/layout/radial1"/>
    <dgm:cxn modelId="{3C6DDC2D-6B01-45BF-883E-10325DDC9882}" type="presOf" srcId="{9B599BA7-00F2-4608-8D97-EDCE63D12951}" destId="{C712C20A-428D-438D-B930-71543ED2F4B6}" srcOrd="0" destOrd="0" presId="urn:microsoft.com/office/officeart/2005/8/layout/radial1"/>
    <dgm:cxn modelId="{39F827D0-E5BE-4D01-9D29-F52BF0148C0D}" type="presOf" srcId="{1B3A5EEF-E20B-4DC8-888B-40FE7156FBC7}" destId="{AEA7391C-A4F1-4B00-AC61-8FD1C004EB80}" srcOrd="0" destOrd="0" presId="urn:microsoft.com/office/officeart/2005/8/layout/radial1"/>
    <dgm:cxn modelId="{A647F2B5-4C6C-4CA5-8EB0-2B9D6CA726B4}" srcId="{072856FF-F63B-48DE-8E7A-C579BB1C0C91}" destId="{F36CB638-CE6C-43CE-A1C1-A1F37A4405F0}" srcOrd="4" destOrd="0" parTransId="{CB5267EB-461C-4AE9-BA70-7B94DFAB15FF}" sibTransId="{1F01B9B8-ADA7-4FED-9FA2-E9AAC453542A}"/>
    <dgm:cxn modelId="{77075806-4D8A-4CDF-BB63-BA3D9228D97F}" type="presOf" srcId="{62F1C804-ED59-4AB2-A645-000877AB6979}" destId="{67D01A9E-2128-4C1A-ABC2-35D5B630DFE6}" srcOrd="0" destOrd="0" presId="urn:microsoft.com/office/officeart/2005/8/layout/radial1"/>
    <dgm:cxn modelId="{B67E0BEF-8333-44E3-99BE-4F0C03B4629E}" type="presOf" srcId="{F36CB638-CE6C-43CE-A1C1-A1F37A4405F0}" destId="{F00EB539-5406-4A29-8FB5-579EA073F397}" srcOrd="0" destOrd="0" presId="urn:microsoft.com/office/officeart/2005/8/layout/radial1"/>
    <dgm:cxn modelId="{187861A5-8D33-4471-8627-A11FAA6554E5}" type="presParOf" srcId="{A5CB3091-89A9-4F32-9CC2-BD3B78B8AF57}" destId="{5C7E8603-FC45-4A47-9475-B63E064F88B4}" srcOrd="0" destOrd="0" presId="urn:microsoft.com/office/officeart/2005/8/layout/radial1"/>
    <dgm:cxn modelId="{CF835C96-0196-485B-9C84-6ABD58EB15E4}" type="presParOf" srcId="{A5CB3091-89A9-4F32-9CC2-BD3B78B8AF57}" destId="{4E80F226-2EAC-494A-9FB4-F66BC3AC5BBE}" srcOrd="1" destOrd="0" presId="urn:microsoft.com/office/officeart/2005/8/layout/radial1"/>
    <dgm:cxn modelId="{28BB875F-136A-4B23-B8DF-FE23F2D1141F}" type="presParOf" srcId="{4E80F226-2EAC-494A-9FB4-F66BC3AC5BBE}" destId="{8AAFBA04-011C-42E2-9364-6B8B7E38DDCC}" srcOrd="0" destOrd="0" presId="urn:microsoft.com/office/officeart/2005/8/layout/radial1"/>
    <dgm:cxn modelId="{0B527903-B7C6-44DB-94BB-A121890306E5}" type="presParOf" srcId="{A5CB3091-89A9-4F32-9CC2-BD3B78B8AF57}" destId="{AEA7391C-A4F1-4B00-AC61-8FD1C004EB80}" srcOrd="2" destOrd="0" presId="urn:microsoft.com/office/officeart/2005/8/layout/radial1"/>
    <dgm:cxn modelId="{3616AA24-41C8-47D4-9E84-E2A004DC1A45}" type="presParOf" srcId="{A5CB3091-89A9-4F32-9CC2-BD3B78B8AF57}" destId="{67D01A9E-2128-4C1A-ABC2-35D5B630DFE6}" srcOrd="3" destOrd="0" presId="urn:microsoft.com/office/officeart/2005/8/layout/radial1"/>
    <dgm:cxn modelId="{0774E8EF-0A73-4269-8837-6A6C23CE55A5}" type="presParOf" srcId="{67D01A9E-2128-4C1A-ABC2-35D5B630DFE6}" destId="{1C8B61D4-A1D7-4B51-AF96-6C9B966202D2}" srcOrd="0" destOrd="0" presId="urn:microsoft.com/office/officeart/2005/8/layout/radial1"/>
    <dgm:cxn modelId="{D7F90E88-1049-4A18-94BA-0C829DAD6365}" type="presParOf" srcId="{A5CB3091-89A9-4F32-9CC2-BD3B78B8AF57}" destId="{44332009-2529-46A6-BB1C-F5E36890A723}" srcOrd="4" destOrd="0" presId="urn:microsoft.com/office/officeart/2005/8/layout/radial1"/>
    <dgm:cxn modelId="{9DB93E8D-099F-426C-AAE2-E1D82CDA10E0}" type="presParOf" srcId="{A5CB3091-89A9-4F32-9CC2-BD3B78B8AF57}" destId="{AE2DADAF-CF5F-40D9-B6FA-85F984E9D11D}" srcOrd="5" destOrd="0" presId="urn:microsoft.com/office/officeart/2005/8/layout/radial1"/>
    <dgm:cxn modelId="{8507D5E9-EE69-4F6B-AEF4-4B8787000CEB}" type="presParOf" srcId="{AE2DADAF-CF5F-40D9-B6FA-85F984E9D11D}" destId="{E1FFD0A2-2AD8-4B54-B2FE-8B4C8907A7B0}" srcOrd="0" destOrd="0" presId="urn:microsoft.com/office/officeart/2005/8/layout/radial1"/>
    <dgm:cxn modelId="{577956EC-8C28-4A3C-9169-5EFBC98BDB00}" type="presParOf" srcId="{A5CB3091-89A9-4F32-9CC2-BD3B78B8AF57}" destId="{C712C20A-428D-438D-B930-71543ED2F4B6}" srcOrd="6" destOrd="0" presId="urn:microsoft.com/office/officeart/2005/8/layout/radial1"/>
    <dgm:cxn modelId="{F5C9E416-2397-491F-8141-5759AD38C7BF}" type="presParOf" srcId="{A5CB3091-89A9-4F32-9CC2-BD3B78B8AF57}" destId="{9C3C9320-7BD0-4B89-878C-C82BF6766DCB}" srcOrd="7" destOrd="0" presId="urn:microsoft.com/office/officeart/2005/8/layout/radial1"/>
    <dgm:cxn modelId="{1BAD90EB-E78F-4E63-BD0F-5B64230E87E6}" type="presParOf" srcId="{9C3C9320-7BD0-4B89-878C-C82BF6766DCB}" destId="{F7840ED6-1597-4014-8CAA-9DA802DFA0C5}" srcOrd="0" destOrd="0" presId="urn:microsoft.com/office/officeart/2005/8/layout/radial1"/>
    <dgm:cxn modelId="{E50D07FF-B0CF-45AC-A0CF-E0F96A9A235C}" type="presParOf" srcId="{A5CB3091-89A9-4F32-9CC2-BD3B78B8AF57}" destId="{047A48BC-90C4-4D9F-BE55-54F1119BCB60}" srcOrd="8" destOrd="0" presId="urn:microsoft.com/office/officeart/2005/8/layout/radial1"/>
    <dgm:cxn modelId="{98E29F11-26BE-496A-AD21-84F229F4995B}" type="presParOf" srcId="{A5CB3091-89A9-4F32-9CC2-BD3B78B8AF57}" destId="{CBCAA5C3-7095-4A3F-A1BF-FED6506EA832}" srcOrd="9" destOrd="0" presId="urn:microsoft.com/office/officeart/2005/8/layout/radial1"/>
    <dgm:cxn modelId="{39F0A542-B2D0-4CBD-A5AC-AFBDDD454E31}" type="presParOf" srcId="{CBCAA5C3-7095-4A3F-A1BF-FED6506EA832}" destId="{6E8F9925-CC8C-4E2F-9485-7E42B6DCDD7C}" srcOrd="0" destOrd="0" presId="urn:microsoft.com/office/officeart/2005/8/layout/radial1"/>
    <dgm:cxn modelId="{8A91A913-B9D6-4DD4-A365-9AABF32E06FF}" type="presParOf" srcId="{A5CB3091-89A9-4F32-9CC2-BD3B78B8AF57}" destId="{F00EB539-5406-4A29-8FB5-579EA073F397}" srcOrd="10" destOrd="0" presId="urn:microsoft.com/office/officeart/2005/8/layout/radial1"/>
    <dgm:cxn modelId="{1D022C2C-A5EC-43A3-8C7B-CFB83045D95F}" type="presParOf" srcId="{A5CB3091-89A9-4F32-9CC2-BD3B78B8AF57}" destId="{749C378D-077C-4DF5-BCCD-446733131085}" srcOrd="11" destOrd="0" presId="urn:microsoft.com/office/officeart/2005/8/layout/radial1"/>
    <dgm:cxn modelId="{BA30AD66-9D45-4FC3-9C82-D0542AD09719}" type="presParOf" srcId="{749C378D-077C-4DF5-BCCD-446733131085}" destId="{AC01B498-4F7B-4182-A8D2-8B3CC44F602E}" srcOrd="0" destOrd="0" presId="urn:microsoft.com/office/officeart/2005/8/layout/radial1"/>
    <dgm:cxn modelId="{CFE6EC72-2A63-4141-BEAD-6A87602C7A35}" type="presParOf" srcId="{A5CB3091-89A9-4F32-9CC2-BD3B78B8AF57}" destId="{3DBF04B6-6D22-4307-BCD5-9835BD4B7B3C}" srcOrd="12" destOrd="0" presId="urn:microsoft.com/office/officeart/2005/8/layout/radial1"/>
    <dgm:cxn modelId="{13FB079A-69DF-441E-BB35-94E3AD3EBA15}" type="presParOf" srcId="{A5CB3091-89A9-4F32-9CC2-BD3B78B8AF57}" destId="{02B5C837-FC0F-4DA5-8063-9AE6AC207399}" srcOrd="13" destOrd="0" presId="urn:microsoft.com/office/officeart/2005/8/layout/radial1"/>
    <dgm:cxn modelId="{8AA214B0-5F47-4CBC-99FE-2A2C385F4D53}" type="presParOf" srcId="{02B5C837-FC0F-4DA5-8063-9AE6AC207399}" destId="{6BD2FD64-FAC1-4147-A33E-273179F308C0}" srcOrd="0" destOrd="0" presId="urn:microsoft.com/office/officeart/2005/8/layout/radial1"/>
    <dgm:cxn modelId="{7FE841D1-EF85-4C49-BEBA-E71B033532ED}" type="presParOf" srcId="{A5CB3091-89A9-4F32-9CC2-BD3B78B8AF57}" destId="{85BAF558-6E56-41C8-923D-0E30EC8DE77A}" srcOrd="14" destOrd="0" presId="urn:microsoft.com/office/officeart/2005/8/layout/radial1"/>
    <dgm:cxn modelId="{DF8D803E-E985-4825-9B4F-0B447E01ED96}" type="presParOf" srcId="{A5CB3091-89A9-4F32-9CC2-BD3B78B8AF57}" destId="{9F7962CB-568E-458A-B7AF-49519FE88B8A}" srcOrd="15" destOrd="0" presId="urn:microsoft.com/office/officeart/2005/8/layout/radial1"/>
    <dgm:cxn modelId="{4BA46256-A358-4FA4-9E48-2E1507D688E3}" type="presParOf" srcId="{9F7962CB-568E-458A-B7AF-49519FE88B8A}" destId="{24083CC0-3F20-4BEA-ADE7-7B5FD436E1A7}" srcOrd="0" destOrd="0" presId="urn:microsoft.com/office/officeart/2005/8/layout/radial1"/>
    <dgm:cxn modelId="{E1A0E5DC-06BD-42DF-BA4B-75556E9080F7}" type="presParOf" srcId="{A5CB3091-89A9-4F32-9CC2-BD3B78B8AF57}" destId="{135F86F2-BDC3-4C8F-AB9F-4C7EBBC08C44}" srcOrd="16" destOrd="0" presId="urn:microsoft.com/office/officeart/2005/8/layout/radia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EF2704-910D-415E-BAD8-E3B8BFEF4DAF}" type="doc">
      <dgm:prSet loTypeId="urn:microsoft.com/office/officeart/2005/8/layout/venn1" loCatId="relationship" qsTypeId="urn:microsoft.com/office/officeart/2005/8/quickstyle/simple1" qsCatId="simple" csTypeId="urn:microsoft.com/office/officeart/2005/8/colors/accent1_2" csCatId="accent1" phldr="1"/>
      <dgm:spPr/>
    </dgm:pt>
    <dgm:pt modelId="{EF470454-78BB-4CD7-9D40-8145AD21D8E2}">
      <dgm:prSet phldrT="[Text]"/>
      <dgm:spPr/>
      <dgm:t>
        <a:bodyPr/>
        <a:lstStyle/>
        <a:p>
          <a:pPr algn="l"/>
          <a:r>
            <a:rPr lang="en-US" b="1" i="1" dirty="0" smtClean="0">
              <a:solidFill>
                <a:schemeClr val="tx1"/>
              </a:solidFill>
              <a:latin typeface="Humnst777 BT"/>
            </a:rPr>
            <a:t>STRONG </a:t>
          </a:r>
          <a:r>
            <a:rPr lang="en-US" dirty="0" smtClean="0">
              <a:latin typeface="Humnst777 BT"/>
            </a:rPr>
            <a:t>product backed by proven performance, efficient processes, and a customer-focused team under umbrella of a global company with local reach</a:t>
          </a:r>
          <a:endParaRPr lang="en-US" b="0" dirty="0">
            <a:solidFill>
              <a:schemeClr val="tx1"/>
            </a:solidFill>
            <a:latin typeface="Humnst777 BT"/>
          </a:endParaRPr>
        </a:p>
      </dgm:t>
    </dgm:pt>
    <dgm:pt modelId="{AFC5CB53-5B03-454B-98BC-6D32EF3F9ACD}" type="parTrans" cxnId="{5D7FC6F7-39FE-469E-9A2C-506E891D720D}">
      <dgm:prSet/>
      <dgm:spPr/>
      <dgm:t>
        <a:bodyPr/>
        <a:lstStyle/>
        <a:p>
          <a:endParaRPr lang="en-US"/>
        </a:p>
      </dgm:t>
    </dgm:pt>
    <dgm:pt modelId="{EE6EFC55-5B3F-4CCE-BD3C-68F3F75D2E44}" type="sibTrans" cxnId="{5D7FC6F7-39FE-469E-9A2C-506E891D720D}">
      <dgm:prSet/>
      <dgm:spPr/>
      <dgm:t>
        <a:bodyPr/>
        <a:lstStyle/>
        <a:p>
          <a:endParaRPr lang="en-US"/>
        </a:p>
      </dgm:t>
    </dgm:pt>
    <dgm:pt modelId="{CD70F00A-9C63-4419-84CF-137DB909A44E}">
      <dgm:prSet phldrT="[Text]"/>
      <dgm:spPr/>
      <dgm:t>
        <a:bodyPr/>
        <a:lstStyle/>
        <a:p>
          <a:pPr marL="349250" indent="0" algn="l"/>
          <a:r>
            <a:rPr lang="en-US" b="0" dirty="0" err="1" smtClean="0">
              <a:solidFill>
                <a:schemeClr val="tx1"/>
              </a:solidFill>
              <a:latin typeface="Humnst777 BT"/>
            </a:rPr>
            <a:t>Suzlon’s</a:t>
          </a:r>
          <a:r>
            <a:rPr lang="en-US" b="0" dirty="0" smtClean="0">
              <a:solidFill>
                <a:schemeClr val="tx1"/>
              </a:solidFill>
              <a:latin typeface="Humnst777 BT"/>
            </a:rPr>
            <a:t> </a:t>
          </a:r>
          <a:r>
            <a:rPr lang="en-US" b="1" i="1" dirty="0" smtClean="0">
              <a:solidFill>
                <a:schemeClr val="tx1"/>
              </a:solidFill>
              <a:latin typeface="Humnst777 BT"/>
            </a:rPr>
            <a:t>SAFE </a:t>
          </a:r>
          <a:r>
            <a:rPr lang="en-US" b="0" dirty="0" smtClean="0">
              <a:solidFill>
                <a:schemeClr val="tx1"/>
              </a:solidFill>
              <a:latin typeface="Humnst777 BT"/>
            </a:rPr>
            <a:t>culture  is captured from all aspects: product, people, processes and documentation</a:t>
          </a:r>
          <a:endParaRPr lang="en-US" b="0" dirty="0">
            <a:solidFill>
              <a:schemeClr val="tx1"/>
            </a:solidFill>
            <a:latin typeface="Humnst777 BT"/>
          </a:endParaRPr>
        </a:p>
      </dgm:t>
    </dgm:pt>
    <dgm:pt modelId="{933370D7-FEC0-43DD-B896-28DD8A3A63E0}" type="parTrans" cxnId="{9E2F1C30-6BB8-4222-938F-3EA987BA3C3B}">
      <dgm:prSet/>
      <dgm:spPr/>
      <dgm:t>
        <a:bodyPr/>
        <a:lstStyle/>
        <a:p>
          <a:endParaRPr lang="en-US"/>
        </a:p>
      </dgm:t>
    </dgm:pt>
    <dgm:pt modelId="{FA06BBF4-990B-4D53-AFC4-C404FDFE1890}" type="sibTrans" cxnId="{9E2F1C30-6BB8-4222-938F-3EA987BA3C3B}">
      <dgm:prSet/>
      <dgm:spPr/>
      <dgm:t>
        <a:bodyPr/>
        <a:lstStyle/>
        <a:p>
          <a:endParaRPr lang="en-US"/>
        </a:p>
      </dgm:t>
    </dgm:pt>
    <dgm:pt modelId="{3AC249CC-A9D2-4F77-BAA2-8F3E55345602}">
      <dgm:prSet phldrT="[Text]"/>
      <dgm:spPr/>
      <dgm:t>
        <a:bodyPr/>
        <a:lstStyle/>
        <a:p>
          <a:pPr marL="0" indent="0" algn="l">
            <a:tabLst>
              <a:tab pos="1317625" algn="l"/>
            </a:tabLst>
          </a:pPr>
          <a:r>
            <a:rPr lang="en-US" b="1" dirty="0" smtClean="0">
              <a:solidFill>
                <a:schemeClr val="tx1"/>
              </a:solidFill>
              <a:latin typeface="Humnst777 BT"/>
            </a:rPr>
            <a:t>S</a:t>
          </a:r>
          <a:r>
            <a:rPr lang="en-US" b="1" i="1" dirty="0" smtClean="0">
              <a:solidFill>
                <a:schemeClr val="tx1"/>
              </a:solidFill>
              <a:latin typeface="Humnst777 BT"/>
            </a:rPr>
            <a:t>MART</a:t>
          </a:r>
          <a:r>
            <a:rPr lang="en-US" b="0" dirty="0" smtClean="0">
              <a:solidFill>
                <a:schemeClr val="tx1"/>
              </a:solidFill>
              <a:latin typeface="Humnst777 BT"/>
            </a:rPr>
            <a:t> </a:t>
          </a:r>
          <a:r>
            <a:rPr lang="en-US" b="0" dirty="0" smtClean="0">
              <a:latin typeface="Humnst777 BT"/>
            </a:rPr>
            <a:t>enhancements, </a:t>
          </a:r>
          <a:r>
            <a:rPr lang="en-US" dirty="0" smtClean="0">
              <a:latin typeface="Humnst777 BT"/>
            </a:rPr>
            <a:t>innovation and comprehensive design for harnessing moderate to low wind sites</a:t>
          </a:r>
          <a:endParaRPr lang="en-US" b="0" dirty="0">
            <a:solidFill>
              <a:schemeClr val="tx1"/>
            </a:solidFill>
            <a:latin typeface="Humnst777 BT"/>
          </a:endParaRPr>
        </a:p>
      </dgm:t>
    </dgm:pt>
    <dgm:pt modelId="{02AE4616-6D93-43C7-9D0A-34D1AF1BC41E}" type="sibTrans" cxnId="{CCDC3649-D32A-4C2E-8DC8-FA1E645C8852}">
      <dgm:prSet/>
      <dgm:spPr/>
      <dgm:t>
        <a:bodyPr/>
        <a:lstStyle/>
        <a:p>
          <a:endParaRPr lang="en-US"/>
        </a:p>
      </dgm:t>
    </dgm:pt>
    <dgm:pt modelId="{2B3A4405-76EB-4631-9356-AE6942CE796B}" type="parTrans" cxnId="{CCDC3649-D32A-4C2E-8DC8-FA1E645C8852}">
      <dgm:prSet/>
      <dgm:spPr/>
      <dgm:t>
        <a:bodyPr/>
        <a:lstStyle/>
        <a:p>
          <a:endParaRPr lang="en-US"/>
        </a:p>
      </dgm:t>
    </dgm:pt>
    <dgm:pt modelId="{90671152-A0E4-442C-8563-52471ECCB150}" type="pres">
      <dgm:prSet presAssocID="{91EF2704-910D-415E-BAD8-E3B8BFEF4DAF}" presName="compositeShape" presStyleCnt="0">
        <dgm:presLayoutVars>
          <dgm:chMax val="7"/>
          <dgm:dir/>
          <dgm:resizeHandles val="exact"/>
        </dgm:presLayoutVars>
      </dgm:prSet>
      <dgm:spPr/>
    </dgm:pt>
    <dgm:pt modelId="{F29664D1-E385-4BC8-8117-E2BD041CD9E1}" type="pres">
      <dgm:prSet presAssocID="{EF470454-78BB-4CD7-9D40-8145AD21D8E2}" presName="circ1" presStyleLbl="vennNode1" presStyleIdx="0" presStyleCnt="3" custScaleX="111216" custLinFactNeighborX="3167" custLinFactNeighborY="-1812"/>
      <dgm:spPr/>
      <dgm:t>
        <a:bodyPr/>
        <a:lstStyle/>
        <a:p>
          <a:endParaRPr lang="en-US"/>
        </a:p>
      </dgm:t>
    </dgm:pt>
    <dgm:pt modelId="{102D653F-708F-4CFB-A31D-2C7BBE80C2E4}" type="pres">
      <dgm:prSet presAssocID="{EF470454-78BB-4CD7-9D40-8145AD21D8E2}" presName="circ1Tx" presStyleLbl="revTx" presStyleIdx="0" presStyleCnt="0">
        <dgm:presLayoutVars>
          <dgm:chMax val="0"/>
          <dgm:chPref val="0"/>
          <dgm:bulletEnabled val="1"/>
        </dgm:presLayoutVars>
      </dgm:prSet>
      <dgm:spPr/>
      <dgm:t>
        <a:bodyPr/>
        <a:lstStyle/>
        <a:p>
          <a:endParaRPr lang="en-US"/>
        </a:p>
      </dgm:t>
    </dgm:pt>
    <dgm:pt modelId="{81DD4F7F-57C2-42AF-B23B-654416E42B3B}" type="pres">
      <dgm:prSet presAssocID="{CD70F00A-9C63-4419-84CF-137DB909A44E}" presName="circ2" presStyleLbl="vennNode1" presStyleIdx="1" presStyleCnt="3" custScaleX="108530" custScaleY="102898" custLinFactNeighborX="-338" custLinFactNeighborY="-3472"/>
      <dgm:spPr/>
      <dgm:t>
        <a:bodyPr/>
        <a:lstStyle/>
        <a:p>
          <a:endParaRPr lang="en-US"/>
        </a:p>
      </dgm:t>
    </dgm:pt>
    <dgm:pt modelId="{9FD2CA17-2C92-4AEC-BDB2-0CE75FC2BAE8}" type="pres">
      <dgm:prSet presAssocID="{CD70F00A-9C63-4419-84CF-137DB909A44E}" presName="circ2Tx" presStyleLbl="revTx" presStyleIdx="0" presStyleCnt="0">
        <dgm:presLayoutVars>
          <dgm:chMax val="0"/>
          <dgm:chPref val="0"/>
          <dgm:bulletEnabled val="1"/>
        </dgm:presLayoutVars>
      </dgm:prSet>
      <dgm:spPr/>
      <dgm:t>
        <a:bodyPr/>
        <a:lstStyle/>
        <a:p>
          <a:endParaRPr lang="en-US"/>
        </a:p>
      </dgm:t>
    </dgm:pt>
    <dgm:pt modelId="{A302228F-6CA2-4C86-8563-1CCF93099DF4}" type="pres">
      <dgm:prSet presAssocID="{3AC249CC-A9D2-4F77-BAA2-8F3E55345602}" presName="circ3" presStyleLbl="vennNode1" presStyleIdx="2" presStyleCnt="3" custScaleX="105315" custScaleY="102898" custLinFactNeighborX="-1034" custLinFactNeighborY="-3382"/>
      <dgm:spPr/>
      <dgm:t>
        <a:bodyPr/>
        <a:lstStyle/>
        <a:p>
          <a:endParaRPr lang="en-US"/>
        </a:p>
      </dgm:t>
    </dgm:pt>
    <dgm:pt modelId="{159FC5A9-9202-4E50-B233-24B8C497A757}" type="pres">
      <dgm:prSet presAssocID="{3AC249CC-A9D2-4F77-BAA2-8F3E55345602}" presName="circ3Tx" presStyleLbl="revTx" presStyleIdx="0" presStyleCnt="0">
        <dgm:presLayoutVars>
          <dgm:chMax val="0"/>
          <dgm:chPref val="0"/>
          <dgm:bulletEnabled val="1"/>
        </dgm:presLayoutVars>
      </dgm:prSet>
      <dgm:spPr/>
      <dgm:t>
        <a:bodyPr/>
        <a:lstStyle/>
        <a:p>
          <a:endParaRPr lang="en-US"/>
        </a:p>
      </dgm:t>
    </dgm:pt>
  </dgm:ptLst>
  <dgm:cxnLst>
    <dgm:cxn modelId="{8AE90715-46C0-4FE3-9B68-B4F7107F6F40}" type="presOf" srcId="{EF470454-78BB-4CD7-9D40-8145AD21D8E2}" destId="{F29664D1-E385-4BC8-8117-E2BD041CD9E1}" srcOrd="0" destOrd="0" presId="urn:microsoft.com/office/officeart/2005/8/layout/venn1"/>
    <dgm:cxn modelId="{5D7FC6F7-39FE-469E-9A2C-506E891D720D}" srcId="{91EF2704-910D-415E-BAD8-E3B8BFEF4DAF}" destId="{EF470454-78BB-4CD7-9D40-8145AD21D8E2}" srcOrd="0" destOrd="0" parTransId="{AFC5CB53-5B03-454B-98BC-6D32EF3F9ACD}" sibTransId="{EE6EFC55-5B3F-4CCE-BD3C-68F3F75D2E44}"/>
    <dgm:cxn modelId="{6BBDBCEE-C8F7-4375-A136-646DC72574B7}" type="presOf" srcId="{91EF2704-910D-415E-BAD8-E3B8BFEF4DAF}" destId="{90671152-A0E4-442C-8563-52471ECCB150}" srcOrd="0" destOrd="0" presId="urn:microsoft.com/office/officeart/2005/8/layout/venn1"/>
    <dgm:cxn modelId="{B5FA48C9-65AA-42B8-99B5-F4A562FD45AD}" type="presOf" srcId="{3AC249CC-A9D2-4F77-BAA2-8F3E55345602}" destId="{159FC5A9-9202-4E50-B233-24B8C497A757}" srcOrd="1" destOrd="0" presId="urn:microsoft.com/office/officeart/2005/8/layout/venn1"/>
    <dgm:cxn modelId="{9E2F1C30-6BB8-4222-938F-3EA987BA3C3B}" srcId="{91EF2704-910D-415E-BAD8-E3B8BFEF4DAF}" destId="{CD70F00A-9C63-4419-84CF-137DB909A44E}" srcOrd="1" destOrd="0" parTransId="{933370D7-FEC0-43DD-B896-28DD8A3A63E0}" sibTransId="{FA06BBF4-990B-4D53-AFC4-C404FDFE1890}"/>
    <dgm:cxn modelId="{5DB7C3D8-9F96-40F0-9352-9BAD400460F1}" type="presOf" srcId="{CD70F00A-9C63-4419-84CF-137DB909A44E}" destId="{9FD2CA17-2C92-4AEC-BDB2-0CE75FC2BAE8}" srcOrd="1" destOrd="0" presId="urn:microsoft.com/office/officeart/2005/8/layout/venn1"/>
    <dgm:cxn modelId="{7691AD15-880F-4B63-86B1-6536FDCE1809}" type="presOf" srcId="{CD70F00A-9C63-4419-84CF-137DB909A44E}" destId="{81DD4F7F-57C2-42AF-B23B-654416E42B3B}" srcOrd="0" destOrd="0" presId="urn:microsoft.com/office/officeart/2005/8/layout/venn1"/>
    <dgm:cxn modelId="{880732F9-09BF-4A03-8946-3A4203233892}" type="presOf" srcId="{3AC249CC-A9D2-4F77-BAA2-8F3E55345602}" destId="{A302228F-6CA2-4C86-8563-1CCF93099DF4}" srcOrd="0" destOrd="0" presId="urn:microsoft.com/office/officeart/2005/8/layout/venn1"/>
    <dgm:cxn modelId="{CCDC3649-D32A-4C2E-8DC8-FA1E645C8852}" srcId="{91EF2704-910D-415E-BAD8-E3B8BFEF4DAF}" destId="{3AC249CC-A9D2-4F77-BAA2-8F3E55345602}" srcOrd="2" destOrd="0" parTransId="{2B3A4405-76EB-4631-9356-AE6942CE796B}" sibTransId="{02AE4616-6D93-43C7-9D0A-34D1AF1BC41E}"/>
    <dgm:cxn modelId="{987E686B-8955-4957-B8BE-4F78612693CE}" type="presOf" srcId="{EF470454-78BB-4CD7-9D40-8145AD21D8E2}" destId="{102D653F-708F-4CFB-A31D-2C7BBE80C2E4}" srcOrd="1" destOrd="0" presId="urn:microsoft.com/office/officeart/2005/8/layout/venn1"/>
    <dgm:cxn modelId="{9AEE33EB-AB06-4327-95C3-46732DAF8B84}" type="presParOf" srcId="{90671152-A0E4-442C-8563-52471ECCB150}" destId="{F29664D1-E385-4BC8-8117-E2BD041CD9E1}" srcOrd="0" destOrd="0" presId="urn:microsoft.com/office/officeart/2005/8/layout/venn1"/>
    <dgm:cxn modelId="{46F0EDFB-E2B1-4E72-BB0E-74F4D5188001}" type="presParOf" srcId="{90671152-A0E4-442C-8563-52471ECCB150}" destId="{102D653F-708F-4CFB-A31D-2C7BBE80C2E4}" srcOrd="1" destOrd="0" presId="urn:microsoft.com/office/officeart/2005/8/layout/venn1"/>
    <dgm:cxn modelId="{629FB316-1B92-43E0-95B2-39A6E9D15047}" type="presParOf" srcId="{90671152-A0E4-442C-8563-52471ECCB150}" destId="{81DD4F7F-57C2-42AF-B23B-654416E42B3B}" srcOrd="2" destOrd="0" presId="urn:microsoft.com/office/officeart/2005/8/layout/venn1"/>
    <dgm:cxn modelId="{0C44AB79-61B1-4A5C-AE57-D56761E8DA69}" type="presParOf" srcId="{90671152-A0E4-442C-8563-52471ECCB150}" destId="{9FD2CA17-2C92-4AEC-BDB2-0CE75FC2BAE8}" srcOrd="3" destOrd="0" presId="urn:microsoft.com/office/officeart/2005/8/layout/venn1"/>
    <dgm:cxn modelId="{1E30CE3A-3E02-40F1-AC6C-0D0C2C605F84}" type="presParOf" srcId="{90671152-A0E4-442C-8563-52471ECCB150}" destId="{A302228F-6CA2-4C86-8563-1CCF93099DF4}" srcOrd="4" destOrd="0" presId="urn:microsoft.com/office/officeart/2005/8/layout/venn1"/>
    <dgm:cxn modelId="{6E641AB9-B5A9-4F0C-82BB-5D42D9417A05}" type="presParOf" srcId="{90671152-A0E4-442C-8563-52471ECCB150}" destId="{159FC5A9-9202-4E50-B233-24B8C497A757}" srcOrd="5"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966362-20B1-4E6E-8572-FC0584CAF222}" type="doc">
      <dgm:prSet loTypeId="urn:microsoft.com/office/officeart/2005/8/layout/vList3" loCatId="list" qsTypeId="urn:microsoft.com/office/officeart/2005/8/quickstyle/simple1" qsCatId="simple" csTypeId="urn:microsoft.com/office/officeart/2005/8/colors/accent4_1" csCatId="accent4" phldr="1"/>
      <dgm:spPr/>
    </dgm:pt>
    <dgm:pt modelId="{B9FF4A32-0C03-4B8D-ACD8-48E764D0B184}">
      <dgm:prSet phldrT="[Text]" custT="1"/>
      <dgm:spPr/>
      <dgm:t>
        <a:bodyPr/>
        <a:lstStyle/>
        <a:p>
          <a:pPr algn="l" rtl="0"/>
          <a:r>
            <a:rPr kumimoji="0" lang="en-US" sz="1600" b="0" i="0" u="none" strike="noStrike" cap="none" spc="0" normalizeH="0" baseline="0" noProof="0" dirty="0" smtClean="0">
              <a:ln>
                <a:noFill/>
              </a:ln>
              <a:solidFill>
                <a:schemeClr val="tx1"/>
              </a:solidFill>
              <a:effectLst/>
              <a:uLnTx/>
              <a:uFillTx/>
              <a:latin typeface="+mn-lt"/>
              <a:ea typeface="+mn-ea"/>
            </a:rPr>
            <a:t>Initial </a:t>
          </a:r>
          <a:r>
            <a:rPr kumimoji="0" lang="en-US" sz="1600" b="1" i="0" u="none" strike="noStrike" cap="none" spc="0" normalizeH="0" baseline="0" noProof="0" dirty="0" smtClean="0">
              <a:ln>
                <a:noFill/>
              </a:ln>
              <a:solidFill>
                <a:schemeClr val="tx1"/>
              </a:solidFill>
              <a:effectLst/>
              <a:uLnTx/>
              <a:uFillTx/>
              <a:latin typeface="+mn-lt"/>
              <a:ea typeface="+mn-ea"/>
            </a:rPr>
            <a:t>DFIG testing successfully performed </a:t>
          </a:r>
          <a:r>
            <a:rPr kumimoji="0" lang="en-US" sz="1600" b="0" i="0" u="none" strike="noStrike" cap="none" spc="0" normalizeH="0" baseline="0" noProof="0" dirty="0" smtClean="0">
              <a:ln>
                <a:noFill/>
              </a:ln>
              <a:solidFill>
                <a:schemeClr val="tx1"/>
              </a:solidFill>
              <a:effectLst/>
              <a:uLnTx/>
              <a:uFillTx/>
              <a:latin typeface="+mn-lt"/>
              <a:ea typeface="+mn-ea"/>
            </a:rPr>
            <a:t>on S82</a:t>
          </a:r>
          <a:endParaRPr lang="en-US" sz="1600" dirty="0"/>
        </a:p>
      </dgm:t>
    </dgm:pt>
    <dgm:pt modelId="{E2D22853-0C34-456B-BD99-0F5773B1AFF3}" type="parTrans" cxnId="{84BACC5D-140D-4E4E-8F47-A8E324E39887}">
      <dgm:prSet/>
      <dgm:spPr/>
      <dgm:t>
        <a:bodyPr/>
        <a:lstStyle/>
        <a:p>
          <a:endParaRPr lang="en-US"/>
        </a:p>
      </dgm:t>
    </dgm:pt>
    <dgm:pt modelId="{9CEB6F73-BB1A-406B-A257-24D4BA545544}" type="sibTrans" cxnId="{84BACC5D-140D-4E4E-8F47-A8E324E39887}">
      <dgm:prSet/>
      <dgm:spPr/>
      <dgm:t>
        <a:bodyPr/>
        <a:lstStyle/>
        <a:p>
          <a:endParaRPr lang="en-US"/>
        </a:p>
      </dgm:t>
    </dgm:pt>
    <dgm:pt modelId="{F7AD641E-59F7-4D96-A014-8692CB90E4E3}">
      <dgm:prSet phldrT="[Text]" custT="1"/>
      <dgm:spPr/>
      <dgm:t>
        <a:bodyPr/>
        <a:lstStyle/>
        <a:p>
          <a:pPr algn="l"/>
          <a:r>
            <a:rPr kumimoji="0" lang="en-US" sz="1600" b="0" i="0" u="none" strike="noStrike" cap="none" spc="0" normalizeH="0" baseline="0" noProof="0" dirty="0" smtClean="0">
              <a:ln>
                <a:noFill/>
              </a:ln>
              <a:solidFill>
                <a:schemeClr val="tx1"/>
              </a:solidFill>
              <a:effectLst/>
              <a:uLnTx/>
              <a:uFillTx/>
              <a:latin typeface="+mn-lt"/>
              <a:ea typeface="+mn-ea"/>
            </a:rPr>
            <a:t>More extensive </a:t>
          </a:r>
          <a:r>
            <a:rPr kumimoji="0" lang="en-US" sz="1600" b="1" i="0" u="none" strike="noStrike" cap="none" spc="0" normalizeH="0" baseline="0" noProof="0" dirty="0" smtClean="0">
              <a:ln>
                <a:noFill/>
              </a:ln>
              <a:solidFill>
                <a:schemeClr val="tx1"/>
              </a:solidFill>
              <a:effectLst/>
              <a:uLnTx/>
              <a:uFillTx/>
              <a:latin typeface="+mn-lt"/>
              <a:ea typeface="+mn-ea"/>
            </a:rPr>
            <a:t>DFIG testing completed </a:t>
          </a:r>
          <a:r>
            <a:rPr kumimoji="0" lang="en-US" sz="1600" b="0" i="0" u="none" strike="noStrike" cap="none" spc="0" normalizeH="0" baseline="0" noProof="0" dirty="0" smtClean="0">
              <a:ln>
                <a:noFill/>
              </a:ln>
              <a:solidFill>
                <a:schemeClr val="tx1"/>
              </a:solidFill>
              <a:effectLst/>
              <a:uLnTx/>
              <a:uFillTx/>
              <a:latin typeface="+mn-lt"/>
              <a:ea typeface="+mn-ea"/>
            </a:rPr>
            <a:t>on S88</a:t>
          </a:r>
        </a:p>
        <a:p>
          <a:pPr algn="l" rtl="0"/>
          <a:r>
            <a:rPr kumimoji="0" lang="en-US" sz="1200" b="0" i="0" u="none" strike="noStrike" cap="none" spc="0" normalizeH="0" baseline="0" noProof="0" dirty="0" smtClean="0">
              <a:ln>
                <a:noFill/>
              </a:ln>
              <a:solidFill>
                <a:schemeClr val="tx1"/>
              </a:solidFill>
              <a:effectLst/>
              <a:uLnTx/>
              <a:uFillTx/>
              <a:latin typeface="+mn-lt"/>
              <a:ea typeface="+mn-ea"/>
            </a:rPr>
            <a:t> </a:t>
          </a:r>
          <a:r>
            <a:rPr kumimoji="0" lang="en-US" sz="1300" b="0" i="0" u="none" strike="noStrike" cap="none" spc="0" normalizeH="0" baseline="0" noProof="0" dirty="0" smtClean="0">
              <a:ln>
                <a:noFill/>
              </a:ln>
              <a:solidFill>
                <a:schemeClr val="tx1"/>
              </a:solidFill>
              <a:effectLst/>
              <a:uLnTx/>
              <a:uFillTx/>
              <a:latin typeface="+mn-lt"/>
              <a:ea typeface="+mn-ea"/>
            </a:rPr>
            <a:t>-  Normal o</a:t>
          </a:r>
          <a:r>
            <a:rPr lang="en-US" sz="1300" dirty="0" smtClean="0">
              <a:latin typeface="+mn-lt"/>
            </a:rPr>
            <a:t>p</a:t>
          </a:r>
          <a:r>
            <a:rPr kumimoji="0" lang="en-US" sz="1300" b="0" i="0" u="none" strike="noStrike" cap="none" spc="0" normalizeH="0" baseline="0" noProof="0" dirty="0" err="1" smtClean="0">
              <a:ln>
                <a:noFill/>
              </a:ln>
              <a:solidFill>
                <a:schemeClr val="tx1"/>
              </a:solidFill>
              <a:effectLst/>
              <a:uLnTx/>
              <a:uFillTx/>
              <a:latin typeface="+mn-lt"/>
              <a:ea typeface="+mn-ea"/>
            </a:rPr>
            <a:t>eration</a:t>
          </a:r>
          <a:endParaRPr kumimoji="0" lang="en-US" sz="1300" b="0" i="0" u="none" strike="noStrike" cap="none" spc="0" normalizeH="0" baseline="0" noProof="0" dirty="0" smtClean="0">
            <a:ln>
              <a:noFill/>
            </a:ln>
            <a:solidFill>
              <a:schemeClr val="tx1"/>
            </a:solidFill>
            <a:effectLst/>
            <a:uLnTx/>
            <a:uFillTx/>
            <a:latin typeface="+mn-lt"/>
            <a:ea typeface="+mn-ea"/>
          </a:endParaRPr>
        </a:p>
        <a:p>
          <a:pPr algn="l" rtl="0"/>
          <a:r>
            <a:rPr kumimoji="0" lang="en-US" sz="1300" b="0" i="0" u="none" strike="noStrike" cap="none" spc="0" normalizeH="0" baseline="0" noProof="0" dirty="0" smtClean="0">
              <a:ln>
                <a:noFill/>
              </a:ln>
              <a:solidFill>
                <a:schemeClr val="tx1"/>
              </a:solidFill>
              <a:effectLst/>
              <a:uLnTx/>
              <a:uFillTx/>
              <a:latin typeface="+mn-lt"/>
              <a:ea typeface="+mn-ea"/>
            </a:rPr>
            <a:t> -  LVRT (extreme conditions) </a:t>
          </a:r>
          <a:endParaRPr lang="en-US" sz="1300" dirty="0"/>
        </a:p>
      </dgm:t>
    </dgm:pt>
    <dgm:pt modelId="{B04396E9-F2EC-4D7B-B23D-739991E9BF7B}" type="parTrans" cxnId="{4FA2D6A2-2563-4ACF-958B-7E9A70FAFF73}">
      <dgm:prSet/>
      <dgm:spPr/>
      <dgm:t>
        <a:bodyPr/>
        <a:lstStyle/>
        <a:p>
          <a:endParaRPr lang="en-US"/>
        </a:p>
      </dgm:t>
    </dgm:pt>
    <dgm:pt modelId="{306A1015-455F-4466-845C-4B987D7ECBDC}" type="sibTrans" cxnId="{4FA2D6A2-2563-4ACF-958B-7E9A70FAFF73}">
      <dgm:prSet/>
      <dgm:spPr/>
      <dgm:t>
        <a:bodyPr/>
        <a:lstStyle/>
        <a:p>
          <a:endParaRPr lang="en-US"/>
        </a:p>
      </dgm:t>
    </dgm:pt>
    <dgm:pt modelId="{3C128C1B-EEAF-4E71-9A44-336A106F707D}" type="pres">
      <dgm:prSet presAssocID="{0F966362-20B1-4E6E-8572-FC0584CAF222}" presName="linearFlow" presStyleCnt="0">
        <dgm:presLayoutVars>
          <dgm:dir/>
          <dgm:resizeHandles val="exact"/>
        </dgm:presLayoutVars>
      </dgm:prSet>
      <dgm:spPr/>
    </dgm:pt>
    <dgm:pt modelId="{02947B46-DFC8-4757-A98E-09D45833AF35}" type="pres">
      <dgm:prSet presAssocID="{B9FF4A32-0C03-4B8D-ACD8-48E764D0B184}" presName="composite" presStyleCnt="0"/>
      <dgm:spPr/>
    </dgm:pt>
    <dgm:pt modelId="{0DC5AEFE-6175-4E8F-8BF1-41F68D0DA150}" type="pres">
      <dgm:prSet presAssocID="{B9FF4A32-0C03-4B8D-ACD8-48E764D0B184}" presName="imgShp" presStyleLbl="fgImgPlace1" presStyleIdx="0" presStyleCnt="2"/>
      <dgm:spPr>
        <a:solidFill>
          <a:srgbClr val="008080"/>
        </a:solidFill>
        <a:ln>
          <a:noFill/>
        </a:ln>
      </dgm:spPr>
    </dgm:pt>
    <dgm:pt modelId="{DD8BD380-2432-4902-976E-5D75FECA5265}" type="pres">
      <dgm:prSet presAssocID="{B9FF4A32-0C03-4B8D-ACD8-48E764D0B184}" presName="txShp" presStyleLbl="node1" presStyleIdx="0" presStyleCnt="2">
        <dgm:presLayoutVars>
          <dgm:bulletEnabled val="1"/>
        </dgm:presLayoutVars>
      </dgm:prSet>
      <dgm:spPr/>
      <dgm:t>
        <a:bodyPr/>
        <a:lstStyle/>
        <a:p>
          <a:endParaRPr lang="en-US"/>
        </a:p>
      </dgm:t>
    </dgm:pt>
    <dgm:pt modelId="{FA6CC3F0-7766-46CF-860D-095C8AC10CB1}" type="pres">
      <dgm:prSet presAssocID="{9CEB6F73-BB1A-406B-A257-24D4BA545544}" presName="spacing" presStyleCnt="0"/>
      <dgm:spPr/>
    </dgm:pt>
    <dgm:pt modelId="{79707DAF-988C-477D-8A8E-115372ABEDB6}" type="pres">
      <dgm:prSet presAssocID="{F7AD641E-59F7-4D96-A014-8692CB90E4E3}" presName="composite" presStyleCnt="0"/>
      <dgm:spPr/>
    </dgm:pt>
    <dgm:pt modelId="{EB2A5006-C4D8-460D-938F-E1594EDA912A}" type="pres">
      <dgm:prSet presAssocID="{F7AD641E-59F7-4D96-A014-8692CB90E4E3}" presName="imgShp" presStyleLbl="fgImgPlace1" presStyleIdx="1" presStyleCnt="2"/>
      <dgm:spPr>
        <a:solidFill>
          <a:srgbClr val="008080"/>
        </a:solidFill>
        <a:ln>
          <a:noFill/>
        </a:ln>
      </dgm:spPr>
    </dgm:pt>
    <dgm:pt modelId="{8EB37343-C145-4F80-A5F2-C3D02E940CA9}" type="pres">
      <dgm:prSet presAssocID="{F7AD641E-59F7-4D96-A014-8692CB90E4E3}" presName="txShp" presStyleLbl="node1" presStyleIdx="1" presStyleCnt="2">
        <dgm:presLayoutVars>
          <dgm:bulletEnabled val="1"/>
        </dgm:presLayoutVars>
      </dgm:prSet>
      <dgm:spPr/>
      <dgm:t>
        <a:bodyPr/>
        <a:lstStyle/>
        <a:p>
          <a:endParaRPr lang="en-US"/>
        </a:p>
      </dgm:t>
    </dgm:pt>
  </dgm:ptLst>
  <dgm:cxnLst>
    <dgm:cxn modelId="{4FA2D6A2-2563-4ACF-958B-7E9A70FAFF73}" srcId="{0F966362-20B1-4E6E-8572-FC0584CAF222}" destId="{F7AD641E-59F7-4D96-A014-8692CB90E4E3}" srcOrd="1" destOrd="0" parTransId="{B04396E9-F2EC-4D7B-B23D-739991E9BF7B}" sibTransId="{306A1015-455F-4466-845C-4B987D7ECBDC}"/>
    <dgm:cxn modelId="{908A7DF8-545E-4D1F-9826-3137ED2BE742}" type="presOf" srcId="{0F966362-20B1-4E6E-8572-FC0584CAF222}" destId="{3C128C1B-EEAF-4E71-9A44-336A106F707D}" srcOrd="0" destOrd="0" presId="urn:microsoft.com/office/officeart/2005/8/layout/vList3"/>
    <dgm:cxn modelId="{132F6C3A-9FD9-4225-8D6D-343C65AC66DB}" type="presOf" srcId="{B9FF4A32-0C03-4B8D-ACD8-48E764D0B184}" destId="{DD8BD380-2432-4902-976E-5D75FECA5265}" srcOrd="0" destOrd="0" presId="urn:microsoft.com/office/officeart/2005/8/layout/vList3"/>
    <dgm:cxn modelId="{84BACC5D-140D-4E4E-8F47-A8E324E39887}" srcId="{0F966362-20B1-4E6E-8572-FC0584CAF222}" destId="{B9FF4A32-0C03-4B8D-ACD8-48E764D0B184}" srcOrd="0" destOrd="0" parTransId="{E2D22853-0C34-456B-BD99-0F5773B1AFF3}" sibTransId="{9CEB6F73-BB1A-406B-A257-24D4BA545544}"/>
    <dgm:cxn modelId="{C1CAA3FB-28E6-4168-8C37-4F38F88D6CE5}" type="presOf" srcId="{F7AD641E-59F7-4D96-A014-8692CB90E4E3}" destId="{8EB37343-C145-4F80-A5F2-C3D02E940CA9}" srcOrd="0" destOrd="0" presId="urn:microsoft.com/office/officeart/2005/8/layout/vList3"/>
    <dgm:cxn modelId="{C49F4080-E906-45DC-B5F3-62BF47B49796}" type="presParOf" srcId="{3C128C1B-EEAF-4E71-9A44-336A106F707D}" destId="{02947B46-DFC8-4757-A98E-09D45833AF35}" srcOrd="0" destOrd="0" presId="urn:microsoft.com/office/officeart/2005/8/layout/vList3"/>
    <dgm:cxn modelId="{1993B6B3-FDD6-4D3D-A65C-D3034F175F94}" type="presParOf" srcId="{02947B46-DFC8-4757-A98E-09D45833AF35}" destId="{0DC5AEFE-6175-4E8F-8BF1-41F68D0DA150}" srcOrd="0" destOrd="0" presId="urn:microsoft.com/office/officeart/2005/8/layout/vList3"/>
    <dgm:cxn modelId="{19BE95ED-1BB0-497B-8F4F-AAC001335C1C}" type="presParOf" srcId="{02947B46-DFC8-4757-A98E-09D45833AF35}" destId="{DD8BD380-2432-4902-976E-5D75FECA5265}" srcOrd="1" destOrd="0" presId="urn:microsoft.com/office/officeart/2005/8/layout/vList3"/>
    <dgm:cxn modelId="{323B246B-10D7-4B31-8777-5D2FBBBB1DB3}" type="presParOf" srcId="{3C128C1B-EEAF-4E71-9A44-336A106F707D}" destId="{FA6CC3F0-7766-46CF-860D-095C8AC10CB1}" srcOrd="1" destOrd="0" presId="urn:microsoft.com/office/officeart/2005/8/layout/vList3"/>
    <dgm:cxn modelId="{37C31D33-7865-4472-80FC-6C9DA682A1EF}" type="presParOf" srcId="{3C128C1B-EEAF-4E71-9A44-336A106F707D}" destId="{79707DAF-988C-477D-8A8E-115372ABEDB6}" srcOrd="2" destOrd="0" presId="urn:microsoft.com/office/officeart/2005/8/layout/vList3"/>
    <dgm:cxn modelId="{E2673997-A834-4A73-BA5B-84A26969BADC}" type="presParOf" srcId="{79707DAF-988C-477D-8A8E-115372ABEDB6}" destId="{EB2A5006-C4D8-460D-938F-E1594EDA912A}" srcOrd="0" destOrd="0" presId="urn:microsoft.com/office/officeart/2005/8/layout/vList3"/>
    <dgm:cxn modelId="{D8D0C7E5-3769-4334-A95D-14D4652ED016}" type="presParOf" srcId="{79707DAF-988C-477D-8A8E-115372ABEDB6}" destId="{8EB37343-C145-4F80-A5F2-C3D02E940CA9}"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4D4D1D0-9385-407E-97B8-CB282BB6794E}"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A78954D9-A3A9-4C88-8408-449241F325F1}">
      <dgm:prSet custT="1"/>
      <dgm:spPr>
        <a:ln>
          <a:solidFill>
            <a:srgbClr val="008080"/>
          </a:solidFill>
        </a:ln>
      </dgm:spPr>
      <dgm:t>
        <a:bodyPr/>
        <a:lstStyle/>
        <a:p>
          <a:pPr algn="ctr" rtl="0"/>
          <a:r>
            <a:rPr lang="en-US" sz="1600" b="1" i="0" dirty="0" smtClean="0">
              <a:solidFill>
                <a:srgbClr val="99CC00"/>
              </a:solidFill>
            </a:rPr>
            <a:t>S95 &amp; S97 utilize industry proven technology</a:t>
          </a:r>
          <a:r>
            <a:rPr lang="en-US" sz="1600" b="0" i="0" dirty="0" smtClean="0"/>
            <a:t>: </a:t>
          </a:r>
          <a:r>
            <a:rPr lang="en-US" sz="1600" b="1" i="0" dirty="0" smtClean="0"/>
            <a:t> </a:t>
          </a:r>
          <a:r>
            <a:rPr lang="en-US" sz="1600" b="0" i="0" dirty="0" smtClean="0"/>
            <a:t>SEG Woodward’s CONCYCLE Power Convertor System </a:t>
          </a:r>
          <a:endParaRPr lang="en-US" sz="1600" b="0" dirty="0"/>
        </a:p>
      </dgm:t>
    </dgm:pt>
    <dgm:pt modelId="{84DDD927-F3D1-4A4B-A0DA-B0FF7B5BBC86}" type="parTrans" cxnId="{30950C46-CBC3-49B8-9C53-E0C44265A35D}">
      <dgm:prSet/>
      <dgm:spPr/>
      <dgm:t>
        <a:bodyPr/>
        <a:lstStyle/>
        <a:p>
          <a:endParaRPr lang="en-US"/>
        </a:p>
      </dgm:t>
    </dgm:pt>
    <dgm:pt modelId="{C5DDF45E-8F2F-4A68-AB15-A8DB61DC0D0E}" type="sibTrans" cxnId="{30950C46-CBC3-49B8-9C53-E0C44265A35D}">
      <dgm:prSet/>
      <dgm:spPr/>
      <dgm:t>
        <a:bodyPr/>
        <a:lstStyle/>
        <a:p>
          <a:endParaRPr lang="en-US"/>
        </a:p>
      </dgm:t>
    </dgm:pt>
    <dgm:pt modelId="{50BCB4D6-9E86-401E-931C-55D72E2AC245}" type="pres">
      <dgm:prSet presAssocID="{A4D4D1D0-9385-407E-97B8-CB282BB6794E}" presName="linear" presStyleCnt="0">
        <dgm:presLayoutVars>
          <dgm:animLvl val="lvl"/>
          <dgm:resizeHandles val="exact"/>
        </dgm:presLayoutVars>
      </dgm:prSet>
      <dgm:spPr/>
      <dgm:t>
        <a:bodyPr/>
        <a:lstStyle/>
        <a:p>
          <a:endParaRPr lang="en-US"/>
        </a:p>
      </dgm:t>
    </dgm:pt>
    <dgm:pt modelId="{3A2D3B08-8784-4480-84AD-95C23B873AA1}" type="pres">
      <dgm:prSet presAssocID="{A78954D9-A3A9-4C88-8408-449241F325F1}" presName="parentText" presStyleLbl="node1" presStyleIdx="0" presStyleCnt="1">
        <dgm:presLayoutVars>
          <dgm:chMax val="0"/>
          <dgm:bulletEnabled val="1"/>
        </dgm:presLayoutVars>
      </dgm:prSet>
      <dgm:spPr>
        <a:prstGeom prst="snip1Rect">
          <a:avLst/>
        </a:prstGeom>
      </dgm:spPr>
      <dgm:t>
        <a:bodyPr/>
        <a:lstStyle/>
        <a:p>
          <a:endParaRPr lang="en-US"/>
        </a:p>
      </dgm:t>
    </dgm:pt>
  </dgm:ptLst>
  <dgm:cxnLst>
    <dgm:cxn modelId="{23737B29-3878-44A8-B504-CB624A433E16}" type="presOf" srcId="{A4D4D1D0-9385-407E-97B8-CB282BB6794E}" destId="{50BCB4D6-9E86-401E-931C-55D72E2AC245}" srcOrd="0" destOrd="0" presId="urn:microsoft.com/office/officeart/2005/8/layout/vList2"/>
    <dgm:cxn modelId="{30950C46-CBC3-49B8-9C53-E0C44265A35D}" srcId="{A4D4D1D0-9385-407E-97B8-CB282BB6794E}" destId="{A78954D9-A3A9-4C88-8408-449241F325F1}" srcOrd="0" destOrd="0" parTransId="{84DDD927-F3D1-4A4B-A0DA-B0FF7B5BBC86}" sibTransId="{C5DDF45E-8F2F-4A68-AB15-A8DB61DC0D0E}"/>
    <dgm:cxn modelId="{94DBA255-6F52-4392-9145-DC3A34A9F15E}" type="presOf" srcId="{A78954D9-A3A9-4C88-8408-449241F325F1}" destId="{3A2D3B08-8784-4480-84AD-95C23B873AA1}" srcOrd="0" destOrd="0" presId="urn:microsoft.com/office/officeart/2005/8/layout/vList2"/>
    <dgm:cxn modelId="{F0F443BE-1B8C-4846-8225-8C65F6B8968D}" type="presParOf" srcId="{50BCB4D6-9E86-401E-931C-55D72E2AC245}" destId="{3A2D3B08-8784-4480-84AD-95C23B873AA1}" srcOrd="0" destOrd="0" presId="urn:microsoft.com/office/officeart/2005/8/layout/vList2"/>
  </dgm:cxnLst>
  <dgm:bg>
    <a:noFill/>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4D4D1D0-9385-407E-97B8-CB282BB6794E}"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FF82D2F2-A5D4-443F-B2D2-6DF44262A53E}">
      <dgm:prSet custT="1">
        <dgm:style>
          <a:lnRef idx="2">
            <a:schemeClr val="accent1"/>
          </a:lnRef>
          <a:fillRef idx="1">
            <a:schemeClr val="lt1"/>
          </a:fillRef>
          <a:effectRef idx="0">
            <a:schemeClr val="accent1"/>
          </a:effectRef>
          <a:fontRef idx="minor">
            <a:schemeClr val="dk1"/>
          </a:fontRef>
        </dgm:style>
      </dgm:prSet>
      <dgm:spPr>
        <a:ln>
          <a:solidFill>
            <a:srgbClr val="008080"/>
          </a:solidFill>
        </a:ln>
      </dgm:spPr>
      <dgm:t>
        <a:bodyPr/>
        <a:lstStyle/>
        <a:p>
          <a:pPr algn="ctr" rtl="0"/>
          <a:r>
            <a:rPr lang="en-US" sz="1600" b="0" i="0" dirty="0" smtClean="0">
              <a:solidFill>
                <a:schemeClr val="tx1"/>
              </a:solidFill>
            </a:rPr>
            <a:t>Over</a:t>
          </a:r>
          <a:r>
            <a:rPr lang="en-US" sz="1600" b="0" i="0" dirty="0" smtClean="0">
              <a:solidFill>
                <a:srgbClr val="99CC00"/>
              </a:solidFill>
            </a:rPr>
            <a:t> </a:t>
          </a:r>
          <a:r>
            <a:rPr lang="en-US" sz="1600" b="1" i="0" dirty="0" smtClean="0">
              <a:solidFill>
                <a:srgbClr val="99CC00"/>
              </a:solidFill>
            </a:rPr>
            <a:t>5,000 CONCYCLE® Wind Systems have been deployed </a:t>
          </a:r>
          <a:r>
            <a:rPr lang="en-US" sz="1600" b="0" i="0" dirty="0" smtClean="0"/>
            <a:t>with more than</a:t>
          </a:r>
          <a:br>
            <a:rPr lang="en-US" sz="1600" b="0" i="0" dirty="0" smtClean="0"/>
          </a:br>
          <a:r>
            <a:rPr lang="en-US" sz="1600" b="0" i="0" dirty="0" smtClean="0"/>
            <a:t>7,000 MW Installed Power</a:t>
          </a:r>
          <a:endParaRPr lang="en-US" sz="1600" b="0" i="0" baseline="0" dirty="0"/>
        </a:p>
      </dgm:t>
    </dgm:pt>
    <dgm:pt modelId="{D71271BA-9797-412B-992E-44CAB32E2058}" type="parTrans" cxnId="{5CD6058A-1BB9-4E0E-B16B-057CF7458B5E}">
      <dgm:prSet/>
      <dgm:spPr/>
      <dgm:t>
        <a:bodyPr/>
        <a:lstStyle/>
        <a:p>
          <a:endParaRPr lang="en-US"/>
        </a:p>
      </dgm:t>
    </dgm:pt>
    <dgm:pt modelId="{26ECABE2-8047-4D61-8B52-3DE61EC30BFF}" type="sibTrans" cxnId="{5CD6058A-1BB9-4E0E-B16B-057CF7458B5E}">
      <dgm:prSet/>
      <dgm:spPr/>
      <dgm:t>
        <a:bodyPr/>
        <a:lstStyle/>
        <a:p>
          <a:endParaRPr lang="en-US"/>
        </a:p>
      </dgm:t>
    </dgm:pt>
    <dgm:pt modelId="{50BCB4D6-9E86-401E-931C-55D72E2AC245}" type="pres">
      <dgm:prSet presAssocID="{A4D4D1D0-9385-407E-97B8-CB282BB6794E}" presName="linear" presStyleCnt="0">
        <dgm:presLayoutVars>
          <dgm:animLvl val="lvl"/>
          <dgm:resizeHandles val="exact"/>
        </dgm:presLayoutVars>
      </dgm:prSet>
      <dgm:spPr/>
      <dgm:t>
        <a:bodyPr/>
        <a:lstStyle/>
        <a:p>
          <a:endParaRPr lang="en-US"/>
        </a:p>
      </dgm:t>
    </dgm:pt>
    <dgm:pt modelId="{1E82153C-91ED-4B0D-BA4A-B7455A26C2BF}" type="pres">
      <dgm:prSet presAssocID="{FF82D2F2-A5D4-443F-B2D2-6DF44262A53E}" presName="parentText" presStyleLbl="node1" presStyleIdx="0" presStyleCnt="1" custLinFactNeighborY="1004">
        <dgm:presLayoutVars>
          <dgm:chMax val="0"/>
          <dgm:bulletEnabled val="1"/>
        </dgm:presLayoutVars>
      </dgm:prSet>
      <dgm:spPr>
        <a:prstGeom prst="snip1Rect">
          <a:avLst/>
        </a:prstGeom>
      </dgm:spPr>
      <dgm:t>
        <a:bodyPr/>
        <a:lstStyle/>
        <a:p>
          <a:endParaRPr lang="en-US"/>
        </a:p>
      </dgm:t>
    </dgm:pt>
  </dgm:ptLst>
  <dgm:cxnLst>
    <dgm:cxn modelId="{F992A504-E793-411A-9F93-7E95D7D1E837}" type="presOf" srcId="{FF82D2F2-A5D4-443F-B2D2-6DF44262A53E}" destId="{1E82153C-91ED-4B0D-BA4A-B7455A26C2BF}" srcOrd="0" destOrd="0" presId="urn:microsoft.com/office/officeart/2005/8/layout/vList2"/>
    <dgm:cxn modelId="{34B1160D-2C24-4A3F-81BD-A3201593F74D}" type="presOf" srcId="{A4D4D1D0-9385-407E-97B8-CB282BB6794E}" destId="{50BCB4D6-9E86-401E-931C-55D72E2AC245}" srcOrd="0" destOrd="0" presId="urn:microsoft.com/office/officeart/2005/8/layout/vList2"/>
    <dgm:cxn modelId="{5CD6058A-1BB9-4E0E-B16B-057CF7458B5E}" srcId="{A4D4D1D0-9385-407E-97B8-CB282BB6794E}" destId="{FF82D2F2-A5D4-443F-B2D2-6DF44262A53E}" srcOrd="0" destOrd="0" parTransId="{D71271BA-9797-412B-992E-44CAB32E2058}" sibTransId="{26ECABE2-8047-4D61-8B52-3DE61EC30BFF}"/>
    <dgm:cxn modelId="{0DD03C89-CB67-46BF-A3A4-873D739757B3}" type="presParOf" srcId="{50BCB4D6-9E86-401E-931C-55D72E2AC245}" destId="{1E82153C-91ED-4B0D-BA4A-B7455A26C2BF}" srcOrd="0" destOrd="0" presId="urn:microsoft.com/office/officeart/2005/8/layout/vList2"/>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4D4D1D0-9385-407E-97B8-CB282BB6794E}"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A6DBBF0B-D0D4-42BE-BA50-657AC79793C4}">
      <dgm:prSet custT="1">
        <dgm:style>
          <a:lnRef idx="2">
            <a:schemeClr val="accent1"/>
          </a:lnRef>
          <a:fillRef idx="1">
            <a:schemeClr val="lt1"/>
          </a:fillRef>
          <a:effectRef idx="0">
            <a:schemeClr val="accent1"/>
          </a:effectRef>
          <a:fontRef idx="minor">
            <a:schemeClr val="dk1"/>
          </a:fontRef>
        </dgm:style>
      </dgm:prSet>
      <dgm:spPr>
        <a:ln>
          <a:solidFill>
            <a:srgbClr val="008080"/>
          </a:solidFill>
        </a:ln>
      </dgm:spPr>
      <dgm:t>
        <a:bodyPr/>
        <a:lstStyle/>
        <a:p>
          <a:pPr algn="ctr" rtl="0"/>
          <a:r>
            <a:rPr lang="en-US" sz="1600" b="1" i="0" dirty="0" smtClean="0">
              <a:solidFill>
                <a:srgbClr val="99CC00"/>
              </a:solidFill>
            </a:rPr>
            <a:t>More than 12 years success - </a:t>
          </a:r>
          <a:r>
            <a:rPr lang="en-US" sz="1600" b="0" i="0" dirty="0" smtClean="0"/>
            <a:t>CONCYCLE Wind Systems have been continuously evolving to adapt to</a:t>
          </a:r>
          <a:br>
            <a:rPr lang="en-US" sz="1600" b="0" i="0" dirty="0" smtClean="0"/>
          </a:br>
          <a:r>
            <a:rPr lang="en-US" sz="1600" b="0" i="0" dirty="0" smtClean="0"/>
            <a:t>Market and Grid Requirements</a:t>
          </a:r>
          <a:endParaRPr lang="en-US" sz="1600" b="0" dirty="0"/>
        </a:p>
      </dgm:t>
    </dgm:pt>
    <dgm:pt modelId="{4D0306D0-FD22-489F-A739-3687152307F3}" type="parTrans" cxnId="{56A09BAB-BD0A-42A0-BB13-E295DD7E11A0}">
      <dgm:prSet/>
      <dgm:spPr/>
      <dgm:t>
        <a:bodyPr/>
        <a:lstStyle/>
        <a:p>
          <a:endParaRPr lang="en-US"/>
        </a:p>
      </dgm:t>
    </dgm:pt>
    <dgm:pt modelId="{203B3AC7-9029-4E9F-B0BD-51B3D369BE6D}" type="sibTrans" cxnId="{56A09BAB-BD0A-42A0-BB13-E295DD7E11A0}">
      <dgm:prSet/>
      <dgm:spPr/>
      <dgm:t>
        <a:bodyPr/>
        <a:lstStyle/>
        <a:p>
          <a:endParaRPr lang="en-US"/>
        </a:p>
      </dgm:t>
    </dgm:pt>
    <dgm:pt modelId="{50BCB4D6-9E86-401E-931C-55D72E2AC245}" type="pres">
      <dgm:prSet presAssocID="{A4D4D1D0-9385-407E-97B8-CB282BB6794E}" presName="linear" presStyleCnt="0">
        <dgm:presLayoutVars>
          <dgm:animLvl val="lvl"/>
          <dgm:resizeHandles val="exact"/>
        </dgm:presLayoutVars>
      </dgm:prSet>
      <dgm:spPr/>
      <dgm:t>
        <a:bodyPr/>
        <a:lstStyle/>
        <a:p>
          <a:endParaRPr lang="en-US"/>
        </a:p>
      </dgm:t>
    </dgm:pt>
    <dgm:pt modelId="{4AC54339-8C2A-4C97-9284-1483B0A2DD13}" type="pres">
      <dgm:prSet presAssocID="{A6DBBF0B-D0D4-42BE-BA50-657AC79793C4}" presName="parentText" presStyleLbl="node1" presStyleIdx="0" presStyleCnt="1" custScaleY="104784" custLinFactNeighborY="8734">
        <dgm:presLayoutVars>
          <dgm:chMax val="0"/>
          <dgm:bulletEnabled val="1"/>
        </dgm:presLayoutVars>
      </dgm:prSet>
      <dgm:spPr>
        <a:prstGeom prst="snip1Rect">
          <a:avLst/>
        </a:prstGeom>
      </dgm:spPr>
      <dgm:t>
        <a:bodyPr/>
        <a:lstStyle/>
        <a:p>
          <a:endParaRPr lang="en-US"/>
        </a:p>
      </dgm:t>
    </dgm:pt>
  </dgm:ptLst>
  <dgm:cxnLst>
    <dgm:cxn modelId="{56A09BAB-BD0A-42A0-BB13-E295DD7E11A0}" srcId="{A4D4D1D0-9385-407E-97B8-CB282BB6794E}" destId="{A6DBBF0B-D0D4-42BE-BA50-657AC79793C4}" srcOrd="0" destOrd="0" parTransId="{4D0306D0-FD22-489F-A739-3687152307F3}" sibTransId="{203B3AC7-9029-4E9F-B0BD-51B3D369BE6D}"/>
    <dgm:cxn modelId="{7265B646-78C4-4004-9CCA-FF97A15C9BAB}" type="presOf" srcId="{A4D4D1D0-9385-407E-97B8-CB282BB6794E}" destId="{50BCB4D6-9E86-401E-931C-55D72E2AC245}" srcOrd="0" destOrd="0" presId="urn:microsoft.com/office/officeart/2005/8/layout/vList2"/>
    <dgm:cxn modelId="{E86FF505-7191-4ACF-98F6-93DCD5201A3E}" type="presOf" srcId="{A6DBBF0B-D0D4-42BE-BA50-657AC79793C4}" destId="{4AC54339-8C2A-4C97-9284-1483B0A2DD13}" srcOrd="0" destOrd="0" presId="urn:microsoft.com/office/officeart/2005/8/layout/vList2"/>
    <dgm:cxn modelId="{85D047F3-E1C8-4653-AB2B-DE0BF8DF9DEF}" type="presParOf" srcId="{50BCB4D6-9E86-401E-931C-55D72E2AC245}" destId="{4AC54339-8C2A-4C97-9284-1483B0A2DD13}" srcOrd="0" destOrd="0" presId="urn:microsoft.com/office/officeart/2005/8/layout/vList2"/>
  </dgm:cxnLst>
  <dgm:bg>
    <a:noFill/>
  </dgm:bg>
  <dgm:whole>
    <a:ln>
      <a:noFill/>
    </a:ln>
  </dgm:whole>
  <dgm:extLst>
    <a:ext uri="http://schemas.microsoft.com/office/drawing/2008/diagram">
      <dsp:dataModelExt xmlns:dsp="http://schemas.microsoft.com/office/drawing/2008/diagram" xmlns="" relId="rId2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04AAD9-2D29-4E99-B5EB-E12BF1D3B6E3}">
      <dsp:nvSpPr>
        <dsp:cNvPr id="0" name=""/>
        <dsp:cNvSpPr/>
      </dsp:nvSpPr>
      <dsp:spPr>
        <a:xfrm rot="21433959">
          <a:off x="129926" y="1234870"/>
          <a:ext cx="7011460" cy="2042550"/>
        </a:xfrm>
        <a:prstGeom prst="mathMinus">
          <a:avLst/>
        </a:prstGeom>
        <a:solidFill>
          <a:schemeClr val="accent1">
            <a:lumMod val="9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B62411D0-940F-45F2-9B3E-432E3BEDA0E8}">
      <dsp:nvSpPr>
        <dsp:cNvPr id="0" name=""/>
        <dsp:cNvSpPr/>
      </dsp:nvSpPr>
      <dsp:spPr>
        <a:xfrm>
          <a:off x="533395" y="164271"/>
          <a:ext cx="1798342" cy="2149114"/>
        </a:xfrm>
        <a:prstGeom prst="downArrow">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940EEA-AD87-443B-9F1C-C72C86D61D64}">
      <dsp:nvSpPr>
        <dsp:cNvPr id="0" name=""/>
        <dsp:cNvSpPr/>
      </dsp:nvSpPr>
      <dsp:spPr>
        <a:xfrm>
          <a:off x="2596520" y="0"/>
          <a:ext cx="4691622" cy="192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n-US" sz="1800" kern="1200" dirty="0" smtClean="0"/>
            <a:t>High economic growth leading to exponential demand for energy </a:t>
          </a:r>
        </a:p>
        <a:p>
          <a:pPr lvl="0" algn="l" defTabSz="800100">
            <a:lnSpc>
              <a:spcPct val="90000"/>
            </a:lnSpc>
            <a:spcBef>
              <a:spcPct val="0"/>
            </a:spcBef>
            <a:spcAft>
              <a:spcPct val="35000"/>
            </a:spcAft>
          </a:pPr>
          <a:r>
            <a:rPr lang="en-US" sz="1800" kern="1200" dirty="0" smtClean="0"/>
            <a:t>Over-dependence on imports of fossil fuel for energy generation </a:t>
          </a:r>
        </a:p>
        <a:p>
          <a:pPr lvl="0" algn="l" defTabSz="800100">
            <a:lnSpc>
              <a:spcPct val="90000"/>
            </a:lnSpc>
            <a:spcBef>
              <a:spcPct val="0"/>
            </a:spcBef>
            <a:spcAft>
              <a:spcPct val="35000"/>
            </a:spcAft>
          </a:pPr>
          <a:r>
            <a:rPr lang="en-US" sz="1800" kern="1200" dirty="0" smtClean="0"/>
            <a:t>Alarming increase in the cost of fossil fuel due to increased consumption and depleting levels </a:t>
          </a:r>
        </a:p>
      </dsp:txBody>
      <dsp:txXfrm>
        <a:off x="2596520" y="0"/>
        <a:ext cx="4691622" cy="1920240"/>
      </dsp:txXfrm>
    </dsp:sp>
    <dsp:sp modelId="{93C8882A-CBC0-4614-88A4-ADF7BAEDF66F}">
      <dsp:nvSpPr>
        <dsp:cNvPr id="0" name=""/>
        <dsp:cNvSpPr/>
      </dsp:nvSpPr>
      <dsp:spPr>
        <a:xfrm>
          <a:off x="5029206" y="2286000"/>
          <a:ext cx="1813556" cy="2091964"/>
        </a:xfrm>
        <a:prstGeom prst="upArrow">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367ABC-408B-434A-93F0-9D2F2D0473B1}">
      <dsp:nvSpPr>
        <dsp:cNvPr id="0" name=""/>
        <dsp:cNvSpPr/>
      </dsp:nvSpPr>
      <dsp:spPr>
        <a:xfrm>
          <a:off x="304791" y="2682973"/>
          <a:ext cx="4898140" cy="1591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n-US" sz="1800" kern="1200" dirty="0" smtClean="0"/>
            <a:t>Looming dangers of global warming </a:t>
          </a:r>
        </a:p>
        <a:p>
          <a:pPr lvl="0" algn="l" defTabSz="800100">
            <a:lnSpc>
              <a:spcPct val="90000"/>
            </a:lnSpc>
            <a:spcBef>
              <a:spcPct val="0"/>
            </a:spcBef>
            <a:spcAft>
              <a:spcPct val="35000"/>
            </a:spcAft>
          </a:pPr>
          <a:r>
            <a:rPr lang="en-US" sz="1800" kern="1200" dirty="0" smtClean="0"/>
            <a:t>Excessive CO2 emissions as a result of conventional fossil fuel power generation</a:t>
          </a:r>
        </a:p>
        <a:p>
          <a:pPr lvl="0" algn="l" defTabSz="800100">
            <a:lnSpc>
              <a:spcPct val="90000"/>
            </a:lnSpc>
            <a:spcBef>
              <a:spcPct val="0"/>
            </a:spcBef>
            <a:spcAft>
              <a:spcPct val="35000"/>
            </a:spcAft>
          </a:pPr>
          <a:r>
            <a:rPr lang="en-US" sz="1800" kern="1200" dirty="0" smtClean="0"/>
            <a:t>Mounting global pressure to curb emission levels </a:t>
          </a:r>
          <a:endParaRPr lang="en-US" sz="1800" kern="1200" dirty="0"/>
        </a:p>
      </dsp:txBody>
      <dsp:txXfrm>
        <a:off x="304791" y="2682973"/>
        <a:ext cx="4898140" cy="159170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94FB9A-EB2D-4502-88AB-744A66206FB1}">
      <dsp:nvSpPr>
        <dsp:cNvPr id="0" name=""/>
        <dsp:cNvSpPr/>
      </dsp:nvSpPr>
      <dsp:spPr>
        <a:xfrm>
          <a:off x="1307890" y="124788"/>
          <a:ext cx="4182358" cy="145247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A9BF0C-449E-4CEA-9909-D821AF9D24F6}">
      <dsp:nvSpPr>
        <dsp:cNvPr id="0" name=""/>
        <dsp:cNvSpPr/>
      </dsp:nvSpPr>
      <dsp:spPr>
        <a:xfrm>
          <a:off x="2700234" y="3362437"/>
          <a:ext cx="810534" cy="870911"/>
        </a:xfrm>
        <a:prstGeom prst="downArrow">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6FF9B8-A26F-4FAF-ABB8-B551F188EABF}">
      <dsp:nvSpPr>
        <dsp:cNvPr id="0" name=""/>
        <dsp:cNvSpPr/>
      </dsp:nvSpPr>
      <dsp:spPr>
        <a:xfrm>
          <a:off x="1231661" y="4082120"/>
          <a:ext cx="3890566" cy="972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latin typeface="Calibri" pitchFamily="34" charset="0"/>
            </a:rPr>
            <a:t>High Growth Potential for Wind Power Market in India</a:t>
          </a:r>
          <a:endParaRPr lang="en-US" sz="2000" b="1" kern="1200" dirty="0">
            <a:latin typeface="Calibri" pitchFamily="34" charset="0"/>
          </a:endParaRPr>
        </a:p>
      </dsp:txBody>
      <dsp:txXfrm>
        <a:off x="1231661" y="4082120"/>
        <a:ext cx="3890566" cy="972641"/>
      </dsp:txXfrm>
    </dsp:sp>
    <dsp:sp modelId="{05F789BE-013F-4240-8F90-2B563A6095B4}">
      <dsp:nvSpPr>
        <dsp:cNvPr id="0" name=""/>
        <dsp:cNvSpPr/>
      </dsp:nvSpPr>
      <dsp:spPr>
        <a:xfrm>
          <a:off x="2254665" y="1656720"/>
          <a:ext cx="1625561" cy="152441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Calibri" pitchFamily="34" charset="0"/>
            </a:rPr>
            <a:t>Economic growth &amp; surging power demand</a:t>
          </a:r>
          <a:endParaRPr lang="en-US" sz="1800" kern="1200" dirty="0">
            <a:solidFill>
              <a:schemeClr val="tx1"/>
            </a:solidFill>
            <a:latin typeface="Calibri" pitchFamily="34" charset="0"/>
          </a:endParaRPr>
        </a:p>
      </dsp:txBody>
      <dsp:txXfrm>
        <a:off x="2254665" y="1656720"/>
        <a:ext cx="1625561" cy="1524411"/>
      </dsp:txXfrm>
    </dsp:sp>
    <dsp:sp modelId="{A30C282D-81C7-4DCA-8EBD-C0FCDD683088}">
      <dsp:nvSpPr>
        <dsp:cNvPr id="0" name=""/>
        <dsp:cNvSpPr/>
      </dsp:nvSpPr>
      <dsp:spPr>
        <a:xfrm>
          <a:off x="1213038" y="201992"/>
          <a:ext cx="1808062" cy="1673444"/>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Calibri" pitchFamily="34" charset="0"/>
            </a:rPr>
            <a:t>Matured Wind Power market</a:t>
          </a:r>
          <a:endParaRPr lang="en-US" sz="1800" kern="1200" dirty="0">
            <a:solidFill>
              <a:schemeClr val="tx1"/>
            </a:solidFill>
            <a:latin typeface="Calibri" pitchFamily="34" charset="0"/>
          </a:endParaRPr>
        </a:p>
      </dsp:txBody>
      <dsp:txXfrm>
        <a:off x="1213038" y="201992"/>
        <a:ext cx="1808062" cy="1673444"/>
      </dsp:txXfrm>
    </dsp:sp>
    <dsp:sp modelId="{D4BFBB2F-BD60-433D-BC90-741E31F861CF}">
      <dsp:nvSpPr>
        <dsp:cNvPr id="0" name=""/>
        <dsp:cNvSpPr/>
      </dsp:nvSpPr>
      <dsp:spPr>
        <a:xfrm>
          <a:off x="3084452" y="217468"/>
          <a:ext cx="1841794" cy="1590852"/>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Calibri" pitchFamily="34" charset="0"/>
            </a:rPr>
            <a:t>Progressive Policy Support</a:t>
          </a:r>
          <a:endParaRPr lang="en-US" sz="1800" kern="1200" dirty="0">
            <a:solidFill>
              <a:schemeClr val="tx1"/>
            </a:solidFill>
            <a:latin typeface="Calibri" pitchFamily="34" charset="0"/>
          </a:endParaRPr>
        </a:p>
      </dsp:txBody>
      <dsp:txXfrm>
        <a:off x="3084452" y="217468"/>
        <a:ext cx="1841794" cy="1590852"/>
      </dsp:txXfrm>
    </dsp:sp>
    <dsp:sp modelId="{079D81C2-A812-496B-9D6E-A0DB034C9D74}">
      <dsp:nvSpPr>
        <dsp:cNvPr id="0" name=""/>
        <dsp:cNvSpPr/>
      </dsp:nvSpPr>
      <dsp:spPr>
        <a:xfrm>
          <a:off x="735036" y="0"/>
          <a:ext cx="4731084" cy="3287393"/>
        </a:xfrm>
        <a:prstGeom prst="funnel">
          <a:avLst/>
        </a:prstGeom>
        <a:solidFill>
          <a:schemeClr val="accent6">
            <a:lumMod val="75000"/>
            <a:alpha val="4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C02212-37F0-4234-AE86-AD865BA5A039}">
      <dsp:nvSpPr>
        <dsp:cNvPr id="0" name=""/>
        <dsp:cNvSpPr/>
      </dsp:nvSpPr>
      <dsp:spPr>
        <a:xfrm>
          <a:off x="2383" y="535483"/>
          <a:ext cx="1323082" cy="529232"/>
        </a:xfrm>
        <a:prstGeom prst="homePlat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latin typeface="+mn-lt"/>
            </a:rPr>
            <a:t>Casting</a:t>
          </a:r>
          <a:endParaRPr lang="en-US" sz="1100" kern="1200" dirty="0">
            <a:solidFill>
              <a:schemeClr val="tx1"/>
            </a:solidFill>
            <a:latin typeface="+mn-lt"/>
          </a:endParaRPr>
        </a:p>
      </dsp:txBody>
      <dsp:txXfrm>
        <a:off x="2383" y="535483"/>
        <a:ext cx="1323082" cy="529232"/>
      </dsp:txXfrm>
    </dsp:sp>
    <dsp:sp modelId="{C84663E7-C4A5-406E-BBF4-040AA92869FC}">
      <dsp:nvSpPr>
        <dsp:cNvPr id="0" name=""/>
        <dsp:cNvSpPr/>
      </dsp:nvSpPr>
      <dsp:spPr>
        <a:xfrm>
          <a:off x="1060849" y="535483"/>
          <a:ext cx="1323082" cy="529232"/>
        </a:xfrm>
        <a:prstGeom prst="chevron">
          <a:avLst/>
        </a:prstGeom>
        <a:solidFill>
          <a:schemeClr val="accent1">
            <a:shade val="50000"/>
            <a:hueOff val="4364"/>
            <a:satOff val="6158"/>
            <a:lumOff val="77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latin typeface="+mn-lt"/>
            </a:rPr>
            <a:t>Forging</a:t>
          </a:r>
          <a:endParaRPr lang="en-US" sz="1100" kern="1200" dirty="0">
            <a:solidFill>
              <a:schemeClr val="tx1"/>
            </a:solidFill>
            <a:latin typeface="+mn-lt"/>
          </a:endParaRPr>
        </a:p>
      </dsp:txBody>
      <dsp:txXfrm>
        <a:off x="1060849" y="535483"/>
        <a:ext cx="1323082" cy="529232"/>
      </dsp:txXfrm>
    </dsp:sp>
    <dsp:sp modelId="{E1AC4328-5E9D-45F4-B277-64C0FF66A2ED}">
      <dsp:nvSpPr>
        <dsp:cNvPr id="0" name=""/>
        <dsp:cNvSpPr/>
      </dsp:nvSpPr>
      <dsp:spPr>
        <a:xfrm>
          <a:off x="2119315" y="535483"/>
          <a:ext cx="1409413" cy="529232"/>
        </a:xfrm>
        <a:prstGeom prst="chevron">
          <a:avLst/>
        </a:prstGeom>
        <a:solidFill>
          <a:schemeClr val="accent1">
            <a:shade val="50000"/>
            <a:hueOff val="8728"/>
            <a:satOff val="12317"/>
            <a:lumOff val="154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latin typeface="+mn-lt"/>
            </a:rPr>
            <a:t>Gearbox</a:t>
          </a:r>
          <a:endParaRPr lang="en-US" sz="1100" kern="1200" dirty="0">
            <a:solidFill>
              <a:schemeClr val="tx1"/>
            </a:solidFill>
            <a:latin typeface="+mn-lt"/>
          </a:endParaRPr>
        </a:p>
      </dsp:txBody>
      <dsp:txXfrm>
        <a:off x="2119315" y="535483"/>
        <a:ext cx="1409413" cy="529232"/>
      </dsp:txXfrm>
    </dsp:sp>
    <dsp:sp modelId="{96105A07-FFE8-4869-8ADC-BCAEE64FD25C}">
      <dsp:nvSpPr>
        <dsp:cNvPr id="0" name=""/>
        <dsp:cNvSpPr/>
      </dsp:nvSpPr>
      <dsp:spPr>
        <a:xfrm>
          <a:off x="3264111" y="535483"/>
          <a:ext cx="1146688" cy="529232"/>
        </a:xfrm>
        <a:prstGeom prst="chevron">
          <a:avLst/>
        </a:prstGeom>
        <a:solidFill>
          <a:schemeClr val="accent1">
            <a:shade val="50000"/>
            <a:hueOff val="13092"/>
            <a:satOff val="18475"/>
            <a:lumOff val="232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latin typeface="+mn-lt"/>
            </a:rPr>
            <a:t>Blades</a:t>
          </a:r>
          <a:endParaRPr lang="en-US" sz="1100" kern="1200" dirty="0">
            <a:solidFill>
              <a:schemeClr val="tx1"/>
            </a:solidFill>
            <a:latin typeface="+mn-lt"/>
          </a:endParaRPr>
        </a:p>
      </dsp:txBody>
      <dsp:txXfrm>
        <a:off x="3264111" y="535483"/>
        <a:ext cx="1146688" cy="529232"/>
      </dsp:txXfrm>
    </dsp:sp>
    <dsp:sp modelId="{04B70E5A-EDFB-487B-B07A-9BA11E686A8A}">
      <dsp:nvSpPr>
        <dsp:cNvPr id="0" name=""/>
        <dsp:cNvSpPr/>
      </dsp:nvSpPr>
      <dsp:spPr>
        <a:xfrm>
          <a:off x="4146184" y="535483"/>
          <a:ext cx="1207047" cy="529232"/>
        </a:xfrm>
        <a:prstGeom prst="chevron">
          <a:avLst/>
        </a:prstGeom>
        <a:solidFill>
          <a:schemeClr val="accent1">
            <a:shade val="50000"/>
            <a:hueOff val="17455"/>
            <a:satOff val="24633"/>
            <a:lumOff val="309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latin typeface="+mn-lt"/>
            </a:rPr>
            <a:t>Panels</a:t>
          </a:r>
          <a:endParaRPr lang="en-US" sz="1100" kern="1200" dirty="0">
            <a:solidFill>
              <a:schemeClr val="tx1"/>
            </a:solidFill>
            <a:latin typeface="+mn-lt"/>
          </a:endParaRPr>
        </a:p>
      </dsp:txBody>
      <dsp:txXfrm>
        <a:off x="4146184" y="535483"/>
        <a:ext cx="1207047" cy="529232"/>
      </dsp:txXfrm>
    </dsp:sp>
    <dsp:sp modelId="{5C56B846-77B7-4149-9AC8-1220651763B3}">
      <dsp:nvSpPr>
        <dsp:cNvPr id="0" name=""/>
        <dsp:cNvSpPr/>
      </dsp:nvSpPr>
      <dsp:spPr>
        <a:xfrm>
          <a:off x="5088615" y="535483"/>
          <a:ext cx="1323082" cy="529232"/>
        </a:xfrm>
        <a:prstGeom prst="chevron">
          <a:avLst/>
        </a:prstGeom>
        <a:solidFill>
          <a:schemeClr val="accent1">
            <a:shade val="50000"/>
            <a:hueOff val="13092"/>
            <a:satOff val="18475"/>
            <a:lumOff val="232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latin typeface="+mn-lt"/>
            </a:rPr>
            <a:t>Transformer</a:t>
          </a:r>
          <a:endParaRPr lang="en-US" sz="1100" kern="1200" dirty="0">
            <a:solidFill>
              <a:schemeClr val="tx1"/>
            </a:solidFill>
            <a:latin typeface="+mn-lt"/>
          </a:endParaRPr>
        </a:p>
      </dsp:txBody>
      <dsp:txXfrm>
        <a:off x="5088615" y="535483"/>
        <a:ext cx="1323082" cy="529232"/>
      </dsp:txXfrm>
    </dsp:sp>
    <dsp:sp modelId="{FB686A20-F853-4937-B5AD-A68533527431}">
      <dsp:nvSpPr>
        <dsp:cNvPr id="0" name=""/>
        <dsp:cNvSpPr/>
      </dsp:nvSpPr>
      <dsp:spPr>
        <a:xfrm>
          <a:off x="6147081" y="535483"/>
          <a:ext cx="1323082" cy="529232"/>
        </a:xfrm>
        <a:prstGeom prst="chevron">
          <a:avLst/>
        </a:prstGeom>
        <a:solidFill>
          <a:schemeClr val="accent1">
            <a:shade val="50000"/>
            <a:hueOff val="8728"/>
            <a:satOff val="12317"/>
            <a:lumOff val="154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latin typeface="+mn-lt"/>
            </a:rPr>
            <a:t>Generator</a:t>
          </a:r>
        </a:p>
      </dsp:txBody>
      <dsp:txXfrm>
        <a:off x="6147081" y="535483"/>
        <a:ext cx="1323082" cy="529232"/>
      </dsp:txXfrm>
    </dsp:sp>
    <dsp:sp modelId="{B4417966-BE2B-4152-BEF4-10E89F675EC6}">
      <dsp:nvSpPr>
        <dsp:cNvPr id="0" name=""/>
        <dsp:cNvSpPr/>
      </dsp:nvSpPr>
      <dsp:spPr>
        <a:xfrm>
          <a:off x="7205546" y="535483"/>
          <a:ext cx="1326469" cy="529232"/>
        </a:xfrm>
        <a:prstGeom prst="chevron">
          <a:avLst/>
        </a:prstGeom>
        <a:solidFill>
          <a:schemeClr val="accent1">
            <a:shade val="50000"/>
            <a:hueOff val="4364"/>
            <a:satOff val="6158"/>
            <a:lumOff val="77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latin typeface="+mn-lt"/>
            </a:rPr>
            <a:t>Tower</a:t>
          </a:r>
        </a:p>
      </dsp:txBody>
      <dsp:txXfrm>
        <a:off x="7205546" y="535483"/>
        <a:ext cx="1326469" cy="52923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C7E8603-FC45-4A47-9475-B63E064F88B4}">
      <dsp:nvSpPr>
        <dsp:cNvPr id="0" name=""/>
        <dsp:cNvSpPr/>
      </dsp:nvSpPr>
      <dsp:spPr>
        <a:xfrm>
          <a:off x="1801435" y="2265269"/>
          <a:ext cx="1654929" cy="1184461"/>
        </a:xfrm>
        <a:prstGeom prst="ellipse">
          <a:avLst/>
        </a:prstGeom>
        <a:solidFill>
          <a:srgbClr val="008080"/>
        </a:solidFill>
        <a:ln w="25400" cap="flat" cmpd="sng" algn="ctr">
          <a:solidFill>
            <a:srgbClr val="177B57"/>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End-to-End Capabilities</a:t>
          </a:r>
          <a:endParaRPr lang="en-US" sz="1800" b="1" kern="1200" dirty="0">
            <a:solidFill>
              <a:schemeClr val="bg1"/>
            </a:solidFill>
          </a:endParaRPr>
        </a:p>
      </dsp:txBody>
      <dsp:txXfrm>
        <a:off x="1801435" y="2265269"/>
        <a:ext cx="1654929" cy="1184461"/>
      </dsp:txXfrm>
    </dsp:sp>
    <dsp:sp modelId="{4E80F226-2EAC-494A-9FB4-F66BC3AC5BBE}">
      <dsp:nvSpPr>
        <dsp:cNvPr id="0" name=""/>
        <dsp:cNvSpPr/>
      </dsp:nvSpPr>
      <dsp:spPr>
        <a:xfrm rot="16200000">
          <a:off x="2213662" y="1829757"/>
          <a:ext cx="830474" cy="40549"/>
        </a:xfrm>
        <a:custGeom>
          <a:avLst/>
          <a:gdLst/>
          <a:ahLst/>
          <a:cxnLst/>
          <a:rect l="0" t="0" r="0" b="0"/>
          <a:pathLst>
            <a:path>
              <a:moveTo>
                <a:pt x="0" y="20274"/>
              </a:moveTo>
              <a:lnTo>
                <a:pt x="830474" y="20274"/>
              </a:lnTo>
            </a:path>
          </a:pathLst>
        </a:custGeom>
        <a:noFill/>
        <a:ln w="25400" cap="flat" cmpd="sng" algn="ctr">
          <a:solidFill>
            <a:srgbClr val="177B57"/>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rot="16200000">
        <a:off x="2608138" y="1829270"/>
        <a:ext cx="41523" cy="41523"/>
      </dsp:txXfrm>
    </dsp:sp>
    <dsp:sp modelId="{AEA7391C-A4F1-4B00-AC61-8FD1C004EB80}">
      <dsp:nvSpPr>
        <dsp:cNvPr id="0" name=""/>
        <dsp:cNvSpPr/>
      </dsp:nvSpPr>
      <dsp:spPr>
        <a:xfrm>
          <a:off x="2036669" y="250334"/>
          <a:ext cx="1184461" cy="1184461"/>
        </a:xfrm>
        <a:prstGeom prst="ellipse">
          <a:avLst/>
        </a:prstGeom>
        <a:solidFill>
          <a:schemeClr val="lt1">
            <a:hueOff val="0"/>
            <a:satOff val="0"/>
            <a:lumOff val="0"/>
            <a:alphaOff val="0"/>
          </a:schemeClr>
        </a:solidFill>
        <a:ln w="25400" cap="flat" cmpd="sng" algn="ctr">
          <a:solidFill>
            <a:srgbClr val="177B57"/>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 Wind Resources Mapping</a:t>
          </a:r>
          <a:endParaRPr lang="en-US" sz="1100" kern="1200" dirty="0"/>
        </a:p>
      </dsp:txBody>
      <dsp:txXfrm>
        <a:off x="2036669" y="250334"/>
        <a:ext cx="1184461" cy="1184461"/>
      </dsp:txXfrm>
    </dsp:sp>
    <dsp:sp modelId="{67D01A9E-2128-4C1A-ABC2-35D5B630DFE6}">
      <dsp:nvSpPr>
        <dsp:cNvPr id="0" name=""/>
        <dsp:cNvSpPr/>
      </dsp:nvSpPr>
      <dsp:spPr>
        <a:xfrm rot="18900000">
          <a:off x="3001882" y="2093427"/>
          <a:ext cx="741631" cy="40549"/>
        </a:xfrm>
        <a:custGeom>
          <a:avLst/>
          <a:gdLst/>
          <a:ahLst/>
          <a:cxnLst/>
          <a:rect l="0" t="0" r="0" b="0"/>
          <a:pathLst>
            <a:path>
              <a:moveTo>
                <a:pt x="0" y="20274"/>
              </a:moveTo>
              <a:lnTo>
                <a:pt x="741631" y="20274"/>
              </a:lnTo>
            </a:path>
          </a:pathLst>
        </a:custGeom>
        <a:noFill/>
        <a:ln w="25400" cap="flat" cmpd="sng" algn="ctr">
          <a:solidFill>
            <a:srgbClr val="177B57"/>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rot="18900000">
        <a:off x="3354157" y="2095161"/>
        <a:ext cx="37081" cy="37081"/>
      </dsp:txXfrm>
    </dsp:sp>
    <dsp:sp modelId="{44332009-2529-46A6-BB1C-F5E36890A723}">
      <dsp:nvSpPr>
        <dsp:cNvPr id="0" name=""/>
        <dsp:cNvSpPr/>
      </dsp:nvSpPr>
      <dsp:spPr>
        <a:xfrm>
          <a:off x="3461443" y="840494"/>
          <a:ext cx="1184461" cy="1184461"/>
        </a:xfrm>
        <a:prstGeom prst="ellipse">
          <a:avLst/>
        </a:prstGeom>
        <a:solidFill>
          <a:schemeClr val="lt1">
            <a:hueOff val="0"/>
            <a:satOff val="0"/>
            <a:lumOff val="0"/>
            <a:alphaOff val="0"/>
          </a:schemeClr>
        </a:solidFill>
        <a:ln w="25400" cap="flat" cmpd="sng" algn="ctr">
          <a:solidFill>
            <a:srgbClr val="177B57"/>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Land and Site Identification</a:t>
          </a:r>
          <a:endParaRPr lang="en-US" sz="1100" kern="1200" dirty="0"/>
        </a:p>
      </dsp:txBody>
      <dsp:txXfrm>
        <a:off x="3461443" y="840494"/>
        <a:ext cx="1184461" cy="1184461"/>
      </dsp:txXfrm>
    </dsp:sp>
    <dsp:sp modelId="{AE2DADAF-CF5F-40D9-B6FA-85F984E9D11D}">
      <dsp:nvSpPr>
        <dsp:cNvPr id="0" name=""/>
        <dsp:cNvSpPr/>
      </dsp:nvSpPr>
      <dsp:spPr>
        <a:xfrm>
          <a:off x="3456364" y="2837225"/>
          <a:ext cx="595240" cy="40549"/>
        </a:xfrm>
        <a:custGeom>
          <a:avLst/>
          <a:gdLst/>
          <a:ahLst/>
          <a:cxnLst/>
          <a:rect l="0" t="0" r="0" b="0"/>
          <a:pathLst>
            <a:path>
              <a:moveTo>
                <a:pt x="0" y="20274"/>
              </a:moveTo>
              <a:lnTo>
                <a:pt x="595240" y="20274"/>
              </a:lnTo>
            </a:path>
          </a:pathLst>
        </a:custGeom>
        <a:noFill/>
        <a:ln w="25400" cap="flat" cmpd="sng" algn="ctr">
          <a:solidFill>
            <a:srgbClr val="177B57"/>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3739103" y="2842618"/>
        <a:ext cx="29762" cy="29762"/>
      </dsp:txXfrm>
    </dsp:sp>
    <dsp:sp modelId="{C712C20A-428D-438D-B930-71543ED2F4B6}">
      <dsp:nvSpPr>
        <dsp:cNvPr id="0" name=""/>
        <dsp:cNvSpPr/>
      </dsp:nvSpPr>
      <dsp:spPr>
        <a:xfrm>
          <a:off x="4051604" y="2265269"/>
          <a:ext cx="1184461" cy="1184461"/>
        </a:xfrm>
        <a:prstGeom prst="ellipse">
          <a:avLst/>
        </a:prstGeom>
        <a:solidFill>
          <a:schemeClr val="lt1">
            <a:hueOff val="0"/>
            <a:satOff val="0"/>
            <a:lumOff val="0"/>
            <a:alphaOff val="0"/>
          </a:schemeClr>
        </a:solidFill>
        <a:ln w="25400" cap="flat" cmpd="sng" algn="ctr">
          <a:solidFill>
            <a:srgbClr val="177B57"/>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Design &amp; mfg. of WTGs</a:t>
          </a:r>
          <a:endParaRPr lang="en-US" sz="1100" kern="1200" dirty="0"/>
        </a:p>
      </dsp:txBody>
      <dsp:txXfrm>
        <a:off x="4051604" y="2265269"/>
        <a:ext cx="1184461" cy="1184461"/>
      </dsp:txXfrm>
    </dsp:sp>
    <dsp:sp modelId="{9C3C9320-7BD0-4B89-878C-C82BF6766DCB}">
      <dsp:nvSpPr>
        <dsp:cNvPr id="0" name=""/>
        <dsp:cNvSpPr/>
      </dsp:nvSpPr>
      <dsp:spPr>
        <a:xfrm rot="2700000">
          <a:off x="3001882" y="3581022"/>
          <a:ext cx="741631" cy="40549"/>
        </a:xfrm>
        <a:custGeom>
          <a:avLst/>
          <a:gdLst/>
          <a:ahLst/>
          <a:cxnLst/>
          <a:rect l="0" t="0" r="0" b="0"/>
          <a:pathLst>
            <a:path>
              <a:moveTo>
                <a:pt x="0" y="20274"/>
              </a:moveTo>
              <a:lnTo>
                <a:pt x="741631" y="20274"/>
              </a:lnTo>
            </a:path>
          </a:pathLst>
        </a:custGeom>
        <a:noFill/>
        <a:ln w="25400" cap="flat" cmpd="sng" algn="ctr">
          <a:solidFill>
            <a:srgbClr val="177B57"/>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rot="2700000">
        <a:off x="3354157" y="3582757"/>
        <a:ext cx="37081" cy="37081"/>
      </dsp:txXfrm>
    </dsp:sp>
    <dsp:sp modelId="{047A48BC-90C4-4D9F-BE55-54F1119BCB60}">
      <dsp:nvSpPr>
        <dsp:cNvPr id="0" name=""/>
        <dsp:cNvSpPr/>
      </dsp:nvSpPr>
      <dsp:spPr>
        <a:xfrm>
          <a:off x="3461443" y="3690043"/>
          <a:ext cx="1184461" cy="1184461"/>
        </a:xfrm>
        <a:prstGeom prst="ellipse">
          <a:avLst/>
        </a:prstGeom>
        <a:solidFill>
          <a:schemeClr val="lt1">
            <a:hueOff val="0"/>
            <a:satOff val="0"/>
            <a:lumOff val="0"/>
            <a:alphaOff val="0"/>
          </a:schemeClr>
        </a:solidFill>
        <a:ln w="25400" cap="flat" cmpd="sng" algn="ctr">
          <a:solidFill>
            <a:srgbClr val="177B57"/>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Site Infrastructure Development</a:t>
          </a:r>
          <a:endParaRPr lang="en-US" sz="1100" kern="1200" dirty="0"/>
        </a:p>
      </dsp:txBody>
      <dsp:txXfrm>
        <a:off x="3461443" y="3690043"/>
        <a:ext cx="1184461" cy="1184461"/>
      </dsp:txXfrm>
    </dsp:sp>
    <dsp:sp modelId="{CBCAA5C3-7095-4A3F-A1BF-FED6506EA832}">
      <dsp:nvSpPr>
        <dsp:cNvPr id="0" name=""/>
        <dsp:cNvSpPr/>
      </dsp:nvSpPr>
      <dsp:spPr>
        <a:xfrm rot="5400000">
          <a:off x="2213662" y="3844692"/>
          <a:ext cx="830474" cy="40549"/>
        </a:xfrm>
        <a:custGeom>
          <a:avLst/>
          <a:gdLst/>
          <a:ahLst/>
          <a:cxnLst/>
          <a:rect l="0" t="0" r="0" b="0"/>
          <a:pathLst>
            <a:path>
              <a:moveTo>
                <a:pt x="0" y="20274"/>
              </a:moveTo>
              <a:lnTo>
                <a:pt x="830474" y="20274"/>
              </a:lnTo>
            </a:path>
          </a:pathLst>
        </a:custGeom>
        <a:noFill/>
        <a:ln w="25400" cap="flat" cmpd="sng" algn="ctr">
          <a:solidFill>
            <a:srgbClr val="177B57"/>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rot="5400000">
        <a:off x="2608138" y="3844205"/>
        <a:ext cx="41523" cy="41523"/>
      </dsp:txXfrm>
    </dsp:sp>
    <dsp:sp modelId="{F00EB539-5406-4A29-8FB5-579EA073F397}">
      <dsp:nvSpPr>
        <dsp:cNvPr id="0" name=""/>
        <dsp:cNvSpPr/>
      </dsp:nvSpPr>
      <dsp:spPr>
        <a:xfrm>
          <a:off x="2036669" y="4280204"/>
          <a:ext cx="1184461" cy="1184461"/>
        </a:xfrm>
        <a:prstGeom prst="ellipse">
          <a:avLst/>
        </a:prstGeom>
        <a:solidFill>
          <a:schemeClr val="lt1">
            <a:hueOff val="0"/>
            <a:satOff val="0"/>
            <a:lumOff val="0"/>
            <a:alphaOff val="0"/>
          </a:schemeClr>
        </a:solidFill>
        <a:ln w="25400" cap="flat" cmpd="sng" algn="ctr">
          <a:solidFill>
            <a:srgbClr val="177B57"/>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kern="1200" dirty="0" smtClean="0"/>
            <a:t>Installation &amp; Commission-</a:t>
          </a:r>
          <a:r>
            <a:rPr lang="en-US" sz="1050" kern="1200" dirty="0" err="1" smtClean="0"/>
            <a:t>ing</a:t>
          </a:r>
          <a:endParaRPr lang="en-US" sz="1050" kern="1200" dirty="0"/>
        </a:p>
      </dsp:txBody>
      <dsp:txXfrm>
        <a:off x="2036669" y="4280204"/>
        <a:ext cx="1184461" cy="1184461"/>
      </dsp:txXfrm>
    </dsp:sp>
    <dsp:sp modelId="{749C378D-077C-4DF5-BCCD-446733131085}">
      <dsp:nvSpPr>
        <dsp:cNvPr id="0" name=""/>
        <dsp:cNvSpPr/>
      </dsp:nvSpPr>
      <dsp:spPr>
        <a:xfrm rot="8100000">
          <a:off x="1514286" y="3581022"/>
          <a:ext cx="741631" cy="40549"/>
        </a:xfrm>
        <a:custGeom>
          <a:avLst/>
          <a:gdLst/>
          <a:ahLst/>
          <a:cxnLst/>
          <a:rect l="0" t="0" r="0" b="0"/>
          <a:pathLst>
            <a:path>
              <a:moveTo>
                <a:pt x="0" y="20274"/>
              </a:moveTo>
              <a:lnTo>
                <a:pt x="741631" y="20274"/>
              </a:lnTo>
            </a:path>
          </a:pathLst>
        </a:custGeom>
        <a:noFill/>
        <a:ln w="25400" cap="flat" cmpd="sng" algn="ctr">
          <a:solidFill>
            <a:srgbClr val="177B57"/>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rot="8100000">
        <a:off x="1866561" y="3582757"/>
        <a:ext cx="37081" cy="37081"/>
      </dsp:txXfrm>
    </dsp:sp>
    <dsp:sp modelId="{3DBF04B6-6D22-4307-BCD5-9835BD4B7B3C}">
      <dsp:nvSpPr>
        <dsp:cNvPr id="0" name=""/>
        <dsp:cNvSpPr/>
      </dsp:nvSpPr>
      <dsp:spPr>
        <a:xfrm>
          <a:off x="611894" y="3690043"/>
          <a:ext cx="1184461" cy="1184461"/>
        </a:xfrm>
        <a:prstGeom prst="ellipse">
          <a:avLst/>
        </a:prstGeom>
        <a:solidFill>
          <a:schemeClr val="lt1">
            <a:hueOff val="0"/>
            <a:satOff val="0"/>
            <a:lumOff val="0"/>
            <a:alphaOff val="0"/>
          </a:schemeClr>
        </a:solidFill>
        <a:ln w="25400" cap="flat" cmpd="sng" algn="ctr">
          <a:solidFill>
            <a:srgbClr val="177B57"/>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Power Evacuation</a:t>
          </a:r>
          <a:endParaRPr lang="en-US" sz="1100" kern="1200" dirty="0"/>
        </a:p>
      </dsp:txBody>
      <dsp:txXfrm>
        <a:off x="611894" y="3690043"/>
        <a:ext cx="1184461" cy="1184461"/>
      </dsp:txXfrm>
    </dsp:sp>
    <dsp:sp modelId="{02B5C837-FC0F-4DA5-8063-9AE6AC207399}">
      <dsp:nvSpPr>
        <dsp:cNvPr id="0" name=""/>
        <dsp:cNvSpPr/>
      </dsp:nvSpPr>
      <dsp:spPr>
        <a:xfrm rot="10800000">
          <a:off x="1206195" y="2837225"/>
          <a:ext cx="595240" cy="40549"/>
        </a:xfrm>
        <a:custGeom>
          <a:avLst/>
          <a:gdLst/>
          <a:ahLst/>
          <a:cxnLst/>
          <a:rect l="0" t="0" r="0" b="0"/>
          <a:pathLst>
            <a:path>
              <a:moveTo>
                <a:pt x="0" y="20274"/>
              </a:moveTo>
              <a:lnTo>
                <a:pt x="595240" y="20274"/>
              </a:lnTo>
            </a:path>
          </a:pathLst>
        </a:custGeom>
        <a:noFill/>
        <a:ln w="25400" cap="flat" cmpd="sng" algn="ctr">
          <a:solidFill>
            <a:srgbClr val="177B57"/>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1488934" y="2842618"/>
        <a:ext cx="29762" cy="29762"/>
      </dsp:txXfrm>
    </dsp:sp>
    <dsp:sp modelId="{85BAF558-6E56-41C8-923D-0E30EC8DE77A}">
      <dsp:nvSpPr>
        <dsp:cNvPr id="0" name=""/>
        <dsp:cNvSpPr/>
      </dsp:nvSpPr>
      <dsp:spPr>
        <a:xfrm>
          <a:off x="21734" y="2265269"/>
          <a:ext cx="1184461" cy="1184461"/>
        </a:xfrm>
        <a:prstGeom prst="ellipse">
          <a:avLst/>
        </a:prstGeom>
        <a:solidFill>
          <a:schemeClr val="lt1">
            <a:hueOff val="0"/>
            <a:satOff val="0"/>
            <a:lumOff val="0"/>
            <a:alphaOff val="0"/>
          </a:schemeClr>
        </a:solidFill>
        <a:ln w="25400" cap="flat" cmpd="sng" algn="ctr">
          <a:solidFill>
            <a:srgbClr val="177B57"/>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Life cycle  Asset Management</a:t>
          </a:r>
          <a:endParaRPr lang="en-US" sz="1100" kern="1200" dirty="0"/>
        </a:p>
      </dsp:txBody>
      <dsp:txXfrm>
        <a:off x="21734" y="2265269"/>
        <a:ext cx="1184461" cy="1184461"/>
      </dsp:txXfrm>
    </dsp:sp>
    <dsp:sp modelId="{9F7962CB-568E-458A-B7AF-49519FE88B8A}">
      <dsp:nvSpPr>
        <dsp:cNvPr id="0" name=""/>
        <dsp:cNvSpPr/>
      </dsp:nvSpPr>
      <dsp:spPr>
        <a:xfrm rot="13500000">
          <a:off x="1514286" y="2093427"/>
          <a:ext cx="741631" cy="40549"/>
        </a:xfrm>
        <a:custGeom>
          <a:avLst/>
          <a:gdLst/>
          <a:ahLst/>
          <a:cxnLst/>
          <a:rect l="0" t="0" r="0" b="0"/>
          <a:pathLst>
            <a:path>
              <a:moveTo>
                <a:pt x="0" y="20274"/>
              </a:moveTo>
              <a:lnTo>
                <a:pt x="741631" y="20274"/>
              </a:lnTo>
            </a:path>
          </a:pathLst>
        </a:custGeom>
        <a:noFill/>
        <a:ln w="25400" cap="flat" cmpd="sng" algn="ctr">
          <a:solidFill>
            <a:srgbClr val="177B57"/>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rot="13500000">
        <a:off x="1866561" y="2095161"/>
        <a:ext cx="37081" cy="37081"/>
      </dsp:txXfrm>
    </dsp:sp>
    <dsp:sp modelId="{135F86F2-BDC3-4C8F-AB9F-4C7EBBC08C44}">
      <dsp:nvSpPr>
        <dsp:cNvPr id="0" name=""/>
        <dsp:cNvSpPr/>
      </dsp:nvSpPr>
      <dsp:spPr>
        <a:xfrm>
          <a:off x="611894" y="840494"/>
          <a:ext cx="1184461" cy="1184461"/>
        </a:xfrm>
        <a:prstGeom prst="ellipse">
          <a:avLst/>
        </a:prstGeom>
        <a:solidFill>
          <a:schemeClr val="lt1">
            <a:hueOff val="0"/>
            <a:satOff val="0"/>
            <a:lumOff val="0"/>
            <a:alphaOff val="0"/>
          </a:schemeClr>
        </a:solidFill>
        <a:ln w="25400" cap="flat" cmpd="sng" algn="ctr">
          <a:solidFill>
            <a:srgbClr val="177B57"/>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Value Added Services (CSR, CDM assist, Regulatory approvals</a:t>
          </a:r>
          <a:endParaRPr lang="en-US" sz="1100" kern="1200" dirty="0"/>
        </a:p>
      </dsp:txBody>
      <dsp:txXfrm>
        <a:off x="611894" y="840494"/>
        <a:ext cx="1184461" cy="118446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29664D1-E385-4BC8-8117-E2BD041CD9E1}">
      <dsp:nvSpPr>
        <dsp:cNvPr id="0" name=""/>
        <dsp:cNvSpPr/>
      </dsp:nvSpPr>
      <dsp:spPr>
        <a:xfrm>
          <a:off x="2206498" y="0"/>
          <a:ext cx="3508508" cy="315468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l" defTabSz="666750">
            <a:lnSpc>
              <a:spcPct val="90000"/>
            </a:lnSpc>
            <a:spcBef>
              <a:spcPct val="0"/>
            </a:spcBef>
            <a:spcAft>
              <a:spcPct val="35000"/>
            </a:spcAft>
          </a:pPr>
          <a:r>
            <a:rPr lang="en-US" sz="1500" b="1" i="1" kern="1200" dirty="0" smtClean="0">
              <a:solidFill>
                <a:schemeClr val="tx1"/>
              </a:solidFill>
              <a:latin typeface="Humnst777 BT"/>
            </a:rPr>
            <a:t>STRONG </a:t>
          </a:r>
          <a:r>
            <a:rPr lang="en-US" sz="1500" kern="1200" dirty="0" smtClean="0">
              <a:latin typeface="Humnst777 BT"/>
            </a:rPr>
            <a:t>product backed by proven performance, efficient processes, and a customer-focused team under umbrella of a global company with local reach</a:t>
          </a:r>
          <a:endParaRPr lang="en-US" sz="1500" b="0" kern="1200" dirty="0">
            <a:solidFill>
              <a:schemeClr val="tx1"/>
            </a:solidFill>
            <a:latin typeface="Humnst777 BT"/>
          </a:endParaRPr>
        </a:p>
      </dsp:txBody>
      <dsp:txXfrm>
        <a:off x="2674299" y="552069"/>
        <a:ext cx="2572906" cy="1419606"/>
      </dsp:txXfrm>
    </dsp:sp>
    <dsp:sp modelId="{81DD4F7F-57C2-42AF-B23B-654416E42B3B}">
      <dsp:nvSpPr>
        <dsp:cNvPr id="0" name=""/>
        <dsp:cNvSpPr/>
      </dsp:nvSpPr>
      <dsp:spPr>
        <a:xfrm>
          <a:off x="3276608" y="1859300"/>
          <a:ext cx="3423774" cy="324610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349250" lvl="0" indent="0" algn="l" defTabSz="666750">
            <a:lnSpc>
              <a:spcPct val="90000"/>
            </a:lnSpc>
            <a:spcBef>
              <a:spcPct val="0"/>
            </a:spcBef>
            <a:spcAft>
              <a:spcPct val="35000"/>
            </a:spcAft>
          </a:pPr>
          <a:r>
            <a:rPr lang="en-US" sz="1500" b="0" kern="1200" dirty="0" err="1" smtClean="0">
              <a:solidFill>
                <a:schemeClr val="tx1"/>
              </a:solidFill>
              <a:latin typeface="Humnst777 BT"/>
            </a:rPr>
            <a:t>Suzlon’s</a:t>
          </a:r>
          <a:r>
            <a:rPr lang="en-US" sz="1500" b="0" kern="1200" dirty="0" smtClean="0">
              <a:solidFill>
                <a:schemeClr val="tx1"/>
              </a:solidFill>
              <a:latin typeface="Humnst777 BT"/>
            </a:rPr>
            <a:t> </a:t>
          </a:r>
          <a:r>
            <a:rPr lang="en-US" sz="1500" b="1" i="1" kern="1200" dirty="0" smtClean="0">
              <a:solidFill>
                <a:schemeClr val="tx1"/>
              </a:solidFill>
              <a:latin typeface="Humnst777 BT"/>
            </a:rPr>
            <a:t>SAFE </a:t>
          </a:r>
          <a:r>
            <a:rPr lang="en-US" sz="1500" b="0" kern="1200" dirty="0" smtClean="0">
              <a:solidFill>
                <a:schemeClr val="tx1"/>
              </a:solidFill>
              <a:latin typeface="Humnst777 BT"/>
            </a:rPr>
            <a:t>culture  is captured from all aspects: product, people, processes and documentation</a:t>
          </a:r>
          <a:endParaRPr lang="en-US" sz="1500" b="0" kern="1200" dirty="0">
            <a:solidFill>
              <a:schemeClr val="tx1"/>
            </a:solidFill>
            <a:latin typeface="Humnst777 BT"/>
          </a:endParaRPr>
        </a:p>
      </dsp:txBody>
      <dsp:txXfrm>
        <a:off x="4323712" y="2697876"/>
        <a:ext cx="2054264" cy="1785356"/>
      </dsp:txXfrm>
    </dsp:sp>
    <dsp:sp modelId="{A302228F-6CA2-4C86-8563-1CCF93099DF4}">
      <dsp:nvSpPr>
        <dsp:cNvPr id="0" name=""/>
        <dsp:cNvSpPr/>
      </dsp:nvSpPr>
      <dsp:spPr>
        <a:xfrm>
          <a:off x="1028735" y="1862139"/>
          <a:ext cx="3322351" cy="324610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tabLst>
              <a:tab pos="1317625" algn="l"/>
            </a:tabLst>
          </a:pPr>
          <a:r>
            <a:rPr lang="en-US" sz="1500" b="1" kern="1200" dirty="0" smtClean="0">
              <a:solidFill>
                <a:schemeClr val="tx1"/>
              </a:solidFill>
              <a:latin typeface="Humnst777 BT"/>
            </a:rPr>
            <a:t>S</a:t>
          </a:r>
          <a:r>
            <a:rPr lang="en-US" sz="1500" b="1" i="1" kern="1200" dirty="0" smtClean="0">
              <a:solidFill>
                <a:schemeClr val="tx1"/>
              </a:solidFill>
              <a:latin typeface="Humnst777 BT"/>
            </a:rPr>
            <a:t>MART</a:t>
          </a:r>
          <a:r>
            <a:rPr lang="en-US" sz="1500" b="0" kern="1200" dirty="0" smtClean="0">
              <a:solidFill>
                <a:schemeClr val="tx1"/>
              </a:solidFill>
              <a:latin typeface="Humnst777 BT"/>
            </a:rPr>
            <a:t> </a:t>
          </a:r>
          <a:r>
            <a:rPr lang="en-US" sz="1500" b="0" kern="1200" dirty="0" smtClean="0">
              <a:latin typeface="Humnst777 BT"/>
            </a:rPr>
            <a:t>enhancements, </a:t>
          </a:r>
          <a:r>
            <a:rPr lang="en-US" sz="1500" kern="1200" dirty="0" smtClean="0">
              <a:latin typeface="Humnst777 BT"/>
            </a:rPr>
            <a:t>innovation and comprehensive design for harnessing moderate to low wind sites</a:t>
          </a:r>
          <a:endParaRPr lang="en-US" sz="1500" b="0" kern="1200" dirty="0">
            <a:solidFill>
              <a:schemeClr val="tx1"/>
            </a:solidFill>
            <a:latin typeface="Humnst777 BT"/>
          </a:endParaRPr>
        </a:p>
      </dsp:txBody>
      <dsp:txXfrm>
        <a:off x="1341590" y="2700715"/>
        <a:ext cx="1993410" cy="178535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8BD380-2432-4902-976E-5D75FECA5265}">
      <dsp:nvSpPr>
        <dsp:cNvPr id="0" name=""/>
        <dsp:cNvSpPr/>
      </dsp:nvSpPr>
      <dsp:spPr>
        <a:xfrm rot="10800000">
          <a:off x="1206150" y="107568"/>
          <a:ext cx="3192399" cy="1608201"/>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9172" tIns="60960" rIns="113792" bIns="60960" numCol="1" spcCol="1270" anchor="ctr" anchorCtr="0">
          <a:noAutofit/>
        </a:bodyPr>
        <a:lstStyle/>
        <a:p>
          <a:pPr lvl="0" algn="l" defTabSz="711200" rtl="0">
            <a:lnSpc>
              <a:spcPct val="90000"/>
            </a:lnSpc>
            <a:spcBef>
              <a:spcPct val="0"/>
            </a:spcBef>
            <a:spcAft>
              <a:spcPct val="35000"/>
            </a:spcAft>
          </a:pPr>
          <a:r>
            <a:rPr kumimoji="0" lang="en-US" sz="1600" b="0" i="0" u="none" strike="noStrike" kern="1200" cap="none" spc="0" normalizeH="0" baseline="0" noProof="0" dirty="0" smtClean="0">
              <a:ln>
                <a:noFill/>
              </a:ln>
              <a:solidFill>
                <a:schemeClr val="tx1"/>
              </a:solidFill>
              <a:effectLst/>
              <a:uLnTx/>
              <a:uFillTx/>
              <a:latin typeface="+mn-lt"/>
              <a:ea typeface="+mn-ea"/>
            </a:rPr>
            <a:t>Initial </a:t>
          </a:r>
          <a:r>
            <a:rPr kumimoji="0" lang="en-US" sz="1600" b="1" i="0" u="none" strike="noStrike" kern="1200" cap="none" spc="0" normalizeH="0" baseline="0" noProof="0" dirty="0" smtClean="0">
              <a:ln>
                <a:noFill/>
              </a:ln>
              <a:solidFill>
                <a:schemeClr val="tx1"/>
              </a:solidFill>
              <a:effectLst/>
              <a:uLnTx/>
              <a:uFillTx/>
              <a:latin typeface="+mn-lt"/>
              <a:ea typeface="+mn-ea"/>
            </a:rPr>
            <a:t>DFIG testing successfully performed </a:t>
          </a:r>
          <a:r>
            <a:rPr kumimoji="0" lang="en-US" sz="1600" b="0" i="0" u="none" strike="noStrike" kern="1200" cap="none" spc="0" normalizeH="0" baseline="0" noProof="0" dirty="0" smtClean="0">
              <a:ln>
                <a:noFill/>
              </a:ln>
              <a:solidFill>
                <a:schemeClr val="tx1"/>
              </a:solidFill>
              <a:effectLst/>
              <a:uLnTx/>
              <a:uFillTx/>
              <a:latin typeface="+mn-lt"/>
              <a:ea typeface="+mn-ea"/>
            </a:rPr>
            <a:t>on S82</a:t>
          </a:r>
          <a:endParaRPr lang="en-US" sz="1600" kern="1200" dirty="0"/>
        </a:p>
      </dsp:txBody>
      <dsp:txXfrm rot="10800000">
        <a:off x="1206150" y="107568"/>
        <a:ext cx="3192399" cy="1608201"/>
      </dsp:txXfrm>
    </dsp:sp>
    <dsp:sp modelId="{0DC5AEFE-6175-4E8F-8BF1-41F68D0DA150}">
      <dsp:nvSpPr>
        <dsp:cNvPr id="0" name=""/>
        <dsp:cNvSpPr/>
      </dsp:nvSpPr>
      <dsp:spPr>
        <a:xfrm>
          <a:off x="402050" y="107568"/>
          <a:ext cx="1608201" cy="1608201"/>
        </a:xfrm>
        <a:prstGeom prst="ellipse">
          <a:avLst/>
        </a:prstGeom>
        <a:solidFill>
          <a:srgbClr val="008080"/>
        </a:solidFill>
        <a:ln w="25400" cap="flat" cmpd="sng" algn="ctr">
          <a:noFill/>
          <a:prstDash val="solid"/>
        </a:ln>
        <a:effectLst/>
      </dsp:spPr>
      <dsp:style>
        <a:lnRef idx="2">
          <a:scrgbClr r="0" g="0" b="0"/>
        </a:lnRef>
        <a:fillRef idx="1">
          <a:scrgbClr r="0" g="0" b="0"/>
        </a:fillRef>
        <a:effectRef idx="0">
          <a:scrgbClr r="0" g="0" b="0"/>
        </a:effectRef>
        <a:fontRef idx="minor"/>
      </dsp:style>
    </dsp:sp>
    <dsp:sp modelId="{8EB37343-C145-4F80-A5F2-C3D02E940CA9}">
      <dsp:nvSpPr>
        <dsp:cNvPr id="0" name=""/>
        <dsp:cNvSpPr/>
      </dsp:nvSpPr>
      <dsp:spPr>
        <a:xfrm rot="10800000">
          <a:off x="1206150" y="2195829"/>
          <a:ext cx="3192399" cy="1608201"/>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9172" tIns="60960" rIns="113792" bIns="60960" numCol="1" spcCol="1270" anchor="ctr" anchorCtr="0">
          <a:noAutofit/>
        </a:bodyPr>
        <a:lstStyle/>
        <a:p>
          <a:pPr lvl="0" algn="l" defTabSz="711200">
            <a:lnSpc>
              <a:spcPct val="90000"/>
            </a:lnSpc>
            <a:spcBef>
              <a:spcPct val="0"/>
            </a:spcBef>
            <a:spcAft>
              <a:spcPct val="35000"/>
            </a:spcAft>
          </a:pPr>
          <a:r>
            <a:rPr kumimoji="0" lang="en-US" sz="1600" b="0" i="0" u="none" strike="noStrike" kern="1200" cap="none" spc="0" normalizeH="0" baseline="0" noProof="0" dirty="0" smtClean="0">
              <a:ln>
                <a:noFill/>
              </a:ln>
              <a:solidFill>
                <a:schemeClr val="tx1"/>
              </a:solidFill>
              <a:effectLst/>
              <a:uLnTx/>
              <a:uFillTx/>
              <a:latin typeface="+mn-lt"/>
              <a:ea typeface="+mn-ea"/>
            </a:rPr>
            <a:t>More extensive </a:t>
          </a:r>
          <a:r>
            <a:rPr kumimoji="0" lang="en-US" sz="1600" b="1" i="0" u="none" strike="noStrike" kern="1200" cap="none" spc="0" normalizeH="0" baseline="0" noProof="0" dirty="0" smtClean="0">
              <a:ln>
                <a:noFill/>
              </a:ln>
              <a:solidFill>
                <a:schemeClr val="tx1"/>
              </a:solidFill>
              <a:effectLst/>
              <a:uLnTx/>
              <a:uFillTx/>
              <a:latin typeface="+mn-lt"/>
              <a:ea typeface="+mn-ea"/>
            </a:rPr>
            <a:t>DFIG testing completed </a:t>
          </a:r>
          <a:r>
            <a:rPr kumimoji="0" lang="en-US" sz="1600" b="0" i="0" u="none" strike="noStrike" kern="1200" cap="none" spc="0" normalizeH="0" baseline="0" noProof="0" dirty="0" smtClean="0">
              <a:ln>
                <a:noFill/>
              </a:ln>
              <a:solidFill>
                <a:schemeClr val="tx1"/>
              </a:solidFill>
              <a:effectLst/>
              <a:uLnTx/>
              <a:uFillTx/>
              <a:latin typeface="+mn-lt"/>
              <a:ea typeface="+mn-ea"/>
            </a:rPr>
            <a:t>on S88</a:t>
          </a:r>
        </a:p>
        <a:p>
          <a:pPr lvl="0" algn="l" defTabSz="711200" rtl="0">
            <a:lnSpc>
              <a:spcPct val="90000"/>
            </a:lnSpc>
            <a:spcBef>
              <a:spcPct val="0"/>
            </a:spcBef>
            <a:spcAft>
              <a:spcPct val="35000"/>
            </a:spcAft>
          </a:pPr>
          <a:r>
            <a:rPr kumimoji="0" lang="en-US" sz="1200" b="0" i="0" u="none" strike="noStrike" kern="1200" cap="none" spc="0" normalizeH="0" baseline="0" noProof="0" dirty="0" smtClean="0">
              <a:ln>
                <a:noFill/>
              </a:ln>
              <a:solidFill>
                <a:schemeClr val="tx1"/>
              </a:solidFill>
              <a:effectLst/>
              <a:uLnTx/>
              <a:uFillTx/>
              <a:latin typeface="+mn-lt"/>
              <a:ea typeface="+mn-ea"/>
            </a:rPr>
            <a:t> </a:t>
          </a:r>
          <a:r>
            <a:rPr kumimoji="0" lang="en-US" sz="1300" b="0" i="0" u="none" strike="noStrike" kern="1200" cap="none" spc="0" normalizeH="0" baseline="0" noProof="0" dirty="0" smtClean="0">
              <a:ln>
                <a:noFill/>
              </a:ln>
              <a:solidFill>
                <a:schemeClr val="tx1"/>
              </a:solidFill>
              <a:effectLst/>
              <a:uLnTx/>
              <a:uFillTx/>
              <a:latin typeface="+mn-lt"/>
              <a:ea typeface="+mn-ea"/>
            </a:rPr>
            <a:t>-  Normal o</a:t>
          </a:r>
          <a:r>
            <a:rPr lang="en-US" sz="1300" kern="1200" dirty="0" smtClean="0">
              <a:latin typeface="+mn-lt"/>
            </a:rPr>
            <a:t>p</a:t>
          </a:r>
          <a:r>
            <a:rPr kumimoji="0" lang="en-US" sz="1300" b="0" i="0" u="none" strike="noStrike" kern="1200" cap="none" spc="0" normalizeH="0" baseline="0" noProof="0" dirty="0" err="1" smtClean="0">
              <a:ln>
                <a:noFill/>
              </a:ln>
              <a:solidFill>
                <a:schemeClr val="tx1"/>
              </a:solidFill>
              <a:effectLst/>
              <a:uLnTx/>
              <a:uFillTx/>
              <a:latin typeface="+mn-lt"/>
              <a:ea typeface="+mn-ea"/>
            </a:rPr>
            <a:t>eration</a:t>
          </a:r>
          <a:endParaRPr kumimoji="0" lang="en-US" sz="1300" b="0" i="0" u="none" strike="noStrike" kern="1200" cap="none" spc="0" normalizeH="0" baseline="0" noProof="0" dirty="0" smtClean="0">
            <a:ln>
              <a:noFill/>
            </a:ln>
            <a:solidFill>
              <a:schemeClr val="tx1"/>
            </a:solidFill>
            <a:effectLst/>
            <a:uLnTx/>
            <a:uFillTx/>
            <a:latin typeface="+mn-lt"/>
            <a:ea typeface="+mn-ea"/>
          </a:endParaRPr>
        </a:p>
        <a:p>
          <a:pPr lvl="0" algn="l" defTabSz="711200" rtl="0">
            <a:lnSpc>
              <a:spcPct val="90000"/>
            </a:lnSpc>
            <a:spcBef>
              <a:spcPct val="0"/>
            </a:spcBef>
            <a:spcAft>
              <a:spcPct val="35000"/>
            </a:spcAft>
          </a:pPr>
          <a:r>
            <a:rPr kumimoji="0" lang="en-US" sz="1300" b="0" i="0" u="none" strike="noStrike" kern="1200" cap="none" spc="0" normalizeH="0" baseline="0" noProof="0" dirty="0" smtClean="0">
              <a:ln>
                <a:noFill/>
              </a:ln>
              <a:solidFill>
                <a:schemeClr val="tx1"/>
              </a:solidFill>
              <a:effectLst/>
              <a:uLnTx/>
              <a:uFillTx/>
              <a:latin typeface="+mn-lt"/>
              <a:ea typeface="+mn-ea"/>
            </a:rPr>
            <a:t> -  LVRT (extreme conditions) </a:t>
          </a:r>
          <a:endParaRPr lang="en-US" sz="1300" kern="1200" dirty="0"/>
        </a:p>
      </dsp:txBody>
      <dsp:txXfrm rot="10800000">
        <a:off x="1206150" y="2195829"/>
        <a:ext cx="3192399" cy="1608201"/>
      </dsp:txXfrm>
    </dsp:sp>
    <dsp:sp modelId="{EB2A5006-C4D8-460D-938F-E1594EDA912A}">
      <dsp:nvSpPr>
        <dsp:cNvPr id="0" name=""/>
        <dsp:cNvSpPr/>
      </dsp:nvSpPr>
      <dsp:spPr>
        <a:xfrm>
          <a:off x="402050" y="2195829"/>
          <a:ext cx="1608201" cy="1608201"/>
        </a:xfrm>
        <a:prstGeom prst="ellipse">
          <a:avLst/>
        </a:prstGeom>
        <a:solidFill>
          <a:srgbClr val="008080"/>
        </a:solid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2D3B08-8784-4480-84AD-95C23B873AA1}">
      <dsp:nvSpPr>
        <dsp:cNvPr id="0" name=""/>
        <dsp:cNvSpPr/>
      </dsp:nvSpPr>
      <dsp:spPr>
        <a:xfrm>
          <a:off x="0" y="109467"/>
          <a:ext cx="3496604" cy="1216800"/>
        </a:xfrm>
        <a:prstGeom prst="snip1Rect">
          <a:avLst/>
        </a:prstGeom>
        <a:solidFill>
          <a:schemeClr val="lt1">
            <a:hueOff val="0"/>
            <a:satOff val="0"/>
            <a:lumOff val="0"/>
            <a:alphaOff val="0"/>
          </a:schemeClr>
        </a:solidFill>
        <a:ln w="25400" cap="flat" cmpd="sng" algn="ctr">
          <a:solidFill>
            <a:srgbClr val="00808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i="0" kern="1200" dirty="0" smtClean="0">
              <a:solidFill>
                <a:srgbClr val="99CC00"/>
              </a:solidFill>
            </a:rPr>
            <a:t>S95 &amp; S97 utilize industry proven technology</a:t>
          </a:r>
          <a:r>
            <a:rPr lang="en-US" sz="1600" b="0" i="0" kern="1200" dirty="0" smtClean="0"/>
            <a:t>: </a:t>
          </a:r>
          <a:r>
            <a:rPr lang="en-US" sz="1600" b="1" i="0" kern="1200" dirty="0" smtClean="0"/>
            <a:t> </a:t>
          </a:r>
          <a:r>
            <a:rPr lang="en-US" sz="1600" b="0" i="0" kern="1200" dirty="0" smtClean="0"/>
            <a:t>SEG Woodward’s CONCYCLE Power Convertor System </a:t>
          </a:r>
          <a:endParaRPr lang="en-US" sz="1600" b="0" kern="1200" dirty="0"/>
        </a:p>
      </dsp:txBody>
      <dsp:txXfrm>
        <a:off x="0" y="109467"/>
        <a:ext cx="3496604" cy="121680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82153C-91ED-4B0D-BA4A-B7455A26C2BF}">
      <dsp:nvSpPr>
        <dsp:cNvPr id="0" name=""/>
        <dsp:cNvSpPr/>
      </dsp:nvSpPr>
      <dsp:spPr>
        <a:xfrm>
          <a:off x="0" y="119431"/>
          <a:ext cx="3496604" cy="1216800"/>
        </a:xfrm>
        <a:prstGeom prst="snip1Rect">
          <a:avLst/>
        </a:prstGeom>
        <a:solidFill>
          <a:schemeClr val="lt1"/>
        </a:solidFill>
        <a:ln w="25400" cap="flat" cmpd="sng" algn="ctr">
          <a:solidFill>
            <a:srgbClr val="008080"/>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0" i="0" kern="1200" dirty="0" smtClean="0">
              <a:solidFill>
                <a:schemeClr val="tx1"/>
              </a:solidFill>
            </a:rPr>
            <a:t>Over</a:t>
          </a:r>
          <a:r>
            <a:rPr lang="en-US" sz="1600" b="0" i="0" kern="1200" dirty="0" smtClean="0">
              <a:solidFill>
                <a:srgbClr val="99CC00"/>
              </a:solidFill>
            </a:rPr>
            <a:t> </a:t>
          </a:r>
          <a:r>
            <a:rPr lang="en-US" sz="1600" b="1" i="0" kern="1200" dirty="0" smtClean="0">
              <a:solidFill>
                <a:srgbClr val="99CC00"/>
              </a:solidFill>
            </a:rPr>
            <a:t>5,000 CONCYCLE® Wind Systems have been deployed </a:t>
          </a:r>
          <a:r>
            <a:rPr lang="en-US" sz="1600" b="0" i="0" kern="1200" dirty="0" smtClean="0"/>
            <a:t>with more than</a:t>
          </a:r>
          <a:br>
            <a:rPr lang="en-US" sz="1600" b="0" i="0" kern="1200" dirty="0" smtClean="0"/>
          </a:br>
          <a:r>
            <a:rPr lang="en-US" sz="1600" b="0" i="0" kern="1200" dirty="0" smtClean="0"/>
            <a:t>7,000 MW Installed Power</a:t>
          </a:r>
          <a:endParaRPr lang="en-US" sz="1600" b="0" i="0" kern="1200" baseline="0" dirty="0"/>
        </a:p>
      </dsp:txBody>
      <dsp:txXfrm>
        <a:off x="0" y="119431"/>
        <a:ext cx="3496604" cy="121680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C54339-8C2A-4C97-9284-1483B0A2DD13}">
      <dsp:nvSpPr>
        <dsp:cNvPr id="0" name=""/>
        <dsp:cNvSpPr/>
      </dsp:nvSpPr>
      <dsp:spPr>
        <a:xfrm>
          <a:off x="0" y="306957"/>
          <a:ext cx="3496604" cy="1275011"/>
        </a:xfrm>
        <a:prstGeom prst="snip1Rect">
          <a:avLst/>
        </a:prstGeom>
        <a:solidFill>
          <a:schemeClr val="lt1"/>
        </a:solidFill>
        <a:ln w="25400" cap="flat" cmpd="sng" algn="ctr">
          <a:solidFill>
            <a:srgbClr val="008080"/>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i="0" kern="1200" dirty="0" smtClean="0">
              <a:solidFill>
                <a:srgbClr val="99CC00"/>
              </a:solidFill>
            </a:rPr>
            <a:t>More than 12 years success - </a:t>
          </a:r>
          <a:r>
            <a:rPr lang="en-US" sz="1600" b="0" i="0" kern="1200" dirty="0" smtClean="0"/>
            <a:t>CONCYCLE Wind Systems have been continuously evolving to adapt to</a:t>
          </a:r>
          <a:br>
            <a:rPr lang="en-US" sz="1600" b="0" i="0" kern="1200" dirty="0" smtClean="0"/>
          </a:br>
          <a:r>
            <a:rPr lang="en-US" sz="1600" b="0" i="0" kern="1200" dirty="0" smtClean="0"/>
            <a:t>Market and Grid Requirements</a:t>
          </a:r>
          <a:endParaRPr lang="en-US" sz="1600" b="0" kern="1200" dirty="0"/>
        </a:p>
      </dsp:txBody>
      <dsp:txXfrm>
        <a:off x="0" y="306957"/>
        <a:ext cx="3496604" cy="1275011"/>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image" Target="../media/image4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defRPr>
            </a:lvl1pPr>
          </a:lstStyle>
          <a:p>
            <a:pPr>
              <a:defRPr/>
            </a:pPr>
            <a:endParaRPr lang="en-US"/>
          </a:p>
        </p:txBody>
      </p:sp>
      <p:sp>
        <p:nvSpPr>
          <p:cNvPr id="87043" name="Rectangle 3"/>
          <p:cNvSpPr>
            <a:spLocks noGrp="1" noChangeArrowheads="1"/>
          </p:cNvSpPr>
          <p:nvPr>
            <p:ph type="dt" sz="quarter" idx="1"/>
          </p:nvPr>
        </p:nvSpPr>
        <p:spPr bwMode="auto">
          <a:xfrm>
            <a:off x="3848100" y="0"/>
            <a:ext cx="2944813" cy="49688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pPr>
              <a:defRPr/>
            </a:pPr>
            <a:endParaRPr lang="en-US"/>
          </a:p>
        </p:txBody>
      </p:sp>
      <p:sp>
        <p:nvSpPr>
          <p:cNvPr id="87044" name="Rectangle 4"/>
          <p:cNvSpPr>
            <a:spLocks noGrp="1" noChangeArrowheads="1"/>
          </p:cNvSpPr>
          <p:nvPr>
            <p:ph type="ftr" sz="quarter" idx="2"/>
          </p:nvPr>
        </p:nvSpPr>
        <p:spPr bwMode="auto">
          <a:xfrm>
            <a:off x="0" y="9432925"/>
            <a:ext cx="2944813" cy="49688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defRPr>
            </a:lvl1pPr>
          </a:lstStyle>
          <a:p>
            <a:pPr>
              <a:defRPr/>
            </a:pPr>
            <a:endParaRPr lang="en-US"/>
          </a:p>
        </p:txBody>
      </p:sp>
      <p:sp>
        <p:nvSpPr>
          <p:cNvPr id="87045" name="Rectangle 5"/>
          <p:cNvSpPr>
            <a:spLocks noGrp="1" noChangeArrowheads="1"/>
          </p:cNvSpPr>
          <p:nvPr>
            <p:ph type="sldNum" sz="quarter" idx="3"/>
          </p:nvPr>
        </p:nvSpPr>
        <p:spPr bwMode="auto">
          <a:xfrm>
            <a:off x="3848100" y="9432925"/>
            <a:ext cx="2944813" cy="49688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defRPr>
            </a:lvl1pPr>
          </a:lstStyle>
          <a:p>
            <a:pPr>
              <a:defRPr/>
            </a:pPr>
            <a:fld id="{9560785D-F645-4892-8250-B17F962E649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defRPr>
            </a:lvl1pPr>
          </a:lstStyle>
          <a:p>
            <a:pPr>
              <a:defRPr/>
            </a:pPr>
            <a:endParaRPr lang="en-US"/>
          </a:p>
        </p:txBody>
      </p:sp>
      <p:sp>
        <p:nvSpPr>
          <p:cNvPr id="65539" name="Rectangle 3"/>
          <p:cNvSpPr>
            <a:spLocks noGrp="1" noChangeArrowheads="1"/>
          </p:cNvSpPr>
          <p:nvPr>
            <p:ph type="dt" idx="1"/>
          </p:nvPr>
        </p:nvSpPr>
        <p:spPr bwMode="auto">
          <a:xfrm>
            <a:off x="3848100" y="0"/>
            <a:ext cx="2944813" cy="49688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pPr>
              <a:defRPr/>
            </a:pPr>
            <a:endParaRPr lang="en-US"/>
          </a:p>
        </p:txBody>
      </p:sp>
      <p:sp>
        <p:nvSpPr>
          <p:cNvPr id="11268"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p:spPr>
      </p:sp>
      <p:sp>
        <p:nvSpPr>
          <p:cNvPr id="65541" name="Rectangle 5"/>
          <p:cNvSpPr>
            <a:spLocks noGrp="1" noChangeArrowheads="1"/>
          </p:cNvSpPr>
          <p:nvPr>
            <p:ph type="body" sz="quarter" idx="3"/>
          </p:nvPr>
        </p:nvSpPr>
        <p:spPr bwMode="auto">
          <a:xfrm>
            <a:off x="679450" y="4718050"/>
            <a:ext cx="5435600" cy="446881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5542" name="Rectangle 6"/>
          <p:cNvSpPr>
            <a:spLocks noGrp="1" noChangeArrowheads="1"/>
          </p:cNvSpPr>
          <p:nvPr>
            <p:ph type="ftr" sz="quarter" idx="4"/>
          </p:nvPr>
        </p:nvSpPr>
        <p:spPr bwMode="auto">
          <a:xfrm>
            <a:off x="0" y="9432925"/>
            <a:ext cx="2944813" cy="49688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defRPr>
            </a:lvl1pPr>
          </a:lstStyle>
          <a:p>
            <a:pPr>
              <a:defRPr/>
            </a:pPr>
            <a:endParaRPr lang="en-US"/>
          </a:p>
        </p:txBody>
      </p:sp>
      <p:sp>
        <p:nvSpPr>
          <p:cNvPr id="65543" name="Rectangle 7"/>
          <p:cNvSpPr>
            <a:spLocks noGrp="1" noChangeArrowheads="1"/>
          </p:cNvSpPr>
          <p:nvPr>
            <p:ph type="sldNum" sz="quarter" idx="5"/>
          </p:nvPr>
        </p:nvSpPr>
        <p:spPr bwMode="auto">
          <a:xfrm>
            <a:off x="3848100" y="9432925"/>
            <a:ext cx="2944813" cy="49688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defRPr>
            </a:lvl1pPr>
          </a:lstStyle>
          <a:p>
            <a:pPr>
              <a:defRPr/>
            </a:pPr>
            <a:fld id="{2138B8E2-C5A1-4854-87A9-9C56A991977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p:spPr>
        <p:txBody>
          <a:bodyPr/>
          <a:lstStyle/>
          <a:p>
            <a:endParaRPr lang="en-US" smtClean="0">
              <a:latin typeface="Arial" pitchFamily="34" charset="0"/>
            </a:endParaRPr>
          </a:p>
        </p:txBody>
      </p:sp>
      <p:sp>
        <p:nvSpPr>
          <p:cNvPr id="12292" name="Slide Number Placeholder 3"/>
          <p:cNvSpPr>
            <a:spLocks noGrp="1"/>
          </p:cNvSpPr>
          <p:nvPr>
            <p:ph type="sldNum" sz="quarter" idx="5"/>
          </p:nvPr>
        </p:nvSpPr>
        <p:spPr>
          <a:noFill/>
        </p:spPr>
        <p:txBody>
          <a:bodyPr/>
          <a:lstStyle/>
          <a:p>
            <a:fld id="{1C20CBFD-41E1-4C4D-AECB-74E04CE2F487}" type="slidenum">
              <a:rPr lang="en-US" smtClean="0">
                <a:latin typeface="Arial" pitchFamily="34" charset="0"/>
              </a:rPr>
              <a:pPr/>
              <a:t>1</a:t>
            </a:fld>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48293" y="9433273"/>
            <a:ext cx="2944689" cy="496488"/>
          </a:xfrm>
          <a:prstGeom prst="rect">
            <a:avLst/>
          </a:prstGeom>
          <a:noFill/>
          <a:ln w="9525">
            <a:noFill/>
            <a:miter lim="800000"/>
            <a:headEnd/>
            <a:tailEnd/>
          </a:ln>
        </p:spPr>
        <p:txBody>
          <a:bodyPr lIns="95491" tIns="47746" rIns="95491" bIns="47746" anchor="b"/>
          <a:lstStyle/>
          <a:p>
            <a:pPr algn="r" defTabSz="952500"/>
            <a:fld id="{B6E9E1B1-FD02-4E49-A675-AA8478755079}" type="slidenum">
              <a:rPr lang="en-US" sz="1400"/>
              <a:pPr algn="r" defTabSz="952500"/>
              <a:t>15</a:t>
            </a:fld>
            <a:endParaRPr lang="en-US" sz="14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680361" y="4720733"/>
            <a:ext cx="5433778" cy="4463477"/>
          </a:xfrm>
          <a:noFill/>
          <a:ln/>
        </p:spPr>
        <p:txBody>
          <a:bodyPr lIns="95491" tIns="47746" rIns="95491" bIns="47746"/>
          <a:lstStyle/>
          <a:p>
            <a:pPr eaLnBrk="1" hangingPunct="1"/>
            <a:endParaRPr lang="en-I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48293" y="9433273"/>
            <a:ext cx="2944689" cy="496488"/>
          </a:xfrm>
          <a:prstGeom prst="rect">
            <a:avLst/>
          </a:prstGeom>
          <a:noFill/>
          <a:ln w="9525">
            <a:noFill/>
            <a:miter lim="800000"/>
            <a:headEnd/>
            <a:tailEnd/>
          </a:ln>
        </p:spPr>
        <p:txBody>
          <a:bodyPr lIns="95491" tIns="47746" rIns="95491" bIns="47746" anchor="b"/>
          <a:lstStyle/>
          <a:p>
            <a:pPr algn="r" defTabSz="952500"/>
            <a:fld id="{0755E179-A041-4788-9CE7-34BF4916C989}" type="slidenum">
              <a:rPr lang="en-US" sz="1400"/>
              <a:pPr algn="r" defTabSz="952500"/>
              <a:t>16</a:t>
            </a:fld>
            <a:endParaRPr lang="en-US" sz="14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680361" y="4720733"/>
            <a:ext cx="5433778" cy="4463477"/>
          </a:xfrm>
          <a:noFill/>
          <a:ln/>
        </p:spPr>
        <p:txBody>
          <a:bodyPr lIns="95491" tIns="47746" rIns="95491" bIns="47746"/>
          <a:lstStyle/>
          <a:p>
            <a:pPr eaLnBrk="1" hangingPunct="1"/>
            <a:endParaRPr lang="en-I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48293" y="9433273"/>
            <a:ext cx="2944689" cy="496488"/>
          </a:xfrm>
          <a:prstGeom prst="rect">
            <a:avLst/>
          </a:prstGeom>
          <a:noFill/>
          <a:ln w="9525">
            <a:noFill/>
            <a:miter lim="800000"/>
            <a:headEnd/>
            <a:tailEnd/>
          </a:ln>
        </p:spPr>
        <p:txBody>
          <a:bodyPr lIns="95491" tIns="47746" rIns="95491" bIns="47746" anchor="b"/>
          <a:lstStyle/>
          <a:p>
            <a:pPr algn="r" defTabSz="952500"/>
            <a:fld id="{B776C6F2-B0E1-4973-9F45-541994A2F788}" type="slidenum">
              <a:rPr lang="en-US" sz="1400"/>
              <a:pPr algn="r" defTabSz="952500"/>
              <a:t>19</a:t>
            </a:fld>
            <a:endParaRPr lang="en-US" sz="14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680361" y="4720733"/>
            <a:ext cx="5433778" cy="4463477"/>
          </a:xfrm>
          <a:noFill/>
          <a:ln/>
        </p:spPr>
        <p:txBody>
          <a:bodyPr lIns="95491" tIns="47746" rIns="95491" bIns="47746"/>
          <a:lstStyle/>
          <a:p>
            <a:pPr eaLnBrk="1" hangingPunct="1"/>
            <a:endParaRPr lang="en-I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latin typeface="Arial" pitchFamily="34" charset="0"/>
            </a:endParaRPr>
          </a:p>
        </p:txBody>
      </p:sp>
      <p:sp>
        <p:nvSpPr>
          <p:cNvPr id="55300" name="Slide Number Placeholder 3"/>
          <p:cNvSpPr>
            <a:spLocks noGrp="1"/>
          </p:cNvSpPr>
          <p:nvPr>
            <p:ph type="sldNum" sz="quarter" idx="5"/>
          </p:nvPr>
        </p:nvSpPr>
        <p:spPr>
          <a:noFill/>
        </p:spPr>
        <p:txBody>
          <a:bodyPr/>
          <a:lstStyle/>
          <a:p>
            <a:fld id="{4496DA2A-E384-4739-92D8-D17F90EE41D2}" type="slidenum">
              <a:rPr lang="en-GB" smtClean="0">
                <a:latin typeface="Arial" pitchFamily="34" charset="0"/>
                <a:cs typeface="Arial" pitchFamily="34" charset="0"/>
              </a:rPr>
              <a:pPr/>
              <a:t>21</a:t>
            </a:fld>
            <a:endParaRPr lang="en-GB"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marL="228600" indent="-228600">
              <a:buFont typeface="+mj-lt"/>
              <a:buAutoNum type="arabicPeriod"/>
            </a:pPr>
            <a:r>
              <a:rPr lang="en-US" dirty="0" smtClean="0">
                <a:latin typeface="Arial" pitchFamily="34" charset="0"/>
              </a:rPr>
              <a:t>Suzlon</a:t>
            </a:r>
            <a:r>
              <a:rPr lang="en-US" baseline="0" dirty="0" smtClean="0">
                <a:latin typeface="Arial" pitchFamily="34" charset="0"/>
              </a:rPr>
              <a:t> has positioned itself as a true global player with proven credence and vast experience across the global markets</a:t>
            </a:r>
          </a:p>
          <a:p>
            <a:pPr marL="228600" indent="-228600">
              <a:buFont typeface="+mj-lt"/>
              <a:buAutoNum type="arabicPeriod"/>
            </a:pPr>
            <a:r>
              <a:rPr lang="en-US" baseline="0" dirty="0" smtClean="0">
                <a:latin typeface="Arial" pitchFamily="34" charset="0"/>
              </a:rPr>
              <a:t>Suzlon also has a sound order book and gross margins which are amongst the best in the industry</a:t>
            </a:r>
          </a:p>
          <a:p>
            <a:pPr marL="228600" indent="-228600">
              <a:buFont typeface="+mj-lt"/>
              <a:buAutoNum type="arabicPeriod"/>
            </a:pPr>
            <a:r>
              <a:rPr lang="en-US" baseline="0" dirty="0" smtClean="0">
                <a:latin typeface="Arial" pitchFamily="34" charset="0"/>
              </a:rPr>
              <a:t>Suzlon group, after 100% acquisition of REpower also boasts one of industry’s broadest portfolio of WTGs with a solution for virtually every application either onshore or offshore</a:t>
            </a:r>
            <a:endParaRPr lang="en-US"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54434" y="9455204"/>
            <a:ext cx="2967289" cy="488980"/>
          </a:xfrm>
          <a:prstGeom prst="rect">
            <a:avLst/>
          </a:prstGeom>
          <a:noFill/>
          <a:ln w="9525">
            <a:noFill/>
            <a:miter lim="800000"/>
            <a:headEnd/>
            <a:tailEnd/>
          </a:ln>
        </p:spPr>
        <p:txBody>
          <a:bodyPr lIns="93351" tIns="46674" rIns="93351" bIns="46674" anchor="b"/>
          <a:lstStyle/>
          <a:p>
            <a:pPr algn="r" defTabSz="927564"/>
            <a:fld id="{A6099221-8243-44CA-B387-DC13F8E60A10}" type="slidenum">
              <a:rPr lang="en-GB" sz="1200" b="1"/>
              <a:pPr algn="r" defTabSz="927564"/>
              <a:t>23</a:t>
            </a:fld>
            <a:endParaRPr lang="en-GB" sz="1200" b="1" dirty="0"/>
          </a:p>
        </p:txBody>
      </p:sp>
      <p:sp>
        <p:nvSpPr>
          <p:cNvPr id="41987" name="Rectangle 2"/>
          <p:cNvSpPr>
            <a:spLocks noGrp="1" noRot="1" noChangeAspect="1" noChangeArrowheads="1" noTextEdit="1"/>
          </p:cNvSpPr>
          <p:nvPr>
            <p:ph type="sldImg"/>
          </p:nvPr>
        </p:nvSpPr>
        <p:spPr>
          <a:xfrm>
            <a:off x="912813" y="746125"/>
            <a:ext cx="4965700" cy="3724275"/>
          </a:xfrm>
          <a:ln/>
        </p:spPr>
      </p:sp>
      <p:sp>
        <p:nvSpPr>
          <p:cNvPr id="41988" name="Rectangle 3"/>
          <p:cNvSpPr>
            <a:spLocks noGrp="1" noChangeArrowheads="1"/>
          </p:cNvSpPr>
          <p:nvPr>
            <p:ph type="body" idx="1"/>
          </p:nvPr>
        </p:nvSpPr>
        <p:spPr>
          <a:xfrm>
            <a:off x="678970" y="4718813"/>
            <a:ext cx="5436561" cy="4466333"/>
          </a:xfrm>
          <a:noFill/>
          <a:ln/>
        </p:spPr>
        <p:txBody>
          <a:bodyPr lIns="97099" tIns="48553" rIns="97099" bIns="48553"/>
          <a:lstStyle/>
          <a:p>
            <a:pPr eaLnBrk="1" hangingPunct="1"/>
            <a:endParaRPr lang="en-US" smtClean="0"/>
          </a:p>
        </p:txBody>
      </p:sp>
      <p:sp>
        <p:nvSpPr>
          <p:cNvPr id="41989" name="Slide Number Placeholder 4"/>
          <p:cNvSpPr>
            <a:spLocks noGrp="1"/>
          </p:cNvSpPr>
          <p:nvPr>
            <p:ph type="sldNum" sz="quarter" idx="5"/>
          </p:nvPr>
        </p:nvSpPr>
        <p:spPr>
          <a:noFill/>
        </p:spPr>
        <p:txBody>
          <a:bodyPr/>
          <a:lstStyle/>
          <a:p>
            <a:pPr defTabSz="924365"/>
            <a:fld id="{A8FED112-3397-485E-B43F-23BFA4C83D40}" type="slidenum">
              <a:rPr lang="en-GB" smtClean="0"/>
              <a:pPr defTabSz="924365"/>
              <a:t>23</a:t>
            </a:fld>
            <a:endParaRPr lang="en-GB"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54450" y="9455150"/>
            <a:ext cx="2965450" cy="492125"/>
          </a:xfrm>
          <a:prstGeom prst="rect">
            <a:avLst/>
          </a:prstGeom>
          <a:noFill/>
          <a:ln w="9525">
            <a:noFill/>
            <a:miter lim="800000"/>
            <a:headEnd/>
            <a:tailEnd/>
          </a:ln>
        </p:spPr>
        <p:txBody>
          <a:bodyPr lIns="92138" tIns="46070" rIns="92138" bIns="46070" anchor="b"/>
          <a:lstStyle/>
          <a:p>
            <a:pPr algn="r" defTabSz="919163"/>
            <a:fld id="{FCA643AD-21E3-4DFD-BBDE-FE274B0E604C}" type="slidenum">
              <a:rPr lang="en-GB" sz="1200" b="1"/>
              <a:pPr algn="r" defTabSz="919163"/>
              <a:t>25</a:t>
            </a:fld>
            <a:endParaRPr lang="en-GB" sz="1200" b="1"/>
          </a:p>
        </p:txBody>
      </p:sp>
      <p:sp>
        <p:nvSpPr>
          <p:cNvPr id="45059" name="Text Box 2"/>
          <p:cNvSpPr txBox="1">
            <a:spLocks noChangeArrowheads="1"/>
          </p:cNvSpPr>
          <p:nvPr/>
        </p:nvSpPr>
        <p:spPr bwMode="auto">
          <a:xfrm>
            <a:off x="887413" y="739775"/>
            <a:ext cx="5049837" cy="3725863"/>
          </a:xfrm>
          <a:prstGeom prst="rect">
            <a:avLst/>
          </a:prstGeom>
          <a:solidFill>
            <a:srgbClr val="FFFFFF"/>
          </a:solidFill>
          <a:ln w="9360">
            <a:solidFill>
              <a:srgbClr val="000000"/>
            </a:solidFill>
            <a:miter lim="800000"/>
            <a:headEnd/>
            <a:tailEnd/>
          </a:ln>
        </p:spPr>
        <p:txBody>
          <a:bodyPr wrap="none" lIns="94077" tIns="47039" rIns="94077" bIns="47039" anchor="ctr"/>
          <a:lstStyle/>
          <a:p>
            <a:pPr algn="ctr" defTabSz="906463"/>
            <a:endParaRPr lang="en-US" sz="1400"/>
          </a:p>
        </p:txBody>
      </p:sp>
      <p:sp>
        <p:nvSpPr>
          <p:cNvPr id="45060" name="Rectangle 3"/>
          <p:cNvSpPr>
            <a:spLocks noGrp="1" noChangeArrowheads="1"/>
          </p:cNvSpPr>
          <p:nvPr>
            <p:ph type="body"/>
          </p:nvPr>
        </p:nvSpPr>
        <p:spPr>
          <a:xfrm>
            <a:off x="676275" y="4713288"/>
            <a:ext cx="5430838" cy="4471987"/>
          </a:xfrm>
          <a:noFill/>
          <a:ln/>
        </p:spPr>
        <p:txBody>
          <a:bodyPr wrap="none" lIns="97297" tIns="48649" rIns="97297" bIns="48649" anchor="ctr"/>
          <a:lstStyle/>
          <a:p>
            <a:pPr eaLnBrk="1" hangingPunct="1"/>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smtClean="0">
              <a:latin typeface="Arial" pitchFamily="34" charset="0"/>
            </a:endParaRPr>
          </a:p>
        </p:txBody>
      </p:sp>
      <p:sp>
        <p:nvSpPr>
          <p:cNvPr id="46084" name="Slide Number Placeholder 3"/>
          <p:cNvSpPr>
            <a:spLocks noGrp="1"/>
          </p:cNvSpPr>
          <p:nvPr>
            <p:ph type="sldNum" sz="quarter" idx="5"/>
          </p:nvPr>
        </p:nvSpPr>
        <p:spPr>
          <a:noFill/>
        </p:spPr>
        <p:txBody>
          <a:bodyPr/>
          <a:lstStyle/>
          <a:p>
            <a:fld id="{B3C989BD-8670-459D-B324-E8EB4589E55E}" type="slidenum">
              <a:rPr lang="en-GB" smtClean="0">
                <a:latin typeface="Arial" pitchFamily="34" charset="0"/>
                <a:cs typeface="Arial" pitchFamily="34" charset="0"/>
              </a:rPr>
              <a:pPr/>
              <a:t>26</a:t>
            </a:fld>
            <a:endParaRPr lang="en-GB" smtClean="0">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Suzlon global experience spans across 30 markets with an installed base of nearly 17 GW and</a:t>
            </a:r>
            <a:r>
              <a:rPr lang="en-US" baseline="0" dirty="0" smtClean="0"/>
              <a:t> flexibility to deliver different business models from only equipment supply in North American and European market to limited turn-key in Australia and also a complete end-to-end solution is India.  </a:t>
            </a:r>
            <a:endParaRPr lang="en-US" dirty="0"/>
          </a:p>
        </p:txBody>
      </p:sp>
      <p:sp>
        <p:nvSpPr>
          <p:cNvPr id="4" name="Slide Number Placeholder 3"/>
          <p:cNvSpPr>
            <a:spLocks noGrp="1"/>
          </p:cNvSpPr>
          <p:nvPr>
            <p:ph type="sldNum" sz="quarter" idx="10"/>
          </p:nvPr>
        </p:nvSpPr>
        <p:spPr/>
        <p:txBody>
          <a:bodyPr/>
          <a:lstStyle/>
          <a:p>
            <a:pPr>
              <a:defRPr/>
            </a:pPr>
            <a:fld id="{CA98B3E0-937D-4C6E-A6C9-95EBAD849815}" type="slidenum">
              <a:rPr lang="en-US" smtClean="0"/>
              <a:pPr>
                <a:defRPr/>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In 2011,</a:t>
            </a:r>
            <a:r>
              <a:rPr lang="en-US" baseline="0" dirty="0" smtClean="0"/>
              <a:t> as per MNRE data, wind has contributed 74% of the new RE capacity addition, which is very much in line with the cumulative trend of last decade or so</a:t>
            </a:r>
          </a:p>
          <a:p>
            <a:pPr marL="228600" indent="-228600">
              <a:buFont typeface="+mj-lt"/>
              <a:buAutoNum type="arabicPeriod"/>
            </a:pPr>
            <a:r>
              <a:rPr lang="en-US" baseline="0" dirty="0" smtClean="0"/>
              <a:t>The reason for wind being the favorite for investment in RE sector, not only in India but the world over is not difficult to decipher. Comparatively, wind is techno-economically more matured and also poses least risk.</a:t>
            </a:r>
          </a:p>
          <a:p>
            <a:pPr marL="228600" indent="-228600">
              <a:buFont typeface="+mj-lt"/>
              <a:buAutoNum type="arabicPeriod"/>
            </a:pPr>
            <a:r>
              <a:rPr lang="en-US" baseline="0" dirty="0" smtClean="0"/>
              <a:t>The scenario will continue even over a longer term</a:t>
            </a:r>
            <a:endParaRPr lang="en-US" dirty="0"/>
          </a:p>
        </p:txBody>
      </p:sp>
      <p:sp>
        <p:nvSpPr>
          <p:cNvPr id="4" name="Slide Number Placeholder 3"/>
          <p:cNvSpPr>
            <a:spLocks noGrp="1"/>
          </p:cNvSpPr>
          <p:nvPr>
            <p:ph type="sldNum" sz="quarter" idx="10"/>
          </p:nvPr>
        </p:nvSpPr>
        <p:spPr/>
        <p:txBody>
          <a:bodyPr/>
          <a:lstStyle/>
          <a:p>
            <a:pPr>
              <a:defRPr/>
            </a:pPr>
            <a:fld id="{CA98B3E0-937D-4C6E-A6C9-95EBAD849815}" type="slidenum">
              <a:rPr lang="en-US" smtClean="0"/>
              <a:pPr>
                <a:defRPr/>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917575" y="746125"/>
            <a:ext cx="4962525" cy="3722688"/>
          </a:xfrm>
          <a:ln/>
        </p:spPr>
      </p:sp>
      <p:sp>
        <p:nvSpPr>
          <p:cNvPr id="63491" name="Rectangle 3"/>
          <p:cNvSpPr>
            <a:spLocks noGrp="1" noChangeArrowheads="1"/>
          </p:cNvSpPr>
          <p:nvPr>
            <p:ph type="body" idx="1"/>
          </p:nvPr>
        </p:nvSpPr>
        <p:spPr>
          <a:xfrm>
            <a:off x="906463" y="4714875"/>
            <a:ext cx="4981575" cy="4470400"/>
          </a:xfrm>
          <a:noFill/>
          <a:ln/>
        </p:spPr>
        <p:txBody>
          <a:bodyPr/>
          <a:lstStyle/>
          <a:p>
            <a:endParaRPr lang="en-US" smtClean="0">
              <a:latin typeface="Arial" charset="0"/>
              <a:cs typeface="Arial" charset="0"/>
            </a:endParaRPr>
          </a:p>
        </p:txBody>
      </p:sp>
      <p:sp>
        <p:nvSpPr>
          <p:cNvPr id="63492" name="Slide Number Placeholder 3"/>
          <p:cNvSpPr>
            <a:spLocks noGrp="1"/>
          </p:cNvSpPr>
          <p:nvPr>
            <p:ph type="sldNum" sz="quarter" idx="5"/>
          </p:nvPr>
        </p:nvSpPr>
        <p:spPr>
          <a:noFill/>
        </p:spPr>
        <p:txBody>
          <a:bodyPr/>
          <a:lstStyle/>
          <a:p>
            <a:fld id="{CB5F1A3A-6C54-40D7-BC78-0923CAADAA95}" type="slidenum">
              <a:rPr lang="en-GB" smtClean="0"/>
              <a:pPr/>
              <a:t>28</a:t>
            </a:fld>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spcBef>
                <a:spcPct val="0"/>
              </a:spcBef>
            </a:pPr>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Suzlon has developed a bandwidth</a:t>
            </a:r>
            <a:r>
              <a:rPr lang="en-US" baseline="0" dirty="0" smtClean="0"/>
              <a:t> of capabilities across the wind energy value chain in India and has been the pioneer in offering the complete end-to-end solution</a:t>
            </a:r>
          </a:p>
          <a:p>
            <a:pPr marL="228600" indent="-228600">
              <a:buFont typeface="+mj-lt"/>
              <a:buAutoNum type="arabicPeriod"/>
            </a:pPr>
            <a:r>
              <a:rPr lang="en-US" baseline="0" dirty="0" smtClean="0"/>
              <a:t>Responding to the market transformations, Suzlon has been completely flexible and leveraging the vast capabilities can offer a execution solution tailored for IPP investor’s need – ranging from only supply of WTGs to a limited turn-key solution on investor’s land &amp; PE to a complete comprehensive end-to-end solution inclusive of land and PE developed by Suzlon.</a:t>
            </a:r>
            <a:endParaRPr lang="en-US" dirty="0"/>
          </a:p>
        </p:txBody>
      </p:sp>
      <p:sp>
        <p:nvSpPr>
          <p:cNvPr id="4" name="Slide Number Placeholder 3"/>
          <p:cNvSpPr>
            <a:spLocks noGrp="1"/>
          </p:cNvSpPr>
          <p:nvPr>
            <p:ph type="sldNum" sz="quarter" idx="10"/>
          </p:nvPr>
        </p:nvSpPr>
        <p:spPr/>
        <p:txBody>
          <a:bodyPr/>
          <a:lstStyle/>
          <a:p>
            <a:pPr>
              <a:defRPr/>
            </a:pPr>
            <a:fld id="{CA98B3E0-937D-4C6E-A6C9-95EBAD849815}" type="slidenum">
              <a:rPr lang="en-US" smtClean="0"/>
              <a:pPr>
                <a:defRPr/>
              </a:pPr>
              <a:t>32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marL="228600" indent="-228600">
              <a:buFont typeface="+mj-lt"/>
              <a:buAutoNum type="arabicPeriod"/>
            </a:pPr>
            <a:r>
              <a:rPr lang="en-US" dirty="0" smtClean="0">
                <a:latin typeface="Arial" pitchFamily="34" charset="0"/>
              </a:rPr>
              <a:t>Since</a:t>
            </a:r>
            <a:r>
              <a:rPr lang="en-US" baseline="0" dirty="0" smtClean="0">
                <a:latin typeface="Arial" pitchFamily="34" charset="0"/>
              </a:rPr>
              <a:t> the IPP segment needs are different than the conventional customers in Indian market, Suzlon has organized its India Business Units around the needs of IPP segment</a:t>
            </a:r>
          </a:p>
          <a:p>
            <a:pPr marL="228600" indent="-228600">
              <a:buFont typeface="+mj-lt"/>
              <a:buAutoNum type="arabicPeriod"/>
            </a:pPr>
            <a:r>
              <a:rPr lang="en-US" baseline="0" dirty="0" smtClean="0">
                <a:latin typeface="Arial" pitchFamily="34" charset="0"/>
              </a:rPr>
              <a:t>There is a team of expertise available to service different needs and the business development team forms a SPOC to facilitate the customer’s convenience </a:t>
            </a:r>
          </a:p>
        </p:txBody>
      </p:sp>
      <p:sp>
        <p:nvSpPr>
          <p:cNvPr id="51204" name="Slide Number Placeholder 3"/>
          <p:cNvSpPr>
            <a:spLocks noGrp="1"/>
          </p:cNvSpPr>
          <p:nvPr>
            <p:ph type="sldNum" sz="quarter" idx="5"/>
          </p:nvPr>
        </p:nvSpPr>
        <p:spPr>
          <a:noFill/>
        </p:spPr>
        <p:txBody>
          <a:bodyPr/>
          <a:lstStyle/>
          <a:p>
            <a:fld id="{E674D466-3B3A-411C-B68D-B3018E3098A7}" type="slidenum">
              <a:rPr lang="en-GB" smtClean="0">
                <a:latin typeface="Arial" pitchFamily="34" charset="0"/>
                <a:cs typeface="Arial" pitchFamily="34" charset="0"/>
              </a:rPr>
              <a:pPr/>
              <a:t>33</a:t>
            </a:fld>
            <a:endParaRPr lang="en-GB" smtClean="0">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
        <p:nvSpPr>
          <p:cNvPr id="68612" name="Slide Number Placeholder 3"/>
          <p:cNvSpPr>
            <a:spLocks noGrp="1"/>
          </p:cNvSpPr>
          <p:nvPr>
            <p:ph type="sldNum" sz="quarter" idx="5"/>
          </p:nvPr>
        </p:nvSpPr>
        <p:spPr>
          <a:noFill/>
        </p:spPr>
        <p:txBody>
          <a:bodyPr/>
          <a:lstStyle/>
          <a:p>
            <a:fld id="{6D36B9E6-BF83-4E4E-9AFB-E3DDDE6C8F87}" type="slidenum">
              <a:rPr lang="en-GB" smtClean="0"/>
              <a:pPr/>
              <a:t>43</a:t>
            </a:fld>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smtClean="0">
              <a:latin typeface="Arial" charset="0"/>
              <a:cs typeface="Arial" charset="0"/>
            </a:endParaRPr>
          </a:p>
        </p:txBody>
      </p:sp>
      <p:sp>
        <p:nvSpPr>
          <p:cNvPr id="62468" name="Slide Number Placeholder 3"/>
          <p:cNvSpPr>
            <a:spLocks noGrp="1"/>
          </p:cNvSpPr>
          <p:nvPr>
            <p:ph type="sldNum" sz="quarter" idx="5"/>
          </p:nvPr>
        </p:nvSpPr>
        <p:spPr>
          <a:noFill/>
        </p:spPr>
        <p:txBody>
          <a:bodyPr/>
          <a:lstStyle/>
          <a:p>
            <a:fld id="{86662584-57B4-4D3D-A6E7-C30469BAF1B5}" type="slidenum">
              <a:rPr lang="en-GB" smtClean="0"/>
              <a:pPr/>
              <a:t>56</a:t>
            </a:fld>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pPr defTabSz="892175"/>
            <a:fld id="{3C3BA446-2040-42D7-82B1-B9BF1CB194D8}" type="slidenum">
              <a:rPr lang="en-US" smtClean="0"/>
              <a:pPr defTabSz="892175"/>
              <a:t>57</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874713" y="731838"/>
            <a:ext cx="5002212" cy="3751262"/>
          </a:xfrm>
          <a:ln/>
        </p:spPr>
      </p:sp>
      <p:sp>
        <p:nvSpPr>
          <p:cNvPr id="71683" name="Notes Placeholder 2"/>
          <p:cNvSpPr>
            <a:spLocks noGrp="1"/>
          </p:cNvSpPr>
          <p:nvPr>
            <p:ph type="body" idx="1"/>
          </p:nvPr>
        </p:nvSpPr>
        <p:spPr>
          <a:noFill/>
          <a:ln/>
        </p:spPr>
        <p:txBody>
          <a:bodyPr/>
          <a:lstStyle/>
          <a:p>
            <a:endParaRPr lang="en-US" smtClean="0">
              <a:latin typeface="Arial" charset="0"/>
              <a:cs typeface="Arial" charset="0"/>
            </a:endParaRPr>
          </a:p>
        </p:txBody>
      </p:sp>
      <p:sp>
        <p:nvSpPr>
          <p:cNvPr id="71684" name="Slide Number Placeholder 3"/>
          <p:cNvSpPr>
            <a:spLocks noGrp="1"/>
          </p:cNvSpPr>
          <p:nvPr>
            <p:ph type="sldNum" sz="quarter" idx="5"/>
          </p:nvPr>
        </p:nvSpPr>
        <p:spPr>
          <a:noFill/>
        </p:spPr>
        <p:txBody>
          <a:bodyPr/>
          <a:lstStyle/>
          <a:p>
            <a:fld id="{077B13FC-2ADB-475E-879B-A94382F401A5}" type="slidenum">
              <a:rPr lang="en-GB" smtClean="0"/>
              <a:pPr/>
              <a:t>58</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874713" y="733425"/>
            <a:ext cx="5000625" cy="3749675"/>
          </a:xfrm>
          <a:ln/>
        </p:spPr>
      </p:sp>
      <p:sp>
        <p:nvSpPr>
          <p:cNvPr id="46083" name="Rectangle 3"/>
          <p:cNvSpPr>
            <a:spLocks noGrp="1" noChangeArrowheads="1"/>
          </p:cNvSpPr>
          <p:nvPr>
            <p:ph type="body" idx="1"/>
          </p:nvPr>
        </p:nvSpPr>
        <p:spPr>
          <a:xfrm>
            <a:off x="890588" y="4727575"/>
            <a:ext cx="4964112" cy="4484688"/>
          </a:xfrm>
          <a:noFill/>
          <a:ln/>
        </p:spPr>
        <p:txBody>
          <a:bodyPr/>
          <a:lstStyle/>
          <a:p>
            <a:endParaRPr lang="en-U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Last year, when the industry clocked more than 40% growth,</a:t>
            </a:r>
            <a:r>
              <a:rPr lang="en-US" baseline="0" dirty="0" smtClean="0"/>
              <a:t> it was an all time record despite overall slowdown in Indian and global economy</a:t>
            </a:r>
          </a:p>
          <a:p>
            <a:pPr marL="228600" marR="0" indent="-228600" algn="l" defTabSz="914400" rtl="0" eaLnBrk="0" fontAlgn="base" latinLnBrk="0" hangingPunct="0">
              <a:lnSpc>
                <a:spcPct val="100000"/>
              </a:lnSpc>
              <a:spcBef>
                <a:spcPct val="30000"/>
              </a:spcBef>
              <a:spcAft>
                <a:spcPct val="0"/>
              </a:spcAft>
              <a:buClrTx/>
              <a:buSzTx/>
              <a:buFont typeface="+mj-lt"/>
              <a:buNone/>
              <a:tabLst/>
              <a:defRPr/>
            </a:pPr>
            <a:r>
              <a:rPr lang="en-US" b="1" baseline="0" dirty="0" smtClean="0"/>
              <a:t>CLICK to show animation and then continue…</a:t>
            </a:r>
          </a:p>
          <a:p>
            <a:pPr marL="228600" indent="-228600">
              <a:buFont typeface="+mj-lt"/>
              <a:buAutoNum type="arabicPeriod" startAt="2"/>
            </a:pPr>
            <a:r>
              <a:rPr lang="en-US" baseline="0" dirty="0" smtClean="0"/>
              <a:t>This year again, the market is all set to beat many analyst’s expectation to deliver yet another high growth performance and the industry believes that we could end the financial year 2011-12 well above the 3GW mark</a:t>
            </a:r>
            <a:endParaRPr lang="en-US" dirty="0"/>
          </a:p>
        </p:txBody>
      </p:sp>
      <p:sp>
        <p:nvSpPr>
          <p:cNvPr id="4" name="Slide Number Placeholder 3"/>
          <p:cNvSpPr>
            <a:spLocks noGrp="1"/>
          </p:cNvSpPr>
          <p:nvPr>
            <p:ph type="sldNum" sz="quarter" idx="10"/>
          </p:nvPr>
        </p:nvSpPr>
        <p:spPr/>
        <p:txBody>
          <a:bodyPr/>
          <a:lstStyle/>
          <a:p>
            <a:pPr>
              <a:defRPr/>
            </a:pPr>
            <a:fld id="{CA98B3E0-937D-4C6E-A6C9-95EBAD849815}" type="slidenum">
              <a:rPr lang="en-US" smtClean="0"/>
              <a:pPr>
                <a:defRPr/>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927100" y="741363"/>
            <a:ext cx="4965700" cy="3724275"/>
          </a:xfrm>
          <a:ln/>
        </p:spPr>
      </p:sp>
      <p:sp>
        <p:nvSpPr>
          <p:cNvPr id="51203" name="Rectangle 3"/>
          <p:cNvSpPr>
            <a:spLocks noGrp="1" noChangeArrowheads="1"/>
          </p:cNvSpPr>
          <p:nvPr>
            <p:ph type="body" idx="1"/>
          </p:nvPr>
        </p:nvSpPr>
        <p:spPr>
          <a:xfrm>
            <a:off x="679450" y="4716463"/>
            <a:ext cx="5432425" cy="4471987"/>
          </a:xfrm>
          <a:noFill/>
          <a:ln/>
        </p:spPr>
        <p:txBody>
          <a:bodyPr/>
          <a:lstStyle/>
          <a:p>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endParaRPr lang="en-US" smtClean="0"/>
          </a:p>
        </p:txBody>
      </p:sp>
      <p:sp>
        <p:nvSpPr>
          <p:cNvPr id="50180" name="Slide Number Placeholder 3"/>
          <p:cNvSpPr txBox="1">
            <a:spLocks noGrp="1"/>
          </p:cNvSpPr>
          <p:nvPr/>
        </p:nvSpPr>
        <p:spPr bwMode="auto">
          <a:xfrm>
            <a:off x="3848293" y="9433273"/>
            <a:ext cx="2944689" cy="496488"/>
          </a:xfrm>
          <a:prstGeom prst="rect">
            <a:avLst/>
          </a:prstGeom>
          <a:noFill/>
          <a:ln w="9525">
            <a:noFill/>
            <a:miter lim="800000"/>
            <a:headEnd/>
            <a:tailEnd/>
          </a:ln>
        </p:spPr>
        <p:txBody>
          <a:bodyPr lIns="100955" tIns="50478" rIns="100955" bIns="50478" anchor="b"/>
          <a:lstStyle/>
          <a:p>
            <a:pPr algn="r"/>
            <a:fld id="{C8432802-9F1E-49E4-B17C-B3005B31DCD4}" type="slidenum">
              <a:rPr lang="en-US" sz="1400"/>
              <a:pPr algn="r"/>
              <a:t>12</a:t>
            </a:fld>
            <a:endParaRPr lang="en-US"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5034C76-E181-41C1-9605-C79E3807F04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808915A-EC5D-466A-B23B-CA426676365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179388"/>
            <a:ext cx="2114550" cy="59928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79388"/>
            <a:ext cx="6191250" cy="5992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79888A8-FA5A-424F-8ACF-8E6188C610B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179388"/>
            <a:ext cx="6781800" cy="7350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066800"/>
            <a:ext cx="8458200" cy="5105400"/>
          </a:xfrm>
        </p:spPr>
        <p:txBody>
          <a:bodyPr/>
          <a:lstStyle/>
          <a:p>
            <a:pPr lvl="0"/>
            <a:endParaRPr lang="en-US" noProof="0" smtClean="0"/>
          </a:p>
        </p:txBody>
      </p:sp>
      <p:sp>
        <p:nvSpPr>
          <p:cNvPr id="4" name="Slide Number Placeholder 3"/>
          <p:cNvSpPr>
            <a:spLocks noGrp="1"/>
          </p:cNvSpPr>
          <p:nvPr>
            <p:ph type="sldNum" sz="quarter" idx="10"/>
          </p:nvPr>
        </p:nvSpPr>
        <p:spPr>
          <a:xfrm>
            <a:off x="8591550" y="6575425"/>
            <a:ext cx="533400" cy="225425"/>
          </a:xfrm>
        </p:spPr>
        <p:txBody>
          <a:bodyPr/>
          <a:lstStyle>
            <a:lvl1pPr>
              <a:defRPr/>
            </a:lvl1pPr>
          </a:lstStyle>
          <a:p>
            <a:pPr>
              <a:defRPr/>
            </a:pPr>
            <a:fld id="{C49A94F0-9C34-4E39-B4CB-AD812BB8E0C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162800" cy="884237"/>
          </a:xfrm>
        </p:spPr>
        <p:txBody>
          <a:bodyPr/>
          <a:lstStyle>
            <a:lvl1pPr algn="l">
              <a:defRPr sz="3600" b="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524000"/>
            <a:ext cx="4038600" cy="4648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hart Placeholder 3"/>
          <p:cNvSpPr>
            <a:spLocks noGrp="1"/>
          </p:cNvSpPr>
          <p:nvPr>
            <p:ph type="chart" sz="half" idx="2"/>
          </p:nvPr>
        </p:nvSpPr>
        <p:spPr>
          <a:xfrm>
            <a:off x="4648200" y="1524000"/>
            <a:ext cx="4038600" cy="4648200"/>
          </a:xfrm>
        </p:spPr>
        <p:txBody>
          <a:bodyPr/>
          <a:lstStyle/>
          <a:p>
            <a:pPr lvl="0"/>
            <a:endParaRPr lang="en-US" noProof="0" smtClean="0"/>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00DCDD-1F13-45CC-933C-5766B7E054B1}" type="slidenum">
              <a:rPr lang="en-US"/>
              <a:pPr>
                <a:defRPr/>
              </a:pPr>
              <a:t>‹#›</a:t>
            </a:fld>
            <a:endParaRPr lang="en-US"/>
          </a:p>
        </p:txBody>
      </p:sp>
    </p:spTree>
  </p:cSld>
  <p:clrMapOvr>
    <a:masterClrMapping/>
  </p:clrMapOvr>
  <p:transition>
    <p:wheel spokes="3"/>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85FC7A-70F7-4FFA-A607-C47D17E07D09}" type="slidenum">
              <a:rPr lang="en-US"/>
              <a:pPr>
                <a:defRPr/>
              </a:pPr>
              <a:t>‹#›</a:t>
            </a:fld>
            <a:endParaRPr lang="en-US"/>
          </a:p>
        </p:txBody>
      </p:sp>
    </p:spTree>
  </p:cSld>
  <p:clrMapOvr>
    <a:masterClrMapping/>
  </p:clrMapOvr>
  <p:transition>
    <p:wheel spokes="3"/>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extBox 1"/>
          <p:cNvSpPr txBox="1"/>
          <p:nvPr userDrawn="1"/>
        </p:nvSpPr>
        <p:spPr>
          <a:xfrm>
            <a:off x="7175500" y="6515100"/>
            <a:ext cx="1854200" cy="230188"/>
          </a:xfrm>
          <a:prstGeom prst="rect">
            <a:avLst/>
          </a:prstGeom>
          <a:solidFill>
            <a:schemeClr val="bg1"/>
          </a:solidFill>
        </p:spPr>
        <p:txBody>
          <a:bodyPr>
            <a:spAutoFit/>
          </a:bodyPr>
          <a:lstStyle/>
          <a:p>
            <a:pPr>
              <a:defRPr/>
            </a:pPr>
            <a:endParaRPr lang="en-US" dirty="0">
              <a:latin typeface="Arial" pitchFamily="34" charset="0"/>
              <a:cs typeface="Arial" pitchFamily="34" charset="0"/>
            </a:endParaRPr>
          </a:p>
        </p:txBody>
      </p:sp>
      <p:sp>
        <p:nvSpPr>
          <p:cNvPr id="3" name="TextBox 2"/>
          <p:cNvSpPr txBox="1"/>
          <p:nvPr userDrawn="1"/>
        </p:nvSpPr>
        <p:spPr>
          <a:xfrm>
            <a:off x="7442200" y="6426200"/>
            <a:ext cx="1460500" cy="246063"/>
          </a:xfrm>
          <a:prstGeom prst="rect">
            <a:avLst/>
          </a:prstGeom>
          <a:noFill/>
        </p:spPr>
        <p:txBody>
          <a:bodyPr>
            <a:spAutoFit/>
          </a:bodyPr>
          <a:lstStyle/>
          <a:p>
            <a:pPr algn="r">
              <a:defRPr/>
            </a:pPr>
            <a:r>
              <a:rPr lang="en-US" sz="1000" b="1" dirty="0">
                <a:solidFill>
                  <a:srgbClr val="008080"/>
                </a:solidFill>
                <a:latin typeface="Humanst521 BT" pitchFamily="34" charset="0"/>
                <a:cs typeface="Arial" pitchFamily="34" charset="0"/>
              </a:rPr>
              <a:t>Suzlon Energy Ltd.</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extBox 1"/>
          <p:cNvSpPr txBox="1"/>
          <p:nvPr userDrawn="1"/>
        </p:nvSpPr>
        <p:spPr>
          <a:xfrm>
            <a:off x="7175500" y="6515100"/>
            <a:ext cx="1854200" cy="230188"/>
          </a:xfrm>
          <a:prstGeom prst="rect">
            <a:avLst/>
          </a:prstGeom>
          <a:solidFill>
            <a:schemeClr val="bg1"/>
          </a:solidFill>
        </p:spPr>
        <p:txBody>
          <a:bodyPr>
            <a:spAutoFit/>
          </a:bodyPr>
          <a:lstStyle/>
          <a:p>
            <a:pPr>
              <a:defRPr/>
            </a:pPr>
            <a:endParaRPr lang="en-US" dirty="0">
              <a:latin typeface="Arial" pitchFamily="34" charset="0"/>
              <a:cs typeface="Arial" pitchFamily="34" charset="0"/>
            </a:endParaRPr>
          </a:p>
        </p:txBody>
      </p:sp>
      <p:sp>
        <p:nvSpPr>
          <p:cNvPr id="3" name="TextBox 2"/>
          <p:cNvSpPr txBox="1"/>
          <p:nvPr userDrawn="1"/>
        </p:nvSpPr>
        <p:spPr>
          <a:xfrm>
            <a:off x="7442200" y="6426200"/>
            <a:ext cx="1460500" cy="246063"/>
          </a:xfrm>
          <a:prstGeom prst="rect">
            <a:avLst/>
          </a:prstGeom>
          <a:noFill/>
        </p:spPr>
        <p:txBody>
          <a:bodyPr>
            <a:spAutoFit/>
          </a:bodyPr>
          <a:lstStyle/>
          <a:p>
            <a:pPr algn="r">
              <a:defRPr/>
            </a:pPr>
            <a:r>
              <a:rPr lang="en-US" sz="1000" b="1" dirty="0">
                <a:solidFill>
                  <a:srgbClr val="008080"/>
                </a:solidFill>
                <a:latin typeface="Humanst521 BT" pitchFamily="34" charset="0"/>
                <a:cs typeface="Arial" pitchFamily="34" charset="0"/>
              </a:rPr>
              <a:t>Suzlon Energy Ltd.</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extBox 1"/>
          <p:cNvSpPr txBox="1"/>
          <p:nvPr userDrawn="1"/>
        </p:nvSpPr>
        <p:spPr>
          <a:xfrm>
            <a:off x="7175500" y="6515100"/>
            <a:ext cx="1854200" cy="230188"/>
          </a:xfrm>
          <a:prstGeom prst="rect">
            <a:avLst/>
          </a:prstGeom>
          <a:solidFill>
            <a:schemeClr val="bg1"/>
          </a:solidFill>
        </p:spPr>
        <p:txBody>
          <a:bodyPr>
            <a:spAutoFit/>
          </a:bodyPr>
          <a:lstStyle/>
          <a:p>
            <a:pPr>
              <a:defRPr/>
            </a:pPr>
            <a:endParaRPr lang="en-US" dirty="0">
              <a:latin typeface="Arial" pitchFamily="34" charset="0"/>
              <a:cs typeface="Arial" pitchFamily="34" charset="0"/>
            </a:endParaRPr>
          </a:p>
        </p:txBody>
      </p:sp>
      <p:sp>
        <p:nvSpPr>
          <p:cNvPr id="3" name="TextBox 2"/>
          <p:cNvSpPr txBox="1"/>
          <p:nvPr userDrawn="1"/>
        </p:nvSpPr>
        <p:spPr>
          <a:xfrm>
            <a:off x="7442200" y="6426200"/>
            <a:ext cx="1460500" cy="246063"/>
          </a:xfrm>
          <a:prstGeom prst="rect">
            <a:avLst/>
          </a:prstGeom>
          <a:noFill/>
        </p:spPr>
        <p:txBody>
          <a:bodyPr>
            <a:spAutoFit/>
          </a:bodyPr>
          <a:lstStyle/>
          <a:p>
            <a:pPr algn="r">
              <a:defRPr/>
            </a:pPr>
            <a:r>
              <a:rPr lang="en-US" sz="1000" b="1" dirty="0">
                <a:solidFill>
                  <a:srgbClr val="008080"/>
                </a:solidFill>
                <a:latin typeface="Humanst521 BT" pitchFamily="34" charset="0"/>
                <a:cs typeface="Arial" pitchFamily="34" charset="0"/>
              </a:rPr>
              <a:t>Suzlon Energy Ltd.</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extBox 1"/>
          <p:cNvSpPr txBox="1"/>
          <p:nvPr userDrawn="1"/>
        </p:nvSpPr>
        <p:spPr>
          <a:xfrm>
            <a:off x="7175500" y="6515100"/>
            <a:ext cx="1854200" cy="230188"/>
          </a:xfrm>
          <a:prstGeom prst="rect">
            <a:avLst/>
          </a:prstGeom>
          <a:solidFill>
            <a:schemeClr val="bg1"/>
          </a:solidFill>
        </p:spPr>
        <p:txBody>
          <a:bodyPr>
            <a:spAutoFit/>
          </a:bodyPr>
          <a:lstStyle/>
          <a:p>
            <a:pPr>
              <a:defRPr/>
            </a:pPr>
            <a:endParaRPr lang="en-US" dirty="0">
              <a:latin typeface="Arial" pitchFamily="34" charset="0"/>
              <a:cs typeface="Arial" pitchFamily="34" charset="0"/>
            </a:endParaRPr>
          </a:p>
        </p:txBody>
      </p:sp>
      <p:sp>
        <p:nvSpPr>
          <p:cNvPr id="3" name="TextBox 2"/>
          <p:cNvSpPr txBox="1"/>
          <p:nvPr userDrawn="1"/>
        </p:nvSpPr>
        <p:spPr>
          <a:xfrm>
            <a:off x="7442200" y="6426200"/>
            <a:ext cx="1460500" cy="246063"/>
          </a:xfrm>
          <a:prstGeom prst="rect">
            <a:avLst/>
          </a:prstGeom>
          <a:noFill/>
        </p:spPr>
        <p:txBody>
          <a:bodyPr>
            <a:spAutoFit/>
          </a:bodyPr>
          <a:lstStyle/>
          <a:p>
            <a:pPr algn="r">
              <a:defRPr/>
            </a:pPr>
            <a:r>
              <a:rPr lang="en-US" sz="1000" b="1" dirty="0">
                <a:solidFill>
                  <a:srgbClr val="008080"/>
                </a:solidFill>
                <a:latin typeface="Humanst521 BT" pitchFamily="34" charset="0"/>
                <a:cs typeface="Arial" pitchFamily="34" charset="0"/>
              </a:rPr>
              <a:t>Suzlon Energy Ltd.</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extBox 1"/>
          <p:cNvSpPr txBox="1"/>
          <p:nvPr userDrawn="1"/>
        </p:nvSpPr>
        <p:spPr>
          <a:xfrm>
            <a:off x="7175500" y="6515100"/>
            <a:ext cx="1854200" cy="230188"/>
          </a:xfrm>
          <a:prstGeom prst="rect">
            <a:avLst/>
          </a:prstGeom>
          <a:solidFill>
            <a:schemeClr val="bg1"/>
          </a:solidFill>
        </p:spPr>
        <p:txBody>
          <a:bodyPr>
            <a:spAutoFit/>
          </a:bodyPr>
          <a:lstStyle/>
          <a:p>
            <a:pPr>
              <a:defRPr/>
            </a:pPr>
            <a:endParaRPr lang="en-US" dirty="0">
              <a:latin typeface="Arial" pitchFamily="34" charset="0"/>
              <a:cs typeface="Arial" pitchFamily="34" charset="0"/>
            </a:endParaRPr>
          </a:p>
        </p:txBody>
      </p:sp>
      <p:sp>
        <p:nvSpPr>
          <p:cNvPr id="3" name="TextBox 2"/>
          <p:cNvSpPr txBox="1"/>
          <p:nvPr userDrawn="1"/>
        </p:nvSpPr>
        <p:spPr>
          <a:xfrm>
            <a:off x="7442200" y="6426200"/>
            <a:ext cx="1460500" cy="246063"/>
          </a:xfrm>
          <a:prstGeom prst="rect">
            <a:avLst/>
          </a:prstGeom>
          <a:noFill/>
        </p:spPr>
        <p:txBody>
          <a:bodyPr>
            <a:spAutoFit/>
          </a:bodyPr>
          <a:lstStyle/>
          <a:p>
            <a:pPr algn="r">
              <a:defRPr/>
            </a:pPr>
            <a:r>
              <a:rPr lang="en-US" sz="1000" b="1" dirty="0">
                <a:solidFill>
                  <a:srgbClr val="008080"/>
                </a:solidFill>
                <a:latin typeface="Humanst521 BT" pitchFamily="34" charset="0"/>
                <a:cs typeface="Arial" pitchFamily="34" charset="0"/>
              </a:rPr>
              <a:t>Suzlon Energy Ltd.</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457200" indent="-457200">
              <a:spcBef>
                <a:spcPts val="0"/>
              </a:spcBef>
              <a:spcAft>
                <a:spcPts val="1200"/>
              </a:spcAft>
              <a:tabLst>
                <a:tab pos="457200" algn="l"/>
                <a:tab pos="914400" algn="l"/>
                <a:tab pos="1371600" algn="l"/>
                <a:tab pos="1828800" algn="l"/>
                <a:tab pos="2286000" algn="l"/>
              </a:tabLst>
              <a:defRPr/>
            </a:lvl1pPr>
            <a:lvl2pPr marL="914400" indent="-457200">
              <a:spcBef>
                <a:spcPts val="0"/>
              </a:spcBef>
              <a:spcAft>
                <a:spcPts val="1200"/>
              </a:spcAft>
              <a:tabLst>
                <a:tab pos="457200" algn="l"/>
                <a:tab pos="914400" algn="l"/>
                <a:tab pos="1371600" algn="l"/>
                <a:tab pos="1828800" algn="l"/>
                <a:tab pos="2286000" algn="l"/>
              </a:tabLst>
              <a:defRPr/>
            </a:lvl2pPr>
            <a:lvl3pPr marL="1371600" indent="-457200">
              <a:spcBef>
                <a:spcPts val="0"/>
              </a:spcBef>
              <a:spcAft>
                <a:spcPts val="1200"/>
              </a:spcAft>
              <a:tabLst>
                <a:tab pos="457200" algn="l"/>
                <a:tab pos="914400" algn="l"/>
                <a:tab pos="1371600" algn="l"/>
                <a:tab pos="1828800" algn="l"/>
                <a:tab pos="2286000" algn="l"/>
              </a:tabLst>
              <a:defRPr/>
            </a:lvl3pPr>
            <a:lvl4pPr marL="1828800" indent="-457200">
              <a:spcBef>
                <a:spcPts val="0"/>
              </a:spcBef>
              <a:spcAft>
                <a:spcPts val="1200"/>
              </a:spcAft>
              <a:tabLst>
                <a:tab pos="457200" algn="l"/>
                <a:tab pos="914400" algn="l"/>
                <a:tab pos="1371600" algn="l"/>
                <a:tab pos="1828800" algn="l"/>
                <a:tab pos="2286000" algn="l"/>
              </a:tabLst>
              <a:defRPr/>
            </a:lvl4pPr>
            <a:lvl5pPr marL="2286000" indent="-457200">
              <a:spcBef>
                <a:spcPts val="0"/>
              </a:spcBef>
              <a:spcAft>
                <a:spcPts val="1200"/>
              </a:spcAft>
              <a:tabLst>
                <a:tab pos="457200" algn="l"/>
                <a:tab pos="914400" algn="l"/>
                <a:tab pos="1371600" algn="l"/>
                <a:tab pos="1828800" algn="l"/>
                <a:tab pos="2286000" algn="l"/>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a:xfrm>
            <a:off x="-76200" y="6565900"/>
            <a:ext cx="381000" cy="265113"/>
          </a:xfrm>
        </p:spPr>
        <p:txBody>
          <a:bodyPr/>
          <a:lstStyle>
            <a:lvl1pPr>
              <a:defRPr/>
            </a:lvl1pPr>
          </a:lstStyle>
          <a:p>
            <a:pPr>
              <a:defRPr/>
            </a:pPr>
            <a:fld id="{48EFE509-815B-4452-A05A-BBCDEF8C9289}"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2" name="TextBox 1"/>
          <p:cNvSpPr txBox="1"/>
          <p:nvPr userDrawn="1"/>
        </p:nvSpPr>
        <p:spPr>
          <a:xfrm>
            <a:off x="7175500" y="6515100"/>
            <a:ext cx="1854200" cy="230188"/>
          </a:xfrm>
          <a:prstGeom prst="rect">
            <a:avLst/>
          </a:prstGeom>
          <a:solidFill>
            <a:schemeClr val="bg1"/>
          </a:solidFill>
        </p:spPr>
        <p:txBody>
          <a:bodyPr>
            <a:spAutoFit/>
          </a:bodyPr>
          <a:lstStyle/>
          <a:p>
            <a:pPr>
              <a:defRPr/>
            </a:pPr>
            <a:endParaRPr lang="en-US" dirty="0">
              <a:latin typeface="Arial" pitchFamily="34" charset="0"/>
              <a:cs typeface="Arial" pitchFamily="34" charset="0"/>
            </a:endParaRPr>
          </a:p>
        </p:txBody>
      </p:sp>
      <p:sp>
        <p:nvSpPr>
          <p:cNvPr id="3" name="TextBox 2"/>
          <p:cNvSpPr txBox="1"/>
          <p:nvPr userDrawn="1"/>
        </p:nvSpPr>
        <p:spPr>
          <a:xfrm>
            <a:off x="7442200" y="6426200"/>
            <a:ext cx="1460500" cy="246063"/>
          </a:xfrm>
          <a:prstGeom prst="rect">
            <a:avLst/>
          </a:prstGeom>
          <a:noFill/>
        </p:spPr>
        <p:txBody>
          <a:bodyPr>
            <a:spAutoFit/>
          </a:bodyPr>
          <a:lstStyle/>
          <a:p>
            <a:pPr algn="r">
              <a:defRPr/>
            </a:pPr>
            <a:r>
              <a:rPr lang="en-US" sz="1000" b="1" dirty="0">
                <a:solidFill>
                  <a:srgbClr val="008080"/>
                </a:solidFill>
                <a:latin typeface="Humanst521 BT" pitchFamily="34" charset="0"/>
                <a:cs typeface="Arial" pitchFamily="34" charset="0"/>
              </a:rPr>
              <a:t>Suzlon Energy Ltd.</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282DA47-4B80-4062-83AE-45B3C077B9A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066800"/>
            <a:ext cx="41529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066800"/>
            <a:ext cx="41529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CD0E0E81-356F-4763-AF9C-C5E501A229A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EECE1E6E-2F00-4508-933F-0B2184E3FE4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C2A6DC72-FCC7-44D2-983B-55B4F326E1D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6FDC509-86C2-4D6F-A8B6-65B2E90CD6F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239F825-9629-421F-BB0D-6FC01CAB2E7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1DAB24D-D02D-4E6C-AF37-5F446B6A083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w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458788"/>
            <a:ext cx="6781800" cy="7350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81000" y="1295400"/>
            <a:ext cx="8382000" cy="4914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12700" y="6565900"/>
            <a:ext cx="381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mn-lt"/>
              </a:defRPr>
            </a:lvl1pPr>
          </a:lstStyle>
          <a:p>
            <a:pPr>
              <a:defRPr/>
            </a:pPr>
            <a:fld id="{55E568FA-8E56-45A5-B9FC-65BDFBE3E358}" type="slidenum">
              <a:rPr lang="en-US"/>
              <a:pPr>
                <a:defRPr/>
              </a:pPr>
              <a:t>‹#›</a:t>
            </a:fld>
            <a:endParaRPr lang="en-US" dirty="0"/>
          </a:p>
        </p:txBody>
      </p:sp>
      <p:pic>
        <p:nvPicPr>
          <p:cNvPr id="1029" name="Picture 23" descr="\\Phemant2450pg5\CorpCom_data_(JPG or PDF)\01_Color Logos\Alternative_logo\Alternative_logo_JPG.jpg"/>
          <p:cNvPicPr>
            <a:picLocks noChangeAspect="1" noChangeArrowheads="1"/>
          </p:cNvPicPr>
          <p:nvPr userDrawn="1"/>
        </p:nvPicPr>
        <p:blipFill>
          <a:blip r:embed="rId22" cstate="print"/>
          <a:srcRect/>
          <a:stretch>
            <a:fillRect/>
          </a:stretch>
        </p:blipFill>
        <p:spPr bwMode="auto">
          <a:xfrm>
            <a:off x="7418388" y="6264275"/>
            <a:ext cx="1554162" cy="461963"/>
          </a:xfrm>
          <a:prstGeom prst="rect">
            <a:avLst/>
          </a:prstGeom>
          <a:noFill/>
          <a:ln w="9525">
            <a:noFill/>
            <a:miter lim="800000"/>
            <a:headEnd/>
            <a:tailEnd/>
          </a:ln>
        </p:spPr>
      </p:pic>
      <p:pic>
        <p:nvPicPr>
          <p:cNvPr id="2" name="Picture 2" descr="E:\Studio Jobs\01_CorpCom Jobs\Brand Manual\Brand Manual 2010\Stationary Templates\Shape.wmf"/>
          <p:cNvPicPr>
            <a:picLocks noChangeAspect="1" noChangeArrowheads="1"/>
          </p:cNvPicPr>
          <p:nvPr userDrawn="1"/>
        </p:nvPicPr>
        <p:blipFill>
          <a:blip r:embed="rId23" cstate="print"/>
          <a:srcRect/>
          <a:stretch>
            <a:fillRect/>
          </a:stretch>
        </p:blipFill>
        <p:spPr bwMode="auto">
          <a:xfrm rot="10800000">
            <a:off x="7315200" y="-12700"/>
            <a:ext cx="1573213" cy="958850"/>
          </a:xfrm>
          <a:prstGeom prst="rect">
            <a:avLst/>
          </a:prstGeom>
          <a:noFill/>
          <a:ln w="9525">
            <a:noFill/>
            <a:miter lim="800000"/>
            <a:headEnd/>
            <a:tailEnd/>
          </a:ln>
        </p:spPr>
      </p:pic>
      <p:sp>
        <p:nvSpPr>
          <p:cNvPr id="8" name="TextBox 7"/>
          <p:cNvSpPr txBox="1"/>
          <p:nvPr userDrawn="1"/>
        </p:nvSpPr>
        <p:spPr>
          <a:xfrm>
            <a:off x="7327900" y="668338"/>
            <a:ext cx="1371600" cy="246062"/>
          </a:xfrm>
          <a:prstGeom prst="rect">
            <a:avLst/>
          </a:prstGeom>
          <a:noFill/>
        </p:spPr>
        <p:txBody>
          <a:bodyPr>
            <a:spAutoFit/>
          </a:bodyPr>
          <a:lstStyle/>
          <a:p>
            <a:pPr>
              <a:defRPr/>
            </a:pPr>
            <a:r>
              <a:rPr lang="en-US" sz="1000" b="1" dirty="0">
                <a:solidFill>
                  <a:schemeClr val="bg1"/>
                </a:solidFill>
                <a:latin typeface="Humanst521 BT" pitchFamily="34" charset="0"/>
              </a:rPr>
              <a:t>Suzlon Energy Ltd.</a:t>
            </a:r>
          </a:p>
        </p:txBody>
      </p:sp>
    </p:spTree>
  </p:cSld>
  <p:clrMap bg1="lt1" tx1="dk1" bg2="lt2" tx2="dk2" accent1="accent1" accent2="accent2" accent3="accent3" accent4="accent4" accent5="accent5" accent6="accent6" hlink="hlink" folHlink="folHlink"/>
  <p:sldLayoutIdLst>
    <p:sldLayoutId id="2147483775" r:id="rId1"/>
    <p:sldLayoutId id="214748378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6" r:id="rId12"/>
    <p:sldLayoutId id="2147483787" r:id="rId13"/>
    <p:sldLayoutId id="2147483788" r:id="rId14"/>
    <p:sldLayoutId id="2147483789" r:id="rId15"/>
    <p:sldLayoutId id="2147483791" r:id="rId16"/>
    <p:sldLayoutId id="2147483792" r:id="rId17"/>
    <p:sldLayoutId id="2147483793" r:id="rId18"/>
    <p:sldLayoutId id="2147483796" r:id="rId19"/>
    <p:sldLayoutId id="2147483799" r:id="rId20"/>
  </p:sldLayoutIdLst>
  <p:hf hdr="0" ftr="0" dt="0"/>
  <p:txStyles>
    <p:titleStyle>
      <a:lvl1pPr algn="l" rtl="0" eaLnBrk="0" fontAlgn="base" hangingPunct="0">
        <a:spcBef>
          <a:spcPct val="0"/>
        </a:spcBef>
        <a:spcAft>
          <a:spcPct val="0"/>
        </a:spcAft>
        <a:defRPr sz="2800" b="1">
          <a:solidFill>
            <a:srgbClr val="008080"/>
          </a:solidFill>
          <a:latin typeface="+mj-lt"/>
          <a:ea typeface="+mj-ea"/>
          <a:cs typeface="+mj-cs"/>
        </a:defRPr>
      </a:lvl1pPr>
      <a:lvl2pPr algn="l" rtl="0" eaLnBrk="0" fontAlgn="base" hangingPunct="0">
        <a:spcBef>
          <a:spcPct val="0"/>
        </a:spcBef>
        <a:spcAft>
          <a:spcPct val="0"/>
        </a:spcAft>
        <a:defRPr sz="2800" b="1">
          <a:solidFill>
            <a:srgbClr val="008080"/>
          </a:solidFill>
          <a:latin typeface="Calibri" pitchFamily="34" charset="0"/>
        </a:defRPr>
      </a:lvl2pPr>
      <a:lvl3pPr algn="l" rtl="0" eaLnBrk="0" fontAlgn="base" hangingPunct="0">
        <a:spcBef>
          <a:spcPct val="0"/>
        </a:spcBef>
        <a:spcAft>
          <a:spcPct val="0"/>
        </a:spcAft>
        <a:defRPr sz="2800" b="1">
          <a:solidFill>
            <a:srgbClr val="008080"/>
          </a:solidFill>
          <a:latin typeface="Calibri" pitchFamily="34" charset="0"/>
        </a:defRPr>
      </a:lvl3pPr>
      <a:lvl4pPr algn="l" rtl="0" eaLnBrk="0" fontAlgn="base" hangingPunct="0">
        <a:spcBef>
          <a:spcPct val="0"/>
        </a:spcBef>
        <a:spcAft>
          <a:spcPct val="0"/>
        </a:spcAft>
        <a:defRPr sz="2800" b="1">
          <a:solidFill>
            <a:srgbClr val="008080"/>
          </a:solidFill>
          <a:latin typeface="Calibri" pitchFamily="34" charset="0"/>
        </a:defRPr>
      </a:lvl4pPr>
      <a:lvl5pPr algn="l" rtl="0" eaLnBrk="0" fontAlgn="base" hangingPunct="0">
        <a:spcBef>
          <a:spcPct val="0"/>
        </a:spcBef>
        <a:spcAft>
          <a:spcPct val="0"/>
        </a:spcAft>
        <a:defRPr sz="2800" b="1">
          <a:solidFill>
            <a:srgbClr val="008080"/>
          </a:solidFill>
          <a:latin typeface="Calibri" pitchFamily="34" charset="0"/>
        </a:defRPr>
      </a:lvl5pPr>
      <a:lvl6pPr marL="457200" algn="l" rtl="0" fontAlgn="base">
        <a:spcBef>
          <a:spcPct val="0"/>
        </a:spcBef>
        <a:spcAft>
          <a:spcPct val="0"/>
        </a:spcAft>
        <a:defRPr sz="3000" b="1">
          <a:solidFill>
            <a:schemeClr val="bg1"/>
          </a:solidFill>
          <a:latin typeface="Calibri" pitchFamily="34" charset="0"/>
        </a:defRPr>
      </a:lvl6pPr>
      <a:lvl7pPr marL="914400" algn="l" rtl="0" fontAlgn="base">
        <a:spcBef>
          <a:spcPct val="0"/>
        </a:spcBef>
        <a:spcAft>
          <a:spcPct val="0"/>
        </a:spcAft>
        <a:defRPr sz="3000" b="1">
          <a:solidFill>
            <a:schemeClr val="bg1"/>
          </a:solidFill>
          <a:latin typeface="Calibri" pitchFamily="34" charset="0"/>
        </a:defRPr>
      </a:lvl7pPr>
      <a:lvl8pPr marL="1371600" algn="l" rtl="0" fontAlgn="base">
        <a:spcBef>
          <a:spcPct val="0"/>
        </a:spcBef>
        <a:spcAft>
          <a:spcPct val="0"/>
        </a:spcAft>
        <a:defRPr sz="3000" b="1">
          <a:solidFill>
            <a:schemeClr val="bg1"/>
          </a:solidFill>
          <a:latin typeface="Calibri" pitchFamily="34" charset="0"/>
        </a:defRPr>
      </a:lvl8pPr>
      <a:lvl9pPr marL="1828800" algn="l" rtl="0" fontAlgn="base">
        <a:spcBef>
          <a:spcPct val="0"/>
        </a:spcBef>
        <a:spcAft>
          <a:spcPct val="0"/>
        </a:spcAft>
        <a:defRPr sz="3000" b="1">
          <a:solidFill>
            <a:schemeClr val="bg1"/>
          </a:solidFill>
          <a:latin typeface="Calibri" pitchFamily="34"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393700" algn="l" rtl="0" eaLnBrk="0" fontAlgn="base" hangingPunct="0">
        <a:spcBef>
          <a:spcPct val="20000"/>
        </a:spcBef>
        <a:spcAft>
          <a:spcPct val="0"/>
        </a:spcAft>
        <a:buFont typeface="Wingdings" pitchFamily="2" charset="2"/>
        <a:buChar char="§"/>
        <a:defRPr sz="2000">
          <a:solidFill>
            <a:schemeClr val="tx1"/>
          </a:solidFill>
          <a:latin typeface="+mn-lt"/>
        </a:defRPr>
      </a:lvl2pPr>
      <a:lvl3pPr marL="1143000" indent="-396875" algn="l" rtl="0" eaLnBrk="0" fontAlgn="base" hangingPunct="0">
        <a:spcBef>
          <a:spcPct val="20000"/>
        </a:spcBef>
        <a:spcAft>
          <a:spcPct val="0"/>
        </a:spcAft>
        <a:buFont typeface="Calibri" pitchFamily="34" charset="0"/>
        <a:buChar char="–"/>
        <a:defRPr sz="2000">
          <a:solidFill>
            <a:schemeClr val="tx1"/>
          </a:solidFill>
          <a:latin typeface="+mn-lt"/>
        </a:defRPr>
      </a:lvl3pPr>
      <a:lvl4pPr marL="1600200" indent="-457200" algn="l" rtl="0" eaLnBrk="0" fontAlgn="base" hangingPunct="0">
        <a:spcBef>
          <a:spcPct val="20000"/>
        </a:spcBef>
        <a:spcAft>
          <a:spcPct val="0"/>
        </a:spcAft>
        <a:buFont typeface="Wingdings" pitchFamily="2" charset="2"/>
        <a:buChar char="ü"/>
        <a:defRPr sz="2000">
          <a:solidFill>
            <a:schemeClr val="tx1"/>
          </a:solidFill>
          <a:latin typeface="+mn-lt"/>
        </a:defRPr>
      </a:lvl4pPr>
      <a:lvl5pPr marL="2057400" indent="-4572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tags" Target="../tags/tag20.xml"/><Relationship Id="rId3" Type="http://schemas.openxmlformats.org/officeDocument/2006/relationships/tags" Target="../tags/tag5.xml"/><Relationship Id="rId21" Type="http://schemas.openxmlformats.org/officeDocument/2006/relationships/notesSlide" Target="../notesSlides/notesSlide6.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tags" Target="../tags/tag17.xml"/><Relationship Id="rId10" Type="http://schemas.openxmlformats.org/officeDocument/2006/relationships/tags" Target="../tags/tag12.xml"/><Relationship Id="rId19" Type="http://schemas.openxmlformats.org/officeDocument/2006/relationships/tags" Target="../tags/tag21.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tags" Target="../tags/tag2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hyperlink" Target="http://www.repower.de/index.php?id=1&amp;L=1" TargetMode="External"/></Relationships>
</file>

<file path=ppt/slides/_rels/slide24.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tags" Target="../tags/tag35.xml"/><Relationship Id="rId18" Type="http://schemas.openxmlformats.org/officeDocument/2006/relationships/diagramQuickStyle" Target="../diagrams/quickStyle3.xml"/><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tags" Target="../tags/tag34.xml"/><Relationship Id="rId17" Type="http://schemas.openxmlformats.org/officeDocument/2006/relationships/diagramLayout" Target="../diagrams/layout3.xml"/><Relationship Id="rId2" Type="http://schemas.openxmlformats.org/officeDocument/2006/relationships/tags" Target="../tags/tag24.xml"/><Relationship Id="rId16" Type="http://schemas.openxmlformats.org/officeDocument/2006/relationships/diagramData" Target="../diagrams/data3.xml"/><Relationship Id="rId20" Type="http://schemas.microsoft.com/office/2007/relationships/diagramDrawing" Target="../diagrams/drawing3.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tags" Target="../tags/tag33.xml"/><Relationship Id="rId5" Type="http://schemas.openxmlformats.org/officeDocument/2006/relationships/tags" Target="../tags/tag27.xml"/><Relationship Id="rId15" Type="http://schemas.openxmlformats.org/officeDocument/2006/relationships/slideLayout" Target="../slideLayouts/slideLayout6.xml"/><Relationship Id="rId10" Type="http://schemas.openxmlformats.org/officeDocument/2006/relationships/tags" Target="../tags/tag32.xml"/><Relationship Id="rId19" Type="http://schemas.openxmlformats.org/officeDocument/2006/relationships/diagramColors" Target="../diagrams/colors3.xml"/><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tags" Target="../tags/tag3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37.xml"/></Relationships>
</file>

<file path=ppt/slides/_rels/slide28.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tags" Target="../tags/tag49.xml"/><Relationship Id="rId18" Type="http://schemas.openxmlformats.org/officeDocument/2006/relationships/tags" Target="../tags/tag54.xml"/><Relationship Id="rId26" Type="http://schemas.openxmlformats.org/officeDocument/2006/relationships/tags" Target="../tags/tag62.xml"/><Relationship Id="rId3" Type="http://schemas.openxmlformats.org/officeDocument/2006/relationships/tags" Target="../tags/tag39.xml"/><Relationship Id="rId21" Type="http://schemas.openxmlformats.org/officeDocument/2006/relationships/tags" Target="../tags/tag57.xml"/><Relationship Id="rId7" Type="http://schemas.openxmlformats.org/officeDocument/2006/relationships/tags" Target="../tags/tag43.xml"/><Relationship Id="rId12" Type="http://schemas.openxmlformats.org/officeDocument/2006/relationships/tags" Target="../tags/tag48.xml"/><Relationship Id="rId17" Type="http://schemas.openxmlformats.org/officeDocument/2006/relationships/tags" Target="../tags/tag53.xml"/><Relationship Id="rId25" Type="http://schemas.openxmlformats.org/officeDocument/2006/relationships/tags" Target="../tags/tag61.xml"/><Relationship Id="rId33" Type="http://schemas.openxmlformats.org/officeDocument/2006/relationships/oleObject" Target="../embeddings/oleObject1.bin"/><Relationship Id="rId2" Type="http://schemas.openxmlformats.org/officeDocument/2006/relationships/tags" Target="../tags/tag38.xml"/><Relationship Id="rId16" Type="http://schemas.openxmlformats.org/officeDocument/2006/relationships/tags" Target="../tags/tag52.xml"/><Relationship Id="rId20" Type="http://schemas.openxmlformats.org/officeDocument/2006/relationships/tags" Target="../tags/tag56.xml"/><Relationship Id="rId29" Type="http://schemas.openxmlformats.org/officeDocument/2006/relationships/tags" Target="../tags/tag65.xml"/><Relationship Id="rId1" Type="http://schemas.openxmlformats.org/officeDocument/2006/relationships/vmlDrawing" Target="../drawings/vmlDrawing2.vml"/><Relationship Id="rId6" Type="http://schemas.openxmlformats.org/officeDocument/2006/relationships/tags" Target="../tags/tag42.xml"/><Relationship Id="rId11" Type="http://schemas.openxmlformats.org/officeDocument/2006/relationships/tags" Target="../tags/tag47.xml"/><Relationship Id="rId24" Type="http://schemas.openxmlformats.org/officeDocument/2006/relationships/tags" Target="../tags/tag60.xml"/><Relationship Id="rId32" Type="http://schemas.openxmlformats.org/officeDocument/2006/relationships/notesSlide" Target="../notesSlides/notesSlide20.xml"/><Relationship Id="rId5" Type="http://schemas.openxmlformats.org/officeDocument/2006/relationships/tags" Target="../tags/tag41.xml"/><Relationship Id="rId15" Type="http://schemas.openxmlformats.org/officeDocument/2006/relationships/tags" Target="../tags/tag51.xml"/><Relationship Id="rId23" Type="http://schemas.openxmlformats.org/officeDocument/2006/relationships/tags" Target="../tags/tag59.xml"/><Relationship Id="rId28" Type="http://schemas.openxmlformats.org/officeDocument/2006/relationships/tags" Target="../tags/tag64.xml"/><Relationship Id="rId10" Type="http://schemas.openxmlformats.org/officeDocument/2006/relationships/tags" Target="../tags/tag46.xml"/><Relationship Id="rId19" Type="http://schemas.openxmlformats.org/officeDocument/2006/relationships/tags" Target="../tags/tag55.xml"/><Relationship Id="rId31" Type="http://schemas.openxmlformats.org/officeDocument/2006/relationships/slideLayout" Target="../slideLayouts/slideLayout6.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tags" Target="../tags/tag50.xml"/><Relationship Id="rId22" Type="http://schemas.openxmlformats.org/officeDocument/2006/relationships/tags" Target="../tags/tag58.xml"/><Relationship Id="rId27" Type="http://schemas.openxmlformats.org/officeDocument/2006/relationships/tags" Target="../tags/tag63.xml"/><Relationship Id="rId30" Type="http://schemas.openxmlformats.org/officeDocument/2006/relationships/tags" Target="../tags/tag6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36.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image" Target="../media/image36.jpeg"/><Relationship Id="rId1" Type="http://schemas.openxmlformats.org/officeDocument/2006/relationships/slideLayout" Target="../slideLayouts/slideLayout6.xml"/><Relationship Id="rId6" Type="http://schemas.openxmlformats.org/officeDocument/2006/relationships/image" Target="../media/image40.jpe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5.xml"/><Relationship Id="rId7" Type="http://schemas.openxmlformats.org/officeDocument/2006/relationships/oleObject" Target="../embeddings/oleObject2.bin"/><Relationship Id="rId12" Type="http://schemas.openxmlformats.org/officeDocument/2006/relationships/image" Target="../media/image50.jpe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48.jpeg"/><Relationship Id="rId11" Type="http://schemas.openxmlformats.org/officeDocument/2006/relationships/oleObject" Target="../embeddings/oleObject4.bin"/><Relationship Id="rId5" Type="http://schemas.openxmlformats.org/officeDocument/2006/relationships/image" Target="../media/image42.jpeg"/><Relationship Id="rId10" Type="http://schemas.openxmlformats.org/officeDocument/2006/relationships/image" Target="../media/image49.jpeg"/><Relationship Id="rId4" Type="http://schemas.openxmlformats.org/officeDocument/2006/relationships/image" Target="../media/image47.wmf"/><Relationship Id="rId9" Type="http://schemas.openxmlformats.org/officeDocument/2006/relationships/hyperlink" Target="http://images.google.co.in/imgres?imgurl=http://images.saleshound.com/broadreach/dyn_li/200.0.75.0/Retailers/OfficeDepot/040905_4n5_systemax.jpg&amp;imgrefurl=http://www.saleshound.com/saleshound/listing_detail.asp?ListingID=-2097844025&amp;OfferID=&amp;PRetailerID=-99860&amp;h=200&amp;w=200&amp;sz=8&amp;tbnid=NjGkXikaZwIJ:&amp;tbnh=99&amp;tbnw=99&amp;start=2&amp;prev=/images?q=desktop+computer&amp;hl=en&amp;lr=&amp;ie=UTF-8" TargetMode="External"/></Relationships>
</file>

<file path=ppt/slides/_rels/slide39.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6.xml"/><Relationship Id="rId1" Type="http://schemas.openxmlformats.org/officeDocument/2006/relationships/vmlDrawing" Target="../drawings/vmlDrawing4.v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3.png"/><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tags" Target="../tags/tag79.xml"/><Relationship Id="rId18" Type="http://schemas.openxmlformats.org/officeDocument/2006/relationships/tags" Target="../tags/tag84.xml"/><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tags" Target="../tags/tag78.xml"/><Relationship Id="rId17" Type="http://schemas.openxmlformats.org/officeDocument/2006/relationships/tags" Target="../tags/tag83.xml"/><Relationship Id="rId2" Type="http://schemas.openxmlformats.org/officeDocument/2006/relationships/tags" Target="../tags/tag68.xml"/><Relationship Id="rId16" Type="http://schemas.openxmlformats.org/officeDocument/2006/relationships/tags" Target="../tags/tag82.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tags" Target="../tags/tag77.xml"/><Relationship Id="rId5" Type="http://schemas.openxmlformats.org/officeDocument/2006/relationships/tags" Target="../tags/tag71.xml"/><Relationship Id="rId15" Type="http://schemas.openxmlformats.org/officeDocument/2006/relationships/tags" Target="../tags/tag81.xml"/><Relationship Id="rId10" Type="http://schemas.openxmlformats.org/officeDocument/2006/relationships/tags" Target="../tags/tag76.xml"/><Relationship Id="rId19" Type="http://schemas.openxmlformats.org/officeDocument/2006/relationships/slideLayout" Target="../slideLayouts/slideLayout12.xml"/><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tags" Target="../tags/tag80.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Microsoft_Office_Excel_97-2003_Worksheet1.xls"/><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18" Type="http://schemas.openxmlformats.org/officeDocument/2006/relationships/diagramLayout" Target="../diagrams/layout9.xml"/><Relationship Id="rId3" Type="http://schemas.openxmlformats.org/officeDocument/2006/relationships/diagramLayout" Target="../diagrams/layout6.xml"/><Relationship Id="rId21" Type="http://schemas.microsoft.com/office/2007/relationships/diagramDrawing" Target="../diagrams/drawing9.xml"/><Relationship Id="rId7" Type="http://schemas.openxmlformats.org/officeDocument/2006/relationships/diagramData" Target="../diagrams/data7.xml"/><Relationship Id="rId12" Type="http://schemas.openxmlformats.org/officeDocument/2006/relationships/diagramData" Target="../diagrams/data8.xml"/><Relationship Id="rId17" Type="http://schemas.openxmlformats.org/officeDocument/2006/relationships/diagramData" Target="../diagrams/data9.xml"/><Relationship Id="rId2" Type="http://schemas.openxmlformats.org/officeDocument/2006/relationships/diagramData" Target="../diagrams/data6.xml"/><Relationship Id="rId16" Type="http://schemas.microsoft.com/office/2007/relationships/diagramDrawing" Target="../diagrams/drawing8.xml"/><Relationship Id="rId20" Type="http://schemas.openxmlformats.org/officeDocument/2006/relationships/diagramColors" Target="../diagrams/colors9.xml"/><Relationship Id="rId1" Type="http://schemas.openxmlformats.org/officeDocument/2006/relationships/slideLayout" Target="../slideLayouts/slideLayout1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5" Type="http://schemas.openxmlformats.org/officeDocument/2006/relationships/diagramColors" Target="../diagrams/colors8.xml"/><Relationship Id="rId10" Type="http://schemas.openxmlformats.org/officeDocument/2006/relationships/diagramColors" Target="../diagrams/colors7.xml"/><Relationship Id="rId19" Type="http://schemas.openxmlformats.org/officeDocument/2006/relationships/diagramQuickStyle" Target="../diagrams/quickStyle9.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QuickStyle" Target="../diagrams/quickStyle8.xml"/><Relationship Id="rId22" Type="http://schemas.openxmlformats.org/officeDocument/2006/relationships/image" Target="../media/image58.png"/></Relationships>
</file>

<file path=ppt/slides/_rels/slide5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2.xml"/><Relationship Id="rId4" Type="http://schemas.openxmlformats.org/officeDocument/2006/relationships/image" Target="../media/image61.jpeg"/></Relationships>
</file>

<file path=ppt/slides/_rels/slide54.xml.rels><?xml version="1.0" encoding="UTF-8" standalone="yes"?>
<Relationships xmlns="http://schemas.openxmlformats.org/package/2006/relationships"><Relationship Id="rId3" Type="http://schemas.openxmlformats.org/officeDocument/2006/relationships/image" Target="cid:image003.jpg@01CB4530.CB3472F0" TargetMode="External"/><Relationship Id="rId2" Type="http://schemas.openxmlformats.org/officeDocument/2006/relationships/image" Target="../media/image62.jpeg"/><Relationship Id="rId1" Type="http://schemas.openxmlformats.org/officeDocument/2006/relationships/slideLayout" Target="../slideLayouts/slideLayout12.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png"/></Relationships>
</file>

<file path=ppt/slides/_rels/slide5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5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70.png"/></Relationships>
</file>

<file path=ppt/slides/_rels/slide5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hyperlink" Target="mailto:Marketing.india@suzlon.com" TargetMode="External"/><Relationship Id="rId4" Type="http://schemas.openxmlformats.org/officeDocument/2006/relationships/hyperlink" Target="http://www.suzlon.com/" TargetMode="Externa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cid:image001.png@01CCD764.44812EC0"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3FC57FF1-BA69-413D-9D60-55EEDAB622F7}" type="slidenum">
              <a:rPr lang="en-US"/>
              <a:pPr>
                <a:defRPr/>
              </a:pPr>
              <a:t>1</a:t>
            </a:fld>
            <a:endParaRPr lang="en-US" dirty="0"/>
          </a:p>
        </p:txBody>
      </p:sp>
      <p:sp>
        <p:nvSpPr>
          <p:cNvPr id="8" name="Rectangle 7"/>
          <p:cNvSpPr/>
          <p:nvPr/>
        </p:nvSpPr>
        <p:spPr bwMode="auto">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103" name="Picture 23" descr="\\Phemant2450pg5\CorpCom_data_(JPG or PDF)\01_Color Logos\Alternative_logo\Alternative_logo_JPG.jpg"/>
          <p:cNvPicPr>
            <a:picLocks noChangeAspect="1" noChangeArrowheads="1"/>
          </p:cNvPicPr>
          <p:nvPr/>
        </p:nvPicPr>
        <p:blipFill>
          <a:blip r:embed="rId3" cstate="print"/>
          <a:srcRect/>
          <a:stretch>
            <a:fillRect/>
          </a:stretch>
        </p:blipFill>
        <p:spPr bwMode="auto">
          <a:xfrm>
            <a:off x="7391400" y="152400"/>
            <a:ext cx="1554163" cy="461963"/>
          </a:xfrm>
          <a:prstGeom prst="rect">
            <a:avLst/>
          </a:prstGeom>
          <a:noFill/>
          <a:ln w="9525">
            <a:noFill/>
            <a:miter lim="800000"/>
            <a:headEnd/>
            <a:tailEnd/>
          </a:ln>
        </p:spPr>
      </p:pic>
      <p:pic>
        <p:nvPicPr>
          <p:cNvPr id="4104" name="Picture 6" descr="E:\Studio Jobs\01_CorpCom Jobs\Brand Manual\Brand Manual 2010\Stationary Templates\Shape.wmf"/>
          <p:cNvPicPr>
            <a:picLocks noChangeAspect="1" noChangeArrowheads="1"/>
          </p:cNvPicPr>
          <p:nvPr/>
        </p:nvPicPr>
        <p:blipFill>
          <a:blip r:embed="rId4" cstate="print"/>
          <a:srcRect/>
          <a:stretch>
            <a:fillRect/>
          </a:stretch>
        </p:blipFill>
        <p:spPr bwMode="auto">
          <a:xfrm>
            <a:off x="0" y="1981200"/>
            <a:ext cx="6334125" cy="3859212"/>
          </a:xfrm>
          <a:prstGeom prst="rect">
            <a:avLst/>
          </a:prstGeom>
          <a:noFill/>
          <a:ln w="9525">
            <a:noFill/>
            <a:miter lim="800000"/>
            <a:headEnd/>
            <a:tailEnd/>
          </a:ln>
        </p:spPr>
      </p:pic>
      <p:sp>
        <p:nvSpPr>
          <p:cNvPr id="4100" name="Rectangle 7"/>
          <p:cNvSpPr>
            <a:spLocks noChangeArrowheads="1"/>
          </p:cNvSpPr>
          <p:nvPr/>
        </p:nvSpPr>
        <p:spPr bwMode="auto">
          <a:xfrm>
            <a:off x="609600" y="4572000"/>
            <a:ext cx="5257800" cy="838200"/>
          </a:xfrm>
          <a:prstGeom prst="rect">
            <a:avLst/>
          </a:prstGeom>
          <a:noFill/>
          <a:ln w="12700">
            <a:noFill/>
            <a:miter lim="800000"/>
            <a:headEnd/>
            <a:tailEnd/>
          </a:ln>
        </p:spPr>
        <p:txBody>
          <a:bodyPr lIns="90488" tIns="44450" rIns="90488" bIns="44450" anchor="ctr"/>
          <a:lstStyle/>
          <a:p>
            <a:r>
              <a:rPr lang="en-US" sz="2800" b="1" dirty="0" smtClean="0">
                <a:solidFill>
                  <a:schemeClr val="bg1"/>
                </a:solidFill>
                <a:latin typeface="Calibri" pitchFamily="34" charset="0"/>
              </a:rPr>
              <a:t>Opportunities in Wind Energy</a:t>
            </a:r>
          </a:p>
          <a:p>
            <a:r>
              <a:rPr lang="en-US" sz="2800" b="1" dirty="0" smtClean="0">
                <a:solidFill>
                  <a:schemeClr val="bg1"/>
                </a:solidFill>
                <a:latin typeface="Calibri" pitchFamily="34" charset="0"/>
              </a:rPr>
              <a:t>and an overview of Suzlon</a:t>
            </a:r>
            <a:endParaRPr lang="en-US" sz="2800" b="1" dirty="0">
              <a:solidFill>
                <a:schemeClr val="bg1"/>
              </a:solidFill>
              <a:latin typeface="Calibri" pitchFamily="34" charset="0"/>
            </a:endParaRPr>
          </a:p>
        </p:txBody>
      </p:sp>
      <p:sp>
        <p:nvSpPr>
          <p:cNvPr id="4101" name="Rectangle 8"/>
          <p:cNvSpPr>
            <a:spLocks noChangeArrowheads="1"/>
          </p:cNvSpPr>
          <p:nvPr/>
        </p:nvSpPr>
        <p:spPr bwMode="auto">
          <a:xfrm>
            <a:off x="622300" y="5245100"/>
            <a:ext cx="5257800" cy="381000"/>
          </a:xfrm>
          <a:prstGeom prst="rect">
            <a:avLst/>
          </a:prstGeom>
          <a:noFill/>
          <a:ln w="12700">
            <a:noFill/>
            <a:miter lim="800000"/>
            <a:headEnd/>
            <a:tailEnd/>
          </a:ln>
        </p:spPr>
        <p:txBody>
          <a:bodyPr lIns="90488" tIns="44450" rIns="90488" bIns="44450" anchor="ctr"/>
          <a:lstStyle/>
          <a:p>
            <a:endParaRPr lang="en-US" sz="240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momentum to continue</a:t>
            </a:r>
            <a:endParaRPr lang="en-US" dirty="0"/>
          </a:p>
        </p:txBody>
      </p:sp>
      <p:sp>
        <p:nvSpPr>
          <p:cNvPr id="3" name="Content Placeholder 2"/>
          <p:cNvSpPr>
            <a:spLocks noGrp="1"/>
          </p:cNvSpPr>
          <p:nvPr>
            <p:ph idx="1"/>
          </p:nvPr>
        </p:nvSpPr>
        <p:spPr/>
        <p:txBody>
          <a:bodyPr/>
          <a:lstStyle/>
          <a:p>
            <a:pPr>
              <a:spcAft>
                <a:spcPts val="600"/>
              </a:spcAft>
            </a:pPr>
            <a:r>
              <a:rPr lang="en-US" sz="1800" dirty="0" smtClean="0"/>
              <a:t>FY10-11 was a record year : 2300+ MW of capacity addition, 3</a:t>
            </a:r>
            <a:r>
              <a:rPr lang="en-US" sz="1800" baseline="30000" dirty="0" smtClean="0"/>
              <a:t>rd</a:t>
            </a:r>
            <a:r>
              <a:rPr lang="en-US" sz="1800" dirty="0" smtClean="0"/>
              <a:t> largest global market</a:t>
            </a:r>
          </a:p>
          <a:p>
            <a:pPr>
              <a:spcAft>
                <a:spcPts val="600"/>
              </a:spcAft>
            </a:pPr>
            <a:r>
              <a:rPr lang="en-US" sz="1800" dirty="0" smtClean="0"/>
              <a:t>FY11-12 is set to register </a:t>
            </a:r>
            <a:r>
              <a:rPr lang="en-US" sz="1800" b="1" dirty="0" smtClean="0"/>
              <a:t>another record-breaking year  </a:t>
            </a:r>
            <a:r>
              <a:rPr lang="en-US" sz="1800" dirty="0" smtClean="0"/>
              <a:t>for wind sector </a:t>
            </a:r>
          </a:p>
          <a:p>
            <a:pPr>
              <a:spcAft>
                <a:spcPts val="600"/>
              </a:spcAft>
            </a:pPr>
            <a:r>
              <a:rPr lang="en-US" sz="1800" dirty="0" smtClean="0"/>
              <a:t>Market expansion is attributed to new policy drivers (GBI, REC, new Tariffs etc.) enabling </a:t>
            </a:r>
            <a:r>
              <a:rPr lang="en-US" sz="1800" b="1" dirty="0" smtClean="0"/>
              <a:t>big volumes from IPPs </a:t>
            </a:r>
            <a:r>
              <a:rPr lang="en-US" sz="1800" dirty="0" smtClean="0"/>
              <a:t>and increased number of players in the market</a:t>
            </a:r>
          </a:p>
          <a:p>
            <a:pPr>
              <a:spcAft>
                <a:spcPts val="600"/>
              </a:spcAft>
            </a:pPr>
            <a:r>
              <a:rPr lang="en-US" sz="1800" dirty="0" smtClean="0"/>
              <a:t>The industry believes that the sector will once gain beat the analyst’s estimates with over </a:t>
            </a:r>
            <a:r>
              <a:rPr lang="en-US" sz="1800" b="1" dirty="0" smtClean="0"/>
              <a:t>40% Y-o-Y growth, for second successive year</a:t>
            </a:r>
          </a:p>
        </p:txBody>
      </p:sp>
      <p:sp>
        <p:nvSpPr>
          <p:cNvPr id="18" name="Slide Number Placeholder 3"/>
          <p:cNvSpPr>
            <a:spLocks noGrp="1"/>
          </p:cNvSpPr>
          <p:nvPr>
            <p:ph type="sldNum" sz="quarter" idx="10"/>
          </p:nvPr>
        </p:nvSpPr>
        <p:spPr/>
        <p:txBody>
          <a:bodyPr/>
          <a:lstStyle/>
          <a:p>
            <a:pPr>
              <a:defRPr/>
            </a:pPr>
            <a:fld id="{AAC0385A-4BE8-485E-8A4D-D9B04C218D91}" type="slidenum">
              <a:rPr lang="en-US"/>
              <a:pPr>
                <a:defRPr/>
              </a:pPr>
              <a:t>10</a:t>
            </a:fld>
            <a:endParaRPr lang="en-US" dirty="0"/>
          </a:p>
        </p:txBody>
      </p:sp>
      <p:graphicFrame>
        <p:nvGraphicFramePr>
          <p:cNvPr id="11" name="Chart 10"/>
          <p:cNvGraphicFramePr/>
          <p:nvPr/>
        </p:nvGraphicFramePr>
        <p:xfrm>
          <a:off x="609600" y="3581400"/>
          <a:ext cx="5562599"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3276600" y="3733800"/>
            <a:ext cx="533400" cy="2209800"/>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420399" y="6581001"/>
            <a:ext cx="4723601" cy="276999"/>
          </a:xfrm>
          <a:prstGeom prst="rect">
            <a:avLst/>
          </a:prstGeom>
          <a:noFill/>
        </p:spPr>
        <p:txBody>
          <a:bodyPr wrap="none" rtlCol="0">
            <a:spAutoFit/>
          </a:bodyPr>
          <a:lstStyle/>
          <a:p>
            <a:r>
              <a:rPr lang="en-US" sz="1200" dirty="0" smtClean="0">
                <a:latin typeface="+mn-lt"/>
              </a:rPr>
              <a:t>*Derived from the estimates given  by key analysts on calendar year basis</a:t>
            </a:r>
            <a:endParaRPr lang="en-US" sz="1200" dirty="0">
              <a:latin typeface="+mn-lt"/>
            </a:endParaRPr>
          </a:p>
        </p:txBody>
      </p:sp>
      <p:sp>
        <p:nvSpPr>
          <p:cNvPr id="16" name="TextBox 15"/>
          <p:cNvSpPr txBox="1"/>
          <p:nvPr/>
        </p:nvSpPr>
        <p:spPr>
          <a:xfrm rot="16200000">
            <a:off x="-539123" y="4806324"/>
            <a:ext cx="2178802" cy="338554"/>
          </a:xfrm>
          <a:prstGeom prst="rect">
            <a:avLst/>
          </a:prstGeom>
          <a:noFill/>
        </p:spPr>
        <p:txBody>
          <a:bodyPr wrap="none" rtlCol="0">
            <a:spAutoFit/>
          </a:bodyPr>
          <a:lstStyle/>
          <a:p>
            <a:r>
              <a:rPr lang="en-US" sz="1600" dirty="0" smtClean="0">
                <a:latin typeface="+mn-lt"/>
              </a:rPr>
              <a:t>Capacity Addition (MW)</a:t>
            </a:r>
            <a:endParaRPr lang="en-US" sz="1600" dirty="0">
              <a:latin typeface="+mn-lt"/>
            </a:endParaRPr>
          </a:p>
        </p:txBody>
      </p:sp>
      <p:graphicFrame>
        <p:nvGraphicFramePr>
          <p:cNvPr id="12" name="Table 11"/>
          <p:cNvGraphicFramePr>
            <a:graphicFrameLocks noGrp="1"/>
          </p:cNvGraphicFramePr>
          <p:nvPr/>
        </p:nvGraphicFramePr>
        <p:xfrm>
          <a:off x="4038600" y="3581400"/>
          <a:ext cx="4800600" cy="2179320"/>
        </p:xfrm>
        <a:graphic>
          <a:graphicData uri="http://schemas.openxmlformats.org/drawingml/2006/table">
            <a:tbl>
              <a:tblPr firstRow="1" bandRow="1">
                <a:tableStyleId>{69CF1AB2-1976-4502-BF36-3FF5EA218861}</a:tableStyleId>
              </a:tblPr>
              <a:tblGrid>
                <a:gridCol w="1981200"/>
                <a:gridCol w="2819400"/>
              </a:tblGrid>
              <a:tr h="441960">
                <a:tc>
                  <a:txBody>
                    <a:bodyPr/>
                    <a:lstStyle/>
                    <a:p>
                      <a:r>
                        <a:rPr lang="en-US" dirty="0" smtClean="0"/>
                        <a:t>   Source</a:t>
                      </a:r>
                      <a:endParaRPr lang="en-US" dirty="0"/>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r>
                        <a:rPr lang="en-US" dirty="0" smtClean="0"/>
                        <a:t> Est. CAGR for next 5 years</a:t>
                      </a:r>
                      <a:endParaRPr lang="en-US" dirty="0"/>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r>
              <a:tr h="548640">
                <a:tc>
                  <a:txBody>
                    <a:bodyPr/>
                    <a:lstStyle/>
                    <a:p>
                      <a:endParaRPr lang="en-US" dirty="0"/>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r>
                        <a:rPr lang="en-US" sz="1600" dirty="0" smtClean="0"/>
                        <a:t> 22%</a:t>
                      </a:r>
                      <a:endParaRPr lang="en-US" sz="1600" dirty="0"/>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r>
              <a:tr h="594360">
                <a:tc>
                  <a:txBody>
                    <a:bodyPr/>
                    <a:lstStyle/>
                    <a:p>
                      <a:endParaRPr lang="en-US"/>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r>
                        <a:rPr lang="en-US" sz="1600" dirty="0" smtClean="0"/>
                        <a:t> 14.7%</a:t>
                      </a:r>
                      <a:endParaRPr lang="en-US" sz="1600" dirty="0"/>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r>
              <a:tr h="594360">
                <a:tc>
                  <a:txBody>
                    <a:bodyPr/>
                    <a:lstStyle/>
                    <a:p>
                      <a:endParaRPr lang="en-US"/>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r>
                        <a:rPr lang="en-US" sz="1600" dirty="0" smtClean="0"/>
                        <a:t> 11%</a:t>
                      </a:r>
                      <a:endParaRPr lang="en-US" sz="1600" dirty="0"/>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r>
            </a:tbl>
          </a:graphicData>
        </a:graphic>
      </p:graphicFrame>
      <p:sp>
        <p:nvSpPr>
          <p:cNvPr id="9" name="TextBox 8"/>
          <p:cNvSpPr txBox="1"/>
          <p:nvPr/>
        </p:nvSpPr>
        <p:spPr>
          <a:xfrm rot="16200000">
            <a:off x="1499800" y="5282000"/>
            <a:ext cx="965777" cy="307777"/>
          </a:xfrm>
          <a:prstGeom prst="rect">
            <a:avLst/>
          </a:prstGeom>
          <a:noFill/>
        </p:spPr>
        <p:txBody>
          <a:bodyPr wrap="none" rtlCol="0">
            <a:spAutoFit/>
          </a:bodyPr>
          <a:lstStyle/>
          <a:p>
            <a:r>
              <a:rPr lang="en-US" sz="1400" b="1" dirty="0" smtClean="0">
                <a:latin typeface="+mn-lt"/>
              </a:rPr>
              <a:t>BTM Est.* </a:t>
            </a:r>
            <a:endParaRPr lang="en-US" sz="1400" b="1" dirty="0">
              <a:latin typeface="+mn-lt"/>
            </a:endParaRPr>
          </a:p>
        </p:txBody>
      </p:sp>
      <p:sp>
        <p:nvSpPr>
          <p:cNvPr id="10" name="TextBox 9"/>
          <p:cNvSpPr txBox="1"/>
          <p:nvPr/>
        </p:nvSpPr>
        <p:spPr>
          <a:xfrm rot="16200000">
            <a:off x="1975337" y="5260687"/>
            <a:ext cx="1075551" cy="307777"/>
          </a:xfrm>
          <a:prstGeom prst="rect">
            <a:avLst/>
          </a:prstGeom>
          <a:noFill/>
        </p:spPr>
        <p:txBody>
          <a:bodyPr wrap="none" rtlCol="0">
            <a:spAutoFit/>
          </a:bodyPr>
          <a:lstStyle/>
          <a:p>
            <a:r>
              <a:rPr lang="en-US" sz="1400" b="1" dirty="0" smtClean="0">
                <a:latin typeface="+mn-lt"/>
              </a:rPr>
              <a:t>MAKE Est.* </a:t>
            </a:r>
            <a:endParaRPr lang="en-US" sz="1400" b="1" dirty="0">
              <a:latin typeface="+mn-lt"/>
            </a:endParaRPr>
          </a:p>
        </p:txBody>
      </p:sp>
      <p:sp>
        <p:nvSpPr>
          <p:cNvPr id="13" name="TextBox 12"/>
          <p:cNvSpPr txBox="1"/>
          <p:nvPr/>
        </p:nvSpPr>
        <p:spPr>
          <a:xfrm rot="16200000">
            <a:off x="2429102" y="5245524"/>
            <a:ext cx="1088375" cy="307777"/>
          </a:xfrm>
          <a:prstGeom prst="rect">
            <a:avLst/>
          </a:prstGeom>
          <a:noFill/>
        </p:spPr>
        <p:txBody>
          <a:bodyPr wrap="none" rtlCol="0">
            <a:spAutoFit/>
          </a:bodyPr>
          <a:lstStyle/>
          <a:p>
            <a:r>
              <a:rPr lang="en-US" sz="1400" b="1" dirty="0" smtClean="0">
                <a:latin typeface="+mn-lt"/>
              </a:rPr>
              <a:t>MNRE Est.* </a:t>
            </a:r>
            <a:endParaRPr lang="en-US" sz="1400" b="1" dirty="0">
              <a:latin typeface="+mn-lt"/>
            </a:endParaRPr>
          </a:p>
        </p:txBody>
      </p:sp>
      <p:sp>
        <p:nvSpPr>
          <p:cNvPr id="17" name="TextBox 16"/>
          <p:cNvSpPr txBox="1"/>
          <p:nvPr/>
        </p:nvSpPr>
        <p:spPr>
          <a:xfrm rot="16200000">
            <a:off x="3034467" y="5174279"/>
            <a:ext cx="1027845" cy="523220"/>
          </a:xfrm>
          <a:prstGeom prst="rect">
            <a:avLst/>
          </a:prstGeom>
          <a:noFill/>
        </p:spPr>
        <p:txBody>
          <a:bodyPr wrap="none" rtlCol="0">
            <a:spAutoFit/>
          </a:bodyPr>
          <a:lstStyle/>
          <a:p>
            <a:r>
              <a:rPr lang="en-US" sz="1400" b="1" dirty="0" smtClean="0">
                <a:latin typeface="+mn-lt"/>
              </a:rPr>
              <a:t>Actual  </a:t>
            </a:r>
            <a:br>
              <a:rPr lang="en-US" sz="1400" b="1" dirty="0" smtClean="0">
                <a:latin typeface="+mn-lt"/>
              </a:rPr>
            </a:br>
            <a:r>
              <a:rPr lang="en-US" sz="1400" b="1" dirty="0" smtClean="0">
                <a:latin typeface="+mn-lt"/>
              </a:rPr>
              <a:t>YTD Dec’11</a:t>
            </a:r>
            <a:endParaRPr lang="en-US" sz="1400" b="1" dirty="0">
              <a:latin typeface="+mn-lt"/>
            </a:endParaRPr>
          </a:p>
        </p:txBody>
      </p:sp>
      <p:sp>
        <p:nvSpPr>
          <p:cNvPr id="20" name="TextBox 19"/>
          <p:cNvSpPr txBox="1"/>
          <p:nvPr/>
        </p:nvSpPr>
        <p:spPr>
          <a:xfrm>
            <a:off x="3200400" y="3429000"/>
            <a:ext cx="639919" cy="307777"/>
          </a:xfrm>
          <a:prstGeom prst="rect">
            <a:avLst/>
          </a:prstGeom>
          <a:noFill/>
        </p:spPr>
        <p:txBody>
          <a:bodyPr wrap="none" rtlCol="0">
            <a:spAutoFit/>
          </a:bodyPr>
          <a:lstStyle/>
          <a:p>
            <a:r>
              <a:rPr lang="en-US" sz="1400" dirty="0" smtClean="0">
                <a:solidFill>
                  <a:srgbClr val="FF0000"/>
                </a:solidFill>
                <a:latin typeface="+mn-lt"/>
              </a:rPr>
              <a:t>3000+</a:t>
            </a:r>
            <a:endParaRPr lang="en-US" sz="1400" dirty="0">
              <a:solidFill>
                <a:srgbClr val="FF0000"/>
              </a:solidFill>
              <a:latin typeface="+mn-lt"/>
            </a:endParaRPr>
          </a:p>
        </p:txBody>
      </p:sp>
      <p:sp>
        <p:nvSpPr>
          <p:cNvPr id="21" name="Rectangle 20"/>
          <p:cNvSpPr/>
          <p:nvPr/>
        </p:nvSpPr>
        <p:spPr>
          <a:xfrm>
            <a:off x="4267200" y="5867400"/>
            <a:ext cx="2057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14" grpId="0" animBg="1"/>
      <p:bldP spid="15" grpId="0"/>
      <p:bldP spid="16" grpId="0"/>
      <p:bldP spid="9" grpId="0"/>
      <p:bldP spid="10" grpId="0"/>
      <p:bldP spid="13" grpId="0"/>
      <p:bldP spid="17"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4"/>
          <p:cNvSpPr>
            <a:spLocks noGrp="1"/>
          </p:cNvSpPr>
          <p:nvPr>
            <p:ph type="title"/>
          </p:nvPr>
        </p:nvSpPr>
        <p:spPr/>
        <p:txBody>
          <a:bodyPr/>
          <a:lstStyle/>
          <a:p>
            <a:r>
              <a:rPr lang="en-US" smtClean="0"/>
              <a:t>Multiple business model options</a:t>
            </a:r>
          </a:p>
        </p:txBody>
      </p:sp>
      <p:grpSp>
        <p:nvGrpSpPr>
          <p:cNvPr id="2" name="Group 29"/>
          <p:cNvGrpSpPr>
            <a:grpSpLocks/>
          </p:cNvGrpSpPr>
          <p:nvPr/>
        </p:nvGrpSpPr>
        <p:grpSpPr bwMode="auto">
          <a:xfrm>
            <a:off x="1450975" y="1630363"/>
            <a:ext cx="5788025" cy="4319587"/>
            <a:chOff x="1427163" y="2147819"/>
            <a:chExt cx="5788025" cy="4319588"/>
          </a:xfrm>
        </p:grpSpPr>
        <p:sp>
          <p:nvSpPr>
            <p:cNvPr id="23" name="Freeform 9"/>
            <p:cNvSpPr>
              <a:spLocks/>
            </p:cNvSpPr>
            <p:nvPr>
              <p:custDataLst>
                <p:tags r:id="rId8"/>
              </p:custDataLst>
            </p:nvPr>
          </p:nvSpPr>
          <p:spPr bwMode="gray">
            <a:xfrm rot="14223915" flipH="1" flipV="1">
              <a:off x="2779713" y="3397181"/>
              <a:ext cx="1069975" cy="784225"/>
            </a:xfrm>
            <a:custGeom>
              <a:avLst/>
              <a:gdLst>
                <a:gd name="T0" fmla="*/ 2147483647 w 587"/>
                <a:gd name="T1" fmla="*/ 2147483647 h 386"/>
                <a:gd name="T2" fmla="*/ 2147483647 w 587"/>
                <a:gd name="T3" fmla="*/ 0 h 386"/>
                <a:gd name="T4" fmla="*/ 0 w 587"/>
                <a:gd name="T5" fmla="*/ 2147483647 h 386"/>
                <a:gd name="T6" fmla="*/ 2147483647 w 587"/>
                <a:gd name="T7" fmla="*/ 2147483647 h 386"/>
                <a:gd name="T8" fmla="*/ 0 60000 65536"/>
                <a:gd name="T9" fmla="*/ 0 60000 65536"/>
                <a:gd name="T10" fmla="*/ 0 60000 65536"/>
                <a:gd name="T11" fmla="*/ 0 60000 65536"/>
                <a:gd name="T12" fmla="*/ 0 w 587"/>
                <a:gd name="T13" fmla="*/ 0 h 386"/>
                <a:gd name="T14" fmla="*/ 587 w 587"/>
                <a:gd name="T15" fmla="*/ 386 h 386"/>
              </a:gdLst>
              <a:ahLst/>
              <a:cxnLst>
                <a:cxn ang="T8">
                  <a:pos x="T0" y="T1"/>
                </a:cxn>
                <a:cxn ang="T9">
                  <a:pos x="T2" y="T3"/>
                </a:cxn>
                <a:cxn ang="T10">
                  <a:pos x="T4" y="T5"/>
                </a:cxn>
                <a:cxn ang="T11">
                  <a:pos x="T6" y="T7"/>
                </a:cxn>
              </a:cxnLst>
              <a:rect l="T12" t="T13" r="T14" b="T15"/>
              <a:pathLst>
                <a:path w="587" h="386">
                  <a:moveTo>
                    <a:pt x="587" y="58"/>
                  </a:moveTo>
                  <a:cubicBezTo>
                    <a:pt x="334" y="167"/>
                    <a:pt x="115" y="0"/>
                    <a:pt x="115" y="0"/>
                  </a:cubicBezTo>
                  <a:lnTo>
                    <a:pt x="0" y="179"/>
                  </a:lnTo>
                  <a:cubicBezTo>
                    <a:pt x="0" y="179"/>
                    <a:pt x="368" y="386"/>
                    <a:pt x="587" y="58"/>
                  </a:cubicBezTo>
                  <a:close/>
                </a:path>
              </a:pathLst>
            </a:custGeom>
            <a:solidFill>
              <a:schemeClr val="accent3">
                <a:lumMod val="60000"/>
                <a:lumOff val="40000"/>
              </a:schemeClr>
            </a:solidFill>
            <a:ln w="9525">
              <a:solidFill>
                <a:schemeClr val="accent1">
                  <a:lumMod val="50000"/>
                </a:schemeClr>
              </a:solidFill>
              <a:round/>
              <a:headEnd type="none" w="lg" len="lg"/>
              <a:tailEnd type="none" w="lg" len="lg"/>
            </a:ln>
          </p:spPr>
          <p:txBody>
            <a:bodyPr rot="10800000" vert="eaVert" wrap="none" tIns="91440" bIns="91440" anchor="ctr"/>
            <a:lstStyle/>
            <a:p>
              <a:pPr>
                <a:defRPr/>
              </a:pPr>
              <a:endParaRPr lang="en-US" dirty="0">
                <a:latin typeface="Calibri" pitchFamily="34" charset="0"/>
                <a:cs typeface="Arial" pitchFamily="34" charset="0"/>
              </a:endParaRPr>
            </a:p>
          </p:txBody>
        </p:sp>
        <p:sp>
          <p:nvSpPr>
            <p:cNvPr id="24" name="Freeform 10"/>
            <p:cNvSpPr>
              <a:spLocks/>
            </p:cNvSpPr>
            <p:nvPr>
              <p:custDataLst>
                <p:tags r:id="rId9"/>
              </p:custDataLst>
            </p:nvPr>
          </p:nvSpPr>
          <p:spPr bwMode="gray">
            <a:xfrm rot="14223915">
              <a:off x="5003007" y="4537801"/>
              <a:ext cx="1069975" cy="782637"/>
            </a:xfrm>
            <a:custGeom>
              <a:avLst/>
              <a:gdLst>
                <a:gd name="T0" fmla="*/ 2147483647 w 587"/>
                <a:gd name="T1" fmla="*/ 2147483647 h 386"/>
                <a:gd name="T2" fmla="*/ 2147483647 w 587"/>
                <a:gd name="T3" fmla="*/ 0 h 386"/>
                <a:gd name="T4" fmla="*/ 0 w 587"/>
                <a:gd name="T5" fmla="*/ 2147483647 h 386"/>
                <a:gd name="T6" fmla="*/ 2147483647 w 587"/>
                <a:gd name="T7" fmla="*/ 2147483647 h 386"/>
                <a:gd name="T8" fmla="*/ 0 60000 65536"/>
                <a:gd name="T9" fmla="*/ 0 60000 65536"/>
                <a:gd name="T10" fmla="*/ 0 60000 65536"/>
                <a:gd name="T11" fmla="*/ 0 60000 65536"/>
                <a:gd name="T12" fmla="*/ 0 w 587"/>
                <a:gd name="T13" fmla="*/ 0 h 386"/>
                <a:gd name="T14" fmla="*/ 587 w 587"/>
                <a:gd name="T15" fmla="*/ 386 h 386"/>
              </a:gdLst>
              <a:ahLst/>
              <a:cxnLst>
                <a:cxn ang="T8">
                  <a:pos x="T0" y="T1"/>
                </a:cxn>
                <a:cxn ang="T9">
                  <a:pos x="T2" y="T3"/>
                </a:cxn>
                <a:cxn ang="T10">
                  <a:pos x="T4" y="T5"/>
                </a:cxn>
                <a:cxn ang="T11">
                  <a:pos x="T6" y="T7"/>
                </a:cxn>
              </a:cxnLst>
              <a:rect l="T12" t="T13" r="T14" b="T15"/>
              <a:pathLst>
                <a:path w="587" h="386">
                  <a:moveTo>
                    <a:pt x="587" y="58"/>
                  </a:moveTo>
                  <a:cubicBezTo>
                    <a:pt x="334" y="167"/>
                    <a:pt x="115" y="0"/>
                    <a:pt x="115" y="0"/>
                  </a:cubicBezTo>
                  <a:lnTo>
                    <a:pt x="0" y="179"/>
                  </a:lnTo>
                  <a:cubicBezTo>
                    <a:pt x="0" y="179"/>
                    <a:pt x="368" y="386"/>
                    <a:pt x="587" y="58"/>
                  </a:cubicBezTo>
                  <a:close/>
                </a:path>
              </a:pathLst>
            </a:custGeom>
            <a:solidFill>
              <a:schemeClr val="accent3">
                <a:lumMod val="60000"/>
                <a:lumOff val="40000"/>
              </a:schemeClr>
            </a:solidFill>
            <a:ln w="9525">
              <a:solidFill>
                <a:schemeClr val="accent1">
                  <a:lumMod val="50000"/>
                </a:schemeClr>
              </a:solidFill>
              <a:round/>
              <a:headEnd type="none" w="lg" len="lg"/>
              <a:tailEnd type="none" w="lg" len="lg"/>
            </a:ln>
          </p:spPr>
          <p:txBody>
            <a:bodyPr vert="eaVert" wrap="none" tIns="91440" bIns="91440" anchor="ctr"/>
            <a:lstStyle/>
            <a:p>
              <a:pPr>
                <a:defRPr/>
              </a:pPr>
              <a:endParaRPr lang="en-US" dirty="0">
                <a:latin typeface="Calibri" pitchFamily="34" charset="0"/>
                <a:cs typeface="Arial" pitchFamily="34" charset="0"/>
              </a:endParaRPr>
            </a:p>
          </p:txBody>
        </p:sp>
        <p:sp>
          <p:nvSpPr>
            <p:cNvPr id="25" name="Freeform 11"/>
            <p:cNvSpPr>
              <a:spLocks/>
            </p:cNvSpPr>
            <p:nvPr>
              <p:custDataLst>
                <p:tags r:id="rId10"/>
              </p:custDataLst>
            </p:nvPr>
          </p:nvSpPr>
          <p:spPr bwMode="gray">
            <a:xfrm rot="7923915" flipH="1" flipV="1">
              <a:off x="3563938" y="5075170"/>
              <a:ext cx="1069975" cy="784225"/>
            </a:xfrm>
            <a:custGeom>
              <a:avLst/>
              <a:gdLst>
                <a:gd name="T0" fmla="*/ 2147483647 w 587"/>
                <a:gd name="T1" fmla="*/ 2147483647 h 386"/>
                <a:gd name="T2" fmla="*/ 2147483647 w 587"/>
                <a:gd name="T3" fmla="*/ 0 h 386"/>
                <a:gd name="T4" fmla="*/ 0 w 587"/>
                <a:gd name="T5" fmla="*/ 2147483647 h 386"/>
                <a:gd name="T6" fmla="*/ 2147483647 w 587"/>
                <a:gd name="T7" fmla="*/ 2147483647 h 386"/>
                <a:gd name="T8" fmla="*/ 0 60000 65536"/>
                <a:gd name="T9" fmla="*/ 0 60000 65536"/>
                <a:gd name="T10" fmla="*/ 0 60000 65536"/>
                <a:gd name="T11" fmla="*/ 0 60000 65536"/>
                <a:gd name="T12" fmla="*/ 0 w 587"/>
                <a:gd name="T13" fmla="*/ 0 h 386"/>
                <a:gd name="T14" fmla="*/ 587 w 587"/>
                <a:gd name="T15" fmla="*/ 386 h 386"/>
              </a:gdLst>
              <a:ahLst/>
              <a:cxnLst>
                <a:cxn ang="T8">
                  <a:pos x="T0" y="T1"/>
                </a:cxn>
                <a:cxn ang="T9">
                  <a:pos x="T2" y="T3"/>
                </a:cxn>
                <a:cxn ang="T10">
                  <a:pos x="T4" y="T5"/>
                </a:cxn>
                <a:cxn ang="T11">
                  <a:pos x="T6" y="T7"/>
                </a:cxn>
              </a:cxnLst>
              <a:rect l="T12" t="T13" r="T14" b="T15"/>
              <a:pathLst>
                <a:path w="587" h="386">
                  <a:moveTo>
                    <a:pt x="587" y="58"/>
                  </a:moveTo>
                  <a:cubicBezTo>
                    <a:pt x="334" y="167"/>
                    <a:pt x="115" y="0"/>
                    <a:pt x="115" y="0"/>
                  </a:cubicBezTo>
                  <a:lnTo>
                    <a:pt x="0" y="179"/>
                  </a:lnTo>
                  <a:cubicBezTo>
                    <a:pt x="0" y="179"/>
                    <a:pt x="368" y="386"/>
                    <a:pt x="587" y="58"/>
                  </a:cubicBezTo>
                  <a:close/>
                </a:path>
              </a:pathLst>
            </a:custGeom>
            <a:solidFill>
              <a:schemeClr val="accent3">
                <a:lumMod val="60000"/>
                <a:lumOff val="40000"/>
              </a:schemeClr>
            </a:solidFill>
            <a:ln w="9525">
              <a:solidFill>
                <a:schemeClr val="accent1">
                  <a:lumMod val="50000"/>
                </a:schemeClr>
              </a:solidFill>
              <a:round/>
              <a:headEnd type="none" w="lg" len="lg"/>
              <a:tailEnd type="none" w="lg" len="lg"/>
            </a:ln>
          </p:spPr>
          <p:txBody>
            <a:bodyPr vert="eaVert" wrap="none" tIns="91440" bIns="91440" anchor="ctr"/>
            <a:lstStyle/>
            <a:p>
              <a:pPr>
                <a:defRPr/>
              </a:pPr>
              <a:endParaRPr lang="en-US" dirty="0">
                <a:latin typeface="Calibri" pitchFamily="34" charset="0"/>
                <a:cs typeface="Arial" pitchFamily="34" charset="0"/>
              </a:endParaRPr>
            </a:p>
          </p:txBody>
        </p:sp>
        <p:sp>
          <p:nvSpPr>
            <p:cNvPr id="26" name="Freeform 12"/>
            <p:cNvSpPr>
              <a:spLocks/>
            </p:cNvSpPr>
            <p:nvPr>
              <p:custDataLst>
                <p:tags r:id="rId11"/>
              </p:custDataLst>
            </p:nvPr>
          </p:nvSpPr>
          <p:spPr bwMode="gray">
            <a:xfrm rot="7923915">
              <a:off x="4218782" y="2858225"/>
              <a:ext cx="1069975" cy="785813"/>
            </a:xfrm>
            <a:custGeom>
              <a:avLst/>
              <a:gdLst>
                <a:gd name="T0" fmla="*/ 2147483647 w 587"/>
                <a:gd name="T1" fmla="*/ 2147483647 h 386"/>
                <a:gd name="T2" fmla="*/ 2147483647 w 587"/>
                <a:gd name="T3" fmla="*/ 0 h 386"/>
                <a:gd name="T4" fmla="*/ 0 w 587"/>
                <a:gd name="T5" fmla="*/ 2147483647 h 386"/>
                <a:gd name="T6" fmla="*/ 2147483647 w 587"/>
                <a:gd name="T7" fmla="*/ 2147483647 h 386"/>
                <a:gd name="T8" fmla="*/ 0 60000 65536"/>
                <a:gd name="T9" fmla="*/ 0 60000 65536"/>
                <a:gd name="T10" fmla="*/ 0 60000 65536"/>
                <a:gd name="T11" fmla="*/ 0 60000 65536"/>
                <a:gd name="T12" fmla="*/ 0 w 587"/>
                <a:gd name="T13" fmla="*/ 0 h 386"/>
                <a:gd name="T14" fmla="*/ 587 w 587"/>
                <a:gd name="T15" fmla="*/ 386 h 386"/>
              </a:gdLst>
              <a:ahLst/>
              <a:cxnLst>
                <a:cxn ang="T8">
                  <a:pos x="T0" y="T1"/>
                </a:cxn>
                <a:cxn ang="T9">
                  <a:pos x="T2" y="T3"/>
                </a:cxn>
                <a:cxn ang="T10">
                  <a:pos x="T4" y="T5"/>
                </a:cxn>
                <a:cxn ang="T11">
                  <a:pos x="T6" y="T7"/>
                </a:cxn>
              </a:cxnLst>
              <a:rect l="T12" t="T13" r="T14" b="T15"/>
              <a:pathLst>
                <a:path w="587" h="386">
                  <a:moveTo>
                    <a:pt x="587" y="58"/>
                  </a:moveTo>
                  <a:cubicBezTo>
                    <a:pt x="334" y="167"/>
                    <a:pt x="115" y="0"/>
                    <a:pt x="115" y="0"/>
                  </a:cubicBezTo>
                  <a:lnTo>
                    <a:pt x="0" y="179"/>
                  </a:lnTo>
                  <a:cubicBezTo>
                    <a:pt x="0" y="179"/>
                    <a:pt x="368" y="386"/>
                    <a:pt x="587" y="58"/>
                  </a:cubicBezTo>
                  <a:close/>
                </a:path>
              </a:pathLst>
            </a:custGeom>
            <a:solidFill>
              <a:schemeClr val="accent3">
                <a:lumMod val="60000"/>
                <a:lumOff val="40000"/>
              </a:schemeClr>
            </a:solidFill>
            <a:ln w="9525">
              <a:solidFill>
                <a:schemeClr val="accent1">
                  <a:lumMod val="50000"/>
                </a:schemeClr>
              </a:solidFill>
              <a:round/>
              <a:headEnd type="none" w="lg" len="lg"/>
              <a:tailEnd type="none" w="lg" len="lg"/>
            </a:ln>
          </p:spPr>
          <p:txBody>
            <a:bodyPr rot="10800000" vert="eaVert" wrap="none" tIns="91440" bIns="91440" anchor="ctr"/>
            <a:lstStyle/>
            <a:p>
              <a:pPr>
                <a:defRPr/>
              </a:pPr>
              <a:endParaRPr lang="en-US" dirty="0">
                <a:latin typeface="Calibri" pitchFamily="34" charset="0"/>
                <a:cs typeface="Arial" pitchFamily="34" charset="0"/>
              </a:endParaRPr>
            </a:p>
          </p:txBody>
        </p:sp>
        <p:sp>
          <p:nvSpPr>
            <p:cNvPr id="23573" name="AutoShape 13"/>
            <p:cNvSpPr>
              <a:spLocks noChangeArrowheads="1"/>
            </p:cNvSpPr>
            <p:nvPr>
              <p:custDataLst>
                <p:tags r:id="rId12"/>
              </p:custDataLst>
            </p:nvPr>
          </p:nvSpPr>
          <p:spPr bwMode="gray">
            <a:xfrm>
              <a:off x="2451100" y="2147819"/>
              <a:ext cx="1592263" cy="1181100"/>
            </a:xfrm>
            <a:prstGeom prst="hexagon">
              <a:avLst>
                <a:gd name="adj" fmla="val 22931"/>
                <a:gd name="vf" fmla="val 115470"/>
              </a:avLst>
            </a:prstGeom>
            <a:solidFill>
              <a:schemeClr val="accent1"/>
            </a:solidFill>
            <a:ln w="9525" algn="ctr">
              <a:solidFill>
                <a:srgbClr val="B2B2B2"/>
              </a:solidFill>
              <a:miter lim="800000"/>
              <a:headEnd type="none" w="lg" len="lg"/>
              <a:tailEnd type="none" w="lg" len="lg"/>
            </a:ln>
          </p:spPr>
          <p:txBody>
            <a:bodyPr lIns="0" tIns="0" rIns="0" bIns="0" anchor="ctr"/>
            <a:lstStyle/>
            <a:p>
              <a:pPr algn="ctr"/>
              <a:r>
                <a:rPr lang="en-US" sz="1800" b="1" dirty="0" smtClean="0">
                  <a:latin typeface="Calibri" pitchFamily="34" charset="0"/>
                </a:rPr>
                <a:t>Old uniform tariff across the state</a:t>
              </a:r>
              <a:endParaRPr lang="en-US" sz="1800" b="1" baseline="30000" dirty="0">
                <a:latin typeface="Calibri" pitchFamily="34" charset="0"/>
              </a:endParaRPr>
            </a:p>
          </p:txBody>
        </p:sp>
        <p:sp>
          <p:nvSpPr>
            <p:cNvPr id="23574" name="AutoShape 14"/>
            <p:cNvSpPr>
              <a:spLocks noChangeArrowheads="1"/>
            </p:cNvSpPr>
            <p:nvPr>
              <p:custDataLst>
                <p:tags r:id="rId13"/>
              </p:custDataLst>
            </p:nvPr>
          </p:nvSpPr>
          <p:spPr bwMode="gray">
            <a:xfrm>
              <a:off x="4811713" y="5286307"/>
              <a:ext cx="1590675" cy="1181100"/>
            </a:xfrm>
            <a:prstGeom prst="hexagon">
              <a:avLst>
                <a:gd name="adj" fmla="val 22901"/>
                <a:gd name="vf" fmla="val 115470"/>
              </a:avLst>
            </a:prstGeom>
            <a:solidFill>
              <a:schemeClr val="accent1"/>
            </a:solidFill>
            <a:ln w="9525" algn="ctr">
              <a:solidFill>
                <a:srgbClr val="B2B2B2"/>
              </a:solidFill>
              <a:miter lim="800000"/>
              <a:headEnd type="none" w="lg" len="lg"/>
              <a:tailEnd type="none" w="lg" len="lg"/>
            </a:ln>
          </p:spPr>
          <p:txBody>
            <a:bodyPr lIns="0" tIns="0" rIns="0" bIns="0" anchor="ctr"/>
            <a:lstStyle/>
            <a:p>
              <a:pPr algn="ctr"/>
              <a:r>
                <a:rPr lang="en-US" sz="1800" b="1">
                  <a:latin typeface="Calibri" pitchFamily="34" charset="0"/>
                </a:rPr>
                <a:t>Merchant sale (third party)</a:t>
              </a:r>
            </a:p>
          </p:txBody>
        </p:sp>
        <p:sp>
          <p:nvSpPr>
            <p:cNvPr id="29" name="Freeform 15"/>
            <p:cNvSpPr>
              <a:spLocks/>
            </p:cNvSpPr>
            <p:nvPr>
              <p:custDataLst>
                <p:tags r:id="rId14"/>
              </p:custDataLst>
            </p:nvPr>
          </p:nvSpPr>
          <p:spPr bwMode="gray">
            <a:xfrm rot="11523915" flipH="1" flipV="1">
              <a:off x="2590801" y="4308407"/>
              <a:ext cx="1193800" cy="701675"/>
            </a:xfrm>
            <a:custGeom>
              <a:avLst/>
              <a:gdLst>
                <a:gd name="T0" fmla="*/ 2147483647 w 587"/>
                <a:gd name="T1" fmla="*/ 2147483647 h 386"/>
                <a:gd name="T2" fmla="*/ 2147483647 w 587"/>
                <a:gd name="T3" fmla="*/ 0 h 386"/>
                <a:gd name="T4" fmla="*/ 0 w 587"/>
                <a:gd name="T5" fmla="*/ 2147483647 h 386"/>
                <a:gd name="T6" fmla="*/ 2147483647 w 587"/>
                <a:gd name="T7" fmla="*/ 2147483647 h 386"/>
                <a:gd name="T8" fmla="*/ 0 60000 65536"/>
                <a:gd name="T9" fmla="*/ 0 60000 65536"/>
                <a:gd name="T10" fmla="*/ 0 60000 65536"/>
                <a:gd name="T11" fmla="*/ 0 60000 65536"/>
                <a:gd name="T12" fmla="*/ 0 w 587"/>
                <a:gd name="T13" fmla="*/ 0 h 386"/>
                <a:gd name="T14" fmla="*/ 587 w 587"/>
                <a:gd name="T15" fmla="*/ 386 h 386"/>
              </a:gdLst>
              <a:ahLst/>
              <a:cxnLst>
                <a:cxn ang="T8">
                  <a:pos x="T0" y="T1"/>
                </a:cxn>
                <a:cxn ang="T9">
                  <a:pos x="T2" y="T3"/>
                </a:cxn>
                <a:cxn ang="T10">
                  <a:pos x="T4" y="T5"/>
                </a:cxn>
                <a:cxn ang="T11">
                  <a:pos x="T6" y="T7"/>
                </a:cxn>
              </a:cxnLst>
              <a:rect l="T12" t="T13" r="T14" b="T15"/>
              <a:pathLst>
                <a:path w="587" h="386">
                  <a:moveTo>
                    <a:pt x="587" y="58"/>
                  </a:moveTo>
                  <a:cubicBezTo>
                    <a:pt x="334" y="167"/>
                    <a:pt x="115" y="0"/>
                    <a:pt x="115" y="0"/>
                  </a:cubicBezTo>
                  <a:lnTo>
                    <a:pt x="0" y="179"/>
                  </a:lnTo>
                  <a:cubicBezTo>
                    <a:pt x="0" y="179"/>
                    <a:pt x="368" y="386"/>
                    <a:pt x="587" y="58"/>
                  </a:cubicBezTo>
                  <a:close/>
                </a:path>
              </a:pathLst>
            </a:custGeom>
            <a:solidFill>
              <a:schemeClr val="accent3">
                <a:lumMod val="60000"/>
                <a:lumOff val="40000"/>
              </a:schemeClr>
            </a:solidFill>
            <a:ln w="9525">
              <a:solidFill>
                <a:schemeClr val="accent1">
                  <a:lumMod val="50000"/>
                </a:schemeClr>
              </a:solidFill>
              <a:round/>
              <a:headEnd type="none" w="lg" len="lg"/>
              <a:tailEnd type="none" w="lg" len="lg"/>
            </a:ln>
          </p:spPr>
          <p:txBody>
            <a:bodyPr wrap="none" tIns="91440" bIns="91440" anchor="ctr"/>
            <a:lstStyle/>
            <a:p>
              <a:pPr>
                <a:defRPr/>
              </a:pPr>
              <a:endParaRPr lang="en-US" dirty="0">
                <a:latin typeface="Calibri" pitchFamily="34" charset="0"/>
                <a:cs typeface="Arial" pitchFamily="34" charset="0"/>
              </a:endParaRPr>
            </a:p>
          </p:txBody>
        </p:sp>
        <p:sp>
          <p:nvSpPr>
            <p:cNvPr id="30" name="Freeform 16"/>
            <p:cNvSpPr>
              <a:spLocks/>
            </p:cNvSpPr>
            <p:nvPr>
              <p:custDataLst>
                <p:tags r:id="rId15"/>
              </p:custDataLst>
            </p:nvPr>
          </p:nvSpPr>
          <p:spPr bwMode="gray">
            <a:xfrm rot="11523915">
              <a:off x="5062538" y="3708331"/>
              <a:ext cx="1196975" cy="701675"/>
            </a:xfrm>
            <a:custGeom>
              <a:avLst/>
              <a:gdLst>
                <a:gd name="T0" fmla="*/ 2147483647 w 587"/>
                <a:gd name="T1" fmla="*/ 2147483647 h 386"/>
                <a:gd name="T2" fmla="*/ 2147483647 w 587"/>
                <a:gd name="T3" fmla="*/ 0 h 386"/>
                <a:gd name="T4" fmla="*/ 0 w 587"/>
                <a:gd name="T5" fmla="*/ 2147483647 h 386"/>
                <a:gd name="T6" fmla="*/ 2147483647 w 587"/>
                <a:gd name="T7" fmla="*/ 2147483647 h 386"/>
                <a:gd name="T8" fmla="*/ 0 60000 65536"/>
                <a:gd name="T9" fmla="*/ 0 60000 65536"/>
                <a:gd name="T10" fmla="*/ 0 60000 65536"/>
                <a:gd name="T11" fmla="*/ 0 60000 65536"/>
                <a:gd name="T12" fmla="*/ 0 w 587"/>
                <a:gd name="T13" fmla="*/ 0 h 386"/>
                <a:gd name="T14" fmla="*/ 587 w 587"/>
                <a:gd name="T15" fmla="*/ 386 h 386"/>
              </a:gdLst>
              <a:ahLst/>
              <a:cxnLst>
                <a:cxn ang="T8">
                  <a:pos x="T0" y="T1"/>
                </a:cxn>
                <a:cxn ang="T9">
                  <a:pos x="T2" y="T3"/>
                </a:cxn>
                <a:cxn ang="T10">
                  <a:pos x="T4" y="T5"/>
                </a:cxn>
                <a:cxn ang="T11">
                  <a:pos x="T6" y="T7"/>
                </a:cxn>
              </a:cxnLst>
              <a:rect l="T12" t="T13" r="T14" b="T15"/>
              <a:pathLst>
                <a:path w="587" h="386">
                  <a:moveTo>
                    <a:pt x="587" y="58"/>
                  </a:moveTo>
                  <a:cubicBezTo>
                    <a:pt x="334" y="167"/>
                    <a:pt x="115" y="0"/>
                    <a:pt x="115" y="0"/>
                  </a:cubicBezTo>
                  <a:lnTo>
                    <a:pt x="0" y="179"/>
                  </a:lnTo>
                  <a:cubicBezTo>
                    <a:pt x="0" y="179"/>
                    <a:pt x="368" y="386"/>
                    <a:pt x="587" y="58"/>
                  </a:cubicBezTo>
                  <a:close/>
                </a:path>
              </a:pathLst>
            </a:custGeom>
            <a:solidFill>
              <a:schemeClr val="accent3">
                <a:lumMod val="60000"/>
                <a:lumOff val="40000"/>
              </a:schemeClr>
            </a:solidFill>
            <a:ln w="9525">
              <a:solidFill>
                <a:schemeClr val="accent1">
                  <a:lumMod val="50000"/>
                </a:schemeClr>
              </a:solidFill>
              <a:round/>
              <a:headEnd type="none" w="lg" len="lg"/>
              <a:tailEnd type="none" w="lg" len="lg"/>
            </a:ln>
          </p:spPr>
          <p:txBody>
            <a:bodyPr rot="10800000" wrap="none" tIns="91440" bIns="91440" anchor="ctr"/>
            <a:lstStyle/>
            <a:p>
              <a:pPr>
                <a:defRPr/>
              </a:pPr>
              <a:endParaRPr lang="en-US" dirty="0">
                <a:latin typeface="Calibri" pitchFamily="34" charset="0"/>
                <a:cs typeface="Arial" pitchFamily="34" charset="0"/>
              </a:endParaRPr>
            </a:p>
          </p:txBody>
        </p:sp>
        <p:sp>
          <p:nvSpPr>
            <p:cNvPr id="23577" name="AutoShape 17"/>
            <p:cNvSpPr>
              <a:spLocks noChangeArrowheads="1"/>
            </p:cNvSpPr>
            <p:nvPr>
              <p:custDataLst>
                <p:tags r:id="rId16"/>
              </p:custDataLst>
            </p:nvPr>
          </p:nvSpPr>
          <p:spPr bwMode="gray">
            <a:xfrm>
              <a:off x="2662238" y="5264082"/>
              <a:ext cx="1593850" cy="1181100"/>
            </a:xfrm>
            <a:prstGeom prst="hexagon">
              <a:avLst>
                <a:gd name="adj" fmla="val 22953"/>
                <a:gd name="vf" fmla="val 115470"/>
              </a:avLst>
            </a:prstGeom>
            <a:solidFill>
              <a:schemeClr val="accent1"/>
            </a:solidFill>
            <a:ln w="9525" algn="ctr">
              <a:solidFill>
                <a:srgbClr val="B2B2B2"/>
              </a:solidFill>
              <a:miter lim="800000"/>
              <a:headEnd type="none" w="lg" len="lg"/>
              <a:tailEnd type="none" w="lg" len="lg"/>
            </a:ln>
          </p:spPr>
          <p:txBody>
            <a:bodyPr lIns="0" tIns="0" rIns="0" bIns="0" anchor="ctr"/>
            <a:lstStyle/>
            <a:p>
              <a:pPr algn="ctr"/>
              <a:r>
                <a:rPr lang="en-US" sz="1800" b="1">
                  <a:latin typeface="Calibri" pitchFamily="34" charset="0"/>
                </a:rPr>
                <a:t>Captive use</a:t>
              </a:r>
            </a:p>
          </p:txBody>
        </p:sp>
        <p:sp>
          <p:nvSpPr>
            <p:cNvPr id="23578" name="AutoShape 18"/>
            <p:cNvSpPr>
              <a:spLocks noChangeArrowheads="1"/>
            </p:cNvSpPr>
            <p:nvPr>
              <p:custDataLst>
                <p:tags r:id="rId17"/>
              </p:custDataLst>
            </p:nvPr>
          </p:nvSpPr>
          <p:spPr bwMode="gray">
            <a:xfrm>
              <a:off x="1427163" y="3708332"/>
              <a:ext cx="1597025" cy="1181100"/>
            </a:xfrm>
            <a:prstGeom prst="hexagon">
              <a:avLst>
                <a:gd name="adj" fmla="val 22974"/>
                <a:gd name="vf" fmla="val 115470"/>
              </a:avLst>
            </a:prstGeom>
            <a:solidFill>
              <a:schemeClr val="accent1"/>
            </a:solidFill>
            <a:ln w="9525" algn="ctr">
              <a:solidFill>
                <a:srgbClr val="B2B2B2"/>
              </a:solidFill>
              <a:miter lim="800000"/>
              <a:headEnd type="none" w="lg" len="lg"/>
              <a:tailEnd type="none" w="lg" len="lg"/>
            </a:ln>
          </p:spPr>
          <p:txBody>
            <a:bodyPr lIns="0" tIns="0" rIns="0" bIns="0" anchor="ctr"/>
            <a:lstStyle/>
            <a:p>
              <a:pPr algn="ctr"/>
              <a:r>
                <a:rPr lang="en-US" sz="1800" b="1">
                  <a:latin typeface="Calibri" pitchFamily="34" charset="0"/>
                </a:rPr>
                <a:t>Combo Model</a:t>
              </a:r>
            </a:p>
          </p:txBody>
        </p:sp>
        <p:sp>
          <p:nvSpPr>
            <p:cNvPr id="23579" name="AutoShape 19"/>
            <p:cNvSpPr>
              <a:spLocks noChangeArrowheads="1"/>
            </p:cNvSpPr>
            <p:nvPr>
              <p:custDataLst>
                <p:tags r:id="rId18"/>
              </p:custDataLst>
            </p:nvPr>
          </p:nvSpPr>
          <p:spPr bwMode="gray">
            <a:xfrm>
              <a:off x="5691188" y="3708332"/>
              <a:ext cx="1524000" cy="1181100"/>
            </a:xfrm>
            <a:prstGeom prst="hexagon">
              <a:avLst>
                <a:gd name="adj" fmla="val 22951"/>
                <a:gd name="vf" fmla="val 115470"/>
              </a:avLst>
            </a:prstGeom>
            <a:solidFill>
              <a:schemeClr val="accent1"/>
            </a:solidFill>
            <a:ln w="9525" algn="ctr">
              <a:solidFill>
                <a:srgbClr val="B2B2B2"/>
              </a:solidFill>
              <a:miter lim="800000"/>
              <a:headEnd type="none" w="lg" len="lg"/>
              <a:tailEnd type="none" w="lg" len="lg"/>
            </a:ln>
          </p:spPr>
          <p:txBody>
            <a:bodyPr lIns="0" tIns="0" rIns="0" bIns="0" anchor="ctr"/>
            <a:lstStyle/>
            <a:p>
              <a:pPr algn="ctr"/>
              <a:r>
                <a:rPr lang="en-US" sz="1800" b="1" dirty="0">
                  <a:latin typeface="Calibri" pitchFamily="34" charset="0"/>
                </a:rPr>
                <a:t>Sale @ APPC </a:t>
              </a:r>
              <a:r>
                <a:rPr lang="en-US" sz="1800" b="1" dirty="0" smtClean="0">
                  <a:latin typeface="Calibri" pitchFamily="34" charset="0"/>
                </a:rPr>
                <a:t>+ REC revenue</a:t>
              </a:r>
              <a:endParaRPr lang="en-US" sz="1800" b="1" dirty="0">
                <a:latin typeface="Calibri" pitchFamily="34" charset="0"/>
              </a:endParaRPr>
            </a:p>
          </p:txBody>
        </p:sp>
        <p:sp>
          <p:nvSpPr>
            <p:cNvPr id="23580" name="AutoShape 20"/>
            <p:cNvSpPr>
              <a:spLocks noChangeArrowheads="1"/>
            </p:cNvSpPr>
            <p:nvPr>
              <p:custDataLst>
                <p:tags r:id="rId19"/>
              </p:custDataLst>
            </p:nvPr>
          </p:nvSpPr>
          <p:spPr bwMode="gray">
            <a:xfrm>
              <a:off x="4548189" y="2147819"/>
              <a:ext cx="1600200" cy="1181100"/>
            </a:xfrm>
            <a:prstGeom prst="hexagon">
              <a:avLst>
                <a:gd name="adj" fmla="val 22951"/>
                <a:gd name="vf" fmla="val 115470"/>
              </a:avLst>
            </a:prstGeom>
            <a:solidFill>
              <a:schemeClr val="accent1"/>
            </a:solidFill>
            <a:ln w="9525" algn="ctr">
              <a:solidFill>
                <a:srgbClr val="B2B2B2"/>
              </a:solidFill>
              <a:miter lim="800000"/>
              <a:headEnd type="none" w="lg" len="lg"/>
              <a:tailEnd type="none" w="lg" len="lg"/>
            </a:ln>
          </p:spPr>
          <p:txBody>
            <a:bodyPr lIns="0" tIns="0" rIns="0" bIns="0" anchor="ctr"/>
            <a:lstStyle/>
            <a:p>
              <a:pPr algn="ctr"/>
              <a:r>
                <a:rPr lang="en-US" sz="1800" b="1" dirty="0" smtClean="0">
                  <a:latin typeface="Calibri" pitchFamily="34" charset="0"/>
                </a:rPr>
                <a:t>CERC’s new wind-zone based tariff</a:t>
              </a:r>
              <a:endParaRPr lang="en-US" sz="1800" b="1" dirty="0">
                <a:latin typeface="Calibri" pitchFamily="34" charset="0"/>
              </a:endParaRPr>
            </a:p>
          </p:txBody>
        </p:sp>
      </p:grpSp>
      <p:sp>
        <p:nvSpPr>
          <p:cNvPr id="35" name="Oval 29"/>
          <p:cNvSpPr>
            <a:spLocks noChangeArrowheads="1"/>
          </p:cNvSpPr>
          <p:nvPr>
            <p:custDataLst>
              <p:tags r:id="rId1"/>
            </p:custDataLst>
          </p:nvPr>
        </p:nvSpPr>
        <p:spPr bwMode="gray">
          <a:xfrm>
            <a:off x="3729038" y="3190875"/>
            <a:ext cx="1300162" cy="1358900"/>
          </a:xfrm>
          <a:prstGeom prst="ellipse">
            <a:avLst/>
          </a:prstGeom>
          <a:solidFill>
            <a:schemeClr val="accent1">
              <a:lumMod val="50000"/>
            </a:schemeClr>
          </a:solidFill>
          <a:ln w="9525" algn="ctr">
            <a:noFill/>
            <a:round/>
            <a:headEnd type="none" w="lg" len="lg"/>
            <a:tailEnd type="none" w="lg" len="lg"/>
          </a:ln>
        </p:spPr>
        <p:txBody>
          <a:bodyPr wrap="none" tIns="91440" bIns="91440" anchor="ctr"/>
          <a:lstStyle/>
          <a:p>
            <a:pPr algn="ctr">
              <a:defRPr/>
            </a:pPr>
            <a:r>
              <a:rPr lang="en-US" sz="1800" b="1" dirty="0">
                <a:solidFill>
                  <a:schemeClr val="bg1"/>
                </a:solidFill>
                <a:latin typeface="Calibri" pitchFamily="34" charset="0"/>
                <a:cs typeface="Arial" pitchFamily="34" charset="0"/>
              </a:rPr>
              <a:t>Business </a:t>
            </a:r>
          </a:p>
          <a:p>
            <a:pPr algn="ctr">
              <a:defRPr/>
            </a:pPr>
            <a:r>
              <a:rPr lang="en-US" sz="1800" b="1" dirty="0">
                <a:solidFill>
                  <a:schemeClr val="bg1"/>
                </a:solidFill>
                <a:latin typeface="Calibri" pitchFamily="34" charset="0"/>
                <a:cs typeface="Arial" pitchFamily="34" charset="0"/>
              </a:rPr>
              <a:t>Models</a:t>
            </a:r>
          </a:p>
        </p:txBody>
      </p:sp>
      <p:sp>
        <p:nvSpPr>
          <p:cNvPr id="23557" name="Oval 6"/>
          <p:cNvSpPr>
            <a:spLocks noChangeArrowheads="1"/>
          </p:cNvSpPr>
          <p:nvPr>
            <p:custDataLst>
              <p:tags r:id="rId2"/>
            </p:custDataLst>
          </p:nvPr>
        </p:nvSpPr>
        <p:spPr bwMode="gray">
          <a:xfrm>
            <a:off x="2620963" y="1557338"/>
            <a:ext cx="319087" cy="295275"/>
          </a:xfrm>
          <a:prstGeom prst="ellipse">
            <a:avLst/>
          </a:prstGeom>
          <a:solidFill>
            <a:schemeClr val="tx2"/>
          </a:solidFill>
          <a:ln w="9525" algn="ctr">
            <a:solidFill>
              <a:schemeClr val="tx2"/>
            </a:solidFill>
            <a:round/>
            <a:headEnd/>
            <a:tailEnd/>
          </a:ln>
        </p:spPr>
        <p:txBody>
          <a:bodyPr wrap="none" lIns="0" tIns="0" rIns="0" bIns="0" anchor="ctr"/>
          <a:lstStyle/>
          <a:p>
            <a:pPr algn="ctr"/>
            <a:r>
              <a:rPr lang="en-GB" sz="1200" b="1">
                <a:solidFill>
                  <a:schemeClr val="bg1"/>
                </a:solidFill>
                <a:latin typeface="Calibri" pitchFamily="34" charset="0"/>
              </a:rPr>
              <a:t>1</a:t>
            </a:r>
          </a:p>
        </p:txBody>
      </p:sp>
      <p:sp>
        <p:nvSpPr>
          <p:cNvPr id="23558" name="Oval 6"/>
          <p:cNvSpPr>
            <a:spLocks noChangeArrowheads="1"/>
          </p:cNvSpPr>
          <p:nvPr>
            <p:custDataLst>
              <p:tags r:id="rId3"/>
            </p:custDataLst>
          </p:nvPr>
        </p:nvSpPr>
        <p:spPr bwMode="gray">
          <a:xfrm>
            <a:off x="4864100" y="1557338"/>
            <a:ext cx="319088" cy="295275"/>
          </a:xfrm>
          <a:prstGeom prst="ellipse">
            <a:avLst/>
          </a:prstGeom>
          <a:solidFill>
            <a:schemeClr val="tx2"/>
          </a:solidFill>
          <a:ln w="9525" algn="ctr">
            <a:solidFill>
              <a:schemeClr val="tx2"/>
            </a:solidFill>
            <a:round/>
            <a:headEnd/>
            <a:tailEnd/>
          </a:ln>
        </p:spPr>
        <p:txBody>
          <a:bodyPr wrap="none" lIns="0" tIns="0" rIns="0" bIns="0" anchor="ctr"/>
          <a:lstStyle/>
          <a:p>
            <a:pPr algn="ctr"/>
            <a:r>
              <a:rPr lang="en-GB" sz="1200" b="1">
                <a:solidFill>
                  <a:schemeClr val="bg1"/>
                </a:solidFill>
                <a:latin typeface="Calibri" pitchFamily="34" charset="0"/>
              </a:rPr>
              <a:t>2</a:t>
            </a:r>
          </a:p>
        </p:txBody>
      </p:sp>
      <p:sp>
        <p:nvSpPr>
          <p:cNvPr id="23559" name="Oval 6"/>
          <p:cNvSpPr>
            <a:spLocks noChangeArrowheads="1"/>
          </p:cNvSpPr>
          <p:nvPr>
            <p:custDataLst>
              <p:tags r:id="rId4"/>
            </p:custDataLst>
          </p:nvPr>
        </p:nvSpPr>
        <p:spPr bwMode="gray">
          <a:xfrm>
            <a:off x="5922963" y="3094038"/>
            <a:ext cx="319087" cy="295275"/>
          </a:xfrm>
          <a:prstGeom prst="ellipse">
            <a:avLst/>
          </a:prstGeom>
          <a:solidFill>
            <a:schemeClr val="tx2"/>
          </a:solidFill>
          <a:ln w="9525" algn="ctr">
            <a:solidFill>
              <a:schemeClr val="tx2"/>
            </a:solidFill>
            <a:round/>
            <a:headEnd/>
            <a:tailEnd/>
          </a:ln>
        </p:spPr>
        <p:txBody>
          <a:bodyPr wrap="none" lIns="0" tIns="0" rIns="0" bIns="0" anchor="ctr"/>
          <a:lstStyle/>
          <a:p>
            <a:pPr algn="ctr"/>
            <a:r>
              <a:rPr lang="en-GB" sz="1200" b="1">
                <a:solidFill>
                  <a:schemeClr val="bg1"/>
                </a:solidFill>
                <a:latin typeface="Calibri" pitchFamily="34" charset="0"/>
              </a:rPr>
              <a:t>3</a:t>
            </a:r>
          </a:p>
        </p:txBody>
      </p:sp>
      <p:sp>
        <p:nvSpPr>
          <p:cNvPr id="23560" name="Oval 6"/>
          <p:cNvSpPr>
            <a:spLocks noChangeArrowheads="1"/>
          </p:cNvSpPr>
          <p:nvPr>
            <p:custDataLst>
              <p:tags r:id="rId5"/>
            </p:custDataLst>
          </p:nvPr>
        </p:nvSpPr>
        <p:spPr bwMode="gray">
          <a:xfrm>
            <a:off x="4973638" y="4694238"/>
            <a:ext cx="319087" cy="295275"/>
          </a:xfrm>
          <a:prstGeom prst="ellipse">
            <a:avLst/>
          </a:prstGeom>
          <a:solidFill>
            <a:schemeClr val="tx2"/>
          </a:solidFill>
          <a:ln w="9525" algn="ctr">
            <a:solidFill>
              <a:schemeClr val="tx2"/>
            </a:solidFill>
            <a:round/>
            <a:headEnd/>
            <a:tailEnd/>
          </a:ln>
        </p:spPr>
        <p:txBody>
          <a:bodyPr wrap="none" lIns="0" tIns="0" rIns="0" bIns="0" anchor="ctr"/>
          <a:lstStyle/>
          <a:p>
            <a:pPr algn="ctr"/>
            <a:r>
              <a:rPr lang="en-GB" sz="1200" b="1">
                <a:solidFill>
                  <a:schemeClr val="bg1"/>
                </a:solidFill>
                <a:latin typeface="Calibri" pitchFamily="34" charset="0"/>
              </a:rPr>
              <a:t>4</a:t>
            </a:r>
          </a:p>
        </p:txBody>
      </p:sp>
      <p:sp>
        <p:nvSpPr>
          <p:cNvPr id="23561" name="Oval 6"/>
          <p:cNvSpPr>
            <a:spLocks noChangeArrowheads="1"/>
          </p:cNvSpPr>
          <p:nvPr>
            <p:custDataLst>
              <p:tags r:id="rId6"/>
            </p:custDataLst>
          </p:nvPr>
        </p:nvSpPr>
        <p:spPr bwMode="gray">
          <a:xfrm>
            <a:off x="2813050" y="4656138"/>
            <a:ext cx="320675" cy="295275"/>
          </a:xfrm>
          <a:prstGeom prst="ellipse">
            <a:avLst/>
          </a:prstGeom>
          <a:solidFill>
            <a:schemeClr val="tx2"/>
          </a:solidFill>
          <a:ln w="9525" algn="ctr">
            <a:solidFill>
              <a:schemeClr val="tx2"/>
            </a:solidFill>
            <a:round/>
            <a:headEnd/>
            <a:tailEnd/>
          </a:ln>
        </p:spPr>
        <p:txBody>
          <a:bodyPr wrap="none" lIns="0" tIns="0" rIns="0" bIns="0" anchor="ctr"/>
          <a:lstStyle/>
          <a:p>
            <a:pPr algn="ctr"/>
            <a:r>
              <a:rPr lang="en-GB" sz="1200" b="1">
                <a:solidFill>
                  <a:schemeClr val="bg1"/>
                </a:solidFill>
                <a:latin typeface="Calibri" pitchFamily="34" charset="0"/>
              </a:rPr>
              <a:t>5</a:t>
            </a:r>
          </a:p>
        </p:txBody>
      </p:sp>
      <p:sp>
        <p:nvSpPr>
          <p:cNvPr id="23562" name="Oval 6"/>
          <p:cNvSpPr>
            <a:spLocks noChangeArrowheads="1"/>
          </p:cNvSpPr>
          <p:nvPr>
            <p:custDataLst>
              <p:tags r:id="rId7"/>
            </p:custDataLst>
          </p:nvPr>
        </p:nvSpPr>
        <p:spPr bwMode="gray">
          <a:xfrm>
            <a:off x="1603375" y="3094038"/>
            <a:ext cx="319088" cy="295275"/>
          </a:xfrm>
          <a:prstGeom prst="ellipse">
            <a:avLst/>
          </a:prstGeom>
          <a:solidFill>
            <a:schemeClr val="tx2"/>
          </a:solidFill>
          <a:ln w="9525" algn="ctr">
            <a:solidFill>
              <a:schemeClr val="tx2"/>
            </a:solidFill>
            <a:round/>
            <a:headEnd/>
            <a:tailEnd/>
          </a:ln>
        </p:spPr>
        <p:txBody>
          <a:bodyPr wrap="none" lIns="0" tIns="0" rIns="0" bIns="0" anchor="ctr"/>
          <a:lstStyle/>
          <a:p>
            <a:pPr algn="ctr"/>
            <a:r>
              <a:rPr lang="en-GB" sz="1200" b="1">
                <a:solidFill>
                  <a:schemeClr val="bg1"/>
                </a:solidFill>
                <a:latin typeface="Calibri" pitchFamily="34" charset="0"/>
              </a:rPr>
              <a:t>6</a:t>
            </a:r>
          </a:p>
        </p:txBody>
      </p:sp>
      <p:sp>
        <p:nvSpPr>
          <p:cNvPr id="23563" name="Rectangle 263"/>
          <p:cNvSpPr>
            <a:spLocks noChangeArrowheads="1"/>
          </p:cNvSpPr>
          <p:nvPr/>
        </p:nvSpPr>
        <p:spPr bwMode="auto">
          <a:xfrm>
            <a:off x="381000" y="1600200"/>
            <a:ext cx="2503488" cy="803275"/>
          </a:xfrm>
          <a:prstGeom prst="rect">
            <a:avLst/>
          </a:prstGeom>
          <a:noFill/>
          <a:ln w="9525">
            <a:noFill/>
            <a:miter lim="800000"/>
            <a:headEnd/>
            <a:tailEnd/>
          </a:ln>
        </p:spPr>
        <p:txBody>
          <a:bodyPr lIns="0" tIns="0" rIns="0" bIns="0"/>
          <a:lstStyle/>
          <a:p>
            <a:pPr marL="190500" lvl="2" indent="-187325">
              <a:lnSpc>
                <a:spcPct val="105000"/>
              </a:lnSpc>
              <a:spcBef>
                <a:spcPct val="30000"/>
              </a:spcBef>
              <a:buSzPct val="75000"/>
              <a:buFont typeface="Wingdings" pitchFamily="2" charset="2"/>
              <a:buChar char="n"/>
            </a:pPr>
            <a:r>
              <a:rPr lang="en-US" sz="1400">
                <a:latin typeface="Calibri" pitchFamily="34" charset="0"/>
              </a:rPr>
              <a:t>Fixed tariffs under </a:t>
            </a:r>
            <a:br>
              <a:rPr lang="en-US" sz="1400">
                <a:latin typeface="Calibri" pitchFamily="34" charset="0"/>
              </a:rPr>
            </a:br>
            <a:r>
              <a:rPr lang="en-US" sz="1400">
                <a:latin typeface="Calibri" pitchFamily="34" charset="0"/>
              </a:rPr>
              <a:t>a long term  (13-20 yrs)</a:t>
            </a:r>
            <a:br>
              <a:rPr lang="en-US" sz="1400">
                <a:latin typeface="Calibri" pitchFamily="34" charset="0"/>
              </a:rPr>
            </a:br>
            <a:r>
              <a:rPr lang="en-US" sz="1400">
                <a:latin typeface="Calibri" pitchFamily="34" charset="0"/>
              </a:rPr>
              <a:t>Power Purchase</a:t>
            </a:r>
            <a:br>
              <a:rPr lang="en-US" sz="1400">
                <a:latin typeface="Calibri" pitchFamily="34" charset="0"/>
              </a:rPr>
            </a:br>
            <a:r>
              <a:rPr lang="en-US" sz="1400">
                <a:latin typeface="Calibri" pitchFamily="34" charset="0"/>
              </a:rPr>
              <a:t>Agreement</a:t>
            </a:r>
          </a:p>
        </p:txBody>
      </p:sp>
      <p:sp>
        <p:nvSpPr>
          <p:cNvPr id="23564" name="Rectangle 264"/>
          <p:cNvSpPr>
            <a:spLocks noChangeArrowheads="1"/>
          </p:cNvSpPr>
          <p:nvPr/>
        </p:nvSpPr>
        <p:spPr bwMode="auto">
          <a:xfrm>
            <a:off x="381000" y="2873375"/>
            <a:ext cx="2176462" cy="1084263"/>
          </a:xfrm>
          <a:prstGeom prst="rect">
            <a:avLst/>
          </a:prstGeom>
          <a:noFill/>
          <a:ln w="9525">
            <a:noFill/>
            <a:miter lim="800000"/>
            <a:headEnd/>
            <a:tailEnd/>
          </a:ln>
        </p:spPr>
        <p:txBody>
          <a:bodyPr lIns="0" tIns="0" rIns="0" bIns="0"/>
          <a:lstStyle/>
          <a:p>
            <a:pPr marL="190500" lvl="2" indent="-187325">
              <a:lnSpc>
                <a:spcPct val="105000"/>
              </a:lnSpc>
              <a:spcBef>
                <a:spcPct val="30000"/>
              </a:spcBef>
              <a:buSzPct val="75000"/>
              <a:buFont typeface="Wingdings" pitchFamily="2" charset="2"/>
              <a:buChar char="n"/>
            </a:pPr>
            <a:r>
              <a:rPr lang="en-US" sz="1400">
                <a:latin typeface="Calibri" pitchFamily="34" charset="0"/>
              </a:rPr>
              <a:t>Risk return trade off available with </a:t>
            </a:r>
            <a:br>
              <a:rPr lang="en-US" sz="1400">
                <a:latin typeface="Calibri" pitchFamily="34" charset="0"/>
              </a:rPr>
            </a:br>
            <a:r>
              <a:rPr lang="en-US" sz="1400">
                <a:latin typeface="Calibri" pitchFamily="34" charset="0"/>
              </a:rPr>
              <a:t>combination </a:t>
            </a:r>
            <a:br>
              <a:rPr lang="en-US" sz="1400">
                <a:latin typeface="Calibri" pitchFamily="34" charset="0"/>
              </a:rPr>
            </a:br>
            <a:r>
              <a:rPr lang="en-US" sz="1400">
                <a:latin typeface="Calibri" pitchFamily="34" charset="0"/>
              </a:rPr>
              <a:t>of  various </a:t>
            </a:r>
            <a:br>
              <a:rPr lang="en-US" sz="1400">
                <a:latin typeface="Calibri" pitchFamily="34" charset="0"/>
              </a:rPr>
            </a:br>
            <a:r>
              <a:rPr lang="en-US" sz="1400">
                <a:latin typeface="Calibri" pitchFamily="34" charset="0"/>
              </a:rPr>
              <a:t>models</a:t>
            </a:r>
          </a:p>
        </p:txBody>
      </p:sp>
      <p:sp>
        <p:nvSpPr>
          <p:cNvPr id="23565" name="Rectangle 265"/>
          <p:cNvSpPr>
            <a:spLocks noChangeArrowheads="1"/>
          </p:cNvSpPr>
          <p:nvPr/>
        </p:nvSpPr>
        <p:spPr bwMode="auto">
          <a:xfrm>
            <a:off x="381000" y="4905375"/>
            <a:ext cx="2209800" cy="1495425"/>
          </a:xfrm>
          <a:prstGeom prst="rect">
            <a:avLst/>
          </a:prstGeom>
          <a:noFill/>
          <a:ln w="9525">
            <a:noFill/>
            <a:miter lim="800000"/>
            <a:headEnd/>
            <a:tailEnd/>
          </a:ln>
        </p:spPr>
        <p:txBody>
          <a:bodyPr lIns="0" tIns="0" rIns="0" bIns="0"/>
          <a:lstStyle/>
          <a:p>
            <a:pPr marL="190500" lvl="2" indent="-187325">
              <a:lnSpc>
                <a:spcPct val="105000"/>
              </a:lnSpc>
              <a:spcBef>
                <a:spcPct val="30000"/>
              </a:spcBef>
              <a:buSzPct val="75000"/>
              <a:buFont typeface="Wingdings" pitchFamily="2" charset="2"/>
              <a:buChar char="n"/>
            </a:pPr>
            <a:r>
              <a:rPr lang="en-US" sz="1400" dirty="0">
                <a:latin typeface="Calibri" pitchFamily="34" charset="0"/>
              </a:rPr>
              <a:t>Possibility of substantial savings in power cost</a:t>
            </a:r>
          </a:p>
          <a:p>
            <a:pPr marL="190500" lvl="2" indent="-187325">
              <a:lnSpc>
                <a:spcPct val="105000"/>
              </a:lnSpc>
              <a:spcBef>
                <a:spcPct val="30000"/>
              </a:spcBef>
              <a:buSzPct val="75000"/>
              <a:buFont typeface="Wingdings" pitchFamily="2" charset="2"/>
              <a:buChar char="n"/>
            </a:pPr>
            <a:r>
              <a:rPr lang="en-US" sz="1400" dirty="0">
                <a:latin typeface="Calibri" pitchFamily="34" charset="0"/>
              </a:rPr>
              <a:t>Limited feasibility for IPPs as the producer needs to be the user of the electricity</a:t>
            </a:r>
          </a:p>
        </p:txBody>
      </p:sp>
      <p:sp>
        <p:nvSpPr>
          <p:cNvPr id="23566" name="Rectangle 266"/>
          <p:cNvSpPr>
            <a:spLocks noChangeArrowheads="1"/>
          </p:cNvSpPr>
          <p:nvPr/>
        </p:nvSpPr>
        <p:spPr bwMode="auto">
          <a:xfrm>
            <a:off x="6248400" y="1600200"/>
            <a:ext cx="1828800" cy="1066800"/>
          </a:xfrm>
          <a:prstGeom prst="rect">
            <a:avLst/>
          </a:prstGeom>
          <a:noFill/>
          <a:ln w="9525">
            <a:noFill/>
            <a:miter lim="800000"/>
            <a:headEnd/>
            <a:tailEnd/>
          </a:ln>
        </p:spPr>
        <p:txBody>
          <a:bodyPr lIns="0" tIns="0" rIns="0" bIns="0"/>
          <a:lstStyle/>
          <a:p>
            <a:pPr marL="190500" lvl="2" indent="-187325">
              <a:lnSpc>
                <a:spcPct val="105000"/>
              </a:lnSpc>
              <a:spcBef>
                <a:spcPct val="30000"/>
              </a:spcBef>
              <a:buSzPct val="75000"/>
              <a:buFont typeface="Wingdings" pitchFamily="2" charset="2"/>
              <a:buChar char="n"/>
            </a:pPr>
            <a:r>
              <a:rPr lang="en-US" sz="1400" dirty="0">
                <a:latin typeface="Calibri" pitchFamily="34" charset="0"/>
              </a:rPr>
              <a:t>Fixed tariffs based on CERC framework</a:t>
            </a:r>
          </a:p>
          <a:p>
            <a:pPr marL="190500" lvl="2" indent="-187325">
              <a:lnSpc>
                <a:spcPct val="105000"/>
              </a:lnSpc>
              <a:spcBef>
                <a:spcPct val="30000"/>
              </a:spcBef>
              <a:buSzPct val="75000"/>
              <a:buFont typeface="Wingdings" pitchFamily="2" charset="2"/>
              <a:buChar char="n"/>
            </a:pPr>
            <a:r>
              <a:rPr lang="en-US" sz="1400" dirty="0">
                <a:latin typeface="Calibri" pitchFamily="34" charset="0"/>
              </a:rPr>
              <a:t>Better returns, linked with site potential</a:t>
            </a:r>
          </a:p>
        </p:txBody>
      </p:sp>
      <p:sp>
        <p:nvSpPr>
          <p:cNvPr id="23567" name="Rectangle 267"/>
          <p:cNvSpPr>
            <a:spLocks noChangeArrowheads="1"/>
          </p:cNvSpPr>
          <p:nvPr/>
        </p:nvSpPr>
        <p:spPr bwMode="auto">
          <a:xfrm>
            <a:off x="7162800" y="2873375"/>
            <a:ext cx="1981200" cy="2057400"/>
          </a:xfrm>
          <a:prstGeom prst="rect">
            <a:avLst/>
          </a:prstGeom>
          <a:noFill/>
          <a:ln w="9525">
            <a:noFill/>
            <a:miter lim="800000"/>
            <a:headEnd/>
            <a:tailEnd/>
          </a:ln>
        </p:spPr>
        <p:txBody>
          <a:bodyPr lIns="0" tIns="0" rIns="0" bIns="0"/>
          <a:lstStyle/>
          <a:p>
            <a:pPr marL="190500" lvl="2" indent="-187325">
              <a:lnSpc>
                <a:spcPct val="105000"/>
              </a:lnSpc>
              <a:spcBef>
                <a:spcPct val="30000"/>
              </a:spcBef>
              <a:buSzPct val="75000"/>
              <a:buFont typeface="Wingdings" pitchFamily="2" charset="2"/>
              <a:buChar char="n"/>
            </a:pPr>
            <a:r>
              <a:rPr lang="en-US" sz="1400" dirty="0">
                <a:latin typeface="Calibri" pitchFamily="34" charset="0"/>
              </a:rPr>
              <a:t>Sale to distribution companies @ </a:t>
            </a:r>
            <a:r>
              <a:rPr lang="en-US" sz="1400" dirty="0" err="1">
                <a:latin typeface="Calibri" pitchFamily="34" charset="0"/>
              </a:rPr>
              <a:t>Avg</a:t>
            </a:r>
            <a:r>
              <a:rPr lang="en-US" sz="1400" dirty="0">
                <a:latin typeface="Calibri" pitchFamily="34" charset="0"/>
              </a:rPr>
              <a:t> Pooled purchase cost</a:t>
            </a:r>
          </a:p>
          <a:p>
            <a:pPr marL="190500" lvl="2" indent="-187325">
              <a:lnSpc>
                <a:spcPct val="105000"/>
              </a:lnSpc>
              <a:spcBef>
                <a:spcPct val="30000"/>
              </a:spcBef>
              <a:buSzPct val="75000"/>
              <a:buFont typeface="Wingdings" pitchFamily="2" charset="2"/>
              <a:buChar char="n"/>
            </a:pPr>
            <a:r>
              <a:rPr lang="en-US" sz="1400" dirty="0">
                <a:latin typeface="Calibri" pitchFamily="34" charset="0"/>
              </a:rPr>
              <a:t>Lower tariffs than </a:t>
            </a:r>
            <a:br>
              <a:rPr lang="en-US" sz="1400" dirty="0">
                <a:latin typeface="Calibri" pitchFamily="34" charset="0"/>
              </a:rPr>
            </a:br>
            <a:r>
              <a:rPr lang="en-US" sz="1400" dirty="0">
                <a:latin typeface="Calibri" pitchFamily="34" charset="0"/>
              </a:rPr>
              <a:t>pref. feed-in tariffs</a:t>
            </a:r>
          </a:p>
          <a:p>
            <a:pPr marL="190500" lvl="2" indent="-187325">
              <a:lnSpc>
                <a:spcPct val="105000"/>
              </a:lnSpc>
              <a:spcBef>
                <a:spcPct val="30000"/>
              </a:spcBef>
              <a:buSzPct val="75000"/>
              <a:buFont typeface="Wingdings" pitchFamily="2" charset="2"/>
              <a:buChar char="n"/>
            </a:pPr>
            <a:r>
              <a:rPr lang="en-US" sz="1400" dirty="0">
                <a:latin typeface="Calibri" pitchFamily="34" charset="0"/>
              </a:rPr>
              <a:t>Potential for upside</a:t>
            </a:r>
            <a:endParaRPr lang="en-US" sz="1200" dirty="0">
              <a:latin typeface="Calibri" pitchFamily="34" charset="0"/>
            </a:endParaRPr>
          </a:p>
          <a:p>
            <a:pPr marL="381000" lvl="3" indent="-188913">
              <a:lnSpc>
                <a:spcPct val="105000"/>
              </a:lnSpc>
              <a:spcBef>
                <a:spcPct val="30000"/>
              </a:spcBef>
              <a:buFontTx/>
              <a:buChar char="–"/>
            </a:pPr>
            <a:r>
              <a:rPr lang="en-US" sz="1200" dirty="0">
                <a:latin typeface="Calibri" pitchFamily="34" charset="0"/>
              </a:rPr>
              <a:t>Rise in APPC</a:t>
            </a:r>
          </a:p>
          <a:p>
            <a:pPr marL="381000" lvl="3" indent="-188913">
              <a:lnSpc>
                <a:spcPct val="105000"/>
              </a:lnSpc>
              <a:spcBef>
                <a:spcPct val="30000"/>
              </a:spcBef>
              <a:buFontTx/>
              <a:buChar char="–"/>
            </a:pPr>
            <a:r>
              <a:rPr lang="en-US" sz="1200" dirty="0">
                <a:latin typeface="Calibri" pitchFamily="34" charset="0"/>
              </a:rPr>
              <a:t>REC price</a:t>
            </a:r>
          </a:p>
        </p:txBody>
      </p:sp>
      <p:sp>
        <p:nvSpPr>
          <p:cNvPr id="23568" name="Rectangle 266"/>
          <p:cNvSpPr>
            <a:spLocks noChangeArrowheads="1"/>
          </p:cNvSpPr>
          <p:nvPr/>
        </p:nvSpPr>
        <p:spPr bwMode="auto">
          <a:xfrm>
            <a:off x="6248400" y="5334000"/>
            <a:ext cx="1828800" cy="1066800"/>
          </a:xfrm>
          <a:prstGeom prst="rect">
            <a:avLst/>
          </a:prstGeom>
          <a:noFill/>
          <a:ln w="9525">
            <a:noFill/>
            <a:miter lim="800000"/>
            <a:headEnd/>
            <a:tailEnd/>
          </a:ln>
        </p:spPr>
        <p:txBody>
          <a:bodyPr lIns="0" tIns="0" rIns="0" bIns="0"/>
          <a:lstStyle/>
          <a:p>
            <a:pPr marL="190500" lvl="2" indent="-187325">
              <a:lnSpc>
                <a:spcPct val="105000"/>
              </a:lnSpc>
              <a:spcBef>
                <a:spcPct val="30000"/>
              </a:spcBef>
              <a:buSzPct val="75000"/>
              <a:buFont typeface="Wingdings" pitchFamily="2" charset="2"/>
              <a:buChar char="n"/>
            </a:pPr>
            <a:r>
              <a:rPr lang="en-US" sz="1400" dirty="0">
                <a:latin typeface="Calibri" pitchFamily="34" charset="0"/>
              </a:rPr>
              <a:t>High risk – high returns</a:t>
            </a:r>
          </a:p>
          <a:p>
            <a:pPr marL="190500" lvl="2" indent="-187325">
              <a:lnSpc>
                <a:spcPct val="105000"/>
              </a:lnSpc>
              <a:spcBef>
                <a:spcPct val="30000"/>
              </a:spcBef>
              <a:buSzPct val="75000"/>
              <a:buFont typeface="Wingdings" pitchFamily="2" charset="2"/>
              <a:buChar char="n"/>
            </a:pPr>
            <a:r>
              <a:rPr lang="en-US" sz="1400" dirty="0">
                <a:latin typeface="Calibri" pitchFamily="34" charset="0"/>
              </a:rPr>
              <a:t>Market discovery </a:t>
            </a:r>
            <a:br>
              <a:rPr lang="en-US" sz="1400" dirty="0">
                <a:latin typeface="Calibri" pitchFamily="34" charset="0"/>
              </a:rPr>
            </a:br>
            <a:r>
              <a:rPr lang="en-US" sz="1400" dirty="0">
                <a:latin typeface="Calibri" pitchFamily="34" charset="0"/>
              </a:rPr>
              <a:t>of price</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smtClean="0"/>
              <a:t>Measuring the future opportunity</a:t>
            </a:r>
          </a:p>
        </p:txBody>
      </p:sp>
      <p:graphicFrame>
        <p:nvGraphicFramePr>
          <p:cNvPr id="240704" name="Group 64"/>
          <p:cNvGraphicFramePr>
            <a:graphicFrameLocks noGrp="1"/>
          </p:cNvGraphicFramePr>
          <p:nvPr>
            <p:ph sz="half" idx="4294967295"/>
          </p:nvPr>
        </p:nvGraphicFramePr>
        <p:xfrm>
          <a:off x="685800" y="1143000"/>
          <a:ext cx="8458200" cy="2316479"/>
        </p:xfrm>
        <a:graphic>
          <a:graphicData uri="http://schemas.openxmlformats.org/drawingml/2006/table">
            <a:tbl>
              <a:tblPr>
                <a:tableStyleId>{21E4AEA4-8DFA-4A89-87EB-49C32662AFE0}</a:tableStyleId>
              </a:tblPr>
              <a:tblGrid>
                <a:gridCol w="1753633"/>
                <a:gridCol w="1855539"/>
                <a:gridCol w="2373561"/>
                <a:gridCol w="2475467"/>
              </a:tblGrid>
              <a:tr h="105294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solidFill>
                            <a:schemeClr val="bg1"/>
                          </a:solidFill>
                          <a:effectLst/>
                        </a:rPr>
                        <a:t>Year</a:t>
                      </a:r>
                      <a:endParaRPr kumimoji="0" lang="en-US" sz="1800" b="1" i="0" u="none" strike="noStrike" cap="none" normalizeH="0" baseline="0" dirty="0" smtClean="0">
                        <a:ln>
                          <a:noFill/>
                        </a:ln>
                        <a:solidFill>
                          <a:schemeClr val="bg1"/>
                        </a:solidFill>
                        <a:effectLst/>
                        <a:latin typeface="+mn-lt"/>
                        <a:cs typeface="Arial" pitchFamily="34" charset="0"/>
                      </a:endParaRPr>
                    </a:p>
                  </a:txBody>
                  <a:tcPr anchor="ctr" horzOverflow="overflow">
                    <a:solidFill>
                      <a:srgbClr val="99CC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solidFill>
                            <a:schemeClr val="bg1"/>
                          </a:solidFill>
                          <a:effectLst/>
                        </a:rPr>
                        <a:t>MU Needed </a:t>
                      </a:r>
                      <a:br>
                        <a:rPr kumimoji="0" lang="en-US" sz="1800" b="1" u="none" strike="noStrike" cap="none" normalizeH="0" baseline="0" dirty="0" smtClean="0">
                          <a:ln>
                            <a:noFill/>
                          </a:ln>
                          <a:solidFill>
                            <a:schemeClr val="bg1"/>
                          </a:solidFill>
                          <a:effectLst/>
                        </a:rPr>
                      </a:br>
                      <a:r>
                        <a:rPr kumimoji="0" lang="en-US" sz="1800" b="1" u="none" strike="noStrike" cap="none" normalizeH="0" baseline="0" dirty="0" smtClean="0">
                          <a:ln>
                            <a:noFill/>
                          </a:ln>
                          <a:solidFill>
                            <a:schemeClr val="bg1"/>
                          </a:solidFill>
                          <a:effectLst/>
                        </a:rPr>
                        <a:t>(as per CEA Survey)</a:t>
                      </a:r>
                      <a:endParaRPr kumimoji="0" lang="en-US" sz="1800" b="1" i="0" u="none" strike="noStrike" cap="none" normalizeH="0" baseline="0" dirty="0" smtClean="0">
                        <a:ln>
                          <a:noFill/>
                        </a:ln>
                        <a:solidFill>
                          <a:schemeClr val="bg1"/>
                        </a:solidFill>
                        <a:effectLst/>
                        <a:latin typeface="+mn-lt"/>
                        <a:cs typeface="Arial" pitchFamily="34" charset="0"/>
                      </a:endParaRPr>
                    </a:p>
                  </a:txBody>
                  <a:tcPr anchor="ctr" horzOverflow="overflow">
                    <a:solidFill>
                      <a:srgbClr val="99CC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solidFill>
                            <a:schemeClr val="bg1"/>
                          </a:solidFill>
                          <a:effectLst/>
                        </a:rPr>
                        <a:t>RE MU </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solidFill>
                            <a:schemeClr val="bg1"/>
                          </a:solidFill>
                          <a:effectLst/>
                        </a:rPr>
                        <a:t>(15% as per NAPCC Target)</a:t>
                      </a:r>
                      <a:endParaRPr kumimoji="0" lang="en-US" sz="1800" b="1" i="0" u="none" strike="noStrike" cap="none" normalizeH="0" baseline="0" dirty="0" smtClean="0">
                        <a:ln>
                          <a:noFill/>
                        </a:ln>
                        <a:solidFill>
                          <a:schemeClr val="bg1"/>
                        </a:solidFill>
                        <a:effectLst/>
                        <a:latin typeface="+mn-lt"/>
                        <a:cs typeface="Arial" pitchFamily="34" charset="0"/>
                      </a:endParaRPr>
                    </a:p>
                  </a:txBody>
                  <a:tcPr anchor="ctr" horzOverflow="overflow">
                    <a:solidFill>
                      <a:srgbClr val="99CC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solidFill>
                            <a:schemeClr val="bg1"/>
                          </a:solidFill>
                          <a:effectLst/>
                        </a:rPr>
                        <a:t>Derived </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solidFill>
                            <a:schemeClr val="bg1"/>
                          </a:solidFill>
                          <a:effectLst/>
                        </a:rPr>
                        <a:t>RE Capacity </a:t>
                      </a:r>
                      <a:br>
                        <a:rPr kumimoji="0" lang="en-US" sz="1800" b="1" u="none" strike="noStrike" cap="none" normalizeH="0" baseline="0" dirty="0" smtClean="0">
                          <a:ln>
                            <a:noFill/>
                          </a:ln>
                          <a:solidFill>
                            <a:schemeClr val="bg1"/>
                          </a:solidFill>
                          <a:effectLst/>
                        </a:rPr>
                      </a:br>
                      <a:r>
                        <a:rPr kumimoji="0" lang="en-US" sz="1800" b="1" u="none" strike="noStrike" cap="none" normalizeH="0" baseline="0" dirty="0" smtClean="0">
                          <a:ln>
                            <a:noFill/>
                          </a:ln>
                          <a:solidFill>
                            <a:schemeClr val="bg1"/>
                          </a:solidFill>
                          <a:effectLst/>
                        </a:rPr>
                        <a:t>(@33% PLF)</a:t>
                      </a:r>
                      <a:endParaRPr kumimoji="0" lang="en-US" sz="1800" b="1" i="0" u="none" strike="noStrike" cap="none" normalizeH="0" baseline="0" dirty="0" smtClean="0">
                        <a:ln>
                          <a:noFill/>
                        </a:ln>
                        <a:solidFill>
                          <a:schemeClr val="bg1"/>
                        </a:solidFill>
                        <a:effectLst/>
                        <a:latin typeface="+mn-lt"/>
                        <a:cs typeface="Arial" pitchFamily="34" charset="0"/>
                      </a:endParaRPr>
                    </a:p>
                  </a:txBody>
                  <a:tcPr anchor="ctr" horzOverflow="overflow">
                    <a:solidFill>
                      <a:srgbClr val="99CC00"/>
                    </a:solidFill>
                  </a:tcPr>
                </a:tc>
              </a:tr>
              <a:tr h="42117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2011-12</a:t>
                      </a:r>
                      <a:endParaRPr kumimoji="0" lang="en-US" sz="1800" b="1" i="0" u="none" strike="noStrike" cap="none" normalizeH="0" baseline="0" dirty="0" smtClean="0">
                        <a:ln>
                          <a:noFill/>
                        </a:ln>
                        <a:solidFill>
                          <a:schemeClr val="tx1"/>
                        </a:solidFill>
                        <a:effectLst/>
                        <a:latin typeface="+mn-lt"/>
                        <a:cs typeface="Arial" pitchFamily="34" charset="0"/>
                      </a:endParaRPr>
                    </a:p>
                  </a:txBody>
                  <a:tcPr anchor="b" horzOverflow="overflow">
                    <a:solidFill>
                      <a:srgbClr val="CCFF99"/>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969659</a:t>
                      </a:r>
                      <a:endParaRPr kumimoji="0" lang="en-US" sz="1800" b="1" i="0" u="none" strike="noStrike" cap="none" normalizeH="0" baseline="0" dirty="0" smtClean="0">
                        <a:ln>
                          <a:noFill/>
                        </a:ln>
                        <a:solidFill>
                          <a:schemeClr val="tx1"/>
                        </a:solidFill>
                        <a:effectLst/>
                        <a:latin typeface="+mn-lt"/>
                        <a:cs typeface="Arial" pitchFamily="34" charset="0"/>
                      </a:endParaRPr>
                    </a:p>
                  </a:txBody>
                  <a:tcPr anchor="b" horzOverflow="overflow">
                    <a:solidFill>
                      <a:srgbClr val="CCFF99"/>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145449</a:t>
                      </a:r>
                      <a:endParaRPr kumimoji="0" lang="en-US" sz="1800" b="1" i="0" u="none" strike="noStrike" cap="none" normalizeH="0" baseline="0" dirty="0" smtClean="0">
                        <a:ln>
                          <a:noFill/>
                        </a:ln>
                        <a:solidFill>
                          <a:schemeClr val="tx1"/>
                        </a:solidFill>
                        <a:effectLst/>
                        <a:latin typeface="+mn-lt"/>
                        <a:cs typeface="Arial" pitchFamily="34" charset="0"/>
                      </a:endParaRPr>
                    </a:p>
                  </a:txBody>
                  <a:tcPr anchor="b" horzOverflow="overflow">
                    <a:solidFill>
                      <a:srgbClr val="CCFF99"/>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50314</a:t>
                      </a:r>
                      <a:endParaRPr kumimoji="0" lang="en-US" sz="1800" b="1" i="0" u="none" strike="noStrike" cap="none" normalizeH="0" baseline="0" smtClean="0">
                        <a:ln>
                          <a:noFill/>
                        </a:ln>
                        <a:solidFill>
                          <a:schemeClr val="tx1"/>
                        </a:solidFill>
                        <a:effectLst/>
                        <a:latin typeface="+mn-lt"/>
                        <a:cs typeface="Arial" pitchFamily="34" charset="0"/>
                      </a:endParaRPr>
                    </a:p>
                  </a:txBody>
                  <a:tcPr anchor="b" horzOverflow="overflow">
                    <a:solidFill>
                      <a:srgbClr val="CCFF99"/>
                    </a:solidFill>
                  </a:tcPr>
                </a:tc>
              </a:tr>
              <a:tr h="42117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2016-17</a:t>
                      </a:r>
                      <a:endParaRPr kumimoji="0" lang="en-US" sz="1800" b="1" i="0" u="none" strike="noStrike" cap="none" normalizeH="0" baseline="0" smtClean="0">
                        <a:ln>
                          <a:noFill/>
                        </a:ln>
                        <a:solidFill>
                          <a:schemeClr val="tx1"/>
                        </a:solidFill>
                        <a:effectLst/>
                        <a:latin typeface="+mn-lt"/>
                        <a:cs typeface="Arial" pitchFamily="34" charset="0"/>
                      </a:endParaRPr>
                    </a:p>
                  </a:txBody>
                  <a:tcPr anchor="b" horzOverflow="overflow">
                    <a:solidFill>
                      <a:srgbClr val="CCFF99"/>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1392066</a:t>
                      </a:r>
                      <a:endParaRPr kumimoji="0" lang="en-US" sz="1800" b="1" i="0" u="none" strike="noStrike" cap="none" normalizeH="0" baseline="0" smtClean="0">
                        <a:ln>
                          <a:noFill/>
                        </a:ln>
                        <a:solidFill>
                          <a:schemeClr val="tx1"/>
                        </a:solidFill>
                        <a:effectLst/>
                        <a:latin typeface="+mn-lt"/>
                        <a:cs typeface="Arial" pitchFamily="34" charset="0"/>
                      </a:endParaRPr>
                    </a:p>
                  </a:txBody>
                  <a:tcPr anchor="b" horzOverflow="overflow">
                    <a:solidFill>
                      <a:srgbClr val="CCFF99"/>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208810</a:t>
                      </a:r>
                      <a:endParaRPr kumimoji="0" lang="en-US" sz="1800" b="1" i="0" u="none" strike="noStrike" cap="none" normalizeH="0" baseline="0" dirty="0" smtClean="0">
                        <a:ln>
                          <a:noFill/>
                        </a:ln>
                        <a:solidFill>
                          <a:schemeClr val="tx1"/>
                        </a:solidFill>
                        <a:effectLst/>
                        <a:latin typeface="+mn-lt"/>
                        <a:cs typeface="Arial" pitchFamily="34" charset="0"/>
                      </a:endParaRPr>
                    </a:p>
                  </a:txBody>
                  <a:tcPr anchor="b" horzOverflow="overflow">
                    <a:solidFill>
                      <a:srgbClr val="CCFF99"/>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72233</a:t>
                      </a:r>
                      <a:endParaRPr kumimoji="0" lang="en-US" sz="1800" b="1" i="0" u="none" strike="noStrike" cap="none" normalizeH="0" baseline="0" smtClean="0">
                        <a:ln>
                          <a:noFill/>
                        </a:ln>
                        <a:solidFill>
                          <a:schemeClr val="tx1"/>
                        </a:solidFill>
                        <a:effectLst/>
                        <a:latin typeface="+mn-lt"/>
                        <a:cs typeface="Arial" pitchFamily="34" charset="0"/>
                      </a:endParaRPr>
                    </a:p>
                  </a:txBody>
                  <a:tcPr anchor="b" horzOverflow="overflow">
                    <a:solidFill>
                      <a:srgbClr val="CCFF99"/>
                    </a:solidFill>
                  </a:tcPr>
                </a:tc>
              </a:tr>
              <a:tr h="42117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2021-22</a:t>
                      </a:r>
                      <a:endParaRPr kumimoji="0" lang="en-US" sz="1800" b="1" i="0" u="none" strike="noStrike" cap="none" normalizeH="0" baseline="0" smtClean="0">
                        <a:ln>
                          <a:noFill/>
                        </a:ln>
                        <a:solidFill>
                          <a:schemeClr val="tx1"/>
                        </a:solidFill>
                        <a:effectLst/>
                        <a:latin typeface="+mn-lt"/>
                        <a:cs typeface="Arial" pitchFamily="34" charset="0"/>
                      </a:endParaRPr>
                    </a:p>
                  </a:txBody>
                  <a:tcPr anchor="b" horzOverflow="overflow">
                    <a:solidFill>
                      <a:srgbClr val="CCFF99"/>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1914508</a:t>
                      </a:r>
                      <a:endParaRPr kumimoji="0" lang="en-US" sz="1800" b="1" i="0" u="none" strike="noStrike" cap="none" normalizeH="0" baseline="0" smtClean="0">
                        <a:ln>
                          <a:noFill/>
                        </a:ln>
                        <a:solidFill>
                          <a:schemeClr val="tx1"/>
                        </a:solidFill>
                        <a:effectLst/>
                        <a:latin typeface="+mn-lt"/>
                        <a:cs typeface="Arial" pitchFamily="34" charset="0"/>
                      </a:endParaRPr>
                    </a:p>
                  </a:txBody>
                  <a:tcPr anchor="b" horzOverflow="overflow">
                    <a:solidFill>
                      <a:srgbClr val="CCFF99"/>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287176</a:t>
                      </a:r>
                      <a:endParaRPr kumimoji="0" lang="en-US" sz="1800" b="1" i="0" u="none" strike="noStrike" cap="none" normalizeH="0" baseline="0" smtClean="0">
                        <a:ln>
                          <a:noFill/>
                        </a:ln>
                        <a:solidFill>
                          <a:schemeClr val="tx1"/>
                        </a:solidFill>
                        <a:effectLst/>
                        <a:latin typeface="+mn-lt"/>
                        <a:cs typeface="Arial" pitchFamily="34" charset="0"/>
                      </a:endParaRPr>
                    </a:p>
                  </a:txBody>
                  <a:tcPr anchor="b" horzOverflow="overflow">
                    <a:solidFill>
                      <a:srgbClr val="CCFF99"/>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99341</a:t>
                      </a:r>
                      <a:endParaRPr kumimoji="0" lang="en-US" sz="1800" b="1" i="0" u="none" strike="noStrike" cap="none" normalizeH="0" baseline="0" dirty="0" smtClean="0">
                        <a:ln>
                          <a:noFill/>
                        </a:ln>
                        <a:solidFill>
                          <a:schemeClr val="tx1"/>
                        </a:solidFill>
                        <a:effectLst/>
                        <a:latin typeface="+mn-lt"/>
                        <a:cs typeface="Arial" pitchFamily="34" charset="0"/>
                      </a:endParaRPr>
                    </a:p>
                  </a:txBody>
                  <a:tcPr anchor="b" horzOverflow="overflow">
                    <a:solidFill>
                      <a:srgbClr val="CCFF99"/>
                    </a:solidFill>
                  </a:tcPr>
                </a:tc>
              </a:tr>
            </a:tbl>
          </a:graphicData>
        </a:graphic>
      </p:graphicFrame>
      <p:sp>
        <p:nvSpPr>
          <p:cNvPr id="15390" name="Rectangle 207"/>
          <p:cNvSpPr>
            <a:spLocks noGrp="1" noChangeArrowheads="1"/>
          </p:cNvSpPr>
          <p:nvPr>
            <p:ph type="body" sz="half" idx="4294967295"/>
          </p:nvPr>
        </p:nvSpPr>
        <p:spPr>
          <a:xfrm>
            <a:off x="609600" y="3886200"/>
            <a:ext cx="8229600" cy="2438400"/>
          </a:xfrm>
        </p:spPr>
        <p:txBody>
          <a:bodyPr/>
          <a:lstStyle/>
          <a:p>
            <a:pPr marL="182563" indent="-231775" eaLnBrk="1" hangingPunct="1">
              <a:lnSpc>
                <a:spcPct val="150000"/>
              </a:lnSpc>
              <a:spcBef>
                <a:spcPct val="0"/>
              </a:spcBef>
            </a:pPr>
            <a:r>
              <a:rPr lang="en-US" sz="2000" dirty="0" smtClean="0">
                <a:ea typeface="Arial Unicode MS" pitchFamily="34" charset="-128"/>
                <a:cs typeface="Arial Unicode MS" pitchFamily="34" charset="-128"/>
              </a:rPr>
              <a:t>Est. demand in CEA17th Power Survey: 1.91 trillion units.</a:t>
            </a:r>
          </a:p>
          <a:p>
            <a:pPr marL="182563" indent="-231775" eaLnBrk="1" hangingPunct="1">
              <a:lnSpc>
                <a:spcPct val="150000"/>
              </a:lnSpc>
              <a:spcBef>
                <a:spcPct val="0"/>
              </a:spcBef>
            </a:pPr>
            <a:r>
              <a:rPr lang="en-US" sz="2000" dirty="0" smtClean="0">
                <a:ea typeface="Arial Unicode MS" pitchFamily="34" charset="-128"/>
                <a:cs typeface="Arial Unicode MS" pitchFamily="34" charset="-128"/>
              </a:rPr>
              <a:t>To meet NAPCC target of 15%, installed capacity of </a:t>
            </a:r>
            <a:r>
              <a:rPr lang="en-US" sz="2000" dirty="0" err="1" smtClean="0">
                <a:ea typeface="Arial Unicode MS" pitchFamily="34" charset="-128"/>
                <a:cs typeface="Arial Unicode MS" pitchFamily="34" charset="-128"/>
              </a:rPr>
              <a:t>renewables</a:t>
            </a:r>
            <a:r>
              <a:rPr lang="en-US" sz="2000" dirty="0" smtClean="0">
                <a:ea typeface="Arial Unicode MS" pitchFamily="34" charset="-128"/>
                <a:cs typeface="Arial Unicode MS" pitchFamily="34" charset="-128"/>
              </a:rPr>
              <a:t> will need to reach 100,000MW (at 33% PLF)</a:t>
            </a:r>
          </a:p>
          <a:p>
            <a:pPr marL="182563" indent="-231775" eaLnBrk="1" hangingPunct="1">
              <a:lnSpc>
                <a:spcPct val="150000"/>
              </a:lnSpc>
              <a:spcBef>
                <a:spcPct val="0"/>
              </a:spcBef>
            </a:pPr>
            <a:r>
              <a:rPr lang="en-US" sz="2000" dirty="0" smtClean="0">
                <a:ea typeface="Arial Unicode MS" pitchFamily="34" charset="-128"/>
                <a:cs typeface="Arial Unicode MS" pitchFamily="34" charset="-128"/>
              </a:rPr>
              <a:t>Even with a conservative estimate of 50% share of wind in RE mix, aprox. 4000MW of yearly capacity addition would be needed in </a:t>
            </a:r>
            <a:br>
              <a:rPr lang="en-US" sz="2000" dirty="0" smtClean="0">
                <a:ea typeface="Arial Unicode MS" pitchFamily="34" charset="-128"/>
                <a:cs typeface="Arial Unicode MS" pitchFamily="34" charset="-128"/>
              </a:rPr>
            </a:br>
            <a:r>
              <a:rPr lang="en-US" sz="2000" dirty="0" smtClean="0">
                <a:ea typeface="Arial Unicode MS" pitchFamily="34" charset="-128"/>
                <a:cs typeface="Arial Unicode MS" pitchFamily="34" charset="-128"/>
              </a:rPr>
              <a:t>wind alone for next 10 years. A Huge opportunity!</a:t>
            </a:r>
          </a:p>
        </p:txBody>
      </p:sp>
      <p:graphicFrame>
        <p:nvGraphicFramePr>
          <p:cNvPr id="240686" name="Group 46"/>
          <p:cNvGraphicFramePr>
            <a:graphicFrameLocks noGrp="1"/>
          </p:cNvGraphicFramePr>
          <p:nvPr/>
        </p:nvGraphicFramePr>
        <p:xfrm>
          <a:off x="381000" y="3581400"/>
          <a:ext cx="8458200" cy="365760"/>
        </p:xfrm>
        <a:graphic>
          <a:graphicData uri="http://schemas.openxmlformats.org/drawingml/2006/table">
            <a:tbl>
              <a:tblPr>
                <a:tableStyleId>{21E4AEA4-8DFA-4A89-87EB-49C32662AFE0}</a:tableStyleId>
              </a:tblPr>
              <a:tblGrid>
                <a:gridCol w="1753529"/>
                <a:gridCol w="1856678"/>
                <a:gridCol w="2372422"/>
                <a:gridCol w="2475571"/>
              </a:tblGrid>
              <a:tr h="2667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u="none" strike="noStrike" kern="1200" cap="none" normalizeH="0" baseline="0" dirty="0" smtClean="0">
                          <a:ln>
                            <a:noFill/>
                          </a:ln>
                          <a:solidFill>
                            <a:schemeClr val="tx1"/>
                          </a:solidFill>
                          <a:effectLst/>
                        </a:rPr>
                        <a:t>Wind@50%</a:t>
                      </a:r>
                      <a:endParaRPr kumimoji="0" lang="en-US" sz="1800" b="1" i="0" u="none" strike="noStrike" kern="1200" cap="none" normalizeH="0" baseline="0" dirty="0" smtClean="0">
                        <a:ln>
                          <a:noFill/>
                        </a:ln>
                        <a:solidFill>
                          <a:schemeClr val="tx1"/>
                        </a:solidFill>
                        <a:effectLst/>
                        <a:latin typeface="+mn-lt"/>
                        <a:ea typeface="+mn-ea"/>
                        <a:cs typeface="Arial" pitchFamily="34" charset="0"/>
                      </a:endParaRPr>
                    </a:p>
                  </a:txBody>
                  <a:tcPr anchor="b" horzOverflow="overflow">
                    <a:solidFill>
                      <a:srgbClr val="FFC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800" b="1" i="0" u="none" strike="noStrike" kern="1200" cap="none" normalizeH="0" baseline="0" dirty="0" smtClean="0">
                        <a:ln>
                          <a:noFill/>
                        </a:ln>
                        <a:solidFill>
                          <a:schemeClr val="tx1"/>
                        </a:solidFill>
                        <a:effectLst/>
                        <a:latin typeface="+mn-lt"/>
                        <a:ea typeface="+mn-ea"/>
                        <a:cs typeface="Arial" pitchFamily="34" charset="0"/>
                      </a:endParaRPr>
                    </a:p>
                  </a:txBody>
                  <a:tcPr anchor="b" horzOverflow="overflow">
                    <a:solidFill>
                      <a:srgbClr val="FFC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800" b="1" i="0" u="none" strike="noStrike" kern="1200" cap="none" normalizeH="0" baseline="0" dirty="0" smtClean="0">
                        <a:ln>
                          <a:noFill/>
                        </a:ln>
                        <a:solidFill>
                          <a:schemeClr val="tx1"/>
                        </a:solidFill>
                        <a:effectLst/>
                        <a:latin typeface="+mn-lt"/>
                        <a:ea typeface="+mn-ea"/>
                        <a:cs typeface="Arial" pitchFamily="34" charset="0"/>
                      </a:endParaRPr>
                    </a:p>
                  </a:txBody>
                  <a:tcPr anchor="b" horzOverflow="overflow">
                    <a:solidFill>
                      <a:srgbClr val="FFC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u="none" strike="noStrike" kern="1200" cap="none" normalizeH="0" baseline="0" dirty="0" smtClean="0">
                          <a:ln>
                            <a:noFill/>
                          </a:ln>
                          <a:solidFill>
                            <a:schemeClr val="tx1"/>
                          </a:solidFill>
                          <a:effectLst/>
                        </a:rPr>
                        <a:t>50000</a:t>
                      </a:r>
                      <a:endParaRPr kumimoji="0" lang="en-US" sz="1800" b="1" i="0" u="none" strike="noStrike" kern="1200" cap="none" normalizeH="0" baseline="0" dirty="0" smtClean="0">
                        <a:ln>
                          <a:noFill/>
                        </a:ln>
                        <a:solidFill>
                          <a:schemeClr val="tx1"/>
                        </a:solidFill>
                        <a:effectLst/>
                        <a:latin typeface="+mn-lt"/>
                        <a:ea typeface="+mn-ea"/>
                        <a:cs typeface="Arial" pitchFamily="34" charset="0"/>
                      </a:endParaRPr>
                    </a:p>
                  </a:txBody>
                  <a:tcPr anchor="b" horzOverflow="overflow">
                    <a:solidFill>
                      <a:srgbClr val="FFC000"/>
                    </a:solidFill>
                  </a:tcPr>
                </a:tc>
              </a:tr>
            </a:tbl>
          </a:graphicData>
        </a:graphic>
      </p:graphicFrame>
      <p:sp>
        <p:nvSpPr>
          <p:cNvPr id="15403" name="Oval 45"/>
          <p:cNvSpPr>
            <a:spLocks noChangeArrowheads="1"/>
          </p:cNvSpPr>
          <p:nvPr/>
        </p:nvSpPr>
        <p:spPr bwMode="auto">
          <a:xfrm>
            <a:off x="7086600" y="3581400"/>
            <a:ext cx="990600" cy="381000"/>
          </a:xfrm>
          <a:prstGeom prst="ellipse">
            <a:avLst/>
          </a:prstGeom>
          <a:noFill/>
          <a:ln w="38100">
            <a:solidFill>
              <a:srgbClr val="CC3300"/>
            </a:solidFill>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8"/>
          <p:cNvSpPr>
            <a:spLocks noGrp="1"/>
          </p:cNvSpPr>
          <p:nvPr>
            <p:ph type="title"/>
          </p:nvPr>
        </p:nvSpPr>
        <p:spPr/>
        <p:txBody>
          <a:bodyPr/>
          <a:lstStyle/>
          <a:p>
            <a:r>
              <a:rPr lang="en-US" sz="2800" dirty="0" smtClean="0"/>
              <a:t>The investment imperatives</a:t>
            </a:r>
          </a:p>
        </p:txBody>
      </p:sp>
      <p:sp>
        <p:nvSpPr>
          <p:cNvPr id="15362" name="Text Placeholder 19"/>
          <p:cNvSpPr>
            <a:spLocks noGrp="1"/>
          </p:cNvSpPr>
          <p:nvPr>
            <p:ph idx="1"/>
          </p:nvPr>
        </p:nvSpPr>
        <p:spPr>
          <a:prstGeom prst="rect">
            <a:avLst/>
          </a:prstGeom>
        </p:spPr>
        <p:txBody>
          <a:bodyPr/>
          <a:lstStyle/>
          <a:p>
            <a:pPr marL="231775" indent="-231775">
              <a:spcBef>
                <a:spcPts val="400"/>
              </a:spcBef>
              <a:spcAft>
                <a:spcPts val="400"/>
              </a:spcAft>
              <a:defRPr/>
            </a:pPr>
            <a:r>
              <a:rPr lang="en-US" sz="2000" dirty="0" smtClean="0"/>
              <a:t>High growth potential</a:t>
            </a:r>
          </a:p>
          <a:p>
            <a:pPr marL="631825" lvl="1" indent="-231775">
              <a:lnSpc>
                <a:spcPts val="1800"/>
              </a:lnSpc>
              <a:spcBef>
                <a:spcPts val="400"/>
              </a:spcBef>
              <a:spcAft>
                <a:spcPts val="400"/>
              </a:spcAft>
              <a:defRPr/>
            </a:pPr>
            <a:r>
              <a:rPr lang="en-US" sz="1800" dirty="0" smtClean="0"/>
              <a:t>Economic growth, Power demand, Global warming</a:t>
            </a:r>
          </a:p>
          <a:p>
            <a:pPr marL="231775" indent="-231775">
              <a:spcBef>
                <a:spcPts val="400"/>
              </a:spcBef>
              <a:spcAft>
                <a:spcPts val="400"/>
              </a:spcAft>
              <a:defRPr/>
            </a:pPr>
            <a:r>
              <a:rPr lang="en-US" sz="2000" dirty="0" smtClean="0"/>
              <a:t>Matured market</a:t>
            </a:r>
          </a:p>
          <a:p>
            <a:pPr marL="631825" lvl="1" indent="-231775">
              <a:lnSpc>
                <a:spcPts val="1800"/>
              </a:lnSpc>
              <a:spcBef>
                <a:spcPts val="400"/>
              </a:spcBef>
              <a:spcAft>
                <a:spcPts val="400"/>
              </a:spcAft>
              <a:defRPr/>
            </a:pPr>
            <a:r>
              <a:rPr lang="en-US" sz="1800" dirty="0" smtClean="0"/>
              <a:t>Proven performance, Access to technology</a:t>
            </a:r>
          </a:p>
          <a:p>
            <a:pPr marL="231775" indent="-231775">
              <a:spcBef>
                <a:spcPts val="400"/>
              </a:spcBef>
              <a:spcAft>
                <a:spcPts val="400"/>
              </a:spcAft>
              <a:defRPr/>
            </a:pPr>
            <a:r>
              <a:rPr lang="en-US" sz="2000" dirty="0" smtClean="0"/>
              <a:t>Progressive policy support</a:t>
            </a:r>
          </a:p>
          <a:p>
            <a:pPr marL="631825" lvl="1" indent="-231775">
              <a:lnSpc>
                <a:spcPts val="1800"/>
              </a:lnSpc>
              <a:spcBef>
                <a:spcPts val="400"/>
              </a:spcBef>
              <a:spcAft>
                <a:spcPts val="400"/>
              </a:spcAft>
              <a:defRPr/>
            </a:pPr>
            <a:r>
              <a:rPr lang="en-US" sz="1800" dirty="0" smtClean="0"/>
              <a:t>Attractive feed in tariff &amp; long term PPAs</a:t>
            </a:r>
          </a:p>
          <a:p>
            <a:pPr marL="631825" lvl="1" indent="-231775">
              <a:lnSpc>
                <a:spcPts val="1800"/>
              </a:lnSpc>
              <a:spcBef>
                <a:spcPts val="400"/>
              </a:spcBef>
              <a:spcAft>
                <a:spcPts val="400"/>
              </a:spcAft>
              <a:defRPr/>
            </a:pPr>
            <a:r>
              <a:rPr lang="en-US" sz="1800" dirty="0" smtClean="0"/>
              <a:t>Fiscal incentives AD / GBI, RPO &amp; RECs</a:t>
            </a:r>
          </a:p>
          <a:p>
            <a:pPr marL="231775" indent="-231775">
              <a:spcBef>
                <a:spcPts val="400"/>
              </a:spcBef>
              <a:spcAft>
                <a:spcPts val="400"/>
              </a:spcAft>
              <a:defRPr/>
            </a:pPr>
            <a:r>
              <a:rPr lang="en-US" sz="2000" dirty="0" smtClean="0"/>
              <a:t>Profitable Investment</a:t>
            </a:r>
          </a:p>
          <a:p>
            <a:pPr marL="627063" lvl="1">
              <a:defRPr/>
            </a:pPr>
            <a:r>
              <a:rPr lang="en-US" sz="1800" dirty="0" smtClean="0"/>
              <a:t>Dynamic market environment with multiple revenue model options to suit the risk/return appetite of all investors</a:t>
            </a:r>
          </a:p>
          <a:p>
            <a:pPr marL="627063" lvl="1">
              <a:defRPr/>
            </a:pPr>
            <a:r>
              <a:rPr lang="en-US" sz="1800" dirty="0" smtClean="0"/>
              <a:t>Strong policy support and encouraging fiscal incentives </a:t>
            </a:r>
          </a:p>
          <a:p>
            <a:pPr marL="627063" lvl="1">
              <a:defRPr/>
            </a:pPr>
            <a:r>
              <a:rPr lang="en-US" sz="1800" dirty="0" smtClean="0"/>
              <a:t>Hassle-free ‘End to End’ business model without worries of manpower, material &amp; market management</a:t>
            </a:r>
          </a:p>
        </p:txBody>
      </p:sp>
      <p:pic>
        <p:nvPicPr>
          <p:cNvPr id="16388" name="Picture 11" descr="Happy%20Business%20man.jpg"/>
          <p:cNvPicPr>
            <a:picLocks noChangeAspect="1"/>
          </p:cNvPicPr>
          <p:nvPr/>
        </p:nvPicPr>
        <p:blipFill>
          <a:blip r:embed="rId3" cstate="print">
            <a:clrChange>
              <a:clrFrom>
                <a:srgbClr val="FEFEFE"/>
              </a:clrFrom>
              <a:clrTo>
                <a:srgbClr val="FEFEFE">
                  <a:alpha val="0"/>
                </a:srgbClr>
              </a:clrTo>
            </a:clrChange>
          </a:blip>
          <a:srcRect/>
          <a:stretch>
            <a:fillRect/>
          </a:stretch>
        </p:blipFill>
        <p:spPr bwMode="auto">
          <a:xfrm>
            <a:off x="6019800" y="1524000"/>
            <a:ext cx="2798763" cy="42624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2"/>
          <p:cNvSpPr>
            <a:spLocks noGrp="1" noChangeArrowheads="1"/>
          </p:cNvSpPr>
          <p:nvPr>
            <p:ph type="title"/>
          </p:nvPr>
        </p:nvSpPr>
        <p:spPr/>
        <p:txBody>
          <a:bodyPr>
            <a:normAutofit/>
          </a:bodyPr>
          <a:lstStyle/>
          <a:p>
            <a:pPr eaLnBrk="1" hangingPunct="1">
              <a:defRPr/>
            </a:pPr>
            <a:r>
              <a:rPr lang="en-US" sz="2800" kern="1200" dirty="0" smtClean="0"/>
              <a:t>Winds of change</a:t>
            </a:r>
          </a:p>
        </p:txBody>
      </p:sp>
      <p:sp>
        <p:nvSpPr>
          <p:cNvPr id="5" name="Oval 28"/>
          <p:cNvSpPr>
            <a:spLocks noChangeArrowheads="1"/>
          </p:cNvSpPr>
          <p:nvPr/>
        </p:nvSpPr>
        <p:spPr bwMode="auto">
          <a:xfrm>
            <a:off x="949325" y="1341438"/>
            <a:ext cx="2546350" cy="1127125"/>
          </a:xfrm>
          <a:prstGeom prst="ellipse">
            <a:avLst/>
          </a:prstGeom>
          <a:solidFill>
            <a:schemeClr val="accent1"/>
          </a:solidFill>
          <a:ln w="19050" algn="ctr">
            <a:noFill/>
            <a:round/>
            <a:headEnd type="none" w="sm" len="sm"/>
            <a:tailEnd type="none" w="sm" len="sm"/>
          </a:ln>
          <a:effectLst>
            <a:outerShdw dist="63500" dir="3187806" algn="ctr" rotWithShape="0">
              <a:srgbClr val="B2B2B2"/>
            </a:outerShdw>
          </a:effectLst>
        </p:spPr>
        <p:txBody>
          <a:bodyPr lIns="0" tIns="0" rIns="0" bIns="0" anchor="ctr"/>
          <a:lstStyle/>
          <a:p>
            <a:pPr marL="179388" indent="-179388" algn="ctr" eaLnBrk="0" hangingPunct="0">
              <a:buClr>
                <a:schemeClr val="accent1"/>
              </a:buClr>
              <a:buFont typeface="Monotype Sorts" charset="2"/>
              <a:buNone/>
              <a:defRPr/>
            </a:pPr>
            <a:r>
              <a:rPr lang="en-US" sz="1400" b="1" dirty="0">
                <a:latin typeface="+mn-lt"/>
                <a:ea typeface="Arial Unicode MS" pitchFamily="34" charset="-128"/>
                <a:cs typeface="Arial Unicode MS" pitchFamily="34" charset="-128"/>
              </a:rPr>
              <a:t>GBI Benefits</a:t>
            </a:r>
          </a:p>
          <a:p>
            <a:pPr marL="179388" indent="-179388" algn="ctr" eaLnBrk="0" hangingPunct="0">
              <a:buClr>
                <a:schemeClr val="accent1"/>
              </a:buClr>
              <a:buFont typeface="Monotype Sorts" charset="2"/>
              <a:buNone/>
              <a:defRPr/>
            </a:pPr>
            <a:r>
              <a:rPr lang="en-US" sz="1400" b="1" dirty="0">
                <a:latin typeface="+mn-lt"/>
                <a:ea typeface="Arial Unicode MS" pitchFamily="34" charset="-128"/>
                <a:cs typeface="Arial Unicode MS" pitchFamily="34" charset="-128"/>
              </a:rPr>
              <a:t>December 2009</a:t>
            </a:r>
          </a:p>
          <a:p>
            <a:pPr marL="179388" indent="-179388" algn="ctr" eaLnBrk="0" hangingPunct="0">
              <a:buClr>
                <a:schemeClr val="accent1"/>
              </a:buClr>
              <a:buFont typeface="Monotype Sorts" charset="2"/>
              <a:buNone/>
              <a:defRPr/>
            </a:pPr>
            <a:r>
              <a:rPr lang="en-US" sz="1200" dirty="0">
                <a:latin typeface="+mn-lt"/>
                <a:ea typeface="Arial Unicode MS" pitchFamily="34" charset="-128"/>
                <a:cs typeface="Arial Unicode MS" pitchFamily="34" charset="-128"/>
              </a:rPr>
              <a:t>Incentives for entry of large IPPs and FDI into wind sector</a:t>
            </a:r>
            <a:endParaRPr lang="en-GB" sz="1200" dirty="0">
              <a:latin typeface="+mn-lt"/>
              <a:ea typeface="Arial Unicode MS" pitchFamily="34" charset="-128"/>
              <a:cs typeface="Arial Unicode MS" pitchFamily="34" charset="-128"/>
            </a:endParaRPr>
          </a:p>
        </p:txBody>
      </p:sp>
      <p:sp>
        <p:nvSpPr>
          <p:cNvPr id="6" name="Oval 28"/>
          <p:cNvSpPr>
            <a:spLocks noChangeArrowheads="1"/>
          </p:cNvSpPr>
          <p:nvPr/>
        </p:nvSpPr>
        <p:spPr bwMode="auto">
          <a:xfrm>
            <a:off x="4532313" y="1341438"/>
            <a:ext cx="3643312" cy="1427162"/>
          </a:xfrm>
          <a:prstGeom prst="ellipse">
            <a:avLst/>
          </a:prstGeom>
          <a:solidFill>
            <a:schemeClr val="accent1"/>
          </a:solidFill>
          <a:ln w="19050" algn="ctr">
            <a:noFill/>
            <a:round/>
            <a:headEnd type="none" w="sm" len="sm"/>
            <a:tailEnd type="none" w="sm" len="sm"/>
          </a:ln>
          <a:effectLst>
            <a:outerShdw dist="63500" dir="3187806" algn="ctr" rotWithShape="0">
              <a:srgbClr val="B2B2B2"/>
            </a:outerShdw>
          </a:effectLst>
        </p:spPr>
        <p:txBody>
          <a:bodyPr lIns="0" tIns="0" rIns="0" bIns="0" anchor="ctr"/>
          <a:lstStyle/>
          <a:p>
            <a:pPr marL="179388" indent="-179388" algn="ctr" eaLnBrk="0" hangingPunct="0">
              <a:buClr>
                <a:schemeClr val="accent1"/>
              </a:buClr>
              <a:buFont typeface="Monotype Sorts" charset="2"/>
              <a:buNone/>
              <a:defRPr/>
            </a:pPr>
            <a:r>
              <a:rPr lang="en-US" sz="1400" b="1" dirty="0">
                <a:latin typeface="+mn-lt"/>
                <a:ea typeface="Arial Unicode MS" pitchFamily="34" charset="-128"/>
                <a:cs typeface="Arial Unicode MS" pitchFamily="34" charset="-128"/>
              </a:rPr>
              <a:t>REC guidelines</a:t>
            </a:r>
          </a:p>
          <a:p>
            <a:pPr marL="179388" indent="-179388" algn="ctr" eaLnBrk="0" hangingPunct="0">
              <a:buClr>
                <a:schemeClr val="accent1"/>
              </a:buClr>
              <a:buFont typeface="Monotype Sorts" charset="2"/>
              <a:buNone/>
              <a:defRPr/>
            </a:pPr>
            <a:r>
              <a:rPr lang="en-US" sz="1400" b="1" dirty="0">
                <a:latin typeface="+mn-lt"/>
                <a:ea typeface="Arial Unicode MS" pitchFamily="34" charset="-128"/>
                <a:cs typeface="Arial Unicode MS" pitchFamily="34" charset="-128"/>
              </a:rPr>
              <a:t>Feb 2010</a:t>
            </a:r>
          </a:p>
          <a:p>
            <a:pPr marL="179388" indent="-179388" algn="ctr" eaLnBrk="0" hangingPunct="0">
              <a:buClr>
                <a:schemeClr val="accent1"/>
              </a:buClr>
              <a:buFont typeface="Monotype Sorts" charset="2"/>
              <a:buNone/>
              <a:defRPr/>
            </a:pPr>
            <a:r>
              <a:rPr lang="en-US" sz="1200" dirty="0">
                <a:latin typeface="+mn-lt"/>
                <a:ea typeface="Arial Unicode MS" pitchFamily="34" charset="-128"/>
                <a:cs typeface="Arial Unicode MS" pitchFamily="34" charset="-128"/>
              </a:rPr>
              <a:t>Guideline issued to enable access to merchant market for renewable, through separating the renewable attribute</a:t>
            </a:r>
            <a:endParaRPr lang="en-GB" sz="1200" dirty="0">
              <a:latin typeface="+mn-lt"/>
              <a:ea typeface="Arial Unicode MS" pitchFamily="34" charset="-128"/>
              <a:cs typeface="Arial Unicode MS" pitchFamily="34" charset="-128"/>
            </a:endParaRPr>
          </a:p>
        </p:txBody>
      </p:sp>
      <p:sp>
        <p:nvSpPr>
          <p:cNvPr id="7" name="AutoShape 77"/>
          <p:cNvSpPr>
            <a:spLocks noChangeArrowheads="1"/>
          </p:cNvSpPr>
          <p:nvPr/>
        </p:nvSpPr>
        <p:spPr bwMode="auto">
          <a:xfrm rot="16200000">
            <a:off x="2062957" y="2329656"/>
            <a:ext cx="322262" cy="6508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noFill/>
            <a:prstDash val="dash"/>
            <a:miter lim="800000"/>
            <a:headEnd/>
            <a:tailEnd/>
          </a:ln>
        </p:spPr>
        <p:txBody>
          <a:bodyPr rot="10800000" wrap="none" anchor="ctr"/>
          <a:lstStyle/>
          <a:p>
            <a:pPr>
              <a:defRPr/>
            </a:pPr>
            <a:endParaRPr lang="en-US" sz="1400">
              <a:latin typeface="+mn-lt"/>
            </a:endParaRPr>
          </a:p>
        </p:txBody>
      </p:sp>
      <p:sp>
        <p:nvSpPr>
          <p:cNvPr id="8" name="AutoShape 77"/>
          <p:cNvSpPr>
            <a:spLocks noChangeArrowheads="1"/>
          </p:cNvSpPr>
          <p:nvPr/>
        </p:nvSpPr>
        <p:spPr bwMode="auto">
          <a:xfrm>
            <a:off x="3544888" y="1782763"/>
            <a:ext cx="979487" cy="6016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noFill/>
            <a:prstDash val="dash"/>
            <a:miter lim="800000"/>
            <a:headEnd/>
            <a:tailEnd/>
          </a:ln>
        </p:spPr>
        <p:txBody>
          <a:bodyPr wrap="none" anchor="ctr"/>
          <a:lstStyle/>
          <a:p>
            <a:pPr>
              <a:defRPr/>
            </a:pPr>
            <a:endParaRPr lang="en-US" sz="1400">
              <a:latin typeface="+mn-lt"/>
            </a:endParaRPr>
          </a:p>
        </p:txBody>
      </p:sp>
      <p:sp>
        <p:nvSpPr>
          <p:cNvPr id="9" name="AutoShape 77"/>
          <p:cNvSpPr>
            <a:spLocks noChangeArrowheads="1"/>
          </p:cNvSpPr>
          <p:nvPr/>
        </p:nvSpPr>
        <p:spPr bwMode="auto">
          <a:xfrm rot="16200000">
            <a:off x="2144713" y="5129212"/>
            <a:ext cx="179388" cy="6524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noFill/>
            <a:prstDash val="dash"/>
            <a:miter lim="800000"/>
            <a:headEnd/>
            <a:tailEnd/>
          </a:ln>
        </p:spPr>
        <p:txBody>
          <a:bodyPr vert="eaVert" wrap="none" anchor="ctr"/>
          <a:lstStyle/>
          <a:p>
            <a:pPr>
              <a:defRPr/>
            </a:pPr>
            <a:endParaRPr lang="en-US" sz="1400">
              <a:latin typeface="+mn-lt"/>
            </a:endParaRPr>
          </a:p>
        </p:txBody>
      </p:sp>
      <p:sp>
        <p:nvSpPr>
          <p:cNvPr id="10" name="Oval 28"/>
          <p:cNvSpPr>
            <a:spLocks noChangeArrowheads="1"/>
          </p:cNvSpPr>
          <p:nvPr/>
        </p:nvSpPr>
        <p:spPr bwMode="auto">
          <a:xfrm>
            <a:off x="914400" y="2825750"/>
            <a:ext cx="2586038" cy="969963"/>
          </a:xfrm>
          <a:prstGeom prst="ellipse">
            <a:avLst/>
          </a:prstGeom>
          <a:solidFill>
            <a:schemeClr val="accent1"/>
          </a:solidFill>
          <a:ln w="19050" algn="ctr">
            <a:noFill/>
            <a:round/>
            <a:headEnd type="none" w="sm" len="sm"/>
            <a:tailEnd type="none" w="sm" len="sm"/>
          </a:ln>
          <a:effectLst>
            <a:outerShdw dist="63500" dir="3187806" algn="ctr" rotWithShape="0">
              <a:srgbClr val="B2B2B2"/>
            </a:outerShdw>
          </a:effectLst>
        </p:spPr>
        <p:txBody>
          <a:bodyPr lIns="0" tIns="0" rIns="0" bIns="0" anchor="ctr"/>
          <a:lstStyle/>
          <a:p>
            <a:pPr marL="179388" indent="-179388" algn="ctr" eaLnBrk="0" hangingPunct="0">
              <a:buClr>
                <a:schemeClr val="accent1"/>
              </a:buClr>
              <a:buFont typeface="Monotype Sorts" charset="2"/>
              <a:buNone/>
              <a:defRPr/>
            </a:pPr>
            <a:r>
              <a:rPr lang="en-US" sz="1400" b="1" dirty="0">
                <a:latin typeface="+mn-lt"/>
                <a:ea typeface="Arial Unicode MS" pitchFamily="34" charset="-128"/>
                <a:cs typeface="Arial Unicode MS" pitchFamily="34" charset="-128"/>
              </a:rPr>
              <a:t>Jawaharlal Nehru Mission, Nov. 2009</a:t>
            </a:r>
          </a:p>
          <a:p>
            <a:pPr marL="179388" indent="-179388" algn="ctr" eaLnBrk="0" hangingPunct="0">
              <a:buClr>
                <a:schemeClr val="accent1"/>
              </a:buClr>
              <a:buFont typeface="Monotype Sorts" charset="2"/>
              <a:buNone/>
              <a:defRPr/>
            </a:pPr>
            <a:r>
              <a:rPr lang="en-US" sz="1200" dirty="0">
                <a:latin typeface="+mn-lt"/>
                <a:ea typeface="Arial Unicode MS" pitchFamily="34" charset="-128"/>
                <a:cs typeface="Arial Unicode MS" pitchFamily="34" charset="-128"/>
              </a:rPr>
              <a:t>20 GW from solar energy </a:t>
            </a:r>
            <a:br>
              <a:rPr lang="en-US" sz="1200" dirty="0">
                <a:latin typeface="+mn-lt"/>
                <a:ea typeface="Arial Unicode MS" pitchFamily="34" charset="-128"/>
                <a:cs typeface="Arial Unicode MS" pitchFamily="34" charset="-128"/>
              </a:rPr>
            </a:br>
            <a:r>
              <a:rPr lang="en-US" sz="1200" dirty="0">
                <a:latin typeface="+mn-lt"/>
                <a:ea typeface="Arial Unicode MS" pitchFamily="34" charset="-128"/>
                <a:cs typeface="Arial Unicode MS" pitchFamily="34" charset="-128"/>
              </a:rPr>
              <a:t>by 2020</a:t>
            </a:r>
            <a:endParaRPr lang="en-GB" sz="1200" dirty="0">
              <a:latin typeface="+mn-lt"/>
              <a:ea typeface="Arial Unicode MS" pitchFamily="34" charset="-128"/>
              <a:cs typeface="Arial Unicode MS" pitchFamily="34" charset="-128"/>
            </a:endParaRPr>
          </a:p>
        </p:txBody>
      </p:sp>
      <p:sp>
        <p:nvSpPr>
          <p:cNvPr id="11" name="Oval 28"/>
          <p:cNvSpPr>
            <a:spLocks noChangeArrowheads="1"/>
          </p:cNvSpPr>
          <p:nvPr/>
        </p:nvSpPr>
        <p:spPr bwMode="auto">
          <a:xfrm>
            <a:off x="949325" y="4168775"/>
            <a:ext cx="2557463" cy="1169988"/>
          </a:xfrm>
          <a:prstGeom prst="ellipse">
            <a:avLst/>
          </a:prstGeom>
          <a:solidFill>
            <a:schemeClr val="accent1"/>
          </a:solidFill>
          <a:ln w="19050" algn="ctr">
            <a:noFill/>
            <a:round/>
            <a:headEnd type="none" w="sm" len="sm"/>
            <a:tailEnd type="none" w="sm" len="sm"/>
          </a:ln>
          <a:effectLst>
            <a:outerShdw dist="63500" dir="3187806" algn="ctr" rotWithShape="0">
              <a:srgbClr val="B2B2B2"/>
            </a:outerShdw>
          </a:effectLst>
        </p:spPr>
        <p:txBody>
          <a:bodyPr lIns="0" tIns="0" rIns="0" bIns="0" anchor="ctr"/>
          <a:lstStyle/>
          <a:p>
            <a:pPr marL="179388" indent="-179388" algn="ctr" eaLnBrk="0" hangingPunct="0">
              <a:buClr>
                <a:schemeClr val="accent1"/>
              </a:buClr>
              <a:buFont typeface="Monotype Sorts" charset="2"/>
              <a:buNone/>
              <a:defRPr/>
            </a:pPr>
            <a:r>
              <a:rPr lang="en-US" sz="1400" b="1" dirty="0">
                <a:latin typeface="+mn-lt"/>
                <a:ea typeface="Arial Unicode MS" pitchFamily="34" charset="-128"/>
                <a:cs typeface="Arial Unicode MS" pitchFamily="34" charset="-128"/>
              </a:rPr>
              <a:t>CERC</a:t>
            </a:r>
          </a:p>
          <a:p>
            <a:pPr marL="179388" indent="-179388" algn="ctr" eaLnBrk="0" hangingPunct="0">
              <a:buClr>
                <a:schemeClr val="accent1"/>
              </a:buClr>
              <a:buFont typeface="Monotype Sorts" charset="2"/>
              <a:buNone/>
              <a:defRPr/>
            </a:pPr>
            <a:r>
              <a:rPr lang="en-US" sz="1400" b="1" dirty="0">
                <a:latin typeface="+mn-lt"/>
                <a:ea typeface="Arial Unicode MS" pitchFamily="34" charset="-128"/>
                <a:cs typeface="Arial Unicode MS" pitchFamily="34" charset="-128"/>
              </a:rPr>
              <a:t>September 2009</a:t>
            </a:r>
          </a:p>
          <a:p>
            <a:pPr marL="179388" indent="-179388" algn="ctr" eaLnBrk="0" hangingPunct="0">
              <a:buClr>
                <a:schemeClr val="accent1"/>
              </a:buClr>
              <a:buFont typeface="Monotype Sorts" charset="2"/>
              <a:buNone/>
              <a:defRPr/>
            </a:pPr>
            <a:r>
              <a:rPr lang="en-US" sz="1200" dirty="0">
                <a:latin typeface="+mn-lt"/>
                <a:ea typeface="Arial Unicode MS" pitchFamily="34" charset="-128"/>
                <a:cs typeface="Arial Unicode MS" pitchFamily="34" charset="-128"/>
              </a:rPr>
              <a:t>Revised guidelines for RE tariff across states to promote private investment</a:t>
            </a:r>
            <a:endParaRPr lang="en-GB" sz="1200" dirty="0">
              <a:latin typeface="+mn-lt"/>
              <a:ea typeface="Arial Unicode MS" pitchFamily="34" charset="-128"/>
              <a:cs typeface="Arial Unicode MS" pitchFamily="34" charset="-128"/>
            </a:endParaRPr>
          </a:p>
        </p:txBody>
      </p:sp>
      <p:sp>
        <p:nvSpPr>
          <p:cNvPr id="12" name="Oval 28"/>
          <p:cNvSpPr>
            <a:spLocks noChangeArrowheads="1"/>
          </p:cNvSpPr>
          <p:nvPr/>
        </p:nvSpPr>
        <p:spPr bwMode="auto">
          <a:xfrm>
            <a:off x="936625" y="5541963"/>
            <a:ext cx="2546350" cy="706437"/>
          </a:xfrm>
          <a:prstGeom prst="ellipse">
            <a:avLst/>
          </a:prstGeom>
          <a:solidFill>
            <a:schemeClr val="accent1"/>
          </a:solidFill>
          <a:ln w="19050" algn="ctr">
            <a:noFill/>
            <a:round/>
            <a:headEnd type="none" w="sm" len="sm"/>
            <a:tailEnd type="none" w="sm" len="sm"/>
          </a:ln>
          <a:effectLst>
            <a:outerShdw dist="63500" dir="3187806" algn="ctr" rotWithShape="0">
              <a:srgbClr val="B2B2B2"/>
            </a:outerShdw>
          </a:effectLst>
        </p:spPr>
        <p:txBody>
          <a:bodyPr lIns="0" tIns="0" rIns="0" bIns="0" anchor="ctr"/>
          <a:lstStyle/>
          <a:p>
            <a:pPr marL="179388" indent="-179388" algn="ctr" eaLnBrk="0" hangingPunct="0">
              <a:buClr>
                <a:schemeClr val="accent1"/>
              </a:buClr>
              <a:buFont typeface="Monotype Sorts" charset="2"/>
              <a:buNone/>
              <a:defRPr/>
            </a:pPr>
            <a:r>
              <a:rPr lang="fr-FR" sz="1400" b="1" dirty="0">
                <a:latin typeface="+mn-lt"/>
                <a:ea typeface="Arial Unicode MS" pitchFamily="34" charset="-128"/>
                <a:cs typeface="Arial Unicode MS" pitchFamily="34" charset="-128"/>
              </a:rPr>
              <a:t>NAPCC</a:t>
            </a:r>
          </a:p>
          <a:p>
            <a:pPr marL="179388" indent="-179388" algn="ctr" eaLnBrk="0" hangingPunct="0">
              <a:buClr>
                <a:schemeClr val="accent1"/>
              </a:buClr>
              <a:buFont typeface="Monotype Sorts" charset="2"/>
              <a:buNone/>
              <a:defRPr/>
            </a:pPr>
            <a:r>
              <a:rPr lang="fr-FR" sz="1400" b="1" dirty="0" err="1">
                <a:latin typeface="+mn-lt"/>
                <a:ea typeface="Arial Unicode MS" pitchFamily="34" charset="-128"/>
                <a:cs typeface="Arial Unicode MS" pitchFamily="34" charset="-128"/>
              </a:rPr>
              <a:t>June</a:t>
            </a:r>
            <a:r>
              <a:rPr lang="fr-FR" sz="1400" b="1" dirty="0">
                <a:latin typeface="+mn-lt"/>
                <a:ea typeface="Arial Unicode MS" pitchFamily="34" charset="-128"/>
                <a:cs typeface="Arial Unicode MS" pitchFamily="34" charset="-128"/>
              </a:rPr>
              <a:t> 2008</a:t>
            </a:r>
          </a:p>
          <a:p>
            <a:pPr marL="179388" indent="-179388" algn="ctr" eaLnBrk="0" hangingPunct="0">
              <a:buClr>
                <a:schemeClr val="accent1"/>
              </a:buClr>
              <a:buFont typeface="Monotype Sorts" charset="2"/>
              <a:buNone/>
              <a:defRPr/>
            </a:pPr>
            <a:r>
              <a:rPr lang="fr-FR" sz="1200" dirty="0">
                <a:latin typeface="+mn-lt"/>
                <a:ea typeface="Arial Unicode MS" pitchFamily="34" charset="-128"/>
                <a:cs typeface="Arial Unicode MS" pitchFamily="34" charset="-128"/>
              </a:rPr>
              <a:t>Policy document on RE</a:t>
            </a:r>
          </a:p>
        </p:txBody>
      </p:sp>
      <p:sp>
        <p:nvSpPr>
          <p:cNvPr id="13" name="AutoShape 77"/>
          <p:cNvSpPr>
            <a:spLocks noChangeArrowheads="1"/>
          </p:cNvSpPr>
          <p:nvPr/>
        </p:nvSpPr>
        <p:spPr bwMode="auto">
          <a:xfrm rot="16200000">
            <a:off x="2078038" y="3657600"/>
            <a:ext cx="312737" cy="6524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noFill/>
            <a:prstDash val="dash"/>
            <a:miter lim="800000"/>
            <a:headEnd/>
            <a:tailEnd/>
          </a:ln>
        </p:spPr>
        <p:txBody>
          <a:bodyPr rot="10800000" wrap="none" anchor="ctr"/>
          <a:lstStyle/>
          <a:p>
            <a:pPr>
              <a:defRPr/>
            </a:pPr>
            <a:endParaRPr lang="en-US" sz="1400">
              <a:latin typeface="+mn-lt"/>
            </a:endParaRPr>
          </a:p>
        </p:txBody>
      </p:sp>
      <p:sp>
        <p:nvSpPr>
          <p:cNvPr id="15" name="AutoShape 6"/>
          <p:cNvSpPr>
            <a:spLocks noChangeArrowheads="1"/>
          </p:cNvSpPr>
          <p:nvPr/>
        </p:nvSpPr>
        <p:spPr bwMode="auto">
          <a:xfrm>
            <a:off x="3862388" y="4300538"/>
            <a:ext cx="1192212" cy="809625"/>
          </a:xfrm>
          <a:prstGeom prst="roundRect">
            <a:avLst>
              <a:gd name="adj" fmla="val 16667"/>
            </a:avLst>
          </a:prstGeom>
          <a:solidFill>
            <a:schemeClr val="accent1"/>
          </a:solidFill>
          <a:ln w="9525">
            <a:noFill/>
            <a:round/>
            <a:headEnd/>
            <a:tailEnd/>
          </a:ln>
        </p:spPr>
        <p:txBody>
          <a:bodyPr anchor="ctr"/>
          <a:lstStyle/>
          <a:p>
            <a:pPr algn="ctr">
              <a:defRPr/>
            </a:pPr>
            <a:r>
              <a:rPr lang="en-US" sz="1400" b="1">
                <a:latin typeface="+mn-lt"/>
              </a:rPr>
              <a:t>Renewable energy source</a:t>
            </a:r>
          </a:p>
        </p:txBody>
      </p:sp>
      <p:sp>
        <p:nvSpPr>
          <p:cNvPr id="16" name="Rectangle 7"/>
          <p:cNvSpPr>
            <a:spLocks noChangeArrowheads="1"/>
          </p:cNvSpPr>
          <p:nvPr/>
        </p:nvSpPr>
        <p:spPr bwMode="auto">
          <a:xfrm>
            <a:off x="5992813" y="3340100"/>
            <a:ext cx="2014537" cy="306388"/>
          </a:xfrm>
          <a:prstGeom prst="rect">
            <a:avLst/>
          </a:prstGeom>
          <a:solidFill>
            <a:srgbClr val="FFC000"/>
          </a:solidFill>
          <a:ln w="9525">
            <a:noFill/>
            <a:miter lim="800000"/>
            <a:headEnd/>
            <a:tailEnd/>
          </a:ln>
        </p:spPr>
        <p:txBody>
          <a:bodyPr anchor="ctr">
            <a:spAutoFit/>
          </a:bodyPr>
          <a:lstStyle/>
          <a:p>
            <a:pPr>
              <a:defRPr/>
            </a:pPr>
            <a:r>
              <a:rPr lang="en-US" sz="1400" b="1">
                <a:latin typeface="+mn-lt"/>
              </a:rPr>
              <a:t>Sale at preferential tariff</a:t>
            </a:r>
          </a:p>
        </p:txBody>
      </p:sp>
      <p:sp>
        <p:nvSpPr>
          <p:cNvPr id="17" name="Rectangle 8"/>
          <p:cNvSpPr>
            <a:spLocks noChangeArrowheads="1"/>
          </p:cNvSpPr>
          <p:nvPr/>
        </p:nvSpPr>
        <p:spPr bwMode="auto">
          <a:xfrm>
            <a:off x="5451475" y="4116388"/>
            <a:ext cx="949325" cy="460375"/>
          </a:xfrm>
          <a:prstGeom prst="rect">
            <a:avLst/>
          </a:prstGeom>
          <a:solidFill>
            <a:schemeClr val="folHlink"/>
          </a:solidFill>
          <a:ln w="9525">
            <a:noFill/>
            <a:miter lim="800000"/>
            <a:headEnd/>
            <a:tailEnd/>
          </a:ln>
        </p:spPr>
        <p:txBody>
          <a:bodyPr anchor="ctr">
            <a:spAutoFit/>
          </a:bodyPr>
          <a:lstStyle/>
          <a:p>
            <a:pPr algn="ctr">
              <a:defRPr/>
            </a:pPr>
            <a:r>
              <a:rPr lang="en-US" sz="1200" b="1" dirty="0">
                <a:latin typeface="+mn-lt"/>
              </a:rPr>
              <a:t>Electricity component</a:t>
            </a:r>
          </a:p>
        </p:txBody>
      </p:sp>
      <p:sp>
        <p:nvSpPr>
          <p:cNvPr id="18" name="Rectangle 9"/>
          <p:cNvSpPr>
            <a:spLocks noChangeArrowheads="1"/>
          </p:cNvSpPr>
          <p:nvPr/>
        </p:nvSpPr>
        <p:spPr bwMode="auto">
          <a:xfrm>
            <a:off x="5451475" y="4886325"/>
            <a:ext cx="917575" cy="460375"/>
          </a:xfrm>
          <a:prstGeom prst="rect">
            <a:avLst/>
          </a:prstGeom>
          <a:solidFill>
            <a:schemeClr val="folHlink"/>
          </a:solidFill>
          <a:ln w="9525">
            <a:noFill/>
            <a:miter lim="800000"/>
            <a:headEnd/>
            <a:tailEnd/>
          </a:ln>
        </p:spPr>
        <p:txBody>
          <a:bodyPr anchor="ctr">
            <a:spAutoFit/>
          </a:bodyPr>
          <a:lstStyle/>
          <a:p>
            <a:pPr algn="ctr">
              <a:defRPr/>
            </a:pPr>
            <a:r>
              <a:rPr lang="en-US" sz="1200" b="1">
                <a:latin typeface="+mn-lt"/>
              </a:rPr>
              <a:t>REC component</a:t>
            </a:r>
          </a:p>
        </p:txBody>
      </p:sp>
      <p:sp>
        <p:nvSpPr>
          <p:cNvPr id="19" name="Rectangle 10"/>
          <p:cNvSpPr>
            <a:spLocks noChangeArrowheads="1"/>
          </p:cNvSpPr>
          <p:nvPr/>
        </p:nvSpPr>
        <p:spPr bwMode="auto">
          <a:xfrm>
            <a:off x="6916738" y="3983038"/>
            <a:ext cx="923925" cy="361950"/>
          </a:xfrm>
          <a:prstGeom prst="rect">
            <a:avLst/>
          </a:prstGeom>
          <a:solidFill>
            <a:srgbClr val="FFFF99"/>
          </a:solidFill>
          <a:ln w="9525">
            <a:noFill/>
            <a:miter lim="800000"/>
            <a:headEnd/>
            <a:tailEnd/>
          </a:ln>
        </p:spPr>
        <p:txBody>
          <a:bodyPr anchor="ctr"/>
          <a:lstStyle/>
          <a:p>
            <a:pPr algn="ctr">
              <a:defRPr/>
            </a:pPr>
            <a:r>
              <a:rPr lang="en-US" sz="1200" b="1" dirty="0">
                <a:latin typeface="+mn-lt"/>
              </a:rPr>
              <a:t>DISCOM</a:t>
            </a:r>
          </a:p>
        </p:txBody>
      </p:sp>
      <p:sp>
        <p:nvSpPr>
          <p:cNvPr id="20" name="Rectangle 11"/>
          <p:cNvSpPr>
            <a:spLocks noChangeArrowheads="1"/>
          </p:cNvSpPr>
          <p:nvPr/>
        </p:nvSpPr>
        <p:spPr bwMode="auto">
          <a:xfrm>
            <a:off x="6916738" y="4516438"/>
            <a:ext cx="939800" cy="1016000"/>
          </a:xfrm>
          <a:prstGeom prst="rect">
            <a:avLst/>
          </a:prstGeom>
          <a:solidFill>
            <a:srgbClr val="FFFF99"/>
          </a:solidFill>
          <a:ln w="9525">
            <a:noFill/>
            <a:miter lim="800000"/>
            <a:headEnd/>
            <a:tailEnd/>
          </a:ln>
        </p:spPr>
        <p:txBody>
          <a:bodyPr anchor="ctr">
            <a:spAutoFit/>
          </a:bodyPr>
          <a:lstStyle/>
          <a:p>
            <a:pPr algn="ctr">
              <a:defRPr/>
            </a:pPr>
            <a:r>
              <a:rPr lang="en-US" sz="1200" b="1">
                <a:latin typeface="+mn-lt"/>
              </a:rPr>
              <a:t>DISCOMS or consumers voluntary market</a:t>
            </a:r>
          </a:p>
        </p:txBody>
      </p:sp>
      <p:sp>
        <p:nvSpPr>
          <p:cNvPr id="21" name="Rectangle 13"/>
          <p:cNvSpPr>
            <a:spLocks noChangeArrowheads="1"/>
          </p:cNvSpPr>
          <p:nvPr/>
        </p:nvSpPr>
        <p:spPr bwMode="auto">
          <a:xfrm>
            <a:off x="5354638" y="4006850"/>
            <a:ext cx="1114425" cy="1400175"/>
          </a:xfrm>
          <a:prstGeom prst="rect">
            <a:avLst/>
          </a:prstGeom>
          <a:noFill/>
          <a:ln w="6350">
            <a:solidFill>
              <a:schemeClr val="tx1"/>
            </a:solidFill>
            <a:prstDash val="dash"/>
            <a:miter lim="800000"/>
            <a:headEnd/>
            <a:tailEnd/>
          </a:ln>
        </p:spPr>
        <p:txBody>
          <a:bodyPr wrap="none" anchor="ctr"/>
          <a:lstStyle/>
          <a:p>
            <a:pPr>
              <a:defRPr/>
            </a:pPr>
            <a:endParaRPr lang="en-US" sz="1400">
              <a:latin typeface="+mn-lt"/>
            </a:endParaRPr>
          </a:p>
        </p:txBody>
      </p:sp>
      <p:cxnSp>
        <p:nvCxnSpPr>
          <p:cNvPr id="22" name="AutoShape 14"/>
          <p:cNvCxnSpPr>
            <a:cxnSpLocks noChangeShapeType="1"/>
          </p:cNvCxnSpPr>
          <p:nvPr/>
        </p:nvCxnSpPr>
        <p:spPr bwMode="auto">
          <a:xfrm>
            <a:off x="4987925" y="4676775"/>
            <a:ext cx="344488" cy="1588"/>
          </a:xfrm>
          <a:prstGeom prst="bentConnector3">
            <a:avLst>
              <a:gd name="adj1" fmla="val 49769"/>
            </a:avLst>
          </a:prstGeom>
          <a:noFill/>
          <a:ln w="9525">
            <a:solidFill>
              <a:schemeClr val="tx1"/>
            </a:solidFill>
            <a:miter lim="800000"/>
            <a:headEnd/>
            <a:tailEnd type="triangle" w="med" len="med"/>
          </a:ln>
        </p:spPr>
      </p:cxnSp>
      <p:sp>
        <p:nvSpPr>
          <p:cNvPr id="23" name="Rectangle 15"/>
          <p:cNvSpPr>
            <a:spLocks noChangeArrowheads="1"/>
          </p:cNvSpPr>
          <p:nvPr/>
        </p:nvSpPr>
        <p:spPr bwMode="auto">
          <a:xfrm>
            <a:off x="5133975" y="3787775"/>
            <a:ext cx="2782888" cy="1943100"/>
          </a:xfrm>
          <a:prstGeom prst="rect">
            <a:avLst/>
          </a:prstGeom>
          <a:noFill/>
          <a:ln w="12700">
            <a:solidFill>
              <a:schemeClr val="tx1"/>
            </a:solidFill>
            <a:prstDash val="dash"/>
            <a:miter lim="800000"/>
            <a:headEnd/>
            <a:tailEnd/>
          </a:ln>
        </p:spPr>
        <p:txBody>
          <a:bodyPr wrap="none" anchor="ctr"/>
          <a:lstStyle/>
          <a:p>
            <a:pPr>
              <a:defRPr/>
            </a:pPr>
            <a:endParaRPr lang="en-US" sz="1400">
              <a:latin typeface="+mn-lt"/>
            </a:endParaRPr>
          </a:p>
        </p:txBody>
      </p:sp>
      <p:sp>
        <p:nvSpPr>
          <p:cNvPr id="24" name="Line 16"/>
          <p:cNvSpPr>
            <a:spLocks noChangeShapeType="1"/>
          </p:cNvSpPr>
          <p:nvPr/>
        </p:nvSpPr>
        <p:spPr bwMode="auto">
          <a:xfrm>
            <a:off x="6480175" y="4237038"/>
            <a:ext cx="438150" cy="0"/>
          </a:xfrm>
          <a:prstGeom prst="line">
            <a:avLst/>
          </a:prstGeom>
          <a:noFill/>
          <a:ln w="9525">
            <a:solidFill>
              <a:schemeClr val="tx1"/>
            </a:solidFill>
            <a:round/>
            <a:headEnd/>
            <a:tailEnd type="triangle" w="med" len="med"/>
          </a:ln>
        </p:spPr>
        <p:txBody>
          <a:bodyPr/>
          <a:lstStyle/>
          <a:p>
            <a:pPr>
              <a:defRPr/>
            </a:pPr>
            <a:endParaRPr lang="en-US" sz="1400">
              <a:latin typeface="+mn-lt"/>
            </a:endParaRPr>
          </a:p>
        </p:txBody>
      </p:sp>
      <p:sp>
        <p:nvSpPr>
          <p:cNvPr id="25" name="Line 17"/>
          <p:cNvSpPr>
            <a:spLocks noChangeShapeType="1"/>
          </p:cNvSpPr>
          <p:nvPr/>
        </p:nvSpPr>
        <p:spPr bwMode="auto">
          <a:xfrm>
            <a:off x="6491288" y="5119688"/>
            <a:ext cx="438150" cy="0"/>
          </a:xfrm>
          <a:prstGeom prst="line">
            <a:avLst/>
          </a:prstGeom>
          <a:noFill/>
          <a:ln w="9525">
            <a:solidFill>
              <a:schemeClr val="tx1"/>
            </a:solidFill>
            <a:round/>
            <a:headEnd/>
            <a:tailEnd type="triangle" w="med" len="med"/>
          </a:ln>
        </p:spPr>
        <p:txBody>
          <a:bodyPr/>
          <a:lstStyle/>
          <a:p>
            <a:pPr>
              <a:defRPr/>
            </a:pPr>
            <a:endParaRPr lang="en-US" sz="1400">
              <a:latin typeface="+mn-lt"/>
            </a:endParaRPr>
          </a:p>
        </p:txBody>
      </p:sp>
      <p:cxnSp>
        <p:nvCxnSpPr>
          <p:cNvPr id="26" name="AutoShape 78"/>
          <p:cNvCxnSpPr>
            <a:cxnSpLocks noChangeShapeType="1"/>
            <a:stCxn id="15" idx="0"/>
            <a:endCxn id="16" idx="1"/>
          </p:cNvCxnSpPr>
          <p:nvPr/>
        </p:nvCxnSpPr>
        <p:spPr bwMode="auto">
          <a:xfrm rot="5400000" flipH="1" flipV="1">
            <a:off x="4822826" y="3130550"/>
            <a:ext cx="806450" cy="1533525"/>
          </a:xfrm>
          <a:prstGeom prst="bentConnector2">
            <a:avLst/>
          </a:prstGeom>
          <a:noFill/>
          <a:ln w="9525">
            <a:solidFill>
              <a:schemeClr val="tx1"/>
            </a:solidFill>
            <a:miter lim="800000"/>
            <a:headEnd/>
            <a:tailEnd type="triangle" w="med" len="med"/>
          </a:ln>
        </p:spPr>
      </p:cxnSp>
      <p:sp>
        <p:nvSpPr>
          <p:cNvPr id="27" name="Rectangle 79"/>
          <p:cNvSpPr>
            <a:spLocks noChangeArrowheads="1"/>
          </p:cNvSpPr>
          <p:nvPr/>
        </p:nvSpPr>
        <p:spPr bwMode="auto">
          <a:xfrm>
            <a:off x="3760788" y="3022600"/>
            <a:ext cx="4414837" cy="2863850"/>
          </a:xfrm>
          <a:prstGeom prst="rect">
            <a:avLst/>
          </a:prstGeom>
          <a:noFill/>
          <a:ln w="19050">
            <a:solidFill>
              <a:schemeClr val="accent2"/>
            </a:solidFill>
            <a:prstDash val="dash"/>
            <a:miter lim="800000"/>
            <a:headEnd/>
            <a:tailEnd/>
          </a:ln>
        </p:spPr>
        <p:txBody>
          <a:bodyPr wrap="none" anchor="ctr"/>
          <a:lstStyle/>
          <a:p>
            <a:pPr>
              <a:defRPr/>
            </a:pPr>
            <a:endParaRPr lang="en-US" sz="1400">
              <a:latin typeface="+mn-lt"/>
            </a:endParaRPr>
          </a:p>
        </p:txBody>
      </p:sp>
      <p:sp>
        <p:nvSpPr>
          <p:cNvPr id="28" name="Text Box 80"/>
          <p:cNvSpPr txBox="1">
            <a:spLocks noChangeArrowheads="1"/>
          </p:cNvSpPr>
          <p:nvPr/>
        </p:nvSpPr>
        <p:spPr bwMode="auto">
          <a:xfrm>
            <a:off x="3765550" y="3022600"/>
            <a:ext cx="4621213" cy="307975"/>
          </a:xfrm>
          <a:prstGeom prst="rect">
            <a:avLst/>
          </a:prstGeom>
          <a:noFill/>
          <a:ln w="9525">
            <a:noFill/>
            <a:miter lim="800000"/>
            <a:headEnd/>
            <a:tailEnd/>
          </a:ln>
        </p:spPr>
        <p:txBody>
          <a:bodyPr>
            <a:spAutoFit/>
          </a:bodyPr>
          <a:lstStyle/>
          <a:p>
            <a:pPr algn="ctr">
              <a:defRPr/>
            </a:pPr>
            <a:r>
              <a:rPr lang="en-US" sz="1400" b="1">
                <a:latin typeface="+mn-lt"/>
              </a:rPr>
              <a:t>Two broad mechanisms for tariff</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715000" y="1524000"/>
            <a:ext cx="3276600" cy="5181600"/>
            <a:chOff x="3504" y="773"/>
            <a:chExt cx="2256" cy="3547"/>
          </a:xfrm>
        </p:grpSpPr>
        <p:pic>
          <p:nvPicPr>
            <p:cNvPr id="19461" name="Picture 3"/>
            <p:cNvPicPr>
              <a:picLocks noChangeAspect="1" noChangeArrowheads="1"/>
            </p:cNvPicPr>
            <p:nvPr/>
          </p:nvPicPr>
          <p:blipFill>
            <a:blip r:embed="rId3" cstate="print"/>
            <a:srcRect/>
            <a:stretch>
              <a:fillRect/>
            </a:stretch>
          </p:blipFill>
          <p:spPr bwMode="auto">
            <a:xfrm>
              <a:off x="3504" y="773"/>
              <a:ext cx="2256" cy="3547"/>
            </a:xfrm>
            <a:prstGeom prst="rect">
              <a:avLst/>
            </a:prstGeom>
            <a:noFill/>
            <a:ln w="9525">
              <a:noFill/>
              <a:miter lim="800000"/>
              <a:headEnd/>
              <a:tailEnd/>
            </a:ln>
          </p:spPr>
        </p:pic>
        <p:sp>
          <p:nvSpPr>
            <p:cNvPr id="19462" name="Rectangle 4"/>
            <p:cNvSpPr>
              <a:spLocks noChangeArrowheads="1"/>
            </p:cNvSpPr>
            <p:nvPr/>
          </p:nvSpPr>
          <p:spPr bwMode="auto">
            <a:xfrm>
              <a:off x="5088" y="816"/>
              <a:ext cx="672" cy="336"/>
            </a:xfrm>
            <a:prstGeom prst="rect">
              <a:avLst/>
            </a:prstGeom>
            <a:solidFill>
              <a:schemeClr val="bg1"/>
            </a:solidFill>
            <a:ln w="9525">
              <a:noFill/>
              <a:miter lim="800000"/>
              <a:headEnd/>
              <a:tailEnd/>
            </a:ln>
          </p:spPr>
          <p:txBody>
            <a:bodyPr wrap="none" anchor="ctr"/>
            <a:lstStyle/>
            <a:p>
              <a:endParaRPr lang="en-US"/>
            </a:p>
          </p:txBody>
        </p:sp>
      </p:grpSp>
      <p:sp>
        <p:nvSpPr>
          <p:cNvPr id="72709" name="Rectangle 5"/>
          <p:cNvSpPr>
            <a:spLocks noGrp="1" noChangeArrowheads="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en-US" dirty="0" smtClean="0"/>
              <a:t>The GBI scheme</a:t>
            </a:r>
          </a:p>
        </p:txBody>
      </p:sp>
      <p:sp>
        <p:nvSpPr>
          <p:cNvPr id="19460" name="Rectangle 6"/>
          <p:cNvSpPr>
            <a:spLocks noGrp="1" noChangeArrowheads="1"/>
          </p:cNvSpPr>
          <p:nvPr>
            <p:ph idx="1"/>
          </p:nvPr>
        </p:nvSpPr>
        <p:spPr>
          <a:xfrm>
            <a:off x="381000" y="1295400"/>
            <a:ext cx="5562600" cy="4914900"/>
          </a:xfrm>
        </p:spPr>
        <p:txBody>
          <a:bodyPr/>
          <a:lstStyle/>
          <a:p>
            <a:r>
              <a:rPr lang="en-US" sz="2000" dirty="0" smtClean="0"/>
              <a:t>Objective: to expand the market by facilitating large scale investment from IPPs &amp; thru’ FDI and to encourage higher generation efficiencies by WPPs</a:t>
            </a:r>
          </a:p>
          <a:p>
            <a:r>
              <a:rPr lang="en-US" sz="2000" dirty="0" smtClean="0"/>
              <a:t>Eligibility : First 4000 MW of registered grid connected WPPs commissioned between 19th Dec 2009 to 31st March 2012 and not availing the Accelerated Depreciation benefit  </a:t>
            </a:r>
          </a:p>
          <a:p>
            <a:r>
              <a:rPr lang="en-US" sz="2000" dirty="0" smtClean="0"/>
              <a:t>MNRE shall pay a special incentive @ Rs. 0.50 per unit (kWh) of wind power fed in to the grid. This shall be in addition to the state specific feed-in tariff </a:t>
            </a:r>
          </a:p>
          <a:p>
            <a:r>
              <a:rPr lang="en-US" sz="2000" dirty="0" smtClean="0"/>
              <a:t>The incentive per MW is capped at Rs. 62 </a:t>
            </a:r>
            <a:r>
              <a:rPr lang="en-US" sz="2000" dirty="0" err="1" smtClean="0"/>
              <a:t>lakhs</a:t>
            </a:r>
            <a:r>
              <a:rPr lang="en-US" sz="2000" dirty="0" smtClean="0"/>
              <a:t>, with a yearly disbursement limit of Rs 15.5 </a:t>
            </a:r>
            <a:r>
              <a:rPr lang="en-US" sz="2000" dirty="0" err="1" smtClean="0"/>
              <a:t>lakhs</a:t>
            </a:r>
            <a:r>
              <a:rPr lang="en-US" sz="2000" dirty="0" smtClean="0"/>
              <a:t> per MW for the first four years.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en-US" dirty="0" smtClean="0"/>
              <a:t>The REC mechanism</a:t>
            </a:r>
          </a:p>
        </p:txBody>
      </p:sp>
      <p:sp>
        <p:nvSpPr>
          <p:cNvPr id="5" name="Text Box 4"/>
          <p:cNvSpPr txBox="1">
            <a:spLocks noChangeArrowheads="1"/>
          </p:cNvSpPr>
          <p:nvPr/>
        </p:nvSpPr>
        <p:spPr bwMode="auto">
          <a:xfrm>
            <a:off x="381000" y="1204913"/>
            <a:ext cx="8458200" cy="5324475"/>
          </a:xfrm>
          <a:prstGeom prst="rect">
            <a:avLst/>
          </a:prstGeom>
          <a:noFill/>
          <a:ln w="9525">
            <a:noFill/>
            <a:miter lim="800000"/>
            <a:headEnd/>
            <a:tailEnd/>
          </a:ln>
          <a:effectLst/>
        </p:spPr>
        <p:txBody>
          <a:bodyPr>
            <a:spAutoFit/>
          </a:bodyPr>
          <a:lstStyle/>
          <a:p>
            <a:pPr marL="342900" indent="-342900" eaLnBrk="0" hangingPunct="0">
              <a:spcBef>
                <a:spcPct val="20000"/>
              </a:spcBef>
              <a:buFontTx/>
              <a:buChar char="•"/>
              <a:defRPr/>
            </a:pPr>
            <a:r>
              <a:rPr lang="en-US" sz="2000" dirty="0">
                <a:latin typeface="+mn-lt"/>
                <a:cs typeface="+mn-cs"/>
              </a:rPr>
              <a:t>Aimed to facilitate the fulfillment </a:t>
            </a:r>
            <a:br>
              <a:rPr lang="en-US" sz="2000" dirty="0">
                <a:latin typeface="+mn-lt"/>
                <a:cs typeface="+mn-cs"/>
              </a:rPr>
            </a:br>
            <a:r>
              <a:rPr lang="en-US" sz="2000" dirty="0">
                <a:latin typeface="+mn-lt"/>
                <a:cs typeface="+mn-cs"/>
              </a:rPr>
              <a:t>of RPO by the states / obligated</a:t>
            </a:r>
            <a:br>
              <a:rPr lang="en-US" sz="2000" dirty="0">
                <a:latin typeface="+mn-lt"/>
                <a:cs typeface="+mn-cs"/>
              </a:rPr>
            </a:br>
            <a:r>
              <a:rPr lang="en-US" sz="2000" dirty="0">
                <a:latin typeface="+mn-lt"/>
                <a:cs typeface="+mn-cs"/>
              </a:rPr>
              <a:t>entities where the RE potential </a:t>
            </a:r>
            <a:br>
              <a:rPr lang="en-US" sz="2000" dirty="0">
                <a:latin typeface="+mn-lt"/>
                <a:cs typeface="+mn-cs"/>
              </a:rPr>
            </a:br>
            <a:r>
              <a:rPr lang="en-US" sz="2000" dirty="0">
                <a:latin typeface="+mn-lt"/>
                <a:cs typeface="+mn-cs"/>
              </a:rPr>
              <a:t>is not enough for local RE </a:t>
            </a:r>
            <a:br>
              <a:rPr lang="en-US" sz="2000" dirty="0">
                <a:latin typeface="+mn-lt"/>
                <a:cs typeface="+mn-cs"/>
              </a:rPr>
            </a:br>
            <a:r>
              <a:rPr lang="en-US" sz="2000" dirty="0">
                <a:latin typeface="+mn-lt"/>
                <a:cs typeface="+mn-cs"/>
              </a:rPr>
              <a:t>generation</a:t>
            </a:r>
          </a:p>
          <a:p>
            <a:pPr marL="342900" indent="-342900" eaLnBrk="0" hangingPunct="0">
              <a:spcBef>
                <a:spcPct val="20000"/>
              </a:spcBef>
              <a:buFontTx/>
              <a:buChar char="•"/>
              <a:defRPr/>
            </a:pPr>
            <a:r>
              <a:rPr lang="en-US" sz="2000" dirty="0">
                <a:latin typeface="+mn-lt"/>
                <a:cs typeface="+mn-cs"/>
              </a:rPr>
              <a:t>Obligated entities (distribution </a:t>
            </a:r>
            <a:br>
              <a:rPr lang="en-US" sz="2000" dirty="0">
                <a:latin typeface="+mn-lt"/>
                <a:cs typeface="+mn-cs"/>
              </a:rPr>
            </a:br>
            <a:r>
              <a:rPr lang="en-US" sz="2000" dirty="0">
                <a:latin typeface="+mn-lt"/>
                <a:cs typeface="+mn-cs"/>
              </a:rPr>
              <a:t>utilities and CPPs) can fulfill </a:t>
            </a:r>
            <a:br>
              <a:rPr lang="en-US" sz="2000" dirty="0">
                <a:latin typeface="+mn-lt"/>
                <a:cs typeface="+mn-cs"/>
              </a:rPr>
            </a:br>
            <a:r>
              <a:rPr lang="en-US" sz="2000" dirty="0">
                <a:latin typeface="+mn-lt"/>
                <a:cs typeface="+mn-cs"/>
              </a:rPr>
              <a:t>RPO either by procuring RE or </a:t>
            </a:r>
            <a:br>
              <a:rPr lang="en-US" sz="2000" dirty="0">
                <a:latin typeface="+mn-lt"/>
                <a:cs typeface="+mn-cs"/>
              </a:rPr>
            </a:br>
            <a:r>
              <a:rPr lang="en-US" sz="2000" dirty="0">
                <a:latin typeface="+mn-lt"/>
                <a:cs typeface="+mn-cs"/>
              </a:rPr>
              <a:t>by purchasing equivalent RECs </a:t>
            </a:r>
          </a:p>
          <a:p>
            <a:pPr marL="342900" indent="-342900" eaLnBrk="0" hangingPunct="0">
              <a:spcBef>
                <a:spcPct val="20000"/>
              </a:spcBef>
              <a:buFontTx/>
              <a:buChar char="•"/>
              <a:defRPr/>
            </a:pPr>
            <a:r>
              <a:rPr lang="en-US" sz="2000" dirty="0">
                <a:latin typeface="+mn-lt"/>
                <a:cs typeface="+mn-cs"/>
              </a:rPr>
              <a:t>1 REC  = 1 </a:t>
            </a:r>
            <a:r>
              <a:rPr lang="en-US" sz="2000" dirty="0" err="1">
                <a:latin typeface="+mn-lt"/>
                <a:cs typeface="+mn-cs"/>
              </a:rPr>
              <a:t>MWh</a:t>
            </a:r>
            <a:r>
              <a:rPr lang="en-US" sz="2000" dirty="0">
                <a:latin typeface="+mn-lt"/>
                <a:cs typeface="+mn-cs"/>
              </a:rPr>
              <a:t> of electrical power </a:t>
            </a:r>
            <a:br>
              <a:rPr lang="en-US" sz="2000" dirty="0">
                <a:latin typeface="+mn-lt"/>
                <a:cs typeface="+mn-cs"/>
              </a:rPr>
            </a:br>
            <a:r>
              <a:rPr lang="en-US" sz="2000" dirty="0">
                <a:latin typeface="+mn-lt"/>
                <a:cs typeface="+mn-cs"/>
              </a:rPr>
              <a:t>i.e. 1000 units (kWh) fed into the grid.</a:t>
            </a:r>
          </a:p>
          <a:p>
            <a:pPr marL="342900" indent="-342900" eaLnBrk="0" hangingPunct="0">
              <a:spcBef>
                <a:spcPct val="20000"/>
              </a:spcBef>
              <a:buFontTx/>
              <a:buChar char="•"/>
              <a:defRPr/>
            </a:pPr>
            <a:r>
              <a:rPr lang="en-US" sz="2000" dirty="0">
                <a:latin typeface="+mn-lt"/>
                <a:cs typeface="+mn-cs"/>
              </a:rPr>
              <a:t>The RE generator may sell electricity and associated RECs separately </a:t>
            </a:r>
          </a:p>
          <a:p>
            <a:pPr marL="342900" indent="-342900" eaLnBrk="0" hangingPunct="0">
              <a:spcBef>
                <a:spcPct val="20000"/>
              </a:spcBef>
              <a:buFontTx/>
              <a:buChar char="•"/>
              <a:defRPr/>
            </a:pPr>
            <a:r>
              <a:rPr lang="en-US" sz="2000" dirty="0">
                <a:latin typeface="+mn-lt"/>
                <a:cs typeface="+mn-cs"/>
              </a:rPr>
              <a:t>REC can be traded on power exchange at market determined price</a:t>
            </a:r>
          </a:p>
          <a:p>
            <a:pPr marL="342900" indent="-342900" eaLnBrk="0" hangingPunct="0">
              <a:spcBef>
                <a:spcPct val="20000"/>
              </a:spcBef>
              <a:buFontTx/>
              <a:buChar char="•"/>
              <a:defRPr/>
            </a:pPr>
            <a:r>
              <a:rPr lang="en-US" sz="2000" dirty="0">
                <a:latin typeface="+mn-lt"/>
                <a:cs typeface="+mn-cs"/>
              </a:rPr>
              <a:t>To control the trading price of RECs, </a:t>
            </a:r>
            <a:br>
              <a:rPr lang="en-US" sz="2000" dirty="0">
                <a:latin typeface="+mn-lt"/>
                <a:cs typeface="+mn-cs"/>
              </a:rPr>
            </a:br>
            <a:r>
              <a:rPr lang="en-US" sz="2000" dirty="0">
                <a:latin typeface="+mn-lt"/>
                <a:cs typeface="+mn-cs"/>
              </a:rPr>
              <a:t>the CERC has determined a band of forbearance &amp; floor prices </a:t>
            </a:r>
            <a:br>
              <a:rPr lang="en-US" sz="2000" dirty="0">
                <a:latin typeface="+mn-lt"/>
                <a:cs typeface="+mn-cs"/>
              </a:rPr>
            </a:br>
            <a:r>
              <a:rPr lang="en-US" sz="2000" dirty="0">
                <a:latin typeface="+mn-lt"/>
                <a:cs typeface="+mn-cs"/>
              </a:rPr>
              <a:t>(Rs. </a:t>
            </a:r>
            <a:r>
              <a:rPr lang="en-US" sz="2000" dirty="0" smtClean="0">
                <a:latin typeface="+mn-lt"/>
                <a:cs typeface="+mn-cs"/>
              </a:rPr>
              <a:t>3.30 </a:t>
            </a:r>
            <a:r>
              <a:rPr lang="en-US" sz="2000" dirty="0">
                <a:latin typeface="+mn-lt"/>
                <a:cs typeface="+mn-cs"/>
              </a:rPr>
              <a:t>to Rs. </a:t>
            </a:r>
            <a:r>
              <a:rPr lang="en-US" sz="2000" dirty="0" smtClean="0">
                <a:latin typeface="+mn-lt"/>
                <a:cs typeface="+mn-cs"/>
              </a:rPr>
              <a:t>1.50 </a:t>
            </a:r>
            <a:r>
              <a:rPr lang="en-US" sz="2000" dirty="0">
                <a:latin typeface="+mn-lt"/>
                <a:cs typeface="+mn-cs"/>
              </a:rPr>
              <a:t>per kWh)</a:t>
            </a:r>
          </a:p>
        </p:txBody>
      </p:sp>
      <p:pic>
        <p:nvPicPr>
          <p:cNvPr id="20484" name="Picture 3"/>
          <p:cNvPicPr>
            <a:picLocks noChangeAspect="1" noChangeArrowheads="1"/>
          </p:cNvPicPr>
          <p:nvPr/>
        </p:nvPicPr>
        <p:blipFill>
          <a:blip r:embed="rId3" cstate="print"/>
          <a:srcRect r="4614"/>
          <a:stretch>
            <a:fillRect/>
          </a:stretch>
        </p:blipFill>
        <p:spPr bwMode="auto">
          <a:xfrm>
            <a:off x="4267200" y="1204912"/>
            <a:ext cx="4583112" cy="2819400"/>
          </a:xfrm>
          <a:prstGeom prst="rect">
            <a:avLst/>
          </a:prstGeom>
          <a:noFill/>
          <a:ln w="9525">
            <a:noFill/>
            <a:miter lim="800000"/>
            <a:headEnd/>
            <a:tailEnd/>
          </a:ln>
        </p:spPr>
      </p:pic>
      <p:grpSp>
        <p:nvGrpSpPr>
          <p:cNvPr id="2" name="Group 14"/>
          <p:cNvGrpSpPr>
            <a:grpSpLocks/>
          </p:cNvGrpSpPr>
          <p:nvPr/>
        </p:nvGrpSpPr>
        <p:grpSpPr bwMode="auto">
          <a:xfrm>
            <a:off x="7446962" y="1441450"/>
            <a:ext cx="1403350" cy="3282950"/>
            <a:chOff x="8172450" y="2517775"/>
            <a:chExt cx="1403350" cy="3282950"/>
          </a:xfrm>
        </p:grpSpPr>
        <p:sp>
          <p:nvSpPr>
            <p:cNvPr id="20486" name="TextBox 6"/>
            <p:cNvSpPr txBox="1">
              <a:spLocks noChangeArrowheads="1"/>
            </p:cNvSpPr>
            <p:nvPr/>
          </p:nvSpPr>
          <p:spPr bwMode="auto">
            <a:xfrm>
              <a:off x="8337550" y="3063875"/>
              <a:ext cx="1073150" cy="523875"/>
            </a:xfrm>
            <a:prstGeom prst="rect">
              <a:avLst/>
            </a:prstGeom>
            <a:solidFill>
              <a:srgbClr val="FFFF00"/>
            </a:solidFill>
            <a:ln w="9525">
              <a:noFill/>
              <a:miter lim="800000"/>
              <a:headEnd/>
              <a:tailEnd/>
            </a:ln>
          </p:spPr>
          <p:txBody>
            <a:bodyPr>
              <a:spAutoFit/>
            </a:bodyPr>
            <a:lstStyle/>
            <a:p>
              <a:pPr algn="ctr"/>
              <a:r>
                <a:rPr lang="en-US" sz="1400" b="1">
                  <a:latin typeface="Calibri" pitchFamily="34" charset="0"/>
                </a:rPr>
                <a:t>Feed-in Tariff</a:t>
              </a:r>
            </a:p>
          </p:txBody>
        </p:sp>
        <p:sp>
          <p:nvSpPr>
            <p:cNvPr id="20487" name="TextBox 7"/>
            <p:cNvSpPr txBox="1">
              <a:spLocks noChangeArrowheads="1"/>
            </p:cNvSpPr>
            <p:nvPr/>
          </p:nvSpPr>
          <p:spPr bwMode="auto">
            <a:xfrm>
              <a:off x="8475663" y="4730750"/>
              <a:ext cx="1042987" cy="739775"/>
            </a:xfrm>
            <a:prstGeom prst="rect">
              <a:avLst/>
            </a:prstGeom>
            <a:solidFill>
              <a:srgbClr val="FFC000"/>
            </a:solidFill>
            <a:ln w="9525">
              <a:noFill/>
              <a:miter lim="800000"/>
              <a:headEnd/>
              <a:tailEnd/>
            </a:ln>
          </p:spPr>
          <p:txBody>
            <a:bodyPr>
              <a:spAutoFit/>
            </a:bodyPr>
            <a:lstStyle/>
            <a:p>
              <a:r>
                <a:rPr lang="en-US" sz="1400" b="1">
                  <a:latin typeface="Calibri" pitchFamily="34" charset="0"/>
                </a:rPr>
                <a:t>Pooled Cost for Power</a:t>
              </a:r>
            </a:p>
          </p:txBody>
        </p:sp>
        <p:sp>
          <p:nvSpPr>
            <p:cNvPr id="18" name="Oval 17"/>
            <p:cNvSpPr/>
            <p:nvPr/>
          </p:nvSpPr>
          <p:spPr>
            <a:xfrm>
              <a:off x="8172450" y="2825750"/>
              <a:ext cx="140335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8172450" y="4121150"/>
              <a:ext cx="140335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490" name="TextBox 10"/>
            <p:cNvSpPr txBox="1">
              <a:spLocks noChangeArrowheads="1"/>
            </p:cNvSpPr>
            <p:nvPr/>
          </p:nvSpPr>
          <p:spPr bwMode="auto">
            <a:xfrm>
              <a:off x="8588375" y="3787775"/>
              <a:ext cx="342900" cy="246062"/>
            </a:xfrm>
            <a:prstGeom prst="rect">
              <a:avLst/>
            </a:prstGeom>
            <a:noFill/>
            <a:ln w="9525">
              <a:noFill/>
              <a:miter lim="800000"/>
              <a:headEnd/>
              <a:tailEnd/>
            </a:ln>
          </p:spPr>
          <p:txBody>
            <a:bodyPr wrap="none">
              <a:spAutoFit/>
            </a:bodyPr>
            <a:lstStyle/>
            <a:p>
              <a:r>
                <a:rPr lang="en-US" b="1" dirty="0">
                  <a:solidFill>
                    <a:srgbClr val="FF0000"/>
                  </a:solidFill>
                  <a:latin typeface="Calibri" pitchFamily="34" charset="0"/>
                </a:rPr>
                <a:t>OR</a:t>
              </a:r>
            </a:p>
          </p:txBody>
        </p:sp>
        <p:sp>
          <p:nvSpPr>
            <p:cNvPr id="20491" name="TextBox 11"/>
            <p:cNvSpPr txBox="1">
              <a:spLocks noChangeArrowheads="1"/>
            </p:cNvSpPr>
            <p:nvPr/>
          </p:nvSpPr>
          <p:spPr bwMode="auto">
            <a:xfrm>
              <a:off x="8502650" y="2517775"/>
              <a:ext cx="574675" cy="307975"/>
            </a:xfrm>
            <a:prstGeom prst="rect">
              <a:avLst/>
            </a:prstGeom>
            <a:noFill/>
            <a:ln w="9525">
              <a:noFill/>
              <a:miter lim="800000"/>
              <a:headEnd/>
              <a:tailEnd/>
            </a:ln>
          </p:spPr>
          <p:txBody>
            <a:bodyPr wrap="none">
              <a:spAutoFit/>
            </a:bodyPr>
            <a:lstStyle/>
            <a:p>
              <a:r>
                <a:rPr lang="en-US" sz="1400" b="1">
                  <a:solidFill>
                    <a:srgbClr val="FF0000"/>
                  </a:solidFill>
                  <a:latin typeface="Calibri" pitchFamily="34" charset="0"/>
                </a:rPr>
                <a:t>Fixed</a:t>
              </a:r>
            </a:p>
          </p:txBody>
        </p:sp>
        <p:sp>
          <p:nvSpPr>
            <p:cNvPr id="20492" name="TextBox 12"/>
            <p:cNvSpPr txBox="1">
              <a:spLocks noChangeArrowheads="1"/>
            </p:cNvSpPr>
            <p:nvPr/>
          </p:nvSpPr>
          <p:spPr bwMode="auto">
            <a:xfrm>
              <a:off x="8420100" y="5492750"/>
              <a:ext cx="796925" cy="307975"/>
            </a:xfrm>
            <a:prstGeom prst="rect">
              <a:avLst/>
            </a:prstGeom>
            <a:noFill/>
            <a:ln w="9525">
              <a:noFill/>
              <a:miter lim="800000"/>
              <a:headEnd/>
              <a:tailEnd/>
            </a:ln>
          </p:spPr>
          <p:txBody>
            <a:bodyPr wrap="none">
              <a:spAutoFit/>
            </a:bodyPr>
            <a:lstStyle/>
            <a:p>
              <a:r>
                <a:rPr lang="en-US" sz="1400" b="1">
                  <a:solidFill>
                    <a:srgbClr val="FF0000"/>
                  </a:solidFill>
                  <a:latin typeface="Calibri" pitchFamily="34" charset="0"/>
                </a:rPr>
                <a:t>Variable</a:t>
              </a:r>
            </a:p>
          </p:txBody>
        </p:sp>
      </p:gr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smtClean="0"/>
              <a:t>CERC guidelines on wind zone based tariff</a:t>
            </a:r>
          </a:p>
        </p:txBody>
      </p:sp>
      <p:cxnSp>
        <p:nvCxnSpPr>
          <p:cNvPr id="22" name="AutoShape 12"/>
          <p:cNvCxnSpPr>
            <a:cxnSpLocks noChangeShapeType="1"/>
          </p:cNvCxnSpPr>
          <p:nvPr/>
        </p:nvCxnSpPr>
        <p:spPr bwMode="auto">
          <a:xfrm rot="5400000">
            <a:off x="7933542" y="-12700"/>
            <a:ext cx="474662" cy="0"/>
          </a:xfrm>
          <a:prstGeom prst="straightConnector1">
            <a:avLst/>
          </a:prstGeom>
          <a:solidFill>
            <a:schemeClr val="bg2"/>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cxnSp>
      <p:graphicFrame>
        <p:nvGraphicFramePr>
          <p:cNvPr id="52309" name="Group 85"/>
          <p:cNvGraphicFramePr>
            <a:graphicFrameLocks noGrp="1"/>
          </p:cNvGraphicFramePr>
          <p:nvPr/>
        </p:nvGraphicFramePr>
        <p:xfrm>
          <a:off x="762000" y="4373563"/>
          <a:ext cx="7620000" cy="2103120"/>
        </p:xfrm>
        <a:graphic>
          <a:graphicData uri="http://schemas.openxmlformats.org/drawingml/2006/table">
            <a:tbl>
              <a:tblPr/>
              <a:tblGrid>
                <a:gridCol w="1619250"/>
                <a:gridCol w="1047750"/>
                <a:gridCol w="2133600"/>
                <a:gridCol w="2819400"/>
              </a:tblGrid>
              <a:tr h="21336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WPD (watts/m2)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PLF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Est. Gen. per MW</a:t>
                      </a:r>
                      <a:br>
                        <a:rPr kumimoji="0" lang="en-US" sz="1800" b="1" i="0" u="none" strike="noStrike" cap="none" normalizeH="0" baseline="0" dirty="0" smtClean="0">
                          <a:ln>
                            <a:noFill/>
                          </a:ln>
                          <a:solidFill>
                            <a:schemeClr val="tx1"/>
                          </a:solidFill>
                          <a:effectLst/>
                          <a:latin typeface="Arial" pitchFamily="34" charset="0"/>
                          <a:cs typeface="Arial" pitchFamily="34" charset="0"/>
                        </a:rPr>
                      </a:br>
                      <a:r>
                        <a:rPr kumimoji="0" lang="en-US" sz="1800" b="1" i="0" u="none" strike="noStrike" cap="none" normalizeH="0" baseline="0" dirty="0" smtClean="0">
                          <a:ln>
                            <a:noFill/>
                          </a:ln>
                          <a:solidFill>
                            <a:schemeClr val="tx1"/>
                          </a:solidFill>
                          <a:effectLst/>
                          <a:latin typeface="Arial" pitchFamily="34" charset="0"/>
                          <a:cs typeface="Arial" pitchFamily="34" charset="0"/>
                        </a:rPr>
                        <a:t>(lac units pa)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pitchFamily="34" charset="0"/>
                          <a:cs typeface="Arial" pitchFamily="34" charset="0"/>
                        </a:rPr>
                        <a:t>Levelised</a:t>
                      </a:r>
                      <a:r>
                        <a:rPr kumimoji="0" lang="en-US" sz="1800" b="1" i="0" u="none" strike="noStrike" cap="none" normalizeH="0" baseline="0" dirty="0" smtClean="0">
                          <a:ln>
                            <a:noFill/>
                          </a:ln>
                          <a:solidFill>
                            <a:schemeClr val="tx1"/>
                          </a:solidFill>
                          <a:effectLst/>
                          <a:latin typeface="Arial" pitchFamily="34" charset="0"/>
                          <a:cs typeface="Arial" pitchFamily="34" charset="0"/>
                        </a:rPr>
                        <a:t> Tariff prescribed (Rs/kWh)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509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200-250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17.52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5.60 to 5.70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509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250-300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20.4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4.90 to 5.00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509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300-400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23.65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4.15 to 4.25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509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&gt;400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26.28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3.60 to 3.65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 name="Text Placeholder 19"/>
          <p:cNvSpPr txBox="1">
            <a:spLocks/>
          </p:cNvSpPr>
          <p:nvPr/>
        </p:nvSpPr>
        <p:spPr>
          <a:xfrm>
            <a:off x="457200" y="1371600"/>
            <a:ext cx="8153400" cy="5334000"/>
          </a:xfrm>
          <a:prstGeom prst="rect">
            <a:avLst/>
          </a:prstGeom>
        </p:spPr>
        <p:txBody>
          <a:bodyPr/>
          <a:lstStyle/>
          <a:p>
            <a:pPr marL="231775" indent="-231775" eaLnBrk="0" hangingPunct="0">
              <a:spcBef>
                <a:spcPts val="400"/>
              </a:spcBef>
              <a:spcAft>
                <a:spcPts val="400"/>
              </a:spcAft>
              <a:buFontTx/>
              <a:buChar char="•"/>
              <a:defRPr/>
            </a:pPr>
            <a:r>
              <a:rPr lang="en-US" sz="2000" kern="0" dirty="0">
                <a:latin typeface="+mn-lt"/>
                <a:cs typeface="+mn-cs"/>
              </a:rPr>
              <a:t>Objective is to bring standardization in determination of feed-in tariffs in different states</a:t>
            </a:r>
          </a:p>
          <a:p>
            <a:pPr marL="231775" indent="-231775" eaLnBrk="0" hangingPunct="0">
              <a:spcBef>
                <a:spcPts val="400"/>
              </a:spcBef>
              <a:spcAft>
                <a:spcPts val="400"/>
              </a:spcAft>
              <a:buFontTx/>
              <a:buChar char="•"/>
              <a:defRPr/>
            </a:pPr>
            <a:r>
              <a:rPr lang="en-US" sz="2000" kern="0" dirty="0">
                <a:latin typeface="+mn-lt"/>
                <a:cs typeface="+mn-cs"/>
              </a:rPr>
              <a:t>Linkage with wind power density of the region over 4 distinct categories </a:t>
            </a:r>
          </a:p>
          <a:p>
            <a:pPr marL="231775" indent="-231775" eaLnBrk="0" hangingPunct="0">
              <a:spcBef>
                <a:spcPts val="400"/>
              </a:spcBef>
              <a:spcAft>
                <a:spcPts val="400"/>
              </a:spcAft>
              <a:buFontTx/>
              <a:buChar char="•"/>
              <a:defRPr/>
            </a:pPr>
            <a:r>
              <a:rPr lang="en-US" sz="2000" kern="0" dirty="0">
                <a:latin typeface="+mn-lt"/>
                <a:cs typeface="+mn-cs"/>
              </a:rPr>
              <a:t>Takes in to account </a:t>
            </a:r>
            <a:r>
              <a:rPr lang="en-US" sz="2000" kern="0" dirty="0" err="1">
                <a:latin typeface="+mn-lt"/>
                <a:cs typeface="+mn-cs"/>
              </a:rPr>
              <a:t>Capex</a:t>
            </a:r>
            <a:r>
              <a:rPr lang="en-US" sz="2000" kern="0" dirty="0">
                <a:latin typeface="+mn-lt"/>
                <a:cs typeface="+mn-cs"/>
              </a:rPr>
              <a:t>, Cost of Debt and </a:t>
            </a:r>
            <a:r>
              <a:rPr lang="en-US" sz="2000" kern="0" dirty="0" err="1">
                <a:latin typeface="+mn-lt"/>
                <a:cs typeface="+mn-cs"/>
              </a:rPr>
              <a:t>RoI</a:t>
            </a:r>
            <a:r>
              <a:rPr lang="en-US" sz="2000" kern="0" dirty="0">
                <a:latin typeface="+mn-lt"/>
                <a:cs typeface="+mn-cs"/>
              </a:rPr>
              <a:t> expectations</a:t>
            </a:r>
          </a:p>
          <a:p>
            <a:pPr marL="231775" indent="-231775" eaLnBrk="0" hangingPunct="0">
              <a:spcBef>
                <a:spcPts val="400"/>
              </a:spcBef>
              <a:spcAft>
                <a:spcPts val="400"/>
              </a:spcAft>
              <a:buFontTx/>
              <a:buChar char="•"/>
              <a:defRPr/>
            </a:pPr>
            <a:r>
              <a:rPr lang="en-US" sz="2000" kern="0" dirty="0">
                <a:latin typeface="+mn-lt"/>
                <a:cs typeface="+mn-cs"/>
              </a:rPr>
              <a:t>Intended to create a win-win investment opportunity by making the project viable, bankable for all stakeholders viz. investors, state </a:t>
            </a:r>
            <a:r>
              <a:rPr lang="en-US" sz="2000" kern="0" dirty="0" err="1">
                <a:latin typeface="+mn-lt"/>
                <a:cs typeface="+mn-cs"/>
              </a:rPr>
              <a:t>discoms</a:t>
            </a:r>
            <a:r>
              <a:rPr lang="en-US" sz="2000" kern="0" dirty="0">
                <a:latin typeface="+mn-lt"/>
                <a:cs typeface="+mn-cs"/>
              </a:rPr>
              <a:t>, developers and financial institutions to get fair returns</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0" descr="Capital-Wind-Farm.jpg"/>
          <p:cNvPicPr>
            <a:picLocks noChangeAspect="1"/>
          </p:cNvPicPr>
          <p:nvPr/>
        </p:nvPicPr>
        <p:blipFill>
          <a:blip r:embed="rId2" cstate="print"/>
          <a:srcRect/>
          <a:stretch>
            <a:fillRect/>
          </a:stretch>
        </p:blipFill>
        <p:spPr bwMode="auto">
          <a:xfrm>
            <a:off x="228600" y="4343400"/>
            <a:ext cx="2219325" cy="1219200"/>
          </a:xfrm>
          <a:prstGeom prst="rect">
            <a:avLst/>
          </a:prstGeom>
          <a:noFill/>
          <a:ln w="9525">
            <a:noFill/>
            <a:miter lim="800000"/>
            <a:headEnd/>
            <a:tailEnd/>
          </a:ln>
        </p:spPr>
      </p:pic>
      <p:sp>
        <p:nvSpPr>
          <p:cNvPr id="22531" name="Title 5"/>
          <p:cNvSpPr>
            <a:spLocks noGrp="1"/>
          </p:cNvSpPr>
          <p:nvPr>
            <p:ph type="title"/>
          </p:nvPr>
        </p:nvSpPr>
        <p:spPr/>
        <p:txBody>
          <a:bodyPr/>
          <a:lstStyle/>
          <a:p>
            <a:r>
              <a:rPr lang="en-US" sz="2800" dirty="0" smtClean="0"/>
              <a:t>Schematic – Wind power wheeling</a:t>
            </a:r>
          </a:p>
        </p:txBody>
      </p:sp>
      <p:cxnSp>
        <p:nvCxnSpPr>
          <p:cNvPr id="22532" name="AutoShape 9"/>
          <p:cNvCxnSpPr>
            <a:cxnSpLocks noChangeShapeType="1"/>
          </p:cNvCxnSpPr>
          <p:nvPr/>
        </p:nvCxnSpPr>
        <p:spPr bwMode="auto">
          <a:xfrm rot="5400000" flipH="1" flipV="1">
            <a:off x="2055019" y="2143919"/>
            <a:ext cx="1668462" cy="1054100"/>
          </a:xfrm>
          <a:prstGeom prst="bentConnector3">
            <a:avLst>
              <a:gd name="adj1" fmla="val 100588"/>
            </a:avLst>
          </a:prstGeom>
          <a:noFill/>
          <a:ln w="9525">
            <a:solidFill>
              <a:schemeClr val="tx1"/>
            </a:solidFill>
            <a:miter lim="800000"/>
            <a:headEnd/>
            <a:tailEnd type="triangle" w="med" len="med"/>
          </a:ln>
        </p:spPr>
      </p:cxnSp>
      <p:cxnSp>
        <p:nvCxnSpPr>
          <p:cNvPr id="22533" name="AutoShape 12"/>
          <p:cNvCxnSpPr>
            <a:cxnSpLocks noChangeShapeType="1"/>
          </p:cNvCxnSpPr>
          <p:nvPr/>
        </p:nvCxnSpPr>
        <p:spPr bwMode="auto">
          <a:xfrm rot="10800000" flipV="1">
            <a:off x="6553200" y="4343400"/>
            <a:ext cx="1524000" cy="609600"/>
          </a:xfrm>
          <a:prstGeom prst="bentConnector3">
            <a:avLst>
              <a:gd name="adj1" fmla="val 50000"/>
            </a:avLst>
          </a:prstGeom>
          <a:noFill/>
          <a:ln w="9525">
            <a:solidFill>
              <a:schemeClr val="tx1"/>
            </a:solidFill>
            <a:miter lim="800000"/>
            <a:headEnd/>
            <a:tailEnd type="triangle" w="med" len="med"/>
          </a:ln>
        </p:spPr>
      </p:cxnSp>
      <p:sp>
        <p:nvSpPr>
          <p:cNvPr id="22534" name="Text Box 13"/>
          <p:cNvSpPr txBox="1">
            <a:spLocks noChangeArrowheads="1"/>
          </p:cNvSpPr>
          <p:nvPr/>
        </p:nvSpPr>
        <p:spPr bwMode="auto">
          <a:xfrm>
            <a:off x="304800" y="3429000"/>
            <a:ext cx="2133600" cy="830263"/>
          </a:xfrm>
          <a:prstGeom prst="rect">
            <a:avLst/>
          </a:prstGeom>
          <a:noFill/>
          <a:ln w="9525">
            <a:noFill/>
            <a:miter lim="800000"/>
            <a:headEnd/>
            <a:tailEnd/>
          </a:ln>
        </p:spPr>
        <p:txBody>
          <a:bodyPr>
            <a:spAutoFit/>
          </a:bodyPr>
          <a:lstStyle/>
          <a:p>
            <a:pPr algn="ctr"/>
            <a:r>
              <a:rPr lang="en-IN" sz="1600" b="1">
                <a:solidFill>
                  <a:srgbClr val="00B050"/>
                </a:solidFill>
                <a:ea typeface="Arial Unicode MS" pitchFamily="34" charset="-128"/>
                <a:cs typeface="Arial Unicode MS" pitchFamily="34" charset="-128"/>
              </a:rPr>
              <a:t>(A) Power Metered at the Point of Generation</a:t>
            </a:r>
          </a:p>
        </p:txBody>
      </p:sp>
      <p:sp>
        <p:nvSpPr>
          <p:cNvPr id="22535" name="TextBox 25"/>
          <p:cNvSpPr txBox="1">
            <a:spLocks noChangeArrowheads="1"/>
          </p:cNvSpPr>
          <p:nvPr/>
        </p:nvSpPr>
        <p:spPr bwMode="auto">
          <a:xfrm>
            <a:off x="233363" y="5105400"/>
            <a:ext cx="2281237" cy="461963"/>
          </a:xfrm>
          <a:prstGeom prst="rect">
            <a:avLst/>
          </a:prstGeom>
          <a:solidFill>
            <a:srgbClr val="FFFFFF">
              <a:alpha val="50195"/>
            </a:srgbClr>
          </a:solidFill>
          <a:ln w="9525">
            <a:noFill/>
            <a:miter lim="800000"/>
            <a:headEnd/>
            <a:tailEnd/>
          </a:ln>
        </p:spPr>
        <p:txBody>
          <a:bodyPr>
            <a:spAutoFit/>
          </a:bodyPr>
          <a:lstStyle/>
          <a:p>
            <a:pPr algn="ctr"/>
            <a:r>
              <a:rPr lang="en-US" sz="1200" b="1"/>
              <a:t>Ex: Wind Power Project </a:t>
            </a:r>
          </a:p>
          <a:p>
            <a:pPr algn="ctr"/>
            <a:r>
              <a:rPr lang="en-US" sz="1200" b="1"/>
              <a:t>Set-up in South Maharashtra</a:t>
            </a:r>
          </a:p>
        </p:txBody>
      </p:sp>
      <p:pic>
        <p:nvPicPr>
          <p:cNvPr id="22536" name="Picture 28" descr="SuzlonGERrnd.jpg"/>
          <p:cNvPicPr>
            <a:picLocks noChangeAspect="1"/>
          </p:cNvPicPr>
          <p:nvPr/>
        </p:nvPicPr>
        <p:blipFill>
          <a:blip r:embed="rId3" cstate="print"/>
          <a:srcRect/>
          <a:stretch>
            <a:fillRect/>
          </a:stretch>
        </p:blipFill>
        <p:spPr bwMode="auto">
          <a:xfrm>
            <a:off x="4191000" y="4343400"/>
            <a:ext cx="2362200" cy="1219200"/>
          </a:xfrm>
          <a:prstGeom prst="rect">
            <a:avLst/>
          </a:prstGeom>
          <a:noFill/>
          <a:ln w="9525">
            <a:noFill/>
            <a:miter lim="800000"/>
            <a:headEnd/>
            <a:tailEnd/>
          </a:ln>
        </p:spPr>
      </p:pic>
      <p:pic>
        <p:nvPicPr>
          <p:cNvPr id="22537" name="Picture 28" descr="substation.jpg"/>
          <p:cNvPicPr>
            <a:picLocks noChangeAspect="1"/>
          </p:cNvPicPr>
          <p:nvPr/>
        </p:nvPicPr>
        <p:blipFill>
          <a:blip r:embed="rId4" cstate="print"/>
          <a:srcRect/>
          <a:stretch>
            <a:fillRect/>
          </a:stretch>
        </p:blipFill>
        <p:spPr bwMode="auto">
          <a:xfrm>
            <a:off x="1676400" y="2362200"/>
            <a:ext cx="1450975" cy="1104900"/>
          </a:xfrm>
          <a:prstGeom prst="rect">
            <a:avLst/>
          </a:prstGeom>
          <a:noFill/>
          <a:ln w="9525">
            <a:noFill/>
            <a:miter lim="800000"/>
            <a:headEnd/>
            <a:tailEnd/>
          </a:ln>
        </p:spPr>
      </p:pic>
      <p:sp>
        <p:nvSpPr>
          <p:cNvPr id="22538" name="TextBox 25"/>
          <p:cNvSpPr txBox="1">
            <a:spLocks noChangeArrowheads="1"/>
          </p:cNvSpPr>
          <p:nvPr/>
        </p:nvSpPr>
        <p:spPr bwMode="auto">
          <a:xfrm>
            <a:off x="0" y="2381250"/>
            <a:ext cx="1752600" cy="830263"/>
          </a:xfrm>
          <a:prstGeom prst="rect">
            <a:avLst/>
          </a:prstGeom>
          <a:noFill/>
          <a:ln w="9525">
            <a:noFill/>
            <a:miter lim="800000"/>
            <a:headEnd/>
            <a:tailEnd/>
          </a:ln>
        </p:spPr>
        <p:txBody>
          <a:bodyPr>
            <a:spAutoFit/>
          </a:bodyPr>
          <a:lstStyle/>
          <a:p>
            <a:pPr algn="ctr"/>
            <a:r>
              <a:rPr lang="en-US" sz="1200" b="1"/>
              <a:t>Power is fed in </a:t>
            </a:r>
            <a:br>
              <a:rPr lang="en-US" sz="1200" b="1"/>
            </a:br>
            <a:r>
              <a:rPr lang="en-US" sz="1200" b="1"/>
              <a:t>to nearby substation</a:t>
            </a:r>
          </a:p>
          <a:p>
            <a:pPr algn="ctr"/>
            <a:r>
              <a:rPr lang="en-US" sz="1200" b="1"/>
              <a:t>of state transmission</a:t>
            </a:r>
          </a:p>
          <a:p>
            <a:pPr algn="ctr"/>
            <a:r>
              <a:rPr lang="en-US" sz="1200" b="1"/>
              <a:t>utility</a:t>
            </a:r>
          </a:p>
        </p:txBody>
      </p:sp>
      <p:sp>
        <p:nvSpPr>
          <p:cNvPr id="22539" name="TextBox 25"/>
          <p:cNvSpPr txBox="1">
            <a:spLocks noChangeArrowheads="1"/>
          </p:cNvSpPr>
          <p:nvPr/>
        </p:nvSpPr>
        <p:spPr bwMode="auto">
          <a:xfrm>
            <a:off x="1066800" y="1066800"/>
            <a:ext cx="1524000" cy="646113"/>
          </a:xfrm>
          <a:prstGeom prst="rect">
            <a:avLst/>
          </a:prstGeom>
          <a:noFill/>
          <a:ln w="9525">
            <a:noFill/>
            <a:miter lim="800000"/>
            <a:headEnd/>
            <a:tailEnd/>
          </a:ln>
        </p:spPr>
        <p:txBody>
          <a:bodyPr>
            <a:spAutoFit/>
          </a:bodyPr>
          <a:lstStyle/>
          <a:p>
            <a:pPr algn="ctr"/>
            <a:r>
              <a:rPr lang="en-US" sz="1200" b="1"/>
              <a:t>Power is fed in </a:t>
            </a:r>
            <a:br>
              <a:rPr lang="en-US" sz="1200" b="1"/>
            </a:br>
            <a:r>
              <a:rPr lang="en-US" sz="1200" b="1"/>
              <a:t>to the state-wide transmission grid</a:t>
            </a:r>
          </a:p>
        </p:txBody>
      </p:sp>
      <p:pic>
        <p:nvPicPr>
          <p:cNvPr id="22540" name="Picture 38" descr="H-T-Transformer.jpg"/>
          <p:cNvPicPr>
            <a:picLocks noChangeAspect="1"/>
          </p:cNvPicPr>
          <p:nvPr/>
        </p:nvPicPr>
        <p:blipFill>
          <a:blip r:embed="rId5" cstate="print"/>
          <a:srcRect/>
          <a:stretch>
            <a:fillRect/>
          </a:stretch>
        </p:blipFill>
        <p:spPr bwMode="auto">
          <a:xfrm>
            <a:off x="7543800" y="3733800"/>
            <a:ext cx="990600" cy="990600"/>
          </a:xfrm>
          <a:prstGeom prst="rect">
            <a:avLst/>
          </a:prstGeom>
          <a:noFill/>
          <a:ln w="9525">
            <a:noFill/>
            <a:miter lim="800000"/>
            <a:headEnd/>
            <a:tailEnd/>
          </a:ln>
        </p:spPr>
      </p:pic>
      <p:sp>
        <p:nvSpPr>
          <p:cNvPr id="22541" name="TextBox 25"/>
          <p:cNvSpPr txBox="1">
            <a:spLocks noChangeArrowheads="1"/>
          </p:cNvSpPr>
          <p:nvPr/>
        </p:nvSpPr>
        <p:spPr bwMode="auto">
          <a:xfrm>
            <a:off x="6324600" y="2971800"/>
            <a:ext cx="1752600" cy="646113"/>
          </a:xfrm>
          <a:prstGeom prst="rect">
            <a:avLst/>
          </a:prstGeom>
          <a:noFill/>
          <a:ln w="9525">
            <a:noFill/>
            <a:miter lim="800000"/>
            <a:headEnd/>
            <a:tailEnd/>
          </a:ln>
        </p:spPr>
        <p:txBody>
          <a:bodyPr>
            <a:spAutoFit/>
          </a:bodyPr>
          <a:lstStyle/>
          <a:p>
            <a:pPr algn="ctr"/>
            <a:r>
              <a:rPr lang="en-US" sz="1200" b="1"/>
              <a:t>Distribution grid of state power distribution utility</a:t>
            </a:r>
          </a:p>
        </p:txBody>
      </p:sp>
      <p:sp>
        <p:nvSpPr>
          <p:cNvPr id="22542" name="TextBox 25"/>
          <p:cNvSpPr txBox="1">
            <a:spLocks noChangeArrowheads="1"/>
          </p:cNvSpPr>
          <p:nvPr/>
        </p:nvSpPr>
        <p:spPr bwMode="auto">
          <a:xfrm>
            <a:off x="6096000" y="3697288"/>
            <a:ext cx="1524000" cy="646112"/>
          </a:xfrm>
          <a:prstGeom prst="rect">
            <a:avLst/>
          </a:prstGeom>
          <a:noFill/>
          <a:ln w="9525">
            <a:noFill/>
            <a:miter lim="800000"/>
            <a:headEnd/>
            <a:tailEnd/>
          </a:ln>
        </p:spPr>
        <p:txBody>
          <a:bodyPr>
            <a:spAutoFit/>
          </a:bodyPr>
          <a:lstStyle/>
          <a:p>
            <a:pPr algn="ctr"/>
            <a:r>
              <a:rPr lang="en-US" sz="1200" b="1"/>
              <a:t>Power drawn at the HT meter of the consumer</a:t>
            </a:r>
          </a:p>
        </p:txBody>
      </p:sp>
      <p:sp>
        <p:nvSpPr>
          <p:cNvPr id="22543" name="TextBox 27"/>
          <p:cNvSpPr txBox="1">
            <a:spLocks noChangeArrowheads="1"/>
          </p:cNvSpPr>
          <p:nvPr/>
        </p:nvSpPr>
        <p:spPr bwMode="auto">
          <a:xfrm>
            <a:off x="4191000" y="4343400"/>
            <a:ext cx="2362200" cy="461963"/>
          </a:xfrm>
          <a:prstGeom prst="rect">
            <a:avLst/>
          </a:prstGeom>
          <a:solidFill>
            <a:srgbClr val="FFFFFF">
              <a:alpha val="50195"/>
            </a:srgbClr>
          </a:solidFill>
          <a:ln w="9525">
            <a:noFill/>
            <a:miter lim="800000"/>
            <a:headEnd/>
            <a:tailEnd/>
          </a:ln>
        </p:spPr>
        <p:txBody>
          <a:bodyPr>
            <a:spAutoFit/>
          </a:bodyPr>
          <a:lstStyle/>
          <a:p>
            <a:pPr algn="ctr"/>
            <a:r>
              <a:rPr lang="en-US" sz="1200" b="1"/>
              <a:t>Ex: Customer’s office in </a:t>
            </a:r>
          </a:p>
          <a:p>
            <a:pPr algn="ctr"/>
            <a:r>
              <a:rPr lang="en-US" sz="1200" b="1"/>
              <a:t>Western Maharashtra</a:t>
            </a:r>
          </a:p>
        </p:txBody>
      </p:sp>
      <p:cxnSp>
        <p:nvCxnSpPr>
          <p:cNvPr id="22544" name="AutoShape 6"/>
          <p:cNvCxnSpPr>
            <a:cxnSpLocks noChangeShapeType="1"/>
          </p:cNvCxnSpPr>
          <p:nvPr/>
        </p:nvCxnSpPr>
        <p:spPr bwMode="auto">
          <a:xfrm rot="5400000" flipH="1" flipV="1">
            <a:off x="952500" y="3695700"/>
            <a:ext cx="1600200" cy="1066800"/>
          </a:xfrm>
          <a:prstGeom prst="bentConnector3">
            <a:avLst>
              <a:gd name="adj1" fmla="val 50000"/>
            </a:avLst>
          </a:prstGeom>
          <a:noFill/>
          <a:ln w="9525">
            <a:solidFill>
              <a:schemeClr val="tx1"/>
            </a:solidFill>
            <a:miter lim="800000"/>
            <a:headEnd/>
            <a:tailEnd type="triangle" w="med" len="med"/>
          </a:ln>
        </p:spPr>
      </p:cxnSp>
      <p:sp>
        <p:nvSpPr>
          <p:cNvPr id="22545" name="Text Box 13"/>
          <p:cNvSpPr txBox="1">
            <a:spLocks noChangeArrowheads="1"/>
          </p:cNvSpPr>
          <p:nvPr/>
        </p:nvSpPr>
        <p:spPr bwMode="auto">
          <a:xfrm>
            <a:off x="6477000" y="4953000"/>
            <a:ext cx="2667000" cy="584200"/>
          </a:xfrm>
          <a:prstGeom prst="rect">
            <a:avLst/>
          </a:prstGeom>
          <a:noFill/>
          <a:ln w="9525">
            <a:noFill/>
            <a:miter lim="800000"/>
            <a:headEnd/>
            <a:tailEnd/>
          </a:ln>
        </p:spPr>
        <p:txBody>
          <a:bodyPr>
            <a:spAutoFit/>
          </a:bodyPr>
          <a:lstStyle/>
          <a:p>
            <a:pPr algn="ctr"/>
            <a:r>
              <a:rPr lang="en-IN" sz="1600" b="1">
                <a:solidFill>
                  <a:srgbClr val="00B050"/>
                </a:solidFill>
                <a:ea typeface="Arial Unicode MS" pitchFamily="34" charset="-128"/>
                <a:cs typeface="Arial Unicode MS" pitchFamily="34" charset="-128"/>
              </a:rPr>
              <a:t>(C) Power Metered at the Point of Consumption</a:t>
            </a:r>
          </a:p>
        </p:txBody>
      </p:sp>
      <p:cxnSp>
        <p:nvCxnSpPr>
          <p:cNvPr id="22546" name="AutoShape 12"/>
          <p:cNvCxnSpPr>
            <a:cxnSpLocks noChangeShapeType="1"/>
          </p:cNvCxnSpPr>
          <p:nvPr/>
        </p:nvCxnSpPr>
        <p:spPr bwMode="auto">
          <a:xfrm rot="16200000" flipH="1">
            <a:off x="6724650" y="2419350"/>
            <a:ext cx="1524000" cy="1104900"/>
          </a:xfrm>
          <a:prstGeom prst="bentConnector3">
            <a:avLst>
              <a:gd name="adj1" fmla="val 50000"/>
            </a:avLst>
          </a:prstGeom>
          <a:noFill/>
          <a:ln w="9525">
            <a:solidFill>
              <a:schemeClr val="tx1"/>
            </a:solidFill>
            <a:miter lim="800000"/>
            <a:headEnd/>
            <a:tailEnd type="triangle" w="med" len="med"/>
          </a:ln>
        </p:spPr>
      </p:cxnSp>
      <p:pic>
        <p:nvPicPr>
          <p:cNvPr id="22547" name="Picture 37" descr="substation.jpg"/>
          <p:cNvPicPr>
            <a:picLocks noChangeAspect="1"/>
          </p:cNvPicPr>
          <p:nvPr/>
        </p:nvPicPr>
        <p:blipFill>
          <a:blip r:embed="rId4" cstate="print"/>
          <a:srcRect/>
          <a:stretch>
            <a:fillRect/>
          </a:stretch>
        </p:blipFill>
        <p:spPr bwMode="auto">
          <a:xfrm>
            <a:off x="6172200" y="1295400"/>
            <a:ext cx="1450975" cy="1104900"/>
          </a:xfrm>
          <a:prstGeom prst="rect">
            <a:avLst/>
          </a:prstGeom>
          <a:noFill/>
          <a:ln w="9525">
            <a:noFill/>
            <a:miter lim="800000"/>
            <a:headEnd/>
            <a:tailEnd/>
          </a:ln>
        </p:spPr>
      </p:pic>
      <p:cxnSp>
        <p:nvCxnSpPr>
          <p:cNvPr id="22548" name="AutoShape 12"/>
          <p:cNvCxnSpPr>
            <a:cxnSpLocks noChangeShapeType="1"/>
          </p:cNvCxnSpPr>
          <p:nvPr/>
        </p:nvCxnSpPr>
        <p:spPr bwMode="auto">
          <a:xfrm>
            <a:off x="4953000" y="1447800"/>
            <a:ext cx="1219200" cy="400050"/>
          </a:xfrm>
          <a:prstGeom prst="bentConnector3">
            <a:avLst>
              <a:gd name="adj1" fmla="val 50000"/>
            </a:avLst>
          </a:prstGeom>
          <a:noFill/>
          <a:ln w="9525">
            <a:solidFill>
              <a:schemeClr val="tx1"/>
            </a:solidFill>
            <a:miter lim="800000"/>
            <a:headEnd/>
            <a:tailEnd type="triangle" w="med" len="med"/>
          </a:ln>
        </p:spPr>
      </p:cxnSp>
      <p:sp>
        <p:nvSpPr>
          <p:cNvPr id="22549" name="TextBox 25"/>
          <p:cNvSpPr txBox="1">
            <a:spLocks noChangeArrowheads="1"/>
          </p:cNvSpPr>
          <p:nvPr/>
        </p:nvSpPr>
        <p:spPr bwMode="auto">
          <a:xfrm>
            <a:off x="7620000" y="1270000"/>
            <a:ext cx="1447800" cy="1016000"/>
          </a:xfrm>
          <a:prstGeom prst="rect">
            <a:avLst/>
          </a:prstGeom>
          <a:noFill/>
          <a:ln w="9525">
            <a:noFill/>
            <a:miter lim="800000"/>
            <a:headEnd/>
            <a:tailEnd/>
          </a:ln>
        </p:spPr>
        <p:txBody>
          <a:bodyPr>
            <a:spAutoFit/>
          </a:bodyPr>
          <a:lstStyle/>
          <a:p>
            <a:pPr algn="ctr"/>
            <a:r>
              <a:rPr lang="en-US" sz="1200" b="1"/>
              <a:t>Power drawn at the distribution point substation for supply to consumers</a:t>
            </a:r>
          </a:p>
        </p:txBody>
      </p:sp>
      <p:pic>
        <p:nvPicPr>
          <p:cNvPr id="22550" name="Picture 35" descr="txgrid.jpg"/>
          <p:cNvPicPr>
            <a:picLocks noChangeAspect="1"/>
          </p:cNvPicPr>
          <p:nvPr/>
        </p:nvPicPr>
        <p:blipFill>
          <a:blip r:embed="rId6" cstate="print"/>
          <a:srcRect/>
          <a:stretch>
            <a:fillRect/>
          </a:stretch>
        </p:blipFill>
        <p:spPr bwMode="auto">
          <a:xfrm>
            <a:off x="3429000" y="1143000"/>
            <a:ext cx="1600200" cy="1495425"/>
          </a:xfrm>
          <a:prstGeom prst="rect">
            <a:avLst/>
          </a:prstGeom>
          <a:noFill/>
          <a:ln w="9525">
            <a:noFill/>
            <a:miter lim="800000"/>
            <a:headEnd/>
            <a:tailEnd/>
          </a:ln>
        </p:spPr>
      </p:pic>
      <p:sp>
        <p:nvSpPr>
          <p:cNvPr id="22551" name="Text Box 13"/>
          <p:cNvSpPr txBox="1">
            <a:spLocks noChangeArrowheads="1"/>
          </p:cNvSpPr>
          <p:nvPr/>
        </p:nvSpPr>
        <p:spPr bwMode="auto">
          <a:xfrm>
            <a:off x="3200400" y="2667000"/>
            <a:ext cx="3124200" cy="1323975"/>
          </a:xfrm>
          <a:prstGeom prst="rect">
            <a:avLst/>
          </a:prstGeom>
          <a:noFill/>
          <a:ln w="9525">
            <a:noFill/>
            <a:miter lim="800000"/>
            <a:headEnd/>
            <a:tailEnd/>
          </a:ln>
        </p:spPr>
        <p:txBody>
          <a:bodyPr>
            <a:spAutoFit/>
          </a:bodyPr>
          <a:lstStyle/>
          <a:p>
            <a:pPr algn="ctr"/>
            <a:r>
              <a:rPr lang="en-IN" sz="1600" b="1">
                <a:solidFill>
                  <a:srgbClr val="00B050"/>
                </a:solidFill>
                <a:ea typeface="Arial Unicode MS" pitchFamily="34" charset="-128"/>
                <a:cs typeface="Arial Unicode MS" pitchFamily="34" charset="-128"/>
              </a:rPr>
              <a:t>(B) T&amp;D and Wheeling Losses </a:t>
            </a:r>
            <a:br>
              <a:rPr lang="en-IN" sz="1600" b="1">
                <a:solidFill>
                  <a:srgbClr val="00B050"/>
                </a:solidFill>
                <a:ea typeface="Arial Unicode MS" pitchFamily="34" charset="-128"/>
                <a:cs typeface="Arial Unicode MS" pitchFamily="34" charset="-128"/>
              </a:rPr>
            </a:br>
            <a:r>
              <a:rPr lang="en-IN" sz="1600">
                <a:solidFill>
                  <a:srgbClr val="00B050"/>
                </a:solidFill>
                <a:ea typeface="Arial Unicode MS" pitchFamily="34" charset="-128"/>
                <a:cs typeface="Arial Unicode MS" pitchFamily="34" charset="-128"/>
              </a:rPr>
              <a:t>(Losses and charges towards transmission, distribution &amp; wheeling process deductible as per state policy) </a:t>
            </a:r>
          </a:p>
        </p:txBody>
      </p:sp>
      <p:sp>
        <p:nvSpPr>
          <p:cNvPr id="22552" name="TextBox 63"/>
          <p:cNvSpPr txBox="1">
            <a:spLocks noChangeArrowheads="1"/>
          </p:cNvSpPr>
          <p:nvPr/>
        </p:nvSpPr>
        <p:spPr bwMode="auto">
          <a:xfrm>
            <a:off x="538163" y="5562600"/>
            <a:ext cx="7081837" cy="1200150"/>
          </a:xfrm>
          <a:prstGeom prst="rect">
            <a:avLst/>
          </a:prstGeom>
          <a:noFill/>
          <a:ln w="9525">
            <a:noFill/>
            <a:miter lim="800000"/>
            <a:headEnd/>
            <a:tailEnd/>
          </a:ln>
        </p:spPr>
        <p:txBody>
          <a:bodyPr>
            <a:spAutoFit/>
          </a:bodyPr>
          <a:lstStyle/>
          <a:p>
            <a:pPr algn="ctr"/>
            <a:r>
              <a:rPr lang="en-US" sz="2000">
                <a:solidFill>
                  <a:srgbClr val="00B050"/>
                </a:solidFill>
              </a:rPr>
              <a:t>Customer gets unit to unit set-off in monthly bills </a:t>
            </a:r>
          </a:p>
          <a:p>
            <a:pPr algn="ctr"/>
            <a:r>
              <a:rPr lang="en-US" sz="2000">
                <a:solidFill>
                  <a:srgbClr val="00B050"/>
                </a:solidFill>
              </a:rPr>
              <a:t>Net billed = C – (A – B) units </a:t>
            </a:r>
          </a:p>
          <a:p>
            <a:pPr algn="ctr"/>
            <a:r>
              <a:rPr lang="en-US" sz="1600">
                <a:solidFill>
                  <a:srgbClr val="00B050"/>
                </a:solidFill>
              </a:rPr>
              <a:t>Important Condition: The wind power project &amp; the Bank’s beneficiary </a:t>
            </a:r>
            <a:br>
              <a:rPr lang="en-US" sz="1600">
                <a:solidFill>
                  <a:srgbClr val="00B050"/>
                </a:solidFill>
              </a:rPr>
            </a:br>
            <a:r>
              <a:rPr lang="en-US" sz="1600">
                <a:solidFill>
                  <a:srgbClr val="00B050"/>
                </a:solidFill>
              </a:rPr>
              <a:t>office should be located anywhere </a:t>
            </a:r>
            <a:r>
              <a:rPr lang="en-US" sz="1600">
                <a:solidFill>
                  <a:srgbClr val="FF0000"/>
                </a:solidFill>
              </a:rPr>
              <a:t>but within the same state</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733" name="Group 77"/>
          <p:cNvGraphicFramePr>
            <a:graphicFrameLocks noGrp="1"/>
          </p:cNvGraphicFramePr>
          <p:nvPr/>
        </p:nvGraphicFramePr>
        <p:xfrm>
          <a:off x="152400" y="1355725"/>
          <a:ext cx="8928431" cy="4907280"/>
        </p:xfrm>
        <a:graphic>
          <a:graphicData uri="http://schemas.openxmlformats.org/drawingml/2006/table">
            <a:tbl>
              <a:tblPr/>
              <a:tblGrid>
                <a:gridCol w="1104900"/>
                <a:gridCol w="1257300"/>
                <a:gridCol w="1066800"/>
                <a:gridCol w="914400"/>
                <a:gridCol w="1066800"/>
                <a:gridCol w="914400"/>
                <a:gridCol w="948084"/>
                <a:gridCol w="685800"/>
                <a:gridCol w="124460"/>
                <a:gridCol w="845487"/>
              </a:tblGrid>
              <a:tr h="228084">
                <a:tc>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Maharashtra</a:t>
                      </a:r>
                      <a:endParaRPr kumimoji="0" lang="en-US" sz="2400" b="1" i="0" u="none" strike="noStrike" cap="none" normalizeH="0" baseline="0" dirty="0" smtClean="0">
                        <a:ln>
                          <a:noFill/>
                        </a:ln>
                        <a:solidFill>
                          <a:schemeClr val="bg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Karnataka</a:t>
                      </a:r>
                      <a:endParaRPr kumimoji="0" lang="en-US" sz="2400" b="1" i="0" u="none" strike="noStrike" cap="none" normalizeH="0" baseline="0" dirty="0" smtClean="0">
                        <a:ln>
                          <a:noFill/>
                        </a:ln>
                        <a:solidFill>
                          <a:schemeClr val="bg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Gujarat</a:t>
                      </a:r>
                      <a:endParaRPr kumimoji="0" lang="en-US" sz="2400" b="1" i="0" u="none" strike="noStrike" cap="none" normalizeH="0" baseline="0" dirty="0" smtClean="0">
                        <a:ln>
                          <a:noFill/>
                        </a:ln>
                        <a:solidFill>
                          <a:schemeClr val="bg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Rajasthan</a:t>
                      </a:r>
                      <a:endParaRPr kumimoji="0" lang="en-US" sz="2400" b="1" i="0" u="none" strike="noStrike" cap="none" normalizeH="0" baseline="0" dirty="0" smtClean="0">
                        <a:ln>
                          <a:noFill/>
                        </a:ln>
                        <a:solidFill>
                          <a:schemeClr val="bg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Tamil Nadu</a:t>
                      </a:r>
                      <a:endParaRPr kumimoji="0" lang="en-US" sz="2400" b="1" i="0" u="none" strike="noStrike" cap="none" normalizeH="0" baseline="0" dirty="0" smtClean="0">
                        <a:ln>
                          <a:noFill/>
                        </a:ln>
                        <a:solidFill>
                          <a:schemeClr val="bg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MP</a:t>
                      </a:r>
                      <a:endParaRPr kumimoji="0" lang="en-US" sz="2400" b="1" i="0" u="none" strike="noStrike" cap="none" normalizeH="0" baseline="0" dirty="0" smtClean="0">
                        <a:ln>
                          <a:noFill/>
                        </a:ln>
                        <a:solidFill>
                          <a:schemeClr val="bg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75000"/>
                      </a:schemeClr>
                    </a:solidFill>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Kerala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75000"/>
                      </a:schemeClr>
                    </a:solidFill>
                  </a:tcPr>
                </a:tc>
                <a:tc hMerge="1">
                  <a:txBody>
                    <a:bodyPr/>
                    <a:lstStyle/>
                    <a:p>
                      <a:endParaRPr lang="en-US"/>
                    </a:p>
                  </a:txBody>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AP</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75000"/>
                      </a:schemeClr>
                    </a:solidFill>
                  </a:tcPr>
                </a:tc>
              </a:tr>
              <a:tr h="463272">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Feed in Tariff for wind power</a:t>
                      </a:r>
                      <a:endParaRPr kumimoji="0" lang="en-US" sz="2200" b="1"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charset="0"/>
                        </a:rPr>
                        <a:t>Rs. Up to Rs.5.37* per unit </a:t>
                      </a:r>
                      <a:r>
                        <a:rPr kumimoji="0" lang="en-US" sz="1200" b="0" i="0" u="none" strike="noStrike" cap="none" normalizeH="0" baseline="0" dirty="0" err="1" smtClean="0">
                          <a:ln>
                            <a:noFill/>
                          </a:ln>
                          <a:solidFill>
                            <a:schemeClr val="tx1"/>
                          </a:solidFill>
                          <a:effectLst/>
                          <a:latin typeface="+mn-lt"/>
                          <a:cs typeface="Arial" charset="0"/>
                        </a:rPr>
                        <a:t>wrt</a:t>
                      </a:r>
                      <a:r>
                        <a:rPr kumimoji="0" lang="en-US" sz="1200" b="0" i="0" u="none" strike="noStrike" cap="none" normalizeH="0" baseline="0" dirty="0" smtClean="0">
                          <a:ln>
                            <a:noFill/>
                          </a:ln>
                          <a:solidFill>
                            <a:schemeClr val="tx1"/>
                          </a:solidFill>
                          <a:effectLst/>
                          <a:latin typeface="+mn-lt"/>
                          <a:cs typeface="Arial" charset="0"/>
                        </a:rPr>
                        <a:t> wind zone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charset="0"/>
                        </a:rPr>
                        <a:t>Rs.3.70 per unit flat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charset="0"/>
                        </a:rPr>
                        <a:t>Rs.3.56 per unit  flat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charset="0"/>
                        </a:rPr>
                        <a:t>Rs.4..46 or 4.69 per unit  flat MYT model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charset="0"/>
                        </a:rPr>
                        <a:t>Rs.3.39 per unit  flat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charset="0"/>
                        </a:rPr>
                        <a:t>Rs. 4.35 per unit  flat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mn-lt"/>
                          <a:cs typeface="Arial" charset="0"/>
                        </a:rPr>
                        <a:t>Rs. 3.64 per unit  flat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hMerge="1">
                  <a:txBody>
                    <a:bodyPr/>
                    <a:lstStyle/>
                    <a:p>
                      <a:endParaRPr lang="en-US"/>
                    </a:p>
                  </a:txBody>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mn-lt"/>
                          <a:cs typeface="Arial" charset="0"/>
                        </a:rPr>
                        <a:t>Rs. 3.50 per unit  flat for first 10 yrs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r>
              <a:tr h="201250">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Duration of PPA / EWA</a:t>
                      </a:r>
                      <a:endParaRPr kumimoji="0" lang="en-US" sz="2200" b="1"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charset="0"/>
                        </a:rPr>
                        <a:t>13 years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charset="0"/>
                        </a:rPr>
                        <a:t>10 /20 years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charset="0"/>
                        </a:rPr>
                        <a:t>25 years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charset="0"/>
                        </a:rPr>
                        <a:t>20 years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charset="0"/>
                        </a:rPr>
                        <a:t>20 years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charset="0"/>
                        </a:rPr>
                        <a:t>25 years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charset="0"/>
                        </a:rPr>
                        <a:t>20 years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hMerge="1">
                  <a:txBody>
                    <a:bodyPr/>
                    <a:lstStyle/>
                    <a:p>
                      <a:endParaRPr lang="en-US"/>
                    </a:p>
                  </a:txBody>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charset="0"/>
                        </a:rPr>
                        <a:t>20 years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r>
              <a:tr h="362251">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Avg. tariff of for HT power (Ind. / Comm.)</a:t>
                      </a:r>
                      <a:endParaRPr kumimoji="0" lang="en-US" sz="2200" b="1"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mn-lt"/>
                          <a:cs typeface="Arial" charset="0"/>
                        </a:rPr>
                        <a:t>Ind</a:t>
                      </a:r>
                      <a:r>
                        <a:rPr kumimoji="0" lang="en-US" sz="1200" b="0" i="0" u="none" strike="noStrike" cap="none" normalizeH="0" baseline="0" dirty="0" smtClean="0">
                          <a:ln>
                            <a:noFill/>
                          </a:ln>
                          <a:solidFill>
                            <a:schemeClr val="tx1"/>
                          </a:solidFill>
                          <a:effectLst/>
                          <a:latin typeface="+mn-lt"/>
                          <a:cs typeface="Arial" charset="0"/>
                        </a:rPr>
                        <a:t>: </a:t>
                      </a:r>
                      <a:br>
                        <a:rPr kumimoji="0" lang="en-US" sz="1200" b="0" i="0" u="none" strike="noStrike" cap="none" normalizeH="0" baseline="0" dirty="0" smtClean="0">
                          <a:ln>
                            <a:noFill/>
                          </a:ln>
                          <a:solidFill>
                            <a:schemeClr val="tx1"/>
                          </a:solidFill>
                          <a:effectLst/>
                          <a:latin typeface="+mn-lt"/>
                          <a:cs typeface="Arial" charset="0"/>
                        </a:rPr>
                      </a:br>
                      <a:r>
                        <a:rPr kumimoji="0" lang="en-US" sz="1200" b="0" i="0" u="none" strike="noStrike" cap="none" normalizeH="0" baseline="0" dirty="0" smtClean="0">
                          <a:ln>
                            <a:noFill/>
                          </a:ln>
                          <a:solidFill>
                            <a:schemeClr val="tx1"/>
                          </a:solidFill>
                          <a:effectLst/>
                          <a:latin typeface="+mn-lt"/>
                          <a:cs typeface="Arial" charset="0"/>
                        </a:rPr>
                        <a:t>Rs. 5-6 </a:t>
                      </a:r>
                    </a:p>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charset="0"/>
                        </a:rPr>
                        <a:t>Com: </a:t>
                      </a:r>
                      <a:br>
                        <a:rPr kumimoji="0" lang="en-US" sz="1200" b="0" i="0" u="none" strike="noStrike" cap="none" normalizeH="0" baseline="0" dirty="0" smtClean="0">
                          <a:ln>
                            <a:noFill/>
                          </a:ln>
                          <a:solidFill>
                            <a:schemeClr val="tx1"/>
                          </a:solidFill>
                          <a:effectLst/>
                          <a:latin typeface="+mn-lt"/>
                          <a:cs typeface="Arial" charset="0"/>
                        </a:rPr>
                      </a:br>
                      <a:r>
                        <a:rPr kumimoji="0" lang="en-US" sz="1200" b="0" i="0" u="none" strike="noStrike" cap="none" normalizeH="0" baseline="0" dirty="0" smtClean="0">
                          <a:ln>
                            <a:noFill/>
                          </a:ln>
                          <a:solidFill>
                            <a:schemeClr val="tx1"/>
                          </a:solidFill>
                          <a:effectLst/>
                          <a:latin typeface="+mn-lt"/>
                          <a:cs typeface="Arial" charset="0"/>
                        </a:rPr>
                        <a:t>Rs. 8-9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mn-lt"/>
                          <a:cs typeface="Arial" charset="0"/>
                        </a:rPr>
                        <a:t>Ind</a:t>
                      </a:r>
                      <a:r>
                        <a:rPr kumimoji="0" lang="en-US" sz="1200" b="0" i="0" u="none" strike="noStrike" cap="none" normalizeH="0" baseline="0" dirty="0" smtClean="0">
                          <a:ln>
                            <a:noFill/>
                          </a:ln>
                          <a:solidFill>
                            <a:schemeClr val="tx1"/>
                          </a:solidFill>
                          <a:effectLst/>
                          <a:latin typeface="+mn-lt"/>
                          <a:cs typeface="Arial" charset="0"/>
                        </a:rPr>
                        <a:t>: </a:t>
                      </a:r>
                      <a:br>
                        <a:rPr kumimoji="0" lang="en-US" sz="1200" b="0" i="0" u="none" strike="noStrike" cap="none" normalizeH="0" baseline="0" dirty="0" smtClean="0">
                          <a:ln>
                            <a:noFill/>
                          </a:ln>
                          <a:solidFill>
                            <a:schemeClr val="tx1"/>
                          </a:solidFill>
                          <a:effectLst/>
                          <a:latin typeface="+mn-lt"/>
                          <a:cs typeface="Arial" charset="0"/>
                        </a:rPr>
                      </a:br>
                      <a:r>
                        <a:rPr kumimoji="0" lang="en-US" sz="1200" b="0" i="0" u="none" strike="noStrike" cap="none" normalizeH="0" baseline="0" dirty="0" smtClean="0">
                          <a:ln>
                            <a:noFill/>
                          </a:ln>
                          <a:solidFill>
                            <a:schemeClr val="tx1"/>
                          </a:solidFill>
                          <a:effectLst/>
                          <a:latin typeface="+mn-lt"/>
                          <a:cs typeface="Arial" charset="0"/>
                        </a:rPr>
                        <a:t>Rs. 4-5 </a:t>
                      </a:r>
                    </a:p>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charset="0"/>
                        </a:rPr>
                        <a:t>Com: </a:t>
                      </a:r>
                      <a:br>
                        <a:rPr kumimoji="0" lang="en-US" sz="1200" b="0" i="0" u="none" strike="noStrike" cap="none" normalizeH="0" baseline="0" dirty="0" smtClean="0">
                          <a:ln>
                            <a:noFill/>
                          </a:ln>
                          <a:solidFill>
                            <a:schemeClr val="tx1"/>
                          </a:solidFill>
                          <a:effectLst/>
                          <a:latin typeface="+mn-lt"/>
                          <a:cs typeface="Arial" charset="0"/>
                        </a:rPr>
                      </a:br>
                      <a:r>
                        <a:rPr kumimoji="0" lang="en-US" sz="1200" b="0" i="0" u="none" strike="noStrike" cap="none" normalizeH="0" baseline="0" dirty="0" smtClean="0">
                          <a:ln>
                            <a:noFill/>
                          </a:ln>
                          <a:solidFill>
                            <a:schemeClr val="tx1"/>
                          </a:solidFill>
                          <a:effectLst/>
                          <a:latin typeface="+mn-lt"/>
                          <a:cs typeface="Arial" charset="0"/>
                        </a:rPr>
                        <a:t>Rs. 6-7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mn-lt"/>
                          <a:cs typeface="Arial" charset="0"/>
                        </a:rPr>
                        <a:t>Ind</a:t>
                      </a:r>
                      <a:r>
                        <a:rPr kumimoji="0" lang="en-US" sz="1200" b="0" i="0" u="none" strike="noStrike" cap="none" normalizeH="0" baseline="0" dirty="0" smtClean="0">
                          <a:ln>
                            <a:noFill/>
                          </a:ln>
                          <a:solidFill>
                            <a:schemeClr val="tx1"/>
                          </a:solidFill>
                          <a:effectLst/>
                          <a:latin typeface="+mn-lt"/>
                          <a:cs typeface="Arial" charset="0"/>
                        </a:rPr>
                        <a:t>: </a:t>
                      </a:r>
                      <a:br>
                        <a:rPr kumimoji="0" lang="en-US" sz="1200" b="0" i="0" u="none" strike="noStrike" cap="none" normalizeH="0" baseline="0" dirty="0" smtClean="0">
                          <a:ln>
                            <a:noFill/>
                          </a:ln>
                          <a:solidFill>
                            <a:schemeClr val="tx1"/>
                          </a:solidFill>
                          <a:effectLst/>
                          <a:latin typeface="+mn-lt"/>
                          <a:cs typeface="Arial" charset="0"/>
                        </a:rPr>
                      </a:br>
                      <a:r>
                        <a:rPr kumimoji="0" lang="en-US" sz="1200" b="0" i="0" u="none" strike="noStrike" cap="none" normalizeH="0" baseline="0" dirty="0" smtClean="0">
                          <a:ln>
                            <a:noFill/>
                          </a:ln>
                          <a:solidFill>
                            <a:schemeClr val="tx1"/>
                          </a:solidFill>
                          <a:effectLst/>
                          <a:latin typeface="+mn-lt"/>
                          <a:cs typeface="Arial" charset="0"/>
                        </a:rPr>
                        <a:t>Rs. 5-6 </a:t>
                      </a:r>
                    </a:p>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charset="0"/>
                        </a:rPr>
                        <a:t>Com: Rs. 6-7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mn-lt"/>
                          <a:cs typeface="Arial" charset="0"/>
                        </a:rPr>
                        <a:t>Ind</a:t>
                      </a:r>
                      <a:r>
                        <a:rPr kumimoji="0" lang="en-US" sz="1200" b="0" i="0" u="none" strike="noStrike" cap="none" normalizeH="0" baseline="0" dirty="0" smtClean="0">
                          <a:ln>
                            <a:noFill/>
                          </a:ln>
                          <a:solidFill>
                            <a:schemeClr val="tx1"/>
                          </a:solidFill>
                          <a:effectLst/>
                          <a:latin typeface="+mn-lt"/>
                          <a:cs typeface="Arial" charset="0"/>
                        </a:rPr>
                        <a:t>: </a:t>
                      </a:r>
                      <a:br>
                        <a:rPr kumimoji="0" lang="en-US" sz="1200" b="0" i="0" u="none" strike="noStrike" cap="none" normalizeH="0" baseline="0" dirty="0" smtClean="0">
                          <a:ln>
                            <a:noFill/>
                          </a:ln>
                          <a:solidFill>
                            <a:schemeClr val="tx1"/>
                          </a:solidFill>
                          <a:effectLst/>
                          <a:latin typeface="+mn-lt"/>
                          <a:cs typeface="Arial" charset="0"/>
                        </a:rPr>
                      </a:br>
                      <a:r>
                        <a:rPr kumimoji="0" lang="en-US" sz="1200" b="0" i="0" u="none" strike="noStrike" cap="none" normalizeH="0" baseline="0" dirty="0" smtClean="0">
                          <a:ln>
                            <a:noFill/>
                          </a:ln>
                          <a:solidFill>
                            <a:schemeClr val="tx1"/>
                          </a:solidFill>
                          <a:effectLst/>
                          <a:latin typeface="+mn-lt"/>
                          <a:cs typeface="Arial" charset="0"/>
                        </a:rPr>
                        <a:t>Rs. 4-5</a:t>
                      </a:r>
                    </a:p>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charset="0"/>
                        </a:rPr>
                        <a:t>Com: </a:t>
                      </a:r>
                      <a:br>
                        <a:rPr kumimoji="0" lang="en-US" sz="1200" b="0" i="0" u="none" strike="noStrike" cap="none" normalizeH="0" baseline="0" dirty="0" smtClean="0">
                          <a:ln>
                            <a:noFill/>
                          </a:ln>
                          <a:solidFill>
                            <a:schemeClr val="tx1"/>
                          </a:solidFill>
                          <a:effectLst/>
                          <a:latin typeface="+mn-lt"/>
                          <a:cs typeface="Arial" charset="0"/>
                        </a:rPr>
                      </a:br>
                      <a:r>
                        <a:rPr kumimoji="0" lang="en-US" sz="1200" b="0" i="0" u="none" strike="noStrike" cap="none" normalizeH="0" baseline="0" dirty="0" smtClean="0">
                          <a:ln>
                            <a:noFill/>
                          </a:ln>
                          <a:solidFill>
                            <a:schemeClr val="tx1"/>
                          </a:solidFill>
                          <a:effectLst/>
                          <a:latin typeface="+mn-lt"/>
                          <a:cs typeface="Arial" charset="0"/>
                        </a:rPr>
                        <a:t>Rs. 5-6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mn-lt"/>
                          <a:cs typeface="Arial" charset="0"/>
                        </a:rPr>
                        <a:t>Ind</a:t>
                      </a:r>
                      <a:r>
                        <a:rPr kumimoji="0" lang="en-US" sz="1200" b="0" i="0" u="none" strike="noStrike" cap="none" normalizeH="0" baseline="0" dirty="0" smtClean="0">
                          <a:ln>
                            <a:noFill/>
                          </a:ln>
                          <a:solidFill>
                            <a:schemeClr val="tx1"/>
                          </a:solidFill>
                          <a:effectLst/>
                          <a:latin typeface="+mn-lt"/>
                          <a:cs typeface="Arial" charset="0"/>
                        </a:rPr>
                        <a:t>: </a:t>
                      </a:r>
                      <a:br>
                        <a:rPr kumimoji="0" lang="en-US" sz="1200" b="0" i="0" u="none" strike="noStrike" cap="none" normalizeH="0" baseline="0" dirty="0" smtClean="0">
                          <a:ln>
                            <a:noFill/>
                          </a:ln>
                          <a:solidFill>
                            <a:schemeClr val="tx1"/>
                          </a:solidFill>
                          <a:effectLst/>
                          <a:latin typeface="+mn-lt"/>
                          <a:cs typeface="Arial" charset="0"/>
                        </a:rPr>
                      </a:br>
                      <a:r>
                        <a:rPr kumimoji="0" lang="en-US" sz="1200" b="0" i="0" u="none" strike="noStrike" cap="none" normalizeH="0" baseline="0" dirty="0" smtClean="0">
                          <a:ln>
                            <a:noFill/>
                          </a:ln>
                          <a:solidFill>
                            <a:schemeClr val="tx1"/>
                          </a:solidFill>
                          <a:effectLst/>
                          <a:latin typeface="+mn-lt"/>
                          <a:cs typeface="Arial" charset="0"/>
                        </a:rPr>
                        <a:t>Rs. 3-4 </a:t>
                      </a:r>
                    </a:p>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charset="0"/>
                        </a:rPr>
                        <a:t>Com: </a:t>
                      </a:r>
                      <a:br>
                        <a:rPr kumimoji="0" lang="en-US" sz="1200" b="0" i="0" u="none" strike="noStrike" cap="none" normalizeH="0" baseline="0" dirty="0" smtClean="0">
                          <a:ln>
                            <a:noFill/>
                          </a:ln>
                          <a:solidFill>
                            <a:schemeClr val="tx1"/>
                          </a:solidFill>
                          <a:effectLst/>
                          <a:latin typeface="+mn-lt"/>
                          <a:cs typeface="Arial" charset="0"/>
                        </a:rPr>
                      </a:br>
                      <a:r>
                        <a:rPr kumimoji="0" lang="en-US" sz="1200" b="0" i="0" u="none" strike="noStrike" cap="none" normalizeH="0" baseline="0" dirty="0" smtClean="0">
                          <a:ln>
                            <a:noFill/>
                          </a:ln>
                          <a:solidFill>
                            <a:schemeClr val="tx1"/>
                          </a:solidFill>
                          <a:effectLst/>
                          <a:latin typeface="+mn-lt"/>
                          <a:cs typeface="Arial" charset="0"/>
                        </a:rPr>
                        <a:t>Rs. 5-6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mn-lt"/>
                          <a:cs typeface="Arial" charset="0"/>
                        </a:rPr>
                        <a:t>Ind</a:t>
                      </a:r>
                      <a:r>
                        <a:rPr kumimoji="0" lang="en-US" sz="1200" b="0" i="0" u="none" strike="noStrike" cap="none" normalizeH="0" baseline="0" dirty="0" smtClean="0">
                          <a:ln>
                            <a:noFill/>
                          </a:ln>
                          <a:solidFill>
                            <a:schemeClr val="tx1"/>
                          </a:solidFill>
                          <a:effectLst/>
                          <a:latin typeface="+mn-lt"/>
                          <a:cs typeface="Arial" charset="0"/>
                        </a:rPr>
                        <a:t>: </a:t>
                      </a:r>
                      <a:br>
                        <a:rPr kumimoji="0" lang="en-US" sz="1200" b="0" i="0" u="none" strike="noStrike" cap="none" normalizeH="0" baseline="0" dirty="0" smtClean="0">
                          <a:ln>
                            <a:noFill/>
                          </a:ln>
                          <a:solidFill>
                            <a:schemeClr val="tx1"/>
                          </a:solidFill>
                          <a:effectLst/>
                          <a:latin typeface="+mn-lt"/>
                          <a:cs typeface="Arial" charset="0"/>
                        </a:rPr>
                      </a:br>
                      <a:r>
                        <a:rPr kumimoji="0" lang="en-US" sz="1200" b="0" i="0" u="none" strike="noStrike" cap="none" normalizeH="0" baseline="0" dirty="0" smtClean="0">
                          <a:ln>
                            <a:noFill/>
                          </a:ln>
                          <a:solidFill>
                            <a:schemeClr val="tx1"/>
                          </a:solidFill>
                          <a:effectLst/>
                          <a:latin typeface="+mn-lt"/>
                          <a:cs typeface="Arial" charset="0"/>
                        </a:rPr>
                        <a:t>Rs. 3-5</a:t>
                      </a:r>
                    </a:p>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charset="0"/>
                        </a:rPr>
                        <a:t>Com: Rs. 3-5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mn-lt"/>
                          <a:cs typeface="Arial" charset="0"/>
                        </a:rPr>
                        <a:t>Ind</a:t>
                      </a:r>
                      <a:r>
                        <a:rPr kumimoji="0" lang="en-US" sz="1200" b="0" i="0" u="none" strike="noStrike" cap="none" normalizeH="0" baseline="0" dirty="0" smtClean="0">
                          <a:ln>
                            <a:noFill/>
                          </a:ln>
                          <a:solidFill>
                            <a:schemeClr val="tx1"/>
                          </a:solidFill>
                          <a:effectLst/>
                          <a:latin typeface="+mn-lt"/>
                          <a:cs typeface="Arial" charset="0"/>
                        </a:rPr>
                        <a:t>: </a:t>
                      </a:r>
                      <a:br>
                        <a:rPr kumimoji="0" lang="en-US" sz="1200" b="0" i="0" u="none" strike="noStrike" cap="none" normalizeH="0" baseline="0" dirty="0" smtClean="0">
                          <a:ln>
                            <a:noFill/>
                          </a:ln>
                          <a:solidFill>
                            <a:schemeClr val="tx1"/>
                          </a:solidFill>
                          <a:effectLst/>
                          <a:latin typeface="+mn-lt"/>
                          <a:cs typeface="Arial" charset="0"/>
                        </a:rPr>
                      </a:br>
                      <a:r>
                        <a:rPr kumimoji="0" lang="en-US" sz="1200" b="0" i="0" u="none" strike="noStrike" cap="none" normalizeH="0" baseline="0" dirty="0" smtClean="0">
                          <a:ln>
                            <a:noFill/>
                          </a:ln>
                          <a:solidFill>
                            <a:schemeClr val="tx1"/>
                          </a:solidFill>
                          <a:effectLst/>
                          <a:latin typeface="+mn-lt"/>
                          <a:cs typeface="Arial" charset="0"/>
                        </a:rPr>
                        <a:t>Rs. 3-4 </a:t>
                      </a:r>
                    </a:p>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charset="0"/>
                        </a:rPr>
                        <a:t>Com: Rs. 3-4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hMerge="1">
                  <a:txBody>
                    <a:bodyPr/>
                    <a:lstStyle/>
                    <a:p>
                      <a:endParaRPr lang="en-US"/>
                    </a:p>
                  </a:txBody>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mn-lt"/>
                          <a:cs typeface="Arial" charset="0"/>
                        </a:rPr>
                        <a:t>Ind</a:t>
                      </a:r>
                      <a:r>
                        <a:rPr kumimoji="0" lang="en-US" sz="1200" b="0" i="0" u="none" strike="noStrike" cap="none" normalizeH="0" baseline="0" dirty="0" smtClean="0">
                          <a:ln>
                            <a:noFill/>
                          </a:ln>
                          <a:solidFill>
                            <a:schemeClr val="tx1"/>
                          </a:solidFill>
                          <a:effectLst/>
                          <a:latin typeface="+mn-lt"/>
                          <a:cs typeface="Arial" charset="0"/>
                        </a:rPr>
                        <a:t>: </a:t>
                      </a:r>
                      <a:br>
                        <a:rPr kumimoji="0" lang="en-US" sz="1200" b="0" i="0" u="none" strike="noStrike" cap="none" normalizeH="0" baseline="0" dirty="0" smtClean="0">
                          <a:ln>
                            <a:noFill/>
                          </a:ln>
                          <a:solidFill>
                            <a:schemeClr val="tx1"/>
                          </a:solidFill>
                          <a:effectLst/>
                          <a:latin typeface="+mn-lt"/>
                          <a:cs typeface="Arial" charset="0"/>
                        </a:rPr>
                      </a:br>
                      <a:r>
                        <a:rPr kumimoji="0" lang="en-US" sz="1200" b="0" i="0" u="none" strike="noStrike" cap="none" normalizeH="0" baseline="0" dirty="0" smtClean="0">
                          <a:ln>
                            <a:noFill/>
                          </a:ln>
                          <a:solidFill>
                            <a:schemeClr val="tx1"/>
                          </a:solidFill>
                          <a:effectLst/>
                          <a:latin typeface="+mn-lt"/>
                          <a:cs typeface="Arial" charset="0"/>
                        </a:rPr>
                        <a:t>Rs. 3-4 </a:t>
                      </a:r>
                    </a:p>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charset="0"/>
                        </a:rPr>
                        <a:t>Com: Rs. 5-6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r>
              <a:tr h="362251">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Net W-B-T Losses + Charges</a:t>
                      </a:r>
                      <a:endParaRPr kumimoji="0" lang="en-US" sz="2200" b="1"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charset="0"/>
                        </a:rPr>
                        <a:t>Varies from 17% to 25%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charset="0"/>
                        </a:rPr>
                        <a:t>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n-lt"/>
                          <a:cs typeface="Arial" charset="0"/>
                        </a:rPr>
                        <a:t>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charset="0"/>
                        </a:rPr>
                        <a:t>17%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charset="0"/>
                        </a:rPr>
                        <a:t>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rowSpan="2" gridSpan="4">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charset="0"/>
                        </a:rPr>
                        <a:t>Lack of Enough Clarity in Policy</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rowSpan="2" hMerge="1">
                  <a:txBody>
                    <a:bodyPr/>
                    <a:lstStyle/>
                    <a:p>
                      <a:endParaRPr lang="en-US"/>
                    </a:p>
                  </a:txBody>
                  <a:tcPr/>
                </a:tc>
                <a:tc rowSpan="2" hMerge="1">
                  <a:txBody>
                    <a:bodyPr/>
                    <a:lstStyle/>
                    <a:p>
                      <a:endParaRPr lang="en-US"/>
                    </a:p>
                  </a:txBody>
                  <a:tcPr/>
                </a:tc>
                <a:tc rowSpan="2" hMerge="1">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01250">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Banking of Power</a:t>
                      </a:r>
                      <a:endParaRPr kumimoji="0" lang="en-US" sz="2200" b="1"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charset="0"/>
                        </a:rPr>
                        <a:t>1 year on TOD basis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charset="0"/>
                        </a:rPr>
                        <a:t>1 year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charset="0"/>
                        </a:rPr>
                        <a:t>Not Allowed</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charset="0"/>
                        </a:rPr>
                        <a:t>1 year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charset="0"/>
                        </a:rPr>
                        <a:t>1 year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gridSpan="4" vMerge="1">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2200" b="1"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vMerge="1">
                  <a:txBody>
                    <a:bodyPr/>
                    <a:lstStyle/>
                    <a:p>
                      <a:endParaRPr lang="en-US"/>
                    </a:p>
                  </a:txBody>
                  <a:tcPr/>
                </a:tc>
                <a:tc hMerge="1" vMerge="1">
                  <a:txBody>
                    <a:bodyPr/>
                    <a:lstStyle/>
                    <a:p>
                      <a:endParaRPr lang="en-US"/>
                    </a:p>
                  </a:txBody>
                  <a:tcPr/>
                </a:tc>
                <a:tc hMerge="1" vMerge="1">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54917">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cs typeface="Arial" charset="0"/>
                        </a:rPr>
                        <a:t>RPO (FY11-12)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charset="0"/>
                        </a:rPr>
                        <a:t>6.75%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charset="0"/>
                        </a:rPr>
                        <a:t>7-10%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charset="0"/>
                        </a:rPr>
                        <a:t>5.5%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charset="0"/>
                        </a:rPr>
                        <a:t>4.5%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charset="0"/>
                        </a:rPr>
                        <a:t>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charset="0"/>
                        </a:rPr>
                        <a:t>2.1%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charset="0"/>
                        </a:rPr>
                        <a:t>3.65%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charset="0"/>
                        </a:rPr>
                        <a:t>4.5%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hMerge="1">
                  <a:txBody>
                    <a:bodyPr/>
                    <a:lstStyle/>
                    <a:p>
                      <a:endParaRPr lang="en-US"/>
                    </a:p>
                  </a:txBody>
                  <a:tcPr/>
                </a:tc>
              </a:tr>
              <a:tr h="254917">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cs typeface="Arial" charset="0"/>
                        </a:rPr>
                        <a:t>APPC (Rs/kWh)</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charset="0"/>
                        </a:rPr>
                        <a:t>Not Announced</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charset="0"/>
                        </a:rPr>
                        <a:t>2.73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charset="0"/>
                        </a:rPr>
                        <a:t>2.61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charset="0"/>
                        </a:rPr>
                        <a:t>2.57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charset="0"/>
                        </a:rPr>
                        <a:t>2.37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charset="0"/>
                        </a:rPr>
                        <a:t>NA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charset="0"/>
                        </a:rPr>
                        <a:t>NA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charset="0"/>
                        </a:rPr>
                        <a:t>NA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hMerge="1">
                  <a:txBody>
                    <a:bodyPr/>
                    <a:lstStyle/>
                    <a:p>
                      <a:endParaRPr lang="en-US"/>
                    </a:p>
                  </a:txBody>
                  <a:tcPr/>
                </a:tc>
              </a:tr>
              <a:tr h="254917">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CDM Rev. Sharing*</a:t>
                      </a:r>
                      <a:endParaRPr kumimoji="0" lang="en-US" sz="2200" b="1"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mn-lt"/>
                        </a:rPr>
                        <a:t>No sharing</a:t>
                      </a:r>
                      <a:endParaRPr kumimoji="0" lang="en-US" sz="12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mn-lt"/>
                        </a:rPr>
                        <a:t>Max 50%**</a:t>
                      </a:r>
                      <a:endParaRPr kumimoji="0" lang="en-US" sz="12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mn-lt"/>
                        </a:rPr>
                        <a:t>Max 50%**</a:t>
                      </a:r>
                      <a:endParaRPr kumimoji="0" lang="en-US" sz="12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mn-lt"/>
                        </a:rPr>
                        <a:t>25%</a:t>
                      </a:r>
                      <a:endParaRPr kumimoji="0" lang="en-US" sz="12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mn-lt"/>
                        </a:rPr>
                        <a:t>Max 50%**</a:t>
                      </a:r>
                      <a:endParaRPr kumimoji="0" lang="en-US" sz="12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mn-lt"/>
                        </a:rPr>
                        <a:t>Max 50%**</a:t>
                      </a:r>
                      <a:endParaRPr kumimoji="0" lang="en-US" sz="12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mn-lt"/>
                        </a:rPr>
                        <a:t>50%</a:t>
                      </a:r>
                      <a:endParaRPr kumimoji="0" lang="en-US" sz="12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mn-lt"/>
                        </a:rPr>
                        <a:t>10%</a:t>
                      </a:r>
                      <a:endParaRPr kumimoji="0" lang="en-US" sz="12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hMerge="1">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r>
            </a:tbl>
          </a:graphicData>
        </a:graphic>
      </p:graphicFrame>
      <p:sp>
        <p:nvSpPr>
          <p:cNvPr id="23634" name="TextBox 3"/>
          <p:cNvSpPr txBox="1">
            <a:spLocks noChangeArrowheads="1"/>
          </p:cNvSpPr>
          <p:nvPr/>
        </p:nvSpPr>
        <p:spPr bwMode="auto">
          <a:xfrm>
            <a:off x="0" y="6553200"/>
            <a:ext cx="7696200" cy="230188"/>
          </a:xfrm>
          <a:prstGeom prst="rect">
            <a:avLst/>
          </a:prstGeom>
          <a:noFill/>
          <a:ln w="9525">
            <a:noFill/>
            <a:miter lim="800000"/>
            <a:headEnd/>
            <a:tailEnd/>
          </a:ln>
        </p:spPr>
        <p:txBody>
          <a:bodyPr>
            <a:spAutoFit/>
          </a:bodyPr>
          <a:lstStyle/>
          <a:p>
            <a:r>
              <a:rPr lang="en-US" sz="900"/>
              <a:t>* Share of Discom. **First year 10% then gradually increasing by 10% each year till it reaches 50%. Thereafter 50% throughout benefit period</a:t>
            </a:r>
          </a:p>
        </p:txBody>
      </p:sp>
      <p:sp>
        <p:nvSpPr>
          <p:cNvPr id="5" name="Title 4"/>
          <p:cNvSpPr>
            <a:spLocks noGrp="1"/>
          </p:cNvSpPr>
          <p:nvPr>
            <p:ph type="title"/>
          </p:nvPr>
        </p:nvSpPr>
        <p:spPr/>
        <p:txBody>
          <a:bodyPr/>
          <a:lstStyle/>
          <a:p>
            <a:r>
              <a:rPr lang="en-US" dirty="0" smtClean="0"/>
              <a:t>Snapshot of state-wise policy framework</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2"/>
          <p:cNvSpPr>
            <a:spLocks noGrp="1"/>
          </p:cNvSpPr>
          <p:nvPr>
            <p:ph type="title"/>
          </p:nvPr>
        </p:nvSpPr>
        <p:spPr/>
        <p:txBody>
          <a:bodyPr/>
          <a:lstStyle/>
          <a:p>
            <a:r>
              <a:rPr lang="en-US" sz="2800" smtClean="0"/>
              <a:t>Agenda</a:t>
            </a:r>
          </a:p>
        </p:txBody>
      </p:sp>
      <p:sp>
        <p:nvSpPr>
          <p:cNvPr id="7170" name="Text Placeholder 1"/>
          <p:cNvSpPr>
            <a:spLocks noGrp="1"/>
          </p:cNvSpPr>
          <p:nvPr>
            <p:ph idx="1"/>
          </p:nvPr>
        </p:nvSpPr>
        <p:spPr>
          <a:prstGeom prst="rect">
            <a:avLst/>
          </a:prstGeom>
        </p:spPr>
        <p:txBody>
          <a:bodyPr/>
          <a:lstStyle/>
          <a:p>
            <a:pPr>
              <a:defRPr/>
            </a:pPr>
            <a:r>
              <a:rPr lang="en-US" sz="2000" dirty="0" smtClean="0"/>
              <a:t>Why Wind Energy?</a:t>
            </a:r>
          </a:p>
          <a:p>
            <a:pPr>
              <a:defRPr/>
            </a:pPr>
            <a:r>
              <a:rPr lang="en-US" sz="2000" dirty="0" smtClean="0">
                <a:solidFill>
                  <a:schemeClr val="bg1">
                    <a:lumMod val="75000"/>
                  </a:schemeClr>
                </a:solidFill>
              </a:rPr>
              <a:t>Wind Energy : Overview of Opportunities</a:t>
            </a:r>
          </a:p>
          <a:p>
            <a:pPr>
              <a:defRPr/>
            </a:pPr>
            <a:r>
              <a:rPr lang="en-US" sz="2000" dirty="0" smtClean="0">
                <a:solidFill>
                  <a:schemeClr val="bg1">
                    <a:lumMod val="75000"/>
                  </a:schemeClr>
                </a:solidFill>
              </a:rPr>
              <a:t>Suzlon : Leadership &amp; Capabilities</a:t>
            </a:r>
          </a:p>
          <a:p>
            <a:pPr>
              <a:defRPr/>
            </a:pPr>
            <a:r>
              <a:rPr lang="en-US" sz="2000" dirty="0" smtClean="0">
                <a:solidFill>
                  <a:schemeClr val="bg1">
                    <a:lumMod val="75000"/>
                  </a:schemeClr>
                </a:solidFill>
              </a:rPr>
              <a:t>Suzlon : Technology</a:t>
            </a:r>
          </a:p>
          <a:p>
            <a:pPr>
              <a:defRPr/>
            </a:pPr>
            <a:endParaRPr lang="en-US" sz="2000" dirty="0" smtClean="0"/>
          </a:p>
          <a:p>
            <a:pPr>
              <a:defRPr/>
            </a:pPr>
            <a:endParaRPr lang="en-US" sz="2000" dirty="0" smtClean="0"/>
          </a:p>
          <a:p>
            <a:pPr lvl="1">
              <a:buFontTx/>
              <a:buNone/>
              <a:defRPr/>
            </a:pPr>
            <a:endParaRPr lang="en-US" sz="2000" dirty="0" smtClean="0"/>
          </a:p>
          <a:p>
            <a:pPr>
              <a:defRPr/>
            </a:pPr>
            <a:endParaRPr lang="en-US" sz="2000" dirty="0" smtClean="0"/>
          </a:p>
          <a:p>
            <a:pPr lvl="1">
              <a:defRPr/>
            </a:pPr>
            <a:endParaRPr lang="en-US" sz="2000"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2"/>
          <p:cNvSpPr>
            <a:spLocks noGrp="1"/>
          </p:cNvSpPr>
          <p:nvPr>
            <p:ph type="title"/>
          </p:nvPr>
        </p:nvSpPr>
        <p:spPr/>
        <p:txBody>
          <a:bodyPr/>
          <a:lstStyle/>
          <a:p>
            <a:r>
              <a:rPr lang="en-US" sz="2800" dirty="0" smtClean="0"/>
              <a:t>Agenda</a:t>
            </a:r>
          </a:p>
        </p:txBody>
      </p:sp>
      <p:sp>
        <p:nvSpPr>
          <p:cNvPr id="19458" name="Text Placeholder 1"/>
          <p:cNvSpPr>
            <a:spLocks noGrp="1"/>
          </p:cNvSpPr>
          <p:nvPr>
            <p:ph idx="1"/>
          </p:nvPr>
        </p:nvSpPr>
        <p:spPr>
          <a:prstGeom prst="rect">
            <a:avLst/>
          </a:prstGeom>
        </p:spPr>
        <p:txBody>
          <a:bodyPr/>
          <a:lstStyle/>
          <a:p>
            <a:pPr>
              <a:defRPr/>
            </a:pPr>
            <a:r>
              <a:rPr lang="en-US" sz="2000" dirty="0" smtClean="0">
                <a:solidFill>
                  <a:schemeClr val="bg1">
                    <a:lumMod val="75000"/>
                  </a:schemeClr>
                </a:solidFill>
              </a:rPr>
              <a:t>Why Wind Energy?</a:t>
            </a:r>
          </a:p>
          <a:p>
            <a:pPr>
              <a:defRPr/>
            </a:pPr>
            <a:r>
              <a:rPr lang="en-US" sz="2000" dirty="0" smtClean="0">
                <a:solidFill>
                  <a:schemeClr val="bg1">
                    <a:lumMod val="75000"/>
                  </a:schemeClr>
                </a:solidFill>
              </a:rPr>
              <a:t>Wind Energy : Overview of Opportunities</a:t>
            </a:r>
          </a:p>
          <a:p>
            <a:pPr>
              <a:defRPr/>
            </a:pPr>
            <a:r>
              <a:rPr lang="en-US" sz="2000" dirty="0" smtClean="0"/>
              <a:t>Suzlon : Leadership &amp; Capabilities</a:t>
            </a:r>
          </a:p>
          <a:p>
            <a:pPr>
              <a:defRPr/>
            </a:pPr>
            <a:r>
              <a:rPr lang="en-US" sz="2000" dirty="0" smtClean="0">
                <a:solidFill>
                  <a:schemeClr val="bg1">
                    <a:lumMod val="75000"/>
                  </a:schemeClr>
                </a:solidFill>
              </a:rPr>
              <a:t>Suzlon : Technology</a:t>
            </a:r>
          </a:p>
          <a:p>
            <a:pPr>
              <a:defRPr/>
            </a:pPr>
            <a:endParaRPr lang="en-US" sz="2000" dirty="0" smtClean="0"/>
          </a:p>
          <a:p>
            <a:pPr>
              <a:defRPr/>
            </a:pPr>
            <a:endParaRPr lang="en-US" sz="2000" dirty="0" smtClean="0"/>
          </a:p>
          <a:p>
            <a:pPr lvl="1">
              <a:buFontTx/>
              <a:buNone/>
              <a:defRPr/>
            </a:pPr>
            <a:endParaRPr lang="en-US" sz="2000" dirty="0" smtClean="0"/>
          </a:p>
          <a:p>
            <a:pPr>
              <a:defRPr/>
            </a:pPr>
            <a:endParaRPr lang="en-US" sz="2000" dirty="0" smtClean="0"/>
          </a:p>
          <a:p>
            <a:pPr lvl="1">
              <a:defRPr/>
            </a:pPr>
            <a:endParaRPr lang="en-US" sz="2000" dirty="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bwMode="auto">
          <a:xfrm>
            <a:off x="619125" y="1485900"/>
            <a:ext cx="3695700" cy="2336800"/>
          </a:xfrm>
          <a:prstGeom prst="rect">
            <a:avLst/>
          </a:prstGeom>
          <a:noFill/>
          <a:ln>
            <a:round/>
            <a:headEnd/>
            <a:tailEnd/>
          </a:ln>
        </p:spPr>
        <p:txBody>
          <a:bodyPr lIns="90000" tIns="46800" rIns="90000" bIns="46800"/>
          <a:lstStyle/>
          <a:p>
            <a:pPr marL="342900" indent="-342900" eaLnBrk="0" hangingPunct="0">
              <a:lnSpc>
                <a:spcPct val="110000"/>
              </a:lnSpc>
              <a:spcBef>
                <a:spcPts val="350"/>
              </a:spcBef>
              <a:buFontTx/>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1400" kern="0" dirty="0">
                <a:latin typeface="+mn-lt"/>
              </a:rPr>
              <a:t>Technology leadership in the Wind sector</a:t>
            </a:r>
          </a:p>
          <a:p>
            <a:pPr marL="342900" indent="-342900" eaLnBrk="0" hangingPunct="0">
              <a:lnSpc>
                <a:spcPct val="110000"/>
              </a:lnSpc>
              <a:spcBef>
                <a:spcPts val="350"/>
              </a:spcBef>
              <a:buFontTx/>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1400" kern="0" dirty="0">
                <a:latin typeface="+mn-lt"/>
              </a:rPr>
              <a:t>Be among the top 3 wind companies in all the key markets of the World</a:t>
            </a:r>
          </a:p>
          <a:p>
            <a:pPr marL="342900" indent="-342900" eaLnBrk="0" hangingPunct="0">
              <a:lnSpc>
                <a:spcPct val="110000"/>
              </a:lnSpc>
              <a:spcBef>
                <a:spcPts val="350"/>
              </a:spcBef>
              <a:buFontTx/>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1400" kern="0" dirty="0">
                <a:latin typeface="+mn-lt"/>
              </a:rPr>
              <a:t>Be the global leader in providing profitable end-to-end wind power solutions</a:t>
            </a:r>
          </a:p>
          <a:p>
            <a:pPr marL="342900" indent="-342900" eaLnBrk="0" hangingPunct="0">
              <a:lnSpc>
                <a:spcPct val="110000"/>
              </a:lnSpc>
              <a:spcBef>
                <a:spcPts val="350"/>
              </a:spcBef>
              <a:buFontTx/>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1400" kern="0" dirty="0">
                <a:latin typeface="+mn-lt"/>
              </a:rPr>
              <a:t>Be the “Stakeholders’ Choice” Company</a:t>
            </a:r>
          </a:p>
        </p:txBody>
      </p:sp>
      <p:sp>
        <p:nvSpPr>
          <p:cNvPr id="3" name="Line 2"/>
          <p:cNvSpPr>
            <a:spLocks noChangeShapeType="1"/>
          </p:cNvSpPr>
          <p:nvPr/>
        </p:nvSpPr>
        <p:spPr bwMode="auto">
          <a:xfrm>
            <a:off x="4557713" y="1181100"/>
            <a:ext cx="1587" cy="2057400"/>
          </a:xfrm>
          <a:prstGeom prst="line">
            <a:avLst/>
          </a:prstGeom>
          <a:noFill/>
          <a:ln w="9360">
            <a:solidFill>
              <a:srgbClr val="808080"/>
            </a:solidFill>
            <a:miter lim="800000"/>
            <a:headEnd/>
            <a:tailEnd/>
          </a:ln>
          <a:effectLst/>
        </p:spPr>
        <p:txBody>
          <a:bodyPr/>
          <a:lstStyle/>
          <a:p>
            <a:pPr>
              <a:defRPr/>
            </a:pPr>
            <a:endParaRPr lang="en-US">
              <a:latin typeface="+mn-lt"/>
            </a:endParaRPr>
          </a:p>
        </p:txBody>
      </p:sp>
      <p:sp>
        <p:nvSpPr>
          <p:cNvPr id="4" name="Rectangle 3"/>
          <p:cNvSpPr>
            <a:spLocks noChangeArrowheads="1"/>
          </p:cNvSpPr>
          <p:nvPr/>
        </p:nvSpPr>
        <p:spPr bwMode="auto">
          <a:xfrm>
            <a:off x="4697413" y="1485900"/>
            <a:ext cx="3868737" cy="1905000"/>
          </a:xfrm>
          <a:prstGeom prst="rect">
            <a:avLst/>
          </a:prstGeom>
          <a:noFill/>
          <a:ln w="9525">
            <a:noFill/>
            <a:round/>
            <a:headEnd/>
            <a:tailEnd/>
          </a:ln>
          <a:effectLst/>
        </p:spPr>
        <p:txBody>
          <a:bodyPr lIns="90000" tIns="46800" rIns="90000" bIns="46800"/>
          <a:lstStyle/>
          <a:p>
            <a:pPr marL="333375" indent="-333375">
              <a:lnSpc>
                <a:spcPct val="110000"/>
              </a:lnSpc>
              <a:spcBef>
                <a:spcPts val="350"/>
              </a:spcBef>
              <a:buClr>
                <a:srgbClr val="000000"/>
              </a:buClr>
              <a:buSzPct val="100000"/>
              <a:buFont typeface="Humnst777 BT" pitchFamily="34" charset="0"/>
              <a:buChar char="•"/>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a:pPr>
            <a:r>
              <a:rPr lang="en-GB" sz="1400" dirty="0">
                <a:solidFill>
                  <a:srgbClr val="000000"/>
                </a:solidFill>
                <a:latin typeface="+mn-lt"/>
              </a:rPr>
              <a:t>To contribute to sustainable development of Wind Energy sector through an integrated product design and manufacturing strategy</a:t>
            </a:r>
          </a:p>
          <a:p>
            <a:pPr marL="333375" indent="-333375">
              <a:lnSpc>
                <a:spcPct val="110000"/>
              </a:lnSpc>
              <a:spcBef>
                <a:spcPts val="350"/>
              </a:spcBef>
              <a:buClr>
                <a:srgbClr val="000000"/>
              </a:buClr>
              <a:buSzPct val="100000"/>
              <a:buFont typeface="Humnst777 BT" pitchFamily="34" charset="0"/>
              <a:buChar char="•"/>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a:pPr>
            <a:r>
              <a:rPr lang="en-GB" sz="1400" dirty="0">
                <a:solidFill>
                  <a:srgbClr val="000000"/>
                </a:solidFill>
                <a:latin typeface="+mn-lt"/>
              </a:rPr>
              <a:t>To increase contribution of wind power to meet global energy demand</a:t>
            </a:r>
          </a:p>
          <a:p>
            <a:pPr marL="333375" indent="-333375">
              <a:lnSpc>
                <a:spcPct val="110000"/>
              </a:lnSpc>
              <a:spcBef>
                <a:spcPts val="350"/>
              </a:spcBef>
              <a:buClr>
                <a:srgbClr val="000000"/>
              </a:buClr>
              <a:buSzPct val="100000"/>
              <a:buFont typeface="Humnst777 BT" pitchFamily="34" charset="0"/>
              <a:buChar char="•"/>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a:pPr>
            <a:r>
              <a:rPr lang="en-GB" sz="1400" dirty="0">
                <a:solidFill>
                  <a:srgbClr val="000000"/>
                </a:solidFill>
                <a:latin typeface="+mn-lt"/>
              </a:rPr>
              <a:t>To create a better, greener tomorrow for all</a:t>
            </a:r>
          </a:p>
        </p:txBody>
      </p:sp>
      <p:sp>
        <p:nvSpPr>
          <p:cNvPr id="6" name="Rectangle 5"/>
          <p:cNvSpPr>
            <a:spLocks noChangeArrowheads="1"/>
          </p:cNvSpPr>
          <p:nvPr/>
        </p:nvSpPr>
        <p:spPr bwMode="auto">
          <a:xfrm>
            <a:off x="3571875" y="5534025"/>
            <a:ext cx="1689100" cy="971550"/>
          </a:xfrm>
          <a:prstGeom prst="rect">
            <a:avLst/>
          </a:prstGeom>
          <a:solidFill>
            <a:srgbClr val="E3D1A5"/>
          </a:solidFill>
          <a:ln w="9525">
            <a:noFill/>
            <a:round/>
            <a:headEnd/>
            <a:tailEnd/>
          </a:ln>
          <a:effectLst/>
        </p:spPr>
        <p:txBody>
          <a:bodyPr wrap="none" lIns="90000" tIns="46800" rIns="90000" bIns="46800" anchor="ctr"/>
          <a:lstStyle/>
          <a:p>
            <a:pPr algn="ctr">
              <a:buClr>
                <a:srgbClr val="000000"/>
              </a:buClr>
              <a:buSzPct val="100000"/>
              <a:buFont typeface="Humnst777 BT"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a:solidFill>
                  <a:srgbClr val="000000"/>
                </a:solidFill>
                <a:latin typeface="+mn-lt"/>
                <a:cs typeface="Arial Unicode MS" pitchFamily="34" charset="-128"/>
              </a:rPr>
              <a:t>Vertical integration</a:t>
            </a:r>
          </a:p>
        </p:txBody>
      </p:sp>
      <p:sp>
        <p:nvSpPr>
          <p:cNvPr id="7" name="Rectangle 6"/>
          <p:cNvSpPr>
            <a:spLocks noChangeArrowheads="1"/>
          </p:cNvSpPr>
          <p:nvPr/>
        </p:nvSpPr>
        <p:spPr bwMode="auto">
          <a:xfrm>
            <a:off x="1603375" y="5534025"/>
            <a:ext cx="1687513" cy="969963"/>
          </a:xfrm>
          <a:prstGeom prst="rect">
            <a:avLst/>
          </a:prstGeom>
          <a:solidFill>
            <a:srgbClr val="D8CEB8"/>
          </a:solidFill>
          <a:ln w="9525">
            <a:noFill/>
            <a:round/>
            <a:headEnd/>
            <a:tailEnd/>
          </a:ln>
          <a:effectLst/>
        </p:spPr>
        <p:txBody>
          <a:bodyPr wrap="none" lIns="90000" tIns="46800" rIns="90000" bIns="46800" anchor="ctr"/>
          <a:lstStyle/>
          <a:p>
            <a:pPr algn="ctr">
              <a:buClr>
                <a:srgbClr val="000000"/>
              </a:buClr>
              <a:buSzPct val="100000"/>
              <a:buFont typeface="Humnst777 BT"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dirty="0">
                <a:solidFill>
                  <a:srgbClr val="000000"/>
                </a:solidFill>
                <a:latin typeface="+mn-lt"/>
                <a:cs typeface="Arial Unicode MS" pitchFamily="34" charset="-128"/>
              </a:rPr>
              <a:t>R&amp;D</a:t>
            </a:r>
          </a:p>
          <a:p>
            <a:pPr algn="ctr">
              <a:buClr>
                <a:srgbClr val="000000"/>
              </a:buClr>
              <a:buSzPct val="100000"/>
              <a:buFont typeface="Humnst777 BT"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dirty="0">
                <a:solidFill>
                  <a:srgbClr val="000000"/>
                </a:solidFill>
                <a:latin typeface="+mn-lt"/>
                <a:cs typeface="Arial Unicode MS" pitchFamily="34" charset="-128"/>
              </a:rPr>
              <a:t>and</a:t>
            </a:r>
          </a:p>
          <a:p>
            <a:pPr algn="ctr">
              <a:buClr>
                <a:srgbClr val="000000"/>
              </a:buClr>
              <a:buSzPct val="100000"/>
              <a:buFont typeface="Humnst777 BT"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dirty="0">
                <a:solidFill>
                  <a:srgbClr val="000000"/>
                </a:solidFill>
                <a:latin typeface="+mn-lt"/>
                <a:cs typeface="Arial Unicode MS" pitchFamily="34" charset="-128"/>
              </a:rPr>
              <a:t>Innovation</a:t>
            </a:r>
          </a:p>
        </p:txBody>
      </p:sp>
      <p:sp>
        <p:nvSpPr>
          <p:cNvPr id="8" name="AutoShape 8"/>
          <p:cNvSpPr>
            <a:spLocks noChangeArrowheads="1"/>
          </p:cNvSpPr>
          <p:nvPr/>
        </p:nvSpPr>
        <p:spPr bwMode="auto">
          <a:xfrm>
            <a:off x="5400675" y="4745038"/>
            <a:ext cx="2397125" cy="636587"/>
          </a:xfrm>
          <a:prstGeom prst="chevron">
            <a:avLst>
              <a:gd name="adj" fmla="val 101933"/>
            </a:avLst>
          </a:prstGeom>
          <a:solidFill>
            <a:srgbClr val="996633">
              <a:alpha val="50000"/>
            </a:srgbClr>
          </a:solidFill>
          <a:ln w="9525">
            <a:noFill/>
            <a:round/>
            <a:headEnd/>
            <a:tailEnd/>
          </a:ln>
          <a:effectLst>
            <a:outerShdw dist="17819" dir="2700000" algn="ctr" rotWithShape="0">
              <a:srgbClr val="6F8587"/>
            </a:outerShdw>
          </a:effectLst>
        </p:spPr>
        <p:txBody>
          <a:bodyPr lIns="365760" tIns="0" rIns="0" bIns="0" anchor="ctr"/>
          <a:lstStyle/>
          <a:p>
            <a:pPr algn="ctr">
              <a:buClr>
                <a:srgbClr val="000000"/>
              </a:buClr>
              <a:buSzPct val="100000"/>
              <a:buFont typeface="Humnst777 BT"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1400" dirty="0">
              <a:latin typeface="+mn-lt"/>
              <a:cs typeface="Arial Unicode MS" pitchFamily="34" charset="-128"/>
            </a:endParaRPr>
          </a:p>
        </p:txBody>
      </p:sp>
      <p:sp>
        <p:nvSpPr>
          <p:cNvPr id="9" name="AutoShape 9"/>
          <p:cNvSpPr>
            <a:spLocks noChangeArrowheads="1"/>
          </p:cNvSpPr>
          <p:nvPr/>
        </p:nvSpPr>
        <p:spPr bwMode="auto">
          <a:xfrm>
            <a:off x="1462088" y="4745038"/>
            <a:ext cx="2395537" cy="636587"/>
          </a:xfrm>
          <a:prstGeom prst="chevron">
            <a:avLst>
              <a:gd name="adj" fmla="val 101933"/>
            </a:avLst>
          </a:prstGeom>
          <a:solidFill>
            <a:srgbClr val="E2E2E2"/>
          </a:solidFill>
          <a:ln w="9525">
            <a:noFill/>
            <a:round/>
            <a:headEnd/>
            <a:tailEnd/>
          </a:ln>
          <a:effectLst>
            <a:outerShdw dist="17819" dir="2700000" algn="ctr" rotWithShape="0">
              <a:srgbClr val="6F8587"/>
            </a:outerShdw>
          </a:effectLst>
        </p:spPr>
        <p:txBody>
          <a:bodyPr lIns="365760" tIns="0" rIns="0" bIns="0" anchor="ctr"/>
          <a:lstStyle/>
          <a:p>
            <a:pPr algn="ctr">
              <a:buClr>
                <a:srgbClr val="000000"/>
              </a:buClr>
              <a:buSzPct val="100000"/>
              <a:buFont typeface="Humnst777 BT"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dirty="0">
                <a:latin typeface="+mn-lt"/>
                <a:cs typeface="Arial Unicode MS" pitchFamily="34" charset="-128"/>
              </a:rPr>
              <a:t>Improving</a:t>
            </a:r>
          </a:p>
          <a:p>
            <a:pPr algn="ctr">
              <a:buClr>
                <a:srgbClr val="000000"/>
              </a:buClr>
              <a:buSzPct val="100000"/>
              <a:buFont typeface="Humnst777 BT"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dirty="0">
                <a:latin typeface="+mn-lt"/>
                <a:cs typeface="Arial Unicode MS" pitchFamily="34" charset="-128"/>
              </a:rPr>
              <a:t>cost efficiency</a:t>
            </a:r>
          </a:p>
        </p:txBody>
      </p:sp>
      <p:sp>
        <p:nvSpPr>
          <p:cNvPr id="10" name="AutoShape 10"/>
          <p:cNvSpPr>
            <a:spLocks noChangeArrowheads="1"/>
          </p:cNvSpPr>
          <p:nvPr/>
        </p:nvSpPr>
        <p:spPr bwMode="auto">
          <a:xfrm>
            <a:off x="3446463" y="4745038"/>
            <a:ext cx="2395537" cy="636587"/>
          </a:xfrm>
          <a:prstGeom prst="chevron">
            <a:avLst>
              <a:gd name="adj" fmla="val 101933"/>
            </a:avLst>
          </a:prstGeom>
          <a:solidFill>
            <a:srgbClr val="BCDEC2"/>
          </a:solidFill>
          <a:ln w="9525">
            <a:noFill/>
            <a:round/>
            <a:headEnd/>
            <a:tailEnd/>
          </a:ln>
          <a:effectLst>
            <a:outerShdw dist="17819" dir="2700000" algn="ctr" rotWithShape="0">
              <a:srgbClr val="6F8587"/>
            </a:outerShdw>
          </a:effectLst>
        </p:spPr>
        <p:txBody>
          <a:bodyPr lIns="365760" tIns="0" rIns="0" bIns="0" anchor="ctr"/>
          <a:lstStyle/>
          <a:p>
            <a:pPr algn="ctr">
              <a:buClr>
                <a:srgbClr val="000000"/>
              </a:buClr>
              <a:buSzPct val="100000"/>
              <a:buFont typeface="Humnst777 BT"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dirty="0">
                <a:latin typeface="+mn-lt"/>
                <a:cs typeface="Arial Unicode MS" pitchFamily="34" charset="-128"/>
              </a:rPr>
              <a:t>Growth </a:t>
            </a:r>
          </a:p>
        </p:txBody>
      </p:sp>
      <p:sp>
        <p:nvSpPr>
          <p:cNvPr id="11" name="Text Box 11"/>
          <p:cNvSpPr txBox="1">
            <a:spLocks noChangeArrowheads="1"/>
          </p:cNvSpPr>
          <p:nvPr/>
        </p:nvSpPr>
        <p:spPr bwMode="auto">
          <a:xfrm>
            <a:off x="619125" y="1104900"/>
            <a:ext cx="3727450" cy="336550"/>
          </a:xfrm>
          <a:prstGeom prst="rect">
            <a:avLst/>
          </a:prstGeom>
          <a:solidFill>
            <a:srgbClr val="79A2B3"/>
          </a:solidFill>
          <a:ln w="9525">
            <a:noFill/>
            <a:round/>
            <a:headEnd/>
            <a:tailEnd/>
          </a:ln>
          <a:effectLst/>
        </p:spPr>
        <p:txBody>
          <a:bodyPr lIns="0" tIns="0" rIns="0" bIns="0" anchor="ctr"/>
          <a:lstStyle/>
          <a:p>
            <a:pPr algn="ctr" eaLnBrk="0" hangingPunct="0">
              <a:buClr>
                <a:srgbClr val="FFFFFF"/>
              </a:buClr>
              <a:buSzPct val="100000"/>
              <a:buFont typeface="Humnst777 BT"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b="1" dirty="0">
                <a:solidFill>
                  <a:schemeClr val="bg1"/>
                </a:solidFill>
                <a:latin typeface="+mn-lt"/>
                <a:cs typeface="Arial Unicode MS" pitchFamily="34" charset="-128"/>
              </a:rPr>
              <a:t>Vision</a:t>
            </a:r>
          </a:p>
        </p:txBody>
      </p:sp>
      <p:sp>
        <p:nvSpPr>
          <p:cNvPr id="12" name="Text Box 12"/>
          <p:cNvSpPr txBox="1">
            <a:spLocks noChangeArrowheads="1"/>
          </p:cNvSpPr>
          <p:nvPr/>
        </p:nvSpPr>
        <p:spPr bwMode="auto">
          <a:xfrm>
            <a:off x="4768850" y="1104900"/>
            <a:ext cx="3727450" cy="336550"/>
          </a:xfrm>
          <a:prstGeom prst="rect">
            <a:avLst/>
          </a:prstGeom>
          <a:solidFill>
            <a:srgbClr val="79A2B3"/>
          </a:solidFill>
          <a:ln w="9525" algn="ctr">
            <a:noFill/>
            <a:round/>
            <a:headEnd/>
            <a:tailEnd/>
          </a:ln>
          <a:effectLst/>
        </p:spPr>
        <p:txBody>
          <a:bodyPr lIns="0" tIns="0" rIns="0" bIns="0" anchor="ctr"/>
          <a:lstStyle/>
          <a:p>
            <a:pPr algn="ctr" eaLnBrk="0" hangingPunct="0">
              <a:buClr>
                <a:srgbClr val="FFFFFF"/>
              </a:buClr>
              <a:buSzPct val="100000"/>
              <a:buFont typeface="Humnst777 BT"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b="1" dirty="0">
                <a:solidFill>
                  <a:schemeClr val="bg1"/>
                </a:solidFill>
                <a:latin typeface="+mn-lt"/>
                <a:cs typeface="Arial Unicode MS" pitchFamily="34" charset="-128"/>
              </a:rPr>
              <a:t>Mission</a:t>
            </a:r>
          </a:p>
        </p:txBody>
      </p:sp>
      <p:sp>
        <p:nvSpPr>
          <p:cNvPr id="13" name="Text Box 13"/>
          <p:cNvSpPr txBox="1">
            <a:spLocks noChangeArrowheads="1"/>
          </p:cNvSpPr>
          <p:nvPr/>
        </p:nvSpPr>
        <p:spPr bwMode="auto">
          <a:xfrm>
            <a:off x="688975" y="4283075"/>
            <a:ext cx="7948613" cy="336550"/>
          </a:xfrm>
          <a:prstGeom prst="rect">
            <a:avLst/>
          </a:prstGeom>
          <a:solidFill>
            <a:srgbClr val="79A2B3"/>
          </a:solidFill>
          <a:ln w="9525" algn="ctr">
            <a:noFill/>
            <a:round/>
            <a:headEnd/>
            <a:tailEnd/>
          </a:ln>
          <a:effectLst/>
        </p:spPr>
        <p:txBody>
          <a:bodyPr lIns="0" tIns="0" rIns="0" bIns="0" anchor="ctr"/>
          <a:lstStyle/>
          <a:p>
            <a:pPr algn="ctr" eaLnBrk="0" hangingPunct="0">
              <a:buClr>
                <a:srgbClr val="FFFFFF"/>
              </a:buClr>
              <a:buSzPct val="100000"/>
              <a:buFont typeface="Humnst777 BT"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b="1" dirty="0">
                <a:solidFill>
                  <a:schemeClr val="bg1"/>
                </a:solidFill>
                <a:latin typeface="+mn-lt"/>
                <a:cs typeface="Arial Unicode MS" pitchFamily="34" charset="-128"/>
              </a:rPr>
              <a:t>Strategy</a:t>
            </a:r>
          </a:p>
        </p:txBody>
      </p:sp>
      <p:sp>
        <p:nvSpPr>
          <p:cNvPr id="28685" name="AutoShape 14"/>
          <p:cNvSpPr>
            <a:spLocks noChangeArrowheads="1"/>
          </p:cNvSpPr>
          <p:nvPr/>
        </p:nvSpPr>
        <p:spPr bwMode="auto">
          <a:xfrm rot="5400000">
            <a:off x="4372769" y="65881"/>
            <a:ext cx="457200" cy="7526338"/>
          </a:xfrm>
          <a:prstGeom prst="homePlate">
            <a:avLst>
              <a:gd name="adj" fmla="val 100000"/>
            </a:avLst>
          </a:prstGeom>
          <a:solidFill>
            <a:srgbClr val="008080"/>
          </a:solidFill>
          <a:ln w="9525">
            <a:noFill/>
            <a:round/>
            <a:headEnd/>
            <a:tailEnd/>
          </a:ln>
        </p:spPr>
        <p:txBody>
          <a:bodyPr wrap="none" anchor="ctr"/>
          <a:lstStyle/>
          <a:p>
            <a:pPr indent="-228600">
              <a:lnSpc>
                <a:spcPct val="150000"/>
              </a:lnSpc>
              <a:buFont typeface="Wingdings" pitchFamily="2" charset="2"/>
              <a:buChar char="§"/>
            </a:pPr>
            <a:endParaRPr lang="en-US" sz="1700" b="1">
              <a:solidFill>
                <a:schemeClr val="bg1"/>
              </a:solidFill>
            </a:endParaRPr>
          </a:p>
        </p:txBody>
      </p:sp>
      <p:sp>
        <p:nvSpPr>
          <p:cNvPr id="15" name="Rectangle 16"/>
          <p:cNvSpPr>
            <a:spLocks noChangeArrowheads="1"/>
          </p:cNvSpPr>
          <p:nvPr/>
        </p:nvSpPr>
        <p:spPr bwMode="auto">
          <a:xfrm>
            <a:off x="5473700" y="5530850"/>
            <a:ext cx="1687513" cy="971550"/>
          </a:xfrm>
          <a:prstGeom prst="rect">
            <a:avLst/>
          </a:prstGeom>
          <a:solidFill>
            <a:srgbClr val="B1726B"/>
          </a:solidFill>
          <a:ln w="9525" algn="ctr">
            <a:noFill/>
            <a:round/>
            <a:headEnd/>
            <a:tailEnd/>
          </a:ln>
          <a:effectLst/>
        </p:spPr>
        <p:txBody>
          <a:bodyPr anchor="ctr"/>
          <a:lstStyle/>
          <a:p>
            <a:pPr algn="ctr" eaLnBrk="0" hangingPunct="0">
              <a:buClr>
                <a:schemeClr val="tx1"/>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dirty="0">
                <a:solidFill>
                  <a:schemeClr val="bg1"/>
                </a:solidFill>
                <a:latin typeface="+mn-lt"/>
                <a:cs typeface="Arial Unicode MS" pitchFamily="34" charset="-128"/>
              </a:rPr>
              <a:t>Strategic focus on customer needs</a:t>
            </a:r>
          </a:p>
          <a:p>
            <a:pPr algn="ctr" eaLnBrk="0" hangingPunct="0">
              <a:buClr>
                <a:schemeClr val="tx1"/>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dirty="0">
                <a:solidFill>
                  <a:schemeClr val="bg1"/>
                </a:solidFill>
                <a:latin typeface="+mn-lt"/>
                <a:cs typeface="Arial Unicode MS" pitchFamily="34" charset="-128"/>
              </a:rPr>
              <a:t>End-to-end solutions</a:t>
            </a:r>
          </a:p>
        </p:txBody>
      </p:sp>
      <p:sp>
        <p:nvSpPr>
          <p:cNvPr id="17" name="TextBox 16"/>
          <p:cNvSpPr txBox="1"/>
          <p:nvPr/>
        </p:nvSpPr>
        <p:spPr>
          <a:xfrm>
            <a:off x="6019800" y="4800600"/>
            <a:ext cx="2392363" cy="523875"/>
          </a:xfrm>
          <a:prstGeom prst="rect">
            <a:avLst/>
          </a:prstGeom>
          <a:noFill/>
        </p:spPr>
        <p:txBody>
          <a:bodyPr>
            <a:spAutoFit/>
          </a:bodyPr>
          <a:lstStyle/>
          <a:p>
            <a:pPr>
              <a:defRPr/>
            </a:pPr>
            <a:r>
              <a:rPr lang="en-GB" sz="1400" dirty="0">
                <a:solidFill>
                  <a:schemeClr val="bg1"/>
                </a:solidFill>
                <a:latin typeface="+mn-lt"/>
              </a:rPr>
              <a:t>Focus on High </a:t>
            </a:r>
          </a:p>
          <a:p>
            <a:pPr>
              <a:defRPr/>
            </a:pPr>
            <a:r>
              <a:rPr lang="en-GB" sz="1400" dirty="0">
                <a:solidFill>
                  <a:schemeClr val="bg1"/>
                </a:solidFill>
                <a:latin typeface="+mn-lt"/>
              </a:rPr>
              <a:t>growth markets</a:t>
            </a:r>
          </a:p>
        </p:txBody>
      </p:sp>
      <p:sp>
        <p:nvSpPr>
          <p:cNvPr id="28688" name="Title 19"/>
          <p:cNvSpPr>
            <a:spLocks noGrp="1"/>
          </p:cNvSpPr>
          <p:nvPr>
            <p:ph type="title"/>
          </p:nvPr>
        </p:nvSpPr>
        <p:spPr/>
        <p:txBody>
          <a:bodyPr/>
          <a:lstStyle/>
          <a:p>
            <a:r>
              <a:rPr lang="en-US" smtClean="0"/>
              <a:t>Suzlon – vision and mission</a:t>
            </a:r>
          </a:p>
        </p:txBody>
      </p:sp>
      <p:sp>
        <p:nvSpPr>
          <p:cNvPr id="18" name="Slide Number Placeholder 17"/>
          <p:cNvSpPr>
            <a:spLocks noGrp="1"/>
          </p:cNvSpPr>
          <p:nvPr>
            <p:ph type="sldNum" sz="quarter" idx="10"/>
          </p:nvPr>
        </p:nvSpPr>
        <p:spPr/>
        <p:txBody>
          <a:bodyPr/>
          <a:lstStyle/>
          <a:p>
            <a:pPr>
              <a:defRPr/>
            </a:pPr>
            <a:fld id="{E565B8C4-4A5F-422D-A18D-DFF4DBAE768A}"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txBox="1">
            <a:spLocks noChangeArrowheads="1"/>
          </p:cNvSpPr>
          <p:nvPr/>
        </p:nvSpPr>
        <p:spPr bwMode="auto">
          <a:xfrm>
            <a:off x="285750" y="1212850"/>
            <a:ext cx="7516813" cy="5678488"/>
          </a:xfrm>
          <a:prstGeom prst="rect">
            <a:avLst/>
          </a:prstGeom>
          <a:noFill/>
          <a:ln w="9525" algn="ctr">
            <a:noFill/>
            <a:miter lim="800000"/>
            <a:headEnd/>
            <a:tailEnd/>
          </a:ln>
        </p:spPr>
        <p:txBody>
          <a:bodyPr lIns="0" tIns="0" rIns="0" bIns="0"/>
          <a:lstStyle/>
          <a:p>
            <a:pPr marL="228600" indent="-228600">
              <a:lnSpc>
                <a:spcPct val="150000"/>
              </a:lnSpc>
              <a:spcBef>
                <a:spcPct val="20000"/>
              </a:spcBef>
              <a:buFont typeface="Wingdings" pitchFamily="2" charset="2"/>
              <a:buChar char="§"/>
            </a:pPr>
            <a:endParaRPr lang="en-US" sz="1200" b="1"/>
          </a:p>
          <a:p>
            <a:pPr marL="228600" indent="-228600">
              <a:lnSpc>
                <a:spcPct val="150000"/>
              </a:lnSpc>
              <a:spcBef>
                <a:spcPct val="20000"/>
              </a:spcBef>
              <a:buFont typeface="Wingdings" pitchFamily="2" charset="2"/>
              <a:buChar char="§"/>
            </a:pPr>
            <a:endParaRPr lang="en-US" sz="1400" b="1"/>
          </a:p>
          <a:p>
            <a:pPr marL="628650" lvl="1" indent="-228600">
              <a:lnSpc>
                <a:spcPct val="150000"/>
              </a:lnSpc>
              <a:spcBef>
                <a:spcPct val="20000"/>
              </a:spcBef>
              <a:buFont typeface="Wingdings" pitchFamily="2" charset="2"/>
              <a:buChar char="§"/>
            </a:pPr>
            <a:endParaRPr lang="en-US" sz="1800" b="1"/>
          </a:p>
          <a:p>
            <a:pPr marL="628650" lvl="1" indent="-228600">
              <a:lnSpc>
                <a:spcPct val="150000"/>
              </a:lnSpc>
              <a:spcBef>
                <a:spcPct val="20000"/>
              </a:spcBef>
              <a:buFont typeface="Wingdings" pitchFamily="2" charset="2"/>
              <a:buChar char="§"/>
            </a:pPr>
            <a:endParaRPr lang="en-US" sz="700" b="1"/>
          </a:p>
        </p:txBody>
      </p:sp>
      <p:sp>
        <p:nvSpPr>
          <p:cNvPr id="43012" name="Rectangle 51"/>
          <p:cNvSpPr>
            <a:spLocks noChangeArrowheads="1"/>
          </p:cNvSpPr>
          <p:nvPr/>
        </p:nvSpPr>
        <p:spPr bwMode="auto">
          <a:xfrm>
            <a:off x="206375" y="6526029"/>
            <a:ext cx="8291513" cy="176396"/>
          </a:xfrm>
          <a:prstGeom prst="rect">
            <a:avLst/>
          </a:prstGeom>
          <a:noFill/>
          <a:ln w="9525">
            <a:noFill/>
            <a:round/>
            <a:headEnd/>
            <a:tailEnd/>
          </a:ln>
        </p:spPr>
        <p:txBody>
          <a:bodyPr lIns="0" tIns="46800" rIns="90000" bIns="46800" anchor="b">
            <a:spAutoFit/>
          </a:bodyPr>
          <a:lstStyle/>
          <a:p>
            <a:pPr marL="190500" indent="-190500" defTabSz="457200">
              <a:lnSpc>
                <a:spcPct val="60000"/>
              </a:lnSpc>
              <a:spcBef>
                <a:spcPts val="500"/>
              </a:spcBef>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800" dirty="0">
                <a:solidFill>
                  <a:srgbClr val="000000"/>
                </a:solidFill>
                <a:ea typeface="Arial Unicode MS" pitchFamily="34" charset="-128"/>
                <a:cs typeface="Arial Unicode MS" pitchFamily="34" charset="-128"/>
              </a:rPr>
              <a:t>1. Combined figures for </a:t>
            </a:r>
            <a:r>
              <a:rPr lang="en-US" sz="800" dirty="0" smtClean="0">
                <a:solidFill>
                  <a:srgbClr val="000000"/>
                </a:solidFill>
                <a:ea typeface="Arial Unicode MS" pitchFamily="34" charset="-128"/>
                <a:cs typeface="Arial Unicode MS" pitchFamily="34" charset="-128"/>
              </a:rPr>
              <a:t>Suzlon </a:t>
            </a:r>
            <a:r>
              <a:rPr lang="en-US" sz="800" dirty="0">
                <a:solidFill>
                  <a:srgbClr val="000000"/>
                </a:solidFill>
                <a:ea typeface="Arial Unicode MS" pitchFamily="34" charset="-128"/>
                <a:cs typeface="Arial Unicode MS" pitchFamily="34" charset="-128"/>
              </a:rPr>
              <a:t>and </a:t>
            </a:r>
            <a:r>
              <a:rPr lang="en-US" sz="800" dirty="0" smtClean="0">
                <a:solidFill>
                  <a:srgbClr val="000000"/>
                </a:solidFill>
                <a:ea typeface="Arial Unicode MS" pitchFamily="34" charset="-128"/>
                <a:cs typeface="Arial Unicode MS" pitchFamily="34" charset="-128"/>
              </a:rPr>
              <a:t>REpower      2. </a:t>
            </a:r>
            <a:r>
              <a:rPr lang="en-US" sz="800" dirty="0" smtClean="0">
                <a:latin typeface="Calibri" pitchFamily="34" charset="0"/>
              </a:rPr>
              <a:t>Order book as on 21</a:t>
            </a:r>
            <a:r>
              <a:rPr lang="en-US" sz="800" baseline="30000" dirty="0" smtClean="0">
                <a:latin typeface="Calibri" pitchFamily="34" charset="0"/>
              </a:rPr>
              <a:t>st</a:t>
            </a:r>
            <a:r>
              <a:rPr lang="en-US" sz="800" dirty="0" smtClean="0">
                <a:latin typeface="Calibri" pitchFamily="34" charset="0"/>
              </a:rPr>
              <a:t> October 2011</a:t>
            </a:r>
          </a:p>
        </p:txBody>
      </p:sp>
      <p:sp>
        <p:nvSpPr>
          <p:cNvPr id="9" name="Title 8"/>
          <p:cNvSpPr>
            <a:spLocks noGrp="1"/>
          </p:cNvSpPr>
          <p:nvPr>
            <p:ph type="title"/>
          </p:nvPr>
        </p:nvSpPr>
        <p:spPr/>
        <p:txBody>
          <a:bodyPr/>
          <a:lstStyle/>
          <a:p>
            <a:r>
              <a:rPr lang="en-US" dirty="0" smtClean="0"/>
              <a:t>Suzlon group credential</a:t>
            </a:r>
            <a:endParaRPr lang="en-US" dirty="0"/>
          </a:p>
        </p:txBody>
      </p:sp>
      <p:sp>
        <p:nvSpPr>
          <p:cNvPr id="25" name="Content Placeholder 24"/>
          <p:cNvSpPr>
            <a:spLocks noGrp="1"/>
          </p:cNvSpPr>
          <p:nvPr>
            <p:ph idx="1"/>
          </p:nvPr>
        </p:nvSpPr>
        <p:spPr>
          <a:xfrm>
            <a:off x="381000" y="1295400"/>
            <a:ext cx="4495800" cy="4914900"/>
          </a:xfrm>
        </p:spPr>
        <p:txBody>
          <a:bodyPr/>
          <a:lstStyle/>
          <a:p>
            <a:pPr marL="228600" indent="-228600">
              <a:lnSpc>
                <a:spcPct val="150000"/>
              </a:lnSpc>
              <a:defRPr/>
            </a:pPr>
            <a:r>
              <a:rPr lang="en-GB" sz="1800" dirty="0" smtClean="0"/>
              <a:t>World’s </a:t>
            </a:r>
            <a:r>
              <a:rPr lang="en-GB" sz="1800" b="1" dirty="0" smtClean="0"/>
              <a:t>fifth largest </a:t>
            </a:r>
            <a:r>
              <a:rPr lang="en-GB" sz="1800" dirty="0" smtClean="0"/>
              <a:t>wind turbine manufacturer </a:t>
            </a:r>
            <a:r>
              <a:rPr lang="en-GB" sz="1800" baseline="30000" dirty="0" smtClean="0"/>
              <a:t>(1)  </a:t>
            </a:r>
          </a:p>
          <a:p>
            <a:pPr marL="228600" indent="-228600">
              <a:lnSpc>
                <a:spcPct val="150000"/>
              </a:lnSpc>
              <a:defRPr/>
            </a:pPr>
            <a:r>
              <a:rPr lang="en-US" sz="1800" dirty="0" smtClean="0"/>
              <a:t>Relationship with </a:t>
            </a:r>
            <a:r>
              <a:rPr lang="en-US" sz="1800" b="1" dirty="0" smtClean="0"/>
              <a:t>11 out of top 15 global investors </a:t>
            </a:r>
            <a:r>
              <a:rPr lang="en-US" sz="1800" dirty="0" smtClean="0"/>
              <a:t>in wind energy </a:t>
            </a:r>
          </a:p>
          <a:p>
            <a:pPr marL="228600" indent="-228600">
              <a:lnSpc>
                <a:spcPct val="150000"/>
              </a:lnSpc>
              <a:defRPr/>
            </a:pPr>
            <a:r>
              <a:rPr lang="en-US" sz="1800" dirty="0" smtClean="0"/>
              <a:t>Group global firm </a:t>
            </a:r>
            <a:r>
              <a:rPr lang="en-US" sz="1800" b="1" dirty="0" smtClean="0"/>
              <a:t>order book of 4734 MW (USD 6.5 </a:t>
            </a:r>
            <a:r>
              <a:rPr lang="en-US" sz="1800" b="1" dirty="0" err="1" smtClean="0"/>
              <a:t>bn</a:t>
            </a:r>
            <a:r>
              <a:rPr lang="en-US" sz="1800" b="1" dirty="0" smtClean="0"/>
              <a:t>)</a:t>
            </a:r>
            <a:r>
              <a:rPr lang="en-US" sz="1800" dirty="0" smtClean="0"/>
              <a:t>, of which </a:t>
            </a:r>
            <a:r>
              <a:rPr lang="en-US" sz="1800" b="1" dirty="0" smtClean="0"/>
              <a:t>27% is in India</a:t>
            </a:r>
            <a:r>
              <a:rPr lang="en-GB" sz="1800" b="1" baseline="30000" dirty="0" smtClean="0"/>
              <a:t> </a:t>
            </a:r>
            <a:r>
              <a:rPr lang="en-GB" sz="1800" baseline="30000" dirty="0" smtClean="0"/>
              <a:t>(2) </a:t>
            </a:r>
            <a:endParaRPr lang="en-US" sz="1800" dirty="0" smtClean="0"/>
          </a:p>
          <a:p>
            <a:pPr marL="228600" lvl="1" indent="-228600">
              <a:lnSpc>
                <a:spcPct val="150000"/>
              </a:lnSpc>
              <a:buFontTx/>
              <a:buChar char="•"/>
              <a:defRPr/>
            </a:pPr>
            <a:r>
              <a:rPr lang="en-US" sz="1800" dirty="0" smtClean="0"/>
              <a:t>Selectively </a:t>
            </a:r>
            <a:r>
              <a:rPr lang="en-US" sz="1800" b="1" dirty="0" smtClean="0"/>
              <a:t>vertically integrated </a:t>
            </a:r>
            <a:r>
              <a:rPr lang="en-US" sz="1800" dirty="0" smtClean="0"/>
              <a:t>with manufacturing base in low cost countries with Best-in-class operational cost structure and superior gross profit margins</a:t>
            </a:r>
          </a:p>
          <a:p>
            <a:pPr>
              <a:lnSpc>
                <a:spcPct val="150000"/>
              </a:lnSpc>
            </a:pPr>
            <a:endParaRPr lang="en-US" sz="1800" dirty="0"/>
          </a:p>
        </p:txBody>
      </p:sp>
      <p:sp>
        <p:nvSpPr>
          <p:cNvPr id="42" name="Slide Number Placeholder 3"/>
          <p:cNvSpPr>
            <a:spLocks noGrp="1"/>
          </p:cNvSpPr>
          <p:nvPr>
            <p:ph type="sldNum" sz="quarter" idx="10"/>
          </p:nvPr>
        </p:nvSpPr>
        <p:spPr>
          <a:xfrm>
            <a:off x="-76200" y="6565900"/>
            <a:ext cx="381000" cy="265113"/>
          </a:xfrm>
        </p:spPr>
        <p:txBody>
          <a:bodyPr/>
          <a:lstStyle/>
          <a:p>
            <a:pPr>
              <a:defRPr/>
            </a:pPr>
            <a:fld id="{AAC0385A-4BE8-485E-8A4D-D9B04C218D91}" type="slidenum">
              <a:rPr lang="en-US"/>
              <a:pPr>
                <a:defRPr/>
              </a:pPr>
              <a:t>22</a:t>
            </a:fld>
            <a:endParaRPr lang="en-US" dirty="0"/>
          </a:p>
        </p:txBody>
      </p:sp>
      <p:pic>
        <p:nvPicPr>
          <p:cNvPr id="7" name="Picture 6" descr="wtgwings.jpg"/>
          <p:cNvPicPr>
            <a:picLocks noChangeAspect="1"/>
          </p:cNvPicPr>
          <p:nvPr/>
        </p:nvPicPr>
        <p:blipFill>
          <a:blip r:embed="rId3" cstate="print"/>
          <a:srcRect l="2304" r="23333"/>
          <a:stretch>
            <a:fillRect/>
          </a:stretch>
        </p:blipFill>
        <p:spPr>
          <a:xfrm>
            <a:off x="4800600" y="1447800"/>
            <a:ext cx="4343399" cy="4419600"/>
          </a:xfrm>
          <a:prstGeom prst="rect">
            <a:avLst/>
          </a:prstGeo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5"/>
          <p:cNvSpPr>
            <a:spLocks noChangeArrowheads="1"/>
          </p:cNvSpPr>
          <p:nvPr/>
        </p:nvSpPr>
        <p:spPr bwMode="auto">
          <a:xfrm>
            <a:off x="483577" y="3568701"/>
            <a:ext cx="8099181" cy="447675"/>
          </a:xfrm>
          <a:prstGeom prst="rect">
            <a:avLst/>
          </a:prstGeom>
          <a:solidFill>
            <a:srgbClr val="92D050">
              <a:alpha val="20000"/>
            </a:srgbClr>
          </a:solidFill>
          <a:ln w="9525">
            <a:noFill/>
            <a:miter lim="800000"/>
            <a:headEnd/>
            <a:tailEnd/>
          </a:ln>
        </p:spPr>
        <p:txBody>
          <a:bodyPr wrap="none" anchor="ctr"/>
          <a:lstStyle/>
          <a:p>
            <a:pPr algn="ctr"/>
            <a:endParaRPr lang="en-US"/>
          </a:p>
        </p:txBody>
      </p:sp>
      <p:sp>
        <p:nvSpPr>
          <p:cNvPr id="24579" name="Rectangle 54"/>
          <p:cNvSpPr>
            <a:spLocks noChangeArrowheads="1"/>
          </p:cNvSpPr>
          <p:nvPr/>
        </p:nvSpPr>
        <p:spPr bwMode="auto">
          <a:xfrm>
            <a:off x="483577" y="2752726"/>
            <a:ext cx="8099181" cy="511175"/>
          </a:xfrm>
          <a:prstGeom prst="rect">
            <a:avLst/>
          </a:prstGeom>
          <a:solidFill>
            <a:srgbClr val="92D050">
              <a:alpha val="20000"/>
            </a:srgbClr>
          </a:solidFill>
          <a:ln w="9525">
            <a:noFill/>
            <a:miter lim="800000"/>
            <a:headEnd/>
            <a:tailEnd/>
          </a:ln>
        </p:spPr>
        <p:txBody>
          <a:bodyPr wrap="none" anchor="ctr"/>
          <a:lstStyle/>
          <a:p>
            <a:pPr algn="ctr"/>
            <a:endParaRPr lang="en-US"/>
          </a:p>
        </p:txBody>
      </p:sp>
      <p:sp>
        <p:nvSpPr>
          <p:cNvPr id="24580" name="Text Box 131"/>
          <p:cNvSpPr txBox="1">
            <a:spLocks noChangeArrowheads="1"/>
          </p:cNvSpPr>
          <p:nvPr/>
        </p:nvSpPr>
        <p:spPr bwMode="auto">
          <a:xfrm>
            <a:off x="486508" y="5207000"/>
            <a:ext cx="2647950" cy="1068388"/>
          </a:xfrm>
          <a:prstGeom prst="rect">
            <a:avLst/>
          </a:prstGeom>
          <a:noFill/>
          <a:ln w="6350" algn="ctr">
            <a:solidFill>
              <a:srgbClr val="008080"/>
            </a:solidFill>
            <a:miter lim="800000"/>
            <a:headEnd type="none" w="lg" len="lg"/>
            <a:tailEnd type="none" w="lg" len="lg"/>
          </a:ln>
        </p:spPr>
        <p:txBody>
          <a:bodyPr tIns="91440" bIns="91440" anchorCtr="1"/>
          <a:lstStyle/>
          <a:p>
            <a:pPr algn="ctr"/>
            <a:r>
              <a:rPr lang="en-US" sz="1400" b="1">
                <a:solidFill>
                  <a:srgbClr val="008000"/>
                </a:solidFill>
                <a:latin typeface="Calibri" pitchFamily="34" charset="0"/>
              </a:rPr>
              <a:t>Infrastructure</a:t>
            </a:r>
          </a:p>
          <a:p>
            <a:pPr algn="ctr"/>
            <a:r>
              <a:rPr lang="en-US" sz="1400">
                <a:latin typeface="Calibri" pitchFamily="34" charset="0"/>
              </a:rPr>
              <a:t>Access roads, power evacuation, grid interconnection and power lines</a:t>
            </a:r>
            <a:endParaRPr lang="en-GB" sz="1400">
              <a:latin typeface="Calibri" pitchFamily="34" charset="0"/>
            </a:endParaRPr>
          </a:p>
        </p:txBody>
      </p:sp>
      <p:sp>
        <p:nvSpPr>
          <p:cNvPr id="24581" name="Text Box 134"/>
          <p:cNvSpPr txBox="1">
            <a:spLocks noChangeArrowheads="1"/>
          </p:cNvSpPr>
          <p:nvPr/>
        </p:nvSpPr>
        <p:spPr bwMode="auto">
          <a:xfrm>
            <a:off x="3226777" y="5216525"/>
            <a:ext cx="2898531" cy="1068388"/>
          </a:xfrm>
          <a:prstGeom prst="rect">
            <a:avLst/>
          </a:prstGeom>
          <a:noFill/>
          <a:ln w="6350" algn="ctr">
            <a:solidFill>
              <a:srgbClr val="00827E"/>
            </a:solidFill>
            <a:miter lim="800000"/>
            <a:headEnd type="none" w="lg" len="lg"/>
            <a:tailEnd type="none" w="lg" len="lg"/>
          </a:ln>
        </p:spPr>
        <p:txBody>
          <a:bodyPr tIns="91440" bIns="91440" anchorCtr="1"/>
          <a:lstStyle/>
          <a:p>
            <a:pPr algn="ctr"/>
            <a:r>
              <a:rPr lang="en-US" sz="1400" b="1">
                <a:solidFill>
                  <a:srgbClr val="008000"/>
                </a:solidFill>
                <a:latin typeface="Calibri" pitchFamily="34" charset="0"/>
              </a:rPr>
              <a:t>Equipment Supply</a:t>
            </a:r>
          </a:p>
          <a:p>
            <a:pPr algn="ctr"/>
            <a:r>
              <a:rPr lang="en-US" sz="1400">
                <a:latin typeface="Calibri" pitchFamily="34" charset="0"/>
              </a:rPr>
              <a:t>Onshore and Offshore WTG &amp; Component design, development and manufacturing</a:t>
            </a:r>
            <a:endParaRPr lang="en-GB" sz="1400">
              <a:latin typeface="Calibri" pitchFamily="34" charset="0"/>
            </a:endParaRPr>
          </a:p>
        </p:txBody>
      </p:sp>
      <p:sp>
        <p:nvSpPr>
          <p:cNvPr id="24582" name="Text Box 135"/>
          <p:cNvSpPr txBox="1">
            <a:spLocks noChangeArrowheads="1"/>
          </p:cNvSpPr>
          <p:nvPr/>
        </p:nvSpPr>
        <p:spPr bwMode="auto">
          <a:xfrm>
            <a:off x="6217627" y="5216525"/>
            <a:ext cx="2362200" cy="1068388"/>
          </a:xfrm>
          <a:prstGeom prst="rect">
            <a:avLst/>
          </a:prstGeom>
          <a:noFill/>
          <a:ln w="6350" algn="ctr">
            <a:solidFill>
              <a:srgbClr val="00827E"/>
            </a:solidFill>
            <a:miter lim="800000"/>
            <a:headEnd type="none" w="lg" len="lg"/>
            <a:tailEnd type="none" w="lg" len="lg"/>
          </a:ln>
        </p:spPr>
        <p:txBody>
          <a:bodyPr tIns="91440" bIns="91440" anchorCtr="1"/>
          <a:lstStyle/>
          <a:p>
            <a:pPr algn="ctr"/>
            <a:r>
              <a:rPr lang="en-US" sz="1400" b="1">
                <a:solidFill>
                  <a:srgbClr val="008000"/>
                </a:solidFill>
                <a:latin typeface="Calibri" pitchFamily="34" charset="0"/>
              </a:rPr>
              <a:t>Services</a:t>
            </a:r>
          </a:p>
          <a:p>
            <a:pPr algn="ctr"/>
            <a:r>
              <a:rPr lang="en-US" sz="1400">
                <a:latin typeface="Calibri" pitchFamily="34" charset="0"/>
              </a:rPr>
              <a:t>EPC, project execution, installation, commissioning and O&amp;M</a:t>
            </a:r>
            <a:endParaRPr lang="en-GB" sz="1400">
              <a:latin typeface="Calibri" pitchFamily="34" charset="0"/>
            </a:endParaRPr>
          </a:p>
        </p:txBody>
      </p:sp>
      <p:sp>
        <p:nvSpPr>
          <p:cNvPr id="428082" name="Rectangle 50"/>
          <p:cNvSpPr>
            <a:spLocks noChangeArrowheads="1"/>
          </p:cNvSpPr>
          <p:nvPr/>
        </p:nvSpPr>
        <p:spPr bwMode="auto">
          <a:xfrm>
            <a:off x="451338" y="4745038"/>
            <a:ext cx="3358662" cy="304800"/>
          </a:xfrm>
          <a:prstGeom prst="rect">
            <a:avLst/>
          </a:prstGeom>
          <a:noFill/>
          <a:ln w="9525" algn="ctr">
            <a:noFill/>
            <a:round/>
            <a:headEnd/>
            <a:tailEnd/>
          </a:ln>
          <a:effectLst/>
        </p:spPr>
        <p:style>
          <a:lnRef idx="0">
            <a:scrgbClr r="0" g="0" b="0"/>
          </a:lnRef>
          <a:fillRef idx="1003">
            <a:schemeClr val="dk2"/>
          </a:fillRef>
          <a:effectRef idx="0">
            <a:scrgbClr r="0" g="0" b="0"/>
          </a:effectRef>
          <a:fontRef idx="major"/>
        </p:style>
        <p:txBody>
          <a:bodyPr lIns="0" tIns="0" rIns="0" bIns="0" anchor="ctr"/>
          <a:lstStyle/>
          <a:p>
            <a:pPr defTabSz="457200" eaLnBrk="0" hangingPunct="0">
              <a:buClr>
                <a:srgbClr val="FFFFFF"/>
              </a:buClr>
              <a:buSzPct val="100000"/>
              <a:buFont typeface="Humnst777 B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000" b="1" dirty="0">
                <a:solidFill>
                  <a:srgbClr val="008080"/>
                </a:solidFill>
                <a:cs typeface="Arial Unicode MS" pitchFamily="34" charset="-128"/>
              </a:rPr>
              <a:t>Integrated Business Model</a:t>
            </a:r>
          </a:p>
        </p:txBody>
      </p:sp>
      <p:sp>
        <p:nvSpPr>
          <p:cNvPr id="24584" name="Rectangle 17"/>
          <p:cNvSpPr>
            <a:spLocks noChangeArrowheads="1"/>
          </p:cNvSpPr>
          <p:nvPr/>
        </p:nvSpPr>
        <p:spPr bwMode="auto">
          <a:xfrm>
            <a:off x="3223847" y="4021138"/>
            <a:ext cx="2593731" cy="430212"/>
          </a:xfrm>
          <a:prstGeom prst="rect">
            <a:avLst/>
          </a:prstGeom>
          <a:noFill/>
          <a:ln w="9525">
            <a:noFill/>
            <a:round/>
            <a:headEnd/>
            <a:tailEnd/>
          </a:ln>
        </p:spPr>
        <p:txBody>
          <a:bodyPr lIns="0" tIns="0" rIns="0" bIns="0" anchor="ctr">
            <a:spAutoFit/>
          </a:bodyPr>
          <a:lstStyle/>
          <a:p>
            <a:pPr defTabSz="457200">
              <a:spcBef>
                <a:spcPts val="250"/>
              </a:spcBef>
              <a:buClr>
                <a:srgbClr val="000000"/>
              </a:buClr>
              <a:buSzPct val="100000"/>
              <a:buFont typeface="Humnst777 BT"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rgbClr val="000000"/>
                </a:solidFill>
                <a:latin typeface="Calibri" pitchFamily="34" charset="0"/>
                <a:ea typeface="Arial Unicode MS" pitchFamily="34" charset="-128"/>
                <a:cs typeface="Arial Unicode MS" pitchFamily="34" charset="-128"/>
              </a:rPr>
              <a:t>Low to Medium capacity WTGs</a:t>
            </a:r>
            <a:br>
              <a:rPr lang="en-GB" sz="1400">
                <a:solidFill>
                  <a:srgbClr val="000000"/>
                </a:solidFill>
                <a:latin typeface="Calibri" pitchFamily="34" charset="0"/>
                <a:ea typeface="Arial Unicode MS" pitchFamily="34" charset="-128"/>
                <a:cs typeface="Arial Unicode MS" pitchFamily="34" charset="-128"/>
              </a:rPr>
            </a:br>
            <a:r>
              <a:rPr lang="en-GB" sz="1400">
                <a:solidFill>
                  <a:srgbClr val="000000"/>
                </a:solidFill>
                <a:latin typeface="Calibri" pitchFamily="34" charset="0"/>
                <a:ea typeface="Arial Unicode MS" pitchFamily="34" charset="-128"/>
                <a:cs typeface="Arial Unicode MS" pitchFamily="34" charset="-128"/>
              </a:rPr>
              <a:t>(600kW – 2.1 MW)</a:t>
            </a:r>
          </a:p>
        </p:txBody>
      </p:sp>
      <p:sp>
        <p:nvSpPr>
          <p:cNvPr id="24585" name="Rectangle 19"/>
          <p:cNvSpPr>
            <a:spLocks noChangeArrowheads="1"/>
          </p:cNvSpPr>
          <p:nvPr/>
        </p:nvSpPr>
        <p:spPr bwMode="auto">
          <a:xfrm>
            <a:off x="3223846" y="2779713"/>
            <a:ext cx="2684585" cy="430212"/>
          </a:xfrm>
          <a:prstGeom prst="rect">
            <a:avLst/>
          </a:prstGeom>
          <a:noFill/>
          <a:ln w="9525">
            <a:noFill/>
            <a:round/>
            <a:headEnd/>
            <a:tailEnd/>
          </a:ln>
        </p:spPr>
        <p:txBody>
          <a:bodyPr lIns="0" tIns="0" rIns="0" bIns="0" anchor="ctr">
            <a:spAutoFit/>
          </a:bodyPr>
          <a:lstStyle/>
          <a:p>
            <a:pPr defTabSz="457200">
              <a:spcBef>
                <a:spcPts val="250"/>
              </a:spcBef>
              <a:buClr>
                <a:srgbClr val="000000"/>
              </a:buClr>
              <a:buSzPct val="100000"/>
              <a:buFont typeface="Humnst777 BT"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rgbClr val="000000"/>
                </a:solidFill>
                <a:latin typeface="Calibri" pitchFamily="34" charset="0"/>
                <a:ea typeface="Arial Unicode MS" pitchFamily="34" charset="-128"/>
                <a:cs typeface="Arial Unicode MS" pitchFamily="34" charset="-128"/>
              </a:rPr>
              <a:t>India, USA, China, Australia, Europe, Latin America, South Africa</a:t>
            </a:r>
          </a:p>
        </p:txBody>
      </p:sp>
      <p:sp>
        <p:nvSpPr>
          <p:cNvPr id="24586" name="Rectangle 20"/>
          <p:cNvSpPr>
            <a:spLocks noChangeArrowheads="1"/>
          </p:cNvSpPr>
          <p:nvPr/>
        </p:nvSpPr>
        <p:spPr bwMode="auto">
          <a:xfrm>
            <a:off x="3223847" y="2160588"/>
            <a:ext cx="2817935" cy="652462"/>
          </a:xfrm>
          <a:prstGeom prst="rect">
            <a:avLst/>
          </a:prstGeom>
          <a:noFill/>
          <a:ln w="9525">
            <a:noFill/>
            <a:round/>
            <a:headEnd/>
            <a:tailEnd/>
          </a:ln>
        </p:spPr>
        <p:txBody>
          <a:bodyPr lIns="0" tIns="0" rIns="45720" bIns="46800" anchor="ctr"/>
          <a:lstStyle/>
          <a:p>
            <a:pPr defTabSz="457200">
              <a:spcBef>
                <a:spcPts val="250"/>
              </a:spcBef>
              <a:buClr>
                <a:srgbClr val="000000"/>
              </a:buClr>
              <a:buSzPct val="100000"/>
              <a:buFont typeface="Humnst777 BT"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solidFill>
                  <a:srgbClr val="000000"/>
                </a:solidFill>
                <a:latin typeface="Calibri" pitchFamily="34" charset="0"/>
                <a:ea typeface="Arial Unicode MS" pitchFamily="34" charset="-128"/>
                <a:cs typeface="Arial Unicode MS" pitchFamily="34" charset="-128"/>
              </a:rPr>
              <a:t>Wind turbine manufacturer </a:t>
            </a:r>
            <a:br>
              <a:rPr lang="en-GB" sz="1400" b="1">
                <a:solidFill>
                  <a:srgbClr val="000000"/>
                </a:solidFill>
                <a:latin typeface="Calibri" pitchFamily="34" charset="0"/>
                <a:ea typeface="Arial Unicode MS" pitchFamily="34" charset="-128"/>
                <a:cs typeface="Arial Unicode MS" pitchFamily="34" charset="-128"/>
              </a:rPr>
            </a:br>
            <a:r>
              <a:rPr lang="en-GB" sz="1400" b="1">
                <a:solidFill>
                  <a:srgbClr val="000000"/>
                </a:solidFill>
                <a:latin typeface="Calibri" pitchFamily="34" charset="0"/>
                <a:ea typeface="Arial Unicode MS" pitchFamily="34" charset="-128"/>
                <a:cs typeface="Arial Unicode MS" pitchFamily="34" charset="-128"/>
              </a:rPr>
              <a:t>and turnkey solution provider</a:t>
            </a:r>
          </a:p>
        </p:txBody>
      </p:sp>
      <p:sp>
        <p:nvSpPr>
          <p:cNvPr id="24587" name="Rectangle 21"/>
          <p:cNvSpPr>
            <a:spLocks noChangeArrowheads="1"/>
          </p:cNvSpPr>
          <p:nvPr/>
        </p:nvSpPr>
        <p:spPr bwMode="auto">
          <a:xfrm>
            <a:off x="2391508" y="1728788"/>
            <a:ext cx="2099897" cy="665162"/>
          </a:xfrm>
          <a:prstGeom prst="rect">
            <a:avLst/>
          </a:prstGeom>
          <a:noFill/>
          <a:ln w="9525">
            <a:noFill/>
            <a:round/>
            <a:headEnd/>
            <a:tailEnd/>
          </a:ln>
        </p:spPr>
        <p:txBody>
          <a:bodyPr wrap="none" anchor="ctr"/>
          <a:lstStyle/>
          <a:p>
            <a:pPr defTabSz="457200"/>
            <a:endParaRPr lang="da-DK" sz="1100">
              <a:ea typeface="Arial Unicode MS" pitchFamily="34" charset="-128"/>
              <a:cs typeface="Arial Unicode MS" pitchFamily="34" charset="-128"/>
            </a:endParaRPr>
          </a:p>
        </p:txBody>
      </p:sp>
      <p:sp>
        <p:nvSpPr>
          <p:cNvPr id="24588" name="Rectangle 22"/>
          <p:cNvSpPr>
            <a:spLocks noChangeArrowheads="1"/>
          </p:cNvSpPr>
          <p:nvPr/>
        </p:nvSpPr>
        <p:spPr bwMode="auto">
          <a:xfrm>
            <a:off x="6054969" y="4022726"/>
            <a:ext cx="2727081" cy="430213"/>
          </a:xfrm>
          <a:prstGeom prst="rect">
            <a:avLst/>
          </a:prstGeom>
          <a:noFill/>
          <a:ln w="9525">
            <a:noFill/>
            <a:round/>
            <a:headEnd/>
            <a:tailEnd/>
          </a:ln>
        </p:spPr>
        <p:txBody>
          <a:bodyPr lIns="0" tIns="0" rIns="0" bIns="0" anchor="ctr">
            <a:spAutoFit/>
          </a:bodyPr>
          <a:lstStyle/>
          <a:p>
            <a:pPr defTabSz="457200">
              <a:spcBef>
                <a:spcPts val="250"/>
              </a:spcBef>
              <a:buClr>
                <a:srgbClr val="000000"/>
              </a:buClr>
              <a:buSzPct val="100000"/>
              <a:buFont typeface="Humnst777 BT"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rgbClr val="000000"/>
                </a:solidFill>
                <a:latin typeface="Calibri" pitchFamily="34" charset="0"/>
                <a:ea typeface="Arial Unicode MS" pitchFamily="34" charset="-128"/>
                <a:cs typeface="Arial Unicode MS" pitchFamily="34" charset="-128"/>
              </a:rPr>
              <a:t>Medium to High capacity WTGs</a:t>
            </a:r>
            <a:br>
              <a:rPr lang="en-GB" sz="1400">
                <a:solidFill>
                  <a:srgbClr val="000000"/>
                </a:solidFill>
                <a:latin typeface="Calibri" pitchFamily="34" charset="0"/>
                <a:ea typeface="Arial Unicode MS" pitchFamily="34" charset="-128"/>
                <a:cs typeface="Arial Unicode MS" pitchFamily="34" charset="-128"/>
              </a:rPr>
            </a:br>
            <a:r>
              <a:rPr lang="en-GB" sz="1400">
                <a:solidFill>
                  <a:srgbClr val="000000"/>
                </a:solidFill>
                <a:latin typeface="Calibri" pitchFamily="34" charset="0"/>
                <a:ea typeface="Arial Unicode MS" pitchFamily="34" charset="-128"/>
                <a:cs typeface="Arial Unicode MS" pitchFamily="34" charset="-128"/>
              </a:rPr>
              <a:t>(1.5 MW – 6.15 MW incl. offshore)</a:t>
            </a:r>
          </a:p>
        </p:txBody>
      </p:sp>
      <p:sp>
        <p:nvSpPr>
          <p:cNvPr id="24589" name="Rectangle 24"/>
          <p:cNvSpPr>
            <a:spLocks noChangeArrowheads="1"/>
          </p:cNvSpPr>
          <p:nvPr/>
        </p:nvSpPr>
        <p:spPr bwMode="auto">
          <a:xfrm>
            <a:off x="6082812" y="2778125"/>
            <a:ext cx="2381250" cy="431800"/>
          </a:xfrm>
          <a:prstGeom prst="rect">
            <a:avLst/>
          </a:prstGeom>
          <a:noFill/>
          <a:ln w="9525">
            <a:noFill/>
            <a:round/>
            <a:headEnd/>
            <a:tailEnd/>
          </a:ln>
        </p:spPr>
        <p:txBody>
          <a:bodyPr lIns="0" tIns="0" rIns="0" bIns="0" anchor="ctr">
            <a:spAutoFit/>
          </a:bodyPr>
          <a:lstStyle/>
          <a:p>
            <a:pPr defTabSz="457200">
              <a:spcBef>
                <a:spcPts val="250"/>
              </a:spcBef>
              <a:buClr>
                <a:srgbClr val="000000"/>
              </a:buClr>
              <a:buSzPct val="100000"/>
              <a:buFont typeface="Humnst777 BT"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rgbClr val="000000"/>
                </a:solidFill>
                <a:latin typeface="Calibri" pitchFamily="34" charset="0"/>
                <a:ea typeface="Arial Unicode MS" pitchFamily="34" charset="-128"/>
                <a:cs typeface="Arial Unicode MS" pitchFamily="34" charset="-128"/>
              </a:rPr>
              <a:t>China, Europe (mainly Germany), Canada, USA</a:t>
            </a:r>
          </a:p>
        </p:txBody>
      </p:sp>
      <p:sp>
        <p:nvSpPr>
          <p:cNvPr id="24590" name="Rectangle 25"/>
          <p:cNvSpPr>
            <a:spLocks noChangeArrowheads="1"/>
          </p:cNvSpPr>
          <p:nvPr/>
        </p:nvSpPr>
        <p:spPr bwMode="auto">
          <a:xfrm>
            <a:off x="6082812" y="2160588"/>
            <a:ext cx="2099896" cy="652462"/>
          </a:xfrm>
          <a:prstGeom prst="rect">
            <a:avLst/>
          </a:prstGeom>
          <a:noFill/>
          <a:ln w="9525">
            <a:noFill/>
            <a:round/>
            <a:headEnd/>
            <a:tailEnd/>
          </a:ln>
        </p:spPr>
        <p:txBody>
          <a:bodyPr lIns="0" tIns="0" rIns="45720" bIns="46800" anchor="ctr"/>
          <a:lstStyle/>
          <a:p>
            <a:pPr defTabSz="457200">
              <a:spcBef>
                <a:spcPts val="250"/>
              </a:spcBef>
              <a:buClr>
                <a:srgbClr val="000000"/>
              </a:buClr>
              <a:buSzPct val="100000"/>
              <a:buFont typeface="Humnst777 BT"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solidFill>
                  <a:srgbClr val="000000"/>
                </a:solidFill>
                <a:latin typeface="Calibri" pitchFamily="34" charset="0"/>
                <a:ea typeface="Arial Unicode MS" pitchFamily="34" charset="-128"/>
                <a:cs typeface="Arial Unicode MS" pitchFamily="34" charset="-128"/>
              </a:rPr>
              <a:t>Wind turbine manufacturer (Subsidiary of Suzlon)</a:t>
            </a:r>
          </a:p>
        </p:txBody>
      </p:sp>
      <p:sp>
        <p:nvSpPr>
          <p:cNvPr id="24591" name="Rectangle 26"/>
          <p:cNvSpPr>
            <a:spLocks noChangeArrowheads="1"/>
          </p:cNvSpPr>
          <p:nvPr/>
        </p:nvSpPr>
        <p:spPr bwMode="auto">
          <a:xfrm>
            <a:off x="6302620" y="1728788"/>
            <a:ext cx="2099896" cy="665162"/>
          </a:xfrm>
          <a:prstGeom prst="rect">
            <a:avLst/>
          </a:prstGeom>
          <a:noFill/>
          <a:ln w="9525">
            <a:noFill/>
            <a:round/>
            <a:headEnd/>
            <a:tailEnd/>
          </a:ln>
        </p:spPr>
        <p:txBody>
          <a:bodyPr wrap="none" anchor="ctr"/>
          <a:lstStyle/>
          <a:p>
            <a:pPr defTabSz="457200"/>
            <a:endParaRPr lang="da-DK" sz="1100">
              <a:ea typeface="Arial Unicode MS" pitchFamily="34" charset="-128"/>
              <a:cs typeface="Arial Unicode MS" pitchFamily="34" charset="-128"/>
            </a:endParaRPr>
          </a:p>
        </p:txBody>
      </p:sp>
      <p:sp>
        <p:nvSpPr>
          <p:cNvPr id="24592" name="Rectangle 27"/>
          <p:cNvSpPr>
            <a:spLocks noChangeArrowheads="1"/>
          </p:cNvSpPr>
          <p:nvPr/>
        </p:nvSpPr>
        <p:spPr bwMode="auto">
          <a:xfrm>
            <a:off x="556846" y="4116616"/>
            <a:ext cx="1276247" cy="215444"/>
          </a:xfrm>
          <a:prstGeom prst="rect">
            <a:avLst/>
          </a:prstGeom>
          <a:noFill/>
          <a:ln w="9525">
            <a:noFill/>
            <a:round/>
            <a:headEnd/>
            <a:tailEnd/>
          </a:ln>
        </p:spPr>
        <p:txBody>
          <a:bodyPr wrap="none" lIns="0" tIns="0" rIns="0" bIns="0" anchor="ctr">
            <a:spAutoFit/>
          </a:bodyPr>
          <a:lstStyle/>
          <a:p>
            <a:pPr defTabSz="457200">
              <a:spcBef>
                <a:spcPts val="250"/>
              </a:spcBef>
              <a:buClr>
                <a:srgbClr val="008080"/>
              </a:buClr>
              <a:buSzPct val="100000"/>
              <a:buFont typeface="Humnst777 BT"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latin typeface="Calibri" pitchFamily="34" charset="0"/>
                <a:ea typeface="Arial Unicode MS" pitchFamily="34" charset="-128"/>
                <a:cs typeface="Arial Unicode MS" pitchFamily="34" charset="-128"/>
              </a:rPr>
              <a:t>Product Portfolio</a:t>
            </a:r>
          </a:p>
        </p:txBody>
      </p:sp>
      <p:sp>
        <p:nvSpPr>
          <p:cNvPr id="24593" name="Rectangle 29"/>
          <p:cNvSpPr>
            <a:spLocks noChangeArrowheads="1"/>
          </p:cNvSpPr>
          <p:nvPr/>
        </p:nvSpPr>
        <p:spPr bwMode="auto">
          <a:xfrm>
            <a:off x="556846" y="2883128"/>
            <a:ext cx="1688989" cy="215444"/>
          </a:xfrm>
          <a:prstGeom prst="rect">
            <a:avLst/>
          </a:prstGeom>
          <a:noFill/>
          <a:ln w="9525">
            <a:noFill/>
            <a:round/>
            <a:headEnd/>
            <a:tailEnd/>
          </a:ln>
        </p:spPr>
        <p:txBody>
          <a:bodyPr wrap="none" lIns="0" tIns="0" rIns="0" bIns="0" anchor="ctr">
            <a:spAutoFit/>
          </a:bodyPr>
          <a:lstStyle/>
          <a:p>
            <a:pPr defTabSz="457200">
              <a:spcBef>
                <a:spcPts val="250"/>
              </a:spcBef>
              <a:buClr>
                <a:srgbClr val="008080"/>
              </a:buClr>
              <a:buSzPct val="100000"/>
              <a:buFont typeface="Humnst777 BT"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latin typeface="Calibri" pitchFamily="34" charset="0"/>
                <a:ea typeface="Arial Unicode MS" pitchFamily="34" charset="-128"/>
                <a:cs typeface="Arial Unicode MS" pitchFamily="34" charset="-128"/>
              </a:rPr>
              <a:t>Geographical Presence</a:t>
            </a:r>
          </a:p>
        </p:txBody>
      </p:sp>
      <p:sp>
        <p:nvSpPr>
          <p:cNvPr id="24594" name="Rectangle 18"/>
          <p:cNvSpPr>
            <a:spLocks noChangeArrowheads="1"/>
          </p:cNvSpPr>
          <p:nvPr/>
        </p:nvSpPr>
        <p:spPr bwMode="auto">
          <a:xfrm>
            <a:off x="3223846" y="3675291"/>
            <a:ext cx="500137" cy="215444"/>
          </a:xfrm>
          <a:prstGeom prst="rect">
            <a:avLst/>
          </a:prstGeom>
          <a:noFill/>
          <a:ln w="9525">
            <a:noFill/>
            <a:round/>
            <a:headEnd/>
            <a:tailEnd/>
          </a:ln>
        </p:spPr>
        <p:txBody>
          <a:bodyPr wrap="none" lIns="0" tIns="0" rIns="0" bIns="0" anchor="ctr">
            <a:spAutoFit/>
          </a:bodyPr>
          <a:lstStyle/>
          <a:p>
            <a:pPr defTabSz="457200">
              <a:spcBef>
                <a:spcPts val="250"/>
              </a:spcBef>
              <a:buClr>
                <a:srgbClr val="000000"/>
              </a:buClr>
              <a:buSzPct val="100000"/>
              <a:buFont typeface="Humnst777 BT"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rgbClr val="000000"/>
                </a:solidFill>
                <a:latin typeface="Calibri" pitchFamily="34" charset="0"/>
                <a:ea typeface="Arial Unicode MS" pitchFamily="34" charset="-128"/>
                <a:cs typeface="Arial Unicode MS" pitchFamily="34" charset="-128"/>
              </a:rPr>
              <a:t>~4,200</a:t>
            </a:r>
          </a:p>
        </p:txBody>
      </p:sp>
      <p:sp>
        <p:nvSpPr>
          <p:cNvPr id="24595" name="Rectangle 23"/>
          <p:cNvSpPr>
            <a:spLocks noChangeArrowheads="1"/>
          </p:cNvSpPr>
          <p:nvPr/>
        </p:nvSpPr>
        <p:spPr bwMode="auto">
          <a:xfrm>
            <a:off x="6082812" y="3675291"/>
            <a:ext cx="500137" cy="215444"/>
          </a:xfrm>
          <a:prstGeom prst="rect">
            <a:avLst/>
          </a:prstGeom>
          <a:noFill/>
          <a:ln w="9525">
            <a:noFill/>
            <a:round/>
            <a:headEnd/>
            <a:tailEnd/>
          </a:ln>
        </p:spPr>
        <p:txBody>
          <a:bodyPr wrap="none" lIns="0" tIns="0" rIns="0" bIns="0" anchor="ctr">
            <a:spAutoFit/>
          </a:bodyPr>
          <a:lstStyle/>
          <a:p>
            <a:pPr defTabSz="457200">
              <a:spcBef>
                <a:spcPts val="250"/>
              </a:spcBef>
              <a:buClr>
                <a:srgbClr val="000000"/>
              </a:buClr>
              <a:buSzPct val="100000"/>
              <a:buFont typeface="Humnst777 BT"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rgbClr val="000000"/>
                </a:solidFill>
                <a:latin typeface="Calibri" pitchFamily="34" charset="0"/>
                <a:ea typeface="Arial Unicode MS" pitchFamily="34" charset="-128"/>
                <a:cs typeface="Arial Unicode MS" pitchFamily="34" charset="-128"/>
              </a:rPr>
              <a:t>~1,700</a:t>
            </a:r>
          </a:p>
        </p:txBody>
      </p:sp>
      <p:sp>
        <p:nvSpPr>
          <p:cNvPr id="24596" name="Rectangle 28"/>
          <p:cNvSpPr>
            <a:spLocks noChangeArrowheads="1"/>
          </p:cNvSpPr>
          <p:nvPr/>
        </p:nvSpPr>
        <p:spPr bwMode="auto">
          <a:xfrm>
            <a:off x="556846" y="3657828"/>
            <a:ext cx="2094356" cy="215444"/>
          </a:xfrm>
          <a:prstGeom prst="rect">
            <a:avLst/>
          </a:prstGeom>
          <a:noFill/>
          <a:ln w="9525">
            <a:noFill/>
            <a:round/>
            <a:headEnd/>
            <a:tailEnd/>
          </a:ln>
        </p:spPr>
        <p:txBody>
          <a:bodyPr wrap="none" lIns="0" tIns="0" rIns="0" bIns="0" anchor="ctr">
            <a:spAutoFit/>
          </a:bodyPr>
          <a:lstStyle/>
          <a:p>
            <a:pPr defTabSz="457200">
              <a:spcBef>
                <a:spcPts val="250"/>
              </a:spcBef>
              <a:buClr>
                <a:srgbClr val="008080"/>
              </a:buClr>
              <a:buSzPct val="100000"/>
              <a:buFont typeface="Humnst777 BT"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dirty="0">
                <a:latin typeface="Calibri" pitchFamily="34" charset="0"/>
                <a:ea typeface="Arial Unicode MS" pitchFamily="34" charset="-128"/>
                <a:cs typeface="Arial Unicode MS" pitchFamily="34" charset="-128"/>
              </a:rPr>
              <a:t>Current </a:t>
            </a:r>
            <a:r>
              <a:rPr lang="en-GB" sz="1400" b="1" dirty="0" smtClean="0">
                <a:latin typeface="Calibri" pitchFamily="34" charset="0"/>
                <a:ea typeface="Arial Unicode MS" pitchFamily="34" charset="-128"/>
                <a:cs typeface="Arial Unicode MS" pitchFamily="34" charset="-128"/>
              </a:rPr>
              <a:t>Mfg. Capacity </a:t>
            </a:r>
            <a:r>
              <a:rPr lang="en-GB" sz="1400" b="1" dirty="0">
                <a:latin typeface="Calibri" pitchFamily="34" charset="0"/>
                <a:ea typeface="Arial Unicode MS" pitchFamily="34" charset="-128"/>
                <a:cs typeface="Arial Unicode MS" pitchFamily="34" charset="-128"/>
              </a:rPr>
              <a:t>(MW)</a:t>
            </a:r>
          </a:p>
        </p:txBody>
      </p:sp>
      <p:sp>
        <p:nvSpPr>
          <p:cNvPr id="24597" name="Line 37"/>
          <p:cNvSpPr>
            <a:spLocks noChangeShapeType="1"/>
          </p:cNvSpPr>
          <p:nvPr/>
        </p:nvSpPr>
        <p:spPr bwMode="auto">
          <a:xfrm>
            <a:off x="372208" y="1728789"/>
            <a:ext cx="8398120" cy="1587"/>
          </a:xfrm>
          <a:prstGeom prst="line">
            <a:avLst/>
          </a:prstGeom>
          <a:noFill/>
          <a:ln w="9525">
            <a:noFill/>
            <a:round/>
            <a:headEnd/>
            <a:tailEnd/>
          </a:ln>
        </p:spPr>
        <p:txBody>
          <a:bodyPr/>
          <a:lstStyle/>
          <a:p>
            <a:endParaRPr lang="en-US"/>
          </a:p>
        </p:txBody>
      </p:sp>
      <p:sp>
        <p:nvSpPr>
          <p:cNvPr id="24598" name="Line 43"/>
          <p:cNvSpPr>
            <a:spLocks noChangeShapeType="1"/>
          </p:cNvSpPr>
          <p:nvPr/>
        </p:nvSpPr>
        <p:spPr bwMode="auto">
          <a:xfrm>
            <a:off x="372208" y="2767014"/>
            <a:ext cx="0" cy="638175"/>
          </a:xfrm>
          <a:prstGeom prst="line">
            <a:avLst/>
          </a:prstGeom>
          <a:noFill/>
          <a:ln w="9525">
            <a:noFill/>
            <a:round/>
            <a:headEnd/>
            <a:tailEnd/>
          </a:ln>
        </p:spPr>
        <p:txBody>
          <a:bodyPr/>
          <a:lstStyle/>
          <a:p>
            <a:endParaRPr lang="en-US"/>
          </a:p>
        </p:txBody>
      </p:sp>
      <p:pic>
        <p:nvPicPr>
          <p:cNvPr id="24599" name="Picture 49">
            <a:hlinkClick r:id="rId4"/>
          </p:cNvPr>
          <p:cNvPicPr>
            <a:picLocks noChangeAspect="1" noChangeArrowheads="1"/>
          </p:cNvPicPr>
          <p:nvPr/>
        </p:nvPicPr>
        <p:blipFill>
          <a:blip r:embed="rId5" cstate="print"/>
          <a:srcRect l="2461" t="20056" r="13167" b="29170"/>
          <a:stretch>
            <a:fillRect/>
          </a:stretch>
        </p:blipFill>
        <p:spPr bwMode="auto">
          <a:xfrm>
            <a:off x="6104792" y="1771651"/>
            <a:ext cx="1195754" cy="352425"/>
          </a:xfrm>
          <a:prstGeom prst="rect">
            <a:avLst/>
          </a:prstGeom>
          <a:noFill/>
          <a:ln w="9525">
            <a:noFill/>
            <a:round/>
            <a:headEnd/>
            <a:tailEnd/>
          </a:ln>
        </p:spPr>
      </p:pic>
      <p:sp>
        <p:nvSpPr>
          <p:cNvPr id="24600" name="Rectangle 18"/>
          <p:cNvSpPr>
            <a:spLocks noChangeArrowheads="1"/>
          </p:cNvSpPr>
          <p:nvPr/>
        </p:nvSpPr>
        <p:spPr bwMode="auto">
          <a:xfrm>
            <a:off x="3223847" y="3296672"/>
            <a:ext cx="1837554" cy="215444"/>
          </a:xfrm>
          <a:prstGeom prst="rect">
            <a:avLst/>
          </a:prstGeom>
          <a:noFill/>
          <a:ln w="9525">
            <a:noFill/>
            <a:round/>
            <a:headEnd/>
            <a:tailEnd/>
          </a:ln>
        </p:spPr>
        <p:txBody>
          <a:bodyPr wrap="none" lIns="0" tIns="0" rIns="0" bIns="0" anchor="ctr">
            <a:spAutoFit/>
          </a:bodyPr>
          <a:lstStyle/>
          <a:p>
            <a:pPr defTabSz="457200">
              <a:spcBef>
                <a:spcPts val="250"/>
              </a:spcBef>
              <a:buClr>
                <a:srgbClr val="000000"/>
              </a:buClr>
              <a:buSzPct val="100000"/>
              <a:buFont typeface="Humnst777 BT"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latin typeface="Calibri" pitchFamily="34" charset="0"/>
                <a:ea typeface="Arial Unicode MS" pitchFamily="34" charset="-128"/>
                <a:cs typeface="Arial Unicode MS" pitchFamily="34" charset="-128"/>
              </a:rPr>
              <a:t>5.9% (8</a:t>
            </a:r>
            <a:r>
              <a:rPr lang="en-US" sz="1400" baseline="30000" dirty="0" smtClean="0">
                <a:solidFill>
                  <a:srgbClr val="000000"/>
                </a:solidFill>
                <a:latin typeface="Calibri" pitchFamily="34" charset="0"/>
                <a:ea typeface="Arial Unicode MS" pitchFamily="34" charset="-128"/>
                <a:cs typeface="Arial Unicode MS" pitchFamily="34" charset="-128"/>
              </a:rPr>
              <a:t>th</a:t>
            </a:r>
            <a:r>
              <a:rPr lang="en-US" sz="1400" dirty="0" smtClean="0">
                <a:solidFill>
                  <a:srgbClr val="000000"/>
                </a:solidFill>
                <a:latin typeface="Calibri" pitchFamily="34" charset="0"/>
                <a:ea typeface="Arial Unicode MS" pitchFamily="34" charset="-128"/>
                <a:cs typeface="Arial Unicode MS" pitchFamily="34" charset="-128"/>
              </a:rPr>
              <a:t> largest globally)</a:t>
            </a:r>
            <a:endParaRPr lang="en-GB" sz="1400" dirty="0">
              <a:solidFill>
                <a:srgbClr val="000000"/>
              </a:solidFill>
              <a:latin typeface="Calibri" pitchFamily="34" charset="0"/>
              <a:ea typeface="Arial Unicode MS" pitchFamily="34" charset="-128"/>
              <a:cs typeface="Arial Unicode MS" pitchFamily="34" charset="-128"/>
            </a:endParaRPr>
          </a:p>
        </p:txBody>
      </p:sp>
      <p:sp>
        <p:nvSpPr>
          <p:cNvPr id="24601" name="Rectangle 23"/>
          <p:cNvSpPr>
            <a:spLocks noChangeArrowheads="1"/>
          </p:cNvSpPr>
          <p:nvPr/>
        </p:nvSpPr>
        <p:spPr bwMode="auto">
          <a:xfrm>
            <a:off x="6082812" y="3296672"/>
            <a:ext cx="1837554" cy="215444"/>
          </a:xfrm>
          <a:prstGeom prst="rect">
            <a:avLst/>
          </a:prstGeom>
          <a:noFill/>
          <a:ln w="9525">
            <a:noFill/>
            <a:round/>
            <a:headEnd/>
            <a:tailEnd/>
          </a:ln>
        </p:spPr>
        <p:txBody>
          <a:bodyPr wrap="none" lIns="0" tIns="0" rIns="0" bIns="0" anchor="ctr">
            <a:spAutoFit/>
          </a:bodyPr>
          <a:lstStyle/>
          <a:p>
            <a:pPr defTabSz="457200">
              <a:spcBef>
                <a:spcPts val="250"/>
              </a:spcBef>
              <a:buClr>
                <a:srgbClr val="000000"/>
              </a:buClr>
              <a:buSzPct val="100000"/>
              <a:buFont typeface="Humnst777 BT"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dirty="0" smtClean="0">
                <a:solidFill>
                  <a:srgbClr val="000000"/>
                </a:solidFill>
                <a:latin typeface="Calibri" pitchFamily="34" charset="0"/>
                <a:ea typeface="Arial Unicode MS" pitchFamily="34" charset="-128"/>
                <a:cs typeface="Arial Unicode MS" pitchFamily="34" charset="-128"/>
              </a:rPr>
              <a:t>3.9% (9</a:t>
            </a:r>
            <a:r>
              <a:rPr lang="en-GB" sz="1400" baseline="30000" dirty="0" smtClean="0">
                <a:solidFill>
                  <a:srgbClr val="000000"/>
                </a:solidFill>
                <a:latin typeface="Calibri" pitchFamily="34" charset="0"/>
                <a:ea typeface="Arial Unicode MS" pitchFamily="34" charset="-128"/>
                <a:cs typeface="Arial Unicode MS" pitchFamily="34" charset="-128"/>
              </a:rPr>
              <a:t>th</a:t>
            </a:r>
            <a:r>
              <a:rPr lang="en-GB" sz="1400" dirty="0" smtClean="0">
                <a:solidFill>
                  <a:srgbClr val="000000"/>
                </a:solidFill>
                <a:latin typeface="Calibri" pitchFamily="34" charset="0"/>
                <a:ea typeface="Arial Unicode MS" pitchFamily="34" charset="-128"/>
                <a:cs typeface="Arial Unicode MS" pitchFamily="34" charset="-128"/>
              </a:rPr>
              <a:t> largest globally)</a:t>
            </a:r>
            <a:endParaRPr lang="en-GB" sz="1400" dirty="0">
              <a:solidFill>
                <a:srgbClr val="000000"/>
              </a:solidFill>
              <a:latin typeface="Calibri" pitchFamily="34" charset="0"/>
              <a:ea typeface="Arial Unicode MS" pitchFamily="34" charset="-128"/>
              <a:cs typeface="Arial Unicode MS" pitchFamily="34" charset="-128"/>
            </a:endParaRPr>
          </a:p>
        </p:txBody>
      </p:sp>
      <p:sp>
        <p:nvSpPr>
          <p:cNvPr id="24602" name="Rectangle 28"/>
          <p:cNvSpPr>
            <a:spLocks noChangeArrowheads="1"/>
          </p:cNvSpPr>
          <p:nvPr/>
        </p:nvSpPr>
        <p:spPr bwMode="auto">
          <a:xfrm>
            <a:off x="556846" y="3290888"/>
            <a:ext cx="2598127" cy="214312"/>
          </a:xfrm>
          <a:prstGeom prst="rect">
            <a:avLst/>
          </a:prstGeom>
          <a:noFill/>
          <a:ln w="9525">
            <a:noFill/>
            <a:round/>
            <a:headEnd/>
            <a:tailEnd/>
          </a:ln>
        </p:spPr>
        <p:txBody>
          <a:bodyPr lIns="0" tIns="0" rIns="0" bIns="0" anchor="ctr">
            <a:spAutoFit/>
          </a:bodyPr>
          <a:lstStyle/>
          <a:p>
            <a:pPr defTabSz="457200">
              <a:spcBef>
                <a:spcPts val="250"/>
              </a:spcBef>
              <a:buClr>
                <a:srgbClr val="008080"/>
              </a:buClr>
              <a:buSzPct val="100000"/>
              <a:buFont typeface="Humnst777 BT"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dirty="0" smtClean="0">
                <a:latin typeface="Calibri" pitchFamily="34" charset="0"/>
                <a:ea typeface="Arial Unicode MS" pitchFamily="34" charset="-128"/>
                <a:cs typeface="Arial Unicode MS" pitchFamily="34" charset="-128"/>
              </a:rPr>
              <a:t>Market Share</a:t>
            </a:r>
            <a:endParaRPr lang="en-GB" sz="1400" b="1" dirty="0">
              <a:latin typeface="Calibri" pitchFamily="34" charset="0"/>
              <a:ea typeface="Arial Unicode MS" pitchFamily="34" charset="-128"/>
              <a:cs typeface="Arial Unicode MS" pitchFamily="34" charset="-128"/>
            </a:endParaRPr>
          </a:p>
        </p:txBody>
      </p:sp>
      <p:grpSp>
        <p:nvGrpSpPr>
          <p:cNvPr id="2" name="Group 68"/>
          <p:cNvGrpSpPr>
            <a:grpSpLocks/>
          </p:cNvGrpSpPr>
          <p:nvPr/>
        </p:nvGrpSpPr>
        <p:grpSpPr bwMode="auto">
          <a:xfrm>
            <a:off x="3116873" y="1735139"/>
            <a:ext cx="2414954" cy="376237"/>
            <a:chOff x="2668495" y="1721941"/>
            <a:chExt cx="2616199" cy="377343"/>
          </a:xfrm>
        </p:grpSpPr>
        <p:pic>
          <p:nvPicPr>
            <p:cNvPr id="24615" name="Picture 186"/>
            <p:cNvPicPr>
              <a:picLocks noChangeAspect="1" noChangeArrowheads="1"/>
            </p:cNvPicPr>
            <p:nvPr/>
          </p:nvPicPr>
          <p:blipFill>
            <a:blip r:embed="rId6" cstate="print"/>
            <a:srcRect b="32492"/>
            <a:stretch>
              <a:fillRect/>
            </a:stretch>
          </p:blipFill>
          <p:spPr bwMode="auto">
            <a:xfrm>
              <a:off x="2668495" y="1721941"/>
              <a:ext cx="1230313" cy="296863"/>
            </a:xfrm>
            <a:prstGeom prst="rect">
              <a:avLst/>
            </a:prstGeom>
            <a:noFill/>
            <a:ln w="6350">
              <a:noFill/>
              <a:miter lim="800000"/>
              <a:headEnd/>
              <a:tailEnd type="none" w="sm" len="sm"/>
            </a:ln>
          </p:spPr>
        </p:pic>
        <p:sp>
          <p:nvSpPr>
            <p:cNvPr id="24616" name="TextBox 65"/>
            <p:cNvSpPr txBox="1">
              <a:spLocks noChangeArrowheads="1"/>
            </p:cNvSpPr>
            <p:nvPr/>
          </p:nvSpPr>
          <p:spPr bwMode="auto">
            <a:xfrm>
              <a:off x="3805518" y="1729540"/>
              <a:ext cx="1479176" cy="369744"/>
            </a:xfrm>
            <a:prstGeom prst="rect">
              <a:avLst/>
            </a:prstGeom>
            <a:noFill/>
            <a:ln w="9525">
              <a:noFill/>
              <a:miter lim="800000"/>
              <a:headEnd/>
              <a:tailEnd/>
            </a:ln>
          </p:spPr>
          <p:txBody>
            <a:bodyPr>
              <a:spAutoFit/>
            </a:bodyPr>
            <a:lstStyle/>
            <a:p>
              <a:r>
                <a:rPr lang="en-US" sz="1600">
                  <a:solidFill>
                    <a:srgbClr val="02988C"/>
                  </a:solidFill>
                  <a:latin typeface="Arial Black" pitchFamily="34" charset="0"/>
                </a:rPr>
                <a:t> </a:t>
              </a:r>
              <a:r>
                <a:rPr lang="en-US" sz="1800">
                  <a:solidFill>
                    <a:srgbClr val="02988C"/>
                  </a:solidFill>
                  <a:latin typeface="Arial Black" pitchFamily="34" charset="0"/>
                </a:rPr>
                <a:t>WIND</a:t>
              </a:r>
              <a:endParaRPr lang="en-US" sz="1800">
                <a:solidFill>
                  <a:srgbClr val="1D9F71"/>
                </a:solidFill>
                <a:latin typeface="Arial Black" pitchFamily="34" charset="0"/>
              </a:endParaRPr>
            </a:p>
          </p:txBody>
        </p:sp>
      </p:grpSp>
      <p:grpSp>
        <p:nvGrpSpPr>
          <p:cNvPr id="3" name="Group 44"/>
          <p:cNvGrpSpPr>
            <a:grpSpLocks/>
          </p:cNvGrpSpPr>
          <p:nvPr/>
        </p:nvGrpSpPr>
        <p:grpSpPr bwMode="auto">
          <a:xfrm>
            <a:off x="483577" y="2170113"/>
            <a:ext cx="8096250" cy="2374900"/>
            <a:chOff x="483577" y="2624139"/>
            <a:chExt cx="8392258" cy="2244461"/>
          </a:xfrm>
        </p:grpSpPr>
        <p:sp>
          <p:nvSpPr>
            <p:cNvPr id="24613" name="Line 38"/>
            <p:cNvSpPr>
              <a:spLocks noChangeShapeType="1"/>
            </p:cNvSpPr>
            <p:nvPr/>
          </p:nvSpPr>
          <p:spPr bwMode="auto">
            <a:xfrm flipV="1">
              <a:off x="483577" y="4859075"/>
              <a:ext cx="8392258" cy="9525"/>
            </a:xfrm>
            <a:prstGeom prst="line">
              <a:avLst/>
            </a:prstGeom>
            <a:noFill/>
            <a:ln w="12573">
              <a:solidFill>
                <a:srgbClr val="92D050"/>
              </a:solidFill>
              <a:miter lim="800000"/>
              <a:headEnd/>
              <a:tailEnd/>
            </a:ln>
          </p:spPr>
          <p:txBody>
            <a:bodyPr/>
            <a:lstStyle/>
            <a:p>
              <a:endParaRPr lang="en-US"/>
            </a:p>
          </p:txBody>
        </p:sp>
        <p:sp>
          <p:nvSpPr>
            <p:cNvPr id="24614" name="Line 38"/>
            <p:cNvSpPr>
              <a:spLocks noChangeShapeType="1"/>
            </p:cNvSpPr>
            <p:nvPr/>
          </p:nvSpPr>
          <p:spPr bwMode="auto">
            <a:xfrm>
              <a:off x="483577" y="2624139"/>
              <a:ext cx="8392258" cy="1587"/>
            </a:xfrm>
            <a:prstGeom prst="line">
              <a:avLst/>
            </a:prstGeom>
            <a:noFill/>
            <a:ln w="12573">
              <a:solidFill>
                <a:srgbClr val="92D050"/>
              </a:solidFill>
              <a:miter lim="800000"/>
              <a:headEnd/>
              <a:tailEnd/>
            </a:ln>
          </p:spPr>
          <p:txBody>
            <a:bodyPr/>
            <a:lstStyle/>
            <a:p>
              <a:endParaRPr lang="en-US"/>
            </a:p>
          </p:txBody>
        </p:sp>
      </p:grpSp>
      <p:pic>
        <p:nvPicPr>
          <p:cNvPr id="24606" name="Picture 1" descr="\\studio\Studio Jobs\01_CorpCom Jobs\Brand Manual\01_Logo Col and B&amp;W\Color Logos\Alternative_logo\Alternative_logo_JPG.jpg"/>
          <p:cNvPicPr>
            <a:picLocks noChangeAspect="1" noChangeArrowheads="1"/>
          </p:cNvPicPr>
          <p:nvPr/>
        </p:nvPicPr>
        <p:blipFill>
          <a:blip r:embed="rId7" cstate="print"/>
          <a:srcRect/>
          <a:stretch>
            <a:fillRect/>
          </a:stretch>
        </p:blipFill>
        <p:spPr bwMode="auto">
          <a:xfrm>
            <a:off x="4491404" y="935038"/>
            <a:ext cx="1516673" cy="450850"/>
          </a:xfrm>
          <a:prstGeom prst="rect">
            <a:avLst/>
          </a:prstGeom>
          <a:noFill/>
          <a:ln w="9525">
            <a:noFill/>
            <a:miter lim="800000"/>
            <a:headEnd/>
            <a:tailEnd/>
          </a:ln>
        </p:spPr>
      </p:pic>
      <p:cxnSp>
        <p:nvCxnSpPr>
          <p:cNvPr id="58" name="Straight Connector 57"/>
          <p:cNvCxnSpPr/>
          <p:nvPr/>
        </p:nvCxnSpPr>
        <p:spPr bwMode="auto">
          <a:xfrm rot="5400000">
            <a:off x="5174518" y="1444625"/>
            <a:ext cx="146050" cy="0"/>
          </a:xfrm>
          <a:prstGeom prst="line">
            <a:avLst/>
          </a:prstGeom>
          <a:solidFill>
            <a:schemeClr val="accent1"/>
          </a:solidFill>
          <a:ln w="9525" cap="flat" cmpd="sng" algn="ctr">
            <a:solidFill>
              <a:schemeClr val="bg1">
                <a:lumMod val="50000"/>
              </a:schemeClr>
            </a:solidFill>
            <a:prstDash val="solid"/>
            <a:round/>
            <a:headEnd type="none" w="lg" len="lg"/>
            <a:tailEnd type="none" w="lg" len="lg"/>
          </a:ln>
          <a:effectLst/>
        </p:spPr>
      </p:cxnSp>
      <p:cxnSp>
        <p:nvCxnSpPr>
          <p:cNvPr id="59" name="Straight Connector 58"/>
          <p:cNvCxnSpPr/>
          <p:nvPr/>
        </p:nvCxnSpPr>
        <p:spPr bwMode="auto">
          <a:xfrm rot="10800000" flipV="1">
            <a:off x="3837843" y="1517650"/>
            <a:ext cx="1412631" cy="0"/>
          </a:xfrm>
          <a:prstGeom prst="line">
            <a:avLst/>
          </a:prstGeom>
          <a:solidFill>
            <a:schemeClr val="accent1"/>
          </a:solidFill>
          <a:ln w="9525" cap="flat" cmpd="sng" algn="ctr">
            <a:solidFill>
              <a:schemeClr val="bg1">
                <a:lumMod val="50000"/>
              </a:schemeClr>
            </a:solidFill>
            <a:prstDash val="solid"/>
            <a:round/>
            <a:headEnd type="none" w="lg" len="lg"/>
            <a:tailEnd type="none" w="lg" len="lg"/>
          </a:ln>
          <a:effectLst/>
        </p:spPr>
      </p:cxnSp>
      <p:cxnSp>
        <p:nvCxnSpPr>
          <p:cNvPr id="62" name="Straight Connector 61"/>
          <p:cNvCxnSpPr/>
          <p:nvPr/>
        </p:nvCxnSpPr>
        <p:spPr bwMode="auto">
          <a:xfrm rot="10800000" flipV="1">
            <a:off x="5238750" y="1517650"/>
            <a:ext cx="1411165" cy="0"/>
          </a:xfrm>
          <a:prstGeom prst="line">
            <a:avLst/>
          </a:prstGeom>
          <a:solidFill>
            <a:schemeClr val="accent1"/>
          </a:solidFill>
          <a:ln w="9525" cap="flat" cmpd="sng" algn="ctr">
            <a:solidFill>
              <a:schemeClr val="bg1">
                <a:lumMod val="50000"/>
              </a:schemeClr>
            </a:solidFill>
            <a:prstDash val="solid"/>
            <a:round/>
            <a:headEnd type="none" w="lg" len="lg"/>
            <a:tailEnd type="none" w="lg" len="lg"/>
          </a:ln>
          <a:effectLst/>
        </p:spPr>
      </p:cxnSp>
      <p:cxnSp>
        <p:nvCxnSpPr>
          <p:cNvPr id="24610" name="Straight Arrow Connector 67"/>
          <p:cNvCxnSpPr>
            <a:cxnSpLocks noChangeShapeType="1"/>
          </p:cNvCxnSpPr>
          <p:nvPr/>
        </p:nvCxnSpPr>
        <p:spPr bwMode="auto">
          <a:xfrm rot="5400000">
            <a:off x="6543615" y="1624075"/>
            <a:ext cx="211137" cy="1465"/>
          </a:xfrm>
          <a:prstGeom prst="straightConnector1">
            <a:avLst/>
          </a:prstGeom>
          <a:noFill/>
          <a:ln w="9525" algn="ctr">
            <a:solidFill>
              <a:schemeClr val="bg2"/>
            </a:solidFill>
            <a:round/>
            <a:headEnd type="none" w="lg" len="lg"/>
            <a:tailEnd type="arrow" w="med" len="med"/>
          </a:ln>
        </p:spPr>
      </p:cxnSp>
      <p:cxnSp>
        <p:nvCxnSpPr>
          <p:cNvPr id="24611" name="Straight Arrow Connector 51"/>
          <p:cNvCxnSpPr>
            <a:cxnSpLocks noChangeShapeType="1"/>
          </p:cNvCxnSpPr>
          <p:nvPr/>
        </p:nvCxnSpPr>
        <p:spPr bwMode="auto">
          <a:xfrm rot="5400000">
            <a:off x="3719818" y="1624074"/>
            <a:ext cx="211137" cy="1466"/>
          </a:xfrm>
          <a:prstGeom prst="straightConnector1">
            <a:avLst/>
          </a:prstGeom>
          <a:noFill/>
          <a:ln w="9525" algn="ctr">
            <a:solidFill>
              <a:schemeClr val="bg2"/>
            </a:solidFill>
            <a:round/>
            <a:headEnd type="none" w="lg" len="lg"/>
            <a:tailEnd type="arrow" w="med" len="med"/>
          </a:ln>
        </p:spPr>
      </p:cxnSp>
      <p:sp>
        <p:nvSpPr>
          <p:cNvPr id="42" name="Title 41"/>
          <p:cNvSpPr>
            <a:spLocks noGrp="1"/>
          </p:cNvSpPr>
          <p:nvPr>
            <p:ph type="title"/>
          </p:nvPr>
        </p:nvSpPr>
        <p:spPr/>
        <p:txBody>
          <a:bodyPr/>
          <a:lstStyle/>
          <a:p>
            <a:r>
              <a:rPr lang="en-US" dirty="0" smtClean="0"/>
              <a:t>Group companies</a:t>
            </a:r>
            <a:endParaRPr lang="en-US" dirty="0"/>
          </a:p>
        </p:txBody>
      </p:sp>
      <p:sp>
        <p:nvSpPr>
          <p:cNvPr id="41" name="Slide Number Placeholder 17"/>
          <p:cNvSpPr>
            <a:spLocks noGrp="1"/>
          </p:cNvSpPr>
          <p:nvPr>
            <p:ph type="sldNum" sz="quarter" idx="10"/>
            <p:custDataLst>
              <p:tags r:id="rId1"/>
            </p:custDataLst>
          </p:nvPr>
        </p:nvSpPr>
        <p:spPr/>
        <p:txBody>
          <a:bodyPr/>
          <a:lstStyle/>
          <a:p>
            <a:pPr>
              <a:defRPr/>
            </a:pPr>
            <a:fld id="{ECC587CE-9F15-4573-A7D7-EB4C200A36D1}" type="slidenum">
              <a:rPr lang="en-US"/>
              <a:pPr>
                <a:defRPr/>
              </a:pPr>
              <a:t>23</a:t>
            </a:fld>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2"/>
          <p:cNvSpPr>
            <a:spLocks noGrp="1"/>
          </p:cNvSpPr>
          <p:nvPr>
            <p:ph type="title"/>
          </p:nvPr>
        </p:nvSpPr>
        <p:spPr/>
        <p:txBody>
          <a:bodyPr/>
          <a:lstStyle/>
          <a:p>
            <a:r>
              <a:rPr lang="en-US" smtClean="0"/>
              <a:t>Complete solution capabilities</a:t>
            </a:r>
          </a:p>
        </p:txBody>
      </p:sp>
      <p:graphicFrame>
        <p:nvGraphicFramePr>
          <p:cNvPr id="49" name="Diagram 48"/>
          <p:cNvGraphicFramePr/>
          <p:nvPr/>
        </p:nvGraphicFramePr>
        <p:xfrm>
          <a:off x="304800" y="1143000"/>
          <a:ext cx="8534400" cy="1600200"/>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34820" name="TextBox 19"/>
          <p:cNvSpPr txBox="1">
            <a:spLocks noChangeArrowheads="1"/>
          </p:cNvSpPr>
          <p:nvPr/>
        </p:nvSpPr>
        <p:spPr bwMode="auto">
          <a:xfrm>
            <a:off x="561975" y="2724150"/>
            <a:ext cx="7737475" cy="400050"/>
          </a:xfrm>
          <a:prstGeom prst="rect">
            <a:avLst/>
          </a:prstGeom>
          <a:noFill/>
          <a:ln w="9525">
            <a:noFill/>
            <a:miter lim="800000"/>
            <a:headEnd/>
            <a:tailEnd/>
          </a:ln>
        </p:spPr>
        <p:txBody>
          <a:bodyPr>
            <a:spAutoFit/>
          </a:bodyPr>
          <a:lstStyle/>
          <a:p>
            <a:pPr algn="ctr"/>
            <a:r>
              <a:rPr lang="en-US" b="1" dirty="0">
                <a:latin typeface="Calibri" pitchFamily="34" charset="0"/>
              </a:rPr>
              <a:t>Broad portfolio of onshore &amp; offshore wind turbines</a:t>
            </a:r>
          </a:p>
        </p:txBody>
      </p:sp>
      <p:sp>
        <p:nvSpPr>
          <p:cNvPr id="34821" name="AutoShape 2"/>
          <p:cNvSpPr>
            <a:spLocks noChangeArrowheads="1"/>
          </p:cNvSpPr>
          <p:nvPr/>
        </p:nvSpPr>
        <p:spPr bwMode="auto">
          <a:xfrm>
            <a:off x="1752600" y="3114675"/>
            <a:ext cx="2209800" cy="685800"/>
          </a:xfrm>
          <a:prstGeom prst="chevron">
            <a:avLst>
              <a:gd name="adj" fmla="val 52645"/>
            </a:avLst>
          </a:prstGeom>
          <a:solidFill>
            <a:srgbClr val="CCDFD0"/>
          </a:solidFill>
          <a:ln w="19050">
            <a:solidFill>
              <a:schemeClr val="bg1"/>
            </a:solidFill>
            <a:miter lim="800000"/>
            <a:headEnd/>
            <a:tailEnd/>
          </a:ln>
        </p:spPr>
        <p:txBody>
          <a:bodyPr lIns="108000" tIns="0" rIns="0" bIns="0" anchor="ctr"/>
          <a:lstStyle/>
          <a:p>
            <a:pPr algn="ctr" defTabSz="457200" eaLnBrk="0" hangingPunct="0">
              <a:buClr>
                <a:srgbClr val="FFFFFF"/>
              </a:buClr>
              <a:buFont typeface="Humnst777 BT"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latin typeface="Calibri" pitchFamily="34" charset="0"/>
                <a:ea typeface="Arial Unicode MS" pitchFamily="34" charset="-128"/>
                <a:cs typeface="Arial Unicode MS" pitchFamily="34" charset="-128"/>
              </a:rPr>
              <a:t>1.25 – 1.5MW</a:t>
            </a:r>
          </a:p>
        </p:txBody>
      </p:sp>
      <p:sp>
        <p:nvSpPr>
          <p:cNvPr id="34822" name="AutoShape 2"/>
          <p:cNvSpPr>
            <a:spLocks noChangeArrowheads="1"/>
          </p:cNvSpPr>
          <p:nvPr/>
        </p:nvSpPr>
        <p:spPr bwMode="auto">
          <a:xfrm>
            <a:off x="3681413" y="3108325"/>
            <a:ext cx="1898650" cy="685800"/>
          </a:xfrm>
          <a:prstGeom prst="chevron">
            <a:avLst>
              <a:gd name="adj" fmla="val 57319"/>
            </a:avLst>
          </a:prstGeom>
          <a:solidFill>
            <a:srgbClr val="71A57B"/>
          </a:solidFill>
          <a:ln w="19050">
            <a:solidFill>
              <a:schemeClr val="bg1"/>
            </a:solidFill>
            <a:miter lim="800000"/>
            <a:headEnd/>
            <a:tailEnd/>
          </a:ln>
        </p:spPr>
        <p:txBody>
          <a:bodyPr lIns="108000" tIns="0" rIns="0" bIns="0" anchor="ctr"/>
          <a:lstStyle/>
          <a:p>
            <a:pPr algn="ctr" defTabSz="457200" eaLnBrk="0" hangingPunct="0">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latin typeface="Calibri" pitchFamily="34" charset="0"/>
                <a:ea typeface="Arial Unicode MS" pitchFamily="34" charset="-128"/>
                <a:cs typeface="Arial Unicode MS" pitchFamily="34" charset="-128"/>
              </a:rPr>
              <a:t>2.0 – 2.25MW</a:t>
            </a:r>
          </a:p>
        </p:txBody>
      </p:sp>
      <p:sp>
        <p:nvSpPr>
          <p:cNvPr id="34823" name="AutoShape 2"/>
          <p:cNvSpPr>
            <a:spLocks noChangeArrowheads="1"/>
          </p:cNvSpPr>
          <p:nvPr/>
        </p:nvSpPr>
        <p:spPr bwMode="auto">
          <a:xfrm>
            <a:off x="5299075" y="3114675"/>
            <a:ext cx="1898650" cy="685800"/>
          </a:xfrm>
          <a:prstGeom prst="chevron">
            <a:avLst>
              <a:gd name="adj" fmla="val 57319"/>
            </a:avLst>
          </a:prstGeom>
          <a:solidFill>
            <a:srgbClr val="487150"/>
          </a:solidFill>
          <a:ln w="19050">
            <a:solidFill>
              <a:schemeClr val="bg1"/>
            </a:solidFill>
            <a:miter lim="800000"/>
            <a:headEnd/>
            <a:tailEnd/>
          </a:ln>
        </p:spPr>
        <p:txBody>
          <a:bodyPr lIns="108000" tIns="0" rIns="0" bIns="0" anchor="ctr"/>
          <a:lstStyle/>
          <a:p>
            <a:pPr algn="ctr" defTabSz="457200" eaLnBrk="0" hangingPunct="0">
              <a:buClr>
                <a:srgbClr val="FFFFFF"/>
              </a:buClr>
              <a:buFont typeface="Humnst777 BT"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solidFill>
                  <a:schemeClr val="bg1"/>
                </a:solidFill>
                <a:latin typeface="Calibri" pitchFamily="34" charset="0"/>
                <a:ea typeface="Arial Unicode MS" pitchFamily="34" charset="-128"/>
                <a:cs typeface="Arial Unicode MS" pitchFamily="34" charset="-128"/>
              </a:rPr>
              <a:t>2.5 – 3.XMW</a:t>
            </a:r>
          </a:p>
        </p:txBody>
      </p:sp>
      <p:sp>
        <p:nvSpPr>
          <p:cNvPr id="34824" name="AutoShape 2"/>
          <p:cNvSpPr>
            <a:spLocks noChangeArrowheads="1"/>
          </p:cNvSpPr>
          <p:nvPr/>
        </p:nvSpPr>
        <p:spPr bwMode="auto">
          <a:xfrm>
            <a:off x="6916738" y="3108325"/>
            <a:ext cx="1770062" cy="685800"/>
          </a:xfrm>
          <a:prstGeom prst="chevron">
            <a:avLst>
              <a:gd name="adj" fmla="val 57320"/>
            </a:avLst>
          </a:prstGeom>
          <a:solidFill>
            <a:srgbClr val="487150"/>
          </a:solidFill>
          <a:ln w="19050">
            <a:solidFill>
              <a:schemeClr val="bg1"/>
            </a:solidFill>
            <a:miter lim="800000"/>
            <a:headEnd/>
            <a:tailEnd/>
          </a:ln>
        </p:spPr>
        <p:txBody>
          <a:bodyPr lIns="108000" tIns="0" rIns="0" bIns="0" anchor="ctr"/>
          <a:lstStyle/>
          <a:p>
            <a:pPr algn="ctr" defTabSz="457200" eaLnBrk="0" hangingPunct="0">
              <a:buClr>
                <a:srgbClr val="FFFFFF"/>
              </a:buClr>
              <a:buFont typeface="Humnst777 BT"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solidFill>
                  <a:schemeClr val="bg1"/>
                </a:solidFill>
                <a:latin typeface="Calibri" pitchFamily="34" charset="0"/>
                <a:ea typeface="Arial Unicode MS" pitchFamily="34" charset="-128"/>
                <a:cs typeface="Arial Unicode MS" pitchFamily="34" charset="-128"/>
              </a:rPr>
              <a:t>5.0 – 6.15MW</a:t>
            </a:r>
          </a:p>
        </p:txBody>
      </p:sp>
      <p:sp>
        <p:nvSpPr>
          <p:cNvPr id="36" name="AutoShape 63"/>
          <p:cNvSpPr>
            <a:spLocks noChangeArrowheads="1"/>
          </p:cNvSpPr>
          <p:nvPr/>
        </p:nvSpPr>
        <p:spPr bwMode="gray">
          <a:xfrm>
            <a:off x="381000" y="5565775"/>
            <a:ext cx="1724025" cy="682625"/>
          </a:xfrm>
          <a:prstGeom prst="homePlate">
            <a:avLst>
              <a:gd name="adj" fmla="val 40597"/>
            </a:avLst>
          </a:prstGeom>
          <a:solidFill>
            <a:srgbClr val="BCDEC2">
              <a:alpha val="60000"/>
            </a:srgbClr>
          </a:solidFill>
          <a:ln w="19050">
            <a:solidFill>
              <a:schemeClr val="bg1"/>
            </a:solidFill>
            <a:miter lim="800000"/>
            <a:headEnd/>
            <a:tailEnd/>
          </a:ln>
        </p:spPr>
        <p:txBody>
          <a:bodyPr lIns="108000" tIns="0" rIns="0" bIns="0" anchor="ctr"/>
          <a:lstStyle/>
          <a:p>
            <a:pPr algn="ctr" defTabSz="457200" eaLnBrk="0" hangingPunct="0">
              <a:defRPr/>
            </a:pPr>
            <a:r>
              <a:rPr lang="en-US" sz="1400" b="1" dirty="0">
                <a:latin typeface="+mn-lt"/>
                <a:ea typeface="Arial Unicode MS" pitchFamily="34" charset="-128"/>
                <a:cs typeface="Arial Unicode MS" pitchFamily="34" charset="-128"/>
              </a:rPr>
              <a:t>Component manufacturing</a:t>
            </a:r>
          </a:p>
        </p:txBody>
      </p:sp>
      <p:sp>
        <p:nvSpPr>
          <p:cNvPr id="37" name="AutoShape 64"/>
          <p:cNvSpPr>
            <a:spLocks noChangeArrowheads="1"/>
          </p:cNvSpPr>
          <p:nvPr/>
        </p:nvSpPr>
        <p:spPr bwMode="gray">
          <a:xfrm>
            <a:off x="1905000" y="5565775"/>
            <a:ext cx="1720850" cy="682625"/>
          </a:xfrm>
          <a:prstGeom prst="chevron">
            <a:avLst>
              <a:gd name="adj" fmla="val 40494"/>
            </a:avLst>
          </a:prstGeom>
          <a:solidFill>
            <a:srgbClr val="BCDEC2">
              <a:alpha val="60000"/>
            </a:srgbClr>
          </a:solidFill>
          <a:ln w="19050">
            <a:solidFill>
              <a:schemeClr val="bg1"/>
            </a:solidFill>
            <a:miter lim="800000"/>
            <a:headEnd/>
            <a:tailEnd/>
          </a:ln>
        </p:spPr>
        <p:txBody>
          <a:bodyPr lIns="108000" tIns="0" rIns="0" bIns="0" anchor="ctr"/>
          <a:lstStyle/>
          <a:p>
            <a:pPr algn="ctr" defTabSz="457200" eaLnBrk="0" hangingPunct="0">
              <a:defRPr/>
            </a:pPr>
            <a:r>
              <a:rPr lang="en-US" sz="1400" b="1" dirty="0">
                <a:latin typeface="+mn-lt"/>
                <a:ea typeface="Arial Unicode MS" pitchFamily="34" charset="-128"/>
                <a:cs typeface="Arial Unicode MS" pitchFamily="34" charset="-128"/>
              </a:rPr>
              <a:t>WTG OEM</a:t>
            </a:r>
          </a:p>
        </p:txBody>
      </p:sp>
      <p:sp>
        <p:nvSpPr>
          <p:cNvPr id="38" name="AutoShape 65"/>
          <p:cNvSpPr>
            <a:spLocks noChangeArrowheads="1"/>
          </p:cNvSpPr>
          <p:nvPr/>
        </p:nvSpPr>
        <p:spPr bwMode="gray">
          <a:xfrm>
            <a:off x="3429000" y="5565775"/>
            <a:ext cx="1828800" cy="682625"/>
          </a:xfrm>
          <a:prstGeom prst="chevron">
            <a:avLst>
              <a:gd name="adj" fmla="val 40597"/>
            </a:avLst>
          </a:prstGeom>
          <a:solidFill>
            <a:srgbClr val="BCDEC2">
              <a:alpha val="60000"/>
            </a:srgbClr>
          </a:solidFill>
          <a:ln w="19050">
            <a:solidFill>
              <a:schemeClr val="bg1"/>
            </a:solidFill>
            <a:miter lim="800000"/>
            <a:headEnd/>
            <a:tailEnd/>
          </a:ln>
        </p:spPr>
        <p:txBody>
          <a:bodyPr lIns="108000" tIns="0" rIns="0" bIns="0" anchor="ctr"/>
          <a:lstStyle/>
          <a:p>
            <a:pPr algn="ctr" defTabSz="457200" eaLnBrk="0" hangingPunct="0">
              <a:defRPr/>
            </a:pPr>
            <a:r>
              <a:rPr lang="en-US" sz="1400" b="1" dirty="0">
                <a:latin typeface="+mn-lt"/>
                <a:ea typeface="Arial Unicode MS" pitchFamily="34" charset="-128"/>
                <a:cs typeface="Arial Unicode MS" pitchFamily="34" charset="-128"/>
              </a:rPr>
              <a:t>Developer</a:t>
            </a:r>
          </a:p>
        </p:txBody>
      </p:sp>
      <p:sp>
        <p:nvSpPr>
          <p:cNvPr id="39" name="AutoShape 66"/>
          <p:cNvSpPr>
            <a:spLocks noChangeArrowheads="1"/>
          </p:cNvSpPr>
          <p:nvPr/>
        </p:nvSpPr>
        <p:spPr bwMode="gray">
          <a:xfrm>
            <a:off x="5105400" y="5565775"/>
            <a:ext cx="1914525" cy="682625"/>
          </a:xfrm>
          <a:prstGeom prst="chevron">
            <a:avLst>
              <a:gd name="adj" fmla="val 40597"/>
            </a:avLst>
          </a:prstGeom>
          <a:solidFill>
            <a:srgbClr val="BCDEC2">
              <a:alpha val="60000"/>
            </a:srgbClr>
          </a:solidFill>
          <a:ln w="19050">
            <a:solidFill>
              <a:schemeClr val="bg1"/>
            </a:solidFill>
            <a:miter lim="800000"/>
            <a:headEnd/>
            <a:tailEnd/>
          </a:ln>
        </p:spPr>
        <p:txBody>
          <a:bodyPr lIns="108000" tIns="0" rIns="0" bIns="0" anchor="ctr"/>
          <a:lstStyle/>
          <a:p>
            <a:pPr algn="ctr" defTabSz="457200" eaLnBrk="0" hangingPunct="0">
              <a:defRPr/>
            </a:pPr>
            <a:r>
              <a:rPr lang="en-US" sz="1400" b="1" dirty="0">
                <a:latin typeface="+mn-lt"/>
                <a:ea typeface="Arial Unicode MS" pitchFamily="34" charset="-128"/>
                <a:cs typeface="Arial Unicode MS" pitchFamily="34" charset="-128"/>
              </a:rPr>
              <a:t>Owner and </a:t>
            </a:r>
            <a:br>
              <a:rPr lang="en-US" sz="1400" b="1" dirty="0">
                <a:latin typeface="+mn-lt"/>
                <a:ea typeface="Arial Unicode MS" pitchFamily="34" charset="-128"/>
                <a:cs typeface="Arial Unicode MS" pitchFamily="34" charset="-128"/>
              </a:rPr>
            </a:br>
            <a:r>
              <a:rPr lang="en-US" sz="1400" b="1" dirty="0">
                <a:latin typeface="+mn-lt"/>
                <a:ea typeface="Arial Unicode MS" pitchFamily="34" charset="-128"/>
                <a:cs typeface="Arial Unicode MS" pitchFamily="34" charset="-128"/>
              </a:rPr>
              <a:t>operator</a:t>
            </a:r>
          </a:p>
        </p:txBody>
      </p:sp>
      <p:sp>
        <p:nvSpPr>
          <p:cNvPr id="40" name="AutoShape 67"/>
          <p:cNvSpPr>
            <a:spLocks noChangeArrowheads="1"/>
          </p:cNvSpPr>
          <p:nvPr/>
        </p:nvSpPr>
        <p:spPr bwMode="gray">
          <a:xfrm>
            <a:off x="6858000" y="5565775"/>
            <a:ext cx="1905000" cy="682625"/>
          </a:xfrm>
          <a:prstGeom prst="chevron">
            <a:avLst>
              <a:gd name="adj" fmla="val 40597"/>
            </a:avLst>
          </a:prstGeom>
          <a:solidFill>
            <a:srgbClr val="BCDEC2">
              <a:alpha val="60000"/>
            </a:srgbClr>
          </a:solidFill>
          <a:ln w="19050">
            <a:solidFill>
              <a:schemeClr val="bg1"/>
            </a:solidFill>
            <a:miter lim="800000"/>
            <a:headEnd/>
            <a:tailEnd/>
          </a:ln>
        </p:spPr>
        <p:txBody>
          <a:bodyPr lIns="108000" tIns="0" rIns="0" bIns="0" anchor="ctr"/>
          <a:lstStyle/>
          <a:p>
            <a:pPr algn="ctr" defTabSz="457200" eaLnBrk="0" hangingPunct="0">
              <a:defRPr/>
            </a:pPr>
            <a:r>
              <a:rPr lang="en-US" sz="1400" b="1" dirty="0">
                <a:latin typeface="+mn-lt"/>
                <a:ea typeface="Arial Unicode MS" pitchFamily="34" charset="-128"/>
                <a:cs typeface="Arial Unicode MS" pitchFamily="34" charset="-128"/>
              </a:rPr>
              <a:t>Service and</a:t>
            </a:r>
            <a:br>
              <a:rPr lang="en-US" sz="1400" b="1" dirty="0">
                <a:latin typeface="+mn-lt"/>
                <a:ea typeface="Arial Unicode MS" pitchFamily="34" charset="-128"/>
                <a:cs typeface="Arial Unicode MS" pitchFamily="34" charset="-128"/>
              </a:rPr>
            </a:br>
            <a:r>
              <a:rPr lang="en-US" sz="1400" b="1" dirty="0">
                <a:latin typeface="+mn-lt"/>
                <a:ea typeface="Arial Unicode MS" pitchFamily="34" charset="-128"/>
                <a:cs typeface="Arial Unicode MS" pitchFamily="34" charset="-128"/>
              </a:rPr>
              <a:t>maintenance</a:t>
            </a:r>
          </a:p>
        </p:txBody>
      </p:sp>
      <p:sp>
        <p:nvSpPr>
          <p:cNvPr id="41" name="Text Box 68"/>
          <p:cNvSpPr txBox="1">
            <a:spLocks noChangeArrowheads="1"/>
          </p:cNvSpPr>
          <p:nvPr>
            <p:custDataLst>
              <p:tags r:id="rId1"/>
            </p:custDataLst>
          </p:nvPr>
        </p:nvSpPr>
        <p:spPr bwMode="gray">
          <a:xfrm>
            <a:off x="1219200" y="5029200"/>
            <a:ext cx="993775" cy="381000"/>
          </a:xfrm>
          <a:prstGeom prst="rect">
            <a:avLst/>
          </a:prstGeom>
          <a:solidFill>
            <a:schemeClr val="bg1"/>
          </a:solidFill>
          <a:ln w="12700">
            <a:noFill/>
            <a:miter lim="800000"/>
            <a:headEnd/>
            <a:tailEnd/>
          </a:ln>
        </p:spPr>
        <p:txBody>
          <a:bodyPr wrap="none" lIns="90000" rIns="90000"/>
          <a:lstStyle/>
          <a:p>
            <a:pPr algn="ctr" defTabSz="457200" eaLnBrk="0" hangingPunct="0">
              <a:spcBef>
                <a:spcPct val="50000"/>
              </a:spcBef>
              <a:defRPr/>
            </a:pPr>
            <a:r>
              <a:rPr lang="en-US" sz="1800" b="1" dirty="0">
                <a:latin typeface="+mn-lt"/>
                <a:ea typeface="Arial Unicode MS" pitchFamily="34" charset="-128"/>
                <a:cs typeface="Arial Unicode MS" pitchFamily="34" charset="-128"/>
              </a:rPr>
              <a:t>Upstream</a:t>
            </a:r>
          </a:p>
        </p:txBody>
      </p:sp>
      <p:sp>
        <p:nvSpPr>
          <p:cNvPr id="42" name="Text Box 69"/>
          <p:cNvSpPr txBox="1">
            <a:spLocks noChangeArrowheads="1"/>
          </p:cNvSpPr>
          <p:nvPr>
            <p:custDataLst>
              <p:tags r:id="rId2"/>
            </p:custDataLst>
          </p:nvPr>
        </p:nvSpPr>
        <p:spPr bwMode="gray">
          <a:xfrm>
            <a:off x="6019800" y="5029200"/>
            <a:ext cx="1558925" cy="369888"/>
          </a:xfrm>
          <a:prstGeom prst="rect">
            <a:avLst/>
          </a:prstGeom>
          <a:solidFill>
            <a:schemeClr val="bg1"/>
          </a:solidFill>
          <a:ln w="12700">
            <a:noFill/>
            <a:miter lim="800000"/>
            <a:headEnd/>
            <a:tailEnd/>
          </a:ln>
        </p:spPr>
        <p:txBody>
          <a:bodyPr lIns="90000" rIns="90000">
            <a:spAutoFit/>
          </a:bodyPr>
          <a:lstStyle/>
          <a:p>
            <a:pPr algn="ctr" defTabSz="457200" eaLnBrk="0" hangingPunct="0">
              <a:spcBef>
                <a:spcPct val="50000"/>
              </a:spcBef>
              <a:defRPr/>
            </a:pPr>
            <a:r>
              <a:rPr lang="en-US" sz="1800" b="1" dirty="0">
                <a:latin typeface="+mn-lt"/>
                <a:ea typeface="Arial Unicode MS" pitchFamily="34" charset="-128"/>
                <a:cs typeface="Arial Unicode MS" pitchFamily="34" charset="-128"/>
              </a:rPr>
              <a:t>Downstream</a:t>
            </a:r>
          </a:p>
        </p:txBody>
      </p:sp>
      <p:sp>
        <p:nvSpPr>
          <p:cNvPr id="43" name="Text Box 70"/>
          <p:cNvSpPr txBox="1">
            <a:spLocks noChangeArrowheads="1"/>
          </p:cNvSpPr>
          <p:nvPr>
            <p:custDataLst>
              <p:tags r:id="rId3"/>
            </p:custDataLst>
          </p:nvPr>
        </p:nvSpPr>
        <p:spPr bwMode="gray">
          <a:xfrm>
            <a:off x="3505200" y="5029200"/>
            <a:ext cx="1362075" cy="369888"/>
          </a:xfrm>
          <a:prstGeom prst="rect">
            <a:avLst/>
          </a:prstGeom>
          <a:solidFill>
            <a:schemeClr val="bg1"/>
          </a:solidFill>
          <a:ln w="12700">
            <a:noFill/>
            <a:miter lim="800000"/>
            <a:headEnd/>
            <a:tailEnd/>
          </a:ln>
        </p:spPr>
        <p:txBody>
          <a:bodyPr lIns="90000" rIns="90000">
            <a:spAutoFit/>
          </a:bodyPr>
          <a:lstStyle/>
          <a:p>
            <a:pPr algn="ctr" defTabSz="457200" eaLnBrk="0" hangingPunct="0">
              <a:spcBef>
                <a:spcPct val="50000"/>
              </a:spcBef>
              <a:defRPr/>
            </a:pPr>
            <a:r>
              <a:rPr lang="en-US" sz="1800" b="1" dirty="0">
                <a:latin typeface="+mn-lt"/>
                <a:ea typeface="Arial Unicode MS" pitchFamily="34" charset="-128"/>
                <a:cs typeface="Arial Unicode MS" pitchFamily="34" charset="-128"/>
              </a:rPr>
              <a:t>Midstream</a:t>
            </a:r>
          </a:p>
        </p:txBody>
      </p:sp>
      <p:sp>
        <p:nvSpPr>
          <p:cNvPr id="44" name="Line 71"/>
          <p:cNvSpPr>
            <a:spLocks noChangeShapeType="1"/>
          </p:cNvSpPr>
          <p:nvPr>
            <p:custDataLst>
              <p:tags r:id="rId4"/>
            </p:custDataLst>
          </p:nvPr>
        </p:nvSpPr>
        <p:spPr bwMode="gray">
          <a:xfrm>
            <a:off x="381000" y="5426075"/>
            <a:ext cx="3017838" cy="0"/>
          </a:xfrm>
          <a:prstGeom prst="line">
            <a:avLst/>
          </a:prstGeom>
          <a:noFill/>
          <a:ln w="12700">
            <a:solidFill>
              <a:schemeClr val="bg2"/>
            </a:solidFill>
            <a:round/>
            <a:headEnd type="stealth" w="lg" len="lg"/>
            <a:tailEnd type="stealth" w="lg" len="lg"/>
          </a:ln>
        </p:spPr>
        <p:txBody>
          <a:bodyPr wrap="none" anchor="ctr"/>
          <a:lstStyle/>
          <a:p>
            <a:pPr>
              <a:defRPr/>
            </a:pPr>
            <a:endParaRPr lang="en-US" sz="1800">
              <a:latin typeface="+mn-lt"/>
            </a:endParaRPr>
          </a:p>
        </p:txBody>
      </p:sp>
      <p:sp>
        <p:nvSpPr>
          <p:cNvPr id="45" name="Line 72"/>
          <p:cNvSpPr>
            <a:spLocks noChangeShapeType="1"/>
          </p:cNvSpPr>
          <p:nvPr>
            <p:custDataLst>
              <p:tags r:id="rId5"/>
            </p:custDataLst>
          </p:nvPr>
        </p:nvSpPr>
        <p:spPr bwMode="gray">
          <a:xfrm>
            <a:off x="3429000" y="5426075"/>
            <a:ext cx="1522413" cy="0"/>
          </a:xfrm>
          <a:prstGeom prst="line">
            <a:avLst/>
          </a:prstGeom>
          <a:noFill/>
          <a:ln w="12700">
            <a:solidFill>
              <a:schemeClr val="bg2"/>
            </a:solidFill>
            <a:round/>
            <a:headEnd type="stealth" w="lg" len="lg"/>
            <a:tailEnd type="stealth" w="lg" len="lg"/>
          </a:ln>
        </p:spPr>
        <p:txBody>
          <a:bodyPr wrap="none" anchor="ctr"/>
          <a:lstStyle/>
          <a:p>
            <a:pPr>
              <a:defRPr/>
            </a:pPr>
            <a:endParaRPr lang="en-US" sz="1800">
              <a:latin typeface="+mn-lt"/>
            </a:endParaRPr>
          </a:p>
        </p:txBody>
      </p:sp>
      <p:sp>
        <p:nvSpPr>
          <p:cNvPr id="46" name="Line 73"/>
          <p:cNvSpPr>
            <a:spLocks noChangeShapeType="1"/>
          </p:cNvSpPr>
          <p:nvPr>
            <p:custDataLst>
              <p:tags r:id="rId6"/>
            </p:custDataLst>
          </p:nvPr>
        </p:nvSpPr>
        <p:spPr bwMode="gray">
          <a:xfrm>
            <a:off x="4953000" y="5410200"/>
            <a:ext cx="3657600" cy="0"/>
          </a:xfrm>
          <a:prstGeom prst="line">
            <a:avLst/>
          </a:prstGeom>
          <a:noFill/>
          <a:ln w="12700">
            <a:solidFill>
              <a:schemeClr val="bg2"/>
            </a:solidFill>
            <a:round/>
            <a:headEnd type="stealth" w="lg" len="lg"/>
            <a:tailEnd type="stealth" w="lg" len="lg"/>
          </a:ln>
        </p:spPr>
        <p:txBody>
          <a:bodyPr wrap="none" anchor="ctr"/>
          <a:lstStyle/>
          <a:p>
            <a:pPr>
              <a:defRPr/>
            </a:pPr>
            <a:endParaRPr lang="en-US" sz="1800">
              <a:latin typeface="+mn-lt"/>
            </a:endParaRPr>
          </a:p>
        </p:txBody>
      </p:sp>
      <p:sp>
        <p:nvSpPr>
          <p:cNvPr id="65" name="Line 71"/>
          <p:cNvSpPr>
            <a:spLocks noChangeShapeType="1"/>
          </p:cNvSpPr>
          <p:nvPr>
            <p:custDataLst>
              <p:tags r:id="rId7"/>
            </p:custDataLst>
          </p:nvPr>
        </p:nvSpPr>
        <p:spPr bwMode="gray">
          <a:xfrm>
            <a:off x="533400" y="3962400"/>
            <a:ext cx="4953000" cy="0"/>
          </a:xfrm>
          <a:prstGeom prst="line">
            <a:avLst/>
          </a:prstGeom>
          <a:noFill/>
          <a:ln w="12700">
            <a:solidFill>
              <a:schemeClr val="bg2"/>
            </a:solidFill>
            <a:round/>
            <a:headEnd type="stealth" w="lg" len="lg"/>
            <a:tailEnd type="stealth" w="lg" len="lg"/>
          </a:ln>
        </p:spPr>
        <p:txBody>
          <a:bodyPr wrap="none" anchor="ctr"/>
          <a:lstStyle/>
          <a:p>
            <a:pPr>
              <a:defRPr/>
            </a:pPr>
            <a:endParaRPr lang="en-US" sz="1800">
              <a:latin typeface="+mn-lt"/>
            </a:endParaRPr>
          </a:p>
        </p:txBody>
      </p:sp>
      <p:sp>
        <p:nvSpPr>
          <p:cNvPr id="67" name="Text Box 68"/>
          <p:cNvSpPr txBox="1">
            <a:spLocks noChangeArrowheads="1"/>
          </p:cNvSpPr>
          <p:nvPr>
            <p:custDataLst>
              <p:tags r:id="rId8"/>
            </p:custDataLst>
          </p:nvPr>
        </p:nvSpPr>
        <p:spPr bwMode="gray">
          <a:xfrm>
            <a:off x="2133600" y="3810000"/>
            <a:ext cx="993775" cy="381000"/>
          </a:xfrm>
          <a:prstGeom prst="rect">
            <a:avLst/>
          </a:prstGeom>
          <a:solidFill>
            <a:schemeClr val="bg1"/>
          </a:solidFill>
          <a:ln w="12700">
            <a:noFill/>
            <a:miter lim="800000"/>
            <a:headEnd/>
            <a:tailEnd/>
          </a:ln>
        </p:spPr>
        <p:txBody>
          <a:bodyPr wrap="none" lIns="90000" rIns="90000"/>
          <a:lstStyle/>
          <a:p>
            <a:pPr algn="ctr" defTabSz="457200" eaLnBrk="0" hangingPunct="0">
              <a:spcBef>
                <a:spcPct val="50000"/>
              </a:spcBef>
              <a:defRPr/>
            </a:pPr>
            <a:r>
              <a:rPr lang="en-US" sz="1800" b="1" dirty="0">
                <a:latin typeface="+mn-lt"/>
                <a:ea typeface="Arial Unicode MS" pitchFamily="34" charset="-128"/>
                <a:cs typeface="Arial Unicode MS" pitchFamily="34" charset="-128"/>
              </a:rPr>
              <a:t>Suzlon </a:t>
            </a:r>
          </a:p>
        </p:txBody>
      </p:sp>
      <p:sp>
        <p:nvSpPr>
          <p:cNvPr id="69" name="Line 71"/>
          <p:cNvSpPr>
            <a:spLocks noChangeShapeType="1"/>
          </p:cNvSpPr>
          <p:nvPr>
            <p:custDataLst>
              <p:tags r:id="rId9"/>
            </p:custDataLst>
          </p:nvPr>
        </p:nvSpPr>
        <p:spPr bwMode="gray">
          <a:xfrm>
            <a:off x="609600" y="4267200"/>
            <a:ext cx="6400800" cy="0"/>
          </a:xfrm>
          <a:prstGeom prst="line">
            <a:avLst/>
          </a:prstGeom>
          <a:noFill/>
          <a:ln w="12700">
            <a:solidFill>
              <a:schemeClr val="bg2"/>
            </a:solidFill>
            <a:round/>
            <a:headEnd type="stealth" w="lg" len="lg"/>
            <a:tailEnd type="stealth" w="lg" len="lg"/>
          </a:ln>
        </p:spPr>
        <p:txBody>
          <a:bodyPr wrap="none" anchor="ctr"/>
          <a:lstStyle/>
          <a:p>
            <a:pPr>
              <a:defRPr/>
            </a:pPr>
            <a:endParaRPr lang="en-US" sz="1800">
              <a:latin typeface="+mn-lt"/>
            </a:endParaRPr>
          </a:p>
        </p:txBody>
      </p:sp>
      <p:sp>
        <p:nvSpPr>
          <p:cNvPr id="70" name="Text Box 68"/>
          <p:cNvSpPr txBox="1">
            <a:spLocks noChangeArrowheads="1"/>
          </p:cNvSpPr>
          <p:nvPr>
            <p:custDataLst>
              <p:tags r:id="rId10"/>
            </p:custDataLst>
          </p:nvPr>
        </p:nvSpPr>
        <p:spPr bwMode="gray">
          <a:xfrm>
            <a:off x="2892425" y="4114800"/>
            <a:ext cx="993775" cy="381000"/>
          </a:xfrm>
          <a:prstGeom prst="rect">
            <a:avLst/>
          </a:prstGeom>
          <a:solidFill>
            <a:schemeClr val="bg1"/>
          </a:solidFill>
          <a:ln w="12700">
            <a:noFill/>
            <a:miter lim="800000"/>
            <a:headEnd/>
            <a:tailEnd/>
          </a:ln>
        </p:spPr>
        <p:txBody>
          <a:bodyPr wrap="none" lIns="90000" rIns="90000"/>
          <a:lstStyle/>
          <a:p>
            <a:pPr algn="ctr" defTabSz="457200" eaLnBrk="0" hangingPunct="0">
              <a:spcBef>
                <a:spcPct val="50000"/>
              </a:spcBef>
              <a:defRPr/>
            </a:pPr>
            <a:r>
              <a:rPr lang="en-US" sz="1800" b="1" dirty="0">
                <a:latin typeface="+mn-lt"/>
                <a:ea typeface="Arial Unicode MS" pitchFamily="34" charset="-128"/>
                <a:cs typeface="Arial Unicode MS" pitchFamily="34" charset="-128"/>
              </a:rPr>
              <a:t>Onshore </a:t>
            </a:r>
          </a:p>
        </p:txBody>
      </p:sp>
      <p:sp>
        <p:nvSpPr>
          <p:cNvPr id="71" name="Line 71"/>
          <p:cNvSpPr>
            <a:spLocks noChangeShapeType="1"/>
          </p:cNvSpPr>
          <p:nvPr>
            <p:custDataLst>
              <p:tags r:id="rId11"/>
            </p:custDataLst>
          </p:nvPr>
        </p:nvSpPr>
        <p:spPr bwMode="gray">
          <a:xfrm>
            <a:off x="7010400" y="4267200"/>
            <a:ext cx="1524000" cy="0"/>
          </a:xfrm>
          <a:prstGeom prst="line">
            <a:avLst/>
          </a:prstGeom>
          <a:noFill/>
          <a:ln w="12700">
            <a:solidFill>
              <a:schemeClr val="bg2"/>
            </a:solidFill>
            <a:round/>
            <a:headEnd type="stealth" w="lg" len="lg"/>
            <a:tailEnd type="stealth" w="lg" len="lg"/>
          </a:ln>
        </p:spPr>
        <p:txBody>
          <a:bodyPr wrap="none" anchor="ctr"/>
          <a:lstStyle/>
          <a:p>
            <a:pPr>
              <a:defRPr/>
            </a:pPr>
            <a:endParaRPr lang="en-US" sz="1800">
              <a:latin typeface="+mn-lt"/>
            </a:endParaRPr>
          </a:p>
        </p:txBody>
      </p:sp>
      <p:sp>
        <p:nvSpPr>
          <p:cNvPr id="72" name="Text Box 68"/>
          <p:cNvSpPr txBox="1">
            <a:spLocks noChangeArrowheads="1"/>
          </p:cNvSpPr>
          <p:nvPr>
            <p:custDataLst>
              <p:tags r:id="rId12"/>
            </p:custDataLst>
          </p:nvPr>
        </p:nvSpPr>
        <p:spPr bwMode="gray">
          <a:xfrm>
            <a:off x="7312025" y="4114800"/>
            <a:ext cx="993775" cy="381000"/>
          </a:xfrm>
          <a:prstGeom prst="rect">
            <a:avLst/>
          </a:prstGeom>
          <a:solidFill>
            <a:schemeClr val="bg1"/>
          </a:solidFill>
          <a:ln w="12700">
            <a:noFill/>
            <a:miter lim="800000"/>
            <a:headEnd/>
            <a:tailEnd/>
          </a:ln>
        </p:spPr>
        <p:txBody>
          <a:bodyPr wrap="none" lIns="90000" rIns="90000"/>
          <a:lstStyle/>
          <a:p>
            <a:pPr algn="ctr" defTabSz="457200" eaLnBrk="0" hangingPunct="0">
              <a:spcBef>
                <a:spcPct val="50000"/>
              </a:spcBef>
              <a:defRPr/>
            </a:pPr>
            <a:r>
              <a:rPr lang="en-US" sz="1800" b="1" dirty="0">
                <a:latin typeface="+mn-lt"/>
                <a:ea typeface="Arial Unicode MS" pitchFamily="34" charset="-128"/>
                <a:cs typeface="Arial Unicode MS" pitchFamily="34" charset="-128"/>
              </a:rPr>
              <a:t>Offshore</a:t>
            </a:r>
          </a:p>
        </p:txBody>
      </p:sp>
      <p:sp>
        <p:nvSpPr>
          <p:cNvPr id="66" name="Line 71"/>
          <p:cNvSpPr>
            <a:spLocks noChangeShapeType="1"/>
          </p:cNvSpPr>
          <p:nvPr>
            <p:custDataLst>
              <p:tags r:id="rId13"/>
            </p:custDataLst>
          </p:nvPr>
        </p:nvSpPr>
        <p:spPr bwMode="gray">
          <a:xfrm>
            <a:off x="3886200" y="4114800"/>
            <a:ext cx="4648200" cy="0"/>
          </a:xfrm>
          <a:prstGeom prst="line">
            <a:avLst/>
          </a:prstGeom>
          <a:noFill/>
          <a:ln w="12700">
            <a:solidFill>
              <a:schemeClr val="bg2"/>
            </a:solidFill>
            <a:round/>
            <a:headEnd type="stealth" w="lg" len="lg"/>
            <a:tailEnd type="stealth" w="lg" len="lg"/>
          </a:ln>
        </p:spPr>
        <p:txBody>
          <a:bodyPr wrap="none" anchor="ctr"/>
          <a:lstStyle/>
          <a:p>
            <a:pPr>
              <a:defRPr/>
            </a:pPr>
            <a:endParaRPr lang="en-US" sz="1800">
              <a:latin typeface="+mn-lt"/>
            </a:endParaRPr>
          </a:p>
        </p:txBody>
      </p:sp>
      <p:sp>
        <p:nvSpPr>
          <p:cNvPr id="68" name="Text Box 68"/>
          <p:cNvSpPr txBox="1">
            <a:spLocks noChangeArrowheads="1"/>
          </p:cNvSpPr>
          <p:nvPr>
            <p:custDataLst>
              <p:tags r:id="rId14"/>
            </p:custDataLst>
          </p:nvPr>
        </p:nvSpPr>
        <p:spPr bwMode="gray">
          <a:xfrm>
            <a:off x="6096000" y="3886200"/>
            <a:ext cx="993775" cy="381000"/>
          </a:xfrm>
          <a:prstGeom prst="rect">
            <a:avLst/>
          </a:prstGeom>
          <a:solidFill>
            <a:schemeClr val="bg1"/>
          </a:solidFill>
          <a:ln w="12700">
            <a:noFill/>
            <a:miter lim="800000"/>
            <a:headEnd/>
            <a:tailEnd/>
          </a:ln>
        </p:spPr>
        <p:txBody>
          <a:bodyPr wrap="none" lIns="90000" rIns="90000"/>
          <a:lstStyle/>
          <a:p>
            <a:pPr algn="ctr" defTabSz="457200" eaLnBrk="0" hangingPunct="0">
              <a:spcBef>
                <a:spcPct val="50000"/>
              </a:spcBef>
              <a:defRPr/>
            </a:pPr>
            <a:r>
              <a:rPr lang="en-US" sz="1800" b="1" dirty="0">
                <a:latin typeface="+mn-lt"/>
                <a:ea typeface="Arial Unicode MS" pitchFamily="34" charset="-128"/>
                <a:cs typeface="Arial Unicode MS" pitchFamily="34" charset="-128"/>
              </a:rPr>
              <a:t>REpower </a:t>
            </a:r>
          </a:p>
        </p:txBody>
      </p:sp>
      <p:sp>
        <p:nvSpPr>
          <p:cNvPr id="34844" name="TextBox 19"/>
          <p:cNvSpPr txBox="1">
            <a:spLocks noChangeArrowheads="1"/>
          </p:cNvSpPr>
          <p:nvPr/>
        </p:nvSpPr>
        <p:spPr bwMode="auto">
          <a:xfrm>
            <a:off x="568325" y="4648200"/>
            <a:ext cx="7737475" cy="400050"/>
          </a:xfrm>
          <a:prstGeom prst="rect">
            <a:avLst/>
          </a:prstGeom>
          <a:noFill/>
          <a:ln w="9525">
            <a:noFill/>
            <a:miter lim="800000"/>
            <a:headEnd/>
            <a:tailEnd/>
          </a:ln>
        </p:spPr>
        <p:txBody>
          <a:bodyPr>
            <a:spAutoFit/>
          </a:bodyPr>
          <a:lstStyle/>
          <a:p>
            <a:pPr algn="ctr"/>
            <a:r>
              <a:rPr lang="en-US" b="1">
                <a:latin typeface="Calibri" pitchFamily="34" charset="0"/>
              </a:rPr>
              <a:t>Group capabilities across value chain</a:t>
            </a:r>
          </a:p>
        </p:txBody>
      </p:sp>
      <p:sp>
        <p:nvSpPr>
          <p:cNvPr id="34845" name="TextBox 18"/>
          <p:cNvSpPr txBox="1">
            <a:spLocks noChangeArrowheads="1"/>
          </p:cNvSpPr>
          <p:nvPr/>
        </p:nvSpPr>
        <p:spPr bwMode="auto">
          <a:xfrm>
            <a:off x="1981200" y="1276290"/>
            <a:ext cx="5015604" cy="400110"/>
          </a:xfrm>
          <a:prstGeom prst="rect">
            <a:avLst/>
          </a:prstGeom>
          <a:noFill/>
          <a:ln w="9525">
            <a:noFill/>
            <a:miter lim="800000"/>
            <a:headEnd/>
            <a:tailEnd/>
          </a:ln>
        </p:spPr>
        <p:txBody>
          <a:bodyPr wrap="none">
            <a:spAutoFit/>
          </a:bodyPr>
          <a:lstStyle/>
          <a:p>
            <a:r>
              <a:rPr lang="en-US" b="1" dirty="0" smtClean="0">
                <a:latin typeface="Calibri" pitchFamily="34" charset="0"/>
              </a:rPr>
              <a:t>Selectively vertically integrated </a:t>
            </a:r>
            <a:r>
              <a:rPr lang="en-US" b="1" dirty="0">
                <a:latin typeface="Calibri" pitchFamily="34" charset="0"/>
              </a:rPr>
              <a:t>supply chain</a:t>
            </a:r>
          </a:p>
        </p:txBody>
      </p:sp>
      <p:sp>
        <p:nvSpPr>
          <p:cNvPr id="74" name="Pentagon 73"/>
          <p:cNvSpPr/>
          <p:nvPr/>
        </p:nvSpPr>
        <p:spPr>
          <a:xfrm>
            <a:off x="381000" y="3124200"/>
            <a:ext cx="1600200" cy="6858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hangingPunct="0">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400" b="1" dirty="0">
                <a:solidFill>
                  <a:schemeClr val="tx1"/>
                </a:solidFill>
                <a:ea typeface="Arial Unicode MS" pitchFamily="34" charset="-128"/>
                <a:cs typeface="Arial Unicode MS" pitchFamily="34" charset="-128"/>
              </a:rPr>
              <a:t>0.6 MW</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7"/>
          <p:cNvSpPr>
            <a:spLocks noChangeArrowheads="1"/>
          </p:cNvSpPr>
          <p:nvPr/>
        </p:nvSpPr>
        <p:spPr bwMode="auto">
          <a:xfrm>
            <a:off x="457200" y="0"/>
            <a:ext cx="7162800" cy="762000"/>
          </a:xfrm>
          <a:prstGeom prst="rect">
            <a:avLst/>
          </a:prstGeom>
          <a:noFill/>
          <a:ln w="9525" algn="ctr">
            <a:noFill/>
            <a:miter lim="800000"/>
            <a:headEnd/>
            <a:tailEnd/>
          </a:ln>
        </p:spPr>
        <p:txBody>
          <a:bodyPr lIns="0" tIns="45713" rIns="0" bIns="45713" anchor="b"/>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b="1" baseline="30000">
              <a:solidFill>
                <a:srgbClr val="008080"/>
              </a:solidFill>
              <a:latin typeface="Calibri" pitchFamily="34" charset="0"/>
            </a:endParaRPr>
          </a:p>
        </p:txBody>
      </p:sp>
      <p:grpSp>
        <p:nvGrpSpPr>
          <p:cNvPr id="2" name="Group 1038"/>
          <p:cNvGrpSpPr>
            <a:grpSpLocks/>
          </p:cNvGrpSpPr>
          <p:nvPr/>
        </p:nvGrpSpPr>
        <p:grpSpPr bwMode="auto">
          <a:xfrm>
            <a:off x="381000" y="1236400"/>
            <a:ext cx="7620000" cy="5029200"/>
            <a:chOff x="960" y="831"/>
            <a:chExt cx="4992" cy="3158"/>
          </a:xfrm>
          <a:solidFill>
            <a:schemeClr val="bg1">
              <a:lumMod val="75000"/>
            </a:schemeClr>
          </a:solidFill>
        </p:grpSpPr>
        <p:grpSp>
          <p:nvGrpSpPr>
            <p:cNvPr id="3" name="Group 1039"/>
            <p:cNvGrpSpPr>
              <a:grpSpLocks/>
            </p:cNvGrpSpPr>
            <p:nvPr/>
          </p:nvGrpSpPr>
          <p:grpSpPr bwMode="auto">
            <a:xfrm>
              <a:off x="960" y="831"/>
              <a:ext cx="4992" cy="3158"/>
              <a:chOff x="960" y="831"/>
              <a:chExt cx="4992" cy="3158"/>
            </a:xfrm>
            <a:grpFill/>
          </p:grpSpPr>
          <p:sp>
            <p:nvSpPr>
              <p:cNvPr id="326661" name="Freeform 1040"/>
              <p:cNvSpPr>
                <a:spLocks/>
              </p:cNvSpPr>
              <p:nvPr/>
            </p:nvSpPr>
            <p:spPr bwMode="auto">
              <a:xfrm>
                <a:off x="3562" y="3015"/>
                <a:ext cx="4" cy="10"/>
              </a:xfrm>
              <a:custGeom>
                <a:avLst/>
                <a:gdLst>
                  <a:gd name="T0" fmla="*/ 0 w 8"/>
                  <a:gd name="T1" fmla="*/ 0 h 21"/>
                  <a:gd name="T2" fmla="*/ 1 w 8"/>
                  <a:gd name="T3" fmla="*/ 0 h 21"/>
                  <a:gd name="T4" fmla="*/ 0 w 8"/>
                  <a:gd name="T5" fmla="*/ 0 h 21"/>
                  <a:gd name="T6" fmla="*/ 0 w 8"/>
                  <a:gd name="T7" fmla="*/ 0 h 21"/>
                  <a:gd name="T8" fmla="*/ 0 60000 65536"/>
                  <a:gd name="T9" fmla="*/ 0 60000 65536"/>
                  <a:gd name="T10" fmla="*/ 0 60000 65536"/>
                  <a:gd name="T11" fmla="*/ 0 60000 65536"/>
                  <a:gd name="T12" fmla="*/ 0 w 8"/>
                  <a:gd name="T13" fmla="*/ 0 h 21"/>
                  <a:gd name="T14" fmla="*/ 8 w 8"/>
                  <a:gd name="T15" fmla="*/ 21 h 21"/>
                </a:gdLst>
                <a:ahLst/>
                <a:cxnLst>
                  <a:cxn ang="T8">
                    <a:pos x="T0" y="T1"/>
                  </a:cxn>
                  <a:cxn ang="T9">
                    <a:pos x="T2" y="T3"/>
                  </a:cxn>
                  <a:cxn ang="T10">
                    <a:pos x="T4" y="T5"/>
                  </a:cxn>
                  <a:cxn ang="T11">
                    <a:pos x="T6" y="T7"/>
                  </a:cxn>
                </a:cxnLst>
                <a:rect l="T12" t="T13" r="T14" b="T15"/>
                <a:pathLst>
                  <a:path w="8" h="21">
                    <a:moveTo>
                      <a:pt x="0" y="0"/>
                    </a:moveTo>
                    <a:lnTo>
                      <a:pt x="8" y="21"/>
                    </a:lnTo>
                    <a:lnTo>
                      <a:pt x="0" y="16"/>
                    </a:lnTo>
                    <a:lnTo>
                      <a:pt x="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662" name="Freeform 1041"/>
              <p:cNvSpPr>
                <a:spLocks/>
              </p:cNvSpPr>
              <p:nvPr/>
            </p:nvSpPr>
            <p:spPr bwMode="auto">
              <a:xfrm>
                <a:off x="3562" y="3015"/>
                <a:ext cx="4" cy="10"/>
              </a:xfrm>
              <a:custGeom>
                <a:avLst/>
                <a:gdLst>
                  <a:gd name="T0" fmla="*/ 0 w 8"/>
                  <a:gd name="T1" fmla="*/ 0 h 21"/>
                  <a:gd name="T2" fmla="*/ 1 w 8"/>
                  <a:gd name="T3" fmla="*/ 0 h 21"/>
                  <a:gd name="T4" fmla="*/ 0 w 8"/>
                  <a:gd name="T5" fmla="*/ 0 h 21"/>
                  <a:gd name="T6" fmla="*/ 0 w 8"/>
                  <a:gd name="T7" fmla="*/ 0 h 21"/>
                  <a:gd name="T8" fmla="*/ 0 60000 65536"/>
                  <a:gd name="T9" fmla="*/ 0 60000 65536"/>
                  <a:gd name="T10" fmla="*/ 0 60000 65536"/>
                  <a:gd name="T11" fmla="*/ 0 60000 65536"/>
                  <a:gd name="T12" fmla="*/ 0 w 8"/>
                  <a:gd name="T13" fmla="*/ 0 h 21"/>
                  <a:gd name="T14" fmla="*/ 8 w 8"/>
                  <a:gd name="T15" fmla="*/ 21 h 21"/>
                </a:gdLst>
                <a:ahLst/>
                <a:cxnLst>
                  <a:cxn ang="T8">
                    <a:pos x="T0" y="T1"/>
                  </a:cxn>
                  <a:cxn ang="T9">
                    <a:pos x="T2" y="T3"/>
                  </a:cxn>
                  <a:cxn ang="T10">
                    <a:pos x="T4" y="T5"/>
                  </a:cxn>
                  <a:cxn ang="T11">
                    <a:pos x="T6" y="T7"/>
                  </a:cxn>
                </a:cxnLst>
                <a:rect l="T12" t="T13" r="T14" b="T15"/>
                <a:pathLst>
                  <a:path w="8" h="21">
                    <a:moveTo>
                      <a:pt x="0" y="0"/>
                    </a:moveTo>
                    <a:lnTo>
                      <a:pt x="8" y="21"/>
                    </a:lnTo>
                    <a:lnTo>
                      <a:pt x="0" y="16"/>
                    </a:lnTo>
                    <a:lnTo>
                      <a:pt x="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663" name="Freeform 1042"/>
              <p:cNvSpPr>
                <a:spLocks/>
              </p:cNvSpPr>
              <p:nvPr/>
            </p:nvSpPr>
            <p:spPr bwMode="auto">
              <a:xfrm>
                <a:off x="3352" y="3190"/>
                <a:ext cx="2" cy="3"/>
              </a:xfrm>
              <a:custGeom>
                <a:avLst/>
                <a:gdLst>
                  <a:gd name="T0" fmla="*/ 0 w 7"/>
                  <a:gd name="T1" fmla="*/ 0 h 10"/>
                  <a:gd name="T2" fmla="*/ 0 w 7"/>
                  <a:gd name="T3" fmla="*/ 0 h 10"/>
                  <a:gd name="T4" fmla="*/ 0 w 7"/>
                  <a:gd name="T5" fmla="*/ 0 h 10"/>
                  <a:gd name="T6" fmla="*/ 0 w 7"/>
                  <a:gd name="T7" fmla="*/ 0 h 10"/>
                  <a:gd name="T8" fmla="*/ 0 60000 65536"/>
                  <a:gd name="T9" fmla="*/ 0 60000 65536"/>
                  <a:gd name="T10" fmla="*/ 0 60000 65536"/>
                  <a:gd name="T11" fmla="*/ 0 60000 65536"/>
                  <a:gd name="T12" fmla="*/ 0 w 7"/>
                  <a:gd name="T13" fmla="*/ 0 h 10"/>
                  <a:gd name="T14" fmla="*/ 7 w 7"/>
                  <a:gd name="T15" fmla="*/ 10 h 10"/>
                </a:gdLst>
                <a:ahLst/>
                <a:cxnLst>
                  <a:cxn ang="T8">
                    <a:pos x="T0" y="T1"/>
                  </a:cxn>
                  <a:cxn ang="T9">
                    <a:pos x="T2" y="T3"/>
                  </a:cxn>
                  <a:cxn ang="T10">
                    <a:pos x="T4" y="T5"/>
                  </a:cxn>
                  <a:cxn ang="T11">
                    <a:pos x="T6" y="T7"/>
                  </a:cxn>
                </a:cxnLst>
                <a:rect l="T12" t="T13" r="T14" b="T15"/>
                <a:pathLst>
                  <a:path w="7" h="10">
                    <a:moveTo>
                      <a:pt x="7" y="0"/>
                    </a:moveTo>
                    <a:lnTo>
                      <a:pt x="7" y="10"/>
                    </a:lnTo>
                    <a:lnTo>
                      <a:pt x="0" y="3"/>
                    </a:lnTo>
                    <a:lnTo>
                      <a:pt x="7"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grpSp>
            <p:nvGrpSpPr>
              <p:cNvPr id="4" name="Group 1043"/>
              <p:cNvGrpSpPr>
                <a:grpSpLocks/>
              </p:cNvGrpSpPr>
              <p:nvPr/>
            </p:nvGrpSpPr>
            <p:grpSpPr bwMode="auto">
              <a:xfrm>
                <a:off x="960" y="831"/>
                <a:ext cx="4992" cy="3158"/>
                <a:chOff x="960" y="831"/>
                <a:chExt cx="4992" cy="3158"/>
              </a:xfrm>
              <a:grpFill/>
            </p:grpSpPr>
            <p:grpSp>
              <p:nvGrpSpPr>
                <p:cNvPr id="5" name="Group 1044"/>
                <p:cNvGrpSpPr>
                  <a:grpSpLocks/>
                </p:cNvGrpSpPr>
                <p:nvPr/>
              </p:nvGrpSpPr>
              <p:grpSpPr bwMode="auto">
                <a:xfrm>
                  <a:off x="960" y="831"/>
                  <a:ext cx="4992" cy="3158"/>
                  <a:chOff x="960" y="831"/>
                  <a:chExt cx="4992" cy="3158"/>
                </a:xfrm>
                <a:grpFill/>
              </p:grpSpPr>
              <p:grpSp>
                <p:nvGrpSpPr>
                  <p:cNvPr id="6" name="Group 1045"/>
                  <p:cNvGrpSpPr>
                    <a:grpSpLocks/>
                  </p:cNvGrpSpPr>
                  <p:nvPr/>
                </p:nvGrpSpPr>
                <p:grpSpPr bwMode="auto">
                  <a:xfrm>
                    <a:off x="960" y="831"/>
                    <a:ext cx="4992" cy="3158"/>
                    <a:chOff x="960" y="831"/>
                    <a:chExt cx="4992" cy="3158"/>
                  </a:xfrm>
                  <a:grpFill/>
                </p:grpSpPr>
                <p:grpSp>
                  <p:nvGrpSpPr>
                    <p:cNvPr id="7" name="Group 1046"/>
                    <p:cNvGrpSpPr>
                      <a:grpSpLocks/>
                    </p:cNvGrpSpPr>
                    <p:nvPr/>
                  </p:nvGrpSpPr>
                  <p:grpSpPr bwMode="auto">
                    <a:xfrm>
                      <a:off x="960" y="831"/>
                      <a:ext cx="4992" cy="3158"/>
                      <a:chOff x="960" y="831"/>
                      <a:chExt cx="4992" cy="3158"/>
                    </a:xfrm>
                    <a:grpFill/>
                  </p:grpSpPr>
                  <p:grpSp>
                    <p:nvGrpSpPr>
                      <p:cNvPr id="8" name="Group 1047"/>
                      <p:cNvGrpSpPr>
                        <a:grpSpLocks/>
                      </p:cNvGrpSpPr>
                      <p:nvPr/>
                    </p:nvGrpSpPr>
                    <p:grpSpPr bwMode="auto">
                      <a:xfrm>
                        <a:off x="960" y="831"/>
                        <a:ext cx="4992" cy="3158"/>
                        <a:chOff x="960" y="831"/>
                        <a:chExt cx="4992" cy="3158"/>
                      </a:xfrm>
                      <a:grpFill/>
                    </p:grpSpPr>
                    <p:sp>
                      <p:nvSpPr>
                        <p:cNvPr id="326669" name="Freeform 1048"/>
                        <p:cNvSpPr>
                          <a:spLocks/>
                        </p:cNvSpPr>
                        <p:nvPr/>
                      </p:nvSpPr>
                      <p:spPr bwMode="auto">
                        <a:xfrm>
                          <a:off x="1649" y="2804"/>
                          <a:ext cx="3" cy="5"/>
                        </a:xfrm>
                        <a:custGeom>
                          <a:avLst/>
                          <a:gdLst>
                            <a:gd name="T0" fmla="*/ 0 w 7"/>
                            <a:gd name="T1" fmla="*/ 0 h 11"/>
                            <a:gd name="T2" fmla="*/ 0 w 7"/>
                            <a:gd name="T3" fmla="*/ 0 h 11"/>
                            <a:gd name="T4" fmla="*/ 0 w 7"/>
                            <a:gd name="T5" fmla="*/ 0 h 11"/>
                            <a:gd name="T6" fmla="*/ 0 w 7"/>
                            <a:gd name="T7" fmla="*/ 0 h 11"/>
                            <a:gd name="T8" fmla="*/ 0 60000 65536"/>
                            <a:gd name="T9" fmla="*/ 0 60000 65536"/>
                            <a:gd name="T10" fmla="*/ 0 60000 65536"/>
                            <a:gd name="T11" fmla="*/ 0 60000 65536"/>
                            <a:gd name="T12" fmla="*/ 0 w 7"/>
                            <a:gd name="T13" fmla="*/ 0 h 11"/>
                            <a:gd name="T14" fmla="*/ 7 w 7"/>
                            <a:gd name="T15" fmla="*/ 11 h 11"/>
                          </a:gdLst>
                          <a:ahLst/>
                          <a:cxnLst>
                            <a:cxn ang="T8">
                              <a:pos x="T0" y="T1"/>
                            </a:cxn>
                            <a:cxn ang="T9">
                              <a:pos x="T2" y="T3"/>
                            </a:cxn>
                            <a:cxn ang="T10">
                              <a:pos x="T4" y="T5"/>
                            </a:cxn>
                            <a:cxn ang="T11">
                              <a:pos x="T6" y="T7"/>
                            </a:cxn>
                          </a:cxnLst>
                          <a:rect l="T12" t="T13" r="T14" b="T15"/>
                          <a:pathLst>
                            <a:path w="7" h="11">
                              <a:moveTo>
                                <a:pt x="5" y="0"/>
                              </a:moveTo>
                              <a:lnTo>
                                <a:pt x="0" y="8"/>
                              </a:lnTo>
                              <a:lnTo>
                                <a:pt x="7" y="11"/>
                              </a:lnTo>
                              <a:lnTo>
                                <a:pt x="5"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670" name="Freeform 1049"/>
                        <p:cNvSpPr>
                          <a:spLocks/>
                        </p:cNvSpPr>
                        <p:nvPr/>
                      </p:nvSpPr>
                      <p:spPr bwMode="auto">
                        <a:xfrm>
                          <a:off x="1649" y="2804"/>
                          <a:ext cx="3" cy="5"/>
                        </a:xfrm>
                        <a:custGeom>
                          <a:avLst/>
                          <a:gdLst>
                            <a:gd name="T0" fmla="*/ 0 w 7"/>
                            <a:gd name="T1" fmla="*/ 0 h 11"/>
                            <a:gd name="T2" fmla="*/ 0 w 7"/>
                            <a:gd name="T3" fmla="*/ 0 h 11"/>
                            <a:gd name="T4" fmla="*/ 0 w 7"/>
                            <a:gd name="T5" fmla="*/ 0 h 11"/>
                            <a:gd name="T6" fmla="*/ 0 w 7"/>
                            <a:gd name="T7" fmla="*/ 0 h 11"/>
                            <a:gd name="T8" fmla="*/ 0 60000 65536"/>
                            <a:gd name="T9" fmla="*/ 0 60000 65536"/>
                            <a:gd name="T10" fmla="*/ 0 60000 65536"/>
                            <a:gd name="T11" fmla="*/ 0 60000 65536"/>
                            <a:gd name="T12" fmla="*/ 0 w 7"/>
                            <a:gd name="T13" fmla="*/ 0 h 11"/>
                            <a:gd name="T14" fmla="*/ 7 w 7"/>
                            <a:gd name="T15" fmla="*/ 11 h 11"/>
                          </a:gdLst>
                          <a:ahLst/>
                          <a:cxnLst>
                            <a:cxn ang="T8">
                              <a:pos x="T0" y="T1"/>
                            </a:cxn>
                            <a:cxn ang="T9">
                              <a:pos x="T2" y="T3"/>
                            </a:cxn>
                            <a:cxn ang="T10">
                              <a:pos x="T4" y="T5"/>
                            </a:cxn>
                            <a:cxn ang="T11">
                              <a:pos x="T6" y="T7"/>
                            </a:cxn>
                          </a:cxnLst>
                          <a:rect l="T12" t="T13" r="T14" b="T15"/>
                          <a:pathLst>
                            <a:path w="7" h="11">
                              <a:moveTo>
                                <a:pt x="5" y="0"/>
                              </a:moveTo>
                              <a:lnTo>
                                <a:pt x="0" y="8"/>
                              </a:lnTo>
                              <a:lnTo>
                                <a:pt x="7" y="11"/>
                              </a:lnTo>
                              <a:lnTo>
                                <a:pt x="5"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grpSp>
                      <p:nvGrpSpPr>
                        <p:cNvPr id="9" name="Group 1050"/>
                        <p:cNvGrpSpPr>
                          <a:grpSpLocks/>
                        </p:cNvGrpSpPr>
                        <p:nvPr/>
                      </p:nvGrpSpPr>
                      <p:grpSpPr bwMode="auto">
                        <a:xfrm>
                          <a:off x="960" y="831"/>
                          <a:ext cx="4992" cy="3158"/>
                          <a:chOff x="960" y="819"/>
                          <a:chExt cx="4992" cy="3158"/>
                        </a:xfrm>
                        <a:grpFill/>
                      </p:grpSpPr>
                      <p:grpSp>
                        <p:nvGrpSpPr>
                          <p:cNvPr id="10" name="Group 1051"/>
                          <p:cNvGrpSpPr>
                            <a:grpSpLocks/>
                          </p:cNvGrpSpPr>
                          <p:nvPr/>
                        </p:nvGrpSpPr>
                        <p:grpSpPr bwMode="auto">
                          <a:xfrm>
                            <a:off x="2804" y="1142"/>
                            <a:ext cx="3148" cy="2723"/>
                            <a:chOff x="2804" y="1142"/>
                            <a:chExt cx="3148" cy="2723"/>
                          </a:xfrm>
                          <a:grpFill/>
                        </p:grpSpPr>
                        <p:sp>
                          <p:nvSpPr>
                            <p:cNvPr id="326673" name="Freeform 1052"/>
                            <p:cNvSpPr>
                              <a:spLocks/>
                            </p:cNvSpPr>
                            <p:nvPr/>
                          </p:nvSpPr>
                          <p:spPr bwMode="auto">
                            <a:xfrm>
                              <a:off x="4267" y="1449"/>
                              <a:ext cx="10" cy="8"/>
                            </a:xfrm>
                            <a:custGeom>
                              <a:avLst/>
                              <a:gdLst>
                                <a:gd name="T0" fmla="*/ 0 w 21"/>
                                <a:gd name="T1" fmla="*/ 0 h 18"/>
                                <a:gd name="T2" fmla="*/ 0 w 21"/>
                                <a:gd name="T3" fmla="*/ 0 h 18"/>
                                <a:gd name="T4" fmla="*/ 0 w 21"/>
                                <a:gd name="T5" fmla="*/ 0 h 18"/>
                                <a:gd name="T6" fmla="*/ 0 w 21"/>
                                <a:gd name="T7" fmla="*/ 0 h 18"/>
                                <a:gd name="T8" fmla="*/ 0 60000 65536"/>
                                <a:gd name="T9" fmla="*/ 0 60000 65536"/>
                                <a:gd name="T10" fmla="*/ 0 60000 65536"/>
                                <a:gd name="T11" fmla="*/ 0 60000 65536"/>
                                <a:gd name="T12" fmla="*/ 0 w 21"/>
                                <a:gd name="T13" fmla="*/ 0 h 18"/>
                                <a:gd name="T14" fmla="*/ 21 w 21"/>
                                <a:gd name="T15" fmla="*/ 18 h 18"/>
                              </a:gdLst>
                              <a:ahLst/>
                              <a:cxnLst>
                                <a:cxn ang="T8">
                                  <a:pos x="T0" y="T1"/>
                                </a:cxn>
                                <a:cxn ang="T9">
                                  <a:pos x="T2" y="T3"/>
                                </a:cxn>
                                <a:cxn ang="T10">
                                  <a:pos x="T4" y="T5"/>
                                </a:cxn>
                                <a:cxn ang="T11">
                                  <a:pos x="T6" y="T7"/>
                                </a:cxn>
                              </a:cxnLst>
                              <a:rect l="T12" t="T13" r="T14" b="T15"/>
                              <a:pathLst>
                                <a:path w="21" h="18">
                                  <a:moveTo>
                                    <a:pt x="0" y="0"/>
                                  </a:moveTo>
                                  <a:lnTo>
                                    <a:pt x="21" y="0"/>
                                  </a:lnTo>
                                  <a:lnTo>
                                    <a:pt x="14" y="18"/>
                                  </a:lnTo>
                                  <a:lnTo>
                                    <a:pt x="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674" name="Freeform 1053"/>
                            <p:cNvSpPr>
                              <a:spLocks/>
                            </p:cNvSpPr>
                            <p:nvPr/>
                          </p:nvSpPr>
                          <p:spPr bwMode="auto">
                            <a:xfrm>
                              <a:off x="4267" y="1449"/>
                              <a:ext cx="10" cy="8"/>
                            </a:xfrm>
                            <a:custGeom>
                              <a:avLst/>
                              <a:gdLst>
                                <a:gd name="T0" fmla="*/ 0 w 21"/>
                                <a:gd name="T1" fmla="*/ 0 h 18"/>
                                <a:gd name="T2" fmla="*/ 0 w 21"/>
                                <a:gd name="T3" fmla="*/ 0 h 18"/>
                                <a:gd name="T4" fmla="*/ 0 w 21"/>
                                <a:gd name="T5" fmla="*/ 0 h 18"/>
                                <a:gd name="T6" fmla="*/ 0 w 21"/>
                                <a:gd name="T7" fmla="*/ 0 h 18"/>
                                <a:gd name="T8" fmla="*/ 0 60000 65536"/>
                                <a:gd name="T9" fmla="*/ 0 60000 65536"/>
                                <a:gd name="T10" fmla="*/ 0 60000 65536"/>
                                <a:gd name="T11" fmla="*/ 0 60000 65536"/>
                                <a:gd name="T12" fmla="*/ 0 w 21"/>
                                <a:gd name="T13" fmla="*/ 0 h 18"/>
                                <a:gd name="T14" fmla="*/ 21 w 21"/>
                                <a:gd name="T15" fmla="*/ 18 h 18"/>
                              </a:gdLst>
                              <a:ahLst/>
                              <a:cxnLst>
                                <a:cxn ang="T8">
                                  <a:pos x="T0" y="T1"/>
                                </a:cxn>
                                <a:cxn ang="T9">
                                  <a:pos x="T2" y="T3"/>
                                </a:cxn>
                                <a:cxn ang="T10">
                                  <a:pos x="T4" y="T5"/>
                                </a:cxn>
                                <a:cxn ang="T11">
                                  <a:pos x="T6" y="T7"/>
                                </a:cxn>
                              </a:cxnLst>
                              <a:rect l="T12" t="T13" r="T14" b="T15"/>
                              <a:pathLst>
                                <a:path w="21" h="18">
                                  <a:moveTo>
                                    <a:pt x="0" y="0"/>
                                  </a:moveTo>
                                  <a:lnTo>
                                    <a:pt x="21" y="0"/>
                                  </a:lnTo>
                                  <a:lnTo>
                                    <a:pt x="14" y="18"/>
                                  </a:lnTo>
                                  <a:lnTo>
                                    <a:pt x="0"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675" name="Freeform 1054"/>
                            <p:cNvSpPr>
                              <a:spLocks/>
                            </p:cNvSpPr>
                            <p:nvPr/>
                          </p:nvSpPr>
                          <p:spPr bwMode="auto">
                            <a:xfrm>
                              <a:off x="5588" y="2057"/>
                              <a:ext cx="11" cy="16"/>
                            </a:xfrm>
                            <a:custGeom>
                              <a:avLst/>
                              <a:gdLst>
                                <a:gd name="T0" fmla="*/ 0 w 24"/>
                                <a:gd name="T1" fmla="*/ 0 h 35"/>
                                <a:gd name="T2" fmla="*/ 0 w 24"/>
                                <a:gd name="T3" fmla="*/ 0 h 35"/>
                                <a:gd name="T4" fmla="*/ 0 w 24"/>
                                <a:gd name="T5" fmla="*/ 0 h 35"/>
                                <a:gd name="T6" fmla="*/ 0 w 24"/>
                                <a:gd name="T7" fmla="*/ 0 h 35"/>
                                <a:gd name="T8" fmla="*/ 0 w 24"/>
                                <a:gd name="T9" fmla="*/ 0 h 35"/>
                                <a:gd name="T10" fmla="*/ 0 w 24"/>
                                <a:gd name="T11" fmla="*/ 0 h 35"/>
                                <a:gd name="T12" fmla="*/ 0 60000 65536"/>
                                <a:gd name="T13" fmla="*/ 0 60000 65536"/>
                                <a:gd name="T14" fmla="*/ 0 60000 65536"/>
                                <a:gd name="T15" fmla="*/ 0 60000 65536"/>
                                <a:gd name="T16" fmla="*/ 0 60000 65536"/>
                                <a:gd name="T17" fmla="*/ 0 60000 65536"/>
                                <a:gd name="T18" fmla="*/ 0 w 24"/>
                                <a:gd name="T19" fmla="*/ 0 h 35"/>
                                <a:gd name="T20" fmla="*/ 24 w 24"/>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24" h="35">
                                  <a:moveTo>
                                    <a:pt x="6" y="0"/>
                                  </a:moveTo>
                                  <a:lnTo>
                                    <a:pt x="11" y="2"/>
                                  </a:lnTo>
                                  <a:lnTo>
                                    <a:pt x="24" y="35"/>
                                  </a:lnTo>
                                  <a:lnTo>
                                    <a:pt x="11" y="26"/>
                                  </a:lnTo>
                                  <a:lnTo>
                                    <a:pt x="0" y="4"/>
                                  </a:lnTo>
                                  <a:lnTo>
                                    <a:pt x="6"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676" name="Freeform 1055"/>
                            <p:cNvSpPr>
                              <a:spLocks/>
                            </p:cNvSpPr>
                            <p:nvPr/>
                          </p:nvSpPr>
                          <p:spPr bwMode="auto">
                            <a:xfrm>
                              <a:off x="5588" y="2057"/>
                              <a:ext cx="11" cy="16"/>
                            </a:xfrm>
                            <a:custGeom>
                              <a:avLst/>
                              <a:gdLst>
                                <a:gd name="T0" fmla="*/ 0 w 24"/>
                                <a:gd name="T1" fmla="*/ 0 h 35"/>
                                <a:gd name="T2" fmla="*/ 0 w 24"/>
                                <a:gd name="T3" fmla="*/ 0 h 35"/>
                                <a:gd name="T4" fmla="*/ 0 w 24"/>
                                <a:gd name="T5" fmla="*/ 0 h 35"/>
                                <a:gd name="T6" fmla="*/ 0 w 24"/>
                                <a:gd name="T7" fmla="*/ 0 h 35"/>
                                <a:gd name="T8" fmla="*/ 0 w 24"/>
                                <a:gd name="T9" fmla="*/ 0 h 35"/>
                                <a:gd name="T10" fmla="*/ 0 w 24"/>
                                <a:gd name="T11" fmla="*/ 0 h 35"/>
                                <a:gd name="T12" fmla="*/ 0 60000 65536"/>
                                <a:gd name="T13" fmla="*/ 0 60000 65536"/>
                                <a:gd name="T14" fmla="*/ 0 60000 65536"/>
                                <a:gd name="T15" fmla="*/ 0 60000 65536"/>
                                <a:gd name="T16" fmla="*/ 0 60000 65536"/>
                                <a:gd name="T17" fmla="*/ 0 60000 65536"/>
                                <a:gd name="T18" fmla="*/ 0 w 24"/>
                                <a:gd name="T19" fmla="*/ 0 h 35"/>
                                <a:gd name="T20" fmla="*/ 24 w 24"/>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24" h="35">
                                  <a:moveTo>
                                    <a:pt x="6" y="0"/>
                                  </a:moveTo>
                                  <a:lnTo>
                                    <a:pt x="11" y="2"/>
                                  </a:lnTo>
                                  <a:lnTo>
                                    <a:pt x="24" y="35"/>
                                  </a:lnTo>
                                  <a:lnTo>
                                    <a:pt x="11" y="26"/>
                                  </a:lnTo>
                                  <a:lnTo>
                                    <a:pt x="0" y="4"/>
                                  </a:lnTo>
                                  <a:lnTo>
                                    <a:pt x="6"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677" name="Freeform 1056"/>
                            <p:cNvSpPr>
                              <a:spLocks/>
                            </p:cNvSpPr>
                            <p:nvPr/>
                          </p:nvSpPr>
                          <p:spPr bwMode="auto">
                            <a:xfrm>
                              <a:off x="5318" y="2279"/>
                              <a:ext cx="27" cy="22"/>
                            </a:xfrm>
                            <a:custGeom>
                              <a:avLst/>
                              <a:gdLst>
                                <a:gd name="T0" fmla="*/ 0 w 61"/>
                                <a:gd name="T1" fmla="*/ 0 h 47"/>
                                <a:gd name="T2" fmla="*/ 0 w 61"/>
                                <a:gd name="T3" fmla="*/ 0 h 47"/>
                                <a:gd name="T4" fmla="*/ 0 w 61"/>
                                <a:gd name="T5" fmla="*/ 0 h 47"/>
                                <a:gd name="T6" fmla="*/ 0 w 61"/>
                                <a:gd name="T7" fmla="*/ 0 h 47"/>
                                <a:gd name="T8" fmla="*/ 0 w 61"/>
                                <a:gd name="T9" fmla="*/ 0 h 47"/>
                                <a:gd name="T10" fmla="*/ 0 w 61"/>
                                <a:gd name="T11" fmla="*/ 0 h 47"/>
                                <a:gd name="T12" fmla="*/ 0 60000 65536"/>
                                <a:gd name="T13" fmla="*/ 0 60000 65536"/>
                                <a:gd name="T14" fmla="*/ 0 60000 65536"/>
                                <a:gd name="T15" fmla="*/ 0 60000 65536"/>
                                <a:gd name="T16" fmla="*/ 0 60000 65536"/>
                                <a:gd name="T17" fmla="*/ 0 60000 65536"/>
                                <a:gd name="T18" fmla="*/ 0 w 61"/>
                                <a:gd name="T19" fmla="*/ 0 h 47"/>
                                <a:gd name="T20" fmla="*/ 61 w 61"/>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61" h="47">
                                  <a:moveTo>
                                    <a:pt x="61" y="7"/>
                                  </a:moveTo>
                                  <a:lnTo>
                                    <a:pt x="0" y="47"/>
                                  </a:lnTo>
                                  <a:lnTo>
                                    <a:pt x="30" y="10"/>
                                  </a:lnTo>
                                  <a:lnTo>
                                    <a:pt x="41" y="12"/>
                                  </a:lnTo>
                                  <a:lnTo>
                                    <a:pt x="57" y="0"/>
                                  </a:lnTo>
                                  <a:lnTo>
                                    <a:pt x="61" y="7"/>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678" name="Freeform 1057"/>
                            <p:cNvSpPr>
                              <a:spLocks/>
                            </p:cNvSpPr>
                            <p:nvPr/>
                          </p:nvSpPr>
                          <p:spPr bwMode="auto">
                            <a:xfrm>
                              <a:off x="5318" y="2279"/>
                              <a:ext cx="27" cy="22"/>
                            </a:xfrm>
                            <a:custGeom>
                              <a:avLst/>
                              <a:gdLst>
                                <a:gd name="T0" fmla="*/ 0 w 61"/>
                                <a:gd name="T1" fmla="*/ 0 h 47"/>
                                <a:gd name="T2" fmla="*/ 0 w 61"/>
                                <a:gd name="T3" fmla="*/ 0 h 47"/>
                                <a:gd name="T4" fmla="*/ 0 w 61"/>
                                <a:gd name="T5" fmla="*/ 0 h 47"/>
                                <a:gd name="T6" fmla="*/ 0 w 61"/>
                                <a:gd name="T7" fmla="*/ 0 h 47"/>
                                <a:gd name="T8" fmla="*/ 0 w 61"/>
                                <a:gd name="T9" fmla="*/ 0 h 47"/>
                                <a:gd name="T10" fmla="*/ 0 w 61"/>
                                <a:gd name="T11" fmla="*/ 0 h 47"/>
                                <a:gd name="T12" fmla="*/ 0 60000 65536"/>
                                <a:gd name="T13" fmla="*/ 0 60000 65536"/>
                                <a:gd name="T14" fmla="*/ 0 60000 65536"/>
                                <a:gd name="T15" fmla="*/ 0 60000 65536"/>
                                <a:gd name="T16" fmla="*/ 0 60000 65536"/>
                                <a:gd name="T17" fmla="*/ 0 60000 65536"/>
                                <a:gd name="T18" fmla="*/ 0 w 61"/>
                                <a:gd name="T19" fmla="*/ 0 h 47"/>
                                <a:gd name="T20" fmla="*/ 61 w 61"/>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61" h="47">
                                  <a:moveTo>
                                    <a:pt x="61" y="7"/>
                                  </a:moveTo>
                                  <a:lnTo>
                                    <a:pt x="0" y="47"/>
                                  </a:lnTo>
                                  <a:lnTo>
                                    <a:pt x="30" y="10"/>
                                  </a:lnTo>
                                  <a:lnTo>
                                    <a:pt x="41" y="12"/>
                                  </a:lnTo>
                                  <a:lnTo>
                                    <a:pt x="57" y="0"/>
                                  </a:lnTo>
                                  <a:lnTo>
                                    <a:pt x="61" y="7"/>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679" name="Freeform 1058"/>
                            <p:cNvSpPr>
                              <a:spLocks/>
                            </p:cNvSpPr>
                            <p:nvPr/>
                          </p:nvSpPr>
                          <p:spPr bwMode="auto">
                            <a:xfrm>
                              <a:off x="5296" y="2301"/>
                              <a:ext cx="12" cy="16"/>
                            </a:xfrm>
                            <a:custGeom>
                              <a:avLst/>
                              <a:gdLst>
                                <a:gd name="T0" fmla="*/ 0 w 28"/>
                                <a:gd name="T1" fmla="*/ 0 h 35"/>
                                <a:gd name="T2" fmla="*/ 0 w 28"/>
                                <a:gd name="T3" fmla="*/ 0 h 35"/>
                                <a:gd name="T4" fmla="*/ 0 w 28"/>
                                <a:gd name="T5" fmla="*/ 0 h 35"/>
                                <a:gd name="T6" fmla="*/ 0 w 28"/>
                                <a:gd name="T7" fmla="*/ 0 h 35"/>
                                <a:gd name="T8" fmla="*/ 0 w 28"/>
                                <a:gd name="T9" fmla="*/ 0 h 35"/>
                                <a:gd name="T10" fmla="*/ 0 60000 65536"/>
                                <a:gd name="T11" fmla="*/ 0 60000 65536"/>
                                <a:gd name="T12" fmla="*/ 0 60000 65536"/>
                                <a:gd name="T13" fmla="*/ 0 60000 65536"/>
                                <a:gd name="T14" fmla="*/ 0 60000 65536"/>
                                <a:gd name="T15" fmla="*/ 0 w 28"/>
                                <a:gd name="T16" fmla="*/ 0 h 35"/>
                                <a:gd name="T17" fmla="*/ 28 w 28"/>
                                <a:gd name="T18" fmla="*/ 35 h 35"/>
                              </a:gdLst>
                              <a:ahLst/>
                              <a:cxnLst>
                                <a:cxn ang="T10">
                                  <a:pos x="T0" y="T1"/>
                                </a:cxn>
                                <a:cxn ang="T11">
                                  <a:pos x="T2" y="T3"/>
                                </a:cxn>
                                <a:cxn ang="T12">
                                  <a:pos x="T4" y="T5"/>
                                </a:cxn>
                                <a:cxn ang="T13">
                                  <a:pos x="T6" y="T7"/>
                                </a:cxn>
                                <a:cxn ang="T14">
                                  <a:pos x="T8" y="T9"/>
                                </a:cxn>
                              </a:cxnLst>
                              <a:rect l="T15" t="T16" r="T17" b="T18"/>
                              <a:pathLst>
                                <a:path w="28" h="35">
                                  <a:moveTo>
                                    <a:pt x="21" y="0"/>
                                  </a:moveTo>
                                  <a:lnTo>
                                    <a:pt x="28" y="7"/>
                                  </a:lnTo>
                                  <a:lnTo>
                                    <a:pt x="2" y="35"/>
                                  </a:lnTo>
                                  <a:lnTo>
                                    <a:pt x="0" y="28"/>
                                  </a:lnTo>
                                  <a:lnTo>
                                    <a:pt x="21"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680" name="Freeform 1059"/>
                            <p:cNvSpPr>
                              <a:spLocks/>
                            </p:cNvSpPr>
                            <p:nvPr/>
                          </p:nvSpPr>
                          <p:spPr bwMode="auto">
                            <a:xfrm>
                              <a:off x="5296" y="2301"/>
                              <a:ext cx="12" cy="16"/>
                            </a:xfrm>
                            <a:custGeom>
                              <a:avLst/>
                              <a:gdLst>
                                <a:gd name="T0" fmla="*/ 0 w 28"/>
                                <a:gd name="T1" fmla="*/ 0 h 35"/>
                                <a:gd name="T2" fmla="*/ 0 w 28"/>
                                <a:gd name="T3" fmla="*/ 0 h 35"/>
                                <a:gd name="T4" fmla="*/ 0 w 28"/>
                                <a:gd name="T5" fmla="*/ 0 h 35"/>
                                <a:gd name="T6" fmla="*/ 0 w 28"/>
                                <a:gd name="T7" fmla="*/ 0 h 35"/>
                                <a:gd name="T8" fmla="*/ 0 w 28"/>
                                <a:gd name="T9" fmla="*/ 0 h 35"/>
                                <a:gd name="T10" fmla="*/ 0 60000 65536"/>
                                <a:gd name="T11" fmla="*/ 0 60000 65536"/>
                                <a:gd name="T12" fmla="*/ 0 60000 65536"/>
                                <a:gd name="T13" fmla="*/ 0 60000 65536"/>
                                <a:gd name="T14" fmla="*/ 0 60000 65536"/>
                                <a:gd name="T15" fmla="*/ 0 w 28"/>
                                <a:gd name="T16" fmla="*/ 0 h 35"/>
                                <a:gd name="T17" fmla="*/ 28 w 28"/>
                                <a:gd name="T18" fmla="*/ 35 h 35"/>
                              </a:gdLst>
                              <a:ahLst/>
                              <a:cxnLst>
                                <a:cxn ang="T10">
                                  <a:pos x="T0" y="T1"/>
                                </a:cxn>
                                <a:cxn ang="T11">
                                  <a:pos x="T2" y="T3"/>
                                </a:cxn>
                                <a:cxn ang="T12">
                                  <a:pos x="T4" y="T5"/>
                                </a:cxn>
                                <a:cxn ang="T13">
                                  <a:pos x="T6" y="T7"/>
                                </a:cxn>
                                <a:cxn ang="T14">
                                  <a:pos x="T8" y="T9"/>
                                </a:cxn>
                              </a:cxnLst>
                              <a:rect l="T15" t="T16" r="T17" b="T18"/>
                              <a:pathLst>
                                <a:path w="28" h="35">
                                  <a:moveTo>
                                    <a:pt x="21" y="0"/>
                                  </a:moveTo>
                                  <a:lnTo>
                                    <a:pt x="28" y="7"/>
                                  </a:lnTo>
                                  <a:lnTo>
                                    <a:pt x="2" y="35"/>
                                  </a:lnTo>
                                  <a:lnTo>
                                    <a:pt x="0" y="28"/>
                                  </a:lnTo>
                                  <a:lnTo>
                                    <a:pt x="21"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681" name="Freeform 1060"/>
                            <p:cNvSpPr>
                              <a:spLocks/>
                            </p:cNvSpPr>
                            <p:nvPr/>
                          </p:nvSpPr>
                          <p:spPr bwMode="auto">
                            <a:xfrm>
                              <a:off x="4387" y="1562"/>
                              <a:ext cx="7" cy="14"/>
                            </a:xfrm>
                            <a:custGeom>
                              <a:avLst/>
                              <a:gdLst>
                                <a:gd name="T0" fmla="*/ 0 w 16"/>
                                <a:gd name="T1" fmla="*/ 0 h 30"/>
                                <a:gd name="T2" fmla="*/ 0 w 16"/>
                                <a:gd name="T3" fmla="*/ 0 h 30"/>
                                <a:gd name="T4" fmla="*/ 0 w 16"/>
                                <a:gd name="T5" fmla="*/ 0 h 30"/>
                                <a:gd name="T6" fmla="*/ 0 w 16"/>
                                <a:gd name="T7" fmla="*/ 0 h 30"/>
                                <a:gd name="T8" fmla="*/ 0 w 16"/>
                                <a:gd name="T9" fmla="*/ 0 h 30"/>
                                <a:gd name="T10" fmla="*/ 0 60000 65536"/>
                                <a:gd name="T11" fmla="*/ 0 60000 65536"/>
                                <a:gd name="T12" fmla="*/ 0 60000 65536"/>
                                <a:gd name="T13" fmla="*/ 0 60000 65536"/>
                                <a:gd name="T14" fmla="*/ 0 60000 65536"/>
                                <a:gd name="T15" fmla="*/ 0 w 16"/>
                                <a:gd name="T16" fmla="*/ 0 h 30"/>
                                <a:gd name="T17" fmla="*/ 16 w 16"/>
                                <a:gd name="T18" fmla="*/ 30 h 30"/>
                              </a:gdLst>
                              <a:ahLst/>
                              <a:cxnLst>
                                <a:cxn ang="T10">
                                  <a:pos x="T0" y="T1"/>
                                </a:cxn>
                                <a:cxn ang="T11">
                                  <a:pos x="T2" y="T3"/>
                                </a:cxn>
                                <a:cxn ang="T12">
                                  <a:pos x="T4" y="T5"/>
                                </a:cxn>
                                <a:cxn ang="T13">
                                  <a:pos x="T6" y="T7"/>
                                </a:cxn>
                                <a:cxn ang="T14">
                                  <a:pos x="T8" y="T9"/>
                                </a:cxn>
                              </a:cxnLst>
                              <a:rect l="T15" t="T16" r="T17" b="T18"/>
                              <a:pathLst>
                                <a:path w="16" h="30">
                                  <a:moveTo>
                                    <a:pt x="0" y="12"/>
                                  </a:moveTo>
                                  <a:lnTo>
                                    <a:pt x="7" y="0"/>
                                  </a:lnTo>
                                  <a:lnTo>
                                    <a:pt x="16" y="27"/>
                                  </a:lnTo>
                                  <a:lnTo>
                                    <a:pt x="5" y="30"/>
                                  </a:lnTo>
                                  <a:lnTo>
                                    <a:pt x="0" y="1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682" name="Freeform 1061"/>
                            <p:cNvSpPr>
                              <a:spLocks/>
                            </p:cNvSpPr>
                            <p:nvPr/>
                          </p:nvSpPr>
                          <p:spPr bwMode="auto">
                            <a:xfrm>
                              <a:off x="4387" y="1562"/>
                              <a:ext cx="7" cy="14"/>
                            </a:xfrm>
                            <a:custGeom>
                              <a:avLst/>
                              <a:gdLst>
                                <a:gd name="T0" fmla="*/ 0 w 16"/>
                                <a:gd name="T1" fmla="*/ 0 h 30"/>
                                <a:gd name="T2" fmla="*/ 0 w 16"/>
                                <a:gd name="T3" fmla="*/ 0 h 30"/>
                                <a:gd name="T4" fmla="*/ 0 w 16"/>
                                <a:gd name="T5" fmla="*/ 0 h 30"/>
                                <a:gd name="T6" fmla="*/ 0 w 16"/>
                                <a:gd name="T7" fmla="*/ 0 h 30"/>
                                <a:gd name="T8" fmla="*/ 0 w 16"/>
                                <a:gd name="T9" fmla="*/ 0 h 30"/>
                                <a:gd name="T10" fmla="*/ 0 60000 65536"/>
                                <a:gd name="T11" fmla="*/ 0 60000 65536"/>
                                <a:gd name="T12" fmla="*/ 0 60000 65536"/>
                                <a:gd name="T13" fmla="*/ 0 60000 65536"/>
                                <a:gd name="T14" fmla="*/ 0 60000 65536"/>
                                <a:gd name="T15" fmla="*/ 0 w 16"/>
                                <a:gd name="T16" fmla="*/ 0 h 30"/>
                                <a:gd name="T17" fmla="*/ 16 w 16"/>
                                <a:gd name="T18" fmla="*/ 30 h 30"/>
                              </a:gdLst>
                              <a:ahLst/>
                              <a:cxnLst>
                                <a:cxn ang="T10">
                                  <a:pos x="T0" y="T1"/>
                                </a:cxn>
                                <a:cxn ang="T11">
                                  <a:pos x="T2" y="T3"/>
                                </a:cxn>
                                <a:cxn ang="T12">
                                  <a:pos x="T4" y="T5"/>
                                </a:cxn>
                                <a:cxn ang="T13">
                                  <a:pos x="T6" y="T7"/>
                                </a:cxn>
                                <a:cxn ang="T14">
                                  <a:pos x="T8" y="T9"/>
                                </a:cxn>
                              </a:cxnLst>
                              <a:rect l="T15" t="T16" r="T17" b="T18"/>
                              <a:pathLst>
                                <a:path w="16" h="30">
                                  <a:moveTo>
                                    <a:pt x="0" y="12"/>
                                  </a:moveTo>
                                  <a:lnTo>
                                    <a:pt x="7" y="0"/>
                                  </a:lnTo>
                                  <a:lnTo>
                                    <a:pt x="16" y="27"/>
                                  </a:lnTo>
                                  <a:lnTo>
                                    <a:pt x="5" y="30"/>
                                  </a:lnTo>
                                  <a:lnTo>
                                    <a:pt x="0" y="12"/>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683" name="Freeform 1062"/>
                            <p:cNvSpPr>
                              <a:spLocks/>
                            </p:cNvSpPr>
                            <p:nvPr/>
                          </p:nvSpPr>
                          <p:spPr bwMode="auto">
                            <a:xfrm>
                              <a:off x="4212" y="1710"/>
                              <a:ext cx="19" cy="13"/>
                            </a:xfrm>
                            <a:custGeom>
                              <a:avLst/>
                              <a:gdLst>
                                <a:gd name="T0" fmla="*/ 0 w 39"/>
                                <a:gd name="T1" fmla="*/ 0 h 29"/>
                                <a:gd name="T2" fmla="*/ 0 w 39"/>
                                <a:gd name="T3" fmla="*/ 0 h 29"/>
                                <a:gd name="T4" fmla="*/ 0 w 39"/>
                                <a:gd name="T5" fmla="*/ 0 h 29"/>
                                <a:gd name="T6" fmla="*/ 0 w 39"/>
                                <a:gd name="T7" fmla="*/ 0 h 29"/>
                                <a:gd name="T8" fmla="*/ 0 w 39"/>
                                <a:gd name="T9" fmla="*/ 0 h 29"/>
                                <a:gd name="T10" fmla="*/ 0 60000 65536"/>
                                <a:gd name="T11" fmla="*/ 0 60000 65536"/>
                                <a:gd name="T12" fmla="*/ 0 60000 65536"/>
                                <a:gd name="T13" fmla="*/ 0 60000 65536"/>
                                <a:gd name="T14" fmla="*/ 0 60000 65536"/>
                                <a:gd name="T15" fmla="*/ 0 w 39"/>
                                <a:gd name="T16" fmla="*/ 0 h 29"/>
                                <a:gd name="T17" fmla="*/ 39 w 39"/>
                                <a:gd name="T18" fmla="*/ 29 h 29"/>
                              </a:gdLst>
                              <a:ahLst/>
                              <a:cxnLst>
                                <a:cxn ang="T10">
                                  <a:pos x="T0" y="T1"/>
                                </a:cxn>
                                <a:cxn ang="T11">
                                  <a:pos x="T2" y="T3"/>
                                </a:cxn>
                                <a:cxn ang="T12">
                                  <a:pos x="T4" y="T5"/>
                                </a:cxn>
                                <a:cxn ang="T13">
                                  <a:pos x="T6" y="T7"/>
                                </a:cxn>
                                <a:cxn ang="T14">
                                  <a:pos x="T8" y="T9"/>
                                </a:cxn>
                              </a:cxnLst>
                              <a:rect l="T15" t="T16" r="T17" b="T18"/>
                              <a:pathLst>
                                <a:path w="39" h="29">
                                  <a:moveTo>
                                    <a:pt x="0" y="16"/>
                                  </a:moveTo>
                                  <a:lnTo>
                                    <a:pt x="35" y="0"/>
                                  </a:lnTo>
                                  <a:lnTo>
                                    <a:pt x="39" y="16"/>
                                  </a:lnTo>
                                  <a:lnTo>
                                    <a:pt x="13" y="29"/>
                                  </a:lnTo>
                                  <a:lnTo>
                                    <a:pt x="0" y="16"/>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684" name="Freeform 1063"/>
                            <p:cNvSpPr>
                              <a:spLocks/>
                            </p:cNvSpPr>
                            <p:nvPr/>
                          </p:nvSpPr>
                          <p:spPr bwMode="auto">
                            <a:xfrm>
                              <a:off x="4212" y="1710"/>
                              <a:ext cx="19" cy="13"/>
                            </a:xfrm>
                            <a:custGeom>
                              <a:avLst/>
                              <a:gdLst>
                                <a:gd name="T0" fmla="*/ 0 w 39"/>
                                <a:gd name="T1" fmla="*/ 0 h 29"/>
                                <a:gd name="T2" fmla="*/ 0 w 39"/>
                                <a:gd name="T3" fmla="*/ 0 h 29"/>
                                <a:gd name="T4" fmla="*/ 0 w 39"/>
                                <a:gd name="T5" fmla="*/ 0 h 29"/>
                                <a:gd name="T6" fmla="*/ 0 w 39"/>
                                <a:gd name="T7" fmla="*/ 0 h 29"/>
                                <a:gd name="T8" fmla="*/ 0 w 39"/>
                                <a:gd name="T9" fmla="*/ 0 h 29"/>
                                <a:gd name="T10" fmla="*/ 0 60000 65536"/>
                                <a:gd name="T11" fmla="*/ 0 60000 65536"/>
                                <a:gd name="T12" fmla="*/ 0 60000 65536"/>
                                <a:gd name="T13" fmla="*/ 0 60000 65536"/>
                                <a:gd name="T14" fmla="*/ 0 60000 65536"/>
                                <a:gd name="T15" fmla="*/ 0 w 39"/>
                                <a:gd name="T16" fmla="*/ 0 h 29"/>
                                <a:gd name="T17" fmla="*/ 39 w 39"/>
                                <a:gd name="T18" fmla="*/ 29 h 29"/>
                              </a:gdLst>
                              <a:ahLst/>
                              <a:cxnLst>
                                <a:cxn ang="T10">
                                  <a:pos x="T0" y="T1"/>
                                </a:cxn>
                                <a:cxn ang="T11">
                                  <a:pos x="T2" y="T3"/>
                                </a:cxn>
                                <a:cxn ang="T12">
                                  <a:pos x="T4" y="T5"/>
                                </a:cxn>
                                <a:cxn ang="T13">
                                  <a:pos x="T6" y="T7"/>
                                </a:cxn>
                                <a:cxn ang="T14">
                                  <a:pos x="T8" y="T9"/>
                                </a:cxn>
                              </a:cxnLst>
                              <a:rect l="T15" t="T16" r="T17" b="T18"/>
                              <a:pathLst>
                                <a:path w="39" h="29">
                                  <a:moveTo>
                                    <a:pt x="0" y="16"/>
                                  </a:moveTo>
                                  <a:lnTo>
                                    <a:pt x="35" y="0"/>
                                  </a:lnTo>
                                  <a:lnTo>
                                    <a:pt x="39" y="16"/>
                                  </a:lnTo>
                                  <a:lnTo>
                                    <a:pt x="13" y="29"/>
                                  </a:lnTo>
                                  <a:lnTo>
                                    <a:pt x="0" y="16"/>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685" name="Freeform 1064"/>
                            <p:cNvSpPr>
                              <a:spLocks/>
                            </p:cNvSpPr>
                            <p:nvPr/>
                          </p:nvSpPr>
                          <p:spPr bwMode="auto">
                            <a:xfrm>
                              <a:off x="4373" y="1316"/>
                              <a:ext cx="9" cy="18"/>
                            </a:xfrm>
                            <a:custGeom>
                              <a:avLst/>
                              <a:gdLst>
                                <a:gd name="T0" fmla="*/ 0 w 19"/>
                                <a:gd name="T1" fmla="*/ 0 h 39"/>
                                <a:gd name="T2" fmla="*/ 0 w 19"/>
                                <a:gd name="T3" fmla="*/ 0 h 39"/>
                                <a:gd name="T4" fmla="*/ 0 w 19"/>
                                <a:gd name="T5" fmla="*/ 0 h 39"/>
                                <a:gd name="T6" fmla="*/ 0 w 19"/>
                                <a:gd name="T7" fmla="*/ 0 h 39"/>
                                <a:gd name="T8" fmla="*/ 0 w 19"/>
                                <a:gd name="T9" fmla="*/ 0 h 39"/>
                                <a:gd name="T10" fmla="*/ 0 60000 65536"/>
                                <a:gd name="T11" fmla="*/ 0 60000 65536"/>
                                <a:gd name="T12" fmla="*/ 0 60000 65536"/>
                                <a:gd name="T13" fmla="*/ 0 60000 65536"/>
                                <a:gd name="T14" fmla="*/ 0 60000 65536"/>
                                <a:gd name="T15" fmla="*/ 0 w 19"/>
                                <a:gd name="T16" fmla="*/ 0 h 39"/>
                                <a:gd name="T17" fmla="*/ 19 w 19"/>
                                <a:gd name="T18" fmla="*/ 39 h 39"/>
                              </a:gdLst>
                              <a:ahLst/>
                              <a:cxnLst>
                                <a:cxn ang="T10">
                                  <a:pos x="T0" y="T1"/>
                                </a:cxn>
                                <a:cxn ang="T11">
                                  <a:pos x="T2" y="T3"/>
                                </a:cxn>
                                <a:cxn ang="T12">
                                  <a:pos x="T4" y="T5"/>
                                </a:cxn>
                                <a:cxn ang="T13">
                                  <a:pos x="T6" y="T7"/>
                                </a:cxn>
                                <a:cxn ang="T14">
                                  <a:pos x="T8" y="T9"/>
                                </a:cxn>
                              </a:cxnLst>
                              <a:rect l="T15" t="T16" r="T17" b="T18"/>
                              <a:pathLst>
                                <a:path w="19" h="39">
                                  <a:moveTo>
                                    <a:pt x="19" y="13"/>
                                  </a:moveTo>
                                  <a:lnTo>
                                    <a:pt x="15" y="39"/>
                                  </a:lnTo>
                                  <a:lnTo>
                                    <a:pt x="0" y="16"/>
                                  </a:lnTo>
                                  <a:lnTo>
                                    <a:pt x="10" y="0"/>
                                  </a:lnTo>
                                  <a:lnTo>
                                    <a:pt x="19" y="13"/>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686" name="Freeform 1065"/>
                            <p:cNvSpPr>
                              <a:spLocks/>
                            </p:cNvSpPr>
                            <p:nvPr/>
                          </p:nvSpPr>
                          <p:spPr bwMode="auto">
                            <a:xfrm>
                              <a:off x="4373" y="1316"/>
                              <a:ext cx="9" cy="18"/>
                            </a:xfrm>
                            <a:custGeom>
                              <a:avLst/>
                              <a:gdLst>
                                <a:gd name="T0" fmla="*/ 0 w 19"/>
                                <a:gd name="T1" fmla="*/ 0 h 39"/>
                                <a:gd name="T2" fmla="*/ 0 w 19"/>
                                <a:gd name="T3" fmla="*/ 0 h 39"/>
                                <a:gd name="T4" fmla="*/ 0 w 19"/>
                                <a:gd name="T5" fmla="*/ 0 h 39"/>
                                <a:gd name="T6" fmla="*/ 0 w 19"/>
                                <a:gd name="T7" fmla="*/ 0 h 39"/>
                                <a:gd name="T8" fmla="*/ 0 w 19"/>
                                <a:gd name="T9" fmla="*/ 0 h 39"/>
                                <a:gd name="T10" fmla="*/ 0 60000 65536"/>
                                <a:gd name="T11" fmla="*/ 0 60000 65536"/>
                                <a:gd name="T12" fmla="*/ 0 60000 65536"/>
                                <a:gd name="T13" fmla="*/ 0 60000 65536"/>
                                <a:gd name="T14" fmla="*/ 0 60000 65536"/>
                                <a:gd name="T15" fmla="*/ 0 w 19"/>
                                <a:gd name="T16" fmla="*/ 0 h 39"/>
                                <a:gd name="T17" fmla="*/ 19 w 19"/>
                                <a:gd name="T18" fmla="*/ 39 h 39"/>
                              </a:gdLst>
                              <a:ahLst/>
                              <a:cxnLst>
                                <a:cxn ang="T10">
                                  <a:pos x="T0" y="T1"/>
                                </a:cxn>
                                <a:cxn ang="T11">
                                  <a:pos x="T2" y="T3"/>
                                </a:cxn>
                                <a:cxn ang="T12">
                                  <a:pos x="T4" y="T5"/>
                                </a:cxn>
                                <a:cxn ang="T13">
                                  <a:pos x="T6" y="T7"/>
                                </a:cxn>
                                <a:cxn ang="T14">
                                  <a:pos x="T8" y="T9"/>
                                </a:cxn>
                              </a:cxnLst>
                              <a:rect l="T15" t="T16" r="T17" b="T18"/>
                              <a:pathLst>
                                <a:path w="19" h="39">
                                  <a:moveTo>
                                    <a:pt x="19" y="13"/>
                                  </a:moveTo>
                                  <a:lnTo>
                                    <a:pt x="15" y="39"/>
                                  </a:lnTo>
                                  <a:lnTo>
                                    <a:pt x="0" y="16"/>
                                  </a:lnTo>
                                  <a:lnTo>
                                    <a:pt x="10" y="0"/>
                                  </a:lnTo>
                                  <a:lnTo>
                                    <a:pt x="19" y="13"/>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687" name="Freeform 1066"/>
                            <p:cNvSpPr>
                              <a:spLocks/>
                            </p:cNvSpPr>
                            <p:nvPr/>
                          </p:nvSpPr>
                          <p:spPr bwMode="auto">
                            <a:xfrm>
                              <a:off x="4307" y="1473"/>
                              <a:ext cx="20" cy="13"/>
                            </a:xfrm>
                            <a:custGeom>
                              <a:avLst/>
                              <a:gdLst>
                                <a:gd name="T0" fmla="*/ 0 w 42"/>
                                <a:gd name="T1" fmla="*/ 0 h 29"/>
                                <a:gd name="T2" fmla="*/ 0 w 42"/>
                                <a:gd name="T3" fmla="*/ 0 h 29"/>
                                <a:gd name="T4" fmla="*/ 0 w 42"/>
                                <a:gd name="T5" fmla="*/ 0 h 29"/>
                                <a:gd name="T6" fmla="*/ 0 w 42"/>
                                <a:gd name="T7" fmla="*/ 0 h 29"/>
                                <a:gd name="T8" fmla="*/ 0 60000 65536"/>
                                <a:gd name="T9" fmla="*/ 0 60000 65536"/>
                                <a:gd name="T10" fmla="*/ 0 60000 65536"/>
                                <a:gd name="T11" fmla="*/ 0 60000 65536"/>
                                <a:gd name="T12" fmla="*/ 0 w 42"/>
                                <a:gd name="T13" fmla="*/ 0 h 29"/>
                                <a:gd name="T14" fmla="*/ 42 w 42"/>
                                <a:gd name="T15" fmla="*/ 29 h 29"/>
                              </a:gdLst>
                              <a:ahLst/>
                              <a:cxnLst>
                                <a:cxn ang="T8">
                                  <a:pos x="T0" y="T1"/>
                                </a:cxn>
                                <a:cxn ang="T9">
                                  <a:pos x="T2" y="T3"/>
                                </a:cxn>
                                <a:cxn ang="T10">
                                  <a:pos x="T4" y="T5"/>
                                </a:cxn>
                                <a:cxn ang="T11">
                                  <a:pos x="T6" y="T7"/>
                                </a:cxn>
                              </a:cxnLst>
                              <a:rect l="T12" t="T13" r="T14" b="T15"/>
                              <a:pathLst>
                                <a:path w="42" h="29">
                                  <a:moveTo>
                                    <a:pt x="13" y="0"/>
                                  </a:moveTo>
                                  <a:lnTo>
                                    <a:pt x="42" y="4"/>
                                  </a:lnTo>
                                  <a:lnTo>
                                    <a:pt x="0" y="29"/>
                                  </a:lnTo>
                                  <a:lnTo>
                                    <a:pt x="13"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688" name="Freeform 1067"/>
                            <p:cNvSpPr>
                              <a:spLocks/>
                            </p:cNvSpPr>
                            <p:nvPr/>
                          </p:nvSpPr>
                          <p:spPr bwMode="auto">
                            <a:xfrm>
                              <a:off x="4307" y="1473"/>
                              <a:ext cx="20" cy="13"/>
                            </a:xfrm>
                            <a:custGeom>
                              <a:avLst/>
                              <a:gdLst>
                                <a:gd name="T0" fmla="*/ 0 w 42"/>
                                <a:gd name="T1" fmla="*/ 0 h 29"/>
                                <a:gd name="T2" fmla="*/ 0 w 42"/>
                                <a:gd name="T3" fmla="*/ 0 h 29"/>
                                <a:gd name="T4" fmla="*/ 0 w 42"/>
                                <a:gd name="T5" fmla="*/ 0 h 29"/>
                                <a:gd name="T6" fmla="*/ 0 w 42"/>
                                <a:gd name="T7" fmla="*/ 0 h 29"/>
                                <a:gd name="T8" fmla="*/ 0 60000 65536"/>
                                <a:gd name="T9" fmla="*/ 0 60000 65536"/>
                                <a:gd name="T10" fmla="*/ 0 60000 65536"/>
                                <a:gd name="T11" fmla="*/ 0 60000 65536"/>
                                <a:gd name="T12" fmla="*/ 0 w 42"/>
                                <a:gd name="T13" fmla="*/ 0 h 29"/>
                                <a:gd name="T14" fmla="*/ 42 w 42"/>
                                <a:gd name="T15" fmla="*/ 29 h 29"/>
                              </a:gdLst>
                              <a:ahLst/>
                              <a:cxnLst>
                                <a:cxn ang="T8">
                                  <a:pos x="T0" y="T1"/>
                                </a:cxn>
                                <a:cxn ang="T9">
                                  <a:pos x="T2" y="T3"/>
                                </a:cxn>
                                <a:cxn ang="T10">
                                  <a:pos x="T4" y="T5"/>
                                </a:cxn>
                                <a:cxn ang="T11">
                                  <a:pos x="T6" y="T7"/>
                                </a:cxn>
                              </a:cxnLst>
                              <a:rect l="T12" t="T13" r="T14" b="T15"/>
                              <a:pathLst>
                                <a:path w="42" h="29">
                                  <a:moveTo>
                                    <a:pt x="13" y="0"/>
                                  </a:moveTo>
                                  <a:lnTo>
                                    <a:pt x="42" y="4"/>
                                  </a:lnTo>
                                  <a:lnTo>
                                    <a:pt x="0" y="29"/>
                                  </a:lnTo>
                                  <a:lnTo>
                                    <a:pt x="13"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689" name="Freeform 1068"/>
                            <p:cNvSpPr>
                              <a:spLocks/>
                            </p:cNvSpPr>
                            <p:nvPr/>
                          </p:nvSpPr>
                          <p:spPr bwMode="auto">
                            <a:xfrm>
                              <a:off x="4333" y="1449"/>
                              <a:ext cx="11" cy="15"/>
                            </a:xfrm>
                            <a:custGeom>
                              <a:avLst/>
                              <a:gdLst>
                                <a:gd name="T0" fmla="*/ 0 w 24"/>
                                <a:gd name="T1" fmla="*/ 0 h 33"/>
                                <a:gd name="T2" fmla="*/ 0 w 24"/>
                                <a:gd name="T3" fmla="*/ 0 h 33"/>
                                <a:gd name="T4" fmla="*/ 0 w 24"/>
                                <a:gd name="T5" fmla="*/ 0 h 33"/>
                                <a:gd name="T6" fmla="*/ 0 w 24"/>
                                <a:gd name="T7" fmla="*/ 0 h 33"/>
                                <a:gd name="T8" fmla="*/ 0 60000 65536"/>
                                <a:gd name="T9" fmla="*/ 0 60000 65536"/>
                                <a:gd name="T10" fmla="*/ 0 60000 65536"/>
                                <a:gd name="T11" fmla="*/ 0 60000 65536"/>
                                <a:gd name="T12" fmla="*/ 0 w 24"/>
                                <a:gd name="T13" fmla="*/ 0 h 33"/>
                                <a:gd name="T14" fmla="*/ 24 w 24"/>
                                <a:gd name="T15" fmla="*/ 33 h 33"/>
                              </a:gdLst>
                              <a:ahLst/>
                              <a:cxnLst>
                                <a:cxn ang="T8">
                                  <a:pos x="T0" y="T1"/>
                                </a:cxn>
                                <a:cxn ang="T9">
                                  <a:pos x="T2" y="T3"/>
                                </a:cxn>
                                <a:cxn ang="T10">
                                  <a:pos x="T4" y="T5"/>
                                </a:cxn>
                                <a:cxn ang="T11">
                                  <a:pos x="T6" y="T7"/>
                                </a:cxn>
                              </a:cxnLst>
                              <a:rect l="T12" t="T13" r="T14" b="T15"/>
                              <a:pathLst>
                                <a:path w="24" h="33">
                                  <a:moveTo>
                                    <a:pt x="16" y="0"/>
                                  </a:moveTo>
                                  <a:lnTo>
                                    <a:pt x="24" y="33"/>
                                  </a:lnTo>
                                  <a:lnTo>
                                    <a:pt x="0" y="20"/>
                                  </a:lnTo>
                                  <a:lnTo>
                                    <a:pt x="16"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690" name="Freeform 1069"/>
                            <p:cNvSpPr>
                              <a:spLocks/>
                            </p:cNvSpPr>
                            <p:nvPr/>
                          </p:nvSpPr>
                          <p:spPr bwMode="auto">
                            <a:xfrm>
                              <a:off x="4333" y="1449"/>
                              <a:ext cx="11" cy="15"/>
                            </a:xfrm>
                            <a:custGeom>
                              <a:avLst/>
                              <a:gdLst>
                                <a:gd name="T0" fmla="*/ 0 w 24"/>
                                <a:gd name="T1" fmla="*/ 0 h 33"/>
                                <a:gd name="T2" fmla="*/ 0 w 24"/>
                                <a:gd name="T3" fmla="*/ 0 h 33"/>
                                <a:gd name="T4" fmla="*/ 0 w 24"/>
                                <a:gd name="T5" fmla="*/ 0 h 33"/>
                                <a:gd name="T6" fmla="*/ 0 w 24"/>
                                <a:gd name="T7" fmla="*/ 0 h 33"/>
                                <a:gd name="T8" fmla="*/ 0 60000 65536"/>
                                <a:gd name="T9" fmla="*/ 0 60000 65536"/>
                                <a:gd name="T10" fmla="*/ 0 60000 65536"/>
                                <a:gd name="T11" fmla="*/ 0 60000 65536"/>
                                <a:gd name="T12" fmla="*/ 0 w 24"/>
                                <a:gd name="T13" fmla="*/ 0 h 33"/>
                                <a:gd name="T14" fmla="*/ 24 w 24"/>
                                <a:gd name="T15" fmla="*/ 33 h 33"/>
                              </a:gdLst>
                              <a:ahLst/>
                              <a:cxnLst>
                                <a:cxn ang="T8">
                                  <a:pos x="T0" y="T1"/>
                                </a:cxn>
                                <a:cxn ang="T9">
                                  <a:pos x="T2" y="T3"/>
                                </a:cxn>
                                <a:cxn ang="T10">
                                  <a:pos x="T4" y="T5"/>
                                </a:cxn>
                                <a:cxn ang="T11">
                                  <a:pos x="T6" y="T7"/>
                                </a:cxn>
                              </a:cxnLst>
                              <a:rect l="T12" t="T13" r="T14" b="T15"/>
                              <a:pathLst>
                                <a:path w="24" h="33">
                                  <a:moveTo>
                                    <a:pt x="16" y="0"/>
                                  </a:moveTo>
                                  <a:lnTo>
                                    <a:pt x="24" y="33"/>
                                  </a:lnTo>
                                  <a:lnTo>
                                    <a:pt x="0" y="20"/>
                                  </a:lnTo>
                                  <a:lnTo>
                                    <a:pt x="16"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691" name="Freeform 1070"/>
                            <p:cNvSpPr>
                              <a:spLocks/>
                            </p:cNvSpPr>
                            <p:nvPr/>
                          </p:nvSpPr>
                          <p:spPr bwMode="auto">
                            <a:xfrm>
                              <a:off x="4210" y="1427"/>
                              <a:ext cx="21" cy="22"/>
                            </a:xfrm>
                            <a:custGeom>
                              <a:avLst/>
                              <a:gdLst>
                                <a:gd name="T0" fmla="*/ 0 w 44"/>
                                <a:gd name="T1" fmla="*/ 0 h 47"/>
                                <a:gd name="T2" fmla="*/ 0 w 44"/>
                                <a:gd name="T3" fmla="*/ 0 h 47"/>
                                <a:gd name="T4" fmla="*/ 0 w 44"/>
                                <a:gd name="T5" fmla="*/ 0 h 47"/>
                                <a:gd name="T6" fmla="*/ 0 w 44"/>
                                <a:gd name="T7" fmla="*/ 0 h 47"/>
                                <a:gd name="T8" fmla="*/ 0 w 44"/>
                                <a:gd name="T9" fmla="*/ 0 h 47"/>
                                <a:gd name="T10" fmla="*/ 0 w 44"/>
                                <a:gd name="T11" fmla="*/ 0 h 47"/>
                                <a:gd name="T12" fmla="*/ 0 w 44"/>
                                <a:gd name="T13" fmla="*/ 0 h 47"/>
                                <a:gd name="T14" fmla="*/ 0 w 44"/>
                                <a:gd name="T15" fmla="*/ 0 h 47"/>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47"/>
                                <a:gd name="T26" fmla="*/ 44 w 44"/>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47">
                                  <a:moveTo>
                                    <a:pt x="0" y="47"/>
                                  </a:moveTo>
                                  <a:lnTo>
                                    <a:pt x="0" y="18"/>
                                  </a:lnTo>
                                  <a:lnTo>
                                    <a:pt x="7" y="0"/>
                                  </a:lnTo>
                                  <a:lnTo>
                                    <a:pt x="28" y="0"/>
                                  </a:lnTo>
                                  <a:lnTo>
                                    <a:pt x="30" y="5"/>
                                  </a:lnTo>
                                  <a:lnTo>
                                    <a:pt x="25" y="20"/>
                                  </a:lnTo>
                                  <a:lnTo>
                                    <a:pt x="44" y="28"/>
                                  </a:lnTo>
                                  <a:lnTo>
                                    <a:pt x="0" y="47"/>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692" name="Freeform 1071"/>
                            <p:cNvSpPr>
                              <a:spLocks/>
                            </p:cNvSpPr>
                            <p:nvPr/>
                          </p:nvSpPr>
                          <p:spPr bwMode="auto">
                            <a:xfrm>
                              <a:off x="4210" y="1427"/>
                              <a:ext cx="21" cy="22"/>
                            </a:xfrm>
                            <a:custGeom>
                              <a:avLst/>
                              <a:gdLst>
                                <a:gd name="T0" fmla="*/ 0 w 44"/>
                                <a:gd name="T1" fmla="*/ 0 h 47"/>
                                <a:gd name="T2" fmla="*/ 0 w 44"/>
                                <a:gd name="T3" fmla="*/ 0 h 47"/>
                                <a:gd name="T4" fmla="*/ 0 w 44"/>
                                <a:gd name="T5" fmla="*/ 0 h 47"/>
                                <a:gd name="T6" fmla="*/ 0 w 44"/>
                                <a:gd name="T7" fmla="*/ 0 h 47"/>
                                <a:gd name="T8" fmla="*/ 0 w 44"/>
                                <a:gd name="T9" fmla="*/ 0 h 47"/>
                                <a:gd name="T10" fmla="*/ 0 w 44"/>
                                <a:gd name="T11" fmla="*/ 0 h 47"/>
                                <a:gd name="T12" fmla="*/ 0 w 44"/>
                                <a:gd name="T13" fmla="*/ 0 h 47"/>
                                <a:gd name="T14" fmla="*/ 0 w 44"/>
                                <a:gd name="T15" fmla="*/ 0 h 47"/>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47"/>
                                <a:gd name="T26" fmla="*/ 44 w 44"/>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47">
                                  <a:moveTo>
                                    <a:pt x="0" y="47"/>
                                  </a:moveTo>
                                  <a:lnTo>
                                    <a:pt x="0" y="18"/>
                                  </a:lnTo>
                                  <a:lnTo>
                                    <a:pt x="7" y="0"/>
                                  </a:lnTo>
                                  <a:lnTo>
                                    <a:pt x="28" y="0"/>
                                  </a:lnTo>
                                  <a:lnTo>
                                    <a:pt x="30" y="5"/>
                                  </a:lnTo>
                                  <a:lnTo>
                                    <a:pt x="25" y="20"/>
                                  </a:lnTo>
                                  <a:lnTo>
                                    <a:pt x="44" y="28"/>
                                  </a:lnTo>
                                  <a:lnTo>
                                    <a:pt x="0" y="47"/>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693" name="Freeform 1072"/>
                            <p:cNvSpPr>
                              <a:spLocks/>
                            </p:cNvSpPr>
                            <p:nvPr/>
                          </p:nvSpPr>
                          <p:spPr bwMode="auto">
                            <a:xfrm>
                              <a:off x="4041" y="1567"/>
                              <a:ext cx="31" cy="32"/>
                            </a:xfrm>
                            <a:custGeom>
                              <a:avLst/>
                              <a:gdLst>
                                <a:gd name="T0" fmla="*/ 0 w 65"/>
                                <a:gd name="T1" fmla="*/ 0 h 70"/>
                                <a:gd name="T2" fmla="*/ 0 w 65"/>
                                <a:gd name="T3" fmla="*/ 0 h 70"/>
                                <a:gd name="T4" fmla="*/ 0 w 65"/>
                                <a:gd name="T5" fmla="*/ 0 h 70"/>
                                <a:gd name="T6" fmla="*/ 0 w 65"/>
                                <a:gd name="T7" fmla="*/ 0 h 70"/>
                                <a:gd name="T8" fmla="*/ 0 w 65"/>
                                <a:gd name="T9" fmla="*/ 0 h 70"/>
                                <a:gd name="T10" fmla="*/ 0 w 65"/>
                                <a:gd name="T11" fmla="*/ 0 h 70"/>
                                <a:gd name="T12" fmla="*/ 0 w 65"/>
                                <a:gd name="T13" fmla="*/ 0 h 70"/>
                                <a:gd name="T14" fmla="*/ 0 w 65"/>
                                <a:gd name="T15" fmla="*/ 0 h 70"/>
                                <a:gd name="T16" fmla="*/ 0 w 65"/>
                                <a:gd name="T17" fmla="*/ 0 h 70"/>
                                <a:gd name="T18" fmla="*/ 0 w 65"/>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70"/>
                                <a:gd name="T32" fmla="*/ 65 w 65"/>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70">
                                  <a:moveTo>
                                    <a:pt x="10" y="44"/>
                                  </a:moveTo>
                                  <a:lnTo>
                                    <a:pt x="0" y="23"/>
                                  </a:lnTo>
                                  <a:lnTo>
                                    <a:pt x="10" y="23"/>
                                  </a:lnTo>
                                  <a:lnTo>
                                    <a:pt x="5" y="17"/>
                                  </a:lnTo>
                                  <a:lnTo>
                                    <a:pt x="15" y="0"/>
                                  </a:lnTo>
                                  <a:lnTo>
                                    <a:pt x="65" y="62"/>
                                  </a:lnTo>
                                  <a:lnTo>
                                    <a:pt x="41" y="70"/>
                                  </a:lnTo>
                                  <a:lnTo>
                                    <a:pt x="15" y="47"/>
                                  </a:lnTo>
                                  <a:lnTo>
                                    <a:pt x="16" y="60"/>
                                  </a:lnTo>
                                  <a:lnTo>
                                    <a:pt x="10" y="44"/>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694" name="Freeform 1073"/>
                            <p:cNvSpPr>
                              <a:spLocks/>
                            </p:cNvSpPr>
                            <p:nvPr/>
                          </p:nvSpPr>
                          <p:spPr bwMode="auto">
                            <a:xfrm>
                              <a:off x="4041" y="1567"/>
                              <a:ext cx="31" cy="32"/>
                            </a:xfrm>
                            <a:custGeom>
                              <a:avLst/>
                              <a:gdLst>
                                <a:gd name="T0" fmla="*/ 0 w 65"/>
                                <a:gd name="T1" fmla="*/ 0 h 70"/>
                                <a:gd name="T2" fmla="*/ 0 w 65"/>
                                <a:gd name="T3" fmla="*/ 0 h 70"/>
                                <a:gd name="T4" fmla="*/ 0 w 65"/>
                                <a:gd name="T5" fmla="*/ 0 h 70"/>
                                <a:gd name="T6" fmla="*/ 0 w 65"/>
                                <a:gd name="T7" fmla="*/ 0 h 70"/>
                                <a:gd name="T8" fmla="*/ 0 w 65"/>
                                <a:gd name="T9" fmla="*/ 0 h 70"/>
                                <a:gd name="T10" fmla="*/ 0 w 65"/>
                                <a:gd name="T11" fmla="*/ 0 h 70"/>
                                <a:gd name="T12" fmla="*/ 0 w 65"/>
                                <a:gd name="T13" fmla="*/ 0 h 70"/>
                                <a:gd name="T14" fmla="*/ 0 w 65"/>
                                <a:gd name="T15" fmla="*/ 0 h 70"/>
                                <a:gd name="T16" fmla="*/ 0 w 65"/>
                                <a:gd name="T17" fmla="*/ 0 h 70"/>
                                <a:gd name="T18" fmla="*/ 0 w 65"/>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70"/>
                                <a:gd name="T32" fmla="*/ 65 w 65"/>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70">
                                  <a:moveTo>
                                    <a:pt x="10" y="44"/>
                                  </a:moveTo>
                                  <a:lnTo>
                                    <a:pt x="0" y="23"/>
                                  </a:lnTo>
                                  <a:lnTo>
                                    <a:pt x="10" y="23"/>
                                  </a:lnTo>
                                  <a:lnTo>
                                    <a:pt x="5" y="17"/>
                                  </a:lnTo>
                                  <a:lnTo>
                                    <a:pt x="15" y="0"/>
                                  </a:lnTo>
                                  <a:lnTo>
                                    <a:pt x="65" y="62"/>
                                  </a:lnTo>
                                  <a:lnTo>
                                    <a:pt x="41" y="70"/>
                                  </a:lnTo>
                                  <a:lnTo>
                                    <a:pt x="15" y="47"/>
                                  </a:lnTo>
                                  <a:lnTo>
                                    <a:pt x="16" y="60"/>
                                  </a:lnTo>
                                  <a:lnTo>
                                    <a:pt x="10" y="44"/>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695" name="Freeform 1074"/>
                            <p:cNvSpPr>
                              <a:spLocks/>
                            </p:cNvSpPr>
                            <p:nvPr/>
                          </p:nvSpPr>
                          <p:spPr bwMode="auto">
                            <a:xfrm>
                              <a:off x="3952" y="1530"/>
                              <a:ext cx="12" cy="16"/>
                            </a:xfrm>
                            <a:custGeom>
                              <a:avLst/>
                              <a:gdLst>
                                <a:gd name="T0" fmla="*/ 0 w 28"/>
                                <a:gd name="T1" fmla="*/ 0 h 36"/>
                                <a:gd name="T2" fmla="*/ 0 w 28"/>
                                <a:gd name="T3" fmla="*/ 0 h 36"/>
                                <a:gd name="T4" fmla="*/ 0 w 28"/>
                                <a:gd name="T5" fmla="*/ 0 h 36"/>
                                <a:gd name="T6" fmla="*/ 0 w 28"/>
                                <a:gd name="T7" fmla="*/ 0 h 36"/>
                                <a:gd name="T8" fmla="*/ 0 w 28"/>
                                <a:gd name="T9" fmla="*/ 0 h 36"/>
                                <a:gd name="T10" fmla="*/ 0 60000 65536"/>
                                <a:gd name="T11" fmla="*/ 0 60000 65536"/>
                                <a:gd name="T12" fmla="*/ 0 60000 65536"/>
                                <a:gd name="T13" fmla="*/ 0 60000 65536"/>
                                <a:gd name="T14" fmla="*/ 0 60000 65536"/>
                                <a:gd name="T15" fmla="*/ 0 w 28"/>
                                <a:gd name="T16" fmla="*/ 0 h 36"/>
                                <a:gd name="T17" fmla="*/ 28 w 28"/>
                                <a:gd name="T18" fmla="*/ 36 h 36"/>
                              </a:gdLst>
                              <a:ahLst/>
                              <a:cxnLst>
                                <a:cxn ang="T10">
                                  <a:pos x="T0" y="T1"/>
                                </a:cxn>
                                <a:cxn ang="T11">
                                  <a:pos x="T2" y="T3"/>
                                </a:cxn>
                                <a:cxn ang="T12">
                                  <a:pos x="T4" y="T5"/>
                                </a:cxn>
                                <a:cxn ang="T13">
                                  <a:pos x="T6" y="T7"/>
                                </a:cxn>
                                <a:cxn ang="T14">
                                  <a:pos x="T8" y="T9"/>
                                </a:cxn>
                              </a:cxnLst>
                              <a:rect l="T15" t="T16" r="T17" b="T18"/>
                              <a:pathLst>
                                <a:path w="28" h="36">
                                  <a:moveTo>
                                    <a:pt x="0" y="0"/>
                                  </a:moveTo>
                                  <a:lnTo>
                                    <a:pt x="21" y="0"/>
                                  </a:lnTo>
                                  <a:lnTo>
                                    <a:pt x="28" y="10"/>
                                  </a:lnTo>
                                  <a:lnTo>
                                    <a:pt x="28" y="36"/>
                                  </a:lnTo>
                                  <a:lnTo>
                                    <a:pt x="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696" name="Freeform 1075"/>
                            <p:cNvSpPr>
                              <a:spLocks/>
                            </p:cNvSpPr>
                            <p:nvPr/>
                          </p:nvSpPr>
                          <p:spPr bwMode="auto">
                            <a:xfrm>
                              <a:off x="3952" y="1530"/>
                              <a:ext cx="12" cy="16"/>
                            </a:xfrm>
                            <a:custGeom>
                              <a:avLst/>
                              <a:gdLst>
                                <a:gd name="T0" fmla="*/ 0 w 28"/>
                                <a:gd name="T1" fmla="*/ 0 h 36"/>
                                <a:gd name="T2" fmla="*/ 0 w 28"/>
                                <a:gd name="T3" fmla="*/ 0 h 36"/>
                                <a:gd name="T4" fmla="*/ 0 w 28"/>
                                <a:gd name="T5" fmla="*/ 0 h 36"/>
                                <a:gd name="T6" fmla="*/ 0 w 28"/>
                                <a:gd name="T7" fmla="*/ 0 h 36"/>
                                <a:gd name="T8" fmla="*/ 0 w 28"/>
                                <a:gd name="T9" fmla="*/ 0 h 36"/>
                                <a:gd name="T10" fmla="*/ 0 60000 65536"/>
                                <a:gd name="T11" fmla="*/ 0 60000 65536"/>
                                <a:gd name="T12" fmla="*/ 0 60000 65536"/>
                                <a:gd name="T13" fmla="*/ 0 60000 65536"/>
                                <a:gd name="T14" fmla="*/ 0 60000 65536"/>
                                <a:gd name="T15" fmla="*/ 0 w 28"/>
                                <a:gd name="T16" fmla="*/ 0 h 36"/>
                                <a:gd name="T17" fmla="*/ 28 w 28"/>
                                <a:gd name="T18" fmla="*/ 36 h 36"/>
                              </a:gdLst>
                              <a:ahLst/>
                              <a:cxnLst>
                                <a:cxn ang="T10">
                                  <a:pos x="T0" y="T1"/>
                                </a:cxn>
                                <a:cxn ang="T11">
                                  <a:pos x="T2" y="T3"/>
                                </a:cxn>
                                <a:cxn ang="T12">
                                  <a:pos x="T4" y="T5"/>
                                </a:cxn>
                                <a:cxn ang="T13">
                                  <a:pos x="T6" y="T7"/>
                                </a:cxn>
                                <a:cxn ang="T14">
                                  <a:pos x="T8" y="T9"/>
                                </a:cxn>
                              </a:cxnLst>
                              <a:rect l="T15" t="T16" r="T17" b="T18"/>
                              <a:pathLst>
                                <a:path w="28" h="36">
                                  <a:moveTo>
                                    <a:pt x="0" y="0"/>
                                  </a:moveTo>
                                  <a:lnTo>
                                    <a:pt x="21" y="0"/>
                                  </a:lnTo>
                                  <a:lnTo>
                                    <a:pt x="28" y="10"/>
                                  </a:lnTo>
                                  <a:lnTo>
                                    <a:pt x="28" y="36"/>
                                  </a:lnTo>
                                  <a:lnTo>
                                    <a:pt x="0"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697" name="Freeform 1076"/>
                            <p:cNvSpPr>
                              <a:spLocks/>
                            </p:cNvSpPr>
                            <p:nvPr/>
                          </p:nvSpPr>
                          <p:spPr bwMode="auto">
                            <a:xfrm>
                              <a:off x="3971" y="1230"/>
                              <a:ext cx="221" cy="208"/>
                            </a:xfrm>
                            <a:custGeom>
                              <a:avLst/>
                              <a:gdLst>
                                <a:gd name="T0" fmla="*/ 0 w 483"/>
                                <a:gd name="T1" fmla="*/ 0 h 458"/>
                                <a:gd name="T2" fmla="*/ 0 w 483"/>
                                <a:gd name="T3" fmla="*/ 0 h 458"/>
                                <a:gd name="T4" fmla="*/ 0 w 483"/>
                                <a:gd name="T5" fmla="*/ 0 h 458"/>
                                <a:gd name="T6" fmla="*/ 0 w 483"/>
                                <a:gd name="T7" fmla="*/ 0 h 458"/>
                                <a:gd name="T8" fmla="*/ 0 w 483"/>
                                <a:gd name="T9" fmla="*/ 0 h 458"/>
                                <a:gd name="T10" fmla="*/ 0 w 483"/>
                                <a:gd name="T11" fmla="*/ 0 h 458"/>
                                <a:gd name="T12" fmla="*/ 0 w 483"/>
                                <a:gd name="T13" fmla="*/ 0 h 458"/>
                                <a:gd name="T14" fmla="*/ 0 w 483"/>
                                <a:gd name="T15" fmla="*/ 0 h 458"/>
                                <a:gd name="T16" fmla="*/ 0 w 483"/>
                                <a:gd name="T17" fmla="*/ 0 h 458"/>
                                <a:gd name="T18" fmla="*/ 0 w 483"/>
                                <a:gd name="T19" fmla="*/ 0 h 458"/>
                                <a:gd name="T20" fmla="*/ 0 w 483"/>
                                <a:gd name="T21" fmla="*/ 0 h 458"/>
                                <a:gd name="T22" fmla="*/ 0 w 483"/>
                                <a:gd name="T23" fmla="*/ 0 h 458"/>
                                <a:gd name="T24" fmla="*/ 0 w 483"/>
                                <a:gd name="T25" fmla="*/ 0 h 458"/>
                                <a:gd name="T26" fmla="*/ 0 w 483"/>
                                <a:gd name="T27" fmla="*/ 0 h 458"/>
                                <a:gd name="T28" fmla="*/ 0 w 483"/>
                                <a:gd name="T29" fmla="*/ 0 h 458"/>
                                <a:gd name="T30" fmla="*/ 0 w 483"/>
                                <a:gd name="T31" fmla="*/ 0 h 458"/>
                                <a:gd name="T32" fmla="*/ 0 w 483"/>
                                <a:gd name="T33" fmla="*/ 0 h 458"/>
                                <a:gd name="T34" fmla="*/ 0 w 483"/>
                                <a:gd name="T35" fmla="*/ 0 h 458"/>
                                <a:gd name="T36" fmla="*/ 0 w 483"/>
                                <a:gd name="T37" fmla="*/ 0 h 458"/>
                                <a:gd name="T38" fmla="*/ 0 w 483"/>
                                <a:gd name="T39" fmla="*/ 0 h 458"/>
                                <a:gd name="T40" fmla="*/ 0 w 483"/>
                                <a:gd name="T41" fmla="*/ 0 h 458"/>
                                <a:gd name="T42" fmla="*/ 0 w 483"/>
                                <a:gd name="T43" fmla="*/ 0 h 458"/>
                                <a:gd name="T44" fmla="*/ 0 w 483"/>
                                <a:gd name="T45" fmla="*/ 0 h 458"/>
                                <a:gd name="T46" fmla="*/ 0 w 483"/>
                                <a:gd name="T47" fmla="*/ 0 h 458"/>
                                <a:gd name="T48" fmla="*/ 0 w 483"/>
                                <a:gd name="T49" fmla="*/ 0 h 458"/>
                                <a:gd name="T50" fmla="*/ 0 w 483"/>
                                <a:gd name="T51" fmla="*/ 0 h 458"/>
                                <a:gd name="T52" fmla="*/ 0 w 483"/>
                                <a:gd name="T53" fmla="*/ 0 h 458"/>
                                <a:gd name="T54" fmla="*/ 0 w 483"/>
                                <a:gd name="T55" fmla="*/ 0 h 458"/>
                                <a:gd name="T56" fmla="*/ 0 w 483"/>
                                <a:gd name="T57" fmla="*/ 0 h 458"/>
                                <a:gd name="T58" fmla="*/ 0 w 483"/>
                                <a:gd name="T59" fmla="*/ 0 h 458"/>
                                <a:gd name="T60" fmla="*/ 0 w 483"/>
                                <a:gd name="T61" fmla="*/ 0 h 458"/>
                                <a:gd name="T62" fmla="*/ 0 w 483"/>
                                <a:gd name="T63" fmla="*/ 0 h 458"/>
                                <a:gd name="T64" fmla="*/ 0 w 483"/>
                                <a:gd name="T65" fmla="*/ 0 h 458"/>
                                <a:gd name="T66" fmla="*/ 0 w 483"/>
                                <a:gd name="T67" fmla="*/ 0 h 458"/>
                                <a:gd name="T68" fmla="*/ 0 w 483"/>
                                <a:gd name="T69" fmla="*/ 0 h 458"/>
                                <a:gd name="T70" fmla="*/ 0 w 483"/>
                                <a:gd name="T71" fmla="*/ 0 h 458"/>
                                <a:gd name="T72" fmla="*/ 0 w 483"/>
                                <a:gd name="T73" fmla="*/ 0 h 458"/>
                                <a:gd name="T74" fmla="*/ 0 w 483"/>
                                <a:gd name="T75" fmla="*/ 0 h 458"/>
                                <a:gd name="T76" fmla="*/ 0 w 483"/>
                                <a:gd name="T77" fmla="*/ 0 h 458"/>
                                <a:gd name="T78" fmla="*/ 0 w 483"/>
                                <a:gd name="T79" fmla="*/ 0 h 458"/>
                                <a:gd name="T80" fmla="*/ 0 w 483"/>
                                <a:gd name="T81" fmla="*/ 0 h 458"/>
                                <a:gd name="T82" fmla="*/ 0 w 483"/>
                                <a:gd name="T83" fmla="*/ 0 h 458"/>
                                <a:gd name="T84" fmla="*/ 0 w 483"/>
                                <a:gd name="T85" fmla="*/ 0 h 458"/>
                                <a:gd name="T86" fmla="*/ 0 w 483"/>
                                <a:gd name="T87" fmla="*/ 0 h 458"/>
                                <a:gd name="T88" fmla="*/ 0 w 483"/>
                                <a:gd name="T89" fmla="*/ 0 h 458"/>
                                <a:gd name="T90" fmla="*/ 0 w 483"/>
                                <a:gd name="T91" fmla="*/ 0 h 458"/>
                                <a:gd name="T92" fmla="*/ 0 w 483"/>
                                <a:gd name="T93" fmla="*/ 0 h 458"/>
                                <a:gd name="T94" fmla="*/ 0 w 483"/>
                                <a:gd name="T95" fmla="*/ 0 h 458"/>
                                <a:gd name="T96" fmla="*/ 0 w 483"/>
                                <a:gd name="T97" fmla="*/ 0 h 458"/>
                                <a:gd name="T98" fmla="*/ 0 w 483"/>
                                <a:gd name="T99" fmla="*/ 0 h 458"/>
                                <a:gd name="T100" fmla="*/ 0 w 483"/>
                                <a:gd name="T101" fmla="*/ 0 h 458"/>
                                <a:gd name="T102" fmla="*/ 0 w 483"/>
                                <a:gd name="T103" fmla="*/ 0 h 458"/>
                                <a:gd name="T104" fmla="*/ 0 w 483"/>
                                <a:gd name="T105" fmla="*/ 0 h 458"/>
                                <a:gd name="T106" fmla="*/ 0 w 483"/>
                                <a:gd name="T107" fmla="*/ 0 h 458"/>
                                <a:gd name="T108" fmla="*/ 0 w 483"/>
                                <a:gd name="T109" fmla="*/ 0 h 458"/>
                                <a:gd name="T110" fmla="*/ 0 w 483"/>
                                <a:gd name="T111" fmla="*/ 0 h 458"/>
                                <a:gd name="T112" fmla="*/ 0 w 483"/>
                                <a:gd name="T113" fmla="*/ 0 h 458"/>
                                <a:gd name="T114" fmla="*/ 0 w 483"/>
                                <a:gd name="T115" fmla="*/ 0 h 458"/>
                                <a:gd name="T116" fmla="*/ 0 w 483"/>
                                <a:gd name="T117" fmla="*/ 0 h 4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83"/>
                                <a:gd name="T178" fmla="*/ 0 h 458"/>
                                <a:gd name="T179" fmla="*/ 483 w 483"/>
                                <a:gd name="T180" fmla="*/ 458 h 45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83" h="458">
                                  <a:moveTo>
                                    <a:pt x="0" y="397"/>
                                  </a:moveTo>
                                  <a:lnTo>
                                    <a:pt x="46" y="355"/>
                                  </a:lnTo>
                                  <a:lnTo>
                                    <a:pt x="76" y="370"/>
                                  </a:lnTo>
                                  <a:lnTo>
                                    <a:pt x="46" y="345"/>
                                  </a:lnTo>
                                  <a:lnTo>
                                    <a:pt x="63" y="339"/>
                                  </a:lnTo>
                                  <a:lnTo>
                                    <a:pt x="49" y="326"/>
                                  </a:lnTo>
                                  <a:lnTo>
                                    <a:pt x="73" y="323"/>
                                  </a:lnTo>
                                  <a:lnTo>
                                    <a:pt x="59" y="298"/>
                                  </a:lnTo>
                                  <a:lnTo>
                                    <a:pt x="94" y="293"/>
                                  </a:lnTo>
                                  <a:lnTo>
                                    <a:pt x="63" y="285"/>
                                  </a:lnTo>
                                  <a:lnTo>
                                    <a:pt x="72" y="261"/>
                                  </a:lnTo>
                                  <a:lnTo>
                                    <a:pt x="59" y="261"/>
                                  </a:lnTo>
                                  <a:lnTo>
                                    <a:pt x="57" y="249"/>
                                  </a:lnTo>
                                  <a:lnTo>
                                    <a:pt x="62" y="233"/>
                                  </a:lnTo>
                                  <a:lnTo>
                                    <a:pt x="76" y="246"/>
                                  </a:lnTo>
                                  <a:lnTo>
                                    <a:pt x="120" y="220"/>
                                  </a:lnTo>
                                  <a:lnTo>
                                    <a:pt x="161" y="153"/>
                                  </a:lnTo>
                                  <a:lnTo>
                                    <a:pt x="215" y="113"/>
                                  </a:lnTo>
                                  <a:lnTo>
                                    <a:pt x="221" y="116"/>
                                  </a:lnTo>
                                  <a:lnTo>
                                    <a:pt x="212" y="132"/>
                                  </a:lnTo>
                                  <a:lnTo>
                                    <a:pt x="233" y="122"/>
                                  </a:lnTo>
                                  <a:lnTo>
                                    <a:pt x="233" y="90"/>
                                  </a:lnTo>
                                  <a:lnTo>
                                    <a:pt x="275" y="108"/>
                                  </a:lnTo>
                                  <a:lnTo>
                                    <a:pt x="337" y="86"/>
                                  </a:lnTo>
                                  <a:lnTo>
                                    <a:pt x="433" y="0"/>
                                  </a:lnTo>
                                  <a:lnTo>
                                    <a:pt x="465" y="5"/>
                                  </a:lnTo>
                                  <a:lnTo>
                                    <a:pt x="483" y="43"/>
                                  </a:lnTo>
                                  <a:lnTo>
                                    <a:pt x="477" y="64"/>
                                  </a:lnTo>
                                  <a:lnTo>
                                    <a:pt x="483" y="64"/>
                                  </a:lnTo>
                                  <a:lnTo>
                                    <a:pt x="464" y="108"/>
                                  </a:lnTo>
                                  <a:lnTo>
                                    <a:pt x="321" y="178"/>
                                  </a:lnTo>
                                  <a:lnTo>
                                    <a:pt x="312" y="165"/>
                                  </a:lnTo>
                                  <a:lnTo>
                                    <a:pt x="243" y="244"/>
                                  </a:lnTo>
                                  <a:lnTo>
                                    <a:pt x="215" y="244"/>
                                  </a:lnTo>
                                  <a:lnTo>
                                    <a:pt x="210" y="256"/>
                                  </a:lnTo>
                                  <a:lnTo>
                                    <a:pt x="223" y="266"/>
                                  </a:lnTo>
                                  <a:lnTo>
                                    <a:pt x="207" y="293"/>
                                  </a:lnTo>
                                  <a:lnTo>
                                    <a:pt x="182" y="285"/>
                                  </a:lnTo>
                                  <a:lnTo>
                                    <a:pt x="195" y="311"/>
                                  </a:lnTo>
                                  <a:lnTo>
                                    <a:pt x="168" y="298"/>
                                  </a:lnTo>
                                  <a:lnTo>
                                    <a:pt x="174" y="314"/>
                                  </a:lnTo>
                                  <a:lnTo>
                                    <a:pt x="163" y="326"/>
                                  </a:lnTo>
                                  <a:lnTo>
                                    <a:pt x="145" y="308"/>
                                  </a:lnTo>
                                  <a:lnTo>
                                    <a:pt x="161" y="347"/>
                                  </a:lnTo>
                                  <a:lnTo>
                                    <a:pt x="142" y="375"/>
                                  </a:lnTo>
                                  <a:lnTo>
                                    <a:pt x="122" y="345"/>
                                  </a:lnTo>
                                  <a:lnTo>
                                    <a:pt x="114" y="368"/>
                                  </a:lnTo>
                                  <a:lnTo>
                                    <a:pt x="132" y="384"/>
                                  </a:lnTo>
                                  <a:lnTo>
                                    <a:pt x="130" y="402"/>
                                  </a:lnTo>
                                  <a:lnTo>
                                    <a:pt x="98" y="391"/>
                                  </a:lnTo>
                                  <a:lnTo>
                                    <a:pt x="120" y="415"/>
                                  </a:lnTo>
                                  <a:lnTo>
                                    <a:pt x="99" y="409"/>
                                  </a:lnTo>
                                  <a:lnTo>
                                    <a:pt x="111" y="435"/>
                                  </a:lnTo>
                                  <a:lnTo>
                                    <a:pt x="96" y="458"/>
                                  </a:lnTo>
                                  <a:lnTo>
                                    <a:pt x="47" y="436"/>
                                  </a:lnTo>
                                  <a:lnTo>
                                    <a:pt x="15" y="445"/>
                                  </a:lnTo>
                                  <a:lnTo>
                                    <a:pt x="46" y="407"/>
                                  </a:lnTo>
                                  <a:lnTo>
                                    <a:pt x="10" y="415"/>
                                  </a:lnTo>
                                  <a:lnTo>
                                    <a:pt x="0" y="397"/>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698" name="Freeform 1077"/>
                            <p:cNvSpPr>
                              <a:spLocks/>
                            </p:cNvSpPr>
                            <p:nvPr/>
                          </p:nvSpPr>
                          <p:spPr bwMode="auto">
                            <a:xfrm>
                              <a:off x="3971" y="1230"/>
                              <a:ext cx="221" cy="208"/>
                            </a:xfrm>
                            <a:custGeom>
                              <a:avLst/>
                              <a:gdLst>
                                <a:gd name="T0" fmla="*/ 0 w 483"/>
                                <a:gd name="T1" fmla="*/ 0 h 458"/>
                                <a:gd name="T2" fmla="*/ 0 w 483"/>
                                <a:gd name="T3" fmla="*/ 0 h 458"/>
                                <a:gd name="T4" fmla="*/ 0 w 483"/>
                                <a:gd name="T5" fmla="*/ 0 h 458"/>
                                <a:gd name="T6" fmla="*/ 0 w 483"/>
                                <a:gd name="T7" fmla="*/ 0 h 458"/>
                                <a:gd name="T8" fmla="*/ 0 w 483"/>
                                <a:gd name="T9" fmla="*/ 0 h 458"/>
                                <a:gd name="T10" fmla="*/ 0 w 483"/>
                                <a:gd name="T11" fmla="*/ 0 h 458"/>
                                <a:gd name="T12" fmla="*/ 0 w 483"/>
                                <a:gd name="T13" fmla="*/ 0 h 458"/>
                                <a:gd name="T14" fmla="*/ 0 w 483"/>
                                <a:gd name="T15" fmla="*/ 0 h 458"/>
                                <a:gd name="T16" fmla="*/ 0 w 483"/>
                                <a:gd name="T17" fmla="*/ 0 h 458"/>
                                <a:gd name="T18" fmla="*/ 0 w 483"/>
                                <a:gd name="T19" fmla="*/ 0 h 458"/>
                                <a:gd name="T20" fmla="*/ 0 w 483"/>
                                <a:gd name="T21" fmla="*/ 0 h 458"/>
                                <a:gd name="T22" fmla="*/ 0 w 483"/>
                                <a:gd name="T23" fmla="*/ 0 h 458"/>
                                <a:gd name="T24" fmla="*/ 0 w 483"/>
                                <a:gd name="T25" fmla="*/ 0 h 458"/>
                                <a:gd name="T26" fmla="*/ 0 w 483"/>
                                <a:gd name="T27" fmla="*/ 0 h 458"/>
                                <a:gd name="T28" fmla="*/ 0 w 483"/>
                                <a:gd name="T29" fmla="*/ 0 h 458"/>
                                <a:gd name="T30" fmla="*/ 0 w 483"/>
                                <a:gd name="T31" fmla="*/ 0 h 458"/>
                                <a:gd name="T32" fmla="*/ 0 w 483"/>
                                <a:gd name="T33" fmla="*/ 0 h 458"/>
                                <a:gd name="T34" fmla="*/ 0 w 483"/>
                                <a:gd name="T35" fmla="*/ 0 h 458"/>
                                <a:gd name="T36" fmla="*/ 0 w 483"/>
                                <a:gd name="T37" fmla="*/ 0 h 458"/>
                                <a:gd name="T38" fmla="*/ 0 w 483"/>
                                <a:gd name="T39" fmla="*/ 0 h 458"/>
                                <a:gd name="T40" fmla="*/ 0 w 483"/>
                                <a:gd name="T41" fmla="*/ 0 h 458"/>
                                <a:gd name="T42" fmla="*/ 0 w 483"/>
                                <a:gd name="T43" fmla="*/ 0 h 458"/>
                                <a:gd name="T44" fmla="*/ 0 w 483"/>
                                <a:gd name="T45" fmla="*/ 0 h 458"/>
                                <a:gd name="T46" fmla="*/ 0 w 483"/>
                                <a:gd name="T47" fmla="*/ 0 h 458"/>
                                <a:gd name="T48" fmla="*/ 0 w 483"/>
                                <a:gd name="T49" fmla="*/ 0 h 458"/>
                                <a:gd name="T50" fmla="*/ 0 w 483"/>
                                <a:gd name="T51" fmla="*/ 0 h 458"/>
                                <a:gd name="T52" fmla="*/ 0 w 483"/>
                                <a:gd name="T53" fmla="*/ 0 h 458"/>
                                <a:gd name="T54" fmla="*/ 0 w 483"/>
                                <a:gd name="T55" fmla="*/ 0 h 458"/>
                                <a:gd name="T56" fmla="*/ 0 w 483"/>
                                <a:gd name="T57" fmla="*/ 0 h 458"/>
                                <a:gd name="T58" fmla="*/ 0 w 483"/>
                                <a:gd name="T59" fmla="*/ 0 h 458"/>
                                <a:gd name="T60" fmla="*/ 0 w 483"/>
                                <a:gd name="T61" fmla="*/ 0 h 458"/>
                                <a:gd name="T62" fmla="*/ 0 w 483"/>
                                <a:gd name="T63" fmla="*/ 0 h 458"/>
                                <a:gd name="T64" fmla="*/ 0 w 483"/>
                                <a:gd name="T65" fmla="*/ 0 h 458"/>
                                <a:gd name="T66" fmla="*/ 0 w 483"/>
                                <a:gd name="T67" fmla="*/ 0 h 458"/>
                                <a:gd name="T68" fmla="*/ 0 w 483"/>
                                <a:gd name="T69" fmla="*/ 0 h 458"/>
                                <a:gd name="T70" fmla="*/ 0 w 483"/>
                                <a:gd name="T71" fmla="*/ 0 h 458"/>
                                <a:gd name="T72" fmla="*/ 0 w 483"/>
                                <a:gd name="T73" fmla="*/ 0 h 458"/>
                                <a:gd name="T74" fmla="*/ 0 w 483"/>
                                <a:gd name="T75" fmla="*/ 0 h 458"/>
                                <a:gd name="T76" fmla="*/ 0 w 483"/>
                                <a:gd name="T77" fmla="*/ 0 h 458"/>
                                <a:gd name="T78" fmla="*/ 0 w 483"/>
                                <a:gd name="T79" fmla="*/ 0 h 458"/>
                                <a:gd name="T80" fmla="*/ 0 w 483"/>
                                <a:gd name="T81" fmla="*/ 0 h 458"/>
                                <a:gd name="T82" fmla="*/ 0 w 483"/>
                                <a:gd name="T83" fmla="*/ 0 h 458"/>
                                <a:gd name="T84" fmla="*/ 0 w 483"/>
                                <a:gd name="T85" fmla="*/ 0 h 458"/>
                                <a:gd name="T86" fmla="*/ 0 w 483"/>
                                <a:gd name="T87" fmla="*/ 0 h 458"/>
                                <a:gd name="T88" fmla="*/ 0 w 483"/>
                                <a:gd name="T89" fmla="*/ 0 h 458"/>
                                <a:gd name="T90" fmla="*/ 0 w 483"/>
                                <a:gd name="T91" fmla="*/ 0 h 458"/>
                                <a:gd name="T92" fmla="*/ 0 w 483"/>
                                <a:gd name="T93" fmla="*/ 0 h 458"/>
                                <a:gd name="T94" fmla="*/ 0 w 483"/>
                                <a:gd name="T95" fmla="*/ 0 h 458"/>
                                <a:gd name="T96" fmla="*/ 0 w 483"/>
                                <a:gd name="T97" fmla="*/ 0 h 458"/>
                                <a:gd name="T98" fmla="*/ 0 w 483"/>
                                <a:gd name="T99" fmla="*/ 0 h 458"/>
                                <a:gd name="T100" fmla="*/ 0 w 483"/>
                                <a:gd name="T101" fmla="*/ 0 h 458"/>
                                <a:gd name="T102" fmla="*/ 0 w 483"/>
                                <a:gd name="T103" fmla="*/ 0 h 458"/>
                                <a:gd name="T104" fmla="*/ 0 w 483"/>
                                <a:gd name="T105" fmla="*/ 0 h 458"/>
                                <a:gd name="T106" fmla="*/ 0 w 483"/>
                                <a:gd name="T107" fmla="*/ 0 h 458"/>
                                <a:gd name="T108" fmla="*/ 0 w 483"/>
                                <a:gd name="T109" fmla="*/ 0 h 458"/>
                                <a:gd name="T110" fmla="*/ 0 w 483"/>
                                <a:gd name="T111" fmla="*/ 0 h 458"/>
                                <a:gd name="T112" fmla="*/ 0 w 483"/>
                                <a:gd name="T113" fmla="*/ 0 h 458"/>
                                <a:gd name="T114" fmla="*/ 0 w 483"/>
                                <a:gd name="T115" fmla="*/ 0 h 458"/>
                                <a:gd name="T116" fmla="*/ 0 w 483"/>
                                <a:gd name="T117" fmla="*/ 0 h 4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83"/>
                                <a:gd name="T178" fmla="*/ 0 h 458"/>
                                <a:gd name="T179" fmla="*/ 483 w 483"/>
                                <a:gd name="T180" fmla="*/ 458 h 45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83" h="458">
                                  <a:moveTo>
                                    <a:pt x="0" y="397"/>
                                  </a:moveTo>
                                  <a:lnTo>
                                    <a:pt x="46" y="355"/>
                                  </a:lnTo>
                                  <a:lnTo>
                                    <a:pt x="76" y="370"/>
                                  </a:lnTo>
                                  <a:lnTo>
                                    <a:pt x="46" y="345"/>
                                  </a:lnTo>
                                  <a:lnTo>
                                    <a:pt x="63" y="339"/>
                                  </a:lnTo>
                                  <a:lnTo>
                                    <a:pt x="49" y="326"/>
                                  </a:lnTo>
                                  <a:lnTo>
                                    <a:pt x="73" y="323"/>
                                  </a:lnTo>
                                  <a:lnTo>
                                    <a:pt x="59" y="298"/>
                                  </a:lnTo>
                                  <a:lnTo>
                                    <a:pt x="94" y="293"/>
                                  </a:lnTo>
                                  <a:lnTo>
                                    <a:pt x="63" y="285"/>
                                  </a:lnTo>
                                  <a:lnTo>
                                    <a:pt x="72" y="261"/>
                                  </a:lnTo>
                                  <a:lnTo>
                                    <a:pt x="59" y="261"/>
                                  </a:lnTo>
                                  <a:lnTo>
                                    <a:pt x="57" y="249"/>
                                  </a:lnTo>
                                  <a:lnTo>
                                    <a:pt x="62" y="233"/>
                                  </a:lnTo>
                                  <a:lnTo>
                                    <a:pt x="76" y="246"/>
                                  </a:lnTo>
                                  <a:lnTo>
                                    <a:pt x="120" y="220"/>
                                  </a:lnTo>
                                  <a:lnTo>
                                    <a:pt x="161" y="153"/>
                                  </a:lnTo>
                                  <a:lnTo>
                                    <a:pt x="215" y="113"/>
                                  </a:lnTo>
                                  <a:lnTo>
                                    <a:pt x="221" y="116"/>
                                  </a:lnTo>
                                  <a:lnTo>
                                    <a:pt x="212" y="132"/>
                                  </a:lnTo>
                                  <a:lnTo>
                                    <a:pt x="233" y="122"/>
                                  </a:lnTo>
                                  <a:lnTo>
                                    <a:pt x="233" y="90"/>
                                  </a:lnTo>
                                  <a:lnTo>
                                    <a:pt x="275" y="108"/>
                                  </a:lnTo>
                                  <a:lnTo>
                                    <a:pt x="337" y="86"/>
                                  </a:lnTo>
                                  <a:lnTo>
                                    <a:pt x="433" y="0"/>
                                  </a:lnTo>
                                  <a:lnTo>
                                    <a:pt x="465" y="5"/>
                                  </a:lnTo>
                                  <a:lnTo>
                                    <a:pt x="483" y="43"/>
                                  </a:lnTo>
                                  <a:lnTo>
                                    <a:pt x="477" y="64"/>
                                  </a:lnTo>
                                  <a:lnTo>
                                    <a:pt x="483" y="64"/>
                                  </a:lnTo>
                                  <a:lnTo>
                                    <a:pt x="464" y="108"/>
                                  </a:lnTo>
                                  <a:lnTo>
                                    <a:pt x="321" y="178"/>
                                  </a:lnTo>
                                  <a:lnTo>
                                    <a:pt x="312" y="165"/>
                                  </a:lnTo>
                                  <a:lnTo>
                                    <a:pt x="243" y="244"/>
                                  </a:lnTo>
                                  <a:lnTo>
                                    <a:pt x="215" y="244"/>
                                  </a:lnTo>
                                  <a:lnTo>
                                    <a:pt x="210" y="256"/>
                                  </a:lnTo>
                                  <a:lnTo>
                                    <a:pt x="223" y="266"/>
                                  </a:lnTo>
                                  <a:lnTo>
                                    <a:pt x="207" y="293"/>
                                  </a:lnTo>
                                  <a:lnTo>
                                    <a:pt x="182" y="285"/>
                                  </a:lnTo>
                                  <a:lnTo>
                                    <a:pt x="195" y="311"/>
                                  </a:lnTo>
                                  <a:lnTo>
                                    <a:pt x="168" y="298"/>
                                  </a:lnTo>
                                  <a:lnTo>
                                    <a:pt x="174" y="314"/>
                                  </a:lnTo>
                                  <a:lnTo>
                                    <a:pt x="163" y="326"/>
                                  </a:lnTo>
                                  <a:lnTo>
                                    <a:pt x="145" y="308"/>
                                  </a:lnTo>
                                  <a:lnTo>
                                    <a:pt x="161" y="347"/>
                                  </a:lnTo>
                                  <a:lnTo>
                                    <a:pt x="142" y="375"/>
                                  </a:lnTo>
                                  <a:lnTo>
                                    <a:pt x="122" y="345"/>
                                  </a:lnTo>
                                  <a:lnTo>
                                    <a:pt x="114" y="368"/>
                                  </a:lnTo>
                                  <a:lnTo>
                                    <a:pt x="132" y="384"/>
                                  </a:lnTo>
                                  <a:lnTo>
                                    <a:pt x="130" y="402"/>
                                  </a:lnTo>
                                  <a:lnTo>
                                    <a:pt x="98" y="391"/>
                                  </a:lnTo>
                                  <a:lnTo>
                                    <a:pt x="120" y="415"/>
                                  </a:lnTo>
                                  <a:lnTo>
                                    <a:pt x="99" y="409"/>
                                  </a:lnTo>
                                  <a:lnTo>
                                    <a:pt x="111" y="435"/>
                                  </a:lnTo>
                                  <a:lnTo>
                                    <a:pt x="96" y="458"/>
                                  </a:lnTo>
                                  <a:lnTo>
                                    <a:pt x="47" y="436"/>
                                  </a:lnTo>
                                  <a:lnTo>
                                    <a:pt x="15" y="445"/>
                                  </a:lnTo>
                                  <a:lnTo>
                                    <a:pt x="46" y="407"/>
                                  </a:lnTo>
                                  <a:lnTo>
                                    <a:pt x="10" y="415"/>
                                  </a:lnTo>
                                  <a:lnTo>
                                    <a:pt x="0" y="397"/>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699" name="Freeform 1078"/>
                            <p:cNvSpPr>
                              <a:spLocks/>
                            </p:cNvSpPr>
                            <p:nvPr/>
                          </p:nvSpPr>
                          <p:spPr bwMode="auto">
                            <a:xfrm>
                              <a:off x="3940" y="1431"/>
                              <a:ext cx="89" cy="133"/>
                            </a:xfrm>
                            <a:custGeom>
                              <a:avLst/>
                              <a:gdLst>
                                <a:gd name="T0" fmla="*/ 0 w 195"/>
                                <a:gd name="T1" fmla="*/ 0 h 292"/>
                                <a:gd name="T2" fmla="*/ 0 w 195"/>
                                <a:gd name="T3" fmla="*/ 0 h 292"/>
                                <a:gd name="T4" fmla="*/ 0 w 195"/>
                                <a:gd name="T5" fmla="*/ 0 h 292"/>
                                <a:gd name="T6" fmla="*/ 0 w 195"/>
                                <a:gd name="T7" fmla="*/ 0 h 292"/>
                                <a:gd name="T8" fmla="*/ 0 w 195"/>
                                <a:gd name="T9" fmla="*/ 0 h 292"/>
                                <a:gd name="T10" fmla="*/ 0 w 195"/>
                                <a:gd name="T11" fmla="*/ 0 h 292"/>
                                <a:gd name="T12" fmla="*/ 0 w 195"/>
                                <a:gd name="T13" fmla="*/ 0 h 292"/>
                                <a:gd name="T14" fmla="*/ 0 w 195"/>
                                <a:gd name="T15" fmla="*/ 0 h 292"/>
                                <a:gd name="T16" fmla="*/ 0 w 195"/>
                                <a:gd name="T17" fmla="*/ 0 h 292"/>
                                <a:gd name="T18" fmla="*/ 0 w 195"/>
                                <a:gd name="T19" fmla="*/ 0 h 292"/>
                                <a:gd name="T20" fmla="*/ 0 w 195"/>
                                <a:gd name="T21" fmla="*/ 0 h 292"/>
                                <a:gd name="T22" fmla="*/ 0 w 195"/>
                                <a:gd name="T23" fmla="*/ 0 h 292"/>
                                <a:gd name="T24" fmla="*/ 0 w 195"/>
                                <a:gd name="T25" fmla="*/ 0 h 292"/>
                                <a:gd name="T26" fmla="*/ 0 w 195"/>
                                <a:gd name="T27" fmla="*/ 0 h 292"/>
                                <a:gd name="T28" fmla="*/ 0 w 195"/>
                                <a:gd name="T29" fmla="*/ 0 h 292"/>
                                <a:gd name="T30" fmla="*/ 0 w 195"/>
                                <a:gd name="T31" fmla="*/ 0 h 292"/>
                                <a:gd name="T32" fmla="*/ 0 w 195"/>
                                <a:gd name="T33" fmla="*/ 0 h 292"/>
                                <a:gd name="T34" fmla="*/ 0 w 195"/>
                                <a:gd name="T35" fmla="*/ 0 h 292"/>
                                <a:gd name="T36" fmla="*/ 0 w 195"/>
                                <a:gd name="T37" fmla="*/ 0 h 292"/>
                                <a:gd name="T38" fmla="*/ 0 w 195"/>
                                <a:gd name="T39" fmla="*/ 0 h 292"/>
                                <a:gd name="T40" fmla="*/ 0 w 195"/>
                                <a:gd name="T41" fmla="*/ 0 h 292"/>
                                <a:gd name="T42" fmla="*/ 0 w 195"/>
                                <a:gd name="T43" fmla="*/ 0 h 292"/>
                                <a:gd name="T44" fmla="*/ 0 w 195"/>
                                <a:gd name="T45" fmla="*/ 0 h 292"/>
                                <a:gd name="T46" fmla="*/ 0 w 195"/>
                                <a:gd name="T47" fmla="*/ 0 h 292"/>
                                <a:gd name="T48" fmla="*/ 0 w 195"/>
                                <a:gd name="T49" fmla="*/ 0 h 292"/>
                                <a:gd name="T50" fmla="*/ 0 w 195"/>
                                <a:gd name="T51" fmla="*/ 0 h 292"/>
                                <a:gd name="T52" fmla="*/ 0 w 195"/>
                                <a:gd name="T53" fmla="*/ 0 h 292"/>
                                <a:gd name="T54" fmla="*/ 0 w 195"/>
                                <a:gd name="T55" fmla="*/ 0 h 292"/>
                                <a:gd name="T56" fmla="*/ 0 w 195"/>
                                <a:gd name="T57" fmla="*/ 0 h 292"/>
                                <a:gd name="T58" fmla="*/ 0 w 195"/>
                                <a:gd name="T59" fmla="*/ 0 h 292"/>
                                <a:gd name="T60" fmla="*/ 0 w 195"/>
                                <a:gd name="T61" fmla="*/ 0 h 292"/>
                                <a:gd name="T62" fmla="*/ 0 w 195"/>
                                <a:gd name="T63" fmla="*/ 0 h 292"/>
                                <a:gd name="T64" fmla="*/ 0 w 195"/>
                                <a:gd name="T65" fmla="*/ 0 h 292"/>
                                <a:gd name="T66" fmla="*/ 0 w 195"/>
                                <a:gd name="T67" fmla="*/ 0 h 292"/>
                                <a:gd name="T68" fmla="*/ 0 w 195"/>
                                <a:gd name="T69" fmla="*/ 0 h 292"/>
                                <a:gd name="T70" fmla="*/ 0 w 195"/>
                                <a:gd name="T71" fmla="*/ 0 h 292"/>
                                <a:gd name="T72" fmla="*/ 0 w 195"/>
                                <a:gd name="T73" fmla="*/ 0 h 292"/>
                                <a:gd name="T74" fmla="*/ 0 w 195"/>
                                <a:gd name="T75" fmla="*/ 0 h 292"/>
                                <a:gd name="T76" fmla="*/ 0 w 195"/>
                                <a:gd name="T77" fmla="*/ 0 h 292"/>
                                <a:gd name="T78" fmla="*/ 0 w 195"/>
                                <a:gd name="T79" fmla="*/ 0 h 292"/>
                                <a:gd name="T80" fmla="*/ 0 w 195"/>
                                <a:gd name="T81" fmla="*/ 0 h 2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5"/>
                                <a:gd name="T124" fmla="*/ 0 h 292"/>
                                <a:gd name="T125" fmla="*/ 195 w 195"/>
                                <a:gd name="T126" fmla="*/ 292 h 29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5" h="292">
                                  <a:moveTo>
                                    <a:pt x="72" y="12"/>
                                  </a:moveTo>
                                  <a:lnTo>
                                    <a:pt x="116" y="0"/>
                                  </a:lnTo>
                                  <a:lnTo>
                                    <a:pt x="158" y="26"/>
                                  </a:lnTo>
                                  <a:lnTo>
                                    <a:pt x="135" y="51"/>
                                  </a:lnTo>
                                  <a:lnTo>
                                    <a:pt x="151" y="46"/>
                                  </a:lnTo>
                                  <a:lnTo>
                                    <a:pt x="150" y="59"/>
                                  </a:lnTo>
                                  <a:lnTo>
                                    <a:pt x="129" y="70"/>
                                  </a:lnTo>
                                  <a:lnTo>
                                    <a:pt x="142" y="74"/>
                                  </a:lnTo>
                                  <a:lnTo>
                                    <a:pt x="127" y="103"/>
                                  </a:lnTo>
                                  <a:lnTo>
                                    <a:pt x="127" y="153"/>
                                  </a:lnTo>
                                  <a:lnTo>
                                    <a:pt x="146" y="227"/>
                                  </a:lnTo>
                                  <a:lnTo>
                                    <a:pt x="195" y="272"/>
                                  </a:lnTo>
                                  <a:lnTo>
                                    <a:pt x="169" y="282"/>
                                  </a:lnTo>
                                  <a:lnTo>
                                    <a:pt x="184" y="285"/>
                                  </a:lnTo>
                                  <a:lnTo>
                                    <a:pt x="179" y="292"/>
                                  </a:lnTo>
                                  <a:lnTo>
                                    <a:pt x="164" y="269"/>
                                  </a:lnTo>
                                  <a:lnTo>
                                    <a:pt x="150" y="275"/>
                                  </a:lnTo>
                                  <a:lnTo>
                                    <a:pt x="158" y="285"/>
                                  </a:lnTo>
                                  <a:lnTo>
                                    <a:pt x="127" y="274"/>
                                  </a:lnTo>
                                  <a:lnTo>
                                    <a:pt x="117" y="288"/>
                                  </a:lnTo>
                                  <a:lnTo>
                                    <a:pt x="103" y="272"/>
                                  </a:lnTo>
                                  <a:lnTo>
                                    <a:pt x="111" y="267"/>
                                  </a:lnTo>
                                  <a:lnTo>
                                    <a:pt x="73" y="266"/>
                                  </a:lnTo>
                                  <a:lnTo>
                                    <a:pt x="70" y="243"/>
                                  </a:lnTo>
                                  <a:lnTo>
                                    <a:pt x="90" y="238"/>
                                  </a:lnTo>
                                  <a:lnTo>
                                    <a:pt x="67" y="222"/>
                                  </a:lnTo>
                                  <a:lnTo>
                                    <a:pt x="80" y="201"/>
                                  </a:lnTo>
                                  <a:lnTo>
                                    <a:pt x="62" y="218"/>
                                  </a:lnTo>
                                  <a:lnTo>
                                    <a:pt x="62" y="194"/>
                                  </a:lnTo>
                                  <a:lnTo>
                                    <a:pt x="7" y="189"/>
                                  </a:lnTo>
                                  <a:lnTo>
                                    <a:pt x="0" y="170"/>
                                  </a:lnTo>
                                  <a:lnTo>
                                    <a:pt x="5" y="142"/>
                                  </a:lnTo>
                                  <a:lnTo>
                                    <a:pt x="29" y="145"/>
                                  </a:lnTo>
                                  <a:lnTo>
                                    <a:pt x="50" y="87"/>
                                  </a:lnTo>
                                  <a:lnTo>
                                    <a:pt x="46" y="92"/>
                                  </a:lnTo>
                                  <a:lnTo>
                                    <a:pt x="33" y="64"/>
                                  </a:lnTo>
                                  <a:lnTo>
                                    <a:pt x="60" y="51"/>
                                  </a:lnTo>
                                  <a:lnTo>
                                    <a:pt x="52" y="46"/>
                                  </a:lnTo>
                                  <a:lnTo>
                                    <a:pt x="57" y="43"/>
                                  </a:lnTo>
                                  <a:lnTo>
                                    <a:pt x="52" y="30"/>
                                  </a:lnTo>
                                  <a:lnTo>
                                    <a:pt x="72" y="1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00" name="Freeform 1079"/>
                            <p:cNvSpPr>
                              <a:spLocks/>
                            </p:cNvSpPr>
                            <p:nvPr/>
                          </p:nvSpPr>
                          <p:spPr bwMode="auto">
                            <a:xfrm>
                              <a:off x="3940" y="1431"/>
                              <a:ext cx="89" cy="133"/>
                            </a:xfrm>
                            <a:custGeom>
                              <a:avLst/>
                              <a:gdLst>
                                <a:gd name="T0" fmla="*/ 0 w 195"/>
                                <a:gd name="T1" fmla="*/ 0 h 292"/>
                                <a:gd name="T2" fmla="*/ 0 w 195"/>
                                <a:gd name="T3" fmla="*/ 0 h 292"/>
                                <a:gd name="T4" fmla="*/ 0 w 195"/>
                                <a:gd name="T5" fmla="*/ 0 h 292"/>
                                <a:gd name="T6" fmla="*/ 0 w 195"/>
                                <a:gd name="T7" fmla="*/ 0 h 292"/>
                                <a:gd name="T8" fmla="*/ 0 w 195"/>
                                <a:gd name="T9" fmla="*/ 0 h 292"/>
                                <a:gd name="T10" fmla="*/ 0 w 195"/>
                                <a:gd name="T11" fmla="*/ 0 h 292"/>
                                <a:gd name="T12" fmla="*/ 0 w 195"/>
                                <a:gd name="T13" fmla="*/ 0 h 292"/>
                                <a:gd name="T14" fmla="*/ 0 w 195"/>
                                <a:gd name="T15" fmla="*/ 0 h 292"/>
                                <a:gd name="T16" fmla="*/ 0 w 195"/>
                                <a:gd name="T17" fmla="*/ 0 h 292"/>
                                <a:gd name="T18" fmla="*/ 0 w 195"/>
                                <a:gd name="T19" fmla="*/ 0 h 292"/>
                                <a:gd name="T20" fmla="*/ 0 w 195"/>
                                <a:gd name="T21" fmla="*/ 0 h 292"/>
                                <a:gd name="T22" fmla="*/ 0 w 195"/>
                                <a:gd name="T23" fmla="*/ 0 h 292"/>
                                <a:gd name="T24" fmla="*/ 0 w 195"/>
                                <a:gd name="T25" fmla="*/ 0 h 292"/>
                                <a:gd name="T26" fmla="*/ 0 w 195"/>
                                <a:gd name="T27" fmla="*/ 0 h 292"/>
                                <a:gd name="T28" fmla="*/ 0 w 195"/>
                                <a:gd name="T29" fmla="*/ 0 h 292"/>
                                <a:gd name="T30" fmla="*/ 0 w 195"/>
                                <a:gd name="T31" fmla="*/ 0 h 292"/>
                                <a:gd name="T32" fmla="*/ 0 w 195"/>
                                <a:gd name="T33" fmla="*/ 0 h 292"/>
                                <a:gd name="T34" fmla="*/ 0 w 195"/>
                                <a:gd name="T35" fmla="*/ 0 h 292"/>
                                <a:gd name="T36" fmla="*/ 0 w 195"/>
                                <a:gd name="T37" fmla="*/ 0 h 292"/>
                                <a:gd name="T38" fmla="*/ 0 w 195"/>
                                <a:gd name="T39" fmla="*/ 0 h 292"/>
                                <a:gd name="T40" fmla="*/ 0 w 195"/>
                                <a:gd name="T41" fmla="*/ 0 h 292"/>
                                <a:gd name="T42" fmla="*/ 0 w 195"/>
                                <a:gd name="T43" fmla="*/ 0 h 292"/>
                                <a:gd name="T44" fmla="*/ 0 w 195"/>
                                <a:gd name="T45" fmla="*/ 0 h 292"/>
                                <a:gd name="T46" fmla="*/ 0 w 195"/>
                                <a:gd name="T47" fmla="*/ 0 h 292"/>
                                <a:gd name="T48" fmla="*/ 0 w 195"/>
                                <a:gd name="T49" fmla="*/ 0 h 292"/>
                                <a:gd name="T50" fmla="*/ 0 w 195"/>
                                <a:gd name="T51" fmla="*/ 0 h 292"/>
                                <a:gd name="T52" fmla="*/ 0 w 195"/>
                                <a:gd name="T53" fmla="*/ 0 h 292"/>
                                <a:gd name="T54" fmla="*/ 0 w 195"/>
                                <a:gd name="T55" fmla="*/ 0 h 292"/>
                                <a:gd name="T56" fmla="*/ 0 w 195"/>
                                <a:gd name="T57" fmla="*/ 0 h 292"/>
                                <a:gd name="T58" fmla="*/ 0 w 195"/>
                                <a:gd name="T59" fmla="*/ 0 h 292"/>
                                <a:gd name="T60" fmla="*/ 0 w 195"/>
                                <a:gd name="T61" fmla="*/ 0 h 292"/>
                                <a:gd name="T62" fmla="*/ 0 w 195"/>
                                <a:gd name="T63" fmla="*/ 0 h 292"/>
                                <a:gd name="T64" fmla="*/ 0 w 195"/>
                                <a:gd name="T65" fmla="*/ 0 h 292"/>
                                <a:gd name="T66" fmla="*/ 0 w 195"/>
                                <a:gd name="T67" fmla="*/ 0 h 292"/>
                                <a:gd name="T68" fmla="*/ 0 w 195"/>
                                <a:gd name="T69" fmla="*/ 0 h 292"/>
                                <a:gd name="T70" fmla="*/ 0 w 195"/>
                                <a:gd name="T71" fmla="*/ 0 h 292"/>
                                <a:gd name="T72" fmla="*/ 0 w 195"/>
                                <a:gd name="T73" fmla="*/ 0 h 292"/>
                                <a:gd name="T74" fmla="*/ 0 w 195"/>
                                <a:gd name="T75" fmla="*/ 0 h 292"/>
                                <a:gd name="T76" fmla="*/ 0 w 195"/>
                                <a:gd name="T77" fmla="*/ 0 h 292"/>
                                <a:gd name="T78" fmla="*/ 0 w 195"/>
                                <a:gd name="T79" fmla="*/ 0 h 292"/>
                                <a:gd name="T80" fmla="*/ 0 w 195"/>
                                <a:gd name="T81" fmla="*/ 0 h 2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5"/>
                                <a:gd name="T124" fmla="*/ 0 h 292"/>
                                <a:gd name="T125" fmla="*/ 195 w 195"/>
                                <a:gd name="T126" fmla="*/ 292 h 29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5" h="292">
                                  <a:moveTo>
                                    <a:pt x="72" y="12"/>
                                  </a:moveTo>
                                  <a:lnTo>
                                    <a:pt x="116" y="0"/>
                                  </a:lnTo>
                                  <a:lnTo>
                                    <a:pt x="158" y="26"/>
                                  </a:lnTo>
                                  <a:lnTo>
                                    <a:pt x="135" y="51"/>
                                  </a:lnTo>
                                  <a:lnTo>
                                    <a:pt x="151" y="46"/>
                                  </a:lnTo>
                                  <a:lnTo>
                                    <a:pt x="150" y="59"/>
                                  </a:lnTo>
                                  <a:lnTo>
                                    <a:pt x="129" y="70"/>
                                  </a:lnTo>
                                  <a:lnTo>
                                    <a:pt x="142" y="74"/>
                                  </a:lnTo>
                                  <a:lnTo>
                                    <a:pt x="127" y="103"/>
                                  </a:lnTo>
                                  <a:lnTo>
                                    <a:pt x="127" y="153"/>
                                  </a:lnTo>
                                  <a:lnTo>
                                    <a:pt x="146" y="227"/>
                                  </a:lnTo>
                                  <a:lnTo>
                                    <a:pt x="195" y="272"/>
                                  </a:lnTo>
                                  <a:lnTo>
                                    <a:pt x="169" y="282"/>
                                  </a:lnTo>
                                  <a:lnTo>
                                    <a:pt x="184" y="285"/>
                                  </a:lnTo>
                                  <a:lnTo>
                                    <a:pt x="179" y="292"/>
                                  </a:lnTo>
                                  <a:lnTo>
                                    <a:pt x="164" y="269"/>
                                  </a:lnTo>
                                  <a:lnTo>
                                    <a:pt x="150" y="275"/>
                                  </a:lnTo>
                                  <a:lnTo>
                                    <a:pt x="158" y="285"/>
                                  </a:lnTo>
                                  <a:lnTo>
                                    <a:pt x="127" y="274"/>
                                  </a:lnTo>
                                  <a:lnTo>
                                    <a:pt x="117" y="288"/>
                                  </a:lnTo>
                                  <a:lnTo>
                                    <a:pt x="103" y="272"/>
                                  </a:lnTo>
                                  <a:lnTo>
                                    <a:pt x="111" y="267"/>
                                  </a:lnTo>
                                  <a:lnTo>
                                    <a:pt x="73" y="266"/>
                                  </a:lnTo>
                                  <a:lnTo>
                                    <a:pt x="70" y="243"/>
                                  </a:lnTo>
                                  <a:lnTo>
                                    <a:pt x="90" y="238"/>
                                  </a:lnTo>
                                  <a:lnTo>
                                    <a:pt x="67" y="222"/>
                                  </a:lnTo>
                                  <a:lnTo>
                                    <a:pt x="80" y="201"/>
                                  </a:lnTo>
                                  <a:lnTo>
                                    <a:pt x="62" y="218"/>
                                  </a:lnTo>
                                  <a:lnTo>
                                    <a:pt x="62" y="194"/>
                                  </a:lnTo>
                                  <a:lnTo>
                                    <a:pt x="7" y="189"/>
                                  </a:lnTo>
                                  <a:lnTo>
                                    <a:pt x="0" y="170"/>
                                  </a:lnTo>
                                  <a:lnTo>
                                    <a:pt x="5" y="142"/>
                                  </a:lnTo>
                                  <a:lnTo>
                                    <a:pt x="29" y="145"/>
                                  </a:lnTo>
                                  <a:lnTo>
                                    <a:pt x="50" y="87"/>
                                  </a:lnTo>
                                  <a:lnTo>
                                    <a:pt x="46" y="92"/>
                                  </a:lnTo>
                                  <a:lnTo>
                                    <a:pt x="33" y="64"/>
                                  </a:lnTo>
                                  <a:lnTo>
                                    <a:pt x="60" y="51"/>
                                  </a:lnTo>
                                  <a:lnTo>
                                    <a:pt x="52" y="46"/>
                                  </a:lnTo>
                                  <a:lnTo>
                                    <a:pt x="57" y="43"/>
                                  </a:lnTo>
                                  <a:lnTo>
                                    <a:pt x="52" y="30"/>
                                  </a:lnTo>
                                  <a:lnTo>
                                    <a:pt x="72" y="12"/>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01" name="Freeform 1080"/>
                            <p:cNvSpPr>
                              <a:spLocks/>
                            </p:cNvSpPr>
                            <p:nvPr/>
                          </p:nvSpPr>
                          <p:spPr bwMode="auto">
                            <a:xfrm>
                              <a:off x="3891" y="1606"/>
                              <a:ext cx="32" cy="33"/>
                            </a:xfrm>
                            <a:custGeom>
                              <a:avLst/>
                              <a:gdLst>
                                <a:gd name="T0" fmla="*/ 0 w 68"/>
                                <a:gd name="T1" fmla="*/ 0 h 71"/>
                                <a:gd name="T2" fmla="*/ 0 w 68"/>
                                <a:gd name="T3" fmla="*/ 0 h 71"/>
                                <a:gd name="T4" fmla="*/ 0 w 68"/>
                                <a:gd name="T5" fmla="*/ 0 h 71"/>
                                <a:gd name="T6" fmla="*/ 0 w 68"/>
                                <a:gd name="T7" fmla="*/ 0 h 71"/>
                                <a:gd name="T8" fmla="*/ 0 w 68"/>
                                <a:gd name="T9" fmla="*/ 0 h 71"/>
                                <a:gd name="T10" fmla="*/ 0 w 68"/>
                                <a:gd name="T11" fmla="*/ 0 h 71"/>
                                <a:gd name="T12" fmla="*/ 0 w 68"/>
                                <a:gd name="T13" fmla="*/ 0 h 71"/>
                                <a:gd name="T14" fmla="*/ 0 w 68"/>
                                <a:gd name="T15" fmla="*/ 0 h 71"/>
                                <a:gd name="T16" fmla="*/ 0 w 68"/>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71"/>
                                <a:gd name="T29" fmla="*/ 68 w 68"/>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71">
                                  <a:moveTo>
                                    <a:pt x="16" y="6"/>
                                  </a:moveTo>
                                  <a:lnTo>
                                    <a:pt x="32" y="0"/>
                                  </a:lnTo>
                                  <a:lnTo>
                                    <a:pt x="68" y="39"/>
                                  </a:lnTo>
                                  <a:lnTo>
                                    <a:pt x="28" y="71"/>
                                  </a:lnTo>
                                  <a:lnTo>
                                    <a:pt x="5" y="58"/>
                                  </a:lnTo>
                                  <a:lnTo>
                                    <a:pt x="5" y="71"/>
                                  </a:lnTo>
                                  <a:lnTo>
                                    <a:pt x="0" y="58"/>
                                  </a:lnTo>
                                  <a:lnTo>
                                    <a:pt x="1" y="32"/>
                                  </a:lnTo>
                                  <a:lnTo>
                                    <a:pt x="16" y="6"/>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02" name="Freeform 1081"/>
                            <p:cNvSpPr>
                              <a:spLocks/>
                            </p:cNvSpPr>
                            <p:nvPr/>
                          </p:nvSpPr>
                          <p:spPr bwMode="auto">
                            <a:xfrm>
                              <a:off x="3891" y="1606"/>
                              <a:ext cx="32" cy="33"/>
                            </a:xfrm>
                            <a:custGeom>
                              <a:avLst/>
                              <a:gdLst>
                                <a:gd name="T0" fmla="*/ 0 w 68"/>
                                <a:gd name="T1" fmla="*/ 0 h 71"/>
                                <a:gd name="T2" fmla="*/ 0 w 68"/>
                                <a:gd name="T3" fmla="*/ 0 h 71"/>
                                <a:gd name="T4" fmla="*/ 0 w 68"/>
                                <a:gd name="T5" fmla="*/ 0 h 71"/>
                                <a:gd name="T6" fmla="*/ 0 w 68"/>
                                <a:gd name="T7" fmla="*/ 0 h 71"/>
                                <a:gd name="T8" fmla="*/ 0 w 68"/>
                                <a:gd name="T9" fmla="*/ 0 h 71"/>
                                <a:gd name="T10" fmla="*/ 0 w 68"/>
                                <a:gd name="T11" fmla="*/ 0 h 71"/>
                                <a:gd name="T12" fmla="*/ 0 w 68"/>
                                <a:gd name="T13" fmla="*/ 0 h 71"/>
                                <a:gd name="T14" fmla="*/ 0 w 68"/>
                                <a:gd name="T15" fmla="*/ 0 h 71"/>
                                <a:gd name="T16" fmla="*/ 0 w 68"/>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71"/>
                                <a:gd name="T29" fmla="*/ 68 w 68"/>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71">
                                  <a:moveTo>
                                    <a:pt x="16" y="6"/>
                                  </a:moveTo>
                                  <a:lnTo>
                                    <a:pt x="32" y="0"/>
                                  </a:lnTo>
                                  <a:lnTo>
                                    <a:pt x="68" y="39"/>
                                  </a:lnTo>
                                  <a:lnTo>
                                    <a:pt x="28" y="71"/>
                                  </a:lnTo>
                                  <a:lnTo>
                                    <a:pt x="5" y="58"/>
                                  </a:lnTo>
                                  <a:lnTo>
                                    <a:pt x="5" y="71"/>
                                  </a:lnTo>
                                  <a:lnTo>
                                    <a:pt x="0" y="58"/>
                                  </a:lnTo>
                                  <a:lnTo>
                                    <a:pt x="1" y="32"/>
                                  </a:lnTo>
                                  <a:lnTo>
                                    <a:pt x="16" y="6"/>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03" name="Freeform 1082"/>
                            <p:cNvSpPr>
                              <a:spLocks/>
                            </p:cNvSpPr>
                            <p:nvPr/>
                          </p:nvSpPr>
                          <p:spPr bwMode="auto">
                            <a:xfrm>
                              <a:off x="5354" y="2265"/>
                              <a:ext cx="15" cy="12"/>
                            </a:xfrm>
                            <a:custGeom>
                              <a:avLst/>
                              <a:gdLst>
                                <a:gd name="T0" fmla="*/ 0 w 31"/>
                                <a:gd name="T1" fmla="*/ 0 h 26"/>
                                <a:gd name="T2" fmla="*/ 0 w 31"/>
                                <a:gd name="T3" fmla="*/ 0 h 26"/>
                                <a:gd name="T4" fmla="*/ 0 w 31"/>
                                <a:gd name="T5" fmla="*/ 0 h 26"/>
                                <a:gd name="T6" fmla="*/ 0 w 31"/>
                                <a:gd name="T7" fmla="*/ 0 h 26"/>
                                <a:gd name="T8" fmla="*/ 0 60000 65536"/>
                                <a:gd name="T9" fmla="*/ 0 60000 65536"/>
                                <a:gd name="T10" fmla="*/ 0 60000 65536"/>
                                <a:gd name="T11" fmla="*/ 0 60000 65536"/>
                                <a:gd name="T12" fmla="*/ 0 w 31"/>
                                <a:gd name="T13" fmla="*/ 0 h 26"/>
                                <a:gd name="T14" fmla="*/ 31 w 31"/>
                                <a:gd name="T15" fmla="*/ 26 h 26"/>
                              </a:gdLst>
                              <a:ahLst/>
                              <a:cxnLst>
                                <a:cxn ang="T8">
                                  <a:pos x="T0" y="T1"/>
                                </a:cxn>
                                <a:cxn ang="T9">
                                  <a:pos x="T2" y="T3"/>
                                </a:cxn>
                                <a:cxn ang="T10">
                                  <a:pos x="T4" y="T5"/>
                                </a:cxn>
                                <a:cxn ang="T11">
                                  <a:pos x="T6" y="T7"/>
                                </a:cxn>
                              </a:cxnLst>
                              <a:rect l="T12" t="T13" r="T14" b="T15"/>
                              <a:pathLst>
                                <a:path w="31" h="26">
                                  <a:moveTo>
                                    <a:pt x="31" y="0"/>
                                  </a:moveTo>
                                  <a:lnTo>
                                    <a:pt x="0" y="26"/>
                                  </a:lnTo>
                                  <a:lnTo>
                                    <a:pt x="14" y="6"/>
                                  </a:lnTo>
                                  <a:lnTo>
                                    <a:pt x="31"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04" name="Freeform 1083"/>
                            <p:cNvSpPr>
                              <a:spLocks/>
                            </p:cNvSpPr>
                            <p:nvPr/>
                          </p:nvSpPr>
                          <p:spPr bwMode="auto">
                            <a:xfrm>
                              <a:off x="5354" y="2265"/>
                              <a:ext cx="15" cy="12"/>
                            </a:xfrm>
                            <a:custGeom>
                              <a:avLst/>
                              <a:gdLst>
                                <a:gd name="T0" fmla="*/ 0 w 31"/>
                                <a:gd name="T1" fmla="*/ 0 h 26"/>
                                <a:gd name="T2" fmla="*/ 0 w 31"/>
                                <a:gd name="T3" fmla="*/ 0 h 26"/>
                                <a:gd name="T4" fmla="*/ 0 w 31"/>
                                <a:gd name="T5" fmla="*/ 0 h 26"/>
                                <a:gd name="T6" fmla="*/ 0 w 31"/>
                                <a:gd name="T7" fmla="*/ 0 h 26"/>
                                <a:gd name="T8" fmla="*/ 0 60000 65536"/>
                                <a:gd name="T9" fmla="*/ 0 60000 65536"/>
                                <a:gd name="T10" fmla="*/ 0 60000 65536"/>
                                <a:gd name="T11" fmla="*/ 0 60000 65536"/>
                                <a:gd name="T12" fmla="*/ 0 w 31"/>
                                <a:gd name="T13" fmla="*/ 0 h 26"/>
                                <a:gd name="T14" fmla="*/ 31 w 31"/>
                                <a:gd name="T15" fmla="*/ 26 h 26"/>
                              </a:gdLst>
                              <a:ahLst/>
                              <a:cxnLst>
                                <a:cxn ang="T8">
                                  <a:pos x="T0" y="T1"/>
                                </a:cxn>
                                <a:cxn ang="T9">
                                  <a:pos x="T2" y="T3"/>
                                </a:cxn>
                                <a:cxn ang="T10">
                                  <a:pos x="T4" y="T5"/>
                                </a:cxn>
                                <a:cxn ang="T11">
                                  <a:pos x="T6" y="T7"/>
                                </a:cxn>
                              </a:cxnLst>
                              <a:rect l="T12" t="T13" r="T14" b="T15"/>
                              <a:pathLst>
                                <a:path w="31" h="26">
                                  <a:moveTo>
                                    <a:pt x="31" y="0"/>
                                  </a:moveTo>
                                  <a:lnTo>
                                    <a:pt x="0" y="26"/>
                                  </a:lnTo>
                                  <a:lnTo>
                                    <a:pt x="14" y="6"/>
                                  </a:lnTo>
                                  <a:lnTo>
                                    <a:pt x="31"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05" name="Freeform 1084"/>
                            <p:cNvSpPr>
                              <a:spLocks/>
                            </p:cNvSpPr>
                            <p:nvPr/>
                          </p:nvSpPr>
                          <p:spPr bwMode="auto">
                            <a:xfrm>
                              <a:off x="5770" y="1517"/>
                              <a:ext cx="56" cy="33"/>
                            </a:xfrm>
                            <a:custGeom>
                              <a:avLst/>
                              <a:gdLst>
                                <a:gd name="T0" fmla="*/ 0 w 123"/>
                                <a:gd name="T1" fmla="*/ 0 h 71"/>
                                <a:gd name="T2" fmla="*/ 0 w 123"/>
                                <a:gd name="T3" fmla="*/ 0 h 71"/>
                                <a:gd name="T4" fmla="*/ 0 w 123"/>
                                <a:gd name="T5" fmla="*/ 0 h 71"/>
                                <a:gd name="T6" fmla="*/ 0 w 123"/>
                                <a:gd name="T7" fmla="*/ 0 h 71"/>
                                <a:gd name="T8" fmla="*/ 0 w 123"/>
                                <a:gd name="T9" fmla="*/ 0 h 71"/>
                                <a:gd name="T10" fmla="*/ 0 w 123"/>
                                <a:gd name="T11" fmla="*/ 0 h 71"/>
                                <a:gd name="T12" fmla="*/ 0 w 123"/>
                                <a:gd name="T13" fmla="*/ 0 h 71"/>
                                <a:gd name="T14" fmla="*/ 0 w 123"/>
                                <a:gd name="T15" fmla="*/ 0 h 71"/>
                                <a:gd name="T16" fmla="*/ 0 w 123"/>
                                <a:gd name="T17" fmla="*/ 0 h 71"/>
                                <a:gd name="T18" fmla="*/ 0 w 123"/>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3"/>
                                <a:gd name="T31" fmla="*/ 0 h 71"/>
                                <a:gd name="T32" fmla="*/ 123 w 123"/>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3" h="71">
                                  <a:moveTo>
                                    <a:pt x="51" y="4"/>
                                  </a:moveTo>
                                  <a:lnTo>
                                    <a:pt x="77" y="0"/>
                                  </a:lnTo>
                                  <a:lnTo>
                                    <a:pt x="123" y="32"/>
                                  </a:lnTo>
                                  <a:lnTo>
                                    <a:pt x="118" y="50"/>
                                  </a:lnTo>
                                  <a:lnTo>
                                    <a:pt x="77" y="65"/>
                                  </a:lnTo>
                                  <a:lnTo>
                                    <a:pt x="46" y="58"/>
                                  </a:lnTo>
                                  <a:lnTo>
                                    <a:pt x="10" y="71"/>
                                  </a:lnTo>
                                  <a:lnTo>
                                    <a:pt x="0" y="55"/>
                                  </a:lnTo>
                                  <a:lnTo>
                                    <a:pt x="43" y="4"/>
                                  </a:lnTo>
                                  <a:lnTo>
                                    <a:pt x="51" y="4"/>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06" name="Freeform 1085"/>
                            <p:cNvSpPr>
                              <a:spLocks/>
                            </p:cNvSpPr>
                            <p:nvPr/>
                          </p:nvSpPr>
                          <p:spPr bwMode="auto">
                            <a:xfrm>
                              <a:off x="5770" y="1517"/>
                              <a:ext cx="56" cy="33"/>
                            </a:xfrm>
                            <a:custGeom>
                              <a:avLst/>
                              <a:gdLst>
                                <a:gd name="T0" fmla="*/ 0 w 123"/>
                                <a:gd name="T1" fmla="*/ 0 h 71"/>
                                <a:gd name="T2" fmla="*/ 0 w 123"/>
                                <a:gd name="T3" fmla="*/ 0 h 71"/>
                                <a:gd name="T4" fmla="*/ 0 w 123"/>
                                <a:gd name="T5" fmla="*/ 0 h 71"/>
                                <a:gd name="T6" fmla="*/ 0 w 123"/>
                                <a:gd name="T7" fmla="*/ 0 h 71"/>
                                <a:gd name="T8" fmla="*/ 0 w 123"/>
                                <a:gd name="T9" fmla="*/ 0 h 71"/>
                                <a:gd name="T10" fmla="*/ 0 w 123"/>
                                <a:gd name="T11" fmla="*/ 0 h 71"/>
                                <a:gd name="T12" fmla="*/ 0 w 123"/>
                                <a:gd name="T13" fmla="*/ 0 h 71"/>
                                <a:gd name="T14" fmla="*/ 0 w 123"/>
                                <a:gd name="T15" fmla="*/ 0 h 71"/>
                                <a:gd name="T16" fmla="*/ 0 w 123"/>
                                <a:gd name="T17" fmla="*/ 0 h 71"/>
                                <a:gd name="T18" fmla="*/ 0 w 123"/>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3"/>
                                <a:gd name="T31" fmla="*/ 0 h 71"/>
                                <a:gd name="T32" fmla="*/ 123 w 123"/>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3" h="71">
                                  <a:moveTo>
                                    <a:pt x="51" y="4"/>
                                  </a:moveTo>
                                  <a:lnTo>
                                    <a:pt x="77" y="0"/>
                                  </a:lnTo>
                                  <a:lnTo>
                                    <a:pt x="123" y="32"/>
                                  </a:lnTo>
                                  <a:lnTo>
                                    <a:pt x="118" y="50"/>
                                  </a:lnTo>
                                  <a:lnTo>
                                    <a:pt x="77" y="65"/>
                                  </a:lnTo>
                                  <a:lnTo>
                                    <a:pt x="46" y="58"/>
                                  </a:lnTo>
                                  <a:lnTo>
                                    <a:pt x="10" y="71"/>
                                  </a:lnTo>
                                  <a:lnTo>
                                    <a:pt x="0" y="55"/>
                                  </a:lnTo>
                                  <a:lnTo>
                                    <a:pt x="43" y="4"/>
                                  </a:lnTo>
                                  <a:lnTo>
                                    <a:pt x="51" y="4"/>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07" name="Freeform 1086"/>
                            <p:cNvSpPr>
                              <a:spLocks/>
                            </p:cNvSpPr>
                            <p:nvPr/>
                          </p:nvSpPr>
                          <p:spPr bwMode="auto">
                            <a:xfrm>
                              <a:off x="5617" y="1585"/>
                              <a:ext cx="21" cy="20"/>
                            </a:xfrm>
                            <a:custGeom>
                              <a:avLst/>
                              <a:gdLst>
                                <a:gd name="T0" fmla="*/ 0 w 47"/>
                                <a:gd name="T1" fmla="*/ 0 h 41"/>
                                <a:gd name="T2" fmla="*/ 0 w 47"/>
                                <a:gd name="T3" fmla="*/ 0 h 41"/>
                                <a:gd name="T4" fmla="*/ 0 w 47"/>
                                <a:gd name="T5" fmla="*/ 0 h 41"/>
                                <a:gd name="T6" fmla="*/ 0 w 47"/>
                                <a:gd name="T7" fmla="*/ 0 h 41"/>
                                <a:gd name="T8" fmla="*/ 0 w 47"/>
                                <a:gd name="T9" fmla="*/ 0 h 41"/>
                                <a:gd name="T10" fmla="*/ 0 w 47"/>
                                <a:gd name="T11" fmla="*/ 0 h 41"/>
                                <a:gd name="T12" fmla="*/ 0 60000 65536"/>
                                <a:gd name="T13" fmla="*/ 0 60000 65536"/>
                                <a:gd name="T14" fmla="*/ 0 60000 65536"/>
                                <a:gd name="T15" fmla="*/ 0 60000 65536"/>
                                <a:gd name="T16" fmla="*/ 0 60000 65536"/>
                                <a:gd name="T17" fmla="*/ 0 60000 65536"/>
                                <a:gd name="T18" fmla="*/ 0 w 47"/>
                                <a:gd name="T19" fmla="*/ 0 h 41"/>
                                <a:gd name="T20" fmla="*/ 47 w 47"/>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47" h="41">
                                  <a:moveTo>
                                    <a:pt x="8" y="0"/>
                                  </a:moveTo>
                                  <a:lnTo>
                                    <a:pt x="47" y="19"/>
                                  </a:lnTo>
                                  <a:lnTo>
                                    <a:pt x="44" y="41"/>
                                  </a:lnTo>
                                  <a:lnTo>
                                    <a:pt x="23" y="37"/>
                                  </a:lnTo>
                                  <a:lnTo>
                                    <a:pt x="0" y="8"/>
                                  </a:lnTo>
                                  <a:lnTo>
                                    <a:pt x="8"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08" name="Freeform 1087"/>
                            <p:cNvSpPr>
                              <a:spLocks/>
                            </p:cNvSpPr>
                            <p:nvPr/>
                          </p:nvSpPr>
                          <p:spPr bwMode="auto">
                            <a:xfrm>
                              <a:off x="5617" y="1585"/>
                              <a:ext cx="21" cy="20"/>
                            </a:xfrm>
                            <a:custGeom>
                              <a:avLst/>
                              <a:gdLst>
                                <a:gd name="T0" fmla="*/ 0 w 47"/>
                                <a:gd name="T1" fmla="*/ 0 h 41"/>
                                <a:gd name="T2" fmla="*/ 0 w 47"/>
                                <a:gd name="T3" fmla="*/ 0 h 41"/>
                                <a:gd name="T4" fmla="*/ 0 w 47"/>
                                <a:gd name="T5" fmla="*/ 0 h 41"/>
                                <a:gd name="T6" fmla="*/ 0 w 47"/>
                                <a:gd name="T7" fmla="*/ 0 h 41"/>
                                <a:gd name="T8" fmla="*/ 0 w 47"/>
                                <a:gd name="T9" fmla="*/ 0 h 41"/>
                                <a:gd name="T10" fmla="*/ 0 w 47"/>
                                <a:gd name="T11" fmla="*/ 0 h 41"/>
                                <a:gd name="T12" fmla="*/ 0 60000 65536"/>
                                <a:gd name="T13" fmla="*/ 0 60000 65536"/>
                                <a:gd name="T14" fmla="*/ 0 60000 65536"/>
                                <a:gd name="T15" fmla="*/ 0 60000 65536"/>
                                <a:gd name="T16" fmla="*/ 0 60000 65536"/>
                                <a:gd name="T17" fmla="*/ 0 60000 65536"/>
                                <a:gd name="T18" fmla="*/ 0 w 47"/>
                                <a:gd name="T19" fmla="*/ 0 h 41"/>
                                <a:gd name="T20" fmla="*/ 47 w 47"/>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47" h="41">
                                  <a:moveTo>
                                    <a:pt x="8" y="0"/>
                                  </a:moveTo>
                                  <a:lnTo>
                                    <a:pt x="47" y="19"/>
                                  </a:lnTo>
                                  <a:lnTo>
                                    <a:pt x="44" y="41"/>
                                  </a:lnTo>
                                  <a:lnTo>
                                    <a:pt x="23" y="37"/>
                                  </a:lnTo>
                                  <a:lnTo>
                                    <a:pt x="0" y="8"/>
                                  </a:lnTo>
                                  <a:lnTo>
                                    <a:pt x="8"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09" name="Freeform 1088"/>
                            <p:cNvSpPr>
                              <a:spLocks/>
                            </p:cNvSpPr>
                            <p:nvPr/>
                          </p:nvSpPr>
                          <p:spPr bwMode="auto">
                            <a:xfrm>
                              <a:off x="5436" y="2168"/>
                              <a:ext cx="13" cy="13"/>
                            </a:xfrm>
                            <a:custGeom>
                              <a:avLst/>
                              <a:gdLst>
                                <a:gd name="T0" fmla="*/ 0 w 27"/>
                                <a:gd name="T1" fmla="*/ 0 h 31"/>
                                <a:gd name="T2" fmla="*/ 0 w 27"/>
                                <a:gd name="T3" fmla="*/ 0 h 31"/>
                                <a:gd name="T4" fmla="*/ 0 w 27"/>
                                <a:gd name="T5" fmla="*/ 0 h 31"/>
                                <a:gd name="T6" fmla="*/ 0 w 27"/>
                                <a:gd name="T7" fmla="*/ 0 h 31"/>
                                <a:gd name="T8" fmla="*/ 0 w 27"/>
                                <a:gd name="T9" fmla="*/ 0 h 31"/>
                                <a:gd name="T10" fmla="*/ 0 w 27"/>
                                <a:gd name="T11" fmla="*/ 0 h 31"/>
                                <a:gd name="T12" fmla="*/ 0 60000 65536"/>
                                <a:gd name="T13" fmla="*/ 0 60000 65536"/>
                                <a:gd name="T14" fmla="*/ 0 60000 65536"/>
                                <a:gd name="T15" fmla="*/ 0 60000 65536"/>
                                <a:gd name="T16" fmla="*/ 0 60000 65536"/>
                                <a:gd name="T17" fmla="*/ 0 60000 65536"/>
                                <a:gd name="T18" fmla="*/ 0 w 27"/>
                                <a:gd name="T19" fmla="*/ 0 h 31"/>
                                <a:gd name="T20" fmla="*/ 27 w 27"/>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27" h="31">
                                  <a:moveTo>
                                    <a:pt x="26" y="0"/>
                                  </a:moveTo>
                                  <a:lnTo>
                                    <a:pt x="1" y="21"/>
                                  </a:lnTo>
                                  <a:lnTo>
                                    <a:pt x="0" y="31"/>
                                  </a:lnTo>
                                  <a:lnTo>
                                    <a:pt x="24" y="16"/>
                                  </a:lnTo>
                                  <a:lnTo>
                                    <a:pt x="27" y="10"/>
                                  </a:lnTo>
                                  <a:lnTo>
                                    <a:pt x="26"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10" name="Freeform 1089"/>
                            <p:cNvSpPr>
                              <a:spLocks/>
                            </p:cNvSpPr>
                            <p:nvPr/>
                          </p:nvSpPr>
                          <p:spPr bwMode="auto">
                            <a:xfrm>
                              <a:off x="5436" y="2168"/>
                              <a:ext cx="13" cy="13"/>
                            </a:xfrm>
                            <a:custGeom>
                              <a:avLst/>
                              <a:gdLst>
                                <a:gd name="T0" fmla="*/ 0 w 27"/>
                                <a:gd name="T1" fmla="*/ 0 h 31"/>
                                <a:gd name="T2" fmla="*/ 0 w 27"/>
                                <a:gd name="T3" fmla="*/ 0 h 31"/>
                                <a:gd name="T4" fmla="*/ 0 w 27"/>
                                <a:gd name="T5" fmla="*/ 0 h 31"/>
                                <a:gd name="T6" fmla="*/ 0 w 27"/>
                                <a:gd name="T7" fmla="*/ 0 h 31"/>
                                <a:gd name="T8" fmla="*/ 0 w 27"/>
                                <a:gd name="T9" fmla="*/ 0 h 31"/>
                                <a:gd name="T10" fmla="*/ 0 w 27"/>
                                <a:gd name="T11" fmla="*/ 0 h 31"/>
                                <a:gd name="T12" fmla="*/ 0 60000 65536"/>
                                <a:gd name="T13" fmla="*/ 0 60000 65536"/>
                                <a:gd name="T14" fmla="*/ 0 60000 65536"/>
                                <a:gd name="T15" fmla="*/ 0 60000 65536"/>
                                <a:gd name="T16" fmla="*/ 0 60000 65536"/>
                                <a:gd name="T17" fmla="*/ 0 60000 65536"/>
                                <a:gd name="T18" fmla="*/ 0 w 27"/>
                                <a:gd name="T19" fmla="*/ 0 h 31"/>
                                <a:gd name="T20" fmla="*/ 27 w 27"/>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27" h="31">
                                  <a:moveTo>
                                    <a:pt x="26" y="0"/>
                                  </a:moveTo>
                                  <a:lnTo>
                                    <a:pt x="1" y="21"/>
                                  </a:lnTo>
                                  <a:lnTo>
                                    <a:pt x="0" y="31"/>
                                  </a:lnTo>
                                  <a:lnTo>
                                    <a:pt x="24" y="16"/>
                                  </a:lnTo>
                                  <a:lnTo>
                                    <a:pt x="27" y="10"/>
                                  </a:lnTo>
                                  <a:lnTo>
                                    <a:pt x="26"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11" name="Freeform 1090"/>
                            <p:cNvSpPr>
                              <a:spLocks/>
                            </p:cNvSpPr>
                            <p:nvPr/>
                          </p:nvSpPr>
                          <p:spPr bwMode="auto">
                            <a:xfrm>
                              <a:off x="5241" y="2082"/>
                              <a:ext cx="44" cy="187"/>
                            </a:xfrm>
                            <a:custGeom>
                              <a:avLst/>
                              <a:gdLst>
                                <a:gd name="T0" fmla="*/ 0 w 96"/>
                                <a:gd name="T1" fmla="*/ 0 h 410"/>
                                <a:gd name="T2" fmla="*/ 0 w 96"/>
                                <a:gd name="T3" fmla="*/ 0 h 410"/>
                                <a:gd name="T4" fmla="*/ 0 w 96"/>
                                <a:gd name="T5" fmla="*/ 0 h 410"/>
                                <a:gd name="T6" fmla="*/ 0 w 96"/>
                                <a:gd name="T7" fmla="*/ 0 h 410"/>
                                <a:gd name="T8" fmla="*/ 0 w 96"/>
                                <a:gd name="T9" fmla="*/ 0 h 410"/>
                                <a:gd name="T10" fmla="*/ 0 w 96"/>
                                <a:gd name="T11" fmla="*/ 0 h 410"/>
                                <a:gd name="T12" fmla="*/ 0 w 96"/>
                                <a:gd name="T13" fmla="*/ 0 h 410"/>
                                <a:gd name="T14" fmla="*/ 0 w 96"/>
                                <a:gd name="T15" fmla="*/ 0 h 410"/>
                                <a:gd name="T16" fmla="*/ 0 w 96"/>
                                <a:gd name="T17" fmla="*/ 0 h 410"/>
                                <a:gd name="T18" fmla="*/ 0 w 96"/>
                                <a:gd name="T19" fmla="*/ 0 h 410"/>
                                <a:gd name="T20" fmla="*/ 0 w 96"/>
                                <a:gd name="T21" fmla="*/ 0 h 410"/>
                                <a:gd name="T22" fmla="*/ 0 w 96"/>
                                <a:gd name="T23" fmla="*/ 0 h 410"/>
                                <a:gd name="T24" fmla="*/ 0 w 96"/>
                                <a:gd name="T25" fmla="*/ 0 h 410"/>
                                <a:gd name="T26" fmla="*/ 0 w 96"/>
                                <a:gd name="T27" fmla="*/ 0 h 410"/>
                                <a:gd name="T28" fmla="*/ 0 w 96"/>
                                <a:gd name="T29" fmla="*/ 0 h 410"/>
                                <a:gd name="T30" fmla="*/ 0 w 96"/>
                                <a:gd name="T31" fmla="*/ 0 h 410"/>
                                <a:gd name="T32" fmla="*/ 0 w 96"/>
                                <a:gd name="T33" fmla="*/ 0 h 410"/>
                                <a:gd name="T34" fmla="*/ 0 w 96"/>
                                <a:gd name="T35" fmla="*/ 0 h 410"/>
                                <a:gd name="T36" fmla="*/ 0 w 96"/>
                                <a:gd name="T37" fmla="*/ 0 h 410"/>
                                <a:gd name="T38" fmla="*/ 0 w 96"/>
                                <a:gd name="T39" fmla="*/ 0 h 410"/>
                                <a:gd name="T40" fmla="*/ 0 w 96"/>
                                <a:gd name="T41" fmla="*/ 0 h 410"/>
                                <a:gd name="T42" fmla="*/ 0 w 96"/>
                                <a:gd name="T43" fmla="*/ 0 h 410"/>
                                <a:gd name="T44" fmla="*/ 0 w 96"/>
                                <a:gd name="T45" fmla="*/ 0 h 410"/>
                                <a:gd name="T46" fmla="*/ 0 w 96"/>
                                <a:gd name="T47" fmla="*/ 0 h 410"/>
                                <a:gd name="T48" fmla="*/ 0 w 96"/>
                                <a:gd name="T49" fmla="*/ 0 h 410"/>
                                <a:gd name="T50" fmla="*/ 0 w 96"/>
                                <a:gd name="T51" fmla="*/ 0 h 410"/>
                                <a:gd name="T52" fmla="*/ 0 w 96"/>
                                <a:gd name="T53" fmla="*/ 0 h 410"/>
                                <a:gd name="T54" fmla="*/ 0 w 96"/>
                                <a:gd name="T55" fmla="*/ 0 h 410"/>
                                <a:gd name="T56" fmla="*/ 0 w 96"/>
                                <a:gd name="T57" fmla="*/ 0 h 410"/>
                                <a:gd name="T58" fmla="*/ 0 w 96"/>
                                <a:gd name="T59" fmla="*/ 0 h 410"/>
                                <a:gd name="T60" fmla="*/ 0 w 96"/>
                                <a:gd name="T61" fmla="*/ 0 h 41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6"/>
                                <a:gd name="T94" fmla="*/ 0 h 410"/>
                                <a:gd name="T95" fmla="*/ 96 w 96"/>
                                <a:gd name="T96" fmla="*/ 410 h 41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6" h="410">
                                  <a:moveTo>
                                    <a:pt x="31" y="0"/>
                                  </a:moveTo>
                                  <a:lnTo>
                                    <a:pt x="37" y="8"/>
                                  </a:lnTo>
                                  <a:lnTo>
                                    <a:pt x="52" y="80"/>
                                  </a:lnTo>
                                  <a:lnTo>
                                    <a:pt x="45" y="106"/>
                                  </a:lnTo>
                                  <a:lnTo>
                                    <a:pt x="48" y="145"/>
                                  </a:lnTo>
                                  <a:lnTo>
                                    <a:pt x="81" y="252"/>
                                  </a:lnTo>
                                  <a:lnTo>
                                    <a:pt x="96" y="281"/>
                                  </a:lnTo>
                                  <a:lnTo>
                                    <a:pt x="68" y="255"/>
                                  </a:lnTo>
                                  <a:lnTo>
                                    <a:pt x="44" y="262"/>
                                  </a:lnTo>
                                  <a:lnTo>
                                    <a:pt x="31" y="335"/>
                                  </a:lnTo>
                                  <a:lnTo>
                                    <a:pt x="45" y="369"/>
                                  </a:lnTo>
                                  <a:lnTo>
                                    <a:pt x="57" y="374"/>
                                  </a:lnTo>
                                  <a:lnTo>
                                    <a:pt x="60" y="399"/>
                                  </a:lnTo>
                                  <a:lnTo>
                                    <a:pt x="57" y="407"/>
                                  </a:lnTo>
                                  <a:lnTo>
                                    <a:pt x="53" y="384"/>
                                  </a:lnTo>
                                  <a:lnTo>
                                    <a:pt x="31" y="377"/>
                                  </a:lnTo>
                                  <a:lnTo>
                                    <a:pt x="16" y="410"/>
                                  </a:lnTo>
                                  <a:lnTo>
                                    <a:pt x="9" y="407"/>
                                  </a:lnTo>
                                  <a:lnTo>
                                    <a:pt x="8" y="377"/>
                                  </a:lnTo>
                                  <a:lnTo>
                                    <a:pt x="18" y="316"/>
                                  </a:lnTo>
                                  <a:lnTo>
                                    <a:pt x="8" y="283"/>
                                  </a:lnTo>
                                  <a:lnTo>
                                    <a:pt x="18" y="223"/>
                                  </a:lnTo>
                                  <a:lnTo>
                                    <a:pt x="13" y="187"/>
                                  </a:lnTo>
                                  <a:lnTo>
                                    <a:pt x="16" y="161"/>
                                  </a:lnTo>
                                  <a:lnTo>
                                    <a:pt x="1" y="137"/>
                                  </a:lnTo>
                                  <a:lnTo>
                                    <a:pt x="0" y="104"/>
                                  </a:lnTo>
                                  <a:lnTo>
                                    <a:pt x="6" y="44"/>
                                  </a:lnTo>
                                  <a:lnTo>
                                    <a:pt x="26" y="47"/>
                                  </a:lnTo>
                                  <a:lnTo>
                                    <a:pt x="34" y="32"/>
                                  </a:lnTo>
                                  <a:lnTo>
                                    <a:pt x="21" y="3"/>
                                  </a:lnTo>
                                  <a:lnTo>
                                    <a:pt x="31"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12" name="Freeform 1091"/>
                            <p:cNvSpPr>
                              <a:spLocks/>
                            </p:cNvSpPr>
                            <p:nvPr/>
                          </p:nvSpPr>
                          <p:spPr bwMode="auto">
                            <a:xfrm>
                              <a:off x="5241" y="2082"/>
                              <a:ext cx="44" cy="187"/>
                            </a:xfrm>
                            <a:custGeom>
                              <a:avLst/>
                              <a:gdLst>
                                <a:gd name="T0" fmla="*/ 0 w 96"/>
                                <a:gd name="T1" fmla="*/ 0 h 410"/>
                                <a:gd name="T2" fmla="*/ 0 w 96"/>
                                <a:gd name="T3" fmla="*/ 0 h 410"/>
                                <a:gd name="T4" fmla="*/ 0 w 96"/>
                                <a:gd name="T5" fmla="*/ 0 h 410"/>
                                <a:gd name="T6" fmla="*/ 0 w 96"/>
                                <a:gd name="T7" fmla="*/ 0 h 410"/>
                                <a:gd name="T8" fmla="*/ 0 w 96"/>
                                <a:gd name="T9" fmla="*/ 0 h 410"/>
                                <a:gd name="T10" fmla="*/ 0 w 96"/>
                                <a:gd name="T11" fmla="*/ 0 h 410"/>
                                <a:gd name="T12" fmla="*/ 0 w 96"/>
                                <a:gd name="T13" fmla="*/ 0 h 410"/>
                                <a:gd name="T14" fmla="*/ 0 w 96"/>
                                <a:gd name="T15" fmla="*/ 0 h 410"/>
                                <a:gd name="T16" fmla="*/ 0 w 96"/>
                                <a:gd name="T17" fmla="*/ 0 h 410"/>
                                <a:gd name="T18" fmla="*/ 0 w 96"/>
                                <a:gd name="T19" fmla="*/ 0 h 410"/>
                                <a:gd name="T20" fmla="*/ 0 w 96"/>
                                <a:gd name="T21" fmla="*/ 0 h 410"/>
                                <a:gd name="T22" fmla="*/ 0 w 96"/>
                                <a:gd name="T23" fmla="*/ 0 h 410"/>
                                <a:gd name="T24" fmla="*/ 0 w 96"/>
                                <a:gd name="T25" fmla="*/ 0 h 410"/>
                                <a:gd name="T26" fmla="*/ 0 w 96"/>
                                <a:gd name="T27" fmla="*/ 0 h 410"/>
                                <a:gd name="T28" fmla="*/ 0 w 96"/>
                                <a:gd name="T29" fmla="*/ 0 h 410"/>
                                <a:gd name="T30" fmla="*/ 0 w 96"/>
                                <a:gd name="T31" fmla="*/ 0 h 410"/>
                                <a:gd name="T32" fmla="*/ 0 w 96"/>
                                <a:gd name="T33" fmla="*/ 0 h 410"/>
                                <a:gd name="T34" fmla="*/ 0 w 96"/>
                                <a:gd name="T35" fmla="*/ 0 h 410"/>
                                <a:gd name="T36" fmla="*/ 0 w 96"/>
                                <a:gd name="T37" fmla="*/ 0 h 410"/>
                                <a:gd name="T38" fmla="*/ 0 w 96"/>
                                <a:gd name="T39" fmla="*/ 0 h 410"/>
                                <a:gd name="T40" fmla="*/ 0 w 96"/>
                                <a:gd name="T41" fmla="*/ 0 h 410"/>
                                <a:gd name="T42" fmla="*/ 0 w 96"/>
                                <a:gd name="T43" fmla="*/ 0 h 410"/>
                                <a:gd name="T44" fmla="*/ 0 w 96"/>
                                <a:gd name="T45" fmla="*/ 0 h 410"/>
                                <a:gd name="T46" fmla="*/ 0 w 96"/>
                                <a:gd name="T47" fmla="*/ 0 h 410"/>
                                <a:gd name="T48" fmla="*/ 0 w 96"/>
                                <a:gd name="T49" fmla="*/ 0 h 410"/>
                                <a:gd name="T50" fmla="*/ 0 w 96"/>
                                <a:gd name="T51" fmla="*/ 0 h 410"/>
                                <a:gd name="T52" fmla="*/ 0 w 96"/>
                                <a:gd name="T53" fmla="*/ 0 h 410"/>
                                <a:gd name="T54" fmla="*/ 0 w 96"/>
                                <a:gd name="T55" fmla="*/ 0 h 410"/>
                                <a:gd name="T56" fmla="*/ 0 w 96"/>
                                <a:gd name="T57" fmla="*/ 0 h 410"/>
                                <a:gd name="T58" fmla="*/ 0 w 96"/>
                                <a:gd name="T59" fmla="*/ 0 h 410"/>
                                <a:gd name="T60" fmla="*/ 0 w 96"/>
                                <a:gd name="T61" fmla="*/ 0 h 41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6"/>
                                <a:gd name="T94" fmla="*/ 0 h 410"/>
                                <a:gd name="T95" fmla="*/ 96 w 96"/>
                                <a:gd name="T96" fmla="*/ 410 h 41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6" h="410">
                                  <a:moveTo>
                                    <a:pt x="31" y="0"/>
                                  </a:moveTo>
                                  <a:lnTo>
                                    <a:pt x="37" y="8"/>
                                  </a:lnTo>
                                  <a:lnTo>
                                    <a:pt x="52" y="80"/>
                                  </a:lnTo>
                                  <a:lnTo>
                                    <a:pt x="45" y="106"/>
                                  </a:lnTo>
                                  <a:lnTo>
                                    <a:pt x="48" y="145"/>
                                  </a:lnTo>
                                  <a:lnTo>
                                    <a:pt x="81" y="252"/>
                                  </a:lnTo>
                                  <a:lnTo>
                                    <a:pt x="96" y="281"/>
                                  </a:lnTo>
                                  <a:lnTo>
                                    <a:pt x="68" y="255"/>
                                  </a:lnTo>
                                  <a:lnTo>
                                    <a:pt x="44" y="262"/>
                                  </a:lnTo>
                                  <a:lnTo>
                                    <a:pt x="31" y="335"/>
                                  </a:lnTo>
                                  <a:lnTo>
                                    <a:pt x="45" y="369"/>
                                  </a:lnTo>
                                  <a:lnTo>
                                    <a:pt x="57" y="374"/>
                                  </a:lnTo>
                                  <a:lnTo>
                                    <a:pt x="60" y="399"/>
                                  </a:lnTo>
                                  <a:lnTo>
                                    <a:pt x="57" y="407"/>
                                  </a:lnTo>
                                  <a:lnTo>
                                    <a:pt x="53" y="384"/>
                                  </a:lnTo>
                                  <a:lnTo>
                                    <a:pt x="31" y="377"/>
                                  </a:lnTo>
                                  <a:lnTo>
                                    <a:pt x="16" y="410"/>
                                  </a:lnTo>
                                  <a:lnTo>
                                    <a:pt x="9" y="407"/>
                                  </a:lnTo>
                                  <a:lnTo>
                                    <a:pt x="8" y="377"/>
                                  </a:lnTo>
                                  <a:lnTo>
                                    <a:pt x="18" y="316"/>
                                  </a:lnTo>
                                  <a:lnTo>
                                    <a:pt x="8" y="283"/>
                                  </a:lnTo>
                                  <a:lnTo>
                                    <a:pt x="18" y="223"/>
                                  </a:lnTo>
                                  <a:lnTo>
                                    <a:pt x="13" y="187"/>
                                  </a:lnTo>
                                  <a:lnTo>
                                    <a:pt x="16" y="161"/>
                                  </a:lnTo>
                                  <a:lnTo>
                                    <a:pt x="1" y="137"/>
                                  </a:lnTo>
                                  <a:lnTo>
                                    <a:pt x="0" y="104"/>
                                  </a:lnTo>
                                  <a:lnTo>
                                    <a:pt x="6" y="44"/>
                                  </a:lnTo>
                                  <a:lnTo>
                                    <a:pt x="26" y="47"/>
                                  </a:lnTo>
                                  <a:lnTo>
                                    <a:pt x="34" y="32"/>
                                  </a:lnTo>
                                  <a:lnTo>
                                    <a:pt x="21" y="3"/>
                                  </a:lnTo>
                                  <a:lnTo>
                                    <a:pt x="31"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13" name="Freeform 1092"/>
                            <p:cNvSpPr>
                              <a:spLocks/>
                            </p:cNvSpPr>
                            <p:nvPr/>
                          </p:nvSpPr>
                          <p:spPr bwMode="auto">
                            <a:xfrm>
                              <a:off x="4630" y="1142"/>
                              <a:ext cx="46" cy="22"/>
                            </a:xfrm>
                            <a:custGeom>
                              <a:avLst/>
                              <a:gdLst>
                                <a:gd name="T0" fmla="*/ 0 w 101"/>
                                <a:gd name="T1" fmla="*/ 0 h 49"/>
                                <a:gd name="T2" fmla="*/ 0 w 101"/>
                                <a:gd name="T3" fmla="*/ 0 h 49"/>
                                <a:gd name="T4" fmla="*/ 0 w 101"/>
                                <a:gd name="T5" fmla="*/ 0 h 49"/>
                                <a:gd name="T6" fmla="*/ 0 w 101"/>
                                <a:gd name="T7" fmla="*/ 0 h 49"/>
                                <a:gd name="T8" fmla="*/ 0 w 101"/>
                                <a:gd name="T9" fmla="*/ 0 h 49"/>
                                <a:gd name="T10" fmla="*/ 0 w 101"/>
                                <a:gd name="T11" fmla="*/ 0 h 49"/>
                                <a:gd name="T12" fmla="*/ 0 60000 65536"/>
                                <a:gd name="T13" fmla="*/ 0 60000 65536"/>
                                <a:gd name="T14" fmla="*/ 0 60000 65536"/>
                                <a:gd name="T15" fmla="*/ 0 60000 65536"/>
                                <a:gd name="T16" fmla="*/ 0 60000 65536"/>
                                <a:gd name="T17" fmla="*/ 0 60000 65536"/>
                                <a:gd name="T18" fmla="*/ 0 w 101"/>
                                <a:gd name="T19" fmla="*/ 0 h 49"/>
                                <a:gd name="T20" fmla="*/ 101 w 101"/>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101" h="49">
                                  <a:moveTo>
                                    <a:pt x="101" y="0"/>
                                  </a:moveTo>
                                  <a:lnTo>
                                    <a:pt x="56" y="10"/>
                                  </a:lnTo>
                                  <a:lnTo>
                                    <a:pt x="18" y="49"/>
                                  </a:lnTo>
                                  <a:lnTo>
                                    <a:pt x="0" y="34"/>
                                  </a:lnTo>
                                  <a:lnTo>
                                    <a:pt x="9" y="0"/>
                                  </a:lnTo>
                                  <a:lnTo>
                                    <a:pt x="101"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14" name="Freeform 1093"/>
                            <p:cNvSpPr>
                              <a:spLocks/>
                            </p:cNvSpPr>
                            <p:nvPr/>
                          </p:nvSpPr>
                          <p:spPr bwMode="auto">
                            <a:xfrm>
                              <a:off x="4630" y="1142"/>
                              <a:ext cx="46" cy="22"/>
                            </a:xfrm>
                            <a:custGeom>
                              <a:avLst/>
                              <a:gdLst>
                                <a:gd name="T0" fmla="*/ 0 w 101"/>
                                <a:gd name="T1" fmla="*/ 0 h 49"/>
                                <a:gd name="T2" fmla="*/ 0 w 101"/>
                                <a:gd name="T3" fmla="*/ 0 h 49"/>
                                <a:gd name="T4" fmla="*/ 0 w 101"/>
                                <a:gd name="T5" fmla="*/ 0 h 49"/>
                                <a:gd name="T6" fmla="*/ 0 w 101"/>
                                <a:gd name="T7" fmla="*/ 0 h 49"/>
                                <a:gd name="T8" fmla="*/ 0 w 101"/>
                                <a:gd name="T9" fmla="*/ 0 h 49"/>
                                <a:gd name="T10" fmla="*/ 0 w 101"/>
                                <a:gd name="T11" fmla="*/ 0 h 49"/>
                                <a:gd name="T12" fmla="*/ 0 60000 65536"/>
                                <a:gd name="T13" fmla="*/ 0 60000 65536"/>
                                <a:gd name="T14" fmla="*/ 0 60000 65536"/>
                                <a:gd name="T15" fmla="*/ 0 60000 65536"/>
                                <a:gd name="T16" fmla="*/ 0 60000 65536"/>
                                <a:gd name="T17" fmla="*/ 0 60000 65536"/>
                                <a:gd name="T18" fmla="*/ 0 w 101"/>
                                <a:gd name="T19" fmla="*/ 0 h 49"/>
                                <a:gd name="T20" fmla="*/ 101 w 101"/>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101" h="49">
                                  <a:moveTo>
                                    <a:pt x="101" y="0"/>
                                  </a:moveTo>
                                  <a:lnTo>
                                    <a:pt x="56" y="10"/>
                                  </a:lnTo>
                                  <a:lnTo>
                                    <a:pt x="18" y="49"/>
                                  </a:lnTo>
                                  <a:lnTo>
                                    <a:pt x="0" y="34"/>
                                  </a:lnTo>
                                  <a:lnTo>
                                    <a:pt x="9" y="0"/>
                                  </a:lnTo>
                                  <a:lnTo>
                                    <a:pt x="101"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15" name="Freeform 1094"/>
                            <p:cNvSpPr>
                              <a:spLocks/>
                            </p:cNvSpPr>
                            <p:nvPr/>
                          </p:nvSpPr>
                          <p:spPr bwMode="auto">
                            <a:xfrm>
                              <a:off x="5201" y="1473"/>
                              <a:ext cx="21" cy="11"/>
                            </a:xfrm>
                            <a:custGeom>
                              <a:avLst/>
                              <a:gdLst>
                                <a:gd name="T0" fmla="*/ 0 w 47"/>
                                <a:gd name="T1" fmla="*/ 0 h 24"/>
                                <a:gd name="T2" fmla="*/ 0 w 47"/>
                                <a:gd name="T3" fmla="*/ 0 h 24"/>
                                <a:gd name="T4" fmla="*/ 0 w 47"/>
                                <a:gd name="T5" fmla="*/ 0 h 24"/>
                                <a:gd name="T6" fmla="*/ 0 w 47"/>
                                <a:gd name="T7" fmla="*/ 0 h 24"/>
                                <a:gd name="T8" fmla="*/ 0 w 47"/>
                                <a:gd name="T9" fmla="*/ 0 h 24"/>
                                <a:gd name="T10" fmla="*/ 0 w 47"/>
                                <a:gd name="T11" fmla="*/ 0 h 24"/>
                                <a:gd name="T12" fmla="*/ 0 60000 65536"/>
                                <a:gd name="T13" fmla="*/ 0 60000 65536"/>
                                <a:gd name="T14" fmla="*/ 0 60000 65536"/>
                                <a:gd name="T15" fmla="*/ 0 60000 65536"/>
                                <a:gd name="T16" fmla="*/ 0 60000 65536"/>
                                <a:gd name="T17" fmla="*/ 0 60000 65536"/>
                                <a:gd name="T18" fmla="*/ 0 w 47"/>
                                <a:gd name="T19" fmla="*/ 0 h 24"/>
                                <a:gd name="T20" fmla="*/ 47 w 47"/>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47" h="24">
                                  <a:moveTo>
                                    <a:pt x="26" y="1"/>
                                  </a:moveTo>
                                  <a:lnTo>
                                    <a:pt x="47" y="0"/>
                                  </a:lnTo>
                                  <a:lnTo>
                                    <a:pt x="39" y="24"/>
                                  </a:lnTo>
                                  <a:lnTo>
                                    <a:pt x="0" y="24"/>
                                  </a:lnTo>
                                  <a:lnTo>
                                    <a:pt x="10" y="0"/>
                                  </a:lnTo>
                                  <a:lnTo>
                                    <a:pt x="26" y="1"/>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16" name="Freeform 1095"/>
                            <p:cNvSpPr>
                              <a:spLocks/>
                            </p:cNvSpPr>
                            <p:nvPr/>
                          </p:nvSpPr>
                          <p:spPr bwMode="auto">
                            <a:xfrm>
                              <a:off x="5201" y="1473"/>
                              <a:ext cx="21" cy="11"/>
                            </a:xfrm>
                            <a:custGeom>
                              <a:avLst/>
                              <a:gdLst>
                                <a:gd name="T0" fmla="*/ 0 w 47"/>
                                <a:gd name="T1" fmla="*/ 0 h 24"/>
                                <a:gd name="T2" fmla="*/ 0 w 47"/>
                                <a:gd name="T3" fmla="*/ 0 h 24"/>
                                <a:gd name="T4" fmla="*/ 0 w 47"/>
                                <a:gd name="T5" fmla="*/ 0 h 24"/>
                                <a:gd name="T6" fmla="*/ 0 w 47"/>
                                <a:gd name="T7" fmla="*/ 0 h 24"/>
                                <a:gd name="T8" fmla="*/ 0 w 47"/>
                                <a:gd name="T9" fmla="*/ 0 h 24"/>
                                <a:gd name="T10" fmla="*/ 0 w 47"/>
                                <a:gd name="T11" fmla="*/ 0 h 24"/>
                                <a:gd name="T12" fmla="*/ 0 60000 65536"/>
                                <a:gd name="T13" fmla="*/ 0 60000 65536"/>
                                <a:gd name="T14" fmla="*/ 0 60000 65536"/>
                                <a:gd name="T15" fmla="*/ 0 60000 65536"/>
                                <a:gd name="T16" fmla="*/ 0 60000 65536"/>
                                <a:gd name="T17" fmla="*/ 0 60000 65536"/>
                                <a:gd name="T18" fmla="*/ 0 w 47"/>
                                <a:gd name="T19" fmla="*/ 0 h 24"/>
                                <a:gd name="T20" fmla="*/ 47 w 47"/>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47" h="24">
                                  <a:moveTo>
                                    <a:pt x="26" y="1"/>
                                  </a:moveTo>
                                  <a:lnTo>
                                    <a:pt x="47" y="0"/>
                                  </a:lnTo>
                                  <a:lnTo>
                                    <a:pt x="39" y="24"/>
                                  </a:lnTo>
                                  <a:lnTo>
                                    <a:pt x="0" y="24"/>
                                  </a:lnTo>
                                  <a:lnTo>
                                    <a:pt x="10" y="0"/>
                                  </a:lnTo>
                                  <a:lnTo>
                                    <a:pt x="26" y="1"/>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17" name="Freeform 1096"/>
                            <p:cNvSpPr>
                              <a:spLocks/>
                            </p:cNvSpPr>
                            <p:nvPr/>
                          </p:nvSpPr>
                          <p:spPr bwMode="auto">
                            <a:xfrm>
                              <a:off x="5185" y="1513"/>
                              <a:ext cx="16" cy="15"/>
                            </a:xfrm>
                            <a:custGeom>
                              <a:avLst/>
                              <a:gdLst>
                                <a:gd name="T0" fmla="*/ 0 w 34"/>
                                <a:gd name="T1" fmla="*/ 0 h 33"/>
                                <a:gd name="T2" fmla="*/ 0 w 34"/>
                                <a:gd name="T3" fmla="*/ 0 h 33"/>
                                <a:gd name="T4" fmla="*/ 0 w 34"/>
                                <a:gd name="T5" fmla="*/ 0 h 33"/>
                                <a:gd name="T6" fmla="*/ 0 w 34"/>
                                <a:gd name="T7" fmla="*/ 0 h 33"/>
                                <a:gd name="T8" fmla="*/ 0 w 34"/>
                                <a:gd name="T9" fmla="*/ 0 h 33"/>
                                <a:gd name="T10" fmla="*/ 0 w 34"/>
                                <a:gd name="T11" fmla="*/ 0 h 33"/>
                                <a:gd name="T12" fmla="*/ 0 60000 65536"/>
                                <a:gd name="T13" fmla="*/ 0 60000 65536"/>
                                <a:gd name="T14" fmla="*/ 0 60000 65536"/>
                                <a:gd name="T15" fmla="*/ 0 60000 65536"/>
                                <a:gd name="T16" fmla="*/ 0 60000 65536"/>
                                <a:gd name="T17" fmla="*/ 0 60000 65536"/>
                                <a:gd name="T18" fmla="*/ 0 w 34"/>
                                <a:gd name="T19" fmla="*/ 0 h 33"/>
                                <a:gd name="T20" fmla="*/ 34 w 34"/>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4" h="33">
                                  <a:moveTo>
                                    <a:pt x="6" y="13"/>
                                  </a:moveTo>
                                  <a:lnTo>
                                    <a:pt x="24" y="0"/>
                                  </a:lnTo>
                                  <a:lnTo>
                                    <a:pt x="34" y="17"/>
                                  </a:lnTo>
                                  <a:lnTo>
                                    <a:pt x="8" y="33"/>
                                  </a:lnTo>
                                  <a:lnTo>
                                    <a:pt x="0" y="31"/>
                                  </a:lnTo>
                                  <a:lnTo>
                                    <a:pt x="6" y="13"/>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18" name="Freeform 1097"/>
                            <p:cNvSpPr>
                              <a:spLocks/>
                            </p:cNvSpPr>
                            <p:nvPr/>
                          </p:nvSpPr>
                          <p:spPr bwMode="auto">
                            <a:xfrm>
                              <a:off x="5185" y="1513"/>
                              <a:ext cx="16" cy="15"/>
                            </a:xfrm>
                            <a:custGeom>
                              <a:avLst/>
                              <a:gdLst>
                                <a:gd name="T0" fmla="*/ 0 w 34"/>
                                <a:gd name="T1" fmla="*/ 0 h 33"/>
                                <a:gd name="T2" fmla="*/ 0 w 34"/>
                                <a:gd name="T3" fmla="*/ 0 h 33"/>
                                <a:gd name="T4" fmla="*/ 0 w 34"/>
                                <a:gd name="T5" fmla="*/ 0 h 33"/>
                                <a:gd name="T6" fmla="*/ 0 w 34"/>
                                <a:gd name="T7" fmla="*/ 0 h 33"/>
                                <a:gd name="T8" fmla="*/ 0 w 34"/>
                                <a:gd name="T9" fmla="*/ 0 h 33"/>
                                <a:gd name="T10" fmla="*/ 0 w 34"/>
                                <a:gd name="T11" fmla="*/ 0 h 33"/>
                                <a:gd name="T12" fmla="*/ 0 60000 65536"/>
                                <a:gd name="T13" fmla="*/ 0 60000 65536"/>
                                <a:gd name="T14" fmla="*/ 0 60000 65536"/>
                                <a:gd name="T15" fmla="*/ 0 60000 65536"/>
                                <a:gd name="T16" fmla="*/ 0 60000 65536"/>
                                <a:gd name="T17" fmla="*/ 0 60000 65536"/>
                                <a:gd name="T18" fmla="*/ 0 w 34"/>
                                <a:gd name="T19" fmla="*/ 0 h 33"/>
                                <a:gd name="T20" fmla="*/ 34 w 34"/>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4" h="33">
                                  <a:moveTo>
                                    <a:pt x="6" y="13"/>
                                  </a:moveTo>
                                  <a:lnTo>
                                    <a:pt x="24" y="0"/>
                                  </a:lnTo>
                                  <a:lnTo>
                                    <a:pt x="34" y="17"/>
                                  </a:lnTo>
                                  <a:lnTo>
                                    <a:pt x="8" y="33"/>
                                  </a:lnTo>
                                  <a:lnTo>
                                    <a:pt x="0" y="31"/>
                                  </a:lnTo>
                                  <a:lnTo>
                                    <a:pt x="6" y="13"/>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19" name="Freeform 1098"/>
                            <p:cNvSpPr>
                              <a:spLocks/>
                            </p:cNvSpPr>
                            <p:nvPr/>
                          </p:nvSpPr>
                          <p:spPr bwMode="auto">
                            <a:xfrm>
                              <a:off x="5169" y="1514"/>
                              <a:ext cx="17" cy="8"/>
                            </a:xfrm>
                            <a:custGeom>
                              <a:avLst/>
                              <a:gdLst>
                                <a:gd name="T0" fmla="*/ 0 w 37"/>
                                <a:gd name="T1" fmla="*/ 0 h 18"/>
                                <a:gd name="T2" fmla="*/ 0 w 37"/>
                                <a:gd name="T3" fmla="*/ 0 h 18"/>
                                <a:gd name="T4" fmla="*/ 0 w 37"/>
                                <a:gd name="T5" fmla="*/ 0 h 18"/>
                                <a:gd name="T6" fmla="*/ 0 w 37"/>
                                <a:gd name="T7" fmla="*/ 0 h 18"/>
                                <a:gd name="T8" fmla="*/ 0 w 37"/>
                                <a:gd name="T9" fmla="*/ 0 h 18"/>
                                <a:gd name="T10" fmla="*/ 0 60000 65536"/>
                                <a:gd name="T11" fmla="*/ 0 60000 65536"/>
                                <a:gd name="T12" fmla="*/ 0 60000 65536"/>
                                <a:gd name="T13" fmla="*/ 0 60000 65536"/>
                                <a:gd name="T14" fmla="*/ 0 60000 65536"/>
                                <a:gd name="T15" fmla="*/ 0 w 37"/>
                                <a:gd name="T16" fmla="*/ 0 h 18"/>
                                <a:gd name="T17" fmla="*/ 37 w 37"/>
                                <a:gd name="T18" fmla="*/ 18 h 18"/>
                              </a:gdLst>
                              <a:ahLst/>
                              <a:cxnLst>
                                <a:cxn ang="T10">
                                  <a:pos x="T0" y="T1"/>
                                </a:cxn>
                                <a:cxn ang="T11">
                                  <a:pos x="T2" y="T3"/>
                                </a:cxn>
                                <a:cxn ang="T12">
                                  <a:pos x="T4" y="T5"/>
                                </a:cxn>
                                <a:cxn ang="T13">
                                  <a:pos x="T6" y="T7"/>
                                </a:cxn>
                                <a:cxn ang="T14">
                                  <a:pos x="T8" y="T9"/>
                                </a:cxn>
                              </a:cxnLst>
                              <a:rect l="T15" t="T16" r="T17" b="T18"/>
                              <a:pathLst>
                                <a:path w="37" h="18">
                                  <a:moveTo>
                                    <a:pt x="8" y="0"/>
                                  </a:moveTo>
                                  <a:lnTo>
                                    <a:pt x="37" y="6"/>
                                  </a:lnTo>
                                  <a:lnTo>
                                    <a:pt x="21" y="18"/>
                                  </a:lnTo>
                                  <a:lnTo>
                                    <a:pt x="0" y="6"/>
                                  </a:lnTo>
                                  <a:lnTo>
                                    <a:pt x="8"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20" name="Freeform 1099"/>
                            <p:cNvSpPr>
                              <a:spLocks/>
                            </p:cNvSpPr>
                            <p:nvPr/>
                          </p:nvSpPr>
                          <p:spPr bwMode="auto">
                            <a:xfrm>
                              <a:off x="5169" y="1514"/>
                              <a:ext cx="17" cy="8"/>
                            </a:xfrm>
                            <a:custGeom>
                              <a:avLst/>
                              <a:gdLst>
                                <a:gd name="T0" fmla="*/ 0 w 37"/>
                                <a:gd name="T1" fmla="*/ 0 h 18"/>
                                <a:gd name="T2" fmla="*/ 0 w 37"/>
                                <a:gd name="T3" fmla="*/ 0 h 18"/>
                                <a:gd name="T4" fmla="*/ 0 w 37"/>
                                <a:gd name="T5" fmla="*/ 0 h 18"/>
                                <a:gd name="T6" fmla="*/ 0 w 37"/>
                                <a:gd name="T7" fmla="*/ 0 h 18"/>
                                <a:gd name="T8" fmla="*/ 0 w 37"/>
                                <a:gd name="T9" fmla="*/ 0 h 18"/>
                                <a:gd name="T10" fmla="*/ 0 60000 65536"/>
                                <a:gd name="T11" fmla="*/ 0 60000 65536"/>
                                <a:gd name="T12" fmla="*/ 0 60000 65536"/>
                                <a:gd name="T13" fmla="*/ 0 60000 65536"/>
                                <a:gd name="T14" fmla="*/ 0 60000 65536"/>
                                <a:gd name="T15" fmla="*/ 0 w 37"/>
                                <a:gd name="T16" fmla="*/ 0 h 18"/>
                                <a:gd name="T17" fmla="*/ 37 w 37"/>
                                <a:gd name="T18" fmla="*/ 18 h 18"/>
                              </a:gdLst>
                              <a:ahLst/>
                              <a:cxnLst>
                                <a:cxn ang="T10">
                                  <a:pos x="T0" y="T1"/>
                                </a:cxn>
                                <a:cxn ang="T11">
                                  <a:pos x="T2" y="T3"/>
                                </a:cxn>
                                <a:cxn ang="T12">
                                  <a:pos x="T4" y="T5"/>
                                </a:cxn>
                                <a:cxn ang="T13">
                                  <a:pos x="T6" y="T7"/>
                                </a:cxn>
                                <a:cxn ang="T14">
                                  <a:pos x="T8" y="T9"/>
                                </a:cxn>
                              </a:cxnLst>
                              <a:rect l="T15" t="T16" r="T17" b="T18"/>
                              <a:pathLst>
                                <a:path w="37" h="18">
                                  <a:moveTo>
                                    <a:pt x="8" y="0"/>
                                  </a:moveTo>
                                  <a:lnTo>
                                    <a:pt x="37" y="6"/>
                                  </a:lnTo>
                                  <a:lnTo>
                                    <a:pt x="21" y="18"/>
                                  </a:lnTo>
                                  <a:lnTo>
                                    <a:pt x="0" y="6"/>
                                  </a:lnTo>
                                  <a:lnTo>
                                    <a:pt x="8"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21" name="Freeform 1100"/>
                            <p:cNvSpPr>
                              <a:spLocks/>
                            </p:cNvSpPr>
                            <p:nvPr/>
                          </p:nvSpPr>
                          <p:spPr bwMode="auto">
                            <a:xfrm>
                              <a:off x="5211" y="1405"/>
                              <a:ext cx="54" cy="33"/>
                            </a:xfrm>
                            <a:custGeom>
                              <a:avLst/>
                              <a:gdLst>
                                <a:gd name="T0" fmla="*/ 0 w 120"/>
                                <a:gd name="T1" fmla="*/ 0 h 74"/>
                                <a:gd name="T2" fmla="*/ 0 w 120"/>
                                <a:gd name="T3" fmla="*/ 0 h 74"/>
                                <a:gd name="T4" fmla="*/ 0 w 120"/>
                                <a:gd name="T5" fmla="*/ 0 h 74"/>
                                <a:gd name="T6" fmla="*/ 0 w 120"/>
                                <a:gd name="T7" fmla="*/ 0 h 74"/>
                                <a:gd name="T8" fmla="*/ 0 w 120"/>
                                <a:gd name="T9" fmla="*/ 0 h 74"/>
                                <a:gd name="T10" fmla="*/ 0 w 120"/>
                                <a:gd name="T11" fmla="*/ 0 h 74"/>
                                <a:gd name="T12" fmla="*/ 0 w 120"/>
                                <a:gd name="T13" fmla="*/ 0 h 74"/>
                                <a:gd name="T14" fmla="*/ 0 w 120"/>
                                <a:gd name="T15" fmla="*/ 0 h 74"/>
                                <a:gd name="T16" fmla="*/ 0 w 120"/>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74"/>
                                <a:gd name="T29" fmla="*/ 120 w 120"/>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74">
                                  <a:moveTo>
                                    <a:pt x="53" y="0"/>
                                  </a:moveTo>
                                  <a:lnTo>
                                    <a:pt x="89" y="5"/>
                                  </a:lnTo>
                                  <a:lnTo>
                                    <a:pt x="117" y="38"/>
                                  </a:lnTo>
                                  <a:lnTo>
                                    <a:pt x="120" y="74"/>
                                  </a:lnTo>
                                  <a:lnTo>
                                    <a:pt x="6" y="57"/>
                                  </a:lnTo>
                                  <a:lnTo>
                                    <a:pt x="0" y="49"/>
                                  </a:lnTo>
                                  <a:lnTo>
                                    <a:pt x="21" y="43"/>
                                  </a:lnTo>
                                  <a:lnTo>
                                    <a:pt x="37" y="0"/>
                                  </a:lnTo>
                                  <a:lnTo>
                                    <a:pt x="53"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22" name="Freeform 1101"/>
                            <p:cNvSpPr>
                              <a:spLocks/>
                            </p:cNvSpPr>
                            <p:nvPr/>
                          </p:nvSpPr>
                          <p:spPr bwMode="auto">
                            <a:xfrm>
                              <a:off x="5211" y="1405"/>
                              <a:ext cx="54" cy="33"/>
                            </a:xfrm>
                            <a:custGeom>
                              <a:avLst/>
                              <a:gdLst>
                                <a:gd name="T0" fmla="*/ 0 w 120"/>
                                <a:gd name="T1" fmla="*/ 0 h 74"/>
                                <a:gd name="T2" fmla="*/ 0 w 120"/>
                                <a:gd name="T3" fmla="*/ 0 h 74"/>
                                <a:gd name="T4" fmla="*/ 0 w 120"/>
                                <a:gd name="T5" fmla="*/ 0 h 74"/>
                                <a:gd name="T6" fmla="*/ 0 w 120"/>
                                <a:gd name="T7" fmla="*/ 0 h 74"/>
                                <a:gd name="T8" fmla="*/ 0 w 120"/>
                                <a:gd name="T9" fmla="*/ 0 h 74"/>
                                <a:gd name="T10" fmla="*/ 0 w 120"/>
                                <a:gd name="T11" fmla="*/ 0 h 74"/>
                                <a:gd name="T12" fmla="*/ 0 w 120"/>
                                <a:gd name="T13" fmla="*/ 0 h 74"/>
                                <a:gd name="T14" fmla="*/ 0 w 120"/>
                                <a:gd name="T15" fmla="*/ 0 h 74"/>
                                <a:gd name="T16" fmla="*/ 0 w 120"/>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74"/>
                                <a:gd name="T29" fmla="*/ 120 w 120"/>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74">
                                  <a:moveTo>
                                    <a:pt x="53" y="0"/>
                                  </a:moveTo>
                                  <a:lnTo>
                                    <a:pt x="89" y="5"/>
                                  </a:lnTo>
                                  <a:lnTo>
                                    <a:pt x="117" y="38"/>
                                  </a:lnTo>
                                  <a:lnTo>
                                    <a:pt x="120" y="74"/>
                                  </a:lnTo>
                                  <a:lnTo>
                                    <a:pt x="6" y="57"/>
                                  </a:lnTo>
                                  <a:lnTo>
                                    <a:pt x="0" y="49"/>
                                  </a:lnTo>
                                  <a:lnTo>
                                    <a:pt x="21" y="43"/>
                                  </a:lnTo>
                                  <a:lnTo>
                                    <a:pt x="37" y="0"/>
                                  </a:lnTo>
                                  <a:lnTo>
                                    <a:pt x="53"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23" name="Freeform 1102"/>
                            <p:cNvSpPr>
                              <a:spLocks/>
                            </p:cNvSpPr>
                            <p:nvPr/>
                          </p:nvSpPr>
                          <p:spPr bwMode="auto">
                            <a:xfrm>
                              <a:off x="5217" y="1382"/>
                              <a:ext cx="13" cy="23"/>
                            </a:xfrm>
                            <a:custGeom>
                              <a:avLst/>
                              <a:gdLst>
                                <a:gd name="T0" fmla="*/ 0 w 27"/>
                                <a:gd name="T1" fmla="*/ 0 h 48"/>
                                <a:gd name="T2" fmla="*/ 0 w 27"/>
                                <a:gd name="T3" fmla="*/ 0 h 48"/>
                                <a:gd name="T4" fmla="*/ 0 w 27"/>
                                <a:gd name="T5" fmla="*/ 0 h 48"/>
                                <a:gd name="T6" fmla="*/ 0 w 27"/>
                                <a:gd name="T7" fmla="*/ 0 h 48"/>
                                <a:gd name="T8" fmla="*/ 0 w 27"/>
                                <a:gd name="T9" fmla="*/ 0 h 48"/>
                                <a:gd name="T10" fmla="*/ 0 w 27"/>
                                <a:gd name="T11" fmla="*/ 0 h 48"/>
                                <a:gd name="T12" fmla="*/ 0 60000 65536"/>
                                <a:gd name="T13" fmla="*/ 0 60000 65536"/>
                                <a:gd name="T14" fmla="*/ 0 60000 65536"/>
                                <a:gd name="T15" fmla="*/ 0 60000 65536"/>
                                <a:gd name="T16" fmla="*/ 0 60000 65536"/>
                                <a:gd name="T17" fmla="*/ 0 60000 65536"/>
                                <a:gd name="T18" fmla="*/ 0 w 27"/>
                                <a:gd name="T19" fmla="*/ 0 h 48"/>
                                <a:gd name="T20" fmla="*/ 27 w 27"/>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27" h="48">
                                  <a:moveTo>
                                    <a:pt x="27" y="17"/>
                                  </a:moveTo>
                                  <a:lnTo>
                                    <a:pt x="13" y="0"/>
                                  </a:lnTo>
                                  <a:lnTo>
                                    <a:pt x="0" y="16"/>
                                  </a:lnTo>
                                  <a:lnTo>
                                    <a:pt x="1" y="39"/>
                                  </a:lnTo>
                                  <a:lnTo>
                                    <a:pt x="11" y="48"/>
                                  </a:lnTo>
                                  <a:lnTo>
                                    <a:pt x="27" y="17"/>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24" name="Freeform 1103"/>
                            <p:cNvSpPr>
                              <a:spLocks/>
                            </p:cNvSpPr>
                            <p:nvPr/>
                          </p:nvSpPr>
                          <p:spPr bwMode="auto">
                            <a:xfrm>
                              <a:off x="5217" y="1382"/>
                              <a:ext cx="13" cy="23"/>
                            </a:xfrm>
                            <a:custGeom>
                              <a:avLst/>
                              <a:gdLst>
                                <a:gd name="T0" fmla="*/ 0 w 27"/>
                                <a:gd name="T1" fmla="*/ 0 h 48"/>
                                <a:gd name="T2" fmla="*/ 0 w 27"/>
                                <a:gd name="T3" fmla="*/ 0 h 48"/>
                                <a:gd name="T4" fmla="*/ 0 w 27"/>
                                <a:gd name="T5" fmla="*/ 0 h 48"/>
                                <a:gd name="T6" fmla="*/ 0 w 27"/>
                                <a:gd name="T7" fmla="*/ 0 h 48"/>
                                <a:gd name="T8" fmla="*/ 0 w 27"/>
                                <a:gd name="T9" fmla="*/ 0 h 48"/>
                                <a:gd name="T10" fmla="*/ 0 w 27"/>
                                <a:gd name="T11" fmla="*/ 0 h 48"/>
                                <a:gd name="T12" fmla="*/ 0 60000 65536"/>
                                <a:gd name="T13" fmla="*/ 0 60000 65536"/>
                                <a:gd name="T14" fmla="*/ 0 60000 65536"/>
                                <a:gd name="T15" fmla="*/ 0 60000 65536"/>
                                <a:gd name="T16" fmla="*/ 0 60000 65536"/>
                                <a:gd name="T17" fmla="*/ 0 60000 65536"/>
                                <a:gd name="T18" fmla="*/ 0 w 27"/>
                                <a:gd name="T19" fmla="*/ 0 h 48"/>
                                <a:gd name="T20" fmla="*/ 27 w 27"/>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27" h="48">
                                  <a:moveTo>
                                    <a:pt x="27" y="17"/>
                                  </a:moveTo>
                                  <a:lnTo>
                                    <a:pt x="13" y="0"/>
                                  </a:lnTo>
                                  <a:lnTo>
                                    <a:pt x="0" y="16"/>
                                  </a:lnTo>
                                  <a:lnTo>
                                    <a:pt x="1" y="39"/>
                                  </a:lnTo>
                                  <a:lnTo>
                                    <a:pt x="11" y="48"/>
                                  </a:lnTo>
                                  <a:lnTo>
                                    <a:pt x="27" y="17"/>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25" name="Freeform 1104"/>
                            <p:cNvSpPr>
                              <a:spLocks/>
                            </p:cNvSpPr>
                            <p:nvPr/>
                          </p:nvSpPr>
                          <p:spPr bwMode="auto">
                            <a:xfrm>
                              <a:off x="5306" y="1313"/>
                              <a:ext cx="70" cy="46"/>
                            </a:xfrm>
                            <a:custGeom>
                              <a:avLst/>
                              <a:gdLst>
                                <a:gd name="T0" fmla="*/ 0 w 153"/>
                                <a:gd name="T1" fmla="*/ 0 h 100"/>
                                <a:gd name="T2" fmla="*/ 0 w 153"/>
                                <a:gd name="T3" fmla="*/ 0 h 100"/>
                                <a:gd name="T4" fmla="*/ 0 w 153"/>
                                <a:gd name="T5" fmla="*/ 0 h 100"/>
                                <a:gd name="T6" fmla="*/ 0 w 153"/>
                                <a:gd name="T7" fmla="*/ 0 h 100"/>
                                <a:gd name="T8" fmla="*/ 0 w 153"/>
                                <a:gd name="T9" fmla="*/ 0 h 100"/>
                                <a:gd name="T10" fmla="*/ 0 w 153"/>
                                <a:gd name="T11" fmla="*/ 0 h 100"/>
                                <a:gd name="T12" fmla="*/ 0 w 153"/>
                                <a:gd name="T13" fmla="*/ 0 h 100"/>
                                <a:gd name="T14" fmla="*/ 0 w 153"/>
                                <a:gd name="T15" fmla="*/ 0 h 100"/>
                                <a:gd name="T16" fmla="*/ 0 60000 65536"/>
                                <a:gd name="T17" fmla="*/ 0 60000 65536"/>
                                <a:gd name="T18" fmla="*/ 0 60000 65536"/>
                                <a:gd name="T19" fmla="*/ 0 60000 65536"/>
                                <a:gd name="T20" fmla="*/ 0 60000 65536"/>
                                <a:gd name="T21" fmla="*/ 0 60000 65536"/>
                                <a:gd name="T22" fmla="*/ 0 60000 65536"/>
                                <a:gd name="T23" fmla="*/ 0 60000 65536"/>
                                <a:gd name="T24" fmla="*/ 0 w 153"/>
                                <a:gd name="T25" fmla="*/ 0 h 100"/>
                                <a:gd name="T26" fmla="*/ 153 w 153"/>
                                <a:gd name="T27" fmla="*/ 100 h 1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 h="100">
                                  <a:moveTo>
                                    <a:pt x="0" y="0"/>
                                  </a:moveTo>
                                  <a:lnTo>
                                    <a:pt x="73" y="22"/>
                                  </a:lnTo>
                                  <a:lnTo>
                                    <a:pt x="62" y="39"/>
                                  </a:lnTo>
                                  <a:lnTo>
                                    <a:pt x="153" y="57"/>
                                  </a:lnTo>
                                  <a:lnTo>
                                    <a:pt x="138" y="89"/>
                                  </a:lnTo>
                                  <a:lnTo>
                                    <a:pt x="89" y="100"/>
                                  </a:lnTo>
                                  <a:lnTo>
                                    <a:pt x="24" y="61"/>
                                  </a:lnTo>
                                  <a:lnTo>
                                    <a:pt x="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26" name="Freeform 1105"/>
                            <p:cNvSpPr>
                              <a:spLocks/>
                            </p:cNvSpPr>
                            <p:nvPr/>
                          </p:nvSpPr>
                          <p:spPr bwMode="auto">
                            <a:xfrm>
                              <a:off x="5306" y="1313"/>
                              <a:ext cx="70" cy="46"/>
                            </a:xfrm>
                            <a:custGeom>
                              <a:avLst/>
                              <a:gdLst>
                                <a:gd name="T0" fmla="*/ 0 w 153"/>
                                <a:gd name="T1" fmla="*/ 0 h 100"/>
                                <a:gd name="T2" fmla="*/ 0 w 153"/>
                                <a:gd name="T3" fmla="*/ 0 h 100"/>
                                <a:gd name="T4" fmla="*/ 0 w 153"/>
                                <a:gd name="T5" fmla="*/ 0 h 100"/>
                                <a:gd name="T6" fmla="*/ 0 w 153"/>
                                <a:gd name="T7" fmla="*/ 0 h 100"/>
                                <a:gd name="T8" fmla="*/ 0 w 153"/>
                                <a:gd name="T9" fmla="*/ 0 h 100"/>
                                <a:gd name="T10" fmla="*/ 0 w 153"/>
                                <a:gd name="T11" fmla="*/ 0 h 100"/>
                                <a:gd name="T12" fmla="*/ 0 w 153"/>
                                <a:gd name="T13" fmla="*/ 0 h 100"/>
                                <a:gd name="T14" fmla="*/ 0 w 153"/>
                                <a:gd name="T15" fmla="*/ 0 h 100"/>
                                <a:gd name="T16" fmla="*/ 0 60000 65536"/>
                                <a:gd name="T17" fmla="*/ 0 60000 65536"/>
                                <a:gd name="T18" fmla="*/ 0 60000 65536"/>
                                <a:gd name="T19" fmla="*/ 0 60000 65536"/>
                                <a:gd name="T20" fmla="*/ 0 60000 65536"/>
                                <a:gd name="T21" fmla="*/ 0 60000 65536"/>
                                <a:gd name="T22" fmla="*/ 0 60000 65536"/>
                                <a:gd name="T23" fmla="*/ 0 60000 65536"/>
                                <a:gd name="T24" fmla="*/ 0 w 153"/>
                                <a:gd name="T25" fmla="*/ 0 h 100"/>
                                <a:gd name="T26" fmla="*/ 153 w 153"/>
                                <a:gd name="T27" fmla="*/ 100 h 1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 h="100">
                                  <a:moveTo>
                                    <a:pt x="0" y="0"/>
                                  </a:moveTo>
                                  <a:lnTo>
                                    <a:pt x="73" y="22"/>
                                  </a:lnTo>
                                  <a:lnTo>
                                    <a:pt x="62" y="39"/>
                                  </a:lnTo>
                                  <a:lnTo>
                                    <a:pt x="153" y="57"/>
                                  </a:lnTo>
                                  <a:lnTo>
                                    <a:pt x="138" y="89"/>
                                  </a:lnTo>
                                  <a:lnTo>
                                    <a:pt x="89" y="100"/>
                                  </a:lnTo>
                                  <a:lnTo>
                                    <a:pt x="24" y="61"/>
                                  </a:lnTo>
                                  <a:lnTo>
                                    <a:pt x="0"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27" name="Freeform 1106"/>
                            <p:cNvSpPr>
                              <a:spLocks/>
                            </p:cNvSpPr>
                            <p:nvPr/>
                          </p:nvSpPr>
                          <p:spPr bwMode="auto">
                            <a:xfrm>
                              <a:off x="5235" y="1278"/>
                              <a:ext cx="59" cy="61"/>
                            </a:xfrm>
                            <a:custGeom>
                              <a:avLst/>
                              <a:gdLst>
                                <a:gd name="T0" fmla="*/ 0 w 129"/>
                                <a:gd name="T1" fmla="*/ 0 h 133"/>
                                <a:gd name="T2" fmla="*/ 0 w 129"/>
                                <a:gd name="T3" fmla="*/ 0 h 133"/>
                                <a:gd name="T4" fmla="*/ 0 w 129"/>
                                <a:gd name="T5" fmla="*/ 0 h 133"/>
                                <a:gd name="T6" fmla="*/ 0 w 129"/>
                                <a:gd name="T7" fmla="*/ 0 h 133"/>
                                <a:gd name="T8" fmla="*/ 0 w 129"/>
                                <a:gd name="T9" fmla="*/ 0 h 133"/>
                                <a:gd name="T10" fmla="*/ 0 w 129"/>
                                <a:gd name="T11" fmla="*/ 0 h 133"/>
                                <a:gd name="T12" fmla="*/ 0 w 129"/>
                                <a:gd name="T13" fmla="*/ 0 h 133"/>
                                <a:gd name="T14" fmla="*/ 0 w 129"/>
                                <a:gd name="T15" fmla="*/ 0 h 133"/>
                                <a:gd name="T16" fmla="*/ 0 w 129"/>
                                <a:gd name="T17" fmla="*/ 0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3"/>
                                <a:gd name="T29" fmla="*/ 129 w 129"/>
                                <a:gd name="T30" fmla="*/ 133 h 1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3">
                                  <a:moveTo>
                                    <a:pt x="0" y="0"/>
                                  </a:moveTo>
                                  <a:lnTo>
                                    <a:pt x="129" y="84"/>
                                  </a:lnTo>
                                  <a:lnTo>
                                    <a:pt x="104" y="89"/>
                                  </a:lnTo>
                                  <a:lnTo>
                                    <a:pt x="108" y="112"/>
                                  </a:lnTo>
                                  <a:lnTo>
                                    <a:pt x="93" y="133"/>
                                  </a:lnTo>
                                  <a:lnTo>
                                    <a:pt x="51" y="133"/>
                                  </a:lnTo>
                                  <a:lnTo>
                                    <a:pt x="30" y="94"/>
                                  </a:lnTo>
                                  <a:lnTo>
                                    <a:pt x="43" y="47"/>
                                  </a:lnTo>
                                  <a:lnTo>
                                    <a:pt x="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28" name="Freeform 1107"/>
                            <p:cNvSpPr>
                              <a:spLocks/>
                            </p:cNvSpPr>
                            <p:nvPr/>
                          </p:nvSpPr>
                          <p:spPr bwMode="auto">
                            <a:xfrm>
                              <a:off x="5235" y="1278"/>
                              <a:ext cx="59" cy="61"/>
                            </a:xfrm>
                            <a:custGeom>
                              <a:avLst/>
                              <a:gdLst>
                                <a:gd name="T0" fmla="*/ 0 w 129"/>
                                <a:gd name="T1" fmla="*/ 0 h 133"/>
                                <a:gd name="T2" fmla="*/ 0 w 129"/>
                                <a:gd name="T3" fmla="*/ 0 h 133"/>
                                <a:gd name="T4" fmla="*/ 0 w 129"/>
                                <a:gd name="T5" fmla="*/ 0 h 133"/>
                                <a:gd name="T6" fmla="*/ 0 w 129"/>
                                <a:gd name="T7" fmla="*/ 0 h 133"/>
                                <a:gd name="T8" fmla="*/ 0 w 129"/>
                                <a:gd name="T9" fmla="*/ 0 h 133"/>
                                <a:gd name="T10" fmla="*/ 0 w 129"/>
                                <a:gd name="T11" fmla="*/ 0 h 133"/>
                                <a:gd name="T12" fmla="*/ 0 w 129"/>
                                <a:gd name="T13" fmla="*/ 0 h 133"/>
                                <a:gd name="T14" fmla="*/ 0 w 129"/>
                                <a:gd name="T15" fmla="*/ 0 h 133"/>
                                <a:gd name="T16" fmla="*/ 0 w 129"/>
                                <a:gd name="T17" fmla="*/ 0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3"/>
                                <a:gd name="T29" fmla="*/ 129 w 129"/>
                                <a:gd name="T30" fmla="*/ 133 h 1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3">
                                  <a:moveTo>
                                    <a:pt x="0" y="0"/>
                                  </a:moveTo>
                                  <a:lnTo>
                                    <a:pt x="129" y="84"/>
                                  </a:lnTo>
                                  <a:lnTo>
                                    <a:pt x="104" y="89"/>
                                  </a:lnTo>
                                  <a:lnTo>
                                    <a:pt x="108" y="112"/>
                                  </a:lnTo>
                                  <a:lnTo>
                                    <a:pt x="93" y="133"/>
                                  </a:lnTo>
                                  <a:lnTo>
                                    <a:pt x="51" y="133"/>
                                  </a:lnTo>
                                  <a:lnTo>
                                    <a:pt x="30" y="94"/>
                                  </a:lnTo>
                                  <a:lnTo>
                                    <a:pt x="43" y="47"/>
                                  </a:lnTo>
                                  <a:lnTo>
                                    <a:pt x="0"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29" name="Freeform 1108"/>
                            <p:cNvSpPr>
                              <a:spLocks/>
                            </p:cNvSpPr>
                            <p:nvPr/>
                          </p:nvSpPr>
                          <p:spPr bwMode="auto">
                            <a:xfrm>
                              <a:off x="5168" y="1274"/>
                              <a:ext cx="95" cy="87"/>
                            </a:xfrm>
                            <a:custGeom>
                              <a:avLst/>
                              <a:gdLst>
                                <a:gd name="T0" fmla="*/ 0 w 208"/>
                                <a:gd name="T1" fmla="*/ 0 h 190"/>
                                <a:gd name="T2" fmla="*/ 0 w 208"/>
                                <a:gd name="T3" fmla="*/ 0 h 190"/>
                                <a:gd name="T4" fmla="*/ 0 w 208"/>
                                <a:gd name="T5" fmla="*/ 0 h 190"/>
                                <a:gd name="T6" fmla="*/ 0 w 208"/>
                                <a:gd name="T7" fmla="*/ 0 h 190"/>
                                <a:gd name="T8" fmla="*/ 0 w 208"/>
                                <a:gd name="T9" fmla="*/ 0 h 190"/>
                                <a:gd name="T10" fmla="*/ 0 w 208"/>
                                <a:gd name="T11" fmla="*/ 0 h 190"/>
                                <a:gd name="T12" fmla="*/ 0 w 208"/>
                                <a:gd name="T13" fmla="*/ 0 h 190"/>
                                <a:gd name="T14" fmla="*/ 0 w 208"/>
                                <a:gd name="T15" fmla="*/ 0 h 190"/>
                                <a:gd name="T16" fmla="*/ 0 w 208"/>
                                <a:gd name="T17" fmla="*/ 0 h 190"/>
                                <a:gd name="T18" fmla="*/ 0 w 208"/>
                                <a:gd name="T19" fmla="*/ 0 h 190"/>
                                <a:gd name="T20" fmla="*/ 0 w 208"/>
                                <a:gd name="T21" fmla="*/ 0 h 190"/>
                                <a:gd name="T22" fmla="*/ 0 w 208"/>
                                <a:gd name="T23" fmla="*/ 0 h 190"/>
                                <a:gd name="T24" fmla="*/ 0 w 208"/>
                                <a:gd name="T25" fmla="*/ 0 h 190"/>
                                <a:gd name="T26" fmla="*/ 0 w 208"/>
                                <a:gd name="T27" fmla="*/ 0 h 190"/>
                                <a:gd name="T28" fmla="*/ 0 w 208"/>
                                <a:gd name="T29" fmla="*/ 0 h 190"/>
                                <a:gd name="T30" fmla="*/ 0 w 208"/>
                                <a:gd name="T31" fmla="*/ 0 h 190"/>
                                <a:gd name="T32" fmla="*/ 0 w 208"/>
                                <a:gd name="T33" fmla="*/ 0 h 190"/>
                                <a:gd name="T34" fmla="*/ 0 w 208"/>
                                <a:gd name="T35" fmla="*/ 0 h 190"/>
                                <a:gd name="T36" fmla="*/ 0 w 208"/>
                                <a:gd name="T37" fmla="*/ 0 h 190"/>
                                <a:gd name="T38" fmla="*/ 0 w 208"/>
                                <a:gd name="T39" fmla="*/ 0 h 190"/>
                                <a:gd name="T40" fmla="*/ 0 w 208"/>
                                <a:gd name="T41" fmla="*/ 0 h 190"/>
                                <a:gd name="T42" fmla="*/ 0 w 208"/>
                                <a:gd name="T43" fmla="*/ 0 h 190"/>
                                <a:gd name="T44" fmla="*/ 0 w 208"/>
                                <a:gd name="T45" fmla="*/ 0 h 190"/>
                                <a:gd name="T46" fmla="*/ 0 w 208"/>
                                <a:gd name="T47" fmla="*/ 0 h 190"/>
                                <a:gd name="T48" fmla="*/ 0 w 208"/>
                                <a:gd name="T49" fmla="*/ 0 h 190"/>
                                <a:gd name="T50" fmla="*/ 0 w 208"/>
                                <a:gd name="T51" fmla="*/ 0 h 190"/>
                                <a:gd name="T52" fmla="*/ 0 w 208"/>
                                <a:gd name="T53" fmla="*/ 0 h 190"/>
                                <a:gd name="T54" fmla="*/ 0 w 208"/>
                                <a:gd name="T55" fmla="*/ 0 h 190"/>
                                <a:gd name="T56" fmla="*/ 0 w 208"/>
                                <a:gd name="T57" fmla="*/ 0 h 1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8"/>
                                <a:gd name="T88" fmla="*/ 0 h 190"/>
                                <a:gd name="T89" fmla="*/ 208 w 208"/>
                                <a:gd name="T90" fmla="*/ 190 h 1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8" h="190">
                                  <a:moveTo>
                                    <a:pt x="103" y="49"/>
                                  </a:moveTo>
                                  <a:lnTo>
                                    <a:pt x="116" y="52"/>
                                  </a:lnTo>
                                  <a:lnTo>
                                    <a:pt x="112" y="78"/>
                                  </a:lnTo>
                                  <a:lnTo>
                                    <a:pt x="129" y="80"/>
                                  </a:lnTo>
                                  <a:lnTo>
                                    <a:pt x="134" y="58"/>
                                  </a:lnTo>
                                  <a:lnTo>
                                    <a:pt x="129" y="28"/>
                                  </a:lnTo>
                                  <a:lnTo>
                                    <a:pt x="153" y="28"/>
                                  </a:lnTo>
                                  <a:lnTo>
                                    <a:pt x="182" y="65"/>
                                  </a:lnTo>
                                  <a:lnTo>
                                    <a:pt x="173" y="104"/>
                                  </a:lnTo>
                                  <a:lnTo>
                                    <a:pt x="178" y="132"/>
                                  </a:lnTo>
                                  <a:lnTo>
                                    <a:pt x="208" y="161"/>
                                  </a:lnTo>
                                  <a:lnTo>
                                    <a:pt x="176" y="174"/>
                                  </a:lnTo>
                                  <a:lnTo>
                                    <a:pt x="161" y="145"/>
                                  </a:lnTo>
                                  <a:lnTo>
                                    <a:pt x="101" y="179"/>
                                  </a:lnTo>
                                  <a:lnTo>
                                    <a:pt x="96" y="174"/>
                                  </a:lnTo>
                                  <a:lnTo>
                                    <a:pt x="104" y="169"/>
                                  </a:lnTo>
                                  <a:lnTo>
                                    <a:pt x="95" y="146"/>
                                  </a:lnTo>
                                  <a:lnTo>
                                    <a:pt x="86" y="151"/>
                                  </a:lnTo>
                                  <a:lnTo>
                                    <a:pt x="85" y="164"/>
                                  </a:lnTo>
                                  <a:lnTo>
                                    <a:pt x="90" y="163"/>
                                  </a:lnTo>
                                  <a:lnTo>
                                    <a:pt x="82" y="190"/>
                                  </a:lnTo>
                                  <a:lnTo>
                                    <a:pt x="39" y="176"/>
                                  </a:lnTo>
                                  <a:lnTo>
                                    <a:pt x="0" y="114"/>
                                  </a:lnTo>
                                  <a:lnTo>
                                    <a:pt x="20" y="111"/>
                                  </a:lnTo>
                                  <a:lnTo>
                                    <a:pt x="5" y="81"/>
                                  </a:lnTo>
                                  <a:lnTo>
                                    <a:pt x="25" y="55"/>
                                  </a:lnTo>
                                  <a:lnTo>
                                    <a:pt x="15" y="36"/>
                                  </a:lnTo>
                                  <a:lnTo>
                                    <a:pt x="70" y="0"/>
                                  </a:lnTo>
                                  <a:lnTo>
                                    <a:pt x="103" y="49"/>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30" name="Freeform 1109"/>
                            <p:cNvSpPr>
                              <a:spLocks/>
                            </p:cNvSpPr>
                            <p:nvPr/>
                          </p:nvSpPr>
                          <p:spPr bwMode="auto">
                            <a:xfrm>
                              <a:off x="5168" y="1274"/>
                              <a:ext cx="95" cy="87"/>
                            </a:xfrm>
                            <a:custGeom>
                              <a:avLst/>
                              <a:gdLst>
                                <a:gd name="T0" fmla="*/ 0 w 208"/>
                                <a:gd name="T1" fmla="*/ 0 h 190"/>
                                <a:gd name="T2" fmla="*/ 0 w 208"/>
                                <a:gd name="T3" fmla="*/ 0 h 190"/>
                                <a:gd name="T4" fmla="*/ 0 w 208"/>
                                <a:gd name="T5" fmla="*/ 0 h 190"/>
                                <a:gd name="T6" fmla="*/ 0 w 208"/>
                                <a:gd name="T7" fmla="*/ 0 h 190"/>
                                <a:gd name="T8" fmla="*/ 0 w 208"/>
                                <a:gd name="T9" fmla="*/ 0 h 190"/>
                                <a:gd name="T10" fmla="*/ 0 w 208"/>
                                <a:gd name="T11" fmla="*/ 0 h 190"/>
                                <a:gd name="T12" fmla="*/ 0 w 208"/>
                                <a:gd name="T13" fmla="*/ 0 h 190"/>
                                <a:gd name="T14" fmla="*/ 0 w 208"/>
                                <a:gd name="T15" fmla="*/ 0 h 190"/>
                                <a:gd name="T16" fmla="*/ 0 w 208"/>
                                <a:gd name="T17" fmla="*/ 0 h 190"/>
                                <a:gd name="T18" fmla="*/ 0 w 208"/>
                                <a:gd name="T19" fmla="*/ 0 h 190"/>
                                <a:gd name="T20" fmla="*/ 0 w 208"/>
                                <a:gd name="T21" fmla="*/ 0 h 190"/>
                                <a:gd name="T22" fmla="*/ 0 w 208"/>
                                <a:gd name="T23" fmla="*/ 0 h 190"/>
                                <a:gd name="T24" fmla="*/ 0 w 208"/>
                                <a:gd name="T25" fmla="*/ 0 h 190"/>
                                <a:gd name="T26" fmla="*/ 0 w 208"/>
                                <a:gd name="T27" fmla="*/ 0 h 190"/>
                                <a:gd name="T28" fmla="*/ 0 w 208"/>
                                <a:gd name="T29" fmla="*/ 0 h 190"/>
                                <a:gd name="T30" fmla="*/ 0 w 208"/>
                                <a:gd name="T31" fmla="*/ 0 h 190"/>
                                <a:gd name="T32" fmla="*/ 0 w 208"/>
                                <a:gd name="T33" fmla="*/ 0 h 190"/>
                                <a:gd name="T34" fmla="*/ 0 w 208"/>
                                <a:gd name="T35" fmla="*/ 0 h 190"/>
                                <a:gd name="T36" fmla="*/ 0 w 208"/>
                                <a:gd name="T37" fmla="*/ 0 h 190"/>
                                <a:gd name="T38" fmla="*/ 0 w 208"/>
                                <a:gd name="T39" fmla="*/ 0 h 190"/>
                                <a:gd name="T40" fmla="*/ 0 w 208"/>
                                <a:gd name="T41" fmla="*/ 0 h 190"/>
                                <a:gd name="T42" fmla="*/ 0 w 208"/>
                                <a:gd name="T43" fmla="*/ 0 h 190"/>
                                <a:gd name="T44" fmla="*/ 0 w 208"/>
                                <a:gd name="T45" fmla="*/ 0 h 190"/>
                                <a:gd name="T46" fmla="*/ 0 w 208"/>
                                <a:gd name="T47" fmla="*/ 0 h 190"/>
                                <a:gd name="T48" fmla="*/ 0 w 208"/>
                                <a:gd name="T49" fmla="*/ 0 h 190"/>
                                <a:gd name="T50" fmla="*/ 0 w 208"/>
                                <a:gd name="T51" fmla="*/ 0 h 190"/>
                                <a:gd name="T52" fmla="*/ 0 w 208"/>
                                <a:gd name="T53" fmla="*/ 0 h 190"/>
                                <a:gd name="T54" fmla="*/ 0 w 208"/>
                                <a:gd name="T55" fmla="*/ 0 h 190"/>
                                <a:gd name="T56" fmla="*/ 0 w 208"/>
                                <a:gd name="T57" fmla="*/ 0 h 1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8"/>
                                <a:gd name="T88" fmla="*/ 0 h 190"/>
                                <a:gd name="T89" fmla="*/ 208 w 208"/>
                                <a:gd name="T90" fmla="*/ 190 h 1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8" h="190">
                                  <a:moveTo>
                                    <a:pt x="103" y="49"/>
                                  </a:moveTo>
                                  <a:lnTo>
                                    <a:pt x="116" y="52"/>
                                  </a:lnTo>
                                  <a:lnTo>
                                    <a:pt x="112" y="78"/>
                                  </a:lnTo>
                                  <a:lnTo>
                                    <a:pt x="129" y="80"/>
                                  </a:lnTo>
                                  <a:lnTo>
                                    <a:pt x="134" y="58"/>
                                  </a:lnTo>
                                  <a:lnTo>
                                    <a:pt x="129" y="28"/>
                                  </a:lnTo>
                                  <a:lnTo>
                                    <a:pt x="153" y="28"/>
                                  </a:lnTo>
                                  <a:lnTo>
                                    <a:pt x="182" y="65"/>
                                  </a:lnTo>
                                  <a:lnTo>
                                    <a:pt x="173" y="104"/>
                                  </a:lnTo>
                                  <a:lnTo>
                                    <a:pt x="178" y="132"/>
                                  </a:lnTo>
                                  <a:lnTo>
                                    <a:pt x="208" y="161"/>
                                  </a:lnTo>
                                  <a:lnTo>
                                    <a:pt x="176" y="174"/>
                                  </a:lnTo>
                                  <a:lnTo>
                                    <a:pt x="161" y="145"/>
                                  </a:lnTo>
                                  <a:lnTo>
                                    <a:pt x="101" y="179"/>
                                  </a:lnTo>
                                  <a:lnTo>
                                    <a:pt x="96" y="174"/>
                                  </a:lnTo>
                                  <a:lnTo>
                                    <a:pt x="104" y="169"/>
                                  </a:lnTo>
                                  <a:lnTo>
                                    <a:pt x="95" y="146"/>
                                  </a:lnTo>
                                  <a:lnTo>
                                    <a:pt x="86" y="151"/>
                                  </a:lnTo>
                                  <a:lnTo>
                                    <a:pt x="85" y="164"/>
                                  </a:lnTo>
                                  <a:lnTo>
                                    <a:pt x="90" y="163"/>
                                  </a:lnTo>
                                  <a:lnTo>
                                    <a:pt x="82" y="190"/>
                                  </a:lnTo>
                                  <a:lnTo>
                                    <a:pt x="39" y="176"/>
                                  </a:lnTo>
                                  <a:lnTo>
                                    <a:pt x="0" y="114"/>
                                  </a:lnTo>
                                  <a:lnTo>
                                    <a:pt x="20" y="111"/>
                                  </a:lnTo>
                                  <a:lnTo>
                                    <a:pt x="5" y="81"/>
                                  </a:lnTo>
                                  <a:lnTo>
                                    <a:pt x="25" y="55"/>
                                  </a:lnTo>
                                  <a:lnTo>
                                    <a:pt x="15" y="36"/>
                                  </a:lnTo>
                                  <a:lnTo>
                                    <a:pt x="70" y="0"/>
                                  </a:lnTo>
                                  <a:lnTo>
                                    <a:pt x="103" y="49"/>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31" name="Freeform 1110"/>
                            <p:cNvSpPr>
                              <a:spLocks/>
                            </p:cNvSpPr>
                            <p:nvPr/>
                          </p:nvSpPr>
                          <p:spPr bwMode="auto">
                            <a:xfrm>
                              <a:off x="5149" y="1296"/>
                              <a:ext cx="9" cy="30"/>
                            </a:xfrm>
                            <a:custGeom>
                              <a:avLst/>
                              <a:gdLst>
                                <a:gd name="T0" fmla="*/ 1 w 18"/>
                                <a:gd name="T1" fmla="*/ 0 h 65"/>
                                <a:gd name="T2" fmla="*/ 1 w 18"/>
                                <a:gd name="T3" fmla="*/ 0 h 65"/>
                                <a:gd name="T4" fmla="*/ 0 w 18"/>
                                <a:gd name="T5" fmla="*/ 0 h 65"/>
                                <a:gd name="T6" fmla="*/ 1 w 18"/>
                                <a:gd name="T7" fmla="*/ 0 h 65"/>
                                <a:gd name="T8" fmla="*/ 1 w 18"/>
                                <a:gd name="T9" fmla="*/ 0 h 65"/>
                                <a:gd name="T10" fmla="*/ 1 w 18"/>
                                <a:gd name="T11" fmla="*/ 0 h 65"/>
                                <a:gd name="T12" fmla="*/ 0 60000 65536"/>
                                <a:gd name="T13" fmla="*/ 0 60000 65536"/>
                                <a:gd name="T14" fmla="*/ 0 60000 65536"/>
                                <a:gd name="T15" fmla="*/ 0 60000 65536"/>
                                <a:gd name="T16" fmla="*/ 0 60000 65536"/>
                                <a:gd name="T17" fmla="*/ 0 60000 65536"/>
                                <a:gd name="T18" fmla="*/ 0 w 18"/>
                                <a:gd name="T19" fmla="*/ 0 h 65"/>
                                <a:gd name="T20" fmla="*/ 18 w 18"/>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18" h="65">
                                  <a:moveTo>
                                    <a:pt x="15" y="38"/>
                                  </a:moveTo>
                                  <a:lnTo>
                                    <a:pt x="10" y="65"/>
                                  </a:lnTo>
                                  <a:lnTo>
                                    <a:pt x="0" y="54"/>
                                  </a:lnTo>
                                  <a:lnTo>
                                    <a:pt x="5" y="0"/>
                                  </a:lnTo>
                                  <a:lnTo>
                                    <a:pt x="18" y="31"/>
                                  </a:lnTo>
                                  <a:lnTo>
                                    <a:pt x="15" y="38"/>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32" name="Freeform 1111"/>
                            <p:cNvSpPr>
                              <a:spLocks/>
                            </p:cNvSpPr>
                            <p:nvPr/>
                          </p:nvSpPr>
                          <p:spPr bwMode="auto">
                            <a:xfrm>
                              <a:off x="5149" y="1296"/>
                              <a:ext cx="9" cy="30"/>
                            </a:xfrm>
                            <a:custGeom>
                              <a:avLst/>
                              <a:gdLst>
                                <a:gd name="T0" fmla="*/ 1 w 18"/>
                                <a:gd name="T1" fmla="*/ 0 h 65"/>
                                <a:gd name="T2" fmla="*/ 1 w 18"/>
                                <a:gd name="T3" fmla="*/ 0 h 65"/>
                                <a:gd name="T4" fmla="*/ 0 w 18"/>
                                <a:gd name="T5" fmla="*/ 0 h 65"/>
                                <a:gd name="T6" fmla="*/ 1 w 18"/>
                                <a:gd name="T7" fmla="*/ 0 h 65"/>
                                <a:gd name="T8" fmla="*/ 1 w 18"/>
                                <a:gd name="T9" fmla="*/ 0 h 65"/>
                                <a:gd name="T10" fmla="*/ 1 w 18"/>
                                <a:gd name="T11" fmla="*/ 0 h 65"/>
                                <a:gd name="T12" fmla="*/ 0 60000 65536"/>
                                <a:gd name="T13" fmla="*/ 0 60000 65536"/>
                                <a:gd name="T14" fmla="*/ 0 60000 65536"/>
                                <a:gd name="T15" fmla="*/ 0 60000 65536"/>
                                <a:gd name="T16" fmla="*/ 0 60000 65536"/>
                                <a:gd name="T17" fmla="*/ 0 60000 65536"/>
                                <a:gd name="T18" fmla="*/ 0 w 18"/>
                                <a:gd name="T19" fmla="*/ 0 h 65"/>
                                <a:gd name="T20" fmla="*/ 18 w 18"/>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18" h="65">
                                  <a:moveTo>
                                    <a:pt x="15" y="38"/>
                                  </a:moveTo>
                                  <a:lnTo>
                                    <a:pt x="10" y="65"/>
                                  </a:lnTo>
                                  <a:lnTo>
                                    <a:pt x="0" y="54"/>
                                  </a:lnTo>
                                  <a:lnTo>
                                    <a:pt x="5" y="0"/>
                                  </a:lnTo>
                                  <a:lnTo>
                                    <a:pt x="18" y="31"/>
                                  </a:lnTo>
                                  <a:lnTo>
                                    <a:pt x="15" y="38"/>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33" name="Freeform 1112"/>
                            <p:cNvSpPr>
                              <a:spLocks/>
                            </p:cNvSpPr>
                            <p:nvPr/>
                          </p:nvSpPr>
                          <p:spPr bwMode="auto">
                            <a:xfrm>
                              <a:off x="5150" y="1386"/>
                              <a:ext cx="12" cy="19"/>
                            </a:xfrm>
                            <a:custGeom>
                              <a:avLst/>
                              <a:gdLst>
                                <a:gd name="T0" fmla="*/ 0 w 28"/>
                                <a:gd name="T1" fmla="*/ 0 h 42"/>
                                <a:gd name="T2" fmla="*/ 0 w 28"/>
                                <a:gd name="T3" fmla="*/ 0 h 42"/>
                                <a:gd name="T4" fmla="*/ 0 w 28"/>
                                <a:gd name="T5" fmla="*/ 0 h 42"/>
                                <a:gd name="T6" fmla="*/ 0 w 28"/>
                                <a:gd name="T7" fmla="*/ 0 h 42"/>
                                <a:gd name="T8" fmla="*/ 0 w 28"/>
                                <a:gd name="T9" fmla="*/ 0 h 42"/>
                                <a:gd name="T10" fmla="*/ 0 60000 65536"/>
                                <a:gd name="T11" fmla="*/ 0 60000 65536"/>
                                <a:gd name="T12" fmla="*/ 0 60000 65536"/>
                                <a:gd name="T13" fmla="*/ 0 60000 65536"/>
                                <a:gd name="T14" fmla="*/ 0 60000 65536"/>
                                <a:gd name="T15" fmla="*/ 0 w 28"/>
                                <a:gd name="T16" fmla="*/ 0 h 42"/>
                                <a:gd name="T17" fmla="*/ 28 w 28"/>
                                <a:gd name="T18" fmla="*/ 42 h 42"/>
                              </a:gdLst>
                              <a:ahLst/>
                              <a:cxnLst>
                                <a:cxn ang="T10">
                                  <a:pos x="T0" y="T1"/>
                                </a:cxn>
                                <a:cxn ang="T11">
                                  <a:pos x="T2" y="T3"/>
                                </a:cxn>
                                <a:cxn ang="T12">
                                  <a:pos x="T4" y="T5"/>
                                </a:cxn>
                                <a:cxn ang="T13">
                                  <a:pos x="T6" y="T7"/>
                                </a:cxn>
                                <a:cxn ang="T14">
                                  <a:pos x="T8" y="T9"/>
                                </a:cxn>
                              </a:cxnLst>
                              <a:rect l="T15" t="T16" r="T17" b="T18"/>
                              <a:pathLst>
                                <a:path w="28" h="42">
                                  <a:moveTo>
                                    <a:pt x="20" y="21"/>
                                  </a:moveTo>
                                  <a:lnTo>
                                    <a:pt x="28" y="33"/>
                                  </a:lnTo>
                                  <a:lnTo>
                                    <a:pt x="21" y="42"/>
                                  </a:lnTo>
                                  <a:lnTo>
                                    <a:pt x="0" y="0"/>
                                  </a:lnTo>
                                  <a:lnTo>
                                    <a:pt x="20" y="21"/>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34" name="Freeform 1113"/>
                            <p:cNvSpPr>
                              <a:spLocks/>
                            </p:cNvSpPr>
                            <p:nvPr/>
                          </p:nvSpPr>
                          <p:spPr bwMode="auto">
                            <a:xfrm>
                              <a:off x="5150" y="1386"/>
                              <a:ext cx="12" cy="19"/>
                            </a:xfrm>
                            <a:custGeom>
                              <a:avLst/>
                              <a:gdLst>
                                <a:gd name="T0" fmla="*/ 0 w 28"/>
                                <a:gd name="T1" fmla="*/ 0 h 42"/>
                                <a:gd name="T2" fmla="*/ 0 w 28"/>
                                <a:gd name="T3" fmla="*/ 0 h 42"/>
                                <a:gd name="T4" fmla="*/ 0 w 28"/>
                                <a:gd name="T5" fmla="*/ 0 h 42"/>
                                <a:gd name="T6" fmla="*/ 0 w 28"/>
                                <a:gd name="T7" fmla="*/ 0 h 42"/>
                                <a:gd name="T8" fmla="*/ 0 w 28"/>
                                <a:gd name="T9" fmla="*/ 0 h 42"/>
                                <a:gd name="T10" fmla="*/ 0 60000 65536"/>
                                <a:gd name="T11" fmla="*/ 0 60000 65536"/>
                                <a:gd name="T12" fmla="*/ 0 60000 65536"/>
                                <a:gd name="T13" fmla="*/ 0 60000 65536"/>
                                <a:gd name="T14" fmla="*/ 0 60000 65536"/>
                                <a:gd name="T15" fmla="*/ 0 w 28"/>
                                <a:gd name="T16" fmla="*/ 0 h 42"/>
                                <a:gd name="T17" fmla="*/ 28 w 28"/>
                                <a:gd name="T18" fmla="*/ 42 h 42"/>
                              </a:gdLst>
                              <a:ahLst/>
                              <a:cxnLst>
                                <a:cxn ang="T10">
                                  <a:pos x="T0" y="T1"/>
                                </a:cxn>
                                <a:cxn ang="T11">
                                  <a:pos x="T2" y="T3"/>
                                </a:cxn>
                                <a:cxn ang="T12">
                                  <a:pos x="T4" y="T5"/>
                                </a:cxn>
                                <a:cxn ang="T13">
                                  <a:pos x="T6" y="T7"/>
                                </a:cxn>
                                <a:cxn ang="T14">
                                  <a:pos x="T8" y="T9"/>
                                </a:cxn>
                              </a:cxnLst>
                              <a:rect l="T15" t="T16" r="T17" b="T18"/>
                              <a:pathLst>
                                <a:path w="28" h="42">
                                  <a:moveTo>
                                    <a:pt x="20" y="21"/>
                                  </a:moveTo>
                                  <a:lnTo>
                                    <a:pt x="28" y="33"/>
                                  </a:lnTo>
                                  <a:lnTo>
                                    <a:pt x="21" y="42"/>
                                  </a:lnTo>
                                  <a:lnTo>
                                    <a:pt x="0" y="0"/>
                                  </a:lnTo>
                                  <a:lnTo>
                                    <a:pt x="20" y="21"/>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35" name="Freeform 1114"/>
                            <p:cNvSpPr>
                              <a:spLocks/>
                            </p:cNvSpPr>
                            <p:nvPr/>
                          </p:nvSpPr>
                          <p:spPr bwMode="auto">
                            <a:xfrm>
                              <a:off x="3588" y="1179"/>
                              <a:ext cx="2353" cy="1182"/>
                            </a:xfrm>
                            <a:custGeom>
                              <a:avLst/>
                              <a:gdLst>
                                <a:gd name="T0" fmla="*/ 0 w 5148"/>
                                <a:gd name="T1" fmla="*/ 0 h 2587"/>
                                <a:gd name="T2" fmla="*/ 0 w 5148"/>
                                <a:gd name="T3" fmla="*/ 0 h 2587"/>
                                <a:gd name="T4" fmla="*/ 0 w 5148"/>
                                <a:gd name="T5" fmla="*/ 0 h 2587"/>
                                <a:gd name="T6" fmla="*/ 0 w 5148"/>
                                <a:gd name="T7" fmla="*/ 0 h 2587"/>
                                <a:gd name="T8" fmla="*/ 0 w 5148"/>
                                <a:gd name="T9" fmla="*/ 0 h 2587"/>
                                <a:gd name="T10" fmla="*/ 0 w 5148"/>
                                <a:gd name="T11" fmla="*/ 0 h 2587"/>
                                <a:gd name="T12" fmla="*/ 0 w 5148"/>
                                <a:gd name="T13" fmla="*/ 0 h 2587"/>
                                <a:gd name="T14" fmla="*/ 0 w 5148"/>
                                <a:gd name="T15" fmla="*/ 0 h 2587"/>
                                <a:gd name="T16" fmla="*/ 0 w 5148"/>
                                <a:gd name="T17" fmla="*/ 0 h 2587"/>
                                <a:gd name="T18" fmla="*/ 0 w 5148"/>
                                <a:gd name="T19" fmla="*/ 0 h 2587"/>
                                <a:gd name="T20" fmla="*/ 0 w 5148"/>
                                <a:gd name="T21" fmla="*/ 0 h 2587"/>
                                <a:gd name="T22" fmla="*/ 0 w 5148"/>
                                <a:gd name="T23" fmla="*/ 0 h 2587"/>
                                <a:gd name="T24" fmla="*/ 0 w 5148"/>
                                <a:gd name="T25" fmla="*/ 0 h 2587"/>
                                <a:gd name="T26" fmla="*/ 0 w 5148"/>
                                <a:gd name="T27" fmla="*/ 0 h 2587"/>
                                <a:gd name="T28" fmla="*/ 0 w 5148"/>
                                <a:gd name="T29" fmla="*/ 0 h 2587"/>
                                <a:gd name="T30" fmla="*/ 0 w 5148"/>
                                <a:gd name="T31" fmla="*/ 0 h 2587"/>
                                <a:gd name="T32" fmla="*/ 0 w 5148"/>
                                <a:gd name="T33" fmla="*/ 0 h 2587"/>
                                <a:gd name="T34" fmla="*/ 0 w 5148"/>
                                <a:gd name="T35" fmla="*/ 0 h 2587"/>
                                <a:gd name="T36" fmla="*/ 0 w 5148"/>
                                <a:gd name="T37" fmla="*/ 0 h 2587"/>
                                <a:gd name="T38" fmla="*/ 0 w 5148"/>
                                <a:gd name="T39" fmla="*/ 0 h 2587"/>
                                <a:gd name="T40" fmla="*/ 0 w 5148"/>
                                <a:gd name="T41" fmla="*/ 0 h 2587"/>
                                <a:gd name="T42" fmla="*/ 0 w 5148"/>
                                <a:gd name="T43" fmla="*/ 0 h 2587"/>
                                <a:gd name="T44" fmla="*/ 0 w 5148"/>
                                <a:gd name="T45" fmla="*/ 0 h 2587"/>
                                <a:gd name="T46" fmla="*/ 0 w 5148"/>
                                <a:gd name="T47" fmla="*/ 0 h 2587"/>
                                <a:gd name="T48" fmla="*/ 0 w 5148"/>
                                <a:gd name="T49" fmla="*/ 0 h 2587"/>
                                <a:gd name="T50" fmla="*/ 0 w 5148"/>
                                <a:gd name="T51" fmla="*/ 0 h 2587"/>
                                <a:gd name="T52" fmla="*/ 0 w 5148"/>
                                <a:gd name="T53" fmla="*/ 0 h 2587"/>
                                <a:gd name="T54" fmla="*/ 0 w 5148"/>
                                <a:gd name="T55" fmla="*/ 0 h 2587"/>
                                <a:gd name="T56" fmla="*/ 0 w 5148"/>
                                <a:gd name="T57" fmla="*/ 0 h 2587"/>
                                <a:gd name="T58" fmla="*/ 0 w 5148"/>
                                <a:gd name="T59" fmla="*/ 0 h 2587"/>
                                <a:gd name="T60" fmla="*/ 0 w 5148"/>
                                <a:gd name="T61" fmla="*/ 0 h 2587"/>
                                <a:gd name="T62" fmla="*/ 0 w 5148"/>
                                <a:gd name="T63" fmla="*/ 0 h 2587"/>
                                <a:gd name="T64" fmla="*/ 0 w 5148"/>
                                <a:gd name="T65" fmla="*/ 0 h 2587"/>
                                <a:gd name="T66" fmla="*/ 0 w 5148"/>
                                <a:gd name="T67" fmla="*/ 0 h 2587"/>
                                <a:gd name="T68" fmla="*/ 0 w 5148"/>
                                <a:gd name="T69" fmla="*/ 0 h 2587"/>
                                <a:gd name="T70" fmla="*/ 0 w 5148"/>
                                <a:gd name="T71" fmla="*/ 0 h 2587"/>
                                <a:gd name="T72" fmla="*/ 0 w 5148"/>
                                <a:gd name="T73" fmla="*/ 0 h 2587"/>
                                <a:gd name="T74" fmla="*/ 0 w 5148"/>
                                <a:gd name="T75" fmla="*/ 0 h 2587"/>
                                <a:gd name="T76" fmla="*/ 0 w 5148"/>
                                <a:gd name="T77" fmla="*/ 0 h 2587"/>
                                <a:gd name="T78" fmla="*/ 0 w 5148"/>
                                <a:gd name="T79" fmla="*/ 0 h 2587"/>
                                <a:gd name="T80" fmla="*/ 0 w 5148"/>
                                <a:gd name="T81" fmla="*/ 0 h 2587"/>
                                <a:gd name="T82" fmla="*/ 0 w 5148"/>
                                <a:gd name="T83" fmla="*/ 0 h 2587"/>
                                <a:gd name="T84" fmla="*/ 0 w 5148"/>
                                <a:gd name="T85" fmla="*/ 0 h 2587"/>
                                <a:gd name="T86" fmla="*/ 0 w 5148"/>
                                <a:gd name="T87" fmla="*/ 0 h 2587"/>
                                <a:gd name="T88" fmla="*/ 0 w 5148"/>
                                <a:gd name="T89" fmla="*/ 0 h 2587"/>
                                <a:gd name="T90" fmla="*/ 0 w 5148"/>
                                <a:gd name="T91" fmla="*/ 0 h 2587"/>
                                <a:gd name="T92" fmla="*/ 0 w 5148"/>
                                <a:gd name="T93" fmla="*/ 0 h 2587"/>
                                <a:gd name="T94" fmla="*/ 0 w 5148"/>
                                <a:gd name="T95" fmla="*/ 0 h 2587"/>
                                <a:gd name="T96" fmla="*/ 0 w 5148"/>
                                <a:gd name="T97" fmla="*/ 0 h 2587"/>
                                <a:gd name="T98" fmla="*/ 0 w 5148"/>
                                <a:gd name="T99" fmla="*/ 0 h 2587"/>
                                <a:gd name="T100" fmla="*/ 0 w 5148"/>
                                <a:gd name="T101" fmla="*/ 0 h 2587"/>
                                <a:gd name="T102" fmla="*/ 0 w 5148"/>
                                <a:gd name="T103" fmla="*/ 0 h 2587"/>
                                <a:gd name="T104" fmla="*/ 0 w 5148"/>
                                <a:gd name="T105" fmla="*/ 0 h 2587"/>
                                <a:gd name="T106" fmla="*/ 0 w 5148"/>
                                <a:gd name="T107" fmla="*/ 0 h 2587"/>
                                <a:gd name="T108" fmla="*/ 0 w 5148"/>
                                <a:gd name="T109" fmla="*/ 0 h 2587"/>
                                <a:gd name="T110" fmla="*/ 0 w 5148"/>
                                <a:gd name="T111" fmla="*/ 0 h 2587"/>
                                <a:gd name="T112" fmla="*/ 0 w 5148"/>
                                <a:gd name="T113" fmla="*/ 0 h 2587"/>
                                <a:gd name="T114" fmla="*/ 0 w 5148"/>
                                <a:gd name="T115" fmla="*/ 0 h 2587"/>
                                <a:gd name="T116" fmla="*/ 0 w 5148"/>
                                <a:gd name="T117" fmla="*/ 0 h 2587"/>
                                <a:gd name="T118" fmla="*/ 0 w 5148"/>
                                <a:gd name="T119" fmla="*/ 0 h 2587"/>
                                <a:gd name="T120" fmla="*/ 0 w 5148"/>
                                <a:gd name="T121" fmla="*/ 0 h 2587"/>
                                <a:gd name="T122" fmla="*/ 0 w 5148"/>
                                <a:gd name="T123" fmla="*/ 0 h 2587"/>
                                <a:gd name="T124" fmla="*/ 0 w 5148"/>
                                <a:gd name="T125" fmla="*/ 0 h 25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148"/>
                                <a:gd name="T190" fmla="*/ 0 h 2587"/>
                                <a:gd name="T191" fmla="*/ 5148 w 5148"/>
                                <a:gd name="T192" fmla="*/ 2587 h 25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148" h="2587">
                                  <a:moveTo>
                                    <a:pt x="2275" y="2087"/>
                                  </a:moveTo>
                                  <a:lnTo>
                                    <a:pt x="2231" y="2125"/>
                                  </a:lnTo>
                                  <a:lnTo>
                                    <a:pt x="2239" y="2162"/>
                                  </a:lnTo>
                                  <a:lnTo>
                                    <a:pt x="2233" y="2172"/>
                                  </a:lnTo>
                                  <a:lnTo>
                                    <a:pt x="2236" y="2191"/>
                                  </a:lnTo>
                                  <a:lnTo>
                                    <a:pt x="2230" y="2195"/>
                                  </a:lnTo>
                                  <a:lnTo>
                                    <a:pt x="2137" y="2195"/>
                                  </a:lnTo>
                                  <a:lnTo>
                                    <a:pt x="2117" y="2173"/>
                                  </a:lnTo>
                                  <a:lnTo>
                                    <a:pt x="2041" y="2165"/>
                                  </a:lnTo>
                                  <a:lnTo>
                                    <a:pt x="2005" y="2178"/>
                                  </a:lnTo>
                                  <a:lnTo>
                                    <a:pt x="1928" y="2224"/>
                                  </a:lnTo>
                                  <a:lnTo>
                                    <a:pt x="1914" y="2247"/>
                                  </a:lnTo>
                                  <a:lnTo>
                                    <a:pt x="1902" y="2255"/>
                                  </a:lnTo>
                                  <a:lnTo>
                                    <a:pt x="1888" y="2250"/>
                                  </a:lnTo>
                                  <a:lnTo>
                                    <a:pt x="1899" y="2235"/>
                                  </a:lnTo>
                                  <a:lnTo>
                                    <a:pt x="1881" y="2208"/>
                                  </a:lnTo>
                                  <a:lnTo>
                                    <a:pt x="1873" y="2211"/>
                                  </a:lnTo>
                                  <a:lnTo>
                                    <a:pt x="1868" y="2219"/>
                                  </a:lnTo>
                                  <a:lnTo>
                                    <a:pt x="1836" y="2211"/>
                                  </a:lnTo>
                                  <a:lnTo>
                                    <a:pt x="1824" y="2196"/>
                                  </a:lnTo>
                                  <a:lnTo>
                                    <a:pt x="1823" y="2188"/>
                                  </a:lnTo>
                                  <a:lnTo>
                                    <a:pt x="1808" y="2182"/>
                                  </a:lnTo>
                                  <a:lnTo>
                                    <a:pt x="1805" y="2164"/>
                                  </a:lnTo>
                                  <a:lnTo>
                                    <a:pt x="1782" y="2147"/>
                                  </a:lnTo>
                                  <a:lnTo>
                                    <a:pt x="1774" y="2144"/>
                                  </a:lnTo>
                                  <a:lnTo>
                                    <a:pt x="1767" y="2151"/>
                                  </a:lnTo>
                                  <a:lnTo>
                                    <a:pt x="1759" y="2151"/>
                                  </a:lnTo>
                                  <a:lnTo>
                                    <a:pt x="1754" y="2159"/>
                                  </a:lnTo>
                                  <a:lnTo>
                                    <a:pt x="1717" y="2159"/>
                                  </a:lnTo>
                                  <a:lnTo>
                                    <a:pt x="1709" y="2146"/>
                                  </a:lnTo>
                                  <a:lnTo>
                                    <a:pt x="1710" y="2141"/>
                                  </a:lnTo>
                                  <a:lnTo>
                                    <a:pt x="1696" y="2131"/>
                                  </a:lnTo>
                                  <a:lnTo>
                                    <a:pt x="1691" y="2133"/>
                                  </a:lnTo>
                                  <a:lnTo>
                                    <a:pt x="1683" y="2149"/>
                                  </a:lnTo>
                                  <a:lnTo>
                                    <a:pt x="1675" y="2155"/>
                                  </a:lnTo>
                                  <a:lnTo>
                                    <a:pt x="1606" y="2028"/>
                                  </a:lnTo>
                                  <a:lnTo>
                                    <a:pt x="1561" y="1989"/>
                                  </a:lnTo>
                                  <a:lnTo>
                                    <a:pt x="1561" y="1981"/>
                                  </a:lnTo>
                                  <a:lnTo>
                                    <a:pt x="1572" y="1976"/>
                                  </a:lnTo>
                                  <a:lnTo>
                                    <a:pt x="1569" y="1968"/>
                                  </a:lnTo>
                                  <a:lnTo>
                                    <a:pt x="1546" y="1980"/>
                                  </a:lnTo>
                                  <a:lnTo>
                                    <a:pt x="1533" y="1981"/>
                                  </a:lnTo>
                                  <a:lnTo>
                                    <a:pt x="1518" y="1998"/>
                                  </a:lnTo>
                                  <a:lnTo>
                                    <a:pt x="1497" y="2006"/>
                                  </a:lnTo>
                                  <a:lnTo>
                                    <a:pt x="1497" y="2014"/>
                                  </a:lnTo>
                                  <a:lnTo>
                                    <a:pt x="1479" y="2009"/>
                                  </a:lnTo>
                                  <a:lnTo>
                                    <a:pt x="1463" y="2017"/>
                                  </a:lnTo>
                                  <a:lnTo>
                                    <a:pt x="1460" y="2009"/>
                                  </a:lnTo>
                                  <a:lnTo>
                                    <a:pt x="1465" y="1999"/>
                                  </a:lnTo>
                                  <a:lnTo>
                                    <a:pt x="1473" y="1996"/>
                                  </a:lnTo>
                                  <a:lnTo>
                                    <a:pt x="1471" y="1986"/>
                                  </a:lnTo>
                                  <a:lnTo>
                                    <a:pt x="1460" y="1993"/>
                                  </a:lnTo>
                                  <a:lnTo>
                                    <a:pt x="1440" y="1983"/>
                                  </a:lnTo>
                                  <a:lnTo>
                                    <a:pt x="1437" y="1985"/>
                                  </a:lnTo>
                                  <a:lnTo>
                                    <a:pt x="1440" y="1991"/>
                                  </a:lnTo>
                                  <a:lnTo>
                                    <a:pt x="1432" y="1991"/>
                                  </a:lnTo>
                                  <a:lnTo>
                                    <a:pt x="1434" y="1981"/>
                                  </a:lnTo>
                                  <a:lnTo>
                                    <a:pt x="1427" y="1972"/>
                                  </a:lnTo>
                                  <a:lnTo>
                                    <a:pt x="1422" y="1970"/>
                                  </a:lnTo>
                                  <a:lnTo>
                                    <a:pt x="1421" y="1980"/>
                                  </a:lnTo>
                                  <a:lnTo>
                                    <a:pt x="1393" y="1981"/>
                                  </a:lnTo>
                                  <a:lnTo>
                                    <a:pt x="1388" y="1975"/>
                                  </a:lnTo>
                                  <a:lnTo>
                                    <a:pt x="1395" y="1967"/>
                                  </a:lnTo>
                                  <a:lnTo>
                                    <a:pt x="1396" y="1954"/>
                                  </a:lnTo>
                                  <a:lnTo>
                                    <a:pt x="1388" y="1947"/>
                                  </a:lnTo>
                                  <a:lnTo>
                                    <a:pt x="1385" y="1924"/>
                                  </a:lnTo>
                                  <a:lnTo>
                                    <a:pt x="1377" y="1919"/>
                                  </a:lnTo>
                                  <a:lnTo>
                                    <a:pt x="1362" y="1926"/>
                                  </a:lnTo>
                                  <a:lnTo>
                                    <a:pt x="1346" y="1916"/>
                                  </a:lnTo>
                                  <a:lnTo>
                                    <a:pt x="1325" y="1913"/>
                                  </a:lnTo>
                                  <a:lnTo>
                                    <a:pt x="1310" y="1923"/>
                                  </a:lnTo>
                                  <a:lnTo>
                                    <a:pt x="1302" y="1924"/>
                                  </a:lnTo>
                                  <a:lnTo>
                                    <a:pt x="1299" y="1937"/>
                                  </a:lnTo>
                                  <a:lnTo>
                                    <a:pt x="1230" y="1954"/>
                                  </a:lnTo>
                                  <a:lnTo>
                                    <a:pt x="1206" y="1958"/>
                                  </a:lnTo>
                                  <a:lnTo>
                                    <a:pt x="1201" y="1972"/>
                                  </a:lnTo>
                                  <a:lnTo>
                                    <a:pt x="1183" y="1972"/>
                                  </a:lnTo>
                                  <a:lnTo>
                                    <a:pt x="1172" y="1976"/>
                                  </a:lnTo>
                                  <a:lnTo>
                                    <a:pt x="1170" y="1981"/>
                                  </a:lnTo>
                                  <a:lnTo>
                                    <a:pt x="1157" y="1976"/>
                                  </a:lnTo>
                                  <a:lnTo>
                                    <a:pt x="1141" y="1986"/>
                                  </a:lnTo>
                                  <a:lnTo>
                                    <a:pt x="1126" y="1986"/>
                                  </a:lnTo>
                                  <a:lnTo>
                                    <a:pt x="1121" y="1994"/>
                                  </a:lnTo>
                                  <a:lnTo>
                                    <a:pt x="1118" y="1989"/>
                                  </a:lnTo>
                                  <a:lnTo>
                                    <a:pt x="1092" y="1991"/>
                                  </a:lnTo>
                                  <a:lnTo>
                                    <a:pt x="1089" y="1986"/>
                                  </a:lnTo>
                                  <a:lnTo>
                                    <a:pt x="1072" y="1991"/>
                                  </a:lnTo>
                                  <a:lnTo>
                                    <a:pt x="1079" y="1998"/>
                                  </a:lnTo>
                                  <a:lnTo>
                                    <a:pt x="1074" y="2011"/>
                                  </a:lnTo>
                                  <a:lnTo>
                                    <a:pt x="1087" y="2009"/>
                                  </a:lnTo>
                                  <a:lnTo>
                                    <a:pt x="1090" y="2012"/>
                                  </a:lnTo>
                                  <a:lnTo>
                                    <a:pt x="1079" y="2017"/>
                                  </a:lnTo>
                                  <a:lnTo>
                                    <a:pt x="1081" y="2027"/>
                                  </a:lnTo>
                                  <a:lnTo>
                                    <a:pt x="1098" y="2028"/>
                                  </a:lnTo>
                                  <a:lnTo>
                                    <a:pt x="1110" y="2038"/>
                                  </a:lnTo>
                                  <a:lnTo>
                                    <a:pt x="1103" y="2043"/>
                                  </a:lnTo>
                                  <a:lnTo>
                                    <a:pt x="1076" y="2043"/>
                                  </a:lnTo>
                                  <a:lnTo>
                                    <a:pt x="1063" y="2056"/>
                                  </a:lnTo>
                                  <a:lnTo>
                                    <a:pt x="1074" y="2071"/>
                                  </a:lnTo>
                                  <a:lnTo>
                                    <a:pt x="1071" y="2079"/>
                                  </a:lnTo>
                                  <a:lnTo>
                                    <a:pt x="1041" y="2095"/>
                                  </a:lnTo>
                                  <a:lnTo>
                                    <a:pt x="1041" y="2098"/>
                                  </a:lnTo>
                                  <a:lnTo>
                                    <a:pt x="1051" y="2102"/>
                                  </a:lnTo>
                                  <a:lnTo>
                                    <a:pt x="1053" y="2110"/>
                                  </a:lnTo>
                                  <a:lnTo>
                                    <a:pt x="1067" y="2113"/>
                                  </a:lnTo>
                                  <a:lnTo>
                                    <a:pt x="1072" y="2121"/>
                                  </a:lnTo>
                                  <a:lnTo>
                                    <a:pt x="1094" y="2128"/>
                                  </a:lnTo>
                                  <a:lnTo>
                                    <a:pt x="1085" y="2155"/>
                                  </a:lnTo>
                                  <a:lnTo>
                                    <a:pt x="1059" y="2162"/>
                                  </a:lnTo>
                                  <a:lnTo>
                                    <a:pt x="1043" y="2152"/>
                                  </a:lnTo>
                                  <a:lnTo>
                                    <a:pt x="1033" y="2167"/>
                                  </a:lnTo>
                                  <a:lnTo>
                                    <a:pt x="1024" y="2167"/>
                                  </a:lnTo>
                                  <a:lnTo>
                                    <a:pt x="1020" y="2162"/>
                                  </a:lnTo>
                                  <a:lnTo>
                                    <a:pt x="1002" y="2162"/>
                                  </a:lnTo>
                                  <a:lnTo>
                                    <a:pt x="994" y="2141"/>
                                  </a:lnTo>
                                  <a:lnTo>
                                    <a:pt x="986" y="2139"/>
                                  </a:lnTo>
                                  <a:lnTo>
                                    <a:pt x="973" y="2141"/>
                                  </a:lnTo>
                                  <a:lnTo>
                                    <a:pt x="962" y="2151"/>
                                  </a:lnTo>
                                  <a:lnTo>
                                    <a:pt x="950" y="2141"/>
                                  </a:lnTo>
                                  <a:lnTo>
                                    <a:pt x="937" y="2142"/>
                                  </a:lnTo>
                                  <a:lnTo>
                                    <a:pt x="937" y="2147"/>
                                  </a:lnTo>
                                  <a:lnTo>
                                    <a:pt x="928" y="2146"/>
                                  </a:lnTo>
                                  <a:lnTo>
                                    <a:pt x="906" y="2164"/>
                                  </a:lnTo>
                                  <a:lnTo>
                                    <a:pt x="888" y="2157"/>
                                  </a:lnTo>
                                  <a:lnTo>
                                    <a:pt x="879" y="2142"/>
                                  </a:lnTo>
                                  <a:lnTo>
                                    <a:pt x="874" y="2144"/>
                                  </a:lnTo>
                                  <a:lnTo>
                                    <a:pt x="874" y="2164"/>
                                  </a:lnTo>
                                  <a:lnTo>
                                    <a:pt x="869" y="2165"/>
                                  </a:lnTo>
                                  <a:lnTo>
                                    <a:pt x="866" y="2152"/>
                                  </a:lnTo>
                                  <a:lnTo>
                                    <a:pt x="836" y="2118"/>
                                  </a:lnTo>
                                  <a:lnTo>
                                    <a:pt x="807" y="2118"/>
                                  </a:lnTo>
                                  <a:lnTo>
                                    <a:pt x="801" y="2105"/>
                                  </a:lnTo>
                                  <a:lnTo>
                                    <a:pt x="796" y="2105"/>
                                  </a:lnTo>
                                  <a:lnTo>
                                    <a:pt x="786" y="2107"/>
                                  </a:lnTo>
                                  <a:lnTo>
                                    <a:pt x="779" y="2120"/>
                                  </a:lnTo>
                                  <a:lnTo>
                                    <a:pt x="776" y="2116"/>
                                  </a:lnTo>
                                  <a:lnTo>
                                    <a:pt x="768" y="2118"/>
                                  </a:lnTo>
                                  <a:lnTo>
                                    <a:pt x="765" y="2108"/>
                                  </a:lnTo>
                                  <a:lnTo>
                                    <a:pt x="745" y="2112"/>
                                  </a:lnTo>
                                  <a:lnTo>
                                    <a:pt x="732" y="2129"/>
                                  </a:lnTo>
                                  <a:lnTo>
                                    <a:pt x="708" y="2139"/>
                                  </a:lnTo>
                                  <a:lnTo>
                                    <a:pt x="705" y="2152"/>
                                  </a:lnTo>
                                  <a:lnTo>
                                    <a:pt x="688" y="2162"/>
                                  </a:lnTo>
                                  <a:lnTo>
                                    <a:pt x="680" y="2164"/>
                                  </a:lnTo>
                                  <a:lnTo>
                                    <a:pt x="690" y="2193"/>
                                  </a:lnTo>
                                  <a:lnTo>
                                    <a:pt x="675" y="2204"/>
                                  </a:lnTo>
                                  <a:lnTo>
                                    <a:pt x="646" y="2167"/>
                                  </a:lnTo>
                                  <a:lnTo>
                                    <a:pt x="641" y="2190"/>
                                  </a:lnTo>
                                  <a:lnTo>
                                    <a:pt x="631" y="2198"/>
                                  </a:lnTo>
                                  <a:lnTo>
                                    <a:pt x="626" y="2225"/>
                                  </a:lnTo>
                                  <a:lnTo>
                                    <a:pt x="635" y="2235"/>
                                  </a:lnTo>
                                  <a:lnTo>
                                    <a:pt x="623" y="2245"/>
                                  </a:lnTo>
                                  <a:lnTo>
                                    <a:pt x="617" y="2268"/>
                                  </a:lnTo>
                                  <a:lnTo>
                                    <a:pt x="633" y="2274"/>
                                  </a:lnTo>
                                  <a:lnTo>
                                    <a:pt x="636" y="2295"/>
                                  </a:lnTo>
                                  <a:lnTo>
                                    <a:pt x="643" y="2302"/>
                                  </a:lnTo>
                                  <a:lnTo>
                                    <a:pt x="643" y="2297"/>
                                  </a:lnTo>
                                  <a:lnTo>
                                    <a:pt x="669" y="2300"/>
                                  </a:lnTo>
                                  <a:lnTo>
                                    <a:pt x="680" y="2315"/>
                                  </a:lnTo>
                                  <a:lnTo>
                                    <a:pt x="693" y="2348"/>
                                  </a:lnTo>
                                  <a:lnTo>
                                    <a:pt x="675" y="2348"/>
                                  </a:lnTo>
                                  <a:lnTo>
                                    <a:pt x="674" y="2354"/>
                                  </a:lnTo>
                                  <a:lnTo>
                                    <a:pt x="678" y="2356"/>
                                  </a:lnTo>
                                  <a:lnTo>
                                    <a:pt x="693" y="2365"/>
                                  </a:lnTo>
                                  <a:lnTo>
                                    <a:pt x="678" y="2370"/>
                                  </a:lnTo>
                                  <a:lnTo>
                                    <a:pt x="664" y="2390"/>
                                  </a:lnTo>
                                  <a:lnTo>
                                    <a:pt x="654" y="2369"/>
                                  </a:lnTo>
                                  <a:lnTo>
                                    <a:pt x="643" y="2367"/>
                                  </a:lnTo>
                                  <a:lnTo>
                                    <a:pt x="648" y="2375"/>
                                  </a:lnTo>
                                  <a:lnTo>
                                    <a:pt x="644" y="2396"/>
                                  </a:lnTo>
                                  <a:lnTo>
                                    <a:pt x="639" y="2393"/>
                                  </a:lnTo>
                                  <a:lnTo>
                                    <a:pt x="636" y="2414"/>
                                  </a:lnTo>
                                  <a:lnTo>
                                    <a:pt x="617" y="2445"/>
                                  </a:lnTo>
                                  <a:lnTo>
                                    <a:pt x="633" y="2463"/>
                                  </a:lnTo>
                                  <a:lnTo>
                                    <a:pt x="643" y="2488"/>
                                  </a:lnTo>
                                  <a:lnTo>
                                    <a:pt x="646" y="2476"/>
                                  </a:lnTo>
                                  <a:lnTo>
                                    <a:pt x="644" y="2512"/>
                                  </a:lnTo>
                                  <a:lnTo>
                                    <a:pt x="669" y="2559"/>
                                  </a:lnTo>
                                  <a:lnTo>
                                    <a:pt x="674" y="2564"/>
                                  </a:lnTo>
                                  <a:lnTo>
                                    <a:pt x="657" y="2587"/>
                                  </a:lnTo>
                                  <a:lnTo>
                                    <a:pt x="638" y="2585"/>
                                  </a:lnTo>
                                  <a:lnTo>
                                    <a:pt x="635" y="2572"/>
                                  </a:lnTo>
                                  <a:lnTo>
                                    <a:pt x="612" y="2558"/>
                                  </a:lnTo>
                                  <a:lnTo>
                                    <a:pt x="589" y="2545"/>
                                  </a:lnTo>
                                  <a:lnTo>
                                    <a:pt x="589" y="2531"/>
                                  </a:lnTo>
                                  <a:lnTo>
                                    <a:pt x="573" y="2525"/>
                                  </a:lnTo>
                                  <a:lnTo>
                                    <a:pt x="556" y="2522"/>
                                  </a:lnTo>
                                  <a:lnTo>
                                    <a:pt x="535" y="2530"/>
                                  </a:lnTo>
                                  <a:lnTo>
                                    <a:pt x="501" y="2504"/>
                                  </a:lnTo>
                                  <a:lnTo>
                                    <a:pt x="464" y="2502"/>
                                  </a:lnTo>
                                  <a:lnTo>
                                    <a:pt x="429" y="2489"/>
                                  </a:lnTo>
                                  <a:lnTo>
                                    <a:pt x="402" y="2492"/>
                                  </a:lnTo>
                                  <a:lnTo>
                                    <a:pt x="368" y="2461"/>
                                  </a:lnTo>
                                  <a:lnTo>
                                    <a:pt x="333" y="2439"/>
                                  </a:lnTo>
                                  <a:lnTo>
                                    <a:pt x="325" y="2440"/>
                                  </a:lnTo>
                                  <a:lnTo>
                                    <a:pt x="303" y="2418"/>
                                  </a:lnTo>
                                  <a:lnTo>
                                    <a:pt x="309" y="2409"/>
                                  </a:lnTo>
                                  <a:lnTo>
                                    <a:pt x="327" y="2409"/>
                                  </a:lnTo>
                                  <a:lnTo>
                                    <a:pt x="343" y="2382"/>
                                  </a:lnTo>
                                  <a:lnTo>
                                    <a:pt x="361" y="2377"/>
                                  </a:lnTo>
                                  <a:lnTo>
                                    <a:pt x="337" y="2357"/>
                                  </a:lnTo>
                                  <a:lnTo>
                                    <a:pt x="340" y="2351"/>
                                  </a:lnTo>
                                  <a:lnTo>
                                    <a:pt x="361" y="2349"/>
                                  </a:lnTo>
                                  <a:lnTo>
                                    <a:pt x="359" y="2344"/>
                                  </a:lnTo>
                                  <a:lnTo>
                                    <a:pt x="387" y="2335"/>
                                  </a:lnTo>
                                  <a:lnTo>
                                    <a:pt x="381" y="2326"/>
                                  </a:lnTo>
                                  <a:lnTo>
                                    <a:pt x="356" y="2333"/>
                                  </a:lnTo>
                                  <a:lnTo>
                                    <a:pt x="355" y="2315"/>
                                  </a:lnTo>
                                  <a:lnTo>
                                    <a:pt x="359" y="2307"/>
                                  </a:lnTo>
                                  <a:lnTo>
                                    <a:pt x="366" y="2304"/>
                                  </a:lnTo>
                                  <a:lnTo>
                                    <a:pt x="376" y="2292"/>
                                  </a:lnTo>
                                  <a:lnTo>
                                    <a:pt x="384" y="2297"/>
                                  </a:lnTo>
                                  <a:lnTo>
                                    <a:pt x="402" y="2297"/>
                                  </a:lnTo>
                                  <a:lnTo>
                                    <a:pt x="408" y="2273"/>
                                  </a:lnTo>
                                  <a:lnTo>
                                    <a:pt x="403" y="2271"/>
                                  </a:lnTo>
                                  <a:lnTo>
                                    <a:pt x="402" y="2255"/>
                                  </a:lnTo>
                                  <a:lnTo>
                                    <a:pt x="413" y="2248"/>
                                  </a:lnTo>
                                  <a:lnTo>
                                    <a:pt x="402" y="2240"/>
                                  </a:lnTo>
                                  <a:lnTo>
                                    <a:pt x="412" y="2237"/>
                                  </a:lnTo>
                                  <a:lnTo>
                                    <a:pt x="416" y="2229"/>
                                  </a:lnTo>
                                  <a:lnTo>
                                    <a:pt x="412" y="2216"/>
                                  </a:lnTo>
                                  <a:lnTo>
                                    <a:pt x="415" y="2212"/>
                                  </a:lnTo>
                                  <a:lnTo>
                                    <a:pt x="382" y="2198"/>
                                  </a:lnTo>
                                  <a:lnTo>
                                    <a:pt x="373" y="2199"/>
                                  </a:lnTo>
                                  <a:lnTo>
                                    <a:pt x="359" y="2190"/>
                                  </a:lnTo>
                                  <a:lnTo>
                                    <a:pt x="348" y="2193"/>
                                  </a:lnTo>
                                  <a:lnTo>
                                    <a:pt x="327" y="2168"/>
                                  </a:lnTo>
                                  <a:lnTo>
                                    <a:pt x="304" y="2177"/>
                                  </a:lnTo>
                                  <a:lnTo>
                                    <a:pt x="296" y="2177"/>
                                  </a:lnTo>
                                  <a:lnTo>
                                    <a:pt x="289" y="2170"/>
                                  </a:lnTo>
                                  <a:lnTo>
                                    <a:pt x="272" y="2170"/>
                                  </a:lnTo>
                                  <a:lnTo>
                                    <a:pt x="267" y="2164"/>
                                  </a:lnTo>
                                  <a:lnTo>
                                    <a:pt x="265" y="2142"/>
                                  </a:lnTo>
                                  <a:lnTo>
                                    <a:pt x="257" y="2131"/>
                                  </a:lnTo>
                                  <a:lnTo>
                                    <a:pt x="247" y="2133"/>
                                  </a:lnTo>
                                  <a:lnTo>
                                    <a:pt x="231" y="2126"/>
                                  </a:lnTo>
                                  <a:lnTo>
                                    <a:pt x="226" y="2108"/>
                                  </a:lnTo>
                                  <a:lnTo>
                                    <a:pt x="234" y="2105"/>
                                  </a:lnTo>
                                  <a:lnTo>
                                    <a:pt x="234" y="2100"/>
                                  </a:lnTo>
                                  <a:lnTo>
                                    <a:pt x="215" y="2074"/>
                                  </a:lnTo>
                                  <a:lnTo>
                                    <a:pt x="174" y="2076"/>
                                  </a:lnTo>
                                  <a:lnTo>
                                    <a:pt x="161" y="2090"/>
                                  </a:lnTo>
                                  <a:lnTo>
                                    <a:pt x="153" y="2085"/>
                                  </a:lnTo>
                                  <a:lnTo>
                                    <a:pt x="143" y="2045"/>
                                  </a:lnTo>
                                  <a:lnTo>
                                    <a:pt x="137" y="2035"/>
                                  </a:lnTo>
                                  <a:lnTo>
                                    <a:pt x="145" y="2027"/>
                                  </a:lnTo>
                                  <a:lnTo>
                                    <a:pt x="166" y="2033"/>
                                  </a:lnTo>
                                  <a:lnTo>
                                    <a:pt x="182" y="2019"/>
                                  </a:lnTo>
                                  <a:lnTo>
                                    <a:pt x="182" y="2011"/>
                                  </a:lnTo>
                                  <a:lnTo>
                                    <a:pt x="179" y="2009"/>
                                  </a:lnTo>
                                  <a:lnTo>
                                    <a:pt x="177" y="2001"/>
                                  </a:lnTo>
                                  <a:lnTo>
                                    <a:pt x="169" y="1998"/>
                                  </a:lnTo>
                                  <a:lnTo>
                                    <a:pt x="154" y="1999"/>
                                  </a:lnTo>
                                  <a:lnTo>
                                    <a:pt x="153" y="1986"/>
                                  </a:lnTo>
                                  <a:lnTo>
                                    <a:pt x="141" y="1978"/>
                                  </a:lnTo>
                                  <a:lnTo>
                                    <a:pt x="123" y="1945"/>
                                  </a:lnTo>
                                  <a:lnTo>
                                    <a:pt x="128" y="1926"/>
                                  </a:lnTo>
                                  <a:lnTo>
                                    <a:pt x="123" y="1916"/>
                                  </a:lnTo>
                                  <a:lnTo>
                                    <a:pt x="125" y="1902"/>
                                  </a:lnTo>
                                  <a:lnTo>
                                    <a:pt x="102" y="1888"/>
                                  </a:lnTo>
                                  <a:lnTo>
                                    <a:pt x="78" y="1895"/>
                                  </a:lnTo>
                                  <a:lnTo>
                                    <a:pt x="80" y="1885"/>
                                  </a:lnTo>
                                  <a:lnTo>
                                    <a:pt x="73" y="1880"/>
                                  </a:lnTo>
                                  <a:lnTo>
                                    <a:pt x="42" y="1875"/>
                                  </a:lnTo>
                                  <a:lnTo>
                                    <a:pt x="40" y="1872"/>
                                  </a:lnTo>
                                  <a:lnTo>
                                    <a:pt x="39" y="1848"/>
                                  </a:lnTo>
                                  <a:lnTo>
                                    <a:pt x="31" y="1832"/>
                                  </a:lnTo>
                                  <a:lnTo>
                                    <a:pt x="23" y="1827"/>
                                  </a:lnTo>
                                  <a:lnTo>
                                    <a:pt x="26" y="1804"/>
                                  </a:lnTo>
                                  <a:lnTo>
                                    <a:pt x="14" y="1791"/>
                                  </a:lnTo>
                                  <a:lnTo>
                                    <a:pt x="13" y="1786"/>
                                  </a:lnTo>
                                  <a:lnTo>
                                    <a:pt x="24" y="1773"/>
                                  </a:lnTo>
                                  <a:lnTo>
                                    <a:pt x="23" y="1763"/>
                                  </a:lnTo>
                                  <a:lnTo>
                                    <a:pt x="16" y="1757"/>
                                  </a:lnTo>
                                  <a:lnTo>
                                    <a:pt x="13" y="1744"/>
                                  </a:lnTo>
                                  <a:lnTo>
                                    <a:pt x="8" y="1742"/>
                                  </a:lnTo>
                                  <a:lnTo>
                                    <a:pt x="0" y="1709"/>
                                  </a:lnTo>
                                  <a:lnTo>
                                    <a:pt x="26" y="1703"/>
                                  </a:lnTo>
                                  <a:lnTo>
                                    <a:pt x="39" y="1682"/>
                                  </a:lnTo>
                                  <a:lnTo>
                                    <a:pt x="37" y="1664"/>
                                  </a:lnTo>
                                  <a:lnTo>
                                    <a:pt x="63" y="1644"/>
                                  </a:lnTo>
                                  <a:lnTo>
                                    <a:pt x="99" y="1646"/>
                                  </a:lnTo>
                                  <a:lnTo>
                                    <a:pt x="86" y="1631"/>
                                  </a:lnTo>
                                  <a:lnTo>
                                    <a:pt x="45" y="1622"/>
                                  </a:lnTo>
                                  <a:lnTo>
                                    <a:pt x="40" y="1608"/>
                                  </a:lnTo>
                                  <a:lnTo>
                                    <a:pt x="47" y="1615"/>
                                  </a:lnTo>
                                  <a:lnTo>
                                    <a:pt x="47" y="1597"/>
                                  </a:lnTo>
                                  <a:lnTo>
                                    <a:pt x="16" y="1604"/>
                                  </a:lnTo>
                                  <a:lnTo>
                                    <a:pt x="88" y="1535"/>
                                  </a:lnTo>
                                  <a:lnTo>
                                    <a:pt x="137" y="1464"/>
                                  </a:lnTo>
                                  <a:lnTo>
                                    <a:pt x="137" y="1439"/>
                                  </a:lnTo>
                                  <a:lnTo>
                                    <a:pt x="117" y="1416"/>
                                  </a:lnTo>
                                  <a:lnTo>
                                    <a:pt x="101" y="1394"/>
                                  </a:lnTo>
                                  <a:lnTo>
                                    <a:pt x="110" y="1353"/>
                                  </a:lnTo>
                                  <a:lnTo>
                                    <a:pt x="96" y="1337"/>
                                  </a:lnTo>
                                  <a:lnTo>
                                    <a:pt x="94" y="1314"/>
                                  </a:lnTo>
                                  <a:lnTo>
                                    <a:pt x="86" y="1312"/>
                                  </a:lnTo>
                                  <a:lnTo>
                                    <a:pt x="86" y="1278"/>
                                  </a:lnTo>
                                  <a:lnTo>
                                    <a:pt x="96" y="1241"/>
                                  </a:lnTo>
                                  <a:lnTo>
                                    <a:pt x="68" y="1151"/>
                                  </a:lnTo>
                                  <a:lnTo>
                                    <a:pt x="93" y="1097"/>
                                  </a:lnTo>
                                  <a:lnTo>
                                    <a:pt x="73" y="1055"/>
                                  </a:lnTo>
                                  <a:lnTo>
                                    <a:pt x="47" y="1031"/>
                                  </a:lnTo>
                                  <a:lnTo>
                                    <a:pt x="52" y="992"/>
                                  </a:lnTo>
                                  <a:lnTo>
                                    <a:pt x="47" y="988"/>
                                  </a:lnTo>
                                  <a:lnTo>
                                    <a:pt x="63" y="974"/>
                                  </a:lnTo>
                                  <a:lnTo>
                                    <a:pt x="94" y="941"/>
                                  </a:lnTo>
                                  <a:lnTo>
                                    <a:pt x="99" y="922"/>
                                  </a:lnTo>
                                  <a:lnTo>
                                    <a:pt x="119" y="928"/>
                                  </a:lnTo>
                                  <a:lnTo>
                                    <a:pt x="119" y="910"/>
                                  </a:lnTo>
                                  <a:lnTo>
                                    <a:pt x="143" y="922"/>
                                  </a:lnTo>
                                  <a:lnTo>
                                    <a:pt x="148" y="908"/>
                                  </a:lnTo>
                                  <a:lnTo>
                                    <a:pt x="153" y="910"/>
                                  </a:lnTo>
                                  <a:lnTo>
                                    <a:pt x="151" y="895"/>
                                  </a:lnTo>
                                  <a:lnTo>
                                    <a:pt x="189" y="913"/>
                                  </a:lnTo>
                                  <a:lnTo>
                                    <a:pt x="182" y="928"/>
                                  </a:lnTo>
                                  <a:lnTo>
                                    <a:pt x="159" y="913"/>
                                  </a:lnTo>
                                  <a:lnTo>
                                    <a:pt x="154" y="930"/>
                                  </a:lnTo>
                                  <a:lnTo>
                                    <a:pt x="184" y="943"/>
                                  </a:lnTo>
                                  <a:lnTo>
                                    <a:pt x="182" y="952"/>
                                  </a:lnTo>
                                  <a:lnTo>
                                    <a:pt x="192" y="944"/>
                                  </a:lnTo>
                                  <a:lnTo>
                                    <a:pt x="198" y="961"/>
                                  </a:lnTo>
                                  <a:lnTo>
                                    <a:pt x="276" y="964"/>
                                  </a:lnTo>
                                  <a:lnTo>
                                    <a:pt x="359" y="1042"/>
                                  </a:lnTo>
                                  <a:lnTo>
                                    <a:pt x="405" y="1058"/>
                                  </a:lnTo>
                                  <a:lnTo>
                                    <a:pt x="439" y="1096"/>
                                  </a:lnTo>
                                  <a:lnTo>
                                    <a:pt x="442" y="1130"/>
                                  </a:lnTo>
                                  <a:lnTo>
                                    <a:pt x="452" y="1136"/>
                                  </a:lnTo>
                                  <a:lnTo>
                                    <a:pt x="446" y="1164"/>
                                  </a:lnTo>
                                  <a:lnTo>
                                    <a:pt x="408" y="1203"/>
                                  </a:lnTo>
                                  <a:lnTo>
                                    <a:pt x="371" y="1219"/>
                                  </a:lnTo>
                                  <a:lnTo>
                                    <a:pt x="233" y="1184"/>
                                  </a:lnTo>
                                  <a:lnTo>
                                    <a:pt x="231" y="1169"/>
                                  </a:lnTo>
                                  <a:lnTo>
                                    <a:pt x="202" y="1167"/>
                                  </a:lnTo>
                                  <a:lnTo>
                                    <a:pt x="169" y="1136"/>
                                  </a:lnTo>
                                  <a:lnTo>
                                    <a:pt x="154" y="1143"/>
                                  </a:lnTo>
                                  <a:lnTo>
                                    <a:pt x="244" y="1236"/>
                                  </a:lnTo>
                                  <a:lnTo>
                                    <a:pt x="241" y="1270"/>
                                  </a:lnTo>
                                  <a:lnTo>
                                    <a:pt x="229" y="1278"/>
                                  </a:lnTo>
                                  <a:lnTo>
                                    <a:pt x="246" y="1312"/>
                                  </a:lnTo>
                                  <a:lnTo>
                                    <a:pt x="247" y="1332"/>
                                  </a:lnTo>
                                  <a:lnTo>
                                    <a:pt x="239" y="1343"/>
                                  </a:lnTo>
                                  <a:lnTo>
                                    <a:pt x="270" y="1350"/>
                                  </a:lnTo>
                                  <a:lnTo>
                                    <a:pt x="288" y="1374"/>
                                  </a:lnTo>
                                  <a:lnTo>
                                    <a:pt x="330" y="1392"/>
                                  </a:lnTo>
                                  <a:lnTo>
                                    <a:pt x="353" y="1384"/>
                                  </a:lnTo>
                                  <a:lnTo>
                                    <a:pt x="342" y="1343"/>
                                  </a:lnTo>
                                  <a:lnTo>
                                    <a:pt x="324" y="1350"/>
                                  </a:lnTo>
                                  <a:lnTo>
                                    <a:pt x="303" y="1325"/>
                                  </a:lnTo>
                                  <a:lnTo>
                                    <a:pt x="298" y="1311"/>
                                  </a:lnTo>
                                  <a:lnTo>
                                    <a:pt x="311" y="1289"/>
                                  </a:lnTo>
                                  <a:lnTo>
                                    <a:pt x="356" y="1315"/>
                                  </a:lnTo>
                                  <a:lnTo>
                                    <a:pt x="346" y="1320"/>
                                  </a:lnTo>
                                  <a:lnTo>
                                    <a:pt x="350" y="1332"/>
                                  </a:lnTo>
                                  <a:lnTo>
                                    <a:pt x="361" y="1319"/>
                                  </a:lnTo>
                                  <a:lnTo>
                                    <a:pt x="436" y="1342"/>
                                  </a:lnTo>
                                  <a:lnTo>
                                    <a:pt x="405" y="1278"/>
                                  </a:lnTo>
                                  <a:lnTo>
                                    <a:pt x="403" y="1255"/>
                                  </a:lnTo>
                                  <a:lnTo>
                                    <a:pt x="452" y="1223"/>
                                  </a:lnTo>
                                  <a:lnTo>
                                    <a:pt x="480" y="1185"/>
                                  </a:lnTo>
                                  <a:lnTo>
                                    <a:pt x="521" y="1206"/>
                                  </a:lnTo>
                                  <a:lnTo>
                                    <a:pt x="516" y="1223"/>
                                  </a:lnTo>
                                  <a:lnTo>
                                    <a:pt x="527" y="1216"/>
                                  </a:lnTo>
                                  <a:lnTo>
                                    <a:pt x="539" y="1236"/>
                                  </a:lnTo>
                                  <a:lnTo>
                                    <a:pt x="537" y="1203"/>
                                  </a:lnTo>
                                  <a:lnTo>
                                    <a:pt x="550" y="1151"/>
                                  </a:lnTo>
                                  <a:lnTo>
                                    <a:pt x="529" y="1122"/>
                                  </a:lnTo>
                                  <a:lnTo>
                                    <a:pt x="537" y="1086"/>
                                  </a:lnTo>
                                  <a:lnTo>
                                    <a:pt x="539" y="1039"/>
                                  </a:lnTo>
                                  <a:lnTo>
                                    <a:pt x="511" y="1008"/>
                                  </a:lnTo>
                                  <a:lnTo>
                                    <a:pt x="589" y="1026"/>
                                  </a:lnTo>
                                  <a:lnTo>
                                    <a:pt x="609" y="1050"/>
                                  </a:lnTo>
                                  <a:lnTo>
                                    <a:pt x="617" y="1079"/>
                                  </a:lnTo>
                                  <a:lnTo>
                                    <a:pt x="576" y="1089"/>
                                  </a:lnTo>
                                  <a:lnTo>
                                    <a:pt x="565" y="1112"/>
                                  </a:lnTo>
                                  <a:lnTo>
                                    <a:pt x="595" y="1159"/>
                                  </a:lnTo>
                                  <a:lnTo>
                                    <a:pt x="613" y="1158"/>
                                  </a:lnTo>
                                  <a:lnTo>
                                    <a:pt x="617" y="1175"/>
                                  </a:lnTo>
                                  <a:lnTo>
                                    <a:pt x="649" y="1149"/>
                                  </a:lnTo>
                                  <a:lnTo>
                                    <a:pt x="649" y="1133"/>
                                  </a:lnTo>
                                  <a:lnTo>
                                    <a:pt x="661" y="1101"/>
                                  </a:lnTo>
                                  <a:lnTo>
                                    <a:pt x="775" y="1026"/>
                                  </a:lnTo>
                                  <a:lnTo>
                                    <a:pt x="789" y="1022"/>
                                  </a:lnTo>
                                  <a:lnTo>
                                    <a:pt x="799" y="1037"/>
                                  </a:lnTo>
                                  <a:lnTo>
                                    <a:pt x="805" y="1021"/>
                                  </a:lnTo>
                                  <a:lnTo>
                                    <a:pt x="799" y="1016"/>
                                  </a:lnTo>
                                  <a:lnTo>
                                    <a:pt x="810" y="1001"/>
                                  </a:lnTo>
                                  <a:lnTo>
                                    <a:pt x="818" y="1014"/>
                                  </a:lnTo>
                                  <a:lnTo>
                                    <a:pt x="825" y="1011"/>
                                  </a:lnTo>
                                  <a:lnTo>
                                    <a:pt x="823" y="1000"/>
                                  </a:lnTo>
                                  <a:lnTo>
                                    <a:pt x="828" y="990"/>
                                  </a:lnTo>
                                  <a:lnTo>
                                    <a:pt x="864" y="982"/>
                                  </a:lnTo>
                                  <a:lnTo>
                                    <a:pt x="840" y="993"/>
                                  </a:lnTo>
                                  <a:lnTo>
                                    <a:pt x="851" y="998"/>
                                  </a:lnTo>
                                  <a:lnTo>
                                    <a:pt x="845" y="1016"/>
                                  </a:lnTo>
                                  <a:lnTo>
                                    <a:pt x="848" y="1039"/>
                                  </a:lnTo>
                                  <a:lnTo>
                                    <a:pt x="871" y="1053"/>
                                  </a:lnTo>
                                  <a:lnTo>
                                    <a:pt x="895" y="1018"/>
                                  </a:lnTo>
                                  <a:lnTo>
                                    <a:pt x="954" y="1021"/>
                                  </a:lnTo>
                                  <a:lnTo>
                                    <a:pt x="1001" y="977"/>
                                  </a:lnTo>
                                  <a:lnTo>
                                    <a:pt x="1020" y="1005"/>
                                  </a:lnTo>
                                  <a:lnTo>
                                    <a:pt x="1011" y="1027"/>
                                  </a:lnTo>
                                  <a:lnTo>
                                    <a:pt x="1024" y="1039"/>
                                  </a:lnTo>
                                  <a:lnTo>
                                    <a:pt x="1037" y="1026"/>
                                  </a:lnTo>
                                  <a:lnTo>
                                    <a:pt x="1033" y="1006"/>
                                  </a:lnTo>
                                  <a:lnTo>
                                    <a:pt x="1064" y="988"/>
                                  </a:lnTo>
                                  <a:lnTo>
                                    <a:pt x="1069" y="969"/>
                                  </a:lnTo>
                                  <a:lnTo>
                                    <a:pt x="1048" y="925"/>
                                  </a:lnTo>
                                  <a:lnTo>
                                    <a:pt x="1076" y="904"/>
                                  </a:lnTo>
                                  <a:lnTo>
                                    <a:pt x="1168" y="931"/>
                                  </a:lnTo>
                                  <a:lnTo>
                                    <a:pt x="1261" y="995"/>
                                  </a:lnTo>
                                  <a:lnTo>
                                    <a:pt x="1299" y="1048"/>
                                  </a:lnTo>
                                  <a:lnTo>
                                    <a:pt x="1325" y="992"/>
                                  </a:lnTo>
                                  <a:lnTo>
                                    <a:pt x="1305" y="978"/>
                                  </a:lnTo>
                                  <a:lnTo>
                                    <a:pt x="1292" y="946"/>
                                  </a:lnTo>
                                  <a:lnTo>
                                    <a:pt x="1294" y="935"/>
                                  </a:lnTo>
                                  <a:lnTo>
                                    <a:pt x="1255" y="925"/>
                                  </a:lnTo>
                                  <a:lnTo>
                                    <a:pt x="1256" y="886"/>
                                  </a:lnTo>
                                  <a:lnTo>
                                    <a:pt x="1269" y="882"/>
                                  </a:lnTo>
                                  <a:lnTo>
                                    <a:pt x="1264" y="863"/>
                                  </a:lnTo>
                                  <a:lnTo>
                                    <a:pt x="1273" y="824"/>
                                  </a:lnTo>
                                  <a:lnTo>
                                    <a:pt x="1245" y="814"/>
                                  </a:lnTo>
                                  <a:lnTo>
                                    <a:pt x="1261" y="791"/>
                                  </a:lnTo>
                                  <a:lnTo>
                                    <a:pt x="1248" y="791"/>
                                  </a:lnTo>
                                  <a:lnTo>
                                    <a:pt x="1253" y="768"/>
                                  </a:lnTo>
                                  <a:lnTo>
                                    <a:pt x="1302" y="716"/>
                                  </a:lnTo>
                                  <a:lnTo>
                                    <a:pt x="1318" y="633"/>
                                  </a:lnTo>
                                  <a:lnTo>
                                    <a:pt x="1333" y="599"/>
                                  </a:lnTo>
                                  <a:lnTo>
                                    <a:pt x="1434" y="620"/>
                                  </a:lnTo>
                                  <a:lnTo>
                                    <a:pt x="1437" y="674"/>
                                  </a:lnTo>
                                  <a:lnTo>
                                    <a:pt x="1408" y="746"/>
                                  </a:lnTo>
                                  <a:lnTo>
                                    <a:pt x="1434" y="777"/>
                                  </a:lnTo>
                                  <a:lnTo>
                                    <a:pt x="1440" y="808"/>
                                  </a:lnTo>
                                  <a:lnTo>
                                    <a:pt x="1439" y="852"/>
                                  </a:lnTo>
                                  <a:lnTo>
                                    <a:pt x="1429" y="865"/>
                                  </a:lnTo>
                                  <a:lnTo>
                                    <a:pt x="1437" y="904"/>
                                  </a:lnTo>
                                  <a:lnTo>
                                    <a:pt x="1430" y="977"/>
                                  </a:lnTo>
                                  <a:lnTo>
                                    <a:pt x="1460" y="1014"/>
                                  </a:lnTo>
                                  <a:lnTo>
                                    <a:pt x="1460" y="1031"/>
                                  </a:lnTo>
                                  <a:lnTo>
                                    <a:pt x="1450" y="1055"/>
                                  </a:lnTo>
                                  <a:lnTo>
                                    <a:pt x="1450" y="1089"/>
                                  </a:lnTo>
                                  <a:lnTo>
                                    <a:pt x="1437" y="1101"/>
                                  </a:lnTo>
                                  <a:lnTo>
                                    <a:pt x="1421" y="1136"/>
                                  </a:lnTo>
                                  <a:lnTo>
                                    <a:pt x="1396" y="1133"/>
                                  </a:lnTo>
                                  <a:lnTo>
                                    <a:pt x="1414" y="1151"/>
                                  </a:lnTo>
                                  <a:lnTo>
                                    <a:pt x="1367" y="1169"/>
                                  </a:lnTo>
                                  <a:lnTo>
                                    <a:pt x="1347" y="1164"/>
                                  </a:lnTo>
                                  <a:lnTo>
                                    <a:pt x="1354" y="1171"/>
                                  </a:lnTo>
                                  <a:lnTo>
                                    <a:pt x="1357" y="1198"/>
                                  </a:lnTo>
                                  <a:lnTo>
                                    <a:pt x="1417" y="1208"/>
                                  </a:lnTo>
                                  <a:lnTo>
                                    <a:pt x="1424" y="1206"/>
                                  </a:lnTo>
                                  <a:lnTo>
                                    <a:pt x="1427" y="1180"/>
                                  </a:lnTo>
                                  <a:lnTo>
                                    <a:pt x="1461" y="1158"/>
                                  </a:lnTo>
                                  <a:lnTo>
                                    <a:pt x="1476" y="1120"/>
                                  </a:lnTo>
                                  <a:lnTo>
                                    <a:pt x="1500" y="1091"/>
                                  </a:lnTo>
                                  <a:lnTo>
                                    <a:pt x="1502" y="1066"/>
                                  </a:lnTo>
                                  <a:lnTo>
                                    <a:pt x="1487" y="1032"/>
                                  </a:lnTo>
                                  <a:lnTo>
                                    <a:pt x="1496" y="1001"/>
                                  </a:lnTo>
                                  <a:lnTo>
                                    <a:pt x="1559" y="982"/>
                                  </a:lnTo>
                                  <a:lnTo>
                                    <a:pt x="1566" y="1005"/>
                                  </a:lnTo>
                                  <a:lnTo>
                                    <a:pt x="1583" y="1024"/>
                                  </a:lnTo>
                                  <a:lnTo>
                                    <a:pt x="1580" y="1042"/>
                                  </a:lnTo>
                                  <a:lnTo>
                                    <a:pt x="1587" y="1050"/>
                                  </a:lnTo>
                                  <a:lnTo>
                                    <a:pt x="1580" y="1088"/>
                                  </a:lnTo>
                                  <a:lnTo>
                                    <a:pt x="1596" y="1104"/>
                                  </a:lnTo>
                                  <a:lnTo>
                                    <a:pt x="1632" y="1101"/>
                                  </a:lnTo>
                                  <a:lnTo>
                                    <a:pt x="1590" y="1084"/>
                                  </a:lnTo>
                                  <a:lnTo>
                                    <a:pt x="1592" y="1055"/>
                                  </a:lnTo>
                                  <a:lnTo>
                                    <a:pt x="1609" y="1042"/>
                                  </a:lnTo>
                                  <a:lnTo>
                                    <a:pt x="1593" y="992"/>
                                  </a:lnTo>
                                  <a:lnTo>
                                    <a:pt x="1544" y="961"/>
                                  </a:lnTo>
                                  <a:lnTo>
                                    <a:pt x="1513" y="975"/>
                                  </a:lnTo>
                                  <a:lnTo>
                                    <a:pt x="1471" y="962"/>
                                  </a:lnTo>
                                  <a:lnTo>
                                    <a:pt x="1476" y="938"/>
                                  </a:lnTo>
                                  <a:lnTo>
                                    <a:pt x="1465" y="902"/>
                                  </a:lnTo>
                                  <a:lnTo>
                                    <a:pt x="1487" y="825"/>
                                  </a:lnTo>
                                  <a:lnTo>
                                    <a:pt x="1448" y="742"/>
                                  </a:lnTo>
                                  <a:lnTo>
                                    <a:pt x="1458" y="712"/>
                                  </a:lnTo>
                                  <a:lnTo>
                                    <a:pt x="1510" y="669"/>
                                  </a:lnTo>
                                  <a:lnTo>
                                    <a:pt x="1502" y="609"/>
                                  </a:lnTo>
                                  <a:lnTo>
                                    <a:pt x="1512" y="607"/>
                                  </a:lnTo>
                                  <a:lnTo>
                                    <a:pt x="1530" y="640"/>
                                  </a:lnTo>
                                  <a:lnTo>
                                    <a:pt x="1525" y="643"/>
                                  </a:lnTo>
                                  <a:lnTo>
                                    <a:pt x="1530" y="669"/>
                                  </a:lnTo>
                                  <a:lnTo>
                                    <a:pt x="1517" y="697"/>
                                  </a:lnTo>
                                  <a:lnTo>
                                    <a:pt x="1526" y="734"/>
                                  </a:lnTo>
                                  <a:lnTo>
                                    <a:pt x="1526" y="751"/>
                                  </a:lnTo>
                                  <a:lnTo>
                                    <a:pt x="1517" y="754"/>
                                  </a:lnTo>
                                  <a:lnTo>
                                    <a:pt x="1523" y="762"/>
                                  </a:lnTo>
                                  <a:lnTo>
                                    <a:pt x="1619" y="799"/>
                                  </a:lnTo>
                                  <a:lnTo>
                                    <a:pt x="1603" y="759"/>
                                  </a:lnTo>
                                  <a:lnTo>
                                    <a:pt x="1590" y="768"/>
                                  </a:lnTo>
                                  <a:lnTo>
                                    <a:pt x="1551" y="739"/>
                                  </a:lnTo>
                                  <a:lnTo>
                                    <a:pt x="1543" y="707"/>
                                  </a:lnTo>
                                  <a:lnTo>
                                    <a:pt x="1554" y="702"/>
                                  </a:lnTo>
                                  <a:lnTo>
                                    <a:pt x="1567" y="726"/>
                                  </a:lnTo>
                                  <a:lnTo>
                                    <a:pt x="1580" y="723"/>
                                  </a:lnTo>
                                  <a:lnTo>
                                    <a:pt x="1608" y="699"/>
                                  </a:lnTo>
                                  <a:lnTo>
                                    <a:pt x="1587" y="690"/>
                                  </a:lnTo>
                                  <a:lnTo>
                                    <a:pt x="1588" y="679"/>
                                  </a:lnTo>
                                  <a:lnTo>
                                    <a:pt x="1645" y="659"/>
                                  </a:lnTo>
                                  <a:lnTo>
                                    <a:pt x="1694" y="692"/>
                                  </a:lnTo>
                                  <a:lnTo>
                                    <a:pt x="1717" y="723"/>
                                  </a:lnTo>
                                  <a:lnTo>
                                    <a:pt x="1772" y="729"/>
                                  </a:lnTo>
                                  <a:lnTo>
                                    <a:pt x="1764" y="759"/>
                                  </a:lnTo>
                                  <a:lnTo>
                                    <a:pt x="1740" y="778"/>
                                  </a:lnTo>
                                  <a:lnTo>
                                    <a:pt x="1743" y="822"/>
                                  </a:lnTo>
                                  <a:lnTo>
                                    <a:pt x="1740" y="865"/>
                                  </a:lnTo>
                                  <a:lnTo>
                                    <a:pt x="1769" y="884"/>
                                  </a:lnTo>
                                  <a:lnTo>
                                    <a:pt x="1767" y="865"/>
                                  </a:lnTo>
                                  <a:lnTo>
                                    <a:pt x="1785" y="856"/>
                                  </a:lnTo>
                                  <a:lnTo>
                                    <a:pt x="1785" y="829"/>
                                  </a:lnTo>
                                  <a:lnTo>
                                    <a:pt x="1772" y="772"/>
                                  </a:lnTo>
                                  <a:lnTo>
                                    <a:pt x="1784" y="736"/>
                                  </a:lnTo>
                                  <a:lnTo>
                                    <a:pt x="1779" y="712"/>
                                  </a:lnTo>
                                  <a:lnTo>
                                    <a:pt x="1740" y="690"/>
                                  </a:lnTo>
                                  <a:lnTo>
                                    <a:pt x="1743" y="681"/>
                                  </a:lnTo>
                                  <a:lnTo>
                                    <a:pt x="1741" y="672"/>
                                  </a:lnTo>
                                  <a:lnTo>
                                    <a:pt x="1699" y="650"/>
                                  </a:lnTo>
                                  <a:lnTo>
                                    <a:pt x="1694" y="622"/>
                                  </a:lnTo>
                                  <a:lnTo>
                                    <a:pt x="1701" y="602"/>
                                  </a:lnTo>
                                  <a:lnTo>
                                    <a:pt x="1678" y="573"/>
                                  </a:lnTo>
                                  <a:lnTo>
                                    <a:pt x="1686" y="562"/>
                                  </a:lnTo>
                                  <a:lnTo>
                                    <a:pt x="1678" y="557"/>
                                  </a:lnTo>
                                  <a:lnTo>
                                    <a:pt x="1694" y="541"/>
                                  </a:lnTo>
                                  <a:lnTo>
                                    <a:pt x="1686" y="531"/>
                                  </a:lnTo>
                                  <a:lnTo>
                                    <a:pt x="1701" y="524"/>
                                  </a:lnTo>
                                  <a:lnTo>
                                    <a:pt x="1878" y="493"/>
                                  </a:lnTo>
                                  <a:lnTo>
                                    <a:pt x="1876" y="477"/>
                                  </a:lnTo>
                                  <a:lnTo>
                                    <a:pt x="1886" y="474"/>
                                  </a:lnTo>
                                  <a:lnTo>
                                    <a:pt x="1878" y="451"/>
                                  </a:lnTo>
                                  <a:lnTo>
                                    <a:pt x="1852" y="438"/>
                                  </a:lnTo>
                                  <a:lnTo>
                                    <a:pt x="1876" y="417"/>
                                  </a:lnTo>
                                  <a:lnTo>
                                    <a:pt x="1847" y="402"/>
                                  </a:lnTo>
                                  <a:lnTo>
                                    <a:pt x="1854" y="383"/>
                                  </a:lnTo>
                                  <a:lnTo>
                                    <a:pt x="1881" y="404"/>
                                  </a:lnTo>
                                  <a:lnTo>
                                    <a:pt x="1893" y="368"/>
                                  </a:lnTo>
                                  <a:lnTo>
                                    <a:pt x="1911" y="360"/>
                                  </a:lnTo>
                                  <a:lnTo>
                                    <a:pt x="1886" y="349"/>
                                  </a:lnTo>
                                  <a:lnTo>
                                    <a:pt x="1919" y="349"/>
                                  </a:lnTo>
                                  <a:lnTo>
                                    <a:pt x="1958" y="303"/>
                                  </a:lnTo>
                                  <a:lnTo>
                                    <a:pt x="2090" y="256"/>
                                  </a:lnTo>
                                  <a:lnTo>
                                    <a:pt x="2093" y="243"/>
                                  </a:lnTo>
                                  <a:lnTo>
                                    <a:pt x="2073" y="244"/>
                                  </a:lnTo>
                                  <a:lnTo>
                                    <a:pt x="2073" y="231"/>
                                  </a:lnTo>
                                  <a:lnTo>
                                    <a:pt x="2164" y="218"/>
                                  </a:lnTo>
                                  <a:lnTo>
                                    <a:pt x="2174" y="225"/>
                                  </a:lnTo>
                                  <a:lnTo>
                                    <a:pt x="2163" y="254"/>
                                  </a:lnTo>
                                  <a:lnTo>
                                    <a:pt x="2184" y="238"/>
                                  </a:lnTo>
                                  <a:lnTo>
                                    <a:pt x="2191" y="241"/>
                                  </a:lnTo>
                                  <a:lnTo>
                                    <a:pt x="2189" y="254"/>
                                  </a:lnTo>
                                  <a:lnTo>
                                    <a:pt x="2228" y="241"/>
                                  </a:lnTo>
                                  <a:lnTo>
                                    <a:pt x="2223" y="226"/>
                                  </a:lnTo>
                                  <a:lnTo>
                                    <a:pt x="2256" y="202"/>
                                  </a:lnTo>
                                  <a:lnTo>
                                    <a:pt x="2275" y="222"/>
                                  </a:lnTo>
                                  <a:lnTo>
                                    <a:pt x="2287" y="235"/>
                                  </a:lnTo>
                                  <a:lnTo>
                                    <a:pt x="2291" y="205"/>
                                  </a:lnTo>
                                  <a:lnTo>
                                    <a:pt x="2262" y="174"/>
                                  </a:lnTo>
                                  <a:lnTo>
                                    <a:pt x="2334" y="163"/>
                                  </a:lnTo>
                                  <a:lnTo>
                                    <a:pt x="2334" y="148"/>
                                  </a:lnTo>
                                  <a:lnTo>
                                    <a:pt x="2342" y="152"/>
                                  </a:lnTo>
                                  <a:lnTo>
                                    <a:pt x="2326" y="127"/>
                                  </a:lnTo>
                                  <a:lnTo>
                                    <a:pt x="2340" y="90"/>
                                  </a:lnTo>
                                  <a:lnTo>
                                    <a:pt x="2392" y="13"/>
                                  </a:lnTo>
                                  <a:lnTo>
                                    <a:pt x="2428" y="0"/>
                                  </a:lnTo>
                                  <a:lnTo>
                                    <a:pt x="2479" y="25"/>
                                  </a:lnTo>
                                  <a:lnTo>
                                    <a:pt x="2488" y="55"/>
                                  </a:lnTo>
                                  <a:lnTo>
                                    <a:pt x="2435" y="109"/>
                                  </a:lnTo>
                                  <a:lnTo>
                                    <a:pt x="2479" y="82"/>
                                  </a:lnTo>
                                  <a:lnTo>
                                    <a:pt x="2477" y="98"/>
                                  </a:lnTo>
                                  <a:lnTo>
                                    <a:pt x="2527" y="104"/>
                                  </a:lnTo>
                                  <a:lnTo>
                                    <a:pt x="2531" y="116"/>
                                  </a:lnTo>
                                  <a:lnTo>
                                    <a:pt x="2524" y="137"/>
                                  </a:lnTo>
                                  <a:lnTo>
                                    <a:pt x="2492" y="176"/>
                                  </a:lnTo>
                                  <a:lnTo>
                                    <a:pt x="2531" y="176"/>
                                  </a:lnTo>
                                  <a:lnTo>
                                    <a:pt x="2555" y="137"/>
                                  </a:lnTo>
                                  <a:lnTo>
                                    <a:pt x="2646" y="142"/>
                                  </a:lnTo>
                                  <a:lnTo>
                                    <a:pt x="2700" y="195"/>
                                  </a:lnTo>
                                  <a:lnTo>
                                    <a:pt x="2693" y="209"/>
                                  </a:lnTo>
                                  <a:lnTo>
                                    <a:pt x="2703" y="226"/>
                                  </a:lnTo>
                                  <a:lnTo>
                                    <a:pt x="2713" y="207"/>
                                  </a:lnTo>
                                  <a:lnTo>
                                    <a:pt x="2726" y="246"/>
                                  </a:lnTo>
                                  <a:lnTo>
                                    <a:pt x="2734" y="246"/>
                                  </a:lnTo>
                                  <a:lnTo>
                                    <a:pt x="2736" y="262"/>
                                  </a:lnTo>
                                  <a:lnTo>
                                    <a:pt x="2723" y="290"/>
                                  </a:lnTo>
                                  <a:lnTo>
                                    <a:pt x="2692" y="259"/>
                                  </a:lnTo>
                                  <a:lnTo>
                                    <a:pt x="2706" y="290"/>
                                  </a:lnTo>
                                  <a:lnTo>
                                    <a:pt x="2733" y="298"/>
                                  </a:lnTo>
                                  <a:lnTo>
                                    <a:pt x="2728" y="306"/>
                                  </a:lnTo>
                                  <a:lnTo>
                                    <a:pt x="2733" y="327"/>
                                  </a:lnTo>
                                  <a:lnTo>
                                    <a:pt x="2713" y="358"/>
                                  </a:lnTo>
                                  <a:lnTo>
                                    <a:pt x="2684" y="376"/>
                                  </a:lnTo>
                                  <a:lnTo>
                                    <a:pt x="2690" y="383"/>
                                  </a:lnTo>
                                  <a:lnTo>
                                    <a:pt x="2671" y="388"/>
                                  </a:lnTo>
                                  <a:lnTo>
                                    <a:pt x="2671" y="404"/>
                                  </a:lnTo>
                                  <a:lnTo>
                                    <a:pt x="2628" y="423"/>
                                  </a:lnTo>
                                  <a:lnTo>
                                    <a:pt x="2555" y="526"/>
                                  </a:lnTo>
                                  <a:lnTo>
                                    <a:pt x="2524" y="524"/>
                                  </a:lnTo>
                                  <a:lnTo>
                                    <a:pt x="2470" y="607"/>
                                  </a:lnTo>
                                  <a:lnTo>
                                    <a:pt x="2488" y="596"/>
                                  </a:lnTo>
                                  <a:lnTo>
                                    <a:pt x="2511" y="607"/>
                                  </a:lnTo>
                                  <a:lnTo>
                                    <a:pt x="2498" y="596"/>
                                  </a:lnTo>
                                  <a:lnTo>
                                    <a:pt x="2498" y="580"/>
                                  </a:lnTo>
                                  <a:lnTo>
                                    <a:pt x="2500" y="573"/>
                                  </a:lnTo>
                                  <a:lnTo>
                                    <a:pt x="2537" y="576"/>
                                  </a:lnTo>
                                  <a:lnTo>
                                    <a:pt x="2588" y="552"/>
                                  </a:lnTo>
                                  <a:lnTo>
                                    <a:pt x="2594" y="545"/>
                                  </a:lnTo>
                                  <a:lnTo>
                                    <a:pt x="2584" y="531"/>
                                  </a:lnTo>
                                  <a:lnTo>
                                    <a:pt x="2604" y="544"/>
                                  </a:lnTo>
                                  <a:lnTo>
                                    <a:pt x="2643" y="518"/>
                                  </a:lnTo>
                                  <a:lnTo>
                                    <a:pt x="2632" y="505"/>
                                  </a:lnTo>
                                  <a:lnTo>
                                    <a:pt x="2604" y="524"/>
                                  </a:lnTo>
                                  <a:lnTo>
                                    <a:pt x="2597" y="503"/>
                                  </a:lnTo>
                                  <a:lnTo>
                                    <a:pt x="2615" y="479"/>
                                  </a:lnTo>
                                  <a:lnTo>
                                    <a:pt x="2640" y="493"/>
                                  </a:lnTo>
                                  <a:lnTo>
                                    <a:pt x="2658" y="479"/>
                                  </a:lnTo>
                                  <a:lnTo>
                                    <a:pt x="2651" y="487"/>
                                  </a:lnTo>
                                  <a:lnTo>
                                    <a:pt x="2654" y="503"/>
                                  </a:lnTo>
                                  <a:lnTo>
                                    <a:pt x="2692" y="516"/>
                                  </a:lnTo>
                                  <a:lnTo>
                                    <a:pt x="2703" y="505"/>
                                  </a:lnTo>
                                  <a:lnTo>
                                    <a:pt x="2702" y="479"/>
                                  </a:lnTo>
                                  <a:lnTo>
                                    <a:pt x="2719" y="521"/>
                                  </a:lnTo>
                                  <a:lnTo>
                                    <a:pt x="2716" y="554"/>
                                  </a:lnTo>
                                  <a:lnTo>
                                    <a:pt x="2726" y="557"/>
                                  </a:lnTo>
                                  <a:lnTo>
                                    <a:pt x="2713" y="567"/>
                                  </a:lnTo>
                                  <a:lnTo>
                                    <a:pt x="2723" y="568"/>
                                  </a:lnTo>
                                  <a:lnTo>
                                    <a:pt x="2749" y="557"/>
                                  </a:lnTo>
                                  <a:lnTo>
                                    <a:pt x="2726" y="536"/>
                                  </a:lnTo>
                                  <a:lnTo>
                                    <a:pt x="2793" y="515"/>
                                  </a:lnTo>
                                  <a:lnTo>
                                    <a:pt x="2895" y="537"/>
                                  </a:lnTo>
                                  <a:lnTo>
                                    <a:pt x="2881" y="544"/>
                                  </a:lnTo>
                                  <a:lnTo>
                                    <a:pt x="2884" y="573"/>
                                  </a:lnTo>
                                  <a:lnTo>
                                    <a:pt x="2964" y="599"/>
                                  </a:lnTo>
                                  <a:lnTo>
                                    <a:pt x="3030" y="586"/>
                                  </a:lnTo>
                                  <a:lnTo>
                                    <a:pt x="3038" y="576"/>
                                  </a:lnTo>
                                  <a:lnTo>
                                    <a:pt x="3029" y="542"/>
                                  </a:lnTo>
                                  <a:lnTo>
                                    <a:pt x="3035" y="510"/>
                                  </a:lnTo>
                                  <a:lnTo>
                                    <a:pt x="3048" y="515"/>
                                  </a:lnTo>
                                  <a:lnTo>
                                    <a:pt x="3052" y="498"/>
                                  </a:lnTo>
                                  <a:lnTo>
                                    <a:pt x="3139" y="545"/>
                                  </a:lnTo>
                                  <a:lnTo>
                                    <a:pt x="3151" y="531"/>
                                  </a:lnTo>
                                  <a:lnTo>
                                    <a:pt x="3188" y="541"/>
                                  </a:lnTo>
                                  <a:lnTo>
                                    <a:pt x="3229" y="593"/>
                                  </a:lnTo>
                                  <a:lnTo>
                                    <a:pt x="3221" y="633"/>
                                  </a:lnTo>
                                  <a:lnTo>
                                    <a:pt x="3232" y="656"/>
                                  </a:lnTo>
                                  <a:lnTo>
                                    <a:pt x="3227" y="676"/>
                                  </a:lnTo>
                                  <a:lnTo>
                                    <a:pt x="3231" y="679"/>
                                  </a:lnTo>
                                  <a:lnTo>
                                    <a:pt x="3205" y="705"/>
                                  </a:lnTo>
                                  <a:lnTo>
                                    <a:pt x="3208" y="733"/>
                                  </a:lnTo>
                                  <a:lnTo>
                                    <a:pt x="3216" y="729"/>
                                  </a:lnTo>
                                  <a:lnTo>
                                    <a:pt x="3244" y="791"/>
                                  </a:lnTo>
                                  <a:lnTo>
                                    <a:pt x="3276" y="801"/>
                                  </a:lnTo>
                                  <a:lnTo>
                                    <a:pt x="3286" y="824"/>
                                  </a:lnTo>
                                  <a:lnTo>
                                    <a:pt x="3309" y="778"/>
                                  </a:lnTo>
                                  <a:lnTo>
                                    <a:pt x="3310" y="742"/>
                                  </a:lnTo>
                                  <a:lnTo>
                                    <a:pt x="3331" y="699"/>
                                  </a:lnTo>
                                  <a:lnTo>
                                    <a:pt x="3361" y="754"/>
                                  </a:lnTo>
                                  <a:lnTo>
                                    <a:pt x="3397" y="762"/>
                                  </a:lnTo>
                                  <a:lnTo>
                                    <a:pt x="3403" y="734"/>
                                  </a:lnTo>
                                  <a:lnTo>
                                    <a:pt x="3421" y="733"/>
                                  </a:lnTo>
                                  <a:lnTo>
                                    <a:pt x="3496" y="782"/>
                                  </a:lnTo>
                                  <a:lnTo>
                                    <a:pt x="3543" y="744"/>
                                  </a:lnTo>
                                  <a:lnTo>
                                    <a:pt x="3559" y="751"/>
                                  </a:lnTo>
                                  <a:lnTo>
                                    <a:pt x="3551" y="721"/>
                                  </a:lnTo>
                                  <a:lnTo>
                                    <a:pt x="3558" y="710"/>
                                  </a:lnTo>
                                  <a:lnTo>
                                    <a:pt x="3553" y="692"/>
                                  </a:lnTo>
                                  <a:lnTo>
                                    <a:pt x="3597" y="637"/>
                                  </a:lnTo>
                                  <a:lnTo>
                                    <a:pt x="3587" y="617"/>
                                  </a:lnTo>
                                  <a:lnTo>
                                    <a:pt x="3595" y="609"/>
                                  </a:lnTo>
                                  <a:lnTo>
                                    <a:pt x="3859" y="672"/>
                                  </a:lnTo>
                                  <a:lnTo>
                                    <a:pt x="3869" y="681"/>
                                  </a:lnTo>
                                  <a:lnTo>
                                    <a:pt x="3877" y="710"/>
                                  </a:lnTo>
                                  <a:lnTo>
                                    <a:pt x="3859" y="705"/>
                                  </a:lnTo>
                                  <a:lnTo>
                                    <a:pt x="3844" y="728"/>
                                  </a:lnTo>
                                  <a:lnTo>
                                    <a:pt x="3883" y="734"/>
                                  </a:lnTo>
                                  <a:lnTo>
                                    <a:pt x="3899" y="755"/>
                                  </a:lnTo>
                                  <a:lnTo>
                                    <a:pt x="3926" y="752"/>
                                  </a:lnTo>
                                  <a:lnTo>
                                    <a:pt x="3950" y="778"/>
                                  </a:lnTo>
                                  <a:lnTo>
                                    <a:pt x="3932" y="798"/>
                                  </a:lnTo>
                                  <a:lnTo>
                                    <a:pt x="3956" y="814"/>
                                  </a:lnTo>
                                  <a:lnTo>
                                    <a:pt x="4023" y="796"/>
                                  </a:lnTo>
                                  <a:lnTo>
                                    <a:pt x="4155" y="799"/>
                                  </a:lnTo>
                                  <a:lnTo>
                                    <a:pt x="4191" y="850"/>
                                  </a:lnTo>
                                  <a:lnTo>
                                    <a:pt x="4192" y="868"/>
                                  </a:lnTo>
                                  <a:lnTo>
                                    <a:pt x="4181" y="905"/>
                                  </a:lnTo>
                                  <a:lnTo>
                                    <a:pt x="4230" y="930"/>
                                  </a:lnTo>
                                  <a:lnTo>
                                    <a:pt x="4230" y="944"/>
                                  </a:lnTo>
                                  <a:lnTo>
                                    <a:pt x="4267" y="915"/>
                                  </a:lnTo>
                                  <a:lnTo>
                                    <a:pt x="4318" y="908"/>
                                  </a:lnTo>
                                  <a:lnTo>
                                    <a:pt x="4349" y="928"/>
                                  </a:lnTo>
                                  <a:lnTo>
                                    <a:pt x="4406" y="936"/>
                                  </a:lnTo>
                                  <a:lnTo>
                                    <a:pt x="4437" y="910"/>
                                  </a:lnTo>
                                  <a:lnTo>
                                    <a:pt x="4448" y="928"/>
                                  </a:lnTo>
                                  <a:lnTo>
                                    <a:pt x="4453" y="961"/>
                                  </a:lnTo>
                                  <a:lnTo>
                                    <a:pt x="4502" y="1000"/>
                                  </a:lnTo>
                                  <a:lnTo>
                                    <a:pt x="4539" y="970"/>
                                  </a:lnTo>
                                  <a:lnTo>
                                    <a:pt x="4524" y="928"/>
                                  </a:lnTo>
                                  <a:lnTo>
                                    <a:pt x="4508" y="925"/>
                                  </a:lnTo>
                                  <a:lnTo>
                                    <a:pt x="4520" y="913"/>
                                  </a:lnTo>
                                  <a:lnTo>
                                    <a:pt x="4520" y="887"/>
                                  </a:lnTo>
                                  <a:lnTo>
                                    <a:pt x="4533" y="884"/>
                                  </a:lnTo>
                                  <a:lnTo>
                                    <a:pt x="4607" y="904"/>
                                  </a:lnTo>
                                  <a:lnTo>
                                    <a:pt x="4699" y="902"/>
                                  </a:lnTo>
                                  <a:lnTo>
                                    <a:pt x="4770" y="943"/>
                                  </a:lnTo>
                                  <a:lnTo>
                                    <a:pt x="4821" y="985"/>
                                  </a:lnTo>
                                  <a:lnTo>
                                    <a:pt x="4832" y="990"/>
                                  </a:lnTo>
                                  <a:lnTo>
                                    <a:pt x="4855" y="1001"/>
                                  </a:lnTo>
                                  <a:lnTo>
                                    <a:pt x="4860" y="1021"/>
                                  </a:lnTo>
                                  <a:lnTo>
                                    <a:pt x="4878" y="1027"/>
                                  </a:lnTo>
                                  <a:lnTo>
                                    <a:pt x="4883" y="1044"/>
                                  </a:lnTo>
                                  <a:lnTo>
                                    <a:pt x="4904" y="1047"/>
                                  </a:lnTo>
                                  <a:lnTo>
                                    <a:pt x="4918" y="1057"/>
                                  </a:lnTo>
                                  <a:lnTo>
                                    <a:pt x="4920" y="1065"/>
                                  </a:lnTo>
                                  <a:lnTo>
                                    <a:pt x="4915" y="1070"/>
                                  </a:lnTo>
                                  <a:lnTo>
                                    <a:pt x="4943" y="1078"/>
                                  </a:lnTo>
                                  <a:lnTo>
                                    <a:pt x="4931" y="1089"/>
                                  </a:lnTo>
                                  <a:lnTo>
                                    <a:pt x="4966" y="1112"/>
                                  </a:lnTo>
                                  <a:lnTo>
                                    <a:pt x="4949" y="1086"/>
                                  </a:lnTo>
                                  <a:lnTo>
                                    <a:pt x="4966" y="1089"/>
                                  </a:lnTo>
                                  <a:lnTo>
                                    <a:pt x="4983" y="1114"/>
                                  </a:lnTo>
                                  <a:lnTo>
                                    <a:pt x="4979" y="1117"/>
                                  </a:lnTo>
                                  <a:lnTo>
                                    <a:pt x="4988" y="1166"/>
                                  </a:lnTo>
                                  <a:lnTo>
                                    <a:pt x="5013" y="1185"/>
                                  </a:lnTo>
                                  <a:lnTo>
                                    <a:pt x="5011" y="1200"/>
                                  </a:lnTo>
                                  <a:lnTo>
                                    <a:pt x="5019" y="1184"/>
                                  </a:lnTo>
                                  <a:lnTo>
                                    <a:pt x="5006" y="1175"/>
                                  </a:lnTo>
                                  <a:lnTo>
                                    <a:pt x="5008" y="1149"/>
                                  </a:lnTo>
                                  <a:lnTo>
                                    <a:pt x="4995" y="1143"/>
                                  </a:lnTo>
                                  <a:lnTo>
                                    <a:pt x="5016" y="1146"/>
                                  </a:lnTo>
                                  <a:lnTo>
                                    <a:pt x="5019" y="1136"/>
                                  </a:lnTo>
                                  <a:lnTo>
                                    <a:pt x="5034" y="1145"/>
                                  </a:lnTo>
                                  <a:lnTo>
                                    <a:pt x="5027" y="1153"/>
                                  </a:lnTo>
                                  <a:lnTo>
                                    <a:pt x="5031" y="1161"/>
                                  </a:lnTo>
                                  <a:lnTo>
                                    <a:pt x="5036" y="1149"/>
                                  </a:lnTo>
                                  <a:lnTo>
                                    <a:pt x="5083" y="1153"/>
                                  </a:lnTo>
                                  <a:lnTo>
                                    <a:pt x="5122" y="1202"/>
                                  </a:lnTo>
                                  <a:lnTo>
                                    <a:pt x="5119" y="1210"/>
                                  </a:lnTo>
                                  <a:lnTo>
                                    <a:pt x="5148" y="1218"/>
                                  </a:lnTo>
                                  <a:lnTo>
                                    <a:pt x="5119" y="1232"/>
                                  </a:lnTo>
                                  <a:lnTo>
                                    <a:pt x="5117" y="1255"/>
                                  </a:lnTo>
                                  <a:lnTo>
                                    <a:pt x="5094" y="1239"/>
                                  </a:lnTo>
                                  <a:lnTo>
                                    <a:pt x="5094" y="1250"/>
                                  </a:lnTo>
                                  <a:lnTo>
                                    <a:pt x="5102" y="1265"/>
                                  </a:lnTo>
                                  <a:lnTo>
                                    <a:pt x="5078" y="1263"/>
                                  </a:lnTo>
                                  <a:lnTo>
                                    <a:pt x="5068" y="1283"/>
                                  </a:lnTo>
                                  <a:lnTo>
                                    <a:pt x="5053" y="1283"/>
                                  </a:lnTo>
                                  <a:lnTo>
                                    <a:pt x="5071" y="1298"/>
                                  </a:lnTo>
                                  <a:lnTo>
                                    <a:pt x="5039" y="1319"/>
                                  </a:lnTo>
                                  <a:lnTo>
                                    <a:pt x="5052" y="1320"/>
                                  </a:lnTo>
                                  <a:lnTo>
                                    <a:pt x="5044" y="1327"/>
                                  </a:lnTo>
                                  <a:lnTo>
                                    <a:pt x="5063" y="1343"/>
                                  </a:lnTo>
                                  <a:lnTo>
                                    <a:pt x="5039" y="1342"/>
                                  </a:lnTo>
                                  <a:lnTo>
                                    <a:pt x="5045" y="1343"/>
                                  </a:lnTo>
                                  <a:lnTo>
                                    <a:pt x="5042" y="1356"/>
                                  </a:lnTo>
                                  <a:lnTo>
                                    <a:pt x="5029" y="1351"/>
                                  </a:lnTo>
                                  <a:lnTo>
                                    <a:pt x="5031" y="1332"/>
                                  </a:lnTo>
                                  <a:lnTo>
                                    <a:pt x="5023" y="1350"/>
                                  </a:lnTo>
                                  <a:lnTo>
                                    <a:pt x="5021" y="1342"/>
                                  </a:lnTo>
                                  <a:lnTo>
                                    <a:pt x="5011" y="1345"/>
                                  </a:lnTo>
                                  <a:lnTo>
                                    <a:pt x="5006" y="1330"/>
                                  </a:lnTo>
                                  <a:lnTo>
                                    <a:pt x="4987" y="1320"/>
                                  </a:lnTo>
                                  <a:lnTo>
                                    <a:pt x="4990" y="1315"/>
                                  </a:lnTo>
                                  <a:lnTo>
                                    <a:pt x="4979" y="1319"/>
                                  </a:lnTo>
                                  <a:lnTo>
                                    <a:pt x="4982" y="1322"/>
                                  </a:lnTo>
                                  <a:lnTo>
                                    <a:pt x="4967" y="1319"/>
                                  </a:lnTo>
                                  <a:lnTo>
                                    <a:pt x="4949" y="1299"/>
                                  </a:lnTo>
                                  <a:lnTo>
                                    <a:pt x="4949" y="1267"/>
                                  </a:lnTo>
                                  <a:lnTo>
                                    <a:pt x="4931" y="1255"/>
                                  </a:lnTo>
                                  <a:lnTo>
                                    <a:pt x="4870" y="1260"/>
                                  </a:lnTo>
                                  <a:lnTo>
                                    <a:pt x="4853" y="1219"/>
                                  </a:lnTo>
                                  <a:lnTo>
                                    <a:pt x="4868" y="1218"/>
                                  </a:lnTo>
                                  <a:lnTo>
                                    <a:pt x="4868" y="1198"/>
                                  </a:lnTo>
                                  <a:lnTo>
                                    <a:pt x="4855" y="1215"/>
                                  </a:lnTo>
                                  <a:lnTo>
                                    <a:pt x="4847" y="1200"/>
                                  </a:lnTo>
                                  <a:lnTo>
                                    <a:pt x="4842" y="1200"/>
                                  </a:lnTo>
                                  <a:lnTo>
                                    <a:pt x="4842" y="1215"/>
                                  </a:lnTo>
                                  <a:lnTo>
                                    <a:pt x="4824" y="1216"/>
                                  </a:lnTo>
                                  <a:lnTo>
                                    <a:pt x="4827" y="1236"/>
                                  </a:lnTo>
                                  <a:lnTo>
                                    <a:pt x="4843" y="1262"/>
                                  </a:lnTo>
                                  <a:lnTo>
                                    <a:pt x="4822" y="1296"/>
                                  </a:lnTo>
                                  <a:lnTo>
                                    <a:pt x="4816" y="1302"/>
                                  </a:lnTo>
                                  <a:lnTo>
                                    <a:pt x="4775" y="1335"/>
                                  </a:lnTo>
                                  <a:lnTo>
                                    <a:pt x="4765" y="1322"/>
                                  </a:lnTo>
                                  <a:lnTo>
                                    <a:pt x="4741" y="1322"/>
                                  </a:lnTo>
                                  <a:lnTo>
                                    <a:pt x="4744" y="1346"/>
                                  </a:lnTo>
                                  <a:lnTo>
                                    <a:pt x="4762" y="1358"/>
                                  </a:lnTo>
                                  <a:lnTo>
                                    <a:pt x="4767" y="1350"/>
                                  </a:lnTo>
                                  <a:lnTo>
                                    <a:pt x="4775" y="1369"/>
                                  </a:lnTo>
                                  <a:lnTo>
                                    <a:pt x="4767" y="1374"/>
                                  </a:lnTo>
                                  <a:lnTo>
                                    <a:pt x="4780" y="1377"/>
                                  </a:lnTo>
                                  <a:lnTo>
                                    <a:pt x="4785" y="1412"/>
                                  </a:lnTo>
                                  <a:lnTo>
                                    <a:pt x="4803" y="1441"/>
                                  </a:lnTo>
                                  <a:lnTo>
                                    <a:pt x="4790" y="1442"/>
                                  </a:lnTo>
                                  <a:lnTo>
                                    <a:pt x="4806" y="1464"/>
                                  </a:lnTo>
                                  <a:lnTo>
                                    <a:pt x="4790" y="1491"/>
                                  </a:lnTo>
                                  <a:lnTo>
                                    <a:pt x="4746" y="1468"/>
                                  </a:lnTo>
                                  <a:lnTo>
                                    <a:pt x="4741" y="1475"/>
                                  </a:lnTo>
                                  <a:lnTo>
                                    <a:pt x="4726" y="1454"/>
                                  </a:lnTo>
                                  <a:lnTo>
                                    <a:pt x="4733" y="1478"/>
                                  </a:lnTo>
                                  <a:lnTo>
                                    <a:pt x="4666" y="1504"/>
                                  </a:lnTo>
                                  <a:lnTo>
                                    <a:pt x="4663" y="1517"/>
                                  </a:lnTo>
                                  <a:lnTo>
                                    <a:pt x="4629" y="1537"/>
                                  </a:lnTo>
                                  <a:lnTo>
                                    <a:pt x="4616" y="1532"/>
                                  </a:lnTo>
                                  <a:lnTo>
                                    <a:pt x="4606" y="1553"/>
                                  </a:lnTo>
                                  <a:lnTo>
                                    <a:pt x="4580" y="1568"/>
                                  </a:lnTo>
                                  <a:lnTo>
                                    <a:pt x="4581" y="1578"/>
                                  </a:lnTo>
                                  <a:lnTo>
                                    <a:pt x="4570" y="1574"/>
                                  </a:lnTo>
                                  <a:lnTo>
                                    <a:pt x="4572" y="1586"/>
                                  </a:lnTo>
                                  <a:lnTo>
                                    <a:pt x="4523" y="1615"/>
                                  </a:lnTo>
                                  <a:lnTo>
                                    <a:pt x="4516" y="1648"/>
                                  </a:lnTo>
                                  <a:lnTo>
                                    <a:pt x="4485" y="1613"/>
                                  </a:lnTo>
                                  <a:lnTo>
                                    <a:pt x="4448" y="1604"/>
                                  </a:lnTo>
                                  <a:lnTo>
                                    <a:pt x="4411" y="1617"/>
                                  </a:lnTo>
                                  <a:lnTo>
                                    <a:pt x="4386" y="1656"/>
                                  </a:lnTo>
                                  <a:lnTo>
                                    <a:pt x="4388" y="1617"/>
                                  </a:lnTo>
                                  <a:lnTo>
                                    <a:pt x="4383" y="1613"/>
                                  </a:lnTo>
                                  <a:lnTo>
                                    <a:pt x="4357" y="1631"/>
                                  </a:lnTo>
                                  <a:lnTo>
                                    <a:pt x="4349" y="1656"/>
                                  </a:lnTo>
                                  <a:lnTo>
                                    <a:pt x="4334" y="1641"/>
                                  </a:lnTo>
                                  <a:lnTo>
                                    <a:pt x="4323" y="1654"/>
                                  </a:lnTo>
                                  <a:lnTo>
                                    <a:pt x="4316" y="1646"/>
                                  </a:lnTo>
                                  <a:lnTo>
                                    <a:pt x="4301" y="1654"/>
                                  </a:lnTo>
                                  <a:lnTo>
                                    <a:pt x="4290" y="1703"/>
                                  </a:lnTo>
                                  <a:lnTo>
                                    <a:pt x="4284" y="1703"/>
                                  </a:lnTo>
                                  <a:lnTo>
                                    <a:pt x="4256" y="1753"/>
                                  </a:lnTo>
                                  <a:lnTo>
                                    <a:pt x="4254" y="1773"/>
                                  </a:lnTo>
                                  <a:lnTo>
                                    <a:pt x="4261" y="1783"/>
                                  </a:lnTo>
                                  <a:lnTo>
                                    <a:pt x="4275" y="1770"/>
                                  </a:lnTo>
                                  <a:lnTo>
                                    <a:pt x="4292" y="1779"/>
                                  </a:lnTo>
                                  <a:lnTo>
                                    <a:pt x="4277" y="1815"/>
                                  </a:lnTo>
                                  <a:lnTo>
                                    <a:pt x="4279" y="1841"/>
                                  </a:lnTo>
                                  <a:lnTo>
                                    <a:pt x="4292" y="1848"/>
                                  </a:lnTo>
                                  <a:lnTo>
                                    <a:pt x="4293" y="1869"/>
                                  </a:lnTo>
                                  <a:lnTo>
                                    <a:pt x="4285" y="1885"/>
                                  </a:lnTo>
                                  <a:lnTo>
                                    <a:pt x="4275" y="1871"/>
                                  </a:lnTo>
                                  <a:lnTo>
                                    <a:pt x="4284" y="1853"/>
                                  </a:lnTo>
                                  <a:lnTo>
                                    <a:pt x="4262" y="1862"/>
                                  </a:lnTo>
                                  <a:lnTo>
                                    <a:pt x="4267" y="1872"/>
                                  </a:lnTo>
                                  <a:lnTo>
                                    <a:pt x="4251" y="1887"/>
                                  </a:lnTo>
                                  <a:lnTo>
                                    <a:pt x="4243" y="1910"/>
                                  </a:lnTo>
                                  <a:lnTo>
                                    <a:pt x="4256" y="1954"/>
                                  </a:lnTo>
                                  <a:lnTo>
                                    <a:pt x="4240" y="1967"/>
                                  </a:lnTo>
                                  <a:lnTo>
                                    <a:pt x="4220" y="1962"/>
                                  </a:lnTo>
                                  <a:lnTo>
                                    <a:pt x="4189" y="1991"/>
                                  </a:lnTo>
                                  <a:lnTo>
                                    <a:pt x="4191" y="2038"/>
                                  </a:lnTo>
                                  <a:lnTo>
                                    <a:pt x="4183" y="2033"/>
                                  </a:lnTo>
                                  <a:lnTo>
                                    <a:pt x="4147" y="2048"/>
                                  </a:lnTo>
                                  <a:lnTo>
                                    <a:pt x="4135" y="2103"/>
                                  </a:lnTo>
                                  <a:lnTo>
                                    <a:pt x="4092" y="2152"/>
                                  </a:lnTo>
                                  <a:lnTo>
                                    <a:pt x="4054" y="1958"/>
                                  </a:lnTo>
                                  <a:lnTo>
                                    <a:pt x="4052" y="1913"/>
                                  </a:lnTo>
                                  <a:lnTo>
                                    <a:pt x="4062" y="1843"/>
                                  </a:lnTo>
                                  <a:lnTo>
                                    <a:pt x="4092" y="1820"/>
                                  </a:lnTo>
                                  <a:lnTo>
                                    <a:pt x="4100" y="1796"/>
                                  </a:lnTo>
                                  <a:lnTo>
                                    <a:pt x="4093" y="1778"/>
                                  </a:lnTo>
                                  <a:lnTo>
                                    <a:pt x="4109" y="1779"/>
                                  </a:lnTo>
                                  <a:lnTo>
                                    <a:pt x="4140" y="1762"/>
                                  </a:lnTo>
                                  <a:lnTo>
                                    <a:pt x="4205" y="1674"/>
                                  </a:lnTo>
                                  <a:lnTo>
                                    <a:pt x="4248" y="1631"/>
                                  </a:lnTo>
                                  <a:lnTo>
                                    <a:pt x="4253" y="1615"/>
                                  </a:lnTo>
                                  <a:lnTo>
                                    <a:pt x="4308" y="1587"/>
                                  </a:lnTo>
                                  <a:lnTo>
                                    <a:pt x="4303" y="1574"/>
                                  </a:lnTo>
                                  <a:lnTo>
                                    <a:pt x="4311" y="1565"/>
                                  </a:lnTo>
                                  <a:lnTo>
                                    <a:pt x="4311" y="1545"/>
                                  </a:lnTo>
                                  <a:lnTo>
                                    <a:pt x="4318" y="1535"/>
                                  </a:lnTo>
                                  <a:lnTo>
                                    <a:pt x="4323" y="1501"/>
                                  </a:lnTo>
                                  <a:lnTo>
                                    <a:pt x="4347" y="1486"/>
                                  </a:lnTo>
                                  <a:lnTo>
                                    <a:pt x="4349" y="1480"/>
                                  </a:lnTo>
                                  <a:lnTo>
                                    <a:pt x="4331" y="1468"/>
                                  </a:lnTo>
                                  <a:lnTo>
                                    <a:pt x="4303" y="1478"/>
                                  </a:lnTo>
                                  <a:lnTo>
                                    <a:pt x="4288" y="1506"/>
                                  </a:lnTo>
                                  <a:lnTo>
                                    <a:pt x="4287" y="1527"/>
                                  </a:lnTo>
                                  <a:lnTo>
                                    <a:pt x="4293" y="1535"/>
                                  </a:lnTo>
                                  <a:lnTo>
                                    <a:pt x="4288" y="1545"/>
                                  </a:lnTo>
                                  <a:lnTo>
                                    <a:pt x="4280" y="1534"/>
                                  </a:lnTo>
                                  <a:lnTo>
                                    <a:pt x="4267" y="1538"/>
                                  </a:lnTo>
                                  <a:lnTo>
                                    <a:pt x="4197" y="1608"/>
                                  </a:lnTo>
                                  <a:lnTo>
                                    <a:pt x="4204" y="1581"/>
                                  </a:lnTo>
                                  <a:lnTo>
                                    <a:pt x="4188" y="1582"/>
                                  </a:lnTo>
                                  <a:lnTo>
                                    <a:pt x="4192" y="1571"/>
                                  </a:lnTo>
                                  <a:lnTo>
                                    <a:pt x="4189" y="1560"/>
                                  </a:lnTo>
                                  <a:lnTo>
                                    <a:pt x="4197" y="1543"/>
                                  </a:lnTo>
                                  <a:lnTo>
                                    <a:pt x="4204" y="1519"/>
                                  </a:lnTo>
                                  <a:lnTo>
                                    <a:pt x="4188" y="1535"/>
                                  </a:lnTo>
                                  <a:lnTo>
                                    <a:pt x="4160" y="1521"/>
                                  </a:lnTo>
                                  <a:lnTo>
                                    <a:pt x="4105" y="1535"/>
                                  </a:lnTo>
                                  <a:lnTo>
                                    <a:pt x="4064" y="1597"/>
                                  </a:lnTo>
                                  <a:lnTo>
                                    <a:pt x="4028" y="1625"/>
                                  </a:lnTo>
                                  <a:lnTo>
                                    <a:pt x="4015" y="1656"/>
                                  </a:lnTo>
                                  <a:lnTo>
                                    <a:pt x="4009" y="1656"/>
                                  </a:lnTo>
                                  <a:lnTo>
                                    <a:pt x="4013" y="1670"/>
                                  </a:lnTo>
                                  <a:lnTo>
                                    <a:pt x="4009" y="1678"/>
                                  </a:lnTo>
                                  <a:lnTo>
                                    <a:pt x="4036" y="1687"/>
                                  </a:lnTo>
                                  <a:lnTo>
                                    <a:pt x="4038" y="1696"/>
                                  </a:lnTo>
                                  <a:lnTo>
                                    <a:pt x="4030" y="1700"/>
                                  </a:lnTo>
                                  <a:lnTo>
                                    <a:pt x="3991" y="1695"/>
                                  </a:lnTo>
                                  <a:lnTo>
                                    <a:pt x="3966" y="1711"/>
                                  </a:lnTo>
                                  <a:lnTo>
                                    <a:pt x="3956" y="1706"/>
                                  </a:lnTo>
                                  <a:lnTo>
                                    <a:pt x="3921" y="1714"/>
                                  </a:lnTo>
                                  <a:lnTo>
                                    <a:pt x="3913" y="1703"/>
                                  </a:lnTo>
                                  <a:lnTo>
                                    <a:pt x="3943" y="1690"/>
                                  </a:lnTo>
                                  <a:lnTo>
                                    <a:pt x="3921" y="1672"/>
                                  </a:lnTo>
                                  <a:lnTo>
                                    <a:pt x="3904" y="1680"/>
                                  </a:lnTo>
                                  <a:lnTo>
                                    <a:pt x="3852" y="1662"/>
                                  </a:lnTo>
                                  <a:lnTo>
                                    <a:pt x="3846" y="1665"/>
                                  </a:lnTo>
                                  <a:lnTo>
                                    <a:pt x="3847" y="1678"/>
                                  </a:lnTo>
                                  <a:lnTo>
                                    <a:pt x="3836" y="1682"/>
                                  </a:lnTo>
                                  <a:lnTo>
                                    <a:pt x="3839" y="1693"/>
                                  </a:lnTo>
                                  <a:lnTo>
                                    <a:pt x="3833" y="1695"/>
                                  </a:lnTo>
                                  <a:lnTo>
                                    <a:pt x="3825" y="1683"/>
                                  </a:lnTo>
                                  <a:lnTo>
                                    <a:pt x="3799" y="1693"/>
                                  </a:lnTo>
                                  <a:lnTo>
                                    <a:pt x="3764" y="1680"/>
                                  </a:lnTo>
                                  <a:lnTo>
                                    <a:pt x="3751" y="1698"/>
                                  </a:lnTo>
                                  <a:lnTo>
                                    <a:pt x="3735" y="1682"/>
                                  </a:lnTo>
                                  <a:lnTo>
                                    <a:pt x="3660" y="1687"/>
                                  </a:lnTo>
                                  <a:lnTo>
                                    <a:pt x="3633" y="1703"/>
                                  </a:lnTo>
                                  <a:lnTo>
                                    <a:pt x="3587" y="1750"/>
                                  </a:lnTo>
                                  <a:lnTo>
                                    <a:pt x="3572" y="1779"/>
                                  </a:lnTo>
                                  <a:lnTo>
                                    <a:pt x="3537" y="1809"/>
                                  </a:lnTo>
                                  <a:lnTo>
                                    <a:pt x="3488" y="1874"/>
                                  </a:lnTo>
                                  <a:lnTo>
                                    <a:pt x="3413" y="1942"/>
                                  </a:lnTo>
                                  <a:lnTo>
                                    <a:pt x="3411" y="1952"/>
                                  </a:lnTo>
                                  <a:lnTo>
                                    <a:pt x="3427" y="1962"/>
                                  </a:lnTo>
                                  <a:lnTo>
                                    <a:pt x="3460" y="1960"/>
                                  </a:lnTo>
                                  <a:lnTo>
                                    <a:pt x="3460" y="2006"/>
                                  </a:lnTo>
                                  <a:lnTo>
                                    <a:pt x="3471" y="1996"/>
                                  </a:lnTo>
                                  <a:lnTo>
                                    <a:pt x="3471" y="1981"/>
                                  </a:lnTo>
                                  <a:lnTo>
                                    <a:pt x="3486" y="1976"/>
                                  </a:lnTo>
                                  <a:lnTo>
                                    <a:pt x="3476" y="1986"/>
                                  </a:lnTo>
                                  <a:lnTo>
                                    <a:pt x="3486" y="1999"/>
                                  </a:lnTo>
                                  <a:lnTo>
                                    <a:pt x="3475" y="2015"/>
                                  </a:lnTo>
                                  <a:lnTo>
                                    <a:pt x="3502" y="2009"/>
                                  </a:lnTo>
                                  <a:lnTo>
                                    <a:pt x="3510" y="2002"/>
                                  </a:lnTo>
                                  <a:lnTo>
                                    <a:pt x="3509" y="2017"/>
                                  </a:lnTo>
                                  <a:lnTo>
                                    <a:pt x="3520" y="2002"/>
                                  </a:lnTo>
                                  <a:lnTo>
                                    <a:pt x="3520" y="1976"/>
                                  </a:lnTo>
                                  <a:lnTo>
                                    <a:pt x="3556" y="1978"/>
                                  </a:lnTo>
                                  <a:lnTo>
                                    <a:pt x="3572" y="2006"/>
                                  </a:lnTo>
                                  <a:lnTo>
                                    <a:pt x="3605" y="2030"/>
                                  </a:lnTo>
                                  <a:lnTo>
                                    <a:pt x="3597" y="2050"/>
                                  </a:lnTo>
                                  <a:lnTo>
                                    <a:pt x="3600" y="2066"/>
                                  </a:lnTo>
                                  <a:lnTo>
                                    <a:pt x="3597" y="2076"/>
                                  </a:lnTo>
                                  <a:lnTo>
                                    <a:pt x="3607" y="2087"/>
                                  </a:lnTo>
                                  <a:lnTo>
                                    <a:pt x="3587" y="2126"/>
                                  </a:lnTo>
                                  <a:lnTo>
                                    <a:pt x="3576" y="2162"/>
                                  </a:lnTo>
                                  <a:lnTo>
                                    <a:pt x="3582" y="2195"/>
                                  </a:lnTo>
                                  <a:lnTo>
                                    <a:pt x="3571" y="2269"/>
                                  </a:lnTo>
                                  <a:lnTo>
                                    <a:pt x="3543" y="2302"/>
                                  </a:lnTo>
                                  <a:lnTo>
                                    <a:pt x="3517" y="2343"/>
                                  </a:lnTo>
                                  <a:lnTo>
                                    <a:pt x="3501" y="2377"/>
                                  </a:lnTo>
                                  <a:lnTo>
                                    <a:pt x="3405" y="2499"/>
                                  </a:lnTo>
                                  <a:lnTo>
                                    <a:pt x="3374" y="2525"/>
                                  </a:lnTo>
                                  <a:lnTo>
                                    <a:pt x="3349" y="2530"/>
                                  </a:lnTo>
                                  <a:lnTo>
                                    <a:pt x="3320" y="2525"/>
                                  </a:lnTo>
                                  <a:lnTo>
                                    <a:pt x="3320" y="2505"/>
                                  </a:lnTo>
                                  <a:lnTo>
                                    <a:pt x="3310" y="2514"/>
                                  </a:lnTo>
                                  <a:lnTo>
                                    <a:pt x="3304" y="2499"/>
                                  </a:lnTo>
                                  <a:lnTo>
                                    <a:pt x="3284" y="2533"/>
                                  </a:lnTo>
                                  <a:lnTo>
                                    <a:pt x="3270" y="2533"/>
                                  </a:lnTo>
                                  <a:lnTo>
                                    <a:pt x="3271" y="2541"/>
                                  </a:lnTo>
                                  <a:lnTo>
                                    <a:pt x="3268" y="2543"/>
                                  </a:lnTo>
                                  <a:lnTo>
                                    <a:pt x="3265" y="2535"/>
                                  </a:lnTo>
                                  <a:lnTo>
                                    <a:pt x="3265" y="2527"/>
                                  </a:lnTo>
                                  <a:lnTo>
                                    <a:pt x="3284" y="2502"/>
                                  </a:lnTo>
                                  <a:lnTo>
                                    <a:pt x="3284" y="2466"/>
                                  </a:lnTo>
                                  <a:lnTo>
                                    <a:pt x="3278" y="2444"/>
                                  </a:lnTo>
                                  <a:lnTo>
                                    <a:pt x="3304" y="2419"/>
                                  </a:lnTo>
                                  <a:lnTo>
                                    <a:pt x="3336" y="2431"/>
                                  </a:lnTo>
                                  <a:lnTo>
                                    <a:pt x="3344" y="2424"/>
                                  </a:lnTo>
                                  <a:lnTo>
                                    <a:pt x="3366" y="2380"/>
                                  </a:lnTo>
                                  <a:lnTo>
                                    <a:pt x="3380" y="2326"/>
                                  </a:lnTo>
                                  <a:lnTo>
                                    <a:pt x="3395" y="2312"/>
                                  </a:lnTo>
                                  <a:lnTo>
                                    <a:pt x="3392" y="2279"/>
                                  </a:lnTo>
                                  <a:lnTo>
                                    <a:pt x="3397" y="2269"/>
                                  </a:lnTo>
                                  <a:lnTo>
                                    <a:pt x="3310" y="2307"/>
                                  </a:lnTo>
                                  <a:lnTo>
                                    <a:pt x="3281" y="2305"/>
                                  </a:lnTo>
                                  <a:lnTo>
                                    <a:pt x="3271" y="2289"/>
                                  </a:lnTo>
                                  <a:lnTo>
                                    <a:pt x="3271" y="2269"/>
                                  </a:lnTo>
                                  <a:lnTo>
                                    <a:pt x="3263" y="2248"/>
                                  </a:lnTo>
                                  <a:lnTo>
                                    <a:pt x="3219" y="2224"/>
                                  </a:lnTo>
                                  <a:lnTo>
                                    <a:pt x="3167" y="2214"/>
                                  </a:lnTo>
                                  <a:lnTo>
                                    <a:pt x="3156" y="2154"/>
                                  </a:lnTo>
                                  <a:lnTo>
                                    <a:pt x="3136" y="2110"/>
                                  </a:lnTo>
                                  <a:lnTo>
                                    <a:pt x="3131" y="2081"/>
                                  </a:lnTo>
                                  <a:lnTo>
                                    <a:pt x="3107" y="2048"/>
                                  </a:lnTo>
                                  <a:lnTo>
                                    <a:pt x="3069" y="2040"/>
                                  </a:lnTo>
                                  <a:lnTo>
                                    <a:pt x="3043" y="2022"/>
                                  </a:lnTo>
                                  <a:lnTo>
                                    <a:pt x="2957" y="2035"/>
                                  </a:lnTo>
                                  <a:lnTo>
                                    <a:pt x="2931" y="2064"/>
                                  </a:lnTo>
                                  <a:lnTo>
                                    <a:pt x="2928" y="2072"/>
                                  </a:lnTo>
                                  <a:lnTo>
                                    <a:pt x="2951" y="2072"/>
                                  </a:lnTo>
                                  <a:lnTo>
                                    <a:pt x="2952" y="2097"/>
                                  </a:lnTo>
                                  <a:lnTo>
                                    <a:pt x="2926" y="2120"/>
                                  </a:lnTo>
                                  <a:lnTo>
                                    <a:pt x="2908" y="2173"/>
                                  </a:lnTo>
                                  <a:lnTo>
                                    <a:pt x="2905" y="2191"/>
                                  </a:lnTo>
                                  <a:lnTo>
                                    <a:pt x="2861" y="2217"/>
                                  </a:lnTo>
                                  <a:lnTo>
                                    <a:pt x="2816" y="2198"/>
                                  </a:lnTo>
                                  <a:lnTo>
                                    <a:pt x="2793" y="2201"/>
                                  </a:lnTo>
                                  <a:lnTo>
                                    <a:pt x="2757" y="2185"/>
                                  </a:lnTo>
                                  <a:lnTo>
                                    <a:pt x="2708" y="2217"/>
                                  </a:lnTo>
                                  <a:lnTo>
                                    <a:pt x="2643" y="2237"/>
                                  </a:lnTo>
                                  <a:lnTo>
                                    <a:pt x="2615" y="2232"/>
                                  </a:lnTo>
                                  <a:lnTo>
                                    <a:pt x="2573" y="2224"/>
                                  </a:lnTo>
                                  <a:lnTo>
                                    <a:pt x="2550" y="2204"/>
                                  </a:lnTo>
                                  <a:lnTo>
                                    <a:pt x="2475" y="2167"/>
                                  </a:lnTo>
                                  <a:lnTo>
                                    <a:pt x="2457" y="2164"/>
                                  </a:lnTo>
                                  <a:lnTo>
                                    <a:pt x="2412" y="2183"/>
                                  </a:lnTo>
                                  <a:lnTo>
                                    <a:pt x="2391" y="2177"/>
                                  </a:lnTo>
                                  <a:lnTo>
                                    <a:pt x="2368" y="2160"/>
                                  </a:lnTo>
                                  <a:lnTo>
                                    <a:pt x="2360" y="2121"/>
                                  </a:lnTo>
                                  <a:lnTo>
                                    <a:pt x="2275" y="2087"/>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36" name="Freeform 1115"/>
                            <p:cNvSpPr>
                              <a:spLocks/>
                            </p:cNvSpPr>
                            <p:nvPr/>
                          </p:nvSpPr>
                          <p:spPr bwMode="auto">
                            <a:xfrm>
                              <a:off x="3727" y="2053"/>
                              <a:ext cx="901" cy="308"/>
                            </a:xfrm>
                            <a:custGeom>
                              <a:avLst/>
                              <a:gdLst>
                                <a:gd name="T0" fmla="*/ 0 w 1972"/>
                                <a:gd name="T1" fmla="*/ 0 h 674"/>
                                <a:gd name="T2" fmla="*/ 0 w 1972"/>
                                <a:gd name="T3" fmla="*/ 0 h 674"/>
                                <a:gd name="T4" fmla="*/ 0 w 1972"/>
                                <a:gd name="T5" fmla="*/ 0 h 674"/>
                                <a:gd name="T6" fmla="*/ 0 w 1972"/>
                                <a:gd name="T7" fmla="*/ 0 h 674"/>
                                <a:gd name="T8" fmla="*/ 0 w 1972"/>
                                <a:gd name="T9" fmla="*/ 0 h 674"/>
                                <a:gd name="T10" fmla="*/ 0 w 1972"/>
                                <a:gd name="T11" fmla="*/ 0 h 674"/>
                                <a:gd name="T12" fmla="*/ 0 w 1972"/>
                                <a:gd name="T13" fmla="*/ 0 h 674"/>
                                <a:gd name="T14" fmla="*/ 0 w 1972"/>
                                <a:gd name="T15" fmla="*/ 0 h 674"/>
                                <a:gd name="T16" fmla="*/ 0 w 1972"/>
                                <a:gd name="T17" fmla="*/ 0 h 674"/>
                                <a:gd name="T18" fmla="*/ 0 w 1972"/>
                                <a:gd name="T19" fmla="*/ 0 h 674"/>
                                <a:gd name="T20" fmla="*/ 0 w 1972"/>
                                <a:gd name="T21" fmla="*/ 0 h 674"/>
                                <a:gd name="T22" fmla="*/ 0 w 1972"/>
                                <a:gd name="T23" fmla="*/ 0 h 674"/>
                                <a:gd name="T24" fmla="*/ 0 w 1972"/>
                                <a:gd name="T25" fmla="*/ 0 h 674"/>
                                <a:gd name="T26" fmla="*/ 0 w 1972"/>
                                <a:gd name="T27" fmla="*/ 0 h 674"/>
                                <a:gd name="T28" fmla="*/ 0 w 1972"/>
                                <a:gd name="T29" fmla="*/ 0 h 674"/>
                                <a:gd name="T30" fmla="*/ 0 w 1972"/>
                                <a:gd name="T31" fmla="*/ 0 h 674"/>
                                <a:gd name="T32" fmla="*/ 0 w 1972"/>
                                <a:gd name="T33" fmla="*/ 0 h 674"/>
                                <a:gd name="T34" fmla="*/ 0 w 1972"/>
                                <a:gd name="T35" fmla="*/ 0 h 674"/>
                                <a:gd name="T36" fmla="*/ 0 w 1972"/>
                                <a:gd name="T37" fmla="*/ 0 h 674"/>
                                <a:gd name="T38" fmla="*/ 0 w 1972"/>
                                <a:gd name="T39" fmla="*/ 0 h 674"/>
                                <a:gd name="T40" fmla="*/ 0 w 1972"/>
                                <a:gd name="T41" fmla="*/ 0 h 674"/>
                                <a:gd name="T42" fmla="*/ 0 w 1972"/>
                                <a:gd name="T43" fmla="*/ 0 h 674"/>
                                <a:gd name="T44" fmla="*/ 0 w 1972"/>
                                <a:gd name="T45" fmla="*/ 0 h 674"/>
                                <a:gd name="T46" fmla="*/ 0 w 1972"/>
                                <a:gd name="T47" fmla="*/ 0 h 674"/>
                                <a:gd name="T48" fmla="*/ 0 w 1972"/>
                                <a:gd name="T49" fmla="*/ 0 h 674"/>
                                <a:gd name="T50" fmla="*/ 0 w 1972"/>
                                <a:gd name="T51" fmla="*/ 0 h 674"/>
                                <a:gd name="T52" fmla="*/ 0 w 1972"/>
                                <a:gd name="T53" fmla="*/ 0 h 674"/>
                                <a:gd name="T54" fmla="*/ 0 w 1972"/>
                                <a:gd name="T55" fmla="*/ 0 h 674"/>
                                <a:gd name="T56" fmla="*/ 0 w 1972"/>
                                <a:gd name="T57" fmla="*/ 0 h 674"/>
                                <a:gd name="T58" fmla="*/ 0 w 1972"/>
                                <a:gd name="T59" fmla="*/ 0 h 674"/>
                                <a:gd name="T60" fmla="*/ 0 w 1972"/>
                                <a:gd name="T61" fmla="*/ 0 h 674"/>
                                <a:gd name="T62" fmla="*/ 0 w 1972"/>
                                <a:gd name="T63" fmla="*/ 0 h 674"/>
                                <a:gd name="T64" fmla="*/ 0 w 1972"/>
                                <a:gd name="T65" fmla="*/ 0 h 674"/>
                                <a:gd name="T66" fmla="*/ 0 w 1972"/>
                                <a:gd name="T67" fmla="*/ 0 h 674"/>
                                <a:gd name="T68" fmla="*/ 0 w 1972"/>
                                <a:gd name="T69" fmla="*/ 0 h 674"/>
                                <a:gd name="T70" fmla="*/ 0 w 1972"/>
                                <a:gd name="T71" fmla="*/ 0 h 674"/>
                                <a:gd name="T72" fmla="*/ 0 w 1972"/>
                                <a:gd name="T73" fmla="*/ 0 h 674"/>
                                <a:gd name="T74" fmla="*/ 0 w 1972"/>
                                <a:gd name="T75" fmla="*/ 0 h 674"/>
                                <a:gd name="T76" fmla="*/ 0 w 1972"/>
                                <a:gd name="T77" fmla="*/ 0 h 674"/>
                                <a:gd name="T78" fmla="*/ 0 w 1972"/>
                                <a:gd name="T79" fmla="*/ 0 h 674"/>
                                <a:gd name="T80" fmla="*/ 0 w 1972"/>
                                <a:gd name="T81" fmla="*/ 0 h 674"/>
                                <a:gd name="T82" fmla="*/ 0 w 1972"/>
                                <a:gd name="T83" fmla="*/ 0 h 674"/>
                                <a:gd name="T84" fmla="*/ 0 w 1972"/>
                                <a:gd name="T85" fmla="*/ 0 h 674"/>
                                <a:gd name="T86" fmla="*/ 0 w 1972"/>
                                <a:gd name="T87" fmla="*/ 0 h 674"/>
                                <a:gd name="T88" fmla="*/ 0 w 1972"/>
                                <a:gd name="T89" fmla="*/ 0 h 674"/>
                                <a:gd name="T90" fmla="*/ 0 w 1972"/>
                                <a:gd name="T91" fmla="*/ 0 h 674"/>
                                <a:gd name="T92" fmla="*/ 0 w 1972"/>
                                <a:gd name="T93" fmla="*/ 0 h 674"/>
                                <a:gd name="T94" fmla="*/ 0 w 1972"/>
                                <a:gd name="T95" fmla="*/ 0 h 674"/>
                                <a:gd name="T96" fmla="*/ 0 w 1972"/>
                                <a:gd name="T97" fmla="*/ 0 h 6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72"/>
                                <a:gd name="T148" fmla="*/ 0 h 674"/>
                                <a:gd name="T149" fmla="*/ 1972 w 1972"/>
                                <a:gd name="T150" fmla="*/ 674 h 6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72" h="674">
                                  <a:moveTo>
                                    <a:pt x="1972" y="174"/>
                                  </a:moveTo>
                                  <a:lnTo>
                                    <a:pt x="1928" y="212"/>
                                  </a:lnTo>
                                  <a:lnTo>
                                    <a:pt x="1936" y="249"/>
                                  </a:lnTo>
                                  <a:lnTo>
                                    <a:pt x="1930" y="259"/>
                                  </a:lnTo>
                                  <a:lnTo>
                                    <a:pt x="1933" y="278"/>
                                  </a:lnTo>
                                  <a:lnTo>
                                    <a:pt x="1927" y="282"/>
                                  </a:lnTo>
                                  <a:lnTo>
                                    <a:pt x="1834" y="282"/>
                                  </a:lnTo>
                                  <a:lnTo>
                                    <a:pt x="1814" y="260"/>
                                  </a:lnTo>
                                  <a:lnTo>
                                    <a:pt x="1738" y="252"/>
                                  </a:lnTo>
                                  <a:lnTo>
                                    <a:pt x="1702" y="265"/>
                                  </a:lnTo>
                                  <a:lnTo>
                                    <a:pt x="1625" y="311"/>
                                  </a:lnTo>
                                  <a:lnTo>
                                    <a:pt x="1611" y="334"/>
                                  </a:lnTo>
                                  <a:lnTo>
                                    <a:pt x="1599" y="342"/>
                                  </a:lnTo>
                                  <a:lnTo>
                                    <a:pt x="1585" y="337"/>
                                  </a:lnTo>
                                  <a:lnTo>
                                    <a:pt x="1596" y="322"/>
                                  </a:lnTo>
                                  <a:lnTo>
                                    <a:pt x="1578" y="295"/>
                                  </a:lnTo>
                                  <a:lnTo>
                                    <a:pt x="1570" y="298"/>
                                  </a:lnTo>
                                  <a:lnTo>
                                    <a:pt x="1565" y="306"/>
                                  </a:lnTo>
                                  <a:lnTo>
                                    <a:pt x="1533" y="298"/>
                                  </a:lnTo>
                                  <a:lnTo>
                                    <a:pt x="1521" y="283"/>
                                  </a:lnTo>
                                  <a:lnTo>
                                    <a:pt x="1520" y="275"/>
                                  </a:lnTo>
                                  <a:lnTo>
                                    <a:pt x="1505" y="269"/>
                                  </a:lnTo>
                                  <a:lnTo>
                                    <a:pt x="1502" y="251"/>
                                  </a:lnTo>
                                  <a:lnTo>
                                    <a:pt x="1479" y="234"/>
                                  </a:lnTo>
                                  <a:lnTo>
                                    <a:pt x="1471" y="231"/>
                                  </a:lnTo>
                                  <a:lnTo>
                                    <a:pt x="1464" y="238"/>
                                  </a:lnTo>
                                  <a:lnTo>
                                    <a:pt x="1456" y="238"/>
                                  </a:lnTo>
                                  <a:lnTo>
                                    <a:pt x="1451" y="246"/>
                                  </a:lnTo>
                                  <a:lnTo>
                                    <a:pt x="1414" y="246"/>
                                  </a:lnTo>
                                  <a:lnTo>
                                    <a:pt x="1406" y="233"/>
                                  </a:lnTo>
                                  <a:lnTo>
                                    <a:pt x="1407" y="228"/>
                                  </a:lnTo>
                                  <a:lnTo>
                                    <a:pt x="1393" y="218"/>
                                  </a:lnTo>
                                  <a:lnTo>
                                    <a:pt x="1388" y="220"/>
                                  </a:lnTo>
                                  <a:lnTo>
                                    <a:pt x="1380" y="236"/>
                                  </a:lnTo>
                                  <a:lnTo>
                                    <a:pt x="1372" y="242"/>
                                  </a:lnTo>
                                  <a:lnTo>
                                    <a:pt x="1303" y="115"/>
                                  </a:lnTo>
                                  <a:lnTo>
                                    <a:pt x="1258" y="76"/>
                                  </a:lnTo>
                                  <a:lnTo>
                                    <a:pt x="1258" y="68"/>
                                  </a:lnTo>
                                  <a:lnTo>
                                    <a:pt x="1269" y="63"/>
                                  </a:lnTo>
                                  <a:lnTo>
                                    <a:pt x="1266" y="55"/>
                                  </a:lnTo>
                                  <a:lnTo>
                                    <a:pt x="1243" y="67"/>
                                  </a:lnTo>
                                  <a:lnTo>
                                    <a:pt x="1230" y="68"/>
                                  </a:lnTo>
                                  <a:lnTo>
                                    <a:pt x="1215" y="85"/>
                                  </a:lnTo>
                                  <a:lnTo>
                                    <a:pt x="1194" y="93"/>
                                  </a:lnTo>
                                  <a:lnTo>
                                    <a:pt x="1194" y="101"/>
                                  </a:lnTo>
                                  <a:lnTo>
                                    <a:pt x="1176" y="96"/>
                                  </a:lnTo>
                                  <a:lnTo>
                                    <a:pt x="1160" y="104"/>
                                  </a:lnTo>
                                  <a:lnTo>
                                    <a:pt x="1157" y="96"/>
                                  </a:lnTo>
                                  <a:lnTo>
                                    <a:pt x="1162" y="86"/>
                                  </a:lnTo>
                                  <a:lnTo>
                                    <a:pt x="1170" y="83"/>
                                  </a:lnTo>
                                  <a:lnTo>
                                    <a:pt x="1168" y="73"/>
                                  </a:lnTo>
                                  <a:lnTo>
                                    <a:pt x="1157" y="80"/>
                                  </a:lnTo>
                                  <a:lnTo>
                                    <a:pt x="1137" y="70"/>
                                  </a:lnTo>
                                  <a:lnTo>
                                    <a:pt x="1134" y="72"/>
                                  </a:lnTo>
                                  <a:lnTo>
                                    <a:pt x="1137" y="78"/>
                                  </a:lnTo>
                                  <a:lnTo>
                                    <a:pt x="1129" y="78"/>
                                  </a:lnTo>
                                  <a:lnTo>
                                    <a:pt x="1131" y="68"/>
                                  </a:lnTo>
                                  <a:lnTo>
                                    <a:pt x="1124" y="59"/>
                                  </a:lnTo>
                                  <a:lnTo>
                                    <a:pt x="1119" y="57"/>
                                  </a:lnTo>
                                  <a:lnTo>
                                    <a:pt x="1118" y="67"/>
                                  </a:lnTo>
                                  <a:lnTo>
                                    <a:pt x="1090" y="68"/>
                                  </a:lnTo>
                                  <a:lnTo>
                                    <a:pt x="1085" y="62"/>
                                  </a:lnTo>
                                  <a:lnTo>
                                    <a:pt x="1092" y="54"/>
                                  </a:lnTo>
                                  <a:lnTo>
                                    <a:pt x="1093" y="41"/>
                                  </a:lnTo>
                                  <a:lnTo>
                                    <a:pt x="1085" y="34"/>
                                  </a:lnTo>
                                  <a:lnTo>
                                    <a:pt x="1082" y="11"/>
                                  </a:lnTo>
                                  <a:lnTo>
                                    <a:pt x="1074" y="6"/>
                                  </a:lnTo>
                                  <a:lnTo>
                                    <a:pt x="1059" y="13"/>
                                  </a:lnTo>
                                  <a:lnTo>
                                    <a:pt x="1043" y="3"/>
                                  </a:lnTo>
                                  <a:lnTo>
                                    <a:pt x="1022" y="0"/>
                                  </a:lnTo>
                                  <a:lnTo>
                                    <a:pt x="1007" y="10"/>
                                  </a:lnTo>
                                  <a:lnTo>
                                    <a:pt x="999" y="11"/>
                                  </a:lnTo>
                                  <a:lnTo>
                                    <a:pt x="996" y="24"/>
                                  </a:lnTo>
                                  <a:lnTo>
                                    <a:pt x="927" y="41"/>
                                  </a:lnTo>
                                  <a:lnTo>
                                    <a:pt x="903" y="45"/>
                                  </a:lnTo>
                                  <a:lnTo>
                                    <a:pt x="898" y="59"/>
                                  </a:lnTo>
                                  <a:lnTo>
                                    <a:pt x="880" y="59"/>
                                  </a:lnTo>
                                  <a:lnTo>
                                    <a:pt x="869" y="63"/>
                                  </a:lnTo>
                                  <a:lnTo>
                                    <a:pt x="867" y="68"/>
                                  </a:lnTo>
                                  <a:lnTo>
                                    <a:pt x="854" y="63"/>
                                  </a:lnTo>
                                  <a:lnTo>
                                    <a:pt x="838" y="73"/>
                                  </a:lnTo>
                                  <a:lnTo>
                                    <a:pt x="823" y="73"/>
                                  </a:lnTo>
                                  <a:lnTo>
                                    <a:pt x="818" y="81"/>
                                  </a:lnTo>
                                  <a:lnTo>
                                    <a:pt x="815" y="76"/>
                                  </a:lnTo>
                                  <a:lnTo>
                                    <a:pt x="789" y="78"/>
                                  </a:lnTo>
                                  <a:lnTo>
                                    <a:pt x="786" y="73"/>
                                  </a:lnTo>
                                  <a:lnTo>
                                    <a:pt x="769" y="78"/>
                                  </a:lnTo>
                                  <a:lnTo>
                                    <a:pt x="776" y="85"/>
                                  </a:lnTo>
                                  <a:lnTo>
                                    <a:pt x="771" y="98"/>
                                  </a:lnTo>
                                  <a:lnTo>
                                    <a:pt x="784" y="96"/>
                                  </a:lnTo>
                                  <a:lnTo>
                                    <a:pt x="787" y="99"/>
                                  </a:lnTo>
                                  <a:lnTo>
                                    <a:pt x="776" y="104"/>
                                  </a:lnTo>
                                  <a:lnTo>
                                    <a:pt x="778" y="114"/>
                                  </a:lnTo>
                                  <a:lnTo>
                                    <a:pt x="795" y="115"/>
                                  </a:lnTo>
                                  <a:lnTo>
                                    <a:pt x="807" y="125"/>
                                  </a:lnTo>
                                  <a:lnTo>
                                    <a:pt x="800" y="130"/>
                                  </a:lnTo>
                                  <a:lnTo>
                                    <a:pt x="773" y="130"/>
                                  </a:lnTo>
                                  <a:lnTo>
                                    <a:pt x="760" y="143"/>
                                  </a:lnTo>
                                  <a:lnTo>
                                    <a:pt x="771" y="158"/>
                                  </a:lnTo>
                                  <a:lnTo>
                                    <a:pt x="768" y="166"/>
                                  </a:lnTo>
                                  <a:lnTo>
                                    <a:pt x="738" y="182"/>
                                  </a:lnTo>
                                  <a:lnTo>
                                    <a:pt x="738" y="185"/>
                                  </a:lnTo>
                                  <a:lnTo>
                                    <a:pt x="748" y="189"/>
                                  </a:lnTo>
                                  <a:lnTo>
                                    <a:pt x="750" y="197"/>
                                  </a:lnTo>
                                  <a:lnTo>
                                    <a:pt x="764" y="200"/>
                                  </a:lnTo>
                                  <a:lnTo>
                                    <a:pt x="769" y="208"/>
                                  </a:lnTo>
                                  <a:lnTo>
                                    <a:pt x="791" y="215"/>
                                  </a:lnTo>
                                  <a:lnTo>
                                    <a:pt x="782" y="242"/>
                                  </a:lnTo>
                                  <a:lnTo>
                                    <a:pt x="756" y="249"/>
                                  </a:lnTo>
                                  <a:lnTo>
                                    <a:pt x="740" y="239"/>
                                  </a:lnTo>
                                  <a:lnTo>
                                    <a:pt x="730" y="254"/>
                                  </a:lnTo>
                                  <a:lnTo>
                                    <a:pt x="721" y="254"/>
                                  </a:lnTo>
                                  <a:lnTo>
                                    <a:pt x="717" y="249"/>
                                  </a:lnTo>
                                  <a:lnTo>
                                    <a:pt x="699" y="249"/>
                                  </a:lnTo>
                                  <a:lnTo>
                                    <a:pt x="691" y="228"/>
                                  </a:lnTo>
                                  <a:lnTo>
                                    <a:pt x="683" y="226"/>
                                  </a:lnTo>
                                  <a:lnTo>
                                    <a:pt x="670" y="228"/>
                                  </a:lnTo>
                                  <a:lnTo>
                                    <a:pt x="659" y="238"/>
                                  </a:lnTo>
                                  <a:lnTo>
                                    <a:pt x="647" y="228"/>
                                  </a:lnTo>
                                  <a:lnTo>
                                    <a:pt x="634" y="229"/>
                                  </a:lnTo>
                                  <a:lnTo>
                                    <a:pt x="634" y="234"/>
                                  </a:lnTo>
                                  <a:lnTo>
                                    <a:pt x="625" y="233"/>
                                  </a:lnTo>
                                  <a:lnTo>
                                    <a:pt x="603" y="251"/>
                                  </a:lnTo>
                                  <a:lnTo>
                                    <a:pt x="585" y="244"/>
                                  </a:lnTo>
                                  <a:lnTo>
                                    <a:pt x="576" y="229"/>
                                  </a:lnTo>
                                  <a:lnTo>
                                    <a:pt x="571" y="231"/>
                                  </a:lnTo>
                                  <a:lnTo>
                                    <a:pt x="571" y="251"/>
                                  </a:lnTo>
                                  <a:lnTo>
                                    <a:pt x="566" y="252"/>
                                  </a:lnTo>
                                  <a:lnTo>
                                    <a:pt x="563" y="239"/>
                                  </a:lnTo>
                                  <a:lnTo>
                                    <a:pt x="533" y="205"/>
                                  </a:lnTo>
                                  <a:lnTo>
                                    <a:pt x="504" y="205"/>
                                  </a:lnTo>
                                  <a:lnTo>
                                    <a:pt x="498" y="192"/>
                                  </a:lnTo>
                                  <a:lnTo>
                                    <a:pt x="493" y="192"/>
                                  </a:lnTo>
                                  <a:lnTo>
                                    <a:pt x="483" y="194"/>
                                  </a:lnTo>
                                  <a:lnTo>
                                    <a:pt x="476" y="207"/>
                                  </a:lnTo>
                                  <a:lnTo>
                                    <a:pt x="473" y="203"/>
                                  </a:lnTo>
                                  <a:lnTo>
                                    <a:pt x="465" y="205"/>
                                  </a:lnTo>
                                  <a:lnTo>
                                    <a:pt x="462" y="195"/>
                                  </a:lnTo>
                                  <a:lnTo>
                                    <a:pt x="442" y="199"/>
                                  </a:lnTo>
                                  <a:lnTo>
                                    <a:pt x="429" y="216"/>
                                  </a:lnTo>
                                  <a:lnTo>
                                    <a:pt x="405" y="226"/>
                                  </a:lnTo>
                                  <a:lnTo>
                                    <a:pt x="402" y="239"/>
                                  </a:lnTo>
                                  <a:lnTo>
                                    <a:pt x="385" y="249"/>
                                  </a:lnTo>
                                  <a:lnTo>
                                    <a:pt x="377" y="251"/>
                                  </a:lnTo>
                                  <a:lnTo>
                                    <a:pt x="387" y="280"/>
                                  </a:lnTo>
                                  <a:lnTo>
                                    <a:pt x="372" y="291"/>
                                  </a:lnTo>
                                  <a:lnTo>
                                    <a:pt x="343" y="254"/>
                                  </a:lnTo>
                                  <a:lnTo>
                                    <a:pt x="338" y="277"/>
                                  </a:lnTo>
                                  <a:lnTo>
                                    <a:pt x="328" y="285"/>
                                  </a:lnTo>
                                  <a:lnTo>
                                    <a:pt x="323" y="312"/>
                                  </a:lnTo>
                                  <a:lnTo>
                                    <a:pt x="332" y="322"/>
                                  </a:lnTo>
                                  <a:lnTo>
                                    <a:pt x="320" y="332"/>
                                  </a:lnTo>
                                  <a:lnTo>
                                    <a:pt x="314" y="355"/>
                                  </a:lnTo>
                                  <a:lnTo>
                                    <a:pt x="330" y="361"/>
                                  </a:lnTo>
                                  <a:lnTo>
                                    <a:pt x="333" y="382"/>
                                  </a:lnTo>
                                  <a:lnTo>
                                    <a:pt x="340" y="389"/>
                                  </a:lnTo>
                                  <a:lnTo>
                                    <a:pt x="340" y="384"/>
                                  </a:lnTo>
                                  <a:lnTo>
                                    <a:pt x="366" y="387"/>
                                  </a:lnTo>
                                  <a:lnTo>
                                    <a:pt x="377" y="402"/>
                                  </a:lnTo>
                                  <a:lnTo>
                                    <a:pt x="390" y="435"/>
                                  </a:lnTo>
                                  <a:lnTo>
                                    <a:pt x="372" y="435"/>
                                  </a:lnTo>
                                  <a:lnTo>
                                    <a:pt x="371" y="441"/>
                                  </a:lnTo>
                                  <a:lnTo>
                                    <a:pt x="375" y="443"/>
                                  </a:lnTo>
                                  <a:lnTo>
                                    <a:pt x="390" y="452"/>
                                  </a:lnTo>
                                  <a:lnTo>
                                    <a:pt x="375" y="457"/>
                                  </a:lnTo>
                                  <a:lnTo>
                                    <a:pt x="361" y="477"/>
                                  </a:lnTo>
                                  <a:lnTo>
                                    <a:pt x="351" y="456"/>
                                  </a:lnTo>
                                  <a:lnTo>
                                    <a:pt x="340" y="454"/>
                                  </a:lnTo>
                                  <a:lnTo>
                                    <a:pt x="345" y="462"/>
                                  </a:lnTo>
                                  <a:lnTo>
                                    <a:pt x="341" y="483"/>
                                  </a:lnTo>
                                  <a:lnTo>
                                    <a:pt x="336" y="480"/>
                                  </a:lnTo>
                                  <a:lnTo>
                                    <a:pt x="333" y="501"/>
                                  </a:lnTo>
                                  <a:lnTo>
                                    <a:pt x="314" y="532"/>
                                  </a:lnTo>
                                  <a:lnTo>
                                    <a:pt x="330" y="550"/>
                                  </a:lnTo>
                                  <a:lnTo>
                                    <a:pt x="340" y="575"/>
                                  </a:lnTo>
                                  <a:lnTo>
                                    <a:pt x="343" y="563"/>
                                  </a:lnTo>
                                  <a:lnTo>
                                    <a:pt x="341" y="599"/>
                                  </a:lnTo>
                                  <a:lnTo>
                                    <a:pt x="366" y="646"/>
                                  </a:lnTo>
                                  <a:lnTo>
                                    <a:pt x="371" y="651"/>
                                  </a:lnTo>
                                  <a:lnTo>
                                    <a:pt x="354" y="674"/>
                                  </a:lnTo>
                                  <a:lnTo>
                                    <a:pt x="335" y="672"/>
                                  </a:lnTo>
                                  <a:lnTo>
                                    <a:pt x="332" y="659"/>
                                  </a:lnTo>
                                  <a:lnTo>
                                    <a:pt x="309" y="645"/>
                                  </a:lnTo>
                                  <a:lnTo>
                                    <a:pt x="286" y="632"/>
                                  </a:lnTo>
                                  <a:lnTo>
                                    <a:pt x="286" y="618"/>
                                  </a:lnTo>
                                  <a:lnTo>
                                    <a:pt x="270" y="612"/>
                                  </a:lnTo>
                                  <a:lnTo>
                                    <a:pt x="253" y="609"/>
                                  </a:lnTo>
                                  <a:lnTo>
                                    <a:pt x="232" y="617"/>
                                  </a:lnTo>
                                  <a:lnTo>
                                    <a:pt x="198" y="591"/>
                                  </a:lnTo>
                                  <a:lnTo>
                                    <a:pt x="161" y="589"/>
                                  </a:lnTo>
                                  <a:lnTo>
                                    <a:pt x="126" y="576"/>
                                  </a:lnTo>
                                  <a:lnTo>
                                    <a:pt x="99" y="579"/>
                                  </a:lnTo>
                                  <a:lnTo>
                                    <a:pt x="65" y="548"/>
                                  </a:lnTo>
                                  <a:lnTo>
                                    <a:pt x="30" y="526"/>
                                  </a:lnTo>
                                  <a:lnTo>
                                    <a:pt x="22" y="527"/>
                                  </a:lnTo>
                                  <a:lnTo>
                                    <a:pt x="0" y="505"/>
                                  </a:lnTo>
                                  <a:lnTo>
                                    <a:pt x="6" y="496"/>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37" name="Freeform 1116"/>
                            <p:cNvSpPr>
                              <a:spLocks/>
                            </p:cNvSpPr>
                            <p:nvPr/>
                          </p:nvSpPr>
                          <p:spPr bwMode="auto">
                            <a:xfrm>
                              <a:off x="3588" y="1589"/>
                              <a:ext cx="396" cy="692"/>
                            </a:xfrm>
                            <a:custGeom>
                              <a:avLst/>
                              <a:gdLst>
                                <a:gd name="T0" fmla="*/ 0 w 864"/>
                                <a:gd name="T1" fmla="*/ 0 h 1514"/>
                                <a:gd name="T2" fmla="*/ 0 w 864"/>
                                <a:gd name="T3" fmla="*/ 0 h 1514"/>
                                <a:gd name="T4" fmla="*/ 0 w 864"/>
                                <a:gd name="T5" fmla="*/ 0 h 1514"/>
                                <a:gd name="T6" fmla="*/ 0 w 864"/>
                                <a:gd name="T7" fmla="*/ 0 h 1514"/>
                                <a:gd name="T8" fmla="*/ 0 w 864"/>
                                <a:gd name="T9" fmla="*/ 0 h 1514"/>
                                <a:gd name="T10" fmla="*/ 0 w 864"/>
                                <a:gd name="T11" fmla="*/ 0 h 1514"/>
                                <a:gd name="T12" fmla="*/ 0 w 864"/>
                                <a:gd name="T13" fmla="*/ 0 h 1514"/>
                                <a:gd name="T14" fmla="*/ 0 w 864"/>
                                <a:gd name="T15" fmla="*/ 0 h 1514"/>
                                <a:gd name="T16" fmla="*/ 0 w 864"/>
                                <a:gd name="T17" fmla="*/ 0 h 1514"/>
                                <a:gd name="T18" fmla="*/ 0 w 864"/>
                                <a:gd name="T19" fmla="*/ 0 h 1514"/>
                                <a:gd name="T20" fmla="*/ 0 w 864"/>
                                <a:gd name="T21" fmla="*/ 0 h 1514"/>
                                <a:gd name="T22" fmla="*/ 0 w 864"/>
                                <a:gd name="T23" fmla="*/ 0 h 1514"/>
                                <a:gd name="T24" fmla="*/ 0 w 864"/>
                                <a:gd name="T25" fmla="*/ 0 h 1514"/>
                                <a:gd name="T26" fmla="*/ 0 w 864"/>
                                <a:gd name="T27" fmla="*/ 0 h 1514"/>
                                <a:gd name="T28" fmla="*/ 0 w 864"/>
                                <a:gd name="T29" fmla="*/ 0 h 1514"/>
                                <a:gd name="T30" fmla="*/ 0 w 864"/>
                                <a:gd name="T31" fmla="*/ 0 h 1514"/>
                                <a:gd name="T32" fmla="*/ 0 w 864"/>
                                <a:gd name="T33" fmla="*/ 0 h 1514"/>
                                <a:gd name="T34" fmla="*/ 0 w 864"/>
                                <a:gd name="T35" fmla="*/ 0 h 1514"/>
                                <a:gd name="T36" fmla="*/ 0 w 864"/>
                                <a:gd name="T37" fmla="*/ 0 h 1514"/>
                                <a:gd name="T38" fmla="*/ 0 w 864"/>
                                <a:gd name="T39" fmla="*/ 0 h 1514"/>
                                <a:gd name="T40" fmla="*/ 0 w 864"/>
                                <a:gd name="T41" fmla="*/ 0 h 1514"/>
                                <a:gd name="T42" fmla="*/ 0 w 864"/>
                                <a:gd name="T43" fmla="*/ 0 h 1514"/>
                                <a:gd name="T44" fmla="*/ 0 w 864"/>
                                <a:gd name="T45" fmla="*/ 0 h 1514"/>
                                <a:gd name="T46" fmla="*/ 0 w 864"/>
                                <a:gd name="T47" fmla="*/ 0 h 1514"/>
                                <a:gd name="T48" fmla="*/ 0 w 864"/>
                                <a:gd name="T49" fmla="*/ 0 h 1514"/>
                                <a:gd name="T50" fmla="*/ 0 w 864"/>
                                <a:gd name="T51" fmla="*/ 0 h 1514"/>
                                <a:gd name="T52" fmla="*/ 0 w 864"/>
                                <a:gd name="T53" fmla="*/ 0 h 1514"/>
                                <a:gd name="T54" fmla="*/ 0 w 864"/>
                                <a:gd name="T55" fmla="*/ 0 h 1514"/>
                                <a:gd name="T56" fmla="*/ 0 w 864"/>
                                <a:gd name="T57" fmla="*/ 0 h 1514"/>
                                <a:gd name="T58" fmla="*/ 0 w 864"/>
                                <a:gd name="T59" fmla="*/ 0 h 1514"/>
                                <a:gd name="T60" fmla="*/ 0 w 864"/>
                                <a:gd name="T61" fmla="*/ 0 h 1514"/>
                                <a:gd name="T62" fmla="*/ 0 w 864"/>
                                <a:gd name="T63" fmla="*/ 0 h 1514"/>
                                <a:gd name="T64" fmla="*/ 0 w 864"/>
                                <a:gd name="T65" fmla="*/ 0 h 1514"/>
                                <a:gd name="T66" fmla="*/ 0 w 864"/>
                                <a:gd name="T67" fmla="*/ 0 h 1514"/>
                                <a:gd name="T68" fmla="*/ 0 w 864"/>
                                <a:gd name="T69" fmla="*/ 0 h 1514"/>
                                <a:gd name="T70" fmla="*/ 0 w 864"/>
                                <a:gd name="T71" fmla="*/ 0 h 1514"/>
                                <a:gd name="T72" fmla="*/ 0 w 864"/>
                                <a:gd name="T73" fmla="*/ 0 h 1514"/>
                                <a:gd name="T74" fmla="*/ 0 w 864"/>
                                <a:gd name="T75" fmla="*/ 0 h 1514"/>
                                <a:gd name="T76" fmla="*/ 0 w 864"/>
                                <a:gd name="T77" fmla="*/ 0 h 1514"/>
                                <a:gd name="T78" fmla="*/ 0 w 864"/>
                                <a:gd name="T79" fmla="*/ 0 h 1514"/>
                                <a:gd name="T80" fmla="*/ 0 w 864"/>
                                <a:gd name="T81" fmla="*/ 0 h 1514"/>
                                <a:gd name="T82" fmla="*/ 0 w 864"/>
                                <a:gd name="T83" fmla="*/ 0 h 1514"/>
                                <a:gd name="T84" fmla="*/ 0 w 864"/>
                                <a:gd name="T85" fmla="*/ 0 h 1514"/>
                                <a:gd name="T86" fmla="*/ 0 w 864"/>
                                <a:gd name="T87" fmla="*/ 0 h 1514"/>
                                <a:gd name="T88" fmla="*/ 0 w 864"/>
                                <a:gd name="T89" fmla="*/ 0 h 1514"/>
                                <a:gd name="T90" fmla="*/ 0 w 864"/>
                                <a:gd name="T91" fmla="*/ 0 h 1514"/>
                                <a:gd name="T92" fmla="*/ 0 w 864"/>
                                <a:gd name="T93" fmla="*/ 0 h 1514"/>
                                <a:gd name="T94" fmla="*/ 0 w 864"/>
                                <a:gd name="T95" fmla="*/ 0 h 1514"/>
                                <a:gd name="T96" fmla="*/ 0 w 864"/>
                                <a:gd name="T97" fmla="*/ 0 h 15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64"/>
                                <a:gd name="T148" fmla="*/ 0 h 1514"/>
                                <a:gd name="T149" fmla="*/ 864 w 864"/>
                                <a:gd name="T150" fmla="*/ 1514 h 15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64" h="1514">
                                  <a:moveTo>
                                    <a:pt x="309" y="1514"/>
                                  </a:moveTo>
                                  <a:lnTo>
                                    <a:pt x="327" y="1514"/>
                                  </a:lnTo>
                                  <a:lnTo>
                                    <a:pt x="343" y="1487"/>
                                  </a:lnTo>
                                  <a:lnTo>
                                    <a:pt x="361" y="1482"/>
                                  </a:lnTo>
                                  <a:lnTo>
                                    <a:pt x="337" y="1462"/>
                                  </a:lnTo>
                                  <a:lnTo>
                                    <a:pt x="340" y="1456"/>
                                  </a:lnTo>
                                  <a:lnTo>
                                    <a:pt x="361" y="1454"/>
                                  </a:lnTo>
                                  <a:lnTo>
                                    <a:pt x="359" y="1449"/>
                                  </a:lnTo>
                                  <a:lnTo>
                                    <a:pt x="387" y="1440"/>
                                  </a:lnTo>
                                  <a:lnTo>
                                    <a:pt x="381" y="1431"/>
                                  </a:lnTo>
                                  <a:lnTo>
                                    <a:pt x="356" y="1438"/>
                                  </a:lnTo>
                                  <a:lnTo>
                                    <a:pt x="355" y="1420"/>
                                  </a:lnTo>
                                  <a:lnTo>
                                    <a:pt x="359" y="1412"/>
                                  </a:lnTo>
                                  <a:lnTo>
                                    <a:pt x="366" y="1409"/>
                                  </a:lnTo>
                                  <a:lnTo>
                                    <a:pt x="376" y="1397"/>
                                  </a:lnTo>
                                  <a:lnTo>
                                    <a:pt x="384" y="1402"/>
                                  </a:lnTo>
                                  <a:lnTo>
                                    <a:pt x="402" y="1402"/>
                                  </a:lnTo>
                                  <a:lnTo>
                                    <a:pt x="408" y="1378"/>
                                  </a:lnTo>
                                  <a:lnTo>
                                    <a:pt x="403" y="1376"/>
                                  </a:lnTo>
                                  <a:lnTo>
                                    <a:pt x="402" y="1360"/>
                                  </a:lnTo>
                                  <a:lnTo>
                                    <a:pt x="413" y="1353"/>
                                  </a:lnTo>
                                  <a:lnTo>
                                    <a:pt x="402" y="1345"/>
                                  </a:lnTo>
                                  <a:lnTo>
                                    <a:pt x="412" y="1342"/>
                                  </a:lnTo>
                                  <a:lnTo>
                                    <a:pt x="416" y="1334"/>
                                  </a:lnTo>
                                  <a:lnTo>
                                    <a:pt x="412" y="1321"/>
                                  </a:lnTo>
                                  <a:lnTo>
                                    <a:pt x="415" y="1317"/>
                                  </a:lnTo>
                                  <a:lnTo>
                                    <a:pt x="382" y="1303"/>
                                  </a:lnTo>
                                  <a:lnTo>
                                    <a:pt x="373" y="1304"/>
                                  </a:lnTo>
                                  <a:lnTo>
                                    <a:pt x="359" y="1295"/>
                                  </a:lnTo>
                                  <a:lnTo>
                                    <a:pt x="348" y="1298"/>
                                  </a:lnTo>
                                  <a:lnTo>
                                    <a:pt x="327" y="1273"/>
                                  </a:lnTo>
                                  <a:lnTo>
                                    <a:pt x="304" y="1282"/>
                                  </a:lnTo>
                                  <a:lnTo>
                                    <a:pt x="296" y="1282"/>
                                  </a:lnTo>
                                  <a:lnTo>
                                    <a:pt x="289" y="1275"/>
                                  </a:lnTo>
                                  <a:lnTo>
                                    <a:pt x="272" y="1275"/>
                                  </a:lnTo>
                                  <a:lnTo>
                                    <a:pt x="267" y="1269"/>
                                  </a:lnTo>
                                  <a:lnTo>
                                    <a:pt x="265" y="1247"/>
                                  </a:lnTo>
                                  <a:lnTo>
                                    <a:pt x="257" y="1236"/>
                                  </a:lnTo>
                                  <a:lnTo>
                                    <a:pt x="247" y="1238"/>
                                  </a:lnTo>
                                  <a:lnTo>
                                    <a:pt x="231" y="1231"/>
                                  </a:lnTo>
                                  <a:lnTo>
                                    <a:pt x="226" y="1213"/>
                                  </a:lnTo>
                                  <a:lnTo>
                                    <a:pt x="234" y="1210"/>
                                  </a:lnTo>
                                  <a:lnTo>
                                    <a:pt x="234" y="1205"/>
                                  </a:lnTo>
                                  <a:lnTo>
                                    <a:pt x="215" y="1179"/>
                                  </a:lnTo>
                                  <a:lnTo>
                                    <a:pt x="174" y="1181"/>
                                  </a:lnTo>
                                  <a:lnTo>
                                    <a:pt x="161" y="1195"/>
                                  </a:lnTo>
                                  <a:lnTo>
                                    <a:pt x="153" y="1190"/>
                                  </a:lnTo>
                                  <a:lnTo>
                                    <a:pt x="143" y="1150"/>
                                  </a:lnTo>
                                  <a:lnTo>
                                    <a:pt x="137" y="1140"/>
                                  </a:lnTo>
                                  <a:lnTo>
                                    <a:pt x="145" y="1132"/>
                                  </a:lnTo>
                                  <a:lnTo>
                                    <a:pt x="166" y="1138"/>
                                  </a:lnTo>
                                  <a:lnTo>
                                    <a:pt x="182" y="1124"/>
                                  </a:lnTo>
                                  <a:lnTo>
                                    <a:pt x="182" y="1116"/>
                                  </a:lnTo>
                                  <a:lnTo>
                                    <a:pt x="179" y="1114"/>
                                  </a:lnTo>
                                  <a:lnTo>
                                    <a:pt x="177" y="1106"/>
                                  </a:lnTo>
                                  <a:lnTo>
                                    <a:pt x="169" y="1103"/>
                                  </a:lnTo>
                                  <a:lnTo>
                                    <a:pt x="154" y="1104"/>
                                  </a:lnTo>
                                  <a:lnTo>
                                    <a:pt x="153" y="1091"/>
                                  </a:lnTo>
                                  <a:lnTo>
                                    <a:pt x="141" y="1083"/>
                                  </a:lnTo>
                                  <a:lnTo>
                                    <a:pt x="123" y="1050"/>
                                  </a:lnTo>
                                  <a:lnTo>
                                    <a:pt x="128" y="1031"/>
                                  </a:lnTo>
                                  <a:lnTo>
                                    <a:pt x="123" y="1021"/>
                                  </a:lnTo>
                                  <a:lnTo>
                                    <a:pt x="125" y="1007"/>
                                  </a:lnTo>
                                  <a:lnTo>
                                    <a:pt x="102" y="993"/>
                                  </a:lnTo>
                                  <a:lnTo>
                                    <a:pt x="78" y="1000"/>
                                  </a:lnTo>
                                  <a:lnTo>
                                    <a:pt x="80" y="990"/>
                                  </a:lnTo>
                                  <a:lnTo>
                                    <a:pt x="73" y="985"/>
                                  </a:lnTo>
                                  <a:lnTo>
                                    <a:pt x="42" y="980"/>
                                  </a:lnTo>
                                  <a:lnTo>
                                    <a:pt x="40" y="977"/>
                                  </a:lnTo>
                                  <a:lnTo>
                                    <a:pt x="39" y="953"/>
                                  </a:lnTo>
                                  <a:lnTo>
                                    <a:pt x="31" y="937"/>
                                  </a:lnTo>
                                  <a:lnTo>
                                    <a:pt x="23" y="932"/>
                                  </a:lnTo>
                                  <a:lnTo>
                                    <a:pt x="26" y="909"/>
                                  </a:lnTo>
                                  <a:lnTo>
                                    <a:pt x="14" y="896"/>
                                  </a:lnTo>
                                  <a:lnTo>
                                    <a:pt x="13" y="891"/>
                                  </a:lnTo>
                                  <a:lnTo>
                                    <a:pt x="24" y="878"/>
                                  </a:lnTo>
                                  <a:lnTo>
                                    <a:pt x="23" y="868"/>
                                  </a:lnTo>
                                  <a:lnTo>
                                    <a:pt x="16" y="862"/>
                                  </a:lnTo>
                                  <a:lnTo>
                                    <a:pt x="13" y="849"/>
                                  </a:lnTo>
                                  <a:lnTo>
                                    <a:pt x="8" y="847"/>
                                  </a:lnTo>
                                  <a:lnTo>
                                    <a:pt x="0" y="814"/>
                                  </a:lnTo>
                                  <a:lnTo>
                                    <a:pt x="26" y="808"/>
                                  </a:lnTo>
                                  <a:lnTo>
                                    <a:pt x="39" y="787"/>
                                  </a:lnTo>
                                  <a:lnTo>
                                    <a:pt x="37" y="769"/>
                                  </a:lnTo>
                                  <a:lnTo>
                                    <a:pt x="63" y="749"/>
                                  </a:lnTo>
                                  <a:lnTo>
                                    <a:pt x="99" y="751"/>
                                  </a:lnTo>
                                  <a:lnTo>
                                    <a:pt x="86" y="736"/>
                                  </a:lnTo>
                                  <a:lnTo>
                                    <a:pt x="45" y="727"/>
                                  </a:lnTo>
                                  <a:lnTo>
                                    <a:pt x="40" y="713"/>
                                  </a:lnTo>
                                  <a:lnTo>
                                    <a:pt x="47" y="720"/>
                                  </a:lnTo>
                                  <a:lnTo>
                                    <a:pt x="47" y="702"/>
                                  </a:lnTo>
                                  <a:lnTo>
                                    <a:pt x="16" y="709"/>
                                  </a:lnTo>
                                  <a:lnTo>
                                    <a:pt x="88" y="640"/>
                                  </a:lnTo>
                                  <a:lnTo>
                                    <a:pt x="137" y="569"/>
                                  </a:lnTo>
                                  <a:lnTo>
                                    <a:pt x="137" y="544"/>
                                  </a:lnTo>
                                  <a:lnTo>
                                    <a:pt x="117" y="521"/>
                                  </a:lnTo>
                                  <a:lnTo>
                                    <a:pt x="101" y="499"/>
                                  </a:lnTo>
                                  <a:lnTo>
                                    <a:pt x="110" y="458"/>
                                  </a:lnTo>
                                  <a:lnTo>
                                    <a:pt x="96" y="442"/>
                                  </a:lnTo>
                                  <a:lnTo>
                                    <a:pt x="94" y="419"/>
                                  </a:lnTo>
                                  <a:lnTo>
                                    <a:pt x="86" y="417"/>
                                  </a:lnTo>
                                  <a:lnTo>
                                    <a:pt x="86" y="383"/>
                                  </a:lnTo>
                                  <a:lnTo>
                                    <a:pt x="96" y="346"/>
                                  </a:lnTo>
                                  <a:lnTo>
                                    <a:pt x="68" y="256"/>
                                  </a:lnTo>
                                  <a:lnTo>
                                    <a:pt x="93" y="202"/>
                                  </a:lnTo>
                                  <a:lnTo>
                                    <a:pt x="73" y="160"/>
                                  </a:lnTo>
                                  <a:lnTo>
                                    <a:pt x="47" y="136"/>
                                  </a:lnTo>
                                  <a:lnTo>
                                    <a:pt x="52" y="97"/>
                                  </a:lnTo>
                                  <a:lnTo>
                                    <a:pt x="47" y="93"/>
                                  </a:lnTo>
                                  <a:lnTo>
                                    <a:pt x="63" y="79"/>
                                  </a:lnTo>
                                  <a:lnTo>
                                    <a:pt x="94" y="46"/>
                                  </a:lnTo>
                                  <a:lnTo>
                                    <a:pt x="99" y="27"/>
                                  </a:lnTo>
                                  <a:lnTo>
                                    <a:pt x="119" y="33"/>
                                  </a:lnTo>
                                  <a:lnTo>
                                    <a:pt x="119" y="15"/>
                                  </a:lnTo>
                                  <a:lnTo>
                                    <a:pt x="143" y="27"/>
                                  </a:lnTo>
                                  <a:lnTo>
                                    <a:pt x="148" y="13"/>
                                  </a:lnTo>
                                  <a:lnTo>
                                    <a:pt x="153" y="15"/>
                                  </a:lnTo>
                                  <a:lnTo>
                                    <a:pt x="151" y="0"/>
                                  </a:lnTo>
                                  <a:lnTo>
                                    <a:pt x="189" y="18"/>
                                  </a:lnTo>
                                  <a:lnTo>
                                    <a:pt x="182" y="33"/>
                                  </a:lnTo>
                                  <a:lnTo>
                                    <a:pt x="159" y="18"/>
                                  </a:lnTo>
                                  <a:lnTo>
                                    <a:pt x="154" y="35"/>
                                  </a:lnTo>
                                  <a:lnTo>
                                    <a:pt x="184" y="48"/>
                                  </a:lnTo>
                                  <a:lnTo>
                                    <a:pt x="182" y="57"/>
                                  </a:lnTo>
                                  <a:lnTo>
                                    <a:pt x="192" y="49"/>
                                  </a:lnTo>
                                  <a:lnTo>
                                    <a:pt x="198" y="66"/>
                                  </a:lnTo>
                                  <a:lnTo>
                                    <a:pt x="276" y="69"/>
                                  </a:lnTo>
                                  <a:lnTo>
                                    <a:pt x="359" y="147"/>
                                  </a:lnTo>
                                  <a:lnTo>
                                    <a:pt x="405" y="163"/>
                                  </a:lnTo>
                                  <a:lnTo>
                                    <a:pt x="439" y="201"/>
                                  </a:lnTo>
                                  <a:lnTo>
                                    <a:pt x="442" y="235"/>
                                  </a:lnTo>
                                  <a:lnTo>
                                    <a:pt x="452" y="241"/>
                                  </a:lnTo>
                                  <a:lnTo>
                                    <a:pt x="446" y="269"/>
                                  </a:lnTo>
                                  <a:lnTo>
                                    <a:pt x="408" y="308"/>
                                  </a:lnTo>
                                  <a:lnTo>
                                    <a:pt x="371" y="324"/>
                                  </a:lnTo>
                                  <a:lnTo>
                                    <a:pt x="233" y="289"/>
                                  </a:lnTo>
                                  <a:lnTo>
                                    <a:pt x="231" y="274"/>
                                  </a:lnTo>
                                  <a:lnTo>
                                    <a:pt x="202" y="272"/>
                                  </a:lnTo>
                                  <a:lnTo>
                                    <a:pt x="169" y="241"/>
                                  </a:lnTo>
                                  <a:lnTo>
                                    <a:pt x="154" y="248"/>
                                  </a:lnTo>
                                  <a:lnTo>
                                    <a:pt x="244" y="341"/>
                                  </a:lnTo>
                                  <a:lnTo>
                                    <a:pt x="241" y="375"/>
                                  </a:lnTo>
                                  <a:lnTo>
                                    <a:pt x="229" y="383"/>
                                  </a:lnTo>
                                  <a:lnTo>
                                    <a:pt x="246" y="417"/>
                                  </a:lnTo>
                                  <a:lnTo>
                                    <a:pt x="247" y="437"/>
                                  </a:lnTo>
                                  <a:lnTo>
                                    <a:pt x="239" y="448"/>
                                  </a:lnTo>
                                  <a:lnTo>
                                    <a:pt x="270" y="455"/>
                                  </a:lnTo>
                                  <a:lnTo>
                                    <a:pt x="288" y="479"/>
                                  </a:lnTo>
                                  <a:lnTo>
                                    <a:pt x="330" y="497"/>
                                  </a:lnTo>
                                  <a:lnTo>
                                    <a:pt x="353" y="489"/>
                                  </a:lnTo>
                                  <a:lnTo>
                                    <a:pt x="342" y="448"/>
                                  </a:lnTo>
                                  <a:lnTo>
                                    <a:pt x="324" y="455"/>
                                  </a:lnTo>
                                  <a:lnTo>
                                    <a:pt x="303" y="430"/>
                                  </a:lnTo>
                                  <a:lnTo>
                                    <a:pt x="298" y="416"/>
                                  </a:lnTo>
                                  <a:lnTo>
                                    <a:pt x="311" y="394"/>
                                  </a:lnTo>
                                  <a:lnTo>
                                    <a:pt x="356" y="420"/>
                                  </a:lnTo>
                                  <a:lnTo>
                                    <a:pt x="346" y="425"/>
                                  </a:lnTo>
                                  <a:lnTo>
                                    <a:pt x="350" y="437"/>
                                  </a:lnTo>
                                  <a:lnTo>
                                    <a:pt x="361" y="424"/>
                                  </a:lnTo>
                                  <a:lnTo>
                                    <a:pt x="436" y="447"/>
                                  </a:lnTo>
                                  <a:lnTo>
                                    <a:pt x="405" y="383"/>
                                  </a:lnTo>
                                  <a:lnTo>
                                    <a:pt x="403" y="360"/>
                                  </a:lnTo>
                                  <a:lnTo>
                                    <a:pt x="452" y="328"/>
                                  </a:lnTo>
                                  <a:lnTo>
                                    <a:pt x="480" y="290"/>
                                  </a:lnTo>
                                  <a:lnTo>
                                    <a:pt x="521" y="311"/>
                                  </a:lnTo>
                                  <a:lnTo>
                                    <a:pt x="516" y="328"/>
                                  </a:lnTo>
                                  <a:lnTo>
                                    <a:pt x="527" y="321"/>
                                  </a:lnTo>
                                  <a:lnTo>
                                    <a:pt x="539" y="341"/>
                                  </a:lnTo>
                                  <a:lnTo>
                                    <a:pt x="537" y="308"/>
                                  </a:lnTo>
                                  <a:lnTo>
                                    <a:pt x="550" y="256"/>
                                  </a:lnTo>
                                  <a:lnTo>
                                    <a:pt x="529" y="227"/>
                                  </a:lnTo>
                                  <a:lnTo>
                                    <a:pt x="537" y="191"/>
                                  </a:lnTo>
                                  <a:lnTo>
                                    <a:pt x="539" y="144"/>
                                  </a:lnTo>
                                  <a:lnTo>
                                    <a:pt x="511" y="113"/>
                                  </a:lnTo>
                                  <a:lnTo>
                                    <a:pt x="589" y="131"/>
                                  </a:lnTo>
                                  <a:lnTo>
                                    <a:pt x="609" y="155"/>
                                  </a:lnTo>
                                  <a:lnTo>
                                    <a:pt x="617" y="184"/>
                                  </a:lnTo>
                                  <a:lnTo>
                                    <a:pt x="576" y="194"/>
                                  </a:lnTo>
                                  <a:lnTo>
                                    <a:pt x="565" y="217"/>
                                  </a:lnTo>
                                  <a:lnTo>
                                    <a:pt x="595" y="264"/>
                                  </a:lnTo>
                                  <a:lnTo>
                                    <a:pt x="613" y="263"/>
                                  </a:lnTo>
                                  <a:lnTo>
                                    <a:pt x="617" y="280"/>
                                  </a:lnTo>
                                  <a:lnTo>
                                    <a:pt x="649" y="254"/>
                                  </a:lnTo>
                                  <a:lnTo>
                                    <a:pt x="649" y="238"/>
                                  </a:lnTo>
                                  <a:lnTo>
                                    <a:pt x="661" y="206"/>
                                  </a:lnTo>
                                  <a:lnTo>
                                    <a:pt x="775" y="131"/>
                                  </a:lnTo>
                                  <a:lnTo>
                                    <a:pt x="789" y="127"/>
                                  </a:lnTo>
                                  <a:lnTo>
                                    <a:pt x="799" y="142"/>
                                  </a:lnTo>
                                  <a:lnTo>
                                    <a:pt x="805" y="126"/>
                                  </a:lnTo>
                                  <a:lnTo>
                                    <a:pt x="799" y="121"/>
                                  </a:lnTo>
                                  <a:lnTo>
                                    <a:pt x="810" y="106"/>
                                  </a:lnTo>
                                  <a:lnTo>
                                    <a:pt x="818" y="119"/>
                                  </a:lnTo>
                                  <a:lnTo>
                                    <a:pt x="825" y="116"/>
                                  </a:lnTo>
                                  <a:lnTo>
                                    <a:pt x="823" y="105"/>
                                  </a:lnTo>
                                  <a:lnTo>
                                    <a:pt x="828" y="95"/>
                                  </a:lnTo>
                                  <a:lnTo>
                                    <a:pt x="864" y="87"/>
                                  </a:lnTo>
                                  <a:lnTo>
                                    <a:pt x="840" y="98"/>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38" name="Freeform 1117"/>
                            <p:cNvSpPr>
                              <a:spLocks/>
                            </p:cNvSpPr>
                            <p:nvPr/>
                          </p:nvSpPr>
                          <p:spPr bwMode="auto">
                            <a:xfrm>
                              <a:off x="3972" y="1179"/>
                              <a:ext cx="867" cy="553"/>
                            </a:xfrm>
                            <a:custGeom>
                              <a:avLst/>
                              <a:gdLst>
                                <a:gd name="T0" fmla="*/ 0 w 1896"/>
                                <a:gd name="T1" fmla="*/ 0 h 1208"/>
                                <a:gd name="T2" fmla="*/ 0 w 1896"/>
                                <a:gd name="T3" fmla="*/ 0 h 1208"/>
                                <a:gd name="T4" fmla="*/ 0 w 1896"/>
                                <a:gd name="T5" fmla="*/ 0 h 1208"/>
                                <a:gd name="T6" fmla="*/ 0 w 1896"/>
                                <a:gd name="T7" fmla="*/ 0 h 1208"/>
                                <a:gd name="T8" fmla="*/ 0 w 1896"/>
                                <a:gd name="T9" fmla="*/ 0 h 1208"/>
                                <a:gd name="T10" fmla="*/ 0 w 1896"/>
                                <a:gd name="T11" fmla="*/ 0 h 1208"/>
                                <a:gd name="T12" fmla="*/ 0 w 1896"/>
                                <a:gd name="T13" fmla="*/ 0 h 1208"/>
                                <a:gd name="T14" fmla="*/ 0 w 1896"/>
                                <a:gd name="T15" fmla="*/ 0 h 1208"/>
                                <a:gd name="T16" fmla="*/ 0 w 1896"/>
                                <a:gd name="T17" fmla="*/ 0 h 1208"/>
                                <a:gd name="T18" fmla="*/ 0 w 1896"/>
                                <a:gd name="T19" fmla="*/ 0 h 1208"/>
                                <a:gd name="T20" fmla="*/ 0 w 1896"/>
                                <a:gd name="T21" fmla="*/ 0 h 1208"/>
                                <a:gd name="T22" fmla="*/ 0 w 1896"/>
                                <a:gd name="T23" fmla="*/ 0 h 1208"/>
                                <a:gd name="T24" fmla="*/ 0 w 1896"/>
                                <a:gd name="T25" fmla="*/ 0 h 1208"/>
                                <a:gd name="T26" fmla="*/ 0 w 1896"/>
                                <a:gd name="T27" fmla="*/ 0 h 1208"/>
                                <a:gd name="T28" fmla="*/ 0 w 1896"/>
                                <a:gd name="T29" fmla="*/ 0 h 1208"/>
                                <a:gd name="T30" fmla="*/ 0 w 1896"/>
                                <a:gd name="T31" fmla="*/ 0 h 1208"/>
                                <a:gd name="T32" fmla="*/ 0 w 1896"/>
                                <a:gd name="T33" fmla="*/ 0 h 1208"/>
                                <a:gd name="T34" fmla="*/ 0 w 1896"/>
                                <a:gd name="T35" fmla="*/ 0 h 1208"/>
                                <a:gd name="T36" fmla="*/ 0 w 1896"/>
                                <a:gd name="T37" fmla="*/ 0 h 1208"/>
                                <a:gd name="T38" fmla="*/ 0 w 1896"/>
                                <a:gd name="T39" fmla="*/ 0 h 1208"/>
                                <a:gd name="T40" fmla="*/ 0 w 1896"/>
                                <a:gd name="T41" fmla="*/ 0 h 1208"/>
                                <a:gd name="T42" fmla="*/ 0 w 1896"/>
                                <a:gd name="T43" fmla="*/ 0 h 1208"/>
                                <a:gd name="T44" fmla="*/ 0 w 1896"/>
                                <a:gd name="T45" fmla="*/ 0 h 1208"/>
                                <a:gd name="T46" fmla="*/ 0 w 1896"/>
                                <a:gd name="T47" fmla="*/ 0 h 1208"/>
                                <a:gd name="T48" fmla="*/ 0 w 1896"/>
                                <a:gd name="T49" fmla="*/ 0 h 1208"/>
                                <a:gd name="T50" fmla="*/ 0 w 1896"/>
                                <a:gd name="T51" fmla="*/ 0 h 1208"/>
                                <a:gd name="T52" fmla="*/ 0 w 1896"/>
                                <a:gd name="T53" fmla="*/ 0 h 1208"/>
                                <a:gd name="T54" fmla="*/ 0 w 1896"/>
                                <a:gd name="T55" fmla="*/ 0 h 1208"/>
                                <a:gd name="T56" fmla="*/ 0 w 1896"/>
                                <a:gd name="T57" fmla="*/ 0 h 1208"/>
                                <a:gd name="T58" fmla="*/ 0 w 1896"/>
                                <a:gd name="T59" fmla="*/ 0 h 1208"/>
                                <a:gd name="T60" fmla="*/ 0 w 1896"/>
                                <a:gd name="T61" fmla="*/ 0 h 1208"/>
                                <a:gd name="T62" fmla="*/ 0 w 1896"/>
                                <a:gd name="T63" fmla="*/ 0 h 1208"/>
                                <a:gd name="T64" fmla="*/ 0 w 1896"/>
                                <a:gd name="T65" fmla="*/ 0 h 1208"/>
                                <a:gd name="T66" fmla="*/ 0 w 1896"/>
                                <a:gd name="T67" fmla="*/ 0 h 1208"/>
                                <a:gd name="T68" fmla="*/ 0 w 1896"/>
                                <a:gd name="T69" fmla="*/ 0 h 1208"/>
                                <a:gd name="T70" fmla="*/ 0 w 1896"/>
                                <a:gd name="T71" fmla="*/ 0 h 1208"/>
                                <a:gd name="T72" fmla="*/ 0 w 1896"/>
                                <a:gd name="T73" fmla="*/ 0 h 1208"/>
                                <a:gd name="T74" fmla="*/ 0 w 1896"/>
                                <a:gd name="T75" fmla="*/ 0 h 1208"/>
                                <a:gd name="T76" fmla="*/ 0 w 1896"/>
                                <a:gd name="T77" fmla="*/ 0 h 1208"/>
                                <a:gd name="T78" fmla="*/ 0 w 1896"/>
                                <a:gd name="T79" fmla="*/ 0 h 1208"/>
                                <a:gd name="T80" fmla="*/ 0 w 1896"/>
                                <a:gd name="T81" fmla="*/ 0 h 1208"/>
                                <a:gd name="T82" fmla="*/ 0 w 1896"/>
                                <a:gd name="T83" fmla="*/ 0 h 1208"/>
                                <a:gd name="T84" fmla="*/ 0 w 1896"/>
                                <a:gd name="T85" fmla="*/ 0 h 1208"/>
                                <a:gd name="T86" fmla="*/ 0 w 1896"/>
                                <a:gd name="T87" fmla="*/ 0 h 1208"/>
                                <a:gd name="T88" fmla="*/ 0 w 1896"/>
                                <a:gd name="T89" fmla="*/ 0 h 1208"/>
                                <a:gd name="T90" fmla="*/ 0 w 1896"/>
                                <a:gd name="T91" fmla="*/ 0 h 1208"/>
                                <a:gd name="T92" fmla="*/ 0 w 1896"/>
                                <a:gd name="T93" fmla="*/ 0 h 1208"/>
                                <a:gd name="T94" fmla="*/ 0 w 1896"/>
                                <a:gd name="T95" fmla="*/ 0 h 1208"/>
                                <a:gd name="T96" fmla="*/ 0 w 1896"/>
                                <a:gd name="T97" fmla="*/ 0 h 12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96"/>
                                <a:gd name="T148" fmla="*/ 0 h 1208"/>
                                <a:gd name="T149" fmla="*/ 1896 w 1896"/>
                                <a:gd name="T150" fmla="*/ 1208 h 120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96" h="1208">
                                  <a:moveTo>
                                    <a:pt x="0" y="993"/>
                                  </a:moveTo>
                                  <a:lnTo>
                                    <a:pt x="11" y="998"/>
                                  </a:lnTo>
                                  <a:lnTo>
                                    <a:pt x="5" y="1016"/>
                                  </a:lnTo>
                                  <a:lnTo>
                                    <a:pt x="8" y="1039"/>
                                  </a:lnTo>
                                  <a:lnTo>
                                    <a:pt x="31" y="1053"/>
                                  </a:lnTo>
                                  <a:lnTo>
                                    <a:pt x="55" y="1018"/>
                                  </a:lnTo>
                                  <a:lnTo>
                                    <a:pt x="114" y="1021"/>
                                  </a:lnTo>
                                  <a:lnTo>
                                    <a:pt x="161" y="977"/>
                                  </a:lnTo>
                                  <a:lnTo>
                                    <a:pt x="180" y="1005"/>
                                  </a:lnTo>
                                  <a:lnTo>
                                    <a:pt x="171" y="1027"/>
                                  </a:lnTo>
                                  <a:lnTo>
                                    <a:pt x="184" y="1039"/>
                                  </a:lnTo>
                                  <a:lnTo>
                                    <a:pt x="197" y="1026"/>
                                  </a:lnTo>
                                  <a:lnTo>
                                    <a:pt x="193" y="1006"/>
                                  </a:lnTo>
                                  <a:lnTo>
                                    <a:pt x="224" y="988"/>
                                  </a:lnTo>
                                  <a:lnTo>
                                    <a:pt x="229" y="969"/>
                                  </a:lnTo>
                                  <a:lnTo>
                                    <a:pt x="208" y="925"/>
                                  </a:lnTo>
                                  <a:lnTo>
                                    <a:pt x="236" y="904"/>
                                  </a:lnTo>
                                  <a:lnTo>
                                    <a:pt x="328" y="931"/>
                                  </a:lnTo>
                                  <a:lnTo>
                                    <a:pt x="421" y="995"/>
                                  </a:lnTo>
                                  <a:lnTo>
                                    <a:pt x="459" y="1048"/>
                                  </a:lnTo>
                                  <a:lnTo>
                                    <a:pt x="485" y="992"/>
                                  </a:lnTo>
                                  <a:lnTo>
                                    <a:pt x="465" y="978"/>
                                  </a:lnTo>
                                  <a:lnTo>
                                    <a:pt x="452" y="946"/>
                                  </a:lnTo>
                                  <a:lnTo>
                                    <a:pt x="454" y="935"/>
                                  </a:lnTo>
                                  <a:lnTo>
                                    <a:pt x="415" y="925"/>
                                  </a:lnTo>
                                  <a:lnTo>
                                    <a:pt x="416" y="886"/>
                                  </a:lnTo>
                                  <a:lnTo>
                                    <a:pt x="429" y="882"/>
                                  </a:lnTo>
                                  <a:lnTo>
                                    <a:pt x="424" y="863"/>
                                  </a:lnTo>
                                  <a:lnTo>
                                    <a:pt x="433" y="824"/>
                                  </a:lnTo>
                                  <a:lnTo>
                                    <a:pt x="405" y="814"/>
                                  </a:lnTo>
                                  <a:lnTo>
                                    <a:pt x="421" y="791"/>
                                  </a:lnTo>
                                  <a:lnTo>
                                    <a:pt x="408" y="791"/>
                                  </a:lnTo>
                                  <a:lnTo>
                                    <a:pt x="413" y="768"/>
                                  </a:lnTo>
                                  <a:lnTo>
                                    <a:pt x="462" y="716"/>
                                  </a:lnTo>
                                  <a:lnTo>
                                    <a:pt x="478" y="633"/>
                                  </a:lnTo>
                                  <a:lnTo>
                                    <a:pt x="493" y="599"/>
                                  </a:lnTo>
                                  <a:lnTo>
                                    <a:pt x="594" y="620"/>
                                  </a:lnTo>
                                  <a:lnTo>
                                    <a:pt x="597" y="674"/>
                                  </a:lnTo>
                                  <a:lnTo>
                                    <a:pt x="568" y="746"/>
                                  </a:lnTo>
                                  <a:lnTo>
                                    <a:pt x="594" y="777"/>
                                  </a:lnTo>
                                  <a:lnTo>
                                    <a:pt x="600" y="808"/>
                                  </a:lnTo>
                                  <a:lnTo>
                                    <a:pt x="599" y="852"/>
                                  </a:lnTo>
                                  <a:lnTo>
                                    <a:pt x="589" y="865"/>
                                  </a:lnTo>
                                  <a:lnTo>
                                    <a:pt x="597" y="904"/>
                                  </a:lnTo>
                                  <a:lnTo>
                                    <a:pt x="590" y="977"/>
                                  </a:lnTo>
                                  <a:lnTo>
                                    <a:pt x="620" y="1014"/>
                                  </a:lnTo>
                                  <a:lnTo>
                                    <a:pt x="620" y="1031"/>
                                  </a:lnTo>
                                  <a:lnTo>
                                    <a:pt x="610" y="1055"/>
                                  </a:lnTo>
                                  <a:lnTo>
                                    <a:pt x="610" y="1089"/>
                                  </a:lnTo>
                                  <a:lnTo>
                                    <a:pt x="597" y="1101"/>
                                  </a:lnTo>
                                  <a:lnTo>
                                    <a:pt x="581" y="1136"/>
                                  </a:lnTo>
                                  <a:lnTo>
                                    <a:pt x="556" y="1133"/>
                                  </a:lnTo>
                                  <a:lnTo>
                                    <a:pt x="574" y="1151"/>
                                  </a:lnTo>
                                  <a:lnTo>
                                    <a:pt x="527" y="1169"/>
                                  </a:lnTo>
                                  <a:lnTo>
                                    <a:pt x="507" y="1164"/>
                                  </a:lnTo>
                                  <a:lnTo>
                                    <a:pt x="514" y="1171"/>
                                  </a:lnTo>
                                  <a:lnTo>
                                    <a:pt x="517" y="1198"/>
                                  </a:lnTo>
                                  <a:lnTo>
                                    <a:pt x="577" y="1208"/>
                                  </a:lnTo>
                                  <a:lnTo>
                                    <a:pt x="584" y="1206"/>
                                  </a:lnTo>
                                  <a:lnTo>
                                    <a:pt x="587" y="1180"/>
                                  </a:lnTo>
                                  <a:lnTo>
                                    <a:pt x="621" y="1158"/>
                                  </a:lnTo>
                                  <a:lnTo>
                                    <a:pt x="636" y="1120"/>
                                  </a:lnTo>
                                  <a:lnTo>
                                    <a:pt x="660" y="1091"/>
                                  </a:lnTo>
                                  <a:lnTo>
                                    <a:pt x="662" y="1066"/>
                                  </a:lnTo>
                                  <a:lnTo>
                                    <a:pt x="647" y="1032"/>
                                  </a:lnTo>
                                  <a:lnTo>
                                    <a:pt x="656" y="1001"/>
                                  </a:lnTo>
                                  <a:lnTo>
                                    <a:pt x="719" y="982"/>
                                  </a:lnTo>
                                  <a:lnTo>
                                    <a:pt x="726" y="1005"/>
                                  </a:lnTo>
                                  <a:lnTo>
                                    <a:pt x="743" y="1024"/>
                                  </a:lnTo>
                                  <a:lnTo>
                                    <a:pt x="740" y="1042"/>
                                  </a:lnTo>
                                  <a:lnTo>
                                    <a:pt x="747" y="1050"/>
                                  </a:lnTo>
                                  <a:lnTo>
                                    <a:pt x="740" y="1088"/>
                                  </a:lnTo>
                                  <a:lnTo>
                                    <a:pt x="756" y="1104"/>
                                  </a:lnTo>
                                  <a:lnTo>
                                    <a:pt x="792" y="1101"/>
                                  </a:lnTo>
                                  <a:lnTo>
                                    <a:pt x="750" y="1084"/>
                                  </a:lnTo>
                                  <a:lnTo>
                                    <a:pt x="752" y="1055"/>
                                  </a:lnTo>
                                  <a:lnTo>
                                    <a:pt x="769" y="1042"/>
                                  </a:lnTo>
                                  <a:lnTo>
                                    <a:pt x="753" y="992"/>
                                  </a:lnTo>
                                  <a:lnTo>
                                    <a:pt x="704" y="961"/>
                                  </a:lnTo>
                                  <a:lnTo>
                                    <a:pt x="673" y="975"/>
                                  </a:lnTo>
                                  <a:lnTo>
                                    <a:pt x="631" y="962"/>
                                  </a:lnTo>
                                  <a:lnTo>
                                    <a:pt x="636" y="938"/>
                                  </a:lnTo>
                                  <a:lnTo>
                                    <a:pt x="625" y="902"/>
                                  </a:lnTo>
                                  <a:lnTo>
                                    <a:pt x="647" y="825"/>
                                  </a:lnTo>
                                  <a:lnTo>
                                    <a:pt x="608" y="742"/>
                                  </a:lnTo>
                                  <a:lnTo>
                                    <a:pt x="618" y="712"/>
                                  </a:lnTo>
                                  <a:lnTo>
                                    <a:pt x="670" y="669"/>
                                  </a:lnTo>
                                  <a:lnTo>
                                    <a:pt x="662" y="609"/>
                                  </a:lnTo>
                                  <a:lnTo>
                                    <a:pt x="672" y="607"/>
                                  </a:lnTo>
                                  <a:lnTo>
                                    <a:pt x="690" y="640"/>
                                  </a:lnTo>
                                  <a:lnTo>
                                    <a:pt x="685" y="643"/>
                                  </a:lnTo>
                                  <a:lnTo>
                                    <a:pt x="690" y="669"/>
                                  </a:lnTo>
                                  <a:lnTo>
                                    <a:pt x="677" y="697"/>
                                  </a:lnTo>
                                  <a:lnTo>
                                    <a:pt x="686" y="734"/>
                                  </a:lnTo>
                                  <a:lnTo>
                                    <a:pt x="686" y="751"/>
                                  </a:lnTo>
                                  <a:lnTo>
                                    <a:pt x="677" y="754"/>
                                  </a:lnTo>
                                  <a:lnTo>
                                    <a:pt x="683" y="762"/>
                                  </a:lnTo>
                                  <a:lnTo>
                                    <a:pt x="779" y="799"/>
                                  </a:lnTo>
                                  <a:lnTo>
                                    <a:pt x="763" y="759"/>
                                  </a:lnTo>
                                  <a:lnTo>
                                    <a:pt x="750" y="768"/>
                                  </a:lnTo>
                                  <a:lnTo>
                                    <a:pt x="711" y="739"/>
                                  </a:lnTo>
                                  <a:lnTo>
                                    <a:pt x="703" y="707"/>
                                  </a:lnTo>
                                  <a:lnTo>
                                    <a:pt x="714" y="702"/>
                                  </a:lnTo>
                                  <a:lnTo>
                                    <a:pt x="727" y="726"/>
                                  </a:lnTo>
                                  <a:lnTo>
                                    <a:pt x="740" y="723"/>
                                  </a:lnTo>
                                  <a:lnTo>
                                    <a:pt x="768" y="699"/>
                                  </a:lnTo>
                                  <a:lnTo>
                                    <a:pt x="747" y="690"/>
                                  </a:lnTo>
                                  <a:lnTo>
                                    <a:pt x="748" y="679"/>
                                  </a:lnTo>
                                  <a:lnTo>
                                    <a:pt x="805" y="659"/>
                                  </a:lnTo>
                                  <a:lnTo>
                                    <a:pt x="854" y="692"/>
                                  </a:lnTo>
                                  <a:lnTo>
                                    <a:pt x="877" y="723"/>
                                  </a:lnTo>
                                  <a:lnTo>
                                    <a:pt x="932" y="729"/>
                                  </a:lnTo>
                                  <a:lnTo>
                                    <a:pt x="924" y="759"/>
                                  </a:lnTo>
                                  <a:lnTo>
                                    <a:pt x="900" y="778"/>
                                  </a:lnTo>
                                  <a:lnTo>
                                    <a:pt x="903" y="822"/>
                                  </a:lnTo>
                                  <a:lnTo>
                                    <a:pt x="900" y="865"/>
                                  </a:lnTo>
                                  <a:lnTo>
                                    <a:pt x="929" y="884"/>
                                  </a:lnTo>
                                  <a:lnTo>
                                    <a:pt x="927" y="865"/>
                                  </a:lnTo>
                                  <a:lnTo>
                                    <a:pt x="945" y="856"/>
                                  </a:lnTo>
                                  <a:lnTo>
                                    <a:pt x="945" y="829"/>
                                  </a:lnTo>
                                  <a:lnTo>
                                    <a:pt x="932" y="772"/>
                                  </a:lnTo>
                                  <a:lnTo>
                                    <a:pt x="944" y="736"/>
                                  </a:lnTo>
                                  <a:lnTo>
                                    <a:pt x="939" y="712"/>
                                  </a:lnTo>
                                  <a:lnTo>
                                    <a:pt x="900" y="690"/>
                                  </a:lnTo>
                                  <a:lnTo>
                                    <a:pt x="903" y="681"/>
                                  </a:lnTo>
                                  <a:lnTo>
                                    <a:pt x="901" y="672"/>
                                  </a:lnTo>
                                  <a:lnTo>
                                    <a:pt x="859" y="650"/>
                                  </a:lnTo>
                                  <a:lnTo>
                                    <a:pt x="854" y="622"/>
                                  </a:lnTo>
                                  <a:lnTo>
                                    <a:pt x="861" y="602"/>
                                  </a:lnTo>
                                  <a:lnTo>
                                    <a:pt x="838" y="573"/>
                                  </a:lnTo>
                                  <a:lnTo>
                                    <a:pt x="846" y="562"/>
                                  </a:lnTo>
                                  <a:lnTo>
                                    <a:pt x="838" y="557"/>
                                  </a:lnTo>
                                  <a:lnTo>
                                    <a:pt x="854" y="541"/>
                                  </a:lnTo>
                                  <a:lnTo>
                                    <a:pt x="846" y="531"/>
                                  </a:lnTo>
                                  <a:lnTo>
                                    <a:pt x="861" y="524"/>
                                  </a:lnTo>
                                  <a:lnTo>
                                    <a:pt x="1038" y="493"/>
                                  </a:lnTo>
                                  <a:lnTo>
                                    <a:pt x="1036" y="477"/>
                                  </a:lnTo>
                                  <a:lnTo>
                                    <a:pt x="1046" y="474"/>
                                  </a:lnTo>
                                  <a:lnTo>
                                    <a:pt x="1038" y="451"/>
                                  </a:lnTo>
                                  <a:lnTo>
                                    <a:pt x="1012" y="438"/>
                                  </a:lnTo>
                                  <a:lnTo>
                                    <a:pt x="1036" y="417"/>
                                  </a:lnTo>
                                  <a:lnTo>
                                    <a:pt x="1007" y="402"/>
                                  </a:lnTo>
                                  <a:lnTo>
                                    <a:pt x="1014" y="383"/>
                                  </a:lnTo>
                                  <a:lnTo>
                                    <a:pt x="1041" y="404"/>
                                  </a:lnTo>
                                  <a:lnTo>
                                    <a:pt x="1053" y="368"/>
                                  </a:lnTo>
                                  <a:lnTo>
                                    <a:pt x="1071" y="360"/>
                                  </a:lnTo>
                                  <a:lnTo>
                                    <a:pt x="1046" y="349"/>
                                  </a:lnTo>
                                  <a:lnTo>
                                    <a:pt x="1079" y="349"/>
                                  </a:lnTo>
                                  <a:lnTo>
                                    <a:pt x="1118" y="303"/>
                                  </a:lnTo>
                                  <a:lnTo>
                                    <a:pt x="1250" y="256"/>
                                  </a:lnTo>
                                  <a:lnTo>
                                    <a:pt x="1253" y="243"/>
                                  </a:lnTo>
                                  <a:lnTo>
                                    <a:pt x="1233" y="244"/>
                                  </a:lnTo>
                                  <a:lnTo>
                                    <a:pt x="1233" y="231"/>
                                  </a:lnTo>
                                  <a:lnTo>
                                    <a:pt x="1324" y="218"/>
                                  </a:lnTo>
                                  <a:lnTo>
                                    <a:pt x="1334" y="225"/>
                                  </a:lnTo>
                                  <a:lnTo>
                                    <a:pt x="1323" y="254"/>
                                  </a:lnTo>
                                  <a:lnTo>
                                    <a:pt x="1344" y="238"/>
                                  </a:lnTo>
                                  <a:lnTo>
                                    <a:pt x="1351" y="241"/>
                                  </a:lnTo>
                                  <a:lnTo>
                                    <a:pt x="1349" y="254"/>
                                  </a:lnTo>
                                  <a:lnTo>
                                    <a:pt x="1388" y="241"/>
                                  </a:lnTo>
                                  <a:lnTo>
                                    <a:pt x="1383" y="226"/>
                                  </a:lnTo>
                                  <a:lnTo>
                                    <a:pt x="1416" y="202"/>
                                  </a:lnTo>
                                  <a:lnTo>
                                    <a:pt x="1435" y="222"/>
                                  </a:lnTo>
                                  <a:lnTo>
                                    <a:pt x="1447" y="235"/>
                                  </a:lnTo>
                                  <a:lnTo>
                                    <a:pt x="1451" y="205"/>
                                  </a:lnTo>
                                  <a:lnTo>
                                    <a:pt x="1422" y="174"/>
                                  </a:lnTo>
                                  <a:lnTo>
                                    <a:pt x="1494" y="163"/>
                                  </a:lnTo>
                                  <a:lnTo>
                                    <a:pt x="1494" y="148"/>
                                  </a:lnTo>
                                  <a:lnTo>
                                    <a:pt x="1502" y="152"/>
                                  </a:lnTo>
                                  <a:lnTo>
                                    <a:pt x="1486" y="127"/>
                                  </a:lnTo>
                                  <a:lnTo>
                                    <a:pt x="1500" y="90"/>
                                  </a:lnTo>
                                  <a:lnTo>
                                    <a:pt x="1552" y="13"/>
                                  </a:lnTo>
                                  <a:lnTo>
                                    <a:pt x="1588" y="0"/>
                                  </a:lnTo>
                                  <a:lnTo>
                                    <a:pt x="1639" y="25"/>
                                  </a:lnTo>
                                  <a:lnTo>
                                    <a:pt x="1648" y="55"/>
                                  </a:lnTo>
                                  <a:lnTo>
                                    <a:pt x="1595" y="109"/>
                                  </a:lnTo>
                                  <a:lnTo>
                                    <a:pt x="1639" y="82"/>
                                  </a:lnTo>
                                  <a:lnTo>
                                    <a:pt x="1637" y="98"/>
                                  </a:lnTo>
                                  <a:lnTo>
                                    <a:pt x="1687" y="104"/>
                                  </a:lnTo>
                                  <a:lnTo>
                                    <a:pt x="1691" y="116"/>
                                  </a:lnTo>
                                  <a:lnTo>
                                    <a:pt x="1684" y="137"/>
                                  </a:lnTo>
                                  <a:lnTo>
                                    <a:pt x="1652" y="176"/>
                                  </a:lnTo>
                                  <a:lnTo>
                                    <a:pt x="1691" y="176"/>
                                  </a:lnTo>
                                  <a:lnTo>
                                    <a:pt x="1715" y="137"/>
                                  </a:lnTo>
                                  <a:lnTo>
                                    <a:pt x="1806" y="142"/>
                                  </a:lnTo>
                                  <a:lnTo>
                                    <a:pt x="1860" y="195"/>
                                  </a:lnTo>
                                  <a:lnTo>
                                    <a:pt x="1853" y="209"/>
                                  </a:lnTo>
                                  <a:lnTo>
                                    <a:pt x="1863" y="226"/>
                                  </a:lnTo>
                                  <a:lnTo>
                                    <a:pt x="1873" y="207"/>
                                  </a:lnTo>
                                  <a:lnTo>
                                    <a:pt x="1886" y="246"/>
                                  </a:lnTo>
                                  <a:lnTo>
                                    <a:pt x="1894" y="246"/>
                                  </a:lnTo>
                                  <a:lnTo>
                                    <a:pt x="1896" y="262"/>
                                  </a:lnTo>
                                  <a:lnTo>
                                    <a:pt x="1883" y="290"/>
                                  </a:lnTo>
                                  <a:lnTo>
                                    <a:pt x="1852" y="259"/>
                                  </a:lnTo>
                                  <a:lnTo>
                                    <a:pt x="1866" y="290"/>
                                  </a:lnTo>
                                  <a:lnTo>
                                    <a:pt x="1893" y="298"/>
                                  </a:lnTo>
                                  <a:lnTo>
                                    <a:pt x="1888" y="306"/>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39" name="Freeform 1118"/>
                            <p:cNvSpPr>
                              <a:spLocks/>
                            </p:cNvSpPr>
                            <p:nvPr/>
                          </p:nvSpPr>
                          <p:spPr bwMode="auto">
                            <a:xfrm>
                              <a:off x="4718" y="1319"/>
                              <a:ext cx="1223" cy="480"/>
                            </a:xfrm>
                            <a:custGeom>
                              <a:avLst/>
                              <a:gdLst>
                                <a:gd name="T0" fmla="*/ 0 w 2678"/>
                                <a:gd name="T1" fmla="*/ 0 h 1050"/>
                                <a:gd name="T2" fmla="*/ 0 w 2678"/>
                                <a:gd name="T3" fmla="*/ 0 h 1050"/>
                                <a:gd name="T4" fmla="*/ 0 w 2678"/>
                                <a:gd name="T5" fmla="*/ 0 h 1050"/>
                                <a:gd name="T6" fmla="*/ 0 w 2678"/>
                                <a:gd name="T7" fmla="*/ 0 h 1050"/>
                                <a:gd name="T8" fmla="*/ 0 w 2678"/>
                                <a:gd name="T9" fmla="*/ 0 h 1050"/>
                                <a:gd name="T10" fmla="*/ 0 w 2678"/>
                                <a:gd name="T11" fmla="*/ 0 h 1050"/>
                                <a:gd name="T12" fmla="*/ 0 w 2678"/>
                                <a:gd name="T13" fmla="*/ 0 h 1050"/>
                                <a:gd name="T14" fmla="*/ 0 w 2678"/>
                                <a:gd name="T15" fmla="*/ 0 h 1050"/>
                                <a:gd name="T16" fmla="*/ 0 w 2678"/>
                                <a:gd name="T17" fmla="*/ 0 h 1050"/>
                                <a:gd name="T18" fmla="*/ 0 w 2678"/>
                                <a:gd name="T19" fmla="*/ 0 h 1050"/>
                                <a:gd name="T20" fmla="*/ 0 w 2678"/>
                                <a:gd name="T21" fmla="*/ 0 h 1050"/>
                                <a:gd name="T22" fmla="*/ 0 w 2678"/>
                                <a:gd name="T23" fmla="*/ 0 h 1050"/>
                                <a:gd name="T24" fmla="*/ 0 w 2678"/>
                                <a:gd name="T25" fmla="*/ 0 h 1050"/>
                                <a:gd name="T26" fmla="*/ 0 w 2678"/>
                                <a:gd name="T27" fmla="*/ 0 h 1050"/>
                                <a:gd name="T28" fmla="*/ 0 w 2678"/>
                                <a:gd name="T29" fmla="*/ 0 h 1050"/>
                                <a:gd name="T30" fmla="*/ 0 w 2678"/>
                                <a:gd name="T31" fmla="*/ 0 h 1050"/>
                                <a:gd name="T32" fmla="*/ 0 w 2678"/>
                                <a:gd name="T33" fmla="*/ 0 h 1050"/>
                                <a:gd name="T34" fmla="*/ 0 w 2678"/>
                                <a:gd name="T35" fmla="*/ 0 h 1050"/>
                                <a:gd name="T36" fmla="*/ 0 w 2678"/>
                                <a:gd name="T37" fmla="*/ 0 h 1050"/>
                                <a:gd name="T38" fmla="*/ 0 w 2678"/>
                                <a:gd name="T39" fmla="*/ 0 h 1050"/>
                                <a:gd name="T40" fmla="*/ 0 w 2678"/>
                                <a:gd name="T41" fmla="*/ 0 h 1050"/>
                                <a:gd name="T42" fmla="*/ 0 w 2678"/>
                                <a:gd name="T43" fmla="*/ 0 h 1050"/>
                                <a:gd name="T44" fmla="*/ 0 w 2678"/>
                                <a:gd name="T45" fmla="*/ 0 h 1050"/>
                                <a:gd name="T46" fmla="*/ 0 w 2678"/>
                                <a:gd name="T47" fmla="*/ 0 h 1050"/>
                                <a:gd name="T48" fmla="*/ 0 w 2678"/>
                                <a:gd name="T49" fmla="*/ 0 h 1050"/>
                                <a:gd name="T50" fmla="*/ 0 w 2678"/>
                                <a:gd name="T51" fmla="*/ 0 h 1050"/>
                                <a:gd name="T52" fmla="*/ 0 w 2678"/>
                                <a:gd name="T53" fmla="*/ 0 h 1050"/>
                                <a:gd name="T54" fmla="*/ 0 w 2678"/>
                                <a:gd name="T55" fmla="*/ 0 h 1050"/>
                                <a:gd name="T56" fmla="*/ 0 w 2678"/>
                                <a:gd name="T57" fmla="*/ 0 h 1050"/>
                                <a:gd name="T58" fmla="*/ 0 w 2678"/>
                                <a:gd name="T59" fmla="*/ 0 h 1050"/>
                                <a:gd name="T60" fmla="*/ 0 w 2678"/>
                                <a:gd name="T61" fmla="*/ 0 h 1050"/>
                                <a:gd name="T62" fmla="*/ 0 w 2678"/>
                                <a:gd name="T63" fmla="*/ 0 h 1050"/>
                                <a:gd name="T64" fmla="*/ 0 w 2678"/>
                                <a:gd name="T65" fmla="*/ 0 h 1050"/>
                                <a:gd name="T66" fmla="*/ 0 w 2678"/>
                                <a:gd name="T67" fmla="*/ 0 h 1050"/>
                                <a:gd name="T68" fmla="*/ 0 w 2678"/>
                                <a:gd name="T69" fmla="*/ 0 h 1050"/>
                                <a:gd name="T70" fmla="*/ 0 w 2678"/>
                                <a:gd name="T71" fmla="*/ 0 h 1050"/>
                                <a:gd name="T72" fmla="*/ 0 w 2678"/>
                                <a:gd name="T73" fmla="*/ 0 h 1050"/>
                                <a:gd name="T74" fmla="*/ 0 w 2678"/>
                                <a:gd name="T75" fmla="*/ 0 h 1050"/>
                                <a:gd name="T76" fmla="*/ 0 w 2678"/>
                                <a:gd name="T77" fmla="*/ 0 h 1050"/>
                                <a:gd name="T78" fmla="*/ 0 w 2678"/>
                                <a:gd name="T79" fmla="*/ 0 h 1050"/>
                                <a:gd name="T80" fmla="*/ 0 w 2678"/>
                                <a:gd name="T81" fmla="*/ 0 h 1050"/>
                                <a:gd name="T82" fmla="*/ 0 w 2678"/>
                                <a:gd name="T83" fmla="*/ 0 h 1050"/>
                                <a:gd name="T84" fmla="*/ 0 w 2678"/>
                                <a:gd name="T85" fmla="*/ 0 h 1050"/>
                                <a:gd name="T86" fmla="*/ 0 w 2678"/>
                                <a:gd name="T87" fmla="*/ 0 h 1050"/>
                                <a:gd name="T88" fmla="*/ 0 w 2678"/>
                                <a:gd name="T89" fmla="*/ 0 h 1050"/>
                                <a:gd name="T90" fmla="*/ 0 w 2678"/>
                                <a:gd name="T91" fmla="*/ 0 h 1050"/>
                                <a:gd name="T92" fmla="*/ 0 w 2678"/>
                                <a:gd name="T93" fmla="*/ 0 h 1050"/>
                                <a:gd name="T94" fmla="*/ 0 w 2678"/>
                                <a:gd name="T95" fmla="*/ 0 h 1050"/>
                                <a:gd name="T96" fmla="*/ 0 w 2678"/>
                                <a:gd name="T97" fmla="*/ 0 h 10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78"/>
                                <a:gd name="T148" fmla="*/ 0 h 1050"/>
                                <a:gd name="T149" fmla="*/ 2678 w 2678"/>
                                <a:gd name="T150" fmla="*/ 1050 h 10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78" h="1050">
                                  <a:moveTo>
                                    <a:pt x="258" y="0"/>
                                  </a:moveTo>
                                  <a:lnTo>
                                    <a:pt x="263" y="21"/>
                                  </a:lnTo>
                                  <a:lnTo>
                                    <a:pt x="243" y="52"/>
                                  </a:lnTo>
                                  <a:lnTo>
                                    <a:pt x="214" y="70"/>
                                  </a:lnTo>
                                  <a:lnTo>
                                    <a:pt x="220" y="77"/>
                                  </a:lnTo>
                                  <a:lnTo>
                                    <a:pt x="201" y="82"/>
                                  </a:lnTo>
                                  <a:lnTo>
                                    <a:pt x="201" y="98"/>
                                  </a:lnTo>
                                  <a:lnTo>
                                    <a:pt x="158" y="117"/>
                                  </a:lnTo>
                                  <a:lnTo>
                                    <a:pt x="85" y="220"/>
                                  </a:lnTo>
                                  <a:lnTo>
                                    <a:pt x="54" y="218"/>
                                  </a:lnTo>
                                  <a:lnTo>
                                    <a:pt x="0" y="301"/>
                                  </a:lnTo>
                                  <a:lnTo>
                                    <a:pt x="18" y="290"/>
                                  </a:lnTo>
                                  <a:lnTo>
                                    <a:pt x="41" y="301"/>
                                  </a:lnTo>
                                  <a:lnTo>
                                    <a:pt x="28" y="290"/>
                                  </a:lnTo>
                                  <a:lnTo>
                                    <a:pt x="28" y="274"/>
                                  </a:lnTo>
                                  <a:lnTo>
                                    <a:pt x="30" y="267"/>
                                  </a:lnTo>
                                  <a:lnTo>
                                    <a:pt x="67" y="270"/>
                                  </a:lnTo>
                                  <a:lnTo>
                                    <a:pt x="118" y="246"/>
                                  </a:lnTo>
                                  <a:lnTo>
                                    <a:pt x="124" y="239"/>
                                  </a:lnTo>
                                  <a:lnTo>
                                    <a:pt x="114" y="225"/>
                                  </a:lnTo>
                                  <a:lnTo>
                                    <a:pt x="134" y="238"/>
                                  </a:lnTo>
                                  <a:lnTo>
                                    <a:pt x="173" y="212"/>
                                  </a:lnTo>
                                  <a:lnTo>
                                    <a:pt x="162" y="199"/>
                                  </a:lnTo>
                                  <a:lnTo>
                                    <a:pt x="134" y="218"/>
                                  </a:lnTo>
                                  <a:lnTo>
                                    <a:pt x="127" y="197"/>
                                  </a:lnTo>
                                  <a:lnTo>
                                    <a:pt x="145" y="173"/>
                                  </a:lnTo>
                                  <a:lnTo>
                                    <a:pt x="170" y="187"/>
                                  </a:lnTo>
                                  <a:lnTo>
                                    <a:pt x="188" y="173"/>
                                  </a:lnTo>
                                  <a:lnTo>
                                    <a:pt x="181" y="181"/>
                                  </a:lnTo>
                                  <a:lnTo>
                                    <a:pt x="184" y="197"/>
                                  </a:lnTo>
                                  <a:lnTo>
                                    <a:pt x="222" y="210"/>
                                  </a:lnTo>
                                  <a:lnTo>
                                    <a:pt x="233" y="199"/>
                                  </a:lnTo>
                                  <a:lnTo>
                                    <a:pt x="232" y="173"/>
                                  </a:lnTo>
                                  <a:lnTo>
                                    <a:pt x="249" y="215"/>
                                  </a:lnTo>
                                  <a:lnTo>
                                    <a:pt x="246" y="248"/>
                                  </a:lnTo>
                                  <a:lnTo>
                                    <a:pt x="256" y="251"/>
                                  </a:lnTo>
                                  <a:lnTo>
                                    <a:pt x="243" y="261"/>
                                  </a:lnTo>
                                  <a:lnTo>
                                    <a:pt x="253" y="262"/>
                                  </a:lnTo>
                                  <a:lnTo>
                                    <a:pt x="279" y="251"/>
                                  </a:lnTo>
                                  <a:lnTo>
                                    <a:pt x="256" y="230"/>
                                  </a:lnTo>
                                  <a:lnTo>
                                    <a:pt x="323" y="209"/>
                                  </a:lnTo>
                                  <a:lnTo>
                                    <a:pt x="425" y="231"/>
                                  </a:lnTo>
                                  <a:lnTo>
                                    <a:pt x="411" y="238"/>
                                  </a:lnTo>
                                  <a:lnTo>
                                    <a:pt x="414" y="267"/>
                                  </a:lnTo>
                                  <a:lnTo>
                                    <a:pt x="494" y="293"/>
                                  </a:lnTo>
                                  <a:lnTo>
                                    <a:pt x="560" y="280"/>
                                  </a:lnTo>
                                  <a:lnTo>
                                    <a:pt x="568" y="270"/>
                                  </a:lnTo>
                                  <a:lnTo>
                                    <a:pt x="559" y="236"/>
                                  </a:lnTo>
                                  <a:lnTo>
                                    <a:pt x="565" y="204"/>
                                  </a:lnTo>
                                  <a:lnTo>
                                    <a:pt x="578" y="209"/>
                                  </a:lnTo>
                                  <a:lnTo>
                                    <a:pt x="582" y="192"/>
                                  </a:lnTo>
                                  <a:lnTo>
                                    <a:pt x="669" y="239"/>
                                  </a:lnTo>
                                  <a:lnTo>
                                    <a:pt x="681" y="225"/>
                                  </a:lnTo>
                                  <a:lnTo>
                                    <a:pt x="718" y="235"/>
                                  </a:lnTo>
                                  <a:lnTo>
                                    <a:pt x="759" y="287"/>
                                  </a:lnTo>
                                  <a:lnTo>
                                    <a:pt x="751" y="327"/>
                                  </a:lnTo>
                                  <a:lnTo>
                                    <a:pt x="762" y="350"/>
                                  </a:lnTo>
                                  <a:lnTo>
                                    <a:pt x="757" y="370"/>
                                  </a:lnTo>
                                  <a:lnTo>
                                    <a:pt x="761" y="373"/>
                                  </a:lnTo>
                                  <a:lnTo>
                                    <a:pt x="735" y="399"/>
                                  </a:lnTo>
                                  <a:lnTo>
                                    <a:pt x="738" y="427"/>
                                  </a:lnTo>
                                  <a:lnTo>
                                    <a:pt x="746" y="423"/>
                                  </a:lnTo>
                                  <a:lnTo>
                                    <a:pt x="774" y="485"/>
                                  </a:lnTo>
                                  <a:lnTo>
                                    <a:pt x="806" y="495"/>
                                  </a:lnTo>
                                  <a:lnTo>
                                    <a:pt x="816" y="518"/>
                                  </a:lnTo>
                                  <a:lnTo>
                                    <a:pt x="839" y="472"/>
                                  </a:lnTo>
                                  <a:lnTo>
                                    <a:pt x="840" y="436"/>
                                  </a:lnTo>
                                  <a:lnTo>
                                    <a:pt x="861" y="393"/>
                                  </a:lnTo>
                                  <a:lnTo>
                                    <a:pt x="891" y="448"/>
                                  </a:lnTo>
                                  <a:lnTo>
                                    <a:pt x="927" y="456"/>
                                  </a:lnTo>
                                  <a:lnTo>
                                    <a:pt x="933" y="428"/>
                                  </a:lnTo>
                                  <a:lnTo>
                                    <a:pt x="951" y="427"/>
                                  </a:lnTo>
                                  <a:lnTo>
                                    <a:pt x="1026" y="476"/>
                                  </a:lnTo>
                                  <a:lnTo>
                                    <a:pt x="1073" y="438"/>
                                  </a:lnTo>
                                  <a:lnTo>
                                    <a:pt x="1089" y="445"/>
                                  </a:lnTo>
                                  <a:lnTo>
                                    <a:pt x="1081" y="415"/>
                                  </a:lnTo>
                                  <a:lnTo>
                                    <a:pt x="1088" y="404"/>
                                  </a:lnTo>
                                  <a:lnTo>
                                    <a:pt x="1083" y="386"/>
                                  </a:lnTo>
                                  <a:lnTo>
                                    <a:pt x="1127" y="331"/>
                                  </a:lnTo>
                                  <a:lnTo>
                                    <a:pt x="1117" y="311"/>
                                  </a:lnTo>
                                  <a:lnTo>
                                    <a:pt x="1125" y="303"/>
                                  </a:lnTo>
                                  <a:lnTo>
                                    <a:pt x="1389" y="366"/>
                                  </a:lnTo>
                                  <a:lnTo>
                                    <a:pt x="1399" y="375"/>
                                  </a:lnTo>
                                  <a:lnTo>
                                    <a:pt x="1407" y="404"/>
                                  </a:lnTo>
                                  <a:lnTo>
                                    <a:pt x="1389" y="399"/>
                                  </a:lnTo>
                                  <a:lnTo>
                                    <a:pt x="1374" y="422"/>
                                  </a:lnTo>
                                  <a:lnTo>
                                    <a:pt x="1413" y="428"/>
                                  </a:lnTo>
                                  <a:lnTo>
                                    <a:pt x="1429" y="449"/>
                                  </a:lnTo>
                                  <a:lnTo>
                                    <a:pt x="1456" y="446"/>
                                  </a:lnTo>
                                  <a:lnTo>
                                    <a:pt x="1480" y="472"/>
                                  </a:lnTo>
                                  <a:lnTo>
                                    <a:pt x="1462" y="492"/>
                                  </a:lnTo>
                                  <a:lnTo>
                                    <a:pt x="1486" y="508"/>
                                  </a:lnTo>
                                  <a:lnTo>
                                    <a:pt x="1553" y="490"/>
                                  </a:lnTo>
                                  <a:lnTo>
                                    <a:pt x="1685" y="493"/>
                                  </a:lnTo>
                                  <a:lnTo>
                                    <a:pt x="1721" y="544"/>
                                  </a:lnTo>
                                  <a:lnTo>
                                    <a:pt x="1722" y="562"/>
                                  </a:lnTo>
                                  <a:lnTo>
                                    <a:pt x="1711" y="599"/>
                                  </a:lnTo>
                                  <a:lnTo>
                                    <a:pt x="1760" y="624"/>
                                  </a:lnTo>
                                  <a:lnTo>
                                    <a:pt x="1760" y="638"/>
                                  </a:lnTo>
                                  <a:lnTo>
                                    <a:pt x="1797" y="609"/>
                                  </a:lnTo>
                                  <a:lnTo>
                                    <a:pt x="1848" y="602"/>
                                  </a:lnTo>
                                  <a:lnTo>
                                    <a:pt x="1879" y="622"/>
                                  </a:lnTo>
                                  <a:lnTo>
                                    <a:pt x="1936" y="630"/>
                                  </a:lnTo>
                                  <a:lnTo>
                                    <a:pt x="1967" y="604"/>
                                  </a:lnTo>
                                  <a:lnTo>
                                    <a:pt x="1978" y="622"/>
                                  </a:lnTo>
                                  <a:lnTo>
                                    <a:pt x="1983" y="655"/>
                                  </a:lnTo>
                                  <a:lnTo>
                                    <a:pt x="2032" y="694"/>
                                  </a:lnTo>
                                  <a:lnTo>
                                    <a:pt x="2069" y="664"/>
                                  </a:lnTo>
                                  <a:lnTo>
                                    <a:pt x="2054" y="622"/>
                                  </a:lnTo>
                                  <a:lnTo>
                                    <a:pt x="2038" y="619"/>
                                  </a:lnTo>
                                  <a:lnTo>
                                    <a:pt x="2050" y="607"/>
                                  </a:lnTo>
                                  <a:lnTo>
                                    <a:pt x="2050" y="581"/>
                                  </a:lnTo>
                                  <a:lnTo>
                                    <a:pt x="2063" y="578"/>
                                  </a:lnTo>
                                  <a:lnTo>
                                    <a:pt x="2137" y="598"/>
                                  </a:lnTo>
                                  <a:lnTo>
                                    <a:pt x="2229" y="596"/>
                                  </a:lnTo>
                                  <a:lnTo>
                                    <a:pt x="2300" y="637"/>
                                  </a:lnTo>
                                  <a:lnTo>
                                    <a:pt x="2351" y="679"/>
                                  </a:lnTo>
                                  <a:lnTo>
                                    <a:pt x="2362" y="684"/>
                                  </a:lnTo>
                                  <a:lnTo>
                                    <a:pt x="2385" y="695"/>
                                  </a:lnTo>
                                  <a:lnTo>
                                    <a:pt x="2390" y="715"/>
                                  </a:lnTo>
                                  <a:lnTo>
                                    <a:pt x="2408" y="721"/>
                                  </a:lnTo>
                                  <a:lnTo>
                                    <a:pt x="2413" y="738"/>
                                  </a:lnTo>
                                  <a:lnTo>
                                    <a:pt x="2434" y="741"/>
                                  </a:lnTo>
                                  <a:lnTo>
                                    <a:pt x="2448" y="751"/>
                                  </a:lnTo>
                                  <a:lnTo>
                                    <a:pt x="2450" y="759"/>
                                  </a:lnTo>
                                  <a:lnTo>
                                    <a:pt x="2445" y="764"/>
                                  </a:lnTo>
                                  <a:lnTo>
                                    <a:pt x="2473" y="772"/>
                                  </a:lnTo>
                                  <a:lnTo>
                                    <a:pt x="2461" y="783"/>
                                  </a:lnTo>
                                  <a:lnTo>
                                    <a:pt x="2496" y="806"/>
                                  </a:lnTo>
                                  <a:lnTo>
                                    <a:pt x="2479" y="780"/>
                                  </a:lnTo>
                                  <a:lnTo>
                                    <a:pt x="2496" y="783"/>
                                  </a:lnTo>
                                  <a:lnTo>
                                    <a:pt x="2513" y="808"/>
                                  </a:lnTo>
                                  <a:lnTo>
                                    <a:pt x="2509" y="811"/>
                                  </a:lnTo>
                                  <a:lnTo>
                                    <a:pt x="2518" y="860"/>
                                  </a:lnTo>
                                  <a:lnTo>
                                    <a:pt x="2543" y="879"/>
                                  </a:lnTo>
                                  <a:lnTo>
                                    <a:pt x="2541" y="894"/>
                                  </a:lnTo>
                                  <a:lnTo>
                                    <a:pt x="2549" y="878"/>
                                  </a:lnTo>
                                  <a:lnTo>
                                    <a:pt x="2536" y="869"/>
                                  </a:lnTo>
                                  <a:lnTo>
                                    <a:pt x="2538" y="843"/>
                                  </a:lnTo>
                                  <a:lnTo>
                                    <a:pt x="2525" y="837"/>
                                  </a:lnTo>
                                  <a:lnTo>
                                    <a:pt x="2546" y="840"/>
                                  </a:lnTo>
                                  <a:lnTo>
                                    <a:pt x="2549" y="830"/>
                                  </a:lnTo>
                                  <a:lnTo>
                                    <a:pt x="2564" y="839"/>
                                  </a:lnTo>
                                  <a:lnTo>
                                    <a:pt x="2557" y="847"/>
                                  </a:lnTo>
                                  <a:lnTo>
                                    <a:pt x="2561" y="855"/>
                                  </a:lnTo>
                                  <a:lnTo>
                                    <a:pt x="2566" y="843"/>
                                  </a:lnTo>
                                  <a:lnTo>
                                    <a:pt x="2613" y="847"/>
                                  </a:lnTo>
                                  <a:lnTo>
                                    <a:pt x="2652" y="896"/>
                                  </a:lnTo>
                                  <a:lnTo>
                                    <a:pt x="2649" y="904"/>
                                  </a:lnTo>
                                  <a:lnTo>
                                    <a:pt x="2678" y="912"/>
                                  </a:lnTo>
                                  <a:lnTo>
                                    <a:pt x="2649" y="926"/>
                                  </a:lnTo>
                                  <a:lnTo>
                                    <a:pt x="2647" y="949"/>
                                  </a:lnTo>
                                  <a:lnTo>
                                    <a:pt x="2624" y="933"/>
                                  </a:lnTo>
                                  <a:lnTo>
                                    <a:pt x="2624" y="944"/>
                                  </a:lnTo>
                                  <a:lnTo>
                                    <a:pt x="2632" y="959"/>
                                  </a:lnTo>
                                  <a:lnTo>
                                    <a:pt x="2608" y="957"/>
                                  </a:lnTo>
                                  <a:lnTo>
                                    <a:pt x="2598" y="977"/>
                                  </a:lnTo>
                                  <a:lnTo>
                                    <a:pt x="2583" y="977"/>
                                  </a:lnTo>
                                  <a:lnTo>
                                    <a:pt x="2601" y="992"/>
                                  </a:lnTo>
                                  <a:lnTo>
                                    <a:pt x="2569" y="1013"/>
                                  </a:lnTo>
                                  <a:lnTo>
                                    <a:pt x="2582" y="1014"/>
                                  </a:lnTo>
                                  <a:lnTo>
                                    <a:pt x="2574" y="1021"/>
                                  </a:lnTo>
                                  <a:lnTo>
                                    <a:pt x="2593" y="1037"/>
                                  </a:lnTo>
                                  <a:lnTo>
                                    <a:pt x="2569" y="1036"/>
                                  </a:lnTo>
                                  <a:lnTo>
                                    <a:pt x="2575" y="1037"/>
                                  </a:lnTo>
                                  <a:lnTo>
                                    <a:pt x="2572" y="1050"/>
                                  </a:lnTo>
                                  <a:lnTo>
                                    <a:pt x="2559" y="1045"/>
                                  </a:lnTo>
                                  <a:lnTo>
                                    <a:pt x="2561" y="1026"/>
                                  </a:lnTo>
                                  <a:lnTo>
                                    <a:pt x="2553" y="1044"/>
                                  </a:lnTo>
                                  <a:lnTo>
                                    <a:pt x="2551" y="1036"/>
                                  </a:lnTo>
                                  <a:lnTo>
                                    <a:pt x="2541" y="1039"/>
                                  </a:lnTo>
                                  <a:lnTo>
                                    <a:pt x="2536" y="1024"/>
                                  </a:lnTo>
                                  <a:lnTo>
                                    <a:pt x="2517" y="1014"/>
                                  </a:lnTo>
                                  <a:lnTo>
                                    <a:pt x="2520" y="1009"/>
                                  </a:lnTo>
                                  <a:lnTo>
                                    <a:pt x="2509" y="1013"/>
                                  </a:lnTo>
                                  <a:lnTo>
                                    <a:pt x="2512" y="1016"/>
                                  </a:lnTo>
                                  <a:lnTo>
                                    <a:pt x="2497" y="1013"/>
                                  </a:lnTo>
                                  <a:lnTo>
                                    <a:pt x="2479" y="993"/>
                                  </a:lnTo>
                                  <a:lnTo>
                                    <a:pt x="2479" y="961"/>
                                  </a:lnTo>
                                  <a:lnTo>
                                    <a:pt x="2461" y="949"/>
                                  </a:lnTo>
                                  <a:lnTo>
                                    <a:pt x="2400" y="954"/>
                                  </a:lnTo>
                                  <a:lnTo>
                                    <a:pt x="2383" y="913"/>
                                  </a:lnTo>
                                  <a:lnTo>
                                    <a:pt x="2398" y="912"/>
                                  </a:lnTo>
                                  <a:lnTo>
                                    <a:pt x="2398" y="892"/>
                                  </a:lnTo>
                                  <a:lnTo>
                                    <a:pt x="2385" y="909"/>
                                  </a:lnTo>
                                  <a:lnTo>
                                    <a:pt x="2377" y="894"/>
                                  </a:lnTo>
                                  <a:lnTo>
                                    <a:pt x="2372" y="894"/>
                                  </a:lnTo>
                                  <a:lnTo>
                                    <a:pt x="2372" y="909"/>
                                  </a:lnTo>
                                  <a:lnTo>
                                    <a:pt x="2354" y="910"/>
                                  </a:lnTo>
                                  <a:lnTo>
                                    <a:pt x="2357" y="930"/>
                                  </a:lnTo>
                                  <a:lnTo>
                                    <a:pt x="2373" y="956"/>
                                  </a:lnTo>
                                  <a:lnTo>
                                    <a:pt x="2352" y="990"/>
                                  </a:lnTo>
                                  <a:lnTo>
                                    <a:pt x="2346" y="996"/>
                                  </a:lnTo>
                                  <a:lnTo>
                                    <a:pt x="2305" y="1029"/>
                                  </a:lnTo>
                                  <a:lnTo>
                                    <a:pt x="2295" y="1016"/>
                                  </a:lnTo>
                                  <a:lnTo>
                                    <a:pt x="2271" y="1016"/>
                                  </a:lnTo>
                                  <a:lnTo>
                                    <a:pt x="2274" y="104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40" name="Freeform 1119"/>
                            <p:cNvSpPr>
                              <a:spLocks/>
                            </p:cNvSpPr>
                            <p:nvPr/>
                          </p:nvSpPr>
                          <p:spPr bwMode="auto">
                            <a:xfrm>
                              <a:off x="5036" y="1795"/>
                              <a:ext cx="750" cy="546"/>
                            </a:xfrm>
                            <a:custGeom>
                              <a:avLst/>
                              <a:gdLst>
                                <a:gd name="T0" fmla="*/ 0 w 1639"/>
                                <a:gd name="T1" fmla="*/ 0 h 1197"/>
                                <a:gd name="T2" fmla="*/ 0 w 1639"/>
                                <a:gd name="T3" fmla="*/ 0 h 1197"/>
                                <a:gd name="T4" fmla="*/ 0 w 1639"/>
                                <a:gd name="T5" fmla="*/ 0 h 1197"/>
                                <a:gd name="T6" fmla="*/ 0 w 1639"/>
                                <a:gd name="T7" fmla="*/ 0 h 1197"/>
                                <a:gd name="T8" fmla="*/ 0 w 1639"/>
                                <a:gd name="T9" fmla="*/ 0 h 1197"/>
                                <a:gd name="T10" fmla="*/ 0 w 1639"/>
                                <a:gd name="T11" fmla="*/ 0 h 1197"/>
                                <a:gd name="T12" fmla="*/ 0 w 1639"/>
                                <a:gd name="T13" fmla="*/ 0 h 1197"/>
                                <a:gd name="T14" fmla="*/ 0 w 1639"/>
                                <a:gd name="T15" fmla="*/ 0 h 1197"/>
                                <a:gd name="T16" fmla="*/ 0 w 1639"/>
                                <a:gd name="T17" fmla="*/ 0 h 1197"/>
                                <a:gd name="T18" fmla="*/ 0 w 1639"/>
                                <a:gd name="T19" fmla="*/ 0 h 1197"/>
                                <a:gd name="T20" fmla="*/ 0 w 1639"/>
                                <a:gd name="T21" fmla="*/ 0 h 1197"/>
                                <a:gd name="T22" fmla="*/ 0 w 1639"/>
                                <a:gd name="T23" fmla="*/ 0 h 1197"/>
                                <a:gd name="T24" fmla="*/ 0 w 1639"/>
                                <a:gd name="T25" fmla="*/ 0 h 1197"/>
                                <a:gd name="T26" fmla="*/ 0 w 1639"/>
                                <a:gd name="T27" fmla="*/ 0 h 1197"/>
                                <a:gd name="T28" fmla="*/ 0 w 1639"/>
                                <a:gd name="T29" fmla="*/ 0 h 1197"/>
                                <a:gd name="T30" fmla="*/ 0 w 1639"/>
                                <a:gd name="T31" fmla="*/ 0 h 1197"/>
                                <a:gd name="T32" fmla="*/ 0 w 1639"/>
                                <a:gd name="T33" fmla="*/ 0 h 1197"/>
                                <a:gd name="T34" fmla="*/ 0 w 1639"/>
                                <a:gd name="T35" fmla="*/ 0 h 1197"/>
                                <a:gd name="T36" fmla="*/ 0 w 1639"/>
                                <a:gd name="T37" fmla="*/ 0 h 1197"/>
                                <a:gd name="T38" fmla="*/ 0 w 1639"/>
                                <a:gd name="T39" fmla="*/ 0 h 1197"/>
                                <a:gd name="T40" fmla="*/ 0 w 1639"/>
                                <a:gd name="T41" fmla="*/ 0 h 1197"/>
                                <a:gd name="T42" fmla="*/ 0 w 1639"/>
                                <a:gd name="T43" fmla="*/ 0 h 1197"/>
                                <a:gd name="T44" fmla="*/ 0 w 1639"/>
                                <a:gd name="T45" fmla="*/ 0 h 1197"/>
                                <a:gd name="T46" fmla="*/ 0 w 1639"/>
                                <a:gd name="T47" fmla="*/ 0 h 1197"/>
                                <a:gd name="T48" fmla="*/ 0 w 1639"/>
                                <a:gd name="T49" fmla="*/ 0 h 1197"/>
                                <a:gd name="T50" fmla="*/ 0 w 1639"/>
                                <a:gd name="T51" fmla="*/ 0 h 1197"/>
                                <a:gd name="T52" fmla="*/ 0 w 1639"/>
                                <a:gd name="T53" fmla="*/ 0 h 1197"/>
                                <a:gd name="T54" fmla="*/ 0 w 1639"/>
                                <a:gd name="T55" fmla="*/ 0 h 1197"/>
                                <a:gd name="T56" fmla="*/ 0 w 1639"/>
                                <a:gd name="T57" fmla="*/ 0 h 1197"/>
                                <a:gd name="T58" fmla="*/ 0 w 1639"/>
                                <a:gd name="T59" fmla="*/ 0 h 1197"/>
                                <a:gd name="T60" fmla="*/ 0 w 1639"/>
                                <a:gd name="T61" fmla="*/ 0 h 1197"/>
                                <a:gd name="T62" fmla="*/ 0 w 1639"/>
                                <a:gd name="T63" fmla="*/ 0 h 1197"/>
                                <a:gd name="T64" fmla="*/ 0 w 1639"/>
                                <a:gd name="T65" fmla="*/ 0 h 1197"/>
                                <a:gd name="T66" fmla="*/ 0 w 1639"/>
                                <a:gd name="T67" fmla="*/ 0 h 1197"/>
                                <a:gd name="T68" fmla="*/ 0 w 1639"/>
                                <a:gd name="T69" fmla="*/ 0 h 1197"/>
                                <a:gd name="T70" fmla="*/ 0 w 1639"/>
                                <a:gd name="T71" fmla="*/ 0 h 1197"/>
                                <a:gd name="T72" fmla="*/ 0 w 1639"/>
                                <a:gd name="T73" fmla="*/ 0 h 1197"/>
                                <a:gd name="T74" fmla="*/ 0 w 1639"/>
                                <a:gd name="T75" fmla="*/ 0 h 1197"/>
                                <a:gd name="T76" fmla="*/ 0 w 1639"/>
                                <a:gd name="T77" fmla="*/ 0 h 1197"/>
                                <a:gd name="T78" fmla="*/ 0 w 1639"/>
                                <a:gd name="T79" fmla="*/ 0 h 1197"/>
                                <a:gd name="T80" fmla="*/ 0 w 1639"/>
                                <a:gd name="T81" fmla="*/ 0 h 1197"/>
                                <a:gd name="T82" fmla="*/ 0 w 1639"/>
                                <a:gd name="T83" fmla="*/ 0 h 1197"/>
                                <a:gd name="T84" fmla="*/ 0 w 1639"/>
                                <a:gd name="T85" fmla="*/ 0 h 1197"/>
                                <a:gd name="T86" fmla="*/ 0 w 1639"/>
                                <a:gd name="T87" fmla="*/ 0 h 1197"/>
                                <a:gd name="T88" fmla="*/ 0 w 1639"/>
                                <a:gd name="T89" fmla="*/ 0 h 1197"/>
                                <a:gd name="T90" fmla="*/ 0 w 1639"/>
                                <a:gd name="T91" fmla="*/ 0 h 1197"/>
                                <a:gd name="T92" fmla="*/ 0 w 1639"/>
                                <a:gd name="T93" fmla="*/ 0 h 1197"/>
                                <a:gd name="T94" fmla="*/ 0 w 1639"/>
                                <a:gd name="T95" fmla="*/ 0 h 1197"/>
                                <a:gd name="T96" fmla="*/ 0 w 1639"/>
                                <a:gd name="T97" fmla="*/ 0 h 11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39"/>
                                <a:gd name="T148" fmla="*/ 0 h 1197"/>
                                <a:gd name="T149" fmla="*/ 1639 w 1639"/>
                                <a:gd name="T150" fmla="*/ 1197 h 11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39" h="1197">
                                  <a:moveTo>
                                    <a:pt x="1577" y="0"/>
                                  </a:moveTo>
                                  <a:lnTo>
                                    <a:pt x="1595" y="12"/>
                                  </a:lnTo>
                                  <a:lnTo>
                                    <a:pt x="1600" y="4"/>
                                  </a:lnTo>
                                  <a:lnTo>
                                    <a:pt x="1608" y="23"/>
                                  </a:lnTo>
                                  <a:lnTo>
                                    <a:pt x="1600" y="28"/>
                                  </a:lnTo>
                                  <a:lnTo>
                                    <a:pt x="1613" y="31"/>
                                  </a:lnTo>
                                  <a:lnTo>
                                    <a:pt x="1618" y="66"/>
                                  </a:lnTo>
                                  <a:lnTo>
                                    <a:pt x="1636" y="95"/>
                                  </a:lnTo>
                                  <a:lnTo>
                                    <a:pt x="1623" y="96"/>
                                  </a:lnTo>
                                  <a:lnTo>
                                    <a:pt x="1639" y="118"/>
                                  </a:lnTo>
                                  <a:lnTo>
                                    <a:pt x="1623" y="145"/>
                                  </a:lnTo>
                                  <a:lnTo>
                                    <a:pt x="1579" y="122"/>
                                  </a:lnTo>
                                  <a:lnTo>
                                    <a:pt x="1574" y="129"/>
                                  </a:lnTo>
                                  <a:lnTo>
                                    <a:pt x="1559" y="108"/>
                                  </a:lnTo>
                                  <a:lnTo>
                                    <a:pt x="1566" y="132"/>
                                  </a:lnTo>
                                  <a:lnTo>
                                    <a:pt x="1499" y="158"/>
                                  </a:lnTo>
                                  <a:lnTo>
                                    <a:pt x="1496" y="171"/>
                                  </a:lnTo>
                                  <a:lnTo>
                                    <a:pt x="1462" y="191"/>
                                  </a:lnTo>
                                  <a:lnTo>
                                    <a:pt x="1449" y="186"/>
                                  </a:lnTo>
                                  <a:lnTo>
                                    <a:pt x="1439" y="207"/>
                                  </a:lnTo>
                                  <a:lnTo>
                                    <a:pt x="1413" y="222"/>
                                  </a:lnTo>
                                  <a:lnTo>
                                    <a:pt x="1414" y="232"/>
                                  </a:lnTo>
                                  <a:lnTo>
                                    <a:pt x="1403" y="228"/>
                                  </a:lnTo>
                                  <a:lnTo>
                                    <a:pt x="1405" y="240"/>
                                  </a:lnTo>
                                  <a:lnTo>
                                    <a:pt x="1356" y="269"/>
                                  </a:lnTo>
                                  <a:lnTo>
                                    <a:pt x="1349" y="302"/>
                                  </a:lnTo>
                                  <a:lnTo>
                                    <a:pt x="1318" y="267"/>
                                  </a:lnTo>
                                  <a:lnTo>
                                    <a:pt x="1281" y="258"/>
                                  </a:lnTo>
                                  <a:lnTo>
                                    <a:pt x="1244" y="271"/>
                                  </a:lnTo>
                                  <a:lnTo>
                                    <a:pt x="1219" y="310"/>
                                  </a:lnTo>
                                  <a:lnTo>
                                    <a:pt x="1221" y="271"/>
                                  </a:lnTo>
                                  <a:lnTo>
                                    <a:pt x="1216" y="267"/>
                                  </a:lnTo>
                                  <a:lnTo>
                                    <a:pt x="1190" y="285"/>
                                  </a:lnTo>
                                  <a:lnTo>
                                    <a:pt x="1182" y="310"/>
                                  </a:lnTo>
                                  <a:lnTo>
                                    <a:pt x="1167" y="295"/>
                                  </a:lnTo>
                                  <a:lnTo>
                                    <a:pt x="1156" y="308"/>
                                  </a:lnTo>
                                  <a:lnTo>
                                    <a:pt x="1149" y="300"/>
                                  </a:lnTo>
                                  <a:lnTo>
                                    <a:pt x="1134" y="308"/>
                                  </a:lnTo>
                                  <a:lnTo>
                                    <a:pt x="1123" y="357"/>
                                  </a:lnTo>
                                  <a:lnTo>
                                    <a:pt x="1117" y="357"/>
                                  </a:lnTo>
                                  <a:lnTo>
                                    <a:pt x="1089" y="407"/>
                                  </a:lnTo>
                                  <a:lnTo>
                                    <a:pt x="1087" y="427"/>
                                  </a:lnTo>
                                  <a:lnTo>
                                    <a:pt x="1094" y="437"/>
                                  </a:lnTo>
                                  <a:lnTo>
                                    <a:pt x="1108" y="424"/>
                                  </a:lnTo>
                                  <a:lnTo>
                                    <a:pt x="1125" y="433"/>
                                  </a:lnTo>
                                  <a:lnTo>
                                    <a:pt x="1110" y="469"/>
                                  </a:lnTo>
                                  <a:lnTo>
                                    <a:pt x="1112" y="495"/>
                                  </a:lnTo>
                                  <a:lnTo>
                                    <a:pt x="1125" y="502"/>
                                  </a:lnTo>
                                  <a:lnTo>
                                    <a:pt x="1126" y="523"/>
                                  </a:lnTo>
                                  <a:lnTo>
                                    <a:pt x="1118" y="539"/>
                                  </a:lnTo>
                                  <a:lnTo>
                                    <a:pt x="1108" y="525"/>
                                  </a:lnTo>
                                  <a:lnTo>
                                    <a:pt x="1117" y="507"/>
                                  </a:lnTo>
                                  <a:lnTo>
                                    <a:pt x="1095" y="516"/>
                                  </a:lnTo>
                                  <a:lnTo>
                                    <a:pt x="1100" y="526"/>
                                  </a:lnTo>
                                  <a:lnTo>
                                    <a:pt x="1084" y="541"/>
                                  </a:lnTo>
                                  <a:lnTo>
                                    <a:pt x="1076" y="564"/>
                                  </a:lnTo>
                                  <a:lnTo>
                                    <a:pt x="1089" y="608"/>
                                  </a:lnTo>
                                  <a:lnTo>
                                    <a:pt x="1073" y="621"/>
                                  </a:lnTo>
                                  <a:lnTo>
                                    <a:pt x="1053" y="616"/>
                                  </a:lnTo>
                                  <a:lnTo>
                                    <a:pt x="1022" y="645"/>
                                  </a:lnTo>
                                  <a:lnTo>
                                    <a:pt x="1024" y="692"/>
                                  </a:lnTo>
                                  <a:lnTo>
                                    <a:pt x="1016" y="687"/>
                                  </a:lnTo>
                                  <a:lnTo>
                                    <a:pt x="980" y="702"/>
                                  </a:lnTo>
                                  <a:lnTo>
                                    <a:pt x="968" y="757"/>
                                  </a:lnTo>
                                  <a:lnTo>
                                    <a:pt x="925" y="806"/>
                                  </a:lnTo>
                                  <a:lnTo>
                                    <a:pt x="887" y="612"/>
                                  </a:lnTo>
                                  <a:lnTo>
                                    <a:pt x="885" y="567"/>
                                  </a:lnTo>
                                  <a:lnTo>
                                    <a:pt x="895" y="497"/>
                                  </a:lnTo>
                                  <a:lnTo>
                                    <a:pt x="925" y="474"/>
                                  </a:lnTo>
                                  <a:lnTo>
                                    <a:pt x="933" y="450"/>
                                  </a:lnTo>
                                  <a:lnTo>
                                    <a:pt x="926" y="432"/>
                                  </a:lnTo>
                                  <a:lnTo>
                                    <a:pt x="942" y="433"/>
                                  </a:lnTo>
                                  <a:lnTo>
                                    <a:pt x="973" y="416"/>
                                  </a:lnTo>
                                  <a:lnTo>
                                    <a:pt x="1038" y="328"/>
                                  </a:lnTo>
                                  <a:lnTo>
                                    <a:pt x="1081" y="285"/>
                                  </a:lnTo>
                                  <a:lnTo>
                                    <a:pt x="1086" y="269"/>
                                  </a:lnTo>
                                  <a:lnTo>
                                    <a:pt x="1141" y="241"/>
                                  </a:lnTo>
                                  <a:lnTo>
                                    <a:pt x="1136" y="228"/>
                                  </a:lnTo>
                                  <a:lnTo>
                                    <a:pt x="1144" y="219"/>
                                  </a:lnTo>
                                  <a:lnTo>
                                    <a:pt x="1144" y="199"/>
                                  </a:lnTo>
                                  <a:lnTo>
                                    <a:pt x="1151" y="189"/>
                                  </a:lnTo>
                                  <a:lnTo>
                                    <a:pt x="1156" y="155"/>
                                  </a:lnTo>
                                  <a:lnTo>
                                    <a:pt x="1180" y="140"/>
                                  </a:lnTo>
                                  <a:lnTo>
                                    <a:pt x="1182" y="134"/>
                                  </a:lnTo>
                                  <a:lnTo>
                                    <a:pt x="1164" y="122"/>
                                  </a:lnTo>
                                  <a:lnTo>
                                    <a:pt x="1136" y="132"/>
                                  </a:lnTo>
                                  <a:lnTo>
                                    <a:pt x="1121" y="160"/>
                                  </a:lnTo>
                                  <a:lnTo>
                                    <a:pt x="1120" y="181"/>
                                  </a:lnTo>
                                  <a:lnTo>
                                    <a:pt x="1126" y="189"/>
                                  </a:lnTo>
                                  <a:lnTo>
                                    <a:pt x="1121" y="199"/>
                                  </a:lnTo>
                                  <a:lnTo>
                                    <a:pt x="1113" y="188"/>
                                  </a:lnTo>
                                  <a:lnTo>
                                    <a:pt x="1100" y="192"/>
                                  </a:lnTo>
                                  <a:lnTo>
                                    <a:pt x="1030" y="262"/>
                                  </a:lnTo>
                                  <a:lnTo>
                                    <a:pt x="1037" y="235"/>
                                  </a:lnTo>
                                  <a:lnTo>
                                    <a:pt x="1021" y="236"/>
                                  </a:lnTo>
                                  <a:lnTo>
                                    <a:pt x="1025" y="225"/>
                                  </a:lnTo>
                                  <a:lnTo>
                                    <a:pt x="1022" y="214"/>
                                  </a:lnTo>
                                  <a:lnTo>
                                    <a:pt x="1030" y="197"/>
                                  </a:lnTo>
                                  <a:lnTo>
                                    <a:pt x="1037" y="173"/>
                                  </a:lnTo>
                                  <a:lnTo>
                                    <a:pt x="1021" y="189"/>
                                  </a:lnTo>
                                  <a:lnTo>
                                    <a:pt x="993" y="175"/>
                                  </a:lnTo>
                                  <a:lnTo>
                                    <a:pt x="938" y="189"/>
                                  </a:lnTo>
                                  <a:lnTo>
                                    <a:pt x="897" y="251"/>
                                  </a:lnTo>
                                  <a:lnTo>
                                    <a:pt x="861" y="279"/>
                                  </a:lnTo>
                                  <a:lnTo>
                                    <a:pt x="848" y="310"/>
                                  </a:lnTo>
                                  <a:lnTo>
                                    <a:pt x="842" y="310"/>
                                  </a:lnTo>
                                  <a:lnTo>
                                    <a:pt x="846" y="324"/>
                                  </a:lnTo>
                                  <a:lnTo>
                                    <a:pt x="842" y="332"/>
                                  </a:lnTo>
                                  <a:lnTo>
                                    <a:pt x="869" y="341"/>
                                  </a:lnTo>
                                  <a:lnTo>
                                    <a:pt x="871" y="350"/>
                                  </a:lnTo>
                                  <a:lnTo>
                                    <a:pt x="863" y="354"/>
                                  </a:lnTo>
                                  <a:lnTo>
                                    <a:pt x="824" y="349"/>
                                  </a:lnTo>
                                  <a:lnTo>
                                    <a:pt x="799" y="365"/>
                                  </a:lnTo>
                                  <a:lnTo>
                                    <a:pt x="789" y="360"/>
                                  </a:lnTo>
                                  <a:lnTo>
                                    <a:pt x="754" y="368"/>
                                  </a:lnTo>
                                  <a:lnTo>
                                    <a:pt x="746" y="357"/>
                                  </a:lnTo>
                                  <a:lnTo>
                                    <a:pt x="776" y="344"/>
                                  </a:lnTo>
                                  <a:lnTo>
                                    <a:pt x="754" y="326"/>
                                  </a:lnTo>
                                  <a:lnTo>
                                    <a:pt x="737" y="334"/>
                                  </a:lnTo>
                                  <a:lnTo>
                                    <a:pt x="685" y="316"/>
                                  </a:lnTo>
                                  <a:lnTo>
                                    <a:pt x="679" y="319"/>
                                  </a:lnTo>
                                  <a:lnTo>
                                    <a:pt x="680" y="332"/>
                                  </a:lnTo>
                                  <a:lnTo>
                                    <a:pt x="669" y="336"/>
                                  </a:lnTo>
                                  <a:lnTo>
                                    <a:pt x="672" y="347"/>
                                  </a:lnTo>
                                  <a:lnTo>
                                    <a:pt x="666" y="349"/>
                                  </a:lnTo>
                                  <a:lnTo>
                                    <a:pt x="658" y="337"/>
                                  </a:lnTo>
                                  <a:lnTo>
                                    <a:pt x="632" y="347"/>
                                  </a:lnTo>
                                  <a:lnTo>
                                    <a:pt x="597" y="334"/>
                                  </a:lnTo>
                                  <a:lnTo>
                                    <a:pt x="584" y="352"/>
                                  </a:lnTo>
                                  <a:lnTo>
                                    <a:pt x="568" y="336"/>
                                  </a:lnTo>
                                  <a:lnTo>
                                    <a:pt x="493" y="341"/>
                                  </a:lnTo>
                                  <a:lnTo>
                                    <a:pt x="466" y="357"/>
                                  </a:lnTo>
                                  <a:lnTo>
                                    <a:pt x="420" y="404"/>
                                  </a:lnTo>
                                  <a:lnTo>
                                    <a:pt x="405" y="433"/>
                                  </a:lnTo>
                                  <a:lnTo>
                                    <a:pt x="370" y="463"/>
                                  </a:lnTo>
                                  <a:lnTo>
                                    <a:pt x="321" y="528"/>
                                  </a:lnTo>
                                  <a:lnTo>
                                    <a:pt x="246" y="596"/>
                                  </a:lnTo>
                                  <a:lnTo>
                                    <a:pt x="244" y="606"/>
                                  </a:lnTo>
                                  <a:lnTo>
                                    <a:pt x="260" y="616"/>
                                  </a:lnTo>
                                  <a:lnTo>
                                    <a:pt x="293" y="614"/>
                                  </a:lnTo>
                                  <a:lnTo>
                                    <a:pt x="293" y="660"/>
                                  </a:lnTo>
                                  <a:lnTo>
                                    <a:pt x="304" y="650"/>
                                  </a:lnTo>
                                  <a:lnTo>
                                    <a:pt x="304" y="635"/>
                                  </a:lnTo>
                                  <a:lnTo>
                                    <a:pt x="319" y="630"/>
                                  </a:lnTo>
                                  <a:lnTo>
                                    <a:pt x="309" y="640"/>
                                  </a:lnTo>
                                  <a:lnTo>
                                    <a:pt x="319" y="653"/>
                                  </a:lnTo>
                                  <a:lnTo>
                                    <a:pt x="308" y="669"/>
                                  </a:lnTo>
                                  <a:lnTo>
                                    <a:pt x="335" y="663"/>
                                  </a:lnTo>
                                  <a:lnTo>
                                    <a:pt x="343" y="656"/>
                                  </a:lnTo>
                                  <a:lnTo>
                                    <a:pt x="342" y="671"/>
                                  </a:lnTo>
                                  <a:lnTo>
                                    <a:pt x="353" y="656"/>
                                  </a:lnTo>
                                  <a:lnTo>
                                    <a:pt x="353" y="630"/>
                                  </a:lnTo>
                                  <a:lnTo>
                                    <a:pt x="389" y="632"/>
                                  </a:lnTo>
                                  <a:lnTo>
                                    <a:pt x="405" y="660"/>
                                  </a:lnTo>
                                  <a:lnTo>
                                    <a:pt x="438" y="684"/>
                                  </a:lnTo>
                                  <a:lnTo>
                                    <a:pt x="430" y="704"/>
                                  </a:lnTo>
                                  <a:lnTo>
                                    <a:pt x="433" y="720"/>
                                  </a:lnTo>
                                  <a:lnTo>
                                    <a:pt x="430" y="730"/>
                                  </a:lnTo>
                                  <a:lnTo>
                                    <a:pt x="440" y="741"/>
                                  </a:lnTo>
                                  <a:lnTo>
                                    <a:pt x="420" y="780"/>
                                  </a:lnTo>
                                  <a:lnTo>
                                    <a:pt x="409" y="816"/>
                                  </a:lnTo>
                                  <a:lnTo>
                                    <a:pt x="415" y="849"/>
                                  </a:lnTo>
                                  <a:lnTo>
                                    <a:pt x="404" y="923"/>
                                  </a:lnTo>
                                  <a:lnTo>
                                    <a:pt x="376" y="956"/>
                                  </a:lnTo>
                                  <a:lnTo>
                                    <a:pt x="350" y="997"/>
                                  </a:lnTo>
                                  <a:lnTo>
                                    <a:pt x="334" y="1031"/>
                                  </a:lnTo>
                                  <a:lnTo>
                                    <a:pt x="238" y="1153"/>
                                  </a:lnTo>
                                  <a:lnTo>
                                    <a:pt x="207" y="1179"/>
                                  </a:lnTo>
                                  <a:lnTo>
                                    <a:pt x="182" y="1184"/>
                                  </a:lnTo>
                                  <a:lnTo>
                                    <a:pt x="153" y="1179"/>
                                  </a:lnTo>
                                  <a:lnTo>
                                    <a:pt x="153" y="1159"/>
                                  </a:lnTo>
                                  <a:lnTo>
                                    <a:pt x="143" y="1168"/>
                                  </a:lnTo>
                                  <a:lnTo>
                                    <a:pt x="137" y="1153"/>
                                  </a:lnTo>
                                  <a:lnTo>
                                    <a:pt x="117" y="1187"/>
                                  </a:lnTo>
                                  <a:lnTo>
                                    <a:pt x="103" y="1187"/>
                                  </a:lnTo>
                                  <a:lnTo>
                                    <a:pt x="104" y="1195"/>
                                  </a:lnTo>
                                  <a:lnTo>
                                    <a:pt x="101" y="1197"/>
                                  </a:lnTo>
                                  <a:lnTo>
                                    <a:pt x="98" y="1189"/>
                                  </a:lnTo>
                                  <a:lnTo>
                                    <a:pt x="98" y="1181"/>
                                  </a:lnTo>
                                  <a:lnTo>
                                    <a:pt x="117" y="1156"/>
                                  </a:lnTo>
                                  <a:lnTo>
                                    <a:pt x="117" y="1120"/>
                                  </a:lnTo>
                                  <a:lnTo>
                                    <a:pt x="111" y="1098"/>
                                  </a:lnTo>
                                  <a:lnTo>
                                    <a:pt x="137" y="1073"/>
                                  </a:lnTo>
                                  <a:lnTo>
                                    <a:pt x="169" y="1085"/>
                                  </a:lnTo>
                                  <a:lnTo>
                                    <a:pt x="177" y="1078"/>
                                  </a:lnTo>
                                  <a:lnTo>
                                    <a:pt x="199" y="1034"/>
                                  </a:lnTo>
                                  <a:lnTo>
                                    <a:pt x="213" y="980"/>
                                  </a:lnTo>
                                  <a:lnTo>
                                    <a:pt x="228" y="966"/>
                                  </a:lnTo>
                                  <a:lnTo>
                                    <a:pt x="225" y="933"/>
                                  </a:lnTo>
                                  <a:lnTo>
                                    <a:pt x="230" y="923"/>
                                  </a:lnTo>
                                  <a:lnTo>
                                    <a:pt x="143" y="961"/>
                                  </a:lnTo>
                                  <a:lnTo>
                                    <a:pt x="114" y="959"/>
                                  </a:lnTo>
                                  <a:lnTo>
                                    <a:pt x="104" y="943"/>
                                  </a:lnTo>
                                  <a:lnTo>
                                    <a:pt x="104" y="923"/>
                                  </a:lnTo>
                                  <a:lnTo>
                                    <a:pt x="96" y="902"/>
                                  </a:lnTo>
                                  <a:lnTo>
                                    <a:pt x="52" y="878"/>
                                  </a:lnTo>
                                  <a:lnTo>
                                    <a:pt x="0" y="868"/>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41" name="Freeform 1120"/>
                            <p:cNvSpPr>
                              <a:spLocks/>
                            </p:cNvSpPr>
                            <p:nvPr/>
                          </p:nvSpPr>
                          <p:spPr bwMode="auto">
                            <a:xfrm>
                              <a:off x="4628" y="2104"/>
                              <a:ext cx="408" cy="97"/>
                            </a:xfrm>
                            <a:custGeom>
                              <a:avLst/>
                              <a:gdLst>
                                <a:gd name="T0" fmla="*/ 0 w 892"/>
                                <a:gd name="T1" fmla="*/ 0 h 215"/>
                                <a:gd name="T2" fmla="*/ 0 w 892"/>
                                <a:gd name="T3" fmla="*/ 0 h 215"/>
                                <a:gd name="T4" fmla="*/ 0 w 892"/>
                                <a:gd name="T5" fmla="*/ 0 h 215"/>
                                <a:gd name="T6" fmla="*/ 0 w 892"/>
                                <a:gd name="T7" fmla="*/ 0 h 215"/>
                                <a:gd name="T8" fmla="*/ 0 w 892"/>
                                <a:gd name="T9" fmla="*/ 0 h 215"/>
                                <a:gd name="T10" fmla="*/ 0 w 892"/>
                                <a:gd name="T11" fmla="*/ 0 h 215"/>
                                <a:gd name="T12" fmla="*/ 0 w 892"/>
                                <a:gd name="T13" fmla="*/ 0 h 215"/>
                                <a:gd name="T14" fmla="*/ 0 w 892"/>
                                <a:gd name="T15" fmla="*/ 0 h 215"/>
                                <a:gd name="T16" fmla="*/ 0 w 892"/>
                                <a:gd name="T17" fmla="*/ 0 h 215"/>
                                <a:gd name="T18" fmla="*/ 0 w 892"/>
                                <a:gd name="T19" fmla="*/ 0 h 215"/>
                                <a:gd name="T20" fmla="*/ 0 w 892"/>
                                <a:gd name="T21" fmla="*/ 0 h 215"/>
                                <a:gd name="T22" fmla="*/ 0 w 892"/>
                                <a:gd name="T23" fmla="*/ 0 h 215"/>
                                <a:gd name="T24" fmla="*/ 0 w 892"/>
                                <a:gd name="T25" fmla="*/ 0 h 215"/>
                                <a:gd name="T26" fmla="*/ 0 w 892"/>
                                <a:gd name="T27" fmla="*/ 0 h 215"/>
                                <a:gd name="T28" fmla="*/ 0 w 892"/>
                                <a:gd name="T29" fmla="*/ 0 h 215"/>
                                <a:gd name="T30" fmla="*/ 0 w 892"/>
                                <a:gd name="T31" fmla="*/ 0 h 215"/>
                                <a:gd name="T32" fmla="*/ 0 w 892"/>
                                <a:gd name="T33" fmla="*/ 0 h 215"/>
                                <a:gd name="T34" fmla="*/ 0 w 892"/>
                                <a:gd name="T35" fmla="*/ 0 h 215"/>
                                <a:gd name="T36" fmla="*/ 0 w 892"/>
                                <a:gd name="T37" fmla="*/ 0 h 215"/>
                                <a:gd name="T38" fmla="*/ 0 w 892"/>
                                <a:gd name="T39" fmla="*/ 0 h 215"/>
                                <a:gd name="T40" fmla="*/ 0 w 892"/>
                                <a:gd name="T41" fmla="*/ 0 h 215"/>
                                <a:gd name="T42" fmla="*/ 0 w 892"/>
                                <a:gd name="T43" fmla="*/ 0 h 215"/>
                                <a:gd name="T44" fmla="*/ 0 w 892"/>
                                <a:gd name="T45" fmla="*/ 0 h 215"/>
                                <a:gd name="T46" fmla="*/ 0 w 892"/>
                                <a:gd name="T47" fmla="*/ 0 h 215"/>
                                <a:gd name="T48" fmla="*/ 0 w 892"/>
                                <a:gd name="T49" fmla="*/ 0 h 215"/>
                                <a:gd name="T50" fmla="*/ 0 w 892"/>
                                <a:gd name="T51" fmla="*/ 0 h 215"/>
                                <a:gd name="T52" fmla="*/ 0 w 892"/>
                                <a:gd name="T53" fmla="*/ 0 h 215"/>
                                <a:gd name="T54" fmla="*/ 0 w 892"/>
                                <a:gd name="T55" fmla="*/ 0 h 215"/>
                                <a:gd name="T56" fmla="*/ 0 w 892"/>
                                <a:gd name="T57" fmla="*/ 0 h 215"/>
                                <a:gd name="T58" fmla="*/ 0 w 892"/>
                                <a:gd name="T59" fmla="*/ 0 h 215"/>
                                <a:gd name="T60" fmla="*/ 0 w 892"/>
                                <a:gd name="T61" fmla="*/ 0 h 2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92"/>
                                <a:gd name="T94" fmla="*/ 0 h 215"/>
                                <a:gd name="T95" fmla="*/ 892 w 892"/>
                                <a:gd name="T96" fmla="*/ 215 h 21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92" h="215">
                                  <a:moveTo>
                                    <a:pt x="892" y="192"/>
                                  </a:moveTo>
                                  <a:lnTo>
                                    <a:pt x="881" y="132"/>
                                  </a:lnTo>
                                  <a:lnTo>
                                    <a:pt x="861" y="88"/>
                                  </a:lnTo>
                                  <a:lnTo>
                                    <a:pt x="856" y="59"/>
                                  </a:lnTo>
                                  <a:lnTo>
                                    <a:pt x="832" y="26"/>
                                  </a:lnTo>
                                  <a:lnTo>
                                    <a:pt x="794" y="18"/>
                                  </a:lnTo>
                                  <a:lnTo>
                                    <a:pt x="768" y="0"/>
                                  </a:lnTo>
                                  <a:lnTo>
                                    <a:pt x="682" y="13"/>
                                  </a:lnTo>
                                  <a:lnTo>
                                    <a:pt x="656" y="42"/>
                                  </a:lnTo>
                                  <a:lnTo>
                                    <a:pt x="653" y="50"/>
                                  </a:lnTo>
                                  <a:lnTo>
                                    <a:pt x="676" y="50"/>
                                  </a:lnTo>
                                  <a:lnTo>
                                    <a:pt x="677" y="75"/>
                                  </a:lnTo>
                                  <a:lnTo>
                                    <a:pt x="651" y="98"/>
                                  </a:lnTo>
                                  <a:lnTo>
                                    <a:pt x="633" y="151"/>
                                  </a:lnTo>
                                  <a:lnTo>
                                    <a:pt x="630" y="169"/>
                                  </a:lnTo>
                                  <a:lnTo>
                                    <a:pt x="586" y="195"/>
                                  </a:lnTo>
                                  <a:lnTo>
                                    <a:pt x="541" y="176"/>
                                  </a:lnTo>
                                  <a:lnTo>
                                    <a:pt x="518" y="179"/>
                                  </a:lnTo>
                                  <a:lnTo>
                                    <a:pt x="482" y="163"/>
                                  </a:lnTo>
                                  <a:lnTo>
                                    <a:pt x="433" y="195"/>
                                  </a:lnTo>
                                  <a:lnTo>
                                    <a:pt x="368" y="215"/>
                                  </a:lnTo>
                                  <a:lnTo>
                                    <a:pt x="340" y="210"/>
                                  </a:lnTo>
                                  <a:lnTo>
                                    <a:pt x="298" y="202"/>
                                  </a:lnTo>
                                  <a:lnTo>
                                    <a:pt x="275" y="182"/>
                                  </a:lnTo>
                                  <a:lnTo>
                                    <a:pt x="200" y="145"/>
                                  </a:lnTo>
                                  <a:lnTo>
                                    <a:pt x="182" y="142"/>
                                  </a:lnTo>
                                  <a:lnTo>
                                    <a:pt x="137" y="161"/>
                                  </a:lnTo>
                                  <a:lnTo>
                                    <a:pt x="116" y="155"/>
                                  </a:lnTo>
                                  <a:lnTo>
                                    <a:pt x="93" y="138"/>
                                  </a:lnTo>
                                  <a:lnTo>
                                    <a:pt x="85" y="99"/>
                                  </a:lnTo>
                                  <a:lnTo>
                                    <a:pt x="0" y="65"/>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42" name="Freeform 1121"/>
                            <p:cNvSpPr>
                              <a:spLocks/>
                            </p:cNvSpPr>
                            <p:nvPr/>
                          </p:nvSpPr>
                          <p:spPr bwMode="auto">
                            <a:xfrm>
                              <a:off x="3480" y="2056"/>
                              <a:ext cx="48" cy="25"/>
                            </a:xfrm>
                            <a:custGeom>
                              <a:avLst/>
                              <a:gdLst>
                                <a:gd name="T0" fmla="*/ 0 w 106"/>
                                <a:gd name="T1" fmla="*/ 0 h 54"/>
                                <a:gd name="T2" fmla="*/ 0 w 106"/>
                                <a:gd name="T3" fmla="*/ 0 h 54"/>
                                <a:gd name="T4" fmla="*/ 0 w 106"/>
                                <a:gd name="T5" fmla="*/ 0 h 54"/>
                                <a:gd name="T6" fmla="*/ 0 w 106"/>
                                <a:gd name="T7" fmla="*/ 0 h 54"/>
                                <a:gd name="T8" fmla="*/ 0 w 106"/>
                                <a:gd name="T9" fmla="*/ 0 h 54"/>
                                <a:gd name="T10" fmla="*/ 0 w 106"/>
                                <a:gd name="T11" fmla="*/ 0 h 54"/>
                                <a:gd name="T12" fmla="*/ 0 w 106"/>
                                <a:gd name="T13" fmla="*/ 0 h 54"/>
                                <a:gd name="T14" fmla="*/ 0 w 106"/>
                                <a:gd name="T15" fmla="*/ 0 h 54"/>
                                <a:gd name="T16" fmla="*/ 0 w 106"/>
                                <a:gd name="T17" fmla="*/ 0 h 54"/>
                                <a:gd name="T18" fmla="*/ 0 w 106"/>
                                <a:gd name="T19" fmla="*/ 0 h 54"/>
                                <a:gd name="T20" fmla="*/ 0 w 106"/>
                                <a:gd name="T21" fmla="*/ 0 h 54"/>
                                <a:gd name="T22" fmla="*/ 0 w 106"/>
                                <a:gd name="T23" fmla="*/ 0 h 54"/>
                                <a:gd name="T24" fmla="*/ 0 w 106"/>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6"/>
                                <a:gd name="T40" fmla="*/ 0 h 54"/>
                                <a:gd name="T41" fmla="*/ 106 w 106"/>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6" h="54">
                                  <a:moveTo>
                                    <a:pt x="101" y="50"/>
                                  </a:moveTo>
                                  <a:lnTo>
                                    <a:pt x="106" y="27"/>
                                  </a:lnTo>
                                  <a:lnTo>
                                    <a:pt x="99" y="14"/>
                                  </a:lnTo>
                                  <a:lnTo>
                                    <a:pt x="76" y="11"/>
                                  </a:lnTo>
                                  <a:lnTo>
                                    <a:pt x="50" y="0"/>
                                  </a:lnTo>
                                  <a:lnTo>
                                    <a:pt x="50" y="3"/>
                                  </a:lnTo>
                                  <a:lnTo>
                                    <a:pt x="49" y="21"/>
                                  </a:lnTo>
                                  <a:lnTo>
                                    <a:pt x="32" y="16"/>
                                  </a:lnTo>
                                  <a:lnTo>
                                    <a:pt x="37" y="8"/>
                                  </a:lnTo>
                                  <a:lnTo>
                                    <a:pt x="13" y="19"/>
                                  </a:lnTo>
                                  <a:lnTo>
                                    <a:pt x="0" y="47"/>
                                  </a:lnTo>
                                  <a:lnTo>
                                    <a:pt x="44" y="54"/>
                                  </a:lnTo>
                                  <a:lnTo>
                                    <a:pt x="101" y="5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43" name="Freeform 1122"/>
                            <p:cNvSpPr>
                              <a:spLocks/>
                            </p:cNvSpPr>
                            <p:nvPr/>
                          </p:nvSpPr>
                          <p:spPr bwMode="auto">
                            <a:xfrm>
                              <a:off x="3480" y="2056"/>
                              <a:ext cx="48" cy="25"/>
                            </a:xfrm>
                            <a:custGeom>
                              <a:avLst/>
                              <a:gdLst>
                                <a:gd name="T0" fmla="*/ 0 w 106"/>
                                <a:gd name="T1" fmla="*/ 0 h 54"/>
                                <a:gd name="T2" fmla="*/ 0 w 106"/>
                                <a:gd name="T3" fmla="*/ 0 h 54"/>
                                <a:gd name="T4" fmla="*/ 0 w 106"/>
                                <a:gd name="T5" fmla="*/ 0 h 54"/>
                                <a:gd name="T6" fmla="*/ 0 w 106"/>
                                <a:gd name="T7" fmla="*/ 0 h 54"/>
                                <a:gd name="T8" fmla="*/ 0 w 106"/>
                                <a:gd name="T9" fmla="*/ 0 h 54"/>
                                <a:gd name="T10" fmla="*/ 0 w 106"/>
                                <a:gd name="T11" fmla="*/ 0 h 54"/>
                                <a:gd name="T12" fmla="*/ 0 w 106"/>
                                <a:gd name="T13" fmla="*/ 0 h 54"/>
                                <a:gd name="T14" fmla="*/ 0 w 106"/>
                                <a:gd name="T15" fmla="*/ 0 h 54"/>
                                <a:gd name="T16" fmla="*/ 0 w 106"/>
                                <a:gd name="T17" fmla="*/ 0 h 54"/>
                                <a:gd name="T18" fmla="*/ 0 w 106"/>
                                <a:gd name="T19" fmla="*/ 0 h 54"/>
                                <a:gd name="T20" fmla="*/ 0 w 106"/>
                                <a:gd name="T21" fmla="*/ 0 h 54"/>
                                <a:gd name="T22" fmla="*/ 0 w 106"/>
                                <a:gd name="T23" fmla="*/ 0 h 54"/>
                                <a:gd name="T24" fmla="*/ 0 w 106"/>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6"/>
                                <a:gd name="T40" fmla="*/ 0 h 54"/>
                                <a:gd name="T41" fmla="*/ 106 w 106"/>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6" h="54">
                                  <a:moveTo>
                                    <a:pt x="101" y="50"/>
                                  </a:moveTo>
                                  <a:lnTo>
                                    <a:pt x="106" y="27"/>
                                  </a:lnTo>
                                  <a:lnTo>
                                    <a:pt x="99" y="14"/>
                                  </a:lnTo>
                                  <a:lnTo>
                                    <a:pt x="76" y="11"/>
                                  </a:lnTo>
                                  <a:lnTo>
                                    <a:pt x="50" y="0"/>
                                  </a:lnTo>
                                  <a:lnTo>
                                    <a:pt x="50" y="3"/>
                                  </a:lnTo>
                                  <a:lnTo>
                                    <a:pt x="49" y="21"/>
                                  </a:lnTo>
                                  <a:lnTo>
                                    <a:pt x="32" y="16"/>
                                  </a:lnTo>
                                  <a:lnTo>
                                    <a:pt x="37" y="8"/>
                                  </a:lnTo>
                                  <a:lnTo>
                                    <a:pt x="13" y="19"/>
                                  </a:lnTo>
                                  <a:lnTo>
                                    <a:pt x="0" y="47"/>
                                  </a:lnTo>
                                  <a:lnTo>
                                    <a:pt x="44" y="54"/>
                                  </a:lnTo>
                                  <a:lnTo>
                                    <a:pt x="101" y="5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44" name="Freeform 1123"/>
                            <p:cNvSpPr>
                              <a:spLocks/>
                            </p:cNvSpPr>
                            <p:nvPr/>
                          </p:nvSpPr>
                          <p:spPr bwMode="auto">
                            <a:xfrm>
                              <a:off x="3494" y="2339"/>
                              <a:ext cx="35" cy="31"/>
                            </a:xfrm>
                            <a:custGeom>
                              <a:avLst/>
                              <a:gdLst>
                                <a:gd name="T0" fmla="*/ 0 w 78"/>
                                <a:gd name="T1" fmla="*/ 0 h 69"/>
                                <a:gd name="T2" fmla="*/ 0 w 78"/>
                                <a:gd name="T3" fmla="*/ 0 h 69"/>
                                <a:gd name="T4" fmla="*/ 0 w 78"/>
                                <a:gd name="T5" fmla="*/ 0 h 69"/>
                                <a:gd name="T6" fmla="*/ 0 w 78"/>
                                <a:gd name="T7" fmla="*/ 0 h 69"/>
                                <a:gd name="T8" fmla="*/ 0 w 78"/>
                                <a:gd name="T9" fmla="*/ 0 h 69"/>
                                <a:gd name="T10" fmla="*/ 0 w 78"/>
                                <a:gd name="T11" fmla="*/ 0 h 69"/>
                                <a:gd name="T12" fmla="*/ 0 w 78"/>
                                <a:gd name="T13" fmla="*/ 0 h 69"/>
                                <a:gd name="T14" fmla="*/ 0 w 78"/>
                                <a:gd name="T15" fmla="*/ 0 h 69"/>
                                <a:gd name="T16" fmla="*/ 0 w 78"/>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69"/>
                                <a:gd name="T29" fmla="*/ 78 w 78"/>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69">
                                  <a:moveTo>
                                    <a:pt x="16" y="69"/>
                                  </a:moveTo>
                                  <a:lnTo>
                                    <a:pt x="0" y="48"/>
                                  </a:lnTo>
                                  <a:lnTo>
                                    <a:pt x="5" y="15"/>
                                  </a:lnTo>
                                  <a:lnTo>
                                    <a:pt x="29" y="0"/>
                                  </a:lnTo>
                                  <a:lnTo>
                                    <a:pt x="60" y="0"/>
                                  </a:lnTo>
                                  <a:lnTo>
                                    <a:pt x="60" y="9"/>
                                  </a:lnTo>
                                  <a:lnTo>
                                    <a:pt x="73" y="20"/>
                                  </a:lnTo>
                                  <a:lnTo>
                                    <a:pt x="78" y="48"/>
                                  </a:lnTo>
                                  <a:lnTo>
                                    <a:pt x="16" y="69"/>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45" name="Freeform 1124"/>
                            <p:cNvSpPr>
                              <a:spLocks/>
                            </p:cNvSpPr>
                            <p:nvPr/>
                          </p:nvSpPr>
                          <p:spPr bwMode="auto">
                            <a:xfrm>
                              <a:off x="3494" y="2339"/>
                              <a:ext cx="35" cy="31"/>
                            </a:xfrm>
                            <a:custGeom>
                              <a:avLst/>
                              <a:gdLst>
                                <a:gd name="T0" fmla="*/ 0 w 78"/>
                                <a:gd name="T1" fmla="*/ 0 h 69"/>
                                <a:gd name="T2" fmla="*/ 0 w 78"/>
                                <a:gd name="T3" fmla="*/ 0 h 69"/>
                                <a:gd name="T4" fmla="*/ 0 w 78"/>
                                <a:gd name="T5" fmla="*/ 0 h 69"/>
                                <a:gd name="T6" fmla="*/ 0 w 78"/>
                                <a:gd name="T7" fmla="*/ 0 h 69"/>
                                <a:gd name="T8" fmla="*/ 0 w 78"/>
                                <a:gd name="T9" fmla="*/ 0 h 69"/>
                                <a:gd name="T10" fmla="*/ 0 w 78"/>
                                <a:gd name="T11" fmla="*/ 0 h 69"/>
                                <a:gd name="T12" fmla="*/ 0 w 78"/>
                                <a:gd name="T13" fmla="*/ 0 h 69"/>
                                <a:gd name="T14" fmla="*/ 0 w 78"/>
                                <a:gd name="T15" fmla="*/ 0 h 69"/>
                                <a:gd name="T16" fmla="*/ 0 w 78"/>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69"/>
                                <a:gd name="T29" fmla="*/ 78 w 78"/>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69">
                                  <a:moveTo>
                                    <a:pt x="16" y="69"/>
                                  </a:moveTo>
                                  <a:lnTo>
                                    <a:pt x="0" y="48"/>
                                  </a:lnTo>
                                  <a:lnTo>
                                    <a:pt x="5" y="15"/>
                                  </a:lnTo>
                                  <a:lnTo>
                                    <a:pt x="29" y="0"/>
                                  </a:lnTo>
                                  <a:lnTo>
                                    <a:pt x="60" y="0"/>
                                  </a:lnTo>
                                  <a:lnTo>
                                    <a:pt x="60" y="9"/>
                                  </a:lnTo>
                                  <a:lnTo>
                                    <a:pt x="73" y="20"/>
                                  </a:lnTo>
                                  <a:lnTo>
                                    <a:pt x="78" y="48"/>
                                  </a:lnTo>
                                  <a:lnTo>
                                    <a:pt x="16" y="69"/>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46" name="Freeform 1125"/>
                            <p:cNvSpPr>
                              <a:spLocks/>
                            </p:cNvSpPr>
                            <p:nvPr/>
                          </p:nvSpPr>
                          <p:spPr bwMode="auto">
                            <a:xfrm>
                              <a:off x="5839" y="3714"/>
                              <a:ext cx="6" cy="7"/>
                            </a:xfrm>
                            <a:custGeom>
                              <a:avLst/>
                              <a:gdLst>
                                <a:gd name="T0" fmla="*/ 0 w 15"/>
                                <a:gd name="T1" fmla="*/ 0 h 13"/>
                                <a:gd name="T2" fmla="*/ 0 w 15"/>
                                <a:gd name="T3" fmla="*/ 1 h 13"/>
                                <a:gd name="T4" fmla="*/ 0 w 15"/>
                                <a:gd name="T5" fmla="*/ 1 h 13"/>
                                <a:gd name="T6" fmla="*/ 0 w 15"/>
                                <a:gd name="T7" fmla="*/ 1 h 13"/>
                                <a:gd name="T8" fmla="*/ 0 w 15"/>
                                <a:gd name="T9" fmla="*/ 0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15" y="0"/>
                                  </a:moveTo>
                                  <a:lnTo>
                                    <a:pt x="7" y="13"/>
                                  </a:lnTo>
                                  <a:lnTo>
                                    <a:pt x="5" y="4"/>
                                  </a:lnTo>
                                  <a:lnTo>
                                    <a:pt x="0" y="2"/>
                                  </a:lnTo>
                                  <a:lnTo>
                                    <a:pt x="15"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47" name="Freeform 1126"/>
                            <p:cNvSpPr>
                              <a:spLocks/>
                            </p:cNvSpPr>
                            <p:nvPr/>
                          </p:nvSpPr>
                          <p:spPr bwMode="auto">
                            <a:xfrm>
                              <a:off x="5839" y="3714"/>
                              <a:ext cx="6" cy="7"/>
                            </a:xfrm>
                            <a:custGeom>
                              <a:avLst/>
                              <a:gdLst>
                                <a:gd name="T0" fmla="*/ 0 w 15"/>
                                <a:gd name="T1" fmla="*/ 0 h 13"/>
                                <a:gd name="T2" fmla="*/ 0 w 15"/>
                                <a:gd name="T3" fmla="*/ 1 h 13"/>
                                <a:gd name="T4" fmla="*/ 0 w 15"/>
                                <a:gd name="T5" fmla="*/ 1 h 13"/>
                                <a:gd name="T6" fmla="*/ 0 w 15"/>
                                <a:gd name="T7" fmla="*/ 1 h 13"/>
                                <a:gd name="T8" fmla="*/ 0 w 15"/>
                                <a:gd name="T9" fmla="*/ 0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15" y="0"/>
                                  </a:moveTo>
                                  <a:lnTo>
                                    <a:pt x="7" y="13"/>
                                  </a:lnTo>
                                  <a:lnTo>
                                    <a:pt x="5" y="4"/>
                                  </a:lnTo>
                                  <a:lnTo>
                                    <a:pt x="0" y="2"/>
                                  </a:lnTo>
                                  <a:lnTo>
                                    <a:pt x="15"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48" name="Freeform 1127"/>
                            <p:cNvSpPr>
                              <a:spLocks/>
                            </p:cNvSpPr>
                            <p:nvPr/>
                          </p:nvSpPr>
                          <p:spPr bwMode="auto">
                            <a:xfrm>
                              <a:off x="5686" y="3541"/>
                              <a:ext cx="83" cy="130"/>
                            </a:xfrm>
                            <a:custGeom>
                              <a:avLst/>
                              <a:gdLst>
                                <a:gd name="T0" fmla="*/ 0 w 182"/>
                                <a:gd name="T1" fmla="*/ 0 h 285"/>
                                <a:gd name="T2" fmla="*/ 0 w 182"/>
                                <a:gd name="T3" fmla="*/ 0 h 285"/>
                                <a:gd name="T4" fmla="*/ 0 w 182"/>
                                <a:gd name="T5" fmla="*/ 0 h 285"/>
                                <a:gd name="T6" fmla="*/ 0 w 182"/>
                                <a:gd name="T7" fmla="*/ 0 h 285"/>
                                <a:gd name="T8" fmla="*/ 0 w 182"/>
                                <a:gd name="T9" fmla="*/ 0 h 285"/>
                                <a:gd name="T10" fmla="*/ 0 w 182"/>
                                <a:gd name="T11" fmla="*/ 0 h 285"/>
                                <a:gd name="T12" fmla="*/ 0 w 182"/>
                                <a:gd name="T13" fmla="*/ 0 h 285"/>
                                <a:gd name="T14" fmla="*/ 0 w 182"/>
                                <a:gd name="T15" fmla="*/ 0 h 285"/>
                                <a:gd name="T16" fmla="*/ 0 w 182"/>
                                <a:gd name="T17" fmla="*/ 0 h 285"/>
                                <a:gd name="T18" fmla="*/ 0 w 182"/>
                                <a:gd name="T19" fmla="*/ 0 h 285"/>
                                <a:gd name="T20" fmla="*/ 0 w 182"/>
                                <a:gd name="T21" fmla="*/ 0 h 285"/>
                                <a:gd name="T22" fmla="*/ 0 w 182"/>
                                <a:gd name="T23" fmla="*/ 0 h 285"/>
                                <a:gd name="T24" fmla="*/ 0 w 182"/>
                                <a:gd name="T25" fmla="*/ 0 h 285"/>
                                <a:gd name="T26" fmla="*/ 0 w 182"/>
                                <a:gd name="T27" fmla="*/ 0 h 285"/>
                                <a:gd name="T28" fmla="*/ 0 w 182"/>
                                <a:gd name="T29" fmla="*/ 0 h 285"/>
                                <a:gd name="T30" fmla="*/ 0 w 182"/>
                                <a:gd name="T31" fmla="*/ 0 h 285"/>
                                <a:gd name="T32" fmla="*/ 0 w 182"/>
                                <a:gd name="T33" fmla="*/ 0 h 285"/>
                                <a:gd name="T34" fmla="*/ 0 w 182"/>
                                <a:gd name="T35" fmla="*/ 0 h 285"/>
                                <a:gd name="T36" fmla="*/ 0 w 182"/>
                                <a:gd name="T37" fmla="*/ 0 h 285"/>
                                <a:gd name="T38" fmla="*/ 0 w 182"/>
                                <a:gd name="T39" fmla="*/ 0 h 285"/>
                                <a:gd name="T40" fmla="*/ 0 w 182"/>
                                <a:gd name="T41" fmla="*/ 0 h 285"/>
                                <a:gd name="T42" fmla="*/ 0 w 182"/>
                                <a:gd name="T43" fmla="*/ 0 h 285"/>
                                <a:gd name="T44" fmla="*/ 0 w 182"/>
                                <a:gd name="T45" fmla="*/ 0 h 285"/>
                                <a:gd name="T46" fmla="*/ 0 w 182"/>
                                <a:gd name="T47" fmla="*/ 0 h 285"/>
                                <a:gd name="T48" fmla="*/ 0 w 182"/>
                                <a:gd name="T49" fmla="*/ 0 h 285"/>
                                <a:gd name="T50" fmla="*/ 0 w 182"/>
                                <a:gd name="T51" fmla="*/ 0 h 285"/>
                                <a:gd name="T52" fmla="*/ 0 w 182"/>
                                <a:gd name="T53" fmla="*/ 0 h 285"/>
                                <a:gd name="T54" fmla="*/ 0 w 182"/>
                                <a:gd name="T55" fmla="*/ 0 h 285"/>
                                <a:gd name="T56" fmla="*/ 0 w 182"/>
                                <a:gd name="T57" fmla="*/ 0 h 285"/>
                                <a:gd name="T58" fmla="*/ 0 w 182"/>
                                <a:gd name="T59" fmla="*/ 0 h 285"/>
                                <a:gd name="T60" fmla="*/ 0 w 182"/>
                                <a:gd name="T61" fmla="*/ 0 h 285"/>
                                <a:gd name="T62" fmla="*/ 0 w 182"/>
                                <a:gd name="T63" fmla="*/ 0 h 285"/>
                                <a:gd name="T64" fmla="*/ 0 w 182"/>
                                <a:gd name="T65" fmla="*/ 0 h 285"/>
                                <a:gd name="T66" fmla="*/ 0 w 182"/>
                                <a:gd name="T67" fmla="*/ 0 h 285"/>
                                <a:gd name="T68" fmla="*/ 0 w 182"/>
                                <a:gd name="T69" fmla="*/ 0 h 285"/>
                                <a:gd name="T70" fmla="*/ 0 w 182"/>
                                <a:gd name="T71" fmla="*/ 0 h 285"/>
                                <a:gd name="T72" fmla="*/ 0 w 182"/>
                                <a:gd name="T73" fmla="*/ 0 h 285"/>
                                <a:gd name="T74" fmla="*/ 0 w 182"/>
                                <a:gd name="T75" fmla="*/ 0 h 285"/>
                                <a:gd name="T76" fmla="*/ 0 w 182"/>
                                <a:gd name="T77" fmla="*/ 0 h 285"/>
                                <a:gd name="T78" fmla="*/ 0 w 182"/>
                                <a:gd name="T79" fmla="*/ 0 h 285"/>
                                <a:gd name="T80" fmla="*/ 0 w 182"/>
                                <a:gd name="T81" fmla="*/ 0 h 285"/>
                                <a:gd name="T82" fmla="*/ 0 w 182"/>
                                <a:gd name="T83" fmla="*/ 0 h 285"/>
                                <a:gd name="T84" fmla="*/ 0 w 182"/>
                                <a:gd name="T85" fmla="*/ 0 h 285"/>
                                <a:gd name="T86" fmla="*/ 0 w 182"/>
                                <a:gd name="T87" fmla="*/ 0 h 285"/>
                                <a:gd name="T88" fmla="*/ 0 w 182"/>
                                <a:gd name="T89" fmla="*/ 0 h 285"/>
                                <a:gd name="T90" fmla="*/ 0 w 182"/>
                                <a:gd name="T91" fmla="*/ 0 h 285"/>
                                <a:gd name="T92" fmla="*/ 0 w 182"/>
                                <a:gd name="T93" fmla="*/ 0 h 2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2"/>
                                <a:gd name="T142" fmla="*/ 0 h 285"/>
                                <a:gd name="T143" fmla="*/ 182 w 182"/>
                                <a:gd name="T144" fmla="*/ 285 h 28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2" h="285">
                                  <a:moveTo>
                                    <a:pt x="6" y="0"/>
                                  </a:moveTo>
                                  <a:lnTo>
                                    <a:pt x="14" y="18"/>
                                  </a:lnTo>
                                  <a:lnTo>
                                    <a:pt x="21" y="15"/>
                                  </a:lnTo>
                                  <a:lnTo>
                                    <a:pt x="50" y="33"/>
                                  </a:lnTo>
                                  <a:lnTo>
                                    <a:pt x="58" y="55"/>
                                  </a:lnTo>
                                  <a:lnTo>
                                    <a:pt x="50" y="55"/>
                                  </a:lnTo>
                                  <a:lnTo>
                                    <a:pt x="68" y="78"/>
                                  </a:lnTo>
                                  <a:lnTo>
                                    <a:pt x="65" y="96"/>
                                  </a:lnTo>
                                  <a:lnTo>
                                    <a:pt x="79" y="98"/>
                                  </a:lnTo>
                                  <a:lnTo>
                                    <a:pt x="86" y="107"/>
                                  </a:lnTo>
                                  <a:lnTo>
                                    <a:pt x="86" y="81"/>
                                  </a:lnTo>
                                  <a:lnTo>
                                    <a:pt x="96" y="88"/>
                                  </a:lnTo>
                                  <a:lnTo>
                                    <a:pt x="104" y="124"/>
                                  </a:lnTo>
                                  <a:lnTo>
                                    <a:pt x="138" y="137"/>
                                  </a:lnTo>
                                  <a:lnTo>
                                    <a:pt x="167" y="119"/>
                                  </a:lnTo>
                                  <a:lnTo>
                                    <a:pt x="182" y="125"/>
                                  </a:lnTo>
                                  <a:lnTo>
                                    <a:pt x="175" y="161"/>
                                  </a:lnTo>
                                  <a:lnTo>
                                    <a:pt x="166" y="166"/>
                                  </a:lnTo>
                                  <a:lnTo>
                                    <a:pt x="166" y="184"/>
                                  </a:lnTo>
                                  <a:lnTo>
                                    <a:pt x="141" y="186"/>
                                  </a:lnTo>
                                  <a:lnTo>
                                    <a:pt x="130" y="197"/>
                                  </a:lnTo>
                                  <a:lnTo>
                                    <a:pt x="136" y="210"/>
                                  </a:lnTo>
                                  <a:lnTo>
                                    <a:pt x="125" y="238"/>
                                  </a:lnTo>
                                  <a:lnTo>
                                    <a:pt x="87" y="285"/>
                                  </a:lnTo>
                                  <a:lnTo>
                                    <a:pt x="65" y="272"/>
                                  </a:lnTo>
                                  <a:lnTo>
                                    <a:pt x="78" y="247"/>
                                  </a:lnTo>
                                  <a:lnTo>
                                    <a:pt x="78" y="225"/>
                                  </a:lnTo>
                                  <a:lnTo>
                                    <a:pt x="34" y="194"/>
                                  </a:lnTo>
                                  <a:lnTo>
                                    <a:pt x="40" y="182"/>
                                  </a:lnTo>
                                  <a:lnTo>
                                    <a:pt x="58" y="173"/>
                                  </a:lnTo>
                                  <a:lnTo>
                                    <a:pt x="65" y="143"/>
                                  </a:lnTo>
                                  <a:lnTo>
                                    <a:pt x="68" y="142"/>
                                  </a:lnTo>
                                  <a:lnTo>
                                    <a:pt x="68" y="112"/>
                                  </a:lnTo>
                                  <a:lnTo>
                                    <a:pt x="61" y="106"/>
                                  </a:lnTo>
                                  <a:lnTo>
                                    <a:pt x="65" y="98"/>
                                  </a:lnTo>
                                  <a:lnTo>
                                    <a:pt x="57" y="99"/>
                                  </a:lnTo>
                                  <a:lnTo>
                                    <a:pt x="50" y="88"/>
                                  </a:lnTo>
                                  <a:lnTo>
                                    <a:pt x="50" y="67"/>
                                  </a:lnTo>
                                  <a:lnTo>
                                    <a:pt x="42" y="67"/>
                                  </a:lnTo>
                                  <a:lnTo>
                                    <a:pt x="45" y="73"/>
                                  </a:lnTo>
                                  <a:lnTo>
                                    <a:pt x="26" y="49"/>
                                  </a:lnTo>
                                  <a:lnTo>
                                    <a:pt x="22" y="41"/>
                                  </a:lnTo>
                                  <a:lnTo>
                                    <a:pt x="26" y="33"/>
                                  </a:lnTo>
                                  <a:lnTo>
                                    <a:pt x="21" y="39"/>
                                  </a:lnTo>
                                  <a:lnTo>
                                    <a:pt x="16" y="33"/>
                                  </a:lnTo>
                                  <a:lnTo>
                                    <a:pt x="0" y="2"/>
                                  </a:lnTo>
                                  <a:lnTo>
                                    <a:pt x="6"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49" name="Freeform 1128"/>
                            <p:cNvSpPr>
                              <a:spLocks/>
                            </p:cNvSpPr>
                            <p:nvPr/>
                          </p:nvSpPr>
                          <p:spPr bwMode="auto">
                            <a:xfrm>
                              <a:off x="5686" y="3541"/>
                              <a:ext cx="83" cy="130"/>
                            </a:xfrm>
                            <a:custGeom>
                              <a:avLst/>
                              <a:gdLst>
                                <a:gd name="T0" fmla="*/ 0 w 182"/>
                                <a:gd name="T1" fmla="*/ 0 h 285"/>
                                <a:gd name="T2" fmla="*/ 0 w 182"/>
                                <a:gd name="T3" fmla="*/ 0 h 285"/>
                                <a:gd name="T4" fmla="*/ 0 w 182"/>
                                <a:gd name="T5" fmla="*/ 0 h 285"/>
                                <a:gd name="T6" fmla="*/ 0 w 182"/>
                                <a:gd name="T7" fmla="*/ 0 h 285"/>
                                <a:gd name="T8" fmla="*/ 0 w 182"/>
                                <a:gd name="T9" fmla="*/ 0 h 285"/>
                                <a:gd name="T10" fmla="*/ 0 w 182"/>
                                <a:gd name="T11" fmla="*/ 0 h 285"/>
                                <a:gd name="T12" fmla="*/ 0 w 182"/>
                                <a:gd name="T13" fmla="*/ 0 h 285"/>
                                <a:gd name="T14" fmla="*/ 0 w 182"/>
                                <a:gd name="T15" fmla="*/ 0 h 285"/>
                                <a:gd name="T16" fmla="*/ 0 w 182"/>
                                <a:gd name="T17" fmla="*/ 0 h 285"/>
                                <a:gd name="T18" fmla="*/ 0 w 182"/>
                                <a:gd name="T19" fmla="*/ 0 h 285"/>
                                <a:gd name="T20" fmla="*/ 0 w 182"/>
                                <a:gd name="T21" fmla="*/ 0 h 285"/>
                                <a:gd name="T22" fmla="*/ 0 w 182"/>
                                <a:gd name="T23" fmla="*/ 0 h 285"/>
                                <a:gd name="T24" fmla="*/ 0 w 182"/>
                                <a:gd name="T25" fmla="*/ 0 h 285"/>
                                <a:gd name="T26" fmla="*/ 0 w 182"/>
                                <a:gd name="T27" fmla="*/ 0 h 285"/>
                                <a:gd name="T28" fmla="*/ 0 w 182"/>
                                <a:gd name="T29" fmla="*/ 0 h 285"/>
                                <a:gd name="T30" fmla="*/ 0 w 182"/>
                                <a:gd name="T31" fmla="*/ 0 h 285"/>
                                <a:gd name="T32" fmla="*/ 0 w 182"/>
                                <a:gd name="T33" fmla="*/ 0 h 285"/>
                                <a:gd name="T34" fmla="*/ 0 w 182"/>
                                <a:gd name="T35" fmla="*/ 0 h 285"/>
                                <a:gd name="T36" fmla="*/ 0 w 182"/>
                                <a:gd name="T37" fmla="*/ 0 h 285"/>
                                <a:gd name="T38" fmla="*/ 0 w 182"/>
                                <a:gd name="T39" fmla="*/ 0 h 285"/>
                                <a:gd name="T40" fmla="*/ 0 w 182"/>
                                <a:gd name="T41" fmla="*/ 0 h 285"/>
                                <a:gd name="T42" fmla="*/ 0 w 182"/>
                                <a:gd name="T43" fmla="*/ 0 h 285"/>
                                <a:gd name="T44" fmla="*/ 0 w 182"/>
                                <a:gd name="T45" fmla="*/ 0 h 285"/>
                                <a:gd name="T46" fmla="*/ 0 w 182"/>
                                <a:gd name="T47" fmla="*/ 0 h 285"/>
                                <a:gd name="T48" fmla="*/ 0 w 182"/>
                                <a:gd name="T49" fmla="*/ 0 h 285"/>
                                <a:gd name="T50" fmla="*/ 0 w 182"/>
                                <a:gd name="T51" fmla="*/ 0 h 285"/>
                                <a:gd name="T52" fmla="*/ 0 w 182"/>
                                <a:gd name="T53" fmla="*/ 0 h 285"/>
                                <a:gd name="T54" fmla="*/ 0 w 182"/>
                                <a:gd name="T55" fmla="*/ 0 h 285"/>
                                <a:gd name="T56" fmla="*/ 0 w 182"/>
                                <a:gd name="T57" fmla="*/ 0 h 285"/>
                                <a:gd name="T58" fmla="*/ 0 w 182"/>
                                <a:gd name="T59" fmla="*/ 0 h 285"/>
                                <a:gd name="T60" fmla="*/ 0 w 182"/>
                                <a:gd name="T61" fmla="*/ 0 h 285"/>
                                <a:gd name="T62" fmla="*/ 0 w 182"/>
                                <a:gd name="T63" fmla="*/ 0 h 285"/>
                                <a:gd name="T64" fmla="*/ 0 w 182"/>
                                <a:gd name="T65" fmla="*/ 0 h 285"/>
                                <a:gd name="T66" fmla="*/ 0 w 182"/>
                                <a:gd name="T67" fmla="*/ 0 h 285"/>
                                <a:gd name="T68" fmla="*/ 0 w 182"/>
                                <a:gd name="T69" fmla="*/ 0 h 285"/>
                                <a:gd name="T70" fmla="*/ 0 w 182"/>
                                <a:gd name="T71" fmla="*/ 0 h 285"/>
                                <a:gd name="T72" fmla="*/ 0 w 182"/>
                                <a:gd name="T73" fmla="*/ 0 h 285"/>
                                <a:gd name="T74" fmla="*/ 0 w 182"/>
                                <a:gd name="T75" fmla="*/ 0 h 285"/>
                                <a:gd name="T76" fmla="*/ 0 w 182"/>
                                <a:gd name="T77" fmla="*/ 0 h 285"/>
                                <a:gd name="T78" fmla="*/ 0 w 182"/>
                                <a:gd name="T79" fmla="*/ 0 h 285"/>
                                <a:gd name="T80" fmla="*/ 0 w 182"/>
                                <a:gd name="T81" fmla="*/ 0 h 285"/>
                                <a:gd name="T82" fmla="*/ 0 w 182"/>
                                <a:gd name="T83" fmla="*/ 0 h 285"/>
                                <a:gd name="T84" fmla="*/ 0 w 182"/>
                                <a:gd name="T85" fmla="*/ 0 h 285"/>
                                <a:gd name="T86" fmla="*/ 0 w 182"/>
                                <a:gd name="T87" fmla="*/ 0 h 285"/>
                                <a:gd name="T88" fmla="*/ 0 w 182"/>
                                <a:gd name="T89" fmla="*/ 0 h 285"/>
                                <a:gd name="T90" fmla="*/ 0 w 182"/>
                                <a:gd name="T91" fmla="*/ 0 h 285"/>
                                <a:gd name="T92" fmla="*/ 0 w 182"/>
                                <a:gd name="T93" fmla="*/ 0 h 2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2"/>
                                <a:gd name="T142" fmla="*/ 0 h 285"/>
                                <a:gd name="T143" fmla="*/ 182 w 182"/>
                                <a:gd name="T144" fmla="*/ 285 h 28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2" h="285">
                                  <a:moveTo>
                                    <a:pt x="6" y="0"/>
                                  </a:moveTo>
                                  <a:lnTo>
                                    <a:pt x="14" y="18"/>
                                  </a:lnTo>
                                  <a:lnTo>
                                    <a:pt x="21" y="15"/>
                                  </a:lnTo>
                                  <a:lnTo>
                                    <a:pt x="50" y="33"/>
                                  </a:lnTo>
                                  <a:lnTo>
                                    <a:pt x="58" y="55"/>
                                  </a:lnTo>
                                  <a:lnTo>
                                    <a:pt x="50" y="55"/>
                                  </a:lnTo>
                                  <a:lnTo>
                                    <a:pt x="68" y="78"/>
                                  </a:lnTo>
                                  <a:lnTo>
                                    <a:pt x="65" y="96"/>
                                  </a:lnTo>
                                  <a:lnTo>
                                    <a:pt x="79" y="98"/>
                                  </a:lnTo>
                                  <a:lnTo>
                                    <a:pt x="86" y="107"/>
                                  </a:lnTo>
                                  <a:lnTo>
                                    <a:pt x="86" y="81"/>
                                  </a:lnTo>
                                  <a:lnTo>
                                    <a:pt x="96" y="88"/>
                                  </a:lnTo>
                                  <a:lnTo>
                                    <a:pt x="104" y="124"/>
                                  </a:lnTo>
                                  <a:lnTo>
                                    <a:pt x="138" y="137"/>
                                  </a:lnTo>
                                  <a:lnTo>
                                    <a:pt x="167" y="119"/>
                                  </a:lnTo>
                                  <a:lnTo>
                                    <a:pt x="182" y="125"/>
                                  </a:lnTo>
                                  <a:lnTo>
                                    <a:pt x="175" y="161"/>
                                  </a:lnTo>
                                  <a:lnTo>
                                    <a:pt x="166" y="166"/>
                                  </a:lnTo>
                                  <a:lnTo>
                                    <a:pt x="166" y="184"/>
                                  </a:lnTo>
                                  <a:lnTo>
                                    <a:pt x="141" y="186"/>
                                  </a:lnTo>
                                  <a:lnTo>
                                    <a:pt x="130" y="197"/>
                                  </a:lnTo>
                                  <a:lnTo>
                                    <a:pt x="136" y="210"/>
                                  </a:lnTo>
                                  <a:lnTo>
                                    <a:pt x="125" y="238"/>
                                  </a:lnTo>
                                  <a:lnTo>
                                    <a:pt x="87" y="285"/>
                                  </a:lnTo>
                                  <a:lnTo>
                                    <a:pt x="65" y="272"/>
                                  </a:lnTo>
                                  <a:lnTo>
                                    <a:pt x="78" y="247"/>
                                  </a:lnTo>
                                  <a:lnTo>
                                    <a:pt x="78" y="225"/>
                                  </a:lnTo>
                                  <a:lnTo>
                                    <a:pt x="34" y="194"/>
                                  </a:lnTo>
                                  <a:lnTo>
                                    <a:pt x="40" y="182"/>
                                  </a:lnTo>
                                  <a:lnTo>
                                    <a:pt x="58" y="173"/>
                                  </a:lnTo>
                                  <a:lnTo>
                                    <a:pt x="65" y="143"/>
                                  </a:lnTo>
                                  <a:lnTo>
                                    <a:pt x="68" y="142"/>
                                  </a:lnTo>
                                  <a:lnTo>
                                    <a:pt x="68" y="112"/>
                                  </a:lnTo>
                                  <a:lnTo>
                                    <a:pt x="61" y="106"/>
                                  </a:lnTo>
                                  <a:lnTo>
                                    <a:pt x="65" y="98"/>
                                  </a:lnTo>
                                  <a:lnTo>
                                    <a:pt x="57" y="99"/>
                                  </a:lnTo>
                                  <a:lnTo>
                                    <a:pt x="50" y="88"/>
                                  </a:lnTo>
                                  <a:lnTo>
                                    <a:pt x="50" y="67"/>
                                  </a:lnTo>
                                  <a:lnTo>
                                    <a:pt x="42" y="67"/>
                                  </a:lnTo>
                                  <a:lnTo>
                                    <a:pt x="45" y="73"/>
                                  </a:lnTo>
                                  <a:lnTo>
                                    <a:pt x="26" y="49"/>
                                  </a:lnTo>
                                  <a:lnTo>
                                    <a:pt x="22" y="41"/>
                                  </a:lnTo>
                                  <a:lnTo>
                                    <a:pt x="26" y="33"/>
                                  </a:lnTo>
                                  <a:lnTo>
                                    <a:pt x="21" y="39"/>
                                  </a:lnTo>
                                  <a:lnTo>
                                    <a:pt x="16" y="33"/>
                                  </a:lnTo>
                                  <a:lnTo>
                                    <a:pt x="0" y="2"/>
                                  </a:lnTo>
                                  <a:lnTo>
                                    <a:pt x="6"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50" name="Freeform 1129"/>
                            <p:cNvSpPr>
                              <a:spLocks/>
                            </p:cNvSpPr>
                            <p:nvPr/>
                          </p:nvSpPr>
                          <p:spPr bwMode="auto">
                            <a:xfrm>
                              <a:off x="5597" y="3651"/>
                              <a:ext cx="112" cy="123"/>
                            </a:xfrm>
                            <a:custGeom>
                              <a:avLst/>
                              <a:gdLst>
                                <a:gd name="T0" fmla="*/ 0 w 242"/>
                                <a:gd name="T1" fmla="*/ 0 h 269"/>
                                <a:gd name="T2" fmla="*/ 0 w 242"/>
                                <a:gd name="T3" fmla="*/ 0 h 269"/>
                                <a:gd name="T4" fmla="*/ 0 w 242"/>
                                <a:gd name="T5" fmla="*/ 0 h 269"/>
                                <a:gd name="T6" fmla="*/ 0 w 242"/>
                                <a:gd name="T7" fmla="*/ 0 h 269"/>
                                <a:gd name="T8" fmla="*/ 0 w 242"/>
                                <a:gd name="T9" fmla="*/ 0 h 269"/>
                                <a:gd name="T10" fmla="*/ 0 w 242"/>
                                <a:gd name="T11" fmla="*/ 0 h 269"/>
                                <a:gd name="T12" fmla="*/ 0 w 242"/>
                                <a:gd name="T13" fmla="*/ 0 h 269"/>
                                <a:gd name="T14" fmla="*/ 0 w 242"/>
                                <a:gd name="T15" fmla="*/ 0 h 269"/>
                                <a:gd name="T16" fmla="*/ 0 w 242"/>
                                <a:gd name="T17" fmla="*/ 0 h 269"/>
                                <a:gd name="T18" fmla="*/ 0 w 242"/>
                                <a:gd name="T19" fmla="*/ 0 h 269"/>
                                <a:gd name="T20" fmla="*/ 0 w 242"/>
                                <a:gd name="T21" fmla="*/ 0 h 269"/>
                                <a:gd name="T22" fmla="*/ 0 w 242"/>
                                <a:gd name="T23" fmla="*/ 0 h 269"/>
                                <a:gd name="T24" fmla="*/ 0 w 242"/>
                                <a:gd name="T25" fmla="*/ 0 h 269"/>
                                <a:gd name="T26" fmla="*/ 0 w 242"/>
                                <a:gd name="T27" fmla="*/ 0 h 269"/>
                                <a:gd name="T28" fmla="*/ 0 w 242"/>
                                <a:gd name="T29" fmla="*/ 0 h 269"/>
                                <a:gd name="T30" fmla="*/ 0 w 242"/>
                                <a:gd name="T31" fmla="*/ 0 h 269"/>
                                <a:gd name="T32" fmla="*/ 0 w 242"/>
                                <a:gd name="T33" fmla="*/ 0 h 269"/>
                                <a:gd name="T34" fmla="*/ 0 w 242"/>
                                <a:gd name="T35" fmla="*/ 0 h 269"/>
                                <a:gd name="T36" fmla="*/ 0 w 242"/>
                                <a:gd name="T37" fmla="*/ 0 h 269"/>
                                <a:gd name="T38" fmla="*/ 0 w 242"/>
                                <a:gd name="T39" fmla="*/ 0 h 269"/>
                                <a:gd name="T40" fmla="*/ 0 w 242"/>
                                <a:gd name="T41" fmla="*/ 0 h 269"/>
                                <a:gd name="T42" fmla="*/ 0 w 242"/>
                                <a:gd name="T43" fmla="*/ 0 h 269"/>
                                <a:gd name="T44" fmla="*/ 0 w 242"/>
                                <a:gd name="T45" fmla="*/ 0 h 269"/>
                                <a:gd name="T46" fmla="*/ 0 w 242"/>
                                <a:gd name="T47" fmla="*/ 0 h 269"/>
                                <a:gd name="T48" fmla="*/ 0 w 242"/>
                                <a:gd name="T49" fmla="*/ 0 h 269"/>
                                <a:gd name="T50" fmla="*/ 0 w 242"/>
                                <a:gd name="T51" fmla="*/ 0 h 269"/>
                                <a:gd name="T52" fmla="*/ 0 w 242"/>
                                <a:gd name="T53" fmla="*/ 0 h 269"/>
                                <a:gd name="T54" fmla="*/ 0 w 242"/>
                                <a:gd name="T55" fmla="*/ 0 h 269"/>
                                <a:gd name="T56" fmla="*/ 0 w 242"/>
                                <a:gd name="T57" fmla="*/ 0 h 269"/>
                                <a:gd name="T58" fmla="*/ 0 w 242"/>
                                <a:gd name="T59" fmla="*/ 0 h 269"/>
                                <a:gd name="T60" fmla="*/ 0 w 242"/>
                                <a:gd name="T61" fmla="*/ 0 h 269"/>
                                <a:gd name="T62" fmla="*/ 0 w 242"/>
                                <a:gd name="T63" fmla="*/ 0 h 269"/>
                                <a:gd name="T64" fmla="*/ 0 w 242"/>
                                <a:gd name="T65" fmla="*/ 0 h 269"/>
                                <a:gd name="T66" fmla="*/ 0 w 242"/>
                                <a:gd name="T67" fmla="*/ 0 h 269"/>
                                <a:gd name="T68" fmla="*/ 0 w 242"/>
                                <a:gd name="T69" fmla="*/ 0 h 269"/>
                                <a:gd name="T70" fmla="*/ 0 w 242"/>
                                <a:gd name="T71" fmla="*/ 0 h 269"/>
                                <a:gd name="T72" fmla="*/ 0 w 242"/>
                                <a:gd name="T73" fmla="*/ 0 h 269"/>
                                <a:gd name="T74" fmla="*/ 0 w 242"/>
                                <a:gd name="T75" fmla="*/ 0 h 269"/>
                                <a:gd name="T76" fmla="*/ 0 w 242"/>
                                <a:gd name="T77" fmla="*/ 0 h 269"/>
                                <a:gd name="T78" fmla="*/ 0 w 242"/>
                                <a:gd name="T79" fmla="*/ 0 h 269"/>
                                <a:gd name="T80" fmla="*/ 0 w 242"/>
                                <a:gd name="T81" fmla="*/ 0 h 269"/>
                                <a:gd name="T82" fmla="*/ 0 w 242"/>
                                <a:gd name="T83" fmla="*/ 0 h 269"/>
                                <a:gd name="T84" fmla="*/ 0 w 242"/>
                                <a:gd name="T85" fmla="*/ 0 h 2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2"/>
                                <a:gd name="T130" fmla="*/ 0 h 269"/>
                                <a:gd name="T131" fmla="*/ 242 w 242"/>
                                <a:gd name="T132" fmla="*/ 269 h 26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2" h="269">
                                  <a:moveTo>
                                    <a:pt x="176" y="21"/>
                                  </a:moveTo>
                                  <a:lnTo>
                                    <a:pt x="192" y="0"/>
                                  </a:lnTo>
                                  <a:lnTo>
                                    <a:pt x="210" y="33"/>
                                  </a:lnTo>
                                  <a:lnTo>
                                    <a:pt x="231" y="18"/>
                                  </a:lnTo>
                                  <a:lnTo>
                                    <a:pt x="233" y="18"/>
                                  </a:lnTo>
                                  <a:lnTo>
                                    <a:pt x="231" y="33"/>
                                  </a:lnTo>
                                  <a:lnTo>
                                    <a:pt x="236" y="21"/>
                                  </a:lnTo>
                                  <a:lnTo>
                                    <a:pt x="242" y="24"/>
                                  </a:lnTo>
                                  <a:lnTo>
                                    <a:pt x="239" y="31"/>
                                  </a:lnTo>
                                  <a:lnTo>
                                    <a:pt x="242" y="54"/>
                                  </a:lnTo>
                                  <a:lnTo>
                                    <a:pt x="215" y="98"/>
                                  </a:lnTo>
                                  <a:lnTo>
                                    <a:pt x="198" y="112"/>
                                  </a:lnTo>
                                  <a:lnTo>
                                    <a:pt x="195" y="133"/>
                                  </a:lnTo>
                                  <a:lnTo>
                                    <a:pt x="207" y="143"/>
                                  </a:lnTo>
                                  <a:lnTo>
                                    <a:pt x="185" y="137"/>
                                  </a:lnTo>
                                  <a:lnTo>
                                    <a:pt x="164" y="151"/>
                                  </a:lnTo>
                                  <a:lnTo>
                                    <a:pt x="156" y="148"/>
                                  </a:lnTo>
                                  <a:lnTo>
                                    <a:pt x="132" y="236"/>
                                  </a:lnTo>
                                  <a:lnTo>
                                    <a:pt x="98" y="262"/>
                                  </a:lnTo>
                                  <a:lnTo>
                                    <a:pt x="78" y="269"/>
                                  </a:lnTo>
                                  <a:lnTo>
                                    <a:pt x="41" y="254"/>
                                  </a:lnTo>
                                  <a:lnTo>
                                    <a:pt x="36" y="244"/>
                                  </a:lnTo>
                                  <a:lnTo>
                                    <a:pt x="6" y="244"/>
                                  </a:lnTo>
                                  <a:lnTo>
                                    <a:pt x="11" y="231"/>
                                  </a:lnTo>
                                  <a:lnTo>
                                    <a:pt x="3" y="239"/>
                                  </a:lnTo>
                                  <a:lnTo>
                                    <a:pt x="6" y="231"/>
                                  </a:lnTo>
                                  <a:lnTo>
                                    <a:pt x="0" y="231"/>
                                  </a:lnTo>
                                  <a:lnTo>
                                    <a:pt x="11" y="225"/>
                                  </a:lnTo>
                                  <a:lnTo>
                                    <a:pt x="15" y="216"/>
                                  </a:lnTo>
                                  <a:lnTo>
                                    <a:pt x="8" y="213"/>
                                  </a:lnTo>
                                  <a:lnTo>
                                    <a:pt x="11" y="205"/>
                                  </a:lnTo>
                                  <a:lnTo>
                                    <a:pt x="23" y="205"/>
                                  </a:lnTo>
                                  <a:lnTo>
                                    <a:pt x="16" y="200"/>
                                  </a:lnTo>
                                  <a:lnTo>
                                    <a:pt x="18" y="190"/>
                                  </a:lnTo>
                                  <a:lnTo>
                                    <a:pt x="24" y="187"/>
                                  </a:lnTo>
                                  <a:lnTo>
                                    <a:pt x="31" y="192"/>
                                  </a:lnTo>
                                  <a:lnTo>
                                    <a:pt x="31" y="182"/>
                                  </a:lnTo>
                                  <a:lnTo>
                                    <a:pt x="52" y="150"/>
                                  </a:lnTo>
                                  <a:lnTo>
                                    <a:pt x="80" y="142"/>
                                  </a:lnTo>
                                  <a:lnTo>
                                    <a:pt x="138" y="96"/>
                                  </a:lnTo>
                                  <a:lnTo>
                                    <a:pt x="155" y="54"/>
                                  </a:lnTo>
                                  <a:lnTo>
                                    <a:pt x="169" y="44"/>
                                  </a:lnTo>
                                  <a:lnTo>
                                    <a:pt x="176" y="21"/>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51" name="Freeform 1130"/>
                            <p:cNvSpPr>
                              <a:spLocks/>
                            </p:cNvSpPr>
                            <p:nvPr/>
                          </p:nvSpPr>
                          <p:spPr bwMode="auto">
                            <a:xfrm>
                              <a:off x="5597" y="3651"/>
                              <a:ext cx="112" cy="123"/>
                            </a:xfrm>
                            <a:custGeom>
                              <a:avLst/>
                              <a:gdLst>
                                <a:gd name="T0" fmla="*/ 0 w 242"/>
                                <a:gd name="T1" fmla="*/ 0 h 269"/>
                                <a:gd name="T2" fmla="*/ 0 w 242"/>
                                <a:gd name="T3" fmla="*/ 0 h 269"/>
                                <a:gd name="T4" fmla="*/ 0 w 242"/>
                                <a:gd name="T5" fmla="*/ 0 h 269"/>
                                <a:gd name="T6" fmla="*/ 0 w 242"/>
                                <a:gd name="T7" fmla="*/ 0 h 269"/>
                                <a:gd name="T8" fmla="*/ 0 w 242"/>
                                <a:gd name="T9" fmla="*/ 0 h 269"/>
                                <a:gd name="T10" fmla="*/ 0 w 242"/>
                                <a:gd name="T11" fmla="*/ 0 h 269"/>
                                <a:gd name="T12" fmla="*/ 0 w 242"/>
                                <a:gd name="T13" fmla="*/ 0 h 269"/>
                                <a:gd name="T14" fmla="*/ 0 w 242"/>
                                <a:gd name="T15" fmla="*/ 0 h 269"/>
                                <a:gd name="T16" fmla="*/ 0 w 242"/>
                                <a:gd name="T17" fmla="*/ 0 h 269"/>
                                <a:gd name="T18" fmla="*/ 0 w 242"/>
                                <a:gd name="T19" fmla="*/ 0 h 269"/>
                                <a:gd name="T20" fmla="*/ 0 w 242"/>
                                <a:gd name="T21" fmla="*/ 0 h 269"/>
                                <a:gd name="T22" fmla="*/ 0 w 242"/>
                                <a:gd name="T23" fmla="*/ 0 h 269"/>
                                <a:gd name="T24" fmla="*/ 0 w 242"/>
                                <a:gd name="T25" fmla="*/ 0 h 269"/>
                                <a:gd name="T26" fmla="*/ 0 w 242"/>
                                <a:gd name="T27" fmla="*/ 0 h 269"/>
                                <a:gd name="T28" fmla="*/ 0 w 242"/>
                                <a:gd name="T29" fmla="*/ 0 h 269"/>
                                <a:gd name="T30" fmla="*/ 0 w 242"/>
                                <a:gd name="T31" fmla="*/ 0 h 269"/>
                                <a:gd name="T32" fmla="*/ 0 w 242"/>
                                <a:gd name="T33" fmla="*/ 0 h 269"/>
                                <a:gd name="T34" fmla="*/ 0 w 242"/>
                                <a:gd name="T35" fmla="*/ 0 h 269"/>
                                <a:gd name="T36" fmla="*/ 0 w 242"/>
                                <a:gd name="T37" fmla="*/ 0 h 269"/>
                                <a:gd name="T38" fmla="*/ 0 w 242"/>
                                <a:gd name="T39" fmla="*/ 0 h 269"/>
                                <a:gd name="T40" fmla="*/ 0 w 242"/>
                                <a:gd name="T41" fmla="*/ 0 h 269"/>
                                <a:gd name="T42" fmla="*/ 0 w 242"/>
                                <a:gd name="T43" fmla="*/ 0 h 269"/>
                                <a:gd name="T44" fmla="*/ 0 w 242"/>
                                <a:gd name="T45" fmla="*/ 0 h 269"/>
                                <a:gd name="T46" fmla="*/ 0 w 242"/>
                                <a:gd name="T47" fmla="*/ 0 h 269"/>
                                <a:gd name="T48" fmla="*/ 0 w 242"/>
                                <a:gd name="T49" fmla="*/ 0 h 269"/>
                                <a:gd name="T50" fmla="*/ 0 w 242"/>
                                <a:gd name="T51" fmla="*/ 0 h 269"/>
                                <a:gd name="T52" fmla="*/ 0 w 242"/>
                                <a:gd name="T53" fmla="*/ 0 h 269"/>
                                <a:gd name="T54" fmla="*/ 0 w 242"/>
                                <a:gd name="T55" fmla="*/ 0 h 269"/>
                                <a:gd name="T56" fmla="*/ 0 w 242"/>
                                <a:gd name="T57" fmla="*/ 0 h 269"/>
                                <a:gd name="T58" fmla="*/ 0 w 242"/>
                                <a:gd name="T59" fmla="*/ 0 h 269"/>
                                <a:gd name="T60" fmla="*/ 0 w 242"/>
                                <a:gd name="T61" fmla="*/ 0 h 269"/>
                                <a:gd name="T62" fmla="*/ 0 w 242"/>
                                <a:gd name="T63" fmla="*/ 0 h 269"/>
                                <a:gd name="T64" fmla="*/ 0 w 242"/>
                                <a:gd name="T65" fmla="*/ 0 h 269"/>
                                <a:gd name="T66" fmla="*/ 0 w 242"/>
                                <a:gd name="T67" fmla="*/ 0 h 269"/>
                                <a:gd name="T68" fmla="*/ 0 w 242"/>
                                <a:gd name="T69" fmla="*/ 0 h 269"/>
                                <a:gd name="T70" fmla="*/ 0 w 242"/>
                                <a:gd name="T71" fmla="*/ 0 h 269"/>
                                <a:gd name="T72" fmla="*/ 0 w 242"/>
                                <a:gd name="T73" fmla="*/ 0 h 269"/>
                                <a:gd name="T74" fmla="*/ 0 w 242"/>
                                <a:gd name="T75" fmla="*/ 0 h 269"/>
                                <a:gd name="T76" fmla="*/ 0 w 242"/>
                                <a:gd name="T77" fmla="*/ 0 h 269"/>
                                <a:gd name="T78" fmla="*/ 0 w 242"/>
                                <a:gd name="T79" fmla="*/ 0 h 269"/>
                                <a:gd name="T80" fmla="*/ 0 w 242"/>
                                <a:gd name="T81" fmla="*/ 0 h 269"/>
                                <a:gd name="T82" fmla="*/ 0 w 242"/>
                                <a:gd name="T83" fmla="*/ 0 h 269"/>
                                <a:gd name="T84" fmla="*/ 0 w 242"/>
                                <a:gd name="T85" fmla="*/ 0 h 2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2"/>
                                <a:gd name="T130" fmla="*/ 0 h 269"/>
                                <a:gd name="T131" fmla="*/ 242 w 242"/>
                                <a:gd name="T132" fmla="*/ 269 h 26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2" h="269">
                                  <a:moveTo>
                                    <a:pt x="176" y="21"/>
                                  </a:moveTo>
                                  <a:lnTo>
                                    <a:pt x="192" y="0"/>
                                  </a:lnTo>
                                  <a:lnTo>
                                    <a:pt x="210" y="33"/>
                                  </a:lnTo>
                                  <a:lnTo>
                                    <a:pt x="231" y="18"/>
                                  </a:lnTo>
                                  <a:lnTo>
                                    <a:pt x="233" y="18"/>
                                  </a:lnTo>
                                  <a:lnTo>
                                    <a:pt x="231" y="33"/>
                                  </a:lnTo>
                                  <a:lnTo>
                                    <a:pt x="236" y="21"/>
                                  </a:lnTo>
                                  <a:lnTo>
                                    <a:pt x="242" y="24"/>
                                  </a:lnTo>
                                  <a:lnTo>
                                    <a:pt x="239" y="31"/>
                                  </a:lnTo>
                                  <a:lnTo>
                                    <a:pt x="242" y="54"/>
                                  </a:lnTo>
                                  <a:lnTo>
                                    <a:pt x="215" y="98"/>
                                  </a:lnTo>
                                  <a:lnTo>
                                    <a:pt x="198" y="112"/>
                                  </a:lnTo>
                                  <a:lnTo>
                                    <a:pt x="195" y="133"/>
                                  </a:lnTo>
                                  <a:lnTo>
                                    <a:pt x="207" y="143"/>
                                  </a:lnTo>
                                  <a:lnTo>
                                    <a:pt x="185" y="137"/>
                                  </a:lnTo>
                                  <a:lnTo>
                                    <a:pt x="164" y="151"/>
                                  </a:lnTo>
                                  <a:lnTo>
                                    <a:pt x="156" y="148"/>
                                  </a:lnTo>
                                  <a:lnTo>
                                    <a:pt x="132" y="236"/>
                                  </a:lnTo>
                                  <a:lnTo>
                                    <a:pt x="98" y="262"/>
                                  </a:lnTo>
                                  <a:lnTo>
                                    <a:pt x="78" y="269"/>
                                  </a:lnTo>
                                  <a:lnTo>
                                    <a:pt x="41" y="254"/>
                                  </a:lnTo>
                                  <a:lnTo>
                                    <a:pt x="36" y="244"/>
                                  </a:lnTo>
                                  <a:lnTo>
                                    <a:pt x="6" y="244"/>
                                  </a:lnTo>
                                  <a:lnTo>
                                    <a:pt x="11" y="231"/>
                                  </a:lnTo>
                                  <a:lnTo>
                                    <a:pt x="3" y="239"/>
                                  </a:lnTo>
                                  <a:lnTo>
                                    <a:pt x="6" y="231"/>
                                  </a:lnTo>
                                  <a:lnTo>
                                    <a:pt x="0" y="231"/>
                                  </a:lnTo>
                                  <a:lnTo>
                                    <a:pt x="11" y="225"/>
                                  </a:lnTo>
                                  <a:lnTo>
                                    <a:pt x="15" y="216"/>
                                  </a:lnTo>
                                  <a:lnTo>
                                    <a:pt x="8" y="213"/>
                                  </a:lnTo>
                                  <a:lnTo>
                                    <a:pt x="11" y="205"/>
                                  </a:lnTo>
                                  <a:lnTo>
                                    <a:pt x="23" y="205"/>
                                  </a:lnTo>
                                  <a:lnTo>
                                    <a:pt x="16" y="200"/>
                                  </a:lnTo>
                                  <a:lnTo>
                                    <a:pt x="18" y="190"/>
                                  </a:lnTo>
                                  <a:lnTo>
                                    <a:pt x="24" y="187"/>
                                  </a:lnTo>
                                  <a:lnTo>
                                    <a:pt x="31" y="192"/>
                                  </a:lnTo>
                                  <a:lnTo>
                                    <a:pt x="31" y="182"/>
                                  </a:lnTo>
                                  <a:lnTo>
                                    <a:pt x="52" y="150"/>
                                  </a:lnTo>
                                  <a:lnTo>
                                    <a:pt x="80" y="142"/>
                                  </a:lnTo>
                                  <a:lnTo>
                                    <a:pt x="138" y="96"/>
                                  </a:lnTo>
                                  <a:lnTo>
                                    <a:pt x="155" y="54"/>
                                  </a:lnTo>
                                  <a:lnTo>
                                    <a:pt x="169" y="44"/>
                                  </a:lnTo>
                                  <a:lnTo>
                                    <a:pt x="176" y="21"/>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52" name="Freeform 1131"/>
                            <p:cNvSpPr>
                              <a:spLocks/>
                            </p:cNvSpPr>
                            <p:nvPr/>
                          </p:nvSpPr>
                          <p:spPr bwMode="auto">
                            <a:xfrm>
                              <a:off x="5613" y="3774"/>
                              <a:ext cx="8" cy="11"/>
                            </a:xfrm>
                            <a:custGeom>
                              <a:avLst/>
                              <a:gdLst>
                                <a:gd name="T0" fmla="*/ 0 w 18"/>
                                <a:gd name="T1" fmla="*/ 0 h 26"/>
                                <a:gd name="T2" fmla="*/ 0 w 18"/>
                                <a:gd name="T3" fmla="*/ 0 h 26"/>
                                <a:gd name="T4" fmla="*/ 0 w 18"/>
                                <a:gd name="T5" fmla="*/ 0 h 26"/>
                                <a:gd name="T6" fmla="*/ 0 w 18"/>
                                <a:gd name="T7" fmla="*/ 0 h 26"/>
                                <a:gd name="T8" fmla="*/ 0 w 18"/>
                                <a:gd name="T9" fmla="*/ 0 h 26"/>
                                <a:gd name="T10" fmla="*/ 0 60000 65536"/>
                                <a:gd name="T11" fmla="*/ 0 60000 65536"/>
                                <a:gd name="T12" fmla="*/ 0 60000 65536"/>
                                <a:gd name="T13" fmla="*/ 0 60000 65536"/>
                                <a:gd name="T14" fmla="*/ 0 60000 65536"/>
                                <a:gd name="T15" fmla="*/ 0 w 18"/>
                                <a:gd name="T16" fmla="*/ 0 h 26"/>
                                <a:gd name="T17" fmla="*/ 18 w 18"/>
                                <a:gd name="T18" fmla="*/ 26 h 26"/>
                              </a:gdLst>
                              <a:ahLst/>
                              <a:cxnLst>
                                <a:cxn ang="T10">
                                  <a:pos x="T0" y="T1"/>
                                </a:cxn>
                                <a:cxn ang="T11">
                                  <a:pos x="T2" y="T3"/>
                                </a:cxn>
                                <a:cxn ang="T12">
                                  <a:pos x="T4" y="T5"/>
                                </a:cxn>
                                <a:cxn ang="T13">
                                  <a:pos x="T6" y="T7"/>
                                </a:cxn>
                                <a:cxn ang="T14">
                                  <a:pos x="T8" y="T9"/>
                                </a:cxn>
                              </a:cxnLst>
                              <a:rect l="T15" t="T16" r="T17" b="T18"/>
                              <a:pathLst>
                                <a:path w="18" h="26">
                                  <a:moveTo>
                                    <a:pt x="12" y="1"/>
                                  </a:moveTo>
                                  <a:lnTo>
                                    <a:pt x="18" y="17"/>
                                  </a:lnTo>
                                  <a:lnTo>
                                    <a:pt x="0" y="26"/>
                                  </a:lnTo>
                                  <a:lnTo>
                                    <a:pt x="7" y="0"/>
                                  </a:lnTo>
                                  <a:lnTo>
                                    <a:pt x="12" y="1"/>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53" name="Freeform 1132"/>
                            <p:cNvSpPr>
                              <a:spLocks/>
                            </p:cNvSpPr>
                            <p:nvPr/>
                          </p:nvSpPr>
                          <p:spPr bwMode="auto">
                            <a:xfrm>
                              <a:off x="5613" y="3774"/>
                              <a:ext cx="8" cy="11"/>
                            </a:xfrm>
                            <a:custGeom>
                              <a:avLst/>
                              <a:gdLst>
                                <a:gd name="T0" fmla="*/ 0 w 18"/>
                                <a:gd name="T1" fmla="*/ 0 h 26"/>
                                <a:gd name="T2" fmla="*/ 0 w 18"/>
                                <a:gd name="T3" fmla="*/ 0 h 26"/>
                                <a:gd name="T4" fmla="*/ 0 w 18"/>
                                <a:gd name="T5" fmla="*/ 0 h 26"/>
                                <a:gd name="T6" fmla="*/ 0 w 18"/>
                                <a:gd name="T7" fmla="*/ 0 h 26"/>
                                <a:gd name="T8" fmla="*/ 0 w 18"/>
                                <a:gd name="T9" fmla="*/ 0 h 26"/>
                                <a:gd name="T10" fmla="*/ 0 60000 65536"/>
                                <a:gd name="T11" fmla="*/ 0 60000 65536"/>
                                <a:gd name="T12" fmla="*/ 0 60000 65536"/>
                                <a:gd name="T13" fmla="*/ 0 60000 65536"/>
                                <a:gd name="T14" fmla="*/ 0 60000 65536"/>
                                <a:gd name="T15" fmla="*/ 0 w 18"/>
                                <a:gd name="T16" fmla="*/ 0 h 26"/>
                                <a:gd name="T17" fmla="*/ 18 w 18"/>
                                <a:gd name="T18" fmla="*/ 26 h 26"/>
                              </a:gdLst>
                              <a:ahLst/>
                              <a:cxnLst>
                                <a:cxn ang="T10">
                                  <a:pos x="T0" y="T1"/>
                                </a:cxn>
                                <a:cxn ang="T11">
                                  <a:pos x="T2" y="T3"/>
                                </a:cxn>
                                <a:cxn ang="T12">
                                  <a:pos x="T4" y="T5"/>
                                </a:cxn>
                                <a:cxn ang="T13">
                                  <a:pos x="T6" y="T7"/>
                                </a:cxn>
                                <a:cxn ang="T14">
                                  <a:pos x="T8" y="T9"/>
                                </a:cxn>
                              </a:cxnLst>
                              <a:rect l="T15" t="T16" r="T17" b="T18"/>
                              <a:pathLst>
                                <a:path w="18" h="26">
                                  <a:moveTo>
                                    <a:pt x="12" y="1"/>
                                  </a:moveTo>
                                  <a:lnTo>
                                    <a:pt x="18" y="17"/>
                                  </a:lnTo>
                                  <a:lnTo>
                                    <a:pt x="0" y="26"/>
                                  </a:lnTo>
                                  <a:lnTo>
                                    <a:pt x="7" y="0"/>
                                  </a:lnTo>
                                  <a:lnTo>
                                    <a:pt x="12" y="1"/>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54" name="Freeform 1133"/>
                            <p:cNvSpPr>
                              <a:spLocks/>
                            </p:cNvSpPr>
                            <p:nvPr/>
                          </p:nvSpPr>
                          <p:spPr bwMode="auto">
                            <a:xfrm>
                              <a:off x="5590" y="3859"/>
                              <a:ext cx="4" cy="6"/>
                            </a:xfrm>
                            <a:custGeom>
                              <a:avLst/>
                              <a:gdLst>
                                <a:gd name="T0" fmla="*/ 1 w 8"/>
                                <a:gd name="T1" fmla="*/ 0 h 15"/>
                                <a:gd name="T2" fmla="*/ 1 w 8"/>
                                <a:gd name="T3" fmla="*/ 0 h 15"/>
                                <a:gd name="T4" fmla="*/ 0 w 8"/>
                                <a:gd name="T5" fmla="*/ 0 h 15"/>
                                <a:gd name="T6" fmla="*/ 1 w 8"/>
                                <a:gd name="T7" fmla="*/ 0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6" y="0"/>
                                  </a:moveTo>
                                  <a:lnTo>
                                    <a:pt x="8" y="12"/>
                                  </a:lnTo>
                                  <a:lnTo>
                                    <a:pt x="0" y="15"/>
                                  </a:lnTo>
                                  <a:lnTo>
                                    <a:pt x="6"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55" name="Freeform 1134"/>
                            <p:cNvSpPr>
                              <a:spLocks/>
                            </p:cNvSpPr>
                            <p:nvPr/>
                          </p:nvSpPr>
                          <p:spPr bwMode="auto">
                            <a:xfrm>
                              <a:off x="4346" y="2873"/>
                              <a:ext cx="32" cy="56"/>
                            </a:xfrm>
                            <a:custGeom>
                              <a:avLst/>
                              <a:gdLst>
                                <a:gd name="T0" fmla="*/ 0 w 70"/>
                                <a:gd name="T1" fmla="*/ 0 h 122"/>
                                <a:gd name="T2" fmla="*/ 0 w 70"/>
                                <a:gd name="T3" fmla="*/ 0 h 122"/>
                                <a:gd name="T4" fmla="*/ 0 w 70"/>
                                <a:gd name="T5" fmla="*/ 0 h 122"/>
                                <a:gd name="T6" fmla="*/ 0 w 70"/>
                                <a:gd name="T7" fmla="*/ 0 h 122"/>
                                <a:gd name="T8" fmla="*/ 0 w 70"/>
                                <a:gd name="T9" fmla="*/ 0 h 122"/>
                                <a:gd name="T10" fmla="*/ 0 w 70"/>
                                <a:gd name="T11" fmla="*/ 0 h 122"/>
                                <a:gd name="T12" fmla="*/ 0 w 70"/>
                                <a:gd name="T13" fmla="*/ 0 h 122"/>
                                <a:gd name="T14" fmla="*/ 0 w 70"/>
                                <a:gd name="T15" fmla="*/ 0 h 122"/>
                                <a:gd name="T16" fmla="*/ 0 w 70"/>
                                <a:gd name="T17" fmla="*/ 0 h 122"/>
                                <a:gd name="T18" fmla="*/ 0 w 70"/>
                                <a:gd name="T19" fmla="*/ 0 h 122"/>
                                <a:gd name="T20" fmla="*/ 0 w 70"/>
                                <a:gd name="T21" fmla="*/ 0 h 122"/>
                                <a:gd name="T22" fmla="*/ 0 w 70"/>
                                <a:gd name="T23" fmla="*/ 0 h 122"/>
                                <a:gd name="T24" fmla="*/ 0 w 70"/>
                                <a:gd name="T25" fmla="*/ 0 h 122"/>
                                <a:gd name="T26" fmla="*/ 0 w 70"/>
                                <a:gd name="T27" fmla="*/ 0 h 1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0"/>
                                <a:gd name="T43" fmla="*/ 0 h 122"/>
                                <a:gd name="T44" fmla="*/ 70 w 70"/>
                                <a:gd name="T45" fmla="*/ 122 h 1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0" h="122">
                                  <a:moveTo>
                                    <a:pt x="13" y="0"/>
                                  </a:moveTo>
                                  <a:lnTo>
                                    <a:pt x="9" y="3"/>
                                  </a:lnTo>
                                  <a:lnTo>
                                    <a:pt x="19" y="12"/>
                                  </a:lnTo>
                                  <a:lnTo>
                                    <a:pt x="13" y="13"/>
                                  </a:lnTo>
                                  <a:lnTo>
                                    <a:pt x="5" y="54"/>
                                  </a:lnTo>
                                  <a:lnTo>
                                    <a:pt x="0" y="54"/>
                                  </a:lnTo>
                                  <a:lnTo>
                                    <a:pt x="5" y="96"/>
                                  </a:lnTo>
                                  <a:lnTo>
                                    <a:pt x="16" y="119"/>
                                  </a:lnTo>
                                  <a:lnTo>
                                    <a:pt x="35" y="122"/>
                                  </a:lnTo>
                                  <a:lnTo>
                                    <a:pt x="68" y="100"/>
                                  </a:lnTo>
                                  <a:lnTo>
                                    <a:pt x="70" y="72"/>
                                  </a:lnTo>
                                  <a:lnTo>
                                    <a:pt x="39" y="20"/>
                                  </a:lnTo>
                                  <a:lnTo>
                                    <a:pt x="21" y="3"/>
                                  </a:lnTo>
                                  <a:lnTo>
                                    <a:pt x="13"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56" name="Freeform 1135"/>
                            <p:cNvSpPr>
                              <a:spLocks/>
                            </p:cNvSpPr>
                            <p:nvPr/>
                          </p:nvSpPr>
                          <p:spPr bwMode="auto">
                            <a:xfrm>
                              <a:off x="4346" y="2873"/>
                              <a:ext cx="32" cy="56"/>
                            </a:xfrm>
                            <a:custGeom>
                              <a:avLst/>
                              <a:gdLst>
                                <a:gd name="T0" fmla="*/ 0 w 70"/>
                                <a:gd name="T1" fmla="*/ 0 h 122"/>
                                <a:gd name="T2" fmla="*/ 0 w 70"/>
                                <a:gd name="T3" fmla="*/ 0 h 122"/>
                                <a:gd name="T4" fmla="*/ 0 w 70"/>
                                <a:gd name="T5" fmla="*/ 0 h 122"/>
                                <a:gd name="T6" fmla="*/ 0 w 70"/>
                                <a:gd name="T7" fmla="*/ 0 h 122"/>
                                <a:gd name="T8" fmla="*/ 0 w 70"/>
                                <a:gd name="T9" fmla="*/ 0 h 122"/>
                                <a:gd name="T10" fmla="*/ 0 w 70"/>
                                <a:gd name="T11" fmla="*/ 0 h 122"/>
                                <a:gd name="T12" fmla="*/ 0 w 70"/>
                                <a:gd name="T13" fmla="*/ 0 h 122"/>
                                <a:gd name="T14" fmla="*/ 0 w 70"/>
                                <a:gd name="T15" fmla="*/ 0 h 122"/>
                                <a:gd name="T16" fmla="*/ 0 w 70"/>
                                <a:gd name="T17" fmla="*/ 0 h 122"/>
                                <a:gd name="T18" fmla="*/ 0 w 70"/>
                                <a:gd name="T19" fmla="*/ 0 h 122"/>
                                <a:gd name="T20" fmla="*/ 0 w 70"/>
                                <a:gd name="T21" fmla="*/ 0 h 122"/>
                                <a:gd name="T22" fmla="*/ 0 w 70"/>
                                <a:gd name="T23" fmla="*/ 0 h 122"/>
                                <a:gd name="T24" fmla="*/ 0 w 70"/>
                                <a:gd name="T25" fmla="*/ 0 h 122"/>
                                <a:gd name="T26" fmla="*/ 0 w 70"/>
                                <a:gd name="T27" fmla="*/ 0 h 1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0"/>
                                <a:gd name="T43" fmla="*/ 0 h 122"/>
                                <a:gd name="T44" fmla="*/ 70 w 70"/>
                                <a:gd name="T45" fmla="*/ 122 h 1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0" h="122">
                                  <a:moveTo>
                                    <a:pt x="13" y="0"/>
                                  </a:moveTo>
                                  <a:lnTo>
                                    <a:pt x="9" y="3"/>
                                  </a:lnTo>
                                  <a:lnTo>
                                    <a:pt x="19" y="12"/>
                                  </a:lnTo>
                                  <a:lnTo>
                                    <a:pt x="13" y="13"/>
                                  </a:lnTo>
                                  <a:lnTo>
                                    <a:pt x="5" y="54"/>
                                  </a:lnTo>
                                  <a:lnTo>
                                    <a:pt x="0" y="54"/>
                                  </a:lnTo>
                                  <a:lnTo>
                                    <a:pt x="5" y="96"/>
                                  </a:lnTo>
                                  <a:lnTo>
                                    <a:pt x="16" y="119"/>
                                  </a:lnTo>
                                  <a:lnTo>
                                    <a:pt x="35" y="122"/>
                                  </a:lnTo>
                                  <a:lnTo>
                                    <a:pt x="68" y="100"/>
                                  </a:lnTo>
                                  <a:lnTo>
                                    <a:pt x="70" y="72"/>
                                  </a:lnTo>
                                  <a:lnTo>
                                    <a:pt x="39" y="20"/>
                                  </a:lnTo>
                                  <a:lnTo>
                                    <a:pt x="21" y="3"/>
                                  </a:lnTo>
                                  <a:lnTo>
                                    <a:pt x="13"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57" name="Freeform 1136"/>
                            <p:cNvSpPr>
                              <a:spLocks/>
                            </p:cNvSpPr>
                            <p:nvPr/>
                          </p:nvSpPr>
                          <p:spPr bwMode="auto">
                            <a:xfrm>
                              <a:off x="5661" y="2886"/>
                              <a:ext cx="5" cy="7"/>
                            </a:xfrm>
                            <a:custGeom>
                              <a:avLst/>
                              <a:gdLst>
                                <a:gd name="T0" fmla="*/ 0 w 10"/>
                                <a:gd name="T1" fmla="*/ 0 h 14"/>
                                <a:gd name="T2" fmla="*/ 1 w 10"/>
                                <a:gd name="T3" fmla="*/ 1 h 14"/>
                                <a:gd name="T4" fmla="*/ 1 w 10"/>
                                <a:gd name="T5" fmla="*/ 1 h 14"/>
                                <a:gd name="T6" fmla="*/ 0 w 10"/>
                                <a:gd name="T7" fmla="*/ 0 h 14"/>
                                <a:gd name="T8" fmla="*/ 0 60000 65536"/>
                                <a:gd name="T9" fmla="*/ 0 60000 65536"/>
                                <a:gd name="T10" fmla="*/ 0 60000 65536"/>
                                <a:gd name="T11" fmla="*/ 0 60000 65536"/>
                                <a:gd name="T12" fmla="*/ 0 w 10"/>
                                <a:gd name="T13" fmla="*/ 0 h 14"/>
                                <a:gd name="T14" fmla="*/ 10 w 10"/>
                                <a:gd name="T15" fmla="*/ 14 h 14"/>
                              </a:gdLst>
                              <a:ahLst/>
                              <a:cxnLst>
                                <a:cxn ang="T8">
                                  <a:pos x="T0" y="T1"/>
                                </a:cxn>
                                <a:cxn ang="T9">
                                  <a:pos x="T2" y="T3"/>
                                </a:cxn>
                                <a:cxn ang="T10">
                                  <a:pos x="T4" y="T5"/>
                                </a:cxn>
                                <a:cxn ang="T11">
                                  <a:pos x="T6" y="T7"/>
                                </a:cxn>
                              </a:cxnLst>
                              <a:rect l="T12" t="T13" r="T14" b="T15"/>
                              <a:pathLst>
                                <a:path w="10" h="14">
                                  <a:moveTo>
                                    <a:pt x="0" y="0"/>
                                  </a:moveTo>
                                  <a:lnTo>
                                    <a:pt x="10" y="8"/>
                                  </a:lnTo>
                                  <a:lnTo>
                                    <a:pt x="8" y="14"/>
                                  </a:lnTo>
                                  <a:lnTo>
                                    <a:pt x="0"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58" name="Freeform 1137"/>
                            <p:cNvSpPr>
                              <a:spLocks/>
                            </p:cNvSpPr>
                            <p:nvPr/>
                          </p:nvSpPr>
                          <p:spPr bwMode="auto">
                            <a:xfrm>
                              <a:off x="5602" y="2849"/>
                              <a:ext cx="4" cy="4"/>
                            </a:xfrm>
                            <a:custGeom>
                              <a:avLst/>
                              <a:gdLst>
                                <a:gd name="T0" fmla="*/ 0 w 10"/>
                                <a:gd name="T1" fmla="*/ 0 h 8"/>
                                <a:gd name="T2" fmla="*/ 0 w 10"/>
                                <a:gd name="T3" fmla="*/ 0 h 8"/>
                                <a:gd name="T4" fmla="*/ 0 w 10"/>
                                <a:gd name="T5" fmla="*/ 1 h 8"/>
                                <a:gd name="T6" fmla="*/ 0 w 10"/>
                                <a:gd name="T7" fmla="*/ 1 h 8"/>
                                <a:gd name="T8" fmla="*/ 0 w 10"/>
                                <a:gd name="T9" fmla="*/ 0 h 8"/>
                                <a:gd name="T10" fmla="*/ 0 60000 65536"/>
                                <a:gd name="T11" fmla="*/ 0 60000 65536"/>
                                <a:gd name="T12" fmla="*/ 0 60000 65536"/>
                                <a:gd name="T13" fmla="*/ 0 60000 65536"/>
                                <a:gd name="T14" fmla="*/ 0 60000 65536"/>
                                <a:gd name="T15" fmla="*/ 0 w 10"/>
                                <a:gd name="T16" fmla="*/ 0 h 8"/>
                                <a:gd name="T17" fmla="*/ 10 w 10"/>
                                <a:gd name="T18" fmla="*/ 8 h 8"/>
                              </a:gdLst>
                              <a:ahLst/>
                              <a:cxnLst>
                                <a:cxn ang="T10">
                                  <a:pos x="T0" y="T1"/>
                                </a:cxn>
                                <a:cxn ang="T11">
                                  <a:pos x="T2" y="T3"/>
                                </a:cxn>
                                <a:cxn ang="T12">
                                  <a:pos x="T4" y="T5"/>
                                </a:cxn>
                                <a:cxn ang="T13">
                                  <a:pos x="T6" y="T7"/>
                                </a:cxn>
                                <a:cxn ang="T14">
                                  <a:pos x="T8" y="T9"/>
                                </a:cxn>
                              </a:cxnLst>
                              <a:rect l="T15" t="T16" r="T17" b="T18"/>
                              <a:pathLst>
                                <a:path w="10" h="8">
                                  <a:moveTo>
                                    <a:pt x="3" y="0"/>
                                  </a:moveTo>
                                  <a:lnTo>
                                    <a:pt x="10" y="0"/>
                                  </a:lnTo>
                                  <a:lnTo>
                                    <a:pt x="0" y="8"/>
                                  </a:lnTo>
                                  <a:lnTo>
                                    <a:pt x="0" y="1"/>
                                  </a:lnTo>
                                  <a:lnTo>
                                    <a:pt x="3"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59" name="Freeform 1138"/>
                            <p:cNvSpPr>
                              <a:spLocks/>
                            </p:cNvSpPr>
                            <p:nvPr/>
                          </p:nvSpPr>
                          <p:spPr bwMode="auto">
                            <a:xfrm>
                              <a:off x="5602" y="2849"/>
                              <a:ext cx="4" cy="4"/>
                            </a:xfrm>
                            <a:custGeom>
                              <a:avLst/>
                              <a:gdLst>
                                <a:gd name="T0" fmla="*/ 0 w 10"/>
                                <a:gd name="T1" fmla="*/ 0 h 8"/>
                                <a:gd name="T2" fmla="*/ 0 w 10"/>
                                <a:gd name="T3" fmla="*/ 0 h 8"/>
                                <a:gd name="T4" fmla="*/ 0 w 10"/>
                                <a:gd name="T5" fmla="*/ 1 h 8"/>
                                <a:gd name="T6" fmla="*/ 0 w 10"/>
                                <a:gd name="T7" fmla="*/ 1 h 8"/>
                                <a:gd name="T8" fmla="*/ 0 w 10"/>
                                <a:gd name="T9" fmla="*/ 0 h 8"/>
                                <a:gd name="T10" fmla="*/ 0 60000 65536"/>
                                <a:gd name="T11" fmla="*/ 0 60000 65536"/>
                                <a:gd name="T12" fmla="*/ 0 60000 65536"/>
                                <a:gd name="T13" fmla="*/ 0 60000 65536"/>
                                <a:gd name="T14" fmla="*/ 0 60000 65536"/>
                                <a:gd name="T15" fmla="*/ 0 w 10"/>
                                <a:gd name="T16" fmla="*/ 0 h 8"/>
                                <a:gd name="T17" fmla="*/ 10 w 10"/>
                                <a:gd name="T18" fmla="*/ 8 h 8"/>
                              </a:gdLst>
                              <a:ahLst/>
                              <a:cxnLst>
                                <a:cxn ang="T10">
                                  <a:pos x="T0" y="T1"/>
                                </a:cxn>
                                <a:cxn ang="T11">
                                  <a:pos x="T2" y="T3"/>
                                </a:cxn>
                                <a:cxn ang="T12">
                                  <a:pos x="T4" y="T5"/>
                                </a:cxn>
                                <a:cxn ang="T13">
                                  <a:pos x="T6" y="T7"/>
                                </a:cxn>
                                <a:cxn ang="T14">
                                  <a:pos x="T8" y="T9"/>
                                </a:cxn>
                              </a:cxnLst>
                              <a:rect l="T15" t="T16" r="T17" b="T18"/>
                              <a:pathLst>
                                <a:path w="10" h="8">
                                  <a:moveTo>
                                    <a:pt x="3" y="0"/>
                                  </a:moveTo>
                                  <a:lnTo>
                                    <a:pt x="10" y="0"/>
                                  </a:lnTo>
                                  <a:lnTo>
                                    <a:pt x="0" y="8"/>
                                  </a:lnTo>
                                  <a:lnTo>
                                    <a:pt x="0" y="1"/>
                                  </a:lnTo>
                                  <a:lnTo>
                                    <a:pt x="3"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60" name="Freeform 1139"/>
                            <p:cNvSpPr>
                              <a:spLocks/>
                            </p:cNvSpPr>
                            <p:nvPr/>
                          </p:nvSpPr>
                          <p:spPr bwMode="auto">
                            <a:xfrm>
                              <a:off x="5605" y="2881"/>
                              <a:ext cx="9" cy="9"/>
                            </a:xfrm>
                            <a:custGeom>
                              <a:avLst/>
                              <a:gdLst>
                                <a:gd name="T0" fmla="*/ 0 w 21"/>
                                <a:gd name="T1" fmla="*/ 0 h 18"/>
                                <a:gd name="T2" fmla="*/ 0 w 21"/>
                                <a:gd name="T3" fmla="*/ 0 h 18"/>
                                <a:gd name="T4" fmla="*/ 0 w 21"/>
                                <a:gd name="T5" fmla="*/ 1 h 18"/>
                                <a:gd name="T6" fmla="*/ 0 w 21"/>
                                <a:gd name="T7" fmla="*/ 1 h 18"/>
                                <a:gd name="T8" fmla="*/ 0 w 21"/>
                                <a:gd name="T9" fmla="*/ 0 h 18"/>
                                <a:gd name="T10" fmla="*/ 0 60000 65536"/>
                                <a:gd name="T11" fmla="*/ 0 60000 65536"/>
                                <a:gd name="T12" fmla="*/ 0 60000 65536"/>
                                <a:gd name="T13" fmla="*/ 0 60000 65536"/>
                                <a:gd name="T14" fmla="*/ 0 60000 65536"/>
                                <a:gd name="T15" fmla="*/ 0 w 21"/>
                                <a:gd name="T16" fmla="*/ 0 h 18"/>
                                <a:gd name="T17" fmla="*/ 21 w 21"/>
                                <a:gd name="T18" fmla="*/ 18 h 18"/>
                              </a:gdLst>
                              <a:ahLst/>
                              <a:cxnLst>
                                <a:cxn ang="T10">
                                  <a:pos x="T0" y="T1"/>
                                </a:cxn>
                                <a:cxn ang="T11">
                                  <a:pos x="T2" y="T3"/>
                                </a:cxn>
                                <a:cxn ang="T12">
                                  <a:pos x="T4" y="T5"/>
                                </a:cxn>
                                <a:cxn ang="T13">
                                  <a:pos x="T6" y="T7"/>
                                </a:cxn>
                                <a:cxn ang="T14">
                                  <a:pos x="T8" y="T9"/>
                                </a:cxn>
                              </a:cxnLst>
                              <a:rect l="T15" t="T16" r="T17" b="T18"/>
                              <a:pathLst>
                                <a:path w="21" h="18">
                                  <a:moveTo>
                                    <a:pt x="0" y="0"/>
                                  </a:moveTo>
                                  <a:lnTo>
                                    <a:pt x="16" y="0"/>
                                  </a:lnTo>
                                  <a:lnTo>
                                    <a:pt x="21" y="18"/>
                                  </a:lnTo>
                                  <a:lnTo>
                                    <a:pt x="13" y="5"/>
                                  </a:lnTo>
                                  <a:lnTo>
                                    <a:pt x="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61" name="Freeform 1140"/>
                            <p:cNvSpPr>
                              <a:spLocks/>
                            </p:cNvSpPr>
                            <p:nvPr/>
                          </p:nvSpPr>
                          <p:spPr bwMode="auto">
                            <a:xfrm>
                              <a:off x="5605" y="2881"/>
                              <a:ext cx="9" cy="9"/>
                            </a:xfrm>
                            <a:custGeom>
                              <a:avLst/>
                              <a:gdLst>
                                <a:gd name="T0" fmla="*/ 0 w 21"/>
                                <a:gd name="T1" fmla="*/ 0 h 18"/>
                                <a:gd name="T2" fmla="*/ 0 w 21"/>
                                <a:gd name="T3" fmla="*/ 0 h 18"/>
                                <a:gd name="T4" fmla="*/ 0 w 21"/>
                                <a:gd name="T5" fmla="*/ 1 h 18"/>
                                <a:gd name="T6" fmla="*/ 0 w 21"/>
                                <a:gd name="T7" fmla="*/ 1 h 18"/>
                                <a:gd name="T8" fmla="*/ 0 w 21"/>
                                <a:gd name="T9" fmla="*/ 0 h 18"/>
                                <a:gd name="T10" fmla="*/ 0 60000 65536"/>
                                <a:gd name="T11" fmla="*/ 0 60000 65536"/>
                                <a:gd name="T12" fmla="*/ 0 60000 65536"/>
                                <a:gd name="T13" fmla="*/ 0 60000 65536"/>
                                <a:gd name="T14" fmla="*/ 0 60000 65536"/>
                                <a:gd name="T15" fmla="*/ 0 w 21"/>
                                <a:gd name="T16" fmla="*/ 0 h 18"/>
                                <a:gd name="T17" fmla="*/ 21 w 21"/>
                                <a:gd name="T18" fmla="*/ 18 h 18"/>
                              </a:gdLst>
                              <a:ahLst/>
                              <a:cxnLst>
                                <a:cxn ang="T10">
                                  <a:pos x="T0" y="T1"/>
                                </a:cxn>
                                <a:cxn ang="T11">
                                  <a:pos x="T2" y="T3"/>
                                </a:cxn>
                                <a:cxn ang="T12">
                                  <a:pos x="T4" y="T5"/>
                                </a:cxn>
                                <a:cxn ang="T13">
                                  <a:pos x="T6" y="T7"/>
                                </a:cxn>
                                <a:cxn ang="T14">
                                  <a:pos x="T8" y="T9"/>
                                </a:cxn>
                              </a:cxnLst>
                              <a:rect l="T15" t="T16" r="T17" b="T18"/>
                              <a:pathLst>
                                <a:path w="21" h="18">
                                  <a:moveTo>
                                    <a:pt x="0" y="0"/>
                                  </a:moveTo>
                                  <a:lnTo>
                                    <a:pt x="16" y="0"/>
                                  </a:lnTo>
                                  <a:lnTo>
                                    <a:pt x="21" y="18"/>
                                  </a:lnTo>
                                  <a:lnTo>
                                    <a:pt x="13" y="5"/>
                                  </a:lnTo>
                                  <a:lnTo>
                                    <a:pt x="0"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62" name="Freeform 1141"/>
                            <p:cNvSpPr>
                              <a:spLocks/>
                            </p:cNvSpPr>
                            <p:nvPr/>
                          </p:nvSpPr>
                          <p:spPr bwMode="auto">
                            <a:xfrm>
                              <a:off x="5909" y="1816"/>
                              <a:ext cx="43" cy="23"/>
                            </a:xfrm>
                            <a:custGeom>
                              <a:avLst/>
                              <a:gdLst>
                                <a:gd name="T0" fmla="*/ 0 w 95"/>
                                <a:gd name="T1" fmla="*/ 0 h 50"/>
                                <a:gd name="T2" fmla="*/ 0 w 95"/>
                                <a:gd name="T3" fmla="*/ 0 h 50"/>
                                <a:gd name="T4" fmla="*/ 0 w 95"/>
                                <a:gd name="T5" fmla="*/ 0 h 50"/>
                                <a:gd name="T6" fmla="*/ 0 w 95"/>
                                <a:gd name="T7" fmla="*/ 0 h 50"/>
                                <a:gd name="T8" fmla="*/ 0 w 95"/>
                                <a:gd name="T9" fmla="*/ 0 h 50"/>
                                <a:gd name="T10" fmla="*/ 0 w 95"/>
                                <a:gd name="T11" fmla="*/ 0 h 50"/>
                                <a:gd name="T12" fmla="*/ 0 w 95"/>
                                <a:gd name="T13" fmla="*/ 0 h 50"/>
                                <a:gd name="T14" fmla="*/ 0 w 95"/>
                                <a:gd name="T15" fmla="*/ 0 h 50"/>
                                <a:gd name="T16" fmla="*/ 0 w 95"/>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5"/>
                                <a:gd name="T28" fmla="*/ 0 h 50"/>
                                <a:gd name="T29" fmla="*/ 95 w 95"/>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5" h="50">
                                  <a:moveTo>
                                    <a:pt x="95" y="36"/>
                                  </a:moveTo>
                                  <a:lnTo>
                                    <a:pt x="67" y="50"/>
                                  </a:lnTo>
                                  <a:lnTo>
                                    <a:pt x="0" y="20"/>
                                  </a:lnTo>
                                  <a:lnTo>
                                    <a:pt x="3" y="0"/>
                                  </a:lnTo>
                                  <a:lnTo>
                                    <a:pt x="31" y="13"/>
                                  </a:lnTo>
                                  <a:lnTo>
                                    <a:pt x="51" y="8"/>
                                  </a:lnTo>
                                  <a:lnTo>
                                    <a:pt x="75" y="31"/>
                                  </a:lnTo>
                                  <a:lnTo>
                                    <a:pt x="95" y="33"/>
                                  </a:lnTo>
                                  <a:lnTo>
                                    <a:pt x="95" y="36"/>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63" name="Freeform 1142"/>
                            <p:cNvSpPr>
                              <a:spLocks/>
                            </p:cNvSpPr>
                            <p:nvPr/>
                          </p:nvSpPr>
                          <p:spPr bwMode="auto">
                            <a:xfrm>
                              <a:off x="5909" y="1816"/>
                              <a:ext cx="43" cy="23"/>
                            </a:xfrm>
                            <a:custGeom>
                              <a:avLst/>
                              <a:gdLst>
                                <a:gd name="T0" fmla="*/ 0 w 95"/>
                                <a:gd name="T1" fmla="*/ 0 h 50"/>
                                <a:gd name="T2" fmla="*/ 0 w 95"/>
                                <a:gd name="T3" fmla="*/ 0 h 50"/>
                                <a:gd name="T4" fmla="*/ 0 w 95"/>
                                <a:gd name="T5" fmla="*/ 0 h 50"/>
                                <a:gd name="T6" fmla="*/ 0 w 95"/>
                                <a:gd name="T7" fmla="*/ 0 h 50"/>
                                <a:gd name="T8" fmla="*/ 0 w 95"/>
                                <a:gd name="T9" fmla="*/ 0 h 50"/>
                                <a:gd name="T10" fmla="*/ 0 w 95"/>
                                <a:gd name="T11" fmla="*/ 0 h 50"/>
                                <a:gd name="T12" fmla="*/ 0 w 95"/>
                                <a:gd name="T13" fmla="*/ 0 h 50"/>
                                <a:gd name="T14" fmla="*/ 0 w 95"/>
                                <a:gd name="T15" fmla="*/ 0 h 50"/>
                                <a:gd name="T16" fmla="*/ 0 w 95"/>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5"/>
                                <a:gd name="T28" fmla="*/ 0 h 50"/>
                                <a:gd name="T29" fmla="*/ 95 w 95"/>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5" h="50">
                                  <a:moveTo>
                                    <a:pt x="95" y="36"/>
                                  </a:moveTo>
                                  <a:lnTo>
                                    <a:pt x="67" y="50"/>
                                  </a:lnTo>
                                  <a:lnTo>
                                    <a:pt x="0" y="20"/>
                                  </a:lnTo>
                                  <a:lnTo>
                                    <a:pt x="3" y="0"/>
                                  </a:lnTo>
                                  <a:lnTo>
                                    <a:pt x="31" y="13"/>
                                  </a:lnTo>
                                  <a:lnTo>
                                    <a:pt x="51" y="8"/>
                                  </a:lnTo>
                                  <a:lnTo>
                                    <a:pt x="75" y="31"/>
                                  </a:lnTo>
                                  <a:lnTo>
                                    <a:pt x="95" y="33"/>
                                  </a:lnTo>
                                  <a:lnTo>
                                    <a:pt x="95" y="36"/>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64" name="Freeform 1143"/>
                            <p:cNvSpPr>
                              <a:spLocks/>
                            </p:cNvSpPr>
                            <p:nvPr/>
                          </p:nvSpPr>
                          <p:spPr bwMode="auto">
                            <a:xfrm>
                              <a:off x="3076" y="2441"/>
                              <a:ext cx="292" cy="296"/>
                            </a:xfrm>
                            <a:custGeom>
                              <a:avLst/>
                              <a:gdLst>
                                <a:gd name="T0" fmla="*/ 0 w 640"/>
                                <a:gd name="T1" fmla="*/ 0 h 648"/>
                                <a:gd name="T2" fmla="*/ 0 w 640"/>
                                <a:gd name="T3" fmla="*/ 0 h 648"/>
                                <a:gd name="T4" fmla="*/ 0 w 640"/>
                                <a:gd name="T5" fmla="*/ 0 h 648"/>
                                <a:gd name="T6" fmla="*/ 0 w 640"/>
                                <a:gd name="T7" fmla="*/ 0 h 648"/>
                                <a:gd name="T8" fmla="*/ 0 w 640"/>
                                <a:gd name="T9" fmla="*/ 0 h 648"/>
                                <a:gd name="T10" fmla="*/ 0 w 640"/>
                                <a:gd name="T11" fmla="*/ 0 h 648"/>
                                <a:gd name="T12" fmla="*/ 0 w 640"/>
                                <a:gd name="T13" fmla="*/ 0 h 648"/>
                                <a:gd name="T14" fmla="*/ 0 w 640"/>
                                <a:gd name="T15" fmla="*/ 0 h 648"/>
                                <a:gd name="T16" fmla="*/ 0 w 640"/>
                                <a:gd name="T17" fmla="*/ 0 h 648"/>
                                <a:gd name="T18" fmla="*/ 0 w 640"/>
                                <a:gd name="T19" fmla="*/ 0 h 648"/>
                                <a:gd name="T20" fmla="*/ 0 w 640"/>
                                <a:gd name="T21" fmla="*/ 0 h 648"/>
                                <a:gd name="T22" fmla="*/ 0 w 640"/>
                                <a:gd name="T23" fmla="*/ 0 h 648"/>
                                <a:gd name="T24" fmla="*/ 0 w 640"/>
                                <a:gd name="T25" fmla="*/ 0 h 648"/>
                                <a:gd name="T26" fmla="*/ 0 w 640"/>
                                <a:gd name="T27" fmla="*/ 0 h 648"/>
                                <a:gd name="T28" fmla="*/ 0 w 640"/>
                                <a:gd name="T29" fmla="*/ 0 h 648"/>
                                <a:gd name="T30" fmla="*/ 0 w 640"/>
                                <a:gd name="T31" fmla="*/ 0 h 648"/>
                                <a:gd name="T32" fmla="*/ 0 w 640"/>
                                <a:gd name="T33" fmla="*/ 0 h 648"/>
                                <a:gd name="T34" fmla="*/ 0 w 640"/>
                                <a:gd name="T35" fmla="*/ 0 h 648"/>
                                <a:gd name="T36" fmla="*/ 0 w 640"/>
                                <a:gd name="T37" fmla="*/ 0 h 648"/>
                                <a:gd name="T38" fmla="*/ 0 w 640"/>
                                <a:gd name="T39" fmla="*/ 0 h 648"/>
                                <a:gd name="T40" fmla="*/ 0 w 640"/>
                                <a:gd name="T41" fmla="*/ 0 h 648"/>
                                <a:gd name="T42" fmla="*/ 0 w 640"/>
                                <a:gd name="T43" fmla="*/ 0 h 648"/>
                                <a:gd name="T44" fmla="*/ 0 w 640"/>
                                <a:gd name="T45" fmla="*/ 0 h 648"/>
                                <a:gd name="T46" fmla="*/ 0 w 640"/>
                                <a:gd name="T47" fmla="*/ 0 h 648"/>
                                <a:gd name="T48" fmla="*/ 0 w 640"/>
                                <a:gd name="T49" fmla="*/ 0 h 648"/>
                                <a:gd name="T50" fmla="*/ 0 w 640"/>
                                <a:gd name="T51" fmla="*/ 0 h 648"/>
                                <a:gd name="T52" fmla="*/ 0 w 640"/>
                                <a:gd name="T53" fmla="*/ 0 h 648"/>
                                <a:gd name="T54" fmla="*/ 0 w 640"/>
                                <a:gd name="T55" fmla="*/ 0 h 648"/>
                                <a:gd name="T56" fmla="*/ 0 w 640"/>
                                <a:gd name="T57" fmla="*/ 0 h 648"/>
                                <a:gd name="T58" fmla="*/ 0 w 640"/>
                                <a:gd name="T59" fmla="*/ 0 h 648"/>
                                <a:gd name="T60" fmla="*/ 0 w 640"/>
                                <a:gd name="T61" fmla="*/ 0 h 648"/>
                                <a:gd name="T62" fmla="*/ 0 w 640"/>
                                <a:gd name="T63" fmla="*/ 0 h 648"/>
                                <a:gd name="T64" fmla="*/ 0 w 640"/>
                                <a:gd name="T65" fmla="*/ 0 h 6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0"/>
                                <a:gd name="T100" fmla="*/ 0 h 648"/>
                                <a:gd name="T101" fmla="*/ 640 w 640"/>
                                <a:gd name="T102" fmla="*/ 648 h 6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0" h="648">
                                  <a:moveTo>
                                    <a:pt x="207" y="79"/>
                                  </a:moveTo>
                                  <a:lnTo>
                                    <a:pt x="230" y="70"/>
                                  </a:lnTo>
                                  <a:lnTo>
                                    <a:pt x="246" y="52"/>
                                  </a:lnTo>
                                  <a:lnTo>
                                    <a:pt x="274" y="48"/>
                                  </a:lnTo>
                                  <a:lnTo>
                                    <a:pt x="282" y="39"/>
                                  </a:lnTo>
                                  <a:lnTo>
                                    <a:pt x="311" y="25"/>
                                  </a:lnTo>
                                  <a:lnTo>
                                    <a:pt x="394" y="9"/>
                                  </a:lnTo>
                                  <a:lnTo>
                                    <a:pt x="427" y="10"/>
                                  </a:lnTo>
                                  <a:lnTo>
                                    <a:pt x="438" y="17"/>
                                  </a:lnTo>
                                  <a:lnTo>
                                    <a:pt x="471" y="0"/>
                                  </a:lnTo>
                                  <a:lnTo>
                                    <a:pt x="489" y="9"/>
                                  </a:lnTo>
                                  <a:lnTo>
                                    <a:pt x="498" y="0"/>
                                  </a:lnTo>
                                  <a:lnTo>
                                    <a:pt x="518" y="10"/>
                                  </a:lnTo>
                                  <a:lnTo>
                                    <a:pt x="544" y="7"/>
                                  </a:lnTo>
                                  <a:lnTo>
                                    <a:pt x="529" y="23"/>
                                  </a:lnTo>
                                  <a:lnTo>
                                    <a:pt x="536" y="26"/>
                                  </a:lnTo>
                                  <a:lnTo>
                                    <a:pt x="531" y="49"/>
                                  </a:lnTo>
                                  <a:lnTo>
                                    <a:pt x="536" y="75"/>
                                  </a:lnTo>
                                  <a:lnTo>
                                    <a:pt x="529" y="98"/>
                                  </a:lnTo>
                                  <a:lnTo>
                                    <a:pt x="502" y="122"/>
                                  </a:lnTo>
                                  <a:lnTo>
                                    <a:pt x="508" y="149"/>
                                  </a:lnTo>
                                  <a:lnTo>
                                    <a:pt x="523" y="155"/>
                                  </a:lnTo>
                                  <a:lnTo>
                                    <a:pt x="528" y="178"/>
                                  </a:lnTo>
                                  <a:lnTo>
                                    <a:pt x="554" y="192"/>
                                  </a:lnTo>
                                  <a:lnTo>
                                    <a:pt x="567" y="258"/>
                                  </a:lnTo>
                                  <a:lnTo>
                                    <a:pt x="557" y="272"/>
                                  </a:lnTo>
                                  <a:lnTo>
                                    <a:pt x="570" y="293"/>
                                  </a:lnTo>
                                  <a:lnTo>
                                    <a:pt x="575" y="347"/>
                                  </a:lnTo>
                                  <a:lnTo>
                                    <a:pt x="572" y="394"/>
                                  </a:lnTo>
                                  <a:lnTo>
                                    <a:pt x="562" y="406"/>
                                  </a:lnTo>
                                  <a:lnTo>
                                    <a:pt x="578" y="433"/>
                                  </a:lnTo>
                                  <a:lnTo>
                                    <a:pt x="583" y="453"/>
                                  </a:lnTo>
                                  <a:lnTo>
                                    <a:pt x="591" y="459"/>
                                  </a:lnTo>
                                  <a:lnTo>
                                    <a:pt x="625" y="469"/>
                                  </a:lnTo>
                                  <a:lnTo>
                                    <a:pt x="640" y="499"/>
                                  </a:lnTo>
                                  <a:lnTo>
                                    <a:pt x="518" y="578"/>
                                  </a:lnTo>
                                  <a:lnTo>
                                    <a:pt x="448" y="630"/>
                                  </a:lnTo>
                                  <a:lnTo>
                                    <a:pt x="399" y="642"/>
                                  </a:lnTo>
                                  <a:lnTo>
                                    <a:pt x="375" y="648"/>
                                  </a:lnTo>
                                  <a:lnTo>
                                    <a:pt x="368" y="645"/>
                                  </a:lnTo>
                                  <a:lnTo>
                                    <a:pt x="370" y="619"/>
                                  </a:lnTo>
                                  <a:lnTo>
                                    <a:pt x="328" y="603"/>
                                  </a:lnTo>
                                  <a:lnTo>
                                    <a:pt x="319" y="593"/>
                                  </a:lnTo>
                                  <a:lnTo>
                                    <a:pt x="305" y="586"/>
                                  </a:lnTo>
                                  <a:lnTo>
                                    <a:pt x="303" y="575"/>
                                  </a:lnTo>
                                  <a:lnTo>
                                    <a:pt x="114" y="446"/>
                                  </a:lnTo>
                                  <a:lnTo>
                                    <a:pt x="0" y="367"/>
                                  </a:lnTo>
                                  <a:lnTo>
                                    <a:pt x="0" y="350"/>
                                  </a:lnTo>
                                  <a:lnTo>
                                    <a:pt x="0" y="311"/>
                                  </a:lnTo>
                                  <a:lnTo>
                                    <a:pt x="13" y="298"/>
                                  </a:lnTo>
                                  <a:lnTo>
                                    <a:pt x="48" y="280"/>
                                  </a:lnTo>
                                  <a:lnTo>
                                    <a:pt x="61" y="282"/>
                                  </a:lnTo>
                                  <a:lnTo>
                                    <a:pt x="65" y="274"/>
                                  </a:lnTo>
                                  <a:lnTo>
                                    <a:pt x="93" y="271"/>
                                  </a:lnTo>
                                  <a:lnTo>
                                    <a:pt x="118" y="248"/>
                                  </a:lnTo>
                                  <a:lnTo>
                                    <a:pt x="155" y="232"/>
                                  </a:lnTo>
                                  <a:lnTo>
                                    <a:pt x="150" y="225"/>
                                  </a:lnTo>
                                  <a:lnTo>
                                    <a:pt x="150" y="207"/>
                                  </a:lnTo>
                                  <a:lnTo>
                                    <a:pt x="176" y="201"/>
                                  </a:lnTo>
                                  <a:lnTo>
                                    <a:pt x="179" y="191"/>
                                  </a:lnTo>
                                  <a:lnTo>
                                    <a:pt x="233" y="188"/>
                                  </a:lnTo>
                                  <a:lnTo>
                                    <a:pt x="231" y="181"/>
                                  </a:lnTo>
                                  <a:lnTo>
                                    <a:pt x="236" y="175"/>
                                  </a:lnTo>
                                  <a:lnTo>
                                    <a:pt x="220" y="155"/>
                                  </a:lnTo>
                                  <a:lnTo>
                                    <a:pt x="215" y="90"/>
                                  </a:lnTo>
                                  <a:lnTo>
                                    <a:pt x="201" y="79"/>
                                  </a:lnTo>
                                  <a:lnTo>
                                    <a:pt x="207" y="79"/>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65" name="Freeform 1144"/>
                            <p:cNvSpPr>
                              <a:spLocks/>
                            </p:cNvSpPr>
                            <p:nvPr/>
                          </p:nvSpPr>
                          <p:spPr bwMode="auto">
                            <a:xfrm>
                              <a:off x="3076" y="2441"/>
                              <a:ext cx="292" cy="296"/>
                            </a:xfrm>
                            <a:custGeom>
                              <a:avLst/>
                              <a:gdLst>
                                <a:gd name="T0" fmla="*/ 0 w 640"/>
                                <a:gd name="T1" fmla="*/ 0 h 648"/>
                                <a:gd name="T2" fmla="*/ 0 w 640"/>
                                <a:gd name="T3" fmla="*/ 0 h 648"/>
                                <a:gd name="T4" fmla="*/ 0 w 640"/>
                                <a:gd name="T5" fmla="*/ 0 h 648"/>
                                <a:gd name="T6" fmla="*/ 0 w 640"/>
                                <a:gd name="T7" fmla="*/ 0 h 648"/>
                                <a:gd name="T8" fmla="*/ 0 w 640"/>
                                <a:gd name="T9" fmla="*/ 0 h 648"/>
                                <a:gd name="T10" fmla="*/ 0 w 640"/>
                                <a:gd name="T11" fmla="*/ 0 h 648"/>
                                <a:gd name="T12" fmla="*/ 0 w 640"/>
                                <a:gd name="T13" fmla="*/ 0 h 648"/>
                                <a:gd name="T14" fmla="*/ 0 w 640"/>
                                <a:gd name="T15" fmla="*/ 0 h 648"/>
                                <a:gd name="T16" fmla="*/ 0 w 640"/>
                                <a:gd name="T17" fmla="*/ 0 h 648"/>
                                <a:gd name="T18" fmla="*/ 0 w 640"/>
                                <a:gd name="T19" fmla="*/ 0 h 648"/>
                                <a:gd name="T20" fmla="*/ 0 w 640"/>
                                <a:gd name="T21" fmla="*/ 0 h 648"/>
                                <a:gd name="T22" fmla="*/ 0 w 640"/>
                                <a:gd name="T23" fmla="*/ 0 h 648"/>
                                <a:gd name="T24" fmla="*/ 0 w 640"/>
                                <a:gd name="T25" fmla="*/ 0 h 648"/>
                                <a:gd name="T26" fmla="*/ 0 w 640"/>
                                <a:gd name="T27" fmla="*/ 0 h 648"/>
                                <a:gd name="T28" fmla="*/ 0 w 640"/>
                                <a:gd name="T29" fmla="*/ 0 h 648"/>
                                <a:gd name="T30" fmla="*/ 0 w 640"/>
                                <a:gd name="T31" fmla="*/ 0 h 648"/>
                                <a:gd name="T32" fmla="*/ 0 w 640"/>
                                <a:gd name="T33" fmla="*/ 0 h 648"/>
                                <a:gd name="T34" fmla="*/ 0 w 640"/>
                                <a:gd name="T35" fmla="*/ 0 h 648"/>
                                <a:gd name="T36" fmla="*/ 0 w 640"/>
                                <a:gd name="T37" fmla="*/ 0 h 648"/>
                                <a:gd name="T38" fmla="*/ 0 w 640"/>
                                <a:gd name="T39" fmla="*/ 0 h 648"/>
                                <a:gd name="T40" fmla="*/ 0 w 640"/>
                                <a:gd name="T41" fmla="*/ 0 h 648"/>
                                <a:gd name="T42" fmla="*/ 0 w 640"/>
                                <a:gd name="T43" fmla="*/ 0 h 648"/>
                                <a:gd name="T44" fmla="*/ 0 w 640"/>
                                <a:gd name="T45" fmla="*/ 0 h 648"/>
                                <a:gd name="T46" fmla="*/ 0 w 640"/>
                                <a:gd name="T47" fmla="*/ 0 h 648"/>
                                <a:gd name="T48" fmla="*/ 0 w 640"/>
                                <a:gd name="T49" fmla="*/ 0 h 648"/>
                                <a:gd name="T50" fmla="*/ 0 w 640"/>
                                <a:gd name="T51" fmla="*/ 0 h 648"/>
                                <a:gd name="T52" fmla="*/ 0 w 640"/>
                                <a:gd name="T53" fmla="*/ 0 h 648"/>
                                <a:gd name="T54" fmla="*/ 0 w 640"/>
                                <a:gd name="T55" fmla="*/ 0 h 648"/>
                                <a:gd name="T56" fmla="*/ 0 w 640"/>
                                <a:gd name="T57" fmla="*/ 0 h 648"/>
                                <a:gd name="T58" fmla="*/ 0 w 640"/>
                                <a:gd name="T59" fmla="*/ 0 h 648"/>
                                <a:gd name="T60" fmla="*/ 0 w 640"/>
                                <a:gd name="T61" fmla="*/ 0 h 648"/>
                                <a:gd name="T62" fmla="*/ 0 w 640"/>
                                <a:gd name="T63" fmla="*/ 0 h 648"/>
                                <a:gd name="T64" fmla="*/ 0 w 640"/>
                                <a:gd name="T65" fmla="*/ 0 h 6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0"/>
                                <a:gd name="T100" fmla="*/ 0 h 648"/>
                                <a:gd name="T101" fmla="*/ 640 w 640"/>
                                <a:gd name="T102" fmla="*/ 648 h 6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0" h="648">
                                  <a:moveTo>
                                    <a:pt x="207" y="79"/>
                                  </a:moveTo>
                                  <a:lnTo>
                                    <a:pt x="230" y="70"/>
                                  </a:lnTo>
                                  <a:lnTo>
                                    <a:pt x="246" y="52"/>
                                  </a:lnTo>
                                  <a:lnTo>
                                    <a:pt x="274" y="48"/>
                                  </a:lnTo>
                                  <a:lnTo>
                                    <a:pt x="282" y="39"/>
                                  </a:lnTo>
                                  <a:lnTo>
                                    <a:pt x="311" y="25"/>
                                  </a:lnTo>
                                  <a:lnTo>
                                    <a:pt x="394" y="9"/>
                                  </a:lnTo>
                                  <a:lnTo>
                                    <a:pt x="427" y="10"/>
                                  </a:lnTo>
                                  <a:lnTo>
                                    <a:pt x="438" y="17"/>
                                  </a:lnTo>
                                  <a:lnTo>
                                    <a:pt x="471" y="0"/>
                                  </a:lnTo>
                                  <a:lnTo>
                                    <a:pt x="489" y="9"/>
                                  </a:lnTo>
                                  <a:lnTo>
                                    <a:pt x="498" y="0"/>
                                  </a:lnTo>
                                  <a:lnTo>
                                    <a:pt x="518" y="10"/>
                                  </a:lnTo>
                                  <a:lnTo>
                                    <a:pt x="544" y="7"/>
                                  </a:lnTo>
                                  <a:lnTo>
                                    <a:pt x="529" y="23"/>
                                  </a:lnTo>
                                  <a:lnTo>
                                    <a:pt x="536" y="26"/>
                                  </a:lnTo>
                                  <a:lnTo>
                                    <a:pt x="531" y="49"/>
                                  </a:lnTo>
                                  <a:lnTo>
                                    <a:pt x="536" y="75"/>
                                  </a:lnTo>
                                  <a:lnTo>
                                    <a:pt x="529" y="98"/>
                                  </a:lnTo>
                                  <a:lnTo>
                                    <a:pt x="502" y="122"/>
                                  </a:lnTo>
                                  <a:lnTo>
                                    <a:pt x="508" y="149"/>
                                  </a:lnTo>
                                  <a:lnTo>
                                    <a:pt x="523" y="155"/>
                                  </a:lnTo>
                                  <a:lnTo>
                                    <a:pt x="528" y="178"/>
                                  </a:lnTo>
                                  <a:lnTo>
                                    <a:pt x="554" y="192"/>
                                  </a:lnTo>
                                  <a:lnTo>
                                    <a:pt x="567" y="258"/>
                                  </a:lnTo>
                                  <a:lnTo>
                                    <a:pt x="557" y="272"/>
                                  </a:lnTo>
                                  <a:lnTo>
                                    <a:pt x="570" y="293"/>
                                  </a:lnTo>
                                  <a:lnTo>
                                    <a:pt x="575" y="347"/>
                                  </a:lnTo>
                                  <a:lnTo>
                                    <a:pt x="572" y="394"/>
                                  </a:lnTo>
                                  <a:lnTo>
                                    <a:pt x="562" y="406"/>
                                  </a:lnTo>
                                  <a:lnTo>
                                    <a:pt x="578" y="433"/>
                                  </a:lnTo>
                                  <a:lnTo>
                                    <a:pt x="583" y="453"/>
                                  </a:lnTo>
                                  <a:lnTo>
                                    <a:pt x="591" y="459"/>
                                  </a:lnTo>
                                  <a:lnTo>
                                    <a:pt x="625" y="469"/>
                                  </a:lnTo>
                                  <a:lnTo>
                                    <a:pt x="640" y="499"/>
                                  </a:lnTo>
                                  <a:lnTo>
                                    <a:pt x="518" y="578"/>
                                  </a:lnTo>
                                  <a:lnTo>
                                    <a:pt x="448" y="630"/>
                                  </a:lnTo>
                                  <a:lnTo>
                                    <a:pt x="399" y="642"/>
                                  </a:lnTo>
                                  <a:lnTo>
                                    <a:pt x="375" y="648"/>
                                  </a:lnTo>
                                  <a:lnTo>
                                    <a:pt x="368" y="645"/>
                                  </a:lnTo>
                                  <a:lnTo>
                                    <a:pt x="370" y="619"/>
                                  </a:lnTo>
                                  <a:lnTo>
                                    <a:pt x="328" y="603"/>
                                  </a:lnTo>
                                  <a:lnTo>
                                    <a:pt x="319" y="593"/>
                                  </a:lnTo>
                                  <a:lnTo>
                                    <a:pt x="305" y="586"/>
                                  </a:lnTo>
                                  <a:lnTo>
                                    <a:pt x="303" y="575"/>
                                  </a:lnTo>
                                  <a:lnTo>
                                    <a:pt x="114" y="446"/>
                                  </a:lnTo>
                                  <a:lnTo>
                                    <a:pt x="0" y="367"/>
                                  </a:lnTo>
                                  <a:lnTo>
                                    <a:pt x="0" y="350"/>
                                  </a:lnTo>
                                  <a:lnTo>
                                    <a:pt x="0" y="311"/>
                                  </a:lnTo>
                                  <a:lnTo>
                                    <a:pt x="13" y="298"/>
                                  </a:lnTo>
                                  <a:lnTo>
                                    <a:pt x="48" y="280"/>
                                  </a:lnTo>
                                  <a:lnTo>
                                    <a:pt x="61" y="282"/>
                                  </a:lnTo>
                                  <a:lnTo>
                                    <a:pt x="65" y="274"/>
                                  </a:lnTo>
                                  <a:lnTo>
                                    <a:pt x="93" y="271"/>
                                  </a:lnTo>
                                  <a:lnTo>
                                    <a:pt x="118" y="248"/>
                                  </a:lnTo>
                                  <a:lnTo>
                                    <a:pt x="155" y="232"/>
                                  </a:lnTo>
                                  <a:lnTo>
                                    <a:pt x="150" y="225"/>
                                  </a:lnTo>
                                  <a:lnTo>
                                    <a:pt x="150" y="207"/>
                                  </a:lnTo>
                                  <a:lnTo>
                                    <a:pt x="176" y="201"/>
                                  </a:lnTo>
                                  <a:lnTo>
                                    <a:pt x="179" y="191"/>
                                  </a:lnTo>
                                  <a:lnTo>
                                    <a:pt x="233" y="188"/>
                                  </a:lnTo>
                                  <a:lnTo>
                                    <a:pt x="231" y="181"/>
                                  </a:lnTo>
                                  <a:lnTo>
                                    <a:pt x="236" y="175"/>
                                  </a:lnTo>
                                  <a:lnTo>
                                    <a:pt x="220" y="155"/>
                                  </a:lnTo>
                                  <a:lnTo>
                                    <a:pt x="215" y="90"/>
                                  </a:lnTo>
                                  <a:lnTo>
                                    <a:pt x="201" y="79"/>
                                  </a:lnTo>
                                  <a:lnTo>
                                    <a:pt x="207" y="79"/>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66" name="Freeform 1145"/>
                            <p:cNvSpPr>
                              <a:spLocks/>
                            </p:cNvSpPr>
                            <p:nvPr/>
                          </p:nvSpPr>
                          <p:spPr bwMode="auto">
                            <a:xfrm>
                              <a:off x="3366" y="3097"/>
                              <a:ext cx="181" cy="180"/>
                            </a:xfrm>
                            <a:custGeom>
                              <a:avLst/>
                              <a:gdLst>
                                <a:gd name="T0" fmla="*/ 0 w 396"/>
                                <a:gd name="T1" fmla="*/ 0 h 392"/>
                                <a:gd name="T2" fmla="*/ 0 w 396"/>
                                <a:gd name="T3" fmla="*/ 0 h 392"/>
                                <a:gd name="T4" fmla="*/ 0 w 396"/>
                                <a:gd name="T5" fmla="*/ 0 h 392"/>
                                <a:gd name="T6" fmla="*/ 0 w 396"/>
                                <a:gd name="T7" fmla="*/ 0 h 392"/>
                                <a:gd name="T8" fmla="*/ 0 w 396"/>
                                <a:gd name="T9" fmla="*/ 0 h 392"/>
                                <a:gd name="T10" fmla="*/ 0 w 396"/>
                                <a:gd name="T11" fmla="*/ 0 h 392"/>
                                <a:gd name="T12" fmla="*/ 0 w 396"/>
                                <a:gd name="T13" fmla="*/ 0 h 392"/>
                                <a:gd name="T14" fmla="*/ 0 w 396"/>
                                <a:gd name="T15" fmla="*/ 0 h 392"/>
                                <a:gd name="T16" fmla="*/ 0 w 396"/>
                                <a:gd name="T17" fmla="*/ 0 h 392"/>
                                <a:gd name="T18" fmla="*/ 0 w 396"/>
                                <a:gd name="T19" fmla="*/ 0 h 392"/>
                                <a:gd name="T20" fmla="*/ 0 w 396"/>
                                <a:gd name="T21" fmla="*/ 0 h 392"/>
                                <a:gd name="T22" fmla="*/ 0 w 396"/>
                                <a:gd name="T23" fmla="*/ 0 h 392"/>
                                <a:gd name="T24" fmla="*/ 0 w 396"/>
                                <a:gd name="T25" fmla="*/ 0 h 392"/>
                                <a:gd name="T26" fmla="*/ 0 w 396"/>
                                <a:gd name="T27" fmla="*/ 0 h 392"/>
                                <a:gd name="T28" fmla="*/ 0 w 396"/>
                                <a:gd name="T29" fmla="*/ 0 h 392"/>
                                <a:gd name="T30" fmla="*/ 0 w 396"/>
                                <a:gd name="T31" fmla="*/ 0 h 392"/>
                                <a:gd name="T32" fmla="*/ 0 w 396"/>
                                <a:gd name="T33" fmla="*/ 0 h 392"/>
                                <a:gd name="T34" fmla="*/ 0 w 396"/>
                                <a:gd name="T35" fmla="*/ 0 h 392"/>
                                <a:gd name="T36" fmla="*/ 0 w 396"/>
                                <a:gd name="T37" fmla="*/ 0 h 392"/>
                                <a:gd name="T38" fmla="*/ 0 w 396"/>
                                <a:gd name="T39" fmla="*/ 0 h 392"/>
                                <a:gd name="T40" fmla="*/ 0 w 396"/>
                                <a:gd name="T41" fmla="*/ 0 h 392"/>
                                <a:gd name="T42" fmla="*/ 0 w 396"/>
                                <a:gd name="T43" fmla="*/ 0 h 392"/>
                                <a:gd name="T44" fmla="*/ 0 w 396"/>
                                <a:gd name="T45" fmla="*/ 0 h 392"/>
                                <a:gd name="T46" fmla="*/ 0 w 396"/>
                                <a:gd name="T47" fmla="*/ 0 h 392"/>
                                <a:gd name="T48" fmla="*/ 0 w 396"/>
                                <a:gd name="T49" fmla="*/ 0 h 392"/>
                                <a:gd name="T50" fmla="*/ 0 w 396"/>
                                <a:gd name="T51" fmla="*/ 0 h 392"/>
                                <a:gd name="T52" fmla="*/ 0 w 396"/>
                                <a:gd name="T53" fmla="*/ 0 h 392"/>
                                <a:gd name="T54" fmla="*/ 0 w 396"/>
                                <a:gd name="T55" fmla="*/ 0 h 392"/>
                                <a:gd name="T56" fmla="*/ 0 w 396"/>
                                <a:gd name="T57" fmla="*/ 0 h 392"/>
                                <a:gd name="T58" fmla="*/ 0 w 396"/>
                                <a:gd name="T59" fmla="*/ 0 h 392"/>
                                <a:gd name="T60" fmla="*/ 0 w 396"/>
                                <a:gd name="T61" fmla="*/ 0 h 392"/>
                                <a:gd name="T62" fmla="*/ 0 w 396"/>
                                <a:gd name="T63" fmla="*/ 0 h 392"/>
                                <a:gd name="T64" fmla="*/ 0 w 396"/>
                                <a:gd name="T65" fmla="*/ 0 h 392"/>
                                <a:gd name="T66" fmla="*/ 0 w 396"/>
                                <a:gd name="T67" fmla="*/ 0 h 392"/>
                                <a:gd name="T68" fmla="*/ 0 w 396"/>
                                <a:gd name="T69" fmla="*/ 0 h 392"/>
                                <a:gd name="T70" fmla="*/ 0 w 396"/>
                                <a:gd name="T71" fmla="*/ 0 h 392"/>
                                <a:gd name="T72" fmla="*/ 0 w 396"/>
                                <a:gd name="T73" fmla="*/ 0 h 392"/>
                                <a:gd name="T74" fmla="*/ 0 w 396"/>
                                <a:gd name="T75" fmla="*/ 0 h 392"/>
                                <a:gd name="T76" fmla="*/ 0 w 396"/>
                                <a:gd name="T77" fmla="*/ 0 h 392"/>
                                <a:gd name="T78" fmla="*/ 0 w 396"/>
                                <a:gd name="T79" fmla="*/ 0 h 392"/>
                                <a:gd name="T80" fmla="*/ 0 w 396"/>
                                <a:gd name="T81" fmla="*/ 0 h 392"/>
                                <a:gd name="T82" fmla="*/ 0 w 396"/>
                                <a:gd name="T83" fmla="*/ 0 h 392"/>
                                <a:gd name="T84" fmla="*/ 0 w 396"/>
                                <a:gd name="T85" fmla="*/ 0 h 392"/>
                                <a:gd name="T86" fmla="*/ 0 w 396"/>
                                <a:gd name="T87" fmla="*/ 0 h 3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6"/>
                                <a:gd name="T133" fmla="*/ 0 h 392"/>
                                <a:gd name="T134" fmla="*/ 396 w 396"/>
                                <a:gd name="T135" fmla="*/ 392 h 3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6" h="392">
                                  <a:moveTo>
                                    <a:pt x="0" y="369"/>
                                  </a:moveTo>
                                  <a:lnTo>
                                    <a:pt x="2" y="324"/>
                                  </a:lnTo>
                                  <a:lnTo>
                                    <a:pt x="25" y="254"/>
                                  </a:lnTo>
                                  <a:lnTo>
                                    <a:pt x="39" y="224"/>
                                  </a:lnTo>
                                  <a:lnTo>
                                    <a:pt x="62" y="203"/>
                                  </a:lnTo>
                                  <a:lnTo>
                                    <a:pt x="65" y="166"/>
                                  </a:lnTo>
                                  <a:lnTo>
                                    <a:pt x="65" y="151"/>
                                  </a:lnTo>
                                  <a:lnTo>
                                    <a:pt x="52" y="135"/>
                                  </a:lnTo>
                                  <a:lnTo>
                                    <a:pt x="46" y="107"/>
                                  </a:lnTo>
                                  <a:lnTo>
                                    <a:pt x="52" y="96"/>
                                  </a:lnTo>
                                  <a:lnTo>
                                    <a:pt x="49" y="78"/>
                                  </a:lnTo>
                                  <a:lnTo>
                                    <a:pt x="23" y="14"/>
                                  </a:lnTo>
                                  <a:lnTo>
                                    <a:pt x="52" y="1"/>
                                  </a:lnTo>
                                  <a:lnTo>
                                    <a:pt x="145" y="0"/>
                                  </a:lnTo>
                                  <a:lnTo>
                                    <a:pt x="158" y="10"/>
                                  </a:lnTo>
                                  <a:lnTo>
                                    <a:pt x="168" y="49"/>
                                  </a:lnTo>
                                  <a:lnTo>
                                    <a:pt x="194" y="73"/>
                                  </a:lnTo>
                                  <a:lnTo>
                                    <a:pt x="241" y="68"/>
                                  </a:lnTo>
                                  <a:lnTo>
                                    <a:pt x="251" y="39"/>
                                  </a:lnTo>
                                  <a:lnTo>
                                    <a:pt x="290" y="34"/>
                                  </a:lnTo>
                                  <a:lnTo>
                                    <a:pt x="288" y="47"/>
                                  </a:lnTo>
                                  <a:lnTo>
                                    <a:pt x="316" y="47"/>
                                  </a:lnTo>
                                  <a:lnTo>
                                    <a:pt x="319" y="55"/>
                                  </a:lnTo>
                                  <a:lnTo>
                                    <a:pt x="321" y="115"/>
                                  </a:lnTo>
                                  <a:lnTo>
                                    <a:pt x="335" y="151"/>
                                  </a:lnTo>
                                  <a:lnTo>
                                    <a:pt x="326" y="167"/>
                                  </a:lnTo>
                                  <a:lnTo>
                                    <a:pt x="335" y="174"/>
                                  </a:lnTo>
                                  <a:lnTo>
                                    <a:pt x="344" y="163"/>
                                  </a:lnTo>
                                  <a:lnTo>
                                    <a:pt x="391" y="161"/>
                                  </a:lnTo>
                                  <a:lnTo>
                                    <a:pt x="389" y="223"/>
                                  </a:lnTo>
                                  <a:lnTo>
                                    <a:pt x="396" y="228"/>
                                  </a:lnTo>
                                  <a:lnTo>
                                    <a:pt x="327" y="228"/>
                                  </a:lnTo>
                                  <a:lnTo>
                                    <a:pt x="327" y="345"/>
                                  </a:lnTo>
                                  <a:lnTo>
                                    <a:pt x="366" y="377"/>
                                  </a:lnTo>
                                  <a:lnTo>
                                    <a:pt x="309" y="392"/>
                                  </a:lnTo>
                                  <a:lnTo>
                                    <a:pt x="267" y="384"/>
                                  </a:lnTo>
                                  <a:lnTo>
                                    <a:pt x="235" y="384"/>
                                  </a:lnTo>
                                  <a:lnTo>
                                    <a:pt x="208" y="368"/>
                                  </a:lnTo>
                                  <a:lnTo>
                                    <a:pt x="70" y="369"/>
                                  </a:lnTo>
                                  <a:lnTo>
                                    <a:pt x="47" y="353"/>
                                  </a:lnTo>
                                  <a:lnTo>
                                    <a:pt x="33" y="353"/>
                                  </a:lnTo>
                                  <a:lnTo>
                                    <a:pt x="18" y="363"/>
                                  </a:lnTo>
                                  <a:lnTo>
                                    <a:pt x="15" y="360"/>
                                  </a:lnTo>
                                  <a:lnTo>
                                    <a:pt x="0" y="369"/>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67" name="Freeform 1146"/>
                            <p:cNvSpPr>
                              <a:spLocks/>
                            </p:cNvSpPr>
                            <p:nvPr/>
                          </p:nvSpPr>
                          <p:spPr bwMode="auto">
                            <a:xfrm>
                              <a:off x="3366" y="3097"/>
                              <a:ext cx="181" cy="180"/>
                            </a:xfrm>
                            <a:custGeom>
                              <a:avLst/>
                              <a:gdLst>
                                <a:gd name="T0" fmla="*/ 0 w 396"/>
                                <a:gd name="T1" fmla="*/ 0 h 392"/>
                                <a:gd name="T2" fmla="*/ 0 w 396"/>
                                <a:gd name="T3" fmla="*/ 0 h 392"/>
                                <a:gd name="T4" fmla="*/ 0 w 396"/>
                                <a:gd name="T5" fmla="*/ 0 h 392"/>
                                <a:gd name="T6" fmla="*/ 0 w 396"/>
                                <a:gd name="T7" fmla="*/ 0 h 392"/>
                                <a:gd name="T8" fmla="*/ 0 w 396"/>
                                <a:gd name="T9" fmla="*/ 0 h 392"/>
                                <a:gd name="T10" fmla="*/ 0 w 396"/>
                                <a:gd name="T11" fmla="*/ 0 h 392"/>
                                <a:gd name="T12" fmla="*/ 0 w 396"/>
                                <a:gd name="T13" fmla="*/ 0 h 392"/>
                                <a:gd name="T14" fmla="*/ 0 w 396"/>
                                <a:gd name="T15" fmla="*/ 0 h 392"/>
                                <a:gd name="T16" fmla="*/ 0 w 396"/>
                                <a:gd name="T17" fmla="*/ 0 h 392"/>
                                <a:gd name="T18" fmla="*/ 0 w 396"/>
                                <a:gd name="T19" fmla="*/ 0 h 392"/>
                                <a:gd name="T20" fmla="*/ 0 w 396"/>
                                <a:gd name="T21" fmla="*/ 0 h 392"/>
                                <a:gd name="T22" fmla="*/ 0 w 396"/>
                                <a:gd name="T23" fmla="*/ 0 h 392"/>
                                <a:gd name="T24" fmla="*/ 0 w 396"/>
                                <a:gd name="T25" fmla="*/ 0 h 392"/>
                                <a:gd name="T26" fmla="*/ 0 w 396"/>
                                <a:gd name="T27" fmla="*/ 0 h 392"/>
                                <a:gd name="T28" fmla="*/ 0 w 396"/>
                                <a:gd name="T29" fmla="*/ 0 h 392"/>
                                <a:gd name="T30" fmla="*/ 0 w 396"/>
                                <a:gd name="T31" fmla="*/ 0 h 392"/>
                                <a:gd name="T32" fmla="*/ 0 w 396"/>
                                <a:gd name="T33" fmla="*/ 0 h 392"/>
                                <a:gd name="T34" fmla="*/ 0 w 396"/>
                                <a:gd name="T35" fmla="*/ 0 h 392"/>
                                <a:gd name="T36" fmla="*/ 0 w 396"/>
                                <a:gd name="T37" fmla="*/ 0 h 392"/>
                                <a:gd name="T38" fmla="*/ 0 w 396"/>
                                <a:gd name="T39" fmla="*/ 0 h 392"/>
                                <a:gd name="T40" fmla="*/ 0 w 396"/>
                                <a:gd name="T41" fmla="*/ 0 h 392"/>
                                <a:gd name="T42" fmla="*/ 0 w 396"/>
                                <a:gd name="T43" fmla="*/ 0 h 392"/>
                                <a:gd name="T44" fmla="*/ 0 w 396"/>
                                <a:gd name="T45" fmla="*/ 0 h 392"/>
                                <a:gd name="T46" fmla="*/ 0 w 396"/>
                                <a:gd name="T47" fmla="*/ 0 h 392"/>
                                <a:gd name="T48" fmla="*/ 0 w 396"/>
                                <a:gd name="T49" fmla="*/ 0 h 392"/>
                                <a:gd name="T50" fmla="*/ 0 w 396"/>
                                <a:gd name="T51" fmla="*/ 0 h 392"/>
                                <a:gd name="T52" fmla="*/ 0 w 396"/>
                                <a:gd name="T53" fmla="*/ 0 h 392"/>
                                <a:gd name="T54" fmla="*/ 0 w 396"/>
                                <a:gd name="T55" fmla="*/ 0 h 392"/>
                                <a:gd name="T56" fmla="*/ 0 w 396"/>
                                <a:gd name="T57" fmla="*/ 0 h 392"/>
                                <a:gd name="T58" fmla="*/ 0 w 396"/>
                                <a:gd name="T59" fmla="*/ 0 h 392"/>
                                <a:gd name="T60" fmla="*/ 0 w 396"/>
                                <a:gd name="T61" fmla="*/ 0 h 392"/>
                                <a:gd name="T62" fmla="*/ 0 w 396"/>
                                <a:gd name="T63" fmla="*/ 0 h 392"/>
                                <a:gd name="T64" fmla="*/ 0 w 396"/>
                                <a:gd name="T65" fmla="*/ 0 h 392"/>
                                <a:gd name="T66" fmla="*/ 0 w 396"/>
                                <a:gd name="T67" fmla="*/ 0 h 392"/>
                                <a:gd name="T68" fmla="*/ 0 w 396"/>
                                <a:gd name="T69" fmla="*/ 0 h 392"/>
                                <a:gd name="T70" fmla="*/ 0 w 396"/>
                                <a:gd name="T71" fmla="*/ 0 h 392"/>
                                <a:gd name="T72" fmla="*/ 0 w 396"/>
                                <a:gd name="T73" fmla="*/ 0 h 392"/>
                                <a:gd name="T74" fmla="*/ 0 w 396"/>
                                <a:gd name="T75" fmla="*/ 0 h 392"/>
                                <a:gd name="T76" fmla="*/ 0 w 396"/>
                                <a:gd name="T77" fmla="*/ 0 h 392"/>
                                <a:gd name="T78" fmla="*/ 0 w 396"/>
                                <a:gd name="T79" fmla="*/ 0 h 392"/>
                                <a:gd name="T80" fmla="*/ 0 w 396"/>
                                <a:gd name="T81" fmla="*/ 0 h 392"/>
                                <a:gd name="T82" fmla="*/ 0 w 396"/>
                                <a:gd name="T83" fmla="*/ 0 h 392"/>
                                <a:gd name="T84" fmla="*/ 0 w 396"/>
                                <a:gd name="T85" fmla="*/ 0 h 392"/>
                                <a:gd name="T86" fmla="*/ 0 w 396"/>
                                <a:gd name="T87" fmla="*/ 0 h 3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6"/>
                                <a:gd name="T133" fmla="*/ 0 h 392"/>
                                <a:gd name="T134" fmla="*/ 396 w 396"/>
                                <a:gd name="T135" fmla="*/ 392 h 3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6" h="392">
                                  <a:moveTo>
                                    <a:pt x="0" y="369"/>
                                  </a:moveTo>
                                  <a:lnTo>
                                    <a:pt x="2" y="324"/>
                                  </a:lnTo>
                                  <a:lnTo>
                                    <a:pt x="25" y="254"/>
                                  </a:lnTo>
                                  <a:lnTo>
                                    <a:pt x="39" y="224"/>
                                  </a:lnTo>
                                  <a:lnTo>
                                    <a:pt x="62" y="203"/>
                                  </a:lnTo>
                                  <a:lnTo>
                                    <a:pt x="65" y="166"/>
                                  </a:lnTo>
                                  <a:lnTo>
                                    <a:pt x="65" y="151"/>
                                  </a:lnTo>
                                  <a:lnTo>
                                    <a:pt x="52" y="135"/>
                                  </a:lnTo>
                                  <a:lnTo>
                                    <a:pt x="46" y="107"/>
                                  </a:lnTo>
                                  <a:lnTo>
                                    <a:pt x="52" y="96"/>
                                  </a:lnTo>
                                  <a:lnTo>
                                    <a:pt x="49" y="78"/>
                                  </a:lnTo>
                                  <a:lnTo>
                                    <a:pt x="23" y="14"/>
                                  </a:lnTo>
                                  <a:lnTo>
                                    <a:pt x="52" y="1"/>
                                  </a:lnTo>
                                  <a:lnTo>
                                    <a:pt x="145" y="0"/>
                                  </a:lnTo>
                                  <a:lnTo>
                                    <a:pt x="158" y="10"/>
                                  </a:lnTo>
                                  <a:lnTo>
                                    <a:pt x="168" y="49"/>
                                  </a:lnTo>
                                  <a:lnTo>
                                    <a:pt x="194" y="73"/>
                                  </a:lnTo>
                                  <a:lnTo>
                                    <a:pt x="241" y="68"/>
                                  </a:lnTo>
                                  <a:lnTo>
                                    <a:pt x="251" y="39"/>
                                  </a:lnTo>
                                  <a:lnTo>
                                    <a:pt x="290" y="34"/>
                                  </a:lnTo>
                                  <a:lnTo>
                                    <a:pt x="288" y="47"/>
                                  </a:lnTo>
                                  <a:lnTo>
                                    <a:pt x="316" y="47"/>
                                  </a:lnTo>
                                  <a:lnTo>
                                    <a:pt x="319" y="55"/>
                                  </a:lnTo>
                                  <a:lnTo>
                                    <a:pt x="321" y="115"/>
                                  </a:lnTo>
                                  <a:lnTo>
                                    <a:pt x="335" y="151"/>
                                  </a:lnTo>
                                  <a:lnTo>
                                    <a:pt x="326" y="167"/>
                                  </a:lnTo>
                                  <a:lnTo>
                                    <a:pt x="335" y="174"/>
                                  </a:lnTo>
                                  <a:lnTo>
                                    <a:pt x="344" y="163"/>
                                  </a:lnTo>
                                  <a:lnTo>
                                    <a:pt x="391" y="161"/>
                                  </a:lnTo>
                                  <a:lnTo>
                                    <a:pt x="389" y="223"/>
                                  </a:lnTo>
                                  <a:lnTo>
                                    <a:pt x="396" y="228"/>
                                  </a:lnTo>
                                  <a:lnTo>
                                    <a:pt x="327" y="228"/>
                                  </a:lnTo>
                                  <a:lnTo>
                                    <a:pt x="327" y="345"/>
                                  </a:lnTo>
                                  <a:lnTo>
                                    <a:pt x="366" y="377"/>
                                  </a:lnTo>
                                  <a:lnTo>
                                    <a:pt x="309" y="392"/>
                                  </a:lnTo>
                                  <a:lnTo>
                                    <a:pt x="267" y="384"/>
                                  </a:lnTo>
                                  <a:lnTo>
                                    <a:pt x="235" y="384"/>
                                  </a:lnTo>
                                  <a:lnTo>
                                    <a:pt x="208" y="368"/>
                                  </a:lnTo>
                                  <a:lnTo>
                                    <a:pt x="70" y="369"/>
                                  </a:lnTo>
                                  <a:lnTo>
                                    <a:pt x="47" y="353"/>
                                  </a:lnTo>
                                  <a:lnTo>
                                    <a:pt x="33" y="353"/>
                                  </a:lnTo>
                                  <a:lnTo>
                                    <a:pt x="18" y="363"/>
                                  </a:lnTo>
                                  <a:lnTo>
                                    <a:pt x="15" y="360"/>
                                  </a:lnTo>
                                  <a:lnTo>
                                    <a:pt x="0" y="369"/>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68" name="Freeform 1147"/>
                            <p:cNvSpPr>
                              <a:spLocks/>
                            </p:cNvSpPr>
                            <p:nvPr/>
                          </p:nvSpPr>
                          <p:spPr bwMode="auto">
                            <a:xfrm>
                              <a:off x="3372" y="3077"/>
                              <a:ext cx="13" cy="21"/>
                            </a:xfrm>
                            <a:custGeom>
                              <a:avLst/>
                              <a:gdLst>
                                <a:gd name="T0" fmla="*/ 0 w 29"/>
                                <a:gd name="T1" fmla="*/ 0 h 45"/>
                                <a:gd name="T2" fmla="*/ 0 w 29"/>
                                <a:gd name="T3" fmla="*/ 0 h 45"/>
                                <a:gd name="T4" fmla="*/ 0 w 29"/>
                                <a:gd name="T5" fmla="*/ 0 h 45"/>
                                <a:gd name="T6" fmla="*/ 0 w 29"/>
                                <a:gd name="T7" fmla="*/ 0 h 45"/>
                                <a:gd name="T8" fmla="*/ 0 w 29"/>
                                <a:gd name="T9" fmla="*/ 0 h 45"/>
                                <a:gd name="T10" fmla="*/ 0 w 29"/>
                                <a:gd name="T11" fmla="*/ 0 h 45"/>
                                <a:gd name="T12" fmla="*/ 0 w 29"/>
                                <a:gd name="T13" fmla="*/ 0 h 45"/>
                                <a:gd name="T14" fmla="*/ 0 60000 65536"/>
                                <a:gd name="T15" fmla="*/ 0 60000 65536"/>
                                <a:gd name="T16" fmla="*/ 0 60000 65536"/>
                                <a:gd name="T17" fmla="*/ 0 60000 65536"/>
                                <a:gd name="T18" fmla="*/ 0 60000 65536"/>
                                <a:gd name="T19" fmla="*/ 0 60000 65536"/>
                                <a:gd name="T20" fmla="*/ 0 60000 65536"/>
                                <a:gd name="T21" fmla="*/ 0 w 29"/>
                                <a:gd name="T22" fmla="*/ 0 h 45"/>
                                <a:gd name="T23" fmla="*/ 29 w 29"/>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5">
                                  <a:moveTo>
                                    <a:pt x="10" y="45"/>
                                  </a:moveTo>
                                  <a:lnTo>
                                    <a:pt x="0" y="21"/>
                                  </a:lnTo>
                                  <a:lnTo>
                                    <a:pt x="20" y="0"/>
                                  </a:lnTo>
                                  <a:lnTo>
                                    <a:pt x="29" y="8"/>
                                  </a:lnTo>
                                  <a:lnTo>
                                    <a:pt x="16" y="19"/>
                                  </a:lnTo>
                                  <a:lnTo>
                                    <a:pt x="13" y="44"/>
                                  </a:lnTo>
                                  <a:lnTo>
                                    <a:pt x="10" y="45"/>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69" name="Freeform 1148"/>
                            <p:cNvSpPr>
                              <a:spLocks/>
                            </p:cNvSpPr>
                            <p:nvPr/>
                          </p:nvSpPr>
                          <p:spPr bwMode="auto">
                            <a:xfrm>
                              <a:off x="3372" y="3077"/>
                              <a:ext cx="13" cy="21"/>
                            </a:xfrm>
                            <a:custGeom>
                              <a:avLst/>
                              <a:gdLst>
                                <a:gd name="T0" fmla="*/ 0 w 29"/>
                                <a:gd name="T1" fmla="*/ 0 h 45"/>
                                <a:gd name="T2" fmla="*/ 0 w 29"/>
                                <a:gd name="T3" fmla="*/ 0 h 45"/>
                                <a:gd name="T4" fmla="*/ 0 w 29"/>
                                <a:gd name="T5" fmla="*/ 0 h 45"/>
                                <a:gd name="T6" fmla="*/ 0 w 29"/>
                                <a:gd name="T7" fmla="*/ 0 h 45"/>
                                <a:gd name="T8" fmla="*/ 0 w 29"/>
                                <a:gd name="T9" fmla="*/ 0 h 45"/>
                                <a:gd name="T10" fmla="*/ 0 w 29"/>
                                <a:gd name="T11" fmla="*/ 0 h 45"/>
                                <a:gd name="T12" fmla="*/ 0 w 29"/>
                                <a:gd name="T13" fmla="*/ 0 h 45"/>
                                <a:gd name="T14" fmla="*/ 0 60000 65536"/>
                                <a:gd name="T15" fmla="*/ 0 60000 65536"/>
                                <a:gd name="T16" fmla="*/ 0 60000 65536"/>
                                <a:gd name="T17" fmla="*/ 0 60000 65536"/>
                                <a:gd name="T18" fmla="*/ 0 60000 65536"/>
                                <a:gd name="T19" fmla="*/ 0 60000 65536"/>
                                <a:gd name="T20" fmla="*/ 0 60000 65536"/>
                                <a:gd name="T21" fmla="*/ 0 w 29"/>
                                <a:gd name="T22" fmla="*/ 0 h 45"/>
                                <a:gd name="T23" fmla="*/ 29 w 29"/>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5">
                                  <a:moveTo>
                                    <a:pt x="10" y="45"/>
                                  </a:moveTo>
                                  <a:lnTo>
                                    <a:pt x="0" y="21"/>
                                  </a:lnTo>
                                  <a:lnTo>
                                    <a:pt x="20" y="0"/>
                                  </a:lnTo>
                                  <a:lnTo>
                                    <a:pt x="29" y="8"/>
                                  </a:lnTo>
                                  <a:lnTo>
                                    <a:pt x="16" y="19"/>
                                  </a:lnTo>
                                  <a:lnTo>
                                    <a:pt x="13" y="44"/>
                                  </a:lnTo>
                                  <a:lnTo>
                                    <a:pt x="10" y="45"/>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70" name="Freeform 1149"/>
                            <p:cNvSpPr>
                              <a:spLocks/>
                            </p:cNvSpPr>
                            <p:nvPr/>
                          </p:nvSpPr>
                          <p:spPr bwMode="auto">
                            <a:xfrm>
                              <a:off x="3485" y="3274"/>
                              <a:ext cx="136" cy="139"/>
                            </a:xfrm>
                            <a:custGeom>
                              <a:avLst/>
                              <a:gdLst>
                                <a:gd name="T0" fmla="*/ 0 w 297"/>
                                <a:gd name="T1" fmla="*/ 0 h 308"/>
                                <a:gd name="T2" fmla="*/ 0 w 297"/>
                                <a:gd name="T3" fmla="*/ 0 h 308"/>
                                <a:gd name="T4" fmla="*/ 0 w 297"/>
                                <a:gd name="T5" fmla="*/ 0 h 308"/>
                                <a:gd name="T6" fmla="*/ 0 w 297"/>
                                <a:gd name="T7" fmla="*/ 0 h 308"/>
                                <a:gd name="T8" fmla="*/ 0 w 297"/>
                                <a:gd name="T9" fmla="*/ 0 h 308"/>
                                <a:gd name="T10" fmla="*/ 0 w 297"/>
                                <a:gd name="T11" fmla="*/ 0 h 308"/>
                                <a:gd name="T12" fmla="*/ 0 w 297"/>
                                <a:gd name="T13" fmla="*/ 0 h 308"/>
                                <a:gd name="T14" fmla="*/ 0 w 297"/>
                                <a:gd name="T15" fmla="*/ 0 h 308"/>
                                <a:gd name="T16" fmla="*/ 0 w 297"/>
                                <a:gd name="T17" fmla="*/ 0 h 308"/>
                                <a:gd name="T18" fmla="*/ 0 w 297"/>
                                <a:gd name="T19" fmla="*/ 0 h 308"/>
                                <a:gd name="T20" fmla="*/ 0 w 297"/>
                                <a:gd name="T21" fmla="*/ 0 h 308"/>
                                <a:gd name="T22" fmla="*/ 0 w 297"/>
                                <a:gd name="T23" fmla="*/ 0 h 308"/>
                                <a:gd name="T24" fmla="*/ 0 w 297"/>
                                <a:gd name="T25" fmla="*/ 0 h 308"/>
                                <a:gd name="T26" fmla="*/ 0 w 297"/>
                                <a:gd name="T27" fmla="*/ 0 h 308"/>
                                <a:gd name="T28" fmla="*/ 0 w 297"/>
                                <a:gd name="T29" fmla="*/ 0 h 308"/>
                                <a:gd name="T30" fmla="*/ 0 w 297"/>
                                <a:gd name="T31" fmla="*/ 0 h 308"/>
                                <a:gd name="T32" fmla="*/ 0 w 297"/>
                                <a:gd name="T33" fmla="*/ 0 h 308"/>
                                <a:gd name="T34" fmla="*/ 0 w 297"/>
                                <a:gd name="T35" fmla="*/ 0 h 308"/>
                                <a:gd name="T36" fmla="*/ 0 w 297"/>
                                <a:gd name="T37" fmla="*/ 0 h 308"/>
                                <a:gd name="T38" fmla="*/ 0 w 297"/>
                                <a:gd name="T39" fmla="*/ 0 h 308"/>
                                <a:gd name="T40" fmla="*/ 0 w 297"/>
                                <a:gd name="T41" fmla="*/ 0 h 308"/>
                                <a:gd name="T42" fmla="*/ 0 w 297"/>
                                <a:gd name="T43" fmla="*/ 0 h 308"/>
                                <a:gd name="T44" fmla="*/ 0 w 297"/>
                                <a:gd name="T45" fmla="*/ 0 h 308"/>
                                <a:gd name="T46" fmla="*/ 0 w 297"/>
                                <a:gd name="T47" fmla="*/ 0 h 308"/>
                                <a:gd name="T48" fmla="*/ 0 w 297"/>
                                <a:gd name="T49" fmla="*/ 0 h 3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7"/>
                                <a:gd name="T76" fmla="*/ 0 h 308"/>
                                <a:gd name="T77" fmla="*/ 297 w 297"/>
                                <a:gd name="T78" fmla="*/ 308 h 3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7" h="308">
                                  <a:moveTo>
                                    <a:pt x="297" y="143"/>
                                  </a:moveTo>
                                  <a:lnTo>
                                    <a:pt x="239" y="182"/>
                                  </a:lnTo>
                                  <a:lnTo>
                                    <a:pt x="187" y="236"/>
                                  </a:lnTo>
                                  <a:lnTo>
                                    <a:pt x="177" y="262"/>
                                  </a:lnTo>
                                  <a:lnTo>
                                    <a:pt x="151" y="267"/>
                                  </a:lnTo>
                                  <a:lnTo>
                                    <a:pt x="123" y="256"/>
                                  </a:lnTo>
                                  <a:lnTo>
                                    <a:pt x="107" y="257"/>
                                  </a:lnTo>
                                  <a:lnTo>
                                    <a:pt x="71" y="301"/>
                                  </a:lnTo>
                                  <a:lnTo>
                                    <a:pt x="50" y="308"/>
                                  </a:lnTo>
                                  <a:lnTo>
                                    <a:pt x="26" y="304"/>
                                  </a:lnTo>
                                  <a:lnTo>
                                    <a:pt x="27" y="265"/>
                                  </a:lnTo>
                                  <a:lnTo>
                                    <a:pt x="0" y="234"/>
                                  </a:lnTo>
                                  <a:lnTo>
                                    <a:pt x="0" y="140"/>
                                  </a:lnTo>
                                  <a:lnTo>
                                    <a:pt x="32" y="140"/>
                                  </a:lnTo>
                                  <a:lnTo>
                                    <a:pt x="32" y="23"/>
                                  </a:lnTo>
                                  <a:lnTo>
                                    <a:pt x="92" y="10"/>
                                  </a:lnTo>
                                  <a:lnTo>
                                    <a:pt x="109" y="11"/>
                                  </a:lnTo>
                                  <a:lnTo>
                                    <a:pt x="115" y="28"/>
                                  </a:lnTo>
                                  <a:lnTo>
                                    <a:pt x="133" y="10"/>
                                  </a:lnTo>
                                  <a:lnTo>
                                    <a:pt x="154" y="0"/>
                                  </a:lnTo>
                                  <a:lnTo>
                                    <a:pt x="166" y="0"/>
                                  </a:lnTo>
                                  <a:lnTo>
                                    <a:pt x="193" y="52"/>
                                  </a:lnTo>
                                  <a:lnTo>
                                    <a:pt x="247" y="94"/>
                                  </a:lnTo>
                                  <a:lnTo>
                                    <a:pt x="252" y="124"/>
                                  </a:lnTo>
                                  <a:lnTo>
                                    <a:pt x="297" y="143"/>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71" name="Freeform 1150"/>
                            <p:cNvSpPr>
                              <a:spLocks/>
                            </p:cNvSpPr>
                            <p:nvPr/>
                          </p:nvSpPr>
                          <p:spPr bwMode="auto">
                            <a:xfrm>
                              <a:off x="3485" y="3274"/>
                              <a:ext cx="136" cy="139"/>
                            </a:xfrm>
                            <a:custGeom>
                              <a:avLst/>
                              <a:gdLst>
                                <a:gd name="T0" fmla="*/ 0 w 297"/>
                                <a:gd name="T1" fmla="*/ 0 h 308"/>
                                <a:gd name="T2" fmla="*/ 0 w 297"/>
                                <a:gd name="T3" fmla="*/ 0 h 308"/>
                                <a:gd name="T4" fmla="*/ 0 w 297"/>
                                <a:gd name="T5" fmla="*/ 0 h 308"/>
                                <a:gd name="T6" fmla="*/ 0 w 297"/>
                                <a:gd name="T7" fmla="*/ 0 h 308"/>
                                <a:gd name="T8" fmla="*/ 0 w 297"/>
                                <a:gd name="T9" fmla="*/ 0 h 308"/>
                                <a:gd name="T10" fmla="*/ 0 w 297"/>
                                <a:gd name="T11" fmla="*/ 0 h 308"/>
                                <a:gd name="T12" fmla="*/ 0 w 297"/>
                                <a:gd name="T13" fmla="*/ 0 h 308"/>
                                <a:gd name="T14" fmla="*/ 0 w 297"/>
                                <a:gd name="T15" fmla="*/ 0 h 308"/>
                                <a:gd name="T16" fmla="*/ 0 w 297"/>
                                <a:gd name="T17" fmla="*/ 0 h 308"/>
                                <a:gd name="T18" fmla="*/ 0 w 297"/>
                                <a:gd name="T19" fmla="*/ 0 h 308"/>
                                <a:gd name="T20" fmla="*/ 0 w 297"/>
                                <a:gd name="T21" fmla="*/ 0 h 308"/>
                                <a:gd name="T22" fmla="*/ 0 w 297"/>
                                <a:gd name="T23" fmla="*/ 0 h 308"/>
                                <a:gd name="T24" fmla="*/ 0 w 297"/>
                                <a:gd name="T25" fmla="*/ 0 h 308"/>
                                <a:gd name="T26" fmla="*/ 0 w 297"/>
                                <a:gd name="T27" fmla="*/ 0 h 308"/>
                                <a:gd name="T28" fmla="*/ 0 w 297"/>
                                <a:gd name="T29" fmla="*/ 0 h 308"/>
                                <a:gd name="T30" fmla="*/ 0 w 297"/>
                                <a:gd name="T31" fmla="*/ 0 h 308"/>
                                <a:gd name="T32" fmla="*/ 0 w 297"/>
                                <a:gd name="T33" fmla="*/ 0 h 308"/>
                                <a:gd name="T34" fmla="*/ 0 w 297"/>
                                <a:gd name="T35" fmla="*/ 0 h 308"/>
                                <a:gd name="T36" fmla="*/ 0 w 297"/>
                                <a:gd name="T37" fmla="*/ 0 h 308"/>
                                <a:gd name="T38" fmla="*/ 0 w 297"/>
                                <a:gd name="T39" fmla="*/ 0 h 308"/>
                                <a:gd name="T40" fmla="*/ 0 w 297"/>
                                <a:gd name="T41" fmla="*/ 0 h 308"/>
                                <a:gd name="T42" fmla="*/ 0 w 297"/>
                                <a:gd name="T43" fmla="*/ 0 h 308"/>
                                <a:gd name="T44" fmla="*/ 0 w 297"/>
                                <a:gd name="T45" fmla="*/ 0 h 308"/>
                                <a:gd name="T46" fmla="*/ 0 w 297"/>
                                <a:gd name="T47" fmla="*/ 0 h 308"/>
                                <a:gd name="T48" fmla="*/ 0 w 297"/>
                                <a:gd name="T49" fmla="*/ 0 h 3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7"/>
                                <a:gd name="T76" fmla="*/ 0 h 308"/>
                                <a:gd name="T77" fmla="*/ 297 w 297"/>
                                <a:gd name="T78" fmla="*/ 308 h 3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7" h="308">
                                  <a:moveTo>
                                    <a:pt x="297" y="143"/>
                                  </a:moveTo>
                                  <a:lnTo>
                                    <a:pt x="239" y="182"/>
                                  </a:lnTo>
                                  <a:lnTo>
                                    <a:pt x="187" y="236"/>
                                  </a:lnTo>
                                  <a:lnTo>
                                    <a:pt x="177" y="262"/>
                                  </a:lnTo>
                                  <a:lnTo>
                                    <a:pt x="151" y="267"/>
                                  </a:lnTo>
                                  <a:lnTo>
                                    <a:pt x="123" y="256"/>
                                  </a:lnTo>
                                  <a:lnTo>
                                    <a:pt x="107" y="257"/>
                                  </a:lnTo>
                                  <a:lnTo>
                                    <a:pt x="71" y="301"/>
                                  </a:lnTo>
                                  <a:lnTo>
                                    <a:pt x="50" y="308"/>
                                  </a:lnTo>
                                  <a:lnTo>
                                    <a:pt x="26" y="304"/>
                                  </a:lnTo>
                                  <a:lnTo>
                                    <a:pt x="27" y="265"/>
                                  </a:lnTo>
                                  <a:lnTo>
                                    <a:pt x="0" y="234"/>
                                  </a:lnTo>
                                  <a:lnTo>
                                    <a:pt x="0" y="140"/>
                                  </a:lnTo>
                                  <a:lnTo>
                                    <a:pt x="32" y="140"/>
                                  </a:lnTo>
                                  <a:lnTo>
                                    <a:pt x="32" y="23"/>
                                  </a:lnTo>
                                  <a:lnTo>
                                    <a:pt x="92" y="10"/>
                                  </a:lnTo>
                                  <a:lnTo>
                                    <a:pt x="109" y="11"/>
                                  </a:lnTo>
                                  <a:lnTo>
                                    <a:pt x="115" y="28"/>
                                  </a:lnTo>
                                  <a:lnTo>
                                    <a:pt x="133" y="10"/>
                                  </a:lnTo>
                                  <a:lnTo>
                                    <a:pt x="154" y="0"/>
                                  </a:lnTo>
                                  <a:lnTo>
                                    <a:pt x="166" y="0"/>
                                  </a:lnTo>
                                  <a:lnTo>
                                    <a:pt x="193" y="52"/>
                                  </a:lnTo>
                                  <a:lnTo>
                                    <a:pt x="247" y="94"/>
                                  </a:lnTo>
                                  <a:lnTo>
                                    <a:pt x="252" y="124"/>
                                  </a:lnTo>
                                  <a:lnTo>
                                    <a:pt x="297" y="143"/>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72" name="Freeform 1151"/>
                            <p:cNvSpPr>
                              <a:spLocks/>
                            </p:cNvSpPr>
                            <p:nvPr/>
                          </p:nvSpPr>
                          <p:spPr bwMode="auto">
                            <a:xfrm>
                              <a:off x="3320" y="2829"/>
                              <a:ext cx="110" cy="163"/>
                            </a:xfrm>
                            <a:custGeom>
                              <a:avLst/>
                              <a:gdLst>
                                <a:gd name="T0" fmla="*/ 0 w 241"/>
                                <a:gd name="T1" fmla="*/ 0 h 357"/>
                                <a:gd name="T2" fmla="*/ 0 w 241"/>
                                <a:gd name="T3" fmla="*/ 0 h 357"/>
                                <a:gd name="T4" fmla="*/ 0 w 241"/>
                                <a:gd name="T5" fmla="*/ 0 h 357"/>
                                <a:gd name="T6" fmla="*/ 0 w 241"/>
                                <a:gd name="T7" fmla="*/ 0 h 357"/>
                                <a:gd name="T8" fmla="*/ 0 w 241"/>
                                <a:gd name="T9" fmla="*/ 0 h 357"/>
                                <a:gd name="T10" fmla="*/ 0 w 241"/>
                                <a:gd name="T11" fmla="*/ 0 h 357"/>
                                <a:gd name="T12" fmla="*/ 0 w 241"/>
                                <a:gd name="T13" fmla="*/ 0 h 357"/>
                                <a:gd name="T14" fmla="*/ 0 w 241"/>
                                <a:gd name="T15" fmla="*/ 0 h 357"/>
                                <a:gd name="T16" fmla="*/ 0 w 241"/>
                                <a:gd name="T17" fmla="*/ 0 h 357"/>
                                <a:gd name="T18" fmla="*/ 0 w 241"/>
                                <a:gd name="T19" fmla="*/ 0 h 357"/>
                                <a:gd name="T20" fmla="*/ 0 w 241"/>
                                <a:gd name="T21" fmla="*/ 0 h 357"/>
                                <a:gd name="T22" fmla="*/ 0 w 241"/>
                                <a:gd name="T23" fmla="*/ 0 h 357"/>
                                <a:gd name="T24" fmla="*/ 0 w 241"/>
                                <a:gd name="T25" fmla="*/ 0 h 357"/>
                                <a:gd name="T26" fmla="*/ 0 w 241"/>
                                <a:gd name="T27" fmla="*/ 0 h 357"/>
                                <a:gd name="T28" fmla="*/ 0 w 241"/>
                                <a:gd name="T29" fmla="*/ 0 h 357"/>
                                <a:gd name="T30" fmla="*/ 0 w 241"/>
                                <a:gd name="T31" fmla="*/ 0 h 357"/>
                                <a:gd name="T32" fmla="*/ 0 w 241"/>
                                <a:gd name="T33" fmla="*/ 0 h 357"/>
                                <a:gd name="T34" fmla="*/ 0 w 241"/>
                                <a:gd name="T35" fmla="*/ 0 h 357"/>
                                <a:gd name="T36" fmla="*/ 0 w 241"/>
                                <a:gd name="T37" fmla="*/ 0 h 357"/>
                                <a:gd name="T38" fmla="*/ 0 w 241"/>
                                <a:gd name="T39" fmla="*/ 0 h 357"/>
                                <a:gd name="T40" fmla="*/ 0 w 241"/>
                                <a:gd name="T41" fmla="*/ 0 h 357"/>
                                <a:gd name="T42" fmla="*/ 0 w 241"/>
                                <a:gd name="T43" fmla="*/ 0 h 357"/>
                                <a:gd name="T44" fmla="*/ 0 w 241"/>
                                <a:gd name="T45" fmla="*/ 0 h 357"/>
                                <a:gd name="T46" fmla="*/ 0 w 241"/>
                                <a:gd name="T47" fmla="*/ 0 h 357"/>
                                <a:gd name="T48" fmla="*/ 0 w 241"/>
                                <a:gd name="T49" fmla="*/ 0 h 357"/>
                                <a:gd name="T50" fmla="*/ 0 w 241"/>
                                <a:gd name="T51" fmla="*/ 0 h 357"/>
                                <a:gd name="T52" fmla="*/ 0 w 241"/>
                                <a:gd name="T53" fmla="*/ 0 h 357"/>
                                <a:gd name="T54" fmla="*/ 0 w 241"/>
                                <a:gd name="T55" fmla="*/ 0 h 357"/>
                                <a:gd name="T56" fmla="*/ 0 w 241"/>
                                <a:gd name="T57" fmla="*/ 0 h 357"/>
                                <a:gd name="T58" fmla="*/ 0 w 241"/>
                                <a:gd name="T59" fmla="*/ 0 h 357"/>
                                <a:gd name="T60" fmla="*/ 0 w 241"/>
                                <a:gd name="T61" fmla="*/ 0 h 357"/>
                                <a:gd name="T62" fmla="*/ 0 w 241"/>
                                <a:gd name="T63" fmla="*/ 0 h 357"/>
                                <a:gd name="T64" fmla="*/ 0 w 241"/>
                                <a:gd name="T65" fmla="*/ 0 h 357"/>
                                <a:gd name="T66" fmla="*/ 0 w 241"/>
                                <a:gd name="T67" fmla="*/ 0 h 357"/>
                                <a:gd name="T68" fmla="*/ 0 w 241"/>
                                <a:gd name="T69" fmla="*/ 0 h 357"/>
                                <a:gd name="T70" fmla="*/ 0 w 241"/>
                                <a:gd name="T71" fmla="*/ 0 h 357"/>
                                <a:gd name="T72" fmla="*/ 0 w 241"/>
                                <a:gd name="T73" fmla="*/ 0 h 357"/>
                                <a:gd name="T74" fmla="*/ 0 w 241"/>
                                <a:gd name="T75" fmla="*/ 0 h 3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1"/>
                                <a:gd name="T115" fmla="*/ 0 h 357"/>
                                <a:gd name="T116" fmla="*/ 241 w 241"/>
                                <a:gd name="T117" fmla="*/ 357 h 3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1" h="357">
                                  <a:moveTo>
                                    <a:pt x="179" y="12"/>
                                  </a:moveTo>
                                  <a:lnTo>
                                    <a:pt x="189" y="20"/>
                                  </a:lnTo>
                                  <a:lnTo>
                                    <a:pt x="189" y="36"/>
                                  </a:lnTo>
                                  <a:lnTo>
                                    <a:pt x="160" y="60"/>
                                  </a:lnTo>
                                  <a:lnTo>
                                    <a:pt x="137" y="126"/>
                                  </a:lnTo>
                                  <a:lnTo>
                                    <a:pt x="122" y="140"/>
                                  </a:lnTo>
                                  <a:lnTo>
                                    <a:pt x="96" y="200"/>
                                  </a:lnTo>
                                  <a:lnTo>
                                    <a:pt x="83" y="202"/>
                                  </a:lnTo>
                                  <a:lnTo>
                                    <a:pt x="67" y="189"/>
                                  </a:lnTo>
                                  <a:lnTo>
                                    <a:pt x="36" y="191"/>
                                  </a:lnTo>
                                  <a:lnTo>
                                    <a:pt x="13" y="222"/>
                                  </a:lnTo>
                                  <a:lnTo>
                                    <a:pt x="0" y="259"/>
                                  </a:lnTo>
                                  <a:lnTo>
                                    <a:pt x="3" y="264"/>
                                  </a:lnTo>
                                  <a:lnTo>
                                    <a:pt x="13" y="264"/>
                                  </a:lnTo>
                                  <a:lnTo>
                                    <a:pt x="18" y="279"/>
                                  </a:lnTo>
                                  <a:lnTo>
                                    <a:pt x="38" y="280"/>
                                  </a:lnTo>
                                  <a:lnTo>
                                    <a:pt x="36" y="292"/>
                                  </a:lnTo>
                                  <a:lnTo>
                                    <a:pt x="47" y="303"/>
                                  </a:lnTo>
                                  <a:lnTo>
                                    <a:pt x="38" y="339"/>
                                  </a:lnTo>
                                  <a:lnTo>
                                    <a:pt x="90" y="335"/>
                                  </a:lnTo>
                                  <a:lnTo>
                                    <a:pt x="153" y="339"/>
                                  </a:lnTo>
                                  <a:lnTo>
                                    <a:pt x="196" y="339"/>
                                  </a:lnTo>
                                  <a:lnTo>
                                    <a:pt x="225" y="344"/>
                                  </a:lnTo>
                                  <a:lnTo>
                                    <a:pt x="236" y="357"/>
                                  </a:lnTo>
                                  <a:lnTo>
                                    <a:pt x="241" y="316"/>
                                  </a:lnTo>
                                  <a:lnTo>
                                    <a:pt x="218" y="298"/>
                                  </a:lnTo>
                                  <a:lnTo>
                                    <a:pt x="194" y="254"/>
                                  </a:lnTo>
                                  <a:lnTo>
                                    <a:pt x="192" y="220"/>
                                  </a:lnTo>
                                  <a:lnTo>
                                    <a:pt x="218" y="173"/>
                                  </a:lnTo>
                                  <a:lnTo>
                                    <a:pt x="209" y="132"/>
                                  </a:lnTo>
                                  <a:lnTo>
                                    <a:pt x="186" y="119"/>
                                  </a:lnTo>
                                  <a:lnTo>
                                    <a:pt x="178" y="104"/>
                                  </a:lnTo>
                                  <a:lnTo>
                                    <a:pt x="183" y="93"/>
                                  </a:lnTo>
                                  <a:lnTo>
                                    <a:pt x="218" y="91"/>
                                  </a:lnTo>
                                  <a:lnTo>
                                    <a:pt x="202" y="59"/>
                                  </a:lnTo>
                                  <a:lnTo>
                                    <a:pt x="205" y="28"/>
                                  </a:lnTo>
                                  <a:lnTo>
                                    <a:pt x="196" y="0"/>
                                  </a:lnTo>
                                  <a:lnTo>
                                    <a:pt x="179" y="1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73" name="Freeform 1152"/>
                            <p:cNvSpPr>
                              <a:spLocks/>
                            </p:cNvSpPr>
                            <p:nvPr/>
                          </p:nvSpPr>
                          <p:spPr bwMode="auto">
                            <a:xfrm>
                              <a:off x="3320" y="2829"/>
                              <a:ext cx="110" cy="163"/>
                            </a:xfrm>
                            <a:custGeom>
                              <a:avLst/>
                              <a:gdLst>
                                <a:gd name="T0" fmla="*/ 0 w 241"/>
                                <a:gd name="T1" fmla="*/ 0 h 357"/>
                                <a:gd name="T2" fmla="*/ 0 w 241"/>
                                <a:gd name="T3" fmla="*/ 0 h 357"/>
                                <a:gd name="T4" fmla="*/ 0 w 241"/>
                                <a:gd name="T5" fmla="*/ 0 h 357"/>
                                <a:gd name="T6" fmla="*/ 0 w 241"/>
                                <a:gd name="T7" fmla="*/ 0 h 357"/>
                                <a:gd name="T8" fmla="*/ 0 w 241"/>
                                <a:gd name="T9" fmla="*/ 0 h 357"/>
                                <a:gd name="T10" fmla="*/ 0 w 241"/>
                                <a:gd name="T11" fmla="*/ 0 h 357"/>
                                <a:gd name="T12" fmla="*/ 0 w 241"/>
                                <a:gd name="T13" fmla="*/ 0 h 357"/>
                                <a:gd name="T14" fmla="*/ 0 w 241"/>
                                <a:gd name="T15" fmla="*/ 0 h 357"/>
                                <a:gd name="T16" fmla="*/ 0 w 241"/>
                                <a:gd name="T17" fmla="*/ 0 h 357"/>
                                <a:gd name="T18" fmla="*/ 0 w 241"/>
                                <a:gd name="T19" fmla="*/ 0 h 357"/>
                                <a:gd name="T20" fmla="*/ 0 w 241"/>
                                <a:gd name="T21" fmla="*/ 0 h 357"/>
                                <a:gd name="T22" fmla="*/ 0 w 241"/>
                                <a:gd name="T23" fmla="*/ 0 h 357"/>
                                <a:gd name="T24" fmla="*/ 0 w 241"/>
                                <a:gd name="T25" fmla="*/ 0 h 357"/>
                                <a:gd name="T26" fmla="*/ 0 w 241"/>
                                <a:gd name="T27" fmla="*/ 0 h 357"/>
                                <a:gd name="T28" fmla="*/ 0 w 241"/>
                                <a:gd name="T29" fmla="*/ 0 h 357"/>
                                <a:gd name="T30" fmla="*/ 0 w 241"/>
                                <a:gd name="T31" fmla="*/ 0 h 357"/>
                                <a:gd name="T32" fmla="*/ 0 w 241"/>
                                <a:gd name="T33" fmla="*/ 0 h 357"/>
                                <a:gd name="T34" fmla="*/ 0 w 241"/>
                                <a:gd name="T35" fmla="*/ 0 h 357"/>
                                <a:gd name="T36" fmla="*/ 0 w 241"/>
                                <a:gd name="T37" fmla="*/ 0 h 357"/>
                                <a:gd name="T38" fmla="*/ 0 w 241"/>
                                <a:gd name="T39" fmla="*/ 0 h 357"/>
                                <a:gd name="T40" fmla="*/ 0 w 241"/>
                                <a:gd name="T41" fmla="*/ 0 h 357"/>
                                <a:gd name="T42" fmla="*/ 0 w 241"/>
                                <a:gd name="T43" fmla="*/ 0 h 357"/>
                                <a:gd name="T44" fmla="*/ 0 w 241"/>
                                <a:gd name="T45" fmla="*/ 0 h 357"/>
                                <a:gd name="T46" fmla="*/ 0 w 241"/>
                                <a:gd name="T47" fmla="*/ 0 h 357"/>
                                <a:gd name="T48" fmla="*/ 0 w 241"/>
                                <a:gd name="T49" fmla="*/ 0 h 357"/>
                                <a:gd name="T50" fmla="*/ 0 w 241"/>
                                <a:gd name="T51" fmla="*/ 0 h 357"/>
                                <a:gd name="T52" fmla="*/ 0 w 241"/>
                                <a:gd name="T53" fmla="*/ 0 h 357"/>
                                <a:gd name="T54" fmla="*/ 0 w 241"/>
                                <a:gd name="T55" fmla="*/ 0 h 357"/>
                                <a:gd name="T56" fmla="*/ 0 w 241"/>
                                <a:gd name="T57" fmla="*/ 0 h 357"/>
                                <a:gd name="T58" fmla="*/ 0 w 241"/>
                                <a:gd name="T59" fmla="*/ 0 h 357"/>
                                <a:gd name="T60" fmla="*/ 0 w 241"/>
                                <a:gd name="T61" fmla="*/ 0 h 357"/>
                                <a:gd name="T62" fmla="*/ 0 w 241"/>
                                <a:gd name="T63" fmla="*/ 0 h 357"/>
                                <a:gd name="T64" fmla="*/ 0 w 241"/>
                                <a:gd name="T65" fmla="*/ 0 h 357"/>
                                <a:gd name="T66" fmla="*/ 0 w 241"/>
                                <a:gd name="T67" fmla="*/ 0 h 357"/>
                                <a:gd name="T68" fmla="*/ 0 w 241"/>
                                <a:gd name="T69" fmla="*/ 0 h 357"/>
                                <a:gd name="T70" fmla="*/ 0 w 241"/>
                                <a:gd name="T71" fmla="*/ 0 h 357"/>
                                <a:gd name="T72" fmla="*/ 0 w 241"/>
                                <a:gd name="T73" fmla="*/ 0 h 357"/>
                                <a:gd name="T74" fmla="*/ 0 w 241"/>
                                <a:gd name="T75" fmla="*/ 0 h 3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1"/>
                                <a:gd name="T115" fmla="*/ 0 h 357"/>
                                <a:gd name="T116" fmla="*/ 241 w 241"/>
                                <a:gd name="T117" fmla="*/ 357 h 3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1" h="357">
                                  <a:moveTo>
                                    <a:pt x="179" y="12"/>
                                  </a:moveTo>
                                  <a:lnTo>
                                    <a:pt x="189" y="20"/>
                                  </a:lnTo>
                                  <a:lnTo>
                                    <a:pt x="189" y="36"/>
                                  </a:lnTo>
                                  <a:lnTo>
                                    <a:pt x="160" y="60"/>
                                  </a:lnTo>
                                  <a:lnTo>
                                    <a:pt x="137" y="126"/>
                                  </a:lnTo>
                                  <a:lnTo>
                                    <a:pt x="122" y="140"/>
                                  </a:lnTo>
                                  <a:lnTo>
                                    <a:pt x="96" y="200"/>
                                  </a:lnTo>
                                  <a:lnTo>
                                    <a:pt x="83" y="202"/>
                                  </a:lnTo>
                                  <a:lnTo>
                                    <a:pt x="67" y="189"/>
                                  </a:lnTo>
                                  <a:lnTo>
                                    <a:pt x="36" y="191"/>
                                  </a:lnTo>
                                  <a:lnTo>
                                    <a:pt x="13" y="222"/>
                                  </a:lnTo>
                                  <a:lnTo>
                                    <a:pt x="0" y="259"/>
                                  </a:lnTo>
                                  <a:lnTo>
                                    <a:pt x="3" y="264"/>
                                  </a:lnTo>
                                  <a:lnTo>
                                    <a:pt x="13" y="264"/>
                                  </a:lnTo>
                                  <a:lnTo>
                                    <a:pt x="18" y="279"/>
                                  </a:lnTo>
                                  <a:lnTo>
                                    <a:pt x="38" y="280"/>
                                  </a:lnTo>
                                  <a:lnTo>
                                    <a:pt x="36" y="292"/>
                                  </a:lnTo>
                                  <a:lnTo>
                                    <a:pt x="47" y="303"/>
                                  </a:lnTo>
                                  <a:lnTo>
                                    <a:pt x="38" y="339"/>
                                  </a:lnTo>
                                  <a:lnTo>
                                    <a:pt x="90" y="335"/>
                                  </a:lnTo>
                                  <a:lnTo>
                                    <a:pt x="153" y="339"/>
                                  </a:lnTo>
                                  <a:lnTo>
                                    <a:pt x="196" y="339"/>
                                  </a:lnTo>
                                  <a:lnTo>
                                    <a:pt x="225" y="344"/>
                                  </a:lnTo>
                                  <a:lnTo>
                                    <a:pt x="236" y="357"/>
                                  </a:lnTo>
                                  <a:lnTo>
                                    <a:pt x="241" y="316"/>
                                  </a:lnTo>
                                  <a:lnTo>
                                    <a:pt x="218" y="298"/>
                                  </a:lnTo>
                                  <a:lnTo>
                                    <a:pt x="194" y="254"/>
                                  </a:lnTo>
                                  <a:lnTo>
                                    <a:pt x="192" y="220"/>
                                  </a:lnTo>
                                  <a:lnTo>
                                    <a:pt x="218" y="173"/>
                                  </a:lnTo>
                                  <a:lnTo>
                                    <a:pt x="209" y="132"/>
                                  </a:lnTo>
                                  <a:lnTo>
                                    <a:pt x="186" y="119"/>
                                  </a:lnTo>
                                  <a:lnTo>
                                    <a:pt x="178" y="104"/>
                                  </a:lnTo>
                                  <a:lnTo>
                                    <a:pt x="183" y="93"/>
                                  </a:lnTo>
                                  <a:lnTo>
                                    <a:pt x="218" y="91"/>
                                  </a:lnTo>
                                  <a:lnTo>
                                    <a:pt x="202" y="59"/>
                                  </a:lnTo>
                                  <a:lnTo>
                                    <a:pt x="205" y="28"/>
                                  </a:lnTo>
                                  <a:lnTo>
                                    <a:pt x="196" y="0"/>
                                  </a:lnTo>
                                  <a:lnTo>
                                    <a:pt x="179" y="12"/>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74" name="Freeform 1153"/>
                            <p:cNvSpPr>
                              <a:spLocks/>
                            </p:cNvSpPr>
                            <p:nvPr/>
                          </p:nvSpPr>
                          <p:spPr bwMode="auto">
                            <a:xfrm>
                              <a:off x="2835" y="2765"/>
                              <a:ext cx="3" cy="4"/>
                            </a:xfrm>
                            <a:custGeom>
                              <a:avLst/>
                              <a:gdLst>
                                <a:gd name="T0" fmla="*/ 0 w 8"/>
                                <a:gd name="T1" fmla="*/ 0 h 8"/>
                                <a:gd name="T2" fmla="*/ 0 w 8"/>
                                <a:gd name="T3" fmla="*/ 1 h 8"/>
                                <a:gd name="T4" fmla="*/ 0 w 8"/>
                                <a:gd name="T5" fmla="*/ 1 h 8"/>
                                <a:gd name="T6" fmla="*/ 0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8" y="0"/>
                                  </a:moveTo>
                                  <a:lnTo>
                                    <a:pt x="0" y="2"/>
                                  </a:lnTo>
                                  <a:lnTo>
                                    <a:pt x="0" y="8"/>
                                  </a:lnTo>
                                  <a:lnTo>
                                    <a:pt x="8"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75" name="Freeform 1154"/>
                            <p:cNvSpPr>
                              <a:spLocks/>
                            </p:cNvSpPr>
                            <p:nvPr/>
                          </p:nvSpPr>
                          <p:spPr bwMode="auto">
                            <a:xfrm>
                              <a:off x="2857" y="2794"/>
                              <a:ext cx="4" cy="4"/>
                            </a:xfrm>
                            <a:custGeom>
                              <a:avLst/>
                              <a:gdLst>
                                <a:gd name="T0" fmla="*/ 0 w 8"/>
                                <a:gd name="T1" fmla="*/ 0 h 9"/>
                                <a:gd name="T2" fmla="*/ 0 w 8"/>
                                <a:gd name="T3" fmla="*/ 0 h 9"/>
                                <a:gd name="T4" fmla="*/ 1 w 8"/>
                                <a:gd name="T5" fmla="*/ 0 h 9"/>
                                <a:gd name="T6" fmla="*/ 0 w 8"/>
                                <a:gd name="T7" fmla="*/ 0 h 9"/>
                                <a:gd name="T8" fmla="*/ 0 60000 65536"/>
                                <a:gd name="T9" fmla="*/ 0 60000 65536"/>
                                <a:gd name="T10" fmla="*/ 0 60000 65536"/>
                                <a:gd name="T11" fmla="*/ 0 60000 65536"/>
                                <a:gd name="T12" fmla="*/ 0 w 8"/>
                                <a:gd name="T13" fmla="*/ 0 h 9"/>
                                <a:gd name="T14" fmla="*/ 8 w 8"/>
                                <a:gd name="T15" fmla="*/ 9 h 9"/>
                              </a:gdLst>
                              <a:ahLst/>
                              <a:cxnLst>
                                <a:cxn ang="T8">
                                  <a:pos x="T0" y="T1"/>
                                </a:cxn>
                                <a:cxn ang="T9">
                                  <a:pos x="T2" y="T3"/>
                                </a:cxn>
                                <a:cxn ang="T10">
                                  <a:pos x="T4" y="T5"/>
                                </a:cxn>
                                <a:cxn ang="T11">
                                  <a:pos x="T6" y="T7"/>
                                </a:cxn>
                              </a:cxnLst>
                              <a:rect l="T12" t="T13" r="T14" b="T15"/>
                              <a:pathLst>
                                <a:path w="8" h="9">
                                  <a:moveTo>
                                    <a:pt x="0" y="0"/>
                                  </a:moveTo>
                                  <a:lnTo>
                                    <a:pt x="0" y="9"/>
                                  </a:lnTo>
                                  <a:lnTo>
                                    <a:pt x="8" y="9"/>
                                  </a:lnTo>
                                  <a:lnTo>
                                    <a:pt x="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76" name="Freeform 1155"/>
                            <p:cNvSpPr>
                              <a:spLocks/>
                            </p:cNvSpPr>
                            <p:nvPr/>
                          </p:nvSpPr>
                          <p:spPr bwMode="auto">
                            <a:xfrm>
                              <a:off x="2857" y="2794"/>
                              <a:ext cx="4" cy="4"/>
                            </a:xfrm>
                            <a:custGeom>
                              <a:avLst/>
                              <a:gdLst>
                                <a:gd name="T0" fmla="*/ 0 w 8"/>
                                <a:gd name="T1" fmla="*/ 0 h 9"/>
                                <a:gd name="T2" fmla="*/ 0 w 8"/>
                                <a:gd name="T3" fmla="*/ 0 h 9"/>
                                <a:gd name="T4" fmla="*/ 1 w 8"/>
                                <a:gd name="T5" fmla="*/ 0 h 9"/>
                                <a:gd name="T6" fmla="*/ 0 w 8"/>
                                <a:gd name="T7" fmla="*/ 0 h 9"/>
                                <a:gd name="T8" fmla="*/ 0 60000 65536"/>
                                <a:gd name="T9" fmla="*/ 0 60000 65536"/>
                                <a:gd name="T10" fmla="*/ 0 60000 65536"/>
                                <a:gd name="T11" fmla="*/ 0 60000 65536"/>
                                <a:gd name="T12" fmla="*/ 0 w 8"/>
                                <a:gd name="T13" fmla="*/ 0 h 9"/>
                                <a:gd name="T14" fmla="*/ 8 w 8"/>
                                <a:gd name="T15" fmla="*/ 9 h 9"/>
                              </a:gdLst>
                              <a:ahLst/>
                              <a:cxnLst>
                                <a:cxn ang="T8">
                                  <a:pos x="T0" y="T1"/>
                                </a:cxn>
                                <a:cxn ang="T9">
                                  <a:pos x="T2" y="T3"/>
                                </a:cxn>
                                <a:cxn ang="T10">
                                  <a:pos x="T4" y="T5"/>
                                </a:cxn>
                                <a:cxn ang="T11">
                                  <a:pos x="T6" y="T7"/>
                                </a:cxn>
                              </a:cxnLst>
                              <a:rect l="T12" t="T13" r="T14" b="T15"/>
                              <a:pathLst>
                                <a:path w="8" h="9">
                                  <a:moveTo>
                                    <a:pt x="0" y="0"/>
                                  </a:moveTo>
                                  <a:lnTo>
                                    <a:pt x="0" y="9"/>
                                  </a:lnTo>
                                  <a:lnTo>
                                    <a:pt x="8" y="9"/>
                                  </a:lnTo>
                                  <a:lnTo>
                                    <a:pt x="0"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77" name="Freeform 1156"/>
                            <p:cNvSpPr>
                              <a:spLocks/>
                            </p:cNvSpPr>
                            <p:nvPr/>
                          </p:nvSpPr>
                          <p:spPr bwMode="auto">
                            <a:xfrm>
                              <a:off x="2868" y="2781"/>
                              <a:ext cx="5" cy="4"/>
                            </a:xfrm>
                            <a:custGeom>
                              <a:avLst/>
                              <a:gdLst>
                                <a:gd name="T0" fmla="*/ 0 w 8"/>
                                <a:gd name="T1" fmla="*/ 0 h 8"/>
                                <a:gd name="T2" fmla="*/ 1 w 8"/>
                                <a:gd name="T3" fmla="*/ 1 h 8"/>
                                <a:gd name="T4" fmla="*/ 1 w 8"/>
                                <a:gd name="T5" fmla="*/ 1 h 8"/>
                                <a:gd name="T6" fmla="*/ 0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8" y="4"/>
                                  </a:lnTo>
                                  <a:lnTo>
                                    <a:pt x="2" y="8"/>
                                  </a:lnTo>
                                  <a:lnTo>
                                    <a:pt x="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78" name="Freeform 1157"/>
                            <p:cNvSpPr>
                              <a:spLocks/>
                            </p:cNvSpPr>
                            <p:nvPr/>
                          </p:nvSpPr>
                          <p:spPr bwMode="auto">
                            <a:xfrm>
                              <a:off x="2868" y="2781"/>
                              <a:ext cx="5" cy="4"/>
                            </a:xfrm>
                            <a:custGeom>
                              <a:avLst/>
                              <a:gdLst>
                                <a:gd name="T0" fmla="*/ 0 w 8"/>
                                <a:gd name="T1" fmla="*/ 0 h 8"/>
                                <a:gd name="T2" fmla="*/ 1 w 8"/>
                                <a:gd name="T3" fmla="*/ 1 h 8"/>
                                <a:gd name="T4" fmla="*/ 1 w 8"/>
                                <a:gd name="T5" fmla="*/ 1 h 8"/>
                                <a:gd name="T6" fmla="*/ 0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8" y="4"/>
                                  </a:lnTo>
                                  <a:lnTo>
                                    <a:pt x="2" y="8"/>
                                  </a:lnTo>
                                  <a:lnTo>
                                    <a:pt x="0"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79" name="Freeform 1158"/>
                            <p:cNvSpPr>
                              <a:spLocks/>
                            </p:cNvSpPr>
                            <p:nvPr/>
                          </p:nvSpPr>
                          <p:spPr bwMode="auto">
                            <a:xfrm>
                              <a:off x="3408" y="2856"/>
                              <a:ext cx="188" cy="117"/>
                            </a:xfrm>
                            <a:custGeom>
                              <a:avLst/>
                              <a:gdLst>
                                <a:gd name="T0" fmla="*/ 0 w 412"/>
                                <a:gd name="T1" fmla="*/ 0 h 257"/>
                                <a:gd name="T2" fmla="*/ 0 w 412"/>
                                <a:gd name="T3" fmla="*/ 0 h 257"/>
                                <a:gd name="T4" fmla="*/ 0 w 412"/>
                                <a:gd name="T5" fmla="*/ 0 h 257"/>
                                <a:gd name="T6" fmla="*/ 0 w 412"/>
                                <a:gd name="T7" fmla="*/ 0 h 257"/>
                                <a:gd name="T8" fmla="*/ 0 w 412"/>
                                <a:gd name="T9" fmla="*/ 0 h 257"/>
                                <a:gd name="T10" fmla="*/ 0 w 412"/>
                                <a:gd name="T11" fmla="*/ 0 h 257"/>
                                <a:gd name="T12" fmla="*/ 0 w 412"/>
                                <a:gd name="T13" fmla="*/ 0 h 257"/>
                                <a:gd name="T14" fmla="*/ 0 w 412"/>
                                <a:gd name="T15" fmla="*/ 0 h 257"/>
                                <a:gd name="T16" fmla="*/ 0 w 412"/>
                                <a:gd name="T17" fmla="*/ 0 h 257"/>
                                <a:gd name="T18" fmla="*/ 0 w 412"/>
                                <a:gd name="T19" fmla="*/ 0 h 257"/>
                                <a:gd name="T20" fmla="*/ 0 w 412"/>
                                <a:gd name="T21" fmla="*/ 0 h 257"/>
                                <a:gd name="T22" fmla="*/ 0 w 412"/>
                                <a:gd name="T23" fmla="*/ 0 h 257"/>
                                <a:gd name="T24" fmla="*/ 0 w 412"/>
                                <a:gd name="T25" fmla="*/ 0 h 257"/>
                                <a:gd name="T26" fmla="*/ 0 w 412"/>
                                <a:gd name="T27" fmla="*/ 0 h 257"/>
                                <a:gd name="T28" fmla="*/ 0 w 412"/>
                                <a:gd name="T29" fmla="*/ 0 h 257"/>
                                <a:gd name="T30" fmla="*/ 0 w 412"/>
                                <a:gd name="T31" fmla="*/ 0 h 257"/>
                                <a:gd name="T32" fmla="*/ 0 w 412"/>
                                <a:gd name="T33" fmla="*/ 0 h 257"/>
                                <a:gd name="T34" fmla="*/ 0 w 412"/>
                                <a:gd name="T35" fmla="*/ 0 h 257"/>
                                <a:gd name="T36" fmla="*/ 0 w 412"/>
                                <a:gd name="T37" fmla="*/ 0 h 257"/>
                                <a:gd name="T38" fmla="*/ 0 w 412"/>
                                <a:gd name="T39" fmla="*/ 0 h 257"/>
                                <a:gd name="T40" fmla="*/ 0 w 412"/>
                                <a:gd name="T41" fmla="*/ 0 h 257"/>
                                <a:gd name="T42" fmla="*/ 0 w 412"/>
                                <a:gd name="T43" fmla="*/ 0 h 257"/>
                                <a:gd name="T44" fmla="*/ 0 w 412"/>
                                <a:gd name="T45" fmla="*/ 0 h 257"/>
                                <a:gd name="T46" fmla="*/ 0 w 412"/>
                                <a:gd name="T47" fmla="*/ 0 h 257"/>
                                <a:gd name="T48" fmla="*/ 0 w 412"/>
                                <a:gd name="T49" fmla="*/ 0 h 257"/>
                                <a:gd name="T50" fmla="*/ 0 w 412"/>
                                <a:gd name="T51" fmla="*/ 0 h 257"/>
                                <a:gd name="T52" fmla="*/ 0 w 412"/>
                                <a:gd name="T53" fmla="*/ 0 h 257"/>
                                <a:gd name="T54" fmla="*/ 0 w 412"/>
                                <a:gd name="T55" fmla="*/ 0 h 257"/>
                                <a:gd name="T56" fmla="*/ 0 w 412"/>
                                <a:gd name="T57" fmla="*/ 0 h 257"/>
                                <a:gd name="T58" fmla="*/ 0 w 412"/>
                                <a:gd name="T59" fmla="*/ 0 h 257"/>
                                <a:gd name="T60" fmla="*/ 0 w 412"/>
                                <a:gd name="T61" fmla="*/ 0 h 257"/>
                                <a:gd name="T62" fmla="*/ 0 w 412"/>
                                <a:gd name="T63" fmla="*/ 0 h 257"/>
                                <a:gd name="T64" fmla="*/ 0 w 412"/>
                                <a:gd name="T65" fmla="*/ 0 h 257"/>
                                <a:gd name="T66" fmla="*/ 0 w 412"/>
                                <a:gd name="T67" fmla="*/ 0 h 257"/>
                                <a:gd name="T68" fmla="*/ 0 w 412"/>
                                <a:gd name="T69" fmla="*/ 0 h 257"/>
                                <a:gd name="T70" fmla="*/ 0 w 412"/>
                                <a:gd name="T71" fmla="*/ 0 h 257"/>
                                <a:gd name="T72" fmla="*/ 0 w 412"/>
                                <a:gd name="T73" fmla="*/ 0 h 257"/>
                                <a:gd name="T74" fmla="*/ 0 w 412"/>
                                <a:gd name="T75" fmla="*/ 0 h 257"/>
                                <a:gd name="T76" fmla="*/ 0 w 412"/>
                                <a:gd name="T77" fmla="*/ 0 h 257"/>
                                <a:gd name="T78" fmla="*/ 0 w 412"/>
                                <a:gd name="T79" fmla="*/ 0 h 257"/>
                                <a:gd name="T80" fmla="*/ 0 w 412"/>
                                <a:gd name="T81" fmla="*/ 0 h 257"/>
                                <a:gd name="T82" fmla="*/ 0 w 412"/>
                                <a:gd name="T83" fmla="*/ 0 h 257"/>
                                <a:gd name="T84" fmla="*/ 0 w 412"/>
                                <a:gd name="T85" fmla="*/ 0 h 257"/>
                                <a:gd name="T86" fmla="*/ 0 w 412"/>
                                <a:gd name="T87" fmla="*/ 0 h 257"/>
                                <a:gd name="T88" fmla="*/ 0 w 412"/>
                                <a:gd name="T89" fmla="*/ 0 h 257"/>
                                <a:gd name="T90" fmla="*/ 0 w 412"/>
                                <a:gd name="T91" fmla="*/ 0 h 257"/>
                                <a:gd name="T92" fmla="*/ 0 w 412"/>
                                <a:gd name="T93" fmla="*/ 0 h 257"/>
                                <a:gd name="T94" fmla="*/ 0 w 412"/>
                                <a:gd name="T95" fmla="*/ 0 h 257"/>
                                <a:gd name="T96" fmla="*/ 0 w 412"/>
                                <a:gd name="T97" fmla="*/ 0 h 257"/>
                                <a:gd name="T98" fmla="*/ 0 w 412"/>
                                <a:gd name="T99" fmla="*/ 0 h 25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12"/>
                                <a:gd name="T151" fmla="*/ 0 h 257"/>
                                <a:gd name="T152" fmla="*/ 412 w 412"/>
                                <a:gd name="T153" fmla="*/ 257 h 25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12" h="257">
                                  <a:moveTo>
                                    <a:pt x="259" y="0"/>
                                  </a:moveTo>
                                  <a:lnTo>
                                    <a:pt x="235" y="3"/>
                                  </a:lnTo>
                                  <a:lnTo>
                                    <a:pt x="228" y="24"/>
                                  </a:lnTo>
                                  <a:lnTo>
                                    <a:pt x="189" y="58"/>
                                  </a:lnTo>
                                  <a:lnTo>
                                    <a:pt x="144" y="65"/>
                                  </a:lnTo>
                                  <a:lnTo>
                                    <a:pt x="145" y="76"/>
                                  </a:lnTo>
                                  <a:lnTo>
                                    <a:pt x="130" y="93"/>
                                  </a:lnTo>
                                  <a:lnTo>
                                    <a:pt x="103" y="96"/>
                                  </a:lnTo>
                                  <a:lnTo>
                                    <a:pt x="75" y="109"/>
                                  </a:lnTo>
                                  <a:lnTo>
                                    <a:pt x="65" y="99"/>
                                  </a:lnTo>
                                  <a:lnTo>
                                    <a:pt x="47" y="112"/>
                                  </a:lnTo>
                                  <a:lnTo>
                                    <a:pt x="26" y="114"/>
                                  </a:lnTo>
                                  <a:lnTo>
                                    <a:pt x="0" y="161"/>
                                  </a:lnTo>
                                  <a:lnTo>
                                    <a:pt x="2" y="195"/>
                                  </a:lnTo>
                                  <a:lnTo>
                                    <a:pt x="26" y="239"/>
                                  </a:lnTo>
                                  <a:lnTo>
                                    <a:pt x="49" y="257"/>
                                  </a:lnTo>
                                  <a:lnTo>
                                    <a:pt x="80" y="233"/>
                                  </a:lnTo>
                                  <a:lnTo>
                                    <a:pt x="90" y="233"/>
                                  </a:lnTo>
                                  <a:lnTo>
                                    <a:pt x="109" y="239"/>
                                  </a:lnTo>
                                  <a:lnTo>
                                    <a:pt x="130" y="233"/>
                                  </a:lnTo>
                                  <a:lnTo>
                                    <a:pt x="137" y="229"/>
                                  </a:lnTo>
                                  <a:lnTo>
                                    <a:pt x="139" y="205"/>
                                  </a:lnTo>
                                  <a:lnTo>
                                    <a:pt x="157" y="184"/>
                                  </a:lnTo>
                                  <a:lnTo>
                                    <a:pt x="176" y="185"/>
                                  </a:lnTo>
                                  <a:lnTo>
                                    <a:pt x="194" y="205"/>
                                  </a:lnTo>
                                  <a:lnTo>
                                    <a:pt x="202" y="203"/>
                                  </a:lnTo>
                                  <a:lnTo>
                                    <a:pt x="223" y="211"/>
                                  </a:lnTo>
                                  <a:lnTo>
                                    <a:pt x="251" y="211"/>
                                  </a:lnTo>
                                  <a:lnTo>
                                    <a:pt x="266" y="195"/>
                                  </a:lnTo>
                                  <a:lnTo>
                                    <a:pt x="282" y="200"/>
                                  </a:lnTo>
                                  <a:lnTo>
                                    <a:pt x="319" y="187"/>
                                  </a:lnTo>
                                  <a:lnTo>
                                    <a:pt x="326" y="193"/>
                                  </a:lnTo>
                                  <a:lnTo>
                                    <a:pt x="337" y="189"/>
                                  </a:lnTo>
                                  <a:lnTo>
                                    <a:pt x="339" y="184"/>
                                  </a:lnTo>
                                  <a:lnTo>
                                    <a:pt x="373" y="180"/>
                                  </a:lnTo>
                                  <a:lnTo>
                                    <a:pt x="381" y="189"/>
                                  </a:lnTo>
                                  <a:lnTo>
                                    <a:pt x="386" y="185"/>
                                  </a:lnTo>
                                  <a:lnTo>
                                    <a:pt x="391" y="189"/>
                                  </a:lnTo>
                                  <a:lnTo>
                                    <a:pt x="396" y="184"/>
                                  </a:lnTo>
                                  <a:lnTo>
                                    <a:pt x="412" y="185"/>
                                  </a:lnTo>
                                  <a:lnTo>
                                    <a:pt x="404" y="169"/>
                                  </a:lnTo>
                                  <a:lnTo>
                                    <a:pt x="384" y="154"/>
                                  </a:lnTo>
                                  <a:lnTo>
                                    <a:pt x="373" y="132"/>
                                  </a:lnTo>
                                  <a:lnTo>
                                    <a:pt x="340" y="109"/>
                                  </a:lnTo>
                                  <a:lnTo>
                                    <a:pt x="337" y="93"/>
                                  </a:lnTo>
                                  <a:lnTo>
                                    <a:pt x="306" y="83"/>
                                  </a:lnTo>
                                  <a:lnTo>
                                    <a:pt x="303" y="75"/>
                                  </a:lnTo>
                                  <a:lnTo>
                                    <a:pt x="285" y="67"/>
                                  </a:lnTo>
                                  <a:lnTo>
                                    <a:pt x="285" y="29"/>
                                  </a:lnTo>
                                  <a:lnTo>
                                    <a:pt x="259"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80" name="Freeform 1159"/>
                            <p:cNvSpPr>
                              <a:spLocks/>
                            </p:cNvSpPr>
                            <p:nvPr/>
                          </p:nvSpPr>
                          <p:spPr bwMode="auto">
                            <a:xfrm>
                              <a:off x="3408" y="2856"/>
                              <a:ext cx="188" cy="117"/>
                            </a:xfrm>
                            <a:custGeom>
                              <a:avLst/>
                              <a:gdLst>
                                <a:gd name="T0" fmla="*/ 0 w 412"/>
                                <a:gd name="T1" fmla="*/ 0 h 257"/>
                                <a:gd name="T2" fmla="*/ 0 w 412"/>
                                <a:gd name="T3" fmla="*/ 0 h 257"/>
                                <a:gd name="T4" fmla="*/ 0 w 412"/>
                                <a:gd name="T5" fmla="*/ 0 h 257"/>
                                <a:gd name="T6" fmla="*/ 0 w 412"/>
                                <a:gd name="T7" fmla="*/ 0 h 257"/>
                                <a:gd name="T8" fmla="*/ 0 w 412"/>
                                <a:gd name="T9" fmla="*/ 0 h 257"/>
                                <a:gd name="T10" fmla="*/ 0 w 412"/>
                                <a:gd name="T11" fmla="*/ 0 h 257"/>
                                <a:gd name="T12" fmla="*/ 0 w 412"/>
                                <a:gd name="T13" fmla="*/ 0 h 257"/>
                                <a:gd name="T14" fmla="*/ 0 w 412"/>
                                <a:gd name="T15" fmla="*/ 0 h 257"/>
                                <a:gd name="T16" fmla="*/ 0 w 412"/>
                                <a:gd name="T17" fmla="*/ 0 h 257"/>
                                <a:gd name="T18" fmla="*/ 0 w 412"/>
                                <a:gd name="T19" fmla="*/ 0 h 257"/>
                                <a:gd name="T20" fmla="*/ 0 w 412"/>
                                <a:gd name="T21" fmla="*/ 0 h 257"/>
                                <a:gd name="T22" fmla="*/ 0 w 412"/>
                                <a:gd name="T23" fmla="*/ 0 h 257"/>
                                <a:gd name="T24" fmla="*/ 0 w 412"/>
                                <a:gd name="T25" fmla="*/ 0 h 257"/>
                                <a:gd name="T26" fmla="*/ 0 w 412"/>
                                <a:gd name="T27" fmla="*/ 0 h 257"/>
                                <a:gd name="T28" fmla="*/ 0 w 412"/>
                                <a:gd name="T29" fmla="*/ 0 h 257"/>
                                <a:gd name="T30" fmla="*/ 0 w 412"/>
                                <a:gd name="T31" fmla="*/ 0 h 257"/>
                                <a:gd name="T32" fmla="*/ 0 w 412"/>
                                <a:gd name="T33" fmla="*/ 0 h 257"/>
                                <a:gd name="T34" fmla="*/ 0 w 412"/>
                                <a:gd name="T35" fmla="*/ 0 h 257"/>
                                <a:gd name="T36" fmla="*/ 0 w 412"/>
                                <a:gd name="T37" fmla="*/ 0 h 257"/>
                                <a:gd name="T38" fmla="*/ 0 w 412"/>
                                <a:gd name="T39" fmla="*/ 0 h 257"/>
                                <a:gd name="T40" fmla="*/ 0 w 412"/>
                                <a:gd name="T41" fmla="*/ 0 h 257"/>
                                <a:gd name="T42" fmla="*/ 0 w 412"/>
                                <a:gd name="T43" fmla="*/ 0 h 257"/>
                                <a:gd name="T44" fmla="*/ 0 w 412"/>
                                <a:gd name="T45" fmla="*/ 0 h 257"/>
                                <a:gd name="T46" fmla="*/ 0 w 412"/>
                                <a:gd name="T47" fmla="*/ 0 h 257"/>
                                <a:gd name="T48" fmla="*/ 0 w 412"/>
                                <a:gd name="T49" fmla="*/ 0 h 257"/>
                                <a:gd name="T50" fmla="*/ 0 w 412"/>
                                <a:gd name="T51" fmla="*/ 0 h 257"/>
                                <a:gd name="T52" fmla="*/ 0 w 412"/>
                                <a:gd name="T53" fmla="*/ 0 h 257"/>
                                <a:gd name="T54" fmla="*/ 0 w 412"/>
                                <a:gd name="T55" fmla="*/ 0 h 257"/>
                                <a:gd name="T56" fmla="*/ 0 w 412"/>
                                <a:gd name="T57" fmla="*/ 0 h 257"/>
                                <a:gd name="T58" fmla="*/ 0 w 412"/>
                                <a:gd name="T59" fmla="*/ 0 h 257"/>
                                <a:gd name="T60" fmla="*/ 0 w 412"/>
                                <a:gd name="T61" fmla="*/ 0 h 257"/>
                                <a:gd name="T62" fmla="*/ 0 w 412"/>
                                <a:gd name="T63" fmla="*/ 0 h 257"/>
                                <a:gd name="T64" fmla="*/ 0 w 412"/>
                                <a:gd name="T65" fmla="*/ 0 h 257"/>
                                <a:gd name="T66" fmla="*/ 0 w 412"/>
                                <a:gd name="T67" fmla="*/ 0 h 257"/>
                                <a:gd name="T68" fmla="*/ 0 w 412"/>
                                <a:gd name="T69" fmla="*/ 0 h 257"/>
                                <a:gd name="T70" fmla="*/ 0 w 412"/>
                                <a:gd name="T71" fmla="*/ 0 h 257"/>
                                <a:gd name="T72" fmla="*/ 0 w 412"/>
                                <a:gd name="T73" fmla="*/ 0 h 257"/>
                                <a:gd name="T74" fmla="*/ 0 w 412"/>
                                <a:gd name="T75" fmla="*/ 0 h 257"/>
                                <a:gd name="T76" fmla="*/ 0 w 412"/>
                                <a:gd name="T77" fmla="*/ 0 h 257"/>
                                <a:gd name="T78" fmla="*/ 0 w 412"/>
                                <a:gd name="T79" fmla="*/ 0 h 257"/>
                                <a:gd name="T80" fmla="*/ 0 w 412"/>
                                <a:gd name="T81" fmla="*/ 0 h 257"/>
                                <a:gd name="T82" fmla="*/ 0 w 412"/>
                                <a:gd name="T83" fmla="*/ 0 h 257"/>
                                <a:gd name="T84" fmla="*/ 0 w 412"/>
                                <a:gd name="T85" fmla="*/ 0 h 257"/>
                                <a:gd name="T86" fmla="*/ 0 w 412"/>
                                <a:gd name="T87" fmla="*/ 0 h 257"/>
                                <a:gd name="T88" fmla="*/ 0 w 412"/>
                                <a:gd name="T89" fmla="*/ 0 h 257"/>
                                <a:gd name="T90" fmla="*/ 0 w 412"/>
                                <a:gd name="T91" fmla="*/ 0 h 257"/>
                                <a:gd name="T92" fmla="*/ 0 w 412"/>
                                <a:gd name="T93" fmla="*/ 0 h 257"/>
                                <a:gd name="T94" fmla="*/ 0 w 412"/>
                                <a:gd name="T95" fmla="*/ 0 h 257"/>
                                <a:gd name="T96" fmla="*/ 0 w 412"/>
                                <a:gd name="T97" fmla="*/ 0 h 257"/>
                                <a:gd name="T98" fmla="*/ 0 w 412"/>
                                <a:gd name="T99" fmla="*/ 0 h 25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12"/>
                                <a:gd name="T151" fmla="*/ 0 h 257"/>
                                <a:gd name="T152" fmla="*/ 412 w 412"/>
                                <a:gd name="T153" fmla="*/ 257 h 25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12" h="257">
                                  <a:moveTo>
                                    <a:pt x="259" y="0"/>
                                  </a:moveTo>
                                  <a:lnTo>
                                    <a:pt x="235" y="3"/>
                                  </a:lnTo>
                                  <a:lnTo>
                                    <a:pt x="228" y="24"/>
                                  </a:lnTo>
                                  <a:lnTo>
                                    <a:pt x="189" y="58"/>
                                  </a:lnTo>
                                  <a:lnTo>
                                    <a:pt x="144" y="65"/>
                                  </a:lnTo>
                                  <a:lnTo>
                                    <a:pt x="145" y="76"/>
                                  </a:lnTo>
                                  <a:lnTo>
                                    <a:pt x="130" y="93"/>
                                  </a:lnTo>
                                  <a:lnTo>
                                    <a:pt x="103" y="96"/>
                                  </a:lnTo>
                                  <a:lnTo>
                                    <a:pt x="75" y="109"/>
                                  </a:lnTo>
                                  <a:lnTo>
                                    <a:pt x="65" y="99"/>
                                  </a:lnTo>
                                  <a:lnTo>
                                    <a:pt x="47" y="112"/>
                                  </a:lnTo>
                                  <a:lnTo>
                                    <a:pt x="26" y="114"/>
                                  </a:lnTo>
                                  <a:lnTo>
                                    <a:pt x="0" y="161"/>
                                  </a:lnTo>
                                  <a:lnTo>
                                    <a:pt x="2" y="195"/>
                                  </a:lnTo>
                                  <a:lnTo>
                                    <a:pt x="26" y="239"/>
                                  </a:lnTo>
                                  <a:lnTo>
                                    <a:pt x="49" y="257"/>
                                  </a:lnTo>
                                  <a:lnTo>
                                    <a:pt x="80" y="233"/>
                                  </a:lnTo>
                                  <a:lnTo>
                                    <a:pt x="90" y="233"/>
                                  </a:lnTo>
                                  <a:lnTo>
                                    <a:pt x="109" y="239"/>
                                  </a:lnTo>
                                  <a:lnTo>
                                    <a:pt x="130" y="233"/>
                                  </a:lnTo>
                                  <a:lnTo>
                                    <a:pt x="137" y="229"/>
                                  </a:lnTo>
                                  <a:lnTo>
                                    <a:pt x="139" y="205"/>
                                  </a:lnTo>
                                  <a:lnTo>
                                    <a:pt x="157" y="184"/>
                                  </a:lnTo>
                                  <a:lnTo>
                                    <a:pt x="176" y="185"/>
                                  </a:lnTo>
                                  <a:lnTo>
                                    <a:pt x="194" y="205"/>
                                  </a:lnTo>
                                  <a:lnTo>
                                    <a:pt x="202" y="203"/>
                                  </a:lnTo>
                                  <a:lnTo>
                                    <a:pt x="223" y="211"/>
                                  </a:lnTo>
                                  <a:lnTo>
                                    <a:pt x="251" y="211"/>
                                  </a:lnTo>
                                  <a:lnTo>
                                    <a:pt x="266" y="195"/>
                                  </a:lnTo>
                                  <a:lnTo>
                                    <a:pt x="282" y="200"/>
                                  </a:lnTo>
                                  <a:lnTo>
                                    <a:pt x="319" y="187"/>
                                  </a:lnTo>
                                  <a:lnTo>
                                    <a:pt x="326" y="193"/>
                                  </a:lnTo>
                                  <a:lnTo>
                                    <a:pt x="337" y="189"/>
                                  </a:lnTo>
                                  <a:lnTo>
                                    <a:pt x="339" y="184"/>
                                  </a:lnTo>
                                  <a:lnTo>
                                    <a:pt x="373" y="180"/>
                                  </a:lnTo>
                                  <a:lnTo>
                                    <a:pt x="381" y="189"/>
                                  </a:lnTo>
                                  <a:lnTo>
                                    <a:pt x="386" y="185"/>
                                  </a:lnTo>
                                  <a:lnTo>
                                    <a:pt x="391" y="189"/>
                                  </a:lnTo>
                                  <a:lnTo>
                                    <a:pt x="396" y="184"/>
                                  </a:lnTo>
                                  <a:lnTo>
                                    <a:pt x="412" y="185"/>
                                  </a:lnTo>
                                  <a:lnTo>
                                    <a:pt x="404" y="169"/>
                                  </a:lnTo>
                                  <a:lnTo>
                                    <a:pt x="384" y="154"/>
                                  </a:lnTo>
                                  <a:lnTo>
                                    <a:pt x="373" y="132"/>
                                  </a:lnTo>
                                  <a:lnTo>
                                    <a:pt x="340" y="109"/>
                                  </a:lnTo>
                                  <a:lnTo>
                                    <a:pt x="337" y="93"/>
                                  </a:lnTo>
                                  <a:lnTo>
                                    <a:pt x="306" y="83"/>
                                  </a:lnTo>
                                  <a:lnTo>
                                    <a:pt x="303" y="75"/>
                                  </a:lnTo>
                                  <a:lnTo>
                                    <a:pt x="285" y="67"/>
                                  </a:lnTo>
                                  <a:lnTo>
                                    <a:pt x="285" y="29"/>
                                  </a:lnTo>
                                  <a:lnTo>
                                    <a:pt x="259"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81" name="Freeform 1160"/>
                            <p:cNvSpPr>
                              <a:spLocks/>
                            </p:cNvSpPr>
                            <p:nvPr/>
                          </p:nvSpPr>
                          <p:spPr bwMode="auto">
                            <a:xfrm>
                              <a:off x="3391" y="2669"/>
                              <a:ext cx="153" cy="239"/>
                            </a:xfrm>
                            <a:custGeom>
                              <a:avLst/>
                              <a:gdLst>
                                <a:gd name="T0" fmla="*/ 0 w 336"/>
                                <a:gd name="T1" fmla="*/ 0 h 521"/>
                                <a:gd name="T2" fmla="*/ 0 w 336"/>
                                <a:gd name="T3" fmla="*/ 0 h 521"/>
                                <a:gd name="T4" fmla="*/ 0 w 336"/>
                                <a:gd name="T5" fmla="*/ 0 h 521"/>
                                <a:gd name="T6" fmla="*/ 0 w 336"/>
                                <a:gd name="T7" fmla="*/ 0 h 521"/>
                                <a:gd name="T8" fmla="*/ 0 w 336"/>
                                <a:gd name="T9" fmla="*/ 0 h 521"/>
                                <a:gd name="T10" fmla="*/ 0 w 336"/>
                                <a:gd name="T11" fmla="*/ 0 h 521"/>
                                <a:gd name="T12" fmla="*/ 0 w 336"/>
                                <a:gd name="T13" fmla="*/ 0 h 521"/>
                                <a:gd name="T14" fmla="*/ 0 w 336"/>
                                <a:gd name="T15" fmla="*/ 0 h 521"/>
                                <a:gd name="T16" fmla="*/ 0 w 336"/>
                                <a:gd name="T17" fmla="*/ 0 h 521"/>
                                <a:gd name="T18" fmla="*/ 0 w 336"/>
                                <a:gd name="T19" fmla="*/ 0 h 521"/>
                                <a:gd name="T20" fmla="*/ 0 w 336"/>
                                <a:gd name="T21" fmla="*/ 0 h 521"/>
                                <a:gd name="T22" fmla="*/ 0 w 336"/>
                                <a:gd name="T23" fmla="*/ 0 h 521"/>
                                <a:gd name="T24" fmla="*/ 0 w 336"/>
                                <a:gd name="T25" fmla="*/ 0 h 521"/>
                                <a:gd name="T26" fmla="*/ 0 w 336"/>
                                <a:gd name="T27" fmla="*/ 0 h 521"/>
                                <a:gd name="T28" fmla="*/ 0 w 336"/>
                                <a:gd name="T29" fmla="*/ 0 h 521"/>
                                <a:gd name="T30" fmla="*/ 0 w 336"/>
                                <a:gd name="T31" fmla="*/ 0 h 521"/>
                                <a:gd name="T32" fmla="*/ 0 w 336"/>
                                <a:gd name="T33" fmla="*/ 0 h 521"/>
                                <a:gd name="T34" fmla="*/ 0 w 336"/>
                                <a:gd name="T35" fmla="*/ 0 h 521"/>
                                <a:gd name="T36" fmla="*/ 0 w 336"/>
                                <a:gd name="T37" fmla="*/ 0 h 521"/>
                                <a:gd name="T38" fmla="*/ 0 w 336"/>
                                <a:gd name="T39" fmla="*/ 0 h 521"/>
                                <a:gd name="T40" fmla="*/ 0 w 336"/>
                                <a:gd name="T41" fmla="*/ 0 h 521"/>
                                <a:gd name="T42" fmla="*/ 0 w 336"/>
                                <a:gd name="T43" fmla="*/ 0 h 521"/>
                                <a:gd name="T44" fmla="*/ 0 w 336"/>
                                <a:gd name="T45" fmla="*/ 0 h 521"/>
                                <a:gd name="T46" fmla="*/ 0 w 336"/>
                                <a:gd name="T47" fmla="*/ 0 h 521"/>
                                <a:gd name="T48" fmla="*/ 0 w 336"/>
                                <a:gd name="T49" fmla="*/ 0 h 521"/>
                                <a:gd name="T50" fmla="*/ 0 w 336"/>
                                <a:gd name="T51" fmla="*/ 0 h 521"/>
                                <a:gd name="T52" fmla="*/ 0 w 336"/>
                                <a:gd name="T53" fmla="*/ 0 h 521"/>
                                <a:gd name="T54" fmla="*/ 0 w 336"/>
                                <a:gd name="T55" fmla="*/ 0 h 521"/>
                                <a:gd name="T56" fmla="*/ 0 w 336"/>
                                <a:gd name="T57" fmla="*/ 0 h 521"/>
                                <a:gd name="T58" fmla="*/ 0 w 336"/>
                                <a:gd name="T59" fmla="*/ 0 h 521"/>
                                <a:gd name="T60" fmla="*/ 0 w 336"/>
                                <a:gd name="T61" fmla="*/ 0 h 521"/>
                                <a:gd name="T62" fmla="*/ 0 w 336"/>
                                <a:gd name="T63" fmla="*/ 0 h 521"/>
                                <a:gd name="T64" fmla="*/ 0 w 336"/>
                                <a:gd name="T65" fmla="*/ 0 h 521"/>
                                <a:gd name="T66" fmla="*/ 0 w 336"/>
                                <a:gd name="T67" fmla="*/ 0 h 521"/>
                                <a:gd name="T68" fmla="*/ 0 w 336"/>
                                <a:gd name="T69" fmla="*/ 0 h 521"/>
                                <a:gd name="T70" fmla="*/ 0 w 336"/>
                                <a:gd name="T71" fmla="*/ 0 h 521"/>
                                <a:gd name="T72" fmla="*/ 0 w 336"/>
                                <a:gd name="T73" fmla="*/ 0 h 521"/>
                                <a:gd name="T74" fmla="*/ 0 w 336"/>
                                <a:gd name="T75" fmla="*/ 0 h 521"/>
                                <a:gd name="T76" fmla="*/ 0 w 336"/>
                                <a:gd name="T77" fmla="*/ 0 h 521"/>
                                <a:gd name="T78" fmla="*/ 0 w 336"/>
                                <a:gd name="T79" fmla="*/ 0 h 521"/>
                                <a:gd name="T80" fmla="*/ 0 w 336"/>
                                <a:gd name="T81" fmla="*/ 0 h 521"/>
                                <a:gd name="T82" fmla="*/ 0 w 336"/>
                                <a:gd name="T83" fmla="*/ 0 h 521"/>
                                <a:gd name="T84" fmla="*/ 0 w 336"/>
                                <a:gd name="T85" fmla="*/ 0 h 521"/>
                                <a:gd name="T86" fmla="*/ 0 w 336"/>
                                <a:gd name="T87" fmla="*/ 0 h 521"/>
                                <a:gd name="T88" fmla="*/ 0 w 336"/>
                                <a:gd name="T89" fmla="*/ 0 h 521"/>
                                <a:gd name="T90" fmla="*/ 0 w 336"/>
                                <a:gd name="T91" fmla="*/ 0 h 521"/>
                                <a:gd name="T92" fmla="*/ 0 w 336"/>
                                <a:gd name="T93" fmla="*/ 0 h 5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36"/>
                                <a:gd name="T142" fmla="*/ 0 h 521"/>
                                <a:gd name="T143" fmla="*/ 336 w 336"/>
                                <a:gd name="T144" fmla="*/ 521 h 52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36" h="521">
                                  <a:moveTo>
                                    <a:pt x="54" y="10"/>
                                  </a:moveTo>
                                  <a:lnTo>
                                    <a:pt x="85" y="0"/>
                                  </a:lnTo>
                                  <a:lnTo>
                                    <a:pt x="336" y="130"/>
                                  </a:lnTo>
                                  <a:lnTo>
                                    <a:pt x="336" y="252"/>
                                  </a:lnTo>
                                  <a:lnTo>
                                    <a:pt x="303" y="257"/>
                                  </a:lnTo>
                                  <a:lnTo>
                                    <a:pt x="298" y="275"/>
                                  </a:lnTo>
                                  <a:lnTo>
                                    <a:pt x="282" y="294"/>
                                  </a:lnTo>
                                  <a:lnTo>
                                    <a:pt x="282" y="307"/>
                                  </a:lnTo>
                                  <a:lnTo>
                                    <a:pt x="277" y="314"/>
                                  </a:lnTo>
                                  <a:lnTo>
                                    <a:pt x="269" y="343"/>
                                  </a:lnTo>
                                  <a:lnTo>
                                    <a:pt x="269" y="353"/>
                                  </a:lnTo>
                                  <a:lnTo>
                                    <a:pt x="282" y="351"/>
                                  </a:lnTo>
                                  <a:lnTo>
                                    <a:pt x="285" y="368"/>
                                  </a:lnTo>
                                  <a:lnTo>
                                    <a:pt x="302" y="399"/>
                                  </a:lnTo>
                                  <a:lnTo>
                                    <a:pt x="295" y="407"/>
                                  </a:lnTo>
                                  <a:lnTo>
                                    <a:pt x="271" y="410"/>
                                  </a:lnTo>
                                  <a:lnTo>
                                    <a:pt x="264" y="431"/>
                                  </a:lnTo>
                                  <a:lnTo>
                                    <a:pt x="225" y="465"/>
                                  </a:lnTo>
                                  <a:lnTo>
                                    <a:pt x="180" y="472"/>
                                  </a:lnTo>
                                  <a:lnTo>
                                    <a:pt x="181" y="483"/>
                                  </a:lnTo>
                                  <a:lnTo>
                                    <a:pt x="166" y="500"/>
                                  </a:lnTo>
                                  <a:lnTo>
                                    <a:pt x="139" y="503"/>
                                  </a:lnTo>
                                  <a:lnTo>
                                    <a:pt x="111" y="516"/>
                                  </a:lnTo>
                                  <a:lnTo>
                                    <a:pt x="101" y="506"/>
                                  </a:lnTo>
                                  <a:lnTo>
                                    <a:pt x="83" y="519"/>
                                  </a:lnTo>
                                  <a:lnTo>
                                    <a:pt x="62" y="521"/>
                                  </a:lnTo>
                                  <a:lnTo>
                                    <a:pt x="53" y="480"/>
                                  </a:lnTo>
                                  <a:lnTo>
                                    <a:pt x="30" y="467"/>
                                  </a:lnTo>
                                  <a:lnTo>
                                    <a:pt x="22" y="452"/>
                                  </a:lnTo>
                                  <a:lnTo>
                                    <a:pt x="27" y="441"/>
                                  </a:lnTo>
                                  <a:lnTo>
                                    <a:pt x="62" y="439"/>
                                  </a:lnTo>
                                  <a:lnTo>
                                    <a:pt x="46" y="407"/>
                                  </a:lnTo>
                                  <a:lnTo>
                                    <a:pt x="49" y="376"/>
                                  </a:lnTo>
                                  <a:lnTo>
                                    <a:pt x="40" y="348"/>
                                  </a:lnTo>
                                  <a:lnTo>
                                    <a:pt x="54" y="343"/>
                                  </a:lnTo>
                                  <a:lnTo>
                                    <a:pt x="53" y="327"/>
                                  </a:lnTo>
                                  <a:lnTo>
                                    <a:pt x="23" y="324"/>
                                  </a:lnTo>
                                  <a:lnTo>
                                    <a:pt x="17" y="306"/>
                                  </a:lnTo>
                                  <a:lnTo>
                                    <a:pt x="0" y="298"/>
                                  </a:lnTo>
                                  <a:lnTo>
                                    <a:pt x="9" y="275"/>
                                  </a:lnTo>
                                  <a:lnTo>
                                    <a:pt x="62" y="213"/>
                                  </a:lnTo>
                                  <a:lnTo>
                                    <a:pt x="67" y="159"/>
                                  </a:lnTo>
                                  <a:lnTo>
                                    <a:pt x="74" y="112"/>
                                  </a:lnTo>
                                  <a:lnTo>
                                    <a:pt x="83" y="97"/>
                                  </a:lnTo>
                                  <a:lnTo>
                                    <a:pt x="62" y="84"/>
                                  </a:lnTo>
                                  <a:lnTo>
                                    <a:pt x="54" y="65"/>
                                  </a:lnTo>
                                  <a:lnTo>
                                    <a:pt x="54" y="1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82" name="Freeform 1161"/>
                            <p:cNvSpPr>
                              <a:spLocks/>
                            </p:cNvSpPr>
                            <p:nvPr/>
                          </p:nvSpPr>
                          <p:spPr bwMode="auto">
                            <a:xfrm>
                              <a:off x="3391" y="2669"/>
                              <a:ext cx="153" cy="239"/>
                            </a:xfrm>
                            <a:custGeom>
                              <a:avLst/>
                              <a:gdLst>
                                <a:gd name="T0" fmla="*/ 0 w 336"/>
                                <a:gd name="T1" fmla="*/ 0 h 521"/>
                                <a:gd name="T2" fmla="*/ 0 w 336"/>
                                <a:gd name="T3" fmla="*/ 0 h 521"/>
                                <a:gd name="T4" fmla="*/ 0 w 336"/>
                                <a:gd name="T5" fmla="*/ 0 h 521"/>
                                <a:gd name="T6" fmla="*/ 0 w 336"/>
                                <a:gd name="T7" fmla="*/ 0 h 521"/>
                                <a:gd name="T8" fmla="*/ 0 w 336"/>
                                <a:gd name="T9" fmla="*/ 0 h 521"/>
                                <a:gd name="T10" fmla="*/ 0 w 336"/>
                                <a:gd name="T11" fmla="*/ 0 h 521"/>
                                <a:gd name="T12" fmla="*/ 0 w 336"/>
                                <a:gd name="T13" fmla="*/ 0 h 521"/>
                                <a:gd name="T14" fmla="*/ 0 w 336"/>
                                <a:gd name="T15" fmla="*/ 0 h 521"/>
                                <a:gd name="T16" fmla="*/ 0 w 336"/>
                                <a:gd name="T17" fmla="*/ 0 h 521"/>
                                <a:gd name="T18" fmla="*/ 0 w 336"/>
                                <a:gd name="T19" fmla="*/ 0 h 521"/>
                                <a:gd name="T20" fmla="*/ 0 w 336"/>
                                <a:gd name="T21" fmla="*/ 0 h 521"/>
                                <a:gd name="T22" fmla="*/ 0 w 336"/>
                                <a:gd name="T23" fmla="*/ 0 h 521"/>
                                <a:gd name="T24" fmla="*/ 0 w 336"/>
                                <a:gd name="T25" fmla="*/ 0 h 521"/>
                                <a:gd name="T26" fmla="*/ 0 w 336"/>
                                <a:gd name="T27" fmla="*/ 0 h 521"/>
                                <a:gd name="T28" fmla="*/ 0 w 336"/>
                                <a:gd name="T29" fmla="*/ 0 h 521"/>
                                <a:gd name="T30" fmla="*/ 0 w 336"/>
                                <a:gd name="T31" fmla="*/ 0 h 521"/>
                                <a:gd name="T32" fmla="*/ 0 w 336"/>
                                <a:gd name="T33" fmla="*/ 0 h 521"/>
                                <a:gd name="T34" fmla="*/ 0 w 336"/>
                                <a:gd name="T35" fmla="*/ 0 h 521"/>
                                <a:gd name="T36" fmla="*/ 0 w 336"/>
                                <a:gd name="T37" fmla="*/ 0 h 521"/>
                                <a:gd name="T38" fmla="*/ 0 w 336"/>
                                <a:gd name="T39" fmla="*/ 0 h 521"/>
                                <a:gd name="T40" fmla="*/ 0 w 336"/>
                                <a:gd name="T41" fmla="*/ 0 h 521"/>
                                <a:gd name="T42" fmla="*/ 0 w 336"/>
                                <a:gd name="T43" fmla="*/ 0 h 521"/>
                                <a:gd name="T44" fmla="*/ 0 w 336"/>
                                <a:gd name="T45" fmla="*/ 0 h 521"/>
                                <a:gd name="T46" fmla="*/ 0 w 336"/>
                                <a:gd name="T47" fmla="*/ 0 h 521"/>
                                <a:gd name="T48" fmla="*/ 0 w 336"/>
                                <a:gd name="T49" fmla="*/ 0 h 521"/>
                                <a:gd name="T50" fmla="*/ 0 w 336"/>
                                <a:gd name="T51" fmla="*/ 0 h 521"/>
                                <a:gd name="T52" fmla="*/ 0 w 336"/>
                                <a:gd name="T53" fmla="*/ 0 h 521"/>
                                <a:gd name="T54" fmla="*/ 0 w 336"/>
                                <a:gd name="T55" fmla="*/ 0 h 521"/>
                                <a:gd name="T56" fmla="*/ 0 w 336"/>
                                <a:gd name="T57" fmla="*/ 0 h 521"/>
                                <a:gd name="T58" fmla="*/ 0 w 336"/>
                                <a:gd name="T59" fmla="*/ 0 h 521"/>
                                <a:gd name="T60" fmla="*/ 0 w 336"/>
                                <a:gd name="T61" fmla="*/ 0 h 521"/>
                                <a:gd name="T62" fmla="*/ 0 w 336"/>
                                <a:gd name="T63" fmla="*/ 0 h 521"/>
                                <a:gd name="T64" fmla="*/ 0 w 336"/>
                                <a:gd name="T65" fmla="*/ 0 h 521"/>
                                <a:gd name="T66" fmla="*/ 0 w 336"/>
                                <a:gd name="T67" fmla="*/ 0 h 521"/>
                                <a:gd name="T68" fmla="*/ 0 w 336"/>
                                <a:gd name="T69" fmla="*/ 0 h 521"/>
                                <a:gd name="T70" fmla="*/ 0 w 336"/>
                                <a:gd name="T71" fmla="*/ 0 h 521"/>
                                <a:gd name="T72" fmla="*/ 0 w 336"/>
                                <a:gd name="T73" fmla="*/ 0 h 521"/>
                                <a:gd name="T74" fmla="*/ 0 w 336"/>
                                <a:gd name="T75" fmla="*/ 0 h 521"/>
                                <a:gd name="T76" fmla="*/ 0 w 336"/>
                                <a:gd name="T77" fmla="*/ 0 h 521"/>
                                <a:gd name="T78" fmla="*/ 0 w 336"/>
                                <a:gd name="T79" fmla="*/ 0 h 521"/>
                                <a:gd name="T80" fmla="*/ 0 w 336"/>
                                <a:gd name="T81" fmla="*/ 0 h 521"/>
                                <a:gd name="T82" fmla="*/ 0 w 336"/>
                                <a:gd name="T83" fmla="*/ 0 h 521"/>
                                <a:gd name="T84" fmla="*/ 0 w 336"/>
                                <a:gd name="T85" fmla="*/ 0 h 521"/>
                                <a:gd name="T86" fmla="*/ 0 w 336"/>
                                <a:gd name="T87" fmla="*/ 0 h 521"/>
                                <a:gd name="T88" fmla="*/ 0 w 336"/>
                                <a:gd name="T89" fmla="*/ 0 h 521"/>
                                <a:gd name="T90" fmla="*/ 0 w 336"/>
                                <a:gd name="T91" fmla="*/ 0 h 521"/>
                                <a:gd name="T92" fmla="*/ 0 w 336"/>
                                <a:gd name="T93" fmla="*/ 0 h 5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36"/>
                                <a:gd name="T142" fmla="*/ 0 h 521"/>
                                <a:gd name="T143" fmla="*/ 336 w 336"/>
                                <a:gd name="T144" fmla="*/ 521 h 52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36" h="521">
                                  <a:moveTo>
                                    <a:pt x="54" y="10"/>
                                  </a:moveTo>
                                  <a:lnTo>
                                    <a:pt x="85" y="0"/>
                                  </a:lnTo>
                                  <a:lnTo>
                                    <a:pt x="336" y="130"/>
                                  </a:lnTo>
                                  <a:lnTo>
                                    <a:pt x="336" y="252"/>
                                  </a:lnTo>
                                  <a:lnTo>
                                    <a:pt x="303" y="257"/>
                                  </a:lnTo>
                                  <a:lnTo>
                                    <a:pt x="298" y="275"/>
                                  </a:lnTo>
                                  <a:lnTo>
                                    <a:pt x="282" y="294"/>
                                  </a:lnTo>
                                  <a:lnTo>
                                    <a:pt x="282" y="307"/>
                                  </a:lnTo>
                                  <a:lnTo>
                                    <a:pt x="277" y="314"/>
                                  </a:lnTo>
                                  <a:lnTo>
                                    <a:pt x="269" y="343"/>
                                  </a:lnTo>
                                  <a:lnTo>
                                    <a:pt x="269" y="353"/>
                                  </a:lnTo>
                                  <a:lnTo>
                                    <a:pt x="282" y="351"/>
                                  </a:lnTo>
                                  <a:lnTo>
                                    <a:pt x="285" y="368"/>
                                  </a:lnTo>
                                  <a:lnTo>
                                    <a:pt x="302" y="399"/>
                                  </a:lnTo>
                                  <a:lnTo>
                                    <a:pt x="295" y="407"/>
                                  </a:lnTo>
                                  <a:lnTo>
                                    <a:pt x="271" y="410"/>
                                  </a:lnTo>
                                  <a:lnTo>
                                    <a:pt x="264" y="431"/>
                                  </a:lnTo>
                                  <a:lnTo>
                                    <a:pt x="225" y="465"/>
                                  </a:lnTo>
                                  <a:lnTo>
                                    <a:pt x="180" y="472"/>
                                  </a:lnTo>
                                  <a:lnTo>
                                    <a:pt x="181" y="483"/>
                                  </a:lnTo>
                                  <a:lnTo>
                                    <a:pt x="166" y="500"/>
                                  </a:lnTo>
                                  <a:lnTo>
                                    <a:pt x="139" y="503"/>
                                  </a:lnTo>
                                  <a:lnTo>
                                    <a:pt x="111" y="516"/>
                                  </a:lnTo>
                                  <a:lnTo>
                                    <a:pt x="101" y="506"/>
                                  </a:lnTo>
                                  <a:lnTo>
                                    <a:pt x="83" y="519"/>
                                  </a:lnTo>
                                  <a:lnTo>
                                    <a:pt x="62" y="521"/>
                                  </a:lnTo>
                                  <a:lnTo>
                                    <a:pt x="53" y="480"/>
                                  </a:lnTo>
                                  <a:lnTo>
                                    <a:pt x="30" y="467"/>
                                  </a:lnTo>
                                  <a:lnTo>
                                    <a:pt x="22" y="452"/>
                                  </a:lnTo>
                                  <a:lnTo>
                                    <a:pt x="27" y="441"/>
                                  </a:lnTo>
                                  <a:lnTo>
                                    <a:pt x="62" y="439"/>
                                  </a:lnTo>
                                  <a:lnTo>
                                    <a:pt x="46" y="407"/>
                                  </a:lnTo>
                                  <a:lnTo>
                                    <a:pt x="49" y="376"/>
                                  </a:lnTo>
                                  <a:lnTo>
                                    <a:pt x="40" y="348"/>
                                  </a:lnTo>
                                  <a:lnTo>
                                    <a:pt x="54" y="343"/>
                                  </a:lnTo>
                                  <a:lnTo>
                                    <a:pt x="53" y="327"/>
                                  </a:lnTo>
                                  <a:lnTo>
                                    <a:pt x="23" y="324"/>
                                  </a:lnTo>
                                  <a:lnTo>
                                    <a:pt x="17" y="306"/>
                                  </a:lnTo>
                                  <a:lnTo>
                                    <a:pt x="0" y="298"/>
                                  </a:lnTo>
                                  <a:lnTo>
                                    <a:pt x="9" y="275"/>
                                  </a:lnTo>
                                  <a:lnTo>
                                    <a:pt x="62" y="213"/>
                                  </a:lnTo>
                                  <a:lnTo>
                                    <a:pt x="67" y="159"/>
                                  </a:lnTo>
                                  <a:lnTo>
                                    <a:pt x="74" y="112"/>
                                  </a:lnTo>
                                  <a:lnTo>
                                    <a:pt x="83" y="97"/>
                                  </a:lnTo>
                                  <a:lnTo>
                                    <a:pt x="62" y="84"/>
                                  </a:lnTo>
                                  <a:lnTo>
                                    <a:pt x="54" y="65"/>
                                  </a:lnTo>
                                  <a:lnTo>
                                    <a:pt x="54" y="1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83" name="Freeform 1162"/>
                            <p:cNvSpPr>
                              <a:spLocks/>
                            </p:cNvSpPr>
                            <p:nvPr/>
                          </p:nvSpPr>
                          <p:spPr bwMode="auto">
                            <a:xfrm>
                              <a:off x="3358" y="2962"/>
                              <a:ext cx="109" cy="125"/>
                            </a:xfrm>
                            <a:custGeom>
                              <a:avLst/>
                              <a:gdLst>
                                <a:gd name="T0" fmla="*/ 0 w 237"/>
                                <a:gd name="T1" fmla="*/ 0 h 273"/>
                                <a:gd name="T2" fmla="*/ 0 w 237"/>
                                <a:gd name="T3" fmla="*/ 0 h 273"/>
                                <a:gd name="T4" fmla="*/ 0 w 237"/>
                                <a:gd name="T5" fmla="*/ 0 h 273"/>
                                <a:gd name="T6" fmla="*/ 0 w 237"/>
                                <a:gd name="T7" fmla="*/ 0 h 273"/>
                                <a:gd name="T8" fmla="*/ 0 w 237"/>
                                <a:gd name="T9" fmla="*/ 0 h 273"/>
                                <a:gd name="T10" fmla="*/ 0 w 237"/>
                                <a:gd name="T11" fmla="*/ 0 h 273"/>
                                <a:gd name="T12" fmla="*/ 0 w 237"/>
                                <a:gd name="T13" fmla="*/ 0 h 273"/>
                                <a:gd name="T14" fmla="*/ 0 w 237"/>
                                <a:gd name="T15" fmla="*/ 0 h 273"/>
                                <a:gd name="T16" fmla="*/ 0 w 237"/>
                                <a:gd name="T17" fmla="*/ 0 h 273"/>
                                <a:gd name="T18" fmla="*/ 0 w 237"/>
                                <a:gd name="T19" fmla="*/ 0 h 273"/>
                                <a:gd name="T20" fmla="*/ 0 w 237"/>
                                <a:gd name="T21" fmla="*/ 0 h 273"/>
                                <a:gd name="T22" fmla="*/ 0 w 237"/>
                                <a:gd name="T23" fmla="*/ 0 h 273"/>
                                <a:gd name="T24" fmla="*/ 0 w 237"/>
                                <a:gd name="T25" fmla="*/ 0 h 273"/>
                                <a:gd name="T26" fmla="*/ 0 w 237"/>
                                <a:gd name="T27" fmla="*/ 0 h 273"/>
                                <a:gd name="T28" fmla="*/ 0 w 237"/>
                                <a:gd name="T29" fmla="*/ 0 h 273"/>
                                <a:gd name="T30" fmla="*/ 0 w 237"/>
                                <a:gd name="T31" fmla="*/ 0 h 273"/>
                                <a:gd name="T32" fmla="*/ 0 w 237"/>
                                <a:gd name="T33" fmla="*/ 0 h 273"/>
                                <a:gd name="T34" fmla="*/ 0 w 237"/>
                                <a:gd name="T35" fmla="*/ 0 h 273"/>
                                <a:gd name="T36" fmla="*/ 0 w 237"/>
                                <a:gd name="T37" fmla="*/ 0 h 273"/>
                                <a:gd name="T38" fmla="*/ 0 w 237"/>
                                <a:gd name="T39" fmla="*/ 0 h 273"/>
                                <a:gd name="T40" fmla="*/ 0 w 237"/>
                                <a:gd name="T41" fmla="*/ 0 h 273"/>
                                <a:gd name="T42" fmla="*/ 0 w 237"/>
                                <a:gd name="T43" fmla="*/ 0 h 273"/>
                                <a:gd name="T44" fmla="*/ 0 w 237"/>
                                <a:gd name="T45" fmla="*/ 0 h 273"/>
                                <a:gd name="T46" fmla="*/ 0 w 237"/>
                                <a:gd name="T47" fmla="*/ 0 h 273"/>
                                <a:gd name="T48" fmla="*/ 0 w 237"/>
                                <a:gd name="T49" fmla="*/ 0 h 273"/>
                                <a:gd name="T50" fmla="*/ 0 w 237"/>
                                <a:gd name="T51" fmla="*/ 0 h 273"/>
                                <a:gd name="T52" fmla="*/ 0 w 237"/>
                                <a:gd name="T53" fmla="*/ 0 h 273"/>
                                <a:gd name="T54" fmla="*/ 0 w 237"/>
                                <a:gd name="T55" fmla="*/ 0 h 273"/>
                                <a:gd name="T56" fmla="*/ 0 w 237"/>
                                <a:gd name="T57" fmla="*/ 0 h 273"/>
                                <a:gd name="T58" fmla="*/ 0 w 237"/>
                                <a:gd name="T59" fmla="*/ 0 h 273"/>
                                <a:gd name="T60" fmla="*/ 0 w 237"/>
                                <a:gd name="T61" fmla="*/ 0 h 273"/>
                                <a:gd name="T62" fmla="*/ 0 w 237"/>
                                <a:gd name="T63" fmla="*/ 0 h 273"/>
                                <a:gd name="T64" fmla="*/ 0 w 237"/>
                                <a:gd name="T65" fmla="*/ 0 h 273"/>
                                <a:gd name="T66" fmla="*/ 0 w 237"/>
                                <a:gd name="T67" fmla="*/ 0 h 273"/>
                                <a:gd name="T68" fmla="*/ 0 w 237"/>
                                <a:gd name="T69" fmla="*/ 0 h 273"/>
                                <a:gd name="T70" fmla="*/ 0 w 237"/>
                                <a:gd name="T71" fmla="*/ 0 h 273"/>
                                <a:gd name="T72" fmla="*/ 0 w 237"/>
                                <a:gd name="T73" fmla="*/ 0 h 273"/>
                                <a:gd name="T74" fmla="*/ 0 w 237"/>
                                <a:gd name="T75" fmla="*/ 0 h 273"/>
                                <a:gd name="T76" fmla="*/ 0 w 237"/>
                                <a:gd name="T77" fmla="*/ 0 h 273"/>
                                <a:gd name="T78" fmla="*/ 0 w 237"/>
                                <a:gd name="T79" fmla="*/ 0 h 273"/>
                                <a:gd name="T80" fmla="*/ 0 w 237"/>
                                <a:gd name="T81" fmla="*/ 0 h 2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7"/>
                                <a:gd name="T124" fmla="*/ 0 h 273"/>
                                <a:gd name="T125" fmla="*/ 237 w 237"/>
                                <a:gd name="T126" fmla="*/ 273 h 2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7" h="273">
                                  <a:moveTo>
                                    <a:pt x="237" y="0"/>
                                  </a:moveTo>
                                  <a:lnTo>
                                    <a:pt x="216" y="6"/>
                                  </a:lnTo>
                                  <a:lnTo>
                                    <a:pt x="197" y="0"/>
                                  </a:lnTo>
                                  <a:lnTo>
                                    <a:pt x="187" y="0"/>
                                  </a:lnTo>
                                  <a:lnTo>
                                    <a:pt x="156" y="24"/>
                                  </a:lnTo>
                                  <a:lnTo>
                                    <a:pt x="151" y="65"/>
                                  </a:lnTo>
                                  <a:lnTo>
                                    <a:pt x="140" y="52"/>
                                  </a:lnTo>
                                  <a:lnTo>
                                    <a:pt x="111" y="47"/>
                                  </a:lnTo>
                                  <a:lnTo>
                                    <a:pt x="68" y="47"/>
                                  </a:lnTo>
                                  <a:lnTo>
                                    <a:pt x="63" y="76"/>
                                  </a:lnTo>
                                  <a:lnTo>
                                    <a:pt x="68" y="79"/>
                                  </a:lnTo>
                                  <a:lnTo>
                                    <a:pt x="78" y="65"/>
                                  </a:lnTo>
                                  <a:lnTo>
                                    <a:pt x="94" y="68"/>
                                  </a:lnTo>
                                  <a:lnTo>
                                    <a:pt x="101" y="76"/>
                                  </a:lnTo>
                                  <a:lnTo>
                                    <a:pt x="101" y="89"/>
                                  </a:lnTo>
                                  <a:lnTo>
                                    <a:pt x="91" y="105"/>
                                  </a:lnTo>
                                  <a:lnTo>
                                    <a:pt x="98" y="140"/>
                                  </a:lnTo>
                                  <a:lnTo>
                                    <a:pt x="93" y="185"/>
                                  </a:lnTo>
                                  <a:lnTo>
                                    <a:pt x="81" y="190"/>
                                  </a:lnTo>
                                  <a:lnTo>
                                    <a:pt x="47" y="172"/>
                                  </a:lnTo>
                                  <a:lnTo>
                                    <a:pt x="18" y="193"/>
                                  </a:lnTo>
                                  <a:lnTo>
                                    <a:pt x="18" y="223"/>
                                  </a:lnTo>
                                  <a:lnTo>
                                    <a:pt x="5" y="226"/>
                                  </a:lnTo>
                                  <a:lnTo>
                                    <a:pt x="0" y="239"/>
                                  </a:lnTo>
                                  <a:lnTo>
                                    <a:pt x="18" y="257"/>
                                  </a:lnTo>
                                  <a:lnTo>
                                    <a:pt x="29" y="273"/>
                                  </a:lnTo>
                                  <a:lnTo>
                                    <a:pt x="49" y="252"/>
                                  </a:lnTo>
                                  <a:lnTo>
                                    <a:pt x="58" y="260"/>
                                  </a:lnTo>
                                  <a:lnTo>
                                    <a:pt x="76" y="265"/>
                                  </a:lnTo>
                                  <a:lnTo>
                                    <a:pt x="84" y="255"/>
                                  </a:lnTo>
                                  <a:lnTo>
                                    <a:pt x="101" y="250"/>
                                  </a:lnTo>
                                  <a:lnTo>
                                    <a:pt x="102" y="265"/>
                                  </a:lnTo>
                                  <a:lnTo>
                                    <a:pt x="109" y="267"/>
                                  </a:lnTo>
                                  <a:lnTo>
                                    <a:pt x="150" y="236"/>
                                  </a:lnTo>
                                  <a:lnTo>
                                    <a:pt x="159" y="216"/>
                                  </a:lnTo>
                                  <a:lnTo>
                                    <a:pt x="166" y="180"/>
                                  </a:lnTo>
                                  <a:lnTo>
                                    <a:pt x="177" y="159"/>
                                  </a:lnTo>
                                  <a:lnTo>
                                    <a:pt x="208" y="136"/>
                                  </a:lnTo>
                                  <a:lnTo>
                                    <a:pt x="220" y="52"/>
                                  </a:lnTo>
                                  <a:lnTo>
                                    <a:pt x="236" y="17"/>
                                  </a:lnTo>
                                  <a:lnTo>
                                    <a:pt x="237"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84" name="Freeform 1163"/>
                            <p:cNvSpPr>
                              <a:spLocks/>
                            </p:cNvSpPr>
                            <p:nvPr/>
                          </p:nvSpPr>
                          <p:spPr bwMode="auto">
                            <a:xfrm>
                              <a:off x="3358" y="2962"/>
                              <a:ext cx="109" cy="125"/>
                            </a:xfrm>
                            <a:custGeom>
                              <a:avLst/>
                              <a:gdLst>
                                <a:gd name="T0" fmla="*/ 0 w 237"/>
                                <a:gd name="T1" fmla="*/ 0 h 273"/>
                                <a:gd name="T2" fmla="*/ 0 w 237"/>
                                <a:gd name="T3" fmla="*/ 0 h 273"/>
                                <a:gd name="T4" fmla="*/ 0 w 237"/>
                                <a:gd name="T5" fmla="*/ 0 h 273"/>
                                <a:gd name="T6" fmla="*/ 0 w 237"/>
                                <a:gd name="T7" fmla="*/ 0 h 273"/>
                                <a:gd name="T8" fmla="*/ 0 w 237"/>
                                <a:gd name="T9" fmla="*/ 0 h 273"/>
                                <a:gd name="T10" fmla="*/ 0 w 237"/>
                                <a:gd name="T11" fmla="*/ 0 h 273"/>
                                <a:gd name="T12" fmla="*/ 0 w 237"/>
                                <a:gd name="T13" fmla="*/ 0 h 273"/>
                                <a:gd name="T14" fmla="*/ 0 w 237"/>
                                <a:gd name="T15" fmla="*/ 0 h 273"/>
                                <a:gd name="T16" fmla="*/ 0 w 237"/>
                                <a:gd name="T17" fmla="*/ 0 h 273"/>
                                <a:gd name="T18" fmla="*/ 0 w 237"/>
                                <a:gd name="T19" fmla="*/ 0 h 273"/>
                                <a:gd name="T20" fmla="*/ 0 w 237"/>
                                <a:gd name="T21" fmla="*/ 0 h 273"/>
                                <a:gd name="T22" fmla="*/ 0 w 237"/>
                                <a:gd name="T23" fmla="*/ 0 h 273"/>
                                <a:gd name="T24" fmla="*/ 0 w 237"/>
                                <a:gd name="T25" fmla="*/ 0 h 273"/>
                                <a:gd name="T26" fmla="*/ 0 w 237"/>
                                <a:gd name="T27" fmla="*/ 0 h 273"/>
                                <a:gd name="T28" fmla="*/ 0 w 237"/>
                                <a:gd name="T29" fmla="*/ 0 h 273"/>
                                <a:gd name="T30" fmla="*/ 0 w 237"/>
                                <a:gd name="T31" fmla="*/ 0 h 273"/>
                                <a:gd name="T32" fmla="*/ 0 w 237"/>
                                <a:gd name="T33" fmla="*/ 0 h 273"/>
                                <a:gd name="T34" fmla="*/ 0 w 237"/>
                                <a:gd name="T35" fmla="*/ 0 h 273"/>
                                <a:gd name="T36" fmla="*/ 0 w 237"/>
                                <a:gd name="T37" fmla="*/ 0 h 273"/>
                                <a:gd name="T38" fmla="*/ 0 w 237"/>
                                <a:gd name="T39" fmla="*/ 0 h 273"/>
                                <a:gd name="T40" fmla="*/ 0 w 237"/>
                                <a:gd name="T41" fmla="*/ 0 h 273"/>
                                <a:gd name="T42" fmla="*/ 0 w 237"/>
                                <a:gd name="T43" fmla="*/ 0 h 273"/>
                                <a:gd name="T44" fmla="*/ 0 w 237"/>
                                <a:gd name="T45" fmla="*/ 0 h 273"/>
                                <a:gd name="T46" fmla="*/ 0 w 237"/>
                                <a:gd name="T47" fmla="*/ 0 h 273"/>
                                <a:gd name="T48" fmla="*/ 0 w 237"/>
                                <a:gd name="T49" fmla="*/ 0 h 273"/>
                                <a:gd name="T50" fmla="*/ 0 w 237"/>
                                <a:gd name="T51" fmla="*/ 0 h 273"/>
                                <a:gd name="T52" fmla="*/ 0 w 237"/>
                                <a:gd name="T53" fmla="*/ 0 h 273"/>
                                <a:gd name="T54" fmla="*/ 0 w 237"/>
                                <a:gd name="T55" fmla="*/ 0 h 273"/>
                                <a:gd name="T56" fmla="*/ 0 w 237"/>
                                <a:gd name="T57" fmla="*/ 0 h 273"/>
                                <a:gd name="T58" fmla="*/ 0 w 237"/>
                                <a:gd name="T59" fmla="*/ 0 h 273"/>
                                <a:gd name="T60" fmla="*/ 0 w 237"/>
                                <a:gd name="T61" fmla="*/ 0 h 273"/>
                                <a:gd name="T62" fmla="*/ 0 w 237"/>
                                <a:gd name="T63" fmla="*/ 0 h 273"/>
                                <a:gd name="T64" fmla="*/ 0 w 237"/>
                                <a:gd name="T65" fmla="*/ 0 h 273"/>
                                <a:gd name="T66" fmla="*/ 0 w 237"/>
                                <a:gd name="T67" fmla="*/ 0 h 273"/>
                                <a:gd name="T68" fmla="*/ 0 w 237"/>
                                <a:gd name="T69" fmla="*/ 0 h 273"/>
                                <a:gd name="T70" fmla="*/ 0 w 237"/>
                                <a:gd name="T71" fmla="*/ 0 h 273"/>
                                <a:gd name="T72" fmla="*/ 0 w 237"/>
                                <a:gd name="T73" fmla="*/ 0 h 273"/>
                                <a:gd name="T74" fmla="*/ 0 w 237"/>
                                <a:gd name="T75" fmla="*/ 0 h 273"/>
                                <a:gd name="T76" fmla="*/ 0 w 237"/>
                                <a:gd name="T77" fmla="*/ 0 h 273"/>
                                <a:gd name="T78" fmla="*/ 0 w 237"/>
                                <a:gd name="T79" fmla="*/ 0 h 273"/>
                                <a:gd name="T80" fmla="*/ 0 w 237"/>
                                <a:gd name="T81" fmla="*/ 0 h 2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7"/>
                                <a:gd name="T124" fmla="*/ 0 h 273"/>
                                <a:gd name="T125" fmla="*/ 237 w 237"/>
                                <a:gd name="T126" fmla="*/ 273 h 2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7" h="273">
                                  <a:moveTo>
                                    <a:pt x="237" y="0"/>
                                  </a:moveTo>
                                  <a:lnTo>
                                    <a:pt x="216" y="6"/>
                                  </a:lnTo>
                                  <a:lnTo>
                                    <a:pt x="197" y="0"/>
                                  </a:lnTo>
                                  <a:lnTo>
                                    <a:pt x="187" y="0"/>
                                  </a:lnTo>
                                  <a:lnTo>
                                    <a:pt x="156" y="24"/>
                                  </a:lnTo>
                                  <a:lnTo>
                                    <a:pt x="151" y="65"/>
                                  </a:lnTo>
                                  <a:lnTo>
                                    <a:pt x="140" y="52"/>
                                  </a:lnTo>
                                  <a:lnTo>
                                    <a:pt x="111" y="47"/>
                                  </a:lnTo>
                                  <a:lnTo>
                                    <a:pt x="68" y="47"/>
                                  </a:lnTo>
                                  <a:lnTo>
                                    <a:pt x="63" y="76"/>
                                  </a:lnTo>
                                  <a:lnTo>
                                    <a:pt x="68" y="79"/>
                                  </a:lnTo>
                                  <a:lnTo>
                                    <a:pt x="78" y="65"/>
                                  </a:lnTo>
                                  <a:lnTo>
                                    <a:pt x="94" y="68"/>
                                  </a:lnTo>
                                  <a:lnTo>
                                    <a:pt x="101" y="76"/>
                                  </a:lnTo>
                                  <a:lnTo>
                                    <a:pt x="101" y="89"/>
                                  </a:lnTo>
                                  <a:lnTo>
                                    <a:pt x="91" y="105"/>
                                  </a:lnTo>
                                  <a:lnTo>
                                    <a:pt x="98" y="140"/>
                                  </a:lnTo>
                                  <a:lnTo>
                                    <a:pt x="93" y="185"/>
                                  </a:lnTo>
                                  <a:lnTo>
                                    <a:pt x="81" y="190"/>
                                  </a:lnTo>
                                  <a:lnTo>
                                    <a:pt x="47" y="172"/>
                                  </a:lnTo>
                                  <a:lnTo>
                                    <a:pt x="18" y="193"/>
                                  </a:lnTo>
                                  <a:lnTo>
                                    <a:pt x="18" y="223"/>
                                  </a:lnTo>
                                  <a:lnTo>
                                    <a:pt x="5" y="226"/>
                                  </a:lnTo>
                                  <a:lnTo>
                                    <a:pt x="0" y="239"/>
                                  </a:lnTo>
                                  <a:lnTo>
                                    <a:pt x="18" y="257"/>
                                  </a:lnTo>
                                  <a:lnTo>
                                    <a:pt x="29" y="273"/>
                                  </a:lnTo>
                                  <a:lnTo>
                                    <a:pt x="49" y="252"/>
                                  </a:lnTo>
                                  <a:lnTo>
                                    <a:pt x="58" y="260"/>
                                  </a:lnTo>
                                  <a:lnTo>
                                    <a:pt x="76" y="265"/>
                                  </a:lnTo>
                                  <a:lnTo>
                                    <a:pt x="84" y="255"/>
                                  </a:lnTo>
                                  <a:lnTo>
                                    <a:pt x="101" y="250"/>
                                  </a:lnTo>
                                  <a:lnTo>
                                    <a:pt x="102" y="265"/>
                                  </a:lnTo>
                                  <a:lnTo>
                                    <a:pt x="109" y="267"/>
                                  </a:lnTo>
                                  <a:lnTo>
                                    <a:pt x="150" y="236"/>
                                  </a:lnTo>
                                  <a:lnTo>
                                    <a:pt x="159" y="216"/>
                                  </a:lnTo>
                                  <a:lnTo>
                                    <a:pt x="166" y="180"/>
                                  </a:lnTo>
                                  <a:lnTo>
                                    <a:pt x="177" y="159"/>
                                  </a:lnTo>
                                  <a:lnTo>
                                    <a:pt x="208" y="136"/>
                                  </a:lnTo>
                                  <a:lnTo>
                                    <a:pt x="220" y="52"/>
                                  </a:lnTo>
                                  <a:lnTo>
                                    <a:pt x="236" y="17"/>
                                  </a:lnTo>
                                  <a:lnTo>
                                    <a:pt x="237"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85" name="Freeform 1164"/>
                            <p:cNvSpPr>
                              <a:spLocks/>
                            </p:cNvSpPr>
                            <p:nvPr/>
                          </p:nvSpPr>
                          <p:spPr bwMode="auto">
                            <a:xfrm>
                              <a:off x="3210" y="2836"/>
                              <a:ext cx="42" cy="89"/>
                            </a:xfrm>
                            <a:custGeom>
                              <a:avLst/>
                              <a:gdLst>
                                <a:gd name="T0" fmla="*/ 0 w 93"/>
                                <a:gd name="T1" fmla="*/ 0 h 195"/>
                                <a:gd name="T2" fmla="*/ 0 w 93"/>
                                <a:gd name="T3" fmla="*/ 0 h 195"/>
                                <a:gd name="T4" fmla="*/ 0 w 93"/>
                                <a:gd name="T5" fmla="*/ 0 h 195"/>
                                <a:gd name="T6" fmla="*/ 0 w 93"/>
                                <a:gd name="T7" fmla="*/ 0 h 195"/>
                                <a:gd name="T8" fmla="*/ 0 w 93"/>
                                <a:gd name="T9" fmla="*/ 0 h 195"/>
                                <a:gd name="T10" fmla="*/ 0 w 93"/>
                                <a:gd name="T11" fmla="*/ 0 h 195"/>
                                <a:gd name="T12" fmla="*/ 0 w 93"/>
                                <a:gd name="T13" fmla="*/ 0 h 195"/>
                                <a:gd name="T14" fmla="*/ 0 w 93"/>
                                <a:gd name="T15" fmla="*/ 0 h 195"/>
                                <a:gd name="T16" fmla="*/ 0 w 93"/>
                                <a:gd name="T17" fmla="*/ 0 h 195"/>
                                <a:gd name="T18" fmla="*/ 0 w 93"/>
                                <a:gd name="T19" fmla="*/ 0 h 195"/>
                                <a:gd name="T20" fmla="*/ 0 w 93"/>
                                <a:gd name="T21" fmla="*/ 0 h 195"/>
                                <a:gd name="T22" fmla="*/ 0 w 93"/>
                                <a:gd name="T23" fmla="*/ 0 h 195"/>
                                <a:gd name="T24" fmla="*/ 0 w 93"/>
                                <a:gd name="T25" fmla="*/ 0 h 195"/>
                                <a:gd name="T26" fmla="*/ 0 w 93"/>
                                <a:gd name="T27" fmla="*/ 0 h 195"/>
                                <a:gd name="T28" fmla="*/ 0 w 93"/>
                                <a:gd name="T29" fmla="*/ 0 h 195"/>
                                <a:gd name="T30" fmla="*/ 0 w 93"/>
                                <a:gd name="T31" fmla="*/ 0 h 195"/>
                                <a:gd name="T32" fmla="*/ 0 w 93"/>
                                <a:gd name="T33" fmla="*/ 0 h 195"/>
                                <a:gd name="T34" fmla="*/ 0 w 93"/>
                                <a:gd name="T35" fmla="*/ 0 h 195"/>
                                <a:gd name="T36" fmla="*/ 0 w 93"/>
                                <a:gd name="T37" fmla="*/ 0 h 195"/>
                                <a:gd name="T38" fmla="*/ 0 w 93"/>
                                <a:gd name="T39" fmla="*/ 0 h 195"/>
                                <a:gd name="T40" fmla="*/ 0 w 93"/>
                                <a:gd name="T41" fmla="*/ 0 h 195"/>
                                <a:gd name="T42" fmla="*/ 0 w 93"/>
                                <a:gd name="T43" fmla="*/ 0 h 1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
                                <a:gd name="T67" fmla="*/ 0 h 195"/>
                                <a:gd name="T68" fmla="*/ 93 w 93"/>
                                <a:gd name="T69" fmla="*/ 195 h 1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 h="195">
                                  <a:moveTo>
                                    <a:pt x="63" y="192"/>
                                  </a:moveTo>
                                  <a:lnTo>
                                    <a:pt x="36" y="195"/>
                                  </a:lnTo>
                                  <a:lnTo>
                                    <a:pt x="28" y="182"/>
                                  </a:lnTo>
                                  <a:lnTo>
                                    <a:pt x="28" y="117"/>
                                  </a:lnTo>
                                  <a:lnTo>
                                    <a:pt x="16" y="80"/>
                                  </a:lnTo>
                                  <a:lnTo>
                                    <a:pt x="0" y="65"/>
                                  </a:lnTo>
                                  <a:lnTo>
                                    <a:pt x="2" y="44"/>
                                  </a:lnTo>
                                  <a:lnTo>
                                    <a:pt x="18" y="27"/>
                                  </a:lnTo>
                                  <a:lnTo>
                                    <a:pt x="37" y="29"/>
                                  </a:lnTo>
                                  <a:lnTo>
                                    <a:pt x="49" y="13"/>
                                  </a:lnTo>
                                  <a:lnTo>
                                    <a:pt x="52" y="11"/>
                                  </a:lnTo>
                                  <a:lnTo>
                                    <a:pt x="49" y="3"/>
                                  </a:lnTo>
                                  <a:lnTo>
                                    <a:pt x="63" y="0"/>
                                  </a:lnTo>
                                  <a:lnTo>
                                    <a:pt x="86" y="21"/>
                                  </a:lnTo>
                                  <a:lnTo>
                                    <a:pt x="85" y="31"/>
                                  </a:lnTo>
                                  <a:lnTo>
                                    <a:pt x="91" y="41"/>
                                  </a:lnTo>
                                  <a:lnTo>
                                    <a:pt x="93" y="62"/>
                                  </a:lnTo>
                                  <a:lnTo>
                                    <a:pt x="86" y="65"/>
                                  </a:lnTo>
                                  <a:lnTo>
                                    <a:pt x="86" y="78"/>
                                  </a:lnTo>
                                  <a:lnTo>
                                    <a:pt x="75" y="89"/>
                                  </a:lnTo>
                                  <a:lnTo>
                                    <a:pt x="63" y="124"/>
                                  </a:lnTo>
                                  <a:lnTo>
                                    <a:pt x="63" y="19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86" name="Freeform 1165"/>
                            <p:cNvSpPr>
                              <a:spLocks/>
                            </p:cNvSpPr>
                            <p:nvPr/>
                          </p:nvSpPr>
                          <p:spPr bwMode="auto">
                            <a:xfrm>
                              <a:off x="3210" y="2836"/>
                              <a:ext cx="42" cy="89"/>
                            </a:xfrm>
                            <a:custGeom>
                              <a:avLst/>
                              <a:gdLst>
                                <a:gd name="T0" fmla="*/ 0 w 93"/>
                                <a:gd name="T1" fmla="*/ 0 h 195"/>
                                <a:gd name="T2" fmla="*/ 0 w 93"/>
                                <a:gd name="T3" fmla="*/ 0 h 195"/>
                                <a:gd name="T4" fmla="*/ 0 w 93"/>
                                <a:gd name="T5" fmla="*/ 0 h 195"/>
                                <a:gd name="T6" fmla="*/ 0 w 93"/>
                                <a:gd name="T7" fmla="*/ 0 h 195"/>
                                <a:gd name="T8" fmla="*/ 0 w 93"/>
                                <a:gd name="T9" fmla="*/ 0 h 195"/>
                                <a:gd name="T10" fmla="*/ 0 w 93"/>
                                <a:gd name="T11" fmla="*/ 0 h 195"/>
                                <a:gd name="T12" fmla="*/ 0 w 93"/>
                                <a:gd name="T13" fmla="*/ 0 h 195"/>
                                <a:gd name="T14" fmla="*/ 0 w 93"/>
                                <a:gd name="T15" fmla="*/ 0 h 195"/>
                                <a:gd name="T16" fmla="*/ 0 w 93"/>
                                <a:gd name="T17" fmla="*/ 0 h 195"/>
                                <a:gd name="T18" fmla="*/ 0 w 93"/>
                                <a:gd name="T19" fmla="*/ 0 h 195"/>
                                <a:gd name="T20" fmla="*/ 0 w 93"/>
                                <a:gd name="T21" fmla="*/ 0 h 195"/>
                                <a:gd name="T22" fmla="*/ 0 w 93"/>
                                <a:gd name="T23" fmla="*/ 0 h 195"/>
                                <a:gd name="T24" fmla="*/ 0 w 93"/>
                                <a:gd name="T25" fmla="*/ 0 h 195"/>
                                <a:gd name="T26" fmla="*/ 0 w 93"/>
                                <a:gd name="T27" fmla="*/ 0 h 195"/>
                                <a:gd name="T28" fmla="*/ 0 w 93"/>
                                <a:gd name="T29" fmla="*/ 0 h 195"/>
                                <a:gd name="T30" fmla="*/ 0 w 93"/>
                                <a:gd name="T31" fmla="*/ 0 h 195"/>
                                <a:gd name="T32" fmla="*/ 0 w 93"/>
                                <a:gd name="T33" fmla="*/ 0 h 195"/>
                                <a:gd name="T34" fmla="*/ 0 w 93"/>
                                <a:gd name="T35" fmla="*/ 0 h 195"/>
                                <a:gd name="T36" fmla="*/ 0 w 93"/>
                                <a:gd name="T37" fmla="*/ 0 h 195"/>
                                <a:gd name="T38" fmla="*/ 0 w 93"/>
                                <a:gd name="T39" fmla="*/ 0 h 195"/>
                                <a:gd name="T40" fmla="*/ 0 w 93"/>
                                <a:gd name="T41" fmla="*/ 0 h 195"/>
                                <a:gd name="T42" fmla="*/ 0 w 93"/>
                                <a:gd name="T43" fmla="*/ 0 h 1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
                                <a:gd name="T67" fmla="*/ 0 h 195"/>
                                <a:gd name="T68" fmla="*/ 93 w 93"/>
                                <a:gd name="T69" fmla="*/ 195 h 1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 h="195">
                                  <a:moveTo>
                                    <a:pt x="63" y="192"/>
                                  </a:moveTo>
                                  <a:lnTo>
                                    <a:pt x="36" y="195"/>
                                  </a:lnTo>
                                  <a:lnTo>
                                    <a:pt x="28" y="182"/>
                                  </a:lnTo>
                                  <a:lnTo>
                                    <a:pt x="28" y="117"/>
                                  </a:lnTo>
                                  <a:lnTo>
                                    <a:pt x="16" y="80"/>
                                  </a:lnTo>
                                  <a:lnTo>
                                    <a:pt x="0" y="65"/>
                                  </a:lnTo>
                                  <a:lnTo>
                                    <a:pt x="2" y="44"/>
                                  </a:lnTo>
                                  <a:lnTo>
                                    <a:pt x="18" y="27"/>
                                  </a:lnTo>
                                  <a:lnTo>
                                    <a:pt x="37" y="29"/>
                                  </a:lnTo>
                                  <a:lnTo>
                                    <a:pt x="49" y="13"/>
                                  </a:lnTo>
                                  <a:lnTo>
                                    <a:pt x="52" y="11"/>
                                  </a:lnTo>
                                  <a:lnTo>
                                    <a:pt x="49" y="3"/>
                                  </a:lnTo>
                                  <a:lnTo>
                                    <a:pt x="63" y="0"/>
                                  </a:lnTo>
                                  <a:lnTo>
                                    <a:pt x="86" y="21"/>
                                  </a:lnTo>
                                  <a:lnTo>
                                    <a:pt x="85" y="31"/>
                                  </a:lnTo>
                                  <a:lnTo>
                                    <a:pt x="91" y="41"/>
                                  </a:lnTo>
                                  <a:lnTo>
                                    <a:pt x="93" y="62"/>
                                  </a:lnTo>
                                  <a:lnTo>
                                    <a:pt x="86" y="65"/>
                                  </a:lnTo>
                                  <a:lnTo>
                                    <a:pt x="86" y="78"/>
                                  </a:lnTo>
                                  <a:lnTo>
                                    <a:pt x="75" y="89"/>
                                  </a:lnTo>
                                  <a:lnTo>
                                    <a:pt x="63" y="124"/>
                                  </a:lnTo>
                                  <a:lnTo>
                                    <a:pt x="63" y="192"/>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87" name="Freeform 1166"/>
                            <p:cNvSpPr>
                              <a:spLocks/>
                            </p:cNvSpPr>
                            <p:nvPr/>
                          </p:nvSpPr>
                          <p:spPr bwMode="auto">
                            <a:xfrm>
                              <a:off x="3333" y="2982"/>
                              <a:ext cx="27" cy="19"/>
                            </a:xfrm>
                            <a:custGeom>
                              <a:avLst/>
                              <a:gdLst>
                                <a:gd name="T0" fmla="*/ 0 w 60"/>
                                <a:gd name="T1" fmla="*/ 0 h 41"/>
                                <a:gd name="T2" fmla="*/ 0 w 60"/>
                                <a:gd name="T3" fmla="*/ 0 h 41"/>
                                <a:gd name="T4" fmla="*/ 0 w 60"/>
                                <a:gd name="T5" fmla="*/ 0 h 41"/>
                                <a:gd name="T6" fmla="*/ 0 w 60"/>
                                <a:gd name="T7" fmla="*/ 0 h 41"/>
                                <a:gd name="T8" fmla="*/ 0 w 60"/>
                                <a:gd name="T9" fmla="*/ 0 h 41"/>
                                <a:gd name="T10" fmla="*/ 0 w 60"/>
                                <a:gd name="T11" fmla="*/ 0 h 41"/>
                                <a:gd name="T12" fmla="*/ 0 60000 65536"/>
                                <a:gd name="T13" fmla="*/ 0 60000 65536"/>
                                <a:gd name="T14" fmla="*/ 0 60000 65536"/>
                                <a:gd name="T15" fmla="*/ 0 60000 65536"/>
                                <a:gd name="T16" fmla="*/ 0 60000 65536"/>
                                <a:gd name="T17" fmla="*/ 0 60000 65536"/>
                                <a:gd name="T18" fmla="*/ 0 w 60"/>
                                <a:gd name="T19" fmla="*/ 0 h 41"/>
                                <a:gd name="T20" fmla="*/ 60 w 60"/>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60" h="41">
                                  <a:moveTo>
                                    <a:pt x="60" y="0"/>
                                  </a:moveTo>
                                  <a:lnTo>
                                    <a:pt x="8" y="4"/>
                                  </a:lnTo>
                                  <a:lnTo>
                                    <a:pt x="0" y="33"/>
                                  </a:lnTo>
                                  <a:lnTo>
                                    <a:pt x="6" y="41"/>
                                  </a:lnTo>
                                  <a:lnTo>
                                    <a:pt x="60" y="38"/>
                                  </a:lnTo>
                                  <a:lnTo>
                                    <a:pt x="6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88" name="Freeform 1167"/>
                            <p:cNvSpPr>
                              <a:spLocks/>
                            </p:cNvSpPr>
                            <p:nvPr/>
                          </p:nvSpPr>
                          <p:spPr bwMode="auto">
                            <a:xfrm>
                              <a:off x="3333" y="2982"/>
                              <a:ext cx="27" cy="19"/>
                            </a:xfrm>
                            <a:custGeom>
                              <a:avLst/>
                              <a:gdLst>
                                <a:gd name="T0" fmla="*/ 0 w 60"/>
                                <a:gd name="T1" fmla="*/ 0 h 41"/>
                                <a:gd name="T2" fmla="*/ 0 w 60"/>
                                <a:gd name="T3" fmla="*/ 0 h 41"/>
                                <a:gd name="T4" fmla="*/ 0 w 60"/>
                                <a:gd name="T5" fmla="*/ 0 h 41"/>
                                <a:gd name="T6" fmla="*/ 0 w 60"/>
                                <a:gd name="T7" fmla="*/ 0 h 41"/>
                                <a:gd name="T8" fmla="*/ 0 w 60"/>
                                <a:gd name="T9" fmla="*/ 0 h 41"/>
                                <a:gd name="T10" fmla="*/ 0 w 60"/>
                                <a:gd name="T11" fmla="*/ 0 h 41"/>
                                <a:gd name="T12" fmla="*/ 0 60000 65536"/>
                                <a:gd name="T13" fmla="*/ 0 60000 65536"/>
                                <a:gd name="T14" fmla="*/ 0 60000 65536"/>
                                <a:gd name="T15" fmla="*/ 0 60000 65536"/>
                                <a:gd name="T16" fmla="*/ 0 60000 65536"/>
                                <a:gd name="T17" fmla="*/ 0 60000 65536"/>
                                <a:gd name="T18" fmla="*/ 0 w 60"/>
                                <a:gd name="T19" fmla="*/ 0 h 41"/>
                                <a:gd name="T20" fmla="*/ 60 w 60"/>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60" h="41">
                                  <a:moveTo>
                                    <a:pt x="60" y="0"/>
                                  </a:moveTo>
                                  <a:lnTo>
                                    <a:pt x="8" y="4"/>
                                  </a:lnTo>
                                  <a:lnTo>
                                    <a:pt x="0" y="33"/>
                                  </a:lnTo>
                                  <a:lnTo>
                                    <a:pt x="6" y="41"/>
                                  </a:lnTo>
                                  <a:lnTo>
                                    <a:pt x="60" y="38"/>
                                  </a:lnTo>
                                  <a:lnTo>
                                    <a:pt x="60"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89" name="Freeform 1168"/>
                            <p:cNvSpPr>
                              <a:spLocks/>
                            </p:cNvSpPr>
                            <p:nvPr/>
                          </p:nvSpPr>
                          <p:spPr bwMode="auto">
                            <a:xfrm>
                              <a:off x="3320" y="2960"/>
                              <a:ext cx="7" cy="6"/>
                            </a:xfrm>
                            <a:custGeom>
                              <a:avLst/>
                              <a:gdLst>
                                <a:gd name="T0" fmla="*/ 0 w 15"/>
                                <a:gd name="T1" fmla="*/ 0 h 14"/>
                                <a:gd name="T2" fmla="*/ 0 w 15"/>
                                <a:gd name="T3" fmla="*/ 0 h 14"/>
                                <a:gd name="T4" fmla="*/ 0 w 15"/>
                                <a:gd name="T5" fmla="*/ 0 h 14"/>
                                <a:gd name="T6" fmla="*/ 0 w 15"/>
                                <a:gd name="T7" fmla="*/ 0 h 14"/>
                                <a:gd name="T8" fmla="*/ 0 w 15"/>
                                <a:gd name="T9" fmla="*/ 0 h 14"/>
                                <a:gd name="T10" fmla="*/ 0 60000 65536"/>
                                <a:gd name="T11" fmla="*/ 0 60000 65536"/>
                                <a:gd name="T12" fmla="*/ 0 60000 65536"/>
                                <a:gd name="T13" fmla="*/ 0 60000 65536"/>
                                <a:gd name="T14" fmla="*/ 0 60000 65536"/>
                                <a:gd name="T15" fmla="*/ 0 w 15"/>
                                <a:gd name="T16" fmla="*/ 0 h 14"/>
                                <a:gd name="T17" fmla="*/ 15 w 15"/>
                                <a:gd name="T18" fmla="*/ 14 h 14"/>
                              </a:gdLst>
                              <a:ahLst/>
                              <a:cxnLst>
                                <a:cxn ang="T10">
                                  <a:pos x="T0" y="T1"/>
                                </a:cxn>
                                <a:cxn ang="T11">
                                  <a:pos x="T2" y="T3"/>
                                </a:cxn>
                                <a:cxn ang="T12">
                                  <a:pos x="T4" y="T5"/>
                                </a:cxn>
                                <a:cxn ang="T13">
                                  <a:pos x="T6" y="T7"/>
                                </a:cxn>
                                <a:cxn ang="T14">
                                  <a:pos x="T8" y="T9"/>
                                </a:cxn>
                              </a:cxnLst>
                              <a:rect l="T15" t="T16" r="T17" b="T18"/>
                              <a:pathLst>
                                <a:path w="15" h="14">
                                  <a:moveTo>
                                    <a:pt x="15" y="5"/>
                                  </a:moveTo>
                                  <a:lnTo>
                                    <a:pt x="10" y="14"/>
                                  </a:lnTo>
                                  <a:lnTo>
                                    <a:pt x="0" y="14"/>
                                  </a:lnTo>
                                  <a:lnTo>
                                    <a:pt x="5" y="0"/>
                                  </a:lnTo>
                                  <a:lnTo>
                                    <a:pt x="15" y="5"/>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90" name="Freeform 1169"/>
                            <p:cNvSpPr>
                              <a:spLocks/>
                            </p:cNvSpPr>
                            <p:nvPr/>
                          </p:nvSpPr>
                          <p:spPr bwMode="auto">
                            <a:xfrm>
                              <a:off x="3320" y="2960"/>
                              <a:ext cx="7" cy="6"/>
                            </a:xfrm>
                            <a:custGeom>
                              <a:avLst/>
                              <a:gdLst>
                                <a:gd name="T0" fmla="*/ 0 w 15"/>
                                <a:gd name="T1" fmla="*/ 0 h 14"/>
                                <a:gd name="T2" fmla="*/ 0 w 15"/>
                                <a:gd name="T3" fmla="*/ 0 h 14"/>
                                <a:gd name="T4" fmla="*/ 0 w 15"/>
                                <a:gd name="T5" fmla="*/ 0 h 14"/>
                                <a:gd name="T6" fmla="*/ 0 w 15"/>
                                <a:gd name="T7" fmla="*/ 0 h 14"/>
                                <a:gd name="T8" fmla="*/ 0 w 15"/>
                                <a:gd name="T9" fmla="*/ 0 h 14"/>
                                <a:gd name="T10" fmla="*/ 0 60000 65536"/>
                                <a:gd name="T11" fmla="*/ 0 60000 65536"/>
                                <a:gd name="T12" fmla="*/ 0 60000 65536"/>
                                <a:gd name="T13" fmla="*/ 0 60000 65536"/>
                                <a:gd name="T14" fmla="*/ 0 60000 65536"/>
                                <a:gd name="T15" fmla="*/ 0 w 15"/>
                                <a:gd name="T16" fmla="*/ 0 h 14"/>
                                <a:gd name="T17" fmla="*/ 15 w 15"/>
                                <a:gd name="T18" fmla="*/ 14 h 14"/>
                              </a:gdLst>
                              <a:ahLst/>
                              <a:cxnLst>
                                <a:cxn ang="T10">
                                  <a:pos x="T0" y="T1"/>
                                </a:cxn>
                                <a:cxn ang="T11">
                                  <a:pos x="T2" y="T3"/>
                                </a:cxn>
                                <a:cxn ang="T12">
                                  <a:pos x="T4" y="T5"/>
                                </a:cxn>
                                <a:cxn ang="T13">
                                  <a:pos x="T6" y="T7"/>
                                </a:cxn>
                                <a:cxn ang="T14">
                                  <a:pos x="T8" y="T9"/>
                                </a:cxn>
                              </a:cxnLst>
                              <a:rect l="T15" t="T16" r="T17" b="T18"/>
                              <a:pathLst>
                                <a:path w="15" h="14">
                                  <a:moveTo>
                                    <a:pt x="15" y="5"/>
                                  </a:moveTo>
                                  <a:lnTo>
                                    <a:pt x="10" y="14"/>
                                  </a:lnTo>
                                  <a:lnTo>
                                    <a:pt x="0" y="14"/>
                                  </a:lnTo>
                                  <a:lnTo>
                                    <a:pt x="5" y="0"/>
                                  </a:lnTo>
                                  <a:lnTo>
                                    <a:pt x="15" y="5"/>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91" name="Freeform 1170"/>
                            <p:cNvSpPr>
                              <a:spLocks/>
                            </p:cNvSpPr>
                            <p:nvPr/>
                          </p:nvSpPr>
                          <p:spPr bwMode="auto">
                            <a:xfrm>
                              <a:off x="3675" y="2752"/>
                              <a:ext cx="216" cy="212"/>
                            </a:xfrm>
                            <a:custGeom>
                              <a:avLst/>
                              <a:gdLst>
                                <a:gd name="T0" fmla="*/ 0 w 473"/>
                                <a:gd name="T1" fmla="*/ 0 h 464"/>
                                <a:gd name="T2" fmla="*/ 0 w 473"/>
                                <a:gd name="T3" fmla="*/ 0 h 464"/>
                                <a:gd name="T4" fmla="*/ 0 w 473"/>
                                <a:gd name="T5" fmla="*/ 0 h 464"/>
                                <a:gd name="T6" fmla="*/ 0 w 473"/>
                                <a:gd name="T7" fmla="*/ 0 h 464"/>
                                <a:gd name="T8" fmla="*/ 0 w 473"/>
                                <a:gd name="T9" fmla="*/ 0 h 464"/>
                                <a:gd name="T10" fmla="*/ 0 w 473"/>
                                <a:gd name="T11" fmla="*/ 0 h 464"/>
                                <a:gd name="T12" fmla="*/ 0 w 473"/>
                                <a:gd name="T13" fmla="*/ 0 h 464"/>
                                <a:gd name="T14" fmla="*/ 0 w 473"/>
                                <a:gd name="T15" fmla="*/ 0 h 464"/>
                                <a:gd name="T16" fmla="*/ 0 w 473"/>
                                <a:gd name="T17" fmla="*/ 0 h 464"/>
                                <a:gd name="T18" fmla="*/ 0 w 473"/>
                                <a:gd name="T19" fmla="*/ 0 h 464"/>
                                <a:gd name="T20" fmla="*/ 0 w 473"/>
                                <a:gd name="T21" fmla="*/ 0 h 464"/>
                                <a:gd name="T22" fmla="*/ 0 w 473"/>
                                <a:gd name="T23" fmla="*/ 0 h 464"/>
                                <a:gd name="T24" fmla="*/ 0 w 473"/>
                                <a:gd name="T25" fmla="*/ 0 h 464"/>
                                <a:gd name="T26" fmla="*/ 0 w 473"/>
                                <a:gd name="T27" fmla="*/ 0 h 464"/>
                                <a:gd name="T28" fmla="*/ 0 w 473"/>
                                <a:gd name="T29" fmla="*/ 0 h 464"/>
                                <a:gd name="T30" fmla="*/ 0 w 473"/>
                                <a:gd name="T31" fmla="*/ 0 h 464"/>
                                <a:gd name="T32" fmla="*/ 0 w 473"/>
                                <a:gd name="T33" fmla="*/ 0 h 464"/>
                                <a:gd name="T34" fmla="*/ 0 w 473"/>
                                <a:gd name="T35" fmla="*/ 0 h 464"/>
                                <a:gd name="T36" fmla="*/ 0 w 473"/>
                                <a:gd name="T37" fmla="*/ 0 h 464"/>
                                <a:gd name="T38" fmla="*/ 0 w 473"/>
                                <a:gd name="T39" fmla="*/ 0 h 464"/>
                                <a:gd name="T40" fmla="*/ 0 w 473"/>
                                <a:gd name="T41" fmla="*/ 0 h 464"/>
                                <a:gd name="T42" fmla="*/ 0 w 473"/>
                                <a:gd name="T43" fmla="*/ 0 h 464"/>
                                <a:gd name="T44" fmla="*/ 0 w 473"/>
                                <a:gd name="T45" fmla="*/ 0 h 464"/>
                                <a:gd name="T46" fmla="*/ 0 w 473"/>
                                <a:gd name="T47" fmla="*/ 0 h 464"/>
                                <a:gd name="T48" fmla="*/ 0 w 473"/>
                                <a:gd name="T49" fmla="*/ 0 h 464"/>
                                <a:gd name="T50" fmla="*/ 0 w 473"/>
                                <a:gd name="T51" fmla="*/ 0 h 464"/>
                                <a:gd name="T52" fmla="*/ 0 w 473"/>
                                <a:gd name="T53" fmla="*/ 0 h 464"/>
                                <a:gd name="T54" fmla="*/ 0 w 473"/>
                                <a:gd name="T55" fmla="*/ 0 h 464"/>
                                <a:gd name="T56" fmla="*/ 0 w 473"/>
                                <a:gd name="T57" fmla="*/ 0 h 464"/>
                                <a:gd name="T58" fmla="*/ 0 w 473"/>
                                <a:gd name="T59" fmla="*/ 0 h 464"/>
                                <a:gd name="T60" fmla="*/ 0 w 473"/>
                                <a:gd name="T61" fmla="*/ 0 h 464"/>
                                <a:gd name="T62" fmla="*/ 0 w 473"/>
                                <a:gd name="T63" fmla="*/ 0 h 464"/>
                                <a:gd name="T64" fmla="*/ 0 w 473"/>
                                <a:gd name="T65" fmla="*/ 0 h 464"/>
                                <a:gd name="T66" fmla="*/ 0 w 473"/>
                                <a:gd name="T67" fmla="*/ 0 h 464"/>
                                <a:gd name="T68" fmla="*/ 0 w 473"/>
                                <a:gd name="T69" fmla="*/ 0 h 464"/>
                                <a:gd name="T70" fmla="*/ 0 w 473"/>
                                <a:gd name="T71" fmla="*/ 0 h 464"/>
                                <a:gd name="T72" fmla="*/ 0 w 473"/>
                                <a:gd name="T73" fmla="*/ 0 h 464"/>
                                <a:gd name="T74" fmla="*/ 0 w 473"/>
                                <a:gd name="T75" fmla="*/ 0 h 464"/>
                                <a:gd name="T76" fmla="*/ 0 w 473"/>
                                <a:gd name="T77" fmla="*/ 0 h 464"/>
                                <a:gd name="T78" fmla="*/ 0 w 473"/>
                                <a:gd name="T79" fmla="*/ 0 h 464"/>
                                <a:gd name="T80" fmla="*/ 0 w 473"/>
                                <a:gd name="T81" fmla="*/ 0 h 464"/>
                                <a:gd name="T82" fmla="*/ 0 w 473"/>
                                <a:gd name="T83" fmla="*/ 0 h 464"/>
                                <a:gd name="T84" fmla="*/ 0 w 473"/>
                                <a:gd name="T85" fmla="*/ 0 h 464"/>
                                <a:gd name="T86" fmla="*/ 0 w 473"/>
                                <a:gd name="T87" fmla="*/ 0 h 464"/>
                                <a:gd name="T88" fmla="*/ 0 w 473"/>
                                <a:gd name="T89" fmla="*/ 0 h 464"/>
                                <a:gd name="T90" fmla="*/ 0 w 473"/>
                                <a:gd name="T91" fmla="*/ 0 h 464"/>
                                <a:gd name="T92" fmla="*/ 0 w 473"/>
                                <a:gd name="T93" fmla="*/ 0 h 464"/>
                                <a:gd name="T94" fmla="*/ 0 w 473"/>
                                <a:gd name="T95" fmla="*/ 0 h 464"/>
                                <a:gd name="T96" fmla="*/ 0 w 473"/>
                                <a:gd name="T97" fmla="*/ 0 h 464"/>
                                <a:gd name="T98" fmla="*/ 0 w 473"/>
                                <a:gd name="T99" fmla="*/ 0 h 4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73"/>
                                <a:gd name="T151" fmla="*/ 0 h 464"/>
                                <a:gd name="T152" fmla="*/ 473 w 473"/>
                                <a:gd name="T153" fmla="*/ 464 h 4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73" h="464">
                                  <a:moveTo>
                                    <a:pt x="170" y="0"/>
                                  </a:moveTo>
                                  <a:lnTo>
                                    <a:pt x="167" y="13"/>
                                  </a:lnTo>
                                  <a:lnTo>
                                    <a:pt x="125" y="31"/>
                                  </a:lnTo>
                                  <a:lnTo>
                                    <a:pt x="107" y="102"/>
                                  </a:lnTo>
                                  <a:lnTo>
                                    <a:pt x="109" y="132"/>
                                  </a:lnTo>
                                  <a:lnTo>
                                    <a:pt x="99" y="166"/>
                                  </a:lnTo>
                                  <a:lnTo>
                                    <a:pt x="65" y="205"/>
                                  </a:lnTo>
                                  <a:lnTo>
                                    <a:pt x="60" y="229"/>
                                  </a:lnTo>
                                  <a:lnTo>
                                    <a:pt x="39" y="244"/>
                                  </a:lnTo>
                                  <a:lnTo>
                                    <a:pt x="34" y="303"/>
                                  </a:lnTo>
                                  <a:lnTo>
                                    <a:pt x="24" y="311"/>
                                  </a:lnTo>
                                  <a:lnTo>
                                    <a:pt x="6" y="311"/>
                                  </a:lnTo>
                                  <a:lnTo>
                                    <a:pt x="0" y="327"/>
                                  </a:lnTo>
                                  <a:lnTo>
                                    <a:pt x="26" y="337"/>
                                  </a:lnTo>
                                  <a:lnTo>
                                    <a:pt x="35" y="353"/>
                                  </a:lnTo>
                                  <a:lnTo>
                                    <a:pt x="55" y="366"/>
                                  </a:lnTo>
                                  <a:lnTo>
                                    <a:pt x="68" y="399"/>
                                  </a:lnTo>
                                  <a:lnTo>
                                    <a:pt x="89" y="407"/>
                                  </a:lnTo>
                                  <a:lnTo>
                                    <a:pt x="89" y="431"/>
                                  </a:lnTo>
                                  <a:lnTo>
                                    <a:pt x="114" y="433"/>
                                  </a:lnTo>
                                  <a:lnTo>
                                    <a:pt x="153" y="457"/>
                                  </a:lnTo>
                                  <a:lnTo>
                                    <a:pt x="185" y="464"/>
                                  </a:lnTo>
                                  <a:lnTo>
                                    <a:pt x="200" y="464"/>
                                  </a:lnTo>
                                  <a:lnTo>
                                    <a:pt x="224" y="449"/>
                                  </a:lnTo>
                                  <a:lnTo>
                                    <a:pt x="247" y="444"/>
                                  </a:lnTo>
                                  <a:lnTo>
                                    <a:pt x="263" y="454"/>
                                  </a:lnTo>
                                  <a:lnTo>
                                    <a:pt x="280" y="452"/>
                                  </a:lnTo>
                                  <a:lnTo>
                                    <a:pt x="343" y="420"/>
                                  </a:lnTo>
                                  <a:lnTo>
                                    <a:pt x="379" y="417"/>
                                  </a:lnTo>
                                  <a:lnTo>
                                    <a:pt x="467" y="332"/>
                                  </a:lnTo>
                                  <a:lnTo>
                                    <a:pt x="473" y="321"/>
                                  </a:lnTo>
                                  <a:lnTo>
                                    <a:pt x="444" y="324"/>
                                  </a:lnTo>
                                  <a:lnTo>
                                    <a:pt x="348" y="288"/>
                                  </a:lnTo>
                                  <a:lnTo>
                                    <a:pt x="312" y="252"/>
                                  </a:lnTo>
                                  <a:lnTo>
                                    <a:pt x="312" y="231"/>
                                  </a:lnTo>
                                  <a:lnTo>
                                    <a:pt x="304" y="225"/>
                                  </a:lnTo>
                                  <a:lnTo>
                                    <a:pt x="281" y="231"/>
                                  </a:lnTo>
                                  <a:lnTo>
                                    <a:pt x="278" y="221"/>
                                  </a:lnTo>
                                  <a:lnTo>
                                    <a:pt x="289" y="187"/>
                                  </a:lnTo>
                                  <a:lnTo>
                                    <a:pt x="315" y="172"/>
                                  </a:lnTo>
                                  <a:lnTo>
                                    <a:pt x="296" y="158"/>
                                  </a:lnTo>
                                  <a:lnTo>
                                    <a:pt x="260" y="112"/>
                                  </a:lnTo>
                                  <a:lnTo>
                                    <a:pt x="236" y="101"/>
                                  </a:lnTo>
                                  <a:lnTo>
                                    <a:pt x="226" y="101"/>
                                  </a:lnTo>
                                  <a:lnTo>
                                    <a:pt x="216" y="86"/>
                                  </a:lnTo>
                                  <a:lnTo>
                                    <a:pt x="214" y="96"/>
                                  </a:lnTo>
                                  <a:lnTo>
                                    <a:pt x="210" y="94"/>
                                  </a:lnTo>
                                  <a:lnTo>
                                    <a:pt x="193" y="67"/>
                                  </a:lnTo>
                                  <a:lnTo>
                                    <a:pt x="182" y="16"/>
                                  </a:lnTo>
                                  <a:lnTo>
                                    <a:pt x="17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92" name="Freeform 1171"/>
                            <p:cNvSpPr>
                              <a:spLocks/>
                            </p:cNvSpPr>
                            <p:nvPr/>
                          </p:nvSpPr>
                          <p:spPr bwMode="auto">
                            <a:xfrm>
                              <a:off x="3675" y="2752"/>
                              <a:ext cx="216" cy="212"/>
                            </a:xfrm>
                            <a:custGeom>
                              <a:avLst/>
                              <a:gdLst>
                                <a:gd name="T0" fmla="*/ 0 w 473"/>
                                <a:gd name="T1" fmla="*/ 0 h 464"/>
                                <a:gd name="T2" fmla="*/ 0 w 473"/>
                                <a:gd name="T3" fmla="*/ 0 h 464"/>
                                <a:gd name="T4" fmla="*/ 0 w 473"/>
                                <a:gd name="T5" fmla="*/ 0 h 464"/>
                                <a:gd name="T6" fmla="*/ 0 w 473"/>
                                <a:gd name="T7" fmla="*/ 0 h 464"/>
                                <a:gd name="T8" fmla="*/ 0 w 473"/>
                                <a:gd name="T9" fmla="*/ 0 h 464"/>
                                <a:gd name="T10" fmla="*/ 0 w 473"/>
                                <a:gd name="T11" fmla="*/ 0 h 464"/>
                                <a:gd name="T12" fmla="*/ 0 w 473"/>
                                <a:gd name="T13" fmla="*/ 0 h 464"/>
                                <a:gd name="T14" fmla="*/ 0 w 473"/>
                                <a:gd name="T15" fmla="*/ 0 h 464"/>
                                <a:gd name="T16" fmla="*/ 0 w 473"/>
                                <a:gd name="T17" fmla="*/ 0 h 464"/>
                                <a:gd name="T18" fmla="*/ 0 w 473"/>
                                <a:gd name="T19" fmla="*/ 0 h 464"/>
                                <a:gd name="T20" fmla="*/ 0 w 473"/>
                                <a:gd name="T21" fmla="*/ 0 h 464"/>
                                <a:gd name="T22" fmla="*/ 0 w 473"/>
                                <a:gd name="T23" fmla="*/ 0 h 464"/>
                                <a:gd name="T24" fmla="*/ 0 w 473"/>
                                <a:gd name="T25" fmla="*/ 0 h 464"/>
                                <a:gd name="T26" fmla="*/ 0 w 473"/>
                                <a:gd name="T27" fmla="*/ 0 h 464"/>
                                <a:gd name="T28" fmla="*/ 0 w 473"/>
                                <a:gd name="T29" fmla="*/ 0 h 464"/>
                                <a:gd name="T30" fmla="*/ 0 w 473"/>
                                <a:gd name="T31" fmla="*/ 0 h 464"/>
                                <a:gd name="T32" fmla="*/ 0 w 473"/>
                                <a:gd name="T33" fmla="*/ 0 h 464"/>
                                <a:gd name="T34" fmla="*/ 0 w 473"/>
                                <a:gd name="T35" fmla="*/ 0 h 464"/>
                                <a:gd name="T36" fmla="*/ 0 w 473"/>
                                <a:gd name="T37" fmla="*/ 0 h 464"/>
                                <a:gd name="T38" fmla="*/ 0 w 473"/>
                                <a:gd name="T39" fmla="*/ 0 h 464"/>
                                <a:gd name="T40" fmla="*/ 0 w 473"/>
                                <a:gd name="T41" fmla="*/ 0 h 464"/>
                                <a:gd name="T42" fmla="*/ 0 w 473"/>
                                <a:gd name="T43" fmla="*/ 0 h 464"/>
                                <a:gd name="T44" fmla="*/ 0 w 473"/>
                                <a:gd name="T45" fmla="*/ 0 h 464"/>
                                <a:gd name="T46" fmla="*/ 0 w 473"/>
                                <a:gd name="T47" fmla="*/ 0 h 464"/>
                                <a:gd name="T48" fmla="*/ 0 w 473"/>
                                <a:gd name="T49" fmla="*/ 0 h 464"/>
                                <a:gd name="T50" fmla="*/ 0 w 473"/>
                                <a:gd name="T51" fmla="*/ 0 h 464"/>
                                <a:gd name="T52" fmla="*/ 0 w 473"/>
                                <a:gd name="T53" fmla="*/ 0 h 464"/>
                                <a:gd name="T54" fmla="*/ 0 w 473"/>
                                <a:gd name="T55" fmla="*/ 0 h 464"/>
                                <a:gd name="T56" fmla="*/ 0 w 473"/>
                                <a:gd name="T57" fmla="*/ 0 h 464"/>
                                <a:gd name="T58" fmla="*/ 0 w 473"/>
                                <a:gd name="T59" fmla="*/ 0 h 464"/>
                                <a:gd name="T60" fmla="*/ 0 w 473"/>
                                <a:gd name="T61" fmla="*/ 0 h 464"/>
                                <a:gd name="T62" fmla="*/ 0 w 473"/>
                                <a:gd name="T63" fmla="*/ 0 h 464"/>
                                <a:gd name="T64" fmla="*/ 0 w 473"/>
                                <a:gd name="T65" fmla="*/ 0 h 464"/>
                                <a:gd name="T66" fmla="*/ 0 w 473"/>
                                <a:gd name="T67" fmla="*/ 0 h 464"/>
                                <a:gd name="T68" fmla="*/ 0 w 473"/>
                                <a:gd name="T69" fmla="*/ 0 h 464"/>
                                <a:gd name="T70" fmla="*/ 0 w 473"/>
                                <a:gd name="T71" fmla="*/ 0 h 464"/>
                                <a:gd name="T72" fmla="*/ 0 w 473"/>
                                <a:gd name="T73" fmla="*/ 0 h 464"/>
                                <a:gd name="T74" fmla="*/ 0 w 473"/>
                                <a:gd name="T75" fmla="*/ 0 h 464"/>
                                <a:gd name="T76" fmla="*/ 0 w 473"/>
                                <a:gd name="T77" fmla="*/ 0 h 464"/>
                                <a:gd name="T78" fmla="*/ 0 w 473"/>
                                <a:gd name="T79" fmla="*/ 0 h 464"/>
                                <a:gd name="T80" fmla="*/ 0 w 473"/>
                                <a:gd name="T81" fmla="*/ 0 h 464"/>
                                <a:gd name="T82" fmla="*/ 0 w 473"/>
                                <a:gd name="T83" fmla="*/ 0 h 464"/>
                                <a:gd name="T84" fmla="*/ 0 w 473"/>
                                <a:gd name="T85" fmla="*/ 0 h 464"/>
                                <a:gd name="T86" fmla="*/ 0 w 473"/>
                                <a:gd name="T87" fmla="*/ 0 h 464"/>
                                <a:gd name="T88" fmla="*/ 0 w 473"/>
                                <a:gd name="T89" fmla="*/ 0 h 464"/>
                                <a:gd name="T90" fmla="*/ 0 w 473"/>
                                <a:gd name="T91" fmla="*/ 0 h 464"/>
                                <a:gd name="T92" fmla="*/ 0 w 473"/>
                                <a:gd name="T93" fmla="*/ 0 h 464"/>
                                <a:gd name="T94" fmla="*/ 0 w 473"/>
                                <a:gd name="T95" fmla="*/ 0 h 464"/>
                                <a:gd name="T96" fmla="*/ 0 w 473"/>
                                <a:gd name="T97" fmla="*/ 0 h 464"/>
                                <a:gd name="T98" fmla="*/ 0 w 473"/>
                                <a:gd name="T99" fmla="*/ 0 h 4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73"/>
                                <a:gd name="T151" fmla="*/ 0 h 464"/>
                                <a:gd name="T152" fmla="*/ 473 w 473"/>
                                <a:gd name="T153" fmla="*/ 464 h 4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73" h="464">
                                  <a:moveTo>
                                    <a:pt x="170" y="0"/>
                                  </a:moveTo>
                                  <a:lnTo>
                                    <a:pt x="167" y="13"/>
                                  </a:lnTo>
                                  <a:lnTo>
                                    <a:pt x="125" y="31"/>
                                  </a:lnTo>
                                  <a:lnTo>
                                    <a:pt x="107" y="102"/>
                                  </a:lnTo>
                                  <a:lnTo>
                                    <a:pt x="109" y="132"/>
                                  </a:lnTo>
                                  <a:lnTo>
                                    <a:pt x="99" y="166"/>
                                  </a:lnTo>
                                  <a:lnTo>
                                    <a:pt x="65" y="205"/>
                                  </a:lnTo>
                                  <a:lnTo>
                                    <a:pt x="60" y="229"/>
                                  </a:lnTo>
                                  <a:lnTo>
                                    <a:pt x="39" y="244"/>
                                  </a:lnTo>
                                  <a:lnTo>
                                    <a:pt x="34" y="303"/>
                                  </a:lnTo>
                                  <a:lnTo>
                                    <a:pt x="24" y="311"/>
                                  </a:lnTo>
                                  <a:lnTo>
                                    <a:pt x="6" y="311"/>
                                  </a:lnTo>
                                  <a:lnTo>
                                    <a:pt x="0" y="327"/>
                                  </a:lnTo>
                                  <a:lnTo>
                                    <a:pt x="26" y="337"/>
                                  </a:lnTo>
                                  <a:lnTo>
                                    <a:pt x="35" y="353"/>
                                  </a:lnTo>
                                  <a:lnTo>
                                    <a:pt x="55" y="366"/>
                                  </a:lnTo>
                                  <a:lnTo>
                                    <a:pt x="68" y="399"/>
                                  </a:lnTo>
                                  <a:lnTo>
                                    <a:pt x="89" y="407"/>
                                  </a:lnTo>
                                  <a:lnTo>
                                    <a:pt x="89" y="431"/>
                                  </a:lnTo>
                                  <a:lnTo>
                                    <a:pt x="114" y="433"/>
                                  </a:lnTo>
                                  <a:lnTo>
                                    <a:pt x="153" y="457"/>
                                  </a:lnTo>
                                  <a:lnTo>
                                    <a:pt x="185" y="464"/>
                                  </a:lnTo>
                                  <a:lnTo>
                                    <a:pt x="200" y="464"/>
                                  </a:lnTo>
                                  <a:lnTo>
                                    <a:pt x="224" y="449"/>
                                  </a:lnTo>
                                  <a:lnTo>
                                    <a:pt x="247" y="444"/>
                                  </a:lnTo>
                                  <a:lnTo>
                                    <a:pt x="263" y="454"/>
                                  </a:lnTo>
                                  <a:lnTo>
                                    <a:pt x="280" y="452"/>
                                  </a:lnTo>
                                  <a:lnTo>
                                    <a:pt x="343" y="420"/>
                                  </a:lnTo>
                                  <a:lnTo>
                                    <a:pt x="379" y="417"/>
                                  </a:lnTo>
                                  <a:lnTo>
                                    <a:pt x="467" y="332"/>
                                  </a:lnTo>
                                  <a:lnTo>
                                    <a:pt x="473" y="321"/>
                                  </a:lnTo>
                                  <a:lnTo>
                                    <a:pt x="444" y="324"/>
                                  </a:lnTo>
                                  <a:lnTo>
                                    <a:pt x="348" y="288"/>
                                  </a:lnTo>
                                  <a:lnTo>
                                    <a:pt x="312" y="252"/>
                                  </a:lnTo>
                                  <a:lnTo>
                                    <a:pt x="312" y="231"/>
                                  </a:lnTo>
                                  <a:lnTo>
                                    <a:pt x="304" y="225"/>
                                  </a:lnTo>
                                  <a:lnTo>
                                    <a:pt x="281" y="231"/>
                                  </a:lnTo>
                                  <a:lnTo>
                                    <a:pt x="278" y="221"/>
                                  </a:lnTo>
                                  <a:lnTo>
                                    <a:pt x="289" y="187"/>
                                  </a:lnTo>
                                  <a:lnTo>
                                    <a:pt x="315" y="172"/>
                                  </a:lnTo>
                                  <a:lnTo>
                                    <a:pt x="296" y="158"/>
                                  </a:lnTo>
                                  <a:lnTo>
                                    <a:pt x="260" y="112"/>
                                  </a:lnTo>
                                  <a:lnTo>
                                    <a:pt x="236" y="101"/>
                                  </a:lnTo>
                                  <a:lnTo>
                                    <a:pt x="226" y="101"/>
                                  </a:lnTo>
                                  <a:lnTo>
                                    <a:pt x="216" y="86"/>
                                  </a:lnTo>
                                  <a:lnTo>
                                    <a:pt x="214" y="96"/>
                                  </a:lnTo>
                                  <a:lnTo>
                                    <a:pt x="210" y="94"/>
                                  </a:lnTo>
                                  <a:lnTo>
                                    <a:pt x="193" y="67"/>
                                  </a:lnTo>
                                  <a:lnTo>
                                    <a:pt x="182" y="16"/>
                                  </a:lnTo>
                                  <a:lnTo>
                                    <a:pt x="170"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93" name="Freeform 1172"/>
                            <p:cNvSpPr>
                              <a:spLocks/>
                            </p:cNvSpPr>
                            <p:nvPr/>
                          </p:nvSpPr>
                          <p:spPr bwMode="auto">
                            <a:xfrm>
                              <a:off x="3773" y="2785"/>
                              <a:ext cx="7" cy="4"/>
                            </a:xfrm>
                            <a:custGeom>
                              <a:avLst/>
                              <a:gdLst>
                                <a:gd name="T0" fmla="*/ 0 w 15"/>
                                <a:gd name="T1" fmla="*/ 0 h 10"/>
                                <a:gd name="T2" fmla="*/ 0 w 15"/>
                                <a:gd name="T3" fmla="*/ 0 h 10"/>
                                <a:gd name="T4" fmla="*/ 0 w 15"/>
                                <a:gd name="T5" fmla="*/ 0 h 10"/>
                                <a:gd name="T6" fmla="*/ 0 w 15"/>
                                <a:gd name="T7" fmla="*/ 0 h 10"/>
                                <a:gd name="T8" fmla="*/ 0 w 15"/>
                                <a:gd name="T9" fmla="*/ 0 h 10"/>
                                <a:gd name="T10" fmla="*/ 0 w 15"/>
                                <a:gd name="T11" fmla="*/ 0 h 10"/>
                                <a:gd name="T12" fmla="*/ 0 60000 65536"/>
                                <a:gd name="T13" fmla="*/ 0 60000 65536"/>
                                <a:gd name="T14" fmla="*/ 0 60000 65536"/>
                                <a:gd name="T15" fmla="*/ 0 60000 65536"/>
                                <a:gd name="T16" fmla="*/ 0 60000 65536"/>
                                <a:gd name="T17" fmla="*/ 0 60000 65536"/>
                                <a:gd name="T18" fmla="*/ 0 w 15"/>
                                <a:gd name="T19" fmla="*/ 0 h 10"/>
                                <a:gd name="T20" fmla="*/ 15 w 1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 h="10">
                                  <a:moveTo>
                                    <a:pt x="10" y="7"/>
                                  </a:moveTo>
                                  <a:lnTo>
                                    <a:pt x="3" y="0"/>
                                  </a:lnTo>
                                  <a:lnTo>
                                    <a:pt x="0" y="2"/>
                                  </a:lnTo>
                                  <a:lnTo>
                                    <a:pt x="2" y="10"/>
                                  </a:lnTo>
                                  <a:lnTo>
                                    <a:pt x="15" y="10"/>
                                  </a:lnTo>
                                  <a:lnTo>
                                    <a:pt x="10" y="7"/>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94" name="Freeform 1173"/>
                            <p:cNvSpPr>
                              <a:spLocks/>
                            </p:cNvSpPr>
                            <p:nvPr/>
                          </p:nvSpPr>
                          <p:spPr bwMode="auto">
                            <a:xfrm>
                              <a:off x="3773" y="2785"/>
                              <a:ext cx="7" cy="4"/>
                            </a:xfrm>
                            <a:custGeom>
                              <a:avLst/>
                              <a:gdLst>
                                <a:gd name="T0" fmla="*/ 0 w 15"/>
                                <a:gd name="T1" fmla="*/ 0 h 10"/>
                                <a:gd name="T2" fmla="*/ 0 w 15"/>
                                <a:gd name="T3" fmla="*/ 0 h 10"/>
                                <a:gd name="T4" fmla="*/ 0 w 15"/>
                                <a:gd name="T5" fmla="*/ 0 h 10"/>
                                <a:gd name="T6" fmla="*/ 0 w 15"/>
                                <a:gd name="T7" fmla="*/ 0 h 10"/>
                                <a:gd name="T8" fmla="*/ 0 w 15"/>
                                <a:gd name="T9" fmla="*/ 0 h 10"/>
                                <a:gd name="T10" fmla="*/ 0 w 15"/>
                                <a:gd name="T11" fmla="*/ 0 h 10"/>
                                <a:gd name="T12" fmla="*/ 0 60000 65536"/>
                                <a:gd name="T13" fmla="*/ 0 60000 65536"/>
                                <a:gd name="T14" fmla="*/ 0 60000 65536"/>
                                <a:gd name="T15" fmla="*/ 0 60000 65536"/>
                                <a:gd name="T16" fmla="*/ 0 60000 65536"/>
                                <a:gd name="T17" fmla="*/ 0 60000 65536"/>
                                <a:gd name="T18" fmla="*/ 0 w 15"/>
                                <a:gd name="T19" fmla="*/ 0 h 10"/>
                                <a:gd name="T20" fmla="*/ 15 w 1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 h="10">
                                  <a:moveTo>
                                    <a:pt x="10" y="7"/>
                                  </a:moveTo>
                                  <a:lnTo>
                                    <a:pt x="3" y="0"/>
                                  </a:lnTo>
                                  <a:lnTo>
                                    <a:pt x="0" y="2"/>
                                  </a:lnTo>
                                  <a:lnTo>
                                    <a:pt x="2" y="10"/>
                                  </a:lnTo>
                                  <a:lnTo>
                                    <a:pt x="15" y="10"/>
                                  </a:lnTo>
                                  <a:lnTo>
                                    <a:pt x="10" y="7"/>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95" name="Freeform 1174"/>
                            <p:cNvSpPr>
                              <a:spLocks/>
                            </p:cNvSpPr>
                            <p:nvPr/>
                          </p:nvSpPr>
                          <p:spPr bwMode="auto">
                            <a:xfrm>
                              <a:off x="3802" y="2830"/>
                              <a:ext cx="22" cy="28"/>
                            </a:xfrm>
                            <a:custGeom>
                              <a:avLst/>
                              <a:gdLst>
                                <a:gd name="T0" fmla="*/ 0 w 49"/>
                                <a:gd name="T1" fmla="*/ 0 h 59"/>
                                <a:gd name="T2" fmla="*/ 0 w 49"/>
                                <a:gd name="T3" fmla="*/ 0 h 59"/>
                                <a:gd name="T4" fmla="*/ 0 w 49"/>
                                <a:gd name="T5" fmla="*/ 0 h 59"/>
                                <a:gd name="T6" fmla="*/ 0 w 49"/>
                                <a:gd name="T7" fmla="*/ 0 h 59"/>
                                <a:gd name="T8" fmla="*/ 0 w 49"/>
                                <a:gd name="T9" fmla="*/ 0 h 59"/>
                                <a:gd name="T10" fmla="*/ 0 w 49"/>
                                <a:gd name="T11" fmla="*/ 0 h 59"/>
                                <a:gd name="T12" fmla="*/ 0 w 49"/>
                                <a:gd name="T13" fmla="*/ 0 h 59"/>
                                <a:gd name="T14" fmla="*/ 0 w 49"/>
                                <a:gd name="T15" fmla="*/ 0 h 59"/>
                                <a:gd name="T16" fmla="*/ 0 w 49"/>
                                <a:gd name="T17" fmla="*/ 0 h 59"/>
                                <a:gd name="T18" fmla="*/ 0 w 49"/>
                                <a:gd name="T19" fmla="*/ 0 h 59"/>
                                <a:gd name="T20" fmla="*/ 0 w 49"/>
                                <a:gd name="T21" fmla="*/ 0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59"/>
                                <a:gd name="T35" fmla="*/ 49 w 49"/>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59">
                                  <a:moveTo>
                                    <a:pt x="44" y="41"/>
                                  </a:moveTo>
                                  <a:lnTo>
                                    <a:pt x="34" y="59"/>
                                  </a:lnTo>
                                  <a:lnTo>
                                    <a:pt x="26" y="53"/>
                                  </a:lnTo>
                                  <a:lnTo>
                                    <a:pt x="3" y="59"/>
                                  </a:lnTo>
                                  <a:lnTo>
                                    <a:pt x="0" y="49"/>
                                  </a:lnTo>
                                  <a:lnTo>
                                    <a:pt x="11" y="15"/>
                                  </a:lnTo>
                                  <a:lnTo>
                                    <a:pt x="37" y="0"/>
                                  </a:lnTo>
                                  <a:lnTo>
                                    <a:pt x="45" y="12"/>
                                  </a:lnTo>
                                  <a:lnTo>
                                    <a:pt x="49" y="25"/>
                                  </a:lnTo>
                                  <a:lnTo>
                                    <a:pt x="21" y="39"/>
                                  </a:lnTo>
                                  <a:lnTo>
                                    <a:pt x="44" y="41"/>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96" name="Freeform 1175"/>
                            <p:cNvSpPr>
                              <a:spLocks/>
                            </p:cNvSpPr>
                            <p:nvPr/>
                          </p:nvSpPr>
                          <p:spPr bwMode="auto">
                            <a:xfrm>
                              <a:off x="3802" y="2830"/>
                              <a:ext cx="22" cy="28"/>
                            </a:xfrm>
                            <a:custGeom>
                              <a:avLst/>
                              <a:gdLst>
                                <a:gd name="T0" fmla="*/ 0 w 49"/>
                                <a:gd name="T1" fmla="*/ 0 h 59"/>
                                <a:gd name="T2" fmla="*/ 0 w 49"/>
                                <a:gd name="T3" fmla="*/ 0 h 59"/>
                                <a:gd name="T4" fmla="*/ 0 w 49"/>
                                <a:gd name="T5" fmla="*/ 0 h 59"/>
                                <a:gd name="T6" fmla="*/ 0 w 49"/>
                                <a:gd name="T7" fmla="*/ 0 h 59"/>
                                <a:gd name="T8" fmla="*/ 0 w 49"/>
                                <a:gd name="T9" fmla="*/ 0 h 59"/>
                                <a:gd name="T10" fmla="*/ 0 w 49"/>
                                <a:gd name="T11" fmla="*/ 0 h 59"/>
                                <a:gd name="T12" fmla="*/ 0 w 49"/>
                                <a:gd name="T13" fmla="*/ 0 h 59"/>
                                <a:gd name="T14" fmla="*/ 0 w 49"/>
                                <a:gd name="T15" fmla="*/ 0 h 59"/>
                                <a:gd name="T16" fmla="*/ 0 w 49"/>
                                <a:gd name="T17" fmla="*/ 0 h 59"/>
                                <a:gd name="T18" fmla="*/ 0 w 49"/>
                                <a:gd name="T19" fmla="*/ 0 h 59"/>
                                <a:gd name="T20" fmla="*/ 0 w 49"/>
                                <a:gd name="T21" fmla="*/ 0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59"/>
                                <a:gd name="T35" fmla="*/ 49 w 49"/>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59">
                                  <a:moveTo>
                                    <a:pt x="44" y="41"/>
                                  </a:moveTo>
                                  <a:lnTo>
                                    <a:pt x="34" y="59"/>
                                  </a:lnTo>
                                  <a:lnTo>
                                    <a:pt x="26" y="53"/>
                                  </a:lnTo>
                                  <a:lnTo>
                                    <a:pt x="3" y="59"/>
                                  </a:lnTo>
                                  <a:lnTo>
                                    <a:pt x="0" y="49"/>
                                  </a:lnTo>
                                  <a:lnTo>
                                    <a:pt x="11" y="15"/>
                                  </a:lnTo>
                                  <a:lnTo>
                                    <a:pt x="37" y="0"/>
                                  </a:lnTo>
                                  <a:lnTo>
                                    <a:pt x="45" y="12"/>
                                  </a:lnTo>
                                  <a:lnTo>
                                    <a:pt x="49" y="25"/>
                                  </a:lnTo>
                                  <a:lnTo>
                                    <a:pt x="21" y="39"/>
                                  </a:lnTo>
                                  <a:lnTo>
                                    <a:pt x="44" y="41"/>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97" name="Freeform 1176"/>
                            <p:cNvSpPr>
                              <a:spLocks/>
                            </p:cNvSpPr>
                            <p:nvPr/>
                          </p:nvSpPr>
                          <p:spPr bwMode="auto">
                            <a:xfrm>
                              <a:off x="3325" y="2982"/>
                              <a:ext cx="79" cy="90"/>
                            </a:xfrm>
                            <a:custGeom>
                              <a:avLst/>
                              <a:gdLst>
                                <a:gd name="T0" fmla="*/ 0 w 174"/>
                                <a:gd name="T1" fmla="*/ 0 h 196"/>
                                <a:gd name="T2" fmla="*/ 0 w 174"/>
                                <a:gd name="T3" fmla="*/ 0 h 196"/>
                                <a:gd name="T4" fmla="*/ 0 w 174"/>
                                <a:gd name="T5" fmla="*/ 0 h 196"/>
                                <a:gd name="T6" fmla="*/ 0 w 174"/>
                                <a:gd name="T7" fmla="*/ 0 h 196"/>
                                <a:gd name="T8" fmla="*/ 0 w 174"/>
                                <a:gd name="T9" fmla="*/ 0 h 196"/>
                                <a:gd name="T10" fmla="*/ 0 w 174"/>
                                <a:gd name="T11" fmla="*/ 0 h 196"/>
                                <a:gd name="T12" fmla="*/ 0 w 174"/>
                                <a:gd name="T13" fmla="*/ 0 h 196"/>
                                <a:gd name="T14" fmla="*/ 0 w 174"/>
                                <a:gd name="T15" fmla="*/ 0 h 196"/>
                                <a:gd name="T16" fmla="*/ 0 w 174"/>
                                <a:gd name="T17" fmla="*/ 0 h 196"/>
                                <a:gd name="T18" fmla="*/ 0 w 174"/>
                                <a:gd name="T19" fmla="*/ 0 h 196"/>
                                <a:gd name="T20" fmla="*/ 0 w 174"/>
                                <a:gd name="T21" fmla="*/ 0 h 196"/>
                                <a:gd name="T22" fmla="*/ 0 w 174"/>
                                <a:gd name="T23" fmla="*/ 0 h 196"/>
                                <a:gd name="T24" fmla="*/ 0 w 174"/>
                                <a:gd name="T25" fmla="*/ 0 h 196"/>
                                <a:gd name="T26" fmla="*/ 0 w 174"/>
                                <a:gd name="T27" fmla="*/ 0 h 196"/>
                                <a:gd name="T28" fmla="*/ 0 w 174"/>
                                <a:gd name="T29" fmla="*/ 0 h 196"/>
                                <a:gd name="T30" fmla="*/ 0 w 174"/>
                                <a:gd name="T31" fmla="*/ 0 h 196"/>
                                <a:gd name="T32" fmla="*/ 0 w 174"/>
                                <a:gd name="T33" fmla="*/ 0 h 196"/>
                                <a:gd name="T34" fmla="*/ 0 w 174"/>
                                <a:gd name="T35" fmla="*/ 0 h 196"/>
                                <a:gd name="T36" fmla="*/ 0 w 174"/>
                                <a:gd name="T37" fmla="*/ 0 h 196"/>
                                <a:gd name="T38" fmla="*/ 0 w 174"/>
                                <a:gd name="T39" fmla="*/ 0 h 196"/>
                                <a:gd name="T40" fmla="*/ 0 w 174"/>
                                <a:gd name="T41" fmla="*/ 0 h 196"/>
                                <a:gd name="T42" fmla="*/ 0 w 174"/>
                                <a:gd name="T43" fmla="*/ 0 h 196"/>
                                <a:gd name="T44" fmla="*/ 0 w 174"/>
                                <a:gd name="T45" fmla="*/ 0 h 196"/>
                                <a:gd name="T46" fmla="*/ 0 w 174"/>
                                <a:gd name="T47" fmla="*/ 0 h 196"/>
                                <a:gd name="T48" fmla="*/ 0 w 174"/>
                                <a:gd name="T49" fmla="*/ 0 h 196"/>
                                <a:gd name="T50" fmla="*/ 0 w 174"/>
                                <a:gd name="T51" fmla="*/ 0 h 196"/>
                                <a:gd name="T52" fmla="*/ 0 w 174"/>
                                <a:gd name="T53" fmla="*/ 0 h 1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4"/>
                                <a:gd name="T82" fmla="*/ 0 h 196"/>
                                <a:gd name="T83" fmla="*/ 174 w 174"/>
                                <a:gd name="T84" fmla="*/ 196 h 1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4" h="196">
                                  <a:moveTo>
                                    <a:pt x="141" y="4"/>
                                  </a:moveTo>
                                  <a:lnTo>
                                    <a:pt x="78" y="0"/>
                                  </a:lnTo>
                                  <a:lnTo>
                                    <a:pt x="78" y="38"/>
                                  </a:lnTo>
                                  <a:lnTo>
                                    <a:pt x="24" y="41"/>
                                  </a:lnTo>
                                  <a:lnTo>
                                    <a:pt x="24" y="49"/>
                                  </a:lnTo>
                                  <a:lnTo>
                                    <a:pt x="18" y="54"/>
                                  </a:lnTo>
                                  <a:lnTo>
                                    <a:pt x="32" y="67"/>
                                  </a:lnTo>
                                  <a:lnTo>
                                    <a:pt x="16" y="62"/>
                                  </a:lnTo>
                                  <a:lnTo>
                                    <a:pt x="14" y="85"/>
                                  </a:lnTo>
                                  <a:lnTo>
                                    <a:pt x="0" y="95"/>
                                  </a:lnTo>
                                  <a:lnTo>
                                    <a:pt x="16" y="132"/>
                                  </a:lnTo>
                                  <a:lnTo>
                                    <a:pt x="73" y="196"/>
                                  </a:lnTo>
                                  <a:lnTo>
                                    <a:pt x="78" y="183"/>
                                  </a:lnTo>
                                  <a:lnTo>
                                    <a:pt x="91" y="180"/>
                                  </a:lnTo>
                                  <a:lnTo>
                                    <a:pt x="91" y="150"/>
                                  </a:lnTo>
                                  <a:lnTo>
                                    <a:pt x="120" y="129"/>
                                  </a:lnTo>
                                  <a:lnTo>
                                    <a:pt x="154" y="147"/>
                                  </a:lnTo>
                                  <a:lnTo>
                                    <a:pt x="166" y="142"/>
                                  </a:lnTo>
                                  <a:lnTo>
                                    <a:pt x="171" y="97"/>
                                  </a:lnTo>
                                  <a:lnTo>
                                    <a:pt x="164" y="62"/>
                                  </a:lnTo>
                                  <a:lnTo>
                                    <a:pt x="174" y="46"/>
                                  </a:lnTo>
                                  <a:lnTo>
                                    <a:pt x="174" y="33"/>
                                  </a:lnTo>
                                  <a:lnTo>
                                    <a:pt x="167" y="25"/>
                                  </a:lnTo>
                                  <a:lnTo>
                                    <a:pt x="151" y="22"/>
                                  </a:lnTo>
                                  <a:lnTo>
                                    <a:pt x="141" y="36"/>
                                  </a:lnTo>
                                  <a:lnTo>
                                    <a:pt x="136" y="33"/>
                                  </a:lnTo>
                                  <a:lnTo>
                                    <a:pt x="141" y="4"/>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98" name="Freeform 1177"/>
                            <p:cNvSpPr>
                              <a:spLocks/>
                            </p:cNvSpPr>
                            <p:nvPr/>
                          </p:nvSpPr>
                          <p:spPr bwMode="auto">
                            <a:xfrm>
                              <a:off x="3325" y="2982"/>
                              <a:ext cx="79" cy="90"/>
                            </a:xfrm>
                            <a:custGeom>
                              <a:avLst/>
                              <a:gdLst>
                                <a:gd name="T0" fmla="*/ 0 w 174"/>
                                <a:gd name="T1" fmla="*/ 0 h 196"/>
                                <a:gd name="T2" fmla="*/ 0 w 174"/>
                                <a:gd name="T3" fmla="*/ 0 h 196"/>
                                <a:gd name="T4" fmla="*/ 0 w 174"/>
                                <a:gd name="T5" fmla="*/ 0 h 196"/>
                                <a:gd name="T6" fmla="*/ 0 w 174"/>
                                <a:gd name="T7" fmla="*/ 0 h 196"/>
                                <a:gd name="T8" fmla="*/ 0 w 174"/>
                                <a:gd name="T9" fmla="*/ 0 h 196"/>
                                <a:gd name="T10" fmla="*/ 0 w 174"/>
                                <a:gd name="T11" fmla="*/ 0 h 196"/>
                                <a:gd name="T12" fmla="*/ 0 w 174"/>
                                <a:gd name="T13" fmla="*/ 0 h 196"/>
                                <a:gd name="T14" fmla="*/ 0 w 174"/>
                                <a:gd name="T15" fmla="*/ 0 h 196"/>
                                <a:gd name="T16" fmla="*/ 0 w 174"/>
                                <a:gd name="T17" fmla="*/ 0 h 196"/>
                                <a:gd name="T18" fmla="*/ 0 w 174"/>
                                <a:gd name="T19" fmla="*/ 0 h 196"/>
                                <a:gd name="T20" fmla="*/ 0 w 174"/>
                                <a:gd name="T21" fmla="*/ 0 h 196"/>
                                <a:gd name="T22" fmla="*/ 0 w 174"/>
                                <a:gd name="T23" fmla="*/ 0 h 196"/>
                                <a:gd name="T24" fmla="*/ 0 w 174"/>
                                <a:gd name="T25" fmla="*/ 0 h 196"/>
                                <a:gd name="T26" fmla="*/ 0 w 174"/>
                                <a:gd name="T27" fmla="*/ 0 h 196"/>
                                <a:gd name="T28" fmla="*/ 0 w 174"/>
                                <a:gd name="T29" fmla="*/ 0 h 196"/>
                                <a:gd name="T30" fmla="*/ 0 w 174"/>
                                <a:gd name="T31" fmla="*/ 0 h 196"/>
                                <a:gd name="T32" fmla="*/ 0 w 174"/>
                                <a:gd name="T33" fmla="*/ 0 h 196"/>
                                <a:gd name="T34" fmla="*/ 0 w 174"/>
                                <a:gd name="T35" fmla="*/ 0 h 196"/>
                                <a:gd name="T36" fmla="*/ 0 w 174"/>
                                <a:gd name="T37" fmla="*/ 0 h 196"/>
                                <a:gd name="T38" fmla="*/ 0 w 174"/>
                                <a:gd name="T39" fmla="*/ 0 h 196"/>
                                <a:gd name="T40" fmla="*/ 0 w 174"/>
                                <a:gd name="T41" fmla="*/ 0 h 196"/>
                                <a:gd name="T42" fmla="*/ 0 w 174"/>
                                <a:gd name="T43" fmla="*/ 0 h 196"/>
                                <a:gd name="T44" fmla="*/ 0 w 174"/>
                                <a:gd name="T45" fmla="*/ 0 h 196"/>
                                <a:gd name="T46" fmla="*/ 0 w 174"/>
                                <a:gd name="T47" fmla="*/ 0 h 196"/>
                                <a:gd name="T48" fmla="*/ 0 w 174"/>
                                <a:gd name="T49" fmla="*/ 0 h 196"/>
                                <a:gd name="T50" fmla="*/ 0 w 174"/>
                                <a:gd name="T51" fmla="*/ 0 h 196"/>
                                <a:gd name="T52" fmla="*/ 0 w 174"/>
                                <a:gd name="T53" fmla="*/ 0 h 1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4"/>
                                <a:gd name="T82" fmla="*/ 0 h 196"/>
                                <a:gd name="T83" fmla="*/ 174 w 174"/>
                                <a:gd name="T84" fmla="*/ 196 h 1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4" h="196">
                                  <a:moveTo>
                                    <a:pt x="141" y="4"/>
                                  </a:moveTo>
                                  <a:lnTo>
                                    <a:pt x="78" y="0"/>
                                  </a:lnTo>
                                  <a:lnTo>
                                    <a:pt x="78" y="38"/>
                                  </a:lnTo>
                                  <a:lnTo>
                                    <a:pt x="24" y="41"/>
                                  </a:lnTo>
                                  <a:lnTo>
                                    <a:pt x="24" y="49"/>
                                  </a:lnTo>
                                  <a:lnTo>
                                    <a:pt x="18" y="54"/>
                                  </a:lnTo>
                                  <a:lnTo>
                                    <a:pt x="32" y="67"/>
                                  </a:lnTo>
                                  <a:lnTo>
                                    <a:pt x="16" y="62"/>
                                  </a:lnTo>
                                  <a:lnTo>
                                    <a:pt x="14" y="85"/>
                                  </a:lnTo>
                                  <a:lnTo>
                                    <a:pt x="0" y="95"/>
                                  </a:lnTo>
                                  <a:lnTo>
                                    <a:pt x="16" y="132"/>
                                  </a:lnTo>
                                  <a:lnTo>
                                    <a:pt x="73" y="196"/>
                                  </a:lnTo>
                                  <a:lnTo>
                                    <a:pt x="78" y="183"/>
                                  </a:lnTo>
                                  <a:lnTo>
                                    <a:pt x="91" y="180"/>
                                  </a:lnTo>
                                  <a:lnTo>
                                    <a:pt x="91" y="150"/>
                                  </a:lnTo>
                                  <a:lnTo>
                                    <a:pt x="120" y="129"/>
                                  </a:lnTo>
                                  <a:lnTo>
                                    <a:pt x="154" y="147"/>
                                  </a:lnTo>
                                  <a:lnTo>
                                    <a:pt x="166" y="142"/>
                                  </a:lnTo>
                                  <a:lnTo>
                                    <a:pt x="171" y="97"/>
                                  </a:lnTo>
                                  <a:lnTo>
                                    <a:pt x="164" y="62"/>
                                  </a:lnTo>
                                  <a:lnTo>
                                    <a:pt x="174" y="46"/>
                                  </a:lnTo>
                                  <a:lnTo>
                                    <a:pt x="174" y="33"/>
                                  </a:lnTo>
                                  <a:lnTo>
                                    <a:pt x="167" y="25"/>
                                  </a:lnTo>
                                  <a:lnTo>
                                    <a:pt x="151" y="22"/>
                                  </a:lnTo>
                                  <a:lnTo>
                                    <a:pt x="141" y="36"/>
                                  </a:lnTo>
                                  <a:lnTo>
                                    <a:pt x="136" y="33"/>
                                  </a:lnTo>
                                  <a:lnTo>
                                    <a:pt x="141" y="4"/>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799" name="Freeform 1178"/>
                            <p:cNvSpPr>
                              <a:spLocks/>
                            </p:cNvSpPr>
                            <p:nvPr/>
                          </p:nvSpPr>
                          <p:spPr bwMode="auto">
                            <a:xfrm>
                              <a:off x="2956" y="2813"/>
                              <a:ext cx="44" cy="13"/>
                            </a:xfrm>
                            <a:custGeom>
                              <a:avLst/>
                              <a:gdLst>
                                <a:gd name="T0" fmla="*/ 0 w 96"/>
                                <a:gd name="T1" fmla="*/ 1 h 26"/>
                                <a:gd name="T2" fmla="*/ 0 w 96"/>
                                <a:gd name="T3" fmla="*/ 1 h 26"/>
                                <a:gd name="T4" fmla="*/ 0 w 96"/>
                                <a:gd name="T5" fmla="*/ 1 h 26"/>
                                <a:gd name="T6" fmla="*/ 0 w 96"/>
                                <a:gd name="T7" fmla="*/ 1 h 26"/>
                                <a:gd name="T8" fmla="*/ 0 w 96"/>
                                <a:gd name="T9" fmla="*/ 1 h 26"/>
                                <a:gd name="T10" fmla="*/ 0 w 96"/>
                                <a:gd name="T11" fmla="*/ 1 h 26"/>
                                <a:gd name="T12" fmla="*/ 0 w 96"/>
                                <a:gd name="T13" fmla="*/ 1 h 26"/>
                                <a:gd name="T14" fmla="*/ 0 w 96"/>
                                <a:gd name="T15" fmla="*/ 1 h 26"/>
                                <a:gd name="T16" fmla="*/ 0 w 96"/>
                                <a:gd name="T17" fmla="*/ 1 h 26"/>
                                <a:gd name="T18" fmla="*/ 0 w 96"/>
                                <a:gd name="T19" fmla="*/ 0 h 26"/>
                                <a:gd name="T20" fmla="*/ 0 w 96"/>
                                <a:gd name="T21" fmla="*/ 1 h 26"/>
                                <a:gd name="T22" fmla="*/ 0 w 96"/>
                                <a:gd name="T23" fmla="*/ 1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6"/>
                                <a:gd name="T37" fmla="*/ 0 h 26"/>
                                <a:gd name="T38" fmla="*/ 96 w 96"/>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6" h="26">
                                  <a:moveTo>
                                    <a:pt x="8" y="8"/>
                                  </a:moveTo>
                                  <a:lnTo>
                                    <a:pt x="0" y="16"/>
                                  </a:lnTo>
                                  <a:lnTo>
                                    <a:pt x="2" y="26"/>
                                  </a:lnTo>
                                  <a:lnTo>
                                    <a:pt x="29" y="21"/>
                                  </a:lnTo>
                                  <a:lnTo>
                                    <a:pt x="54" y="10"/>
                                  </a:lnTo>
                                  <a:lnTo>
                                    <a:pt x="85" y="21"/>
                                  </a:lnTo>
                                  <a:lnTo>
                                    <a:pt x="96" y="15"/>
                                  </a:lnTo>
                                  <a:lnTo>
                                    <a:pt x="96" y="10"/>
                                  </a:lnTo>
                                  <a:lnTo>
                                    <a:pt x="78" y="13"/>
                                  </a:lnTo>
                                  <a:lnTo>
                                    <a:pt x="55" y="0"/>
                                  </a:lnTo>
                                  <a:lnTo>
                                    <a:pt x="39" y="8"/>
                                  </a:lnTo>
                                  <a:lnTo>
                                    <a:pt x="8" y="8"/>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00" name="Freeform 1179"/>
                            <p:cNvSpPr>
                              <a:spLocks/>
                            </p:cNvSpPr>
                            <p:nvPr/>
                          </p:nvSpPr>
                          <p:spPr bwMode="auto">
                            <a:xfrm>
                              <a:off x="2956" y="2813"/>
                              <a:ext cx="44" cy="13"/>
                            </a:xfrm>
                            <a:custGeom>
                              <a:avLst/>
                              <a:gdLst>
                                <a:gd name="T0" fmla="*/ 0 w 96"/>
                                <a:gd name="T1" fmla="*/ 1 h 26"/>
                                <a:gd name="T2" fmla="*/ 0 w 96"/>
                                <a:gd name="T3" fmla="*/ 1 h 26"/>
                                <a:gd name="T4" fmla="*/ 0 w 96"/>
                                <a:gd name="T5" fmla="*/ 1 h 26"/>
                                <a:gd name="T6" fmla="*/ 0 w 96"/>
                                <a:gd name="T7" fmla="*/ 1 h 26"/>
                                <a:gd name="T8" fmla="*/ 0 w 96"/>
                                <a:gd name="T9" fmla="*/ 1 h 26"/>
                                <a:gd name="T10" fmla="*/ 0 w 96"/>
                                <a:gd name="T11" fmla="*/ 1 h 26"/>
                                <a:gd name="T12" fmla="*/ 0 w 96"/>
                                <a:gd name="T13" fmla="*/ 1 h 26"/>
                                <a:gd name="T14" fmla="*/ 0 w 96"/>
                                <a:gd name="T15" fmla="*/ 1 h 26"/>
                                <a:gd name="T16" fmla="*/ 0 w 96"/>
                                <a:gd name="T17" fmla="*/ 1 h 26"/>
                                <a:gd name="T18" fmla="*/ 0 w 96"/>
                                <a:gd name="T19" fmla="*/ 0 h 26"/>
                                <a:gd name="T20" fmla="*/ 0 w 96"/>
                                <a:gd name="T21" fmla="*/ 1 h 26"/>
                                <a:gd name="T22" fmla="*/ 0 w 96"/>
                                <a:gd name="T23" fmla="*/ 1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6"/>
                                <a:gd name="T37" fmla="*/ 0 h 26"/>
                                <a:gd name="T38" fmla="*/ 96 w 96"/>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6" h="26">
                                  <a:moveTo>
                                    <a:pt x="8" y="8"/>
                                  </a:moveTo>
                                  <a:lnTo>
                                    <a:pt x="0" y="16"/>
                                  </a:lnTo>
                                  <a:lnTo>
                                    <a:pt x="2" y="26"/>
                                  </a:lnTo>
                                  <a:lnTo>
                                    <a:pt x="29" y="21"/>
                                  </a:lnTo>
                                  <a:lnTo>
                                    <a:pt x="54" y="10"/>
                                  </a:lnTo>
                                  <a:lnTo>
                                    <a:pt x="85" y="21"/>
                                  </a:lnTo>
                                  <a:lnTo>
                                    <a:pt x="96" y="15"/>
                                  </a:lnTo>
                                  <a:lnTo>
                                    <a:pt x="96" y="10"/>
                                  </a:lnTo>
                                  <a:lnTo>
                                    <a:pt x="78" y="13"/>
                                  </a:lnTo>
                                  <a:lnTo>
                                    <a:pt x="55" y="0"/>
                                  </a:lnTo>
                                  <a:lnTo>
                                    <a:pt x="39" y="8"/>
                                  </a:lnTo>
                                  <a:lnTo>
                                    <a:pt x="8" y="8"/>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01" name="Freeform 1180"/>
                            <p:cNvSpPr>
                              <a:spLocks/>
                            </p:cNvSpPr>
                            <p:nvPr/>
                          </p:nvSpPr>
                          <p:spPr bwMode="auto">
                            <a:xfrm>
                              <a:off x="3153" y="2853"/>
                              <a:ext cx="64" cy="95"/>
                            </a:xfrm>
                            <a:custGeom>
                              <a:avLst/>
                              <a:gdLst>
                                <a:gd name="T0" fmla="*/ 0 w 140"/>
                                <a:gd name="T1" fmla="*/ 0 h 207"/>
                                <a:gd name="T2" fmla="*/ 0 w 140"/>
                                <a:gd name="T3" fmla="*/ 0 h 207"/>
                                <a:gd name="T4" fmla="*/ 0 w 140"/>
                                <a:gd name="T5" fmla="*/ 0 h 207"/>
                                <a:gd name="T6" fmla="*/ 0 w 140"/>
                                <a:gd name="T7" fmla="*/ 0 h 207"/>
                                <a:gd name="T8" fmla="*/ 0 w 140"/>
                                <a:gd name="T9" fmla="*/ 0 h 207"/>
                                <a:gd name="T10" fmla="*/ 0 w 140"/>
                                <a:gd name="T11" fmla="*/ 0 h 207"/>
                                <a:gd name="T12" fmla="*/ 0 w 140"/>
                                <a:gd name="T13" fmla="*/ 0 h 207"/>
                                <a:gd name="T14" fmla="*/ 0 w 140"/>
                                <a:gd name="T15" fmla="*/ 0 h 207"/>
                                <a:gd name="T16" fmla="*/ 0 w 140"/>
                                <a:gd name="T17" fmla="*/ 0 h 207"/>
                                <a:gd name="T18" fmla="*/ 0 w 140"/>
                                <a:gd name="T19" fmla="*/ 0 h 207"/>
                                <a:gd name="T20" fmla="*/ 0 w 140"/>
                                <a:gd name="T21" fmla="*/ 0 h 207"/>
                                <a:gd name="T22" fmla="*/ 0 w 140"/>
                                <a:gd name="T23" fmla="*/ 0 h 207"/>
                                <a:gd name="T24" fmla="*/ 0 w 140"/>
                                <a:gd name="T25" fmla="*/ 0 h 207"/>
                                <a:gd name="T26" fmla="*/ 0 w 140"/>
                                <a:gd name="T27" fmla="*/ 0 h 207"/>
                                <a:gd name="T28" fmla="*/ 0 w 140"/>
                                <a:gd name="T29" fmla="*/ 0 h 207"/>
                                <a:gd name="T30" fmla="*/ 0 w 140"/>
                                <a:gd name="T31" fmla="*/ 0 h 207"/>
                                <a:gd name="T32" fmla="*/ 0 w 140"/>
                                <a:gd name="T33" fmla="*/ 0 h 207"/>
                                <a:gd name="T34" fmla="*/ 0 w 140"/>
                                <a:gd name="T35" fmla="*/ 0 h 207"/>
                                <a:gd name="T36" fmla="*/ 0 w 140"/>
                                <a:gd name="T37" fmla="*/ 0 h 207"/>
                                <a:gd name="T38" fmla="*/ 0 w 140"/>
                                <a:gd name="T39" fmla="*/ 0 h 207"/>
                                <a:gd name="T40" fmla="*/ 0 w 140"/>
                                <a:gd name="T41" fmla="*/ 0 h 207"/>
                                <a:gd name="T42" fmla="*/ 0 w 140"/>
                                <a:gd name="T43" fmla="*/ 0 h 207"/>
                                <a:gd name="T44" fmla="*/ 0 w 140"/>
                                <a:gd name="T45" fmla="*/ 0 h 2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0"/>
                                <a:gd name="T70" fmla="*/ 0 h 207"/>
                                <a:gd name="T71" fmla="*/ 140 w 140"/>
                                <a:gd name="T72" fmla="*/ 207 h 20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0" h="207">
                                  <a:moveTo>
                                    <a:pt x="140" y="161"/>
                                  </a:moveTo>
                                  <a:lnTo>
                                    <a:pt x="130" y="172"/>
                                  </a:lnTo>
                                  <a:lnTo>
                                    <a:pt x="105" y="174"/>
                                  </a:lnTo>
                                  <a:lnTo>
                                    <a:pt x="37" y="207"/>
                                  </a:lnTo>
                                  <a:lnTo>
                                    <a:pt x="1" y="192"/>
                                  </a:lnTo>
                                  <a:lnTo>
                                    <a:pt x="16" y="190"/>
                                  </a:lnTo>
                                  <a:lnTo>
                                    <a:pt x="14" y="174"/>
                                  </a:lnTo>
                                  <a:lnTo>
                                    <a:pt x="6" y="169"/>
                                  </a:lnTo>
                                  <a:lnTo>
                                    <a:pt x="0" y="145"/>
                                  </a:lnTo>
                                  <a:lnTo>
                                    <a:pt x="14" y="101"/>
                                  </a:lnTo>
                                  <a:lnTo>
                                    <a:pt x="24" y="93"/>
                                  </a:lnTo>
                                  <a:lnTo>
                                    <a:pt x="14" y="63"/>
                                  </a:lnTo>
                                  <a:lnTo>
                                    <a:pt x="16" y="54"/>
                                  </a:lnTo>
                                  <a:lnTo>
                                    <a:pt x="8" y="15"/>
                                  </a:lnTo>
                                  <a:lnTo>
                                    <a:pt x="9" y="5"/>
                                  </a:lnTo>
                                  <a:lnTo>
                                    <a:pt x="73" y="6"/>
                                  </a:lnTo>
                                  <a:lnTo>
                                    <a:pt x="94" y="0"/>
                                  </a:lnTo>
                                  <a:lnTo>
                                    <a:pt x="99" y="5"/>
                                  </a:lnTo>
                                  <a:lnTo>
                                    <a:pt x="96" y="16"/>
                                  </a:lnTo>
                                  <a:lnTo>
                                    <a:pt x="110" y="31"/>
                                  </a:lnTo>
                                  <a:lnTo>
                                    <a:pt x="115" y="57"/>
                                  </a:lnTo>
                                  <a:lnTo>
                                    <a:pt x="122" y="138"/>
                                  </a:lnTo>
                                  <a:lnTo>
                                    <a:pt x="140" y="161"/>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02" name="Freeform 1181"/>
                            <p:cNvSpPr>
                              <a:spLocks/>
                            </p:cNvSpPr>
                            <p:nvPr/>
                          </p:nvSpPr>
                          <p:spPr bwMode="auto">
                            <a:xfrm>
                              <a:off x="3153" y="2853"/>
                              <a:ext cx="64" cy="95"/>
                            </a:xfrm>
                            <a:custGeom>
                              <a:avLst/>
                              <a:gdLst>
                                <a:gd name="T0" fmla="*/ 0 w 140"/>
                                <a:gd name="T1" fmla="*/ 0 h 207"/>
                                <a:gd name="T2" fmla="*/ 0 w 140"/>
                                <a:gd name="T3" fmla="*/ 0 h 207"/>
                                <a:gd name="T4" fmla="*/ 0 w 140"/>
                                <a:gd name="T5" fmla="*/ 0 h 207"/>
                                <a:gd name="T6" fmla="*/ 0 w 140"/>
                                <a:gd name="T7" fmla="*/ 0 h 207"/>
                                <a:gd name="T8" fmla="*/ 0 w 140"/>
                                <a:gd name="T9" fmla="*/ 0 h 207"/>
                                <a:gd name="T10" fmla="*/ 0 w 140"/>
                                <a:gd name="T11" fmla="*/ 0 h 207"/>
                                <a:gd name="T12" fmla="*/ 0 w 140"/>
                                <a:gd name="T13" fmla="*/ 0 h 207"/>
                                <a:gd name="T14" fmla="*/ 0 w 140"/>
                                <a:gd name="T15" fmla="*/ 0 h 207"/>
                                <a:gd name="T16" fmla="*/ 0 w 140"/>
                                <a:gd name="T17" fmla="*/ 0 h 207"/>
                                <a:gd name="T18" fmla="*/ 0 w 140"/>
                                <a:gd name="T19" fmla="*/ 0 h 207"/>
                                <a:gd name="T20" fmla="*/ 0 w 140"/>
                                <a:gd name="T21" fmla="*/ 0 h 207"/>
                                <a:gd name="T22" fmla="*/ 0 w 140"/>
                                <a:gd name="T23" fmla="*/ 0 h 207"/>
                                <a:gd name="T24" fmla="*/ 0 w 140"/>
                                <a:gd name="T25" fmla="*/ 0 h 207"/>
                                <a:gd name="T26" fmla="*/ 0 w 140"/>
                                <a:gd name="T27" fmla="*/ 0 h 207"/>
                                <a:gd name="T28" fmla="*/ 0 w 140"/>
                                <a:gd name="T29" fmla="*/ 0 h 207"/>
                                <a:gd name="T30" fmla="*/ 0 w 140"/>
                                <a:gd name="T31" fmla="*/ 0 h 207"/>
                                <a:gd name="T32" fmla="*/ 0 w 140"/>
                                <a:gd name="T33" fmla="*/ 0 h 207"/>
                                <a:gd name="T34" fmla="*/ 0 w 140"/>
                                <a:gd name="T35" fmla="*/ 0 h 207"/>
                                <a:gd name="T36" fmla="*/ 0 w 140"/>
                                <a:gd name="T37" fmla="*/ 0 h 207"/>
                                <a:gd name="T38" fmla="*/ 0 w 140"/>
                                <a:gd name="T39" fmla="*/ 0 h 207"/>
                                <a:gd name="T40" fmla="*/ 0 w 140"/>
                                <a:gd name="T41" fmla="*/ 0 h 207"/>
                                <a:gd name="T42" fmla="*/ 0 w 140"/>
                                <a:gd name="T43" fmla="*/ 0 h 207"/>
                                <a:gd name="T44" fmla="*/ 0 w 140"/>
                                <a:gd name="T45" fmla="*/ 0 h 2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0"/>
                                <a:gd name="T70" fmla="*/ 0 h 207"/>
                                <a:gd name="T71" fmla="*/ 140 w 140"/>
                                <a:gd name="T72" fmla="*/ 207 h 20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0" h="207">
                                  <a:moveTo>
                                    <a:pt x="140" y="161"/>
                                  </a:moveTo>
                                  <a:lnTo>
                                    <a:pt x="130" y="172"/>
                                  </a:lnTo>
                                  <a:lnTo>
                                    <a:pt x="105" y="174"/>
                                  </a:lnTo>
                                  <a:lnTo>
                                    <a:pt x="37" y="207"/>
                                  </a:lnTo>
                                  <a:lnTo>
                                    <a:pt x="1" y="192"/>
                                  </a:lnTo>
                                  <a:lnTo>
                                    <a:pt x="16" y="190"/>
                                  </a:lnTo>
                                  <a:lnTo>
                                    <a:pt x="14" y="174"/>
                                  </a:lnTo>
                                  <a:lnTo>
                                    <a:pt x="6" y="169"/>
                                  </a:lnTo>
                                  <a:lnTo>
                                    <a:pt x="0" y="145"/>
                                  </a:lnTo>
                                  <a:lnTo>
                                    <a:pt x="14" y="101"/>
                                  </a:lnTo>
                                  <a:lnTo>
                                    <a:pt x="24" y="93"/>
                                  </a:lnTo>
                                  <a:lnTo>
                                    <a:pt x="14" y="63"/>
                                  </a:lnTo>
                                  <a:lnTo>
                                    <a:pt x="16" y="54"/>
                                  </a:lnTo>
                                  <a:lnTo>
                                    <a:pt x="8" y="15"/>
                                  </a:lnTo>
                                  <a:lnTo>
                                    <a:pt x="9" y="5"/>
                                  </a:lnTo>
                                  <a:lnTo>
                                    <a:pt x="73" y="6"/>
                                  </a:lnTo>
                                  <a:lnTo>
                                    <a:pt x="94" y="0"/>
                                  </a:lnTo>
                                  <a:lnTo>
                                    <a:pt x="99" y="5"/>
                                  </a:lnTo>
                                  <a:lnTo>
                                    <a:pt x="96" y="16"/>
                                  </a:lnTo>
                                  <a:lnTo>
                                    <a:pt x="110" y="31"/>
                                  </a:lnTo>
                                  <a:lnTo>
                                    <a:pt x="115" y="57"/>
                                  </a:lnTo>
                                  <a:lnTo>
                                    <a:pt x="122" y="138"/>
                                  </a:lnTo>
                                  <a:lnTo>
                                    <a:pt x="140" y="161"/>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03" name="Freeform 1182"/>
                            <p:cNvSpPr>
                              <a:spLocks/>
                            </p:cNvSpPr>
                            <p:nvPr/>
                          </p:nvSpPr>
                          <p:spPr bwMode="auto">
                            <a:xfrm>
                              <a:off x="2981" y="2830"/>
                              <a:ext cx="107" cy="81"/>
                            </a:xfrm>
                            <a:custGeom>
                              <a:avLst/>
                              <a:gdLst>
                                <a:gd name="T0" fmla="*/ 0 w 232"/>
                                <a:gd name="T1" fmla="*/ 0 h 176"/>
                                <a:gd name="T2" fmla="*/ 0 w 232"/>
                                <a:gd name="T3" fmla="*/ 0 h 176"/>
                                <a:gd name="T4" fmla="*/ 0 w 232"/>
                                <a:gd name="T5" fmla="*/ 0 h 176"/>
                                <a:gd name="T6" fmla="*/ 0 w 232"/>
                                <a:gd name="T7" fmla="*/ 0 h 176"/>
                                <a:gd name="T8" fmla="*/ 0 w 232"/>
                                <a:gd name="T9" fmla="*/ 0 h 176"/>
                                <a:gd name="T10" fmla="*/ 0 w 232"/>
                                <a:gd name="T11" fmla="*/ 0 h 176"/>
                                <a:gd name="T12" fmla="*/ 0 w 232"/>
                                <a:gd name="T13" fmla="*/ 0 h 176"/>
                                <a:gd name="T14" fmla="*/ 0 w 232"/>
                                <a:gd name="T15" fmla="*/ 0 h 176"/>
                                <a:gd name="T16" fmla="*/ 0 w 232"/>
                                <a:gd name="T17" fmla="*/ 0 h 176"/>
                                <a:gd name="T18" fmla="*/ 0 w 232"/>
                                <a:gd name="T19" fmla="*/ 0 h 176"/>
                                <a:gd name="T20" fmla="*/ 0 w 232"/>
                                <a:gd name="T21" fmla="*/ 0 h 176"/>
                                <a:gd name="T22" fmla="*/ 0 w 232"/>
                                <a:gd name="T23" fmla="*/ 0 h 176"/>
                                <a:gd name="T24" fmla="*/ 0 w 232"/>
                                <a:gd name="T25" fmla="*/ 0 h 176"/>
                                <a:gd name="T26" fmla="*/ 0 w 232"/>
                                <a:gd name="T27" fmla="*/ 0 h 176"/>
                                <a:gd name="T28" fmla="*/ 0 w 232"/>
                                <a:gd name="T29" fmla="*/ 0 h 176"/>
                                <a:gd name="T30" fmla="*/ 0 w 232"/>
                                <a:gd name="T31" fmla="*/ 0 h 176"/>
                                <a:gd name="T32" fmla="*/ 0 w 232"/>
                                <a:gd name="T33" fmla="*/ 0 h 176"/>
                                <a:gd name="T34" fmla="*/ 0 w 232"/>
                                <a:gd name="T35" fmla="*/ 0 h 176"/>
                                <a:gd name="T36" fmla="*/ 0 w 232"/>
                                <a:gd name="T37" fmla="*/ 0 h 176"/>
                                <a:gd name="T38" fmla="*/ 0 w 232"/>
                                <a:gd name="T39" fmla="*/ 0 h 176"/>
                                <a:gd name="T40" fmla="*/ 0 w 232"/>
                                <a:gd name="T41" fmla="*/ 0 h 176"/>
                                <a:gd name="T42" fmla="*/ 0 w 232"/>
                                <a:gd name="T43" fmla="*/ 0 h 176"/>
                                <a:gd name="T44" fmla="*/ 0 w 232"/>
                                <a:gd name="T45" fmla="*/ 0 h 176"/>
                                <a:gd name="T46" fmla="*/ 0 w 232"/>
                                <a:gd name="T47" fmla="*/ 0 h 176"/>
                                <a:gd name="T48" fmla="*/ 0 w 232"/>
                                <a:gd name="T49" fmla="*/ 0 h 176"/>
                                <a:gd name="T50" fmla="*/ 0 w 232"/>
                                <a:gd name="T51" fmla="*/ 0 h 176"/>
                                <a:gd name="T52" fmla="*/ 0 w 232"/>
                                <a:gd name="T53" fmla="*/ 0 h 176"/>
                                <a:gd name="T54" fmla="*/ 0 w 232"/>
                                <a:gd name="T55" fmla="*/ 0 h 176"/>
                                <a:gd name="T56" fmla="*/ 0 w 232"/>
                                <a:gd name="T57" fmla="*/ 0 h 176"/>
                                <a:gd name="T58" fmla="*/ 0 w 232"/>
                                <a:gd name="T59" fmla="*/ 0 h 176"/>
                                <a:gd name="T60" fmla="*/ 0 w 232"/>
                                <a:gd name="T61" fmla="*/ 0 h 176"/>
                                <a:gd name="T62" fmla="*/ 0 w 232"/>
                                <a:gd name="T63" fmla="*/ 0 h 176"/>
                                <a:gd name="T64" fmla="*/ 0 w 232"/>
                                <a:gd name="T65" fmla="*/ 0 h 176"/>
                                <a:gd name="T66" fmla="*/ 0 w 232"/>
                                <a:gd name="T67" fmla="*/ 0 h 176"/>
                                <a:gd name="T68" fmla="*/ 0 w 232"/>
                                <a:gd name="T69" fmla="*/ 0 h 176"/>
                                <a:gd name="T70" fmla="*/ 0 w 232"/>
                                <a:gd name="T71" fmla="*/ 0 h 176"/>
                                <a:gd name="T72" fmla="*/ 0 w 232"/>
                                <a:gd name="T73" fmla="*/ 0 h 176"/>
                                <a:gd name="T74" fmla="*/ 0 w 232"/>
                                <a:gd name="T75" fmla="*/ 0 h 176"/>
                                <a:gd name="T76" fmla="*/ 0 w 232"/>
                                <a:gd name="T77" fmla="*/ 0 h 176"/>
                                <a:gd name="T78" fmla="*/ 0 w 232"/>
                                <a:gd name="T79" fmla="*/ 0 h 176"/>
                                <a:gd name="T80" fmla="*/ 0 w 232"/>
                                <a:gd name="T81" fmla="*/ 0 h 176"/>
                                <a:gd name="T82" fmla="*/ 0 w 232"/>
                                <a:gd name="T83" fmla="*/ 0 h 176"/>
                                <a:gd name="T84" fmla="*/ 0 w 232"/>
                                <a:gd name="T85" fmla="*/ 0 h 176"/>
                                <a:gd name="T86" fmla="*/ 0 w 232"/>
                                <a:gd name="T87" fmla="*/ 0 h 176"/>
                                <a:gd name="T88" fmla="*/ 0 w 232"/>
                                <a:gd name="T89" fmla="*/ 0 h 176"/>
                                <a:gd name="T90" fmla="*/ 0 w 232"/>
                                <a:gd name="T91" fmla="*/ 0 h 176"/>
                                <a:gd name="T92" fmla="*/ 0 w 232"/>
                                <a:gd name="T93" fmla="*/ 0 h 176"/>
                                <a:gd name="T94" fmla="*/ 0 w 232"/>
                                <a:gd name="T95" fmla="*/ 0 h 176"/>
                                <a:gd name="T96" fmla="*/ 0 w 232"/>
                                <a:gd name="T97" fmla="*/ 0 h 176"/>
                                <a:gd name="T98" fmla="*/ 0 w 232"/>
                                <a:gd name="T99" fmla="*/ 0 h 176"/>
                                <a:gd name="T100" fmla="*/ 0 w 232"/>
                                <a:gd name="T101" fmla="*/ 0 h 176"/>
                                <a:gd name="T102" fmla="*/ 0 w 232"/>
                                <a:gd name="T103" fmla="*/ 0 h 1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2"/>
                                <a:gd name="T157" fmla="*/ 0 h 176"/>
                                <a:gd name="T158" fmla="*/ 232 w 232"/>
                                <a:gd name="T159" fmla="*/ 176 h 1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2" h="176">
                                  <a:moveTo>
                                    <a:pt x="0" y="57"/>
                                  </a:moveTo>
                                  <a:lnTo>
                                    <a:pt x="5" y="64"/>
                                  </a:lnTo>
                                  <a:lnTo>
                                    <a:pt x="11" y="57"/>
                                  </a:lnTo>
                                  <a:lnTo>
                                    <a:pt x="24" y="83"/>
                                  </a:lnTo>
                                  <a:lnTo>
                                    <a:pt x="39" y="92"/>
                                  </a:lnTo>
                                  <a:lnTo>
                                    <a:pt x="57" y="114"/>
                                  </a:lnTo>
                                  <a:lnTo>
                                    <a:pt x="65" y="114"/>
                                  </a:lnTo>
                                  <a:lnTo>
                                    <a:pt x="84" y="92"/>
                                  </a:lnTo>
                                  <a:lnTo>
                                    <a:pt x="122" y="90"/>
                                  </a:lnTo>
                                  <a:lnTo>
                                    <a:pt x="143" y="121"/>
                                  </a:lnTo>
                                  <a:lnTo>
                                    <a:pt x="136" y="140"/>
                                  </a:lnTo>
                                  <a:lnTo>
                                    <a:pt x="149" y="136"/>
                                  </a:lnTo>
                                  <a:lnTo>
                                    <a:pt x="149" y="139"/>
                                  </a:lnTo>
                                  <a:lnTo>
                                    <a:pt x="169" y="132"/>
                                  </a:lnTo>
                                  <a:lnTo>
                                    <a:pt x="175" y="140"/>
                                  </a:lnTo>
                                  <a:lnTo>
                                    <a:pt x="180" y="157"/>
                                  </a:lnTo>
                                  <a:lnTo>
                                    <a:pt x="175" y="171"/>
                                  </a:lnTo>
                                  <a:lnTo>
                                    <a:pt x="192" y="176"/>
                                  </a:lnTo>
                                  <a:lnTo>
                                    <a:pt x="201" y="162"/>
                                  </a:lnTo>
                                  <a:lnTo>
                                    <a:pt x="208" y="165"/>
                                  </a:lnTo>
                                  <a:lnTo>
                                    <a:pt x="218" y="165"/>
                                  </a:lnTo>
                                  <a:lnTo>
                                    <a:pt x="224" y="149"/>
                                  </a:lnTo>
                                  <a:lnTo>
                                    <a:pt x="216" y="144"/>
                                  </a:lnTo>
                                  <a:lnTo>
                                    <a:pt x="216" y="137"/>
                                  </a:lnTo>
                                  <a:lnTo>
                                    <a:pt x="232" y="140"/>
                                  </a:lnTo>
                                  <a:lnTo>
                                    <a:pt x="229" y="127"/>
                                  </a:lnTo>
                                  <a:lnTo>
                                    <a:pt x="226" y="127"/>
                                  </a:lnTo>
                                  <a:lnTo>
                                    <a:pt x="231" y="119"/>
                                  </a:lnTo>
                                  <a:lnTo>
                                    <a:pt x="228" y="106"/>
                                  </a:lnTo>
                                  <a:lnTo>
                                    <a:pt x="219" y="105"/>
                                  </a:lnTo>
                                  <a:lnTo>
                                    <a:pt x="218" y="90"/>
                                  </a:lnTo>
                                  <a:lnTo>
                                    <a:pt x="224" y="82"/>
                                  </a:lnTo>
                                  <a:lnTo>
                                    <a:pt x="215" y="69"/>
                                  </a:lnTo>
                                  <a:lnTo>
                                    <a:pt x="215" y="53"/>
                                  </a:lnTo>
                                  <a:lnTo>
                                    <a:pt x="201" y="57"/>
                                  </a:lnTo>
                                  <a:lnTo>
                                    <a:pt x="213" y="43"/>
                                  </a:lnTo>
                                  <a:lnTo>
                                    <a:pt x="198" y="33"/>
                                  </a:lnTo>
                                  <a:lnTo>
                                    <a:pt x="190" y="9"/>
                                  </a:lnTo>
                                  <a:lnTo>
                                    <a:pt x="182" y="9"/>
                                  </a:lnTo>
                                  <a:lnTo>
                                    <a:pt x="169" y="20"/>
                                  </a:lnTo>
                                  <a:lnTo>
                                    <a:pt x="151" y="15"/>
                                  </a:lnTo>
                                  <a:lnTo>
                                    <a:pt x="141" y="25"/>
                                  </a:lnTo>
                                  <a:lnTo>
                                    <a:pt x="133" y="15"/>
                                  </a:lnTo>
                                  <a:lnTo>
                                    <a:pt x="118" y="20"/>
                                  </a:lnTo>
                                  <a:lnTo>
                                    <a:pt x="120" y="10"/>
                                  </a:lnTo>
                                  <a:lnTo>
                                    <a:pt x="88" y="12"/>
                                  </a:lnTo>
                                  <a:lnTo>
                                    <a:pt x="44" y="0"/>
                                  </a:lnTo>
                                  <a:lnTo>
                                    <a:pt x="45" y="12"/>
                                  </a:lnTo>
                                  <a:lnTo>
                                    <a:pt x="39" y="17"/>
                                  </a:lnTo>
                                  <a:lnTo>
                                    <a:pt x="44" y="33"/>
                                  </a:lnTo>
                                  <a:lnTo>
                                    <a:pt x="16" y="39"/>
                                  </a:lnTo>
                                  <a:lnTo>
                                    <a:pt x="0" y="57"/>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04" name="Freeform 1183"/>
                            <p:cNvSpPr>
                              <a:spLocks/>
                            </p:cNvSpPr>
                            <p:nvPr/>
                          </p:nvSpPr>
                          <p:spPr bwMode="auto">
                            <a:xfrm>
                              <a:off x="2981" y="2830"/>
                              <a:ext cx="107" cy="81"/>
                            </a:xfrm>
                            <a:custGeom>
                              <a:avLst/>
                              <a:gdLst>
                                <a:gd name="T0" fmla="*/ 0 w 232"/>
                                <a:gd name="T1" fmla="*/ 0 h 176"/>
                                <a:gd name="T2" fmla="*/ 0 w 232"/>
                                <a:gd name="T3" fmla="*/ 0 h 176"/>
                                <a:gd name="T4" fmla="*/ 0 w 232"/>
                                <a:gd name="T5" fmla="*/ 0 h 176"/>
                                <a:gd name="T6" fmla="*/ 0 w 232"/>
                                <a:gd name="T7" fmla="*/ 0 h 176"/>
                                <a:gd name="T8" fmla="*/ 0 w 232"/>
                                <a:gd name="T9" fmla="*/ 0 h 176"/>
                                <a:gd name="T10" fmla="*/ 0 w 232"/>
                                <a:gd name="T11" fmla="*/ 0 h 176"/>
                                <a:gd name="T12" fmla="*/ 0 w 232"/>
                                <a:gd name="T13" fmla="*/ 0 h 176"/>
                                <a:gd name="T14" fmla="*/ 0 w 232"/>
                                <a:gd name="T15" fmla="*/ 0 h 176"/>
                                <a:gd name="T16" fmla="*/ 0 w 232"/>
                                <a:gd name="T17" fmla="*/ 0 h 176"/>
                                <a:gd name="T18" fmla="*/ 0 w 232"/>
                                <a:gd name="T19" fmla="*/ 0 h 176"/>
                                <a:gd name="T20" fmla="*/ 0 w 232"/>
                                <a:gd name="T21" fmla="*/ 0 h 176"/>
                                <a:gd name="T22" fmla="*/ 0 w 232"/>
                                <a:gd name="T23" fmla="*/ 0 h 176"/>
                                <a:gd name="T24" fmla="*/ 0 w 232"/>
                                <a:gd name="T25" fmla="*/ 0 h 176"/>
                                <a:gd name="T26" fmla="*/ 0 w 232"/>
                                <a:gd name="T27" fmla="*/ 0 h 176"/>
                                <a:gd name="T28" fmla="*/ 0 w 232"/>
                                <a:gd name="T29" fmla="*/ 0 h 176"/>
                                <a:gd name="T30" fmla="*/ 0 w 232"/>
                                <a:gd name="T31" fmla="*/ 0 h 176"/>
                                <a:gd name="T32" fmla="*/ 0 w 232"/>
                                <a:gd name="T33" fmla="*/ 0 h 176"/>
                                <a:gd name="T34" fmla="*/ 0 w 232"/>
                                <a:gd name="T35" fmla="*/ 0 h 176"/>
                                <a:gd name="T36" fmla="*/ 0 w 232"/>
                                <a:gd name="T37" fmla="*/ 0 h 176"/>
                                <a:gd name="T38" fmla="*/ 0 w 232"/>
                                <a:gd name="T39" fmla="*/ 0 h 176"/>
                                <a:gd name="T40" fmla="*/ 0 w 232"/>
                                <a:gd name="T41" fmla="*/ 0 h 176"/>
                                <a:gd name="T42" fmla="*/ 0 w 232"/>
                                <a:gd name="T43" fmla="*/ 0 h 176"/>
                                <a:gd name="T44" fmla="*/ 0 w 232"/>
                                <a:gd name="T45" fmla="*/ 0 h 176"/>
                                <a:gd name="T46" fmla="*/ 0 w 232"/>
                                <a:gd name="T47" fmla="*/ 0 h 176"/>
                                <a:gd name="T48" fmla="*/ 0 w 232"/>
                                <a:gd name="T49" fmla="*/ 0 h 176"/>
                                <a:gd name="T50" fmla="*/ 0 w 232"/>
                                <a:gd name="T51" fmla="*/ 0 h 176"/>
                                <a:gd name="T52" fmla="*/ 0 w 232"/>
                                <a:gd name="T53" fmla="*/ 0 h 176"/>
                                <a:gd name="T54" fmla="*/ 0 w 232"/>
                                <a:gd name="T55" fmla="*/ 0 h 176"/>
                                <a:gd name="T56" fmla="*/ 0 w 232"/>
                                <a:gd name="T57" fmla="*/ 0 h 176"/>
                                <a:gd name="T58" fmla="*/ 0 w 232"/>
                                <a:gd name="T59" fmla="*/ 0 h 176"/>
                                <a:gd name="T60" fmla="*/ 0 w 232"/>
                                <a:gd name="T61" fmla="*/ 0 h 176"/>
                                <a:gd name="T62" fmla="*/ 0 w 232"/>
                                <a:gd name="T63" fmla="*/ 0 h 176"/>
                                <a:gd name="T64" fmla="*/ 0 w 232"/>
                                <a:gd name="T65" fmla="*/ 0 h 176"/>
                                <a:gd name="T66" fmla="*/ 0 w 232"/>
                                <a:gd name="T67" fmla="*/ 0 h 176"/>
                                <a:gd name="T68" fmla="*/ 0 w 232"/>
                                <a:gd name="T69" fmla="*/ 0 h 176"/>
                                <a:gd name="T70" fmla="*/ 0 w 232"/>
                                <a:gd name="T71" fmla="*/ 0 h 176"/>
                                <a:gd name="T72" fmla="*/ 0 w 232"/>
                                <a:gd name="T73" fmla="*/ 0 h 176"/>
                                <a:gd name="T74" fmla="*/ 0 w 232"/>
                                <a:gd name="T75" fmla="*/ 0 h 176"/>
                                <a:gd name="T76" fmla="*/ 0 w 232"/>
                                <a:gd name="T77" fmla="*/ 0 h 176"/>
                                <a:gd name="T78" fmla="*/ 0 w 232"/>
                                <a:gd name="T79" fmla="*/ 0 h 176"/>
                                <a:gd name="T80" fmla="*/ 0 w 232"/>
                                <a:gd name="T81" fmla="*/ 0 h 176"/>
                                <a:gd name="T82" fmla="*/ 0 w 232"/>
                                <a:gd name="T83" fmla="*/ 0 h 176"/>
                                <a:gd name="T84" fmla="*/ 0 w 232"/>
                                <a:gd name="T85" fmla="*/ 0 h 176"/>
                                <a:gd name="T86" fmla="*/ 0 w 232"/>
                                <a:gd name="T87" fmla="*/ 0 h 176"/>
                                <a:gd name="T88" fmla="*/ 0 w 232"/>
                                <a:gd name="T89" fmla="*/ 0 h 176"/>
                                <a:gd name="T90" fmla="*/ 0 w 232"/>
                                <a:gd name="T91" fmla="*/ 0 h 176"/>
                                <a:gd name="T92" fmla="*/ 0 w 232"/>
                                <a:gd name="T93" fmla="*/ 0 h 176"/>
                                <a:gd name="T94" fmla="*/ 0 w 232"/>
                                <a:gd name="T95" fmla="*/ 0 h 176"/>
                                <a:gd name="T96" fmla="*/ 0 w 232"/>
                                <a:gd name="T97" fmla="*/ 0 h 176"/>
                                <a:gd name="T98" fmla="*/ 0 w 232"/>
                                <a:gd name="T99" fmla="*/ 0 h 176"/>
                                <a:gd name="T100" fmla="*/ 0 w 232"/>
                                <a:gd name="T101" fmla="*/ 0 h 176"/>
                                <a:gd name="T102" fmla="*/ 0 w 232"/>
                                <a:gd name="T103" fmla="*/ 0 h 1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2"/>
                                <a:gd name="T157" fmla="*/ 0 h 176"/>
                                <a:gd name="T158" fmla="*/ 232 w 232"/>
                                <a:gd name="T159" fmla="*/ 176 h 1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2" h="176">
                                  <a:moveTo>
                                    <a:pt x="0" y="57"/>
                                  </a:moveTo>
                                  <a:lnTo>
                                    <a:pt x="5" y="64"/>
                                  </a:lnTo>
                                  <a:lnTo>
                                    <a:pt x="11" y="57"/>
                                  </a:lnTo>
                                  <a:lnTo>
                                    <a:pt x="24" y="83"/>
                                  </a:lnTo>
                                  <a:lnTo>
                                    <a:pt x="39" y="92"/>
                                  </a:lnTo>
                                  <a:lnTo>
                                    <a:pt x="57" y="114"/>
                                  </a:lnTo>
                                  <a:lnTo>
                                    <a:pt x="65" y="114"/>
                                  </a:lnTo>
                                  <a:lnTo>
                                    <a:pt x="84" y="92"/>
                                  </a:lnTo>
                                  <a:lnTo>
                                    <a:pt x="122" y="90"/>
                                  </a:lnTo>
                                  <a:lnTo>
                                    <a:pt x="143" y="121"/>
                                  </a:lnTo>
                                  <a:lnTo>
                                    <a:pt x="136" y="140"/>
                                  </a:lnTo>
                                  <a:lnTo>
                                    <a:pt x="149" y="136"/>
                                  </a:lnTo>
                                  <a:lnTo>
                                    <a:pt x="149" y="139"/>
                                  </a:lnTo>
                                  <a:lnTo>
                                    <a:pt x="169" y="132"/>
                                  </a:lnTo>
                                  <a:lnTo>
                                    <a:pt x="175" y="140"/>
                                  </a:lnTo>
                                  <a:lnTo>
                                    <a:pt x="180" y="157"/>
                                  </a:lnTo>
                                  <a:lnTo>
                                    <a:pt x="175" y="171"/>
                                  </a:lnTo>
                                  <a:lnTo>
                                    <a:pt x="192" y="176"/>
                                  </a:lnTo>
                                  <a:lnTo>
                                    <a:pt x="201" y="162"/>
                                  </a:lnTo>
                                  <a:lnTo>
                                    <a:pt x="208" y="165"/>
                                  </a:lnTo>
                                  <a:lnTo>
                                    <a:pt x="218" y="165"/>
                                  </a:lnTo>
                                  <a:lnTo>
                                    <a:pt x="224" y="149"/>
                                  </a:lnTo>
                                  <a:lnTo>
                                    <a:pt x="216" y="144"/>
                                  </a:lnTo>
                                  <a:lnTo>
                                    <a:pt x="216" y="137"/>
                                  </a:lnTo>
                                  <a:lnTo>
                                    <a:pt x="232" y="140"/>
                                  </a:lnTo>
                                  <a:lnTo>
                                    <a:pt x="229" y="127"/>
                                  </a:lnTo>
                                  <a:lnTo>
                                    <a:pt x="226" y="127"/>
                                  </a:lnTo>
                                  <a:lnTo>
                                    <a:pt x="231" y="119"/>
                                  </a:lnTo>
                                  <a:lnTo>
                                    <a:pt x="228" y="106"/>
                                  </a:lnTo>
                                  <a:lnTo>
                                    <a:pt x="219" y="105"/>
                                  </a:lnTo>
                                  <a:lnTo>
                                    <a:pt x="218" y="90"/>
                                  </a:lnTo>
                                  <a:lnTo>
                                    <a:pt x="224" y="82"/>
                                  </a:lnTo>
                                  <a:lnTo>
                                    <a:pt x="215" y="69"/>
                                  </a:lnTo>
                                  <a:lnTo>
                                    <a:pt x="215" y="53"/>
                                  </a:lnTo>
                                  <a:lnTo>
                                    <a:pt x="201" y="57"/>
                                  </a:lnTo>
                                  <a:lnTo>
                                    <a:pt x="213" y="43"/>
                                  </a:lnTo>
                                  <a:lnTo>
                                    <a:pt x="198" y="33"/>
                                  </a:lnTo>
                                  <a:lnTo>
                                    <a:pt x="190" y="9"/>
                                  </a:lnTo>
                                  <a:lnTo>
                                    <a:pt x="182" y="9"/>
                                  </a:lnTo>
                                  <a:lnTo>
                                    <a:pt x="169" y="20"/>
                                  </a:lnTo>
                                  <a:lnTo>
                                    <a:pt x="151" y="15"/>
                                  </a:lnTo>
                                  <a:lnTo>
                                    <a:pt x="141" y="25"/>
                                  </a:lnTo>
                                  <a:lnTo>
                                    <a:pt x="133" y="15"/>
                                  </a:lnTo>
                                  <a:lnTo>
                                    <a:pt x="118" y="20"/>
                                  </a:lnTo>
                                  <a:lnTo>
                                    <a:pt x="120" y="10"/>
                                  </a:lnTo>
                                  <a:lnTo>
                                    <a:pt x="88" y="12"/>
                                  </a:lnTo>
                                  <a:lnTo>
                                    <a:pt x="44" y="0"/>
                                  </a:lnTo>
                                  <a:lnTo>
                                    <a:pt x="45" y="12"/>
                                  </a:lnTo>
                                  <a:lnTo>
                                    <a:pt x="39" y="17"/>
                                  </a:lnTo>
                                  <a:lnTo>
                                    <a:pt x="44" y="33"/>
                                  </a:lnTo>
                                  <a:lnTo>
                                    <a:pt x="16" y="39"/>
                                  </a:lnTo>
                                  <a:lnTo>
                                    <a:pt x="0" y="57"/>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05" name="Freeform 1184"/>
                            <p:cNvSpPr>
                              <a:spLocks/>
                            </p:cNvSpPr>
                            <p:nvPr/>
                          </p:nvSpPr>
                          <p:spPr bwMode="auto">
                            <a:xfrm>
                              <a:off x="3076" y="2860"/>
                              <a:ext cx="89" cy="93"/>
                            </a:xfrm>
                            <a:custGeom>
                              <a:avLst/>
                              <a:gdLst>
                                <a:gd name="T0" fmla="*/ 0 w 194"/>
                                <a:gd name="T1" fmla="*/ 0 h 203"/>
                                <a:gd name="T2" fmla="*/ 0 w 194"/>
                                <a:gd name="T3" fmla="*/ 0 h 203"/>
                                <a:gd name="T4" fmla="*/ 0 w 194"/>
                                <a:gd name="T5" fmla="*/ 0 h 203"/>
                                <a:gd name="T6" fmla="*/ 0 w 194"/>
                                <a:gd name="T7" fmla="*/ 0 h 203"/>
                                <a:gd name="T8" fmla="*/ 0 w 194"/>
                                <a:gd name="T9" fmla="*/ 0 h 203"/>
                                <a:gd name="T10" fmla="*/ 0 w 194"/>
                                <a:gd name="T11" fmla="*/ 0 h 203"/>
                                <a:gd name="T12" fmla="*/ 0 w 194"/>
                                <a:gd name="T13" fmla="*/ 0 h 203"/>
                                <a:gd name="T14" fmla="*/ 0 w 194"/>
                                <a:gd name="T15" fmla="*/ 0 h 203"/>
                                <a:gd name="T16" fmla="*/ 0 w 194"/>
                                <a:gd name="T17" fmla="*/ 0 h 203"/>
                                <a:gd name="T18" fmla="*/ 0 w 194"/>
                                <a:gd name="T19" fmla="*/ 0 h 203"/>
                                <a:gd name="T20" fmla="*/ 0 w 194"/>
                                <a:gd name="T21" fmla="*/ 0 h 203"/>
                                <a:gd name="T22" fmla="*/ 0 w 194"/>
                                <a:gd name="T23" fmla="*/ 0 h 203"/>
                                <a:gd name="T24" fmla="*/ 0 w 194"/>
                                <a:gd name="T25" fmla="*/ 0 h 203"/>
                                <a:gd name="T26" fmla="*/ 0 w 194"/>
                                <a:gd name="T27" fmla="*/ 0 h 203"/>
                                <a:gd name="T28" fmla="*/ 0 w 194"/>
                                <a:gd name="T29" fmla="*/ 0 h 203"/>
                                <a:gd name="T30" fmla="*/ 0 w 194"/>
                                <a:gd name="T31" fmla="*/ 0 h 203"/>
                                <a:gd name="T32" fmla="*/ 0 w 194"/>
                                <a:gd name="T33" fmla="*/ 0 h 203"/>
                                <a:gd name="T34" fmla="*/ 0 w 194"/>
                                <a:gd name="T35" fmla="*/ 0 h 203"/>
                                <a:gd name="T36" fmla="*/ 0 w 194"/>
                                <a:gd name="T37" fmla="*/ 0 h 203"/>
                                <a:gd name="T38" fmla="*/ 0 w 194"/>
                                <a:gd name="T39" fmla="*/ 0 h 203"/>
                                <a:gd name="T40" fmla="*/ 0 w 194"/>
                                <a:gd name="T41" fmla="*/ 0 h 203"/>
                                <a:gd name="T42" fmla="*/ 0 w 194"/>
                                <a:gd name="T43" fmla="*/ 0 h 203"/>
                                <a:gd name="T44" fmla="*/ 0 w 194"/>
                                <a:gd name="T45" fmla="*/ 0 h 203"/>
                                <a:gd name="T46" fmla="*/ 0 w 194"/>
                                <a:gd name="T47" fmla="*/ 0 h 203"/>
                                <a:gd name="T48" fmla="*/ 0 w 194"/>
                                <a:gd name="T49" fmla="*/ 0 h 203"/>
                                <a:gd name="T50" fmla="*/ 0 w 194"/>
                                <a:gd name="T51" fmla="*/ 0 h 203"/>
                                <a:gd name="T52" fmla="*/ 0 w 194"/>
                                <a:gd name="T53" fmla="*/ 0 h 203"/>
                                <a:gd name="T54" fmla="*/ 0 w 194"/>
                                <a:gd name="T55" fmla="*/ 0 h 203"/>
                                <a:gd name="T56" fmla="*/ 0 w 194"/>
                                <a:gd name="T57" fmla="*/ 0 h 203"/>
                                <a:gd name="T58" fmla="*/ 0 w 194"/>
                                <a:gd name="T59" fmla="*/ 0 h 203"/>
                                <a:gd name="T60" fmla="*/ 0 w 194"/>
                                <a:gd name="T61" fmla="*/ 0 h 203"/>
                                <a:gd name="T62" fmla="*/ 0 w 194"/>
                                <a:gd name="T63" fmla="*/ 0 h 203"/>
                                <a:gd name="T64" fmla="*/ 0 w 194"/>
                                <a:gd name="T65" fmla="*/ 0 h 203"/>
                                <a:gd name="T66" fmla="*/ 0 w 194"/>
                                <a:gd name="T67" fmla="*/ 0 h 203"/>
                                <a:gd name="T68" fmla="*/ 0 w 194"/>
                                <a:gd name="T69" fmla="*/ 0 h 203"/>
                                <a:gd name="T70" fmla="*/ 0 w 194"/>
                                <a:gd name="T71" fmla="*/ 0 h 203"/>
                                <a:gd name="T72" fmla="*/ 0 w 194"/>
                                <a:gd name="T73" fmla="*/ 0 h 203"/>
                                <a:gd name="T74" fmla="*/ 0 w 194"/>
                                <a:gd name="T75" fmla="*/ 0 h 203"/>
                                <a:gd name="T76" fmla="*/ 0 w 194"/>
                                <a:gd name="T77" fmla="*/ 0 h 203"/>
                                <a:gd name="T78" fmla="*/ 0 w 194"/>
                                <a:gd name="T79" fmla="*/ 0 h 203"/>
                                <a:gd name="T80" fmla="*/ 0 w 194"/>
                                <a:gd name="T81" fmla="*/ 0 h 203"/>
                                <a:gd name="T82" fmla="*/ 0 w 194"/>
                                <a:gd name="T83" fmla="*/ 0 h 203"/>
                                <a:gd name="T84" fmla="*/ 0 w 194"/>
                                <a:gd name="T85" fmla="*/ 0 h 203"/>
                                <a:gd name="T86" fmla="*/ 0 w 194"/>
                                <a:gd name="T87" fmla="*/ 0 h 203"/>
                                <a:gd name="T88" fmla="*/ 0 w 194"/>
                                <a:gd name="T89" fmla="*/ 0 h 2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4"/>
                                <a:gd name="T136" fmla="*/ 0 h 203"/>
                                <a:gd name="T137" fmla="*/ 194 w 194"/>
                                <a:gd name="T138" fmla="*/ 203 h 2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4" h="203">
                                  <a:moveTo>
                                    <a:pt x="31" y="202"/>
                                  </a:moveTo>
                                  <a:lnTo>
                                    <a:pt x="41" y="203"/>
                                  </a:lnTo>
                                  <a:lnTo>
                                    <a:pt x="77" y="187"/>
                                  </a:lnTo>
                                  <a:lnTo>
                                    <a:pt x="119" y="177"/>
                                  </a:lnTo>
                                  <a:lnTo>
                                    <a:pt x="171" y="179"/>
                                  </a:lnTo>
                                  <a:lnTo>
                                    <a:pt x="186" y="177"/>
                                  </a:lnTo>
                                  <a:lnTo>
                                    <a:pt x="184" y="161"/>
                                  </a:lnTo>
                                  <a:lnTo>
                                    <a:pt x="176" y="156"/>
                                  </a:lnTo>
                                  <a:lnTo>
                                    <a:pt x="170" y="132"/>
                                  </a:lnTo>
                                  <a:lnTo>
                                    <a:pt x="184" y="88"/>
                                  </a:lnTo>
                                  <a:lnTo>
                                    <a:pt x="194" y="80"/>
                                  </a:lnTo>
                                  <a:lnTo>
                                    <a:pt x="184" y="50"/>
                                  </a:lnTo>
                                  <a:lnTo>
                                    <a:pt x="186" y="41"/>
                                  </a:lnTo>
                                  <a:lnTo>
                                    <a:pt x="179" y="41"/>
                                  </a:lnTo>
                                  <a:lnTo>
                                    <a:pt x="170" y="26"/>
                                  </a:lnTo>
                                  <a:lnTo>
                                    <a:pt x="155" y="24"/>
                                  </a:lnTo>
                                  <a:lnTo>
                                    <a:pt x="131" y="36"/>
                                  </a:lnTo>
                                  <a:lnTo>
                                    <a:pt x="121" y="34"/>
                                  </a:lnTo>
                                  <a:lnTo>
                                    <a:pt x="106" y="13"/>
                                  </a:lnTo>
                                  <a:lnTo>
                                    <a:pt x="88" y="10"/>
                                  </a:lnTo>
                                  <a:lnTo>
                                    <a:pt x="74" y="16"/>
                                  </a:lnTo>
                                  <a:lnTo>
                                    <a:pt x="72" y="0"/>
                                  </a:lnTo>
                                  <a:lnTo>
                                    <a:pt x="59" y="3"/>
                                  </a:lnTo>
                                  <a:lnTo>
                                    <a:pt x="57" y="11"/>
                                  </a:lnTo>
                                  <a:lnTo>
                                    <a:pt x="48" y="18"/>
                                  </a:lnTo>
                                  <a:lnTo>
                                    <a:pt x="31" y="8"/>
                                  </a:lnTo>
                                  <a:lnTo>
                                    <a:pt x="18" y="18"/>
                                  </a:lnTo>
                                  <a:lnTo>
                                    <a:pt x="12" y="26"/>
                                  </a:lnTo>
                                  <a:lnTo>
                                    <a:pt x="13" y="41"/>
                                  </a:lnTo>
                                  <a:lnTo>
                                    <a:pt x="22" y="42"/>
                                  </a:lnTo>
                                  <a:lnTo>
                                    <a:pt x="25" y="55"/>
                                  </a:lnTo>
                                  <a:lnTo>
                                    <a:pt x="20" y="63"/>
                                  </a:lnTo>
                                  <a:lnTo>
                                    <a:pt x="23" y="63"/>
                                  </a:lnTo>
                                  <a:lnTo>
                                    <a:pt x="26" y="76"/>
                                  </a:lnTo>
                                  <a:lnTo>
                                    <a:pt x="10" y="73"/>
                                  </a:lnTo>
                                  <a:lnTo>
                                    <a:pt x="10" y="80"/>
                                  </a:lnTo>
                                  <a:lnTo>
                                    <a:pt x="18" y="85"/>
                                  </a:lnTo>
                                  <a:lnTo>
                                    <a:pt x="12" y="101"/>
                                  </a:lnTo>
                                  <a:lnTo>
                                    <a:pt x="2" y="101"/>
                                  </a:lnTo>
                                  <a:lnTo>
                                    <a:pt x="10" y="115"/>
                                  </a:lnTo>
                                  <a:lnTo>
                                    <a:pt x="0" y="135"/>
                                  </a:lnTo>
                                  <a:lnTo>
                                    <a:pt x="20" y="140"/>
                                  </a:lnTo>
                                  <a:lnTo>
                                    <a:pt x="25" y="153"/>
                                  </a:lnTo>
                                  <a:lnTo>
                                    <a:pt x="35" y="155"/>
                                  </a:lnTo>
                                  <a:lnTo>
                                    <a:pt x="31" y="20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06" name="Freeform 1185"/>
                            <p:cNvSpPr>
                              <a:spLocks/>
                            </p:cNvSpPr>
                            <p:nvPr/>
                          </p:nvSpPr>
                          <p:spPr bwMode="auto">
                            <a:xfrm>
                              <a:off x="3076" y="2860"/>
                              <a:ext cx="89" cy="93"/>
                            </a:xfrm>
                            <a:custGeom>
                              <a:avLst/>
                              <a:gdLst>
                                <a:gd name="T0" fmla="*/ 0 w 194"/>
                                <a:gd name="T1" fmla="*/ 0 h 203"/>
                                <a:gd name="T2" fmla="*/ 0 w 194"/>
                                <a:gd name="T3" fmla="*/ 0 h 203"/>
                                <a:gd name="T4" fmla="*/ 0 w 194"/>
                                <a:gd name="T5" fmla="*/ 0 h 203"/>
                                <a:gd name="T6" fmla="*/ 0 w 194"/>
                                <a:gd name="T7" fmla="*/ 0 h 203"/>
                                <a:gd name="T8" fmla="*/ 0 w 194"/>
                                <a:gd name="T9" fmla="*/ 0 h 203"/>
                                <a:gd name="T10" fmla="*/ 0 w 194"/>
                                <a:gd name="T11" fmla="*/ 0 h 203"/>
                                <a:gd name="T12" fmla="*/ 0 w 194"/>
                                <a:gd name="T13" fmla="*/ 0 h 203"/>
                                <a:gd name="T14" fmla="*/ 0 w 194"/>
                                <a:gd name="T15" fmla="*/ 0 h 203"/>
                                <a:gd name="T16" fmla="*/ 0 w 194"/>
                                <a:gd name="T17" fmla="*/ 0 h 203"/>
                                <a:gd name="T18" fmla="*/ 0 w 194"/>
                                <a:gd name="T19" fmla="*/ 0 h 203"/>
                                <a:gd name="T20" fmla="*/ 0 w 194"/>
                                <a:gd name="T21" fmla="*/ 0 h 203"/>
                                <a:gd name="T22" fmla="*/ 0 w 194"/>
                                <a:gd name="T23" fmla="*/ 0 h 203"/>
                                <a:gd name="T24" fmla="*/ 0 w 194"/>
                                <a:gd name="T25" fmla="*/ 0 h 203"/>
                                <a:gd name="T26" fmla="*/ 0 w 194"/>
                                <a:gd name="T27" fmla="*/ 0 h 203"/>
                                <a:gd name="T28" fmla="*/ 0 w 194"/>
                                <a:gd name="T29" fmla="*/ 0 h 203"/>
                                <a:gd name="T30" fmla="*/ 0 w 194"/>
                                <a:gd name="T31" fmla="*/ 0 h 203"/>
                                <a:gd name="T32" fmla="*/ 0 w 194"/>
                                <a:gd name="T33" fmla="*/ 0 h 203"/>
                                <a:gd name="T34" fmla="*/ 0 w 194"/>
                                <a:gd name="T35" fmla="*/ 0 h 203"/>
                                <a:gd name="T36" fmla="*/ 0 w 194"/>
                                <a:gd name="T37" fmla="*/ 0 h 203"/>
                                <a:gd name="T38" fmla="*/ 0 w 194"/>
                                <a:gd name="T39" fmla="*/ 0 h 203"/>
                                <a:gd name="T40" fmla="*/ 0 w 194"/>
                                <a:gd name="T41" fmla="*/ 0 h 203"/>
                                <a:gd name="T42" fmla="*/ 0 w 194"/>
                                <a:gd name="T43" fmla="*/ 0 h 203"/>
                                <a:gd name="T44" fmla="*/ 0 w 194"/>
                                <a:gd name="T45" fmla="*/ 0 h 203"/>
                                <a:gd name="T46" fmla="*/ 0 w 194"/>
                                <a:gd name="T47" fmla="*/ 0 h 203"/>
                                <a:gd name="T48" fmla="*/ 0 w 194"/>
                                <a:gd name="T49" fmla="*/ 0 h 203"/>
                                <a:gd name="T50" fmla="*/ 0 w 194"/>
                                <a:gd name="T51" fmla="*/ 0 h 203"/>
                                <a:gd name="T52" fmla="*/ 0 w 194"/>
                                <a:gd name="T53" fmla="*/ 0 h 203"/>
                                <a:gd name="T54" fmla="*/ 0 w 194"/>
                                <a:gd name="T55" fmla="*/ 0 h 203"/>
                                <a:gd name="T56" fmla="*/ 0 w 194"/>
                                <a:gd name="T57" fmla="*/ 0 h 203"/>
                                <a:gd name="T58" fmla="*/ 0 w 194"/>
                                <a:gd name="T59" fmla="*/ 0 h 203"/>
                                <a:gd name="T60" fmla="*/ 0 w 194"/>
                                <a:gd name="T61" fmla="*/ 0 h 203"/>
                                <a:gd name="T62" fmla="*/ 0 w 194"/>
                                <a:gd name="T63" fmla="*/ 0 h 203"/>
                                <a:gd name="T64" fmla="*/ 0 w 194"/>
                                <a:gd name="T65" fmla="*/ 0 h 203"/>
                                <a:gd name="T66" fmla="*/ 0 w 194"/>
                                <a:gd name="T67" fmla="*/ 0 h 203"/>
                                <a:gd name="T68" fmla="*/ 0 w 194"/>
                                <a:gd name="T69" fmla="*/ 0 h 203"/>
                                <a:gd name="T70" fmla="*/ 0 w 194"/>
                                <a:gd name="T71" fmla="*/ 0 h 203"/>
                                <a:gd name="T72" fmla="*/ 0 w 194"/>
                                <a:gd name="T73" fmla="*/ 0 h 203"/>
                                <a:gd name="T74" fmla="*/ 0 w 194"/>
                                <a:gd name="T75" fmla="*/ 0 h 203"/>
                                <a:gd name="T76" fmla="*/ 0 w 194"/>
                                <a:gd name="T77" fmla="*/ 0 h 203"/>
                                <a:gd name="T78" fmla="*/ 0 w 194"/>
                                <a:gd name="T79" fmla="*/ 0 h 203"/>
                                <a:gd name="T80" fmla="*/ 0 w 194"/>
                                <a:gd name="T81" fmla="*/ 0 h 203"/>
                                <a:gd name="T82" fmla="*/ 0 w 194"/>
                                <a:gd name="T83" fmla="*/ 0 h 203"/>
                                <a:gd name="T84" fmla="*/ 0 w 194"/>
                                <a:gd name="T85" fmla="*/ 0 h 203"/>
                                <a:gd name="T86" fmla="*/ 0 w 194"/>
                                <a:gd name="T87" fmla="*/ 0 h 203"/>
                                <a:gd name="T88" fmla="*/ 0 w 194"/>
                                <a:gd name="T89" fmla="*/ 0 h 2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4"/>
                                <a:gd name="T136" fmla="*/ 0 h 203"/>
                                <a:gd name="T137" fmla="*/ 194 w 194"/>
                                <a:gd name="T138" fmla="*/ 203 h 2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4" h="203">
                                  <a:moveTo>
                                    <a:pt x="31" y="202"/>
                                  </a:moveTo>
                                  <a:lnTo>
                                    <a:pt x="41" y="203"/>
                                  </a:lnTo>
                                  <a:lnTo>
                                    <a:pt x="77" y="187"/>
                                  </a:lnTo>
                                  <a:lnTo>
                                    <a:pt x="119" y="177"/>
                                  </a:lnTo>
                                  <a:lnTo>
                                    <a:pt x="171" y="179"/>
                                  </a:lnTo>
                                  <a:lnTo>
                                    <a:pt x="186" y="177"/>
                                  </a:lnTo>
                                  <a:lnTo>
                                    <a:pt x="184" y="161"/>
                                  </a:lnTo>
                                  <a:lnTo>
                                    <a:pt x="176" y="156"/>
                                  </a:lnTo>
                                  <a:lnTo>
                                    <a:pt x="170" y="132"/>
                                  </a:lnTo>
                                  <a:lnTo>
                                    <a:pt x="184" y="88"/>
                                  </a:lnTo>
                                  <a:lnTo>
                                    <a:pt x="194" y="80"/>
                                  </a:lnTo>
                                  <a:lnTo>
                                    <a:pt x="184" y="50"/>
                                  </a:lnTo>
                                  <a:lnTo>
                                    <a:pt x="186" y="41"/>
                                  </a:lnTo>
                                  <a:lnTo>
                                    <a:pt x="179" y="41"/>
                                  </a:lnTo>
                                  <a:lnTo>
                                    <a:pt x="170" y="26"/>
                                  </a:lnTo>
                                  <a:lnTo>
                                    <a:pt x="155" y="24"/>
                                  </a:lnTo>
                                  <a:lnTo>
                                    <a:pt x="131" y="36"/>
                                  </a:lnTo>
                                  <a:lnTo>
                                    <a:pt x="121" y="34"/>
                                  </a:lnTo>
                                  <a:lnTo>
                                    <a:pt x="106" y="13"/>
                                  </a:lnTo>
                                  <a:lnTo>
                                    <a:pt x="88" y="10"/>
                                  </a:lnTo>
                                  <a:lnTo>
                                    <a:pt x="74" y="16"/>
                                  </a:lnTo>
                                  <a:lnTo>
                                    <a:pt x="72" y="0"/>
                                  </a:lnTo>
                                  <a:lnTo>
                                    <a:pt x="59" y="3"/>
                                  </a:lnTo>
                                  <a:lnTo>
                                    <a:pt x="57" y="11"/>
                                  </a:lnTo>
                                  <a:lnTo>
                                    <a:pt x="48" y="18"/>
                                  </a:lnTo>
                                  <a:lnTo>
                                    <a:pt x="31" y="8"/>
                                  </a:lnTo>
                                  <a:lnTo>
                                    <a:pt x="18" y="18"/>
                                  </a:lnTo>
                                  <a:lnTo>
                                    <a:pt x="12" y="26"/>
                                  </a:lnTo>
                                  <a:lnTo>
                                    <a:pt x="13" y="41"/>
                                  </a:lnTo>
                                  <a:lnTo>
                                    <a:pt x="22" y="42"/>
                                  </a:lnTo>
                                  <a:lnTo>
                                    <a:pt x="25" y="55"/>
                                  </a:lnTo>
                                  <a:lnTo>
                                    <a:pt x="20" y="63"/>
                                  </a:lnTo>
                                  <a:lnTo>
                                    <a:pt x="23" y="63"/>
                                  </a:lnTo>
                                  <a:lnTo>
                                    <a:pt x="26" y="76"/>
                                  </a:lnTo>
                                  <a:lnTo>
                                    <a:pt x="10" y="73"/>
                                  </a:lnTo>
                                  <a:lnTo>
                                    <a:pt x="10" y="80"/>
                                  </a:lnTo>
                                  <a:lnTo>
                                    <a:pt x="18" y="85"/>
                                  </a:lnTo>
                                  <a:lnTo>
                                    <a:pt x="12" y="101"/>
                                  </a:lnTo>
                                  <a:lnTo>
                                    <a:pt x="2" y="101"/>
                                  </a:lnTo>
                                  <a:lnTo>
                                    <a:pt x="10" y="115"/>
                                  </a:lnTo>
                                  <a:lnTo>
                                    <a:pt x="0" y="135"/>
                                  </a:lnTo>
                                  <a:lnTo>
                                    <a:pt x="20" y="140"/>
                                  </a:lnTo>
                                  <a:lnTo>
                                    <a:pt x="25" y="153"/>
                                  </a:lnTo>
                                  <a:lnTo>
                                    <a:pt x="35" y="155"/>
                                  </a:lnTo>
                                  <a:lnTo>
                                    <a:pt x="31" y="202"/>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07" name="Freeform 1186"/>
                            <p:cNvSpPr>
                              <a:spLocks/>
                            </p:cNvSpPr>
                            <p:nvPr/>
                          </p:nvSpPr>
                          <p:spPr bwMode="auto">
                            <a:xfrm>
                              <a:off x="3588" y="3441"/>
                              <a:ext cx="34" cy="33"/>
                            </a:xfrm>
                            <a:custGeom>
                              <a:avLst/>
                              <a:gdLst>
                                <a:gd name="T0" fmla="*/ 0 w 73"/>
                                <a:gd name="T1" fmla="*/ 0 h 72"/>
                                <a:gd name="T2" fmla="*/ 0 w 73"/>
                                <a:gd name="T3" fmla="*/ 0 h 72"/>
                                <a:gd name="T4" fmla="*/ 0 w 73"/>
                                <a:gd name="T5" fmla="*/ 0 h 72"/>
                                <a:gd name="T6" fmla="*/ 0 w 73"/>
                                <a:gd name="T7" fmla="*/ 0 h 72"/>
                                <a:gd name="T8" fmla="*/ 0 w 73"/>
                                <a:gd name="T9" fmla="*/ 0 h 72"/>
                                <a:gd name="T10" fmla="*/ 0 w 73"/>
                                <a:gd name="T11" fmla="*/ 0 h 72"/>
                                <a:gd name="T12" fmla="*/ 0 w 73"/>
                                <a:gd name="T13" fmla="*/ 0 h 72"/>
                                <a:gd name="T14" fmla="*/ 0 w 73"/>
                                <a:gd name="T15" fmla="*/ 0 h 72"/>
                                <a:gd name="T16" fmla="*/ 0 w 73"/>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2"/>
                                <a:gd name="T29" fmla="*/ 73 w 73"/>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2">
                                  <a:moveTo>
                                    <a:pt x="73" y="28"/>
                                  </a:moveTo>
                                  <a:lnTo>
                                    <a:pt x="62" y="54"/>
                                  </a:lnTo>
                                  <a:lnTo>
                                    <a:pt x="32" y="72"/>
                                  </a:lnTo>
                                  <a:lnTo>
                                    <a:pt x="14" y="63"/>
                                  </a:lnTo>
                                  <a:lnTo>
                                    <a:pt x="0" y="41"/>
                                  </a:lnTo>
                                  <a:lnTo>
                                    <a:pt x="16" y="13"/>
                                  </a:lnTo>
                                  <a:lnTo>
                                    <a:pt x="40" y="0"/>
                                  </a:lnTo>
                                  <a:lnTo>
                                    <a:pt x="57" y="2"/>
                                  </a:lnTo>
                                  <a:lnTo>
                                    <a:pt x="73" y="28"/>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08" name="Freeform 1187"/>
                            <p:cNvSpPr>
                              <a:spLocks/>
                            </p:cNvSpPr>
                            <p:nvPr/>
                          </p:nvSpPr>
                          <p:spPr bwMode="auto">
                            <a:xfrm>
                              <a:off x="3588" y="3441"/>
                              <a:ext cx="34" cy="33"/>
                            </a:xfrm>
                            <a:custGeom>
                              <a:avLst/>
                              <a:gdLst>
                                <a:gd name="T0" fmla="*/ 0 w 73"/>
                                <a:gd name="T1" fmla="*/ 0 h 72"/>
                                <a:gd name="T2" fmla="*/ 0 w 73"/>
                                <a:gd name="T3" fmla="*/ 0 h 72"/>
                                <a:gd name="T4" fmla="*/ 0 w 73"/>
                                <a:gd name="T5" fmla="*/ 0 h 72"/>
                                <a:gd name="T6" fmla="*/ 0 w 73"/>
                                <a:gd name="T7" fmla="*/ 0 h 72"/>
                                <a:gd name="T8" fmla="*/ 0 w 73"/>
                                <a:gd name="T9" fmla="*/ 0 h 72"/>
                                <a:gd name="T10" fmla="*/ 0 w 73"/>
                                <a:gd name="T11" fmla="*/ 0 h 72"/>
                                <a:gd name="T12" fmla="*/ 0 w 73"/>
                                <a:gd name="T13" fmla="*/ 0 h 72"/>
                                <a:gd name="T14" fmla="*/ 0 w 73"/>
                                <a:gd name="T15" fmla="*/ 0 h 72"/>
                                <a:gd name="T16" fmla="*/ 0 w 73"/>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2"/>
                                <a:gd name="T29" fmla="*/ 73 w 73"/>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2">
                                  <a:moveTo>
                                    <a:pt x="73" y="28"/>
                                  </a:moveTo>
                                  <a:lnTo>
                                    <a:pt x="62" y="54"/>
                                  </a:lnTo>
                                  <a:lnTo>
                                    <a:pt x="32" y="72"/>
                                  </a:lnTo>
                                  <a:lnTo>
                                    <a:pt x="14" y="63"/>
                                  </a:lnTo>
                                  <a:lnTo>
                                    <a:pt x="0" y="41"/>
                                  </a:lnTo>
                                  <a:lnTo>
                                    <a:pt x="16" y="13"/>
                                  </a:lnTo>
                                  <a:lnTo>
                                    <a:pt x="40" y="0"/>
                                  </a:lnTo>
                                  <a:lnTo>
                                    <a:pt x="57" y="2"/>
                                  </a:lnTo>
                                  <a:lnTo>
                                    <a:pt x="73" y="28"/>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09" name="Freeform 1188"/>
                            <p:cNvSpPr>
                              <a:spLocks/>
                            </p:cNvSpPr>
                            <p:nvPr/>
                          </p:nvSpPr>
                          <p:spPr bwMode="auto">
                            <a:xfrm>
                              <a:off x="3033" y="2891"/>
                              <a:ext cx="58" cy="61"/>
                            </a:xfrm>
                            <a:custGeom>
                              <a:avLst/>
                              <a:gdLst>
                                <a:gd name="T0" fmla="*/ 0 w 127"/>
                                <a:gd name="T1" fmla="*/ 0 h 134"/>
                                <a:gd name="T2" fmla="*/ 0 w 127"/>
                                <a:gd name="T3" fmla="*/ 0 h 134"/>
                                <a:gd name="T4" fmla="*/ 0 w 127"/>
                                <a:gd name="T5" fmla="*/ 0 h 134"/>
                                <a:gd name="T6" fmla="*/ 0 w 127"/>
                                <a:gd name="T7" fmla="*/ 0 h 134"/>
                                <a:gd name="T8" fmla="*/ 0 w 127"/>
                                <a:gd name="T9" fmla="*/ 0 h 134"/>
                                <a:gd name="T10" fmla="*/ 0 w 127"/>
                                <a:gd name="T11" fmla="*/ 0 h 134"/>
                                <a:gd name="T12" fmla="*/ 0 w 127"/>
                                <a:gd name="T13" fmla="*/ 0 h 134"/>
                                <a:gd name="T14" fmla="*/ 0 w 127"/>
                                <a:gd name="T15" fmla="*/ 0 h 134"/>
                                <a:gd name="T16" fmla="*/ 0 w 127"/>
                                <a:gd name="T17" fmla="*/ 0 h 134"/>
                                <a:gd name="T18" fmla="*/ 0 w 127"/>
                                <a:gd name="T19" fmla="*/ 0 h 134"/>
                                <a:gd name="T20" fmla="*/ 0 w 127"/>
                                <a:gd name="T21" fmla="*/ 0 h 134"/>
                                <a:gd name="T22" fmla="*/ 0 w 127"/>
                                <a:gd name="T23" fmla="*/ 0 h 134"/>
                                <a:gd name="T24" fmla="*/ 0 w 127"/>
                                <a:gd name="T25" fmla="*/ 0 h 134"/>
                                <a:gd name="T26" fmla="*/ 0 w 127"/>
                                <a:gd name="T27" fmla="*/ 0 h 134"/>
                                <a:gd name="T28" fmla="*/ 0 w 127"/>
                                <a:gd name="T29" fmla="*/ 0 h 134"/>
                                <a:gd name="T30" fmla="*/ 0 w 127"/>
                                <a:gd name="T31" fmla="*/ 0 h 134"/>
                                <a:gd name="T32" fmla="*/ 0 w 127"/>
                                <a:gd name="T33" fmla="*/ 0 h 134"/>
                                <a:gd name="T34" fmla="*/ 0 w 127"/>
                                <a:gd name="T35" fmla="*/ 0 h 134"/>
                                <a:gd name="T36" fmla="*/ 0 w 127"/>
                                <a:gd name="T37" fmla="*/ 0 h 134"/>
                                <a:gd name="T38" fmla="*/ 0 w 127"/>
                                <a:gd name="T39" fmla="*/ 0 h 1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7"/>
                                <a:gd name="T61" fmla="*/ 0 h 134"/>
                                <a:gd name="T62" fmla="*/ 127 w 127"/>
                                <a:gd name="T63" fmla="*/ 134 h 1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7" h="134">
                                  <a:moveTo>
                                    <a:pt x="0" y="52"/>
                                  </a:moveTo>
                                  <a:lnTo>
                                    <a:pt x="68" y="109"/>
                                  </a:lnTo>
                                  <a:lnTo>
                                    <a:pt x="123" y="134"/>
                                  </a:lnTo>
                                  <a:lnTo>
                                    <a:pt x="127" y="87"/>
                                  </a:lnTo>
                                  <a:lnTo>
                                    <a:pt x="117" y="85"/>
                                  </a:lnTo>
                                  <a:lnTo>
                                    <a:pt x="112" y="72"/>
                                  </a:lnTo>
                                  <a:lnTo>
                                    <a:pt x="92" y="67"/>
                                  </a:lnTo>
                                  <a:lnTo>
                                    <a:pt x="102" y="47"/>
                                  </a:lnTo>
                                  <a:lnTo>
                                    <a:pt x="94" y="33"/>
                                  </a:lnTo>
                                  <a:lnTo>
                                    <a:pt x="87" y="30"/>
                                  </a:lnTo>
                                  <a:lnTo>
                                    <a:pt x="78" y="44"/>
                                  </a:lnTo>
                                  <a:lnTo>
                                    <a:pt x="61" y="39"/>
                                  </a:lnTo>
                                  <a:lnTo>
                                    <a:pt x="66" y="25"/>
                                  </a:lnTo>
                                  <a:lnTo>
                                    <a:pt x="61" y="8"/>
                                  </a:lnTo>
                                  <a:lnTo>
                                    <a:pt x="55" y="0"/>
                                  </a:lnTo>
                                  <a:lnTo>
                                    <a:pt x="35" y="7"/>
                                  </a:lnTo>
                                  <a:lnTo>
                                    <a:pt x="37" y="13"/>
                                  </a:lnTo>
                                  <a:lnTo>
                                    <a:pt x="27" y="17"/>
                                  </a:lnTo>
                                  <a:lnTo>
                                    <a:pt x="27" y="28"/>
                                  </a:lnTo>
                                  <a:lnTo>
                                    <a:pt x="0" y="5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10" name="Freeform 1189"/>
                            <p:cNvSpPr>
                              <a:spLocks/>
                            </p:cNvSpPr>
                            <p:nvPr/>
                          </p:nvSpPr>
                          <p:spPr bwMode="auto">
                            <a:xfrm>
                              <a:off x="3033" y="2891"/>
                              <a:ext cx="58" cy="61"/>
                            </a:xfrm>
                            <a:custGeom>
                              <a:avLst/>
                              <a:gdLst>
                                <a:gd name="T0" fmla="*/ 0 w 127"/>
                                <a:gd name="T1" fmla="*/ 0 h 134"/>
                                <a:gd name="T2" fmla="*/ 0 w 127"/>
                                <a:gd name="T3" fmla="*/ 0 h 134"/>
                                <a:gd name="T4" fmla="*/ 0 w 127"/>
                                <a:gd name="T5" fmla="*/ 0 h 134"/>
                                <a:gd name="T6" fmla="*/ 0 w 127"/>
                                <a:gd name="T7" fmla="*/ 0 h 134"/>
                                <a:gd name="T8" fmla="*/ 0 w 127"/>
                                <a:gd name="T9" fmla="*/ 0 h 134"/>
                                <a:gd name="T10" fmla="*/ 0 w 127"/>
                                <a:gd name="T11" fmla="*/ 0 h 134"/>
                                <a:gd name="T12" fmla="*/ 0 w 127"/>
                                <a:gd name="T13" fmla="*/ 0 h 134"/>
                                <a:gd name="T14" fmla="*/ 0 w 127"/>
                                <a:gd name="T15" fmla="*/ 0 h 134"/>
                                <a:gd name="T16" fmla="*/ 0 w 127"/>
                                <a:gd name="T17" fmla="*/ 0 h 134"/>
                                <a:gd name="T18" fmla="*/ 0 w 127"/>
                                <a:gd name="T19" fmla="*/ 0 h 134"/>
                                <a:gd name="T20" fmla="*/ 0 w 127"/>
                                <a:gd name="T21" fmla="*/ 0 h 134"/>
                                <a:gd name="T22" fmla="*/ 0 w 127"/>
                                <a:gd name="T23" fmla="*/ 0 h 134"/>
                                <a:gd name="T24" fmla="*/ 0 w 127"/>
                                <a:gd name="T25" fmla="*/ 0 h 134"/>
                                <a:gd name="T26" fmla="*/ 0 w 127"/>
                                <a:gd name="T27" fmla="*/ 0 h 134"/>
                                <a:gd name="T28" fmla="*/ 0 w 127"/>
                                <a:gd name="T29" fmla="*/ 0 h 134"/>
                                <a:gd name="T30" fmla="*/ 0 w 127"/>
                                <a:gd name="T31" fmla="*/ 0 h 134"/>
                                <a:gd name="T32" fmla="*/ 0 w 127"/>
                                <a:gd name="T33" fmla="*/ 0 h 134"/>
                                <a:gd name="T34" fmla="*/ 0 w 127"/>
                                <a:gd name="T35" fmla="*/ 0 h 134"/>
                                <a:gd name="T36" fmla="*/ 0 w 127"/>
                                <a:gd name="T37" fmla="*/ 0 h 134"/>
                                <a:gd name="T38" fmla="*/ 0 w 127"/>
                                <a:gd name="T39" fmla="*/ 0 h 1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7"/>
                                <a:gd name="T61" fmla="*/ 0 h 134"/>
                                <a:gd name="T62" fmla="*/ 127 w 127"/>
                                <a:gd name="T63" fmla="*/ 134 h 1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7" h="134">
                                  <a:moveTo>
                                    <a:pt x="0" y="52"/>
                                  </a:moveTo>
                                  <a:lnTo>
                                    <a:pt x="68" y="109"/>
                                  </a:lnTo>
                                  <a:lnTo>
                                    <a:pt x="123" y="134"/>
                                  </a:lnTo>
                                  <a:lnTo>
                                    <a:pt x="127" y="87"/>
                                  </a:lnTo>
                                  <a:lnTo>
                                    <a:pt x="117" y="85"/>
                                  </a:lnTo>
                                  <a:lnTo>
                                    <a:pt x="112" y="72"/>
                                  </a:lnTo>
                                  <a:lnTo>
                                    <a:pt x="92" y="67"/>
                                  </a:lnTo>
                                  <a:lnTo>
                                    <a:pt x="102" y="47"/>
                                  </a:lnTo>
                                  <a:lnTo>
                                    <a:pt x="94" y="33"/>
                                  </a:lnTo>
                                  <a:lnTo>
                                    <a:pt x="87" y="30"/>
                                  </a:lnTo>
                                  <a:lnTo>
                                    <a:pt x="78" y="44"/>
                                  </a:lnTo>
                                  <a:lnTo>
                                    <a:pt x="61" y="39"/>
                                  </a:lnTo>
                                  <a:lnTo>
                                    <a:pt x="66" y="25"/>
                                  </a:lnTo>
                                  <a:lnTo>
                                    <a:pt x="61" y="8"/>
                                  </a:lnTo>
                                  <a:lnTo>
                                    <a:pt x="55" y="0"/>
                                  </a:lnTo>
                                  <a:lnTo>
                                    <a:pt x="35" y="7"/>
                                  </a:lnTo>
                                  <a:lnTo>
                                    <a:pt x="37" y="13"/>
                                  </a:lnTo>
                                  <a:lnTo>
                                    <a:pt x="27" y="17"/>
                                  </a:lnTo>
                                  <a:lnTo>
                                    <a:pt x="27" y="28"/>
                                  </a:lnTo>
                                  <a:lnTo>
                                    <a:pt x="0" y="52"/>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11" name="Freeform 1190"/>
                            <p:cNvSpPr>
                              <a:spLocks/>
                            </p:cNvSpPr>
                            <p:nvPr/>
                          </p:nvSpPr>
                          <p:spPr bwMode="auto">
                            <a:xfrm>
                              <a:off x="3330" y="2509"/>
                              <a:ext cx="230" cy="221"/>
                            </a:xfrm>
                            <a:custGeom>
                              <a:avLst/>
                              <a:gdLst>
                                <a:gd name="T0" fmla="*/ 0 w 501"/>
                                <a:gd name="T1" fmla="*/ 0 h 480"/>
                                <a:gd name="T2" fmla="*/ 0 w 501"/>
                                <a:gd name="T3" fmla="*/ 0 h 480"/>
                                <a:gd name="T4" fmla="*/ 0 w 501"/>
                                <a:gd name="T5" fmla="*/ 0 h 480"/>
                                <a:gd name="T6" fmla="*/ 0 w 501"/>
                                <a:gd name="T7" fmla="*/ 0 h 480"/>
                                <a:gd name="T8" fmla="*/ 0 w 501"/>
                                <a:gd name="T9" fmla="*/ 0 h 480"/>
                                <a:gd name="T10" fmla="*/ 0 w 501"/>
                                <a:gd name="T11" fmla="*/ 0 h 480"/>
                                <a:gd name="T12" fmla="*/ 0 w 501"/>
                                <a:gd name="T13" fmla="*/ 0 h 480"/>
                                <a:gd name="T14" fmla="*/ 0 w 501"/>
                                <a:gd name="T15" fmla="*/ 0 h 480"/>
                                <a:gd name="T16" fmla="*/ 0 w 501"/>
                                <a:gd name="T17" fmla="*/ 0 h 480"/>
                                <a:gd name="T18" fmla="*/ 0 w 501"/>
                                <a:gd name="T19" fmla="*/ 0 h 480"/>
                                <a:gd name="T20" fmla="*/ 0 w 501"/>
                                <a:gd name="T21" fmla="*/ 0 h 480"/>
                                <a:gd name="T22" fmla="*/ 0 w 501"/>
                                <a:gd name="T23" fmla="*/ 0 h 480"/>
                                <a:gd name="T24" fmla="*/ 0 w 501"/>
                                <a:gd name="T25" fmla="*/ 0 h 480"/>
                                <a:gd name="T26" fmla="*/ 0 w 501"/>
                                <a:gd name="T27" fmla="*/ 0 h 480"/>
                                <a:gd name="T28" fmla="*/ 0 w 501"/>
                                <a:gd name="T29" fmla="*/ 0 h 480"/>
                                <a:gd name="T30" fmla="*/ 0 w 501"/>
                                <a:gd name="T31" fmla="*/ 0 h 480"/>
                                <a:gd name="T32" fmla="*/ 0 w 501"/>
                                <a:gd name="T33" fmla="*/ 0 h 480"/>
                                <a:gd name="T34" fmla="*/ 0 w 501"/>
                                <a:gd name="T35" fmla="*/ 0 h 480"/>
                                <a:gd name="T36" fmla="*/ 0 w 501"/>
                                <a:gd name="T37" fmla="*/ 0 h 480"/>
                                <a:gd name="T38" fmla="*/ 0 w 501"/>
                                <a:gd name="T39" fmla="*/ 0 h 480"/>
                                <a:gd name="T40" fmla="*/ 0 w 501"/>
                                <a:gd name="T41" fmla="*/ 0 h 480"/>
                                <a:gd name="T42" fmla="*/ 0 w 501"/>
                                <a:gd name="T43" fmla="*/ 0 h 480"/>
                                <a:gd name="T44" fmla="*/ 0 w 501"/>
                                <a:gd name="T45" fmla="*/ 0 h 480"/>
                                <a:gd name="T46" fmla="*/ 0 w 501"/>
                                <a:gd name="T47" fmla="*/ 0 h 480"/>
                                <a:gd name="T48" fmla="*/ 0 w 501"/>
                                <a:gd name="T49" fmla="*/ 0 h 480"/>
                                <a:gd name="T50" fmla="*/ 0 w 501"/>
                                <a:gd name="T51" fmla="*/ 0 h 480"/>
                                <a:gd name="T52" fmla="*/ 0 w 501"/>
                                <a:gd name="T53" fmla="*/ 0 h 480"/>
                                <a:gd name="T54" fmla="*/ 0 w 501"/>
                                <a:gd name="T55" fmla="*/ 0 h 480"/>
                                <a:gd name="T56" fmla="*/ 0 w 501"/>
                                <a:gd name="T57" fmla="*/ 0 h 480"/>
                                <a:gd name="T58" fmla="*/ 0 w 501"/>
                                <a:gd name="T59" fmla="*/ 0 h 480"/>
                                <a:gd name="T60" fmla="*/ 0 w 501"/>
                                <a:gd name="T61" fmla="*/ 0 h 480"/>
                                <a:gd name="T62" fmla="*/ 0 w 501"/>
                                <a:gd name="T63" fmla="*/ 0 h 480"/>
                                <a:gd name="T64" fmla="*/ 0 w 501"/>
                                <a:gd name="T65" fmla="*/ 0 h 480"/>
                                <a:gd name="T66" fmla="*/ 0 w 501"/>
                                <a:gd name="T67" fmla="*/ 0 h 480"/>
                                <a:gd name="T68" fmla="*/ 0 w 501"/>
                                <a:gd name="T69" fmla="*/ 0 h 480"/>
                                <a:gd name="T70" fmla="*/ 0 w 501"/>
                                <a:gd name="T71" fmla="*/ 0 h 480"/>
                                <a:gd name="T72" fmla="*/ 0 w 501"/>
                                <a:gd name="T73" fmla="*/ 0 h 480"/>
                                <a:gd name="T74" fmla="*/ 0 w 501"/>
                                <a:gd name="T75" fmla="*/ 0 h 480"/>
                                <a:gd name="T76" fmla="*/ 0 w 501"/>
                                <a:gd name="T77" fmla="*/ 0 h 480"/>
                                <a:gd name="T78" fmla="*/ 0 w 501"/>
                                <a:gd name="T79" fmla="*/ 0 h 480"/>
                                <a:gd name="T80" fmla="*/ 0 w 501"/>
                                <a:gd name="T81" fmla="*/ 0 h 480"/>
                                <a:gd name="T82" fmla="*/ 0 w 501"/>
                                <a:gd name="T83" fmla="*/ 0 h 480"/>
                                <a:gd name="T84" fmla="*/ 0 w 501"/>
                                <a:gd name="T85" fmla="*/ 0 h 480"/>
                                <a:gd name="T86" fmla="*/ 0 w 501"/>
                                <a:gd name="T87" fmla="*/ 0 h 480"/>
                                <a:gd name="T88" fmla="*/ 0 w 501"/>
                                <a:gd name="T89" fmla="*/ 0 h 4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1"/>
                                <a:gd name="T136" fmla="*/ 0 h 480"/>
                                <a:gd name="T137" fmla="*/ 501 w 501"/>
                                <a:gd name="T138" fmla="*/ 480 h 4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1" h="480">
                                  <a:moveTo>
                                    <a:pt x="501" y="58"/>
                                  </a:moveTo>
                                  <a:lnTo>
                                    <a:pt x="492" y="68"/>
                                  </a:lnTo>
                                  <a:lnTo>
                                    <a:pt x="493" y="106"/>
                                  </a:lnTo>
                                  <a:lnTo>
                                    <a:pt x="485" y="114"/>
                                  </a:lnTo>
                                  <a:lnTo>
                                    <a:pt x="492" y="143"/>
                                  </a:lnTo>
                                  <a:lnTo>
                                    <a:pt x="500" y="151"/>
                                  </a:lnTo>
                                  <a:lnTo>
                                    <a:pt x="501" y="397"/>
                                  </a:lnTo>
                                  <a:lnTo>
                                    <a:pt x="501" y="460"/>
                                  </a:lnTo>
                                  <a:lnTo>
                                    <a:pt x="469" y="462"/>
                                  </a:lnTo>
                                  <a:lnTo>
                                    <a:pt x="469" y="480"/>
                                  </a:lnTo>
                                  <a:lnTo>
                                    <a:pt x="218" y="350"/>
                                  </a:lnTo>
                                  <a:lnTo>
                                    <a:pt x="187" y="360"/>
                                  </a:lnTo>
                                  <a:lnTo>
                                    <a:pt x="176" y="364"/>
                                  </a:lnTo>
                                  <a:lnTo>
                                    <a:pt x="150" y="347"/>
                                  </a:lnTo>
                                  <a:lnTo>
                                    <a:pt x="83" y="347"/>
                                  </a:lnTo>
                                  <a:lnTo>
                                    <a:pt x="68" y="317"/>
                                  </a:lnTo>
                                  <a:lnTo>
                                    <a:pt x="34" y="307"/>
                                  </a:lnTo>
                                  <a:lnTo>
                                    <a:pt x="26" y="301"/>
                                  </a:lnTo>
                                  <a:lnTo>
                                    <a:pt x="21" y="281"/>
                                  </a:lnTo>
                                  <a:lnTo>
                                    <a:pt x="5" y="254"/>
                                  </a:lnTo>
                                  <a:lnTo>
                                    <a:pt x="15" y="242"/>
                                  </a:lnTo>
                                  <a:lnTo>
                                    <a:pt x="18" y="195"/>
                                  </a:lnTo>
                                  <a:lnTo>
                                    <a:pt x="13" y="141"/>
                                  </a:lnTo>
                                  <a:lnTo>
                                    <a:pt x="0" y="120"/>
                                  </a:lnTo>
                                  <a:lnTo>
                                    <a:pt x="10" y="106"/>
                                  </a:lnTo>
                                  <a:lnTo>
                                    <a:pt x="29" y="89"/>
                                  </a:lnTo>
                                  <a:lnTo>
                                    <a:pt x="29" y="58"/>
                                  </a:lnTo>
                                  <a:lnTo>
                                    <a:pt x="67" y="31"/>
                                  </a:lnTo>
                                  <a:lnTo>
                                    <a:pt x="68" y="0"/>
                                  </a:lnTo>
                                  <a:lnTo>
                                    <a:pt x="99" y="14"/>
                                  </a:lnTo>
                                  <a:lnTo>
                                    <a:pt x="143" y="14"/>
                                  </a:lnTo>
                                  <a:lnTo>
                                    <a:pt x="187" y="32"/>
                                  </a:lnTo>
                                  <a:lnTo>
                                    <a:pt x="205" y="68"/>
                                  </a:lnTo>
                                  <a:lnTo>
                                    <a:pt x="265" y="81"/>
                                  </a:lnTo>
                                  <a:lnTo>
                                    <a:pt x="303" y="106"/>
                                  </a:lnTo>
                                  <a:lnTo>
                                    <a:pt x="334" y="93"/>
                                  </a:lnTo>
                                  <a:lnTo>
                                    <a:pt x="342" y="76"/>
                                  </a:lnTo>
                                  <a:lnTo>
                                    <a:pt x="335" y="58"/>
                                  </a:lnTo>
                                  <a:lnTo>
                                    <a:pt x="339" y="42"/>
                                  </a:lnTo>
                                  <a:lnTo>
                                    <a:pt x="371" y="14"/>
                                  </a:lnTo>
                                  <a:lnTo>
                                    <a:pt x="404" y="10"/>
                                  </a:lnTo>
                                  <a:lnTo>
                                    <a:pt x="430" y="18"/>
                                  </a:lnTo>
                                  <a:lnTo>
                                    <a:pt x="441" y="36"/>
                                  </a:lnTo>
                                  <a:lnTo>
                                    <a:pt x="493" y="47"/>
                                  </a:lnTo>
                                  <a:lnTo>
                                    <a:pt x="501" y="58"/>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12" name="Freeform 1191"/>
                            <p:cNvSpPr>
                              <a:spLocks/>
                            </p:cNvSpPr>
                            <p:nvPr/>
                          </p:nvSpPr>
                          <p:spPr bwMode="auto">
                            <a:xfrm>
                              <a:off x="3330" y="2509"/>
                              <a:ext cx="230" cy="221"/>
                            </a:xfrm>
                            <a:custGeom>
                              <a:avLst/>
                              <a:gdLst>
                                <a:gd name="T0" fmla="*/ 0 w 501"/>
                                <a:gd name="T1" fmla="*/ 0 h 480"/>
                                <a:gd name="T2" fmla="*/ 0 w 501"/>
                                <a:gd name="T3" fmla="*/ 0 h 480"/>
                                <a:gd name="T4" fmla="*/ 0 w 501"/>
                                <a:gd name="T5" fmla="*/ 0 h 480"/>
                                <a:gd name="T6" fmla="*/ 0 w 501"/>
                                <a:gd name="T7" fmla="*/ 0 h 480"/>
                                <a:gd name="T8" fmla="*/ 0 w 501"/>
                                <a:gd name="T9" fmla="*/ 0 h 480"/>
                                <a:gd name="T10" fmla="*/ 0 w 501"/>
                                <a:gd name="T11" fmla="*/ 0 h 480"/>
                                <a:gd name="T12" fmla="*/ 0 w 501"/>
                                <a:gd name="T13" fmla="*/ 0 h 480"/>
                                <a:gd name="T14" fmla="*/ 0 w 501"/>
                                <a:gd name="T15" fmla="*/ 0 h 480"/>
                                <a:gd name="T16" fmla="*/ 0 w 501"/>
                                <a:gd name="T17" fmla="*/ 0 h 480"/>
                                <a:gd name="T18" fmla="*/ 0 w 501"/>
                                <a:gd name="T19" fmla="*/ 0 h 480"/>
                                <a:gd name="T20" fmla="*/ 0 w 501"/>
                                <a:gd name="T21" fmla="*/ 0 h 480"/>
                                <a:gd name="T22" fmla="*/ 0 w 501"/>
                                <a:gd name="T23" fmla="*/ 0 h 480"/>
                                <a:gd name="T24" fmla="*/ 0 w 501"/>
                                <a:gd name="T25" fmla="*/ 0 h 480"/>
                                <a:gd name="T26" fmla="*/ 0 w 501"/>
                                <a:gd name="T27" fmla="*/ 0 h 480"/>
                                <a:gd name="T28" fmla="*/ 0 w 501"/>
                                <a:gd name="T29" fmla="*/ 0 h 480"/>
                                <a:gd name="T30" fmla="*/ 0 w 501"/>
                                <a:gd name="T31" fmla="*/ 0 h 480"/>
                                <a:gd name="T32" fmla="*/ 0 w 501"/>
                                <a:gd name="T33" fmla="*/ 0 h 480"/>
                                <a:gd name="T34" fmla="*/ 0 w 501"/>
                                <a:gd name="T35" fmla="*/ 0 h 480"/>
                                <a:gd name="T36" fmla="*/ 0 w 501"/>
                                <a:gd name="T37" fmla="*/ 0 h 480"/>
                                <a:gd name="T38" fmla="*/ 0 w 501"/>
                                <a:gd name="T39" fmla="*/ 0 h 480"/>
                                <a:gd name="T40" fmla="*/ 0 w 501"/>
                                <a:gd name="T41" fmla="*/ 0 h 480"/>
                                <a:gd name="T42" fmla="*/ 0 w 501"/>
                                <a:gd name="T43" fmla="*/ 0 h 480"/>
                                <a:gd name="T44" fmla="*/ 0 w 501"/>
                                <a:gd name="T45" fmla="*/ 0 h 480"/>
                                <a:gd name="T46" fmla="*/ 0 w 501"/>
                                <a:gd name="T47" fmla="*/ 0 h 480"/>
                                <a:gd name="T48" fmla="*/ 0 w 501"/>
                                <a:gd name="T49" fmla="*/ 0 h 480"/>
                                <a:gd name="T50" fmla="*/ 0 w 501"/>
                                <a:gd name="T51" fmla="*/ 0 h 480"/>
                                <a:gd name="T52" fmla="*/ 0 w 501"/>
                                <a:gd name="T53" fmla="*/ 0 h 480"/>
                                <a:gd name="T54" fmla="*/ 0 w 501"/>
                                <a:gd name="T55" fmla="*/ 0 h 480"/>
                                <a:gd name="T56" fmla="*/ 0 w 501"/>
                                <a:gd name="T57" fmla="*/ 0 h 480"/>
                                <a:gd name="T58" fmla="*/ 0 w 501"/>
                                <a:gd name="T59" fmla="*/ 0 h 480"/>
                                <a:gd name="T60" fmla="*/ 0 w 501"/>
                                <a:gd name="T61" fmla="*/ 0 h 480"/>
                                <a:gd name="T62" fmla="*/ 0 w 501"/>
                                <a:gd name="T63" fmla="*/ 0 h 480"/>
                                <a:gd name="T64" fmla="*/ 0 w 501"/>
                                <a:gd name="T65" fmla="*/ 0 h 480"/>
                                <a:gd name="T66" fmla="*/ 0 w 501"/>
                                <a:gd name="T67" fmla="*/ 0 h 480"/>
                                <a:gd name="T68" fmla="*/ 0 w 501"/>
                                <a:gd name="T69" fmla="*/ 0 h 480"/>
                                <a:gd name="T70" fmla="*/ 0 w 501"/>
                                <a:gd name="T71" fmla="*/ 0 h 480"/>
                                <a:gd name="T72" fmla="*/ 0 w 501"/>
                                <a:gd name="T73" fmla="*/ 0 h 480"/>
                                <a:gd name="T74" fmla="*/ 0 w 501"/>
                                <a:gd name="T75" fmla="*/ 0 h 480"/>
                                <a:gd name="T76" fmla="*/ 0 w 501"/>
                                <a:gd name="T77" fmla="*/ 0 h 480"/>
                                <a:gd name="T78" fmla="*/ 0 w 501"/>
                                <a:gd name="T79" fmla="*/ 0 h 480"/>
                                <a:gd name="T80" fmla="*/ 0 w 501"/>
                                <a:gd name="T81" fmla="*/ 0 h 480"/>
                                <a:gd name="T82" fmla="*/ 0 w 501"/>
                                <a:gd name="T83" fmla="*/ 0 h 480"/>
                                <a:gd name="T84" fmla="*/ 0 w 501"/>
                                <a:gd name="T85" fmla="*/ 0 h 480"/>
                                <a:gd name="T86" fmla="*/ 0 w 501"/>
                                <a:gd name="T87" fmla="*/ 0 h 480"/>
                                <a:gd name="T88" fmla="*/ 0 w 501"/>
                                <a:gd name="T89" fmla="*/ 0 h 4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1"/>
                                <a:gd name="T136" fmla="*/ 0 h 480"/>
                                <a:gd name="T137" fmla="*/ 501 w 501"/>
                                <a:gd name="T138" fmla="*/ 480 h 4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1" h="480">
                                  <a:moveTo>
                                    <a:pt x="501" y="58"/>
                                  </a:moveTo>
                                  <a:lnTo>
                                    <a:pt x="492" y="68"/>
                                  </a:lnTo>
                                  <a:lnTo>
                                    <a:pt x="493" y="106"/>
                                  </a:lnTo>
                                  <a:lnTo>
                                    <a:pt x="485" y="114"/>
                                  </a:lnTo>
                                  <a:lnTo>
                                    <a:pt x="492" y="143"/>
                                  </a:lnTo>
                                  <a:lnTo>
                                    <a:pt x="500" y="151"/>
                                  </a:lnTo>
                                  <a:lnTo>
                                    <a:pt x="501" y="397"/>
                                  </a:lnTo>
                                  <a:lnTo>
                                    <a:pt x="501" y="460"/>
                                  </a:lnTo>
                                  <a:lnTo>
                                    <a:pt x="469" y="462"/>
                                  </a:lnTo>
                                  <a:lnTo>
                                    <a:pt x="469" y="480"/>
                                  </a:lnTo>
                                  <a:lnTo>
                                    <a:pt x="218" y="350"/>
                                  </a:lnTo>
                                  <a:lnTo>
                                    <a:pt x="187" y="360"/>
                                  </a:lnTo>
                                  <a:lnTo>
                                    <a:pt x="176" y="364"/>
                                  </a:lnTo>
                                  <a:lnTo>
                                    <a:pt x="150" y="347"/>
                                  </a:lnTo>
                                  <a:lnTo>
                                    <a:pt x="83" y="347"/>
                                  </a:lnTo>
                                  <a:lnTo>
                                    <a:pt x="68" y="317"/>
                                  </a:lnTo>
                                  <a:lnTo>
                                    <a:pt x="34" y="307"/>
                                  </a:lnTo>
                                  <a:lnTo>
                                    <a:pt x="26" y="301"/>
                                  </a:lnTo>
                                  <a:lnTo>
                                    <a:pt x="21" y="281"/>
                                  </a:lnTo>
                                  <a:lnTo>
                                    <a:pt x="5" y="254"/>
                                  </a:lnTo>
                                  <a:lnTo>
                                    <a:pt x="15" y="242"/>
                                  </a:lnTo>
                                  <a:lnTo>
                                    <a:pt x="18" y="195"/>
                                  </a:lnTo>
                                  <a:lnTo>
                                    <a:pt x="13" y="141"/>
                                  </a:lnTo>
                                  <a:lnTo>
                                    <a:pt x="0" y="120"/>
                                  </a:lnTo>
                                  <a:lnTo>
                                    <a:pt x="10" y="106"/>
                                  </a:lnTo>
                                  <a:lnTo>
                                    <a:pt x="29" y="89"/>
                                  </a:lnTo>
                                  <a:lnTo>
                                    <a:pt x="29" y="58"/>
                                  </a:lnTo>
                                  <a:lnTo>
                                    <a:pt x="67" y="31"/>
                                  </a:lnTo>
                                  <a:lnTo>
                                    <a:pt x="68" y="0"/>
                                  </a:lnTo>
                                  <a:lnTo>
                                    <a:pt x="99" y="14"/>
                                  </a:lnTo>
                                  <a:lnTo>
                                    <a:pt x="143" y="14"/>
                                  </a:lnTo>
                                  <a:lnTo>
                                    <a:pt x="187" y="32"/>
                                  </a:lnTo>
                                  <a:lnTo>
                                    <a:pt x="205" y="68"/>
                                  </a:lnTo>
                                  <a:lnTo>
                                    <a:pt x="265" y="81"/>
                                  </a:lnTo>
                                  <a:lnTo>
                                    <a:pt x="303" y="106"/>
                                  </a:lnTo>
                                  <a:lnTo>
                                    <a:pt x="334" y="93"/>
                                  </a:lnTo>
                                  <a:lnTo>
                                    <a:pt x="342" y="76"/>
                                  </a:lnTo>
                                  <a:lnTo>
                                    <a:pt x="335" y="58"/>
                                  </a:lnTo>
                                  <a:lnTo>
                                    <a:pt x="339" y="42"/>
                                  </a:lnTo>
                                  <a:lnTo>
                                    <a:pt x="371" y="14"/>
                                  </a:lnTo>
                                  <a:lnTo>
                                    <a:pt x="404" y="10"/>
                                  </a:lnTo>
                                  <a:lnTo>
                                    <a:pt x="430" y="18"/>
                                  </a:lnTo>
                                  <a:lnTo>
                                    <a:pt x="441" y="36"/>
                                  </a:lnTo>
                                  <a:lnTo>
                                    <a:pt x="493" y="47"/>
                                  </a:lnTo>
                                  <a:lnTo>
                                    <a:pt x="501" y="58"/>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13" name="Freeform 1192"/>
                            <p:cNvSpPr>
                              <a:spLocks/>
                            </p:cNvSpPr>
                            <p:nvPr/>
                          </p:nvSpPr>
                          <p:spPr bwMode="auto">
                            <a:xfrm>
                              <a:off x="3819" y="3190"/>
                              <a:ext cx="104" cy="204"/>
                            </a:xfrm>
                            <a:custGeom>
                              <a:avLst/>
                              <a:gdLst>
                                <a:gd name="T0" fmla="*/ 0 w 226"/>
                                <a:gd name="T1" fmla="*/ 0 h 447"/>
                                <a:gd name="T2" fmla="*/ 0 w 226"/>
                                <a:gd name="T3" fmla="*/ 0 h 447"/>
                                <a:gd name="T4" fmla="*/ 0 w 226"/>
                                <a:gd name="T5" fmla="*/ 0 h 447"/>
                                <a:gd name="T6" fmla="*/ 0 w 226"/>
                                <a:gd name="T7" fmla="*/ 0 h 447"/>
                                <a:gd name="T8" fmla="*/ 0 w 226"/>
                                <a:gd name="T9" fmla="*/ 0 h 447"/>
                                <a:gd name="T10" fmla="*/ 0 w 226"/>
                                <a:gd name="T11" fmla="*/ 0 h 447"/>
                                <a:gd name="T12" fmla="*/ 0 w 226"/>
                                <a:gd name="T13" fmla="*/ 0 h 447"/>
                                <a:gd name="T14" fmla="*/ 0 w 226"/>
                                <a:gd name="T15" fmla="*/ 0 h 447"/>
                                <a:gd name="T16" fmla="*/ 0 w 226"/>
                                <a:gd name="T17" fmla="*/ 0 h 447"/>
                                <a:gd name="T18" fmla="*/ 0 w 226"/>
                                <a:gd name="T19" fmla="*/ 0 h 447"/>
                                <a:gd name="T20" fmla="*/ 0 w 226"/>
                                <a:gd name="T21" fmla="*/ 0 h 447"/>
                                <a:gd name="T22" fmla="*/ 0 w 226"/>
                                <a:gd name="T23" fmla="*/ 0 h 447"/>
                                <a:gd name="T24" fmla="*/ 0 w 226"/>
                                <a:gd name="T25" fmla="*/ 0 h 447"/>
                                <a:gd name="T26" fmla="*/ 0 w 226"/>
                                <a:gd name="T27" fmla="*/ 0 h 447"/>
                                <a:gd name="T28" fmla="*/ 0 w 226"/>
                                <a:gd name="T29" fmla="*/ 0 h 447"/>
                                <a:gd name="T30" fmla="*/ 0 w 226"/>
                                <a:gd name="T31" fmla="*/ 0 h 447"/>
                                <a:gd name="T32" fmla="*/ 0 w 226"/>
                                <a:gd name="T33" fmla="*/ 0 h 447"/>
                                <a:gd name="T34" fmla="*/ 0 w 226"/>
                                <a:gd name="T35" fmla="*/ 0 h 447"/>
                                <a:gd name="T36" fmla="*/ 0 w 226"/>
                                <a:gd name="T37" fmla="*/ 0 h 447"/>
                                <a:gd name="T38" fmla="*/ 0 w 226"/>
                                <a:gd name="T39" fmla="*/ 0 h 447"/>
                                <a:gd name="T40" fmla="*/ 0 w 226"/>
                                <a:gd name="T41" fmla="*/ 0 h 447"/>
                                <a:gd name="T42" fmla="*/ 0 w 226"/>
                                <a:gd name="T43" fmla="*/ 0 h 447"/>
                                <a:gd name="T44" fmla="*/ 0 w 226"/>
                                <a:gd name="T45" fmla="*/ 0 h 447"/>
                                <a:gd name="T46" fmla="*/ 0 w 226"/>
                                <a:gd name="T47" fmla="*/ 0 h 447"/>
                                <a:gd name="T48" fmla="*/ 0 w 226"/>
                                <a:gd name="T49" fmla="*/ 0 h 447"/>
                                <a:gd name="T50" fmla="*/ 0 w 226"/>
                                <a:gd name="T51" fmla="*/ 0 h 447"/>
                                <a:gd name="T52" fmla="*/ 0 w 226"/>
                                <a:gd name="T53" fmla="*/ 0 h 447"/>
                                <a:gd name="T54" fmla="*/ 0 w 226"/>
                                <a:gd name="T55" fmla="*/ 0 h 447"/>
                                <a:gd name="T56" fmla="*/ 0 w 226"/>
                                <a:gd name="T57" fmla="*/ 0 h 447"/>
                                <a:gd name="T58" fmla="*/ 0 w 226"/>
                                <a:gd name="T59" fmla="*/ 0 h 447"/>
                                <a:gd name="T60" fmla="*/ 0 w 226"/>
                                <a:gd name="T61" fmla="*/ 0 h 447"/>
                                <a:gd name="T62" fmla="*/ 0 w 226"/>
                                <a:gd name="T63" fmla="*/ 0 h 447"/>
                                <a:gd name="T64" fmla="*/ 0 w 226"/>
                                <a:gd name="T65" fmla="*/ 0 h 447"/>
                                <a:gd name="T66" fmla="*/ 0 w 226"/>
                                <a:gd name="T67" fmla="*/ 0 h 447"/>
                                <a:gd name="T68" fmla="*/ 0 w 226"/>
                                <a:gd name="T69" fmla="*/ 0 h 447"/>
                                <a:gd name="T70" fmla="*/ 0 w 226"/>
                                <a:gd name="T71" fmla="*/ 0 h 447"/>
                                <a:gd name="T72" fmla="*/ 0 w 226"/>
                                <a:gd name="T73" fmla="*/ 0 h 447"/>
                                <a:gd name="T74" fmla="*/ 0 w 226"/>
                                <a:gd name="T75" fmla="*/ 0 h 447"/>
                                <a:gd name="T76" fmla="*/ 0 w 226"/>
                                <a:gd name="T77" fmla="*/ 0 h 447"/>
                                <a:gd name="T78" fmla="*/ 0 w 226"/>
                                <a:gd name="T79" fmla="*/ 0 h 447"/>
                                <a:gd name="T80" fmla="*/ 0 w 226"/>
                                <a:gd name="T81" fmla="*/ 0 h 447"/>
                                <a:gd name="T82" fmla="*/ 0 w 226"/>
                                <a:gd name="T83" fmla="*/ 0 h 447"/>
                                <a:gd name="T84" fmla="*/ 0 w 226"/>
                                <a:gd name="T85" fmla="*/ 0 h 447"/>
                                <a:gd name="T86" fmla="*/ 0 w 226"/>
                                <a:gd name="T87" fmla="*/ 0 h 447"/>
                                <a:gd name="T88" fmla="*/ 0 w 226"/>
                                <a:gd name="T89" fmla="*/ 0 h 447"/>
                                <a:gd name="T90" fmla="*/ 0 w 226"/>
                                <a:gd name="T91" fmla="*/ 0 h 447"/>
                                <a:gd name="T92" fmla="*/ 0 w 226"/>
                                <a:gd name="T93" fmla="*/ 0 h 447"/>
                                <a:gd name="T94" fmla="*/ 0 w 226"/>
                                <a:gd name="T95" fmla="*/ 0 h 4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6"/>
                                <a:gd name="T145" fmla="*/ 0 h 447"/>
                                <a:gd name="T146" fmla="*/ 226 w 226"/>
                                <a:gd name="T147" fmla="*/ 447 h 44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6" h="447">
                                  <a:moveTo>
                                    <a:pt x="37" y="135"/>
                                  </a:moveTo>
                                  <a:lnTo>
                                    <a:pt x="62" y="125"/>
                                  </a:lnTo>
                                  <a:lnTo>
                                    <a:pt x="67" y="128"/>
                                  </a:lnTo>
                                  <a:lnTo>
                                    <a:pt x="89" y="117"/>
                                  </a:lnTo>
                                  <a:lnTo>
                                    <a:pt x="99" y="127"/>
                                  </a:lnTo>
                                  <a:lnTo>
                                    <a:pt x="107" y="127"/>
                                  </a:lnTo>
                                  <a:lnTo>
                                    <a:pt x="101" y="110"/>
                                  </a:lnTo>
                                  <a:lnTo>
                                    <a:pt x="116" y="101"/>
                                  </a:lnTo>
                                  <a:lnTo>
                                    <a:pt x="119" y="110"/>
                                  </a:lnTo>
                                  <a:lnTo>
                                    <a:pt x="127" y="109"/>
                                  </a:lnTo>
                                  <a:lnTo>
                                    <a:pt x="122" y="96"/>
                                  </a:lnTo>
                                  <a:lnTo>
                                    <a:pt x="129" y="86"/>
                                  </a:lnTo>
                                  <a:lnTo>
                                    <a:pt x="132" y="81"/>
                                  </a:lnTo>
                                  <a:lnTo>
                                    <a:pt x="132" y="92"/>
                                  </a:lnTo>
                                  <a:lnTo>
                                    <a:pt x="142" y="81"/>
                                  </a:lnTo>
                                  <a:lnTo>
                                    <a:pt x="150" y="79"/>
                                  </a:lnTo>
                                  <a:lnTo>
                                    <a:pt x="140" y="71"/>
                                  </a:lnTo>
                                  <a:lnTo>
                                    <a:pt x="146" y="62"/>
                                  </a:lnTo>
                                  <a:lnTo>
                                    <a:pt x="150" y="65"/>
                                  </a:lnTo>
                                  <a:lnTo>
                                    <a:pt x="146" y="49"/>
                                  </a:lnTo>
                                  <a:lnTo>
                                    <a:pt x="155" y="49"/>
                                  </a:lnTo>
                                  <a:lnTo>
                                    <a:pt x="156" y="53"/>
                                  </a:lnTo>
                                  <a:lnTo>
                                    <a:pt x="164" y="37"/>
                                  </a:lnTo>
                                  <a:lnTo>
                                    <a:pt x="174" y="37"/>
                                  </a:lnTo>
                                  <a:lnTo>
                                    <a:pt x="174" y="9"/>
                                  </a:lnTo>
                                  <a:lnTo>
                                    <a:pt x="187" y="0"/>
                                  </a:lnTo>
                                  <a:lnTo>
                                    <a:pt x="208" y="29"/>
                                  </a:lnTo>
                                  <a:lnTo>
                                    <a:pt x="226" y="105"/>
                                  </a:lnTo>
                                  <a:lnTo>
                                    <a:pt x="221" y="122"/>
                                  </a:lnTo>
                                  <a:lnTo>
                                    <a:pt x="220" y="122"/>
                                  </a:lnTo>
                                  <a:lnTo>
                                    <a:pt x="213" y="105"/>
                                  </a:lnTo>
                                  <a:lnTo>
                                    <a:pt x="207" y="105"/>
                                  </a:lnTo>
                                  <a:lnTo>
                                    <a:pt x="208" y="143"/>
                                  </a:lnTo>
                                  <a:lnTo>
                                    <a:pt x="199" y="161"/>
                                  </a:lnTo>
                                  <a:lnTo>
                                    <a:pt x="190" y="213"/>
                                  </a:lnTo>
                                  <a:lnTo>
                                    <a:pt x="129" y="413"/>
                                  </a:lnTo>
                                  <a:lnTo>
                                    <a:pt x="112" y="431"/>
                                  </a:lnTo>
                                  <a:lnTo>
                                    <a:pt x="89" y="433"/>
                                  </a:lnTo>
                                  <a:lnTo>
                                    <a:pt x="62" y="447"/>
                                  </a:lnTo>
                                  <a:lnTo>
                                    <a:pt x="29" y="423"/>
                                  </a:lnTo>
                                  <a:lnTo>
                                    <a:pt x="21" y="413"/>
                                  </a:lnTo>
                                  <a:lnTo>
                                    <a:pt x="16" y="376"/>
                                  </a:lnTo>
                                  <a:lnTo>
                                    <a:pt x="3" y="345"/>
                                  </a:lnTo>
                                  <a:lnTo>
                                    <a:pt x="0" y="320"/>
                                  </a:lnTo>
                                  <a:lnTo>
                                    <a:pt x="41" y="249"/>
                                  </a:lnTo>
                                  <a:lnTo>
                                    <a:pt x="23" y="174"/>
                                  </a:lnTo>
                                  <a:lnTo>
                                    <a:pt x="37" y="143"/>
                                  </a:lnTo>
                                  <a:lnTo>
                                    <a:pt x="37" y="135"/>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14" name="Freeform 1193"/>
                            <p:cNvSpPr>
                              <a:spLocks/>
                            </p:cNvSpPr>
                            <p:nvPr/>
                          </p:nvSpPr>
                          <p:spPr bwMode="auto">
                            <a:xfrm>
                              <a:off x="3819" y="3190"/>
                              <a:ext cx="104" cy="204"/>
                            </a:xfrm>
                            <a:custGeom>
                              <a:avLst/>
                              <a:gdLst>
                                <a:gd name="T0" fmla="*/ 0 w 226"/>
                                <a:gd name="T1" fmla="*/ 0 h 447"/>
                                <a:gd name="T2" fmla="*/ 0 w 226"/>
                                <a:gd name="T3" fmla="*/ 0 h 447"/>
                                <a:gd name="T4" fmla="*/ 0 w 226"/>
                                <a:gd name="T5" fmla="*/ 0 h 447"/>
                                <a:gd name="T6" fmla="*/ 0 w 226"/>
                                <a:gd name="T7" fmla="*/ 0 h 447"/>
                                <a:gd name="T8" fmla="*/ 0 w 226"/>
                                <a:gd name="T9" fmla="*/ 0 h 447"/>
                                <a:gd name="T10" fmla="*/ 0 w 226"/>
                                <a:gd name="T11" fmla="*/ 0 h 447"/>
                                <a:gd name="T12" fmla="*/ 0 w 226"/>
                                <a:gd name="T13" fmla="*/ 0 h 447"/>
                                <a:gd name="T14" fmla="*/ 0 w 226"/>
                                <a:gd name="T15" fmla="*/ 0 h 447"/>
                                <a:gd name="T16" fmla="*/ 0 w 226"/>
                                <a:gd name="T17" fmla="*/ 0 h 447"/>
                                <a:gd name="T18" fmla="*/ 0 w 226"/>
                                <a:gd name="T19" fmla="*/ 0 h 447"/>
                                <a:gd name="T20" fmla="*/ 0 w 226"/>
                                <a:gd name="T21" fmla="*/ 0 h 447"/>
                                <a:gd name="T22" fmla="*/ 0 w 226"/>
                                <a:gd name="T23" fmla="*/ 0 h 447"/>
                                <a:gd name="T24" fmla="*/ 0 w 226"/>
                                <a:gd name="T25" fmla="*/ 0 h 447"/>
                                <a:gd name="T26" fmla="*/ 0 w 226"/>
                                <a:gd name="T27" fmla="*/ 0 h 447"/>
                                <a:gd name="T28" fmla="*/ 0 w 226"/>
                                <a:gd name="T29" fmla="*/ 0 h 447"/>
                                <a:gd name="T30" fmla="*/ 0 w 226"/>
                                <a:gd name="T31" fmla="*/ 0 h 447"/>
                                <a:gd name="T32" fmla="*/ 0 w 226"/>
                                <a:gd name="T33" fmla="*/ 0 h 447"/>
                                <a:gd name="T34" fmla="*/ 0 w 226"/>
                                <a:gd name="T35" fmla="*/ 0 h 447"/>
                                <a:gd name="T36" fmla="*/ 0 w 226"/>
                                <a:gd name="T37" fmla="*/ 0 h 447"/>
                                <a:gd name="T38" fmla="*/ 0 w 226"/>
                                <a:gd name="T39" fmla="*/ 0 h 447"/>
                                <a:gd name="T40" fmla="*/ 0 w 226"/>
                                <a:gd name="T41" fmla="*/ 0 h 447"/>
                                <a:gd name="T42" fmla="*/ 0 w 226"/>
                                <a:gd name="T43" fmla="*/ 0 h 447"/>
                                <a:gd name="T44" fmla="*/ 0 w 226"/>
                                <a:gd name="T45" fmla="*/ 0 h 447"/>
                                <a:gd name="T46" fmla="*/ 0 w 226"/>
                                <a:gd name="T47" fmla="*/ 0 h 447"/>
                                <a:gd name="T48" fmla="*/ 0 w 226"/>
                                <a:gd name="T49" fmla="*/ 0 h 447"/>
                                <a:gd name="T50" fmla="*/ 0 w 226"/>
                                <a:gd name="T51" fmla="*/ 0 h 447"/>
                                <a:gd name="T52" fmla="*/ 0 w 226"/>
                                <a:gd name="T53" fmla="*/ 0 h 447"/>
                                <a:gd name="T54" fmla="*/ 0 w 226"/>
                                <a:gd name="T55" fmla="*/ 0 h 447"/>
                                <a:gd name="T56" fmla="*/ 0 w 226"/>
                                <a:gd name="T57" fmla="*/ 0 h 447"/>
                                <a:gd name="T58" fmla="*/ 0 w 226"/>
                                <a:gd name="T59" fmla="*/ 0 h 447"/>
                                <a:gd name="T60" fmla="*/ 0 w 226"/>
                                <a:gd name="T61" fmla="*/ 0 h 447"/>
                                <a:gd name="T62" fmla="*/ 0 w 226"/>
                                <a:gd name="T63" fmla="*/ 0 h 447"/>
                                <a:gd name="T64" fmla="*/ 0 w 226"/>
                                <a:gd name="T65" fmla="*/ 0 h 447"/>
                                <a:gd name="T66" fmla="*/ 0 w 226"/>
                                <a:gd name="T67" fmla="*/ 0 h 447"/>
                                <a:gd name="T68" fmla="*/ 0 w 226"/>
                                <a:gd name="T69" fmla="*/ 0 h 447"/>
                                <a:gd name="T70" fmla="*/ 0 w 226"/>
                                <a:gd name="T71" fmla="*/ 0 h 447"/>
                                <a:gd name="T72" fmla="*/ 0 w 226"/>
                                <a:gd name="T73" fmla="*/ 0 h 447"/>
                                <a:gd name="T74" fmla="*/ 0 w 226"/>
                                <a:gd name="T75" fmla="*/ 0 h 447"/>
                                <a:gd name="T76" fmla="*/ 0 w 226"/>
                                <a:gd name="T77" fmla="*/ 0 h 447"/>
                                <a:gd name="T78" fmla="*/ 0 w 226"/>
                                <a:gd name="T79" fmla="*/ 0 h 447"/>
                                <a:gd name="T80" fmla="*/ 0 w 226"/>
                                <a:gd name="T81" fmla="*/ 0 h 447"/>
                                <a:gd name="T82" fmla="*/ 0 w 226"/>
                                <a:gd name="T83" fmla="*/ 0 h 447"/>
                                <a:gd name="T84" fmla="*/ 0 w 226"/>
                                <a:gd name="T85" fmla="*/ 0 h 447"/>
                                <a:gd name="T86" fmla="*/ 0 w 226"/>
                                <a:gd name="T87" fmla="*/ 0 h 447"/>
                                <a:gd name="T88" fmla="*/ 0 w 226"/>
                                <a:gd name="T89" fmla="*/ 0 h 447"/>
                                <a:gd name="T90" fmla="*/ 0 w 226"/>
                                <a:gd name="T91" fmla="*/ 0 h 447"/>
                                <a:gd name="T92" fmla="*/ 0 w 226"/>
                                <a:gd name="T93" fmla="*/ 0 h 447"/>
                                <a:gd name="T94" fmla="*/ 0 w 226"/>
                                <a:gd name="T95" fmla="*/ 0 h 4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6"/>
                                <a:gd name="T145" fmla="*/ 0 h 447"/>
                                <a:gd name="T146" fmla="*/ 226 w 226"/>
                                <a:gd name="T147" fmla="*/ 447 h 44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6" h="447">
                                  <a:moveTo>
                                    <a:pt x="37" y="135"/>
                                  </a:moveTo>
                                  <a:lnTo>
                                    <a:pt x="62" y="125"/>
                                  </a:lnTo>
                                  <a:lnTo>
                                    <a:pt x="67" y="128"/>
                                  </a:lnTo>
                                  <a:lnTo>
                                    <a:pt x="89" y="117"/>
                                  </a:lnTo>
                                  <a:lnTo>
                                    <a:pt x="99" y="127"/>
                                  </a:lnTo>
                                  <a:lnTo>
                                    <a:pt x="107" y="127"/>
                                  </a:lnTo>
                                  <a:lnTo>
                                    <a:pt x="101" y="110"/>
                                  </a:lnTo>
                                  <a:lnTo>
                                    <a:pt x="116" y="101"/>
                                  </a:lnTo>
                                  <a:lnTo>
                                    <a:pt x="119" y="110"/>
                                  </a:lnTo>
                                  <a:lnTo>
                                    <a:pt x="127" y="109"/>
                                  </a:lnTo>
                                  <a:lnTo>
                                    <a:pt x="122" y="96"/>
                                  </a:lnTo>
                                  <a:lnTo>
                                    <a:pt x="129" y="86"/>
                                  </a:lnTo>
                                  <a:lnTo>
                                    <a:pt x="132" y="81"/>
                                  </a:lnTo>
                                  <a:lnTo>
                                    <a:pt x="132" y="92"/>
                                  </a:lnTo>
                                  <a:lnTo>
                                    <a:pt x="142" y="81"/>
                                  </a:lnTo>
                                  <a:lnTo>
                                    <a:pt x="150" y="79"/>
                                  </a:lnTo>
                                  <a:lnTo>
                                    <a:pt x="140" y="71"/>
                                  </a:lnTo>
                                  <a:lnTo>
                                    <a:pt x="146" y="62"/>
                                  </a:lnTo>
                                  <a:lnTo>
                                    <a:pt x="150" y="65"/>
                                  </a:lnTo>
                                  <a:lnTo>
                                    <a:pt x="146" y="49"/>
                                  </a:lnTo>
                                  <a:lnTo>
                                    <a:pt x="155" y="49"/>
                                  </a:lnTo>
                                  <a:lnTo>
                                    <a:pt x="156" y="53"/>
                                  </a:lnTo>
                                  <a:lnTo>
                                    <a:pt x="164" y="37"/>
                                  </a:lnTo>
                                  <a:lnTo>
                                    <a:pt x="174" y="37"/>
                                  </a:lnTo>
                                  <a:lnTo>
                                    <a:pt x="174" y="9"/>
                                  </a:lnTo>
                                  <a:lnTo>
                                    <a:pt x="187" y="0"/>
                                  </a:lnTo>
                                  <a:lnTo>
                                    <a:pt x="208" y="29"/>
                                  </a:lnTo>
                                  <a:lnTo>
                                    <a:pt x="226" y="105"/>
                                  </a:lnTo>
                                  <a:lnTo>
                                    <a:pt x="221" y="122"/>
                                  </a:lnTo>
                                  <a:lnTo>
                                    <a:pt x="220" y="122"/>
                                  </a:lnTo>
                                  <a:lnTo>
                                    <a:pt x="213" y="105"/>
                                  </a:lnTo>
                                  <a:lnTo>
                                    <a:pt x="207" y="105"/>
                                  </a:lnTo>
                                  <a:lnTo>
                                    <a:pt x="208" y="143"/>
                                  </a:lnTo>
                                  <a:lnTo>
                                    <a:pt x="199" y="161"/>
                                  </a:lnTo>
                                  <a:lnTo>
                                    <a:pt x="190" y="213"/>
                                  </a:lnTo>
                                  <a:lnTo>
                                    <a:pt x="129" y="413"/>
                                  </a:lnTo>
                                  <a:lnTo>
                                    <a:pt x="112" y="431"/>
                                  </a:lnTo>
                                  <a:lnTo>
                                    <a:pt x="89" y="433"/>
                                  </a:lnTo>
                                  <a:lnTo>
                                    <a:pt x="62" y="447"/>
                                  </a:lnTo>
                                  <a:lnTo>
                                    <a:pt x="29" y="423"/>
                                  </a:lnTo>
                                  <a:lnTo>
                                    <a:pt x="21" y="413"/>
                                  </a:lnTo>
                                  <a:lnTo>
                                    <a:pt x="16" y="376"/>
                                  </a:lnTo>
                                  <a:lnTo>
                                    <a:pt x="3" y="345"/>
                                  </a:lnTo>
                                  <a:lnTo>
                                    <a:pt x="0" y="320"/>
                                  </a:lnTo>
                                  <a:lnTo>
                                    <a:pt x="41" y="249"/>
                                  </a:lnTo>
                                  <a:lnTo>
                                    <a:pt x="23" y="174"/>
                                  </a:lnTo>
                                  <a:lnTo>
                                    <a:pt x="37" y="143"/>
                                  </a:lnTo>
                                  <a:lnTo>
                                    <a:pt x="37" y="135"/>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15" name="Freeform 1194"/>
                            <p:cNvSpPr>
                              <a:spLocks/>
                            </p:cNvSpPr>
                            <p:nvPr/>
                          </p:nvSpPr>
                          <p:spPr bwMode="auto">
                            <a:xfrm>
                              <a:off x="3025" y="2645"/>
                              <a:ext cx="233" cy="223"/>
                            </a:xfrm>
                            <a:custGeom>
                              <a:avLst/>
                              <a:gdLst>
                                <a:gd name="T0" fmla="*/ 0 w 511"/>
                                <a:gd name="T1" fmla="*/ 0 h 489"/>
                                <a:gd name="T2" fmla="*/ 0 w 511"/>
                                <a:gd name="T3" fmla="*/ 0 h 489"/>
                                <a:gd name="T4" fmla="*/ 0 w 511"/>
                                <a:gd name="T5" fmla="*/ 0 h 489"/>
                                <a:gd name="T6" fmla="*/ 0 w 511"/>
                                <a:gd name="T7" fmla="*/ 0 h 489"/>
                                <a:gd name="T8" fmla="*/ 0 w 511"/>
                                <a:gd name="T9" fmla="*/ 0 h 489"/>
                                <a:gd name="T10" fmla="*/ 0 w 511"/>
                                <a:gd name="T11" fmla="*/ 0 h 489"/>
                                <a:gd name="T12" fmla="*/ 0 w 511"/>
                                <a:gd name="T13" fmla="*/ 0 h 489"/>
                                <a:gd name="T14" fmla="*/ 0 w 511"/>
                                <a:gd name="T15" fmla="*/ 0 h 489"/>
                                <a:gd name="T16" fmla="*/ 0 w 511"/>
                                <a:gd name="T17" fmla="*/ 0 h 489"/>
                                <a:gd name="T18" fmla="*/ 0 w 511"/>
                                <a:gd name="T19" fmla="*/ 0 h 489"/>
                                <a:gd name="T20" fmla="*/ 0 w 511"/>
                                <a:gd name="T21" fmla="*/ 0 h 489"/>
                                <a:gd name="T22" fmla="*/ 0 w 511"/>
                                <a:gd name="T23" fmla="*/ 0 h 489"/>
                                <a:gd name="T24" fmla="*/ 0 w 511"/>
                                <a:gd name="T25" fmla="*/ 0 h 489"/>
                                <a:gd name="T26" fmla="*/ 0 w 511"/>
                                <a:gd name="T27" fmla="*/ 0 h 489"/>
                                <a:gd name="T28" fmla="*/ 0 w 511"/>
                                <a:gd name="T29" fmla="*/ 0 h 489"/>
                                <a:gd name="T30" fmla="*/ 0 w 511"/>
                                <a:gd name="T31" fmla="*/ 0 h 489"/>
                                <a:gd name="T32" fmla="*/ 0 w 511"/>
                                <a:gd name="T33" fmla="*/ 0 h 489"/>
                                <a:gd name="T34" fmla="*/ 0 w 511"/>
                                <a:gd name="T35" fmla="*/ 0 h 489"/>
                                <a:gd name="T36" fmla="*/ 0 w 511"/>
                                <a:gd name="T37" fmla="*/ 0 h 489"/>
                                <a:gd name="T38" fmla="*/ 0 w 511"/>
                                <a:gd name="T39" fmla="*/ 0 h 489"/>
                                <a:gd name="T40" fmla="*/ 0 w 511"/>
                                <a:gd name="T41" fmla="*/ 0 h 489"/>
                                <a:gd name="T42" fmla="*/ 0 w 511"/>
                                <a:gd name="T43" fmla="*/ 0 h 489"/>
                                <a:gd name="T44" fmla="*/ 0 w 511"/>
                                <a:gd name="T45" fmla="*/ 0 h 489"/>
                                <a:gd name="T46" fmla="*/ 0 w 511"/>
                                <a:gd name="T47" fmla="*/ 0 h 489"/>
                                <a:gd name="T48" fmla="*/ 0 w 511"/>
                                <a:gd name="T49" fmla="*/ 0 h 489"/>
                                <a:gd name="T50" fmla="*/ 0 w 511"/>
                                <a:gd name="T51" fmla="*/ 0 h 489"/>
                                <a:gd name="T52" fmla="*/ 0 w 511"/>
                                <a:gd name="T53" fmla="*/ 0 h 489"/>
                                <a:gd name="T54" fmla="*/ 0 w 511"/>
                                <a:gd name="T55" fmla="*/ 0 h 489"/>
                                <a:gd name="T56" fmla="*/ 0 w 511"/>
                                <a:gd name="T57" fmla="*/ 0 h 489"/>
                                <a:gd name="T58" fmla="*/ 0 w 511"/>
                                <a:gd name="T59" fmla="*/ 0 h 489"/>
                                <a:gd name="T60" fmla="*/ 0 w 511"/>
                                <a:gd name="T61" fmla="*/ 0 h 489"/>
                                <a:gd name="T62" fmla="*/ 0 w 511"/>
                                <a:gd name="T63" fmla="*/ 0 h 489"/>
                                <a:gd name="T64" fmla="*/ 0 w 511"/>
                                <a:gd name="T65" fmla="*/ 0 h 489"/>
                                <a:gd name="T66" fmla="*/ 0 w 511"/>
                                <a:gd name="T67" fmla="*/ 0 h 489"/>
                                <a:gd name="T68" fmla="*/ 0 w 511"/>
                                <a:gd name="T69" fmla="*/ 0 h 489"/>
                                <a:gd name="T70" fmla="*/ 0 w 511"/>
                                <a:gd name="T71" fmla="*/ 0 h 489"/>
                                <a:gd name="T72" fmla="*/ 0 w 511"/>
                                <a:gd name="T73" fmla="*/ 0 h 489"/>
                                <a:gd name="T74" fmla="*/ 0 w 511"/>
                                <a:gd name="T75" fmla="*/ 0 h 489"/>
                                <a:gd name="T76" fmla="*/ 0 w 511"/>
                                <a:gd name="T77" fmla="*/ 0 h 489"/>
                                <a:gd name="T78" fmla="*/ 0 w 511"/>
                                <a:gd name="T79" fmla="*/ 0 h 489"/>
                                <a:gd name="T80" fmla="*/ 0 w 511"/>
                                <a:gd name="T81" fmla="*/ 0 h 489"/>
                                <a:gd name="T82" fmla="*/ 0 w 511"/>
                                <a:gd name="T83" fmla="*/ 0 h 489"/>
                                <a:gd name="T84" fmla="*/ 0 w 511"/>
                                <a:gd name="T85" fmla="*/ 0 h 489"/>
                                <a:gd name="T86" fmla="*/ 0 w 511"/>
                                <a:gd name="T87" fmla="*/ 0 h 489"/>
                                <a:gd name="T88" fmla="*/ 0 w 511"/>
                                <a:gd name="T89" fmla="*/ 0 h 489"/>
                                <a:gd name="T90" fmla="*/ 0 w 511"/>
                                <a:gd name="T91" fmla="*/ 0 h 489"/>
                                <a:gd name="T92" fmla="*/ 0 w 511"/>
                                <a:gd name="T93" fmla="*/ 0 h 489"/>
                                <a:gd name="T94" fmla="*/ 0 w 511"/>
                                <a:gd name="T95" fmla="*/ 0 h 489"/>
                                <a:gd name="T96" fmla="*/ 0 w 511"/>
                                <a:gd name="T97" fmla="*/ 0 h 489"/>
                                <a:gd name="T98" fmla="*/ 0 w 511"/>
                                <a:gd name="T99" fmla="*/ 0 h 489"/>
                                <a:gd name="T100" fmla="*/ 0 w 511"/>
                                <a:gd name="T101" fmla="*/ 0 h 489"/>
                                <a:gd name="T102" fmla="*/ 0 w 511"/>
                                <a:gd name="T103" fmla="*/ 0 h 489"/>
                                <a:gd name="T104" fmla="*/ 0 w 511"/>
                                <a:gd name="T105" fmla="*/ 0 h 489"/>
                                <a:gd name="T106" fmla="*/ 0 w 511"/>
                                <a:gd name="T107" fmla="*/ 0 h 489"/>
                                <a:gd name="T108" fmla="*/ 0 w 511"/>
                                <a:gd name="T109" fmla="*/ 0 h 489"/>
                                <a:gd name="T110" fmla="*/ 0 w 511"/>
                                <a:gd name="T111" fmla="*/ 0 h 489"/>
                                <a:gd name="T112" fmla="*/ 0 w 511"/>
                                <a:gd name="T113" fmla="*/ 0 h 48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11"/>
                                <a:gd name="T172" fmla="*/ 0 h 489"/>
                                <a:gd name="T173" fmla="*/ 511 w 511"/>
                                <a:gd name="T174" fmla="*/ 489 h 48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11" h="489">
                                  <a:moveTo>
                                    <a:pt x="226" y="0"/>
                                  </a:moveTo>
                                  <a:lnTo>
                                    <a:pt x="415" y="129"/>
                                  </a:lnTo>
                                  <a:lnTo>
                                    <a:pt x="417" y="140"/>
                                  </a:lnTo>
                                  <a:lnTo>
                                    <a:pt x="431" y="147"/>
                                  </a:lnTo>
                                  <a:lnTo>
                                    <a:pt x="440" y="157"/>
                                  </a:lnTo>
                                  <a:lnTo>
                                    <a:pt x="482" y="173"/>
                                  </a:lnTo>
                                  <a:lnTo>
                                    <a:pt x="480" y="199"/>
                                  </a:lnTo>
                                  <a:lnTo>
                                    <a:pt x="487" y="202"/>
                                  </a:lnTo>
                                  <a:lnTo>
                                    <a:pt x="511" y="196"/>
                                  </a:lnTo>
                                  <a:lnTo>
                                    <a:pt x="511" y="300"/>
                                  </a:lnTo>
                                  <a:lnTo>
                                    <a:pt x="503" y="305"/>
                                  </a:lnTo>
                                  <a:lnTo>
                                    <a:pt x="490" y="323"/>
                                  </a:lnTo>
                                  <a:lnTo>
                                    <a:pt x="422" y="323"/>
                                  </a:lnTo>
                                  <a:lnTo>
                                    <a:pt x="407" y="334"/>
                                  </a:lnTo>
                                  <a:lnTo>
                                    <a:pt x="386" y="334"/>
                                  </a:lnTo>
                                  <a:lnTo>
                                    <a:pt x="355" y="337"/>
                                  </a:lnTo>
                                  <a:lnTo>
                                    <a:pt x="304" y="378"/>
                                  </a:lnTo>
                                  <a:lnTo>
                                    <a:pt x="259" y="393"/>
                                  </a:lnTo>
                                  <a:lnTo>
                                    <a:pt x="247" y="422"/>
                                  </a:lnTo>
                                  <a:lnTo>
                                    <a:pt x="225" y="446"/>
                                  </a:lnTo>
                                  <a:lnTo>
                                    <a:pt x="218" y="484"/>
                                  </a:lnTo>
                                  <a:lnTo>
                                    <a:pt x="200" y="481"/>
                                  </a:lnTo>
                                  <a:lnTo>
                                    <a:pt x="186" y="487"/>
                                  </a:lnTo>
                                  <a:lnTo>
                                    <a:pt x="184" y="471"/>
                                  </a:lnTo>
                                  <a:lnTo>
                                    <a:pt x="171" y="474"/>
                                  </a:lnTo>
                                  <a:lnTo>
                                    <a:pt x="169" y="482"/>
                                  </a:lnTo>
                                  <a:lnTo>
                                    <a:pt x="160" y="489"/>
                                  </a:lnTo>
                                  <a:lnTo>
                                    <a:pt x="143" y="479"/>
                                  </a:lnTo>
                                  <a:lnTo>
                                    <a:pt x="130" y="489"/>
                                  </a:lnTo>
                                  <a:lnTo>
                                    <a:pt x="121" y="476"/>
                                  </a:lnTo>
                                  <a:lnTo>
                                    <a:pt x="121" y="460"/>
                                  </a:lnTo>
                                  <a:lnTo>
                                    <a:pt x="107" y="464"/>
                                  </a:lnTo>
                                  <a:lnTo>
                                    <a:pt x="119" y="450"/>
                                  </a:lnTo>
                                  <a:lnTo>
                                    <a:pt x="104" y="440"/>
                                  </a:lnTo>
                                  <a:lnTo>
                                    <a:pt x="96" y="416"/>
                                  </a:lnTo>
                                  <a:lnTo>
                                    <a:pt x="88" y="416"/>
                                  </a:lnTo>
                                  <a:lnTo>
                                    <a:pt x="75" y="427"/>
                                  </a:lnTo>
                                  <a:lnTo>
                                    <a:pt x="57" y="422"/>
                                  </a:lnTo>
                                  <a:lnTo>
                                    <a:pt x="47" y="432"/>
                                  </a:lnTo>
                                  <a:lnTo>
                                    <a:pt x="39" y="422"/>
                                  </a:lnTo>
                                  <a:lnTo>
                                    <a:pt x="24" y="427"/>
                                  </a:lnTo>
                                  <a:lnTo>
                                    <a:pt x="26" y="417"/>
                                  </a:lnTo>
                                  <a:lnTo>
                                    <a:pt x="24" y="399"/>
                                  </a:lnTo>
                                  <a:lnTo>
                                    <a:pt x="3" y="376"/>
                                  </a:lnTo>
                                  <a:lnTo>
                                    <a:pt x="7" y="368"/>
                                  </a:lnTo>
                                  <a:lnTo>
                                    <a:pt x="0" y="339"/>
                                  </a:lnTo>
                                  <a:lnTo>
                                    <a:pt x="11" y="329"/>
                                  </a:lnTo>
                                  <a:lnTo>
                                    <a:pt x="23" y="305"/>
                                  </a:lnTo>
                                  <a:lnTo>
                                    <a:pt x="29" y="308"/>
                                  </a:lnTo>
                                  <a:lnTo>
                                    <a:pt x="39" y="328"/>
                                  </a:lnTo>
                                  <a:lnTo>
                                    <a:pt x="47" y="329"/>
                                  </a:lnTo>
                                  <a:lnTo>
                                    <a:pt x="64" y="316"/>
                                  </a:lnTo>
                                  <a:lnTo>
                                    <a:pt x="208" y="320"/>
                                  </a:lnTo>
                                  <a:lnTo>
                                    <a:pt x="215" y="292"/>
                                  </a:lnTo>
                                  <a:lnTo>
                                    <a:pt x="202" y="289"/>
                                  </a:lnTo>
                                  <a:lnTo>
                                    <a:pt x="171" y="0"/>
                                  </a:lnTo>
                                  <a:lnTo>
                                    <a:pt x="226"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16" name="Freeform 1195"/>
                            <p:cNvSpPr>
                              <a:spLocks/>
                            </p:cNvSpPr>
                            <p:nvPr/>
                          </p:nvSpPr>
                          <p:spPr bwMode="auto">
                            <a:xfrm>
                              <a:off x="3025" y="2645"/>
                              <a:ext cx="233" cy="223"/>
                            </a:xfrm>
                            <a:custGeom>
                              <a:avLst/>
                              <a:gdLst>
                                <a:gd name="T0" fmla="*/ 0 w 511"/>
                                <a:gd name="T1" fmla="*/ 0 h 489"/>
                                <a:gd name="T2" fmla="*/ 0 w 511"/>
                                <a:gd name="T3" fmla="*/ 0 h 489"/>
                                <a:gd name="T4" fmla="*/ 0 w 511"/>
                                <a:gd name="T5" fmla="*/ 0 h 489"/>
                                <a:gd name="T6" fmla="*/ 0 w 511"/>
                                <a:gd name="T7" fmla="*/ 0 h 489"/>
                                <a:gd name="T8" fmla="*/ 0 w 511"/>
                                <a:gd name="T9" fmla="*/ 0 h 489"/>
                                <a:gd name="T10" fmla="*/ 0 w 511"/>
                                <a:gd name="T11" fmla="*/ 0 h 489"/>
                                <a:gd name="T12" fmla="*/ 0 w 511"/>
                                <a:gd name="T13" fmla="*/ 0 h 489"/>
                                <a:gd name="T14" fmla="*/ 0 w 511"/>
                                <a:gd name="T15" fmla="*/ 0 h 489"/>
                                <a:gd name="T16" fmla="*/ 0 w 511"/>
                                <a:gd name="T17" fmla="*/ 0 h 489"/>
                                <a:gd name="T18" fmla="*/ 0 w 511"/>
                                <a:gd name="T19" fmla="*/ 0 h 489"/>
                                <a:gd name="T20" fmla="*/ 0 w 511"/>
                                <a:gd name="T21" fmla="*/ 0 h 489"/>
                                <a:gd name="T22" fmla="*/ 0 w 511"/>
                                <a:gd name="T23" fmla="*/ 0 h 489"/>
                                <a:gd name="T24" fmla="*/ 0 w 511"/>
                                <a:gd name="T25" fmla="*/ 0 h 489"/>
                                <a:gd name="T26" fmla="*/ 0 w 511"/>
                                <a:gd name="T27" fmla="*/ 0 h 489"/>
                                <a:gd name="T28" fmla="*/ 0 w 511"/>
                                <a:gd name="T29" fmla="*/ 0 h 489"/>
                                <a:gd name="T30" fmla="*/ 0 w 511"/>
                                <a:gd name="T31" fmla="*/ 0 h 489"/>
                                <a:gd name="T32" fmla="*/ 0 w 511"/>
                                <a:gd name="T33" fmla="*/ 0 h 489"/>
                                <a:gd name="T34" fmla="*/ 0 w 511"/>
                                <a:gd name="T35" fmla="*/ 0 h 489"/>
                                <a:gd name="T36" fmla="*/ 0 w 511"/>
                                <a:gd name="T37" fmla="*/ 0 h 489"/>
                                <a:gd name="T38" fmla="*/ 0 w 511"/>
                                <a:gd name="T39" fmla="*/ 0 h 489"/>
                                <a:gd name="T40" fmla="*/ 0 w 511"/>
                                <a:gd name="T41" fmla="*/ 0 h 489"/>
                                <a:gd name="T42" fmla="*/ 0 w 511"/>
                                <a:gd name="T43" fmla="*/ 0 h 489"/>
                                <a:gd name="T44" fmla="*/ 0 w 511"/>
                                <a:gd name="T45" fmla="*/ 0 h 489"/>
                                <a:gd name="T46" fmla="*/ 0 w 511"/>
                                <a:gd name="T47" fmla="*/ 0 h 489"/>
                                <a:gd name="T48" fmla="*/ 0 w 511"/>
                                <a:gd name="T49" fmla="*/ 0 h 489"/>
                                <a:gd name="T50" fmla="*/ 0 w 511"/>
                                <a:gd name="T51" fmla="*/ 0 h 489"/>
                                <a:gd name="T52" fmla="*/ 0 w 511"/>
                                <a:gd name="T53" fmla="*/ 0 h 489"/>
                                <a:gd name="T54" fmla="*/ 0 w 511"/>
                                <a:gd name="T55" fmla="*/ 0 h 489"/>
                                <a:gd name="T56" fmla="*/ 0 w 511"/>
                                <a:gd name="T57" fmla="*/ 0 h 489"/>
                                <a:gd name="T58" fmla="*/ 0 w 511"/>
                                <a:gd name="T59" fmla="*/ 0 h 489"/>
                                <a:gd name="T60" fmla="*/ 0 w 511"/>
                                <a:gd name="T61" fmla="*/ 0 h 489"/>
                                <a:gd name="T62" fmla="*/ 0 w 511"/>
                                <a:gd name="T63" fmla="*/ 0 h 489"/>
                                <a:gd name="T64" fmla="*/ 0 w 511"/>
                                <a:gd name="T65" fmla="*/ 0 h 489"/>
                                <a:gd name="T66" fmla="*/ 0 w 511"/>
                                <a:gd name="T67" fmla="*/ 0 h 489"/>
                                <a:gd name="T68" fmla="*/ 0 w 511"/>
                                <a:gd name="T69" fmla="*/ 0 h 489"/>
                                <a:gd name="T70" fmla="*/ 0 w 511"/>
                                <a:gd name="T71" fmla="*/ 0 h 489"/>
                                <a:gd name="T72" fmla="*/ 0 w 511"/>
                                <a:gd name="T73" fmla="*/ 0 h 489"/>
                                <a:gd name="T74" fmla="*/ 0 w 511"/>
                                <a:gd name="T75" fmla="*/ 0 h 489"/>
                                <a:gd name="T76" fmla="*/ 0 w 511"/>
                                <a:gd name="T77" fmla="*/ 0 h 489"/>
                                <a:gd name="T78" fmla="*/ 0 w 511"/>
                                <a:gd name="T79" fmla="*/ 0 h 489"/>
                                <a:gd name="T80" fmla="*/ 0 w 511"/>
                                <a:gd name="T81" fmla="*/ 0 h 489"/>
                                <a:gd name="T82" fmla="*/ 0 w 511"/>
                                <a:gd name="T83" fmla="*/ 0 h 489"/>
                                <a:gd name="T84" fmla="*/ 0 w 511"/>
                                <a:gd name="T85" fmla="*/ 0 h 489"/>
                                <a:gd name="T86" fmla="*/ 0 w 511"/>
                                <a:gd name="T87" fmla="*/ 0 h 489"/>
                                <a:gd name="T88" fmla="*/ 0 w 511"/>
                                <a:gd name="T89" fmla="*/ 0 h 489"/>
                                <a:gd name="T90" fmla="*/ 0 w 511"/>
                                <a:gd name="T91" fmla="*/ 0 h 489"/>
                                <a:gd name="T92" fmla="*/ 0 w 511"/>
                                <a:gd name="T93" fmla="*/ 0 h 489"/>
                                <a:gd name="T94" fmla="*/ 0 w 511"/>
                                <a:gd name="T95" fmla="*/ 0 h 489"/>
                                <a:gd name="T96" fmla="*/ 0 w 511"/>
                                <a:gd name="T97" fmla="*/ 0 h 489"/>
                                <a:gd name="T98" fmla="*/ 0 w 511"/>
                                <a:gd name="T99" fmla="*/ 0 h 489"/>
                                <a:gd name="T100" fmla="*/ 0 w 511"/>
                                <a:gd name="T101" fmla="*/ 0 h 489"/>
                                <a:gd name="T102" fmla="*/ 0 w 511"/>
                                <a:gd name="T103" fmla="*/ 0 h 489"/>
                                <a:gd name="T104" fmla="*/ 0 w 511"/>
                                <a:gd name="T105" fmla="*/ 0 h 489"/>
                                <a:gd name="T106" fmla="*/ 0 w 511"/>
                                <a:gd name="T107" fmla="*/ 0 h 489"/>
                                <a:gd name="T108" fmla="*/ 0 w 511"/>
                                <a:gd name="T109" fmla="*/ 0 h 489"/>
                                <a:gd name="T110" fmla="*/ 0 w 511"/>
                                <a:gd name="T111" fmla="*/ 0 h 489"/>
                                <a:gd name="T112" fmla="*/ 0 w 511"/>
                                <a:gd name="T113" fmla="*/ 0 h 48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11"/>
                                <a:gd name="T172" fmla="*/ 0 h 489"/>
                                <a:gd name="T173" fmla="*/ 511 w 511"/>
                                <a:gd name="T174" fmla="*/ 489 h 48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11" h="489">
                                  <a:moveTo>
                                    <a:pt x="226" y="0"/>
                                  </a:moveTo>
                                  <a:lnTo>
                                    <a:pt x="415" y="129"/>
                                  </a:lnTo>
                                  <a:lnTo>
                                    <a:pt x="417" y="140"/>
                                  </a:lnTo>
                                  <a:lnTo>
                                    <a:pt x="431" y="147"/>
                                  </a:lnTo>
                                  <a:lnTo>
                                    <a:pt x="440" y="157"/>
                                  </a:lnTo>
                                  <a:lnTo>
                                    <a:pt x="482" y="173"/>
                                  </a:lnTo>
                                  <a:lnTo>
                                    <a:pt x="480" y="199"/>
                                  </a:lnTo>
                                  <a:lnTo>
                                    <a:pt x="487" y="202"/>
                                  </a:lnTo>
                                  <a:lnTo>
                                    <a:pt x="511" y="196"/>
                                  </a:lnTo>
                                  <a:lnTo>
                                    <a:pt x="511" y="300"/>
                                  </a:lnTo>
                                  <a:lnTo>
                                    <a:pt x="503" y="305"/>
                                  </a:lnTo>
                                  <a:lnTo>
                                    <a:pt x="490" y="323"/>
                                  </a:lnTo>
                                  <a:lnTo>
                                    <a:pt x="422" y="323"/>
                                  </a:lnTo>
                                  <a:lnTo>
                                    <a:pt x="407" y="334"/>
                                  </a:lnTo>
                                  <a:lnTo>
                                    <a:pt x="386" y="334"/>
                                  </a:lnTo>
                                  <a:lnTo>
                                    <a:pt x="355" y="337"/>
                                  </a:lnTo>
                                  <a:lnTo>
                                    <a:pt x="304" y="378"/>
                                  </a:lnTo>
                                  <a:lnTo>
                                    <a:pt x="259" y="393"/>
                                  </a:lnTo>
                                  <a:lnTo>
                                    <a:pt x="247" y="422"/>
                                  </a:lnTo>
                                  <a:lnTo>
                                    <a:pt x="225" y="446"/>
                                  </a:lnTo>
                                  <a:lnTo>
                                    <a:pt x="218" y="484"/>
                                  </a:lnTo>
                                  <a:lnTo>
                                    <a:pt x="200" y="481"/>
                                  </a:lnTo>
                                  <a:lnTo>
                                    <a:pt x="186" y="487"/>
                                  </a:lnTo>
                                  <a:lnTo>
                                    <a:pt x="184" y="471"/>
                                  </a:lnTo>
                                  <a:lnTo>
                                    <a:pt x="171" y="474"/>
                                  </a:lnTo>
                                  <a:lnTo>
                                    <a:pt x="169" y="482"/>
                                  </a:lnTo>
                                  <a:lnTo>
                                    <a:pt x="160" y="489"/>
                                  </a:lnTo>
                                  <a:lnTo>
                                    <a:pt x="143" y="479"/>
                                  </a:lnTo>
                                  <a:lnTo>
                                    <a:pt x="130" y="489"/>
                                  </a:lnTo>
                                  <a:lnTo>
                                    <a:pt x="121" y="476"/>
                                  </a:lnTo>
                                  <a:lnTo>
                                    <a:pt x="121" y="460"/>
                                  </a:lnTo>
                                  <a:lnTo>
                                    <a:pt x="107" y="464"/>
                                  </a:lnTo>
                                  <a:lnTo>
                                    <a:pt x="119" y="450"/>
                                  </a:lnTo>
                                  <a:lnTo>
                                    <a:pt x="104" y="440"/>
                                  </a:lnTo>
                                  <a:lnTo>
                                    <a:pt x="96" y="416"/>
                                  </a:lnTo>
                                  <a:lnTo>
                                    <a:pt x="88" y="416"/>
                                  </a:lnTo>
                                  <a:lnTo>
                                    <a:pt x="75" y="427"/>
                                  </a:lnTo>
                                  <a:lnTo>
                                    <a:pt x="57" y="422"/>
                                  </a:lnTo>
                                  <a:lnTo>
                                    <a:pt x="47" y="432"/>
                                  </a:lnTo>
                                  <a:lnTo>
                                    <a:pt x="39" y="422"/>
                                  </a:lnTo>
                                  <a:lnTo>
                                    <a:pt x="24" y="427"/>
                                  </a:lnTo>
                                  <a:lnTo>
                                    <a:pt x="26" y="417"/>
                                  </a:lnTo>
                                  <a:lnTo>
                                    <a:pt x="24" y="399"/>
                                  </a:lnTo>
                                  <a:lnTo>
                                    <a:pt x="3" y="376"/>
                                  </a:lnTo>
                                  <a:lnTo>
                                    <a:pt x="7" y="368"/>
                                  </a:lnTo>
                                  <a:lnTo>
                                    <a:pt x="0" y="339"/>
                                  </a:lnTo>
                                  <a:lnTo>
                                    <a:pt x="11" y="329"/>
                                  </a:lnTo>
                                  <a:lnTo>
                                    <a:pt x="23" y="305"/>
                                  </a:lnTo>
                                  <a:lnTo>
                                    <a:pt x="29" y="308"/>
                                  </a:lnTo>
                                  <a:lnTo>
                                    <a:pt x="39" y="328"/>
                                  </a:lnTo>
                                  <a:lnTo>
                                    <a:pt x="47" y="329"/>
                                  </a:lnTo>
                                  <a:lnTo>
                                    <a:pt x="64" y="316"/>
                                  </a:lnTo>
                                  <a:lnTo>
                                    <a:pt x="208" y="320"/>
                                  </a:lnTo>
                                  <a:lnTo>
                                    <a:pt x="215" y="292"/>
                                  </a:lnTo>
                                  <a:lnTo>
                                    <a:pt x="202" y="289"/>
                                  </a:lnTo>
                                  <a:lnTo>
                                    <a:pt x="171" y="0"/>
                                  </a:lnTo>
                                  <a:lnTo>
                                    <a:pt x="226"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17" name="Freeform 1196"/>
                            <p:cNvSpPr>
                              <a:spLocks/>
                            </p:cNvSpPr>
                            <p:nvPr/>
                          </p:nvSpPr>
                          <p:spPr bwMode="auto">
                            <a:xfrm>
                              <a:off x="2955" y="2608"/>
                              <a:ext cx="173" cy="191"/>
                            </a:xfrm>
                            <a:custGeom>
                              <a:avLst/>
                              <a:gdLst>
                                <a:gd name="T0" fmla="*/ 0 w 377"/>
                                <a:gd name="T1" fmla="*/ 0 h 418"/>
                                <a:gd name="T2" fmla="*/ 0 w 377"/>
                                <a:gd name="T3" fmla="*/ 0 h 418"/>
                                <a:gd name="T4" fmla="*/ 0 w 377"/>
                                <a:gd name="T5" fmla="*/ 0 h 418"/>
                                <a:gd name="T6" fmla="*/ 0 w 377"/>
                                <a:gd name="T7" fmla="*/ 0 h 418"/>
                                <a:gd name="T8" fmla="*/ 0 w 377"/>
                                <a:gd name="T9" fmla="*/ 0 h 418"/>
                                <a:gd name="T10" fmla="*/ 0 w 377"/>
                                <a:gd name="T11" fmla="*/ 0 h 418"/>
                                <a:gd name="T12" fmla="*/ 0 w 377"/>
                                <a:gd name="T13" fmla="*/ 0 h 418"/>
                                <a:gd name="T14" fmla="*/ 0 w 377"/>
                                <a:gd name="T15" fmla="*/ 0 h 418"/>
                                <a:gd name="T16" fmla="*/ 0 w 377"/>
                                <a:gd name="T17" fmla="*/ 0 h 418"/>
                                <a:gd name="T18" fmla="*/ 0 w 377"/>
                                <a:gd name="T19" fmla="*/ 0 h 418"/>
                                <a:gd name="T20" fmla="*/ 0 w 377"/>
                                <a:gd name="T21" fmla="*/ 0 h 418"/>
                                <a:gd name="T22" fmla="*/ 0 w 377"/>
                                <a:gd name="T23" fmla="*/ 0 h 418"/>
                                <a:gd name="T24" fmla="*/ 0 w 377"/>
                                <a:gd name="T25" fmla="*/ 0 h 418"/>
                                <a:gd name="T26" fmla="*/ 0 w 377"/>
                                <a:gd name="T27" fmla="*/ 0 h 418"/>
                                <a:gd name="T28" fmla="*/ 0 w 377"/>
                                <a:gd name="T29" fmla="*/ 0 h 418"/>
                                <a:gd name="T30" fmla="*/ 0 w 377"/>
                                <a:gd name="T31" fmla="*/ 0 h 418"/>
                                <a:gd name="T32" fmla="*/ 0 w 377"/>
                                <a:gd name="T33" fmla="*/ 0 h 418"/>
                                <a:gd name="T34" fmla="*/ 0 w 377"/>
                                <a:gd name="T35" fmla="*/ 0 h 418"/>
                                <a:gd name="T36" fmla="*/ 0 w 377"/>
                                <a:gd name="T37" fmla="*/ 0 h 418"/>
                                <a:gd name="T38" fmla="*/ 0 w 377"/>
                                <a:gd name="T39" fmla="*/ 0 h 418"/>
                                <a:gd name="T40" fmla="*/ 0 w 377"/>
                                <a:gd name="T41" fmla="*/ 0 h 418"/>
                                <a:gd name="T42" fmla="*/ 0 w 377"/>
                                <a:gd name="T43" fmla="*/ 0 h 418"/>
                                <a:gd name="T44" fmla="*/ 0 w 377"/>
                                <a:gd name="T45" fmla="*/ 0 h 418"/>
                                <a:gd name="T46" fmla="*/ 0 w 377"/>
                                <a:gd name="T47" fmla="*/ 0 h 418"/>
                                <a:gd name="T48" fmla="*/ 0 w 377"/>
                                <a:gd name="T49" fmla="*/ 0 h 418"/>
                                <a:gd name="T50" fmla="*/ 0 w 377"/>
                                <a:gd name="T51" fmla="*/ 0 h 418"/>
                                <a:gd name="T52" fmla="*/ 0 w 377"/>
                                <a:gd name="T53" fmla="*/ 0 h 418"/>
                                <a:gd name="T54" fmla="*/ 0 w 377"/>
                                <a:gd name="T55" fmla="*/ 0 h 418"/>
                                <a:gd name="T56" fmla="*/ 0 w 377"/>
                                <a:gd name="T57" fmla="*/ 0 h 418"/>
                                <a:gd name="T58" fmla="*/ 0 w 377"/>
                                <a:gd name="T59" fmla="*/ 0 h 418"/>
                                <a:gd name="T60" fmla="*/ 0 w 377"/>
                                <a:gd name="T61" fmla="*/ 0 h 418"/>
                                <a:gd name="T62" fmla="*/ 0 w 377"/>
                                <a:gd name="T63" fmla="*/ 0 h 418"/>
                                <a:gd name="T64" fmla="*/ 0 w 377"/>
                                <a:gd name="T65" fmla="*/ 0 h 418"/>
                                <a:gd name="T66" fmla="*/ 0 w 377"/>
                                <a:gd name="T67" fmla="*/ 0 h 4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7"/>
                                <a:gd name="T103" fmla="*/ 0 h 418"/>
                                <a:gd name="T104" fmla="*/ 377 w 377"/>
                                <a:gd name="T105" fmla="*/ 418 h 41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7" h="418">
                                  <a:moveTo>
                                    <a:pt x="0" y="215"/>
                                  </a:moveTo>
                                  <a:lnTo>
                                    <a:pt x="5" y="211"/>
                                  </a:lnTo>
                                  <a:lnTo>
                                    <a:pt x="19" y="236"/>
                                  </a:lnTo>
                                  <a:lnTo>
                                    <a:pt x="22" y="252"/>
                                  </a:lnTo>
                                  <a:lnTo>
                                    <a:pt x="13" y="267"/>
                                  </a:lnTo>
                                  <a:lnTo>
                                    <a:pt x="26" y="298"/>
                                  </a:lnTo>
                                  <a:lnTo>
                                    <a:pt x="26" y="325"/>
                                  </a:lnTo>
                                  <a:lnTo>
                                    <a:pt x="11" y="376"/>
                                  </a:lnTo>
                                  <a:lnTo>
                                    <a:pt x="18" y="363"/>
                                  </a:lnTo>
                                  <a:lnTo>
                                    <a:pt x="79" y="358"/>
                                  </a:lnTo>
                                  <a:lnTo>
                                    <a:pt x="97" y="376"/>
                                  </a:lnTo>
                                  <a:lnTo>
                                    <a:pt x="109" y="376"/>
                                  </a:lnTo>
                                  <a:lnTo>
                                    <a:pt x="127" y="403"/>
                                  </a:lnTo>
                                  <a:lnTo>
                                    <a:pt x="151" y="418"/>
                                  </a:lnTo>
                                  <a:lnTo>
                                    <a:pt x="162" y="408"/>
                                  </a:lnTo>
                                  <a:lnTo>
                                    <a:pt x="174" y="384"/>
                                  </a:lnTo>
                                  <a:lnTo>
                                    <a:pt x="180" y="387"/>
                                  </a:lnTo>
                                  <a:lnTo>
                                    <a:pt x="190" y="407"/>
                                  </a:lnTo>
                                  <a:lnTo>
                                    <a:pt x="198" y="408"/>
                                  </a:lnTo>
                                  <a:lnTo>
                                    <a:pt x="215" y="395"/>
                                  </a:lnTo>
                                  <a:lnTo>
                                    <a:pt x="359" y="399"/>
                                  </a:lnTo>
                                  <a:lnTo>
                                    <a:pt x="366" y="371"/>
                                  </a:lnTo>
                                  <a:lnTo>
                                    <a:pt x="353" y="368"/>
                                  </a:lnTo>
                                  <a:lnTo>
                                    <a:pt x="322" y="79"/>
                                  </a:lnTo>
                                  <a:lnTo>
                                    <a:pt x="377" y="79"/>
                                  </a:lnTo>
                                  <a:lnTo>
                                    <a:pt x="263" y="0"/>
                                  </a:lnTo>
                                  <a:lnTo>
                                    <a:pt x="260" y="44"/>
                                  </a:lnTo>
                                  <a:lnTo>
                                    <a:pt x="161" y="42"/>
                                  </a:lnTo>
                                  <a:lnTo>
                                    <a:pt x="159" y="130"/>
                                  </a:lnTo>
                                  <a:lnTo>
                                    <a:pt x="130" y="136"/>
                                  </a:lnTo>
                                  <a:lnTo>
                                    <a:pt x="120" y="149"/>
                                  </a:lnTo>
                                  <a:lnTo>
                                    <a:pt x="127" y="200"/>
                                  </a:lnTo>
                                  <a:lnTo>
                                    <a:pt x="8" y="202"/>
                                  </a:lnTo>
                                  <a:lnTo>
                                    <a:pt x="0" y="215"/>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18" name="Freeform 1197"/>
                            <p:cNvSpPr>
                              <a:spLocks/>
                            </p:cNvSpPr>
                            <p:nvPr/>
                          </p:nvSpPr>
                          <p:spPr bwMode="auto">
                            <a:xfrm>
                              <a:off x="2955" y="2608"/>
                              <a:ext cx="173" cy="191"/>
                            </a:xfrm>
                            <a:custGeom>
                              <a:avLst/>
                              <a:gdLst>
                                <a:gd name="T0" fmla="*/ 0 w 377"/>
                                <a:gd name="T1" fmla="*/ 0 h 418"/>
                                <a:gd name="T2" fmla="*/ 0 w 377"/>
                                <a:gd name="T3" fmla="*/ 0 h 418"/>
                                <a:gd name="T4" fmla="*/ 0 w 377"/>
                                <a:gd name="T5" fmla="*/ 0 h 418"/>
                                <a:gd name="T6" fmla="*/ 0 w 377"/>
                                <a:gd name="T7" fmla="*/ 0 h 418"/>
                                <a:gd name="T8" fmla="*/ 0 w 377"/>
                                <a:gd name="T9" fmla="*/ 0 h 418"/>
                                <a:gd name="T10" fmla="*/ 0 w 377"/>
                                <a:gd name="T11" fmla="*/ 0 h 418"/>
                                <a:gd name="T12" fmla="*/ 0 w 377"/>
                                <a:gd name="T13" fmla="*/ 0 h 418"/>
                                <a:gd name="T14" fmla="*/ 0 w 377"/>
                                <a:gd name="T15" fmla="*/ 0 h 418"/>
                                <a:gd name="T16" fmla="*/ 0 w 377"/>
                                <a:gd name="T17" fmla="*/ 0 h 418"/>
                                <a:gd name="T18" fmla="*/ 0 w 377"/>
                                <a:gd name="T19" fmla="*/ 0 h 418"/>
                                <a:gd name="T20" fmla="*/ 0 w 377"/>
                                <a:gd name="T21" fmla="*/ 0 h 418"/>
                                <a:gd name="T22" fmla="*/ 0 w 377"/>
                                <a:gd name="T23" fmla="*/ 0 h 418"/>
                                <a:gd name="T24" fmla="*/ 0 w 377"/>
                                <a:gd name="T25" fmla="*/ 0 h 418"/>
                                <a:gd name="T26" fmla="*/ 0 w 377"/>
                                <a:gd name="T27" fmla="*/ 0 h 418"/>
                                <a:gd name="T28" fmla="*/ 0 w 377"/>
                                <a:gd name="T29" fmla="*/ 0 h 418"/>
                                <a:gd name="T30" fmla="*/ 0 w 377"/>
                                <a:gd name="T31" fmla="*/ 0 h 418"/>
                                <a:gd name="T32" fmla="*/ 0 w 377"/>
                                <a:gd name="T33" fmla="*/ 0 h 418"/>
                                <a:gd name="T34" fmla="*/ 0 w 377"/>
                                <a:gd name="T35" fmla="*/ 0 h 418"/>
                                <a:gd name="T36" fmla="*/ 0 w 377"/>
                                <a:gd name="T37" fmla="*/ 0 h 418"/>
                                <a:gd name="T38" fmla="*/ 0 w 377"/>
                                <a:gd name="T39" fmla="*/ 0 h 418"/>
                                <a:gd name="T40" fmla="*/ 0 w 377"/>
                                <a:gd name="T41" fmla="*/ 0 h 418"/>
                                <a:gd name="T42" fmla="*/ 0 w 377"/>
                                <a:gd name="T43" fmla="*/ 0 h 418"/>
                                <a:gd name="T44" fmla="*/ 0 w 377"/>
                                <a:gd name="T45" fmla="*/ 0 h 418"/>
                                <a:gd name="T46" fmla="*/ 0 w 377"/>
                                <a:gd name="T47" fmla="*/ 0 h 418"/>
                                <a:gd name="T48" fmla="*/ 0 w 377"/>
                                <a:gd name="T49" fmla="*/ 0 h 418"/>
                                <a:gd name="T50" fmla="*/ 0 w 377"/>
                                <a:gd name="T51" fmla="*/ 0 h 418"/>
                                <a:gd name="T52" fmla="*/ 0 w 377"/>
                                <a:gd name="T53" fmla="*/ 0 h 418"/>
                                <a:gd name="T54" fmla="*/ 0 w 377"/>
                                <a:gd name="T55" fmla="*/ 0 h 418"/>
                                <a:gd name="T56" fmla="*/ 0 w 377"/>
                                <a:gd name="T57" fmla="*/ 0 h 418"/>
                                <a:gd name="T58" fmla="*/ 0 w 377"/>
                                <a:gd name="T59" fmla="*/ 0 h 418"/>
                                <a:gd name="T60" fmla="*/ 0 w 377"/>
                                <a:gd name="T61" fmla="*/ 0 h 418"/>
                                <a:gd name="T62" fmla="*/ 0 w 377"/>
                                <a:gd name="T63" fmla="*/ 0 h 418"/>
                                <a:gd name="T64" fmla="*/ 0 w 377"/>
                                <a:gd name="T65" fmla="*/ 0 h 418"/>
                                <a:gd name="T66" fmla="*/ 0 w 377"/>
                                <a:gd name="T67" fmla="*/ 0 h 4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7"/>
                                <a:gd name="T103" fmla="*/ 0 h 418"/>
                                <a:gd name="T104" fmla="*/ 377 w 377"/>
                                <a:gd name="T105" fmla="*/ 418 h 41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7" h="418">
                                  <a:moveTo>
                                    <a:pt x="0" y="215"/>
                                  </a:moveTo>
                                  <a:lnTo>
                                    <a:pt x="5" y="211"/>
                                  </a:lnTo>
                                  <a:lnTo>
                                    <a:pt x="19" y="236"/>
                                  </a:lnTo>
                                  <a:lnTo>
                                    <a:pt x="22" y="252"/>
                                  </a:lnTo>
                                  <a:lnTo>
                                    <a:pt x="13" y="267"/>
                                  </a:lnTo>
                                  <a:lnTo>
                                    <a:pt x="26" y="298"/>
                                  </a:lnTo>
                                  <a:lnTo>
                                    <a:pt x="26" y="325"/>
                                  </a:lnTo>
                                  <a:lnTo>
                                    <a:pt x="11" y="376"/>
                                  </a:lnTo>
                                  <a:lnTo>
                                    <a:pt x="18" y="363"/>
                                  </a:lnTo>
                                  <a:lnTo>
                                    <a:pt x="79" y="358"/>
                                  </a:lnTo>
                                  <a:lnTo>
                                    <a:pt x="97" y="376"/>
                                  </a:lnTo>
                                  <a:lnTo>
                                    <a:pt x="109" y="376"/>
                                  </a:lnTo>
                                  <a:lnTo>
                                    <a:pt x="127" y="403"/>
                                  </a:lnTo>
                                  <a:lnTo>
                                    <a:pt x="151" y="418"/>
                                  </a:lnTo>
                                  <a:lnTo>
                                    <a:pt x="162" y="408"/>
                                  </a:lnTo>
                                  <a:lnTo>
                                    <a:pt x="174" y="384"/>
                                  </a:lnTo>
                                  <a:lnTo>
                                    <a:pt x="180" y="387"/>
                                  </a:lnTo>
                                  <a:lnTo>
                                    <a:pt x="190" y="407"/>
                                  </a:lnTo>
                                  <a:lnTo>
                                    <a:pt x="198" y="408"/>
                                  </a:lnTo>
                                  <a:lnTo>
                                    <a:pt x="215" y="395"/>
                                  </a:lnTo>
                                  <a:lnTo>
                                    <a:pt x="359" y="399"/>
                                  </a:lnTo>
                                  <a:lnTo>
                                    <a:pt x="366" y="371"/>
                                  </a:lnTo>
                                  <a:lnTo>
                                    <a:pt x="353" y="368"/>
                                  </a:lnTo>
                                  <a:lnTo>
                                    <a:pt x="322" y="79"/>
                                  </a:lnTo>
                                  <a:lnTo>
                                    <a:pt x="377" y="79"/>
                                  </a:lnTo>
                                  <a:lnTo>
                                    <a:pt x="263" y="0"/>
                                  </a:lnTo>
                                  <a:lnTo>
                                    <a:pt x="260" y="44"/>
                                  </a:lnTo>
                                  <a:lnTo>
                                    <a:pt x="161" y="42"/>
                                  </a:lnTo>
                                  <a:lnTo>
                                    <a:pt x="159" y="130"/>
                                  </a:lnTo>
                                  <a:lnTo>
                                    <a:pt x="130" y="136"/>
                                  </a:lnTo>
                                  <a:lnTo>
                                    <a:pt x="120" y="149"/>
                                  </a:lnTo>
                                  <a:lnTo>
                                    <a:pt x="127" y="200"/>
                                  </a:lnTo>
                                  <a:lnTo>
                                    <a:pt x="8" y="202"/>
                                  </a:lnTo>
                                  <a:lnTo>
                                    <a:pt x="0" y="215"/>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19" name="Freeform 1198"/>
                            <p:cNvSpPr>
                              <a:spLocks/>
                            </p:cNvSpPr>
                            <p:nvPr/>
                          </p:nvSpPr>
                          <p:spPr bwMode="auto">
                            <a:xfrm>
                              <a:off x="3013" y="2462"/>
                              <a:ext cx="171" cy="139"/>
                            </a:xfrm>
                            <a:custGeom>
                              <a:avLst/>
                              <a:gdLst>
                                <a:gd name="T0" fmla="*/ 0 w 374"/>
                                <a:gd name="T1" fmla="*/ 0 h 302"/>
                                <a:gd name="T2" fmla="*/ 0 w 374"/>
                                <a:gd name="T3" fmla="*/ 0 h 302"/>
                                <a:gd name="T4" fmla="*/ 0 w 374"/>
                                <a:gd name="T5" fmla="*/ 0 h 302"/>
                                <a:gd name="T6" fmla="*/ 0 w 374"/>
                                <a:gd name="T7" fmla="*/ 0 h 302"/>
                                <a:gd name="T8" fmla="*/ 0 w 374"/>
                                <a:gd name="T9" fmla="*/ 0 h 302"/>
                                <a:gd name="T10" fmla="*/ 0 w 374"/>
                                <a:gd name="T11" fmla="*/ 0 h 302"/>
                                <a:gd name="T12" fmla="*/ 0 w 374"/>
                                <a:gd name="T13" fmla="*/ 0 h 302"/>
                                <a:gd name="T14" fmla="*/ 0 w 374"/>
                                <a:gd name="T15" fmla="*/ 0 h 302"/>
                                <a:gd name="T16" fmla="*/ 0 w 374"/>
                                <a:gd name="T17" fmla="*/ 0 h 302"/>
                                <a:gd name="T18" fmla="*/ 0 w 374"/>
                                <a:gd name="T19" fmla="*/ 0 h 302"/>
                                <a:gd name="T20" fmla="*/ 0 w 374"/>
                                <a:gd name="T21" fmla="*/ 0 h 302"/>
                                <a:gd name="T22" fmla="*/ 0 w 374"/>
                                <a:gd name="T23" fmla="*/ 0 h 302"/>
                                <a:gd name="T24" fmla="*/ 0 w 374"/>
                                <a:gd name="T25" fmla="*/ 0 h 302"/>
                                <a:gd name="T26" fmla="*/ 0 w 374"/>
                                <a:gd name="T27" fmla="*/ 0 h 302"/>
                                <a:gd name="T28" fmla="*/ 0 w 374"/>
                                <a:gd name="T29" fmla="*/ 0 h 302"/>
                                <a:gd name="T30" fmla="*/ 0 w 374"/>
                                <a:gd name="T31" fmla="*/ 0 h 302"/>
                                <a:gd name="T32" fmla="*/ 0 w 374"/>
                                <a:gd name="T33" fmla="*/ 0 h 302"/>
                                <a:gd name="T34" fmla="*/ 0 w 374"/>
                                <a:gd name="T35" fmla="*/ 0 h 302"/>
                                <a:gd name="T36" fmla="*/ 0 w 374"/>
                                <a:gd name="T37" fmla="*/ 0 h 302"/>
                                <a:gd name="T38" fmla="*/ 0 w 374"/>
                                <a:gd name="T39" fmla="*/ 0 h 302"/>
                                <a:gd name="T40" fmla="*/ 0 w 374"/>
                                <a:gd name="T41" fmla="*/ 0 h 302"/>
                                <a:gd name="T42" fmla="*/ 0 w 374"/>
                                <a:gd name="T43" fmla="*/ 0 h 302"/>
                                <a:gd name="T44" fmla="*/ 0 w 374"/>
                                <a:gd name="T45" fmla="*/ 0 h 302"/>
                                <a:gd name="T46" fmla="*/ 0 w 374"/>
                                <a:gd name="T47" fmla="*/ 0 h 302"/>
                                <a:gd name="T48" fmla="*/ 0 w 374"/>
                                <a:gd name="T49" fmla="*/ 0 h 302"/>
                                <a:gd name="T50" fmla="*/ 0 w 374"/>
                                <a:gd name="T51" fmla="*/ 0 h 302"/>
                                <a:gd name="T52" fmla="*/ 0 w 374"/>
                                <a:gd name="T53" fmla="*/ 0 h 302"/>
                                <a:gd name="T54" fmla="*/ 0 w 374"/>
                                <a:gd name="T55" fmla="*/ 0 h 302"/>
                                <a:gd name="T56" fmla="*/ 0 w 374"/>
                                <a:gd name="T57" fmla="*/ 0 h 302"/>
                                <a:gd name="T58" fmla="*/ 0 w 374"/>
                                <a:gd name="T59" fmla="*/ 0 h 302"/>
                                <a:gd name="T60" fmla="*/ 0 w 374"/>
                                <a:gd name="T61" fmla="*/ 0 h 302"/>
                                <a:gd name="T62" fmla="*/ 0 w 374"/>
                                <a:gd name="T63" fmla="*/ 0 h 302"/>
                                <a:gd name="T64" fmla="*/ 0 w 374"/>
                                <a:gd name="T65" fmla="*/ 0 h 302"/>
                                <a:gd name="T66" fmla="*/ 0 w 374"/>
                                <a:gd name="T67" fmla="*/ 0 h 302"/>
                                <a:gd name="T68" fmla="*/ 0 w 374"/>
                                <a:gd name="T69" fmla="*/ 0 h 302"/>
                                <a:gd name="T70" fmla="*/ 0 w 374"/>
                                <a:gd name="T71" fmla="*/ 0 h 302"/>
                                <a:gd name="T72" fmla="*/ 0 w 374"/>
                                <a:gd name="T73" fmla="*/ 0 h 302"/>
                                <a:gd name="T74" fmla="*/ 0 w 374"/>
                                <a:gd name="T75" fmla="*/ 0 h 3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74"/>
                                <a:gd name="T115" fmla="*/ 0 h 302"/>
                                <a:gd name="T116" fmla="*/ 374 w 374"/>
                                <a:gd name="T117" fmla="*/ 302 h 30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74" h="302">
                                  <a:moveTo>
                                    <a:pt x="0" y="302"/>
                                  </a:moveTo>
                                  <a:lnTo>
                                    <a:pt x="2" y="296"/>
                                  </a:lnTo>
                                  <a:lnTo>
                                    <a:pt x="42" y="283"/>
                                  </a:lnTo>
                                  <a:lnTo>
                                    <a:pt x="83" y="250"/>
                                  </a:lnTo>
                                  <a:lnTo>
                                    <a:pt x="93" y="236"/>
                                  </a:lnTo>
                                  <a:lnTo>
                                    <a:pt x="103" y="218"/>
                                  </a:lnTo>
                                  <a:lnTo>
                                    <a:pt x="98" y="197"/>
                                  </a:lnTo>
                                  <a:lnTo>
                                    <a:pt x="99" y="171"/>
                                  </a:lnTo>
                                  <a:lnTo>
                                    <a:pt x="117" y="146"/>
                                  </a:lnTo>
                                  <a:lnTo>
                                    <a:pt x="122" y="128"/>
                                  </a:lnTo>
                                  <a:lnTo>
                                    <a:pt x="147" y="101"/>
                                  </a:lnTo>
                                  <a:lnTo>
                                    <a:pt x="199" y="70"/>
                                  </a:lnTo>
                                  <a:lnTo>
                                    <a:pt x="226" y="6"/>
                                  </a:lnTo>
                                  <a:lnTo>
                                    <a:pt x="241" y="0"/>
                                  </a:lnTo>
                                  <a:lnTo>
                                    <a:pt x="252" y="18"/>
                                  </a:lnTo>
                                  <a:lnTo>
                                    <a:pt x="272" y="27"/>
                                  </a:lnTo>
                                  <a:lnTo>
                                    <a:pt x="314" y="22"/>
                                  </a:lnTo>
                                  <a:lnTo>
                                    <a:pt x="345" y="31"/>
                                  </a:lnTo>
                                  <a:lnTo>
                                    <a:pt x="339" y="31"/>
                                  </a:lnTo>
                                  <a:lnTo>
                                    <a:pt x="353" y="42"/>
                                  </a:lnTo>
                                  <a:lnTo>
                                    <a:pt x="358" y="107"/>
                                  </a:lnTo>
                                  <a:lnTo>
                                    <a:pt x="374" y="127"/>
                                  </a:lnTo>
                                  <a:lnTo>
                                    <a:pt x="369" y="133"/>
                                  </a:lnTo>
                                  <a:lnTo>
                                    <a:pt x="371" y="140"/>
                                  </a:lnTo>
                                  <a:lnTo>
                                    <a:pt x="317" y="143"/>
                                  </a:lnTo>
                                  <a:lnTo>
                                    <a:pt x="314" y="153"/>
                                  </a:lnTo>
                                  <a:lnTo>
                                    <a:pt x="288" y="159"/>
                                  </a:lnTo>
                                  <a:lnTo>
                                    <a:pt x="288" y="177"/>
                                  </a:lnTo>
                                  <a:lnTo>
                                    <a:pt x="293" y="184"/>
                                  </a:lnTo>
                                  <a:lnTo>
                                    <a:pt x="256" y="200"/>
                                  </a:lnTo>
                                  <a:lnTo>
                                    <a:pt x="231" y="223"/>
                                  </a:lnTo>
                                  <a:lnTo>
                                    <a:pt x="203" y="226"/>
                                  </a:lnTo>
                                  <a:lnTo>
                                    <a:pt x="199" y="234"/>
                                  </a:lnTo>
                                  <a:lnTo>
                                    <a:pt x="186" y="232"/>
                                  </a:lnTo>
                                  <a:lnTo>
                                    <a:pt x="151" y="250"/>
                                  </a:lnTo>
                                  <a:lnTo>
                                    <a:pt x="138" y="263"/>
                                  </a:lnTo>
                                  <a:lnTo>
                                    <a:pt x="138" y="302"/>
                                  </a:lnTo>
                                  <a:lnTo>
                                    <a:pt x="0" y="30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20" name="Freeform 1199"/>
                            <p:cNvSpPr>
                              <a:spLocks/>
                            </p:cNvSpPr>
                            <p:nvPr/>
                          </p:nvSpPr>
                          <p:spPr bwMode="auto">
                            <a:xfrm>
                              <a:off x="3013" y="2462"/>
                              <a:ext cx="171" cy="139"/>
                            </a:xfrm>
                            <a:custGeom>
                              <a:avLst/>
                              <a:gdLst>
                                <a:gd name="T0" fmla="*/ 0 w 374"/>
                                <a:gd name="T1" fmla="*/ 0 h 302"/>
                                <a:gd name="T2" fmla="*/ 0 w 374"/>
                                <a:gd name="T3" fmla="*/ 0 h 302"/>
                                <a:gd name="T4" fmla="*/ 0 w 374"/>
                                <a:gd name="T5" fmla="*/ 0 h 302"/>
                                <a:gd name="T6" fmla="*/ 0 w 374"/>
                                <a:gd name="T7" fmla="*/ 0 h 302"/>
                                <a:gd name="T8" fmla="*/ 0 w 374"/>
                                <a:gd name="T9" fmla="*/ 0 h 302"/>
                                <a:gd name="T10" fmla="*/ 0 w 374"/>
                                <a:gd name="T11" fmla="*/ 0 h 302"/>
                                <a:gd name="T12" fmla="*/ 0 w 374"/>
                                <a:gd name="T13" fmla="*/ 0 h 302"/>
                                <a:gd name="T14" fmla="*/ 0 w 374"/>
                                <a:gd name="T15" fmla="*/ 0 h 302"/>
                                <a:gd name="T16" fmla="*/ 0 w 374"/>
                                <a:gd name="T17" fmla="*/ 0 h 302"/>
                                <a:gd name="T18" fmla="*/ 0 w 374"/>
                                <a:gd name="T19" fmla="*/ 0 h 302"/>
                                <a:gd name="T20" fmla="*/ 0 w 374"/>
                                <a:gd name="T21" fmla="*/ 0 h 302"/>
                                <a:gd name="T22" fmla="*/ 0 w 374"/>
                                <a:gd name="T23" fmla="*/ 0 h 302"/>
                                <a:gd name="T24" fmla="*/ 0 w 374"/>
                                <a:gd name="T25" fmla="*/ 0 h 302"/>
                                <a:gd name="T26" fmla="*/ 0 w 374"/>
                                <a:gd name="T27" fmla="*/ 0 h 302"/>
                                <a:gd name="T28" fmla="*/ 0 w 374"/>
                                <a:gd name="T29" fmla="*/ 0 h 302"/>
                                <a:gd name="T30" fmla="*/ 0 w 374"/>
                                <a:gd name="T31" fmla="*/ 0 h 302"/>
                                <a:gd name="T32" fmla="*/ 0 w 374"/>
                                <a:gd name="T33" fmla="*/ 0 h 302"/>
                                <a:gd name="T34" fmla="*/ 0 w 374"/>
                                <a:gd name="T35" fmla="*/ 0 h 302"/>
                                <a:gd name="T36" fmla="*/ 0 w 374"/>
                                <a:gd name="T37" fmla="*/ 0 h 302"/>
                                <a:gd name="T38" fmla="*/ 0 w 374"/>
                                <a:gd name="T39" fmla="*/ 0 h 302"/>
                                <a:gd name="T40" fmla="*/ 0 w 374"/>
                                <a:gd name="T41" fmla="*/ 0 h 302"/>
                                <a:gd name="T42" fmla="*/ 0 w 374"/>
                                <a:gd name="T43" fmla="*/ 0 h 302"/>
                                <a:gd name="T44" fmla="*/ 0 w 374"/>
                                <a:gd name="T45" fmla="*/ 0 h 302"/>
                                <a:gd name="T46" fmla="*/ 0 w 374"/>
                                <a:gd name="T47" fmla="*/ 0 h 302"/>
                                <a:gd name="T48" fmla="*/ 0 w 374"/>
                                <a:gd name="T49" fmla="*/ 0 h 302"/>
                                <a:gd name="T50" fmla="*/ 0 w 374"/>
                                <a:gd name="T51" fmla="*/ 0 h 302"/>
                                <a:gd name="T52" fmla="*/ 0 w 374"/>
                                <a:gd name="T53" fmla="*/ 0 h 302"/>
                                <a:gd name="T54" fmla="*/ 0 w 374"/>
                                <a:gd name="T55" fmla="*/ 0 h 302"/>
                                <a:gd name="T56" fmla="*/ 0 w 374"/>
                                <a:gd name="T57" fmla="*/ 0 h 302"/>
                                <a:gd name="T58" fmla="*/ 0 w 374"/>
                                <a:gd name="T59" fmla="*/ 0 h 302"/>
                                <a:gd name="T60" fmla="*/ 0 w 374"/>
                                <a:gd name="T61" fmla="*/ 0 h 302"/>
                                <a:gd name="T62" fmla="*/ 0 w 374"/>
                                <a:gd name="T63" fmla="*/ 0 h 302"/>
                                <a:gd name="T64" fmla="*/ 0 w 374"/>
                                <a:gd name="T65" fmla="*/ 0 h 302"/>
                                <a:gd name="T66" fmla="*/ 0 w 374"/>
                                <a:gd name="T67" fmla="*/ 0 h 302"/>
                                <a:gd name="T68" fmla="*/ 0 w 374"/>
                                <a:gd name="T69" fmla="*/ 0 h 302"/>
                                <a:gd name="T70" fmla="*/ 0 w 374"/>
                                <a:gd name="T71" fmla="*/ 0 h 302"/>
                                <a:gd name="T72" fmla="*/ 0 w 374"/>
                                <a:gd name="T73" fmla="*/ 0 h 302"/>
                                <a:gd name="T74" fmla="*/ 0 w 374"/>
                                <a:gd name="T75" fmla="*/ 0 h 3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74"/>
                                <a:gd name="T115" fmla="*/ 0 h 302"/>
                                <a:gd name="T116" fmla="*/ 374 w 374"/>
                                <a:gd name="T117" fmla="*/ 302 h 30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74" h="302">
                                  <a:moveTo>
                                    <a:pt x="0" y="302"/>
                                  </a:moveTo>
                                  <a:lnTo>
                                    <a:pt x="2" y="296"/>
                                  </a:lnTo>
                                  <a:lnTo>
                                    <a:pt x="42" y="283"/>
                                  </a:lnTo>
                                  <a:lnTo>
                                    <a:pt x="83" y="250"/>
                                  </a:lnTo>
                                  <a:lnTo>
                                    <a:pt x="93" y="236"/>
                                  </a:lnTo>
                                  <a:lnTo>
                                    <a:pt x="103" y="218"/>
                                  </a:lnTo>
                                  <a:lnTo>
                                    <a:pt x="98" y="197"/>
                                  </a:lnTo>
                                  <a:lnTo>
                                    <a:pt x="99" y="171"/>
                                  </a:lnTo>
                                  <a:lnTo>
                                    <a:pt x="117" y="146"/>
                                  </a:lnTo>
                                  <a:lnTo>
                                    <a:pt x="122" y="128"/>
                                  </a:lnTo>
                                  <a:lnTo>
                                    <a:pt x="147" y="101"/>
                                  </a:lnTo>
                                  <a:lnTo>
                                    <a:pt x="199" y="70"/>
                                  </a:lnTo>
                                  <a:lnTo>
                                    <a:pt x="226" y="6"/>
                                  </a:lnTo>
                                  <a:lnTo>
                                    <a:pt x="241" y="0"/>
                                  </a:lnTo>
                                  <a:lnTo>
                                    <a:pt x="252" y="18"/>
                                  </a:lnTo>
                                  <a:lnTo>
                                    <a:pt x="272" y="27"/>
                                  </a:lnTo>
                                  <a:lnTo>
                                    <a:pt x="314" y="22"/>
                                  </a:lnTo>
                                  <a:lnTo>
                                    <a:pt x="345" y="31"/>
                                  </a:lnTo>
                                  <a:lnTo>
                                    <a:pt x="339" y="31"/>
                                  </a:lnTo>
                                  <a:lnTo>
                                    <a:pt x="353" y="42"/>
                                  </a:lnTo>
                                  <a:lnTo>
                                    <a:pt x="358" y="107"/>
                                  </a:lnTo>
                                  <a:lnTo>
                                    <a:pt x="374" y="127"/>
                                  </a:lnTo>
                                  <a:lnTo>
                                    <a:pt x="369" y="133"/>
                                  </a:lnTo>
                                  <a:lnTo>
                                    <a:pt x="371" y="140"/>
                                  </a:lnTo>
                                  <a:lnTo>
                                    <a:pt x="317" y="143"/>
                                  </a:lnTo>
                                  <a:lnTo>
                                    <a:pt x="314" y="153"/>
                                  </a:lnTo>
                                  <a:lnTo>
                                    <a:pt x="288" y="159"/>
                                  </a:lnTo>
                                  <a:lnTo>
                                    <a:pt x="288" y="177"/>
                                  </a:lnTo>
                                  <a:lnTo>
                                    <a:pt x="293" y="184"/>
                                  </a:lnTo>
                                  <a:lnTo>
                                    <a:pt x="256" y="200"/>
                                  </a:lnTo>
                                  <a:lnTo>
                                    <a:pt x="231" y="223"/>
                                  </a:lnTo>
                                  <a:lnTo>
                                    <a:pt x="203" y="226"/>
                                  </a:lnTo>
                                  <a:lnTo>
                                    <a:pt x="199" y="234"/>
                                  </a:lnTo>
                                  <a:lnTo>
                                    <a:pt x="186" y="232"/>
                                  </a:lnTo>
                                  <a:lnTo>
                                    <a:pt x="151" y="250"/>
                                  </a:lnTo>
                                  <a:lnTo>
                                    <a:pt x="138" y="263"/>
                                  </a:lnTo>
                                  <a:lnTo>
                                    <a:pt x="138" y="302"/>
                                  </a:lnTo>
                                  <a:lnTo>
                                    <a:pt x="0" y="302"/>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21" name="Freeform 1200"/>
                            <p:cNvSpPr>
                              <a:spLocks/>
                            </p:cNvSpPr>
                            <p:nvPr/>
                          </p:nvSpPr>
                          <p:spPr bwMode="auto">
                            <a:xfrm>
                              <a:off x="3200" y="2668"/>
                              <a:ext cx="229" cy="177"/>
                            </a:xfrm>
                            <a:custGeom>
                              <a:avLst/>
                              <a:gdLst>
                                <a:gd name="T0" fmla="*/ 0 w 501"/>
                                <a:gd name="T1" fmla="*/ 0 h 387"/>
                                <a:gd name="T2" fmla="*/ 0 w 501"/>
                                <a:gd name="T3" fmla="*/ 0 h 387"/>
                                <a:gd name="T4" fmla="*/ 0 w 501"/>
                                <a:gd name="T5" fmla="*/ 0 h 387"/>
                                <a:gd name="T6" fmla="*/ 0 w 501"/>
                                <a:gd name="T7" fmla="*/ 0 h 387"/>
                                <a:gd name="T8" fmla="*/ 0 w 501"/>
                                <a:gd name="T9" fmla="*/ 0 h 387"/>
                                <a:gd name="T10" fmla="*/ 0 w 501"/>
                                <a:gd name="T11" fmla="*/ 0 h 387"/>
                                <a:gd name="T12" fmla="*/ 0 w 501"/>
                                <a:gd name="T13" fmla="*/ 0 h 387"/>
                                <a:gd name="T14" fmla="*/ 0 w 501"/>
                                <a:gd name="T15" fmla="*/ 0 h 387"/>
                                <a:gd name="T16" fmla="*/ 0 w 501"/>
                                <a:gd name="T17" fmla="*/ 0 h 387"/>
                                <a:gd name="T18" fmla="*/ 0 w 501"/>
                                <a:gd name="T19" fmla="*/ 0 h 387"/>
                                <a:gd name="T20" fmla="*/ 0 w 501"/>
                                <a:gd name="T21" fmla="*/ 0 h 387"/>
                                <a:gd name="T22" fmla="*/ 0 w 501"/>
                                <a:gd name="T23" fmla="*/ 0 h 387"/>
                                <a:gd name="T24" fmla="*/ 0 w 501"/>
                                <a:gd name="T25" fmla="*/ 0 h 387"/>
                                <a:gd name="T26" fmla="*/ 0 w 501"/>
                                <a:gd name="T27" fmla="*/ 0 h 387"/>
                                <a:gd name="T28" fmla="*/ 0 w 501"/>
                                <a:gd name="T29" fmla="*/ 0 h 387"/>
                                <a:gd name="T30" fmla="*/ 0 w 501"/>
                                <a:gd name="T31" fmla="*/ 0 h 387"/>
                                <a:gd name="T32" fmla="*/ 0 w 501"/>
                                <a:gd name="T33" fmla="*/ 0 h 387"/>
                                <a:gd name="T34" fmla="*/ 0 w 501"/>
                                <a:gd name="T35" fmla="*/ 0 h 387"/>
                                <a:gd name="T36" fmla="*/ 0 w 501"/>
                                <a:gd name="T37" fmla="*/ 0 h 387"/>
                                <a:gd name="T38" fmla="*/ 0 w 501"/>
                                <a:gd name="T39" fmla="*/ 0 h 387"/>
                                <a:gd name="T40" fmla="*/ 0 w 501"/>
                                <a:gd name="T41" fmla="*/ 0 h 387"/>
                                <a:gd name="T42" fmla="*/ 0 w 501"/>
                                <a:gd name="T43" fmla="*/ 0 h 387"/>
                                <a:gd name="T44" fmla="*/ 0 w 501"/>
                                <a:gd name="T45" fmla="*/ 0 h 387"/>
                                <a:gd name="T46" fmla="*/ 0 w 501"/>
                                <a:gd name="T47" fmla="*/ 0 h 387"/>
                                <a:gd name="T48" fmla="*/ 0 w 501"/>
                                <a:gd name="T49" fmla="*/ 0 h 387"/>
                                <a:gd name="T50" fmla="*/ 0 w 501"/>
                                <a:gd name="T51" fmla="*/ 0 h 387"/>
                                <a:gd name="T52" fmla="*/ 0 w 501"/>
                                <a:gd name="T53" fmla="*/ 0 h 387"/>
                                <a:gd name="T54" fmla="*/ 0 w 501"/>
                                <a:gd name="T55" fmla="*/ 0 h 387"/>
                                <a:gd name="T56" fmla="*/ 0 w 501"/>
                                <a:gd name="T57" fmla="*/ 0 h 387"/>
                                <a:gd name="T58" fmla="*/ 0 w 501"/>
                                <a:gd name="T59" fmla="*/ 0 h 387"/>
                                <a:gd name="T60" fmla="*/ 0 w 501"/>
                                <a:gd name="T61" fmla="*/ 0 h 387"/>
                                <a:gd name="T62" fmla="*/ 0 w 501"/>
                                <a:gd name="T63" fmla="*/ 0 h 387"/>
                                <a:gd name="T64" fmla="*/ 0 w 501"/>
                                <a:gd name="T65" fmla="*/ 0 h 387"/>
                                <a:gd name="T66" fmla="*/ 0 w 501"/>
                                <a:gd name="T67" fmla="*/ 0 h 387"/>
                                <a:gd name="T68" fmla="*/ 0 w 501"/>
                                <a:gd name="T69" fmla="*/ 0 h 387"/>
                                <a:gd name="T70" fmla="*/ 0 w 501"/>
                                <a:gd name="T71" fmla="*/ 0 h 387"/>
                                <a:gd name="T72" fmla="*/ 0 w 501"/>
                                <a:gd name="T73" fmla="*/ 0 h 387"/>
                                <a:gd name="T74" fmla="*/ 0 w 501"/>
                                <a:gd name="T75" fmla="*/ 0 h 387"/>
                                <a:gd name="T76" fmla="*/ 0 w 501"/>
                                <a:gd name="T77" fmla="*/ 0 h 387"/>
                                <a:gd name="T78" fmla="*/ 0 w 501"/>
                                <a:gd name="T79" fmla="*/ 0 h 387"/>
                                <a:gd name="T80" fmla="*/ 0 w 501"/>
                                <a:gd name="T81" fmla="*/ 0 h 387"/>
                                <a:gd name="T82" fmla="*/ 0 w 501"/>
                                <a:gd name="T83" fmla="*/ 0 h 387"/>
                                <a:gd name="T84" fmla="*/ 0 w 501"/>
                                <a:gd name="T85" fmla="*/ 0 h 387"/>
                                <a:gd name="T86" fmla="*/ 0 w 501"/>
                                <a:gd name="T87" fmla="*/ 0 h 387"/>
                                <a:gd name="T88" fmla="*/ 0 w 501"/>
                                <a:gd name="T89" fmla="*/ 0 h 387"/>
                                <a:gd name="T90" fmla="*/ 0 w 501"/>
                                <a:gd name="T91" fmla="*/ 0 h 387"/>
                                <a:gd name="T92" fmla="*/ 0 w 501"/>
                                <a:gd name="T93" fmla="*/ 0 h 387"/>
                                <a:gd name="T94" fmla="*/ 0 w 501"/>
                                <a:gd name="T95" fmla="*/ 0 h 387"/>
                                <a:gd name="T96" fmla="*/ 0 w 501"/>
                                <a:gd name="T97" fmla="*/ 0 h 387"/>
                                <a:gd name="T98" fmla="*/ 0 w 501"/>
                                <a:gd name="T99" fmla="*/ 0 h 38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01"/>
                                <a:gd name="T151" fmla="*/ 0 h 387"/>
                                <a:gd name="T152" fmla="*/ 501 w 501"/>
                                <a:gd name="T153" fmla="*/ 387 h 38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01" h="387">
                                  <a:moveTo>
                                    <a:pt x="472" y="13"/>
                                  </a:moveTo>
                                  <a:lnTo>
                                    <a:pt x="461" y="17"/>
                                  </a:lnTo>
                                  <a:lnTo>
                                    <a:pt x="435" y="0"/>
                                  </a:lnTo>
                                  <a:lnTo>
                                    <a:pt x="368" y="0"/>
                                  </a:lnTo>
                                  <a:lnTo>
                                    <a:pt x="246" y="79"/>
                                  </a:lnTo>
                                  <a:lnTo>
                                    <a:pt x="176" y="131"/>
                                  </a:lnTo>
                                  <a:lnTo>
                                    <a:pt x="127" y="143"/>
                                  </a:lnTo>
                                  <a:lnTo>
                                    <a:pt x="127" y="247"/>
                                  </a:lnTo>
                                  <a:lnTo>
                                    <a:pt x="119" y="252"/>
                                  </a:lnTo>
                                  <a:lnTo>
                                    <a:pt x="106" y="270"/>
                                  </a:lnTo>
                                  <a:lnTo>
                                    <a:pt x="38" y="270"/>
                                  </a:lnTo>
                                  <a:lnTo>
                                    <a:pt x="23" y="281"/>
                                  </a:lnTo>
                                  <a:lnTo>
                                    <a:pt x="2" y="281"/>
                                  </a:lnTo>
                                  <a:lnTo>
                                    <a:pt x="0" y="294"/>
                                  </a:lnTo>
                                  <a:lnTo>
                                    <a:pt x="8" y="314"/>
                                  </a:lnTo>
                                  <a:lnTo>
                                    <a:pt x="39" y="354"/>
                                  </a:lnTo>
                                  <a:lnTo>
                                    <a:pt x="64" y="356"/>
                                  </a:lnTo>
                                  <a:lnTo>
                                    <a:pt x="67" y="364"/>
                                  </a:lnTo>
                                  <a:lnTo>
                                    <a:pt x="64" y="369"/>
                                  </a:lnTo>
                                  <a:lnTo>
                                    <a:pt x="72" y="379"/>
                                  </a:lnTo>
                                  <a:lnTo>
                                    <a:pt x="75" y="377"/>
                                  </a:lnTo>
                                  <a:lnTo>
                                    <a:pt x="72" y="369"/>
                                  </a:lnTo>
                                  <a:lnTo>
                                    <a:pt x="86" y="366"/>
                                  </a:lnTo>
                                  <a:lnTo>
                                    <a:pt x="109" y="387"/>
                                  </a:lnTo>
                                  <a:lnTo>
                                    <a:pt x="109" y="364"/>
                                  </a:lnTo>
                                  <a:lnTo>
                                    <a:pt x="121" y="351"/>
                                  </a:lnTo>
                                  <a:lnTo>
                                    <a:pt x="127" y="332"/>
                                  </a:lnTo>
                                  <a:lnTo>
                                    <a:pt x="150" y="322"/>
                                  </a:lnTo>
                                  <a:lnTo>
                                    <a:pt x="176" y="319"/>
                                  </a:lnTo>
                                  <a:lnTo>
                                    <a:pt x="215" y="348"/>
                                  </a:lnTo>
                                  <a:lnTo>
                                    <a:pt x="248" y="335"/>
                                  </a:lnTo>
                                  <a:lnTo>
                                    <a:pt x="269" y="350"/>
                                  </a:lnTo>
                                  <a:lnTo>
                                    <a:pt x="292" y="354"/>
                                  </a:lnTo>
                                  <a:lnTo>
                                    <a:pt x="321" y="335"/>
                                  </a:lnTo>
                                  <a:lnTo>
                                    <a:pt x="363" y="333"/>
                                  </a:lnTo>
                                  <a:lnTo>
                                    <a:pt x="386" y="340"/>
                                  </a:lnTo>
                                  <a:lnTo>
                                    <a:pt x="407" y="327"/>
                                  </a:lnTo>
                                  <a:lnTo>
                                    <a:pt x="410" y="319"/>
                                  </a:lnTo>
                                  <a:lnTo>
                                    <a:pt x="407" y="309"/>
                                  </a:lnTo>
                                  <a:lnTo>
                                    <a:pt x="412" y="302"/>
                                  </a:lnTo>
                                  <a:lnTo>
                                    <a:pt x="425" y="302"/>
                                  </a:lnTo>
                                  <a:lnTo>
                                    <a:pt x="418" y="301"/>
                                  </a:lnTo>
                                  <a:lnTo>
                                    <a:pt x="427" y="278"/>
                                  </a:lnTo>
                                  <a:lnTo>
                                    <a:pt x="480" y="216"/>
                                  </a:lnTo>
                                  <a:lnTo>
                                    <a:pt x="485" y="162"/>
                                  </a:lnTo>
                                  <a:lnTo>
                                    <a:pt x="492" y="115"/>
                                  </a:lnTo>
                                  <a:lnTo>
                                    <a:pt x="501" y="100"/>
                                  </a:lnTo>
                                  <a:lnTo>
                                    <a:pt x="480" y="87"/>
                                  </a:lnTo>
                                  <a:lnTo>
                                    <a:pt x="472" y="68"/>
                                  </a:lnTo>
                                  <a:lnTo>
                                    <a:pt x="472" y="13"/>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22" name="Freeform 1201"/>
                            <p:cNvSpPr>
                              <a:spLocks/>
                            </p:cNvSpPr>
                            <p:nvPr/>
                          </p:nvSpPr>
                          <p:spPr bwMode="auto">
                            <a:xfrm>
                              <a:off x="3200" y="2668"/>
                              <a:ext cx="229" cy="177"/>
                            </a:xfrm>
                            <a:custGeom>
                              <a:avLst/>
                              <a:gdLst>
                                <a:gd name="T0" fmla="*/ 0 w 501"/>
                                <a:gd name="T1" fmla="*/ 0 h 387"/>
                                <a:gd name="T2" fmla="*/ 0 w 501"/>
                                <a:gd name="T3" fmla="*/ 0 h 387"/>
                                <a:gd name="T4" fmla="*/ 0 w 501"/>
                                <a:gd name="T5" fmla="*/ 0 h 387"/>
                                <a:gd name="T6" fmla="*/ 0 w 501"/>
                                <a:gd name="T7" fmla="*/ 0 h 387"/>
                                <a:gd name="T8" fmla="*/ 0 w 501"/>
                                <a:gd name="T9" fmla="*/ 0 h 387"/>
                                <a:gd name="T10" fmla="*/ 0 w 501"/>
                                <a:gd name="T11" fmla="*/ 0 h 387"/>
                                <a:gd name="T12" fmla="*/ 0 w 501"/>
                                <a:gd name="T13" fmla="*/ 0 h 387"/>
                                <a:gd name="T14" fmla="*/ 0 w 501"/>
                                <a:gd name="T15" fmla="*/ 0 h 387"/>
                                <a:gd name="T16" fmla="*/ 0 w 501"/>
                                <a:gd name="T17" fmla="*/ 0 h 387"/>
                                <a:gd name="T18" fmla="*/ 0 w 501"/>
                                <a:gd name="T19" fmla="*/ 0 h 387"/>
                                <a:gd name="T20" fmla="*/ 0 w 501"/>
                                <a:gd name="T21" fmla="*/ 0 h 387"/>
                                <a:gd name="T22" fmla="*/ 0 w 501"/>
                                <a:gd name="T23" fmla="*/ 0 h 387"/>
                                <a:gd name="T24" fmla="*/ 0 w 501"/>
                                <a:gd name="T25" fmla="*/ 0 h 387"/>
                                <a:gd name="T26" fmla="*/ 0 w 501"/>
                                <a:gd name="T27" fmla="*/ 0 h 387"/>
                                <a:gd name="T28" fmla="*/ 0 w 501"/>
                                <a:gd name="T29" fmla="*/ 0 h 387"/>
                                <a:gd name="T30" fmla="*/ 0 w 501"/>
                                <a:gd name="T31" fmla="*/ 0 h 387"/>
                                <a:gd name="T32" fmla="*/ 0 w 501"/>
                                <a:gd name="T33" fmla="*/ 0 h 387"/>
                                <a:gd name="T34" fmla="*/ 0 w 501"/>
                                <a:gd name="T35" fmla="*/ 0 h 387"/>
                                <a:gd name="T36" fmla="*/ 0 w 501"/>
                                <a:gd name="T37" fmla="*/ 0 h 387"/>
                                <a:gd name="T38" fmla="*/ 0 w 501"/>
                                <a:gd name="T39" fmla="*/ 0 h 387"/>
                                <a:gd name="T40" fmla="*/ 0 w 501"/>
                                <a:gd name="T41" fmla="*/ 0 h 387"/>
                                <a:gd name="T42" fmla="*/ 0 w 501"/>
                                <a:gd name="T43" fmla="*/ 0 h 387"/>
                                <a:gd name="T44" fmla="*/ 0 w 501"/>
                                <a:gd name="T45" fmla="*/ 0 h 387"/>
                                <a:gd name="T46" fmla="*/ 0 w 501"/>
                                <a:gd name="T47" fmla="*/ 0 h 387"/>
                                <a:gd name="T48" fmla="*/ 0 w 501"/>
                                <a:gd name="T49" fmla="*/ 0 h 387"/>
                                <a:gd name="T50" fmla="*/ 0 w 501"/>
                                <a:gd name="T51" fmla="*/ 0 h 387"/>
                                <a:gd name="T52" fmla="*/ 0 w 501"/>
                                <a:gd name="T53" fmla="*/ 0 h 387"/>
                                <a:gd name="T54" fmla="*/ 0 w 501"/>
                                <a:gd name="T55" fmla="*/ 0 h 387"/>
                                <a:gd name="T56" fmla="*/ 0 w 501"/>
                                <a:gd name="T57" fmla="*/ 0 h 387"/>
                                <a:gd name="T58" fmla="*/ 0 w 501"/>
                                <a:gd name="T59" fmla="*/ 0 h 387"/>
                                <a:gd name="T60" fmla="*/ 0 w 501"/>
                                <a:gd name="T61" fmla="*/ 0 h 387"/>
                                <a:gd name="T62" fmla="*/ 0 w 501"/>
                                <a:gd name="T63" fmla="*/ 0 h 387"/>
                                <a:gd name="T64" fmla="*/ 0 w 501"/>
                                <a:gd name="T65" fmla="*/ 0 h 387"/>
                                <a:gd name="T66" fmla="*/ 0 w 501"/>
                                <a:gd name="T67" fmla="*/ 0 h 387"/>
                                <a:gd name="T68" fmla="*/ 0 w 501"/>
                                <a:gd name="T69" fmla="*/ 0 h 387"/>
                                <a:gd name="T70" fmla="*/ 0 w 501"/>
                                <a:gd name="T71" fmla="*/ 0 h 387"/>
                                <a:gd name="T72" fmla="*/ 0 w 501"/>
                                <a:gd name="T73" fmla="*/ 0 h 387"/>
                                <a:gd name="T74" fmla="*/ 0 w 501"/>
                                <a:gd name="T75" fmla="*/ 0 h 387"/>
                                <a:gd name="T76" fmla="*/ 0 w 501"/>
                                <a:gd name="T77" fmla="*/ 0 h 387"/>
                                <a:gd name="T78" fmla="*/ 0 w 501"/>
                                <a:gd name="T79" fmla="*/ 0 h 387"/>
                                <a:gd name="T80" fmla="*/ 0 w 501"/>
                                <a:gd name="T81" fmla="*/ 0 h 387"/>
                                <a:gd name="T82" fmla="*/ 0 w 501"/>
                                <a:gd name="T83" fmla="*/ 0 h 387"/>
                                <a:gd name="T84" fmla="*/ 0 w 501"/>
                                <a:gd name="T85" fmla="*/ 0 h 387"/>
                                <a:gd name="T86" fmla="*/ 0 w 501"/>
                                <a:gd name="T87" fmla="*/ 0 h 387"/>
                                <a:gd name="T88" fmla="*/ 0 w 501"/>
                                <a:gd name="T89" fmla="*/ 0 h 387"/>
                                <a:gd name="T90" fmla="*/ 0 w 501"/>
                                <a:gd name="T91" fmla="*/ 0 h 387"/>
                                <a:gd name="T92" fmla="*/ 0 w 501"/>
                                <a:gd name="T93" fmla="*/ 0 h 387"/>
                                <a:gd name="T94" fmla="*/ 0 w 501"/>
                                <a:gd name="T95" fmla="*/ 0 h 387"/>
                                <a:gd name="T96" fmla="*/ 0 w 501"/>
                                <a:gd name="T97" fmla="*/ 0 h 387"/>
                                <a:gd name="T98" fmla="*/ 0 w 501"/>
                                <a:gd name="T99" fmla="*/ 0 h 38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01"/>
                                <a:gd name="T151" fmla="*/ 0 h 387"/>
                                <a:gd name="T152" fmla="*/ 501 w 501"/>
                                <a:gd name="T153" fmla="*/ 387 h 38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01" h="387">
                                  <a:moveTo>
                                    <a:pt x="472" y="13"/>
                                  </a:moveTo>
                                  <a:lnTo>
                                    <a:pt x="461" y="17"/>
                                  </a:lnTo>
                                  <a:lnTo>
                                    <a:pt x="435" y="0"/>
                                  </a:lnTo>
                                  <a:lnTo>
                                    <a:pt x="368" y="0"/>
                                  </a:lnTo>
                                  <a:lnTo>
                                    <a:pt x="246" y="79"/>
                                  </a:lnTo>
                                  <a:lnTo>
                                    <a:pt x="176" y="131"/>
                                  </a:lnTo>
                                  <a:lnTo>
                                    <a:pt x="127" y="143"/>
                                  </a:lnTo>
                                  <a:lnTo>
                                    <a:pt x="127" y="247"/>
                                  </a:lnTo>
                                  <a:lnTo>
                                    <a:pt x="119" y="252"/>
                                  </a:lnTo>
                                  <a:lnTo>
                                    <a:pt x="106" y="270"/>
                                  </a:lnTo>
                                  <a:lnTo>
                                    <a:pt x="38" y="270"/>
                                  </a:lnTo>
                                  <a:lnTo>
                                    <a:pt x="23" y="281"/>
                                  </a:lnTo>
                                  <a:lnTo>
                                    <a:pt x="2" y="281"/>
                                  </a:lnTo>
                                  <a:lnTo>
                                    <a:pt x="0" y="294"/>
                                  </a:lnTo>
                                  <a:lnTo>
                                    <a:pt x="8" y="314"/>
                                  </a:lnTo>
                                  <a:lnTo>
                                    <a:pt x="39" y="354"/>
                                  </a:lnTo>
                                  <a:lnTo>
                                    <a:pt x="64" y="356"/>
                                  </a:lnTo>
                                  <a:lnTo>
                                    <a:pt x="67" y="364"/>
                                  </a:lnTo>
                                  <a:lnTo>
                                    <a:pt x="64" y="369"/>
                                  </a:lnTo>
                                  <a:lnTo>
                                    <a:pt x="72" y="379"/>
                                  </a:lnTo>
                                  <a:lnTo>
                                    <a:pt x="75" y="377"/>
                                  </a:lnTo>
                                  <a:lnTo>
                                    <a:pt x="72" y="369"/>
                                  </a:lnTo>
                                  <a:lnTo>
                                    <a:pt x="86" y="366"/>
                                  </a:lnTo>
                                  <a:lnTo>
                                    <a:pt x="109" y="387"/>
                                  </a:lnTo>
                                  <a:lnTo>
                                    <a:pt x="109" y="364"/>
                                  </a:lnTo>
                                  <a:lnTo>
                                    <a:pt x="121" y="351"/>
                                  </a:lnTo>
                                  <a:lnTo>
                                    <a:pt x="127" y="332"/>
                                  </a:lnTo>
                                  <a:lnTo>
                                    <a:pt x="150" y="322"/>
                                  </a:lnTo>
                                  <a:lnTo>
                                    <a:pt x="176" y="319"/>
                                  </a:lnTo>
                                  <a:lnTo>
                                    <a:pt x="215" y="348"/>
                                  </a:lnTo>
                                  <a:lnTo>
                                    <a:pt x="248" y="335"/>
                                  </a:lnTo>
                                  <a:lnTo>
                                    <a:pt x="269" y="350"/>
                                  </a:lnTo>
                                  <a:lnTo>
                                    <a:pt x="292" y="354"/>
                                  </a:lnTo>
                                  <a:lnTo>
                                    <a:pt x="321" y="335"/>
                                  </a:lnTo>
                                  <a:lnTo>
                                    <a:pt x="363" y="333"/>
                                  </a:lnTo>
                                  <a:lnTo>
                                    <a:pt x="386" y="340"/>
                                  </a:lnTo>
                                  <a:lnTo>
                                    <a:pt x="407" y="327"/>
                                  </a:lnTo>
                                  <a:lnTo>
                                    <a:pt x="410" y="319"/>
                                  </a:lnTo>
                                  <a:lnTo>
                                    <a:pt x="407" y="309"/>
                                  </a:lnTo>
                                  <a:lnTo>
                                    <a:pt x="412" y="302"/>
                                  </a:lnTo>
                                  <a:lnTo>
                                    <a:pt x="425" y="302"/>
                                  </a:lnTo>
                                  <a:lnTo>
                                    <a:pt x="418" y="301"/>
                                  </a:lnTo>
                                  <a:lnTo>
                                    <a:pt x="427" y="278"/>
                                  </a:lnTo>
                                  <a:lnTo>
                                    <a:pt x="480" y="216"/>
                                  </a:lnTo>
                                  <a:lnTo>
                                    <a:pt x="485" y="162"/>
                                  </a:lnTo>
                                  <a:lnTo>
                                    <a:pt x="492" y="115"/>
                                  </a:lnTo>
                                  <a:lnTo>
                                    <a:pt x="501" y="100"/>
                                  </a:lnTo>
                                  <a:lnTo>
                                    <a:pt x="480" y="87"/>
                                  </a:lnTo>
                                  <a:lnTo>
                                    <a:pt x="472" y="68"/>
                                  </a:lnTo>
                                  <a:lnTo>
                                    <a:pt x="472" y="13"/>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23" name="Freeform 1202"/>
                            <p:cNvSpPr>
                              <a:spLocks/>
                            </p:cNvSpPr>
                            <p:nvPr/>
                          </p:nvSpPr>
                          <p:spPr bwMode="auto">
                            <a:xfrm>
                              <a:off x="3240" y="2814"/>
                              <a:ext cx="166" cy="141"/>
                            </a:xfrm>
                            <a:custGeom>
                              <a:avLst/>
                              <a:gdLst>
                                <a:gd name="T0" fmla="*/ 0 w 365"/>
                                <a:gd name="T1" fmla="*/ 0 h 307"/>
                                <a:gd name="T2" fmla="*/ 0 w 365"/>
                                <a:gd name="T3" fmla="*/ 0 h 307"/>
                                <a:gd name="T4" fmla="*/ 0 w 365"/>
                                <a:gd name="T5" fmla="*/ 0 h 307"/>
                                <a:gd name="T6" fmla="*/ 0 w 365"/>
                                <a:gd name="T7" fmla="*/ 0 h 307"/>
                                <a:gd name="T8" fmla="*/ 0 w 365"/>
                                <a:gd name="T9" fmla="*/ 0 h 307"/>
                                <a:gd name="T10" fmla="*/ 0 w 365"/>
                                <a:gd name="T11" fmla="*/ 0 h 307"/>
                                <a:gd name="T12" fmla="*/ 0 w 365"/>
                                <a:gd name="T13" fmla="*/ 0 h 307"/>
                                <a:gd name="T14" fmla="*/ 0 w 365"/>
                                <a:gd name="T15" fmla="*/ 0 h 307"/>
                                <a:gd name="T16" fmla="*/ 0 w 365"/>
                                <a:gd name="T17" fmla="*/ 0 h 307"/>
                                <a:gd name="T18" fmla="*/ 0 w 365"/>
                                <a:gd name="T19" fmla="*/ 0 h 307"/>
                                <a:gd name="T20" fmla="*/ 0 w 365"/>
                                <a:gd name="T21" fmla="*/ 0 h 307"/>
                                <a:gd name="T22" fmla="*/ 0 w 365"/>
                                <a:gd name="T23" fmla="*/ 0 h 307"/>
                                <a:gd name="T24" fmla="*/ 0 w 365"/>
                                <a:gd name="T25" fmla="*/ 0 h 307"/>
                                <a:gd name="T26" fmla="*/ 0 w 365"/>
                                <a:gd name="T27" fmla="*/ 0 h 307"/>
                                <a:gd name="T28" fmla="*/ 0 w 365"/>
                                <a:gd name="T29" fmla="*/ 0 h 307"/>
                                <a:gd name="T30" fmla="*/ 0 w 365"/>
                                <a:gd name="T31" fmla="*/ 0 h 307"/>
                                <a:gd name="T32" fmla="*/ 0 w 365"/>
                                <a:gd name="T33" fmla="*/ 0 h 307"/>
                                <a:gd name="T34" fmla="*/ 0 w 365"/>
                                <a:gd name="T35" fmla="*/ 0 h 307"/>
                                <a:gd name="T36" fmla="*/ 0 w 365"/>
                                <a:gd name="T37" fmla="*/ 0 h 307"/>
                                <a:gd name="T38" fmla="*/ 0 w 365"/>
                                <a:gd name="T39" fmla="*/ 0 h 307"/>
                                <a:gd name="T40" fmla="*/ 0 w 365"/>
                                <a:gd name="T41" fmla="*/ 0 h 307"/>
                                <a:gd name="T42" fmla="*/ 0 w 365"/>
                                <a:gd name="T43" fmla="*/ 0 h 307"/>
                                <a:gd name="T44" fmla="*/ 0 w 365"/>
                                <a:gd name="T45" fmla="*/ 0 h 307"/>
                                <a:gd name="T46" fmla="*/ 0 w 365"/>
                                <a:gd name="T47" fmla="*/ 0 h 307"/>
                                <a:gd name="T48" fmla="*/ 0 w 365"/>
                                <a:gd name="T49" fmla="*/ 0 h 307"/>
                                <a:gd name="T50" fmla="*/ 0 w 365"/>
                                <a:gd name="T51" fmla="*/ 0 h 307"/>
                                <a:gd name="T52" fmla="*/ 0 w 365"/>
                                <a:gd name="T53" fmla="*/ 0 h 307"/>
                                <a:gd name="T54" fmla="*/ 0 w 365"/>
                                <a:gd name="T55" fmla="*/ 0 h 307"/>
                                <a:gd name="T56" fmla="*/ 0 w 365"/>
                                <a:gd name="T57" fmla="*/ 0 h 307"/>
                                <a:gd name="T58" fmla="*/ 0 w 365"/>
                                <a:gd name="T59" fmla="*/ 0 h 307"/>
                                <a:gd name="T60" fmla="*/ 0 w 365"/>
                                <a:gd name="T61" fmla="*/ 0 h 307"/>
                                <a:gd name="T62" fmla="*/ 0 w 365"/>
                                <a:gd name="T63" fmla="*/ 0 h 307"/>
                                <a:gd name="T64" fmla="*/ 0 w 365"/>
                                <a:gd name="T65" fmla="*/ 0 h 307"/>
                                <a:gd name="T66" fmla="*/ 0 w 365"/>
                                <a:gd name="T67" fmla="*/ 0 h 307"/>
                                <a:gd name="T68" fmla="*/ 0 w 365"/>
                                <a:gd name="T69" fmla="*/ 0 h 307"/>
                                <a:gd name="T70" fmla="*/ 0 w 365"/>
                                <a:gd name="T71" fmla="*/ 0 h 307"/>
                                <a:gd name="T72" fmla="*/ 0 w 365"/>
                                <a:gd name="T73" fmla="*/ 0 h 307"/>
                                <a:gd name="T74" fmla="*/ 0 w 365"/>
                                <a:gd name="T75" fmla="*/ 0 h 307"/>
                                <a:gd name="T76" fmla="*/ 0 w 365"/>
                                <a:gd name="T77" fmla="*/ 0 h 307"/>
                                <a:gd name="T78" fmla="*/ 0 w 365"/>
                                <a:gd name="T79" fmla="*/ 0 h 307"/>
                                <a:gd name="T80" fmla="*/ 0 w 365"/>
                                <a:gd name="T81" fmla="*/ 0 h 307"/>
                                <a:gd name="T82" fmla="*/ 0 w 365"/>
                                <a:gd name="T83" fmla="*/ 0 h 307"/>
                                <a:gd name="T84" fmla="*/ 0 w 365"/>
                                <a:gd name="T85" fmla="*/ 0 h 307"/>
                                <a:gd name="T86" fmla="*/ 0 w 365"/>
                                <a:gd name="T87" fmla="*/ 0 h 307"/>
                                <a:gd name="T88" fmla="*/ 0 w 365"/>
                                <a:gd name="T89" fmla="*/ 0 h 307"/>
                                <a:gd name="T90" fmla="*/ 0 w 365"/>
                                <a:gd name="T91" fmla="*/ 0 h 3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5"/>
                                <a:gd name="T139" fmla="*/ 0 h 307"/>
                                <a:gd name="T140" fmla="*/ 365 w 365"/>
                                <a:gd name="T141" fmla="*/ 307 h 3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5" h="307">
                                  <a:moveTo>
                                    <a:pt x="69" y="255"/>
                                  </a:moveTo>
                                  <a:lnTo>
                                    <a:pt x="64" y="245"/>
                                  </a:lnTo>
                                  <a:lnTo>
                                    <a:pt x="44" y="237"/>
                                  </a:lnTo>
                                  <a:lnTo>
                                    <a:pt x="0" y="239"/>
                                  </a:lnTo>
                                  <a:lnTo>
                                    <a:pt x="0" y="171"/>
                                  </a:lnTo>
                                  <a:lnTo>
                                    <a:pt x="12" y="136"/>
                                  </a:lnTo>
                                  <a:lnTo>
                                    <a:pt x="23" y="125"/>
                                  </a:lnTo>
                                  <a:lnTo>
                                    <a:pt x="23" y="112"/>
                                  </a:lnTo>
                                  <a:lnTo>
                                    <a:pt x="30" y="109"/>
                                  </a:lnTo>
                                  <a:lnTo>
                                    <a:pt x="28" y="88"/>
                                  </a:lnTo>
                                  <a:lnTo>
                                    <a:pt x="22" y="78"/>
                                  </a:lnTo>
                                  <a:lnTo>
                                    <a:pt x="23" y="68"/>
                                  </a:lnTo>
                                  <a:lnTo>
                                    <a:pt x="23" y="45"/>
                                  </a:lnTo>
                                  <a:lnTo>
                                    <a:pt x="35" y="32"/>
                                  </a:lnTo>
                                  <a:lnTo>
                                    <a:pt x="41" y="13"/>
                                  </a:lnTo>
                                  <a:lnTo>
                                    <a:pt x="64" y="3"/>
                                  </a:lnTo>
                                  <a:lnTo>
                                    <a:pt x="90" y="0"/>
                                  </a:lnTo>
                                  <a:lnTo>
                                    <a:pt x="129" y="29"/>
                                  </a:lnTo>
                                  <a:lnTo>
                                    <a:pt x="162" y="16"/>
                                  </a:lnTo>
                                  <a:lnTo>
                                    <a:pt x="183" y="31"/>
                                  </a:lnTo>
                                  <a:lnTo>
                                    <a:pt x="206" y="35"/>
                                  </a:lnTo>
                                  <a:lnTo>
                                    <a:pt x="235" y="16"/>
                                  </a:lnTo>
                                  <a:lnTo>
                                    <a:pt x="277" y="14"/>
                                  </a:lnTo>
                                  <a:lnTo>
                                    <a:pt x="300" y="21"/>
                                  </a:lnTo>
                                  <a:lnTo>
                                    <a:pt x="321" y="8"/>
                                  </a:lnTo>
                                  <a:lnTo>
                                    <a:pt x="324" y="0"/>
                                  </a:lnTo>
                                  <a:lnTo>
                                    <a:pt x="355" y="44"/>
                                  </a:lnTo>
                                  <a:lnTo>
                                    <a:pt x="365" y="52"/>
                                  </a:lnTo>
                                  <a:lnTo>
                                    <a:pt x="365" y="68"/>
                                  </a:lnTo>
                                  <a:lnTo>
                                    <a:pt x="336" y="92"/>
                                  </a:lnTo>
                                  <a:lnTo>
                                    <a:pt x="313" y="158"/>
                                  </a:lnTo>
                                  <a:lnTo>
                                    <a:pt x="298" y="172"/>
                                  </a:lnTo>
                                  <a:lnTo>
                                    <a:pt x="272" y="232"/>
                                  </a:lnTo>
                                  <a:lnTo>
                                    <a:pt x="259" y="234"/>
                                  </a:lnTo>
                                  <a:lnTo>
                                    <a:pt x="243" y="221"/>
                                  </a:lnTo>
                                  <a:lnTo>
                                    <a:pt x="212" y="223"/>
                                  </a:lnTo>
                                  <a:lnTo>
                                    <a:pt x="189" y="254"/>
                                  </a:lnTo>
                                  <a:lnTo>
                                    <a:pt x="176" y="291"/>
                                  </a:lnTo>
                                  <a:lnTo>
                                    <a:pt x="171" y="286"/>
                                  </a:lnTo>
                                  <a:lnTo>
                                    <a:pt x="166" y="299"/>
                                  </a:lnTo>
                                  <a:lnTo>
                                    <a:pt x="134" y="293"/>
                                  </a:lnTo>
                                  <a:lnTo>
                                    <a:pt x="127" y="301"/>
                                  </a:lnTo>
                                  <a:lnTo>
                                    <a:pt x="108" y="307"/>
                                  </a:lnTo>
                                  <a:lnTo>
                                    <a:pt x="83" y="288"/>
                                  </a:lnTo>
                                  <a:lnTo>
                                    <a:pt x="83" y="268"/>
                                  </a:lnTo>
                                  <a:lnTo>
                                    <a:pt x="69" y="255"/>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24" name="Freeform 1203"/>
                            <p:cNvSpPr>
                              <a:spLocks/>
                            </p:cNvSpPr>
                            <p:nvPr/>
                          </p:nvSpPr>
                          <p:spPr bwMode="auto">
                            <a:xfrm>
                              <a:off x="3240" y="2814"/>
                              <a:ext cx="166" cy="141"/>
                            </a:xfrm>
                            <a:custGeom>
                              <a:avLst/>
                              <a:gdLst>
                                <a:gd name="T0" fmla="*/ 0 w 365"/>
                                <a:gd name="T1" fmla="*/ 0 h 307"/>
                                <a:gd name="T2" fmla="*/ 0 w 365"/>
                                <a:gd name="T3" fmla="*/ 0 h 307"/>
                                <a:gd name="T4" fmla="*/ 0 w 365"/>
                                <a:gd name="T5" fmla="*/ 0 h 307"/>
                                <a:gd name="T6" fmla="*/ 0 w 365"/>
                                <a:gd name="T7" fmla="*/ 0 h 307"/>
                                <a:gd name="T8" fmla="*/ 0 w 365"/>
                                <a:gd name="T9" fmla="*/ 0 h 307"/>
                                <a:gd name="T10" fmla="*/ 0 w 365"/>
                                <a:gd name="T11" fmla="*/ 0 h 307"/>
                                <a:gd name="T12" fmla="*/ 0 w 365"/>
                                <a:gd name="T13" fmla="*/ 0 h 307"/>
                                <a:gd name="T14" fmla="*/ 0 w 365"/>
                                <a:gd name="T15" fmla="*/ 0 h 307"/>
                                <a:gd name="T16" fmla="*/ 0 w 365"/>
                                <a:gd name="T17" fmla="*/ 0 h 307"/>
                                <a:gd name="T18" fmla="*/ 0 w 365"/>
                                <a:gd name="T19" fmla="*/ 0 h 307"/>
                                <a:gd name="T20" fmla="*/ 0 w 365"/>
                                <a:gd name="T21" fmla="*/ 0 h 307"/>
                                <a:gd name="T22" fmla="*/ 0 w 365"/>
                                <a:gd name="T23" fmla="*/ 0 h 307"/>
                                <a:gd name="T24" fmla="*/ 0 w 365"/>
                                <a:gd name="T25" fmla="*/ 0 h 307"/>
                                <a:gd name="T26" fmla="*/ 0 w 365"/>
                                <a:gd name="T27" fmla="*/ 0 h 307"/>
                                <a:gd name="T28" fmla="*/ 0 w 365"/>
                                <a:gd name="T29" fmla="*/ 0 h 307"/>
                                <a:gd name="T30" fmla="*/ 0 w 365"/>
                                <a:gd name="T31" fmla="*/ 0 h 307"/>
                                <a:gd name="T32" fmla="*/ 0 w 365"/>
                                <a:gd name="T33" fmla="*/ 0 h 307"/>
                                <a:gd name="T34" fmla="*/ 0 w 365"/>
                                <a:gd name="T35" fmla="*/ 0 h 307"/>
                                <a:gd name="T36" fmla="*/ 0 w 365"/>
                                <a:gd name="T37" fmla="*/ 0 h 307"/>
                                <a:gd name="T38" fmla="*/ 0 w 365"/>
                                <a:gd name="T39" fmla="*/ 0 h 307"/>
                                <a:gd name="T40" fmla="*/ 0 w 365"/>
                                <a:gd name="T41" fmla="*/ 0 h 307"/>
                                <a:gd name="T42" fmla="*/ 0 w 365"/>
                                <a:gd name="T43" fmla="*/ 0 h 307"/>
                                <a:gd name="T44" fmla="*/ 0 w 365"/>
                                <a:gd name="T45" fmla="*/ 0 h 307"/>
                                <a:gd name="T46" fmla="*/ 0 w 365"/>
                                <a:gd name="T47" fmla="*/ 0 h 307"/>
                                <a:gd name="T48" fmla="*/ 0 w 365"/>
                                <a:gd name="T49" fmla="*/ 0 h 307"/>
                                <a:gd name="T50" fmla="*/ 0 w 365"/>
                                <a:gd name="T51" fmla="*/ 0 h 307"/>
                                <a:gd name="T52" fmla="*/ 0 w 365"/>
                                <a:gd name="T53" fmla="*/ 0 h 307"/>
                                <a:gd name="T54" fmla="*/ 0 w 365"/>
                                <a:gd name="T55" fmla="*/ 0 h 307"/>
                                <a:gd name="T56" fmla="*/ 0 w 365"/>
                                <a:gd name="T57" fmla="*/ 0 h 307"/>
                                <a:gd name="T58" fmla="*/ 0 w 365"/>
                                <a:gd name="T59" fmla="*/ 0 h 307"/>
                                <a:gd name="T60" fmla="*/ 0 w 365"/>
                                <a:gd name="T61" fmla="*/ 0 h 307"/>
                                <a:gd name="T62" fmla="*/ 0 w 365"/>
                                <a:gd name="T63" fmla="*/ 0 h 307"/>
                                <a:gd name="T64" fmla="*/ 0 w 365"/>
                                <a:gd name="T65" fmla="*/ 0 h 307"/>
                                <a:gd name="T66" fmla="*/ 0 w 365"/>
                                <a:gd name="T67" fmla="*/ 0 h 307"/>
                                <a:gd name="T68" fmla="*/ 0 w 365"/>
                                <a:gd name="T69" fmla="*/ 0 h 307"/>
                                <a:gd name="T70" fmla="*/ 0 w 365"/>
                                <a:gd name="T71" fmla="*/ 0 h 307"/>
                                <a:gd name="T72" fmla="*/ 0 w 365"/>
                                <a:gd name="T73" fmla="*/ 0 h 307"/>
                                <a:gd name="T74" fmla="*/ 0 w 365"/>
                                <a:gd name="T75" fmla="*/ 0 h 307"/>
                                <a:gd name="T76" fmla="*/ 0 w 365"/>
                                <a:gd name="T77" fmla="*/ 0 h 307"/>
                                <a:gd name="T78" fmla="*/ 0 w 365"/>
                                <a:gd name="T79" fmla="*/ 0 h 307"/>
                                <a:gd name="T80" fmla="*/ 0 w 365"/>
                                <a:gd name="T81" fmla="*/ 0 h 307"/>
                                <a:gd name="T82" fmla="*/ 0 w 365"/>
                                <a:gd name="T83" fmla="*/ 0 h 307"/>
                                <a:gd name="T84" fmla="*/ 0 w 365"/>
                                <a:gd name="T85" fmla="*/ 0 h 307"/>
                                <a:gd name="T86" fmla="*/ 0 w 365"/>
                                <a:gd name="T87" fmla="*/ 0 h 307"/>
                                <a:gd name="T88" fmla="*/ 0 w 365"/>
                                <a:gd name="T89" fmla="*/ 0 h 307"/>
                                <a:gd name="T90" fmla="*/ 0 w 365"/>
                                <a:gd name="T91" fmla="*/ 0 h 3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5"/>
                                <a:gd name="T139" fmla="*/ 0 h 307"/>
                                <a:gd name="T140" fmla="*/ 365 w 365"/>
                                <a:gd name="T141" fmla="*/ 307 h 3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5" h="307">
                                  <a:moveTo>
                                    <a:pt x="69" y="255"/>
                                  </a:moveTo>
                                  <a:lnTo>
                                    <a:pt x="64" y="245"/>
                                  </a:lnTo>
                                  <a:lnTo>
                                    <a:pt x="44" y="237"/>
                                  </a:lnTo>
                                  <a:lnTo>
                                    <a:pt x="0" y="239"/>
                                  </a:lnTo>
                                  <a:lnTo>
                                    <a:pt x="0" y="171"/>
                                  </a:lnTo>
                                  <a:lnTo>
                                    <a:pt x="12" y="136"/>
                                  </a:lnTo>
                                  <a:lnTo>
                                    <a:pt x="23" y="125"/>
                                  </a:lnTo>
                                  <a:lnTo>
                                    <a:pt x="23" y="112"/>
                                  </a:lnTo>
                                  <a:lnTo>
                                    <a:pt x="30" y="109"/>
                                  </a:lnTo>
                                  <a:lnTo>
                                    <a:pt x="28" y="88"/>
                                  </a:lnTo>
                                  <a:lnTo>
                                    <a:pt x="22" y="78"/>
                                  </a:lnTo>
                                  <a:lnTo>
                                    <a:pt x="23" y="68"/>
                                  </a:lnTo>
                                  <a:lnTo>
                                    <a:pt x="23" y="45"/>
                                  </a:lnTo>
                                  <a:lnTo>
                                    <a:pt x="35" y="32"/>
                                  </a:lnTo>
                                  <a:lnTo>
                                    <a:pt x="41" y="13"/>
                                  </a:lnTo>
                                  <a:lnTo>
                                    <a:pt x="64" y="3"/>
                                  </a:lnTo>
                                  <a:lnTo>
                                    <a:pt x="90" y="0"/>
                                  </a:lnTo>
                                  <a:lnTo>
                                    <a:pt x="129" y="29"/>
                                  </a:lnTo>
                                  <a:lnTo>
                                    <a:pt x="162" y="16"/>
                                  </a:lnTo>
                                  <a:lnTo>
                                    <a:pt x="183" y="31"/>
                                  </a:lnTo>
                                  <a:lnTo>
                                    <a:pt x="206" y="35"/>
                                  </a:lnTo>
                                  <a:lnTo>
                                    <a:pt x="235" y="16"/>
                                  </a:lnTo>
                                  <a:lnTo>
                                    <a:pt x="277" y="14"/>
                                  </a:lnTo>
                                  <a:lnTo>
                                    <a:pt x="300" y="21"/>
                                  </a:lnTo>
                                  <a:lnTo>
                                    <a:pt x="321" y="8"/>
                                  </a:lnTo>
                                  <a:lnTo>
                                    <a:pt x="324" y="0"/>
                                  </a:lnTo>
                                  <a:lnTo>
                                    <a:pt x="355" y="44"/>
                                  </a:lnTo>
                                  <a:lnTo>
                                    <a:pt x="365" y="52"/>
                                  </a:lnTo>
                                  <a:lnTo>
                                    <a:pt x="365" y="68"/>
                                  </a:lnTo>
                                  <a:lnTo>
                                    <a:pt x="336" y="92"/>
                                  </a:lnTo>
                                  <a:lnTo>
                                    <a:pt x="313" y="158"/>
                                  </a:lnTo>
                                  <a:lnTo>
                                    <a:pt x="298" y="172"/>
                                  </a:lnTo>
                                  <a:lnTo>
                                    <a:pt x="272" y="232"/>
                                  </a:lnTo>
                                  <a:lnTo>
                                    <a:pt x="259" y="234"/>
                                  </a:lnTo>
                                  <a:lnTo>
                                    <a:pt x="243" y="221"/>
                                  </a:lnTo>
                                  <a:lnTo>
                                    <a:pt x="212" y="223"/>
                                  </a:lnTo>
                                  <a:lnTo>
                                    <a:pt x="189" y="254"/>
                                  </a:lnTo>
                                  <a:lnTo>
                                    <a:pt x="176" y="291"/>
                                  </a:lnTo>
                                  <a:lnTo>
                                    <a:pt x="171" y="286"/>
                                  </a:lnTo>
                                  <a:lnTo>
                                    <a:pt x="166" y="299"/>
                                  </a:lnTo>
                                  <a:lnTo>
                                    <a:pt x="134" y="293"/>
                                  </a:lnTo>
                                  <a:lnTo>
                                    <a:pt x="127" y="301"/>
                                  </a:lnTo>
                                  <a:lnTo>
                                    <a:pt x="108" y="307"/>
                                  </a:lnTo>
                                  <a:lnTo>
                                    <a:pt x="83" y="288"/>
                                  </a:lnTo>
                                  <a:lnTo>
                                    <a:pt x="83" y="268"/>
                                  </a:lnTo>
                                  <a:lnTo>
                                    <a:pt x="69" y="255"/>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25" name="Freeform 1204"/>
                            <p:cNvSpPr>
                              <a:spLocks/>
                            </p:cNvSpPr>
                            <p:nvPr/>
                          </p:nvSpPr>
                          <p:spPr bwMode="auto">
                            <a:xfrm>
                              <a:off x="2957" y="2830"/>
                              <a:ext cx="45" cy="27"/>
                            </a:xfrm>
                            <a:custGeom>
                              <a:avLst/>
                              <a:gdLst>
                                <a:gd name="T0" fmla="*/ 0 w 97"/>
                                <a:gd name="T1" fmla="*/ 0 h 57"/>
                                <a:gd name="T2" fmla="*/ 0 w 97"/>
                                <a:gd name="T3" fmla="*/ 0 h 57"/>
                                <a:gd name="T4" fmla="*/ 0 w 97"/>
                                <a:gd name="T5" fmla="*/ 0 h 57"/>
                                <a:gd name="T6" fmla="*/ 0 w 97"/>
                                <a:gd name="T7" fmla="*/ 0 h 57"/>
                                <a:gd name="T8" fmla="*/ 0 w 97"/>
                                <a:gd name="T9" fmla="*/ 0 h 57"/>
                                <a:gd name="T10" fmla="*/ 0 w 97"/>
                                <a:gd name="T11" fmla="*/ 0 h 57"/>
                                <a:gd name="T12" fmla="*/ 0 w 97"/>
                                <a:gd name="T13" fmla="*/ 0 h 57"/>
                                <a:gd name="T14" fmla="*/ 0 w 97"/>
                                <a:gd name="T15" fmla="*/ 0 h 57"/>
                                <a:gd name="T16" fmla="*/ 0 w 97"/>
                                <a:gd name="T17" fmla="*/ 0 h 57"/>
                                <a:gd name="T18" fmla="*/ 0 w 97"/>
                                <a:gd name="T19" fmla="*/ 0 h 57"/>
                                <a:gd name="T20" fmla="*/ 0 w 97"/>
                                <a:gd name="T21" fmla="*/ 0 h 57"/>
                                <a:gd name="T22" fmla="*/ 0 w 97"/>
                                <a:gd name="T23" fmla="*/ 0 h 57"/>
                                <a:gd name="T24" fmla="*/ 0 w 97"/>
                                <a:gd name="T25" fmla="*/ 0 h 57"/>
                                <a:gd name="T26" fmla="*/ 0 w 97"/>
                                <a:gd name="T27" fmla="*/ 0 h 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7"/>
                                <a:gd name="T43" fmla="*/ 0 h 57"/>
                                <a:gd name="T44" fmla="*/ 97 w 97"/>
                                <a:gd name="T45" fmla="*/ 57 h 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7" h="57">
                                  <a:moveTo>
                                    <a:pt x="52" y="57"/>
                                  </a:moveTo>
                                  <a:lnTo>
                                    <a:pt x="44" y="49"/>
                                  </a:lnTo>
                                  <a:lnTo>
                                    <a:pt x="40" y="33"/>
                                  </a:lnTo>
                                  <a:lnTo>
                                    <a:pt x="60" y="25"/>
                                  </a:lnTo>
                                  <a:lnTo>
                                    <a:pt x="27" y="33"/>
                                  </a:lnTo>
                                  <a:lnTo>
                                    <a:pt x="0" y="10"/>
                                  </a:lnTo>
                                  <a:lnTo>
                                    <a:pt x="31" y="10"/>
                                  </a:lnTo>
                                  <a:lnTo>
                                    <a:pt x="52" y="2"/>
                                  </a:lnTo>
                                  <a:lnTo>
                                    <a:pt x="96" y="0"/>
                                  </a:lnTo>
                                  <a:lnTo>
                                    <a:pt x="97" y="12"/>
                                  </a:lnTo>
                                  <a:lnTo>
                                    <a:pt x="91" y="17"/>
                                  </a:lnTo>
                                  <a:lnTo>
                                    <a:pt x="96" y="33"/>
                                  </a:lnTo>
                                  <a:lnTo>
                                    <a:pt x="68" y="39"/>
                                  </a:lnTo>
                                  <a:lnTo>
                                    <a:pt x="52" y="57"/>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26" name="Freeform 1205"/>
                            <p:cNvSpPr>
                              <a:spLocks/>
                            </p:cNvSpPr>
                            <p:nvPr/>
                          </p:nvSpPr>
                          <p:spPr bwMode="auto">
                            <a:xfrm>
                              <a:off x="2957" y="2830"/>
                              <a:ext cx="45" cy="27"/>
                            </a:xfrm>
                            <a:custGeom>
                              <a:avLst/>
                              <a:gdLst>
                                <a:gd name="T0" fmla="*/ 0 w 97"/>
                                <a:gd name="T1" fmla="*/ 0 h 57"/>
                                <a:gd name="T2" fmla="*/ 0 w 97"/>
                                <a:gd name="T3" fmla="*/ 0 h 57"/>
                                <a:gd name="T4" fmla="*/ 0 w 97"/>
                                <a:gd name="T5" fmla="*/ 0 h 57"/>
                                <a:gd name="T6" fmla="*/ 0 w 97"/>
                                <a:gd name="T7" fmla="*/ 0 h 57"/>
                                <a:gd name="T8" fmla="*/ 0 w 97"/>
                                <a:gd name="T9" fmla="*/ 0 h 57"/>
                                <a:gd name="T10" fmla="*/ 0 w 97"/>
                                <a:gd name="T11" fmla="*/ 0 h 57"/>
                                <a:gd name="T12" fmla="*/ 0 w 97"/>
                                <a:gd name="T13" fmla="*/ 0 h 57"/>
                                <a:gd name="T14" fmla="*/ 0 w 97"/>
                                <a:gd name="T15" fmla="*/ 0 h 57"/>
                                <a:gd name="T16" fmla="*/ 0 w 97"/>
                                <a:gd name="T17" fmla="*/ 0 h 57"/>
                                <a:gd name="T18" fmla="*/ 0 w 97"/>
                                <a:gd name="T19" fmla="*/ 0 h 57"/>
                                <a:gd name="T20" fmla="*/ 0 w 97"/>
                                <a:gd name="T21" fmla="*/ 0 h 57"/>
                                <a:gd name="T22" fmla="*/ 0 w 97"/>
                                <a:gd name="T23" fmla="*/ 0 h 57"/>
                                <a:gd name="T24" fmla="*/ 0 w 97"/>
                                <a:gd name="T25" fmla="*/ 0 h 57"/>
                                <a:gd name="T26" fmla="*/ 0 w 97"/>
                                <a:gd name="T27" fmla="*/ 0 h 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7"/>
                                <a:gd name="T43" fmla="*/ 0 h 57"/>
                                <a:gd name="T44" fmla="*/ 97 w 97"/>
                                <a:gd name="T45" fmla="*/ 57 h 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7" h="57">
                                  <a:moveTo>
                                    <a:pt x="52" y="57"/>
                                  </a:moveTo>
                                  <a:lnTo>
                                    <a:pt x="44" y="49"/>
                                  </a:lnTo>
                                  <a:lnTo>
                                    <a:pt x="40" y="33"/>
                                  </a:lnTo>
                                  <a:lnTo>
                                    <a:pt x="60" y="25"/>
                                  </a:lnTo>
                                  <a:lnTo>
                                    <a:pt x="27" y="33"/>
                                  </a:lnTo>
                                  <a:lnTo>
                                    <a:pt x="0" y="10"/>
                                  </a:lnTo>
                                  <a:lnTo>
                                    <a:pt x="31" y="10"/>
                                  </a:lnTo>
                                  <a:lnTo>
                                    <a:pt x="52" y="2"/>
                                  </a:lnTo>
                                  <a:lnTo>
                                    <a:pt x="96" y="0"/>
                                  </a:lnTo>
                                  <a:lnTo>
                                    <a:pt x="97" y="12"/>
                                  </a:lnTo>
                                  <a:lnTo>
                                    <a:pt x="91" y="17"/>
                                  </a:lnTo>
                                  <a:lnTo>
                                    <a:pt x="96" y="33"/>
                                  </a:lnTo>
                                  <a:lnTo>
                                    <a:pt x="68" y="39"/>
                                  </a:lnTo>
                                  <a:lnTo>
                                    <a:pt x="52" y="57"/>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27" name="Freeform 1206"/>
                            <p:cNvSpPr>
                              <a:spLocks/>
                            </p:cNvSpPr>
                            <p:nvPr/>
                          </p:nvSpPr>
                          <p:spPr bwMode="auto">
                            <a:xfrm>
                              <a:off x="3617" y="3030"/>
                              <a:ext cx="27" cy="23"/>
                            </a:xfrm>
                            <a:custGeom>
                              <a:avLst/>
                              <a:gdLst>
                                <a:gd name="T0" fmla="*/ 0 w 59"/>
                                <a:gd name="T1" fmla="*/ 0 h 54"/>
                                <a:gd name="T2" fmla="*/ 0 w 59"/>
                                <a:gd name="T3" fmla="*/ 0 h 54"/>
                                <a:gd name="T4" fmla="*/ 0 w 59"/>
                                <a:gd name="T5" fmla="*/ 0 h 54"/>
                                <a:gd name="T6" fmla="*/ 0 w 59"/>
                                <a:gd name="T7" fmla="*/ 0 h 54"/>
                                <a:gd name="T8" fmla="*/ 0 w 59"/>
                                <a:gd name="T9" fmla="*/ 0 h 54"/>
                                <a:gd name="T10" fmla="*/ 0 w 59"/>
                                <a:gd name="T11" fmla="*/ 0 h 54"/>
                                <a:gd name="T12" fmla="*/ 0 w 59"/>
                                <a:gd name="T13" fmla="*/ 0 h 54"/>
                                <a:gd name="T14" fmla="*/ 0 w 59"/>
                                <a:gd name="T15" fmla="*/ 0 h 54"/>
                                <a:gd name="T16" fmla="*/ 0 w 59"/>
                                <a:gd name="T17" fmla="*/ 0 h 54"/>
                                <a:gd name="T18" fmla="*/ 0 w 59"/>
                                <a:gd name="T19" fmla="*/ 0 h 54"/>
                                <a:gd name="T20" fmla="*/ 0 w 59"/>
                                <a:gd name="T21" fmla="*/ 0 h 54"/>
                                <a:gd name="T22" fmla="*/ 0 w 59"/>
                                <a:gd name="T23" fmla="*/ 0 h 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
                                <a:gd name="T37" fmla="*/ 0 h 54"/>
                                <a:gd name="T38" fmla="*/ 59 w 59"/>
                                <a:gd name="T39" fmla="*/ 54 h 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 h="54">
                                  <a:moveTo>
                                    <a:pt x="23" y="8"/>
                                  </a:moveTo>
                                  <a:lnTo>
                                    <a:pt x="33" y="10"/>
                                  </a:lnTo>
                                  <a:lnTo>
                                    <a:pt x="46" y="0"/>
                                  </a:lnTo>
                                  <a:lnTo>
                                    <a:pt x="59" y="29"/>
                                  </a:lnTo>
                                  <a:lnTo>
                                    <a:pt x="52" y="41"/>
                                  </a:lnTo>
                                  <a:lnTo>
                                    <a:pt x="31" y="41"/>
                                  </a:lnTo>
                                  <a:lnTo>
                                    <a:pt x="26" y="52"/>
                                  </a:lnTo>
                                  <a:lnTo>
                                    <a:pt x="17" y="54"/>
                                  </a:lnTo>
                                  <a:lnTo>
                                    <a:pt x="8" y="44"/>
                                  </a:lnTo>
                                  <a:lnTo>
                                    <a:pt x="5" y="52"/>
                                  </a:lnTo>
                                  <a:lnTo>
                                    <a:pt x="0" y="41"/>
                                  </a:lnTo>
                                  <a:lnTo>
                                    <a:pt x="23" y="8"/>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28" name="Freeform 1207"/>
                            <p:cNvSpPr>
                              <a:spLocks/>
                            </p:cNvSpPr>
                            <p:nvPr/>
                          </p:nvSpPr>
                          <p:spPr bwMode="auto">
                            <a:xfrm>
                              <a:off x="3617" y="3030"/>
                              <a:ext cx="27" cy="23"/>
                            </a:xfrm>
                            <a:custGeom>
                              <a:avLst/>
                              <a:gdLst>
                                <a:gd name="T0" fmla="*/ 0 w 59"/>
                                <a:gd name="T1" fmla="*/ 0 h 54"/>
                                <a:gd name="T2" fmla="*/ 0 w 59"/>
                                <a:gd name="T3" fmla="*/ 0 h 54"/>
                                <a:gd name="T4" fmla="*/ 0 w 59"/>
                                <a:gd name="T5" fmla="*/ 0 h 54"/>
                                <a:gd name="T6" fmla="*/ 0 w 59"/>
                                <a:gd name="T7" fmla="*/ 0 h 54"/>
                                <a:gd name="T8" fmla="*/ 0 w 59"/>
                                <a:gd name="T9" fmla="*/ 0 h 54"/>
                                <a:gd name="T10" fmla="*/ 0 w 59"/>
                                <a:gd name="T11" fmla="*/ 0 h 54"/>
                                <a:gd name="T12" fmla="*/ 0 w 59"/>
                                <a:gd name="T13" fmla="*/ 0 h 54"/>
                                <a:gd name="T14" fmla="*/ 0 w 59"/>
                                <a:gd name="T15" fmla="*/ 0 h 54"/>
                                <a:gd name="T16" fmla="*/ 0 w 59"/>
                                <a:gd name="T17" fmla="*/ 0 h 54"/>
                                <a:gd name="T18" fmla="*/ 0 w 59"/>
                                <a:gd name="T19" fmla="*/ 0 h 54"/>
                                <a:gd name="T20" fmla="*/ 0 w 59"/>
                                <a:gd name="T21" fmla="*/ 0 h 54"/>
                                <a:gd name="T22" fmla="*/ 0 w 59"/>
                                <a:gd name="T23" fmla="*/ 0 h 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
                                <a:gd name="T37" fmla="*/ 0 h 54"/>
                                <a:gd name="T38" fmla="*/ 59 w 59"/>
                                <a:gd name="T39" fmla="*/ 54 h 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 h="54">
                                  <a:moveTo>
                                    <a:pt x="23" y="8"/>
                                  </a:moveTo>
                                  <a:lnTo>
                                    <a:pt x="33" y="10"/>
                                  </a:lnTo>
                                  <a:lnTo>
                                    <a:pt x="46" y="0"/>
                                  </a:lnTo>
                                  <a:lnTo>
                                    <a:pt x="59" y="29"/>
                                  </a:lnTo>
                                  <a:lnTo>
                                    <a:pt x="52" y="41"/>
                                  </a:lnTo>
                                  <a:lnTo>
                                    <a:pt x="31" y="41"/>
                                  </a:lnTo>
                                  <a:lnTo>
                                    <a:pt x="26" y="52"/>
                                  </a:lnTo>
                                  <a:lnTo>
                                    <a:pt x="17" y="54"/>
                                  </a:lnTo>
                                  <a:lnTo>
                                    <a:pt x="8" y="44"/>
                                  </a:lnTo>
                                  <a:lnTo>
                                    <a:pt x="5" y="52"/>
                                  </a:lnTo>
                                  <a:lnTo>
                                    <a:pt x="0" y="41"/>
                                  </a:lnTo>
                                  <a:lnTo>
                                    <a:pt x="23" y="8"/>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29" name="Freeform 1208"/>
                            <p:cNvSpPr>
                              <a:spLocks/>
                            </p:cNvSpPr>
                            <p:nvPr/>
                          </p:nvSpPr>
                          <p:spPr bwMode="auto">
                            <a:xfrm>
                              <a:off x="3292" y="3008"/>
                              <a:ext cx="3" cy="5"/>
                            </a:xfrm>
                            <a:custGeom>
                              <a:avLst/>
                              <a:gdLst>
                                <a:gd name="T0" fmla="*/ 0 w 9"/>
                                <a:gd name="T1" fmla="*/ 0 h 11"/>
                                <a:gd name="T2" fmla="*/ 0 w 9"/>
                                <a:gd name="T3" fmla="*/ 0 h 11"/>
                                <a:gd name="T4" fmla="*/ 0 w 9"/>
                                <a:gd name="T5" fmla="*/ 0 h 11"/>
                                <a:gd name="T6" fmla="*/ 0 w 9"/>
                                <a:gd name="T7" fmla="*/ 0 h 11"/>
                                <a:gd name="T8" fmla="*/ 0 w 9"/>
                                <a:gd name="T9" fmla="*/ 0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5" y="0"/>
                                  </a:moveTo>
                                  <a:lnTo>
                                    <a:pt x="9" y="5"/>
                                  </a:lnTo>
                                  <a:lnTo>
                                    <a:pt x="4" y="11"/>
                                  </a:lnTo>
                                  <a:lnTo>
                                    <a:pt x="0" y="5"/>
                                  </a:lnTo>
                                  <a:lnTo>
                                    <a:pt x="5"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30" name="Freeform 1209"/>
                            <p:cNvSpPr>
                              <a:spLocks/>
                            </p:cNvSpPr>
                            <p:nvPr/>
                          </p:nvSpPr>
                          <p:spPr bwMode="auto">
                            <a:xfrm>
                              <a:off x="3292" y="3008"/>
                              <a:ext cx="3" cy="5"/>
                            </a:xfrm>
                            <a:custGeom>
                              <a:avLst/>
                              <a:gdLst>
                                <a:gd name="T0" fmla="*/ 0 w 9"/>
                                <a:gd name="T1" fmla="*/ 0 h 11"/>
                                <a:gd name="T2" fmla="*/ 0 w 9"/>
                                <a:gd name="T3" fmla="*/ 0 h 11"/>
                                <a:gd name="T4" fmla="*/ 0 w 9"/>
                                <a:gd name="T5" fmla="*/ 0 h 11"/>
                                <a:gd name="T6" fmla="*/ 0 w 9"/>
                                <a:gd name="T7" fmla="*/ 0 h 11"/>
                                <a:gd name="T8" fmla="*/ 0 w 9"/>
                                <a:gd name="T9" fmla="*/ 0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5" y="0"/>
                                  </a:moveTo>
                                  <a:lnTo>
                                    <a:pt x="9" y="5"/>
                                  </a:lnTo>
                                  <a:lnTo>
                                    <a:pt x="4" y="11"/>
                                  </a:lnTo>
                                  <a:lnTo>
                                    <a:pt x="0" y="5"/>
                                  </a:lnTo>
                                  <a:lnTo>
                                    <a:pt x="5"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31" name="Freeform 1210"/>
                            <p:cNvSpPr>
                              <a:spLocks/>
                            </p:cNvSpPr>
                            <p:nvPr/>
                          </p:nvSpPr>
                          <p:spPr bwMode="auto">
                            <a:xfrm>
                              <a:off x="2945" y="2772"/>
                              <a:ext cx="92" cy="64"/>
                            </a:xfrm>
                            <a:custGeom>
                              <a:avLst/>
                              <a:gdLst>
                                <a:gd name="T0" fmla="*/ 0 w 198"/>
                                <a:gd name="T1" fmla="*/ 0 h 140"/>
                                <a:gd name="T2" fmla="*/ 0 w 198"/>
                                <a:gd name="T3" fmla="*/ 0 h 140"/>
                                <a:gd name="T4" fmla="*/ 0 w 198"/>
                                <a:gd name="T5" fmla="*/ 0 h 140"/>
                                <a:gd name="T6" fmla="*/ 0 w 198"/>
                                <a:gd name="T7" fmla="*/ 0 h 140"/>
                                <a:gd name="T8" fmla="*/ 0 w 198"/>
                                <a:gd name="T9" fmla="*/ 0 h 140"/>
                                <a:gd name="T10" fmla="*/ 0 w 198"/>
                                <a:gd name="T11" fmla="*/ 0 h 140"/>
                                <a:gd name="T12" fmla="*/ 0 w 198"/>
                                <a:gd name="T13" fmla="*/ 0 h 140"/>
                                <a:gd name="T14" fmla="*/ 0 w 198"/>
                                <a:gd name="T15" fmla="*/ 0 h 140"/>
                                <a:gd name="T16" fmla="*/ 0 w 198"/>
                                <a:gd name="T17" fmla="*/ 0 h 140"/>
                                <a:gd name="T18" fmla="*/ 0 w 198"/>
                                <a:gd name="T19" fmla="*/ 0 h 140"/>
                                <a:gd name="T20" fmla="*/ 0 w 198"/>
                                <a:gd name="T21" fmla="*/ 0 h 140"/>
                                <a:gd name="T22" fmla="*/ 0 w 198"/>
                                <a:gd name="T23" fmla="*/ 0 h 140"/>
                                <a:gd name="T24" fmla="*/ 0 w 198"/>
                                <a:gd name="T25" fmla="*/ 0 h 140"/>
                                <a:gd name="T26" fmla="*/ 0 w 198"/>
                                <a:gd name="T27" fmla="*/ 0 h 140"/>
                                <a:gd name="T28" fmla="*/ 0 w 198"/>
                                <a:gd name="T29" fmla="*/ 0 h 140"/>
                                <a:gd name="T30" fmla="*/ 0 w 198"/>
                                <a:gd name="T31" fmla="*/ 0 h 140"/>
                                <a:gd name="T32" fmla="*/ 0 w 198"/>
                                <a:gd name="T33" fmla="*/ 0 h 140"/>
                                <a:gd name="T34" fmla="*/ 0 w 198"/>
                                <a:gd name="T35" fmla="*/ 0 h 140"/>
                                <a:gd name="T36" fmla="*/ 0 w 198"/>
                                <a:gd name="T37" fmla="*/ 0 h 140"/>
                                <a:gd name="T38" fmla="*/ 0 w 198"/>
                                <a:gd name="T39" fmla="*/ 0 h 140"/>
                                <a:gd name="T40" fmla="*/ 0 w 198"/>
                                <a:gd name="T41" fmla="*/ 0 h 140"/>
                                <a:gd name="T42" fmla="*/ 0 w 198"/>
                                <a:gd name="T43" fmla="*/ 0 h 140"/>
                                <a:gd name="T44" fmla="*/ 0 w 198"/>
                                <a:gd name="T45" fmla="*/ 0 h 140"/>
                                <a:gd name="T46" fmla="*/ 0 w 198"/>
                                <a:gd name="T47" fmla="*/ 0 h 140"/>
                                <a:gd name="T48" fmla="*/ 0 w 198"/>
                                <a:gd name="T49" fmla="*/ 0 h 140"/>
                                <a:gd name="T50" fmla="*/ 0 w 198"/>
                                <a:gd name="T51" fmla="*/ 0 h 140"/>
                                <a:gd name="T52" fmla="*/ 0 w 198"/>
                                <a:gd name="T53" fmla="*/ 0 h 140"/>
                                <a:gd name="T54" fmla="*/ 0 w 198"/>
                                <a:gd name="T55" fmla="*/ 0 h 140"/>
                                <a:gd name="T56" fmla="*/ 0 w 198"/>
                                <a:gd name="T57" fmla="*/ 0 h 140"/>
                                <a:gd name="T58" fmla="*/ 0 w 198"/>
                                <a:gd name="T59" fmla="*/ 0 h 140"/>
                                <a:gd name="T60" fmla="*/ 0 w 198"/>
                                <a:gd name="T61" fmla="*/ 0 h 1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8"/>
                                <a:gd name="T94" fmla="*/ 0 h 140"/>
                                <a:gd name="T95" fmla="*/ 198 w 198"/>
                                <a:gd name="T96" fmla="*/ 140 h 1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8" h="140">
                                  <a:moveTo>
                                    <a:pt x="26" y="117"/>
                                  </a:moveTo>
                                  <a:lnTo>
                                    <a:pt x="26" y="138"/>
                                  </a:lnTo>
                                  <a:lnTo>
                                    <a:pt x="57" y="138"/>
                                  </a:lnTo>
                                  <a:lnTo>
                                    <a:pt x="78" y="130"/>
                                  </a:lnTo>
                                  <a:lnTo>
                                    <a:pt x="122" y="128"/>
                                  </a:lnTo>
                                  <a:lnTo>
                                    <a:pt x="166" y="140"/>
                                  </a:lnTo>
                                  <a:lnTo>
                                    <a:pt x="198" y="138"/>
                                  </a:lnTo>
                                  <a:lnTo>
                                    <a:pt x="196" y="120"/>
                                  </a:lnTo>
                                  <a:lnTo>
                                    <a:pt x="175" y="97"/>
                                  </a:lnTo>
                                  <a:lnTo>
                                    <a:pt x="179" y="89"/>
                                  </a:lnTo>
                                  <a:lnTo>
                                    <a:pt x="172" y="60"/>
                                  </a:lnTo>
                                  <a:lnTo>
                                    <a:pt x="148" y="45"/>
                                  </a:lnTo>
                                  <a:lnTo>
                                    <a:pt x="130" y="18"/>
                                  </a:lnTo>
                                  <a:lnTo>
                                    <a:pt x="118" y="18"/>
                                  </a:lnTo>
                                  <a:lnTo>
                                    <a:pt x="100" y="0"/>
                                  </a:lnTo>
                                  <a:lnTo>
                                    <a:pt x="39" y="5"/>
                                  </a:lnTo>
                                  <a:lnTo>
                                    <a:pt x="32" y="18"/>
                                  </a:lnTo>
                                  <a:lnTo>
                                    <a:pt x="32" y="32"/>
                                  </a:lnTo>
                                  <a:lnTo>
                                    <a:pt x="22" y="50"/>
                                  </a:lnTo>
                                  <a:lnTo>
                                    <a:pt x="0" y="60"/>
                                  </a:lnTo>
                                  <a:lnTo>
                                    <a:pt x="8" y="63"/>
                                  </a:lnTo>
                                  <a:lnTo>
                                    <a:pt x="32" y="99"/>
                                  </a:lnTo>
                                  <a:lnTo>
                                    <a:pt x="63" y="99"/>
                                  </a:lnTo>
                                  <a:lnTo>
                                    <a:pt x="79" y="91"/>
                                  </a:lnTo>
                                  <a:lnTo>
                                    <a:pt x="102" y="104"/>
                                  </a:lnTo>
                                  <a:lnTo>
                                    <a:pt x="120" y="101"/>
                                  </a:lnTo>
                                  <a:lnTo>
                                    <a:pt x="120" y="106"/>
                                  </a:lnTo>
                                  <a:lnTo>
                                    <a:pt x="109" y="112"/>
                                  </a:lnTo>
                                  <a:lnTo>
                                    <a:pt x="78" y="101"/>
                                  </a:lnTo>
                                  <a:lnTo>
                                    <a:pt x="53" y="112"/>
                                  </a:lnTo>
                                  <a:lnTo>
                                    <a:pt x="26" y="117"/>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32" name="Freeform 1211"/>
                            <p:cNvSpPr>
                              <a:spLocks/>
                            </p:cNvSpPr>
                            <p:nvPr/>
                          </p:nvSpPr>
                          <p:spPr bwMode="auto">
                            <a:xfrm>
                              <a:off x="2945" y="2772"/>
                              <a:ext cx="92" cy="64"/>
                            </a:xfrm>
                            <a:custGeom>
                              <a:avLst/>
                              <a:gdLst>
                                <a:gd name="T0" fmla="*/ 0 w 198"/>
                                <a:gd name="T1" fmla="*/ 0 h 140"/>
                                <a:gd name="T2" fmla="*/ 0 w 198"/>
                                <a:gd name="T3" fmla="*/ 0 h 140"/>
                                <a:gd name="T4" fmla="*/ 0 w 198"/>
                                <a:gd name="T5" fmla="*/ 0 h 140"/>
                                <a:gd name="T6" fmla="*/ 0 w 198"/>
                                <a:gd name="T7" fmla="*/ 0 h 140"/>
                                <a:gd name="T8" fmla="*/ 0 w 198"/>
                                <a:gd name="T9" fmla="*/ 0 h 140"/>
                                <a:gd name="T10" fmla="*/ 0 w 198"/>
                                <a:gd name="T11" fmla="*/ 0 h 140"/>
                                <a:gd name="T12" fmla="*/ 0 w 198"/>
                                <a:gd name="T13" fmla="*/ 0 h 140"/>
                                <a:gd name="T14" fmla="*/ 0 w 198"/>
                                <a:gd name="T15" fmla="*/ 0 h 140"/>
                                <a:gd name="T16" fmla="*/ 0 w 198"/>
                                <a:gd name="T17" fmla="*/ 0 h 140"/>
                                <a:gd name="T18" fmla="*/ 0 w 198"/>
                                <a:gd name="T19" fmla="*/ 0 h 140"/>
                                <a:gd name="T20" fmla="*/ 0 w 198"/>
                                <a:gd name="T21" fmla="*/ 0 h 140"/>
                                <a:gd name="T22" fmla="*/ 0 w 198"/>
                                <a:gd name="T23" fmla="*/ 0 h 140"/>
                                <a:gd name="T24" fmla="*/ 0 w 198"/>
                                <a:gd name="T25" fmla="*/ 0 h 140"/>
                                <a:gd name="T26" fmla="*/ 0 w 198"/>
                                <a:gd name="T27" fmla="*/ 0 h 140"/>
                                <a:gd name="T28" fmla="*/ 0 w 198"/>
                                <a:gd name="T29" fmla="*/ 0 h 140"/>
                                <a:gd name="T30" fmla="*/ 0 w 198"/>
                                <a:gd name="T31" fmla="*/ 0 h 140"/>
                                <a:gd name="T32" fmla="*/ 0 w 198"/>
                                <a:gd name="T33" fmla="*/ 0 h 140"/>
                                <a:gd name="T34" fmla="*/ 0 w 198"/>
                                <a:gd name="T35" fmla="*/ 0 h 140"/>
                                <a:gd name="T36" fmla="*/ 0 w 198"/>
                                <a:gd name="T37" fmla="*/ 0 h 140"/>
                                <a:gd name="T38" fmla="*/ 0 w 198"/>
                                <a:gd name="T39" fmla="*/ 0 h 140"/>
                                <a:gd name="T40" fmla="*/ 0 w 198"/>
                                <a:gd name="T41" fmla="*/ 0 h 140"/>
                                <a:gd name="T42" fmla="*/ 0 w 198"/>
                                <a:gd name="T43" fmla="*/ 0 h 140"/>
                                <a:gd name="T44" fmla="*/ 0 w 198"/>
                                <a:gd name="T45" fmla="*/ 0 h 140"/>
                                <a:gd name="T46" fmla="*/ 0 w 198"/>
                                <a:gd name="T47" fmla="*/ 0 h 140"/>
                                <a:gd name="T48" fmla="*/ 0 w 198"/>
                                <a:gd name="T49" fmla="*/ 0 h 140"/>
                                <a:gd name="T50" fmla="*/ 0 w 198"/>
                                <a:gd name="T51" fmla="*/ 0 h 140"/>
                                <a:gd name="T52" fmla="*/ 0 w 198"/>
                                <a:gd name="T53" fmla="*/ 0 h 140"/>
                                <a:gd name="T54" fmla="*/ 0 w 198"/>
                                <a:gd name="T55" fmla="*/ 0 h 140"/>
                                <a:gd name="T56" fmla="*/ 0 w 198"/>
                                <a:gd name="T57" fmla="*/ 0 h 140"/>
                                <a:gd name="T58" fmla="*/ 0 w 198"/>
                                <a:gd name="T59" fmla="*/ 0 h 140"/>
                                <a:gd name="T60" fmla="*/ 0 w 198"/>
                                <a:gd name="T61" fmla="*/ 0 h 1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8"/>
                                <a:gd name="T94" fmla="*/ 0 h 140"/>
                                <a:gd name="T95" fmla="*/ 198 w 198"/>
                                <a:gd name="T96" fmla="*/ 140 h 1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8" h="140">
                                  <a:moveTo>
                                    <a:pt x="26" y="117"/>
                                  </a:moveTo>
                                  <a:lnTo>
                                    <a:pt x="26" y="138"/>
                                  </a:lnTo>
                                  <a:lnTo>
                                    <a:pt x="57" y="138"/>
                                  </a:lnTo>
                                  <a:lnTo>
                                    <a:pt x="78" y="130"/>
                                  </a:lnTo>
                                  <a:lnTo>
                                    <a:pt x="122" y="128"/>
                                  </a:lnTo>
                                  <a:lnTo>
                                    <a:pt x="166" y="140"/>
                                  </a:lnTo>
                                  <a:lnTo>
                                    <a:pt x="198" y="138"/>
                                  </a:lnTo>
                                  <a:lnTo>
                                    <a:pt x="196" y="120"/>
                                  </a:lnTo>
                                  <a:lnTo>
                                    <a:pt x="175" y="97"/>
                                  </a:lnTo>
                                  <a:lnTo>
                                    <a:pt x="179" y="89"/>
                                  </a:lnTo>
                                  <a:lnTo>
                                    <a:pt x="172" y="60"/>
                                  </a:lnTo>
                                  <a:lnTo>
                                    <a:pt x="148" y="45"/>
                                  </a:lnTo>
                                  <a:lnTo>
                                    <a:pt x="130" y="18"/>
                                  </a:lnTo>
                                  <a:lnTo>
                                    <a:pt x="118" y="18"/>
                                  </a:lnTo>
                                  <a:lnTo>
                                    <a:pt x="100" y="0"/>
                                  </a:lnTo>
                                  <a:lnTo>
                                    <a:pt x="39" y="5"/>
                                  </a:lnTo>
                                  <a:lnTo>
                                    <a:pt x="32" y="18"/>
                                  </a:lnTo>
                                  <a:lnTo>
                                    <a:pt x="32" y="32"/>
                                  </a:lnTo>
                                  <a:lnTo>
                                    <a:pt x="22" y="50"/>
                                  </a:lnTo>
                                  <a:lnTo>
                                    <a:pt x="0" y="60"/>
                                  </a:lnTo>
                                  <a:lnTo>
                                    <a:pt x="8" y="63"/>
                                  </a:lnTo>
                                  <a:lnTo>
                                    <a:pt x="32" y="99"/>
                                  </a:lnTo>
                                  <a:lnTo>
                                    <a:pt x="63" y="99"/>
                                  </a:lnTo>
                                  <a:lnTo>
                                    <a:pt x="79" y="91"/>
                                  </a:lnTo>
                                  <a:lnTo>
                                    <a:pt x="102" y="104"/>
                                  </a:lnTo>
                                  <a:lnTo>
                                    <a:pt x="120" y="101"/>
                                  </a:lnTo>
                                  <a:lnTo>
                                    <a:pt x="120" y="106"/>
                                  </a:lnTo>
                                  <a:lnTo>
                                    <a:pt x="109" y="112"/>
                                  </a:lnTo>
                                  <a:lnTo>
                                    <a:pt x="78" y="101"/>
                                  </a:lnTo>
                                  <a:lnTo>
                                    <a:pt x="53" y="112"/>
                                  </a:lnTo>
                                  <a:lnTo>
                                    <a:pt x="26" y="117"/>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33" name="Freeform 1212"/>
                            <p:cNvSpPr>
                              <a:spLocks/>
                            </p:cNvSpPr>
                            <p:nvPr/>
                          </p:nvSpPr>
                          <p:spPr bwMode="auto">
                            <a:xfrm>
                              <a:off x="3007" y="2871"/>
                              <a:ext cx="43" cy="43"/>
                            </a:xfrm>
                            <a:custGeom>
                              <a:avLst/>
                              <a:gdLst>
                                <a:gd name="T0" fmla="*/ 0 w 94"/>
                                <a:gd name="T1" fmla="*/ 0 h 94"/>
                                <a:gd name="T2" fmla="*/ 0 w 94"/>
                                <a:gd name="T3" fmla="*/ 0 h 94"/>
                                <a:gd name="T4" fmla="*/ 0 w 94"/>
                                <a:gd name="T5" fmla="*/ 0 h 94"/>
                                <a:gd name="T6" fmla="*/ 0 w 94"/>
                                <a:gd name="T7" fmla="*/ 0 h 94"/>
                                <a:gd name="T8" fmla="*/ 0 w 94"/>
                                <a:gd name="T9" fmla="*/ 0 h 94"/>
                                <a:gd name="T10" fmla="*/ 0 w 94"/>
                                <a:gd name="T11" fmla="*/ 0 h 94"/>
                                <a:gd name="T12" fmla="*/ 0 w 94"/>
                                <a:gd name="T13" fmla="*/ 0 h 94"/>
                                <a:gd name="T14" fmla="*/ 0 w 94"/>
                                <a:gd name="T15" fmla="*/ 0 h 94"/>
                                <a:gd name="T16" fmla="*/ 0 w 94"/>
                                <a:gd name="T17" fmla="*/ 0 h 94"/>
                                <a:gd name="T18" fmla="*/ 0 w 94"/>
                                <a:gd name="T19" fmla="*/ 0 h 94"/>
                                <a:gd name="T20" fmla="*/ 0 w 94"/>
                                <a:gd name="T21" fmla="*/ 0 h 94"/>
                                <a:gd name="T22" fmla="*/ 0 w 94"/>
                                <a:gd name="T23" fmla="*/ 0 h 94"/>
                                <a:gd name="T24" fmla="*/ 0 w 94"/>
                                <a:gd name="T25" fmla="*/ 0 h 94"/>
                                <a:gd name="T26" fmla="*/ 0 w 94"/>
                                <a:gd name="T27" fmla="*/ 0 h 94"/>
                                <a:gd name="T28" fmla="*/ 0 w 94"/>
                                <a:gd name="T29" fmla="*/ 0 h 94"/>
                                <a:gd name="T30" fmla="*/ 0 w 94"/>
                                <a:gd name="T31" fmla="*/ 0 h 94"/>
                                <a:gd name="T32" fmla="*/ 0 w 94"/>
                                <a:gd name="T33" fmla="*/ 0 h 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4"/>
                                <a:gd name="T52" fmla="*/ 0 h 94"/>
                                <a:gd name="T53" fmla="*/ 94 w 94"/>
                                <a:gd name="T54" fmla="*/ 94 h 9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4" h="94">
                                  <a:moveTo>
                                    <a:pt x="0" y="24"/>
                                  </a:moveTo>
                                  <a:lnTo>
                                    <a:pt x="6" y="47"/>
                                  </a:lnTo>
                                  <a:lnTo>
                                    <a:pt x="1" y="50"/>
                                  </a:lnTo>
                                  <a:lnTo>
                                    <a:pt x="13" y="65"/>
                                  </a:lnTo>
                                  <a:lnTo>
                                    <a:pt x="29" y="81"/>
                                  </a:lnTo>
                                  <a:lnTo>
                                    <a:pt x="57" y="94"/>
                                  </a:lnTo>
                                  <a:lnTo>
                                    <a:pt x="84" y="70"/>
                                  </a:lnTo>
                                  <a:lnTo>
                                    <a:pt x="84" y="59"/>
                                  </a:lnTo>
                                  <a:lnTo>
                                    <a:pt x="94" y="55"/>
                                  </a:lnTo>
                                  <a:lnTo>
                                    <a:pt x="92" y="49"/>
                                  </a:lnTo>
                                  <a:lnTo>
                                    <a:pt x="92" y="46"/>
                                  </a:lnTo>
                                  <a:lnTo>
                                    <a:pt x="79" y="50"/>
                                  </a:lnTo>
                                  <a:lnTo>
                                    <a:pt x="86" y="31"/>
                                  </a:lnTo>
                                  <a:lnTo>
                                    <a:pt x="65" y="0"/>
                                  </a:lnTo>
                                  <a:lnTo>
                                    <a:pt x="27" y="2"/>
                                  </a:lnTo>
                                  <a:lnTo>
                                    <a:pt x="8" y="24"/>
                                  </a:lnTo>
                                  <a:lnTo>
                                    <a:pt x="0" y="24"/>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34" name="Freeform 1213"/>
                            <p:cNvSpPr>
                              <a:spLocks/>
                            </p:cNvSpPr>
                            <p:nvPr/>
                          </p:nvSpPr>
                          <p:spPr bwMode="auto">
                            <a:xfrm>
                              <a:off x="3007" y="2871"/>
                              <a:ext cx="43" cy="43"/>
                            </a:xfrm>
                            <a:custGeom>
                              <a:avLst/>
                              <a:gdLst>
                                <a:gd name="T0" fmla="*/ 0 w 94"/>
                                <a:gd name="T1" fmla="*/ 0 h 94"/>
                                <a:gd name="T2" fmla="*/ 0 w 94"/>
                                <a:gd name="T3" fmla="*/ 0 h 94"/>
                                <a:gd name="T4" fmla="*/ 0 w 94"/>
                                <a:gd name="T5" fmla="*/ 0 h 94"/>
                                <a:gd name="T6" fmla="*/ 0 w 94"/>
                                <a:gd name="T7" fmla="*/ 0 h 94"/>
                                <a:gd name="T8" fmla="*/ 0 w 94"/>
                                <a:gd name="T9" fmla="*/ 0 h 94"/>
                                <a:gd name="T10" fmla="*/ 0 w 94"/>
                                <a:gd name="T11" fmla="*/ 0 h 94"/>
                                <a:gd name="T12" fmla="*/ 0 w 94"/>
                                <a:gd name="T13" fmla="*/ 0 h 94"/>
                                <a:gd name="T14" fmla="*/ 0 w 94"/>
                                <a:gd name="T15" fmla="*/ 0 h 94"/>
                                <a:gd name="T16" fmla="*/ 0 w 94"/>
                                <a:gd name="T17" fmla="*/ 0 h 94"/>
                                <a:gd name="T18" fmla="*/ 0 w 94"/>
                                <a:gd name="T19" fmla="*/ 0 h 94"/>
                                <a:gd name="T20" fmla="*/ 0 w 94"/>
                                <a:gd name="T21" fmla="*/ 0 h 94"/>
                                <a:gd name="T22" fmla="*/ 0 w 94"/>
                                <a:gd name="T23" fmla="*/ 0 h 94"/>
                                <a:gd name="T24" fmla="*/ 0 w 94"/>
                                <a:gd name="T25" fmla="*/ 0 h 94"/>
                                <a:gd name="T26" fmla="*/ 0 w 94"/>
                                <a:gd name="T27" fmla="*/ 0 h 94"/>
                                <a:gd name="T28" fmla="*/ 0 w 94"/>
                                <a:gd name="T29" fmla="*/ 0 h 94"/>
                                <a:gd name="T30" fmla="*/ 0 w 94"/>
                                <a:gd name="T31" fmla="*/ 0 h 94"/>
                                <a:gd name="T32" fmla="*/ 0 w 94"/>
                                <a:gd name="T33" fmla="*/ 0 h 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4"/>
                                <a:gd name="T52" fmla="*/ 0 h 94"/>
                                <a:gd name="T53" fmla="*/ 94 w 94"/>
                                <a:gd name="T54" fmla="*/ 94 h 9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4" h="94">
                                  <a:moveTo>
                                    <a:pt x="0" y="24"/>
                                  </a:moveTo>
                                  <a:lnTo>
                                    <a:pt x="6" y="47"/>
                                  </a:lnTo>
                                  <a:lnTo>
                                    <a:pt x="1" y="50"/>
                                  </a:lnTo>
                                  <a:lnTo>
                                    <a:pt x="13" y="65"/>
                                  </a:lnTo>
                                  <a:lnTo>
                                    <a:pt x="29" y="81"/>
                                  </a:lnTo>
                                  <a:lnTo>
                                    <a:pt x="57" y="94"/>
                                  </a:lnTo>
                                  <a:lnTo>
                                    <a:pt x="84" y="70"/>
                                  </a:lnTo>
                                  <a:lnTo>
                                    <a:pt x="84" y="59"/>
                                  </a:lnTo>
                                  <a:lnTo>
                                    <a:pt x="94" y="55"/>
                                  </a:lnTo>
                                  <a:lnTo>
                                    <a:pt x="92" y="49"/>
                                  </a:lnTo>
                                  <a:lnTo>
                                    <a:pt x="92" y="46"/>
                                  </a:lnTo>
                                  <a:lnTo>
                                    <a:pt x="79" y="50"/>
                                  </a:lnTo>
                                  <a:lnTo>
                                    <a:pt x="86" y="31"/>
                                  </a:lnTo>
                                  <a:lnTo>
                                    <a:pt x="65" y="0"/>
                                  </a:lnTo>
                                  <a:lnTo>
                                    <a:pt x="27" y="2"/>
                                  </a:lnTo>
                                  <a:lnTo>
                                    <a:pt x="8" y="24"/>
                                  </a:lnTo>
                                  <a:lnTo>
                                    <a:pt x="0" y="24"/>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35" name="Freeform 1214"/>
                            <p:cNvSpPr>
                              <a:spLocks/>
                            </p:cNvSpPr>
                            <p:nvPr/>
                          </p:nvSpPr>
                          <p:spPr bwMode="auto">
                            <a:xfrm>
                              <a:off x="3013" y="2907"/>
                              <a:ext cx="4" cy="2"/>
                            </a:xfrm>
                            <a:custGeom>
                              <a:avLst/>
                              <a:gdLst>
                                <a:gd name="T0" fmla="*/ 0 w 9"/>
                                <a:gd name="T1" fmla="*/ 0 h 3"/>
                                <a:gd name="T2" fmla="*/ 0 w 9"/>
                                <a:gd name="T3" fmla="*/ 0 h 3"/>
                                <a:gd name="T4" fmla="*/ 0 w 9"/>
                                <a:gd name="T5" fmla="*/ 1 h 3"/>
                                <a:gd name="T6" fmla="*/ 0 w 9"/>
                                <a:gd name="T7" fmla="*/ 0 h 3"/>
                                <a:gd name="T8" fmla="*/ 0 60000 65536"/>
                                <a:gd name="T9" fmla="*/ 0 60000 65536"/>
                                <a:gd name="T10" fmla="*/ 0 60000 65536"/>
                                <a:gd name="T11" fmla="*/ 0 60000 65536"/>
                                <a:gd name="T12" fmla="*/ 0 w 9"/>
                                <a:gd name="T13" fmla="*/ 0 h 3"/>
                                <a:gd name="T14" fmla="*/ 9 w 9"/>
                                <a:gd name="T15" fmla="*/ 3 h 3"/>
                              </a:gdLst>
                              <a:ahLst/>
                              <a:cxnLst>
                                <a:cxn ang="T8">
                                  <a:pos x="T0" y="T1"/>
                                </a:cxn>
                                <a:cxn ang="T9">
                                  <a:pos x="T2" y="T3"/>
                                </a:cxn>
                                <a:cxn ang="T10">
                                  <a:pos x="T4" y="T5"/>
                                </a:cxn>
                                <a:cxn ang="T11">
                                  <a:pos x="T6" y="T7"/>
                                </a:cxn>
                              </a:cxnLst>
                              <a:rect l="T12" t="T13" r="T14" b="T15"/>
                              <a:pathLst>
                                <a:path w="9" h="3">
                                  <a:moveTo>
                                    <a:pt x="9" y="0"/>
                                  </a:moveTo>
                                  <a:lnTo>
                                    <a:pt x="0" y="0"/>
                                  </a:lnTo>
                                  <a:lnTo>
                                    <a:pt x="3" y="3"/>
                                  </a:lnTo>
                                  <a:lnTo>
                                    <a:pt x="9"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36" name="Freeform 1215"/>
                            <p:cNvSpPr>
                              <a:spLocks/>
                            </p:cNvSpPr>
                            <p:nvPr/>
                          </p:nvSpPr>
                          <p:spPr bwMode="auto">
                            <a:xfrm>
                              <a:off x="3013" y="2907"/>
                              <a:ext cx="4" cy="2"/>
                            </a:xfrm>
                            <a:custGeom>
                              <a:avLst/>
                              <a:gdLst>
                                <a:gd name="T0" fmla="*/ 0 w 9"/>
                                <a:gd name="T1" fmla="*/ 0 h 3"/>
                                <a:gd name="T2" fmla="*/ 0 w 9"/>
                                <a:gd name="T3" fmla="*/ 0 h 3"/>
                                <a:gd name="T4" fmla="*/ 0 w 9"/>
                                <a:gd name="T5" fmla="*/ 1 h 3"/>
                                <a:gd name="T6" fmla="*/ 0 w 9"/>
                                <a:gd name="T7" fmla="*/ 0 h 3"/>
                                <a:gd name="T8" fmla="*/ 0 60000 65536"/>
                                <a:gd name="T9" fmla="*/ 0 60000 65536"/>
                                <a:gd name="T10" fmla="*/ 0 60000 65536"/>
                                <a:gd name="T11" fmla="*/ 0 60000 65536"/>
                                <a:gd name="T12" fmla="*/ 0 w 9"/>
                                <a:gd name="T13" fmla="*/ 0 h 3"/>
                                <a:gd name="T14" fmla="*/ 9 w 9"/>
                                <a:gd name="T15" fmla="*/ 3 h 3"/>
                              </a:gdLst>
                              <a:ahLst/>
                              <a:cxnLst>
                                <a:cxn ang="T8">
                                  <a:pos x="T0" y="T1"/>
                                </a:cxn>
                                <a:cxn ang="T9">
                                  <a:pos x="T2" y="T3"/>
                                </a:cxn>
                                <a:cxn ang="T10">
                                  <a:pos x="T4" y="T5"/>
                                </a:cxn>
                                <a:cxn ang="T11">
                                  <a:pos x="T6" y="T7"/>
                                </a:cxn>
                              </a:cxnLst>
                              <a:rect l="T12" t="T13" r="T14" b="T15"/>
                              <a:pathLst>
                                <a:path w="9" h="3">
                                  <a:moveTo>
                                    <a:pt x="9" y="0"/>
                                  </a:moveTo>
                                  <a:lnTo>
                                    <a:pt x="0" y="0"/>
                                  </a:lnTo>
                                  <a:lnTo>
                                    <a:pt x="3" y="3"/>
                                  </a:lnTo>
                                  <a:lnTo>
                                    <a:pt x="9"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37" name="Freeform 1216"/>
                            <p:cNvSpPr>
                              <a:spLocks/>
                            </p:cNvSpPr>
                            <p:nvPr/>
                          </p:nvSpPr>
                          <p:spPr bwMode="auto">
                            <a:xfrm>
                              <a:off x="3790" y="2842"/>
                              <a:ext cx="148" cy="197"/>
                            </a:xfrm>
                            <a:custGeom>
                              <a:avLst/>
                              <a:gdLst>
                                <a:gd name="T0" fmla="*/ 0 w 324"/>
                                <a:gd name="T1" fmla="*/ 0 h 430"/>
                                <a:gd name="T2" fmla="*/ 0 w 324"/>
                                <a:gd name="T3" fmla="*/ 0 h 430"/>
                                <a:gd name="T4" fmla="*/ 0 w 324"/>
                                <a:gd name="T5" fmla="*/ 0 h 430"/>
                                <a:gd name="T6" fmla="*/ 0 w 324"/>
                                <a:gd name="T7" fmla="*/ 0 h 430"/>
                                <a:gd name="T8" fmla="*/ 0 w 324"/>
                                <a:gd name="T9" fmla="*/ 0 h 430"/>
                                <a:gd name="T10" fmla="*/ 0 w 324"/>
                                <a:gd name="T11" fmla="*/ 0 h 430"/>
                                <a:gd name="T12" fmla="*/ 0 w 324"/>
                                <a:gd name="T13" fmla="*/ 0 h 430"/>
                                <a:gd name="T14" fmla="*/ 0 w 324"/>
                                <a:gd name="T15" fmla="*/ 0 h 430"/>
                                <a:gd name="T16" fmla="*/ 0 w 324"/>
                                <a:gd name="T17" fmla="*/ 0 h 430"/>
                                <a:gd name="T18" fmla="*/ 0 w 324"/>
                                <a:gd name="T19" fmla="*/ 0 h 430"/>
                                <a:gd name="T20" fmla="*/ 0 w 324"/>
                                <a:gd name="T21" fmla="*/ 0 h 430"/>
                                <a:gd name="T22" fmla="*/ 0 w 324"/>
                                <a:gd name="T23" fmla="*/ 0 h 430"/>
                                <a:gd name="T24" fmla="*/ 0 w 324"/>
                                <a:gd name="T25" fmla="*/ 0 h 430"/>
                                <a:gd name="T26" fmla="*/ 0 w 324"/>
                                <a:gd name="T27" fmla="*/ 0 h 430"/>
                                <a:gd name="T28" fmla="*/ 0 w 324"/>
                                <a:gd name="T29" fmla="*/ 0 h 430"/>
                                <a:gd name="T30" fmla="*/ 0 w 324"/>
                                <a:gd name="T31" fmla="*/ 0 h 430"/>
                                <a:gd name="T32" fmla="*/ 0 w 324"/>
                                <a:gd name="T33" fmla="*/ 0 h 430"/>
                                <a:gd name="T34" fmla="*/ 0 w 324"/>
                                <a:gd name="T35" fmla="*/ 0 h 430"/>
                                <a:gd name="T36" fmla="*/ 0 w 324"/>
                                <a:gd name="T37" fmla="*/ 0 h 430"/>
                                <a:gd name="T38" fmla="*/ 0 w 324"/>
                                <a:gd name="T39" fmla="*/ 0 h 430"/>
                                <a:gd name="T40" fmla="*/ 0 w 324"/>
                                <a:gd name="T41" fmla="*/ 0 h 430"/>
                                <a:gd name="T42" fmla="*/ 0 w 324"/>
                                <a:gd name="T43" fmla="*/ 0 h 430"/>
                                <a:gd name="T44" fmla="*/ 0 w 324"/>
                                <a:gd name="T45" fmla="*/ 0 h 430"/>
                                <a:gd name="T46" fmla="*/ 0 w 324"/>
                                <a:gd name="T47" fmla="*/ 0 h 430"/>
                                <a:gd name="T48" fmla="*/ 0 w 324"/>
                                <a:gd name="T49" fmla="*/ 0 h 430"/>
                                <a:gd name="T50" fmla="*/ 0 w 324"/>
                                <a:gd name="T51" fmla="*/ 0 h 430"/>
                                <a:gd name="T52" fmla="*/ 0 w 324"/>
                                <a:gd name="T53" fmla="*/ 0 h 430"/>
                                <a:gd name="T54" fmla="*/ 0 w 324"/>
                                <a:gd name="T55" fmla="*/ 0 h 430"/>
                                <a:gd name="T56" fmla="*/ 0 w 324"/>
                                <a:gd name="T57" fmla="*/ 0 h 430"/>
                                <a:gd name="T58" fmla="*/ 0 w 324"/>
                                <a:gd name="T59" fmla="*/ 0 h 430"/>
                                <a:gd name="T60" fmla="*/ 0 w 324"/>
                                <a:gd name="T61" fmla="*/ 0 h 430"/>
                                <a:gd name="T62" fmla="*/ 0 w 324"/>
                                <a:gd name="T63" fmla="*/ 0 h 430"/>
                                <a:gd name="T64" fmla="*/ 0 w 324"/>
                                <a:gd name="T65" fmla="*/ 0 h 430"/>
                                <a:gd name="T66" fmla="*/ 0 w 324"/>
                                <a:gd name="T67" fmla="*/ 0 h 430"/>
                                <a:gd name="T68" fmla="*/ 0 w 324"/>
                                <a:gd name="T69" fmla="*/ 0 h 430"/>
                                <a:gd name="T70" fmla="*/ 0 w 324"/>
                                <a:gd name="T71" fmla="*/ 0 h 430"/>
                                <a:gd name="T72" fmla="*/ 0 w 324"/>
                                <a:gd name="T73" fmla="*/ 0 h 430"/>
                                <a:gd name="T74" fmla="*/ 0 w 324"/>
                                <a:gd name="T75" fmla="*/ 0 h 430"/>
                                <a:gd name="T76" fmla="*/ 0 w 324"/>
                                <a:gd name="T77" fmla="*/ 0 h 4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24"/>
                                <a:gd name="T118" fmla="*/ 0 h 430"/>
                                <a:gd name="T119" fmla="*/ 324 w 324"/>
                                <a:gd name="T120" fmla="*/ 430 h 43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24" h="430">
                                  <a:moveTo>
                                    <a:pt x="70" y="15"/>
                                  </a:moveTo>
                                  <a:lnTo>
                                    <a:pt x="60" y="33"/>
                                  </a:lnTo>
                                  <a:lnTo>
                                    <a:pt x="60" y="54"/>
                                  </a:lnTo>
                                  <a:lnTo>
                                    <a:pt x="96" y="90"/>
                                  </a:lnTo>
                                  <a:lnTo>
                                    <a:pt x="192" y="126"/>
                                  </a:lnTo>
                                  <a:lnTo>
                                    <a:pt x="221" y="123"/>
                                  </a:lnTo>
                                  <a:lnTo>
                                    <a:pt x="215" y="134"/>
                                  </a:lnTo>
                                  <a:lnTo>
                                    <a:pt x="127" y="219"/>
                                  </a:lnTo>
                                  <a:lnTo>
                                    <a:pt x="91" y="222"/>
                                  </a:lnTo>
                                  <a:lnTo>
                                    <a:pt x="28" y="254"/>
                                  </a:lnTo>
                                  <a:lnTo>
                                    <a:pt x="0" y="289"/>
                                  </a:lnTo>
                                  <a:lnTo>
                                    <a:pt x="0" y="406"/>
                                  </a:lnTo>
                                  <a:lnTo>
                                    <a:pt x="16" y="430"/>
                                  </a:lnTo>
                                  <a:lnTo>
                                    <a:pt x="47" y="394"/>
                                  </a:lnTo>
                                  <a:lnTo>
                                    <a:pt x="49" y="383"/>
                                  </a:lnTo>
                                  <a:lnTo>
                                    <a:pt x="60" y="381"/>
                                  </a:lnTo>
                                  <a:lnTo>
                                    <a:pt x="124" y="321"/>
                                  </a:lnTo>
                                  <a:lnTo>
                                    <a:pt x="151" y="306"/>
                                  </a:lnTo>
                                  <a:lnTo>
                                    <a:pt x="208" y="251"/>
                                  </a:lnTo>
                                  <a:lnTo>
                                    <a:pt x="228" y="219"/>
                                  </a:lnTo>
                                  <a:lnTo>
                                    <a:pt x="247" y="199"/>
                                  </a:lnTo>
                                  <a:lnTo>
                                    <a:pt x="278" y="127"/>
                                  </a:lnTo>
                                  <a:lnTo>
                                    <a:pt x="286" y="119"/>
                                  </a:lnTo>
                                  <a:lnTo>
                                    <a:pt x="303" y="90"/>
                                  </a:lnTo>
                                  <a:lnTo>
                                    <a:pt x="309" y="56"/>
                                  </a:lnTo>
                                  <a:lnTo>
                                    <a:pt x="324" y="54"/>
                                  </a:lnTo>
                                  <a:lnTo>
                                    <a:pt x="314" y="51"/>
                                  </a:lnTo>
                                  <a:lnTo>
                                    <a:pt x="317" y="46"/>
                                  </a:lnTo>
                                  <a:lnTo>
                                    <a:pt x="316" y="22"/>
                                  </a:lnTo>
                                  <a:lnTo>
                                    <a:pt x="319" y="7"/>
                                  </a:lnTo>
                                  <a:lnTo>
                                    <a:pt x="303" y="0"/>
                                  </a:lnTo>
                                  <a:lnTo>
                                    <a:pt x="286" y="13"/>
                                  </a:lnTo>
                                  <a:lnTo>
                                    <a:pt x="257" y="18"/>
                                  </a:lnTo>
                                  <a:lnTo>
                                    <a:pt x="197" y="27"/>
                                  </a:lnTo>
                                  <a:lnTo>
                                    <a:pt x="174" y="41"/>
                                  </a:lnTo>
                                  <a:lnTo>
                                    <a:pt x="148" y="35"/>
                                  </a:lnTo>
                                  <a:lnTo>
                                    <a:pt x="124" y="49"/>
                                  </a:lnTo>
                                  <a:lnTo>
                                    <a:pt x="107" y="51"/>
                                  </a:lnTo>
                                  <a:lnTo>
                                    <a:pt x="70" y="15"/>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38" name="Freeform 1217"/>
                            <p:cNvSpPr>
                              <a:spLocks/>
                            </p:cNvSpPr>
                            <p:nvPr/>
                          </p:nvSpPr>
                          <p:spPr bwMode="auto">
                            <a:xfrm>
                              <a:off x="3790" y="2842"/>
                              <a:ext cx="148" cy="197"/>
                            </a:xfrm>
                            <a:custGeom>
                              <a:avLst/>
                              <a:gdLst>
                                <a:gd name="T0" fmla="*/ 0 w 324"/>
                                <a:gd name="T1" fmla="*/ 0 h 430"/>
                                <a:gd name="T2" fmla="*/ 0 w 324"/>
                                <a:gd name="T3" fmla="*/ 0 h 430"/>
                                <a:gd name="T4" fmla="*/ 0 w 324"/>
                                <a:gd name="T5" fmla="*/ 0 h 430"/>
                                <a:gd name="T6" fmla="*/ 0 w 324"/>
                                <a:gd name="T7" fmla="*/ 0 h 430"/>
                                <a:gd name="T8" fmla="*/ 0 w 324"/>
                                <a:gd name="T9" fmla="*/ 0 h 430"/>
                                <a:gd name="T10" fmla="*/ 0 w 324"/>
                                <a:gd name="T11" fmla="*/ 0 h 430"/>
                                <a:gd name="T12" fmla="*/ 0 w 324"/>
                                <a:gd name="T13" fmla="*/ 0 h 430"/>
                                <a:gd name="T14" fmla="*/ 0 w 324"/>
                                <a:gd name="T15" fmla="*/ 0 h 430"/>
                                <a:gd name="T16" fmla="*/ 0 w 324"/>
                                <a:gd name="T17" fmla="*/ 0 h 430"/>
                                <a:gd name="T18" fmla="*/ 0 w 324"/>
                                <a:gd name="T19" fmla="*/ 0 h 430"/>
                                <a:gd name="T20" fmla="*/ 0 w 324"/>
                                <a:gd name="T21" fmla="*/ 0 h 430"/>
                                <a:gd name="T22" fmla="*/ 0 w 324"/>
                                <a:gd name="T23" fmla="*/ 0 h 430"/>
                                <a:gd name="T24" fmla="*/ 0 w 324"/>
                                <a:gd name="T25" fmla="*/ 0 h 430"/>
                                <a:gd name="T26" fmla="*/ 0 w 324"/>
                                <a:gd name="T27" fmla="*/ 0 h 430"/>
                                <a:gd name="T28" fmla="*/ 0 w 324"/>
                                <a:gd name="T29" fmla="*/ 0 h 430"/>
                                <a:gd name="T30" fmla="*/ 0 w 324"/>
                                <a:gd name="T31" fmla="*/ 0 h 430"/>
                                <a:gd name="T32" fmla="*/ 0 w 324"/>
                                <a:gd name="T33" fmla="*/ 0 h 430"/>
                                <a:gd name="T34" fmla="*/ 0 w 324"/>
                                <a:gd name="T35" fmla="*/ 0 h 430"/>
                                <a:gd name="T36" fmla="*/ 0 w 324"/>
                                <a:gd name="T37" fmla="*/ 0 h 430"/>
                                <a:gd name="T38" fmla="*/ 0 w 324"/>
                                <a:gd name="T39" fmla="*/ 0 h 430"/>
                                <a:gd name="T40" fmla="*/ 0 w 324"/>
                                <a:gd name="T41" fmla="*/ 0 h 430"/>
                                <a:gd name="T42" fmla="*/ 0 w 324"/>
                                <a:gd name="T43" fmla="*/ 0 h 430"/>
                                <a:gd name="T44" fmla="*/ 0 w 324"/>
                                <a:gd name="T45" fmla="*/ 0 h 430"/>
                                <a:gd name="T46" fmla="*/ 0 w 324"/>
                                <a:gd name="T47" fmla="*/ 0 h 430"/>
                                <a:gd name="T48" fmla="*/ 0 w 324"/>
                                <a:gd name="T49" fmla="*/ 0 h 430"/>
                                <a:gd name="T50" fmla="*/ 0 w 324"/>
                                <a:gd name="T51" fmla="*/ 0 h 430"/>
                                <a:gd name="T52" fmla="*/ 0 w 324"/>
                                <a:gd name="T53" fmla="*/ 0 h 430"/>
                                <a:gd name="T54" fmla="*/ 0 w 324"/>
                                <a:gd name="T55" fmla="*/ 0 h 430"/>
                                <a:gd name="T56" fmla="*/ 0 w 324"/>
                                <a:gd name="T57" fmla="*/ 0 h 430"/>
                                <a:gd name="T58" fmla="*/ 0 w 324"/>
                                <a:gd name="T59" fmla="*/ 0 h 430"/>
                                <a:gd name="T60" fmla="*/ 0 w 324"/>
                                <a:gd name="T61" fmla="*/ 0 h 430"/>
                                <a:gd name="T62" fmla="*/ 0 w 324"/>
                                <a:gd name="T63" fmla="*/ 0 h 430"/>
                                <a:gd name="T64" fmla="*/ 0 w 324"/>
                                <a:gd name="T65" fmla="*/ 0 h 430"/>
                                <a:gd name="T66" fmla="*/ 0 w 324"/>
                                <a:gd name="T67" fmla="*/ 0 h 430"/>
                                <a:gd name="T68" fmla="*/ 0 w 324"/>
                                <a:gd name="T69" fmla="*/ 0 h 430"/>
                                <a:gd name="T70" fmla="*/ 0 w 324"/>
                                <a:gd name="T71" fmla="*/ 0 h 430"/>
                                <a:gd name="T72" fmla="*/ 0 w 324"/>
                                <a:gd name="T73" fmla="*/ 0 h 430"/>
                                <a:gd name="T74" fmla="*/ 0 w 324"/>
                                <a:gd name="T75" fmla="*/ 0 h 430"/>
                                <a:gd name="T76" fmla="*/ 0 w 324"/>
                                <a:gd name="T77" fmla="*/ 0 h 4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24"/>
                                <a:gd name="T118" fmla="*/ 0 h 430"/>
                                <a:gd name="T119" fmla="*/ 324 w 324"/>
                                <a:gd name="T120" fmla="*/ 430 h 43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24" h="430">
                                  <a:moveTo>
                                    <a:pt x="70" y="15"/>
                                  </a:moveTo>
                                  <a:lnTo>
                                    <a:pt x="60" y="33"/>
                                  </a:lnTo>
                                  <a:lnTo>
                                    <a:pt x="60" y="54"/>
                                  </a:lnTo>
                                  <a:lnTo>
                                    <a:pt x="96" y="90"/>
                                  </a:lnTo>
                                  <a:lnTo>
                                    <a:pt x="192" y="126"/>
                                  </a:lnTo>
                                  <a:lnTo>
                                    <a:pt x="221" y="123"/>
                                  </a:lnTo>
                                  <a:lnTo>
                                    <a:pt x="215" y="134"/>
                                  </a:lnTo>
                                  <a:lnTo>
                                    <a:pt x="127" y="219"/>
                                  </a:lnTo>
                                  <a:lnTo>
                                    <a:pt x="91" y="222"/>
                                  </a:lnTo>
                                  <a:lnTo>
                                    <a:pt x="28" y="254"/>
                                  </a:lnTo>
                                  <a:lnTo>
                                    <a:pt x="0" y="289"/>
                                  </a:lnTo>
                                  <a:lnTo>
                                    <a:pt x="0" y="406"/>
                                  </a:lnTo>
                                  <a:lnTo>
                                    <a:pt x="16" y="430"/>
                                  </a:lnTo>
                                  <a:lnTo>
                                    <a:pt x="47" y="394"/>
                                  </a:lnTo>
                                  <a:lnTo>
                                    <a:pt x="49" y="383"/>
                                  </a:lnTo>
                                  <a:lnTo>
                                    <a:pt x="60" y="381"/>
                                  </a:lnTo>
                                  <a:lnTo>
                                    <a:pt x="124" y="321"/>
                                  </a:lnTo>
                                  <a:lnTo>
                                    <a:pt x="151" y="306"/>
                                  </a:lnTo>
                                  <a:lnTo>
                                    <a:pt x="208" y="251"/>
                                  </a:lnTo>
                                  <a:lnTo>
                                    <a:pt x="228" y="219"/>
                                  </a:lnTo>
                                  <a:lnTo>
                                    <a:pt x="247" y="199"/>
                                  </a:lnTo>
                                  <a:lnTo>
                                    <a:pt x="278" y="127"/>
                                  </a:lnTo>
                                  <a:lnTo>
                                    <a:pt x="286" y="119"/>
                                  </a:lnTo>
                                  <a:lnTo>
                                    <a:pt x="303" y="90"/>
                                  </a:lnTo>
                                  <a:lnTo>
                                    <a:pt x="309" y="56"/>
                                  </a:lnTo>
                                  <a:lnTo>
                                    <a:pt x="324" y="54"/>
                                  </a:lnTo>
                                  <a:lnTo>
                                    <a:pt x="314" y="51"/>
                                  </a:lnTo>
                                  <a:lnTo>
                                    <a:pt x="317" y="46"/>
                                  </a:lnTo>
                                  <a:lnTo>
                                    <a:pt x="316" y="22"/>
                                  </a:lnTo>
                                  <a:lnTo>
                                    <a:pt x="319" y="7"/>
                                  </a:lnTo>
                                  <a:lnTo>
                                    <a:pt x="303" y="0"/>
                                  </a:lnTo>
                                  <a:lnTo>
                                    <a:pt x="286" y="13"/>
                                  </a:lnTo>
                                  <a:lnTo>
                                    <a:pt x="257" y="18"/>
                                  </a:lnTo>
                                  <a:lnTo>
                                    <a:pt x="197" y="27"/>
                                  </a:lnTo>
                                  <a:lnTo>
                                    <a:pt x="174" y="41"/>
                                  </a:lnTo>
                                  <a:lnTo>
                                    <a:pt x="148" y="35"/>
                                  </a:lnTo>
                                  <a:lnTo>
                                    <a:pt x="124" y="49"/>
                                  </a:lnTo>
                                  <a:lnTo>
                                    <a:pt x="107" y="51"/>
                                  </a:lnTo>
                                  <a:lnTo>
                                    <a:pt x="70" y="15"/>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39" name="Freeform 1218"/>
                            <p:cNvSpPr>
                              <a:spLocks/>
                            </p:cNvSpPr>
                            <p:nvPr/>
                          </p:nvSpPr>
                          <p:spPr bwMode="auto">
                            <a:xfrm>
                              <a:off x="3435" y="3338"/>
                              <a:ext cx="237" cy="209"/>
                            </a:xfrm>
                            <a:custGeom>
                              <a:avLst/>
                              <a:gdLst>
                                <a:gd name="T0" fmla="*/ 0 w 517"/>
                                <a:gd name="T1" fmla="*/ 0 h 456"/>
                                <a:gd name="T2" fmla="*/ 0 w 517"/>
                                <a:gd name="T3" fmla="*/ 0 h 456"/>
                                <a:gd name="T4" fmla="*/ 0 w 517"/>
                                <a:gd name="T5" fmla="*/ 0 h 456"/>
                                <a:gd name="T6" fmla="*/ 0 w 517"/>
                                <a:gd name="T7" fmla="*/ 0 h 456"/>
                                <a:gd name="T8" fmla="*/ 0 w 517"/>
                                <a:gd name="T9" fmla="*/ 0 h 456"/>
                                <a:gd name="T10" fmla="*/ 0 w 517"/>
                                <a:gd name="T11" fmla="*/ 0 h 456"/>
                                <a:gd name="T12" fmla="*/ 0 w 517"/>
                                <a:gd name="T13" fmla="*/ 0 h 456"/>
                                <a:gd name="T14" fmla="*/ 0 w 517"/>
                                <a:gd name="T15" fmla="*/ 0 h 456"/>
                                <a:gd name="T16" fmla="*/ 0 w 517"/>
                                <a:gd name="T17" fmla="*/ 0 h 456"/>
                                <a:gd name="T18" fmla="*/ 0 w 517"/>
                                <a:gd name="T19" fmla="*/ 0 h 456"/>
                                <a:gd name="T20" fmla="*/ 0 w 517"/>
                                <a:gd name="T21" fmla="*/ 0 h 456"/>
                                <a:gd name="T22" fmla="*/ 0 w 517"/>
                                <a:gd name="T23" fmla="*/ 0 h 456"/>
                                <a:gd name="T24" fmla="*/ 0 w 517"/>
                                <a:gd name="T25" fmla="*/ 0 h 456"/>
                                <a:gd name="T26" fmla="*/ 0 w 517"/>
                                <a:gd name="T27" fmla="*/ 0 h 456"/>
                                <a:gd name="T28" fmla="*/ 0 w 517"/>
                                <a:gd name="T29" fmla="*/ 0 h 456"/>
                                <a:gd name="T30" fmla="*/ 0 w 517"/>
                                <a:gd name="T31" fmla="*/ 0 h 456"/>
                                <a:gd name="T32" fmla="*/ 0 w 517"/>
                                <a:gd name="T33" fmla="*/ 0 h 456"/>
                                <a:gd name="T34" fmla="*/ 0 w 517"/>
                                <a:gd name="T35" fmla="*/ 0 h 456"/>
                                <a:gd name="T36" fmla="*/ 0 w 517"/>
                                <a:gd name="T37" fmla="*/ 0 h 456"/>
                                <a:gd name="T38" fmla="*/ 0 w 517"/>
                                <a:gd name="T39" fmla="*/ 0 h 456"/>
                                <a:gd name="T40" fmla="*/ 0 w 517"/>
                                <a:gd name="T41" fmla="*/ 0 h 456"/>
                                <a:gd name="T42" fmla="*/ 0 w 517"/>
                                <a:gd name="T43" fmla="*/ 0 h 456"/>
                                <a:gd name="T44" fmla="*/ 0 w 517"/>
                                <a:gd name="T45" fmla="*/ 0 h 456"/>
                                <a:gd name="T46" fmla="*/ 0 w 517"/>
                                <a:gd name="T47" fmla="*/ 0 h 456"/>
                                <a:gd name="T48" fmla="*/ 0 w 517"/>
                                <a:gd name="T49" fmla="*/ 0 h 456"/>
                                <a:gd name="T50" fmla="*/ 0 w 517"/>
                                <a:gd name="T51" fmla="*/ 0 h 456"/>
                                <a:gd name="T52" fmla="*/ 0 w 517"/>
                                <a:gd name="T53" fmla="*/ 0 h 456"/>
                                <a:gd name="T54" fmla="*/ 0 w 517"/>
                                <a:gd name="T55" fmla="*/ 0 h 456"/>
                                <a:gd name="T56" fmla="*/ 0 w 517"/>
                                <a:gd name="T57" fmla="*/ 0 h 456"/>
                                <a:gd name="T58" fmla="*/ 0 w 517"/>
                                <a:gd name="T59" fmla="*/ 0 h 456"/>
                                <a:gd name="T60" fmla="*/ 0 w 517"/>
                                <a:gd name="T61" fmla="*/ 0 h 456"/>
                                <a:gd name="T62" fmla="*/ 0 w 517"/>
                                <a:gd name="T63" fmla="*/ 0 h 456"/>
                                <a:gd name="T64" fmla="*/ 0 w 517"/>
                                <a:gd name="T65" fmla="*/ 0 h 456"/>
                                <a:gd name="T66" fmla="*/ 0 w 517"/>
                                <a:gd name="T67" fmla="*/ 0 h 456"/>
                                <a:gd name="T68" fmla="*/ 0 w 517"/>
                                <a:gd name="T69" fmla="*/ 0 h 456"/>
                                <a:gd name="T70" fmla="*/ 0 w 517"/>
                                <a:gd name="T71" fmla="*/ 0 h 456"/>
                                <a:gd name="T72" fmla="*/ 0 w 517"/>
                                <a:gd name="T73" fmla="*/ 0 h 456"/>
                                <a:gd name="T74" fmla="*/ 0 w 517"/>
                                <a:gd name="T75" fmla="*/ 0 h 456"/>
                                <a:gd name="T76" fmla="*/ 0 w 517"/>
                                <a:gd name="T77" fmla="*/ 0 h 456"/>
                                <a:gd name="T78" fmla="*/ 0 w 517"/>
                                <a:gd name="T79" fmla="*/ 0 h 456"/>
                                <a:gd name="T80" fmla="*/ 0 w 517"/>
                                <a:gd name="T81" fmla="*/ 0 h 456"/>
                                <a:gd name="T82" fmla="*/ 0 w 517"/>
                                <a:gd name="T83" fmla="*/ 0 h 456"/>
                                <a:gd name="T84" fmla="*/ 0 w 517"/>
                                <a:gd name="T85" fmla="*/ 0 h 456"/>
                                <a:gd name="T86" fmla="*/ 0 w 517"/>
                                <a:gd name="T87" fmla="*/ 0 h 456"/>
                                <a:gd name="T88" fmla="*/ 0 w 517"/>
                                <a:gd name="T89" fmla="*/ 0 h 456"/>
                                <a:gd name="T90" fmla="*/ 0 w 517"/>
                                <a:gd name="T91" fmla="*/ 0 h 456"/>
                                <a:gd name="T92" fmla="*/ 0 w 517"/>
                                <a:gd name="T93" fmla="*/ 0 h 456"/>
                                <a:gd name="T94" fmla="*/ 0 w 517"/>
                                <a:gd name="T95" fmla="*/ 0 h 456"/>
                                <a:gd name="T96" fmla="*/ 0 w 517"/>
                                <a:gd name="T97" fmla="*/ 0 h 456"/>
                                <a:gd name="T98" fmla="*/ 0 w 517"/>
                                <a:gd name="T99" fmla="*/ 0 h 456"/>
                                <a:gd name="T100" fmla="*/ 0 w 517"/>
                                <a:gd name="T101" fmla="*/ 0 h 456"/>
                                <a:gd name="T102" fmla="*/ 0 w 517"/>
                                <a:gd name="T103" fmla="*/ 0 h 456"/>
                                <a:gd name="T104" fmla="*/ 0 w 517"/>
                                <a:gd name="T105" fmla="*/ 0 h 456"/>
                                <a:gd name="T106" fmla="*/ 0 w 517"/>
                                <a:gd name="T107" fmla="*/ 0 h 456"/>
                                <a:gd name="T108" fmla="*/ 0 w 517"/>
                                <a:gd name="T109" fmla="*/ 0 h 4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17"/>
                                <a:gd name="T166" fmla="*/ 0 h 456"/>
                                <a:gd name="T167" fmla="*/ 517 w 517"/>
                                <a:gd name="T168" fmla="*/ 456 h 45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17" h="456">
                                  <a:moveTo>
                                    <a:pt x="517" y="161"/>
                                  </a:moveTo>
                                  <a:lnTo>
                                    <a:pt x="493" y="161"/>
                                  </a:lnTo>
                                  <a:lnTo>
                                    <a:pt x="483" y="178"/>
                                  </a:lnTo>
                                  <a:lnTo>
                                    <a:pt x="473" y="178"/>
                                  </a:lnTo>
                                  <a:lnTo>
                                    <a:pt x="460" y="174"/>
                                  </a:lnTo>
                                  <a:lnTo>
                                    <a:pt x="454" y="157"/>
                                  </a:lnTo>
                                  <a:lnTo>
                                    <a:pt x="467" y="129"/>
                                  </a:lnTo>
                                  <a:lnTo>
                                    <a:pt x="473" y="124"/>
                                  </a:lnTo>
                                  <a:lnTo>
                                    <a:pt x="486" y="132"/>
                                  </a:lnTo>
                                  <a:lnTo>
                                    <a:pt x="489" y="129"/>
                                  </a:lnTo>
                                  <a:lnTo>
                                    <a:pt x="488" y="75"/>
                                  </a:lnTo>
                                  <a:lnTo>
                                    <a:pt x="476" y="18"/>
                                  </a:lnTo>
                                  <a:lnTo>
                                    <a:pt x="452" y="4"/>
                                  </a:lnTo>
                                  <a:lnTo>
                                    <a:pt x="406" y="0"/>
                                  </a:lnTo>
                                  <a:lnTo>
                                    <a:pt x="348" y="39"/>
                                  </a:lnTo>
                                  <a:lnTo>
                                    <a:pt x="296" y="93"/>
                                  </a:lnTo>
                                  <a:lnTo>
                                    <a:pt x="286" y="119"/>
                                  </a:lnTo>
                                  <a:lnTo>
                                    <a:pt x="260" y="124"/>
                                  </a:lnTo>
                                  <a:lnTo>
                                    <a:pt x="232" y="113"/>
                                  </a:lnTo>
                                  <a:lnTo>
                                    <a:pt x="216" y="114"/>
                                  </a:lnTo>
                                  <a:lnTo>
                                    <a:pt x="180" y="158"/>
                                  </a:lnTo>
                                  <a:lnTo>
                                    <a:pt x="159" y="165"/>
                                  </a:lnTo>
                                  <a:lnTo>
                                    <a:pt x="135" y="161"/>
                                  </a:lnTo>
                                  <a:lnTo>
                                    <a:pt x="136" y="122"/>
                                  </a:lnTo>
                                  <a:lnTo>
                                    <a:pt x="109" y="91"/>
                                  </a:lnTo>
                                  <a:lnTo>
                                    <a:pt x="109" y="225"/>
                                  </a:lnTo>
                                  <a:lnTo>
                                    <a:pt x="83" y="241"/>
                                  </a:lnTo>
                                  <a:lnTo>
                                    <a:pt x="40" y="241"/>
                                  </a:lnTo>
                                  <a:lnTo>
                                    <a:pt x="35" y="227"/>
                                  </a:lnTo>
                                  <a:lnTo>
                                    <a:pt x="19" y="217"/>
                                  </a:lnTo>
                                  <a:lnTo>
                                    <a:pt x="0" y="228"/>
                                  </a:lnTo>
                                  <a:lnTo>
                                    <a:pt x="30" y="301"/>
                                  </a:lnTo>
                                  <a:lnTo>
                                    <a:pt x="56" y="349"/>
                                  </a:lnTo>
                                  <a:lnTo>
                                    <a:pt x="56" y="371"/>
                                  </a:lnTo>
                                  <a:lnTo>
                                    <a:pt x="53" y="380"/>
                                  </a:lnTo>
                                  <a:lnTo>
                                    <a:pt x="47" y="378"/>
                                  </a:lnTo>
                                  <a:lnTo>
                                    <a:pt x="45" y="388"/>
                                  </a:lnTo>
                                  <a:lnTo>
                                    <a:pt x="61" y="417"/>
                                  </a:lnTo>
                                  <a:lnTo>
                                    <a:pt x="63" y="430"/>
                                  </a:lnTo>
                                  <a:lnTo>
                                    <a:pt x="73" y="430"/>
                                  </a:lnTo>
                                  <a:lnTo>
                                    <a:pt x="73" y="441"/>
                                  </a:lnTo>
                                  <a:lnTo>
                                    <a:pt x="112" y="456"/>
                                  </a:lnTo>
                                  <a:lnTo>
                                    <a:pt x="125" y="445"/>
                                  </a:lnTo>
                                  <a:lnTo>
                                    <a:pt x="169" y="441"/>
                                  </a:lnTo>
                                  <a:lnTo>
                                    <a:pt x="192" y="428"/>
                                  </a:lnTo>
                                  <a:lnTo>
                                    <a:pt x="263" y="435"/>
                                  </a:lnTo>
                                  <a:lnTo>
                                    <a:pt x="268" y="427"/>
                                  </a:lnTo>
                                  <a:lnTo>
                                    <a:pt x="292" y="430"/>
                                  </a:lnTo>
                                  <a:lnTo>
                                    <a:pt x="294" y="419"/>
                                  </a:lnTo>
                                  <a:lnTo>
                                    <a:pt x="338" y="410"/>
                                  </a:lnTo>
                                  <a:lnTo>
                                    <a:pt x="382" y="375"/>
                                  </a:lnTo>
                                  <a:lnTo>
                                    <a:pt x="429" y="321"/>
                                  </a:lnTo>
                                  <a:lnTo>
                                    <a:pt x="472" y="251"/>
                                  </a:lnTo>
                                  <a:lnTo>
                                    <a:pt x="504" y="222"/>
                                  </a:lnTo>
                                  <a:lnTo>
                                    <a:pt x="517" y="161"/>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40" name="Freeform 1219"/>
                            <p:cNvSpPr>
                              <a:spLocks/>
                            </p:cNvSpPr>
                            <p:nvPr/>
                          </p:nvSpPr>
                          <p:spPr bwMode="auto">
                            <a:xfrm>
                              <a:off x="3435" y="3338"/>
                              <a:ext cx="237" cy="209"/>
                            </a:xfrm>
                            <a:custGeom>
                              <a:avLst/>
                              <a:gdLst>
                                <a:gd name="T0" fmla="*/ 0 w 517"/>
                                <a:gd name="T1" fmla="*/ 0 h 456"/>
                                <a:gd name="T2" fmla="*/ 0 w 517"/>
                                <a:gd name="T3" fmla="*/ 0 h 456"/>
                                <a:gd name="T4" fmla="*/ 0 w 517"/>
                                <a:gd name="T5" fmla="*/ 0 h 456"/>
                                <a:gd name="T6" fmla="*/ 0 w 517"/>
                                <a:gd name="T7" fmla="*/ 0 h 456"/>
                                <a:gd name="T8" fmla="*/ 0 w 517"/>
                                <a:gd name="T9" fmla="*/ 0 h 456"/>
                                <a:gd name="T10" fmla="*/ 0 w 517"/>
                                <a:gd name="T11" fmla="*/ 0 h 456"/>
                                <a:gd name="T12" fmla="*/ 0 w 517"/>
                                <a:gd name="T13" fmla="*/ 0 h 456"/>
                                <a:gd name="T14" fmla="*/ 0 w 517"/>
                                <a:gd name="T15" fmla="*/ 0 h 456"/>
                                <a:gd name="T16" fmla="*/ 0 w 517"/>
                                <a:gd name="T17" fmla="*/ 0 h 456"/>
                                <a:gd name="T18" fmla="*/ 0 w 517"/>
                                <a:gd name="T19" fmla="*/ 0 h 456"/>
                                <a:gd name="T20" fmla="*/ 0 w 517"/>
                                <a:gd name="T21" fmla="*/ 0 h 456"/>
                                <a:gd name="T22" fmla="*/ 0 w 517"/>
                                <a:gd name="T23" fmla="*/ 0 h 456"/>
                                <a:gd name="T24" fmla="*/ 0 w 517"/>
                                <a:gd name="T25" fmla="*/ 0 h 456"/>
                                <a:gd name="T26" fmla="*/ 0 w 517"/>
                                <a:gd name="T27" fmla="*/ 0 h 456"/>
                                <a:gd name="T28" fmla="*/ 0 w 517"/>
                                <a:gd name="T29" fmla="*/ 0 h 456"/>
                                <a:gd name="T30" fmla="*/ 0 w 517"/>
                                <a:gd name="T31" fmla="*/ 0 h 456"/>
                                <a:gd name="T32" fmla="*/ 0 w 517"/>
                                <a:gd name="T33" fmla="*/ 0 h 456"/>
                                <a:gd name="T34" fmla="*/ 0 w 517"/>
                                <a:gd name="T35" fmla="*/ 0 h 456"/>
                                <a:gd name="T36" fmla="*/ 0 w 517"/>
                                <a:gd name="T37" fmla="*/ 0 h 456"/>
                                <a:gd name="T38" fmla="*/ 0 w 517"/>
                                <a:gd name="T39" fmla="*/ 0 h 456"/>
                                <a:gd name="T40" fmla="*/ 0 w 517"/>
                                <a:gd name="T41" fmla="*/ 0 h 456"/>
                                <a:gd name="T42" fmla="*/ 0 w 517"/>
                                <a:gd name="T43" fmla="*/ 0 h 456"/>
                                <a:gd name="T44" fmla="*/ 0 w 517"/>
                                <a:gd name="T45" fmla="*/ 0 h 456"/>
                                <a:gd name="T46" fmla="*/ 0 w 517"/>
                                <a:gd name="T47" fmla="*/ 0 h 456"/>
                                <a:gd name="T48" fmla="*/ 0 w 517"/>
                                <a:gd name="T49" fmla="*/ 0 h 456"/>
                                <a:gd name="T50" fmla="*/ 0 w 517"/>
                                <a:gd name="T51" fmla="*/ 0 h 456"/>
                                <a:gd name="T52" fmla="*/ 0 w 517"/>
                                <a:gd name="T53" fmla="*/ 0 h 456"/>
                                <a:gd name="T54" fmla="*/ 0 w 517"/>
                                <a:gd name="T55" fmla="*/ 0 h 456"/>
                                <a:gd name="T56" fmla="*/ 0 w 517"/>
                                <a:gd name="T57" fmla="*/ 0 h 456"/>
                                <a:gd name="T58" fmla="*/ 0 w 517"/>
                                <a:gd name="T59" fmla="*/ 0 h 456"/>
                                <a:gd name="T60" fmla="*/ 0 w 517"/>
                                <a:gd name="T61" fmla="*/ 0 h 456"/>
                                <a:gd name="T62" fmla="*/ 0 w 517"/>
                                <a:gd name="T63" fmla="*/ 0 h 456"/>
                                <a:gd name="T64" fmla="*/ 0 w 517"/>
                                <a:gd name="T65" fmla="*/ 0 h 456"/>
                                <a:gd name="T66" fmla="*/ 0 w 517"/>
                                <a:gd name="T67" fmla="*/ 0 h 456"/>
                                <a:gd name="T68" fmla="*/ 0 w 517"/>
                                <a:gd name="T69" fmla="*/ 0 h 456"/>
                                <a:gd name="T70" fmla="*/ 0 w 517"/>
                                <a:gd name="T71" fmla="*/ 0 h 456"/>
                                <a:gd name="T72" fmla="*/ 0 w 517"/>
                                <a:gd name="T73" fmla="*/ 0 h 456"/>
                                <a:gd name="T74" fmla="*/ 0 w 517"/>
                                <a:gd name="T75" fmla="*/ 0 h 456"/>
                                <a:gd name="T76" fmla="*/ 0 w 517"/>
                                <a:gd name="T77" fmla="*/ 0 h 456"/>
                                <a:gd name="T78" fmla="*/ 0 w 517"/>
                                <a:gd name="T79" fmla="*/ 0 h 456"/>
                                <a:gd name="T80" fmla="*/ 0 w 517"/>
                                <a:gd name="T81" fmla="*/ 0 h 456"/>
                                <a:gd name="T82" fmla="*/ 0 w 517"/>
                                <a:gd name="T83" fmla="*/ 0 h 456"/>
                                <a:gd name="T84" fmla="*/ 0 w 517"/>
                                <a:gd name="T85" fmla="*/ 0 h 456"/>
                                <a:gd name="T86" fmla="*/ 0 w 517"/>
                                <a:gd name="T87" fmla="*/ 0 h 456"/>
                                <a:gd name="T88" fmla="*/ 0 w 517"/>
                                <a:gd name="T89" fmla="*/ 0 h 456"/>
                                <a:gd name="T90" fmla="*/ 0 w 517"/>
                                <a:gd name="T91" fmla="*/ 0 h 456"/>
                                <a:gd name="T92" fmla="*/ 0 w 517"/>
                                <a:gd name="T93" fmla="*/ 0 h 456"/>
                                <a:gd name="T94" fmla="*/ 0 w 517"/>
                                <a:gd name="T95" fmla="*/ 0 h 456"/>
                                <a:gd name="T96" fmla="*/ 0 w 517"/>
                                <a:gd name="T97" fmla="*/ 0 h 456"/>
                                <a:gd name="T98" fmla="*/ 0 w 517"/>
                                <a:gd name="T99" fmla="*/ 0 h 456"/>
                                <a:gd name="T100" fmla="*/ 0 w 517"/>
                                <a:gd name="T101" fmla="*/ 0 h 456"/>
                                <a:gd name="T102" fmla="*/ 0 w 517"/>
                                <a:gd name="T103" fmla="*/ 0 h 456"/>
                                <a:gd name="T104" fmla="*/ 0 w 517"/>
                                <a:gd name="T105" fmla="*/ 0 h 456"/>
                                <a:gd name="T106" fmla="*/ 0 w 517"/>
                                <a:gd name="T107" fmla="*/ 0 h 456"/>
                                <a:gd name="T108" fmla="*/ 0 w 517"/>
                                <a:gd name="T109" fmla="*/ 0 h 4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17"/>
                                <a:gd name="T166" fmla="*/ 0 h 456"/>
                                <a:gd name="T167" fmla="*/ 517 w 517"/>
                                <a:gd name="T168" fmla="*/ 456 h 45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17" h="456">
                                  <a:moveTo>
                                    <a:pt x="517" y="161"/>
                                  </a:moveTo>
                                  <a:lnTo>
                                    <a:pt x="493" y="161"/>
                                  </a:lnTo>
                                  <a:lnTo>
                                    <a:pt x="483" y="178"/>
                                  </a:lnTo>
                                  <a:lnTo>
                                    <a:pt x="473" y="178"/>
                                  </a:lnTo>
                                  <a:lnTo>
                                    <a:pt x="460" y="174"/>
                                  </a:lnTo>
                                  <a:lnTo>
                                    <a:pt x="454" y="157"/>
                                  </a:lnTo>
                                  <a:lnTo>
                                    <a:pt x="467" y="129"/>
                                  </a:lnTo>
                                  <a:lnTo>
                                    <a:pt x="473" y="124"/>
                                  </a:lnTo>
                                  <a:lnTo>
                                    <a:pt x="486" y="132"/>
                                  </a:lnTo>
                                  <a:lnTo>
                                    <a:pt x="489" y="129"/>
                                  </a:lnTo>
                                  <a:lnTo>
                                    <a:pt x="488" y="75"/>
                                  </a:lnTo>
                                  <a:lnTo>
                                    <a:pt x="476" y="18"/>
                                  </a:lnTo>
                                  <a:lnTo>
                                    <a:pt x="452" y="4"/>
                                  </a:lnTo>
                                  <a:lnTo>
                                    <a:pt x="406" y="0"/>
                                  </a:lnTo>
                                  <a:lnTo>
                                    <a:pt x="348" y="39"/>
                                  </a:lnTo>
                                  <a:lnTo>
                                    <a:pt x="296" y="93"/>
                                  </a:lnTo>
                                  <a:lnTo>
                                    <a:pt x="286" y="119"/>
                                  </a:lnTo>
                                  <a:lnTo>
                                    <a:pt x="260" y="124"/>
                                  </a:lnTo>
                                  <a:lnTo>
                                    <a:pt x="232" y="113"/>
                                  </a:lnTo>
                                  <a:lnTo>
                                    <a:pt x="216" y="114"/>
                                  </a:lnTo>
                                  <a:lnTo>
                                    <a:pt x="180" y="158"/>
                                  </a:lnTo>
                                  <a:lnTo>
                                    <a:pt x="159" y="165"/>
                                  </a:lnTo>
                                  <a:lnTo>
                                    <a:pt x="135" y="161"/>
                                  </a:lnTo>
                                  <a:lnTo>
                                    <a:pt x="136" y="122"/>
                                  </a:lnTo>
                                  <a:lnTo>
                                    <a:pt x="109" y="91"/>
                                  </a:lnTo>
                                  <a:lnTo>
                                    <a:pt x="109" y="225"/>
                                  </a:lnTo>
                                  <a:lnTo>
                                    <a:pt x="83" y="241"/>
                                  </a:lnTo>
                                  <a:lnTo>
                                    <a:pt x="40" y="241"/>
                                  </a:lnTo>
                                  <a:lnTo>
                                    <a:pt x="35" y="227"/>
                                  </a:lnTo>
                                  <a:lnTo>
                                    <a:pt x="19" y="217"/>
                                  </a:lnTo>
                                  <a:lnTo>
                                    <a:pt x="0" y="228"/>
                                  </a:lnTo>
                                  <a:lnTo>
                                    <a:pt x="30" y="301"/>
                                  </a:lnTo>
                                  <a:lnTo>
                                    <a:pt x="56" y="349"/>
                                  </a:lnTo>
                                  <a:lnTo>
                                    <a:pt x="56" y="371"/>
                                  </a:lnTo>
                                  <a:lnTo>
                                    <a:pt x="53" y="380"/>
                                  </a:lnTo>
                                  <a:lnTo>
                                    <a:pt x="47" y="378"/>
                                  </a:lnTo>
                                  <a:lnTo>
                                    <a:pt x="45" y="388"/>
                                  </a:lnTo>
                                  <a:lnTo>
                                    <a:pt x="61" y="417"/>
                                  </a:lnTo>
                                  <a:lnTo>
                                    <a:pt x="63" y="430"/>
                                  </a:lnTo>
                                  <a:lnTo>
                                    <a:pt x="73" y="430"/>
                                  </a:lnTo>
                                  <a:lnTo>
                                    <a:pt x="73" y="441"/>
                                  </a:lnTo>
                                  <a:lnTo>
                                    <a:pt x="112" y="456"/>
                                  </a:lnTo>
                                  <a:lnTo>
                                    <a:pt x="125" y="445"/>
                                  </a:lnTo>
                                  <a:lnTo>
                                    <a:pt x="169" y="441"/>
                                  </a:lnTo>
                                  <a:lnTo>
                                    <a:pt x="192" y="428"/>
                                  </a:lnTo>
                                  <a:lnTo>
                                    <a:pt x="263" y="435"/>
                                  </a:lnTo>
                                  <a:lnTo>
                                    <a:pt x="268" y="427"/>
                                  </a:lnTo>
                                  <a:lnTo>
                                    <a:pt x="292" y="430"/>
                                  </a:lnTo>
                                  <a:lnTo>
                                    <a:pt x="294" y="419"/>
                                  </a:lnTo>
                                  <a:lnTo>
                                    <a:pt x="338" y="410"/>
                                  </a:lnTo>
                                  <a:lnTo>
                                    <a:pt x="382" y="375"/>
                                  </a:lnTo>
                                  <a:lnTo>
                                    <a:pt x="429" y="321"/>
                                  </a:lnTo>
                                  <a:lnTo>
                                    <a:pt x="472" y="251"/>
                                  </a:lnTo>
                                  <a:lnTo>
                                    <a:pt x="504" y="222"/>
                                  </a:lnTo>
                                  <a:lnTo>
                                    <a:pt x="517" y="161"/>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41" name="Freeform 1220"/>
                            <p:cNvSpPr>
                              <a:spLocks/>
                            </p:cNvSpPr>
                            <p:nvPr/>
                          </p:nvSpPr>
                          <p:spPr bwMode="auto">
                            <a:xfrm>
                              <a:off x="3588" y="3441"/>
                              <a:ext cx="34" cy="33"/>
                            </a:xfrm>
                            <a:custGeom>
                              <a:avLst/>
                              <a:gdLst>
                                <a:gd name="T0" fmla="*/ 0 w 73"/>
                                <a:gd name="T1" fmla="*/ 0 h 72"/>
                                <a:gd name="T2" fmla="*/ 0 w 73"/>
                                <a:gd name="T3" fmla="*/ 0 h 72"/>
                                <a:gd name="T4" fmla="*/ 0 w 73"/>
                                <a:gd name="T5" fmla="*/ 0 h 72"/>
                                <a:gd name="T6" fmla="*/ 0 w 73"/>
                                <a:gd name="T7" fmla="*/ 0 h 72"/>
                                <a:gd name="T8" fmla="*/ 0 w 73"/>
                                <a:gd name="T9" fmla="*/ 0 h 72"/>
                                <a:gd name="T10" fmla="*/ 0 w 73"/>
                                <a:gd name="T11" fmla="*/ 0 h 72"/>
                                <a:gd name="T12" fmla="*/ 0 w 73"/>
                                <a:gd name="T13" fmla="*/ 0 h 72"/>
                                <a:gd name="T14" fmla="*/ 0 w 73"/>
                                <a:gd name="T15" fmla="*/ 0 h 72"/>
                                <a:gd name="T16" fmla="*/ 0 w 73"/>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2"/>
                                <a:gd name="T29" fmla="*/ 73 w 73"/>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2">
                                  <a:moveTo>
                                    <a:pt x="73" y="28"/>
                                  </a:moveTo>
                                  <a:lnTo>
                                    <a:pt x="62" y="54"/>
                                  </a:lnTo>
                                  <a:lnTo>
                                    <a:pt x="32" y="72"/>
                                  </a:lnTo>
                                  <a:lnTo>
                                    <a:pt x="14" y="63"/>
                                  </a:lnTo>
                                  <a:lnTo>
                                    <a:pt x="0" y="41"/>
                                  </a:lnTo>
                                  <a:lnTo>
                                    <a:pt x="16" y="13"/>
                                  </a:lnTo>
                                  <a:lnTo>
                                    <a:pt x="40" y="0"/>
                                  </a:lnTo>
                                  <a:lnTo>
                                    <a:pt x="57" y="2"/>
                                  </a:lnTo>
                                  <a:lnTo>
                                    <a:pt x="73" y="28"/>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42" name="Freeform 1221"/>
                            <p:cNvSpPr>
                              <a:spLocks/>
                            </p:cNvSpPr>
                            <p:nvPr/>
                          </p:nvSpPr>
                          <p:spPr bwMode="auto">
                            <a:xfrm>
                              <a:off x="3588" y="3441"/>
                              <a:ext cx="34" cy="33"/>
                            </a:xfrm>
                            <a:custGeom>
                              <a:avLst/>
                              <a:gdLst>
                                <a:gd name="T0" fmla="*/ 0 w 73"/>
                                <a:gd name="T1" fmla="*/ 0 h 72"/>
                                <a:gd name="T2" fmla="*/ 0 w 73"/>
                                <a:gd name="T3" fmla="*/ 0 h 72"/>
                                <a:gd name="T4" fmla="*/ 0 w 73"/>
                                <a:gd name="T5" fmla="*/ 0 h 72"/>
                                <a:gd name="T6" fmla="*/ 0 w 73"/>
                                <a:gd name="T7" fmla="*/ 0 h 72"/>
                                <a:gd name="T8" fmla="*/ 0 w 73"/>
                                <a:gd name="T9" fmla="*/ 0 h 72"/>
                                <a:gd name="T10" fmla="*/ 0 w 73"/>
                                <a:gd name="T11" fmla="*/ 0 h 72"/>
                                <a:gd name="T12" fmla="*/ 0 w 73"/>
                                <a:gd name="T13" fmla="*/ 0 h 72"/>
                                <a:gd name="T14" fmla="*/ 0 w 73"/>
                                <a:gd name="T15" fmla="*/ 0 h 72"/>
                                <a:gd name="T16" fmla="*/ 0 w 73"/>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2"/>
                                <a:gd name="T29" fmla="*/ 73 w 73"/>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2">
                                  <a:moveTo>
                                    <a:pt x="73" y="28"/>
                                  </a:moveTo>
                                  <a:lnTo>
                                    <a:pt x="62" y="54"/>
                                  </a:lnTo>
                                  <a:lnTo>
                                    <a:pt x="32" y="72"/>
                                  </a:lnTo>
                                  <a:lnTo>
                                    <a:pt x="14" y="63"/>
                                  </a:lnTo>
                                  <a:lnTo>
                                    <a:pt x="0" y="41"/>
                                  </a:lnTo>
                                  <a:lnTo>
                                    <a:pt x="16" y="13"/>
                                  </a:lnTo>
                                  <a:lnTo>
                                    <a:pt x="40" y="0"/>
                                  </a:lnTo>
                                  <a:lnTo>
                                    <a:pt x="57" y="2"/>
                                  </a:lnTo>
                                  <a:lnTo>
                                    <a:pt x="73" y="28"/>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43" name="Freeform 1222"/>
                            <p:cNvSpPr>
                              <a:spLocks/>
                            </p:cNvSpPr>
                            <p:nvPr/>
                          </p:nvSpPr>
                          <p:spPr bwMode="auto">
                            <a:xfrm>
                              <a:off x="3560" y="3241"/>
                              <a:ext cx="113" cy="106"/>
                            </a:xfrm>
                            <a:custGeom>
                              <a:avLst/>
                              <a:gdLst>
                                <a:gd name="T0" fmla="*/ 0 w 245"/>
                                <a:gd name="T1" fmla="*/ 0 h 233"/>
                                <a:gd name="T2" fmla="*/ 0 w 245"/>
                                <a:gd name="T3" fmla="*/ 0 h 233"/>
                                <a:gd name="T4" fmla="*/ 0 w 245"/>
                                <a:gd name="T5" fmla="*/ 0 h 233"/>
                                <a:gd name="T6" fmla="*/ 0 w 245"/>
                                <a:gd name="T7" fmla="*/ 0 h 233"/>
                                <a:gd name="T8" fmla="*/ 0 w 245"/>
                                <a:gd name="T9" fmla="*/ 0 h 233"/>
                                <a:gd name="T10" fmla="*/ 0 w 245"/>
                                <a:gd name="T11" fmla="*/ 0 h 233"/>
                                <a:gd name="T12" fmla="*/ 0 w 245"/>
                                <a:gd name="T13" fmla="*/ 0 h 233"/>
                                <a:gd name="T14" fmla="*/ 0 w 245"/>
                                <a:gd name="T15" fmla="*/ 0 h 233"/>
                                <a:gd name="T16" fmla="*/ 0 w 245"/>
                                <a:gd name="T17" fmla="*/ 0 h 233"/>
                                <a:gd name="T18" fmla="*/ 0 w 245"/>
                                <a:gd name="T19" fmla="*/ 0 h 233"/>
                                <a:gd name="T20" fmla="*/ 0 w 245"/>
                                <a:gd name="T21" fmla="*/ 0 h 233"/>
                                <a:gd name="T22" fmla="*/ 0 w 245"/>
                                <a:gd name="T23" fmla="*/ 0 h 233"/>
                                <a:gd name="T24" fmla="*/ 0 w 245"/>
                                <a:gd name="T25" fmla="*/ 0 h 233"/>
                                <a:gd name="T26" fmla="*/ 0 w 245"/>
                                <a:gd name="T27" fmla="*/ 0 h 233"/>
                                <a:gd name="T28" fmla="*/ 0 w 245"/>
                                <a:gd name="T29" fmla="*/ 0 h 233"/>
                                <a:gd name="T30" fmla="*/ 0 w 245"/>
                                <a:gd name="T31" fmla="*/ 0 h 233"/>
                                <a:gd name="T32" fmla="*/ 0 w 245"/>
                                <a:gd name="T33" fmla="*/ 0 h 233"/>
                                <a:gd name="T34" fmla="*/ 0 w 245"/>
                                <a:gd name="T35" fmla="*/ 0 h 233"/>
                                <a:gd name="T36" fmla="*/ 0 w 245"/>
                                <a:gd name="T37" fmla="*/ 0 h 233"/>
                                <a:gd name="T38" fmla="*/ 0 w 245"/>
                                <a:gd name="T39" fmla="*/ 0 h 233"/>
                                <a:gd name="T40" fmla="*/ 0 w 245"/>
                                <a:gd name="T41" fmla="*/ 0 h 233"/>
                                <a:gd name="T42" fmla="*/ 0 w 245"/>
                                <a:gd name="T43" fmla="*/ 0 h 233"/>
                                <a:gd name="T44" fmla="*/ 0 w 245"/>
                                <a:gd name="T45" fmla="*/ 0 h 2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5"/>
                                <a:gd name="T70" fmla="*/ 0 h 233"/>
                                <a:gd name="T71" fmla="*/ 245 w 245"/>
                                <a:gd name="T72" fmla="*/ 233 h 23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5" h="233">
                                  <a:moveTo>
                                    <a:pt x="131" y="215"/>
                                  </a:moveTo>
                                  <a:lnTo>
                                    <a:pt x="177" y="219"/>
                                  </a:lnTo>
                                  <a:lnTo>
                                    <a:pt x="201" y="233"/>
                                  </a:lnTo>
                                  <a:lnTo>
                                    <a:pt x="205" y="217"/>
                                  </a:lnTo>
                                  <a:lnTo>
                                    <a:pt x="219" y="204"/>
                                  </a:lnTo>
                                  <a:lnTo>
                                    <a:pt x="242" y="145"/>
                                  </a:lnTo>
                                  <a:lnTo>
                                    <a:pt x="237" y="113"/>
                                  </a:lnTo>
                                  <a:lnTo>
                                    <a:pt x="245" y="88"/>
                                  </a:lnTo>
                                  <a:lnTo>
                                    <a:pt x="245" y="62"/>
                                  </a:lnTo>
                                  <a:lnTo>
                                    <a:pt x="237" y="31"/>
                                  </a:lnTo>
                                  <a:lnTo>
                                    <a:pt x="195" y="15"/>
                                  </a:lnTo>
                                  <a:lnTo>
                                    <a:pt x="161" y="12"/>
                                  </a:lnTo>
                                  <a:lnTo>
                                    <a:pt x="161" y="2"/>
                                  </a:lnTo>
                                  <a:lnTo>
                                    <a:pt x="144" y="0"/>
                                  </a:lnTo>
                                  <a:lnTo>
                                    <a:pt x="112" y="12"/>
                                  </a:lnTo>
                                  <a:lnTo>
                                    <a:pt x="107" y="35"/>
                                  </a:lnTo>
                                  <a:lnTo>
                                    <a:pt x="83" y="46"/>
                                  </a:lnTo>
                                  <a:lnTo>
                                    <a:pt x="53" y="79"/>
                                  </a:lnTo>
                                  <a:lnTo>
                                    <a:pt x="0" y="72"/>
                                  </a:lnTo>
                                  <a:lnTo>
                                    <a:pt x="27" y="124"/>
                                  </a:lnTo>
                                  <a:lnTo>
                                    <a:pt x="81" y="166"/>
                                  </a:lnTo>
                                  <a:lnTo>
                                    <a:pt x="86" y="196"/>
                                  </a:lnTo>
                                  <a:lnTo>
                                    <a:pt x="131" y="215"/>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44" name="Freeform 1223"/>
                            <p:cNvSpPr>
                              <a:spLocks/>
                            </p:cNvSpPr>
                            <p:nvPr/>
                          </p:nvSpPr>
                          <p:spPr bwMode="auto">
                            <a:xfrm>
                              <a:off x="3560" y="3241"/>
                              <a:ext cx="113" cy="106"/>
                            </a:xfrm>
                            <a:custGeom>
                              <a:avLst/>
                              <a:gdLst>
                                <a:gd name="T0" fmla="*/ 0 w 245"/>
                                <a:gd name="T1" fmla="*/ 0 h 233"/>
                                <a:gd name="T2" fmla="*/ 0 w 245"/>
                                <a:gd name="T3" fmla="*/ 0 h 233"/>
                                <a:gd name="T4" fmla="*/ 0 w 245"/>
                                <a:gd name="T5" fmla="*/ 0 h 233"/>
                                <a:gd name="T6" fmla="*/ 0 w 245"/>
                                <a:gd name="T7" fmla="*/ 0 h 233"/>
                                <a:gd name="T8" fmla="*/ 0 w 245"/>
                                <a:gd name="T9" fmla="*/ 0 h 233"/>
                                <a:gd name="T10" fmla="*/ 0 w 245"/>
                                <a:gd name="T11" fmla="*/ 0 h 233"/>
                                <a:gd name="T12" fmla="*/ 0 w 245"/>
                                <a:gd name="T13" fmla="*/ 0 h 233"/>
                                <a:gd name="T14" fmla="*/ 0 w 245"/>
                                <a:gd name="T15" fmla="*/ 0 h 233"/>
                                <a:gd name="T16" fmla="*/ 0 w 245"/>
                                <a:gd name="T17" fmla="*/ 0 h 233"/>
                                <a:gd name="T18" fmla="*/ 0 w 245"/>
                                <a:gd name="T19" fmla="*/ 0 h 233"/>
                                <a:gd name="T20" fmla="*/ 0 w 245"/>
                                <a:gd name="T21" fmla="*/ 0 h 233"/>
                                <a:gd name="T22" fmla="*/ 0 w 245"/>
                                <a:gd name="T23" fmla="*/ 0 h 233"/>
                                <a:gd name="T24" fmla="*/ 0 w 245"/>
                                <a:gd name="T25" fmla="*/ 0 h 233"/>
                                <a:gd name="T26" fmla="*/ 0 w 245"/>
                                <a:gd name="T27" fmla="*/ 0 h 233"/>
                                <a:gd name="T28" fmla="*/ 0 w 245"/>
                                <a:gd name="T29" fmla="*/ 0 h 233"/>
                                <a:gd name="T30" fmla="*/ 0 w 245"/>
                                <a:gd name="T31" fmla="*/ 0 h 233"/>
                                <a:gd name="T32" fmla="*/ 0 w 245"/>
                                <a:gd name="T33" fmla="*/ 0 h 233"/>
                                <a:gd name="T34" fmla="*/ 0 w 245"/>
                                <a:gd name="T35" fmla="*/ 0 h 233"/>
                                <a:gd name="T36" fmla="*/ 0 w 245"/>
                                <a:gd name="T37" fmla="*/ 0 h 233"/>
                                <a:gd name="T38" fmla="*/ 0 w 245"/>
                                <a:gd name="T39" fmla="*/ 0 h 233"/>
                                <a:gd name="T40" fmla="*/ 0 w 245"/>
                                <a:gd name="T41" fmla="*/ 0 h 233"/>
                                <a:gd name="T42" fmla="*/ 0 w 245"/>
                                <a:gd name="T43" fmla="*/ 0 h 233"/>
                                <a:gd name="T44" fmla="*/ 0 w 245"/>
                                <a:gd name="T45" fmla="*/ 0 h 2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5"/>
                                <a:gd name="T70" fmla="*/ 0 h 233"/>
                                <a:gd name="T71" fmla="*/ 245 w 245"/>
                                <a:gd name="T72" fmla="*/ 233 h 23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5" h="233">
                                  <a:moveTo>
                                    <a:pt x="131" y="215"/>
                                  </a:moveTo>
                                  <a:lnTo>
                                    <a:pt x="177" y="219"/>
                                  </a:lnTo>
                                  <a:lnTo>
                                    <a:pt x="201" y="233"/>
                                  </a:lnTo>
                                  <a:lnTo>
                                    <a:pt x="205" y="217"/>
                                  </a:lnTo>
                                  <a:lnTo>
                                    <a:pt x="219" y="204"/>
                                  </a:lnTo>
                                  <a:lnTo>
                                    <a:pt x="242" y="145"/>
                                  </a:lnTo>
                                  <a:lnTo>
                                    <a:pt x="237" y="113"/>
                                  </a:lnTo>
                                  <a:lnTo>
                                    <a:pt x="245" y="88"/>
                                  </a:lnTo>
                                  <a:lnTo>
                                    <a:pt x="245" y="62"/>
                                  </a:lnTo>
                                  <a:lnTo>
                                    <a:pt x="237" y="31"/>
                                  </a:lnTo>
                                  <a:lnTo>
                                    <a:pt x="195" y="15"/>
                                  </a:lnTo>
                                  <a:lnTo>
                                    <a:pt x="161" y="12"/>
                                  </a:lnTo>
                                  <a:lnTo>
                                    <a:pt x="161" y="2"/>
                                  </a:lnTo>
                                  <a:lnTo>
                                    <a:pt x="144" y="0"/>
                                  </a:lnTo>
                                  <a:lnTo>
                                    <a:pt x="112" y="12"/>
                                  </a:lnTo>
                                  <a:lnTo>
                                    <a:pt x="107" y="35"/>
                                  </a:lnTo>
                                  <a:lnTo>
                                    <a:pt x="83" y="46"/>
                                  </a:lnTo>
                                  <a:lnTo>
                                    <a:pt x="53" y="79"/>
                                  </a:lnTo>
                                  <a:lnTo>
                                    <a:pt x="0" y="72"/>
                                  </a:lnTo>
                                  <a:lnTo>
                                    <a:pt x="27" y="124"/>
                                  </a:lnTo>
                                  <a:lnTo>
                                    <a:pt x="81" y="166"/>
                                  </a:lnTo>
                                  <a:lnTo>
                                    <a:pt x="86" y="196"/>
                                  </a:lnTo>
                                  <a:lnTo>
                                    <a:pt x="131" y="215"/>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45" name="Freeform 1224"/>
                            <p:cNvSpPr>
                              <a:spLocks/>
                            </p:cNvSpPr>
                            <p:nvPr/>
                          </p:nvSpPr>
                          <p:spPr bwMode="auto">
                            <a:xfrm>
                              <a:off x="3366" y="3259"/>
                              <a:ext cx="194" cy="190"/>
                            </a:xfrm>
                            <a:custGeom>
                              <a:avLst/>
                              <a:gdLst>
                                <a:gd name="T0" fmla="*/ 0 w 427"/>
                                <a:gd name="T1" fmla="*/ 0 h 415"/>
                                <a:gd name="T2" fmla="*/ 0 w 427"/>
                                <a:gd name="T3" fmla="*/ 0 h 415"/>
                                <a:gd name="T4" fmla="*/ 0 w 427"/>
                                <a:gd name="T5" fmla="*/ 0 h 415"/>
                                <a:gd name="T6" fmla="*/ 0 w 427"/>
                                <a:gd name="T7" fmla="*/ 0 h 415"/>
                                <a:gd name="T8" fmla="*/ 0 w 427"/>
                                <a:gd name="T9" fmla="*/ 0 h 415"/>
                                <a:gd name="T10" fmla="*/ 0 w 427"/>
                                <a:gd name="T11" fmla="*/ 0 h 415"/>
                                <a:gd name="T12" fmla="*/ 0 w 427"/>
                                <a:gd name="T13" fmla="*/ 0 h 415"/>
                                <a:gd name="T14" fmla="*/ 0 w 427"/>
                                <a:gd name="T15" fmla="*/ 0 h 415"/>
                                <a:gd name="T16" fmla="*/ 0 w 427"/>
                                <a:gd name="T17" fmla="*/ 0 h 415"/>
                                <a:gd name="T18" fmla="*/ 0 w 427"/>
                                <a:gd name="T19" fmla="*/ 0 h 415"/>
                                <a:gd name="T20" fmla="*/ 0 w 427"/>
                                <a:gd name="T21" fmla="*/ 0 h 415"/>
                                <a:gd name="T22" fmla="*/ 0 w 427"/>
                                <a:gd name="T23" fmla="*/ 0 h 415"/>
                                <a:gd name="T24" fmla="*/ 0 w 427"/>
                                <a:gd name="T25" fmla="*/ 0 h 415"/>
                                <a:gd name="T26" fmla="*/ 0 w 427"/>
                                <a:gd name="T27" fmla="*/ 0 h 415"/>
                                <a:gd name="T28" fmla="*/ 0 w 427"/>
                                <a:gd name="T29" fmla="*/ 0 h 415"/>
                                <a:gd name="T30" fmla="*/ 0 w 427"/>
                                <a:gd name="T31" fmla="*/ 0 h 415"/>
                                <a:gd name="T32" fmla="*/ 0 w 427"/>
                                <a:gd name="T33" fmla="*/ 0 h 415"/>
                                <a:gd name="T34" fmla="*/ 0 w 427"/>
                                <a:gd name="T35" fmla="*/ 0 h 415"/>
                                <a:gd name="T36" fmla="*/ 0 w 427"/>
                                <a:gd name="T37" fmla="*/ 0 h 415"/>
                                <a:gd name="T38" fmla="*/ 0 w 427"/>
                                <a:gd name="T39" fmla="*/ 0 h 415"/>
                                <a:gd name="T40" fmla="*/ 0 w 427"/>
                                <a:gd name="T41" fmla="*/ 0 h 415"/>
                                <a:gd name="T42" fmla="*/ 0 w 427"/>
                                <a:gd name="T43" fmla="*/ 0 h 415"/>
                                <a:gd name="T44" fmla="*/ 0 w 427"/>
                                <a:gd name="T45" fmla="*/ 0 h 415"/>
                                <a:gd name="T46" fmla="*/ 0 w 427"/>
                                <a:gd name="T47" fmla="*/ 0 h 415"/>
                                <a:gd name="T48" fmla="*/ 0 w 427"/>
                                <a:gd name="T49" fmla="*/ 0 h 415"/>
                                <a:gd name="T50" fmla="*/ 0 w 427"/>
                                <a:gd name="T51" fmla="*/ 0 h 415"/>
                                <a:gd name="T52" fmla="*/ 0 w 427"/>
                                <a:gd name="T53" fmla="*/ 0 h 415"/>
                                <a:gd name="T54" fmla="*/ 0 w 427"/>
                                <a:gd name="T55" fmla="*/ 0 h 415"/>
                                <a:gd name="T56" fmla="*/ 0 w 427"/>
                                <a:gd name="T57" fmla="*/ 0 h 415"/>
                                <a:gd name="T58" fmla="*/ 0 w 427"/>
                                <a:gd name="T59" fmla="*/ 0 h 415"/>
                                <a:gd name="T60" fmla="*/ 0 w 427"/>
                                <a:gd name="T61" fmla="*/ 0 h 415"/>
                                <a:gd name="T62" fmla="*/ 0 w 427"/>
                                <a:gd name="T63" fmla="*/ 0 h 415"/>
                                <a:gd name="T64" fmla="*/ 0 w 427"/>
                                <a:gd name="T65" fmla="*/ 0 h 415"/>
                                <a:gd name="T66" fmla="*/ 0 w 427"/>
                                <a:gd name="T67" fmla="*/ 0 h 415"/>
                                <a:gd name="T68" fmla="*/ 0 w 427"/>
                                <a:gd name="T69" fmla="*/ 0 h 415"/>
                                <a:gd name="T70" fmla="*/ 0 w 427"/>
                                <a:gd name="T71" fmla="*/ 0 h 415"/>
                                <a:gd name="T72" fmla="*/ 0 w 427"/>
                                <a:gd name="T73" fmla="*/ 0 h 415"/>
                                <a:gd name="T74" fmla="*/ 0 w 427"/>
                                <a:gd name="T75" fmla="*/ 0 h 4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7"/>
                                <a:gd name="T115" fmla="*/ 0 h 415"/>
                                <a:gd name="T116" fmla="*/ 427 w 427"/>
                                <a:gd name="T117" fmla="*/ 415 h 41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7" h="415">
                                  <a:moveTo>
                                    <a:pt x="152" y="402"/>
                                  </a:moveTo>
                                  <a:lnTo>
                                    <a:pt x="127" y="383"/>
                                  </a:lnTo>
                                  <a:lnTo>
                                    <a:pt x="112" y="358"/>
                                  </a:lnTo>
                                  <a:lnTo>
                                    <a:pt x="101" y="300"/>
                                  </a:lnTo>
                                  <a:lnTo>
                                    <a:pt x="98" y="274"/>
                                  </a:lnTo>
                                  <a:lnTo>
                                    <a:pt x="88" y="246"/>
                                  </a:lnTo>
                                  <a:lnTo>
                                    <a:pt x="86" y="191"/>
                                  </a:lnTo>
                                  <a:lnTo>
                                    <a:pt x="31" y="86"/>
                                  </a:lnTo>
                                  <a:lnTo>
                                    <a:pt x="2" y="42"/>
                                  </a:lnTo>
                                  <a:lnTo>
                                    <a:pt x="0" y="16"/>
                                  </a:lnTo>
                                  <a:lnTo>
                                    <a:pt x="15" y="7"/>
                                  </a:lnTo>
                                  <a:lnTo>
                                    <a:pt x="18" y="10"/>
                                  </a:lnTo>
                                  <a:lnTo>
                                    <a:pt x="33" y="0"/>
                                  </a:lnTo>
                                  <a:lnTo>
                                    <a:pt x="47" y="0"/>
                                  </a:lnTo>
                                  <a:lnTo>
                                    <a:pt x="70" y="16"/>
                                  </a:lnTo>
                                  <a:lnTo>
                                    <a:pt x="208" y="15"/>
                                  </a:lnTo>
                                  <a:lnTo>
                                    <a:pt x="235" y="31"/>
                                  </a:lnTo>
                                  <a:lnTo>
                                    <a:pt x="267" y="31"/>
                                  </a:lnTo>
                                  <a:lnTo>
                                    <a:pt x="309" y="39"/>
                                  </a:lnTo>
                                  <a:lnTo>
                                    <a:pt x="366" y="24"/>
                                  </a:lnTo>
                                  <a:lnTo>
                                    <a:pt x="394" y="18"/>
                                  </a:lnTo>
                                  <a:lnTo>
                                    <a:pt x="415" y="21"/>
                                  </a:lnTo>
                                  <a:lnTo>
                                    <a:pt x="427" y="31"/>
                                  </a:lnTo>
                                  <a:lnTo>
                                    <a:pt x="415" y="31"/>
                                  </a:lnTo>
                                  <a:lnTo>
                                    <a:pt x="394" y="41"/>
                                  </a:lnTo>
                                  <a:lnTo>
                                    <a:pt x="376" y="59"/>
                                  </a:lnTo>
                                  <a:lnTo>
                                    <a:pt x="370" y="42"/>
                                  </a:lnTo>
                                  <a:lnTo>
                                    <a:pt x="353" y="41"/>
                                  </a:lnTo>
                                  <a:lnTo>
                                    <a:pt x="293" y="54"/>
                                  </a:lnTo>
                                  <a:lnTo>
                                    <a:pt x="293" y="171"/>
                                  </a:lnTo>
                                  <a:lnTo>
                                    <a:pt x="261" y="171"/>
                                  </a:lnTo>
                                  <a:lnTo>
                                    <a:pt x="261" y="265"/>
                                  </a:lnTo>
                                  <a:lnTo>
                                    <a:pt x="261" y="399"/>
                                  </a:lnTo>
                                  <a:lnTo>
                                    <a:pt x="235" y="415"/>
                                  </a:lnTo>
                                  <a:lnTo>
                                    <a:pt x="192" y="415"/>
                                  </a:lnTo>
                                  <a:lnTo>
                                    <a:pt x="187" y="401"/>
                                  </a:lnTo>
                                  <a:lnTo>
                                    <a:pt x="171" y="391"/>
                                  </a:lnTo>
                                  <a:lnTo>
                                    <a:pt x="152" y="40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46" name="Freeform 1225"/>
                            <p:cNvSpPr>
                              <a:spLocks/>
                            </p:cNvSpPr>
                            <p:nvPr/>
                          </p:nvSpPr>
                          <p:spPr bwMode="auto">
                            <a:xfrm>
                              <a:off x="3366" y="3259"/>
                              <a:ext cx="194" cy="190"/>
                            </a:xfrm>
                            <a:custGeom>
                              <a:avLst/>
                              <a:gdLst>
                                <a:gd name="T0" fmla="*/ 0 w 427"/>
                                <a:gd name="T1" fmla="*/ 0 h 415"/>
                                <a:gd name="T2" fmla="*/ 0 w 427"/>
                                <a:gd name="T3" fmla="*/ 0 h 415"/>
                                <a:gd name="T4" fmla="*/ 0 w 427"/>
                                <a:gd name="T5" fmla="*/ 0 h 415"/>
                                <a:gd name="T6" fmla="*/ 0 w 427"/>
                                <a:gd name="T7" fmla="*/ 0 h 415"/>
                                <a:gd name="T8" fmla="*/ 0 w 427"/>
                                <a:gd name="T9" fmla="*/ 0 h 415"/>
                                <a:gd name="T10" fmla="*/ 0 w 427"/>
                                <a:gd name="T11" fmla="*/ 0 h 415"/>
                                <a:gd name="T12" fmla="*/ 0 w 427"/>
                                <a:gd name="T13" fmla="*/ 0 h 415"/>
                                <a:gd name="T14" fmla="*/ 0 w 427"/>
                                <a:gd name="T15" fmla="*/ 0 h 415"/>
                                <a:gd name="T16" fmla="*/ 0 w 427"/>
                                <a:gd name="T17" fmla="*/ 0 h 415"/>
                                <a:gd name="T18" fmla="*/ 0 w 427"/>
                                <a:gd name="T19" fmla="*/ 0 h 415"/>
                                <a:gd name="T20" fmla="*/ 0 w 427"/>
                                <a:gd name="T21" fmla="*/ 0 h 415"/>
                                <a:gd name="T22" fmla="*/ 0 w 427"/>
                                <a:gd name="T23" fmla="*/ 0 h 415"/>
                                <a:gd name="T24" fmla="*/ 0 w 427"/>
                                <a:gd name="T25" fmla="*/ 0 h 415"/>
                                <a:gd name="T26" fmla="*/ 0 w 427"/>
                                <a:gd name="T27" fmla="*/ 0 h 415"/>
                                <a:gd name="T28" fmla="*/ 0 w 427"/>
                                <a:gd name="T29" fmla="*/ 0 h 415"/>
                                <a:gd name="T30" fmla="*/ 0 w 427"/>
                                <a:gd name="T31" fmla="*/ 0 h 415"/>
                                <a:gd name="T32" fmla="*/ 0 w 427"/>
                                <a:gd name="T33" fmla="*/ 0 h 415"/>
                                <a:gd name="T34" fmla="*/ 0 w 427"/>
                                <a:gd name="T35" fmla="*/ 0 h 415"/>
                                <a:gd name="T36" fmla="*/ 0 w 427"/>
                                <a:gd name="T37" fmla="*/ 0 h 415"/>
                                <a:gd name="T38" fmla="*/ 0 w 427"/>
                                <a:gd name="T39" fmla="*/ 0 h 415"/>
                                <a:gd name="T40" fmla="*/ 0 w 427"/>
                                <a:gd name="T41" fmla="*/ 0 h 415"/>
                                <a:gd name="T42" fmla="*/ 0 w 427"/>
                                <a:gd name="T43" fmla="*/ 0 h 415"/>
                                <a:gd name="T44" fmla="*/ 0 w 427"/>
                                <a:gd name="T45" fmla="*/ 0 h 415"/>
                                <a:gd name="T46" fmla="*/ 0 w 427"/>
                                <a:gd name="T47" fmla="*/ 0 h 415"/>
                                <a:gd name="T48" fmla="*/ 0 w 427"/>
                                <a:gd name="T49" fmla="*/ 0 h 415"/>
                                <a:gd name="T50" fmla="*/ 0 w 427"/>
                                <a:gd name="T51" fmla="*/ 0 h 415"/>
                                <a:gd name="T52" fmla="*/ 0 w 427"/>
                                <a:gd name="T53" fmla="*/ 0 h 415"/>
                                <a:gd name="T54" fmla="*/ 0 w 427"/>
                                <a:gd name="T55" fmla="*/ 0 h 415"/>
                                <a:gd name="T56" fmla="*/ 0 w 427"/>
                                <a:gd name="T57" fmla="*/ 0 h 415"/>
                                <a:gd name="T58" fmla="*/ 0 w 427"/>
                                <a:gd name="T59" fmla="*/ 0 h 415"/>
                                <a:gd name="T60" fmla="*/ 0 w 427"/>
                                <a:gd name="T61" fmla="*/ 0 h 415"/>
                                <a:gd name="T62" fmla="*/ 0 w 427"/>
                                <a:gd name="T63" fmla="*/ 0 h 415"/>
                                <a:gd name="T64" fmla="*/ 0 w 427"/>
                                <a:gd name="T65" fmla="*/ 0 h 415"/>
                                <a:gd name="T66" fmla="*/ 0 w 427"/>
                                <a:gd name="T67" fmla="*/ 0 h 415"/>
                                <a:gd name="T68" fmla="*/ 0 w 427"/>
                                <a:gd name="T69" fmla="*/ 0 h 415"/>
                                <a:gd name="T70" fmla="*/ 0 w 427"/>
                                <a:gd name="T71" fmla="*/ 0 h 415"/>
                                <a:gd name="T72" fmla="*/ 0 w 427"/>
                                <a:gd name="T73" fmla="*/ 0 h 415"/>
                                <a:gd name="T74" fmla="*/ 0 w 427"/>
                                <a:gd name="T75" fmla="*/ 0 h 4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7"/>
                                <a:gd name="T115" fmla="*/ 0 h 415"/>
                                <a:gd name="T116" fmla="*/ 427 w 427"/>
                                <a:gd name="T117" fmla="*/ 415 h 41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7" h="415">
                                  <a:moveTo>
                                    <a:pt x="152" y="402"/>
                                  </a:moveTo>
                                  <a:lnTo>
                                    <a:pt x="127" y="383"/>
                                  </a:lnTo>
                                  <a:lnTo>
                                    <a:pt x="112" y="358"/>
                                  </a:lnTo>
                                  <a:lnTo>
                                    <a:pt x="101" y="300"/>
                                  </a:lnTo>
                                  <a:lnTo>
                                    <a:pt x="98" y="274"/>
                                  </a:lnTo>
                                  <a:lnTo>
                                    <a:pt x="88" y="246"/>
                                  </a:lnTo>
                                  <a:lnTo>
                                    <a:pt x="86" y="191"/>
                                  </a:lnTo>
                                  <a:lnTo>
                                    <a:pt x="31" y="86"/>
                                  </a:lnTo>
                                  <a:lnTo>
                                    <a:pt x="2" y="42"/>
                                  </a:lnTo>
                                  <a:lnTo>
                                    <a:pt x="0" y="16"/>
                                  </a:lnTo>
                                  <a:lnTo>
                                    <a:pt x="15" y="7"/>
                                  </a:lnTo>
                                  <a:lnTo>
                                    <a:pt x="18" y="10"/>
                                  </a:lnTo>
                                  <a:lnTo>
                                    <a:pt x="33" y="0"/>
                                  </a:lnTo>
                                  <a:lnTo>
                                    <a:pt x="47" y="0"/>
                                  </a:lnTo>
                                  <a:lnTo>
                                    <a:pt x="70" y="16"/>
                                  </a:lnTo>
                                  <a:lnTo>
                                    <a:pt x="208" y="15"/>
                                  </a:lnTo>
                                  <a:lnTo>
                                    <a:pt x="235" y="31"/>
                                  </a:lnTo>
                                  <a:lnTo>
                                    <a:pt x="267" y="31"/>
                                  </a:lnTo>
                                  <a:lnTo>
                                    <a:pt x="309" y="39"/>
                                  </a:lnTo>
                                  <a:lnTo>
                                    <a:pt x="366" y="24"/>
                                  </a:lnTo>
                                  <a:lnTo>
                                    <a:pt x="394" y="18"/>
                                  </a:lnTo>
                                  <a:lnTo>
                                    <a:pt x="415" y="21"/>
                                  </a:lnTo>
                                  <a:lnTo>
                                    <a:pt x="427" y="31"/>
                                  </a:lnTo>
                                  <a:lnTo>
                                    <a:pt x="415" y="31"/>
                                  </a:lnTo>
                                  <a:lnTo>
                                    <a:pt x="394" y="41"/>
                                  </a:lnTo>
                                  <a:lnTo>
                                    <a:pt x="376" y="59"/>
                                  </a:lnTo>
                                  <a:lnTo>
                                    <a:pt x="370" y="42"/>
                                  </a:lnTo>
                                  <a:lnTo>
                                    <a:pt x="353" y="41"/>
                                  </a:lnTo>
                                  <a:lnTo>
                                    <a:pt x="293" y="54"/>
                                  </a:lnTo>
                                  <a:lnTo>
                                    <a:pt x="293" y="171"/>
                                  </a:lnTo>
                                  <a:lnTo>
                                    <a:pt x="261" y="171"/>
                                  </a:lnTo>
                                  <a:lnTo>
                                    <a:pt x="261" y="265"/>
                                  </a:lnTo>
                                  <a:lnTo>
                                    <a:pt x="261" y="399"/>
                                  </a:lnTo>
                                  <a:lnTo>
                                    <a:pt x="235" y="415"/>
                                  </a:lnTo>
                                  <a:lnTo>
                                    <a:pt x="192" y="415"/>
                                  </a:lnTo>
                                  <a:lnTo>
                                    <a:pt x="187" y="401"/>
                                  </a:lnTo>
                                  <a:lnTo>
                                    <a:pt x="171" y="391"/>
                                  </a:lnTo>
                                  <a:lnTo>
                                    <a:pt x="152" y="402"/>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47" name="Freeform 1226"/>
                            <p:cNvSpPr>
                              <a:spLocks/>
                            </p:cNvSpPr>
                            <p:nvPr/>
                          </p:nvSpPr>
                          <p:spPr bwMode="auto">
                            <a:xfrm>
                              <a:off x="2955" y="2601"/>
                              <a:ext cx="121" cy="105"/>
                            </a:xfrm>
                            <a:custGeom>
                              <a:avLst/>
                              <a:gdLst>
                                <a:gd name="T0" fmla="*/ 0 w 263"/>
                                <a:gd name="T1" fmla="*/ 0 h 232"/>
                                <a:gd name="T2" fmla="*/ 0 w 263"/>
                                <a:gd name="T3" fmla="*/ 0 h 232"/>
                                <a:gd name="T4" fmla="*/ 0 w 263"/>
                                <a:gd name="T5" fmla="*/ 0 h 232"/>
                                <a:gd name="T6" fmla="*/ 0 w 263"/>
                                <a:gd name="T7" fmla="*/ 0 h 232"/>
                                <a:gd name="T8" fmla="*/ 0 w 263"/>
                                <a:gd name="T9" fmla="*/ 0 h 232"/>
                                <a:gd name="T10" fmla="*/ 0 w 263"/>
                                <a:gd name="T11" fmla="*/ 0 h 232"/>
                                <a:gd name="T12" fmla="*/ 0 w 263"/>
                                <a:gd name="T13" fmla="*/ 0 h 232"/>
                                <a:gd name="T14" fmla="*/ 0 w 263"/>
                                <a:gd name="T15" fmla="*/ 0 h 232"/>
                                <a:gd name="T16" fmla="*/ 0 w 263"/>
                                <a:gd name="T17" fmla="*/ 0 h 232"/>
                                <a:gd name="T18" fmla="*/ 0 w 263"/>
                                <a:gd name="T19" fmla="*/ 0 h 232"/>
                                <a:gd name="T20" fmla="*/ 0 w 263"/>
                                <a:gd name="T21" fmla="*/ 0 h 232"/>
                                <a:gd name="T22" fmla="*/ 0 w 263"/>
                                <a:gd name="T23" fmla="*/ 0 h 232"/>
                                <a:gd name="T24" fmla="*/ 0 w 263"/>
                                <a:gd name="T25" fmla="*/ 0 h 232"/>
                                <a:gd name="T26" fmla="*/ 0 w 263"/>
                                <a:gd name="T27" fmla="*/ 0 h 232"/>
                                <a:gd name="T28" fmla="*/ 0 w 263"/>
                                <a:gd name="T29" fmla="*/ 0 h 232"/>
                                <a:gd name="T30" fmla="*/ 0 w 263"/>
                                <a:gd name="T31" fmla="*/ 0 h 232"/>
                                <a:gd name="T32" fmla="*/ 0 w 263"/>
                                <a:gd name="T33" fmla="*/ 0 h 232"/>
                                <a:gd name="T34" fmla="*/ 0 w 263"/>
                                <a:gd name="T35" fmla="*/ 0 h 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3"/>
                                <a:gd name="T55" fmla="*/ 0 h 232"/>
                                <a:gd name="T56" fmla="*/ 263 w 263"/>
                                <a:gd name="T57" fmla="*/ 232 h 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3" h="232">
                                  <a:moveTo>
                                    <a:pt x="0" y="232"/>
                                  </a:moveTo>
                                  <a:lnTo>
                                    <a:pt x="8" y="189"/>
                                  </a:lnTo>
                                  <a:lnTo>
                                    <a:pt x="14" y="186"/>
                                  </a:lnTo>
                                  <a:lnTo>
                                    <a:pt x="39" y="132"/>
                                  </a:lnTo>
                                  <a:lnTo>
                                    <a:pt x="66" y="93"/>
                                  </a:lnTo>
                                  <a:lnTo>
                                    <a:pt x="79" y="59"/>
                                  </a:lnTo>
                                  <a:lnTo>
                                    <a:pt x="109" y="33"/>
                                  </a:lnTo>
                                  <a:lnTo>
                                    <a:pt x="125" y="0"/>
                                  </a:lnTo>
                                  <a:lnTo>
                                    <a:pt x="263" y="0"/>
                                  </a:lnTo>
                                  <a:lnTo>
                                    <a:pt x="263" y="17"/>
                                  </a:lnTo>
                                  <a:lnTo>
                                    <a:pt x="260" y="61"/>
                                  </a:lnTo>
                                  <a:lnTo>
                                    <a:pt x="161" y="59"/>
                                  </a:lnTo>
                                  <a:lnTo>
                                    <a:pt x="159" y="147"/>
                                  </a:lnTo>
                                  <a:lnTo>
                                    <a:pt x="130" y="153"/>
                                  </a:lnTo>
                                  <a:lnTo>
                                    <a:pt x="120" y="166"/>
                                  </a:lnTo>
                                  <a:lnTo>
                                    <a:pt x="127" y="217"/>
                                  </a:lnTo>
                                  <a:lnTo>
                                    <a:pt x="8" y="219"/>
                                  </a:lnTo>
                                  <a:lnTo>
                                    <a:pt x="0" y="23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48" name="Freeform 1227"/>
                            <p:cNvSpPr>
                              <a:spLocks/>
                            </p:cNvSpPr>
                            <p:nvPr/>
                          </p:nvSpPr>
                          <p:spPr bwMode="auto">
                            <a:xfrm>
                              <a:off x="2955" y="2601"/>
                              <a:ext cx="121" cy="105"/>
                            </a:xfrm>
                            <a:custGeom>
                              <a:avLst/>
                              <a:gdLst>
                                <a:gd name="T0" fmla="*/ 0 w 263"/>
                                <a:gd name="T1" fmla="*/ 0 h 232"/>
                                <a:gd name="T2" fmla="*/ 0 w 263"/>
                                <a:gd name="T3" fmla="*/ 0 h 232"/>
                                <a:gd name="T4" fmla="*/ 0 w 263"/>
                                <a:gd name="T5" fmla="*/ 0 h 232"/>
                                <a:gd name="T6" fmla="*/ 0 w 263"/>
                                <a:gd name="T7" fmla="*/ 0 h 232"/>
                                <a:gd name="T8" fmla="*/ 0 w 263"/>
                                <a:gd name="T9" fmla="*/ 0 h 232"/>
                                <a:gd name="T10" fmla="*/ 0 w 263"/>
                                <a:gd name="T11" fmla="*/ 0 h 232"/>
                                <a:gd name="T12" fmla="*/ 0 w 263"/>
                                <a:gd name="T13" fmla="*/ 0 h 232"/>
                                <a:gd name="T14" fmla="*/ 0 w 263"/>
                                <a:gd name="T15" fmla="*/ 0 h 232"/>
                                <a:gd name="T16" fmla="*/ 0 w 263"/>
                                <a:gd name="T17" fmla="*/ 0 h 232"/>
                                <a:gd name="T18" fmla="*/ 0 w 263"/>
                                <a:gd name="T19" fmla="*/ 0 h 232"/>
                                <a:gd name="T20" fmla="*/ 0 w 263"/>
                                <a:gd name="T21" fmla="*/ 0 h 232"/>
                                <a:gd name="T22" fmla="*/ 0 w 263"/>
                                <a:gd name="T23" fmla="*/ 0 h 232"/>
                                <a:gd name="T24" fmla="*/ 0 w 263"/>
                                <a:gd name="T25" fmla="*/ 0 h 232"/>
                                <a:gd name="T26" fmla="*/ 0 w 263"/>
                                <a:gd name="T27" fmla="*/ 0 h 232"/>
                                <a:gd name="T28" fmla="*/ 0 w 263"/>
                                <a:gd name="T29" fmla="*/ 0 h 232"/>
                                <a:gd name="T30" fmla="*/ 0 w 263"/>
                                <a:gd name="T31" fmla="*/ 0 h 232"/>
                                <a:gd name="T32" fmla="*/ 0 w 263"/>
                                <a:gd name="T33" fmla="*/ 0 h 232"/>
                                <a:gd name="T34" fmla="*/ 0 w 263"/>
                                <a:gd name="T35" fmla="*/ 0 h 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3"/>
                                <a:gd name="T55" fmla="*/ 0 h 232"/>
                                <a:gd name="T56" fmla="*/ 263 w 263"/>
                                <a:gd name="T57" fmla="*/ 232 h 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3" h="232">
                                  <a:moveTo>
                                    <a:pt x="0" y="232"/>
                                  </a:moveTo>
                                  <a:lnTo>
                                    <a:pt x="8" y="189"/>
                                  </a:lnTo>
                                  <a:lnTo>
                                    <a:pt x="14" y="186"/>
                                  </a:lnTo>
                                  <a:lnTo>
                                    <a:pt x="39" y="132"/>
                                  </a:lnTo>
                                  <a:lnTo>
                                    <a:pt x="66" y="93"/>
                                  </a:lnTo>
                                  <a:lnTo>
                                    <a:pt x="79" y="59"/>
                                  </a:lnTo>
                                  <a:lnTo>
                                    <a:pt x="109" y="33"/>
                                  </a:lnTo>
                                  <a:lnTo>
                                    <a:pt x="125" y="0"/>
                                  </a:lnTo>
                                  <a:lnTo>
                                    <a:pt x="263" y="0"/>
                                  </a:lnTo>
                                  <a:lnTo>
                                    <a:pt x="263" y="17"/>
                                  </a:lnTo>
                                  <a:lnTo>
                                    <a:pt x="260" y="61"/>
                                  </a:lnTo>
                                  <a:lnTo>
                                    <a:pt x="161" y="59"/>
                                  </a:lnTo>
                                  <a:lnTo>
                                    <a:pt x="159" y="147"/>
                                  </a:lnTo>
                                  <a:lnTo>
                                    <a:pt x="130" y="153"/>
                                  </a:lnTo>
                                  <a:lnTo>
                                    <a:pt x="120" y="166"/>
                                  </a:lnTo>
                                  <a:lnTo>
                                    <a:pt x="127" y="217"/>
                                  </a:lnTo>
                                  <a:lnTo>
                                    <a:pt x="8" y="219"/>
                                  </a:lnTo>
                                  <a:lnTo>
                                    <a:pt x="0" y="232"/>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49" name="Freeform 1228"/>
                            <p:cNvSpPr>
                              <a:spLocks/>
                            </p:cNvSpPr>
                            <p:nvPr/>
                          </p:nvSpPr>
                          <p:spPr bwMode="auto">
                            <a:xfrm>
                              <a:off x="3514" y="2674"/>
                              <a:ext cx="238" cy="288"/>
                            </a:xfrm>
                            <a:custGeom>
                              <a:avLst/>
                              <a:gdLst>
                                <a:gd name="T0" fmla="*/ 0 w 522"/>
                                <a:gd name="T1" fmla="*/ 0 h 630"/>
                                <a:gd name="T2" fmla="*/ 0 w 522"/>
                                <a:gd name="T3" fmla="*/ 0 h 630"/>
                                <a:gd name="T4" fmla="*/ 0 w 522"/>
                                <a:gd name="T5" fmla="*/ 0 h 630"/>
                                <a:gd name="T6" fmla="*/ 0 w 522"/>
                                <a:gd name="T7" fmla="*/ 0 h 630"/>
                                <a:gd name="T8" fmla="*/ 0 w 522"/>
                                <a:gd name="T9" fmla="*/ 0 h 630"/>
                                <a:gd name="T10" fmla="*/ 0 w 522"/>
                                <a:gd name="T11" fmla="*/ 0 h 630"/>
                                <a:gd name="T12" fmla="*/ 0 w 522"/>
                                <a:gd name="T13" fmla="*/ 0 h 630"/>
                                <a:gd name="T14" fmla="*/ 0 w 522"/>
                                <a:gd name="T15" fmla="*/ 0 h 630"/>
                                <a:gd name="T16" fmla="*/ 0 w 522"/>
                                <a:gd name="T17" fmla="*/ 0 h 630"/>
                                <a:gd name="T18" fmla="*/ 0 w 522"/>
                                <a:gd name="T19" fmla="*/ 0 h 630"/>
                                <a:gd name="T20" fmla="*/ 0 w 522"/>
                                <a:gd name="T21" fmla="*/ 0 h 630"/>
                                <a:gd name="T22" fmla="*/ 0 w 522"/>
                                <a:gd name="T23" fmla="*/ 0 h 630"/>
                                <a:gd name="T24" fmla="*/ 0 w 522"/>
                                <a:gd name="T25" fmla="*/ 0 h 630"/>
                                <a:gd name="T26" fmla="*/ 0 w 522"/>
                                <a:gd name="T27" fmla="*/ 0 h 630"/>
                                <a:gd name="T28" fmla="*/ 0 w 522"/>
                                <a:gd name="T29" fmla="*/ 0 h 630"/>
                                <a:gd name="T30" fmla="*/ 0 w 522"/>
                                <a:gd name="T31" fmla="*/ 0 h 630"/>
                                <a:gd name="T32" fmla="*/ 0 w 522"/>
                                <a:gd name="T33" fmla="*/ 0 h 630"/>
                                <a:gd name="T34" fmla="*/ 0 w 522"/>
                                <a:gd name="T35" fmla="*/ 0 h 630"/>
                                <a:gd name="T36" fmla="*/ 0 w 522"/>
                                <a:gd name="T37" fmla="*/ 0 h 630"/>
                                <a:gd name="T38" fmla="*/ 0 w 522"/>
                                <a:gd name="T39" fmla="*/ 0 h 630"/>
                                <a:gd name="T40" fmla="*/ 0 w 522"/>
                                <a:gd name="T41" fmla="*/ 0 h 630"/>
                                <a:gd name="T42" fmla="*/ 0 w 522"/>
                                <a:gd name="T43" fmla="*/ 0 h 630"/>
                                <a:gd name="T44" fmla="*/ 0 w 522"/>
                                <a:gd name="T45" fmla="*/ 0 h 630"/>
                                <a:gd name="T46" fmla="*/ 0 w 522"/>
                                <a:gd name="T47" fmla="*/ 0 h 630"/>
                                <a:gd name="T48" fmla="*/ 0 w 522"/>
                                <a:gd name="T49" fmla="*/ 0 h 630"/>
                                <a:gd name="T50" fmla="*/ 0 w 522"/>
                                <a:gd name="T51" fmla="*/ 0 h 630"/>
                                <a:gd name="T52" fmla="*/ 0 w 522"/>
                                <a:gd name="T53" fmla="*/ 0 h 630"/>
                                <a:gd name="T54" fmla="*/ 0 w 522"/>
                                <a:gd name="T55" fmla="*/ 0 h 630"/>
                                <a:gd name="T56" fmla="*/ 0 w 522"/>
                                <a:gd name="T57" fmla="*/ 0 h 630"/>
                                <a:gd name="T58" fmla="*/ 0 w 522"/>
                                <a:gd name="T59" fmla="*/ 0 h 630"/>
                                <a:gd name="T60" fmla="*/ 0 w 522"/>
                                <a:gd name="T61" fmla="*/ 0 h 630"/>
                                <a:gd name="T62" fmla="*/ 0 w 522"/>
                                <a:gd name="T63" fmla="*/ 0 h 630"/>
                                <a:gd name="T64" fmla="*/ 0 w 522"/>
                                <a:gd name="T65" fmla="*/ 0 h 630"/>
                                <a:gd name="T66" fmla="*/ 0 w 522"/>
                                <a:gd name="T67" fmla="*/ 0 h 630"/>
                                <a:gd name="T68" fmla="*/ 0 w 522"/>
                                <a:gd name="T69" fmla="*/ 0 h 6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2"/>
                                <a:gd name="T106" fmla="*/ 0 h 630"/>
                                <a:gd name="T107" fmla="*/ 522 w 522"/>
                                <a:gd name="T108" fmla="*/ 630 h 6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2" h="630">
                                  <a:moveTo>
                                    <a:pt x="433" y="0"/>
                                  </a:moveTo>
                                  <a:lnTo>
                                    <a:pt x="420" y="9"/>
                                  </a:lnTo>
                                  <a:lnTo>
                                    <a:pt x="412" y="8"/>
                                  </a:lnTo>
                                  <a:lnTo>
                                    <a:pt x="404" y="26"/>
                                  </a:lnTo>
                                  <a:lnTo>
                                    <a:pt x="387" y="30"/>
                                  </a:lnTo>
                                  <a:lnTo>
                                    <a:pt x="381" y="44"/>
                                  </a:lnTo>
                                  <a:lnTo>
                                    <a:pt x="368" y="44"/>
                                  </a:lnTo>
                                  <a:lnTo>
                                    <a:pt x="355" y="39"/>
                                  </a:lnTo>
                                  <a:lnTo>
                                    <a:pt x="301" y="37"/>
                                  </a:lnTo>
                                  <a:lnTo>
                                    <a:pt x="304" y="30"/>
                                  </a:lnTo>
                                  <a:lnTo>
                                    <a:pt x="300" y="30"/>
                                  </a:lnTo>
                                  <a:lnTo>
                                    <a:pt x="296" y="37"/>
                                  </a:lnTo>
                                  <a:lnTo>
                                    <a:pt x="99" y="37"/>
                                  </a:lnTo>
                                  <a:lnTo>
                                    <a:pt x="99" y="100"/>
                                  </a:lnTo>
                                  <a:lnTo>
                                    <a:pt x="67" y="102"/>
                                  </a:lnTo>
                                  <a:lnTo>
                                    <a:pt x="67" y="120"/>
                                  </a:lnTo>
                                  <a:lnTo>
                                    <a:pt x="67" y="242"/>
                                  </a:lnTo>
                                  <a:lnTo>
                                    <a:pt x="34" y="247"/>
                                  </a:lnTo>
                                  <a:lnTo>
                                    <a:pt x="29" y="265"/>
                                  </a:lnTo>
                                  <a:lnTo>
                                    <a:pt x="13" y="284"/>
                                  </a:lnTo>
                                  <a:lnTo>
                                    <a:pt x="13" y="297"/>
                                  </a:lnTo>
                                  <a:lnTo>
                                    <a:pt x="8" y="304"/>
                                  </a:lnTo>
                                  <a:lnTo>
                                    <a:pt x="0" y="333"/>
                                  </a:lnTo>
                                  <a:lnTo>
                                    <a:pt x="0" y="343"/>
                                  </a:lnTo>
                                  <a:lnTo>
                                    <a:pt x="13" y="341"/>
                                  </a:lnTo>
                                  <a:lnTo>
                                    <a:pt x="16" y="358"/>
                                  </a:lnTo>
                                  <a:lnTo>
                                    <a:pt x="33" y="389"/>
                                  </a:lnTo>
                                  <a:lnTo>
                                    <a:pt x="26" y="397"/>
                                  </a:lnTo>
                                  <a:lnTo>
                                    <a:pt x="52" y="426"/>
                                  </a:lnTo>
                                  <a:lnTo>
                                    <a:pt x="52" y="464"/>
                                  </a:lnTo>
                                  <a:lnTo>
                                    <a:pt x="70" y="472"/>
                                  </a:lnTo>
                                  <a:lnTo>
                                    <a:pt x="73" y="480"/>
                                  </a:lnTo>
                                  <a:lnTo>
                                    <a:pt x="104" y="490"/>
                                  </a:lnTo>
                                  <a:lnTo>
                                    <a:pt x="107" y="506"/>
                                  </a:lnTo>
                                  <a:lnTo>
                                    <a:pt x="140" y="529"/>
                                  </a:lnTo>
                                  <a:lnTo>
                                    <a:pt x="151" y="551"/>
                                  </a:lnTo>
                                  <a:lnTo>
                                    <a:pt x="171" y="566"/>
                                  </a:lnTo>
                                  <a:lnTo>
                                    <a:pt x="179" y="582"/>
                                  </a:lnTo>
                                  <a:lnTo>
                                    <a:pt x="195" y="602"/>
                                  </a:lnTo>
                                  <a:lnTo>
                                    <a:pt x="210" y="608"/>
                                  </a:lnTo>
                                  <a:lnTo>
                                    <a:pt x="218" y="602"/>
                                  </a:lnTo>
                                  <a:lnTo>
                                    <a:pt x="238" y="605"/>
                                  </a:lnTo>
                                  <a:lnTo>
                                    <a:pt x="247" y="599"/>
                                  </a:lnTo>
                                  <a:lnTo>
                                    <a:pt x="285" y="630"/>
                                  </a:lnTo>
                                  <a:lnTo>
                                    <a:pt x="365" y="626"/>
                                  </a:lnTo>
                                  <a:lnTo>
                                    <a:pt x="381" y="617"/>
                                  </a:lnTo>
                                  <a:lnTo>
                                    <a:pt x="397" y="600"/>
                                  </a:lnTo>
                                  <a:lnTo>
                                    <a:pt x="441" y="600"/>
                                  </a:lnTo>
                                  <a:lnTo>
                                    <a:pt x="441" y="576"/>
                                  </a:lnTo>
                                  <a:lnTo>
                                    <a:pt x="420" y="568"/>
                                  </a:lnTo>
                                  <a:lnTo>
                                    <a:pt x="407" y="535"/>
                                  </a:lnTo>
                                  <a:lnTo>
                                    <a:pt x="387" y="522"/>
                                  </a:lnTo>
                                  <a:lnTo>
                                    <a:pt x="378" y="506"/>
                                  </a:lnTo>
                                  <a:lnTo>
                                    <a:pt x="352" y="496"/>
                                  </a:lnTo>
                                  <a:lnTo>
                                    <a:pt x="358" y="480"/>
                                  </a:lnTo>
                                  <a:lnTo>
                                    <a:pt x="376" y="480"/>
                                  </a:lnTo>
                                  <a:lnTo>
                                    <a:pt x="386" y="472"/>
                                  </a:lnTo>
                                  <a:lnTo>
                                    <a:pt x="391" y="413"/>
                                  </a:lnTo>
                                  <a:lnTo>
                                    <a:pt x="412" y="398"/>
                                  </a:lnTo>
                                  <a:lnTo>
                                    <a:pt x="417" y="374"/>
                                  </a:lnTo>
                                  <a:lnTo>
                                    <a:pt x="451" y="335"/>
                                  </a:lnTo>
                                  <a:lnTo>
                                    <a:pt x="461" y="301"/>
                                  </a:lnTo>
                                  <a:lnTo>
                                    <a:pt x="459" y="271"/>
                                  </a:lnTo>
                                  <a:lnTo>
                                    <a:pt x="477" y="200"/>
                                  </a:lnTo>
                                  <a:lnTo>
                                    <a:pt x="519" y="182"/>
                                  </a:lnTo>
                                  <a:lnTo>
                                    <a:pt x="522" y="169"/>
                                  </a:lnTo>
                                  <a:lnTo>
                                    <a:pt x="488" y="140"/>
                                  </a:lnTo>
                                  <a:lnTo>
                                    <a:pt x="483" y="66"/>
                                  </a:lnTo>
                                  <a:lnTo>
                                    <a:pt x="474" y="55"/>
                                  </a:lnTo>
                                  <a:lnTo>
                                    <a:pt x="472" y="37"/>
                                  </a:lnTo>
                                  <a:lnTo>
                                    <a:pt x="433"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50" name="Freeform 1229"/>
                            <p:cNvSpPr>
                              <a:spLocks/>
                            </p:cNvSpPr>
                            <p:nvPr/>
                          </p:nvSpPr>
                          <p:spPr bwMode="auto">
                            <a:xfrm>
                              <a:off x="3514" y="2674"/>
                              <a:ext cx="238" cy="288"/>
                            </a:xfrm>
                            <a:custGeom>
                              <a:avLst/>
                              <a:gdLst>
                                <a:gd name="T0" fmla="*/ 0 w 522"/>
                                <a:gd name="T1" fmla="*/ 0 h 630"/>
                                <a:gd name="T2" fmla="*/ 0 w 522"/>
                                <a:gd name="T3" fmla="*/ 0 h 630"/>
                                <a:gd name="T4" fmla="*/ 0 w 522"/>
                                <a:gd name="T5" fmla="*/ 0 h 630"/>
                                <a:gd name="T6" fmla="*/ 0 w 522"/>
                                <a:gd name="T7" fmla="*/ 0 h 630"/>
                                <a:gd name="T8" fmla="*/ 0 w 522"/>
                                <a:gd name="T9" fmla="*/ 0 h 630"/>
                                <a:gd name="T10" fmla="*/ 0 w 522"/>
                                <a:gd name="T11" fmla="*/ 0 h 630"/>
                                <a:gd name="T12" fmla="*/ 0 w 522"/>
                                <a:gd name="T13" fmla="*/ 0 h 630"/>
                                <a:gd name="T14" fmla="*/ 0 w 522"/>
                                <a:gd name="T15" fmla="*/ 0 h 630"/>
                                <a:gd name="T16" fmla="*/ 0 w 522"/>
                                <a:gd name="T17" fmla="*/ 0 h 630"/>
                                <a:gd name="T18" fmla="*/ 0 w 522"/>
                                <a:gd name="T19" fmla="*/ 0 h 630"/>
                                <a:gd name="T20" fmla="*/ 0 w 522"/>
                                <a:gd name="T21" fmla="*/ 0 h 630"/>
                                <a:gd name="T22" fmla="*/ 0 w 522"/>
                                <a:gd name="T23" fmla="*/ 0 h 630"/>
                                <a:gd name="T24" fmla="*/ 0 w 522"/>
                                <a:gd name="T25" fmla="*/ 0 h 630"/>
                                <a:gd name="T26" fmla="*/ 0 w 522"/>
                                <a:gd name="T27" fmla="*/ 0 h 630"/>
                                <a:gd name="T28" fmla="*/ 0 w 522"/>
                                <a:gd name="T29" fmla="*/ 0 h 630"/>
                                <a:gd name="T30" fmla="*/ 0 w 522"/>
                                <a:gd name="T31" fmla="*/ 0 h 630"/>
                                <a:gd name="T32" fmla="*/ 0 w 522"/>
                                <a:gd name="T33" fmla="*/ 0 h 630"/>
                                <a:gd name="T34" fmla="*/ 0 w 522"/>
                                <a:gd name="T35" fmla="*/ 0 h 630"/>
                                <a:gd name="T36" fmla="*/ 0 w 522"/>
                                <a:gd name="T37" fmla="*/ 0 h 630"/>
                                <a:gd name="T38" fmla="*/ 0 w 522"/>
                                <a:gd name="T39" fmla="*/ 0 h 630"/>
                                <a:gd name="T40" fmla="*/ 0 w 522"/>
                                <a:gd name="T41" fmla="*/ 0 h 630"/>
                                <a:gd name="T42" fmla="*/ 0 w 522"/>
                                <a:gd name="T43" fmla="*/ 0 h 630"/>
                                <a:gd name="T44" fmla="*/ 0 w 522"/>
                                <a:gd name="T45" fmla="*/ 0 h 630"/>
                                <a:gd name="T46" fmla="*/ 0 w 522"/>
                                <a:gd name="T47" fmla="*/ 0 h 630"/>
                                <a:gd name="T48" fmla="*/ 0 w 522"/>
                                <a:gd name="T49" fmla="*/ 0 h 630"/>
                                <a:gd name="T50" fmla="*/ 0 w 522"/>
                                <a:gd name="T51" fmla="*/ 0 h 630"/>
                                <a:gd name="T52" fmla="*/ 0 w 522"/>
                                <a:gd name="T53" fmla="*/ 0 h 630"/>
                                <a:gd name="T54" fmla="*/ 0 w 522"/>
                                <a:gd name="T55" fmla="*/ 0 h 630"/>
                                <a:gd name="T56" fmla="*/ 0 w 522"/>
                                <a:gd name="T57" fmla="*/ 0 h 630"/>
                                <a:gd name="T58" fmla="*/ 0 w 522"/>
                                <a:gd name="T59" fmla="*/ 0 h 630"/>
                                <a:gd name="T60" fmla="*/ 0 w 522"/>
                                <a:gd name="T61" fmla="*/ 0 h 630"/>
                                <a:gd name="T62" fmla="*/ 0 w 522"/>
                                <a:gd name="T63" fmla="*/ 0 h 630"/>
                                <a:gd name="T64" fmla="*/ 0 w 522"/>
                                <a:gd name="T65" fmla="*/ 0 h 630"/>
                                <a:gd name="T66" fmla="*/ 0 w 522"/>
                                <a:gd name="T67" fmla="*/ 0 h 630"/>
                                <a:gd name="T68" fmla="*/ 0 w 522"/>
                                <a:gd name="T69" fmla="*/ 0 h 6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2"/>
                                <a:gd name="T106" fmla="*/ 0 h 630"/>
                                <a:gd name="T107" fmla="*/ 522 w 522"/>
                                <a:gd name="T108" fmla="*/ 630 h 6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2" h="630">
                                  <a:moveTo>
                                    <a:pt x="433" y="0"/>
                                  </a:moveTo>
                                  <a:lnTo>
                                    <a:pt x="420" y="9"/>
                                  </a:lnTo>
                                  <a:lnTo>
                                    <a:pt x="412" y="8"/>
                                  </a:lnTo>
                                  <a:lnTo>
                                    <a:pt x="404" y="26"/>
                                  </a:lnTo>
                                  <a:lnTo>
                                    <a:pt x="387" y="30"/>
                                  </a:lnTo>
                                  <a:lnTo>
                                    <a:pt x="381" y="44"/>
                                  </a:lnTo>
                                  <a:lnTo>
                                    <a:pt x="368" y="44"/>
                                  </a:lnTo>
                                  <a:lnTo>
                                    <a:pt x="355" y="39"/>
                                  </a:lnTo>
                                  <a:lnTo>
                                    <a:pt x="301" y="37"/>
                                  </a:lnTo>
                                  <a:lnTo>
                                    <a:pt x="304" y="30"/>
                                  </a:lnTo>
                                  <a:lnTo>
                                    <a:pt x="300" y="30"/>
                                  </a:lnTo>
                                  <a:lnTo>
                                    <a:pt x="296" y="37"/>
                                  </a:lnTo>
                                  <a:lnTo>
                                    <a:pt x="99" y="37"/>
                                  </a:lnTo>
                                  <a:lnTo>
                                    <a:pt x="99" y="100"/>
                                  </a:lnTo>
                                  <a:lnTo>
                                    <a:pt x="67" y="102"/>
                                  </a:lnTo>
                                  <a:lnTo>
                                    <a:pt x="67" y="120"/>
                                  </a:lnTo>
                                  <a:lnTo>
                                    <a:pt x="67" y="242"/>
                                  </a:lnTo>
                                  <a:lnTo>
                                    <a:pt x="34" y="247"/>
                                  </a:lnTo>
                                  <a:lnTo>
                                    <a:pt x="29" y="265"/>
                                  </a:lnTo>
                                  <a:lnTo>
                                    <a:pt x="13" y="284"/>
                                  </a:lnTo>
                                  <a:lnTo>
                                    <a:pt x="13" y="297"/>
                                  </a:lnTo>
                                  <a:lnTo>
                                    <a:pt x="8" y="304"/>
                                  </a:lnTo>
                                  <a:lnTo>
                                    <a:pt x="0" y="333"/>
                                  </a:lnTo>
                                  <a:lnTo>
                                    <a:pt x="0" y="343"/>
                                  </a:lnTo>
                                  <a:lnTo>
                                    <a:pt x="13" y="341"/>
                                  </a:lnTo>
                                  <a:lnTo>
                                    <a:pt x="16" y="358"/>
                                  </a:lnTo>
                                  <a:lnTo>
                                    <a:pt x="33" y="389"/>
                                  </a:lnTo>
                                  <a:lnTo>
                                    <a:pt x="26" y="397"/>
                                  </a:lnTo>
                                  <a:lnTo>
                                    <a:pt x="52" y="426"/>
                                  </a:lnTo>
                                  <a:lnTo>
                                    <a:pt x="52" y="464"/>
                                  </a:lnTo>
                                  <a:lnTo>
                                    <a:pt x="70" y="472"/>
                                  </a:lnTo>
                                  <a:lnTo>
                                    <a:pt x="73" y="480"/>
                                  </a:lnTo>
                                  <a:lnTo>
                                    <a:pt x="104" y="490"/>
                                  </a:lnTo>
                                  <a:lnTo>
                                    <a:pt x="107" y="506"/>
                                  </a:lnTo>
                                  <a:lnTo>
                                    <a:pt x="140" y="529"/>
                                  </a:lnTo>
                                  <a:lnTo>
                                    <a:pt x="151" y="551"/>
                                  </a:lnTo>
                                  <a:lnTo>
                                    <a:pt x="171" y="566"/>
                                  </a:lnTo>
                                  <a:lnTo>
                                    <a:pt x="179" y="582"/>
                                  </a:lnTo>
                                  <a:lnTo>
                                    <a:pt x="195" y="602"/>
                                  </a:lnTo>
                                  <a:lnTo>
                                    <a:pt x="210" y="608"/>
                                  </a:lnTo>
                                  <a:lnTo>
                                    <a:pt x="218" y="602"/>
                                  </a:lnTo>
                                  <a:lnTo>
                                    <a:pt x="238" y="605"/>
                                  </a:lnTo>
                                  <a:lnTo>
                                    <a:pt x="247" y="599"/>
                                  </a:lnTo>
                                  <a:lnTo>
                                    <a:pt x="285" y="630"/>
                                  </a:lnTo>
                                  <a:lnTo>
                                    <a:pt x="365" y="626"/>
                                  </a:lnTo>
                                  <a:lnTo>
                                    <a:pt x="381" y="617"/>
                                  </a:lnTo>
                                  <a:lnTo>
                                    <a:pt x="397" y="600"/>
                                  </a:lnTo>
                                  <a:lnTo>
                                    <a:pt x="441" y="600"/>
                                  </a:lnTo>
                                  <a:lnTo>
                                    <a:pt x="441" y="576"/>
                                  </a:lnTo>
                                  <a:lnTo>
                                    <a:pt x="420" y="568"/>
                                  </a:lnTo>
                                  <a:lnTo>
                                    <a:pt x="407" y="535"/>
                                  </a:lnTo>
                                  <a:lnTo>
                                    <a:pt x="387" y="522"/>
                                  </a:lnTo>
                                  <a:lnTo>
                                    <a:pt x="378" y="506"/>
                                  </a:lnTo>
                                  <a:lnTo>
                                    <a:pt x="352" y="496"/>
                                  </a:lnTo>
                                  <a:lnTo>
                                    <a:pt x="358" y="480"/>
                                  </a:lnTo>
                                  <a:lnTo>
                                    <a:pt x="376" y="480"/>
                                  </a:lnTo>
                                  <a:lnTo>
                                    <a:pt x="386" y="472"/>
                                  </a:lnTo>
                                  <a:lnTo>
                                    <a:pt x="391" y="413"/>
                                  </a:lnTo>
                                  <a:lnTo>
                                    <a:pt x="412" y="398"/>
                                  </a:lnTo>
                                  <a:lnTo>
                                    <a:pt x="417" y="374"/>
                                  </a:lnTo>
                                  <a:lnTo>
                                    <a:pt x="451" y="335"/>
                                  </a:lnTo>
                                  <a:lnTo>
                                    <a:pt x="461" y="301"/>
                                  </a:lnTo>
                                  <a:lnTo>
                                    <a:pt x="459" y="271"/>
                                  </a:lnTo>
                                  <a:lnTo>
                                    <a:pt x="477" y="200"/>
                                  </a:lnTo>
                                  <a:lnTo>
                                    <a:pt x="519" y="182"/>
                                  </a:lnTo>
                                  <a:lnTo>
                                    <a:pt x="522" y="169"/>
                                  </a:lnTo>
                                  <a:lnTo>
                                    <a:pt x="488" y="140"/>
                                  </a:lnTo>
                                  <a:lnTo>
                                    <a:pt x="483" y="66"/>
                                  </a:lnTo>
                                  <a:lnTo>
                                    <a:pt x="474" y="55"/>
                                  </a:lnTo>
                                  <a:lnTo>
                                    <a:pt x="472" y="37"/>
                                  </a:lnTo>
                                  <a:lnTo>
                                    <a:pt x="433"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51" name="Freeform 1230"/>
                            <p:cNvSpPr>
                              <a:spLocks/>
                            </p:cNvSpPr>
                            <p:nvPr/>
                          </p:nvSpPr>
                          <p:spPr bwMode="auto">
                            <a:xfrm>
                              <a:off x="3643" y="3395"/>
                              <a:ext cx="17" cy="25"/>
                            </a:xfrm>
                            <a:custGeom>
                              <a:avLst/>
                              <a:gdLst>
                                <a:gd name="T0" fmla="*/ 0 w 39"/>
                                <a:gd name="T1" fmla="*/ 0 h 54"/>
                                <a:gd name="T2" fmla="*/ 0 w 39"/>
                                <a:gd name="T3" fmla="*/ 0 h 54"/>
                                <a:gd name="T4" fmla="*/ 0 w 39"/>
                                <a:gd name="T5" fmla="*/ 0 h 54"/>
                                <a:gd name="T6" fmla="*/ 0 w 39"/>
                                <a:gd name="T7" fmla="*/ 0 h 54"/>
                                <a:gd name="T8" fmla="*/ 0 w 39"/>
                                <a:gd name="T9" fmla="*/ 0 h 54"/>
                                <a:gd name="T10" fmla="*/ 0 w 39"/>
                                <a:gd name="T11" fmla="*/ 0 h 54"/>
                                <a:gd name="T12" fmla="*/ 0 w 39"/>
                                <a:gd name="T13" fmla="*/ 0 h 54"/>
                                <a:gd name="T14" fmla="*/ 0 w 39"/>
                                <a:gd name="T15" fmla="*/ 0 h 54"/>
                                <a:gd name="T16" fmla="*/ 0 w 39"/>
                                <a:gd name="T17" fmla="*/ 0 h 54"/>
                                <a:gd name="T18" fmla="*/ 0 w 39"/>
                                <a:gd name="T19" fmla="*/ 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54"/>
                                <a:gd name="T32" fmla="*/ 39 w 39"/>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54">
                                  <a:moveTo>
                                    <a:pt x="35" y="5"/>
                                  </a:moveTo>
                                  <a:lnTo>
                                    <a:pt x="32" y="8"/>
                                  </a:lnTo>
                                  <a:lnTo>
                                    <a:pt x="19" y="0"/>
                                  </a:lnTo>
                                  <a:lnTo>
                                    <a:pt x="13" y="5"/>
                                  </a:lnTo>
                                  <a:lnTo>
                                    <a:pt x="0" y="33"/>
                                  </a:lnTo>
                                  <a:lnTo>
                                    <a:pt x="6" y="50"/>
                                  </a:lnTo>
                                  <a:lnTo>
                                    <a:pt x="19" y="54"/>
                                  </a:lnTo>
                                  <a:lnTo>
                                    <a:pt x="29" y="54"/>
                                  </a:lnTo>
                                  <a:lnTo>
                                    <a:pt x="39" y="37"/>
                                  </a:lnTo>
                                  <a:lnTo>
                                    <a:pt x="35" y="5"/>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52" name="Freeform 1231"/>
                            <p:cNvSpPr>
                              <a:spLocks/>
                            </p:cNvSpPr>
                            <p:nvPr/>
                          </p:nvSpPr>
                          <p:spPr bwMode="auto">
                            <a:xfrm>
                              <a:off x="3643" y="3395"/>
                              <a:ext cx="17" cy="25"/>
                            </a:xfrm>
                            <a:custGeom>
                              <a:avLst/>
                              <a:gdLst>
                                <a:gd name="T0" fmla="*/ 0 w 39"/>
                                <a:gd name="T1" fmla="*/ 0 h 54"/>
                                <a:gd name="T2" fmla="*/ 0 w 39"/>
                                <a:gd name="T3" fmla="*/ 0 h 54"/>
                                <a:gd name="T4" fmla="*/ 0 w 39"/>
                                <a:gd name="T5" fmla="*/ 0 h 54"/>
                                <a:gd name="T6" fmla="*/ 0 w 39"/>
                                <a:gd name="T7" fmla="*/ 0 h 54"/>
                                <a:gd name="T8" fmla="*/ 0 w 39"/>
                                <a:gd name="T9" fmla="*/ 0 h 54"/>
                                <a:gd name="T10" fmla="*/ 0 w 39"/>
                                <a:gd name="T11" fmla="*/ 0 h 54"/>
                                <a:gd name="T12" fmla="*/ 0 w 39"/>
                                <a:gd name="T13" fmla="*/ 0 h 54"/>
                                <a:gd name="T14" fmla="*/ 0 w 39"/>
                                <a:gd name="T15" fmla="*/ 0 h 54"/>
                                <a:gd name="T16" fmla="*/ 0 w 39"/>
                                <a:gd name="T17" fmla="*/ 0 h 54"/>
                                <a:gd name="T18" fmla="*/ 0 w 39"/>
                                <a:gd name="T19" fmla="*/ 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54"/>
                                <a:gd name="T32" fmla="*/ 39 w 39"/>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54">
                                  <a:moveTo>
                                    <a:pt x="35" y="5"/>
                                  </a:moveTo>
                                  <a:lnTo>
                                    <a:pt x="32" y="8"/>
                                  </a:lnTo>
                                  <a:lnTo>
                                    <a:pt x="19" y="0"/>
                                  </a:lnTo>
                                  <a:lnTo>
                                    <a:pt x="13" y="5"/>
                                  </a:lnTo>
                                  <a:lnTo>
                                    <a:pt x="0" y="33"/>
                                  </a:lnTo>
                                  <a:lnTo>
                                    <a:pt x="6" y="50"/>
                                  </a:lnTo>
                                  <a:lnTo>
                                    <a:pt x="19" y="54"/>
                                  </a:lnTo>
                                  <a:lnTo>
                                    <a:pt x="29" y="54"/>
                                  </a:lnTo>
                                  <a:lnTo>
                                    <a:pt x="39" y="37"/>
                                  </a:lnTo>
                                  <a:lnTo>
                                    <a:pt x="35" y="5"/>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53" name="Freeform 1232"/>
                            <p:cNvSpPr>
                              <a:spLocks/>
                            </p:cNvSpPr>
                            <p:nvPr/>
                          </p:nvSpPr>
                          <p:spPr bwMode="auto">
                            <a:xfrm>
                              <a:off x="3197" y="2853"/>
                              <a:ext cx="30" cy="74"/>
                            </a:xfrm>
                            <a:custGeom>
                              <a:avLst/>
                              <a:gdLst>
                                <a:gd name="T0" fmla="*/ 0 w 67"/>
                                <a:gd name="T1" fmla="*/ 0 h 161"/>
                                <a:gd name="T2" fmla="*/ 0 w 67"/>
                                <a:gd name="T3" fmla="*/ 0 h 161"/>
                                <a:gd name="T4" fmla="*/ 0 w 67"/>
                                <a:gd name="T5" fmla="*/ 0 h 161"/>
                                <a:gd name="T6" fmla="*/ 0 w 67"/>
                                <a:gd name="T7" fmla="*/ 0 h 161"/>
                                <a:gd name="T8" fmla="*/ 0 w 67"/>
                                <a:gd name="T9" fmla="*/ 0 h 161"/>
                                <a:gd name="T10" fmla="*/ 0 w 67"/>
                                <a:gd name="T11" fmla="*/ 0 h 161"/>
                                <a:gd name="T12" fmla="*/ 0 w 67"/>
                                <a:gd name="T13" fmla="*/ 0 h 161"/>
                                <a:gd name="T14" fmla="*/ 0 w 67"/>
                                <a:gd name="T15" fmla="*/ 0 h 161"/>
                                <a:gd name="T16" fmla="*/ 0 w 67"/>
                                <a:gd name="T17" fmla="*/ 0 h 161"/>
                                <a:gd name="T18" fmla="*/ 0 w 67"/>
                                <a:gd name="T19" fmla="*/ 0 h 161"/>
                                <a:gd name="T20" fmla="*/ 0 w 67"/>
                                <a:gd name="T21" fmla="*/ 0 h 161"/>
                                <a:gd name="T22" fmla="*/ 0 w 67"/>
                                <a:gd name="T23" fmla="*/ 0 h 161"/>
                                <a:gd name="T24" fmla="*/ 0 w 67"/>
                                <a:gd name="T25" fmla="*/ 0 h 161"/>
                                <a:gd name="T26" fmla="*/ 0 w 67"/>
                                <a:gd name="T27" fmla="*/ 0 h 161"/>
                                <a:gd name="T28" fmla="*/ 0 w 67"/>
                                <a:gd name="T29" fmla="*/ 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61"/>
                                <a:gd name="T47" fmla="*/ 67 w 67"/>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61">
                                  <a:moveTo>
                                    <a:pt x="67" y="156"/>
                                  </a:moveTo>
                                  <a:lnTo>
                                    <a:pt x="46" y="161"/>
                                  </a:lnTo>
                                  <a:lnTo>
                                    <a:pt x="28" y="138"/>
                                  </a:lnTo>
                                  <a:lnTo>
                                    <a:pt x="21" y="57"/>
                                  </a:lnTo>
                                  <a:lnTo>
                                    <a:pt x="16" y="31"/>
                                  </a:lnTo>
                                  <a:lnTo>
                                    <a:pt x="2" y="16"/>
                                  </a:lnTo>
                                  <a:lnTo>
                                    <a:pt x="5" y="5"/>
                                  </a:lnTo>
                                  <a:lnTo>
                                    <a:pt x="0" y="0"/>
                                  </a:lnTo>
                                  <a:lnTo>
                                    <a:pt x="21" y="6"/>
                                  </a:lnTo>
                                  <a:lnTo>
                                    <a:pt x="33" y="5"/>
                                  </a:lnTo>
                                  <a:lnTo>
                                    <a:pt x="31" y="26"/>
                                  </a:lnTo>
                                  <a:lnTo>
                                    <a:pt x="47" y="41"/>
                                  </a:lnTo>
                                  <a:lnTo>
                                    <a:pt x="59" y="78"/>
                                  </a:lnTo>
                                  <a:lnTo>
                                    <a:pt x="59" y="143"/>
                                  </a:lnTo>
                                  <a:lnTo>
                                    <a:pt x="67" y="156"/>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54" name="Freeform 1233"/>
                            <p:cNvSpPr>
                              <a:spLocks/>
                            </p:cNvSpPr>
                            <p:nvPr/>
                          </p:nvSpPr>
                          <p:spPr bwMode="auto">
                            <a:xfrm>
                              <a:off x="3197" y="2853"/>
                              <a:ext cx="30" cy="74"/>
                            </a:xfrm>
                            <a:custGeom>
                              <a:avLst/>
                              <a:gdLst>
                                <a:gd name="T0" fmla="*/ 0 w 67"/>
                                <a:gd name="T1" fmla="*/ 0 h 161"/>
                                <a:gd name="T2" fmla="*/ 0 w 67"/>
                                <a:gd name="T3" fmla="*/ 0 h 161"/>
                                <a:gd name="T4" fmla="*/ 0 w 67"/>
                                <a:gd name="T5" fmla="*/ 0 h 161"/>
                                <a:gd name="T6" fmla="*/ 0 w 67"/>
                                <a:gd name="T7" fmla="*/ 0 h 161"/>
                                <a:gd name="T8" fmla="*/ 0 w 67"/>
                                <a:gd name="T9" fmla="*/ 0 h 161"/>
                                <a:gd name="T10" fmla="*/ 0 w 67"/>
                                <a:gd name="T11" fmla="*/ 0 h 161"/>
                                <a:gd name="T12" fmla="*/ 0 w 67"/>
                                <a:gd name="T13" fmla="*/ 0 h 161"/>
                                <a:gd name="T14" fmla="*/ 0 w 67"/>
                                <a:gd name="T15" fmla="*/ 0 h 161"/>
                                <a:gd name="T16" fmla="*/ 0 w 67"/>
                                <a:gd name="T17" fmla="*/ 0 h 161"/>
                                <a:gd name="T18" fmla="*/ 0 w 67"/>
                                <a:gd name="T19" fmla="*/ 0 h 161"/>
                                <a:gd name="T20" fmla="*/ 0 w 67"/>
                                <a:gd name="T21" fmla="*/ 0 h 161"/>
                                <a:gd name="T22" fmla="*/ 0 w 67"/>
                                <a:gd name="T23" fmla="*/ 0 h 161"/>
                                <a:gd name="T24" fmla="*/ 0 w 67"/>
                                <a:gd name="T25" fmla="*/ 0 h 161"/>
                                <a:gd name="T26" fmla="*/ 0 w 67"/>
                                <a:gd name="T27" fmla="*/ 0 h 161"/>
                                <a:gd name="T28" fmla="*/ 0 w 67"/>
                                <a:gd name="T29" fmla="*/ 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61"/>
                                <a:gd name="T47" fmla="*/ 67 w 67"/>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61">
                                  <a:moveTo>
                                    <a:pt x="67" y="156"/>
                                  </a:moveTo>
                                  <a:lnTo>
                                    <a:pt x="46" y="161"/>
                                  </a:lnTo>
                                  <a:lnTo>
                                    <a:pt x="28" y="138"/>
                                  </a:lnTo>
                                  <a:lnTo>
                                    <a:pt x="21" y="57"/>
                                  </a:lnTo>
                                  <a:lnTo>
                                    <a:pt x="16" y="31"/>
                                  </a:lnTo>
                                  <a:lnTo>
                                    <a:pt x="2" y="16"/>
                                  </a:lnTo>
                                  <a:lnTo>
                                    <a:pt x="5" y="5"/>
                                  </a:lnTo>
                                  <a:lnTo>
                                    <a:pt x="0" y="0"/>
                                  </a:lnTo>
                                  <a:lnTo>
                                    <a:pt x="21" y="6"/>
                                  </a:lnTo>
                                  <a:lnTo>
                                    <a:pt x="33" y="5"/>
                                  </a:lnTo>
                                  <a:lnTo>
                                    <a:pt x="31" y="26"/>
                                  </a:lnTo>
                                  <a:lnTo>
                                    <a:pt x="47" y="41"/>
                                  </a:lnTo>
                                  <a:lnTo>
                                    <a:pt x="59" y="78"/>
                                  </a:lnTo>
                                  <a:lnTo>
                                    <a:pt x="59" y="143"/>
                                  </a:lnTo>
                                  <a:lnTo>
                                    <a:pt x="67" y="156"/>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55" name="Freeform 1234"/>
                            <p:cNvSpPr>
                              <a:spLocks/>
                            </p:cNvSpPr>
                            <p:nvPr/>
                          </p:nvSpPr>
                          <p:spPr bwMode="auto">
                            <a:xfrm>
                              <a:off x="3304" y="2437"/>
                              <a:ext cx="57" cy="121"/>
                            </a:xfrm>
                            <a:custGeom>
                              <a:avLst/>
                              <a:gdLst>
                                <a:gd name="T0" fmla="*/ 0 w 123"/>
                                <a:gd name="T1" fmla="*/ 0 h 266"/>
                                <a:gd name="T2" fmla="*/ 0 w 123"/>
                                <a:gd name="T3" fmla="*/ 0 h 266"/>
                                <a:gd name="T4" fmla="*/ 0 w 123"/>
                                <a:gd name="T5" fmla="*/ 0 h 266"/>
                                <a:gd name="T6" fmla="*/ 0 w 123"/>
                                <a:gd name="T7" fmla="*/ 0 h 266"/>
                                <a:gd name="T8" fmla="*/ 0 w 123"/>
                                <a:gd name="T9" fmla="*/ 0 h 266"/>
                                <a:gd name="T10" fmla="*/ 0 w 123"/>
                                <a:gd name="T11" fmla="*/ 0 h 266"/>
                                <a:gd name="T12" fmla="*/ 0 w 123"/>
                                <a:gd name="T13" fmla="*/ 0 h 266"/>
                                <a:gd name="T14" fmla="*/ 0 w 123"/>
                                <a:gd name="T15" fmla="*/ 0 h 266"/>
                                <a:gd name="T16" fmla="*/ 0 w 123"/>
                                <a:gd name="T17" fmla="*/ 0 h 266"/>
                                <a:gd name="T18" fmla="*/ 0 w 123"/>
                                <a:gd name="T19" fmla="*/ 0 h 266"/>
                                <a:gd name="T20" fmla="*/ 0 w 123"/>
                                <a:gd name="T21" fmla="*/ 0 h 266"/>
                                <a:gd name="T22" fmla="*/ 0 w 123"/>
                                <a:gd name="T23" fmla="*/ 0 h 266"/>
                                <a:gd name="T24" fmla="*/ 0 w 123"/>
                                <a:gd name="T25" fmla="*/ 0 h 266"/>
                                <a:gd name="T26" fmla="*/ 0 w 123"/>
                                <a:gd name="T27" fmla="*/ 0 h 266"/>
                                <a:gd name="T28" fmla="*/ 0 w 123"/>
                                <a:gd name="T29" fmla="*/ 0 h 266"/>
                                <a:gd name="T30" fmla="*/ 0 w 123"/>
                                <a:gd name="T31" fmla="*/ 0 h 266"/>
                                <a:gd name="T32" fmla="*/ 0 w 123"/>
                                <a:gd name="T33" fmla="*/ 0 h 266"/>
                                <a:gd name="T34" fmla="*/ 0 w 123"/>
                                <a:gd name="T35" fmla="*/ 0 h 266"/>
                                <a:gd name="T36" fmla="*/ 0 w 123"/>
                                <a:gd name="T37" fmla="*/ 0 h 266"/>
                                <a:gd name="T38" fmla="*/ 0 w 123"/>
                                <a:gd name="T39" fmla="*/ 0 h 266"/>
                                <a:gd name="T40" fmla="*/ 0 w 123"/>
                                <a:gd name="T41" fmla="*/ 0 h 266"/>
                                <a:gd name="T42" fmla="*/ 0 w 123"/>
                                <a:gd name="T43" fmla="*/ 0 h 266"/>
                                <a:gd name="T44" fmla="*/ 0 w 123"/>
                                <a:gd name="T45" fmla="*/ 0 h 266"/>
                                <a:gd name="T46" fmla="*/ 0 w 123"/>
                                <a:gd name="T47" fmla="*/ 0 h 266"/>
                                <a:gd name="T48" fmla="*/ 0 w 123"/>
                                <a:gd name="T49" fmla="*/ 0 h 266"/>
                                <a:gd name="T50" fmla="*/ 0 w 123"/>
                                <a:gd name="T51" fmla="*/ 0 h 266"/>
                                <a:gd name="T52" fmla="*/ 0 w 123"/>
                                <a:gd name="T53" fmla="*/ 0 h 266"/>
                                <a:gd name="T54" fmla="*/ 0 w 123"/>
                                <a:gd name="T55" fmla="*/ 0 h 266"/>
                                <a:gd name="T56" fmla="*/ 0 w 123"/>
                                <a:gd name="T57" fmla="*/ 0 h 266"/>
                                <a:gd name="T58" fmla="*/ 0 w 123"/>
                                <a:gd name="T59" fmla="*/ 0 h 266"/>
                                <a:gd name="T60" fmla="*/ 0 w 123"/>
                                <a:gd name="T61" fmla="*/ 0 h 266"/>
                                <a:gd name="T62" fmla="*/ 0 w 123"/>
                                <a:gd name="T63" fmla="*/ 0 h 266"/>
                                <a:gd name="T64" fmla="*/ 0 w 123"/>
                                <a:gd name="T65" fmla="*/ 0 h 266"/>
                                <a:gd name="T66" fmla="*/ 0 w 123"/>
                                <a:gd name="T67" fmla="*/ 0 h 266"/>
                                <a:gd name="T68" fmla="*/ 0 w 123"/>
                                <a:gd name="T69" fmla="*/ 0 h 266"/>
                                <a:gd name="T70" fmla="*/ 0 w 123"/>
                                <a:gd name="T71" fmla="*/ 0 h 2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3"/>
                                <a:gd name="T109" fmla="*/ 0 h 266"/>
                                <a:gd name="T110" fmla="*/ 123 w 123"/>
                                <a:gd name="T111" fmla="*/ 266 h 2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3" h="266">
                                  <a:moveTo>
                                    <a:pt x="42" y="15"/>
                                  </a:moveTo>
                                  <a:lnTo>
                                    <a:pt x="70" y="0"/>
                                  </a:lnTo>
                                  <a:lnTo>
                                    <a:pt x="89" y="4"/>
                                  </a:lnTo>
                                  <a:lnTo>
                                    <a:pt x="91" y="20"/>
                                  </a:lnTo>
                                  <a:lnTo>
                                    <a:pt x="97" y="23"/>
                                  </a:lnTo>
                                  <a:lnTo>
                                    <a:pt x="115" y="10"/>
                                  </a:lnTo>
                                  <a:lnTo>
                                    <a:pt x="117" y="18"/>
                                  </a:lnTo>
                                  <a:lnTo>
                                    <a:pt x="97" y="47"/>
                                  </a:lnTo>
                                  <a:lnTo>
                                    <a:pt x="102" y="57"/>
                                  </a:lnTo>
                                  <a:lnTo>
                                    <a:pt x="115" y="65"/>
                                  </a:lnTo>
                                  <a:lnTo>
                                    <a:pt x="117" y="80"/>
                                  </a:lnTo>
                                  <a:lnTo>
                                    <a:pt x="109" y="98"/>
                                  </a:lnTo>
                                  <a:lnTo>
                                    <a:pt x="86" y="116"/>
                                  </a:lnTo>
                                  <a:lnTo>
                                    <a:pt x="84" y="127"/>
                                  </a:lnTo>
                                  <a:lnTo>
                                    <a:pt x="76" y="126"/>
                                  </a:lnTo>
                                  <a:lnTo>
                                    <a:pt x="76" y="130"/>
                                  </a:lnTo>
                                  <a:lnTo>
                                    <a:pt x="86" y="142"/>
                                  </a:lnTo>
                                  <a:lnTo>
                                    <a:pt x="101" y="147"/>
                                  </a:lnTo>
                                  <a:lnTo>
                                    <a:pt x="109" y="145"/>
                                  </a:lnTo>
                                  <a:lnTo>
                                    <a:pt x="115" y="158"/>
                                  </a:lnTo>
                                  <a:lnTo>
                                    <a:pt x="123" y="160"/>
                                  </a:lnTo>
                                  <a:lnTo>
                                    <a:pt x="122" y="191"/>
                                  </a:lnTo>
                                  <a:lnTo>
                                    <a:pt x="84" y="218"/>
                                  </a:lnTo>
                                  <a:lnTo>
                                    <a:pt x="84" y="249"/>
                                  </a:lnTo>
                                  <a:lnTo>
                                    <a:pt x="65" y="266"/>
                                  </a:lnTo>
                                  <a:lnTo>
                                    <a:pt x="52" y="200"/>
                                  </a:lnTo>
                                  <a:lnTo>
                                    <a:pt x="26" y="186"/>
                                  </a:lnTo>
                                  <a:lnTo>
                                    <a:pt x="21" y="163"/>
                                  </a:lnTo>
                                  <a:lnTo>
                                    <a:pt x="6" y="157"/>
                                  </a:lnTo>
                                  <a:lnTo>
                                    <a:pt x="0" y="130"/>
                                  </a:lnTo>
                                  <a:lnTo>
                                    <a:pt x="27" y="106"/>
                                  </a:lnTo>
                                  <a:lnTo>
                                    <a:pt x="34" y="83"/>
                                  </a:lnTo>
                                  <a:lnTo>
                                    <a:pt x="29" y="57"/>
                                  </a:lnTo>
                                  <a:lnTo>
                                    <a:pt x="34" y="34"/>
                                  </a:lnTo>
                                  <a:lnTo>
                                    <a:pt x="27" y="31"/>
                                  </a:lnTo>
                                  <a:lnTo>
                                    <a:pt x="42" y="15"/>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56" name="Freeform 1235"/>
                            <p:cNvSpPr>
                              <a:spLocks/>
                            </p:cNvSpPr>
                            <p:nvPr/>
                          </p:nvSpPr>
                          <p:spPr bwMode="auto">
                            <a:xfrm>
                              <a:off x="3304" y="2437"/>
                              <a:ext cx="57" cy="121"/>
                            </a:xfrm>
                            <a:custGeom>
                              <a:avLst/>
                              <a:gdLst>
                                <a:gd name="T0" fmla="*/ 0 w 123"/>
                                <a:gd name="T1" fmla="*/ 0 h 266"/>
                                <a:gd name="T2" fmla="*/ 0 w 123"/>
                                <a:gd name="T3" fmla="*/ 0 h 266"/>
                                <a:gd name="T4" fmla="*/ 0 w 123"/>
                                <a:gd name="T5" fmla="*/ 0 h 266"/>
                                <a:gd name="T6" fmla="*/ 0 w 123"/>
                                <a:gd name="T7" fmla="*/ 0 h 266"/>
                                <a:gd name="T8" fmla="*/ 0 w 123"/>
                                <a:gd name="T9" fmla="*/ 0 h 266"/>
                                <a:gd name="T10" fmla="*/ 0 w 123"/>
                                <a:gd name="T11" fmla="*/ 0 h 266"/>
                                <a:gd name="T12" fmla="*/ 0 w 123"/>
                                <a:gd name="T13" fmla="*/ 0 h 266"/>
                                <a:gd name="T14" fmla="*/ 0 w 123"/>
                                <a:gd name="T15" fmla="*/ 0 h 266"/>
                                <a:gd name="T16" fmla="*/ 0 w 123"/>
                                <a:gd name="T17" fmla="*/ 0 h 266"/>
                                <a:gd name="T18" fmla="*/ 0 w 123"/>
                                <a:gd name="T19" fmla="*/ 0 h 266"/>
                                <a:gd name="T20" fmla="*/ 0 w 123"/>
                                <a:gd name="T21" fmla="*/ 0 h 266"/>
                                <a:gd name="T22" fmla="*/ 0 w 123"/>
                                <a:gd name="T23" fmla="*/ 0 h 266"/>
                                <a:gd name="T24" fmla="*/ 0 w 123"/>
                                <a:gd name="T25" fmla="*/ 0 h 266"/>
                                <a:gd name="T26" fmla="*/ 0 w 123"/>
                                <a:gd name="T27" fmla="*/ 0 h 266"/>
                                <a:gd name="T28" fmla="*/ 0 w 123"/>
                                <a:gd name="T29" fmla="*/ 0 h 266"/>
                                <a:gd name="T30" fmla="*/ 0 w 123"/>
                                <a:gd name="T31" fmla="*/ 0 h 266"/>
                                <a:gd name="T32" fmla="*/ 0 w 123"/>
                                <a:gd name="T33" fmla="*/ 0 h 266"/>
                                <a:gd name="T34" fmla="*/ 0 w 123"/>
                                <a:gd name="T35" fmla="*/ 0 h 266"/>
                                <a:gd name="T36" fmla="*/ 0 w 123"/>
                                <a:gd name="T37" fmla="*/ 0 h 266"/>
                                <a:gd name="T38" fmla="*/ 0 w 123"/>
                                <a:gd name="T39" fmla="*/ 0 h 266"/>
                                <a:gd name="T40" fmla="*/ 0 w 123"/>
                                <a:gd name="T41" fmla="*/ 0 h 266"/>
                                <a:gd name="T42" fmla="*/ 0 w 123"/>
                                <a:gd name="T43" fmla="*/ 0 h 266"/>
                                <a:gd name="T44" fmla="*/ 0 w 123"/>
                                <a:gd name="T45" fmla="*/ 0 h 266"/>
                                <a:gd name="T46" fmla="*/ 0 w 123"/>
                                <a:gd name="T47" fmla="*/ 0 h 266"/>
                                <a:gd name="T48" fmla="*/ 0 w 123"/>
                                <a:gd name="T49" fmla="*/ 0 h 266"/>
                                <a:gd name="T50" fmla="*/ 0 w 123"/>
                                <a:gd name="T51" fmla="*/ 0 h 266"/>
                                <a:gd name="T52" fmla="*/ 0 w 123"/>
                                <a:gd name="T53" fmla="*/ 0 h 266"/>
                                <a:gd name="T54" fmla="*/ 0 w 123"/>
                                <a:gd name="T55" fmla="*/ 0 h 266"/>
                                <a:gd name="T56" fmla="*/ 0 w 123"/>
                                <a:gd name="T57" fmla="*/ 0 h 266"/>
                                <a:gd name="T58" fmla="*/ 0 w 123"/>
                                <a:gd name="T59" fmla="*/ 0 h 266"/>
                                <a:gd name="T60" fmla="*/ 0 w 123"/>
                                <a:gd name="T61" fmla="*/ 0 h 266"/>
                                <a:gd name="T62" fmla="*/ 0 w 123"/>
                                <a:gd name="T63" fmla="*/ 0 h 266"/>
                                <a:gd name="T64" fmla="*/ 0 w 123"/>
                                <a:gd name="T65" fmla="*/ 0 h 266"/>
                                <a:gd name="T66" fmla="*/ 0 w 123"/>
                                <a:gd name="T67" fmla="*/ 0 h 266"/>
                                <a:gd name="T68" fmla="*/ 0 w 123"/>
                                <a:gd name="T69" fmla="*/ 0 h 266"/>
                                <a:gd name="T70" fmla="*/ 0 w 123"/>
                                <a:gd name="T71" fmla="*/ 0 h 2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3"/>
                                <a:gd name="T109" fmla="*/ 0 h 266"/>
                                <a:gd name="T110" fmla="*/ 123 w 123"/>
                                <a:gd name="T111" fmla="*/ 266 h 2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3" h="266">
                                  <a:moveTo>
                                    <a:pt x="42" y="15"/>
                                  </a:moveTo>
                                  <a:lnTo>
                                    <a:pt x="70" y="0"/>
                                  </a:lnTo>
                                  <a:lnTo>
                                    <a:pt x="89" y="4"/>
                                  </a:lnTo>
                                  <a:lnTo>
                                    <a:pt x="91" y="20"/>
                                  </a:lnTo>
                                  <a:lnTo>
                                    <a:pt x="97" y="23"/>
                                  </a:lnTo>
                                  <a:lnTo>
                                    <a:pt x="115" y="10"/>
                                  </a:lnTo>
                                  <a:lnTo>
                                    <a:pt x="117" y="18"/>
                                  </a:lnTo>
                                  <a:lnTo>
                                    <a:pt x="97" y="47"/>
                                  </a:lnTo>
                                  <a:lnTo>
                                    <a:pt x="102" y="57"/>
                                  </a:lnTo>
                                  <a:lnTo>
                                    <a:pt x="115" y="65"/>
                                  </a:lnTo>
                                  <a:lnTo>
                                    <a:pt x="117" y="80"/>
                                  </a:lnTo>
                                  <a:lnTo>
                                    <a:pt x="109" y="98"/>
                                  </a:lnTo>
                                  <a:lnTo>
                                    <a:pt x="86" y="116"/>
                                  </a:lnTo>
                                  <a:lnTo>
                                    <a:pt x="84" y="127"/>
                                  </a:lnTo>
                                  <a:lnTo>
                                    <a:pt x="76" y="126"/>
                                  </a:lnTo>
                                  <a:lnTo>
                                    <a:pt x="76" y="130"/>
                                  </a:lnTo>
                                  <a:lnTo>
                                    <a:pt x="86" y="142"/>
                                  </a:lnTo>
                                  <a:lnTo>
                                    <a:pt x="101" y="147"/>
                                  </a:lnTo>
                                  <a:lnTo>
                                    <a:pt x="109" y="145"/>
                                  </a:lnTo>
                                  <a:lnTo>
                                    <a:pt x="115" y="158"/>
                                  </a:lnTo>
                                  <a:lnTo>
                                    <a:pt x="123" y="160"/>
                                  </a:lnTo>
                                  <a:lnTo>
                                    <a:pt x="122" y="191"/>
                                  </a:lnTo>
                                  <a:lnTo>
                                    <a:pt x="84" y="218"/>
                                  </a:lnTo>
                                  <a:lnTo>
                                    <a:pt x="84" y="249"/>
                                  </a:lnTo>
                                  <a:lnTo>
                                    <a:pt x="65" y="266"/>
                                  </a:lnTo>
                                  <a:lnTo>
                                    <a:pt x="52" y="200"/>
                                  </a:lnTo>
                                  <a:lnTo>
                                    <a:pt x="26" y="186"/>
                                  </a:lnTo>
                                  <a:lnTo>
                                    <a:pt x="21" y="163"/>
                                  </a:lnTo>
                                  <a:lnTo>
                                    <a:pt x="6" y="157"/>
                                  </a:lnTo>
                                  <a:lnTo>
                                    <a:pt x="0" y="130"/>
                                  </a:lnTo>
                                  <a:lnTo>
                                    <a:pt x="27" y="106"/>
                                  </a:lnTo>
                                  <a:lnTo>
                                    <a:pt x="34" y="83"/>
                                  </a:lnTo>
                                  <a:lnTo>
                                    <a:pt x="29" y="57"/>
                                  </a:lnTo>
                                  <a:lnTo>
                                    <a:pt x="34" y="34"/>
                                  </a:lnTo>
                                  <a:lnTo>
                                    <a:pt x="27" y="31"/>
                                  </a:lnTo>
                                  <a:lnTo>
                                    <a:pt x="42" y="15"/>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57" name="Freeform 1236"/>
                            <p:cNvSpPr>
                              <a:spLocks/>
                            </p:cNvSpPr>
                            <p:nvPr/>
                          </p:nvSpPr>
                          <p:spPr bwMode="auto">
                            <a:xfrm>
                              <a:off x="3351" y="2498"/>
                              <a:ext cx="4" cy="3"/>
                            </a:xfrm>
                            <a:custGeom>
                              <a:avLst/>
                              <a:gdLst>
                                <a:gd name="T0" fmla="*/ 1 w 8"/>
                                <a:gd name="T1" fmla="*/ 0 h 7"/>
                                <a:gd name="T2" fmla="*/ 1 w 8"/>
                                <a:gd name="T3" fmla="*/ 0 h 7"/>
                                <a:gd name="T4" fmla="*/ 0 w 8"/>
                                <a:gd name="T5" fmla="*/ 0 h 7"/>
                                <a:gd name="T6" fmla="*/ 1 w 8"/>
                                <a:gd name="T7" fmla="*/ 0 h 7"/>
                                <a:gd name="T8" fmla="*/ 0 60000 65536"/>
                                <a:gd name="T9" fmla="*/ 0 60000 65536"/>
                                <a:gd name="T10" fmla="*/ 0 60000 65536"/>
                                <a:gd name="T11" fmla="*/ 0 60000 65536"/>
                                <a:gd name="T12" fmla="*/ 0 w 8"/>
                                <a:gd name="T13" fmla="*/ 0 h 7"/>
                                <a:gd name="T14" fmla="*/ 8 w 8"/>
                                <a:gd name="T15" fmla="*/ 7 h 7"/>
                              </a:gdLst>
                              <a:ahLst/>
                              <a:cxnLst>
                                <a:cxn ang="T8">
                                  <a:pos x="T0" y="T1"/>
                                </a:cxn>
                                <a:cxn ang="T9">
                                  <a:pos x="T2" y="T3"/>
                                </a:cxn>
                                <a:cxn ang="T10">
                                  <a:pos x="T4" y="T5"/>
                                </a:cxn>
                                <a:cxn ang="T11">
                                  <a:pos x="T6" y="T7"/>
                                </a:cxn>
                              </a:cxnLst>
                              <a:rect l="T12" t="T13" r="T14" b="T15"/>
                              <a:pathLst>
                                <a:path w="8" h="7">
                                  <a:moveTo>
                                    <a:pt x="6" y="0"/>
                                  </a:moveTo>
                                  <a:lnTo>
                                    <a:pt x="8" y="7"/>
                                  </a:lnTo>
                                  <a:lnTo>
                                    <a:pt x="0" y="7"/>
                                  </a:lnTo>
                                  <a:lnTo>
                                    <a:pt x="6"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58" name="Freeform 1237"/>
                            <p:cNvSpPr>
                              <a:spLocks/>
                            </p:cNvSpPr>
                            <p:nvPr/>
                          </p:nvSpPr>
                          <p:spPr bwMode="auto">
                            <a:xfrm>
                              <a:off x="3124" y="2797"/>
                              <a:ext cx="108" cy="81"/>
                            </a:xfrm>
                            <a:custGeom>
                              <a:avLst/>
                              <a:gdLst>
                                <a:gd name="T0" fmla="*/ 0 w 238"/>
                                <a:gd name="T1" fmla="*/ 0 h 178"/>
                                <a:gd name="T2" fmla="*/ 0 w 238"/>
                                <a:gd name="T3" fmla="*/ 0 h 178"/>
                                <a:gd name="T4" fmla="*/ 0 w 238"/>
                                <a:gd name="T5" fmla="*/ 0 h 178"/>
                                <a:gd name="T6" fmla="*/ 0 w 238"/>
                                <a:gd name="T7" fmla="*/ 0 h 178"/>
                                <a:gd name="T8" fmla="*/ 0 w 238"/>
                                <a:gd name="T9" fmla="*/ 0 h 178"/>
                                <a:gd name="T10" fmla="*/ 0 w 238"/>
                                <a:gd name="T11" fmla="*/ 0 h 178"/>
                                <a:gd name="T12" fmla="*/ 0 w 238"/>
                                <a:gd name="T13" fmla="*/ 0 h 178"/>
                                <a:gd name="T14" fmla="*/ 0 w 238"/>
                                <a:gd name="T15" fmla="*/ 0 h 178"/>
                                <a:gd name="T16" fmla="*/ 0 w 238"/>
                                <a:gd name="T17" fmla="*/ 0 h 178"/>
                                <a:gd name="T18" fmla="*/ 0 w 238"/>
                                <a:gd name="T19" fmla="*/ 0 h 178"/>
                                <a:gd name="T20" fmla="*/ 0 w 238"/>
                                <a:gd name="T21" fmla="*/ 0 h 178"/>
                                <a:gd name="T22" fmla="*/ 0 w 238"/>
                                <a:gd name="T23" fmla="*/ 0 h 178"/>
                                <a:gd name="T24" fmla="*/ 0 w 238"/>
                                <a:gd name="T25" fmla="*/ 0 h 178"/>
                                <a:gd name="T26" fmla="*/ 0 w 238"/>
                                <a:gd name="T27" fmla="*/ 0 h 178"/>
                                <a:gd name="T28" fmla="*/ 0 w 238"/>
                                <a:gd name="T29" fmla="*/ 0 h 178"/>
                                <a:gd name="T30" fmla="*/ 0 w 238"/>
                                <a:gd name="T31" fmla="*/ 0 h 178"/>
                                <a:gd name="T32" fmla="*/ 0 w 238"/>
                                <a:gd name="T33" fmla="*/ 0 h 178"/>
                                <a:gd name="T34" fmla="*/ 0 w 238"/>
                                <a:gd name="T35" fmla="*/ 0 h 178"/>
                                <a:gd name="T36" fmla="*/ 0 w 238"/>
                                <a:gd name="T37" fmla="*/ 0 h 178"/>
                                <a:gd name="T38" fmla="*/ 0 w 238"/>
                                <a:gd name="T39" fmla="*/ 0 h 178"/>
                                <a:gd name="T40" fmla="*/ 0 w 238"/>
                                <a:gd name="T41" fmla="*/ 0 h 178"/>
                                <a:gd name="T42" fmla="*/ 0 w 238"/>
                                <a:gd name="T43" fmla="*/ 0 h 178"/>
                                <a:gd name="T44" fmla="*/ 0 w 238"/>
                                <a:gd name="T45" fmla="*/ 0 h 178"/>
                                <a:gd name="T46" fmla="*/ 0 w 238"/>
                                <a:gd name="T47" fmla="*/ 0 h 178"/>
                                <a:gd name="T48" fmla="*/ 0 w 238"/>
                                <a:gd name="T49" fmla="*/ 0 h 178"/>
                                <a:gd name="T50" fmla="*/ 0 w 238"/>
                                <a:gd name="T51" fmla="*/ 0 h 178"/>
                                <a:gd name="T52" fmla="*/ 0 w 238"/>
                                <a:gd name="T53" fmla="*/ 0 h 178"/>
                                <a:gd name="T54" fmla="*/ 0 w 238"/>
                                <a:gd name="T55" fmla="*/ 0 h 178"/>
                                <a:gd name="T56" fmla="*/ 0 w 238"/>
                                <a:gd name="T57" fmla="*/ 0 h 1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8"/>
                                <a:gd name="T88" fmla="*/ 0 h 178"/>
                                <a:gd name="T89" fmla="*/ 238 w 238"/>
                                <a:gd name="T90" fmla="*/ 178 h 1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8" h="178">
                                  <a:moveTo>
                                    <a:pt x="0" y="150"/>
                                  </a:moveTo>
                                  <a:lnTo>
                                    <a:pt x="15" y="171"/>
                                  </a:lnTo>
                                  <a:lnTo>
                                    <a:pt x="25" y="173"/>
                                  </a:lnTo>
                                  <a:lnTo>
                                    <a:pt x="49" y="161"/>
                                  </a:lnTo>
                                  <a:lnTo>
                                    <a:pt x="64" y="163"/>
                                  </a:lnTo>
                                  <a:lnTo>
                                    <a:pt x="73" y="178"/>
                                  </a:lnTo>
                                  <a:lnTo>
                                    <a:pt x="80" y="178"/>
                                  </a:lnTo>
                                  <a:lnTo>
                                    <a:pt x="72" y="139"/>
                                  </a:lnTo>
                                  <a:lnTo>
                                    <a:pt x="73" y="129"/>
                                  </a:lnTo>
                                  <a:lnTo>
                                    <a:pt x="137" y="130"/>
                                  </a:lnTo>
                                  <a:lnTo>
                                    <a:pt x="158" y="124"/>
                                  </a:lnTo>
                                  <a:lnTo>
                                    <a:pt x="179" y="130"/>
                                  </a:lnTo>
                                  <a:lnTo>
                                    <a:pt x="191" y="129"/>
                                  </a:lnTo>
                                  <a:lnTo>
                                    <a:pt x="207" y="112"/>
                                  </a:lnTo>
                                  <a:lnTo>
                                    <a:pt x="226" y="114"/>
                                  </a:lnTo>
                                  <a:lnTo>
                                    <a:pt x="238" y="98"/>
                                  </a:lnTo>
                                  <a:lnTo>
                                    <a:pt x="230" y="88"/>
                                  </a:lnTo>
                                  <a:lnTo>
                                    <a:pt x="233" y="83"/>
                                  </a:lnTo>
                                  <a:lnTo>
                                    <a:pt x="230" y="75"/>
                                  </a:lnTo>
                                  <a:lnTo>
                                    <a:pt x="205" y="73"/>
                                  </a:lnTo>
                                  <a:lnTo>
                                    <a:pt x="174" y="33"/>
                                  </a:lnTo>
                                  <a:lnTo>
                                    <a:pt x="166" y="13"/>
                                  </a:lnTo>
                                  <a:lnTo>
                                    <a:pt x="168" y="0"/>
                                  </a:lnTo>
                                  <a:lnTo>
                                    <a:pt x="137" y="3"/>
                                  </a:lnTo>
                                  <a:lnTo>
                                    <a:pt x="86" y="44"/>
                                  </a:lnTo>
                                  <a:lnTo>
                                    <a:pt x="41" y="59"/>
                                  </a:lnTo>
                                  <a:lnTo>
                                    <a:pt x="29" y="88"/>
                                  </a:lnTo>
                                  <a:lnTo>
                                    <a:pt x="7" y="112"/>
                                  </a:lnTo>
                                  <a:lnTo>
                                    <a:pt x="0" y="15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59" name="Freeform 1238"/>
                            <p:cNvSpPr>
                              <a:spLocks/>
                            </p:cNvSpPr>
                            <p:nvPr/>
                          </p:nvSpPr>
                          <p:spPr bwMode="auto">
                            <a:xfrm>
                              <a:off x="3124" y="2797"/>
                              <a:ext cx="108" cy="81"/>
                            </a:xfrm>
                            <a:custGeom>
                              <a:avLst/>
                              <a:gdLst>
                                <a:gd name="T0" fmla="*/ 0 w 238"/>
                                <a:gd name="T1" fmla="*/ 0 h 178"/>
                                <a:gd name="T2" fmla="*/ 0 w 238"/>
                                <a:gd name="T3" fmla="*/ 0 h 178"/>
                                <a:gd name="T4" fmla="*/ 0 w 238"/>
                                <a:gd name="T5" fmla="*/ 0 h 178"/>
                                <a:gd name="T6" fmla="*/ 0 w 238"/>
                                <a:gd name="T7" fmla="*/ 0 h 178"/>
                                <a:gd name="T8" fmla="*/ 0 w 238"/>
                                <a:gd name="T9" fmla="*/ 0 h 178"/>
                                <a:gd name="T10" fmla="*/ 0 w 238"/>
                                <a:gd name="T11" fmla="*/ 0 h 178"/>
                                <a:gd name="T12" fmla="*/ 0 w 238"/>
                                <a:gd name="T13" fmla="*/ 0 h 178"/>
                                <a:gd name="T14" fmla="*/ 0 w 238"/>
                                <a:gd name="T15" fmla="*/ 0 h 178"/>
                                <a:gd name="T16" fmla="*/ 0 w 238"/>
                                <a:gd name="T17" fmla="*/ 0 h 178"/>
                                <a:gd name="T18" fmla="*/ 0 w 238"/>
                                <a:gd name="T19" fmla="*/ 0 h 178"/>
                                <a:gd name="T20" fmla="*/ 0 w 238"/>
                                <a:gd name="T21" fmla="*/ 0 h 178"/>
                                <a:gd name="T22" fmla="*/ 0 w 238"/>
                                <a:gd name="T23" fmla="*/ 0 h 178"/>
                                <a:gd name="T24" fmla="*/ 0 w 238"/>
                                <a:gd name="T25" fmla="*/ 0 h 178"/>
                                <a:gd name="T26" fmla="*/ 0 w 238"/>
                                <a:gd name="T27" fmla="*/ 0 h 178"/>
                                <a:gd name="T28" fmla="*/ 0 w 238"/>
                                <a:gd name="T29" fmla="*/ 0 h 178"/>
                                <a:gd name="T30" fmla="*/ 0 w 238"/>
                                <a:gd name="T31" fmla="*/ 0 h 178"/>
                                <a:gd name="T32" fmla="*/ 0 w 238"/>
                                <a:gd name="T33" fmla="*/ 0 h 178"/>
                                <a:gd name="T34" fmla="*/ 0 w 238"/>
                                <a:gd name="T35" fmla="*/ 0 h 178"/>
                                <a:gd name="T36" fmla="*/ 0 w 238"/>
                                <a:gd name="T37" fmla="*/ 0 h 178"/>
                                <a:gd name="T38" fmla="*/ 0 w 238"/>
                                <a:gd name="T39" fmla="*/ 0 h 178"/>
                                <a:gd name="T40" fmla="*/ 0 w 238"/>
                                <a:gd name="T41" fmla="*/ 0 h 178"/>
                                <a:gd name="T42" fmla="*/ 0 w 238"/>
                                <a:gd name="T43" fmla="*/ 0 h 178"/>
                                <a:gd name="T44" fmla="*/ 0 w 238"/>
                                <a:gd name="T45" fmla="*/ 0 h 178"/>
                                <a:gd name="T46" fmla="*/ 0 w 238"/>
                                <a:gd name="T47" fmla="*/ 0 h 178"/>
                                <a:gd name="T48" fmla="*/ 0 w 238"/>
                                <a:gd name="T49" fmla="*/ 0 h 178"/>
                                <a:gd name="T50" fmla="*/ 0 w 238"/>
                                <a:gd name="T51" fmla="*/ 0 h 178"/>
                                <a:gd name="T52" fmla="*/ 0 w 238"/>
                                <a:gd name="T53" fmla="*/ 0 h 178"/>
                                <a:gd name="T54" fmla="*/ 0 w 238"/>
                                <a:gd name="T55" fmla="*/ 0 h 178"/>
                                <a:gd name="T56" fmla="*/ 0 w 238"/>
                                <a:gd name="T57" fmla="*/ 0 h 1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8"/>
                                <a:gd name="T88" fmla="*/ 0 h 178"/>
                                <a:gd name="T89" fmla="*/ 238 w 238"/>
                                <a:gd name="T90" fmla="*/ 178 h 1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8" h="178">
                                  <a:moveTo>
                                    <a:pt x="0" y="150"/>
                                  </a:moveTo>
                                  <a:lnTo>
                                    <a:pt x="15" y="171"/>
                                  </a:lnTo>
                                  <a:lnTo>
                                    <a:pt x="25" y="173"/>
                                  </a:lnTo>
                                  <a:lnTo>
                                    <a:pt x="49" y="161"/>
                                  </a:lnTo>
                                  <a:lnTo>
                                    <a:pt x="64" y="163"/>
                                  </a:lnTo>
                                  <a:lnTo>
                                    <a:pt x="73" y="178"/>
                                  </a:lnTo>
                                  <a:lnTo>
                                    <a:pt x="80" y="178"/>
                                  </a:lnTo>
                                  <a:lnTo>
                                    <a:pt x="72" y="139"/>
                                  </a:lnTo>
                                  <a:lnTo>
                                    <a:pt x="73" y="129"/>
                                  </a:lnTo>
                                  <a:lnTo>
                                    <a:pt x="137" y="130"/>
                                  </a:lnTo>
                                  <a:lnTo>
                                    <a:pt x="158" y="124"/>
                                  </a:lnTo>
                                  <a:lnTo>
                                    <a:pt x="179" y="130"/>
                                  </a:lnTo>
                                  <a:lnTo>
                                    <a:pt x="191" y="129"/>
                                  </a:lnTo>
                                  <a:lnTo>
                                    <a:pt x="207" y="112"/>
                                  </a:lnTo>
                                  <a:lnTo>
                                    <a:pt x="226" y="114"/>
                                  </a:lnTo>
                                  <a:lnTo>
                                    <a:pt x="238" y="98"/>
                                  </a:lnTo>
                                  <a:lnTo>
                                    <a:pt x="230" y="88"/>
                                  </a:lnTo>
                                  <a:lnTo>
                                    <a:pt x="233" y="83"/>
                                  </a:lnTo>
                                  <a:lnTo>
                                    <a:pt x="230" y="75"/>
                                  </a:lnTo>
                                  <a:lnTo>
                                    <a:pt x="205" y="73"/>
                                  </a:lnTo>
                                  <a:lnTo>
                                    <a:pt x="174" y="33"/>
                                  </a:lnTo>
                                  <a:lnTo>
                                    <a:pt x="166" y="13"/>
                                  </a:lnTo>
                                  <a:lnTo>
                                    <a:pt x="168" y="0"/>
                                  </a:lnTo>
                                  <a:lnTo>
                                    <a:pt x="137" y="3"/>
                                  </a:lnTo>
                                  <a:lnTo>
                                    <a:pt x="86" y="44"/>
                                  </a:lnTo>
                                  <a:lnTo>
                                    <a:pt x="41" y="59"/>
                                  </a:lnTo>
                                  <a:lnTo>
                                    <a:pt x="29" y="88"/>
                                  </a:lnTo>
                                  <a:lnTo>
                                    <a:pt x="7" y="112"/>
                                  </a:lnTo>
                                  <a:lnTo>
                                    <a:pt x="0" y="15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60" name="Freeform 1239"/>
                            <p:cNvSpPr>
                              <a:spLocks/>
                            </p:cNvSpPr>
                            <p:nvPr/>
                          </p:nvSpPr>
                          <p:spPr bwMode="auto">
                            <a:xfrm>
                              <a:off x="3620" y="3048"/>
                              <a:ext cx="24" cy="29"/>
                            </a:xfrm>
                            <a:custGeom>
                              <a:avLst/>
                              <a:gdLst>
                                <a:gd name="T0" fmla="*/ 0 w 52"/>
                                <a:gd name="T1" fmla="*/ 0 h 65"/>
                                <a:gd name="T2" fmla="*/ 0 w 52"/>
                                <a:gd name="T3" fmla="*/ 0 h 65"/>
                                <a:gd name="T4" fmla="*/ 0 w 52"/>
                                <a:gd name="T5" fmla="*/ 0 h 65"/>
                                <a:gd name="T6" fmla="*/ 0 w 52"/>
                                <a:gd name="T7" fmla="*/ 0 h 65"/>
                                <a:gd name="T8" fmla="*/ 0 w 52"/>
                                <a:gd name="T9" fmla="*/ 0 h 65"/>
                                <a:gd name="T10" fmla="*/ 0 w 52"/>
                                <a:gd name="T11" fmla="*/ 0 h 65"/>
                                <a:gd name="T12" fmla="*/ 0 w 52"/>
                                <a:gd name="T13" fmla="*/ 0 h 65"/>
                                <a:gd name="T14" fmla="*/ 0 w 52"/>
                                <a:gd name="T15" fmla="*/ 0 h 65"/>
                                <a:gd name="T16" fmla="*/ 0 w 52"/>
                                <a:gd name="T17" fmla="*/ 0 h 65"/>
                                <a:gd name="T18" fmla="*/ 0 w 52"/>
                                <a:gd name="T19" fmla="*/ 0 h 65"/>
                                <a:gd name="T20" fmla="*/ 0 w 52"/>
                                <a:gd name="T21" fmla="*/ 0 h 65"/>
                                <a:gd name="T22" fmla="*/ 0 w 52"/>
                                <a:gd name="T23" fmla="*/ 0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
                                <a:gd name="T37" fmla="*/ 0 h 65"/>
                                <a:gd name="T38" fmla="*/ 52 w 52"/>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 h="65">
                                  <a:moveTo>
                                    <a:pt x="0" y="11"/>
                                  </a:moveTo>
                                  <a:lnTo>
                                    <a:pt x="3" y="3"/>
                                  </a:lnTo>
                                  <a:lnTo>
                                    <a:pt x="12" y="13"/>
                                  </a:lnTo>
                                  <a:lnTo>
                                    <a:pt x="21" y="11"/>
                                  </a:lnTo>
                                  <a:lnTo>
                                    <a:pt x="26" y="0"/>
                                  </a:lnTo>
                                  <a:lnTo>
                                    <a:pt x="47" y="0"/>
                                  </a:lnTo>
                                  <a:lnTo>
                                    <a:pt x="42" y="11"/>
                                  </a:lnTo>
                                  <a:lnTo>
                                    <a:pt x="52" y="27"/>
                                  </a:lnTo>
                                  <a:lnTo>
                                    <a:pt x="31" y="60"/>
                                  </a:lnTo>
                                  <a:lnTo>
                                    <a:pt x="16" y="65"/>
                                  </a:lnTo>
                                  <a:lnTo>
                                    <a:pt x="5" y="31"/>
                                  </a:lnTo>
                                  <a:lnTo>
                                    <a:pt x="0" y="11"/>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61" name="Freeform 1240"/>
                            <p:cNvSpPr>
                              <a:spLocks/>
                            </p:cNvSpPr>
                            <p:nvPr/>
                          </p:nvSpPr>
                          <p:spPr bwMode="auto">
                            <a:xfrm>
                              <a:off x="3620" y="3048"/>
                              <a:ext cx="24" cy="29"/>
                            </a:xfrm>
                            <a:custGeom>
                              <a:avLst/>
                              <a:gdLst>
                                <a:gd name="T0" fmla="*/ 0 w 52"/>
                                <a:gd name="T1" fmla="*/ 0 h 65"/>
                                <a:gd name="T2" fmla="*/ 0 w 52"/>
                                <a:gd name="T3" fmla="*/ 0 h 65"/>
                                <a:gd name="T4" fmla="*/ 0 w 52"/>
                                <a:gd name="T5" fmla="*/ 0 h 65"/>
                                <a:gd name="T6" fmla="*/ 0 w 52"/>
                                <a:gd name="T7" fmla="*/ 0 h 65"/>
                                <a:gd name="T8" fmla="*/ 0 w 52"/>
                                <a:gd name="T9" fmla="*/ 0 h 65"/>
                                <a:gd name="T10" fmla="*/ 0 w 52"/>
                                <a:gd name="T11" fmla="*/ 0 h 65"/>
                                <a:gd name="T12" fmla="*/ 0 w 52"/>
                                <a:gd name="T13" fmla="*/ 0 h 65"/>
                                <a:gd name="T14" fmla="*/ 0 w 52"/>
                                <a:gd name="T15" fmla="*/ 0 h 65"/>
                                <a:gd name="T16" fmla="*/ 0 w 52"/>
                                <a:gd name="T17" fmla="*/ 0 h 65"/>
                                <a:gd name="T18" fmla="*/ 0 w 52"/>
                                <a:gd name="T19" fmla="*/ 0 h 65"/>
                                <a:gd name="T20" fmla="*/ 0 w 52"/>
                                <a:gd name="T21" fmla="*/ 0 h 65"/>
                                <a:gd name="T22" fmla="*/ 0 w 52"/>
                                <a:gd name="T23" fmla="*/ 0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
                                <a:gd name="T37" fmla="*/ 0 h 65"/>
                                <a:gd name="T38" fmla="*/ 52 w 52"/>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 h="65">
                                  <a:moveTo>
                                    <a:pt x="0" y="11"/>
                                  </a:moveTo>
                                  <a:lnTo>
                                    <a:pt x="3" y="3"/>
                                  </a:lnTo>
                                  <a:lnTo>
                                    <a:pt x="12" y="13"/>
                                  </a:lnTo>
                                  <a:lnTo>
                                    <a:pt x="21" y="11"/>
                                  </a:lnTo>
                                  <a:lnTo>
                                    <a:pt x="26" y="0"/>
                                  </a:lnTo>
                                  <a:lnTo>
                                    <a:pt x="47" y="0"/>
                                  </a:lnTo>
                                  <a:lnTo>
                                    <a:pt x="42" y="11"/>
                                  </a:lnTo>
                                  <a:lnTo>
                                    <a:pt x="52" y="27"/>
                                  </a:lnTo>
                                  <a:lnTo>
                                    <a:pt x="31" y="60"/>
                                  </a:lnTo>
                                  <a:lnTo>
                                    <a:pt x="16" y="65"/>
                                  </a:lnTo>
                                  <a:lnTo>
                                    <a:pt x="5" y="31"/>
                                  </a:lnTo>
                                  <a:lnTo>
                                    <a:pt x="0" y="11"/>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62" name="Freeform 1241"/>
                            <p:cNvSpPr>
                              <a:spLocks/>
                            </p:cNvSpPr>
                            <p:nvPr/>
                          </p:nvSpPr>
                          <p:spPr bwMode="auto">
                            <a:xfrm>
                              <a:off x="3688" y="2949"/>
                              <a:ext cx="115" cy="133"/>
                            </a:xfrm>
                            <a:custGeom>
                              <a:avLst/>
                              <a:gdLst>
                                <a:gd name="T0" fmla="*/ 0 w 251"/>
                                <a:gd name="T1" fmla="*/ 0 h 290"/>
                                <a:gd name="T2" fmla="*/ 0 w 251"/>
                                <a:gd name="T3" fmla="*/ 0 h 290"/>
                                <a:gd name="T4" fmla="*/ 0 w 251"/>
                                <a:gd name="T5" fmla="*/ 0 h 290"/>
                                <a:gd name="T6" fmla="*/ 0 w 251"/>
                                <a:gd name="T7" fmla="*/ 0 h 290"/>
                                <a:gd name="T8" fmla="*/ 0 w 251"/>
                                <a:gd name="T9" fmla="*/ 0 h 290"/>
                                <a:gd name="T10" fmla="*/ 0 w 251"/>
                                <a:gd name="T11" fmla="*/ 0 h 290"/>
                                <a:gd name="T12" fmla="*/ 0 w 251"/>
                                <a:gd name="T13" fmla="*/ 0 h 290"/>
                                <a:gd name="T14" fmla="*/ 0 w 251"/>
                                <a:gd name="T15" fmla="*/ 0 h 290"/>
                                <a:gd name="T16" fmla="*/ 0 w 251"/>
                                <a:gd name="T17" fmla="*/ 0 h 290"/>
                                <a:gd name="T18" fmla="*/ 0 w 251"/>
                                <a:gd name="T19" fmla="*/ 0 h 290"/>
                                <a:gd name="T20" fmla="*/ 0 w 251"/>
                                <a:gd name="T21" fmla="*/ 0 h 290"/>
                                <a:gd name="T22" fmla="*/ 0 w 251"/>
                                <a:gd name="T23" fmla="*/ 0 h 290"/>
                                <a:gd name="T24" fmla="*/ 0 w 251"/>
                                <a:gd name="T25" fmla="*/ 0 h 290"/>
                                <a:gd name="T26" fmla="*/ 0 w 251"/>
                                <a:gd name="T27" fmla="*/ 0 h 290"/>
                                <a:gd name="T28" fmla="*/ 0 w 251"/>
                                <a:gd name="T29" fmla="*/ 0 h 290"/>
                                <a:gd name="T30" fmla="*/ 0 w 251"/>
                                <a:gd name="T31" fmla="*/ 0 h 290"/>
                                <a:gd name="T32" fmla="*/ 0 w 251"/>
                                <a:gd name="T33" fmla="*/ 0 h 290"/>
                                <a:gd name="T34" fmla="*/ 0 w 251"/>
                                <a:gd name="T35" fmla="*/ 0 h 290"/>
                                <a:gd name="T36" fmla="*/ 0 w 251"/>
                                <a:gd name="T37" fmla="*/ 0 h 290"/>
                                <a:gd name="T38" fmla="*/ 0 w 251"/>
                                <a:gd name="T39" fmla="*/ 0 h 290"/>
                                <a:gd name="T40" fmla="*/ 0 w 251"/>
                                <a:gd name="T41" fmla="*/ 0 h 290"/>
                                <a:gd name="T42" fmla="*/ 0 w 251"/>
                                <a:gd name="T43" fmla="*/ 0 h 290"/>
                                <a:gd name="T44" fmla="*/ 0 w 251"/>
                                <a:gd name="T45" fmla="*/ 0 h 290"/>
                                <a:gd name="T46" fmla="*/ 0 w 251"/>
                                <a:gd name="T47" fmla="*/ 0 h 290"/>
                                <a:gd name="T48" fmla="*/ 0 w 251"/>
                                <a:gd name="T49" fmla="*/ 0 h 290"/>
                                <a:gd name="T50" fmla="*/ 0 w 251"/>
                                <a:gd name="T51" fmla="*/ 0 h 290"/>
                                <a:gd name="T52" fmla="*/ 0 w 251"/>
                                <a:gd name="T53" fmla="*/ 0 h 290"/>
                                <a:gd name="T54" fmla="*/ 0 w 251"/>
                                <a:gd name="T55" fmla="*/ 0 h 290"/>
                                <a:gd name="T56" fmla="*/ 0 w 251"/>
                                <a:gd name="T57" fmla="*/ 0 h 290"/>
                                <a:gd name="T58" fmla="*/ 0 w 251"/>
                                <a:gd name="T59" fmla="*/ 0 h 290"/>
                                <a:gd name="T60" fmla="*/ 0 w 251"/>
                                <a:gd name="T61" fmla="*/ 0 h 2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1"/>
                                <a:gd name="T94" fmla="*/ 0 h 290"/>
                                <a:gd name="T95" fmla="*/ 251 w 251"/>
                                <a:gd name="T96" fmla="*/ 290 h 29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1" h="290">
                                  <a:moveTo>
                                    <a:pt x="60" y="0"/>
                                  </a:moveTo>
                                  <a:lnTo>
                                    <a:pt x="16" y="0"/>
                                  </a:lnTo>
                                  <a:lnTo>
                                    <a:pt x="0" y="17"/>
                                  </a:lnTo>
                                  <a:lnTo>
                                    <a:pt x="11" y="21"/>
                                  </a:lnTo>
                                  <a:lnTo>
                                    <a:pt x="19" y="46"/>
                                  </a:lnTo>
                                  <a:lnTo>
                                    <a:pt x="31" y="56"/>
                                  </a:lnTo>
                                  <a:lnTo>
                                    <a:pt x="36" y="78"/>
                                  </a:lnTo>
                                  <a:lnTo>
                                    <a:pt x="31" y="96"/>
                                  </a:lnTo>
                                  <a:lnTo>
                                    <a:pt x="3" y="135"/>
                                  </a:lnTo>
                                  <a:lnTo>
                                    <a:pt x="6" y="153"/>
                                  </a:lnTo>
                                  <a:lnTo>
                                    <a:pt x="28" y="152"/>
                                  </a:lnTo>
                                  <a:lnTo>
                                    <a:pt x="10" y="160"/>
                                  </a:lnTo>
                                  <a:lnTo>
                                    <a:pt x="5" y="168"/>
                                  </a:lnTo>
                                  <a:lnTo>
                                    <a:pt x="10" y="174"/>
                                  </a:lnTo>
                                  <a:lnTo>
                                    <a:pt x="119" y="238"/>
                                  </a:lnTo>
                                  <a:lnTo>
                                    <a:pt x="127" y="262"/>
                                  </a:lnTo>
                                  <a:lnTo>
                                    <a:pt x="171" y="290"/>
                                  </a:lnTo>
                                  <a:lnTo>
                                    <a:pt x="181" y="280"/>
                                  </a:lnTo>
                                  <a:lnTo>
                                    <a:pt x="203" y="228"/>
                                  </a:lnTo>
                                  <a:lnTo>
                                    <a:pt x="239" y="197"/>
                                  </a:lnTo>
                                  <a:lnTo>
                                    <a:pt x="223" y="173"/>
                                  </a:lnTo>
                                  <a:lnTo>
                                    <a:pt x="223" y="56"/>
                                  </a:lnTo>
                                  <a:lnTo>
                                    <a:pt x="251" y="21"/>
                                  </a:lnTo>
                                  <a:lnTo>
                                    <a:pt x="234" y="23"/>
                                  </a:lnTo>
                                  <a:lnTo>
                                    <a:pt x="218" y="13"/>
                                  </a:lnTo>
                                  <a:lnTo>
                                    <a:pt x="195" y="18"/>
                                  </a:lnTo>
                                  <a:lnTo>
                                    <a:pt x="171" y="33"/>
                                  </a:lnTo>
                                  <a:lnTo>
                                    <a:pt x="156" y="33"/>
                                  </a:lnTo>
                                  <a:lnTo>
                                    <a:pt x="124" y="26"/>
                                  </a:lnTo>
                                  <a:lnTo>
                                    <a:pt x="85" y="2"/>
                                  </a:lnTo>
                                  <a:lnTo>
                                    <a:pt x="6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63" name="Freeform 1242"/>
                            <p:cNvSpPr>
                              <a:spLocks/>
                            </p:cNvSpPr>
                            <p:nvPr/>
                          </p:nvSpPr>
                          <p:spPr bwMode="auto">
                            <a:xfrm>
                              <a:off x="3688" y="2949"/>
                              <a:ext cx="115" cy="133"/>
                            </a:xfrm>
                            <a:custGeom>
                              <a:avLst/>
                              <a:gdLst>
                                <a:gd name="T0" fmla="*/ 0 w 251"/>
                                <a:gd name="T1" fmla="*/ 0 h 290"/>
                                <a:gd name="T2" fmla="*/ 0 w 251"/>
                                <a:gd name="T3" fmla="*/ 0 h 290"/>
                                <a:gd name="T4" fmla="*/ 0 w 251"/>
                                <a:gd name="T5" fmla="*/ 0 h 290"/>
                                <a:gd name="T6" fmla="*/ 0 w 251"/>
                                <a:gd name="T7" fmla="*/ 0 h 290"/>
                                <a:gd name="T8" fmla="*/ 0 w 251"/>
                                <a:gd name="T9" fmla="*/ 0 h 290"/>
                                <a:gd name="T10" fmla="*/ 0 w 251"/>
                                <a:gd name="T11" fmla="*/ 0 h 290"/>
                                <a:gd name="T12" fmla="*/ 0 w 251"/>
                                <a:gd name="T13" fmla="*/ 0 h 290"/>
                                <a:gd name="T14" fmla="*/ 0 w 251"/>
                                <a:gd name="T15" fmla="*/ 0 h 290"/>
                                <a:gd name="T16" fmla="*/ 0 w 251"/>
                                <a:gd name="T17" fmla="*/ 0 h 290"/>
                                <a:gd name="T18" fmla="*/ 0 w 251"/>
                                <a:gd name="T19" fmla="*/ 0 h 290"/>
                                <a:gd name="T20" fmla="*/ 0 w 251"/>
                                <a:gd name="T21" fmla="*/ 0 h 290"/>
                                <a:gd name="T22" fmla="*/ 0 w 251"/>
                                <a:gd name="T23" fmla="*/ 0 h 290"/>
                                <a:gd name="T24" fmla="*/ 0 w 251"/>
                                <a:gd name="T25" fmla="*/ 0 h 290"/>
                                <a:gd name="T26" fmla="*/ 0 w 251"/>
                                <a:gd name="T27" fmla="*/ 0 h 290"/>
                                <a:gd name="T28" fmla="*/ 0 w 251"/>
                                <a:gd name="T29" fmla="*/ 0 h 290"/>
                                <a:gd name="T30" fmla="*/ 0 w 251"/>
                                <a:gd name="T31" fmla="*/ 0 h 290"/>
                                <a:gd name="T32" fmla="*/ 0 w 251"/>
                                <a:gd name="T33" fmla="*/ 0 h 290"/>
                                <a:gd name="T34" fmla="*/ 0 w 251"/>
                                <a:gd name="T35" fmla="*/ 0 h 290"/>
                                <a:gd name="T36" fmla="*/ 0 w 251"/>
                                <a:gd name="T37" fmla="*/ 0 h 290"/>
                                <a:gd name="T38" fmla="*/ 0 w 251"/>
                                <a:gd name="T39" fmla="*/ 0 h 290"/>
                                <a:gd name="T40" fmla="*/ 0 w 251"/>
                                <a:gd name="T41" fmla="*/ 0 h 290"/>
                                <a:gd name="T42" fmla="*/ 0 w 251"/>
                                <a:gd name="T43" fmla="*/ 0 h 290"/>
                                <a:gd name="T44" fmla="*/ 0 w 251"/>
                                <a:gd name="T45" fmla="*/ 0 h 290"/>
                                <a:gd name="T46" fmla="*/ 0 w 251"/>
                                <a:gd name="T47" fmla="*/ 0 h 290"/>
                                <a:gd name="T48" fmla="*/ 0 w 251"/>
                                <a:gd name="T49" fmla="*/ 0 h 290"/>
                                <a:gd name="T50" fmla="*/ 0 w 251"/>
                                <a:gd name="T51" fmla="*/ 0 h 290"/>
                                <a:gd name="T52" fmla="*/ 0 w 251"/>
                                <a:gd name="T53" fmla="*/ 0 h 290"/>
                                <a:gd name="T54" fmla="*/ 0 w 251"/>
                                <a:gd name="T55" fmla="*/ 0 h 290"/>
                                <a:gd name="T56" fmla="*/ 0 w 251"/>
                                <a:gd name="T57" fmla="*/ 0 h 290"/>
                                <a:gd name="T58" fmla="*/ 0 w 251"/>
                                <a:gd name="T59" fmla="*/ 0 h 290"/>
                                <a:gd name="T60" fmla="*/ 0 w 251"/>
                                <a:gd name="T61" fmla="*/ 0 h 2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1"/>
                                <a:gd name="T94" fmla="*/ 0 h 290"/>
                                <a:gd name="T95" fmla="*/ 251 w 251"/>
                                <a:gd name="T96" fmla="*/ 290 h 29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1" h="290">
                                  <a:moveTo>
                                    <a:pt x="60" y="0"/>
                                  </a:moveTo>
                                  <a:lnTo>
                                    <a:pt x="16" y="0"/>
                                  </a:lnTo>
                                  <a:lnTo>
                                    <a:pt x="0" y="17"/>
                                  </a:lnTo>
                                  <a:lnTo>
                                    <a:pt x="11" y="21"/>
                                  </a:lnTo>
                                  <a:lnTo>
                                    <a:pt x="19" y="46"/>
                                  </a:lnTo>
                                  <a:lnTo>
                                    <a:pt x="31" y="56"/>
                                  </a:lnTo>
                                  <a:lnTo>
                                    <a:pt x="36" y="78"/>
                                  </a:lnTo>
                                  <a:lnTo>
                                    <a:pt x="31" y="96"/>
                                  </a:lnTo>
                                  <a:lnTo>
                                    <a:pt x="3" y="135"/>
                                  </a:lnTo>
                                  <a:lnTo>
                                    <a:pt x="6" y="153"/>
                                  </a:lnTo>
                                  <a:lnTo>
                                    <a:pt x="28" y="152"/>
                                  </a:lnTo>
                                  <a:lnTo>
                                    <a:pt x="10" y="160"/>
                                  </a:lnTo>
                                  <a:lnTo>
                                    <a:pt x="5" y="168"/>
                                  </a:lnTo>
                                  <a:lnTo>
                                    <a:pt x="10" y="174"/>
                                  </a:lnTo>
                                  <a:lnTo>
                                    <a:pt x="119" y="238"/>
                                  </a:lnTo>
                                  <a:lnTo>
                                    <a:pt x="127" y="262"/>
                                  </a:lnTo>
                                  <a:lnTo>
                                    <a:pt x="171" y="290"/>
                                  </a:lnTo>
                                  <a:lnTo>
                                    <a:pt x="181" y="280"/>
                                  </a:lnTo>
                                  <a:lnTo>
                                    <a:pt x="203" y="228"/>
                                  </a:lnTo>
                                  <a:lnTo>
                                    <a:pt x="239" y="197"/>
                                  </a:lnTo>
                                  <a:lnTo>
                                    <a:pt x="223" y="173"/>
                                  </a:lnTo>
                                  <a:lnTo>
                                    <a:pt x="223" y="56"/>
                                  </a:lnTo>
                                  <a:lnTo>
                                    <a:pt x="251" y="21"/>
                                  </a:lnTo>
                                  <a:lnTo>
                                    <a:pt x="234" y="23"/>
                                  </a:lnTo>
                                  <a:lnTo>
                                    <a:pt x="218" y="13"/>
                                  </a:lnTo>
                                  <a:lnTo>
                                    <a:pt x="195" y="18"/>
                                  </a:lnTo>
                                  <a:lnTo>
                                    <a:pt x="171" y="33"/>
                                  </a:lnTo>
                                  <a:lnTo>
                                    <a:pt x="156" y="33"/>
                                  </a:lnTo>
                                  <a:lnTo>
                                    <a:pt x="124" y="26"/>
                                  </a:lnTo>
                                  <a:lnTo>
                                    <a:pt x="85" y="2"/>
                                  </a:lnTo>
                                  <a:lnTo>
                                    <a:pt x="60"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64" name="Freeform 1243"/>
                            <p:cNvSpPr>
                              <a:spLocks/>
                            </p:cNvSpPr>
                            <p:nvPr/>
                          </p:nvSpPr>
                          <p:spPr bwMode="auto">
                            <a:xfrm>
                              <a:off x="3376" y="2938"/>
                              <a:ext cx="274" cy="269"/>
                            </a:xfrm>
                            <a:custGeom>
                              <a:avLst/>
                              <a:gdLst>
                                <a:gd name="T0" fmla="*/ 0 w 599"/>
                                <a:gd name="T1" fmla="*/ 0 h 588"/>
                                <a:gd name="T2" fmla="*/ 0 w 599"/>
                                <a:gd name="T3" fmla="*/ 0 h 588"/>
                                <a:gd name="T4" fmla="*/ 0 w 599"/>
                                <a:gd name="T5" fmla="*/ 0 h 588"/>
                                <a:gd name="T6" fmla="*/ 0 w 599"/>
                                <a:gd name="T7" fmla="*/ 0 h 588"/>
                                <a:gd name="T8" fmla="*/ 0 w 599"/>
                                <a:gd name="T9" fmla="*/ 0 h 588"/>
                                <a:gd name="T10" fmla="*/ 0 w 599"/>
                                <a:gd name="T11" fmla="*/ 0 h 588"/>
                                <a:gd name="T12" fmla="*/ 0 w 599"/>
                                <a:gd name="T13" fmla="*/ 0 h 588"/>
                                <a:gd name="T14" fmla="*/ 0 w 599"/>
                                <a:gd name="T15" fmla="*/ 0 h 588"/>
                                <a:gd name="T16" fmla="*/ 0 w 599"/>
                                <a:gd name="T17" fmla="*/ 0 h 588"/>
                                <a:gd name="T18" fmla="*/ 0 w 599"/>
                                <a:gd name="T19" fmla="*/ 0 h 588"/>
                                <a:gd name="T20" fmla="*/ 0 w 599"/>
                                <a:gd name="T21" fmla="*/ 0 h 588"/>
                                <a:gd name="T22" fmla="*/ 0 w 599"/>
                                <a:gd name="T23" fmla="*/ 0 h 588"/>
                                <a:gd name="T24" fmla="*/ 0 w 599"/>
                                <a:gd name="T25" fmla="*/ 0 h 588"/>
                                <a:gd name="T26" fmla="*/ 0 w 599"/>
                                <a:gd name="T27" fmla="*/ 0 h 588"/>
                                <a:gd name="T28" fmla="*/ 0 w 599"/>
                                <a:gd name="T29" fmla="*/ 0 h 588"/>
                                <a:gd name="T30" fmla="*/ 0 w 599"/>
                                <a:gd name="T31" fmla="*/ 0 h 588"/>
                                <a:gd name="T32" fmla="*/ 0 w 599"/>
                                <a:gd name="T33" fmla="*/ 0 h 588"/>
                                <a:gd name="T34" fmla="*/ 0 w 599"/>
                                <a:gd name="T35" fmla="*/ 0 h 588"/>
                                <a:gd name="T36" fmla="*/ 0 w 599"/>
                                <a:gd name="T37" fmla="*/ 0 h 588"/>
                                <a:gd name="T38" fmla="*/ 0 w 599"/>
                                <a:gd name="T39" fmla="*/ 0 h 588"/>
                                <a:gd name="T40" fmla="*/ 0 w 599"/>
                                <a:gd name="T41" fmla="*/ 0 h 588"/>
                                <a:gd name="T42" fmla="*/ 0 w 599"/>
                                <a:gd name="T43" fmla="*/ 0 h 588"/>
                                <a:gd name="T44" fmla="*/ 0 w 599"/>
                                <a:gd name="T45" fmla="*/ 0 h 588"/>
                                <a:gd name="T46" fmla="*/ 0 w 599"/>
                                <a:gd name="T47" fmla="*/ 0 h 588"/>
                                <a:gd name="T48" fmla="*/ 0 w 599"/>
                                <a:gd name="T49" fmla="*/ 0 h 588"/>
                                <a:gd name="T50" fmla="*/ 0 w 599"/>
                                <a:gd name="T51" fmla="*/ 0 h 588"/>
                                <a:gd name="T52" fmla="*/ 0 w 599"/>
                                <a:gd name="T53" fmla="*/ 0 h 588"/>
                                <a:gd name="T54" fmla="*/ 0 w 599"/>
                                <a:gd name="T55" fmla="*/ 0 h 588"/>
                                <a:gd name="T56" fmla="*/ 0 w 599"/>
                                <a:gd name="T57" fmla="*/ 0 h 588"/>
                                <a:gd name="T58" fmla="*/ 0 w 599"/>
                                <a:gd name="T59" fmla="*/ 0 h 588"/>
                                <a:gd name="T60" fmla="*/ 0 w 599"/>
                                <a:gd name="T61" fmla="*/ 0 h 588"/>
                                <a:gd name="T62" fmla="*/ 0 w 599"/>
                                <a:gd name="T63" fmla="*/ 0 h 588"/>
                                <a:gd name="T64" fmla="*/ 0 w 599"/>
                                <a:gd name="T65" fmla="*/ 0 h 588"/>
                                <a:gd name="T66" fmla="*/ 0 w 599"/>
                                <a:gd name="T67" fmla="*/ 0 h 588"/>
                                <a:gd name="T68" fmla="*/ 0 w 599"/>
                                <a:gd name="T69" fmla="*/ 0 h 588"/>
                                <a:gd name="T70" fmla="*/ 0 w 599"/>
                                <a:gd name="T71" fmla="*/ 0 h 588"/>
                                <a:gd name="T72" fmla="*/ 0 w 599"/>
                                <a:gd name="T73" fmla="*/ 0 h 588"/>
                                <a:gd name="T74" fmla="*/ 0 w 599"/>
                                <a:gd name="T75" fmla="*/ 0 h 588"/>
                                <a:gd name="T76" fmla="*/ 0 w 599"/>
                                <a:gd name="T77" fmla="*/ 0 h 588"/>
                                <a:gd name="T78" fmla="*/ 0 w 599"/>
                                <a:gd name="T79" fmla="*/ 0 h 588"/>
                                <a:gd name="T80" fmla="*/ 0 w 599"/>
                                <a:gd name="T81" fmla="*/ 0 h 588"/>
                                <a:gd name="T82" fmla="*/ 0 w 599"/>
                                <a:gd name="T83" fmla="*/ 0 h 588"/>
                                <a:gd name="T84" fmla="*/ 0 w 599"/>
                                <a:gd name="T85" fmla="*/ 0 h 588"/>
                                <a:gd name="T86" fmla="*/ 0 w 599"/>
                                <a:gd name="T87" fmla="*/ 0 h 588"/>
                                <a:gd name="T88" fmla="*/ 0 w 599"/>
                                <a:gd name="T89" fmla="*/ 0 h 588"/>
                                <a:gd name="T90" fmla="*/ 0 w 599"/>
                                <a:gd name="T91" fmla="*/ 0 h 5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99"/>
                                <a:gd name="T139" fmla="*/ 0 h 588"/>
                                <a:gd name="T140" fmla="*/ 599 w 599"/>
                                <a:gd name="T141" fmla="*/ 588 h 5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99" h="588">
                                  <a:moveTo>
                                    <a:pt x="574" y="129"/>
                                  </a:moveTo>
                                  <a:lnTo>
                                    <a:pt x="553" y="152"/>
                                  </a:lnTo>
                                  <a:lnTo>
                                    <a:pt x="550" y="207"/>
                                  </a:lnTo>
                                  <a:lnTo>
                                    <a:pt x="527" y="240"/>
                                  </a:lnTo>
                                  <a:lnTo>
                                    <a:pt x="532" y="251"/>
                                  </a:lnTo>
                                  <a:lnTo>
                                    <a:pt x="537" y="271"/>
                                  </a:lnTo>
                                  <a:lnTo>
                                    <a:pt x="532" y="328"/>
                                  </a:lnTo>
                                  <a:lnTo>
                                    <a:pt x="537" y="344"/>
                                  </a:lnTo>
                                  <a:lnTo>
                                    <a:pt x="539" y="368"/>
                                  </a:lnTo>
                                  <a:lnTo>
                                    <a:pt x="550" y="388"/>
                                  </a:lnTo>
                                  <a:lnTo>
                                    <a:pt x="570" y="404"/>
                                  </a:lnTo>
                                  <a:lnTo>
                                    <a:pt x="574" y="422"/>
                                  </a:lnTo>
                                  <a:lnTo>
                                    <a:pt x="532" y="432"/>
                                  </a:lnTo>
                                  <a:lnTo>
                                    <a:pt x="517" y="455"/>
                                  </a:lnTo>
                                  <a:lnTo>
                                    <a:pt x="522" y="495"/>
                                  </a:lnTo>
                                  <a:lnTo>
                                    <a:pt x="511" y="536"/>
                                  </a:lnTo>
                                  <a:lnTo>
                                    <a:pt x="526" y="552"/>
                                  </a:lnTo>
                                  <a:lnTo>
                                    <a:pt x="548" y="552"/>
                                  </a:lnTo>
                                  <a:lnTo>
                                    <a:pt x="550" y="588"/>
                                  </a:lnTo>
                                  <a:lnTo>
                                    <a:pt x="522" y="582"/>
                                  </a:lnTo>
                                  <a:lnTo>
                                    <a:pt x="496" y="552"/>
                                  </a:lnTo>
                                  <a:lnTo>
                                    <a:pt x="477" y="547"/>
                                  </a:lnTo>
                                  <a:lnTo>
                                    <a:pt x="464" y="536"/>
                                  </a:lnTo>
                                  <a:lnTo>
                                    <a:pt x="439" y="541"/>
                                  </a:lnTo>
                                  <a:lnTo>
                                    <a:pt x="413" y="528"/>
                                  </a:lnTo>
                                  <a:lnTo>
                                    <a:pt x="405" y="516"/>
                                  </a:lnTo>
                                  <a:lnTo>
                                    <a:pt x="384" y="523"/>
                                  </a:lnTo>
                                  <a:lnTo>
                                    <a:pt x="376" y="508"/>
                                  </a:lnTo>
                                  <a:lnTo>
                                    <a:pt x="368" y="510"/>
                                  </a:lnTo>
                                  <a:lnTo>
                                    <a:pt x="321" y="512"/>
                                  </a:lnTo>
                                  <a:lnTo>
                                    <a:pt x="312" y="523"/>
                                  </a:lnTo>
                                  <a:lnTo>
                                    <a:pt x="303" y="516"/>
                                  </a:lnTo>
                                  <a:lnTo>
                                    <a:pt x="312" y="500"/>
                                  </a:lnTo>
                                  <a:lnTo>
                                    <a:pt x="298" y="464"/>
                                  </a:lnTo>
                                  <a:lnTo>
                                    <a:pt x="296" y="404"/>
                                  </a:lnTo>
                                  <a:lnTo>
                                    <a:pt x="293" y="396"/>
                                  </a:lnTo>
                                  <a:lnTo>
                                    <a:pt x="265" y="396"/>
                                  </a:lnTo>
                                  <a:lnTo>
                                    <a:pt x="267" y="383"/>
                                  </a:lnTo>
                                  <a:lnTo>
                                    <a:pt x="228" y="388"/>
                                  </a:lnTo>
                                  <a:lnTo>
                                    <a:pt x="218" y="417"/>
                                  </a:lnTo>
                                  <a:lnTo>
                                    <a:pt x="171" y="422"/>
                                  </a:lnTo>
                                  <a:lnTo>
                                    <a:pt x="145" y="398"/>
                                  </a:lnTo>
                                  <a:lnTo>
                                    <a:pt x="135" y="359"/>
                                  </a:lnTo>
                                  <a:lnTo>
                                    <a:pt x="122" y="349"/>
                                  </a:lnTo>
                                  <a:lnTo>
                                    <a:pt x="29" y="350"/>
                                  </a:lnTo>
                                  <a:lnTo>
                                    <a:pt x="0" y="363"/>
                                  </a:lnTo>
                                  <a:lnTo>
                                    <a:pt x="0" y="350"/>
                                  </a:lnTo>
                                  <a:lnTo>
                                    <a:pt x="3" y="349"/>
                                  </a:lnTo>
                                  <a:lnTo>
                                    <a:pt x="6" y="324"/>
                                  </a:lnTo>
                                  <a:lnTo>
                                    <a:pt x="19" y="313"/>
                                  </a:lnTo>
                                  <a:lnTo>
                                    <a:pt x="37" y="318"/>
                                  </a:lnTo>
                                  <a:lnTo>
                                    <a:pt x="45" y="308"/>
                                  </a:lnTo>
                                  <a:lnTo>
                                    <a:pt x="62" y="303"/>
                                  </a:lnTo>
                                  <a:lnTo>
                                    <a:pt x="63" y="318"/>
                                  </a:lnTo>
                                  <a:lnTo>
                                    <a:pt x="70" y="320"/>
                                  </a:lnTo>
                                  <a:lnTo>
                                    <a:pt x="111" y="289"/>
                                  </a:lnTo>
                                  <a:lnTo>
                                    <a:pt x="120" y="269"/>
                                  </a:lnTo>
                                  <a:lnTo>
                                    <a:pt x="127" y="233"/>
                                  </a:lnTo>
                                  <a:lnTo>
                                    <a:pt x="138" y="212"/>
                                  </a:lnTo>
                                  <a:lnTo>
                                    <a:pt x="169" y="189"/>
                                  </a:lnTo>
                                  <a:lnTo>
                                    <a:pt x="181" y="105"/>
                                  </a:lnTo>
                                  <a:lnTo>
                                    <a:pt x="197" y="70"/>
                                  </a:lnTo>
                                  <a:lnTo>
                                    <a:pt x="198" y="53"/>
                                  </a:lnTo>
                                  <a:lnTo>
                                    <a:pt x="205" y="49"/>
                                  </a:lnTo>
                                  <a:lnTo>
                                    <a:pt x="207" y="25"/>
                                  </a:lnTo>
                                  <a:lnTo>
                                    <a:pt x="225" y="4"/>
                                  </a:lnTo>
                                  <a:lnTo>
                                    <a:pt x="244" y="5"/>
                                  </a:lnTo>
                                  <a:lnTo>
                                    <a:pt x="262" y="25"/>
                                  </a:lnTo>
                                  <a:lnTo>
                                    <a:pt x="270" y="23"/>
                                  </a:lnTo>
                                  <a:lnTo>
                                    <a:pt x="291" y="31"/>
                                  </a:lnTo>
                                  <a:lnTo>
                                    <a:pt x="319" y="31"/>
                                  </a:lnTo>
                                  <a:lnTo>
                                    <a:pt x="334" y="15"/>
                                  </a:lnTo>
                                  <a:lnTo>
                                    <a:pt x="350" y="20"/>
                                  </a:lnTo>
                                  <a:lnTo>
                                    <a:pt x="387" y="7"/>
                                  </a:lnTo>
                                  <a:lnTo>
                                    <a:pt x="394" y="13"/>
                                  </a:lnTo>
                                  <a:lnTo>
                                    <a:pt x="405" y="9"/>
                                  </a:lnTo>
                                  <a:lnTo>
                                    <a:pt x="407" y="4"/>
                                  </a:lnTo>
                                  <a:lnTo>
                                    <a:pt x="441" y="0"/>
                                  </a:lnTo>
                                  <a:lnTo>
                                    <a:pt x="449" y="9"/>
                                  </a:lnTo>
                                  <a:lnTo>
                                    <a:pt x="454" y="5"/>
                                  </a:lnTo>
                                  <a:lnTo>
                                    <a:pt x="459" y="9"/>
                                  </a:lnTo>
                                  <a:lnTo>
                                    <a:pt x="464" y="4"/>
                                  </a:lnTo>
                                  <a:lnTo>
                                    <a:pt x="480" y="5"/>
                                  </a:lnTo>
                                  <a:lnTo>
                                    <a:pt x="496" y="25"/>
                                  </a:lnTo>
                                  <a:lnTo>
                                    <a:pt x="511" y="31"/>
                                  </a:lnTo>
                                  <a:lnTo>
                                    <a:pt x="519" y="25"/>
                                  </a:lnTo>
                                  <a:lnTo>
                                    <a:pt x="539" y="28"/>
                                  </a:lnTo>
                                  <a:lnTo>
                                    <a:pt x="548" y="22"/>
                                  </a:lnTo>
                                  <a:lnTo>
                                    <a:pt x="586" y="53"/>
                                  </a:lnTo>
                                  <a:lnTo>
                                    <a:pt x="584" y="83"/>
                                  </a:lnTo>
                                  <a:lnTo>
                                    <a:pt x="599" y="96"/>
                                  </a:lnTo>
                                  <a:lnTo>
                                    <a:pt x="574" y="119"/>
                                  </a:lnTo>
                                  <a:lnTo>
                                    <a:pt x="574" y="129"/>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65" name="Freeform 1244"/>
                            <p:cNvSpPr>
                              <a:spLocks/>
                            </p:cNvSpPr>
                            <p:nvPr/>
                          </p:nvSpPr>
                          <p:spPr bwMode="auto">
                            <a:xfrm>
                              <a:off x="3376" y="2938"/>
                              <a:ext cx="274" cy="269"/>
                            </a:xfrm>
                            <a:custGeom>
                              <a:avLst/>
                              <a:gdLst>
                                <a:gd name="T0" fmla="*/ 0 w 599"/>
                                <a:gd name="T1" fmla="*/ 0 h 588"/>
                                <a:gd name="T2" fmla="*/ 0 w 599"/>
                                <a:gd name="T3" fmla="*/ 0 h 588"/>
                                <a:gd name="T4" fmla="*/ 0 w 599"/>
                                <a:gd name="T5" fmla="*/ 0 h 588"/>
                                <a:gd name="T6" fmla="*/ 0 w 599"/>
                                <a:gd name="T7" fmla="*/ 0 h 588"/>
                                <a:gd name="T8" fmla="*/ 0 w 599"/>
                                <a:gd name="T9" fmla="*/ 0 h 588"/>
                                <a:gd name="T10" fmla="*/ 0 w 599"/>
                                <a:gd name="T11" fmla="*/ 0 h 588"/>
                                <a:gd name="T12" fmla="*/ 0 w 599"/>
                                <a:gd name="T13" fmla="*/ 0 h 588"/>
                                <a:gd name="T14" fmla="*/ 0 w 599"/>
                                <a:gd name="T15" fmla="*/ 0 h 588"/>
                                <a:gd name="T16" fmla="*/ 0 w 599"/>
                                <a:gd name="T17" fmla="*/ 0 h 588"/>
                                <a:gd name="T18" fmla="*/ 0 w 599"/>
                                <a:gd name="T19" fmla="*/ 0 h 588"/>
                                <a:gd name="T20" fmla="*/ 0 w 599"/>
                                <a:gd name="T21" fmla="*/ 0 h 588"/>
                                <a:gd name="T22" fmla="*/ 0 w 599"/>
                                <a:gd name="T23" fmla="*/ 0 h 588"/>
                                <a:gd name="T24" fmla="*/ 0 w 599"/>
                                <a:gd name="T25" fmla="*/ 0 h 588"/>
                                <a:gd name="T26" fmla="*/ 0 w 599"/>
                                <a:gd name="T27" fmla="*/ 0 h 588"/>
                                <a:gd name="T28" fmla="*/ 0 w 599"/>
                                <a:gd name="T29" fmla="*/ 0 h 588"/>
                                <a:gd name="T30" fmla="*/ 0 w 599"/>
                                <a:gd name="T31" fmla="*/ 0 h 588"/>
                                <a:gd name="T32" fmla="*/ 0 w 599"/>
                                <a:gd name="T33" fmla="*/ 0 h 588"/>
                                <a:gd name="T34" fmla="*/ 0 w 599"/>
                                <a:gd name="T35" fmla="*/ 0 h 588"/>
                                <a:gd name="T36" fmla="*/ 0 w 599"/>
                                <a:gd name="T37" fmla="*/ 0 h 588"/>
                                <a:gd name="T38" fmla="*/ 0 w 599"/>
                                <a:gd name="T39" fmla="*/ 0 h 588"/>
                                <a:gd name="T40" fmla="*/ 0 w 599"/>
                                <a:gd name="T41" fmla="*/ 0 h 588"/>
                                <a:gd name="T42" fmla="*/ 0 w 599"/>
                                <a:gd name="T43" fmla="*/ 0 h 588"/>
                                <a:gd name="T44" fmla="*/ 0 w 599"/>
                                <a:gd name="T45" fmla="*/ 0 h 588"/>
                                <a:gd name="T46" fmla="*/ 0 w 599"/>
                                <a:gd name="T47" fmla="*/ 0 h 588"/>
                                <a:gd name="T48" fmla="*/ 0 w 599"/>
                                <a:gd name="T49" fmla="*/ 0 h 588"/>
                                <a:gd name="T50" fmla="*/ 0 w 599"/>
                                <a:gd name="T51" fmla="*/ 0 h 588"/>
                                <a:gd name="T52" fmla="*/ 0 w 599"/>
                                <a:gd name="T53" fmla="*/ 0 h 588"/>
                                <a:gd name="T54" fmla="*/ 0 w 599"/>
                                <a:gd name="T55" fmla="*/ 0 h 588"/>
                                <a:gd name="T56" fmla="*/ 0 w 599"/>
                                <a:gd name="T57" fmla="*/ 0 h 588"/>
                                <a:gd name="T58" fmla="*/ 0 w 599"/>
                                <a:gd name="T59" fmla="*/ 0 h 588"/>
                                <a:gd name="T60" fmla="*/ 0 w 599"/>
                                <a:gd name="T61" fmla="*/ 0 h 588"/>
                                <a:gd name="T62" fmla="*/ 0 w 599"/>
                                <a:gd name="T63" fmla="*/ 0 h 588"/>
                                <a:gd name="T64" fmla="*/ 0 w 599"/>
                                <a:gd name="T65" fmla="*/ 0 h 588"/>
                                <a:gd name="T66" fmla="*/ 0 w 599"/>
                                <a:gd name="T67" fmla="*/ 0 h 588"/>
                                <a:gd name="T68" fmla="*/ 0 w 599"/>
                                <a:gd name="T69" fmla="*/ 0 h 588"/>
                                <a:gd name="T70" fmla="*/ 0 w 599"/>
                                <a:gd name="T71" fmla="*/ 0 h 588"/>
                                <a:gd name="T72" fmla="*/ 0 w 599"/>
                                <a:gd name="T73" fmla="*/ 0 h 588"/>
                                <a:gd name="T74" fmla="*/ 0 w 599"/>
                                <a:gd name="T75" fmla="*/ 0 h 588"/>
                                <a:gd name="T76" fmla="*/ 0 w 599"/>
                                <a:gd name="T77" fmla="*/ 0 h 588"/>
                                <a:gd name="T78" fmla="*/ 0 w 599"/>
                                <a:gd name="T79" fmla="*/ 0 h 588"/>
                                <a:gd name="T80" fmla="*/ 0 w 599"/>
                                <a:gd name="T81" fmla="*/ 0 h 588"/>
                                <a:gd name="T82" fmla="*/ 0 w 599"/>
                                <a:gd name="T83" fmla="*/ 0 h 588"/>
                                <a:gd name="T84" fmla="*/ 0 w 599"/>
                                <a:gd name="T85" fmla="*/ 0 h 588"/>
                                <a:gd name="T86" fmla="*/ 0 w 599"/>
                                <a:gd name="T87" fmla="*/ 0 h 588"/>
                                <a:gd name="T88" fmla="*/ 0 w 599"/>
                                <a:gd name="T89" fmla="*/ 0 h 588"/>
                                <a:gd name="T90" fmla="*/ 0 w 599"/>
                                <a:gd name="T91" fmla="*/ 0 h 5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99"/>
                                <a:gd name="T139" fmla="*/ 0 h 588"/>
                                <a:gd name="T140" fmla="*/ 599 w 599"/>
                                <a:gd name="T141" fmla="*/ 588 h 5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99" h="588">
                                  <a:moveTo>
                                    <a:pt x="574" y="129"/>
                                  </a:moveTo>
                                  <a:lnTo>
                                    <a:pt x="553" y="152"/>
                                  </a:lnTo>
                                  <a:lnTo>
                                    <a:pt x="550" y="207"/>
                                  </a:lnTo>
                                  <a:lnTo>
                                    <a:pt x="527" y="240"/>
                                  </a:lnTo>
                                  <a:lnTo>
                                    <a:pt x="532" y="251"/>
                                  </a:lnTo>
                                  <a:lnTo>
                                    <a:pt x="537" y="271"/>
                                  </a:lnTo>
                                  <a:lnTo>
                                    <a:pt x="532" y="328"/>
                                  </a:lnTo>
                                  <a:lnTo>
                                    <a:pt x="537" y="344"/>
                                  </a:lnTo>
                                  <a:lnTo>
                                    <a:pt x="539" y="368"/>
                                  </a:lnTo>
                                  <a:lnTo>
                                    <a:pt x="550" y="388"/>
                                  </a:lnTo>
                                  <a:lnTo>
                                    <a:pt x="570" y="404"/>
                                  </a:lnTo>
                                  <a:lnTo>
                                    <a:pt x="574" y="422"/>
                                  </a:lnTo>
                                  <a:lnTo>
                                    <a:pt x="532" y="432"/>
                                  </a:lnTo>
                                  <a:lnTo>
                                    <a:pt x="517" y="455"/>
                                  </a:lnTo>
                                  <a:lnTo>
                                    <a:pt x="522" y="495"/>
                                  </a:lnTo>
                                  <a:lnTo>
                                    <a:pt x="511" y="536"/>
                                  </a:lnTo>
                                  <a:lnTo>
                                    <a:pt x="526" y="552"/>
                                  </a:lnTo>
                                  <a:lnTo>
                                    <a:pt x="548" y="552"/>
                                  </a:lnTo>
                                  <a:lnTo>
                                    <a:pt x="550" y="588"/>
                                  </a:lnTo>
                                  <a:lnTo>
                                    <a:pt x="522" y="582"/>
                                  </a:lnTo>
                                  <a:lnTo>
                                    <a:pt x="496" y="552"/>
                                  </a:lnTo>
                                  <a:lnTo>
                                    <a:pt x="477" y="547"/>
                                  </a:lnTo>
                                  <a:lnTo>
                                    <a:pt x="464" y="536"/>
                                  </a:lnTo>
                                  <a:lnTo>
                                    <a:pt x="439" y="541"/>
                                  </a:lnTo>
                                  <a:lnTo>
                                    <a:pt x="413" y="528"/>
                                  </a:lnTo>
                                  <a:lnTo>
                                    <a:pt x="405" y="516"/>
                                  </a:lnTo>
                                  <a:lnTo>
                                    <a:pt x="384" y="523"/>
                                  </a:lnTo>
                                  <a:lnTo>
                                    <a:pt x="376" y="508"/>
                                  </a:lnTo>
                                  <a:lnTo>
                                    <a:pt x="368" y="510"/>
                                  </a:lnTo>
                                  <a:lnTo>
                                    <a:pt x="321" y="512"/>
                                  </a:lnTo>
                                  <a:lnTo>
                                    <a:pt x="312" y="523"/>
                                  </a:lnTo>
                                  <a:lnTo>
                                    <a:pt x="303" y="516"/>
                                  </a:lnTo>
                                  <a:lnTo>
                                    <a:pt x="312" y="500"/>
                                  </a:lnTo>
                                  <a:lnTo>
                                    <a:pt x="298" y="464"/>
                                  </a:lnTo>
                                  <a:lnTo>
                                    <a:pt x="296" y="404"/>
                                  </a:lnTo>
                                  <a:lnTo>
                                    <a:pt x="293" y="396"/>
                                  </a:lnTo>
                                  <a:lnTo>
                                    <a:pt x="265" y="396"/>
                                  </a:lnTo>
                                  <a:lnTo>
                                    <a:pt x="267" y="383"/>
                                  </a:lnTo>
                                  <a:lnTo>
                                    <a:pt x="228" y="388"/>
                                  </a:lnTo>
                                  <a:lnTo>
                                    <a:pt x="218" y="417"/>
                                  </a:lnTo>
                                  <a:lnTo>
                                    <a:pt x="171" y="422"/>
                                  </a:lnTo>
                                  <a:lnTo>
                                    <a:pt x="145" y="398"/>
                                  </a:lnTo>
                                  <a:lnTo>
                                    <a:pt x="135" y="359"/>
                                  </a:lnTo>
                                  <a:lnTo>
                                    <a:pt x="122" y="349"/>
                                  </a:lnTo>
                                  <a:lnTo>
                                    <a:pt x="29" y="350"/>
                                  </a:lnTo>
                                  <a:lnTo>
                                    <a:pt x="0" y="363"/>
                                  </a:lnTo>
                                  <a:lnTo>
                                    <a:pt x="0" y="350"/>
                                  </a:lnTo>
                                  <a:lnTo>
                                    <a:pt x="3" y="349"/>
                                  </a:lnTo>
                                  <a:lnTo>
                                    <a:pt x="6" y="324"/>
                                  </a:lnTo>
                                  <a:lnTo>
                                    <a:pt x="19" y="313"/>
                                  </a:lnTo>
                                  <a:lnTo>
                                    <a:pt x="37" y="318"/>
                                  </a:lnTo>
                                  <a:lnTo>
                                    <a:pt x="45" y="308"/>
                                  </a:lnTo>
                                  <a:lnTo>
                                    <a:pt x="62" y="303"/>
                                  </a:lnTo>
                                  <a:lnTo>
                                    <a:pt x="63" y="318"/>
                                  </a:lnTo>
                                  <a:lnTo>
                                    <a:pt x="70" y="320"/>
                                  </a:lnTo>
                                  <a:lnTo>
                                    <a:pt x="111" y="289"/>
                                  </a:lnTo>
                                  <a:lnTo>
                                    <a:pt x="120" y="269"/>
                                  </a:lnTo>
                                  <a:lnTo>
                                    <a:pt x="127" y="233"/>
                                  </a:lnTo>
                                  <a:lnTo>
                                    <a:pt x="138" y="212"/>
                                  </a:lnTo>
                                  <a:lnTo>
                                    <a:pt x="169" y="189"/>
                                  </a:lnTo>
                                  <a:lnTo>
                                    <a:pt x="181" y="105"/>
                                  </a:lnTo>
                                  <a:lnTo>
                                    <a:pt x="197" y="70"/>
                                  </a:lnTo>
                                  <a:lnTo>
                                    <a:pt x="198" y="53"/>
                                  </a:lnTo>
                                  <a:lnTo>
                                    <a:pt x="205" y="49"/>
                                  </a:lnTo>
                                  <a:lnTo>
                                    <a:pt x="207" y="25"/>
                                  </a:lnTo>
                                  <a:lnTo>
                                    <a:pt x="225" y="4"/>
                                  </a:lnTo>
                                  <a:lnTo>
                                    <a:pt x="244" y="5"/>
                                  </a:lnTo>
                                  <a:lnTo>
                                    <a:pt x="262" y="25"/>
                                  </a:lnTo>
                                  <a:lnTo>
                                    <a:pt x="270" y="23"/>
                                  </a:lnTo>
                                  <a:lnTo>
                                    <a:pt x="291" y="31"/>
                                  </a:lnTo>
                                  <a:lnTo>
                                    <a:pt x="319" y="31"/>
                                  </a:lnTo>
                                  <a:lnTo>
                                    <a:pt x="334" y="15"/>
                                  </a:lnTo>
                                  <a:lnTo>
                                    <a:pt x="350" y="20"/>
                                  </a:lnTo>
                                  <a:lnTo>
                                    <a:pt x="387" y="7"/>
                                  </a:lnTo>
                                  <a:lnTo>
                                    <a:pt x="394" y="13"/>
                                  </a:lnTo>
                                  <a:lnTo>
                                    <a:pt x="405" y="9"/>
                                  </a:lnTo>
                                  <a:lnTo>
                                    <a:pt x="407" y="4"/>
                                  </a:lnTo>
                                  <a:lnTo>
                                    <a:pt x="441" y="0"/>
                                  </a:lnTo>
                                  <a:lnTo>
                                    <a:pt x="449" y="9"/>
                                  </a:lnTo>
                                  <a:lnTo>
                                    <a:pt x="454" y="5"/>
                                  </a:lnTo>
                                  <a:lnTo>
                                    <a:pt x="459" y="9"/>
                                  </a:lnTo>
                                  <a:lnTo>
                                    <a:pt x="464" y="4"/>
                                  </a:lnTo>
                                  <a:lnTo>
                                    <a:pt x="480" y="5"/>
                                  </a:lnTo>
                                  <a:lnTo>
                                    <a:pt x="496" y="25"/>
                                  </a:lnTo>
                                  <a:lnTo>
                                    <a:pt x="511" y="31"/>
                                  </a:lnTo>
                                  <a:lnTo>
                                    <a:pt x="519" y="25"/>
                                  </a:lnTo>
                                  <a:lnTo>
                                    <a:pt x="539" y="28"/>
                                  </a:lnTo>
                                  <a:lnTo>
                                    <a:pt x="548" y="22"/>
                                  </a:lnTo>
                                  <a:lnTo>
                                    <a:pt x="586" y="53"/>
                                  </a:lnTo>
                                  <a:lnTo>
                                    <a:pt x="584" y="83"/>
                                  </a:lnTo>
                                  <a:lnTo>
                                    <a:pt x="599" y="96"/>
                                  </a:lnTo>
                                  <a:lnTo>
                                    <a:pt x="574" y="119"/>
                                  </a:lnTo>
                                  <a:lnTo>
                                    <a:pt x="574" y="129"/>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66" name="Freeform 1245"/>
                            <p:cNvSpPr>
                              <a:spLocks/>
                            </p:cNvSpPr>
                            <p:nvPr/>
                          </p:nvSpPr>
                          <p:spPr bwMode="auto">
                            <a:xfrm>
                              <a:off x="3628" y="2956"/>
                              <a:ext cx="76" cy="77"/>
                            </a:xfrm>
                            <a:custGeom>
                              <a:avLst/>
                              <a:gdLst>
                                <a:gd name="T0" fmla="*/ 0 w 168"/>
                                <a:gd name="T1" fmla="*/ 0 h 169"/>
                                <a:gd name="T2" fmla="*/ 0 w 168"/>
                                <a:gd name="T3" fmla="*/ 0 h 169"/>
                                <a:gd name="T4" fmla="*/ 0 w 168"/>
                                <a:gd name="T5" fmla="*/ 0 h 169"/>
                                <a:gd name="T6" fmla="*/ 0 w 168"/>
                                <a:gd name="T7" fmla="*/ 0 h 169"/>
                                <a:gd name="T8" fmla="*/ 0 w 168"/>
                                <a:gd name="T9" fmla="*/ 0 h 169"/>
                                <a:gd name="T10" fmla="*/ 0 w 168"/>
                                <a:gd name="T11" fmla="*/ 0 h 169"/>
                                <a:gd name="T12" fmla="*/ 0 w 168"/>
                                <a:gd name="T13" fmla="*/ 0 h 169"/>
                                <a:gd name="T14" fmla="*/ 0 w 168"/>
                                <a:gd name="T15" fmla="*/ 0 h 169"/>
                                <a:gd name="T16" fmla="*/ 0 w 168"/>
                                <a:gd name="T17" fmla="*/ 0 h 169"/>
                                <a:gd name="T18" fmla="*/ 0 w 168"/>
                                <a:gd name="T19" fmla="*/ 0 h 169"/>
                                <a:gd name="T20" fmla="*/ 0 w 168"/>
                                <a:gd name="T21" fmla="*/ 0 h 169"/>
                                <a:gd name="T22" fmla="*/ 0 w 168"/>
                                <a:gd name="T23" fmla="*/ 0 h 169"/>
                                <a:gd name="T24" fmla="*/ 0 w 168"/>
                                <a:gd name="T25" fmla="*/ 0 h 169"/>
                                <a:gd name="T26" fmla="*/ 0 w 168"/>
                                <a:gd name="T27" fmla="*/ 0 h 169"/>
                                <a:gd name="T28" fmla="*/ 0 w 168"/>
                                <a:gd name="T29" fmla="*/ 0 h 169"/>
                                <a:gd name="T30" fmla="*/ 0 w 168"/>
                                <a:gd name="T31" fmla="*/ 0 h 169"/>
                                <a:gd name="T32" fmla="*/ 0 w 168"/>
                                <a:gd name="T33" fmla="*/ 0 h 169"/>
                                <a:gd name="T34" fmla="*/ 0 w 168"/>
                                <a:gd name="T35" fmla="*/ 0 h 169"/>
                                <a:gd name="T36" fmla="*/ 0 w 168"/>
                                <a:gd name="T37" fmla="*/ 0 h 169"/>
                                <a:gd name="T38" fmla="*/ 0 w 168"/>
                                <a:gd name="T39" fmla="*/ 0 h 169"/>
                                <a:gd name="T40" fmla="*/ 0 w 168"/>
                                <a:gd name="T41" fmla="*/ 0 h 169"/>
                                <a:gd name="T42" fmla="*/ 0 w 168"/>
                                <a:gd name="T43" fmla="*/ 0 h 169"/>
                                <a:gd name="T44" fmla="*/ 0 w 168"/>
                                <a:gd name="T45" fmla="*/ 0 h 169"/>
                                <a:gd name="T46" fmla="*/ 0 w 168"/>
                                <a:gd name="T47" fmla="*/ 0 h 1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8"/>
                                <a:gd name="T73" fmla="*/ 0 h 169"/>
                                <a:gd name="T74" fmla="*/ 168 w 168"/>
                                <a:gd name="T75" fmla="*/ 169 h 1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8" h="169">
                                  <a:moveTo>
                                    <a:pt x="135" y="118"/>
                                  </a:moveTo>
                                  <a:lnTo>
                                    <a:pt x="163" y="79"/>
                                  </a:lnTo>
                                  <a:lnTo>
                                    <a:pt x="168" y="61"/>
                                  </a:lnTo>
                                  <a:lnTo>
                                    <a:pt x="163" y="39"/>
                                  </a:lnTo>
                                  <a:lnTo>
                                    <a:pt x="151" y="29"/>
                                  </a:lnTo>
                                  <a:lnTo>
                                    <a:pt x="143" y="4"/>
                                  </a:lnTo>
                                  <a:lnTo>
                                    <a:pt x="132" y="0"/>
                                  </a:lnTo>
                                  <a:lnTo>
                                    <a:pt x="116" y="9"/>
                                  </a:lnTo>
                                  <a:lnTo>
                                    <a:pt x="36" y="13"/>
                                  </a:lnTo>
                                  <a:lnTo>
                                    <a:pt x="34" y="43"/>
                                  </a:lnTo>
                                  <a:lnTo>
                                    <a:pt x="49" y="56"/>
                                  </a:lnTo>
                                  <a:lnTo>
                                    <a:pt x="49" y="76"/>
                                  </a:lnTo>
                                  <a:lnTo>
                                    <a:pt x="29" y="94"/>
                                  </a:lnTo>
                                  <a:lnTo>
                                    <a:pt x="24" y="89"/>
                                  </a:lnTo>
                                  <a:lnTo>
                                    <a:pt x="3" y="112"/>
                                  </a:lnTo>
                                  <a:lnTo>
                                    <a:pt x="0" y="167"/>
                                  </a:lnTo>
                                  <a:lnTo>
                                    <a:pt x="10" y="169"/>
                                  </a:lnTo>
                                  <a:lnTo>
                                    <a:pt x="23" y="159"/>
                                  </a:lnTo>
                                  <a:lnTo>
                                    <a:pt x="65" y="157"/>
                                  </a:lnTo>
                                  <a:lnTo>
                                    <a:pt x="68" y="131"/>
                                  </a:lnTo>
                                  <a:lnTo>
                                    <a:pt x="91" y="120"/>
                                  </a:lnTo>
                                  <a:lnTo>
                                    <a:pt x="104" y="125"/>
                                  </a:lnTo>
                                  <a:lnTo>
                                    <a:pt x="111" y="115"/>
                                  </a:lnTo>
                                  <a:lnTo>
                                    <a:pt x="135" y="118"/>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67" name="Freeform 1246"/>
                            <p:cNvSpPr>
                              <a:spLocks/>
                            </p:cNvSpPr>
                            <p:nvPr/>
                          </p:nvSpPr>
                          <p:spPr bwMode="auto">
                            <a:xfrm>
                              <a:off x="3628" y="2956"/>
                              <a:ext cx="76" cy="77"/>
                            </a:xfrm>
                            <a:custGeom>
                              <a:avLst/>
                              <a:gdLst>
                                <a:gd name="T0" fmla="*/ 0 w 168"/>
                                <a:gd name="T1" fmla="*/ 0 h 169"/>
                                <a:gd name="T2" fmla="*/ 0 w 168"/>
                                <a:gd name="T3" fmla="*/ 0 h 169"/>
                                <a:gd name="T4" fmla="*/ 0 w 168"/>
                                <a:gd name="T5" fmla="*/ 0 h 169"/>
                                <a:gd name="T6" fmla="*/ 0 w 168"/>
                                <a:gd name="T7" fmla="*/ 0 h 169"/>
                                <a:gd name="T8" fmla="*/ 0 w 168"/>
                                <a:gd name="T9" fmla="*/ 0 h 169"/>
                                <a:gd name="T10" fmla="*/ 0 w 168"/>
                                <a:gd name="T11" fmla="*/ 0 h 169"/>
                                <a:gd name="T12" fmla="*/ 0 w 168"/>
                                <a:gd name="T13" fmla="*/ 0 h 169"/>
                                <a:gd name="T14" fmla="*/ 0 w 168"/>
                                <a:gd name="T15" fmla="*/ 0 h 169"/>
                                <a:gd name="T16" fmla="*/ 0 w 168"/>
                                <a:gd name="T17" fmla="*/ 0 h 169"/>
                                <a:gd name="T18" fmla="*/ 0 w 168"/>
                                <a:gd name="T19" fmla="*/ 0 h 169"/>
                                <a:gd name="T20" fmla="*/ 0 w 168"/>
                                <a:gd name="T21" fmla="*/ 0 h 169"/>
                                <a:gd name="T22" fmla="*/ 0 w 168"/>
                                <a:gd name="T23" fmla="*/ 0 h 169"/>
                                <a:gd name="T24" fmla="*/ 0 w 168"/>
                                <a:gd name="T25" fmla="*/ 0 h 169"/>
                                <a:gd name="T26" fmla="*/ 0 w 168"/>
                                <a:gd name="T27" fmla="*/ 0 h 169"/>
                                <a:gd name="T28" fmla="*/ 0 w 168"/>
                                <a:gd name="T29" fmla="*/ 0 h 169"/>
                                <a:gd name="T30" fmla="*/ 0 w 168"/>
                                <a:gd name="T31" fmla="*/ 0 h 169"/>
                                <a:gd name="T32" fmla="*/ 0 w 168"/>
                                <a:gd name="T33" fmla="*/ 0 h 169"/>
                                <a:gd name="T34" fmla="*/ 0 w 168"/>
                                <a:gd name="T35" fmla="*/ 0 h 169"/>
                                <a:gd name="T36" fmla="*/ 0 w 168"/>
                                <a:gd name="T37" fmla="*/ 0 h 169"/>
                                <a:gd name="T38" fmla="*/ 0 w 168"/>
                                <a:gd name="T39" fmla="*/ 0 h 169"/>
                                <a:gd name="T40" fmla="*/ 0 w 168"/>
                                <a:gd name="T41" fmla="*/ 0 h 169"/>
                                <a:gd name="T42" fmla="*/ 0 w 168"/>
                                <a:gd name="T43" fmla="*/ 0 h 169"/>
                                <a:gd name="T44" fmla="*/ 0 w 168"/>
                                <a:gd name="T45" fmla="*/ 0 h 169"/>
                                <a:gd name="T46" fmla="*/ 0 w 168"/>
                                <a:gd name="T47" fmla="*/ 0 h 1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8"/>
                                <a:gd name="T73" fmla="*/ 0 h 169"/>
                                <a:gd name="T74" fmla="*/ 168 w 168"/>
                                <a:gd name="T75" fmla="*/ 169 h 1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8" h="169">
                                  <a:moveTo>
                                    <a:pt x="135" y="118"/>
                                  </a:moveTo>
                                  <a:lnTo>
                                    <a:pt x="163" y="79"/>
                                  </a:lnTo>
                                  <a:lnTo>
                                    <a:pt x="168" y="61"/>
                                  </a:lnTo>
                                  <a:lnTo>
                                    <a:pt x="163" y="39"/>
                                  </a:lnTo>
                                  <a:lnTo>
                                    <a:pt x="151" y="29"/>
                                  </a:lnTo>
                                  <a:lnTo>
                                    <a:pt x="143" y="4"/>
                                  </a:lnTo>
                                  <a:lnTo>
                                    <a:pt x="132" y="0"/>
                                  </a:lnTo>
                                  <a:lnTo>
                                    <a:pt x="116" y="9"/>
                                  </a:lnTo>
                                  <a:lnTo>
                                    <a:pt x="36" y="13"/>
                                  </a:lnTo>
                                  <a:lnTo>
                                    <a:pt x="34" y="43"/>
                                  </a:lnTo>
                                  <a:lnTo>
                                    <a:pt x="49" y="56"/>
                                  </a:lnTo>
                                  <a:lnTo>
                                    <a:pt x="49" y="76"/>
                                  </a:lnTo>
                                  <a:lnTo>
                                    <a:pt x="29" y="94"/>
                                  </a:lnTo>
                                  <a:lnTo>
                                    <a:pt x="24" y="89"/>
                                  </a:lnTo>
                                  <a:lnTo>
                                    <a:pt x="3" y="112"/>
                                  </a:lnTo>
                                  <a:lnTo>
                                    <a:pt x="0" y="167"/>
                                  </a:lnTo>
                                  <a:lnTo>
                                    <a:pt x="10" y="169"/>
                                  </a:lnTo>
                                  <a:lnTo>
                                    <a:pt x="23" y="159"/>
                                  </a:lnTo>
                                  <a:lnTo>
                                    <a:pt x="65" y="157"/>
                                  </a:lnTo>
                                  <a:lnTo>
                                    <a:pt x="68" y="131"/>
                                  </a:lnTo>
                                  <a:lnTo>
                                    <a:pt x="91" y="120"/>
                                  </a:lnTo>
                                  <a:lnTo>
                                    <a:pt x="104" y="125"/>
                                  </a:lnTo>
                                  <a:lnTo>
                                    <a:pt x="111" y="115"/>
                                  </a:lnTo>
                                  <a:lnTo>
                                    <a:pt x="135" y="118"/>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68" name="Freeform 1247"/>
                            <p:cNvSpPr>
                              <a:spLocks/>
                            </p:cNvSpPr>
                            <p:nvPr/>
                          </p:nvSpPr>
                          <p:spPr bwMode="auto">
                            <a:xfrm>
                              <a:off x="3671" y="3149"/>
                              <a:ext cx="45" cy="114"/>
                            </a:xfrm>
                            <a:custGeom>
                              <a:avLst/>
                              <a:gdLst>
                                <a:gd name="T0" fmla="*/ 0 w 100"/>
                                <a:gd name="T1" fmla="*/ 0 h 247"/>
                                <a:gd name="T2" fmla="*/ 0 w 100"/>
                                <a:gd name="T3" fmla="*/ 0 h 247"/>
                                <a:gd name="T4" fmla="*/ 0 w 100"/>
                                <a:gd name="T5" fmla="*/ 0 h 247"/>
                                <a:gd name="T6" fmla="*/ 0 w 100"/>
                                <a:gd name="T7" fmla="*/ 0 h 247"/>
                                <a:gd name="T8" fmla="*/ 0 w 100"/>
                                <a:gd name="T9" fmla="*/ 0 h 247"/>
                                <a:gd name="T10" fmla="*/ 0 w 100"/>
                                <a:gd name="T11" fmla="*/ 0 h 247"/>
                                <a:gd name="T12" fmla="*/ 0 w 100"/>
                                <a:gd name="T13" fmla="*/ 0 h 247"/>
                                <a:gd name="T14" fmla="*/ 0 w 100"/>
                                <a:gd name="T15" fmla="*/ 0 h 247"/>
                                <a:gd name="T16" fmla="*/ 0 w 100"/>
                                <a:gd name="T17" fmla="*/ 0 h 247"/>
                                <a:gd name="T18" fmla="*/ 0 w 100"/>
                                <a:gd name="T19" fmla="*/ 0 h 247"/>
                                <a:gd name="T20" fmla="*/ 0 w 100"/>
                                <a:gd name="T21" fmla="*/ 0 h 247"/>
                                <a:gd name="T22" fmla="*/ 0 w 100"/>
                                <a:gd name="T23" fmla="*/ 0 h 247"/>
                                <a:gd name="T24" fmla="*/ 0 w 100"/>
                                <a:gd name="T25" fmla="*/ 0 h 247"/>
                                <a:gd name="T26" fmla="*/ 0 w 100"/>
                                <a:gd name="T27" fmla="*/ 0 h 247"/>
                                <a:gd name="T28" fmla="*/ 0 w 100"/>
                                <a:gd name="T29" fmla="*/ 0 h 247"/>
                                <a:gd name="T30" fmla="*/ 0 w 100"/>
                                <a:gd name="T31" fmla="*/ 0 h 247"/>
                                <a:gd name="T32" fmla="*/ 0 w 100"/>
                                <a:gd name="T33" fmla="*/ 0 h 247"/>
                                <a:gd name="T34" fmla="*/ 0 w 100"/>
                                <a:gd name="T35" fmla="*/ 0 h 247"/>
                                <a:gd name="T36" fmla="*/ 0 w 100"/>
                                <a:gd name="T37" fmla="*/ 0 h 247"/>
                                <a:gd name="T38" fmla="*/ 0 w 100"/>
                                <a:gd name="T39" fmla="*/ 0 h 247"/>
                                <a:gd name="T40" fmla="*/ 0 w 100"/>
                                <a:gd name="T41" fmla="*/ 0 h 247"/>
                                <a:gd name="T42" fmla="*/ 0 w 100"/>
                                <a:gd name="T43" fmla="*/ 0 h 247"/>
                                <a:gd name="T44" fmla="*/ 0 w 100"/>
                                <a:gd name="T45" fmla="*/ 0 h 247"/>
                                <a:gd name="T46" fmla="*/ 0 w 100"/>
                                <a:gd name="T47" fmla="*/ 0 h 247"/>
                                <a:gd name="T48" fmla="*/ 0 w 100"/>
                                <a:gd name="T49" fmla="*/ 0 h 247"/>
                                <a:gd name="T50" fmla="*/ 0 w 100"/>
                                <a:gd name="T51" fmla="*/ 0 h 247"/>
                                <a:gd name="T52" fmla="*/ 0 w 100"/>
                                <a:gd name="T53" fmla="*/ 0 h 247"/>
                                <a:gd name="T54" fmla="*/ 0 w 100"/>
                                <a:gd name="T55" fmla="*/ 0 h 247"/>
                                <a:gd name="T56" fmla="*/ 0 w 100"/>
                                <a:gd name="T57" fmla="*/ 0 h 247"/>
                                <a:gd name="T58" fmla="*/ 0 w 100"/>
                                <a:gd name="T59" fmla="*/ 0 h 247"/>
                                <a:gd name="T60" fmla="*/ 0 w 100"/>
                                <a:gd name="T61" fmla="*/ 0 h 247"/>
                                <a:gd name="T62" fmla="*/ 0 w 100"/>
                                <a:gd name="T63" fmla="*/ 0 h 247"/>
                                <a:gd name="T64" fmla="*/ 0 w 100"/>
                                <a:gd name="T65" fmla="*/ 0 h 247"/>
                                <a:gd name="T66" fmla="*/ 0 w 100"/>
                                <a:gd name="T67" fmla="*/ 0 h 2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0"/>
                                <a:gd name="T103" fmla="*/ 0 h 247"/>
                                <a:gd name="T104" fmla="*/ 100 w 100"/>
                                <a:gd name="T105" fmla="*/ 247 h 2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0" h="247">
                                  <a:moveTo>
                                    <a:pt x="12" y="148"/>
                                  </a:moveTo>
                                  <a:lnTo>
                                    <a:pt x="26" y="166"/>
                                  </a:lnTo>
                                  <a:lnTo>
                                    <a:pt x="51" y="161"/>
                                  </a:lnTo>
                                  <a:lnTo>
                                    <a:pt x="54" y="166"/>
                                  </a:lnTo>
                                  <a:lnTo>
                                    <a:pt x="59" y="189"/>
                                  </a:lnTo>
                                  <a:lnTo>
                                    <a:pt x="49" y="210"/>
                                  </a:lnTo>
                                  <a:lnTo>
                                    <a:pt x="54" y="221"/>
                                  </a:lnTo>
                                  <a:lnTo>
                                    <a:pt x="77" y="239"/>
                                  </a:lnTo>
                                  <a:lnTo>
                                    <a:pt x="75" y="247"/>
                                  </a:lnTo>
                                  <a:lnTo>
                                    <a:pt x="82" y="247"/>
                                  </a:lnTo>
                                  <a:lnTo>
                                    <a:pt x="80" y="231"/>
                                  </a:lnTo>
                                  <a:lnTo>
                                    <a:pt x="82" y="221"/>
                                  </a:lnTo>
                                  <a:lnTo>
                                    <a:pt x="96" y="210"/>
                                  </a:lnTo>
                                  <a:lnTo>
                                    <a:pt x="100" y="176"/>
                                  </a:lnTo>
                                  <a:lnTo>
                                    <a:pt x="67" y="133"/>
                                  </a:lnTo>
                                  <a:lnTo>
                                    <a:pt x="80" y="159"/>
                                  </a:lnTo>
                                  <a:lnTo>
                                    <a:pt x="67" y="150"/>
                                  </a:lnTo>
                                  <a:lnTo>
                                    <a:pt x="59" y="153"/>
                                  </a:lnTo>
                                  <a:lnTo>
                                    <a:pt x="57" y="140"/>
                                  </a:lnTo>
                                  <a:lnTo>
                                    <a:pt x="38" y="94"/>
                                  </a:lnTo>
                                  <a:lnTo>
                                    <a:pt x="48" y="73"/>
                                  </a:lnTo>
                                  <a:lnTo>
                                    <a:pt x="48" y="32"/>
                                  </a:lnTo>
                                  <a:lnTo>
                                    <a:pt x="36" y="18"/>
                                  </a:lnTo>
                                  <a:lnTo>
                                    <a:pt x="38" y="6"/>
                                  </a:lnTo>
                                  <a:lnTo>
                                    <a:pt x="25" y="8"/>
                                  </a:lnTo>
                                  <a:lnTo>
                                    <a:pt x="9" y="0"/>
                                  </a:lnTo>
                                  <a:lnTo>
                                    <a:pt x="28" y="40"/>
                                  </a:lnTo>
                                  <a:lnTo>
                                    <a:pt x="20" y="47"/>
                                  </a:lnTo>
                                  <a:lnTo>
                                    <a:pt x="17" y="68"/>
                                  </a:lnTo>
                                  <a:lnTo>
                                    <a:pt x="17" y="89"/>
                                  </a:lnTo>
                                  <a:lnTo>
                                    <a:pt x="22" y="97"/>
                                  </a:lnTo>
                                  <a:lnTo>
                                    <a:pt x="10" y="106"/>
                                  </a:lnTo>
                                  <a:lnTo>
                                    <a:pt x="0" y="137"/>
                                  </a:lnTo>
                                  <a:lnTo>
                                    <a:pt x="12" y="148"/>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69" name="Freeform 1248"/>
                            <p:cNvSpPr>
                              <a:spLocks/>
                            </p:cNvSpPr>
                            <p:nvPr/>
                          </p:nvSpPr>
                          <p:spPr bwMode="auto">
                            <a:xfrm>
                              <a:off x="3671" y="3149"/>
                              <a:ext cx="45" cy="114"/>
                            </a:xfrm>
                            <a:custGeom>
                              <a:avLst/>
                              <a:gdLst>
                                <a:gd name="T0" fmla="*/ 0 w 100"/>
                                <a:gd name="T1" fmla="*/ 0 h 247"/>
                                <a:gd name="T2" fmla="*/ 0 w 100"/>
                                <a:gd name="T3" fmla="*/ 0 h 247"/>
                                <a:gd name="T4" fmla="*/ 0 w 100"/>
                                <a:gd name="T5" fmla="*/ 0 h 247"/>
                                <a:gd name="T6" fmla="*/ 0 w 100"/>
                                <a:gd name="T7" fmla="*/ 0 h 247"/>
                                <a:gd name="T8" fmla="*/ 0 w 100"/>
                                <a:gd name="T9" fmla="*/ 0 h 247"/>
                                <a:gd name="T10" fmla="*/ 0 w 100"/>
                                <a:gd name="T11" fmla="*/ 0 h 247"/>
                                <a:gd name="T12" fmla="*/ 0 w 100"/>
                                <a:gd name="T13" fmla="*/ 0 h 247"/>
                                <a:gd name="T14" fmla="*/ 0 w 100"/>
                                <a:gd name="T15" fmla="*/ 0 h 247"/>
                                <a:gd name="T16" fmla="*/ 0 w 100"/>
                                <a:gd name="T17" fmla="*/ 0 h 247"/>
                                <a:gd name="T18" fmla="*/ 0 w 100"/>
                                <a:gd name="T19" fmla="*/ 0 h 247"/>
                                <a:gd name="T20" fmla="*/ 0 w 100"/>
                                <a:gd name="T21" fmla="*/ 0 h 247"/>
                                <a:gd name="T22" fmla="*/ 0 w 100"/>
                                <a:gd name="T23" fmla="*/ 0 h 247"/>
                                <a:gd name="T24" fmla="*/ 0 w 100"/>
                                <a:gd name="T25" fmla="*/ 0 h 247"/>
                                <a:gd name="T26" fmla="*/ 0 w 100"/>
                                <a:gd name="T27" fmla="*/ 0 h 247"/>
                                <a:gd name="T28" fmla="*/ 0 w 100"/>
                                <a:gd name="T29" fmla="*/ 0 h 247"/>
                                <a:gd name="T30" fmla="*/ 0 w 100"/>
                                <a:gd name="T31" fmla="*/ 0 h 247"/>
                                <a:gd name="T32" fmla="*/ 0 w 100"/>
                                <a:gd name="T33" fmla="*/ 0 h 247"/>
                                <a:gd name="T34" fmla="*/ 0 w 100"/>
                                <a:gd name="T35" fmla="*/ 0 h 247"/>
                                <a:gd name="T36" fmla="*/ 0 w 100"/>
                                <a:gd name="T37" fmla="*/ 0 h 247"/>
                                <a:gd name="T38" fmla="*/ 0 w 100"/>
                                <a:gd name="T39" fmla="*/ 0 h 247"/>
                                <a:gd name="T40" fmla="*/ 0 w 100"/>
                                <a:gd name="T41" fmla="*/ 0 h 247"/>
                                <a:gd name="T42" fmla="*/ 0 w 100"/>
                                <a:gd name="T43" fmla="*/ 0 h 247"/>
                                <a:gd name="T44" fmla="*/ 0 w 100"/>
                                <a:gd name="T45" fmla="*/ 0 h 247"/>
                                <a:gd name="T46" fmla="*/ 0 w 100"/>
                                <a:gd name="T47" fmla="*/ 0 h 247"/>
                                <a:gd name="T48" fmla="*/ 0 w 100"/>
                                <a:gd name="T49" fmla="*/ 0 h 247"/>
                                <a:gd name="T50" fmla="*/ 0 w 100"/>
                                <a:gd name="T51" fmla="*/ 0 h 247"/>
                                <a:gd name="T52" fmla="*/ 0 w 100"/>
                                <a:gd name="T53" fmla="*/ 0 h 247"/>
                                <a:gd name="T54" fmla="*/ 0 w 100"/>
                                <a:gd name="T55" fmla="*/ 0 h 247"/>
                                <a:gd name="T56" fmla="*/ 0 w 100"/>
                                <a:gd name="T57" fmla="*/ 0 h 247"/>
                                <a:gd name="T58" fmla="*/ 0 w 100"/>
                                <a:gd name="T59" fmla="*/ 0 h 247"/>
                                <a:gd name="T60" fmla="*/ 0 w 100"/>
                                <a:gd name="T61" fmla="*/ 0 h 247"/>
                                <a:gd name="T62" fmla="*/ 0 w 100"/>
                                <a:gd name="T63" fmla="*/ 0 h 247"/>
                                <a:gd name="T64" fmla="*/ 0 w 100"/>
                                <a:gd name="T65" fmla="*/ 0 h 247"/>
                                <a:gd name="T66" fmla="*/ 0 w 100"/>
                                <a:gd name="T67" fmla="*/ 0 h 2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0"/>
                                <a:gd name="T103" fmla="*/ 0 h 247"/>
                                <a:gd name="T104" fmla="*/ 100 w 100"/>
                                <a:gd name="T105" fmla="*/ 247 h 2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0" h="247">
                                  <a:moveTo>
                                    <a:pt x="12" y="148"/>
                                  </a:moveTo>
                                  <a:lnTo>
                                    <a:pt x="26" y="166"/>
                                  </a:lnTo>
                                  <a:lnTo>
                                    <a:pt x="51" y="161"/>
                                  </a:lnTo>
                                  <a:lnTo>
                                    <a:pt x="54" y="166"/>
                                  </a:lnTo>
                                  <a:lnTo>
                                    <a:pt x="59" y="189"/>
                                  </a:lnTo>
                                  <a:lnTo>
                                    <a:pt x="49" y="210"/>
                                  </a:lnTo>
                                  <a:lnTo>
                                    <a:pt x="54" y="221"/>
                                  </a:lnTo>
                                  <a:lnTo>
                                    <a:pt x="77" y="239"/>
                                  </a:lnTo>
                                  <a:lnTo>
                                    <a:pt x="75" y="247"/>
                                  </a:lnTo>
                                  <a:lnTo>
                                    <a:pt x="82" y="247"/>
                                  </a:lnTo>
                                  <a:lnTo>
                                    <a:pt x="80" y="231"/>
                                  </a:lnTo>
                                  <a:lnTo>
                                    <a:pt x="82" y="221"/>
                                  </a:lnTo>
                                  <a:lnTo>
                                    <a:pt x="96" y="210"/>
                                  </a:lnTo>
                                  <a:lnTo>
                                    <a:pt x="100" y="176"/>
                                  </a:lnTo>
                                  <a:lnTo>
                                    <a:pt x="67" y="133"/>
                                  </a:lnTo>
                                  <a:lnTo>
                                    <a:pt x="80" y="159"/>
                                  </a:lnTo>
                                  <a:lnTo>
                                    <a:pt x="67" y="150"/>
                                  </a:lnTo>
                                  <a:lnTo>
                                    <a:pt x="59" y="153"/>
                                  </a:lnTo>
                                  <a:lnTo>
                                    <a:pt x="57" y="140"/>
                                  </a:lnTo>
                                  <a:lnTo>
                                    <a:pt x="38" y="94"/>
                                  </a:lnTo>
                                  <a:lnTo>
                                    <a:pt x="48" y="73"/>
                                  </a:lnTo>
                                  <a:lnTo>
                                    <a:pt x="48" y="32"/>
                                  </a:lnTo>
                                  <a:lnTo>
                                    <a:pt x="36" y="18"/>
                                  </a:lnTo>
                                  <a:lnTo>
                                    <a:pt x="38" y="6"/>
                                  </a:lnTo>
                                  <a:lnTo>
                                    <a:pt x="25" y="8"/>
                                  </a:lnTo>
                                  <a:lnTo>
                                    <a:pt x="9" y="0"/>
                                  </a:lnTo>
                                  <a:lnTo>
                                    <a:pt x="28" y="40"/>
                                  </a:lnTo>
                                  <a:lnTo>
                                    <a:pt x="20" y="47"/>
                                  </a:lnTo>
                                  <a:lnTo>
                                    <a:pt x="17" y="68"/>
                                  </a:lnTo>
                                  <a:lnTo>
                                    <a:pt x="17" y="89"/>
                                  </a:lnTo>
                                  <a:lnTo>
                                    <a:pt x="22" y="97"/>
                                  </a:lnTo>
                                  <a:lnTo>
                                    <a:pt x="10" y="106"/>
                                  </a:lnTo>
                                  <a:lnTo>
                                    <a:pt x="0" y="137"/>
                                  </a:lnTo>
                                  <a:lnTo>
                                    <a:pt x="12" y="148"/>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70" name="Freeform 1249"/>
                            <p:cNvSpPr>
                              <a:spLocks/>
                            </p:cNvSpPr>
                            <p:nvPr/>
                          </p:nvSpPr>
                          <p:spPr bwMode="auto">
                            <a:xfrm>
                              <a:off x="3631" y="3165"/>
                              <a:ext cx="154" cy="248"/>
                            </a:xfrm>
                            <a:custGeom>
                              <a:avLst/>
                              <a:gdLst>
                                <a:gd name="T0" fmla="*/ 0 w 338"/>
                                <a:gd name="T1" fmla="*/ 0 h 542"/>
                                <a:gd name="T2" fmla="*/ 0 w 338"/>
                                <a:gd name="T3" fmla="*/ 0 h 542"/>
                                <a:gd name="T4" fmla="*/ 0 w 338"/>
                                <a:gd name="T5" fmla="*/ 0 h 542"/>
                                <a:gd name="T6" fmla="*/ 0 w 338"/>
                                <a:gd name="T7" fmla="*/ 0 h 542"/>
                                <a:gd name="T8" fmla="*/ 0 w 338"/>
                                <a:gd name="T9" fmla="*/ 0 h 542"/>
                                <a:gd name="T10" fmla="*/ 0 w 338"/>
                                <a:gd name="T11" fmla="*/ 0 h 542"/>
                                <a:gd name="T12" fmla="*/ 0 w 338"/>
                                <a:gd name="T13" fmla="*/ 0 h 542"/>
                                <a:gd name="T14" fmla="*/ 0 w 338"/>
                                <a:gd name="T15" fmla="*/ 0 h 542"/>
                                <a:gd name="T16" fmla="*/ 0 w 338"/>
                                <a:gd name="T17" fmla="*/ 0 h 542"/>
                                <a:gd name="T18" fmla="*/ 0 w 338"/>
                                <a:gd name="T19" fmla="*/ 0 h 542"/>
                                <a:gd name="T20" fmla="*/ 0 w 338"/>
                                <a:gd name="T21" fmla="*/ 0 h 542"/>
                                <a:gd name="T22" fmla="*/ 0 w 338"/>
                                <a:gd name="T23" fmla="*/ 0 h 542"/>
                                <a:gd name="T24" fmla="*/ 0 w 338"/>
                                <a:gd name="T25" fmla="*/ 0 h 542"/>
                                <a:gd name="T26" fmla="*/ 0 w 338"/>
                                <a:gd name="T27" fmla="*/ 0 h 542"/>
                                <a:gd name="T28" fmla="*/ 0 w 338"/>
                                <a:gd name="T29" fmla="*/ 0 h 542"/>
                                <a:gd name="T30" fmla="*/ 0 w 338"/>
                                <a:gd name="T31" fmla="*/ 0 h 542"/>
                                <a:gd name="T32" fmla="*/ 0 w 338"/>
                                <a:gd name="T33" fmla="*/ 0 h 542"/>
                                <a:gd name="T34" fmla="*/ 0 w 338"/>
                                <a:gd name="T35" fmla="*/ 0 h 542"/>
                                <a:gd name="T36" fmla="*/ 0 w 338"/>
                                <a:gd name="T37" fmla="*/ 0 h 542"/>
                                <a:gd name="T38" fmla="*/ 0 w 338"/>
                                <a:gd name="T39" fmla="*/ 0 h 542"/>
                                <a:gd name="T40" fmla="*/ 0 w 338"/>
                                <a:gd name="T41" fmla="*/ 0 h 542"/>
                                <a:gd name="T42" fmla="*/ 0 w 338"/>
                                <a:gd name="T43" fmla="*/ 0 h 542"/>
                                <a:gd name="T44" fmla="*/ 0 w 338"/>
                                <a:gd name="T45" fmla="*/ 0 h 542"/>
                                <a:gd name="T46" fmla="*/ 0 w 338"/>
                                <a:gd name="T47" fmla="*/ 0 h 542"/>
                                <a:gd name="T48" fmla="*/ 0 w 338"/>
                                <a:gd name="T49" fmla="*/ 0 h 542"/>
                                <a:gd name="T50" fmla="*/ 0 w 338"/>
                                <a:gd name="T51" fmla="*/ 0 h 542"/>
                                <a:gd name="T52" fmla="*/ 0 w 338"/>
                                <a:gd name="T53" fmla="*/ 0 h 542"/>
                                <a:gd name="T54" fmla="*/ 0 w 338"/>
                                <a:gd name="T55" fmla="*/ 0 h 542"/>
                                <a:gd name="T56" fmla="*/ 0 w 338"/>
                                <a:gd name="T57" fmla="*/ 0 h 542"/>
                                <a:gd name="T58" fmla="*/ 0 w 338"/>
                                <a:gd name="T59" fmla="*/ 0 h 542"/>
                                <a:gd name="T60" fmla="*/ 0 w 338"/>
                                <a:gd name="T61" fmla="*/ 0 h 542"/>
                                <a:gd name="T62" fmla="*/ 0 w 338"/>
                                <a:gd name="T63" fmla="*/ 0 h 542"/>
                                <a:gd name="T64" fmla="*/ 0 w 338"/>
                                <a:gd name="T65" fmla="*/ 0 h 542"/>
                                <a:gd name="T66" fmla="*/ 0 w 338"/>
                                <a:gd name="T67" fmla="*/ 0 h 542"/>
                                <a:gd name="T68" fmla="*/ 0 w 338"/>
                                <a:gd name="T69" fmla="*/ 0 h 542"/>
                                <a:gd name="T70" fmla="*/ 0 w 338"/>
                                <a:gd name="T71" fmla="*/ 0 h 542"/>
                                <a:gd name="T72" fmla="*/ 0 w 338"/>
                                <a:gd name="T73" fmla="*/ 0 h 5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8"/>
                                <a:gd name="T112" fmla="*/ 0 h 542"/>
                                <a:gd name="T113" fmla="*/ 338 w 338"/>
                                <a:gd name="T114" fmla="*/ 542 h 5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8" h="542">
                                  <a:moveTo>
                                    <a:pt x="332" y="0"/>
                                  </a:moveTo>
                                  <a:lnTo>
                                    <a:pt x="338" y="17"/>
                                  </a:lnTo>
                                  <a:lnTo>
                                    <a:pt x="327" y="44"/>
                                  </a:lnTo>
                                  <a:lnTo>
                                    <a:pt x="327" y="80"/>
                                  </a:lnTo>
                                  <a:lnTo>
                                    <a:pt x="328" y="121"/>
                                  </a:lnTo>
                                  <a:lnTo>
                                    <a:pt x="332" y="121"/>
                                  </a:lnTo>
                                  <a:lnTo>
                                    <a:pt x="336" y="137"/>
                                  </a:lnTo>
                                  <a:lnTo>
                                    <a:pt x="327" y="153"/>
                                  </a:lnTo>
                                  <a:lnTo>
                                    <a:pt x="332" y="157"/>
                                  </a:lnTo>
                                  <a:lnTo>
                                    <a:pt x="330" y="166"/>
                                  </a:lnTo>
                                  <a:lnTo>
                                    <a:pt x="304" y="191"/>
                                  </a:lnTo>
                                  <a:lnTo>
                                    <a:pt x="304" y="197"/>
                                  </a:lnTo>
                                  <a:lnTo>
                                    <a:pt x="281" y="214"/>
                                  </a:lnTo>
                                  <a:lnTo>
                                    <a:pt x="232" y="231"/>
                                  </a:lnTo>
                                  <a:lnTo>
                                    <a:pt x="203" y="254"/>
                                  </a:lnTo>
                                  <a:lnTo>
                                    <a:pt x="208" y="258"/>
                                  </a:lnTo>
                                  <a:lnTo>
                                    <a:pt x="195" y="277"/>
                                  </a:lnTo>
                                  <a:lnTo>
                                    <a:pt x="188" y="269"/>
                                  </a:lnTo>
                                  <a:lnTo>
                                    <a:pt x="185" y="279"/>
                                  </a:lnTo>
                                  <a:lnTo>
                                    <a:pt x="146" y="310"/>
                                  </a:lnTo>
                                  <a:lnTo>
                                    <a:pt x="146" y="332"/>
                                  </a:lnTo>
                                  <a:lnTo>
                                    <a:pt x="156" y="342"/>
                                  </a:lnTo>
                                  <a:lnTo>
                                    <a:pt x="169" y="388"/>
                                  </a:lnTo>
                                  <a:lnTo>
                                    <a:pt x="172" y="385"/>
                                  </a:lnTo>
                                  <a:lnTo>
                                    <a:pt x="164" y="448"/>
                                  </a:lnTo>
                                  <a:lnTo>
                                    <a:pt x="164" y="455"/>
                                  </a:lnTo>
                                  <a:lnTo>
                                    <a:pt x="170" y="443"/>
                                  </a:lnTo>
                                  <a:lnTo>
                                    <a:pt x="169" y="455"/>
                                  </a:lnTo>
                                  <a:lnTo>
                                    <a:pt x="148" y="474"/>
                                  </a:lnTo>
                                  <a:lnTo>
                                    <a:pt x="87" y="502"/>
                                  </a:lnTo>
                                  <a:lnTo>
                                    <a:pt x="78" y="518"/>
                                  </a:lnTo>
                                  <a:lnTo>
                                    <a:pt x="86" y="528"/>
                                  </a:lnTo>
                                  <a:lnTo>
                                    <a:pt x="89" y="520"/>
                                  </a:lnTo>
                                  <a:lnTo>
                                    <a:pt x="89" y="542"/>
                                  </a:lnTo>
                                  <a:lnTo>
                                    <a:pt x="65" y="542"/>
                                  </a:lnTo>
                                  <a:lnTo>
                                    <a:pt x="61" y="510"/>
                                  </a:lnTo>
                                  <a:lnTo>
                                    <a:pt x="60" y="456"/>
                                  </a:lnTo>
                                  <a:lnTo>
                                    <a:pt x="48" y="399"/>
                                  </a:lnTo>
                                  <a:lnTo>
                                    <a:pt x="52" y="383"/>
                                  </a:lnTo>
                                  <a:lnTo>
                                    <a:pt x="66" y="370"/>
                                  </a:lnTo>
                                  <a:lnTo>
                                    <a:pt x="89" y="311"/>
                                  </a:lnTo>
                                  <a:lnTo>
                                    <a:pt x="84" y="279"/>
                                  </a:lnTo>
                                  <a:lnTo>
                                    <a:pt x="92" y="254"/>
                                  </a:lnTo>
                                  <a:lnTo>
                                    <a:pt x="92" y="228"/>
                                  </a:lnTo>
                                  <a:lnTo>
                                    <a:pt x="84" y="197"/>
                                  </a:lnTo>
                                  <a:lnTo>
                                    <a:pt x="42" y="181"/>
                                  </a:lnTo>
                                  <a:lnTo>
                                    <a:pt x="8" y="178"/>
                                  </a:lnTo>
                                  <a:lnTo>
                                    <a:pt x="8" y="168"/>
                                  </a:lnTo>
                                  <a:lnTo>
                                    <a:pt x="0" y="150"/>
                                  </a:lnTo>
                                  <a:lnTo>
                                    <a:pt x="99" y="116"/>
                                  </a:lnTo>
                                  <a:lnTo>
                                    <a:pt x="113" y="134"/>
                                  </a:lnTo>
                                  <a:lnTo>
                                    <a:pt x="138" y="129"/>
                                  </a:lnTo>
                                  <a:lnTo>
                                    <a:pt x="141" y="134"/>
                                  </a:lnTo>
                                  <a:lnTo>
                                    <a:pt x="146" y="157"/>
                                  </a:lnTo>
                                  <a:lnTo>
                                    <a:pt x="136" y="178"/>
                                  </a:lnTo>
                                  <a:lnTo>
                                    <a:pt x="141" y="189"/>
                                  </a:lnTo>
                                  <a:lnTo>
                                    <a:pt x="164" y="207"/>
                                  </a:lnTo>
                                  <a:lnTo>
                                    <a:pt x="162" y="215"/>
                                  </a:lnTo>
                                  <a:lnTo>
                                    <a:pt x="169" y="215"/>
                                  </a:lnTo>
                                  <a:lnTo>
                                    <a:pt x="167" y="199"/>
                                  </a:lnTo>
                                  <a:lnTo>
                                    <a:pt x="169" y="189"/>
                                  </a:lnTo>
                                  <a:lnTo>
                                    <a:pt x="183" y="178"/>
                                  </a:lnTo>
                                  <a:lnTo>
                                    <a:pt x="187" y="144"/>
                                  </a:lnTo>
                                  <a:lnTo>
                                    <a:pt x="154" y="101"/>
                                  </a:lnTo>
                                  <a:lnTo>
                                    <a:pt x="148" y="64"/>
                                  </a:lnTo>
                                  <a:lnTo>
                                    <a:pt x="157" y="36"/>
                                  </a:lnTo>
                                  <a:lnTo>
                                    <a:pt x="188" y="33"/>
                                  </a:lnTo>
                                  <a:lnTo>
                                    <a:pt x="203" y="41"/>
                                  </a:lnTo>
                                  <a:lnTo>
                                    <a:pt x="242" y="36"/>
                                  </a:lnTo>
                                  <a:lnTo>
                                    <a:pt x="265" y="25"/>
                                  </a:lnTo>
                                  <a:lnTo>
                                    <a:pt x="281" y="30"/>
                                  </a:lnTo>
                                  <a:lnTo>
                                    <a:pt x="315" y="17"/>
                                  </a:lnTo>
                                  <a:lnTo>
                                    <a:pt x="332" y="5"/>
                                  </a:lnTo>
                                  <a:lnTo>
                                    <a:pt x="332"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71" name="Freeform 1250"/>
                            <p:cNvSpPr>
                              <a:spLocks/>
                            </p:cNvSpPr>
                            <p:nvPr/>
                          </p:nvSpPr>
                          <p:spPr bwMode="auto">
                            <a:xfrm>
                              <a:off x="3631" y="3165"/>
                              <a:ext cx="154" cy="248"/>
                            </a:xfrm>
                            <a:custGeom>
                              <a:avLst/>
                              <a:gdLst>
                                <a:gd name="T0" fmla="*/ 0 w 338"/>
                                <a:gd name="T1" fmla="*/ 0 h 542"/>
                                <a:gd name="T2" fmla="*/ 0 w 338"/>
                                <a:gd name="T3" fmla="*/ 0 h 542"/>
                                <a:gd name="T4" fmla="*/ 0 w 338"/>
                                <a:gd name="T5" fmla="*/ 0 h 542"/>
                                <a:gd name="T6" fmla="*/ 0 w 338"/>
                                <a:gd name="T7" fmla="*/ 0 h 542"/>
                                <a:gd name="T8" fmla="*/ 0 w 338"/>
                                <a:gd name="T9" fmla="*/ 0 h 542"/>
                                <a:gd name="T10" fmla="*/ 0 w 338"/>
                                <a:gd name="T11" fmla="*/ 0 h 542"/>
                                <a:gd name="T12" fmla="*/ 0 w 338"/>
                                <a:gd name="T13" fmla="*/ 0 h 542"/>
                                <a:gd name="T14" fmla="*/ 0 w 338"/>
                                <a:gd name="T15" fmla="*/ 0 h 542"/>
                                <a:gd name="T16" fmla="*/ 0 w 338"/>
                                <a:gd name="T17" fmla="*/ 0 h 542"/>
                                <a:gd name="T18" fmla="*/ 0 w 338"/>
                                <a:gd name="T19" fmla="*/ 0 h 542"/>
                                <a:gd name="T20" fmla="*/ 0 w 338"/>
                                <a:gd name="T21" fmla="*/ 0 h 542"/>
                                <a:gd name="T22" fmla="*/ 0 w 338"/>
                                <a:gd name="T23" fmla="*/ 0 h 542"/>
                                <a:gd name="T24" fmla="*/ 0 w 338"/>
                                <a:gd name="T25" fmla="*/ 0 h 542"/>
                                <a:gd name="T26" fmla="*/ 0 w 338"/>
                                <a:gd name="T27" fmla="*/ 0 h 542"/>
                                <a:gd name="T28" fmla="*/ 0 w 338"/>
                                <a:gd name="T29" fmla="*/ 0 h 542"/>
                                <a:gd name="T30" fmla="*/ 0 w 338"/>
                                <a:gd name="T31" fmla="*/ 0 h 542"/>
                                <a:gd name="T32" fmla="*/ 0 w 338"/>
                                <a:gd name="T33" fmla="*/ 0 h 542"/>
                                <a:gd name="T34" fmla="*/ 0 w 338"/>
                                <a:gd name="T35" fmla="*/ 0 h 542"/>
                                <a:gd name="T36" fmla="*/ 0 w 338"/>
                                <a:gd name="T37" fmla="*/ 0 h 542"/>
                                <a:gd name="T38" fmla="*/ 0 w 338"/>
                                <a:gd name="T39" fmla="*/ 0 h 542"/>
                                <a:gd name="T40" fmla="*/ 0 w 338"/>
                                <a:gd name="T41" fmla="*/ 0 h 542"/>
                                <a:gd name="T42" fmla="*/ 0 w 338"/>
                                <a:gd name="T43" fmla="*/ 0 h 542"/>
                                <a:gd name="T44" fmla="*/ 0 w 338"/>
                                <a:gd name="T45" fmla="*/ 0 h 542"/>
                                <a:gd name="T46" fmla="*/ 0 w 338"/>
                                <a:gd name="T47" fmla="*/ 0 h 542"/>
                                <a:gd name="T48" fmla="*/ 0 w 338"/>
                                <a:gd name="T49" fmla="*/ 0 h 542"/>
                                <a:gd name="T50" fmla="*/ 0 w 338"/>
                                <a:gd name="T51" fmla="*/ 0 h 542"/>
                                <a:gd name="T52" fmla="*/ 0 w 338"/>
                                <a:gd name="T53" fmla="*/ 0 h 542"/>
                                <a:gd name="T54" fmla="*/ 0 w 338"/>
                                <a:gd name="T55" fmla="*/ 0 h 542"/>
                                <a:gd name="T56" fmla="*/ 0 w 338"/>
                                <a:gd name="T57" fmla="*/ 0 h 542"/>
                                <a:gd name="T58" fmla="*/ 0 w 338"/>
                                <a:gd name="T59" fmla="*/ 0 h 542"/>
                                <a:gd name="T60" fmla="*/ 0 w 338"/>
                                <a:gd name="T61" fmla="*/ 0 h 542"/>
                                <a:gd name="T62" fmla="*/ 0 w 338"/>
                                <a:gd name="T63" fmla="*/ 0 h 542"/>
                                <a:gd name="T64" fmla="*/ 0 w 338"/>
                                <a:gd name="T65" fmla="*/ 0 h 542"/>
                                <a:gd name="T66" fmla="*/ 0 w 338"/>
                                <a:gd name="T67" fmla="*/ 0 h 542"/>
                                <a:gd name="T68" fmla="*/ 0 w 338"/>
                                <a:gd name="T69" fmla="*/ 0 h 542"/>
                                <a:gd name="T70" fmla="*/ 0 w 338"/>
                                <a:gd name="T71" fmla="*/ 0 h 542"/>
                                <a:gd name="T72" fmla="*/ 0 w 338"/>
                                <a:gd name="T73" fmla="*/ 0 h 5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8"/>
                                <a:gd name="T112" fmla="*/ 0 h 542"/>
                                <a:gd name="T113" fmla="*/ 338 w 338"/>
                                <a:gd name="T114" fmla="*/ 542 h 5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8" h="542">
                                  <a:moveTo>
                                    <a:pt x="332" y="0"/>
                                  </a:moveTo>
                                  <a:lnTo>
                                    <a:pt x="338" y="17"/>
                                  </a:lnTo>
                                  <a:lnTo>
                                    <a:pt x="327" y="44"/>
                                  </a:lnTo>
                                  <a:lnTo>
                                    <a:pt x="327" y="80"/>
                                  </a:lnTo>
                                  <a:lnTo>
                                    <a:pt x="328" y="121"/>
                                  </a:lnTo>
                                  <a:lnTo>
                                    <a:pt x="332" y="121"/>
                                  </a:lnTo>
                                  <a:lnTo>
                                    <a:pt x="336" y="137"/>
                                  </a:lnTo>
                                  <a:lnTo>
                                    <a:pt x="327" y="153"/>
                                  </a:lnTo>
                                  <a:lnTo>
                                    <a:pt x="332" y="157"/>
                                  </a:lnTo>
                                  <a:lnTo>
                                    <a:pt x="330" y="166"/>
                                  </a:lnTo>
                                  <a:lnTo>
                                    <a:pt x="304" y="191"/>
                                  </a:lnTo>
                                  <a:lnTo>
                                    <a:pt x="304" y="197"/>
                                  </a:lnTo>
                                  <a:lnTo>
                                    <a:pt x="281" y="214"/>
                                  </a:lnTo>
                                  <a:lnTo>
                                    <a:pt x="232" y="231"/>
                                  </a:lnTo>
                                  <a:lnTo>
                                    <a:pt x="203" y="254"/>
                                  </a:lnTo>
                                  <a:lnTo>
                                    <a:pt x="208" y="258"/>
                                  </a:lnTo>
                                  <a:lnTo>
                                    <a:pt x="195" y="277"/>
                                  </a:lnTo>
                                  <a:lnTo>
                                    <a:pt x="188" y="269"/>
                                  </a:lnTo>
                                  <a:lnTo>
                                    <a:pt x="185" y="279"/>
                                  </a:lnTo>
                                  <a:lnTo>
                                    <a:pt x="146" y="310"/>
                                  </a:lnTo>
                                  <a:lnTo>
                                    <a:pt x="146" y="332"/>
                                  </a:lnTo>
                                  <a:lnTo>
                                    <a:pt x="156" y="342"/>
                                  </a:lnTo>
                                  <a:lnTo>
                                    <a:pt x="169" y="388"/>
                                  </a:lnTo>
                                  <a:lnTo>
                                    <a:pt x="172" y="385"/>
                                  </a:lnTo>
                                  <a:lnTo>
                                    <a:pt x="164" y="448"/>
                                  </a:lnTo>
                                  <a:lnTo>
                                    <a:pt x="164" y="455"/>
                                  </a:lnTo>
                                  <a:lnTo>
                                    <a:pt x="170" y="443"/>
                                  </a:lnTo>
                                  <a:lnTo>
                                    <a:pt x="169" y="455"/>
                                  </a:lnTo>
                                  <a:lnTo>
                                    <a:pt x="148" y="474"/>
                                  </a:lnTo>
                                  <a:lnTo>
                                    <a:pt x="87" y="502"/>
                                  </a:lnTo>
                                  <a:lnTo>
                                    <a:pt x="78" y="518"/>
                                  </a:lnTo>
                                  <a:lnTo>
                                    <a:pt x="86" y="528"/>
                                  </a:lnTo>
                                  <a:lnTo>
                                    <a:pt x="89" y="520"/>
                                  </a:lnTo>
                                  <a:lnTo>
                                    <a:pt x="89" y="542"/>
                                  </a:lnTo>
                                  <a:lnTo>
                                    <a:pt x="65" y="542"/>
                                  </a:lnTo>
                                  <a:lnTo>
                                    <a:pt x="61" y="510"/>
                                  </a:lnTo>
                                  <a:lnTo>
                                    <a:pt x="60" y="456"/>
                                  </a:lnTo>
                                  <a:lnTo>
                                    <a:pt x="48" y="399"/>
                                  </a:lnTo>
                                  <a:lnTo>
                                    <a:pt x="52" y="383"/>
                                  </a:lnTo>
                                  <a:lnTo>
                                    <a:pt x="66" y="370"/>
                                  </a:lnTo>
                                  <a:lnTo>
                                    <a:pt x="89" y="311"/>
                                  </a:lnTo>
                                  <a:lnTo>
                                    <a:pt x="84" y="279"/>
                                  </a:lnTo>
                                  <a:lnTo>
                                    <a:pt x="92" y="254"/>
                                  </a:lnTo>
                                  <a:lnTo>
                                    <a:pt x="92" y="228"/>
                                  </a:lnTo>
                                  <a:lnTo>
                                    <a:pt x="84" y="197"/>
                                  </a:lnTo>
                                  <a:lnTo>
                                    <a:pt x="42" y="181"/>
                                  </a:lnTo>
                                  <a:lnTo>
                                    <a:pt x="8" y="178"/>
                                  </a:lnTo>
                                  <a:lnTo>
                                    <a:pt x="8" y="168"/>
                                  </a:lnTo>
                                  <a:lnTo>
                                    <a:pt x="0" y="150"/>
                                  </a:lnTo>
                                  <a:lnTo>
                                    <a:pt x="99" y="116"/>
                                  </a:lnTo>
                                  <a:lnTo>
                                    <a:pt x="113" y="134"/>
                                  </a:lnTo>
                                  <a:lnTo>
                                    <a:pt x="138" y="129"/>
                                  </a:lnTo>
                                  <a:lnTo>
                                    <a:pt x="141" y="134"/>
                                  </a:lnTo>
                                  <a:lnTo>
                                    <a:pt x="146" y="157"/>
                                  </a:lnTo>
                                  <a:lnTo>
                                    <a:pt x="136" y="178"/>
                                  </a:lnTo>
                                  <a:lnTo>
                                    <a:pt x="141" y="189"/>
                                  </a:lnTo>
                                  <a:lnTo>
                                    <a:pt x="164" y="207"/>
                                  </a:lnTo>
                                  <a:lnTo>
                                    <a:pt x="162" y="215"/>
                                  </a:lnTo>
                                  <a:lnTo>
                                    <a:pt x="169" y="215"/>
                                  </a:lnTo>
                                  <a:lnTo>
                                    <a:pt x="167" y="199"/>
                                  </a:lnTo>
                                  <a:lnTo>
                                    <a:pt x="169" y="189"/>
                                  </a:lnTo>
                                  <a:lnTo>
                                    <a:pt x="183" y="178"/>
                                  </a:lnTo>
                                  <a:lnTo>
                                    <a:pt x="187" y="144"/>
                                  </a:lnTo>
                                  <a:lnTo>
                                    <a:pt x="154" y="101"/>
                                  </a:lnTo>
                                  <a:lnTo>
                                    <a:pt x="148" y="64"/>
                                  </a:lnTo>
                                  <a:lnTo>
                                    <a:pt x="157" y="36"/>
                                  </a:lnTo>
                                  <a:lnTo>
                                    <a:pt x="188" y="33"/>
                                  </a:lnTo>
                                  <a:lnTo>
                                    <a:pt x="203" y="41"/>
                                  </a:lnTo>
                                  <a:lnTo>
                                    <a:pt x="242" y="36"/>
                                  </a:lnTo>
                                  <a:lnTo>
                                    <a:pt x="265" y="25"/>
                                  </a:lnTo>
                                  <a:lnTo>
                                    <a:pt x="281" y="30"/>
                                  </a:lnTo>
                                  <a:lnTo>
                                    <a:pt x="315" y="17"/>
                                  </a:lnTo>
                                  <a:lnTo>
                                    <a:pt x="332" y="5"/>
                                  </a:lnTo>
                                  <a:lnTo>
                                    <a:pt x="332"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72" name="Freeform 1251"/>
                            <p:cNvSpPr>
                              <a:spLocks/>
                            </p:cNvSpPr>
                            <p:nvPr/>
                          </p:nvSpPr>
                          <p:spPr bwMode="auto">
                            <a:xfrm>
                              <a:off x="3627" y="3029"/>
                              <a:ext cx="156" cy="154"/>
                            </a:xfrm>
                            <a:custGeom>
                              <a:avLst/>
                              <a:gdLst>
                                <a:gd name="T0" fmla="*/ 0 w 341"/>
                                <a:gd name="T1" fmla="*/ 0 h 339"/>
                                <a:gd name="T2" fmla="*/ 0 w 341"/>
                                <a:gd name="T3" fmla="*/ 0 h 339"/>
                                <a:gd name="T4" fmla="*/ 0 w 341"/>
                                <a:gd name="T5" fmla="*/ 0 h 339"/>
                                <a:gd name="T6" fmla="*/ 0 w 341"/>
                                <a:gd name="T7" fmla="*/ 0 h 339"/>
                                <a:gd name="T8" fmla="*/ 0 w 341"/>
                                <a:gd name="T9" fmla="*/ 0 h 339"/>
                                <a:gd name="T10" fmla="*/ 0 w 341"/>
                                <a:gd name="T11" fmla="*/ 0 h 339"/>
                                <a:gd name="T12" fmla="*/ 0 w 341"/>
                                <a:gd name="T13" fmla="*/ 0 h 339"/>
                                <a:gd name="T14" fmla="*/ 0 w 341"/>
                                <a:gd name="T15" fmla="*/ 0 h 339"/>
                                <a:gd name="T16" fmla="*/ 0 w 341"/>
                                <a:gd name="T17" fmla="*/ 0 h 339"/>
                                <a:gd name="T18" fmla="*/ 0 w 341"/>
                                <a:gd name="T19" fmla="*/ 0 h 339"/>
                                <a:gd name="T20" fmla="*/ 0 w 341"/>
                                <a:gd name="T21" fmla="*/ 0 h 339"/>
                                <a:gd name="T22" fmla="*/ 0 w 341"/>
                                <a:gd name="T23" fmla="*/ 0 h 339"/>
                                <a:gd name="T24" fmla="*/ 0 w 341"/>
                                <a:gd name="T25" fmla="*/ 0 h 339"/>
                                <a:gd name="T26" fmla="*/ 0 w 341"/>
                                <a:gd name="T27" fmla="*/ 0 h 339"/>
                                <a:gd name="T28" fmla="*/ 0 w 341"/>
                                <a:gd name="T29" fmla="*/ 0 h 339"/>
                                <a:gd name="T30" fmla="*/ 0 w 341"/>
                                <a:gd name="T31" fmla="*/ 0 h 339"/>
                                <a:gd name="T32" fmla="*/ 0 w 341"/>
                                <a:gd name="T33" fmla="*/ 0 h 339"/>
                                <a:gd name="T34" fmla="*/ 0 w 341"/>
                                <a:gd name="T35" fmla="*/ 0 h 339"/>
                                <a:gd name="T36" fmla="*/ 0 w 341"/>
                                <a:gd name="T37" fmla="*/ 0 h 339"/>
                                <a:gd name="T38" fmla="*/ 0 w 341"/>
                                <a:gd name="T39" fmla="*/ 0 h 339"/>
                                <a:gd name="T40" fmla="*/ 0 w 341"/>
                                <a:gd name="T41" fmla="*/ 0 h 339"/>
                                <a:gd name="T42" fmla="*/ 0 w 341"/>
                                <a:gd name="T43" fmla="*/ 0 h 339"/>
                                <a:gd name="T44" fmla="*/ 0 w 341"/>
                                <a:gd name="T45" fmla="*/ 0 h 339"/>
                                <a:gd name="T46" fmla="*/ 0 w 341"/>
                                <a:gd name="T47" fmla="*/ 0 h 339"/>
                                <a:gd name="T48" fmla="*/ 0 w 341"/>
                                <a:gd name="T49" fmla="*/ 0 h 339"/>
                                <a:gd name="T50" fmla="*/ 0 w 341"/>
                                <a:gd name="T51" fmla="*/ 0 h 339"/>
                                <a:gd name="T52" fmla="*/ 0 w 341"/>
                                <a:gd name="T53" fmla="*/ 0 h 339"/>
                                <a:gd name="T54" fmla="*/ 0 w 341"/>
                                <a:gd name="T55" fmla="*/ 0 h 339"/>
                                <a:gd name="T56" fmla="*/ 0 w 341"/>
                                <a:gd name="T57" fmla="*/ 0 h 339"/>
                                <a:gd name="T58" fmla="*/ 0 w 341"/>
                                <a:gd name="T59" fmla="*/ 0 h 339"/>
                                <a:gd name="T60" fmla="*/ 0 w 341"/>
                                <a:gd name="T61" fmla="*/ 0 h 339"/>
                                <a:gd name="T62" fmla="*/ 0 w 341"/>
                                <a:gd name="T63" fmla="*/ 0 h 339"/>
                                <a:gd name="T64" fmla="*/ 0 w 341"/>
                                <a:gd name="T65" fmla="*/ 0 h 339"/>
                                <a:gd name="T66" fmla="*/ 0 w 341"/>
                                <a:gd name="T67" fmla="*/ 0 h 339"/>
                                <a:gd name="T68" fmla="*/ 0 w 341"/>
                                <a:gd name="T69" fmla="*/ 0 h 339"/>
                                <a:gd name="T70" fmla="*/ 0 w 341"/>
                                <a:gd name="T71" fmla="*/ 0 h 339"/>
                                <a:gd name="T72" fmla="*/ 0 w 341"/>
                                <a:gd name="T73" fmla="*/ 0 h 339"/>
                                <a:gd name="T74" fmla="*/ 0 w 341"/>
                                <a:gd name="T75" fmla="*/ 0 h 339"/>
                                <a:gd name="T76" fmla="*/ 0 w 341"/>
                                <a:gd name="T77" fmla="*/ 0 h 339"/>
                                <a:gd name="T78" fmla="*/ 0 w 341"/>
                                <a:gd name="T79" fmla="*/ 0 h 339"/>
                                <a:gd name="T80" fmla="*/ 0 w 341"/>
                                <a:gd name="T81" fmla="*/ 0 h 339"/>
                                <a:gd name="T82" fmla="*/ 0 w 341"/>
                                <a:gd name="T83" fmla="*/ 0 h 339"/>
                                <a:gd name="T84" fmla="*/ 0 w 341"/>
                                <a:gd name="T85" fmla="*/ 0 h 339"/>
                                <a:gd name="T86" fmla="*/ 0 w 341"/>
                                <a:gd name="T87" fmla="*/ 0 h 339"/>
                                <a:gd name="T88" fmla="*/ 0 w 341"/>
                                <a:gd name="T89" fmla="*/ 0 h 339"/>
                                <a:gd name="T90" fmla="*/ 0 w 341"/>
                                <a:gd name="T91" fmla="*/ 0 h 339"/>
                                <a:gd name="T92" fmla="*/ 0 w 341"/>
                                <a:gd name="T93" fmla="*/ 0 h 3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1"/>
                                <a:gd name="T142" fmla="*/ 0 h 339"/>
                                <a:gd name="T143" fmla="*/ 341 w 341"/>
                                <a:gd name="T144" fmla="*/ 339 h 33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1" h="339">
                                  <a:moveTo>
                                    <a:pt x="166" y="334"/>
                                  </a:moveTo>
                                  <a:lnTo>
                                    <a:pt x="197" y="331"/>
                                  </a:lnTo>
                                  <a:lnTo>
                                    <a:pt x="212" y="339"/>
                                  </a:lnTo>
                                  <a:lnTo>
                                    <a:pt x="251" y="334"/>
                                  </a:lnTo>
                                  <a:lnTo>
                                    <a:pt x="274" y="323"/>
                                  </a:lnTo>
                                  <a:lnTo>
                                    <a:pt x="290" y="328"/>
                                  </a:lnTo>
                                  <a:lnTo>
                                    <a:pt x="324" y="315"/>
                                  </a:lnTo>
                                  <a:lnTo>
                                    <a:pt x="341" y="303"/>
                                  </a:lnTo>
                                  <a:lnTo>
                                    <a:pt x="341" y="298"/>
                                  </a:lnTo>
                                  <a:lnTo>
                                    <a:pt x="323" y="287"/>
                                  </a:lnTo>
                                  <a:lnTo>
                                    <a:pt x="308" y="249"/>
                                  </a:lnTo>
                                  <a:lnTo>
                                    <a:pt x="303" y="232"/>
                                  </a:lnTo>
                                  <a:lnTo>
                                    <a:pt x="313" y="193"/>
                                  </a:lnTo>
                                  <a:lnTo>
                                    <a:pt x="290" y="168"/>
                                  </a:lnTo>
                                  <a:lnTo>
                                    <a:pt x="305" y="116"/>
                                  </a:lnTo>
                                  <a:lnTo>
                                    <a:pt x="261" y="88"/>
                                  </a:lnTo>
                                  <a:lnTo>
                                    <a:pt x="253" y="64"/>
                                  </a:lnTo>
                                  <a:lnTo>
                                    <a:pt x="144" y="0"/>
                                  </a:lnTo>
                                  <a:lnTo>
                                    <a:pt x="114" y="35"/>
                                  </a:lnTo>
                                  <a:lnTo>
                                    <a:pt x="129" y="39"/>
                                  </a:lnTo>
                                  <a:lnTo>
                                    <a:pt x="106" y="48"/>
                                  </a:lnTo>
                                  <a:lnTo>
                                    <a:pt x="100" y="59"/>
                                  </a:lnTo>
                                  <a:lnTo>
                                    <a:pt x="98" y="49"/>
                                  </a:lnTo>
                                  <a:lnTo>
                                    <a:pt x="93" y="51"/>
                                  </a:lnTo>
                                  <a:lnTo>
                                    <a:pt x="82" y="39"/>
                                  </a:lnTo>
                                  <a:lnTo>
                                    <a:pt x="80" y="49"/>
                                  </a:lnTo>
                                  <a:lnTo>
                                    <a:pt x="69" y="56"/>
                                  </a:lnTo>
                                  <a:lnTo>
                                    <a:pt x="66" y="35"/>
                                  </a:lnTo>
                                  <a:lnTo>
                                    <a:pt x="67" y="0"/>
                                  </a:lnTo>
                                  <a:lnTo>
                                    <a:pt x="25" y="2"/>
                                  </a:lnTo>
                                  <a:lnTo>
                                    <a:pt x="38" y="31"/>
                                  </a:lnTo>
                                  <a:lnTo>
                                    <a:pt x="31" y="43"/>
                                  </a:lnTo>
                                  <a:lnTo>
                                    <a:pt x="26" y="54"/>
                                  </a:lnTo>
                                  <a:lnTo>
                                    <a:pt x="36" y="70"/>
                                  </a:lnTo>
                                  <a:lnTo>
                                    <a:pt x="15" y="103"/>
                                  </a:lnTo>
                                  <a:lnTo>
                                    <a:pt x="0" y="108"/>
                                  </a:lnTo>
                                  <a:lnTo>
                                    <a:pt x="9" y="155"/>
                                  </a:lnTo>
                                  <a:lnTo>
                                    <a:pt x="4" y="170"/>
                                  </a:lnTo>
                                  <a:lnTo>
                                    <a:pt x="26" y="188"/>
                                  </a:lnTo>
                                  <a:lnTo>
                                    <a:pt x="28" y="202"/>
                                  </a:lnTo>
                                  <a:lnTo>
                                    <a:pt x="44" y="240"/>
                                  </a:lnTo>
                                  <a:lnTo>
                                    <a:pt x="105" y="266"/>
                                  </a:lnTo>
                                  <a:lnTo>
                                    <a:pt x="121" y="274"/>
                                  </a:lnTo>
                                  <a:lnTo>
                                    <a:pt x="134" y="272"/>
                                  </a:lnTo>
                                  <a:lnTo>
                                    <a:pt x="150" y="284"/>
                                  </a:lnTo>
                                  <a:lnTo>
                                    <a:pt x="157" y="321"/>
                                  </a:lnTo>
                                  <a:lnTo>
                                    <a:pt x="166" y="334"/>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73" name="Freeform 1252"/>
                            <p:cNvSpPr>
                              <a:spLocks/>
                            </p:cNvSpPr>
                            <p:nvPr/>
                          </p:nvSpPr>
                          <p:spPr bwMode="auto">
                            <a:xfrm>
                              <a:off x="3627" y="3029"/>
                              <a:ext cx="156" cy="154"/>
                            </a:xfrm>
                            <a:custGeom>
                              <a:avLst/>
                              <a:gdLst>
                                <a:gd name="T0" fmla="*/ 0 w 341"/>
                                <a:gd name="T1" fmla="*/ 0 h 339"/>
                                <a:gd name="T2" fmla="*/ 0 w 341"/>
                                <a:gd name="T3" fmla="*/ 0 h 339"/>
                                <a:gd name="T4" fmla="*/ 0 w 341"/>
                                <a:gd name="T5" fmla="*/ 0 h 339"/>
                                <a:gd name="T6" fmla="*/ 0 w 341"/>
                                <a:gd name="T7" fmla="*/ 0 h 339"/>
                                <a:gd name="T8" fmla="*/ 0 w 341"/>
                                <a:gd name="T9" fmla="*/ 0 h 339"/>
                                <a:gd name="T10" fmla="*/ 0 w 341"/>
                                <a:gd name="T11" fmla="*/ 0 h 339"/>
                                <a:gd name="T12" fmla="*/ 0 w 341"/>
                                <a:gd name="T13" fmla="*/ 0 h 339"/>
                                <a:gd name="T14" fmla="*/ 0 w 341"/>
                                <a:gd name="T15" fmla="*/ 0 h 339"/>
                                <a:gd name="T16" fmla="*/ 0 w 341"/>
                                <a:gd name="T17" fmla="*/ 0 h 339"/>
                                <a:gd name="T18" fmla="*/ 0 w 341"/>
                                <a:gd name="T19" fmla="*/ 0 h 339"/>
                                <a:gd name="T20" fmla="*/ 0 w 341"/>
                                <a:gd name="T21" fmla="*/ 0 h 339"/>
                                <a:gd name="T22" fmla="*/ 0 w 341"/>
                                <a:gd name="T23" fmla="*/ 0 h 339"/>
                                <a:gd name="T24" fmla="*/ 0 w 341"/>
                                <a:gd name="T25" fmla="*/ 0 h 339"/>
                                <a:gd name="T26" fmla="*/ 0 w 341"/>
                                <a:gd name="T27" fmla="*/ 0 h 339"/>
                                <a:gd name="T28" fmla="*/ 0 w 341"/>
                                <a:gd name="T29" fmla="*/ 0 h 339"/>
                                <a:gd name="T30" fmla="*/ 0 w 341"/>
                                <a:gd name="T31" fmla="*/ 0 h 339"/>
                                <a:gd name="T32" fmla="*/ 0 w 341"/>
                                <a:gd name="T33" fmla="*/ 0 h 339"/>
                                <a:gd name="T34" fmla="*/ 0 w 341"/>
                                <a:gd name="T35" fmla="*/ 0 h 339"/>
                                <a:gd name="T36" fmla="*/ 0 w 341"/>
                                <a:gd name="T37" fmla="*/ 0 h 339"/>
                                <a:gd name="T38" fmla="*/ 0 w 341"/>
                                <a:gd name="T39" fmla="*/ 0 h 339"/>
                                <a:gd name="T40" fmla="*/ 0 w 341"/>
                                <a:gd name="T41" fmla="*/ 0 h 339"/>
                                <a:gd name="T42" fmla="*/ 0 w 341"/>
                                <a:gd name="T43" fmla="*/ 0 h 339"/>
                                <a:gd name="T44" fmla="*/ 0 w 341"/>
                                <a:gd name="T45" fmla="*/ 0 h 339"/>
                                <a:gd name="T46" fmla="*/ 0 w 341"/>
                                <a:gd name="T47" fmla="*/ 0 h 339"/>
                                <a:gd name="T48" fmla="*/ 0 w 341"/>
                                <a:gd name="T49" fmla="*/ 0 h 339"/>
                                <a:gd name="T50" fmla="*/ 0 w 341"/>
                                <a:gd name="T51" fmla="*/ 0 h 339"/>
                                <a:gd name="T52" fmla="*/ 0 w 341"/>
                                <a:gd name="T53" fmla="*/ 0 h 339"/>
                                <a:gd name="T54" fmla="*/ 0 w 341"/>
                                <a:gd name="T55" fmla="*/ 0 h 339"/>
                                <a:gd name="T56" fmla="*/ 0 w 341"/>
                                <a:gd name="T57" fmla="*/ 0 h 339"/>
                                <a:gd name="T58" fmla="*/ 0 w 341"/>
                                <a:gd name="T59" fmla="*/ 0 h 339"/>
                                <a:gd name="T60" fmla="*/ 0 w 341"/>
                                <a:gd name="T61" fmla="*/ 0 h 339"/>
                                <a:gd name="T62" fmla="*/ 0 w 341"/>
                                <a:gd name="T63" fmla="*/ 0 h 339"/>
                                <a:gd name="T64" fmla="*/ 0 w 341"/>
                                <a:gd name="T65" fmla="*/ 0 h 339"/>
                                <a:gd name="T66" fmla="*/ 0 w 341"/>
                                <a:gd name="T67" fmla="*/ 0 h 339"/>
                                <a:gd name="T68" fmla="*/ 0 w 341"/>
                                <a:gd name="T69" fmla="*/ 0 h 339"/>
                                <a:gd name="T70" fmla="*/ 0 w 341"/>
                                <a:gd name="T71" fmla="*/ 0 h 339"/>
                                <a:gd name="T72" fmla="*/ 0 w 341"/>
                                <a:gd name="T73" fmla="*/ 0 h 339"/>
                                <a:gd name="T74" fmla="*/ 0 w 341"/>
                                <a:gd name="T75" fmla="*/ 0 h 339"/>
                                <a:gd name="T76" fmla="*/ 0 w 341"/>
                                <a:gd name="T77" fmla="*/ 0 h 339"/>
                                <a:gd name="T78" fmla="*/ 0 w 341"/>
                                <a:gd name="T79" fmla="*/ 0 h 339"/>
                                <a:gd name="T80" fmla="*/ 0 w 341"/>
                                <a:gd name="T81" fmla="*/ 0 h 339"/>
                                <a:gd name="T82" fmla="*/ 0 w 341"/>
                                <a:gd name="T83" fmla="*/ 0 h 339"/>
                                <a:gd name="T84" fmla="*/ 0 w 341"/>
                                <a:gd name="T85" fmla="*/ 0 h 339"/>
                                <a:gd name="T86" fmla="*/ 0 w 341"/>
                                <a:gd name="T87" fmla="*/ 0 h 339"/>
                                <a:gd name="T88" fmla="*/ 0 w 341"/>
                                <a:gd name="T89" fmla="*/ 0 h 339"/>
                                <a:gd name="T90" fmla="*/ 0 w 341"/>
                                <a:gd name="T91" fmla="*/ 0 h 339"/>
                                <a:gd name="T92" fmla="*/ 0 w 341"/>
                                <a:gd name="T93" fmla="*/ 0 h 3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1"/>
                                <a:gd name="T142" fmla="*/ 0 h 339"/>
                                <a:gd name="T143" fmla="*/ 341 w 341"/>
                                <a:gd name="T144" fmla="*/ 339 h 33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1" h="339">
                                  <a:moveTo>
                                    <a:pt x="166" y="334"/>
                                  </a:moveTo>
                                  <a:lnTo>
                                    <a:pt x="197" y="331"/>
                                  </a:lnTo>
                                  <a:lnTo>
                                    <a:pt x="212" y="339"/>
                                  </a:lnTo>
                                  <a:lnTo>
                                    <a:pt x="251" y="334"/>
                                  </a:lnTo>
                                  <a:lnTo>
                                    <a:pt x="274" y="323"/>
                                  </a:lnTo>
                                  <a:lnTo>
                                    <a:pt x="290" y="328"/>
                                  </a:lnTo>
                                  <a:lnTo>
                                    <a:pt x="324" y="315"/>
                                  </a:lnTo>
                                  <a:lnTo>
                                    <a:pt x="341" y="303"/>
                                  </a:lnTo>
                                  <a:lnTo>
                                    <a:pt x="341" y="298"/>
                                  </a:lnTo>
                                  <a:lnTo>
                                    <a:pt x="323" y="287"/>
                                  </a:lnTo>
                                  <a:lnTo>
                                    <a:pt x="308" y="249"/>
                                  </a:lnTo>
                                  <a:lnTo>
                                    <a:pt x="303" y="232"/>
                                  </a:lnTo>
                                  <a:lnTo>
                                    <a:pt x="313" y="193"/>
                                  </a:lnTo>
                                  <a:lnTo>
                                    <a:pt x="290" y="168"/>
                                  </a:lnTo>
                                  <a:lnTo>
                                    <a:pt x="305" y="116"/>
                                  </a:lnTo>
                                  <a:lnTo>
                                    <a:pt x="261" y="88"/>
                                  </a:lnTo>
                                  <a:lnTo>
                                    <a:pt x="253" y="64"/>
                                  </a:lnTo>
                                  <a:lnTo>
                                    <a:pt x="144" y="0"/>
                                  </a:lnTo>
                                  <a:lnTo>
                                    <a:pt x="114" y="35"/>
                                  </a:lnTo>
                                  <a:lnTo>
                                    <a:pt x="129" y="39"/>
                                  </a:lnTo>
                                  <a:lnTo>
                                    <a:pt x="106" y="48"/>
                                  </a:lnTo>
                                  <a:lnTo>
                                    <a:pt x="100" y="59"/>
                                  </a:lnTo>
                                  <a:lnTo>
                                    <a:pt x="98" y="49"/>
                                  </a:lnTo>
                                  <a:lnTo>
                                    <a:pt x="93" y="51"/>
                                  </a:lnTo>
                                  <a:lnTo>
                                    <a:pt x="82" y="39"/>
                                  </a:lnTo>
                                  <a:lnTo>
                                    <a:pt x="80" y="49"/>
                                  </a:lnTo>
                                  <a:lnTo>
                                    <a:pt x="69" y="56"/>
                                  </a:lnTo>
                                  <a:lnTo>
                                    <a:pt x="66" y="35"/>
                                  </a:lnTo>
                                  <a:lnTo>
                                    <a:pt x="67" y="0"/>
                                  </a:lnTo>
                                  <a:lnTo>
                                    <a:pt x="25" y="2"/>
                                  </a:lnTo>
                                  <a:lnTo>
                                    <a:pt x="38" y="31"/>
                                  </a:lnTo>
                                  <a:lnTo>
                                    <a:pt x="31" y="43"/>
                                  </a:lnTo>
                                  <a:lnTo>
                                    <a:pt x="26" y="54"/>
                                  </a:lnTo>
                                  <a:lnTo>
                                    <a:pt x="36" y="70"/>
                                  </a:lnTo>
                                  <a:lnTo>
                                    <a:pt x="15" y="103"/>
                                  </a:lnTo>
                                  <a:lnTo>
                                    <a:pt x="0" y="108"/>
                                  </a:lnTo>
                                  <a:lnTo>
                                    <a:pt x="9" y="155"/>
                                  </a:lnTo>
                                  <a:lnTo>
                                    <a:pt x="4" y="170"/>
                                  </a:lnTo>
                                  <a:lnTo>
                                    <a:pt x="26" y="188"/>
                                  </a:lnTo>
                                  <a:lnTo>
                                    <a:pt x="28" y="202"/>
                                  </a:lnTo>
                                  <a:lnTo>
                                    <a:pt x="44" y="240"/>
                                  </a:lnTo>
                                  <a:lnTo>
                                    <a:pt x="105" y="266"/>
                                  </a:lnTo>
                                  <a:lnTo>
                                    <a:pt x="121" y="274"/>
                                  </a:lnTo>
                                  <a:lnTo>
                                    <a:pt x="134" y="272"/>
                                  </a:lnTo>
                                  <a:lnTo>
                                    <a:pt x="150" y="284"/>
                                  </a:lnTo>
                                  <a:lnTo>
                                    <a:pt x="157" y="321"/>
                                  </a:lnTo>
                                  <a:lnTo>
                                    <a:pt x="166" y="334"/>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74" name="Freeform 1253"/>
                            <p:cNvSpPr>
                              <a:spLocks/>
                            </p:cNvSpPr>
                            <p:nvPr/>
                          </p:nvSpPr>
                          <p:spPr bwMode="auto">
                            <a:xfrm>
                              <a:off x="3766" y="3097"/>
                              <a:ext cx="4" cy="9"/>
                            </a:xfrm>
                            <a:custGeom>
                              <a:avLst/>
                              <a:gdLst>
                                <a:gd name="T0" fmla="*/ 0 w 8"/>
                                <a:gd name="T1" fmla="*/ 0 h 21"/>
                                <a:gd name="T2" fmla="*/ 1 w 8"/>
                                <a:gd name="T3" fmla="*/ 0 h 21"/>
                                <a:gd name="T4" fmla="*/ 0 w 8"/>
                                <a:gd name="T5" fmla="*/ 0 h 21"/>
                                <a:gd name="T6" fmla="*/ 0 w 8"/>
                                <a:gd name="T7" fmla="*/ 0 h 21"/>
                                <a:gd name="T8" fmla="*/ 0 60000 65536"/>
                                <a:gd name="T9" fmla="*/ 0 60000 65536"/>
                                <a:gd name="T10" fmla="*/ 0 60000 65536"/>
                                <a:gd name="T11" fmla="*/ 0 60000 65536"/>
                                <a:gd name="T12" fmla="*/ 0 w 8"/>
                                <a:gd name="T13" fmla="*/ 0 h 21"/>
                                <a:gd name="T14" fmla="*/ 8 w 8"/>
                                <a:gd name="T15" fmla="*/ 21 h 21"/>
                              </a:gdLst>
                              <a:ahLst/>
                              <a:cxnLst>
                                <a:cxn ang="T8">
                                  <a:pos x="T0" y="T1"/>
                                </a:cxn>
                                <a:cxn ang="T9">
                                  <a:pos x="T2" y="T3"/>
                                </a:cxn>
                                <a:cxn ang="T10">
                                  <a:pos x="T4" y="T5"/>
                                </a:cxn>
                                <a:cxn ang="T11">
                                  <a:pos x="T6" y="T7"/>
                                </a:cxn>
                              </a:cxnLst>
                              <a:rect l="T12" t="T13" r="T14" b="T15"/>
                              <a:pathLst>
                                <a:path w="8" h="21">
                                  <a:moveTo>
                                    <a:pt x="0" y="0"/>
                                  </a:moveTo>
                                  <a:lnTo>
                                    <a:pt x="8" y="21"/>
                                  </a:lnTo>
                                  <a:lnTo>
                                    <a:pt x="0" y="16"/>
                                  </a:lnTo>
                                  <a:lnTo>
                                    <a:pt x="0"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75" name="Freeform 1254"/>
                            <p:cNvSpPr>
                              <a:spLocks/>
                            </p:cNvSpPr>
                            <p:nvPr/>
                          </p:nvSpPr>
                          <p:spPr bwMode="auto">
                            <a:xfrm>
                              <a:off x="3773" y="3085"/>
                              <a:ext cx="1" cy="7"/>
                            </a:xfrm>
                            <a:custGeom>
                              <a:avLst/>
                              <a:gdLst>
                                <a:gd name="T0" fmla="*/ 0 w 4"/>
                                <a:gd name="T1" fmla="*/ 0 h 15"/>
                                <a:gd name="T2" fmla="*/ 0 w 4"/>
                                <a:gd name="T3" fmla="*/ 0 h 15"/>
                                <a:gd name="T4" fmla="*/ 0 w 4"/>
                                <a:gd name="T5" fmla="*/ 0 h 15"/>
                                <a:gd name="T6" fmla="*/ 0 w 4"/>
                                <a:gd name="T7" fmla="*/ 0 h 15"/>
                                <a:gd name="T8" fmla="*/ 0 60000 65536"/>
                                <a:gd name="T9" fmla="*/ 0 60000 65536"/>
                                <a:gd name="T10" fmla="*/ 0 60000 65536"/>
                                <a:gd name="T11" fmla="*/ 0 60000 65536"/>
                                <a:gd name="T12" fmla="*/ 0 w 4"/>
                                <a:gd name="T13" fmla="*/ 0 h 15"/>
                                <a:gd name="T14" fmla="*/ 4 w 4"/>
                                <a:gd name="T15" fmla="*/ 15 h 15"/>
                              </a:gdLst>
                              <a:ahLst/>
                              <a:cxnLst>
                                <a:cxn ang="T8">
                                  <a:pos x="T0" y="T1"/>
                                </a:cxn>
                                <a:cxn ang="T9">
                                  <a:pos x="T2" y="T3"/>
                                </a:cxn>
                                <a:cxn ang="T10">
                                  <a:pos x="T4" y="T5"/>
                                </a:cxn>
                                <a:cxn ang="T11">
                                  <a:pos x="T6" y="T7"/>
                                </a:cxn>
                              </a:cxnLst>
                              <a:rect l="T12" t="T13" r="T14" b="T15"/>
                              <a:pathLst>
                                <a:path w="4" h="15">
                                  <a:moveTo>
                                    <a:pt x="4" y="7"/>
                                  </a:moveTo>
                                  <a:lnTo>
                                    <a:pt x="2" y="15"/>
                                  </a:lnTo>
                                  <a:lnTo>
                                    <a:pt x="0" y="0"/>
                                  </a:lnTo>
                                  <a:lnTo>
                                    <a:pt x="4" y="7"/>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76" name="Freeform 1255"/>
                            <p:cNvSpPr>
                              <a:spLocks/>
                            </p:cNvSpPr>
                            <p:nvPr/>
                          </p:nvSpPr>
                          <p:spPr bwMode="auto">
                            <a:xfrm>
                              <a:off x="3773" y="3085"/>
                              <a:ext cx="1" cy="7"/>
                            </a:xfrm>
                            <a:custGeom>
                              <a:avLst/>
                              <a:gdLst>
                                <a:gd name="T0" fmla="*/ 0 w 4"/>
                                <a:gd name="T1" fmla="*/ 0 h 15"/>
                                <a:gd name="T2" fmla="*/ 0 w 4"/>
                                <a:gd name="T3" fmla="*/ 0 h 15"/>
                                <a:gd name="T4" fmla="*/ 0 w 4"/>
                                <a:gd name="T5" fmla="*/ 0 h 15"/>
                                <a:gd name="T6" fmla="*/ 0 w 4"/>
                                <a:gd name="T7" fmla="*/ 0 h 15"/>
                                <a:gd name="T8" fmla="*/ 0 60000 65536"/>
                                <a:gd name="T9" fmla="*/ 0 60000 65536"/>
                                <a:gd name="T10" fmla="*/ 0 60000 65536"/>
                                <a:gd name="T11" fmla="*/ 0 60000 65536"/>
                                <a:gd name="T12" fmla="*/ 0 w 4"/>
                                <a:gd name="T13" fmla="*/ 0 h 15"/>
                                <a:gd name="T14" fmla="*/ 4 w 4"/>
                                <a:gd name="T15" fmla="*/ 15 h 15"/>
                              </a:gdLst>
                              <a:ahLst/>
                              <a:cxnLst>
                                <a:cxn ang="T8">
                                  <a:pos x="T0" y="T1"/>
                                </a:cxn>
                                <a:cxn ang="T9">
                                  <a:pos x="T2" y="T3"/>
                                </a:cxn>
                                <a:cxn ang="T10">
                                  <a:pos x="T4" y="T5"/>
                                </a:cxn>
                                <a:cxn ang="T11">
                                  <a:pos x="T6" y="T7"/>
                                </a:cxn>
                              </a:cxnLst>
                              <a:rect l="T12" t="T13" r="T14" b="T15"/>
                              <a:pathLst>
                                <a:path w="4" h="15">
                                  <a:moveTo>
                                    <a:pt x="4" y="7"/>
                                  </a:moveTo>
                                  <a:lnTo>
                                    <a:pt x="2" y="15"/>
                                  </a:lnTo>
                                  <a:lnTo>
                                    <a:pt x="0" y="0"/>
                                  </a:lnTo>
                                  <a:lnTo>
                                    <a:pt x="4" y="7"/>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77" name="Freeform 1256"/>
                            <p:cNvSpPr>
                              <a:spLocks/>
                            </p:cNvSpPr>
                            <p:nvPr/>
                          </p:nvSpPr>
                          <p:spPr bwMode="auto">
                            <a:xfrm>
                              <a:off x="3516" y="3131"/>
                              <a:ext cx="168" cy="145"/>
                            </a:xfrm>
                            <a:custGeom>
                              <a:avLst/>
                              <a:gdLst>
                                <a:gd name="T0" fmla="*/ 0 w 368"/>
                                <a:gd name="T1" fmla="*/ 0 h 318"/>
                                <a:gd name="T2" fmla="*/ 0 w 368"/>
                                <a:gd name="T3" fmla="*/ 0 h 318"/>
                                <a:gd name="T4" fmla="*/ 0 w 368"/>
                                <a:gd name="T5" fmla="*/ 0 h 318"/>
                                <a:gd name="T6" fmla="*/ 0 w 368"/>
                                <a:gd name="T7" fmla="*/ 0 h 318"/>
                                <a:gd name="T8" fmla="*/ 0 w 368"/>
                                <a:gd name="T9" fmla="*/ 0 h 318"/>
                                <a:gd name="T10" fmla="*/ 0 w 368"/>
                                <a:gd name="T11" fmla="*/ 0 h 318"/>
                                <a:gd name="T12" fmla="*/ 0 w 368"/>
                                <a:gd name="T13" fmla="*/ 0 h 318"/>
                                <a:gd name="T14" fmla="*/ 0 w 368"/>
                                <a:gd name="T15" fmla="*/ 0 h 318"/>
                                <a:gd name="T16" fmla="*/ 0 w 368"/>
                                <a:gd name="T17" fmla="*/ 0 h 318"/>
                                <a:gd name="T18" fmla="*/ 0 w 368"/>
                                <a:gd name="T19" fmla="*/ 0 h 318"/>
                                <a:gd name="T20" fmla="*/ 0 w 368"/>
                                <a:gd name="T21" fmla="*/ 0 h 318"/>
                                <a:gd name="T22" fmla="*/ 0 w 368"/>
                                <a:gd name="T23" fmla="*/ 0 h 318"/>
                                <a:gd name="T24" fmla="*/ 0 w 368"/>
                                <a:gd name="T25" fmla="*/ 0 h 318"/>
                                <a:gd name="T26" fmla="*/ 0 w 368"/>
                                <a:gd name="T27" fmla="*/ 0 h 318"/>
                                <a:gd name="T28" fmla="*/ 0 w 368"/>
                                <a:gd name="T29" fmla="*/ 0 h 318"/>
                                <a:gd name="T30" fmla="*/ 0 w 368"/>
                                <a:gd name="T31" fmla="*/ 0 h 318"/>
                                <a:gd name="T32" fmla="*/ 0 w 368"/>
                                <a:gd name="T33" fmla="*/ 0 h 318"/>
                                <a:gd name="T34" fmla="*/ 0 w 368"/>
                                <a:gd name="T35" fmla="*/ 0 h 318"/>
                                <a:gd name="T36" fmla="*/ 0 w 368"/>
                                <a:gd name="T37" fmla="*/ 0 h 318"/>
                                <a:gd name="T38" fmla="*/ 0 w 368"/>
                                <a:gd name="T39" fmla="*/ 0 h 318"/>
                                <a:gd name="T40" fmla="*/ 0 w 368"/>
                                <a:gd name="T41" fmla="*/ 0 h 318"/>
                                <a:gd name="T42" fmla="*/ 0 w 368"/>
                                <a:gd name="T43" fmla="*/ 0 h 318"/>
                                <a:gd name="T44" fmla="*/ 0 w 368"/>
                                <a:gd name="T45" fmla="*/ 0 h 318"/>
                                <a:gd name="T46" fmla="*/ 0 w 368"/>
                                <a:gd name="T47" fmla="*/ 0 h 318"/>
                                <a:gd name="T48" fmla="*/ 0 w 368"/>
                                <a:gd name="T49" fmla="*/ 0 h 318"/>
                                <a:gd name="T50" fmla="*/ 0 w 368"/>
                                <a:gd name="T51" fmla="*/ 0 h 318"/>
                                <a:gd name="T52" fmla="*/ 0 w 368"/>
                                <a:gd name="T53" fmla="*/ 0 h 318"/>
                                <a:gd name="T54" fmla="*/ 0 w 368"/>
                                <a:gd name="T55" fmla="*/ 0 h 318"/>
                                <a:gd name="T56" fmla="*/ 0 w 368"/>
                                <a:gd name="T57" fmla="*/ 0 h 318"/>
                                <a:gd name="T58" fmla="*/ 0 w 368"/>
                                <a:gd name="T59" fmla="*/ 0 h 318"/>
                                <a:gd name="T60" fmla="*/ 0 w 368"/>
                                <a:gd name="T61" fmla="*/ 0 h 318"/>
                                <a:gd name="T62" fmla="*/ 0 w 368"/>
                                <a:gd name="T63" fmla="*/ 0 h 318"/>
                                <a:gd name="T64" fmla="*/ 0 w 368"/>
                                <a:gd name="T65" fmla="*/ 0 h 318"/>
                                <a:gd name="T66" fmla="*/ 0 w 368"/>
                                <a:gd name="T67" fmla="*/ 0 h 318"/>
                                <a:gd name="T68" fmla="*/ 0 w 368"/>
                                <a:gd name="T69" fmla="*/ 0 h 318"/>
                                <a:gd name="T70" fmla="*/ 0 w 368"/>
                                <a:gd name="T71" fmla="*/ 0 h 318"/>
                                <a:gd name="T72" fmla="*/ 0 w 368"/>
                                <a:gd name="T73" fmla="*/ 0 h 318"/>
                                <a:gd name="T74" fmla="*/ 0 w 368"/>
                                <a:gd name="T75" fmla="*/ 0 h 318"/>
                                <a:gd name="T76" fmla="*/ 0 w 368"/>
                                <a:gd name="T77" fmla="*/ 0 h 318"/>
                                <a:gd name="T78" fmla="*/ 0 w 368"/>
                                <a:gd name="T79" fmla="*/ 0 h 318"/>
                                <a:gd name="T80" fmla="*/ 0 w 368"/>
                                <a:gd name="T81" fmla="*/ 0 h 318"/>
                                <a:gd name="T82" fmla="*/ 0 w 368"/>
                                <a:gd name="T83" fmla="*/ 0 h 318"/>
                                <a:gd name="T84" fmla="*/ 0 w 368"/>
                                <a:gd name="T85" fmla="*/ 0 h 318"/>
                                <a:gd name="T86" fmla="*/ 0 w 368"/>
                                <a:gd name="T87" fmla="*/ 0 h 318"/>
                                <a:gd name="T88" fmla="*/ 0 w 368"/>
                                <a:gd name="T89" fmla="*/ 0 h 318"/>
                                <a:gd name="T90" fmla="*/ 0 w 368"/>
                                <a:gd name="T91" fmla="*/ 0 h 3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8"/>
                                <a:gd name="T139" fmla="*/ 0 h 318"/>
                                <a:gd name="T140" fmla="*/ 368 w 368"/>
                                <a:gd name="T141" fmla="*/ 318 h 31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8" h="318">
                                  <a:moveTo>
                                    <a:pt x="64" y="88"/>
                                  </a:moveTo>
                                  <a:lnTo>
                                    <a:pt x="62" y="150"/>
                                  </a:lnTo>
                                  <a:lnTo>
                                    <a:pt x="69" y="155"/>
                                  </a:lnTo>
                                  <a:lnTo>
                                    <a:pt x="0" y="155"/>
                                  </a:lnTo>
                                  <a:lnTo>
                                    <a:pt x="0" y="272"/>
                                  </a:lnTo>
                                  <a:lnTo>
                                    <a:pt x="39" y="304"/>
                                  </a:lnTo>
                                  <a:lnTo>
                                    <a:pt x="67" y="298"/>
                                  </a:lnTo>
                                  <a:lnTo>
                                    <a:pt x="88" y="301"/>
                                  </a:lnTo>
                                  <a:lnTo>
                                    <a:pt x="100" y="311"/>
                                  </a:lnTo>
                                  <a:lnTo>
                                    <a:pt x="153" y="318"/>
                                  </a:lnTo>
                                  <a:lnTo>
                                    <a:pt x="183" y="285"/>
                                  </a:lnTo>
                                  <a:lnTo>
                                    <a:pt x="207" y="274"/>
                                  </a:lnTo>
                                  <a:lnTo>
                                    <a:pt x="212" y="251"/>
                                  </a:lnTo>
                                  <a:lnTo>
                                    <a:pt x="244" y="239"/>
                                  </a:lnTo>
                                  <a:lnTo>
                                    <a:pt x="261" y="241"/>
                                  </a:lnTo>
                                  <a:lnTo>
                                    <a:pt x="253" y="223"/>
                                  </a:lnTo>
                                  <a:lnTo>
                                    <a:pt x="352" y="189"/>
                                  </a:lnTo>
                                  <a:lnTo>
                                    <a:pt x="340" y="178"/>
                                  </a:lnTo>
                                  <a:lnTo>
                                    <a:pt x="350" y="147"/>
                                  </a:lnTo>
                                  <a:lnTo>
                                    <a:pt x="362" y="138"/>
                                  </a:lnTo>
                                  <a:lnTo>
                                    <a:pt x="357" y="130"/>
                                  </a:lnTo>
                                  <a:lnTo>
                                    <a:pt x="357" y="109"/>
                                  </a:lnTo>
                                  <a:lnTo>
                                    <a:pt x="360" y="88"/>
                                  </a:lnTo>
                                  <a:lnTo>
                                    <a:pt x="368" y="81"/>
                                  </a:lnTo>
                                  <a:lnTo>
                                    <a:pt x="349" y="41"/>
                                  </a:lnTo>
                                  <a:lnTo>
                                    <a:pt x="288" y="15"/>
                                  </a:lnTo>
                                  <a:lnTo>
                                    <a:pt x="285" y="21"/>
                                  </a:lnTo>
                                  <a:lnTo>
                                    <a:pt x="272" y="15"/>
                                  </a:lnTo>
                                  <a:lnTo>
                                    <a:pt x="270" y="0"/>
                                  </a:lnTo>
                                  <a:lnTo>
                                    <a:pt x="228" y="10"/>
                                  </a:lnTo>
                                  <a:lnTo>
                                    <a:pt x="213" y="33"/>
                                  </a:lnTo>
                                  <a:lnTo>
                                    <a:pt x="218" y="73"/>
                                  </a:lnTo>
                                  <a:lnTo>
                                    <a:pt x="207" y="114"/>
                                  </a:lnTo>
                                  <a:lnTo>
                                    <a:pt x="222" y="130"/>
                                  </a:lnTo>
                                  <a:lnTo>
                                    <a:pt x="244" y="130"/>
                                  </a:lnTo>
                                  <a:lnTo>
                                    <a:pt x="246" y="166"/>
                                  </a:lnTo>
                                  <a:lnTo>
                                    <a:pt x="218" y="160"/>
                                  </a:lnTo>
                                  <a:lnTo>
                                    <a:pt x="192" y="130"/>
                                  </a:lnTo>
                                  <a:lnTo>
                                    <a:pt x="173" y="125"/>
                                  </a:lnTo>
                                  <a:lnTo>
                                    <a:pt x="160" y="114"/>
                                  </a:lnTo>
                                  <a:lnTo>
                                    <a:pt x="135" y="119"/>
                                  </a:lnTo>
                                  <a:lnTo>
                                    <a:pt x="109" y="106"/>
                                  </a:lnTo>
                                  <a:lnTo>
                                    <a:pt x="101" y="94"/>
                                  </a:lnTo>
                                  <a:lnTo>
                                    <a:pt x="80" y="101"/>
                                  </a:lnTo>
                                  <a:lnTo>
                                    <a:pt x="72" y="86"/>
                                  </a:lnTo>
                                  <a:lnTo>
                                    <a:pt x="64" y="88"/>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78" name="Freeform 1257"/>
                            <p:cNvSpPr>
                              <a:spLocks/>
                            </p:cNvSpPr>
                            <p:nvPr/>
                          </p:nvSpPr>
                          <p:spPr bwMode="auto">
                            <a:xfrm>
                              <a:off x="3516" y="3131"/>
                              <a:ext cx="168" cy="145"/>
                            </a:xfrm>
                            <a:custGeom>
                              <a:avLst/>
                              <a:gdLst>
                                <a:gd name="T0" fmla="*/ 0 w 368"/>
                                <a:gd name="T1" fmla="*/ 0 h 318"/>
                                <a:gd name="T2" fmla="*/ 0 w 368"/>
                                <a:gd name="T3" fmla="*/ 0 h 318"/>
                                <a:gd name="T4" fmla="*/ 0 w 368"/>
                                <a:gd name="T5" fmla="*/ 0 h 318"/>
                                <a:gd name="T6" fmla="*/ 0 w 368"/>
                                <a:gd name="T7" fmla="*/ 0 h 318"/>
                                <a:gd name="T8" fmla="*/ 0 w 368"/>
                                <a:gd name="T9" fmla="*/ 0 h 318"/>
                                <a:gd name="T10" fmla="*/ 0 w 368"/>
                                <a:gd name="T11" fmla="*/ 0 h 318"/>
                                <a:gd name="T12" fmla="*/ 0 w 368"/>
                                <a:gd name="T13" fmla="*/ 0 h 318"/>
                                <a:gd name="T14" fmla="*/ 0 w 368"/>
                                <a:gd name="T15" fmla="*/ 0 h 318"/>
                                <a:gd name="T16" fmla="*/ 0 w 368"/>
                                <a:gd name="T17" fmla="*/ 0 h 318"/>
                                <a:gd name="T18" fmla="*/ 0 w 368"/>
                                <a:gd name="T19" fmla="*/ 0 h 318"/>
                                <a:gd name="T20" fmla="*/ 0 w 368"/>
                                <a:gd name="T21" fmla="*/ 0 h 318"/>
                                <a:gd name="T22" fmla="*/ 0 w 368"/>
                                <a:gd name="T23" fmla="*/ 0 h 318"/>
                                <a:gd name="T24" fmla="*/ 0 w 368"/>
                                <a:gd name="T25" fmla="*/ 0 h 318"/>
                                <a:gd name="T26" fmla="*/ 0 w 368"/>
                                <a:gd name="T27" fmla="*/ 0 h 318"/>
                                <a:gd name="T28" fmla="*/ 0 w 368"/>
                                <a:gd name="T29" fmla="*/ 0 h 318"/>
                                <a:gd name="T30" fmla="*/ 0 w 368"/>
                                <a:gd name="T31" fmla="*/ 0 h 318"/>
                                <a:gd name="T32" fmla="*/ 0 w 368"/>
                                <a:gd name="T33" fmla="*/ 0 h 318"/>
                                <a:gd name="T34" fmla="*/ 0 w 368"/>
                                <a:gd name="T35" fmla="*/ 0 h 318"/>
                                <a:gd name="T36" fmla="*/ 0 w 368"/>
                                <a:gd name="T37" fmla="*/ 0 h 318"/>
                                <a:gd name="T38" fmla="*/ 0 w 368"/>
                                <a:gd name="T39" fmla="*/ 0 h 318"/>
                                <a:gd name="T40" fmla="*/ 0 w 368"/>
                                <a:gd name="T41" fmla="*/ 0 h 318"/>
                                <a:gd name="T42" fmla="*/ 0 w 368"/>
                                <a:gd name="T43" fmla="*/ 0 h 318"/>
                                <a:gd name="T44" fmla="*/ 0 w 368"/>
                                <a:gd name="T45" fmla="*/ 0 h 318"/>
                                <a:gd name="T46" fmla="*/ 0 w 368"/>
                                <a:gd name="T47" fmla="*/ 0 h 318"/>
                                <a:gd name="T48" fmla="*/ 0 w 368"/>
                                <a:gd name="T49" fmla="*/ 0 h 318"/>
                                <a:gd name="T50" fmla="*/ 0 w 368"/>
                                <a:gd name="T51" fmla="*/ 0 h 318"/>
                                <a:gd name="T52" fmla="*/ 0 w 368"/>
                                <a:gd name="T53" fmla="*/ 0 h 318"/>
                                <a:gd name="T54" fmla="*/ 0 w 368"/>
                                <a:gd name="T55" fmla="*/ 0 h 318"/>
                                <a:gd name="T56" fmla="*/ 0 w 368"/>
                                <a:gd name="T57" fmla="*/ 0 h 318"/>
                                <a:gd name="T58" fmla="*/ 0 w 368"/>
                                <a:gd name="T59" fmla="*/ 0 h 318"/>
                                <a:gd name="T60" fmla="*/ 0 w 368"/>
                                <a:gd name="T61" fmla="*/ 0 h 318"/>
                                <a:gd name="T62" fmla="*/ 0 w 368"/>
                                <a:gd name="T63" fmla="*/ 0 h 318"/>
                                <a:gd name="T64" fmla="*/ 0 w 368"/>
                                <a:gd name="T65" fmla="*/ 0 h 318"/>
                                <a:gd name="T66" fmla="*/ 0 w 368"/>
                                <a:gd name="T67" fmla="*/ 0 h 318"/>
                                <a:gd name="T68" fmla="*/ 0 w 368"/>
                                <a:gd name="T69" fmla="*/ 0 h 318"/>
                                <a:gd name="T70" fmla="*/ 0 w 368"/>
                                <a:gd name="T71" fmla="*/ 0 h 318"/>
                                <a:gd name="T72" fmla="*/ 0 w 368"/>
                                <a:gd name="T73" fmla="*/ 0 h 318"/>
                                <a:gd name="T74" fmla="*/ 0 w 368"/>
                                <a:gd name="T75" fmla="*/ 0 h 318"/>
                                <a:gd name="T76" fmla="*/ 0 w 368"/>
                                <a:gd name="T77" fmla="*/ 0 h 318"/>
                                <a:gd name="T78" fmla="*/ 0 w 368"/>
                                <a:gd name="T79" fmla="*/ 0 h 318"/>
                                <a:gd name="T80" fmla="*/ 0 w 368"/>
                                <a:gd name="T81" fmla="*/ 0 h 318"/>
                                <a:gd name="T82" fmla="*/ 0 w 368"/>
                                <a:gd name="T83" fmla="*/ 0 h 318"/>
                                <a:gd name="T84" fmla="*/ 0 w 368"/>
                                <a:gd name="T85" fmla="*/ 0 h 318"/>
                                <a:gd name="T86" fmla="*/ 0 w 368"/>
                                <a:gd name="T87" fmla="*/ 0 h 318"/>
                                <a:gd name="T88" fmla="*/ 0 w 368"/>
                                <a:gd name="T89" fmla="*/ 0 h 318"/>
                                <a:gd name="T90" fmla="*/ 0 w 368"/>
                                <a:gd name="T91" fmla="*/ 0 h 3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8"/>
                                <a:gd name="T139" fmla="*/ 0 h 318"/>
                                <a:gd name="T140" fmla="*/ 368 w 368"/>
                                <a:gd name="T141" fmla="*/ 318 h 31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8" h="318">
                                  <a:moveTo>
                                    <a:pt x="64" y="88"/>
                                  </a:moveTo>
                                  <a:lnTo>
                                    <a:pt x="62" y="150"/>
                                  </a:lnTo>
                                  <a:lnTo>
                                    <a:pt x="69" y="155"/>
                                  </a:lnTo>
                                  <a:lnTo>
                                    <a:pt x="0" y="155"/>
                                  </a:lnTo>
                                  <a:lnTo>
                                    <a:pt x="0" y="272"/>
                                  </a:lnTo>
                                  <a:lnTo>
                                    <a:pt x="39" y="304"/>
                                  </a:lnTo>
                                  <a:lnTo>
                                    <a:pt x="67" y="298"/>
                                  </a:lnTo>
                                  <a:lnTo>
                                    <a:pt x="88" y="301"/>
                                  </a:lnTo>
                                  <a:lnTo>
                                    <a:pt x="100" y="311"/>
                                  </a:lnTo>
                                  <a:lnTo>
                                    <a:pt x="153" y="318"/>
                                  </a:lnTo>
                                  <a:lnTo>
                                    <a:pt x="183" y="285"/>
                                  </a:lnTo>
                                  <a:lnTo>
                                    <a:pt x="207" y="274"/>
                                  </a:lnTo>
                                  <a:lnTo>
                                    <a:pt x="212" y="251"/>
                                  </a:lnTo>
                                  <a:lnTo>
                                    <a:pt x="244" y="239"/>
                                  </a:lnTo>
                                  <a:lnTo>
                                    <a:pt x="261" y="241"/>
                                  </a:lnTo>
                                  <a:lnTo>
                                    <a:pt x="253" y="223"/>
                                  </a:lnTo>
                                  <a:lnTo>
                                    <a:pt x="352" y="189"/>
                                  </a:lnTo>
                                  <a:lnTo>
                                    <a:pt x="340" y="178"/>
                                  </a:lnTo>
                                  <a:lnTo>
                                    <a:pt x="350" y="147"/>
                                  </a:lnTo>
                                  <a:lnTo>
                                    <a:pt x="362" y="138"/>
                                  </a:lnTo>
                                  <a:lnTo>
                                    <a:pt x="357" y="130"/>
                                  </a:lnTo>
                                  <a:lnTo>
                                    <a:pt x="357" y="109"/>
                                  </a:lnTo>
                                  <a:lnTo>
                                    <a:pt x="360" y="88"/>
                                  </a:lnTo>
                                  <a:lnTo>
                                    <a:pt x="368" y="81"/>
                                  </a:lnTo>
                                  <a:lnTo>
                                    <a:pt x="349" y="41"/>
                                  </a:lnTo>
                                  <a:lnTo>
                                    <a:pt x="288" y="15"/>
                                  </a:lnTo>
                                  <a:lnTo>
                                    <a:pt x="285" y="21"/>
                                  </a:lnTo>
                                  <a:lnTo>
                                    <a:pt x="272" y="15"/>
                                  </a:lnTo>
                                  <a:lnTo>
                                    <a:pt x="270" y="0"/>
                                  </a:lnTo>
                                  <a:lnTo>
                                    <a:pt x="228" y="10"/>
                                  </a:lnTo>
                                  <a:lnTo>
                                    <a:pt x="213" y="33"/>
                                  </a:lnTo>
                                  <a:lnTo>
                                    <a:pt x="218" y="73"/>
                                  </a:lnTo>
                                  <a:lnTo>
                                    <a:pt x="207" y="114"/>
                                  </a:lnTo>
                                  <a:lnTo>
                                    <a:pt x="222" y="130"/>
                                  </a:lnTo>
                                  <a:lnTo>
                                    <a:pt x="244" y="130"/>
                                  </a:lnTo>
                                  <a:lnTo>
                                    <a:pt x="246" y="166"/>
                                  </a:lnTo>
                                  <a:lnTo>
                                    <a:pt x="218" y="160"/>
                                  </a:lnTo>
                                  <a:lnTo>
                                    <a:pt x="192" y="130"/>
                                  </a:lnTo>
                                  <a:lnTo>
                                    <a:pt x="173" y="125"/>
                                  </a:lnTo>
                                  <a:lnTo>
                                    <a:pt x="160" y="114"/>
                                  </a:lnTo>
                                  <a:lnTo>
                                    <a:pt x="135" y="119"/>
                                  </a:lnTo>
                                  <a:lnTo>
                                    <a:pt x="109" y="106"/>
                                  </a:lnTo>
                                  <a:lnTo>
                                    <a:pt x="101" y="94"/>
                                  </a:lnTo>
                                  <a:lnTo>
                                    <a:pt x="80" y="101"/>
                                  </a:lnTo>
                                  <a:lnTo>
                                    <a:pt x="72" y="86"/>
                                  </a:lnTo>
                                  <a:lnTo>
                                    <a:pt x="64" y="88"/>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79" name="Freeform 1258"/>
                            <p:cNvSpPr>
                              <a:spLocks/>
                            </p:cNvSpPr>
                            <p:nvPr/>
                          </p:nvSpPr>
                          <p:spPr bwMode="auto">
                            <a:xfrm>
                              <a:off x="3335" y="2204"/>
                              <a:ext cx="109" cy="54"/>
                            </a:xfrm>
                            <a:custGeom>
                              <a:avLst/>
                              <a:gdLst>
                                <a:gd name="T0" fmla="*/ 0 w 241"/>
                                <a:gd name="T1" fmla="*/ 0 h 119"/>
                                <a:gd name="T2" fmla="*/ 0 w 241"/>
                                <a:gd name="T3" fmla="*/ 0 h 119"/>
                                <a:gd name="T4" fmla="*/ 0 w 241"/>
                                <a:gd name="T5" fmla="*/ 0 h 119"/>
                                <a:gd name="T6" fmla="*/ 0 w 241"/>
                                <a:gd name="T7" fmla="*/ 0 h 119"/>
                                <a:gd name="T8" fmla="*/ 0 w 241"/>
                                <a:gd name="T9" fmla="*/ 0 h 119"/>
                                <a:gd name="T10" fmla="*/ 0 w 241"/>
                                <a:gd name="T11" fmla="*/ 0 h 119"/>
                                <a:gd name="T12" fmla="*/ 0 w 241"/>
                                <a:gd name="T13" fmla="*/ 0 h 119"/>
                                <a:gd name="T14" fmla="*/ 0 w 241"/>
                                <a:gd name="T15" fmla="*/ 0 h 119"/>
                                <a:gd name="T16" fmla="*/ 0 w 241"/>
                                <a:gd name="T17" fmla="*/ 0 h 119"/>
                                <a:gd name="T18" fmla="*/ 0 w 241"/>
                                <a:gd name="T19" fmla="*/ 0 h 119"/>
                                <a:gd name="T20" fmla="*/ 0 w 241"/>
                                <a:gd name="T21" fmla="*/ 0 h 119"/>
                                <a:gd name="T22" fmla="*/ 0 w 241"/>
                                <a:gd name="T23" fmla="*/ 0 h 119"/>
                                <a:gd name="T24" fmla="*/ 0 w 241"/>
                                <a:gd name="T25" fmla="*/ 0 h 119"/>
                                <a:gd name="T26" fmla="*/ 0 w 241"/>
                                <a:gd name="T27" fmla="*/ 0 h 119"/>
                                <a:gd name="T28" fmla="*/ 0 w 241"/>
                                <a:gd name="T29" fmla="*/ 0 h 119"/>
                                <a:gd name="T30" fmla="*/ 0 w 241"/>
                                <a:gd name="T31" fmla="*/ 0 h 119"/>
                                <a:gd name="T32" fmla="*/ 0 w 241"/>
                                <a:gd name="T33" fmla="*/ 0 h 119"/>
                                <a:gd name="T34" fmla="*/ 0 w 241"/>
                                <a:gd name="T35" fmla="*/ 0 h 119"/>
                                <a:gd name="T36" fmla="*/ 0 w 241"/>
                                <a:gd name="T37" fmla="*/ 0 h 119"/>
                                <a:gd name="T38" fmla="*/ 0 w 241"/>
                                <a:gd name="T39" fmla="*/ 0 h 119"/>
                                <a:gd name="T40" fmla="*/ 0 w 241"/>
                                <a:gd name="T41" fmla="*/ 0 h 119"/>
                                <a:gd name="T42" fmla="*/ 0 w 241"/>
                                <a:gd name="T43" fmla="*/ 0 h 119"/>
                                <a:gd name="T44" fmla="*/ 0 w 241"/>
                                <a:gd name="T45" fmla="*/ 0 h 119"/>
                                <a:gd name="T46" fmla="*/ 0 w 241"/>
                                <a:gd name="T47" fmla="*/ 0 h 119"/>
                                <a:gd name="T48" fmla="*/ 0 w 241"/>
                                <a:gd name="T49" fmla="*/ 0 h 1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1"/>
                                <a:gd name="T76" fmla="*/ 0 h 119"/>
                                <a:gd name="T77" fmla="*/ 241 w 241"/>
                                <a:gd name="T78" fmla="*/ 119 h 1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1" h="119">
                                  <a:moveTo>
                                    <a:pt x="136" y="13"/>
                                  </a:moveTo>
                                  <a:lnTo>
                                    <a:pt x="107" y="36"/>
                                  </a:lnTo>
                                  <a:lnTo>
                                    <a:pt x="110" y="65"/>
                                  </a:lnTo>
                                  <a:lnTo>
                                    <a:pt x="104" y="68"/>
                                  </a:lnTo>
                                  <a:lnTo>
                                    <a:pt x="89" y="62"/>
                                  </a:lnTo>
                                  <a:lnTo>
                                    <a:pt x="53" y="75"/>
                                  </a:lnTo>
                                  <a:lnTo>
                                    <a:pt x="32" y="68"/>
                                  </a:lnTo>
                                  <a:lnTo>
                                    <a:pt x="24" y="78"/>
                                  </a:lnTo>
                                  <a:lnTo>
                                    <a:pt x="10" y="68"/>
                                  </a:lnTo>
                                  <a:lnTo>
                                    <a:pt x="0" y="71"/>
                                  </a:lnTo>
                                  <a:lnTo>
                                    <a:pt x="5" y="94"/>
                                  </a:lnTo>
                                  <a:lnTo>
                                    <a:pt x="27" y="101"/>
                                  </a:lnTo>
                                  <a:lnTo>
                                    <a:pt x="83" y="91"/>
                                  </a:lnTo>
                                  <a:lnTo>
                                    <a:pt x="94" y="107"/>
                                  </a:lnTo>
                                  <a:lnTo>
                                    <a:pt x="132" y="117"/>
                                  </a:lnTo>
                                  <a:lnTo>
                                    <a:pt x="159" y="119"/>
                                  </a:lnTo>
                                  <a:lnTo>
                                    <a:pt x="208" y="101"/>
                                  </a:lnTo>
                                  <a:lnTo>
                                    <a:pt x="220" y="93"/>
                                  </a:lnTo>
                                  <a:lnTo>
                                    <a:pt x="223" y="60"/>
                                  </a:lnTo>
                                  <a:lnTo>
                                    <a:pt x="239" y="60"/>
                                  </a:lnTo>
                                  <a:lnTo>
                                    <a:pt x="241" y="44"/>
                                  </a:lnTo>
                                  <a:lnTo>
                                    <a:pt x="228" y="11"/>
                                  </a:lnTo>
                                  <a:lnTo>
                                    <a:pt x="177" y="0"/>
                                  </a:lnTo>
                                  <a:lnTo>
                                    <a:pt x="161" y="16"/>
                                  </a:lnTo>
                                  <a:lnTo>
                                    <a:pt x="136" y="13"/>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80" name="Freeform 1259"/>
                            <p:cNvSpPr>
                              <a:spLocks/>
                            </p:cNvSpPr>
                            <p:nvPr/>
                          </p:nvSpPr>
                          <p:spPr bwMode="auto">
                            <a:xfrm>
                              <a:off x="3335" y="2204"/>
                              <a:ext cx="109" cy="54"/>
                            </a:xfrm>
                            <a:custGeom>
                              <a:avLst/>
                              <a:gdLst>
                                <a:gd name="T0" fmla="*/ 0 w 241"/>
                                <a:gd name="T1" fmla="*/ 0 h 119"/>
                                <a:gd name="T2" fmla="*/ 0 w 241"/>
                                <a:gd name="T3" fmla="*/ 0 h 119"/>
                                <a:gd name="T4" fmla="*/ 0 w 241"/>
                                <a:gd name="T5" fmla="*/ 0 h 119"/>
                                <a:gd name="T6" fmla="*/ 0 w 241"/>
                                <a:gd name="T7" fmla="*/ 0 h 119"/>
                                <a:gd name="T8" fmla="*/ 0 w 241"/>
                                <a:gd name="T9" fmla="*/ 0 h 119"/>
                                <a:gd name="T10" fmla="*/ 0 w 241"/>
                                <a:gd name="T11" fmla="*/ 0 h 119"/>
                                <a:gd name="T12" fmla="*/ 0 w 241"/>
                                <a:gd name="T13" fmla="*/ 0 h 119"/>
                                <a:gd name="T14" fmla="*/ 0 w 241"/>
                                <a:gd name="T15" fmla="*/ 0 h 119"/>
                                <a:gd name="T16" fmla="*/ 0 w 241"/>
                                <a:gd name="T17" fmla="*/ 0 h 119"/>
                                <a:gd name="T18" fmla="*/ 0 w 241"/>
                                <a:gd name="T19" fmla="*/ 0 h 119"/>
                                <a:gd name="T20" fmla="*/ 0 w 241"/>
                                <a:gd name="T21" fmla="*/ 0 h 119"/>
                                <a:gd name="T22" fmla="*/ 0 w 241"/>
                                <a:gd name="T23" fmla="*/ 0 h 119"/>
                                <a:gd name="T24" fmla="*/ 0 w 241"/>
                                <a:gd name="T25" fmla="*/ 0 h 119"/>
                                <a:gd name="T26" fmla="*/ 0 w 241"/>
                                <a:gd name="T27" fmla="*/ 0 h 119"/>
                                <a:gd name="T28" fmla="*/ 0 w 241"/>
                                <a:gd name="T29" fmla="*/ 0 h 119"/>
                                <a:gd name="T30" fmla="*/ 0 w 241"/>
                                <a:gd name="T31" fmla="*/ 0 h 119"/>
                                <a:gd name="T32" fmla="*/ 0 w 241"/>
                                <a:gd name="T33" fmla="*/ 0 h 119"/>
                                <a:gd name="T34" fmla="*/ 0 w 241"/>
                                <a:gd name="T35" fmla="*/ 0 h 119"/>
                                <a:gd name="T36" fmla="*/ 0 w 241"/>
                                <a:gd name="T37" fmla="*/ 0 h 119"/>
                                <a:gd name="T38" fmla="*/ 0 w 241"/>
                                <a:gd name="T39" fmla="*/ 0 h 119"/>
                                <a:gd name="T40" fmla="*/ 0 w 241"/>
                                <a:gd name="T41" fmla="*/ 0 h 119"/>
                                <a:gd name="T42" fmla="*/ 0 w 241"/>
                                <a:gd name="T43" fmla="*/ 0 h 119"/>
                                <a:gd name="T44" fmla="*/ 0 w 241"/>
                                <a:gd name="T45" fmla="*/ 0 h 119"/>
                                <a:gd name="T46" fmla="*/ 0 w 241"/>
                                <a:gd name="T47" fmla="*/ 0 h 119"/>
                                <a:gd name="T48" fmla="*/ 0 w 241"/>
                                <a:gd name="T49" fmla="*/ 0 h 1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1"/>
                                <a:gd name="T76" fmla="*/ 0 h 119"/>
                                <a:gd name="T77" fmla="*/ 241 w 241"/>
                                <a:gd name="T78" fmla="*/ 119 h 1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1" h="119">
                                  <a:moveTo>
                                    <a:pt x="136" y="13"/>
                                  </a:moveTo>
                                  <a:lnTo>
                                    <a:pt x="107" y="36"/>
                                  </a:lnTo>
                                  <a:lnTo>
                                    <a:pt x="110" y="65"/>
                                  </a:lnTo>
                                  <a:lnTo>
                                    <a:pt x="104" y="68"/>
                                  </a:lnTo>
                                  <a:lnTo>
                                    <a:pt x="89" y="62"/>
                                  </a:lnTo>
                                  <a:lnTo>
                                    <a:pt x="53" y="75"/>
                                  </a:lnTo>
                                  <a:lnTo>
                                    <a:pt x="32" y="68"/>
                                  </a:lnTo>
                                  <a:lnTo>
                                    <a:pt x="24" y="78"/>
                                  </a:lnTo>
                                  <a:lnTo>
                                    <a:pt x="10" y="68"/>
                                  </a:lnTo>
                                  <a:lnTo>
                                    <a:pt x="0" y="71"/>
                                  </a:lnTo>
                                  <a:lnTo>
                                    <a:pt x="5" y="94"/>
                                  </a:lnTo>
                                  <a:lnTo>
                                    <a:pt x="27" y="101"/>
                                  </a:lnTo>
                                  <a:lnTo>
                                    <a:pt x="83" y="91"/>
                                  </a:lnTo>
                                  <a:lnTo>
                                    <a:pt x="94" y="107"/>
                                  </a:lnTo>
                                  <a:lnTo>
                                    <a:pt x="132" y="117"/>
                                  </a:lnTo>
                                  <a:lnTo>
                                    <a:pt x="159" y="119"/>
                                  </a:lnTo>
                                  <a:lnTo>
                                    <a:pt x="208" y="101"/>
                                  </a:lnTo>
                                  <a:lnTo>
                                    <a:pt x="220" y="93"/>
                                  </a:lnTo>
                                  <a:lnTo>
                                    <a:pt x="223" y="60"/>
                                  </a:lnTo>
                                  <a:lnTo>
                                    <a:pt x="239" y="60"/>
                                  </a:lnTo>
                                  <a:lnTo>
                                    <a:pt x="241" y="44"/>
                                  </a:lnTo>
                                  <a:lnTo>
                                    <a:pt x="228" y="11"/>
                                  </a:lnTo>
                                  <a:lnTo>
                                    <a:pt x="177" y="0"/>
                                  </a:lnTo>
                                  <a:lnTo>
                                    <a:pt x="161" y="16"/>
                                  </a:lnTo>
                                  <a:lnTo>
                                    <a:pt x="136" y="13"/>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81" name="Freeform 1260"/>
                            <p:cNvSpPr>
                              <a:spLocks/>
                            </p:cNvSpPr>
                            <p:nvPr/>
                          </p:nvSpPr>
                          <p:spPr bwMode="auto">
                            <a:xfrm>
                              <a:off x="3240" y="2151"/>
                              <a:ext cx="48" cy="40"/>
                            </a:xfrm>
                            <a:custGeom>
                              <a:avLst/>
                              <a:gdLst>
                                <a:gd name="T0" fmla="*/ 0 w 108"/>
                                <a:gd name="T1" fmla="*/ 0 h 88"/>
                                <a:gd name="T2" fmla="*/ 0 w 108"/>
                                <a:gd name="T3" fmla="*/ 0 h 88"/>
                                <a:gd name="T4" fmla="*/ 0 w 108"/>
                                <a:gd name="T5" fmla="*/ 0 h 88"/>
                                <a:gd name="T6" fmla="*/ 0 w 108"/>
                                <a:gd name="T7" fmla="*/ 0 h 88"/>
                                <a:gd name="T8" fmla="*/ 0 w 108"/>
                                <a:gd name="T9" fmla="*/ 0 h 88"/>
                                <a:gd name="T10" fmla="*/ 0 w 108"/>
                                <a:gd name="T11" fmla="*/ 0 h 88"/>
                                <a:gd name="T12" fmla="*/ 0 w 108"/>
                                <a:gd name="T13" fmla="*/ 0 h 88"/>
                                <a:gd name="T14" fmla="*/ 0 w 108"/>
                                <a:gd name="T15" fmla="*/ 0 h 88"/>
                                <a:gd name="T16" fmla="*/ 0 w 108"/>
                                <a:gd name="T17" fmla="*/ 0 h 88"/>
                                <a:gd name="T18" fmla="*/ 0 w 108"/>
                                <a:gd name="T19" fmla="*/ 0 h 88"/>
                                <a:gd name="T20" fmla="*/ 0 w 108"/>
                                <a:gd name="T21" fmla="*/ 0 h 88"/>
                                <a:gd name="T22" fmla="*/ 0 w 108"/>
                                <a:gd name="T23" fmla="*/ 0 h 88"/>
                                <a:gd name="T24" fmla="*/ 0 w 108"/>
                                <a:gd name="T25" fmla="*/ 0 h 88"/>
                                <a:gd name="T26" fmla="*/ 0 w 108"/>
                                <a:gd name="T27" fmla="*/ 0 h 88"/>
                                <a:gd name="T28" fmla="*/ 0 w 108"/>
                                <a:gd name="T29" fmla="*/ 0 h 88"/>
                                <a:gd name="T30" fmla="*/ 0 w 108"/>
                                <a:gd name="T31" fmla="*/ 0 h 88"/>
                                <a:gd name="T32" fmla="*/ 0 w 108"/>
                                <a:gd name="T33" fmla="*/ 0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8"/>
                                <a:gd name="T52" fmla="*/ 0 h 88"/>
                                <a:gd name="T53" fmla="*/ 108 w 108"/>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8" h="88">
                                  <a:moveTo>
                                    <a:pt x="70" y="0"/>
                                  </a:moveTo>
                                  <a:lnTo>
                                    <a:pt x="31" y="8"/>
                                  </a:lnTo>
                                  <a:lnTo>
                                    <a:pt x="22" y="2"/>
                                  </a:lnTo>
                                  <a:lnTo>
                                    <a:pt x="0" y="15"/>
                                  </a:lnTo>
                                  <a:lnTo>
                                    <a:pt x="0" y="28"/>
                                  </a:lnTo>
                                  <a:lnTo>
                                    <a:pt x="38" y="51"/>
                                  </a:lnTo>
                                  <a:lnTo>
                                    <a:pt x="44" y="67"/>
                                  </a:lnTo>
                                  <a:lnTo>
                                    <a:pt x="67" y="62"/>
                                  </a:lnTo>
                                  <a:lnTo>
                                    <a:pt x="67" y="80"/>
                                  </a:lnTo>
                                  <a:lnTo>
                                    <a:pt x="92" y="88"/>
                                  </a:lnTo>
                                  <a:lnTo>
                                    <a:pt x="87" y="72"/>
                                  </a:lnTo>
                                  <a:lnTo>
                                    <a:pt x="101" y="59"/>
                                  </a:lnTo>
                                  <a:lnTo>
                                    <a:pt x="108" y="46"/>
                                  </a:lnTo>
                                  <a:lnTo>
                                    <a:pt x="100" y="33"/>
                                  </a:lnTo>
                                  <a:lnTo>
                                    <a:pt x="90" y="28"/>
                                  </a:lnTo>
                                  <a:lnTo>
                                    <a:pt x="87" y="10"/>
                                  </a:lnTo>
                                  <a:lnTo>
                                    <a:pt x="7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82" name="Freeform 1261"/>
                            <p:cNvSpPr>
                              <a:spLocks/>
                            </p:cNvSpPr>
                            <p:nvPr/>
                          </p:nvSpPr>
                          <p:spPr bwMode="auto">
                            <a:xfrm>
                              <a:off x="3240" y="2151"/>
                              <a:ext cx="48" cy="40"/>
                            </a:xfrm>
                            <a:custGeom>
                              <a:avLst/>
                              <a:gdLst>
                                <a:gd name="T0" fmla="*/ 0 w 108"/>
                                <a:gd name="T1" fmla="*/ 0 h 88"/>
                                <a:gd name="T2" fmla="*/ 0 w 108"/>
                                <a:gd name="T3" fmla="*/ 0 h 88"/>
                                <a:gd name="T4" fmla="*/ 0 w 108"/>
                                <a:gd name="T5" fmla="*/ 0 h 88"/>
                                <a:gd name="T6" fmla="*/ 0 w 108"/>
                                <a:gd name="T7" fmla="*/ 0 h 88"/>
                                <a:gd name="T8" fmla="*/ 0 w 108"/>
                                <a:gd name="T9" fmla="*/ 0 h 88"/>
                                <a:gd name="T10" fmla="*/ 0 w 108"/>
                                <a:gd name="T11" fmla="*/ 0 h 88"/>
                                <a:gd name="T12" fmla="*/ 0 w 108"/>
                                <a:gd name="T13" fmla="*/ 0 h 88"/>
                                <a:gd name="T14" fmla="*/ 0 w 108"/>
                                <a:gd name="T15" fmla="*/ 0 h 88"/>
                                <a:gd name="T16" fmla="*/ 0 w 108"/>
                                <a:gd name="T17" fmla="*/ 0 h 88"/>
                                <a:gd name="T18" fmla="*/ 0 w 108"/>
                                <a:gd name="T19" fmla="*/ 0 h 88"/>
                                <a:gd name="T20" fmla="*/ 0 w 108"/>
                                <a:gd name="T21" fmla="*/ 0 h 88"/>
                                <a:gd name="T22" fmla="*/ 0 w 108"/>
                                <a:gd name="T23" fmla="*/ 0 h 88"/>
                                <a:gd name="T24" fmla="*/ 0 w 108"/>
                                <a:gd name="T25" fmla="*/ 0 h 88"/>
                                <a:gd name="T26" fmla="*/ 0 w 108"/>
                                <a:gd name="T27" fmla="*/ 0 h 88"/>
                                <a:gd name="T28" fmla="*/ 0 w 108"/>
                                <a:gd name="T29" fmla="*/ 0 h 88"/>
                                <a:gd name="T30" fmla="*/ 0 w 108"/>
                                <a:gd name="T31" fmla="*/ 0 h 88"/>
                                <a:gd name="T32" fmla="*/ 0 w 108"/>
                                <a:gd name="T33" fmla="*/ 0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8"/>
                                <a:gd name="T52" fmla="*/ 0 h 88"/>
                                <a:gd name="T53" fmla="*/ 108 w 108"/>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8" h="88">
                                  <a:moveTo>
                                    <a:pt x="70" y="0"/>
                                  </a:moveTo>
                                  <a:lnTo>
                                    <a:pt x="31" y="8"/>
                                  </a:lnTo>
                                  <a:lnTo>
                                    <a:pt x="22" y="2"/>
                                  </a:lnTo>
                                  <a:lnTo>
                                    <a:pt x="0" y="15"/>
                                  </a:lnTo>
                                  <a:lnTo>
                                    <a:pt x="0" y="28"/>
                                  </a:lnTo>
                                  <a:lnTo>
                                    <a:pt x="38" y="51"/>
                                  </a:lnTo>
                                  <a:lnTo>
                                    <a:pt x="44" y="67"/>
                                  </a:lnTo>
                                  <a:lnTo>
                                    <a:pt x="67" y="62"/>
                                  </a:lnTo>
                                  <a:lnTo>
                                    <a:pt x="67" y="80"/>
                                  </a:lnTo>
                                  <a:lnTo>
                                    <a:pt x="92" y="88"/>
                                  </a:lnTo>
                                  <a:lnTo>
                                    <a:pt x="87" y="72"/>
                                  </a:lnTo>
                                  <a:lnTo>
                                    <a:pt x="101" y="59"/>
                                  </a:lnTo>
                                  <a:lnTo>
                                    <a:pt x="108" y="46"/>
                                  </a:lnTo>
                                  <a:lnTo>
                                    <a:pt x="100" y="33"/>
                                  </a:lnTo>
                                  <a:lnTo>
                                    <a:pt x="90" y="28"/>
                                  </a:lnTo>
                                  <a:lnTo>
                                    <a:pt x="87" y="10"/>
                                  </a:lnTo>
                                  <a:lnTo>
                                    <a:pt x="70"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83" name="Freeform 1262"/>
                            <p:cNvSpPr>
                              <a:spLocks/>
                            </p:cNvSpPr>
                            <p:nvPr/>
                          </p:nvSpPr>
                          <p:spPr bwMode="auto">
                            <a:xfrm>
                              <a:off x="3665" y="2465"/>
                              <a:ext cx="33" cy="19"/>
                            </a:xfrm>
                            <a:custGeom>
                              <a:avLst/>
                              <a:gdLst>
                                <a:gd name="T0" fmla="*/ 0 w 72"/>
                                <a:gd name="T1" fmla="*/ 0 h 43"/>
                                <a:gd name="T2" fmla="*/ 0 w 72"/>
                                <a:gd name="T3" fmla="*/ 0 h 43"/>
                                <a:gd name="T4" fmla="*/ 0 w 72"/>
                                <a:gd name="T5" fmla="*/ 0 h 43"/>
                                <a:gd name="T6" fmla="*/ 0 w 72"/>
                                <a:gd name="T7" fmla="*/ 0 h 43"/>
                                <a:gd name="T8" fmla="*/ 0 w 72"/>
                                <a:gd name="T9" fmla="*/ 0 h 43"/>
                                <a:gd name="T10" fmla="*/ 0 w 72"/>
                                <a:gd name="T11" fmla="*/ 0 h 43"/>
                                <a:gd name="T12" fmla="*/ 0 w 72"/>
                                <a:gd name="T13" fmla="*/ 0 h 43"/>
                                <a:gd name="T14" fmla="*/ 0 w 72"/>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43"/>
                                <a:gd name="T26" fmla="*/ 72 w 72"/>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43">
                                  <a:moveTo>
                                    <a:pt x="54" y="10"/>
                                  </a:moveTo>
                                  <a:lnTo>
                                    <a:pt x="72" y="0"/>
                                  </a:lnTo>
                                  <a:lnTo>
                                    <a:pt x="54" y="30"/>
                                  </a:lnTo>
                                  <a:lnTo>
                                    <a:pt x="23" y="43"/>
                                  </a:lnTo>
                                  <a:lnTo>
                                    <a:pt x="9" y="38"/>
                                  </a:lnTo>
                                  <a:lnTo>
                                    <a:pt x="0" y="27"/>
                                  </a:lnTo>
                                  <a:lnTo>
                                    <a:pt x="22" y="14"/>
                                  </a:lnTo>
                                  <a:lnTo>
                                    <a:pt x="54" y="1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84" name="Freeform 1263"/>
                            <p:cNvSpPr>
                              <a:spLocks/>
                            </p:cNvSpPr>
                            <p:nvPr/>
                          </p:nvSpPr>
                          <p:spPr bwMode="auto">
                            <a:xfrm>
                              <a:off x="3665" y="2465"/>
                              <a:ext cx="33" cy="19"/>
                            </a:xfrm>
                            <a:custGeom>
                              <a:avLst/>
                              <a:gdLst>
                                <a:gd name="T0" fmla="*/ 0 w 72"/>
                                <a:gd name="T1" fmla="*/ 0 h 43"/>
                                <a:gd name="T2" fmla="*/ 0 w 72"/>
                                <a:gd name="T3" fmla="*/ 0 h 43"/>
                                <a:gd name="T4" fmla="*/ 0 w 72"/>
                                <a:gd name="T5" fmla="*/ 0 h 43"/>
                                <a:gd name="T6" fmla="*/ 0 w 72"/>
                                <a:gd name="T7" fmla="*/ 0 h 43"/>
                                <a:gd name="T8" fmla="*/ 0 w 72"/>
                                <a:gd name="T9" fmla="*/ 0 h 43"/>
                                <a:gd name="T10" fmla="*/ 0 w 72"/>
                                <a:gd name="T11" fmla="*/ 0 h 43"/>
                                <a:gd name="T12" fmla="*/ 0 w 72"/>
                                <a:gd name="T13" fmla="*/ 0 h 43"/>
                                <a:gd name="T14" fmla="*/ 0 w 72"/>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43"/>
                                <a:gd name="T26" fmla="*/ 72 w 72"/>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43">
                                  <a:moveTo>
                                    <a:pt x="54" y="10"/>
                                  </a:moveTo>
                                  <a:lnTo>
                                    <a:pt x="72" y="0"/>
                                  </a:lnTo>
                                  <a:lnTo>
                                    <a:pt x="54" y="30"/>
                                  </a:lnTo>
                                  <a:lnTo>
                                    <a:pt x="23" y="43"/>
                                  </a:lnTo>
                                  <a:lnTo>
                                    <a:pt x="9" y="38"/>
                                  </a:lnTo>
                                  <a:lnTo>
                                    <a:pt x="0" y="27"/>
                                  </a:lnTo>
                                  <a:lnTo>
                                    <a:pt x="22" y="14"/>
                                  </a:lnTo>
                                  <a:lnTo>
                                    <a:pt x="54" y="1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85" name="Freeform 1264"/>
                            <p:cNvSpPr>
                              <a:spLocks/>
                            </p:cNvSpPr>
                            <p:nvPr/>
                          </p:nvSpPr>
                          <p:spPr bwMode="auto">
                            <a:xfrm>
                              <a:off x="3409" y="2057"/>
                              <a:ext cx="6" cy="6"/>
                            </a:xfrm>
                            <a:custGeom>
                              <a:avLst/>
                              <a:gdLst>
                                <a:gd name="T0" fmla="*/ 0 w 13"/>
                                <a:gd name="T1" fmla="*/ 0 h 15"/>
                                <a:gd name="T2" fmla="*/ 0 w 13"/>
                                <a:gd name="T3" fmla="*/ 0 h 15"/>
                                <a:gd name="T4" fmla="*/ 0 w 13"/>
                                <a:gd name="T5" fmla="*/ 0 h 15"/>
                                <a:gd name="T6" fmla="*/ 0 w 13"/>
                                <a:gd name="T7" fmla="*/ 0 h 15"/>
                                <a:gd name="T8" fmla="*/ 0 60000 65536"/>
                                <a:gd name="T9" fmla="*/ 0 60000 65536"/>
                                <a:gd name="T10" fmla="*/ 0 60000 65536"/>
                                <a:gd name="T11" fmla="*/ 0 60000 65536"/>
                                <a:gd name="T12" fmla="*/ 0 w 13"/>
                                <a:gd name="T13" fmla="*/ 0 h 15"/>
                                <a:gd name="T14" fmla="*/ 13 w 13"/>
                                <a:gd name="T15" fmla="*/ 15 h 15"/>
                              </a:gdLst>
                              <a:ahLst/>
                              <a:cxnLst>
                                <a:cxn ang="T8">
                                  <a:pos x="T0" y="T1"/>
                                </a:cxn>
                                <a:cxn ang="T9">
                                  <a:pos x="T2" y="T3"/>
                                </a:cxn>
                                <a:cxn ang="T10">
                                  <a:pos x="T4" y="T5"/>
                                </a:cxn>
                                <a:cxn ang="T11">
                                  <a:pos x="T6" y="T7"/>
                                </a:cxn>
                              </a:cxnLst>
                              <a:rect l="T12" t="T13" r="T14" b="T15"/>
                              <a:pathLst>
                                <a:path w="13" h="15">
                                  <a:moveTo>
                                    <a:pt x="13" y="15"/>
                                  </a:moveTo>
                                  <a:lnTo>
                                    <a:pt x="0" y="0"/>
                                  </a:lnTo>
                                  <a:lnTo>
                                    <a:pt x="0" y="10"/>
                                  </a:lnTo>
                                  <a:lnTo>
                                    <a:pt x="13" y="15"/>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86" name="Freeform 1265"/>
                            <p:cNvSpPr>
                              <a:spLocks/>
                            </p:cNvSpPr>
                            <p:nvPr/>
                          </p:nvSpPr>
                          <p:spPr bwMode="auto">
                            <a:xfrm>
                              <a:off x="3409" y="2057"/>
                              <a:ext cx="6" cy="6"/>
                            </a:xfrm>
                            <a:custGeom>
                              <a:avLst/>
                              <a:gdLst>
                                <a:gd name="T0" fmla="*/ 0 w 13"/>
                                <a:gd name="T1" fmla="*/ 0 h 15"/>
                                <a:gd name="T2" fmla="*/ 0 w 13"/>
                                <a:gd name="T3" fmla="*/ 0 h 15"/>
                                <a:gd name="T4" fmla="*/ 0 w 13"/>
                                <a:gd name="T5" fmla="*/ 0 h 15"/>
                                <a:gd name="T6" fmla="*/ 0 w 13"/>
                                <a:gd name="T7" fmla="*/ 0 h 15"/>
                                <a:gd name="T8" fmla="*/ 0 60000 65536"/>
                                <a:gd name="T9" fmla="*/ 0 60000 65536"/>
                                <a:gd name="T10" fmla="*/ 0 60000 65536"/>
                                <a:gd name="T11" fmla="*/ 0 60000 65536"/>
                                <a:gd name="T12" fmla="*/ 0 w 13"/>
                                <a:gd name="T13" fmla="*/ 0 h 15"/>
                                <a:gd name="T14" fmla="*/ 13 w 13"/>
                                <a:gd name="T15" fmla="*/ 15 h 15"/>
                              </a:gdLst>
                              <a:ahLst/>
                              <a:cxnLst>
                                <a:cxn ang="T8">
                                  <a:pos x="T0" y="T1"/>
                                </a:cxn>
                                <a:cxn ang="T9">
                                  <a:pos x="T2" y="T3"/>
                                </a:cxn>
                                <a:cxn ang="T10">
                                  <a:pos x="T4" y="T5"/>
                                </a:cxn>
                                <a:cxn ang="T11">
                                  <a:pos x="T6" y="T7"/>
                                </a:cxn>
                              </a:cxnLst>
                              <a:rect l="T12" t="T13" r="T14" b="T15"/>
                              <a:pathLst>
                                <a:path w="13" h="15">
                                  <a:moveTo>
                                    <a:pt x="13" y="15"/>
                                  </a:moveTo>
                                  <a:lnTo>
                                    <a:pt x="0" y="0"/>
                                  </a:lnTo>
                                  <a:lnTo>
                                    <a:pt x="0" y="10"/>
                                  </a:lnTo>
                                  <a:lnTo>
                                    <a:pt x="13" y="15"/>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87" name="Freeform 1266"/>
                            <p:cNvSpPr>
                              <a:spLocks/>
                            </p:cNvSpPr>
                            <p:nvPr/>
                          </p:nvSpPr>
                          <p:spPr bwMode="auto">
                            <a:xfrm>
                              <a:off x="3314" y="1993"/>
                              <a:ext cx="40" cy="74"/>
                            </a:xfrm>
                            <a:custGeom>
                              <a:avLst/>
                              <a:gdLst>
                                <a:gd name="T0" fmla="*/ 0 w 88"/>
                                <a:gd name="T1" fmla="*/ 0 h 163"/>
                                <a:gd name="T2" fmla="*/ 0 w 88"/>
                                <a:gd name="T3" fmla="*/ 0 h 163"/>
                                <a:gd name="T4" fmla="*/ 0 w 88"/>
                                <a:gd name="T5" fmla="*/ 0 h 163"/>
                                <a:gd name="T6" fmla="*/ 0 w 88"/>
                                <a:gd name="T7" fmla="*/ 0 h 163"/>
                                <a:gd name="T8" fmla="*/ 0 w 88"/>
                                <a:gd name="T9" fmla="*/ 0 h 163"/>
                                <a:gd name="T10" fmla="*/ 0 w 88"/>
                                <a:gd name="T11" fmla="*/ 0 h 163"/>
                                <a:gd name="T12" fmla="*/ 0 w 88"/>
                                <a:gd name="T13" fmla="*/ 0 h 163"/>
                                <a:gd name="T14" fmla="*/ 0 w 88"/>
                                <a:gd name="T15" fmla="*/ 0 h 163"/>
                                <a:gd name="T16" fmla="*/ 0 w 88"/>
                                <a:gd name="T17" fmla="*/ 0 h 163"/>
                                <a:gd name="T18" fmla="*/ 0 w 88"/>
                                <a:gd name="T19" fmla="*/ 0 h 163"/>
                                <a:gd name="T20" fmla="*/ 0 w 88"/>
                                <a:gd name="T21" fmla="*/ 0 h 163"/>
                                <a:gd name="T22" fmla="*/ 0 w 88"/>
                                <a:gd name="T23" fmla="*/ 0 h 163"/>
                                <a:gd name="T24" fmla="*/ 0 w 88"/>
                                <a:gd name="T25" fmla="*/ 0 h 163"/>
                                <a:gd name="T26" fmla="*/ 0 w 88"/>
                                <a:gd name="T27" fmla="*/ 0 h 163"/>
                                <a:gd name="T28" fmla="*/ 0 w 88"/>
                                <a:gd name="T29" fmla="*/ 0 h 163"/>
                                <a:gd name="T30" fmla="*/ 0 w 88"/>
                                <a:gd name="T31" fmla="*/ 0 h 163"/>
                                <a:gd name="T32" fmla="*/ 0 w 88"/>
                                <a:gd name="T33" fmla="*/ 0 h 163"/>
                                <a:gd name="T34" fmla="*/ 0 w 88"/>
                                <a:gd name="T35" fmla="*/ 0 h 163"/>
                                <a:gd name="T36" fmla="*/ 0 w 88"/>
                                <a:gd name="T37" fmla="*/ 0 h 163"/>
                                <a:gd name="T38" fmla="*/ 0 w 88"/>
                                <a:gd name="T39" fmla="*/ 0 h 163"/>
                                <a:gd name="T40" fmla="*/ 0 w 88"/>
                                <a:gd name="T41" fmla="*/ 0 h 163"/>
                                <a:gd name="T42" fmla="*/ 0 w 88"/>
                                <a:gd name="T43" fmla="*/ 0 h 163"/>
                                <a:gd name="T44" fmla="*/ 0 w 88"/>
                                <a:gd name="T45" fmla="*/ 0 h 1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8"/>
                                <a:gd name="T70" fmla="*/ 0 h 163"/>
                                <a:gd name="T71" fmla="*/ 88 w 88"/>
                                <a:gd name="T72" fmla="*/ 163 h 1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8" h="163">
                                  <a:moveTo>
                                    <a:pt x="47" y="163"/>
                                  </a:moveTo>
                                  <a:lnTo>
                                    <a:pt x="20" y="160"/>
                                  </a:lnTo>
                                  <a:lnTo>
                                    <a:pt x="20" y="137"/>
                                  </a:lnTo>
                                  <a:lnTo>
                                    <a:pt x="2" y="124"/>
                                  </a:lnTo>
                                  <a:lnTo>
                                    <a:pt x="0" y="79"/>
                                  </a:lnTo>
                                  <a:lnTo>
                                    <a:pt x="8" y="48"/>
                                  </a:lnTo>
                                  <a:lnTo>
                                    <a:pt x="73" y="0"/>
                                  </a:lnTo>
                                  <a:lnTo>
                                    <a:pt x="77" y="28"/>
                                  </a:lnTo>
                                  <a:lnTo>
                                    <a:pt x="62" y="64"/>
                                  </a:lnTo>
                                  <a:lnTo>
                                    <a:pt x="70" y="64"/>
                                  </a:lnTo>
                                  <a:lnTo>
                                    <a:pt x="65" y="75"/>
                                  </a:lnTo>
                                  <a:lnTo>
                                    <a:pt x="88" y="74"/>
                                  </a:lnTo>
                                  <a:lnTo>
                                    <a:pt x="88" y="83"/>
                                  </a:lnTo>
                                  <a:lnTo>
                                    <a:pt x="77" y="93"/>
                                  </a:lnTo>
                                  <a:lnTo>
                                    <a:pt x="70" y="90"/>
                                  </a:lnTo>
                                  <a:lnTo>
                                    <a:pt x="70" y="103"/>
                                  </a:lnTo>
                                  <a:lnTo>
                                    <a:pt x="56" y="108"/>
                                  </a:lnTo>
                                  <a:lnTo>
                                    <a:pt x="57" y="116"/>
                                  </a:lnTo>
                                  <a:lnTo>
                                    <a:pt x="49" y="116"/>
                                  </a:lnTo>
                                  <a:lnTo>
                                    <a:pt x="51" y="123"/>
                                  </a:lnTo>
                                  <a:lnTo>
                                    <a:pt x="46" y="150"/>
                                  </a:lnTo>
                                  <a:lnTo>
                                    <a:pt x="51" y="163"/>
                                  </a:lnTo>
                                  <a:lnTo>
                                    <a:pt x="47" y="163"/>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88" name="Freeform 1267"/>
                            <p:cNvSpPr>
                              <a:spLocks/>
                            </p:cNvSpPr>
                            <p:nvPr/>
                          </p:nvSpPr>
                          <p:spPr bwMode="auto">
                            <a:xfrm>
                              <a:off x="3314" y="1993"/>
                              <a:ext cx="40" cy="74"/>
                            </a:xfrm>
                            <a:custGeom>
                              <a:avLst/>
                              <a:gdLst>
                                <a:gd name="T0" fmla="*/ 0 w 88"/>
                                <a:gd name="T1" fmla="*/ 0 h 163"/>
                                <a:gd name="T2" fmla="*/ 0 w 88"/>
                                <a:gd name="T3" fmla="*/ 0 h 163"/>
                                <a:gd name="T4" fmla="*/ 0 w 88"/>
                                <a:gd name="T5" fmla="*/ 0 h 163"/>
                                <a:gd name="T6" fmla="*/ 0 w 88"/>
                                <a:gd name="T7" fmla="*/ 0 h 163"/>
                                <a:gd name="T8" fmla="*/ 0 w 88"/>
                                <a:gd name="T9" fmla="*/ 0 h 163"/>
                                <a:gd name="T10" fmla="*/ 0 w 88"/>
                                <a:gd name="T11" fmla="*/ 0 h 163"/>
                                <a:gd name="T12" fmla="*/ 0 w 88"/>
                                <a:gd name="T13" fmla="*/ 0 h 163"/>
                                <a:gd name="T14" fmla="*/ 0 w 88"/>
                                <a:gd name="T15" fmla="*/ 0 h 163"/>
                                <a:gd name="T16" fmla="*/ 0 w 88"/>
                                <a:gd name="T17" fmla="*/ 0 h 163"/>
                                <a:gd name="T18" fmla="*/ 0 w 88"/>
                                <a:gd name="T19" fmla="*/ 0 h 163"/>
                                <a:gd name="T20" fmla="*/ 0 w 88"/>
                                <a:gd name="T21" fmla="*/ 0 h 163"/>
                                <a:gd name="T22" fmla="*/ 0 w 88"/>
                                <a:gd name="T23" fmla="*/ 0 h 163"/>
                                <a:gd name="T24" fmla="*/ 0 w 88"/>
                                <a:gd name="T25" fmla="*/ 0 h 163"/>
                                <a:gd name="T26" fmla="*/ 0 w 88"/>
                                <a:gd name="T27" fmla="*/ 0 h 163"/>
                                <a:gd name="T28" fmla="*/ 0 w 88"/>
                                <a:gd name="T29" fmla="*/ 0 h 163"/>
                                <a:gd name="T30" fmla="*/ 0 w 88"/>
                                <a:gd name="T31" fmla="*/ 0 h 163"/>
                                <a:gd name="T32" fmla="*/ 0 w 88"/>
                                <a:gd name="T33" fmla="*/ 0 h 163"/>
                                <a:gd name="T34" fmla="*/ 0 w 88"/>
                                <a:gd name="T35" fmla="*/ 0 h 163"/>
                                <a:gd name="T36" fmla="*/ 0 w 88"/>
                                <a:gd name="T37" fmla="*/ 0 h 163"/>
                                <a:gd name="T38" fmla="*/ 0 w 88"/>
                                <a:gd name="T39" fmla="*/ 0 h 163"/>
                                <a:gd name="T40" fmla="*/ 0 w 88"/>
                                <a:gd name="T41" fmla="*/ 0 h 163"/>
                                <a:gd name="T42" fmla="*/ 0 w 88"/>
                                <a:gd name="T43" fmla="*/ 0 h 163"/>
                                <a:gd name="T44" fmla="*/ 0 w 88"/>
                                <a:gd name="T45" fmla="*/ 0 h 1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8"/>
                                <a:gd name="T70" fmla="*/ 0 h 163"/>
                                <a:gd name="T71" fmla="*/ 88 w 88"/>
                                <a:gd name="T72" fmla="*/ 163 h 1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8" h="163">
                                  <a:moveTo>
                                    <a:pt x="47" y="163"/>
                                  </a:moveTo>
                                  <a:lnTo>
                                    <a:pt x="20" y="160"/>
                                  </a:lnTo>
                                  <a:lnTo>
                                    <a:pt x="20" y="137"/>
                                  </a:lnTo>
                                  <a:lnTo>
                                    <a:pt x="2" y="124"/>
                                  </a:lnTo>
                                  <a:lnTo>
                                    <a:pt x="0" y="79"/>
                                  </a:lnTo>
                                  <a:lnTo>
                                    <a:pt x="8" y="48"/>
                                  </a:lnTo>
                                  <a:lnTo>
                                    <a:pt x="73" y="0"/>
                                  </a:lnTo>
                                  <a:lnTo>
                                    <a:pt x="77" y="28"/>
                                  </a:lnTo>
                                  <a:lnTo>
                                    <a:pt x="62" y="64"/>
                                  </a:lnTo>
                                  <a:lnTo>
                                    <a:pt x="70" y="64"/>
                                  </a:lnTo>
                                  <a:lnTo>
                                    <a:pt x="65" y="75"/>
                                  </a:lnTo>
                                  <a:lnTo>
                                    <a:pt x="88" y="74"/>
                                  </a:lnTo>
                                  <a:lnTo>
                                    <a:pt x="88" y="83"/>
                                  </a:lnTo>
                                  <a:lnTo>
                                    <a:pt x="77" y="93"/>
                                  </a:lnTo>
                                  <a:lnTo>
                                    <a:pt x="70" y="90"/>
                                  </a:lnTo>
                                  <a:lnTo>
                                    <a:pt x="70" y="103"/>
                                  </a:lnTo>
                                  <a:lnTo>
                                    <a:pt x="56" y="108"/>
                                  </a:lnTo>
                                  <a:lnTo>
                                    <a:pt x="57" y="116"/>
                                  </a:lnTo>
                                  <a:lnTo>
                                    <a:pt x="49" y="116"/>
                                  </a:lnTo>
                                  <a:lnTo>
                                    <a:pt x="51" y="123"/>
                                  </a:lnTo>
                                  <a:lnTo>
                                    <a:pt x="46" y="150"/>
                                  </a:lnTo>
                                  <a:lnTo>
                                    <a:pt x="51" y="163"/>
                                  </a:lnTo>
                                  <a:lnTo>
                                    <a:pt x="47" y="163"/>
                                  </a:lnTo>
                                </a:path>
                              </a:pathLst>
                            </a:custGeom>
                            <a:solidFill>
                              <a:srgbClr val="008080"/>
                            </a:solid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89" name="Freeform 1268"/>
                            <p:cNvSpPr>
                              <a:spLocks/>
                            </p:cNvSpPr>
                            <p:nvPr/>
                          </p:nvSpPr>
                          <p:spPr bwMode="auto">
                            <a:xfrm>
                              <a:off x="3352" y="2062"/>
                              <a:ext cx="3" cy="9"/>
                            </a:xfrm>
                            <a:custGeom>
                              <a:avLst/>
                              <a:gdLst>
                                <a:gd name="T0" fmla="*/ 0 w 7"/>
                                <a:gd name="T1" fmla="*/ 0 h 18"/>
                                <a:gd name="T2" fmla="*/ 0 w 7"/>
                                <a:gd name="T3" fmla="*/ 1 h 18"/>
                                <a:gd name="T4" fmla="*/ 0 w 7"/>
                                <a:gd name="T5" fmla="*/ 1 h 18"/>
                                <a:gd name="T6" fmla="*/ 0 w 7"/>
                                <a:gd name="T7" fmla="*/ 0 h 18"/>
                                <a:gd name="T8" fmla="*/ 0 60000 65536"/>
                                <a:gd name="T9" fmla="*/ 0 60000 65536"/>
                                <a:gd name="T10" fmla="*/ 0 60000 65536"/>
                                <a:gd name="T11" fmla="*/ 0 60000 65536"/>
                                <a:gd name="T12" fmla="*/ 0 w 7"/>
                                <a:gd name="T13" fmla="*/ 0 h 18"/>
                                <a:gd name="T14" fmla="*/ 7 w 7"/>
                                <a:gd name="T15" fmla="*/ 18 h 18"/>
                              </a:gdLst>
                              <a:ahLst/>
                              <a:cxnLst>
                                <a:cxn ang="T8">
                                  <a:pos x="T0" y="T1"/>
                                </a:cxn>
                                <a:cxn ang="T9">
                                  <a:pos x="T2" y="T3"/>
                                </a:cxn>
                                <a:cxn ang="T10">
                                  <a:pos x="T4" y="T5"/>
                                </a:cxn>
                                <a:cxn ang="T11">
                                  <a:pos x="T6" y="T7"/>
                                </a:cxn>
                              </a:cxnLst>
                              <a:rect l="T12" t="T13" r="T14" b="T15"/>
                              <a:pathLst>
                                <a:path w="7" h="18">
                                  <a:moveTo>
                                    <a:pt x="7" y="0"/>
                                  </a:moveTo>
                                  <a:lnTo>
                                    <a:pt x="3" y="18"/>
                                  </a:lnTo>
                                  <a:lnTo>
                                    <a:pt x="0" y="10"/>
                                  </a:lnTo>
                                  <a:lnTo>
                                    <a:pt x="7"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90" name="Freeform 1269"/>
                            <p:cNvSpPr>
                              <a:spLocks/>
                            </p:cNvSpPr>
                            <p:nvPr/>
                          </p:nvSpPr>
                          <p:spPr bwMode="auto">
                            <a:xfrm>
                              <a:off x="3352" y="2062"/>
                              <a:ext cx="3" cy="9"/>
                            </a:xfrm>
                            <a:custGeom>
                              <a:avLst/>
                              <a:gdLst>
                                <a:gd name="T0" fmla="*/ 0 w 7"/>
                                <a:gd name="T1" fmla="*/ 0 h 18"/>
                                <a:gd name="T2" fmla="*/ 0 w 7"/>
                                <a:gd name="T3" fmla="*/ 1 h 18"/>
                                <a:gd name="T4" fmla="*/ 0 w 7"/>
                                <a:gd name="T5" fmla="*/ 1 h 18"/>
                                <a:gd name="T6" fmla="*/ 0 w 7"/>
                                <a:gd name="T7" fmla="*/ 0 h 18"/>
                                <a:gd name="T8" fmla="*/ 0 60000 65536"/>
                                <a:gd name="T9" fmla="*/ 0 60000 65536"/>
                                <a:gd name="T10" fmla="*/ 0 60000 65536"/>
                                <a:gd name="T11" fmla="*/ 0 60000 65536"/>
                                <a:gd name="T12" fmla="*/ 0 w 7"/>
                                <a:gd name="T13" fmla="*/ 0 h 18"/>
                                <a:gd name="T14" fmla="*/ 7 w 7"/>
                                <a:gd name="T15" fmla="*/ 18 h 18"/>
                              </a:gdLst>
                              <a:ahLst/>
                              <a:cxnLst>
                                <a:cxn ang="T8">
                                  <a:pos x="T0" y="T1"/>
                                </a:cxn>
                                <a:cxn ang="T9">
                                  <a:pos x="T2" y="T3"/>
                                </a:cxn>
                                <a:cxn ang="T10">
                                  <a:pos x="T4" y="T5"/>
                                </a:cxn>
                                <a:cxn ang="T11">
                                  <a:pos x="T6" y="T7"/>
                                </a:cxn>
                              </a:cxnLst>
                              <a:rect l="T12" t="T13" r="T14" b="T15"/>
                              <a:pathLst>
                                <a:path w="7" h="18">
                                  <a:moveTo>
                                    <a:pt x="7" y="0"/>
                                  </a:moveTo>
                                  <a:lnTo>
                                    <a:pt x="3" y="18"/>
                                  </a:lnTo>
                                  <a:lnTo>
                                    <a:pt x="0" y="10"/>
                                  </a:lnTo>
                                  <a:lnTo>
                                    <a:pt x="7"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91" name="Freeform 1270"/>
                            <p:cNvSpPr>
                              <a:spLocks/>
                            </p:cNvSpPr>
                            <p:nvPr/>
                          </p:nvSpPr>
                          <p:spPr bwMode="auto">
                            <a:xfrm>
                              <a:off x="3338" y="2048"/>
                              <a:ext cx="17" cy="14"/>
                            </a:xfrm>
                            <a:custGeom>
                              <a:avLst/>
                              <a:gdLst>
                                <a:gd name="T0" fmla="*/ 0 w 36"/>
                                <a:gd name="T1" fmla="*/ 0 h 32"/>
                                <a:gd name="T2" fmla="*/ 0 w 36"/>
                                <a:gd name="T3" fmla="*/ 0 h 32"/>
                                <a:gd name="T4" fmla="*/ 0 w 36"/>
                                <a:gd name="T5" fmla="*/ 0 h 32"/>
                                <a:gd name="T6" fmla="*/ 0 w 36"/>
                                <a:gd name="T7" fmla="*/ 0 h 32"/>
                                <a:gd name="T8" fmla="*/ 0 w 36"/>
                                <a:gd name="T9" fmla="*/ 0 h 32"/>
                                <a:gd name="T10" fmla="*/ 0 w 36"/>
                                <a:gd name="T11" fmla="*/ 0 h 32"/>
                                <a:gd name="T12" fmla="*/ 0 w 36"/>
                                <a:gd name="T13" fmla="*/ 0 h 32"/>
                                <a:gd name="T14" fmla="*/ 0 60000 65536"/>
                                <a:gd name="T15" fmla="*/ 0 60000 65536"/>
                                <a:gd name="T16" fmla="*/ 0 60000 65536"/>
                                <a:gd name="T17" fmla="*/ 0 60000 65536"/>
                                <a:gd name="T18" fmla="*/ 0 60000 65536"/>
                                <a:gd name="T19" fmla="*/ 0 60000 65536"/>
                                <a:gd name="T20" fmla="*/ 0 60000 65536"/>
                                <a:gd name="T21" fmla="*/ 0 w 36"/>
                                <a:gd name="T22" fmla="*/ 0 h 32"/>
                                <a:gd name="T23" fmla="*/ 36 w 36"/>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2">
                                  <a:moveTo>
                                    <a:pt x="10" y="5"/>
                                  </a:moveTo>
                                  <a:lnTo>
                                    <a:pt x="28" y="0"/>
                                  </a:lnTo>
                                  <a:lnTo>
                                    <a:pt x="36" y="19"/>
                                  </a:lnTo>
                                  <a:lnTo>
                                    <a:pt x="34" y="29"/>
                                  </a:lnTo>
                                  <a:lnTo>
                                    <a:pt x="11" y="32"/>
                                  </a:lnTo>
                                  <a:lnTo>
                                    <a:pt x="0" y="6"/>
                                  </a:lnTo>
                                  <a:lnTo>
                                    <a:pt x="10" y="5"/>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92" name="Freeform 1271"/>
                            <p:cNvSpPr>
                              <a:spLocks/>
                            </p:cNvSpPr>
                            <p:nvPr/>
                          </p:nvSpPr>
                          <p:spPr bwMode="auto">
                            <a:xfrm>
                              <a:off x="3338" y="2048"/>
                              <a:ext cx="17" cy="14"/>
                            </a:xfrm>
                            <a:custGeom>
                              <a:avLst/>
                              <a:gdLst>
                                <a:gd name="T0" fmla="*/ 0 w 36"/>
                                <a:gd name="T1" fmla="*/ 0 h 32"/>
                                <a:gd name="T2" fmla="*/ 0 w 36"/>
                                <a:gd name="T3" fmla="*/ 0 h 32"/>
                                <a:gd name="T4" fmla="*/ 0 w 36"/>
                                <a:gd name="T5" fmla="*/ 0 h 32"/>
                                <a:gd name="T6" fmla="*/ 0 w 36"/>
                                <a:gd name="T7" fmla="*/ 0 h 32"/>
                                <a:gd name="T8" fmla="*/ 0 w 36"/>
                                <a:gd name="T9" fmla="*/ 0 h 32"/>
                                <a:gd name="T10" fmla="*/ 0 w 36"/>
                                <a:gd name="T11" fmla="*/ 0 h 32"/>
                                <a:gd name="T12" fmla="*/ 0 w 36"/>
                                <a:gd name="T13" fmla="*/ 0 h 32"/>
                                <a:gd name="T14" fmla="*/ 0 60000 65536"/>
                                <a:gd name="T15" fmla="*/ 0 60000 65536"/>
                                <a:gd name="T16" fmla="*/ 0 60000 65536"/>
                                <a:gd name="T17" fmla="*/ 0 60000 65536"/>
                                <a:gd name="T18" fmla="*/ 0 60000 65536"/>
                                <a:gd name="T19" fmla="*/ 0 60000 65536"/>
                                <a:gd name="T20" fmla="*/ 0 60000 65536"/>
                                <a:gd name="T21" fmla="*/ 0 w 36"/>
                                <a:gd name="T22" fmla="*/ 0 h 32"/>
                                <a:gd name="T23" fmla="*/ 36 w 36"/>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2">
                                  <a:moveTo>
                                    <a:pt x="10" y="5"/>
                                  </a:moveTo>
                                  <a:lnTo>
                                    <a:pt x="28" y="0"/>
                                  </a:lnTo>
                                  <a:lnTo>
                                    <a:pt x="36" y="19"/>
                                  </a:lnTo>
                                  <a:lnTo>
                                    <a:pt x="34" y="29"/>
                                  </a:lnTo>
                                  <a:lnTo>
                                    <a:pt x="11" y="32"/>
                                  </a:lnTo>
                                  <a:lnTo>
                                    <a:pt x="0" y="6"/>
                                  </a:lnTo>
                                  <a:lnTo>
                                    <a:pt x="10" y="5"/>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93" name="Freeform 1272"/>
                            <p:cNvSpPr>
                              <a:spLocks/>
                            </p:cNvSpPr>
                            <p:nvPr/>
                          </p:nvSpPr>
                          <p:spPr bwMode="auto">
                            <a:xfrm>
                              <a:off x="3358" y="2065"/>
                              <a:ext cx="10" cy="8"/>
                            </a:xfrm>
                            <a:custGeom>
                              <a:avLst/>
                              <a:gdLst>
                                <a:gd name="T0" fmla="*/ 0 w 25"/>
                                <a:gd name="T1" fmla="*/ 0 h 17"/>
                                <a:gd name="T2" fmla="*/ 0 w 25"/>
                                <a:gd name="T3" fmla="*/ 0 h 17"/>
                                <a:gd name="T4" fmla="*/ 0 w 25"/>
                                <a:gd name="T5" fmla="*/ 0 h 17"/>
                                <a:gd name="T6" fmla="*/ 0 w 25"/>
                                <a:gd name="T7" fmla="*/ 0 h 17"/>
                                <a:gd name="T8" fmla="*/ 0 w 25"/>
                                <a:gd name="T9" fmla="*/ 0 h 17"/>
                                <a:gd name="T10" fmla="*/ 0 w 25"/>
                                <a:gd name="T11" fmla="*/ 0 h 17"/>
                                <a:gd name="T12" fmla="*/ 0 60000 65536"/>
                                <a:gd name="T13" fmla="*/ 0 60000 65536"/>
                                <a:gd name="T14" fmla="*/ 0 60000 65536"/>
                                <a:gd name="T15" fmla="*/ 0 60000 65536"/>
                                <a:gd name="T16" fmla="*/ 0 60000 65536"/>
                                <a:gd name="T17" fmla="*/ 0 60000 65536"/>
                                <a:gd name="T18" fmla="*/ 0 w 25"/>
                                <a:gd name="T19" fmla="*/ 0 h 17"/>
                                <a:gd name="T20" fmla="*/ 25 w 25"/>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5" h="17">
                                  <a:moveTo>
                                    <a:pt x="8" y="0"/>
                                  </a:moveTo>
                                  <a:lnTo>
                                    <a:pt x="20" y="5"/>
                                  </a:lnTo>
                                  <a:lnTo>
                                    <a:pt x="25" y="17"/>
                                  </a:lnTo>
                                  <a:lnTo>
                                    <a:pt x="0" y="12"/>
                                  </a:lnTo>
                                  <a:lnTo>
                                    <a:pt x="0" y="2"/>
                                  </a:lnTo>
                                  <a:lnTo>
                                    <a:pt x="8"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94" name="Freeform 1273"/>
                            <p:cNvSpPr>
                              <a:spLocks/>
                            </p:cNvSpPr>
                            <p:nvPr/>
                          </p:nvSpPr>
                          <p:spPr bwMode="auto">
                            <a:xfrm>
                              <a:off x="3358" y="2065"/>
                              <a:ext cx="10" cy="8"/>
                            </a:xfrm>
                            <a:custGeom>
                              <a:avLst/>
                              <a:gdLst>
                                <a:gd name="T0" fmla="*/ 0 w 25"/>
                                <a:gd name="T1" fmla="*/ 0 h 17"/>
                                <a:gd name="T2" fmla="*/ 0 w 25"/>
                                <a:gd name="T3" fmla="*/ 0 h 17"/>
                                <a:gd name="T4" fmla="*/ 0 w 25"/>
                                <a:gd name="T5" fmla="*/ 0 h 17"/>
                                <a:gd name="T6" fmla="*/ 0 w 25"/>
                                <a:gd name="T7" fmla="*/ 0 h 17"/>
                                <a:gd name="T8" fmla="*/ 0 w 25"/>
                                <a:gd name="T9" fmla="*/ 0 h 17"/>
                                <a:gd name="T10" fmla="*/ 0 w 25"/>
                                <a:gd name="T11" fmla="*/ 0 h 17"/>
                                <a:gd name="T12" fmla="*/ 0 60000 65536"/>
                                <a:gd name="T13" fmla="*/ 0 60000 65536"/>
                                <a:gd name="T14" fmla="*/ 0 60000 65536"/>
                                <a:gd name="T15" fmla="*/ 0 60000 65536"/>
                                <a:gd name="T16" fmla="*/ 0 60000 65536"/>
                                <a:gd name="T17" fmla="*/ 0 60000 65536"/>
                                <a:gd name="T18" fmla="*/ 0 w 25"/>
                                <a:gd name="T19" fmla="*/ 0 h 17"/>
                                <a:gd name="T20" fmla="*/ 25 w 25"/>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5" h="17">
                                  <a:moveTo>
                                    <a:pt x="8" y="0"/>
                                  </a:moveTo>
                                  <a:lnTo>
                                    <a:pt x="20" y="5"/>
                                  </a:lnTo>
                                  <a:lnTo>
                                    <a:pt x="25" y="17"/>
                                  </a:lnTo>
                                  <a:lnTo>
                                    <a:pt x="0" y="12"/>
                                  </a:lnTo>
                                  <a:lnTo>
                                    <a:pt x="0" y="2"/>
                                  </a:lnTo>
                                  <a:lnTo>
                                    <a:pt x="8"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95" name="Freeform 1274"/>
                            <p:cNvSpPr>
                              <a:spLocks/>
                            </p:cNvSpPr>
                            <p:nvPr/>
                          </p:nvSpPr>
                          <p:spPr bwMode="auto">
                            <a:xfrm>
                              <a:off x="3368" y="2065"/>
                              <a:ext cx="5" cy="9"/>
                            </a:xfrm>
                            <a:custGeom>
                              <a:avLst/>
                              <a:gdLst>
                                <a:gd name="T0" fmla="*/ 0 w 9"/>
                                <a:gd name="T1" fmla="*/ 0 h 21"/>
                                <a:gd name="T2" fmla="*/ 1 w 9"/>
                                <a:gd name="T3" fmla="*/ 0 h 21"/>
                                <a:gd name="T4" fmla="*/ 1 w 9"/>
                                <a:gd name="T5" fmla="*/ 0 h 21"/>
                                <a:gd name="T6" fmla="*/ 0 w 9"/>
                                <a:gd name="T7" fmla="*/ 0 h 21"/>
                                <a:gd name="T8" fmla="*/ 0 60000 65536"/>
                                <a:gd name="T9" fmla="*/ 0 60000 65536"/>
                                <a:gd name="T10" fmla="*/ 0 60000 65536"/>
                                <a:gd name="T11" fmla="*/ 0 60000 65536"/>
                                <a:gd name="T12" fmla="*/ 0 w 9"/>
                                <a:gd name="T13" fmla="*/ 0 h 21"/>
                                <a:gd name="T14" fmla="*/ 9 w 9"/>
                                <a:gd name="T15" fmla="*/ 21 h 21"/>
                              </a:gdLst>
                              <a:ahLst/>
                              <a:cxnLst>
                                <a:cxn ang="T8">
                                  <a:pos x="T0" y="T1"/>
                                </a:cxn>
                                <a:cxn ang="T9">
                                  <a:pos x="T2" y="T3"/>
                                </a:cxn>
                                <a:cxn ang="T10">
                                  <a:pos x="T4" y="T5"/>
                                </a:cxn>
                                <a:cxn ang="T11">
                                  <a:pos x="T6" y="T7"/>
                                </a:cxn>
                              </a:cxnLst>
                              <a:rect l="T12" t="T13" r="T14" b="T15"/>
                              <a:pathLst>
                                <a:path w="9" h="21">
                                  <a:moveTo>
                                    <a:pt x="0" y="0"/>
                                  </a:moveTo>
                                  <a:lnTo>
                                    <a:pt x="9" y="5"/>
                                  </a:lnTo>
                                  <a:lnTo>
                                    <a:pt x="6" y="21"/>
                                  </a:lnTo>
                                  <a:lnTo>
                                    <a:pt x="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96" name="Freeform 1275"/>
                            <p:cNvSpPr>
                              <a:spLocks/>
                            </p:cNvSpPr>
                            <p:nvPr/>
                          </p:nvSpPr>
                          <p:spPr bwMode="auto">
                            <a:xfrm>
                              <a:off x="3368" y="2065"/>
                              <a:ext cx="5" cy="9"/>
                            </a:xfrm>
                            <a:custGeom>
                              <a:avLst/>
                              <a:gdLst>
                                <a:gd name="T0" fmla="*/ 0 w 9"/>
                                <a:gd name="T1" fmla="*/ 0 h 21"/>
                                <a:gd name="T2" fmla="*/ 1 w 9"/>
                                <a:gd name="T3" fmla="*/ 0 h 21"/>
                                <a:gd name="T4" fmla="*/ 1 w 9"/>
                                <a:gd name="T5" fmla="*/ 0 h 21"/>
                                <a:gd name="T6" fmla="*/ 0 w 9"/>
                                <a:gd name="T7" fmla="*/ 0 h 21"/>
                                <a:gd name="T8" fmla="*/ 0 60000 65536"/>
                                <a:gd name="T9" fmla="*/ 0 60000 65536"/>
                                <a:gd name="T10" fmla="*/ 0 60000 65536"/>
                                <a:gd name="T11" fmla="*/ 0 60000 65536"/>
                                <a:gd name="T12" fmla="*/ 0 w 9"/>
                                <a:gd name="T13" fmla="*/ 0 h 21"/>
                                <a:gd name="T14" fmla="*/ 9 w 9"/>
                                <a:gd name="T15" fmla="*/ 21 h 21"/>
                              </a:gdLst>
                              <a:ahLst/>
                              <a:cxnLst>
                                <a:cxn ang="T8">
                                  <a:pos x="T0" y="T1"/>
                                </a:cxn>
                                <a:cxn ang="T9">
                                  <a:pos x="T2" y="T3"/>
                                </a:cxn>
                                <a:cxn ang="T10">
                                  <a:pos x="T4" y="T5"/>
                                </a:cxn>
                                <a:cxn ang="T11">
                                  <a:pos x="T6" y="T7"/>
                                </a:cxn>
                              </a:cxnLst>
                              <a:rect l="T12" t="T13" r="T14" b="T15"/>
                              <a:pathLst>
                                <a:path w="9" h="21">
                                  <a:moveTo>
                                    <a:pt x="0" y="0"/>
                                  </a:moveTo>
                                  <a:lnTo>
                                    <a:pt x="9" y="5"/>
                                  </a:lnTo>
                                  <a:lnTo>
                                    <a:pt x="6" y="21"/>
                                  </a:lnTo>
                                  <a:lnTo>
                                    <a:pt x="0"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97" name="Freeform 1276"/>
                            <p:cNvSpPr>
                              <a:spLocks/>
                            </p:cNvSpPr>
                            <p:nvPr/>
                          </p:nvSpPr>
                          <p:spPr bwMode="auto">
                            <a:xfrm>
                              <a:off x="3356" y="2035"/>
                              <a:ext cx="24" cy="29"/>
                            </a:xfrm>
                            <a:custGeom>
                              <a:avLst/>
                              <a:gdLst>
                                <a:gd name="T0" fmla="*/ 0 w 54"/>
                                <a:gd name="T1" fmla="*/ 0 h 64"/>
                                <a:gd name="T2" fmla="*/ 0 w 54"/>
                                <a:gd name="T3" fmla="*/ 0 h 64"/>
                                <a:gd name="T4" fmla="*/ 0 w 54"/>
                                <a:gd name="T5" fmla="*/ 0 h 64"/>
                                <a:gd name="T6" fmla="*/ 0 w 54"/>
                                <a:gd name="T7" fmla="*/ 0 h 64"/>
                                <a:gd name="T8" fmla="*/ 0 w 54"/>
                                <a:gd name="T9" fmla="*/ 0 h 64"/>
                                <a:gd name="T10" fmla="*/ 0 w 54"/>
                                <a:gd name="T11" fmla="*/ 0 h 64"/>
                                <a:gd name="T12" fmla="*/ 0 w 54"/>
                                <a:gd name="T13" fmla="*/ 0 h 64"/>
                                <a:gd name="T14" fmla="*/ 0 w 54"/>
                                <a:gd name="T15" fmla="*/ 0 h 64"/>
                                <a:gd name="T16" fmla="*/ 0 w 54"/>
                                <a:gd name="T17" fmla="*/ 0 h 64"/>
                                <a:gd name="T18" fmla="*/ 0 w 54"/>
                                <a:gd name="T19" fmla="*/ 0 h 64"/>
                                <a:gd name="T20" fmla="*/ 0 w 54"/>
                                <a:gd name="T21" fmla="*/ 0 h 64"/>
                                <a:gd name="T22" fmla="*/ 0 w 54"/>
                                <a:gd name="T23" fmla="*/ 0 h 64"/>
                                <a:gd name="T24" fmla="*/ 0 w 54"/>
                                <a:gd name="T25" fmla="*/ 0 h 64"/>
                                <a:gd name="T26" fmla="*/ 0 w 54"/>
                                <a:gd name="T27" fmla="*/ 0 h 64"/>
                                <a:gd name="T28" fmla="*/ 0 w 54"/>
                                <a:gd name="T29" fmla="*/ 0 h 64"/>
                                <a:gd name="T30" fmla="*/ 0 w 54"/>
                                <a:gd name="T31" fmla="*/ 0 h 64"/>
                                <a:gd name="T32" fmla="*/ 0 w 54"/>
                                <a:gd name="T33" fmla="*/ 0 h 64"/>
                                <a:gd name="T34" fmla="*/ 0 w 54"/>
                                <a:gd name="T35" fmla="*/ 0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64"/>
                                <a:gd name="T56" fmla="*/ 54 w 54"/>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64">
                                  <a:moveTo>
                                    <a:pt x="16" y="8"/>
                                  </a:moveTo>
                                  <a:lnTo>
                                    <a:pt x="20" y="15"/>
                                  </a:lnTo>
                                  <a:lnTo>
                                    <a:pt x="0" y="23"/>
                                  </a:lnTo>
                                  <a:lnTo>
                                    <a:pt x="6" y="30"/>
                                  </a:lnTo>
                                  <a:lnTo>
                                    <a:pt x="11" y="51"/>
                                  </a:lnTo>
                                  <a:lnTo>
                                    <a:pt x="28" y="54"/>
                                  </a:lnTo>
                                  <a:lnTo>
                                    <a:pt x="26" y="60"/>
                                  </a:lnTo>
                                  <a:lnTo>
                                    <a:pt x="39" y="64"/>
                                  </a:lnTo>
                                  <a:lnTo>
                                    <a:pt x="39" y="51"/>
                                  </a:lnTo>
                                  <a:lnTo>
                                    <a:pt x="47" y="49"/>
                                  </a:lnTo>
                                  <a:lnTo>
                                    <a:pt x="42" y="34"/>
                                  </a:lnTo>
                                  <a:lnTo>
                                    <a:pt x="54" y="25"/>
                                  </a:lnTo>
                                  <a:lnTo>
                                    <a:pt x="46" y="0"/>
                                  </a:lnTo>
                                  <a:lnTo>
                                    <a:pt x="33" y="8"/>
                                  </a:lnTo>
                                  <a:lnTo>
                                    <a:pt x="33" y="13"/>
                                  </a:lnTo>
                                  <a:lnTo>
                                    <a:pt x="28" y="25"/>
                                  </a:lnTo>
                                  <a:lnTo>
                                    <a:pt x="28" y="10"/>
                                  </a:lnTo>
                                  <a:lnTo>
                                    <a:pt x="16" y="8"/>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98" name="Freeform 1277"/>
                            <p:cNvSpPr>
                              <a:spLocks/>
                            </p:cNvSpPr>
                            <p:nvPr/>
                          </p:nvSpPr>
                          <p:spPr bwMode="auto">
                            <a:xfrm>
                              <a:off x="3356" y="2035"/>
                              <a:ext cx="24" cy="29"/>
                            </a:xfrm>
                            <a:custGeom>
                              <a:avLst/>
                              <a:gdLst>
                                <a:gd name="T0" fmla="*/ 0 w 54"/>
                                <a:gd name="T1" fmla="*/ 0 h 64"/>
                                <a:gd name="T2" fmla="*/ 0 w 54"/>
                                <a:gd name="T3" fmla="*/ 0 h 64"/>
                                <a:gd name="T4" fmla="*/ 0 w 54"/>
                                <a:gd name="T5" fmla="*/ 0 h 64"/>
                                <a:gd name="T6" fmla="*/ 0 w 54"/>
                                <a:gd name="T7" fmla="*/ 0 h 64"/>
                                <a:gd name="T8" fmla="*/ 0 w 54"/>
                                <a:gd name="T9" fmla="*/ 0 h 64"/>
                                <a:gd name="T10" fmla="*/ 0 w 54"/>
                                <a:gd name="T11" fmla="*/ 0 h 64"/>
                                <a:gd name="T12" fmla="*/ 0 w 54"/>
                                <a:gd name="T13" fmla="*/ 0 h 64"/>
                                <a:gd name="T14" fmla="*/ 0 w 54"/>
                                <a:gd name="T15" fmla="*/ 0 h 64"/>
                                <a:gd name="T16" fmla="*/ 0 w 54"/>
                                <a:gd name="T17" fmla="*/ 0 h 64"/>
                                <a:gd name="T18" fmla="*/ 0 w 54"/>
                                <a:gd name="T19" fmla="*/ 0 h 64"/>
                                <a:gd name="T20" fmla="*/ 0 w 54"/>
                                <a:gd name="T21" fmla="*/ 0 h 64"/>
                                <a:gd name="T22" fmla="*/ 0 w 54"/>
                                <a:gd name="T23" fmla="*/ 0 h 64"/>
                                <a:gd name="T24" fmla="*/ 0 w 54"/>
                                <a:gd name="T25" fmla="*/ 0 h 64"/>
                                <a:gd name="T26" fmla="*/ 0 w 54"/>
                                <a:gd name="T27" fmla="*/ 0 h 64"/>
                                <a:gd name="T28" fmla="*/ 0 w 54"/>
                                <a:gd name="T29" fmla="*/ 0 h 64"/>
                                <a:gd name="T30" fmla="*/ 0 w 54"/>
                                <a:gd name="T31" fmla="*/ 0 h 64"/>
                                <a:gd name="T32" fmla="*/ 0 w 54"/>
                                <a:gd name="T33" fmla="*/ 0 h 64"/>
                                <a:gd name="T34" fmla="*/ 0 w 54"/>
                                <a:gd name="T35" fmla="*/ 0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64"/>
                                <a:gd name="T56" fmla="*/ 54 w 54"/>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64">
                                  <a:moveTo>
                                    <a:pt x="16" y="8"/>
                                  </a:moveTo>
                                  <a:lnTo>
                                    <a:pt x="20" y="15"/>
                                  </a:lnTo>
                                  <a:lnTo>
                                    <a:pt x="0" y="23"/>
                                  </a:lnTo>
                                  <a:lnTo>
                                    <a:pt x="6" y="30"/>
                                  </a:lnTo>
                                  <a:lnTo>
                                    <a:pt x="11" y="51"/>
                                  </a:lnTo>
                                  <a:lnTo>
                                    <a:pt x="28" y="54"/>
                                  </a:lnTo>
                                  <a:lnTo>
                                    <a:pt x="26" y="60"/>
                                  </a:lnTo>
                                  <a:lnTo>
                                    <a:pt x="39" y="64"/>
                                  </a:lnTo>
                                  <a:lnTo>
                                    <a:pt x="39" y="51"/>
                                  </a:lnTo>
                                  <a:lnTo>
                                    <a:pt x="47" y="49"/>
                                  </a:lnTo>
                                  <a:lnTo>
                                    <a:pt x="42" y="34"/>
                                  </a:lnTo>
                                  <a:lnTo>
                                    <a:pt x="54" y="25"/>
                                  </a:lnTo>
                                  <a:lnTo>
                                    <a:pt x="46" y="0"/>
                                  </a:lnTo>
                                  <a:lnTo>
                                    <a:pt x="33" y="8"/>
                                  </a:lnTo>
                                  <a:lnTo>
                                    <a:pt x="33" y="13"/>
                                  </a:lnTo>
                                  <a:lnTo>
                                    <a:pt x="28" y="25"/>
                                  </a:lnTo>
                                  <a:lnTo>
                                    <a:pt x="28" y="10"/>
                                  </a:lnTo>
                                  <a:lnTo>
                                    <a:pt x="16" y="8"/>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899" name="Freeform 1278"/>
                            <p:cNvSpPr>
                              <a:spLocks/>
                            </p:cNvSpPr>
                            <p:nvPr/>
                          </p:nvSpPr>
                          <p:spPr bwMode="auto">
                            <a:xfrm>
                              <a:off x="3093" y="1864"/>
                              <a:ext cx="8" cy="7"/>
                            </a:xfrm>
                            <a:custGeom>
                              <a:avLst/>
                              <a:gdLst>
                                <a:gd name="T0" fmla="*/ 0 w 17"/>
                                <a:gd name="T1" fmla="*/ 0 h 16"/>
                                <a:gd name="T2" fmla="*/ 0 w 17"/>
                                <a:gd name="T3" fmla="*/ 0 h 16"/>
                                <a:gd name="T4" fmla="*/ 0 w 17"/>
                                <a:gd name="T5" fmla="*/ 0 h 16"/>
                                <a:gd name="T6" fmla="*/ 0 w 17"/>
                                <a:gd name="T7" fmla="*/ 0 h 16"/>
                                <a:gd name="T8" fmla="*/ 0 60000 65536"/>
                                <a:gd name="T9" fmla="*/ 0 60000 65536"/>
                                <a:gd name="T10" fmla="*/ 0 60000 65536"/>
                                <a:gd name="T11" fmla="*/ 0 60000 65536"/>
                                <a:gd name="T12" fmla="*/ 0 w 17"/>
                                <a:gd name="T13" fmla="*/ 0 h 16"/>
                                <a:gd name="T14" fmla="*/ 17 w 17"/>
                                <a:gd name="T15" fmla="*/ 16 h 16"/>
                              </a:gdLst>
                              <a:ahLst/>
                              <a:cxnLst>
                                <a:cxn ang="T8">
                                  <a:pos x="T0" y="T1"/>
                                </a:cxn>
                                <a:cxn ang="T9">
                                  <a:pos x="T2" y="T3"/>
                                </a:cxn>
                                <a:cxn ang="T10">
                                  <a:pos x="T4" y="T5"/>
                                </a:cxn>
                                <a:cxn ang="T11">
                                  <a:pos x="T6" y="T7"/>
                                </a:cxn>
                              </a:cxnLst>
                              <a:rect l="T12" t="T13" r="T14" b="T15"/>
                              <a:pathLst>
                                <a:path w="17" h="16">
                                  <a:moveTo>
                                    <a:pt x="17" y="16"/>
                                  </a:moveTo>
                                  <a:lnTo>
                                    <a:pt x="17" y="0"/>
                                  </a:lnTo>
                                  <a:lnTo>
                                    <a:pt x="0" y="3"/>
                                  </a:lnTo>
                                  <a:lnTo>
                                    <a:pt x="17" y="16"/>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00" name="Freeform 1279"/>
                            <p:cNvSpPr>
                              <a:spLocks/>
                            </p:cNvSpPr>
                            <p:nvPr/>
                          </p:nvSpPr>
                          <p:spPr bwMode="auto">
                            <a:xfrm>
                              <a:off x="3093" y="1864"/>
                              <a:ext cx="8" cy="7"/>
                            </a:xfrm>
                            <a:custGeom>
                              <a:avLst/>
                              <a:gdLst>
                                <a:gd name="T0" fmla="*/ 0 w 17"/>
                                <a:gd name="T1" fmla="*/ 0 h 16"/>
                                <a:gd name="T2" fmla="*/ 0 w 17"/>
                                <a:gd name="T3" fmla="*/ 0 h 16"/>
                                <a:gd name="T4" fmla="*/ 0 w 17"/>
                                <a:gd name="T5" fmla="*/ 0 h 16"/>
                                <a:gd name="T6" fmla="*/ 0 w 17"/>
                                <a:gd name="T7" fmla="*/ 0 h 16"/>
                                <a:gd name="T8" fmla="*/ 0 60000 65536"/>
                                <a:gd name="T9" fmla="*/ 0 60000 65536"/>
                                <a:gd name="T10" fmla="*/ 0 60000 65536"/>
                                <a:gd name="T11" fmla="*/ 0 60000 65536"/>
                                <a:gd name="T12" fmla="*/ 0 w 17"/>
                                <a:gd name="T13" fmla="*/ 0 h 16"/>
                                <a:gd name="T14" fmla="*/ 17 w 17"/>
                                <a:gd name="T15" fmla="*/ 16 h 16"/>
                              </a:gdLst>
                              <a:ahLst/>
                              <a:cxnLst>
                                <a:cxn ang="T8">
                                  <a:pos x="T0" y="T1"/>
                                </a:cxn>
                                <a:cxn ang="T9">
                                  <a:pos x="T2" y="T3"/>
                                </a:cxn>
                                <a:cxn ang="T10">
                                  <a:pos x="T4" y="T5"/>
                                </a:cxn>
                                <a:cxn ang="T11">
                                  <a:pos x="T6" y="T7"/>
                                </a:cxn>
                              </a:cxnLst>
                              <a:rect l="T12" t="T13" r="T14" b="T15"/>
                              <a:pathLst>
                                <a:path w="17" h="16">
                                  <a:moveTo>
                                    <a:pt x="17" y="16"/>
                                  </a:moveTo>
                                  <a:lnTo>
                                    <a:pt x="17" y="0"/>
                                  </a:lnTo>
                                  <a:lnTo>
                                    <a:pt x="0" y="3"/>
                                  </a:lnTo>
                                  <a:lnTo>
                                    <a:pt x="17" y="16"/>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01" name="Freeform 1280"/>
                            <p:cNvSpPr>
                              <a:spLocks/>
                            </p:cNvSpPr>
                            <p:nvPr/>
                          </p:nvSpPr>
                          <p:spPr bwMode="auto">
                            <a:xfrm>
                              <a:off x="3386" y="2073"/>
                              <a:ext cx="8" cy="9"/>
                            </a:xfrm>
                            <a:custGeom>
                              <a:avLst/>
                              <a:gdLst>
                                <a:gd name="T0" fmla="*/ 0 w 18"/>
                                <a:gd name="T1" fmla="*/ 0 h 21"/>
                                <a:gd name="T2" fmla="*/ 0 w 18"/>
                                <a:gd name="T3" fmla="*/ 0 h 21"/>
                                <a:gd name="T4" fmla="*/ 0 w 18"/>
                                <a:gd name="T5" fmla="*/ 0 h 21"/>
                                <a:gd name="T6" fmla="*/ 0 w 18"/>
                                <a:gd name="T7" fmla="*/ 0 h 21"/>
                                <a:gd name="T8" fmla="*/ 0 w 18"/>
                                <a:gd name="T9" fmla="*/ 0 h 21"/>
                                <a:gd name="T10" fmla="*/ 0 w 18"/>
                                <a:gd name="T11" fmla="*/ 0 h 21"/>
                                <a:gd name="T12" fmla="*/ 0 w 18"/>
                                <a:gd name="T13" fmla="*/ 0 h 21"/>
                                <a:gd name="T14" fmla="*/ 0 w 18"/>
                                <a:gd name="T15" fmla="*/ 0 h 21"/>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1"/>
                                <a:gd name="T26" fmla="*/ 18 w 18"/>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1">
                                  <a:moveTo>
                                    <a:pt x="16" y="11"/>
                                  </a:moveTo>
                                  <a:lnTo>
                                    <a:pt x="18" y="21"/>
                                  </a:lnTo>
                                  <a:lnTo>
                                    <a:pt x="0" y="16"/>
                                  </a:lnTo>
                                  <a:lnTo>
                                    <a:pt x="2" y="6"/>
                                  </a:lnTo>
                                  <a:lnTo>
                                    <a:pt x="10" y="11"/>
                                  </a:lnTo>
                                  <a:lnTo>
                                    <a:pt x="5" y="0"/>
                                  </a:lnTo>
                                  <a:lnTo>
                                    <a:pt x="16" y="4"/>
                                  </a:lnTo>
                                  <a:lnTo>
                                    <a:pt x="16" y="11"/>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02" name="Freeform 1281"/>
                            <p:cNvSpPr>
                              <a:spLocks/>
                            </p:cNvSpPr>
                            <p:nvPr/>
                          </p:nvSpPr>
                          <p:spPr bwMode="auto">
                            <a:xfrm>
                              <a:off x="3386" y="2073"/>
                              <a:ext cx="8" cy="9"/>
                            </a:xfrm>
                            <a:custGeom>
                              <a:avLst/>
                              <a:gdLst>
                                <a:gd name="T0" fmla="*/ 0 w 18"/>
                                <a:gd name="T1" fmla="*/ 0 h 21"/>
                                <a:gd name="T2" fmla="*/ 0 w 18"/>
                                <a:gd name="T3" fmla="*/ 0 h 21"/>
                                <a:gd name="T4" fmla="*/ 0 w 18"/>
                                <a:gd name="T5" fmla="*/ 0 h 21"/>
                                <a:gd name="T6" fmla="*/ 0 w 18"/>
                                <a:gd name="T7" fmla="*/ 0 h 21"/>
                                <a:gd name="T8" fmla="*/ 0 w 18"/>
                                <a:gd name="T9" fmla="*/ 0 h 21"/>
                                <a:gd name="T10" fmla="*/ 0 w 18"/>
                                <a:gd name="T11" fmla="*/ 0 h 21"/>
                                <a:gd name="T12" fmla="*/ 0 w 18"/>
                                <a:gd name="T13" fmla="*/ 0 h 21"/>
                                <a:gd name="T14" fmla="*/ 0 w 18"/>
                                <a:gd name="T15" fmla="*/ 0 h 21"/>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1"/>
                                <a:gd name="T26" fmla="*/ 18 w 18"/>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1">
                                  <a:moveTo>
                                    <a:pt x="16" y="11"/>
                                  </a:moveTo>
                                  <a:lnTo>
                                    <a:pt x="18" y="21"/>
                                  </a:lnTo>
                                  <a:lnTo>
                                    <a:pt x="0" y="16"/>
                                  </a:lnTo>
                                  <a:lnTo>
                                    <a:pt x="2" y="6"/>
                                  </a:lnTo>
                                  <a:lnTo>
                                    <a:pt x="10" y="11"/>
                                  </a:lnTo>
                                  <a:lnTo>
                                    <a:pt x="5" y="0"/>
                                  </a:lnTo>
                                  <a:lnTo>
                                    <a:pt x="16" y="4"/>
                                  </a:lnTo>
                                  <a:lnTo>
                                    <a:pt x="16" y="11"/>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03" name="Freeform 1282"/>
                            <p:cNvSpPr>
                              <a:spLocks/>
                            </p:cNvSpPr>
                            <p:nvPr/>
                          </p:nvSpPr>
                          <p:spPr bwMode="auto">
                            <a:xfrm>
                              <a:off x="3386" y="2073"/>
                              <a:ext cx="8" cy="9"/>
                            </a:xfrm>
                            <a:custGeom>
                              <a:avLst/>
                              <a:gdLst>
                                <a:gd name="T0" fmla="*/ 0 w 18"/>
                                <a:gd name="T1" fmla="*/ 0 h 21"/>
                                <a:gd name="T2" fmla="*/ 0 w 18"/>
                                <a:gd name="T3" fmla="*/ 0 h 21"/>
                                <a:gd name="T4" fmla="*/ 0 w 18"/>
                                <a:gd name="T5" fmla="*/ 0 h 21"/>
                                <a:gd name="T6" fmla="*/ 0 w 18"/>
                                <a:gd name="T7" fmla="*/ 0 h 21"/>
                                <a:gd name="T8" fmla="*/ 0 w 18"/>
                                <a:gd name="T9" fmla="*/ 0 h 21"/>
                                <a:gd name="T10" fmla="*/ 0 w 18"/>
                                <a:gd name="T11" fmla="*/ 0 h 21"/>
                                <a:gd name="T12" fmla="*/ 0 w 18"/>
                                <a:gd name="T13" fmla="*/ 0 h 21"/>
                                <a:gd name="T14" fmla="*/ 0 w 18"/>
                                <a:gd name="T15" fmla="*/ 0 h 21"/>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1"/>
                                <a:gd name="T26" fmla="*/ 18 w 18"/>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1">
                                  <a:moveTo>
                                    <a:pt x="16" y="11"/>
                                  </a:moveTo>
                                  <a:lnTo>
                                    <a:pt x="18" y="21"/>
                                  </a:lnTo>
                                  <a:lnTo>
                                    <a:pt x="0" y="16"/>
                                  </a:lnTo>
                                  <a:lnTo>
                                    <a:pt x="2" y="6"/>
                                  </a:lnTo>
                                  <a:lnTo>
                                    <a:pt x="10" y="11"/>
                                  </a:lnTo>
                                  <a:lnTo>
                                    <a:pt x="5" y="0"/>
                                  </a:lnTo>
                                  <a:lnTo>
                                    <a:pt x="16" y="4"/>
                                  </a:lnTo>
                                  <a:lnTo>
                                    <a:pt x="16" y="11"/>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04" name="Freeform 1283"/>
                            <p:cNvSpPr>
                              <a:spLocks/>
                            </p:cNvSpPr>
                            <p:nvPr/>
                          </p:nvSpPr>
                          <p:spPr bwMode="auto">
                            <a:xfrm>
                              <a:off x="3386" y="2073"/>
                              <a:ext cx="8" cy="9"/>
                            </a:xfrm>
                            <a:custGeom>
                              <a:avLst/>
                              <a:gdLst>
                                <a:gd name="T0" fmla="*/ 0 w 18"/>
                                <a:gd name="T1" fmla="*/ 0 h 21"/>
                                <a:gd name="T2" fmla="*/ 0 w 18"/>
                                <a:gd name="T3" fmla="*/ 0 h 21"/>
                                <a:gd name="T4" fmla="*/ 0 w 18"/>
                                <a:gd name="T5" fmla="*/ 0 h 21"/>
                                <a:gd name="T6" fmla="*/ 0 w 18"/>
                                <a:gd name="T7" fmla="*/ 0 h 21"/>
                                <a:gd name="T8" fmla="*/ 0 w 18"/>
                                <a:gd name="T9" fmla="*/ 0 h 21"/>
                                <a:gd name="T10" fmla="*/ 0 w 18"/>
                                <a:gd name="T11" fmla="*/ 0 h 21"/>
                                <a:gd name="T12" fmla="*/ 0 w 18"/>
                                <a:gd name="T13" fmla="*/ 0 h 21"/>
                                <a:gd name="T14" fmla="*/ 0 w 18"/>
                                <a:gd name="T15" fmla="*/ 0 h 21"/>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1"/>
                                <a:gd name="T26" fmla="*/ 18 w 18"/>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1">
                                  <a:moveTo>
                                    <a:pt x="16" y="11"/>
                                  </a:moveTo>
                                  <a:lnTo>
                                    <a:pt x="18" y="21"/>
                                  </a:lnTo>
                                  <a:lnTo>
                                    <a:pt x="0" y="16"/>
                                  </a:lnTo>
                                  <a:lnTo>
                                    <a:pt x="2" y="6"/>
                                  </a:lnTo>
                                  <a:lnTo>
                                    <a:pt x="10" y="11"/>
                                  </a:lnTo>
                                  <a:lnTo>
                                    <a:pt x="5" y="0"/>
                                  </a:lnTo>
                                  <a:lnTo>
                                    <a:pt x="16" y="4"/>
                                  </a:lnTo>
                                  <a:lnTo>
                                    <a:pt x="16" y="11"/>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05" name="Freeform 1284"/>
                            <p:cNvSpPr>
                              <a:spLocks/>
                            </p:cNvSpPr>
                            <p:nvPr/>
                          </p:nvSpPr>
                          <p:spPr bwMode="auto">
                            <a:xfrm>
                              <a:off x="3284" y="2065"/>
                              <a:ext cx="128" cy="175"/>
                            </a:xfrm>
                            <a:custGeom>
                              <a:avLst/>
                              <a:gdLst>
                                <a:gd name="T0" fmla="*/ 0 w 280"/>
                                <a:gd name="T1" fmla="*/ 0 h 381"/>
                                <a:gd name="T2" fmla="*/ 0 w 280"/>
                                <a:gd name="T3" fmla="*/ 0 h 381"/>
                                <a:gd name="T4" fmla="*/ 0 w 280"/>
                                <a:gd name="T5" fmla="*/ 0 h 381"/>
                                <a:gd name="T6" fmla="*/ 0 w 280"/>
                                <a:gd name="T7" fmla="*/ 0 h 381"/>
                                <a:gd name="T8" fmla="*/ 0 w 280"/>
                                <a:gd name="T9" fmla="*/ 0 h 381"/>
                                <a:gd name="T10" fmla="*/ 0 w 280"/>
                                <a:gd name="T11" fmla="*/ 0 h 381"/>
                                <a:gd name="T12" fmla="*/ 0 w 280"/>
                                <a:gd name="T13" fmla="*/ 0 h 381"/>
                                <a:gd name="T14" fmla="*/ 0 w 280"/>
                                <a:gd name="T15" fmla="*/ 0 h 381"/>
                                <a:gd name="T16" fmla="*/ 0 w 280"/>
                                <a:gd name="T17" fmla="*/ 0 h 381"/>
                                <a:gd name="T18" fmla="*/ 0 w 280"/>
                                <a:gd name="T19" fmla="*/ 0 h 381"/>
                                <a:gd name="T20" fmla="*/ 0 w 280"/>
                                <a:gd name="T21" fmla="*/ 0 h 381"/>
                                <a:gd name="T22" fmla="*/ 0 w 280"/>
                                <a:gd name="T23" fmla="*/ 0 h 381"/>
                                <a:gd name="T24" fmla="*/ 0 w 280"/>
                                <a:gd name="T25" fmla="*/ 0 h 381"/>
                                <a:gd name="T26" fmla="*/ 0 w 280"/>
                                <a:gd name="T27" fmla="*/ 0 h 381"/>
                                <a:gd name="T28" fmla="*/ 0 w 280"/>
                                <a:gd name="T29" fmla="*/ 0 h 381"/>
                                <a:gd name="T30" fmla="*/ 0 w 280"/>
                                <a:gd name="T31" fmla="*/ 0 h 381"/>
                                <a:gd name="T32" fmla="*/ 0 w 280"/>
                                <a:gd name="T33" fmla="*/ 0 h 381"/>
                                <a:gd name="T34" fmla="*/ 0 w 280"/>
                                <a:gd name="T35" fmla="*/ 0 h 381"/>
                                <a:gd name="T36" fmla="*/ 0 w 280"/>
                                <a:gd name="T37" fmla="*/ 0 h 381"/>
                                <a:gd name="T38" fmla="*/ 0 w 280"/>
                                <a:gd name="T39" fmla="*/ 0 h 381"/>
                                <a:gd name="T40" fmla="*/ 0 w 280"/>
                                <a:gd name="T41" fmla="*/ 0 h 381"/>
                                <a:gd name="T42" fmla="*/ 0 w 280"/>
                                <a:gd name="T43" fmla="*/ 0 h 381"/>
                                <a:gd name="T44" fmla="*/ 0 w 280"/>
                                <a:gd name="T45" fmla="*/ 0 h 381"/>
                                <a:gd name="T46" fmla="*/ 0 w 280"/>
                                <a:gd name="T47" fmla="*/ 0 h 381"/>
                                <a:gd name="T48" fmla="*/ 0 w 280"/>
                                <a:gd name="T49" fmla="*/ 0 h 381"/>
                                <a:gd name="T50" fmla="*/ 0 w 280"/>
                                <a:gd name="T51" fmla="*/ 0 h 381"/>
                                <a:gd name="T52" fmla="*/ 0 w 280"/>
                                <a:gd name="T53" fmla="*/ 0 h 381"/>
                                <a:gd name="T54" fmla="*/ 0 w 280"/>
                                <a:gd name="T55" fmla="*/ 0 h 381"/>
                                <a:gd name="T56" fmla="*/ 0 w 280"/>
                                <a:gd name="T57" fmla="*/ 0 h 381"/>
                                <a:gd name="T58" fmla="*/ 0 w 280"/>
                                <a:gd name="T59" fmla="*/ 0 h 381"/>
                                <a:gd name="T60" fmla="*/ 0 w 280"/>
                                <a:gd name="T61" fmla="*/ 0 h 381"/>
                                <a:gd name="T62" fmla="*/ 0 w 280"/>
                                <a:gd name="T63" fmla="*/ 0 h 381"/>
                                <a:gd name="T64" fmla="*/ 0 w 280"/>
                                <a:gd name="T65" fmla="*/ 0 h 381"/>
                                <a:gd name="T66" fmla="*/ 0 w 280"/>
                                <a:gd name="T67" fmla="*/ 0 h 381"/>
                                <a:gd name="T68" fmla="*/ 0 w 280"/>
                                <a:gd name="T69" fmla="*/ 0 h 381"/>
                                <a:gd name="T70" fmla="*/ 0 w 280"/>
                                <a:gd name="T71" fmla="*/ 0 h 381"/>
                                <a:gd name="T72" fmla="*/ 0 w 280"/>
                                <a:gd name="T73" fmla="*/ 0 h 381"/>
                                <a:gd name="T74" fmla="*/ 0 w 280"/>
                                <a:gd name="T75" fmla="*/ 0 h 381"/>
                                <a:gd name="T76" fmla="*/ 0 w 280"/>
                                <a:gd name="T77" fmla="*/ 0 h 381"/>
                                <a:gd name="T78" fmla="*/ 0 w 280"/>
                                <a:gd name="T79" fmla="*/ 0 h 381"/>
                                <a:gd name="T80" fmla="*/ 0 w 280"/>
                                <a:gd name="T81" fmla="*/ 0 h 381"/>
                                <a:gd name="T82" fmla="*/ 0 w 280"/>
                                <a:gd name="T83" fmla="*/ 0 h 381"/>
                                <a:gd name="T84" fmla="*/ 0 w 280"/>
                                <a:gd name="T85" fmla="*/ 0 h 381"/>
                                <a:gd name="T86" fmla="*/ 0 w 280"/>
                                <a:gd name="T87" fmla="*/ 0 h 381"/>
                                <a:gd name="T88" fmla="*/ 0 w 280"/>
                                <a:gd name="T89" fmla="*/ 0 h 381"/>
                                <a:gd name="T90" fmla="*/ 0 w 280"/>
                                <a:gd name="T91" fmla="*/ 0 h 381"/>
                                <a:gd name="T92" fmla="*/ 0 w 280"/>
                                <a:gd name="T93" fmla="*/ 0 h 381"/>
                                <a:gd name="T94" fmla="*/ 0 w 280"/>
                                <a:gd name="T95" fmla="*/ 0 h 381"/>
                                <a:gd name="T96" fmla="*/ 0 w 280"/>
                                <a:gd name="T97" fmla="*/ 0 h 381"/>
                                <a:gd name="T98" fmla="*/ 0 w 280"/>
                                <a:gd name="T99" fmla="*/ 0 h 381"/>
                                <a:gd name="T100" fmla="*/ 0 w 280"/>
                                <a:gd name="T101" fmla="*/ 0 h 381"/>
                                <a:gd name="T102" fmla="*/ 0 w 280"/>
                                <a:gd name="T103" fmla="*/ 0 h 381"/>
                                <a:gd name="T104" fmla="*/ 0 w 280"/>
                                <a:gd name="T105" fmla="*/ 0 h 381"/>
                                <a:gd name="T106" fmla="*/ 0 w 280"/>
                                <a:gd name="T107" fmla="*/ 0 h 381"/>
                                <a:gd name="T108" fmla="*/ 0 w 280"/>
                                <a:gd name="T109" fmla="*/ 0 h 381"/>
                                <a:gd name="T110" fmla="*/ 0 w 280"/>
                                <a:gd name="T111" fmla="*/ 0 h 381"/>
                                <a:gd name="T112" fmla="*/ 0 w 280"/>
                                <a:gd name="T113" fmla="*/ 0 h 381"/>
                                <a:gd name="T114" fmla="*/ 0 w 280"/>
                                <a:gd name="T115" fmla="*/ 0 h 381"/>
                                <a:gd name="T116" fmla="*/ 0 w 280"/>
                                <a:gd name="T117" fmla="*/ 0 h 381"/>
                                <a:gd name="T118" fmla="*/ 0 w 280"/>
                                <a:gd name="T119" fmla="*/ 0 h 381"/>
                                <a:gd name="T120" fmla="*/ 0 w 280"/>
                                <a:gd name="T121" fmla="*/ 0 h 381"/>
                                <a:gd name="T122" fmla="*/ 0 w 280"/>
                                <a:gd name="T123" fmla="*/ 0 h 3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0"/>
                                <a:gd name="T187" fmla="*/ 0 h 381"/>
                                <a:gd name="T188" fmla="*/ 280 w 280"/>
                                <a:gd name="T189" fmla="*/ 381 h 3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0" h="381">
                                  <a:moveTo>
                                    <a:pt x="273" y="213"/>
                                  </a:moveTo>
                                  <a:lnTo>
                                    <a:pt x="280" y="186"/>
                                  </a:lnTo>
                                  <a:lnTo>
                                    <a:pt x="270" y="173"/>
                                  </a:lnTo>
                                  <a:lnTo>
                                    <a:pt x="263" y="119"/>
                                  </a:lnTo>
                                  <a:lnTo>
                                    <a:pt x="255" y="112"/>
                                  </a:lnTo>
                                  <a:lnTo>
                                    <a:pt x="262" y="86"/>
                                  </a:lnTo>
                                  <a:lnTo>
                                    <a:pt x="255" y="62"/>
                                  </a:lnTo>
                                  <a:lnTo>
                                    <a:pt x="216" y="29"/>
                                  </a:lnTo>
                                  <a:lnTo>
                                    <a:pt x="200" y="36"/>
                                  </a:lnTo>
                                  <a:lnTo>
                                    <a:pt x="205" y="26"/>
                                  </a:lnTo>
                                  <a:lnTo>
                                    <a:pt x="169" y="52"/>
                                  </a:lnTo>
                                  <a:lnTo>
                                    <a:pt x="146" y="52"/>
                                  </a:lnTo>
                                  <a:lnTo>
                                    <a:pt x="156" y="33"/>
                                  </a:lnTo>
                                  <a:lnTo>
                                    <a:pt x="125" y="31"/>
                                  </a:lnTo>
                                  <a:lnTo>
                                    <a:pt x="119" y="23"/>
                                  </a:lnTo>
                                  <a:lnTo>
                                    <a:pt x="119" y="6"/>
                                  </a:lnTo>
                                  <a:lnTo>
                                    <a:pt x="110" y="3"/>
                                  </a:lnTo>
                                  <a:lnTo>
                                    <a:pt x="83" y="0"/>
                                  </a:lnTo>
                                  <a:lnTo>
                                    <a:pt x="94" y="23"/>
                                  </a:lnTo>
                                  <a:lnTo>
                                    <a:pt x="83" y="33"/>
                                  </a:lnTo>
                                  <a:lnTo>
                                    <a:pt x="97" y="57"/>
                                  </a:lnTo>
                                  <a:lnTo>
                                    <a:pt x="81" y="62"/>
                                  </a:lnTo>
                                  <a:lnTo>
                                    <a:pt x="83" y="86"/>
                                  </a:lnTo>
                                  <a:lnTo>
                                    <a:pt x="78" y="75"/>
                                  </a:lnTo>
                                  <a:lnTo>
                                    <a:pt x="66" y="80"/>
                                  </a:lnTo>
                                  <a:lnTo>
                                    <a:pt x="63" y="68"/>
                                  </a:lnTo>
                                  <a:lnTo>
                                    <a:pt x="53" y="67"/>
                                  </a:lnTo>
                                  <a:lnTo>
                                    <a:pt x="39" y="68"/>
                                  </a:lnTo>
                                  <a:lnTo>
                                    <a:pt x="32" y="80"/>
                                  </a:lnTo>
                                  <a:lnTo>
                                    <a:pt x="47" y="93"/>
                                  </a:lnTo>
                                  <a:lnTo>
                                    <a:pt x="32" y="91"/>
                                  </a:lnTo>
                                  <a:lnTo>
                                    <a:pt x="27" y="117"/>
                                  </a:lnTo>
                                  <a:lnTo>
                                    <a:pt x="19" y="124"/>
                                  </a:lnTo>
                                  <a:lnTo>
                                    <a:pt x="31" y="138"/>
                                  </a:lnTo>
                                  <a:lnTo>
                                    <a:pt x="18" y="159"/>
                                  </a:lnTo>
                                  <a:lnTo>
                                    <a:pt x="0" y="158"/>
                                  </a:lnTo>
                                  <a:lnTo>
                                    <a:pt x="0" y="220"/>
                                  </a:lnTo>
                                  <a:lnTo>
                                    <a:pt x="8" y="233"/>
                                  </a:lnTo>
                                  <a:lnTo>
                                    <a:pt x="1" y="246"/>
                                  </a:lnTo>
                                  <a:lnTo>
                                    <a:pt x="9" y="267"/>
                                  </a:lnTo>
                                  <a:lnTo>
                                    <a:pt x="8" y="277"/>
                                  </a:lnTo>
                                  <a:lnTo>
                                    <a:pt x="21" y="293"/>
                                  </a:lnTo>
                                  <a:lnTo>
                                    <a:pt x="63" y="304"/>
                                  </a:lnTo>
                                  <a:lnTo>
                                    <a:pt x="47" y="345"/>
                                  </a:lnTo>
                                  <a:lnTo>
                                    <a:pt x="47" y="368"/>
                                  </a:lnTo>
                                  <a:lnTo>
                                    <a:pt x="88" y="366"/>
                                  </a:lnTo>
                                  <a:lnTo>
                                    <a:pt x="109" y="374"/>
                                  </a:lnTo>
                                  <a:lnTo>
                                    <a:pt x="119" y="371"/>
                                  </a:lnTo>
                                  <a:lnTo>
                                    <a:pt x="133" y="381"/>
                                  </a:lnTo>
                                  <a:lnTo>
                                    <a:pt x="141" y="371"/>
                                  </a:lnTo>
                                  <a:lnTo>
                                    <a:pt x="162" y="378"/>
                                  </a:lnTo>
                                  <a:lnTo>
                                    <a:pt x="198" y="365"/>
                                  </a:lnTo>
                                  <a:lnTo>
                                    <a:pt x="213" y="371"/>
                                  </a:lnTo>
                                  <a:lnTo>
                                    <a:pt x="219" y="368"/>
                                  </a:lnTo>
                                  <a:lnTo>
                                    <a:pt x="216" y="339"/>
                                  </a:lnTo>
                                  <a:lnTo>
                                    <a:pt x="245" y="316"/>
                                  </a:lnTo>
                                  <a:lnTo>
                                    <a:pt x="205" y="278"/>
                                  </a:lnTo>
                                  <a:lnTo>
                                    <a:pt x="189" y="238"/>
                                  </a:lnTo>
                                  <a:lnTo>
                                    <a:pt x="198" y="246"/>
                                  </a:lnTo>
                                  <a:lnTo>
                                    <a:pt x="255" y="212"/>
                                  </a:lnTo>
                                  <a:lnTo>
                                    <a:pt x="257" y="199"/>
                                  </a:lnTo>
                                  <a:lnTo>
                                    <a:pt x="273" y="213"/>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06" name="Freeform 1285"/>
                            <p:cNvSpPr>
                              <a:spLocks/>
                            </p:cNvSpPr>
                            <p:nvPr/>
                          </p:nvSpPr>
                          <p:spPr bwMode="auto">
                            <a:xfrm>
                              <a:off x="3284" y="2065"/>
                              <a:ext cx="128" cy="175"/>
                            </a:xfrm>
                            <a:custGeom>
                              <a:avLst/>
                              <a:gdLst>
                                <a:gd name="T0" fmla="*/ 0 w 280"/>
                                <a:gd name="T1" fmla="*/ 0 h 381"/>
                                <a:gd name="T2" fmla="*/ 0 w 280"/>
                                <a:gd name="T3" fmla="*/ 0 h 381"/>
                                <a:gd name="T4" fmla="*/ 0 w 280"/>
                                <a:gd name="T5" fmla="*/ 0 h 381"/>
                                <a:gd name="T6" fmla="*/ 0 w 280"/>
                                <a:gd name="T7" fmla="*/ 0 h 381"/>
                                <a:gd name="T8" fmla="*/ 0 w 280"/>
                                <a:gd name="T9" fmla="*/ 0 h 381"/>
                                <a:gd name="T10" fmla="*/ 0 w 280"/>
                                <a:gd name="T11" fmla="*/ 0 h 381"/>
                                <a:gd name="T12" fmla="*/ 0 w 280"/>
                                <a:gd name="T13" fmla="*/ 0 h 381"/>
                                <a:gd name="T14" fmla="*/ 0 w 280"/>
                                <a:gd name="T15" fmla="*/ 0 h 381"/>
                                <a:gd name="T16" fmla="*/ 0 w 280"/>
                                <a:gd name="T17" fmla="*/ 0 h 381"/>
                                <a:gd name="T18" fmla="*/ 0 w 280"/>
                                <a:gd name="T19" fmla="*/ 0 h 381"/>
                                <a:gd name="T20" fmla="*/ 0 w 280"/>
                                <a:gd name="T21" fmla="*/ 0 h 381"/>
                                <a:gd name="T22" fmla="*/ 0 w 280"/>
                                <a:gd name="T23" fmla="*/ 0 h 381"/>
                                <a:gd name="T24" fmla="*/ 0 w 280"/>
                                <a:gd name="T25" fmla="*/ 0 h 381"/>
                                <a:gd name="T26" fmla="*/ 0 w 280"/>
                                <a:gd name="T27" fmla="*/ 0 h 381"/>
                                <a:gd name="T28" fmla="*/ 0 w 280"/>
                                <a:gd name="T29" fmla="*/ 0 h 381"/>
                                <a:gd name="T30" fmla="*/ 0 w 280"/>
                                <a:gd name="T31" fmla="*/ 0 h 381"/>
                                <a:gd name="T32" fmla="*/ 0 w 280"/>
                                <a:gd name="T33" fmla="*/ 0 h 381"/>
                                <a:gd name="T34" fmla="*/ 0 w 280"/>
                                <a:gd name="T35" fmla="*/ 0 h 381"/>
                                <a:gd name="T36" fmla="*/ 0 w 280"/>
                                <a:gd name="T37" fmla="*/ 0 h 381"/>
                                <a:gd name="T38" fmla="*/ 0 w 280"/>
                                <a:gd name="T39" fmla="*/ 0 h 381"/>
                                <a:gd name="T40" fmla="*/ 0 w 280"/>
                                <a:gd name="T41" fmla="*/ 0 h 381"/>
                                <a:gd name="T42" fmla="*/ 0 w 280"/>
                                <a:gd name="T43" fmla="*/ 0 h 381"/>
                                <a:gd name="T44" fmla="*/ 0 w 280"/>
                                <a:gd name="T45" fmla="*/ 0 h 381"/>
                                <a:gd name="T46" fmla="*/ 0 w 280"/>
                                <a:gd name="T47" fmla="*/ 0 h 381"/>
                                <a:gd name="T48" fmla="*/ 0 w 280"/>
                                <a:gd name="T49" fmla="*/ 0 h 381"/>
                                <a:gd name="T50" fmla="*/ 0 w 280"/>
                                <a:gd name="T51" fmla="*/ 0 h 381"/>
                                <a:gd name="T52" fmla="*/ 0 w 280"/>
                                <a:gd name="T53" fmla="*/ 0 h 381"/>
                                <a:gd name="T54" fmla="*/ 0 w 280"/>
                                <a:gd name="T55" fmla="*/ 0 h 381"/>
                                <a:gd name="T56" fmla="*/ 0 w 280"/>
                                <a:gd name="T57" fmla="*/ 0 h 381"/>
                                <a:gd name="T58" fmla="*/ 0 w 280"/>
                                <a:gd name="T59" fmla="*/ 0 h 381"/>
                                <a:gd name="T60" fmla="*/ 0 w 280"/>
                                <a:gd name="T61" fmla="*/ 0 h 381"/>
                                <a:gd name="T62" fmla="*/ 0 w 280"/>
                                <a:gd name="T63" fmla="*/ 0 h 381"/>
                                <a:gd name="T64" fmla="*/ 0 w 280"/>
                                <a:gd name="T65" fmla="*/ 0 h 381"/>
                                <a:gd name="T66" fmla="*/ 0 w 280"/>
                                <a:gd name="T67" fmla="*/ 0 h 381"/>
                                <a:gd name="T68" fmla="*/ 0 w 280"/>
                                <a:gd name="T69" fmla="*/ 0 h 381"/>
                                <a:gd name="T70" fmla="*/ 0 w 280"/>
                                <a:gd name="T71" fmla="*/ 0 h 381"/>
                                <a:gd name="T72" fmla="*/ 0 w 280"/>
                                <a:gd name="T73" fmla="*/ 0 h 381"/>
                                <a:gd name="T74" fmla="*/ 0 w 280"/>
                                <a:gd name="T75" fmla="*/ 0 h 381"/>
                                <a:gd name="T76" fmla="*/ 0 w 280"/>
                                <a:gd name="T77" fmla="*/ 0 h 381"/>
                                <a:gd name="T78" fmla="*/ 0 w 280"/>
                                <a:gd name="T79" fmla="*/ 0 h 381"/>
                                <a:gd name="T80" fmla="*/ 0 w 280"/>
                                <a:gd name="T81" fmla="*/ 0 h 381"/>
                                <a:gd name="T82" fmla="*/ 0 w 280"/>
                                <a:gd name="T83" fmla="*/ 0 h 381"/>
                                <a:gd name="T84" fmla="*/ 0 w 280"/>
                                <a:gd name="T85" fmla="*/ 0 h 381"/>
                                <a:gd name="T86" fmla="*/ 0 w 280"/>
                                <a:gd name="T87" fmla="*/ 0 h 381"/>
                                <a:gd name="T88" fmla="*/ 0 w 280"/>
                                <a:gd name="T89" fmla="*/ 0 h 381"/>
                                <a:gd name="T90" fmla="*/ 0 w 280"/>
                                <a:gd name="T91" fmla="*/ 0 h 381"/>
                                <a:gd name="T92" fmla="*/ 0 w 280"/>
                                <a:gd name="T93" fmla="*/ 0 h 381"/>
                                <a:gd name="T94" fmla="*/ 0 w 280"/>
                                <a:gd name="T95" fmla="*/ 0 h 381"/>
                                <a:gd name="T96" fmla="*/ 0 w 280"/>
                                <a:gd name="T97" fmla="*/ 0 h 381"/>
                                <a:gd name="T98" fmla="*/ 0 w 280"/>
                                <a:gd name="T99" fmla="*/ 0 h 381"/>
                                <a:gd name="T100" fmla="*/ 0 w 280"/>
                                <a:gd name="T101" fmla="*/ 0 h 381"/>
                                <a:gd name="T102" fmla="*/ 0 w 280"/>
                                <a:gd name="T103" fmla="*/ 0 h 381"/>
                                <a:gd name="T104" fmla="*/ 0 w 280"/>
                                <a:gd name="T105" fmla="*/ 0 h 381"/>
                                <a:gd name="T106" fmla="*/ 0 w 280"/>
                                <a:gd name="T107" fmla="*/ 0 h 381"/>
                                <a:gd name="T108" fmla="*/ 0 w 280"/>
                                <a:gd name="T109" fmla="*/ 0 h 381"/>
                                <a:gd name="T110" fmla="*/ 0 w 280"/>
                                <a:gd name="T111" fmla="*/ 0 h 381"/>
                                <a:gd name="T112" fmla="*/ 0 w 280"/>
                                <a:gd name="T113" fmla="*/ 0 h 381"/>
                                <a:gd name="T114" fmla="*/ 0 w 280"/>
                                <a:gd name="T115" fmla="*/ 0 h 381"/>
                                <a:gd name="T116" fmla="*/ 0 w 280"/>
                                <a:gd name="T117" fmla="*/ 0 h 381"/>
                                <a:gd name="T118" fmla="*/ 0 w 280"/>
                                <a:gd name="T119" fmla="*/ 0 h 381"/>
                                <a:gd name="T120" fmla="*/ 0 w 280"/>
                                <a:gd name="T121" fmla="*/ 0 h 381"/>
                                <a:gd name="T122" fmla="*/ 0 w 280"/>
                                <a:gd name="T123" fmla="*/ 0 h 3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0"/>
                                <a:gd name="T187" fmla="*/ 0 h 381"/>
                                <a:gd name="T188" fmla="*/ 280 w 280"/>
                                <a:gd name="T189" fmla="*/ 381 h 3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0" h="381">
                                  <a:moveTo>
                                    <a:pt x="273" y="213"/>
                                  </a:moveTo>
                                  <a:lnTo>
                                    <a:pt x="280" y="186"/>
                                  </a:lnTo>
                                  <a:lnTo>
                                    <a:pt x="270" y="173"/>
                                  </a:lnTo>
                                  <a:lnTo>
                                    <a:pt x="263" y="119"/>
                                  </a:lnTo>
                                  <a:lnTo>
                                    <a:pt x="255" y="112"/>
                                  </a:lnTo>
                                  <a:lnTo>
                                    <a:pt x="262" y="86"/>
                                  </a:lnTo>
                                  <a:lnTo>
                                    <a:pt x="255" y="62"/>
                                  </a:lnTo>
                                  <a:lnTo>
                                    <a:pt x="216" y="29"/>
                                  </a:lnTo>
                                  <a:lnTo>
                                    <a:pt x="200" y="36"/>
                                  </a:lnTo>
                                  <a:lnTo>
                                    <a:pt x="205" y="26"/>
                                  </a:lnTo>
                                  <a:lnTo>
                                    <a:pt x="169" y="52"/>
                                  </a:lnTo>
                                  <a:lnTo>
                                    <a:pt x="146" y="52"/>
                                  </a:lnTo>
                                  <a:lnTo>
                                    <a:pt x="156" y="33"/>
                                  </a:lnTo>
                                  <a:lnTo>
                                    <a:pt x="125" y="31"/>
                                  </a:lnTo>
                                  <a:lnTo>
                                    <a:pt x="119" y="23"/>
                                  </a:lnTo>
                                  <a:lnTo>
                                    <a:pt x="119" y="6"/>
                                  </a:lnTo>
                                  <a:lnTo>
                                    <a:pt x="110" y="3"/>
                                  </a:lnTo>
                                  <a:lnTo>
                                    <a:pt x="83" y="0"/>
                                  </a:lnTo>
                                  <a:lnTo>
                                    <a:pt x="94" y="23"/>
                                  </a:lnTo>
                                  <a:lnTo>
                                    <a:pt x="83" y="33"/>
                                  </a:lnTo>
                                  <a:lnTo>
                                    <a:pt x="97" y="57"/>
                                  </a:lnTo>
                                  <a:lnTo>
                                    <a:pt x="81" y="62"/>
                                  </a:lnTo>
                                  <a:lnTo>
                                    <a:pt x="83" y="86"/>
                                  </a:lnTo>
                                  <a:lnTo>
                                    <a:pt x="78" y="75"/>
                                  </a:lnTo>
                                  <a:lnTo>
                                    <a:pt x="66" y="80"/>
                                  </a:lnTo>
                                  <a:lnTo>
                                    <a:pt x="63" y="68"/>
                                  </a:lnTo>
                                  <a:lnTo>
                                    <a:pt x="53" y="67"/>
                                  </a:lnTo>
                                  <a:lnTo>
                                    <a:pt x="39" y="68"/>
                                  </a:lnTo>
                                  <a:lnTo>
                                    <a:pt x="32" y="80"/>
                                  </a:lnTo>
                                  <a:lnTo>
                                    <a:pt x="47" y="93"/>
                                  </a:lnTo>
                                  <a:lnTo>
                                    <a:pt x="32" y="91"/>
                                  </a:lnTo>
                                  <a:lnTo>
                                    <a:pt x="27" y="117"/>
                                  </a:lnTo>
                                  <a:lnTo>
                                    <a:pt x="19" y="124"/>
                                  </a:lnTo>
                                  <a:lnTo>
                                    <a:pt x="31" y="138"/>
                                  </a:lnTo>
                                  <a:lnTo>
                                    <a:pt x="18" y="159"/>
                                  </a:lnTo>
                                  <a:lnTo>
                                    <a:pt x="0" y="158"/>
                                  </a:lnTo>
                                  <a:lnTo>
                                    <a:pt x="0" y="220"/>
                                  </a:lnTo>
                                  <a:lnTo>
                                    <a:pt x="8" y="233"/>
                                  </a:lnTo>
                                  <a:lnTo>
                                    <a:pt x="1" y="246"/>
                                  </a:lnTo>
                                  <a:lnTo>
                                    <a:pt x="9" y="267"/>
                                  </a:lnTo>
                                  <a:lnTo>
                                    <a:pt x="8" y="277"/>
                                  </a:lnTo>
                                  <a:lnTo>
                                    <a:pt x="21" y="293"/>
                                  </a:lnTo>
                                  <a:lnTo>
                                    <a:pt x="63" y="304"/>
                                  </a:lnTo>
                                  <a:lnTo>
                                    <a:pt x="47" y="345"/>
                                  </a:lnTo>
                                  <a:lnTo>
                                    <a:pt x="47" y="368"/>
                                  </a:lnTo>
                                  <a:lnTo>
                                    <a:pt x="88" y="366"/>
                                  </a:lnTo>
                                  <a:lnTo>
                                    <a:pt x="109" y="374"/>
                                  </a:lnTo>
                                  <a:lnTo>
                                    <a:pt x="119" y="371"/>
                                  </a:lnTo>
                                  <a:lnTo>
                                    <a:pt x="133" y="381"/>
                                  </a:lnTo>
                                  <a:lnTo>
                                    <a:pt x="141" y="371"/>
                                  </a:lnTo>
                                  <a:lnTo>
                                    <a:pt x="162" y="378"/>
                                  </a:lnTo>
                                  <a:lnTo>
                                    <a:pt x="198" y="365"/>
                                  </a:lnTo>
                                  <a:lnTo>
                                    <a:pt x="213" y="371"/>
                                  </a:lnTo>
                                  <a:lnTo>
                                    <a:pt x="219" y="368"/>
                                  </a:lnTo>
                                  <a:lnTo>
                                    <a:pt x="216" y="339"/>
                                  </a:lnTo>
                                  <a:lnTo>
                                    <a:pt x="245" y="316"/>
                                  </a:lnTo>
                                  <a:lnTo>
                                    <a:pt x="205" y="278"/>
                                  </a:lnTo>
                                  <a:lnTo>
                                    <a:pt x="189" y="238"/>
                                  </a:lnTo>
                                  <a:lnTo>
                                    <a:pt x="198" y="246"/>
                                  </a:lnTo>
                                  <a:lnTo>
                                    <a:pt x="255" y="212"/>
                                  </a:lnTo>
                                  <a:lnTo>
                                    <a:pt x="257" y="199"/>
                                  </a:lnTo>
                                  <a:lnTo>
                                    <a:pt x="273" y="213"/>
                                  </a:lnTo>
                                </a:path>
                              </a:pathLst>
                            </a:custGeom>
                            <a:solidFill>
                              <a:srgbClr val="008080"/>
                            </a:solid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07" name="Freeform 1286"/>
                            <p:cNvSpPr>
                              <a:spLocks/>
                            </p:cNvSpPr>
                            <p:nvPr/>
                          </p:nvSpPr>
                          <p:spPr bwMode="auto">
                            <a:xfrm>
                              <a:off x="3489" y="2352"/>
                              <a:ext cx="92" cy="77"/>
                            </a:xfrm>
                            <a:custGeom>
                              <a:avLst/>
                              <a:gdLst>
                                <a:gd name="T0" fmla="*/ 0 w 201"/>
                                <a:gd name="T1" fmla="*/ 0 h 167"/>
                                <a:gd name="T2" fmla="*/ 0 w 201"/>
                                <a:gd name="T3" fmla="*/ 0 h 167"/>
                                <a:gd name="T4" fmla="*/ 0 w 201"/>
                                <a:gd name="T5" fmla="*/ 0 h 167"/>
                                <a:gd name="T6" fmla="*/ 0 w 201"/>
                                <a:gd name="T7" fmla="*/ 0 h 167"/>
                                <a:gd name="T8" fmla="*/ 0 w 201"/>
                                <a:gd name="T9" fmla="*/ 0 h 167"/>
                                <a:gd name="T10" fmla="*/ 0 w 201"/>
                                <a:gd name="T11" fmla="*/ 0 h 167"/>
                                <a:gd name="T12" fmla="*/ 0 w 201"/>
                                <a:gd name="T13" fmla="*/ 0 h 167"/>
                                <a:gd name="T14" fmla="*/ 0 w 201"/>
                                <a:gd name="T15" fmla="*/ 0 h 167"/>
                                <a:gd name="T16" fmla="*/ 0 w 201"/>
                                <a:gd name="T17" fmla="*/ 0 h 167"/>
                                <a:gd name="T18" fmla="*/ 0 w 201"/>
                                <a:gd name="T19" fmla="*/ 0 h 167"/>
                                <a:gd name="T20" fmla="*/ 0 w 201"/>
                                <a:gd name="T21" fmla="*/ 0 h 167"/>
                                <a:gd name="T22" fmla="*/ 0 w 201"/>
                                <a:gd name="T23" fmla="*/ 0 h 167"/>
                                <a:gd name="T24" fmla="*/ 0 w 201"/>
                                <a:gd name="T25" fmla="*/ 0 h 167"/>
                                <a:gd name="T26" fmla="*/ 0 w 201"/>
                                <a:gd name="T27" fmla="*/ 0 h 167"/>
                                <a:gd name="T28" fmla="*/ 0 w 201"/>
                                <a:gd name="T29" fmla="*/ 0 h 167"/>
                                <a:gd name="T30" fmla="*/ 0 w 201"/>
                                <a:gd name="T31" fmla="*/ 0 h 167"/>
                                <a:gd name="T32" fmla="*/ 0 w 201"/>
                                <a:gd name="T33" fmla="*/ 0 h 167"/>
                                <a:gd name="T34" fmla="*/ 0 w 201"/>
                                <a:gd name="T35" fmla="*/ 0 h 167"/>
                                <a:gd name="T36" fmla="*/ 0 w 201"/>
                                <a:gd name="T37" fmla="*/ 0 h 167"/>
                                <a:gd name="T38" fmla="*/ 0 w 201"/>
                                <a:gd name="T39" fmla="*/ 0 h 167"/>
                                <a:gd name="T40" fmla="*/ 0 w 201"/>
                                <a:gd name="T41" fmla="*/ 0 h 167"/>
                                <a:gd name="T42" fmla="*/ 0 w 201"/>
                                <a:gd name="T43" fmla="*/ 0 h 167"/>
                                <a:gd name="T44" fmla="*/ 0 w 201"/>
                                <a:gd name="T45" fmla="*/ 0 h 167"/>
                                <a:gd name="T46" fmla="*/ 0 w 201"/>
                                <a:gd name="T47" fmla="*/ 0 h 167"/>
                                <a:gd name="T48" fmla="*/ 0 w 201"/>
                                <a:gd name="T49" fmla="*/ 0 h 167"/>
                                <a:gd name="T50" fmla="*/ 0 w 201"/>
                                <a:gd name="T51" fmla="*/ 0 h 167"/>
                                <a:gd name="T52" fmla="*/ 0 w 201"/>
                                <a:gd name="T53" fmla="*/ 0 h 167"/>
                                <a:gd name="T54" fmla="*/ 0 w 201"/>
                                <a:gd name="T55" fmla="*/ 0 h 167"/>
                                <a:gd name="T56" fmla="*/ 0 w 201"/>
                                <a:gd name="T57" fmla="*/ 0 h 167"/>
                                <a:gd name="T58" fmla="*/ 0 w 201"/>
                                <a:gd name="T59" fmla="*/ 0 h 167"/>
                                <a:gd name="T60" fmla="*/ 0 w 201"/>
                                <a:gd name="T61" fmla="*/ 0 h 167"/>
                                <a:gd name="T62" fmla="*/ 0 w 201"/>
                                <a:gd name="T63" fmla="*/ 0 h 167"/>
                                <a:gd name="T64" fmla="*/ 0 w 201"/>
                                <a:gd name="T65" fmla="*/ 0 h 167"/>
                                <a:gd name="T66" fmla="*/ 0 w 201"/>
                                <a:gd name="T67" fmla="*/ 0 h 167"/>
                                <a:gd name="T68" fmla="*/ 0 w 201"/>
                                <a:gd name="T69" fmla="*/ 0 h 167"/>
                                <a:gd name="T70" fmla="*/ 0 w 201"/>
                                <a:gd name="T71" fmla="*/ 0 h 167"/>
                                <a:gd name="T72" fmla="*/ 0 w 201"/>
                                <a:gd name="T73" fmla="*/ 0 h 167"/>
                                <a:gd name="T74" fmla="*/ 0 w 201"/>
                                <a:gd name="T75" fmla="*/ 0 h 167"/>
                                <a:gd name="T76" fmla="*/ 0 w 201"/>
                                <a:gd name="T77" fmla="*/ 0 h 167"/>
                                <a:gd name="T78" fmla="*/ 0 w 201"/>
                                <a:gd name="T79" fmla="*/ 0 h 1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1"/>
                                <a:gd name="T121" fmla="*/ 0 h 167"/>
                                <a:gd name="T122" fmla="*/ 201 w 201"/>
                                <a:gd name="T123" fmla="*/ 167 h 16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1" h="167">
                                  <a:moveTo>
                                    <a:pt x="18" y="112"/>
                                  </a:moveTo>
                                  <a:lnTo>
                                    <a:pt x="30" y="115"/>
                                  </a:lnTo>
                                  <a:lnTo>
                                    <a:pt x="30" y="120"/>
                                  </a:lnTo>
                                  <a:lnTo>
                                    <a:pt x="18" y="120"/>
                                  </a:lnTo>
                                  <a:lnTo>
                                    <a:pt x="30" y="141"/>
                                  </a:lnTo>
                                  <a:lnTo>
                                    <a:pt x="78" y="140"/>
                                  </a:lnTo>
                                  <a:lnTo>
                                    <a:pt x="95" y="146"/>
                                  </a:lnTo>
                                  <a:lnTo>
                                    <a:pt x="87" y="153"/>
                                  </a:lnTo>
                                  <a:lnTo>
                                    <a:pt x="109" y="154"/>
                                  </a:lnTo>
                                  <a:lnTo>
                                    <a:pt x="121" y="167"/>
                                  </a:lnTo>
                                  <a:lnTo>
                                    <a:pt x="121" y="146"/>
                                  </a:lnTo>
                                  <a:lnTo>
                                    <a:pt x="74" y="119"/>
                                  </a:lnTo>
                                  <a:lnTo>
                                    <a:pt x="88" y="115"/>
                                  </a:lnTo>
                                  <a:lnTo>
                                    <a:pt x="87" y="102"/>
                                  </a:lnTo>
                                  <a:lnTo>
                                    <a:pt x="96" y="105"/>
                                  </a:lnTo>
                                  <a:lnTo>
                                    <a:pt x="78" y="75"/>
                                  </a:lnTo>
                                  <a:lnTo>
                                    <a:pt x="78" y="52"/>
                                  </a:lnTo>
                                  <a:lnTo>
                                    <a:pt x="87" y="50"/>
                                  </a:lnTo>
                                  <a:lnTo>
                                    <a:pt x="83" y="55"/>
                                  </a:lnTo>
                                  <a:lnTo>
                                    <a:pt x="106" y="76"/>
                                  </a:lnTo>
                                  <a:lnTo>
                                    <a:pt x="104" y="63"/>
                                  </a:lnTo>
                                  <a:lnTo>
                                    <a:pt x="121" y="75"/>
                                  </a:lnTo>
                                  <a:lnTo>
                                    <a:pt x="114" y="58"/>
                                  </a:lnTo>
                                  <a:lnTo>
                                    <a:pt x="129" y="65"/>
                                  </a:lnTo>
                                  <a:lnTo>
                                    <a:pt x="111" y="50"/>
                                  </a:lnTo>
                                  <a:lnTo>
                                    <a:pt x="134" y="35"/>
                                  </a:lnTo>
                                  <a:lnTo>
                                    <a:pt x="152" y="34"/>
                                  </a:lnTo>
                                  <a:lnTo>
                                    <a:pt x="186" y="44"/>
                                  </a:lnTo>
                                  <a:lnTo>
                                    <a:pt x="201" y="13"/>
                                  </a:lnTo>
                                  <a:lnTo>
                                    <a:pt x="194" y="0"/>
                                  </a:lnTo>
                                  <a:lnTo>
                                    <a:pt x="189" y="0"/>
                                  </a:lnTo>
                                  <a:lnTo>
                                    <a:pt x="189" y="11"/>
                                  </a:lnTo>
                                  <a:lnTo>
                                    <a:pt x="178" y="18"/>
                                  </a:lnTo>
                                  <a:lnTo>
                                    <a:pt x="168" y="22"/>
                                  </a:lnTo>
                                  <a:lnTo>
                                    <a:pt x="134" y="8"/>
                                  </a:lnTo>
                                  <a:lnTo>
                                    <a:pt x="88" y="18"/>
                                  </a:lnTo>
                                  <a:lnTo>
                                    <a:pt x="26" y="39"/>
                                  </a:lnTo>
                                  <a:lnTo>
                                    <a:pt x="30" y="52"/>
                                  </a:lnTo>
                                  <a:lnTo>
                                    <a:pt x="0" y="88"/>
                                  </a:lnTo>
                                  <a:lnTo>
                                    <a:pt x="18" y="11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08" name="Freeform 1287"/>
                            <p:cNvSpPr>
                              <a:spLocks/>
                            </p:cNvSpPr>
                            <p:nvPr/>
                          </p:nvSpPr>
                          <p:spPr bwMode="auto">
                            <a:xfrm>
                              <a:off x="3489" y="2352"/>
                              <a:ext cx="92" cy="77"/>
                            </a:xfrm>
                            <a:custGeom>
                              <a:avLst/>
                              <a:gdLst>
                                <a:gd name="T0" fmla="*/ 0 w 201"/>
                                <a:gd name="T1" fmla="*/ 0 h 167"/>
                                <a:gd name="T2" fmla="*/ 0 w 201"/>
                                <a:gd name="T3" fmla="*/ 0 h 167"/>
                                <a:gd name="T4" fmla="*/ 0 w 201"/>
                                <a:gd name="T5" fmla="*/ 0 h 167"/>
                                <a:gd name="T6" fmla="*/ 0 w 201"/>
                                <a:gd name="T7" fmla="*/ 0 h 167"/>
                                <a:gd name="T8" fmla="*/ 0 w 201"/>
                                <a:gd name="T9" fmla="*/ 0 h 167"/>
                                <a:gd name="T10" fmla="*/ 0 w 201"/>
                                <a:gd name="T11" fmla="*/ 0 h 167"/>
                                <a:gd name="T12" fmla="*/ 0 w 201"/>
                                <a:gd name="T13" fmla="*/ 0 h 167"/>
                                <a:gd name="T14" fmla="*/ 0 w 201"/>
                                <a:gd name="T15" fmla="*/ 0 h 167"/>
                                <a:gd name="T16" fmla="*/ 0 w 201"/>
                                <a:gd name="T17" fmla="*/ 0 h 167"/>
                                <a:gd name="T18" fmla="*/ 0 w 201"/>
                                <a:gd name="T19" fmla="*/ 0 h 167"/>
                                <a:gd name="T20" fmla="*/ 0 w 201"/>
                                <a:gd name="T21" fmla="*/ 0 h 167"/>
                                <a:gd name="T22" fmla="*/ 0 w 201"/>
                                <a:gd name="T23" fmla="*/ 0 h 167"/>
                                <a:gd name="T24" fmla="*/ 0 w 201"/>
                                <a:gd name="T25" fmla="*/ 0 h 167"/>
                                <a:gd name="T26" fmla="*/ 0 w 201"/>
                                <a:gd name="T27" fmla="*/ 0 h 167"/>
                                <a:gd name="T28" fmla="*/ 0 w 201"/>
                                <a:gd name="T29" fmla="*/ 0 h 167"/>
                                <a:gd name="T30" fmla="*/ 0 w 201"/>
                                <a:gd name="T31" fmla="*/ 0 h 167"/>
                                <a:gd name="T32" fmla="*/ 0 w 201"/>
                                <a:gd name="T33" fmla="*/ 0 h 167"/>
                                <a:gd name="T34" fmla="*/ 0 w 201"/>
                                <a:gd name="T35" fmla="*/ 0 h 167"/>
                                <a:gd name="T36" fmla="*/ 0 w 201"/>
                                <a:gd name="T37" fmla="*/ 0 h 167"/>
                                <a:gd name="T38" fmla="*/ 0 w 201"/>
                                <a:gd name="T39" fmla="*/ 0 h 167"/>
                                <a:gd name="T40" fmla="*/ 0 w 201"/>
                                <a:gd name="T41" fmla="*/ 0 h 167"/>
                                <a:gd name="T42" fmla="*/ 0 w 201"/>
                                <a:gd name="T43" fmla="*/ 0 h 167"/>
                                <a:gd name="T44" fmla="*/ 0 w 201"/>
                                <a:gd name="T45" fmla="*/ 0 h 167"/>
                                <a:gd name="T46" fmla="*/ 0 w 201"/>
                                <a:gd name="T47" fmla="*/ 0 h 167"/>
                                <a:gd name="T48" fmla="*/ 0 w 201"/>
                                <a:gd name="T49" fmla="*/ 0 h 167"/>
                                <a:gd name="T50" fmla="*/ 0 w 201"/>
                                <a:gd name="T51" fmla="*/ 0 h 167"/>
                                <a:gd name="T52" fmla="*/ 0 w 201"/>
                                <a:gd name="T53" fmla="*/ 0 h 167"/>
                                <a:gd name="T54" fmla="*/ 0 w 201"/>
                                <a:gd name="T55" fmla="*/ 0 h 167"/>
                                <a:gd name="T56" fmla="*/ 0 w 201"/>
                                <a:gd name="T57" fmla="*/ 0 h 167"/>
                                <a:gd name="T58" fmla="*/ 0 w 201"/>
                                <a:gd name="T59" fmla="*/ 0 h 167"/>
                                <a:gd name="T60" fmla="*/ 0 w 201"/>
                                <a:gd name="T61" fmla="*/ 0 h 167"/>
                                <a:gd name="T62" fmla="*/ 0 w 201"/>
                                <a:gd name="T63" fmla="*/ 0 h 167"/>
                                <a:gd name="T64" fmla="*/ 0 w 201"/>
                                <a:gd name="T65" fmla="*/ 0 h 167"/>
                                <a:gd name="T66" fmla="*/ 0 w 201"/>
                                <a:gd name="T67" fmla="*/ 0 h 167"/>
                                <a:gd name="T68" fmla="*/ 0 w 201"/>
                                <a:gd name="T69" fmla="*/ 0 h 167"/>
                                <a:gd name="T70" fmla="*/ 0 w 201"/>
                                <a:gd name="T71" fmla="*/ 0 h 167"/>
                                <a:gd name="T72" fmla="*/ 0 w 201"/>
                                <a:gd name="T73" fmla="*/ 0 h 167"/>
                                <a:gd name="T74" fmla="*/ 0 w 201"/>
                                <a:gd name="T75" fmla="*/ 0 h 167"/>
                                <a:gd name="T76" fmla="*/ 0 w 201"/>
                                <a:gd name="T77" fmla="*/ 0 h 167"/>
                                <a:gd name="T78" fmla="*/ 0 w 201"/>
                                <a:gd name="T79" fmla="*/ 0 h 1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1"/>
                                <a:gd name="T121" fmla="*/ 0 h 167"/>
                                <a:gd name="T122" fmla="*/ 201 w 201"/>
                                <a:gd name="T123" fmla="*/ 167 h 16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1" h="167">
                                  <a:moveTo>
                                    <a:pt x="18" y="112"/>
                                  </a:moveTo>
                                  <a:lnTo>
                                    <a:pt x="30" y="115"/>
                                  </a:lnTo>
                                  <a:lnTo>
                                    <a:pt x="30" y="120"/>
                                  </a:lnTo>
                                  <a:lnTo>
                                    <a:pt x="18" y="120"/>
                                  </a:lnTo>
                                  <a:lnTo>
                                    <a:pt x="30" y="141"/>
                                  </a:lnTo>
                                  <a:lnTo>
                                    <a:pt x="78" y="140"/>
                                  </a:lnTo>
                                  <a:lnTo>
                                    <a:pt x="95" y="146"/>
                                  </a:lnTo>
                                  <a:lnTo>
                                    <a:pt x="87" y="153"/>
                                  </a:lnTo>
                                  <a:lnTo>
                                    <a:pt x="109" y="154"/>
                                  </a:lnTo>
                                  <a:lnTo>
                                    <a:pt x="121" y="167"/>
                                  </a:lnTo>
                                  <a:lnTo>
                                    <a:pt x="121" y="146"/>
                                  </a:lnTo>
                                  <a:lnTo>
                                    <a:pt x="74" y="119"/>
                                  </a:lnTo>
                                  <a:lnTo>
                                    <a:pt x="88" y="115"/>
                                  </a:lnTo>
                                  <a:lnTo>
                                    <a:pt x="87" y="102"/>
                                  </a:lnTo>
                                  <a:lnTo>
                                    <a:pt x="96" y="105"/>
                                  </a:lnTo>
                                  <a:lnTo>
                                    <a:pt x="78" y="75"/>
                                  </a:lnTo>
                                  <a:lnTo>
                                    <a:pt x="78" y="52"/>
                                  </a:lnTo>
                                  <a:lnTo>
                                    <a:pt x="87" y="50"/>
                                  </a:lnTo>
                                  <a:lnTo>
                                    <a:pt x="83" y="55"/>
                                  </a:lnTo>
                                  <a:lnTo>
                                    <a:pt x="106" y="76"/>
                                  </a:lnTo>
                                  <a:lnTo>
                                    <a:pt x="104" y="63"/>
                                  </a:lnTo>
                                  <a:lnTo>
                                    <a:pt x="121" y="75"/>
                                  </a:lnTo>
                                  <a:lnTo>
                                    <a:pt x="114" y="58"/>
                                  </a:lnTo>
                                  <a:lnTo>
                                    <a:pt x="129" y="65"/>
                                  </a:lnTo>
                                  <a:lnTo>
                                    <a:pt x="111" y="50"/>
                                  </a:lnTo>
                                  <a:lnTo>
                                    <a:pt x="134" y="35"/>
                                  </a:lnTo>
                                  <a:lnTo>
                                    <a:pt x="152" y="34"/>
                                  </a:lnTo>
                                  <a:lnTo>
                                    <a:pt x="186" y="44"/>
                                  </a:lnTo>
                                  <a:lnTo>
                                    <a:pt x="201" y="13"/>
                                  </a:lnTo>
                                  <a:lnTo>
                                    <a:pt x="194" y="0"/>
                                  </a:lnTo>
                                  <a:lnTo>
                                    <a:pt x="189" y="0"/>
                                  </a:lnTo>
                                  <a:lnTo>
                                    <a:pt x="189" y="11"/>
                                  </a:lnTo>
                                  <a:lnTo>
                                    <a:pt x="178" y="18"/>
                                  </a:lnTo>
                                  <a:lnTo>
                                    <a:pt x="168" y="22"/>
                                  </a:lnTo>
                                  <a:lnTo>
                                    <a:pt x="134" y="8"/>
                                  </a:lnTo>
                                  <a:lnTo>
                                    <a:pt x="88" y="18"/>
                                  </a:lnTo>
                                  <a:lnTo>
                                    <a:pt x="26" y="39"/>
                                  </a:lnTo>
                                  <a:lnTo>
                                    <a:pt x="30" y="52"/>
                                  </a:lnTo>
                                  <a:lnTo>
                                    <a:pt x="0" y="88"/>
                                  </a:lnTo>
                                  <a:lnTo>
                                    <a:pt x="18" y="112"/>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09" name="Freeform 1288"/>
                            <p:cNvSpPr>
                              <a:spLocks/>
                            </p:cNvSpPr>
                            <p:nvPr/>
                          </p:nvSpPr>
                          <p:spPr bwMode="auto">
                            <a:xfrm>
                              <a:off x="3482" y="2392"/>
                              <a:ext cx="6" cy="5"/>
                            </a:xfrm>
                            <a:custGeom>
                              <a:avLst/>
                              <a:gdLst>
                                <a:gd name="T0" fmla="*/ 0 w 13"/>
                                <a:gd name="T1" fmla="*/ 0 h 13"/>
                                <a:gd name="T2" fmla="*/ 0 w 13"/>
                                <a:gd name="T3" fmla="*/ 0 h 13"/>
                                <a:gd name="T4" fmla="*/ 0 w 13"/>
                                <a:gd name="T5" fmla="*/ 0 h 13"/>
                                <a:gd name="T6" fmla="*/ 0 w 13"/>
                                <a:gd name="T7" fmla="*/ 0 h 13"/>
                                <a:gd name="T8" fmla="*/ 0 60000 65536"/>
                                <a:gd name="T9" fmla="*/ 0 60000 65536"/>
                                <a:gd name="T10" fmla="*/ 0 60000 65536"/>
                                <a:gd name="T11" fmla="*/ 0 60000 65536"/>
                                <a:gd name="T12" fmla="*/ 0 w 13"/>
                                <a:gd name="T13" fmla="*/ 0 h 13"/>
                                <a:gd name="T14" fmla="*/ 13 w 13"/>
                                <a:gd name="T15" fmla="*/ 13 h 13"/>
                              </a:gdLst>
                              <a:ahLst/>
                              <a:cxnLst>
                                <a:cxn ang="T8">
                                  <a:pos x="T0" y="T1"/>
                                </a:cxn>
                                <a:cxn ang="T9">
                                  <a:pos x="T2" y="T3"/>
                                </a:cxn>
                                <a:cxn ang="T10">
                                  <a:pos x="T4" y="T5"/>
                                </a:cxn>
                                <a:cxn ang="T11">
                                  <a:pos x="T6" y="T7"/>
                                </a:cxn>
                              </a:cxnLst>
                              <a:rect l="T12" t="T13" r="T14" b="T15"/>
                              <a:pathLst>
                                <a:path w="13" h="13">
                                  <a:moveTo>
                                    <a:pt x="13" y="13"/>
                                  </a:moveTo>
                                  <a:lnTo>
                                    <a:pt x="7" y="0"/>
                                  </a:lnTo>
                                  <a:lnTo>
                                    <a:pt x="0" y="0"/>
                                  </a:lnTo>
                                  <a:lnTo>
                                    <a:pt x="13" y="13"/>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10" name="Freeform 1289"/>
                            <p:cNvSpPr>
                              <a:spLocks/>
                            </p:cNvSpPr>
                            <p:nvPr/>
                          </p:nvSpPr>
                          <p:spPr bwMode="auto">
                            <a:xfrm>
                              <a:off x="3482" y="2392"/>
                              <a:ext cx="6" cy="5"/>
                            </a:xfrm>
                            <a:custGeom>
                              <a:avLst/>
                              <a:gdLst>
                                <a:gd name="T0" fmla="*/ 0 w 13"/>
                                <a:gd name="T1" fmla="*/ 0 h 13"/>
                                <a:gd name="T2" fmla="*/ 0 w 13"/>
                                <a:gd name="T3" fmla="*/ 0 h 13"/>
                                <a:gd name="T4" fmla="*/ 0 w 13"/>
                                <a:gd name="T5" fmla="*/ 0 h 13"/>
                                <a:gd name="T6" fmla="*/ 0 w 13"/>
                                <a:gd name="T7" fmla="*/ 0 h 13"/>
                                <a:gd name="T8" fmla="*/ 0 60000 65536"/>
                                <a:gd name="T9" fmla="*/ 0 60000 65536"/>
                                <a:gd name="T10" fmla="*/ 0 60000 65536"/>
                                <a:gd name="T11" fmla="*/ 0 60000 65536"/>
                                <a:gd name="T12" fmla="*/ 0 w 13"/>
                                <a:gd name="T13" fmla="*/ 0 h 13"/>
                                <a:gd name="T14" fmla="*/ 13 w 13"/>
                                <a:gd name="T15" fmla="*/ 13 h 13"/>
                              </a:gdLst>
                              <a:ahLst/>
                              <a:cxnLst>
                                <a:cxn ang="T8">
                                  <a:pos x="T0" y="T1"/>
                                </a:cxn>
                                <a:cxn ang="T9">
                                  <a:pos x="T2" y="T3"/>
                                </a:cxn>
                                <a:cxn ang="T10">
                                  <a:pos x="T4" y="T5"/>
                                </a:cxn>
                                <a:cxn ang="T11">
                                  <a:pos x="T6" y="T7"/>
                                </a:cxn>
                              </a:cxnLst>
                              <a:rect l="T12" t="T13" r="T14" b="T15"/>
                              <a:pathLst>
                                <a:path w="13" h="13">
                                  <a:moveTo>
                                    <a:pt x="13" y="13"/>
                                  </a:moveTo>
                                  <a:lnTo>
                                    <a:pt x="7" y="0"/>
                                  </a:lnTo>
                                  <a:lnTo>
                                    <a:pt x="0" y="0"/>
                                  </a:lnTo>
                                  <a:lnTo>
                                    <a:pt x="13" y="13"/>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11" name="Freeform 1290"/>
                            <p:cNvSpPr>
                              <a:spLocks/>
                            </p:cNvSpPr>
                            <p:nvPr/>
                          </p:nvSpPr>
                          <p:spPr bwMode="auto">
                            <a:xfrm>
                              <a:off x="3492" y="2416"/>
                              <a:ext cx="5" cy="6"/>
                            </a:xfrm>
                            <a:custGeom>
                              <a:avLst/>
                              <a:gdLst>
                                <a:gd name="T0" fmla="*/ 0 w 11"/>
                                <a:gd name="T1" fmla="*/ 0 h 13"/>
                                <a:gd name="T2" fmla="*/ 0 w 11"/>
                                <a:gd name="T3" fmla="*/ 0 h 13"/>
                                <a:gd name="T4" fmla="*/ 0 w 11"/>
                                <a:gd name="T5" fmla="*/ 0 h 13"/>
                                <a:gd name="T6" fmla="*/ 0 w 11"/>
                                <a:gd name="T7" fmla="*/ 0 h 13"/>
                                <a:gd name="T8" fmla="*/ 0 60000 65536"/>
                                <a:gd name="T9" fmla="*/ 0 60000 65536"/>
                                <a:gd name="T10" fmla="*/ 0 60000 65536"/>
                                <a:gd name="T11" fmla="*/ 0 60000 65536"/>
                                <a:gd name="T12" fmla="*/ 0 w 11"/>
                                <a:gd name="T13" fmla="*/ 0 h 13"/>
                                <a:gd name="T14" fmla="*/ 11 w 11"/>
                                <a:gd name="T15" fmla="*/ 13 h 13"/>
                              </a:gdLst>
                              <a:ahLst/>
                              <a:cxnLst>
                                <a:cxn ang="T8">
                                  <a:pos x="T0" y="T1"/>
                                </a:cxn>
                                <a:cxn ang="T9">
                                  <a:pos x="T2" y="T3"/>
                                </a:cxn>
                                <a:cxn ang="T10">
                                  <a:pos x="T4" y="T5"/>
                                </a:cxn>
                                <a:cxn ang="T11">
                                  <a:pos x="T6" y="T7"/>
                                </a:cxn>
                              </a:cxnLst>
                              <a:rect l="T12" t="T13" r="T14" b="T15"/>
                              <a:pathLst>
                                <a:path w="11" h="13">
                                  <a:moveTo>
                                    <a:pt x="11" y="13"/>
                                  </a:moveTo>
                                  <a:lnTo>
                                    <a:pt x="8" y="0"/>
                                  </a:lnTo>
                                  <a:lnTo>
                                    <a:pt x="0" y="6"/>
                                  </a:lnTo>
                                  <a:lnTo>
                                    <a:pt x="11" y="13"/>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12" name="Freeform 1291"/>
                            <p:cNvSpPr>
                              <a:spLocks/>
                            </p:cNvSpPr>
                            <p:nvPr/>
                          </p:nvSpPr>
                          <p:spPr bwMode="auto">
                            <a:xfrm>
                              <a:off x="3492" y="2416"/>
                              <a:ext cx="5" cy="6"/>
                            </a:xfrm>
                            <a:custGeom>
                              <a:avLst/>
                              <a:gdLst>
                                <a:gd name="T0" fmla="*/ 0 w 11"/>
                                <a:gd name="T1" fmla="*/ 0 h 13"/>
                                <a:gd name="T2" fmla="*/ 0 w 11"/>
                                <a:gd name="T3" fmla="*/ 0 h 13"/>
                                <a:gd name="T4" fmla="*/ 0 w 11"/>
                                <a:gd name="T5" fmla="*/ 0 h 13"/>
                                <a:gd name="T6" fmla="*/ 0 w 11"/>
                                <a:gd name="T7" fmla="*/ 0 h 13"/>
                                <a:gd name="T8" fmla="*/ 0 60000 65536"/>
                                <a:gd name="T9" fmla="*/ 0 60000 65536"/>
                                <a:gd name="T10" fmla="*/ 0 60000 65536"/>
                                <a:gd name="T11" fmla="*/ 0 60000 65536"/>
                                <a:gd name="T12" fmla="*/ 0 w 11"/>
                                <a:gd name="T13" fmla="*/ 0 h 13"/>
                                <a:gd name="T14" fmla="*/ 11 w 11"/>
                                <a:gd name="T15" fmla="*/ 13 h 13"/>
                              </a:gdLst>
                              <a:ahLst/>
                              <a:cxnLst>
                                <a:cxn ang="T8">
                                  <a:pos x="T0" y="T1"/>
                                </a:cxn>
                                <a:cxn ang="T9">
                                  <a:pos x="T2" y="T3"/>
                                </a:cxn>
                                <a:cxn ang="T10">
                                  <a:pos x="T4" y="T5"/>
                                </a:cxn>
                                <a:cxn ang="T11">
                                  <a:pos x="T6" y="T7"/>
                                </a:cxn>
                              </a:cxnLst>
                              <a:rect l="T12" t="T13" r="T14" b="T15"/>
                              <a:pathLst>
                                <a:path w="11" h="13">
                                  <a:moveTo>
                                    <a:pt x="11" y="13"/>
                                  </a:moveTo>
                                  <a:lnTo>
                                    <a:pt x="8" y="0"/>
                                  </a:lnTo>
                                  <a:lnTo>
                                    <a:pt x="0" y="6"/>
                                  </a:lnTo>
                                  <a:lnTo>
                                    <a:pt x="11" y="13"/>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13" name="Freeform 1292"/>
                            <p:cNvSpPr>
                              <a:spLocks/>
                            </p:cNvSpPr>
                            <p:nvPr/>
                          </p:nvSpPr>
                          <p:spPr bwMode="auto">
                            <a:xfrm>
                              <a:off x="3503" y="2418"/>
                              <a:ext cx="33" cy="34"/>
                            </a:xfrm>
                            <a:custGeom>
                              <a:avLst/>
                              <a:gdLst>
                                <a:gd name="T0" fmla="*/ 0 w 73"/>
                                <a:gd name="T1" fmla="*/ 0 h 73"/>
                                <a:gd name="T2" fmla="*/ 0 w 73"/>
                                <a:gd name="T3" fmla="*/ 0 h 73"/>
                                <a:gd name="T4" fmla="*/ 0 w 73"/>
                                <a:gd name="T5" fmla="*/ 0 h 73"/>
                                <a:gd name="T6" fmla="*/ 0 w 73"/>
                                <a:gd name="T7" fmla="*/ 0 h 73"/>
                                <a:gd name="T8" fmla="*/ 0 w 73"/>
                                <a:gd name="T9" fmla="*/ 0 h 73"/>
                                <a:gd name="T10" fmla="*/ 0 w 73"/>
                                <a:gd name="T11" fmla="*/ 0 h 73"/>
                                <a:gd name="T12" fmla="*/ 0 w 73"/>
                                <a:gd name="T13" fmla="*/ 0 h 73"/>
                                <a:gd name="T14" fmla="*/ 0 w 73"/>
                                <a:gd name="T15" fmla="*/ 0 h 73"/>
                                <a:gd name="T16" fmla="*/ 0 w 73"/>
                                <a:gd name="T17" fmla="*/ 0 h 73"/>
                                <a:gd name="T18" fmla="*/ 0 w 73"/>
                                <a:gd name="T19" fmla="*/ 0 h 73"/>
                                <a:gd name="T20" fmla="*/ 0 w 73"/>
                                <a:gd name="T21" fmla="*/ 0 h 73"/>
                                <a:gd name="T22" fmla="*/ 0 w 73"/>
                                <a:gd name="T23" fmla="*/ 0 h 73"/>
                                <a:gd name="T24" fmla="*/ 0 w 73"/>
                                <a:gd name="T25" fmla="*/ 0 h 73"/>
                                <a:gd name="T26" fmla="*/ 0 w 73"/>
                                <a:gd name="T27" fmla="*/ 0 h 73"/>
                                <a:gd name="T28" fmla="*/ 0 w 73"/>
                                <a:gd name="T29" fmla="*/ 0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3"/>
                                <a:gd name="T46" fmla="*/ 0 h 73"/>
                                <a:gd name="T47" fmla="*/ 73 w 73"/>
                                <a:gd name="T48" fmla="*/ 73 h 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3" h="73">
                                  <a:moveTo>
                                    <a:pt x="27" y="0"/>
                                  </a:moveTo>
                                  <a:lnTo>
                                    <a:pt x="8" y="1"/>
                                  </a:lnTo>
                                  <a:lnTo>
                                    <a:pt x="0" y="17"/>
                                  </a:lnTo>
                                  <a:lnTo>
                                    <a:pt x="16" y="39"/>
                                  </a:lnTo>
                                  <a:lnTo>
                                    <a:pt x="16" y="55"/>
                                  </a:lnTo>
                                  <a:lnTo>
                                    <a:pt x="21" y="60"/>
                                  </a:lnTo>
                                  <a:lnTo>
                                    <a:pt x="27" y="48"/>
                                  </a:lnTo>
                                  <a:lnTo>
                                    <a:pt x="37" y="73"/>
                                  </a:lnTo>
                                  <a:lnTo>
                                    <a:pt x="48" y="58"/>
                                  </a:lnTo>
                                  <a:lnTo>
                                    <a:pt x="63" y="73"/>
                                  </a:lnTo>
                                  <a:lnTo>
                                    <a:pt x="50" y="27"/>
                                  </a:lnTo>
                                  <a:lnTo>
                                    <a:pt x="63" y="39"/>
                                  </a:lnTo>
                                  <a:lnTo>
                                    <a:pt x="73" y="30"/>
                                  </a:lnTo>
                                  <a:lnTo>
                                    <a:pt x="63" y="11"/>
                                  </a:lnTo>
                                  <a:lnTo>
                                    <a:pt x="27"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14" name="Freeform 1293"/>
                            <p:cNvSpPr>
                              <a:spLocks/>
                            </p:cNvSpPr>
                            <p:nvPr/>
                          </p:nvSpPr>
                          <p:spPr bwMode="auto">
                            <a:xfrm>
                              <a:off x="3503" y="2418"/>
                              <a:ext cx="33" cy="34"/>
                            </a:xfrm>
                            <a:custGeom>
                              <a:avLst/>
                              <a:gdLst>
                                <a:gd name="T0" fmla="*/ 0 w 73"/>
                                <a:gd name="T1" fmla="*/ 0 h 73"/>
                                <a:gd name="T2" fmla="*/ 0 w 73"/>
                                <a:gd name="T3" fmla="*/ 0 h 73"/>
                                <a:gd name="T4" fmla="*/ 0 w 73"/>
                                <a:gd name="T5" fmla="*/ 0 h 73"/>
                                <a:gd name="T6" fmla="*/ 0 w 73"/>
                                <a:gd name="T7" fmla="*/ 0 h 73"/>
                                <a:gd name="T8" fmla="*/ 0 w 73"/>
                                <a:gd name="T9" fmla="*/ 0 h 73"/>
                                <a:gd name="T10" fmla="*/ 0 w 73"/>
                                <a:gd name="T11" fmla="*/ 0 h 73"/>
                                <a:gd name="T12" fmla="*/ 0 w 73"/>
                                <a:gd name="T13" fmla="*/ 0 h 73"/>
                                <a:gd name="T14" fmla="*/ 0 w 73"/>
                                <a:gd name="T15" fmla="*/ 0 h 73"/>
                                <a:gd name="T16" fmla="*/ 0 w 73"/>
                                <a:gd name="T17" fmla="*/ 0 h 73"/>
                                <a:gd name="T18" fmla="*/ 0 w 73"/>
                                <a:gd name="T19" fmla="*/ 0 h 73"/>
                                <a:gd name="T20" fmla="*/ 0 w 73"/>
                                <a:gd name="T21" fmla="*/ 0 h 73"/>
                                <a:gd name="T22" fmla="*/ 0 w 73"/>
                                <a:gd name="T23" fmla="*/ 0 h 73"/>
                                <a:gd name="T24" fmla="*/ 0 w 73"/>
                                <a:gd name="T25" fmla="*/ 0 h 73"/>
                                <a:gd name="T26" fmla="*/ 0 w 73"/>
                                <a:gd name="T27" fmla="*/ 0 h 73"/>
                                <a:gd name="T28" fmla="*/ 0 w 73"/>
                                <a:gd name="T29" fmla="*/ 0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3"/>
                                <a:gd name="T46" fmla="*/ 0 h 73"/>
                                <a:gd name="T47" fmla="*/ 73 w 73"/>
                                <a:gd name="T48" fmla="*/ 73 h 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3" h="73">
                                  <a:moveTo>
                                    <a:pt x="27" y="0"/>
                                  </a:moveTo>
                                  <a:lnTo>
                                    <a:pt x="8" y="1"/>
                                  </a:lnTo>
                                  <a:lnTo>
                                    <a:pt x="0" y="17"/>
                                  </a:lnTo>
                                  <a:lnTo>
                                    <a:pt x="16" y="39"/>
                                  </a:lnTo>
                                  <a:lnTo>
                                    <a:pt x="16" y="55"/>
                                  </a:lnTo>
                                  <a:lnTo>
                                    <a:pt x="21" y="60"/>
                                  </a:lnTo>
                                  <a:lnTo>
                                    <a:pt x="27" y="48"/>
                                  </a:lnTo>
                                  <a:lnTo>
                                    <a:pt x="37" y="73"/>
                                  </a:lnTo>
                                  <a:lnTo>
                                    <a:pt x="48" y="58"/>
                                  </a:lnTo>
                                  <a:lnTo>
                                    <a:pt x="63" y="73"/>
                                  </a:lnTo>
                                  <a:lnTo>
                                    <a:pt x="50" y="27"/>
                                  </a:lnTo>
                                  <a:lnTo>
                                    <a:pt x="63" y="39"/>
                                  </a:lnTo>
                                  <a:lnTo>
                                    <a:pt x="73" y="30"/>
                                  </a:lnTo>
                                  <a:lnTo>
                                    <a:pt x="63" y="11"/>
                                  </a:lnTo>
                                  <a:lnTo>
                                    <a:pt x="27"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15" name="Freeform 1294"/>
                            <p:cNvSpPr>
                              <a:spLocks/>
                            </p:cNvSpPr>
                            <p:nvPr/>
                          </p:nvSpPr>
                          <p:spPr bwMode="auto">
                            <a:xfrm>
                              <a:off x="3556" y="2424"/>
                              <a:ext cx="4" cy="5"/>
                            </a:xfrm>
                            <a:custGeom>
                              <a:avLst/>
                              <a:gdLst>
                                <a:gd name="T0" fmla="*/ 1 w 8"/>
                                <a:gd name="T1" fmla="*/ 0 h 13"/>
                                <a:gd name="T2" fmla="*/ 1 w 8"/>
                                <a:gd name="T3" fmla="*/ 0 h 13"/>
                                <a:gd name="T4" fmla="*/ 0 w 8"/>
                                <a:gd name="T5" fmla="*/ 0 h 13"/>
                                <a:gd name="T6" fmla="*/ 1 w 8"/>
                                <a:gd name="T7" fmla="*/ 0 h 13"/>
                                <a:gd name="T8" fmla="*/ 0 60000 65536"/>
                                <a:gd name="T9" fmla="*/ 0 60000 65536"/>
                                <a:gd name="T10" fmla="*/ 0 60000 65536"/>
                                <a:gd name="T11" fmla="*/ 0 60000 65536"/>
                                <a:gd name="T12" fmla="*/ 0 w 8"/>
                                <a:gd name="T13" fmla="*/ 0 h 13"/>
                                <a:gd name="T14" fmla="*/ 8 w 8"/>
                                <a:gd name="T15" fmla="*/ 13 h 13"/>
                              </a:gdLst>
                              <a:ahLst/>
                              <a:cxnLst>
                                <a:cxn ang="T8">
                                  <a:pos x="T0" y="T1"/>
                                </a:cxn>
                                <a:cxn ang="T9">
                                  <a:pos x="T2" y="T3"/>
                                </a:cxn>
                                <a:cxn ang="T10">
                                  <a:pos x="T4" y="T5"/>
                                </a:cxn>
                                <a:cxn ang="T11">
                                  <a:pos x="T6" y="T7"/>
                                </a:cxn>
                              </a:cxnLst>
                              <a:rect l="T12" t="T13" r="T14" b="T15"/>
                              <a:pathLst>
                                <a:path w="8" h="13">
                                  <a:moveTo>
                                    <a:pt x="8" y="13"/>
                                  </a:moveTo>
                                  <a:lnTo>
                                    <a:pt x="8" y="3"/>
                                  </a:lnTo>
                                  <a:lnTo>
                                    <a:pt x="0" y="0"/>
                                  </a:lnTo>
                                  <a:lnTo>
                                    <a:pt x="8" y="13"/>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16" name="Freeform 1295"/>
                            <p:cNvSpPr>
                              <a:spLocks/>
                            </p:cNvSpPr>
                            <p:nvPr/>
                          </p:nvSpPr>
                          <p:spPr bwMode="auto">
                            <a:xfrm>
                              <a:off x="3538" y="2466"/>
                              <a:ext cx="39" cy="13"/>
                            </a:xfrm>
                            <a:custGeom>
                              <a:avLst/>
                              <a:gdLst>
                                <a:gd name="T0" fmla="*/ 0 w 86"/>
                                <a:gd name="T1" fmla="*/ 0 h 29"/>
                                <a:gd name="T2" fmla="*/ 0 w 86"/>
                                <a:gd name="T3" fmla="*/ 0 h 29"/>
                                <a:gd name="T4" fmla="*/ 0 w 86"/>
                                <a:gd name="T5" fmla="*/ 0 h 29"/>
                                <a:gd name="T6" fmla="*/ 0 w 86"/>
                                <a:gd name="T7" fmla="*/ 0 h 29"/>
                                <a:gd name="T8" fmla="*/ 0 w 86"/>
                                <a:gd name="T9" fmla="*/ 0 h 29"/>
                                <a:gd name="T10" fmla="*/ 0 w 86"/>
                                <a:gd name="T11" fmla="*/ 0 h 29"/>
                                <a:gd name="T12" fmla="*/ 0 w 86"/>
                                <a:gd name="T13" fmla="*/ 0 h 29"/>
                                <a:gd name="T14" fmla="*/ 0 w 86"/>
                                <a:gd name="T15" fmla="*/ 0 h 29"/>
                                <a:gd name="T16" fmla="*/ 0 w 86"/>
                                <a:gd name="T17" fmla="*/ 0 h 29"/>
                                <a:gd name="T18" fmla="*/ 0 w 86"/>
                                <a:gd name="T19" fmla="*/ 0 h 29"/>
                                <a:gd name="T20" fmla="*/ 0 w 86"/>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29"/>
                                <a:gd name="T35" fmla="*/ 86 w 86"/>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29">
                                  <a:moveTo>
                                    <a:pt x="47" y="8"/>
                                  </a:moveTo>
                                  <a:lnTo>
                                    <a:pt x="25" y="10"/>
                                  </a:lnTo>
                                  <a:lnTo>
                                    <a:pt x="18" y="0"/>
                                  </a:lnTo>
                                  <a:lnTo>
                                    <a:pt x="7" y="0"/>
                                  </a:lnTo>
                                  <a:lnTo>
                                    <a:pt x="0" y="16"/>
                                  </a:lnTo>
                                  <a:lnTo>
                                    <a:pt x="29" y="18"/>
                                  </a:lnTo>
                                  <a:lnTo>
                                    <a:pt x="39" y="29"/>
                                  </a:lnTo>
                                  <a:lnTo>
                                    <a:pt x="83" y="24"/>
                                  </a:lnTo>
                                  <a:lnTo>
                                    <a:pt x="86" y="14"/>
                                  </a:lnTo>
                                  <a:lnTo>
                                    <a:pt x="77" y="18"/>
                                  </a:lnTo>
                                  <a:lnTo>
                                    <a:pt x="47" y="8"/>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17" name="Freeform 1296"/>
                            <p:cNvSpPr>
                              <a:spLocks/>
                            </p:cNvSpPr>
                            <p:nvPr/>
                          </p:nvSpPr>
                          <p:spPr bwMode="auto">
                            <a:xfrm>
                              <a:off x="3538" y="2466"/>
                              <a:ext cx="39" cy="13"/>
                            </a:xfrm>
                            <a:custGeom>
                              <a:avLst/>
                              <a:gdLst>
                                <a:gd name="T0" fmla="*/ 0 w 86"/>
                                <a:gd name="T1" fmla="*/ 0 h 29"/>
                                <a:gd name="T2" fmla="*/ 0 w 86"/>
                                <a:gd name="T3" fmla="*/ 0 h 29"/>
                                <a:gd name="T4" fmla="*/ 0 w 86"/>
                                <a:gd name="T5" fmla="*/ 0 h 29"/>
                                <a:gd name="T6" fmla="*/ 0 w 86"/>
                                <a:gd name="T7" fmla="*/ 0 h 29"/>
                                <a:gd name="T8" fmla="*/ 0 w 86"/>
                                <a:gd name="T9" fmla="*/ 0 h 29"/>
                                <a:gd name="T10" fmla="*/ 0 w 86"/>
                                <a:gd name="T11" fmla="*/ 0 h 29"/>
                                <a:gd name="T12" fmla="*/ 0 w 86"/>
                                <a:gd name="T13" fmla="*/ 0 h 29"/>
                                <a:gd name="T14" fmla="*/ 0 w 86"/>
                                <a:gd name="T15" fmla="*/ 0 h 29"/>
                                <a:gd name="T16" fmla="*/ 0 w 86"/>
                                <a:gd name="T17" fmla="*/ 0 h 29"/>
                                <a:gd name="T18" fmla="*/ 0 w 86"/>
                                <a:gd name="T19" fmla="*/ 0 h 29"/>
                                <a:gd name="T20" fmla="*/ 0 w 86"/>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29"/>
                                <a:gd name="T35" fmla="*/ 86 w 86"/>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29">
                                  <a:moveTo>
                                    <a:pt x="47" y="8"/>
                                  </a:moveTo>
                                  <a:lnTo>
                                    <a:pt x="25" y="10"/>
                                  </a:lnTo>
                                  <a:lnTo>
                                    <a:pt x="18" y="0"/>
                                  </a:lnTo>
                                  <a:lnTo>
                                    <a:pt x="7" y="0"/>
                                  </a:lnTo>
                                  <a:lnTo>
                                    <a:pt x="0" y="16"/>
                                  </a:lnTo>
                                  <a:lnTo>
                                    <a:pt x="29" y="18"/>
                                  </a:lnTo>
                                  <a:lnTo>
                                    <a:pt x="39" y="29"/>
                                  </a:lnTo>
                                  <a:lnTo>
                                    <a:pt x="83" y="24"/>
                                  </a:lnTo>
                                  <a:lnTo>
                                    <a:pt x="86" y="14"/>
                                  </a:lnTo>
                                  <a:lnTo>
                                    <a:pt x="77" y="18"/>
                                  </a:lnTo>
                                  <a:lnTo>
                                    <a:pt x="47" y="8"/>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18" name="Freeform 1297"/>
                            <p:cNvSpPr>
                              <a:spLocks/>
                            </p:cNvSpPr>
                            <p:nvPr/>
                          </p:nvSpPr>
                          <p:spPr bwMode="auto">
                            <a:xfrm>
                              <a:off x="3599" y="2451"/>
                              <a:ext cx="7" cy="10"/>
                            </a:xfrm>
                            <a:custGeom>
                              <a:avLst/>
                              <a:gdLst>
                                <a:gd name="T0" fmla="*/ 0 w 16"/>
                                <a:gd name="T1" fmla="*/ 0 h 21"/>
                                <a:gd name="T2" fmla="*/ 0 w 16"/>
                                <a:gd name="T3" fmla="*/ 0 h 21"/>
                                <a:gd name="T4" fmla="*/ 0 w 16"/>
                                <a:gd name="T5" fmla="*/ 0 h 21"/>
                                <a:gd name="T6" fmla="*/ 0 w 16"/>
                                <a:gd name="T7" fmla="*/ 0 h 21"/>
                                <a:gd name="T8" fmla="*/ 0 w 16"/>
                                <a:gd name="T9" fmla="*/ 0 h 21"/>
                                <a:gd name="T10" fmla="*/ 0 60000 65536"/>
                                <a:gd name="T11" fmla="*/ 0 60000 65536"/>
                                <a:gd name="T12" fmla="*/ 0 60000 65536"/>
                                <a:gd name="T13" fmla="*/ 0 60000 65536"/>
                                <a:gd name="T14" fmla="*/ 0 60000 65536"/>
                                <a:gd name="T15" fmla="*/ 0 w 16"/>
                                <a:gd name="T16" fmla="*/ 0 h 21"/>
                                <a:gd name="T17" fmla="*/ 16 w 16"/>
                                <a:gd name="T18" fmla="*/ 21 h 21"/>
                              </a:gdLst>
                              <a:ahLst/>
                              <a:cxnLst>
                                <a:cxn ang="T10">
                                  <a:pos x="T0" y="T1"/>
                                </a:cxn>
                                <a:cxn ang="T11">
                                  <a:pos x="T2" y="T3"/>
                                </a:cxn>
                                <a:cxn ang="T12">
                                  <a:pos x="T4" y="T5"/>
                                </a:cxn>
                                <a:cxn ang="T13">
                                  <a:pos x="T6" y="T7"/>
                                </a:cxn>
                                <a:cxn ang="T14">
                                  <a:pos x="T8" y="T9"/>
                                </a:cxn>
                              </a:cxnLst>
                              <a:rect l="T15" t="T16" r="T17" b="T18"/>
                              <a:pathLst>
                                <a:path w="16" h="21">
                                  <a:moveTo>
                                    <a:pt x="9" y="16"/>
                                  </a:moveTo>
                                  <a:lnTo>
                                    <a:pt x="16" y="0"/>
                                  </a:lnTo>
                                  <a:lnTo>
                                    <a:pt x="0" y="12"/>
                                  </a:lnTo>
                                  <a:lnTo>
                                    <a:pt x="0" y="21"/>
                                  </a:lnTo>
                                  <a:lnTo>
                                    <a:pt x="9" y="16"/>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19" name="Freeform 1298"/>
                            <p:cNvSpPr>
                              <a:spLocks/>
                            </p:cNvSpPr>
                            <p:nvPr/>
                          </p:nvSpPr>
                          <p:spPr bwMode="auto">
                            <a:xfrm>
                              <a:off x="3599" y="2451"/>
                              <a:ext cx="7" cy="10"/>
                            </a:xfrm>
                            <a:custGeom>
                              <a:avLst/>
                              <a:gdLst>
                                <a:gd name="T0" fmla="*/ 0 w 16"/>
                                <a:gd name="T1" fmla="*/ 0 h 21"/>
                                <a:gd name="T2" fmla="*/ 0 w 16"/>
                                <a:gd name="T3" fmla="*/ 0 h 21"/>
                                <a:gd name="T4" fmla="*/ 0 w 16"/>
                                <a:gd name="T5" fmla="*/ 0 h 21"/>
                                <a:gd name="T6" fmla="*/ 0 w 16"/>
                                <a:gd name="T7" fmla="*/ 0 h 21"/>
                                <a:gd name="T8" fmla="*/ 0 w 16"/>
                                <a:gd name="T9" fmla="*/ 0 h 21"/>
                                <a:gd name="T10" fmla="*/ 0 60000 65536"/>
                                <a:gd name="T11" fmla="*/ 0 60000 65536"/>
                                <a:gd name="T12" fmla="*/ 0 60000 65536"/>
                                <a:gd name="T13" fmla="*/ 0 60000 65536"/>
                                <a:gd name="T14" fmla="*/ 0 60000 65536"/>
                                <a:gd name="T15" fmla="*/ 0 w 16"/>
                                <a:gd name="T16" fmla="*/ 0 h 21"/>
                                <a:gd name="T17" fmla="*/ 16 w 16"/>
                                <a:gd name="T18" fmla="*/ 21 h 21"/>
                              </a:gdLst>
                              <a:ahLst/>
                              <a:cxnLst>
                                <a:cxn ang="T10">
                                  <a:pos x="T0" y="T1"/>
                                </a:cxn>
                                <a:cxn ang="T11">
                                  <a:pos x="T2" y="T3"/>
                                </a:cxn>
                                <a:cxn ang="T12">
                                  <a:pos x="T4" y="T5"/>
                                </a:cxn>
                                <a:cxn ang="T13">
                                  <a:pos x="T6" y="T7"/>
                                </a:cxn>
                                <a:cxn ang="T14">
                                  <a:pos x="T8" y="T9"/>
                                </a:cxn>
                              </a:cxnLst>
                              <a:rect l="T15" t="T16" r="T17" b="T18"/>
                              <a:pathLst>
                                <a:path w="16" h="21">
                                  <a:moveTo>
                                    <a:pt x="9" y="16"/>
                                  </a:moveTo>
                                  <a:lnTo>
                                    <a:pt x="16" y="0"/>
                                  </a:lnTo>
                                  <a:lnTo>
                                    <a:pt x="0" y="12"/>
                                  </a:lnTo>
                                  <a:lnTo>
                                    <a:pt x="0" y="21"/>
                                  </a:lnTo>
                                  <a:lnTo>
                                    <a:pt x="9" y="16"/>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20" name="Freeform 1299"/>
                            <p:cNvSpPr>
                              <a:spLocks/>
                            </p:cNvSpPr>
                            <p:nvPr/>
                          </p:nvSpPr>
                          <p:spPr bwMode="auto">
                            <a:xfrm>
                              <a:off x="3571" y="2412"/>
                              <a:ext cx="5" cy="7"/>
                            </a:xfrm>
                            <a:custGeom>
                              <a:avLst/>
                              <a:gdLst>
                                <a:gd name="T0" fmla="*/ 1 w 10"/>
                                <a:gd name="T1" fmla="*/ 0 h 16"/>
                                <a:gd name="T2" fmla="*/ 1 w 10"/>
                                <a:gd name="T3" fmla="*/ 0 h 16"/>
                                <a:gd name="T4" fmla="*/ 0 w 10"/>
                                <a:gd name="T5" fmla="*/ 0 h 16"/>
                                <a:gd name="T6" fmla="*/ 1 w 10"/>
                                <a:gd name="T7" fmla="*/ 0 h 16"/>
                                <a:gd name="T8" fmla="*/ 0 60000 65536"/>
                                <a:gd name="T9" fmla="*/ 0 60000 65536"/>
                                <a:gd name="T10" fmla="*/ 0 60000 65536"/>
                                <a:gd name="T11" fmla="*/ 0 60000 65536"/>
                                <a:gd name="T12" fmla="*/ 0 w 10"/>
                                <a:gd name="T13" fmla="*/ 0 h 16"/>
                                <a:gd name="T14" fmla="*/ 10 w 10"/>
                                <a:gd name="T15" fmla="*/ 16 h 16"/>
                              </a:gdLst>
                              <a:ahLst/>
                              <a:cxnLst>
                                <a:cxn ang="T8">
                                  <a:pos x="T0" y="T1"/>
                                </a:cxn>
                                <a:cxn ang="T9">
                                  <a:pos x="T2" y="T3"/>
                                </a:cxn>
                                <a:cxn ang="T10">
                                  <a:pos x="T4" y="T5"/>
                                </a:cxn>
                                <a:cxn ang="T11">
                                  <a:pos x="T6" y="T7"/>
                                </a:cxn>
                              </a:cxnLst>
                              <a:rect l="T12" t="T13" r="T14" b="T15"/>
                              <a:pathLst>
                                <a:path w="10" h="16">
                                  <a:moveTo>
                                    <a:pt x="4" y="16"/>
                                  </a:moveTo>
                                  <a:lnTo>
                                    <a:pt x="10" y="5"/>
                                  </a:lnTo>
                                  <a:lnTo>
                                    <a:pt x="0" y="0"/>
                                  </a:lnTo>
                                  <a:lnTo>
                                    <a:pt x="4" y="16"/>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21" name="Freeform 1300"/>
                            <p:cNvSpPr>
                              <a:spLocks/>
                            </p:cNvSpPr>
                            <p:nvPr/>
                          </p:nvSpPr>
                          <p:spPr bwMode="auto">
                            <a:xfrm>
                              <a:off x="3571" y="2412"/>
                              <a:ext cx="5" cy="7"/>
                            </a:xfrm>
                            <a:custGeom>
                              <a:avLst/>
                              <a:gdLst>
                                <a:gd name="T0" fmla="*/ 1 w 10"/>
                                <a:gd name="T1" fmla="*/ 0 h 16"/>
                                <a:gd name="T2" fmla="*/ 1 w 10"/>
                                <a:gd name="T3" fmla="*/ 0 h 16"/>
                                <a:gd name="T4" fmla="*/ 0 w 10"/>
                                <a:gd name="T5" fmla="*/ 0 h 16"/>
                                <a:gd name="T6" fmla="*/ 1 w 10"/>
                                <a:gd name="T7" fmla="*/ 0 h 16"/>
                                <a:gd name="T8" fmla="*/ 0 60000 65536"/>
                                <a:gd name="T9" fmla="*/ 0 60000 65536"/>
                                <a:gd name="T10" fmla="*/ 0 60000 65536"/>
                                <a:gd name="T11" fmla="*/ 0 60000 65536"/>
                                <a:gd name="T12" fmla="*/ 0 w 10"/>
                                <a:gd name="T13" fmla="*/ 0 h 16"/>
                                <a:gd name="T14" fmla="*/ 10 w 10"/>
                                <a:gd name="T15" fmla="*/ 16 h 16"/>
                              </a:gdLst>
                              <a:ahLst/>
                              <a:cxnLst>
                                <a:cxn ang="T8">
                                  <a:pos x="T0" y="T1"/>
                                </a:cxn>
                                <a:cxn ang="T9">
                                  <a:pos x="T2" y="T3"/>
                                </a:cxn>
                                <a:cxn ang="T10">
                                  <a:pos x="T4" y="T5"/>
                                </a:cxn>
                                <a:cxn ang="T11">
                                  <a:pos x="T6" y="T7"/>
                                </a:cxn>
                              </a:cxnLst>
                              <a:rect l="T12" t="T13" r="T14" b="T15"/>
                              <a:pathLst>
                                <a:path w="10" h="16">
                                  <a:moveTo>
                                    <a:pt x="4" y="16"/>
                                  </a:moveTo>
                                  <a:lnTo>
                                    <a:pt x="10" y="5"/>
                                  </a:lnTo>
                                  <a:lnTo>
                                    <a:pt x="0" y="0"/>
                                  </a:lnTo>
                                  <a:lnTo>
                                    <a:pt x="4" y="16"/>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22" name="Freeform 1301"/>
                            <p:cNvSpPr>
                              <a:spLocks/>
                            </p:cNvSpPr>
                            <p:nvPr/>
                          </p:nvSpPr>
                          <p:spPr bwMode="auto">
                            <a:xfrm>
                              <a:off x="3571" y="2398"/>
                              <a:ext cx="10" cy="5"/>
                            </a:xfrm>
                            <a:custGeom>
                              <a:avLst/>
                              <a:gdLst>
                                <a:gd name="T0" fmla="*/ 0 w 22"/>
                                <a:gd name="T1" fmla="*/ 0 h 11"/>
                                <a:gd name="T2" fmla="*/ 0 w 22"/>
                                <a:gd name="T3" fmla="*/ 0 h 11"/>
                                <a:gd name="T4" fmla="*/ 0 w 22"/>
                                <a:gd name="T5" fmla="*/ 0 h 11"/>
                                <a:gd name="T6" fmla="*/ 0 w 22"/>
                                <a:gd name="T7" fmla="*/ 0 h 11"/>
                                <a:gd name="T8" fmla="*/ 0 60000 65536"/>
                                <a:gd name="T9" fmla="*/ 0 60000 65536"/>
                                <a:gd name="T10" fmla="*/ 0 60000 65536"/>
                                <a:gd name="T11" fmla="*/ 0 60000 65536"/>
                                <a:gd name="T12" fmla="*/ 0 w 22"/>
                                <a:gd name="T13" fmla="*/ 0 h 11"/>
                                <a:gd name="T14" fmla="*/ 22 w 22"/>
                                <a:gd name="T15" fmla="*/ 11 h 11"/>
                              </a:gdLst>
                              <a:ahLst/>
                              <a:cxnLst>
                                <a:cxn ang="T8">
                                  <a:pos x="T0" y="T1"/>
                                </a:cxn>
                                <a:cxn ang="T9">
                                  <a:pos x="T2" y="T3"/>
                                </a:cxn>
                                <a:cxn ang="T10">
                                  <a:pos x="T4" y="T5"/>
                                </a:cxn>
                                <a:cxn ang="T11">
                                  <a:pos x="T6" y="T7"/>
                                </a:cxn>
                              </a:cxnLst>
                              <a:rect l="T12" t="T13" r="T14" b="T15"/>
                              <a:pathLst>
                                <a:path w="22" h="11">
                                  <a:moveTo>
                                    <a:pt x="22" y="11"/>
                                  </a:moveTo>
                                  <a:lnTo>
                                    <a:pt x="15" y="0"/>
                                  </a:lnTo>
                                  <a:lnTo>
                                    <a:pt x="0" y="8"/>
                                  </a:lnTo>
                                  <a:lnTo>
                                    <a:pt x="22" y="11"/>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23" name="Freeform 1302"/>
                            <p:cNvSpPr>
                              <a:spLocks/>
                            </p:cNvSpPr>
                            <p:nvPr/>
                          </p:nvSpPr>
                          <p:spPr bwMode="auto">
                            <a:xfrm>
                              <a:off x="3571" y="2398"/>
                              <a:ext cx="10" cy="5"/>
                            </a:xfrm>
                            <a:custGeom>
                              <a:avLst/>
                              <a:gdLst>
                                <a:gd name="T0" fmla="*/ 0 w 22"/>
                                <a:gd name="T1" fmla="*/ 0 h 11"/>
                                <a:gd name="T2" fmla="*/ 0 w 22"/>
                                <a:gd name="T3" fmla="*/ 0 h 11"/>
                                <a:gd name="T4" fmla="*/ 0 w 22"/>
                                <a:gd name="T5" fmla="*/ 0 h 11"/>
                                <a:gd name="T6" fmla="*/ 0 w 22"/>
                                <a:gd name="T7" fmla="*/ 0 h 11"/>
                                <a:gd name="T8" fmla="*/ 0 60000 65536"/>
                                <a:gd name="T9" fmla="*/ 0 60000 65536"/>
                                <a:gd name="T10" fmla="*/ 0 60000 65536"/>
                                <a:gd name="T11" fmla="*/ 0 60000 65536"/>
                                <a:gd name="T12" fmla="*/ 0 w 22"/>
                                <a:gd name="T13" fmla="*/ 0 h 11"/>
                                <a:gd name="T14" fmla="*/ 22 w 22"/>
                                <a:gd name="T15" fmla="*/ 11 h 11"/>
                              </a:gdLst>
                              <a:ahLst/>
                              <a:cxnLst>
                                <a:cxn ang="T8">
                                  <a:pos x="T0" y="T1"/>
                                </a:cxn>
                                <a:cxn ang="T9">
                                  <a:pos x="T2" y="T3"/>
                                </a:cxn>
                                <a:cxn ang="T10">
                                  <a:pos x="T4" y="T5"/>
                                </a:cxn>
                                <a:cxn ang="T11">
                                  <a:pos x="T6" y="T7"/>
                                </a:cxn>
                              </a:cxnLst>
                              <a:rect l="T12" t="T13" r="T14" b="T15"/>
                              <a:pathLst>
                                <a:path w="22" h="11">
                                  <a:moveTo>
                                    <a:pt x="22" y="11"/>
                                  </a:moveTo>
                                  <a:lnTo>
                                    <a:pt x="15" y="0"/>
                                  </a:lnTo>
                                  <a:lnTo>
                                    <a:pt x="0" y="8"/>
                                  </a:lnTo>
                                  <a:lnTo>
                                    <a:pt x="22" y="11"/>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24" name="Freeform 1303"/>
                            <p:cNvSpPr>
                              <a:spLocks/>
                            </p:cNvSpPr>
                            <p:nvPr/>
                          </p:nvSpPr>
                          <p:spPr bwMode="auto">
                            <a:xfrm>
                              <a:off x="3559" y="2386"/>
                              <a:ext cx="5" cy="4"/>
                            </a:xfrm>
                            <a:custGeom>
                              <a:avLst/>
                              <a:gdLst>
                                <a:gd name="T0" fmla="*/ 0 w 11"/>
                                <a:gd name="T1" fmla="*/ 1 h 6"/>
                                <a:gd name="T2" fmla="*/ 0 w 11"/>
                                <a:gd name="T3" fmla="*/ 0 h 6"/>
                                <a:gd name="T4" fmla="*/ 0 w 11"/>
                                <a:gd name="T5" fmla="*/ 0 h 6"/>
                                <a:gd name="T6" fmla="*/ 0 w 11"/>
                                <a:gd name="T7" fmla="*/ 1 h 6"/>
                                <a:gd name="T8" fmla="*/ 0 w 11"/>
                                <a:gd name="T9" fmla="*/ 1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0" y="6"/>
                                  </a:moveTo>
                                  <a:lnTo>
                                    <a:pt x="1" y="0"/>
                                  </a:lnTo>
                                  <a:lnTo>
                                    <a:pt x="9" y="0"/>
                                  </a:lnTo>
                                  <a:lnTo>
                                    <a:pt x="11" y="1"/>
                                  </a:lnTo>
                                  <a:lnTo>
                                    <a:pt x="0" y="6"/>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25" name="Freeform 1304"/>
                            <p:cNvSpPr>
                              <a:spLocks/>
                            </p:cNvSpPr>
                            <p:nvPr/>
                          </p:nvSpPr>
                          <p:spPr bwMode="auto">
                            <a:xfrm>
                              <a:off x="3559" y="2386"/>
                              <a:ext cx="5" cy="4"/>
                            </a:xfrm>
                            <a:custGeom>
                              <a:avLst/>
                              <a:gdLst>
                                <a:gd name="T0" fmla="*/ 0 w 11"/>
                                <a:gd name="T1" fmla="*/ 1 h 6"/>
                                <a:gd name="T2" fmla="*/ 0 w 11"/>
                                <a:gd name="T3" fmla="*/ 0 h 6"/>
                                <a:gd name="T4" fmla="*/ 0 w 11"/>
                                <a:gd name="T5" fmla="*/ 0 h 6"/>
                                <a:gd name="T6" fmla="*/ 0 w 11"/>
                                <a:gd name="T7" fmla="*/ 1 h 6"/>
                                <a:gd name="T8" fmla="*/ 0 w 11"/>
                                <a:gd name="T9" fmla="*/ 1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0" y="6"/>
                                  </a:moveTo>
                                  <a:lnTo>
                                    <a:pt x="1" y="0"/>
                                  </a:lnTo>
                                  <a:lnTo>
                                    <a:pt x="9" y="0"/>
                                  </a:lnTo>
                                  <a:lnTo>
                                    <a:pt x="11" y="1"/>
                                  </a:lnTo>
                                  <a:lnTo>
                                    <a:pt x="0" y="6"/>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26" name="Freeform 1305"/>
                            <p:cNvSpPr>
                              <a:spLocks/>
                            </p:cNvSpPr>
                            <p:nvPr/>
                          </p:nvSpPr>
                          <p:spPr bwMode="auto">
                            <a:xfrm>
                              <a:off x="3551" y="2371"/>
                              <a:ext cx="4" cy="4"/>
                            </a:xfrm>
                            <a:custGeom>
                              <a:avLst/>
                              <a:gdLst>
                                <a:gd name="T0" fmla="*/ 0 w 9"/>
                                <a:gd name="T1" fmla="*/ 1 h 8"/>
                                <a:gd name="T2" fmla="*/ 0 w 9"/>
                                <a:gd name="T3" fmla="*/ 0 h 8"/>
                                <a:gd name="T4" fmla="*/ 0 w 9"/>
                                <a:gd name="T5" fmla="*/ 1 h 8"/>
                                <a:gd name="T6" fmla="*/ 0 w 9"/>
                                <a:gd name="T7" fmla="*/ 1 h 8"/>
                                <a:gd name="T8" fmla="*/ 0 60000 65536"/>
                                <a:gd name="T9" fmla="*/ 0 60000 65536"/>
                                <a:gd name="T10" fmla="*/ 0 60000 65536"/>
                                <a:gd name="T11" fmla="*/ 0 60000 65536"/>
                                <a:gd name="T12" fmla="*/ 0 w 9"/>
                                <a:gd name="T13" fmla="*/ 0 h 8"/>
                                <a:gd name="T14" fmla="*/ 9 w 9"/>
                                <a:gd name="T15" fmla="*/ 8 h 8"/>
                              </a:gdLst>
                              <a:ahLst/>
                              <a:cxnLst>
                                <a:cxn ang="T8">
                                  <a:pos x="T0" y="T1"/>
                                </a:cxn>
                                <a:cxn ang="T9">
                                  <a:pos x="T2" y="T3"/>
                                </a:cxn>
                                <a:cxn ang="T10">
                                  <a:pos x="T4" y="T5"/>
                                </a:cxn>
                                <a:cxn ang="T11">
                                  <a:pos x="T6" y="T7"/>
                                </a:cxn>
                              </a:cxnLst>
                              <a:rect l="T12" t="T13" r="T14" b="T15"/>
                              <a:pathLst>
                                <a:path w="9" h="8">
                                  <a:moveTo>
                                    <a:pt x="7" y="8"/>
                                  </a:moveTo>
                                  <a:lnTo>
                                    <a:pt x="9" y="0"/>
                                  </a:lnTo>
                                  <a:lnTo>
                                    <a:pt x="0" y="3"/>
                                  </a:lnTo>
                                  <a:lnTo>
                                    <a:pt x="7" y="8"/>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27" name="Freeform 1306"/>
                            <p:cNvSpPr>
                              <a:spLocks/>
                            </p:cNvSpPr>
                            <p:nvPr/>
                          </p:nvSpPr>
                          <p:spPr bwMode="auto">
                            <a:xfrm>
                              <a:off x="3531" y="2404"/>
                              <a:ext cx="22" cy="20"/>
                            </a:xfrm>
                            <a:custGeom>
                              <a:avLst/>
                              <a:gdLst>
                                <a:gd name="T0" fmla="*/ 0 w 49"/>
                                <a:gd name="T1" fmla="*/ 0 h 42"/>
                                <a:gd name="T2" fmla="*/ 0 w 49"/>
                                <a:gd name="T3" fmla="*/ 0 h 42"/>
                                <a:gd name="T4" fmla="*/ 0 w 49"/>
                                <a:gd name="T5" fmla="*/ 0 h 42"/>
                                <a:gd name="T6" fmla="*/ 0 w 49"/>
                                <a:gd name="T7" fmla="*/ 0 h 42"/>
                                <a:gd name="T8" fmla="*/ 0 w 49"/>
                                <a:gd name="T9" fmla="*/ 0 h 42"/>
                                <a:gd name="T10" fmla="*/ 0 w 49"/>
                                <a:gd name="T11" fmla="*/ 0 h 42"/>
                                <a:gd name="T12" fmla="*/ 0 w 49"/>
                                <a:gd name="T13" fmla="*/ 0 h 42"/>
                                <a:gd name="T14" fmla="*/ 0 w 49"/>
                                <a:gd name="T15" fmla="*/ 0 h 42"/>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42"/>
                                <a:gd name="T26" fmla="*/ 49 w 49"/>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42">
                                  <a:moveTo>
                                    <a:pt x="49" y="37"/>
                                  </a:moveTo>
                                  <a:lnTo>
                                    <a:pt x="36" y="16"/>
                                  </a:lnTo>
                                  <a:lnTo>
                                    <a:pt x="12" y="0"/>
                                  </a:lnTo>
                                  <a:lnTo>
                                    <a:pt x="0" y="8"/>
                                  </a:lnTo>
                                  <a:lnTo>
                                    <a:pt x="36" y="32"/>
                                  </a:lnTo>
                                  <a:lnTo>
                                    <a:pt x="43" y="42"/>
                                  </a:lnTo>
                                  <a:lnTo>
                                    <a:pt x="49" y="42"/>
                                  </a:lnTo>
                                  <a:lnTo>
                                    <a:pt x="49" y="37"/>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28" name="Freeform 1307"/>
                            <p:cNvSpPr>
                              <a:spLocks/>
                            </p:cNvSpPr>
                            <p:nvPr/>
                          </p:nvSpPr>
                          <p:spPr bwMode="auto">
                            <a:xfrm>
                              <a:off x="3531" y="2404"/>
                              <a:ext cx="22" cy="20"/>
                            </a:xfrm>
                            <a:custGeom>
                              <a:avLst/>
                              <a:gdLst>
                                <a:gd name="T0" fmla="*/ 0 w 49"/>
                                <a:gd name="T1" fmla="*/ 0 h 42"/>
                                <a:gd name="T2" fmla="*/ 0 w 49"/>
                                <a:gd name="T3" fmla="*/ 0 h 42"/>
                                <a:gd name="T4" fmla="*/ 0 w 49"/>
                                <a:gd name="T5" fmla="*/ 0 h 42"/>
                                <a:gd name="T6" fmla="*/ 0 w 49"/>
                                <a:gd name="T7" fmla="*/ 0 h 42"/>
                                <a:gd name="T8" fmla="*/ 0 w 49"/>
                                <a:gd name="T9" fmla="*/ 0 h 42"/>
                                <a:gd name="T10" fmla="*/ 0 w 49"/>
                                <a:gd name="T11" fmla="*/ 0 h 42"/>
                                <a:gd name="T12" fmla="*/ 0 w 49"/>
                                <a:gd name="T13" fmla="*/ 0 h 42"/>
                                <a:gd name="T14" fmla="*/ 0 w 49"/>
                                <a:gd name="T15" fmla="*/ 0 h 42"/>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42"/>
                                <a:gd name="T26" fmla="*/ 49 w 49"/>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42">
                                  <a:moveTo>
                                    <a:pt x="49" y="37"/>
                                  </a:moveTo>
                                  <a:lnTo>
                                    <a:pt x="36" y="16"/>
                                  </a:lnTo>
                                  <a:lnTo>
                                    <a:pt x="12" y="0"/>
                                  </a:lnTo>
                                  <a:lnTo>
                                    <a:pt x="0" y="8"/>
                                  </a:lnTo>
                                  <a:lnTo>
                                    <a:pt x="36" y="32"/>
                                  </a:lnTo>
                                  <a:lnTo>
                                    <a:pt x="43" y="42"/>
                                  </a:lnTo>
                                  <a:lnTo>
                                    <a:pt x="49" y="42"/>
                                  </a:lnTo>
                                  <a:lnTo>
                                    <a:pt x="49" y="37"/>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29" name="Freeform 1308"/>
                            <p:cNvSpPr>
                              <a:spLocks/>
                            </p:cNvSpPr>
                            <p:nvPr/>
                          </p:nvSpPr>
                          <p:spPr bwMode="auto">
                            <a:xfrm>
                              <a:off x="3295" y="2245"/>
                              <a:ext cx="169" cy="179"/>
                            </a:xfrm>
                            <a:custGeom>
                              <a:avLst/>
                              <a:gdLst>
                                <a:gd name="T0" fmla="*/ 0 w 369"/>
                                <a:gd name="T1" fmla="*/ 0 h 389"/>
                                <a:gd name="T2" fmla="*/ 0 w 369"/>
                                <a:gd name="T3" fmla="*/ 0 h 389"/>
                                <a:gd name="T4" fmla="*/ 0 w 369"/>
                                <a:gd name="T5" fmla="*/ 0 h 389"/>
                                <a:gd name="T6" fmla="*/ 0 w 369"/>
                                <a:gd name="T7" fmla="*/ 0 h 389"/>
                                <a:gd name="T8" fmla="*/ 0 w 369"/>
                                <a:gd name="T9" fmla="*/ 0 h 389"/>
                                <a:gd name="T10" fmla="*/ 0 w 369"/>
                                <a:gd name="T11" fmla="*/ 0 h 389"/>
                                <a:gd name="T12" fmla="*/ 0 w 369"/>
                                <a:gd name="T13" fmla="*/ 0 h 389"/>
                                <a:gd name="T14" fmla="*/ 0 w 369"/>
                                <a:gd name="T15" fmla="*/ 0 h 389"/>
                                <a:gd name="T16" fmla="*/ 0 w 369"/>
                                <a:gd name="T17" fmla="*/ 0 h 389"/>
                                <a:gd name="T18" fmla="*/ 0 w 369"/>
                                <a:gd name="T19" fmla="*/ 0 h 389"/>
                                <a:gd name="T20" fmla="*/ 0 w 369"/>
                                <a:gd name="T21" fmla="*/ 0 h 389"/>
                                <a:gd name="T22" fmla="*/ 0 w 369"/>
                                <a:gd name="T23" fmla="*/ 0 h 389"/>
                                <a:gd name="T24" fmla="*/ 0 w 369"/>
                                <a:gd name="T25" fmla="*/ 0 h 389"/>
                                <a:gd name="T26" fmla="*/ 0 w 369"/>
                                <a:gd name="T27" fmla="*/ 0 h 389"/>
                                <a:gd name="T28" fmla="*/ 0 w 369"/>
                                <a:gd name="T29" fmla="*/ 0 h 389"/>
                                <a:gd name="T30" fmla="*/ 0 w 369"/>
                                <a:gd name="T31" fmla="*/ 0 h 389"/>
                                <a:gd name="T32" fmla="*/ 0 w 369"/>
                                <a:gd name="T33" fmla="*/ 0 h 389"/>
                                <a:gd name="T34" fmla="*/ 0 w 369"/>
                                <a:gd name="T35" fmla="*/ 0 h 389"/>
                                <a:gd name="T36" fmla="*/ 0 w 369"/>
                                <a:gd name="T37" fmla="*/ 0 h 389"/>
                                <a:gd name="T38" fmla="*/ 0 w 369"/>
                                <a:gd name="T39" fmla="*/ 0 h 389"/>
                                <a:gd name="T40" fmla="*/ 0 w 369"/>
                                <a:gd name="T41" fmla="*/ 0 h 389"/>
                                <a:gd name="T42" fmla="*/ 0 w 369"/>
                                <a:gd name="T43" fmla="*/ 0 h 389"/>
                                <a:gd name="T44" fmla="*/ 0 w 369"/>
                                <a:gd name="T45" fmla="*/ 0 h 389"/>
                                <a:gd name="T46" fmla="*/ 0 w 369"/>
                                <a:gd name="T47" fmla="*/ 0 h 389"/>
                                <a:gd name="T48" fmla="*/ 0 w 369"/>
                                <a:gd name="T49" fmla="*/ 0 h 389"/>
                                <a:gd name="T50" fmla="*/ 0 w 369"/>
                                <a:gd name="T51" fmla="*/ 0 h 389"/>
                                <a:gd name="T52" fmla="*/ 0 w 369"/>
                                <a:gd name="T53" fmla="*/ 0 h 389"/>
                                <a:gd name="T54" fmla="*/ 0 w 369"/>
                                <a:gd name="T55" fmla="*/ 0 h 389"/>
                                <a:gd name="T56" fmla="*/ 0 w 369"/>
                                <a:gd name="T57" fmla="*/ 0 h 389"/>
                                <a:gd name="T58" fmla="*/ 0 w 369"/>
                                <a:gd name="T59" fmla="*/ 0 h 389"/>
                                <a:gd name="T60" fmla="*/ 0 w 369"/>
                                <a:gd name="T61" fmla="*/ 0 h 389"/>
                                <a:gd name="T62" fmla="*/ 0 w 369"/>
                                <a:gd name="T63" fmla="*/ 0 h 389"/>
                                <a:gd name="T64" fmla="*/ 0 w 369"/>
                                <a:gd name="T65" fmla="*/ 0 h 389"/>
                                <a:gd name="T66" fmla="*/ 0 w 369"/>
                                <a:gd name="T67" fmla="*/ 0 h 3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9"/>
                                <a:gd name="T103" fmla="*/ 0 h 389"/>
                                <a:gd name="T104" fmla="*/ 369 w 369"/>
                                <a:gd name="T105" fmla="*/ 389 h 38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9" h="389">
                                  <a:moveTo>
                                    <a:pt x="218" y="68"/>
                                  </a:moveTo>
                                  <a:lnTo>
                                    <a:pt x="226" y="65"/>
                                  </a:lnTo>
                                  <a:lnTo>
                                    <a:pt x="219" y="54"/>
                                  </a:lnTo>
                                  <a:lnTo>
                                    <a:pt x="214" y="37"/>
                                  </a:lnTo>
                                  <a:lnTo>
                                    <a:pt x="209" y="37"/>
                                  </a:lnTo>
                                  <a:lnTo>
                                    <a:pt x="218" y="26"/>
                                  </a:lnTo>
                                  <a:lnTo>
                                    <a:pt x="180" y="16"/>
                                  </a:lnTo>
                                  <a:lnTo>
                                    <a:pt x="169" y="0"/>
                                  </a:lnTo>
                                  <a:lnTo>
                                    <a:pt x="113" y="10"/>
                                  </a:lnTo>
                                  <a:lnTo>
                                    <a:pt x="113" y="18"/>
                                  </a:lnTo>
                                  <a:lnTo>
                                    <a:pt x="104" y="19"/>
                                  </a:lnTo>
                                  <a:lnTo>
                                    <a:pt x="105" y="34"/>
                                  </a:lnTo>
                                  <a:lnTo>
                                    <a:pt x="81" y="26"/>
                                  </a:lnTo>
                                  <a:lnTo>
                                    <a:pt x="71" y="52"/>
                                  </a:lnTo>
                                  <a:lnTo>
                                    <a:pt x="53" y="31"/>
                                  </a:lnTo>
                                  <a:lnTo>
                                    <a:pt x="34" y="50"/>
                                  </a:lnTo>
                                  <a:lnTo>
                                    <a:pt x="8" y="54"/>
                                  </a:lnTo>
                                  <a:lnTo>
                                    <a:pt x="0" y="57"/>
                                  </a:lnTo>
                                  <a:lnTo>
                                    <a:pt x="9" y="81"/>
                                  </a:lnTo>
                                  <a:lnTo>
                                    <a:pt x="0" y="98"/>
                                  </a:lnTo>
                                  <a:lnTo>
                                    <a:pt x="4" y="101"/>
                                  </a:lnTo>
                                  <a:lnTo>
                                    <a:pt x="9" y="128"/>
                                  </a:lnTo>
                                  <a:lnTo>
                                    <a:pt x="24" y="130"/>
                                  </a:lnTo>
                                  <a:lnTo>
                                    <a:pt x="26" y="145"/>
                                  </a:lnTo>
                                  <a:lnTo>
                                    <a:pt x="43" y="140"/>
                                  </a:lnTo>
                                  <a:lnTo>
                                    <a:pt x="65" y="120"/>
                                  </a:lnTo>
                                  <a:lnTo>
                                    <a:pt x="107" y="138"/>
                                  </a:lnTo>
                                  <a:lnTo>
                                    <a:pt x="120" y="179"/>
                                  </a:lnTo>
                                  <a:lnTo>
                                    <a:pt x="139" y="207"/>
                                  </a:lnTo>
                                  <a:lnTo>
                                    <a:pt x="154" y="208"/>
                                  </a:lnTo>
                                  <a:lnTo>
                                    <a:pt x="198" y="255"/>
                                  </a:lnTo>
                                  <a:lnTo>
                                    <a:pt x="219" y="255"/>
                                  </a:lnTo>
                                  <a:lnTo>
                                    <a:pt x="240" y="282"/>
                                  </a:lnTo>
                                  <a:lnTo>
                                    <a:pt x="255" y="282"/>
                                  </a:lnTo>
                                  <a:lnTo>
                                    <a:pt x="262" y="298"/>
                                  </a:lnTo>
                                  <a:lnTo>
                                    <a:pt x="273" y="308"/>
                                  </a:lnTo>
                                  <a:lnTo>
                                    <a:pt x="279" y="303"/>
                                  </a:lnTo>
                                  <a:lnTo>
                                    <a:pt x="297" y="355"/>
                                  </a:lnTo>
                                  <a:lnTo>
                                    <a:pt x="286" y="361"/>
                                  </a:lnTo>
                                  <a:lnTo>
                                    <a:pt x="281" y="379"/>
                                  </a:lnTo>
                                  <a:lnTo>
                                    <a:pt x="283" y="389"/>
                                  </a:lnTo>
                                  <a:lnTo>
                                    <a:pt x="294" y="389"/>
                                  </a:lnTo>
                                  <a:lnTo>
                                    <a:pt x="309" y="373"/>
                                  </a:lnTo>
                                  <a:lnTo>
                                    <a:pt x="312" y="353"/>
                                  </a:lnTo>
                                  <a:lnTo>
                                    <a:pt x="327" y="347"/>
                                  </a:lnTo>
                                  <a:lnTo>
                                    <a:pt x="327" y="329"/>
                                  </a:lnTo>
                                  <a:lnTo>
                                    <a:pt x="309" y="316"/>
                                  </a:lnTo>
                                  <a:lnTo>
                                    <a:pt x="315" y="291"/>
                                  </a:lnTo>
                                  <a:lnTo>
                                    <a:pt x="330" y="285"/>
                                  </a:lnTo>
                                  <a:lnTo>
                                    <a:pt x="353" y="296"/>
                                  </a:lnTo>
                                  <a:lnTo>
                                    <a:pt x="366" y="312"/>
                                  </a:lnTo>
                                  <a:lnTo>
                                    <a:pt x="369" y="303"/>
                                  </a:lnTo>
                                  <a:lnTo>
                                    <a:pt x="353" y="277"/>
                                  </a:lnTo>
                                  <a:lnTo>
                                    <a:pt x="289" y="246"/>
                                  </a:lnTo>
                                  <a:lnTo>
                                    <a:pt x="296" y="228"/>
                                  </a:lnTo>
                                  <a:lnTo>
                                    <a:pt x="292" y="225"/>
                                  </a:lnTo>
                                  <a:lnTo>
                                    <a:pt x="266" y="229"/>
                                  </a:lnTo>
                                  <a:lnTo>
                                    <a:pt x="250" y="218"/>
                                  </a:lnTo>
                                  <a:lnTo>
                                    <a:pt x="232" y="197"/>
                                  </a:lnTo>
                                  <a:lnTo>
                                    <a:pt x="214" y="155"/>
                                  </a:lnTo>
                                  <a:lnTo>
                                    <a:pt x="180" y="130"/>
                                  </a:lnTo>
                                  <a:lnTo>
                                    <a:pt x="175" y="111"/>
                                  </a:lnTo>
                                  <a:lnTo>
                                    <a:pt x="180" y="96"/>
                                  </a:lnTo>
                                  <a:lnTo>
                                    <a:pt x="175" y="89"/>
                                  </a:lnTo>
                                  <a:lnTo>
                                    <a:pt x="175" y="76"/>
                                  </a:lnTo>
                                  <a:lnTo>
                                    <a:pt x="203" y="60"/>
                                  </a:lnTo>
                                  <a:lnTo>
                                    <a:pt x="214" y="60"/>
                                  </a:lnTo>
                                  <a:lnTo>
                                    <a:pt x="218" y="68"/>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30" name="Freeform 1309"/>
                            <p:cNvSpPr>
                              <a:spLocks/>
                            </p:cNvSpPr>
                            <p:nvPr/>
                          </p:nvSpPr>
                          <p:spPr bwMode="auto">
                            <a:xfrm>
                              <a:off x="3295" y="2245"/>
                              <a:ext cx="169" cy="179"/>
                            </a:xfrm>
                            <a:custGeom>
                              <a:avLst/>
                              <a:gdLst>
                                <a:gd name="T0" fmla="*/ 0 w 369"/>
                                <a:gd name="T1" fmla="*/ 0 h 389"/>
                                <a:gd name="T2" fmla="*/ 0 w 369"/>
                                <a:gd name="T3" fmla="*/ 0 h 389"/>
                                <a:gd name="T4" fmla="*/ 0 w 369"/>
                                <a:gd name="T5" fmla="*/ 0 h 389"/>
                                <a:gd name="T6" fmla="*/ 0 w 369"/>
                                <a:gd name="T7" fmla="*/ 0 h 389"/>
                                <a:gd name="T8" fmla="*/ 0 w 369"/>
                                <a:gd name="T9" fmla="*/ 0 h 389"/>
                                <a:gd name="T10" fmla="*/ 0 w 369"/>
                                <a:gd name="T11" fmla="*/ 0 h 389"/>
                                <a:gd name="T12" fmla="*/ 0 w 369"/>
                                <a:gd name="T13" fmla="*/ 0 h 389"/>
                                <a:gd name="T14" fmla="*/ 0 w 369"/>
                                <a:gd name="T15" fmla="*/ 0 h 389"/>
                                <a:gd name="T16" fmla="*/ 0 w 369"/>
                                <a:gd name="T17" fmla="*/ 0 h 389"/>
                                <a:gd name="T18" fmla="*/ 0 w 369"/>
                                <a:gd name="T19" fmla="*/ 0 h 389"/>
                                <a:gd name="T20" fmla="*/ 0 w 369"/>
                                <a:gd name="T21" fmla="*/ 0 h 389"/>
                                <a:gd name="T22" fmla="*/ 0 w 369"/>
                                <a:gd name="T23" fmla="*/ 0 h 389"/>
                                <a:gd name="T24" fmla="*/ 0 w 369"/>
                                <a:gd name="T25" fmla="*/ 0 h 389"/>
                                <a:gd name="T26" fmla="*/ 0 w 369"/>
                                <a:gd name="T27" fmla="*/ 0 h 389"/>
                                <a:gd name="T28" fmla="*/ 0 w 369"/>
                                <a:gd name="T29" fmla="*/ 0 h 389"/>
                                <a:gd name="T30" fmla="*/ 0 w 369"/>
                                <a:gd name="T31" fmla="*/ 0 h 389"/>
                                <a:gd name="T32" fmla="*/ 0 w 369"/>
                                <a:gd name="T33" fmla="*/ 0 h 389"/>
                                <a:gd name="T34" fmla="*/ 0 w 369"/>
                                <a:gd name="T35" fmla="*/ 0 h 389"/>
                                <a:gd name="T36" fmla="*/ 0 w 369"/>
                                <a:gd name="T37" fmla="*/ 0 h 389"/>
                                <a:gd name="T38" fmla="*/ 0 w 369"/>
                                <a:gd name="T39" fmla="*/ 0 h 389"/>
                                <a:gd name="T40" fmla="*/ 0 w 369"/>
                                <a:gd name="T41" fmla="*/ 0 h 389"/>
                                <a:gd name="T42" fmla="*/ 0 w 369"/>
                                <a:gd name="T43" fmla="*/ 0 h 389"/>
                                <a:gd name="T44" fmla="*/ 0 w 369"/>
                                <a:gd name="T45" fmla="*/ 0 h 389"/>
                                <a:gd name="T46" fmla="*/ 0 w 369"/>
                                <a:gd name="T47" fmla="*/ 0 h 389"/>
                                <a:gd name="T48" fmla="*/ 0 w 369"/>
                                <a:gd name="T49" fmla="*/ 0 h 389"/>
                                <a:gd name="T50" fmla="*/ 0 w 369"/>
                                <a:gd name="T51" fmla="*/ 0 h 389"/>
                                <a:gd name="T52" fmla="*/ 0 w 369"/>
                                <a:gd name="T53" fmla="*/ 0 h 389"/>
                                <a:gd name="T54" fmla="*/ 0 w 369"/>
                                <a:gd name="T55" fmla="*/ 0 h 389"/>
                                <a:gd name="T56" fmla="*/ 0 w 369"/>
                                <a:gd name="T57" fmla="*/ 0 h 389"/>
                                <a:gd name="T58" fmla="*/ 0 w 369"/>
                                <a:gd name="T59" fmla="*/ 0 h 389"/>
                                <a:gd name="T60" fmla="*/ 0 w 369"/>
                                <a:gd name="T61" fmla="*/ 0 h 389"/>
                                <a:gd name="T62" fmla="*/ 0 w 369"/>
                                <a:gd name="T63" fmla="*/ 0 h 389"/>
                                <a:gd name="T64" fmla="*/ 0 w 369"/>
                                <a:gd name="T65" fmla="*/ 0 h 389"/>
                                <a:gd name="T66" fmla="*/ 0 w 369"/>
                                <a:gd name="T67" fmla="*/ 0 h 3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9"/>
                                <a:gd name="T103" fmla="*/ 0 h 389"/>
                                <a:gd name="T104" fmla="*/ 369 w 369"/>
                                <a:gd name="T105" fmla="*/ 389 h 38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9" h="389">
                                  <a:moveTo>
                                    <a:pt x="218" y="68"/>
                                  </a:moveTo>
                                  <a:lnTo>
                                    <a:pt x="226" y="65"/>
                                  </a:lnTo>
                                  <a:lnTo>
                                    <a:pt x="219" y="54"/>
                                  </a:lnTo>
                                  <a:lnTo>
                                    <a:pt x="214" y="37"/>
                                  </a:lnTo>
                                  <a:lnTo>
                                    <a:pt x="209" y="37"/>
                                  </a:lnTo>
                                  <a:lnTo>
                                    <a:pt x="218" y="26"/>
                                  </a:lnTo>
                                  <a:lnTo>
                                    <a:pt x="180" y="16"/>
                                  </a:lnTo>
                                  <a:lnTo>
                                    <a:pt x="169" y="0"/>
                                  </a:lnTo>
                                  <a:lnTo>
                                    <a:pt x="113" y="10"/>
                                  </a:lnTo>
                                  <a:lnTo>
                                    <a:pt x="113" y="18"/>
                                  </a:lnTo>
                                  <a:lnTo>
                                    <a:pt x="104" y="19"/>
                                  </a:lnTo>
                                  <a:lnTo>
                                    <a:pt x="105" y="34"/>
                                  </a:lnTo>
                                  <a:lnTo>
                                    <a:pt x="81" y="26"/>
                                  </a:lnTo>
                                  <a:lnTo>
                                    <a:pt x="71" y="52"/>
                                  </a:lnTo>
                                  <a:lnTo>
                                    <a:pt x="53" y="31"/>
                                  </a:lnTo>
                                  <a:lnTo>
                                    <a:pt x="34" y="50"/>
                                  </a:lnTo>
                                  <a:lnTo>
                                    <a:pt x="8" y="54"/>
                                  </a:lnTo>
                                  <a:lnTo>
                                    <a:pt x="0" y="57"/>
                                  </a:lnTo>
                                  <a:lnTo>
                                    <a:pt x="9" y="81"/>
                                  </a:lnTo>
                                  <a:lnTo>
                                    <a:pt x="0" y="98"/>
                                  </a:lnTo>
                                  <a:lnTo>
                                    <a:pt x="4" y="101"/>
                                  </a:lnTo>
                                  <a:lnTo>
                                    <a:pt x="9" y="128"/>
                                  </a:lnTo>
                                  <a:lnTo>
                                    <a:pt x="24" y="130"/>
                                  </a:lnTo>
                                  <a:lnTo>
                                    <a:pt x="26" y="145"/>
                                  </a:lnTo>
                                  <a:lnTo>
                                    <a:pt x="43" y="140"/>
                                  </a:lnTo>
                                  <a:lnTo>
                                    <a:pt x="65" y="120"/>
                                  </a:lnTo>
                                  <a:lnTo>
                                    <a:pt x="107" y="138"/>
                                  </a:lnTo>
                                  <a:lnTo>
                                    <a:pt x="120" y="179"/>
                                  </a:lnTo>
                                  <a:lnTo>
                                    <a:pt x="139" y="207"/>
                                  </a:lnTo>
                                  <a:lnTo>
                                    <a:pt x="154" y="208"/>
                                  </a:lnTo>
                                  <a:lnTo>
                                    <a:pt x="198" y="255"/>
                                  </a:lnTo>
                                  <a:lnTo>
                                    <a:pt x="219" y="255"/>
                                  </a:lnTo>
                                  <a:lnTo>
                                    <a:pt x="240" y="282"/>
                                  </a:lnTo>
                                  <a:lnTo>
                                    <a:pt x="255" y="282"/>
                                  </a:lnTo>
                                  <a:lnTo>
                                    <a:pt x="262" y="298"/>
                                  </a:lnTo>
                                  <a:lnTo>
                                    <a:pt x="273" y="308"/>
                                  </a:lnTo>
                                  <a:lnTo>
                                    <a:pt x="279" y="303"/>
                                  </a:lnTo>
                                  <a:lnTo>
                                    <a:pt x="297" y="355"/>
                                  </a:lnTo>
                                  <a:lnTo>
                                    <a:pt x="286" y="361"/>
                                  </a:lnTo>
                                  <a:lnTo>
                                    <a:pt x="281" y="379"/>
                                  </a:lnTo>
                                  <a:lnTo>
                                    <a:pt x="283" y="389"/>
                                  </a:lnTo>
                                  <a:lnTo>
                                    <a:pt x="294" y="389"/>
                                  </a:lnTo>
                                  <a:lnTo>
                                    <a:pt x="309" y="373"/>
                                  </a:lnTo>
                                  <a:lnTo>
                                    <a:pt x="312" y="353"/>
                                  </a:lnTo>
                                  <a:lnTo>
                                    <a:pt x="327" y="347"/>
                                  </a:lnTo>
                                  <a:lnTo>
                                    <a:pt x="327" y="329"/>
                                  </a:lnTo>
                                  <a:lnTo>
                                    <a:pt x="309" y="316"/>
                                  </a:lnTo>
                                  <a:lnTo>
                                    <a:pt x="315" y="291"/>
                                  </a:lnTo>
                                  <a:lnTo>
                                    <a:pt x="330" y="285"/>
                                  </a:lnTo>
                                  <a:lnTo>
                                    <a:pt x="353" y="296"/>
                                  </a:lnTo>
                                  <a:lnTo>
                                    <a:pt x="366" y="312"/>
                                  </a:lnTo>
                                  <a:lnTo>
                                    <a:pt x="369" y="303"/>
                                  </a:lnTo>
                                  <a:lnTo>
                                    <a:pt x="353" y="277"/>
                                  </a:lnTo>
                                  <a:lnTo>
                                    <a:pt x="289" y="246"/>
                                  </a:lnTo>
                                  <a:lnTo>
                                    <a:pt x="296" y="228"/>
                                  </a:lnTo>
                                  <a:lnTo>
                                    <a:pt x="292" y="225"/>
                                  </a:lnTo>
                                  <a:lnTo>
                                    <a:pt x="266" y="229"/>
                                  </a:lnTo>
                                  <a:lnTo>
                                    <a:pt x="250" y="218"/>
                                  </a:lnTo>
                                  <a:lnTo>
                                    <a:pt x="232" y="197"/>
                                  </a:lnTo>
                                  <a:lnTo>
                                    <a:pt x="214" y="155"/>
                                  </a:lnTo>
                                  <a:lnTo>
                                    <a:pt x="180" y="130"/>
                                  </a:lnTo>
                                  <a:lnTo>
                                    <a:pt x="175" y="111"/>
                                  </a:lnTo>
                                  <a:lnTo>
                                    <a:pt x="180" y="96"/>
                                  </a:lnTo>
                                  <a:lnTo>
                                    <a:pt x="175" y="89"/>
                                  </a:lnTo>
                                  <a:lnTo>
                                    <a:pt x="175" y="76"/>
                                  </a:lnTo>
                                  <a:lnTo>
                                    <a:pt x="203" y="60"/>
                                  </a:lnTo>
                                  <a:lnTo>
                                    <a:pt x="214" y="60"/>
                                  </a:lnTo>
                                  <a:lnTo>
                                    <a:pt x="218" y="68"/>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31" name="Freeform 1310"/>
                            <p:cNvSpPr>
                              <a:spLocks/>
                            </p:cNvSpPr>
                            <p:nvPr/>
                          </p:nvSpPr>
                          <p:spPr bwMode="auto">
                            <a:xfrm>
                              <a:off x="3316" y="2361"/>
                              <a:ext cx="20" cy="46"/>
                            </a:xfrm>
                            <a:custGeom>
                              <a:avLst/>
                              <a:gdLst>
                                <a:gd name="T0" fmla="*/ 0 w 44"/>
                                <a:gd name="T1" fmla="*/ 0 h 101"/>
                                <a:gd name="T2" fmla="*/ 0 w 44"/>
                                <a:gd name="T3" fmla="*/ 0 h 101"/>
                                <a:gd name="T4" fmla="*/ 0 w 44"/>
                                <a:gd name="T5" fmla="*/ 0 h 101"/>
                                <a:gd name="T6" fmla="*/ 0 w 44"/>
                                <a:gd name="T7" fmla="*/ 0 h 101"/>
                                <a:gd name="T8" fmla="*/ 0 w 44"/>
                                <a:gd name="T9" fmla="*/ 0 h 101"/>
                                <a:gd name="T10" fmla="*/ 0 w 44"/>
                                <a:gd name="T11" fmla="*/ 0 h 101"/>
                                <a:gd name="T12" fmla="*/ 0 w 44"/>
                                <a:gd name="T13" fmla="*/ 0 h 101"/>
                                <a:gd name="T14" fmla="*/ 0 w 44"/>
                                <a:gd name="T15" fmla="*/ 0 h 101"/>
                                <a:gd name="T16" fmla="*/ 0 w 44"/>
                                <a:gd name="T17" fmla="*/ 0 h 101"/>
                                <a:gd name="T18" fmla="*/ 0 w 44"/>
                                <a:gd name="T19" fmla="*/ 0 h 101"/>
                                <a:gd name="T20" fmla="*/ 0 w 44"/>
                                <a:gd name="T21" fmla="*/ 0 h 101"/>
                                <a:gd name="T22" fmla="*/ 0 w 44"/>
                                <a:gd name="T23" fmla="*/ 0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101"/>
                                <a:gd name="T38" fmla="*/ 44 w 44"/>
                                <a:gd name="T39" fmla="*/ 101 h 1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101">
                                  <a:moveTo>
                                    <a:pt x="29" y="0"/>
                                  </a:moveTo>
                                  <a:lnTo>
                                    <a:pt x="40" y="8"/>
                                  </a:lnTo>
                                  <a:lnTo>
                                    <a:pt x="44" y="26"/>
                                  </a:lnTo>
                                  <a:lnTo>
                                    <a:pt x="44" y="80"/>
                                  </a:lnTo>
                                  <a:lnTo>
                                    <a:pt x="40" y="88"/>
                                  </a:lnTo>
                                  <a:lnTo>
                                    <a:pt x="32" y="86"/>
                                  </a:lnTo>
                                  <a:lnTo>
                                    <a:pt x="18" y="101"/>
                                  </a:lnTo>
                                  <a:lnTo>
                                    <a:pt x="8" y="85"/>
                                  </a:lnTo>
                                  <a:lnTo>
                                    <a:pt x="9" y="57"/>
                                  </a:lnTo>
                                  <a:lnTo>
                                    <a:pt x="0" y="16"/>
                                  </a:lnTo>
                                  <a:lnTo>
                                    <a:pt x="11" y="20"/>
                                  </a:lnTo>
                                  <a:lnTo>
                                    <a:pt x="29"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32" name="Freeform 1311"/>
                            <p:cNvSpPr>
                              <a:spLocks/>
                            </p:cNvSpPr>
                            <p:nvPr/>
                          </p:nvSpPr>
                          <p:spPr bwMode="auto">
                            <a:xfrm>
                              <a:off x="3316" y="2361"/>
                              <a:ext cx="20" cy="46"/>
                            </a:xfrm>
                            <a:custGeom>
                              <a:avLst/>
                              <a:gdLst>
                                <a:gd name="T0" fmla="*/ 0 w 44"/>
                                <a:gd name="T1" fmla="*/ 0 h 101"/>
                                <a:gd name="T2" fmla="*/ 0 w 44"/>
                                <a:gd name="T3" fmla="*/ 0 h 101"/>
                                <a:gd name="T4" fmla="*/ 0 w 44"/>
                                <a:gd name="T5" fmla="*/ 0 h 101"/>
                                <a:gd name="T6" fmla="*/ 0 w 44"/>
                                <a:gd name="T7" fmla="*/ 0 h 101"/>
                                <a:gd name="T8" fmla="*/ 0 w 44"/>
                                <a:gd name="T9" fmla="*/ 0 h 101"/>
                                <a:gd name="T10" fmla="*/ 0 w 44"/>
                                <a:gd name="T11" fmla="*/ 0 h 101"/>
                                <a:gd name="T12" fmla="*/ 0 w 44"/>
                                <a:gd name="T13" fmla="*/ 0 h 101"/>
                                <a:gd name="T14" fmla="*/ 0 w 44"/>
                                <a:gd name="T15" fmla="*/ 0 h 101"/>
                                <a:gd name="T16" fmla="*/ 0 w 44"/>
                                <a:gd name="T17" fmla="*/ 0 h 101"/>
                                <a:gd name="T18" fmla="*/ 0 w 44"/>
                                <a:gd name="T19" fmla="*/ 0 h 101"/>
                                <a:gd name="T20" fmla="*/ 0 w 44"/>
                                <a:gd name="T21" fmla="*/ 0 h 101"/>
                                <a:gd name="T22" fmla="*/ 0 w 44"/>
                                <a:gd name="T23" fmla="*/ 0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101"/>
                                <a:gd name="T38" fmla="*/ 44 w 44"/>
                                <a:gd name="T39" fmla="*/ 101 h 1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101">
                                  <a:moveTo>
                                    <a:pt x="29" y="0"/>
                                  </a:moveTo>
                                  <a:lnTo>
                                    <a:pt x="40" y="8"/>
                                  </a:lnTo>
                                  <a:lnTo>
                                    <a:pt x="44" y="26"/>
                                  </a:lnTo>
                                  <a:lnTo>
                                    <a:pt x="44" y="80"/>
                                  </a:lnTo>
                                  <a:lnTo>
                                    <a:pt x="40" y="88"/>
                                  </a:lnTo>
                                  <a:lnTo>
                                    <a:pt x="32" y="86"/>
                                  </a:lnTo>
                                  <a:lnTo>
                                    <a:pt x="18" y="101"/>
                                  </a:lnTo>
                                  <a:lnTo>
                                    <a:pt x="8" y="85"/>
                                  </a:lnTo>
                                  <a:lnTo>
                                    <a:pt x="9" y="57"/>
                                  </a:lnTo>
                                  <a:lnTo>
                                    <a:pt x="0" y="16"/>
                                  </a:lnTo>
                                  <a:lnTo>
                                    <a:pt x="11" y="20"/>
                                  </a:lnTo>
                                  <a:lnTo>
                                    <a:pt x="29"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33" name="Freeform 1312"/>
                            <p:cNvSpPr>
                              <a:spLocks/>
                            </p:cNvSpPr>
                            <p:nvPr/>
                          </p:nvSpPr>
                          <p:spPr bwMode="auto">
                            <a:xfrm>
                              <a:off x="3379" y="2418"/>
                              <a:ext cx="44" cy="27"/>
                            </a:xfrm>
                            <a:custGeom>
                              <a:avLst/>
                              <a:gdLst>
                                <a:gd name="T0" fmla="*/ 0 w 97"/>
                                <a:gd name="T1" fmla="*/ 0 h 60"/>
                                <a:gd name="T2" fmla="*/ 0 w 97"/>
                                <a:gd name="T3" fmla="*/ 0 h 60"/>
                                <a:gd name="T4" fmla="*/ 0 w 97"/>
                                <a:gd name="T5" fmla="*/ 0 h 60"/>
                                <a:gd name="T6" fmla="*/ 0 w 97"/>
                                <a:gd name="T7" fmla="*/ 0 h 60"/>
                                <a:gd name="T8" fmla="*/ 0 w 97"/>
                                <a:gd name="T9" fmla="*/ 0 h 60"/>
                                <a:gd name="T10" fmla="*/ 0 w 97"/>
                                <a:gd name="T11" fmla="*/ 0 h 60"/>
                                <a:gd name="T12" fmla="*/ 0 w 97"/>
                                <a:gd name="T13" fmla="*/ 0 h 60"/>
                                <a:gd name="T14" fmla="*/ 0 w 97"/>
                                <a:gd name="T15" fmla="*/ 0 h 60"/>
                                <a:gd name="T16" fmla="*/ 0 w 97"/>
                                <a:gd name="T17" fmla="*/ 0 h 60"/>
                                <a:gd name="T18" fmla="*/ 0 w 97"/>
                                <a:gd name="T19" fmla="*/ 0 h 60"/>
                                <a:gd name="T20" fmla="*/ 0 w 97"/>
                                <a:gd name="T21" fmla="*/ 0 h 60"/>
                                <a:gd name="T22" fmla="*/ 0 w 97"/>
                                <a:gd name="T23" fmla="*/ 0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7"/>
                                <a:gd name="T37" fmla="*/ 0 h 60"/>
                                <a:gd name="T38" fmla="*/ 97 w 97"/>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7" h="60">
                                  <a:moveTo>
                                    <a:pt x="97" y="0"/>
                                  </a:moveTo>
                                  <a:lnTo>
                                    <a:pt x="83" y="32"/>
                                  </a:lnTo>
                                  <a:lnTo>
                                    <a:pt x="86" y="48"/>
                                  </a:lnTo>
                                  <a:lnTo>
                                    <a:pt x="83" y="60"/>
                                  </a:lnTo>
                                  <a:lnTo>
                                    <a:pt x="68" y="60"/>
                                  </a:lnTo>
                                  <a:lnTo>
                                    <a:pt x="57" y="48"/>
                                  </a:lnTo>
                                  <a:lnTo>
                                    <a:pt x="3" y="24"/>
                                  </a:lnTo>
                                  <a:lnTo>
                                    <a:pt x="0" y="11"/>
                                  </a:lnTo>
                                  <a:lnTo>
                                    <a:pt x="3" y="1"/>
                                  </a:lnTo>
                                  <a:lnTo>
                                    <a:pt x="21" y="1"/>
                                  </a:lnTo>
                                  <a:lnTo>
                                    <a:pt x="37" y="9"/>
                                  </a:lnTo>
                                  <a:lnTo>
                                    <a:pt x="97"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34" name="Freeform 1313"/>
                            <p:cNvSpPr>
                              <a:spLocks/>
                            </p:cNvSpPr>
                            <p:nvPr/>
                          </p:nvSpPr>
                          <p:spPr bwMode="auto">
                            <a:xfrm>
                              <a:off x="3379" y="2418"/>
                              <a:ext cx="44" cy="27"/>
                            </a:xfrm>
                            <a:custGeom>
                              <a:avLst/>
                              <a:gdLst>
                                <a:gd name="T0" fmla="*/ 0 w 97"/>
                                <a:gd name="T1" fmla="*/ 0 h 60"/>
                                <a:gd name="T2" fmla="*/ 0 w 97"/>
                                <a:gd name="T3" fmla="*/ 0 h 60"/>
                                <a:gd name="T4" fmla="*/ 0 w 97"/>
                                <a:gd name="T5" fmla="*/ 0 h 60"/>
                                <a:gd name="T6" fmla="*/ 0 w 97"/>
                                <a:gd name="T7" fmla="*/ 0 h 60"/>
                                <a:gd name="T8" fmla="*/ 0 w 97"/>
                                <a:gd name="T9" fmla="*/ 0 h 60"/>
                                <a:gd name="T10" fmla="*/ 0 w 97"/>
                                <a:gd name="T11" fmla="*/ 0 h 60"/>
                                <a:gd name="T12" fmla="*/ 0 w 97"/>
                                <a:gd name="T13" fmla="*/ 0 h 60"/>
                                <a:gd name="T14" fmla="*/ 0 w 97"/>
                                <a:gd name="T15" fmla="*/ 0 h 60"/>
                                <a:gd name="T16" fmla="*/ 0 w 97"/>
                                <a:gd name="T17" fmla="*/ 0 h 60"/>
                                <a:gd name="T18" fmla="*/ 0 w 97"/>
                                <a:gd name="T19" fmla="*/ 0 h 60"/>
                                <a:gd name="T20" fmla="*/ 0 w 97"/>
                                <a:gd name="T21" fmla="*/ 0 h 60"/>
                                <a:gd name="T22" fmla="*/ 0 w 97"/>
                                <a:gd name="T23" fmla="*/ 0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7"/>
                                <a:gd name="T37" fmla="*/ 0 h 60"/>
                                <a:gd name="T38" fmla="*/ 97 w 97"/>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7" h="60">
                                  <a:moveTo>
                                    <a:pt x="97" y="0"/>
                                  </a:moveTo>
                                  <a:lnTo>
                                    <a:pt x="83" y="32"/>
                                  </a:lnTo>
                                  <a:lnTo>
                                    <a:pt x="86" y="48"/>
                                  </a:lnTo>
                                  <a:lnTo>
                                    <a:pt x="83" y="60"/>
                                  </a:lnTo>
                                  <a:lnTo>
                                    <a:pt x="68" y="60"/>
                                  </a:lnTo>
                                  <a:lnTo>
                                    <a:pt x="57" y="48"/>
                                  </a:lnTo>
                                  <a:lnTo>
                                    <a:pt x="3" y="24"/>
                                  </a:lnTo>
                                  <a:lnTo>
                                    <a:pt x="0" y="11"/>
                                  </a:lnTo>
                                  <a:lnTo>
                                    <a:pt x="3" y="1"/>
                                  </a:lnTo>
                                  <a:lnTo>
                                    <a:pt x="21" y="1"/>
                                  </a:lnTo>
                                  <a:lnTo>
                                    <a:pt x="37" y="9"/>
                                  </a:lnTo>
                                  <a:lnTo>
                                    <a:pt x="97"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35" name="Freeform 1314"/>
                            <p:cNvSpPr>
                              <a:spLocks/>
                            </p:cNvSpPr>
                            <p:nvPr/>
                          </p:nvSpPr>
                          <p:spPr bwMode="auto">
                            <a:xfrm>
                              <a:off x="3279" y="2178"/>
                              <a:ext cx="10" cy="14"/>
                            </a:xfrm>
                            <a:custGeom>
                              <a:avLst/>
                              <a:gdLst>
                                <a:gd name="T0" fmla="*/ 0 w 22"/>
                                <a:gd name="T1" fmla="*/ 0 h 31"/>
                                <a:gd name="T2" fmla="*/ 0 w 22"/>
                                <a:gd name="T3" fmla="*/ 0 h 31"/>
                                <a:gd name="T4" fmla="*/ 0 w 22"/>
                                <a:gd name="T5" fmla="*/ 0 h 31"/>
                                <a:gd name="T6" fmla="*/ 0 w 22"/>
                                <a:gd name="T7" fmla="*/ 0 h 31"/>
                                <a:gd name="T8" fmla="*/ 0 w 22"/>
                                <a:gd name="T9" fmla="*/ 0 h 31"/>
                                <a:gd name="T10" fmla="*/ 0 w 22"/>
                                <a:gd name="T11" fmla="*/ 0 h 31"/>
                                <a:gd name="T12" fmla="*/ 0 60000 65536"/>
                                <a:gd name="T13" fmla="*/ 0 60000 65536"/>
                                <a:gd name="T14" fmla="*/ 0 60000 65536"/>
                                <a:gd name="T15" fmla="*/ 0 60000 65536"/>
                                <a:gd name="T16" fmla="*/ 0 60000 65536"/>
                                <a:gd name="T17" fmla="*/ 0 60000 65536"/>
                                <a:gd name="T18" fmla="*/ 0 w 22"/>
                                <a:gd name="T19" fmla="*/ 0 h 31"/>
                                <a:gd name="T20" fmla="*/ 22 w 22"/>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22" h="31">
                                  <a:moveTo>
                                    <a:pt x="5" y="29"/>
                                  </a:moveTo>
                                  <a:lnTo>
                                    <a:pt x="21" y="31"/>
                                  </a:lnTo>
                                  <a:lnTo>
                                    <a:pt x="22" y="21"/>
                                  </a:lnTo>
                                  <a:lnTo>
                                    <a:pt x="14" y="0"/>
                                  </a:lnTo>
                                  <a:lnTo>
                                    <a:pt x="0" y="13"/>
                                  </a:lnTo>
                                  <a:lnTo>
                                    <a:pt x="5" y="29"/>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36" name="Freeform 1315"/>
                            <p:cNvSpPr>
                              <a:spLocks/>
                            </p:cNvSpPr>
                            <p:nvPr/>
                          </p:nvSpPr>
                          <p:spPr bwMode="auto">
                            <a:xfrm>
                              <a:off x="3279" y="2178"/>
                              <a:ext cx="10" cy="14"/>
                            </a:xfrm>
                            <a:custGeom>
                              <a:avLst/>
                              <a:gdLst>
                                <a:gd name="T0" fmla="*/ 0 w 22"/>
                                <a:gd name="T1" fmla="*/ 0 h 31"/>
                                <a:gd name="T2" fmla="*/ 0 w 22"/>
                                <a:gd name="T3" fmla="*/ 0 h 31"/>
                                <a:gd name="T4" fmla="*/ 0 w 22"/>
                                <a:gd name="T5" fmla="*/ 0 h 31"/>
                                <a:gd name="T6" fmla="*/ 0 w 22"/>
                                <a:gd name="T7" fmla="*/ 0 h 31"/>
                                <a:gd name="T8" fmla="*/ 0 w 22"/>
                                <a:gd name="T9" fmla="*/ 0 h 31"/>
                                <a:gd name="T10" fmla="*/ 0 w 22"/>
                                <a:gd name="T11" fmla="*/ 0 h 31"/>
                                <a:gd name="T12" fmla="*/ 0 60000 65536"/>
                                <a:gd name="T13" fmla="*/ 0 60000 65536"/>
                                <a:gd name="T14" fmla="*/ 0 60000 65536"/>
                                <a:gd name="T15" fmla="*/ 0 60000 65536"/>
                                <a:gd name="T16" fmla="*/ 0 60000 65536"/>
                                <a:gd name="T17" fmla="*/ 0 60000 65536"/>
                                <a:gd name="T18" fmla="*/ 0 w 22"/>
                                <a:gd name="T19" fmla="*/ 0 h 31"/>
                                <a:gd name="T20" fmla="*/ 22 w 22"/>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22" h="31">
                                  <a:moveTo>
                                    <a:pt x="5" y="29"/>
                                  </a:moveTo>
                                  <a:lnTo>
                                    <a:pt x="21" y="31"/>
                                  </a:lnTo>
                                  <a:lnTo>
                                    <a:pt x="22" y="21"/>
                                  </a:lnTo>
                                  <a:lnTo>
                                    <a:pt x="14" y="0"/>
                                  </a:lnTo>
                                  <a:lnTo>
                                    <a:pt x="0" y="13"/>
                                  </a:lnTo>
                                  <a:lnTo>
                                    <a:pt x="5" y="29"/>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37" name="Freeform 1316"/>
                            <p:cNvSpPr>
                              <a:spLocks/>
                            </p:cNvSpPr>
                            <p:nvPr/>
                          </p:nvSpPr>
                          <p:spPr bwMode="auto">
                            <a:xfrm>
                              <a:off x="3267" y="2108"/>
                              <a:ext cx="6" cy="7"/>
                            </a:xfrm>
                            <a:custGeom>
                              <a:avLst/>
                              <a:gdLst>
                                <a:gd name="T0" fmla="*/ 0 w 14"/>
                                <a:gd name="T1" fmla="*/ 0 h 14"/>
                                <a:gd name="T2" fmla="*/ 0 w 14"/>
                                <a:gd name="T3" fmla="*/ 1 h 14"/>
                                <a:gd name="T4" fmla="*/ 0 w 14"/>
                                <a:gd name="T5" fmla="*/ 0 h 14"/>
                                <a:gd name="T6" fmla="*/ 0 w 14"/>
                                <a:gd name="T7" fmla="*/ 0 h 14"/>
                                <a:gd name="T8" fmla="*/ 0 60000 65536"/>
                                <a:gd name="T9" fmla="*/ 0 60000 65536"/>
                                <a:gd name="T10" fmla="*/ 0 60000 65536"/>
                                <a:gd name="T11" fmla="*/ 0 60000 65536"/>
                                <a:gd name="T12" fmla="*/ 0 w 14"/>
                                <a:gd name="T13" fmla="*/ 0 h 14"/>
                                <a:gd name="T14" fmla="*/ 14 w 14"/>
                                <a:gd name="T15" fmla="*/ 14 h 14"/>
                              </a:gdLst>
                              <a:ahLst/>
                              <a:cxnLst>
                                <a:cxn ang="T8">
                                  <a:pos x="T0" y="T1"/>
                                </a:cxn>
                                <a:cxn ang="T9">
                                  <a:pos x="T2" y="T3"/>
                                </a:cxn>
                                <a:cxn ang="T10">
                                  <a:pos x="T4" y="T5"/>
                                </a:cxn>
                                <a:cxn ang="T11">
                                  <a:pos x="T6" y="T7"/>
                                </a:cxn>
                              </a:cxnLst>
                              <a:rect l="T12" t="T13" r="T14" b="T15"/>
                              <a:pathLst>
                                <a:path w="14" h="14">
                                  <a:moveTo>
                                    <a:pt x="14" y="0"/>
                                  </a:moveTo>
                                  <a:lnTo>
                                    <a:pt x="0" y="14"/>
                                  </a:lnTo>
                                  <a:lnTo>
                                    <a:pt x="8" y="0"/>
                                  </a:lnTo>
                                  <a:lnTo>
                                    <a:pt x="14"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38" name="Freeform 1317"/>
                            <p:cNvSpPr>
                              <a:spLocks/>
                            </p:cNvSpPr>
                            <p:nvPr/>
                          </p:nvSpPr>
                          <p:spPr bwMode="auto">
                            <a:xfrm>
                              <a:off x="3267" y="2108"/>
                              <a:ext cx="6" cy="7"/>
                            </a:xfrm>
                            <a:custGeom>
                              <a:avLst/>
                              <a:gdLst>
                                <a:gd name="T0" fmla="*/ 0 w 14"/>
                                <a:gd name="T1" fmla="*/ 0 h 14"/>
                                <a:gd name="T2" fmla="*/ 0 w 14"/>
                                <a:gd name="T3" fmla="*/ 1 h 14"/>
                                <a:gd name="T4" fmla="*/ 0 w 14"/>
                                <a:gd name="T5" fmla="*/ 0 h 14"/>
                                <a:gd name="T6" fmla="*/ 0 w 14"/>
                                <a:gd name="T7" fmla="*/ 0 h 14"/>
                                <a:gd name="T8" fmla="*/ 0 60000 65536"/>
                                <a:gd name="T9" fmla="*/ 0 60000 65536"/>
                                <a:gd name="T10" fmla="*/ 0 60000 65536"/>
                                <a:gd name="T11" fmla="*/ 0 60000 65536"/>
                                <a:gd name="T12" fmla="*/ 0 w 14"/>
                                <a:gd name="T13" fmla="*/ 0 h 14"/>
                                <a:gd name="T14" fmla="*/ 14 w 14"/>
                                <a:gd name="T15" fmla="*/ 14 h 14"/>
                              </a:gdLst>
                              <a:ahLst/>
                              <a:cxnLst>
                                <a:cxn ang="T8">
                                  <a:pos x="T0" y="T1"/>
                                </a:cxn>
                                <a:cxn ang="T9">
                                  <a:pos x="T2" y="T3"/>
                                </a:cxn>
                                <a:cxn ang="T10">
                                  <a:pos x="T4" y="T5"/>
                                </a:cxn>
                                <a:cxn ang="T11">
                                  <a:pos x="T6" y="T7"/>
                                </a:cxn>
                              </a:cxnLst>
                              <a:rect l="T12" t="T13" r="T14" b="T15"/>
                              <a:pathLst>
                                <a:path w="14" h="14">
                                  <a:moveTo>
                                    <a:pt x="14" y="0"/>
                                  </a:moveTo>
                                  <a:lnTo>
                                    <a:pt x="0" y="14"/>
                                  </a:lnTo>
                                  <a:lnTo>
                                    <a:pt x="8" y="0"/>
                                  </a:lnTo>
                                  <a:lnTo>
                                    <a:pt x="14"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39" name="Freeform 1318"/>
                            <p:cNvSpPr>
                              <a:spLocks/>
                            </p:cNvSpPr>
                            <p:nvPr/>
                          </p:nvSpPr>
                          <p:spPr bwMode="auto">
                            <a:xfrm>
                              <a:off x="3249" y="2102"/>
                              <a:ext cx="51" cy="64"/>
                            </a:xfrm>
                            <a:custGeom>
                              <a:avLst/>
                              <a:gdLst>
                                <a:gd name="T0" fmla="*/ 0 w 110"/>
                                <a:gd name="T1" fmla="*/ 0 h 140"/>
                                <a:gd name="T2" fmla="*/ 0 w 110"/>
                                <a:gd name="T3" fmla="*/ 0 h 140"/>
                                <a:gd name="T4" fmla="*/ 0 w 110"/>
                                <a:gd name="T5" fmla="*/ 0 h 140"/>
                                <a:gd name="T6" fmla="*/ 0 w 110"/>
                                <a:gd name="T7" fmla="*/ 0 h 140"/>
                                <a:gd name="T8" fmla="*/ 0 w 110"/>
                                <a:gd name="T9" fmla="*/ 0 h 140"/>
                                <a:gd name="T10" fmla="*/ 0 w 110"/>
                                <a:gd name="T11" fmla="*/ 0 h 140"/>
                                <a:gd name="T12" fmla="*/ 0 w 110"/>
                                <a:gd name="T13" fmla="*/ 0 h 140"/>
                                <a:gd name="T14" fmla="*/ 0 w 110"/>
                                <a:gd name="T15" fmla="*/ 0 h 140"/>
                                <a:gd name="T16" fmla="*/ 0 w 110"/>
                                <a:gd name="T17" fmla="*/ 0 h 140"/>
                                <a:gd name="T18" fmla="*/ 0 w 110"/>
                                <a:gd name="T19" fmla="*/ 0 h 140"/>
                                <a:gd name="T20" fmla="*/ 0 w 110"/>
                                <a:gd name="T21" fmla="*/ 0 h 140"/>
                                <a:gd name="T22" fmla="*/ 0 w 110"/>
                                <a:gd name="T23" fmla="*/ 0 h 140"/>
                                <a:gd name="T24" fmla="*/ 0 w 110"/>
                                <a:gd name="T25" fmla="*/ 0 h 140"/>
                                <a:gd name="T26" fmla="*/ 0 w 110"/>
                                <a:gd name="T27" fmla="*/ 0 h 140"/>
                                <a:gd name="T28" fmla="*/ 0 w 110"/>
                                <a:gd name="T29" fmla="*/ 0 h 140"/>
                                <a:gd name="T30" fmla="*/ 0 w 110"/>
                                <a:gd name="T31" fmla="*/ 0 h 140"/>
                                <a:gd name="T32" fmla="*/ 0 w 110"/>
                                <a:gd name="T33" fmla="*/ 0 h 140"/>
                                <a:gd name="T34" fmla="*/ 0 w 110"/>
                                <a:gd name="T35" fmla="*/ 0 h 140"/>
                                <a:gd name="T36" fmla="*/ 0 w 110"/>
                                <a:gd name="T37" fmla="*/ 0 h 140"/>
                                <a:gd name="T38" fmla="*/ 0 w 110"/>
                                <a:gd name="T39" fmla="*/ 0 h 140"/>
                                <a:gd name="T40" fmla="*/ 0 w 110"/>
                                <a:gd name="T41" fmla="*/ 0 h 140"/>
                                <a:gd name="T42" fmla="*/ 0 w 110"/>
                                <a:gd name="T43" fmla="*/ 0 h 140"/>
                                <a:gd name="T44" fmla="*/ 0 w 110"/>
                                <a:gd name="T45" fmla="*/ 0 h 140"/>
                                <a:gd name="T46" fmla="*/ 0 w 110"/>
                                <a:gd name="T47" fmla="*/ 0 h 140"/>
                                <a:gd name="T48" fmla="*/ 0 w 110"/>
                                <a:gd name="T49" fmla="*/ 0 h 140"/>
                                <a:gd name="T50" fmla="*/ 0 w 110"/>
                                <a:gd name="T51" fmla="*/ 0 h 140"/>
                                <a:gd name="T52" fmla="*/ 0 w 110"/>
                                <a:gd name="T53" fmla="*/ 0 h 140"/>
                                <a:gd name="T54" fmla="*/ 0 w 110"/>
                                <a:gd name="T55" fmla="*/ 0 h 14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0"/>
                                <a:gd name="T85" fmla="*/ 0 h 140"/>
                                <a:gd name="T86" fmla="*/ 110 w 110"/>
                                <a:gd name="T87" fmla="*/ 140 h 14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0" h="140">
                                  <a:moveTo>
                                    <a:pt x="47" y="29"/>
                                  </a:moveTo>
                                  <a:lnTo>
                                    <a:pt x="53" y="39"/>
                                  </a:lnTo>
                                  <a:lnTo>
                                    <a:pt x="47" y="44"/>
                                  </a:lnTo>
                                  <a:lnTo>
                                    <a:pt x="47" y="53"/>
                                  </a:lnTo>
                                  <a:lnTo>
                                    <a:pt x="60" y="60"/>
                                  </a:lnTo>
                                  <a:lnTo>
                                    <a:pt x="58" y="49"/>
                                  </a:lnTo>
                                  <a:lnTo>
                                    <a:pt x="65" y="31"/>
                                  </a:lnTo>
                                  <a:lnTo>
                                    <a:pt x="60" y="29"/>
                                  </a:lnTo>
                                  <a:lnTo>
                                    <a:pt x="61" y="11"/>
                                  </a:lnTo>
                                  <a:lnTo>
                                    <a:pt x="99" y="0"/>
                                  </a:lnTo>
                                  <a:lnTo>
                                    <a:pt x="110" y="11"/>
                                  </a:lnTo>
                                  <a:lnTo>
                                    <a:pt x="105" y="37"/>
                                  </a:lnTo>
                                  <a:lnTo>
                                    <a:pt x="97" y="44"/>
                                  </a:lnTo>
                                  <a:lnTo>
                                    <a:pt x="109" y="58"/>
                                  </a:lnTo>
                                  <a:lnTo>
                                    <a:pt x="96" y="79"/>
                                  </a:lnTo>
                                  <a:lnTo>
                                    <a:pt x="78" y="78"/>
                                  </a:lnTo>
                                  <a:lnTo>
                                    <a:pt x="78" y="140"/>
                                  </a:lnTo>
                                  <a:lnTo>
                                    <a:pt x="68" y="135"/>
                                  </a:lnTo>
                                  <a:lnTo>
                                    <a:pt x="65" y="117"/>
                                  </a:lnTo>
                                  <a:lnTo>
                                    <a:pt x="48" y="107"/>
                                  </a:lnTo>
                                  <a:lnTo>
                                    <a:pt x="9" y="115"/>
                                  </a:lnTo>
                                  <a:lnTo>
                                    <a:pt x="0" y="109"/>
                                  </a:lnTo>
                                  <a:lnTo>
                                    <a:pt x="26" y="107"/>
                                  </a:lnTo>
                                  <a:lnTo>
                                    <a:pt x="13" y="101"/>
                                  </a:lnTo>
                                  <a:lnTo>
                                    <a:pt x="44" y="91"/>
                                  </a:lnTo>
                                  <a:lnTo>
                                    <a:pt x="26" y="89"/>
                                  </a:lnTo>
                                  <a:lnTo>
                                    <a:pt x="21" y="79"/>
                                  </a:lnTo>
                                  <a:lnTo>
                                    <a:pt x="47" y="29"/>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40" name="Freeform 1319"/>
                            <p:cNvSpPr>
                              <a:spLocks/>
                            </p:cNvSpPr>
                            <p:nvPr/>
                          </p:nvSpPr>
                          <p:spPr bwMode="auto">
                            <a:xfrm>
                              <a:off x="3249" y="2102"/>
                              <a:ext cx="51" cy="64"/>
                            </a:xfrm>
                            <a:custGeom>
                              <a:avLst/>
                              <a:gdLst>
                                <a:gd name="T0" fmla="*/ 0 w 110"/>
                                <a:gd name="T1" fmla="*/ 0 h 140"/>
                                <a:gd name="T2" fmla="*/ 0 w 110"/>
                                <a:gd name="T3" fmla="*/ 0 h 140"/>
                                <a:gd name="T4" fmla="*/ 0 w 110"/>
                                <a:gd name="T5" fmla="*/ 0 h 140"/>
                                <a:gd name="T6" fmla="*/ 0 w 110"/>
                                <a:gd name="T7" fmla="*/ 0 h 140"/>
                                <a:gd name="T8" fmla="*/ 0 w 110"/>
                                <a:gd name="T9" fmla="*/ 0 h 140"/>
                                <a:gd name="T10" fmla="*/ 0 w 110"/>
                                <a:gd name="T11" fmla="*/ 0 h 140"/>
                                <a:gd name="T12" fmla="*/ 0 w 110"/>
                                <a:gd name="T13" fmla="*/ 0 h 140"/>
                                <a:gd name="T14" fmla="*/ 0 w 110"/>
                                <a:gd name="T15" fmla="*/ 0 h 140"/>
                                <a:gd name="T16" fmla="*/ 0 w 110"/>
                                <a:gd name="T17" fmla="*/ 0 h 140"/>
                                <a:gd name="T18" fmla="*/ 0 w 110"/>
                                <a:gd name="T19" fmla="*/ 0 h 140"/>
                                <a:gd name="T20" fmla="*/ 0 w 110"/>
                                <a:gd name="T21" fmla="*/ 0 h 140"/>
                                <a:gd name="T22" fmla="*/ 0 w 110"/>
                                <a:gd name="T23" fmla="*/ 0 h 140"/>
                                <a:gd name="T24" fmla="*/ 0 w 110"/>
                                <a:gd name="T25" fmla="*/ 0 h 140"/>
                                <a:gd name="T26" fmla="*/ 0 w 110"/>
                                <a:gd name="T27" fmla="*/ 0 h 140"/>
                                <a:gd name="T28" fmla="*/ 0 w 110"/>
                                <a:gd name="T29" fmla="*/ 0 h 140"/>
                                <a:gd name="T30" fmla="*/ 0 w 110"/>
                                <a:gd name="T31" fmla="*/ 0 h 140"/>
                                <a:gd name="T32" fmla="*/ 0 w 110"/>
                                <a:gd name="T33" fmla="*/ 0 h 140"/>
                                <a:gd name="T34" fmla="*/ 0 w 110"/>
                                <a:gd name="T35" fmla="*/ 0 h 140"/>
                                <a:gd name="T36" fmla="*/ 0 w 110"/>
                                <a:gd name="T37" fmla="*/ 0 h 140"/>
                                <a:gd name="T38" fmla="*/ 0 w 110"/>
                                <a:gd name="T39" fmla="*/ 0 h 140"/>
                                <a:gd name="T40" fmla="*/ 0 w 110"/>
                                <a:gd name="T41" fmla="*/ 0 h 140"/>
                                <a:gd name="T42" fmla="*/ 0 w 110"/>
                                <a:gd name="T43" fmla="*/ 0 h 140"/>
                                <a:gd name="T44" fmla="*/ 0 w 110"/>
                                <a:gd name="T45" fmla="*/ 0 h 140"/>
                                <a:gd name="T46" fmla="*/ 0 w 110"/>
                                <a:gd name="T47" fmla="*/ 0 h 140"/>
                                <a:gd name="T48" fmla="*/ 0 w 110"/>
                                <a:gd name="T49" fmla="*/ 0 h 140"/>
                                <a:gd name="T50" fmla="*/ 0 w 110"/>
                                <a:gd name="T51" fmla="*/ 0 h 140"/>
                                <a:gd name="T52" fmla="*/ 0 w 110"/>
                                <a:gd name="T53" fmla="*/ 0 h 140"/>
                                <a:gd name="T54" fmla="*/ 0 w 110"/>
                                <a:gd name="T55" fmla="*/ 0 h 14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0"/>
                                <a:gd name="T85" fmla="*/ 0 h 140"/>
                                <a:gd name="T86" fmla="*/ 110 w 110"/>
                                <a:gd name="T87" fmla="*/ 140 h 14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0" h="140">
                                  <a:moveTo>
                                    <a:pt x="47" y="29"/>
                                  </a:moveTo>
                                  <a:lnTo>
                                    <a:pt x="53" y="39"/>
                                  </a:lnTo>
                                  <a:lnTo>
                                    <a:pt x="47" y="44"/>
                                  </a:lnTo>
                                  <a:lnTo>
                                    <a:pt x="47" y="53"/>
                                  </a:lnTo>
                                  <a:lnTo>
                                    <a:pt x="60" y="60"/>
                                  </a:lnTo>
                                  <a:lnTo>
                                    <a:pt x="58" y="49"/>
                                  </a:lnTo>
                                  <a:lnTo>
                                    <a:pt x="65" y="31"/>
                                  </a:lnTo>
                                  <a:lnTo>
                                    <a:pt x="60" y="29"/>
                                  </a:lnTo>
                                  <a:lnTo>
                                    <a:pt x="61" y="11"/>
                                  </a:lnTo>
                                  <a:lnTo>
                                    <a:pt x="99" y="0"/>
                                  </a:lnTo>
                                  <a:lnTo>
                                    <a:pt x="110" y="11"/>
                                  </a:lnTo>
                                  <a:lnTo>
                                    <a:pt x="105" y="37"/>
                                  </a:lnTo>
                                  <a:lnTo>
                                    <a:pt x="97" y="44"/>
                                  </a:lnTo>
                                  <a:lnTo>
                                    <a:pt x="109" y="58"/>
                                  </a:lnTo>
                                  <a:lnTo>
                                    <a:pt x="96" y="79"/>
                                  </a:lnTo>
                                  <a:lnTo>
                                    <a:pt x="78" y="78"/>
                                  </a:lnTo>
                                  <a:lnTo>
                                    <a:pt x="78" y="140"/>
                                  </a:lnTo>
                                  <a:lnTo>
                                    <a:pt x="68" y="135"/>
                                  </a:lnTo>
                                  <a:lnTo>
                                    <a:pt x="65" y="117"/>
                                  </a:lnTo>
                                  <a:lnTo>
                                    <a:pt x="48" y="107"/>
                                  </a:lnTo>
                                  <a:lnTo>
                                    <a:pt x="9" y="115"/>
                                  </a:lnTo>
                                  <a:lnTo>
                                    <a:pt x="0" y="109"/>
                                  </a:lnTo>
                                  <a:lnTo>
                                    <a:pt x="26" y="107"/>
                                  </a:lnTo>
                                  <a:lnTo>
                                    <a:pt x="13" y="101"/>
                                  </a:lnTo>
                                  <a:lnTo>
                                    <a:pt x="44" y="91"/>
                                  </a:lnTo>
                                  <a:lnTo>
                                    <a:pt x="26" y="89"/>
                                  </a:lnTo>
                                  <a:lnTo>
                                    <a:pt x="21" y="79"/>
                                  </a:lnTo>
                                  <a:lnTo>
                                    <a:pt x="47" y="29"/>
                                  </a:lnTo>
                                </a:path>
                              </a:pathLst>
                            </a:custGeom>
                            <a:solidFill>
                              <a:srgbClr val="008080"/>
                            </a:solid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41" name="Freeform 1320"/>
                            <p:cNvSpPr>
                              <a:spLocks/>
                            </p:cNvSpPr>
                            <p:nvPr/>
                          </p:nvSpPr>
                          <p:spPr bwMode="auto">
                            <a:xfrm>
                              <a:off x="2953" y="2517"/>
                              <a:ext cx="7" cy="3"/>
                            </a:xfrm>
                            <a:custGeom>
                              <a:avLst/>
                              <a:gdLst>
                                <a:gd name="T0" fmla="*/ 1 w 14"/>
                                <a:gd name="T1" fmla="*/ 0 h 9"/>
                                <a:gd name="T2" fmla="*/ 0 w 14"/>
                                <a:gd name="T3" fmla="*/ 0 h 9"/>
                                <a:gd name="T4" fmla="*/ 1 w 14"/>
                                <a:gd name="T5" fmla="*/ 0 h 9"/>
                                <a:gd name="T6" fmla="*/ 1 w 14"/>
                                <a:gd name="T7" fmla="*/ 0 h 9"/>
                                <a:gd name="T8" fmla="*/ 1 w 14"/>
                                <a:gd name="T9" fmla="*/ 0 h 9"/>
                                <a:gd name="T10" fmla="*/ 0 60000 65536"/>
                                <a:gd name="T11" fmla="*/ 0 60000 65536"/>
                                <a:gd name="T12" fmla="*/ 0 60000 65536"/>
                                <a:gd name="T13" fmla="*/ 0 60000 65536"/>
                                <a:gd name="T14" fmla="*/ 0 60000 65536"/>
                                <a:gd name="T15" fmla="*/ 0 w 14"/>
                                <a:gd name="T16" fmla="*/ 0 h 9"/>
                                <a:gd name="T17" fmla="*/ 14 w 14"/>
                                <a:gd name="T18" fmla="*/ 9 h 9"/>
                              </a:gdLst>
                              <a:ahLst/>
                              <a:cxnLst>
                                <a:cxn ang="T10">
                                  <a:pos x="T0" y="T1"/>
                                </a:cxn>
                                <a:cxn ang="T11">
                                  <a:pos x="T2" y="T3"/>
                                </a:cxn>
                                <a:cxn ang="T12">
                                  <a:pos x="T4" y="T5"/>
                                </a:cxn>
                                <a:cxn ang="T13">
                                  <a:pos x="T6" y="T7"/>
                                </a:cxn>
                                <a:cxn ang="T14">
                                  <a:pos x="T8" y="T9"/>
                                </a:cxn>
                              </a:cxnLst>
                              <a:rect l="T15" t="T16" r="T17" b="T18"/>
                              <a:pathLst>
                                <a:path w="14" h="9">
                                  <a:moveTo>
                                    <a:pt x="8" y="0"/>
                                  </a:moveTo>
                                  <a:lnTo>
                                    <a:pt x="0" y="2"/>
                                  </a:lnTo>
                                  <a:lnTo>
                                    <a:pt x="8" y="9"/>
                                  </a:lnTo>
                                  <a:lnTo>
                                    <a:pt x="14" y="5"/>
                                  </a:lnTo>
                                  <a:lnTo>
                                    <a:pt x="8"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42" name="Freeform 1321"/>
                            <p:cNvSpPr>
                              <a:spLocks/>
                            </p:cNvSpPr>
                            <p:nvPr/>
                          </p:nvSpPr>
                          <p:spPr bwMode="auto">
                            <a:xfrm>
                              <a:off x="2953" y="2517"/>
                              <a:ext cx="7" cy="3"/>
                            </a:xfrm>
                            <a:custGeom>
                              <a:avLst/>
                              <a:gdLst>
                                <a:gd name="T0" fmla="*/ 1 w 14"/>
                                <a:gd name="T1" fmla="*/ 0 h 9"/>
                                <a:gd name="T2" fmla="*/ 0 w 14"/>
                                <a:gd name="T3" fmla="*/ 0 h 9"/>
                                <a:gd name="T4" fmla="*/ 1 w 14"/>
                                <a:gd name="T5" fmla="*/ 0 h 9"/>
                                <a:gd name="T6" fmla="*/ 1 w 14"/>
                                <a:gd name="T7" fmla="*/ 0 h 9"/>
                                <a:gd name="T8" fmla="*/ 1 w 14"/>
                                <a:gd name="T9" fmla="*/ 0 h 9"/>
                                <a:gd name="T10" fmla="*/ 0 60000 65536"/>
                                <a:gd name="T11" fmla="*/ 0 60000 65536"/>
                                <a:gd name="T12" fmla="*/ 0 60000 65536"/>
                                <a:gd name="T13" fmla="*/ 0 60000 65536"/>
                                <a:gd name="T14" fmla="*/ 0 60000 65536"/>
                                <a:gd name="T15" fmla="*/ 0 w 14"/>
                                <a:gd name="T16" fmla="*/ 0 h 9"/>
                                <a:gd name="T17" fmla="*/ 14 w 14"/>
                                <a:gd name="T18" fmla="*/ 9 h 9"/>
                              </a:gdLst>
                              <a:ahLst/>
                              <a:cxnLst>
                                <a:cxn ang="T10">
                                  <a:pos x="T0" y="T1"/>
                                </a:cxn>
                                <a:cxn ang="T11">
                                  <a:pos x="T2" y="T3"/>
                                </a:cxn>
                                <a:cxn ang="T12">
                                  <a:pos x="T4" y="T5"/>
                                </a:cxn>
                                <a:cxn ang="T13">
                                  <a:pos x="T6" y="T7"/>
                                </a:cxn>
                                <a:cxn ang="T14">
                                  <a:pos x="T8" y="T9"/>
                                </a:cxn>
                              </a:cxnLst>
                              <a:rect l="T15" t="T16" r="T17" b="T18"/>
                              <a:pathLst>
                                <a:path w="14" h="9">
                                  <a:moveTo>
                                    <a:pt x="8" y="0"/>
                                  </a:moveTo>
                                  <a:lnTo>
                                    <a:pt x="0" y="2"/>
                                  </a:lnTo>
                                  <a:lnTo>
                                    <a:pt x="8" y="9"/>
                                  </a:lnTo>
                                  <a:lnTo>
                                    <a:pt x="14" y="5"/>
                                  </a:lnTo>
                                  <a:lnTo>
                                    <a:pt x="8"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43" name="Freeform 1322"/>
                            <p:cNvSpPr>
                              <a:spLocks/>
                            </p:cNvSpPr>
                            <p:nvPr/>
                          </p:nvSpPr>
                          <p:spPr bwMode="auto">
                            <a:xfrm>
                              <a:off x="3064" y="2346"/>
                              <a:ext cx="47" cy="94"/>
                            </a:xfrm>
                            <a:custGeom>
                              <a:avLst/>
                              <a:gdLst>
                                <a:gd name="T0" fmla="*/ 0 w 101"/>
                                <a:gd name="T1" fmla="*/ 0 h 205"/>
                                <a:gd name="T2" fmla="*/ 0 w 101"/>
                                <a:gd name="T3" fmla="*/ 0 h 205"/>
                                <a:gd name="T4" fmla="*/ 0 w 101"/>
                                <a:gd name="T5" fmla="*/ 0 h 205"/>
                                <a:gd name="T6" fmla="*/ 0 w 101"/>
                                <a:gd name="T7" fmla="*/ 0 h 205"/>
                                <a:gd name="T8" fmla="*/ 0 w 101"/>
                                <a:gd name="T9" fmla="*/ 0 h 205"/>
                                <a:gd name="T10" fmla="*/ 0 w 101"/>
                                <a:gd name="T11" fmla="*/ 0 h 205"/>
                                <a:gd name="T12" fmla="*/ 0 w 101"/>
                                <a:gd name="T13" fmla="*/ 0 h 205"/>
                                <a:gd name="T14" fmla="*/ 0 w 101"/>
                                <a:gd name="T15" fmla="*/ 0 h 205"/>
                                <a:gd name="T16" fmla="*/ 0 w 101"/>
                                <a:gd name="T17" fmla="*/ 0 h 205"/>
                                <a:gd name="T18" fmla="*/ 0 w 101"/>
                                <a:gd name="T19" fmla="*/ 0 h 205"/>
                                <a:gd name="T20" fmla="*/ 0 w 101"/>
                                <a:gd name="T21" fmla="*/ 0 h 205"/>
                                <a:gd name="T22" fmla="*/ 0 w 101"/>
                                <a:gd name="T23" fmla="*/ 0 h 205"/>
                                <a:gd name="T24" fmla="*/ 0 w 101"/>
                                <a:gd name="T25" fmla="*/ 0 h 205"/>
                                <a:gd name="T26" fmla="*/ 0 w 101"/>
                                <a:gd name="T27" fmla="*/ 0 h 205"/>
                                <a:gd name="T28" fmla="*/ 0 w 101"/>
                                <a:gd name="T29" fmla="*/ 0 h 205"/>
                                <a:gd name="T30" fmla="*/ 0 w 101"/>
                                <a:gd name="T31" fmla="*/ 0 h 205"/>
                                <a:gd name="T32" fmla="*/ 0 w 101"/>
                                <a:gd name="T33" fmla="*/ 0 h 205"/>
                                <a:gd name="T34" fmla="*/ 0 w 101"/>
                                <a:gd name="T35" fmla="*/ 0 h 205"/>
                                <a:gd name="T36" fmla="*/ 0 w 101"/>
                                <a:gd name="T37" fmla="*/ 0 h 205"/>
                                <a:gd name="T38" fmla="*/ 0 w 101"/>
                                <a:gd name="T39" fmla="*/ 0 h 20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1"/>
                                <a:gd name="T61" fmla="*/ 0 h 205"/>
                                <a:gd name="T62" fmla="*/ 101 w 101"/>
                                <a:gd name="T63" fmla="*/ 205 h 20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1" h="205">
                                  <a:moveTo>
                                    <a:pt x="19" y="13"/>
                                  </a:moveTo>
                                  <a:lnTo>
                                    <a:pt x="24" y="48"/>
                                  </a:lnTo>
                                  <a:lnTo>
                                    <a:pt x="0" y="138"/>
                                  </a:lnTo>
                                  <a:lnTo>
                                    <a:pt x="10" y="151"/>
                                  </a:lnTo>
                                  <a:lnTo>
                                    <a:pt x="24" y="148"/>
                                  </a:lnTo>
                                  <a:lnTo>
                                    <a:pt x="18" y="205"/>
                                  </a:lnTo>
                                  <a:lnTo>
                                    <a:pt x="63" y="198"/>
                                  </a:lnTo>
                                  <a:lnTo>
                                    <a:pt x="62" y="182"/>
                                  </a:lnTo>
                                  <a:lnTo>
                                    <a:pt x="78" y="166"/>
                                  </a:lnTo>
                                  <a:lnTo>
                                    <a:pt x="68" y="148"/>
                                  </a:lnTo>
                                  <a:lnTo>
                                    <a:pt x="75" y="127"/>
                                  </a:lnTo>
                                  <a:lnTo>
                                    <a:pt x="65" y="102"/>
                                  </a:lnTo>
                                  <a:lnTo>
                                    <a:pt x="81" y="89"/>
                                  </a:lnTo>
                                  <a:lnTo>
                                    <a:pt x="80" y="76"/>
                                  </a:lnTo>
                                  <a:lnTo>
                                    <a:pt x="83" y="45"/>
                                  </a:lnTo>
                                  <a:lnTo>
                                    <a:pt x="101" y="21"/>
                                  </a:lnTo>
                                  <a:lnTo>
                                    <a:pt x="94" y="8"/>
                                  </a:lnTo>
                                  <a:lnTo>
                                    <a:pt x="46" y="9"/>
                                  </a:lnTo>
                                  <a:lnTo>
                                    <a:pt x="42" y="0"/>
                                  </a:lnTo>
                                  <a:lnTo>
                                    <a:pt x="19" y="13"/>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44" name="Freeform 1323"/>
                            <p:cNvSpPr>
                              <a:spLocks/>
                            </p:cNvSpPr>
                            <p:nvPr/>
                          </p:nvSpPr>
                          <p:spPr bwMode="auto">
                            <a:xfrm>
                              <a:off x="3064" y="2346"/>
                              <a:ext cx="47" cy="94"/>
                            </a:xfrm>
                            <a:custGeom>
                              <a:avLst/>
                              <a:gdLst>
                                <a:gd name="T0" fmla="*/ 0 w 101"/>
                                <a:gd name="T1" fmla="*/ 0 h 205"/>
                                <a:gd name="T2" fmla="*/ 0 w 101"/>
                                <a:gd name="T3" fmla="*/ 0 h 205"/>
                                <a:gd name="T4" fmla="*/ 0 w 101"/>
                                <a:gd name="T5" fmla="*/ 0 h 205"/>
                                <a:gd name="T6" fmla="*/ 0 w 101"/>
                                <a:gd name="T7" fmla="*/ 0 h 205"/>
                                <a:gd name="T8" fmla="*/ 0 w 101"/>
                                <a:gd name="T9" fmla="*/ 0 h 205"/>
                                <a:gd name="T10" fmla="*/ 0 w 101"/>
                                <a:gd name="T11" fmla="*/ 0 h 205"/>
                                <a:gd name="T12" fmla="*/ 0 w 101"/>
                                <a:gd name="T13" fmla="*/ 0 h 205"/>
                                <a:gd name="T14" fmla="*/ 0 w 101"/>
                                <a:gd name="T15" fmla="*/ 0 h 205"/>
                                <a:gd name="T16" fmla="*/ 0 w 101"/>
                                <a:gd name="T17" fmla="*/ 0 h 205"/>
                                <a:gd name="T18" fmla="*/ 0 w 101"/>
                                <a:gd name="T19" fmla="*/ 0 h 205"/>
                                <a:gd name="T20" fmla="*/ 0 w 101"/>
                                <a:gd name="T21" fmla="*/ 0 h 205"/>
                                <a:gd name="T22" fmla="*/ 0 w 101"/>
                                <a:gd name="T23" fmla="*/ 0 h 205"/>
                                <a:gd name="T24" fmla="*/ 0 w 101"/>
                                <a:gd name="T25" fmla="*/ 0 h 205"/>
                                <a:gd name="T26" fmla="*/ 0 w 101"/>
                                <a:gd name="T27" fmla="*/ 0 h 205"/>
                                <a:gd name="T28" fmla="*/ 0 w 101"/>
                                <a:gd name="T29" fmla="*/ 0 h 205"/>
                                <a:gd name="T30" fmla="*/ 0 w 101"/>
                                <a:gd name="T31" fmla="*/ 0 h 205"/>
                                <a:gd name="T32" fmla="*/ 0 w 101"/>
                                <a:gd name="T33" fmla="*/ 0 h 205"/>
                                <a:gd name="T34" fmla="*/ 0 w 101"/>
                                <a:gd name="T35" fmla="*/ 0 h 205"/>
                                <a:gd name="T36" fmla="*/ 0 w 101"/>
                                <a:gd name="T37" fmla="*/ 0 h 205"/>
                                <a:gd name="T38" fmla="*/ 0 w 101"/>
                                <a:gd name="T39" fmla="*/ 0 h 20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1"/>
                                <a:gd name="T61" fmla="*/ 0 h 205"/>
                                <a:gd name="T62" fmla="*/ 101 w 101"/>
                                <a:gd name="T63" fmla="*/ 205 h 20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1" h="205">
                                  <a:moveTo>
                                    <a:pt x="19" y="13"/>
                                  </a:moveTo>
                                  <a:lnTo>
                                    <a:pt x="24" y="48"/>
                                  </a:lnTo>
                                  <a:lnTo>
                                    <a:pt x="0" y="138"/>
                                  </a:lnTo>
                                  <a:lnTo>
                                    <a:pt x="10" y="151"/>
                                  </a:lnTo>
                                  <a:lnTo>
                                    <a:pt x="24" y="148"/>
                                  </a:lnTo>
                                  <a:lnTo>
                                    <a:pt x="18" y="205"/>
                                  </a:lnTo>
                                  <a:lnTo>
                                    <a:pt x="63" y="198"/>
                                  </a:lnTo>
                                  <a:lnTo>
                                    <a:pt x="62" y="182"/>
                                  </a:lnTo>
                                  <a:lnTo>
                                    <a:pt x="78" y="166"/>
                                  </a:lnTo>
                                  <a:lnTo>
                                    <a:pt x="68" y="148"/>
                                  </a:lnTo>
                                  <a:lnTo>
                                    <a:pt x="75" y="127"/>
                                  </a:lnTo>
                                  <a:lnTo>
                                    <a:pt x="65" y="102"/>
                                  </a:lnTo>
                                  <a:lnTo>
                                    <a:pt x="81" y="89"/>
                                  </a:lnTo>
                                  <a:lnTo>
                                    <a:pt x="80" y="76"/>
                                  </a:lnTo>
                                  <a:lnTo>
                                    <a:pt x="83" y="45"/>
                                  </a:lnTo>
                                  <a:lnTo>
                                    <a:pt x="101" y="21"/>
                                  </a:lnTo>
                                  <a:lnTo>
                                    <a:pt x="94" y="8"/>
                                  </a:lnTo>
                                  <a:lnTo>
                                    <a:pt x="46" y="9"/>
                                  </a:lnTo>
                                  <a:lnTo>
                                    <a:pt x="42" y="0"/>
                                  </a:lnTo>
                                  <a:lnTo>
                                    <a:pt x="19" y="13"/>
                                  </a:lnTo>
                                </a:path>
                              </a:pathLst>
                            </a:custGeom>
                            <a:solidFill>
                              <a:srgbClr val="008080"/>
                            </a:solidFill>
                            <a:ln w="6350">
                              <a:solidFill>
                                <a:srgbClr val="487150"/>
                              </a:solidFill>
                              <a:round/>
                              <a:headEnd/>
                              <a:tailEnd/>
                            </a:ln>
                          </p:spPr>
                          <p:txBody>
                            <a:bodyPr/>
                            <a:lstStyle/>
                            <a:p>
                              <a:pPr>
                                <a:defRPr/>
                              </a:pPr>
                              <a:endParaRPr lang="en-US" dirty="0">
                                <a:latin typeface="Calibri" pitchFamily="34" charset="0"/>
                                <a:cs typeface="Arial" charset="0"/>
                              </a:endParaRPr>
                            </a:p>
                          </p:txBody>
                        </p:sp>
                        <p:sp>
                          <p:nvSpPr>
                            <p:cNvPr id="326945" name="Freeform 1324"/>
                            <p:cNvSpPr>
                              <a:spLocks/>
                            </p:cNvSpPr>
                            <p:nvPr/>
                          </p:nvSpPr>
                          <p:spPr bwMode="auto">
                            <a:xfrm>
                              <a:off x="2804" y="2410"/>
                              <a:ext cx="5" cy="2"/>
                            </a:xfrm>
                            <a:custGeom>
                              <a:avLst/>
                              <a:gdLst>
                                <a:gd name="T0" fmla="*/ 1 w 8"/>
                                <a:gd name="T1" fmla="*/ 0 h 5"/>
                                <a:gd name="T2" fmla="*/ 0 w 8"/>
                                <a:gd name="T3" fmla="*/ 0 h 5"/>
                                <a:gd name="T4" fmla="*/ 1 w 8"/>
                                <a:gd name="T5" fmla="*/ 0 h 5"/>
                                <a:gd name="T6" fmla="*/ 1 w 8"/>
                                <a:gd name="T7" fmla="*/ 0 h 5"/>
                                <a:gd name="T8" fmla="*/ 0 60000 65536"/>
                                <a:gd name="T9" fmla="*/ 0 60000 65536"/>
                                <a:gd name="T10" fmla="*/ 0 60000 65536"/>
                                <a:gd name="T11" fmla="*/ 0 60000 65536"/>
                                <a:gd name="T12" fmla="*/ 0 w 8"/>
                                <a:gd name="T13" fmla="*/ 0 h 5"/>
                                <a:gd name="T14" fmla="*/ 8 w 8"/>
                                <a:gd name="T15" fmla="*/ 5 h 5"/>
                              </a:gdLst>
                              <a:ahLst/>
                              <a:cxnLst>
                                <a:cxn ang="T8">
                                  <a:pos x="T0" y="T1"/>
                                </a:cxn>
                                <a:cxn ang="T9">
                                  <a:pos x="T2" y="T3"/>
                                </a:cxn>
                                <a:cxn ang="T10">
                                  <a:pos x="T4" y="T5"/>
                                </a:cxn>
                                <a:cxn ang="T11">
                                  <a:pos x="T6" y="T7"/>
                                </a:cxn>
                              </a:cxnLst>
                              <a:rect l="T12" t="T13" r="T14" b="T15"/>
                              <a:pathLst>
                                <a:path w="8" h="5">
                                  <a:moveTo>
                                    <a:pt x="8" y="0"/>
                                  </a:moveTo>
                                  <a:lnTo>
                                    <a:pt x="0" y="3"/>
                                  </a:lnTo>
                                  <a:lnTo>
                                    <a:pt x="6" y="5"/>
                                  </a:lnTo>
                                  <a:lnTo>
                                    <a:pt x="8"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46" name="Freeform 1325"/>
                            <p:cNvSpPr>
                              <a:spLocks/>
                            </p:cNvSpPr>
                            <p:nvPr/>
                          </p:nvSpPr>
                          <p:spPr bwMode="auto">
                            <a:xfrm>
                              <a:off x="2804" y="2410"/>
                              <a:ext cx="5" cy="2"/>
                            </a:xfrm>
                            <a:custGeom>
                              <a:avLst/>
                              <a:gdLst>
                                <a:gd name="T0" fmla="*/ 1 w 8"/>
                                <a:gd name="T1" fmla="*/ 0 h 5"/>
                                <a:gd name="T2" fmla="*/ 0 w 8"/>
                                <a:gd name="T3" fmla="*/ 0 h 5"/>
                                <a:gd name="T4" fmla="*/ 1 w 8"/>
                                <a:gd name="T5" fmla="*/ 0 h 5"/>
                                <a:gd name="T6" fmla="*/ 1 w 8"/>
                                <a:gd name="T7" fmla="*/ 0 h 5"/>
                                <a:gd name="T8" fmla="*/ 0 60000 65536"/>
                                <a:gd name="T9" fmla="*/ 0 60000 65536"/>
                                <a:gd name="T10" fmla="*/ 0 60000 65536"/>
                                <a:gd name="T11" fmla="*/ 0 60000 65536"/>
                                <a:gd name="T12" fmla="*/ 0 w 8"/>
                                <a:gd name="T13" fmla="*/ 0 h 5"/>
                                <a:gd name="T14" fmla="*/ 8 w 8"/>
                                <a:gd name="T15" fmla="*/ 5 h 5"/>
                              </a:gdLst>
                              <a:ahLst/>
                              <a:cxnLst>
                                <a:cxn ang="T8">
                                  <a:pos x="T0" y="T1"/>
                                </a:cxn>
                                <a:cxn ang="T9">
                                  <a:pos x="T2" y="T3"/>
                                </a:cxn>
                                <a:cxn ang="T10">
                                  <a:pos x="T4" y="T5"/>
                                </a:cxn>
                                <a:cxn ang="T11">
                                  <a:pos x="T6" y="T7"/>
                                </a:cxn>
                              </a:cxnLst>
                              <a:rect l="T12" t="T13" r="T14" b="T15"/>
                              <a:pathLst>
                                <a:path w="8" h="5">
                                  <a:moveTo>
                                    <a:pt x="8" y="0"/>
                                  </a:moveTo>
                                  <a:lnTo>
                                    <a:pt x="0" y="3"/>
                                  </a:lnTo>
                                  <a:lnTo>
                                    <a:pt x="6" y="5"/>
                                  </a:lnTo>
                                  <a:lnTo>
                                    <a:pt x="8"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47" name="Freeform 1326"/>
                            <p:cNvSpPr>
                              <a:spLocks/>
                            </p:cNvSpPr>
                            <p:nvPr/>
                          </p:nvSpPr>
                          <p:spPr bwMode="auto">
                            <a:xfrm>
                              <a:off x="2828" y="2425"/>
                              <a:ext cx="8" cy="4"/>
                            </a:xfrm>
                            <a:custGeom>
                              <a:avLst/>
                              <a:gdLst>
                                <a:gd name="T0" fmla="*/ 0 w 20"/>
                                <a:gd name="T1" fmla="*/ 0 h 6"/>
                                <a:gd name="T2" fmla="*/ 0 w 20"/>
                                <a:gd name="T3" fmla="*/ 0 h 6"/>
                                <a:gd name="T4" fmla="*/ 0 w 20"/>
                                <a:gd name="T5" fmla="*/ 1 h 6"/>
                                <a:gd name="T6" fmla="*/ 0 w 20"/>
                                <a:gd name="T7" fmla="*/ 0 h 6"/>
                                <a:gd name="T8" fmla="*/ 0 60000 65536"/>
                                <a:gd name="T9" fmla="*/ 0 60000 65536"/>
                                <a:gd name="T10" fmla="*/ 0 60000 65536"/>
                                <a:gd name="T11" fmla="*/ 0 60000 65536"/>
                                <a:gd name="T12" fmla="*/ 0 w 20"/>
                                <a:gd name="T13" fmla="*/ 0 h 6"/>
                                <a:gd name="T14" fmla="*/ 20 w 20"/>
                                <a:gd name="T15" fmla="*/ 6 h 6"/>
                              </a:gdLst>
                              <a:ahLst/>
                              <a:cxnLst>
                                <a:cxn ang="T8">
                                  <a:pos x="T0" y="T1"/>
                                </a:cxn>
                                <a:cxn ang="T9">
                                  <a:pos x="T2" y="T3"/>
                                </a:cxn>
                                <a:cxn ang="T10">
                                  <a:pos x="T4" y="T5"/>
                                </a:cxn>
                                <a:cxn ang="T11">
                                  <a:pos x="T6" y="T7"/>
                                </a:cxn>
                              </a:cxnLst>
                              <a:rect l="T12" t="T13" r="T14" b="T15"/>
                              <a:pathLst>
                                <a:path w="20" h="6">
                                  <a:moveTo>
                                    <a:pt x="20" y="0"/>
                                  </a:moveTo>
                                  <a:lnTo>
                                    <a:pt x="0" y="0"/>
                                  </a:lnTo>
                                  <a:lnTo>
                                    <a:pt x="12" y="6"/>
                                  </a:lnTo>
                                  <a:lnTo>
                                    <a:pt x="2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48" name="Freeform 1327"/>
                            <p:cNvSpPr>
                              <a:spLocks/>
                            </p:cNvSpPr>
                            <p:nvPr/>
                          </p:nvSpPr>
                          <p:spPr bwMode="auto">
                            <a:xfrm>
                              <a:off x="2828" y="2425"/>
                              <a:ext cx="8" cy="4"/>
                            </a:xfrm>
                            <a:custGeom>
                              <a:avLst/>
                              <a:gdLst>
                                <a:gd name="T0" fmla="*/ 0 w 20"/>
                                <a:gd name="T1" fmla="*/ 0 h 6"/>
                                <a:gd name="T2" fmla="*/ 0 w 20"/>
                                <a:gd name="T3" fmla="*/ 0 h 6"/>
                                <a:gd name="T4" fmla="*/ 0 w 20"/>
                                <a:gd name="T5" fmla="*/ 1 h 6"/>
                                <a:gd name="T6" fmla="*/ 0 w 20"/>
                                <a:gd name="T7" fmla="*/ 0 h 6"/>
                                <a:gd name="T8" fmla="*/ 0 60000 65536"/>
                                <a:gd name="T9" fmla="*/ 0 60000 65536"/>
                                <a:gd name="T10" fmla="*/ 0 60000 65536"/>
                                <a:gd name="T11" fmla="*/ 0 60000 65536"/>
                                <a:gd name="T12" fmla="*/ 0 w 20"/>
                                <a:gd name="T13" fmla="*/ 0 h 6"/>
                                <a:gd name="T14" fmla="*/ 20 w 20"/>
                                <a:gd name="T15" fmla="*/ 6 h 6"/>
                              </a:gdLst>
                              <a:ahLst/>
                              <a:cxnLst>
                                <a:cxn ang="T8">
                                  <a:pos x="T0" y="T1"/>
                                </a:cxn>
                                <a:cxn ang="T9">
                                  <a:pos x="T2" y="T3"/>
                                </a:cxn>
                                <a:cxn ang="T10">
                                  <a:pos x="T4" y="T5"/>
                                </a:cxn>
                                <a:cxn ang="T11">
                                  <a:pos x="T6" y="T7"/>
                                </a:cxn>
                              </a:cxnLst>
                              <a:rect l="T12" t="T13" r="T14" b="T15"/>
                              <a:pathLst>
                                <a:path w="20" h="6">
                                  <a:moveTo>
                                    <a:pt x="20" y="0"/>
                                  </a:moveTo>
                                  <a:lnTo>
                                    <a:pt x="0" y="0"/>
                                  </a:lnTo>
                                  <a:lnTo>
                                    <a:pt x="12" y="6"/>
                                  </a:lnTo>
                                  <a:lnTo>
                                    <a:pt x="20"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49" name="Freeform 1328"/>
                            <p:cNvSpPr>
                              <a:spLocks/>
                            </p:cNvSpPr>
                            <p:nvPr/>
                          </p:nvSpPr>
                          <p:spPr bwMode="auto">
                            <a:xfrm>
                              <a:off x="3489" y="2221"/>
                              <a:ext cx="135" cy="95"/>
                            </a:xfrm>
                            <a:custGeom>
                              <a:avLst/>
                              <a:gdLst>
                                <a:gd name="T0" fmla="*/ 0 w 297"/>
                                <a:gd name="T1" fmla="*/ 0 h 208"/>
                                <a:gd name="T2" fmla="*/ 0 w 297"/>
                                <a:gd name="T3" fmla="*/ 0 h 208"/>
                                <a:gd name="T4" fmla="*/ 0 w 297"/>
                                <a:gd name="T5" fmla="*/ 0 h 208"/>
                                <a:gd name="T6" fmla="*/ 0 w 297"/>
                                <a:gd name="T7" fmla="*/ 0 h 208"/>
                                <a:gd name="T8" fmla="*/ 0 w 297"/>
                                <a:gd name="T9" fmla="*/ 0 h 208"/>
                                <a:gd name="T10" fmla="*/ 0 w 297"/>
                                <a:gd name="T11" fmla="*/ 0 h 208"/>
                                <a:gd name="T12" fmla="*/ 0 w 297"/>
                                <a:gd name="T13" fmla="*/ 0 h 208"/>
                                <a:gd name="T14" fmla="*/ 0 w 297"/>
                                <a:gd name="T15" fmla="*/ 0 h 208"/>
                                <a:gd name="T16" fmla="*/ 0 w 297"/>
                                <a:gd name="T17" fmla="*/ 0 h 208"/>
                                <a:gd name="T18" fmla="*/ 0 w 297"/>
                                <a:gd name="T19" fmla="*/ 0 h 208"/>
                                <a:gd name="T20" fmla="*/ 0 w 297"/>
                                <a:gd name="T21" fmla="*/ 0 h 208"/>
                                <a:gd name="T22" fmla="*/ 0 w 297"/>
                                <a:gd name="T23" fmla="*/ 0 h 208"/>
                                <a:gd name="T24" fmla="*/ 0 w 297"/>
                                <a:gd name="T25" fmla="*/ 0 h 208"/>
                                <a:gd name="T26" fmla="*/ 0 w 297"/>
                                <a:gd name="T27" fmla="*/ 0 h 208"/>
                                <a:gd name="T28" fmla="*/ 0 w 297"/>
                                <a:gd name="T29" fmla="*/ 0 h 208"/>
                                <a:gd name="T30" fmla="*/ 0 w 297"/>
                                <a:gd name="T31" fmla="*/ 0 h 208"/>
                                <a:gd name="T32" fmla="*/ 0 w 297"/>
                                <a:gd name="T33" fmla="*/ 0 h 208"/>
                                <a:gd name="T34" fmla="*/ 0 w 297"/>
                                <a:gd name="T35" fmla="*/ 0 h 208"/>
                                <a:gd name="T36" fmla="*/ 0 w 297"/>
                                <a:gd name="T37" fmla="*/ 0 h 208"/>
                                <a:gd name="T38" fmla="*/ 0 w 297"/>
                                <a:gd name="T39" fmla="*/ 0 h 208"/>
                                <a:gd name="T40" fmla="*/ 0 w 297"/>
                                <a:gd name="T41" fmla="*/ 0 h 208"/>
                                <a:gd name="T42" fmla="*/ 0 w 297"/>
                                <a:gd name="T43" fmla="*/ 0 h 208"/>
                                <a:gd name="T44" fmla="*/ 0 w 297"/>
                                <a:gd name="T45" fmla="*/ 0 h 208"/>
                                <a:gd name="T46" fmla="*/ 0 w 297"/>
                                <a:gd name="T47" fmla="*/ 0 h 208"/>
                                <a:gd name="T48" fmla="*/ 0 w 297"/>
                                <a:gd name="T49" fmla="*/ 0 h 208"/>
                                <a:gd name="T50" fmla="*/ 0 w 297"/>
                                <a:gd name="T51" fmla="*/ 0 h 208"/>
                                <a:gd name="T52" fmla="*/ 0 w 297"/>
                                <a:gd name="T53" fmla="*/ 0 h 208"/>
                                <a:gd name="T54" fmla="*/ 0 w 297"/>
                                <a:gd name="T55" fmla="*/ 0 h 208"/>
                                <a:gd name="T56" fmla="*/ 0 w 297"/>
                                <a:gd name="T57" fmla="*/ 0 h 208"/>
                                <a:gd name="T58" fmla="*/ 0 w 297"/>
                                <a:gd name="T59" fmla="*/ 0 h 208"/>
                                <a:gd name="T60" fmla="*/ 0 w 297"/>
                                <a:gd name="T61" fmla="*/ 0 h 208"/>
                                <a:gd name="T62" fmla="*/ 0 w 297"/>
                                <a:gd name="T63" fmla="*/ 0 h 2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7"/>
                                <a:gd name="T97" fmla="*/ 0 h 208"/>
                                <a:gd name="T98" fmla="*/ 297 w 297"/>
                                <a:gd name="T99" fmla="*/ 208 h 20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7" h="208">
                                  <a:moveTo>
                                    <a:pt x="0" y="97"/>
                                  </a:moveTo>
                                  <a:lnTo>
                                    <a:pt x="30" y="87"/>
                                  </a:lnTo>
                                  <a:lnTo>
                                    <a:pt x="56" y="29"/>
                                  </a:lnTo>
                                  <a:lnTo>
                                    <a:pt x="82" y="13"/>
                                  </a:lnTo>
                                  <a:lnTo>
                                    <a:pt x="137" y="11"/>
                                  </a:lnTo>
                                  <a:lnTo>
                                    <a:pt x="150" y="19"/>
                                  </a:lnTo>
                                  <a:lnTo>
                                    <a:pt x="207" y="0"/>
                                  </a:lnTo>
                                  <a:lnTo>
                                    <a:pt x="225" y="19"/>
                                  </a:lnTo>
                                  <a:lnTo>
                                    <a:pt x="248" y="66"/>
                                  </a:lnTo>
                                  <a:lnTo>
                                    <a:pt x="253" y="128"/>
                                  </a:lnTo>
                                  <a:lnTo>
                                    <a:pt x="264" y="136"/>
                                  </a:lnTo>
                                  <a:lnTo>
                                    <a:pt x="297" y="130"/>
                                  </a:lnTo>
                                  <a:lnTo>
                                    <a:pt x="295" y="157"/>
                                  </a:lnTo>
                                  <a:lnTo>
                                    <a:pt x="279" y="170"/>
                                  </a:lnTo>
                                  <a:lnTo>
                                    <a:pt x="282" y="157"/>
                                  </a:lnTo>
                                  <a:lnTo>
                                    <a:pt x="275" y="151"/>
                                  </a:lnTo>
                                  <a:lnTo>
                                    <a:pt x="269" y="201"/>
                                  </a:lnTo>
                                  <a:lnTo>
                                    <a:pt x="214" y="187"/>
                                  </a:lnTo>
                                  <a:lnTo>
                                    <a:pt x="166" y="208"/>
                                  </a:lnTo>
                                  <a:lnTo>
                                    <a:pt x="90" y="201"/>
                                  </a:lnTo>
                                  <a:lnTo>
                                    <a:pt x="83" y="195"/>
                                  </a:lnTo>
                                  <a:lnTo>
                                    <a:pt x="88" y="187"/>
                                  </a:lnTo>
                                  <a:lnTo>
                                    <a:pt x="80" y="185"/>
                                  </a:lnTo>
                                  <a:lnTo>
                                    <a:pt x="70" y="172"/>
                                  </a:lnTo>
                                  <a:lnTo>
                                    <a:pt x="77" y="167"/>
                                  </a:lnTo>
                                  <a:lnTo>
                                    <a:pt x="72" y="161"/>
                                  </a:lnTo>
                                  <a:lnTo>
                                    <a:pt x="65" y="167"/>
                                  </a:lnTo>
                                  <a:lnTo>
                                    <a:pt x="39" y="154"/>
                                  </a:lnTo>
                                  <a:lnTo>
                                    <a:pt x="38" y="140"/>
                                  </a:lnTo>
                                  <a:lnTo>
                                    <a:pt x="30" y="136"/>
                                  </a:lnTo>
                                  <a:lnTo>
                                    <a:pt x="17" y="109"/>
                                  </a:lnTo>
                                  <a:lnTo>
                                    <a:pt x="0" y="97"/>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50" name="Freeform 1329"/>
                            <p:cNvSpPr>
                              <a:spLocks/>
                            </p:cNvSpPr>
                            <p:nvPr/>
                          </p:nvSpPr>
                          <p:spPr bwMode="auto">
                            <a:xfrm>
                              <a:off x="3489" y="2221"/>
                              <a:ext cx="135" cy="95"/>
                            </a:xfrm>
                            <a:custGeom>
                              <a:avLst/>
                              <a:gdLst>
                                <a:gd name="T0" fmla="*/ 0 w 297"/>
                                <a:gd name="T1" fmla="*/ 0 h 208"/>
                                <a:gd name="T2" fmla="*/ 0 w 297"/>
                                <a:gd name="T3" fmla="*/ 0 h 208"/>
                                <a:gd name="T4" fmla="*/ 0 w 297"/>
                                <a:gd name="T5" fmla="*/ 0 h 208"/>
                                <a:gd name="T6" fmla="*/ 0 w 297"/>
                                <a:gd name="T7" fmla="*/ 0 h 208"/>
                                <a:gd name="T8" fmla="*/ 0 w 297"/>
                                <a:gd name="T9" fmla="*/ 0 h 208"/>
                                <a:gd name="T10" fmla="*/ 0 w 297"/>
                                <a:gd name="T11" fmla="*/ 0 h 208"/>
                                <a:gd name="T12" fmla="*/ 0 w 297"/>
                                <a:gd name="T13" fmla="*/ 0 h 208"/>
                                <a:gd name="T14" fmla="*/ 0 w 297"/>
                                <a:gd name="T15" fmla="*/ 0 h 208"/>
                                <a:gd name="T16" fmla="*/ 0 w 297"/>
                                <a:gd name="T17" fmla="*/ 0 h 208"/>
                                <a:gd name="T18" fmla="*/ 0 w 297"/>
                                <a:gd name="T19" fmla="*/ 0 h 208"/>
                                <a:gd name="T20" fmla="*/ 0 w 297"/>
                                <a:gd name="T21" fmla="*/ 0 h 208"/>
                                <a:gd name="T22" fmla="*/ 0 w 297"/>
                                <a:gd name="T23" fmla="*/ 0 h 208"/>
                                <a:gd name="T24" fmla="*/ 0 w 297"/>
                                <a:gd name="T25" fmla="*/ 0 h 208"/>
                                <a:gd name="T26" fmla="*/ 0 w 297"/>
                                <a:gd name="T27" fmla="*/ 0 h 208"/>
                                <a:gd name="T28" fmla="*/ 0 w 297"/>
                                <a:gd name="T29" fmla="*/ 0 h 208"/>
                                <a:gd name="T30" fmla="*/ 0 w 297"/>
                                <a:gd name="T31" fmla="*/ 0 h 208"/>
                                <a:gd name="T32" fmla="*/ 0 w 297"/>
                                <a:gd name="T33" fmla="*/ 0 h 208"/>
                                <a:gd name="T34" fmla="*/ 0 w 297"/>
                                <a:gd name="T35" fmla="*/ 0 h 208"/>
                                <a:gd name="T36" fmla="*/ 0 w 297"/>
                                <a:gd name="T37" fmla="*/ 0 h 208"/>
                                <a:gd name="T38" fmla="*/ 0 w 297"/>
                                <a:gd name="T39" fmla="*/ 0 h 208"/>
                                <a:gd name="T40" fmla="*/ 0 w 297"/>
                                <a:gd name="T41" fmla="*/ 0 h 208"/>
                                <a:gd name="T42" fmla="*/ 0 w 297"/>
                                <a:gd name="T43" fmla="*/ 0 h 208"/>
                                <a:gd name="T44" fmla="*/ 0 w 297"/>
                                <a:gd name="T45" fmla="*/ 0 h 208"/>
                                <a:gd name="T46" fmla="*/ 0 w 297"/>
                                <a:gd name="T47" fmla="*/ 0 h 208"/>
                                <a:gd name="T48" fmla="*/ 0 w 297"/>
                                <a:gd name="T49" fmla="*/ 0 h 208"/>
                                <a:gd name="T50" fmla="*/ 0 w 297"/>
                                <a:gd name="T51" fmla="*/ 0 h 208"/>
                                <a:gd name="T52" fmla="*/ 0 w 297"/>
                                <a:gd name="T53" fmla="*/ 0 h 208"/>
                                <a:gd name="T54" fmla="*/ 0 w 297"/>
                                <a:gd name="T55" fmla="*/ 0 h 208"/>
                                <a:gd name="T56" fmla="*/ 0 w 297"/>
                                <a:gd name="T57" fmla="*/ 0 h 208"/>
                                <a:gd name="T58" fmla="*/ 0 w 297"/>
                                <a:gd name="T59" fmla="*/ 0 h 208"/>
                                <a:gd name="T60" fmla="*/ 0 w 297"/>
                                <a:gd name="T61" fmla="*/ 0 h 208"/>
                                <a:gd name="T62" fmla="*/ 0 w 297"/>
                                <a:gd name="T63" fmla="*/ 0 h 2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7"/>
                                <a:gd name="T97" fmla="*/ 0 h 208"/>
                                <a:gd name="T98" fmla="*/ 297 w 297"/>
                                <a:gd name="T99" fmla="*/ 208 h 20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7" h="208">
                                  <a:moveTo>
                                    <a:pt x="0" y="97"/>
                                  </a:moveTo>
                                  <a:lnTo>
                                    <a:pt x="30" y="87"/>
                                  </a:lnTo>
                                  <a:lnTo>
                                    <a:pt x="56" y="29"/>
                                  </a:lnTo>
                                  <a:lnTo>
                                    <a:pt x="82" y="13"/>
                                  </a:lnTo>
                                  <a:lnTo>
                                    <a:pt x="137" y="11"/>
                                  </a:lnTo>
                                  <a:lnTo>
                                    <a:pt x="150" y="19"/>
                                  </a:lnTo>
                                  <a:lnTo>
                                    <a:pt x="207" y="0"/>
                                  </a:lnTo>
                                  <a:lnTo>
                                    <a:pt x="225" y="19"/>
                                  </a:lnTo>
                                  <a:lnTo>
                                    <a:pt x="248" y="66"/>
                                  </a:lnTo>
                                  <a:lnTo>
                                    <a:pt x="253" y="128"/>
                                  </a:lnTo>
                                  <a:lnTo>
                                    <a:pt x="264" y="136"/>
                                  </a:lnTo>
                                  <a:lnTo>
                                    <a:pt x="297" y="130"/>
                                  </a:lnTo>
                                  <a:lnTo>
                                    <a:pt x="295" y="157"/>
                                  </a:lnTo>
                                  <a:lnTo>
                                    <a:pt x="279" y="170"/>
                                  </a:lnTo>
                                  <a:lnTo>
                                    <a:pt x="282" y="157"/>
                                  </a:lnTo>
                                  <a:lnTo>
                                    <a:pt x="275" y="151"/>
                                  </a:lnTo>
                                  <a:lnTo>
                                    <a:pt x="269" y="201"/>
                                  </a:lnTo>
                                  <a:lnTo>
                                    <a:pt x="214" y="187"/>
                                  </a:lnTo>
                                  <a:lnTo>
                                    <a:pt x="166" y="208"/>
                                  </a:lnTo>
                                  <a:lnTo>
                                    <a:pt x="90" y="201"/>
                                  </a:lnTo>
                                  <a:lnTo>
                                    <a:pt x="83" y="195"/>
                                  </a:lnTo>
                                  <a:lnTo>
                                    <a:pt x="88" y="187"/>
                                  </a:lnTo>
                                  <a:lnTo>
                                    <a:pt x="80" y="185"/>
                                  </a:lnTo>
                                  <a:lnTo>
                                    <a:pt x="70" y="172"/>
                                  </a:lnTo>
                                  <a:lnTo>
                                    <a:pt x="77" y="167"/>
                                  </a:lnTo>
                                  <a:lnTo>
                                    <a:pt x="72" y="161"/>
                                  </a:lnTo>
                                  <a:lnTo>
                                    <a:pt x="65" y="167"/>
                                  </a:lnTo>
                                  <a:lnTo>
                                    <a:pt x="39" y="154"/>
                                  </a:lnTo>
                                  <a:lnTo>
                                    <a:pt x="38" y="140"/>
                                  </a:lnTo>
                                  <a:lnTo>
                                    <a:pt x="30" y="136"/>
                                  </a:lnTo>
                                  <a:lnTo>
                                    <a:pt x="17" y="109"/>
                                  </a:lnTo>
                                  <a:lnTo>
                                    <a:pt x="0" y="97"/>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51" name="Freeform 1330"/>
                            <p:cNvSpPr>
                              <a:spLocks/>
                            </p:cNvSpPr>
                            <p:nvPr/>
                          </p:nvSpPr>
                          <p:spPr bwMode="auto">
                            <a:xfrm>
                              <a:off x="2956" y="2587"/>
                              <a:ext cx="9" cy="7"/>
                            </a:xfrm>
                            <a:custGeom>
                              <a:avLst/>
                              <a:gdLst>
                                <a:gd name="T0" fmla="*/ 0 w 19"/>
                                <a:gd name="T1" fmla="*/ 0 h 16"/>
                                <a:gd name="T2" fmla="*/ 0 w 19"/>
                                <a:gd name="T3" fmla="*/ 0 h 16"/>
                                <a:gd name="T4" fmla="*/ 0 w 19"/>
                                <a:gd name="T5" fmla="*/ 0 h 16"/>
                                <a:gd name="T6" fmla="*/ 0 w 19"/>
                                <a:gd name="T7" fmla="*/ 0 h 16"/>
                                <a:gd name="T8" fmla="*/ 0 w 19"/>
                                <a:gd name="T9" fmla="*/ 0 h 16"/>
                                <a:gd name="T10" fmla="*/ 0 60000 65536"/>
                                <a:gd name="T11" fmla="*/ 0 60000 65536"/>
                                <a:gd name="T12" fmla="*/ 0 60000 65536"/>
                                <a:gd name="T13" fmla="*/ 0 60000 65536"/>
                                <a:gd name="T14" fmla="*/ 0 60000 65536"/>
                                <a:gd name="T15" fmla="*/ 0 w 19"/>
                                <a:gd name="T16" fmla="*/ 0 h 16"/>
                                <a:gd name="T17" fmla="*/ 19 w 19"/>
                                <a:gd name="T18" fmla="*/ 16 h 16"/>
                              </a:gdLst>
                              <a:ahLst/>
                              <a:cxnLst>
                                <a:cxn ang="T10">
                                  <a:pos x="T0" y="T1"/>
                                </a:cxn>
                                <a:cxn ang="T11">
                                  <a:pos x="T2" y="T3"/>
                                </a:cxn>
                                <a:cxn ang="T12">
                                  <a:pos x="T4" y="T5"/>
                                </a:cxn>
                                <a:cxn ang="T13">
                                  <a:pos x="T6" y="T7"/>
                                </a:cxn>
                                <a:cxn ang="T14">
                                  <a:pos x="T8" y="T9"/>
                                </a:cxn>
                              </a:cxnLst>
                              <a:rect l="T15" t="T16" r="T17" b="T18"/>
                              <a:pathLst>
                                <a:path w="19" h="16">
                                  <a:moveTo>
                                    <a:pt x="19" y="0"/>
                                  </a:moveTo>
                                  <a:lnTo>
                                    <a:pt x="0" y="8"/>
                                  </a:lnTo>
                                  <a:lnTo>
                                    <a:pt x="0" y="15"/>
                                  </a:lnTo>
                                  <a:lnTo>
                                    <a:pt x="11" y="16"/>
                                  </a:lnTo>
                                  <a:lnTo>
                                    <a:pt x="19"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52" name="Freeform 1331"/>
                            <p:cNvSpPr>
                              <a:spLocks/>
                            </p:cNvSpPr>
                            <p:nvPr/>
                          </p:nvSpPr>
                          <p:spPr bwMode="auto">
                            <a:xfrm>
                              <a:off x="2956" y="2587"/>
                              <a:ext cx="9" cy="7"/>
                            </a:xfrm>
                            <a:custGeom>
                              <a:avLst/>
                              <a:gdLst>
                                <a:gd name="T0" fmla="*/ 0 w 19"/>
                                <a:gd name="T1" fmla="*/ 0 h 16"/>
                                <a:gd name="T2" fmla="*/ 0 w 19"/>
                                <a:gd name="T3" fmla="*/ 0 h 16"/>
                                <a:gd name="T4" fmla="*/ 0 w 19"/>
                                <a:gd name="T5" fmla="*/ 0 h 16"/>
                                <a:gd name="T6" fmla="*/ 0 w 19"/>
                                <a:gd name="T7" fmla="*/ 0 h 16"/>
                                <a:gd name="T8" fmla="*/ 0 w 19"/>
                                <a:gd name="T9" fmla="*/ 0 h 16"/>
                                <a:gd name="T10" fmla="*/ 0 60000 65536"/>
                                <a:gd name="T11" fmla="*/ 0 60000 65536"/>
                                <a:gd name="T12" fmla="*/ 0 60000 65536"/>
                                <a:gd name="T13" fmla="*/ 0 60000 65536"/>
                                <a:gd name="T14" fmla="*/ 0 60000 65536"/>
                                <a:gd name="T15" fmla="*/ 0 w 19"/>
                                <a:gd name="T16" fmla="*/ 0 h 16"/>
                                <a:gd name="T17" fmla="*/ 19 w 19"/>
                                <a:gd name="T18" fmla="*/ 16 h 16"/>
                              </a:gdLst>
                              <a:ahLst/>
                              <a:cxnLst>
                                <a:cxn ang="T10">
                                  <a:pos x="T0" y="T1"/>
                                </a:cxn>
                                <a:cxn ang="T11">
                                  <a:pos x="T2" y="T3"/>
                                </a:cxn>
                                <a:cxn ang="T12">
                                  <a:pos x="T4" y="T5"/>
                                </a:cxn>
                                <a:cxn ang="T13">
                                  <a:pos x="T6" y="T7"/>
                                </a:cxn>
                                <a:cxn ang="T14">
                                  <a:pos x="T8" y="T9"/>
                                </a:cxn>
                              </a:cxnLst>
                              <a:rect l="T15" t="T16" r="T17" b="T18"/>
                              <a:pathLst>
                                <a:path w="19" h="16">
                                  <a:moveTo>
                                    <a:pt x="19" y="0"/>
                                  </a:moveTo>
                                  <a:lnTo>
                                    <a:pt x="0" y="8"/>
                                  </a:lnTo>
                                  <a:lnTo>
                                    <a:pt x="0" y="15"/>
                                  </a:lnTo>
                                  <a:lnTo>
                                    <a:pt x="11" y="16"/>
                                  </a:lnTo>
                                  <a:lnTo>
                                    <a:pt x="19"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53" name="Freeform 1332"/>
                            <p:cNvSpPr>
                              <a:spLocks/>
                            </p:cNvSpPr>
                            <p:nvPr/>
                          </p:nvSpPr>
                          <p:spPr bwMode="auto">
                            <a:xfrm>
                              <a:off x="2993" y="2585"/>
                              <a:ext cx="7" cy="9"/>
                            </a:xfrm>
                            <a:custGeom>
                              <a:avLst/>
                              <a:gdLst>
                                <a:gd name="T0" fmla="*/ 0 w 16"/>
                                <a:gd name="T1" fmla="*/ 0 h 21"/>
                                <a:gd name="T2" fmla="*/ 0 w 16"/>
                                <a:gd name="T3" fmla="*/ 0 h 21"/>
                                <a:gd name="T4" fmla="*/ 0 w 16"/>
                                <a:gd name="T5" fmla="*/ 0 h 21"/>
                                <a:gd name="T6" fmla="*/ 0 w 16"/>
                                <a:gd name="T7" fmla="*/ 0 h 21"/>
                                <a:gd name="T8" fmla="*/ 0 60000 65536"/>
                                <a:gd name="T9" fmla="*/ 0 60000 65536"/>
                                <a:gd name="T10" fmla="*/ 0 60000 65536"/>
                                <a:gd name="T11" fmla="*/ 0 60000 65536"/>
                                <a:gd name="T12" fmla="*/ 0 w 16"/>
                                <a:gd name="T13" fmla="*/ 0 h 21"/>
                                <a:gd name="T14" fmla="*/ 16 w 16"/>
                                <a:gd name="T15" fmla="*/ 21 h 21"/>
                              </a:gdLst>
                              <a:ahLst/>
                              <a:cxnLst>
                                <a:cxn ang="T8">
                                  <a:pos x="T0" y="T1"/>
                                </a:cxn>
                                <a:cxn ang="T9">
                                  <a:pos x="T2" y="T3"/>
                                </a:cxn>
                                <a:cxn ang="T10">
                                  <a:pos x="T4" y="T5"/>
                                </a:cxn>
                                <a:cxn ang="T11">
                                  <a:pos x="T6" y="T7"/>
                                </a:cxn>
                              </a:cxnLst>
                              <a:rect l="T12" t="T13" r="T14" b="T15"/>
                              <a:pathLst>
                                <a:path w="16" h="21">
                                  <a:moveTo>
                                    <a:pt x="16" y="0"/>
                                  </a:moveTo>
                                  <a:lnTo>
                                    <a:pt x="0" y="21"/>
                                  </a:lnTo>
                                  <a:lnTo>
                                    <a:pt x="15" y="13"/>
                                  </a:lnTo>
                                  <a:lnTo>
                                    <a:pt x="16"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54" name="Freeform 1333"/>
                            <p:cNvSpPr>
                              <a:spLocks/>
                            </p:cNvSpPr>
                            <p:nvPr/>
                          </p:nvSpPr>
                          <p:spPr bwMode="auto">
                            <a:xfrm>
                              <a:off x="2993" y="2585"/>
                              <a:ext cx="7" cy="9"/>
                            </a:xfrm>
                            <a:custGeom>
                              <a:avLst/>
                              <a:gdLst>
                                <a:gd name="T0" fmla="*/ 0 w 16"/>
                                <a:gd name="T1" fmla="*/ 0 h 21"/>
                                <a:gd name="T2" fmla="*/ 0 w 16"/>
                                <a:gd name="T3" fmla="*/ 0 h 21"/>
                                <a:gd name="T4" fmla="*/ 0 w 16"/>
                                <a:gd name="T5" fmla="*/ 0 h 21"/>
                                <a:gd name="T6" fmla="*/ 0 w 16"/>
                                <a:gd name="T7" fmla="*/ 0 h 21"/>
                                <a:gd name="T8" fmla="*/ 0 60000 65536"/>
                                <a:gd name="T9" fmla="*/ 0 60000 65536"/>
                                <a:gd name="T10" fmla="*/ 0 60000 65536"/>
                                <a:gd name="T11" fmla="*/ 0 60000 65536"/>
                                <a:gd name="T12" fmla="*/ 0 w 16"/>
                                <a:gd name="T13" fmla="*/ 0 h 21"/>
                                <a:gd name="T14" fmla="*/ 16 w 16"/>
                                <a:gd name="T15" fmla="*/ 21 h 21"/>
                              </a:gdLst>
                              <a:ahLst/>
                              <a:cxnLst>
                                <a:cxn ang="T8">
                                  <a:pos x="T0" y="T1"/>
                                </a:cxn>
                                <a:cxn ang="T9">
                                  <a:pos x="T2" y="T3"/>
                                </a:cxn>
                                <a:cxn ang="T10">
                                  <a:pos x="T4" y="T5"/>
                                </a:cxn>
                                <a:cxn ang="T11">
                                  <a:pos x="T6" y="T7"/>
                                </a:cxn>
                              </a:cxnLst>
                              <a:rect l="T12" t="T13" r="T14" b="T15"/>
                              <a:pathLst>
                                <a:path w="16" h="21">
                                  <a:moveTo>
                                    <a:pt x="16" y="0"/>
                                  </a:moveTo>
                                  <a:lnTo>
                                    <a:pt x="0" y="21"/>
                                  </a:lnTo>
                                  <a:lnTo>
                                    <a:pt x="15" y="13"/>
                                  </a:lnTo>
                                  <a:lnTo>
                                    <a:pt x="16"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55" name="Freeform 1334"/>
                            <p:cNvSpPr>
                              <a:spLocks/>
                            </p:cNvSpPr>
                            <p:nvPr/>
                          </p:nvSpPr>
                          <p:spPr bwMode="auto">
                            <a:xfrm>
                              <a:off x="2972" y="2594"/>
                              <a:ext cx="5" cy="7"/>
                            </a:xfrm>
                            <a:custGeom>
                              <a:avLst/>
                              <a:gdLst>
                                <a:gd name="T0" fmla="*/ 0 w 13"/>
                                <a:gd name="T1" fmla="*/ 0 h 14"/>
                                <a:gd name="T2" fmla="*/ 0 w 13"/>
                                <a:gd name="T3" fmla="*/ 1 h 14"/>
                                <a:gd name="T4" fmla="*/ 0 w 13"/>
                                <a:gd name="T5" fmla="*/ 1 h 14"/>
                                <a:gd name="T6" fmla="*/ 0 w 13"/>
                                <a:gd name="T7" fmla="*/ 1 h 14"/>
                                <a:gd name="T8" fmla="*/ 0 w 13"/>
                                <a:gd name="T9" fmla="*/ 0 h 14"/>
                                <a:gd name="T10" fmla="*/ 0 60000 65536"/>
                                <a:gd name="T11" fmla="*/ 0 60000 65536"/>
                                <a:gd name="T12" fmla="*/ 0 60000 65536"/>
                                <a:gd name="T13" fmla="*/ 0 60000 65536"/>
                                <a:gd name="T14" fmla="*/ 0 60000 65536"/>
                                <a:gd name="T15" fmla="*/ 0 w 13"/>
                                <a:gd name="T16" fmla="*/ 0 h 14"/>
                                <a:gd name="T17" fmla="*/ 13 w 13"/>
                                <a:gd name="T18" fmla="*/ 14 h 14"/>
                              </a:gdLst>
                              <a:ahLst/>
                              <a:cxnLst>
                                <a:cxn ang="T10">
                                  <a:pos x="T0" y="T1"/>
                                </a:cxn>
                                <a:cxn ang="T11">
                                  <a:pos x="T2" y="T3"/>
                                </a:cxn>
                                <a:cxn ang="T12">
                                  <a:pos x="T4" y="T5"/>
                                </a:cxn>
                                <a:cxn ang="T13">
                                  <a:pos x="T6" y="T7"/>
                                </a:cxn>
                                <a:cxn ang="T14">
                                  <a:pos x="T8" y="T9"/>
                                </a:cxn>
                              </a:cxnLst>
                              <a:rect l="T15" t="T16" r="T17" b="T18"/>
                              <a:pathLst>
                                <a:path w="13" h="14">
                                  <a:moveTo>
                                    <a:pt x="4" y="0"/>
                                  </a:moveTo>
                                  <a:lnTo>
                                    <a:pt x="0" y="14"/>
                                  </a:lnTo>
                                  <a:lnTo>
                                    <a:pt x="6" y="14"/>
                                  </a:lnTo>
                                  <a:lnTo>
                                    <a:pt x="13" y="5"/>
                                  </a:lnTo>
                                  <a:lnTo>
                                    <a:pt x="4"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56" name="Freeform 1335"/>
                            <p:cNvSpPr>
                              <a:spLocks/>
                            </p:cNvSpPr>
                            <p:nvPr/>
                          </p:nvSpPr>
                          <p:spPr bwMode="auto">
                            <a:xfrm>
                              <a:off x="2972" y="2594"/>
                              <a:ext cx="5" cy="7"/>
                            </a:xfrm>
                            <a:custGeom>
                              <a:avLst/>
                              <a:gdLst>
                                <a:gd name="T0" fmla="*/ 0 w 13"/>
                                <a:gd name="T1" fmla="*/ 0 h 14"/>
                                <a:gd name="T2" fmla="*/ 0 w 13"/>
                                <a:gd name="T3" fmla="*/ 1 h 14"/>
                                <a:gd name="T4" fmla="*/ 0 w 13"/>
                                <a:gd name="T5" fmla="*/ 1 h 14"/>
                                <a:gd name="T6" fmla="*/ 0 w 13"/>
                                <a:gd name="T7" fmla="*/ 1 h 14"/>
                                <a:gd name="T8" fmla="*/ 0 w 13"/>
                                <a:gd name="T9" fmla="*/ 0 h 14"/>
                                <a:gd name="T10" fmla="*/ 0 60000 65536"/>
                                <a:gd name="T11" fmla="*/ 0 60000 65536"/>
                                <a:gd name="T12" fmla="*/ 0 60000 65536"/>
                                <a:gd name="T13" fmla="*/ 0 60000 65536"/>
                                <a:gd name="T14" fmla="*/ 0 60000 65536"/>
                                <a:gd name="T15" fmla="*/ 0 w 13"/>
                                <a:gd name="T16" fmla="*/ 0 h 14"/>
                                <a:gd name="T17" fmla="*/ 13 w 13"/>
                                <a:gd name="T18" fmla="*/ 14 h 14"/>
                              </a:gdLst>
                              <a:ahLst/>
                              <a:cxnLst>
                                <a:cxn ang="T10">
                                  <a:pos x="T0" y="T1"/>
                                </a:cxn>
                                <a:cxn ang="T11">
                                  <a:pos x="T2" y="T3"/>
                                </a:cxn>
                                <a:cxn ang="T12">
                                  <a:pos x="T4" y="T5"/>
                                </a:cxn>
                                <a:cxn ang="T13">
                                  <a:pos x="T6" y="T7"/>
                                </a:cxn>
                                <a:cxn ang="T14">
                                  <a:pos x="T8" y="T9"/>
                                </a:cxn>
                              </a:cxnLst>
                              <a:rect l="T15" t="T16" r="T17" b="T18"/>
                              <a:pathLst>
                                <a:path w="13" h="14">
                                  <a:moveTo>
                                    <a:pt x="4" y="0"/>
                                  </a:moveTo>
                                  <a:lnTo>
                                    <a:pt x="0" y="14"/>
                                  </a:lnTo>
                                  <a:lnTo>
                                    <a:pt x="6" y="14"/>
                                  </a:lnTo>
                                  <a:lnTo>
                                    <a:pt x="13" y="5"/>
                                  </a:lnTo>
                                  <a:lnTo>
                                    <a:pt x="4"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57" name="Freeform 1336"/>
                            <p:cNvSpPr>
                              <a:spLocks/>
                            </p:cNvSpPr>
                            <p:nvPr/>
                          </p:nvSpPr>
                          <p:spPr bwMode="auto">
                            <a:xfrm>
                              <a:off x="3067" y="2316"/>
                              <a:ext cx="181" cy="142"/>
                            </a:xfrm>
                            <a:custGeom>
                              <a:avLst/>
                              <a:gdLst>
                                <a:gd name="T0" fmla="*/ 0 w 395"/>
                                <a:gd name="T1" fmla="*/ 0 h 312"/>
                                <a:gd name="T2" fmla="*/ 0 w 395"/>
                                <a:gd name="T3" fmla="*/ 0 h 312"/>
                                <a:gd name="T4" fmla="*/ 0 w 395"/>
                                <a:gd name="T5" fmla="*/ 0 h 312"/>
                                <a:gd name="T6" fmla="*/ 0 w 395"/>
                                <a:gd name="T7" fmla="*/ 0 h 312"/>
                                <a:gd name="T8" fmla="*/ 0 w 395"/>
                                <a:gd name="T9" fmla="*/ 0 h 312"/>
                                <a:gd name="T10" fmla="*/ 0 w 395"/>
                                <a:gd name="T11" fmla="*/ 0 h 312"/>
                                <a:gd name="T12" fmla="*/ 0 w 395"/>
                                <a:gd name="T13" fmla="*/ 0 h 312"/>
                                <a:gd name="T14" fmla="*/ 0 w 395"/>
                                <a:gd name="T15" fmla="*/ 0 h 312"/>
                                <a:gd name="T16" fmla="*/ 0 w 395"/>
                                <a:gd name="T17" fmla="*/ 0 h 312"/>
                                <a:gd name="T18" fmla="*/ 0 w 395"/>
                                <a:gd name="T19" fmla="*/ 0 h 312"/>
                                <a:gd name="T20" fmla="*/ 0 w 395"/>
                                <a:gd name="T21" fmla="*/ 0 h 312"/>
                                <a:gd name="T22" fmla="*/ 0 w 395"/>
                                <a:gd name="T23" fmla="*/ 0 h 312"/>
                                <a:gd name="T24" fmla="*/ 0 w 395"/>
                                <a:gd name="T25" fmla="*/ 0 h 312"/>
                                <a:gd name="T26" fmla="*/ 0 w 395"/>
                                <a:gd name="T27" fmla="*/ 0 h 312"/>
                                <a:gd name="T28" fmla="*/ 0 w 395"/>
                                <a:gd name="T29" fmla="*/ 0 h 312"/>
                                <a:gd name="T30" fmla="*/ 0 w 395"/>
                                <a:gd name="T31" fmla="*/ 0 h 312"/>
                                <a:gd name="T32" fmla="*/ 0 w 395"/>
                                <a:gd name="T33" fmla="*/ 0 h 312"/>
                                <a:gd name="T34" fmla="*/ 0 w 395"/>
                                <a:gd name="T35" fmla="*/ 0 h 312"/>
                                <a:gd name="T36" fmla="*/ 0 w 395"/>
                                <a:gd name="T37" fmla="*/ 0 h 312"/>
                                <a:gd name="T38" fmla="*/ 0 w 395"/>
                                <a:gd name="T39" fmla="*/ 0 h 312"/>
                                <a:gd name="T40" fmla="*/ 0 w 395"/>
                                <a:gd name="T41" fmla="*/ 0 h 312"/>
                                <a:gd name="T42" fmla="*/ 0 w 395"/>
                                <a:gd name="T43" fmla="*/ 0 h 312"/>
                                <a:gd name="T44" fmla="*/ 0 w 395"/>
                                <a:gd name="T45" fmla="*/ 0 h 312"/>
                                <a:gd name="T46" fmla="*/ 0 w 395"/>
                                <a:gd name="T47" fmla="*/ 0 h 312"/>
                                <a:gd name="T48" fmla="*/ 0 w 395"/>
                                <a:gd name="T49" fmla="*/ 0 h 312"/>
                                <a:gd name="T50" fmla="*/ 0 w 395"/>
                                <a:gd name="T51" fmla="*/ 0 h 312"/>
                                <a:gd name="T52" fmla="*/ 0 w 395"/>
                                <a:gd name="T53" fmla="*/ 0 h 312"/>
                                <a:gd name="T54" fmla="*/ 0 w 395"/>
                                <a:gd name="T55" fmla="*/ 0 h 312"/>
                                <a:gd name="T56" fmla="*/ 0 w 395"/>
                                <a:gd name="T57" fmla="*/ 0 h 312"/>
                                <a:gd name="T58" fmla="*/ 0 w 395"/>
                                <a:gd name="T59" fmla="*/ 0 h 312"/>
                                <a:gd name="T60" fmla="*/ 0 w 395"/>
                                <a:gd name="T61" fmla="*/ 0 h 312"/>
                                <a:gd name="T62" fmla="*/ 0 w 395"/>
                                <a:gd name="T63" fmla="*/ 0 h 312"/>
                                <a:gd name="T64" fmla="*/ 0 w 395"/>
                                <a:gd name="T65" fmla="*/ 0 h 312"/>
                                <a:gd name="T66" fmla="*/ 0 w 395"/>
                                <a:gd name="T67" fmla="*/ 0 h 312"/>
                                <a:gd name="T68" fmla="*/ 0 w 395"/>
                                <a:gd name="T69" fmla="*/ 0 h 312"/>
                                <a:gd name="T70" fmla="*/ 0 w 395"/>
                                <a:gd name="T71" fmla="*/ 0 h 312"/>
                                <a:gd name="T72" fmla="*/ 0 w 395"/>
                                <a:gd name="T73" fmla="*/ 0 h 312"/>
                                <a:gd name="T74" fmla="*/ 0 w 395"/>
                                <a:gd name="T75" fmla="*/ 0 h 312"/>
                                <a:gd name="T76" fmla="*/ 0 w 395"/>
                                <a:gd name="T77" fmla="*/ 0 h 312"/>
                                <a:gd name="T78" fmla="*/ 0 w 395"/>
                                <a:gd name="T79" fmla="*/ 0 h 312"/>
                                <a:gd name="T80" fmla="*/ 0 w 395"/>
                                <a:gd name="T81" fmla="*/ 0 h 312"/>
                                <a:gd name="T82" fmla="*/ 0 w 395"/>
                                <a:gd name="T83" fmla="*/ 0 h 312"/>
                                <a:gd name="T84" fmla="*/ 0 w 395"/>
                                <a:gd name="T85" fmla="*/ 0 h 312"/>
                                <a:gd name="T86" fmla="*/ 0 w 395"/>
                                <a:gd name="T87" fmla="*/ 0 h 312"/>
                                <a:gd name="T88" fmla="*/ 0 w 395"/>
                                <a:gd name="T89" fmla="*/ 0 h 312"/>
                                <a:gd name="T90" fmla="*/ 0 w 395"/>
                                <a:gd name="T91" fmla="*/ 0 h 312"/>
                                <a:gd name="T92" fmla="*/ 0 w 395"/>
                                <a:gd name="T93" fmla="*/ 0 h 31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5"/>
                                <a:gd name="T142" fmla="*/ 0 h 312"/>
                                <a:gd name="T143" fmla="*/ 395 w 395"/>
                                <a:gd name="T144" fmla="*/ 312 h 31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5" h="312">
                                  <a:moveTo>
                                    <a:pt x="234" y="13"/>
                                  </a:moveTo>
                                  <a:lnTo>
                                    <a:pt x="268" y="39"/>
                                  </a:lnTo>
                                  <a:lnTo>
                                    <a:pt x="304" y="44"/>
                                  </a:lnTo>
                                  <a:lnTo>
                                    <a:pt x="317" y="41"/>
                                  </a:lnTo>
                                  <a:lnTo>
                                    <a:pt x="332" y="44"/>
                                  </a:lnTo>
                                  <a:lnTo>
                                    <a:pt x="338" y="54"/>
                                  </a:lnTo>
                                  <a:lnTo>
                                    <a:pt x="342" y="49"/>
                                  </a:lnTo>
                                  <a:lnTo>
                                    <a:pt x="355" y="55"/>
                                  </a:lnTo>
                                  <a:lnTo>
                                    <a:pt x="389" y="54"/>
                                  </a:lnTo>
                                  <a:lnTo>
                                    <a:pt x="395" y="59"/>
                                  </a:lnTo>
                                  <a:lnTo>
                                    <a:pt x="387" y="80"/>
                                  </a:lnTo>
                                  <a:lnTo>
                                    <a:pt x="316" y="122"/>
                                  </a:lnTo>
                                  <a:lnTo>
                                    <a:pt x="281" y="179"/>
                                  </a:lnTo>
                                  <a:lnTo>
                                    <a:pt x="285" y="195"/>
                                  </a:lnTo>
                                  <a:lnTo>
                                    <a:pt x="298" y="203"/>
                                  </a:lnTo>
                                  <a:lnTo>
                                    <a:pt x="294" y="210"/>
                                  </a:lnTo>
                                  <a:lnTo>
                                    <a:pt x="278" y="225"/>
                                  </a:lnTo>
                                  <a:lnTo>
                                    <a:pt x="268" y="251"/>
                                  </a:lnTo>
                                  <a:lnTo>
                                    <a:pt x="250" y="252"/>
                                  </a:lnTo>
                                  <a:lnTo>
                                    <a:pt x="228" y="283"/>
                                  </a:lnTo>
                                  <a:lnTo>
                                    <a:pt x="154" y="285"/>
                                  </a:lnTo>
                                  <a:lnTo>
                                    <a:pt x="122" y="312"/>
                                  </a:lnTo>
                                  <a:lnTo>
                                    <a:pt x="102" y="304"/>
                                  </a:lnTo>
                                  <a:lnTo>
                                    <a:pt x="84" y="272"/>
                                  </a:lnTo>
                                  <a:lnTo>
                                    <a:pt x="58" y="265"/>
                                  </a:lnTo>
                                  <a:lnTo>
                                    <a:pt x="57" y="249"/>
                                  </a:lnTo>
                                  <a:lnTo>
                                    <a:pt x="73" y="233"/>
                                  </a:lnTo>
                                  <a:lnTo>
                                    <a:pt x="63" y="215"/>
                                  </a:lnTo>
                                  <a:lnTo>
                                    <a:pt x="70" y="194"/>
                                  </a:lnTo>
                                  <a:lnTo>
                                    <a:pt x="60" y="169"/>
                                  </a:lnTo>
                                  <a:lnTo>
                                    <a:pt x="76" y="156"/>
                                  </a:lnTo>
                                  <a:lnTo>
                                    <a:pt x="75" y="143"/>
                                  </a:lnTo>
                                  <a:lnTo>
                                    <a:pt x="78" y="112"/>
                                  </a:lnTo>
                                  <a:lnTo>
                                    <a:pt x="96" y="88"/>
                                  </a:lnTo>
                                  <a:lnTo>
                                    <a:pt x="89" y="75"/>
                                  </a:lnTo>
                                  <a:lnTo>
                                    <a:pt x="41" y="76"/>
                                  </a:lnTo>
                                  <a:lnTo>
                                    <a:pt x="37" y="67"/>
                                  </a:lnTo>
                                  <a:lnTo>
                                    <a:pt x="14" y="80"/>
                                  </a:lnTo>
                                  <a:lnTo>
                                    <a:pt x="19" y="57"/>
                                  </a:lnTo>
                                  <a:lnTo>
                                    <a:pt x="14" y="59"/>
                                  </a:lnTo>
                                  <a:lnTo>
                                    <a:pt x="11" y="50"/>
                                  </a:lnTo>
                                  <a:lnTo>
                                    <a:pt x="14" y="44"/>
                                  </a:lnTo>
                                  <a:lnTo>
                                    <a:pt x="0" y="29"/>
                                  </a:lnTo>
                                  <a:lnTo>
                                    <a:pt x="10" y="18"/>
                                  </a:lnTo>
                                  <a:lnTo>
                                    <a:pt x="28" y="16"/>
                                  </a:lnTo>
                                  <a:lnTo>
                                    <a:pt x="36" y="0"/>
                                  </a:lnTo>
                                  <a:lnTo>
                                    <a:pt x="234" y="13"/>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58" name="Freeform 1337"/>
                            <p:cNvSpPr>
                              <a:spLocks/>
                            </p:cNvSpPr>
                            <p:nvPr/>
                          </p:nvSpPr>
                          <p:spPr bwMode="auto">
                            <a:xfrm>
                              <a:off x="3067" y="2316"/>
                              <a:ext cx="181" cy="142"/>
                            </a:xfrm>
                            <a:custGeom>
                              <a:avLst/>
                              <a:gdLst>
                                <a:gd name="T0" fmla="*/ 0 w 395"/>
                                <a:gd name="T1" fmla="*/ 0 h 312"/>
                                <a:gd name="T2" fmla="*/ 0 w 395"/>
                                <a:gd name="T3" fmla="*/ 0 h 312"/>
                                <a:gd name="T4" fmla="*/ 0 w 395"/>
                                <a:gd name="T5" fmla="*/ 0 h 312"/>
                                <a:gd name="T6" fmla="*/ 0 w 395"/>
                                <a:gd name="T7" fmla="*/ 0 h 312"/>
                                <a:gd name="T8" fmla="*/ 0 w 395"/>
                                <a:gd name="T9" fmla="*/ 0 h 312"/>
                                <a:gd name="T10" fmla="*/ 0 w 395"/>
                                <a:gd name="T11" fmla="*/ 0 h 312"/>
                                <a:gd name="T12" fmla="*/ 0 w 395"/>
                                <a:gd name="T13" fmla="*/ 0 h 312"/>
                                <a:gd name="T14" fmla="*/ 0 w 395"/>
                                <a:gd name="T15" fmla="*/ 0 h 312"/>
                                <a:gd name="T16" fmla="*/ 0 w 395"/>
                                <a:gd name="T17" fmla="*/ 0 h 312"/>
                                <a:gd name="T18" fmla="*/ 0 w 395"/>
                                <a:gd name="T19" fmla="*/ 0 h 312"/>
                                <a:gd name="T20" fmla="*/ 0 w 395"/>
                                <a:gd name="T21" fmla="*/ 0 h 312"/>
                                <a:gd name="T22" fmla="*/ 0 w 395"/>
                                <a:gd name="T23" fmla="*/ 0 h 312"/>
                                <a:gd name="T24" fmla="*/ 0 w 395"/>
                                <a:gd name="T25" fmla="*/ 0 h 312"/>
                                <a:gd name="T26" fmla="*/ 0 w 395"/>
                                <a:gd name="T27" fmla="*/ 0 h 312"/>
                                <a:gd name="T28" fmla="*/ 0 w 395"/>
                                <a:gd name="T29" fmla="*/ 0 h 312"/>
                                <a:gd name="T30" fmla="*/ 0 w 395"/>
                                <a:gd name="T31" fmla="*/ 0 h 312"/>
                                <a:gd name="T32" fmla="*/ 0 w 395"/>
                                <a:gd name="T33" fmla="*/ 0 h 312"/>
                                <a:gd name="T34" fmla="*/ 0 w 395"/>
                                <a:gd name="T35" fmla="*/ 0 h 312"/>
                                <a:gd name="T36" fmla="*/ 0 w 395"/>
                                <a:gd name="T37" fmla="*/ 0 h 312"/>
                                <a:gd name="T38" fmla="*/ 0 w 395"/>
                                <a:gd name="T39" fmla="*/ 0 h 312"/>
                                <a:gd name="T40" fmla="*/ 0 w 395"/>
                                <a:gd name="T41" fmla="*/ 0 h 312"/>
                                <a:gd name="T42" fmla="*/ 0 w 395"/>
                                <a:gd name="T43" fmla="*/ 0 h 312"/>
                                <a:gd name="T44" fmla="*/ 0 w 395"/>
                                <a:gd name="T45" fmla="*/ 0 h 312"/>
                                <a:gd name="T46" fmla="*/ 0 w 395"/>
                                <a:gd name="T47" fmla="*/ 0 h 312"/>
                                <a:gd name="T48" fmla="*/ 0 w 395"/>
                                <a:gd name="T49" fmla="*/ 0 h 312"/>
                                <a:gd name="T50" fmla="*/ 0 w 395"/>
                                <a:gd name="T51" fmla="*/ 0 h 312"/>
                                <a:gd name="T52" fmla="*/ 0 w 395"/>
                                <a:gd name="T53" fmla="*/ 0 h 312"/>
                                <a:gd name="T54" fmla="*/ 0 w 395"/>
                                <a:gd name="T55" fmla="*/ 0 h 312"/>
                                <a:gd name="T56" fmla="*/ 0 w 395"/>
                                <a:gd name="T57" fmla="*/ 0 h 312"/>
                                <a:gd name="T58" fmla="*/ 0 w 395"/>
                                <a:gd name="T59" fmla="*/ 0 h 312"/>
                                <a:gd name="T60" fmla="*/ 0 w 395"/>
                                <a:gd name="T61" fmla="*/ 0 h 312"/>
                                <a:gd name="T62" fmla="*/ 0 w 395"/>
                                <a:gd name="T63" fmla="*/ 0 h 312"/>
                                <a:gd name="T64" fmla="*/ 0 w 395"/>
                                <a:gd name="T65" fmla="*/ 0 h 312"/>
                                <a:gd name="T66" fmla="*/ 0 w 395"/>
                                <a:gd name="T67" fmla="*/ 0 h 312"/>
                                <a:gd name="T68" fmla="*/ 0 w 395"/>
                                <a:gd name="T69" fmla="*/ 0 h 312"/>
                                <a:gd name="T70" fmla="*/ 0 w 395"/>
                                <a:gd name="T71" fmla="*/ 0 h 312"/>
                                <a:gd name="T72" fmla="*/ 0 w 395"/>
                                <a:gd name="T73" fmla="*/ 0 h 312"/>
                                <a:gd name="T74" fmla="*/ 0 w 395"/>
                                <a:gd name="T75" fmla="*/ 0 h 312"/>
                                <a:gd name="T76" fmla="*/ 0 w 395"/>
                                <a:gd name="T77" fmla="*/ 0 h 312"/>
                                <a:gd name="T78" fmla="*/ 0 w 395"/>
                                <a:gd name="T79" fmla="*/ 0 h 312"/>
                                <a:gd name="T80" fmla="*/ 0 w 395"/>
                                <a:gd name="T81" fmla="*/ 0 h 312"/>
                                <a:gd name="T82" fmla="*/ 0 w 395"/>
                                <a:gd name="T83" fmla="*/ 0 h 312"/>
                                <a:gd name="T84" fmla="*/ 0 w 395"/>
                                <a:gd name="T85" fmla="*/ 0 h 312"/>
                                <a:gd name="T86" fmla="*/ 0 w 395"/>
                                <a:gd name="T87" fmla="*/ 0 h 312"/>
                                <a:gd name="T88" fmla="*/ 0 w 395"/>
                                <a:gd name="T89" fmla="*/ 0 h 312"/>
                                <a:gd name="T90" fmla="*/ 0 w 395"/>
                                <a:gd name="T91" fmla="*/ 0 h 312"/>
                                <a:gd name="T92" fmla="*/ 0 w 395"/>
                                <a:gd name="T93" fmla="*/ 0 h 31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5"/>
                                <a:gd name="T142" fmla="*/ 0 h 312"/>
                                <a:gd name="T143" fmla="*/ 395 w 395"/>
                                <a:gd name="T144" fmla="*/ 312 h 31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5" h="312">
                                  <a:moveTo>
                                    <a:pt x="234" y="13"/>
                                  </a:moveTo>
                                  <a:lnTo>
                                    <a:pt x="268" y="39"/>
                                  </a:lnTo>
                                  <a:lnTo>
                                    <a:pt x="304" y="44"/>
                                  </a:lnTo>
                                  <a:lnTo>
                                    <a:pt x="317" y="41"/>
                                  </a:lnTo>
                                  <a:lnTo>
                                    <a:pt x="332" y="44"/>
                                  </a:lnTo>
                                  <a:lnTo>
                                    <a:pt x="338" y="54"/>
                                  </a:lnTo>
                                  <a:lnTo>
                                    <a:pt x="342" y="49"/>
                                  </a:lnTo>
                                  <a:lnTo>
                                    <a:pt x="355" y="55"/>
                                  </a:lnTo>
                                  <a:lnTo>
                                    <a:pt x="389" y="54"/>
                                  </a:lnTo>
                                  <a:lnTo>
                                    <a:pt x="395" y="59"/>
                                  </a:lnTo>
                                  <a:lnTo>
                                    <a:pt x="387" y="80"/>
                                  </a:lnTo>
                                  <a:lnTo>
                                    <a:pt x="316" y="122"/>
                                  </a:lnTo>
                                  <a:lnTo>
                                    <a:pt x="281" y="179"/>
                                  </a:lnTo>
                                  <a:lnTo>
                                    <a:pt x="285" y="195"/>
                                  </a:lnTo>
                                  <a:lnTo>
                                    <a:pt x="298" y="203"/>
                                  </a:lnTo>
                                  <a:lnTo>
                                    <a:pt x="294" y="210"/>
                                  </a:lnTo>
                                  <a:lnTo>
                                    <a:pt x="278" y="225"/>
                                  </a:lnTo>
                                  <a:lnTo>
                                    <a:pt x="268" y="251"/>
                                  </a:lnTo>
                                  <a:lnTo>
                                    <a:pt x="250" y="252"/>
                                  </a:lnTo>
                                  <a:lnTo>
                                    <a:pt x="228" y="283"/>
                                  </a:lnTo>
                                  <a:lnTo>
                                    <a:pt x="154" y="285"/>
                                  </a:lnTo>
                                  <a:lnTo>
                                    <a:pt x="122" y="312"/>
                                  </a:lnTo>
                                  <a:lnTo>
                                    <a:pt x="102" y="304"/>
                                  </a:lnTo>
                                  <a:lnTo>
                                    <a:pt x="84" y="272"/>
                                  </a:lnTo>
                                  <a:lnTo>
                                    <a:pt x="58" y="265"/>
                                  </a:lnTo>
                                  <a:lnTo>
                                    <a:pt x="57" y="249"/>
                                  </a:lnTo>
                                  <a:lnTo>
                                    <a:pt x="73" y="233"/>
                                  </a:lnTo>
                                  <a:lnTo>
                                    <a:pt x="63" y="215"/>
                                  </a:lnTo>
                                  <a:lnTo>
                                    <a:pt x="70" y="194"/>
                                  </a:lnTo>
                                  <a:lnTo>
                                    <a:pt x="60" y="169"/>
                                  </a:lnTo>
                                  <a:lnTo>
                                    <a:pt x="76" y="156"/>
                                  </a:lnTo>
                                  <a:lnTo>
                                    <a:pt x="75" y="143"/>
                                  </a:lnTo>
                                  <a:lnTo>
                                    <a:pt x="78" y="112"/>
                                  </a:lnTo>
                                  <a:lnTo>
                                    <a:pt x="96" y="88"/>
                                  </a:lnTo>
                                  <a:lnTo>
                                    <a:pt x="89" y="75"/>
                                  </a:lnTo>
                                  <a:lnTo>
                                    <a:pt x="41" y="76"/>
                                  </a:lnTo>
                                  <a:lnTo>
                                    <a:pt x="37" y="67"/>
                                  </a:lnTo>
                                  <a:lnTo>
                                    <a:pt x="14" y="80"/>
                                  </a:lnTo>
                                  <a:lnTo>
                                    <a:pt x="19" y="57"/>
                                  </a:lnTo>
                                  <a:lnTo>
                                    <a:pt x="14" y="59"/>
                                  </a:lnTo>
                                  <a:lnTo>
                                    <a:pt x="11" y="50"/>
                                  </a:lnTo>
                                  <a:lnTo>
                                    <a:pt x="14" y="44"/>
                                  </a:lnTo>
                                  <a:lnTo>
                                    <a:pt x="0" y="29"/>
                                  </a:lnTo>
                                  <a:lnTo>
                                    <a:pt x="10" y="18"/>
                                  </a:lnTo>
                                  <a:lnTo>
                                    <a:pt x="28" y="16"/>
                                  </a:lnTo>
                                  <a:lnTo>
                                    <a:pt x="36" y="0"/>
                                  </a:lnTo>
                                  <a:lnTo>
                                    <a:pt x="234" y="13"/>
                                  </a:lnTo>
                                </a:path>
                              </a:pathLst>
                            </a:custGeom>
                            <a:solidFill>
                              <a:srgbClr val="008080"/>
                            </a:solid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59" name="Freeform 1338"/>
                            <p:cNvSpPr>
                              <a:spLocks/>
                            </p:cNvSpPr>
                            <p:nvPr/>
                          </p:nvSpPr>
                          <p:spPr bwMode="auto">
                            <a:xfrm>
                              <a:off x="3218" y="2403"/>
                              <a:ext cx="3" cy="4"/>
                            </a:xfrm>
                            <a:custGeom>
                              <a:avLst/>
                              <a:gdLst>
                                <a:gd name="T0" fmla="*/ 0 w 8"/>
                                <a:gd name="T1" fmla="*/ 0 h 8"/>
                                <a:gd name="T2" fmla="*/ 0 w 8"/>
                                <a:gd name="T3" fmla="*/ 1 h 8"/>
                                <a:gd name="T4" fmla="*/ 0 w 8"/>
                                <a:gd name="T5" fmla="*/ 1 h 8"/>
                                <a:gd name="T6" fmla="*/ 0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8" y="0"/>
                                  </a:moveTo>
                                  <a:lnTo>
                                    <a:pt x="5" y="8"/>
                                  </a:lnTo>
                                  <a:lnTo>
                                    <a:pt x="0" y="7"/>
                                  </a:lnTo>
                                  <a:lnTo>
                                    <a:pt x="8"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60" name="Freeform 1339"/>
                            <p:cNvSpPr>
                              <a:spLocks/>
                            </p:cNvSpPr>
                            <p:nvPr/>
                          </p:nvSpPr>
                          <p:spPr bwMode="auto">
                            <a:xfrm>
                              <a:off x="3255" y="2385"/>
                              <a:ext cx="6" cy="4"/>
                            </a:xfrm>
                            <a:custGeom>
                              <a:avLst/>
                              <a:gdLst>
                                <a:gd name="T0" fmla="*/ 0 w 13"/>
                                <a:gd name="T1" fmla="*/ 0 h 6"/>
                                <a:gd name="T2" fmla="*/ 0 w 13"/>
                                <a:gd name="T3" fmla="*/ 1 h 6"/>
                                <a:gd name="T4" fmla="*/ 0 w 13"/>
                                <a:gd name="T5" fmla="*/ 0 h 6"/>
                                <a:gd name="T6" fmla="*/ 0 w 13"/>
                                <a:gd name="T7" fmla="*/ 0 h 6"/>
                                <a:gd name="T8" fmla="*/ 0 60000 65536"/>
                                <a:gd name="T9" fmla="*/ 0 60000 65536"/>
                                <a:gd name="T10" fmla="*/ 0 60000 65536"/>
                                <a:gd name="T11" fmla="*/ 0 60000 65536"/>
                                <a:gd name="T12" fmla="*/ 0 w 13"/>
                                <a:gd name="T13" fmla="*/ 0 h 6"/>
                                <a:gd name="T14" fmla="*/ 13 w 13"/>
                                <a:gd name="T15" fmla="*/ 6 h 6"/>
                              </a:gdLst>
                              <a:ahLst/>
                              <a:cxnLst>
                                <a:cxn ang="T8">
                                  <a:pos x="T0" y="T1"/>
                                </a:cxn>
                                <a:cxn ang="T9">
                                  <a:pos x="T2" y="T3"/>
                                </a:cxn>
                                <a:cxn ang="T10">
                                  <a:pos x="T4" y="T5"/>
                                </a:cxn>
                                <a:cxn ang="T11">
                                  <a:pos x="T6" y="T7"/>
                                </a:cxn>
                              </a:cxnLst>
                              <a:rect l="T12" t="T13" r="T14" b="T15"/>
                              <a:pathLst>
                                <a:path w="13" h="6">
                                  <a:moveTo>
                                    <a:pt x="9" y="0"/>
                                  </a:moveTo>
                                  <a:lnTo>
                                    <a:pt x="13" y="6"/>
                                  </a:lnTo>
                                  <a:lnTo>
                                    <a:pt x="0" y="0"/>
                                  </a:lnTo>
                                  <a:lnTo>
                                    <a:pt x="9"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61" name="Freeform 1340"/>
                            <p:cNvSpPr>
                              <a:spLocks/>
                            </p:cNvSpPr>
                            <p:nvPr/>
                          </p:nvSpPr>
                          <p:spPr bwMode="auto">
                            <a:xfrm>
                              <a:off x="3255" y="2385"/>
                              <a:ext cx="6" cy="4"/>
                            </a:xfrm>
                            <a:custGeom>
                              <a:avLst/>
                              <a:gdLst>
                                <a:gd name="T0" fmla="*/ 0 w 13"/>
                                <a:gd name="T1" fmla="*/ 0 h 6"/>
                                <a:gd name="T2" fmla="*/ 0 w 13"/>
                                <a:gd name="T3" fmla="*/ 1 h 6"/>
                                <a:gd name="T4" fmla="*/ 0 w 13"/>
                                <a:gd name="T5" fmla="*/ 0 h 6"/>
                                <a:gd name="T6" fmla="*/ 0 w 13"/>
                                <a:gd name="T7" fmla="*/ 0 h 6"/>
                                <a:gd name="T8" fmla="*/ 0 60000 65536"/>
                                <a:gd name="T9" fmla="*/ 0 60000 65536"/>
                                <a:gd name="T10" fmla="*/ 0 60000 65536"/>
                                <a:gd name="T11" fmla="*/ 0 60000 65536"/>
                                <a:gd name="T12" fmla="*/ 0 w 13"/>
                                <a:gd name="T13" fmla="*/ 0 h 6"/>
                                <a:gd name="T14" fmla="*/ 13 w 13"/>
                                <a:gd name="T15" fmla="*/ 6 h 6"/>
                              </a:gdLst>
                              <a:ahLst/>
                              <a:cxnLst>
                                <a:cxn ang="T8">
                                  <a:pos x="T0" y="T1"/>
                                </a:cxn>
                                <a:cxn ang="T9">
                                  <a:pos x="T2" y="T3"/>
                                </a:cxn>
                                <a:cxn ang="T10">
                                  <a:pos x="T4" y="T5"/>
                                </a:cxn>
                                <a:cxn ang="T11">
                                  <a:pos x="T6" y="T7"/>
                                </a:cxn>
                              </a:cxnLst>
                              <a:rect l="T12" t="T13" r="T14" b="T15"/>
                              <a:pathLst>
                                <a:path w="13" h="6">
                                  <a:moveTo>
                                    <a:pt x="9" y="0"/>
                                  </a:moveTo>
                                  <a:lnTo>
                                    <a:pt x="13" y="6"/>
                                  </a:lnTo>
                                  <a:lnTo>
                                    <a:pt x="0" y="0"/>
                                  </a:lnTo>
                                  <a:lnTo>
                                    <a:pt x="9"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62" name="Freeform 1341"/>
                            <p:cNvSpPr>
                              <a:spLocks/>
                            </p:cNvSpPr>
                            <p:nvPr/>
                          </p:nvSpPr>
                          <p:spPr bwMode="auto">
                            <a:xfrm>
                              <a:off x="3234" y="2386"/>
                              <a:ext cx="15" cy="14"/>
                            </a:xfrm>
                            <a:custGeom>
                              <a:avLst/>
                              <a:gdLst>
                                <a:gd name="T0" fmla="*/ 0 w 33"/>
                                <a:gd name="T1" fmla="*/ 0 h 29"/>
                                <a:gd name="T2" fmla="*/ 0 w 33"/>
                                <a:gd name="T3" fmla="*/ 0 h 29"/>
                                <a:gd name="T4" fmla="*/ 0 w 33"/>
                                <a:gd name="T5" fmla="*/ 0 h 29"/>
                                <a:gd name="T6" fmla="*/ 0 w 33"/>
                                <a:gd name="T7" fmla="*/ 0 h 29"/>
                                <a:gd name="T8" fmla="*/ 0 w 33"/>
                                <a:gd name="T9" fmla="*/ 0 h 29"/>
                                <a:gd name="T10" fmla="*/ 0 w 33"/>
                                <a:gd name="T11" fmla="*/ 0 h 29"/>
                                <a:gd name="T12" fmla="*/ 0 60000 65536"/>
                                <a:gd name="T13" fmla="*/ 0 60000 65536"/>
                                <a:gd name="T14" fmla="*/ 0 60000 65536"/>
                                <a:gd name="T15" fmla="*/ 0 60000 65536"/>
                                <a:gd name="T16" fmla="*/ 0 60000 65536"/>
                                <a:gd name="T17" fmla="*/ 0 60000 65536"/>
                                <a:gd name="T18" fmla="*/ 0 w 33"/>
                                <a:gd name="T19" fmla="*/ 0 h 29"/>
                                <a:gd name="T20" fmla="*/ 33 w 33"/>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3" h="29">
                                  <a:moveTo>
                                    <a:pt x="24" y="0"/>
                                  </a:moveTo>
                                  <a:lnTo>
                                    <a:pt x="24" y="8"/>
                                  </a:lnTo>
                                  <a:lnTo>
                                    <a:pt x="33" y="13"/>
                                  </a:lnTo>
                                  <a:lnTo>
                                    <a:pt x="23" y="29"/>
                                  </a:lnTo>
                                  <a:lnTo>
                                    <a:pt x="0" y="16"/>
                                  </a:lnTo>
                                  <a:lnTo>
                                    <a:pt x="24"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63" name="Freeform 1342"/>
                            <p:cNvSpPr>
                              <a:spLocks/>
                            </p:cNvSpPr>
                            <p:nvPr/>
                          </p:nvSpPr>
                          <p:spPr bwMode="auto">
                            <a:xfrm>
                              <a:off x="3234" y="2386"/>
                              <a:ext cx="15" cy="14"/>
                            </a:xfrm>
                            <a:custGeom>
                              <a:avLst/>
                              <a:gdLst>
                                <a:gd name="T0" fmla="*/ 0 w 33"/>
                                <a:gd name="T1" fmla="*/ 0 h 29"/>
                                <a:gd name="T2" fmla="*/ 0 w 33"/>
                                <a:gd name="T3" fmla="*/ 0 h 29"/>
                                <a:gd name="T4" fmla="*/ 0 w 33"/>
                                <a:gd name="T5" fmla="*/ 0 h 29"/>
                                <a:gd name="T6" fmla="*/ 0 w 33"/>
                                <a:gd name="T7" fmla="*/ 0 h 29"/>
                                <a:gd name="T8" fmla="*/ 0 w 33"/>
                                <a:gd name="T9" fmla="*/ 0 h 29"/>
                                <a:gd name="T10" fmla="*/ 0 w 33"/>
                                <a:gd name="T11" fmla="*/ 0 h 29"/>
                                <a:gd name="T12" fmla="*/ 0 60000 65536"/>
                                <a:gd name="T13" fmla="*/ 0 60000 65536"/>
                                <a:gd name="T14" fmla="*/ 0 60000 65536"/>
                                <a:gd name="T15" fmla="*/ 0 60000 65536"/>
                                <a:gd name="T16" fmla="*/ 0 60000 65536"/>
                                <a:gd name="T17" fmla="*/ 0 60000 65536"/>
                                <a:gd name="T18" fmla="*/ 0 w 33"/>
                                <a:gd name="T19" fmla="*/ 0 h 29"/>
                                <a:gd name="T20" fmla="*/ 33 w 33"/>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3" h="29">
                                  <a:moveTo>
                                    <a:pt x="24" y="0"/>
                                  </a:moveTo>
                                  <a:lnTo>
                                    <a:pt x="24" y="8"/>
                                  </a:lnTo>
                                  <a:lnTo>
                                    <a:pt x="33" y="13"/>
                                  </a:lnTo>
                                  <a:lnTo>
                                    <a:pt x="23" y="29"/>
                                  </a:lnTo>
                                  <a:lnTo>
                                    <a:pt x="0" y="16"/>
                                  </a:lnTo>
                                  <a:lnTo>
                                    <a:pt x="24"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64" name="Freeform 1343"/>
                            <p:cNvSpPr>
                              <a:spLocks/>
                            </p:cNvSpPr>
                            <p:nvPr/>
                          </p:nvSpPr>
                          <p:spPr bwMode="auto">
                            <a:xfrm>
                              <a:off x="3320" y="1817"/>
                              <a:ext cx="12" cy="5"/>
                            </a:xfrm>
                            <a:custGeom>
                              <a:avLst/>
                              <a:gdLst>
                                <a:gd name="T0" fmla="*/ 0 w 24"/>
                                <a:gd name="T1" fmla="*/ 0 h 11"/>
                                <a:gd name="T2" fmla="*/ 1 w 24"/>
                                <a:gd name="T3" fmla="*/ 0 h 11"/>
                                <a:gd name="T4" fmla="*/ 1 w 24"/>
                                <a:gd name="T5" fmla="*/ 0 h 11"/>
                                <a:gd name="T6" fmla="*/ 0 w 24"/>
                                <a:gd name="T7" fmla="*/ 0 h 11"/>
                                <a:gd name="T8" fmla="*/ 0 60000 65536"/>
                                <a:gd name="T9" fmla="*/ 0 60000 65536"/>
                                <a:gd name="T10" fmla="*/ 0 60000 65536"/>
                                <a:gd name="T11" fmla="*/ 0 60000 65536"/>
                                <a:gd name="T12" fmla="*/ 0 w 24"/>
                                <a:gd name="T13" fmla="*/ 0 h 11"/>
                                <a:gd name="T14" fmla="*/ 24 w 24"/>
                                <a:gd name="T15" fmla="*/ 11 h 11"/>
                              </a:gdLst>
                              <a:ahLst/>
                              <a:cxnLst>
                                <a:cxn ang="T8">
                                  <a:pos x="T0" y="T1"/>
                                </a:cxn>
                                <a:cxn ang="T9">
                                  <a:pos x="T2" y="T3"/>
                                </a:cxn>
                                <a:cxn ang="T10">
                                  <a:pos x="T4" y="T5"/>
                                </a:cxn>
                                <a:cxn ang="T11">
                                  <a:pos x="T6" y="T7"/>
                                </a:cxn>
                              </a:cxnLst>
                              <a:rect l="T12" t="T13" r="T14" b="T15"/>
                              <a:pathLst>
                                <a:path w="24" h="11">
                                  <a:moveTo>
                                    <a:pt x="0" y="11"/>
                                  </a:moveTo>
                                  <a:lnTo>
                                    <a:pt x="16" y="0"/>
                                  </a:lnTo>
                                  <a:lnTo>
                                    <a:pt x="24" y="8"/>
                                  </a:lnTo>
                                  <a:lnTo>
                                    <a:pt x="0" y="11"/>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65" name="Freeform 1344"/>
                            <p:cNvSpPr>
                              <a:spLocks/>
                            </p:cNvSpPr>
                            <p:nvPr/>
                          </p:nvSpPr>
                          <p:spPr bwMode="auto">
                            <a:xfrm>
                              <a:off x="3320" y="1817"/>
                              <a:ext cx="12" cy="5"/>
                            </a:xfrm>
                            <a:custGeom>
                              <a:avLst/>
                              <a:gdLst>
                                <a:gd name="T0" fmla="*/ 0 w 24"/>
                                <a:gd name="T1" fmla="*/ 0 h 11"/>
                                <a:gd name="T2" fmla="*/ 1 w 24"/>
                                <a:gd name="T3" fmla="*/ 0 h 11"/>
                                <a:gd name="T4" fmla="*/ 1 w 24"/>
                                <a:gd name="T5" fmla="*/ 0 h 11"/>
                                <a:gd name="T6" fmla="*/ 0 w 24"/>
                                <a:gd name="T7" fmla="*/ 0 h 11"/>
                                <a:gd name="T8" fmla="*/ 0 60000 65536"/>
                                <a:gd name="T9" fmla="*/ 0 60000 65536"/>
                                <a:gd name="T10" fmla="*/ 0 60000 65536"/>
                                <a:gd name="T11" fmla="*/ 0 60000 65536"/>
                                <a:gd name="T12" fmla="*/ 0 w 24"/>
                                <a:gd name="T13" fmla="*/ 0 h 11"/>
                                <a:gd name="T14" fmla="*/ 24 w 24"/>
                                <a:gd name="T15" fmla="*/ 11 h 11"/>
                              </a:gdLst>
                              <a:ahLst/>
                              <a:cxnLst>
                                <a:cxn ang="T8">
                                  <a:pos x="T0" y="T1"/>
                                </a:cxn>
                                <a:cxn ang="T9">
                                  <a:pos x="T2" y="T3"/>
                                </a:cxn>
                                <a:cxn ang="T10">
                                  <a:pos x="T4" y="T5"/>
                                </a:cxn>
                                <a:cxn ang="T11">
                                  <a:pos x="T6" y="T7"/>
                                </a:cxn>
                              </a:cxnLst>
                              <a:rect l="T12" t="T13" r="T14" b="T15"/>
                              <a:pathLst>
                                <a:path w="24" h="11">
                                  <a:moveTo>
                                    <a:pt x="0" y="11"/>
                                  </a:moveTo>
                                  <a:lnTo>
                                    <a:pt x="16" y="0"/>
                                  </a:lnTo>
                                  <a:lnTo>
                                    <a:pt x="24" y="8"/>
                                  </a:lnTo>
                                  <a:lnTo>
                                    <a:pt x="0" y="11"/>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66" name="Freeform 1345"/>
                            <p:cNvSpPr>
                              <a:spLocks/>
                            </p:cNvSpPr>
                            <p:nvPr/>
                          </p:nvSpPr>
                          <p:spPr bwMode="auto">
                            <a:xfrm>
                              <a:off x="3282" y="1859"/>
                              <a:ext cx="2" cy="4"/>
                            </a:xfrm>
                            <a:custGeom>
                              <a:avLst/>
                              <a:gdLst>
                                <a:gd name="T0" fmla="*/ 0 w 7"/>
                                <a:gd name="T1" fmla="*/ 0 h 10"/>
                                <a:gd name="T2" fmla="*/ 0 w 7"/>
                                <a:gd name="T3" fmla="*/ 0 h 10"/>
                                <a:gd name="T4" fmla="*/ 0 w 7"/>
                                <a:gd name="T5" fmla="*/ 0 h 10"/>
                                <a:gd name="T6" fmla="*/ 0 w 7"/>
                                <a:gd name="T7" fmla="*/ 0 h 10"/>
                                <a:gd name="T8" fmla="*/ 0 60000 65536"/>
                                <a:gd name="T9" fmla="*/ 0 60000 65536"/>
                                <a:gd name="T10" fmla="*/ 0 60000 65536"/>
                                <a:gd name="T11" fmla="*/ 0 60000 65536"/>
                                <a:gd name="T12" fmla="*/ 0 w 7"/>
                                <a:gd name="T13" fmla="*/ 0 h 10"/>
                                <a:gd name="T14" fmla="*/ 7 w 7"/>
                                <a:gd name="T15" fmla="*/ 10 h 10"/>
                              </a:gdLst>
                              <a:ahLst/>
                              <a:cxnLst>
                                <a:cxn ang="T8">
                                  <a:pos x="T0" y="T1"/>
                                </a:cxn>
                                <a:cxn ang="T9">
                                  <a:pos x="T2" y="T3"/>
                                </a:cxn>
                                <a:cxn ang="T10">
                                  <a:pos x="T4" y="T5"/>
                                </a:cxn>
                                <a:cxn ang="T11">
                                  <a:pos x="T6" y="T7"/>
                                </a:cxn>
                              </a:cxnLst>
                              <a:rect l="T12" t="T13" r="T14" b="T15"/>
                              <a:pathLst>
                                <a:path w="7" h="10">
                                  <a:moveTo>
                                    <a:pt x="3" y="10"/>
                                  </a:moveTo>
                                  <a:lnTo>
                                    <a:pt x="7" y="0"/>
                                  </a:lnTo>
                                  <a:lnTo>
                                    <a:pt x="0" y="2"/>
                                  </a:lnTo>
                                  <a:lnTo>
                                    <a:pt x="3" y="1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67" name="Freeform 1346"/>
                            <p:cNvSpPr>
                              <a:spLocks/>
                            </p:cNvSpPr>
                            <p:nvPr/>
                          </p:nvSpPr>
                          <p:spPr bwMode="auto">
                            <a:xfrm>
                              <a:off x="3358" y="1623"/>
                              <a:ext cx="186" cy="430"/>
                            </a:xfrm>
                            <a:custGeom>
                              <a:avLst/>
                              <a:gdLst>
                                <a:gd name="T0" fmla="*/ 0 w 409"/>
                                <a:gd name="T1" fmla="*/ 0 h 941"/>
                                <a:gd name="T2" fmla="*/ 0 w 409"/>
                                <a:gd name="T3" fmla="*/ 0 h 941"/>
                                <a:gd name="T4" fmla="*/ 0 w 409"/>
                                <a:gd name="T5" fmla="*/ 0 h 941"/>
                                <a:gd name="T6" fmla="*/ 0 w 409"/>
                                <a:gd name="T7" fmla="*/ 0 h 941"/>
                                <a:gd name="T8" fmla="*/ 0 w 409"/>
                                <a:gd name="T9" fmla="*/ 0 h 941"/>
                                <a:gd name="T10" fmla="*/ 0 w 409"/>
                                <a:gd name="T11" fmla="*/ 0 h 941"/>
                                <a:gd name="T12" fmla="*/ 0 w 409"/>
                                <a:gd name="T13" fmla="*/ 0 h 941"/>
                                <a:gd name="T14" fmla="*/ 0 w 409"/>
                                <a:gd name="T15" fmla="*/ 0 h 941"/>
                                <a:gd name="T16" fmla="*/ 0 w 409"/>
                                <a:gd name="T17" fmla="*/ 0 h 941"/>
                                <a:gd name="T18" fmla="*/ 0 w 409"/>
                                <a:gd name="T19" fmla="*/ 0 h 941"/>
                                <a:gd name="T20" fmla="*/ 0 w 409"/>
                                <a:gd name="T21" fmla="*/ 0 h 941"/>
                                <a:gd name="T22" fmla="*/ 0 w 409"/>
                                <a:gd name="T23" fmla="*/ 0 h 941"/>
                                <a:gd name="T24" fmla="*/ 0 w 409"/>
                                <a:gd name="T25" fmla="*/ 0 h 941"/>
                                <a:gd name="T26" fmla="*/ 0 w 409"/>
                                <a:gd name="T27" fmla="*/ 0 h 941"/>
                                <a:gd name="T28" fmla="*/ 0 w 409"/>
                                <a:gd name="T29" fmla="*/ 0 h 941"/>
                                <a:gd name="T30" fmla="*/ 0 w 409"/>
                                <a:gd name="T31" fmla="*/ 0 h 941"/>
                                <a:gd name="T32" fmla="*/ 0 w 409"/>
                                <a:gd name="T33" fmla="*/ 0 h 941"/>
                                <a:gd name="T34" fmla="*/ 0 w 409"/>
                                <a:gd name="T35" fmla="*/ 0 h 941"/>
                                <a:gd name="T36" fmla="*/ 0 w 409"/>
                                <a:gd name="T37" fmla="*/ 0 h 941"/>
                                <a:gd name="T38" fmla="*/ 0 w 409"/>
                                <a:gd name="T39" fmla="*/ 0 h 941"/>
                                <a:gd name="T40" fmla="*/ 0 w 409"/>
                                <a:gd name="T41" fmla="*/ 0 h 941"/>
                                <a:gd name="T42" fmla="*/ 0 w 409"/>
                                <a:gd name="T43" fmla="*/ 0 h 941"/>
                                <a:gd name="T44" fmla="*/ 0 w 409"/>
                                <a:gd name="T45" fmla="*/ 0 h 941"/>
                                <a:gd name="T46" fmla="*/ 0 w 409"/>
                                <a:gd name="T47" fmla="*/ 0 h 941"/>
                                <a:gd name="T48" fmla="*/ 0 w 409"/>
                                <a:gd name="T49" fmla="*/ 0 h 941"/>
                                <a:gd name="T50" fmla="*/ 0 w 409"/>
                                <a:gd name="T51" fmla="*/ 0 h 941"/>
                                <a:gd name="T52" fmla="*/ 0 w 409"/>
                                <a:gd name="T53" fmla="*/ 0 h 941"/>
                                <a:gd name="T54" fmla="*/ 0 w 409"/>
                                <a:gd name="T55" fmla="*/ 0 h 941"/>
                                <a:gd name="T56" fmla="*/ 0 w 409"/>
                                <a:gd name="T57" fmla="*/ 0 h 941"/>
                                <a:gd name="T58" fmla="*/ 0 w 409"/>
                                <a:gd name="T59" fmla="*/ 0 h 941"/>
                                <a:gd name="T60" fmla="*/ 0 w 409"/>
                                <a:gd name="T61" fmla="*/ 0 h 941"/>
                                <a:gd name="T62" fmla="*/ 0 w 409"/>
                                <a:gd name="T63" fmla="*/ 0 h 941"/>
                                <a:gd name="T64" fmla="*/ 0 w 409"/>
                                <a:gd name="T65" fmla="*/ 0 h 941"/>
                                <a:gd name="T66" fmla="*/ 0 w 409"/>
                                <a:gd name="T67" fmla="*/ 0 h 941"/>
                                <a:gd name="T68" fmla="*/ 0 w 409"/>
                                <a:gd name="T69" fmla="*/ 0 h 941"/>
                                <a:gd name="T70" fmla="*/ 0 w 409"/>
                                <a:gd name="T71" fmla="*/ 0 h 941"/>
                                <a:gd name="T72" fmla="*/ 0 w 409"/>
                                <a:gd name="T73" fmla="*/ 0 h 941"/>
                                <a:gd name="T74" fmla="*/ 0 w 409"/>
                                <a:gd name="T75" fmla="*/ 0 h 941"/>
                                <a:gd name="T76" fmla="*/ 0 w 409"/>
                                <a:gd name="T77" fmla="*/ 0 h 941"/>
                                <a:gd name="T78" fmla="*/ 0 w 409"/>
                                <a:gd name="T79" fmla="*/ 0 h 941"/>
                                <a:gd name="T80" fmla="*/ 0 w 409"/>
                                <a:gd name="T81" fmla="*/ 0 h 941"/>
                                <a:gd name="T82" fmla="*/ 0 w 409"/>
                                <a:gd name="T83" fmla="*/ 0 h 941"/>
                                <a:gd name="T84" fmla="*/ 0 w 409"/>
                                <a:gd name="T85" fmla="*/ 0 h 941"/>
                                <a:gd name="T86" fmla="*/ 0 w 409"/>
                                <a:gd name="T87" fmla="*/ 0 h 941"/>
                                <a:gd name="T88" fmla="*/ 0 w 409"/>
                                <a:gd name="T89" fmla="*/ 0 h 941"/>
                                <a:gd name="T90" fmla="*/ 0 w 409"/>
                                <a:gd name="T91" fmla="*/ 0 h 941"/>
                                <a:gd name="T92" fmla="*/ 0 w 409"/>
                                <a:gd name="T93" fmla="*/ 0 h 941"/>
                                <a:gd name="T94" fmla="*/ 0 w 409"/>
                                <a:gd name="T95" fmla="*/ 0 h 941"/>
                                <a:gd name="T96" fmla="*/ 0 w 409"/>
                                <a:gd name="T97" fmla="*/ 0 h 941"/>
                                <a:gd name="T98" fmla="*/ 0 w 409"/>
                                <a:gd name="T99" fmla="*/ 0 h 941"/>
                                <a:gd name="T100" fmla="*/ 0 w 409"/>
                                <a:gd name="T101" fmla="*/ 0 h 941"/>
                                <a:gd name="T102" fmla="*/ 0 w 409"/>
                                <a:gd name="T103" fmla="*/ 0 h 941"/>
                                <a:gd name="T104" fmla="*/ 0 w 409"/>
                                <a:gd name="T105" fmla="*/ 0 h 9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9"/>
                                <a:gd name="T160" fmla="*/ 0 h 941"/>
                                <a:gd name="T161" fmla="*/ 409 w 409"/>
                                <a:gd name="T162" fmla="*/ 941 h 94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9" h="941">
                                  <a:moveTo>
                                    <a:pt x="301" y="0"/>
                                  </a:moveTo>
                                  <a:lnTo>
                                    <a:pt x="285" y="4"/>
                                  </a:lnTo>
                                  <a:lnTo>
                                    <a:pt x="288" y="15"/>
                                  </a:lnTo>
                                  <a:lnTo>
                                    <a:pt x="279" y="39"/>
                                  </a:lnTo>
                                  <a:lnTo>
                                    <a:pt x="287" y="52"/>
                                  </a:lnTo>
                                  <a:lnTo>
                                    <a:pt x="282" y="56"/>
                                  </a:lnTo>
                                  <a:lnTo>
                                    <a:pt x="226" y="48"/>
                                  </a:lnTo>
                                  <a:lnTo>
                                    <a:pt x="215" y="96"/>
                                  </a:lnTo>
                                  <a:lnTo>
                                    <a:pt x="200" y="85"/>
                                  </a:lnTo>
                                  <a:lnTo>
                                    <a:pt x="176" y="103"/>
                                  </a:lnTo>
                                  <a:lnTo>
                                    <a:pt x="160" y="144"/>
                                  </a:lnTo>
                                  <a:lnTo>
                                    <a:pt x="166" y="170"/>
                                  </a:lnTo>
                                  <a:lnTo>
                                    <a:pt x="137" y="210"/>
                                  </a:lnTo>
                                  <a:lnTo>
                                    <a:pt x="130" y="238"/>
                                  </a:lnTo>
                                  <a:lnTo>
                                    <a:pt x="111" y="248"/>
                                  </a:lnTo>
                                  <a:lnTo>
                                    <a:pt x="104" y="313"/>
                                  </a:lnTo>
                                  <a:lnTo>
                                    <a:pt x="83" y="355"/>
                                  </a:lnTo>
                                  <a:lnTo>
                                    <a:pt x="96" y="375"/>
                                  </a:lnTo>
                                  <a:lnTo>
                                    <a:pt x="96" y="393"/>
                                  </a:lnTo>
                                  <a:lnTo>
                                    <a:pt x="60" y="402"/>
                                  </a:lnTo>
                                  <a:lnTo>
                                    <a:pt x="34" y="425"/>
                                  </a:lnTo>
                                  <a:lnTo>
                                    <a:pt x="31" y="446"/>
                                  </a:lnTo>
                                  <a:lnTo>
                                    <a:pt x="39" y="468"/>
                                  </a:lnTo>
                                  <a:lnTo>
                                    <a:pt x="31" y="502"/>
                                  </a:lnTo>
                                  <a:lnTo>
                                    <a:pt x="34" y="555"/>
                                  </a:lnTo>
                                  <a:lnTo>
                                    <a:pt x="51" y="585"/>
                                  </a:lnTo>
                                  <a:lnTo>
                                    <a:pt x="33" y="611"/>
                                  </a:lnTo>
                                  <a:lnTo>
                                    <a:pt x="44" y="637"/>
                                  </a:lnTo>
                                  <a:lnTo>
                                    <a:pt x="41" y="665"/>
                                  </a:lnTo>
                                  <a:lnTo>
                                    <a:pt x="23" y="678"/>
                                  </a:lnTo>
                                  <a:lnTo>
                                    <a:pt x="15" y="700"/>
                                  </a:lnTo>
                                  <a:lnTo>
                                    <a:pt x="18" y="717"/>
                                  </a:lnTo>
                                  <a:lnTo>
                                    <a:pt x="13" y="738"/>
                                  </a:lnTo>
                                  <a:lnTo>
                                    <a:pt x="3" y="743"/>
                                  </a:lnTo>
                                  <a:lnTo>
                                    <a:pt x="2" y="728"/>
                                  </a:lnTo>
                                  <a:lnTo>
                                    <a:pt x="0" y="736"/>
                                  </a:lnTo>
                                  <a:lnTo>
                                    <a:pt x="2" y="764"/>
                                  </a:lnTo>
                                  <a:lnTo>
                                    <a:pt x="7" y="777"/>
                                  </a:lnTo>
                                  <a:lnTo>
                                    <a:pt x="15" y="772"/>
                                  </a:lnTo>
                                  <a:lnTo>
                                    <a:pt x="17" y="777"/>
                                  </a:lnTo>
                                  <a:lnTo>
                                    <a:pt x="8" y="787"/>
                                  </a:lnTo>
                                  <a:lnTo>
                                    <a:pt x="18" y="790"/>
                                  </a:lnTo>
                                  <a:lnTo>
                                    <a:pt x="18" y="805"/>
                                  </a:lnTo>
                                  <a:lnTo>
                                    <a:pt x="25" y="805"/>
                                  </a:lnTo>
                                  <a:lnTo>
                                    <a:pt x="23" y="829"/>
                                  </a:lnTo>
                                  <a:lnTo>
                                    <a:pt x="56" y="878"/>
                                  </a:lnTo>
                                  <a:lnTo>
                                    <a:pt x="46" y="886"/>
                                  </a:lnTo>
                                  <a:lnTo>
                                    <a:pt x="49" y="896"/>
                                  </a:lnTo>
                                  <a:lnTo>
                                    <a:pt x="43" y="899"/>
                                  </a:lnTo>
                                  <a:lnTo>
                                    <a:pt x="57" y="930"/>
                                  </a:lnTo>
                                  <a:lnTo>
                                    <a:pt x="51" y="941"/>
                                  </a:lnTo>
                                  <a:lnTo>
                                    <a:pt x="93" y="941"/>
                                  </a:lnTo>
                                  <a:lnTo>
                                    <a:pt x="103" y="905"/>
                                  </a:lnTo>
                                  <a:lnTo>
                                    <a:pt x="150" y="901"/>
                                  </a:lnTo>
                                  <a:lnTo>
                                    <a:pt x="173" y="826"/>
                                  </a:lnTo>
                                  <a:lnTo>
                                    <a:pt x="168" y="798"/>
                                  </a:lnTo>
                                  <a:lnTo>
                                    <a:pt x="174" y="796"/>
                                  </a:lnTo>
                                  <a:lnTo>
                                    <a:pt x="176" y="774"/>
                                  </a:lnTo>
                                  <a:lnTo>
                                    <a:pt x="163" y="765"/>
                                  </a:lnTo>
                                  <a:lnTo>
                                    <a:pt x="178" y="761"/>
                                  </a:lnTo>
                                  <a:lnTo>
                                    <a:pt x="158" y="756"/>
                                  </a:lnTo>
                                  <a:lnTo>
                                    <a:pt x="183" y="751"/>
                                  </a:lnTo>
                                  <a:lnTo>
                                    <a:pt x="200" y="730"/>
                                  </a:lnTo>
                                  <a:lnTo>
                                    <a:pt x="212" y="738"/>
                                  </a:lnTo>
                                  <a:lnTo>
                                    <a:pt x="225" y="725"/>
                                  </a:lnTo>
                                  <a:lnTo>
                                    <a:pt x="225" y="717"/>
                                  </a:lnTo>
                                  <a:lnTo>
                                    <a:pt x="233" y="712"/>
                                  </a:lnTo>
                                  <a:lnTo>
                                    <a:pt x="192" y="717"/>
                                  </a:lnTo>
                                  <a:lnTo>
                                    <a:pt x="161" y="704"/>
                                  </a:lnTo>
                                  <a:lnTo>
                                    <a:pt x="184" y="697"/>
                                  </a:lnTo>
                                  <a:lnTo>
                                    <a:pt x="212" y="710"/>
                                  </a:lnTo>
                                  <a:lnTo>
                                    <a:pt x="231" y="700"/>
                                  </a:lnTo>
                                  <a:lnTo>
                                    <a:pt x="241" y="678"/>
                                  </a:lnTo>
                                  <a:lnTo>
                                    <a:pt x="226" y="653"/>
                                  </a:lnTo>
                                  <a:lnTo>
                                    <a:pt x="230" y="652"/>
                                  </a:lnTo>
                                  <a:lnTo>
                                    <a:pt x="202" y="630"/>
                                  </a:lnTo>
                                  <a:lnTo>
                                    <a:pt x="179" y="658"/>
                                  </a:lnTo>
                                  <a:lnTo>
                                    <a:pt x="160" y="661"/>
                                  </a:lnTo>
                                  <a:lnTo>
                                    <a:pt x="189" y="643"/>
                                  </a:lnTo>
                                  <a:lnTo>
                                    <a:pt x="186" y="572"/>
                                  </a:lnTo>
                                  <a:lnTo>
                                    <a:pt x="189" y="559"/>
                                  </a:lnTo>
                                  <a:lnTo>
                                    <a:pt x="196" y="564"/>
                                  </a:lnTo>
                                  <a:lnTo>
                                    <a:pt x="200" y="525"/>
                                  </a:lnTo>
                                  <a:lnTo>
                                    <a:pt x="194" y="505"/>
                                  </a:lnTo>
                                  <a:lnTo>
                                    <a:pt x="205" y="510"/>
                                  </a:lnTo>
                                  <a:lnTo>
                                    <a:pt x="210" y="500"/>
                                  </a:lnTo>
                                  <a:lnTo>
                                    <a:pt x="210" y="477"/>
                                  </a:lnTo>
                                  <a:lnTo>
                                    <a:pt x="217" y="487"/>
                                  </a:lnTo>
                                  <a:lnTo>
                                    <a:pt x="226" y="472"/>
                                  </a:lnTo>
                                  <a:lnTo>
                                    <a:pt x="239" y="453"/>
                                  </a:lnTo>
                                  <a:lnTo>
                                    <a:pt x="296" y="419"/>
                                  </a:lnTo>
                                  <a:lnTo>
                                    <a:pt x="329" y="373"/>
                                  </a:lnTo>
                                  <a:lnTo>
                                    <a:pt x="318" y="344"/>
                                  </a:lnTo>
                                  <a:lnTo>
                                    <a:pt x="329" y="319"/>
                                  </a:lnTo>
                                  <a:lnTo>
                                    <a:pt x="326" y="303"/>
                                  </a:lnTo>
                                  <a:lnTo>
                                    <a:pt x="345" y="287"/>
                                  </a:lnTo>
                                  <a:lnTo>
                                    <a:pt x="339" y="275"/>
                                  </a:lnTo>
                                  <a:lnTo>
                                    <a:pt x="352" y="284"/>
                                  </a:lnTo>
                                  <a:lnTo>
                                    <a:pt x="358" y="262"/>
                                  </a:lnTo>
                                  <a:lnTo>
                                    <a:pt x="407" y="272"/>
                                  </a:lnTo>
                                  <a:lnTo>
                                    <a:pt x="409" y="259"/>
                                  </a:lnTo>
                                  <a:lnTo>
                                    <a:pt x="399" y="228"/>
                                  </a:lnTo>
                                  <a:lnTo>
                                    <a:pt x="407" y="196"/>
                                  </a:lnTo>
                                  <a:lnTo>
                                    <a:pt x="392" y="163"/>
                                  </a:lnTo>
                                  <a:lnTo>
                                    <a:pt x="394" y="96"/>
                                  </a:lnTo>
                                  <a:lnTo>
                                    <a:pt x="375" y="64"/>
                                  </a:lnTo>
                                  <a:lnTo>
                                    <a:pt x="301"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68" name="Freeform 1347"/>
                            <p:cNvSpPr>
                              <a:spLocks/>
                            </p:cNvSpPr>
                            <p:nvPr/>
                          </p:nvSpPr>
                          <p:spPr bwMode="auto">
                            <a:xfrm>
                              <a:off x="3358" y="1623"/>
                              <a:ext cx="186" cy="430"/>
                            </a:xfrm>
                            <a:custGeom>
                              <a:avLst/>
                              <a:gdLst>
                                <a:gd name="T0" fmla="*/ 0 w 409"/>
                                <a:gd name="T1" fmla="*/ 0 h 941"/>
                                <a:gd name="T2" fmla="*/ 0 w 409"/>
                                <a:gd name="T3" fmla="*/ 0 h 941"/>
                                <a:gd name="T4" fmla="*/ 0 w 409"/>
                                <a:gd name="T5" fmla="*/ 0 h 941"/>
                                <a:gd name="T6" fmla="*/ 0 w 409"/>
                                <a:gd name="T7" fmla="*/ 0 h 941"/>
                                <a:gd name="T8" fmla="*/ 0 w 409"/>
                                <a:gd name="T9" fmla="*/ 0 h 941"/>
                                <a:gd name="T10" fmla="*/ 0 w 409"/>
                                <a:gd name="T11" fmla="*/ 0 h 941"/>
                                <a:gd name="T12" fmla="*/ 0 w 409"/>
                                <a:gd name="T13" fmla="*/ 0 h 941"/>
                                <a:gd name="T14" fmla="*/ 0 w 409"/>
                                <a:gd name="T15" fmla="*/ 0 h 941"/>
                                <a:gd name="T16" fmla="*/ 0 w 409"/>
                                <a:gd name="T17" fmla="*/ 0 h 941"/>
                                <a:gd name="T18" fmla="*/ 0 w 409"/>
                                <a:gd name="T19" fmla="*/ 0 h 941"/>
                                <a:gd name="T20" fmla="*/ 0 w 409"/>
                                <a:gd name="T21" fmla="*/ 0 h 941"/>
                                <a:gd name="T22" fmla="*/ 0 w 409"/>
                                <a:gd name="T23" fmla="*/ 0 h 941"/>
                                <a:gd name="T24" fmla="*/ 0 w 409"/>
                                <a:gd name="T25" fmla="*/ 0 h 941"/>
                                <a:gd name="T26" fmla="*/ 0 w 409"/>
                                <a:gd name="T27" fmla="*/ 0 h 941"/>
                                <a:gd name="T28" fmla="*/ 0 w 409"/>
                                <a:gd name="T29" fmla="*/ 0 h 941"/>
                                <a:gd name="T30" fmla="*/ 0 w 409"/>
                                <a:gd name="T31" fmla="*/ 0 h 941"/>
                                <a:gd name="T32" fmla="*/ 0 w 409"/>
                                <a:gd name="T33" fmla="*/ 0 h 941"/>
                                <a:gd name="T34" fmla="*/ 0 w 409"/>
                                <a:gd name="T35" fmla="*/ 0 h 941"/>
                                <a:gd name="T36" fmla="*/ 0 w 409"/>
                                <a:gd name="T37" fmla="*/ 0 h 941"/>
                                <a:gd name="T38" fmla="*/ 0 w 409"/>
                                <a:gd name="T39" fmla="*/ 0 h 941"/>
                                <a:gd name="T40" fmla="*/ 0 w 409"/>
                                <a:gd name="T41" fmla="*/ 0 h 941"/>
                                <a:gd name="T42" fmla="*/ 0 w 409"/>
                                <a:gd name="T43" fmla="*/ 0 h 941"/>
                                <a:gd name="T44" fmla="*/ 0 w 409"/>
                                <a:gd name="T45" fmla="*/ 0 h 941"/>
                                <a:gd name="T46" fmla="*/ 0 w 409"/>
                                <a:gd name="T47" fmla="*/ 0 h 941"/>
                                <a:gd name="T48" fmla="*/ 0 w 409"/>
                                <a:gd name="T49" fmla="*/ 0 h 941"/>
                                <a:gd name="T50" fmla="*/ 0 w 409"/>
                                <a:gd name="T51" fmla="*/ 0 h 941"/>
                                <a:gd name="T52" fmla="*/ 0 w 409"/>
                                <a:gd name="T53" fmla="*/ 0 h 941"/>
                                <a:gd name="T54" fmla="*/ 0 w 409"/>
                                <a:gd name="T55" fmla="*/ 0 h 941"/>
                                <a:gd name="T56" fmla="*/ 0 w 409"/>
                                <a:gd name="T57" fmla="*/ 0 h 941"/>
                                <a:gd name="T58" fmla="*/ 0 w 409"/>
                                <a:gd name="T59" fmla="*/ 0 h 941"/>
                                <a:gd name="T60" fmla="*/ 0 w 409"/>
                                <a:gd name="T61" fmla="*/ 0 h 941"/>
                                <a:gd name="T62" fmla="*/ 0 w 409"/>
                                <a:gd name="T63" fmla="*/ 0 h 941"/>
                                <a:gd name="T64" fmla="*/ 0 w 409"/>
                                <a:gd name="T65" fmla="*/ 0 h 941"/>
                                <a:gd name="T66" fmla="*/ 0 w 409"/>
                                <a:gd name="T67" fmla="*/ 0 h 941"/>
                                <a:gd name="T68" fmla="*/ 0 w 409"/>
                                <a:gd name="T69" fmla="*/ 0 h 941"/>
                                <a:gd name="T70" fmla="*/ 0 w 409"/>
                                <a:gd name="T71" fmla="*/ 0 h 941"/>
                                <a:gd name="T72" fmla="*/ 0 w 409"/>
                                <a:gd name="T73" fmla="*/ 0 h 941"/>
                                <a:gd name="T74" fmla="*/ 0 w 409"/>
                                <a:gd name="T75" fmla="*/ 0 h 941"/>
                                <a:gd name="T76" fmla="*/ 0 w 409"/>
                                <a:gd name="T77" fmla="*/ 0 h 941"/>
                                <a:gd name="T78" fmla="*/ 0 w 409"/>
                                <a:gd name="T79" fmla="*/ 0 h 941"/>
                                <a:gd name="T80" fmla="*/ 0 w 409"/>
                                <a:gd name="T81" fmla="*/ 0 h 941"/>
                                <a:gd name="T82" fmla="*/ 0 w 409"/>
                                <a:gd name="T83" fmla="*/ 0 h 941"/>
                                <a:gd name="T84" fmla="*/ 0 w 409"/>
                                <a:gd name="T85" fmla="*/ 0 h 941"/>
                                <a:gd name="T86" fmla="*/ 0 w 409"/>
                                <a:gd name="T87" fmla="*/ 0 h 941"/>
                                <a:gd name="T88" fmla="*/ 0 w 409"/>
                                <a:gd name="T89" fmla="*/ 0 h 941"/>
                                <a:gd name="T90" fmla="*/ 0 w 409"/>
                                <a:gd name="T91" fmla="*/ 0 h 941"/>
                                <a:gd name="T92" fmla="*/ 0 w 409"/>
                                <a:gd name="T93" fmla="*/ 0 h 941"/>
                                <a:gd name="T94" fmla="*/ 0 w 409"/>
                                <a:gd name="T95" fmla="*/ 0 h 941"/>
                                <a:gd name="T96" fmla="*/ 0 w 409"/>
                                <a:gd name="T97" fmla="*/ 0 h 941"/>
                                <a:gd name="T98" fmla="*/ 0 w 409"/>
                                <a:gd name="T99" fmla="*/ 0 h 941"/>
                                <a:gd name="T100" fmla="*/ 0 w 409"/>
                                <a:gd name="T101" fmla="*/ 0 h 941"/>
                                <a:gd name="T102" fmla="*/ 0 w 409"/>
                                <a:gd name="T103" fmla="*/ 0 h 941"/>
                                <a:gd name="T104" fmla="*/ 0 w 409"/>
                                <a:gd name="T105" fmla="*/ 0 h 9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9"/>
                                <a:gd name="T160" fmla="*/ 0 h 941"/>
                                <a:gd name="T161" fmla="*/ 409 w 409"/>
                                <a:gd name="T162" fmla="*/ 941 h 94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9" h="941">
                                  <a:moveTo>
                                    <a:pt x="301" y="0"/>
                                  </a:moveTo>
                                  <a:lnTo>
                                    <a:pt x="285" y="4"/>
                                  </a:lnTo>
                                  <a:lnTo>
                                    <a:pt x="288" y="15"/>
                                  </a:lnTo>
                                  <a:lnTo>
                                    <a:pt x="279" y="39"/>
                                  </a:lnTo>
                                  <a:lnTo>
                                    <a:pt x="287" y="52"/>
                                  </a:lnTo>
                                  <a:lnTo>
                                    <a:pt x="282" y="56"/>
                                  </a:lnTo>
                                  <a:lnTo>
                                    <a:pt x="226" y="48"/>
                                  </a:lnTo>
                                  <a:lnTo>
                                    <a:pt x="215" y="96"/>
                                  </a:lnTo>
                                  <a:lnTo>
                                    <a:pt x="200" y="85"/>
                                  </a:lnTo>
                                  <a:lnTo>
                                    <a:pt x="176" y="103"/>
                                  </a:lnTo>
                                  <a:lnTo>
                                    <a:pt x="160" y="144"/>
                                  </a:lnTo>
                                  <a:lnTo>
                                    <a:pt x="166" y="170"/>
                                  </a:lnTo>
                                  <a:lnTo>
                                    <a:pt x="137" y="210"/>
                                  </a:lnTo>
                                  <a:lnTo>
                                    <a:pt x="130" y="238"/>
                                  </a:lnTo>
                                  <a:lnTo>
                                    <a:pt x="111" y="248"/>
                                  </a:lnTo>
                                  <a:lnTo>
                                    <a:pt x="104" y="313"/>
                                  </a:lnTo>
                                  <a:lnTo>
                                    <a:pt x="83" y="355"/>
                                  </a:lnTo>
                                  <a:lnTo>
                                    <a:pt x="96" y="375"/>
                                  </a:lnTo>
                                  <a:lnTo>
                                    <a:pt x="96" y="393"/>
                                  </a:lnTo>
                                  <a:lnTo>
                                    <a:pt x="60" y="402"/>
                                  </a:lnTo>
                                  <a:lnTo>
                                    <a:pt x="34" y="425"/>
                                  </a:lnTo>
                                  <a:lnTo>
                                    <a:pt x="31" y="446"/>
                                  </a:lnTo>
                                  <a:lnTo>
                                    <a:pt x="39" y="468"/>
                                  </a:lnTo>
                                  <a:lnTo>
                                    <a:pt x="31" y="502"/>
                                  </a:lnTo>
                                  <a:lnTo>
                                    <a:pt x="34" y="555"/>
                                  </a:lnTo>
                                  <a:lnTo>
                                    <a:pt x="51" y="585"/>
                                  </a:lnTo>
                                  <a:lnTo>
                                    <a:pt x="33" y="611"/>
                                  </a:lnTo>
                                  <a:lnTo>
                                    <a:pt x="44" y="637"/>
                                  </a:lnTo>
                                  <a:lnTo>
                                    <a:pt x="41" y="665"/>
                                  </a:lnTo>
                                  <a:lnTo>
                                    <a:pt x="23" y="678"/>
                                  </a:lnTo>
                                  <a:lnTo>
                                    <a:pt x="15" y="700"/>
                                  </a:lnTo>
                                  <a:lnTo>
                                    <a:pt x="18" y="717"/>
                                  </a:lnTo>
                                  <a:lnTo>
                                    <a:pt x="13" y="738"/>
                                  </a:lnTo>
                                  <a:lnTo>
                                    <a:pt x="3" y="743"/>
                                  </a:lnTo>
                                  <a:lnTo>
                                    <a:pt x="2" y="728"/>
                                  </a:lnTo>
                                  <a:lnTo>
                                    <a:pt x="0" y="736"/>
                                  </a:lnTo>
                                  <a:lnTo>
                                    <a:pt x="2" y="764"/>
                                  </a:lnTo>
                                  <a:lnTo>
                                    <a:pt x="7" y="777"/>
                                  </a:lnTo>
                                  <a:lnTo>
                                    <a:pt x="15" y="772"/>
                                  </a:lnTo>
                                  <a:lnTo>
                                    <a:pt x="17" y="777"/>
                                  </a:lnTo>
                                  <a:lnTo>
                                    <a:pt x="8" y="787"/>
                                  </a:lnTo>
                                  <a:lnTo>
                                    <a:pt x="18" y="790"/>
                                  </a:lnTo>
                                  <a:lnTo>
                                    <a:pt x="18" y="805"/>
                                  </a:lnTo>
                                  <a:lnTo>
                                    <a:pt x="25" y="805"/>
                                  </a:lnTo>
                                  <a:lnTo>
                                    <a:pt x="23" y="829"/>
                                  </a:lnTo>
                                  <a:lnTo>
                                    <a:pt x="56" y="878"/>
                                  </a:lnTo>
                                  <a:lnTo>
                                    <a:pt x="46" y="886"/>
                                  </a:lnTo>
                                  <a:lnTo>
                                    <a:pt x="49" y="896"/>
                                  </a:lnTo>
                                  <a:lnTo>
                                    <a:pt x="43" y="899"/>
                                  </a:lnTo>
                                  <a:lnTo>
                                    <a:pt x="57" y="930"/>
                                  </a:lnTo>
                                  <a:lnTo>
                                    <a:pt x="51" y="941"/>
                                  </a:lnTo>
                                  <a:lnTo>
                                    <a:pt x="93" y="941"/>
                                  </a:lnTo>
                                  <a:lnTo>
                                    <a:pt x="103" y="905"/>
                                  </a:lnTo>
                                  <a:lnTo>
                                    <a:pt x="150" y="901"/>
                                  </a:lnTo>
                                  <a:lnTo>
                                    <a:pt x="173" y="826"/>
                                  </a:lnTo>
                                  <a:lnTo>
                                    <a:pt x="168" y="798"/>
                                  </a:lnTo>
                                  <a:lnTo>
                                    <a:pt x="174" y="796"/>
                                  </a:lnTo>
                                  <a:lnTo>
                                    <a:pt x="176" y="774"/>
                                  </a:lnTo>
                                  <a:lnTo>
                                    <a:pt x="163" y="765"/>
                                  </a:lnTo>
                                  <a:lnTo>
                                    <a:pt x="178" y="761"/>
                                  </a:lnTo>
                                  <a:lnTo>
                                    <a:pt x="158" y="756"/>
                                  </a:lnTo>
                                  <a:lnTo>
                                    <a:pt x="183" y="751"/>
                                  </a:lnTo>
                                  <a:lnTo>
                                    <a:pt x="200" y="730"/>
                                  </a:lnTo>
                                  <a:lnTo>
                                    <a:pt x="212" y="738"/>
                                  </a:lnTo>
                                  <a:lnTo>
                                    <a:pt x="225" y="725"/>
                                  </a:lnTo>
                                  <a:lnTo>
                                    <a:pt x="225" y="717"/>
                                  </a:lnTo>
                                  <a:lnTo>
                                    <a:pt x="233" y="712"/>
                                  </a:lnTo>
                                  <a:lnTo>
                                    <a:pt x="192" y="717"/>
                                  </a:lnTo>
                                  <a:lnTo>
                                    <a:pt x="161" y="704"/>
                                  </a:lnTo>
                                  <a:lnTo>
                                    <a:pt x="184" y="697"/>
                                  </a:lnTo>
                                  <a:lnTo>
                                    <a:pt x="212" y="710"/>
                                  </a:lnTo>
                                  <a:lnTo>
                                    <a:pt x="231" y="700"/>
                                  </a:lnTo>
                                  <a:lnTo>
                                    <a:pt x="241" y="678"/>
                                  </a:lnTo>
                                  <a:lnTo>
                                    <a:pt x="226" y="653"/>
                                  </a:lnTo>
                                  <a:lnTo>
                                    <a:pt x="230" y="652"/>
                                  </a:lnTo>
                                  <a:lnTo>
                                    <a:pt x="202" y="630"/>
                                  </a:lnTo>
                                  <a:lnTo>
                                    <a:pt x="179" y="658"/>
                                  </a:lnTo>
                                  <a:lnTo>
                                    <a:pt x="160" y="661"/>
                                  </a:lnTo>
                                  <a:lnTo>
                                    <a:pt x="189" y="643"/>
                                  </a:lnTo>
                                  <a:lnTo>
                                    <a:pt x="186" y="572"/>
                                  </a:lnTo>
                                  <a:lnTo>
                                    <a:pt x="189" y="559"/>
                                  </a:lnTo>
                                  <a:lnTo>
                                    <a:pt x="196" y="564"/>
                                  </a:lnTo>
                                  <a:lnTo>
                                    <a:pt x="200" y="525"/>
                                  </a:lnTo>
                                  <a:lnTo>
                                    <a:pt x="194" y="505"/>
                                  </a:lnTo>
                                  <a:lnTo>
                                    <a:pt x="205" y="510"/>
                                  </a:lnTo>
                                  <a:lnTo>
                                    <a:pt x="210" y="500"/>
                                  </a:lnTo>
                                  <a:lnTo>
                                    <a:pt x="210" y="477"/>
                                  </a:lnTo>
                                  <a:lnTo>
                                    <a:pt x="217" y="487"/>
                                  </a:lnTo>
                                  <a:lnTo>
                                    <a:pt x="226" y="472"/>
                                  </a:lnTo>
                                  <a:lnTo>
                                    <a:pt x="239" y="453"/>
                                  </a:lnTo>
                                  <a:lnTo>
                                    <a:pt x="296" y="419"/>
                                  </a:lnTo>
                                  <a:lnTo>
                                    <a:pt x="329" y="373"/>
                                  </a:lnTo>
                                  <a:lnTo>
                                    <a:pt x="318" y="344"/>
                                  </a:lnTo>
                                  <a:lnTo>
                                    <a:pt x="329" y="319"/>
                                  </a:lnTo>
                                  <a:lnTo>
                                    <a:pt x="326" y="303"/>
                                  </a:lnTo>
                                  <a:lnTo>
                                    <a:pt x="345" y="287"/>
                                  </a:lnTo>
                                  <a:lnTo>
                                    <a:pt x="339" y="275"/>
                                  </a:lnTo>
                                  <a:lnTo>
                                    <a:pt x="352" y="284"/>
                                  </a:lnTo>
                                  <a:lnTo>
                                    <a:pt x="358" y="262"/>
                                  </a:lnTo>
                                  <a:lnTo>
                                    <a:pt x="407" y="272"/>
                                  </a:lnTo>
                                  <a:lnTo>
                                    <a:pt x="409" y="259"/>
                                  </a:lnTo>
                                  <a:lnTo>
                                    <a:pt x="399" y="228"/>
                                  </a:lnTo>
                                  <a:lnTo>
                                    <a:pt x="407" y="196"/>
                                  </a:lnTo>
                                  <a:lnTo>
                                    <a:pt x="392" y="163"/>
                                  </a:lnTo>
                                  <a:lnTo>
                                    <a:pt x="394" y="96"/>
                                  </a:lnTo>
                                  <a:lnTo>
                                    <a:pt x="375" y="64"/>
                                  </a:lnTo>
                                  <a:lnTo>
                                    <a:pt x="301"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69" name="Freeform 1348"/>
                            <p:cNvSpPr>
                              <a:spLocks/>
                            </p:cNvSpPr>
                            <p:nvPr/>
                          </p:nvSpPr>
                          <p:spPr bwMode="auto">
                            <a:xfrm>
                              <a:off x="3459" y="1988"/>
                              <a:ext cx="11" cy="25"/>
                            </a:xfrm>
                            <a:custGeom>
                              <a:avLst/>
                              <a:gdLst>
                                <a:gd name="T0" fmla="*/ 0 w 24"/>
                                <a:gd name="T1" fmla="*/ 0 h 53"/>
                                <a:gd name="T2" fmla="*/ 0 w 24"/>
                                <a:gd name="T3" fmla="*/ 0 h 53"/>
                                <a:gd name="T4" fmla="*/ 0 w 24"/>
                                <a:gd name="T5" fmla="*/ 0 h 53"/>
                                <a:gd name="T6" fmla="*/ 0 w 24"/>
                                <a:gd name="T7" fmla="*/ 0 h 53"/>
                                <a:gd name="T8" fmla="*/ 0 w 24"/>
                                <a:gd name="T9" fmla="*/ 0 h 53"/>
                                <a:gd name="T10" fmla="*/ 0 w 24"/>
                                <a:gd name="T11" fmla="*/ 0 h 53"/>
                                <a:gd name="T12" fmla="*/ 0 w 24"/>
                                <a:gd name="T13" fmla="*/ 0 h 53"/>
                                <a:gd name="T14" fmla="*/ 0 60000 65536"/>
                                <a:gd name="T15" fmla="*/ 0 60000 65536"/>
                                <a:gd name="T16" fmla="*/ 0 60000 65536"/>
                                <a:gd name="T17" fmla="*/ 0 60000 65536"/>
                                <a:gd name="T18" fmla="*/ 0 60000 65536"/>
                                <a:gd name="T19" fmla="*/ 0 60000 65536"/>
                                <a:gd name="T20" fmla="*/ 0 60000 65536"/>
                                <a:gd name="T21" fmla="*/ 0 w 24"/>
                                <a:gd name="T22" fmla="*/ 0 h 53"/>
                                <a:gd name="T23" fmla="*/ 24 w 24"/>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53">
                                  <a:moveTo>
                                    <a:pt x="0" y="53"/>
                                  </a:moveTo>
                                  <a:lnTo>
                                    <a:pt x="21" y="29"/>
                                  </a:lnTo>
                                  <a:lnTo>
                                    <a:pt x="19" y="9"/>
                                  </a:lnTo>
                                  <a:lnTo>
                                    <a:pt x="24" y="0"/>
                                  </a:lnTo>
                                  <a:lnTo>
                                    <a:pt x="14" y="0"/>
                                  </a:lnTo>
                                  <a:lnTo>
                                    <a:pt x="1" y="21"/>
                                  </a:lnTo>
                                  <a:lnTo>
                                    <a:pt x="0" y="53"/>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70" name="Freeform 1349"/>
                            <p:cNvSpPr>
                              <a:spLocks/>
                            </p:cNvSpPr>
                            <p:nvPr/>
                          </p:nvSpPr>
                          <p:spPr bwMode="auto">
                            <a:xfrm>
                              <a:off x="3459" y="1988"/>
                              <a:ext cx="11" cy="25"/>
                            </a:xfrm>
                            <a:custGeom>
                              <a:avLst/>
                              <a:gdLst>
                                <a:gd name="T0" fmla="*/ 0 w 24"/>
                                <a:gd name="T1" fmla="*/ 0 h 53"/>
                                <a:gd name="T2" fmla="*/ 0 w 24"/>
                                <a:gd name="T3" fmla="*/ 0 h 53"/>
                                <a:gd name="T4" fmla="*/ 0 w 24"/>
                                <a:gd name="T5" fmla="*/ 0 h 53"/>
                                <a:gd name="T6" fmla="*/ 0 w 24"/>
                                <a:gd name="T7" fmla="*/ 0 h 53"/>
                                <a:gd name="T8" fmla="*/ 0 w 24"/>
                                <a:gd name="T9" fmla="*/ 0 h 53"/>
                                <a:gd name="T10" fmla="*/ 0 w 24"/>
                                <a:gd name="T11" fmla="*/ 0 h 53"/>
                                <a:gd name="T12" fmla="*/ 0 w 24"/>
                                <a:gd name="T13" fmla="*/ 0 h 53"/>
                                <a:gd name="T14" fmla="*/ 0 60000 65536"/>
                                <a:gd name="T15" fmla="*/ 0 60000 65536"/>
                                <a:gd name="T16" fmla="*/ 0 60000 65536"/>
                                <a:gd name="T17" fmla="*/ 0 60000 65536"/>
                                <a:gd name="T18" fmla="*/ 0 60000 65536"/>
                                <a:gd name="T19" fmla="*/ 0 60000 65536"/>
                                <a:gd name="T20" fmla="*/ 0 60000 65536"/>
                                <a:gd name="T21" fmla="*/ 0 w 24"/>
                                <a:gd name="T22" fmla="*/ 0 h 53"/>
                                <a:gd name="T23" fmla="*/ 24 w 24"/>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53">
                                  <a:moveTo>
                                    <a:pt x="0" y="53"/>
                                  </a:moveTo>
                                  <a:lnTo>
                                    <a:pt x="21" y="29"/>
                                  </a:lnTo>
                                  <a:lnTo>
                                    <a:pt x="19" y="9"/>
                                  </a:lnTo>
                                  <a:lnTo>
                                    <a:pt x="24" y="0"/>
                                  </a:lnTo>
                                  <a:lnTo>
                                    <a:pt x="14" y="0"/>
                                  </a:lnTo>
                                  <a:lnTo>
                                    <a:pt x="1" y="21"/>
                                  </a:lnTo>
                                  <a:lnTo>
                                    <a:pt x="0" y="53"/>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71" name="Freeform 1350"/>
                            <p:cNvSpPr>
                              <a:spLocks/>
                            </p:cNvSpPr>
                            <p:nvPr/>
                          </p:nvSpPr>
                          <p:spPr bwMode="auto">
                            <a:xfrm>
                              <a:off x="3432" y="2011"/>
                              <a:ext cx="8" cy="20"/>
                            </a:xfrm>
                            <a:custGeom>
                              <a:avLst/>
                              <a:gdLst>
                                <a:gd name="T0" fmla="*/ 0 w 16"/>
                                <a:gd name="T1" fmla="*/ 0 h 44"/>
                                <a:gd name="T2" fmla="*/ 1 w 16"/>
                                <a:gd name="T3" fmla="*/ 0 h 44"/>
                                <a:gd name="T4" fmla="*/ 1 w 16"/>
                                <a:gd name="T5" fmla="*/ 0 h 44"/>
                                <a:gd name="T6" fmla="*/ 0 w 16"/>
                                <a:gd name="T7" fmla="*/ 0 h 44"/>
                                <a:gd name="T8" fmla="*/ 0 60000 65536"/>
                                <a:gd name="T9" fmla="*/ 0 60000 65536"/>
                                <a:gd name="T10" fmla="*/ 0 60000 65536"/>
                                <a:gd name="T11" fmla="*/ 0 60000 65536"/>
                                <a:gd name="T12" fmla="*/ 0 w 16"/>
                                <a:gd name="T13" fmla="*/ 0 h 44"/>
                                <a:gd name="T14" fmla="*/ 16 w 16"/>
                                <a:gd name="T15" fmla="*/ 44 h 44"/>
                              </a:gdLst>
                              <a:ahLst/>
                              <a:cxnLst>
                                <a:cxn ang="T8">
                                  <a:pos x="T0" y="T1"/>
                                </a:cxn>
                                <a:cxn ang="T9">
                                  <a:pos x="T2" y="T3"/>
                                </a:cxn>
                                <a:cxn ang="T10">
                                  <a:pos x="T4" y="T5"/>
                                </a:cxn>
                                <a:cxn ang="T11">
                                  <a:pos x="T6" y="T7"/>
                                </a:cxn>
                              </a:cxnLst>
                              <a:rect l="T12" t="T13" r="T14" b="T15"/>
                              <a:pathLst>
                                <a:path w="16" h="44">
                                  <a:moveTo>
                                    <a:pt x="0" y="44"/>
                                  </a:moveTo>
                                  <a:lnTo>
                                    <a:pt x="16" y="0"/>
                                  </a:lnTo>
                                  <a:lnTo>
                                    <a:pt x="3" y="21"/>
                                  </a:lnTo>
                                  <a:lnTo>
                                    <a:pt x="0" y="44"/>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72" name="Freeform 1351"/>
                            <p:cNvSpPr>
                              <a:spLocks/>
                            </p:cNvSpPr>
                            <p:nvPr/>
                          </p:nvSpPr>
                          <p:spPr bwMode="auto">
                            <a:xfrm>
                              <a:off x="3432" y="2011"/>
                              <a:ext cx="8" cy="20"/>
                            </a:xfrm>
                            <a:custGeom>
                              <a:avLst/>
                              <a:gdLst>
                                <a:gd name="T0" fmla="*/ 0 w 16"/>
                                <a:gd name="T1" fmla="*/ 0 h 44"/>
                                <a:gd name="T2" fmla="*/ 1 w 16"/>
                                <a:gd name="T3" fmla="*/ 0 h 44"/>
                                <a:gd name="T4" fmla="*/ 1 w 16"/>
                                <a:gd name="T5" fmla="*/ 0 h 44"/>
                                <a:gd name="T6" fmla="*/ 0 w 16"/>
                                <a:gd name="T7" fmla="*/ 0 h 44"/>
                                <a:gd name="T8" fmla="*/ 0 60000 65536"/>
                                <a:gd name="T9" fmla="*/ 0 60000 65536"/>
                                <a:gd name="T10" fmla="*/ 0 60000 65536"/>
                                <a:gd name="T11" fmla="*/ 0 60000 65536"/>
                                <a:gd name="T12" fmla="*/ 0 w 16"/>
                                <a:gd name="T13" fmla="*/ 0 h 44"/>
                                <a:gd name="T14" fmla="*/ 16 w 16"/>
                                <a:gd name="T15" fmla="*/ 44 h 44"/>
                              </a:gdLst>
                              <a:ahLst/>
                              <a:cxnLst>
                                <a:cxn ang="T8">
                                  <a:pos x="T0" y="T1"/>
                                </a:cxn>
                                <a:cxn ang="T9">
                                  <a:pos x="T2" y="T3"/>
                                </a:cxn>
                                <a:cxn ang="T10">
                                  <a:pos x="T4" y="T5"/>
                                </a:cxn>
                                <a:cxn ang="T11">
                                  <a:pos x="T6" y="T7"/>
                                </a:cxn>
                              </a:cxnLst>
                              <a:rect l="T12" t="T13" r="T14" b="T15"/>
                              <a:pathLst>
                                <a:path w="16" h="44">
                                  <a:moveTo>
                                    <a:pt x="0" y="44"/>
                                  </a:moveTo>
                                  <a:lnTo>
                                    <a:pt x="16" y="0"/>
                                  </a:lnTo>
                                  <a:lnTo>
                                    <a:pt x="3" y="21"/>
                                  </a:lnTo>
                                  <a:lnTo>
                                    <a:pt x="0" y="44"/>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73" name="Freeform 1352"/>
                            <p:cNvSpPr>
                              <a:spLocks/>
                            </p:cNvSpPr>
                            <p:nvPr/>
                          </p:nvSpPr>
                          <p:spPr bwMode="auto">
                            <a:xfrm>
                              <a:off x="3284" y="2233"/>
                              <a:ext cx="63" cy="37"/>
                            </a:xfrm>
                            <a:custGeom>
                              <a:avLst/>
                              <a:gdLst>
                                <a:gd name="T0" fmla="*/ 0 w 136"/>
                                <a:gd name="T1" fmla="*/ 0 h 82"/>
                                <a:gd name="T2" fmla="*/ 0 w 136"/>
                                <a:gd name="T3" fmla="*/ 0 h 82"/>
                                <a:gd name="T4" fmla="*/ 0 w 136"/>
                                <a:gd name="T5" fmla="*/ 0 h 82"/>
                                <a:gd name="T6" fmla="*/ 0 w 136"/>
                                <a:gd name="T7" fmla="*/ 0 h 82"/>
                                <a:gd name="T8" fmla="*/ 0 w 136"/>
                                <a:gd name="T9" fmla="*/ 0 h 82"/>
                                <a:gd name="T10" fmla="*/ 0 w 136"/>
                                <a:gd name="T11" fmla="*/ 0 h 82"/>
                                <a:gd name="T12" fmla="*/ 0 w 136"/>
                                <a:gd name="T13" fmla="*/ 0 h 82"/>
                                <a:gd name="T14" fmla="*/ 0 w 136"/>
                                <a:gd name="T15" fmla="*/ 0 h 82"/>
                                <a:gd name="T16" fmla="*/ 0 w 136"/>
                                <a:gd name="T17" fmla="*/ 0 h 82"/>
                                <a:gd name="T18" fmla="*/ 0 w 136"/>
                                <a:gd name="T19" fmla="*/ 0 h 82"/>
                                <a:gd name="T20" fmla="*/ 0 w 136"/>
                                <a:gd name="T21" fmla="*/ 0 h 82"/>
                                <a:gd name="T22" fmla="*/ 0 w 136"/>
                                <a:gd name="T23" fmla="*/ 0 h 82"/>
                                <a:gd name="T24" fmla="*/ 0 w 136"/>
                                <a:gd name="T25" fmla="*/ 0 h 82"/>
                                <a:gd name="T26" fmla="*/ 0 w 136"/>
                                <a:gd name="T27" fmla="*/ 0 h 82"/>
                                <a:gd name="T28" fmla="*/ 0 w 136"/>
                                <a:gd name="T29" fmla="*/ 0 h 82"/>
                                <a:gd name="T30" fmla="*/ 0 w 136"/>
                                <a:gd name="T31" fmla="*/ 0 h 82"/>
                                <a:gd name="T32" fmla="*/ 0 w 136"/>
                                <a:gd name="T33" fmla="*/ 0 h 82"/>
                                <a:gd name="T34" fmla="*/ 0 w 136"/>
                                <a:gd name="T35" fmla="*/ 0 h 82"/>
                                <a:gd name="T36" fmla="*/ 0 w 136"/>
                                <a:gd name="T37" fmla="*/ 0 h 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
                                <a:gd name="T58" fmla="*/ 0 h 82"/>
                                <a:gd name="T59" fmla="*/ 136 w 136"/>
                                <a:gd name="T60" fmla="*/ 82 h 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 h="82">
                                  <a:moveTo>
                                    <a:pt x="47" y="2"/>
                                  </a:moveTo>
                                  <a:lnTo>
                                    <a:pt x="88" y="0"/>
                                  </a:lnTo>
                                  <a:lnTo>
                                    <a:pt x="109" y="8"/>
                                  </a:lnTo>
                                  <a:lnTo>
                                    <a:pt x="114" y="31"/>
                                  </a:lnTo>
                                  <a:lnTo>
                                    <a:pt x="136" y="38"/>
                                  </a:lnTo>
                                  <a:lnTo>
                                    <a:pt x="136" y="46"/>
                                  </a:lnTo>
                                  <a:lnTo>
                                    <a:pt x="127" y="47"/>
                                  </a:lnTo>
                                  <a:lnTo>
                                    <a:pt x="128" y="62"/>
                                  </a:lnTo>
                                  <a:lnTo>
                                    <a:pt x="104" y="54"/>
                                  </a:lnTo>
                                  <a:lnTo>
                                    <a:pt x="94" y="80"/>
                                  </a:lnTo>
                                  <a:lnTo>
                                    <a:pt x="76" y="59"/>
                                  </a:lnTo>
                                  <a:lnTo>
                                    <a:pt x="57" y="78"/>
                                  </a:lnTo>
                                  <a:lnTo>
                                    <a:pt x="31" y="82"/>
                                  </a:lnTo>
                                  <a:lnTo>
                                    <a:pt x="23" y="59"/>
                                  </a:lnTo>
                                  <a:lnTo>
                                    <a:pt x="13" y="59"/>
                                  </a:lnTo>
                                  <a:lnTo>
                                    <a:pt x="1" y="70"/>
                                  </a:lnTo>
                                  <a:lnTo>
                                    <a:pt x="0" y="56"/>
                                  </a:lnTo>
                                  <a:lnTo>
                                    <a:pt x="29" y="7"/>
                                  </a:lnTo>
                                  <a:lnTo>
                                    <a:pt x="47" y="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74" name="Freeform 1353"/>
                            <p:cNvSpPr>
                              <a:spLocks/>
                            </p:cNvSpPr>
                            <p:nvPr/>
                          </p:nvSpPr>
                          <p:spPr bwMode="auto">
                            <a:xfrm>
                              <a:off x="3284" y="2233"/>
                              <a:ext cx="63" cy="37"/>
                            </a:xfrm>
                            <a:custGeom>
                              <a:avLst/>
                              <a:gdLst>
                                <a:gd name="T0" fmla="*/ 0 w 136"/>
                                <a:gd name="T1" fmla="*/ 0 h 82"/>
                                <a:gd name="T2" fmla="*/ 0 w 136"/>
                                <a:gd name="T3" fmla="*/ 0 h 82"/>
                                <a:gd name="T4" fmla="*/ 0 w 136"/>
                                <a:gd name="T5" fmla="*/ 0 h 82"/>
                                <a:gd name="T6" fmla="*/ 0 w 136"/>
                                <a:gd name="T7" fmla="*/ 0 h 82"/>
                                <a:gd name="T8" fmla="*/ 0 w 136"/>
                                <a:gd name="T9" fmla="*/ 0 h 82"/>
                                <a:gd name="T10" fmla="*/ 0 w 136"/>
                                <a:gd name="T11" fmla="*/ 0 h 82"/>
                                <a:gd name="T12" fmla="*/ 0 w 136"/>
                                <a:gd name="T13" fmla="*/ 0 h 82"/>
                                <a:gd name="T14" fmla="*/ 0 w 136"/>
                                <a:gd name="T15" fmla="*/ 0 h 82"/>
                                <a:gd name="T16" fmla="*/ 0 w 136"/>
                                <a:gd name="T17" fmla="*/ 0 h 82"/>
                                <a:gd name="T18" fmla="*/ 0 w 136"/>
                                <a:gd name="T19" fmla="*/ 0 h 82"/>
                                <a:gd name="T20" fmla="*/ 0 w 136"/>
                                <a:gd name="T21" fmla="*/ 0 h 82"/>
                                <a:gd name="T22" fmla="*/ 0 w 136"/>
                                <a:gd name="T23" fmla="*/ 0 h 82"/>
                                <a:gd name="T24" fmla="*/ 0 w 136"/>
                                <a:gd name="T25" fmla="*/ 0 h 82"/>
                                <a:gd name="T26" fmla="*/ 0 w 136"/>
                                <a:gd name="T27" fmla="*/ 0 h 82"/>
                                <a:gd name="T28" fmla="*/ 0 w 136"/>
                                <a:gd name="T29" fmla="*/ 0 h 82"/>
                                <a:gd name="T30" fmla="*/ 0 w 136"/>
                                <a:gd name="T31" fmla="*/ 0 h 82"/>
                                <a:gd name="T32" fmla="*/ 0 w 136"/>
                                <a:gd name="T33" fmla="*/ 0 h 82"/>
                                <a:gd name="T34" fmla="*/ 0 w 136"/>
                                <a:gd name="T35" fmla="*/ 0 h 82"/>
                                <a:gd name="T36" fmla="*/ 0 w 136"/>
                                <a:gd name="T37" fmla="*/ 0 h 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
                                <a:gd name="T58" fmla="*/ 0 h 82"/>
                                <a:gd name="T59" fmla="*/ 136 w 136"/>
                                <a:gd name="T60" fmla="*/ 82 h 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 h="82">
                                  <a:moveTo>
                                    <a:pt x="47" y="2"/>
                                  </a:moveTo>
                                  <a:lnTo>
                                    <a:pt x="88" y="0"/>
                                  </a:lnTo>
                                  <a:lnTo>
                                    <a:pt x="109" y="8"/>
                                  </a:lnTo>
                                  <a:lnTo>
                                    <a:pt x="114" y="31"/>
                                  </a:lnTo>
                                  <a:lnTo>
                                    <a:pt x="136" y="38"/>
                                  </a:lnTo>
                                  <a:lnTo>
                                    <a:pt x="136" y="46"/>
                                  </a:lnTo>
                                  <a:lnTo>
                                    <a:pt x="127" y="47"/>
                                  </a:lnTo>
                                  <a:lnTo>
                                    <a:pt x="128" y="62"/>
                                  </a:lnTo>
                                  <a:lnTo>
                                    <a:pt x="104" y="54"/>
                                  </a:lnTo>
                                  <a:lnTo>
                                    <a:pt x="94" y="80"/>
                                  </a:lnTo>
                                  <a:lnTo>
                                    <a:pt x="76" y="59"/>
                                  </a:lnTo>
                                  <a:lnTo>
                                    <a:pt x="57" y="78"/>
                                  </a:lnTo>
                                  <a:lnTo>
                                    <a:pt x="31" y="82"/>
                                  </a:lnTo>
                                  <a:lnTo>
                                    <a:pt x="23" y="59"/>
                                  </a:lnTo>
                                  <a:lnTo>
                                    <a:pt x="13" y="59"/>
                                  </a:lnTo>
                                  <a:lnTo>
                                    <a:pt x="1" y="70"/>
                                  </a:lnTo>
                                  <a:lnTo>
                                    <a:pt x="0" y="56"/>
                                  </a:lnTo>
                                  <a:lnTo>
                                    <a:pt x="29" y="7"/>
                                  </a:lnTo>
                                  <a:lnTo>
                                    <a:pt x="47" y="2"/>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75" name="Freeform 1354"/>
                            <p:cNvSpPr>
                              <a:spLocks/>
                            </p:cNvSpPr>
                            <p:nvPr/>
                          </p:nvSpPr>
                          <p:spPr bwMode="auto">
                            <a:xfrm>
                              <a:off x="3406" y="2284"/>
                              <a:ext cx="5" cy="5"/>
                            </a:xfrm>
                            <a:custGeom>
                              <a:avLst/>
                              <a:gdLst>
                                <a:gd name="T0" fmla="*/ 1 w 10"/>
                                <a:gd name="T1" fmla="*/ 0 h 13"/>
                                <a:gd name="T2" fmla="*/ 1 w 10"/>
                                <a:gd name="T3" fmla="*/ 0 h 13"/>
                                <a:gd name="T4" fmla="*/ 0 w 10"/>
                                <a:gd name="T5" fmla="*/ 0 h 13"/>
                                <a:gd name="T6" fmla="*/ 1 w 10"/>
                                <a:gd name="T7" fmla="*/ 0 h 13"/>
                                <a:gd name="T8" fmla="*/ 0 60000 65536"/>
                                <a:gd name="T9" fmla="*/ 0 60000 65536"/>
                                <a:gd name="T10" fmla="*/ 0 60000 65536"/>
                                <a:gd name="T11" fmla="*/ 0 60000 65536"/>
                                <a:gd name="T12" fmla="*/ 0 w 10"/>
                                <a:gd name="T13" fmla="*/ 0 h 13"/>
                                <a:gd name="T14" fmla="*/ 10 w 10"/>
                                <a:gd name="T15" fmla="*/ 13 h 13"/>
                              </a:gdLst>
                              <a:ahLst/>
                              <a:cxnLst>
                                <a:cxn ang="T8">
                                  <a:pos x="T0" y="T1"/>
                                </a:cxn>
                                <a:cxn ang="T9">
                                  <a:pos x="T2" y="T3"/>
                                </a:cxn>
                                <a:cxn ang="T10">
                                  <a:pos x="T4" y="T5"/>
                                </a:cxn>
                                <a:cxn ang="T11">
                                  <a:pos x="T6" y="T7"/>
                                </a:cxn>
                              </a:cxnLst>
                              <a:rect l="T12" t="T13" r="T14" b="T15"/>
                              <a:pathLst>
                                <a:path w="10" h="13">
                                  <a:moveTo>
                                    <a:pt x="3" y="0"/>
                                  </a:moveTo>
                                  <a:lnTo>
                                    <a:pt x="10" y="13"/>
                                  </a:lnTo>
                                  <a:lnTo>
                                    <a:pt x="0" y="8"/>
                                  </a:lnTo>
                                  <a:lnTo>
                                    <a:pt x="3"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76" name="Freeform 1355"/>
                            <p:cNvSpPr>
                              <a:spLocks/>
                            </p:cNvSpPr>
                            <p:nvPr/>
                          </p:nvSpPr>
                          <p:spPr bwMode="auto">
                            <a:xfrm>
                              <a:off x="3822" y="3178"/>
                              <a:ext cx="3" cy="8"/>
                            </a:xfrm>
                            <a:custGeom>
                              <a:avLst/>
                              <a:gdLst>
                                <a:gd name="T0" fmla="*/ 1 w 6"/>
                                <a:gd name="T1" fmla="*/ 0 h 18"/>
                                <a:gd name="T2" fmla="*/ 1 w 6"/>
                                <a:gd name="T3" fmla="*/ 0 h 18"/>
                                <a:gd name="T4" fmla="*/ 0 w 6"/>
                                <a:gd name="T5" fmla="*/ 0 h 18"/>
                                <a:gd name="T6" fmla="*/ 1 w 6"/>
                                <a:gd name="T7" fmla="*/ 0 h 18"/>
                                <a:gd name="T8" fmla="*/ 0 60000 65536"/>
                                <a:gd name="T9" fmla="*/ 0 60000 65536"/>
                                <a:gd name="T10" fmla="*/ 0 60000 65536"/>
                                <a:gd name="T11" fmla="*/ 0 60000 65536"/>
                                <a:gd name="T12" fmla="*/ 0 w 6"/>
                                <a:gd name="T13" fmla="*/ 0 h 18"/>
                                <a:gd name="T14" fmla="*/ 6 w 6"/>
                                <a:gd name="T15" fmla="*/ 18 h 18"/>
                              </a:gdLst>
                              <a:ahLst/>
                              <a:cxnLst>
                                <a:cxn ang="T8">
                                  <a:pos x="T0" y="T1"/>
                                </a:cxn>
                                <a:cxn ang="T9">
                                  <a:pos x="T2" y="T3"/>
                                </a:cxn>
                                <a:cxn ang="T10">
                                  <a:pos x="T4" y="T5"/>
                                </a:cxn>
                                <a:cxn ang="T11">
                                  <a:pos x="T6" y="T7"/>
                                </a:cxn>
                              </a:cxnLst>
                              <a:rect l="T12" t="T13" r="T14" b="T15"/>
                              <a:pathLst>
                                <a:path w="6" h="18">
                                  <a:moveTo>
                                    <a:pt x="5" y="0"/>
                                  </a:moveTo>
                                  <a:lnTo>
                                    <a:pt x="6" y="18"/>
                                  </a:lnTo>
                                  <a:lnTo>
                                    <a:pt x="0" y="9"/>
                                  </a:lnTo>
                                  <a:lnTo>
                                    <a:pt x="5"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77" name="Freeform 1356"/>
                            <p:cNvSpPr>
                              <a:spLocks/>
                            </p:cNvSpPr>
                            <p:nvPr/>
                          </p:nvSpPr>
                          <p:spPr bwMode="auto">
                            <a:xfrm>
                              <a:off x="3822" y="3178"/>
                              <a:ext cx="3" cy="8"/>
                            </a:xfrm>
                            <a:custGeom>
                              <a:avLst/>
                              <a:gdLst>
                                <a:gd name="T0" fmla="*/ 1 w 6"/>
                                <a:gd name="T1" fmla="*/ 0 h 18"/>
                                <a:gd name="T2" fmla="*/ 1 w 6"/>
                                <a:gd name="T3" fmla="*/ 0 h 18"/>
                                <a:gd name="T4" fmla="*/ 0 w 6"/>
                                <a:gd name="T5" fmla="*/ 0 h 18"/>
                                <a:gd name="T6" fmla="*/ 1 w 6"/>
                                <a:gd name="T7" fmla="*/ 0 h 18"/>
                                <a:gd name="T8" fmla="*/ 0 60000 65536"/>
                                <a:gd name="T9" fmla="*/ 0 60000 65536"/>
                                <a:gd name="T10" fmla="*/ 0 60000 65536"/>
                                <a:gd name="T11" fmla="*/ 0 60000 65536"/>
                                <a:gd name="T12" fmla="*/ 0 w 6"/>
                                <a:gd name="T13" fmla="*/ 0 h 18"/>
                                <a:gd name="T14" fmla="*/ 6 w 6"/>
                                <a:gd name="T15" fmla="*/ 18 h 18"/>
                              </a:gdLst>
                              <a:ahLst/>
                              <a:cxnLst>
                                <a:cxn ang="T8">
                                  <a:pos x="T0" y="T1"/>
                                </a:cxn>
                                <a:cxn ang="T9">
                                  <a:pos x="T2" y="T3"/>
                                </a:cxn>
                                <a:cxn ang="T10">
                                  <a:pos x="T4" y="T5"/>
                                </a:cxn>
                                <a:cxn ang="T11">
                                  <a:pos x="T6" y="T7"/>
                                </a:cxn>
                              </a:cxnLst>
                              <a:rect l="T12" t="T13" r="T14" b="T15"/>
                              <a:pathLst>
                                <a:path w="6" h="18">
                                  <a:moveTo>
                                    <a:pt x="5" y="0"/>
                                  </a:moveTo>
                                  <a:lnTo>
                                    <a:pt x="6" y="18"/>
                                  </a:lnTo>
                                  <a:lnTo>
                                    <a:pt x="0" y="9"/>
                                  </a:lnTo>
                                  <a:lnTo>
                                    <a:pt x="5"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78" name="Freeform 1357"/>
                            <p:cNvSpPr>
                              <a:spLocks/>
                            </p:cNvSpPr>
                            <p:nvPr/>
                          </p:nvSpPr>
                          <p:spPr bwMode="auto">
                            <a:xfrm>
                              <a:off x="3837" y="3190"/>
                              <a:ext cx="2" cy="3"/>
                            </a:xfrm>
                            <a:custGeom>
                              <a:avLst/>
                              <a:gdLst>
                                <a:gd name="T0" fmla="*/ 0 w 7"/>
                                <a:gd name="T1" fmla="*/ 0 h 10"/>
                                <a:gd name="T2" fmla="*/ 0 w 7"/>
                                <a:gd name="T3" fmla="*/ 0 h 10"/>
                                <a:gd name="T4" fmla="*/ 0 w 7"/>
                                <a:gd name="T5" fmla="*/ 0 h 10"/>
                                <a:gd name="T6" fmla="*/ 0 w 7"/>
                                <a:gd name="T7" fmla="*/ 0 h 10"/>
                                <a:gd name="T8" fmla="*/ 0 60000 65536"/>
                                <a:gd name="T9" fmla="*/ 0 60000 65536"/>
                                <a:gd name="T10" fmla="*/ 0 60000 65536"/>
                                <a:gd name="T11" fmla="*/ 0 60000 65536"/>
                                <a:gd name="T12" fmla="*/ 0 w 7"/>
                                <a:gd name="T13" fmla="*/ 0 h 10"/>
                                <a:gd name="T14" fmla="*/ 7 w 7"/>
                                <a:gd name="T15" fmla="*/ 10 h 10"/>
                              </a:gdLst>
                              <a:ahLst/>
                              <a:cxnLst>
                                <a:cxn ang="T8">
                                  <a:pos x="T0" y="T1"/>
                                </a:cxn>
                                <a:cxn ang="T9">
                                  <a:pos x="T2" y="T3"/>
                                </a:cxn>
                                <a:cxn ang="T10">
                                  <a:pos x="T4" y="T5"/>
                                </a:cxn>
                                <a:cxn ang="T11">
                                  <a:pos x="T6" y="T7"/>
                                </a:cxn>
                              </a:cxnLst>
                              <a:rect l="T12" t="T13" r="T14" b="T15"/>
                              <a:pathLst>
                                <a:path w="7" h="10">
                                  <a:moveTo>
                                    <a:pt x="7" y="0"/>
                                  </a:moveTo>
                                  <a:lnTo>
                                    <a:pt x="7" y="10"/>
                                  </a:lnTo>
                                  <a:lnTo>
                                    <a:pt x="0" y="3"/>
                                  </a:lnTo>
                                  <a:lnTo>
                                    <a:pt x="7"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79" name="Freeform 1358"/>
                            <p:cNvSpPr>
                              <a:spLocks/>
                            </p:cNvSpPr>
                            <p:nvPr/>
                          </p:nvSpPr>
                          <p:spPr bwMode="auto">
                            <a:xfrm>
                              <a:off x="3848" y="3198"/>
                              <a:ext cx="3" cy="3"/>
                            </a:xfrm>
                            <a:custGeom>
                              <a:avLst/>
                              <a:gdLst>
                                <a:gd name="T0" fmla="*/ 1 w 6"/>
                                <a:gd name="T1" fmla="*/ 0 h 8"/>
                                <a:gd name="T2" fmla="*/ 1 w 6"/>
                                <a:gd name="T3" fmla="*/ 0 h 8"/>
                                <a:gd name="T4" fmla="*/ 0 w 6"/>
                                <a:gd name="T5" fmla="*/ 0 h 8"/>
                                <a:gd name="T6" fmla="*/ 1 w 6"/>
                                <a:gd name="T7" fmla="*/ 0 h 8"/>
                                <a:gd name="T8" fmla="*/ 0 60000 65536"/>
                                <a:gd name="T9" fmla="*/ 0 60000 65536"/>
                                <a:gd name="T10" fmla="*/ 0 60000 65536"/>
                                <a:gd name="T11" fmla="*/ 0 60000 65536"/>
                                <a:gd name="T12" fmla="*/ 0 w 6"/>
                                <a:gd name="T13" fmla="*/ 0 h 8"/>
                                <a:gd name="T14" fmla="*/ 6 w 6"/>
                                <a:gd name="T15" fmla="*/ 8 h 8"/>
                              </a:gdLst>
                              <a:ahLst/>
                              <a:cxnLst>
                                <a:cxn ang="T8">
                                  <a:pos x="T0" y="T1"/>
                                </a:cxn>
                                <a:cxn ang="T9">
                                  <a:pos x="T2" y="T3"/>
                                </a:cxn>
                                <a:cxn ang="T10">
                                  <a:pos x="T4" y="T5"/>
                                </a:cxn>
                                <a:cxn ang="T11">
                                  <a:pos x="T6" y="T7"/>
                                </a:cxn>
                              </a:cxnLst>
                              <a:rect l="T12" t="T13" r="T14" b="T15"/>
                              <a:pathLst>
                                <a:path w="6" h="8">
                                  <a:moveTo>
                                    <a:pt x="6" y="3"/>
                                  </a:moveTo>
                                  <a:lnTo>
                                    <a:pt x="1" y="8"/>
                                  </a:lnTo>
                                  <a:lnTo>
                                    <a:pt x="0" y="0"/>
                                  </a:lnTo>
                                  <a:lnTo>
                                    <a:pt x="6" y="3"/>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80" name="Freeform 1359"/>
                            <p:cNvSpPr>
                              <a:spLocks/>
                            </p:cNvSpPr>
                            <p:nvPr/>
                          </p:nvSpPr>
                          <p:spPr bwMode="auto">
                            <a:xfrm>
                              <a:off x="4070" y="2415"/>
                              <a:ext cx="207" cy="158"/>
                            </a:xfrm>
                            <a:custGeom>
                              <a:avLst/>
                              <a:gdLst>
                                <a:gd name="T0" fmla="*/ 0 w 454"/>
                                <a:gd name="T1" fmla="*/ 0 h 345"/>
                                <a:gd name="T2" fmla="*/ 0 w 454"/>
                                <a:gd name="T3" fmla="*/ 0 h 345"/>
                                <a:gd name="T4" fmla="*/ 0 w 454"/>
                                <a:gd name="T5" fmla="*/ 0 h 345"/>
                                <a:gd name="T6" fmla="*/ 0 w 454"/>
                                <a:gd name="T7" fmla="*/ 0 h 345"/>
                                <a:gd name="T8" fmla="*/ 0 w 454"/>
                                <a:gd name="T9" fmla="*/ 0 h 345"/>
                                <a:gd name="T10" fmla="*/ 0 w 454"/>
                                <a:gd name="T11" fmla="*/ 0 h 345"/>
                                <a:gd name="T12" fmla="*/ 0 w 454"/>
                                <a:gd name="T13" fmla="*/ 0 h 345"/>
                                <a:gd name="T14" fmla="*/ 0 w 454"/>
                                <a:gd name="T15" fmla="*/ 0 h 345"/>
                                <a:gd name="T16" fmla="*/ 0 w 454"/>
                                <a:gd name="T17" fmla="*/ 0 h 345"/>
                                <a:gd name="T18" fmla="*/ 0 w 454"/>
                                <a:gd name="T19" fmla="*/ 0 h 345"/>
                                <a:gd name="T20" fmla="*/ 0 w 454"/>
                                <a:gd name="T21" fmla="*/ 0 h 345"/>
                                <a:gd name="T22" fmla="*/ 0 w 454"/>
                                <a:gd name="T23" fmla="*/ 0 h 345"/>
                                <a:gd name="T24" fmla="*/ 0 w 454"/>
                                <a:gd name="T25" fmla="*/ 0 h 345"/>
                                <a:gd name="T26" fmla="*/ 0 w 454"/>
                                <a:gd name="T27" fmla="*/ 0 h 345"/>
                                <a:gd name="T28" fmla="*/ 0 w 454"/>
                                <a:gd name="T29" fmla="*/ 0 h 345"/>
                                <a:gd name="T30" fmla="*/ 0 w 454"/>
                                <a:gd name="T31" fmla="*/ 0 h 345"/>
                                <a:gd name="T32" fmla="*/ 0 w 454"/>
                                <a:gd name="T33" fmla="*/ 0 h 345"/>
                                <a:gd name="T34" fmla="*/ 0 w 454"/>
                                <a:gd name="T35" fmla="*/ 0 h 345"/>
                                <a:gd name="T36" fmla="*/ 0 w 454"/>
                                <a:gd name="T37" fmla="*/ 0 h 345"/>
                                <a:gd name="T38" fmla="*/ 0 w 454"/>
                                <a:gd name="T39" fmla="*/ 0 h 345"/>
                                <a:gd name="T40" fmla="*/ 0 w 454"/>
                                <a:gd name="T41" fmla="*/ 0 h 345"/>
                                <a:gd name="T42" fmla="*/ 0 w 454"/>
                                <a:gd name="T43" fmla="*/ 0 h 345"/>
                                <a:gd name="T44" fmla="*/ 0 w 454"/>
                                <a:gd name="T45" fmla="*/ 0 h 345"/>
                                <a:gd name="T46" fmla="*/ 0 w 454"/>
                                <a:gd name="T47" fmla="*/ 0 h 345"/>
                                <a:gd name="T48" fmla="*/ 0 w 454"/>
                                <a:gd name="T49" fmla="*/ 0 h 345"/>
                                <a:gd name="T50" fmla="*/ 0 w 454"/>
                                <a:gd name="T51" fmla="*/ 0 h 345"/>
                                <a:gd name="T52" fmla="*/ 0 w 454"/>
                                <a:gd name="T53" fmla="*/ 0 h 345"/>
                                <a:gd name="T54" fmla="*/ 0 w 454"/>
                                <a:gd name="T55" fmla="*/ 0 h 345"/>
                                <a:gd name="T56" fmla="*/ 0 w 454"/>
                                <a:gd name="T57" fmla="*/ 0 h 345"/>
                                <a:gd name="T58" fmla="*/ 0 w 454"/>
                                <a:gd name="T59" fmla="*/ 0 h 345"/>
                                <a:gd name="T60" fmla="*/ 0 w 454"/>
                                <a:gd name="T61" fmla="*/ 0 h 345"/>
                                <a:gd name="T62" fmla="*/ 0 w 454"/>
                                <a:gd name="T63" fmla="*/ 0 h 345"/>
                                <a:gd name="T64" fmla="*/ 0 w 454"/>
                                <a:gd name="T65" fmla="*/ 0 h 345"/>
                                <a:gd name="T66" fmla="*/ 0 w 454"/>
                                <a:gd name="T67" fmla="*/ 0 h 345"/>
                                <a:gd name="T68" fmla="*/ 0 w 454"/>
                                <a:gd name="T69" fmla="*/ 0 h 345"/>
                                <a:gd name="T70" fmla="*/ 0 w 454"/>
                                <a:gd name="T71" fmla="*/ 0 h 345"/>
                                <a:gd name="T72" fmla="*/ 0 w 454"/>
                                <a:gd name="T73" fmla="*/ 0 h 3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4"/>
                                <a:gd name="T112" fmla="*/ 0 h 345"/>
                                <a:gd name="T113" fmla="*/ 454 w 454"/>
                                <a:gd name="T114" fmla="*/ 345 h 3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4" h="345">
                                  <a:moveTo>
                                    <a:pt x="194" y="41"/>
                                  </a:moveTo>
                                  <a:lnTo>
                                    <a:pt x="226" y="47"/>
                                  </a:lnTo>
                                  <a:lnTo>
                                    <a:pt x="239" y="60"/>
                                  </a:lnTo>
                                  <a:lnTo>
                                    <a:pt x="265" y="46"/>
                                  </a:lnTo>
                                  <a:lnTo>
                                    <a:pt x="280" y="54"/>
                                  </a:lnTo>
                                  <a:lnTo>
                                    <a:pt x="285" y="33"/>
                                  </a:lnTo>
                                  <a:lnTo>
                                    <a:pt x="306" y="37"/>
                                  </a:lnTo>
                                  <a:lnTo>
                                    <a:pt x="311" y="29"/>
                                  </a:lnTo>
                                  <a:lnTo>
                                    <a:pt x="307" y="23"/>
                                  </a:lnTo>
                                  <a:lnTo>
                                    <a:pt x="329" y="0"/>
                                  </a:lnTo>
                                  <a:lnTo>
                                    <a:pt x="342" y="8"/>
                                  </a:lnTo>
                                  <a:lnTo>
                                    <a:pt x="338" y="18"/>
                                  </a:lnTo>
                                  <a:lnTo>
                                    <a:pt x="348" y="23"/>
                                  </a:lnTo>
                                  <a:lnTo>
                                    <a:pt x="345" y="54"/>
                                  </a:lnTo>
                                  <a:lnTo>
                                    <a:pt x="353" y="72"/>
                                  </a:lnTo>
                                  <a:lnTo>
                                    <a:pt x="408" y="39"/>
                                  </a:lnTo>
                                  <a:lnTo>
                                    <a:pt x="418" y="41"/>
                                  </a:lnTo>
                                  <a:lnTo>
                                    <a:pt x="421" y="49"/>
                                  </a:lnTo>
                                  <a:lnTo>
                                    <a:pt x="441" y="44"/>
                                  </a:lnTo>
                                  <a:lnTo>
                                    <a:pt x="454" y="44"/>
                                  </a:lnTo>
                                  <a:lnTo>
                                    <a:pt x="451" y="49"/>
                                  </a:lnTo>
                                  <a:lnTo>
                                    <a:pt x="441" y="54"/>
                                  </a:lnTo>
                                  <a:lnTo>
                                    <a:pt x="447" y="57"/>
                                  </a:lnTo>
                                  <a:lnTo>
                                    <a:pt x="416" y="64"/>
                                  </a:lnTo>
                                  <a:lnTo>
                                    <a:pt x="384" y="65"/>
                                  </a:lnTo>
                                  <a:lnTo>
                                    <a:pt x="342" y="93"/>
                                  </a:lnTo>
                                  <a:lnTo>
                                    <a:pt x="338" y="96"/>
                                  </a:lnTo>
                                  <a:lnTo>
                                    <a:pt x="353" y="117"/>
                                  </a:lnTo>
                                  <a:lnTo>
                                    <a:pt x="351" y="130"/>
                                  </a:lnTo>
                                  <a:lnTo>
                                    <a:pt x="332" y="156"/>
                                  </a:lnTo>
                                  <a:lnTo>
                                    <a:pt x="337" y="161"/>
                                  </a:lnTo>
                                  <a:lnTo>
                                    <a:pt x="330" y="174"/>
                                  </a:lnTo>
                                  <a:lnTo>
                                    <a:pt x="299" y="174"/>
                                  </a:lnTo>
                                  <a:lnTo>
                                    <a:pt x="312" y="197"/>
                                  </a:lnTo>
                                  <a:lnTo>
                                    <a:pt x="285" y="208"/>
                                  </a:lnTo>
                                  <a:lnTo>
                                    <a:pt x="275" y="236"/>
                                  </a:lnTo>
                                  <a:lnTo>
                                    <a:pt x="278" y="254"/>
                                  </a:lnTo>
                                  <a:lnTo>
                                    <a:pt x="265" y="265"/>
                                  </a:lnTo>
                                  <a:lnTo>
                                    <a:pt x="255" y="257"/>
                                  </a:lnTo>
                                  <a:lnTo>
                                    <a:pt x="241" y="257"/>
                                  </a:lnTo>
                                  <a:lnTo>
                                    <a:pt x="224" y="270"/>
                                  </a:lnTo>
                                  <a:lnTo>
                                    <a:pt x="229" y="275"/>
                                  </a:lnTo>
                                  <a:lnTo>
                                    <a:pt x="200" y="278"/>
                                  </a:lnTo>
                                  <a:lnTo>
                                    <a:pt x="187" y="290"/>
                                  </a:lnTo>
                                  <a:lnTo>
                                    <a:pt x="185" y="326"/>
                                  </a:lnTo>
                                  <a:lnTo>
                                    <a:pt x="182" y="329"/>
                                  </a:lnTo>
                                  <a:lnTo>
                                    <a:pt x="145" y="339"/>
                                  </a:lnTo>
                                  <a:lnTo>
                                    <a:pt x="124" y="337"/>
                                  </a:lnTo>
                                  <a:lnTo>
                                    <a:pt x="114" y="345"/>
                                  </a:lnTo>
                                  <a:lnTo>
                                    <a:pt x="93" y="339"/>
                                  </a:lnTo>
                                  <a:lnTo>
                                    <a:pt x="60" y="345"/>
                                  </a:lnTo>
                                  <a:lnTo>
                                    <a:pt x="13" y="329"/>
                                  </a:lnTo>
                                  <a:lnTo>
                                    <a:pt x="34" y="300"/>
                                  </a:lnTo>
                                  <a:lnTo>
                                    <a:pt x="39" y="282"/>
                                  </a:lnTo>
                                  <a:lnTo>
                                    <a:pt x="28" y="265"/>
                                  </a:lnTo>
                                  <a:lnTo>
                                    <a:pt x="8" y="257"/>
                                  </a:lnTo>
                                  <a:lnTo>
                                    <a:pt x="1" y="213"/>
                                  </a:lnTo>
                                  <a:lnTo>
                                    <a:pt x="10" y="192"/>
                                  </a:lnTo>
                                  <a:lnTo>
                                    <a:pt x="0" y="184"/>
                                  </a:lnTo>
                                  <a:lnTo>
                                    <a:pt x="0" y="173"/>
                                  </a:lnTo>
                                  <a:lnTo>
                                    <a:pt x="0" y="168"/>
                                  </a:lnTo>
                                  <a:lnTo>
                                    <a:pt x="13" y="161"/>
                                  </a:lnTo>
                                  <a:lnTo>
                                    <a:pt x="19" y="142"/>
                                  </a:lnTo>
                                  <a:lnTo>
                                    <a:pt x="26" y="103"/>
                                  </a:lnTo>
                                  <a:lnTo>
                                    <a:pt x="24" y="111"/>
                                  </a:lnTo>
                                  <a:lnTo>
                                    <a:pt x="34" y="117"/>
                                  </a:lnTo>
                                  <a:lnTo>
                                    <a:pt x="71" y="127"/>
                                  </a:lnTo>
                                  <a:lnTo>
                                    <a:pt x="81" y="119"/>
                                  </a:lnTo>
                                  <a:lnTo>
                                    <a:pt x="88" y="109"/>
                                  </a:lnTo>
                                  <a:lnTo>
                                    <a:pt x="83" y="103"/>
                                  </a:lnTo>
                                  <a:lnTo>
                                    <a:pt x="128" y="83"/>
                                  </a:lnTo>
                                  <a:lnTo>
                                    <a:pt x="140" y="47"/>
                                  </a:lnTo>
                                  <a:lnTo>
                                    <a:pt x="156" y="47"/>
                                  </a:lnTo>
                                  <a:lnTo>
                                    <a:pt x="166" y="37"/>
                                  </a:lnTo>
                                  <a:lnTo>
                                    <a:pt x="194" y="41"/>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81" name="Freeform 1360"/>
                            <p:cNvSpPr>
                              <a:spLocks/>
                            </p:cNvSpPr>
                            <p:nvPr/>
                          </p:nvSpPr>
                          <p:spPr bwMode="auto">
                            <a:xfrm>
                              <a:off x="4070" y="2415"/>
                              <a:ext cx="207" cy="158"/>
                            </a:xfrm>
                            <a:custGeom>
                              <a:avLst/>
                              <a:gdLst>
                                <a:gd name="T0" fmla="*/ 0 w 454"/>
                                <a:gd name="T1" fmla="*/ 0 h 345"/>
                                <a:gd name="T2" fmla="*/ 0 w 454"/>
                                <a:gd name="T3" fmla="*/ 0 h 345"/>
                                <a:gd name="T4" fmla="*/ 0 w 454"/>
                                <a:gd name="T5" fmla="*/ 0 h 345"/>
                                <a:gd name="T6" fmla="*/ 0 w 454"/>
                                <a:gd name="T7" fmla="*/ 0 h 345"/>
                                <a:gd name="T8" fmla="*/ 0 w 454"/>
                                <a:gd name="T9" fmla="*/ 0 h 345"/>
                                <a:gd name="T10" fmla="*/ 0 w 454"/>
                                <a:gd name="T11" fmla="*/ 0 h 345"/>
                                <a:gd name="T12" fmla="*/ 0 w 454"/>
                                <a:gd name="T13" fmla="*/ 0 h 345"/>
                                <a:gd name="T14" fmla="*/ 0 w 454"/>
                                <a:gd name="T15" fmla="*/ 0 h 345"/>
                                <a:gd name="T16" fmla="*/ 0 w 454"/>
                                <a:gd name="T17" fmla="*/ 0 h 345"/>
                                <a:gd name="T18" fmla="*/ 0 w 454"/>
                                <a:gd name="T19" fmla="*/ 0 h 345"/>
                                <a:gd name="T20" fmla="*/ 0 w 454"/>
                                <a:gd name="T21" fmla="*/ 0 h 345"/>
                                <a:gd name="T22" fmla="*/ 0 w 454"/>
                                <a:gd name="T23" fmla="*/ 0 h 345"/>
                                <a:gd name="T24" fmla="*/ 0 w 454"/>
                                <a:gd name="T25" fmla="*/ 0 h 345"/>
                                <a:gd name="T26" fmla="*/ 0 w 454"/>
                                <a:gd name="T27" fmla="*/ 0 h 345"/>
                                <a:gd name="T28" fmla="*/ 0 w 454"/>
                                <a:gd name="T29" fmla="*/ 0 h 345"/>
                                <a:gd name="T30" fmla="*/ 0 w 454"/>
                                <a:gd name="T31" fmla="*/ 0 h 345"/>
                                <a:gd name="T32" fmla="*/ 0 w 454"/>
                                <a:gd name="T33" fmla="*/ 0 h 345"/>
                                <a:gd name="T34" fmla="*/ 0 w 454"/>
                                <a:gd name="T35" fmla="*/ 0 h 345"/>
                                <a:gd name="T36" fmla="*/ 0 w 454"/>
                                <a:gd name="T37" fmla="*/ 0 h 345"/>
                                <a:gd name="T38" fmla="*/ 0 w 454"/>
                                <a:gd name="T39" fmla="*/ 0 h 345"/>
                                <a:gd name="T40" fmla="*/ 0 w 454"/>
                                <a:gd name="T41" fmla="*/ 0 h 345"/>
                                <a:gd name="T42" fmla="*/ 0 w 454"/>
                                <a:gd name="T43" fmla="*/ 0 h 345"/>
                                <a:gd name="T44" fmla="*/ 0 w 454"/>
                                <a:gd name="T45" fmla="*/ 0 h 345"/>
                                <a:gd name="T46" fmla="*/ 0 w 454"/>
                                <a:gd name="T47" fmla="*/ 0 h 345"/>
                                <a:gd name="T48" fmla="*/ 0 w 454"/>
                                <a:gd name="T49" fmla="*/ 0 h 345"/>
                                <a:gd name="T50" fmla="*/ 0 w 454"/>
                                <a:gd name="T51" fmla="*/ 0 h 345"/>
                                <a:gd name="T52" fmla="*/ 0 w 454"/>
                                <a:gd name="T53" fmla="*/ 0 h 345"/>
                                <a:gd name="T54" fmla="*/ 0 w 454"/>
                                <a:gd name="T55" fmla="*/ 0 h 345"/>
                                <a:gd name="T56" fmla="*/ 0 w 454"/>
                                <a:gd name="T57" fmla="*/ 0 h 345"/>
                                <a:gd name="T58" fmla="*/ 0 w 454"/>
                                <a:gd name="T59" fmla="*/ 0 h 345"/>
                                <a:gd name="T60" fmla="*/ 0 w 454"/>
                                <a:gd name="T61" fmla="*/ 0 h 345"/>
                                <a:gd name="T62" fmla="*/ 0 w 454"/>
                                <a:gd name="T63" fmla="*/ 0 h 345"/>
                                <a:gd name="T64" fmla="*/ 0 w 454"/>
                                <a:gd name="T65" fmla="*/ 0 h 345"/>
                                <a:gd name="T66" fmla="*/ 0 w 454"/>
                                <a:gd name="T67" fmla="*/ 0 h 345"/>
                                <a:gd name="T68" fmla="*/ 0 w 454"/>
                                <a:gd name="T69" fmla="*/ 0 h 345"/>
                                <a:gd name="T70" fmla="*/ 0 w 454"/>
                                <a:gd name="T71" fmla="*/ 0 h 345"/>
                                <a:gd name="T72" fmla="*/ 0 w 454"/>
                                <a:gd name="T73" fmla="*/ 0 h 3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4"/>
                                <a:gd name="T112" fmla="*/ 0 h 345"/>
                                <a:gd name="T113" fmla="*/ 454 w 454"/>
                                <a:gd name="T114" fmla="*/ 345 h 3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4" h="345">
                                  <a:moveTo>
                                    <a:pt x="194" y="41"/>
                                  </a:moveTo>
                                  <a:lnTo>
                                    <a:pt x="226" y="47"/>
                                  </a:lnTo>
                                  <a:lnTo>
                                    <a:pt x="239" y="60"/>
                                  </a:lnTo>
                                  <a:lnTo>
                                    <a:pt x="265" y="46"/>
                                  </a:lnTo>
                                  <a:lnTo>
                                    <a:pt x="280" y="54"/>
                                  </a:lnTo>
                                  <a:lnTo>
                                    <a:pt x="285" y="33"/>
                                  </a:lnTo>
                                  <a:lnTo>
                                    <a:pt x="306" y="37"/>
                                  </a:lnTo>
                                  <a:lnTo>
                                    <a:pt x="311" y="29"/>
                                  </a:lnTo>
                                  <a:lnTo>
                                    <a:pt x="307" y="23"/>
                                  </a:lnTo>
                                  <a:lnTo>
                                    <a:pt x="329" y="0"/>
                                  </a:lnTo>
                                  <a:lnTo>
                                    <a:pt x="342" y="8"/>
                                  </a:lnTo>
                                  <a:lnTo>
                                    <a:pt x="338" y="18"/>
                                  </a:lnTo>
                                  <a:lnTo>
                                    <a:pt x="348" y="23"/>
                                  </a:lnTo>
                                  <a:lnTo>
                                    <a:pt x="345" y="54"/>
                                  </a:lnTo>
                                  <a:lnTo>
                                    <a:pt x="353" y="72"/>
                                  </a:lnTo>
                                  <a:lnTo>
                                    <a:pt x="408" y="39"/>
                                  </a:lnTo>
                                  <a:lnTo>
                                    <a:pt x="418" y="41"/>
                                  </a:lnTo>
                                  <a:lnTo>
                                    <a:pt x="421" y="49"/>
                                  </a:lnTo>
                                  <a:lnTo>
                                    <a:pt x="441" y="44"/>
                                  </a:lnTo>
                                  <a:lnTo>
                                    <a:pt x="454" y="44"/>
                                  </a:lnTo>
                                  <a:lnTo>
                                    <a:pt x="451" y="49"/>
                                  </a:lnTo>
                                  <a:lnTo>
                                    <a:pt x="441" y="54"/>
                                  </a:lnTo>
                                  <a:lnTo>
                                    <a:pt x="447" y="57"/>
                                  </a:lnTo>
                                  <a:lnTo>
                                    <a:pt x="416" y="64"/>
                                  </a:lnTo>
                                  <a:lnTo>
                                    <a:pt x="384" y="65"/>
                                  </a:lnTo>
                                  <a:lnTo>
                                    <a:pt x="342" y="93"/>
                                  </a:lnTo>
                                  <a:lnTo>
                                    <a:pt x="338" y="96"/>
                                  </a:lnTo>
                                  <a:lnTo>
                                    <a:pt x="353" y="117"/>
                                  </a:lnTo>
                                  <a:lnTo>
                                    <a:pt x="351" y="130"/>
                                  </a:lnTo>
                                  <a:lnTo>
                                    <a:pt x="332" y="156"/>
                                  </a:lnTo>
                                  <a:lnTo>
                                    <a:pt x="337" y="161"/>
                                  </a:lnTo>
                                  <a:lnTo>
                                    <a:pt x="330" y="174"/>
                                  </a:lnTo>
                                  <a:lnTo>
                                    <a:pt x="299" y="174"/>
                                  </a:lnTo>
                                  <a:lnTo>
                                    <a:pt x="312" y="197"/>
                                  </a:lnTo>
                                  <a:lnTo>
                                    <a:pt x="285" y="208"/>
                                  </a:lnTo>
                                  <a:lnTo>
                                    <a:pt x="275" y="236"/>
                                  </a:lnTo>
                                  <a:lnTo>
                                    <a:pt x="278" y="254"/>
                                  </a:lnTo>
                                  <a:lnTo>
                                    <a:pt x="265" y="265"/>
                                  </a:lnTo>
                                  <a:lnTo>
                                    <a:pt x="255" y="257"/>
                                  </a:lnTo>
                                  <a:lnTo>
                                    <a:pt x="241" y="257"/>
                                  </a:lnTo>
                                  <a:lnTo>
                                    <a:pt x="224" y="270"/>
                                  </a:lnTo>
                                  <a:lnTo>
                                    <a:pt x="229" y="275"/>
                                  </a:lnTo>
                                  <a:lnTo>
                                    <a:pt x="200" y="278"/>
                                  </a:lnTo>
                                  <a:lnTo>
                                    <a:pt x="187" y="290"/>
                                  </a:lnTo>
                                  <a:lnTo>
                                    <a:pt x="185" y="326"/>
                                  </a:lnTo>
                                  <a:lnTo>
                                    <a:pt x="182" y="329"/>
                                  </a:lnTo>
                                  <a:lnTo>
                                    <a:pt x="145" y="339"/>
                                  </a:lnTo>
                                  <a:lnTo>
                                    <a:pt x="124" y="337"/>
                                  </a:lnTo>
                                  <a:lnTo>
                                    <a:pt x="114" y="345"/>
                                  </a:lnTo>
                                  <a:lnTo>
                                    <a:pt x="93" y="339"/>
                                  </a:lnTo>
                                  <a:lnTo>
                                    <a:pt x="60" y="345"/>
                                  </a:lnTo>
                                  <a:lnTo>
                                    <a:pt x="13" y="329"/>
                                  </a:lnTo>
                                  <a:lnTo>
                                    <a:pt x="34" y="300"/>
                                  </a:lnTo>
                                  <a:lnTo>
                                    <a:pt x="39" y="282"/>
                                  </a:lnTo>
                                  <a:lnTo>
                                    <a:pt x="28" y="265"/>
                                  </a:lnTo>
                                  <a:lnTo>
                                    <a:pt x="8" y="257"/>
                                  </a:lnTo>
                                  <a:lnTo>
                                    <a:pt x="1" y="213"/>
                                  </a:lnTo>
                                  <a:lnTo>
                                    <a:pt x="10" y="192"/>
                                  </a:lnTo>
                                  <a:lnTo>
                                    <a:pt x="0" y="184"/>
                                  </a:lnTo>
                                  <a:lnTo>
                                    <a:pt x="0" y="173"/>
                                  </a:lnTo>
                                  <a:lnTo>
                                    <a:pt x="0" y="168"/>
                                  </a:lnTo>
                                  <a:lnTo>
                                    <a:pt x="13" y="161"/>
                                  </a:lnTo>
                                  <a:lnTo>
                                    <a:pt x="19" y="142"/>
                                  </a:lnTo>
                                  <a:lnTo>
                                    <a:pt x="26" y="103"/>
                                  </a:lnTo>
                                  <a:lnTo>
                                    <a:pt x="24" y="111"/>
                                  </a:lnTo>
                                  <a:lnTo>
                                    <a:pt x="34" y="117"/>
                                  </a:lnTo>
                                  <a:lnTo>
                                    <a:pt x="71" y="127"/>
                                  </a:lnTo>
                                  <a:lnTo>
                                    <a:pt x="81" y="119"/>
                                  </a:lnTo>
                                  <a:lnTo>
                                    <a:pt x="88" y="109"/>
                                  </a:lnTo>
                                  <a:lnTo>
                                    <a:pt x="83" y="103"/>
                                  </a:lnTo>
                                  <a:lnTo>
                                    <a:pt x="128" y="83"/>
                                  </a:lnTo>
                                  <a:lnTo>
                                    <a:pt x="140" y="47"/>
                                  </a:lnTo>
                                  <a:lnTo>
                                    <a:pt x="156" y="47"/>
                                  </a:lnTo>
                                  <a:lnTo>
                                    <a:pt x="166" y="37"/>
                                  </a:lnTo>
                                  <a:lnTo>
                                    <a:pt x="194" y="41"/>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82" name="Freeform 1361"/>
                            <p:cNvSpPr>
                              <a:spLocks/>
                            </p:cNvSpPr>
                            <p:nvPr/>
                          </p:nvSpPr>
                          <p:spPr bwMode="auto">
                            <a:xfrm>
                              <a:off x="3923" y="2624"/>
                              <a:ext cx="4" cy="4"/>
                            </a:xfrm>
                            <a:custGeom>
                              <a:avLst/>
                              <a:gdLst>
                                <a:gd name="T0" fmla="*/ 1 w 6"/>
                                <a:gd name="T1" fmla="*/ 0 h 10"/>
                                <a:gd name="T2" fmla="*/ 0 w 6"/>
                                <a:gd name="T3" fmla="*/ 0 h 10"/>
                                <a:gd name="T4" fmla="*/ 1 w 6"/>
                                <a:gd name="T5" fmla="*/ 0 h 10"/>
                                <a:gd name="T6" fmla="*/ 1 w 6"/>
                                <a:gd name="T7" fmla="*/ 0 h 10"/>
                                <a:gd name="T8" fmla="*/ 0 60000 65536"/>
                                <a:gd name="T9" fmla="*/ 0 60000 65536"/>
                                <a:gd name="T10" fmla="*/ 0 60000 65536"/>
                                <a:gd name="T11" fmla="*/ 0 60000 65536"/>
                                <a:gd name="T12" fmla="*/ 0 w 6"/>
                                <a:gd name="T13" fmla="*/ 0 h 10"/>
                                <a:gd name="T14" fmla="*/ 6 w 6"/>
                                <a:gd name="T15" fmla="*/ 10 h 10"/>
                              </a:gdLst>
                              <a:ahLst/>
                              <a:cxnLst>
                                <a:cxn ang="T8">
                                  <a:pos x="T0" y="T1"/>
                                </a:cxn>
                                <a:cxn ang="T9">
                                  <a:pos x="T2" y="T3"/>
                                </a:cxn>
                                <a:cxn ang="T10">
                                  <a:pos x="T4" y="T5"/>
                                </a:cxn>
                                <a:cxn ang="T11">
                                  <a:pos x="T6" y="T7"/>
                                </a:cxn>
                              </a:cxnLst>
                              <a:rect l="T12" t="T13" r="T14" b="T15"/>
                              <a:pathLst>
                                <a:path w="6" h="10">
                                  <a:moveTo>
                                    <a:pt x="6" y="1"/>
                                  </a:moveTo>
                                  <a:lnTo>
                                    <a:pt x="0" y="0"/>
                                  </a:lnTo>
                                  <a:lnTo>
                                    <a:pt x="1" y="10"/>
                                  </a:lnTo>
                                  <a:lnTo>
                                    <a:pt x="6" y="1"/>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83" name="Freeform 1362"/>
                            <p:cNvSpPr>
                              <a:spLocks/>
                            </p:cNvSpPr>
                            <p:nvPr/>
                          </p:nvSpPr>
                          <p:spPr bwMode="auto">
                            <a:xfrm>
                              <a:off x="3923" y="2624"/>
                              <a:ext cx="4" cy="4"/>
                            </a:xfrm>
                            <a:custGeom>
                              <a:avLst/>
                              <a:gdLst>
                                <a:gd name="T0" fmla="*/ 1 w 6"/>
                                <a:gd name="T1" fmla="*/ 0 h 10"/>
                                <a:gd name="T2" fmla="*/ 0 w 6"/>
                                <a:gd name="T3" fmla="*/ 0 h 10"/>
                                <a:gd name="T4" fmla="*/ 1 w 6"/>
                                <a:gd name="T5" fmla="*/ 0 h 10"/>
                                <a:gd name="T6" fmla="*/ 1 w 6"/>
                                <a:gd name="T7" fmla="*/ 0 h 10"/>
                                <a:gd name="T8" fmla="*/ 0 60000 65536"/>
                                <a:gd name="T9" fmla="*/ 0 60000 65536"/>
                                <a:gd name="T10" fmla="*/ 0 60000 65536"/>
                                <a:gd name="T11" fmla="*/ 0 60000 65536"/>
                                <a:gd name="T12" fmla="*/ 0 w 6"/>
                                <a:gd name="T13" fmla="*/ 0 h 10"/>
                                <a:gd name="T14" fmla="*/ 6 w 6"/>
                                <a:gd name="T15" fmla="*/ 10 h 10"/>
                              </a:gdLst>
                              <a:ahLst/>
                              <a:cxnLst>
                                <a:cxn ang="T8">
                                  <a:pos x="T0" y="T1"/>
                                </a:cxn>
                                <a:cxn ang="T9">
                                  <a:pos x="T2" y="T3"/>
                                </a:cxn>
                                <a:cxn ang="T10">
                                  <a:pos x="T4" y="T5"/>
                                </a:cxn>
                                <a:cxn ang="T11">
                                  <a:pos x="T6" y="T7"/>
                                </a:cxn>
                              </a:cxnLst>
                              <a:rect l="T12" t="T13" r="T14" b="T15"/>
                              <a:pathLst>
                                <a:path w="6" h="10">
                                  <a:moveTo>
                                    <a:pt x="6" y="1"/>
                                  </a:moveTo>
                                  <a:lnTo>
                                    <a:pt x="0" y="0"/>
                                  </a:lnTo>
                                  <a:lnTo>
                                    <a:pt x="1" y="10"/>
                                  </a:lnTo>
                                  <a:lnTo>
                                    <a:pt x="6" y="1"/>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84" name="Freeform 1363"/>
                            <p:cNvSpPr>
                              <a:spLocks/>
                            </p:cNvSpPr>
                            <p:nvPr/>
                          </p:nvSpPr>
                          <p:spPr bwMode="auto">
                            <a:xfrm>
                              <a:off x="3755" y="2434"/>
                              <a:ext cx="144" cy="143"/>
                            </a:xfrm>
                            <a:custGeom>
                              <a:avLst/>
                              <a:gdLst>
                                <a:gd name="T0" fmla="*/ 0 w 314"/>
                                <a:gd name="T1" fmla="*/ 0 h 314"/>
                                <a:gd name="T2" fmla="*/ 0 w 314"/>
                                <a:gd name="T3" fmla="*/ 0 h 314"/>
                                <a:gd name="T4" fmla="*/ 0 w 314"/>
                                <a:gd name="T5" fmla="*/ 0 h 314"/>
                                <a:gd name="T6" fmla="*/ 0 w 314"/>
                                <a:gd name="T7" fmla="*/ 0 h 314"/>
                                <a:gd name="T8" fmla="*/ 0 w 314"/>
                                <a:gd name="T9" fmla="*/ 0 h 314"/>
                                <a:gd name="T10" fmla="*/ 0 w 314"/>
                                <a:gd name="T11" fmla="*/ 0 h 314"/>
                                <a:gd name="T12" fmla="*/ 0 w 314"/>
                                <a:gd name="T13" fmla="*/ 0 h 314"/>
                                <a:gd name="T14" fmla="*/ 0 w 314"/>
                                <a:gd name="T15" fmla="*/ 0 h 314"/>
                                <a:gd name="T16" fmla="*/ 0 w 314"/>
                                <a:gd name="T17" fmla="*/ 0 h 314"/>
                                <a:gd name="T18" fmla="*/ 0 w 314"/>
                                <a:gd name="T19" fmla="*/ 0 h 314"/>
                                <a:gd name="T20" fmla="*/ 0 w 314"/>
                                <a:gd name="T21" fmla="*/ 0 h 314"/>
                                <a:gd name="T22" fmla="*/ 0 w 314"/>
                                <a:gd name="T23" fmla="*/ 0 h 314"/>
                                <a:gd name="T24" fmla="*/ 0 w 314"/>
                                <a:gd name="T25" fmla="*/ 0 h 314"/>
                                <a:gd name="T26" fmla="*/ 0 w 314"/>
                                <a:gd name="T27" fmla="*/ 0 h 314"/>
                                <a:gd name="T28" fmla="*/ 0 w 314"/>
                                <a:gd name="T29" fmla="*/ 0 h 314"/>
                                <a:gd name="T30" fmla="*/ 0 w 314"/>
                                <a:gd name="T31" fmla="*/ 0 h 314"/>
                                <a:gd name="T32" fmla="*/ 0 w 314"/>
                                <a:gd name="T33" fmla="*/ 0 h 314"/>
                                <a:gd name="T34" fmla="*/ 0 w 314"/>
                                <a:gd name="T35" fmla="*/ 0 h 314"/>
                                <a:gd name="T36" fmla="*/ 0 w 314"/>
                                <a:gd name="T37" fmla="*/ 0 h 314"/>
                                <a:gd name="T38" fmla="*/ 0 w 314"/>
                                <a:gd name="T39" fmla="*/ 0 h 314"/>
                                <a:gd name="T40" fmla="*/ 0 w 314"/>
                                <a:gd name="T41" fmla="*/ 0 h 314"/>
                                <a:gd name="T42" fmla="*/ 0 w 314"/>
                                <a:gd name="T43" fmla="*/ 0 h 314"/>
                                <a:gd name="T44" fmla="*/ 0 w 314"/>
                                <a:gd name="T45" fmla="*/ 0 h 314"/>
                                <a:gd name="T46" fmla="*/ 0 w 314"/>
                                <a:gd name="T47" fmla="*/ 0 h 314"/>
                                <a:gd name="T48" fmla="*/ 0 w 314"/>
                                <a:gd name="T49" fmla="*/ 0 h 314"/>
                                <a:gd name="T50" fmla="*/ 0 w 314"/>
                                <a:gd name="T51" fmla="*/ 0 h 314"/>
                                <a:gd name="T52" fmla="*/ 0 w 314"/>
                                <a:gd name="T53" fmla="*/ 0 h 314"/>
                                <a:gd name="T54" fmla="*/ 0 w 314"/>
                                <a:gd name="T55" fmla="*/ 0 h 314"/>
                                <a:gd name="T56" fmla="*/ 0 w 314"/>
                                <a:gd name="T57" fmla="*/ 0 h 314"/>
                                <a:gd name="T58" fmla="*/ 0 w 314"/>
                                <a:gd name="T59" fmla="*/ 0 h 314"/>
                                <a:gd name="T60" fmla="*/ 0 w 314"/>
                                <a:gd name="T61" fmla="*/ 0 h 314"/>
                                <a:gd name="T62" fmla="*/ 0 w 314"/>
                                <a:gd name="T63" fmla="*/ 0 h 314"/>
                                <a:gd name="T64" fmla="*/ 0 w 314"/>
                                <a:gd name="T65" fmla="*/ 0 h 314"/>
                                <a:gd name="T66" fmla="*/ 0 w 314"/>
                                <a:gd name="T67" fmla="*/ 0 h 314"/>
                                <a:gd name="T68" fmla="*/ 0 w 314"/>
                                <a:gd name="T69" fmla="*/ 0 h 314"/>
                                <a:gd name="T70" fmla="*/ 0 w 314"/>
                                <a:gd name="T71" fmla="*/ 0 h 314"/>
                                <a:gd name="T72" fmla="*/ 0 w 314"/>
                                <a:gd name="T73" fmla="*/ 0 h 314"/>
                                <a:gd name="T74" fmla="*/ 0 w 314"/>
                                <a:gd name="T75" fmla="*/ 0 h 3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14"/>
                                <a:gd name="T115" fmla="*/ 0 h 314"/>
                                <a:gd name="T116" fmla="*/ 314 w 314"/>
                                <a:gd name="T117" fmla="*/ 314 h 3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14" h="314">
                                  <a:moveTo>
                                    <a:pt x="13" y="202"/>
                                  </a:moveTo>
                                  <a:lnTo>
                                    <a:pt x="62" y="217"/>
                                  </a:lnTo>
                                  <a:lnTo>
                                    <a:pt x="98" y="243"/>
                                  </a:lnTo>
                                  <a:lnTo>
                                    <a:pt x="131" y="254"/>
                                  </a:lnTo>
                                  <a:lnTo>
                                    <a:pt x="139" y="267"/>
                                  </a:lnTo>
                                  <a:lnTo>
                                    <a:pt x="155" y="270"/>
                                  </a:lnTo>
                                  <a:lnTo>
                                    <a:pt x="158" y="296"/>
                                  </a:lnTo>
                                  <a:lnTo>
                                    <a:pt x="194" y="313"/>
                                  </a:lnTo>
                                  <a:lnTo>
                                    <a:pt x="218" y="303"/>
                                  </a:lnTo>
                                  <a:lnTo>
                                    <a:pt x="251" y="314"/>
                                  </a:lnTo>
                                  <a:lnTo>
                                    <a:pt x="272" y="283"/>
                                  </a:lnTo>
                                  <a:lnTo>
                                    <a:pt x="295" y="283"/>
                                  </a:lnTo>
                                  <a:lnTo>
                                    <a:pt x="308" y="287"/>
                                  </a:lnTo>
                                  <a:lnTo>
                                    <a:pt x="314" y="282"/>
                                  </a:lnTo>
                                  <a:lnTo>
                                    <a:pt x="295" y="265"/>
                                  </a:lnTo>
                                  <a:lnTo>
                                    <a:pt x="290" y="249"/>
                                  </a:lnTo>
                                  <a:lnTo>
                                    <a:pt x="282" y="246"/>
                                  </a:lnTo>
                                  <a:lnTo>
                                    <a:pt x="284" y="218"/>
                                  </a:lnTo>
                                  <a:lnTo>
                                    <a:pt x="272" y="194"/>
                                  </a:lnTo>
                                  <a:lnTo>
                                    <a:pt x="233" y="168"/>
                                  </a:lnTo>
                                  <a:lnTo>
                                    <a:pt x="212" y="135"/>
                                  </a:lnTo>
                                  <a:lnTo>
                                    <a:pt x="218" y="114"/>
                                  </a:lnTo>
                                  <a:lnTo>
                                    <a:pt x="236" y="86"/>
                                  </a:lnTo>
                                  <a:lnTo>
                                    <a:pt x="235" y="75"/>
                                  </a:lnTo>
                                  <a:lnTo>
                                    <a:pt x="241" y="64"/>
                                  </a:lnTo>
                                  <a:lnTo>
                                    <a:pt x="215" y="55"/>
                                  </a:lnTo>
                                  <a:lnTo>
                                    <a:pt x="196" y="26"/>
                                  </a:lnTo>
                                  <a:lnTo>
                                    <a:pt x="194" y="8"/>
                                  </a:lnTo>
                                  <a:lnTo>
                                    <a:pt x="179" y="10"/>
                                  </a:lnTo>
                                  <a:lnTo>
                                    <a:pt x="178" y="5"/>
                                  </a:lnTo>
                                  <a:lnTo>
                                    <a:pt x="137" y="0"/>
                                  </a:lnTo>
                                  <a:lnTo>
                                    <a:pt x="122" y="12"/>
                                  </a:lnTo>
                                  <a:lnTo>
                                    <a:pt x="103" y="34"/>
                                  </a:lnTo>
                                  <a:lnTo>
                                    <a:pt x="85" y="41"/>
                                  </a:lnTo>
                                  <a:lnTo>
                                    <a:pt x="82" y="103"/>
                                  </a:lnTo>
                                  <a:lnTo>
                                    <a:pt x="77" y="117"/>
                                  </a:lnTo>
                                  <a:lnTo>
                                    <a:pt x="0" y="161"/>
                                  </a:lnTo>
                                  <a:lnTo>
                                    <a:pt x="13" y="20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85" name="Freeform 1364"/>
                            <p:cNvSpPr>
                              <a:spLocks/>
                            </p:cNvSpPr>
                            <p:nvPr/>
                          </p:nvSpPr>
                          <p:spPr bwMode="auto">
                            <a:xfrm>
                              <a:off x="3755" y="2434"/>
                              <a:ext cx="144" cy="143"/>
                            </a:xfrm>
                            <a:custGeom>
                              <a:avLst/>
                              <a:gdLst>
                                <a:gd name="T0" fmla="*/ 0 w 314"/>
                                <a:gd name="T1" fmla="*/ 0 h 314"/>
                                <a:gd name="T2" fmla="*/ 0 w 314"/>
                                <a:gd name="T3" fmla="*/ 0 h 314"/>
                                <a:gd name="T4" fmla="*/ 0 w 314"/>
                                <a:gd name="T5" fmla="*/ 0 h 314"/>
                                <a:gd name="T6" fmla="*/ 0 w 314"/>
                                <a:gd name="T7" fmla="*/ 0 h 314"/>
                                <a:gd name="T8" fmla="*/ 0 w 314"/>
                                <a:gd name="T9" fmla="*/ 0 h 314"/>
                                <a:gd name="T10" fmla="*/ 0 w 314"/>
                                <a:gd name="T11" fmla="*/ 0 h 314"/>
                                <a:gd name="T12" fmla="*/ 0 w 314"/>
                                <a:gd name="T13" fmla="*/ 0 h 314"/>
                                <a:gd name="T14" fmla="*/ 0 w 314"/>
                                <a:gd name="T15" fmla="*/ 0 h 314"/>
                                <a:gd name="T16" fmla="*/ 0 w 314"/>
                                <a:gd name="T17" fmla="*/ 0 h 314"/>
                                <a:gd name="T18" fmla="*/ 0 w 314"/>
                                <a:gd name="T19" fmla="*/ 0 h 314"/>
                                <a:gd name="T20" fmla="*/ 0 w 314"/>
                                <a:gd name="T21" fmla="*/ 0 h 314"/>
                                <a:gd name="T22" fmla="*/ 0 w 314"/>
                                <a:gd name="T23" fmla="*/ 0 h 314"/>
                                <a:gd name="T24" fmla="*/ 0 w 314"/>
                                <a:gd name="T25" fmla="*/ 0 h 314"/>
                                <a:gd name="T26" fmla="*/ 0 w 314"/>
                                <a:gd name="T27" fmla="*/ 0 h 314"/>
                                <a:gd name="T28" fmla="*/ 0 w 314"/>
                                <a:gd name="T29" fmla="*/ 0 h 314"/>
                                <a:gd name="T30" fmla="*/ 0 w 314"/>
                                <a:gd name="T31" fmla="*/ 0 h 314"/>
                                <a:gd name="T32" fmla="*/ 0 w 314"/>
                                <a:gd name="T33" fmla="*/ 0 h 314"/>
                                <a:gd name="T34" fmla="*/ 0 w 314"/>
                                <a:gd name="T35" fmla="*/ 0 h 314"/>
                                <a:gd name="T36" fmla="*/ 0 w 314"/>
                                <a:gd name="T37" fmla="*/ 0 h 314"/>
                                <a:gd name="T38" fmla="*/ 0 w 314"/>
                                <a:gd name="T39" fmla="*/ 0 h 314"/>
                                <a:gd name="T40" fmla="*/ 0 w 314"/>
                                <a:gd name="T41" fmla="*/ 0 h 314"/>
                                <a:gd name="T42" fmla="*/ 0 w 314"/>
                                <a:gd name="T43" fmla="*/ 0 h 314"/>
                                <a:gd name="T44" fmla="*/ 0 w 314"/>
                                <a:gd name="T45" fmla="*/ 0 h 314"/>
                                <a:gd name="T46" fmla="*/ 0 w 314"/>
                                <a:gd name="T47" fmla="*/ 0 h 314"/>
                                <a:gd name="T48" fmla="*/ 0 w 314"/>
                                <a:gd name="T49" fmla="*/ 0 h 314"/>
                                <a:gd name="T50" fmla="*/ 0 w 314"/>
                                <a:gd name="T51" fmla="*/ 0 h 314"/>
                                <a:gd name="T52" fmla="*/ 0 w 314"/>
                                <a:gd name="T53" fmla="*/ 0 h 314"/>
                                <a:gd name="T54" fmla="*/ 0 w 314"/>
                                <a:gd name="T55" fmla="*/ 0 h 314"/>
                                <a:gd name="T56" fmla="*/ 0 w 314"/>
                                <a:gd name="T57" fmla="*/ 0 h 314"/>
                                <a:gd name="T58" fmla="*/ 0 w 314"/>
                                <a:gd name="T59" fmla="*/ 0 h 314"/>
                                <a:gd name="T60" fmla="*/ 0 w 314"/>
                                <a:gd name="T61" fmla="*/ 0 h 314"/>
                                <a:gd name="T62" fmla="*/ 0 w 314"/>
                                <a:gd name="T63" fmla="*/ 0 h 314"/>
                                <a:gd name="T64" fmla="*/ 0 w 314"/>
                                <a:gd name="T65" fmla="*/ 0 h 314"/>
                                <a:gd name="T66" fmla="*/ 0 w 314"/>
                                <a:gd name="T67" fmla="*/ 0 h 314"/>
                                <a:gd name="T68" fmla="*/ 0 w 314"/>
                                <a:gd name="T69" fmla="*/ 0 h 314"/>
                                <a:gd name="T70" fmla="*/ 0 w 314"/>
                                <a:gd name="T71" fmla="*/ 0 h 314"/>
                                <a:gd name="T72" fmla="*/ 0 w 314"/>
                                <a:gd name="T73" fmla="*/ 0 h 314"/>
                                <a:gd name="T74" fmla="*/ 0 w 314"/>
                                <a:gd name="T75" fmla="*/ 0 h 3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14"/>
                                <a:gd name="T115" fmla="*/ 0 h 314"/>
                                <a:gd name="T116" fmla="*/ 314 w 314"/>
                                <a:gd name="T117" fmla="*/ 314 h 3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14" h="314">
                                  <a:moveTo>
                                    <a:pt x="13" y="202"/>
                                  </a:moveTo>
                                  <a:lnTo>
                                    <a:pt x="62" y="217"/>
                                  </a:lnTo>
                                  <a:lnTo>
                                    <a:pt x="98" y="243"/>
                                  </a:lnTo>
                                  <a:lnTo>
                                    <a:pt x="131" y="254"/>
                                  </a:lnTo>
                                  <a:lnTo>
                                    <a:pt x="139" y="267"/>
                                  </a:lnTo>
                                  <a:lnTo>
                                    <a:pt x="155" y="270"/>
                                  </a:lnTo>
                                  <a:lnTo>
                                    <a:pt x="158" y="296"/>
                                  </a:lnTo>
                                  <a:lnTo>
                                    <a:pt x="194" y="313"/>
                                  </a:lnTo>
                                  <a:lnTo>
                                    <a:pt x="218" y="303"/>
                                  </a:lnTo>
                                  <a:lnTo>
                                    <a:pt x="251" y="314"/>
                                  </a:lnTo>
                                  <a:lnTo>
                                    <a:pt x="272" y="283"/>
                                  </a:lnTo>
                                  <a:lnTo>
                                    <a:pt x="295" y="283"/>
                                  </a:lnTo>
                                  <a:lnTo>
                                    <a:pt x="308" y="287"/>
                                  </a:lnTo>
                                  <a:lnTo>
                                    <a:pt x="314" y="282"/>
                                  </a:lnTo>
                                  <a:lnTo>
                                    <a:pt x="295" y="265"/>
                                  </a:lnTo>
                                  <a:lnTo>
                                    <a:pt x="290" y="249"/>
                                  </a:lnTo>
                                  <a:lnTo>
                                    <a:pt x="282" y="246"/>
                                  </a:lnTo>
                                  <a:lnTo>
                                    <a:pt x="284" y="218"/>
                                  </a:lnTo>
                                  <a:lnTo>
                                    <a:pt x="272" y="194"/>
                                  </a:lnTo>
                                  <a:lnTo>
                                    <a:pt x="233" y="168"/>
                                  </a:lnTo>
                                  <a:lnTo>
                                    <a:pt x="212" y="135"/>
                                  </a:lnTo>
                                  <a:lnTo>
                                    <a:pt x="218" y="114"/>
                                  </a:lnTo>
                                  <a:lnTo>
                                    <a:pt x="236" y="86"/>
                                  </a:lnTo>
                                  <a:lnTo>
                                    <a:pt x="235" y="75"/>
                                  </a:lnTo>
                                  <a:lnTo>
                                    <a:pt x="241" y="64"/>
                                  </a:lnTo>
                                  <a:lnTo>
                                    <a:pt x="215" y="55"/>
                                  </a:lnTo>
                                  <a:lnTo>
                                    <a:pt x="196" y="26"/>
                                  </a:lnTo>
                                  <a:lnTo>
                                    <a:pt x="194" y="8"/>
                                  </a:lnTo>
                                  <a:lnTo>
                                    <a:pt x="179" y="10"/>
                                  </a:lnTo>
                                  <a:lnTo>
                                    <a:pt x="178" y="5"/>
                                  </a:lnTo>
                                  <a:lnTo>
                                    <a:pt x="137" y="0"/>
                                  </a:lnTo>
                                  <a:lnTo>
                                    <a:pt x="122" y="12"/>
                                  </a:lnTo>
                                  <a:lnTo>
                                    <a:pt x="103" y="34"/>
                                  </a:lnTo>
                                  <a:lnTo>
                                    <a:pt x="85" y="41"/>
                                  </a:lnTo>
                                  <a:lnTo>
                                    <a:pt x="82" y="103"/>
                                  </a:lnTo>
                                  <a:lnTo>
                                    <a:pt x="77" y="117"/>
                                  </a:lnTo>
                                  <a:lnTo>
                                    <a:pt x="0" y="161"/>
                                  </a:lnTo>
                                  <a:lnTo>
                                    <a:pt x="13" y="202"/>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86" name="Freeform 1365"/>
                            <p:cNvSpPr>
                              <a:spLocks/>
                            </p:cNvSpPr>
                            <p:nvPr/>
                          </p:nvSpPr>
                          <p:spPr bwMode="auto">
                            <a:xfrm>
                              <a:off x="3844" y="2572"/>
                              <a:ext cx="25" cy="11"/>
                            </a:xfrm>
                            <a:custGeom>
                              <a:avLst/>
                              <a:gdLst>
                                <a:gd name="T0" fmla="*/ 0 w 57"/>
                                <a:gd name="T1" fmla="*/ 0 h 26"/>
                                <a:gd name="T2" fmla="*/ 0 w 57"/>
                                <a:gd name="T3" fmla="*/ 0 h 26"/>
                                <a:gd name="T4" fmla="*/ 0 w 57"/>
                                <a:gd name="T5" fmla="*/ 0 h 26"/>
                                <a:gd name="T6" fmla="*/ 0 w 57"/>
                                <a:gd name="T7" fmla="*/ 0 h 26"/>
                                <a:gd name="T8" fmla="*/ 0 w 57"/>
                                <a:gd name="T9" fmla="*/ 0 h 26"/>
                                <a:gd name="T10" fmla="*/ 0 60000 65536"/>
                                <a:gd name="T11" fmla="*/ 0 60000 65536"/>
                                <a:gd name="T12" fmla="*/ 0 60000 65536"/>
                                <a:gd name="T13" fmla="*/ 0 60000 65536"/>
                                <a:gd name="T14" fmla="*/ 0 60000 65536"/>
                                <a:gd name="T15" fmla="*/ 0 w 57"/>
                                <a:gd name="T16" fmla="*/ 0 h 26"/>
                                <a:gd name="T17" fmla="*/ 57 w 57"/>
                                <a:gd name="T18" fmla="*/ 26 h 26"/>
                              </a:gdLst>
                              <a:ahLst/>
                              <a:cxnLst>
                                <a:cxn ang="T10">
                                  <a:pos x="T0" y="T1"/>
                                </a:cxn>
                                <a:cxn ang="T11">
                                  <a:pos x="T2" y="T3"/>
                                </a:cxn>
                                <a:cxn ang="T12">
                                  <a:pos x="T4" y="T5"/>
                                </a:cxn>
                                <a:cxn ang="T13">
                                  <a:pos x="T6" y="T7"/>
                                </a:cxn>
                                <a:cxn ang="T14">
                                  <a:pos x="T8" y="T9"/>
                                </a:cxn>
                              </a:cxnLst>
                              <a:rect l="T15" t="T16" r="T17" b="T18"/>
                              <a:pathLst>
                                <a:path w="57" h="26">
                                  <a:moveTo>
                                    <a:pt x="0" y="10"/>
                                  </a:moveTo>
                                  <a:lnTo>
                                    <a:pt x="24" y="26"/>
                                  </a:lnTo>
                                  <a:lnTo>
                                    <a:pt x="57" y="11"/>
                                  </a:lnTo>
                                  <a:lnTo>
                                    <a:pt x="24" y="0"/>
                                  </a:lnTo>
                                  <a:lnTo>
                                    <a:pt x="0" y="1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87" name="Freeform 1366"/>
                            <p:cNvSpPr>
                              <a:spLocks/>
                            </p:cNvSpPr>
                            <p:nvPr/>
                          </p:nvSpPr>
                          <p:spPr bwMode="auto">
                            <a:xfrm>
                              <a:off x="3844" y="2572"/>
                              <a:ext cx="25" cy="11"/>
                            </a:xfrm>
                            <a:custGeom>
                              <a:avLst/>
                              <a:gdLst>
                                <a:gd name="T0" fmla="*/ 0 w 57"/>
                                <a:gd name="T1" fmla="*/ 0 h 26"/>
                                <a:gd name="T2" fmla="*/ 0 w 57"/>
                                <a:gd name="T3" fmla="*/ 0 h 26"/>
                                <a:gd name="T4" fmla="*/ 0 w 57"/>
                                <a:gd name="T5" fmla="*/ 0 h 26"/>
                                <a:gd name="T6" fmla="*/ 0 w 57"/>
                                <a:gd name="T7" fmla="*/ 0 h 26"/>
                                <a:gd name="T8" fmla="*/ 0 w 57"/>
                                <a:gd name="T9" fmla="*/ 0 h 26"/>
                                <a:gd name="T10" fmla="*/ 0 60000 65536"/>
                                <a:gd name="T11" fmla="*/ 0 60000 65536"/>
                                <a:gd name="T12" fmla="*/ 0 60000 65536"/>
                                <a:gd name="T13" fmla="*/ 0 60000 65536"/>
                                <a:gd name="T14" fmla="*/ 0 60000 65536"/>
                                <a:gd name="T15" fmla="*/ 0 w 57"/>
                                <a:gd name="T16" fmla="*/ 0 h 26"/>
                                <a:gd name="T17" fmla="*/ 57 w 57"/>
                                <a:gd name="T18" fmla="*/ 26 h 26"/>
                              </a:gdLst>
                              <a:ahLst/>
                              <a:cxnLst>
                                <a:cxn ang="T10">
                                  <a:pos x="T0" y="T1"/>
                                </a:cxn>
                                <a:cxn ang="T11">
                                  <a:pos x="T2" y="T3"/>
                                </a:cxn>
                                <a:cxn ang="T12">
                                  <a:pos x="T4" y="T5"/>
                                </a:cxn>
                                <a:cxn ang="T13">
                                  <a:pos x="T6" y="T7"/>
                                </a:cxn>
                                <a:cxn ang="T14">
                                  <a:pos x="T8" y="T9"/>
                                </a:cxn>
                              </a:cxnLst>
                              <a:rect l="T15" t="T16" r="T17" b="T18"/>
                              <a:pathLst>
                                <a:path w="57" h="26">
                                  <a:moveTo>
                                    <a:pt x="0" y="10"/>
                                  </a:moveTo>
                                  <a:lnTo>
                                    <a:pt x="24" y="26"/>
                                  </a:lnTo>
                                  <a:lnTo>
                                    <a:pt x="57" y="11"/>
                                  </a:lnTo>
                                  <a:lnTo>
                                    <a:pt x="24" y="0"/>
                                  </a:lnTo>
                                  <a:lnTo>
                                    <a:pt x="0" y="1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88" name="Freeform 1367"/>
                            <p:cNvSpPr>
                              <a:spLocks/>
                            </p:cNvSpPr>
                            <p:nvPr/>
                          </p:nvSpPr>
                          <p:spPr bwMode="auto">
                            <a:xfrm>
                              <a:off x="3689" y="2509"/>
                              <a:ext cx="21" cy="65"/>
                            </a:xfrm>
                            <a:custGeom>
                              <a:avLst/>
                              <a:gdLst>
                                <a:gd name="T0" fmla="*/ 0 w 46"/>
                                <a:gd name="T1" fmla="*/ 0 h 144"/>
                                <a:gd name="T2" fmla="*/ 0 w 46"/>
                                <a:gd name="T3" fmla="*/ 0 h 144"/>
                                <a:gd name="T4" fmla="*/ 0 w 46"/>
                                <a:gd name="T5" fmla="*/ 0 h 144"/>
                                <a:gd name="T6" fmla="*/ 0 w 46"/>
                                <a:gd name="T7" fmla="*/ 0 h 144"/>
                                <a:gd name="T8" fmla="*/ 0 w 46"/>
                                <a:gd name="T9" fmla="*/ 0 h 144"/>
                                <a:gd name="T10" fmla="*/ 0 w 46"/>
                                <a:gd name="T11" fmla="*/ 0 h 144"/>
                                <a:gd name="T12" fmla="*/ 0 w 46"/>
                                <a:gd name="T13" fmla="*/ 0 h 144"/>
                                <a:gd name="T14" fmla="*/ 0 w 46"/>
                                <a:gd name="T15" fmla="*/ 0 h 144"/>
                                <a:gd name="T16" fmla="*/ 0 w 46"/>
                                <a:gd name="T17" fmla="*/ 0 h 144"/>
                                <a:gd name="T18" fmla="*/ 0 w 46"/>
                                <a:gd name="T19" fmla="*/ 0 h 144"/>
                                <a:gd name="T20" fmla="*/ 0 w 46"/>
                                <a:gd name="T21" fmla="*/ 0 h 144"/>
                                <a:gd name="T22" fmla="*/ 0 w 46"/>
                                <a:gd name="T23" fmla="*/ 0 h 144"/>
                                <a:gd name="T24" fmla="*/ 0 w 46"/>
                                <a:gd name="T25" fmla="*/ 0 h 144"/>
                                <a:gd name="T26" fmla="*/ 0 w 46"/>
                                <a:gd name="T27" fmla="*/ 0 h 144"/>
                                <a:gd name="T28" fmla="*/ 0 w 46"/>
                                <a:gd name="T29" fmla="*/ 0 h 144"/>
                                <a:gd name="T30" fmla="*/ 0 w 46"/>
                                <a:gd name="T31" fmla="*/ 0 h 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144"/>
                                <a:gd name="T50" fmla="*/ 46 w 46"/>
                                <a:gd name="T51" fmla="*/ 144 h 1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144">
                                  <a:moveTo>
                                    <a:pt x="26" y="140"/>
                                  </a:moveTo>
                                  <a:lnTo>
                                    <a:pt x="41" y="66"/>
                                  </a:lnTo>
                                  <a:lnTo>
                                    <a:pt x="23" y="70"/>
                                  </a:lnTo>
                                  <a:lnTo>
                                    <a:pt x="33" y="53"/>
                                  </a:lnTo>
                                  <a:lnTo>
                                    <a:pt x="25" y="52"/>
                                  </a:lnTo>
                                  <a:lnTo>
                                    <a:pt x="25" y="37"/>
                                  </a:lnTo>
                                  <a:lnTo>
                                    <a:pt x="33" y="26"/>
                                  </a:lnTo>
                                  <a:lnTo>
                                    <a:pt x="44" y="32"/>
                                  </a:lnTo>
                                  <a:lnTo>
                                    <a:pt x="44" y="19"/>
                                  </a:lnTo>
                                  <a:lnTo>
                                    <a:pt x="46" y="0"/>
                                  </a:lnTo>
                                  <a:lnTo>
                                    <a:pt x="42" y="4"/>
                                  </a:lnTo>
                                  <a:lnTo>
                                    <a:pt x="28" y="3"/>
                                  </a:lnTo>
                                  <a:lnTo>
                                    <a:pt x="12" y="58"/>
                                  </a:lnTo>
                                  <a:lnTo>
                                    <a:pt x="0" y="74"/>
                                  </a:lnTo>
                                  <a:lnTo>
                                    <a:pt x="25" y="144"/>
                                  </a:lnTo>
                                  <a:lnTo>
                                    <a:pt x="26" y="14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89" name="Freeform 1368"/>
                            <p:cNvSpPr>
                              <a:spLocks/>
                            </p:cNvSpPr>
                            <p:nvPr/>
                          </p:nvSpPr>
                          <p:spPr bwMode="auto">
                            <a:xfrm>
                              <a:off x="3689" y="2509"/>
                              <a:ext cx="21" cy="65"/>
                            </a:xfrm>
                            <a:custGeom>
                              <a:avLst/>
                              <a:gdLst>
                                <a:gd name="T0" fmla="*/ 0 w 46"/>
                                <a:gd name="T1" fmla="*/ 0 h 144"/>
                                <a:gd name="T2" fmla="*/ 0 w 46"/>
                                <a:gd name="T3" fmla="*/ 0 h 144"/>
                                <a:gd name="T4" fmla="*/ 0 w 46"/>
                                <a:gd name="T5" fmla="*/ 0 h 144"/>
                                <a:gd name="T6" fmla="*/ 0 w 46"/>
                                <a:gd name="T7" fmla="*/ 0 h 144"/>
                                <a:gd name="T8" fmla="*/ 0 w 46"/>
                                <a:gd name="T9" fmla="*/ 0 h 144"/>
                                <a:gd name="T10" fmla="*/ 0 w 46"/>
                                <a:gd name="T11" fmla="*/ 0 h 144"/>
                                <a:gd name="T12" fmla="*/ 0 w 46"/>
                                <a:gd name="T13" fmla="*/ 0 h 144"/>
                                <a:gd name="T14" fmla="*/ 0 w 46"/>
                                <a:gd name="T15" fmla="*/ 0 h 144"/>
                                <a:gd name="T16" fmla="*/ 0 w 46"/>
                                <a:gd name="T17" fmla="*/ 0 h 144"/>
                                <a:gd name="T18" fmla="*/ 0 w 46"/>
                                <a:gd name="T19" fmla="*/ 0 h 144"/>
                                <a:gd name="T20" fmla="*/ 0 w 46"/>
                                <a:gd name="T21" fmla="*/ 0 h 144"/>
                                <a:gd name="T22" fmla="*/ 0 w 46"/>
                                <a:gd name="T23" fmla="*/ 0 h 144"/>
                                <a:gd name="T24" fmla="*/ 0 w 46"/>
                                <a:gd name="T25" fmla="*/ 0 h 144"/>
                                <a:gd name="T26" fmla="*/ 0 w 46"/>
                                <a:gd name="T27" fmla="*/ 0 h 144"/>
                                <a:gd name="T28" fmla="*/ 0 w 46"/>
                                <a:gd name="T29" fmla="*/ 0 h 144"/>
                                <a:gd name="T30" fmla="*/ 0 w 46"/>
                                <a:gd name="T31" fmla="*/ 0 h 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144"/>
                                <a:gd name="T50" fmla="*/ 46 w 46"/>
                                <a:gd name="T51" fmla="*/ 144 h 1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144">
                                  <a:moveTo>
                                    <a:pt x="26" y="140"/>
                                  </a:moveTo>
                                  <a:lnTo>
                                    <a:pt x="41" y="66"/>
                                  </a:lnTo>
                                  <a:lnTo>
                                    <a:pt x="23" y="70"/>
                                  </a:lnTo>
                                  <a:lnTo>
                                    <a:pt x="33" y="53"/>
                                  </a:lnTo>
                                  <a:lnTo>
                                    <a:pt x="25" y="52"/>
                                  </a:lnTo>
                                  <a:lnTo>
                                    <a:pt x="25" y="37"/>
                                  </a:lnTo>
                                  <a:lnTo>
                                    <a:pt x="33" y="26"/>
                                  </a:lnTo>
                                  <a:lnTo>
                                    <a:pt x="44" y="32"/>
                                  </a:lnTo>
                                  <a:lnTo>
                                    <a:pt x="44" y="19"/>
                                  </a:lnTo>
                                  <a:lnTo>
                                    <a:pt x="46" y="0"/>
                                  </a:lnTo>
                                  <a:lnTo>
                                    <a:pt x="42" y="4"/>
                                  </a:lnTo>
                                  <a:lnTo>
                                    <a:pt x="28" y="3"/>
                                  </a:lnTo>
                                  <a:lnTo>
                                    <a:pt x="12" y="58"/>
                                  </a:lnTo>
                                  <a:lnTo>
                                    <a:pt x="0" y="74"/>
                                  </a:lnTo>
                                  <a:lnTo>
                                    <a:pt x="25" y="144"/>
                                  </a:lnTo>
                                  <a:lnTo>
                                    <a:pt x="26" y="14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90" name="Freeform 1369"/>
                            <p:cNvSpPr>
                              <a:spLocks/>
                            </p:cNvSpPr>
                            <p:nvPr/>
                          </p:nvSpPr>
                          <p:spPr bwMode="auto">
                            <a:xfrm>
                              <a:off x="3699" y="2507"/>
                              <a:ext cx="62" cy="70"/>
                            </a:xfrm>
                            <a:custGeom>
                              <a:avLst/>
                              <a:gdLst>
                                <a:gd name="T0" fmla="*/ 0 w 133"/>
                                <a:gd name="T1" fmla="*/ 0 h 153"/>
                                <a:gd name="T2" fmla="*/ 0 w 133"/>
                                <a:gd name="T3" fmla="*/ 0 h 153"/>
                                <a:gd name="T4" fmla="*/ 0 w 133"/>
                                <a:gd name="T5" fmla="*/ 0 h 153"/>
                                <a:gd name="T6" fmla="*/ 0 w 133"/>
                                <a:gd name="T7" fmla="*/ 0 h 153"/>
                                <a:gd name="T8" fmla="*/ 0 w 133"/>
                                <a:gd name="T9" fmla="*/ 0 h 153"/>
                                <a:gd name="T10" fmla="*/ 0 w 133"/>
                                <a:gd name="T11" fmla="*/ 0 h 153"/>
                                <a:gd name="T12" fmla="*/ 0 w 133"/>
                                <a:gd name="T13" fmla="*/ 0 h 153"/>
                                <a:gd name="T14" fmla="*/ 0 w 133"/>
                                <a:gd name="T15" fmla="*/ 0 h 153"/>
                                <a:gd name="T16" fmla="*/ 0 w 133"/>
                                <a:gd name="T17" fmla="*/ 0 h 153"/>
                                <a:gd name="T18" fmla="*/ 0 w 133"/>
                                <a:gd name="T19" fmla="*/ 0 h 153"/>
                                <a:gd name="T20" fmla="*/ 0 w 133"/>
                                <a:gd name="T21" fmla="*/ 0 h 153"/>
                                <a:gd name="T22" fmla="*/ 0 w 133"/>
                                <a:gd name="T23" fmla="*/ 0 h 153"/>
                                <a:gd name="T24" fmla="*/ 0 w 133"/>
                                <a:gd name="T25" fmla="*/ 0 h 153"/>
                                <a:gd name="T26" fmla="*/ 0 w 133"/>
                                <a:gd name="T27" fmla="*/ 0 h 153"/>
                                <a:gd name="T28" fmla="*/ 0 w 133"/>
                                <a:gd name="T29" fmla="*/ 0 h 153"/>
                                <a:gd name="T30" fmla="*/ 0 w 133"/>
                                <a:gd name="T31" fmla="*/ 0 h 153"/>
                                <a:gd name="T32" fmla="*/ 0 w 133"/>
                                <a:gd name="T33" fmla="*/ 0 h 153"/>
                                <a:gd name="T34" fmla="*/ 0 w 133"/>
                                <a:gd name="T35" fmla="*/ 0 h 153"/>
                                <a:gd name="T36" fmla="*/ 0 w 133"/>
                                <a:gd name="T37" fmla="*/ 0 h 153"/>
                                <a:gd name="T38" fmla="*/ 0 w 133"/>
                                <a:gd name="T39" fmla="*/ 0 h 153"/>
                                <a:gd name="T40" fmla="*/ 0 w 133"/>
                                <a:gd name="T41" fmla="*/ 0 h 153"/>
                                <a:gd name="T42" fmla="*/ 0 w 133"/>
                                <a:gd name="T43" fmla="*/ 0 h 1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3"/>
                                <a:gd name="T67" fmla="*/ 0 h 153"/>
                                <a:gd name="T68" fmla="*/ 133 w 133"/>
                                <a:gd name="T69" fmla="*/ 153 h 1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3" h="153">
                                  <a:moveTo>
                                    <a:pt x="120" y="0"/>
                                  </a:moveTo>
                                  <a:lnTo>
                                    <a:pt x="52" y="38"/>
                                  </a:lnTo>
                                  <a:lnTo>
                                    <a:pt x="28" y="23"/>
                                  </a:lnTo>
                                  <a:lnTo>
                                    <a:pt x="21" y="23"/>
                                  </a:lnTo>
                                  <a:lnTo>
                                    <a:pt x="21" y="36"/>
                                  </a:lnTo>
                                  <a:lnTo>
                                    <a:pt x="10" y="30"/>
                                  </a:lnTo>
                                  <a:lnTo>
                                    <a:pt x="2" y="41"/>
                                  </a:lnTo>
                                  <a:lnTo>
                                    <a:pt x="2" y="56"/>
                                  </a:lnTo>
                                  <a:lnTo>
                                    <a:pt x="10" y="57"/>
                                  </a:lnTo>
                                  <a:lnTo>
                                    <a:pt x="0" y="74"/>
                                  </a:lnTo>
                                  <a:lnTo>
                                    <a:pt x="18" y="70"/>
                                  </a:lnTo>
                                  <a:lnTo>
                                    <a:pt x="3" y="144"/>
                                  </a:lnTo>
                                  <a:lnTo>
                                    <a:pt x="3" y="150"/>
                                  </a:lnTo>
                                  <a:lnTo>
                                    <a:pt x="37" y="153"/>
                                  </a:lnTo>
                                  <a:lnTo>
                                    <a:pt x="57" y="127"/>
                                  </a:lnTo>
                                  <a:lnTo>
                                    <a:pt x="81" y="122"/>
                                  </a:lnTo>
                                  <a:lnTo>
                                    <a:pt x="86" y="109"/>
                                  </a:lnTo>
                                  <a:lnTo>
                                    <a:pt x="99" y="101"/>
                                  </a:lnTo>
                                  <a:lnTo>
                                    <a:pt x="65" y="65"/>
                                  </a:lnTo>
                                  <a:lnTo>
                                    <a:pt x="124" y="54"/>
                                  </a:lnTo>
                                  <a:lnTo>
                                    <a:pt x="133" y="41"/>
                                  </a:lnTo>
                                  <a:lnTo>
                                    <a:pt x="12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91" name="Freeform 1370"/>
                            <p:cNvSpPr>
                              <a:spLocks/>
                            </p:cNvSpPr>
                            <p:nvPr/>
                          </p:nvSpPr>
                          <p:spPr bwMode="auto">
                            <a:xfrm>
                              <a:off x="3699" y="2507"/>
                              <a:ext cx="62" cy="70"/>
                            </a:xfrm>
                            <a:custGeom>
                              <a:avLst/>
                              <a:gdLst>
                                <a:gd name="T0" fmla="*/ 0 w 133"/>
                                <a:gd name="T1" fmla="*/ 0 h 153"/>
                                <a:gd name="T2" fmla="*/ 0 w 133"/>
                                <a:gd name="T3" fmla="*/ 0 h 153"/>
                                <a:gd name="T4" fmla="*/ 0 w 133"/>
                                <a:gd name="T5" fmla="*/ 0 h 153"/>
                                <a:gd name="T6" fmla="*/ 0 w 133"/>
                                <a:gd name="T7" fmla="*/ 0 h 153"/>
                                <a:gd name="T8" fmla="*/ 0 w 133"/>
                                <a:gd name="T9" fmla="*/ 0 h 153"/>
                                <a:gd name="T10" fmla="*/ 0 w 133"/>
                                <a:gd name="T11" fmla="*/ 0 h 153"/>
                                <a:gd name="T12" fmla="*/ 0 w 133"/>
                                <a:gd name="T13" fmla="*/ 0 h 153"/>
                                <a:gd name="T14" fmla="*/ 0 w 133"/>
                                <a:gd name="T15" fmla="*/ 0 h 153"/>
                                <a:gd name="T16" fmla="*/ 0 w 133"/>
                                <a:gd name="T17" fmla="*/ 0 h 153"/>
                                <a:gd name="T18" fmla="*/ 0 w 133"/>
                                <a:gd name="T19" fmla="*/ 0 h 153"/>
                                <a:gd name="T20" fmla="*/ 0 w 133"/>
                                <a:gd name="T21" fmla="*/ 0 h 153"/>
                                <a:gd name="T22" fmla="*/ 0 w 133"/>
                                <a:gd name="T23" fmla="*/ 0 h 153"/>
                                <a:gd name="T24" fmla="*/ 0 w 133"/>
                                <a:gd name="T25" fmla="*/ 0 h 153"/>
                                <a:gd name="T26" fmla="*/ 0 w 133"/>
                                <a:gd name="T27" fmla="*/ 0 h 153"/>
                                <a:gd name="T28" fmla="*/ 0 w 133"/>
                                <a:gd name="T29" fmla="*/ 0 h 153"/>
                                <a:gd name="T30" fmla="*/ 0 w 133"/>
                                <a:gd name="T31" fmla="*/ 0 h 153"/>
                                <a:gd name="T32" fmla="*/ 0 w 133"/>
                                <a:gd name="T33" fmla="*/ 0 h 153"/>
                                <a:gd name="T34" fmla="*/ 0 w 133"/>
                                <a:gd name="T35" fmla="*/ 0 h 153"/>
                                <a:gd name="T36" fmla="*/ 0 w 133"/>
                                <a:gd name="T37" fmla="*/ 0 h 153"/>
                                <a:gd name="T38" fmla="*/ 0 w 133"/>
                                <a:gd name="T39" fmla="*/ 0 h 153"/>
                                <a:gd name="T40" fmla="*/ 0 w 133"/>
                                <a:gd name="T41" fmla="*/ 0 h 153"/>
                                <a:gd name="T42" fmla="*/ 0 w 133"/>
                                <a:gd name="T43" fmla="*/ 0 h 1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3"/>
                                <a:gd name="T67" fmla="*/ 0 h 153"/>
                                <a:gd name="T68" fmla="*/ 133 w 133"/>
                                <a:gd name="T69" fmla="*/ 153 h 1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3" h="153">
                                  <a:moveTo>
                                    <a:pt x="120" y="0"/>
                                  </a:moveTo>
                                  <a:lnTo>
                                    <a:pt x="52" y="38"/>
                                  </a:lnTo>
                                  <a:lnTo>
                                    <a:pt x="28" y="23"/>
                                  </a:lnTo>
                                  <a:lnTo>
                                    <a:pt x="21" y="23"/>
                                  </a:lnTo>
                                  <a:lnTo>
                                    <a:pt x="21" y="36"/>
                                  </a:lnTo>
                                  <a:lnTo>
                                    <a:pt x="10" y="30"/>
                                  </a:lnTo>
                                  <a:lnTo>
                                    <a:pt x="2" y="41"/>
                                  </a:lnTo>
                                  <a:lnTo>
                                    <a:pt x="2" y="56"/>
                                  </a:lnTo>
                                  <a:lnTo>
                                    <a:pt x="10" y="57"/>
                                  </a:lnTo>
                                  <a:lnTo>
                                    <a:pt x="0" y="74"/>
                                  </a:lnTo>
                                  <a:lnTo>
                                    <a:pt x="18" y="70"/>
                                  </a:lnTo>
                                  <a:lnTo>
                                    <a:pt x="3" y="144"/>
                                  </a:lnTo>
                                  <a:lnTo>
                                    <a:pt x="3" y="150"/>
                                  </a:lnTo>
                                  <a:lnTo>
                                    <a:pt x="37" y="153"/>
                                  </a:lnTo>
                                  <a:lnTo>
                                    <a:pt x="57" y="127"/>
                                  </a:lnTo>
                                  <a:lnTo>
                                    <a:pt x="81" y="122"/>
                                  </a:lnTo>
                                  <a:lnTo>
                                    <a:pt x="86" y="109"/>
                                  </a:lnTo>
                                  <a:lnTo>
                                    <a:pt x="99" y="101"/>
                                  </a:lnTo>
                                  <a:lnTo>
                                    <a:pt x="65" y="65"/>
                                  </a:lnTo>
                                  <a:lnTo>
                                    <a:pt x="124" y="54"/>
                                  </a:lnTo>
                                  <a:lnTo>
                                    <a:pt x="133" y="41"/>
                                  </a:lnTo>
                                  <a:lnTo>
                                    <a:pt x="120"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92" name="Freeform 1371"/>
                            <p:cNvSpPr>
                              <a:spLocks/>
                            </p:cNvSpPr>
                            <p:nvPr/>
                          </p:nvSpPr>
                          <p:spPr bwMode="auto">
                            <a:xfrm>
                              <a:off x="3869" y="2562"/>
                              <a:ext cx="25" cy="24"/>
                            </a:xfrm>
                            <a:custGeom>
                              <a:avLst/>
                              <a:gdLst>
                                <a:gd name="T0" fmla="*/ 0 w 54"/>
                                <a:gd name="T1" fmla="*/ 0 h 52"/>
                                <a:gd name="T2" fmla="*/ 0 w 54"/>
                                <a:gd name="T3" fmla="*/ 0 h 52"/>
                                <a:gd name="T4" fmla="*/ 0 w 54"/>
                                <a:gd name="T5" fmla="*/ 0 h 52"/>
                                <a:gd name="T6" fmla="*/ 0 w 54"/>
                                <a:gd name="T7" fmla="*/ 0 h 52"/>
                                <a:gd name="T8" fmla="*/ 0 w 54"/>
                                <a:gd name="T9" fmla="*/ 0 h 52"/>
                                <a:gd name="T10" fmla="*/ 0 w 54"/>
                                <a:gd name="T11" fmla="*/ 0 h 52"/>
                                <a:gd name="T12" fmla="*/ 0 w 54"/>
                                <a:gd name="T13" fmla="*/ 0 h 52"/>
                                <a:gd name="T14" fmla="*/ 0 w 54"/>
                                <a:gd name="T15" fmla="*/ 0 h 52"/>
                                <a:gd name="T16" fmla="*/ 0 w 54"/>
                                <a:gd name="T17" fmla="*/ 0 h 52"/>
                                <a:gd name="T18" fmla="*/ 0 w 54"/>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52"/>
                                <a:gd name="T32" fmla="*/ 54 w 54"/>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52">
                                  <a:moveTo>
                                    <a:pt x="54" y="52"/>
                                  </a:moveTo>
                                  <a:lnTo>
                                    <a:pt x="34" y="52"/>
                                  </a:lnTo>
                                  <a:lnTo>
                                    <a:pt x="24" y="39"/>
                                  </a:lnTo>
                                  <a:lnTo>
                                    <a:pt x="0" y="31"/>
                                  </a:lnTo>
                                  <a:lnTo>
                                    <a:pt x="21" y="0"/>
                                  </a:lnTo>
                                  <a:lnTo>
                                    <a:pt x="44" y="0"/>
                                  </a:lnTo>
                                  <a:lnTo>
                                    <a:pt x="50" y="13"/>
                                  </a:lnTo>
                                  <a:lnTo>
                                    <a:pt x="34" y="26"/>
                                  </a:lnTo>
                                  <a:lnTo>
                                    <a:pt x="46" y="28"/>
                                  </a:lnTo>
                                  <a:lnTo>
                                    <a:pt x="54" y="5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93" name="Freeform 1372"/>
                            <p:cNvSpPr>
                              <a:spLocks/>
                            </p:cNvSpPr>
                            <p:nvPr/>
                          </p:nvSpPr>
                          <p:spPr bwMode="auto">
                            <a:xfrm>
                              <a:off x="3869" y="2562"/>
                              <a:ext cx="25" cy="24"/>
                            </a:xfrm>
                            <a:custGeom>
                              <a:avLst/>
                              <a:gdLst>
                                <a:gd name="T0" fmla="*/ 0 w 54"/>
                                <a:gd name="T1" fmla="*/ 0 h 52"/>
                                <a:gd name="T2" fmla="*/ 0 w 54"/>
                                <a:gd name="T3" fmla="*/ 0 h 52"/>
                                <a:gd name="T4" fmla="*/ 0 w 54"/>
                                <a:gd name="T5" fmla="*/ 0 h 52"/>
                                <a:gd name="T6" fmla="*/ 0 w 54"/>
                                <a:gd name="T7" fmla="*/ 0 h 52"/>
                                <a:gd name="T8" fmla="*/ 0 w 54"/>
                                <a:gd name="T9" fmla="*/ 0 h 52"/>
                                <a:gd name="T10" fmla="*/ 0 w 54"/>
                                <a:gd name="T11" fmla="*/ 0 h 52"/>
                                <a:gd name="T12" fmla="*/ 0 w 54"/>
                                <a:gd name="T13" fmla="*/ 0 h 52"/>
                                <a:gd name="T14" fmla="*/ 0 w 54"/>
                                <a:gd name="T15" fmla="*/ 0 h 52"/>
                                <a:gd name="T16" fmla="*/ 0 w 54"/>
                                <a:gd name="T17" fmla="*/ 0 h 52"/>
                                <a:gd name="T18" fmla="*/ 0 w 54"/>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52"/>
                                <a:gd name="T32" fmla="*/ 54 w 54"/>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52">
                                  <a:moveTo>
                                    <a:pt x="54" y="52"/>
                                  </a:moveTo>
                                  <a:lnTo>
                                    <a:pt x="34" y="52"/>
                                  </a:lnTo>
                                  <a:lnTo>
                                    <a:pt x="24" y="39"/>
                                  </a:lnTo>
                                  <a:lnTo>
                                    <a:pt x="0" y="31"/>
                                  </a:lnTo>
                                  <a:lnTo>
                                    <a:pt x="21" y="0"/>
                                  </a:lnTo>
                                  <a:lnTo>
                                    <a:pt x="44" y="0"/>
                                  </a:lnTo>
                                  <a:lnTo>
                                    <a:pt x="50" y="13"/>
                                  </a:lnTo>
                                  <a:lnTo>
                                    <a:pt x="34" y="26"/>
                                  </a:lnTo>
                                  <a:lnTo>
                                    <a:pt x="46" y="28"/>
                                  </a:lnTo>
                                  <a:lnTo>
                                    <a:pt x="54" y="52"/>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94" name="Freeform 1373"/>
                            <p:cNvSpPr>
                              <a:spLocks/>
                            </p:cNvSpPr>
                            <p:nvPr/>
                          </p:nvSpPr>
                          <p:spPr bwMode="auto">
                            <a:xfrm>
                              <a:off x="3702" y="2482"/>
                              <a:ext cx="25" cy="28"/>
                            </a:xfrm>
                            <a:custGeom>
                              <a:avLst/>
                              <a:gdLst>
                                <a:gd name="T0" fmla="*/ 0 w 54"/>
                                <a:gd name="T1" fmla="*/ 0 h 61"/>
                                <a:gd name="T2" fmla="*/ 0 w 54"/>
                                <a:gd name="T3" fmla="*/ 0 h 61"/>
                                <a:gd name="T4" fmla="*/ 0 w 54"/>
                                <a:gd name="T5" fmla="*/ 0 h 61"/>
                                <a:gd name="T6" fmla="*/ 0 w 54"/>
                                <a:gd name="T7" fmla="*/ 0 h 61"/>
                                <a:gd name="T8" fmla="*/ 0 w 54"/>
                                <a:gd name="T9" fmla="*/ 0 h 61"/>
                                <a:gd name="T10" fmla="*/ 0 w 54"/>
                                <a:gd name="T11" fmla="*/ 0 h 61"/>
                                <a:gd name="T12" fmla="*/ 0 w 54"/>
                                <a:gd name="T13" fmla="*/ 0 h 61"/>
                                <a:gd name="T14" fmla="*/ 0 w 54"/>
                                <a:gd name="T15" fmla="*/ 0 h 61"/>
                                <a:gd name="T16" fmla="*/ 0 w 54"/>
                                <a:gd name="T17" fmla="*/ 0 h 61"/>
                                <a:gd name="T18" fmla="*/ 0 w 54"/>
                                <a:gd name="T19" fmla="*/ 0 h 61"/>
                                <a:gd name="T20" fmla="*/ 0 w 54"/>
                                <a:gd name="T21" fmla="*/ 0 h 61"/>
                                <a:gd name="T22" fmla="*/ 0 w 54"/>
                                <a:gd name="T23" fmla="*/ 0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61"/>
                                <a:gd name="T38" fmla="*/ 54 w 54"/>
                                <a:gd name="T39" fmla="*/ 61 h 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61">
                                  <a:moveTo>
                                    <a:pt x="18" y="57"/>
                                  </a:moveTo>
                                  <a:lnTo>
                                    <a:pt x="14" y="61"/>
                                  </a:lnTo>
                                  <a:lnTo>
                                    <a:pt x="0" y="60"/>
                                  </a:lnTo>
                                  <a:lnTo>
                                    <a:pt x="31" y="0"/>
                                  </a:lnTo>
                                  <a:lnTo>
                                    <a:pt x="47" y="0"/>
                                  </a:lnTo>
                                  <a:lnTo>
                                    <a:pt x="44" y="6"/>
                                  </a:lnTo>
                                  <a:lnTo>
                                    <a:pt x="54" y="19"/>
                                  </a:lnTo>
                                  <a:lnTo>
                                    <a:pt x="42" y="29"/>
                                  </a:lnTo>
                                  <a:lnTo>
                                    <a:pt x="44" y="32"/>
                                  </a:lnTo>
                                  <a:lnTo>
                                    <a:pt x="32" y="35"/>
                                  </a:lnTo>
                                  <a:lnTo>
                                    <a:pt x="32" y="45"/>
                                  </a:lnTo>
                                  <a:lnTo>
                                    <a:pt x="18" y="57"/>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95" name="Freeform 1374"/>
                            <p:cNvSpPr>
                              <a:spLocks/>
                            </p:cNvSpPr>
                            <p:nvPr/>
                          </p:nvSpPr>
                          <p:spPr bwMode="auto">
                            <a:xfrm>
                              <a:off x="3702" y="2482"/>
                              <a:ext cx="25" cy="28"/>
                            </a:xfrm>
                            <a:custGeom>
                              <a:avLst/>
                              <a:gdLst>
                                <a:gd name="T0" fmla="*/ 0 w 54"/>
                                <a:gd name="T1" fmla="*/ 0 h 61"/>
                                <a:gd name="T2" fmla="*/ 0 w 54"/>
                                <a:gd name="T3" fmla="*/ 0 h 61"/>
                                <a:gd name="T4" fmla="*/ 0 w 54"/>
                                <a:gd name="T5" fmla="*/ 0 h 61"/>
                                <a:gd name="T6" fmla="*/ 0 w 54"/>
                                <a:gd name="T7" fmla="*/ 0 h 61"/>
                                <a:gd name="T8" fmla="*/ 0 w 54"/>
                                <a:gd name="T9" fmla="*/ 0 h 61"/>
                                <a:gd name="T10" fmla="*/ 0 w 54"/>
                                <a:gd name="T11" fmla="*/ 0 h 61"/>
                                <a:gd name="T12" fmla="*/ 0 w 54"/>
                                <a:gd name="T13" fmla="*/ 0 h 61"/>
                                <a:gd name="T14" fmla="*/ 0 w 54"/>
                                <a:gd name="T15" fmla="*/ 0 h 61"/>
                                <a:gd name="T16" fmla="*/ 0 w 54"/>
                                <a:gd name="T17" fmla="*/ 0 h 61"/>
                                <a:gd name="T18" fmla="*/ 0 w 54"/>
                                <a:gd name="T19" fmla="*/ 0 h 61"/>
                                <a:gd name="T20" fmla="*/ 0 w 54"/>
                                <a:gd name="T21" fmla="*/ 0 h 61"/>
                                <a:gd name="T22" fmla="*/ 0 w 54"/>
                                <a:gd name="T23" fmla="*/ 0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61"/>
                                <a:gd name="T38" fmla="*/ 54 w 54"/>
                                <a:gd name="T39" fmla="*/ 61 h 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61">
                                  <a:moveTo>
                                    <a:pt x="18" y="57"/>
                                  </a:moveTo>
                                  <a:lnTo>
                                    <a:pt x="14" y="61"/>
                                  </a:lnTo>
                                  <a:lnTo>
                                    <a:pt x="0" y="60"/>
                                  </a:lnTo>
                                  <a:lnTo>
                                    <a:pt x="31" y="0"/>
                                  </a:lnTo>
                                  <a:lnTo>
                                    <a:pt x="47" y="0"/>
                                  </a:lnTo>
                                  <a:lnTo>
                                    <a:pt x="44" y="6"/>
                                  </a:lnTo>
                                  <a:lnTo>
                                    <a:pt x="54" y="19"/>
                                  </a:lnTo>
                                  <a:lnTo>
                                    <a:pt x="42" y="29"/>
                                  </a:lnTo>
                                  <a:lnTo>
                                    <a:pt x="44" y="32"/>
                                  </a:lnTo>
                                  <a:lnTo>
                                    <a:pt x="32" y="35"/>
                                  </a:lnTo>
                                  <a:lnTo>
                                    <a:pt x="32" y="45"/>
                                  </a:lnTo>
                                  <a:lnTo>
                                    <a:pt x="18" y="57"/>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96" name="Freeform 1375"/>
                            <p:cNvSpPr>
                              <a:spLocks/>
                            </p:cNvSpPr>
                            <p:nvPr/>
                          </p:nvSpPr>
                          <p:spPr bwMode="auto">
                            <a:xfrm>
                              <a:off x="3947" y="2646"/>
                              <a:ext cx="113" cy="127"/>
                            </a:xfrm>
                            <a:custGeom>
                              <a:avLst/>
                              <a:gdLst>
                                <a:gd name="T0" fmla="*/ 0 w 246"/>
                                <a:gd name="T1" fmla="*/ 0 h 278"/>
                                <a:gd name="T2" fmla="*/ 0 w 246"/>
                                <a:gd name="T3" fmla="*/ 0 h 278"/>
                                <a:gd name="T4" fmla="*/ 0 w 246"/>
                                <a:gd name="T5" fmla="*/ 0 h 278"/>
                                <a:gd name="T6" fmla="*/ 0 w 246"/>
                                <a:gd name="T7" fmla="*/ 0 h 278"/>
                                <a:gd name="T8" fmla="*/ 0 w 246"/>
                                <a:gd name="T9" fmla="*/ 0 h 278"/>
                                <a:gd name="T10" fmla="*/ 0 w 246"/>
                                <a:gd name="T11" fmla="*/ 0 h 278"/>
                                <a:gd name="T12" fmla="*/ 0 w 246"/>
                                <a:gd name="T13" fmla="*/ 0 h 278"/>
                                <a:gd name="T14" fmla="*/ 0 w 246"/>
                                <a:gd name="T15" fmla="*/ 0 h 278"/>
                                <a:gd name="T16" fmla="*/ 0 w 246"/>
                                <a:gd name="T17" fmla="*/ 0 h 278"/>
                                <a:gd name="T18" fmla="*/ 0 w 246"/>
                                <a:gd name="T19" fmla="*/ 0 h 278"/>
                                <a:gd name="T20" fmla="*/ 0 w 246"/>
                                <a:gd name="T21" fmla="*/ 0 h 278"/>
                                <a:gd name="T22" fmla="*/ 0 w 246"/>
                                <a:gd name="T23" fmla="*/ 0 h 278"/>
                                <a:gd name="T24" fmla="*/ 0 w 246"/>
                                <a:gd name="T25" fmla="*/ 0 h 278"/>
                                <a:gd name="T26" fmla="*/ 0 w 246"/>
                                <a:gd name="T27" fmla="*/ 0 h 278"/>
                                <a:gd name="T28" fmla="*/ 0 w 246"/>
                                <a:gd name="T29" fmla="*/ 0 h 278"/>
                                <a:gd name="T30" fmla="*/ 0 w 246"/>
                                <a:gd name="T31" fmla="*/ 0 h 278"/>
                                <a:gd name="T32" fmla="*/ 0 w 246"/>
                                <a:gd name="T33" fmla="*/ 0 h 278"/>
                                <a:gd name="T34" fmla="*/ 0 w 246"/>
                                <a:gd name="T35" fmla="*/ 0 h 278"/>
                                <a:gd name="T36" fmla="*/ 0 w 246"/>
                                <a:gd name="T37" fmla="*/ 0 h 278"/>
                                <a:gd name="T38" fmla="*/ 0 w 246"/>
                                <a:gd name="T39" fmla="*/ 0 h 278"/>
                                <a:gd name="T40" fmla="*/ 0 w 246"/>
                                <a:gd name="T41" fmla="*/ 0 h 278"/>
                                <a:gd name="T42" fmla="*/ 0 w 246"/>
                                <a:gd name="T43" fmla="*/ 0 h 278"/>
                                <a:gd name="T44" fmla="*/ 0 w 246"/>
                                <a:gd name="T45" fmla="*/ 0 h 278"/>
                                <a:gd name="T46" fmla="*/ 0 w 246"/>
                                <a:gd name="T47" fmla="*/ 0 h 278"/>
                                <a:gd name="T48" fmla="*/ 0 w 246"/>
                                <a:gd name="T49" fmla="*/ 0 h 2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6"/>
                                <a:gd name="T76" fmla="*/ 0 h 278"/>
                                <a:gd name="T77" fmla="*/ 246 w 246"/>
                                <a:gd name="T78" fmla="*/ 278 h 2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6" h="278">
                                  <a:moveTo>
                                    <a:pt x="33" y="278"/>
                                  </a:moveTo>
                                  <a:lnTo>
                                    <a:pt x="69" y="265"/>
                                  </a:lnTo>
                                  <a:lnTo>
                                    <a:pt x="93" y="267"/>
                                  </a:lnTo>
                                  <a:lnTo>
                                    <a:pt x="113" y="239"/>
                                  </a:lnTo>
                                  <a:lnTo>
                                    <a:pt x="137" y="234"/>
                                  </a:lnTo>
                                  <a:lnTo>
                                    <a:pt x="150" y="208"/>
                                  </a:lnTo>
                                  <a:lnTo>
                                    <a:pt x="183" y="199"/>
                                  </a:lnTo>
                                  <a:lnTo>
                                    <a:pt x="181" y="164"/>
                                  </a:lnTo>
                                  <a:lnTo>
                                    <a:pt x="189" y="153"/>
                                  </a:lnTo>
                                  <a:lnTo>
                                    <a:pt x="197" y="145"/>
                                  </a:lnTo>
                                  <a:lnTo>
                                    <a:pt x="205" y="151"/>
                                  </a:lnTo>
                                  <a:lnTo>
                                    <a:pt x="240" y="104"/>
                                  </a:lnTo>
                                  <a:lnTo>
                                    <a:pt x="246" y="85"/>
                                  </a:lnTo>
                                  <a:lnTo>
                                    <a:pt x="228" y="72"/>
                                  </a:lnTo>
                                  <a:lnTo>
                                    <a:pt x="212" y="47"/>
                                  </a:lnTo>
                                  <a:lnTo>
                                    <a:pt x="153" y="24"/>
                                  </a:lnTo>
                                  <a:lnTo>
                                    <a:pt x="135" y="0"/>
                                  </a:lnTo>
                                  <a:lnTo>
                                    <a:pt x="119" y="2"/>
                                  </a:lnTo>
                                  <a:lnTo>
                                    <a:pt x="126" y="28"/>
                                  </a:lnTo>
                                  <a:lnTo>
                                    <a:pt x="109" y="34"/>
                                  </a:lnTo>
                                  <a:lnTo>
                                    <a:pt x="103" y="75"/>
                                  </a:lnTo>
                                  <a:lnTo>
                                    <a:pt x="119" y="101"/>
                                  </a:lnTo>
                                  <a:lnTo>
                                    <a:pt x="95" y="166"/>
                                  </a:lnTo>
                                  <a:lnTo>
                                    <a:pt x="0" y="200"/>
                                  </a:lnTo>
                                  <a:lnTo>
                                    <a:pt x="33" y="278"/>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97" name="Freeform 1376"/>
                            <p:cNvSpPr>
                              <a:spLocks/>
                            </p:cNvSpPr>
                            <p:nvPr/>
                          </p:nvSpPr>
                          <p:spPr bwMode="auto">
                            <a:xfrm>
                              <a:off x="3947" y="2646"/>
                              <a:ext cx="113" cy="127"/>
                            </a:xfrm>
                            <a:custGeom>
                              <a:avLst/>
                              <a:gdLst>
                                <a:gd name="T0" fmla="*/ 0 w 246"/>
                                <a:gd name="T1" fmla="*/ 0 h 278"/>
                                <a:gd name="T2" fmla="*/ 0 w 246"/>
                                <a:gd name="T3" fmla="*/ 0 h 278"/>
                                <a:gd name="T4" fmla="*/ 0 w 246"/>
                                <a:gd name="T5" fmla="*/ 0 h 278"/>
                                <a:gd name="T6" fmla="*/ 0 w 246"/>
                                <a:gd name="T7" fmla="*/ 0 h 278"/>
                                <a:gd name="T8" fmla="*/ 0 w 246"/>
                                <a:gd name="T9" fmla="*/ 0 h 278"/>
                                <a:gd name="T10" fmla="*/ 0 w 246"/>
                                <a:gd name="T11" fmla="*/ 0 h 278"/>
                                <a:gd name="T12" fmla="*/ 0 w 246"/>
                                <a:gd name="T13" fmla="*/ 0 h 278"/>
                                <a:gd name="T14" fmla="*/ 0 w 246"/>
                                <a:gd name="T15" fmla="*/ 0 h 278"/>
                                <a:gd name="T16" fmla="*/ 0 w 246"/>
                                <a:gd name="T17" fmla="*/ 0 h 278"/>
                                <a:gd name="T18" fmla="*/ 0 w 246"/>
                                <a:gd name="T19" fmla="*/ 0 h 278"/>
                                <a:gd name="T20" fmla="*/ 0 w 246"/>
                                <a:gd name="T21" fmla="*/ 0 h 278"/>
                                <a:gd name="T22" fmla="*/ 0 w 246"/>
                                <a:gd name="T23" fmla="*/ 0 h 278"/>
                                <a:gd name="T24" fmla="*/ 0 w 246"/>
                                <a:gd name="T25" fmla="*/ 0 h 278"/>
                                <a:gd name="T26" fmla="*/ 0 w 246"/>
                                <a:gd name="T27" fmla="*/ 0 h 278"/>
                                <a:gd name="T28" fmla="*/ 0 w 246"/>
                                <a:gd name="T29" fmla="*/ 0 h 278"/>
                                <a:gd name="T30" fmla="*/ 0 w 246"/>
                                <a:gd name="T31" fmla="*/ 0 h 278"/>
                                <a:gd name="T32" fmla="*/ 0 w 246"/>
                                <a:gd name="T33" fmla="*/ 0 h 278"/>
                                <a:gd name="T34" fmla="*/ 0 w 246"/>
                                <a:gd name="T35" fmla="*/ 0 h 278"/>
                                <a:gd name="T36" fmla="*/ 0 w 246"/>
                                <a:gd name="T37" fmla="*/ 0 h 278"/>
                                <a:gd name="T38" fmla="*/ 0 w 246"/>
                                <a:gd name="T39" fmla="*/ 0 h 278"/>
                                <a:gd name="T40" fmla="*/ 0 w 246"/>
                                <a:gd name="T41" fmla="*/ 0 h 278"/>
                                <a:gd name="T42" fmla="*/ 0 w 246"/>
                                <a:gd name="T43" fmla="*/ 0 h 278"/>
                                <a:gd name="T44" fmla="*/ 0 w 246"/>
                                <a:gd name="T45" fmla="*/ 0 h 278"/>
                                <a:gd name="T46" fmla="*/ 0 w 246"/>
                                <a:gd name="T47" fmla="*/ 0 h 278"/>
                                <a:gd name="T48" fmla="*/ 0 w 246"/>
                                <a:gd name="T49" fmla="*/ 0 h 2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6"/>
                                <a:gd name="T76" fmla="*/ 0 h 278"/>
                                <a:gd name="T77" fmla="*/ 246 w 246"/>
                                <a:gd name="T78" fmla="*/ 278 h 2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6" h="278">
                                  <a:moveTo>
                                    <a:pt x="33" y="278"/>
                                  </a:moveTo>
                                  <a:lnTo>
                                    <a:pt x="69" y="265"/>
                                  </a:lnTo>
                                  <a:lnTo>
                                    <a:pt x="93" y="267"/>
                                  </a:lnTo>
                                  <a:lnTo>
                                    <a:pt x="113" y="239"/>
                                  </a:lnTo>
                                  <a:lnTo>
                                    <a:pt x="137" y="234"/>
                                  </a:lnTo>
                                  <a:lnTo>
                                    <a:pt x="150" y="208"/>
                                  </a:lnTo>
                                  <a:lnTo>
                                    <a:pt x="183" y="199"/>
                                  </a:lnTo>
                                  <a:lnTo>
                                    <a:pt x="181" y="164"/>
                                  </a:lnTo>
                                  <a:lnTo>
                                    <a:pt x="189" y="153"/>
                                  </a:lnTo>
                                  <a:lnTo>
                                    <a:pt x="197" y="145"/>
                                  </a:lnTo>
                                  <a:lnTo>
                                    <a:pt x="205" y="151"/>
                                  </a:lnTo>
                                  <a:lnTo>
                                    <a:pt x="240" y="104"/>
                                  </a:lnTo>
                                  <a:lnTo>
                                    <a:pt x="246" y="85"/>
                                  </a:lnTo>
                                  <a:lnTo>
                                    <a:pt x="228" y="72"/>
                                  </a:lnTo>
                                  <a:lnTo>
                                    <a:pt x="212" y="47"/>
                                  </a:lnTo>
                                  <a:lnTo>
                                    <a:pt x="153" y="24"/>
                                  </a:lnTo>
                                  <a:lnTo>
                                    <a:pt x="135" y="0"/>
                                  </a:lnTo>
                                  <a:lnTo>
                                    <a:pt x="119" y="2"/>
                                  </a:lnTo>
                                  <a:lnTo>
                                    <a:pt x="126" y="28"/>
                                  </a:lnTo>
                                  <a:lnTo>
                                    <a:pt x="109" y="34"/>
                                  </a:lnTo>
                                  <a:lnTo>
                                    <a:pt x="103" y="75"/>
                                  </a:lnTo>
                                  <a:lnTo>
                                    <a:pt x="119" y="101"/>
                                  </a:lnTo>
                                  <a:lnTo>
                                    <a:pt x="95" y="166"/>
                                  </a:lnTo>
                                  <a:lnTo>
                                    <a:pt x="0" y="200"/>
                                  </a:lnTo>
                                  <a:lnTo>
                                    <a:pt x="33" y="278"/>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98" name="Freeform 1377"/>
                            <p:cNvSpPr>
                              <a:spLocks/>
                            </p:cNvSpPr>
                            <p:nvPr/>
                          </p:nvSpPr>
                          <p:spPr bwMode="auto">
                            <a:xfrm>
                              <a:off x="4005" y="2624"/>
                              <a:ext cx="4" cy="10"/>
                            </a:xfrm>
                            <a:custGeom>
                              <a:avLst/>
                              <a:gdLst>
                                <a:gd name="T0" fmla="*/ 0 w 10"/>
                                <a:gd name="T1" fmla="*/ 0 h 21"/>
                                <a:gd name="T2" fmla="*/ 0 w 10"/>
                                <a:gd name="T3" fmla="*/ 0 h 21"/>
                                <a:gd name="T4" fmla="*/ 0 w 10"/>
                                <a:gd name="T5" fmla="*/ 0 h 21"/>
                                <a:gd name="T6" fmla="*/ 0 w 10"/>
                                <a:gd name="T7" fmla="*/ 0 h 21"/>
                                <a:gd name="T8" fmla="*/ 0 w 10"/>
                                <a:gd name="T9" fmla="*/ 0 h 21"/>
                                <a:gd name="T10" fmla="*/ 0 60000 65536"/>
                                <a:gd name="T11" fmla="*/ 0 60000 65536"/>
                                <a:gd name="T12" fmla="*/ 0 60000 65536"/>
                                <a:gd name="T13" fmla="*/ 0 60000 65536"/>
                                <a:gd name="T14" fmla="*/ 0 60000 65536"/>
                                <a:gd name="T15" fmla="*/ 0 w 10"/>
                                <a:gd name="T16" fmla="*/ 0 h 21"/>
                                <a:gd name="T17" fmla="*/ 10 w 10"/>
                                <a:gd name="T18" fmla="*/ 21 h 21"/>
                              </a:gdLst>
                              <a:ahLst/>
                              <a:cxnLst>
                                <a:cxn ang="T10">
                                  <a:pos x="T0" y="T1"/>
                                </a:cxn>
                                <a:cxn ang="T11">
                                  <a:pos x="T2" y="T3"/>
                                </a:cxn>
                                <a:cxn ang="T12">
                                  <a:pos x="T4" y="T5"/>
                                </a:cxn>
                                <a:cxn ang="T13">
                                  <a:pos x="T6" y="T7"/>
                                </a:cxn>
                                <a:cxn ang="T14">
                                  <a:pos x="T8" y="T9"/>
                                </a:cxn>
                              </a:cxnLst>
                              <a:rect l="T15" t="T16" r="T17" b="T18"/>
                              <a:pathLst>
                                <a:path w="10" h="21">
                                  <a:moveTo>
                                    <a:pt x="7" y="21"/>
                                  </a:moveTo>
                                  <a:lnTo>
                                    <a:pt x="10" y="0"/>
                                  </a:lnTo>
                                  <a:lnTo>
                                    <a:pt x="0" y="8"/>
                                  </a:lnTo>
                                  <a:lnTo>
                                    <a:pt x="0" y="19"/>
                                  </a:lnTo>
                                  <a:lnTo>
                                    <a:pt x="7" y="21"/>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6999" name="Freeform 1378"/>
                            <p:cNvSpPr>
                              <a:spLocks/>
                            </p:cNvSpPr>
                            <p:nvPr/>
                          </p:nvSpPr>
                          <p:spPr bwMode="auto">
                            <a:xfrm>
                              <a:off x="4005" y="2624"/>
                              <a:ext cx="4" cy="10"/>
                            </a:xfrm>
                            <a:custGeom>
                              <a:avLst/>
                              <a:gdLst>
                                <a:gd name="T0" fmla="*/ 0 w 10"/>
                                <a:gd name="T1" fmla="*/ 0 h 21"/>
                                <a:gd name="T2" fmla="*/ 0 w 10"/>
                                <a:gd name="T3" fmla="*/ 0 h 21"/>
                                <a:gd name="T4" fmla="*/ 0 w 10"/>
                                <a:gd name="T5" fmla="*/ 0 h 21"/>
                                <a:gd name="T6" fmla="*/ 0 w 10"/>
                                <a:gd name="T7" fmla="*/ 0 h 21"/>
                                <a:gd name="T8" fmla="*/ 0 w 10"/>
                                <a:gd name="T9" fmla="*/ 0 h 21"/>
                                <a:gd name="T10" fmla="*/ 0 60000 65536"/>
                                <a:gd name="T11" fmla="*/ 0 60000 65536"/>
                                <a:gd name="T12" fmla="*/ 0 60000 65536"/>
                                <a:gd name="T13" fmla="*/ 0 60000 65536"/>
                                <a:gd name="T14" fmla="*/ 0 60000 65536"/>
                                <a:gd name="T15" fmla="*/ 0 w 10"/>
                                <a:gd name="T16" fmla="*/ 0 h 21"/>
                                <a:gd name="T17" fmla="*/ 10 w 10"/>
                                <a:gd name="T18" fmla="*/ 21 h 21"/>
                              </a:gdLst>
                              <a:ahLst/>
                              <a:cxnLst>
                                <a:cxn ang="T10">
                                  <a:pos x="T0" y="T1"/>
                                </a:cxn>
                                <a:cxn ang="T11">
                                  <a:pos x="T2" y="T3"/>
                                </a:cxn>
                                <a:cxn ang="T12">
                                  <a:pos x="T4" y="T5"/>
                                </a:cxn>
                                <a:cxn ang="T13">
                                  <a:pos x="T6" y="T7"/>
                                </a:cxn>
                                <a:cxn ang="T14">
                                  <a:pos x="T8" y="T9"/>
                                </a:cxn>
                              </a:cxnLst>
                              <a:rect l="T15" t="T16" r="T17" b="T18"/>
                              <a:pathLst>
                                <a:path w="10" h="21">
                                  <a:moveTo>
                                    <a:pt x="7" y="21"/>
                                  </a:moveTo>
                                  <a:lnTo>
                                    <a:pt x="10" y="0"/>
                                  </a:lnTo>
                                  <a:lnTo>
                                    <a:pt x="0" y="8"/>
                                  </a:lnTo>
                                  <a:lnTo>
                                    <a:pt x="0" y="19"/>
                                  </a:lnTo>
                                  <a:lnTo>
                                    <a:pt x="7" y="21"/>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00" name="Freeform 1379"/>
                            <p:cNvSpPr>
                              <a:spLocks/>
                            </p:cNvSpPr>
                            <p:nvPr/>
                          </p:nvSpPr>
                          <p:spPr bwMode="auto">
                            <a:xfrm>
                              <a:off x="4075" y="2442"/>
                              <a:ext cx="242" cy="221"/>
                            </a:xfrm>
                            <a:custGeom>
                              <a:avLst/>
                              <a:gdLst>
                                <a:gd name="T0" fmla="*/ 0 w 527"/>
                                <a:gd name="T1" fmla="*/ 0 h 485"/>
                                <a:gd name="T2" fmla="*/ 0 w 527"/>
                                <a:gd name="T3" fmla="*/ 0 h 485"/>
                                <a:gd name="T4" fmla="*/ 0 w 527"/>
                                <a:gd name="T5" fmla="*/ 0 h 485"/>
                                <a:gd name="T6" fmla="*/ 0 w 527"/>
                                <a:gd name="T7" fmla="*/ 0 h 485"/>
                                <a:gd name="T8" fmla="*/ 0 w 527"/>
                                <a:gd name="T9" fmla="*/ 0 h 485"/>
                                <a:gd name="T10" fmla="*/ 0 w 527"/>
                                <a:gd name="T11" fmla="*/ 0 h 485"/>
                                <a:gd name="T12" fmla="*/ 0 w 527"/>
                                <a:gd name="T13" fmla="*/ 0 h 485"/>
                                <a:gd name="T14" fmla="*/ 0 w 527"/>
                                <a:gd name="T15" fmla="*/ 0 h 485"/>
                                <a:gd name="T16" fmla="*/ 0 w 527"/>
                                <a:gd name="T17" fmla="*/ 0 h 485"/>
                                <a:gd name="T18" fmla="*/ 0 w 527"/>
                                <a:gd name="T19" fmla="*/ 0 h 485"/>
                                <a:gd name="T20" fmla="*/ 0 w 527"/>
                                <a:gd name="T21" fmla="*/ 0 h 485"/>
                                <a:gd name="T22" fmla="*/ 0 w 527"/>
                                <a:gd name="T23" fmla="*/ 0 h 485"/>
                                <a:gd name="T24" fmla="*/ 0 w 527"/>
                                <a:gd name="T25" fmla="*/ 0 h 485"/>
                                <a:gd name="T26" fmla="*/ 0 w 527"/>
                                <a:gd name="T27" fmla="*/ 0 h 485"/>
                                <a:gd name="T28" fmla="*/ 0 w 527"/>
                                <a:gd name="T29" fmla="*/ 0 h 485"/>
                                <a:gd name="T30" fmla="*/ 0 w 527"/>
                                <a:gd name="T31" fmla="*/ 0 h 485"/>
                                <a:gd name="T32" fmla="*/ 0 w 527"/>
                                <a:gd name="T33" fmla="*/ 0 h 485"/>
                                <a:gd name="T34" fmla="*/ 0 w 527"/>
                                <a:gd name="T35" fmla="*/ 0 h 485"/>
                                <a:gd name="T36" fmla="*/ 0 w 527"/>
                                <a:gd name="T37" fmla="*/ 0 h 485"/>
                                <a:gd name="T38" fmla="*/ 0 w 527"/>
                                <a:gd name="T39" fmla="*/ 0 h 485"/>
                                <a:gd name="T40" fmla="*/ 0 w 527"/>
                                <a:gd name="T41" fmla="*/ 0 h 485"/>
                                <a:gd name="T42" fmla="*/ 0 w 527"/>
                                <a:gd name="T43" fmla="*/ 0 h 485"/>
                                <a:gd name="T44" fmla="*/ 0 w 527"/>
                                <a:gd name="T45" fmla="*/ 0 h 485"/>
                                <a:gd name="T46" fmla="*/ 0 w 527"/>
                                <a:gd name="T47" fmla="*/ 0 h 485"/>
                                <a:gd name="T48" fmla="*/ 0 w 527"/>
                                <a:gd name="T49" fmla="*/ 0 h 485"/>
                                <a:gd name="T50" fmla="*/ 0 w 527"/>
                                <a:gd name="T51" fmla="*/ 0 h 485"/>
                                <a:gd name="T52" fmla="*/ 0 w 527"/>
                                <a:gd name="T53" fmla="*/ 0 h 485"/>
                                <a:gd name="T54" fmla="*/ 0 w 527"/>
                                <a:gd name="T55" fmla="*/ 0 h 485"/>
                                <a:gd name="T56" fmla="*/ 0 w 527"/>
                                <a:gd name="T57" fmla="*/ 0 h 485"/>
                                <a:gd name="T58" fmla="*/ 0 w 527"/>
                                <a:gd name="T59" fmla="*/ 0 h 485"/>
                                <a:gd name="T60" fmla="*/ 0 w 527"/>
                                <a:gd name="T61" fmla="*/ 0 h 485"/>
                                <a:gd name="T62" fmla="*/ 0 w 527"/>
                                <a:gd name="T63" fmla="*/ 0 h 485"/>
                                <a:gd name="T64" fmla="*/ 0 w 527"/>
                                <a:gd name="T65" fmla="*/ 0 h 485"/>
                                <a:gd name="T66" fmla="*/ 0 w 527"/>
                                <a:gd name="T67" fmla="*/ 0 h 485"/>
                                <a:gd name="T68" fmla="*/ 0 w 527"/>
                                <a:gd name="T69" fmla="*/ 0 h 485"/>
                                <a:gd name="T70" fmla="*/ 0 w 527"/>
                                <a:gd name="T71" fmla="*/ 0 h 485"/>
                                <a:gd name="T72" fmla="*/ 0 w 527"/>
                                <a:gd name="T73" fmla="*/ 0 h 485"/>
                                <a:gd name="T74" fmla="*/ 0 w 527"/>
                                <a:gd name="T75" fmla="*/ 0 h 485"/>
                                <a:gd name="T76" fmla="*/ 0 w 527"/>
                                <a:gd name="T77" fmla="*/ 0 h 485"/>
                                <a:gd name="T78" fmla="*/ 0 w 527"/>
                                <a:gd name="T79" fmla="*/ 0 h 485"/>
                                <a:gd name="T80" fmla="*/ 0 w 527"/>
                                <a:gd name="T81" fmla="*/ 0 h 485"/>
                                <a:gd name="T82" fmla="*/ 0 w 527"/>
                                <a:gd name="T83" fmla="*/ 0 h 485"/>
                                <a:gd name="T84" fmla="*/ 0 w 527"/>
                                <a:gd name="T85" fmla="*/ 0 h 485"/>
                                <a:gd name="T86" fmla="*/ 0 w 527"/>
                                <a:gd name="T87" fmla="*/ 0 h 485"/>
                                <a:gd name="T88" fmla="*/ 0 w 527"/>
                                <a:gd name="T89" fmla="*/ 0 h 485"/>
                                <a:gd name="T90" fmla="*/ 0 w 527"/>
                                <a:gd name="T91" fmla="*/ 0 h 485"/>
                                <a:gd name="T92" fmla="*/ 0 w 527"/>
                                <a:gd name="T93" fmla="*/ 0 h 485"/>
                                <a:gd name="T94" fmla="*/ 0 w 527"/>
                                <a:gd name="T95" fmla="*/ 0 h 485"/>
                                <a:gd name="T96" fmla="*/ 0 w 527"/>
                                <a:gd name="T97" fmla="*/ 0 h 485"/>
                                <a:gd name="T98" fmla="*/ 0 w 527"/>
                                <a:gd name="T99" fmla="*/ 0 h 485"/>
                                <a:gd name="T100" fmla="*/ 0 w 527"/>
                                <a:gd name="T101" fmla="*/ 0 h 4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7"/>
                                <a:gd name="T154" fmla="*/ 0 h 485"/>
                                <a:gd name="T155" fmla="*/ 527 w 527"/>
                                <a:gd name="T156" fmla="*/ 485 h 48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7" h="485">
                                  <a:moveTo>
                                    <a:pt x="223" y="485"/>
                                  </a:moveTo>
                                  <a:lnTo>
                                    <a:pt x="208" y="480"/>
                                  </a:lnTo>
                                  <a:lnTo>
                                    <a:pt x="197" y="453"/>
                                  </a:lnTo>
                                  <a:lnTo>
                                    <a:pt x="185" y="448"/>
                                  </a:lnTo>
                                  <a:lnTo>
                                    <a:pt x="176" y="430"/>
                                  </a:lnTo>
                                  <a:lnTo>
                                    <a:pt x="127" y="431"/>
                                  </a:lnTo>
                                  <a:lnTo>
                                    <a:pt x="120" y="430"/>
                                  </a:lnTo>
                                  <a:lnTo>
                                    <a:pt x="117" y="438"/>
                                  </a:lnTo>
                                  <a:lnTo>
                                    <a:pt x="102" y="430"/>
                                  </a:lnTo>
                                  <a:lnTo>
                                    <a:pt x="37" y="436"/>
                                  </a:lnTo>
                                  <a:lnTo>
                                    <a:pt x="26" y="441"/>
                                  </a:lnTo>
                                  <a:lnTo>
                                    <a:pt x="23" y="438"/>
                                  </a:lnTo>
                                  <a:lnTo>
                                    <a:pt x="29" y="405"/>
                                  </a:lnTo>
                                  <a:lnTo>
                                    <a:pt x="42" y="392"/>
                                  </a:lnTo>
                                  <a:lnTo>
                                    <a:pt x="67" y="384"/>
                                  </a:lnTo>
                                  <a:lnTo>
                                    <a:pt x="75" y="368"/>
                                  </a:lnTo>
                                  <a:lnTo>
                                    <a:pt x="60" y="361"/>
                                  </a:lnTo>
                                  <a:lnTo>
                                    <a:pt x="58" y="332"/>
                                  </a:lnTo>
                                  <a:lnTo>
                                    <a:pt x="23" y="313"/>
                                  </a:lnTo>
                                  <a:lnTo>
                                    <a:pt x="0" y="272"/>
                                  </a:lnTo>
                                  <a:lnTo>
                                    <a:pt x="47" y="288"/>
                                  </a:lnTo>
                                  <a:lnTo>
                                    <a:pt x="80" y="282"/>
                                  </a:lnTo>
                                  <a:lnTo>
                                    <a:pt x="101" y="288"/>
                                  </a:lnTo>
                                  <a:lnTo>
                                    <a:pt x="111" y="280"/>
                                  </a:lnTo>
                                  <a:lnTo>
                                    <a:pt x="132" y="282"/>
                                  </a:lnTo>
                                  <a:lnTo>
                                    <a:pt x="169" y="272"/>
                                  </a:lnTo>
                                  <a:lnTo>
                                    <a:pt x="172" y="269"/>
                                  </a:lnTo>
                                  <a:lnTo>
                                    <a:pt x="174" y="233"/>
                                  </a:lnTo>
                                  <a:lnTo>
                                    <a:pt x="187" y="221"/>
                                  </a:lnTo>
                                  <a:lnTo>
                                    <a:pt x="216" y="218"/>
                                  </a:lnTo>
                                  <a:lnTo>
                                    <a:pt x="211" y="213"/>
                                  </a:lnTo>
                                  <a:lnTo>
                                    <a:pt x="228" y="200"/>
                                  </a:lnTo>
                                  <a:lnTo>
                                    <a:pt x="242" y="200"/>
                                  </a:lnTo>
                                  <a:lnTo>
                                    <a:pt x="252" y="208"/>
                                  </a:lnTo>
                                  <a:lnTo>
                                    <a:pt x="265" y="197"/>
                                  </a:lnTo>
                                  <a:lnTo>
                                    <a:pt x="262" y="179"/>
                                  </a:lnTo>
                                  <a:lnTo>
                                    <a:pt x="272" y="151"/>
                                  </a:lnTo>
                                  <a:lnTo>
                                    <a:pt x="299" y="140"/>
                                  </a:lnTo>
                                  <a:lnTo>
                                    <a:pt x="286" y="117"/>
                                  </a:lnTo>
                                  <a:lnTo>
                                    <a:pt x="317" y="117"/>
                                  </a:lnTo>
                                  <a:lnTo>
                                    <a:pt x="324" y="104"/>
                                  </a:lnTo>
                                  <a:lnTo>
                                    <a:pt x="319" y="99"/>
                                  </a:lnTo>
                                  <a:lnTo>
                                    <a:pt x="338" y="73"/>
                                  </a:lnTo>
                                  <a:lnTo>
                                    <a:pt x="340" y="60"/>
                                  </a:lnTo>
                                  <a:lnTo>
                                    <a:pt x="325" y="39"/>
                                  </a:lnTo>
                                  <a:lnTo>
                                    <a:pt x="329" y="36"/>
                                  </a:lnTo>
                                  <a:lnTo>
                                    <a:pt x="371" y="8"/>
                                  </a:lnTo>
                                  <a:lnTo>
                                    <a:pt x="403" y="7"/>
                                  </a:lnTo>
                                  <a:lnTo>
                                    <a:pt x="434" y="0"/>
                                  </a:lnTo>
                                  <a:lnTo>
                                    <a:pt x="457" y="5"/>
                                  </a:lnTo>
                                  <a:lnTo>
                                    <a:pt x="459" y="15"/>
                                  </a:lnTo>
                                  <a:lnTo>
                                    <a:pt x="470" y="15"/>
                                  </a:lnTo>
                                  <a:lnTo>
                                    <a:pt x="477" y="23"/>
                                  </a:lnTo>
                                  <a:lnTo>
                                    <a:pt x="475" y="39"/>
                                  </a:lnTo>
                                  <a:lnTo>
                                    <a:pt x="483" y="46"/>
                                  </a:lnTo>
                                  <a:lnTo>
                                    <a:pt x="493" y="44"/>
                                  </a:lnTo>
                                  <a:lnTo>
                                    <a:pt x="500" y="52"/>
                                  </a:lnTo>
                                  <a:lnTo>
                                    <a:pt x="527" y="62"/>
                                  </a:lnTo>
                                  <a:lnTo>
                                    <a:pt x="508" y="77"/>
                                  </a:lnTo>
                                  <a:lnTo>
                                    <a:pt x="501" y="90"/>
                                  </a:lnTo>
                                  <a:lnTo>
                                    <a:pt x="488" y="88"/>
                                  </a:lnTo>
                                  <a:lnTo>
                                    <a:pt x="462" y="96"/>
                                  </a:lnTo>
                                  <a:lnTo>
                                    <a:pt x="421" y="85"/>
                                  </a:lnTo>
                                  <a:lnTo>
                                    <a:pt x="410" y="88"/>
                                  </a:lnTo>
                                  <a:lnTo>
                                    <a:pt x="405" y="103"/>
                                  </a:lnTo>
                                  <a:lnTo>
                                    <a:pt x="412" y="106"/>
                                  </a:lnTo>
                                  <a:lnTo>
                                    <a:pt x="408" y="112"/>
                                  </a:lnTo>
                                  <a:lnTo>
                                    <a:pt x="420" y="119"/>
                                  </a:lnTo>
                                  <a:lnTo>
                                    <a:pt x="412" y="127"/>
                                  </a:lnTo>
                                  <a:lnTo>
                                    <a:pt x="420" y="135"/>
                                  </a:lnTo>
                                  <a:lnTo>
                                    <a:pt x="410" y="147"/>
                                  </a:lnTo>
                                  <a:lnTo>
                                    <a:pt x="421" y="160"/>
                                  </a:lnTo>
                                  <a:lnTo>
                                    <a:pt x="434" y="163"/>
                                  </a:lnTo>
                                  <a:lnTo>
                                    <a:pt x="436" y="174"/>
                                  </a:lnTo>
                                  <a:lnTo>
                                    <a:pt x="452" y="176"/>
                                  </a:lnTo>
                                  <a:lnTo>
                                    <a:pt x="457" y="186"/>
                                  </a:lnTo>
                                  <a:lnTo>
                                    <a:pt x="434" y="197"/>
                                  </a:lnTo>
                                  <a:lnTo>
                                    <a:pt x="430" y="207"/>
                                  </a:lnTo>
                                  <a:lnTo>
                                    <a:pt x="436" y="215"/>
                                  </a:lnTo>
                                  <a:lnTo>
                                    <a:pt x="430" y="223"/>
                                  </a:lnTo>
                                  <a:lnTo>
                                    <a:pt x="441" y="228"/>
                                  </a:lnTo>
                                  <a:lnTo>
                                    <a:pt x="421" y="236"/>
                                  </a:lnTo>
                                  <a:lnTo>
                                    <a:pt x="408" y="256"/>
                                  </a:lnTo>
                                  <a:lnTo>
                                    <a:pt x="405" y="265"/>
                                  </a:lnTo>
                                  <a:lnTo>
                                    <a:pt x="394" y="270"/>
                                  </a:lnTo>
                                  <a:lnTo>
                                    <a:pt x="377" y="303"/>
                                  </a:lnTo>
                                  <a:lnTo>
                                    <a:pt x="361" y="314"/>
                                  </a:lnTo>
                                  <a:lnTo>
                                    <a:pt x="345" y="340"/>
                                  </a:lnTo>
                                  <a:lnTo>
                                    <a:pt x="314" y="348"/>
                                  </a:lnTo>
                                  <a:lnTo>
                                    <a:pt x="301" y="335"/>
                                  </a:lnTo>
                                  <a:lnTo>
                                    <a:pt x="275" y="371"/>
                                  </a:lnTo>
                                  <a:lnTo>
                                    <a:pt x="272" y="387"/>
                                  </a:lnTo>
                                  <a:lnTo>
                                    <a:pt x="294" y="392"/>
                                  </a:lnTo>
                                  <a:lnTo>
                                    <a:pt x="291" y="412"/>
                                  </a:lnTo>
                                  <a:lnTo>
                                    <a:pt x="306" y="420"/>
                                  </a:lnTo>
                                  <a:lnTo>
                                    <a:pt x="322" y="464"/>
                                  </a:lnTo>
                                  <a:lnTo>
                                    <a:pt x="309" y="470"/>
                                  </a:lnTo>
                                  <a:lnTo>
                                    <a:pt x="301" y="462"/>
                                  </a:lnTo>
                                  <a:lnTo>
                                    <a:pt x="288" y="472"/>
                                  </a:lnTo>
                                  <a:lnTo>
                                    <a:pt x="251" y="464"/>
                                  </a:lnTo>
                                  <a:lnTo>
                                    <a:pt x="249" y="479"/>
                                  </a:lnTo>
                                  <a:lnTo>
                                    <a:pt x="233" y="479"/>
                                  </a:lnTo>
                                  <a:lnTo>
                                    <a:pt x="223" y="485"/>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01" name="Freeform 1380"/>
                            <p:cNvSpPr>
                              <a:spLocks/>
                            </p:cNvSpPr>
                            <p:nvPr/>
                          </p:nvSpPr>
                          <p:spPr bwMode="auto">
                            <a:xfrm>
                              <a:off x="4075" y="2442"/>
                              <a:ext cx="242" cy="221"/>
                            </a:xfrm>
                            <a:custGeom>
                              <a:avLst/>
                              <a:gdLst>
                                <a:gd name="T0" fmla="*/ 0 w 527"/>
                                <a:gd name="T1" fmla="*/ 0 h 485"/>
                                <a:gd name="T2" fmla="*/ 0 w 527"/>
                                <a:gd name="T3" fmla="*/ 0 h 485"/>
                                <a:gd name="T4" fmla="*/ 0 w 527"/>
                                <a:gd name="T5" fmla="*/ 0 h 485"/>
                                <a:gd name="T6" fmla="*/ 0 w 527"/>
                                <a:gd name="T7" fmla="*/ 0 h 485"/>
                                <a:gd name="T8" fmla="*/ 0 w 527"/>
                                <a:gd name="T9" fmla="*/ 0 h 485"/>
                                <a:gd name="T10" fmla="*/ 0 w 527"/>
                                <a:gd name="T11" fmla="*/ 0 h 485"/>
                                <a:gd name="T12" fmla="*/ 0 w 527"/>
                                <a:gd name="T13" fmla="*/ 0 h 485"/>
                                <a:gd name="T14" fmla="*/ 0 w 527"/>
                                <a:gd name="T15" fmla="*/ 0 h 485"/>
                                <a:gd name="T16" fmla="*/ 0 w 527"/>
                                <a:gd name="T17" fmla="*/ 0 h 485"/>
                                <a:gd name="T18" fmla="*/ 0 w 527"/>
                                <a:gd name="T19" fmla="*/ 0 h 485"/>
                                <a:gd name="T20" fmla="*/ 0 w 527"/>
                                <a:gd name="T21" fmla="*/ 0 h 485"/>
                                <a:gd name="T22" fmla="*/ 0 w 527"/>
                                <a:gd name="T23" fmla="*/ 0 h 485"/>
                                <a:gd name="T24" fmla="*/ 0 w 527"/>
                                <a:gd name="T25" fmla="*/ 0 h 485"/>
                                <a:gd name="T26" fmla="*/ 0 w 527"/>
                                <a:gd name="T27" fmla="*/ 0 h 485"/>
                                <a:gd name="T28" fmla="*/ 0 w 527"/>
                                <a:gd name="T29" fmla="*/ 0 h 485"/>
                                <a:gd name="T30" fmla="*/ 0 w 527"/>
                                <a:gd name="T31" fmla="*/ 0 h 485"/>
                                <a:gd name="T32" fmla="*/ 0 w 527"/>
                                <a:gd name="T33" fmla="*/ 0 h 485"/>
                                <a:gd name="T34" fmla="*/ 0 w 527"/>
                                <a:gd name="T35" fmla="*/ 0 h 485"/>
                                <a:gd name="T36" fmla="*/ 0 w 527"/>
                                <a:gd name="T37" fmla="*/ 0 h 485"/>
                                <a:gd name="T38" fmla="*/ 0 w 527"/>
                                <a:gd name="T39" fmla="*/ 0 h 485"/>
                                <a:gd name="T40" fmla="*/ 0 w 527"/>
                                <a:gd name="T41" fmla="*/ 0 h 485"/>
                                <a:gd name="T42" fmla="*/ 0 w 527"/>
                                <a:gd name="T43" fmla="*/ 0 h 485"/>
                                <a:gd name="T44" fmla="*/ 0 w 527"/>
                                <a:gd name="T45" fmla="*/ 0 h 485"/>
                                <a:gd name="T46" fmla="*/ 0 w 527"/>
                                <a:gd name="T47" fmla="*/ 0 h 485"/>
                                <a:gd name="T48" fmla="*/ 0 w 527"/>
                                <a:gd name="T49" fmla="*/ 0 h 485"/>
                                <a:gd name="T50" fmla="*/ 0 w 527"/>
                                <a:gd name="T51" fmla="*/ 0 h 485"/>
                                <a:gd name="T52" fmla="*/ 0 w 527"/>
                                <a:gd name="T53" fmla="*/ 0 h 485"/>
                                <a:gd name="T54" fmla="*/ 0 w 527"/>
                                <a:gd name="T55" fmla="*/ 0 h 485"/>
                                <a:gd name="T56" fmla="*/ 0 w 527"/>
                                <a:gd name="T57" fmla="*/ 0 h 485"/>
                                <a:gd name="T58" fmla="*/ 0 w 527"/>
                                <a:gd name="T59" fmla="*/ 0 h 485"/>
                                <a:gd name="T60" fmla="*/ 0 w 527"/>
                                <a:gd name="T61" fmla="*/ 0 h 485"/>
                                <a:gd name="T62" fmla="*/ 0 w 527"/>
                                <a:gd name="T63" fmla="*/ 0 h 485"/>
                                <a:gd name="T64" fmla="*/ 0 w 527"/>
                                <a:gd name="T65" fmla="*/ 0 h 485"/>
                                <a:gd name="T66" fmla="*/ 0 w 527"/>
                                <a:gd name="T67" fmla="*/ 0 h 485"/>
                                <a:gd name="T68" fmla="*/ 0 w 527"/>
                                <a:gd name="T69" fmla="*/ 0 h 485"/>
                                <a:gd name="T70" fmla="*/ 0 w 527"/>
                                <a:gd name="T71" fmla="*/ 0 h 485"/>
                                <a:gd name="T72" fmla="*/ 0 w 527"/>
                                <a:gd name="T73" fmla="*/ 0 h 485"/>
                                <a:gd name="T74" fmla="*/ 0 w 527"/>
                                <a:gd name="T75" fmla="*/ 0 h 485"/>
                                <a:gd name="T76" fmla="*/ 0 w 527"/>
                                <a:gd name="T77" fmla="*/ 0 h 485"/>
                                <a:gd name="T78" fmla="*/ 0 w 527"/>
                                <a:gd name="T79" fmla="*/ 0 h 485"/>
                                <a:gd name="T80" fmla="*/ 0 w 527"/>
                                <a:gd name="T81" fmla="*/ 0 h 485"/>
                                <a:gd name="T82" fmla="*/ 0 w 527"/>
                                <a:gd name="T83" fmla="*/ 0 h 485"/>
                                <a:gd name="T84" fmla="*/ 0 w 527"/>
                                <a:gd name="T85" fmla="*/ 0 h 485"/>
                                <a:gd name="T86" fmla="*/ 0 w 527"/>
                                <a:gd name="T87" fmla="*/ 0 h 485"/>
                                <a:gd name="T88" fmla="*/ 0 w 527"/>
                                <a:gd name="T89" fmla="*/ 0 h 485"/>
                                <a:gd name="T90" fmla="*/ 0 w 527"/>
                                <a:gd name="T91" fmla="*/ 0 h 485"/>
                                <a:gd name="T92" fmla="*/ 0 w 527"/>
                                <a:gd name="T93" fmla="*/ 0 h 485"/>
                                <a:gd name="T94" fmla="*/ 0 w 527"/>
                                <a:gd name="T95" fmla="*/ 0 h 485"/>
                                <a:gd name="T96" fmla="*/ 0 w 527"/>
                                <a:gd name="T97" fmla="*/ 0 h 485"/>
                                <a:gd name="T98" fmla="*/ 0 w 527"/>
                                <a:gd name="T99" fmla="*/ 0 h 485"/>
                                <a:gd name="T100" fmla="*/ 0 w 527"/>
                                <a:gd name="T101" fmla="*/ 0 h 4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7"/>
                                <a:gd name="T154" fmla="*/ 0 h 485"/>
                                <a:gd name="T155" fmla="*/ 527 w 527"/>
                                <a:gd name="T156" fmla="*/ 485 h 48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7" h="485">
                                  <a:moveTo>
                                    <a:pt x="223" y="485"/>
                                  </a:moveTo>
                                  <a:lnTo>
                                    <a:pt x="208" y="480"/>
                                  </a:lnTo>
                                  <a:lnTo>
                                    <a:pt x="197" y="453"/>
                                  </a:lnTo>
                                  <a:lnTo>
                                    <a:pt x="185" y="448"/>
                                  </a:lnTo>
                                  <a:lnTo>
                                    <a:pt x="176" y="430"/>
                                  </a:lnTo>
                                  <a:lnTo>
                                    <a:pt x="127" y="431"/>
                                  </a:lnTo>
                                  <a:lnTo>
                                    <a:pt x="120" y="430"/>
                                  </a:lnTo>
                                  <a:lnTo>
                                    <a:pt x="117" y="438"/>
                                  </a:lnTo>
                                  <a:lnTo>
                                    <a:pt x="102" y="430"/>
                                  </a:lnTo>
                                  <a:lnTo>
                                    <a:pt x="37" y="436"/>
                                  </a:lnTo>
                                  <a:lnTo>
                                    <a:pt x="26" y="441"/>
                                  </a:lnTo>
                                  <a:lnTo>
                                    <a:pt x="23" y="438"/>
                                  </a:lnTo>
                                  <a:lnTo>
                                    <a:pt x="29" y="405"/>
                                  </a:lnTo>
                                  <a:lnTo>
                                    <a:pt x="42" y="392"/>
                                  </a:lnTo>
                                  <a:lnTo>
                                    <a:pt x="67" y="384"/>
                                  </a:lnTo>
                                  <a:lnTo>
                                    <a:pt x="75" y="368"/>
                                  </a:lnTo>
                                  <a:lnTo>
                                    <a:pt x="60" y="361"/>
                                  </a:lnTo>
                                  <a:lnTo>
                                    <a:pt x="58" y="332"/>
                                  </a:lnTo>
                                  <a:lnTo>
                                    <a:pt x="23" y="313"/>
                                  </a:lnTo>
                                  <a:lnTo>
                                    <a:pt x="0" y="272"/>
                                  </a:lnTo>
                                  <a:lnTo>
                                    <a:pt x="47" y="288"/>
                                  </a:lnTo>
                                  <a:lnTo>
                                    <a:pt x="80" y="282"/>
                                  </a:lnTo>
                                  <a:lnTo>
                                    <a:pt x="101" y="288"/>
                                  </a:lnTo>
                                  <a:lnTo>
                                    <a:pt x="111" y="280"/>
                                  </a:lnTo>
                                  <a:lnTo>
                                    <a:pt x="132" y="282"/>
                                  </a:lnTo>
                                  <a:lnTo>
                                    <a:pt x="169" y="272"/>
                                  </a:lnTo>
                                  <a:lnTo>
                                    <a:pt x="172" y="269"/>
                                  </a:lnTo>
                                  <a:lnTo>
                                    <a:pt x="174" y="233"/>
                                  </a:lnTo>
                                  <a:lnTo>
                                    <a:pt x="187" y="221"/>
                                  </a:lnTo>
                                  <a:lnTo>
                                    <a:pt x="216" y="218"/>
                                  </a:lnTo>
                                  <a:lnTo>
                                    <a:pt x="211" y="213"/>
                                  </a:lnTo>
                                  <a:lnTo>
                                    <a:pt x="228" y="200"/>
                                  </a:lnTo>
                                  <a:lnTo>
                                    <a:pt x="242" y="200"/>
                                  </a:lnTo>
                                  <a:lnTo>
                                    <a:pt x="252" y="208"/>
                                  </a:lnTo>
                                  <a:lnTo>
                                    <a:pt x="265" y="197"/>
                                  </a:lnTo>
                                  <a:lnTo>
                                    <a:pt x="262" y="179"/>
                                  </a:lnTo>
                                  <a:lnTo>
                                    <a:pt x="272" y="151"/>
                                  </a:lnTo>
                                  <a:lnTo>
                                    <a:pt x="299" y="140"/>
                                  </a:lnTo>
                                  <a:lnTo>
                                    <a:pt x="286" y="117"/>
                                  </a:lnTo>
                                  <a:lnTo>
                                    <a:pt x="317" y="117"/>
                                  </a:lnTo>
                                  <a:lnTo>
                                    <a:pt x="324" y="104"/>
                                  </a:lnTo>
                                  <a:lnTo>
                                    <a:pt x="319" y="99"/>
                                  </a:lnTo>
                                  <a:lnTo>
                                    <a:pt x="338" y="73"/>
                                  </a:lnTo>
                                  <a:lnTo>
                                    <a:pt x="340" y="60"/>
                                  </a:lnTo>
                                  <a:lnTo>
                                    <a:pt x="325" y="39"/>
                                  </a:lnTo>
                                  <a:lnTo>
                                    <a:pt x="329" y="36"/>
                                  </a:lnTo>
                                  <a:lnTo>
                                    <a:pt x="371" y="8"/>
                                  </a:lnTo>
                                  <a:lnTo>
                                    <a:pt x="403" y="7"/>
                                  </a:lnTo>
                                  <a:lnTo>
                                    <a:pt x="434" y="0"/>
                                  </a:lnTo>
                                  <a:lnTo>
                                    <a:pt x="457" y="5"/>
                                  </a:lnTo>
                                  <a:lnTo>
                                    <a:pt x="459" y="15"/>
                                  </a:lnTo>
                                  <a:lnTo>
                                    <a:pt x="470" y="15"/>
                                  </a:lnTo>
                                  <a:lnTo>
                                    <a:pt x="477" y="23"/>
                                  </a:lnTo>
                                  <a:lnTo>
                                    <a:pt x="475" y="39"/>
                                  </a:lnTo>
                                  <a:lnTo>
                                    <a:pt x="483" y="46"/>
                                  </a:lnTo>
                                  <a:lnTo>
                                    <a:pt x="493" y="44"/>
                                  </a:lnTo>
                                  <a:lnTo>
                                    <a:pt x="500" y="52"/>
                                  </a:lnTo>
                                  <a:lnTo>
                                    <a:pt x="527" y="62"/>
                                  </a:lnTo>
                                  <a:lnTo>
                                    <a:pt x="508" y="77"/>
                                  </a:lnTo>
                                  <a:lnTo>
                                    <a:pt x="501" y="90"/>
                                  </a:lnTo>
                                  <a:lnTo>
                                    <a:pt x="488" y="88"/>
                                  </a:lnTo>
                                  <a:lnTo>
                                    <a:pt x="462" y="96"/>
                                  </a:lnTo>
                                  <a:lnTo>
                                    <a:pt x="421" y="85"/>
                                  </a:lnTo>
                                  <a:lnTo>
                                    <a:pt x="410" y="88"/>
                                  </a:lnTo>
                                  <a:lnTo>
                                    <a:pt x="405" y="103"/>
                                  </a:lnTo>
                                  <a:lnTo>
                                    <a:pt x="412" y="106"/>
                                  </a:lnTo>
                                  <a:lnTo>
                                    <a:pt x="408" y="112"/>
                                  </a:lnTo>
                                  <a:lnTo>
                                    <a:pt x="420" y="119"/>
                                  </a:lnTo>
                                  <a:lnTo>
                                    <a:pt x="412" y="127"/>
                                  </a:lnTo>
                                  <a:lnTo>
                                    <a:pt x="420" y="135"/>
                                  </a:lnTo>
                                  <a:lnTo>
                                    <a:pt x="410" y="147"/>
                                  </a:lnTo>
                                  <a:lnTo>
                                    <a:pt x="421" y="160"/>
                                  </a:lnTo>
                                  <a:lnTo>
                                    <a:pt x="434" y="163"/>
                                  </a:lnTo>
                                  <a:lnTo>
                                    <a:pt x="436" y="174"/>
                                  </a:lnTo>
                                  <a:lnTo>
                                    <a:pt x="452" y="176"/>
                                  </a:lnTo>
                                  <a:lnTo>
                                    <a:pt x="457" y="186"/>
                                  </a:lnTo>
                                  <a:lnTo>
                                    <a:pt x="434" y="197"/>
                                  </a:lnTo>
                                  <a:lnTo>
                                    <a:pt x="430" y="207"/>
                                  </a:lnTo>
                                  <a:lnTo>
                                    <a:pt x="436" y="215"/>
                                  </a:lnTo>
                                  <a:lnTo>
                                    <a:pt x="430" y="223"/>
                                  </a:lnTo>
                                  <a:lnTo>
                                    <a:pt x="441" y="228"/>
                                  </a:lnTo>
                                  <a:lnTo>
                                    <a:pt x="421" y="236"/>
                                  </a:lnTo>
                                  <a:lnTo>
                                    <a:pt x="408" y="256"/>
                                  </a:lnTo>
                                  <a:lnTo>
                                    <a:pt x="405" y="265"/>
                                  </a:lnTo>
                                  <a:lnTo>
                                    <a:pt x="394" y="270"/>
                                  </a:lnTo>
                                  <a:lnTo>
                                    <a:pt x="377" y="303"/>
                                  </a:lnTo>
                                  <a:lnTo>
                                    <a:pt x="361" y="314"/>
                                  </a:lnTo>
                                  <a:lnTo>
                                    <a:pt x="345" y="340"/>
                                  </a:lnTo>
                                  <a:lnTo>
                                    <a:pt x="314" y="348"/>
                                  </a:lnTo>
                                  <a:lnTo>
                                    <a:pt x="301" y="335"/>
                                  </a:lnTo>
                                  <a:lnTo>
                                    <a:pt x="275" y="371"/>
                                  </a:lnTo>
                                  <a:lnTo>
                                    <a:pt x="272" y="387"/>
                                  </a:lnTo>
                                  <a:lnTo>
                                    <a:pt x="294" y="392"/>
                                  </a:lnTo>
                                  <a:lnTo>
                                    <a:pt x="291" y="412"/>
                                  </a:lnTo>
                                  <a:lnTo>
                                    <a:pt x="306" y="420"/>
                                  </a:lnTo>
                                  <a:lnTo>
                                    <a:pt x="322" y="464"/>
                                  </a:lnTo>
                                  <a:lnTo>
                                    <a:pt x="309" y="470"/>
                                  </a:lnTo>
                                  <a:lnTo>
                                    <a:pt x="301" y="462"/>
                                  </a:lnTo>
                                  <a:lnTo>
                                    <a:pt x="288" y="472"/>
                                  </a:lnTo>
                                  <a:lnTo>
                                    <a:pt x="251" y="464"/>
                                  </a:lnTo>
                                  <a:lnTo>
                                    <a:pt x="249" y="479"/>
                                  </a:lnTo>
                                  <a:lnTo>
                                    <a:pt x="233" y="479"/>
                                  </a:lnTo>
                                  <a:lnTo>
                                    <a:pt x="223" y="485"/>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02" name="Freeform 1381"/>
                            <p:cNvSpPr>
                              <a:spLocks/>
                            </p:cNvSpPr>
                            <p:nvPr/>
                          </p:nvSpPr>
                          <p:spPr bwMode="auto">
                            <a:xfrm>
                              <a:off x="3929" y="2626"/>
                              <a:ext cx="12" cy="24"/>
                            </a:xfrm>
                            <a:custGeom>
                              <a:avLst/>
                              <a:gdLst>
                                <a:gd name="T0" fmla="*/ 0 w 26"/>
                                <a:gd name="T1" fmla="*/ 0 h 53"/>
                                <a:gd name="T2" fmla="*/ 0 w 26"/>
                                <a:gd name="T3" fmla="*/ 0 h 53"/>
                                <a:gd name="T4" fmla="*/ 0 w 26"/>
                                <a:gd name="T5" fmla="*/ 0 h 53"/>
                                <a:gd name="T6" fmla="*/ 0 w 26"/>
                                <a:gd name="T7" fmla="*/ 0 h 53"/>
                                <a:gd name="T8" fmla="*/ 0 w 26"/>
                                <a:gd name="T9" fmla="*/ 0 h 53"/>
                                <a:gd name="T10" fmla="*/ 0 w 26"/>
                                <a:gd name="T11" fmla="*/ 0 h 53"/>
                                <a:gd name="T12" fmla="*/ 0 w 26"/>
                                <a:gd name="T13" fmla="*/ 0 h 53"/>
                                <a:gd name="T14" fmla="*/ 0 60000 65536"/>
                                <a:gd name="T15" fmla="*/ 0 60000 65536"/>
                                <a:gd name="T16" fmla="*/ 0 60000 65536"/>
                                <a:gd name="T17" fmla="*/ 0 60000 65536"/>
                                <a:gd name="T18" fmla="*/ 0 60000 65536"/>
                                <a:gd name="T19" fmla="*/ 0 60000 65536"/>
                                <a:gd name="T20" fmla="*/ 0 60000 65536"/>
                                <a:gd name="T21" fmla="*/ 0 w 26"/>
                                <a:gd name="T22" fmla="*/ 0 h 53"/>
                                <a:gd name="T23" fmla="*/ 26 w 26"/>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53">
                                  <a:moveTo>
                                    <a:pt x="21" y="50"/>
                                  </a:moveTo>
                                  <a:lnTo>
                                    <a:pt x="26" y="8"/>
                                  </a:lnTo>
                                  <a:lnTo>
                                    <a:pt x="13" y="0"/>
                                  </a:lnTo>
                                  <a:lnTo>
                                    <a:pt x="0" y="21"/>
                                  </a:lnTo>
                                  <a:lnTo>
                                    <a:pt x="0" y="47"/>
                                  </a:lnTo>
                                  <a:lnTo>
                                    <a:pt x="10" y="53"/>
                                  </a:lnTo>
                                  <a:lnTo>
                                    <a:pt x="21" y="5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03" name="Freeform 1382"/>
                            <p:cNvSpPr>
                              <a:spLocks/>
                            </p:cNvSpPr>
                            <p:nvPr/>
                          </p:nvSpPr>
                          <p:spPr bwMode="auto">
                            <a:xfrm>
                              <a:off x="3929" y="2626"/>
                              <a:ext cx="12" cy="24"/>
                            </a:xfrm>
                            <a:custGeom>
                              <a:avLst/>
                              <a:gdLst>
                                <a:gd name="T0" fmla="*/ 0 w 26"/>
                                <a:gd name="T1" fmla="*/ 0 h 53"/>
                                <a:gd name="T2" fmla="*/ 0 w 26"/>
                                <a:gd name="T3" fmla="*/ 0 h 53"/>
                                <a:gd name="T4" fmla="*/ 0 w 26"/>
                                <a:gd name="T5" fmla="*/ 0 h 53"/>
                                <a:gd name="T6" fmla="*/ 0 w 26"/>
                                <a:gd name="T7" fmla="*/ 0 h 53"/>
                                <a:gd name="T8" fmla="*/ 0 w 26"/>
                                <a:gd name="T9" fmla="*/ 0 h 53"/>
                                <a:gd name="T10" fmla="*/ 0 w 26"/>
                                <a:gd name="T11" fmla="*/ 0 h 53"/>
                                <a:gd name="T12" fmla="*/ 0 w 26"/>
                                <a:gd name="T13" fmla="*/ 0 h 53"/>
                                <a:gd name="T14" fmla="*/ 0 60000 65536"/>
                                <a:gd name="T15" fmla="*/ 0 60000 65536"/>
                                <a:gd name="T16" fmla="*/ 0 60000 65536"/>
                                <a:gd name="T17" fmla="*/ 0 60000 65536"/>
                                <a:gd name="T18" fmla="*/ 0 60000 65536"/>
                                <a:gd name="T19" fmla="*/ 0 60000 65536"/>
                                <a:gd name="T20" fmla="*/ 0 60000 65536"/>
                                <a:gd name="T21" fmla="*/ 0 w 26"/>
                                <a:gd name="T22" fmla="*/ 0 h 53"/>
                                <a:gd name="T23" fmla="*/ 26 w 26"/>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53">
                                  <a:moveTo>
                                    <a:pt x="21" y="50"/>
                                  </a:moveTo>
                                  <a:lnTo>
                                    <a:pt x="26" y="8"/>
                                  </a:lnTo>
                                  <a:lnTo>
                                    <a:pt x="13" y="0"/>
                                  </a:lnTo>
                                  <a:lnTo>
                                    <a:pt x="0" y="21"/>
                                  </a:lnTo>
                                  <a:lnTo>
                                    <a:pt x="0" y="47"/>
                                  </a:lnTo>
                                  <a:lnTo>
                                    <a:pt x="10" y="53"/>
                                  </a:lnTo>
                                  <a:lnTo>
                                    <a:pt x="21" y="5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04" name="Freeform 1383"/>
                            <p:cNvSpPr>
                              <a:spLocks/>
                            </p:cNvSpPr>
                            <p:nvPr/>
                          </p:nvSpPr>
                          <p:spPr bwMode="auto">
                            <a:xfrm>
                              <a:off x="3698" y="2525"/>
                              <a:ext cx="303" cy="263"/>
                            </a:xfrm>
                            <a:custGeom>
                              <a:avLst/>
                              <a:gdLst>
                                <a:gd name="T0" fmla="*/ 0 w 664"/>
                                <a:gd name="T1" fmla="*/ 0 h 575"/>
                                <a:gd name="T2" fmla="*/ 0 w 664"/>
                                <a:gd name="T3" fmla="*/ 0 h 575"/>
                                <a:gd name="T4" fmla="*/ 0 w 664"/>
                                <a:gd name="T5" fmla="*/ 0 h 575"/>
                                <a:gd name="T6" fmla="*/ 0 w 664"/>
                                <a:gd name="T7" fmla="*/ 0 h 575"/>
                                <a:gd name="T8" fmla="*/ 0 w 664"/>
                                <a:gd name="T9" fmla="*/ 0 h 575"/>
                                <a:gd name="T10" fmla="*/ 0 w 664"/>
                                <a:gd name="T11" fmla="*/ 0 h 575"/>
                                <a:gd name="T12" fmla="*/ 0 w 664"/>
                                <a:gd name="T13" fmla="*/ 0 h 575"/>
                                <a:gd name="T14" fmla="*/ 0 w 664"/>
                                <a:gd name="T15" fmla="*/ 0 h 575"/>
                                <a:gd name="T16" fmla="*/ 0 w 664"/>
                                <a:gd name="T17" fmla="*/ 0 h 575"/>
                                <a:gd name="T18" fmla="*/ 0 w 664"/>
                                <a:gd name="T19" fmla="*/ 0 h 575"/>
                                <a:gd name="T20" fmla="*/ 0 w 664"/>
                                <a:gd name="T21" fmla="*/ 0 h 575"/>
                                <a:gd name="T22" fmla="*/ 0 w 664"/>
                                <a:gd name="T23" fmla="*/ 0 h 575"/>
                                <a:gd name="T24" fmla="*/ 0 w 664"/>
                                <a:gd name="T25" fmla="*/ 0 h 575"/>
                                <a:gd name="T26" fmla="*/ 0 w 664"/>
                                <a:gd name="T27" fmla="*/ 0 h 575"/>
                                <a:gd name="T28" fmla="*/ 0 w 664"/>
                                <a:gd name="T29" fmla="*/ 0 h 575"/>
                                <a:gd name="T30" fmla="*/ 0 w 664"/>
                                <a:gd name="T31" fmla="*/ 0 h 575"/>
                                <a:gd name="T32" fmla="*/ 0 w 664"/>
                                <a:gd name="T33" fmla="*/ 0 h 575"/>
                                <a:gd name="T34" fmla="*/ 0 w 664"/>
                                <a:gd name="T35" fmla="*/ 0 h 575"/>
                                <a:gd name="T36" fmla="*/ 0 w 664"/>
                                <a:gd name="T37" fmla="*/ 0 h 575"/>
                                <a:gd name="T38" fmla="*/ 0 w 664"/>
                                <a:gd name="T39" fmla="*/ 0 h 575"/>
                                <a:gd name="T40" fmla="*/ 0 w 664"/>
                                <a:gd name="T41" fmla="*/ 0 h 575"/>
                                <a:gd name="T42" fmla="*/ 0 w 664"/>
                                <a:gd name="T43" fmla="*/ 0 h 575"/>
                                <a:gd name="T44" fmla="*/ 0 w 664"/>
                                <a:gd name="T45" fmla="*/ 0 h 575"/>
                                <a:gd name="T46" fmla="*/ 0 w 664"/>
                                <a:gd name="T47" fmla="*/ 0 h 575"/>
                                <a:gd name="T48" fmla="*/ 0 w 664"/>
                                <a:gd name="T49" fmla="*/ 0 h 575"/>
                                <a:gd name="T50" fmla="*/ 0 w 664"/>
                                <a:gd name="T51" fmla="*/ 0 h 575"/>
                                <a:gd name="T52" fmla="*/ 0 w 664"/>
                                <a:gd name="T53" fmla="*/ 0 h 575"/>
                                <a:gd name="T54" fmla="*/ 0 w 664"/>
                                <a:gd name="T55" fmla="*/ 0 h 575"/>
                                <a:gd name="T56" fmla="*/ 0 w 664"/>
                                <a:gd name="T57" fmla="*/ 0 h 575"/>
                                <a:gd name="T58" fmla="*/ 0 w 664"/>
                                <a:gd name="T59" fmla="*/ 0 h 575"/>
                                <a:gd name="T60" fmla="*/ 0 w 664"/>
                                <a:gd name="T61" fmla="*/ 0 h 575"/>
                                <a:gd name="T62" fmla="*/ 0 w 664"/>
                                <a:gd name="T63" fmla="*/ 0 h 575"/>
                                <a:gd name="T64" fmla="*/ 0 w 664"/>
                                <a:gd name="T65" fmla="*/ 0 h 575"/>
                                <a:gd name="T66" fmla="*/ 0 w 664"/>
                                <a:gd name="T67" fmla="*/ 0 h 575"/>
                                <a:gd name="T68" fmla="*/ 0 w 664"/>
                                <a:gd name="T69" fmla="*/ 0 h 575"/>
                                <a:gd name="T70" fmla="*/ 0 w 664"/>
                                <a:gd name="T71" fmla="*/ 0 h 575"/>
                                <a:gd name="T72" fmla="*/ 0 w 664"/>
                                <a:gd name="T73" fmla="*/ 0 h 575"/>
                                <a:gd name="T74" fmla="*/ 0 w 664"/>
                                <a:gd name="T75" fmla="*/ 0 h 575"/>
                                <a:gd name="T76" fmla="*/ 0 w 664"/>
                                <a:gd name="T77" fmla="*/ 0 h 575"/>
                                <a:gd name="T78" fmla="*/ 0 w 664"/>
                                <a:gd name="T79" fmla="*/ 0 h 575"/>
                                <a:gd name="T80" fmla="*/ 0 w 664"/>
                                <a:gd name="T81" fmla="*/ 0 h 575"/>
                                <a:gd name="T82" fmla="*/ 0 w 664"/>
                                <a:gd name="T83" fmla="*/ 0 h 575"/>
                                <a:gd name="T84" fmla="*/ 0 w 664"/>
                                <a:gd name="T85" fmla="*/ 0 h 575"/>
                                <a:gd name="T86" fmla="*/ 0 w 664"/>
                                <a:gd name="T87" fmla="*/ 0 h 575"/>
                                <a:gd name="T88" fmla="*/ 0 w 664"/>
                                <a:gd name="T89" fmla="*/ 0 h 575"/>
                                <a:gd name="T90" fmla="*/ 0 w 664"/>
                                <a:gd name="T91" fmla="*/ 0 h 575"/>
                                <a:gd name="T92" fmla="*/ 0 w 664"/>
                                <a:gd name="T93" fmla="*/ 0 h 575"/>
                                <a:gd name="T94" fmla="*/ 0 w 664"/>
                                <a:gd name="T95" fmla="*/ 0 h 575"/>
                                <a:gd name="T96" fmla="*/ 0 w 664"/>
                                <a:gd name="T97" fmla="*/ 0 h 575"/>
                                <a:gd name="T98" fmla="*/ 0 w 664"/>
                                <a:gd name="T99" fmla="*/ 0 h 575"/>
                                <a:gd name="T100" fmla="*/ 0 w 664"/>
                                <a:gd name="T101" fmla="*/ 0 h 575"/>
                                <a:gd name="T102" fmla="*/ 0 w 664"/>
                                <a:gd name="T103" fmla="*/ 0 h 575"/>
                                <a:gd name="T104" fmla="*/ 0 w 664"/>
                                <a:gd name="T105" fmla="*/ 0 h 575"/>
                                <a:gd name="T106" fmla="*/ 0 w 664"/>
                                <a:gd name="T107" fmla="*/ 0 h 575"/>
                                <a:gd name="T108" fmla="*/ 0 w 664"/>
                                <a:gd name="T109" fmla="*/ 0 h 575"/>
                                <a:gd name="T110" fmla="*/ 0 w 664"/>
                                <a:gd name="T111" fmla="*/ 0 h 575"/>
                                <a:gd name="T112" fmla="*/ 0 w 664"/>
                                <a:gd name="T113" fmla="*/ 0 h 575"/>
                                <a:gd name="T114" fmla="*/ 0 w 664"/>
                                <a:gd name="T115" fmla="*/ 0 h 5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4"/>
                                <a:gd name="T175" fmla="*/ 0 h 575"/>
                                <a:gd name="T176" fmla="*/ 664 w 664"/>
                                <a:gd name="T177" fmla="*/ 575 h 57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4" h="575">
                                  <a:moveTo>
                                    <a:pt x="251" y="549"/>
                                  </a:moveTo>
                                  <a:lnTo>
                                    <a:pt x="238" y="510"/>
                                  </a:lnTo>
                                  <a:lnTo>
                                    <a:pt x="218" y="496"/>
                                  </a:lnTo>
                                  <a:lnTo>
                                    <a:pt x="203" y="470"/>
                                  </a:lnTo>
                                  <a:lnTo>
                                    <a:pt x="197" y="446"/>
                                  </a:lnTo>
                                  <a:lnTo>
                                    <a:pt x="177" y="426"/>
                                  </a:lnTo>
                                  <a:lnTo>
                                    <a:pt x="145" y="407"/>
                                  </a:lnTo>
                                  <a:lnTo>
                                    <a:pt x="135" y="365"/>
                                  </a:lnTo>
                                  <a:lnTo>
                                    <a:pt x="137" y="348"/>
                                  </a:lnTo>
                                  <a:lnTo>
                                    <a:pt x="117" y="301"/>
                                  </a:lnTo>
                                  <a:lnTo>
                                    <a:pt x="98" y="285"/>
                                  </a:lnTo>
                                  <a:lnTo>
                                    <a:pt x="86" y="283"/>
                                  </a:lnTo>
                                  <a:lnTo>
                                    <a:pt x="73" y="244"/>
                                  </a:lnTo>
                                  <a:lnTo>
                                    <a:pt x="16" y="151"/>
                                  </a:lnTo>
                                  <a:lnTo>
                                    <a:pt x="0" y="150"/>
                                  </a:lnTo>
                                  <a:lnTo>
                                    <a:pt x="8" y="103"/>
                                  </a:lnTo>
                                  <a:lnTo>
                                    <a:pt x="8" y="109"/>
                                  </a:lnTo>
                                  <a:lnTo>
                                    <a:pt x="42" y="112"/>
                                  </a:lnTo>
                                  <a:lnTo>
                                    <a:pt x="62" y="86"/>
                                  </a:lnTo>
                                  <a:lnTo>
                                    <a:pt x="86" y="81"/>
                                  </a:lnTo>
                                  <a:lnTo>
                                    <a:pt x="91" y="68"/>
                                  </a:lnTo>
                                  <a:lnTo>
                                    <a:pt x="104" y="60"/>
                                  </a:lnTo>
                                  <a:lnTo>
                                    <a:pt x="70" y="24"/>
                                  </a:lnTo>
                                  <a:lnTo>
                                    <a:pt x="129" y="13"/>
                                  </a:lnTo>
                                  <a:lnTo>
                                    <a:pt x="138" y="0"/>
                                  </a:lnTo>
                                  <a:lnTo>
                                    <a:pt x="187" y="15"/>
                                  </a:lnTo>
                                  <a:lnTo>
                                    <a:pt x="223" y="41"/>
                                  </a:lnTo>
                                  <a:lnTo>
                                    <a:pt x="256" y="52"/>
                                  </a:lnTo>
                                  <a:lnTo>
                                    <a:pt x="264" y="65"/>
                                  </a:lnTo>
                                  <a:lnTo>
                                    <a:pt x="280" y="68"/>
                                  </a:lnTo>
                                  <a:lnTo>
                                    <a:pt x="283" y="94"/>
                                  </a:lnTo>
                                  <a:lnTo>
                                    <a:pt x="319" y="111"/>
                                  </a:lnTo>
                                  <a:lnTo>
                                    <a:pt x="343" y="127"/>
                                  </a:lnTo>
                                  <a:lnTo>
                                    <a:pt x="376" y="112"/>
                                  </a:lnTo>
                                  <a:lnTo>
                                    <a:pt x="400" y="120"/>
                                  </a:lnTo>
                                  <a:lnTo>
                                    <a:pt x="410" y="133"/>
                                  </a:lnTo>
                                  <a:lnTo>
                                    <a:pt x="430" y="133"/>
                                  </a:lnTo>
                                  <a:lnTo>
                                    <a:pt x="443" y="158"/>
                                  </a:lnTo>
                                  <a:lnTo>
                                    <a:pt x="459" y="173"/>
                                  </a:lnTo>
                                  <a:lnTo>
                                    <a:pt x="462" y="184"/>
                                  </a:lnTo>
                                  <a:lnTo>
                                    <a:pt x="485" y="199"/>
                                  </a:lnTo>
                                  <a:lnTo>
                                    <a:pt x="488" y="216"/>
                                  </a:lnTo>
                                  <a:lnTo>
                                    <a:pt x="487" y="230"/>
                                  </a:lnTo>
                                  <a:lnTo>
                                    <a:pt x="506" y="267"/>
                                  </a:lnTo>
                                  <a:lnTo>
                                    <a:pt x="516" y="273"/>
                                  </a:lnTo>
                                  <a:lnTo>
                                    <a:pt x="536" y="301"/>
                                  </a:lnTo>
                                  <a:lnTo>
                                    <a:pt x="545" y="327"/>
                                  </a:lnTo>
                                  <a:lnTo>
                                    <a:pt x="641" y="343"/>
                                  </a:lnTo>
                                  <a:lnTo>
                                    <a:pt x="648" y="337"/>
                                  </a:lnTo>
                                  <a:lnTo>
                                    <a:pt x="664" y="363"/>
                                  </a:lnTo>
                                  <a:lnTo>
                                    <a:pt x="640" y="428"/>
                                  </a:lnTo>
                                  <a:lnTo>
                                    <a:pt x="545" y="462"/>
                                  </a:lnTo>
                                  <a:lnTo>
                                    <a:pt x="446" y="487"/>
                                  </a:lnTo>
                                  <a:lnTo>
                                    <a:pt x="366" y="575"/>
                                  </a:lnTo>
                                  <a:lnTo>
                                    <a:pt x="366" y="539"/>
                                  </a:lnTo>
                                  <a:lnTo>
                                    <a:pt x="308" y="518"/>
                                  </a:lnTo>
                                  <a:lnTo>
                                    <a:pt x="277" y="526"/>
                                  </a:lnTo>
                                  <a:lnTo>
                                    <a:pt x="251" y="549"/>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05" name="Freeform 1384"/>
                            <p:cNvSpPr>
                              <a:spLocks/>
                            </p:cNvSpPr>
                            <p:nvPr/>
                          </p:nvSpPr>
                          <p:spPr bwMode="auto">
                            <a:xfrm>
                              <a:off x="3698" y="2525"/>
                              <a:ext cx="303" cy="263"/>
                            </a:xfrm>
                            <a:custGeom>
                              <a:avLst/>
                              <a:gdLst>
                                <a:gd name="T0" fmla="*/ 0 w 664"/>
                                <a:gd name="T1" fmla="*/ 0 h 575"/>
                                <a:gd name="T2" fmla="*/ 0 w 664"/>
                                <a:gd name="T3" fmla="*/ 0 h 575"/>
                                <a:gd name="T4" fmla="*/ 0 w 664"/>
                                <a:gd name="T5" fmla="*/ 0 h 575"/>
                                <a:gd name="T6" fmla="*/ 0 w 664"/>
                                <a:gd name="T7" fmla="*/ 0 h 575"/>
                                <a:gd name="T8" fmla="*/ 0 w 664"/>
                                <a:gd name="T9" fmla="*/ 0 h 575"/>
                                <a:gd name="T10" fmla="*/ 0 w 664"/>
                                <a:gd name="T11" fmla="*/ 0 h 575"/>
                                <a:gd name="T12" fmla="*/ 0 w 664"/>
                                <a:gd name="T13" fmla="*/ 0 h 575"/>
                                <a:gd name="T14" fmla="*/ 0 w 664"/>
                                <a:gd name="T15" fmla="*/ 0 h 575"/>
                                <a:gd name="T16" fmla="*/ 0 w 664"/>
                                <a:gd name="T17" fmla="*/ 0 h 575"/>
                                <a:gd name="T18" fmla="*/ 0 w 664"/>
                                <a:gd name="T19" fmla="*/ 0 h 575"/>
                                <a:gd name="T20" fmla="*/ 0 w 664"/>
                                <a:gd name="T21" fmla="*/ 0 h 575"/>
                                <a:gd name="T22" fmla="*/ 0 w 664"/>
                                <a:gd name="T23" fmla="*/ 0 h 575"/>
                                <a:gd name="T24" fmla="*/ 0 w 664"/>
                                <a:gd name="T25" fmla="*/ 0 h 575"/>
                                <a:gd name="T26" fmla="*/ 0 w 664"/>
                                <a:gd name="T27" fmla="*/ 0 h 575"/>
                                <a:gd name="T28" fmla="*/ 0 w 664"/>
                                <a:gd name="T29" fmla="*/ 0 h 575"/>
                                <a:gd name="T30" fmla="*/ 0 w 664"/>
                                <a:gd name="T31" fmla="*/ 0 h 575"/>
                                <a:gd name="T32" fmla="*/ 0 w 664"/>
                                <a:gd name="T33" fmla="*/ 0 h 575"/>
                                <a:gd name="T34" fmla="*/ 0 w 664"/>
                                <a:gd name="T35" fmla="*/ 0 h 575"/>
                                <a:gd name="T36" fmla="*/ 0 w 664"/>
                                <a:gd name="T37" fmla="*/ 0 h 575"/>
                                <a:gd name="T38" fmla="*/ 0 w 664"/>
                                <a:gd name="T39" fmla="*/ 0 h 575"/>
                                <a:gd name="T40" fmla="*/ 0 w 664"/>
                                <a:gd name="T41" fmla="*/ 0 h 575"/>
                                <a:gd name="T42" fmla="*/ 0 w 664"/>
                                <a:gd name="T43" fmla="*/ 0 h 575"/>
                                <a:gd name="T44" fmla="*/ 0 w 664"/>
                                <a:gd name="T45" fmla="*/ 0 h 575"/>
                                <a:gd name="T46" fmla="*/ 0 w 664"/>
                                <a:gd name="T47" fmla="*/ 0 h 575"/>
                                <a:gd name="T48" fmla="*/ 0 w 664"/>
                                <a:gd name="T49" fmla="*/ 0 h 575"/>
                                <a:gd name="T50" fmla="*/ 0 w 664"/>
                                <a:gd name="T51" fmla="*/ 0 h 575"/>
                                <a:gd name="T52" fmla="*/ 0 w 664"/>
                                <a:gd name="T53" fmla="*/ 0 h 575"/>
                                <a:gd name="T54" fmla="*/ 0 w 664"/>
                                <a:gd name="T55" fmla="*/ 0 h 575"/>
                                <a:gd name="T56" fmla="*/ 0 w 664"/>
                                <a:gd name="T57" fmla="*/ 0 h 575"/>
                                <a:gd name="T58" fmla="*/ 0 w 664"/>
                                <a:gd name="T59" fmla="*/ 0 h 575"/>
                                <a:gd name="T60" fmla="*/ 0 w 664"/>
                                <a:gd name="T61" fmla="*/ 0 h 575"/>
                                <a:gd name="T62" fmla="*/ 0 w 664"/>
                                <a:gd name="T63" fmla="*/ 0 h 575"/>
                                <a:gd name="T64" fmla="*/ 0 w 664"/>
                                <a:gd name="T65" fmla="*/ 0 h 575"/>
                                <a:gd name="T66" fmla="*/ 0 w 664"/>
                                <a:gd name="T67" fmla="*/ 0 h 575"/>
                                <a:gd name="T68" fmla="*/ 0 w 664"/>
                                <a:gd name="T69" fmla="*/ 0 h 575"/>
                                <a:gd name="T70" fmla="*/ 0 w 664"/>
                                <a:gd name="T71" fmla="*/ 0 h 575"/>
                                <a:gd name="T72" fmla="*/ 0 w 664"/>
                                <a:gd name="T73" fmla="*/ 0 h 575"/>
                                <a:gd name="T74" fmla="*/ 0 w 664"/>
                                <a:gd name="T75" fmla="*/ 0 h 575"/>
                                <a:gd name="T76" fmla="*/ 0 w 664"/>
                                <a:gd name="T77" fmla="*/ 0 h 575"/>
                                <a:gd name="T78" fmla="*/ 0 w 664"/>
                                <a:gd name="T79" fmla="*/ 0 h 575"/>
                                <a:gd name="T80" fmla="*/ 0 w 664"/>
                                <a:gd name="T81" fmla="*/ 0 h 575"/>
                                <a:gd name="T82" fmla="*/ 0 w 664"/>
                                <a:gd name="T83" fmla="*/ 0 h 575"/>
                                <a:gd name="T84" fmla="*/ 0 w 664"/>
                                <a:gd name="T85" fmla="*/ 0 h 575"/>
                                <a:gd name="T86" fmla="*/ 0 w 664"/>
                                <a:gd name="T87" fmla="*/ 0 h 575"/>
                                <a:gd name="T88" fmla="*/ 0 w 664"/>
                                <a:gd name="T89" fmla="*/ 0 h 575"/>
                                <a:gd name="T90" fmla="*/ 0 w 664"/>
                                <a:gd name="T91" fmla="*/ 0 h 575"/>
                                <a:gd name="T92" fmla="*/ 0 w 664"/>
                                <a:gd name="T93" fmla="*/ 0 h 575"/>
                                <a:gd name="T94" fmla="*/ 0 w 664"/>
                                <a:gd name="T95" fmla="*/ 0 h 575"/>
                                <a:gd name="T96" fmla="*/ 0 w 664"/>
                                <a:gd name="T97" fmla="*/ 0 h 575"/>
                                <a:gd name="T98" fmla="*/ 0 w 664"/>
                                <a:gd name="T99" fmla="*/ 0 h 575"/>
                                <a:gd name="T100" fmla="*/ 0 w 664"/>
                                <a:gd name="T101" fmla="*/ 0 h 575"/>
                                <a:gd name="T102" fmla="*/ 0 w 664"/>
                                <a:gd name="T103" fmla="*/ 0 h 575"/>
                                <a:gd name="T104" fmla="*/ 0 w 664"/>
                                <a:gd name="T105" fmla="*/ 0 h 575"/>
                                <a:gd name="T106" fmla="*/ 0 w 664"/>
                                <a:gd name="T107" fmla="*/ 0 h 575"/>
                                <a:gd name="T108" fmla="*/ 0 w 664"/>
                                <a:gd name="T109" fmla="*/ 0 h 575"/>
                                <a:gd name="T110" fmla="*/ 0 w 664"/>
                                <a:gd name="T111" fmla="*/ 0 h 575"/>
                                <a:gd name="T112" fmla="*/ 0 w 664"/>
                                <a:gd name="T113" fmla="*/ 0 h 575"/>
                                <a:gd name="T114" fmla="*/ 0 w 664"/>
                                <a:gd name="T115" fmla="*/ 0 h 5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4"/>
                                <a:gd name="T175" fmla="*/ 0 h 575"/>
                                <a:gd name="T176" fmla="*/ 664 w 664"/>
                                <a:gd name="T177" fmla="*/ 575 h 57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4" h="575">
                                  <a:moveTo>
                                    <a:pt x="251" y="549"/>
                                  </a:moveTo>
                                  <a:lnTo>
                                    <a:pt x="238" y="510"/>
                                  </a:lnTo>
                                  <a:lnTo>
                                    <a:pt x="218" y="496"/>
                                  </a:lnTo>
                                  <a:lnTo>
                                    <a:pt x="203" y="470"/>
                                  </a:lnTo>
                                  <a:lnTo>
                                    <a:pt x="197" y="446"/>
                                  </a:lnTo>
                                  <a:lnTo>
                                    <a:pt x="177" y="426"/>
                                  </a:lnTo>
                                  <a:lnTo>
                                    <a:pt x="145" y="407"/>
                                  </a:lnTo>
                                  <a:lnTo>
                                    <a:pt x="135" y="365"/>
                                  </a:lnTo>
                                  <a:lnTo>
                                    <a:pt x="137" y="348"/>
                                  </a:lnTo>
                                  <a:lnTo>
                                    <a:pt x="117" y="301"/>
                                  </a:lnTo>
                                  <a:lnTo>
                                    <a:pt x="98" y="285"/>
                                  </a:lnTo>
                                  <a:lnTo>
                                    <a:pt x="86" y="283"/>
                                  </a:lnTo>
                                  <a:lnTo>
                                    <a:pt x="73" y="244"/>
                                  </a:lnTo>
                                  <a:lnTo>
                                    <a:pt x="16" y="151"/>
                                  </a:lnTo>
                                  <a:lnTo>
                                    <a:pt x="0" y="150"/>
                                  </a:lnTo>
                                  <a:lnTo>
                                    <a:pt x="8" y="103"/>
                                  </a:lnTo>
                                  <a:lnTo>
                                    <a:pt x="8" y="109"/>
                                  </a:lnTo>
                                  <a:lnTo>
                                    <a:pt x="42" y="112"/>
                                  </a:lnTo>
                                  <a:lnTo>
                                    <a:pt x="62" y="86"/>
                                  </a:lnTo>
                                  <a:lnTo>
                                    <a:pt x="86" y="81"/>
                                  </a:lnTo>
                                  <a:lnTo>
                                    <a:pt x="91" y="68"/>
                                  </a:lnTo>
                                  <a:lnTo>
                                    <a:pt x="104" y="60"/>
                                  </a:lnTo>
                                  <a:lnTo>
                                    <a:pt x="70" y="24"/>
                                  </a:lnTo>
                                  <a:lnTo>
                                    <a:pt x="129" y="13"/>
                                  </a:lnTo>
                                  <a:lnTo>
                                    <a:pt x="138" y="0"/>
                                  </a:lnTo>
                                  <a:lnTo>
                                    <a:pt x="187" y="15"/>
                                  </a:lnTo>
                                  <a:lnTo>
                                    <a:pt x="223" y="41"/>
                                  </a:lnTo>
                                  <a:lnTo>
                                    <a:pt x="256" y="52"/>
                                  </a:lnTo>
                                  <a:lnTo>
                                    <a:pt x="264" y="65"/>
                                  </a:lnTo>
                                  <a:lnTo>
                                    <a:pt x="280" y="68"/>
                                  </a:lnTo>
                                  <a:lnTo>
                                    <a:pt x="283" y="94"/>
                                  </a:lnTo>
                                  <a:lnTo>
                                    <a:pt x="319" y="111"/>
                                  </a:lnTo>
                                  <a:lnTo>
                                    <a:pt x="343" y="127"/>
                                  </a:lnTo>
                                  <a:lnTo>
                                    <a:pt x="376" y="112"/>
                                  </a:lnTo>
                                  <a:lnTo>
                                    <a:pt x="400" y="120"/>
                                  </a:lnTo>
                                  <a:lnTo>
                                    <a:pt x="410" y="133"/>
                                  </a:lnTo>
                                  <a:lnTo>
                                    <a:pt x="430" y="133"/>
                                  </a:lnTo>
                                  <a:lnTo>
                                    <a:pt x="443" y="158"/>
                                  </a:lnTo>
                                  <a:lnTo>
                                    <a:pt x="459" y="173"/>
                                  </a:lnTo>
                                  <a:lnTo>
                                    <a:pt x="462" y="184"/>
                                  </a:lnTo>
                                  <a:lnTo>
                                    <a:pt x="485" y="199"/>
                                  </a:lnTo>
                                  <a:lnTo>
                                    <a:pt x="488" y="216"/>
                                  </a:lnTo>
                                  <a:lnTo>
                                    <a:pt x="487" y="230"/>
                                  </a:lnTo>
                                  <a:lnTo>
                                    <a:pt x="506" y="267"/>
                                  </a:lnTo>
                                  <a:lnTo>
                                    <a:pt x="516" y="273"/>
                                  </a:lnTo>
                                  <a:lnTo>
                                    <a:pt x="536" y="301"/>
                                  </a:lnTo>
                                  <a:lnTo>
                                    <a:pt x="545" y="327"/>
                                  </a:lnTo>
                                  <a:lnTo>
                                    <a:pt x="641" y="343"/>
                                  </a:lnTo>
                                  <a:lnTo>
                                    <a:pt x="648" y="337"/>
                                  </a:lnTo>
                                  <a:lnTo>
                                    <a:pt x="664" y="363"/>
                                  </a:lnTo>
                                  <a:lnTo>
                                    <a:pt x="640" y="428"/>
                                  </a:lnTo>
                                  <a:lnTo>
                                    <a:pt x="545" y="462"/>
                                  </a:lnTo>
                                  <a:lnTo>
                                    <a:pt x="446" y="487"/>
                                  </a:lnTo>
                                  <a:lnTo>
                                    <a:pt x="366" y="575"/>
                                  </a:lnTo>
                                  <a:lnTo>
                                    <a:pt x="366" y="539"/>
                                  </a:lnTo>
                                  <a:lnTo>
                                    <a:pt x="308" y="518"/>
                                  </a:lnTo>
                                  <a:lnTo>
                                    <a:pt x="277" y="526"/>
                                  </a:lnTo>
                                  <a:lnTo>
                                    <a:pt x="251" y="549"/>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06" name="Freeform 1385"/>
                            <p:cNvSpPr>
                              <a:spLocks/>
                            </p:cNvSpPr>
                            <p:nvPr/>
                          </p:nvSpPr>
                          <p:spPr bwMode="auto">
                            <a:xfrm>
                              <a:off x="3709" y="2436"/>
                              <a:ext cx="102" cy="88"/>
                            </a:xfrm>
                            <a:custGeom>
                              <a:avLst/>
                              <a:gdLst>
                                <a:gd name="T0" fmla="*/ 0 w 221"/>
                                <a:gd name="T1" fmla="*/ 0 h 192"/>
                                <a:gd name="T2" fmla="*/ 0 w 221"/>
                                <a:gd name="T3" fmla="*/ 0 h 192"/>
                                <a:gd name="T4" fmla="*/ 0 w 221"/>
                                <a:gd name="T5" fmla="*/ 0 h 192"/>
                                <a:gd name="T6" fmla="*/ 0 w 221"/>
                                <a:gd name="T7" fmla="*/ 0 h 192"/>
                                <a:gd name="T8" fmla="*/ 0 w 221"/>
                                <a:gd name="T9" fmla="*/ 0 h 192"/>
                                <a:gd name="T10" fmla="*/ 0 w 221"/>
                                <a:gd name="T11" fmla="*/ 0 h 192"/>
                                <a:gd name="T12" fmla="*/ 0 w 221"/>
                                <a:gd name="T13" fmla="*/ 0 h 192"/>
                                <a:gd name="T14" fmla="*/ 0 w 221"/>
                                <a:gd name="T15" fmla="*/ 0 h 192"/>
                                <a:gd name="T16" fmla="*/ 0 w 221"/>
                                <a:gd name="T17" fmla="*/ 0 h 192"/>
                                <a:gd name="T18" fmla="*/ 0 w 221"/>
                                <a:gd name="T19" fmla="*/ 0 h 192"/>
                                <a:gd name="T20" fmla="*/ 0 w 221"/>
                                <a:gd name="T21" fmla="*/ 0 h 192"/>
                                <a:gd name="T22" fmla="*/ 0 w 221"/>
                                <a:gd name="T23" fmla="*/ 0 h 192"/>
                                <a:gd name="T24" fmla="*/ 0 w 221"/>
                                <a:gd name="T25" fmla="*/ 0 h 192"/>
                                <a:gd name="T26" fmla="*/ 0 w 221"/>
                                <a:gd name="T27" fmla="*/ 0 h 192"/>
                                <a:gd name="T28" fmla="*/ 0 w 221"/>
                                <a:gd name="T29" fmla="*/ 0 h 192"/>
                                <a:gd name="T30" fmla="*/ 0 w 221"/>
                                <a:gd name="T31" fmla="*/ 0 h 192"/>
                                <a:gd name="T32" fmla="*/ 0 w 221"/>
                                <a:gd name="T33" fmla="*/ 0 h 192"/>
                                <a:gd name="T34" fmla="*/ 0 w 221"/>
                                <a:gd name="T35" fmla="*/ 0 h 192"/>
                                <a:gd name="T36" fmla="*/ 0 w 221"/>
                                <a:gd name="T37" fmla="*/ 0 h 192"/>
                                <a:gd name="T38" fmla="*/ 0 w 221"/>
                                <a:gd name="T39" fmla="*/ 0 h 192"/>
                                <a:gd name="T40" fmla="*/ 0 w 221"/>
                                <a:gd name="T41" fmla="*/ 0 h 192"/>
                                <a:gd name="T42" fmla="*/ 0 w 221"/>
                                <a:gd name="T43" fmla="*/ 0 h 192"/>
                                <a:gd name="T44" fmla="*/ 0 w 221"/>
                                <a:gd name="T45" fmla="*/ 0 h 192"/>
                                <a:gd name="T46" fmla="*/ 0 w 221"/>
                                <a:gd name="T47" fmla="*/ 0 h 192"/>
                                <a:gd name="T48" fmla="*/ 0 w 221"/>
                                <a:gd name="T49" fmla="*/ 0 h 192"/>
                                <a:gd name="T50" fmla="*/ 0 w 221"/>
                                <a:gd name="T51" fmla="*/ 0 h 192"/>
                                <a:gd name="T52" fmla="*/ 0 w 221"/>
                                <a:gd name="T53" fmla="*/ 0 h 192"/>
                                <a:gd name="T54" fmla="*/ 0 w 221"/>
                                <a:gd name="T55" fmla="*/ 0 h 192"/>
                                <a:gd name="T56" fmla="*/ 0 w 221"/>
                                <a:gd name="T57" fmla="*/ 0 h 192"/>
                                <a:gd name="T58" fmla="*/ 0 w 221"/>
                                <a:gd name="T59" fmla="*/ 0 h 192"/>
                                <a:gd name="T60" fmla="*/ 0 w 221"/>
                                <a:gd name="T61" fmla="*/ 0 h 192"/>
                                <a:gd name="T62" fmla="*/ 0 w 221"/>
                                <a:gd name="T63" fmla="*/ 0 h 1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1"/>
                                <a:gd name="T97" fmla="*/ 0 h 192"/>
                                <a:gd name="T98" fmla="*/ 221 w 221"/>
                                <a:gd name="T99" fmla="*/ 192 h 1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1" h="192">
                                  <a:moveTo>
                                    <a:pt x="99" y="154"/>
                                  </a:moveTo>
                                  <a:lnTo>
                                    <a:pt x="31" y="192"/>
                                  </a:lnTo>
                                  <a:lnTo>
                                    <a:pt x="7" y="177"/>
                                  </a:lnTo>
                                  <a:lnTo>
                                    <a:pt x="0" y="177"/>
                                  </a:lnTo>
                                  <a:lnTo>
                                    <a:pt x="2" y="158"/>
                                  </a:lnTo>
                                  <a:lnTo>
                                    <a:pt x="16" y="146"/>
                                  </a:lnTo>
                                  <a:lnTo>
                                    <a:pt x="16" y="136"/>
                                  </a:lnTo>
                                  <a:lnTo>
                                    <a:pt x="28" y="133"/>
                                  </a:lnTo>
                                  <a:lnTo>
                                    <a:pt x="26" y="130"/>
                                  </a:lnTo>
                                  <a:lnTo>
                                    <a:pt x="38" y="120"/>
                                  </a:lnTo>
                                  <a:lnTo>
                                    <a:pt x="28" y="107"/>
                                  </a:lnTo>
                                  <a:lnTo>
                                    <a:pt x="31" y="101"/>
                                  </a:lnTo>
                                  <a:lnTo>
                                    <a:pt x="15" y="101"/>
                                  </a:lnTo>
                                  <a:lnTo>
                                    <a:pt x="13" y="58"/>
                                  </a:lnTo>
                                  <a:lnTo>
                                    <a:pt x="13" y="52"/>
                                  </a:lnTo>
                                  <a:lnTo>
                                    <a:pt x="21" y="57"/>
                                  </a:lnTo>
                                  <a:lnTo>
                                    <a:pt x="28" y="44"/>
                                  </a:lnTo>
                                  <a:lnTo>
                                    <a:pt x="38" y="42"/>
                                  </a:lnTo>
                                  <a:lnTo>
                                    <a:pt x="33" y="32"/>
                                  </a:lnTo>
                                  <a:lnTo>
                                    <a:pt x="38" y="18"/>
                                  </a:lnTo>
                                  <a:lnTo>
                                    <a:pt x="64" y="26"/>
                                  </a:lnTo>
                                  <a:lnTo>
                                    <a:pt x="93" y="14"/>
                                  </a:lnTo>
                                  <a:lnTo>
                                    <a:pt x="117" y="24"/>
                                  </a:lnTo>
                                  <a:lnTo>
                                    <a:pt x="166" y="5"/>
                                  </a:lnTo>
                                  <a:lnTo>
                                    <a:pt x="197" y="8"/>
                                  </a:lnTo>
                                  <a:lnTo>
                                    <a:pt x="212" y="0"/>
                                  </a:lnTo>
                                  <a:lnTo>
                                    <a:pt x="221" y="5"/>
                                  </a:lnTo>
                                  <a:lnTo>
                                    <a:pt x="202" y="27"/>
                                  </a:lnTo>
                                  <a:lnTo>
                                    <a:pt x="184" y="34"/>
                                  </a:lnTo>
                                  <a:lnTo>
                                    <a:pt x="181" y="96"/>
                                  </a:lnTo>
                                  <a:lnTo>
                                    <a:pt x="176" y="110"/>
                                  </a:lnTo>
                                  <a:lnTo>
                                    <a:pt x="99" y="154"/>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07" name="Freeform 1386"/>
                            <p:cNvSpPr>
                              <a:spLocks/>
                            </p:cNvSpPr>
                            <p:nvPr/>
                          </p:nvSpPr>
                          <p:spPr bwMode="auto">
                            <a:xfrm>
                              <a:off x="3709" y="2436"/>
                              <a:ext cx="102" cy="88"/>
                            </a:xfrm>
                            <a:custGeom>
                              <a:avLst/>
                              <a:gdLst>
                                <a:gd name="T0" fmla="*/ 0 w 221"/>
                                <a:gd name="T1" fmla="*/ 0 h 192"/>
                                <a:gd name="T2" fmla="*/ 0 w 221"/>
                                <a:gd name="T3" fmla="*/ 0 h 192"/>
                                <a:gd name="T4" fmla="*/ 0 w 221"/>
                                <a:gd name="T5" fmla="*/ 0 h 192"/>
                                <a:gd name="T6" fmla="*/ 0 w 221"/>
                                <a:gd name="T7" fmla="*/ 0 h 192"/>
                                <a:gd name="T8" fmla="*/ 0 w 221"/>
                                <a:gd name="T9" fmla="*/ 0 h 192"/>
                                <a:gd name="T10" fmla="*/ 0 w 221"/>
                                <a:gd name="T11" fmla="*/ 0 h 192"/>
                                <a:gd name="T12" fmla="*/ 0 w 221"/>
                                <a:gd name="T13" fmla="*/ 0 h 192"/>
                                <a:gd name="T14" fmla="*/ 0 w 221"/>
                                <a:gd name="T15" fmla="*/ 0 h 192"/>
                                <a:gd name="T16" fmla="*/ 0 w 221"/>
                                <a:gd name="T17" fmla="*/ 0 h 192"/>
                                <a:gd name="T18" fmla="*/ 0 w 221"/>
                                <a:gd name="T19" fmla="*/ 0 h 192"/>
                                <a:gd name="T20" fmla="*/ 0 w 221"/>
                                <a:gd name="T21" fmla="*/ 0 h 192"/>
                                <a:gd name="T22" fmla="*/ 0 w 221"/>
                                <a:gd name="T23" fmla="*/ 0 h 192"/>
                                <a:gd name="T24" fmla="*/ 0 w 221"/>
                                <a:gd name="T25" fmla="*/ 0 h 192"/>
                                <a:gd name="T26" fmla="*/ 0 w 221"/>
                                <a:gd name="T27" fmla="*/ 0 h 192"/>
                                <a:gd name="T28" fmla="*/ 0 w 221"/>
                                <a:gd name="T29" fmla="*/ 0 h 192"/>
                                <a:gd name="T30" fmla="*/ 0 w 221"/>
                                <a:gd name="T31" fmla="*/ 0 h 192"/>
                                <a:gd name="T32" fmla="*/ 0 w 221"/>
                                <a:gd name="T33" fmla="*/ 0 h 192"/>
                                <a:gd name="T34" fmla="*/ 0 w 221"/>
                                <a:gd name="T35" fmla="*/ 0 h 192"/>
                                <a:gd name="T36" fmla="*/ 0 w 221"/>
                                <a:gd name="T37" fmla="*/ 0 h 192"/>
                                <a:gd name="T38" fmla="*/ 0 w 221"/>
                                <a:gd name="T39" fmla="*/ 0 h 192"/>
                                <a:gd name="T40" fmla="*/ 0 w 221"/>
                                <a:gd name="T41" fmla="*/ 0 h 192"/>
                                <a:gd name="T42" fmla="*/ 0 w 221"/>
                                <a:gd name="T43" fmla="*/ 0 h 192"/>
                                <a:gd name="T44" fmla="*/ 0 w 221"/>
                                <a:gd name="T45" fmla="*/ 0 h 192"/>
                                <a:gd name="T46" fmla="*/ 0 w 221"/>
                                <a:gd name="T47" fmla="*/ 0 h 192"/>
                                <a:gd name="T48" fmla="*/ 0 w 221"/>
                                <a:gd name="T49" fmla="*/ 0 h 192"/>
                                <a:gd name="T50" fmla="*/ 0 w 221"/>
                                <a:gd name="T51" fmla="*/ 0 h 192"/>
                                <a:gd name="T52" fmla="*/ 0 w 221"/>
                                <a:gd name="T53" fmla="*/ 0 h 192"/>
                                <a:gd name="T54" fmla="*/ 0 w 221"/>
                                <a:gd name="T55" fmla="*/ 0 h 192"/>
                                <a:gd name="T56" fmla="*/ 0 w 221"/>
                                <a:gd name="T57" fmla="*/ 0 h 192"/>
                                <a:gd name="T58" fmla="*/ 0 w 221"/>
                                <a:gd name="T59" fmla="*/ 0 h 192"/>
                                <a:gd name="T60" fmla="*/ 0 w 221"/>
                                <a:gd name="T61" fmla="*/ 0 h 192"/>
                                <a:gd name="T62" fmla="*/ 0 w 221"/>
                                <a:gd name="T63" fmla="*/ 0 h 1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1"/>
                                <a:gd name="T97" fmla="*/ 0 h 192"/>
                                <a:gd name="T98" fmla="*/ 221 w 221"/>
                                <a:gd name="T99" fmla="*/ 192 h 1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1" h="192">
                                  <a:moveTo>
                                    <a:pt x="99" y="154"/>
                                  </a:moveTo>
                                  <a:lnTo>
                                    <a:pt x="31" y="192"/>
                                  </a:lnTo>
                                  <a:lnTo>
                                    <a:pt x="7" y="177"/>
                                  </a:lnTo>
                                  <a:lnTo>
                                    <a:pt x="0" y="177"/>
                                  </a:lnTo>
                                  <a:lnTo>
                                    <a:pt x="2" y="158"/>
                                  </a:lnTo>
                                  <a:lnTo>
                                    <a:pt x="16" y="146"/>
                                  </a:lnTo>
                                  <a:lnTo>
                                    <a:pt x="16" y="136"/>
                                  </a:lnTo>
                                  <a:lnTo>
                                    <a:pt x="28" y="133"/>
                                  </a:lnTo>
                                  <a:lnTo>
                                    <a:pt x="26" y="130"/>
                                  </a:lnTo>
                                  <a:lnTo>
                                    <a:pt x="38" y="120"/>
                                  </a:lnTo>
                                  <a:lnTo>
                                    <a:pt x="28" y="107"/>
                                  </a:lnTo>
                                  <a:lnTo>
                                    <a:pt x="31" y="101"/>
                                  </a:lnTo>
                                  <a:lnTo>
                                    <a:pt x="15" y="101"/>
                                  </a:lnTo>
                                  <a:lnTo>
                                    <a:pt x="13" y="58"/>
                                  </a:lnTo>
                                  <a:lnTo>
                                    <a:pt x="13" y="52"/>
                                  </a:lnTo>
                                  <a:lnTo>
                                    <a:pt x="21" y="57"/>
                                  </a:lnTo>
                                  <a:lnTo>
                                    <a:pt x="28" y="44"/>
                                  </a:lnTo>
                                  <a:lnTo>
                                    <a:pt x="38" y="42"/>
                                  </a:lnTo>
                                  <a:lnTo>
                                    <a:pt x="33" y="32"/>
                                  </a:lnTo>
                                  <a:lnTo>
                                    <a:pt x="38" y="18"/>
                                  </a:lnTo>
                                  <a:lnTo>
                                    <a:pt x="64" y="26"/>
                                  </a:lnTo>
                                  <a:lnTo>
                                    <a:pt x="93" y="14"/>
                                  </a:lnTo>
                                  <a:lnTo>
                                    <a:pt x="117" y="24"/>
                                  </a:lnTo>
                                  <a:lnTo>
                                    <a:pt x="166" y="5"/>
                                  </a:lnTo>
                                  <a:lnTo>
                                    <a:pt x="197" y="8"/>
                                  </a:lnTo>
                                  <a:lnTo>
                                    <a:pt x="212" y="0"/>
                                  </a:lnTo>
                                  <a:lnTo>
                                    <a:pt x="221" y="5"/>
                                  </a:lnTo>
                                  <a:lnTo>
                                    <a:pt x="202" y="27"/>
                                  </a:lnTo>
                                  <a:lnTo>
                                    <a:pt x="184" y="34"/>
                                  </a:lnTo>
                                  <a:lnTo>
                                    <a:pt x="181" y="96"/>
                                  </a:lnTo>
                                  <a:lnTo>
                                    <a:pt x="176" y="110"/>
                                  </a:lnTo>
                                  <a:lnTo>
                                    <a:pt x="99" y="154"/>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08" name="Freeform 1387"/>
                            <p:cNvSpPr>
                              <a:spLocks/>
                            </p:cNvSpPr>
                            <p:nvPr/>
                          </p:nvSpPr>
                          <p:spPr bwMode="auto">
                            <a:xfrm>
                              <a:off x="3933" y="2627"/>
                              <a:ext cx="75" cy="55"/>
                            </a:xfrm>
                            <a:custGeom>
                              <a:avLst/>
                              <a:gdLst>
                                <a:gd name="T0" fmla="*/ 0 w 164"/>
                                <a:gd name="T1" fmla="*/ 0 h 120"/>
                                <a:gd name="T2" fmla="*/ 0 w 164"/>
                                <a:gd name="T3" fmla="*/ 0 h 120"/>
                                <a:gd name="T4" fmla="*/ 0 w 164"/>
                                <a:gd name="T5" fmla="*/ 0 h 120"/>
                                <a:gd name="T6" fmla="*/ 0 w 164"/>
                                <a:gd name="T7" fmla="*/ 0 h 120"/>
                                <a:gd name="T8" fmla="*/ 0 w 164"/>
                                <a:gd name="T9" fmla="*/ 0 h 120"/>
                                <a:gd name="T10" fmla="*/ 0 w 164"/>
                                <a:gd name="T11" fmla="*/ 0 h 120"/>
                                <a:gd name="T12" fmla="*/ 0 w 164"/>
                                <a:gd name="T13" fmla="*/ 0 h 120"/>
                                <a:gd name="T14" fmla="*/ 0 w 164"/>
                                <a:gd name="T15" fmla="*/ 0 h 120"/>
                                <a:gd name="T16" fmla="*/ 0 w 164"/>
                                <a:gd name="T17" fmla="*/ 0 h 120"/>
                                <a:gd name="T18" fmla="*/ 0 w 164"/>
                                <a:gd name="T19" fmla="*/ 0 h 120"/>
                                <a:gd name="T20" fmla="*/ 0 w 164"/>
                                <a:gd name="T21" fmla="*/ 0 h 120"/>
                                <a:gd name="T22" fmla="*/ 0 w 164"/>
                                <a:gd name="T23" fmla="*/ 0 h 120"/>
                                <a:gd name="T24" fmla="*/ 0 w 164"/>
                                <a:gd name="T25" fmla="*/ 0 h 120"/>
                                <a:gd name="T26" fmla="*/ 0 w 164"/>
                                <a:gd name="T27" fmla="*/ 0 h 120"/>
                                <a:gd name="T28" fmla="*/ 0 w 164"/>
                                <a:gd name="T29" fmla="*/ 0 h 120"/>
                                <a:gd name="T30" fmla="*/ 0 w 164"/>
                                <a:gd name="T31" fmla="*/ 0 h 120"/>
                                <a:gd name="T32" fmla="*/ 0 w 164"/>
                                <a:gd name="T33" fmla="*/ 0 h 120"/>
                                <a:gd name="T34" fmla="*/ 0 w 164"/>
                                <a:gd name="T35" fmla="*/ 0 h 120"/>
                                <a:gd name="T36" fmla="*/ 0 w 164"/>
                                <a:gd name="T37" fmla="*/ 0 h 120"/>
                                <a:gd name="T38" fmla="*/ 0 w 164"/>
                                <a:gd name="T39" fmla="*/ 0 h 120"/>
                                <a:gd name="T40" fmla="*/ 0 w 164"/>
                                <a:gd name="T41" fmla="*/ 0 h 120"/>
                                <a:gd name="T42" fmla="*/ 0 w 164"/>
                                <a:gd name="T43" fmla="*/ 0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4"/>
                                <a:gd name="T67" fmla="*/ 0 h 120"/>
                                <a:gd name="T68" fmla="*/ 164 w 164"/>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4" h="120">
                                  <a:moveTo>
                                    <a:pt x="164" y="39"/>
                                  </a:moveTo>
                                  <a:lnTo>
                                    <a:pt x="163" y="13"/>
                                  </a:lnTo>
                                  <a:lnTo>
                                    <a:pt x="156" y="11"/>
                                  </a:lnTo>
                                  <a:lnTo>
                                    <a:pt x="156" y="0"/>
                                  </a:lnTo>
                                  <a:lnTo>
                                    <a:pt x="106" y="54"/>
                                  </a:lnTo>
                                  <a:lnTo>
                                    <a:pt x="106" y="60"/>
                                  </a:lnTo>
                                  <a:lnTo>
                                    <a:pt x="91" y="67"/>
                                  </a:lnTo>
                                  <a:lnTo>
                                    <a:pt x="50" y="63"/>
                                  </a:lnTo>
                                  <a:lnTo>
                                    <a:pt x="39" y="70"/>
                                  </a:lnTo>
                                  <a:lnTo>
                                    <a:pt x="23" y="70"/>
                                  </a:lnTo>
                                  <a:lnTo>
                                    <a:pt x="20" y="62"/>
                                  </a:lnTo>
                                  <a:lnTo>
                                    <a:pt x="11" y="60"/>
                                  </a:lnTo>
                                  <a:lnTo>
                                    <a:pt x="11" y="47"/>
                                  </a:lnTo>
                                  <a:lnTo>
                                    <a:pt x="0" y="50"/>
                                  </a:lnTo>
                                  <a:lnTo>
                                    <a:pt x="20" y="78"/>
                                  </a:lnTo>
                                  <a:lnTo>
                                    <a:pt x="29" y="104"/>
                                  </a:lnTo>
                                  <a:lnTo>
                                    <a:pt x="125" y="120"/>
                                  </a:lnTo>
                                  <a:lnTo>
                                    <a:pt x="132" y="114"/>
                                  </a:lnTo>
                                  <a:lnTo>
                                    <a:pt x="138" y="73"/>
                                  </a:lnTo>
                                  <a:lnTo>
                                    <a:pt x="155" y="67"/>
                                  </a:lnTo>
                                  <a:lnTo>
                                    <a:pt x="148" y="41"/>
                                  </a:lnTo>
                                  <a:lnTo>
                                    <a:pt x="164" y="39"/>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09" name="Freeform 1388"/>
                            <p:cNvSpPr>
                              <a:spLocks/>
                            </p:cNvSpPr>
                            <p:nvPr/>
                          </p:nvSpPr>
                          <p:spPr bwMode="auto">
                            <a:xfrm>
                              <a:off x="3933" y="2627"/>
                              <a:ext cx="75" cy="55"/>
                            </a:xfrm>
                            <a:custGeom>
                              <a:avLst/>
                              <a:gdLst>
                                <a:gd name="T0" fmla="*/ 0 w 164"/>
                                <a:gd name="T1" fmla="*/ 0 h 120"/>
                                <a:gd name="T2" fmla="*/ 0 w 164"/>
                                <a:gd name="T3" fmla="*/ 0 h 120"/>
                                <a:gd name="T4" fmla="*/ 0 w 164"/>
                                <a:gd name="T5" fmla="*/ 0 h 120"/>
                                <a:gd name="T6" fmla="*/ 0 w 164"/>
                                <a:gd name="T7" fmla="*/ 0 h 120"/>
                                <a:gd name="T8" fmla="*/ 0 w 164"/>
                                <a:gd name="T9" fmla="*/ 0 h 120"/>
                                <a:gd name="T10" fmla="*/ 0 w 164"/>
                                <a:gd name="T11" fmla="*/ 0 h 120"/>
                                <a:gd name="T12" fmla="*/ 0 w 164"/>
                                <a:gd name="T13" fmla="*/ 0 h 120"/>
                                <a:gd name="T14" fmla="*/ 0 w 164"/>
                                <a:gd name="T15" fmla="*/ 0 h 120"/>
                                <a:gd name="T16" fmla="*/ 0 w 164"/>
                                <a:gd name="T17" fmla="*/ 0 h 120"/>
                                <a:gd name="T18" fmla="*/ 0 w 164"/>
                                <a:gd name="T19" fmla="*/ 0 h 120"/>
                                <a:gd name="T20" fmla="*/ 0 w 164"/>
                                <a:gd name="T21" fmla="*/ 0 h 120"/>
                                <a:gd name="T22" fmla="*/ 0 w 164"/>
                                <a:gd name="T23" fmla="*/ 0 h 120"/>
                                <a:gd name="T24" fmla="*/ 0 w 164"/>
                                <a:gd name="T25" fmla="*/ 0 h 120"/>
                                <a:gd name="T26" fmla="*/ 0 w 164"/>
                                <a:gd name="T27" fmla="*/ 0 h 120"/>
                                <a:gd name="T28" fmla="*/ 0 w 164"/>
                                <a:gd name="T29" fmla="*/ 0 h 120"/>
                                <a:gd name="T30" fmla="*/ 0 w 164"/>
                                <a:gd name="T31" fmla="*/ 0 h 120"/>
                                <a:gd name="T32" fmla="*/ 0 w 164"/>
                                <a:gd name="T33" fmla="*/ 0 h 120"/>
                                <a:gd name="T34" fmla="*/ 0 w 164"/>
                                <a:gd name="T35" fmla="*/ 0 h 120"/>
                                <a:gd name="T36" fmla="*/ 0 w 164"/>
                                <a:gd name="T37" fmla="*/ 0 h 120"/>
                                <a:gd name="T38" fmla="*/ 0 w 164"/>
                                <a:gd name="T39" fmla="*/ 0 h 120"/>
                                <a:gd name="T40" fmla="*/ 0 w 164"/>
                                <a:gd name="T41" fmla="*/ 0 h 120"/>
                                <a:gd name="T42" fmla="*/ 0 w 164"/>
                                <a:gd name="T43" fmla="*/ 0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4"/>
                                <a:gd name="T67" fmla="*/ 0 h 120"/>
                                <a:gd name="T68" fmla="*/ 164 w 164"/>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4" h="120">
                                  <a:moveTo>
                                    <a:pt x="164" y="39"/>
                                  </a:moveTo>
                                  <a:lnTo>
                                    <a:pt x="163" y="13"/>
                                  </a:lnTo>
                                  <a:lnTo>
                                    <a:pt x="156" y="11"/>
                                  </a:lnTo>
                                  <a:lnTo>
                                    <a:pt x="156" y="0"/>
                                  </a:lnTo>
                                  <a:lnTo>
                                    <a:pt x="106" y="54"/>
                                  </a:lnTo>
                                  <a:lnTo>
                                    <a:pt x="106" y="60"/>
                                  </a:lnTo>
                                  <a:lnTo>
                                    <a:pt x="91" y="67"/>
                                  </a:lnTo>
                                  <a:lnTo>
                                    <a:pt x="50" y="63"/>
                                  </a:lnTo>
                                  <a:lnTo>
                                    <a:pt x="39" y="70"/>
                                  </a:lnTo>
                                  <a:lnTo>
                                    <a:pt x="23" y="70"/>
                                  </a:lnTo>
                                  <a:lnTo>
                                    <a:pt x="20" y="62"/>
                                  </a:lnTo>
                                  <a:lnTo>
                                    <a:pt x="11" y="60"/>
                                  </a:lnTo>
                                  <a:lnTo>
                                    <a:pt x="11" y="47"/>
                                  </a:lnTo>
                                  <a:lnTo>
                                    <a:pt x="0" y="50"/>
                                  </a:lnTo>
                                  <a:lnTo>
                                    <a:pt x="20" y="78"/>
                                  </a:lnTo>
                                  <a:lnTo>
                                    <a:pt x="29" y="104"/>
                                  </a:lnTo>
                                  <a:lnTo>
                                    <a:pt x="125" y="120"/>
                                  </a:lnTo>
                                  <a:lnTo>
                                    <a:pt x="132" y="114"/>
                                  </a:lnTo>
                                  <a:lnTo>
                                    <a:pt x="138" y="73"/>
                                  </a:lnTo>
                                  <a:lnTo>
                                    <a:pt x="155" y="67"/>
                                  </a:lnTo>
                                  <a:lnTo>
                                    <a:pt x="148" y="41"/>
                                  </a:lnTo>
                                  <a:lnTo>
                                    <a:pt x="164" y="39"/>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10" name="Freeform 1389"/>
                            <p:cNvSpPr>
                              <a:spLocks/>
                            </p:cNvSpPr>
                            <p:nvPr/>
                          </p:nvSpPr>
                          <p:spPr bwMode="auto">
                            <a:xfrm>
                              <a:off x="3574" y="2348"/>
                              <a:ext cx="43" cy="36"/>
                            </a:xfrm>
                            <a:custGeom>
                              <a:avLst/>
                              <a:gdLst>
                                <a:gd name="T0" fmla="*/ 0 w 94"/>
                                <a:gd name="T1" fmla="*/ 0 h 80"/>
                                <a:gd name="T2" fmla="*/ 0 w 94"/>
                                <a:gd name="T3" fmla="*/ 0 h 80"/>
                                <a:gd name="T4" fmla="*/ 0 w 94"/>
                                <a:gd name="T5" fmla="*/ 0 h 80"/>
                                <a:gd name="T6" fmla="*/ 0 w 94"/>
                                <a:gd name="T7" fmla="*/ 0 h 80"/>
                                <a:gd name="T8" fmla="*/ 0 w 94"/>
                                <a:gd name="T9" fmla="*/ 0 h 80"/>
                                <a:gd name="T10" fmla="*/ 0 w 94"/>
                                <a:gd name="T11" fmla="*/ 0 h 80"/>
                                <a:gd name="T12" fmla="*/ 0 w 94"/>
                                <a:gd name="T13" fmla="*/ 0 h 80"/>
                                <a:gd name="T14" fmla="*/ 0 w 94"/>
                                <a:gd name="T15" fmla="*/ 0 h 80"/>
                                <a:gd name="T16" fmla="*/ 0 w 94"/>
                                <a:gd name="T17" fmla="*/ 0 h 80"/>
                                <a:gd name="T18" fmla="*/ 0 w 94"/>
                                <a:gd name="T19" fmla="*/ 0 h 80"/>
                                <a:gd name="T20" fmla="*/ 0 w 94"/>
                                <a:gd name="T21" fmla="*/ 0 h 80"/>
                                <a:gd name="T22" fmla="*/ 0 w 94"/>
                                <a:gd name="T23" fmla="*/ 0 h 80"/>
                                <a:gd name="T24" fmla="*/ 0 w 94"/>
                                <a:gd name="T25" fmla="*/ 0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80"/>
                                <a:gd name="T41" fmla="*/ 94 w 9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80">
                                  <a:moveTo>
                                    <a:pt x="62" y="3"/>
                                  </a:moveTo>
                                  <a:lnTo>
                                    <a:pt x="34" y="0"/>
                                  </a:lnTo>
                                  <a:lnTo>
                                    <a:pt x="8" y="10"/>
                                  </a:lnTo>
                                  <a:lnTo>
                                    <a:pt x="15" y="23"/>
                                  </a:lnTo>
                                  <a:lnTo>
                                    <a:pt x="0" y="54"/>
                                  </a:lnTo>
                                  <a:lnTo>
                                    <a:pt x="18" y="59"/>
                                  </a:lnTo>
                                  <a:lnTo>
                                    <a:pt x="6" y="67"/>
                                  </a:lnTo>
                                  <a:lnTo>
                                    <a:pt x="5" y="80"/>
                                  </a:lnTo>
                                  <a:lnTo>
                                    <a:pt x="47" y="44"/>
                                  </a:lnTo>
                                  <a:lnTo>
                                    <a:pt x="88" y="42"/>
                                  </a:lnTo>
                                  <a:lnTo>
                                    <a:pt x="94" y="32"/>
                                  </a:lnTo>
                                  <a:lnTo>
                                    <a:pt x="67" y="19"/>
                                  </a:lnTo>
                                  <a:lnTo>
                                    <a:pt x="62" y="3"/>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11" name="Freeform 1390"/>
                            <p:cNvSpPr>
                              <a:spLocks/>
                            </p:cNvSpPr>
                            <p:nvPr/>
                          </p:nvSpPr>
                          <p:spPr bwMode="auto">
                            <a:xfrm>
                              <a:off x="3574" y="2348"/>
                              <a:ext cx="43" cy="36"/>
                            </a:xfrm>
                            <a:custGeom>
                              <a:avLst/>
                              <a:gdLst>
                                <a:gd name="T0" fmla="*/ 0 w 94"/>
                                <a:gd name="T1" fmla="*/ 0 h 80"/>
                                <a:gd name="T2" fmla="*/ 0 w 94"/>
                                <a:gd name="T3" fmla="*/ 0 h 80"/>
                                <a:gd name="T4" fmla="*/ 0 w 94"/>
                                <a:gd name="T5" fmla="*/ 0 h 80"/>
                                <a:gd name="T6" fmla="*/ 0 w 94"/>
                                <a:gd name="T7" fmla="*/ 0 h 80"/>
                                <a:gd name="T8" fmla="*/ 0 w 94"/>
                                <a:gd name="T9" fmla="*/ 0 h 80"/>
                                <a:gd name="T10" fmla="*/ 0 w 94"/>
                                <a:gd name="T11" fmla="*/ 0 h 80"/>
                                <a:gd name="T12" fmla="*/ 0 w 94"/>
                                <a:gd name="T13" fmla="*/ 0 h 80"/>
                                <a:gd name="T14" fmla="*/ 0 w 94"/>
                                <a:gd name="T15" fmla="*/ 0 h 80"/>
                                <a:gd name="T16" fmla="*/ 0 w 94"/>
                                <a:gd name="T17" fmla="*/ 0 h 80"/>
                                <a:gd name="T18" fmla="*/ 0 w 94"/>
                                <a:gd name="T19" fmla="*/ 0 h 80"/>
                                <a:gd name="T20" fmla="*/ 0 w 94"/>
                                <a:gd name="T21" fmla="*/ 0 h 80"/>
                                <a:gd name="T22" fmla="*/ 0 w 94"/>
                                <a:gd name="T23" fmla="*/ 0 h 80"/>
                                <a:gd name="T24" fmla="*/ 0 w 94"/>
                                <a:gd name="T25" fmla="*/ 0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80"/>
                                <a:gd name="T41" fmla="*/ 94 w 9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80">
                                  <a:moveTo>
                                    <a:pt x="62" y="3"/>
                                  </a:moveTo>
                                  <a:lnTo>
                                    <a:pt x="34" y="0"/>
                                  </a:lnTo>
                                  <a:lnTo>
                                    <a:pt x="8" y="10"/>
                                  </a:lnTo>
                                  <a:lnTo>
                                    <a:pt x="15" y="23"/>
                                  </a:lnTo>
                                  <a:lnTo>
                                    <a:pt x="0" y="54"/>
                                  </a:lnTo>
                                  <a:lnTo>
                                    <a:pt x="18" y="59"/>
                                  </a:lnTo>
                                  <a:lnTo>
                                    <a:pt x="6" y="67"/>
                                  </a:lnTo>
                                  <a:lnTo>
                                    <a:pt x="5" y="80"/>
                                  </a:lnTo>
                                  <a:lnTo>
                                    <a:pt x="47" y="44"/>
                                  </a:lnTo>
                                  <a:lnTo>
                                    <a:pt x="88" y="42"/>
                                  </a:lnTo>
                                  <a:lnTo>
                                    <a:pt x="94" y="32"/>
                                  </a:lnTo>
                                  <a:lnTo>
                                    <a:pt x="67" y="19"/>
                                  </a:lnTo>
                                  <a:lnTo>
                                    <a:pt x="62" y="3"/>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12" name="Freeform 1391"/>
                            <p:cNvSpPr>
                              <a:spLocks/>
                            </p:cNvSpPr>
                            <p:nvPr/>
                          </p:nvSpPr>
                          <p:spPr bwMode="auto">
                            <a:xfrm>
                              <a:off x="3576" y="2348"/>
                              <a:ext cx="268" cy="114"/>
                            </a:xfrm>
                            <a:custGeom>
                              <a:avLst/>
                              <a:gdLst>
                                <a:gd name="T0" fmla="*/ 0 w 586"/>
                                <a:gd name="T1" fmla="*/ 0 h 251"/>
                                <a:gd name="T2" fmla="*/ 0 w 586"/>
                                <a:gd name="T3" fmla="*/ 0 h 251"/>
                                <a:gd name="T4" fmla="*/ 0 w 586"/>
                                <a:gd name="T5" fmla="*/ 0 h 251"/>
                                <a:gd name="T6" fmla="*/ 0 w 586"/>
                                <a:gd name="T7" fmla="*/ 0 h 251"/>
                                <a:gd name="T8" fmla="*/ 0 w 586"/>
                                <a:gd name="T9" fmla="*/ 0 h 251"/>
                                <a:gd name="T10" fmla="*/ 0 w 586"/>
                                <a:gd name="T11" fmla="*/ 0 h 251"/>
                                <a:gd name="T12" fmla="*/ 0 w 586"/>
                                <a:gd name="T13" fmla="*/ 0 h 251"/>
                                <a:gd name="T14" fmla="*/ 0 w 586"/>
                                <a:gd name="T15" fmla="*/ 0 h 251"/>
                                <a:gd name="T16" fmla="*/ 0 w 586"/>
                                <a:gd name="T17" fmla="*/ 0 h 251"/>
                                <a:gd name="T18" fmla="*/ 0 w 586"/>
                                <a:gd name="T19" fmla="*/ 0 h 251"/>
                                <a:gd name="T20" fmla="*/ 0 w 586"/>
                                <a:gd name="T21" fmla="*/ 0 h 251"/>
                                <a:gd name="T22" fmla="*/ 0 w 586"/>
                                <a:gd name="T23" fmla="*/ 0 h 251"/>
                                <a:gd name="T24" fmla="*/ 0 w 586"/>
                                <a:gd name="T25" fmla="*/ 0 h 251"/>
                                <a:gd name="T26" fmla="*/ 0 w 586"/>
                                <a:gd name="T27" fmla="*/ 0 h 251"/>
                                <a:gd name="T28" fmla="*/ 0 w 586"/>
                                <a:gd name="T29" fmla="*/ 0 h 251"/>
                                <a:gd name="T30" fmla="*/ 0 w 586"/>
                                <a:gd name="T31" fmla="*/ 0 h 251"/>
                                <a:gd name="T32" fmla="*/ 0 w 586"/>
                                <a:gd name="T33" fmla="*/ 0 h 251"/>
                                <a:gd name="T34" fmla="*/ 0 w 586"/>
                                <a:gd name="T35" fmla="*/ 0 h 251"/>
                                <a:gd name="T36" fmla="*/ 0 w 586"/>
                                <a:gd name="T37" fmla="*/ 0 h 251"/>
                                <a:gd name="T38" fmla="*/ 0 w 586"/>
                                <a:gd name="T39" fmla="*/ 0 h 251"/>
                                <a:gd name="T40" fmla="*/ 0 w 586"/>
                                <a:gd name="T41" fmla="*/ 0 h 251"/>
                                <a:gd name="T42" fmla="*/ 0 w 586"/>
                                <a:gd name="T43" fmla="*/ 0 h 251"/>
                                <a:gd name="T44" fmla="*/ 0 w 586"/>
                                <a:gd name="T45" fmla="*/ 0 h 251"/>
                                <a:gd name="T46" fmla="*/ 0 w 586"/>
                                <a:gd name="T47" fmla="*/ 0 h 251"/>
                                <a:gd name="T48" fmla="*/ 0 w 586"/>
                                <a:gd name="T49" fmla="*/ 0 h 251"/>
                                <a:gd name="T50" fmla="*/ 0 w 586"/>
                                <a:gd name="T51" fmla="*/ 0 h 251"/>
                                <a:gd name="T52" fmla="*/ 0 w 586"/>
                                <a:gd name="T53" fmla="*/ 0 h 251"/>
                                <a:gd name="T54" fmla="*/ 0 w 586"/>
                                <a:gd name="T55" fmla="*/ 0 h 251"/>
                                <a:gd name="T56" fmla="*/ 0 w 586"/>
                                <a:gd name="T57" fmla="*/ 0 h 251"/>
                                <a:gd name="T58" fmla="*/ 0 w 586"/>
                                <a:gd name="T59" fmla="*/ 0 h 251"/>
                                <a:gd name="T60" fmla="*/ 0 w 586"/>
                                <a:gd name="T61" fmla="*/ 0 h 251"/>
                                <a:gd name="T62" fmla="*/ 0 w 586"/>
                                <a:gd name="T63" fmla="*/ 0 h 251"/>
                                <a:gd name="T64" fmla="*/ 0 w 586"/>
                                <a:gd name="T65" fmla="*/ 0 h 251"/>
                                <a:gd name="T66" fmla="*/ 0 w 586"/>
                                <a:gd name="T67" fmla="*/ 0 h 251"/>
                                <a:gd name="T68" fmla="*/ 0 w 586"/>
                                <a:gd name="T69" fmla="*/ 0 h 251"/>
                                <a:gd name="T70" fmla="*/ 0 w 586"/>
                                <a:gd name="T71" fmla="*/ 0 h 251"/>
                                <a:gd name="T72" fmla="*/ 0 w 586"/>
                                <a:gd name="T73" fmla="*/ 0 h 251"/>
                                <a:gd name="T74" fmla="*/ 0 w 586"/>
                                <a:gd name="T75" fmla="*/ 0 h 251"/>
                                <a:gd name="T76" fmla="*/ 0 w 586"/>
                                <a:gd name="T77" fmla="*/ 0 h 251"/>
                                <a:gd name="T78" fmla="*/ 0 w 586"/>
                                <a:gd name="T79" fmla="*/ 0 h 251"/>
                                <a:gd name="T80" fmla="*/ 0 w 586"/>
                                <a:gd name="T81" fmla="*/ 0 h 251"/>
                                <a:gd name="T82" fmla="*/ 0 w 586"/>
                                <a:gd name="T83" fmla="*/ 0 h 25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6"/>
                                <a:gd name="T127" fmla="*/ 0 h 251"/>
                                <a:gd name="T128" fmla="*/ 586 w 586"/>
                                <a:gd name="T129" fmla="*/ 251 h 25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6" h="251">
                                  <a:moveTo>
                                    <a:pt x="7" y="83"/>
                                  </a:moveTo>
                                  <a:lnTo>
                                    <a:pt x="20" y="73"/>
                                  </a:lnTo>
                                  <a:lnTo>
                                    <a:pt x="51" y="70"/>
                                  </a:lnTo>
                                  <a:lnTo>
                                    <a:pt x="49" y="65"/>
                                  </a:lnTo>
                                  <a:lnTo>
                                    <a:pt x="85" y="67"/>
                                  </a:lnTo>
                                  <a:lnTo>
                                    <a:pt x="91" y="67"/>
                                  </a:lnTo>
                                  <a:lnTo>
                                    <a:pt x="85" y="60"/>
                                  </a:lnTo>
                                  <a:lnTo>
                                    <a:pt x="91" y="59"/>
                                  </a:lnTo>
                                  <a:lnTo>
                                    <a:pt x="116" y="55"/>
                                  </a:lnTo>
                                  <a:lnTo>
                                    <a:pt x="96" y="50"/>
                                  </a:lnTo>
                                  <a:lnTo>
                                    <a:pt x="91" y="44"/>
                                  </a:lnTo>
                                  <a:lnTo>
                                    <a:pt x="98" y="34"/>
                                  </a:lnTo>
                                  <a:lnTo>
                                    <a:pt x="156" y="44"/>
                                  </a:lnTo>
                                  <a:lnTo>
                                    <a:pt x="195" y="13"/>
                                  </a:lnTo>
                                  <a:lnTo>
                                    <a:pt x="226" y="2"/>
                                  </a:lnTo>
                                  <a:lnTo>
                                    <a:pt x="283" y="0"/>
                                  </a:lnTo>
                                  <a:lnTo>
                                    <a:pt x="298" y="16"/>
                                  </a:lnTo>
                                  <a:lnTo>
                                    <a:pt x="313" y="13"/>
                                  </a:lnTo>
                                  <a:lnTo>
                                    <a:pt x="321" y="32"/>
                                  </a:lnTo>
                                  <a:lnTo>
                                    <a:pt x="374" y="49"/>
                                  </a:lnTo>
                                  <a:lnTo>
                                    <a:pt x="415" y="39"/>
                                  </a:lnTo>
                                  <a:lnTo>
                                    <a:pt x="448" y="44"/>
                                  </a:lnTo>
                                  <a:lnTo>
                                    <a:pt x="482" y="18"/>
                                  </a:lnTo>
                                  <a:lnTo>
                                    <a:pt x="508" y="23"/>
                                  </a:lnTo>
                                  <a:lnTo>
                                    <a:pt x="523" y="19"/>
                                  </a:lnTo>
                                  <a:lnTo>
                                    <a:pt x="545" y="42"/>
                                  </a:lnTo>
                                  <a:lnTo>
                                    <a:pt x="557" y="75"/>
                                  </a:lnTo>
                                  <a:lnTo>
                                    <a:pt x="580" y="91"/>
                                  </a:lnTo>
                                  <a:lnTo>
                                    <a:pt x="567" y="109"/>
                                  </a:lnTo>
                                  <a:lnTo>
                                    <a:pt x="571" y="125"/>
                                  </a:lnTo>
                                  <a:lnTo>
                                    <a:pt x="571" y="171"/>
                                  </a:lnTo>
                                  <a:lnTo>
                                    <a:pt x="586" y="185"/>
                                  </a:lnTo>
                                  <a:lnTo>
                                    <a:pt x="586" y="195"/>
                                  </a:lnTo>
                                  <a:lnTo>
                                    <a:pt x="571" y="197"/>
                                  </a:lnTo>
                                  <a:lnTo>
                                    <a:pt x="570" y="192"/>
                                  </a:lnTo>
                                  <a:lnTo>
                                    <a:pt x="529" y="187"/>
                                  </a:lnTo>
                                  <a:lnTo>
                                    <a:pt x="514" y="199"/>
                                  </a:lnTo>
                                  <a:lnTo>
                                    <a:pt x="505" y="194"/>
                                  </a:lnTo>
                                  <a:lnTo>
                                    <a:pt x="490" y="202"/>
                                  </a:lnTo>
                                  <a:lnTo>
                                    <a:pt x="459" y="199"/>
                                  </a:lnTo>
                                  <a:lnTo>
                                    <a:pt x="410" y="218"/>
                                  </a:lnTo>
                                  <a:lnTo>
                                    <a:pt x="386" y="208"/>
                                  </a:lnTo>
                                  <a:lnTo>
                                    <a:pt x="357" y="220"/>
                                  </a:lnTo>
                                  <a:lnTo>
                                    <a:pt x="331" y="212"/>
                                  </a:lnTo>
                                  <a:lnTo>
                                    <a:pt x="326" y="226"/>
                                  </a:lnTo>
                                  <a:lnTo>
                                    <a:pt x="331" y="236"/>
                                  </a:lnTo>
                                  <a:lnTo>
                                    <a:pt x="321" y="238"/>
                                  </a:lnTo>
                                  <a:lnTo>
                                    <a:pt x="314" y="251"/>
                                  </a:lnTo>
                                  <a:lnTo>
                                    <a:pt x="306" y="246"/>
                                  </a:lnTo>
                                  <a:lnTo>
                                    <a:pt x="308" y="226"/>
                                  </a:lnTo>
                                  <a:lnTo>
                                    <a:pt x="316" y="218"/>
                                  </a:lnTo>
                                  <a:lnTo>
                                    <a:pt x="309" y="212"/>
                                  </a:lnTo>
                                  <a:lnTo>
                                    <a:pt x="295" y="225"/>
                                  </a:lnTo>
                                  <a:lnTo>
                                    <a:pt x="275" y="215"/>
                                  </a:lnTo>
                                  <a:lnTo>
                                    <a:pt x="262" y="218"/>
                                  </a:lnTo>
                                  <a:lnTo>
                                    <a:pt x="251" y="231"/>
                                  </a:lnTo>
                                  <a:lnTo>
                                    <a:pt x="210" y="244"/>
                                  </a:lnTo>
                                  <a:lnTo>
                                    <a:pt x="150" y="210"/>
                                  </a:lnTo>
                                  <a:lnTo>
                                    <a:pt x="140" y="212"/>
                                  </a:lnTo>
                                  <a:lnTo>
                                    <a:pt x="137" y="234"/>
                                  </a:lnTo>
                                  <a:lnTo>
                                    <a:pt x="116" y="241"/>
                                  </a:lnTo>
                                  <a:lnTo>
                                    <a:pt x="99" y="234"/>
                                  </a:lnTo>
                                  <a:lnTo>
                                    <a:pt x="93" y="218"/>
                                  </a:lnTo>
                                  <a:lnTo>
                                    <a:pt x="85" y="221"/>
                                  </a:lnTo>
                                  <a:lnTo>
                                    <a:pt x="77" y="213"/>
                                  </a:lnTo>
                                  <a:lnTo>
                                    <a:pt x="60" y="221"/>
                                  </a:lnTo>
                                  <a:lnTo>
                                    <a:pt x="60" y="215"/>
                                  </a:lnTo>
                                  <a:lnTo>
                                    <a:pt x="41" y="220"/>
                                  </a:lnTo>
                                  <a:lnTo>
                                    <a:pt x="68" y="203"/>
                                  </a:lnTo>
                                  <a:lnTo>
                                    <a:pt x="38" y="205"/>
                                  </a:lnTo>
                                  <a:lnTo>
                                    <a:pt x="44" y="197"/>
                                  </a:lnTo>
                                  <a:lnTo>
                                    <a:pt x="34" y="189"/>
                                  </a:lnTo>
                                  <a:lnTo>
                                    <a:pt x="38" y="181"/>
                                  </a:lnTo>
                                  <a:lnTo>
                                    <a:pt x="28" y="177"/>
                                  </a:lnTo>
                                  <a:lnTo>
                                    <a:pt x="31" y="164"/>
                                  </a:lnTo>
                                  <a:lnTo>
                                    <a:pt x="5" y="156"/>
                                  </a:lnTo>
                                  <a:lnTo>
                                    <a:pt x="10" y="140"/>
                                  </a:lnTo>
                                  <a:lnTo>
                                    <a:pt x="16" y="150"/>
                                  </a:lnTo>
                                  <a:lnTo>
                                    <a:pt x="31" y="150"/>
                                  </a:lnTo>
                                  <a:lnTo>
                                    <a:pt x="20" y="140"/>
                                  </a:lnTo>
                                  <a:lnTo>
                                    <a:pt x="25" y="132"/>
                                  </a:lnTo>
                                  <a:lnTo>
                                    <a:pt x="18" y="117"/>
                                  </a:lnTo>
                                  <a:lnTo>
                                    <a:pt x="21" y="102"/>
                                  </a:lnTo>
                                  <a:lnTo>
                                    <a:pt x="0" y="106"/>
                                  </a:lnTo>
                                  <a:lnTo>
                                    <a:pt x="7" y="83"/>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13" name="Freeform 1392"/>
                            <p:cNvSpPr>
                              <a:spLocks/>
                            </p:cNvSpPr>
                            <p:nvPr/>
                          </p:nvSpPr>
                          <p:spPr bwMode="auto">
                            <a:xfrm>
                              <a:off x="3576" y="2348"/>
                              <a:ext cx="268" cy="114"/>
                            </a:xfrm>
                            <a:custGeom>
                              <a:avLst/>
                              <a:gdLst>
                                <a:gd name="T0" fmla="*/ 0 w 586"/>
                                <a:gd name="T1" fmla="*/ 0 h 251"/>
                                <a:gd name="T2" fmla="*/ 0 w 586"/>
                                <a:gd name="T3" fmla="*/ 0 h 251"/>
                                <a:gd name="T4" fmla="*/ 0 w 586"/>
                                <a:gd name="T5" fmla="*/ 0 h 251"/>
                                <a:gd name="T6" fmla="*/ 0 w 586"/>
                                <a:gd name="T7" fmla="*/ 0 h 251"/>
                                <a:gd name="T8" fmla="*/ 0 w 586"/>
                                <a:gd name="T9" fmla="*/ 0 h 251"/>
                                <a:gd name="T10" fmla="*/ 0 w 586"/>
                                <a:gd name="T11" fmla="*/ 0 h 251"/>
                                <a:gd name="T12" fmla="*/ 0 w 586"/>
                                <a:gd name="T13" fmla="*/ 0 h 251"/>
                                <a:gd name="T14" fmla="*/ 0 w 586"/>
                                <a:gd name="T15" fmla="*/ 0 h 251"/>
                                <a:gd name="T16" fmla="*/ 0 w 586"/>
                                <a:gd name="T17" fmla="*/ 0 h 251"/>
                                <a:gd name="T18" fmla="*/ 0 w 586"/>
                                <a:gd name="T19" fmla="*/ 0 h 251"/>
                                <a:gd name="T20" fmla="*/ 0 w 586"/>
                                <a:gd name="T21" fmla="*/ 0 h 251"/>
                                <a:gd name="T22" fmla="*/ 0 w 586"/>
                                <a:gd name="T23" fmla="*/ 0 h 251"/>
                                <a:gd name="T24" fmla="*/ 0 w 586"/>
                                <a:gd name="T25" fmla="*/ 0 h 251"/>
                                <a:gd name="T26" fmla="*/ 0 w 586"/>
                                <a:gd name="T27" fmla="*/ 0 h 251"/>
                                <a:gd name="T28" fmla="*/ 0 w 586"/>
                                <a:gd name="T29" fmla="*/ 0 h 251"/>
                                <a:gd name="T30" fmla="*/ 0 w 586"/>
                                <a:gd name="T31" fmla="*/ 0 h 251"/>
                                <a:gd name="T32" fmla="*/ 0 w 586"/>
                                <a:gd name="T33" fmla="*/ 0 h 251"/>
                                <a:gd name="T34" fmla="*/ 0 w 586"/>
                                <a:gd name="T35" fmla="*/ 0 h 251"/>
                                <a:gd name="T36" fmla="*/ 0 w 586"/>
                                <a:gd name="T37" fmla="*/ 0 h 251"/>
                                <a:gd name="T38" fmla="*/ 0 w 586"/>
                                <a:gd name="T39" fmla="*/ 0 h 251"/>
                                <a:gd name="T40" fmla="*/ 0 w 586"/>
                                <a:gd name="T41" fmla="*/ 0 h 251"/>
                                <a:gd name="T42" fmla="*/ 0 w 586"/>
                                <a:gd name="T43" fmla="*/ 0 h 251"/>
                                <a:gd name="T44" fmla="*/ 0 w 586"/>
                                <a:gd name="T45" fmla="*/ 0 h 251"/>
                                <a:gd name="T46" fmla="*/ 0 w 586"/>
                                <a:gd name="T47" fmla="*/ 0 h 251"/>
                                <a:gd name="T48" fmla="*/ 0 w 586"/>
                                <a:gd name="T49" fmla="*/ 0 h 251"/>
                                <a:gd name="T50" fmla="*/ 0 w 586"/>
                                <a:gd name="T51" fmla="*/ 0 h 251"/>
                                <a:gd name="T52" fmla="*/ 0 w 586"/>
                                <a:gd name="T53" fmla="*/ 0 h 251"/>
                                <a:gd name="T54" fmla="*/ 0 w 586"/>
                                <a:gd name="T55" fmla="*/ 0 h 251"/>
                                <a:gd name="T56" fmla="*/ 0 w 586"/>
                                <a:gd name="T57" fmla="*/ 0 h 251"/>
                                <a:gd name="T58" fmla="*/ 0 w 586"/>
                                <a:gd name="T59" fmla="*/ 0 h 251"/>
                                <a:gd name="T60" fmla="*/ 0 w 586"/>
                                <a:gd name="T61" fmla="*/ 0 h 251"/>
                                <a:gd name="T62" fmla="*/ 0 w 586"/>
                                <a:gd name="T63" fmla="*/ 0 h 251"/>
                                <a:gd name="T64" fmla="*/ 0 w 586"/>
                                <a:gd name="T65" fmla="*/ 0 h 251"/>
                                <a:gd name="T66" fmla="*/ 0 w 586"/>
                                <a:gd name="T67" fmla="*/ 0 h 251"/>
                                <a:gd name="T68" fmla="*/ 0 w 586"/>
                                <a:gd name="T69" fmla="*/ 0 h 251"/>
                                <a:gd name="T70" fmla="*/ 0 w 586"/>
                                <a:gd name="T71" fmla="*/ 0 h 251"/>
                                <a:gd name="T72" fmla="*/ 0 w 586"/>
                                <a:gd name="T73" fmla="*/ 0 h 251"/>
                                <a:gd name="T74" fmla="*/ 0 w 586"/>
                                <a:gd name="T75" fmla="*/ 0 h 251"/>
                                <a:gd name="T76" fmla="*/ 0 w 586"/>
                                <a:gd name="T77" fmla="*/ 0 h 251"/>
                                <a:gd name="T78" fmla="*/ 0 w 586"/>
                                <a:gd name="T79" fmla="*/ 0 h 251"/>
                                <a:gd name="T80" fmla="*/ 0 w 586"/>
                                <a:gd name="T81" fmla="*/ 0 h 251"/>
                                <a:gd name="T82" fmla="*/ 0 w 586"/>
                                <a:gd name="T83" fmla="*/ 0 h 25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6"/>
                                <a:gd name="T127" fmla="*/ 0 h 251"/>
                                <a:gd name="T128" fmla="*/ 586 w 586"/>
                                <a:gd name="T129" fmla="*/ 251 h 25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6" h="251">
                                  <a:moveTo>
                                    <a:pt x="7" y="83"/>
                                  </a:moveTo>
                                  <a:lnTo>
                                    <a:pt x="20" y="73"/>
                                  </a:lnTo>
                                  <a:lnTo>
                                    <a:pt x="51" y="70"/>
                                  </a:lnTo>
                                  <a:lnTo>
                                    <a:pt x="49" y="65"/>
                                  </a:lnTo>
                                  <a:lnTo>
                                    <a:pt x="85" y="67"/>
                                  </a:lnTo>
                                  <a:lnTo>
                                    <a:pt x="91" y="67"/>
                                  </a:lnTo>
                                  <a:lnTo>
                                    <a:pt x="85" y="60"/>
                                  </a:lnTo>
                                  <a:lnTo>
                                    <a:pt x="91" y="59"/>
                                  </a:lnTo>
                                  <a:lnTo>
                                    <a:pt x="116" y="55"/>
                                  </a:lnTo>
                                  <a:lnTo>
                                    <a:pt x="96" y="50"/>
                                  </a:lnTo>
                                  <a:lnTo>
                                    <a:pt x="91" y="44"/>
                                  </a:lnTo>
                                  <a:lnTo>
                                    <a:pt x="98" y="34"/>
                                  </a:lnTo>
                                  <a:lnTo>
                                    <a:pt x="156" y="44"/>
                                  </a:lnTo>
                                  <a:lnTo>
                                    <a:pt x="195" y="13"/>
                                  </a:lnTo>
                                  <a:lnTo>
                                    <a:pt x="226" y="2"/>
                                  </a:lnTo>
                                  <a:lnTo>
                                    <a:pt x="283" y="0"/>
                                  </a:lnTo>
                                  <a:lnTo>
                                    <a:pt x="298" y="16"/>
                                  </a:lnTo>
                                  <a:lnTo>
                                    <a:pt x="313" y="13"/>
                                  </a:lnTo>
                                  <a:lnTo>
                                    <a:pt x="321" y="32"/>
                                  </a:lnTo>
                                  <a:lnTo>
                                    <a:pt x="374" y="49"/>
                                  </a:lnTo>
                                  <a:lnTo>
                                    <a:pt x="415" y="39"/>
                                  </a:lnTo>
                                  <a:lnTo>
                                    <a:pt x="448" y="44"/>
                                  </a:lnTo>
                                  <a:lnTo>
                                    <a:pt x="482" y="18"/>
                                  </a:lnTo>
                                  <a:lnTo>
                                    <a:pt x="508" y="23"/>
                                  </a:lnTo>
                                  <a:lnTo>
                                    <a:pt x="523" y="19"/>
                                  </a:lnTo>
                                  <a:lnTo>
                                    <a:pt x="545" y="42"/>
                                  </a:lnTo>
                                  <a:lnTo>
                                    <a:pt x="557" y="75"/>
                                  </a:lnTo>
                                  <a:lnTo>
                                    <a:pt x="580" y="91"/>
                                  </a:lnTo>
                                  <a:lnTo>
                                    <a:pt x="567" y="109"/>
                                  </a:lnTo>
                                  <a:lnTo>
                                    <a:pt x="571" y="125"/>
                                  </a:lnTo>
                                  <a:lnTo>
                                    <a:pt x="571" y="171"/>
                                  </a:lnTo>
                                  <a:lnTo>
                                    <a:pt x="586" y="185"/>
                                  </a:lnTo>
                                  <a:lnTo>
                                    <a:pt x="586" y="195"/>
                                  </a:lnTo>
                                  <a:lnTo>
                                    <a:pt x="571" y="197"/>
                                  </a:lnTo>
                                  <a:lnTo>
                                    <a:pt x="570" y="192"/>
                                  </a:lnTo>
                                  <a:lnTo>
                                    <a:pt x="529" y="187"/>
                                  </a:lnTo>
                                  <a:lnTo>
                                    <a:pt x="514" y="199"/>
                                  </a:lnTo>
                                  <a:lnTo>
                                    <a:pt x="505" y="194"/>
                                  </a:lnTo>
                                  <a:lnTo>
                                    <a:pt x="490" y="202"/>
                                  </a:lnTo>
                                  <a:lnTo>
                                    <a:pt x="459" y="199"/>
                                  </a:lnTo>
                                  <a:lnTo>
                                    <a:pt x="410" y="218"/>
                                  </a:lnTo>
                                  <a:lnTo>
                                    <a:pt x="386" y="208"/>
                                  </a:lnTo>
                                  <a:lnTo>
                                    <a:pt x="357" y="220"/>
                                  </a:lnTo>
                                  <a:lnTo>
                                    <a:pt x="331" y="212"/>
                                  </a:lnTo>
                                  <a:lnTo>
                                    <a:pt x="326" y="226"/>
                                  </a:lnTo>
                                  <a:lnTo>
                                    <a:pt x="331" y="236"/>
                                  </a:lnTo>
                                  <a:lnTo>
                                    <a:pt x="321" y="238"/>
                                  </a:lnTo>
                                  <a:lnTo>
                                    <a:pt x="314" y="251"/>
                                  </a:lnTo>
                                  <a:lnTo>
                                    <a:pt x="306" y="246"/>
                                  </a:lnTo>
                                  <a:lnTo>
                                    <a:pt x="308" y="226"/>
                                  </a:lnTo>
                                  <a:lnTo>
                                    <a:pt x="316" y="218"/>
                                  </a:lnTo>
                                  <a:lnTo>
                                    <a:pt x="309" y="212"/>
                                  </a:lnTo>
                                  <a:lnTo>
                                    <a:pt x="295" y="225"/>
                                  </a:lnTo>
                                  <a:lnTo>
                                    <a:pt x="275" y="215"/>
                                  </a:lnTo>
                                  <a:lnTo>
                                    <a:pt x="262" y="218"/>
                                  </a:lnTo>
                                  <a:lnTo>
                                    <a:pt x="251" y="231"/>
                                  </a:lnTo>
                                  <a:lnTo>
                                    <a:pt x="210" y="244"/>
                                  </a:lnTo>
                                  <a:lnTo>
                                    <a:pt x="150" y="210"/>
                                  </a:lnTo>
                                  <a:lnTo>
                                    <a:pt x="140" y="212"/>
                                  </a:lnTo>
                                  <a:lnTo>
                                    <a:pt x="137" y="234"/>
                                  </a:lnTo>
                                  <a:lnTo>
                                    <a:pt x="116" y="241"/>
                                  </a:lnTo>
                                  <a:lnTo>
                                    <a:pt x="99" y="234"/>
                                  </a:lnTo>
                                  <a:lnTo>
                                    <a:pt x="93" y="218"/>
                                  </a:lnTo>
                                  <a:lnTo>
                                    <a:pt x="85" y="221"/>
                                  </a:lnTo>
                                  <a:lnTo>
                                    <a:pt x="77" y="213"/>
                                  </a:lnTo>
                                  <a:lnTo>
                                    <a:pt x="60" y="221"/>
                                  </a:lnTo>
                                  <a:lnTo>
                                    <a:pt x="60" y="215"/>
                                  </a:lnTo>
                                  <a:lnTo>
                                    <a:pt x="41" y="220"/>
                                  </a:lnTo>
                                  <a:lnTo>
                                    <a:pt x="68" y="203"/>
                                  </a:lnTo>
                                  <a:lnTo>
                                    <a:pt x="38" y="205"/>
                                  </a:lnTo>
                                  <a:lnTo>
                                    <a:pt x="44" y="197"/>
                                  </a:lnTo>
                                  <a:lnTo>
                                    <a:pt x="34" y="189"/>
                                  </a:lnTo>
                                  <a:lnTo>
                                    <a:pt x="38" y="181"/>
                                  </a:lnTo>
                                  <a:lnTo>
                                    <a:pt x="28" y="177"/>
                                  </a:lnTo>
                                  <a:lnTo>
                                    <a:pt x="31" y="164"/>
                                  </a:lnTo>
                                  <a:lnTo>
                                    <a:pt x="5" y="156"/>
                                  </a:lnTo>
                                  <a:lnTo>
                                    <a:pt x="10" y="140"/>
                                  </a:lnTo>
                                  <a:lnTo>
                                    <a:pt x="16" y="150"/>
                                  </a:lnTo>
                                  <a:lnTo>
                                    <a:pt x="31" y="150"/>
                                  </a:lnTo>
                                  <a:lnTo>
                                    <a:pt x="20" y="140"/>
                                  </a:lnTo>
                                  <a:lnTo>
                                    <a:pt x="25" y="132"/>
                                  </a:lnTo>
                                  <a:lnTo>
                                    <a:pt x="18" y="117"/>
                                  </a:lnTo>
                                  <a:lnTo>
                                    <a:pt x="21" y="102"/>
                                  </a:lnTo>
                                  <a:lnTo>
                                    <a:pt x="0" y="106"/>
                                  </a:lnTo>
                                  <a:lnTo>
                                    <a:pt x="7" y="83"/>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14" name="Freeform 1393"/>
                            <p:cNvSpPr>
                              <a:spLocks/>
                            </p:cNvSpPr>
                            <p:nvPr/>
                          </p:nvSpPr>
                          <p:spPr bwMode="auto">
                            <a:xfrm>
                              <a:off x="3968" y="2831"/>
                              <a:ext cx="15" cy="7"/>
                            </a:xfrm>
                            <a:custGeom>
                              <a:avLst/>
                              <a:gdLst>
                                <a:gd name="T0" fmla="*/ 0 w 31"/>
                                <a:gd name="T1" fmla="*/ 0 h 15"/>
                                <a:gd name="T2" fmla="*/ 0 w 31"/>
                                <a:gd name="T3" fmla="*/ 0 h 15"/>
                                <a:gd name="T4" fmla="*/ 0 w 31"/>
                                <a:gd name="T5" fmla="*/ 0 h 15"/>
                                <a:gd name="T6" fmla="*/ 0 w 31"/>
                                <a:gd name="T7" fmla="*/ 0 h 15"/>
                                <a:gd name="T8" fmla="*/ 0 w 31"/>
                                <a:gd name="T9" fmla="*/ 0 h 15"/>
                                <a:gd name="T10" fmla="*/ 0 w 31"/>
                                <a:gd name="T11" fmla="*/ 0 h 15"/>
                                <a:gd name="T12" fmla="*/ 0 60000 65536"/>
                                <a:gd name="T13" fmla="*/ 0 60000 65536"/>
                                <a:gd name="T14" fmla="*/ 0 60000 65536"/>
                                <a:gd name="T15" fmla="*/ 0 60000 65536"/>
                                <a:gd name="T16" fmla="*/ 0 60000 65536"/>
                                <a:gd name="T17" fmla="*/ 0 60000 65536"/>
                                <a:gd name="T18" fmla="*/ 0 w 31"/>
                                <a:gd name="T19" fmla="*/ 0 h 15"/>
                                <a:gd name="T20" fmla="*/ 31 w 31"/>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31" h="15">
                                  <a:moveTo>
                                    <a:pt x="31" y="3"/>
                                  </a:moveTo>
                                  <a:lnTo>
                                    <a:pt x="30" y="10"/>
                                  </a:lnTo>
                                  <a:lnTo>
                                    <a:pt x="20" y="15"/>
                                  </a:lnTo>
                                  <a:lnTo>
                                    <a:pt x="0" y="8"/>
                                  </a:lnTo>
                                  <a:lnTo>
                                    <a:pt x="5" y="0"/>
                                  </a:lnTo>
                                  <a:lnTo>
                                    <a:pt x="31" y="3"/>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15" name="Freeform 1394"/>
                            <p:cNvSpPr>
                              <a:spLocks/>
                            </p:cNvSpPr>
                            <p:nvPr/>
                          </p:nvSpPr>
                          <p:spPr bwMode="auto">
                            <a:xfrm>
                              <a:off x="3968" y="2831"/>
                              <a:ext cx="15" cy="7"/>
                            </a:xfrm>
                            <a:custGeom>
                              <a:avLst/>
                              <a:gdLst>
                                <a:gd name="T0" fmla="*/ 0 w 31"/>
                                <a:gd name="T1" fmla="*/ 0 h 15"/>
                                <a:gd name="T2" fmla="*/ 0 w 31"/>
                                <a:gd name="T3" fmla="*/ 0 h 15"/>
                                <a:gd name="T4" fmla="*/ 0 w 31"/>
                                <a:gd name="T5" fmla="*/ 0 h 15"/>
                                <a:gd name="T6" fmla="*/ 0 w 31"/>
                                <a:gd name="T7" fmla="*/ 0 h 15"/>
                                <a:gd name="T8" fmla="*/ 0 w 31"/>
                                <a:gd name="T9" fmla="*/ 0 h 15"/>
                                <a:gd name="T10" fmla="*/ 0 w 31"/>
                                <a:gd name="T11" fmla="*/ 0 h 15"/>
                                <a:gd name="T12" fmla="*/ 0 60000 65536"/>
                                <a:gd name="T13" fmla="*/ 0 60000 65536"/>
                                <a:gd name="T14" fmla="*/ 0 60000 65536"/>
                                <a:gd name="T15" fmla="*/ 0 60000 65536"/>
                                <a:gd name="T16" fmla="*/ 0 60000 65536"/>
                                <a:gd name="T17" fmla="*/ 0 60000 65536"/>
                                <a:gd name="T18" fmla="*/ 0 w 31"/>
                                <a:gd name="T19" fmla="*/ 0 h 15"/>
                                <a:gd name="T20" fmla="*/ 31 w 31"/>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31" h="15">
                                  <a:moveTo>
                                    <a:pt x="31" y="3"/>
                                  </a:moveTo>
                                  <a:lnTo>
                                    <a:pt x="30" y="10"/>
                                  </a:lnTo>
                                  <a:lnTo>
                                    <a:pt x="20" y="15"/>
                                  </a:lnTo>
                                  <a:lnTo>
                                    <a:pt x="0" y="8"/>
                                  </a:lnTo>
                                  <a:lnTo>
                                    <a:pt x="5" y="0"/>
                                  </a:lnTo>
                                  <a:lnTo>
                                    <a:pt x="31" y="3"/>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16" name="Freeform 1395"/>
                            <p:cNvSpPr>
                              <a:spLocks/>
                            </p:cNvSpPr>
                            <p:nvPr/>
                          </p:nvSpPr>
                          <p:spPr bwMode="auto">
                            <a:xfrm>
                              <a:off x="3812" y="2737"/>
                              <a:ext cx="150" cy="94"/>
                            </a:xfrm>
                            <a:custGeom>
                              <a:avLst/>
                              <a:gdLst>
                                <a:gd name="T0" fmla="*/ 0 w 329"/>
                                <a:gd name="T1" fmla="*/ 0 h 207"/>
                                <a:gd name="T2" fmla="*/ 0 w 329"/>
                                <a:gd name="T3" fmla="*/ 0 h 207"/>
                                <a:gd name="T4" fmla="*/ 0 w 329"/>
                                <a:gd name="T5" fmla="*/ 0 h 207"/>
                                <a:gd name="T6" fmla="*/ 0 w 329"/>
                                <a:gd name="T7" fmla="*/ 0 h 207"/>
                                <a:gd name="T8" fmla="*/ 0 w 329"/>
                                <a:gd name="T9" fmla="*/ 0 h 207"/>
                                <a:gd name="T10" fmla="*/ 0 w 329"/>
                                <a:gd name="T11" fmla="*/ 0 h 207"/>
                                <a:gd name="T12" fmla="*/ 0 w 329"/>
                                <a:gd name="T13" fmla="*/ 0 h 207"/>
                                <a:gd name="T14" fmla="*/ 0 w 329"/>
                                <a:gd name="T15" fmla="*/ 0 h 207"/>
                                <a:gd name="T16" fmla="*/ 0 w 329"/>
                                <a:gd name="T17" fmla="*/ 0 h 207"/>
                                <a:gd name="T18" fmla="*/ 0 w 329"/>
                                <a:gd name="T19" fmla="*/ 0 h 207"/>
                                <a:gd name="T20" fmla="*/ 0 w 329"/>
                                <a:gd name="T21" fmla="*/ 0 h 207"/>
                                <a:gd name="T22" fmla="*/ 0 w 329"/>
                                <a:gd name="T23" fmla="*/ 0 h 207"/>
                                <a:gd name="T24" fmla="*/ 0 w 329"/>
                                <a:gd name="T25" fmla="*/ 0 h 207"/>
                                <a:gd name="T26" fmla="*/ 0 w 329"/>
                                <a:gd name="T27" fmla="*/ 0 h 207"/>
                                <a:gd name="T28" fmla="*/ 0 w 329"/>
                                <a:gd name="T29" fmla="*/ 0 h 207"/>
                                <a:gd name="T30" fmla="*/ 0 w 329"/>
                                <a:gd name="T31" fmla="*/ 0 h 207"/>
                                <a:gd name="T32" fmla="*/ 0 w 329"/>
                                <a:gd name="T33" fmla="*/ 0 h 207"/>
                                <a:gd name="T34" fmla="*/ 0 w 329"/>
                                <a:gd name="T35" fmla="*/ 0 h 207"/>
                                <a:gd name="T36" fmla="*/ 0 w 329"/>
                                <a:gd name="T37" fmla="*/ 0 h 207"/>
                                <a:gd name="T38" fmla="*/ 0 w 329"/>
                                <a:gd name="T39" fmla="*/ 0 h 207"/>
                                <a:gd name="T40" fmla="*/ 0 w 329"/>
                                <a:gd name="T41" fmla="*/ 0 h 207"/>
                                <a:gd name="T42" fmla="*/ 0 w 329"/>
                                <a:gd name="T43" fmla="*/ 0 h 207"/>
                                <a:gd name="T44" fmla="*/ 0 w 329"/>
                                <a:gd name="T45" fmla="*/ 0 h 2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9"/>
                                <a:gd name="T70" fmla="*/ 0 h 207"/>
                                <a:gd name="T71" fmla="*/ 329 w 329"/>
                                <a:gd name="T72" fmla="*/ 207 h 20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9" h="207">
                                  <a:moveTo>
                                    <a:pt x="117" y="113"/>
                                  </a:moveTo>
                                  <a:lnTo>
                                    <a:pt x="197" y="25"/>
                                  </a:lnTo>
                                  <a:lnTo>
                                    <a:pt x="296" y="0"/>
                                  </a:lnTo>
                                  <a:lnTo>
                                    <a:pt x="329" y="78"/>
                                  </a:lnTo>
                                  <a:lnTo>
                                    <a:pt x="309" y="93"/>
                                  </a:lnTo>
                                  <a:lnTo>
                                    <a:pt x="304" y="113"/>
                                  </a:lnTo>
                                  <a:lnTo>
                                    <a:pt x="221" y="140"/>
                                  </a:lnTo>
                                  <a:lnTo>
                                    <a:pt x="205" y="148"/>
                                  </a:lnTo>
                                  <a:lnTo>
                                    <a:pt x="194" y="161"/>
                                  </a:lnTo>
                                  <a:lnTo>
                                    <a:pt x="164" y="166"/>
                                  </a:lnTo>
                                  <a:lnTo>
                                    <a:pt x="134" y="184"/>
                                  </a:lnTo>
                                  <a:lnTo>
                                    <a:pt x="101" y="184"/>
                                  </a:lnTo>
                                  <a:lnTo>
                                    <a:pt x="72" y="205"/>
                                  </a:lnTo>
                                  <a:lnTo>
                                    <a:pt x="29" y="207"/>
                                  </a:lnTo>
                                  <a:lnTo>
                                    <a:pt x="21" y="191"/>
                                  </a:lnTo>
                                  <a:lnTo>
                                    <a:pt x="8" y="129"/>
                                  </a:lnTo>
                                  <a:lnTo>
                                    <a:pt x="0" y="122"/>
                                  </a:lnTo>
                                  <a:lnTo>
                                    <a:pt x="7" y="103"/>
                                  </a:lnTo>
                                  <a:lnTo>
                                    <a:pt x="2" y="87"/>
                                  </a:lnTo>
                                  <a:lnTo>
                                    <a:pt x="28" y="64"/>
                                  </a:lnTo>
                                  <a:lnTo>
                                    <a:pt x="59" y="56"/>
                                  </a:lnTo>
                                  <a:lnTo>
                                    <a:pt x="117" y="77"/>
                                  </a:lnTo>
                                  <a:lnTo>
                                    <a:pt x="117" y="113"/>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17" name="Freeform 1396"/>
                            <p:cNvSpPr>
                              <a:spLocks/>
                            </p:cNvSpPr>
                            <p:nvPr/>
                          </p:nvSpPr>
                          <p:spPr bwMode="auto">
                            <a:xfrm>
                              <a:off x="3812" y="2737"/>
                              <a:ext cx="150" cy="94"/>
                            </a:xfrm>
                            <a:custGeom>
                              <a:avLst/>
                              <a:gdLst>
                                <a:gd name="T0" fmla="*/ 0 w 329"/>
                                <a:gd name="T1" fmla="*/ 0 h 207"/>
                                <a:gd name="T2" fmla="*/ 0 w 329"/>
                                <a:gd name="T3" fmla="*/ 0 h 207"/>
                                <a:gd name="T4" fmla="*/ 0 w 329"/>
                                <a:gd name="T5" fmla="*/ 0 h 207"/>
                                <a:gd name="T6" fmla="*/ 0 w 329"/>
                                <a:gd name="T7" fmla="*/ 0 h 207"/>
                                <a:gd name="T8" fmla="*/ 0 w 329"/>
                                <a:gd name="T9" fmla="*/ 0 h 207"/>
                                <a:gd name="T10" fmla="*/ 0 w 329"/>
                                <a:gd name="T11" fmla="*/ 0 h 207"/>
                                <a:gd name="T12" fmla="*/ 0 w 329"/>
                                <a:gd name="T13" fmla="*/ 0 h 207"/>
                                <a:gd name="T14" fmla="*/ 0 w 329"/>
                                <a:gd name="T15" fmla="*/ 0 h 207"/>
                                <a:gd name="T16" fmla="*/ 0 w 329"/>
                                <a:gd name="T17" fmla="*/ 0 h 207"/>
                                <a:gd name="T18" fmla="*/ 0 w 329"/>
                                <a:gd name="T19" fmla="*/ 0 h 207"/>
                                <a:gd name="T20" fmla="*/ 0 w 329"/>
                                <a:gd name="T21" fmla="*/ 0 h 207"/>
                                <a:gd name="T22" fmla="*/ 0 w 329"/>
                                <a:gd name="T23" fmla="*/ 0 h 207"/>
                                <a:gd name="T24" fmla="*/ 0 w 329"/>
                                <a:gd name="T25" fmla="*/ 0 h 207"/>
                                <a:gd name="T26" fmla="*/ 0 w 329"/>
                                <a:gd name="T27" fmla="*/ 0 h 207"/>
                                <a:gd name="T28" fmla="*/ 0 w 329"/>
                                <a:gd name="T29" fmla="*/ 0 h 207"/>
                                <a:gd name="T30" fmla="*/ 0 w 329"/>
                                <a:gd name="T31" fmla="*/ 0 h 207"/>
                                <a:gd name="T32" fmla="*/ 0 w 329"/>
                                <a:gd name="T33" fmla="*/ 0 h 207"/>
                                <a:gd name="T34" fmla="*/ 0 w 329"/>
                                <a:gd name="T35" fmla="*/ 0 h 207"/>
                                <a:gd name="T36" fmla="*/ 0 w 329"/>
                                <a:gd name="T37" fmla="*/ 0 h 207"/>
                                <a:gd name="T38" fmla="*/ 0 w 329"/>
                                <a:gd name="T39" fmla="*/ 0 h 207"/>
                                <a:gd name="T40" fmla="*/ 0 w 329"/>
                                <a:gd name="T41" fmla="*/ 0 h 207"/>
                                <a:gd name="T42" fmla="*/ 0 w 329"/>
                                <a:gd name="T43" fmla="*/ 0 h 207"/>
                                <a:gd name="T44" fmla="*/ 0 w 329"/>
                                <a:gd name="T45" fmla="*/ 0 h 2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9"/>
                                <a:gd name="T70" fmla="*/ 0 h 207"/>
                                <a:gd name="T71" fmla="*/ 329 w 329"/>
                                <a:gd name="T72" fmla="*/ 207 h 20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9" h="207">
                                  <a:moveTo>
                                    <a:pt x="117" y="113"/>
                                  </a:moveTo>
                                  <a:lnTo>
                                    <a:pt x="197" y="25"/>
                                  </a:lnTo>
                                  <a:lnTo>
                                    <a:pt x="296" y="0"/>
                                  </a:lnTo>
                                  <a:lnTo>
                                    <a:pt x="329" y="78"/>
                                  </a:lnTo>
                                  <a:lnTo>
                                    <a:pt x="309" y="93"/>
                                  </a:lnTo>
                                  <a:lnTo>
                                    <a:pt x="304" y="113"/>
                                  </a:lnTo>
                                  <a:lnTo>
                                    <a:pt x="221" y="140"/>
                                  </a:lnTo>
                                  <a:lnTo>
                                    <a:pt x="205" y="148"/>
                                  </a:lnTo>
                                  <a:lnTo>
                                    <a:pt x="194" y="161"/>
                                  </a:lnTo>
                                  <a:lnTo>
                                    <a:pt x="164" y="166"/>
                                  </a:lnTo>
                                  <a:lnTo>
                                    <a:pt x="134" y="184"/>
                                  </a:lnTo>
                                  <a:lnTo>
                                    <a:pt x="101" y="184"/>
                                  </a:lnTo>
                                  <a:lnTo>
                                    <a:pt x="72" y="205"/>
                                  </a:lnTo>
                                  <a:lnTo>
                                    <a:pt x="29" y="207"/>
                                  </a:lnTo>
                                  <a:lnTo>
                                    <a:pt x="21" y="191"/>
                                  </a:lnTo>
                                  <a:lnTo>
                                    <a:pt x="8" y="129"/>
                                  </a:lnTo>
                                  <a:lnTo>
                                    <a:pt x="0" y="122"/>
                                  </a:lnTo>
                                  <a:lnTo>
                                    <a:pt x="7" y="103"/>
                                  </a:lnTo>
                                  <a:lnTo>
                                    <a:pt x="2" y="87"/>
                                  </a:lnTo>
                                  <a:lnTo>
                                    <a:pt x="28" y="64"/>
                                  </a:lnTo>
                                  <a:lnTo>
                                    <a:pt x="59" y="56"/>
                                  </a:lnTo>
                                  <a:lnTo>
                                    <a:pt x="117" y="77"/>
                                  </a:lnTo>
                                  <a:lnTo>
                                    <a:pt x="117" y="113"/>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18" name="Freeform 1397"/>
                            <p:cNvSpPr>
                              <a:spLocks/>
                            </p:cNvSpPr>
                            <p:nvPr/>
                          </p:nvSpPr>
                          <p:spPr bwMode="auto">
                            <a:xfrm>
                              <a:off x="3996" y="2614"/>
                              <a:ext cx="12" cy="7"/>
                            </a:xfrm>
                            <a:custGeom>
                              <a:avLst/>
                              <a:gdLst>
                                <a:gd name="T0" fmla="*/ 0 w 28"/>
                                <a:gd name="T1" fmla="*/ 0 h 14"/>
                                <a:gd name="T2" fmla="*/ 0 w 28"/>
                                <a:gd name="T3" fmla="*/ 0 h 14"/>
                                <a:gd name="T4" fmla="*/ 0 w 28"/>
                                <a:gd name="T5" fmla="*/ 1 h 14"/>
                                <a:gd name="T6" fmla="*/ 0 w 28"/>
                                <a:gd name="T7" fmla="*/ 0 h 14"/>
                                <a:gd name="T8" fmla="*/ 0 60000 65536"/>
                                <a:gd name="T9" fmla="*/ 0 60000 65536"/>
                                <a:gd name="T10" fmla="*/ 0 60000 65536"/>
                                <a:gd name="T11" fmla="*/ 0 60000 65536"/>
                                <a:gd name="T12" fmla="*/ 0 w 28"/>
                                <a:gd name="T13" fmla="*/ 0 h 14"/>
                                <a:gd name="T14" fmla="*/ 28 w 28"/>
                                <a:gd name="T15" fmla="*/ 14 h 14"/>
                              </a:gdLst>
                              <a:ahLst/>
                              <a:cxnLst>
                                <a:cxn ang="T8">
                                  <a:pos x="T0" y="T1"/>
                                </a:cxn>
                                <a:cxn ang="T9">
                                  <a:pos x="T2" y="T3"/>
                                </a:cxn>
                                <a:cxn ang="T10">
                                  <a:pos x="T4" y="T5"/>
                                </a:cxn>
                                <a:cxn ang="T11">
                                  <a:pos x="T6" y="T7"/>
                                </a:cxn>
                              </a:cxnLst>
                              <a:rect l="T12" t="T13" r="T14" b="T15"/>
                              <a:pathLst>
                                <a:path w="28" h="14">
                                  <a:moveTo>
                                    <a:pt x="28" y="0"/>
                                  </a:moveTo>
                                  <a:lnTo>
                                    <a:pt x="16" y="0"/>
                                  </a:lnTo>
                                  <a:lnTo>
                                    <a:pt x="0" y="14"/>
                                  </a:lnTo>
                                  <a:lnTo>
                                    <a:pt x="28"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19" name="Freeform 1398"/>
                            <p:cNvSpPr>
                              <a:spLocks/>
                            </p:cNvSpPr>
                            <p:nvPr/>
                          </p:nvSpPr>
                          <p:spPr bwMode="auto">
                            <a:xfrm>
                              <a:off x="3996" y="2614"/>
                              <a:ext cx="12" cy="7"/>
                            </a:xfrm>
                            <a:custGeom>
                              <a:avLst/>
                              <a:gdLst>
                                <a:gd name="T0" fmla="*/ 0 w 28"/>
                                <a:gd name="T1" fmla="*/ 0 h 14"/>
                                <a:gd name="T2" fmla="*/ 0 w 28"/>
                                <a:gd name="T3" fmla="*/ 0 h 14"/>
                                <a:gd name="T4" fmla="*/ 0 w 28"/>
                                <a:gd name="T5" fmla="*/ 1 h 14"/>
                                <a:gd name="T6" fmla="*/ 0 w 28"/>
                                <a:gd name="T7" fmla="*/ 0 h 14"/>
                                <a:gd name="T8" fmla="*/ 0 60000 65536"/>
                                <a:gd name="T9" fmla="*/ 0 60000 65536"/>
                                <a:gd name="T10" fmla="*/ 0 60000 65536"/>
                                <a:gd name="T11" fmla="*/ 0 60000 65536"/>
                                <a:gd name="T12" fmla="*/ 0 w 28"/>
                                <a:gd name="T13" fmla="*/ 0 h 14"/>
                                <a:gd name="T14" fmla="*/ 28 w 28"/>
                                <a:gd name="T15" fmla="*/ 14 h 14"/>
                              </a:gdLst>
                              <a:ahLst/>
                              <a:cxnLst>
                                <a:cxn ang="T8">
                                  <a:pos x="T0" y="T1"/>
                                </a:cxn>
                                <a:cxn ang="T9">
                                  <a:pos x="T2" y="T3"/>
                                </a:cxn>
                                <a:cxn ang="T10">
                                  <a:pos x="T4" y="T5"/>
                                </a:cxn>
                                <a:cxn ang="T11">
                                  <a:pos x="T6" y="T7"/>
                                </a:cxn>
                              </a:cxnLst>
                              <a:rect l="T12" t="T13" r="T14" b="T15"/>
                              <a:pathLst>
                                <a:path w="28" h="14">
                                  <a:moveTo>
                                    <a:pt x="28" y="0"/>
                                  </a:moveTo>
                                  <a:lnTo>
                                    <a:pt x="16" y="0"/>
                                  </a:lnTo>
                                  <a:lnTo>
                                    <a:pt x="0" y="14"/>
                                  </a:lnTo>
                                  <a:lnTo>
                                    <a:pt x="28"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20" name="Freeform 1399"/>
                            <p:cNvSpPr>
                              <a:spLocks/>
                            </p:cNvSpPr>
                            <p:nvPr/>
                          </p:nvSpPr>
                          <p:spPr bwMode="auto">
                            <a:xfrm>
                              <a:off x="3835" y="2390"/>
                              <a:ext cx="275" cy="251"/>
                            </a:xfrm>
                            <a:custGeom>
                              <a:avLst/>
                              <a:gdLst>
                                <a:gd name="T0" fmla="*/ 0 w 602"/>
                                <a:gd name="T1" fmla="*/ 0 h 552"/>
                                <a:gd name="T2" fmla="*/ 0 w 602"/>
                                <a:gd name="T3" fmla="*/ 0 h 552"/>
                                <a:gd name="T4" fmla="*/ 0 w 602"/>
                                <a:gd name="T5" fmla="*/ 0 h 552"/>
                                <a:gd name="T6" fmla="*/ 0 w 602"/>
                                <a:gd name="T7" fmla="*/ 0 h 552"/>
                                <a:gd name="T8" fmla="*/ 0 w 602"/>
                                <a:gd name="T9" fmla="*/ 0 h 552"/>
                                <a:gd name="T10" fmla="*/ 0 w 602"/>
                                <a:gd name="T11" fmla="*/ 0 h 552"/>
                                <a:gd name="T12" fmla="*/ 0 w 602"/>
                                <a:gd name="T13" fmla="*/ 0 h 552"/>
                                <a:gd name="T14" fmla="*/ 0 w 602"/>
                                <a:gd name="T15" fmla="*/ 0 h 552"/>
                                <a:gd name="T16" fmla="*/ 0 w 602"/>
                                <a:gd name="T17" fmla="*/ 0 h 552"/>
                                <a:gd name="T18" fmla="*/ 0 w 602"/>
                                <a:gd name="T19" fmla="*/ 0 h 552"/>
                                <a:gd name="T20" fmla="*/ 0 w 602"/>
                                <a:gd name="T21" fmla="*/ 0 h 552"/>
                                <a:gd name="T22" fmla="*/ 0 w 602"/>
                                <a:gd name="T23" fmla="*/ 0 h 552"/>
                                <a:gd name="T24" fmla="*/ 0 w 602"/>
                                <a:gd name="T25" fmla="*/ 0 h 552"/>
                                <a:gd name="T26" fmla="*/ 0 w 602"/>
                                <a:gd name="T27" fmla="*/ 0 h 552"/>
                                <a:gd name="T28" fmla="*/ 0 w 602"/>
                                <a:gd name="T29" fmla="*/ 0 h 552"/>
                                <a:gd name="T30" fmla="*/ 0 w 602"/>
                                <a:gd name="T31" fmla="*/ 0 h 552"/>
                                <a:gd name="T32" fmla="*/ 0 w 602"/>
                                <a:gd name="T33" fmla="*/ 0 h 552"/>
                                <a:gd name="T34" fmla="*/ 0 w 602"/>
                                <a:gd name="T35" fmla="*/ 0 h 552"/>
                                <a:gd name="T36" fmla="*/ 0 w 602"/>
                                <a:gd name="T37" fmla="*/ 0 h 552"/>
                                <a:gd name="T38" fmla="*/ 0 w 602"/>
                                <a:gd name="T39" fmla="*/ 0 h 552"/>
                                <a:gd name="T40" fmla="*/ 0 w 602"/>
                                <a:gd name="T41" fmla="*/ 0 h 552"/>
                                <a:gd name="T42" fmla="*/ 0 w 602"/>
                                <a:gd name="T43" fmla="*/ 0 h 552"/>
                                <a:gd name="T44" fmla="*/ 0 w 602"/>
                                <a:gd name="T45" fmla="*/ 0 h 552"/>
                                <a:gd name="T46" fmla="*/ 0 w 602"/>
                                <a:gd name="T47" fmla="*/ 0 h 552"/>
                                <a:gd name="T48" fmla="*/ 0 w 602"/>
                                <a:gd name="T49" fmla="*/ 0 h 552"/>
                                <a:gd name="T50" fmla="*/ 0 w 602"/>
                                <a:gd name="T51" fmla="*/ 0 h 552"/>
                                <a:gd name="T52" fmla="*/ 0 w 602"/>
                                <a:gd name="T53" fmla="*/ 0 h 552"/>
                                <a:gd name="T54" fmla="*/ 0 w 602"/>
                                <a:gd name="T55" fmla="*/ 0 h 552"/>
                                <a:gd name="T56" fmla="*/ 0 w 602"/>
                                <a:gd name="T57" fmla="*/ 0 h 552"/>
                                <a:gd name="T58" fmla="*/ 0 w 602"/>
                                <a:gd name="T59" fmla="*/ 0 h 552"/>
                                <a:gd name="T60" fmla="*/ 0 w 602"/>
                                <a:gd name="T61" fmla="*/ 0 h 552"/>
                                <a:gd name="T62" fmla="*/ 0 w 602"/>
                                <a:gd name="T63" fmla="*/ 0 h 552"/>
                                <a:gd name="T64" fmla="*/ 0 w 602"/>
                                <a:gd name="T65" fmla="*/ 0 h 552"/>
                                <a:gd name="T66" fmla="*/ 0 w 602"/>
                                <a:gd name="T67" fmla="*/ 0 h 552"/>
                                <a:gd name="T68" fmla="*/ 0 w 602"/>
                                <a:gd name="T69" fmla="*/ 0 h 552"/>
                                <a:gd name="T70" fmla="*/ 0 w 602"/>
                                <a:gd name="T71" fmla="*/ 0 h 552"/>
                                <a:gd name="T72" fmla="*/ 0 w 602"/>
                                <a:gd name="T73" fmla="*/ 0 h 552"/>
                                <a:gd name="T74" fmla="*/ 0 w 602"/>
                                <a:gd name="T75" fmla="*/ 0 h 552"/>
                                <a:gd name="T76" fmla="*/ 0 w 602"/>
                                <a:gd name="T77" fmla="*/ 0 h 552"/>
                                <a:gd name="T78" fmla="*/ 0 w 602"/>
                                <a:gd name="T79" fmla="*/ 0 h 5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02"/>
                                <a:gd name="T121" fmla="*/ 0 h 552"/>
                                <a:gd name="T122" fmla="*/ 602 w 602"/>
                                <a:gd name="T123" fmla="*/ 552 h 55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02" h="552">
                                  <a:moveTo>
                                    <a:pt x="286" y="121"/>
                                  </a:moveTo>
                                  <a:lnTo>
                                    <a:pt x="312" y="119"/>
                                  </a:lnTo>
                                  <a:lnTo>
                                    <a:pt x="307" y="96"/>
                                  </a:lnTo>
                                  <a:lnTo>
                                    <a:pt x="325" y="91"/>
                                  </a:lnTo>
                                  <a:lnTo>
                                    <a:pt x="354" y="70"/>
                                  </a:lnTo>
                                  <a:lnTo>
                                    <a:pt x="408" y="60"/>
                                  </a:lnTo>
                                  <a:lnTo>
                                    <a:pt x="419" y="73"/>
                                  </a:lnTo>
                                  <a:lnTo>
                                    <a:pt x="475" y="90"/>
                                  </a:lnTo>
                                  <a:lnTo>
                                    <a:pt x="483" y="106"/>
                                  </a:lnTo>
                                  <a:lnTo>
                                    <a:pt x="520" y="130"/>
                                  </a:lnTo>
                                  <a:lnTo>
                                    <a:pt x="537" y="130"/>
                                  </a:lnTo>
                                  <a:lnTo>
                                    <a:pt x="540" y="160"/>
                                  </a:lnTo>
                                  <a:lnTo>
                                    <a:pt x="533" y="199"/>
                                  </a:lnTo>
                                  <a:lnTo>
                                    <a:pt x="527" y="218"/>
                                  </a:lnTo>
                                  <a:lnTo>
                                    <a:pt x="514" y="225"/>
                                  </a:lnTo>
                                  <a:lnTo>
                                    <a:pt x="514" y="230"/>
                                  </a:lnTo>
                                  <a:lnTo>
                                    <a:pt x="514" y="241"/>
                                  </a:lnTo>
                                  <a:lnTo>
                                    <a:pt x="524" y="249"/>
                                  </a:lnTo>
                                  <a:lnTo>
                                    <a:pt x="515" y="270"/>
                                  </a:lnTo>
                                  <a:lnTo>
                                    <a:pt x="522" y="314"/>
                                  </a:lnTo>
                                  <a:lnTo>
                                    <a:pt x="542" y="322"/>
                                  </a:lnTo>
                                  <a:lnTo>
                                    <a:pt x="553" y="339"/>
                                  </a:lnTo>
                                  <a:lnTo>
                                    <a:pt x="548" y="357"/>
                                  </a:lnTo>
                                  <a:lnTo>
                                    <a:pt x="527" y="386"/>
                                  </a:lnTo>
                                  <a:lnTo>
                                    <a:pt x="550" y="427"/>
                                  </a:lnTo>
                                  <a:lnTo>
                                    <a:pt x="585" y="446"/>
                                  </a:lnTo>
                                  <a:lnTo>
                                    <a:pt x="587" y="475"/>
                                  </a:lnTo>
                                  <a:lnTo>
                                    <a:pt x="602" y="482"/>
                                  </a:lnTo>
                                  <a:lnTo>
                                    <a:pt x="594" y="498"/>
                                  </a:lnTo>
                                  <a:lnTo>
                                    <a:pt x="569" y="506"/>
                                  </a:lnTo>
                                  <a:lnTo>
                                    <a:pt x="556" y="519"/>
                                  </a:lnTo>
                                  <a:lnTo>
                                    <a:pt x="550" y="552"/>
                                  </a:lnTo>
                                  <a:lnTo>
                                    <a:pt x="418" y="532"/>
                                  </a:lnTo>
                                  <a:lnTo>
                                    <a:pt x="402" y="490"/>
                                  </a:lnTo>
                                  <a:lnTo>
                                    <a:pt x="385" y="482"/>
                                  </a:lnTo>
                                  <a:lnTo>
                                    <a:pt x="330" y="505"/>
                                  </a:lnTo>
                                  <a:lnTo>
                                    <a:pt x="296" y="498"/>
                                  </a:lnTo>
                                  <a:lnTo>
                                    <a:pt x="291" y="490"/>
                                  </a:lnTo>
                                  <a:lnTo>
                                    <a:pt x="270" y="482"/>
                                  </a:lnTo>
                                  <a:lnTo>
                                    <a:pt x="260" y="469"/>
                                  </a:lnTo>
                                  <a:lnTo>
                                    <a:pt x="229" y="456"/>
                                  </a:lnTo>
                                  <a:lnTo>
                                    <a:pt x="213" y="422"/>
                                  </a:lnTo>
                                  <a:lnTo>
                                    <a:pt x="201" y="410"/>
                                  </a:lnTo>
                                  <a:lnTo>
                                    <a:pt x="185" y="376"/>
                                  </a:lnTo>
                                  <a:lnTo>
                                    <a:pt x="169" y="383"/>
                                  </a:lnTo>
                                  <a:lnTo>
                                    <a:pt x="148" y="360"/>
                                  </a:lnTo>
                                  <a:lnTo>
                                    <a:pt x="139" y="378"/>
                                  </a:lnTo>
                                  <a:lnTo>
                                    <a:pt x="120" y="361"/>
                                  </a:lnTo>
                                  <a:lnTo>
                                    <a:pt x="115" y="345"/>
                                  </a:lnTo>
                                  <a:lnTo>
                                    <a:pt x="107" y="342"/>
                                  </a:lnTo>
                                  <a:lnTo>
                                    <a:pt x="109" y="314"/>
                                  </a:lnTo>
                                  <a:lnTo>
                                    <a:pt x="97" y="290"/>
                                  </a:lnTo>
                                  <a:lnTo>
                                    <a:pt x="58" y="264"/>
                                  </a:lnTo>
                                  <a:lnTo>
                                    <a:pt x="37" y="231"/>
                                  </a:lnTo>
                                  <a:lnTo>
                                    <a:pt x="43" y="210"/>
                                  </a:lnTo>
                                  <a:lnTo>
                                    <a:pt x="61" y="182"/>
                                  </a:lnTo>
                                  <a:lnTo>
                                    <a:pt x="60" y="171"/>
                                  </a:lnTo>
                                  <a:lnTo>
                                    <a:pt x="66" y="160"/>
                                  </a:lnTo>
                                  <a:lnTo>
                                    <a:pt x="40" y="151"/>
                                  </a:lnTo>
                                  <a:lnTo>
                                    <a:pt x="21" y="122"/>
                                  </a:lnTo>
                                  <a:lnTo>
                                    <a:pt x="19" y="104"/>
                                  </a:lnTo>
                                  <a:lnTo>
                                    <a:pt x="19" y="94"/>
                                  </a:lnTo>
                                  <a:lnTo>
                                    <a:pt x="4" y="80"/>
                                  </a:lnTo>
                                  <a:lnTo>
                                    <a:pt x="4" y="34"/>
                                  </a:lnTo>
                                  <a:lnTo>
                                    <a:pt x="0" y="18"/>
                                  </a:lnTo>
                                  <a:lnTo>
                                    <a:pt x="13" y="0"/>
                                  </a:lnTo>
                                  <a:lnTo>
                                    <a:pt x="17" y="7"/>
                                  </a:lnTo>
                                  <a:lnTo>
                                    <a:pt x="40" y="38"/>
                                  </a:lnTo>
                                  <a:lnTo>
                                    <a:pt x="60" y="39"/>
                                  </a:lnTo>
                                  <a:lnTo>
                                    <a:pt x="79" y="39"/>
                                  </a:lnTo>
                                  <a:lnTo>
                                    <a:pt x="94" y="16"/>
                                  </a:lnTo>
                                  <a:lnTo>
                                    <a:pt x="115" y="8"/>
                                  </a:lnTo>
                                  <a:lnTo>
                                    <a:pt x="125" y="11"/>
                                  </a:lnTo>
                                  <a:lnTo>
                                    <a:pt x="130" y="33"/>
                                  </a:lnTo>
                                  <a:lnTo>
                                    <a:pt x="120" y="41"/>
                                  </a:lnTo>
                                  <a:lnTo>
                                    <a:pt x="148" y="55"/>
                                  </a:lnTo>
                                  <a:lnTo>
                                    <a:pt x="156" y="90"/>
                                  </a:lnTo>
                                  <a:lnTo>
                                    <a:pt x="188" y="98"/>
                                  </a:lnTo>
                                  <a:lnTo>
                                    <a:pt x="205" y="117"/>
                                  </a:lnTo>
                                  <a:lnTo>
                                    <a:pt x="236" y="130"/>
                                  </a:lnTo>
                                  <a:lnTo>
                                    <a:pt x="286" y="121"/>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21" name="Freeform 1400"/>
                            <p:cNvSpPr>
                              <a:spLocks/>
                            </p:cNvSpPr>
                            <p:nvPr/>
                          </p:nvSpPr>
                          <p:spPr bwMode="auto">
                            <a:xfrm>
                              <a:off x="3835" y="2390"/>
                              <a:ext cx="275" cy="251"/>
                            </a:xfrm>
                            <a:custGeom>
                              <a:avLst/>
                              <a:gdLst>
                                <a:gd name="T0" fmla="*/ 0 w 602"/>
                                <a:gd name="T1" fmla="*/ 0 h 552"/>
                                <a:gd name="T2" fmla="*/ 0 w 602"/>
                                <a:gd name="T3" fmla="*/ 0 h 552"/>
                                <a:gd name="T4" fmla="*/ 0 w 602"/>
                                <a:gd name="T5" fmla="*/ 0 h 552"/>
                                <a:gd name="T6" fmla="*/ 0 w 602"/>
                                <a:gd name="T7" fmla="*/ 0 h 552"/>
                                <a:gd name="T8" fmla="*/ 0 w 602"/>
                                <a:gd name="T9" fmla="*/ 0 h 552"/>
                                <a:gd name="T10" fmla="*/ 0 w 602"/>
                                <a:gd name="T11" fmla="*/ 0 h 552"/>
                                <a:gd name="T12" fmla="*/ 0 w 602"/>
                                <a:gd name="T13" fmla="*/ 0 h 552"/>
                                <a:gd name="T14" fmla="*/ 0 w 602"/>
                                <a:gd name="T15" fmla="*/ 0 h 552"/>
                                <a:gd name="T16" fmla="*/ 0 w 602"/>
                                <a:gd name="T17" fmla="*/ 0 h 552"/>
                                <a:gd name="T18" fmla="*/ 0 w 602"/>
                                <a:gd name="T19" fmla="*/ 0 h 552"/>
                                <a:gd name="T20" fmla="*/ 0 w 602"/>
                                <a:gd name="T21" fmla="*/ 0 h 552"/>
                                <a:gd name="T22" fmla="*/ 0 w 602"/>
                                <a:gd name="T23" fmla="*/ 0 h 552"/>
                                <a:gd name="T24" fmla="*/ 0 w 602"/>
                                <a:gd name="T25" fmla="*/ 0 h 552"/>
                                <a:gd name="T26" fmla="*/ 0 w 602"/>
                                <a:gd name="T27" fmla="*/ 0 h 552"/>
                                <a:gd name="T28" fmla="*/ 0 w 602"/>
                                <a:gd name="T29" fmla="*/ 0 h 552"/>
                                <a:gd name="T30" fmla="*/ 0 w 602"/>
                                <a:gd name="T31" fmla="*/ 0 h 552"/>
                                <a:gd name="T32" fmla="*/ 0 w 602"/>
                                <a:gd name="T33" fmla="*/ 0 h 552"/>
                                <a:gd name="T34" fmla="*/ 0 w 602"/>
                                <a:gd name="T35" fmla="*/ 0 h 552"/>
                                <a:gd name="T36" fmla="*/ 0 w 602"/>
                                <a:gd name="T37" fmla="*/ 0 h 552"/>
                                <a:gd name="T38" fmla="*/ 0 w 602"/>
                                <a:gd name="T39" fmla="*/ 0 h 552"/>
                                <a:gd name="T40" fmla="*/ 0 w 602"/>
                                <a:gd name="T41" fmla="*/ 0 h 552"/>
                                <a:gd name="T42" fmla="*/ 0 w 602"/>
                                <a:gd name="T43" fmla="*/ 0 h 552"/>
                                <a:gd name="T44" fmla="*/ 0 w 602"/>
                                <a:gd name="T45" fmla="*/ 0 h 552"/>
                                <a:gd name="T46" fmla="*/ 0 w 602"/>
                                <a:gd name="T47" fmla="*/ 0 h 552"/>
                                <a:gd name="T48" fmla="*/ 0 w 602"/>
                                <a:gd name="T49" fmla="*/ 0 h 552"/>
                                <a:gd name="T50" fmla="*/ 0 w 602"/>
                                <a:gd name="T51" fmla="*/ 0 h 552"/>
                                <a:gd name="T52" fmla="*/ 0 w 602"/>
                                <a:gd name="T53" fmla="*/ 0 h 552"/>
                                <a:gd name="T54" fmla="*/ 0 w 602"/>
                                <a:gd name="T55" fmla="*/ 0 h 552"/>
                                <a:gd name="T56" fmla="*/ 0 w 602"/>
                                <a:gd name="T57" fmla="*/ 0 h 552"/>
                                <a:gd name="T58" fmla="*/ 0 w 602"/>
                                <a:gd name="T59" fmla="*/ 0 h 552"/>
                                <a:gd name="T60" fmla="*/ 0 w 602"/>
                                <a:gd name="T61" fmla="*/ 0 h 552"/>
                                <a:gd name="T62" fmla="*/ 0 w 602"/>
                                <a:gd name="T63" fmla="*/ 0 h 552"/>
                                <a:gd name="T64" fmla="*/ 0 w 602"/>
                                <a:gd name="T65" fmla="*/ 0 h 552"/>
                                <a:gd name="T66" fmla="*/ 0 w 602"/>
                                <a:gd name="T67" fmla="*/ 0 h 552"/>
                                <a:gd name="T68" fmla="*/ 0 w 602"/>
                                <a:gd name="T69" fmla="*/ 0 h 552"/>
                                <a:gd name="T70" fmla="*/ 0 w 602"/>
                                <a:gd name="T71" fmla="*/ 0 h 552"/>
                                <a:gd name="T72" fmla="*/ 0 w 602"/>
                                <a:gd name="T73" fmla="*/ 0 h 552"/>
                                <a:gd name="T74" fmla="*/ 0 w 602"/>
                                <a:gd name="T75" fmla="*/ 0 h 552"/>
                                <a:gd name="T76" fmla="*/ 0 w 602"/>
                                <a:gd name="T77" fmla="*/ 0 h 552"/>
                                <a:gd name="T78" fmla="*/ 0 w 602"/>
                                <a:gd name="T79" fmla="*/ 0 h 5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02"/>
                                <a:gd name="T121" fmla="*/ 0 h 552"/>
                                <a:gd name="T122" fmla="*/ 602 w 602"/>
                                <a:gd name="T123" fmla="*/ 552 h 55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02" h="552">
                                  <a:moveTo>
                                    <a:pt x="286" y="121"/>
                                  </a:moveTo>
                                  <a:lnTo>
                                    <a:pt x="312" y="119"/>
                                  </a:lnTo>
                                  <a:lnTo>
                                    <a:pt x="307" y="96"/>
                                  </a:lnTo>
                                  <a:lnTo>
                                    <a:pt x="325" y="91"/>
                                  </a:lnTo>
                                  <a:lnTo>
                                    <a:pt x="354" y="70"/>
                                  </a:lnTo>
                                  <a:lnTo>
                                    <a:pt x="408" y="60"/>
                                  </a:lnTo>
                                  <a:lnTo>
                                    <a:pt x="419" y="73"/>
                                  </a:lnTo>
                                  <a:lnTo>
                                    <a:pt x="475" y="90"/>
                                  </a:lnTo>
                                  <a:lnTo>
                                    <a:pt x="483" y="106"/>
                                  </a:lnTo>
                                  <a:lnTo>
                                    <a:pt x="520" y="130"/>
                                  </a:lnTo>
                                  <a:lnTo>
                                    <a:pt x="537" y="130"/>
                                  </a:lnTo>
                                  <a:lnTo>
                                    <a:pt x="540" y="160"/>
                                  </a:lnTo>
                                  <a:lnTo>
                                    <a:pt x="533" y="199"/>
                                  </a:lnTo>
                                  <a:lnTo>
                                    <a:pt x="527" y="218"/>
                                  </a:lnTo>
                                  <a:lnTo>
                                    <a:pt x="514" y="225"/>
                                  </a:lnTo>
                                  <a:lnTo>
                                    <a:pt x="514" y="230"/>
                                  </a:lnTo>
                                  <a:lnTo>
                                    <a:pt x="514" y="241"/>
                                  </a:lnTo>
                                  <a:lnTo>
                                    <a:pt x="524" y="249"/>
                                  </a:lnTo>
                                  <a:lnTo>
                                    <a:pt x="515" y="270"/>
                                  </a:lnTo>
                                  <a:lnTo>
                                    <a:pt x="522" y="314"/>
                                  </a:lnTo>
                                  <a:lnTo>
                                    <a:pt x="542" y="322"/>
                                  </a:lnTo>
                                  <a:lnTo>
                                    <a:pt x="553" y="339"/>
                                  </a:lnTo>
                                  <a:lnTo>
                                    <a:pt x="548" y="357"/>
                                  </a:lnTo>
                                  <a:lnTo>
                                    <a:pt x="527" y="386"/>
                                  </a:lnTo>
                                  <a:lnTo>
                                    <a:pt x="550" y="427"/>
                                  </a:lnTo>
                                  <a:lnTo>
                                    <a:pt x="585" y="446"/>
                                  </a:lnTo>
                                  <a:lnTo>
                                    <a:pt x="587" y="475"/>
                                  </a:lnTo>
                                  <a:lnTo>
                                    <a:pt x="602" y="482"/>
                                  </a:lnTo>
                                  <a:lnTo>
                                    <a:pt x="594" y="498"/>
                                  </a:lnTo>
                                  <a:lnTo>
                                    <a:pt x="569" y="506"/>
                                  </a:lnTo>
                                  <a:lnTo>
                                    <a:pt x="556" y="519"/>
                                  </a:lnTo>
                                  <a:lnTo>
                                    <a:pt x="550" y="552"/>
                                  </a:lnTo>
                                  <a:lnTo>
                                    <a:pt x="418" y="532"/>
                                  </a:lnTo>
                                  <a:lnTo>
                                    <a:pt x="402" y="490"/>
                                  </a:lnTo>
                                  <a:lnTo>
                                    <a:pt x="385" y="482"/>
                                  </a:lnTo>
                                  <a:lnTo>
                                    <a:pt x="330" y="505"/>
                                  </a:lnTo>
                                  <a:lnTo>
                                    <a:pt x="296" y="498"/>
                                  </a:lnTo>
                                  <a:lnTo>
                                    <a:pt x="291" y="490"/>
                                  </a:lnTo>
                                  <a:lnTo>
                                    <a:pt x="270" y="482"/>
                                  </a:lnTo>
                                  <a:lnTo>
                                    <a:pt x="260" y="469"/>
                                  </a:lnTo>
                                  <a:lnTo>
                                    <a:pt x="229" y="456"/>
                                  </a:lnTo>
                                  <a:lnTo>
                                    <a:pt x="213" y="422"/>
                                  </a:lnTo>
                                  <a:lnTo>
                                    <a:pt x="201" y="410"/>
                                  </a:lnTo>
                                  <a:lnTo>
                                    <a:pt x="185" y="376"/>
                                  </a:lnTo>
                                  <a:lnTo>
                                    <a:pt x="169" y="383"/>
                                  </a:lnTo>
                                  <a:lnTo>
                                    <a:pt x="148" y="360"/>
                                  </a:lnTo>
                                  <a:lnTo>
                                    <a:pt x="139" y="378"/>
                                  </a:lnTo>
                                  <a:lnTo>
                                    <a:pt x="120" y="361"/>
                                  </a:lnTo>
                                  <a:lnTo>
                                    <a:pt x="115" y="345"/>
                                  </a:lnTo>
                                  <a:lnTo>
                                    <a:pt x="107" y="342"/>
                                  </a:lnTo>
                                  <a:lnTo>
                                    <a:pt x="109" y="314"/>
                                  </a:lnTo>
                                  <a:lnTo>
                                    <a:pt x="97" y="290"/>
                                  </a:lnTo>
                                  <a:lnTo>
                                    <a:pt x="58" y="264"/>
                                  </a:lnTo>
                                  <a:lnTo>
                                    <a:pt x="37" y="231"/>
                                  </a:lnTo>
                                  <a:lnTo>
                                    <a:pt x="43" y="210"/>
                                  </a:lnTo>
                                  <a:lnTo>
                                    <a:pt x="61" y="182"/>
                                  </a:lnTo>
                                  <a:lnTo>
                                    <a:pt x="60" y="171"/>
                                  </a:lnTo>
                                  <a:lnTo>
                                    <a:pt x="66" y="160"/>
                                  </a:lnTo>
                                  <a:lnTo>
                                    <a:pt x="40" y="151"/>
                                  </a:lnTo>
                                  <a:lnTo>
                                    <a:pt x="21" y="122"/>
                                  </a:lnTo>
                                  <a:lnTo>
                                    <a:pt x="19" y="104"/>
                                  </a:lnTo>
                                  <a:lnTo>
                                    <a:pt x="19" y="94"/>
                                  </a:lnTo>
                                  <a:lnTo>
                                    <a:pt x="4" y="80"/>
                                  </a:lnTo>
                                  <a:lnTo>
                                    <a:pt x="4" y="34"/>
                                  </a:lnTo>
                                  <a:lnTo>
                                    <a:pt x="0" y="18"/>
                                  </a:lnTo>
                                  <a:lnTo>
                                    <a:pt x="13" y="0"/>
                                  </a:lnTo>
                                  <a:lnTo>
                                    <a:pt x="17" y="7"/>
                                  </a:lnTo>
                                  <a:lnTo>
                                    <a:pt x="40" y="38"/>
                                  </a:lnTo>
                                  <a:lnTo>
                                    <a:pt x="60" y="39"/>
                                  </a:lnTo>
                                  <a:lnTo>
                                    <a:pt x="79" y="39"/>
                                  </a:lnTo>
                                  <a:lnTo>
                                    <a:pt x="94" y="16"/>
                                  </a:lnTo>
                                  <a:lnTo>
                                    <a:pt x="115" y="8"/>
                                  </a:lnTo>
                                  <a:lnTo>
                                    <a:pt x="125" y="11"/>
                                  </a:lnTo>
                                  <a:lnTo>
                                    <a:pt x="130" y="33"/>
                                  </a:lnTo>
                                  <a:lnTo>
                                    <a:pt x="120" y="41"/>
                                  </a:lnTo>
                                  <a:lnTo>
                                    <a:pt x="148" y="55"/>
                                  </a:lnTo>
                                  <a:lnTo>
                                    <a:pt x="156" y="90"/>
                                  </a:lnTo>
                                  <a:lnTo>
                                    <a:pt x="188" y="98"/>
                                  </a:lnTo>
                                  <a:lnTo>
                                    <a:pt x="205" y="117"/>
                                  </a:lnTo>
                                  <a:lnTo>
                                    <a:pt x="236" y="130"/>
                                  </a:lnTo>
                                  <a:lnTo>
                                    <a:pt x="286" y="121"/>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22" name="Freeform 1401"/>
                            <p:cNvSpPr>
                              <a:spLocks/>
                            </p:cNvSpPr>
                            <p:nvPr/>
                          </p:nvSpPr>
                          <p:spPr bwMode="auto">
                            <a:xfrm>
                              <a:off x="3519" y="1921"/>
                              <a:ext cx="7" cy="7"/>
                            </a:xfrm>
                            <a:custGeom>
                              <a:avLst/>
                              <a:gdLst>
                                <a:gd name="T0" fmla="*/ 0 w 15"/>
                                <a:gd name="T1" fmla="*/ 0 h 16"/>
                                <a:gd name="T2" fmla="*/ 0 w 15"/>
                                <a:gd name="T3" fmla="*/ 0 h 16"/>
                                <a:gd name="T4" fmla="*/ 0 w 15"/>
                                <a:gd name="T5" fmla="*/ 0 h 16"/>
                                <a:gd name="T6" fmla="*/ 0 w 15"/>
                                <a:gd name="T7" fmla="*/ 0 h 16"/>
                                <a:gd name="T8" fmla="*/ 0 60000 65536"/>
                                <a:gd name="T9" fmla="*/ 0 60000 65536"/>
                                <a:gd name="T10" fmla="*/ 0 60000 65536"/>
                                <a:gd name="T11" fmla="*/ 0 60000 65536"/>
                                <a:gd name="T12" fmla="*/ 0 w 15"/>
                                <a:gd name="T13" fmla="*/ 0 h 16"/>
                                <a:gd name="T14" fmla="*/ 15 w 15"/>
                                <a:gd name="T15" fmla="*/ 16 h 16"/>
                              </a:gdLst>
                              <a:ahLst/>
                              <a:cxnLst>
                                <a:cxn ang="T8">
                                  <a:pos x="T0" y="T1"/>
                                </a:cxn>
                                <a:cxn ang="T9">
                                  <a:pos x="T2" y="T3"/>
                                </a:cxn>
                                <a:cxn ang="T10">
                                  <a:pos x="T4" y="T5"/>
                                </a:cxn>
                                <a:cxn ang="T11">
                                  <a:pos x="T6" y="T7"/>
                                </a:cxn>
                              </a:cxnLst>
                              <a:rect l="T12" t="T13" r="T14" b="T15"/>
                              <a:pathLst>
                                <a:path w="15" h="16">
                                  <a:moveTo>
                                    <a:pt x="9" y="16"/>
                                  </a:moveTo>
                                  <a:lnTo>
                                    <a:pt x="15" y="0"/>
                                  </a:lnTo>
                                  <a:lnTo>
                                    <a:pt x="0" y="16"/>
                                  </a:lnTo>
                                  <a:lnTo>
                                    <a:pt x="9" y="16"/>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23" name="Freeform 1402"/>
                            <p:cNvSpPr>
                              <a:spLocks/>
                            </p:cNvSpPr>
                            <p:nvPr/>
                          </p:nvSpPr>
                          <p:spPr bwMode="auto">
                            <a:xfrm>
                              <a:off x="3519" y="1921"/>
                              <a:ext cx="7" cy="7"/>
                            </a:xfrm>
                            <a:custGeom>
                              <a:avLst/>
                              <a:gdLst>
                                <a:gd name="T0" fmla="*/ 0 w 15"/>
                                <a:gd name="T1" fmla="*/ 0 h 16"/>
                                <a:gd name="T2" fmla="*/ 0 w 15"/>
                                <a:gd name="T3" fmla="*/ 0 h 16"/>
                                <a:gd name="T4" fmla="*/ 0 w 15"/>
                                <a:gd name="T5" fmla="*/ 0 h 16"/>
                                <a:gd name="T6" fmla="*/ 0 w 15"/>
                                <a:gd name="T7" fmla="*/ 0 h 16"/>
                                <a:gd name="T8" fmla="*/ 0 60000 65536"/>
                                <a:gd name="T9" fmla="*/ 0 60000 65536"/>
                                <a:gd name="T10" fmla="*/ 0 60000 65536"/>
                                <a:gd name="T11" fmla="*/ 0 60000 65536"/>
                                <a:gd name="T12" fmla="*/ 0 w 15"/>
                                <a:gd name="T13" fmla="*/ 0 h 16"/>
                                <a:gd name="T14" fmla="*/ 15 w 15"/>
                                <a:gd name="T15" fmla="*/ 16 h 16"/>
                              </a:gdLst>
                              <a:ahLst/>
                              <a:cxnLst>
                                <a:cxn ang="T8">
                                  <a:pos x="T0" y="T1"/>
                                </a:cxn>
                                <a:cxn ang="T9">
                                  <a:pos x="T2" y="T3"/>
                                </a:cxn>
                                <a:cxn ang="T10">
                                  <a:pos x="T4" y="T5"/>
                                </a:cxn>
                                <a:cxn ang="T11">
                                  <a:pos x="T6" y="T7"/>
                                </a:cxn>
                              </a:cxnLst>
                              <a:rect l="T12" t="T13" r="T14" b="T15"/>
                              <a:pathLst>
                                <a:path w="15" h="16">
                                  <a:moveTo>
                                    <a:pt x="9" y="16"/>
                                  </a:moveTo>
                                  <a:lnTo>
                                    <a:pt x="15" y="0"/>
                                  </a:lnTo>
                                  <a:lnTo>
                                    <a:pt x="0" y="16"/>
                                  </a:lnTo>
                                  <a:lnTo>
                                    <a:pt x="9" y="16"/>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24" name="Freeform 1403"/>
                            <p:cNvSpPr>
                              <a:spLocks/>
                            </p:cNvSpPr>
                            <p:nvPr/>
                          </p:nvSpPr>
                          <p:spPr bwMode="auto">
                            <a:xfrm>
                              <a:off x="3481" y="1918"/>
                              <a:ext cx="5" cy="11"/>
                            </a:xfrm>
                            <a:custGeom>
                              <a:avLst/>
                              <a:gdLst>
                                <a:gd name="T0" fmla="*/ 0 w 12"/>
                                <a:gd name="T1" fmla="*/ 0 h 22"/>
                                <a:gd name="T2" fmla="*/ 0 w 12"/>
                                <a:gd name="T3" fmla="*/ 0 h 22"/>
                                <a:gd name="T4" fmla="*/ 0 w 12"/>
                                <a:gd name="T5" fmla="*/ 1 h 22"/>
                                <a:gd name="T6" fmla="*/ 0 w 12"/>
                                <a:gd name="T7" fmla="*/ 1 h 22"/>
                                <a:gd name="T8" fmla="*/ 0 w 12"/>
                                <a:gd name="T9" fmla="*/ 0 h 22"/>
                                <a:gd name="T10" fmla="*/ 0 60000 65536"/>
                                <a:gd name="T11" fmla="*/ 0 60000 65536"/>
                                <a:gd name="T12" fmla="*/ 0 60000 65536"/>
                                <a:gd name="T13" fmla="*/ 0 60000 65536"/>
                                <a:gd name="T14" fmla="*/ 0 60000 65536"/>
                                <a:gd name="T15" fmla="*/ 0 w 12"/>
                                <a:gd name="T16" fmla="*/ 0 h 22"/>
                                <a:gd name="T17" fmla="*/ 12 w 12"/>
                                <a:gd name="T18" fmla="*/ 22 h 22"/>
                              </a:gdLst>
                              <a:ahLst/>
                              <a:cxnLst>
                                <a:cxn ang="T10">
                                  <a:pos x="T0" y="T1"/>
                                </a:cxn>
                                <a:cxn ang="T11">
                                  <a:pos x="T2" y="T3"/>
                                </a:cxn>
                                <a:cxn ang="T12">
                                  <a:pos x="T4" y="T5"/>
                                </a:cxn>
                                <a:cxn ang="T13">
                                  <a:pos x="T6" y="T7"/>
                                </a:cxn>
                                <a:cxn ang="T14">
                                  <a:pos x="T8" y="T9"/>
                                </a:cxn>
                              </a:cxnLst>
                              <a:rect l="T15" t="T16" r="T17" b="T18"/>
                              <a:pathLst>
                                <a:path w="12" h="22">
                                  <a:moveTo>
                                    <a:pt x="10" y="0"/>
                                  </a:moveTo>
                                  <a:lnTo>
                                    <a:pt x="2" y="0"/>
                                  </a:lnTo>
                                  <a:lnTo>
                                    <a:pt x="0" y="16"/>
                                  </a:lnTo>
                                  <a:lnTo>
                                    <a:pt x="12" y="22"/>
                                  </a:lnTo>
                                  <a:lnTo>
                                    <a:pt x="1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25" name="Freeform 1404"/>
                            <p:cNvSpPr>
                              <a:spLocks/>
                            </p:cNvSpPr>
                            <p:nvPr/>
                          </p:nvSpPr>
                          <p:spPr bwMode="auto">
                            <a:xfrm>
                              <a:off x="3481" y="1918"/>
                              <a:ext cx="5" cy="11"/>
                            </a:xfrm>
                            <a:custGeom>
                              <a:avLst/>
                              <a:gdLst>
                                <a:gd name="T0" fmla="*/ 0 w 12"/>
                                <a:gd name="T1" fmla="*/ 0 h 22"/>
                                <a:gd name="T2" fmla="*/ 0 w 12"/>
                                <a:gd name="T3" fmla="*/ 0 h 22"/>
                                <a:gd name="T4" fmla="*/ 0 w 12"/>
                                <a:gd name="T5" fmla="*/ 1 h 22"/>
                                <a:gd name="T6" fmla="*/ 0 w 12"/>
                                <a:gd name="T7" fmla="*/ 1 h 22"/>
                                <a:gd name="T8" fmla="*/ 0 w 12"/>
                                <a:gd name="T9" fmla="*/ 0 h 22"/>
                                <a:gd name="T10" fmla="*/ 0 60000 65536"/>
                                <a:gd name="T11" fmla="*/ 0 60000 65536"/>
                                <a:gd name="T12" fmla="*/ 0 60000 65536"/>
                                <a:gd name="T13" fmla="*/ 0 60000 65536"/>
                                <a:gd name="T14" fmla="*/ 0 60000 65536"/>
                                <a:gd name="T15" fmla="*/ 0 w 12"/>
                                <a:gd name="T16" fmla="*/ 0 h 22"/>
                                <a:gd name="T17" fmla="*/ 12 w 12"/>
                                <a:gd name="T18" fmla="*/ 22 h 22"/>
                              </a:gdLst>
                              <a:ahLst/>
                              <a:cxnLst>
                                <a:cxn ang="T10">
                                  <a:pos x="T0" y="T1"/>
                                </a:cxn>
                                <a:cxn ang="T11">
                                  <a:pos x="T2" y="T3"/>
                                </a:cxn>
                                <a:cxn ang="T12">
                                  <a:pos x="T4" y="T5"/>
                                </a:cxn>
                                <a:cxn ang="T13">
                                  <a:pos x="T6" y="T7"/>
                                </a:cxn>
                                <a:cxn ang="T14">
                                  <a:pos x="T8" y="T9"/>
                                </a:cxn>
                              </a:cxnLst>
                              <a:rect l="T15" t="T16" r="T17" b="T18"/>
                              <a:pathLst>
                                <a:path w="12" h="22">
                                  <a:moveTo>
                                    <a:pt x="10" y="0"/>
                                  </a:moveTo>
                                  <a:lnTo>
                                    <a:pt x="2" y="0"/>
                                  </a:lnTo>
                                  <a:lnTo>
                                    <a:pt x="0" y="16"/>
                                  </a:lnTo>
                                  <a:lnTo>
                                    <a:pt x="12" y="22"/>
                                  </a:lnTo>
                                  <a:lnTo>
                                    <a:pt x="10"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26" name="Freeform 1405"/>
                            <p:cNvSpPr>
                              <a:spLocks/>
                            </p:cNvSpPr>
                            <p:nvPr/>
                          </p:nvSpPr>
                          <p:spPr bwMode="auto">
                            <a:xfrm>
                              <a:off x="3496" y="1583"/>
                              <a:ext cx="155" cy="348"/>
                            </a:xfrm>
                            <a:custGeom>
                              <a:avLst/>
                              <a:gdLst>
                                <a:gd name="T0" fmla="*/ 0 w 341"/>
                                <a:gd name="T1" fmla="*/ 0 h 762"/>
                                <a:gd name="T2" fmla="*/ 0 w 341"/>
                                <a:gd name="T3" fmla="*/ 0 h 762"/>
                                <a:gd name="T4" fmla="*/ 0 w 341"/>
                                <a:gd name="T5" fmla="*/ 0 h 762"/>
                                <a:gd name="T6" fmla="*/ 0 w 341"/>
                                <a:gd name="T7" fmla="*/ 0 h 762"/>
                                <a:gd name="T8" fmla="*/ 0 w 341"/>
                                <a:gd name="T9" fmla="*/ 0 h 762"/>
                                <a:gd name="T10" fmla="*/ 0 w 341"/>
                                <a:gd name="T11" fmla="*/ 0 h 762"/>
                                <a:gd name="T12" fmla="*/ 0 w 341"/>
                                <a:gd name="T13" fmla="*/ 0 h 762"/>
                                <a:gd name="T14" fmla="*/ 0 w 341"/>
                                <a:gd name="T15" fmla="*/ 0 h 762"/>
                                <a:gd name="T16" fmla="*/ 0 w 341"/>
                                <a:gd name="T17" fmla="*/ 0 h 762"/>
                                <a:gd name="T18" fmla="*/ 0 w 341"/>
                                <a:gd name="T19" fmla="*/ 0 h 762"/>
                                <a:gd name="T20" fmla="*/ 0 w 341"/>
                                <a:gd name="T21" fmla="*/ 0 h 762"/>
                                <a:gd name="T22" fmla="*/ 0 w 341"/>
                                <a:gd name="T23" fmla="*/ 0 h 762"/>
                                <a:gd name="T24" fmla="*/ 0 w 341"/>
                                <a:gd name="T25" fmla="*/ 0 h 762"/>
                                <a:gd name="T26" fmla="*/ 0 w 341"/>
                                <a:gd name="T27" fmla="*/ 0 h 762"/>
                                <a:gd name="T28" fmla="*/ 0 w 341"/>
                                <a:gd name="T29" fmla="*/ 0 h 762"/>
                                <a:gd name="T30" fmla="*/ 0 w 341"/>
                                <a:gd name="T31" fmla="*/ 0 h 762"/>
                                <a:gd name="T32" fmla="*/ 0 w 341"/>
                                <a:gd name="T33" fmla="*/ 0 h 762"/>
                                <a:gd name="T34" fmla="*/ 0 w 341"/>
                                <a:gd name="T35" fmla="*/ 0 h 762"/>
                                <a:gd name="T36" fmla="*/ 0 w 341"/>
                                <a:gd name="T37" fmla="*/ 0 h 762"/>
                                <a:gd name="T38" fmla="*/ 0 w 341"/>
                                <a:gd name="T39" fmla="*/ 0 h 762"/>
                                <a:gd name="T40" fmla="*/ 0 w 341"/>
                                <a:gd name="T41" fmla="*/ 0 h 762"/>
                                <a:gd name="T42" fmla="*/ 0 w 341"/>
                                <a:gd name="T43" fmla="*/ 0 h 762"/>
                                <a:gd name="T44" fmla="*/ 0 w 341"/>
                                <a:gd name="T45" fmla="*/ 0 h 762"/>
                                <a:gd name="T46" fmla="*/ 0 w 341"/>
                                <a:gd name="T47" fmla="*/ 0 h 762"/>
                                <a:gd name="T48" fmla="*/ 0 w 341"/>
                                <a:gd name="T49" fmla="*/ 0 h 762"/>
                                <a:gd name="T50" fmla="*/ 0 w 341"/>
                                <a:gd name="T51" fmla="*/ 0 h 762"/>
                                <a:gd name="T52" fmla="*/ 0 w 341"/>
                                <a:gd name="T53" fmla="*/ 0 h 762"/>
                                <a:gd name="T54" fmla="*/ 0 w 341"/>
                                <a:gd name="T55" fmla="*/ 0 h 762"/>
                                <a:gd name="T56" fmla="*/ 0 w 341"/>
                                <a:gd name="T57" fmla="*/ 0 h 762"/>
                                <a:gd name="T58" fmla="*/ 0 w 341"/>
                                <a:gd name="T59" fmla="*/ 0 h 762"/>
                                <a:gd name="T60" fmla="*/ 0 w 341"/>
                                <a:gd name="T61" fmla="*/ 0 h 762"/>
                                <a:gd name="T62" fmla="*/ 0 w 341"/>
                                <a:gd name="T63" fmla="*/ 0 h 762"/>
                                <a:gd name="T64" fmla="*/ 0 w 341"/>
                                <a:gd name="T65" fmla="*/ 0 h 7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1"/>
                                <a:gd name="T100" fmla="*/ 0 h 762"/>
                                <a:gd name="T101" fmla="*/ 341 w 341"/>
                                <a:gd name="T102" fmla="*/ 762 h 7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1" h="762">
                                  <a:moveTo>
                                    <a:pt x="0" y="88"/>
                                  </a:moveTo>
                                  <a:lnTo>
                                    <a:pt x="74" y="152"/>
                                  </a:lnTo>
                                  <a:lnTo>
                                    <a:pt x="93" y="184"/>
                                  </a:lnTo>
                                  <a:lnTo>
                                    <a:pt x="91" y="251"/>
                                  </a:lnTo>
                                  <a:lnTo>
                                    <a:pt x="106" y="284"/>
                                  </a:lnTo>
                                  <a:lnTo>
                                    <a:pt x="98" y="316"/>
                                  </a:lnTo>
                                  <a:lnTo>
                                    <a:pt x="108" y="347"/>
                                  </a:lnTo>
                                  <a:lnTo>
                                    <a:pt x="147" y="383"/>
                                  </a:lnTo>
                                  <a:lnTo>
                                    <a:pt x="155" y="420"/>
                                  </a:lnTo>
                                  <a:lnTo>
                                    <a:pt x="127" y="432"/>
                                  </a:lnTo>
                                  <a:lnTo>
                                    <a:pt x="122" y="453"/>
                                  </a:lnTo>
                                  <a:lnTo>
                                    <a:pt x="67" y="526"/>
                                  </a:lnTo>
                                  <a:lnTo>
                                    <a:pt x="51" y="544"/>
                                  </a:lnTo>
                                  <a:lnTo>
                                    <a:pt x="35" y="544"/>
                                  </a:lnTo>
                                  <a:lnTo>
                                    <a:pt x="33" y="559"/>
                                  </a:lnTo>
                                  <a:lnTo>
                                    <a:pt x="21" y="559"/>
                                  </a:lnTo>
                                  <a:lnTo>
                                    <a:pt x="12" y="583"/>
                                  </a:lnTo>
                                  <a:lnTo>
                                    <a:pt x="18" y="613"/>
                                  </a:lnTo>
                                  <a:lnTo>
                                    <a:pt x="17" y="626"/>
                                  </a:lnTo>
                                  <a:lnTo>
                                    <a:pt x="31" y="661"/>
                                  </a:lnTo>
                                  <a:lnTo>
                                    <a:pt x="25" y="661"/>
                                  </a:lnTo>
                                  <a:lnTo>
                                    <a:pt x="25" y="683"/>
                                  </a:lnTo>
                                  <a:lnTo>
                                    <a:pt x="18" y="696"/>
                                  </a:lnTo>
                                  <a:lnTo>
                                    <a:pt x="25" y="710"/>
                                  </a:lnTo>
                                  <a:lnTo>
                                    <a:pt x="20" y="718"/>
                                  </a:lnTo>
                                  <a:lnTo>
                                    <a:pt x="59" y="741"/>
                                  </a:lnTo>
                                  <a:lnTo>
                                    <a:pt x="69" y="735"/>
                                  </a:lnTo>
                                  <a:lnTo>
                                    <a:pt x="77" y="759"/>
                                  </a:lnTo>
                                  <a:lnTo>
                                    <a:pt x="85" y="753"/>
                                  </a:lnTo>
                                  <a:lnTo>
                                    <a:pt x="90" y="762"/>
                                  </a:lnTo>
                                  <a:lnTo>
                                    <a:pt x="116" y="756"/>
                                  </a:lnTo>
                                  <a:lnTo>
                                    <a:pt x="165" y="731"/>
                                  </a:lnTo>
                                  <a:lnTo>
                                    <a:pt x="220" y="722"/>
                                  </a:lnTo>
                                  <a:lnTo>
                                    <a:pt x="292" y="653"/>
                                  </a:lnTo>
                                  <a:lnTo>
                                    <a:pt x="341" y="582"/>
                                  </a:lnTo>
                                  <a:lnTo>
                                    <a:pt x="341" y="557"/>
                                  </a:lnTo>
                                  <a:lnTo>
                                    <a:pt x="321" y="534"/>
                                  </a:lnTo>
                                  <a:lnTo>
                                    <a:pt x="305" y="512"/>
                                  </a:lnTo>
                                  <a:lnTo>
                                    <a:pt x="314" y="471"/>
                                  </a:lnTo>
                                  <a:lnTo>
                                    <a:pt x="300" y="455"/>
                                  </a:lnTo>
                                  <a:lnTo>
                                    <a:pt x="298" y="432"/>
                                  </a:lnTo>
                                  <a:lnTo>
                                    <a:pt x="290" y="430"/>
                                  </a:lnTo>
                                  <a:lnTo>
                                    <a:pt x="290" y="396"/>
                                  </a:lnTo>
                                  <a:lnTo>
                                    <a:pt x="300" y="359"/>
                                  </a:lnTo>
                                  <a:lnTo>
                                    <a:pt x="272" y="269"/>
                                  </a:lnTo>
                                  <a:lnTo>
                                    <a:pt x="297" y="215"/>
                                  </a:lnTo>
                                  <a:lnTo>
                                    <a:pt x="277" y="173"/>
                                  </a:lnTo>
                                  <a:lnTo>
                                    <a:pt x="251" y="149"/>
                                  </a:lnTo>
                                  <a:lnTo>
                                    <a:pt x="256" y="110"/>
                                  </a:lnTo>
                                  <a:lnTo>
                                    <a:pt x="251" y="106"/>
                                  </a:lnTo>
                                  <a:lnTo>
                                    <a:pt x="267" y="92"/>
                                  </a:lnTo>
                                  <a:lnTo>
                                    <a:pt x="261" y="79"/>
                                  </a:lnTo>
                                  <a:lnTo>
                                    <a:pt x="275" y="59"/>
                                  </a:lnTo>
                                  <a:lnTo>
                                    <a:pt x="272" y="31"/>
                                  </a:lnTo>
                                  <a:lnTo>
                                    <a:pt x="235" y="0"/>
                                  </a:lnTo>
                                  <a:lnTo>
                                    <a:pt x="171" y="23"/>
                                  </a:lnTo>
                                  <a:lnTo>
                                    <a:pt x="165" y="44"/>
                                  </a:lnTo>
                                  <a:lnTo>
                                    <a:pt x="161" y="95"/>
                                  </a:lnTo>
                                  <a:lnTo>
                                    <a:pt x="127" y="124"/>
                                  </a:lnTo>
                                  <a:lnTo>
                                    <a:pt x="108" y="106"/>
                                  </a:lnTo>
                                  <a:lnTo>
                                    <a:pt x="90" y="123"/>
                                  </a:lnTo>
                                  <a:lnTo>
                                    <a:pt x="59" y="116"/>
                                  </a:lnTo>
                                  <a:lnTo>
                                    <a:pt x="20" y="66"/>
                                  </a:lnTo>
                                  <a:lnTo>
                                    <a:pt x="13" y="70"/>
                                  </a:lnTo>
                                  <a:lnTo>
                                    <a:pt x="17" y="82"/>
                                  </a:lnTo>
                                  <a:lnTo>
                                    <a:pt x="0" y="88"/>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27" name="Freeform 1406"/>
                            <p:cNvSpPr>
                              <a:spLocks/>
                            </p:cNvSpPr>
                            <p:nvPr/>
                          </p:nvSpPr>
                          <p:spPr bwMode="auto">
                            <a:xfrm>
                              <a:off x="3496" y="1583"/>
                              <a:ext cx="155" cy="348"/>
                            </a:xfrm>
                            <a:custGeom>
                              <a:avLst/>
                              <a:gdLst>
                                <a:gd name="T0" fmla="*/ 0 w 341"/>
                                <a:gd name="T1" fmla="*/ 0 h 762"/>
                                <a:gd name="T2" fmla="*/ 0 w 341"/>
                                <a:gd name="T3" fmla="*/ 0 h 762"/>
                                <a:gd name="T4" fmla="*/ 0 w 341"/>
                                <a:gd name="T5" fmla="*/ 0 h 762"/>
                                <a:gd name="T6" fmla="*/ 0 w 341"/>
                                <a:gd name="T7" fmla="*/ 0 h 762"/>
                                <a:gd name="T8" fmla="*/ 0 w 341"/>
                                <a:gd name="T9" fmla="*/ 0 h 762"/>
                                <a:gd name="T10" fmla="*/ 0 w 341"/>
                                <a:gd name="T11" fmla="*/ 0 h 762"/>
                                <a:gd name="T12" fmla="*/ 0 w 341"/>
                                <a:gd name="T13" fmla="*/ 0 h 762"/>
                                <a:gd name="T14" fmla="*/ 0 w 341"/>
                                <a:gd name="T15" fmla="*/ 0 h 762"/>
                                <a:gd name="T16" fmla="*/ 0 w 341"/>
                                <a:gd name="T17" fmla="*/ 0 h 762"/>
                                <a:gd name="T18" fmla="*/ 0 w 341"/>
                                <a:gd name="T19" fmla="*/ 0 h 762"/>
                                <a:gd name="T20" fmla="*/ 0 w 341"/>
                                <a:gd name="T21" fmla="*/ 0 h 762"/>
                                <a:gd name="T22" fmla="*/ 0 w 341"/>
                                <a:gd name="T23" fmla="*/ 0 h 762"/>
                                <a:gd name="T24" fmla="*/ 0 w 341"/>
                                <a:gd name="T25" fmla="*/ 0 h 762"/>
                                <a:gd name="T26" fmla="*/ 0 w 341"/>
                                <a:gd name="T27" fmla="*/ 0 h 762"/>
                                <a:gd name="T28" fmla="*/ 0 w 341"/>
                                <a:gd name="T29" fmla="*/ 0 h 762"/>
                                <a:gd name="T30" fmla="*/ 0 w 341"/>
                                <a:gd name="T31" fmla="*/ 0 h 762"/>
                                <a:gd name="T32" fmla="*/ 0 w 341"/>
                                <a:gd name="T33" fmla="*/ 0 h 762"/>
                                <a:gd name="T34" fmla="*/ 0 w 341"/>
                                <a:gd name="T35" fmla="*/ 0 h 762"/>
                                <a:gd name="T36" fmla="*/ 0 w 341"/>
                                <a:gd name="T37" fmla="*/ 0 h 762"/>
                                <a:gd name="T38" fmla="*/ 0 w 341"/>
                                <a:gd name="T39" fmla="*/ 0 h 762"/>
                                <a:gd name="T40" fmla="*/ 0 w 341"/>
                                <a:gd name="T41" fmla="*/ 0 h 762"/>
                                <a:gd name="T42" fmla="*/ 0 w 341"/>
                                <a:gd name="T43" fmla="*/ 0 h 762"/>
                                <a:gd name="T44" fmla="*/ 0 w 341"/>
                                <a:gd name="T45" fmla="*/ 0 h 762"/>
                                <a:gd name="T46" fmla="*/ 0 w 341"/>
                                <a:gd name="T47" fmla="*/ 0 h 762"/>
                                <a:gd name="T48" fmla="*/ 0 w 341"/>
                                <a:gd name="T49" fmla="*/ 0 h 762"/>
                                <a:gd name="T50" fmla="*/ 0 w 341"/>
                                <a:gd name="T51" fmla="*/ 0 h 762"/>
                                <a:gd name="T52" fmla="*/ 0 w 341"/>
                                <a:gd name="T53" fmla="*/ 0 h 762"/>
                                <a:gd name="T54" fmla="*/ 0 w 341"/>
                                <a:gd name="T55" fmla="*/ 0 h 762"/>
                                <a:gd name="T56" fmla="*/ 0 w 341"/>
                                <a:gd name="T57" fmla="*/ 0 h 762"/>
                                <a:gd name="T58" fmla="*/ 0 w 341"/>
                                <a:gd name="T59" fmla="*/ 0 h 762"/>
                                <a:gd name="T60" fmla="*/ 0 w 341"/>
                                <a:gd name="T61" fmla="*/ 0 h 762"/>
                                <a:gd name="T62" fmla="*/ 0 w 341"/>
                                <a:gd name="T63" fmla="*/ 0 h 762"/>
                                <a:gd name="T64" fmla="*/ 0 w 341"/>
                                <a:gd name="T65" fmla="*/ 0 h 7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1"/>
                                <a:gd name="T100" fmla="*/ 0 h 762"/>
                                <a:gd name="T101" fmla="*/ 341 w 341"/>
                                <a:gd name="T102" fmla="*/ 762 h 7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1" h="762">
                                  <a:moveTo>
                                    <a:pt x="0" y="88"/>
                                  </a:moveTo>
                                  <a:lnTo>
                                    <a:pt x="74" y="152"/>
                                  </a:lnTo>
                                  <a:lnTo>
                                    <a:pt x="93" y="184"/>
                                  </a:lnTo>
                                  <a:lnTo>
                                    <a:pt x="91" y="251"/>
                                  </a:lnTo>
                                  <a:lnTo>
                                    <a:pt x="106" y="284"/>
                                  </a:lnTo>
                                  <a:lnTo>
                                    <a:pt x="98" y="316"/>
                                  </a:lnTo>
                                  <a:lnTo>
                                    <a:pt x="108" y="347"/>
                                  </a:lnTo>
                                  <a:lnTo>
                                    <a:pt x="147" y="383"/>
                                  </a:lnTo>
                                  <a:lnTo>
                                    <a:pt x="155" y="420"/>
                                  </a:lnTo>
                                  <a:lnTo>
                                    <a:pt x="127" y="432"/>
                                  </a:lnTo>
                                  <a:lnTo>
                                    <a:pt x="122" y="453"/>
                                  </a:lnTo>
                                  <a:lnTo>
                                    <a:pt x="67" y="526"/>
                                  </a:lnTo>
                                  <a:lnTo>
                                    <a:pt x="51" y="544"/>
                                  </a:lnTo>
                                  <a:lnTo>
                                    <a:pt x="35" y="544"/>
                                  </a:lnTo>
                                  <a:lnTo>
                                    <a:pt x="33" y="559"/>
                                  </a:lnTo>
                                  <a:lnTo>
                                    <a:pt x="21" y="559"/>
                                  </a:lnTo>
                                  <a:lnTo>
                                    <a:pt x="12" y="583"/>
                                  </a:lnTo>
                                  <a:lnTo>
                                    <a:pt x="18" y="613"/>
                                  </a:lnTo>
                                  <a:lnTo>
                                    <a:pt x="17" y="626"/>
                                  </a:lnTo>
                                  <a:lnTo>
                                    <a:pt x="31" y="661"/>
                                  </a:lnTo>
                                  <a:lnTo>
                                    <a:pt x="25" y="661"/>
                                  </a:lnTo>
                                  <a:lnTo>
                                    <a:pt x="25" y="683"/>
                                  </a:lnTo>
                                  <a:lnTo>
                                    <a:pt x="18" y="696"/>
                                  </a:lnTo>
                                  <a:lnTo>
                                    <a:pt x="25" y="710"/>
                                  </a:lnTo>
                                  <a:lnTo>
                                    <a:pt x="20" y="718"/>
                                  </a:lnTo>
                                  <a:lnTo>
                                    <a:pt x="59" y="741"/>
                                  </a:lnTo>
                                  <a:lnTo>
                                    <a:pt x="69" y="735"/>
                                  </a:lnTo>
                                  <a:lnTo>
                                    <a:pt x="77" y="759"/>
                                  </a:lnTo>
                                  <a:lnTo>
                                    <a:pt x="85" y="753"/>
                                  </a:lnTo>
                                  <a:lnTo>
                                    <a:pt x="90" y="762"/>
                                  </a:lnTo>
                                  <a:lnTo>
                                    <a:pt x="116" y="756"/>
                                  </a:lnTo>
                                  <a:lnTo>
                                    <a:pt x="165" y="731"/>
                                  </a:lnTo>
                                  <a:lnTo>
                                    <a:pt x="220" y="722"/>
                                  </a:lnTo>
                                  <a:lnTo>
                                    <a:pt x="292" y="653"/>
                                  </a:lnTo>
                                  <a:lnTo>
                                    <a:pt x="341" y="582"/>
                                  </a:lnTo>
                                  <a:lnTo>
                                    <a:pt x="341" y="557"/>
                                  </a:lnTo>
                                  <a:lnTo>
                                    <a:pt x="321" y="534"/>
                                  </a:lnTo>
                                  <a:lnTo>
                                    <a:pt x="305" y="512"/>
                                  </a:lnTo>
                                  <a:lnTo>
                                    <a:pt x="314" y="471"/>
                                  </a:lnTo>
                                  <a:lnTo>
                                    <a:pt x="300" y="455"/>
                                  </a:lnTo>
                                  <a:lnTo>
                                    <a:pt x="298" y="432"/>
                                  </a:lnTo>
                                  <a:lnTo>
                                    <a:pt x="290" y="430"/>
                                  </a:lnTo>
                                  <a:lnTo>
                                    <a:pt x="290" y="396"/>
                                  </a:lnTo>
                                  <a:lnTo>
                                    <a:pt x="300" y="359"/>
                                  </a:lnTo>
                                  <a:lnTo>
                                    <a:pt x="272" y="269"/>
                                  </a:lnTo>
                                  <a:lnTo>
                                    <a:pt x="297" y="215"/>
                                  </a:lnTo>
                                  <a:lnTo>
                                    <a:pt x="277" y="173"/>
                                  </a:lnTo>
                                  <a:lnTo>
                                    <a:pt x="251" y="149"/>
                                  </a:lnTo>
                                  <a:lnTo>
                                    <a:pt x="256" y="110"/>
                                  </a:lnTo>
                                  <a:lnTo>
                                    <a:pt x="251" y="106"/>
                                  </a:lnTo>
                                  <a:lnTo>
                                    <a:pt x="267" y="92"/>
                                  </a:lnTo>
                                  <a:lnTo>
                                    <a:pt x="261" y="79"/>
                                  </a:lnTo>
                                  <a:lnTo>
                                    <a:pt x="275" y="59"/>
                                  </a:lnTo>
                                  <a:lnTo>
                                    <a:pt x="272" y="31"/>
                                  </a:lnTo>
                                  <a:lnTo>
                                    <a:pt x="235" y="0"/>
                                  </a:lnTo>
                                  <a:lnTo>
                                    <a:pt x="171" y="23"/>
                                  </a:lnTo>
                                  <a:lnTo>
                                    <a:pt x="165" y="44"/>
                                  </a:lnTo>
                                  <a:lnTo>
                                    <a:pt x="161" y="95"/>
                                  </a:lnTo>
                                  <a:lnTo>
                                    <a:pt x="127" y="124"/>
                                  </a:lnTo>
                                  <a:lnTo>
                                    <a:pt x="108" y="106"/>
                                  </a:lnTo>
                                  <a:lnTo>
                                    <a:pt x="90" y="123"/>
                                  </a:lnTo>
                                  <a:lnTo>
                                    <a:pt x="59" y="116"/>
                                  </a:lnTo>
                                  <a:lnTo>
                                    <a:pt x="20" y="66"/>
                                  </a:lnTo>
                                  <a:lnTo>
                                    <a:pt x="13" y="70"/>
                                  </a:lnTo>
                                  <a:lnTo>
                                    <a:pt x="17" y="82"/>
                                  </a:lnTo>
                                  <a:lnTo>
                                    <a:pt x="0" y="88"/>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28" name="Freeform 1407"/>
                            <p:cNvSpPr>
                              <a:spLocks/>
                            </p:cNvSpPr>
                            <p:nvPr/>
                          </p:nvSpPr>
                          <p:spPr bwMode="auto">
                            <a:xfrm>
                              <a:off x="3219" y="2336"/>
                              <a:ext cx="4" cy="4"/>
                            </a:xfrm>
                            <a:custGeom>
                              <a:avLst/>
                              <a:gdLst>
                                <a:gd name="T0" fmla="*/ 0 w 10"/>
                                <a:gd name="T1" fmla="*/ 0 h 10"/>
                                <a:gd name="T2" fmla="*/ 0 w 10"/>
                                <a:gd name="T3" fmla="*/ 0 h 10"/>
                                <a:gd name="T4" fmla="*/ 0 w 10"/>
                                <a:gd name="T5" fmla="*/ 0 h 10"/>
                                <a:gd name="T6" fmla="*/ 0 w 10"/>
                                <a:gd name="T7" fmla="*/ 0 h 10"/>
                                <a:gd name="T8" fmla="*/ 0 60000 65536"/>
                                <a:gd name="T9" fmla="*/ 0 60000 65536"/>
                                <a:gd name="T10" fmla="*/ 0 60000 65536"/>
                                <a:gd name="T11" fmla="*/ 0 60000 65536"/>
                                <a:gd name="T12" fmla="*/ 0 w 10"/>
                                <a:gd name="T13" fmla="*/ 0 h 10"/>
                                <a:gd name="T14" fmla="*/ 10 w 10"/>
                                <a:gd name="T15" fmla="*/ 10 h 10"/>
                              </a:gdLst>
                              <a:ahLst/>
                              <a:cxnLst>
                                <a:cxn ang="T8">
                                  <a:pos x="T0" y="T1"/>
                                </a:cxn>
                                <a:cxn ang="T9">
                                  <a:pos x="T2" y="T3"/>
                                </a:cxn>
                                <a:cxn ang="T10">
                                  <a:pos x="T4" y="T5"/>
                                </a:cxn>
                                <a:cxn ang="T11">
                                  <a:pos x="T6" y="T7"/>
                                </a:cxn>
                              </a:cxnLst>
                              <a:rect l="T12" t="T13" r="T14" b="T15"/>
                              <a:pathLst>
                                <a:path w="10" h="10">
                                  <a:moveTo>
                                    <a:pt x="0" y="0"/>
                                  </a:moveTo>
                                  <a:lnTo>
                                    <a:pt x="10" y="5"/>
                                  </a:lnTo>
                                  <a:lnTo>
                                    <a:pt x="6" y="10"/>
                                  </a:lnTo>
                                  <a:lnTo>
                                    <a:pt x="0"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29" name="Freeform 1408"/>
                            <p:cNvSpPr>
                              <a:spLocks/>
                            </p:cNvSpPr>
                            <p:nvPr/>
                          </p:nvSpPr>
                          <p:spPr bwMode="auto">
                            <a:xfrm>
                              <a:off x="3123" y="2046"/>
                              <a:ext cx="2" cy="7"/>
                            </a:xfrm>
                            <a:custGeom>
                              <a:avLst/>
                              <a:gdLst>
                                <a:gd name="T0" fmla="*/ 0 w 4"/>
                                <a:gd name="T1" fmla="*/ 0 h 14"/>
                                <a:gd name="T2" fmla="*/ 1 w 4"/>
                                <a:gd name="T3" fmla="*/ 1 h 14"/>
                                <a:gd name="T4" fmla="*/ 1 w 4"/>
                                <a:gd name="T5" fmla="*/ 0 h 14"/>
                                <a:gd name="T6" fmla="*/ 0 w 4"/>
                                <a:gd name="T7" fmla="*/ 0 h 14"/>
                                <a:gd name="T8" fmla="*/ 0 60000 65536"/>
                                <a:gd name="T9" fmla="*/ 0 60000 65536"/>
                                <a:gd name="T10" fmla="*/ 0 60000 65536"/>
                                <a:gd name="T11" fmla="*/ 0 60000 65536"/>
                                <a:gd name="T12" fmla="*/ 0 w 4"/>
                                <a:gd name="T13" fmla="*/ 0 h 14"/>
                                <a:gd name="T14" fmla="*/ 4 w 4"/>
                                <a:gd name="T15" fmla="*/ 14 h 14"/>
                              </a:gdLst>
                              <a:ahLst/>
                              <a:cxnLst>
                                <a:cxn ang="T8">
                                  <a:pos x="T0" y="T1"/>
                                </a:cxn>
                                <a:cxn ang="T9">
                                  <a:pos x="T2" y="T3"/>
                                </a:cxn>
                                <a:cxn ang="T10">
                                  <a:pos x="T4" y="T5"/>
                                </a:cxn>
                                <a:cxn ang="T11">
                                  <a:pos x="T6" y="T7"/>
                                </a:cxn>
                              </a:cxnLst>
                              <a:rect l="T12" t="T13" r="T14" b="T15"/>
                              <a:pathLst>
                                <a:path w="4" h="14">
                                  <a:moveTo>
                                    <a:pt x="0" y="0"/>
                                  </a:moveTo>
                                  <a:lnTo>
                                    <a:pt x="3" y="14"/>
                                  </a:lnTo>
                                  <a:lnTo>
                                    <a:pt x="4" y="0"/>
                                  </a:lnTo>
                                  <a:lnTo>
                                    <a:pt x="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30" name="Freeform 1409"/>
                            <p:cNvSpPr>
                              <a:spLocks/>
                            </p:cNvSpPr>
                            <p:nvPr/>
                          </p:nvSpPr>
                          <p:spPr bwMode="auto">
                            <a:xfrm>
                              <a:off x="3123" y="2046"/>
                              <a:ext cx="2" cy="7"/>
                            </a:xfrm>
                            <a:custGeom>
                              <a:avLst/>
                              <a:gdLst>
                                <a:gd name="T0" fmla="*/ 0 w 4"/>
                                <a:gd name="T1" fmla="*/ 0 h 14"/>
                                <a:gd name="T2" fmla="*/ 1 w 4"/>
                                <a:gd name="T3" fmla="*/ 1 h 14"/>
                                <a:gd name="T4" fmla="*/ 1 w 4"/>
                                <a:gd name="T5" fmla="*/ 0 h 14"/>
                                <a:gd name="T6" fmla="*/ 0 w 4"/>
                                <a:gd name="T7" fmla="*/ 0 h 14"/>
                                <a:gd name="T8" fmla="*/ 0 60000 65536"/>
                                <a:gd name="T9" fmla="*/ 0 60000 65536"/>
                                <a:gd name="T10" fmla="*/ 0 60000 65536"/>
                                <a:gd name="T11" fmla="*/ 0 60000 65536"/>
                                <a:gd name="T12" fmla="*/ 0 w 4"/>
                                <a:gd name="T13" fmla="*/ 0 h 14"/>
                                <a:gd name="T14" fmla="*/ 4 w 4"/>
                                <a:gd name="T15" fmla="*/ 14 h 14"/>
                              </a:gdLst>
                              <a:ahLst/>
                              <a:cxnLst>
                                <a:cxn ang="T8">
                                  <a:pos x="T0" y="T1"/>
                                </a:cxn>
                                <a:cxn ang="T9">
                                  <a:pos x="T2" y="T3"/>
                                </a:cxn>
                                <a:cxn ang="T10">
                                  <a:pos x="T4" y="T5"/>
                                </a:cxn>
                                <a:cxn ang="T11">
                                  <a:pos x="T6" y="T7"/>
                                </a:cxn>
                              </a:cxnLst>
                              <a:rect l="T12" t="T13" r="T14" b="T15"/>
                              <a:pathLst>
                                <a:path w="4" h="14">
                                  <a:moveTo>
                                    <a:pt x="0" y="0"/>
                                  </a:moveTo>
                                  <a:lnTo>
                                    <a:pt x="3" y="14"/>
                                  </a:lnTo>
                                  <a:lnTo>
                                    <a:pt x="4" y="0"/>
                                  </a:lnTo>
                                  <a:lnTo>
                                    <a:pt x="0"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31" name="Freeform 1410"/>
                            <p:cNvSpPr>
                              <a:spLocks/>
                            </p:cNvSpPr>
                            <p:nvPr/>
                          </p:nvSpPr>
                          <p:spPr bwMode="auto">
                            <a:xfrm>
                              <a:off x="3176" y="1912"/>
                              <a:ext cx="7" cy="21"/>
                            </a:xfrm>
                            <a:custGeom>
                              <a:avLst/>
                              <a:gdLst>
                                <a:gd name="T0" fmla="*/ 0 w 17"/>
                                <a:gd name="T1" fmla="*/ 0 h 46"/>
                                <a:gd name="T2" fmla="*/ 0 w 17"/>
                                <a:gd name="T3" fmla="*/ 0 h 46"/>
                                <a:gd name="T4" fmla="*/ 0 w 17"/>
                                <a:gd name="T5" fmla="*/ 0 h 46"/>
                                <a:gd name="T6" fmla="*/ 0 w 17"/>
                                <a:gd name="T7" fmla="*/ 0 h 46"/>
                                <a:gd name="T8" fmla="*/ 0 w 17"/>
                                <a:gd name="T9" fmla="*/ 0 h 46"/>
                                <a:gd name="T10" fmla="*/ 0 w 17"/>
                                <a:gd name="T11" fmla="*/ 0 h 46"/>
                                <a:gd name="T12" fmla="*/ 0 w 17"/>
                                <a:gd name="T13" fmla="*/ 0 h 46"/>
                                <a:gd name="T14" fmla="*/ 0 60000 65536"/>
                                <a:gd name="T15" fmla="*/ 0 60000 65536"/>
                                <a:gd name="T16" fmla="*/ 0 60000 65536"/>
                                <a:gd name="T17" fmla="*/ 0 60000 65536"/>
                                <a:gd name="T18" fmla="*/ 0 60000 65536"/>
                                <a:gd name="T19" fmla="*/ 0 60000 65536"/>
                                <a:gd name="T20" fmla="*/ 0 60000 65536"/>
                                <a:gd name="T21" fmla="*/ 0 w 17"/>
                                <a:gd name="T22" fmla="*/ 0 h 46"/>
                                <a:gd name="T23" fmla="*/ 17 w 17"/>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46">
                                  <a:moveTo>
                                    <a:pt x="12" y="0"/>
                                  </a:moveTo>
                                  <a:lnTo>
                                    <a:pt x="0" y="23"/>
                                  </a:lnTo>
                                  <a:lnTo>
                                    <a:pt x="12" y="28"/>
                                  </a:lnTo>
                                  <a:lnTo>
                                    <a:pt x="9" y="46"/>
                                  </a:lnTo>
                                  <a:lnTo>
                                    <a:pt x="15" y="37"/>
                                  </a:lnTo>
                                  <a:lnTo>
                                    <a:pt x="17" y="13"/>
                                  </a:lnTo>
                                  <a:lnTo>
                                    <a:pt x="12"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32" name="Freeform 1411"/>
                            <p:cNvSpPr>
                              <a:spLocks/>
                            </p:cNvSpPr>
                            <p:nvPr/>
                          </p:nvSpPr>
                          <p:spPr bwMode="auto">
                            <a:xfrm>
                              <a:off x="3176" y="1912"/>
                              <a:ext cx="7" cy="21"/>
                            </a:xfrm>
                            <a:custGeom>
                              <a:avLst/>
                              <a:gdLst>
                                <a:gd name="T0" fmla="*/ 0 w 17"/>
                                <a:gd name="T1" fmla="*/ 0 h 46"/>
                                <a:gd name="T2" fmla="*/ 0 w 17"/>
                                <a:gd name="T3" fmla="*/ 0 h 46"/>
                                <a:gd name="T4" fmla="*/ 0 w 17"/>
                                <a:gd name="T5" fmla="*/ 0 h 46"/>
                                <a:gd name="T6" fmla="*/ 0 w 17"/>
                                <a:gd name="T7" fmla="*/ 0 h 46"/>
                                <a:gd name="T8" fmla="*/ 0 w 17"/>
                                <a:gd name="T9" fmla="*/ 0 h 46"/>
                                <a:gd name="T10" fmla="*/ 0 w 17"/>
                                <a:gd name="T11" fmla="*/ 0 h 46"/>
                                <a:gd name="T12" fmla="*/ 0 w 17"/>
                                <a:gd name="T13" fmla="*/ 0 h 46"/>
                                <a:gd name="T14" fmla="*/ 0 60000 65536"/>
                                <a:gd name="T15" fmla="*/ 0 60000 65536"/>
                                <a:gd name="T16" fmla="*/ 0 60000 65536"/>
                                <a:gd name="T17" fmla="*/ 0 60000 65536"/>
                                <a:gd name="T18" fmla="*/ 0 60000 65536"/>
                                <a:gd name="T19" fmla="*/ 0 60000 65536"/>
                                <a:gd name="T20" fmla="*/ 0 60000 65536"/>
                                <a:gd name="T21" fmla="*/ 0 w 17"/>
                                <a:gd name="T22" fmla="*/ 0 h 46"/>
                                <a:gd name="T23" fmla="*/ 17 w 17"/>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46">
                                  <a:moveTo>
                                    <a:pt x="12" y="0"/>
                                  </a:moveTo>
                                  <a:lnTo>
                                    <a:pt x="0" y="23"/>
                                  </a:lnTo>
                                  <a:lnTo>
                                    <a:pt x="12" y="28"/>
                                  </a:lnTo>
                                  <a:lnTo>
                                    <a:pt x="9" y="46"/>
                                  </a:lnTo>
                                  <a:lnTo>
                                    <a:pt x="15" y="37"/>
                                  </a:lnTo>
                                  <a:lnTo>
                                    <a:pt x="17" y="13"/>
                                  </a:lnTo>
                                  <a:lnTo>
                                    <a:pt x="12"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33" name="Freeform 1412"/>
                            <p:cNvSpPr>
                              <a:spLocks/>
                            </p:cNvSpPr>
                            <p:nvPr/>
                          </p:nvSpPr>
                          <p:spPr bwMode="auto">
                            <a:xfrm>
                              <a:off x="3084" y="2056"/>
                              <a:ext cx="37" cy="33"/>
                            </a:xfrm>
                            <a:custGeom>
                              <a:avLst/>
                              <a:gdLst>
                                <a:gd name="T0" fmla="*/ 0 w 80"/>
                                <a:gd name="T1" fmla="*/ 0 h 71"/>
                                <a:gd name="T2" fmla="*/ 0 w 80"/>
                                <a:gd name="T3" fmla="*/ 0 h 71"/>
                                <a:gd name="T4" fmla="*/ 0 w 80"/>
                                <a:gd name="T5" fmla="*/ 0 h 71"/>
                                <a:gd name="T6" fmla="*/ 0 w 80"/>
                                <a:gd name="T7" fmla="*/ 0 h 71"/>
                                <a:gd name="T8" fmla="*/ 0 w 80"/>
                                <a:gd name="T9" fmla="*/ 0 h 71"/>
                                <a:gd name="T10" fmla="*/ 0 w 80"/>
                                <a:gd name="T11" fmla="*/ 0 h 71"/>
                                <a:gd name="T12" fmla="*/ 0 w 80"/>
                                <a:gd name="T13" fmla="*/ 0 h 71"/>
                                <a:gd name="T14" fmla="*/ 0 w 80"/>
                                <a:gd name="T15" fmla="*/ 0 h 71"/>
                                <a:gd name="T16" fmla="*/ 0 w 80"/>
                                <a:gd name="T17" fmla="*/ 0 h 71"/>
                                <a:gd name="T18" fmla="*/ 0 w 80"/>
                                <a:gd name="T19" fmla="*/ 0 h 71"/>
                                <a:gd name="T20" fmla="*/ 0 w 80"/>
                                <a:gd name="T21" fmla="*/ 0 h 71"/>
                                <a:gd name="T22" fmla="*/ 0 w 80"/>
                                <a:gd name="T23" fmla="*/ 0 h 71"/>
                                <a:gd name="T24" fmla="*/ 0 w 80"/>
                                <a:gd name="T25" fmla="*/ 0 h 71"/>
                                <a:gd name="T26" fmla="*/ 0 w 80"/>
                                <a:gd name="T27" fmla="*/ 0 h 71"/>
                                <a:gd name="T28" fmla="*/ 0 w 80"/>
                                <a:gd name="T29" fmla="*/ 0 h 71"/>
                                <a:gd name="T30" fmla="*/ 0 w 80"/>
                                <a:gd name="T31" fmla="*/ 0 h 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0"/>
                                <a:gd name="T49" fmla="*/ 0 h 71"/>
                                <a:gd name="T50" fmla="*/ 80 w 80"/>
                                <a:gd name="T51" fmla="*/ 71 h 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0" h="71">
                                  <a:moveTo>
                                    <a:pt x="15" y="19"/>
                                  </a:moveTo>
                                  <a:lnTo>
                                    <a:pt x="0" y="47"/>
                                  </a:lnTo>
                                  <a:lnTo>
                                    <a:pt x="10" y="63"/>
                                  </a:lnTo>
                                  <a:lnTo>
                                    <a:pt x="47" y="49"/>
                                  </a:lnTo>
                                  <a:lnTo>
                                    <a:pt x="59" y="71"/>
                                  </a:lnTo>
                                  <a:lnTo>
                                    <a:pt x="78" y="57"/>
                                  </a:lnTo>
                                  <a:lnTo>
                                    <a:pt x="74" y="44"/>
                                  </a:lnTo>
                                  <a:lnTo>
                                    <a:pt x="78" y="52"/>
                                  </a:lnTo>
                                  <a:lnTo>
                                    <a:pt x="80" y="47"/>
                                  </a:lnTo>
                                  <a:lnTo>
                                    <a:pt x="65" y="37"/>
                                  </a:lnTo>
                                  <a:lnTo>
                                    <a:pt x="69" y="21"/>
                                  </a:lnTo>
                                  <a:lnTo>
                                    <a:pt x="59" y="8"/>
                                  </a:lnTo>
                                  <a:lnTo>
                                    <a:pt x="26" y="16"/>
                                  </a:lnTo>
                                  <a:lnTo>
                                    <a:pt x="33" y="5"/>
                                  </a:lnTo>
                                  <a:lnTo>
                                    <a:pt x="21" y="0"/>
                                  </a:lnTo>
                                  <a:lnTo>
                                    <a:pt x="15" y="19"/>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34" name="Freeform 1413"/>
                            <p:cNvSpPr>
                              <a:spLocks/>
                            </p:cNvSpPr>
                            <p:nvPr/>
                          </p:nvSpPr>
                          <p:spPr bwMode="auto">
                            <a:xfrm>
                              <a:off x="3084" y="2056"/>
                              <a:ext cx="37" cy="33"/>
                            </a:xfrm>
                            <a:custGeom>
                              <a:avLst/>
                              <a:gdLst>
                                <a:gd name="T0" fmla="*/ 0 w 80"/>
                                <a:gd name="T1" fmla="*/ 0 h 71"/>
                                <a:gd name="T2" fmla="*/ 0 w 80"/>
                                <a:gd name="T3" fmla="*/ 0 h 71"/>
                                <a:gd name="T4" fmla="*/ 0 w 80"/>
                                <a:gd name="T5" fmla="*/ 0 h 71"/>
                                <a:gd name="T6" fmla="*/ 0 w 80"/>
                                <a:gd name="T7" fmla="*/ 0 h 71"/>
                                <a:gd name="T8" fmla="*/ 0 w 80"/>
                                <a:gd name="T9" fmla="*/ 0 h 71"/>
                                <a:gd name="T10" fmla="*/ 0 w 80"/>
                                <a:gd name="T11" fmla="*/ 0 h 71"/>
                                <a:gd name="T12" fmla="*/ 0 w 80"/>
                                <a:gd name="T13" fmla="*/ 0 h 71"/>
                                <a:gd name="T14" fmla="*/ 0 w 80"/>
                                <a:gd name="T15" fmla="*/ 0 h 71"/>
                                <a:gd name="T16" fmla="*/ 0 w 80"/>
                                <a:gd name="T17" fmla="*/ 0 h 71"/>
                                <a:gd name="T18" fmla="*/ 0 w 80"/>
                                <a:gd name="T19" fmla="*/ 0 h 71"/>
                                <a:gd name="T20" fmla="*/ 0 w 80"/>
                                <a:gd name="T21" fmla="*/ 0 h 71"/>
                                <a:gd name="T22" fmla="*/ 0 w 80"/>
                                <a:gd name="T23" fmla="*/ 0 h 71"/>
                                <a:gd name="T24" fmla="*/ 0 w 80"/>
                                <a:gd name="T25" fmla="*/ 0 h 71"/>
                                <a:gd name="T26" fmla="*/ 0 w 80"/>
                                <a:gd name="T27" fmla="*/ 0 h 71"/>
                                <a:gd name="T28" fmla="*/ 0 w 80"/>
                                <a:gd name="T29" fmla="*/ 0 h 71"/>
                                <a:gd name="T30" fmla="*/ 0 w 80"/>
                                <a:gd name="T31" fmla="*/ 0 h 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0"/>
                                <a:gd name="T49" fmla="*/ 0 h 71"/>
                                <a:gd name="T50" fmla="*/ 80 w 80"/>
                                <a:gd name="T51" fmla="*/ 71 h 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0" h="71">
                                  <a:moveTo>
                                    <a:pt x="15" y="19"/>
                                  </a:moveTo>
                                  <a:lnTo>
                                    <a:pt x="0" y="47"/>
                                  </a:lnTo>
                                  <a:lnTo>
                                    <a:pt x="10" y="63"/>
                                  </a:lnTo>
                                  <a:lnTo>
                                    <a:pt x="47" y="49"/>
                                  </a:lnTo>
                                  <a:lnTo>
                                    <a:pt x="59" y="71"/>
                                  </a:lnTo>
                                  <a:lnTo>
                                    <a:pt x="78" y="57"/>
                                  </a:lnTo>
                                  <a:lnTo>
                                    <a:pt x="74" y="44"/>
                                  </a:lnTo>
                                  <a:lnTo>
                                    <a:pt x="78" y="52"/>
                                  </a:lnTo>
                                  <a:lnTo>
                                    <a:pt x="80" y="47"/>
                                  </a:lnTo>
                                  <a:lnTo>
                                    <a:pt x="65" y="37"/>
                                  </a:lnTo>
                                  <a:lnTo>
                                    <a:pt x="69" y="21"/>
                                  </a:lnTo>
                                  <a:lnTo>
                                    <a:pt x="59" y="8"/>
                                  </a:lnTo>
                                  <a:lnTo>
                                    <a:pt x="26" y="16"/>
                                  </a:lnTo>
                                  <a:lnTo>
                                    <a:pt x="33" y="5"/>
                                  </a:lnTo>
                                  <a:lnTo>
                                    <a:pt x="21" y="0"/>
                                  </a:lnTo>
                                  <a:lnTo>
                                    <a:pt x="15" y="19"/>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35" name="Freeform 1414"/>
                            <p:cNvSpPr>
                              <a:spLocks/>
                            </p:cNvSpPr>
                            <p:nvPr/>
                          </p:nvSpPr>
                          <p:spPr bwMode="auto">
                            <a:xfrm>
                              <a:off x="3102" y="1995"/>
                              <a:ext cx="14" cy="14"/>
                            </a:xfrm>
                            <a:custGeom>
                              <a:avLst/>
                              <a:gdLst>
                                <a:gd name="T0" fmla="*/ 0 w 31"/>
                                <a:gd name="T1" fmla="*/ 0 h 33"/>
                                <a:gd name="T2" fmla="*/ 0 w 31"/>
                                <a:gd name="T3" fmla="*/ 0 h 33"/>
                                <a:gd name="T4" fmla="*/ 0 w 31"/>
                                <a:gd name="T5" fmla="*/ 0 h 33"/>
                                <a:gd name="T6" fmla="*/ 0 w 31"/>
                                <a:gd name="T7" fmla="*/ 0 h 33"/>
                                <a:gd name="T8" fmla="*/ 0 w 31"/>
                                <a:gd name="T9" fmla="*/ 0 h 33"/>
                                <a:gd name="T10" fmla="*/ 0 w 31"/>
                                <a:gd name="T11" fmla="*/ 0 h 33"/>
                                <a:gd name="T12" fmla="*/ 0 60000 65536"/>
                                <a:gd name="T13" fmla="*/ 0 60000 65536"/>
                                <a:gd name="T14" fmla="*/ 0 60000 65536"/>
                                <a:gd name="T15" fmla="*/ 0 60000 65536"/>
                                <a:gd name="T16" fmla="*/ 0 60000 65536"/>
                                <a:gd name="T17" fmla="*/ 0 60000 65536"/>
                                <a:gd name="T18" fmla="*/ 0 w 31"/>
                                <a:gd name="T19" fmla="*/ 0 h 33"/>
                                <a:gd name="T20" fmla="*/ 31 w 31"/>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1" h="33">
                                  <a:moveTo>
                                    <a:pt x="13" y="0"/>
                                  </a:moveTo>
                                  <a:lnTo>
                                    <a:pt x="0" y="15"/>
                                  </a:lnTo>
                                  <a:lnTo>
                                    <a:pt x="28" y="33"/>
                                  </a:lnTo>
                                  <a:lnTo>
                                    <a:pt x="31" y="25"/>
                                  </a:lnTo>
                                  <a:lnTo>
                                    <a:pt x="21" y="23"/>
                                  </a:lnTo>
                                  <a:lnTo>
                                    <a:pt x="13"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36" name="Freeform 1415"/>
                            <p:cNvSpPr>
                              <a:spLocks/>
                            </p:cNvSpPr>
                            <p:nvPr/>
                          </p:nvSpPr>
                          <p:spPr bwMode="auto">
                            <a:xfrm>
                              <a:off x="3102" y="1995"/>
                              <a:ext cx="14" cy="14"/>
                            </a:xfrm>
                            <a:custGeom>
                              <a:avLst/>
                              <a:gdLst>
                                <a:gd name="T0" fmla="*/ 0 w 31"/>
                                <a:gd name="T1" fmla="*/ 0 h 33"/>
                                <a:gd name="T2" fmla="*/ 0 w 31"/>
                                <a:gd name="T3" fmla="*/ 0 h 33"/>
                                <a:gd name="T4" fmla="*/ 0 w 31"/>
                                <a:gd name="T5" fmla="*/ 0 h 33"/>
                                <a:gd name="T6" fmla="*/ 0 w 31"/>
                                <a:gd name="T7" fmla="*/ 0 h 33"/>
                                <a:gd name="T8" fmla="*/ 0 w 31"/>
                                <a:gd name="T9" fmla="*/ 0 h 33"/>
                                <a:gd name="T10" fmla="*/ 0 w 31"/>
                                <a:gd name="T11" fmla="*/ 0 h 33"/>
                                <a:gd name="T12" fmla="*/ 0 60000 65536"/>
                                <a:gd name="T13" fmla="*/ 0 60000 65536"/>
                                <a:gd name="T14" fmla="*/ 0 60000 65536"/>
                                <a:gd name="T15" fmla="*/ 0 60000 65536"/>
                                <a:gd name="T16" fmla="*/ 0 60000 65536"/>
                                <a:gd name="T17" fmla="*/ 0 60000 65536"/>
                                <a:gd name="T18" fmla="*/ 0 w 31"/>
                                <a:gd name="T19" fmla="*/ 0 h 33"/>
                                <a:gd name="T20" fmla="*/ 31 w 31"/>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1" h="33">
                                  <a:moveTo>
                                    <a:pt x="13" y="0"/>
                                  </a:moveTo>
                                  <a:lnTo>
                                    <a:pt x="0" y="15"/>
                                  </a:lnTo>
                                  <a:lnTo>
                                    <a:pt x="28" y="33"/>
                                  </a:lnTo>
                                  <a:lnTo>
                                    <a:pt x="31" y="25"/>
                                  </a:lnTo>
                                  <a:lnTo>
                                    <a:pt x="21" y="23"/>
                                  </a:lnTo>
                                  <a:lnTo>
                                    <a:pt x="13"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37" name="Freeform 1416"/>
                            <p:cNvSpPr>
                              <a:spLocks/>
                            </p:cNvSpPr>
                            <p:nvPr/>
                          </p:nvSpPr>
                          <p:spPr bwMode="auto">
                            <a:xfrm>
                              <a:off x="3109" y="2023"/>
                              <a:ext cx="7" cy="7"/>
                            </a:xfrm>
                            <a:custGeom>
                              <a:avLst/>
                              <a:gdLst>
                                <a:gd name="T0" fmla="*/ 0 w 16"/>
                                <a:gd name="T1" fmla="*/ 1 h 13"/>
                                <a:gd name="T2" fmla="*/ 0 w 16"/>
                                <a:gd name="T3" fmla="*/ 0 h 13"/>
                                <a:gd name="T4" fmla="*/ 0 w 16"/>
                                <a:gd name="T5" fmla="*/ 1 h 13"/>
                                <a:gd name="T6" fmla="*/ 0 w 16"/>
                                <a:gd name="T7" fmla="*/ 1 h 13"/>
                                <a:gd name="T8" fmla="*/ 0 w 16"/>
                                <a:gd name="T9" fmla="*/ 1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16" y="13"/>
                                  </a:moveTo>
                                  <a:lnTo>
                                    <a:pt x="6" y="0"/>
                                  </a:lnTo>
                                  <a:lnTo>
                                    <a:pt x="0" y="2"/>
                                  </a:lnTo>
                                  <a:lnTo>
                                    <a:pt x="6" y="13"/>
                                  </a:lnTo>
                                  <a:lnTo>
                                    <a:pt x="16" y="13"/>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38" name="Freeform 1417"/>
                            <p:cNvSpPr>
                              <a:spLocks/>
                            </p:cNvSpPr>
                            <p:nvPr/>
                          </p:nvSpPr>
                          <p:spPr bwMode="auto">
                            <a:xfrm>
                              <a:off x="3109" y="2023"/>
                              <a:ext cx="7" cy="7"/>
                            </a:xfrm>
                            <a:custGeom>
                              <a:avLst/>
                              <a:gdLst>
                                <a:gd name="T0" fmla="*/ 0 w 16"/>
                                <a:gd name="T1" fmla="*/ 1 h 13"/>
                                <a:gd name="T2" fmla="*/ 0 w 16"/>
                                <a:gd name="T3" fmla="*/ 0 h 13"/>
                                <a:gd name="T4" fmla="*/ 0 w 16"/>
                                <a:gd name="T5" fmla="*/ 1 h 13"/>
                                <a:gd name="T6" fmla="*/ 0 w 16"/>
                                <a:gd name="T7" fmla="*/ 1 h 13"/>
                                <a:gd name="T8" fmla="*/ 0 w 16"/>
                                <a:gd name="T9" fmla="*/ 1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16" y="13"/>
                                  </a:moveTo>
                                  <a:lnTo>
                                    <a:pt x="6" y="0"/>
                                  </a:lnTo>
                                  <a:lnTo>
                                    <a:pt x="0" y="2"/>
                                  </a:lnTo>
                                  <a:lnTo>
                                    <a:pt x="6" y="13"/>
                                  </a:lnTo>
                                  <a:lnTo>
                                    <a:pt x="16" y="13"/>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39" name="Freeform 1418"/>
                            <p:cNvSpPr>
                              <a:spLocks/>
                            </p:cNvSpPr>
                            <p:nvPr/>
                          </p:nvSpPr>
                          <p:spPr bwMode="auto">
                            <a:xfrm>
                              <a:off x="3113" y="2037"/>
                              <a:ext cx="8" cy="6"/>
                            </a:xfrm>
                            <a:custGeom>
                              <a:avLst/>
                              <a:gdLst>
                                <a:gd name="T0" fmla="*/ 1 w 16"/>
                                <a:gd name="T1" fmla="*/ 0 h 15"/>
                                <a:gd name="T2" fmla="*/ 0 w 16"/>
                                <a:gd name="T3" fmla="*/ 0 h 15"/>
                                <a:gd name="T4" fmla="*/ 1 w 16"/>
                                <a:gd name="T5" fmla="*/ 0 h 15"/>
                                <a:gd name="T6" fmla="*/ 1 w 16"/>
                                <a:gd name="T7" fmla="*/ 0 h 15"/>
                                <a:gd name="T8" fmla="*/ 0 60000 65536"/>
                                <a:gd name="T9" fmla="*/ 0 60000 65536"/>
                                <a:gd name="T10" fmla="*/ 0 60000 65536"/>
                                <a:gd name="T11" fmla="*/ 0 60000 65536"/>
                                <a:gd name="T12" fmla="*/ 0 w 16"/>
                                <a:gd name="T13" fmla="*/ 0 h 15"/>
                                <a:gd name="T14" fmla="*/ 16 w 16"/>
                                <a:gd name="T15" fmla="*/ 15 h 15"/>
                              </a:gdLst>
                              <a:ahLst/>
                              <a:cxnLst>
                                <a:cxn ang="T8">
                                  <a:pos x="T0" y="T1"/>
                                </a:cxn>
                                <a:cxn ang="T9">
                                  <a:pos x="T2" y="T3"/>
                                </a:cxn>
                                <a:cxn ang="T10">
                                  <a:pos x="T4" y="T5"/>
                                </a:cxn>
                                <a:cxn ang="T11">
                                  <a:pos x="T6" y="T7"/>
                                </a:cxn>
                              </a:cxnLst>
                              <a:rect l="T12" t="T13" r="T14" b="T15"/>
                              <a:pathLst>
                                <a:path w="16" h="15">
                                  <a:moveTo>
                                    <a:pt x="16" y="0"/>
                                  </a:moveTo>
                                  <a:lnTo>
                                    <a:pt x="0" y="15"/>
                                  </a:lnTo>
                                  <a:lnTo>
                                    <a:pt x="8" y="0"/>
                                  </a:lnTo>
                                  <a:lnTo>
                                    <a:pt x="16"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40" name="Freeform 1419"/>
                            <p:cNvSpPr>
                              <a:spLocks/>
                            </p:cNvSpPr>
                            <p:nvPr/>
                          </p:nvSpPr>
                          <p:spPr bwMode="auto">
                            <a:xfrm>
                              <a:off x="3113" y="2037"/>
                              <a:ext cx="8" cy="6"/>
                            </a:xfrm>
                            <a:custGeom>
                              <a:avLst/>
                              <a:gdLst>
                                <a:gd name="T0" fmla="*/ 1 w 16"/>
                                <a:gd name="T1" fmla="*/ 0 h 15"/>
                                <a:gd name="T2" fmla="*/ 0 w 16"/>
                                <a:gd name="T3" fmla="*/ 0 h 15"/>
                                <a:gd name="T4" fmla="*/ 1 w 16"/>
                                <a:gd name="T5" fmla="*/ 0 h 15"/>
                                <a:gd name="T6" fmla="*/ 1 w 16"/>
                                <a:gd name="T7" fmla="*/ 0 h 15"/>
                                <a:gd name="T8" fmla="*/ 0 60000 65536"/>
                                <a:gd name="T9" fmla="*/ 0 60000 65536"/>
                                <a:gd name="T10" fmla="*/ 0 60000 65536"/>
                                <a:gd name="T11" fmla="*/ 0 60000 65536"/>
                                <a:gd name="T12" fmla="*/ 0 w 16"/>
                                <a:gd name="T13" fmla="*/ 0 h 15"/>
                                <a:gd name="T14" fmla="*/ 16 w 16"/>
                                <a:gd name="T15" fmla="*/ 15 h 15"/>
                              </a:gdLst>
                              <a:ahLst/>
                              <a:cxnLst>
                                <a:cxn ang="T8">
                                  <a:pos x="T0" y="T1"/>
                                </a:cxn>
                                <a:cxn ang="T9">
                                  <a:pos x="T2" y="T3"/>
                                </a:cxn>
                                <a:cxn ang="T10">
                                  <a:pos x="T4" y="T5"/>
                                </a:cxn>
                                <a:cxn ang="T11">
                                  <a:pos x="T6" y="T7"/>
                                </a:cxn>
                              </a:cxnLst>
                              <a:rect l="T12" t="T13" r="T14" b="T15"/>
                              <a:pathLst>
                                <a:path w="16" h="15">
                                  <a:moveTo>
                                    <a:pt x="16" y="0"/>
                                  </a:moveTo>
                                  <a:lnTo>
                                    <a:pt x="0" y="15"/>
                                  </a:lnTo>
                                  <a:lnTo>
                                    <a:pt x="8" y="0"/>
                                  </a:lnTo>
                                  <a:lnTo>
                                    <a:pt x="16"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41" name="Freeform 1420"/>
                            <p:cNvSpPr>
                              <a:spLocks/>
                            </p:cNvSpPr>
                            <p:nvPr/>
                          </p:nvSpPr>
                          <p:spPr bwMode="auto">
                            <a:xfrm>
                              <a:off x="3106" y="2042"/>
                              <a:ext cx="7" cy="6"/>
                            </a:xfrm>
                            <a:custGeom>
                              <a:avLst/>
                              <a:gdLst>
                                <a:gd name="T0" fmla="*/ 1 w 13"/>
                                <a:gd name="T1" fmla="*/ 0 h 12"/>
                                <a:gd name="T2" fmla="*/ 0 w 13"/>
                                <a:gd name="T3" fmla="*/ 1 h 12"/>
                                <a:gd name="T4" fmla="*/ 1 w 13"/>
                                <a:gd name="T5" fmla="*/ 1 h 12"/>
                                <a:gd name="T6" fmla="*/ 1 w 13"/>
                                <a:gd name="T7" fmla="*/ 0 h 12"/>
                                <a:gd name="T8" fmla="*/ 0 60000 65536"/>
                                <a:gd name="T9" fmla="*/ 0 60000 65536"/>
                                <a:gd name="T10" fmla="*/ 0 60000 65536"/>
                                <a:gd name="T11" fmla="*/ 0 60000 65536"/>
                                <a:gd name="T12" fmla="*/ 0 w 13"/>
                                <a:gd name="T13" fmla="*/ 0 h 12"/>
                                <a:gd name="T14" fmla="*/ 13 w 13"/>
                                <a:gd name="T15" fmla="*/ 12 h 12"/>
                              </a:gdLst>
                              <a:ahLst/>
                              <a:cxnLst>
                                <a:cxn ang="T8">
                                  <a:pos x="T0" y="T1"/>
                                </a:cxn>
                                <a:cxn ang="T9">
                                  <a:pos x="T2" y="T3"/>
                                </a:cxn>
                                <a:cxn ang="T10">
                                  <a:pos x="T4" y="T5"/>
                                </a:cxn>
                                <a:cxn ang="T11">
                                  <a:pos x="T6" y="T7"/>
                                </a:cxn>
                              </a:cxnLst>
                              <a:rect l="T12" t="T13" r="T14" b="T15"/>
                              <a:pathLst>
                                <a:path w="13" h="12">
                                  <a:moveTo>
                                    <a:pt x="8" y="0"/>
                                  </a:moveTo>
                                  <a:lnTo>
                                    <a:pt x="0" y="9"/>
                                  </a:lnTo>
                                  <a:lnTo>
                                    <a:pt x="13" y="12"/>
                                  </a:lnTo>
                                  <a:lnTo>
                                    <a:pt x="8"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42" name="Freeform 1421"/>
                            <p:cNvSpPr>
                              <a:spLocks/>
                            </p:cNvSpPr>
                            <p:nvPr/>
                          </p:nvSpPr>
                          <p:spPr bwMode="auto">
                            <a:xfrm>
                              <a:off x="3106" y="2042"/>
                              <a:ext cx="7" cy="6"/>
                            </a:xfrm>
                            <a:custGeom>
                              <a:avLst/>
                              <a:gdLst>
                                <a:gd name="T0" fmla="*/ 1 w 13"/>
                                <a:gd name="T1" fmla="*/ 0 h 12"/>
                                <a:gd name="T2" fmla="*/ 0 w 13"/>
                                <a:gd name="T3" fmla="*/ 1 h 12"/>
                                <a:gd name="T4" fmla="*/ 1 w 13"/>
                                <a:gd name="T5" fmla="*/ 1 h 12"/>
                                <a:gd name="T6" fmla="*/ 1 w 13"/>
                                <a:gd name="T7" fmla="*/ 0 h 12"/>
                                <a:gd name="T8" fmla="*/ 0 60000 65536"/>
                                <a:gd name="T9" fmla="*/ 0 60000 65536"/>
                                <a:gd name="T10" fmla="*/ 0 60000 65536"/>
                                <a:gd name="T11" fmla="*/ 0 60000 65536"/>
                                <a:gd name="T12" fmla="*/ 0 w 13"/>
                                <a:gd name="T13" fmla="*/ 0 h 12"/>
                                <a:gd name="T14" fmla="*/ 13 w 13"/>
                                <a:gd name="T15" fmla="*/ 12 h 12"/>
                              </a:gdLst>
                              <a:ahLst/>
                              <a:cxnLst>
                                <a:cxn ang="T8">
                                  <a:pos x="T0" y="T1"/>
                                </a:cxn>
                                <a:cxn ang="T9">
                                  <a:pos x="T2" y="T3"/>
                                </a:cxn>
                                <a:cxn ang="T10">
                                  <a:pos x="T4" y="T5"/>
                                </a:cxn>
                                <a:cxn ang="T11">
                                  <a:pos x="T6" y="T7"/>
                                </a:cxn>
                              </a:cxnLst>
                              <a:rect l="T12" t="T13" r="T14" b="T15"/>
                              <a:pathLst>
                                <a:path w="13" h="12">
                                  <a:moveTo>
                                    <a:pt x="8" y="0"/>
                                  </a:moveTo>
                                  <a:lnTo>
                                    <a:pt x="0" y="9"/>
                                  </a:lnTo>
                                  <a:lnTo>
                                    <a:pt x="13" y="12"/>
                                  </a:lnTo>
                                  <a:lnTo>
                                    <a:pt x="8"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43" name="Freeform 1422"/>
                            <p:cNvSpPr>
                              <a:spLocks/>
                            </p:cNvSpPr>
                            <p:nvPr/>
                          </p:nvSpPr>
                          <p:spPr bwMode="auto">
                            <a:xfrm>
                              <a:off x="3131" y="2080"/>
                              <a:ext cx="4" cy="7"/>
                            </a:xfrm>
                            <a:custGeom>
                              <a:avLst/>
                              <a:gdLst>
                                <a:gd name="T0" fmla="*/ 0 w 10"/>
                                <a:gd name="T1" fmla="*/ 0 h 16"/>
                                <a:gd name="T2" fmla="*/ 0 w 10"/>
                                <a:gd name="T3" fmla="*/ 0 h 16"/>
                                <a:gd name="T4" fmla="*/ 0 w 10"/>
                                <a:gd name="T5" fmla="*/ 0 h 16"/>
                                <a:gd name="T6" fmla="*/ 0 w 10"/>
                                <a:gd name="T7" fmla="*/ 0 h 16"/>
                                <a:gd name="T8" fmla="*/ 0 60000 65536"/>
                                <a:gd name="T9" fmla="*/ 0 60000 65536"/>
                                <a:gd name="T10" fmla="*/ 0 60000 65536"/>
                                <a:gd name="T11" fmla="*/ 0 60000 65536"/>
                                <a:gd name="T12" fmla="*/ 0 w 10"/>
                                <a:gd name="T13" fmla="*/ 0 h 16"/>
                                <a:gd name="T14" fmla="*/ 10 w 10"/>
                                <a:gd name="T15" fmla="*/ 16 h 16"/>
                              </a:gdLst>
                              <a:ahLst/>
                              <a:cxnLst>
                                <a:cxn ang="T8">
                                  <a:pos x="T0" y="T1"/>
                                </a:cxn>
                                <a:cxn ang="T9">
                                  <a:pos x="T2" y="T3"/>
                                </a:cxn>
                                <a:cxn ang="T10">
                                  <a:pos x="T4" y="T5"/>
                                </a:cxn>
                                <a:cxn ang="T11">
                                  <a:pos x="T6" y="T7"/>
                                </a:cxn>
                              </a:cxnLst>
                              <a:rect l="T12" t="T13" r="T14" b="T15"/>
                              <a:pathLst>
                                <a:path w="10" h="16">
                                  <a:moveTo>
                                    <a:pt x="10" y="0"/>
                                  </a:moveTo>
                                  <a:lnTo>
                                    <a:pt x="0" y="16"/>
                                  </a:lnTo>
                                  <a:lnTo>
                                    <a:pt x="10" y="11"/>
                                  </a:lnTo>
                                  <a:lnTo>
                                    <a:pt x="1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44" name="Freeform 1423"/>
                            <p:cNvSpPr>
                              <a:spLocks/>
                            </p:cNvSpPr>
                            <p:nvPr/>
                          </p:nvSpPr>
                          <p:spPr bwMode="auto">
                            <a:xfrm>
                              <a:off x="3131" y="2080"/>
                              <a:ext cx="4" cy="7"/>
                            </a:xfrm>
                            <a:custGeom>
                              <a:avLst/>
                              <a:gdLst>
                                <a:gd name="T0" fmla="*/ 0 w 10"/>
                                <a:gd name="T1" fmla="*/ 0 h 16"/>
                                <a:gd name="T2" fmla="*/ 0 w 10"/>
                                <a:gd name="T3" fmla="*/ 0 h 16"/>
                                <a:gd name="T4" fmla="*/ 0 w 10"/>
                                <a:gd name="T5" fmla="*/ 0 h 16"/>
                                <a:gd name="T6" fmla="*/ 0 w 10"/>
                                <a:gd name="T7" fmla="*/ 0 h 16"/>
                                <a:gd name="T8" fmla="*/ 0 60000 65536"/>
                                <a:gd name="T9" fmla="*/ 0 60000 65536"/>
                                <a:gd name="T10" fmla="*/ 0 60000 65536"/>
                                <a:gd name="T11" fmla="*/ 0 60000 65536"/>
                                <a:gd name="T12" fmla="*/ 0 w 10"/>
                                <a:gd name="T13" fmla="*/ 0 h 16"/>
                                <a:gd name="T14" fmla="*/ 10 w 10"/>
                                <a:gd name="T15" fmla="*/ 16 h 16"/>
                              </a:gdLst>
                              <a:ahLst/>
                              <a:cxnLst>
                                <a:cxn ang="T8">
                                  <a:pos x="T0" y="T1"/>
                                </a:cxn>
                                <a:cxn ang="T9">
                                  <a:pos x="T2" y="T3"/>
                                </a:cxn>
                                <a:cxn ang="T10">
                                  <a:pos x="T4" y="T5"/>
                                </a:cxn>
                                <a:cxn ang="T11">
                                  <a:pos x="T6" y="T7"/>
                                </a:cxn>
                              </a:cxnLst>
                              <a:rect l="T12" t="T13" r="T14" b="T15"/>
                              <a:pathLst>
                                <a:path w="10" h="16">
                                  <a:moveTo>
                                    <a:pt x="10" y="0"/>
                                  </a:moveTo>
                                  <a:lnTo>
                                    <a:pt x="0" y="16"/>
                                  </a:lnTo>
                                  <a:lnTo>
                                    <a:pt x="10" y="11"/>
                                  </a:lnTo>
                                  <a:lnTo>
                                    <a:pt x="10"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45" name="Freeform 1424"/>
                            <p:cNvSpPr>
                              <a:spLocks/>
                            </p:cNvSpPr>
                            <p:nvPr/>
                          </p:nvSpPr>
                          <p:spPr bwMode="auto">
                            <a:xfrm>
                              <a:off x="3134" y="2102"/>
                              <a:ext cx="7" cy="5"/>
                            </a:xfrm>
                            <a:custGeom>
                              <a:avLst/>
                              <a:gdLst>
                                <a:gd name="T0" fmla="*/ 0 w 15"/>
                                <a:gd name="T1" fmla="*/ 0 h 11"/>
                                <a:gd name="T2" fmla="*/ 0 w 15"/>
                                <a:gd name="T3" fmla="*/ 0 h 11"/>
                                <a:gd name="T4" fmla="*/ 0 w 15"/>
                                <a:gd name="T5" fmla="*/ 0 h 11"/>
                                <a:gd name="T6" fmla="*/ 0 w 15"/>
                                <a:gd name="T7" fmla="*/ 0 h 11"/>
                                <a:gd name="T8" fmla="*/ 0 60000 65536"/>
                                <a:gd name="T9" fmla="*/ 0 60000 65536"/>
                                <a:gd name="T10" fmla="*/ 0 60000 65536"/>
                                <a:gd name="T11" fmla="*/ 0 60000 65536"/>
                                <a:gd name="T12" fmla="*/ 0 w 15"/>
                                <a:gd name="T13" fmla="*/ 0 h 11"/>
                                <a:gd name="T14" fmla="*/ 15 w 15"/>
                                <a:gd name="T15" fmla="*/ 11 h 11"/>
                              </a:gdLst>
                              <a:ahLst/>
                              <a:cxnLst>
                                <a:cxn ang="T8">
                                  <a:pos x="T0" y="T1"/>
                                </a:cxn>
                                <a:cxn ang="T9">
                                  <a:pos x="T2" y="T3"/>
                                </a:cxn>
                                <a:cxn ang="T10">
                                  <a:pos x="T4" y="T5"/>
                                </a:cxn>
                                <a:cxn ang="T11">
                                  <a:pos x="T6" y="T7"/>
                                </a:cxn>
                              </a:cxnLst>
                              <a:rect l="T12" t="T13" r="T14" b="T15"/>
                              <a:pathLst>
                                <a:path w="15" h="11">
                                  <a:moveTo>
                                    <a:pt x="15" y="11"/>
                                  </a:moveTo>
                                  <a:lnTo>
                                    <a:pt x="0" y="0"/>
                                  </a:lnTo>
                                  <a:lnTo>
                                    <a:pt x="8" y="11"/>
                                  </a:lnTo>
                                  <a:lnTo>
                                    <a:pt x="15" y="11"/>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46" name="Freeform 1425"/>
                            <p:cNvSpPr>
                              <a:spLocks/>
                            </p:cNvSpPr>
                            <p:nvPr/>
                          </p:nvSpPr>
                          <p:spPr bwMode="auto">
                            <a:xfrm>
                              <a:off x="3134" y="2102"/>
                              <a:ext cx="7" cy="5"/>
                            </a:xfrm>
                            <a:custGeom>
                              <a:avLst/>
                              <a:gdLst>
                                <a:gd name="T0" fmla="*/ 0 w 15"/>
                                <a:gd name="T1" fmla="*/ 0 h 11"/>
                                <a:gd name="T2" fmla="*/ 0 w 15"/>
                                <a:gd name="T3" fmla="*/ 0 h 11"/>
                                <a:gd name="T4" fmla="*/ 0 w 15"/>
                                <a:gd name="T5" fmla="*/ 0 h 11"/>
                                <a:gd name="T6" fmla="*/ 0 w 15"/>
                                <a:gd name="T7" fmla="*/ 0 h 11"/>
                                <a:gd name="T8" fmla="*/ 0 60000 65536"/>
                                <a:gd name="T9" fmla="*/ 0 60000 65536"/>
                                <a:gd name="T10" fmla="*/ 0 60000 65536"/>
                                <a:gd name="T11" fmla="*/ 0 60000 65536"/>
                                <a:gd name="T12" fmla="*/ 0 w 15"/>
                                <a:gd name="T13" fmla="*/ 0 h 11"/>
                                <a:gd name="T14" fmla="*/ 15 w 15"/>
                                <a:gd name="T15" fmla="*/ 11 h 11"/>
                              </a:gdLst>
                              <a:ahLst/>
                              <a:cxnLst>
                                <a:cxn ang="T8">
                                  <a:pos x="T0" y="T1"/>
                                </a:cxn>
                                <a:cxn ang="T9">
                                  <a:pos x="T2" y="T3"/>
                                </a:cxn>
                                <a:cxn ang="T10">
                                  <a:pos x="T4" y="T5"/>
                                </a:cxn>
                                <a:cxn ang="T11">
                                  <a:pos x="T6" y="T7"/>
                                </a:cxn>
                              </a:cxnLst>
                              <a:rect l="T12" t="T13" r="T14" b="T15"/>
                              <a:pathLst>
                                <a:path w="15" h="11">
                                  <a:moveTo>
                                    <a:pt x="15" y="11"/>
                                  </a:moveTo>
                                  <a:lnTo>
                                    <a:pt x="0" y="0"/>
                                  </a:lnTo>
                                  <a:lnTo>
                                    <a:pt x="8" y="11"/>
                                  </a:lnTo>
                                  <a:lnTo>
                                    <a:pt x="15" y="11"/>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47" name="Freeform 1426"/>
                            <p:cNvSpPr>
                              <a:spLocks/>
                            </p:cNvSpPr>
                            <p:nvPr/>
                          </p:nvSpPr>
                          <p:spPr bwMode="auto">
                            <a:xfrm>
                              <a:off x="3111" y="1968"/>
                              <a:ext cx="112" cy="213"/>
                            </a:xfrm>
                            <a:custGeom>
                              <a:avLst/>
                              <a:gdLst>
                                <a:gd name="T0" fmla="*/ 0 w 246"/>
                                <a:gd name="T1" fmla="*/ 0 h 467"/>
                                <a:gd name="T2" fmla="*/ 0 w 246"/>
                                <a:gd name="T3" fmla="*/ 0 h 467"/>
                                <a:gd name="T4" fmla="*/ 0 w 246"/>
                                <a:gd name="T5" fmla="*/ 0 h 467"/>
                                <a:gd name="T6" fmla="*/ 0 w 246"/>
                                <a:gd name="T7" fmla="*/ 0 h 467"/>
                                <a:gd name="T8" fmla="*/ 0 w 246"/>
                                <a:gd name="T9" fmla="*/ 0 h 467"/>
                                <a:gd name="T10" fmla="*/ 0 w 246"/>
                                <a:gd name="T11" fmla="*/ 0 h 467"/>
                                <a:gd name="T12" fmla="*/ 0 w 246"/>
                                <a:gd name="T13" fmla="*/ 0 h 467"/>
                                <a:gd name="T14" fmla="*/ 0 w 246"/>
                                <a:gd name="T15" fmla="*/ 0 h 467"/>
                                <a:gd name="T16" fmla="*/ 0 w 246"/>
                                <a:gd name="T17" fmla="*/ 0 h 467"/>
                                <a:gd name="T18" fmla="*/ 0 w 246"/>
                                <a:gd name="T19" fmla="*/ 0 h 467"/>
                                <a:gd name="T20" fmla="*/ 0 w 246"/>
                                <a:gd name="T21" fmla="*/ 0 h 467"/>
                                <a:gd name="T22" fmla="*/ 0 w 246"/>
                                <a:gd name="T23" fmla="*/ 0 h 467"/>
                                <a:gd name="T24" fmla="*/ 0 w 246"/>
                                <a:gd name="T25" fmla="*/ 0 h 467"/>
                                <a:gd name="T26" fmla="*/ 0 w 246"/>
                                <a:gd name="T27" fmla="*/ 0 h 467"/>
                                <a:gd name="T28" fmla="*/ 0 w 246"/>
                                <a:gd name="T29" fmla="*/ 0 h 467"/>
                                <a:gd name="T30" fmla="*/ 0 w 246"/>
                                <a:gd name="T31" fmla="*/ 0 h 467"/>
                                <a:gd name="T32" fmla="*/ 0 w 246"/>
                                <a:gd name="T33" fmla="*/ 0 h 467"/>
                                <a:gd name="T34" fmla="*/ 0 w 246"/>
                                <a:gd name="T35" fmla="*/ 0 h 467"/>
                                <a:gd name="T36" fmla="*/ 0 w 246"/>
                                <a:gd name="T37" fmla="*/ 0 h 467"/>
                                <a:gd name="T38" fmla="*/ 0 w 246"/>
                                <a:gd name="T39" fmla="*/ 0 h 467"/>
                                <a:gd name="T40" fmla="*/ 0 w 246"/>
                                <a:gd name="T41" fmla="*/ 0 h 467"/>
                                <a:gd name="T42" fmla="*/ 0 w 246"/>
                                <a:gd name="T43" fmla="*/ 0 h 467"/>
                                <a:gd name="T44" fmla="*/ 0 w 246"/>
                                <a:gd name="T45" fmla="*/ 0 h 467"/>
                                <a:gd name="T46" fmla="*/ 0 w 246"/>
                                <a:gd name="T47" fmla="*/ 0 h 467"/>
                                <a:gd name="T48" fmla="*/ 0 w 246"/>
                                <a:gd name="T49" fmla="*/ 0 h 467"/>
                                <a:gd name="T50" fmla="*/ 0 w 246"/>
                                <a:gd name="T51" fmla="*/ 0 h 467"/>
                                <a:gd name="T52" fmla="*/ 0 w 246"/>
                                <a:gd name="T53" fmla="*/ 0 h 467"/>
                                <a:gd name="T54" fmla="*/ 0 w 246"/>
                                <a:gd name="T55" fmla="*/ 0 h 467"/>
                                <a:gd name="T56" fmla="*/ 0 w 246"/>
                                <a:gd name="T57" fmla="*/ 0 h 467"/>
                                <a:gd name="T58" fmla="*/ 0 w 246"/>
                                <a:gd name="T59" fmla="*/ 0 h 467"/>
                                <a:gd name="T60" fmla="*/ 0 w 246"/>
                                <a:gd name="T61" fmla="*/ 0 h 467"/>
                                <a:gd name="T62" fmla="*/ 0 w 246"/>
                                <a:gd name="T63" fmla="*/ 0 h 467"/>
                                <a:gd name="T64" fmla="*/ 0 w 246"/>
                                <a:gd name="T65" fmla="*/ 0 h 467"/>
                                <a:gd name="T66" fmla="*/ 0 w 246"/>
                                <a:gd name="T67" fmla="*/ 0 h 467"/>
                                <a:gd name="T68" fmla="*/ 0 w 246"/>
                                <a:gd name="T69" fmla="*/ 0 h 467"/>
                                <a:gd name="T70" fmla="*/ 0 w 246"/>
                                <a:gd name="T71" fmla="*/ 0 h 467"/>
                                <a:gd name="T72" fmla="*/ 0 w 246"/>
                                <a:gd name="T73" fmla="*/ 0 h 467"/>
                                <a:gd name="T74" fmla="*/ 0 w 246"/>
                                <a:gd name="T75" fmla="*/ 0 h 467"/>
                                <a:gd name="T76" fmla="*/ 0 w 246"/>
                                <a:gd name="T77" fmla="*/ 0 h 467"/>
                                <a:gd name="T78" fmla="*/ 0 w 246"/>
                                <a:gd name="T79" fmla="*/ 0 h 467"/>
                                <a:gd name="T80" fmla="*/ 0 w 246"/>
                                <a:gd name="T81" fmla="*/ 0 h 467"/>
                                <a:gd name="T82" fmla="*/ 0 w 246"/>
                                <a:gd name="T83" fmla="*/ 0 h 467"/>
                                <a:gd name="T84" fmla="*/ 0 w 246"/>
                                <a:gd name="T85" fmla="*/ 0 h 467"/>
                                <a:gd name="T86" fmla="*/ 0 w 246"/>
                                <a:gd name="T87" fmla="*/ 0 h 467"/>
                                <a:gd name="T88" fmla="*/ 0 w 246"/>
                                <a:gd name="T89" fmla="*/ 0 h 467"/>
                                <a:gd name="T90" fmla="*/ 0 w 246"/>
                                <a:gd name="T91" fmla="*/ 0 h 46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6"/>
                                <a:gd name="T139" fmla="*/ 0 h 467"/>
                                <a:gd name="T140" fmla="*/ 246 w 246"/>
                                <a:gd name="T141" fmla="*/ 467 h 46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6" h="467">
                                  <a:moveTo>
                                    <a:pt x="117" y="441"/>
                                  </a:moveTo>
                                  <a:lnTo>
                                    <a:pt x="143" y="434"/>
                                  </a:lnTo>
                                  <a:lnTo>
                                    <a:pt x="150" y="425"/>
                                  </a:lnTo>
                                  <a:lnTo>
                                    <a:pt x="169" y="433"/>
                                  </a:lnTo>
                                  <a:lnTo>
                                    <a:pt x="223" y="421"/>
                                  </a:lnTo>
                                  <a:lnTo>
                                    <a:pt x="238" y="403"/>
                                  </a:lnTo>
                                  <a:lnTo>
                                    <a:pt x="218" y="402"/>
                                  </a:lnTo>
                                  <a:lnTo>
                                    <a:pt x="213" y="394"/>
                                  </a:lnTo>
                                  <a:lnTo>
                                    <a:pt x="244" y="361"/>
                                  </a:lnTo>
                                  <a:lnTo>
                                    <a:pt x="246" y="332"/>
                                  </a:lnTo>
                                  <a:lnTo>
                                    <a:pt x="233" y="320"/>
                                  </a:lnTo>
                                  <a:lnTo>
                                    <a:pt x="195" y="325"/>
                                  </a:lnTo>
                                  <a:lnTo>
                                    <a:pt x="205" y="302"/>
                                  </a:lnTo>
                                  <a:lnTo>
                                    <a:pt x="182" y="280"/>
                                  </a:lnTo>
                                  <a:lnTo>
                                    <a:pt x="198" y="286"/>
                                  </a:lnTo>
                                  <a:lnTo>
                                    <a:pt x="198" y="275"/>
                                  </a:lnTo>
                                  <a:lnTo>
                                    <a:pt x="174" y="236"/>
                                  </a:lnTo>
                                  <a:lnTo>
                                    <a:pt x="158" y="229"/>
                                  </a:lnTo>
                                  <a:lnTo>
                                    <a:pt x="143" y="179"/>
                                  </a:lnTo>
                                  <a:lnTo>
                                    <a:pt x="112" y="154"/>
                                  </a:lnTo>
                                  <a:lnTo>
                                    <a:pt x="91" y="154"/>
                                  </a:lnTo>
                                  <a:lnTo>
                                    <a:pt x="111" y="143"/>
                                  </a:lnTo>
                                  <a:lnTo>
                                    <a:pt x="101" y="128"/>
                                  </a:lnTo>
                                  <a:lnTo>
                                    <a:pt x="111" y="127"/>
                                  </a:lnTo>
                                  <a:lnTo>
                                    <a:pt x="124" y="106"/>
                                  </a:lnTo>
                                  <a:lnTo>
                                    <a:pt x="137" y="73"/>
                                  </a:lnTo>
                                  <a:lnTo>
                                    <a:pt x="133" y="58"/>
                                  </a:lnTo>
                                  <a:lnTo>
                                    <a:pt x="62" y="66"/>
                                  </a:lnTo>
                                  <a:lnTo>
                                    <a:pt x="58" y="58"/>
                                  </a:lnTo>
                                  <a:lnTo>
                                    <a:pt x="73" y="50"/>
                                  </a:lnTo>
                                  <a:lnTo>
                                    <a:pt x="63" y="44"/>
                                  </a:lnTo>
                                  <a:lnTo>
                                    <a:pt x="94" y="18"/>
                                  </a:lnTo>
                                  <a:lnTo>
                                    <a:pt x="94" y="1"/>
                                  </a:lnTo>
                                  <a:lnTo>
                                    <a:pt x="89" y="0"/>
                                  </a:lnTo>
                                  <a:lnTo>
                                    <a:pt x="37" y="5"/>
                                  </a:lnTo>
                                  <a:lnTo>
                                    <a:pt x="32" y="24"/>
                                  </a:lnTo>
                                  <a:lnTo>
                                    <a:pt x="26" y="26"/>
                                  </a:lnTo>
                                  <a:lnTo>
                                    <a:pt x="23" y="34"/>
                                  </a:lnTo>
                                  <a:lnTo>
                                    <a:pt x="29" y="42"/>
                                  </a:lnTo>
                                  <a:lnTo>
                                    <a:pt x="13" y="50"/>
                                  </a:lnTo>
                                  <a:lnTo>
                                    <a:pt x="16" y="66"/>
                                  </a:lnTo>
                                  <a:lnTo>
                                    <a:pt x="11" y="66"/>
                                  </a:lnTo>
                                  <a:lnTo>
                                    <a:pt x="11" y="75"/>
                                  </a:lnTo>
                                  <a:lnTo>
                                    <a:pt x="21" y="79"/>
                                  </a:lnTo>
                                  <a:lnTo>
                                    <a:pt x="11" y="110"/>
                                  </a:lnTo>
                                  <a:lnTo>
                                    <a:pt x="0" y="114"/>
                                  </a:lnTo>
                                  <a:lnTo>
                                    <a:pt x="15" y="128"/>
                                  </a:lnTo>
                                  <a:lnTo>
                                    <a:pt x="29" y="120"/>
                                  </a:lnTo>
                                  <a:lnTo>
                                    <a:pt x="13" y="192"/>
                                  </a:lnTo>
                                  <a:lnTo>
                                    <a:pt x="28" y="167"/>
                                  </a:lnTo>
                                  <a:lnTo>
                                    <a:pt x="23" y="154"/>
                                  </a:lnTo>
                                  <a:lnTo>
                                    <a:pt x="32" y="143"/>
                                  </a:lnTo>
                                  <a:lnTo>
                                    <a:pt x="29" y="162"/>
                                  </a:lnTo>
                                  <a:lnTo>
                                    <a:pt x="37" y="153"/>
                                  </a:lnTo>
                                  <a:lnTo>
                                    <a:pt x="45" y="159"/>
                                  </a:lnTo>
                                  <a:lnTo>
                                    <a:pt x="41" y="171"/>
                                  </a:lnTo>
                                  <a:lnTo>
                                    <a:pt x="45" y="184"/>
                                  </a:lnTo>
                                  <a:lnTo>
                                    <a:pt x="36" y="213"/>
                                  </a:lnTo>
                                  <a:lnTo>
                                    <a:pt x="31" y="213"/>
                                  </a:lnTo>
                                  <a:lnTo>
                                    <a:pt x="36" y="228"/>
                                  </a:lnTo>
                                  <a:lnTo>
                                    <a:pt x="41" y="218"/>
                                  </a:lnTo>
                                  <a:lnTo>
                                    <a:pt x="54" y="228"/>
                                  </a:lnTo>
                                  <a:lnTo>
                                    <a:pt x="57" y="219"/>
                                  </a:lnTo>
                                  <a:lnTo>
                                    <a:pt x="96" y="213"/>
                                  </a:lnTo>
                                  <a:lnTo>
                                    <a:pt x="78" y="239"/>
                                  </a:lnTo>
                                  <a:lnTo>
                                    <a:pt x="93" y="259"/>
                                  </a:lnTo>
                                  <a:lnTo>
                                    <a:pt x="109" y="252"/>
                                  </a:lnTo>
                                  <a:lnTo>
                                    <a:pt x="99" y="275"/>
                                  </a:lnTo>
                                  <a:lnTo>
                                    <a:pt x="106" y="276"/>
                                  </a:lnTo>
                                  <a:lnTo>
                                    <a:pt x="99" y="291"/>
                                  </a:lnTo>
                                  <a:lnTo>
                                    <a:pt x="102" y="296"/>
                                  </a:lnTo>
                                  <a:lnTo>
                                    <a:pt x="75" y="299"/>
                                  </a:lnTo>
                                  <a:lnTo>
                                    <a:pt x="45" y="325"/>
                                  </a:lnTo>
                                  <a:lnTo>
                                    <a:pt x="63" y="320"/>
                                  </a:lnTo>
                                  <a:lnTo>
                                    <a:pt x="70" y="342"/>
                                  </a:lnTo>
                                  <a:lnTo>
                                    <a:pt x="63" y="353"/>
                                  </a:lnTo>
                                  <a:lnTo>
                                    <a:pt x="29" y="376"/>
                                  </a:lnTo>
                                  <a:lnTo>
                                    <a:pt x="36" y="387"/>
                                  </a:lnTo>
                                  <a:lnTo>
                                    <a:pt x="54" y="379"/>
                                  </a:lnTo>
                                  <a:lnTo>
                                    <a:pt x="58" y="389"/>
                                  </a:lnTo>
                                  <a:lnTo>
                                    <a:pt x="73" y="386"/>
                                  </a:lnTo>
                                  <a:lnTo>
                                    <a:pt x="86" y="400"/>
                                  </a:lnTo>
                                  <a:lnTo>
                                    <a:pt x="115" y="386"/>
                                  </a:lnTo>
                                  <a:lnTo>
                                    <a:pt x="99" y="408"/>
                                  </a:lnTo>
                                  <a:lnTo>
                                    <a:pt x="63" y="412"/>
                                  </a:lnTo>
                                  <a:lnTo>
                                    <a:pt x="19" y="467"/>
                                  </a:lnTo>
                                  <a:lnTo>
                                    <a:pt x="32" y="467"/>
                                  </a:lnTo>
                                  <a:lnTo>
                                    <a:pt x="45" y="451"/>
                                  </a:lnTo>
                                  <a:lnTo>
                                    <a:pt x="78" y="456"/>
                                  </a:lnTo>
                                  <a:lnTo>
                                    <a:pt x="86" y="438"/>
                                  </a:lnTo>
                                  <a:lnTo>
                                    <a:pt x="107" y="433"/>
                                  </a:lnTo>
                                  <a:lnTo>
                                    <a:pt x="117" y="441"/>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48" name="Freeform 1427"/>
                            <p:cNvSpPr>
                              <a:spLocks/>
                            </p:cNvSpPr>
                            <p:nvPr/>
                          </p:nvSpPr>
                          <p:spPr bwMode="auto">
                            <a:xfrm>
                              <a:off x="3111" y="1968"/>
                              <a:ext cx="112" cy="213"/>
                            </a:xfrm>
                            <a:custGeom>
                              <a:avLst/>
                              <a:gdLst>
                                <a:gd name="T0" fmla="*/ 0 w 246"/>
                                <a:gd name="T1" fmla="*/ 0 h 467"/>
                                <a:gd name="T2" fmla="*/ 0 w 246"/>
                                <a:gd name="T3" fmla="*/ 0 h 467"/>
                                <a:gd name="T4" fmla="*/ 0 w 246"/>
                                <a:gd name="T5" fmla="*/ 0 h 467"/>
                                <a:gd name="T6" fmla="*/ 0 w 246"/>
                                <a:gd name="T7" fmla="*/ 0 h 467"/>
                                <a:gd name="T8" fmla="*/ 0 w 246"/>
                                <a:gd name="T9" fmla="*/ 0 h 467"/>
                                <a:gd name="T10" fmla="*/ 0 w 246"/>
                                <a:gd name="T11" fmla="*/ 0 h 467"/>
                                <a:gd name="T12" fmla="*/ 0 w 246"/>
                                <a:gd name="T13" fmla="*/ 0 h 467"/>
                                <a:gd name="T14" fmla="*/ 0 w 246"/>
                                <a:gd name="T15" fmla="*/ 0 h 467"/>
                                <a:gd name="T16" fmla="*/ 0 w 246"/>
                                <a:gd name="T17" fmla="*/ 0 h 467"/>
                                <a:gd name="T18" fmla="*/ 0 w 246"/>
                                <a:gd name="T19" fmla="*/ 0 h 467"/>
                                <a:gd name="T20" fmla="*/ 0 w 246"/>
                                <a:gd name="T21" fmla="*/ 0 h 467"/>
                                <a:gd name="T22" fmla="*/ 0 w 246"/>
                                <a:gd name="T23" fmla="*/ 0 h 467"/>
                                <a:gd name="T24" fmla="*/ 0 w 246"/>
                                <a:gd name="T25" fmla="*/ 0 h 467"/>
                                <a:gd name="T26" fmla="*/ 0 w 246"/>
                                <a:gd name="T27" fmla="*/ 0 h 467"/>
                                <a:gd name="T28" fmla="*/ 0 w 246"/>
                                <a:gd name="T29" fmla="*/ 0 h 467"/>
                                <a:gd name="T30" fmla="*/ 0 w 246"/>
                                <a:gd name="T31" fmla="*/ 0 h 467"/>
                                <a:gd name="T32" fmla="*/ 0 w 246"/>
                                <a:gd name="T33" fmla="*/ 0 h 467"/>
                                <a:gd name="T34" fmla="*/ 0 w 246"/>
                                <a:gd name="T35" fmla="*/ 0 h 467"/>
                                <a:gd name="T36" fmla="*/ 0 w 246"/>
                                <a:gd name="T37" fmla="*/ 0 h 467"/>
                                <a:gd name="T38" fmla="*/ 0 w 246"/>
                                <a:gd name="T39" fmla="*/ 0 h 467"/>
                                <a:gd name="T40" fmla="*/ 0 w 246"/>
                                <a:gd name="T41" fmla="*/ 0 h 467"/>
                                <a:gd name="T42" fmla="*/ 0 w 246"/>
                                <a:gd name="T43" fmla="*/ 0 h 467"/>
                                <a:gd name="T44" fmla="*/ 0 w 246"/>
                                <a:gd name="T45" fmla="*/ 0 h 467"/>
                                <a:gd name="T46" fmla="*/ 0 w 246"/>
                                <a:gd name="T47" fmla="*/ 0 h 467"/>
                                <a:gd name="T48" fmla="*/ 0 w 246"/>
                                <a:gd name="T49" fmla="*/ 0 h 467"/>
                                <a:gd name="T50" fmla="*/ 0 w 246"/>
                                <a:gd name="T51" fmla="*/ 0 h 467"/>
                                <a:gd name="T52" fmla="*/ 0 w 246"/>
                                <a:gd name="T53" fmla="*/ 0 h 467"/>
                                <a:gd name="T54" fmla="*/ 0 w 246"/>
                                <a:gd name="T55" fmla="*/ 0 h 467"/>
                                <a:gd name="T56" fmla="*/ 0 w 246"/>
                                <a:gd name="T57" fmla="*/ 0 h 467"/>
                                <a:gd name="T58" fmla="*/ 0 w 246"/>
                                <a:gd name="T59" fmla="*/ 0 h 467"/>
                                <a:gd name="T60" fmla="*/ 0 w 246"/>
                                <a:gd name="T61" fmla="*/ 0 h 467"/>
                                <a:gd name="T62" fmla="*/ 0 w 246"/>
                                <a:gd name="T63" fmla="*/ 0 h 467"/>
                                <a:gd name="T64" fmla="*/ 0 w 246"/>
                                <a:gd name="T65" fmla="*/ 0 h 467"/>
                                <a:gd name="T66" fmla="*/ 0 w 246"/>
                                <a:gd name="T67" fmla="*/ 0 h 467"/>
                                <a:gd name="T68" fmla="*/ 0 w 246"/>
                                <a:gd name="T69" fmla="*/ 0 h 467"/>
                                <a:gd name="T70" fmla="*/ 0 w 246"/>
                                <a:gd name="T71" fmla="*/ 0 h 467"/>
                                <a:gd name="T72" fmla="*/ 0 w 246"/>
                                <a:gd name="T73" fmla="*/ 0 h 467"/>
                                <a:gd name="T74" fmla="*/ 0 w 246"/>
                                <a:gd name="T75" fmla="*/ 0 h 467"/>
                                <a:gd name="T76" fmla="*/ 0 w 246"/>
                                <a:gd name="T77" fmla="*/ 0 h 467"/>
                                <a:gd name="T78" fmla="*/ 0 w 246"/>
                                <a:gd name="T79" fmla="*/ 0 h 467"/>
                                <a:gd name="T80" fmla="*/ 0 w 246"/>
                                <a:gd name="T81" fmla="*/ 0 h 467"/>
                                <a:gd name="T82" fmla="*/ 0 w 246"/>
                                <a:gd name="T83" fmla="*/ 0 h 467"/>
                                <a:gd name="T84" fmla="*/ 0 w 246"/>
                                <a:gd name="T85" fmla="*/ 0 h 467"/>
                                <a:gd name="T86" fmla="*/ 0 w 246"/>
                                <a:gd name="T87" fmla="*/ 0 h 467"/>
                                <a:gd name="T88" fmla="*/ 0 w 246"/>
                                <a:gd name="T89" fmla="*/ 0 h 467"/>
                                <a:gd name="T90" fmla="*/ 0 w 246"/>
                                <a:gd name="T91" fmla="*/ 0 h 46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6"/>
                                <a:gd name="T139" fmla="*/ 0 h 467"/>
                                <a:gd name="T140" fmla="*/ 246 w 246"/>
                                <a:gd name="T141" fmla="*/ 467 h 46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6" h="467">
                                  <a:moveTo>
                                    <a:pt x="117" y="441"/>
                                  </a:moveTo>
                                  <a:lnTo>
                                    <a:pt x="143" y="434"/>
                                  </a:lnTo>
                                  <a:lnTo>
                                    <a:pt x="150" y="425"/>
                                  </a:lnTo>
                                  <a:lnTo>
                                    <a:pt x="169" y="433"/>
                                  </a:lnTo>
                                  <a:lnTo>
                                    <a:pt x="223" y="421"/>
                                  </a:lnTo>
                                  <a:lnTo>
                                    <a:pt x="238" y="403"/>
                                  </a:lnTo>
                                  <a:lnTo>
                                    <a:pt x="218" y="402"/>
                                  </a:lnTo>
                                  <a:lnTo>
                                    <a:pt x="213" y="394"/>
                                  </a:lnTo>
                                  <a:lnTo>
                                    <a:pt x="244" y="361"/>
                                  </a:lnTo>
                                  <a:lnTo>
                                    <a:pt x="246" y="332"/>
                                  </a:lnTo>
                                  <a:lnTo>
                                    <a:pt x="233" y="320"/>
                                  </a:lnTo>
                                  <a:lnTo>
                                    <a:pt x="195" y="325"/>
                                  </a:lnTo>
                                  <a:lnTo>
                                    <a:pt x="205" y="302"/>
                                  </a:lnTo>
                                  <a:lnTo>
                                    <a:pt x="182" y="280"/>
                                  </a:lnTo>
                                  <a:lnTo>
                                    <a:pt x="198" y="286"/>
                                  </a:lnTo>
                                  <a:lnTo>
                                    <a:pt x="198" y="275"/>
                                  </a:lnTo>
                                  <a:lnTo>
                                    <a:pt x="174" y="236"/>
                                  </a:lnTo>
                                  <a:lnTo>
                                    <a:pt x="158" y="229"/>
                                  </a:lnTo>
                                  <a:lnTo>
                                    <a:pt x="143" y="179"/>
                                  </a:lnTo>
                                  <a:lnTo>
                                    <a:pt x="112" y="154"/>
                                  </a:lnTo>
                                  <a:lnTo>
                                    <a:pt x="91" y="154"/>
                                  </a:lnTo>
                                  <a:lnTo>
                                    <a:pt x="111" y="143"/>
                                  </a:lnTo>
                                  <a:lnTo>
                                    <a:pt x="101" y="128"/>
                                  </a:lnTo>
                                  <a:lnTo>
                                    <a:pt x="111" y="127"/>
                                  </a:lnTo>
                                  <a:lnTo>
                                    <a:pt x="124" y="106"/>
                                  </a:lnTo>
                                  <a:lnTo>
                                    <a:pt x="137" y="73"/>
                                  </a:lnTo>
                                  <a:lnTo>
                                    <a:pt x="133" y="58"/>
                                  </a:lnTo>
                                  <a:lnTo>
                                    <a:pt x="62" y="66"/>
                                  </a:lnTo>
                                  <a:lnTo>
                                    <a:pt x="58" y="58"/>
                                  </a:lnTo>
                                  <a:lnTo>
                                    <a:pt x="73" y="50"/>
                                  </a:lnTo>
                                  <a:lnTo>
                                    <a:pt x="63" y="44"/>
                                  </a:lnTo>
                                  <a:lnTo>
                                    <a:pt x="94" y="18"/>
                                  </a:lnTo>
                                  <a:lnTo>
                                    <a:pt x="94" y="1"/>
                                  </a:lnTo>
                                  <a:lnTo>
                                    <a:pt x="89" y="0"/>
                                  </a:lnTo>
                                  <a:lnTo>
                                    <a:pt x="37" y="5"/>
                                  </a:lnTo>
                                  <a:lnTo>
                                    <a:pt x="32" y="24"/>
                                  </a:lnTo>
                                  <a:lnTo>
                                    <a:pt x="26" y="26"/>
                                  </a:lnTo>
                                  <a:lnTo>
                                    <a:pt x="23" y="34"/>
                                  </a:lnTo>
                                  <a:lnTo>
                                    <a:pt x="29" y="42"/>
                                  </a:lnTo>
                                  <a:lnTo>
                                    <a:pt x="13" y="50"/>
                                  </a:lnTo>
                                  <a:lnTo>
                                    <a:pt x="16" y="66"/>
                                  </a:lnTo>
                                  <a:lnTo>
                                    <a:pt x="11" y="66"/>
                                  </a:lnTo>
                                  <a:lnTo>
                                    <a:pt x="11" y="75"/>
                                  </a:lnTo>
                                  <a:lnTo>
                                    <a:pt x="21" y="79"/>
                                  </a:lnTo>
                                  <a:lnTo>
                                    <a:pt x="11" y="110"/>
                                  </a:lnTo>
                                  <a:lnTo>
                                    <a:pt x="0" y="114"/>
                                  </a:lnTo>
                                  <a:lnTo>
                                    <a:pt x="15" y="128"/>
                                  </a:lnTo>
                                  <a:lnTo>
                                    <a:pt x="29" y="120"/>
                                  </a:lnTo>
                                  <a:lnTo>
                                    <a:pt x="13" y="192"/>
                                  </a:lnTo>
                                  <a:lnTo>
                                    <a:pt x="28" y="167"/>
                                  </a:lnTo>
                                  <a:lnTo>
                                    <a:pt x="23" y="154"/>
                                  </a:lnTo>
                                  <a:lnTo>
                                    <a:pt x="32" y="143"/>
                                  </a:lnTo>
                                  <a:lnTo>
                                    <a:pt x="29" y="162"/>
                                  </a:lnTo>
                                  <a:lnTo>
                                    <a:pt x="37" y="153"/>
                                  </a:lnTo>
                                  <a:lnTo>
                                    <a:pt x="45" y="159"/>
                                  </a:lnTo>
                                  <a:lnTo>
                                    <a:pt x="41" y="171"/>
                                  </a:lnTo>
                                  <a:lnTo>
                                    <a:pt x="45" y="184"/>
                                  </a:lnTo>
                                  <a:lnTo>
                                    <a:pt x="36" y="213"/>
                                  </a:lnTo>
                                  <a:lnTo>
                                    <a:pt x="31" y="213"/>
                                  </a:lnTo>
                                  <a:lnTo>
                                    <a:pt x="36" y="228"/>
                                  </a:lnTo>
                                  <a:lnTo>
                                    <a:pt x="41" y="218"/>
                                  </a:lnTo>
                                  <a:lnTo>
                                    <a:pt x="54" y="228"/>
                                  </a:lnTo>
                                  <a:lnTo>
                                    <a:pt x="57" y="219"/>
                                  </a:lnTo>
                                  <a:lnTo>
                                    <a:pt x="96" y="213"/>
                                  </a:lnTo>
                                  <a:lnTo>
                                    <a:pt x="78" y="239"/>
                                  </a:lnTo>
                                  <a:lnTo>
                                    <a:pt x="93" y="259"/>
                                  </a:lnTo>
                                  <a:lnTo>
                                    <a:pt x="109" y="252"/>
                                  </a:lnTo>
                                  <a:lnTo>
                                    <a:pt x="99" y="275"/>
                                  </a:lnTo>
                                  <a:lnTo>
                                    <a:pt x="106" y="276"/>
                                  </a:lnTo>
                                  <a:lnTo>
                                    <a:pt x="99" y="291"/>
                                  </a:lnTo>
                                  <a:lnTo>
                                    <a:pt x="102" y="296"/>
                                  </a:lnTo>
                                  <a:lnTo>
                                    <a:pt x="75" y="299"/>
                                  </a:lnTo>
                                  <a:lnTo>
                                    <a:pt x="45" y="325"/>
                                  </a:lnTo>
                                  <a:lnTo>
                                    <a:pt x="63" y="320"/>
                                  </a:lnTo>
                                  <a:lnTo>
                                    <a:pt x="70" y="342"/>
                                  </a:lnTo>
                                  <a:lnTo>
                                    <a:pt x="63" y="353"/>
                                  </a:lnTo>
                                  <a:lnTo>
                                    <a:pt x="29" y="376"/>
                                  </a:lnTo>
                                  <a:lnTo>
                                    <a:pt x="36" y="387"/>
                                  </a:lnTo>
                                  <a:lnTo>
                                    <a:pt x="54" y="379"/>
                                  </a:lnTo>
                                  <a:lnTo>
                                    <a:pt x="58" y="389"/>
                                  </a:lnTo>
                                  <a:lnTo>
                                    <a:pt x="73" y="386"/>
                                  </a:lnTo>
                                  <a:lnTo>
                                    <a:pt x="86" y="400"/>
                                  </a:lnTo>
                                  <a:lnTo>
                                    <a:pt x="115" y="386"/>
                                  </a:lnTo>
                                  <a:lnTo>
                                    <a:pt x="99" y="408"/>
                                  </a:lnTo>
                                  <a:lnTo>
                                    <a:pt x="63" y="412"/>
                                  </a:lnTo>
                                  <a:lnTo>
                                    <a:pt x="19" y="467"/>
                                  </a:lnTo>
                                  <a:lnTo>
                                    <a:pt x="32" y="467"/>
                                  </a:lnTo>
                                  <a:lnTo>
                                    <a:pt x="45" y="451"/>
                                  </a:lnTo>
                                  <a:lnTo>
                                    <a:pt x="78" y="456"/>
                                  </a:lnTo>
                                  <a:lnTo>
                                    <a:pt x="86" y="438"/>
                                  </a:lnTo>
                                  <a:lnTo>
                                    <a:pt x="107" y="433"/>
                                  </a:lnTo>
                                  <a:lnTo>
                                    <a:pt x="117" y="441"/>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49" name="Freeform 1428"/>
                            <p:cNvSpPr>
                              <a:spLocks/>
                            </p:cNvSpPr>
                            <p:nvPr/>
                          </p:nvSpPr>
                          <p:spPr bwMode="auto">
                            <a:xfrm>
                              <a:off x="3098" y="1974"/>
                              <a:ext cx="12" cy="18"/>
                            </a:xfrm>
                            <a:custGeom>
                              <a:avLst/>
                              <a:gdLst>
                                <a:gd name="T0" fmla="*/ 0 w 26"/>
                                <a:gd name="T1" fmla="*/ 0 h 41"/>
                                <a:gd name="T2" fmla="*/ 0 w 26"/>
                                <a:gd name="T3" fmla="*/ 0 h 41"/>
                                <a:gd name="T4" fmla="*/ 0 w 26"/>
                                <a:gd name="T5" fmla="*/ 0 h 41"/>
                                <a:gd name="T6" fmla="*/ 0 w 26"/>
                                <a:gd name="T7" fmla="*/ 0 h 41"/>
                                <a:gd name="T8" fmla="*/ 0 w 26"/>
                                <a:gd name="T9" fmla="*/ 0 h 41"/>
                                <a:gd name="T10" fmla="*/ 0 w 26"/>
                                <a:gd name="T11" fmla="*/ 0 h 41"/>
                                <a:gd name="T12" fmla="*/ 0 w 26"/>
                                <a:gd name="T13" fmla="*/ 0 h 41"/>
                                <a:gd name="T14" fmla="*/ 0 60000 65536"/>
                                <a:gd name="T15" fmla="*/ 0 60000 65536"/>
                                <a:gd name="T16" fmla="*/ 0 60000 65536"/>
                                <a:gd name="T17" fmla="*/ 0 60000 65536"/>
                                <a:gd name="T18" fmla="*/ 0 60000 65536"/>
                                <a:gd name="T19" fmla="*/ 0 60000 65536"/>
                                <a:gd name="T20" fmla="*/ 0 60000 65536"/>
                                <a:gd name="T21" fmla="*/ 0 w 26"/>
                                <a:gd name="T22" fmla="*/ 0 h 41"/>
                                <a:gd name="T23" fmla="*/ 26 w 26"/>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41">
                                  <a:moveTo>
                                    <a:pt x="25" y="0"/>
                                  </a:moveTo>
                                  <a:lnTo>
                                    <a:pt x="0" y="15"/>
                                  </a:lnTo>
                                  <a:lnTo>
                                    <a:pt x="0" y="41"/>
                                  </a:lnTo>
                                  <a:lnTo>
                                    <a:pt x="21" y="26"/>
                                  </a:lnTo>
                                  <a:lnTo>
                                    <a:pt x="18" y="20"/>
                                  </a:lnTo>
                                  <a:lnTo>
                                    <a:pt x="26" y="13"/>
                                  </a:lnTo>
                                  <a:lnTo>
                                    <a:pt x="25"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50" name="Freeform 1429"/>
                            <p:cNvSpPr>
                              <a:spLocks/>
                            </p:cNvSpPr>
                            <p:nvPr/>
                          </p:nvSpPr>
                          <p:spPr bwMode="auto">
                            <a:xfrm>
                              <a:off x="3098" y="1974"/>
                              <a:ext cx="12" cy="18"/>
                            </a:xfrm>
                            <a:custGeom>
                              <a:avLst/>
                              <a:gdLst>
                                <a:gd name="T0" fmla="*/ 0 w 26"/>
                                <a:gd name="T1" fmla="*/ 0 h 41"/>
                                <a:gd name="T2" fmla="*/ 0 w 26"/>
                                <a:gd name="T3" fmla="*/ 0 h 41"/>
                                <a:gd name="T4" fmla="*/ 0 w 26"/>
                                <a:gd name="T5" fmla="*/ 0 h 41"/>
                                <a:gd name="T6" fmla="*/ 0 w 26"/>
                                <a:gd name="T7" fmla="*/ 0 h 41"/>
                                <a:gd name="T8" fmla="*/ 0 w 26"/>
                                <a:gd name="T9" fmla="*/ 0 h 41"/>
                                <a:gd name="T10" fmla="*/ 0 w 26"/>
                                <a:gd name="T11" fmla="*/ 0 h 41"/>
                                <a:gd name="T12" fmla="*/ 0 w 26"/>
                                <a:gd name="T13" fmla="*/ 0 h 41"/>
                                <a:gd name="T14" fmla="*/ 0 60000 65536"/>
                                <a:gd name="T15" fmla="*/ 0 60000 65536"/>
                                <a:gd name="T16" fmla="*/ 0 60000 65536"/>
                                <a:gd name="T17" fmla="*/ 0 60000 65536"/>
                                <a:gd name="T18" fmla="*/ 0 60000 65536"/>
                                <a:gd name="T19" fmla="*/ 0 60000 65536"/>
                                <a:gd name="T20" fmla="*/ 0 60000 65536"/>
                                <a:gd name="T21" fmla="*/ 0 w 26"/>
                                <a:gd name="T22" fmla="*/ 0 h 41"/>
                                <a:gd name="T23" fmla="*/ 26 w 26"/>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41">
                                  <a:moveTo>
                                    <a:pt x="25" y="0"/>
                                  </a:moveTo>
                                  <a:lnTo>
                                    <a:pt x="0" y="15"/>
                                  </a:lnTo>
                                  <a:lnTo>
                                    <a:pt x="0" y="41"/>
                                  </a:lnTo>
                                  <a:lnTo>
                                    <a:pt x="21" y="26"/>
                                  </a:lnTo>
                                  <a:lnTo>
                                    <a:pt x="18" y="20"/>
                                  </a:lnTo>
                                  <a:lnTo>
                                    <a:pt x="26" y="13"/>
                                  </a:lnTo>
                                  <a:lnTo>
                                    <a:pt x="25"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51" name="Freeform 1430"/>
                            <p:cNvSpPr>
                              <a:spLocks/>
                            </p:cNvSpPr>
                            <p:nvPr/>
                          </p:nvSpPr>
                          <p:spPr bwMode="auto">
                            <a:xfrm>
                              <a:off x="5552" y="1955"/>
                              <a:ext cx="18" cy="20"/>
                            </a:xfrm>
                            <a:custGeom>
                              <a:avLst/>
                              <a:gdLst>
                                <a:gd name="T0" fmla="*/ 0 w 41"/>
                                <a:gd name="T1" fmla="*/ 0 h 44"/>
                                <a:gd name="T2" fmla="*/ 0 w 41"/>
                                <a:gd name="T3" fmla="*/ 0 h 44"/>
                                <a:gd name="T4" fmla="*/ 0 w 41"/>
                                <a:gd name="T5" fmla="*/ 0 h 44"/>
                                <a:gd name="T6" fmla="*/ 0 w 41"/>
                                <a:gd name="T7" fmla="*/ 0 h 44"/>
                                <a:gd name="T8" fmla="*/ 0 w 41"/>
                                <a:gd name="T9" fmla="*/ 0 h 44"/>
                                <a:gd name="T10" fmla="*/ 0 w 41"/>
                                <a:gd name="T11" fmla="*/ 0 h 44"/>
                                <a:gd name="T12" fmla="*/ 0 60000 65536"/>
                                <a:gd name="T13" fmla="*/ 0 60000 65536"/>
                                <a:gd name="T14" fmla="*/ 0 60000 65536"/>
                                <a:gd name="T15" fmla="*/ 0 60000 65536"/>
                                <a:gd name="T16" fmla="*/ 0 60000 65536"/>
                                <a:gd name="T17" fmla="*/ 0 60000 65536"/>
                                <a:gd name="T18" fmla="*/ 0 w 41"/>
                                <a:gd name="T19" fmla="*/ 0 h 44"/>
                                <a:gd name="T20" fmla="*/ 41 w 41"/>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41" h="44">
                                  <a:moveTo>
                                    <a:pt x="33" y="0"/>
                                  </a:moveTo>
                                  <a:lnTo>
                                    <a:pt x="11" y="12"/>
                                  </a:lnTo>
                                  <a:lnTo>
                                    <a:pt x="15" y="13"/>
                                  </a:lnTo>
                                  <a:lnTo>
                                    <a:pt x="0" y="44"/>
                                  </a:lnTo>
                                  <a:lnTo>
                                    <a:pt x="41" y="13"/>
                                  </a:lnTo>
                                  <a:lnTo>
                                    <a:pt x="33"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52" name="Freeform 1431"/>
                            <p:cNvSpPr>
                              <a:spLocks/>
                            </p:cNvSpPr>
                            <p:nvPr/>
                          </p:nvSpPr>
                          <p:spPr bwMode="auto">
                            <a:xfrm>
                              <a:off x="5552" y="1955"/>
                              <a:ext cx="18" cy="20"/>
                            </a:xfrm>
                            <a:custGeom>
                              <a:avLst/>
                              <a:gdLst>
                                <a:gd name="T0" fmla="*/ 0 w 41"/>
                                <a:gd name="T1" fmla="*/ 0 h 44"/>
                                <a:gd name="T2" fmla="*/ 0 w 41"/>
                                <a:gd name="T3" fmla="*/ 0 h 44"/>
                                <a:gd name="T4" fmla="*/ 0 w 41"/>
                                <a:gd name="T5" fmla="*/ 0 h 44"/>
                                <a:gd name="T6" fmla="*/ 0 w 41"/>
                                <a:gd name="T7" fmla="*/ 0 h 44"/>
                                <a:gd name="T8" fmla="*/ 0 w 41"/>
                                <a:gd name="T9" fmla="*/ 0 h 44"/>
                                <a:gd name="T10" fmla="*/ 0 w 41"/>
                                <a:gd name="T11" fmla="*/ 0 h 44"/>
                                <a:gd name="T12" fmla="*/ 0 60000 65536"/>
                                <a:gd name="T13" fmla="*/ 0 60000 65536"/>
                                <a:gd name="T14" fmla="*/ 0 60000 65536"/>
                                <a:gd name="T15" fmla="*/ 0 60000 65536"/>
                                <a:gd name="T16" fmla="*/ 0 60000 65536"/>
                                <a:gd name="T17" fmla="*/ 0 60000 65536"/>
                                <a:gd name="T18" fmla="*/ 0 w 41"/>
                                <a:gd name="T19" fmla="*/ 0 h 44"/>
                                <a:gd name="T20" fmla="*/ 41 w 41"/>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41" h="44">
                                  <a:moveTo>
                                    <a:pt x="33" y="0"/>
                                  </a:moveTo>
                                  <a:lnTo>
                                    <a:pt x="11" y="12"/>
                                  </a:lnTo>
                                  <a:lnTo>
                                    <a:pt x="15" y="13"/>
                                  </a:lnTo>
                                  <a:lnTo>
                                    <a:pt x="0" y="44"/>
                                  </a:lnTo>
                                  <a:lnTo>
                                    <a:pt x="41" y="13"/>
                                  </a:lnTo>
                                  <a:lnTo>
                                    <a:pt x="33"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53" name="Freeform 1432"/>
                            <p:cNvSpPr>
                              <a:spLocks/>
                            </p:cNvSpPr>
                            <p:nvPr/>
                          </p:nvSpPr>
                          <p:spPr bwMode="auto">
                            <a:xfrm>
                              <a:off x="5177" y="2061"/>
                              <a:ext cx="13" cy="13"/>
                            </a:xfrm>
                            <a:custGeom>
                              <a:avLst/>
                              <a:gdLst>
                                <a:gd name="T0" fmla="*/ 0 w 27"/>
                                <a:gd name="T1" fmla="*/ 0 h 30"/>
                                <a:gd name="T2" fmla="*/ 0 w 27"/>
                                <a:gd name="T3" fmla="*/ 0 h 30"/>
                                <a:gd name="T4" fmla="*/ 0 w 27"/>
                                <a:gd name="T5" fmla="*/ 0 h 30"/>
                                <a:gd name="T6" fmla="*/ 0 w 27"/>
                                <a:gd name="T7" fmla="*/ 0 h 30"/>
                                <a:gd name="T8" fmla="*/ 0 w 27"/>
                                <a:gd name="T9" fmla="*/ 0 h 30"/>
                                <a:gd name="T10" fmla="*/ 0 w 27"/>
                                <a:gd name="T11" fmla="*/ 0 h 30"/>
                                <a:gd name="T12" fmla="*/ 0 60000 65536"/>
                                <a:gd name="T13" fmla="*/ 0 60000 65536"/>
                                <a:gd name="T14" fmla="*/ 0 60000 65536"/>
                                <a:gd name="T15" fmla="*/ 0 60000 65536"/>
                                <a:gd name="T16" fmla="*/ 0 60000 65536"/>
                                <a:gd name="T17" fmla="*/ 0 60000 65536"/>
                                <a:gd name="T18" fmla="*/ 0 w 27"/>
                                <a:gd name="T19" fmla="*/ 0 h 30"/>
                                <a:gd name="T20" fmla="*/ 27 w 27"/>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27" h="30">
                                  <a:moveTo>
                                    <a:pt x="0" y="26"/>
                                  </a:moveTo>
                                  <a:lnTo>
                                    <a:pt x="13" y="30"/>
                                  </a:lnTo>
                                  <a:lnTo>
                                    <a:pt x="27" y="8"/>
                                  </a:lnTo>
                                  <a:lnTo>
                                    <a:pt x="11" y="0"/>
                                  </a:lnTo>
                                  <a:lnTo>
                                    <a:pt x="1" y="21"/>
                                  </a:lnTo>
                                  <a:lnTo>
                                    <a:pt x="0" y="26"/>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54" name="Freeform 1433"/>
                            <p:cNvSpPr>
                              <a:spLocks/>
                            </p:cNvSpPr>
                            <p:nvPr/>
                          </p:nvSpPr>
                          <p:spPr bwMode="auto">
                            <a:xfrm>
                              <a:off x="5177" y="2061"/>
                              <a:ext cx="13" cy="13"/>
                            </a:xfrm>
                            <a:custGeom>
                              <a:avLst/>
                              <a:gdLst>
                                <a:gd name="T0" fmla="*/ 0 w 27"/>
                                <a:gd name="T1" fmla="*/ 0 h 30"/>
                                <a:gd name="T2" fmla="*/ 0 w 27"/>
                                <a:gd name="T3" fmla="*/ 0 h 30"/>
                                <a:gd name="T4" fmla="*/ 0 w 27"/>
                                <a:gd name="T5" fmla="*/ 0 h 30"/>
                                <a:gd name="T6" fmla="*/ 0 w 27"/>
                                <a:gd name="T7" fmla="*/ 0 h 30"/>
                                <a:gd name="T8" fmla="*/ 0 w 27"/>
                                <a:gd name="T9" fmla="*/ 0 h 30"/>
                                <a:gd name="T10" fmla="*/ 0 w 27"/>
                                <a:gd name="T11" fmla="*/ 0 h 30"/>
                                <a:gd name="T12" fmla="*/ 0 60000 65536"/>
                                <a:gd name="T13" fmla="*/ 0 60000 65536"/>
                                <a:gd name="T14" fmla="*/ 0 60000 65536"/>
                                <a:gd name="T15" fmla="*/ 0 60000 65536"/>
                                <a:gd name="T16" fmla="*/ 0 60000 65536"/>
                                <a:gd name="T17" fmla="*/ 0 60000 65536"/>
                                <a:gd name="T18" fmla="*/ 0 w 27"/>
                                <a:gd name="T19" fmla="*/ 0 h 30"/>
                                <a:gd name="T20" fmla="*/ 27 w 27"/>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27" h="30">
                                  <a:moveTo>
                                    <a:pt x="0" y="26"/>
                                  </a:moveTo>
                                  <a:lnTo>
                                    <a:pt x="13" y="30"/>
                                  </a:lnTo>
                                  <a:lnTo>
                                    <a:pt x="27" y="8"/>
                                  </a:lnTo>
                                  <a:lnTo>
                                    <a:pt x="11" y="0"/>
                                  </a:lnTo>
                                  <a:lnTo>
                                    <a:pt x="1" y="21"/>
                                  </a:lnTo>
                                  <a:lnTo>
                                    <a:pt x="0" y="26"/>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55" name="Freeform 1434"/>
                            <p:cNvSpPr>
                              <a:spLocks/>
                            </p:cNvSpPr>
                            <p:nvPr/>
                          </p:nvSpPr>
                          <p:spPr bwMode="auto">
                            <a:xfrm>
                              <a:off x="5169" y="3561"/>
                              <a:ext cx="21" cy="8"/>
                            </a:xfrm>
                            <a:custGeom>
                              <a:avLst/>
                              <a:gdLst>
                                <a:gd name="T0" fmla="*/ 0 w 47"/>
                                <a:gd name="T1" fmla="*/ 1 h 16"/>
                                <a:gd name="T2" fmla="*/ 0 w 47"/>
                                <a:gd name="T3" fmla="*/ 0 h 16"/>
                                <a:gd name="T4" fmla="*/ 0 w 47"/>
                                <a:gd name="T5" fmla="*/ 1 h 16"/>
                                <a:gd name="T6" fmla="*/ 0 w 47"/>
                                <a:gd name="T7" fmla="*/ 1 h 16"/>
                                <a:gd name="T8" fmla="*/ 0 w 47"/>
                                <a:gd name="T9" fmla="*/ 1 h 16"/>
                                <a:gd name="T10" fmla="*/ 0 w 47"/>
                                <a:gd name="T11" fmla="*/ 1 h 16"/>
                                <a:gd name="T12" fmla="*/ 0 60000 65536"/>
                                <a:gd name="T13" fmla="*/ 0 60000 65536"/>
                                <a:gd name="T14" fmla="*/ 0 60000 65536"/>
                                <a:gd name="T15" fmla="*/ 0 60000 65536"/>
                                <a:gd name="T16" fmla="*/ 0 60000 65536"/>
                                <a:gd name="T17" fmla="*/ 0 60000 65536"/>
                                <a:gd name="T18" fmla="*/ 0 w 47"/>
                                <a:gd name="T19" fmla="*/ 0 h 16"/>
                                <a:gd name="T20" fmla="*/ 47 w 47"/>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47" h="16">
                                  <a:moveTo>
                                    <a:pt x="0" y="7"/>
                                  </a:moveTo>
                                  <a:lnTo>
                                    <a:pt x="23" y="0"/>
                                  </a:lnTo>
                                  <a:lnTo>
                                    <a:pt x="47" y="11"/>
                                  </a:lnTo>
                                  <a:lnTo>
                                    <a:pt x="10" y="16"/>
                                  </a:lnTo>
                                  <a:lnTo>
                                    <a:pt x="3" y="16"/>
                                  </a:lnTo>
                                  <a:lnTo>
                                    <a:pt x="0" y="7"/>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56" name="Freeform 1435"/>
                            <p:cNvSpPr>
                              <a:spLocks/>
                            </p:cNvSpPr>
                            <p:nvPr/>
                          </p:nvSpPr>
                          <p:spPr bwMode="auto">
                            <a:xfrm>
                              <a:off x="5169" y="3561"/>
                              <a:ext cx="21" cy="8"/>
                            </a:xfrm>
                            <a:custGeom>
                              <a:avLst/>
                              <a:gdLst>
                                <a:gd name="T0" fmla="*/ 0 w 47"/>
                                <a:gd name="T1" fmla="*/ 1 h 16"/>
                                <a:gd name="T2" fmla="*/ 0 w 47"/>
                                <a:gd name="T3" fmla="*/ 0 h 16"/>
                                <a:gd name="T4" fmla="*/ 0 w 47"/>
                                <a:gd name="T5" fmla="*/ 1 h 16"/>
                                <a:gd name="T6" fmla="*/ 0 w 47"/>
                                <a:gd name="T7" fmla="*/ 1 h 16"/>
                                <a:gd name="T8" fmla="*/ 0 w 47"/>
                                <a:gd name="T9" fmla="*/ 1 h 16"/>
                                <a:gd name="T10" fmla="*/ 0 w 47"/>
                                <a:gd name="T11" fmla="*/ 1 h 16"/>
                                <a:gd name="T12" fmla="*/ 0 60000 65536"/>
                                <a:gd name="T13" fmla="*/ 0 60000 65536"/>
                                <a:gd name="T14" fmla="*/ 0 60000 65536"/>
                                <a:gd name="T15" fmla="*/ 0 60000 65536"/>
                                <a:gd name="T16" fmla="*/ 0 60000 65536"/>
                                <a:gd name="T17" fmla="*/ 0 60000 65536"/>
                                <a:gd name="T18" fmla="*/ 0 w 47"/>
                                <a:gd name="T19" fmla="*/ 0 h 16"/>
                                <a:gd name="T20" fmla="*/ 47 w 47"/>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47" h="16">
                                  <a:moveTo>
                                    <a:pt x="0" y="7"/>
                                  </a:moveTo>
                                  <a:lnTo>
                                    <a:pt x="23" y="0"/>
                                  </a:lnTo>
                                  <a:lnTo>
                                    <a:pt x="47" y="11"/>
                                  </a:lnTo>
                                  <a:lnTo>
                                    <a:pt x="10" y="16"/>
                                  </a:lnTo>
                                  <a:lnTo>
                                    <a:pt x="3" y="16"/>
                                  </a:lnTo>
                                  <a:lnTo>
                                    <a:pt x="0" y="7"/>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57" name="Freeform 1436"/>
                            <p:cNvSpPr>
                              <a:spLocks/>
                            </p:cNvSpPr>
                            <p:nvPr/>
                          </p:nvSpPr>
                          <p:spPr bwMode="auto">
                            <a:xfrm>
                              <a:off x="4831" y="3168"/>
                              <a:ext cx="583" cy="457"/>
                            </a:xfrm>
                            <a:custGeom>
                              <a:avLst/>
                              <a:gdLst>
                                <a:gd name="T0" fmla="*/ 0 w 1273"/>
                                <a:gd name="T1" fmla="*/ 0 h 1000"/>
                                <a:gd name="T2" fmla="*/ 0 w 1273"/>
                                <a:gd name="T3" fmla="*/ 0 h 1000"/>
                                <a:gd name="T4" fmla="*/ 0 w 1273"/>
                                <a:gd name="T5" fmla="*/ 0 h 1000"/>
                                <a:gd name="T6" fmla="*/ 0 w 1273"/>
                                <a:gd name="T7" fmla="*/ 0 h 1000"/>
                                <a:gd name="T8" fmla="*/ 0 w 1273"/>
                                <a:gd name="T9" fmla="*/ 0 h 1000"/>
                                <a:gd name="T10" fmla="*/ 0 w 1273"/>
                                <a:gd name="T11" fmla="*/ 0 h 1000"/>
                                <a:gd name="T12" fmla="*/ 0 w 1273"/>
                                <a:gd name="T13" fmla="*/ 0 h 1000"/>
                                <a:gd name="T14" fmla="*/ 0 w 1273"/>
                                <a:gd name="T15" fmla="*/ 0 h 1000"/>
                                <a:gd name="T16" fmla="*/ 0 w 1273"/>
                                <a:gd name="T17" fmla="*/ 0 h 1000"/>
                                <a:gd name="T18" fmla="*/ 0 w 1273"/>
                                <a:gd name="T19" fmla="*/ 0 h 1000"/>
                                <a:gd name="T20" fmla="*/ 0 w 1273"/>
                                <a:gd name="T21" fmla="*/ 0 h 1000"/>
                                <a:gd name="T22" fmla="*/ 0 w 1273"/>
                                <a:gd name="T23" fmla="*/ 0 h 1000"/>
                                <a:gd name="T24" fmla="*/ 0 w 1273"/>
                                <a:gd name="T25" fmla="*/ 0 h 1000"/>
                                <a:gd name="T26" fmla="*/ 0 w 1273"/>
                                <a:gd name="T27" fmla="*/ 0 h 1000"/>
                                <a:gd name="T28" fmla="*/ 0 w 1273"/>
                                <a:gd name="T29" fmla="*/ 0 h 1000"/>
                                <a:gd name="T30" fmla="*/ 0 w 1273"/>
                                <a:gd name="T31" fmla="*/ 0 h 1000"/>
                                <a:gd name="T32" fmla="*/ 0 w 1273"/>
                                <a:gd name="T33" fmla="*/ 0 h 1000"/>
                                <a:gd name="T34" fmla="*/ 0 w 1273"/>
                                <a:gd name="T35" fmla="*/ 0 h 1000"/>
                                <a:gd name="T36" fmla="*/ 0 w 1273"/>
                                <a:gd name="T37" fmla="*/ 0 h 1000"/>
                                <a:gd name="T38" fmla="*/ 0 w 1273"/>
                                <a:gd name="T39" fmla="*/ 0 h 1000"/>
                                <a:gd name="T40" fmla="*/ 0 w 1273"/>
                                <a:gd name="T41" fmla="*/ 0 h 1000"/>
                                <a:gd name="T42" fmla="*/ 0 w 1273"/>
                                <a:gd name="T43" fmla="*/ 0 h 1000"/>
                                <a:gd name="T44" fmla="*/ 0 w 1273"/>
                                <a:gd name="T45" fmla="*/ 0 h 1000"/>
                                <a:gd name="T46" fmla="*/ 0 w 1273"/>
                                <a:gd name="T47" fmla="*/ 0 h 1000"/>
                                <a:gd name="T48" fmla="*/ 0 w 1273"/>
                                <a:gd name="T49" fmla="*/ 0 h 1000"/>
                                <a:gd name="T50" fmla="*/ 0 w 1273"/>
                                <a:gd name="T51" fmla="*/ 0 h 1000"/>
                                <a:gd name="T52" fmla="*/ 0 w 1273"/>
                                <a:gd name="T53" fmla="*/ 0 h 1000"/>
                                <a:gd name="T54" fmla="*/ 0 w 1273"/>
                                <a:gd name="T55" fmla="*/ 0 h 1000"/>
                                <a:gd name="T56" fmla="*/ 0 w 1273"/>
                                <a:gd name="T57" fmla="*/ 0 h 1000"/>
                                <a:gd name="T58" fmla="*/ 0 w 1273"/>
                                <a:gd name="T59" fmla="*/ 0 h 1000"/>
                                <a:gd name="T60" fmla="*/ 0 w 1273"/>
                                <a:gd name="T61" fmla="*/ 0 h 1000"/>
                                <a:gd name="T62" fmla="*/ 0 w 1273"/>
                                <a:gd name="T63" fmla="*/ 0 h 1000"/>
                                <a:gd name="T64" fmla="*/ 0 w 1273"/>
                                <a:gd name="T65" fmla="*/ 0 h 1000"/>
                                <a:gd name="T66" fmla="*/ 0 w 1273"/>
                                <a:gd name="T67" fmla="*/ 0 h 1000"/>
                                <a:gd name="T68" fmla="*/ 0 w 1273"/>
                                <a:gd name="T69" fmla="*/ 0 h 1000"/>
                                <a:gd name="T70" fmla="*/ 0 w 1273"/>
                                <a:gd name="T71" fmla="*/ 0 h 1000"/>
                                <a:gd name="T72" fmla="*/ 0 w 1273"/>
                                <a:gd name="T73" fmla="*/ 0 h 1000"/>
                                <a:gd name="T74" fmla="*/ 0 w 1273"/>
                                <a:gd name="T75" fmla="*/ 0 h 1000"/>
                                <a:gd name="T76" fmla="*/ 0 w 1273"/>
                                <a:gd name="T77" fmla="*/ 0 h 1000"/>
                                <a:gd name="T78" fmla="*/ 0 w 1273"/>
                                <a:gd name="T79" fmla="*/ 0 h 1000"/>
                                <a:gd name="T80" fmla="*/ 0 w 1273"/>
                                <a:gd name="T81" fmla="*/ 0 h 1000"/>
                                <a:gd name="T82" fmla="*/ 0 w 1273"/>
                                <a:gd name="T83" fmla="*/ 0 h 1000"/>
                                <a:gd name="T84" fmla="*/ 0 w 1273"/>
                                <a:gd name="T85" fmla="*/ 0 h 1000"/>
                                <a:gd name="T86" fmla="*/ 0 w 1273"/>
                                <a:gd name="T87" fmla="*/ 0 h 1000"/>
                                <a:gd name="T88" fmla="*/ 0 w 1273"/>
                                <a:gd name="T89" fmla="*/ 0 h 1000"/>
                                <a:gd name="T90" fmla="*/ 0 w 1273"/>
                                <a:gd name="T91" fmla="*/ 0 h 1000"/>
                                <a:gd name="T92" fmla="*/ 0 w 1273"/>
                                <a:gd name="T93" fmla="*/ 0 h 1000"/>
                                <a:gd name="T94" fmla="*/ 0 w 1273"/>
                                <a:gd name="T95" fmla="*/ 0 h 1000"/>
                                <a:gd name="T96" fmla="*/ 0 w 1273"/>
                                <a:gd name="T97" fmla="*/ 0 h 1000"/>
                                <a:gd name="T98" fmla="*/ 0 w 1273"/>
                                <a:gd name="T99" fmla="*/ 0 h 1000"/>
                                <a:gd name="T100" fmla="*/ 0 w 1273"/>
                                <a:gd name="T101" fmla="*/ 0 h 1000"/>
                                <a:gd name="T102" fmla="*/ 0 w 1273"/>
                                <a:gd name="T103" fmla="*/ 0 h 1000"/>
                                <a:gd name="T104" fmla="*/ 0 w 1273"/>
                                <a:gd name="T105" fmla="*/ 0 h 1000"/>
                                <a:gd name="T106" fmla="*/ 0 w 1273"/>
                                <a:gd name="T107" fmla="*/ 0 h 1000"/>
                                <a:gd name="T108" fmla="*/ 0 w 1273"/>
                                <a:gd name="T109" fmla="*/ 0 h 1000"/>
                                <a:gd name="T110" fmla="*/ 0 w 1273"/>
                                <a:gd name="T111" fmla="*/ 0 h 1000"/>
                                <a:gd name="T112" fmla="*/ 0 w 1273"/>
                                <a:gd name="T113" fmla="*/ 0 h 1000"/>
                                <a:gd name="T114" fmla="*/ 0 w 1273"/>
                                <a:gd name="T115" fmla="*/ 0 h 1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3"/>
                                <a:gd name="T175" fmla="*/ 0 h 1000"/>
                                <a:gd name="T176" fmla="*/ 1273 w 1273"/>
                                <a:gd name="T177" fmla="*/ 1000 h 1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3" h="1000">
                                  <a:moveTo>
                                    <a:pt x="23" y="367"/>
                                  </a:moveTo>
                                  <a:lnTo>
                                    <a:pt x="25" y="362"/>
                                  </a:lnTo>
                                  <a:lnTo>
                                    <a:pt x="28" y="388"/>
                                  </a:lnTo>
                                  <a:lnTo>
                                    <a:pt x="40" y="367"/>
                                  </a:lnTo>
                                  <a:lnTo>
                                    <a:pt x="69" y="357"/>
                                  </a:lnTo>
                                  <a:lnTo>
                                    <a:pt x="83" y="337"/>
                                  </a:lnTo>
                                  <a:lnTo>
                                    <a:pt x="108" y="321"/>
                                  </a:lnTo>
                                  <a:lnTo>
                                    <a:pt x="137" y="326"/>
                                  </a:lnTo>
                                  <a:lnTo>
                                    <a:pt x="173" y="311"/>
                                  </a:lnTo>
                                  <a:lnTo>
                                    <a:pt x="184" y="302"/>
                                  </a:lnTo>
                                  <a:lnTo>
                                    <a:pt x="199" y="303"/>
                                  </a:lnTo>
                                  <a:lnTo>
                                    <a:pt x="241" y="289"/>
                                  </a:lnTo>
                                  <a:lnTo>
                                    <a:pt x="261" y="277"/>
                                  </a:lnTo>
                                  <a:lnTo>
                                    <a:pt x="271" y="254"/>
                                  </a:lnTo>
                                  <a:lnTo>
                                    <a:pt x="287" y="238"/>
                                  </a:lnTo>
                                  <a:lnTo>
                                    <a:pt x="280" y="220"/>
                                  </a:lnTo>
                                  <a:lnTo>
                                    <a:pt x="287" y="206"/>
                                  </a:lnTo>
                                  <a:lnTo>
                                    <a:pt x="300" y="196"/>
                                  </a:lnTo>
                                  <a:lnTo>
                                    <a:pt x="303" y="186"/>
                                  </a:lnTo>
                                  <a:lnTo>
                                    <a:pt x="324" y="222"/>
                                  </a:lnTo>
                                  <a:lnTo>
                                    <a:pt x="326" y="207"/>
                                  </a:lnTo>
                                  <a:lnTo>
                                    <a:pt x="333" y="207"/>
                                  </a:lnTo>
                                  <a:lnTo>
                                    <a:pt x="324" y="191"/>
                                  </a:lnTo>
                                  <a:lnTo>
                                    <a:pt x="324" y="181"/>
                                  </a:lnTo>
                                  <a:lnTo>
                                    <a:pt x="337" y="178"/>
                                  </a:lnTo>
                                  <a:lnTo>
                                    <a:pt x="344" y="189"/>
                                  </a:lnTo>
                                  <a:lnTo>
                                    <a:pt x="354" y="191"/>
                                  </a:lnTo>
                                  <a:lnTo>
                                    <a:pt x="350" y="183"/>
                                  </a:lnTo>
                                  <a:lnTo>
                                    <a:pt x="359" y="167"/>
                                  </a:lnTo>
                                  <a:lnTo>
                                    <a:pt x="357" y="157"/>
                                  </a:lnTo>
                                  <a:lnTo>
                                    <a:pt x="373" y="153"/>
                                  </a:lnTo>
                                  <a:lnTo>
                                    <a:pt x="370" y="140"/>
                                  </a:lnTo>
                                  <a:lnTo>
                                    <a:pt x="381" y="144"/>
                                  </a:lnTo>
                                  <a:lnTo>
                                    <a:pt x="376" y="127"/>
                                  </a:lnTo>
                                  <a:lnTo>
                                    <a:pt x="393" y="124"/>
                                  </a:lnTo>
                                  <a:lnTo>
                                    <a:pt x="393" y="129"/>
                                  </a:lnTo>
                                  <a:lnTo>
                                    <a:pt x="401" y="124"/>
                                  </a:lnTo>
                                  <a:lnTo>
                                    <a:pt x="401" y="105"/>
                                  </a:lnTo>
                                  <a:lnTo>
                                    <a:pt x="406" y="113"/>
                                  </a:lnTo>
                                  <a:lnTo>
                                    <a:pt x="430" y="101"/>
                                  </a:lnTo>
                                  <a:lnTo>
                                    <a:pt x="453" y="111"/>
                                  </a:lnTo>
                                  <a:lnTo>
                                    <a:pt x="471" y="129"/>
                                  </a:lnTo>
                                  <a:lnTo>
                                    <a:pt x="463" y="160"/>
                                  </a:lnTo>
                                  <a:lnTo>
                                    <a:pt x="472" y="142"/>
                                  </a:lnTo>
                                  <a:lnTo>
                                    <a:pt x="481" y="134"/>
                                  </a:lnTo>
                                  <a:lnTo>
                                    <a:pt x="502" y="134"/>
                                  </a:lnTo>
                                  <a:lnTo>
                                    <a:pt x="518" y="145"/>
                                  </a:lnTo>
                                  <a:lnTo>
                                    <a:pt x="516" y="137"/>
                                  </a:lnTo>
                                  <a:lnTo>
                                    <a:pt x="520" y="134"/>
                                  </a:lnTo>
                                  <a:lnTo>
                                    <a:pt x="508" y="119"/>
                                  </a:lnTo>
                                  <a:lnTo>
                                    <a:pt x="525" y="93"/>
                                  </a:lnTo>
                                  <a:lnTo>
                                    <a:pt x="538" y="90"/>
                                  </a:lnTo>
                                  <a:lnTo>
                                    <a:pt x="538" y="82"/>
                                  </a:lnTo>
                                  <a:lnTo>
                                    <a:pt x="534" y="82"/>
                                  </a:lnTo>
                                  <a:lnTo>
                                    <a:pt x="536" y="69"/>
                                  </a:lnTo>
                                  <a:lnTo>
                                    <a:pt x="549" y="61"/>
                                  </a:lnTo>
                                  <a:lnTo>
                                    <a:pt x="559" y="69"/>
                                  </a:lnTo>
                                  <a:lnTo>
                                    <a:pt x="557" y="57"/>
                                  </a:lnTo>
                                  <a:lnTo>
                                    <a:pt x="562" y="53"/>
                                  </a:lnTo>
                                  <a:lnTo>
                                    <a:pt x="593" y="54"/>
                                  </a:lnTo>
                                  <a:lnTo>
                                    <a:pt x="609" y="46"/>
                                  </a:lnTo>
                                  <a:lnTo>
                                    <a:pt x="609" y="31"/>
                                  </a:lnTo>
                                  <a:lnTo>
                                    <a:pt x="590" y="22"/>
                                  </a:lnTo>
                                  <a:lnTo>
                                    <a:pt x="583" y="20"/>
                                  </a:lnTo>
                                  <a:lnTo>
                                    <a:pt x="591" y="15"/>
                                  </a:lnTo>
                                  <a:lnTo>
                                    <a:pt x="596" y="20"/>
                                  </a:lnTo>
                                  <a:lnTo>
                                    <a:pt x="599" y="17"/>
                                  </a:lnTo>
                                  <a:lnTo>
                                    <a:pt x="614" y="30"/>
                                  </a:lnTo>
                                  <a:lnTo>
                                    <a:pt x="617" y="23"/>
                                  </a:lnTo>
                                  <a:lnTo>
                                    <a:pt x="625" y="33"/>
                                  </a:lnTo>
                                  <a:lnTo>
                                    <a:pt x="647" y="36"/>
                                  </a:lnTo>
                                  <a:lnTo>
                                    <a:pt x="660" y="46"/>
                                  </a:lnTo>
                                  <a:lnTo>
                                    <a:pt x="678" y="44"/>
                                  </a:lnTo>
                                  <a:lnTo>
                                    <a:pt x="692" y="53"/>
                                  </a:lnTo>
                                  <a:lnTo>
                                    <a:pt x="717" y="41"/>
                                  </a:lnTo>
                                  <a:lnTo>
                                    <a:pt x="712" y="48"/>
                                  </a:lnTo>
                                  <a:lnTo>
                                    <a:pt x="718" y="48"/>
                                  </a:lnTo>
                                  <a:lnTo>
                                    <a:pt x="718" y="62"/>
                                  </a:lnTo>
                                  <a:lnTo>
                                    <a:pt x="733" y="41"/>
                                  </a:lnTo>
                                  <a:lnTo>
                                    <a:pt x="736" y="54"/>
                                  </a:lnTo>
                                  <a:lnTo>
                                    <a:pt x="746" y="54"/>
                                  </a:lnTo>
                                  <a:lnTo>
                                    <a:pt x="735" y="70"/>
                                  </a:lnTo>
                                  <a:lnTo>
                                    <a:pt x="738" y="77"/>
                                  </a:lnTo>
                                  <a:lnTo>
                                    <a:pt x="735" y="82"/>
                                  </a:lnTo>
                                  <a:lnTo>
                                    <a:pt x="726" y="80"/>
                                  </a:lnTo>
                                  <a:lnTo>
                                    <a:pt x="725" y="90"/>
                                  </a:lnTo>
                                  <a:lnTo>
                                    <a:pt x="718" y="85"/>
                                  </a:lnTo>
                                  <a:lnTo>
                                    <a:pt x="713" y="100"/>
                                  </a:lnTo>
                                  <a:lnTo>
                                    <a:pt x="720" y="98"/>
                                  </a:lnTo>
                                  <a:lnTo>
                                    <a:pt x="705" y="140"/>
                                  </a:lnTo>
                                  <a:lnTo>
                                    <a:pt x="730" y="152"/>
                                  </a:lnTo>
                                  <a:lnTo>
                                    <a:pt x="733" y="173"/>
                                  </a:lnTo>
                                  <a:lnTo>
                                    <a:pt x="757" y="170"/>
                                  </a:lnTo>
                                  <a:lnTo>
                                    <a:pt x="785" y="193"/>
                                  </a:lnTo>
                                  <a:lnTo>
                                    <a:pt x="813" y="199"/>
                                  </a:lnTo>
                                  <a:lnTo>
                                    <a:pt x="822" y="214"/>
                                  </a:lnTo>
                                  <a:lnTo>
                                    <a:pt x="847" y="230"/>
                                  </a:lnTo>
                                  <a:lnTo>
                                    <a:pt x="871" y="222"/>
                                  </a:lnTo>
                                  <a:lnTo>
                                    <a:pt x="884" y="191"/>
                                  </a:lnTo>
                                  <a:lnTo>
                                    <a:pt x="896" y="142"/>
                                  </a:lnTo>
                                  <a:lnTo>
                                    <a:pt x="892" y="97"/>
                                  </a:lnTo>
                                  <a:lnTo>
                                    <a:pt x="901" y="62"/>
                                  </a:lnTo>
                                  <a:lnTo>
                                    <a:pt x="896" y="56"/>
                                  </a:lnTo>
                                  <a:lnTo>
                                    <a:pt x="917" y="9"/>
                                  </a:lnTo>
                                  <a:lnTo>
                                    <a:pt x="930" y="0"/>
                                  </a:lnTo>
                                  <a:lnTo>
                                    <a:pt x="931" y="9"/>
                                  </a:lnTo>
                                  <a:lnTo>
                                    <a:pt x="933" y="33"/>
                                  </a:lnTo>
                                  <a:lnTo>
                                    <a:pt x="941" y="40"/>
                                  </a:lnTo>
                                  <a:lnTo>
                                    <a:pt x="941" y="53"/>
                                  </a:lnTo>
                                  <a:lnTo>
                                    <a:pt x="951" y="62"/>
                                  </a:lnTo>
                                  <a:lnTo>
                                    <a:pt x="964" y="116"/>
                                  </a:lnTo>
                                  <a:lnTo>
                                    <a:pt x="972" y="121"/>
                                  </a:lnTo>
                                  <a:lnTo>
                                    <a:pt x="990" y="116"/>
                                  </a:lnTo>
                                  <a:lnTo>
                                    <a:pt x="1014" y="140"/>
                                  </a:lnTo>
                                  <a:lnTo>
                                    <a:pt x="1021" y="191"/>
                                  </a:lnTo>
                                  <a:lnTo>
                                    <a:pt x="1031" y="201"/>
                                  </a:lnTo>
                                  <a:lnTo>
                                    <a:pt x="1039" y="253"/>
                                  </a:lnTo>
                                  <a:lnTo>
                                    <a:pt x="1045" y="258"/>
                                  </a:lnTo>
                                  <a:lnTo>
                                    <a:pt x="1047" y="272"/>
                                  </a:lnTo>
                                  <a:lnTo>
                                    <a:pt x="1063" y="280"/>
                                  </a:lnTo>
                                  <a:lnTo>
                                    <a:pt x="1081" y="280"/>
                                  </a:lnTo>
                                  <a:lnTo>
                                    <a:pt x="1088" y="297"/>
                                  </a:lnTo>
                                  <a:lnTo>
                                    <a:pt x="1104" y="300"/>
                                  </a:lnTo>
                                  <a:lnTo>
                                    <a:pt x="1125" y="313"/>
                                  </a:lnTo>
                                  <a:lnTo>
                                    <a:pt x="1120" y="326"/>
                                  </a:lnTo>
                                  <a:lnTo>
                                    <a:pt x="1132" y="333"/>
                                  </a:lnTo>
                                  <a:lnTo>
                                    <a:pt x="1145" y="354"/>
                                  </a:lnTo>
                                  <a:lnTo>
                                    <a:pt x="1151" y="388"/>
                                  </a:lnTo>
                                  <a:lnTo>
                                    <a:pt x="1159" y="385"/>
                                  </a:lnTo>
                                  <a:lnTo>
                                    <a:pt x="1164" y="373"/>
                                  </a:lnTo>
                                  <a:lnTo>
                                    <a:pt x="1180" y="390"/>
                                  </a:lnTo>
                                  <a:lnTo>
                                    <a:pt x="1184" y="383"/>
                                  </a:lnTo>
                                  <a:lnTo>
                                    <a:pt x="1190" y="422"/>
                                  </a:lnTo>
                                  <a:lnTo>
                                    <a:pt x="1236" y="463"/>
                                  </a:lnTo>
                                  <a:lnTo>
                                    <a:pt x="1260" y="502"/>
                                  </a:lnTo>
                                  <a:lnTo>
                                    <a:pt x="1260" y="551"/>
                                  </a:lnTo>
                                  <a:lnTo>
                                    <a:pt x="1273" y="606"/>
                                  </a:lnTo>
                                  <a:lnTo>
                                    <a:pt x="1255" y="700"/>
                                  </a:lnTo>
                                  <a:lnTo>
                                    <a:pt x="1239" y="740"/>
                                  </a:lnTo>
                                  <a:lnTo>
                                    <a:pt x="1202" y="783"/>
                                  </a:lnTo>
                                  <a:lnTo>
                                    <a:pt x="1205" y="793"/>
                                  </a:lnTo>
                                  <a:lnTo>
                                    <a:pt x="1185" y="845"/>
                                  </a:lnTo>
                                  <a:lnTo>
                                    <a:pt x="1182" y="840"/>
                                  </a:lnTo>
                                  <a:lnTo>
                                    <a:pt x="1169" y="867"/>
                                  </a:lnTo>
                                  <a:lnTo>
                                    <a:pt x="1161" y="933"/>
                                  </a:lnTo>
                                  <a:lnTo>
                                    <a:pt x="1141" y="945"/>
                                  </a:lnTo>
                                  <a:lnTo>
                                    <a:pt x="1104" y="950"/>
                                  </a:lnTo>
                                  <a:lnTo>
                                    <a:pt x="1062" y="982"/>
                                  </a:lnTo>
                                  <a:lnTo>
                                    <a:pt x="1045" y="982"/>
                                  </a:lnTo>
                                  <a:lnTo>
                                    <a:pt x="1045" y="990"/>
                                  </a:lnTo>
                                  <a:lnTo>
                                    <a:pt x="1054" y="989"/>
                                  </a:lnTo>
                                  <a:lnTo>
                                    <a:pt x="1049" y="1000"/>
                                  </a:lnTo>
                                  <a:lnTo>
                                    <a:pt x="1023" y="976"/>
                                  </a:lnTo>
                                  <a:lnTo>
                                    <a:pt x="1018" y="963"/>
                                  </a:lnTo>
                                  <a:lnTo>
                                    <a:pt x="1000" y="967"/>
                                  </a:lnTo>
                                  <a:lnTo>
                                    <a:pt x="1006" y="958"/>
                                  </a:lnTo>
                                  <a:lnTo>
                                    <a:pt x="1000" y="946"/>
                                  </a:lnTo>
                                  <a:lnTo>
                                    <a:pt x="985" y="956"/>
                                  </a:lnTo>
                                  <a:lnTo>
                                    <a:pt x="993" y="961"/>
                                  </a:lnTo>
                                  <a:lnTo>
                                    <a:pt x="953" y="985"/>
                                  </a:lnTo>
                                  <a:lnTo>
                                    <a:pt x="925" y="969"/>
                                  </a:lnTo>
                                  <a:lnTo>
                                    <a:pt x="904" y="963"/>
                                  </a:lnTo>
                                  <a:lnTo>
                                    <a:pt x="894" y="967"/>
                                  </a:lnTo>
                                  <a:lnTo>
                                    <a:pt x="860" y="950"/>
                                  </a:lnTo>
                                  <a:lnTo>
                                    <a:pt x="845" y="930"/>
                                  </a:lnTo>
                                  <a:lnTo>
                                    <a:pt x="839" y="914"/>
                                  </a:lnTo>
                                  <a:lnTo>
                                    <a:pt x="840" y="897"/>
                                  </a:lnTo>
                                  <a:lnTo>
                                    <a:pt x="837" y="881"/>
                                  </a:lnTo>
                                  <a:lnTo>
                                    <a:pt x="822" y="863"/>
                                  </a:lnTo>
                                  <a:lnTo>
                                    <a:pt x="826" y="850"/>
                                  </a:lnTo>
                                  <a:lnTo>
                                    <a:pt x="788" y="860"/>
                                  </a:lnTo>
                                  <a:lnTo>
                                    <a:pt x="798" y="845"/>
                                  </a:lnTo>
                                  <a:lnTo>
                                    <a:pt x="798" y="829"/>
                                  </a:lnTo>
                                  <a:lnTo>
                                    <a:pt x="785" y="806"/>
                                  </a:lnTo>
                                  <a:lnTo>
                                    <a:pt x="774" y="840"/>
                                  </a:lnTo>
                                  <a:lnTo>
                                    <a:pt x="748" y="844"/>
                                  </a:lnTo>
                                  <a:lnTo>
                                    <a:pt x="749" y="832"/>
                                  </a:lnTo>
                                  <a:lnTo>
                                    <a:pt x="764" y="831"/>
                                  </a:lnTo>
                                  <a:lnTo>
                                    <a:pt x="765" y="803"/>
                                  </a:lnTo>
                                  <a:lnTo>
                                    <a:pt x="780" y="780"/>
                                  </a:lnTo>
                                  <a:lnTo>
                                    <a:pt x="783" y="766"/>
                                  </a:lnTo>
                                  <a:lnTo>
                                    <a:pt x="775" y="741"/>
                                  </a:lnTo>
                                  <a:lnTo>
                                    <a:pt x="774" y="757"/>
                                  </a:lnTo>
                                  <a:lnTo>
                                    <a:pt x="757" y="787"/>
                                  </a:lnTo>
                                  <a:lnTo>
                                    <a:pt x="733" y="801"/>
                                  </a:lnTo>
                                  <a:lnTo>
                                    <a:pt x="718" y="823"/>
                                  </a:lnTo>
                                  <a:lnTo>
                                    <a:pt x="718" y="837"/>
                                  </a:lnTo>
                                  <a:lnTo>
                                    <a:pt x="692" y="823"/>
                                  </a:lnTo>
                                  <a:lnTo>
                                    <a:pt x="692" y="816"/>
                                  </a:lnTo>
                                  <a:lnTo>
                                    <a:pt x="702" y="823"/>
                                  </a:lnTo>
                                  <a:lnTo>
                                    <a:pt x="700" y="810"/>
                                  </a:lnTo>
                                  <a:lnTo>
                                    <a:pt x="679" y="767"/>
                                  </a:lnTo>
                                  <a:lnTo>
                                    <a:pt x="660" y="757"/>
                                  </a:lnTo>
                                  <a:lnTo>
                                    <a:pt x="663" y="743"/>
                                  </a:lnTo>
                                  <a:lnTo>
                                    <a:pt x="637" y="728"/>
                                  </a:lnTo>
                                  <a:lnTo>
                                    <a:pt x="638" y="733"/>
                                  </a:lnTo>
                                  <a:lnTo>
                                    <a:pt x="614" y="722"/>
                                  </a:lnTo>
                                  <a:lnTo>
                                    <a:pt x="604" y="727"/>
                                  </a:lnTo>
                                  <a:lnTo>
                                    <a:pt x="583" y="710"/>
                                  </a:lnTo>
                                  <a:lnTo>
                                    <a:pt x="560" y="705"/>
                                  </a:lnTo>
                                  <a:lnTo>
                                    <a:pt x="505" y="707"/>
                                  </a:lnTo>
                                  <a:lnTo>
                                    <a:pt x="471" y="727"/>
                                  </a:lnTo>
                                  <a:lnTo>
                                    <a:pt x="407" y="733"/>
                                  </a:lnTo>
                                  <a:lnTo>
                                    <a:pt x="344" y="761"/>
                                  </a:lnTo>
                                  <a:lnTo>
                                    <a:pt x="329" y="790"/>
                                  </a:lnTo>
                                  <a:lnTo>
                                    <a:pt x="215" y="793"/>
                                  </a:lnTo>
                                  <a:lnTo>
                                    <a:pt x="197" y="814"/>
                                  </a:lnTo>
                                  <a:lnTo>
                                    <a:pt x="181" y="816"/>
                                  </a:lnTo>
                                  <a:lnTo>
                                    <a:pt x="160" y="832"/>
                                  </a:lnTo>
                                  <a:lnTo>
                                    <a:pt x="150" y="832"/>
                                  </a:lnTo>
                                  <a:lnTo>
                                    <a:pt x="149" y="839"/>
                                  </a:lnTo>
                                  <a:lnTo>
                                    <a:pt x="93" y="831"/>
                                  </a:lnTo>
                                  <a:lnTo>
                                    <a:pt x="74" y="810"/>
                                  </a:lnTo>
                                  <a:lnTo>
                                    <a:pt x="61" y="806"/>
                                  </a:lnTo>
                                  <a:lnTo>
                                    <a:pt x="61" y="782"/>
                                  </a:lnTo>
                                  <a:lnTo>
                                    <a:pt x="72" y="782"/>
                                  </a:lnTo>
                                  <a:lnTo>
                                    <a:pt x="80" y="766"/>
                                  </a:lnTo>
                                  <a:lnTo>
                                    <a:pt x="80" y="710"/>
                                  </a:lnTo>
                                  <a:lnTo>
                                    <a:pt x="57" y="661"/>
                                  </a:lnTo>
                                  <a:lnTo>
                                    <a:pt x="54" y="622"/>
                                  </a:lnTo>
                                  <a:lnTo>
                                    <a:pt x="30" y="577"/>
                                  </a:lnTo>
                                  <a:lnTo>
                                    <a:pt x="22" y="546"/>
                                  </a:lnTo>
                                  <a:lnTo>
                                    <a:pt x="0" y="515"/>
                                  </a:lnTo>
                                  <a:lnTo>
                                    <a:pt x="7" y="518"/>
                                  </a:lnTo>
                                  <a:lnTo>
                                    <a:pt x="14" y="530"/>
                                  </a:lnTo>
                                  <a:lnTo>
                                    <a:pt x="20" y="526"/>
                                  </a:lnTo>
                                  <a:lnTo>
                                    <a:pt x="17" y="510"/>
                                  </a:lnTo>
                                  <a:lnTo>
                                    <a:pt x="22" y="521"/>
                                  </a:lnTo>
                                  <a:lnTo>
                                    <a:pt x="30" y="510"/>
                                  </a:lnTo>
                                  <a:lnTo>
                                    <a:pt x="5" y="455"/>
                                  </a:lnTo>
                                  <a:lnTo>
                                    <a:pt x="5" y="438"/>
                                  </a:lnTo>
                                  <a:lnTo>
                                    <a:pt x="17" y="417"/>
                                  </a:lnTo>
                                  <a:lnTo>
                                    <a:pt x="15" y="381"/>
                                  </a:lnTo>
                                  <a:lnTo>
                                    <a:pt x="23" y="367"/>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58" name="Freeform 1437"/>
                            <p:cNvSpPr>
                              <a:spLocks/>
                            </p:cNvSpPr>
                            <p:nvPr/>
                          </p:nvSpPr>
                          <p:spPr bwMode="auto">
                            <a:xfrm>
                              <a:off x="4842" y="3168"/>
                              <a:ext cx="572" cy="457"/>
                            </a:xfrm>
                            <a:custGeom>
                              <a:avLst/>
                              <a:gdLst>
                                <a:gd name="T0" fmla="*/ 0 w 1250"/>
                                <a:gd name="T1" fmla="*/ 0 h 1000"/>
                                <a:gd name="T2" fmla="*/ 0 w 1250"/>
                                <a:gd name="T3" fmla="*/ 0 h 1000"/>
                                <a:gd name="T4" fmla="*/ 0 w 1250"/>
                                <a:gd name="T5" fmla="*/ 0 h 1000"/>
                                <a:gd name="T6" fmla="*/ 0 w 1250"/>
                                <a:gd name="T7" fmla="*/ 0 h 1000"/>
                                <a:gd name="T8" fmla="*/ 0 w 1250"/>
                                <a:gd name="T9" fmla="*/ 0 h 1000"/>
                                <a:gd name="T10" fmla="*/ 0 w 1250"/>
                                <a:gd name="T11" fmla="*/ 0 h 1000"/>
                                <a:gd name="T12" fmla="*/ 0 w 1250"/>
                                <a:gd name="T13" fmla="*/ 0 h 1000"/>
                                <a:gd name="T14" fmla="*/ 0 w 1250"/>
                                <a:gd name="T15" fmla="*/ 0 h 1000"/>
                                <a:gd name="T16" fmla="*/ 0 w 1250"/>
                                <a:gd name="T17" fmla="*/ 0 h 1000"/>
                                <a:gd name="T18" fmla="*/ 0 w 1250"/>
                                <a:gd name="T19" fmla="*/ 0 h 1000"/>
                                <a:gd name="T20" fmla="*/ 0 w 1250"/>
                                <a:gd name="T21" fmla="*/ 0 h 1000"/>
                                <a:gd name="T22" fmla="*/ 0 w 1250"/>
                                <a:gd name="T23" fmla="*/ 0 h 1000"/>
                                <a:gd name="T24" fmla="*/ 0 w 1250"/>
                                <a:gd name="T25" fmla="*/ 0 h 1000"/>
                                <a:gd name="T26" fmla="*/ 0 w 1250"/>
                                <a:gd name="T27" fmla="*/ 0 h 1000"/>
                                <a:gd name="T28" fmla="*/ 0 w 1250"/>
                                <a:gd name="T29" fmla="*/ 0 h 1000"/>
                                <a:gd name="T30" fmla="*/ 0 w 1250"/>
                                <a:gd name="T31" fmla="*/ 0 h 1000"/>
                                <a:gd name="T32" fmla="*/ 0 w 1250"/>
                                <a:gd name="T33" fmla="*/ 0 h 1000"/>
                                <a:gd name="T34" fmla="*/ 0 w 1250"/>
                                <a:gd name="T35" fmla="*/ 0 h 1000"/>
                                <a:gd name="T36" fmla="*/ 0 w 1250"/>
                                <a:gd name="T37" fmla="*/ 0 h 1000"/>
                                <a:gd name="T38" fmla="*/ 0 w 1250"/>
                                <a:gd name="T39" fmla="*/ 0 h 1000"/>
                                <a:gd name="T40" fmla="*/ 0 w 1250"/>
                                <a:gd name="T41" fmla="*/ 0 h 1000"/>
                                <a:gd name="T42" fmla="*/ 0 w 1250"/>
                                <a:gd name="T43" fmla="*/ 0 h 1000"/>
                                <a:gd name="T44" fmla="*/ 0 w 1250"/>
                                <a:gd name="T45" fmla="*/ 0 h 1000"/>
                                <a:gd name="T46" fmla="*/ 0 w 1250"/>
                                <a:gd name="T47" fmla="*/ 0 h 1000"/>
                                <a:gd name="T48" fmla="*/ 0 w 1250"/>
                                <a:gd name="T49" fmla="*/ 0 h 1000"/>
                                <a:gd name="T50" fmla="*/ 0 w 1250"/>
                                <a:gd name="T51" fmla="*/ 0 h 1000"/>
                                <a:gd name="T52" fmla="*/ 0 w 1250"/>
                                <a:gd name="T53" fmla="*/ 0 h 1000"/>
                                <a:gd name="T54" fmla="*/ 0 w 1250"/>
                                <a:gd name="T55" fmla="*/ 0 h 1000"/>
                                <a:gd name="T56" fmla="*/ 0 w 1250"/>
                                <a:gd name="T57" fmla="*/ 0 h 1000"/>
                                <a:gd name="T58" fmla="*/ 0 w 1250"/>
                                <a:gd name="T59" fmla="*/ 0 h 1000"/>
                                <a:gd name="T60" fmla="*/ 0 w 1250"/>
                                <a:gd name="T61" fmla="*/ 0 h 1000"/>
                                <a:gd name="T62" fmla="*/ 0 w 1250"/>
                                <a:gd name="T63" fmla="*/ 0 h 1000"/>
                                <a:gd name="T64" fmla="*/ 0 w 1250"/>
                                <a:gd name="T65" fmla="*/ 0 h 1000"/>
                                <a:gd name="T66" fmla="*/ 0 w 1250"/>
                                <a:gd name="T67" fmla="*/ 0 h 1000"/>
                                <a:gd name="T68" fmla="*/ 0 w 1250"/>
                                <a:gd name="T69" fmla="*/ 0 h 1000"/>
                                <a:gd name="T70" fmla="*/ 0 w 1250"/>
                                <a:gd name="T71" fmla="*/ 0 h 1000"/>
                                <a:gd name="T72" fmla="*/ 0 w 1250"/>
                                <a:gd name="T73" fmla="*/ 0 h 1000"/>
                                <a:gd name="T74" fmla="*/ 0 w 1250"/>
                                <a:gd name="T75" fmla="*/ 0 h 1000"/>
                                <a:gd name="T76" fmla="*/ 0 w 1250"/>
                                <a:gd name="T77" fmla="*/ 0 h 1000"/>
                                <a:gd name="T78" fmla="*/ 0 w 1250"/>
                                <a:gd name="T79" fmla="*/ 0 h 1000"/>
                                <a:gd name="T80" fmla="*/ 0 w 1250"/>
                                <a:gd name="T81" fmla="*/ 0 h 1000"/>
                                <a:gd name="T82" fmla="*/ 0 w 1250"/>
                                <a:gd name="T83" fmla="*/ 0 h 1000"/>
                                <a:gd name="T84" fmla="*/ 0 w 1250"/>
                                <a:gd name="T85" fmla="*/ 0 h 1000"/>
                                <a:gd name="T86" fmla="*/ 0 w 1250"/>
                                <a:gd name="T87" fmla="*/ 0 h 1000"/>
                                <a:gd name="T88" fmla="*/ 0 w 1250"/>
                                <a:gd name="T89" fmla="*/ 0 h 1000"/>
                                <a:gd name="T90" fmla="*/ 0 w 1250"/>
                                <a:gd name="T91" fmla="*/ 0 h 1000"/>
                                <a:gd name="T92" fmla="*/ 0 w 1250"/>
                                <a:gd name="T93" fmla="*/ 0 h 1000"/>
                                <a:gd name="T94" fmla="*/ 0 w 1250"/>
                                <a:gd name="T95" fmla="*/ 0 h 1000"/>
                                <a:gd name="T96" fmla="*/ 0 w 1250"/>
                                <a:gd name="T97" fmla="*/ 0 h 1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50"/>
                                <a:gd name="T148" fmla="*/ 0 h 1000"/>
                                <a:gd name="T149" fmla="*/ 1250 w 1250"/>
                                <a:gd name="T150" fmla="*/ 1000 h 1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50" h="1000">
                                  <a:moveTo>
                                    <a:pt x="0" y="367"/>
                                  </a:moveTo>
                                  <a:lnTo>
                                    <a:pt x="2" y="362"/>
                                  </a:lnTo>
                                  <a:lnTo>
                                    <a:pt x="5" y="388"/>
                                  </a:lnTo>
                                  <a:lnTo>
                                    <a:pt x="17" y="367"/>
                                  </a:lnTo>
                                  <a:lnTo>
                                    <a:pt x="46" y="357"/>
                                  </a:lnTo>
                                  <a:lnTo>
                                    <a:pt x="60" y="337"/>
                                  </a:lnTo>
                                  <a:lnTo>
                                    <a:pt x="85" y="321"/>
                                  </a:lnTo>
                                  <a:lnTo>
                                    <a:pt x="114" y="326"/>
                                  </a:lnTo>
                                  <a:lnTo>
                                    <a:pt x="150" y="311"/>
                                  </a:lnTo>
                                  <a:lnTo>
                                    <a:pt x="161" y="302"/>
                                  </a:lnTo>
                                  <a:lnTo>
                                    <a:pt x="176" y="303"/>
                                  </a:lnTo>
                                  <a:lnTo>
                                    <a:pt x="218" y="289"/>
                                  </a:lnTo>
                                  <a:lnTo>
                                    <a:pt x="238" y="277"/>
                                  </a:lnTo>
                                  <a:lnTo>
                                    <a:pt x="248" y="254"/>
                                  </a:lnTo>
                                  <a:lnTo>
                                    <a:pt x="264" y="238"/>
                                  </a:lnTo>
                                  <a:lnTo>
                                    <a:pt x="257" y="220"/>
                                  </a:lnTo>
                                  <a:lnTo>
                                    <a:pt x="264" y="206"/>
                                  </a:lnTo>
                                  <a:lnTo>
                                    <a:pt x="277" y="196"/>
                                  </a:lnTo>
                                  <a:lnTo>
                                    <a:pt x="280" y="186"/>
                                  </a:lnTo>
                                  <a:lnTo>
                                    <a:pt x="301" y="222"/>
                                  </a:lnTo>
                                  <a:lnTo>
                                    <a:pt x="303" y="207"/>
                                  </a:lnTo>
                                  <a:lnTo>
                                    <a:pt x="310" y="207"/>
                                  </a:lnTo>
                                  <a:lnTo>
                                    <a:pt x="301" y="191"/>
                                  </a:lnTo>
                                  <a:lnTo>
                                    <a:pt x="301" y="181"/>
                                  </a:lnTo>
                                  <a:lnTo>
                                    <a:pt x="314" y="178"/>
                                  </a:lnTo>
                                  <a:lnTo>
                                    <a:pt x="321" y="189"/>
                                  </a:lnTo>
                                  <a:lnTo>
                                    <a:pt x="331" y="191"/>
                                  </a:lnTo>
                                  <a:lnTo>
                                    <a:pt x="327" y="183"/>
                                  </a:lnTo>
                                  <a:lnTo>
                                    <a:pt x="336" y="167"/>
                                  </a:lnTo>
                                  <a:lnTo>
                                    <a:pt x="334" y="157"/>
                                  </a:lnTo>
                                  <a:lnTo>
                                    <a:pt x="350" y="153"/>
                                  </a:lnTo>
                                  <a:lnTo>
                                    <a:pt x="347" y="140"/>
                                  </a:lnTo>
                                  <a:lnTo>
                                    <a:pt x="358" y="144"/>
                                  </a:lnTo>
                                  <a:lnTo>
                                    <a:pt x="353" y="127"/>
                                  </a:lnTo>
                                  <a:lnTo>
                                    <a:pt x="370" y="124"/>
                                  </a:lnTo>
                                  <a:lnTo>
                                    <a:pt x="370" y="129"/>
                                  </a:lnTo>
                                  <a:lnTo>
                                    <a:pt x="378" y="124"/>
                                  </a:lnTo>
                                  <a:lnTo>
                                    <a:pt x="378" y="105"/>
                                  </a:lnTo>
                                  <a:lnTo>
                                    <a:pt x="383" y="113"/>
                                  </a:lnTo>
                                  <a:lnTo>
                                    <a:pt x="407" y="101"/>
                                  </a:lnTo>
                                  <a:lnTo>
                                    <a:pt x="430" y="111"/>
                                  </a:lnTo>
                                  <a:lnTo>
                                    <a:pt x="448" y="129"/>
                                  </a:lnTo>
                                  <a:lnTo>
                                    <a:pt x="440" y="160"/>
                                  </a:lnTo>
                                  <a:lnTo>
                                    <a:pt x="449" y="142"/>
                                  </a:lnTo>
                                  <a:lnTo>
                                    <a:pt x="458" y="134"/>
                                  </a:lnTo>
                                  <a:lnTo>
                                    <a:pt x="479" y="134"/>
                                  </a:lnTo>
                                  <a:lnTo>
                                    <a:pt x="495" y="145"/>
                                  </a:lnTo>
                                  <a:lnTo>
                                    <a:pt x="493" y="137"/>
                                  </a:lnTo>
                                  <a:lnTo>
                                    <a:pt x="497" y="134"/>
                                  </a:lnTo>
                                  <a:lnTo>
                                    <a:pt x="485" y="119"/>
                                  </a:lnTo>
                                  <a:lnTo>
                                    <a:pt x="502" y="93"/>
                                  </a:lnTo>
                                  <a:lnTo>
                                    <a:pt x="515" y="90"/>
                                  </a:lnTo>
                                  <a:lnTo>
                                    <a:pt x="515" y="82"/>
                                  </a:lnTo>
                                  <a:lnTo>
                                    <a:pt x="511" y="82"/>
                                  </a:lnTo>
                                  <a:lnTo>
                                    <a:pt x="513" y="69"/>
                                  </a:lnTo>
                                  <a:lnTo>
                                    <a:pt x="526" y="61"/>
                                  </a:lnTo>
                                  <a:lnTo>
                                    <a:pt x="536" y="69"/>
                                  </a:lnTo>
                                  <a:lnTo>
                                    <a:pt x="534" y="57"/>
                                  </a:lnTo>
                                  <a:lnTo>
                                    <a:pt x="539" y="53"/>
                                  </a:lnTo>
                                  <a:lnTo>
                                    <a:pt x="570" y="54"/>
                                  </a:lnTo>
                                  <a:lnTo>
                                    <a:pt x="586" y="46"/>
                                  </a:lnTo>
                                  <a:lnTo>
                                    <a:pt x="586" y="31"/>
                                  </a:lnTo>
                                  <a:lnTo>
                                    <a:pt x="567" y="22"/>
                                  </a:lnTo>
                                  <a:lnTo>
                                    <a:pt x="560" y="20"/>
                                  </a:lnTo>
                                  <a:lnTo>
                                    <a:pt x="568" y="15"/>
                                  </a:lnTo>
                                  <a:lnTo>
                                    <a:pt x="573" y="20"/>
                                  </a:lnTo>
                                  <a:lnTo>
                                    <a:pt x="576" y="17"/>
                                  </a:lnTo>
                                  <a:lnTo>
                                    <a:pt x="591" y="30"/>
                                  </a:lnTo>
                                  <a:lnTo>
                                    <a:pt x="594" y="23"/>
                                  </a:lnTo>
                                  <a:lnTo>
                                    <a:pt x="602" y="33"/>
                                  </a:lnTo>
                                  <a:lnTo>
                                    <a:pt x="624" y="36"/>
                                  </a:lnTo>
                                  <a:lnTo>
                                    <a:pt x="637" y="46"/>
                                  </a:lnTo>
                                  <a:lnTo>
                                    <a:pt x="655" y="44"/>
                                  </a:lnTo>
                                  <a:lnTo>
                                    <a:pt x="669" y="53"/>
                                  </a:lnTo>
                                  <a:lnTo>
                                    <a:pt x="694" y="41"/>
                                  </a:lnTo>
                                  <a:lnTo>
                                    <a:pt x="689" y="48"/>
                                  </a:lnTo>
                                  <a:lnTo>
                                    <a:pt x="695" y="48"/>
                                  </a:lnTo>
                                  <a:lnTo>
                                    <a:pt x="695" y="62"/>
                                  </a:lnTo>
                                  <a:lnTo>
                                    <a:pt x="710" y="41"/>
                                  </a:lnTo>
                                  <a:lnTo>
                                    <a:pt x="713" y="54"/>
                                  </a:lnTo>
                                  <a:lnTo>
                                    <a:pt x="723" y="54"/>
                                  </a:lnTo>
                                  <a:lnTo>
                                    <a:pt x="712" y="70"/>
                                  </a:lnTo>
                                  <a:lnTo>
                                    <a:pt x="715" y="77"/>
                                  </a:lnTo>
                                  <a:lnTo>
                                    <a:pt x="712" y="82"/>
                                  </a:lnTo>
                                  <a:lnTo>
                                    <a:pt x="703" y="80"/>
                                  </a:lnTo>
                                  <a:lnTo>
                                    <a:pt x="702" y="90"/>
                                  </a:lnTo>
                                  <a:lnTo>
                                    <a:pt x="695" y="85"/>
                                  </a:lnTo>
                                  <a:lnTo>
                                    <a:pt x="690" y="100"/>
                                  </a:lnTo>
                                  <a:lnTo>
                                    <a:pt x="697" y="98"/>
                                  </a:lnTo>
                                  <a:lnTo>
                                    <a:pt x="682" y="140"/>
                                  </a:lnTo>
                                  <a:lnTo>
                                    <a:pt x="707" y="152"/>
                                  </a:lnTo>
                                  <a:lnTo>
                                    <a:pt x="710" y="173"/>
                                  </a:lnTo>
                                  <a:lnTo>
                                    <a:pt x="734" y="170"/>
                                  </a:lnTo>
                                  <a:lnTo>
                                    <a:pt x="762" y="193"/>
                                  </a:lnTo>
                                  <a:lnTo>
                                    <a:pt x="790" y="199"/>
                                  </a:lnTo>
                                  <a:lnTo>
                                    <a:pt x="799" y="214"/>
                                  </a:lnTo>
                                  <a:lnTo>
                                    <a:pt x="824" y="230"/>
                                  </a:lnTo>
                                  <a:lnTo>
                                    <a:pt x="848" y="222"/>
                                  </a:lnTo>
                                  <a:lnTo>
                                    <a:pt x="861" y="191"/>
                                  </a:lnTo>
                                  <a:lnTo>
                                    <a:pt x="873" y="142"/>
                                  </a:lnTo>
                                  <a:lnTo>
                                    <a:pt x="869" y="97"/>
                                  </a:lnTo>
                                  <a:lnTo>
                                    <a:pt x="878" y="62"/>
                                  </a:lnTo>
                                  <a:lnTo>
                                    <a:pt x="873" y="56"/>
                                  </a:lnTo>
                                  <a:lnTo>
                                    <a:pt x="894" y="9"/>
                                  </a:lnTo>
                                  <a:lnTo>
                                    <a:pt x="907" y="0"/>
                                  </a:lnTo>
                                  <a:lnTo>
                                    <a:pt x="908" y="9"/>
                                  </a:lnTo>
                                  <a:lnTo>
                                    <a:pt x="910" y="33"/>
                                  </a:lnTo>
                                  <a:lnTo>
                                    <a:pt x="918" y="40"/>
                                  </a:lnTo>
                                  <a:lnTo>
                                    <a:pt x="918" y="53"/>
                                  </a:lnTo>
                                  <a:lnTo>
                                    <a:pt x="928" y="62"/>
                                  </a:lnTo>
                                  <a:lnTo>
                                    <a:pt x="941" y="116"/>
                                  </a:lnTo>
                                  <a:lnTo>
                                    <a:pt x="949" y="121"/>
                                  </a:lnTo>
                                  <a:lnTo>
                                    <a:pt x="967" y="116"/>
                                  </a:lnTo>
                                  <a:lnTo>
                                    <a:pt x="991" y="140"/>
                                  </a:lnTo>
                                  <a:lnTo>
                                    <a:pt x="998" y="191"/>
                                  </a:lnTo>
                                  <a:lnTo>
                                    <a:pt x="1008" y="201"/>
                                  </a:lnTo>
                                  <a:lnTo>
                                    <a:pt x="1016" y="253"/>
                                  </a:lnTo>
                                  <a:lnTo>
                                    <a:pt x="1022" y="258"/>
                                  </a:lnTo>
                                  <a:lnTo>
                                    <a:pt x="1024" y="272"/>
                                  </a:lnTo>
                                  <a:lnTo>
                                    <a:pt x="1040" y="280"/>
                                  </a:lnTo>
                                  <a:lnTo>
                                    <a:pt x="1058" y="280"/>
                                  </a:lnTo>
                                  <a:lnTo>
                                    <a:pt x="1065" y="297"/>
                                  </a:lnTo>
                                  <a:lnTo>
                                    <a:pt x="1081" y="300"/>
                                  </a:lnTo>
                                  <a:lnTo>
                                    <a:pt x="1102" y="313"/>
                                  </a:lnTo>
                                  <a:lnTo>
                                    <a:pt x="1097" y="326"/>
                                  </a:lnTo>
                                  <a:lnTo>
                                    <a:pt x="1109" y="333"/>
                                  </a:lnTo>
                                  <a:lnTo>
                                    <a:pt x="1122" y="354"/>
                                  </a:lnTo>
                                  <a:lnTo>
                                    <a:pt x="1128" y="388"/>
                                  </a:lnTo>
                                  <a:lnTo>
                                    <a:pt x="1136" y="385"/>
                                  </a:lnTo>
                                  <a:lnTo>
                                    <a:pt x="1141" y="373"/>
                                  </a:lnTo>
                                  <a:lnTo>
                                    <a:pt x="1157" y="390"/>
                                  </a:lnTo>
                                  <a:lnTo>
                                    <a:pt x="1161" y="383"/>
                                  </a:lnTo>
                                  <a:lnTo>
                                    <a:pt x="1167" y="422"/>
                                  </a:lnTo>
                                  <a:lnTo>
                                    <a:pt x="1213" y="463"/>
                                  </a:lnTo>
                                  <a:lnTo>
                                    <a:pt x="1237" y="502"/>
                                  </a:lnTo>
                                  <a:lnTo>
                                    <a:pt x="1237" y="551"/>
                                  </a:lnTo>
                                  <a:lnTo>
                                    <a:pt x="1250" y="606"/>
                                  </a:lnTo>
                                  <a:lnTo>
                                    <a:pt x="1232" y="700"/>
                                  </a:lnTo>
                                  <a:lnTo>
                                    <a:pt x="1216" y="740"/>
                                  </a:lnTo>
                                  <a:lnTo>
                                    <a:pt x="1179" y="783"/>
                                  </a:lnTo>
                                  <a:lnTo>
                                    <a:pt x="1182" y="793"/>
                                  </a:lnTo>
                                  <a:lnTo>
                                    <a:pt x="1162" y="845"/>
                                  </a:lnTo>
                                  <a:lnTo>
                                    <a:pt x="1159" y="840"/>
                                  </a:lnTo>
                                  <a:lnTo>
                                    <a:pt x="1146" y="867"/>
                                  </a:lnTo>
                                  <a:lnTo>
                                    <a:pt x="1138" y="933"/>
                                  </a:lnTo>
                                  <a:lnTo>
                                    <a:pt x="1118" y="945"/>
                                  </a:lnTo>
                                  <a:lnTo>
                                    <a:pt x="1081" y="950"/>
                                  </a:lnTo>
                                  <a:lnTo>
                                    <a:pt x="1039" y="982"/>
                                  </a:lnTo>
                                  <a:lnTo>
                                    <a:pt x="1022" y="982"/>
                                  </a:lnTo>
                                  <a:lnTo>
                                    <a:pt x="1022" y="990"/>
                                  </a:lnTo>
                                  <a:lnTo>
                                    <a:pt x="1031" y="989"/>
                                  </a:lnTo>
                                  <a:lnTo>
                                    <a:pt x="1026" y="1000"/>
                                  </a:lnTo>
                                  <a:lnTo>
                                    <a:pt x="1000" y="976"/>
                                  </a:lnTo>
                                  <a:lnTo>
                                    <a:pt x="995" y="963"/>
                                  </a:lnTo>
                                  <a:lnTo>
                                    <a:pt x="977" y="967"/>
                                  </a:lnTo>
                                  <a:lnTo>
                                    <a:pt x="983" y="958"/>
                                  </a:lnTo>
                                  <a:lnTo>
                                    <a:pt x="977" y="946"/>
                                  </a:lnTo>
                                  <a:lnTo>
                                    <a:pt x="962" y="956"/>
                                  </a:lnTo>
                                  <a:lnTo>
                                    <a:pt x="970" y="961"/>
                                  </a:lnTo>
                                  <a:lnTo>
                                    <a:pt x="930" y="985"/>
                                  </a:lnTo>
                                  <a:lnTo>
                                    <a:pt x="902" y="969"/>
                                  </a:lnTo>
                                  <a:lnTo>
                                    <a:pt x="881" y="963"/>
                                  </a:lnTo>
                                  <a:lnTo>
                                    <a:pt x="871" y="967"/>
                                  </a:lnTo>
                                  <a:lnTo>
                                    <a:pt x="837" y="950"/>
                                  </a:lnTo>
                                  <a:lnTo>
                                    <a:pt x="822" y="930"/>
                                  </a:lnTo>
                                  <a:lnTo>
                                    <a:pt x="816" y="914"/>
                                  </a:lnTo>
                                  <a:lnTo>
                                    <a:pt x="817" y="897"/>
                                  </a:lnTo>
                                  <a:lnTo>
                                    <a:pt x="814" y="881"/>
                                  </a:lnTo>
                                  <a:lnTo>
                                    <a:pt x="799" y="863"/>
                                  </a:lnTo>
                                  <a:lnTo>
                                    <a:pt x="803" y="850"/>
                                  </a:lnTo>
                                  <a:lnTo>
                                    <a:pt x="765" y="860"/>
                                  </a:lnTo>
                                  <a:lnTo>
                                    <a:pt x="775" y="845"/>
                                  </a:lnTo>
                                  <a:lnTo>
                                    <a:pt x="775" y="829"/>
                                  </a:lnTo>
                                  <a:lnTo>
                                    <a:pt x="762" y="806"/>
                                  </a:lnTo>
                                  <a:lnTo>
                                    <a:pt x="751" y="840"/>
                                  </a:lnTo>
                                  <a:lnTo>
                                    <a:pt x="725" y="844"/>
                                  </a:lnTo>
                                  <a:lnTo>
                                    <a:pt x="726" y="832"/>
                                  </a:lnTo>
                                  <a:lnTo>
                                    <a:pt x="741" y="831"/>
                                  </a:lnTo>
                                  <a:lnTo>
                                    <a:pt x="742" y="803"/>
                                  </a:lnTo>
                                  <a:lnTo>
                                    <a:pt x="757" y="780"/>
                                  </a:lnTo>
                                  <a:lnTo>
                                    <a:pt x="760" y="766"/>
                                  </a:lnTo>
                                  <a:lnTo>
                                    <a:pt x="752" y="741"/>
                                  </a:lnTo>
                                  <a:lnTo>
                                    <a:pt x="751" y="757"/>
                                  </a:lnTo>
                                  <a:lnTo>
                                    <a:pt x="734" y="787"/>
                                  </a:lnTo>
                                  <a:lnTo>
                                    <a:pt x="710" y="801"/>
                                  </a:lnTo>
                                  <a:lnTo>
                                    <a:pt x="695" y="823"/>
                                  </a:lnTo>
                                  <a:lnTo>
                                    <a:pt x="695" y="837"/>
                                  </a:lnTo>
                                  <a:lnTo>
                                    <a:pt x="669" y="823"/>
                                  </a:lnTo>
                                  <a:lnTo>
                                    <a:pt x="669" y="816"/>
                                  </a:lnTo>
                                  <a:lnTo>
                                    <a:pt x="679" y="823"/>
                                  </a:lnTo>
                                  <a:lnTo>
                                    <a:pt x="677" y="810"/>
                                  </a:lnTo>
                                  <a:lnTo>
                                    <a:pt x="656" y="767"/>
                                  </a:lnTo>
                                  <a:lnTo>
                                    <a:pt x="637" y="757"/>
                                  </a:lnTo>
                                  <a:lnTo>
                                    <a:pt x="640" y="743"/>
                                  </a:lnTo>
                                  <a:lnTo>
                                    <a:pt x="614" y="728"/>
                                  </a:lnTo>
                                  <a:lnTo>
                                    <a:pt x="615" y="733"/>
                                  </a:lnTo>
                                  <a:lnTo>
                                    <a:pt x="591" y="722"/>
                                  </a:lnTo>
                                </a:path>
                              </a:pathLst>
                            </a:custGeom>
                            <a:solidFill>
                              <a:srgbClr val="008080"/>
                            </a:solid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59" name="Freeform 1438"/>
                            <p:cNvSpPr>
                              <a:spLocks/>
                            </p:cNvSpPr>
                            <p:nvPr/>
                          </p:nvSpPr>
                          <p:spPr bwMode="auto">
                            <a:xfrm>
                              <a:off x="4831" y="3336"/>
                              <a:ext cx="281" cy="215"/>
                            </a:xfrm>
                            <a:custGeom>
                              <a:avLst/>
                              <a:gdLst>
                                <a:gd name="T0" fmla="*/ 0 w 614"/>
                                <a:gd name="T1" fmla="*/ 0 h 472"/>
                                <a:gd name="T2" fmla="*/ 0 w 614"/>
                                <a:gd name="T3" fmla="*/ 0 h 472"/>
                                <a:gd name="T4" fmla="*/ 0 w 614"/>
                                <a:gd name="T5" fmla="*/ 0 h 472"/>
                                <a:gd name="T6" fmla="*/ 0 w 614"/>
                                <a:gd name="T7" fmla="*/ 0 h 472"/>
                                <a:gd name="T8" fmla="*/ 0 w 614"/>
                                <a:gd name="T9" fmla="*/ 0 h 472"/>
                                <a:gd name="T10" fmla="*/ 0 w 614"/>
                                <a:gd name="T11" fmla="*/ 0 h 472"/>
                                <a:gd name="T12" fmla="*/ 0 w 614"/>
                                <a:gd name="T13" fmla="*/ 0 h 472"/>
                                <a:gd name="T14" fmla="*/ 0 w 614"/>
                                <a:gd name="T15" fmla="*/ 0 h 472"/>
                                <a:gd name="T16" fmla="*/ 0 w 614"/>
                                <a:gd name="T17" fmla="*/ 0 h 472"/>
                                <a:gd name="T18" fmla="*/ 0 w 614"/>
                                <a:gd name="T19" fmla="*/ 0 h 472"/>
                                <a:gd name="T20" fmla="*/ 0 w 614"/>
                                <a:gd name="T21" fmla="*/ 0 h 472"/>
                                <a:gd name="T22" fmla="*/ 0 w 614"/>
                                <a:gd name="T23" fmla="*/ 0 h 472"/>
                                <a:gd name="T24" fmla="*/ 0 w 614"/>
                                <a:gd name="T25" fmla="*/ 0 h 472"/>
                                <a:gd name="T26" fmla="*/ 0 w 614"/>
                                <a:gd name="T27" fmla="*/ 0 h 472"/>
                                <a:gd name="T28" fmla="*/ 0 w 614"/>
                                <a:gd name="T29" fmla="*/ 0 h 472"/>
                                <a:gd name="T30" fmla="*/ 0 w 614"/>
                                <a:gd name="T31" fmla="*/ 0 h 472"/>
                                <a:gd name="T32" fmla="*/ 0 w 614"/>
                                <a:gd name="T33" fmla="*/ 0 h 472"/>
                                <a:gd name="T34" fmla="*/ 0 w 614"/>
                                <a:gd name="T35" fmla="*/ 0 h 472"/>
                                <a:gd name="T36" fmla="*/ 0 w 614"/>
                                <a:gd name="T37" fmla="*/ 0 h 472"/>
                                <a:gd name="T38" fmla="*/ 0 w 614"/>
                                <a:gd name="T39" fmla="*/ 0 h 472"/>
                                <a:gd name="T40" fmla="*/ 0 w 614"/>
                                <a:gd name="T41" fmla="*/ 0 h 472"/>
                                <a:gd name="T42" fmla="*/ 0 w 614"/>
                                <a:gd name="T43" fmla="*/ 0 h 472"/>
                                <a:gd name="T44" fmla="*/ 0 w 614"/>
                                <a:gd name="T45" fmla="*/ 0 h 472"/>
                                <a:gd name="T46" fmla="*/ 0 w 614"/>
                                <a:gd name="T47" fmla="*/ 0 h 472"/>
                                <a:gd name="T48" fmla="*/ 0 w 614"/>
                                <a:gd name="T49" fmla="*/ 0 h 472"/>
                                <a:gd name="T50" fmla="*/ 0 w 614"/>
                                <a:gd name="T51" fmla="*/ 0 h 472"/>
                                <a:gd name="T52" fmla="*/ 0 w 614"/>
                                <a:gd name="T53" fmla="*/ 0 h 472"/>
                                <a:gd name="T54" fmla="*/ 0 w 614"/>
                                <a:gd name="T55" fmla="*/ 0 h 472"/>
                                <a:gd name="T56" fmla="*/ 0 w 614"/>
                                <a:gd name="T57" fmla="*/ 0 h 472"/>
                                <a:gd name="T58" fmla="*/ 0 w 614"/>
                                <a:gd name="T59" fmla="*/ 0 h 472"/>
                                <a:gd name="T60" fmla="*/ 0 w 614"/>
                                <a:gd name="T61" fmla="*/ 0 h 472"/>
                                <a:gd name="T62" fmla="*/ 0 w 614"/>
                                <a:gd name="T63" fmla="*/ 0 h 472"/>
                                <a:gd name="T64" fmla="*/ 0 w 614"/>
                                <a:gd name="T65" fmla="*/ 0 h 472"/>
                                <a:gd name="T66" fmla="*/ 0 w 614"/>
                                <a:gd name="T67" fmla="*/ 0 h 472"/>
                                <a:gd name="T68" fmla="*/ 0 w 614"/>
                                <a:gd name="T69" fmla="*/ 0 h 472"/>
                                <a:gd name="T70" fmla="*/ 0 w 614"/>
                                <a:gd name="T71" fmla="*/ 0 h 472"/>
                                <a:gd name="T72" fmla="*/ 0 w 614"/>
                                <a:gd name="T73" fmla="*/ 0 h 472"/>
                                <a:gd name="T74" fmla="*/ 0 w 614"/>
                                <a:gd name="T75" fmla="*/ 0 h 4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14"/>
                                <a:gd name="T115" fmla="*/ 0 h 472"/>
                                <a:gd name="T116" fmla="*/ 614 w 614"/>
                                <a:gd name="T117" fmla="*/ 472 h 4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14" h="472">
                                  <a:moveTo>
                                    <a:pt x="614" y="355"/>
                                  </a:moveTo>
                                  <a:lnTo>
                                    <a:pt x="604" y="360"/>
                                  </a:lnTo>
                                  <a:lnTo>
                                    <a:pt x="583" y="343"/>
                                  </a:lnTo>
                                  <a:lnTo>
                                    <a:pt x="560" y="338"/>
                                  </a:lnTo>
                                  <a:lnTo>
                                    <a:pt x="505" y="340"/>
                                  </a:lnTo>
                                  <a:lnTo>
                                    <a:pt x="471" y="360"/>
                                  </a:lnTo>
                                  <a:lnTo>
                                    <a:pt x="407" y="366"/>
                                  </a:lnTo>
                                  <a:lnTo>
                                    <a:pt x="344" y="394"/>
                                  </a:lnTo>
                                  <a:lnTo>
                                    <a:pt x="329" y="423"/>
                                  </a:lnTo>
                                  <a:lnTo>
                                    <a:pt x="215" y="426"/>
                                  </a:lnTo>
                                  <a:lnTo>
                                    <a:pt x="197" y="447"/>
                                  </a:lnTo>
                                  <a:lnTo>
                                    <a:pt x="181" y="449"/>
                                  </a:lnTo>
                                  <a:lnTo>
                                    <a:pt x="160" y="465"/>
                                  </a:lnTo>
                                  <a:lnTo>
                                    <a:pt x="150" y="465"/>
                                  </a:lnTo>
                                  <a:lnTo>
                                    <a:pt x="149" y="472"/>
                                  </a:lnTo>
                                  <a:lnTo>
                                    <a:pt x="93" y="464"/>
                                  </a:lnTo>
                                  <a:lnTo>
                                    <a:pt x="74" y="443"/>
                                  </a:lnTo>
                                  <a:lnTo>
                                    <a:pt x="61" y="439"/>
                                  </a:lnTo>
                                  <a:lnTo>
                                    <a:pt x="61" y="415"/>
                                  </a:lnTo>
                                  <a:lnTo>
                                    <a:pt x="72" y="415"/>
                                  </a:lnTo>
                                  <a:lnTo>
                                    <a:pt x="80" y="399"/>
                                  </a:lnTo>
                                  <a:lnTo>
                                    <a:pt x="80" y="343"/>
                                  </a:lnTo>
                                  <a:lnTo>
                                    <a:pt x="57" y="294"/>
                                  </a:lnTo>
                                  <a:lnTo>
                                    <a:pt x="54" y="255"/>
                                  </a:lnTo>
                                  <a:lnTo>
                                    <a:pt x="30" y="210"/>
                                  </a:lnTo>
                                  <a:lnTo>
                                    <a:pt x="22" y="179"/>
                                  </a:lnTo>
                                  <a:lnTo>
                                    <a:pt x="0" y="148"/>
                                  </a:lnTo>
                                  <a:lnTo>
                                    <a:pt x="7" y="151"/>
                                  </a:lnTo>
                                  <a:lnTo>
                                    <a:pt x="14" y="163"/>
                                  </a:lnTo>
                                  <a:lnTo>
                                    <a:pt x="20" y="159"/>
                                  </a:lnTo>
                                  <a:lnTo>
                                    <a:pt x="17" y="143"/>
                                  </a:lnTo>
                                  <a:lnTo>
                                    <a:pt x="22" y="154"/>
                                  </a:lnTo>
                                  <a:lnTo>
                                    <a:pt x="30" y="143"/>
                                  </a:lnTo>
                                  <a:lnTo>
                                    <a:pt x="5" y="88"/>
                                  </a:lnTo>
                                  <a:lnTo>
                                    <a:pt x="5" y="71"/>
                                  </a:lnTo>
                                  <a:lnTo>
                                    <a:pt x="17" y="50"/>
                                  </a:lnTo>
                                  <a:lnTo>
                                    <a:pt x="15" y="14"/>
                                  </a:lnTo>
                                  <a:lnTo>
                                    <a:pt x="23" y="0"/>
                                  </a:lnTo>
                                </a:path>
                              </a:pathLst>
                            </a:custGeom>
                            <a:solidFill>
                              <a:srgbClr val="008080"/>
                            </a:solid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60" name="Freeform 1439"/>
                            <p:cNvSpPr>
                              <a:spLocks/>
                            </p:cNvSpPr>
                            <p:nvPr/>
                          </p:nvSpPr>
                          <p:spPr bwMode="auto">
                            <a:xfrm>
                              <a:off x="5336" y="3647"/>
                              <a:ext cx="4" cy="2"/>
                            </a:xfrm>
                            <a:custGeom>
                              <a:avLst/>
                              <a:gdLst>
                                <a:gd name="T0" fmla="*/ 0 w 10"/>
                                <a:gd name="T1" fmla="*/ 0 h 7"/>
                                <a:gd name="T2" fmla="*/ 0 w 10"/>
                                <a:gd name="T3" fmla="*/ 0 h 7"/>
                                <a:gd name="T4" fmla="*/ 0 w 10"/>
                                <a:gd name="T5" fmla="*/ 0 h 7"/>
                                <a:gd name="T6" fmla="*/ 0 w 10"/>
                                <a:gd name="T7" fmla="*/ 0 h 7"/>
                                <a:gd name="T8" fmla="*/ 0 60000 65536"/>
                                <a:gd name="T9" fmla="*/ 0 60000 65536"/>
                                <a:gd name="T10" fmla="*/ 0 60000 65536"/>
                                <a:gd name="T11" fmla="*/ 0 60000 65536"/>
                                <a:gd name="T12" fmla="*/ 0 w 10"/>
                                <a:gd name="T13" fmla="*/ 0 h 7"/>
                                <a:gd name="T14" fmla="*/ 10 w 10"/>
                                <a:gd name="T15" fmla="*/ 7 h 7"/>
                              </a:gdLst>
                              <a:ahLst/>
                              <a:cxnLst>
                                <a:cxn ang="T8">
                                  <a:pos x="T0" y="T1"/>
                                </a:cxn>
                                <a:cxn ang="T9">
                                  <a:pos x="T2" y="T3"/>
                                </a:cxn>
                                <a:cxn ang="T10">
                                  <a:pos x="T4" y="T5"/>
                                </a:cxn>
                                <a:cxn ang="T11">
                                  <a:pos x="T6" y="T7"/>
                                </a:cxn>
                              </a:cxnLst>
                              <a:rect l="T12" t="T13" r="T14" b="T15"/>
                              <a:pathLst>
                                <a:path w="10" h="7">
                                  <a:moveTo>
                                    <a:pt x="0" y="5"/>
                                  </a:moveTo>
                                  <a:lnTo>
                                    <a:pt x="6" y="0"/>
                                  </a:lnTo>
                                  <a:lnTo>
                                    <a:pt x="10" y="7"/>
                                  </a:lnTo>
                                  <a:lnTo>
                                    <a:pt x="0" y="5"/>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61" name="Freeform 1440"/>
                            <p:cNvSpPr>
                              <a:spLocks/>
                            </p:cNvSpPr>
                            <p:nvPr/>
                          </p:nvSpPr>
                          <p:spPr bwMode="auto">
                            <a:xfrm>
                              <a:off x="5167" y="3213"/>
                              <a:ext cx="6" cy="8"/>
                            </a:xfrm>
                            <a:custGeom>
                              <a:avLst/>
                              <a:gdLst>
                                <a:gd name="T0" fmla="*/ 0 w 13"/>
                                <a:gd name="T1" fmla="*/ 0 h 16"/>
                                <a:gd name="T2" fmla="*/ 0 w 13"/>
                                <a:gd name="T3" fmla="*/ 0 h 16"/>
                                <a:gd name="T4" fmla="*/ 0 w 13"/>
                                <a:gd name="T5" fmla="*/ 1 h 16"/>
                                <a:gd name="T6" fmla="*/ 0 w 13"/>
                                <a:gd name="T7" fmla="*/ 1 h 16"/>
                                <a:gd name="T8" fmla="*/ 0 w 13"/>
                                <a:gd name="T9" fmla="*/ 0 h 16"/>
                                <a:gd name="T10" fmla="*/ 0 60000 65536"/>
                                <a:gd name="T11" fmla="*/ 0 60000 65536"/>
                                <a:gd name="T12" fmla="*/ 0 60000 65536"/>
                                <a:gd name="T13" fmla="*/ 0 60000 65536"/>
                                <a:gd name="T14" fmla="*/ 0 60000 65536"/>
                                <a:gd name="T15" fmla="*/ 0 w 13"/>
                                <a:gd name="T16" fmla="*/ 0 h 16"/>
                                <a:gd name="T17" fmla="*/ 13 w 13"/>
                                <a:gd name="T18" fmla="*/ 16 h 16"/>
                              </a:gdLst>
                              <a:ahLst/>
                              <a:cxnLst>
                                <a:cxn ang="T10">
                                  <a:pos x="T0" y="T1"/>
                                </a:cxn>
                                <a:cxn ang="T11">
                                  <a:pos x="T2" y="T3"/>
                                </a:cxn>
                                <a:cxn ang="T12">
                                  <a:pos x="T4" y="T5"/>
                                </a:cxn>
                                <a:cxn ang="T13">
                                  <a:pos x="T6" y="T7"/>
                                </a:cxn>
                                <a:cxn ang="T14">
                                  <a:pos x="T8" y="T9"/>
                                </a:cxn>
                              </a:cxnLst>
                              <a:rect l="T15" t="T16" r="T17" b="T18"/>
                              <a:pathLst>
                                <a:path w="13" h="16">
                                  <a:moveTo>
                                    <a:pt x="0" y="0"/>
                                  </a:moveTo>
                                  <a:lnTo>
                                    <a:pt x="9" y="0"/>
                                  </a:lnTo>
                                  <a:lnTo>
                                    <a:pt x="13" y="13"/>
                                  </a:lnTo>
                                  <a:lnTo>
                                    <a:pt x="1" y="16"/>
                                  </a:lnTo>
                                  <a:lnTo>
                                    <a:pt x="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62" name="Freeform 1441"/>
                            <p:cNvSpPr>
                              <a:spLocks/>
                            </p:cNvSpPr>
                            <p:nvPr/>
                          </p:nvSpPr>
                          <p:spPr bwMode="auto">
                            <a:xfrm>
                              <a:off x="5167" y="3213"/>
                              <a:ext cx="6" cy="8"/>
                            </a:xfrm>
                            <a:custGeom>
                              <a:avLst/>
                              <a:gdLst>
                                <a:gd name="T0" fmla="*/ 0 w 13"/>
                                <a:gd name="T1" fmla="*/ 0 h 16"/>
                                <a:gd name="T2" fmla="*/ 0 w 13"/>
                                <a:gd name="T3" fmla="*/ 0 h 16"/>
                                <a:gd name="T4" fmla="*/ 0 w 13"/>
                                <a:gd name="T5" fmla="*/ 1 h 16"/>
                                <a:gd name="T6" fmla="*/ 0 w 13"/>
                                <a:gd name="T7" fmla="*/ 1 h 16"/>
                                <a:gd name="T8" fmla="*/ 0 w 13"/>
                                <a:gd name="T9" fmla="*/ 0 h 16"/>
                                <a:gd name="T10" fmla="*/ 0 60000 65536"/>
                                <a:gd name="T11" fmla="*/ 0 60000 65536"/>
                                <a:gd name="T12" fmla="*/ 0 60000 65536"/>
                                <a:gd name="T13" fmla="*/ 0 60000 65536"/>
                                <a:gd name="T14" fmla="*/ 0 60000 65536"/>
                                <a:gd name="T15" fmla="*/ 0 w 13"/>
                                <a:gd name="T16" fmla="*/ 0 h 16"/>
                                <a:gd name="T17" fmla="*/ 13 w 13"/>
                                <a:gd name="T18" fmla="*/ 16 h 16"/>
                              </a:gdLst>
                              <a:ahLst/>
                              <a:cxnLst>
                                <a:cxn ang="T10">
                                  <a:pos x="T0" y="T1"/>
                                </a:cxn>
                                <a:cxn ang="T11">
                                  <a:pos x="T2" y="T3"/>
                                </a:cxn>
                                <a:cxn ang="T12">
                                  <a:pos x="T4" y="T5"/>
                                </a:cxn>
                                <a:cxn ang="T13">
                                  <a:pos x="T6" y="T7"/>
                                </a:cxn>
                                <a:cxn ang="T14">
                                  <a:pos x="T8" y="T9"/>
                                </a:cxn>
                              </a:cxnLst>
                              <a:rect l="T15" t="T16" r="T17" b="T18"/>
                              <a:pathLst>
                                <a:path w="13" h="16">
                                  <a:moveTo>
                                    <a:pt x="0" y="0"/>
                                  </a:moveTo>
                                  <a:lnTo>
                                    <a:pt x="9" y="0"/>
                                  </a:lnTo>
                                  <a:lnTo>
                                    <a:pt x="13" y="13"/>
                                  </a:lnTo>
                                  <a:lnTo>
                                    <a:pt x="1" y="16"/>
                                  </a:lnTo>
                                  <a:lnTo>
                                    <a:pt x="0"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63" name="Freeform 1442"/>
                            <p:cNvSpPr>
                              <a:spLocks/>
                            </p:cNvSpPr>
                            <p:nvPr/>
                          </p:nvSpPr>
                          <p:spPr bwMode="auto">
                            <a:xfrm>
                              <a:off x="5078" y="3176"/>
                              <a:ext cx="16" cy="10"/>
                            </a:xfrm>
                            <a:custGeom>
                              <a:avLst/>
                              <a:gdLst>
                                <a:gd name="T0" fmla="*/ 0 w 32"/>
                                <a:gd name="T1" fmla="*/ 0 h 23"/>
                                <a:gd name="T2" fmla="*/ 1 w 32"/>
                                <a:gd name="T3" fmla="*/ 0 h 23"/>
                                <a:gd name="T4" fmla="*/ 1 w 32"/>
                                <a:gd name="T5" fmla="*/ 0 h 23"/>
                                <a:gd name="T6" fmla="*/ 1 w 32"/>
                                <a:gd name="T7" fmla="*/ 0 h 23"/>
                                <a:gd name="T8" fmla="*/ 1 w 32"/>
                                <a:gd name="T9" fmla="*/ 0 h 23"/>
                                <a:gd name="T10" fmla="*/ 1 w 32"/>
                                <a:gd name="T11" fmla="*/ 0 h 23"/>
                                <a:gd name="T12" fmla="*/ 0 w 32"/>
                                <a:gd name="T13" fmla="*/ 0 h 23"/>
                                <a:gd name="T14" fmla="*/ 0 60000 65536"/>
                                <a:gd name="T15" fmla="*/ 0 60000 65536"/>
                                <a:gd name="T16" fmla="*/ 0 60000 65536"/>
                                <a:gd name="T17" fmla="*/ 0 60000 65536"/>
                                <a:gd name="T18" fmla="*/ 0 60000 65536"/>
                                <a:gd name="T19" fmla="*/ 0 60000 65536"/>
                                <a:gd name="T20" fmla="*/ 0 60000 65536"/>
                                <a:gd name="T21" fmla="*/ 0 w 32"/>
                                <a:gd name="T22" fmla="*/ 0 h 23"/>
                                <a:gd name="T23" fmla="*/ 32 w 32"/>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3">
                                  <a:moveTo>
                                    <a:pt x="0" y="0"/>
                                  </a:moveTo>
                                  <a:lnTo>
                                    <a:pt x="10" y="8"/>
                                  </a:lnTo>
                                  <a:lnTo>
                                    <a:pt x="26" y="0"/>
                                  </a:lnTo>
                                  <a:lnTo>
                                    <a:pt x="32" y="11"/>
                                  </a:lnTo>
                                  <a:lnTo>
                                    <a:pt x="18" y="23"/>
                                  </a:lnTo>
                                  <a:lnTo>
                                    <a:pt x="3" y="13"/>
                                  </a:lnTo>
                                  <a:lnTo>
                                    <a:pt x="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64" name="Freeform 1443"/>
                            <p:cNvSpPr>
                              <a:spLocks/>
                            </p:cNvSpPr>
                            <p:nvPr/>
                          </p:nvSpPr>
                          <p:spPr bwMode="auto">
                            <a:xfrm>
                              <a:off x="5078" y="3176"/>
                              <a:ext cx="16" cy="10"/>
                            </a:xfrm>
                            <a:custGeom>
                              <a:avLst/>
                              <a:gdLst>
                                <a:gd name="T0" fmla="*/ 0 w 32"/>
                                <a:gd name="T1" fmla="*/ 0 h 23"/>
                                <a:gd name="T2" fmla="*/ 1 w 32"/>
                                <a:gd name="T3" fmla="*/ 0 h 23"/>
                                <a:gd name="T4" fmla="*/ 1 w 32"/>
                                <a:gd name="T5" fmla="*/ 0 h 23"/>
                                <a:gd name="T6" fmla="*/ 1 w 32"/>
                                <a:gd name="T7" fmla="*/ 0 h 23"/>
                                <a:gd name="T8" fmla="*/ 1 w 32"/>
                                <a:gd name="T9" fmla="*/ 0 h 23"/>
                                <a:gd name="T10" fmla="*/ 1 w 32"/>
                                <a:gd name="T11" fmla="*/ 0 h 23"/>
                                <a:gd name="T12" fmla="*/ 0 w 32"/>
                                <a:gd name="T13" fmla="*/ 0 h 23"/>
                                <a:gd name="T14" fmla="*/ 0 60000 65536"/>
                                <a:gd name="T15" fmla="*/ 0 60000 65536"/>
                                <a:gd name="T16" fmla="*/ 0 60000 65536"/>
                                <a:gd name="T17" fmla="*/ 0 60000 65536"/>
                                <a:gd name="T18" fmla="*/ 0 60000 65536"/>
                                <a:gd name="T19" fmla="*/ 0 60000 65536"/>
                                <a:gd name="T20" fmla="*/ 0 60000 65536"/>
                                <a:gd name="T21" fmla="*/ 0 w 32"/>
                                <a:gd name="T22" fmla="*/ 0 h 23"/>
                                <a:gd name="T23" fmla="*/ 32 w 32"/>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3">
                                  <a:moveTo>
                                    <a:pt x="0" y="0"/>
                                  </a:moveTo>
                                  <a:lnTo>
                                    <a:pt x="10" y="8"/>
                                  </a:lnTo>
                                  <a:lnTo>
                                    <a:pt x="26" y="0"/>
                                  </a:lnTo>
                                  <a:lnTo>
                                    <a:pt x="32" y="11"/>
                                  </a:lnTo>
                                  <a:lnTo>
                                    <a:pt x="18" y="23"/>
                                  </a:lnTo>
                                  <a:lnTo>
                                    <a:pt x="3" y="13"/>
                                  </a:lnTo>
                                  <a:lnTo>
                                    <a:pt x="0"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65" name="Freeform 1444"/>
                            <p:cNvSpPr>
                              <a:spLocks/>
                            </p:cNvSpPr>
                            <p:nvPr/>
                          </p:nvSpPr>
                          <p:spPr bwMode="auto">
                            <a:xfrm>
                              <a:off x="5073" y="3179"/>
                              <a:ext cx="8" cy="6"/>
                            </a:xfrm>
                            <a:custGeom>
                              <a:avLst/>
                              <a:gdLst>
                                <a:gd name="T0" fmla="*/ 0 w 17"/>
                                <a:gd name="T1" fmla="*/ 0 h 15"/>
                                <a:gd name="T2" fmla="*/ 0 w 17"/>
                                <a:gd name="T3" fmla="*/ 0 h 15"/>
                                <a:gd name="T4" fmla="*/ 0 w 17"/>
                                <a:gd name="T5" fmla="*/ 0 h 15"/>
                                <a:gd name="T6" fmla="*/ 0 w 17"/>
                                <a:gd name="T7" fmla="*/ 0 h 15"/>
                                <a:gd name="T8" fmla="*/ 0 w 17"/>
                                <a:gd name="T9" fmla="*/ 0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4" y="15"/>
                                  </a:moveTo>
                                  <a:lnTo>
                                    <a:pt x="0" y="8"/>
                                  </a:lnTo>
                                  <a:lnTo>
                                    <a:pt x="7" y="0"/>
                                  </a:lnTo>
                                  <a:lnTo>
                                    <a:pt x="17" y="13"/>
                                  </a:lnTo>
                                  <a:lnTo>
                                    <a:pt x="4" y="15"/>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66" name="Freeform 1445"/>
                            <p:cNvSpPr>
                              <a:spLocks/>
                            </p:cNvSpPr>
                            <p:nvPr/>
                          </p:nvSpPr>
                          <p:spPr bwMode="auto">
                            <a:xfrm>
                              <a:off x="5073" y="3179"/>
                              <a:ext cx="8" cy="6"/>
                            </a:xfrm>
                            <a:custGeom>
                              <a:avLst/>
                              <a:gdLst>
                                <a:gd name="T0" fmla="*/ 0 w 17"/>
                                <a:gd name="T1" fmla="*/ 0 h 15"/>
                                <a:gd name="T2" fmla="*/ 0 w 17"/>
                                <a:gd name="T3" fmla="*/ 0 h 15"/>
                                <a:gd name="T4" fmla="*/ 0 w 17"/>
                                <a:gd name="T5" fmla="*/ 0 h 15"/>
                                <a:gd name="T6" fmla="*/ 0 w 17"/>
                                <a:gd name="T7" fmla="*/ 0 h 15"/>
                                <a:gd name="T8" fmla="*/ 0 w 17"/>
                                <a:gd name="T9" fmla="*/ 0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4" y="15"/>
                                  </a:moveTo>
                                  <a:lnTo>
                                    <a:pt x="0" y="8"/>
                                  </a:lnTo>
                                  <a:lnTo>
                                    <a:pt x="7" y="0"/>
                                  </a:lnTo>
                                  <a:lnTo>
                                    <a:pt x="17" y="13"/>
                                  </a:lnTo>
                                  <a:lnTo>
                                    <a:pt x="4" y="15"/>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67" name="Freeform 1446"/>
                            <p:cNvSpPr>
                              <a:spLocks/>
                            </p:cNvSpPr>
                            <p:nvPr/>
                          </p:nvSpPr>
                          <p:spPr bwMode="auto">
                            <a:xfrm>
                              <a:off x="5207" y="3253"/>
                              <a:ext cx="8" cy="4"/>
                            </a:xfrm>
                            <a:custGeom>
                              <a:avLst/>
                              <a:gdLst>
                                <a:gd name="T0" fmla="*/ 0 w 18"/>
                                <a:gd name="T1" fmla="*/ 0 h 10"/>
                                <a:gd name="T2" fmla="*/ 0 w 18"/>
                                <a:gd name="T3" fmla="*/ 0 h 10"/>
                                <a:gd name="T4" fmla="*/ 0 w 18"/>
                                <a:gd name="T5" fmla="*/ 0 h 10"/>
                                <a:gd name="T6" fmla="*/ 0 w 18"/>
                                <a:gd name="T7" fmla="*/ 0 h 10"/>
                                <a:gd name="T8" fmla="*/ 0 w 18"/>
                                <a:gd name="T9" fmla="*/ 0 h 10"/>
                                <a:gd name="T10" fmla="*/ 0 60000 65536"/>
                                <a:gd name="T11" fmla="*/ 0 60000 65536"/>
                                <a:gd name="T12" fmla="*/ 0 60000 65536"/>
                                <a:gd name="T13" fmla="*/ 0 60000 65536"/>
                                <a:gd name="T14" fmla="*/ 0 60000 65536"/>
                                <a:gd name="T15" fmla="*/ 0 w 18"/>
                                <a:gd name="T16" fmla="*/ 0 h 10"/>
                                <a:gd name="T17" fmla="*/ 18 w 18"/>
                                <a:gd name="T18" fmla="*/ 10 h 10"/>
                              </a:gdLst>
                              <a:ahLst/>
                              <a:cxnLst>
                                <a:cxn ang="T10">
                                  <a:pos x="T0" y="T1"/>
                                </a:cxn>
                                <a:cxn ang="T11">
                                  <a:pos x="T2" y="T3"/>
                                </a:cxn>
                                <a:cxn ang="T12">
                                  <a:pos x="T4" y="T5"/>
                                </a:cxn>
                                <a:cxn ang="T13">
                                  <a:pos x="T6" y="T7"/>
                                </a:cxn>
                                <a:cxn ang="T14">
                                  <a:pos x="T8" y="T9"/>
                                </a:cxn>
                              </a:cxnLst>
                              <a:rect l="T15" t="T16" r="T17" b="T18"/>
                              <a:pathLst>
                                <a:path w="18" h="10">
                                  <a:moveTo>
                                    <a:pt x="12" y="0"/>
                                  </a:moveTo>
                                  <a:lnTo>
                                    <a:pt x="18" y="5"/>
                                  </a:lnTo>
                                  <a:lnTo>
                                    <a:pt x="2" y="10"/>
                                  </a:lnTo>
                                  <a:lnTo>
                                    <a:pt x="0" y="5"/>
                                  </a:lnTo>
                                  <a:lnTo>
                                    <a:pt x="12"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68" name="Freeform 1447"/>
                            <p:cNvSpPr>
                              <a:spLocks/>
                            </p:cNvSpPr>
                            <p:nvPr/>
                          </p:nvSpPr>
                          <p:spPr bwMode="auto">
                            <a:xfrm>
                              <a:off x="5207" y="3253"/>
                              <a:ext cx="8" cy="4"/>
                            </a:xfrm>
                            <a:custGeom>
                              <a:avLst/>
                              <a:gdLst>
                                <a:gd name="T0" fmla="*/ 0 w 18"/>
                                <a:gd name="T1" fmla="*/ 0 h 10"/>
                                <a:gd name="T2" fmla="*/ 0 w 18"/>
                                <a:gd name="T3" fmla="*/ 0 h 10"/>
                                <a:gd name="T4" fmla="*/ 0 w 18"/>
                                <a:gd name="T5" fmla="*/ 0 h 10"/>
                                <a:gd name="T6" fmla="*/ 0 w 18"/>
                                <a:gd name="T7" fmla="*/ 0 h 10"/>
                                <a:gd name="T8" fmla="*/ 0 w 18"/>
                                <a:gd name="T9" fmla="*/ 0 h 10"/>
                                <a:gd name="T10" fmla="*/ 0 60000 65536"/>
                                <a:gd name="T11" fmla="*/ 0 60000 65536"/>
                                <a:gd name="T12" fmla="*/ 0 60000 65536"/>
                                <a:gd name="T13" fmla="*/ 0 60000 65536"/>
                                <a:gd name="T14" fmla="*/ 0 60000 65536"/>
                                <a:gd name="T15" fmla="*/ 0 w 18"/>
                                <a:gd name="T16" fmla="*/ 0 h 10"/>
                                <a:gd name="T17" fmla="*/ 18 w 18"/>
                                <a:gd name="T18" fmla="*/ 10 h 10"/>
                              </a:gdLst>
                              <a:ahLst/>
                              <a:cxnLst>
                                <a:cxn ang="T10">
                                  <a:pos x="T0" y="T1"/>
                                </a:cxn>
                                <a:cxn ang="T11">
                                  <a:pos x="T2" y="T3"/>
                                </a:cxn>
                                <a:cxn ang="T12">
                                  <a:pos x="T4" y="T5"/>
                                </a:cxn>
                                <a:cxn ang="T13">
                                  <a:pos x="T6" y="T7"/>
                                </a:cxn>
                                <a:cxn ang="T14">
                                  <a:pos x="T8" y="T9"/>
                                </a:cxn>
                              </a:cxnLst>
                              <a:rect l="T15" t="T16" r="T17" b="T18"/>
                              <a:pathLst>
                                <a:path w="18" h="10">
                                  <a:moveTo>
                                    <a:pt x="12" y="0"/>
                                  </a:moveTo>
                                  <a:lnTo>
                                    <a:pt x="18" y="5"/>
                                  </a:lnTo>
                                  <a:lnTo>
                                    <a:pt x="2" y="10"/>
                                  </a:lnTo>
                                  <a:lnTo>
                                    <a:pt x="0" y="5"/>
                                  </a:lnTo>
                                  <a:lnTo>
                                    <a:pt x="12" y="0"/>
                                  </a:lnTo>
                                </a:path>
                              </a:pathLst>
                            </a:custGeom>
                            <a:grpFill/>
                            <a:ln w="6350">
                              <a:solidFill>
                                <a:schemeClr val="bg1"/>
                              </a:solidFill>
                              <a:round/>
                              <a:headEnd/>
                              <a:tailEnd/>
                            </a:ln>
                          </p:spPr>
                          <p:txBody>
                            <a:bodyPr/>
                            <a:lstStyle/>
                            <a:p>
                              <a:pPr algn="ctr">
                                <a:defRPr/>
                              </a:pPr>
                              <a:r>
                                <a:rPr lang="en-US" sz="1400" dirty="0">
                                  <a:latin typeface="Calibri" pitchFamily="34" charset="0"/>
                                  <a:cs typeface="Arial" charset="0"/>
                                </a:rPr>
                                <a:t> </a:t>
                              </a:r>
                            </a:p>
                          </p:txBody>
                        </p:sp>
                        <p:sp>
                          <p:nvSpPr>
                            <p:cNvPr id="327069" name="Freeform 1448"/>
                            <p:cNvSpPr>
                              <a:spLocks/>
                            </p:cNvSpPr>
                            <p:nvPr/>
                          </p:nvSpPr>
                          <p:spPr bwMode="auto">
                            <a:xfrm>
                              <a:off x="5407" y="3381"/>
                              <a:ext cx="4" cy="12"/>
                            </a:xfrm>
                            <a:custGeom>
                              <a:avLst/>
                              <a:gdLst>
                                <a:gd name="T0" fmla="*/ 1 w 8"/>
                                <a:gd name="T1" fmla="*/ 0 h 30"/>
                                <a:gd name="T2" fmla="*/ 1 w 8"/>
                                <a:gd name="T3" fmla="*/ 0 h 30"/>
                                <a:gd name="T4" fmla="*/ 0 w 8"/>
                                <a:gd name="T5" fmla="*/ 0 h 30"/>
                                <a:gd name="T6" fmla="*/ 1 w 8"/>
                                <a:gd name="T7" fmla="*/ 0 h 30"/>
                                <a:gd name="T8" fmla="*/ 0 60000 65536"/>
                                <a:gd name="T9" fmla="*/ 0 60000 65536"/>
                                <a:gd name="T10" fmla="*/ 0 60000 65536"/>
                                <a:gd name="T11" fmla="*/ 0 60000 65536"/>
                                <a:gd name="T12" fmla="*/ 0 w 8"/>
                                <a:gd name="T13" fmla="*/ 0 h 30"/>
                                <a:gd name="T14" fmla="*/ 8 w 8"/>
                                <a:gd name="T15" fmla="*/ 30 h 30"/>
                              </a:gdLst>
                              <a:ahLst/>
                              <a:cxnLst>
                                <a:cxn ang="T8">
                                  <a:pos x="T0" y="T1"/>
                                </a:cxn>
                                <a:cxn ang="T9">
                                  <a:pos x="T2" y="T3"/>
                                </a:cxn>
                                <a:cxn ang="T10">
                                  <a:pos x="T4" y="T5"/>
                                </a:cxn>
                                <a:cxn ang="T11">
                                  <a:pos x="T6" y="T7"/>
                                </a:cxn>
                              </a:cxnLst>
                              <a:rect l="T12" t="T13" r="T14" b="T15"/>
                              <a:pathLst>
                                <a:path w="8" h="30">
                                  <a:moveTo>
                                    <a:pt x="2" y="0"/>
                                  </a:moveTo>
                                  <a:lnTo>
                                    <a:pt x="8" y="13"/>
                                  </a:lnTo>
                                  <a:lnTo>
                                    <a:pt x="0" y="30"/>
                                  </a:lnTo>
                                  <a:lnTo>
                                    <a:pt x="2"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70" name="Freeform 1449"/>
                            <p:cNvSpPr>
                              <a:spLocks/>
                            </p:cNvSpPr>
                            <p:nvPr/>
                          </p:nvSpPr>
                          <p:spPr bwMode="auto">
                            <a:xfrm>
                              <a:off x="5407" y="3381"/>
                              <a:ext cx="4" cy="12"/>
                            </a:xfrm>
                            <a:custGeom>
                              <a:avLst/>
                              <a:gdLst>
                                <a:gd name="T0" fmla="*/ 1 w 8"/>
                                <a:gd name="T1" fmla="*/ 0 h 30"/>
                                <a:gd name="T2" fmla="*/ 1 w 8"/>
                                <a:gd name="T3" fmla="*/ 0 h 30"/>
                                <a:gd name="T4" fmla="*/ 0 w 8"/>
                                <a:gd name="T5" fmla="*/ 0 h 30"/>
                                <a:gd name="T6" fmla="*/ 1 w 8"/>
                                <a:gd name="T7" fmla="*/ 0 h 30"/>
                                <a:gd name="T8" fmla="*/ 0 60000 65536"/>
                                <a:gd name="T9" fmla="*/ 0 60000 65536"/>
                                <a:gd name="T10" fmla="*/ 0 60000 65536"/>
                                <a:gd name="T11" fmla="*/ 0 60000 65536"/>
                                <a:gd name="T12" fmla="*/ 0 w 8"/>
                                <a:gd name="T13" fmla="*/ 0 h 30"/>
                                <a:gd name="T14" fmla="*/ 8 w 8"/>
                                <a:gd name="T15" fmla="*/ 30 h 30"/>
                              </a:gdLst>
                              <a:ahLst/>
                              <a:cxnLst>
                                <a:cxn ang="T8">
                                  <a:pos x="T0" y="T1"/>
                                </a:cxn>
                                <a:cxn ang="T9">
                                  <a:pos x="T2" y="T3"/>
                                </a:cxn>
                                <a:cxn ang="T10">
                                  <a:pos x="T4" y="T5"/>
                                </a:cxn>
                                <a:cxn ang="T11">
                                  <a:pos x="T6" y="T7"/>
                                </a:cxn>
                              </a:cxnLst>
                              <a:rect l="T12" t="T13" r="T14" b="T15"/>
                              <a:pathLst>
                                <a:path w="8" h="30">
                                  <a:moveTo>
                                    <a:pt x="2" y="0"/>
                                  </a:moveTo>
                                  <a:lnTo>
                                    <a:pt x="8" y="13"/>
                                  </a:lnTo>
                                  <a:lnTo>
                                    <a:pt x="0" y="30"/>
                                  </a:lnTo>
                                  <a:lnTo>
                                    <a:pt x="2"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71" name="Freeform 1450"/>
                            <p:cNvSpPr>
                              <a:spLocks/>
                            </p:cNvSpPr>
                            <p:nvPr/>
                          </p:nvSpPr>
                          <p:spPr bwMode="auto">
                            <a:xfrm>
                              <a:off x="5332" y="3636"/>
                              <a:ext cx="7" cy="10"/>
                            </a:xfrm>
                            <a:custGeom>
                              <a:avLst/>
                              <a:gdLst>
                                <a:gd name="T0" fmla="*/ 0 w 14"/>
                                <a:gd name="T1" fmla="*/ 0 h 22"/>
                                <a:gd name="T2" fmla="*/ 1 w 14"/>
                                <a:gd name="T3" fmla="*/ 0 h 22"/>
                                <a:gd name="T4" fmla="*/ 1 w 14"/>
                                <a:gd name="T5" fmla="*/ 0 h 22"/>
                                <a:gd name="T6" fmla="*/ 1 w 14"/>
                                <a:gd name="T7" fmla="*/ 0 h 22"/>
                                <a:gd name="T8" fmla="*/ 0 w 14"/>
                                <a:gd name="T9" fmla="*/ 0 h 22"/>
                                <a:gd name="T10" fmla="*/ 0 60000 65536"/>
                                <a:gd name="T11" fmla="*/ 0 60000 65536"/>
                                <a:gd name="T12" fmla="*/ 0 60000 65536"/>
                                <a:gd name="T13" fmla="*/ 0 60000 65536"/>
                                <a:gd name="T14" fmla="*/ 0 60000 65536"/>
                                <a:gd name="T15" fmla="*/ 0 w 14"/>
                                <a:gd name="T16" fmla="*/ 0 h 22"/>
                                <a:gd name="T17" fmla="*/ 14 w 14"/>
                                <a:gd name="T18" fmla="*/ 22 h 22"/>
                              </a:gdLst>
                              <a:ahLst/>
                              <a:cxnLst>
                                <a:cxn ang="T10">
                                  <a:pos x="T0" y="T1"/>
                                </a:cxn>
                                <a:cxn ang="T11">
                                  <a:pos x="T2" y="T3"/>
                                </a:cxn>
                                <a:cxn ang="T12">
                                  <a:pos x="T4" y="T5"/>
                                </a:cxn>
                                <a:cxn ang="T13">
                                  <a:pos x="T6" y="T7"/>
                                </a:cxn>
                                <a:cxn ang="T14">
                                  <a:pos x="T8" y="T9"/>
                                </a:cxn>
                              </a:cxnLst>
                              <a:rect l="T15" t="T16" r="T17" b="T18"/>
                              <a:pathLst>
                                <a:path w="14" h="22">
                                  <a:moveTo>
                                    <a:pt x="0" y="0"/>
                                  </a:moveTo>
                                  <a:lnTo>
                                    <a:pt x="13" y="9"/>
                                  </a:lnTo>
                                  <a:lnTo>
                                    <a:pt x="14" y="18"/>
                                  </a:lnTo>
                                  <a:lnTo>
                                    <a:pt x="8" y="22"/>
                                  </a:lnTo>
                                  <a:lnTo>
                                    <a:pt x="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72" name="Freeform 1451"/>
                            <p:cNvSpPr>
                              <a:spLocks/>
                            </p:cNvSpPr>
                            <p:nvPr/>
                          </p:nvSpPr>
                          <p:spPr bwMode="auto">
                            <a:xfrm>
                              <a:off x="5332" y="3636"/>
                              <a:ext cx="7" cy="10"/>
                            </a:xfrm>
                            <a:custGeom>
                              <a:avLst/>
                              <a:gdLst>
                                <a:gd name="T0" fmla="*/ 0 w 14"/>
                                <a:gd name="T1" fmla="*/ 0 h 22"/>
                                <a:gd name="T2" fmla="*/ 1 w 14"/>
                                <a:gd name="T3" fmla="*/ 0 h 22"/>
                                <a:gd name="T4" fmla="*/ 1 w 14"/>
                                <a:gd name="T5" fmla="*/ 0 h 22"/>
                                <a:gd name="T6" fmla="*/ 1 w 14"/>
                                <a:gd name="T7" fmla="*/ 0 h 22"/>
                                <a:gd name="T8" fmla="*/ 0 w 14"/>
                                <a:gd name="T9" fmla="*/ 0 h 22"/>
                                <a:gd name="T10" fmla="*/ 0 60000 65536"/>
                                <a:gd name="T11" fmla="*/ 0 60000 65536"/>
                                <a:gd name="T12" fmla="*/ 0 60000 65536"/>
                                <a:gd name="T13" fmla="*/ 0 60000 65536"/>
                                <a:gd name="T14" fmla="*/ 0 60000 65536"/>
                                <a:gd name="T15" fmla="*/ 0 w 14"/>
                                <a:gd name="T16" fmla="*/ 0 h 22"/>
                                <a:gd name="T17" fmla="*/ 14 w 14"/>
                                <a:gd name="T18" fmla="*/ 22 h 22"/>
                              </a:gdLst>
                              <a:ahLst/>
                              <a:cxnLst>
                                <a:cxn ang="T10">
                                  <a:pos x="T0" y="T1"/>
                                </a:cxn>
                                <a:cxn ang="T11">
                                  <a:pos x="T2" y="T3"/>
                                </a:cxn>
                                <a:cxn ang="T12">
                                  <a:pos x="T4" y="T5"/>
                                </a:cxn>
                                <a:cxn ang="T13">
                                  <a:pos x="T6" y="T7"/>
                                </a:cxn>
                                <a:cxn ang="T14">
                                  <a:pos x="T8" y="T9"/>
                                </a:cxn>
                              </a:cxnLst>
                              <a:rect l="T15" t="T16" r="T17" b="T18"/>
                              <a:pathLst>
                                <a:path w="14" h="22">
                                  <a:moveTo>
                                    <a:pt x="0" y="0"/>
                                  </a:moveTo>
                                  <a:lnTo>
                                    <a:pt x="13" y="9"/>
                                  </a:lnTo>
                                  <a:lnTo>
                                    <a:pt x="14" y="18"/>
                                  </a:lnTo>
                                  <a:lnTo>
                                    <a:pt x="8" y="22"/>
                                  </a:lnTo>
                                  <a:lnTo>
                                    <a:pt x="0"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73" name="Freeform 1452"/>
                            <p:cNvSpPr>
                              <a:spLocks/>
                            </p:cNvSpPr>
                            <p:nvPr/>
                          </p:nvSpPr>
                          <p:spPr bwMode="auto">
                            <a:xfrm>
                              <a:off x="5287" y="3653"/>
                              <a:ext cx="52" cy="57"/>
                            </a:xfrm>
                            <a:custGeom>
                              <a:avLst/>
                              <a:gdLst>
                                <a:gd name="T0" fmla="*/ 0 w 112"/>
                                <a:gd name="T1" fmla="*/ 0 h 124"/>
                                <a:gd name="T2" fmla="*/ 0 w 112"/>
                                <a:gd name="T3" fmla="*/ 0 h 124"/>
                                <a:gd name="T4" fmla="*/ 0 w 112"/>
                                <a:gd name="T5" fmla="*/ 0 h 124"/>
                                <a:gd name="T6" fmla="*/ 0 w 112"/>
                                <a:gd name="T7" fmla="*/ 0 h 124"/>
                                <a:gd name="T8" fmla="*/ 0 w 112"/>
                                <a:gd name="T9" fmla="*/ 0 h 124"/>
                                <a:gd name="T10" fmla="*/ 0 w 112"/>
                                <a:gd name="T11" fmla="*/ 0 h 124"/>
                                <a:gd name="T12" fmla="*/ 0 w 112"/>
                                <a:gd name="T13" fmla="*/ 0 h 124"/>
                                <a:gd name="T14" fmla="*/ 0 w 112"/>
                                <a:gd name="T15" fmla="*/ 0 h 124"/>
                                <a:gd name="T16" fmla="*/ 0 w 112"/>
                                <a:gd name="T17" fmla="*/ 0 h 124"/>
                                <a:gd name="T18" fmla="*/ 0 w 112"/>
                                <a:gd name="T19" fmla="*/ 0 h 124"/>
                                <a:gd name="T20" fmla="*/ 0 w 112"/>
                                <a:gd name="T21" fmla="*/ 0 h 124"/>
                                <a:gd name="T22" fmla="*/ 0 w 112"/>
                                <a:gd name="T23" fmla="*/ 0 h 124"/>
                                <a:gd name="T24" fmla="*/ 0 w 112"/>
                                <a:gd name="T25" fmla="*/ 0 h 124"/>
                                <a:gd name="T26" fmla="*/ 0 w 112"/>
                                <a:gd name="T27" fmla="*/ 0 h 124"/>
                                <a:gd name="T28" fmla="*/ 0 w 112"/>
                                <a:gd name="T29" fmla="*/ 0 h 124"/>
                                <a:gd name="T30" fmla="*/ 0 w 112"/>
                                <a:gd name="T31" fmla="*/ 0 h 124"/>
                                <a:gd name="T32" fmla="*/ 0 w 112"/>
                                <a:gd name="T33" fmla="*/ 0 h 124"/>
                                <a:gd name="T34" fmla="*/ 0 w 112"/>
                                <a:gd name="T35" fmla="*/ 0 h 124"/>
                                <a:gd name="T36" fmla="*/ 0 w 112"/>
                                <a:gd name="T37" fmla="*/ 0 h 1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2"/>
                                <a:gd name="T58" fmla="*/ 0 h 124"/>
                                <a:gd name="T59" fmla="*/ 112 w 112"/>
                                <a:gd name="T60" fmla="*/ 124 h 1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2" h="124">
                                  <a:moveTo>
                                    <a:pt x="0" y="0"/>
                                  </a:moveTo>
                                  <a:lnTo>
                                    <a:pt x="0" y="24"/>
                                  </a:lnTo>
                                  <a:lnTo>
                                    <a:pt x="25" y="67"/>
                                  </a:lnTo>
                                  <a:lnTo>
                                    <a:pt x="20" y="73"/>
                                  </a:lnTo>
                                  <a:lnTo>
                                    <a:pt x="15" y="60"/>
                                  </a:lnTo>
                                  <a:lnTo>
                                    <a:pt x="20" y="88"/>
                                  </a:lnTo>
                                  <a:lnTo>
                                    <a:pt x="33" y="107"/>
                                  </a:lnTo>
                                  <a:lnTo>
                                    <a:pt x="46" y="112"/>
                                  </a:lnTo>
                                  <a:lnTo>
                                    <a:pt x="39" y="120"/>
                                  </a:lnTo>
                                  <a:lnTo>
                                    <a:pt x="65" y="124"/>
                                  </a:lnTo>
                                  <a:lnTo>
                                    <a:pt x="72" y="107"/>
                                  </a:lnTo>
                                  <a:lnTo>
                                    <a:pt x="80" y="109"/>
                                  </a:lnTo>
                                  <a:lnTo>
                                    <a:pt x="88" y="89"/>
                                  </a:lnTo>
                                  <a:lnTo>
                                    <a:pt x="99" y="88"/>
                                  </a:lnTo>
                                  <a:lnTo>
                                    <a:pt x="111" y="55"/>
                                  </a:lnTo>
                                  <a:lnTo>
                                    <a:pt x="112" y="26"/>
                                  </a:lnTo>
                                  <a:lnTo>
                                    <a:pt x="104" y="6"/>
                                  </a:lnTo>
                                  <a:lnTo>
                                    <a:pt x="56" y="19"/>
                                  </a:lnTo>
                                  <a:lnTo>
                                    <a:pt x="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74" name="Freeform 1453"/>
                            <p:cNvSpPr>
                              <a:spLocks/>
                            </p:cNvSpPr>
                            <p:nvPr/>
                          </p:nvSpPr>
                          <p:spPr bwMode="auto">
                            <a:xfrm>
                              <a:off x="5287" y="3653"/>
                              <a:ext cx="52" cy="57"/>
                            </a:xfrm>
                            <a:custGeom>
                              <a:avLst/>
                              <a:gdLst>
                                <a:gd name="T0" fmla="*/ 0 w 112"/>
                                <a:gd name="T1" fmla="*/ 0 h 124"/>
                                <a:gd name="T2" fmla="*/ 0 w 112"/>
                                <a:gd name="T3" fmla="*/ 0 h 124"/>
                                <a:gd name="T4" fmla="*/ 0 w 112"/>
                                <a:gd name="T5" fmla="*/ 0 h 124"/>
                                <a:gd name="T6" fmla="*/ 0 w 112"/>
                                <a:gd name="T7" fmla="*/ 0 h 124"/>
                                <a:gd name="T8" fmla="*/ 0 w 112"/>
                                <a:gd name="T9" fmla="*/ 0 h 124"/>
                                <a:gd name="T10" fmla="*/ 0 w 112"/>
                                <a:gd name="T11" fmla="*/ 0 h 124"/>
                                <a:gd name="T12" fmla="*/ 0 w 112"/>
                                <a:gd name="T13" fmla="*/ 0 h 124"/>
                                <a:gd name="T14" fmla="*/ 0 w 112"/>
                                <a:gd name="T15" fmla="*/ 0 h 124"/>
                                <a:gd name="T16" fmla="*/ 0 w 112"/>
                                <a:gd name="T17" fmla="*/ 0 h 124"/>
                                <a:gd name="T18" fmla="*/ 0 w 112"/>
                                <a:gd name="T19" fmla="*/ 0 h 124"/>
                                <a:gd name="T20" fmla="*/ 0 w 112"/>
                                <a:gd name="T21" fmla="*/ 0 h 124"/>
                                <a:gd name="T22" fmla="*/ 0 w 112"/>
                                <a:gd name="T23" fmla="*/ 0 h 124"/>
                                <a:gd name="T24" fmla="*/ 0 w 112"/>
                                <a:gd name="T25" fmla="*/ 0 h 124"/>
                                <a:gd name="T26" fmla="*/ 0 w 112"/>
                                <a:gd name="T27" fmla="*/ 0 h 124"/>
                                <a:gd name="T28" fmla="*/ 0 w 112"/>
                                <a:gd name="T29" fmla="*/ 0 h 124"/>
                                <a:gd name="T30" fmla="*/ 0 w 112"/>
                                <a:gd name="T31" fmla="*/ 0 h 124"/>
                                <a:gd name="T32" fmla="*/ 0 w 112"/>
                                <a:gd name="T33" fmla="*/ 0 h 124"/>
                                <a:gd name="T34" fmla="*/ 0 w 112"/>
                                <a:gd name="T35" fmla="*/ 0 h 124"/>
                                <a:gd name="T36" fmla="*/ 0 w 112"/>
                                <a:gd name="T37" fmla="*/ 0 h 1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2"/>
                                <a:gd name="T58" fmla="*/ 0 h 124"/>
                                <a:gd name="T59" fmla="*/ 112 w 112"/>
                                <a:gd name="T60" fmla="*/ 124 h 1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2" h="124">
                                  <a:moveTo>
                                    <a:pt x="0" y="0"/>
                                  </a:moveTo>
                                  <a:lnTo>
                                    <a:pt x="0" y="24"/>
                                  </a:lnTo>
                                  <a:lnTo>
                                    <a:pt x="25" y="67"/>
                                  </a:lnTo>
                                  <a:lnTo>
                                    <a:pt x="20" y="73"/>
                                  </a:lnTo>
                                  <a:lnTo>
                                    <a:pt x="15" y="60"/>
                                  </a:lnTo>
                                  <a:lnTo>
                                    <a:pt x="20" y="88"/>
                                  </a:lnTo>
                                  <a:lnTo>
                                    <a:pt x="33" y="107"/>
                                  </a:lnTo>
                                  <a:lnTo>
                                    <a:pt x="46" y="112"/>
                                  </a:lnTo>
                                  <a:lnTo>
                                    <a:pt x="39" y="120"/>
                                  </a:lnTo>
                                  <a:lnTo>
                                    <a:pt x="65" y="124"/>
                                  </a:lnTo>
                                  <a:lnTo>
                                    <a:pt x="72" y="107"/>
                                  </a:lnTo>
                                  <a:lnTo>
                                    <a:pt x="80" y="109"/>
                                  </a:lnTo>
                                  <a:lnTo>
                                    <a:pt x="88" y="89"/>
                                  </a:lnTo>
                                  <a:lnTo>
                                    <a:pt x="99" y="88"/>
                                  </a:lnTo>
                                  <a:lnTo>
                                    <a:pt x="111" y="55"/>
                                  </a:lnTo>
                                  <a:lnTo>
                                    <a:pt x="112" y="26"/>
                                  </a:lnTo>
                                  <a:lnTo>
                                    <a:pt x="104" y="6"/>
                                  </a:lnTo>
                                  <a:lnTo>
                                    <a:pt x="56" y="19"/>
                                  </a:lnTo>
                                  <a:lnTo>
                                    <a:pt x="0"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75" name="Freeform 1454"/>
                            <p:cNvSpPr>
                              <a:spLocks/>
                            </p:cNvSpPr>
                            <p:nvPr/>
                          </p:nvSpPr>
                          <p:spPr bwMode="auto">
                            <a:xfrm>
                              <a:off x="5504" y="3183"/>
                              <a:ext cx="6" cy="3"/>
                            </a:xfrm>
                            <a:custGeom>
                              <a:avLst/>
                              <a:gdLst>
                                <a:gd name="T0" fmla="*/ 0 w 11"/>
                                <a:gd name="T1" fmla="*/ 0 h 7"/>
                                <a:gd name="T2" fmla="*/ 1 w 11"/>
                                <a:gd name="T3" fmla="*/ 0 h 7"/>
                                <a:gd name="T4" fmla="*/ 1 w 11"/>
                                <a:gd name="T5" fmla="*/ 0 h 7"/>
                                <a:gd name="T6" fmla="*/ 0 w 11"/>
                                <a:gd name="T7" fmla="*/ 0 h 7"/>
                                <a:gd name="T8" fmla="*/ 0 60000 65536"/>
                                <a:gd name="T9" fmla="*/ 0 60000 65536"/>
                                <a:gd name="T10" fmla="*/ 0 60000 65536"/>
                                <a:gd name="T11" fmla="*/ 0 60000 65536"/>
                                <a:gd name="T12" fmla="*/ 0 w 11"/>
                                <a:gd name="T13" fmla="*/ 0 h 7"/>
                                <a:gd name="T14" fmla="*/ 11 w 11"/>
                                <a:gd name="T15" fmla="*/ 7 h 7"/>
                              </a:gdLst>
                              <a:ahLst/>
                              <a:cxnLst>
                                <a:cxn ang="T8">
                                  <a:pos x="T0" y="T1"/>
                                </a:cxn>
                                <a:cxn ang="T9">
                                  <a:pos x="T2" y="T3"/>
                                </a:cxn>
                                <a:cxn ang="T10">
                                  <a:pos x="T4" y="T5"/>
                                </a:cxn>
                                <a:cxn ang="T11">
                                  <a:pos x="T6" y="T7"/>
                                </a:cxn>
                              </a:cxnLst>
                              <a:rect l="T12" t="T13" r="T14" b="T15"/>
                              <a:pathLst>
                                <a:path w="11" h="7">
                                  <a:moveTo>
                                    <a:pt x="0" y="5"/>
                                  </a:moveTo>
                                  <a:lnTo>
                                    <a:pt x="5" y="0"/>
                                  </a:lnTo>
                                  <a:lnTo>
                                    <a:pt x="11" y="7"/>
                                  </a:lnTo>
                                  <a:lnTo>
                                    <a:pt x="0" y="5"/>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76" name="Freeform 1455"/>
                            <p:cNvSpPr>
                              <a:spLocks/>
                            </p:cNvSpPr>
                            <p:nvPr/>
                          </p:nvSpPr>
                          <p:spPr bwMode="auto">
                            <a:xfrm>
                              <a:off x="5504" y="3183"/>
                              <a:ext cx="6" cy="3"/>
                            </a:xfrm>
                            <a:custGeom>
                              <a:avLst/>
                              <a:gdLst>
                                <a:gd name="T0" fmla="*/ 0 w 11"/>
                                <a:gd name="T1" fmla="*/ 0 h 7"/>
                                <a:gd name="T2" fmla="*/ 1 w 11"/>
                                <a:gd name="T3" fmla="*/ 0 h 7"/>
                                <a:gd name="T4" fmla="*/ 1 w 11"/>
                                <a:gd name="T5" fmla="*/ 0 h 7"/>
                                <a:gd name="T6" fmla="*/ 0 w 11"/>
                                <a:gd name="T7" fmla="*/ 0 h 7"/>
                                <a:gd name="T8" fmla="*/ 0 60000 65536"/>
                                <a:gd name="T9" fmla="*/ 0 60000 65536"/>
                                <a:gd name="T10" fmla="*/ 0 60000 65536"/>
                                <a:gd name="T11" fmla="*/ 0 60000 65536"/>
                                <a:gd name="T12" fmla="*/ 0 w 11"/>
                                <a:gd name="T13" fmla="*/ 0 h 7"/>
                                <a:gd name="T14" fmla="*/ 11 w 11"/>
                                <a:gd name="T15" fmla="*/ 7 h 7"/>
                              </a:gdLst>
                              <a:ahLst/>
                              <a:cxnLst>
                                <a:cxn ang="T8">
                                  <a:pos x="T0" y="T1"/>
                                </a:cxn>
                                <a:cxn ang="T9">
                                  <a:pos x="T2" y="T3"/>
                                </a:cxn>
                                <a:cxn ang="T10">
                                  <a:pos x="T4" y="T5"/>
                                </a:cxn>
                                <a:cxn ang="T11">
                                  <a:pos x="T6" y="T7"/>
                                </a:cxn>
                              </a:cxnLst>
                              <a:rect l="T12" t="T13" r="T14" b="T15"/>
                              <a:pathLst>
                                <a:path w="11" h="7">
                                  <a:moveTo>
                                    <a:pt x="0" y="5"/>
                                  </a:moveTo>
                                  <a:lnTo>
                                    <a:pt x="5" y="0"/>
                                  </a:lnTo>
                                  <a:lnTo>
                                    <a:pt x="11" y="7"/>
                                  </a:lnTo>
                                  <a:lnTo>
                                    <a:pt x="0" y="5"/>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77" name="Freeform 1456"/>
                            <p:cNvSpPr>
                              <a:spLocks/>
                            </p:cNvSpPr>
                            <p:nvPr/>
                          </p:nvSpPr>
                          <p:spPr bwMode="auto">
                            <a:xfrm>
                              <a:off x="5526" y="3161"/>
                              <a:ext cx="14" cy="9"/>
                            </a:xfrm>
                            <a:custGeom>
                              <a:avLst/>
                              <a:gdLst>
                                <a:gd name="T0" fmla="*/ 0 w 31"/>
                                <a:gd name="T1" fmla="*/ 0 h 21"/>
                                <a:gd name="T2" fmla="*/ 0 w 31"/>
                                <a:gd name="T3" fmla="*/ 0 h 21"/>
                                <a:gd name="T4" fmla="*/ 0 w 31"/>
                                <a:gd name="T5" fmla="*/ 0 h 21"/>
                                <a:gd name="T6" fmla="*/ 0 w 31"/>
                                <a:gd name="T7" fmla="*/ 0 h 21"/>
                                <a:gd name="T8" fmla="*/ 0 w 31"/>
                                <a:gd name="T9" fmla="*/ 0 h 21"/>
                                <a:gd name="T10" fmla="*/ 0 60000 65536"/>
                                <a:gd name="T11" fmla="*/ 0 60000 65536"/>
                                <a:gd name="T12" fmla="*/ 0 60000 65536"/>
                                <a:gd name="T13" fmla="*/ 0 60000 65536"/>
                                <a:gd name="T14" fmla="*/ 0 60000 65536"/>
                                <a:gd name="T15" fmla="*/ 0 w 31"/>
                                <a:gd name="T16" fmla="*/ 0 h 21"/>
                                <a:gd name="T17" fmla="*/ 31 w 31"/>
                                <a:gd name="T18" fmla="*/ 21 h 21"/>
                              </a:gdLst>
                              <a:ahLst/>
                              <a:cxnLst>
                                <a:cxn ang="T10">
                                  <a:pos x="T0" y="T1"/>
                                </a:cxn>
                                <a:cxn ang="T11">
                                  <a:pos x="T2" y="T3"/>
                                </a:cxn>
                                <a:cxn ang="T12">
                                  <a:pos x="T4" y="T5"/>
                                </a:cxn>
                                <a:cxn ang="T13">
                                  <a:pos x="T6" y="T7"/>
                                </a:cxn>
                                <a:cxn ang="T14">
                                  <a:pos x="T8" y="T9"/>
                                </a:cxn>
                              </a:cxnLst>
                              <a:rect l="T15" t="T16" r="T17" b="T18"/>
                              <a:pathLst>
                                <a:path w="31" h="21">
                                  <a:moveTo>
                                    <a:pt x="0" y="0"/>
                                  </a:moveTo>
                                  <a:lnTo>
                                    <a:pt x="23" y="10"/>
                                  </a:lnTo>
                                  <a:lnTo>
                                    <a:pt x="31" y="21"/>
                                  </a:lnTo>
                                  <a:lnTo>
                                    <a:pt x="15" y="18"/>
                                  </a:lnTo>
                                  <a:lnTo>
                                    <a:pt x="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78" name="Freeform 1457"/>
                            <p:cNvSpPr>
                              <a:spLocks/>
                            </p:cNvSpPr>
                            <p:nvPr/>
                          </p:nvSpPr>
                          <p:spPr bwMode="auto">
                            <a:xfrm>
                              <a:off x="5526" y="3161"/>
                              <a:ext cx="14" cy="9"/>
                            </a:xfrm>
                            <a:custGeom>
                              <a:avLst/>
                              <a:gdLst>
                                <a:gd name="T0" fmla="*/ 0 w 31"/>
                                <a:gd name="T1" fmla="*/ 0 h 21"/>
                                <a:gd name="T2" fmla="*/ 0 w 31"/>
                                <a:gd name="T3" fmla="*/ 0 h 21"/>
                                <a:gd name="T4" fmla="*/ 0 w 31"/>
                                <a:gd name="T5" fmla="*/ 0 h 21"/>
                                <a:gd name="T6" fmla="*/ 0 w 31"/>
                                <a:gd name="T7" fmla="*/ 0 h 21"/>
                                <a:gd name="T8" fmla="*/ 0 w 31"/>
                                <a:gd name="T9" fmla="*/ 0 h 21"/>
                                <a:gd name="T10" fmla="*/ 0 60000 65536"/>
                                <a:gd name="T11" fmla="*/ 0 60000 65536"/>
                                <a:gd name="T12" fmla="*/ 0 60000 65536"/>
                                <a:gd name="T13" fmla="*/ 0 60000 65536"/>
                                <a:gd name="T14" fmla="*/ 0 60000 65536"/>
                                <a:gd name="T15" fmla="*/ 0 w 31"/>
                                <a:gd name="T16" fmla="*/ 0 h 21"/>
                                <a:gd name="T17" fmla="*/ 31 w 31"/>
                                <a:gd name="T18" fmla="*/ 21 h 21"/>
                              </a:gdLst>
                              <a:ahLst/>
                              <a:cxnLst>
                                <a:cxn ang="T10">
                                  <a:pos x="T0" y="T1"/>
                                </a:cxn>
                                <a:cxn ang="T11">
                                  <a:pos x="T2" y="T3"/>
                                </a:cxn>
                                <a:cxn ang="T12">
                                  <a:pos x="T4" y="T5"/>
                                </a:cxn>
                                <a:cxn ang="T13">
                                  <a:pos x="T6" y="T7"/>
                                </a:cxn>
                                <a:cxn ang="T14">
                                  <a:pos x="T8" y="T9"/>
                                </a:cxn>
                              </a:cxnLst>
                              <a:rect l="T15" t="T16" r="T17" b="T18"/>
                              <a:pathLst>
                                <a:path w="31" h="21">
                                  <a:moveTo>
                                    <a:pt x="0" y="0"/>
                                  </a:moveTo>
                                  <a:lnTo>
                                    <a:pt x="23" y="10"/>
                                  </a:lnTo>
                                  <a:lnTo>
                                    <a:pt x="31" y="21"/>
                                  </a:lnTo>
                                  <a:lnTo>
                                    <a:pt x="15" y="18"/>
                                  </a:lnTo>
                                  <a:lnTo>
                                    <a:pt x="0"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79" name="Freeform 1458"/>
                            <p:cNvSpPr>
                              <a:spLocks/>
                            </p:cNvSpPr>
                            <p:nvPr/>
                          </p:nvSpPr>
                          <p:spPr bwMode="auto">
                            <a:xfrm>
                              <a:off x="5499" y="3148"/>
                              <a:ext cx="19" cy="9"/>
                            </a:xfrm>
                            <a:custGeom>
                              <a:avLst/>
                              <a:gdLst>
                                <a:gd name="T0" fmla="*/ 0 w 41"/>
                                <a:gd name="T1" fmla="*/ 0 h 17"/>
                                <a:gd name="T2" fmla="*/ 0 w 41"/>
                                <a:gd name="T3" fmla="*/ 1 h 17"/>
                                <a:gd name="T4" fmla="*/ 0 w 41"/>
                                <a:gd name="T5" fmla="*/ 1 h 17"/>
                                <a:gd name="T6" fmla="*/ 0 w 41"/>
                                <a:gd name="T7" fmla="*/ 1 h 17"/>
                                <a:gd name="T8" fmla="*/ 0 w 41"/>
                                <a:gd name="T9" fmla="*/ 1 h 17"/>
                                <a:gd name="T10" fmla="*/ 0 w 41"/>
                                <a:gd name="T11" fmla="*/ 0 h 17"/>
                                <a:gd name="T12" fmla="*/ 0 60000 65536"/>
                                <a:gd name="T13" fmla="*/ 0 60000 65536"/>
                                <a:gd name="T14" fmla="*/ 0 60000 65536"/>
                                <a:gd name="T15" fmla="*/ 0 60000 65536"/>
                                <a:gd name="T16" fmla="*/ 0 60000 65536"/>
                                <a:gd name="T17" fmla="*/ 0 60000 65536"/>
                                <a:gd name="T18" fmla="*/ 0 w 41"/>
                                <a:gd name="T19" fmla="*/ 0 h 17"/>
                                <a:gd name="T20" fmla="*/ 41 w 41"/>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1" h="17">
                                  <a:moveTo>
                                    <a:pt x="0" y="0"/>
                                  </a:moveTo>
                                  <a:lnTo>
                                    <a:pt x="23" y="1"/>
                                  </a:lnTo>
                                  <a:lnTo>
                                    <a:pt x="41" y="17"/>
                                  </a:lnTo>
                                  <a:lnTo>
                                    <a:pt x="15" y="17"/>
                                  </a:lnTo>
                                  <a:lnTo>
                                    <a:pt x="0" y="8"/>
                                  </a:lnTo>
                                  <a:lnTo>
                                    <a:pt x="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80" name="Freeform 1459"/>
                            <p:cNvSpPr>
                              <a:spLocks/>
                            </p:cNvSpPr>
                            <p:nvPr/>
                          </p:nvSpPr>
                          <p:spPr bwMode="auto">
                            <a:xfrm>
                              <a:off x="5499" y="3148"/>
                              <a:ext cx="19" cy="9"/>
                            </a:xfrm>
                            <a:custGeom>
                              <a:avLst/>
                              <a:gdLst>
                                <a:gd name="T0" fmla="*/ 0 w 41"/>
                                <a:gd name="T1" fmla="*/ 0 h 17"/>
                                <a:gd name="T2" fmla="*/ 0 w 41"/>
                                <a:gd name="T3" fmla="*/ 1 h 17"/>
                                <a:gd name="T4" fmla="*/ 0 w 41"/>
                                <a:gd name="T5" fmla="*/ 1 h 17"/>
                                <a:gd name="T6" fmla="*/ 0 w 41"/>
                                <a:gd name="T7" fmla="*/ 1 h 17"/>
                                <a:gd name="T8" fmla="*/ 0 w 41"/>
                                <a:gd name="T9" fmla="*/ 1 h 17"/>
                                <a:gd name="T10" fmla="*/ 0 w 41"/>
                                <a:gd name="T11" fmla="*/ 0 h 17"/>
                                <a:gd name="T12" fmla="*/ 0 60000 65536"/>
                                <a:gd name="T13" fmla="*/ 0 60000 65536"/>
                                <a:gd name="T14" fmla="*/ 0 60000 65536"/>
                                <a:gd name="T15" fmla="*/ 0 60000 65536"/>
                                <a:gd name="T16" fmla="*/ 0 60000 65536"/>
                                <a:gd name="T17" fmla="*/ 0 60000 65536"/>
                                <a:gd name="T18" fmla="*/ 0 w 41"/>
                                <a:gd name="T19" fmla="*/ 0 h 17"/>
                                <a:gd name="T20" fmla="*/ 41 w 41"/>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1" h="17">
                                  <a:moveTo>
                                    <a:pt x="0" y="0"/>
                                  </a:moveTo>
                                  <a:lnTo>
                                    <a:pt x="23" y="1"/>
                                  </a:lnTo>
                                  <a:lnTo>
                                    <a:pt x="41" y="17"/>
                                  </a:lnTo>
                                  <a:lnTo>
                                    <a:pt x="15" y="17"/>
                                  </a:lnTo>
                                  <a:lnTo>
                                    <a:pt x="0" y="8"/>
                                  </a:lnTo>
                                  <a:lnTo>
                                    <a:pt x="0"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81" name="Freeform 1460"/>
                            <p:cNvSpPr>
                              <a:spLocks/>
                            </p:cNvSpPr>
                            <p:nvPr/>
                          </p:nvSpPr>
                          <p:spPr bwMode="auto">
                            <a:xfrm>
                              <a:off x="5515" y="3135"/>
                              <a:ext cx="14" cy="18"/>
                            </a:xfrm>
                            <a:custGeom>
                              <a:avLst/>
                              <a:gdLst>
                                <a:gd name="T0" fmla="*/ 0 w 30"/>
                                <a:gd name="T1" fmla="*/ 0 h 39"/>
                                <a:gd name="T2" fmla="*/ 0 w 30"/>
                                <a:gd name="T3" fmla="*/ 0 h 39"/>
                                <a:gd name="T4" fmla="*/ 0 w 30"/>
                                <a:gd name="T5" fmla="*/ 0 h 39"/>
                                <a:gd name="T6" fmla="*/ 0 w 30"/>
                                <a:gd name="T7" fmla="*/ 0 h 39"/>
                                <a:gd name="T8" fmla="*/ 0 60000 65536"/>
                                <a:gd name="T9" fmla="*/ 0 60000 65536"/>
                                <a:gd name="T10" fmla="*/ 0 60000 65536"/>
                                <a:gd name="T11" fmla="*/ 0 60000 65536"/>
                                <a:gd name="T12" fmla="*/ 0 w 30"/>
                                <a:gd name="T13" fmla="*/ 0 h 39"/>
                                <a:gd name="T14" fmla="*/ 30 w 30"/>
                                <a:gd name="T15" fmla="*/ 39 h 39"/>
                              </a:gdLst>
                              <a:ahLst/>
                              <a:cxnLst>
                                <a:cxn ang="T8">
                                  <a:pos x="T0" y="T1"/>
                                </a:cxn>
                                <a:cxn ang="T9">
                                  <a:pos x="T2" y="T3"/>
                                </a:cxn>
                                <a:cxn ang="T10">
                                  <a:pos x="T4" y="T5"/>
                                </a:cxn>
                                <a:cxn ang="T11">
                                  <a:pos x="T6" y="T7"/>
                                </a:cxn>
                              </a:cxnLst>
                              <a:rect l="T12" t="T13" r="T14" b="T15"/>
                              <a:pathLst>
                                <a:path w="30" h="39">
                                  <a:moveTo>
                                    <a:pt x="0" y="0"/>
                                  </a:moveTo>
                                  <a:lnTo>
                                    <a:pt x="30" y="39"/>
                                  </a:lnTo>
                                  <a:lnTo>
                                    <a:pt x="13" y="26"/>
                                  </a:lnTo>
                                  <a:lnTo>
                                    <a:pt x="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82" name="Freeform 1461"/>
                            <p:cNvSpPr>
                              <a:spLocks/>
                            </p:cNvSpPr>
                            <p:nvPr/>
                          </p:nvSpPr>
                          <p:spPr bwMode="auto">
                            <a:xfrm>
                              <a:off x="5515" y="3135"/>
                              <a:ext cx="14" cy="18"/>
                            </a:xfrm>
                            <a:custGeom>
                              <a:avLst/>
                              <a:gdLst>
                                <a:gd name="T0" fmla="*/ 0 w 30"/>
                                <a:gd name="T1" fmla="*/ 0 h 39"/>
                                <a:gd name="T2" fmla="*/ 0 w 30"/>
                                <a:gd name="T3" fmla="*/ 0 h 39"/>
                                <a:gd name="T4" fmla="*/ 0 w 30"/>
                                <a:gd name="T5" fmla="*/ 0 h 39"/>
                                <a:gd name="T6" fmla="*/ 0 w 30"/>
                                <a:gd name="T7" fmla="*/ 0 h 39"/>
                                <a:gd name="T8" fmla="*/ 0 60000 65536"/>
                                <a:gd name="T9" fmla="*/ 0 60000 65536"/>
                                <a:gd name="T10" fmla="*/ 0 60000 65536"/>
                                <a:gd name="T11" fmla="*/ 0 60000 65536"/>
                                <a:gd name="T12" fmla="*/ 0 w 30"/>
                                <a:gd name="T13" fmla="*/ 0 h 39"/>
                                <a:gd name="T14" fmla="*/ 30 w 30"/>
                                <a:gd name="T15" fmla="*/ 39 h 39"/>
                              </a:gdLst>
                              <a:ahLst/>
                              <a:cxnLst>
                                <a:cxn ang="T8">
                                  <a:pos x="T0" y="T1"/>
                                </a:cxn>
                                <a:cxn ang="T9">
                                  <a:pos x="T2" y="T3"/>
                                </a:cxn>
                                <a:cxn ang="T10">
                                  <a:pos x="T4" y="T5"/>
                                </a:cxn>
                                <a:cxn ang="T11">
                                  <a:pos x="T6" y="T7"/>
                                </a:cxn>
                              </a:cxnLst>
                              <a:rect l="T12" t="T13" r="T14" b="T15"/>
                              <a:pathLst>
                                <a:path w="30" h="39">
                                  <a:moveTo>
                                    <a:pt x="0" y="0"/>
                                  </a:moveTo>
                                  <a:lnTo>
                                    <a:pt x="30" y="39"/>
                                  </a:lnTo>
                                  <a:lnTo>
                                    <a:pt x="13" y="26"/>
                                  </a:lnTo>
                                  <a:lnTo>
                                    <a:pt x="0"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83" name="Freeform 1462"/>
                            <p:cNvSpPr>
                              <a:spLocks/>
                            </p:cNvSpPr>
                            <p:nvPr/>
                          </p:nvSpPr>
                          <p:spPr bwMode="auto">
                            <a:xfrm>
                              <a:off x="5485" y="3123"/>
                              <a:ext cx="18" cy="13"/>
                            </a:xfrm>
                            <a:custGeom>
                              <a:avLst/>
                              <a:gdLst>
                                <a:gd name="T0" fmla="*/ 0 w 40"/>
                                <a:gd name="T1" fmla="*/ 0 h 28"/>
                                <a:gd name="T2" fmla="*/ 0 w 40"/>
                                <a:gd name="T3" fmla="*/ 0 h 28"/>
                                <a:gd name="T4" fmla="*/ 0 w 40"/>
                                <a:gd name="T5" fmla="*/ 0 h 28"/>
                                <a:gd name="T6" fmla="*/ 0 w 40"/>
                                <a:gd name="T7" fmla="*/ 0 h 28"/>
                                <a:gd name="T8" fmla="*/ 0 w 40"/>
                                <a:gd name="T9" fmla="*/ 0 h 28"/>
                                <a:gd name="T10" fmla="*/ 0 60000 65536"/>
                                <a:gd name="T11" fmla="*/ 0 60000 65536"/>
                                <a:gd name="T12" fmla="*/ 0 60000 65536"/>
                                <a:gd name="T13" fmla="*/ 0 60000 65536"/>
                                <a:gd name="T14" fmla="*/ 0 60000 65536"/>
                                <a:gd name="T15" fmla="*/ 0 w 40"/>
                                <a:gd name="T16" fmla="*/ 0 h 28"/>
                                <a:gd name="T17" fmla="*/ 40 w 40"/>
                                <a:gd name="T18" fmla="*/ 28 h 28"/>
                              </a:gdLst>
                              <a:ahLst/>
                              <a:cxnLst>
                                <a:cxn ang="T10">
                                  <a:pos x="T0" y="T1"/>
                                </a:cxn>
                                <a:cxn ang="T11">
                                  <a:pos x="T2" y="T3"/>
                                </a:cxn>
                                <a:cxn ang="T12">
                                  <a:pos x="T4" y="T5"/>
                                </a:cxn>
                                <a:cxn ang="T13">
                                  <a:pos x="T6" y="T7"/>
                                </a:cxn>
                                <a:cxn ang="T14">
                                  <a:pos x="T8" y="T9"/>
                                </a:cxn>
                              </a:cxnLst>
                              <a:rect l="T15" t="T16" r="T17" b="T18"/>
                              <a:pathLst>
                                <a:path w="40" h="28">
                                  <a:moveTo>
                                    <a:pt x="0" y="0"/>
                                  </a:moveTo>
                                  <a:lnTo>
                                    <a:pt x="35" y="18"/>
                                  </a:lnTo>
                                  <a:lnTo>
                                    <a:pt x="40" y="28"/>
                                  </a:lnTo>
                                  <a:lnTo>
                                    <a:pt x="8" y="12"/>
                                  </a:lnTo>
                                  <a:lnTo>
                                    <a:pt x="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84" name="Freeform 1463"/>
                            <p:cNvSpPr>
                              <a:spLocks/>
                            </p:cNvSpPr>
                            <p:nvPr/>
                          </p:nvSpPr>
                          <p:spPr bwMode="auto">
                            <a:xfrm>
                              <a:off x="5485" y="3123"/>
                              <a:ext cx="18" cy="13"/>
                            </a:xfrm>
                            <a:custGeom>
                              <a:avLst/>
                              <a:gdLst>
                                <a:gd name="T0" fmla="*/ 0 w 40"/>
                                <a:gd name="T1" fmla="*/ 0 h 28"/>
                                <a:gd name="T2" fmla="*/ 0 w 40"/>
                                <a:gd name="T3" fmla="*/ 0 h 28"/>
                                <a:gd name="T4" fmla="*/ 0 w 40"/>
                                <a:gd name="T5" fmla="*/ 0 h 28"/>
                                <a:gd name="T6" fmla="*/ 0 w 40"/>
                                <a:gd name="T7" fmla="*/ 0 h 28"/>
                                <a:gd name="T8" fmla="*/ 0 w 40"/>
                                <a:gd name="T9" fmla="*/ 0 h 28"/>
                                <a:gd name="T10" fmla="*/ 0 60000 65536"/>
                                <a:gd name="T11" fmla="*/ 0 60000 65536"/>
                                <a:gd name="T12" fmla="*/ 0 60000 65536"/>
                                <a:gd name="T13" fmla="*/ 0 60000 65536"/>
                                <a:gd name="T14" fmla="*/ 0 60000 65536"/>
                                <a:gd name="T15" fmla="*/ 0 w 40"/>
                                <a:gd name="T16" fmla="*/ 0 h 28"/>
                                <a:gd name="T17" fmla="*/ 40 w 40"/>
                                <a:gd name="T18" fmla="*/ 28 h 28"/>
                              </a:gdLst>
                              <a:ahLst/>
                              <a:cxnLst>
                                <a:cxn ang="T10">
                                  <a:pos x="T0" y="T1"/>
                                </a:cxn>
                                <a:cxn ang="T11">
                                  <a:pos x="T2" y="T3"/>
                                </a:cxn>
                                <a:cxn ang="T12">
                                  <a:pos x="T4" y="T5"/>
                                </a:cxn>
                                <a:cxn ang="T13">
                                  <a:pos x="T6" y="T7"/>
                                </a:cxn>
                                <a:cxn ang="T14">
                                  <a:pos x="T8" y="T9"/>
                                </a:cxn>
                              </a:cxnLst>
                              <a:rect l="T15" t="T16" r="T17" b="T18"/>
                              <a:pathLst>
                                <a:path w="40" h="28">
                                  <a:moveTo>
                                    <a:pt x="0" y="0"/>
                                  </a:moveTo>
                                  <a:lnTo>
                                    <a:pt x="35" y="18"/>
                                  </a:lnTo>
                                  <a:lnTo>
                                    <a:pt x="40" y="28"/>
                                  </a:lnTo>
                                  <a:lnTo>
                                    <a:pt x="8" y="12"/>
                                  </a:lnTo>
                                  <a:lnTo>
                                    <a:pt x="0"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85" name="Freeform 1464"/>
                            <p:cNvSpPr>
                              <a:spLocks/>
                            </p:cNvSpPr>
                            <p:nvPr/>
                          </p:nvSpPr>
                          <p:spPr bwMode="auto">
                            <a:xfrm>
                              <a:off x="5466" y="3129"/>
                              <a:ext cx="8" cy="7"/>
                            </a:xfrm>
                            <a:custGeom>
                              <a:avLst/>
                              <a:gdLst>
                                <a:gd name="T0" fmla="*/ 0 w 18"/>
                                <a:gd name="T1" fmla="*/ 0 h 15"/>
                                <a:gd name="T2" fmla="*/ 0 w 18"/>
                                <a:gd name="T3" fmla="*/ 0 h 15"/>
                                <a:gd name="T4" fmla="*/ 0 w 18"/>
                                <a:gd name="T5" fmla="*/ 0 h 15"/>
                                <a:gd name="T6" fmla="*/ 0 w 18"/>
                                <a:gd name="T7" fmla="*/ 0 h 15"/>
                                <a:gd name="T8" fmla="*/ 0 w 18"/>
                                <a:gd name="T9" fmla="*/ 0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a:moveTo>
                                    <a:pt x="0" y="7"/>
                                  </a:moveTo>
                                  <a:lnTo>
                                    <a:pt x="0" y="2"/>
                                  </a:lnTo>
                                  <a:lnTo>
                                    <a:pt x="8" y="0"/>
                                  </a:lnTo>
                                  <a:lnTo>
                                    <a:pt x="18" y="15"/>
                                  </a:lnTo>
                                  <a:lnTo>
                                    <a:pt x="0" y="7"/>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86" name="Freeform 1465"/>
                            <p:cNvSpPr>
                              <a:spLocks/>
                            </p:cNvSpPr>
                            <p:nvPr/>
                          </p:nvSpPr>
                          <p:spPr bwMode="auto">
                            <a:xfrm>
                              <a:off x="5466" y="3129"/>
                              <a:ext cx="8" cy="7"/>
                            </a:xfrm>
                            <a:custGeom>
                              <a:avLst/>
                              <a:gdLst>
                                <a:gd name="T0" fmla="*/ 0 w 18"/>
                                <a:gd name="T1" fmla="*/ 0 h 15"/>
                                <a:gd name="T2" fmla="*/ 0 w 18"/>
                                <a:gd name="T3" fmla="*/ 0 h 15"/>
                                <a:gd name="T4" fmla="*/ 0 w 18"/>
                                <a:gd name="T5" fmla="*/ 0 h 15"/>
                                <a:gd name="T6" fmla="*/ 0 w 18"/>
                                <a:gd name="T7" fmla="*/ 0 h 15"/>
                                <a:gd name="T8" fmla="*/ 0 w 18"/>
                                <a:gd name="T9" fmla="*/ 0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a:moveTo>
                                    <a:pt x="0" y="7"/>
                                  </a:moveTo>
                                  <a:lnTo>
                                    <a:pt x="0" y="2"/>
                                  </a:lnTo>
                                  <a:lnTo>
                                    <a:pt x="8" y="0"/>
                                  </a:lnTo>
                                  <a:lnTo>
                                    <a:pt x="18" y="15"/>
                                  </a:lnTo>
                                  <a:lnTo>
                                    <a:pt x="0" y="7"/>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87" name="Freeform 1466"/>
                            <p:cNvSpPr>
                              <a:spLocks/>
                            </p:cNvSpPr>
                            <p:nvPr/>
                          </p:nvSpPr>
                          <p:spPr bwMode="auto">
                            <a:xfrm>
                              <a:off x="5463" y="3126"/>
                              <a:ext cx="2" cy="4"/>
                            </a:xfrm>
                            <a:custGeom>
                              <a:avLst/>
                              <a:gdLst>
                                <a:gd name="T0" fmla="*/ 1 w 4"/>
                                <a:gd name="T1" fmla="*/ 1 h 8"/>
                                <a:gd name="T2" fmla="*/ 1 w 4"/>
                                <a:gd name="T3" fmla="*/ 1 h 8"/>
                                <a:gd name="T4" fmla="*/ 0 w 4"/>
                                <a:gd name="T5" fmla="*/ 0 h 8"/>
                                <a:gd name="T6" fmla="*/ 1 w 4"/>
                                <a:gd name="T7" fmla="*/ 1 h 8"/>
                                <a:gd name="T8" fmla="*/ 0 60000 65536"/>
                                <a:gd name="T9" fmla="*/ 0 60000 65536"/>
                                <a:gd name="T10" fmla="*/ 0 60000 65536"/>
                                <a:gd name="T11" fmla="*/ 0 60000 65536"/>
                                <a:gd name="T12" fmla="*/ 0 w 4"/>
                                <a:gd name="T13" fmla="*/ 0 h 8"/>
                                <a:gd name="T14" fmla="*/ 4 w 4"/>
                                <a:gd name="T15" fmla="*/ 8 h 8"/>
                              </a:gdLst>
                              <a:ahLst/>
                              <a:cxnLst>
                                <a:cxn ang="T8">
                                  <a:pos x="T0" y="T1"/>
                                </a:cxn>
                                <a:cxn ang="T9">
                                  <a:pos x="T2" y="T3"/>
                                </a:cxn>
                                <a:cxn ang="T10">
                                  <a:pos x="T4" y="T5"/>
                                </a:cxn>
                                <a:cxn ang="T11">
                                  <a:pos x="T6" y="T7"/>
                                </a:cxn>
                              </a:cxnLst>
                              <a:rect l="T12" t="T13" r="T14" b="T15"/>
                              <a:pathLst>
                                <a:path w="4" h="8">
                                  <a:moveTo>
                                    <a:pt x="4" y="2"/>
                                  </a:moveTo>
                                  <a:lnTo>
                                    <a:pt x="2" y="8"/>
                                  </a:lnTo>
                                  <a:lnTo>
                                    <a:pt x="0" y="0"/>
                                  </a:lnTo>
                                  <a:lnTo>
                                    <a:pt x="4" y="2"/>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88" name="Freeform 1467"/>
                            <p:cNvSpPr>
                              <a:spLocks/>
                            </p:cNvSpPr>
                            <p:nvPr/>
                          </p:nvSpPr>
                          <p:spPr bwMode="auto">
                            <a:xfrm>
                              <a:off x="5456" y="3109"/>
                              <a:ext cx="13" cy="10"/>
                            </a:xfrm>
                            <a:custGeom>
                              <a:avLst/>
                              <a:gdLst>
                                <a:gd name="T0" fmla="*/ 0 w 31"/>
                                <a:gd name="T1" fmla="*/ 0 h 21"/>
                                <a:gd name="T2" fmla="*/ 0 w 31"/>
                                <a:gd name="T3" fmla="*/ 0 h 21"/>
                                <a:gd name="T4" fmla="*/ 0 w 31"/>
                                <a:gd name="T5" fmla="*/ 0 h 21"/>
                                <a:gd name="T6" fmla="*/ 0 w 31"/>
                                <a:gd name="T7" fmla="*/ 0 h 21"/>
                                <a:gd name="T8" fmla="*/ 0 60000 65536"/>
                                <a:gd name="T9" fmla="*/ 0 60000 65536"/>
                                <a:gd name="T10" fmla="*/ 0 60000 65536"/>
                                <a:gd name="T11" fmla="*/ 0 60000 65536"/>
                                <a:gd name="T12" fmla="*/ 0 w 31"/>
                                <a:gd name="T13" fmla="*/ 0 h 21"/>
                                <a:gd name="T14" fmla="*/ 31 w 31"/>
                                <a:gd name="T15" fmla="*/ 21 h 21"/>
                              </a:gdLst>
                              <a:ahLst/>
                              <a:cxnLst>
                                <a:cxn ang="T8">
                                  <a:pos x="T0" y="T1"/>
                                </a:cxn>
                                <a:cxn ang="T9">
                                  <a:pos x="T2" y="T3"/>
                                </a:cxn>
                                <a:cxn ang="T10">
                                  <a:pos x="T4" y="T5"/>
                                </a:cxn>
                                <a:cxn ang="T11">
                                  <a:pos x="T6" y="T7"/>
                                </a:cxn>
                              </a:cxnLst>
                              <a:rect l="T12" t="T13" r="T14" b="T15"/>
                              <a:pathLst>
                                <a:path w="31" h="21">
                                  <a:moveTo>
                                    <a:pt x="0" y="0"/>
                                  </a:moveTo>
                                  <a:lnTo>
                                    <a:pt x="31" y="21"/>
                                  </a:lnTo>
                                  <a:lnTo>
                                    <a:pt x="15" y="16"/>
                                  </a:lnTo>
                                  <a:lnTo>
                                    <a:pt x="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89" name="Freeform 1468"/>
                            <p:cNvSpPr>
                              <a:spLocks/>
                            </p:cNvSpPr>
                            <p:nvPr/>
                          </p:nvSpPr>
                          <p:spPr bwMode="auto">
                            <a:xfrm>
                              <a:off x="5456" y="3109"/>
                              <a:ext cx="13" cy="10"/>
                            </a:xfrm>
                            <a:custGeom>
                              <a:avLst/>
                              <a:gdLst>
                                <a:gd name="T0" fmla="*/ 0 w 31"/>
                                <a:gd name="T1" fmla="*/ 0 h 21"/>
                                <a:gd name="T2" fmla="*/ 0 w 31"/>
                                <a:gd name="T3" fmla="*/ 0 h 21"/>
                                <a:gd name="T4" fmla="*/ 0 w 31"/>
                                <a:gd name="T5" fmla="*/ 0 h 21"/>
                                <a:gd name="T6" fmla="*/ 0 w 31"/>
                                <a:gd name="T7" fmla="*/ 0 h 21"/>
                                <a:gd name="T8" fmla="*/ 0 60000 65536"/>
                                <a:gd name="T9" fmla="*/ 0 60000 65536"/>
                                <a:gd name="T10" fmla="*/ 0 60000 65536"/>
                                <a:gd name="T11" fmla="*/ 0 60000 65536"/>
                                <a:gd name="T12" fmla="*/ 0 w 31"/>
                                <a:gd name="T13" fmla="*/ 0 h 21"/>
                                <a:gd name="T14" fmla="*/ 31 w 31"/>
                                <a:gd name="T15" fmla="*/ 21 h 21"/>
                              </a:gdLst>
                              <a:ahLst/>
                              <a:cxnLst>
                                <a:cxn ang="T8">
                                  <a:pos x="T0" y="T1"/>
                                </a:cxn>
                                <a:cxn ang="T9">
                                  <a:pos x="T2" y="T3"/>
                                </a:cxn>
                                <a:cxn ang="T10">
                                  <a:pos x="T4" y="T5"/>
                                </a:cxn>
                                <a:cxn ang="T11">
                                  <a:pos x="T6" y="T7"/>
                                </a:cxn>
                              </a:cxnLst>
                              <a:rect l="T12" t="T13" r="T14" b="T15"/>
                              <a:pathLst>
                                <a:path w="31" h="21">
                                  <a:moveTo>
                                    <a:pt x="0" y="0"/>
                                  </a:moveTo>
                                  <a:lnTo>
                                    <a:pt x="31" y="21"/>
                                  </a:lnTo>
                                  <a:lnTo>
                                    <a:pt x="15" y="16"/>
                                  </a:lnTo>
                                  <a:lnTo>
                                    <a:pt x="0"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90" name="Freeform 1469"/>
                            <p:cNvSpPr>
                              <a:spLocks/>
                            </p:cNvSpPr>
                            <p:nvPr/>
                          </p:nvSpPr>
                          <p:spPr bwMode="auto">
                            <a:xfrm>
                              <a:off x="4841" y="2941"/>
                              <a:ext cx="21" cy="16"/>
                            </a:xfrm>
                            <a:custGeom>
                              <a:avLst/>
                              <a:gdLst>
                                <a:gd name="T0" fmla="*/ 0 w 45"/>
                                <a:gd name="T1" fmla="*/ 0 h 34"/>
                                <a:gd name="T2" fmla="*/ 0 w 45"/>
                                <a:gd name="T3" fmla="*/ 0 h 34"/>
                                <a:gd name="T4" fmla="*/ 0 w 45"/>
                                <a:gd name="T5" fmla="*/ 0 h 34"/>
                                <a:gd name="T6" fmla="*/ 0 w 45"/>
                                <a:gd name="T7" fmla="*/ 0 h 34"/>
                                <a:gd name="T8" fmla="*/ 0 w 45"/>
                                <a:gd name="T9" fmla="*/ 0 h 34"/>
                                <a:gd name="T10" fmla="*/ 0 w 45"/>
                                <a:gd name="T11" fmla="*/ 0 h 34"/>
                                <a:gd name="T12" fmla="*/ 0 w 45"/>
                                <a:gd name="T13" fmla="*/ 0 h 34"/>
                                <a:gd name="T14" fmla="*/ 0 60000 65536"/>
                                <a:gd name="T15" fmla="*/ 0 60000 65536"/>
                                <a:gd name="T16" fmla="*/ 0 60000 65536"/>
                                <a:gd name="T17" fmla="*/ 0 60000 65536"/>
                                <a:gd name="T18" fmla="*/ 0 60000 65536"/>
                                <a:gd name="T19" fmla="*/ 0 60000 65536"/>
                                <a:gd name="T20" fmla="*/ 0 60000 65536"/>
                                <a:gd name="T21" fmla="*/ 0 w 45"/>
                                <a:gd name="T22" fmla="*/ 0 h 34"/>
                                <a:gd name="T23" fmla="*/ 45 w 45"/>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4">
                                  <a:moveTo>
                                    <a:pt x="0" y="16"/>
                                  </a:moveTo>
                                  <a:lnTo>
                                    <a:pt x="31" y="0"/>
                                  </a:lnTo>
                                  <a:lnTo>
                                    <a:pt x="39" y="6"/>
                                  </a:lnTo>
                                  <a:lnTo>
                                    <a:pt x="45" y="23"/>
                                  </a:lnTo>
                                  <a:lnTo>
                                    <a:pt x="31" y="10"/>
                                  </a:lnTo>
                                  <a:lnTo>
                                    <a:pt x="19" y="34"/>
                                  </a:lnTo>
                                  <a:lnTo>
                                    <a:pt x="0" y="16"/>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91" name="Freeform 1470"/>
                            <p:cNvSpPr>
                              <a:spLocks/>
                            </p:cNvSpPr>
                            <p:nvPr/>
                          </p:nvSpPr>
                          <p:spPr bwMode="auto">
                            <a:xfrm>
                              <a:off x="4841" y="2941"/>
                              <a:ext cx="21" cy="16"/>
                            </a:xfrm>
                            <a:custGeom>
                              <a:avLst/>
                              <a:gdLst>
                                <a:gd name="T0" fmla="*/ 0 w 45"/>
                                <a:gd name="T1" fmla="*/ 0 h 34"/>
                                <a:gd name="T2" fmla="*/ 0 w 45"/>
                                <a:gd name="T3" fmla="*/ 0 h 34"/>
                                <a:gd name="T4" fmla="*/ 0 w 45"/>
                                <a:gd name="T5" fmla="*/ 0 h 34"/>
                                <a:gd name="T6" fmla="*/ 0 w 45"/>
                                <a:gd name="T7" fmla="*/ 0 h 34"/>
                                <a:gd name="T8" fmla="*/ 0 w 45"/>
                                <a:gd name="T9" fmla="*/ 0 h 34"/>
                                <a:gd name="T10" fmla="*/ 0 w 45"/>
                                <a:gd name="T11" fmla="*/ 0 h 34"/>
                                <a:gd name="T12" fmla="*/ 0 w 45"/>
                                <a:gd name="T13" fmla="*/ 0 h 34"/>
                                <a:gd name="T14" fmla="*/ 0 60000 65536"/>
                                <a:gd name="T15" fmla="*/ 0 60000 65536"/>
                                <a:gd name="T16" fmla="*/ 0 60000 65536"/>
                                <a:gd name="T17" fmla="*/ 0 60000 65536"/>
                                <a:gd name="T18" fmla="*/ 0 60000 65536"/>
                                <a:gd name="T19" fmla="*/ 0 60000 65536"/>
                                <a:gd name="T20" fmla="*/ 0 60000 65536"/>
                                <a:gd name="T21" fmla="*/ 0 w 45"/>
                                <a:gd name="T22" fmla="*/ 0 h 34"/>
                                <a:gd name="T23" fmla="*/ 45 w 45"/>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4">
                                  <a:moveTo>
                                    <a:pt x="0" y="16"/>
                                  </a:moveTo>
                                  <a:lnTo>
                                    <a:pt x="31" y="0"/>
                                  </a:lnTo>
                                  <a:lnTo>
                                    <a:pt x="39" y="6"/>
                                  </a:lnTo>
                                  <a:lnTo>
                                    <a:pt x="45" y="23"/>
                                  </a:lnTo>
                                  <a:lnTo>
                                    <a:pt x="31" y="10"/>
                                  </a:lnTo>
                                  <a:lnTo>
                                    <a:pt x="19" y="34"/>
                                  </a:lnTo>
                                  <a:lnTo>
                                    <a:pt x="0" y="16"/>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92" name="Freeform 1471"/>
                            <p:cNvSpPr>
                              <a:spLocks/>
                            </p:cNvSpPr>
                            <p:nvPr/>
                          </p:nvSpPr>
                          <p:spPr bwMode="auto">
                            <a:xfrm>
                              <a:off x="5313" y="3043"/>
                              <a:ext cx="7" cy="3"/>
                            </a:xfrm>
                            <a:custGeom>
                              <a:avLst/>
                              <a:gdLst>
                                <a:gd name="T0" fmla="*/ 0 w 16"/>
                                <a:gd name="T1" fmla="*/ 0 h 6"/>
                                <a:gd name="T2" fmla="*/ 0 w 16"/>
                                <a:gd name="T3" fmla="*/ 0 h 6"/>
                                <a:gd name="T4" fmla="*/ 0 w 16"/>
                                <a:gd name="T5" fmla="*/ 1 h 6"/>
                                <a:gd name="T6" fmla="*/ 0 w 16"/>
                                <a:gd name="T7" fmla="*/ 1 h 6"/>
                                <a:gd name="T8" fmla="*/ 0 w 16"/>
                                <a:gd name="T9" fmla="*/ 0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0" y="0"/>
                                  </a:moveTo>
                                  <a:lnTo>
                                    <a:pt x="16" y="0"/>
                                  </a:lnTo>
                                  <a:lnTo>
                                    <a:pt x="11" y="6"/>
                                  </a:lnTo>
                                  <a:lnTo>
                                    <a:pt x="1" y="6"/>
                                  </a:lnTo>
                                  <a:lnTo>
                                    <a:pt x="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93" name="Freeform 1472"/>
                            <p:cNvSpPr>
                              <a:spLocks/>
                            </p:cNvSpPr>
                            <p:nvPr/>
                          </p:nvSpPr>
                          <p:spPr bwMode="auto">
                            <a:xfrm>
                              <a:off x="5313" y="3043"/>
                              <a:ext cx="7" cy="3"/>
                            </a:xfrm>
                            <a:custGeom>
                              <a:avLst/>
                              <a:gdLst>
                                <a:gd name="T0" fmla="*/ 0 w 16"/>
                                <a:gd name="T1" fmla="*/ 0 h 6"/>
                                <a:gd name="T2" fmla="*/ 0 w 16"/>
                                <a:gd name="T3" fmla="*/ 0 h 6"/>
                                <a:gd name="T4" fmla="*/ 0 w 16"/>
                                <a:gd name="T5" fmla="*/ 1 h 6"/>
                                <a:gd name="T6" fmla="*/ 0 w 16"/>
                                <a:gd name="T7" fmla="*/ 1 h 6"/>
                                <a:gd name="T8" fmla="*/ 0 w 16"/>
                                <a:gd name="T9" fmla="*/ 0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0" y="0"/>
                                  </a:moveTo>
                                  <a:lnTo>
                                    <a:pt x="16" y="0"/>
                                  </a:lnTo>
                                  <a:lnTo>
                                    <a:pt x="11" y="6"/>
                                  </a:lnTo>
                                  <a:lnTo>
                                    <a:pt x="1" y="6"/>
                                  </a:lnTo>
                                  <a:lnTo>
                                    <a:pt x="0"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94" name="Freeform 1473"/>
                            <p:cNvSpPr>
                              <a:spLocks/>
                            </p:cNvSpPr>
                            <p:nvPr/>
                          </p:nvSpPr>
                          <p:spPr bwMode="auto">
                            <a:xfrm>
                              <a:off x="5232" y="3051"/>
                              <a:ext cx="142" cy="117"/>
                            </a:xfrm>
                            <a:custGeom>
                              <a:avLst/>
                              <a:gdLst>
                                <a:gd name="T0" fmla="*/ 0 w 313"/>
                                <a:gd name="T1" fmla="*/ 0 h 257"/>
                                <a:gd name="T2" fmla="*/ 0 w 313"/>
                                <a:gd name="T3" fmla="*/ 0 h 257"/>
                                <a:gd name="T4" fmla="*/ 0 w 313"/>
                                <a:gd name="T5" fmla="*/ 0 h 257"/>
                                <a:gd name="T6" fmla="*/ 0 w 313"/>
                                <a:gd name="T7" fmla="*/ 0 h 257"/>
                                <a:gd name="T8" fmla="*/ 0 w 313"/>
                                <a:gd name="T9" fmla="*/ 0 h 257"/>
                                <a:gd name="T10" fmla="*/ 0 w 313"/>
                                <a:gd name="T11" fmla="*/ 0 h 257"/>
                                <a:gd name="T12" fmla="*/ 0 w 313"/>
                                <a:gd name="T13" fmla="*/ 0 h 257"/>
                                <a:gd name="T14" fmla="*/ 0 w 313"/>
                                <a:gd name="T15" fmla="*/ 0 h 257"/>
                                <a:gd name="T16" fmla="*/ 0 w 313"/>
                                <a:gd name="T17" fmla="*/ 0 h 257"/>
                                <a:gd name="T18" fmla="*/ 0 w 313"/>
                                <a:gd name="T19" fmla="*/ 0 h 257"/>
                                <a:gd name="T20" fmla="*/ 0 w 313"/>
                                <a:gd name="T21" fmla="*/ 0 h 257"/>
                                <a:gd name="T22" fmla="*/ 0 w 313"/>
                                <a:gd name="T23" fmla="*/ 0 h 257"/>
                                <a:gd name="T24" fmla="*/ 0 w 313"/>
                                <a:gd name="T25" fmla="*/ 0 h 257"/>
                                <a:gd name="T26" fmla="*/ 0 w 313"/>
                                <a:gd name="T27" fmla="*/ 0 h 257"/>
                                <a:gd name="T28" fmla="*/ 0 w 313"/>
                                <a:gd name="T29" fmla="*/ 0 h 257"/>
                                <a:gd name="T30" fmla="*/ 0 w 313"/>
                                <a:gd name="T31" fmla="*/ 0 h 257"/>
                                <a:gd name="T32" fmla="*/ 0 w 313"/>
                                <a:gd name="T33" fmla="*/ 0 h 257"/>
                                <a:gd name="T34" fmla="*/ 0 w 313"/>
                                <a:gd name="T35" fmla="*/ 0 h 257"/>
                                <a:gd name="T36" fmla="*/ 0 w 313"/>
                                <a:gd name="T37" fmla="*/ 0 h 257"/>
                                <a:gd name="T38" fmla="*/ 0 w 313"/>
                                <a:gd name="T39" fmla="*/ 0 h 257"/>
                                <a:gd name="T40" fmla="*/ 0 w 313"/>
                                <a:gd name="T41" fmla="*/ 0 h 257"/>
                                <a:gd name="T42" fmla="*/ 0 w 313"/>
                                <a:gd name="T43" fmla="*/ 0 h 257"/>
                                <a:gd name="T44" fmla="*/ 0 w 313"/>
                                <a:gd name="T45" fmla="*/ 0 h 257"/>
                                <a:gd name="T46" fmla="*/ 0 w 313"/>
                                <a:gd name="T47" fmla="*/ 0 h 257"/>
                                <a:gd name="T48" fmla="*/ 0 w 313"/>
                                <a:gd name="T49" fmla="*/ 0 h 257"/>
                                <a:gd name="T50" fmla="*/ 0 w 313"/>
                                <a:gd name="T51" fmla="*/ 0 h 257"/>
                                <a:gd name="T52" fmla="*/ 0 w 313"/>
                                <a:gd name="T53" fmla="*/ 0 h 257"/>
                                <a:gd name="T54" fmla="*/ 0 w 313"/>
                                <a:gd name="T55" fmla="*/ 0 h 257"/>
                                <a:gd name="T56" fmla="*/ 0 w 313"/>
                                <a:gd name="T57" fmla="*/ 0 h 257"/>
                                <a:gd name="T58" fmla="*/ 0 w 313"/>
                                <a:gd name="T59" fmla="*/ 0 h 257"/>
                                <a:gd name="T60" fmla="*/ 0 w 313"/>
                                <a:gd name="T61" fmla="*/ 0 h 257"/>
                                <a:gd name="T62" fmla="*/ 0 w 313"/>
                                <a:gd name="T63" fmla="*/ 0 h 257"/>
                                <a:gd name="T64" fmla="*/ 0 w 313"/>
                                <a:gd name="T65" fmla="*/ 0 h 257"/>
                                <a:gd name="T66" fmla="*/ 0 w 313"/>
                                <a:gd name="T67" fmla="*/ 0 h 257"/>
                                <a:gd name="T68" fmla="*/ 0 w 313"/>
                                <a:gd name="T69" fmla="*/ 0 h 257"/>
                                <a:gd name="T70" fmla="*/ 0 w 313"/>
                                <a:gd name="T71" fmla="*/ 0 h 257"/>
                                <a:gd name="T72" fmla="*/ 0 w 313"/>
                                <a:gd name="T73" fmla="*/ 0 h 2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3"/>
                                <a:gd name="T112" fmla="*/ 0 h 257"/>
                                <a:gd name="T113" fmla="*/ 313 w 313"/>
                                <a:gd name="T114" fmla="*/ 257 h 2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3" h="257">
                                  <a:moveTo>
                                    <a:pt x="3" y="80"/>
                                  </a:moveTo>
                                  <a:lnTo>
                                    <a:pt x="2" y="0"/>
                                  </a:lnTo>
                                  <a:lnTo>
                                    <a:pt x="108" y="39"/>
                                  </a:lnTo>
                                  <a:lnTo>
                                    <a:pt x="145" y="65"/>
                                  </a:lnTo>
                                  <a:lnTo>
                                    <a:pt x="155" y="93"/>
                                  </a:lnTo>
                                  <a:lnTo>
                                    <a:pt x="212" y="113"/>
                                  </a:lnTo>
                                  <a:lnTo>
                                    <a:pt x="218" y="134"/>
                                  </a:lnTo>
                                  <a:lnTo>
                                    <a:pt x="192" y="137"/>
                                  </a:lnTo>
                                  <a:lnTo>
                                    <a:pt x="200" y="155"/>
                                  </a:lnTo>
                                  <a:lnTo>
                                    <a:pt x="221" y="174"/>
                                  </a:lnTo>
                                  <a:lnTo>
                                    <a:pt x="241" y="202"/>
                                  </a:lnTo>
                                  <a:lnTo>
                                    <a:pt x="259" y="205"/>
                                  </a:lnTo>
                                  <a:lnTo>
                                    <a:pt x="261" y="218"/>
                                  </a:lnTo>
                                  <a:lnTo>
                                    <a:pt x="285" y="227"/>
                                  </a:lnTo>
                                  <a:lnTo>
                                    <a:pt x="280" y="233"/>
                                  </a:lnTo>
                                  <a:lnTo>
                                    <a:pt x="313" y="243"/>
                                  </a:lnTo>
                                  <a:lnTo>
                                    <a:pt x="296" y="248"/>
                                  </a:lnTo>
                                  <a:lnTo>
                                    <a:pt x="306" y="251"/>
                                  </a:lnTo>
                                  <a:lnTo>
                                    <a:pt x="296" y="257"/>
                                  </a:lnTo>
                                  <a:lnTo>
                                    <a:pt x="283" y="249"/>
                                  </a:lnTo>
                                  <a:lnTo>
                                    <a:pt x="217" y="238"/>
                                  </a:lnTo>
                                  <a:lnTo>
                                    <a:pt x="189" y="214"/>
                                  </a:lnTo>
                                  <a:lnTo>
                                    <a:pt x="189" y="207"/>
                                  </a:lnTo>
                                  <a:lnTo>
                                    <a:pt x="179" y="205"/>
                                  </a:lnTo>
                                  <a:lnTo>
                                    <a:pt x="165" y="181"/>
                                  </a:lnTo>
                                  <a:lnTo>
                                    <a:pt x="109" y="158"/>
                                  </a:lnTo>
                                  <a:lnTo>
                                    <a:pt x="99" y="163"/>
                                  </a:lnTo>
                                  <a:lnTo>
                                    <a:pt x="90" y="160"/>
                                  </a:lnTo>
                                  <a:lnTo>
                                    <a:pt x="91" y="171"/>
                                  </a:lnTo>
                                  <a:lnTo>
                                    <a:pt x="82" y="173"/>
                                  </a:lnTo>
                                  <a:lnTo>
                                    <a:pt x="80" y="178"/>
                                  </a:lnTo>
                                  <a:lnTo>
                                    <a:pt x="64" y="184"/>
                                  </a:lnTo>
                                  <a:lnTo>
                                    <a:pt x="75" y="200"/>
                                  </a:lnTo>
                                  <a:lnTo>
                                    <a:pt x="57" y="214"/>
                                  </a:lnTo>
                                  <a:lnTo>
                                    <a:pt x="8" y="209"/>
                                  </a:lnTo>
                                  <a:lnTo>
                                    <a:pt x="0" y="135"/>
                                  </a:lnTo>
                                  <a:lnTo>
                                    <a:pt x="3" y="8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95" name="Freeform 1474"/>
                            <p:cNvSpPr>
                              <a:spLocks/>
                            </p:cNvSpPr>
                            <p:nvPr/>
                          </p:nvSpPr>
                          <p:spPr bwMode="auto">
                            <a:xfrm>
                              <a:off x="5232" y="3051"/>
                              <a:ext cx="142" cy="117"/>
                            </a:xfrm>
                            <a:custGeom>
                              <a:avLst/>
                              <a:gdLst>
                                <a:gd name="T0" fmla="*/ 0 w 313"/>
                                <a:gd name="T1" fmla="*/ 0 h 257"/>
                                <a:gd name="T2" fmla="*/ 0 w 313"/>
                                <a:gd name="T3" fmla="*/ 0 h 257"/>
                                <a:gd name="T4" fmla="*/ 0 w 313"/>
                                <a:gd name="T5" fmla="*/ 0 h 257"/>
                                <a:gd name="T6" fmla="*/ 0 w 313"/>
                                <a:gd name="T7" fmla="*/ 0 h 257"/>
                                <a:gd name="T8" fmla="*/ 0 w 313"/>
                                <a:gd name="T9" fmla="*/ 0 h 257"/>
                                <a:gd name="T10" fmla="*/ 0 w 313"/>
                                <a:gd name="T11" fmla="*/ 0 h 257"/>
                                <a:gd name="T12" fmla="*/ 0 w 313"/>
                                <a:gd name="T13" fmla="*/ 0 h 257"/>
                                <a:gd name="T14" fmla="*/ 0 w 313"/>
                                <a:gd name="T15" fmla="*/ 0 h 257"/>
                                <a:gd name="T16" fmla="*/ 0 w 313"/>
                                <a:gd name="T17" fmla="*/ 0 h 257"/>
                                <a:gd name="T18" fmla="*/ 0 w 313"/>
                                <a:gd name="T19" fmla="*/ 0 h 257"/>
                                <a:gd name="T20" fmla="*/ 0 w 313"/>
                                <a:gd name="T21" fmla="*/ 0 h 257"/>
                                <a:gd name="T22" fmla="*/ 0 w 313"/>
                                <a:gd name="T23" fmla="*/ 0 h 257"/>
                                <a:gd name="T24" fmla="*/ 0 w 313"/>
                                <a:gd name="T25" fmla="*/ 0 h 257"/>
                                <a:gd name="T26" fmla="*/ 0 w 313"/>
                                <a:gd name="T27" fmla="*/ 0 h 257"/>
                                <a:gd name="T28" fmla="*/ 0 w 313"/>
                                <a:gd name="T29" fmla="*/ 0 h 257"/>
                                <a:gd name="T30" fmla="*/ 0 w 313"/>
                                <a:gd name="T31" fmla="*/ 0 h 257"/>
                                <a:gd name="T32" fmla="*/ 0 w 313"/>
                                <a:gd name="T33" fmla="*/ 0 h 257"/>
                                <a:gd name="T34" fmla="*/ 0 w 313"/>
                                <a:gd name="T35" fmla="*/ 0 h 257"/>
                                <a:gd name="T36" fmla="*/ 0 w 313"/>
                                <a:gd name="T37" fmla="*/ 0 h 257"/>
                                <a:gd name="T38" fmla="*/ 0 w 313"/>
                                <a:gd name="T39" fmla="*/ 0 h 257"/>
                                <a:gd name="T40" fmla="*/ 0 w 313"/>
                                <a:gd name="T41" fmla="*/ 0 h 257"/>
                                <a:gd name="T42" fmla="*/ 0 w 313"/>
                                <a:gd name="T43" fmla="*/ 0 h 257"/>
                                <a:gd name="T44" fmla="*/ 0 w 313"/>
                                <a:gd name="T45" fmla="*/ 0 h 257"/>
                                <a:gd name="T46" fmla="*/ 0 w 313"/>
                                <a:gd name="T47" fmla="*/ 0 h 257"/>
                                <a:gd name="T48" fmla="*/ 0 w 313"/>
                                <a:gd name="T49" fmla="*/ 0 h 257"/>
                                <a:gd name="T50" fmla="*/ 0 w 313"/>
                                <a:gd name="T51" fmla="*/ 0 h 257"/>
                                <a:gd name="T52" fmla="*/ 0 w 313"/>
                                <a:gd name="T53" fmla="*/ 0 h 257"/>
                                <a:gd name="T54" fmla="*/ 0 w 313"/>
                                <a:gd name="T55" fmla="*/ 0 h 257"/>
                                <a:gd name="T56" fmla="*/ 0 w 313"/>
                                <a:gd name="T57" fmla="*/ 0 h 257"/>
                                <a:gd name="T58" fmla="*/ 0 w 313"/>
                                <a:gd name="T59" fmla="*/ 0 h 257"/>
                                <a:gd name="T60" fmla="*/ 0 w 313"/>
                                <a:gd name="T61" fmla="*/ 0 h 257"/>
                                <a:gd name="T62" fmla="*/ 0 w 313"/>
                                <a:gd name="T63" fmla="*/ 0 h 257"/>
                                <a:gd name="T64" fmla="*/ 0 w 313"/>
                                <a:gd name="T65" fmla="*/ 0 h 257"/>
                                <a:gd name="T66" fmla="*/ 0 w 313"/>
                                <a:gd name="T67" fmla="*/ 0 h 257"/>
                                <a:gd name="T68" fmla="*/ 0 w 313"/>
                                <a:gd name="T69" fmla="*/ 0 h 257"/>
                                <a:gd name="T70" fmla="*/ 0 w 313"/>
                                <a:gd name="T71" fmla="*/ 0 h 257"/>
                                <a:gd name="T72" fmla="*/ 0 w 313"/>
                                <a:gd name="T73" fmla="*/ 0 h 2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3"/>
                                <a:gd name="T112" fmla="*/ 0 h 257"/>
                                <a:gd name="T113" fmla="*/ 313 w 313"/>
                                <a:gd name="T114" fmla="*/ 257 h 2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3" h="257">
                                  <a:moveTo>
                                    <a:pt x="3" y="80"/>
                                  </a:moveTo>
                                  <a:lnTo>
                                    <a:pt x="2" y="0"/>
                                  </a:lnTo>
                                  <a:lnTo>
                                    <a:pt x="108" y="39"/>
                                  </a:lnTo>
                                  <a:lnTo>
                                    <a:pt x="145" y="65"/>
                                  </a:lnTo>
                                  <a:lnTo>
                                    <a:pt x="155" y="93"/>
                                  </a:lnTo>
                                  <a:lnTo>
                                    <a:pt x="212" y="113"/>
                                  </a:lnTo>
                                  <a:lnTo>
                                    <a:pt x="218" y="134"/>
                                  </a:lnTo>
                                  <a:lnTo>
                                    <a:pt x="192" y="137"/>
                                  </a:lnTo>
                                  <a:lnTo>
                                    <a:pt x="200" y="155"/>
                                  </a:lnTo>
                                  <a:lnTo>
                                    <a:pt x="221" y="174"/>
                                  </a:lnTo>
                                  <a:lnTo>
                                    <a:pt x="241" y="202"/>
                                  </a:lnTo>
                                  <a:lnTo>
                                    <a:pt x="259" y="205"/>
                                  </a:lnTo>
                                  <a:lnTo>
                                    <a:pt x="261" y="218"/>
                                  </a:lnTo>
                                  <a:lnTo>
                                    <a:pt x="285" y="227"/>
                                  </a:lnTo>
                                  <a:lnTo>
                                    <a:pt x="280" y="233"/>
                                  </a:lnTo>
                                  <a:lnTo>
                                    <a:pt x="313" y="243"/>
                                  </a:lnTo>
                                  <a:lnTo>
                                    <a:pt x="296" y="248"/>
                                  </a:lnTo>
                                  <a:lnTo>
                                    <a:pt x="306" y="251"/>
                                  </a:lnTo>
                                  <a:lnTo>
                                    <a:pt x="296" y="257"/>
                                  </a:lnTo>
                                  <a:lnTo>
                                    <a:pt x="283" y="249"/>
                                  </a:lnTo>
                                  <a:lnTo>
                                    <a:pt x="217" y="238"/>
                                  </a:lnTo>
                                  <a:lnTo>
                                    <a:pt x="189" y="214"/>
                                  </a:lnTo>
                                  <a:lnTo>
                                    <a:pt x="189" y="207"/>
                                  </a:lnTo>
                                  <a:lnTo>
                                    <a:pt x="179" y="205"/>
                                  </a:lnTo>
                                  <a:lnTo>
                                    <a:pt x="165" y="181"/>
                                  </a:lnTo>
                                  <a:lnTo>
                                    <a:pt x="109" y="158"/>
                                  </a:lnTo>
                                  <a:lnTo>
                                    <a:pt x="99" y="163"/>
                                  </a:lnTo>
                                  <a:lnTo>
                                    <a:pt x="90" y="160"/>
                                  </a:lnTo>
                                  <a:lnTo>
                                    <a:pt x="91" y="171"/>
                                  </a:lnTo>
                                  <a:lnTo>
                                    <a:pt x="82" y="173"/>
                                  </a:lnTo>
                                  <a:lnTo>
                                    <a:pt x="80" y="178"/>
                                  </a:lnTo>
                                  <a:lnTo>
                                    <a:pt x="64" y="184"/>
                                  </a:lnTo>
                                  <a:lnTo>
                                    <a:pt x="75" y="200"/>
                                  </a:lnTo>
                                  <a:lnTo>
                                    <a:pt x="57" y="214"/>
                                  </a:lnTo>
                                  <a:lnTo>
                                    <a:pt x="8" y="209"/>
                                  </a:lnTo>
                                  <a:lnTo>
                                    <a:pt x="0" y="135"/>
                                  </a:lnTo>
                                  <a:lnTo>
                                    <a:pt x="3" y="8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96" name="Freeform 1475"/>
                            <p:cNvSpPr>
                              <a:spLocks/>
                            </p:cNvSpPr>
                            <p:nvPr/>
                          </p:nvSpPr>
                          <p:spPr bwMode="auto">
                            <a:xfrm>
                              <a:off x="5370" y="3149"/>
                              <a:ext cx="6" cy="5"/>
                            </a:xfrm>
                            <a:custGeom>
                              <a:avLst/>
                              <a:gdLst>
                                <a:gd name="T0" fmla="*/ 0 w 15"/>
                                <a:gd name="T1" fmla="*/ 0 h 12"/>
                                <a:gd name="T2" fmla="*/ 0 w 15"/>
                                <a:gd name="T3" fmla="*/ 0 h 12"/>
                                <a:gd name="T4" fmla="*/ 0 w 15"/>
                                <a:gd name="T5" fmla="*/ 0 h 12"/>
                                <a:gd name="T6" fmla="*/ 0 w 15"/>
                                <a:gd name="T7" fmla="*/ 0 h 12"/>
                                <a:gd name="T8" fmla="*/ 0 w 15"/>
                                <a:gd name="T9" fmla="*/ 0 h 12"/>
                                <a:gd name="T10" fmla="*/ 0 60000 65536"/>
                                <a:gd name="T11" fmla="*/ 0 60000 65536"/>
                                <a:gd name="T12" fmla="*/ 0 60000 65536"/>
                                <a:gd name="T13" fmla="*/ 0 60000 65536"/>
                                <a:gd name="T14" fmla="*/ 0 60000 65536"/>
                                <a:gd name="T15" fmla="*/ 0 w 15"/>
                                <a:gd name="T16" fmla="*/ 0 h 12"/>
                                <a:gd name="T17" fmla="*/ 15 w 15"/>
                                <a:gd name="T18" fmla="*/ 12 h 12"/>
                              </a:gdLst>
                              <a:ahLst/>
                              <a:cxnLst>
                                <a:cxn ang="T10">
                                  <a:pos x="T0" y="T1"/>
                                </a:cxn>
                                <a:cxn ang="T11">
                                  <a:pos x="T2" y="T3"/>
                                </a:cxn>
                                <a:cxn ang="T12">
                                  <a:pos x="T4" y="T5"/>
                                </a:cxn>
                                <a:cxn ang="T13">
                                  <a:pos x="T6" y="T7"/>
                                </a:cxn>
                                <a:cxn ang="T14">
                                  <a:pos x="T8" y="T9"/>
                                </a:cxn>
                              </a:cxnLst>
                              <a:rect l="T15" t="T16" r="T17" b="T18"/>
                              <a:pathLst>
                                <a:path w="15" h="12">
                                  <a:moveTo>
                                    <a:pt x="0" y="0"/>
                                  </a:moveTo>
                                  <a:lnTo>
                                    <a:pt x="13" y="3"/>
                                  </a:lnTo>
                                  <a:lnTo>
                                    <a:pt x="15" y="12"/>
                                  </a:lnTo>
                                  <a:lnTo>
                                    <a:pt x="3" y="10"/>
                                  </a:lnTo>
                                  <a:lnTo>
                                    <a:pt x="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97" name="Freeform 1476"/>
                            <p:cNvSpPr>
                              <a:spLocks/>
                            </p:cNvSpPr>
                            <p:nvPr/>
                          </p:nvSpPr>
                          <p:spPr bwMode="auto">
                            <a:xfrm>
                              <a:off x="5370" y="3149"/>
                              <a:ext cx="6" cy="5"/>
                            </a:xfrm>
                            <a:custGeom>
                              <a:avLst/>
                              <a:gdLst>
                                <a:gd name="T0" fmla="*/ 0 w 15"/>
                                <a:gd name="T1" fmla="*/ 0 h 12"/>
                                <a:gd name="T2" fmla="*/ 0 w 15"/>
                                <a:gd name="T3" fmla="*/ 0 h 12"/>
                                <a:gd name="T4" fmla="*/ 0 w 15"/>
                                <a:gd name="T5" fmla="*/ 0 h 12"/>
                                <a:gd name="T6" fmla="*/ 0 w 15"/>
                                <a:gd name="T7" fmla="*/ 0 h 12"/>
                                <a:gd name="T8" fmla="*/ 0 w 15"/>
                                <a:gd name="T9" fmla="*/ 0 h 12"/>
                                <a:gd name="T10" fmla="*/ 0 60000 65536"/>
                                <a:gd name="T11" fmla="*/ 0 60000 65536"/>
                                <a:gd name="T12" fmla="*/ 0 60000 65536"/>
                                <a:gd name="T13" fmla="*/ 0 60000 65536"/>
                                <a:gd name="T14" fmla="*/ 0 60000 65536"/>
                                <a:gd name="T15" fmla="*/ 0 w 15"/>
                                <a:gd name="T16" fmla="*/ 0 h 12"/>
                                <a:gd name="T17" fmla="*/ 15 w 15"/>
                                <a:gd name="T18" fmla="*/ 12 h 12"/>
                              </a:gdLst>
                              <a:ahLst/>
                              <a:cxnLst>
                                <a:cxn ang="T10">
                                  <a:pos x="T0" y="T1"/>
                                </a:cxn>
                                <a:cxn ang="T11">
                                  <a:pos x="T2" y="T3"/>
                                </a:cxn>
                                <a:cxn ang="T12">
                                  <a:pos x="T4" y="T5"/>
                                </a:cxn>
                                <a:cxn ang="T13">
                                  <a:pos x="T6" y="T7"/>
                                </a:cxn>
                                <a:cxn ang="T14">
                                  <a:pos x="T8" y="T9"/>
                                </a:cxn>
                              </a:cxnLst>
                              <a:rect l="T15" t="T16" r="T17" b="T18"/>
                              <a:pathLst>
                                <a:path w="15" h="12">
                                  <a:moveTo>
                                    <a:pt x="0" y="0"/>
                                  </a:moveTo>
                                  <a:lnTo>
                                    <a:pt x="13" y="3"/>
                                  </a:lnTo>
                                  <a:lnTo>
                                    <a:pt x="15" y="12"/>
                                  </a:lnTo>
                                  <a:lnTo>
                                    <a:pt x="3" y="10"/>
                                  </a:lnTo>
                                  <a:lnTo>
                                    <a:pt x="0"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98" name="Freeform 1477"/>
                            <p:cNvSpPr>
                              <a:spLocks/>
                            </p:cNvSpPr>
                            <p:nvPr/>
                          </p:nvSpPr>
                          <p:spPr bwMode="auto">
                            <a:xfrm>
                              <a:off x="5430" y="3092"/>
                              <a:ext cx="17" cy="21"/>
                            </a:xfrm>
                            <a:custGeom>
                              <a:avLst/>
                              <a:gdLst>
                                <a:gd name="T0" fmla="*/ 0 w 39"/>
                                <a:gd name="T1" fmla="*/ 0 h 45"/>
                                <a:gd name="T2" fmla="*/ 0 w 39"/>
                                <a:gd name="T3" fmla="*/ 0 h 45"/>
                                <a:gd name="T4" fmla="*/ 0 w 39"/>
                                <a:gd name="T5" fmla="*/ 0 h 45"/>
                                <a:gd name="T6" fmla="*/ 0 w 39"/>
                                <a:gd name="T7" fmla="*/ 0 h 45"/>
                                <a:gd name="T8" fmla="*/ 0 w 39"/>
                                <a:gd name="T9" fmla="*/ 0 h 45"/>
                                <a:gd name="T10" fmla="*/ 0 w 39"/>
                                <a:gd name="T11" fmla="*/ 0 h 45"/>
                                <a:gd name="T12" fmla="*/ 0 w 39"/>
                                <a:gd name="T13" fmla="*/ 0 h 45"/>
                                <a:gd name="T14" fmla="*/ 0 w 39"/>
                                <a:gd name="T15" fmla="*/ 0 h 45"/>
                                <a:gd name="T16" fmla="*/ 0 w 39"/>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45"/>
                                <a:gd name="T29" fmla="*/ 39 w 39"/>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45">
                                  <a:moveTo>
                                    <a:pt x="0" y="0"/>
                                  </a:moveTo>
                                  <a:lnTo>
                                    <a:pt x="8" y="3"/>
                                  </a:lnTo>
                                  <a:lnTo>
                                    <a:pt x="39" y="32"/>
                                  </a:lnTo>
                                  <a:lnTo>
                                    <a:pt x="39" y="44"/>
                                  </a:lnTo>
                                  <a:lnTo>
                                    <a:pt x="28" y="45"/>
                                  </a:lnTo>
                                  <a:lnTo>
                                    <a:pt x="18" y="39"/>
                                  </a:lnTo>
                                  <a:lnTo>
                                    <a:pt x="16" y="27"/>
                                  </a:lnTo>
                                  <a:lnTo>
                                    <a:pt x="2" y="13"/>
                                  </a:lnTo>
                                  <a:lnTo>
                                    <a:pt x="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099" name="Freeform 1478"/>
                            <p:cNvSpPr>
                              <a:spLocks/>
                            </p:cNvSpPr>
                            <p:nvPr/>
                          </p:nvSpPr>
                          <p:spPr bwMode="auto">
                            <a:xfrm>
                              <a:off x="5430" y="3092"/>
                              <a:ext cx="17" cy="21"/>
                            </a:xfrm>
                            <a:custGeom>
                              <a:avLst/>
                              <a:gdLst>
                                <a:gd name="T0" fmla="*/ 0 w 39"/>
                                <a:gd name="T1" fmla="*/ 0 h 45"/>
                                <a:gd name="T2" fmla="*/ 0 w 39"/>
                                <a:gd name="T3" fmla="*/ 0 h 45"/>
                                <a:gd name="T4" fmla="*/ 0 w 39"/>
                                <a:gd name="T5" fmla="*/ 0 h 45"/>
                                <a:gd name="T6" fmla="*/ 0 w 39"/>
                                <a:gd name="T7" fmla="*/ 0 h 45"/>
                                <a:gd name="T8" fmla="*/ 0 w 39"/>
                                <a:gd name="T9" fmla="*/ 0 h 45"/>
                                <a:gd name="T10" fmla="*/ 0 w 39"/>
                                <a:gd name="T11" fmla="*/ 0 h 45"/>
                                <a:gd name="T12" fmla="*/ 0 w 39"/>
                                <a:gd name="T13" fmla="*/ 0 h 45"/>
                                <a:gd name="T14" fmla="*/ 0 w 39"/>
                                <a:gd name="T15" fmla="*/ 0 h 45"/>
                                <a:gd name="T16" fmla="*/ 0 w 39"/>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45"/>
                                <a:gd name="T29" fmla="*/ 39 w 39"/>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45">
                                  <a:moveTo>
                                    <a:pt x="0" y="0"/>
                                  </a:moveTo>
                                  <a:lnTo>
                                    <a:pt x="8" y="3"/>
                                  </a:lnTo>
                                  <a:lnTo>
                                    <a:pt x="39" y="32"/>
                                  </a:lnTo>
                                  <a:lnTo>
                                    <a:pt x="39" y="44"/>
                                  </a:lnTo>
                                  <a:lnTo>
                                    <a:pt x="28" y="45"/>
                                  </a:lnTo>
                                  <a:lnTo>
                                    <a:pt x="18" y="39"/>
                                  </a:lnTo>
                                  <a:lnTo>
                                    <a:pt x="16" y="27"/>
                                  </a:lnTo>
                                  <a:lnTo>
                                    <a:pt x="2" y="13"/>
                                  </a:lnTo>
                                  <a:lnTo>
                                    <a:pt x="0"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00" name="Freeform 1479"/>
                            <p:cNvSpPr>
                              <a:spLocks/>
                            </p:cNvSpPr>
                            <p:nvPr/>
                          </p:nvSpPr>
                          <p:spPr bwMode="auto">
                            <a:xfrm>
                              <a:off x="5338" y="3075"/>
                              <a:ext cx="58" cy="30"/>
                            </a:xfrm>
                            <a:custGeom>
                              <a:avLst/>
                              <a:gdLst>
                                <a:gd name="T0" fmla="*/ 0 w 127"/>
                                <a:gd name="T1" fmla="*/ 0 h 65"/>
                                <a:gd name="T2" fmla="*/ 0 w 127"/>
                                <a:gd name="T3" fmla="*/ 0 h 65"/>
                                <a:gd name="T4" fmla="*/ 0 w 127"/>
                                <a:gd name="T5" fmla="*/ 0 h 65"/>
                                <a:gd name="T6" fmla="*/ 0 w 127"/>
                                <a:gd name="T7" fmla="*/ 0 h 65"/>
                                <a:gd name="T8" fmla="*/ 0 w 127"/>
                                <a:gd name="T9" fmla="*/ 0 h 65"/>
                                <a:gd name="T10" fmla="*/ 0 w 127"/>
                                <a:gd name="T11" fmla="*/ 0 h 65"/>
                                <a:gd name="T12" fmla="*/ 0 w 127"/>
                                <a:gd name="T13" fmla="*/ 0 h 65"/>
                                <a:gd name="T14" fmla="*/ 0 w 127"/>
                                <a:gd name="T15" fmla="*/ 0 h 65"/>
                                <a:gd name="T16" fmla="*/ 0 w 127"/>
                                <a:gd name="T17" fmla="*/ 0 h 65"/>
                                <a:gd name="T18" fmla="*/ 0 w 127"/>
                                <a:gd name="T19" fmla="*/ 0 h 65"/>
                                <a:gd name="T20" fmla="*/ 0 w 127"/>
                                <a:gd name="T21" fmla="*/ 0 h 65"/>
                                <a:gd name="T22" fmla="*/ 0 w 127"/>
                                <a:gd name="T23" fmla="*/ 0 h 65"/>
                                <a:gd name="T24" fmla="*/ 0 w 127"/>
                                <a:gd name="T25" fmla="*/ 0 h 65"/>
                                <a:gd name="T26" fmla="*/ 0 w 127"/>
                                <a:gd name="T27" fmla="*/ 0 h 65"/>
                                <a:gd name="T28" fmla="*/ 0 w 127"/>
                                <a:gd name="T29" fmla="*/ 0 h 65"/>
                                <a:gd name="T30" fmla="*/ 0 w 127"/>
                                <a:gd name="T31" fmla="*/ 0 h 65"/>
                                <a:gd name="T32" fmla="*/ 0 w 127"/>
                                <a:gd name="T33" fmla="*/ 0 h 65"/>
                                <a:gd name="T34" fmla="*/ 0 w 127"/>
                                <a:gd name="T35" fmla="*/ 0 h 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7"/>
                                <a:gd name="T55" fmla="*/ 0 h 65"/>
                                <a:gd name="T56" fmla="*/ 127 w 127"/>
                                <a:gd name="T57" fmla="*/ 65 h 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7" h="65">
                                  <a:moveTo>
                                    <a:pt x="0" y="41"/>
                                  </a:moveTo>
                                  <a:lnTo>
                                    <a:pt x="44" y="41"/>
                                  </a:lnTo>
                                  <a:lnTo>
                                    <a:pt x="57" y="26"/>
                                  </a:lnTo>
                                  <a:lnTo>
                                    <a:pt x="55" y="36"/>
                                  </a:lnTo>
                                  <a:lnTo>
                                    <a:pt x="76" y="39"/>
                                  </a:lnTo>
                                  <a:lnTo>
                                    <a:pt x="104" y="20"/>
                                  </a:lnTo>
                                  <a:lnTo>
                                    <a:pt x="102" y="2"/>
                                  </a:lnTo>
                                  <a:lnTo>
                                    <a:pt x="120" y="0"/>
                                  </a:lnTo>
                                  <a:lnTo>
                                    <a:pt x="127" y="8"/>
                                  </a:lnTo>
                                  <a:lnTo>
                                    <a:pt x="115" y="41"/>
                                  </a:lnTo>
                                  <a:lnTo>
                                    <a:pt x="104" y="41"/>
                                  </a:lnTo>
                                  <a:lnTo>
                                    <a:pt x="96" y="55"/>
                                  </a:lnTo>
                                  <a:lnTo>
                                    <a:pt x="75" y="63"/>
                                  </a:lnTo>
                                  <a:lnTo>
                                    <a:pt x="44" y="65"/>
                                  </a:lnTo>
                                  <a:lnTo>
                                    <a:pt x="36" y="59"/>
                                  </a:lnTo>
                                  <a:lnTo>
                                    <a:pt x="26" y="60"/>
                                  </a:lnTo>
                                  <a:lnTo>
                                    <a:pt x="6" y="50"/>
                                  </a:lnTo>
                                  <a:lnTo>
                                    <a:pt x="0" y="41"/>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01" name="Freeform 1480"/>
                            <p:cNvSpPr>
                              <a:spLocks/>
                            </p:cNvSpPr>
                            <p:nvPr/>
                          </p:nvSpPr>
                          <p:spPr bwMode="auto">
                            <a:xfrm>
                              <a:off x="5338" y="3075"/>
                              <a:ext cx="58" cy="30"/>
                            </a:xfrm>
                            <a:custGeom>
                              <a:avLst/>
                              <a:gdLst>
                                <a:gd name="T0" fmla="*/ 0 w 127"/>
                                <a:gd name="T1" fmla="*/ 0 h 65"/>
                                <a:gd name="T2" fmla="*/ 0 w 127"/>
                                <a:gd name="T3" fmla="*/ 0 h 65"/>
                                <a:gd name="T4" fmla="*/ 0 w 127"/>
                                <a:gd name="T5" fmla="*/ 0 h 65"/>
                                <a:gd name="T6" fmla="*/ 0 w 127"/>
                                <a:gd name="T7" fmla="*/ 0 h 65"/>
                                <a:gd name="T8" fmla="*/ 0 w 127"/>
                                <a:gd name="T9" fmla="*/ 0 h 65"/>
                                <a:gd name="T10" fmla="*/ 0 w 127"/>
                                <a:gd name="T11" fmla="*/ 0 h 65"/>
                                <a:gd name="T12" fmla="*/ 0 w 127"/>
                                <a:gd name="T13" fmla="*/ 0 h 65"/>
                                <a:gd name="T14" fmla="*/ 0 w 127"/>
                                <a:gd name="T15" fmla="*/ 0 h 65"/>
                                <a:gd name="T16" fmla="*/ 0 w 127"/>
                                <a:gd name="T17" fmla="*/ 0 h 65"/>
                                <a:gd name="T18" fmla="*/ 0 w 127"/>
                                <a:gd name="T19" fmla="*/ 0 h 65"/>
                                <a:gd name="T20" fmla="*/ 0 w 127"/>
                                <a:gd name="T21" fmla="*/ 0 h 65"/>
                                <a:gd name="T22" fmla="*/ 0 w 127"/>
                                <a:gd name="T23" fmla="*/ 0 h 65"/>
                                <a:gd name="T24" fmla="*/ 0 w 127"/>
                                <a:gd name="T25" fmla="*/ 0 h 65"/>
                                <a:gd name="T26" fmla="*/ 0 w 127"/>
                                <a:gd name="T27" fmla="*/ 0 h 65"/>
                                <a:gd name="T28" fmla="*/ 0 w 127"/>
                                <a:gd name="T29" fmla="*/ 0 h 65"/>
                                <a:gd name="T30" fmla="*/ 0 w 127"/>
                                <a:gd name="T31" fmla="*/ 0 h 65"/>
                                <a:gd name="T32" fmla="*/ 0 w 127"/>
                                <a:gd name="T33" fmla="*/ 0 h 65"/>
                                <a:gd name="T34" fmla="*/ 0 w 127"/>
                                <a:gd name="T35" fmla="*/ 0 h 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7"/>
                                <a:gd name="T55" fmla="*/ 0 h 65"/>
                                <a:gd name="T56" fmla="*/ 127 w 127"/>
                                <a:gd name="T57" fmla="*/ 65 h 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7" h="65">
                                  <a:moveTo>
                                    <a:pt x="0" y="41"/>
                                  </a:moveTo>
                                  <a:lnTo>
                                    <a:pt x="44" y="41"/>
                                  </a:lnTo>
                                  <a:lnTo>
                                    <a:pt x="57" y="26"/>
                                  </a:lnTo>
                                  <a:lnTo>
                                    <a:pt x="55" y="36"/>
                                  </a:lnTo>
                                  <a:lnTo>
                                    <a:pt x="76" y="39"/>
                                  </a:lnTo>
                                  <a:lnTo>
                                    <a:pt x="104" y="20"/>
                                  </a:lnTo>
                                  <a:lnTo>
                                    <a:pt x="102" y="2"/>
                                  </a:lnTo>
                                  <a:lnTo>
                                    <a:pt x="120" y="0"/>
                                  </a:lnTo>
                                  <a:lnTo>
                                    <a:pt x="127" y="8"/>
                                  </a:lnTo>
                                  <a:lnTo>
                                    <a:pt x="115" y="41"/>
                                  </a:lnTo>
                                  <a:lnTo>
                                    <a:pt x="104" y="41"/>
                                  </a:lnTo>
                                  <a:lnTo>
                                    <a:pt x="96" y="55"/>
                                  </a:lnTo>
                                  <a:lnTo>
                                    <a:pt x="75" y="63"/>
                                  </a:lnTo>
                                  <a:lnTo>
                                    <a:pt x="44" y="65"/>
                                  </a:lnTo>
                                  <a:lnTo>
                                    <a:pt x="36" y="59"/>
                                  </a:lnTo>
                                  <a:lnTo>
                                    <a:pt x="26" y="60"/>
                                  </a:lnTo>
                                  <a:lnTo>
                                    <a:pt x="6" y="50"/>
                                  </a:lnTo>
                                  <a:lnTo>
                                    <a:pt x="0" y="41"/>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02" name="Freeform 1481"/>
                            <p:cNvSpPr>
                              <a:spLocks/>
                            </p:cNvSpPr>
                            <p:nvPr/>
                          </p:nvSpPr>
                          <p:spPr bwMode="auto">
                            <a:xfrm>
                              <a:off x="5330" y="3094"/>
                              <a:ext cx="4" cy="3"/>
                            </a:xfrm>
                            <a:custGeom>
                              <a:avLst/>
                              <a:gdLst>
                                <a:gd name="T0" fmla="*/ 0 w 8"/>
                                <a:gd name="T1" fmla="*/ 0 h 8"/>
                                <a:gd name="T2" fmla="*/ 1 w 8"/>
                                <a:gd name="T3" fmla="*/ 0 h 8"/>
                                <a:gd name="T4" fmla="*/ 1 w 8"/>
                                <a:gd name="T5" fmla="*/ 0 h 8"/>
                                <a:gd name="T6" fmla="*/ 0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8" y="1"/>
                                  </a:lnTo>
                                  <a:lnTo>
                                    <a:pt x="8" y="8"/>
                                  </a:lnTo>
                                  <a:lnTo>
                                    <a:pt x="0"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03" name="Freeform 1482"/>
                            <p:cNvSpPr>
                              <a:spLocks/>
                            </p:cNvSpPr>
                            <p:nvPr/>
                          </p:nvSpPr>
                          <p:spPr bwMode="auto">
                            <a:xfrm>
                              <a:off x="5397" y="3065"/>
                              <a:ext cx="11" cy="18"/>
                            </a:xfrm>
                            <a:custGeom>
                              <a:avLst/>
                              <a:gdLst>
                                <a:gd name="T0" fmla="*/ 0 w 25"/>
                                <a:gd name="T1" fmla="*/ 0 h 39"/>
                                <a:gd name="T2" fmla="*/ 0 w 25"/>
                                <a:gd name="T3" fmla="*/ 0 h 39"/>
                                <a:gd name="T4" fmla="*/ 0 w 25"/>
                                <a:gd name="T5" fmla="*/ 0 h 39"/>
                                <a:gd name="T6" fmla="*/ 0 w 25"/>
                                <a:gd name="T7" fmla="*/ 0 h 39"/>
                                <a:gd name="T8" fmla="*/ 0 w 25"/>
                                <a:gd name="T9" fmla="*/ 0 h 39"/>
                                <a:gd name="T10" fmla="*/ 0 w 25"/>
                                <a:gd name="T11" fmla="*/ 0 h 39"/>
                                <a:gd name="T12" fmla="*/ 0 60000 65536"/>
                                <a:gd name="T13" fmla="*/ 0 60000 65536"/>
                                <a:gd name="T14" fmla="*/ 0 60000 65536"/>
                                <a:gd name="T15" fmla="*/ 0 60000 65536"/>
                                <a:gd name="T16" fmla="*/ 0 60000 65536"/>
                                <a:gd name="T17" fmla="*/ 0 60000 65536"/>
                                <a:gd name="T18" fmla="*/ 0 w 25"/>
                                <a:gd name="T19" fmla="*/ 0 h 39"/>
                                <a:gd name="T20" fmla="*/ 25 w 25"/>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25" h="39">
                                  <a:moveTo>
                                    <a:pt x="18" y="13"/>
                                  </a:moveTo>
                                  <a:lnTo>
                                    <a:pt x="25" y="24"/>
                                  </a:lnTo>
                                  <a:lnTo>
                                    <a:pt x="18" y="39"/>
                                  </a:lnTo>
                                  <a:lnTo>
                                    <a:pt x="15" y="39"/>
                                  </a:lnTo>
                                  <a:lnTo>
                                    <a:pt x="0" y="0"/>
                                  </a:lnTo>
                                  <a:lnTo>
                                    <a:pt x="18" y="13"/>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04" name="Freeform 1483"/>
                            <p:cNvSpPr>
                              <a:spLocks/>
                            </p:cNvSpPr>
                            <p:nvPr/>
                          </p:nvSpPr>
                          <p:spPr bwMode="auto">
                            <a:xfrm>
                              <a:off x="5397" y="3065"/>
                              <a:ext cx="11" cy="18"/>
                            </a:xfrm>
                            <a:custGeom>
                              <a:avLst/>
                              <a:gdLst>
                                <a:gd name="T0" fmla="*/ 0 w 25"/>
                                <a:gd name="T1" fmla="*/ 0 h 39"/>
                                <a:gd name="T2" fmla="*/ 0 w 25"/>
                                <a:gd name="T3" fmla="*/ 0 h 39"/>
                                <a:gd name="T4" fmla="*/ 0 w 25"/>
                                <a:gd name="T5" fmla="*/ 0 h 39"/>
                                <a:gd name="T6" fmla="*/ 0 w 25"/>
                                <a:gd name="T7" fmla="*/ 0 h 39"/>
                                <a:gd name="T8" fmla="*/ 0 w 25"/>
                                <a:gd name="T9" fmla="*/ 0 h 39"/>
                                <a:gd name="T10" fmla="*/ 0 w 25"/>
                                <a:gd name="T11" fmla="*/ 0 h 39"/>
                                <a:gd name="T12" fmla="*/ 0 60000 65536"/>
                                <a:gd name="T13" fmla="*/ 0 60000 65536"/>
                                <a:gd name="T14" fmla="*/ 0 60000 65536"/>
                                <a:gd name="T15" fmla="*/ 0 60000 65536"/>
                                <a:gd name="T16" fmla="*/ 0 60000 65536"/>
                                <a:gd name="T17" fmla="*/ 0 60000 65536"/>
                                <a:gd name="T18" fmla="*/ 0 w 25"/>
                                <a:gd name="T19" fmla="*/ 0 h 39"/>
                                <a:gd name="T20" fmla="*/ 25 w 25"/>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25" h="39">
                                  <a:moveTo>
                                    <a:pt x="18" y="13"/>
                                  </a:moveTo>
                                  <a:lnTo>
                                    <a:pt x="25" y="24"/>
                                  </a:lnTo>
                                  <a:lnTo>
                                    <a:pt x="18" y="39"/>
                                  </a:lnTo>
                                  <a:lnTo>
                                    <a:pt x="15" y="39"/>
                                  </a:lnTo>
                                  <a:lnTo>
                                    <a:pt x="0" y="0"/>
                                  </a:lnTo>
                                  <a:lnTo>
                                    <a:pt x="18" y="13"/>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05" name="Freeform 1484"/>
                            <p:cNvSpPr>
                              <a:spLocks/>
                            </p:cNvSpPr>
                            <p:nvPr/>
                          </p:nvSpPr>
                          <p:spPr bwMode="auto">
                            <a:xfrm>
                              <a:off x="5361" y="3050"/>
                              <a:ext cx="8" cy="3"/>
                            </a:xfrm>
                            <a:custGeom>
                              <a:avLst/>
                              <a:gdLst>
                                <a:gd name="T0" fmla="*/ 0 w 15"/>
                                <a:gd name="T1" fmla="*/ 0 h 8"/>
                                <a:gd name="T2" fmla="*/ 1 w 15"/>
                                <a:gd name="T3" fmla="*/ 0 h 8"/>
                                <a:gd name="T4" fmla="*/ 1 w 15"/>
                                <a:gd name="T5" fmla="*/ 0 h 8"/>
                                <a:gd name="T6" fmla="*/ 1 w 15"/>
                                <a:gd name="T7" fmla="*/ 0 h 8"/>
                                <a:gd name="T8" fmla="*/ 0 w 15"/>
                                <a:gd name="T9" fmla="*/ 0 h 8"/>
                                <a:gd name="T10" fmla="*/ 0 60000 65536"/>
                                <a:gd name="T11" fmla="*/ 0 60000 65536"/>
                                <a:gd name="T12" fmla="*/ 0 60000 65536"/>
                                <a:gd name="T13" fmla="*/ 0 60000 65536"/>
                                <a:gd name="T14" fmla="*/ 0 60000 65536"/>
                                <a:gd name="T15" fmla="*/ 0 w 15"/>
                                <a:gd name="T16" fmla="*/ 0 h 8"/>
                                <a:gd name="T17" fmla="*/ 15 w 15"/>
                                <a:gd name="T18" fmla="*/ 8 h 8"/>
                              </a:gdLst>
                              <a:ahLst/>
                              <a:cxnLst>
                                <a:cxn ang="T10">
                                  <a:pos x="T0" y="T1"/>
                                </a:cxn>
                                <a:cxn ang="T11">
                                  <a:pos x="T2" y="T3"/>
                                </a:cxn>
                                <a:cxn ang="T12">
                                  <a:pos x="T4" y="T5"/>
                                </a:cxn>
                                <a:cxn ang="T13">
                                  <a:pos x="T6" y="T7"/>
                                </a:cxn>
                                <a:cxn ang="T14">
                                  <a:pos x="T8" y="T9"/>
                                </a:cxn>
                              </a:cxnLst>
                              <a:rect l="T15" t="T16" r="T17" b="T18"/>
                              <a:pathLst>
                                <a:path w="15" h="8">
                                  <a:moveTo>
                                    <a:pt x="0" y="2"/>
                                  </a:moveTo>
                                  <a:lnTo>
                                    <a:pt x="11" y="0"/>
                                  </a:lnTo>
                                  <a:lnTo>
                                    <a:pt x="15" y="5"/>
                                  </a:lnTo>
                                  <a:lnTo>
                                    <a:pt x="6" y="8"/>
                                  </a:lnTo>
                                  <a:lnTo>
                                    <a:pt x="0" y="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06" name="Freeform 1485"/>
                            <p:cNvSpPr>
                              <a:spLocks/>
                            </p:cNvSpPr>
                            <p:nvPr/>
                          </p:nvSpPr>
                          <p:spPr bwMode="auto">
                            <a:xfrm>
                              <a:off x="5361" y="3050"/>
                              <a:ext cx="8" cy="3"/>
                            </a:xfrm>
                            <a:custGeom>
                              <a:avLst/>
                              <a:gdLst>
                                <a:gd name="T0" fmla="*/ 0 w 15"/>
                                <a:gd name="T1" fmla="*/ 0 h 8"/>
                                <a:gd name="T2" fmla="*/ 1 w 15"/>
                                <a:gd name="T3" fmla="*/ 0 h 8"/>
                                <a:gd name="T4" fmla="*/ 1 w 15"/>
                                <a:gd name="T5" fmla="*/ 0 h 8"/>
                                <a:gd name="T6" fmla="*/ 1 w 15"/>
                                <a:gd name="T7" fmla="*/ 0 h 8"/>
                                <a:gd name="T8" fmla="*/ 0 w 15"/>
                                <a:gd name="T9" fmla="*/ 0 h 8"/>
                                <a:gd name="T10" fmla="*/ 0 60000 65536"/>
                                <a:gd name="T11" fmla="*/ 0 60000 65536"/>
                                <a:gd name="T12" fmla="*/ 0 60000 65536"/>
                                <a:gd name="T13" fmla="*/ 0 60000 65536"/>
                                <a:gd name="T14" fmla="*/ 0 60000 65536"/>
                                <a:gd name="T15" fmla="*/ 0 w 15"/>
                                <a:gd name="T16" fmla="*/ 0 h 8"/>
                                <a:gd name="T17" fmla="*/ 15 w 15"/>
                                <a:gd name="T18" fmla="*/ 8 h 8"/>
                              </a:gdLst>
                              <a:ahLst/>
                              <a:cxnLst>
                                <a:cxn ang="T10">
                                  <a:pos x="T0" y="T1"/>
                                </a:cxn>
                                <a:cxn ang="T11">
                                  <a:pos x="T2" y="T3"/>
                                </a:cxn>
                                <a:cxn ang="T12">
                                  <a:pos x="T4" y="T5"/>
                                </a:cxn>
                                <a:cxn ang="T13">
                                  <a:pos x="T6" y="T7"/>
                                </a:cxn>
                                <a:cxn ang="T14">
                                  <a:pos x="T8" y="T9"/>
                                </a:cxn>
                              </a:cxnLst>
                              <a:rect l="T15" t="T16" r="T17" b="T18"/>
                              <a:pathLst>
                                <a:path w="15" h="8">
                                  <a:moveTo>
                                    <a:pt x="0" y="2"/>
                                  </a:moveTo>
                                  <a:lnTo>
                                    <a:pt x="11" y="0"/>
                                  </a:lnTo>
                                  <a:lnTo>
                                    <a:pt x="15" y="5"/>
                                  </a:lnTo>
                                  <a:lnTo>
                                    <a:pt x="6" y="8"/>
                                  </a:lnTo>
                                  <a:lnTo>
                                    <a:pt x="0" y="2"/>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07" name="Freeform 1486"/>
                            <p:cNvSpPr>
                              <a:spLocks/>
                            </p:cNvSpPr>
                            <p:nvPr/>
                          </p:nvSpPr>
                          <p:spPr bwMode="auto">
                            <a:xfrm>
                              <a:off x="4888" y="2850"/>
                              <a:ext cx="35" cy="43"/>
                            </a:xfrm>
                            <a:custGeom>
                              <a:avLst/>
                              <a:gdLst>
                                <a:gd name="T0" fmla="*/ 0 w 75"/>
                                <a:gd name="T1" fmla="*/ 0 h 93"/>
                                <a:gd name="T2" fmla="*/ 0 w 75"/>
                                <a:gd name="T3" fmla="*/ 0 h 93"/>
                                <a:gd name="T4" fmla="*/ 0 w 75"/>
                                <a:gd name="T5" fmla="*/ 0 h 93"/>
                                <a:gd name="T6" fmla="*/ 0 w 75"/>
                                <a:gd name="T7" fmla="*/ 0 h 93"/>
                                <a:gd name="T8" fmla="*/ 0 w 75"/>
                                <a:gd name="T9" fmla="*/ 0 h 93"/>
                                <a:gd name="T10" fmla="*/ 0 w 75"/>
                                <a:gd name="T11" fmla="*/ 0 h 93"/>
                                <a:gd name="T12" fmla="*/ 0 w 75"/>
                                <a:gd name="T13" fmla="*/ 0 h 93"/>
                                <a:gd name="T14" fmla="*/ 0 w 75"/>
                                <a:gd name="T15" fmla="*/ 0 h 93"/>
                                <a:gd name="T16" fmla="*/ 0 w 75"/>
                                <a:gd name="T17" fmla="*/ 0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93"/>
                                <a:gd name="T29" fmla="*/ 75 w 75"/>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93">
                                  <a:moveTo>
                                    <a:pt x="70" y="0"/>
                                  </a:moveTo>
                                  <a:lnTo>
                                    <a:pt x="75" y="31"/>
                                  </a:lnTo>
                                  <a:lnTo>
                                    <a:pt x="51" y="49"/>
                                  </a:lnTo>
                                  <a:lnTo>
                                    <a:pt x="49" y="57"/>
                                  </a:lnTo>
                                  <a:lnTo>
                                    <a:pt x="23" y="80"/>
                                  </a:lnTo>
                                  <a:lnTo>
                                    <a:pt x="0" y="93"/>
                                  </a:lnTo>
                                  <a:lnTo>
                                    <a:pt x="7" y="79"/>
                                  </a:lnTo>
                                  <a:lnTo>
                                    <a:pt x="60" y="31"/>
                                  </a:lnTo>
                                  <a:lnTo>
                                    <a:pt x="7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08" name="Freeform 1487"/>
                            <p:cNvSpPr>
                              <a:spLocks/>
                            </p:cNvSpPr>
                            <p:nvPr/>
                          </p:nvSpPr>
                          <p:spPr bwMode="auto">
                            <a:xfrm>
                              <a:off x="4888" y="2850"/>
                              <a:ext cx="35" cy="43"/>
                            </a:xfrm>
                            <a:custGeom>
                              <a:avLst/>
                              <a:gdLst>
                                <a:gd name="T0" fmla="*/ 0 w 75"/>
                                <a:gd name="T1" fmla="*/ 0 h 93"/>
                                <a:gd name="T2" fmla="*/ 0 w 75"/>
                                <a:gd name="T3" fmla="*/ 0 h 93"/>
                                <a:gd name="T4" fmla="*/ 0 w 75"/>
                                <a:gd name="T5" fmla="*/ 0 h 93"/>
                                <a:gd name="T6" fmla="*/ 0 w 75"/>
                                <a:gd name="T7" fmla="*/ 0 h 93"/>
                                <a:gd name="T8" fmla="*/ 0 w 75"/>
                                <a:gd name="T9" fmla="*/ 0 h 93"/>
                                <a:gd name="T10" fmla="*/ 0 w 75"/>
                                <a:gd name="T11" fmla="*/ 0 h 93"/>
                                <a:gd name="T12" fmla="*/ 0 w 75"/>
                                <a:gd name="T13" fmla="*/ 0 h 93"/>
                                <a:gd name="T14" fmla="*/ 0 w 75"/>
                                <a:gd name="T15" fmla="*/ 0 h 93"/>
                                <a:gd name="T16" fmla="*/ 0 w 75"/>
                                <a:gd name="T17" fmla="*/ 0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93"/>
                                <a:gd name="T29" fmla="*/ 75 w 75"/>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93">
                                  <a:moveTo>
                                    <a:pt x="70" y="0"/>
                                  </a:moveTo>
                                  <a:lnTo>
                                    <a:pt x="75" y="31"/>
                                  </a:lnTo>
                                  <a:lnTo>
                                    <a:pt x="51" y="49"/>
                                  </a:lnTo>
                                  <a:lnTo>
                                    <a:pt x="49" y="57"/>
                                  </a:lnTo>
                                  <a:lnTo>
                                    <a:pt x="23" y="80"/>
                                  </a:lnTo>
                                  <a:lnTo>
                                    <a:pt x="0" y="93"/>
                                  </a:lnTo>
                                  <a:lnTo>
                                    <a:pt x="7" y="79"/>
                                  </a:lnTo>
                                  <a:lnTo>
                                    <a:pt x="60" y="31"/>
                                  </a:lnTo>
                                  <a:lnTo>
                                    <a:pt x="70"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09" name="Freeform 1488"/>
                            <p:cNvSpPr>
                              <a:spLocks/>
                            </p:cNvSpPr>
                            <p:nvPr/>
                          </p:nvSpPr>
                          <p:spPr bwMode="auto">
                            <a:xfrm>
                              <a:off x="4925" y="2940"/>
                              <a:ext cx="5" cy="4"/>
                            </a:xfrm>
                            <a:custGeom>
                              <a:avLst/>
                              <a:gdLst>
                                <a:gd name="T0" fmla="*/ 0 w 11"/>
                                <a:gd name="T1" fmla="*/ 1 h 8"/>
                                <a:gd name="T2" fmla="*/ 0 w 11"/>
                                <a:gd name="T3" fmla="*/ 1 h 8"/>
                                <a:gd name="T4" fmla="*/ 0 w 11"/>
                                <a:gd name="T5" fmla="*/ 0 h 8"/>
                                <a:gd name="T6" fmla="*/ 0 w 11"/>
                                <a:gd name="T7" fmla="*/ 1 h 8"/>
                                <a:gd name="T8" fmla="*/ 0 60000 65536"/>
                                <a:gd name="T9" fmla="*/ 0 60000 65536"/>
                                <a:gd name="T10" fmla="*/ 0 60000 65536"/>
                                <a:gd name="T11" fmla="*/ 0 60000 65536"/>
                                <a:gd name="T12" fmla="*/ 0 w 11"/>
                                <a:gd name="T13" fmla="*/ 0 h 8"/>
                                <a:gd name="T14" fmla="*/ 11 w 11"/>
                                <a:gd name="T15" fmla="*/ 8 h 8"/>
                              </a:gdLst>
                              <a:ahLst/>
                              <a:cxnLst>
                                <a:cxn ang="T8">
                                  <a:pos x="T0" y="T1"/>
                                </a:cxn>
                                <a:cxn ang="T9">
                                  <a:pos x="T2" y="T3"/>
                                </a:cxn>
                                <a:cxn ang="T10">
                                  <a:pos x="T4" y="T5"/>
                                </a:cxn>
                                <a:cxn ang="T11">
                                  <a:pos x="T6" y="T7"/>
                                </a:cxn>
                              </a:cxnLst>
                              <a:rect l="T12" t="T13" r="T14" b="T15"/>
                              <a:pathLst>
                                <a:path w="11" h="8">
                                  <a:moveTo>
                                    <a:pt x="0" y="8"/>
                                  </a:moveTo>
                                  <a:lnTo>
                                    <a:pt x="3" y="1"/>
                                  </a:lnTo>
                                  <a:lnTo>
                                    <a:pt x="11" y="0"/>
                                  </a:lnTo>
                                  <a:lnTo>
                                    <a:pt x="0" y="8"/>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10" name="Freeform 1489"/>
                            <p:cNvSpPr>
                              <a:spLocks/>
                            </p:cNvSpPr>
                            <p:nvPr/>
                          </p:nvSpPr>
                          <p:spPr bwMode="auto">
                            <a:xfrm>
                              <a:off x="4925" y="2940"/>
                              <a:ext cx="5" cy="4"/>
                            </a:xfrm>
                            <a:custGeom>
                              <a:avLst/>
                              <a:gdLst>
                                <a:gd name="T0" fmla="*/ 0 w 11"/>
                                <a:gd name="T1" fmla="*/ 1 h 8"/>
                                <a:gd name="T2" fmla="*/ 0 w 11"/>
                                <a:gd name="T3" fmla="*/ 1 h 8"/>
                                <a:gd name="T4" fmla="*/ 0 w 11"/>
                                <a:gd name="T5" fmla="*/ 0 h 8"/>
                                <a:gd name="T6" fmla="*/ 0 w 11"/>
                                <a:gd name="T7" fmla="*/ 1 h 8"/>
                                <a:gd name="T8" fmla="*/ 0 60000 65536"/>
                                <a:gd name="T9" fmla="*/ 0 60000 65536"/>
                                <a:gd name="T10" fmla="*/ 0 60000 65536"/>
                                <a:gd name="T11" fmla="*/ 0 60000 65536"/>
                                <a:gd name="T12" fmla="*/ 0 w 11"/>
                                <a:gd name="T13" fmla="*/ 0 h 8"/>
                                <a:gd name="T14" fmla="*/ 11 w 11"/>
                                <a:gd name="T15" fmla="*/ 8 h 8"/>
                              </a:gdLst>
                              <a:ahLst/>
                              <a:cxnLst>
                                <a:cxn ang="T8">
                                  <a:pos x="T0" y="T1"/>
                                </a:cxn>
                                <a:cxn ang="T9">
                                  <a:pos x="T2" y="T3"/>
                                </a:cxn>
                                <a:cxn ang="T10">
                                  <a:pos x="T4" y="T5"/>
                                </a:cxn>
                                <a:cxn ang="T11">
                                  <a:pos x="T6" y="T7"/>
                                </a:cxn>
                              </a:cxnLst>
                              <a:rect l="T12" t="T13" r="T14" b="T15"/>
                              <a:pathLst>
                                <a:path w="11" h="8">
                                  <a:moveTo>
                                    <a:pt x="0" y="8"/>
                                  </a:moveTo>
                                  <a:lnTo>
                                    <a:pt x="3" y="1"/>
                                  </a:lnTo>
                                  <a:lnTo>
                                    <a:pt x="11" y="0"/>
                                  </a:lnTo>
                                  <a:lnTo>
                                    <a:pt x="0" y="8"/>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11" name="Freeform 1490"/>
                            <p:cNvSpPr>
                              <a:spLocks/>
                            </p:cNvSpPr>
                            <p:nvPr/>
                          </p:nvSpPr>
                          <p:spPr bwMode="auto">
                            <a:xfrm>
                              <a:off x="4942" y="2927"/>
                              <a:ext cx="6" cy="4"/>
                            </a:xfrm>
                            <a:custGeom>
                              <a:avLst/>
                              <a:gdLst>
                                <a:gd name="T0" fmla="*/ 0 w 15"/>
                                <a:gd name="T1" fmla="*/ 1 h 8"/>
                                <a:gd name="T2" fmla="*/ 0 w 15"/>
                                <a:gd name="T3" fmla="*/ 0 h 8"/>
                                <a:gd name="T4" fmla="*/ 0 w 15"/>
                                <a:gd name="T5" fmla="*/ 1 h 8"/>
                                <a:gd name="T6" fmla="*/ 0 w 15"/>
                                <a:gd name="T7" fmla="*/ 1 h 8"/>
                                <a:gd name="T8" fmla="*/ 0 w 15"/>
                                <a:gd name="T9" fmla="*/ 1 h 8"/>
                                <a:gd name="T10" fmla="*/ 0 60000 65536"/>
                                <a:gd name="T11" fmla="*/ 0 60000 65536"/>
                                <a:gd name="T12" fmla="*/ 0 60000 65536"/>
                                <a:gd name="T13" fmla="*/ 0 60000 65536"/>
                                <a:gd name="T14" fmla="*/ 0 60000 65536"/>
                                <a:gd name="T15" fmla="*/ 0 w 15"/>
                                <a:gd name="T16" fmla="*/ 0 h 8"/>
                                <a:gd name="T17" fmla="*/ 15 w 15"/>
                                <a:gd name="T18" fmla="*/ 8 h 8"/>
                              </a:gdLst>
                              <a:ahLst/>
                              <a:cxnLst>
                                <a:cxn ang="T10">
                                  <a:pos x="T0" y="T1"/>
                                </a:cxn>
                                <a:cxn ang="T11">
                                  <a:pos x="T2" y="T3"/>
                                </a:cxn>
                                <a:cxn ang="T12">
                                  <a:pos x="T4" y="T5"/>
                                </a:cxn>
                                <a:cxn ang="T13">
                                  <a:pos x="T6" y="T7"/>
                                </a:cxn>
                                <a:cxn ang="T14">
                                  <a:pos x="T8" y="T9"/>
                                </a:cxn>
                              </a:cxnLst>
                              <a:rect l="T15" t="T16" r="T17" b="T18"/>
                              <a:pathLst>
                                <a:path w="15" h="8">
                                  <a:moveTo>
                                    <a:pt x="0" y="7"/>
                                  </a:moveTo>
                                  <a:lnTo>
                                    <a:pt x="5" y="0"/>
                                  </a:lnTo>
                                  <a:lnTo>
                                    <a:pt x="15" y="5"/>
                                  </a:lnTo>
                                  <a:lnTo>
                                    <a:pt x="13" y="8"/>
                                  </a:lnTo>
                                  <a:lnTo>
                                    <a:pt x="0" y="7"/>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12" name="Freeform 1491"/>
                            <p:cNvSpPr>
                              <a:spLocks/>
                            </p:cNvSpPr>
                            <p:nvPr/>
                          </p:nvSpPr>
                          <p:spPr bwMode="auto">
                            <a:xfrm>
                              <a:off x="4942" y="2927"/>
                              <a:ext cx="6" cy="4"/>
                            </a:xfrm>
                            <a:custGeom>
                              <a:avLst/>
                              <a:gdLst>
                                <a:gd name="T0" fmla="*/ 0 w 15"/>
                                <a:gd name="T1" fmla="*/ 1 h 8"/>
                                <a:gd name="T2" fmla="*/ 0 w 15"/>
                                <a:gd name="T3" fmla="*/ 0 h 8"/>
                                <a:gd name="T4" fmla="*/ 0 w 15"/>
                                <a:gd name="T5" fmla="*/ 1 h 8"/>
                                <a:gd name="T6" fmla="*/ 0 w 15"/>
                                <a:gd name="T7" fmla="*/ 1 h 8"/>
                                <a:gd name="T8" fmla="*/ 0 w 15"/>
                                <a:gd name="T9" fmla="*/ 1 h 8"/>
                                <a:gd name="T10" fmla="*/ 0 60000 65536"/>
                                <a:gd name="T11" fmla="*/ 0 60000 65536"/>
                                <a:gd name="T12" fmla="*/ 0 60000 65536"/>
                                <a:gd name="T13" fmla="*/ 0 60000 65536"/>
                                <a:gd name="T14" fmla="*/ 0 60000 65536"/>
                                <a:gd name="T15" fmla="*/ 0 w 15"/>
                                <a:gd name="T16" fmla="*/ 0 h 8"/>
                                <a:gd name="T17" fmla="*/ 15 w 15"/>
                                <a:gd name="T18" fmla="*/ 8 h 8"/>
                              </a:gdLst>
                              <a:ahLst/>
                              <a:cxnLst>
                                <a:cxn ang="T10">
                                  <a:pos x="T0" y="T1"/>
                                </a:cxn>
                                <a:cxn ang="T11">
                                  <a:pos x="T2" y="T3"/>
                                </a:cxn>
                                <a:cxn ang="T12">
                                  <a:pos x="T4" y="T5"/>
                                </a:cxn>
                                <a:cxn ang="T13">
                                  <a:pos x="T6" y="T7"/>
                                </a:cxn>
                                <a:cxn ang="T14">
                                  <a:pos x="T8" y="T9"/>
                                </a:cxn>
                              </a:cxnLst>
                              <a:rect l="T15" t="T16" r="T17" b="T18"/>
                              <a:pathLst>
                                <a:path w="15" h="8">
                                  <a:moveTo>
                                    <a:pt x="0" y="7"/>
                                  </a:moveTo>
                                  <a:lnTo>
                                    <a:pt x="5" y="0"/>
                                  </a:lnTo>
                                  <a:lnTo>
                                    <a:pt x="15" y="5"/>
                                  </a:lnTo>
                                  <a:lnTo>
                                    <a:pt x="13" y="8"/>
                                  </a:lnTo>
                                  <a:lnTo>
                                    <a:pt x="0" y="7"/>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13" name="Freeform 1492"/>
                            <p:cNvSpPr>
                              <a:spLocks/>
                            </p:cNvSpPr>
                            <p:nvPr/>
                          </p:nvSpPr>
                          <p:spPr bwMode="auto">
                            <a:xfrm>
                              <a:off x="4955" y="2920"/>
                              <a:ext cx="7" cy="2"/>
                            </a:xfrm>
                            <a:custGeom>
                              <a:avLst/>
                              <a:gdLst>
                                <a:gd name="T0" fmla="*/ 0 w 16"/>
                                <a:gd name="T1" fmla="*/ 0 h 5"/>
                                <a:gd name="T2" fmla="*/ 0 w 16"/>
                                <a:gd name="T3" fmla="*/ 0 h 5"/>
                                <a:gd name="T4" fmla="*/ 0 w 16"/>
                                <a:gd name="T5" fmla="*/ 0 h 5"/>
                                <a:gd name="T6" fmla="*/ 0 w 16"/>
                                <a:gd name="T7" fmla="*/ 0 h 5"/>
                                <a:gd name="T8" fmla="*/ 0 60000 65536"/>
                                <a:gd name="T9" fmla="*/ 0 60000 65536"/>
                                <a:gd name="T10" fmla="*/ 0 60000 65536"/>
                                <a:gd name="T11" fmla="*/ 0 60000 65536"/>
                                <a:gd name="T12" fmla="*/ 0 w 16"/>
                                <a:gd name="T13" fmla="*/ 0 h 5"/>
                                <a:gd name="T14" fmla="*/ 16 w 16"/>
                                <a:gd name="T15" fmla="*/ 5 h 5"/>
                              </a:gdLst>
                              <a:ahLst/>
                              <a:cxnLst>
                                <a:cxn ang="T8">
                                  <a:pos x="T0" y="T1"/>
                                </a:cxn>
                                <a:cxn ang="T9">
                                  <a:pos x="T2" y="T3"/>
                                </a:cxn>
                                <a:cxn ang="T10">
                                  <a:pos x="T4" y="T5"/>
                                </a:cxn>
                                <a:cxn ang="T11">
                                  <a:pos x="T6" y="T7"/>
                                </a:cxn>
                              </a:cxnLst>
                              <a:rect l="T12" t="T13" r="T14" b="T15"/>
                              <a:pathLst>
                                <a:path w="16" h="5">
                                  <a:moveTo>
                                    <a:pt x="0" y="0"/>
                                  </a:moveTo>
                                  <a:lnTo>
                                    <a:pt x="16" y="0"/>
                                  </a:lnTo>
                                  <a:lnTo>
                                    <a:pt x="5" y="5"/>
                                  </a:lnTo>
                                  <a:lnTo>
                                    <a:pt x="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14" name="Freeform 1493"/>
                            <p:cNvSpPr>
                              <a:spLocks/>
                            </p:cNvSpPr>
                            <p:nvPr/>
                          </p:nvSpPr>
                          <p:spPr bwMode="auto">
                            <a:xfrm>
                              <a:off x="4955" y="2920"/>
                              <a:ext cx="7" cy="2"/>
                            </a:xfrm>
                            <a:custGeom>
                              <a:avLst/>
                              <a:gdLst>
                                <a:gd name="T0" fmla="*/ 0 w 16"/>
                                <a:gd name="T1" fmla="*/ 0 h 5"/>
                                <a:gd name="T2" fmla="*/ 0 w 16"/>
                                <a:gd name="T3" fmla="*/ 0 h 5"/>
                                <a:gd name="T4" fmla="*/ 0 w 16"/>
                                <a:gd name="T5" fmla="*/ 0 h 5"/>
                                <a:gd name="T6" fmla="*/ 0 w 16"/>
                                <a:gd name="T7" fmla="*/ 0 h 5"/>
                                <a:gd name="T8" fmla="*/ 0 60000 65536"/>
                                <a:gd name="T9" fmla="*/ 0 60000 65536"/>
                                <a:gd name="T10" fmla="*/ 0 60000 65536"/>
                                <a:gd name="T11" fmla="*/ 0 60000 65536"/>
                                <a:gd name="T12" fmla="*/ 0 w 16"/>
                                <a:gd name="T13" fmla="*/ 0 h 5"/>
                                <a:gd name="T14" fmla="*/ 16 w 16"/>
                                <a:gd name="T15" fmla="*/ 5 h 5"/>
                              </a:gdLst>
                              <a:ahLst/>
                              <a:cxnLst>
                                <a:cxn ang="T8">
                                  <a:pos x="T0" y="T1"/>
                                </a:cxn>
                                <a:cxn ang="T9">
                                  <a:pos x="T2" y="T3"/>
                                </a:cxn>
                                <a:cxn ang="T10">
                                  <a:pos x="T4" y="T5"/>
                                </a:cxn>
                                <a:cxn ang="T11">
                                  <a:pos x="T6" y="T7"/>
                                </a:cxn>
                              </a:cxnLst>
                              <a:rect l="T12" t="T13" r="T14" b="T15"/>
                              <a:pathLst>
                                <a:path w="16" h="5">
                                  <a:moveTo>
                                    <a:pt x="0" y="0"/>
                                  </a:moveTo>
                                  <a:lnTo>
                                    <a:pt x="16" y="0"/>
                                  </a:lnTo>
                                  <a:lnTo>
                                    <a:pt x="5" y="5"/>
                                  </a:lnTo>
                                  <a:lnTo>
                                    <a:pt x="0"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15" name="Freeform 1494"/>
                            <p:cNvSpPr>
                              <a:spLocks/>
                            </p:cNvSpPr>
                            <p:nvPr/>
                          </p:nvSpPr>
                          <p:spPr bwMode="auto">
                            <a:xfrm>
                              <a:off x="4956" y="2875"/>
                              <a:ext cx="66" cy="59"/>
                            </a:xfrm>
                            <a:custGeom>
                              <a:avLst/>
                              <a:gdLst>
                                <a:gd name="T0" fmla="*/ 0 w 145"/>
                                <a:gd name="T1" fmla="*/ 0 h 129"/>
                                <a:gd name="T2" fmla="*/ 0 w 145"/>
                                <a:gd name="T3" fmla="*/ 0 h 129"/>
                                <a:gd name="T4" fmla="*/ 0 w 145"/>
                                <a:gd name="T5" fmla="*/ 0 h 129"/>
                                <a:gd name="T6" fmla="*/ 0 w 145"/>
                                <a:gd name="T7" fmla="*/ 0 h 129"/>
                                <a:gd name="T8" fmla="*/ 0 w 145"/>
                                <a:gd name="T9" fmla="*/ 0 h 129"/>
                                <a:gd name="T10" fmla="*/ 0 w 145"/>
                                <a:gd name="T11" fmla="*/ 0 h 129"/>
                                <a:gd name="T12" fmla="*/ 0 w 145"/>
                                <a:gd name="T13" fmla="*/ 0 h 129"/>
                                <a:gd name="T14" fmla="*/ 0 w 145"/>
                                <a:gd name="T15" fmla="*/ 0 h 129"/>
                                <a:gd name="T16" fmla="*/ 0 w 145"/>
                                <a:gd name="T17" fmla="*/ 0 h 129"/>
                                <a:gd name="T18" fmla="*/ 0 w 145"/>
                                <a:gd name="T19" fmla="*/ 0 h 129"/>
                                <a:gd name="T20" fmla="*/ 0 w 145"/>
                                <a:gd name="T21" fmla="*/ 0 h 129"/>
                                <a:gd name="T22" fmla="*/ 0 w 145"/>
                                <a:gd name="T23" fmla="*/ 0 h 129"/>
                                <a:gd name="T24" fmla="*/ 0 w 145"/>
                                <a:gd name="T25" fmla="*/ 0 h 129"/>
                                <a:gd name="T26" fmla="*/ 0 w 145"/>
                                <a:gd name="T27" fmla="*/ 0 h 129"/>
                                <a:gd name="T28" fmla="*/ 0 w 145"/>
                                <a:gd name="T29" fmla="*/ 0 h 129"/>
                                <a:gd name="T30" fmla="*/ 0 w 145"/>
                                <a:gd name="T31" fmla="*/ 0 h 129"/>
                                <a:gd name="T32" fmla="*/ 0 w 145"/>
                                <a:gd name="T33" fmla="*/ 0 h 129"/>
                                <a:gd name="T34" fmla="*/ 0 w 145"/>
                                <a:gd name="T35" fmla="*/ 0 h 129"/>
                                <a:gd name="T36" fmla="*/ 0 w 145"/>
                                <a:gd name="T37" fmla="*/ 0 h 129"/>
                                <a:gd name="T38" fmla="*/ 0 w 145"/>
                                <a:gd name="T39" fmla="*/ 0 h 129"/>
                                <a:gd name="T40" fmla="*/ 0 w 145"/>
                                <a:gd name="T41" fmla="*/ 0 h 129"/>
                                <a:gd name="T42" fmla="*/ 0 w 145"/>
                                <a:gd name="T43" fmla="*/ 0 h 129"/>
                                <a:gd name="T44" fmla="*/ 0 w 145"/>
                                <a:gd name="T45" fmla="*/ 0 h 129"/>
                                <a:gd name="T46" fmla="*/ 0 w 145"/>
                                <a:gd name="T47" fmla="*/ 0 h 129"/>
                                <a:gd name="T48" fmla="*/ 0 w 145"/>
                                <a:gd name="T49" fmla="*/ 0 h 129"/>
                                <a:gd name="T50" fmla="*/ 0 w 145"/>
                                <a:gd name="T51" fmla="*/ 0 h 129"/>
                                <a:gd name="T52" fmla="*/ 0 w 145"/>
                                <a:gd name="T53" fmla="*/ 0 h 129"/>
                                <a:gd name="T54" fmla="*/ 0 w 145"/>
                                <a:gd name="T55" fmla="*/ 0 h 129"/>
                                <a:gd name="T56" fmla="*/ 0 w 145"/>
                                <a:gd name="T57" fmla="*/ 0 h 129"/>
                                <a:gd name="T58" fmla="*/ 0 w 145"/>
                                <a:gd name="T59" fmla="*/ 0 h 129"/>
                                <a:gd name="T60" fmla="*/ 0 w 145"/>
                                <a:gd name="T61" fmla="*/ 0 h 129"/>
                                <a:gd name="T62" fmla="*/ 0 w 145"/>
                                <a:gd name="T63" fmla="*/ 0 h 129"/>
                                <a:gd name="T64" fmla="*/ 0 w 145"/>
                                <a:gd name="T65" fmla="*/ 0 h 129"/>
                                <a:gd name="T66" fmla="*/ 0 w 145"/>
                                <a:gd name="T67" fmla="*/ 0 h 129"/>
                                <a:gd name="T68" fmla="*/ 0 w 145"/>
                                <a:gd name="T69" fmla="*/ 0 h 129"/>
                                <a:gd name="T70" fmla="*/ 0 w 145"/>
                                <a:gd name="T71" fmla="*/ 0 h 129"/>
                                <a:gd name="T72" fmla="*/ 0 w 145"/>
                                <a:gd name="T73" fmla="*/ 0 h 129"/>
                                <a:gd name="T74" fmla="*/ 0 w 145"/>
                                <a:gd name="T75" fmla="*/ 0 h 12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5"/>
                                <a:gd name="T115" fmla="*/ 0 h 129"/>
                                <a:gd name="T116" fmla="*/ 145 w 145"/>
                                <a:gd name="T117" fmla="*/ 129 h 12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5" h="129">
                                  <a:moveTo>
                                    <a:pt x="111" y="0"/>
                                  </a:moveTo>
                                  <a:lnTo>
                                    <a:pt x="116" y="0"/>
                                  </a:lnTo>
                                  <a:lnTo>
                                    <a:pt x="134" y="16"/>
                                  </a:lnTo>
                                  <a:lnTo>
                                    <a:pt x="137" y="29"/>
                                  </a:lnTo>
                                  <a:lnTo>
                                    <a:pt x="134" y="34"/>
                                  </a:lnTo>
                                  <a:lnTo>
                                    <a:pt x="137" y="39"/>
                                  </a:lnTo>
                                  <a:lnTo>
                                    <a:pt x="145" y="70"/>
                                  </a:lnTo>
                                  <a:lnTo>
                                    <a:pt x="135" y="104"/>
                                  </a:lnTo>
                                  <a:lnTo>
                                    <a:pt x="126" y="75"/>
                                  </a:lnTo>
                                  <a:lnTo>
                                    <a:pt x="111" y="90"/>
                                  </a:lnTo>
                                  <a:lnTo>
                                    <a:pt x="111" y="98"/>
                                  </a:lnTo>
                                  <a:lnTo>
                                    <a:pt x="119" y="112"/>
                                  </a:lnTo>
                                  <a:lnTo>
                                    <a:pt x="111" y="129"/>
                                  </a:lnTo>
                                  <a:lnTo>
                                    <a:pt x="106" y="114"/>
                                  </a:lnTo>
                                  <a:lnTo>
                                    <a:pt x="95" y="121"/>
                                  </a:lnTo>
                                  <a:lnTo>
                                    <a:pt x="72" y="106"/>
                                  </a:lnTo>
                                  <a:lnTo>
                                    <a:pt x="65" y="86"/>
                                  </a:lnTo>
                                  <a:lnTo>
                                    <a:pt x="72" y="72"/>
                                  </a:lnTo>
                                  <a:lnTo>
                                    <a:pt x="56" y="57"/>
                                  </a:lnTo>
                                  <a:lnTo>
                                    <a:pt x="46" y="72"/>
                                  </a:lnTo>
                                  <a:lnTo>
                                    <a:pt x="39" y="64"/>
                                  </a:lnTo>
                                  <a:lnTo>
                                    <a:pt x="30" y="75"/>
                                  </a:lnTo>
                                  <a:lnTo>
                                    <a:pt x="28" y="64"/>
                                  </a:lnTo>
                                  <a:lnTo>
                                    <a:pt x="21" y="64"/>
                                  </a:lnTo>
                                  <a:lnTo>
                                    <a:pt x="10" y="88"/>
                                  </a:lnTo>
                                  <a:lnTo>
                                    <a:pt x="2" y="88"/>
                                  </a:lnTo>
                                  <a:lnTo>
                                    <a:pt x="0" y="81"/>
                                  </a:lnTo>
                                  <a:lnTo>
                                    <a:pt x="13" y="54"/>
                                  </a:lnTo>
                                  <a:lnTo>
                                    <a:pt x="30" y="47"/>
                                  </a:lnTo>
                                  <a:lnTo>
                                    <a:pt x="46" y="31"/>
                                  </a:lnTo>
                                  <a:lnTo>
                                    <a:pt x="57" y="34"/>
                                  </a:lnTo>
                                  <a:lnTo>
                                    <a:pt x="56" y="54"/>
                                  </a:lnTo>
                                  <a:lnTo>
                                    <a:pt x="70" y="47"/>
                                  </a:lnTo>
                                  <a:lnTo>
                                    <a:pt x="74" y="38"/>
                                  </a:lnTo>
                                  <a:lnTo>
                                    <a:pt x="85" y="38"/>
                                  </a:lnTo>
                                  <a:lnTo>
                                    <a:pt x="90" y="23"/>
                                  </a:lnTo>
                                  <a:lnTo>
                                    <a:pt x="111" y="21"/>
                                  </a:lnTo>
                                  <a:lnTo>
                                    <a:pt x="111"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16" name="Freeform 1495"/>
                            <p:cNvSpPr>
                              <a:spLocks/>
                            </p:cNvSpPr>
                            <p:nvPr/>
                          </p:nvSpPr>
                          <p:spPr bwMode="auto">
                            <a:xfrm>
                              <a:off x="4956" y="2875"/>
                              <a:ext cx="66" cy="59"/>
                            </a:xfrm>
                            <a:custGeom>
                              <a:avLst/>
                              <a:gdLst>
                                <a:gd name="T0" fmla="*/ 0 w 145"/>
                                <a:gd name="T1" fmla="*/ 0 h 129"/>
                                <a:gd name="T2" fmla="*/ 0 w 145"/>
                                <a:gd name="T3" fmla="*/ 0 h 129"/>
                                <a:gd name="T4" fmla="*/ 0 w 145"/>
                                <a:gd name="T5" fmla="*/ 0 h 129"/>
                                <a:gd name="T6" fmla="*/ 0 w 145"/>
                                <a:gd name="T7" fmla="*/ 0 h 129"/>
                                <a:gd name="T8" fmla="*/ 0 w 145"/>
                                <a:gd name="T9" fmla="*/ 0 h 129"/>
                                <a:gd name="T10" fmla="*/ 0 w 145"/>
                                <a:gd name="T11" fmla="*/ 0 h 129"/>
                                <a:gd name="T12" fmla="*/ 0 w 145"/>
                                <a:gd name="T13" fmla="*/ 0 h 129"/>
                                <a:gd name="T14" fmla="*/ 0 w 145"/>
                                <a:gd name="T15" fmla="*/ 0 h 129"/>
                                <a:gd name="T16" fmla="*/ 0 w 145"/>
                                <a:gd name="T17" fmla="*/ 0 h 129"/>
                                <a:gd name="T18" fmla="*/ 0 w 145"/>
                                <a:gd name="T19" fmla="*/ 0 h 129"/>
                                <a:gd name="T20" fmla="*/ 0 w 145"/>
                                <a:gd name="T21" fmla="*/ 0 h 129"/>
                                <a:gd name="T22" fmla="*/ 0 w 145"/>
                                <a:gd name="T23" fmla="*/ 0 h 129"/>
                                <a:gd name="T24" fmla="*/ 0 w 145"/>
                                <a:gd name="T25" fmla="*/ 0 h 129"/>
                                <a:gd name="T26" fmla="*/ 0 w 145"/>
                                <a:gd name="T27" fmla="*/ 0 h 129"/>
                                <a:gd name="T28" fmla="*/ 0 w 145"/>
                                <a:gd name="T29" fmla="*/ 0 h 129"/>
                                <a:gd name="T30" fmla="*/ 0 w 145"/>
                                <a:gd name="T31" fmla="*/ 0 h 129"/>
                                <a:gd name="T32" fmla="*/ 0 w 145"/>
                                <a:gd name="T33" fmla="*/ 0 h 129"/>
                                <a:gd name="T34" fmla="*/ 0 w 145"/>
                                <a:gd name="T35" fmla="*/ 0 h 129"/>
                                <a:gd name="T36" fmla="*/ 0 w 145"/>
                                <a:gd name="T37" fmla="*/ 0 h 129"/>
                                <a:gd name="T38" fmla="*/ 0 w 145"/>
                                <a:gd name="T39" fmla="*/ 0 h 129"/>
                                <a:gd name="T40" fmla="*/ 0 w 145"/>
                                <a:gd name="T41" fmla="*/ 0 h 129"/>
                                <a:gd name="T42" fmla="*/ 0 w 145"/>
                                <a:gd name="T43" fmla="*/ 0 h 129"/>
                                <a:gd name="T44" fmla="*/ 0 w 145"/>
                                <a:gd name="T45" fmla="*/ 0 h 129"/>
                                <a:gd name="T46" fmla="*/ 0 w 145"/>
                                <a:gd name="T47" fmla="*/ 0 h 129"/>
                                <a:gd name="T48" fmla="*/ 0 w 145"/>
                                <a:gd name="T49" fmla="*/ 0 h 129"/>
                                <a:gd name="T50" fmla="*/ 0 w 145"/>
                                <a:gd name="T51" fmla="*/ 0 h 129"/>
                                <a:gd name="T52" fmla="*/ 0 w 145"/>
                                <a:gd name="T53" fmla="*/ 0 h 129"/>
                                <a:gd name="T54" fmla="*/ 0 w 145"/>
                                <a:gd name="T55" fmla="*/ 0 h 129"/>
                                <a:gd name="T56" fmla="*/ 0 w 145"/>
                                <a:gd name="T57" fmla="*/ 0 h 129"/>
                                <a:gd name="T58" fmla="*/ 0 w 145"/>
                                <a:gd name="T59" fmla="*/ 0 h 129"/>
                                <a:gd name="T60" fmla="*/ 0 w 145"/>
                                <a:gd name="T61" fmla="*/ 0 h 129"/>
                                <a:gd name="T62" fmla="*/ 0 w 145"/>
                                <a:gd name="T63" fmla="*/ 0 h 129"/>
                                <a:gd name="T64" fmla="*/ 0 w 145"/>
                                <a:gd name="T65" fmla="*/ 0 h 129"/>
                                <a:gd name="T66" fmla="*/ 0 w 145"/>
                                <a:gd name="T67" fmla="*/ 0 h 129"/>
                                <a:gd name="T68" fmla="*/ 0 w 145"/>
                                <a:gd name="T69" fmla="*/ 0 h 129"/>
                                <a:gd name="T70" fmla="*/ 0 w 145"/>
                                <a:gd name="T71" fmla="*/ 0 h 129"/>
                                <a:gd name="T72" fmla="*/ 0 w 145"/>
                                <a:gd name="T73" fmla="*/ 0 h 129"/>
                                <a:gd name="T74" fmla="*/ 0 w 145"/>
                                <a:gd name="T75" fmla="*/ 0 h 12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5"/>
                                <a:gd name="T115" fmla="*/ 0 h 129"/>
                                <a:gd name="T116" fmla="*/ 145 w 145"/>
                                <a:gd name="T117" fmla="*/ 129 h 12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5" h="129">
                                  <a:moveTo>
                                    <a:pt x="111" y="0"/>
                                  </a:moveTo>
                                  <a:lnTo>
                                    <a:pt x="116" y="0"/>
                                  </a:lnTo>
                                  <a:lnTo>
                                    <a:pt x="134" y="16"/>
                                  </a:lnTo>
                                  <a:lnTo>
                                    <a:pt x="137" y="29"/>
                                  </a:lnTo>
                                  <a:lnTo>
                                    <a:pt x="134" y="34"/>
                                  </a:lnTo>
                                  <a:lnTo>
                                    <a:pt x="137" y="39"/>
                                  </a:lnTo>
                                  <a:lnTo>
                                    <a:pt x="145" y="70"/>
                                  </a:lnTo>
                                  <a:lnTo>
                                    <a:pt x="135" y="104"/>
                                  </a:lnTo>
                                  <a:lnTo>
                                    <a:pt x="126" y="75"/>
                                  </a:lnTo>
                                  <a:lnTo>
                                    <a:pt x="111" y="90"/>
                                  </a:lnTo>
                                  <a:lnTo>
                                    <a:pt x="111" y="98"/>
                                  </a:lnTo>
                                  <a:lnTo>
                                    <a:pt x="119" y="112"/>
                                  </a:lnTo>
                                  <a:lnTo>
                                    <a:pt x="111" y="129"/>
                                  </a:lnTo>
                                  <a:lnTo>
                                    <a:pt x="106" y="114"/>
                                  </a:lnTo>
                                  <a:lnTo>
                                    <a:pt x="95" y="121"/>
                                  </a:lnTo>
                                  <a:lnTo>
                                    <a:pt x="72" y="106"/>
                                  </a:lnTo>
                                  <a:lnTo>
                                    <a:pt x="65" y="86"/>
                                  </a:lnTo>
                                  <a:lnTo>
                                    <a:pt x="72" y="72"/>
                                  </a:lnTo>
                                  <a:lnTo>
                                    <a:pt x="56" y="57"/>
                                  </a:lnTo>
                                  <a:lnTo>
                                    <a:pt x="46" y="72"/>
                                  </a:lnTo>
                                  <a:lnTo>
                                    <a:pt x="39" y="64"/>
                                  </a:lnTo>
                                  <a:lnTo>
                                    <a:pt x="30" y="75"/>
                                  </a:lnTo>
                                  <a:lnTo>
                                    <a:pt x="28" y="64"/>
                                  </a:lnTo>
                                  <a:lnTo>
                                    <a:pt x="21" y="64"/>
                                  </a:lnTo>
                                  <a:lnTo>
                                    <a:pt x="10" y="88"/>
                                  </a:lnTo>
                                  <a:lnTo>
                                    <a:pt x="2" y="88"/>
                                  </a:lnTo>
                                  <a:lnTo>
                                    <a:pt x="0" y="81"/>
                                  </a:lnTo>
                                  <a:lnTo>
                                    <a:pt x="13" y="54"/>
                                  </a:lnTo>
                                  <a:lnTo>
                                    <a:pt x="30" y="47"/>
                                  </a:lnTo>
                                  <a:lnTo>
                                    <a:pt x="46" y="31"/>
                                  </a:lnTo>
                                  <a:lnTo>
                                    <a:pt x="57" y="34"/>
                                  </a:lnTo>
                                  <a:lnTo>
                                    <a:pt x="56" y="54"/>
                                  </a:lnTo>
                                  <a:lnTo>
                                    <a:pt x="70" y="47"/>
                                  </a:lnTo>
                                  <a:lnTo>
                                    <a:pt x="74" y="38"/>
                                  </a:lnTo>
                                  <a:lnTo>
                                    <a:pt x="85" y="38"/>
                                  </a:lnTo>
                                  <a:lnTo>
                                    <a:pt x="90" y="23"/>
                                  </a:lnTo>
                                  <a:lnTo>
                                    <a:pt x="111" y="21"/>
                                  </a:lnTo>
                                  <a:lnTo>
                                    <a:pt x="111"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17" name="Freeform 1496"/>
                            <p:cNvSpPr>
                              <a:spLocks/>
                            </p:cNvSpPr>
                            <p:nvPr/>
                          </p:nvSpPr>
                          <p:spPr bwMode="auto">
                            <a:xfrm>
                              <a:off x="4983" y="2869"/>
                              <a:ext cx="11" cy="8"/>
                            </a:xfrm>
                            <a:custGeom>
                              <a:avLst/>
                              <a:gdLst>
                                <a:gd name="T0" fmla="*/ 0 w 24"/>
                                <a:gd name="T1" fmla="*/ 0 h 18"/>
                                <a:gd name="T2" fmla="*/ 0 w 24"/>
                                <a:gd name="T3" fmla="*/ 0 h 18"/>
                                <a:gd name="T4" fmla="*/ 0 w 24"/>
                                <a:gd name="T5" fmla="*/ 0 h 18"/>
                                <a:gd name="T6" fmla="*/ 0 w 24"/>
                                <a:gd name="T7" fmla="*/ 0 h 18"/>
                                <a:gd name="T8" fmla="*/ 0 w 24"/>
                                <a:gd name="T9" fmla="*/ 0 h 18"/>
                                <a:gd name="T10" fmla="*/ 0 w 24"/>
                                <a:gd name="T11" fmla="*/ 0 h 18"/>
                                <a:gd name="T12" fmla="*/ 0 60000 65536"/>
                                <a:gd name="T13" fmla="*/ 0 60000 65536"/>
                                <a:gd name="T14" fmla="*/ 0 60000 65536"/>
                                <a:gd name="T15" fmla="*/ 0 60000 65536"/>
                                <a:gd name="T16" fmla="*/ 0 60000 65536"/>
                                <a:gd name="T17" fmla="*/ 0 60000 65536"/>
                                <a:gd name="T18" fmla="*/ 0 w 24"/>
                                <a:gd name="T19" fmla="*/ 0 h 18"/>
                                <a:gd name="T20" fmla="*/ 24 w 24"/>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24" h="18">
                                  <a:moveTo>
                                    <a:pt x="0" y="10"/>
                                  </a:moveTo>
                                  <a:lnTo>
                                    <a:pt x="11" y="0"/>
                                  </a:lnTo>
                                  <a:lnTo>
                                    <a:pt x="24" y="2"/>
                                  </a:lnTo>
                                  <a:lnTo>
                                    <a:pt x="21" y="17"/>
                                  </a:lnTo>
                                  <a:lnTo>
                                    <a:pt x="3" y="18"/>
                                  </a:lnTo>
                                  <a:lnTo>
                                    <a:pt x="0" y="1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18" name="Freeform 1497"/>
                            <p:cNvSpPr>
                              <a:spLocks/>
                            </p:cNvSpPr>
                            <p:nvPr/>
                          </p:nvSpPr>
                          <p:spPr bwMode="auto">
                            <a:xfrm>
                              <a:off x="4983" y="2869"/>
                              <a:ext cx="11" cy="8"/>
                            </a:xfrm>
                            <a:custGeom>
                              <a:avLst/>
                              <a:gdLst>
                                <a:gd name="T0" fmla="*/ 0 w 24"/>
                                <a:gd name="T1" fmla="*/ 0 h 18"/>
                                <a:gd name="T2" fmla="*/ 0 w 24"/>
                                <a:gd name="T3" fmla="*/ 0 h 18"/>
                                <a:gd name="T4" fmla="*/ 0 w 24"/>
                                <a:gd name="T5" fmla="*/ 0 h 18"/>
                                <a:gd name="T6" fmla="*/ 0 w 24"/>
                                <a:gd name="T7" fmla="*/ 0 h 18"/>
                                <a:gd name="T8" fmla="*/ 0 w 24"/>
                                <a:gd name="T9" fmla="*/ 0 h 18"/>
                                <a:gd name="T10" fmla="*/ 0 w 24"/>
                                <a:gd name="T11" fmla="*/ 0 h 18"/>
                                <a:gd name="T12" fmla="*/ 0 60000 65536"/>
                                <a:gd name="T13" fmla="*/ 0 60000 65536"/>
                                <a:gd name="T14" fmla="*/ 0 60000 65536"/>
                                <a:gd name="T15" fmla="*/ 0 60000 65536"/>
                                <a:gd name="T16" fmla="*/ 0 60000 65536"/>
                                <a:gd name="T17" fmla="*/ 0 60000 65536"/>
                                <a:gd name="T18" fmla="*/ 0 w 24"/>
                                <a:gd name="T19" fmla="*/ 0 h 18"/>
                                <a:gd name="T20" fmla="*/ 24 w 24"/>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24" h="18">
                                  <a:moveTo>
                                    <a:pt x="0" y="10"/>
                                  </a:moveTo>
                                  <a:lnTo>
                                    <a:pt x="11" y="0"/>
                                  </a:lnTo>
                                  <a:lnTo>
                                    <a:pt x="24" y="2"/>
                                  </a:lnTo>
                                  <a:lnTo>
                                    <a:pt x="21" y="17"/>
                                  </a:lnTo>
                                  <a:lnTo>
                                    <a:pt x="3" y="18"/>
                                  </a:lnTo>
                                  <a:lnTo>
                                    <a:pt x="0" y="1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19" name="Freeform 1498"/>
                            <p:cNvSpPr>
                              <a:spLocks/>
                            </p:cNvSpPr>
                            <p:nvPr/>
                          </p:nvSpPr>
                          <p:spPr bwMode="auto">
                            <a:xfrm>
                              <a:off x="4977" y="2853"/>
                              <a:ext cx="9" cy="26"/>
                            </a:xfrm>
                            <a:custGeom>
                              <a:avLst/>
                              <a:gdLst>
                                <a:gd name="T0" fmla="*/ 0 w 19"/>
                                <a:gd name="T1" fmla="*/ 0 h 57"/>
                                <a:gd name="T2" fmla="*/ 0 w 19"/>
                                <a:gd name="T3" fmla="*/ 0 h 57"/>
                                <a:gd name="T4" fmla="*/ 0 w 19"/>
                                <a:gd name="T5" fmla="*/ 0 h 57"/>
                                <a:gd name="T6" fmla="*/ 0 w 19"/>
                                <a:gd name="T7" fmla="*/ 0 h 57"/>
                                <a:gd name="T8" fmla="*/ 0 w 19"/>
                                <a:gd name="T9" fmla="*/ 0 h 57"/>
                                <a:gd name="T10" fmla="*/ 0 60000 65536"/>
                                <a:gd name="T11" fmla="*/ 0 60000 65536"/>
                                <a:gd name="T12" fmla="*/ 0 60000 65536"/>
                                <a:gd name="T13" fmla="*/ 0 60000 65536"/>
                                <a:gd name="T14" fmla="*/ 0 60000 65536"/>
                                <a:gd name="T15" fmla="*/ 0 w 19"/>
                                <a:gd name="T16" fmla="*/ 0 h 57"/>
                                <a:gd name="T17" fmla="*/ 19 w 19"/>
                                <a:gd name="T18" fmla="*/ 57 h 57"/>
                              </a:gdLst>
                              <a:ahLst/>
                              <a:cxnLst>
                                <a:cxn ang="T10">
                                  <a:pos x="T0" y="T1"/>
                                </a:cxn>
                                <a:cxn ang="T11">
                                  <a:pos x="T2" y="T3"/>
                                </a:cxn>
                                <a:cxn ang="T12">
                                  <a:pos x="T4" y="T5"/>
                                </a:cxn>
                                <a:cxn ang="T13">
                                  <a:pos x="T6" y="T7"/>
                                </a:cxn>
                                <a:cxn ang="T14">
                                  <a:pos x="T8" y="T9"/>
                                </a:cxn>
                              </a:cxnLst>
                              <a:rect l="T15" t="T16" r="T17" b="T18"/>
                              <a:pathLst>
                                <a:path w="19" h="57">
                                  <a:moveTo>
                                    <a:pt x="19" y="0"/>
                                  </a:moveTo>
                                  <a:lnTo>
                                    <a:pt x="19" y="26"/>
                                  </a:lnTo>
                                  <a:lnTo>
                                    <a:pt x="0" y="57"/>
                                  </a:lnTo>
                                  <a:lnTo>
                                    <a:pt x="0" y="44"/>
                                  </a:lnTo>
                                  <a:lnTo>
                                    <a:pt x="19"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20" name="Freeform 1499"/>
                            <p:cNvSpPr>
                              <a:spLocks/>
                            </p:cNvSpPr>
                            <p:nvPr/>
                          </p:nvSpPr>
                          <p:spPr bwMode="auto">
                            <a:xfrm>
                              <a:off x="4977" y="2853"/>
                              <a:ext cx="9" cy="26"/>
                            </a:xfrm>
                            <a:custGeom>
                              <a:avLst/>
                              <a:gdLst>
                                <a:gd name="T0" fmla="*/ 0 w 19"/>
                                <a:gd name="T1" fmla="*/ 0 h 57"/>
                                <a:gd name="T2" fmla="*/ 0 w 19"/>
                                <a:gd name="T3" fmla="*/ 0 h 57"/>
                                <a:gd name="T4" fmla="*/ 0 w 19"/>
                                <a:gd name="T5" fmla="*/ 0 h 57"/>
                                <a:gd name="T6" fmla="*/ 0 w 19"/>
                                <a:gd name="T7" fmla="*/ 0 h 57"/>
                                <a:gd name="T8" fmla="*/ 0 w 19"/>
                                <a:gd name="T9" fmla="*/ 0 h 57"/>
                                <a:gd name="T10" fmla="*/ 0 60000 65536"/>
                                <a:gd name="T11" fmla="*/ 0 60000 65536"/>
                                <a:gd name="T12" fmla="*/ 0 60000 65536"/>
                                <a:gd name="T13" fmla="*/ 0 60000 65536"/>
                                <a:gd name="T14" fmla="*/ 0 60000 65536"/>
                                <a:gd name="T15" fmla="*/ 0 w 19"/>
                                <a:gd name="T16" fmla="*/ 0 h 57"/>
                                <a:gd name="T17" fmla="*/ 19 w 19"/>
                                <a:gd name="T18" fmla="*/ 57 h 57"/>
                              </a:gdLst>
                              <a:ahLst/>
                              <a:cxnLst>
                                <a:cxn ang="T10">
                                  <a:pos x="T0" y="T1"/>
                                </a:cxn>
                                <a:cxn ang="T11">
                                  <a:pos x="T2" y="T3"/>
                                </a:cxn>
                                <a:cxn ang="T12">
                                  <a:pos x="T4" y="T5"/>
                                </a:cxn>
                                <a:cxn ang="T13">
                                  <a:pos x="T6" y="T7"/>
                                </a:cxn>
                                <a:cxn ang="T14">
                                  <a:pos x="T8" y="T9"/>
                                </a:cxn>
                              </a:cxnLst>
                              <a:rect l="T15" t="T16" r="T17" b="T18"/>
                              <a:pathLst>
                                <a:path w="19" h="57">
                                  <a:moveTo>
                                    <a:pt x="19" y="0"/>
                                  </a:moveTo>
                                  <a:lnTo>
                                    <a:pt x="19" y="26"/>
                                  </a:lnTo>
                                  <a:lnTo>
                                    <a:pt x="0" y="57"/>
                                  </a:lnTo>
                                  <a:lnTo>
                                    <a:pt x="0" y="44"/>
                                  </a:lnTo>
                                  <a:lnTo>
                                    <a:pt x="19"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21" name="Freeform 1500"/>
                            <p:cNvSpPr>
                              <a:spLocks/>
                            </p:cNvSpPr>
                            <p:nvPr/>
                          </p:nvSpPr>
                          <p:spPr bwMode="auto">
                            <a:xfrm>
                              <a:off x="5007" y="2865"/>
                              <a:ext cx="2" cy="8"/>
                            </a:xfrm>
                            <a:custGeom>
                              <a:avLst/>
                              <a:gdLst>
                                <a:gd name="T0" fmla="*/ 0 w 4"/>
                                <a:gd name="T1" fmla="*/ 0 h 18"/>
                                <a:gd name="T2" fmla="*/ 1 w 4"/>
                                <a:gd name="T3" fmla="*/ 0 h 18"/>
                                <a:gd name="T4" fmla="*/ 1 w 4"/>
                                <a:gd name="T5" fmla="*/ 0 h 18"/>
                                <a:gd name="T6" fmla="*/ 0 w 4"/>
                                <a:gd name="T7" fmla="*/ 0 h 18"/>
                                <a:gd name="T8" fmla="*/ 0 60000 65536"/>
                                <a:gd name="T9" fmla="*/ 0 60000 65536"/>
                                <a:gd name="T10" fmla="*/ 0 60000 65536"/>
                                <a:gd name="T11" fmla="*/ 0 60000 65536"/>
                                <a:gd name="T12" fmla="*/ 0 w 4"/>
                                <a:gd name="T13" fmla="*/ 0 h 18"/>
                                <a:gd name="T14" fmla="*/ 4 w 4"/>
                                <a:gd name="T15" fmla="*/ 18 h 18"/>
                              </a:gdLst>
                              <a:ahLst/>
                              <a:cxnLst>
                                <a:cxn ang="T8">
                                  <a:pos x="T0" y="T1"/>
                                </a:cxn>
                                <a:cxn ang="T9">
                                  <a:pos x="T2" y="T3"/>
                                </a:cxn>
                                <a:cxn ang="T10">
                                  <a:pos x="T4" y="T5"/>
                                </a:cxn>
                                <a:cxn ang="T11">
                                  <a:pos x="T6" y="T7"/>
                                </a:cxn>
                              </a:cxnLst>
                              <a:rect l="T12" t="T13" r="T14" b="T15"/>
                              <a:pathLst>
                                <a:path w="4" h="18">
                                  <a:moveTo>
                                    <a:pt x="0" y="8"/>
                                  </a:moveTo>
                                  <a:lnTo>
                                    <a:pt x="4" y="0"/>
                                  </a:lnTo>
                                  <a:lnTo>
                                    <a:pt x="4" y="18"/>
                                  </a:lnTo>
                                  <a:lnTo>
                                    <a:pt x="0" y="8"/>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22" name="Freeform 1501"/>
                            <p:cNvSpPr>
                              <a:spLocks/>
                            </p:cNvSpPr>
                            <p:nvPr/>
                          </p:nvSpPr>
                          <p:spPr bwMode="auto">
                            <a:xfrm>
                              <a:off x="5007" y="2865"/>
                              <a:ext cx="2" cy="8"/>
                            </a:xfrm>
                            <a:custGeom>
                              <a:avLst/>
                              <a:gdLst>
                                <a:gd name="T0" fmla="*/ 0 w 4"/>
                                <a:gd name="T1" fmla="*/ 0 h 18"/>
                                <a:gd name="T2" fmla="*/ 1 w 4"/>
                                <a:gd name="T3" fmla="*/ 0 h 18"/>
                                <a:gd name="T4" fmla="*/ 1 w 4"/>
                                <a:gd name="T5" fmla="*/ 0 h 18"/>
                                <a:gd name="T6" fmla="*/ 0 w 4"/>
                                <a:gd name="T7" fmla="*/ 0 h 18"/>
                                <a:gd name="T8" fmla="*/ 0 60000 65536"/>
                                <a:gd name="T9" fmla="*/ 0 60000 65536"/>
                                <a:gd name="T10" fmla="*/ 0 60000 65536"/>
                                <a:gd name="T11" fmla="*/ 0 60000 65536"/>
                                <a:gd name="T12" fmla="*/ 0 w 4"/>
                                <a:gd name="T13" fmla="*/ 0 h 18"/>
                                <a:gd name="T14" fmla="*/ 4 w 4"/>
                                <a:gd name="T15" fmla="*/ 18 h 18"/>
                              </a:gdLst>
                              <a:ahLst/>
                              <a:cxnLst>
                                <a:cxn ang="T8">
                                  <a:pos x="T0" y="T1"/>
                                </a:cxn>
                                <a:cxn ang="T9">
                                  <a:pos x="T2" y="T3"/>
                                </a:cxn>
                                <a:cxn ang="T10">
                                  <a:pos x="T4" y="T5"/>
                                </a:cxn>
                                <a:cxn ang="T11">
                                  <a:pos x="T6" y="T7"/>
                                </a:cxn>
                              </a:cxnLst>
                              <a:rect l="T12" t="T13" r="T14" b="T15"/>
                              <a:pathLst>
                                <a:path w="4" h="18">
                                  <a:moveTo>
                                    <a:pt x="0" y="8"/>
                                  </a:moveTo>
                                  <a:lnTo>
                                    <a:pt x="4" y="0"/>
                                  </a:lnTo>
                                  <a:lnTo>
                                    <a:pt x="4" y="18"/>
                                  </a:lnTo>
                                  <a:lnTo>
                                    <a:pt x="0" y="8"/>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23" name="Freeform 1502"/>
                            <p:cNvSpPr>
                              <a:spLocks/>
                            </p:cNvSpPr>
                            <p:nvPr/>
                          </p:nvSpPr>
                          <p:spPr bwMode="auto">
                            <a:xfrm>
                              <a:off x="4990" y="2849"/>
                              <a:ext cx="13" cy="21"/>
                            </a:xfrm>
                            <a:custGeom>
                              <a:avLst/>
                              <a:gdLst>
                                <a:gd name="T0" fmla="*/ 0 w 27"/>
                                <a:gd name="T1" fmla="*/ 0 h 47"/>
                                <a:gd name="T2" fmla="*/ 0 w 27"/>
                                <a:gd name="T3" fmla="*/ 0 h 47"/>
                                <a:gd name="T4" fmla="*/ 0 w 27"/>
                                <a:gd name="T5" fmla="*/ 0 h 47"/>
                                <a:gd name="T6" fmla="*/ 0 w 27"/>
                                <a:gd name="T7" fmla="*/ 0 h 47"/>
                                <a:gd name="T8" fmla="*/ 0 w 27"/>
                                <a:gd name="T9" fmla="*/ 0 h 47"/>
                                <a:gd name="T10" fmla="*/ 0 w 27"/>
                                <a:gd name="T11" fmla="*/ 0 h 47"/>
                                <a:gd name="T12" fmla="*/ 0 w 27"/>
                                <a:gd name="T13" fmla="*/ 0 h 47"/>
                                <a:gd name="T14" fmla="*/ 0 w 27"/>
                                <a:gd name="T15" fmla="*/ 0 h 47"/>
                                <a:gd name="T16" fmla="*/ 0 w 27"/>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7"/>
                                <a:gd name="T29" fmla="*/ 27 w 27"/>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7">
                                  <a:moveTo>
                                    <a:pt x="0" y="0"/>
                                  </a:moveTo>
                                  <a:lnTo>
                                    <a:pt x="19" y="10"/>
                                  </a:lnTo>
                                  <a:lnTo>
                                    <a:pt x="27" y="41"/>
                                  </a:lnTo>
                                  <a:lnTo>
                                    <a:pt x="21" y="41"/>
                                  </a:lnTo>
                                  <a:lnTo>
                                    <a:pt x="19" y="47"/>
                                  </a:lnTo>
                                  <a:lnTo>
                                    <a:pt x="13" y="39"/>
                                  </a:lnTo>
                                  <a:lnTo>
                                    <a:pt x="10" y="18"/>
                                  </a:lnTo>
                                  <a:lnTo>
                                    <a:pt x="3" y="20"/>
                                  </a:lnTo>
                                  <a:lnTo>
                                    <a:pt x="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24" name="Freeform 1503"/>
                            <p:cNvSpPr>
                              <a:spLocks/>
                            </p:cNvSpPr>
                            <p:nvPr/>
                          </p:nvSpPr>
                          <p:spPr bwMode="auto">
                            <a:xfrm>
                              <a:off x="4990" y="2849"/>
                              <a:ext cx="13" cy="21"/>
                            </a:xfrm>
                            <a:custGeom>
                              <a:avLst/>
                              <a:gdLst>
                                <a:gd name="T0" fmla="*/ 0 w 27"/>
                                <a:gd name="T1" fmla="*/ 0 h 47"/>
                                <a:gd name="T2" fmla="*/ 0 w 27"/>
                                <a:gd name="T3" fmla="*/ 0 h 47"/>
                                <a:gd name="T4" fmla="*/ 0 w 27"/>
                                <a:gd name="T5" fmla="*/ 0 h 47"/>
                                <a:gd name="T6" fmla="*/ 0 w 27"/>
                                <a:gd name="T7" fmla="*/ 0 h 47"/>
                                <a:gd name="T8" fmla="*/ 0 w 27"/>
                                <a:gd name="T9" fmla="*/ 0 h 47"/>
                                <a:gd name="T10" fmla="*/ 0 w 27"/>
                                <a:gd name="T11" fmla="*/ 0 h 47"/>
                                <a:gd name="T12" fmla="*/ 0 w 27"/>
                                <a:gd name="T13" fmla="*/ 0 h 47"/>
                                <a:gd name="T14" fmla="*/ 0 w 27"/>
                                <a:gd name="T15" fmla="*/ 0 h 47"/>
                                <a:gd name="T16" fmla="*/ 0 w 27"/>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7"/>
                                <a:gd name="T29" fmla="*/ 27 w 27"/>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7">
                                  <a:moveTo>
                                    <a:pt x="0" y="0"/>
                                  </a:moveTo>
                                  <a:lnTo>
                                    <a:pt x="19" y="10"/>
                                  </a:lnTo>
                                  <a:lnTo>
                                    <a:pt x="27" y="41"/>
                                  </a:lnTo>
                                  <a:lnTo>
                                    <a:pt x="21" y="41"/>
                                  </a:lnTo>
                                  <a:lnTo>
                                    <a:pt x="19" y="47"/>
                                  </a:lnTo>
                                  <a:lnTo>
                                    <a:pt x="13" y="39"/>
                                  </a:lnTo>
                                  <a:lnTo>
                                    <a:pt x="10" y="18"/>
                                  </a:lnTo>
                                  <a:lnTo>
                                    <a:pt x="3" y="20"/>
                                  </a:lnTo>
                                  <a:lnTo>
                                    <a:pt x="0"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25" name="Freeform 1504"/>
                            <p:cNvSpPr>
                              <a:spLocks/>
                            </p:cNvSpPr>
                            <p:nvPr/>
                          </p:nvSpPr>
                          <p:spPr bwMode="auto">
                            <a:xfrm>
                              <a:off x="4963" y="2857"/>
                              <a:ext cx="15" cy="28"/>
                            </a:xfrm>
                            <a:custGeom>
                              <a:avLst/>
                              <a:gdLst>
                                <a:gd name="T0" fmla="*/ 0 w 32"/>
                                <a:gd name="T1" fmla="*/ 0 h 62"/>
                                <a:gd name="T2" fmla="*/ 0 w 32"/>
                                <a:gd name="T3" fmla="*/ 0 h 62"/>
                                <a:gd name="T4" fmla="*/ 0 w 32"/>
                                <a:gd name="T5" fmla="*/ 0 h 62"/>
                                <a:gd name="T6" fmla="*/ 0 w 32"/>
                                <a:gd name="T7" fmla="*/ 0 h 62"/>
                                <a:gd name="T8" fmla="*/ 0 w 32"/>
                                <a:gd name="T9" fmla="*/ 0 h 62"/>
                                <a:gd name="T10" fmla="*/ 0 w 32"/>
                                <a:gd name="T11" fmla="*/ 0 h 62"/>
                                <a:gd name="T12" fmla="*/ 0 w 32"/>
                                <a:gd name="T13" fmla="*/ 0 h 62"/>
                                <a:gd name="T14" fmla="*/ 0 w 32"/>
                                <a:gd name="T15" fmla="*/ 0 h 62"/>
                                <a:gd name="T16" fmla="*/ 0 w 32"/>
                                <a:gd name="T17" fmla="*/ 0 h 62"/>
                                <a:gd name="T18" fmla="*/ 0 w 32"/>
                                <a:gd name="T19" fmla="*/ 0 h 62"/>
                                <a:gd name="T20" fmla="*/ 0 w 32"/>
                                <a:gd name="T21" fmla="*/ 0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62"/>
                                <a:gd name="T35" fmla="*/ 32 w 32"/>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62">
                                  <a:moveTo>
                                    <a:pt x="14" y="4"/>
                                  </a:moveTo>
                                  <a:lnTo>
                                    <a:pt x="21" y="0"/>
                                  </a:lnTo>
                                  <a:lnTo>
                                    <a:pt x="32" y="4"/>
                                  </a:lnTo>
                                  <a:lnTo>
                                    <a:pt x="32" y="9"/>
                                  </a:lnTo>
                                  <a:lnTo>
                                    <a:pt x="22" y="36"/>
                                  </a:lnTo>
                                  <a:lnTo>
                                    <a:pt x="22" y="57"/>
                                  </a:lnTo>
                                  <a:lnTo>
                                    <a:pt x="19" y="62"/>
                                  </a:lnTo>
                                  <a:lnTo>
                                    <a:pt x="0" y="41"/>
                                  </a:lnTo>
                                  <a:lnTo>
                                    <a:pt x="1" y="33"/>
                                  </a:lnTo>
                                  <a:lnTo>
                                    <a:pt x="8" y="31"/>
                                  </a:lnTo>
                                  <a:lnTo>
                                    <a:pt x="14" y="4"/>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26" name="Freeform 1505"/>
                            <p:cNvSpPr>
                              <a:spLocks/>
                            </p:cNvSpPr>
                            <p:nvPr/>
                          </p:nvSpPr>
                          <p:spPr bwMode="auto">
                            <a:xfrm>
                              <a:off x="4963" y="2857"/>
                              <a:ext cx="15" cy="28"/>
                            </a:xfrm>
                            <a:custGeom>
                              <a:avLst/>
                              <a:gdLst>
                                <a:gd name="T0" fmla="*/ 0 w 32"/>
                                <a:gd name="T1" fmla="*/ 0 h 62"/>
                                <a:gd name="T2" fmla="*/ 0 w 32"/>
                                <a:gd name="T3" fmla="*/ 0 h 62"/>
                                <a:gd name="T4" fmla="*/ 0 w 32"/>
                                <a:gd name="T5" fmla="*/ 0 h 62"/>
                                <a:gd name="T6" fmla="*/ 0 w 32"/>
                                <a:gd name="T7" fmla="*/ 0 h 62"/>
                                <a:gd name="T8" fmla="*/ 0 w 32"/>
                                <a:gd name="T9" fmla="*/ 0 h 62"/>
                                <a:gd name="T10" fmla="*/ 0 w 32"/>
                                <a:gd name="T11" fmla="*/ 0 h 62"/>
                                <a:gd name="T12" fmla="*/ 0 w 32"/>
                                <a:gd name="T13" fmla="*/ 0 h 62"/>
                                <a:gd name="T14" fmla="*/ 0 w 32"/>
                                <a:gd name="T15" fmla="*/ 0 h 62"/>
                                <a:gd name="T16" fmla="*/ 0 w 32"/>
                                <a:gd name="T17" fmla="*/ 0 h 62"/>
                                <a:gd name="T18" fmla="*/ 0 w 32"/>
                                <a:gd name="T19" fmla="*/ 0 h 62"/>
                                <a:gd name="T20" fmla="*/ 0 w 32"/>
                                <a:gd name="T21" fmla="*/ 0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62"/>
                                <a:gd name="T35" fmla="*/ 32 w 32"/>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62">
                                  <a:moveTo>
                                    <a:pt x="14" y="4"/>
                                  </a:moveTo>
                                  <a:lnTo>
                                    <a:pt x="21" y="0"/>
                                  </a:lnTo>
                                  <a:lnTo>
                                    <a:pt x="32" y="4"/>
                                  </a:lnTo>
                                  <a:lnTo>
                                    <a:pt x="32" y="9"/>
                                  </a:lnTo>
                                  <a:lnTo>
                                    <a:pt x="22" y="36"/>
                                  </a:lnTo>
                                  <a:lnTo>
                                    <a:pt x="22" y="57"/>
                                  </a:lnTo>
                                  <a:lnTo>
                                    <a:pt x="19" y="62"/>
                                  </a:lnTo>
                                  <a:lnTo>
                                    <a:pt x="0" y="41"/>
                                  </a:lnTo>
                                  <a:lnTo>
                                    <a:pt x="1" y="33"/>
                                  </a:lnTo>
                                  <a:lnTo>
                                    <a:pt x="8" y="31"/>
                                  </a:lnTo>
                                  <a:lnTo>
                                    <a:pt x="14" y="4"/>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27" name="Freeform 1506"/>
                            <p:cNvSpPr>
                              <a:spLocks/>
                            </p:cNvSpPr>
                            <p:nvPr/>
                          </p:nvSpPr>
                          <p:spPr bwMode="auto">
                            <a:xfrm>
                              <a:off x="4956" y="2843"/>
                              <a:ext cx="16" cy="22"/>
                            </a:xfrm>
                            <a:custGeom>
                              <a:avLst/>
                              <a:gdLst>
                                <a:gd name="T0" fmla="*/ 0 w 36"/>
                                <a:gd name="T1" fmla="*/ 0 h 47"/>
                                <a:gd name="T2" fmla="*/ 0 w 36"/>
                                <a:gd name="T3" fmla="*/ 0 h 47"/>
                                <a:gd name="T4" fmla="*/ 0 w 36"/>
                                <a:gd name="T5" fmla="*/ 0 h 47"/>
                                <a:gd name="T6" fmla="*/ 0 w 36"/>
                                <a:gd name="T7" fmla="*/ 0 h 47"/>
                                <a:gd name="T8" fmla="*/ 0 w 36"/>
                                <a:gd name="T9" fmla="*/ 0 h 47"/>
                                <a:gd name="T10" fmla="*/ 0 w 36"/>
                                <a:gd name="T11" fmla="*/ 0 h 47"/>
                                <a:gd name="T12" fmla="*/ 0 60000 65536"/>
                                <a:gd name="T13" fmla="*/ 0 60000 65536"/>
                                <a:gd name="T14" fmla="*/ 0 60000 65536"/>
                                <a:gd name="T15" fmla="*/ 0 60000 65536"/>
                                <a:gd name="T16" fmla="*/ 0 60000 65536"/>
                                <a:gd name="T17" fmla="*/ 0 60000 65536"/>
                                <a:gd name="T18" fmla="*/ 0 w 36"/>
                                <a:gd name="T19" fmla="*/ 0 h 47"/>
                                <a:gd name="T20" fmla="*/ 36 w 36"/>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6" h="47">
                                  <a:moveTo>
                                    <a:pt x="0" y="0"/>
                                  </a:moveTo>
                                  <a:lnTo>
                                    <a:pt x="17" y="8"/>
                                  </a:lnTo>
                                  <a:lnTo>
                                    <a:pt x="36" y="11"/>
                                  </a:lnTo>
                                  <a:lnTo>
                                    <a:pt x="33" y="25"/>
                                  </a:lnTo>
                                  <a:lnTo>
                                    <a:pt x="2" y="47"/>
                                  </a:lnTo>
                                  <a:lnTo>
                                    <a:pt x="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28" name="Freeform 1507"/>
                            <p:cNvSpPr>
                              <a:spLocks/>
                            </p:cNvSpPr>
                            <p:nvPr/>
                          </p:nvSpPr>
                          <p:spPr bwMode="auto">
                            <a:xfrm>
                              <a:off x="4956" y="2843"/>
                              <a:ext cx="16" cy="22"/>
                            </a:xfrm>
                            <a:custGeom>
                              <a:avLst/>
                              <a:gdLst>
                                <a:gd name="T0" fmla="*/ 0 w 36"/>
                                <a:gd name="T1" fmla="*/ 0 h 47"/>
                                <a:gd name="T2" fmla="*/ 0 w 36"/>
                                <a:gd name="T3" fmla="*/ 0 h 47"/>
                                <a:gd name="T4" fmla="*/ 0 w 36"/>
                                <a:gd name="T5" fmla="*/ 0 h 47"/>
                                <a:gd name="T6" fmla="*/ 0 w 36"/>
                                <a:gd name="T7" fmla="*/ 0 h 47"/>
                                <a:gd name="T8" fmla="*/ 0 w 36"/>
                                <a:gd name="T9" fmla="*/ 0 h 47"/>
                                <a:gd name="T10" fmla="*/ 0 w 36"/>
                                <a:gd name="T11" fmla="*/ 0 h 47"/>
                                <a:gd name="T12" fmla="*/ 0 60000 65536"/>
                                <a:gd name="T13" fmla="*/ 0 60000 65536"/>
                                <a:gd name="T14" fmla="*/ 0 60000 65536"/>
                                <a:gd name="T15" fmla="*/ 0 60000 65536"/>
                                <a:gd name="T16" fmla="*/ 0 60000 65536"/>
                                <a:gd name="T17" fmla="*/ 0 60000 65536"/>
                                <a:gd name="T18" fmla="*/ 0 w 36"/>
                                <a:gd name="T19" fmla="*/ 0 h 47"/>
                                <a:gd name="T20" fmla="*/ 36 w 36"/>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6" h="47">
                                  <a:moveTo>
                                    <a:pt x="0" y="0"/>
                                  </a:moveTo>
                                  <a:lnTo>
                                    <a:pt x="17" y="8"/>
                                  </a:lnTo>
                                  <a:lnTo>
                                    <a:pt x="36" y="11"/>
                                  </a:lnTo>
                                  <a:lnTo>
                                    <a:pt x="33" y="25"/>
                                  </a:lnTo>
                                  <a:lnTo>
                                    <a:pt x="2" y="47"/>
                                  </a:lnTo>
                                  <a:lnTo>
                                    <a:pt x="0"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29" name="Freeform 1508"/>
                            <p:cNvSpPr>
                              <a:spLocks/>
                            </p:cNvSpPr>
                            <p:nvPr/>
                          </p:nvSpPr>
                          <p:spPr bwMode="auto">
                            <a:xfrm>
                              <a:off x="4990" y="2834"/>
                              <a:ext cx="20" cy="22"/>
                            </a:xfrm>
                            <a:custGeom>
                              <a:avLst/>
                              <a:gdLst>
                                <a:gd name="T0" fmla="*/ 0 w 42"/>
                                <a:gd name="T1" fmla="*/ 0 h 47"/>
                                <a:gd name="T2" fmla="*/ 0 w 42"/>
                                <a:gd name="T3" fmla="*/ 0 h 47"/>
                                <a:gd name="T4" fmla="*/ 0 w 42"/>
                                <a:gd name="T5" fmla="*/ 0 h 47"/>
                                <a:gd name="T6" fmla="*/ 0 w 42"/>
                                <a:gd name="T7" fmla="*/ 0 h 47"/>
                                <a:gd name="T8" fmla="*/ 0 w 42"/>
                                <a:gd name="T9" fmla="*/ 0 h 47"/>
                                <a:gd name="T10" fmla="*/ 0 w 42"/>
                                <a:gd name="T11" fmla="*/ 0 h 47"/>
                                <a:gd name="T12" fmla="*/ 0 w 42"/>
                                <a:gd name="T13" fmla="*/ 0 h 47"/>
                                <a:gd name="T14" fmla="*/ 0 60000 65536"/>
                                <a:gd name="T15" fmla="*/ 0 60000 65536"/>
                                <a:gd name="T16" fmla="*/ 0 60000 65536"/>
                                <a:gd name="T17" fmla="*/ 0 60000 65536"/>
                                <a:gd name="T18" fmla="*/ 0 60000 65536"/>
                                <a:gd name="T19" fmla="*/ 0 60000 65536"/>
                                <a:gd name="T20" fmla="*/ 0 60000 65536"/>
                                <a:gd name="T21" fmla="*/ 0 w 42"/>
                                <a:gd name="T22" fmla="*/ 0 h 47"/>
                                <a:gd name="T23" fmla="*/ 42 w 42"/>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47">
                                  <a:moveTo>
                                    <a:pt x="0" y="0"/>
                                  </a:moveTo>
                                  <a:lnTo>
                                    <a:pt x="27" y="1"/>
                                  </a:lnTo>
                                  <a:lnTo>
                                    <a:pt x="34" y="8"/>
                                  </a:lnTo>
                                  <a:lnTo>
                                    <a:pt x="34" y="27"/>
                                  </a:lnTo>
                                  <a:lnTo>
                                    <a:pt x="42" y="47"/>
                                  </a:lnTo>
                                  <a:lnTo>
                                    <a:pt x="27" y="44"/>
                                  </a:lnTo>
                                  <a:lnTo>
                                    <a:pt x="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30" name="Freeform 1509"/>
                            <p:cNvSpPr>
                              <a:spLocks/>
                            </p:cNvSpPr>
                            <p:nvPr/>
                          </p:nvSpPr>
                          <p:spPr bwMode="auto">
                            <a:xfrm>
                              <a:off x="4990" y="2834"/>
                              <a:ext cx="20" cy="22"/>
                            </a:xfrm>
                            <a:custGeom>
                              <a:avLst/>
                              <a:gdLst>
                                <a:gd name="T0" fmla="*/ 0 w 42"/>
                                <a:gd name="T1" fmla="*/ 0 h 47"/>
                                <a:gd name="T2" fmla="*/ 0 w 42"/>
                                <a:gd name="T3" fmla="*/ 0 h 47"/>
                                <a:gd name="T4" fmla="*/ 0 w 42"/>
                                <a:gd name="T5" fmla="*/ 0 h 47"/>
                                <a:gd name="T6" fmla="*/ 0 w 42"/>
                                <a:gd name="T7" fmla="*/ 0 h 47"/>
                                <a:gd name="T8" fmla="*/ 0 w 42"/>
                                <a:gd name="T9" fmla="*/ 0 h 47"/>
                                <a:gd name="T10" fmla="*/ 0 w 42"/>
                                <a:gd name="T11" fmla="*/ 0 h 47"/>
                                <a:gd name="T12" fmla="*/ 0 w 42"/>
                                <a:gd name="T13" fmla="*/ 0 h 47"/>
                                <a:gd name="T14" fmla="*/ 0 60000 65536"/>
                                <a:gd name="T15" fmla="*/ 0 60000 65536"/>
                                <a:gd name="T16" fmla="*/ 0 60000 65536"/>
                                <a:gd name="T17" fmla="*/ 0 60000 65536"/>
                                <a:gd name="T18" fmla="*/ 0 60000 65536"/>
                                <a:gd name="T19" fmla="*/ 0 60000 65536"/>
                                <a:gd name="T20" fmla="*/ 0 60000 65536"/>
                                <a:gd name="T21" fmla="*/ 0 w 42"/>
                                <a:gd name="T22" fmla="*/ 0 h 47"/>
                                <a:gd name="T23" fmla="*/ 42 w 42"/>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47">
                                  <a:moveTo>
                                    <a:pt x="0" y="0"/>
                                  </a:moveTo>
                                  <a:lnTo>
                                    <a:pt x="27" y="1"/>
                                  </a:lnTo>
                                  <a:lnTo>
                                    <a:pt x="34" y="8"/>
                                  </a:lnTo>
                                  <a:lnTo>
                                    <a:pt x="34" y="27"/>
                                  </a:lnTo>
                                  <a:lnTo>
                                    <a:pt x="42" y="47"/>
                                  </a:lnTo>
                                  <a:lnTo>
                                    <a:pt x="27" y="44"/>
                                  </a:lnTo>
                                  <a:lnTo>
                                    <a:pt x="0"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31" name="Freeform 1510"/>
                            <p:cNvSpPr>
                              <a:spLocks/>
                            </p:cNvSpPr>
                            <p:nvPr/>
                          </p:nvSpPr>
                          <p:spPr bwMode="auto">
                            <a:xfrm>
                              <a:off x="4974" y="2833"/>
                              <a:ext cx="12" cy="12"/>
                            </a:xfrm>
                            <a:custGeom>
                              <a:avLst/>
                              <a:gdLst>
                                <a:gd name="T0" fmla="*/ 0 w 26"/>
                                <a:gd name="T1" fmla="*/ 0 h 26"/>
                                <a:gd name="T2" fmla="*/ 0 w 26"/>
                                <a:gd name="T3" fmla="*/ 0 h 26"/>
                                <a:gd name="T4" fmla="*/ 0 w 26"/>
                                <a:gd name="T5" fmla="*/ 0 h 26"/>
                                <a:gd name="T6" fmla="*/ 0 w 26"/>
                                <a:gd name="T7" fmla="*/ 0 h 26"/>
                                <a:gd name="T8" fmla="*/ 0 w 26"/>
                                <a:gd name="T9" fmla="*/ 0 h 26"/>
                                <a:gd name="T10" fmla="*/ 0 w 26"/>
                                <a:gd name="T11" fmla="*/ 0 h 26"/>
                                <a:gd name="T12" fmla="*/ 0 60000 65536"/>
                                <a:gd name="T13" fmla="*/ 0 60000 65536"/>
                                <a:gd name="T14" fmla="*/ 0 60000 65536"/>
                                <a:gd name="T15" fmla="*/ 0 60000 65536"/>
                                <a:gd name="T16" fmla="*/ 0 60000 65536"/>
                                <a:gd name="T17" fmla="*/ 0 60000 65536"/>
                                <a:gd name="T18" fmla="*/ 0 w 26"/>
                                <a:gd name="T19" fmla="*/ 0 h 26"/>
                                <a:gd name="T20" fmla="*/ 26 w 26"/>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6" h="26">
                                  <a:moveTo>
                                    <a:pt x="2" y="0"/>
                                  </a:moveTo>
                                  <a:lnTo>
                                    <a:pt x="25" y="18"/>
                                  </a:lnTo>
                                  <a:lnTo>
                                    <a:pt x="26" y="26"/>
                                  </a:lnTo>
                                  <a:lnTo>
                                    <a:pt x="10" y="13"/>
                                  </a:lnTo>
                                  <a:lnTo>
                                    <a:pt x="0" y="18"/>
                                  </a:lnTo>
                                  <a:lnTo>
                                    <a:pt x="2"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32" name="Freeform 1511"/>
                            <p:cNvSpPr>
                              <a:spLocks/>
                            </p:cNvSpPr>
                            <p:nvPr/>
                          </p:nvSpPr>
                          <p:spPr bwMode="auto">
                            <a:xfrm>
                              <a:off x="4974" y="2833"/>
                              <a:ext cx="12" cy="12"/>
                            </a:xfrm>
                            <a:custGeom>
                              <a:avLst/>
                              <a:gdLst>
                                <a:gd name="T0" fmla="*/ 0 w 26"/>
                                <a:gd name="T1" fmla="*/ 0 h 26"/>
                                <a:gd name="T2" fmla="*/ 0 w 26"/>
                                <a:gd name="T3" fmla="*/ 0 h 26"/>
                                <a:gd name="T4" fmla="*/ 0 w 26"/>
                                <a:gd name="T5" fmla="*/ 0 h 26"/>
                                <a:gd name="T6" fmla="*/ 0 w 26"/>
                                <a:gd name="T7" fmla="*/ 0 h 26"/>
                                <a:gd name="T8" fmla="*/ 0 w 26"/>
                                <a:gd name="T9" fmla="*/ 0 h 26"/>
                                <a:gd name="T10" fmla="*/ 0 w 26"/>
                                <a:gd name="T11" fmla="*/ 0 h 26"/>
                                <a:gd name="T12" fmla="*/ 0 60000 65536"/>
                                <a:gd name="T13" fmla="*/ 0 60000 65536"/>
                                <a:gd name="T14" fmla="*/ 0 60000 65536"/>
                                <a:gd name="T15" fmla="*/ 0 60000 65536"/>
                                <a:gd name="T16" fmla="*/ 0 60000 65536"/>
                                <a:gd name="T17" fmla="*/ 0 60000 65536"/>
                                <a:gd name="T18" fmla="*/ 0 w 26"/>
                                <a:gd name="T19" fmla="*/ 0 h 26"/>
                                <a:gd name="T20" fmla="*/ 26 w 26"/>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6" h="26">
                                  <a:moveTo>
                                    <a:pt x="2" y="0"/>
                                  </a:moveTo>
                                  <a:lnTo>
                                    <a:pt x="25" y="18"/>
                                  </a:lnTo>
                                  <a:lnTo>
                                    <a:pt x="26" y="26"/>
                                  </a:lnTo>
                                  <a:lnTo>
                                    <a:pt x="10" y="13"/>
                                  </a:lnTo>
                                  <a:lnTo>
                                    <a:pt x="0" y="18"/>
                                  </a:lnTo>
                                  <a:lnTo>
                                    <a:pt x="2"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33" name="Freeform 1512"/>
                            <p:cNvSpPr>
                              <a:spLocks/>
                            </p:cNvSpPr>
                            <p:nvPr/>
                          </p:nvSpPr>
                          <p:spPr bwMode="auto">
                            <a:xfrm>
                              <a:off x="4956" y="2833"/>
                              <a:ext cx="2" cy="6"/>
                            </a:xfrm>
                            <a:custGeom>
                              <a:avLst/>
                              <a:gdLst>
                                <a:gd name="T0" fmla="*/ 0 w 5"/>
                                <a:gd name="T1" fmla="*/ 0 h 13"/>
                                <a:gd name="T2" fmla="*/ 0 w 5"/>
                                <a:gd name="T3" fmla="*/ 0 h 13"/>
                                <a:gd name="T4" fmla="*/ 0 w 5"/>
                                <a:gd name="T5" fmla="*/ 0 h 13"/>
                                <a:gd name="T6" fmla="*/ 0 w 5"/>
                                <a:gd name="T7" fmla="*/ 0 h 13"/>
                                <a:gd name="T8" fmla="*/ 0 60000 65536"/>
                                <a:gd name="T9" fmla="*/ 0 60000 65536"/>
                                <a:gd name="T10" fmla="*/ 0 60000 65536"/>
                                <a:gd name="T11" fmla="*/ 0 60000 65536"/>
                                <a:gd name="T12" fmla="*/ 0 w 5"/>
                                <a:gd name="T13" fmla="*/ 0 h 13"/>
                                <a:gd name="T14" fmla="*/ 5 w 5"/>
                                <a:gd name="T15" fmla="*/ 13 h 13"/>
                              </a:gdLst>
                              <a:ahLst/>
                              <a:cxnLst>
                                <a:cxn ang="T8">
                                  <a:pos x="T0" y="T1"/>
                                </a:cxn>
                                <a:cxn ang="T9">
                                  <a:pos x="T2" y="T3"/>
                                </a:cxn>
                                <a:cxn ang="T10">
                                  <a:pos x="T4" y="T5"/>
                                </a:cxn>
                                <a:cxn ang="T11">
                                  <a:pos x="T6" y="T7"/>
                                </a:cxn>
                              </a:cxnLst>
                              <a:rect l="T12" t="T13" r="T14" b="T15"/>
                              <a:pathLst>
                                <a:path w="5" h="13">
                                  <a:moveTo>
                                    <a:pt x="0" y="5"/>
                                  </a:moveTo>
                                  <a:lnTo>
                                    <a:pt x="5" y="0"/>
                                  </a:lnTo>
                                  <a:lnTo>
                                    <a:pt x="0" y="13"/>
                                  </a:lnTo>
                                  <a:lnTo>
                                    <a:pt x="0" y="5"/>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34" name="Freeform 1513"/>
                            <p:cNvSpPr>
                              <a:spLocks/>
                            </p:cNvSpPr>
                            <p:nvPr/>
                          </p:nvSpPr>
                          <p:spPr bwMode="auto">
                            <a:xfrm>
                              <a:off x="4956" y="2833"/>
                              <a:ext cx="2" cy="6"/>
                            </a:xfrm>
                            <a:custGeom>
                              <a:avLst/>
                              <a:gdLst>
                                <a:gd name="T0" fmla="*/ 0 w 5"/>
                                <a:gd name="T1" fmla="*/ 0 h 13"/>
                                <a:gd name="T2" fmla="*/ 0 w 5"/>
                                <a:gd name="T3" fmla="*/ 0 h 13"/>
                                <a:gd name="T4" fmla="*/ 0 w 5"/>
                                <a:gd name="T5" fmla="*/ 0 h 13"/>
                                <a:gd name="T6" fmla="*/ 0 w 5"/>
                                <a:gd name="T7" fmla="*/ 0 h 13"/>
                                <a:gd name="T8" fmla="*/ 0 60000 65536"/>
                                <a:gd name="T9" fmla="*/ 0 60000 65536"/>
                                <a:gd name="T10" fmla="*/ 0 60000 65536"/>
                                <a:gd name="T11" fmla="*/ 0 60000 65536"/>
                                <a:gd name="T12" fmla="*/ 0 w 5"/>
                                <a:gd name="T13" fmla="*/ 0 h 13"/>
                                <a:gd name="T14" fmla="*/ 5 w 5"/>
                                <a:gd name="T15" fmla="*/ 13 h 13"/>
                              </a:gdLst>
                              <a:ahLst/>
                              <a:cxnLst>
                                <a:cxn ang="T8">
                                  <a:pos x="T0" y="T1"/>
                                </a:cxn>
                                <a:cxn ang="T9">
                                  <a:pos x="T2" y="T3"/>
                                </a:cxn>
                                <a:cxn ang="T10">
                                  <a:pos x="T4" y="T5"/>
                                </a:cxn>
                                <a:cxn ang="T11">
                                  <a:pos x="T6" y="T7"/>
                                </a:cxn>
                              </a:cxnLst>
                              <a:rect l="T12" t="T13" r="T14" b="T15"/>
                              <a:pathLst>
                                <a:path w="5" h="13">
                                  <a:moveTo>
                                    <a:pt x="0" y="5"/>
                                  </a:moveTo>
                                  <a:lnTo>
                                    <a:pt x="5" y="0"/>
                                  </a:lnTo>
                                  <a:lnTo>
                                    <a:pt x="0" y="13"/>
                                  </a:lnTo>
                                  <a:lnTo>
                                    <a:pt x="0" y="5"/>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35" name="Freeform 1514"/>
                            <p:cNvSpPr>
                              <a:spLocks/>
                            </p:cNvSpPr>
                            <p:nvPr/>
                          </p:nvSpPr>
                          <p:spPr bwMode="auto">
                            <a:xfrm>
                              <a:off x="4955" y="2819"/>
                              <a:ext cx="3" cy="5"/>
                            </a:xfrm>
                            <a:custGeom>
                              <a:avLst/>
                              <a:gdLst>
                                <a:gd name="T0" fmla="*/ 0 w 8"/>
                                <a:gd name="T1" fmla="*/ 1 h 10"/>
                                <a:gd name="T2" fmla="*/ 0 w 8"/>
                                <a:gd name="T3" fmla="*/ 0 h 10"/>
                                <a:gd name="T4" fmla="*/ 0 w 8"/>
                                <a:gd name="T5" fmla="*/ 1 h 10"/>
                                <a:gd name="T6" fmla="*/ 0 w 8"/>
                                <a:gd name="T7" fmla="*/ 1 h 10"/>
                                <a:gd name="T8" fmla="*/ 0 w 8"/>
                                <a:gd name="T9" fmla="*/ 1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2" y="5"/>
                                  </a:moveTo>
                                  <a:lnTo>
                                    <a:pt x="0" y="0"/>
                                  </a:lnTo>
                                  <a:lnTo>
                                    <a:pt x="8" y="2"/>
                                  </a:lnTo>
                                  <a:lnTo>
                                    <a:pt x="8" y="10"/>
                                  </a:lnTo>
                                  <a:lnTo>
                                    <a:pt x="2" y="5"/>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36" name="Freeform 1515"/>
                            <p:cNvSpPr>
                              <a:spLocks/>
                            </p:cNvSpPr>
                            <p:nvPr/>
                          </p:nvSpPr>
                          <p:spPr bwMode="auto">
                            <a:xfrm>
                              <a:off x="4955" y="2819"/>
                              <a:ext cx="3" cy="5"/>
                            </a:xfrm>
                            <a:custGeom>
                              <a:avLst/>
                              <a:gdLst>
                                <a:gd name="T0" fmla="*/ 0 w 8"/>
                                <a:gd name="T1" fmla="*/ 1 h 10"/>
                                <a:gd name="T2" fmla="*/ 0 w 8"/>
                                <a:gd name="T3" fmla="*/ 0 h 10"/>
                                <a:gd name="T4" fmla="*/ 0 w 8"/>
                                <a:gd name="T5" fmla="*/ 1 h 10"/>
                                <a:gd name="T6" fmla="*/ 0 w 8"/>
                                <a:gd name="T7" fmla="*/ 1 h 10"/>
                                <a:gd name="T8" fmla="*/ 0 w 8"/>
                                <a:gd name="T9" fmla="*/ 1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2" y="5"/>
                                  </a:moveTo>
                                  <a:lnTo>
                                    <a:pt x="0" y="0"/>
                                  </a:lnTo>
                                  <a:lnTo>
                                    <a:pt x="8" y="2"/>
                                  </a:lnTo>
                                  <a:lnTo>
                                    <a:pt x="8" y="10"/>
                                  </a:lnTo>
                                  <a:lnTo>
                                    <a:pt x="2" y="5"/>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37" name="Freeform 1516"/>
                            <p:cNvSpPr>
                              <a:spLocks/>
                            </p:cNvSpPr>
                            <p:nvPr/>
                          </p:nvSpPr>
                          <p:spPr bwMode="auto">
                            <a:xfrm>
                              <a:off x="4955" y="2796"/>
                              <a:ext cx="1" cy="5"/>
                            </a:xfrm>
                            <a:custGeom>
                              <a:avLst/>
                              <a:gdLst>
                                <a:gd name="T0" fmla="*/ 0 w 3"/>
                                <a:gd name="T1" fmla="*/ 0 h 13"/>
                                <a:gd name="T2" fmla="*/ 0 w 3"/>
                                <a:gd name="T3" fmla="*/ 0 h 13"/>
                                <a:gd name="T4" fmla="*/ 0 w 3"/>
                                <a:gd name="T5" fmla="*/ 0 h 13"/>
                                <a:gd name="T6" fmla="*/ 0 w 3"/>
                                <a:gd name="T7" fmla="*/ 0 h 13"/>
                                <a:gd name="T8" fmla="*/ 0 60000 65536"/>
                                <a:gd name="T9" fmla="*/ 0 60000 65536"/>
                                <a:gd name="T10" fmla="*/ 0 60000 65536"/>
                                <a:gd name="T11" fmla="*/ 0 60000 65536"/>
                                <a:gd name="T12" fmla="*/ 0 w 3"/>
                                <a:gd name="T13" fmla="*/ 0 h 13"/>
                                <a:gd name="T14" fmla="*/ 3 w 3"/>
                                <a:gd name="T15" fmla="*/ 13 h 13"/>
                              </a:gdLst>
                              <a:ahLst/>
                              <a:cxnLst>
                                <a:cxn ang="T8">
                                  <a:pos x="T0" y="T1"/>
                                </a:cxn>
                                <a:cxn ang="T9">
                                  <a:pos x="T2" y="T3"/>
                                </a:cxn>
                                <a:cxn ang="T10">
                                  <a:pos x="T4" y="T5"/>
                                </a:cxn>
                                <a:cxn ang="T11">
                                  <a:pos x="T6" y="T7"/>
                                </a:cxn>
                              </a:cxnLst>
                              <a:rect l="T12" t="T13" r="T14" b="T15"/>
                              <a:pathLst>
                                <a:path w="3" h="13">
                                  <a:moveTo>
                                    <a:pt x="0" y="3"/>
                                  </a:moveTo>
                                  <a:lnTo>
                                    <a:pt x="3" y="0"/>
                                  </a:lnTo>
                                  <a:lnTo>
                                    <a:pt x="3" y="13"/>
                                  </a:lnTo>
                                  <a:lnTo>
                                    <a:pt x="0" y="3"/>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38" name="Freeform 1517"/>
                            <p:cNvSpPr>
                              <a:spLocks/>
                            </p:cNvSpPr>
                            <p:nvPr/>
                          </p:nvSpPr>
                          <p:spPr bwMode="auto">
                            <a:xfrm>
                              <a:off x="4955" y="2796"/>
                              <a:ext cx="1" cy="5"/>
                            </a:xfrm>
                            <a:custGeom>
                              <a:avLst/>
                              <a:gdLst>
                                <a:gd name="T0" fmla="*/ 0 w 3"/>
                                <a:gd name="T1" fmla="*/ 0 h 13"/>
                                <a:gd name="T2" fmla="*/ 0 w 3"/>
                                <a:gd name="T3" fmla="*/ 0 h 13"/>
                                <a:gd name="T4" fmla="*/ 0 w 3"/>
                                <a:gd name="T5" fmla="*/ 0 h 13"/>
                                <a:gd name="T6" fmla="*/ 0 w 3"/>
                                <a:gd name="T7" fmla="*/ 0 h 13"/>
                                <a:gd name="T8" fmla="*/ 0 60000 65536"/>
                                <a:gd name="T9" fmla="*/ 0 60000 65536"/>
                                <a:gd name="T10" fmla="*/ 0 60000 65536"/>
                                <a:gd name="T11" fmla="*/ 0 60000 65536"/>
                                <a:gd name="T12" fmla="*/ 0 w 3"/>
                                <a:gd name="T13" fmla="*/ 0 h 13"/>
                                <a:gd name="T14" fmla="*/ 3 w 3"/>
                                <a:gd name="T15" fmla="*/ 13 h 13"/>
                              </a:gdLst>
                              <a:ahLst/>
                              <a:cxnLst>
                                <a:cxn ang="T8">
                                  <a:pos x="T0" y="T1"/>
                                </a:cxn>
                                <a:cxn ang="T9">
                                  <a:pos x="T2" y="T3"/>
                                </a:cxn>
                                <a:cxn ang="T10">
                                  <a:pos x="T4" y="T5"/>
                                </a:cxn>
                                <a:cxn ang="T11">
                                  <a:pos x="T6" y="T7"/>
                                </a:cxn>
                              </a:cxnLst>
                              <a:rect l="T12" t="T13" r="T14" b="T15"/>
                              <a:pathLst>
                                <a:path w="3" h="13">
                                  <a:moveTo>
                                    <a:pt x="0" y="3"/>
                                  </a:moveTo>
                                  <a:lnTo>
                                    <a:pt x="3" y="0"/>
                                  </a:lnTo>
                                  <a:lnTo>
                                    <a:pt x="3" y="13"/>
                                  </a:lnTo>
                                  <a:lnTo>
                                    <a:pt x="0" y="3"/>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39" name="Freeform 1518"/>
                            <p:cNvSpPr>
                              <a:spLocks/>
                            </p:cNvSpPr>
                            <p:nvPr/>
                          </p:nvSpPr>
                          <p:spPr bwMode="auto">
                            <a:xfrm>
                              <a:off x="4924" y="2743"/>
                              <a:ext cx="63" cy="91"/>
                            </a:xfrm>
                            <a:custGeom>
                              <a:avLst/>
                              <a:gdLst>
                                <a:gd name="T0" fmla="*/ 0 w 137"/>
                                <a:gd name="T1" fmla="*/ 0 h 199"/>
                                <a:gd name="T2" fmla="*/ 0 w 137"/>
                                <a:gd name="T3" fmla="*/ 0 h 199"/>
                                <a:gd name="T4" fmla="*/ 0 w 137"/>
                                <a:gd name="T5" fmla="*/ 0 h 199"/>
                                <a:gd name="T6" fmla="*/ 0 w 137"/>
                                <a:gd name="T7" fmla="*/ 0 h 199"/>
                                <a:gd name="T8" fmla="*/ 0 w 137"/>
                                <a:gd name="T9" fmla="*/ 0 h 199"/>
                                <a:gd name="T10" fmla="*/ 0 w 137"/>
                                <a:gd name="T11" fmla="*/ 0 h 199"/>
                                <a:gd name="T12" fmla="*/ 0 w 137"/>
                                <a:gd name="T13" fmla="*/ 0 h 199"/>
                                <a:gd name="T14" fmla="*/ 0 w 137"/>
                                <a:gd name="T15" fmla="*/ 0 h 199"/>
                                <a:gd name="T16" fmla="*/ 0 w 137"/>
                                <a:gd name="T17" fmla="*/ 0 h 199"/>
                                <a:gd name="T18" fmla="*/ 0 w 137"/>
                                <a:gd name="T19" fmla="*/ 0 h 199"/>
                                <a:gd name="T20" fmla="*/ 0 w 137"/>
                                <a:gd name="T21" fmla="*/ 0 h 199"/>
                                <a:gd name="T22" fmla="*/ 0 w 137"/>
                                <a:gd name="T23" fmla="*/ 0 h 199"/>
                                <a:gd name="T24" fmla="*/ 0 w 137"/>
                                <a:gd name="T25" fmla="*/ 0 h 199"/>
                                <a:gd name="T26" fmla="*/ 0 w 137"/>
                                <a:gd name="T27" fmla="*/ 0 h 199"/>
                                <a:gd name="T28" fmla="*/ 0 w 137"/>
                                <a:gd name="T29" fmla="*/ 0 h 199"/>
                                <a:gd name="T30" fmla="*/ 0 w 137"/>
                                <a:gd name="T31" fmla="*/ 0 h 199"/>
                                <a:gd name="T32" fmla="*/ 0 w 137"/>
                                <a:gd name="T33" fmla="*/ 0 h 199"/>
                                <a:gd name="T34" fmla="*/ 0 w 137"/>
                                <a:gd name="T35" fmla="*/ 0 h 199"/>
                                <a:gd name="T36" fmla="*/ 0 w 137"/>
                                <a:gd name="T37" fmla="*/ 0 h 199"/>
                                <a:gd name="T38" fmla="*/ 0 w 137"/>
                                <a:gd name="T39" fmla="*/ 0 h 199"/>
                                <a:gd name="T40" fmla="*/ 0 w 137"/>
                                <a:gd name="T41" fmla="*/ 0 h 199"/>
                                <a:gd name="T42" fmla="*/ 0 w 137"/>
                                <a:gd name="T43" fmla="*/ 0 h 199"/>
                                <a:gd name="T44" fmla="*/ 0 w 137"/>
                                <a:gd name="T45" fmla="*/ 0 h 199"/>
                                <a:gd name="T46" fmla="*/ 0 w 137"/>
                                <a:gd name="T47" fmla="*/ 0 h 199"/>
                                <a:gd name="T48" fmla="*/ 0 w 137"/>
                                <a:gd name="T49" fmla="*/ 0 h 199"/>
                                <a:gd name="T50" fmla="*/ 0 w 137"/>
                                <a:gd name="T51" fmla="*/ 0 h 199"/>
                                <a:gd name="T52" fmla="*/ 0 w 137"/>
                                <a:gd name="T53" fmla="*/ 0 h 199"/>
                                <a:gd name="T54" fmla="*/ 0 w 137"/>
                                <a:gd name="T55" fmla="*/ 0 h 199"/>
                                <a:gd name="T56" fmla="*/ 0 w 137"/>
                                <a:gd name="T57" fmla="*/ 0 h 199"/>
                                <a:gd name="T58" fmla="*/ 0 w 137"/>
                                <a:gd name="T59" fmla="*/ 0 h 199"/>
                                <a:gd name="T60" fmla="*/ 0 w 137"/>
                                <a:gd name="T61" fmla="*/ 0 h 199"/>
                                <a:gd name="T62" fmla="*/ 0 w 137"/>
                                <a:gd name="T63" fmla="*/ 0 h 199"/>
                                <a:gd name="T64" fmla="*/ 0 w 137"/>
                                <a:gd name="T65" fmla="*/ 0 h 199"/>
                                <a:gd name="T66" fmla="*/ 0 w 137"/>
                                <a:gd name="T67" fmla="*/ 0 h 199"/>
                                <a:gd name="T68" fmla="*/ 0 w 137"/>
                                <a:gd name="T69" fmla="*/ 0 h 199"/>
                                <a:gd name="T70" fmla="*/ 0 w 137"/>
                                <a:gd name="T71" fmla="*/ 0 h 199"/>
                                <a:gd name="T72" fmla="*/ 0 w 137"/>
                                <a:gd name="T73" fmla="*/ 0 h 199"/>
                                <a:gd name="T74" fmla="*/ 0 w 137"/>
                                <a:gd name="T75" fmla="*/ 0 h 199"/>
                                <a:gd name="T76" fmla="*/ 0 w 137"/>
                                <a:gd name="T77" fmla="*/ 0 h 199"/>
                                <a:gd name="T78" fmla="*/ 0 w 137"/>
                                <a:gd name="T79" fmla="*/ 0 h 199"/>
                                <a:gd name="T80" fmla="*/ 0 w 137"/>
                                <a:gd name="T81" fmla="*/ 0 h 199"/>
                                <a:gd name="T82" fmla="*/ 0 w 137"/>
                                <a:gd name="T83" fmla="*/ 0 h 1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7"/>
                                <a:gd name="T127" fmla="*/ 0 h 199"/>
                                <a:gd name="T128" fmla="*/ 137 w 137"/>
                                <a:gd name="T129" fmla="*/ 199 h 19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7" h="199">
                                  <a:moveTo>
                                    <a:pt x="78" y="5"/>
                                  </a:moveTo>
                                  <a:lnTo>
                                    <a:pt x="76" y="36"/>
                                  </a:lnTo>
                                  <a:lnTo>
                                    <a:pt x="86" y="55"/>
                                  </a:lnTo>
                                  <a:lnTo>
                                    <a:pt x="75" y="81"/>
                                  </a:lnTo>
                                  <a:lnTo>
                                    <a:pt x="62" y="89"/>
                                  </a:lnTo>
                                  <a:lnTo>
                                    <a:pt x="52" y="107"/>
                                  </a:lnTo>
                                  <a:lnTo>
                                    <a:pt x="59" y="137"/>
                                  </a:lnTo>
                                  <a:lnTo>
                                    <a:pt x="70" y="153"/>
                                  </a:lnTo>
                                  <a:lnTo>
                                    <a:pt x="78" y="151"/>
                                  </a:lnTo>
                                  <a:lnTo>
                                    <a:pt x="78" y="143"/>
                                  </a:lnTo>
                                  <a:lnTo>
                                    <a:pt x="91" y="138"/>
                                  </a:lnTo>
                                  <a:lnTo>
                                    <a:pt x="106" y="159"/>
                                  </a:lnTo>
                                  <a:lnTo>
                                    <a:pt x="109" y="150"/>
                                  </a:lnTo>
                                  <a:lnTo>
                                    <a:pt x="129" y="158"/>
                                  </a:lnTo>
                                  <a:lnTo>
                                    <a:pt x="120" y="163"/>
                                  </a:lnTo>
                                  <a:lnTo>
                                    <a:pt x="129" y="174"/>
                                  </a:lnTo>
                                  <a:lnTo>
                                    <a:pt x="129" y="179"/>
                                  </a:lnTo>
                                  <a:lnTo>
                                    <a:pt x="137" y="184"/>
                                  </a:lnTo>
                                  <a:lnTo>
                                    <a:pt x="133" y="199"/>
                                  </a:lnTo>
                                  <a:lnTo>
                                    <a:pt x="129" y="190"/>
                                  </a:lnTo>
                                  <a:lnTo>
                                    <a:pt x="132" y="187"/>
                                  </a:lnTo>
                                  <a:lnTo>
                                    <a:pt x="112" y="179"/>
                                  </a:lnTo>
                                  <a:lnTo>
                                    <a:pt x="91" y="155"/>
                                  </a:lnTo>
                                  <a:lnTo>
                                    <a:pt x="86" y="153"/>
                                  </a:lnTo>
                                  <a:lnTo>
                                    <a:pt x="91" y="176"/>
                                  </a:lnTo>
                                  <a:lnTo>
                                    <a:pt x="68" y="153"/>
                                  </a:lnTo>
                                  <a:lnTo>
                                    <a:pt x="59" y="153"/>
                                  </a:lnTo>
                                  <a:lnTo>
                                    <a:pt x="50" y="161"/>
                                  </a:lnTo>
                                  <a:lnTo>
                                    <a:pt x="29" y="158"/>
                                  </a:lnTo>
                                  <a:lnTo>
                                    <a:pt x="28" y="145"/>
                                  </a:lnTo>
                                  <a:lnTo>
                                    <a:pt x="36" y="129"/>
                                  </a:lnTo>
                                  <a:lnTo>
                                    <a:pt x="26" y="125"/>
                                  </a:lnTo>
                                  <a:lnTo>
                                    <a:pt x="24" y="137"/>
                                  </a:lnTo>
                                  <a:lnTo>
                                    <a:pt x="10" y="114"/>
                                  </a:lnTo>
                                  <a:lnTo>
                                    <a:pt x="0" y="80"/>
                                  </a:lnTo>
                                  <a:lnTo>
                                    <a:pt x="18" y="81"/>
                                  </a:lnTo>
                                  <a:lnTo>
                                    <a:pt x="26" y="3"/>
                                  </a:lnTo>
                                  <a:lnTo>
                                    <a:pt x="29" y="0"/>
                                  </a:lnTo>
                                  <a:lnTo>
                                    <a:pt x="60" y="10"/>
                                  </a:lnTo>
                                  <a:lnTo>
                                    <a:pt x="70" y="8"/>
                                  </a:lnTo>
                                  <a:lnTo>
                                    <a:pt x="73" y="2"/>
                                  </a:lnTo>
                                  <a:lnTo>
                                    <a:pt x="78" y="5"/>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40" name="Freeform 1519"/>
                            <p:cNvSpPr>
                              <a:spLocks/>
                            </p:cNvSpPr>
                            <p:nvPr/>
                          </p:nvSpPr>
                          <p:spPr bwMode="auto">
                            <a:xfrm>
                              <a:off x="4924" y="2743"/>
                              <a:ext cx="63" cy="91"/>
                            </a:xfrm>
                            <a:custGeom>
                              <a:avLst/>
                              <a:gdLst>
                                <a:gd name="T0" fmla="*/ 0 w 137"/>
                                <a:gd name="T1" fmla="*/ 0 h 199"/>
                                <a:gd name="T2" fmla="*/ 0 w 137"/>
                                <a:gd name="T3" fmla="*/ 0 h 199"/>
                                <a:gd name="T4" fmla="*/ 0 w 137"/>
                                <a:gd name="T5" fmla="*/ 0 h 199"/>
                                <a:gd name="T6" fmla="*/ 0 w 137"/>
                                <a:gd name="T7" fmla="*/ 0 h 199"/>
                                <a:gd name="T8" fmla="*/ 0 w 137"/>
                                <a:gd name="T9" fmla="*/ 0 h 199"/>
                                <a:gd name="T10" fmla="*/ 0 w 137"/>
                                <a:gd name="T11" fmla="*/ 0 h 199"/>
                                <a:gd name="T12" fmla="*/ 0 w 137"/>
                                <a:gd name="T13" fmla="*/ 0 h 199"/>
                                <a:gd name="T14" fmla="*/ 0 w 137"/>
                                <a:gd name="T15" fmla="*/ 0 h 199"/>
                                <a:gd name="T16" fmla="*/ 0 w 137"/>
                                <a:gd name="T17" fmla="*/ 0 h 199"/>
                                <a:gd name="T18" fmla="*/ 0 w 137"/>
                                <a:gd name="T19" fmla="*/ 0 h 199"/>
                                <a:gd name="T20" fmla="*/ 0 w 137"/>
                                <a:gd name="T21" fmla="*/ 0 h 199"/>
                                <a:gd name="T22" fmla="*/ 0 w 137"/>
                                <a:gd name="T23" fmla="*/ 0 h 199"/>
                                <a:gd name="T24" fmla="*/ 0 w 137"/>
                                <a:gd name="T25" fmla="*/ 0 h 199"/>
                                <a:gd name="T26" fmla="*/ 0 w 137"/>
                                <a:gd name="T27" fmla="*/ 0 h 199"/>
                                <a:gd name="T28" fmla="*/ 0 w 137"/>
                                <a:gd name="T29" fmla="*/ 0 h 199"/>
                                <a:gd name="T30" fmla="*/ 0 w 137"/>
                                <a:gd name="T31" fmla="*/ 0 h 199"/>
                                <a:gd name="T32" fmla="*/ 0 w 137"/>
                                <a:gd name="T33" fmla="*/ 0 h 199"/>
                                <a:gd name="T34" fmla="*/ 0 w 137"/>
                                <a:gd name="T35" fmla="*/ 0 h 199"/>
                                <a:gd name="T36" fmla="*/ 0 w 137"/>
                                <a:gd name="T37" fmla="*/ 0 h 199"/>
                                <a:gd name="T38" fmla="*/ 0 w 137"/>
                                <a:gd name="T39" fmla="*/ 0 h 199"/>
                                <a:gd name="T40" fmla="*/ 0 w 137"/>
                                <a:gd name="T41" fmla="*/ 0 h 199"/>
                                <a:gd name="T42" fmla="*/ 0 w 137"/>
                                <a:gd name="T43" fmla="*/ 0 h 199"/>
                                <a:gd name="T44" fmla="*/ 0 w 137"/>
                                <a:gd name="T45" fmla="*/ 0 h 199"/>
                                <a:gd name="T46" fmla="*/ 0 w 137"/>
                                <a:gd name="T47" fmla="*/ 0 h 199"/>
                                <a:gd name="T48" fmla="*/ 0 w 137"/>
                                <a:gd name="T49" fmla="*/ 0 h 199"/>
                                <a:gd name="T50" fmla="*/ 0 w 137"/>
                                <a:gd name="T51" fmla="*/ 0 h 199"/>
                                <a:gd name="T52" fmla="*/ 0 w 137"/>
                                <a:gd name="T53" fmla="*/ 0 h 199"/>
                                <a:gd name="T54" fmla="*/ 0 w 137"/>
                                <a:gd name="T55" fmla="*/ 0 h 199"/>
                                <a:gd name="T56" fmla="*/ 0 w 137"/>
                                <a:gd name="T57" fmla="*/ 0 h 199"/>
                                <a:gd name="T58" fmla="*/ 0 w 137"/>
                                <a:gd name="T59" fmla="*/ 0 h 199"/>
                                <a:gd name="T60" fmla="*/ 0 w 137"/>
                                <a:gd name="T61" fmla="*/ 0 h 199"/>
                                <a:gd name="T62" fmla="*/ 0 w 137"/>
                                <a:gd name="T63" fmla="*/ 0 h 199"/>
                                <a:gd name="T64" fmla="*/ 0 w 137"/>
                                <a:gd name="T65" fmla="*/ 0 h 199"/>
                                <a:gd name="T66" fmla="*/ 0 w 137"/>
                                <a:gd name="T67" fmla="*/ 0 h 199"/>
                                <a:gd name="T68" fmla="*/ 0 w 137"/>
                                <a:gd name="T69" fmla="*/ 0 h 199"/>
                                <a:gd name="T70" fmla="*/ 0 w 137"/>
                                <a:gd name="T71" fmla="*/ 0 h 199"/>
                                <a:gd name="T72" fmla="*/ 0 w 137"/>
                                <a:gd name="T73" fmla="*/ 0 h 199"/>
                                <a:gd name="T74" fmla="*/ 0 w 137"/>
                                <a:gd name="T75" fmla="*/ 0 h 199"/>
                                <a:gd name="T76" fmla="*/ 0 w 137"/>
                                <a:gd name="T77" fmla="*/ 0 h 199"/>
                                <a:gd name="T78" fmla="*/ 0 w 137"/>
                                <a:gd name="T79" fmla="*/ 0 h 199"/>
                                <a:gd name="T80" fmla="*/ 0 w 137"/>
                                <a:gd name="T81" fmla="*/ 0 h 199"/>
                                <a:gd name="T82" fmla="*/ 0 w 137"/>
                                <a:gd name="T83" fmla="*/ 0 h 1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7"/>
                                <a:gd name="T127" fmla="*/ 0 h 199"/>
                                <a:gd name="T128" fmla="*/ 137 w 137"/>
                                <a:gd name="T129" fmla="*/ 199 h 19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7" h="199">
                                  <a:moveTo>
                                    <a:pt x="78" y="5"/>
                                  </a:moveTo>
                                  <a:lnTo>
                                    <a:pt x="76" y="36"/>
                                  </a:lnTo>
                                  <a:lnTo>
                                    <a:pt x="86" y="55"/>
                                  </a:lnTo>
                                  <a:lnTo>
                                    <a:pt x="75" y="81"/>
                                  </a:lnTo>
                                  <a:lnTo>
                                    <a:pt x="62" y="89"/>
                                  </a:lnTo>
                                  <a:lnTo>
                                    <a:pt x="52" y="107"/>
                                  </a:lnTo>
                                  <a:lnTo>
                                    <a:pt x="59" y="137"/>
                                  </a:lnTo>
                                  <a:lnTo>
                                    <a:pt x="70" y="153"/>
                                  </a:lnTo>
                                  <a:lnTo>
                                    <a:pt x="78" y="151"/>
                                  </a:lnTo>
                                  <a:lnTo>
                                    <a:pt x="78" y="143"/>
                                  </a:lnTo>
                                  <a:lnTo>
                                    <a:pt x="91" y="138"/>
                                  </a:lnTo>
                                  <a:lnTo>
                                    <a:pt x="106" y="159"/>
                                  </a:lnTo>
                                  <a:lnTo>
                                    <a:pt x="109" y="150"/>
                                  </a:lnTo>
                                  <a:lnTo>
                                    <a:pt x="129" y="158"/>
                                  </a:lnTo>
                                  <a:lnTo>
                                    <a:pt x="120" y="163"/>
                                  </a:lnTo>
                                  <a:lnTo>
                                    <a:pt x="129" y="174"/>
                                  </a:lnTo>
                                  <a:lnTo>
                                    <a:pt x="129" y="179"/>
                                  </a:lnTo>
                                  <a:lnTo>
                                    <a:pt x="137" y="184"/>
                                  </a:lnTo>
                                  <a:lnTo>
                                    <a:pt x="133" y="199"/>
                                  </a:lnTo>
                                  <a:lnTo>
                                    <a:pt x="129" y="190"/>
                                  </a:lnTo>
                                  <a:lnTo>
                                    <a:pt x="132" y="187"/>
                                  </a:lnTo>
                                  <a:lnTo>
                                    <a:pt x="112" y="179"/>
                                  </a:lnTo>
                                  <a:lnTo>
                                    <a:pt x="91" y="155"/>
                                  </a:lnTo>
                                  <a:lnTo>
                                    <a:pt x="86" y="153"/>
                                  </a:lnTo>
                                  <a:lnTo>
                                    <a:pt x="91" y="176"/>
                                  </a:lnTo>
                                  <a:lnTo>
                                    <a:pt x="68" y="153"/>
                                  </a:lnTo>
                                  <a:lnTo>
                                    <a:pt x="59" y="153"/>
                                  </a:lnTo>
                                  <a:lnTo>
                                    <a:pt x="50" y="161"/>
                                  </a:lnTo>
                                  <a:lnTo>
                                    <a:pt x="29" y="158"/>
                                  </a:lnTo>
                                  <a:lnTo>
                                    <a:pt x="28" y="145"/>
                                  </a:lnTo>
                                  <a:lnTo>
                                    <a:pt x="36" y="129"/>
                                  </a:lnTo>
                                  <a:lnTo>
                                    <a:pt x="26" y="125"/>
                                  </a:lnTo>
                                  <a:lnTo>
                                    <a:pt x="24" y="137"/>
                                  </a:lnTo>
                                  <a:lnTo>
                                    <a:pt x="10" y="114"/>
                                  </a:lnTo>
                                  <a:lnTo>
                                    <a:pt x="0" y="80"/>
                                  </a:lnTo>
                                  <a:lnTo>
                                    <a:pt x="18" y="81"/>
                                  </a:lnTo>
                                  <a:lnTo>
                                    <a:pt x="26" y="3"/>
                                  </a:lnTo>
                                  <a:lnTo>
                                    <a:pt x="29" y="0"/>
                                  </a:lnTo>
                                  <a:lnTo>
                                    <a:pt x="60" y="10"/>
                                  </a:lnTo>
                                  <a:lnTo>
                                    <a:pt x="70" y="8"/>
                                  </a:lnTo>
                                  <a:lnTo>
                                    <a:pt x="73" y="2"/>
                                  </a:lnTo>
                                  <a:lnTo>
                                    <a:pt x="78" y="5"/>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41" name="Freeform 1520"/>
                            <p:cNvSpPr>
                              <a:spLocks/>
                            </p:cNvSpPr>
                            <p:nvPr/>
                          </p:nvSpPr>
                          <p:spPr bwMode="auto">
                            <a:xfrm>
                              <a:off x="4933" y="2820"/>
                              <a:ext cx="16" cy="18"/>
                            </a:xfrm>
                            <a:custGeom>
                              <a:avLst/>
                              <a:gdLst>
                                <a:gd name="T0" fmla="*/ 0 w 36"/>
                                <a:gd name="T1" fmla="*/ 0 h 39"/>
                                <a:gd name="T2" fmla="*/ 0 w 36"/>
                                <a:gd name="T3" fmla="*/ 0 h 39"/>
                                <a:gd name="T4" fmla="*/ 0 w 36"/>
                                <a:gd name="T5" fmla="*/ 0 h 39"/>
                                <a:gd name="T6" fmla="*/ 0 w 36"/>
                                <a:gd name="T7" fmla="*/ 0 h 39"/>
                                <a:gd name="T8" fmla="*/ 0 w 36"/>
                                <a:gd name="T9" fmla="*/ 0 h 39"/>
                                <a:gd name="T10" fmla="*/ 0 w 36"/>
                                <a:gd name="T11" fmla="*/ 0 h 39"/>
                                <a:gd name="T12" fmla="*/ 0 w 36"/>
                                <a:gd name="T13" fmla="*/ 0 h 39"/>
                                <a:gd name="T14" fmla="*/ 0 60000 65536"/>
                                <a:gd name="T15" fmla="*/ 0 60000 65536"/>
                                <a:gd name="T16" fmla="*/ 0 60000 65536"/>
                                <a:gd name="T17" fmla="*/ 0 60000 65536"/>
                                <a:gd name="T18" fmla="*/ 0 60000 65536"/>
                                <a:gd name="T19" fmla="*/ 0 60000 65536"/>
                                <a:gd name="T20" fmla="*/ 0 60000 65536"/>
                                <a:gd name="T21" fmla="*/ 0 w 36"/>
                                <a:gd name="T22" fmla="*/ 0 h 39"/>
                                <a:gd name="T23" fmla="*/ 36 w 36"/>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9">
                                  <a:moveTo>
                                    <a:pt x="0" y="1"/>
                                  </a:moveTo>
                                  <a:lnTo>
                                    <a:pt x="23" y="0"/>
                                  </a:lnTo>
                                  <a:lnTo>
                                    <a:pt x="36" y="9"/>
                                  </a:lnTo>
                                  <a:lnTo>
                                    <a:pt x="36" y="35"/>
                                  </a:lnTo>
                                  <a:lnTo>
                                    <a:pt x="28" y="39"/>
                                  </a:lnTo>
                                  <a:lnTo>
                                    <a:pt x="10" y="8"/>
                                  </a:lnTo>
                                  <a:lnTo>
                                    <a:pt x="0" y="1"/>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42" name="Freeform 1521"/>
                            <p:cNvSpPr>
                              <a:spLocks/>
                            </p:cNvSpPr>
                            <p:nvPr/>
                          </p:nvSpPr>
                          <p:spPr bwMode="auto">
                            <a:xfrm>
                              <a:off x="4933" y="2820"/>
                              <a:ext cx="16" cy="18"/>
                            </a:xfrm>
                            <a:custGeom>
                              <a:avLst/>
                              <a:gdLst>
                                <a:gd name="T0" fmla="*/ 0 w 36"/>
                                <a:gd name="T1" fmla="*/ 0 h 39"/>
                                <a:gd name="T2" fmla="*/ 0 w 36"/>
                                <a:gd name="T3" fmla="*/ 0 h 39"/>
                                <a:gd name="T4" fmla="*/ 0 w 36"/>
                                <a:gd name="T5" fmla="*/ 0 h 39"/>
                                <a:gd name="T6" fmla="*/ 0 w 36"/>
                                <a:gd name="T7" fmla="*/ 0 h 39"/>
                                <a:gd name="T8" fmla="*/ 0 w 36"/>
                                <a:gd name="T9" fmla="*/ 0 h 39"/>
                                <a:gd name="T10" fmla="*/ 0 w 36"/>
                                <a:gd name="T11" fmla="*/ 0 h 39"/>
                                <a:gd name="T12" fmla="*/ 0 w 36"/>
                                <a:gd name="T13" fmla="*/ 0 h 39"/>
                                <a:gd name="T14" fmla="*/ 0 60000 65536"/>
                                <a:gd name="T15" fmla="*/ 0 60000 65536"/>
                                <a:gd name="T16" fmla="*/ 0 60000 65536"/>
                                <a:gd name="T17" fmla="*/ 0 60000 65536"/>
                                <a:gd name="T18" fmla="*/ 0 60000 65536"/>
                                <a:gd name="T19" fmla="*/ 0 60000 65536"/>
                                <a:gd name="T20" fmla="*/ 0 60000 65536"/>
                                <a:gd name="T21" fmla="*/ 0 w 36"/>
                                <a:gd name="T22" fmla="*/ 0 h 39"/>
                                <a:gd name="T23" fmla="*/ 36 w 36"/>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9">
                                  <a:moveTo>
                                    <a:pt x="0" y="1"/>
                                  </a:moveTo>
                                  <a:lnTo>
                                    <a:pt x="23" y="0"/>
                                  </a:lnTo>
                                  <a:lnTo>
                                    <a:pt x="36" y="9"/>
                                  </a:lnTo>
                                  <a:lnTo>
                                    <a:pt x="36" y="35"/>
                                  </a:lnTo>
                                  <a:lnTo>
                                    <a:pt x="28" y="39"/>
                                  </a:lnTo>
                                  <a:lnTo>
                                    <a:pt x="10" y="8"/>
                                  </a:lnTo>
                                  <a:lnTo>
                                    <a:pt x="0" y="1"/>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43" name="Freeform 1522"/>
                            <p:cNvSpPr>
                              <a:spLocks/>
                            </p:cNvSpPr>
                            <p:nvPr/>
                          </p:nvSpPr>
                          <p:spPr bwMode="auto">
                            <a:xfrm>
                              <a:off x="4464" y="2620"/>
                              <a:ext cx="69" cy="88"/>
                            </a:xfrm>
                            <a:custGeom>
                              <a:avLst/>
                              <a:gdLst>
                                <a:gd name="T0" fmla="*/ 0 w 152"/>
                                <a:gd name="T1" fmla="*/ 0 h 192"/>
                                <a:gd name="T2" fmla="*/ 0 w 152"/>
                                <a:gd name="T3" fmla="*/ 0 h 192"/>
                                <a:gd name="T4" fmla="*/ 0 w 152"/>
                                <a:gd name="T5" fmla="*/ 0 h 192"/>
                                <a:gd name="T6" fmla="*/ 0 w 152"/>
                                <a:gd name="T7" fmla="*/ 0 h 192"/>
                                <a:gd name="T8" fmla="*/ 0 w 152"/>
                                <a:gd name="T9" fmla="*/ 0 h 192"/>
                                <a:gd name="T10" fmla="*/ 0 w 152"/>
                                <a:gd name="T11" fmla="*/ 0 h 192"/>
                                <a:gd name="T12" fmla="*/ 0 w 152"/>
                                <a:gd name="T13" fmla="*/ 0 h 192"/>
                                <a:gd name="T14" fmla="*/ 0 w 152"/>
                                <a:gd name="T15" fmla="*/ 0 h 192"/>
                                <a:gd name="T16" fmla="*/ 0 w 152"/>
                                <a:gd name="T17" fmla="*/ 0 h 192"/>
                                <a:gd name="T18" fmla="*/ 0 w 152"/>
                                <a:gd name="T19" fmla="*/ 0 h 192"/>
                                <a:gd name="T20" fmla="*/ 0 w 152"/>
                                <a:gd name="T21" fmla="*/ 0 h 192"/>
                                <a:gd name="T22" fmla="*/ 0 w 152"/>
                                <a:gd name="T23" fmla="*/ 0 h 192"/>
                                <a:gd name="T24" fmla="*/ 0 w 152"/>
                                <a:gd name="T25" fmla="*/ 0 h 192"/>
                                <a:gd name="T26" fmla="*/ 0 w 152"/>
                                <a:gd name="T27" fmla="*/ 0 h 192"/>
                                <a:gd name="T28" fmla="*/ 0 w 152"/>
                                <a:gd name="T29" fmla="*/ 0 h 192"/>
                                <a:gd name="T30" fmla="*/ 0 w 152"/>
                                <a:gd name="T31" fmla="*/ 0 h 192"/>
                                <a:gd name="T32" fmla="*/ 0 w 152"/>
                                <a:gd name="T33" fmla="*/ 0 h 192"/>
                                <a:gd name="T34" fmla="*/ 0 w 152"/>
                                <a:gd name="T35" fmla="*/ 0 h 192"/>
                                <a:gd name="T36" fmla="*/ 0 w 152"/>
                                <a:gd name="T37" fmla="*/ 0 h 192"/>
                                <a:gd name="T38" fmla="*/ 0 w 152"/>
                                <a:gd name="T39" fmla="*/ 0 h 192"/>
                                <a:gd name="T40" fmla="*/ 0 w 152"/>
                                <a:gd name="T41" fmla="*/ 0 h 192"/>
                                <a:gd name="T42" fmla="*/ 0 w 152"/>
                                <a:gd name="T43" fmla="*/ 0 h 192"/>
                                <a:gd name="T44" fmla="*/ 0 w 152"/>
                                <a:gd name="T45" fmla="*/ 0 h 192"/>
                                <a:gd name="T46" fmla="*/ 0 w 152"/>
                                <a:gd name="T47" fmla="*/ 0 h 192"/>
                                <a:gd name="T48" fmla="*/ 0 w 152"/>
                                <a:gd name="T49" fmla="*/ 0 h 192"/>
                                <a:gd name="T50" fmla="*/ 0 w 152"/>
                                <a:gd name="T51" fmla="*/ 0 h 192"/>
                                <a:gd name="T52" fmla="*/ 0 w 152"/>
                                <a:gd name="T53" fmla="*/ 0 h 192"/>
                                <a:gd name="T54" fmla="*/ 0 w 152"/>
                                <a:gd name="T55" fmla="*/ 0 h 192"/>
                                <a:gd name="T56" fmla="*/ 0 w 152"/>
                                <a:gd name="T57" fmla="*/ 0 h 192"/>
                                <a:gd name="T58" fmla="*/ 0 w 152"/>
                                <a:gd name="T59" fmla="*/ 0 h 192"/>
                                <a:gd name="T60" fmla="*/ 0 w 152"/>
                                <a:gd name="T61" fmla="*/ 0 h 192"/>
                                <a:gd name="T62" fmla="*/ 0 w 152"/>
                                <a:gd name="T63" fmla="*/ 0 h 192"/>
                                <a:gd name="T64" fmla="*/ 0 w 152"/>
                                <a:gd name="T65" fmla="*/ 0 h 192"/>
                                <a:gd name="T66" fmla="*/ 0 w 152"/>
                                <a:gd name="T67" fmla="*/ 0 h 192"/>
                                <a:gd name="T68" fmla="*/ 0 w 152"/>
                                <a:gd name="T69" fmla="*/ 0 h 192"/>
                                <a:gd name="T70" fmla="*/ 0 w 152"/>
                                <a:gd name="T71" fmla="*/ 0 h 192"/>
                                <a:gd name="T72" fmla="*/ 0 w 152"/>
                                <a:gd name="T73" fmla="*/ 0 h 1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2"/>
                                <a:gd name="T112" fmla="*/ 0 h 192"/>
                                <a:gd name="T113" fmla="*/ 152 w 152"/>
                                <a:gd name="T114" fmla="*/ 192 h 1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2" h="192">
                                  <a:moveTo>
                                    <a:pt x="152" y="158"/>
                                  </a:moveTo>
                                  <a:lnTo>
                                    <a:pt x="152" y="177"/>
                                  </a:lnTo>
                                  <a:lnTo>
                                    <a:pt x="140" y="177"/>
                                  </a:lnTo>
                                  <a:lnTo>
                                    <a:pt x="140" y="192"/>
                                  </a:lnTo>
                                  <a:lnTo>
                                    <a:pt x="126" y="146"/>
                                  </a:lnTo>
                                  <a:lnTo>
                                    <a:pt x="119" y="130"/>
                                  </a:lnTo>
                                  <a:lnTo>
                                    <a:pt x="100" y="130"/>
                                  </a:lnTo>
                                  <a:lnTo>
                                    <a:pt x="92" y="123"/>
                                  </a:lnTo>
                                  <a:lnTo>
                                    <a:pt x="85" y="133"/>
                                  </a:lnTo>
                                  <a:lnTo>
                                    <a:pt x="85" y="146"/>
                                  </a:lnTo>
                                  <a:lnTo>
                                    <a:pt x="75" y="161"/>
                                  </a:lnTo>
                                  <a:lnTo>
                                    <a:pt x="67" y="153"/>
                                  </a:lnTo>
                                  <a:lnTo>
                                    <a:pt x="57" y="163"/>
                                  </a:lnTo>
                                  <a:lnTo>
                                    <a:pt x="56" y="159"/>
                                  </a:lnTo>
                                  <a:lnTo>
                                    <a:pt x="33" y="167"/>
                                  </a:lnTo>
                                  <a:lnTo>
                                    <a:pt x="18" y="99"/>
                                  </a:lnTo>
                                  <a:lnTo>
                                    <a:pt x="20" y="76"/>
                                  </a:lnTo>
                                  <a:lnTo>
                                    <a:pt x="0" y="60"/>
                                  </a:lnTo>
                                  <a:lnTo>
                                    <a:pt x="12" y="44"/>
                                  </a:lnTo>
                                  <a:lnTo>
                                    <a:pt x="25" y="44"/>
                                  </a:lnTo>
                                  <a:lnTo>
                                    <a:pt x="23" y="32"/>
                                  </a:lnTo>
                                  <a:lnTo>
                                    <a:pt x="10" y="31"/>
                                  </a:lnTo>
                                  <a:lnTo>
                                    <a:pt x="7" y="21"/>
                                  </a:lnTo>
                                  <a:lnTo>
                                    <a:pt x="18" y="0"/>
                                  </a:lnTo>
                                  <a:lnTo>
                                    <a:pt x="28" y="14"/>
                                  </a:lnTo>
                                  <a:lnTo>
                                    <a:pt x="35" y="3"/>
                                  </a:lnTo>
                                  <a:lnTo>
                                    <a:pt x="41" y="18"/>
                                  </a:lnTo>
                                  <a:lnTo>
                                    <a:pt x="49" y="18"/>
                                  </a:lnTo>
                                  <a:lnTo>
                                    <a:pt x="53" y="9"/>
                                  </a:lnTo>
                                  <a:lnTo>
                                    <a:pt x="59" y="32"/>
                                  </a:lnTo>
                                  <a:lnTo>
                                    <a:pt x="69" y="40"/>
                                  </a:lnTo>
                                  <a:lnTo>
                                    <a:pt x="139" y="49"/>
                                  </a:lnTo>
                                  <a:lnTo>
                                    <a:pt x="100" y="89"/>
                                  </a:lnTo>
                                  <a:lnTo>
                                    <a:pt x="106" y="109"/>
                                  </a:lnTo>
                                  <a:lnTo>
                                    <a:pt x="119" y="119"/>
                                  </a:lnTo>
                                  <a:lnTo>
                                    <a:pt x="136" y="96"/>
                                  </a:lnTo>
                                  <a:lnTo>
                                    <a:pt x="152" y="158"/>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44" name="Freeform 1523"/>
                            <p:cNvSpPr>
                              <a:spLocks/>
                            </p:cNvSpPr>
                            <p:nvPr/>
                          </p:nvSpPr>
                          <p:spPr bwMode="auto">
                            <a:xfrm>
                              <a:off x="4464" y="2620"/>
                              <a:ext cx="69" cy="88"/>
                            </a:xfrm>
                            <a:custGeom>
                              <a:avLst/>
                              <a:gdLst>
                                <a:gd name="T0" fmla="*/ 0 w 152"/>
                                <a:gd name="T1" fmla="*/ 0 h 192"/>
                                <a:gd name="T2" fmla="*/ 0 w 152"/>
                                <a:gd name="T3" fmla="*/ 0 h 192"/>
                                <a:gd name="T4" fmla="*/ 0 w 152"/>
                                <a:gd name="T5" fmla="*/ 0 h 192"/>
                                <a:gd name="T6" fmla="*/ 0 w 152"/>
                                <a:gd name="T7" fmla="*/ 0 h 192"/>
                                <a:gd name="T8" fmla="*/ 0 w 152"/>
                                <a:gd name="T9" fmla="*/ 0 h 192"/>
                                <a:gd name="T10" fmla="*/ 0 w 152"/>
                                <a:gd name="T11" fmla="*/ 0 h 192"/>
                                <a:gd name="T12" fmla="*/ 0 w 152"/>
                                <a:gd name="T13" fmla="*/ 0 h 192"/>
                                <a:gd name="T14" fmla="*/ 0 w 152"/>
                                <a:gd name="T15" fmla="*/ 0 h 192"/>
                                <a:gd name="T16" fmla="*/ 0 w 152"/>
                                <a:gd name="T17" fmla="*/ 0 h 192"/>
                                <a:gd name="T18" fmla="*/ 0 w 152"/>
                                <a:gd name="T19" fmla="*/ 0 h 192"/>
                                <a:gd name="T20" fmla="*/ 0 w 152"/>
                                <a:gd name="T21" fmla="*/ 0 h 192"/>
                                <a:gd name="T22" fmla="*/ 0 w 152"/>
                                <a:gd name="T23" fmla="*/ 0 h 192"/>
                                <a:gd name="T24" fmla="*/ 0 w 152"/>
                                <a:gd name="T25" fmla="*/ 0 h 192"/>
                                <a:gd name="T26" fmla="*/ 0 w 152"/>
                                <a:gd name="T27" fmla="*/ 0 h 192"/>
                                <a:gd name="T28" fmla="*/ 0 w 152"/>
                                <a:gd name="T29" fmla="*/ 0 h 192"/>
                                <a:gd name="T30" fmla="*/ 0 w 152"/>
                                <a:gd name="T31" fmla="*/ 0 h 192"/>
                                <a:gd name="T32" fmla="*/ 0 w 152"/>
                                <a:gd name="T33" fmla="*/ 0 h 192"/>
                                <a:gd name="T34" fmla="*/ 0 w 152"/>
                                <a:gd name="T35" fmla="*/ 0 h 192"/>
                                <a:gd name="T36" fmla="*/ 0 w 152"/>
                                <a:gd name="T37" fmla="*/ 0 h 192"/>
                                <a:gd name="T38" fmla="*/ 0 w 152"/>
                                <a:gd name="T39" fmla="*/ 0 h 192"/>
                                <a:gd name="T40" fmla="*/ 0 w 152"/>
                                <a:gd name="T41" fmla="*/ 0 h 192"/>
                                <a:gd name="T42" fmla="*/ 0 w 152"/>
                                <a:gd name="T43" fmla="*/ 0 h 192"/>
                                <a:gd name="T44" fmla="*/ 0 w 152"/>
                                <a:gd name="T45" fmla="*/ 0 h 192"/>
                                <a:gd name="T46" fmla="*/ 0 w 152"/>
                                <a:gd name="T47" fmla="*/ 0 h 192"/>
                                <a:gd name="T48" fmla="*/ 0 w 152"/>
                                <a:gd name="T49" fmla="*/ 0 h 192"/>
                                <a:gd name="T50" fmla="*/ 0 w 152"/>
                                <a:gd name="T51" fmla="*/ 0 h 192"/>
                                <a:gd name="T52" fmla="*/ 0 w 152"/>
                                <a:gd name="T53" fmla="*/ 0 h 192"/>
                                <a:gd name="T54" fmla="*/ 0 w 152"/>
                                <a:gd name="T55" fmla="*/ 0 h 192"/>
                                <a:gd name="T56" fmla="*/ 0 w 152"/>
                                <a:gd name="T57" fmla="*/ 0 h 192"/>
                                <a:gd name="T58" fmla="*/ 0 w 152"/>
                                <a:gd name="T59" fmla="*/ 0 h 192"/>
                                <a:gd name="T60" fmla="*/ 0 w 152"/>
                                <a:gd name="T61" fmla="*/ 0 h 192"/>
                                <a:gd name="T62" fmla="*/ 0 w 152"/>
                                <a:gd name="T63" fmla="*/ 0 h 192"/>
                                <a:gd name="T64" fmla="*/ 0 w 152"/>
                                <a:gd name="T65" fmla="*/ 0 h 192"/>
                                <a:gd name="T66" fmla="*/ 0 w 152"/>
                                <a:gd name="T67" fmla="*/ 0 h 192"/>
                                <a:gd name="T68" fmla="*/ 0 w 152"/>
                                <a:gd name="T69" fmla="*/ 0 h 192"/>
                                <a:gd name="T70" fmla="*/ 0 w 152"/>
                                <a:gd name="T71" fmla="*/ 0 h 192"/>
                                <a:gd name="T72" fmla="*/ 0 w 152"/>
                                <a:gd name="T73" fmla="*/ 0 h 1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2"/>
                                <a:gd name="T112" fmla="*/ 0 h 192"/>
                                <a:gd name="T113" fmla="*/ 152 w 152"/>
                                <a:gd name="T114" fmla="*/ 192 h 1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2" h="192">
                                  <a:moveTo>
                                    <a:pt x="152" y="158"/>
                                  </a:moveTo>
                                  <a:lnTo>
                                    <a:pt x="152" y="177"/>
                                  </a:lnTo>
                                  <a:lnTo>
                                    <a:pt x="140" y="177"/>
                                  </a:lnTo>
                                  <a:lnTo>
                                    <a:pt x="140" y="192"/>
                                  </a:lnTo>
                                  <a:lnTo>
                                    <a:pt x="126" y="146"/>
                                  </a:lnTo>
                                  <a:lnTo>
                                    <a:pt x="119" y="130"/>
                                  </a:lnTo>
                                  <a:lnTo>
                                    <a:pt x="100" y="130"/>
                                  </a:lnTo>
                                  <a:lnTo>
                                    <a:pt x="92" y="123"/>
                                  </a:lnTo>
                                  <a:lnTo>
                                    <a:pt x="85" y="133"/>
                                  </a:lnTo>
                                  <a:lnTo>
                                    <a:pt x="85" y="146"/>
                                  </a:lnTo>
                                  <a:lnTo>
                                    <a:pt x="75" y="161"/>
                                  </a:lnTo>
                                  <a:lnTo>
                                    <a:pt x="67" y="153"/>
                                  </a:lnTo>
                                  <a:lnTo>
                                    <a:pt x="57" y="163"/>
                                  </a:lnTo>
                                  <a:lnTo>
                                    <a:pt x="56" y="159"/>
                                  </a:lnTo>
                                  <a:lnTo>
                                    <a:pt x="33" y="167"/>
                                  </a:lnTo>
                                  <a:lnTo>
                                    <a:pt x="18" y="99"/>
                                  </a:lnTo>
                                  <a:lnTo>
                                    <a:pt x="20" y="76"/>
                                  </a:lnTo>
                                  <a:lnTo>
                                    <a:pt x="0" y="60"/>
                                  </a:lnTo>
                                  <a:lnTo>
                                    <a:pt x="12" y="44"/>
                                  </a:lnTo>
                                  <a:lnTo>
                                    <a:pt x="25" y="44"/>
                                  </a:lnTo>
                                  <a:lnTo>
                                    <a:pt x="23" y="32"/>
                                  </a:lnTo>
                                  <a:lnTo>
                                    <a:pt x="10" y="31"/>
                                  </a:lnTo>
                                  <a:lnTo>
                                    <a:pt x="7" y="21"/>
                                  </a:lnTo>
                                  <a:lnTo>
                                    <a:pt x="18" y="0"/>
                                  </a:lnTo>
                                  <a:lnTo>
                                    <a:pt x="28" y="14"/>
                                  </a:lnTo>
                                  <a:lnTo>
                                    <a:pt x="35" y="3"/>
                                  </a:lnTo>
                                  <a:lnTo>
                                    <a:pt x="41" y="18"/>
                                  </a:lnTo>
                                  <a:lnTo>
                                    <a:pt x="49" y="18"/>
                                  </a:lnTo>
                                  <a:lnTo>
                                    <a:pt x="53" y="9"/>
                                  </a:lnTo>
                                  <a:lnTo>
                                    <a:pt x="59" y="32"/>
                                  </a:lnTo>
                                  <a:lnTo>
                                    <a:pt x="69" y="40"/>
                                  </a:lnTo>
                                  <a:lnTo>
                                    <a:pt x="139" y="49"/>
                                  </a:lnTo>
                                  <a:lnTo>
                                    <a:pt x="100" y="89"/>
                                  </a:lnTo>
                                  <a:lnTo>
                                    <a:pt x="106" y="109"/>
                                  </a:lnTo>
                                  <a:lnTo>
                                    <a:pt x="119" y="119"/>
                                  </a:lnTo>
                                  <a:lnTo>
                                    <a:pt x="136" y="96"/>
                                  </a:lnTo>
                                  <a:lnTo>
                                    <a:pt x="152" y="158"/>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45" name="Freeform 1524"/>
                            <p:cNvSpPr>
                              <a:spLocks/>
                            </p:cNvSpPr>
                            <p:nvPr/>
                          </p:nvSpPr>
                          <p:spPr bwMode="auto">
                            <a:xfrm>
                              <a:off x="4505" y="2679"/>
                              <a:ext cx="2" cy="7"/>
                            </a:xfrm>
                            <a:custGeom>
                              <a:avLst/>
                              <a:gdLst>
                                <a:gd name="T0" fmla="*/ 0 w 3"/>
                                <a:gd name="T1" fmla="*/ 0 h 15"/>
                                <a:gd name="T2" fmla="*/ 0 w 3"/>
                                <a:gd name="T3" fmla="*/ 0 h 15"/>
                                <a:gd name="T4" fmla="*/ 1 w 3"/>
                                <a:gd name="T5" fmla="*/ 0 h 15"/>
                                <a:gd name="T6" fmla="*/ 1 w 3"/>
                                <a:gd name="T7" fmla="*/ 0 h 15"/>
                                <a:gd name="T8" fmla="*/ 0 w 3"/>
                                <a:gd name="T9" fmla="*/ 0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0"/>
                                  </a:moveTo>
                                  <a:lnTo>
                                    <a:pt x="0" y="13"/>
                                  </a:lnTo>
                                  <a:lnTo>
                                    <a:pt x="2" y="15"/>
                                  </a:lnTo>
                                  <a:lnTo>
                                    <a:pt x="3" y="5"/>
                                  </a:lnTo>
                                  <a:lnTo>
                                    <a:pt x="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46" name="Freeform 1525"/>
                            <p:cNvSpPr>
                              <a:spLocks/>
                            </p:cNvSpPr>
                            <p:nvPr/>
                          </p:nvSpPr>
                          <p:spPr bwMode="auto">
                            <a:xfrm>
                              <a:off x="4505" y="2679"/>
                              <a:ext cx="2" cy="7"/>
                            </a:xfrm>
                            <a:custGeom>
                              <a:avLst/>
                              <a:gdLst>
                                <a:gd name="T0" fmla="*/ 0 w 3"/>
                                <a:gd name="T1" fmla="*/ 0 h 15"/>
                                <a:gd name="T2" fmla="*/ 0 w 3"/>
                                <a:gd name="T3" fmla="*/ 0 h 15"/>
                                <a:gd name="T4" fmla="*/ 1 w 3"/>
                                <a:gd name="T5" fmla="*/ 0 h 15"/>
                                <a:gd name="T6" fmla="*/ 1 w 3"/>
                                <a:gd name="T7" fmla="*/ 0 h 15"/>
                                <a:gd name="T8" fmla="*/ 0 w 3"/>
                                <a:gd name="T9" fmla="*/ 0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0"/>
                                  </a:moveTo>
                                  <a:lnTo>
                                    <a:pt x="0" y="13"/>
                                  </a:lnTo>
                                  <a:lnTo>
                                    <a:pt x="2" y="15"/>
                                  </a:lnTo>
                                  <a:lnTo>
                                    <a:pt x="3" y="5"/>
                                  </a:lnTo>
                                  <a:lnTo>
                                    <a:pt x="0"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47" name="Freeform 1526"/>
                            <p:cNvSpPr>
                              <a:spLocks/>
                            </p:cNvSpPr>
                            <p:nvPr/>
                          </p:nvSpPr>
                          <p:spPr bwMode="auto">
                            <a:xfrm>
                              <a:off x="4476" y="2591"/>
                              <a:ext cx="51" cy="26"/>
                            </a:xfrm>
                            <a:custGeom>
                              <a:avLst/>
                              <a:gdLst>
                                <a:gd name="T0" fmla="*/ 0 w 109"/>
                                <a:gd name="T1" fmla="*/ 0 h 57"/>
                                <a:gd name="T2" fmla="*/ 0 w 109"/>
                                <a:gd name="T3" fmla="*/ 0 h 57"/>
                                <a:gd name="T4" fmla="*/ 0 w 109"/>
                                <a:gd name="T5" fmla="*/ 0 h 57"/>
                                <a:gd name="T6" fmla="*/ 0 w 109"/>
                                <a:gd name="T7" fmla="*/ 0 h 57"/>
                                <a:gd name="T8" fmla="*/ 0 w 109"/>
                                <a:gd name="T9" fmla="*/ 0 h 57"/>
                                <a:gd name="T10" fmla="*/ 0 w 109"/>
                                <a:gd name="T11" fmla="*/ 0 h 57"/>
                                <a:gd name="T12" fmla="*/ 0 w 109"/>
                                <a:gd name="T13" fmla="*/ 0 h 57"/>
                                <a:gd name="T14" fmla="*/ 0 w 109"/>
                                <a:gd name="T15" fmla="*/ 0 h 57"/>
                                <a:gd name="T16" fmla="*/ 0 w 109"/>
                                <a:gd name="T17" fmla="*/ 0 h 57"/>
                                <a:gd name="T18" fmla="*/ 0 w 109"/>
                                <a:gd name="T19" fmla="*/ 0 h 57"/>
                                <a:gd name="T20" fmla="*/ 0 w 109"/>
                                <a:gd name="T21" fmla="*/ 0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9"/>
                                <a:gd name="T34" fmla="*/ 0 h 57"/>
                                <a:gd name="T35" fmla="*/ 109 w 109"/>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9" h="57">
                                  <a:moveTo>
                                    <a:pt x="7" y="34"/>
                                  </a:moveTo>
                                  <a:lnTo>
                                    <a:pt x="0" y="41"/>
                                  </a:lnTo>
                                  <a:lnTo>
                                    <a:pt x="5" y="51"/>
                                  </a:lnTo>
                                  <a:lnTo>
                                    <a:pt x="29" y="57"/>
                                  </a:lnTo>
                                  <a:lnTo>
                                    <a:pt x="103" y="49"/>
                                  </a:lnTo>
                                  <a:lnTo>
                                    <a:pt x="109" y="34"/>
                                  </a:lnTo>
                                  <a:lnTo>
                                    <a:pt x="95" y="28"/>
                                  </a:lnTo>
                                  <a:lnTo>
                                    <a:pt x="95" y="18"/>
                                  </a:lnTo>
                                  <a:lnTo>
                                    <a:pt x="85" y="12"/>
                                  </a:lnTo>
                                  <a:lnTo>
                                    <a:pt x="39" y="0"/>
                                  </a:lnTo>
                                  <a:lnTo>
                                    <a:pt x="7" y="34"/>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48" name="Freeform 1527"/>
                            <p:cNvSpPr>
                              <a:spLocks/>
                            </p:cNvSpPr>
                            <p:nvPr/>
                          </p:nvSpPr>
                          <p:spPr bwMode="auto">
                            <a:xfrm>
                              <a:off x="4476" y="2591"/>
                              <a:ext cx="51" cy="26"/>
                            </a:xfrm>
                            <a:custGeom>
                              <a:avLst/>
                              <a:gdLst>
                                <a:gd name="T0" fmla="*/ 0 w 109"/>
                                <a:gd name="T1" fmla="*/ 0 h 57"/>
                                <a:gd name="T2" fmla="*/ 0 w 109"/>
                                <a:gd name="T3" fmla="*/ 0 h 57"/>
                                <a:gd name="T4" fmla="*/ 0 w 109"/>
                                <a:gd name="T5" fmla="*/ 0 h 57"/>
                                <a:gd name="T6" fmla="*/ 0 w 109"/>
                                <a:gd name="T7" fmla="*/ 0 h 57"/>
                                <a:gd name="T8" fmla="*/ 0 w 109"/>
                                <a:gd name="T9" fmla="*/ 0 h 57"/>
                                <a:gd name="T10" fmla="*/ 0 w 109"/>
                                <a:gd name="T11" fmla="*/ 0 h 57"/>
                                <a:gd name="T12" fmla="*/ 0 w 109"/>
                                <a:gd name="T13" fmla="*/ 0 h 57"/>
                                <a:gd name="T14" fmla="*/ 0 w 109"/>
                                <a:gd name="T15" fmla="*/ 0 h 57"/>
                                <a:gd name="T16" fmla="*/ 0 w 109"/>
                                <a:gd name="T17" fmla="*/ 0 h 57"/>
                                <a:gd name="T18" fmla="*/ 0 w 109"/>
                                <a:gd name="T19" fmla="*/ 0 h 57"/>
                                <a:gd name="T20" fmla="*/ 0 w 109"/>
                                <a:gd name="T21" fmla="*/ 0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9"/>
                                <a:gd name="T34" fmla="*/ 0 h 57"/>
                                <a:gd name="T35" fmla="*/ 109 w 109"/>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9" h="57">
                                  <a:moveTo>
                                    <a:pt x="7" y="34"/>
                                  </a:moveTo>
                                  <a:lnTo>
                                    <a:pt x="0" y="41"/>
                                  </a:lnTo>
                                  <a:lnTo>
                                    <a:pt x="5" y="51"/>
                                  </a:lnTo>
                                  <a:lnTo>
                                    <a:pt x="29" y="57"/>
                                  </a:lnTo>
                                  <a:lnTo>
                                    <a:pt x="103" y="49"/>
                                  </a:lnTo>
                                  <a:lnTo>
                                    <a:pt x="109" y="34"/>
                                  </a:lnTo>
                                  <a:lnTo>
                                    <a:pt x="95" y="28"/>
                                  </a:lnTo>
                                  <a:lnTo>
                                    <a:pt x="95" y="18"/>
                                  </a:lnTo>
                                  <a:lnTo>
                                    <a:pt x="85" y="12"/>
                                  </a:lnTo>
                                  <a:lnTo>
                                    <a:pt x="39" y="0"/>
                                  </a:lnTo>
                                  <a:lnTo>
                                    <a:pt x="7" y="34"/>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49" name="Freeform 1528"/>
                            <p:cNvSpPr>
                              <a:spLocks/>
                            </p:cNvSpPr>
                            <p:nvPr/>
                          </p:nvSpPr>
                          <p:spPr bwMode="auto">
                            <a:xfrm>
                              <a:off x="4528" y="2591"/>
                              <a:ext cx="128" cy="277"/>
                            </a:xfrm>
                            <a:custGeom>
                              <a:avLst/>
                              <a:gdLst>
                                <a:gd name="T0" fmla="*/ 0 w 280"/>
                                <a:gd name="T1" fmla="*/ 0 h 606"/>
                                <a:gd name="T2" fmla="*/ 0 w 280"/>
                                <a:gd name="T3" fmla="*/ 0 h 606"/>
                                <a:gd name="T4" fmla="*/ 0 w 280"/>
                                <a:gd name="T5" fmla="*/ 0 h 606"/>
                                <a:gd name="T6" fmla="*/ 0 w 280"/>
                                <a:gd name="T7" fmla="*/ 0 h 606"/>
                                <a:gd name="T8" fmla="*/ 0 w 280"/>
                                <a:gd name="T9" fmla="*/ 0 h 606"/>
                                <a:gd name="T10" fmla="*/ 0 w 280"/>
                                <a:gd name="T11" fmla="*/ 0 h 606"/>
                                <a:gd name="T12" fmla="*/ 0 w 280"/>
                                <a:gd name="T13" fmla="*/ 0 h 606"/>
                                <a:gd name="T14" fmla="*/ 0 w 280"/>
                                <a:gd name="T15" fmla="*/ 0 h 606"/>
                                <a:gd name="T16" fmla="*/ 0 w 280"/>
                                <a:gd name="T17" fmla="*/ 0 h 606"/>
                                <a:gd name="T18" fmla="*/ 0 w 280"/>
                                <a:gd name="T19" fmla="*/ 0 h 606"/>
                                <a:gd name="T20" fmla="*/ 0 w 280"/>
                                <a:gd name="T21" fmla="*/ 0 h 606"/>
                                <a:gd name="T22" fmla="*/ 0 w 280"/>
                                <a:gd name="T23" fmla="*/ 0 h 606"/>
                                <a:gd name="T24" fmla="*/ 0 w 280"/>
                                <a:gd name="T25" fmla="*/ 0 h 606"/>
                                <a:gd name="T26" fmla="*/ 0 w 280"/>
                                <a:gd name="T27" fmla="*/ 0 h 606"/>
                                <a:gd name="T28" fmla="*/ 0 w 280"/>
                                <a:gd name="T29" fmla="*/ 0 h 606"/>
                                <a:gd name="T30" fmla="*/ 0 w 280"/>
                                <a:gd name="T31" fmla="*/ 0 h 606"/>
                                <a:gd name="T32" fmla="*/ 0 w 280"/>
                                <a:gd name="T33" fmla="*/ 0 h 606"/>
                                <a:gd name="T34" fmla="*/ 0 w 280"/>
                                <a:gd name="T35" fmla="*/ 0 h 606"/>
                                <a:gd name="T36" fmla="*/ 0 w 280"/>
                                <a:gd name="T37" fmla="*/ 0 h 606"/>
                                <a:gd name="T38" fmla="*/ 0 w 280"/>
                                <a:gd name="T39" fmla="*/ 0 h 606"/>
                                <a:gd name="T40" fmla="*/ 0 w 280"/>
                                <a:gd name="T41" fmla="*/ 0 h 606"/>
                                <a:gd name="T42" fmla="*/ 0 w 280"/>
                                <a:gd name="T43" fmla="*/ 0 h 606"/>
                                <a:gd name="T44" fmla="*/ 0 w 280"/>
                                <a:gd name="T45" fmla="*/ 0 h 606"/>
                                <a:gd name="T46" fmla="*/ 0 w 280"/>
                                <a:gd name="T47" fmla="*/ 0 h 606"/>
                                <a:gd name="T48" fmla="*/ 0 w 280"/>
                                <a:gd name="T49" fmla="*/ 0 h 606"/>
                                <a:gd name="T50" fmla="*/ 0 w 280"/>
                                <a:gd name="T51" fmla="*/ 0 h 606"/>
                                <a:gd name="T52" fmla="*/ 0 w 280"/>
                                <a:gd name="T53" fmla="*/ 0 h 606"/>
                                <a:gd name="T54" fmla="*/ 0 w 280"/>
                                <a:gd name="T55" fmla="*/ 0 h 606"/>
                                <a:gd name="T56" fmla="*/ 0 w 280"/>
                                <a:gd name="T57" fmla="*/ 0 h 606"/>
                                <a:gd name="T58" fmla="*/ 0 w 280"/>
                                <a:gd name="T59" fmla="*/ 0 h 606"/>
                                <a:gd name="T60" fmla="*/ 0 w 280"/>
                                <a:gd name="T61" fmla="*/ 0 h 606"/>
                                <a:gd name="T62" fmla="*/ 0 w 280"/>
                                <a:gd name="T63" fmla="*/ 0 h 606"/>
                                <a:gd name="T64" fmla="*/ 0 w 280"/>
                                <a:gd name="T65" fmla="*/ 0 h 606"/>
                                <a:gd name="T66" fmla="*/ 0 w 280"/>
                                <a:gd name="T67" fmla="*/ 0 h 606"/>
                                <a:gd name="T68" fmla="*/ 0 w 280"/>
                                <a:gd name="T69" fmla="*/ 0 h 606"/>
                                <a:gd name="T70" fmla="*/ 0 w 280"/>
                                <a:gd name="T71" fmla="*/ 0 h 606"/>
                                <a:gd name="T72" fmla="*/ 0 w 280"/>
                                <a:gd name="T73" fmla="*/ 0 h 606"/>
                                <a:gd name="T74" fmla="*/ 0 w 280"/>
                                <a:gd name="T75" fmla="*/ 0 h 6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80"/>
                                <a:gd name="T115" fmla="*/ 0 h 606"/>
                                <a:gd name="T116" fmla="*/ 280 w 280"/>
                                <a:gd name="T117" fmla="*/ 606 h 6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80" h="606">
                                  <a:moveTo>
                                    <a:pt x="280" y="230"/>
                                  </a:moveTo>
                                  <a:lnTo>
                                    <a:pt x="253" y="262"/>
                                  </a:lnTo>
                                  <a:lnTo>
                                    <a:pt x="241" y="274"/>
                                  </a:lnTo>
                                  <a:lnTo>
                                    <a:pt x="209" y="297"/>
                                  </a:lnTo>
                                  <a:lnTo>
                                    <a:pt x="183" y="300"/>
                                  </a:lnTo>
                                  <a:lnTo>
                                    <a:pt x="171" y="339"/>
                                  </a:lnTo>
                                  <a:lnTo>
                                    <a:pt x="181" y="365"/>
                                  </a:lnTo>
                                  <a:lnTo>
                                    <a:pt x="197" y="381"/>
                                  </a:lnTo>
                                  <a:lnTo>
                                    <a:pt x="199" y="407"/>
                                  </a:lnTo>
                                  <a:lnTo>
                                    <a:pt x="207" y="414"/>
                                  </a:lnTo>
                                  <a:lnTo>
                                    <a:pt x="189" y="454"/>
                                  </a:lnTo>
                                  <a:lnTo>
                                    <a:pt x="192" y="464"/>
                                  </a:lnTo>
                                  <a:lnTo>
                                    <a:pt x="215" y="484"/>
                                  </a:lnTo>
                                  <a:lnTo>
                                    <a:pt x="217" y="511"/>
                                  </a:lnTo>
                                  <a:lnTo>
                                    <a:pt x="232" y="550"/>
                                  </a:lnTo>
                                  <a:lnTo>
                                    <a:pt x="210" y="583"/>
                                  </a:lnTo>
                                  <a:lnTo>
                                    <a:pt x="206" y="606"/>
                                  </a:lnTo>
                                  <a:lnTo>
                                    <a:pt x="199" y="601"/>
                                  </a:lnTo>
                                  <a:lnTo>
                                    <a:pt x="209" y="555"/>
                                  </a:lnTo>
                                  <a:lnTo>
                                    <a:pt x="199" y="549"/>
                                  </a:lnTo>
                                  <a:lnTo>
                                    <a:pt x="204" y="544"/>
                                  </a:lnTo>
                                  <a:lnTo>
                                    <a:pt x="201" y="518"/>
                                  </a:lnTo>
                                  <a:lnTo>
                                    <a:pt x="192" y="492"/>
                                  </a:lnTo>
                                  <a:lnTo>
                                    <a:pt x="189" y="495"/>
                                  </a:lnTo>
                                  <a:lnTo>
                                    <a:pt x="176" y="451"/>
                                  </a:lnTo>
                                  <a:lnTo>
                                    <a:pt x="173" y="401"/>
                                  </a:lnTo>
                                  <a:lnTo>
                                    <a:pt x="145" y="389"/>
                                  </a:lnTo>
                                  <a:lnTo>
                                    <a:pt x="140" y="370"/>
                                  </a:lnTo>
                                  <a:lnTo>
                                    <a:pt x="139" y="396"/>
                                  </a:lnTo>
                                  <a:lnTo>
                                    <a:pt x="96" y="425"/>
                                  </a:lnTo>
                                  <a:lnTo>
                                    <a:pt x="72" y="422"/>
                                  </a:lnTo>
                                  <a:lnTo>
                                    <a:pt x="72" y="414"/>
                                  </a:lnTo>
                                  <a:lnTo>
                                    <a:pt x="62" y="417"/>
                                  </a:lnTo>
                                  <a:lnTo>
                                    <a:pt x="72" y="380"/>
                                  </a:lnTo>
                                  <a:lnTo>
                                    <a:pt x="66" y="342"/>
                                  </a:lnTo>
                                  <a:lnTo>
                                    <a:pt x="53" y="316"/>
                                  </a:lnTo>
                                  <a:lnTo>
                                    <a:pt x="49" y="321"/>
                                  </a:lnTo>
                                  <a:lnTo>
                                    <a:pt x="41" y="311"/>
                                  </a:lnTo>
                                  <a:lnTo>
                                    <a:pt x="43" y="305"/>
                                  </a:lnTo>
                                  <a:lnTo>
                                    <a:pt x="48" y="310"/>
                                  </a:lnTo>
                                  <a:lnTo>
                                    <a:pt x="44" y="295"/>
                                  </a:lnTo>
                                  <a:lnTo>
                                    <a:pt x="22" y="283"/>
                                  </a:lnTo>
                                  <a:lnTo>
                                    <a:pt x="0" y="256"/>
                                  </a:lnTo>
                                  <a:lnTo>
                                    <a:pt x="0" y="241"/>
                                  </a:lnTo>
                                  <a:lnTo>
                                    <a:pt x="12" y="241"/>
                                  </a:lnTo>
                                  <a:lnTo>
                                    <a:pt x="12" y="222"/>
                                  </a:lnTo>
                                  <a:lnTo>
                                    <a:pt x="28" y="213"/>
                                  </a:lnTo>
                                  <a:lnTo>
                                    <a:pt x="23" y="194"/>
                                  </a:lnTo>
                                  <a:lnTo>
                                    <a:pt x="25" y="189"/>
                                  </a:lnTo>
                                  <a:lnTo>
                                    <a:pt x="33" y="187"/>
                                  </a:lnTo>
                                  <a:lnTo>
                                    <a:pt x="35" y="160"/>
                                  </a:lnTo>
                                  <a:lnTo>
                                    <a:pt x="61" y="152"/>
                                  </a:lnTo>
                                  <a:lnTo>
                                    <a:pt x="77" y="109"/>
                                  </a:lnTo>
                                  <a:lnTo>
                                    <a:pt x="93" y="88"/>
                                  </a:lnTo>
                                  <a:lnTo>
                                    <a:pt x="95" y="65"/>
                                  </a:lnTo>
                                  <a:lnTo>
                                    <a:pt x="124" y="41"/>
                                  </a:lnTo>
                                  <a:lnTo>
                                    <a:pt x="149" y="39"/>
                                  </a:lnTo>
                                  <a:lnTo>
                                    <a:pt x="152" y="18"/>
                                  </a:lnTo>
                                  <a:lnTo>
                                    <a:pt x="160" y="13"/>
                                  </a:lnTo>
                                  <a:lnTo>
                                    <a:pt x="160" y="5"/>
                                  </a:lnTo>
                                  <a:lnTo>
                                    <a:pt x="168" y="0"/>
                                  </a:lnTo>
                                  <a:lnTo>
                                    <a:pt x="178" y="5"/>
                                  </a:lnTo>
                                  <a:lnTo>
                                    <a:pt x="191" y="28"/>
                                  </a:lnTo>
                                  <a:lnTo>
                                    <a:pt x="199" y="28"/>
                                  </a:lnTo>
                                  <a:lnTo>
                                    <a:pt x="206" y="57"/>
                                  </a:lnTo>
                                  <a:lnTo>
                                    <a:pt x="204" y="80"/>
                                  </a:lnTo>
                                  <a:lnTo>
                                    <a:pt x="178" y="114"/>
                                  </a:lnTo>
                                  <a:lnTo>
                                    <a:pt x="168" y="158"/>
                                  </a:lnTo>
                                  <a:lnTo>
                                    <a:pt x="194" y="147"/>
                                  </a:lnTo>
                                  <a:lnTo>
                                    <a:pt x="209" y="147"/>
                                  </a:lnTo>
                                  <a:lnTo>
                                    <a:pt x="214" y="173"/>
                                  </a:lnTo>
                                  <a:lnTo>
                                    <a:pt x="228" y="184"/>
                                  </a:lnTo>
                                  <a:lnTo>
                                    <a:pt x="223" y="210"/>
                                  </a:lnTo>
                                  <a:lnTo>
                                    <a:pt x="241" y="217"/>
                                  </a:lnTo>
                                  <a:lnTo>
                                    <a:pt x="253" y="233"/>
                                  </a:lnTo>
                                  <a:lnTo>
                                    <a:pt x="274" y="225"/>
                                  </a:lnTo>
                                  <a:lnTo>
                                    <a:pt x="280" y="23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50" name="Freeform 1529"/>
                            <p:cNvSpPr>
                              <a:spLocks/>
                            </p:cNvSpPr>
                            <p:nvPr/>
                          </p:nvSpPr>
                          <p:spPr bwMode="auto">
                            <a:xfrm>
                              <a:off x="4528" y="2591"/>
                              <a:ext cx="128" cy="277"/>
                            </a:xfrm>
                            <a:custGeom>
                              <a:avLst/>
                              <a:gdLst>
                                <a:gd name="T0" fmla="*/ 0 w 280"/>
                                <a:gd name="T1" fmla="*/ 0 h 606"/>
                                <a:gd name="T2" fmla="*/ 0 w 280"/>
                                <a:gd name="T3" fmla="*/ 0 h 606"/>
                                <a:gd name="T4" fmla="*/ 0 w 280"/>
                                <a:gd name="T5" fmla="*/ 0 h 606"/>
                                <a:gd name="T6" fmla="*/ 0 w 280"/>
                                <a:gd name="T7" fmla="*/ 0 h 606"/>
                                <a:gd name="T8" fmla="*/ 0 w 280"/>
                                <a:gd name="T9" fmla="*/ 0 h 606"/>
                                <a:gd name="T10" fmla="*/ 0 w 280"/>
                                <a:gd name="T11" fmla="*/ 0 h 606"/>
                                <a:gd name="T12" fmla="*/ 0 w 280"/>
                                <a:gd name="T13" fmla="*/ 0 h 606"/>
                                <a:gd name="T14" fmla="*/ 0 w 280"/>
                                <a:gd name="T15" fmla="*/ 0 h 606"/>
                                <a:gd name="T16" fmla="*/ 0 w 280"/>
                                <a:gd name="T17" fmla="*/ 0 h 606"/>
                                <a:gd name="T18" fmla="*/ 0 w 280"/>
                                <a:gd name="T19" fmla="*/ 0 h 606"/>
                                <a:gd name="T20" fmla="*/ 0 w 280"/>
                                <a:gd name="T21" fmla="*/ 0 h 606"/>
                                <a:gd name="T22" fmla="*/ 0 w 280"/>
                                <a:gd name="T23" fmla="*/ 0 h 606"/>
                                <a:gd name="T24" fmla="*/ 0 w 280"/>
                                <a:gd name="T25" fmla="*/ 0 h 606"/>
                                <a:gd name="T26" fmla="*/ 0 w 280"/>
                                <a:gd name="T27" fmla="*/ 0 h 606"/>
                                <a:gd name="T28" fmla="*/ 0 w 280"/>
                                <a:gd name="T29" fmla="*/ 0 h 606"/>
                                <a:gd name="T30" fmla="*/ 0 w 280"/>
                                <a:gd name="T31" fmla="*/ 0 h 606"/>
                                <a:gd name="T32" fmla="*/ 0 w 280"/>
                                <a:gd name="T33" fmla="*/ 0 h 606"/>
                                <a:gd name="T34" fmla="*/ 0 w 280"/>
                                <a:gd name="T35" fmla="*/ 0 h 606"/>
                                <a:gd name="T36" fmla="*/ 0 w 280"/>
                                <a:gd name="T37" fmla="*/ 0 h 606"/>
                                <a:gd name="T38" fmla="*/ 0 w 280"/>
                                <a:gd name="T39" fmla="*/ 0 h 606"/>
                                <a:gd name="T40" fmla="*/ 0 w 280"/>
                                <a:gd name="T41" fmla="*/ 0 h 606"/>
                                <a:gd name="T42" fmla="*/ 0 w 280"/>
                                <a:gd name="T43" fmla="*/ 0 h 606"/>
                                <a:gd name="T44" fmla="*/ 0 w 280"/>
                                <a:gd name="T45" fmla="*/ 0 h 606"/>
                                <a:gd name="T46" fmla="*/ 0 w 280"/>
                                <a:gd name="T47" fmla="*/ 0 h 606"/>
                                <a:gd name="T48" fmla="*/ 0 w 280"/>
                                <a:gd name="T49" fmla="*/ 0 h 606"/>
                                <a:gd name="T50" fmla="*/ 0 w 280"/>
                                <a:gd name="T51" fmla="*/ 0 h 606"/>
                                <a:gd name="T52" fmla="*/ 0 w 280"/>
                                <a:gd name="T53" fmla="*/ 0 h 606"/>
                                <a:gd name="T54" fmla="*/ 0 w 280"/>
                                <a:gd name="T55" fmla="*/ 0 h 606"/>
                                <a:gd name="T56" fmla="*/ 0 w 280"/>
                                <a:gd name="T57" fmla="*/ 0 h 606"/>
                                <a:gd name="T58" fmla="*/ 0 w 280"/>
                                <a:gd name="T59" fmla="*/ 0 h 606"/>
                                <a:gd name="T60" fmla="*/ 0 w 280"/>
                                <a:gd name="T61" fmla="*/ 0 h 606"/>
                                <a:gd name="T62" fmla="*/ 0 w 280"/>
                                <a:gd name="T63" fmla="*/ 0 h 606"/>
                                <a:gd name="T64" fmla="*/ 0 w 280"/>
                                <a:gd name="T65" fmla="*/ 0 h 606"/>
                                <a:gd name="T66" fmla="*/ 0 w 280"/>
                                <a:gd name="T67" fmla="*/ 0 h 606"/>
                                <a:gd name="T68" fmla="*/ 0 w 280"/>
                                <a:gd name="T69" fmla="*/ 0 h 606"/>
                                <a:gd name="T70" fmla="*/ 0 w 280"/>
                                <a:gd name="T71" fmla="*/ 0 h 606"/>
                                <a:gd name="T72" fmla="*/ 0 w 280"/>
                                <a:gd name="T73" fmla="*/ 0 h 606"/>
                                <a:gd name="T74" fmla="*/ 0 w 280"/>
                                <a:gd name="T75" fmla="*/ 0 h 6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80"/>
                                <a:gd name="T115" fmla="*/ 0 h 606"/>
                                <a:gd name="T116" fmla="*/ 280 w 280"/>
                                <a:gd name="T117" fmla="*/ 606 h 6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80" h="606">
                                  <a:moveTo>
                                    <a:pt x="280" y="230"/>
                                  </a:moveTo>
                                  <a:lnTo>
                                    <a:pt x="253" y="262"/>
                                  </a:lnTo>
                                  <a:lnTo>
                                    <a:pt x="241" y="274"/>
                                  </a:lnTo>
                                  <a:lnTo>
                                    <a:pt x="209" y="297"/>
                                  </a:lnTo>
                                  <a:lnTo>
                                    <a:pt x="183" y="300"/>
                                  </a:lnTo>
                                  <a:lnTo>
                                    <a:pt x="171" y="339"/>
                                  </a:lnTo>
                                  <a:lnTo>
                                    <a:pt x="181" y="365"/>
                                  </a:lnTo>
                                  <a:lnTo>
                                    <a:pt x="197" y="381"/>
                                  </a:lnTo>
                                  <a:lnTo>
                                    <a:pt x="199" y="407"/>
                                  </a:lnTo>
                                  <a:lnTo>
                                    <a:pt x="207" y="414"/>
                                  </a:lnTo>
                                  <a:lnTo>
                                    <a:pt x="189" y="454"/>
                                  </a:lnTo>
                                  <a:lnTo>
                                    <a:pt x="192" y="464"/>
                                  </a:lnTo>
                                  <a:lnTo>
                                    <a:pt x="215" y="484"/>
                                  </a:lnTo>
                                  <a:lnTo>
                                    <a:pt x="217" y="511"/>
                                  </a:lnTo>
                                  <a:lnTo>
                                    <a:pt x="232" y="550"/>
                                  </a:lnTo>
                                  <a:lnTo>
                                    <a:pt x="210" y="583"/>
                                  </a:lnTo>
                                  <a:lnTo>
                                    <a:pt x="206" y="606"/>
                                  </a:lnTo>
                                  <a:lnTo>
                                    <a:pt x="199" y="601"/>
                                  </a:lnTo>
                                  <a:lnTo>
                                    <a:pt x="209" y="555"/>
                                  </a:lnTo>
                                  <a:lnTo>
                                    <a:pt x="199" y="549"/>
                                  </a:lnTo>
                                  <a:lnTo>
                                    <a:pt x="204" y="544"/>
                                  </a:lnTo>
                                  <a:lnTo>
                                    <a:pt x="201" y="518"/>
                                  </a:lnTo>
                                  <a:lnTo>
                                    <a:pt x="192" y="492"/>
                                  </a:lnTo>
                                  <a:lnTo>
                                    <a:pt x="189" y="495"/>
                                  </a:lnTo>
                                  <a:lnTo>
                                    <a:pt x="176" y="451"/>
                                  </a:lnTo>
                                  <a:lnTo>
                                    <a:pt x="173" y="401"/>
                                  </a:lnTo>
                                  <a:lnTo>
                                    <a:pt x="145" y="389"/>
                                  </a:lnTo>
                                  <a:lnTo>
                                    <a:pt x="140" y="370"/>
                                  </a:lnTo>
                                  <a:lnTo>
                                    <a:pt x="139" y="396"/>
                                  </a:lnTo>
                                  <a:lnTo>
                                    <a:pt x="96" y="425"/>
                                  </a:lnTo>
                                  <a:lnTo>
                                    <a:pt x="72" y="422"/>
                                  </a:lnTo>
                                  <a:lnTo>
                                    <a:pt x="72" y="414"/>
                                  </a:lnTo>
                                  <a:lnTo>
                                    <a:pt x="62" y="417"/>
                                  </a:lnTo>
                                  <a:lnTo>
                                    <a:pt x="72" y="380"/>
                                  </a:lnTo>
                                  <a:lnTo>
                                    <a:pt x="66" y="342"/>
                                  </a:lnTo>
                                  <a:lnTo>
                                    <a:pt x="53" y="316"/>
                                  </a:lnTo>
                                  <a:lnTo>
                                    <a:pt x="49" y="321"/>
                                  </a:lnTo>
                                  <a:lnTo>
                                    <a:pt x="41" y="311"/>
                                  </a:lnTo>
                                  <a:lnTo>
                                    <a:pt x="43" y="305"/>
                                  </a:lnTo>
                                  <a:lnTo>
                                    <a:pt x="48" y="310"/>
                                  </a:lnTo>
                                  <a:lnTo>
                                    <a:pt x="44" y="295"/>
                                  </a:lnTo>
                                  <a:lnTo>
                                    <a:pt x="22" y="283"/>
                                  </a:lnTo>
                                  <a:lnTo>
                                    <a:pt x="0" y="256"/>
                                  </a:lnTo>
                                  <a:lnTo>
                                    <a:pt x="0" y="241"/>
                                  </a:lnTo>
                                  <a:lnTo>
                                    <a:pt x="12" y="241"/>
                                  </a:lnTo>
                                  <a:lnTo>
                                    <a:pt x="12" y="222"/>
                                  </a:lnTo>
                                  <a:lnTo>
                                    <a:pt x="28" y="213"/>
                                  </a:lnTo>
                                  <a:lnTo>
                                    <a:pt x="23" y="194"/>
                                  </a:lnTo>
                                  <a:lnTo>
                                    <a:pt x="25" y="189"/>
                                  </a:lnTo>
                                  <a:lnTo>
                                    <a:pt x="33" y="187"/>
                                  </a:lnTo>
                                  <a:lnTo>
                                    <a:pt x="35" y="160"/>
                                  </a:lnTo>
                                  <a:lnTo>
                                    <a:pt x="61" y="152"/>
                                  </a:lnTo>
                                  <a:lnTo>
                                    <a:pt x="77" y="109"/>
                                  </a:lnTo>
                                  <a:lnTo>
                                    <a:pt x="93" y="88"/>
                                  </a:lnTo>
                                  <a:lnTo>
                                    <a:pt x="95" y="65"/>
                                  </a:lnTo>
                                  <a:lnTo>
                                    <a:pt x="124" y="41"/>
                                  </a:lnTo>
                                  <a:lnTo>
                                    <a:pt x="149" y="39"/>
                                  </a:lnTo>
                                  <a:lnTo>
                                    <a:pt x="152" y="18"/>
                                  </a:lnTo>
                                  <a:lnTo>
                                    <a:pt x="160" y="13"/>
                                  </a:lnTo>
                                  <a:lnTo>
                                    <a:pt x="160" y="5"/>
                                  </a:lnTo>
                                  <a:lnTo>
                                    <a:pt x="168" y="0"/>
                                  </a:lnTo>
                                  <a:lnTo>
                                    <a:pt x="178" y="5"/>
                                  </a:lnTo>
                                  <a:lnTo>
                                    <a:pt x="191" y="28"/>
                                  </a:lnTo>
                                  <a:lnTo>
                                    <a:pt x="199" y="28"/>
                                  </a:lnTo>
                                  <a:lnTo>
                                    <a:pt x="206" y="57"/>
                                  </a:lnTo>
                                  <a:lnTo>
                                    <a:pt x="204" y="80"/>
                                  </a:lnTo>
                                  <a:lnTo>
                                    <a:pt x="178" y="114"/>
                                  </a:lnTo>
                                  <a:lnTo>
                                    <a:pt x="168" y="158"/>
                                  </a:lnTo>
                                  <a:lnTo>
                                    <a:pt x="194" y="147"/>
                                  </a:lnTo>
                                  <a:lnTo>
                                    <a:pt x="209" y="147"/>
                                  </a:lnTo>
                                  <a:lnTo>
                                    <a:pt x="214" y="173"/>
                                  </a:lnTo>
                                  <a:lnTo>
                                    <a:pt x="228" y="184"/>
                                  </a:lnTo>
                                  <a:lnTo>
                                    <a:pt x="223" y="210"/>
                                  </a:lnTo>
                                  <a:lnTo>
                                    <a:pt x="241" y="217"/>
                                  </a:lnTo>
                                  <a:lnTo>
                                    <a:pt x="253" y="233"/>
                                  </a:lnTo>
                                  <a:lnTo>
                                    <a:pt x="274" y="225"/>
                                  </a:lnTo>
                                  <a:lnTo>
                                    <a:pt x="280" y="23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51" name="Freeform 1530"/>
                            <p:cNvSpPr>
                              <a:spLocks/>
                            </p:cNvSpPr>
                            <p:nvPr/>
                          </p:nvSpPr>
                          <p:spPr bwMode="auto">
                            <a:xfrm>
                              <a:off x="4615" y="2843"/>
                              <a:ext cx="3" cy="4"/>
                            </a:xfrm>
                            <a:custGeom>
                              <a:avLst/>
                              <a:gdLst>
                                <a:gd name="T0" fmla="*/ 0 w 8"/>
                                <a:gd name="T1" fmla="*/ 0 h 8"/>
                                <a:gd name="T2" fmla="*/ 0 w 8"/>
                                <a:gd name="T3" fmla="*/ 1 h 8"/>
                                <a:gd name="T4" fmla="*/ 0 w 8"/>
                                <a:gd name="T5" fmla="*/ 1 h 8"/>
                                <a:gd name="T6" fmla="*/ 0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6" y="0"/>
                                  </a:moveTo>
                                  <a:lnTo>
                                    <a:pt x="0" y="7"/>
                                  </a:lnTo>
                                  <a:lnTo>
                                    <a:pt x="8" y="8"/>
                                  </a:lnTo>
                                  <a:lnTo>
                                    <a:pt x="6"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52" name="Freeform 1531"/>
                            <p:cNvSpPr>
                              <a:spLocks/>
                            </p:cNvSpPr>
                            <p:nvPr/>
                          </p:nvSpPr>
                          <p:spPr bwMode="auto">
                            <a:xfrm>
                              <a:off x="4615" y="2843"/>
                              <a:ext cx="3" cy="4"/>
                            </a:xfrm>
                            <a:custGeom>
                              <a:avLst/>
                              <a:gdLst>
                                <a:gd name="T0" fmla="*/ 0 w 8"/>
                                <a:gd name="T1" fmla="*/ 0 h 8"/>
                                <a:gd name="T2" fmla="*/ 0 w 8"/>
                                <a:gd name="T3" fmla="*/ 1 h 8"/>
                                <a:gd name="T4" fmla="*/ 0 w 8"/>
                                <a:gd name="T5" fmla="*/ 1 h 8"/>
                                <a:gd name="T6" fmla="*/ 0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6" y="0"/>
                                  </a:moveTo>
                                  <a:lnTo>
                                    <a:pt x="0" y="7"/>
                                  </a:lnTo>
                                  <a:lnTo>
                                    <a:pt x="8" y="8"/>
                                  </a:lnTo>
                                  <a:lnTo>
                                    <a:pt x="6"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53" name="Freeform 1532"/>
                            <p:cNvSpPr>
                              <a:spLocks/>
                            </p:cNvSpPr>
                            <p:nvPr/>
                          </p:nvSpPr>
                          <p:spPr bwMode="auto">
                            <a:xfrm>
                              <a:off x="4672" y="2801"/>
                              <a:ext cx="76" cy="62"/>
                            </a:xfrm>
                            <a:custGeom>
                              <a:avLst/>
                              <a:gdLst>
                                <a:gd name="T0" fmla="*/ 0 w 166"/>
                                <a:gd name="T1" fmla="*/ 0 h 137"/>
                                <a:gd name="T2" fmla="*/ 0 w 166"/>
                                <a:gd name="T3" fmla="*/ 0 h 137"/>
                                <a:gd name="T4" fmla="*/ 0 w 166"/>
                                <a:gd name="T5" fmla="*/ 0 h 137"/>
                                <a:gd name="T6" fmla="*/ 0 w 166"/>
                                <a:gd name="T7" fmla="*/ 0 h 137"/>
                                <a:gd name="T8" fmla="*/ 0 w 166"/>
                                <a:gd name="T9" fmla="*/ 0 h 137"/>
                                <a:gd name="T10" fmla="*/ 0 w 166"/>
                                <a:gd name="T11" fmla="*/ 0 h 137"/>
                                <a:gd name="T12" fmla="*/ 0 w 166"/>
                                <a:gd name="T13" fmla="*/ 0 h 137"/>
                                <a:gd name="T14" fmla="*/ 0 w 166"/>
                                <a:gd name="T15" fmla="*/ 0 h 137"/>
                                <a:gd name="T16" fmla="*/ 0 w 166"/>
                                <a:gd name="T17" fmla="*/ 0 h 137"/>
                                <a:gd name="T18" fmla="*/ 0 w 166"/>
                                <a:gd name="T19" fmla="*/ 0 h 137"/>
                                <a:gd name="T20" fmla="*/ 0 w 166"/>
                                <a:gd name="T21" fmla="*/ 0 h 137"/>
                                <a:gd name="T22" fmla="*/ 0 w 166"/>
                                <a:gd name="T23" fmla="*/ 0 h 137"/>
                                <a:gd name="T24" fmla="*/ 0 w 166"/>
                                <a:gd name="T25" fmla="*/ 0 h 137"/>
                                <a:gd name="T26" fmla="*/ 0 w 166"/>
                                <a:gd name="T27" fmla="*/ 0 h 137"/>
                                <a:gd name="T28" fmla="*/ 0 w 166"/>
                                <a:gd name="T29" fmla="*/ 0 h 137"/>
                                <a:gd name="T30" fmla="*/ 0 w 166"/>
                                <a:gd name="T31" fmla="*/ 0 h 137"/>
                                <a:gd name="T32" fmla="*/ 0 w 166"/>
                                <a:gd name="T33" fmla="*/ 0 h 137"/>
                                <a:gd name="T34" fmla="*/ 0 w 166"/>
                                <a:gd name="T35" fmla="*/ 0 h 137"/>
                                <a:gd name="T36" fmla="*/ 0 w 166"/>
                                <a:gd name="T37" fmla="*/ 0 h 137"/>
                                <a:gd name="T38" fmla="*/ 0 w 166"/>
                                <a:gd name="T39" fmla="*/ 0 h 137"/>
                                <a:gd name="T40" fmla="*/ 0 w 166"/>
                                <a:gd name="T41" fmla="*/ 0 h 137"/>
                                <a:gd name="T42" fmla="*/ 0 w 166"/>
                                <a:gd name="T43" fmla="*/ 0 h 137"/>
                                <a:gd name="T44" fmla="*/ 0 w 166"/>
                                <a:gd name="T45" fmla="*/ 0 h 1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137"/>
                                <a:gd name="T71" fmla="*/ 166 w 166"/>
                                <a:gd name="T72" fmla="*/ 137 h 1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137">
                                  <a:moveTo>
                                    <a:pt x="163" y="0"/>
                                  </a:moveTo>
                                  <a:lnTo>
                                    <a:pt x="166" y="75"/>
                                  </a:lnTo>
                                  <a:lnTo>
                                    <a:pt x="132" y="90"/>
                                  </a:lnTo>
                                  <a:lnTo>
                                    <a:pt x="130" y="96"/>
                                  </a:lnTo>
                                  <a:lnTo>
                                    <a:pt x="114" y="98"/>
                                  </a:lnTo>
                                  <a:lnTo>
                                    <a:pt x="114" y="116"/>
                                  </a:lnTo>
                                  <a:lnTo>
                                    <a:pt x="86" y="124"/>
                                  </a:lnTo>
                                  <a:lnTo>
                                    <a:pt x="83" y="132"/>
                                  </a:lnTo>
                                  <a:lnTo>
                                    <a:pt x="70" y="137"/>
                                  </a:lnTo>
                                  <a:lnTo>
                                    <a:pt x="42" y="134"/>
                                  </a:lnTo>
                                  <a:lnTo>
                                    <a:pt x="42" y="118"/>
                                  </a:lnTo>
                                  <a:lnTo>
                                    <a:pt x="28" y="124"/>
                                  </a:lnTo>
                                  <a:lnTo>
                                    <a:pt x="20" y="100"/>
                                  </a:lnTo>
                                  <a:lnTo>
                                    <a:pt x="18" y="82"/>
                                  </a:lnTo>
                                  <a:lnTo>
                                    <a:pt x="5" y="69"/>
                                  </a:lnTo>
                                  <a:lnTo>
                                    <a:pt x="0" y="51"/>
                                  </a:lnTo>
                                  <a:lnTo>
                                    <a:pt x="8" y="30"/>
                                  </a:lnTo>
                                  <a:lnTo>
                                    <a:pt x="31" y="10"/>
                                  </a:lnTo>
                                  <a:lnTo>
                                    <a:pt x="91" y="13"/>
                                  </a:lnTo>
                                  <a:lnTo>
                                    <a:pt x="114" y="25"/>
                                  </a:lnTo>
                                  <a:lnTo>
                                    <a:pt x="129" y="8"/>
                                  </a:lnTo>
                                  <a:lnTo>
                                    <a:pt x="148" y="12"/>
                                  </a:lnTo>
                                  <a:lnTo>
                                    <a:pt x="163"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54" name="Freeform 1533"/>
                            <p:cNvSpPr>
                              <a:spLocks/>
                            </p:cNvSpPr>
                            <p:nvPr/>
                          </p:nvSpPr>
                          <p:spPr bwMode="auto">
                            <a:xfrm>
                              <a:off x="4672" y="2801"/>
                              <a:ext cx="76" cy="62"/>
                            </a:xfrm>
                            <a:custGeom>
                              <a:avLst/>
                              <a:gdLst>
                                <a:gd name="T0" fmla="*/ 0 w 166"/>
                                <a:gd name="T1" fmla="*/ 0 h 137"/>
                                <a:gd name="T2" fmla="*/ 0 w 166"/>
                                <a:gd name="T3" fmla="*/ 0 h 137"/>
                                <a:gd name="T4" fmla="*/ 0 w 166"/>
                                <a:gd name="T5" fmla="*/ 0 h 137"/>
                                <a:gd name="T6" fmla="*/ 0 w 166"/>
                                <a:gd name="T7" fmla="*/ 0 h 137"/>
                                <a:gd name="T8" fmla="*/ 0 w 166"/>
                                <a:gd name="T9" fmla="*/ 0 h 137"/>
                                <a:gd name="T10" fmla="*/ 0 w 166"/>
                                <a:gd name="T11" fmla="*/ 0 h 137"/>
                                <a:gd name="T12" fmla="*/ 0 w 166"/>
                                <a:gd name="T13" fmla="*/ 0 h 137"/>
                                <a:gd name="T14" fmla="*/ 0 w 166"/>
                                <a:gd name="T15" fmla="*/ 0 h 137"/>
                                <a:gd name="T16" fmla="*/ 0 w 166"/>
                                <a:gd name="T17" fmla="*/ 0 h 137"/>
                                <a:gd name="T18" fmla="*/ 0 w 166"/>
                                <a:gd name="T19" fmla="*/ 0 h 137"/>
                                <a:gd name="T20" fmla="*/ 0 w 166"/>
                                <a:gd name="T21" fmla="*/ 0 h 137"/>
                                <a:gd name="T22" fmla="*/ 0 w 166"/>
                                <a:gd name="T23" fmla="*/ 0 h 137"/>
                                <a:gd name="T24" fmla="*/ 0 w 166"/>
                                <a:gd name="T25" fmla="*/ 0 h 137"/>
                                <a:gd name="T26" fmla="*/ 0 w 166"/>
                                <a:gd name="T27" fmla="*/ 0 h 137"/>
                                <a:gd name="T28" fmla="*/ 0 w 166"/>
                                <a:gd name="T29" fmla="*/ 0 h 137"/>
                                <a:gd name="T30" fmla="*/ 0 w 166"/>
                                <a:gd name="T31" fmla="*/ 0 h 137"/>
                                <a:gd name="T32" fmla="*/ 0 w 166"/>
                                <a:gd name="T33" fmla="*/ 0 h 137"/>
                                <a:gd name="T34" fmla="*/ 0 w 166"/>
                                <a:gd name="T35" fmla="*/ 0 h 137"/>
                                <a:gd name="T36" fmla="*/ 0 w 166"/>
                                <a:gd name="T37" fmla="*/ 0 h 137"/>
                                <a:gd name="T38" fmla="*/ 0 w 166"/>
                                <a:gd name="T39" fmla="*/ 0 h 137"/>
                                <a:gd name="T40" fmla="*/ 0 w 166"/>
                                <a:gd name="T41" fmla="*/ 0 h 137"/>
                                <a:gd name="T42" fmla="*/ 0 w 166"/>
                                <a:gd name="T43" fmla="*/ 0 h 137"/>
                                <a:gd name="T44" fmla="*/ 0 w 166"/>
                                <a:gd name="T45" fmla="*/ 0 h 1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137"/>
                                <a:gd name="T71" fmla="*/ 166 w 166"/>
                                <a:gd name="T72" fmla="*/ 137 h 1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137">
                                  <a:moveTo>
                                    <a:pt x="163" y="0"/>
                                  </a:moveTo>
                                  <a:lnTo>
                                    <a:pt x="166" y="75"/>
                                  </a:lnTo>
                                  <a:lnTo>
                                    <a:pt x="132" y="90"/>
                                  </a:lnTo>
                                  <a:lnTo>
                                    <a:pt x="130" y="96"/>
                                  </a:lnTo>
                                  <a:lnTo>
                                    <a:pt x="114" y="98"/>
                                  </a:lnTo>
                                  <a:lnTo>
                                    <a:pt x="114" y="116"/>
                                  </a:lnTo>
                                  <a:lnTo>
                                    <a:pt x="86" y="124"/>
                                  </a:lnTo>
                                  <a:lnTo>
                                    <a:pt x="83" y="132"/>
                                  </a:lnTo>
                                  <a:lnTo>
                                    <a:pt x="70" y="137"/>
                                  </a:lnTo>
                                  <a:lnTo>
                                    <a:pt x="42" y="134"/>
                                  </a:lnTo>
                                  <a:lnTo>
                                    <a:pt x="42" y="118"/>
                                  </a:lnTo>
                                  <a:lnTo>
                                    <a:pt x="28" y="124"/>
                                  </a:lnTo>
                                  <a:lnTo>
                                    <a:pt x="20" y="100"/>
                                  </a:lnTo>
                                  <a:lnTo>
                                    <a:pt x="18" y="82"/>
                                  </a:lnTo>
                                  <a:lnTo>
                                    <a:pt x="5" y="69"/>
                                  </a:lnTo>
                                  <a:lnTo>
                                    <a:pt x="0" y="51"/>
                                  </a:lnTo>
                                  <a:lnTo>
                                    <a:pt x="8" y="30"/>
                                  </a:lnTo>
                                  <a:lnTo>
                                    <a:pt x="31" y="10"/>
                                  </a:lnTo>
                                  <a:lnTo>
                                    <a:pt x="91" y="13"/>
                                  </a:lnTo>
                                  <a:lnTo>
                                    <a:pt x="114" y="25"/>
                                  </a:lnTo>
                                  <a:lnTo>
                                    <a:pt x="129" y="8"/>
                                  </a:lnTo>
                                  <a:lnTo>
                                    <a:pt x="148" y="12"/>
                                  </a:lnTo>
                                  <a:lnTo>
                                    <a:pt x="163"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55" name="Freeform 1534"/>
                            <p:cNvSpPr>
                              <a:spLocks/>
                            </p:cNvSpPr>
                            <p:nvPr/>
                          </p:nvSpPr>
                          <p:spPr bwMode="auto">
                            <a:xfrm>
                              <a:off x="4259" y="2104"/>
                              <a:ext cx="882" cy="613"/>
                            </a:xfrm>
                            <a:custGeom>
                              <a:avLst/>
                              <a:gdLst>
                                <a:gd name="T0" fmla="*/ 0 w 1929"/>
                                <a:gd name="T1" fmla="*/ 0 h 1343"/>
                                <a:gd name="T2" fmla="*/ 0 w 1929"/>
                                <a:gd name="T3" fmla="*/ 0 h 1343"/>
                                <a:gd name="T4" fmla="*/ 0 w 1929"/>
                                <a:gd name="T5" fmla="*/ 0 h 1343"/>
                                <a:gd name="T6" fmla="*/ 0 w 1929"/>
                                <a:gd name="T7" fmla="*/ 0 h 1343"/>
                                <a:gd name="T8" fmla="*/ 0 w 1929"/>
                                <a:gd name="T9" fmla="*/ 0 h 1343"/>
                                <a:gd name="T10" fmla="*/ 0 w 1929"/>
                                <a:gd name="T11" fmla="*/ 0 h 1343"/>
                                <a:gd name="T12" fmla="*/ 0 w 1929"/>
                                <a:gd name="T13" fmla="*/ 0 h 1343"/>
                                <a:gd name="T14" fmla="*/ 0 w 1929"/>
                                <a:gd name="T15" fmla="*/ 0 h 1343"/>
                                <a:gd name="T16" fmla="*/ 0 w 1929"/>
                                <a:gd name="T17" fmla="*/ 0 h 1343"/>
                                <a:gd name="T18" fmla="*/ 0 w 1929"/>
                                <a:gd name="T19" fmla="*/ 0 h 1343"/>
                                <a:gd name="T20" fmla="*/ 0 w 1929"/>
                                <a:gd name="T21" fmla="*/ 0 h 1343"/>
                                <a:gd name="T22" fmla="*/ 0 w 1929"/>
                                <a:gd name="T23" fmla="*/ 0 h 1343"/>
                                <a:gd name="T24" fmla="*/ 0 w 1929"/>
                                <a:gd name="T25" fmla="*/ 0 h 1343"/>
                                <a:gd name="T26" fmla="*/ 0 w 1929"/>
                                <a:gd name="T27" fmla="*/ 0 h 1343"/>
                                <a:gd name="T28" fmla="*/ 0 w 1929"/>
                                <a:gd name="T29" fmla="*/ 0 h 1343"/>
                                <a:gd name="T30" fmla="*/ 0 w 1929"/>
                                <a:gd name="T31" fmla="*/ 0 h 1343"/>
                                <a:gd name="T32" fmla="*/ 0 w 1929"/>
                                <a:gd name="T33" fmla="*/ 0 h 1343"/>
                                <a:gd name="T34" fmla="*/ 0 w 1929"/>
                                <a:gd name="T35" fmla="*/ 0 h 1343"/>
                                <a:gd name="T36" fmla="*/ 0 w 1929"/>
                                <a:gd name="T37" fmla="*/ 0 h 1343"/>
                                <a:gd name="T38" fmla="*/ 0 w 1929"/>
                                <a:gd name="T39" fmla="*/ 0 h 1343"/>
                                <a:gd name="T40" fmla="*/ 0 w 1929"/>
                                <a:gd name="T41" fmla="*/ 0 h 1343"/>
                                <a:gd name="T42" fmla="*/ 0 w 1929"/>
                                <a:gd name="T43" fmla="*/ 0 h 1343"/>
                                <a:gd name="T44" fmla="*/ 0 w 1929"/>
                                <a:gd name="T45" fmla="*/ 0 h 1343"/>
                                <a:gd name="T46" fmla="*/ 0 w 1929"/>
                                <a:gd name="T47" fmla="*/ 0 h 1343"/>
                                <a:gd name="T48" fmla="*/ 0 w 1929"/>
                                <a:gd name="T49" fmla="*/ 0 h 1343"/>
                                <a:gd name="T50" fmla="*/ 0 w 1929"/>
                                <a:gd name="T51" fmla="*/ 0 h 1343"/>
                                <a:gd name="T52" fmla="*/ 0 w 1929"/>
                                <a:gd name="T53" fmla="*/ 0 h 1343"/>
                                <a:gd name="T54" fmla="*/ 0 w 1929"/>
                                <a:gd name="T55" fmla="*/ 0 h 1343"/>
                                <a:gd name="T56" fmla="*/ 0 w 1929"/>
                                <a:gd name="T57" fmla="*/ 0 h 1343"/>
                                <a:gd name="T58" fmla="*/ 0 w 1929"/>
                                <a:gd name="T59" fmla="*/ 0 h 1343"/>
                                <a:gd name="T60" fmla="*/ 0 w 1929"/>
                                <a:gd name="T61" fmla="*/ 0 h 1343"/>
                                <a:gd name="T62" fmla="*/ 0 w 1929"/>
                                <a:gd name="T63" fmla="*/ 0 h 1343"/>
                                <a:gd name="T64" fmla="*/ 0 w 1929"/>
                                <a:gd name="T65" fmla="*/ 0 h 1343"/>
                                <a:gd name="T66" fmla="*/ 0 w 1929"/>
                                <a:gd name="T67" fmla="*/ 0 h 1343"/>
                                <a:gd name="T68" fmla="*/ 0 w 1929"/>
                                <a:gd name="T69" fmla="*/ 0 h 1343"/>
                                <a:gd name="T70" fmla="*/ 0 w 1929"/>
                                <a:gd name="T71" fmla="*/ 0 h 1343"/>
                                <a:gd name="T72" fmla="*/ 0 w 1929"/>
                                <a:gd name="T73" fmla="*/ 0 h 1343"/>
                                <a:gd name="T74" fmla="*/ 0 w 1929"/>
                                <a:gd name="T75" fmla="*/ 0 h 1343"/>
                                <a:gd name="T76" fmla="*/ 0 w 1929"/>
                                <a:gd name="T77" fmla="*/ 0 h 1343"/>
                                <a:gd name="T78" fmla="*/ 0 w 1929"/>
                                <a:gd name="T79" fmla="*/ 0 h 1343"/>
                                <a:gd name="T80" fmla="*/ 0 w 1929"/>
                                <a:gd name="T81" fmla="*/ 0 h 1343"/>
                                <a:gd name="T82" fmla="*/ 0 w 1929"/>
                                <a:gd name="T83" fmla="*/ 0 h 1343"/>
                                <a:gd name="T84" fmla="*/ 0 w 1929"/>
                                <a:gd name="T85" fmla="*/ 0 h 1343"/>
                                <a:gd name="T86" fmla="*/ 0 w 1929"/>
                                <a:gd name="T87" fmla="*/ 0 h 1343"/>
                                <a:gd name="T88" fmla="*/ 0 w 1929"/>
                                <a:gd name="T89" fmla="*/ 0 h 1343"/>
                                <a:gd name="T90" fmla="*/ 0 w 1929"/>
                                <a:gd name="T91" fmla="*/ 0 h 1343"/>
                                <a:gd name="T92" fmla="*/ 0 w 1929"/>
                                <a:gd name="T93" fmla="*/ 0 h 1343"/>
                                <a:gd name="T94" fmla="*/ 0 w 1929"/>
                                <a:gd name="T95" fmla="*/ 0 h 1343"/>
                                <a:gd name="T96" fmla="*/ 0 w 1929"/>
                                <a:gd name="T97" fmla="*/ 0 h 1343"/>
                                <a:gd name="T98" fmla="*/ 0 w 1929"/>
                                <a:gd name="T99" fmla="*/ 0 h 1343"/>
                                <a:gd name="T100" fmla="*/ 0 w 1929"/>
                                <a:gd name="T101" fmla="*/ 0 h 1343"/>
                                <a:gd name="T102" fmla="*/ 0 w 1929"/>
                                <a:gd name="T103" fmla="*/ 0 h 1343"/>
                                <a:gd name="T104" fmla="*/ 0 w 1929"/>
                                <a:gd name="T105" fmla="*/ 0 h 1343"/>
                                <a:gd name="T106" fmla="*/ 0 w 1929"/>
                                <a:gd name="T107" fmla="*/ 0 h 1343"/>
                                <a:gd name="T108" fmla="*/ 0 w 1929"/>
                                <a:gd name="T109" fmla="*/ 0 h 1343"/>
                                <a:gd name="T110" fmla="*/ 0 w 1929"/>
                                <a:gd name="T111" fmla="*/ 0 h 1343"/>
                                <a:gd name="T112" fmla="*/ 0 w 1929"/>
                                <a:gd name="T113" fmla="*/ 0 h 1343"/>
                                <a:gd name="T114" fmla="*/ 0 w 1929"/>
                                <a:gd name="T115" fmla="*/ 0 h 13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29"/>
                                <a:gd name="T175" fmla="*/ 0 h 1343"/>
                                <a:gd name="T176" fmla="*/ 1929 w 1929"/>
                                <a:gd name="T177" fmla="*/ 1343 h 13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29" h="1343">
                                  <a:moveTo>
                                    <a:pt x="6" y="638"/>
                                  </a:moveTo>
                                  <a:lnTo>
                                    <a:pt x="10" y="619"/>
                                  </a:lnTo>
                                  <a:lnTo>
                                    <a:pt x="36" y="607"/>
                                  </a:lnTo>
                                  <a:lnTo>
                                    <a:pt x="41" y="599"/>
                                  </a:lnTo>
                                  <a:lnTo>
                                    <a:pt x="83" y="604"/>
                                  </a:lnTo>
                                  <a:lnTo>
                                    <a:pt x="102" y="584"/>
                                  </a:lnTo>
                                  <a:lnTo>
                                    <a:pt x="145" y="576"/>
                                  </a:lnTo>
                                  <a:lnTo>
                                    <a:pt x="158" y="560"/>
                                  </a:lnTo>
                                  <a:lnTo>
                                    <a:pt x="205" y="537"/>
                                  </a:lnTo>
                                  <a:lnTo>
                                    <a:pt x="211" y="518"/>
                                  </a:lnTo>
                                  <a:lnTo>
                                    <a:pt x="221" y="480"/>
                                  </a:lnTo>
                                  <a:lnTo>
                                    <a:pt x="208" y="425"/>
                                  </a:lnTo>
                                  <a:lnTo>
                                    <a:pt x="198" y="413"/>
                                  </a:lnTo>
                                  <a:lnTo>
                                    <a:pt x="273" y="396"/>
                                  </a:lnTo>
                                  <a:lnTo>
                                    <a:pt x="272" y="363"/>
                                  </a:lnTo>
                                  <a:lnTo>
                                    <a:pt x="294" y="308"/>
                                  </a:lnTo>
                                  <a:lnTo>
                                    <a:pt x="345" y="314"/>
                                  </a:lnTo>
                                  <a:lnTo>
                                    <a:pt x="355" y="324"/>
                                  </a:lnTo>
                                  <a:lnTo>
                                    <a:pt x="376" y="313"/>
                                  </a:lnTo>
                                  <a:lnTo>
                                    <a:pt x="376" y="278"/>
                                  </a:lnTo>
                                  <a:lnTo>
                                    <a:pt x="384" y="251"/>
                                  </a:lnTo>
                                  <a:lnTo>
                                    <a:pt x="407" y="249"/>
                                  </a:lnTo>
                                  <a:lnTo>
                                    <a:pt x="420" y="228"/>
                                  </a:lnTo>
                                  <a:lnTo>
                                    <a:pt x="434" y="233"/>
                                  </a:lnTo>
                                  <a:lnTo>
                                    <a:pt x="446" y="225"/>
                                  </a:lnTo>
                                  <a:lnTo>
                                    <a:pt x="454" y="246"/>
                                  </a:lnTo>
                                  <a:lnTo>
                                    <a:pt x="477" y="272"/>
                                  </a:lnTo>
                                  <a:lnTo>
                                    <a:pt x="519" y="280"/>
                                  </a:lnTo>
                                  <a:lnTo>
                                    <a:pt x="524" y="290"/>
                                  </a:lnTo>
                                  <a:lnTo>
                                    <a:pt x="539" y="335"/>
                                  </a:lnTo>
                                  <a:lnTo>
                                    <a:pt x="540" y="374"/>
                                  </a:lnTo>
                                  <a:lnTo>
                                    <a:pt x="537" y="392"/>
                                  </a:lnTo>
                                  <a:lnTo>
                                    <a:pt x="587" y="409"/>
                                  </a:lnTo>
                                  <a:lnTo>
                                    <a:pt x="609" y="407"/>
                                  </a:lnTo>
                                  <a:lnTo>
                                    <a:pt x="682" y="438"/>
                                  </a:lnTo>
                                  <a:lnTo>
                                    <a:pt x="706" y="477"/>
                                  </a:lnTo>
                                  <a:lnTo>
                                    <a:pt x="737" y="508"/>
                                  </a:lnTo>
                                  <a:lnTo>
                                    <a:pt x="856" y="503"/>
                                  </a:lnTo>
                                  <a:lnTo>
                                    <a:pt x="906" y="529"/>
                                  </a:lnTo>
                                  <a:lnTo>
                                    <a:pt x="985" y="553"/>
                                  </a:lnTo>
                                  <a:lnTo>
                                    <a:pt x="1072" y="519"/>
                                  </a:lnTo>
                                  <a:lnTo>
                                    <a:pt x="1113" y="521"/>
                                  </a:lnTo>
                                  <a:lnTo>
                                    <a:pt x="1149" y="511"/>
                                  </a:lnTo>
                                  <a:lnTo>
                                    <a:pt x="1208" y="461"/>
                                  </a:lnTo>
                                  <a:lnTo>
                                    <a:pt x="1193" y="438"/>
                                  </a:lnTo>
                                  <a:lnTo>
                                    <a:pt x="1208" y="409"/>
                                  </a:lnTo>
                                  <a:lnTo>
                                    <a:pt x="1219" y="404"/>
                                  </a:lnTo>
                                  <a:lnTo>
                                    <a:pt x="1258" y="417"/>
                                  </a:lnTo>
                                  <a:lnTo>
                                    <a:pt x="1297" y="384"/>
                                  </a:lnTo>
                                  <a:lnTo>
                                    <a:pt x="1323" y="376"/>
                                  </a:lnTo>
                                  <a:lnTo>
                                    <a:pt x="1361" y="335"/>
                                  </a:lnTo>
                                  <a:lnTo>
                                    <a:pt x="1445" y="329"/>
                                  </a:lnTo>
                                  <a:lnTo>
                                    <a:pt x="1435" y="317"/>
                                  </a:lnTo>
                                  <a:lnTo>
                                    <a:pt x="1434" y="298"/>
                                  </a:lnTo>
                                  <a:lnTo>
                                    <a:pt x="1404" y="267"/>
                                  </a:lnTo>
                                  <a:lnTo>
                                    <a:pt x="1365" y="290"/>
                                  </a:lnTo>
                                  <a:lnTo>
                                    <a:pt x="1325" y="285"/>
                                  </a:lnTo>
                                  <a:lnTo>
                                    <a:pt x="1320" y="265"/>
                                  </a:lnTo>
                                  <a:lnTo>
                                    <a:pt x="1323" y="215"/>
                                  </a:lnTo>
                                  <a:lnTo>
                                    <a:pt x="1348" y="176"/>
                                  </a:lnTo>
                                  <a:lnTo>
                                    <a:pt x="1393" y="195"/>
                                  </a:lnTo>
                                  <a:lnTo>
                                    <a:pt x="1437" y="169"/>
                                  </a:lnTo>
                                  <a:lnTo>
                                    <a:pt x="1440" y="151"/>
                                  </a:lnTo>
                                  <a:lnTo>
                                    <a:pt x="1458" y="98"/>
                                  </a:lnTo>
                                  <a:lnTo>
                                    <a:pt x="1484" y="75"/>
                                  </a:lnTo>
                                  <a:lnTo>
                                    <a:pt x="1483" y="50"/>
                                  </a:lnTo>
                                  <a:lnTo>
                                    <a:pt x="1460" y="50"/>
                                  </a:lnTo>
                                  <a:lnTo>
                                    <a:pt x="1463" y="42"/>
                                  </a:lnTo>
                                  <a:lnTo>
                                    <a:pt x="1489" y="13"/>
                                  </a:lnTo>
                                  <a:lnTo>
                                    <a:pt x="1575" y="0"/>
                                  </a:lnTo>
                                  <a:lnTo>
                                    <a:pt x="1601" y="18"/>
                                  </a:lnTo>
                                  <a:lnTo>
                                    <a:pt x="1639" y="26"/>
                                  </a:lnTo>
                                  <a:lnTo>
                                    <a:pt x="1663" y="59"/>
                                  </a:lnTo>
                                  <a:lnTo>
                                    <a:pt x="1668" y="88"/>
                                  </a:lnTo>
                                  <a:lnTo>
                                    <a:pt x="1688" y="132"/>
                                  </a:lnTo>
                                  <a:lnTo>
                                    <a:pt x="1699" y="192"/>
                                  </a:lnTo>
                                  <a:lnTo>
                                    <a:pt x="1751" y="202"/>
                                  </a:lnTo>
                                  <a:lnTo>
                                    <a:pt x="1795" y="226"/>
                                  </a:lnTo>
                                  <a:lnTo>
                                    <a:pt x="1803" y="247"/>
                                  </a:lnTo>
                                  <a:lnTo>
                                    <a:pt x="1803" y="267"/>
                                  </a:lnTo>
                                  <a:lnTo>
                                    <a:pt x="1813" y="283"/>
                                  </a:lnTo>
                                  <a:lnTo>
                                    <a:pt x="1842" y="285"/>
                                  </a:lnTo>
                                  <a:lnTo>
                                    <a:pt x="1929" y="247"/>
                                  </a:lnTo>
                                  <a:lnTo>
                                    <a:pt x="1924" y="257"/>
                                  </a:lnTo>
                                  <a:lnTo>
                                    <a:pt x="1927" y="290"/>
                                  </a:lnTo>
                                  <a:lnTo>
                                    <a:pt x="1912" y="304"/>
                                  </a:lnTo>
                                  <a:lnTo>
                                    <a:pt x="1898" y="358"/>
                                  </a:lnTo>
                                  <a:lnTo>
                                    <a:pt x="1876" y="402"/>
                                  </a:lnTo>
                                  <a:lnTo>
                                    <a:pt x="1868" y="409"/>
                                  </a:lnTo>
                                  <a:lnTo>
                                    <a:pt x="1836" y="397"/>
                                  </a:lnTo>
                                  <a:lnTo>
                                    <a:pt x="1810" y="422"/>
                                  </a:lnTo>
                                  <a:lnTo>
                                    <a:pt x="1816" y="444"/>
                                  </a:lnTo>
                                  <a:lnTo>
                                    <a:pt x="1816" y="480"/>
                                  </a:lnTo>
                                  <a:lnTo>
                                    <a:pt x="1797" y="505"/>
                                  </a:lnTo>
                                  <a:lnTo>
                                    <a:pt x="1797" y="513"/>
                                  </a:lnTo>
                                  <a:lnTo>
                                    <a:pt x="1780" y="498"/>
                                  </a:lnTo>
                                  <a:lnTo>
                                    <a:pt x="1764" y="523"/>
                                  </a:lnTo>
                                  <a:lnTo>
                                    <a:pt x="1746" y="537"/>
                                  </a:lnTo>
                                  <a:lnTo>
                                    <a:pt x="1722" y="539"/>
                                  </a:lnTo>
                                  <a:lnTo>
                                    <a:pt x="1723" y="563"/>
                                  </a:lnTo>
                                  <a:lnTo>
                                    <a:pt x="1699" y="566"/>
                                  </a:lnTo>
                                  <a:lnTo>
                                    <a:pt x="1680" y="557"/>
                                  </a:lnTo>
                                  <a:lnTo>
                                    <a:pt x="1647" y="588"/>
                                  </a:lnTo>
                                  <a:lnTo>
                                    <a:pt x="1618" y="602"/>
                                  </a:lnTo>
                                  <a:lnTo>
                                    <a:pt x="1601" y="625"/>
                                  </a:lnTo>
                                  <a:lnTo>
                                    <a:pt x="1569" y="632"/>
                                  </a:lnTo>
                                  <a:lnTo>
                                    <a:pt x="1504" y="674"/>
                                  </a:lnTo>
                                  <a:lnTo>
                                    <a:pt x="1499" y="672"/>
                                  </a:lnTo>
                                  <a:lnTo>
                                    <a:pt x="1514" y="663"/>
                                  </a:lnTo>
                                  <a:lnTo>
                                    <a:pt x="1517" y="649"/>
                                  </a:lnTo>
                                  <a:lnTo>
                                    <a:pt x="1504" y="641"/>
                                  </a:lnTo>
                                  <a:lnTo>
                                    <a:pt x="1533" y="602"/>
                                  </a:lnTo>
                                  <a:lnTo>
                                    <a:pt x="1522" y="579"/>
                                  </a:lnTo>
                                  <a:lnTo>
                                    <a:pt x="1499" y="586"/>
                                  </a:lnTo>
                                  <a:lnTo>
                                    <a:pt x="1476" y="615"/>
                                  </a:lnTo>
                                  <a:lnTo>
                                    <a:pt x="1448" y="632"/>
                                  </a:lnTo>
                                  <a:lnTo>
                                    <a:pt x="1435" y="651"/>
                                  </a:lnTo>
                                  <a:lnTo>
                                    <a:pt x="1416" y="659"/>
                                  </a:lnTo>
                                  <a:lnTo>
                                    <a:pt x="1400" y="656"/>
                                  </a:lnTo>
                                  <a:lnTo>
                                    <a:pt x="1388" y="674"/>
                                  </a:lnTo>
                                  <a:lnTo>
                                    <a:pt x="1387" y="684"/>
                                  </a:lnTo>
                                  <a:lnTo>
                                    <a:pt x="1401" y="698"/>
                                  </a:lnTo>
                                  <a:lnTo>
                                    <a:pt x="1424" y="711"/>
                                  </a:lnTo>
                                  <a:lnTo>
                                    <a:pt x="1432" y="733"/>
                                  </a:lnTo>
                                  <a:lnTo>
                                    <a:pt x="1448" y="739"/>
                                  </a:lnTo>
                                  <a:lnTo>
                                    <a:pt x="1489" y="711"/>
                                  </a:lnTo>
                                  <a:lnTo>
                                    <a:pt x="1512" y="726"/>
                                  </a:lnTo>
                                  <a:lnTo>
                                    <a:pt x="1544" y="729"/>
                                  </a:lnTo>
                                  <a:lnTo>
                                    <a:pt x="1536" y="752"/>
                                  </a:lnTo>
                                  <a:lnTo>
                                    <a:pt x="1531" y="744"/>
                                  </a:lnTo>
                                  <a:lnTo>
                                    <a:pt x="1523" y="744"/>
                                  </a:lnTo>
                                  <a:lnTo>
                                    <a:pt x="1515" y="754"/>
                                  </a:lnTo>
                                  <a:lnTo>
                                    <a:pt x="1489" y="759"/>
                                  </a:lnTo>
                                  <a:lnTo>
                                    <a:pt x="1491" y="765"/>
                                  </a:lnTo>
                                  <a:lnTo>
                                    <a:pt x="1483" y="780"/>
                                  </a:lnTo>
                                  <a:lnTo>
                                    <a:pt x="1468" y="775"/>
                                  </a:lnTo>
                                  <a:lnTo>
                                    <a:pt x="1466" y="786"/>
                                  </a:lnTo>
                                  <a:lnTo>
                                    <a:pt x="1452" y="799"/>
                                  </a:lnTo>
                                  <a:lnTo>
                                    <a:pt x="1437" y="825"/>
                                  </a:lnTo>
                                  <a:lnTo>
                                    <a:pt x="1468" y="845"/>
                                  </a:lnTo>
                                  <a:lnTo>
                                    <a:pt x="1491" y="907"/>
                                  </a:lnTo>
                                  <a:lnTo>
                                    <a:pt x="1523" y="944"/>
                                  </a:lnTo>
                                  <a:lnTo>
                                    <a:pt x="1481" y="931"/>
                                  </a:lnTo>
                                  <a:lnTo>
                                    <a:pt x="1466" y="934"/>
                                  </a:lnTo>
                                  <a:lnTo>
                                    <a:pt x="1481" y="936"/>
                                  </a:lnTo>
                                  <a:lnTo>
                                    <a:pt x="1499" y="947"/>
                                  </a:lnTo>
                                  <a:lnTo>
                                    <a:pt x="1523" y="970"/>
                                  </a:lnTo>
                                  <a:lnTo>
                                    <a:pt x="1468" y="1001"/>
                                  </a:lnTo>
                                  <a:lnTo>
                                    <a:pt x="1499" y="995"/>
                                  </a:lnTo>
                                  <a:lnTo>
                                    <a:pt x="1525" y="1009"/>
                                  </a:lnTo>
                                  <a:lnTo>
                                    <a:pt x="1509" y="1024"/>
                                  </a:lnTo>
                                  <a:lnTo>
                                    <a:pt x="1520" y="1019"/>
                                  </a:lnTo>
                                  <a:lnTo>
                                    <a:pt x="1520" y="1027"/>
                                  </a:lnTo>
                                  <a:lnTo>
                                    <a:pt x="1520" y="1034"/>
                                  </a:lnTo>
                                  <a:lnTo>
                                    <a:pt x="1509" y="1035"/>
                                  </a:lnTo>
                                  <a:lnTo>
                                    <a:pt x="1512" y="1043"/>
                                  </a:lnTo>
                                  <a:lnTo>
                                    <a:pt x="1504" y="1071"/>
                                  </a:lnTo>
                                  <a:lnTo>
                                    <a:pt x="1496" y="1068"/>
                                  </a:lnTo>
                                  <a:lnTo>
                                    <a:pt x="1458" y="1130"/>
                                  </a:lnTo>
                                  <a:lnTo>
                                    <a:pt x="1457" y="1120"/>
                                  </a:lnTo>
                                  <a:lnTo>
                                    <a:pt x="1448" y="1126"/>
                                  </a:lnTo>
                                  <a:lnTo>
                                    <a:pt x="1452" y="1138"/>
                                  </a:lnTo>
                                  <a:lnTo>
                                    <a:pt x="1444" y="1167"/>
                                  </a:lnTo>
                                  <a:lnTo>
                                    <a:pt x="1437" y="1164"/>
                                  </a:lnTo>
                                  <a:lnTo>
                                    <a:pt x="1417" y="1195"/>
                                  </a:lnTo>
                                  <a:lnTo>
                                    <a:pt x="1400" y="1200"/>
                                  </a:lnTo>
                                  <a:lnTo>
                                    <a:pt x="1400" y="1211"/>
                                  </a:lnTo>
                                  <a:lnTo>
                                    <a:pt x="1385" y="1226"/>
                                  </a:lnTo>
                                  <a:lnTo>
                                    <a:pt x="1385" y="1223"/>
                                  </a:lnTo>
                                  <a:lnTo>
                                    <a:pt x="1382" y="1227"/>
                                  </a:lnTo>
                                  <a:lnTo>
                                    <a:pt x="1365" y="1232"/>
                                  </a:lnTo>
                                  <a:lnTo>
                                    <a:pt x="1348" y="1250"/>
                                  </a:lnTo>
                                  <a:lnTo>
                                    <a:pt x="1318" y="1260"/>
                                  </a:lnTo>
                                  <a:lnTo>
                                    <a:pt x="1308" y="1255"/>
                                  </a:lnTo>
                                  <a:lnTo>
                                    <a:pt x="1297" y="1263"/>
                                  </a:lnTo>
                                  <a:lnTo>
                                    <a:pt x="1295" y="1258"/>
                                  </a:lnTo>
                                  <a:lnTo>
                                    <a:pt x="1291" y="1265"/>
                                  </a:lnTo>
                                  <a:lnTo>
                                    <a:pt x="1281" y="1265"/>
                                  </a:lnTo>
                                  <a:lnTo>
                                    <a:pt x="1287" y="1270"/>
                                  </a:lnTo>
                                  <a:lnTo>
                                    <a:pt x="1291" y="1265"/>
                                  </a:lnTo>
                                  <a:lnTo>
                                    <a:pt x="1279" y="1265"/>
                                  </a:lnTo>
                                  <a:lnTo>
                                    <a:pt x="1281" y="1271"/>
                                  </a:lnTo>
                                  <a:lnTo>
                                    <a:pt x="1271" y="1273"/>
                                  </a:lnTo>
                                  <a:lnTo>
                                    <a:pt x="1258" y="1255"/>
                                  </a:lnTo>
                                  <a:lnTo>
                                    <a:pt x="1258" y="1275"/>
                                  </a:lnTo>
                                  <a:lnTo>
                                    <a:pt x="1243" y="1263"/>
                                  </a:lnTo>
                                  <a:lnTo>
                                    <a:pt x="1238" y="1288"/>
                                  </a:lnTo>
                                  <a:lnTo>
                                    <a:pt x="1160" y="1306"/>
                                  </a:lnTo>
                                  <a:lnTo>
                                    <a:pt x="1152" y="1322"/>
                                  </a:lnTo>
                                  <a:lnTo>
                                    <a:pt x="1160" y="1338"/>
                                  </a:lnTo>
                                  <a:lnTo>
                                    <a:pt x="1149" y="1343"/>
                                  </a:lnTo>
                                  <a:lnTo>
                                    <a:pt x="1136" y="1322"/>
                                  </a:lnTo>
                                  <a:lnTo>
                                    <a:pt x="1136" y="1299"/>
                                  </a:lnTo>
                                  <a:lnTo>
                                    <a:pt x="1120" y="1306"/>
                                  </a:lnTo>
                                  <a:lnTo>
                                    <a:pt x="1100" y="1293"/>
                                  </a:lnTo>
                                  <a:lnTo>
                                    <a:pt x="1090" y="1304"/>
                                  </a:lnTo>
                                  <a:lnTo>
                                    <a:pt x="1089" y="1297"/>
                                  </a:lnTo>
                                  <a:lnTo>
                                    <a:pt x="1082" y="1304"/>
                                  </a:lnTo>
                                  <a:lnTo>
                                    <a:pt x="1063" y="1299"/>
                                  </a:lnTo>
                                  <a:lnTo>
                                    <a:pt x="1046" y="1288"/>
                                  </a:lnTo>
                                  <a:lnTo>
                                    <a:pt x="1037" y="1258"/>
                                  </a:lnTo>
                                  <a:lnTo>
                                    <a:pt x="994" y="1242"/>
                                  </a:lnTo>
                                  <a:lnTo>
                                    <a:pt x="952" y="1265"/>
                                  </a:lnTo>
                                  <a:lnTo>
                                    <a:pt x="939" y="1260"/>
                                  </a:lnTo>
                                  <a:lnTo>
                                    <a:pt x="928" y="1266"/>
                                  </a:lnTo>
                                  <a:lnTo>
                                    <a:pt x="908" y="1258"/>
                                  </a:lnTo>
                                  <a:lnTo>
                                    <a:pt x="903" y="1271"/>
                                  </a:lnTo>
                                  <a:lnTo>
                                    <a:pt x="889" y="1266"/>
                                  </a:lnTo>
                                  <a:lnTo>
                                    <a:pt x="882" y="1271"/>
                                  </a:lnTo>
                                  <a:lnTo>
                                    <a:pt x="884" y="1307"/>
                                  </a:lnTo>
                                  <a:lnTo>
                                    <a:pt x="872" y="1312"/>
                                  </a:lnTo>
                                  <a:lnTo>
                                    <a:pt x="867" y="1296"/>
                                  </a:lnTo>
                                  <a:lnTo>
                                    <a:pt x="861" y="1291"/>
                                  </a:lnTo>
                                  <a:lnTo>
                                    <a:pt x="840" y="1299"/>
                                  </a:lnTo>
                                  <a:lnTo>
                                    <a:pt x="828" y="1283"/>
                                  </a:lnTo>
                                  <a:lnTo>
                                    <a:pt x="810" y="1276"/>
                                  </a:lnTo>
                                  <a:lnTo>
                                    <a:pt x="815" y="1250"/>
                                  </a:lnTo>
                                  <a:lnTo>
                                    <a:pt x="801" y="1239"/>
                                  </a:lnTo>
                                  <a:lnTo>
                                    <a:pt x="796" y="1213"/>
                                  </a:lnTo>
                                  <a:lnTo>
                                    <a:pt x="781" y="1213"/>
                                  </a:lnTo>
                                  <a:lnTo>
                                    <a:pt x="755" y="1224"/>
                                  </a:lnTo>
                                  <a:lnTo>
                                    <a:pt x="765" y="1180"/>
                                  </a:lnTo>
                                  <a:lnTo>
                                    <a:pt x="791" y="1146"/>
                                  </a:lnTo>
                                  <a:lnTo>
                                    <a:pt x="793" y="1123"/>
                                  </a:lnTo>
                                  <a:lnTo>
                                    <a:pt x="786" y="1094"/>
                                  </a:lnTo>
                                  <a:lnTo>
                                    <a:pt x="778" y="1094"/>
                                  </a:lnTo>
                                  <a:lnTo>
                                    <a:pt x="765" y="1071"/>
                                  </a:lnTo>
                                  <a:lnTo>
                                    <a:pt x="755" y="1066"/>
                                  </a:lnTo>
                                  <a:lnTo>
                                    <a:pt x="747" y="1071"/>
                                  </a:lnTo>
                                  <a:lnTo>
                                    <a:pt x="739" y="1063"/>
                                  </a:lnTo>
                                  <a:lnTo>
                                    <a:pt x="716" y="1058"/>
                                  </a:lnTo>
                                  <a:lnTo>
                                    <a:pt x="718" y="1043"/>
                                  </a:lnTo>
                                  <a:lnTo>
                                    <a:pt x="713" y="1042"/>
                                  </a:lnTo>
                                  <a:lnTo>
                                    <a:pt x="706" y="1024"/>
                                  </a:lnTo>
                                  <a:lnTo>
                                    <a:pt x="682" y="1034"/>
                                  </a:lnTo>
                                  <a:lnTo>
                                    <a:pt x="659" y="1032"/>
                                  </a:lnTo>
                                  <a:lnTo>
                                    <a:pt x="612" y="1068"/>
                                  </a:lnTo>
                                  <a:lnTo>
                                    <a:pt x="570" y="1084"/>
                                  </a:lnTo>
                                  <a:lnTo>
                                    <a:pt x="560" y="1078"/>
                                  </a:lnTo>
                                  <a:lnTo>
                                    <a:pt x="514" y="1066"/>
                                  </a:lnTo>
                                  <a:lnTo>
                                    <a:pt x="482" y="1100"/>
                                  </a:lnTo>
                                  <a:lnTo>
                                    <a:pt x="475" y="1097"/>
                                  </a:lnTo>
                                  <a:lnTo>
                                    <a:pt x="475" y="1074"/>
                                  </a:lnTo>
                                  <a:lnTo>
                                    <a:pt x="456" y="1081"/>
                                  </a:lnTo>
                                  <a:lnTo>
                                    <a:pt x="433" y="1084"/>
                                  </a:lnTo>
                                  <a:lnTo>
                                    <a:pt x="410" y="1078"/>
                                  </a:lnTo>
                                  <a:lnTo>
                                    <a:pt x="387" y="1081"/>
                                  </a:lnTo>
                                  <a:lnTo>
                                    <a:pt x="379" y="1071"/>
                                  </a:lnTo>
                                  <a:lnTo>
                                    <a:pt x="361" y="1065"/>
                                  </a:lnTo>
                                  <a:lnTo>
                                    <a:pt x="363" y="1056"/>
                                  </a:lnTo>
                                  <a:lnTo>
                                    <a:pt x="332" y="1050"/>
                                  </a:lnTo>
                                  <a:lnTo>
                                    <a:pt x="334" y="1032"/>
                                  </a:lnTo>
                                  <a:lnTo>
                                    <a:pt x="312" y="1040"/>
                                  </a:lnTo>
                                  <a:lnTo>
                                    <a:pt x="301" y="1021"/>
                                  </a:lnTo>
                                  <a:lnTo>
                                    <a:pt x="275" y="1001"/>
                                  </a:lnTo>
                                  <a:lnTo>
                                    <a:pt x="244" y="995"/>
                                  </a:lnTo>
                                  <a:lnTo>
                                    <a:pt x="242" y="1004"/>
                                  </a:lnTo>
                                  <a:lnTo>
                                    <a:pt x="234" y="998"/>
                                  </a:lnTo>
                                  <a:lnTo>
                                    <a:pt x="184" y="967"/>
                                  </a:lnTo>
                                  <a:lnTo>
                                    <a:pt x="169" y="969"/>
                                  </a:lnTo>
                                  <a:lnTo>
                                    <a:pt x="161" y="954"/>
                                  </a:lnTo>
                                  <a:lnTo>
                                    <a:pt x="163" y="934"/>
                                  </a:lnTo>
                                  <a:lnTo>
                                    <a:pt x="153" y="913"/>
                                  </a:lnTo>
                                  <a:lnTo>
                                    <a:pt x="161" y="907"/>
                                  </a:lnTo>
                                  <a:lnTo>
                                    <a:pt x="169" y="920"/>
                                  </a:lnTo>
                                  <a:lnTo>
                                    <a:pt x="187" y="905"/>
                                  </a:lnTo>
                                  <a:lnTo>
                                    <a:pt x="182" y="889"/>
                                  </a:lnTo>
                                  <a:lnTo>
                                    <a:pt x="169" y="881"/>
                                  </a:lnTo>
                                  <a:lnTo>
                                    <a:pt x="168" y="858"/>
                                  </a:lnTo>
                                  <a:lnTo>
                                    <a:pt x="185" y="855"/>
                                  </a:lnTo>
                                  <a:lnTo>
                                    <a:pt x="187" y="842"/>
                                  </a:lnTo>
                                  <a:lnTo>
                                    <a:pt x="202" y="829"/>
                                  </a:lnTo>
                                  <a:lnTo>
                                    <a:pt x="211" y="799"/>
                                  </a:lnTo>
                                  <a:lnTo>
                                    <a:pt x="202" y="803"/>
                                  </a:lnTo>
                                  <a:lnTo>
                                    <a:pt x="200" y="794"/>
                                  </a:lnTo>
                                  <a:lnTo>
                                    <a:pt x="177" y="781"/>
                                  </a:lnTo>
                                  <a:lnTo>
                                    <a:pt x="125" y="801"/>
                                  </a:lnTo>
                                  <a:lnTo>
                                    <a:pt x="98" y="791"/>
                                  </a:lnTo>
                                  <a:lnTo>
                                    <a:pt x="91" y="783"/>
                                  </a:lnTo>
                                  <a:lnTo>
                                    <a:pt x="81" y="785"/>
                                  </a:lnTo>
                                  <a:lnTo>
                                    <a:pt x="73" y="778"/>
                                  </a:lnTo>
                                  <a:lnTo>
                                    <a:pt x="75" y="762"/>
                                  </a:lnTo>
                                  <a:lnTo>
                                    <a:pt x="68" y="754"/>
                                  </a:lnTo>
                                  <a:lnTo>
                                    <a:pt x="57" y="754"/>
                                  </a:lnTo>
                                  <a:lnTo>
                                    <a:pt x="55" y="744"/>
                                  </a:lnTo>
                                  <a:lnTo>
                                    <a:pt x="32" y="739"/>
                                  </a:lnTo>
                                  <a:lnTo>
                                    <a:pt x="26" y="736"/>
                                  </a:lnTo>
                                  <a:lnTo>
                                    <a:pt x="36" y="731"/>
                                  </a:lnTo>
                                  <a:lnTo>
                                    <a:pt x="42" y="731"/>
                                  </a:lnTo>
                                  <a:lnTo>
                                    <a:pt x="36" y="685"/>
                                  </a:lnTo>
                                  <a:lnTo>
                                    <a:pt x="32" y="680"/>
                                  </a:lnTo>
                                  <a:lnTo>
                                    <a:pt x="10" y="682"/>
                                  </a:lnTo>
                                  <a:lnTo>
                                    <a:pt x="0" y="667"/>
                                  </a:lnTo>
                                  <a:lnTo>
                                    <a:pt x="6" y="638"/>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56" name="Freeform 1535"/>
                            <p:cNvSpPr>
                              <a:spLocks/>
                            </p:cNvSpPr>
                            <p:nvPr/>
                          </p:nvSpPr>
                          <p:spPr bwMode="auto">
                            <a:xfrm>
                              <a:off x="4263" y="2104"/>
                              <a:ext cx="878" cy="613"/>
                            </a:xfrm>
                            <a:custGeom>
                              <a:avLst/>
                              <a:gdLst>
                                <a:gd name="T0" fmla="*/ 0 w 1923"/>
                                <a:gd name="T1" fmla="*/ 0 h 1343"/>
                                <a:gd name="T2" fmla="*/ 0 w 1923"/>
                                <a:gd name="T3" fmla="*/ 0 h 1343"/>
                                <a:gd name="T4" fmla="*/ 0 w 1923"/>
                                <a:gd name="T5" fmla="*/ 0 h 1343"/>
                                <a:gd name="T6" fmla="*/ 0 w 1923"/>
                                <a:gd name="T7" fmla="*/ 0 h 1343"/>
                                <a:gd name="T8" fmla="*/ 0 w 1923"/>
                                <a:gd name="T9" fmla="*/ 0 h 1343"/>
                                <a:gd name="T10" fmla="*/ 0 w 1923"/>
                                <a:gd name="T11" fmla="*/ 0 h 1343"/>
                                <a:gd name="T12" fmla="*/ 0 w 1923"/>
                                <a:gd name="T13" fmla="*/ 0 h 1343"/>
                                <a:gd name="T14" fmla="*/ 0 w 1923"/>
                                <a:gd name="T15" fmla="*/ 0 h 1343"/>
                                <a:gd name="T16" fmla="*/ 0 w 1923"/>
                                <a:gd name="T17" fmla="*/ 0 h 1343"/>
                                <a:gd name="T18" fmla="*/ 0 w 1923"/>
                                <a:gd name="T19" fmla="*/ 0 h 1343"/>
                                <a:gd name="T20" fmla="*/ 0 w 1923"/>
                                <a:gd name="T21" fmla="*/ 0 h 1343"/>
                                <a:gd name="T22" fmla="*/ 0 w 1923"/>
                                <a:gd name="T23" fmla="*/ 0 h 1343"/>
                                <a:gd name="T24" fmla="*/ 0 w 1923"/>
                                <a:gd name="T25" fmla="*/ 0 h 1343"/>
                                <a:gd name="T26" fmla="*/ 0 w 1923"/>
                                <a:gd name="T27" fmla="*/ 0 h 1343"/>
                                <a:gd name="T28" fmla="*/ 0 w 1923"/>
                                <a:gd name="T29" fmla="*/ 0 h 1343"/>
                                <a:gd name="T30" fmla="*/ 0 w 1923"/>
                                <a:gd name="T31" fmla="*/ 0 h 1343"/>
                                <a:gd name="T32" fmla="*/ 0 w 1923"/>
                                <a:gd name="T33" fmla="*/ 0 h 1343"/>
                                <a:gd name="T34" fmla="*/ 0 w 1923"/>
                                <a:gd name="T35" fmla="*/ 0 h 1343"/>
                                <a:gd name="T36" fmla="*/ 0 w 1923"/>
                                <a:gd name="T37" fmla="*/ 0 h 1343"/>
                                <a:gd name="T38" fmla="*/ 0 w 1923"/>
                                <a:gd name="T39" fmla="*/ 0 h 1343"/>
                                <a:gd name="T40" fmla="*/ 0 w 1923"/>
                                <a:gd name="T41" fmla="*/ 0 h 1343"/>
                                <a:gd name="T42" fmla="*/ 0 w 1923"/>
                                <a:gd name="T43" fmla="*/ 0 h 1343"/>
                                <a:gd name="T44" fmla="*/ 0 w 1923"/>
                                <a:gd name="T45" fmla="*/ 0 h 1343"/>
                                <a:gd name="T46" fmla="*/ 0 w 1923"/>
                                <a:gd name="T47" fmla="*/ 0 h 1343"/>
                                <a:gd name="T48" fmla="*/ 0 w 1923"/>
                                <a:gd name="T49" fmla="*/ 0 h 1343"/>
                                <a:gd name="T50" fmla="*/ 0 w 1923"/>
                                <a:gd name="T51" fmla="*/ 0 h 1343"/>
                                <a:gd name="T52" fmla="*/ 0 w 1923"/>
                                <a:gd name="T53" fmla="*/ 0 h 1343"/>
                                <a:gd name="T54" fmla="*/ 0 w 1923"/>
                                <a:gd name="T55" fmla="*/ 0 h 1343"/>
                                <a:gd name="T56" fmla="*/ 0 w 1923"/>
                                <a:gd name="T57" fmla="*/ 0 h 1343"/>
                                <a:gd name="T58" fmla="*/ 0 w 1923"/>
                                <a:gd name="T59" fmla="*/ 0 h 1343"/>
                                <a:gd name="T60" fmla="*/ 0 w 1923"/>
                                <a:gd name="T61" fmla="*/ 0 h 1343"/>
                                <a:gd name="T62" fmla="*/ 0 w 1923"/>
                                <a:gd name="T63" fmla="*/ 0 h 1343"/>
                                <a:gd name="T64" fmla="*/ 0 w 1923"/>
                                <a:gd name="T65" fmla="*/ 0 h 1343"/>
                                <a:gd name="T66" fmla="*/ 0 w 1923"/>
                                <a:gd name="T67" fmla="*/ 0 h 1343"/>
                                <a:gd name="T68" fmla="*/ 0 w 1923"/>
                                <a:gd name="T69" fmla="*/ 0 h 1343"/>
                                <a:gd name="T70" fmla="*/ 0 w 1923"/>
                                <a:gd name="T71" fmla="*/ 0 h 1343"/>
                                <a:gd name="T72" fmla="*/ 0 w 1923"/>
                                <a:gd name="T73" fmla="*/ 0 h 1343"/>
                                <a:gd name="T74" fmla="*/ 0 w 1923"/>
                                <a:gd name="T75" fmla="*/ 0 h 1343"/>
                                <a:gd name="T76" fmla="*/ 0 w 1923"/>
                                <a:gd name="T77" fmla="*/ 0 h 1343"/>
                                <a:gd name="T78" fmla="*/ 0 w 1923"/>
                                <a:gd name="T79" fmla="*/ 0 h 1343"/>
                                <a:gd name="T80" fmla="*/ 0 w 1923"/>
                                <a:gd name="T81" fmla="*/ 0 h 1343"/>
                                <a:gd name="T82" fmla="*/ 0 w 1923"/>
                                <a:gd name="T83" fmla="*/ 0 h 1343"/>
                                <a:gd name="T84" fmla="*/ 0 w 1923"/>
                                <a:gd name="T85" fmla="*/ 0 h 1343"/>
                                <a:gd name="T86" fmla="*/ 0 w 1923"/>
                                <a:gd name="T87" fmla="*/ 0 h 1343"/>
                                <a:gd name="T88" fmla="*/ 0 w 1923"/>
                                <a:gd name="T89" fmla="*/ 0 h 1343"/>
                                <a:gd name="T90" fmla="*/ 0 w 1923"/>
                                <a:gd name="T91" fmla="*/ 0 h 1343"/>
                                <a:gd name="T92" fmla="*/ 0 w 1923"/>
                                <a:gd name="T93" fmla="*/ 0 h 1343"/>
                                <a:gd name="T94" fmla="*/ 0 w 1923"/>
                                <a:gd name="T95" fmla="*/ 0 h 1343"/>
                                <a:gd name="T96" fmla="*/ 0 w 1923"/>
                                <a:gd name="T97" fmla="*/ 0 h 13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23"/>
                                <a:gd name="T148" fmla="*/ 0 h 1343"/>
                                <a:gd name="T149" fmla="*/ 1923 w 1923"/>
                                <a:gd name="T150" fmla="*/ 1343 h 134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23" h="1343">
                                  <a:moveTo>
                                    <a:pt x="0" y="638"/>
                                  </a:moveTo>
                                  <a:lnTo>
                                    <a:pt x="4" y="619"/>
                                  </a:lnTo>
                                  <a:lnTo>
                                    <a:pt x="30" y="607"/>
                                  </a:lnTo>
                                  <a:lnTo>
                                    <a:pt x="35" y="599"/>
                                  </a:lnTo>
                                  <a:lnTo>
                                    <a:pt x="77" y="604"/>
                                  </a:lnTo>
                                  <a:lnTo>
                                    <a:pt x="96" y="584"/>
                                  </a:lnTo>
                                  <a:lnTo>
                                    <a:pt x="139" y="576"/>
                                  </a:lnTo>
                                  <a:lnTo>
                                    <a:pt x="152" y="560"/>
                                  </a:lnTo>
                                  <a:lnTo>
                                    <a:pt x="199" y="537"/>
                                  </a:lnTo>
                                  <a:lnTo>
                                    <a:pt x="205" y="518"/>
                                  </a:lnTo>
                                  <a:lnTo>
                                    <a:pt x="215" y="480"/>
                                  </a:lnTo>
                                  <a:lnTo>
                                    <a:pt x="202" y="425"/>
                                  </a:lnTo>
                                  <a:lnTo>
                                    <a:pt x="192" y="413"/>
                                  </a:lnTo>
                                  <a:lnTo>
                                    <a:pt x="267" y="396"/>
                                  </a:lnTo>
                                  <a:lnTo>
                                    <a:pt x="266" y="363"/>
                                  </a:lnTo>
                                  <a:lnTo>
                                    <a:pt x="288" y="308"/>
                                  </a:lnTo>
                                  <a:lnTo>
                                    <a:pt x="339" y="314"/>
                                  </a:lnTo>
                                  <a:lnTo>
                                    <a:pt x="349" y="324"/>
                                  </a:lnTo>
                                  <a:lnTo>
                                    <a:pt x="370" y="313"/>
                                  </a:lnTo>
                                  <a:lnTo>
                                    <a:pt x="370" y="278"/>
                                  </a:lnTo>
                                  <a:lnTo>
                                    <a:pt x="378" y="251"/>
                                  </a:lnTo>
                                  <a:lnTo>
                                    <a:pt x="401" y="249"/>
                                  </a:lnTo>
                                  <a:lnTo>
                                    <a:pt x="414" y="228"/>
                                  </a:lnTo>
                                  <a:lnTo>
                                    <a:pt x="428" y="233"/>
                                  </a:lnTo>
                                  <a:lnTo>
                                    <a:pt x="440" y="225"/>
                                  </a:lnTo>
                                  <a:lnTo>
                                    <a:pt x="448" y="246"/>
                                  </a:lnTo>
                                  <a:lnTo>
                                    <a:pt x="471" y="272"/>
                                  </a:lnTo>
                                  <a:lnTo>
                                    <a:pt x="513" y="280"/>
                                  </a:lnTo>
                                  <a:lnTo>
                                    <a:pt x="518" y="290"/>
                                  </a:lnTo>
                                  <a:lnTo>
                                    <a:pt x="533" y="335"/>
                                  </a:lnTo>
                                  <a:lnTo>
                                    <a:pt x="534" y="374"/>
                                  </a:lnTo>
                                  <a:lnTo>
                                    <a:pt x="531" y="392"/>
                                  </a:lnTo>
                                  <a:lnTo>
                                    <a:pt x="581" y="409"/>
                                  </a:lnTo>
                                  <a:lnTo>
                                    <a:pt x="603" y="407"/>
                                  </a:lnTo>
                                  <a:lnTo>
                                    <a:pt x="676" y="438"/>
                                  </a:lnTo>
                                  <a:lnTo>
                                    <a:pt x="700" y="477"/>
                                  </a:lnTo>
                                  <a:lnTo>
                                    <a:pt x="731" y="508"/>
                                  </a:lnTo>
                                  <a:lnTo>
                                    <a:pt x="850" y="503"/>
                                  </a:lnTo>
                                  <a:lnTo>
                                    <a:pt x="900" y="529"/>
                                  </a:lnTo>
                                  <a:lnTo>
                                    <a:pt x="979" y="553"/>
                                  </a:lnTo>
                                  <a:lnTo>
                                    <a:pt x="1066" y="519"/>
                                  </a:lnTo>
                                  <a:lnTo>
                                    <a:pt x="1107" y="521"/>
                                  </a:lnTo>
                                  <a:lnTo>
                                    <a:pt x="1143" y="511"/>
                                  </a:lnTo>
                                  <a:lnTo>
                                    <a:pt x="1202" y="461"/>
                                  </a:lnTo>
                                  <a:lnTo>
                                    <a:pt x="1187" y="438"/>
                                  </a:lnTo>
                                  <a:lnTo>
                                    <a:pt x="1202" y="409"/>
                                  </a:lnTo>
                                  <a:lnTo>
                                    <a:pt x="1213" y="404"/>
                                  </a:lnTo>
                                  <a:lnTo>
                                    <a:pt x="1252" y="417"/>
                                  </a:lnTo>
                                  <a:lnTo>
                                    <a:pt x="1291" y="384"/>
                                  </a:lnTo>
                                  <a:lnTo>
                                    <a:pt x="1317" y="376"/>
                                  </a:lnTo>
                                  <a:lnTo>
                                    <a:pt x="1355" y="335"/>
                                  </a:lnTo>
                                  <a:lnTo>
                                    <a:pt x="1439" y="329"/>
                                  </a:lnTo>
                                  <a:lnTo>
                                    <a:pt x="1429" y="317"/>
                                  </a:lnTo>
                                  <a:lnTo>
                                    <a:pt x="1428" y="298"/>
                                  </a:lnTo>
                                  <a:lnTo>
                                    <a:pt x="1398" y="267"/>
                                  </a:lnTo>
                                  <a:lnTo>
                                    <a:pt x="1359" y="290"/>
                                  </a:lnTo>
                                  <a:lnTo>
                                    <a:pt x="1319" y="285"/>
                                  </a:lnTo>
                                  <a:lnTo>
                                    <a:pt x="1314" y="265"/>
                                  </a:lnTo>
                                  <a:lnTo>
                                    <a:pt x="1317" y="215"/>
                                  </a:lnTo>
                                  <a:lnTo>
                                    <a:pt x="1342" y="176"/>
                                  </a:lnTo>
                                  <a:lnTo>
                                    <a:pt x="1387" y="195"/>
                                  </a:lnTo>
                                  <a:lnTo>
                                    <a:pt x="1431" y="169"/>
                                  </a:lnTo>
                                  <a:lnTo>
                                    <a:pt x="1434" y="151"/>
                                  </a:lnTo>
                                  <a:lnTo>
                                    <a:pt x="1452" y="98"/>
                                  </a:lnTo>
                                  <a:lnTo>
                                    <a:pt x="1478" y="75"/>
                                  </a:lnTo>
                                  <a:lnTo>
                                    <a:pt x="1477" y="50"/>
                                  </a:lnTo>
                                  <a:lnTo>
                                    <a:pt x="1454" y="50"/>
                                  </a:lnTo>
                                  <a:lnTo>
                                    <a:pt x="1457" y="42"/>
                                  </a:lnTo>
                                  <a:lnTo>
                                    <a:pt x="1483" y="13"/>
                                  </a:lnTo>
                                  <a:lnTo>
                                    <a:pt x="1569" y="0"/>
                                  </a:lnTo>
                                  <a:lnTo>
                                    <a:pt x="1595" y="18"/>
                                  </a:lnTo>
                                  <a:lnTo>
                                    <a:pt x="1633" y="26"/>
                                  </a:lnTo>
                                  <a:lnTo>
                                    <a:pt x="1657" y="59"/>
                                  </a:lnTo>
                                  <a:lnTo>
                                    <a:pt x="1662" y="88"/>
                                  </a:lnTo>
                                  <a:lnTo>
                                    <a:pt x="1682" y="132"/>
                                  </a:lnTo>
                                  <a:lnTo>
                                    <a:pt x="1693" y="192"/>
                                  </a:lnTo>
                                  <a:lnTo>
                                    <a:pt x="1745" y="202"/>
                                  </a:lnTo>
                                  <a:lnTo>
                                    <a:pt x="1789" y="226"/>
                                  </a:lnTo>
                                  <a:lnTo>
                                    <a:pt x="1797" y="247"/>
                                  </a:lnTo>
                                  <a:lnTo>
                                    <a:pt x="1797" y="267"/>
                                  </a:lnTo>
                                  <a:lnTo>
                                    <a:pt x="1807" y="283"/>
                                  </a:lnTo>
                                  <a:lnTo>
                                    <a:pt x="1836" y="285"/>
                                  </a:lnTo>
                                  <a:lnTo>
                                    <a:pt x="1923" y="247"/>
                                  </a:lnTo>
                                  <a:lnTo>
                                    <a:pt x="1918" y="257"/>
                                  </a:lnTo>
                                  <a:lnTo>
                                    <a:pt x="1921" y="290"/>
                                  </a:lnTo>
                                  <a:lnTo>
                                    <a:pt x="1906" y="304"/>
                                  </a:lnTo>
                                  <a:lnTo>
                                    <a:pt x="1892" y="358"/>
                                  </a:lnTo>
                                  <a:lnTo>
                                    <a:pt x="1870" y="402"/>
                                  </a:lnTo>
                                  <a:lnTo>
                                    <a:pt x="1862" y="409"/>
                                  </a:lnTo>
                                  <a:lnTo>
                                    <a:pt x="1830" y="397"/>
                                  </a:lnTo>
                                  <a:lnTo>
                                    <a:pt x="1804" y="422"/>
                                  </a:lnTo>
                                  <a:lnTo>
                                    <a:pt x="1810" y="444"/>
                                  </a:lnTo>
                                  <a:lnTo>
                                    <a:pt x="1810" y="480"/>
                                  </a:lnTo>
                                  <a:lnTo>
                                    <a:pt x="1791" y="505"/>
                                  </a:lnTo>
                                  <a:lnTo>
                                    <a:pt x="1791" y="513"/>
                                  </a:lnTo>
                                  <a:lnTo>
                                    <a:pt x="1774" y="498"/>
                                  </a:lnTo>
                                  <a:lnTo>
                                    <a:pt x="1758" y="523"/>
                                  </a:lnTo>
                                  <a:lnTo>
                                    <a:pt x="1740" y="537"/>
                                  </a:lnTo>
                                  <a:lnTo>
                                    <a:pt x="1716" y="539"/>
                                  </a:lnTo>
                                  <a:lnTo>
                                    <a:pt x="1717" y="563"/>
                                  </a:lnTo>
                                  <a:lnTo>
                                    <a:pt x="1693" y="566"/>
                                  </a:lnTo>
                                  <a:lnTo>
                                    <a:pt x="1674" y="557"/>
                                  </a:lnTo>
                                  <a:lnTo>
                                    <a:pt x="1641" y="588"/>
                                  </a:lnTo>
                                  <a:lnTo>
                                    <a:pt x="1612" y="602"/>
                                  </a:lnTo>
                                  <a:lnTo>
                                    <a:pt x="1595" y="625"/>
                                  </a:lnTo>
                                  <a:lnTo>
                                    <a:pt x="1563" y="632"/>
                                  </a:lnTo>
                                  <a:lnTo>
                                    <a:pt x="1498" y="674"/>
                                  </a:lnTo>
                                  <a:lnTo>
                                    <a:pt x="1493" y="672"/>
                                  </a:lnTo>
                                  <a:lnTo>
                                    <a:pt x="1508" y="663"/>
                                  </a:lnTo>
                                  <a:lnTo>
                                    <a:pt x="1511" y="649"/>
                                  </a:lnTo>
                                  <a:lnTo>
                                    <a:pt x="1498" y="641"/>
                                  </a:lnTo>
                                  <a:lnTo>
                                    <a:pt x="1527" y="602"/>
                                  </a:lnTo>
                                  <a:lnTo>
                                    <a:pt x="1516" y="579"/>
                                  </a:lnTo>
                                  <a:lnTo>
                                    <a:pt x="1493" y="586"/>
                                  </a:lnTo>
                                  <a:lnTo>
                                    <a:pt x="1470" y="615"/>
                                  </a:lnTo>
                                  <a:lnTo>
                                    <a:pt x="1442" y="632"/>
                                  </a:lnTo>
                                  <a:lnTo>
                                    <a:pt x="1429" y="651"/>
                                  </a:lnTo>
                                  <a:lnTo>
                                    <a:pt x="1410" y="659"/>
                                  </a:lnTo>
                                  <a:lnTo>
                                    <a:pt x="1394" y="656"/>
                                  </a:lnTo>
                                  <a:lnTo>
                                    <a:pt x="1382" y="674"/>
                                  </a:lnTo>
                                  <a:lnTo>
                                    <a:pt x="1381" y="684"/>
                                  </a:lnTo>
                                  <a:lnTo>
                                    <a:pt x="1395" y="698"/>
                                  </a:lnTo>
                                  <a:lnTo>
                                    <a:pt x="1418" y="711"/>
                                  </a:lnTo>
                                  <a:lnTo>
                                    <a:pt x="1426" y="733"/>
                                  </a:lnTo>
                                  <a:lnTo>
                                    <a:pt x="1442" y="739"/>
                                  </a:lnTo>
                                  <a:lnTo>
                                    <a:pt x="1483" y="711"/>
                                  </a:lnTo>
                                  <a:lnTo>
                                    <a:pt x="1506" y="726"/>
                                  </a:lnTo>
                                  <a:lnTo>
                                    <a:pt x="1538" y="729"/>
                                  </a:lnTo>
                                  <a:lnTo>
                                    <a:pt x="1530" y="752"/>
                                  </a:lnTo>
                                  <a:lnTo>
                                    <a:pt x="1525" y="744"/>
                                  </a:lnTo>
                                  <a:lnTo>
                                    <a:pt x="1517" y="744"/>
                                  </a:lnTo>
                                  <a:lnTo>
                                    <a:pt x="1509" y="754"/>
                                  </a:lnTo>
                                  <a:lnTo>
                                    <a:pt x="1483" y="759"/>
                                  </a:lnTo>
                                  <a:lnTo>
                                    <a:pt x="1485" y="765"/>
                                  </a:lnTo>
                                  <a:lnTo>
                                    <a:pt x="1477" y="780"/>
                                  </a:lnTo>
                                  <a:lnTo>
                                    <a:pt x="1462" y="775"/>
                                  </a:lnTo>
                                  <a:lnTo>
                                    <a:pt x="1460" y="786"/>
                                  </a:lnTo>
                                  <a:lnTo>
                                    <a:pt x="1446" y="799"/>
                                  </a:lnTo>
                                  <a:lnTo>
                                    <a:pt x="1431" y="825"/>
                                  </a:lnTo>
                                  <a:lnTo>
                                    <a:pt x="1462" y="845"/>
                                  </a:lnTo>
                                  <a:lnTo>
                                    <a:pt x="1485" y="907"/>
                                  </a:lnTo>
                                  <a:lnTo>
                                    <a:pt x="1517" y="944"/>
                                  </a:lnTo>
                                  <a:lnTo>
                                    <a:pt x="1475" y="931"/>
                                  </a:lnTo>
                                  <a:lnTo>
                                    <a:pt x="1460" y="934"/>
                                  </a:lnTo>
                                  <a:lnTo>
                                    <a:pt x="1475" y="936"/>
                                  </a:lnTo>
                                  <a:lnTo>
                                    <a:pt x="1493" y="947"/>
                                  </a:lnTo>
                                  <a:lnTo>
                                    <a:pt x="1517" y="970"/>
                                  </a:lnTo>
                                  <a:lnTo>
                                    <a:pt x="1462" y="1001"/>
                                  </a:lnTo>
                                  <a:lnTo>
                                    <a:pt x="1493" y="995"/>
                                  </a:lnTo>
                                  <a:lnTo>
                                    <a:pt x="1519" y="1009"/>
                                  </a:lnTo>
                                  <a:lnTo>
                                    <a:pt x="1503" y="1024"/>
                                  </a:lnTo>
                                  <a:lnTo>
                                    <a:pt x="1514" y="1019"/>
                                  </a:lnTo>
                                  <a:lnTo>
                                    <a:pt x="1514" y="1027"/>
                                  </a:lnTo>
                                  <a:lnTo>
                                    <a:pt x="1514" y="1034"/>
                                  </a:lnTo>
                                  <a:lnTo>
                                    <a:pt x="1503" y="1035"/>
                                  </a:lnTo>
                                  <a:lnTo>
                                    <a:pt x="1506" y="1043"/>
                                  </a:lnTo>
                                  <a:lnTo>
                                    <a:pt x="1498" y="1071"/>
                                  </a:lnTo>
                                  <a:lnTo>
                                    <a:pt x="1490" y="1068"/>
                                  </a:lnTo>
                                  <a:lnTo>
                                    <a:pt x="1452" y="1130"/>
                                  </a:lnTo>
                                  <a:lnTo>
                                    <a:pt x="1451" y="1120"/>
                                  </a:lnTo>
                                  <a:lnTo>
                                    <a:pt x="1442" y="1126"/>
                                  </a:lnTo>
                                  <a:lnTo>
                                    <a:pt x="1446" y="1138"/>
                                  </a:lnTo>
                                  <a:lnTo>
                                    <a:pt x="1438" y="1167"/>
                                  </a:lnTo>
                                  <a:lnTo>
                                    <a:pt x="1431" y="1164"/>
                                  </a:lnTo>
                                  <a:lnTo>
                                    <a:pt x="1411" y="1195"/>
                                  </a:lnTo>
                                  <a:lnTo>
                                    <a:pt x="1394" y="1200"/>
                                  </a:lnTo>
                                  <a:lnTo>
                                    <a:pt x="1394" y="1211"/>
                                  </a:lnTo>
                                  <a:lnTo>
                                    <a:pt x="1379" y="1226"/>
                                  </a:lnTo>
                                  <a:lnTo>
                                    <a:pt x="1379" y="1223"/>
                                  </a:lnTo>
                                  <a:lnTo>
                                    <a:pt x="1376" y="1227"/>
                                  </a:lnTo>
                                  <a:lnTo>
                                    <a:pt x="1359" y="1232"/>
                                  </a:lnTo>
                                  <a:lnTo>
                                    <a:pt x="1342" y="1250"/>
                                  </a:lnTo>
                                  <a:lnTo>
                                    <a:pt x="1312" y="1260"/>
                                  </a:lnTo>
                                  <a:lnTo>
                                    <a:pt x="1302" y="1255"/>
                                  </a:lnTo>
                                  <a:lnTo>
                                    <a:pt x="1291" y="1263"/>
                                  </a:lnTo>
                                  <a:lnTo>
                                    <a:pt x="1289" y="1258"/>
                                  </a:lnTo>
                                  <a:lnTo>
                                    <a:pt x="1285" y="1265"/>
                                  </a:lnTo>
                                  <a:lnTo>
                                    <a:pt x="1275" y="1265"/>
                                  </a:lnTo>
                                  <a:lnTo>
                                    <a:pt x="1281" y="1270"/>
                                  </a:lnTo>
                                  <a:lnTo>
                                    <a:pt x="1285" y="1265"/>
                                  </a:lnTo>
                                  <a:lnTo>
                                    <a:pt x="1273" y="1265"/>
                                  </a:lnTo>
                                  <a:lnTo>
                                    <a:pt x="1275" y="1271"/>
                                  </a:lnTo>
                                  <a:lnTo>
                                    <a:pt x="1265" y="1273"/>
                                  </a:lnTo>
                                  <a:lnTo>
                                    <a:pt x="1252" y="1255"/>
                                  </a:lnTo>
                                  <a:lnTo>
                                    <a:pt x="1252" y="1275"/>
                                  </a:lnTo>
                                  <a:lnTo>
                                    <a:pt x="1237" y="1263"/>
                                  </a:lnTo>
                                  <a:lnTo>
                                    <a:pt x="1232" y="1288"/>
                                  </a:lnTo>
                                  <a:lnTo>
                                    <a:pt x="1154" y="1306"/>
                                  </a:lnTo>
                                  <a:lnTo>
                                    <a:pt x="1146" y="1322"/>
                                  </a:lnTo>
                                  <a:lnTo>
                                    <a:pt x="1154" y="1338"/>
                                  </a:lnTo>
                                  <a:lnTo>
                                    <a:pt x="1143" y="1343"/>
                                  </a:lnTo>
                                  <a:lnTo>
                                    <a:pt x="1130" y="1322"/>
                                  </a:lnTo>
                                  <a:lnTo>
                                    <a:pt x="1130" y="1299"/>
                                  </a:lnTo>
                                  <a:lnTo>
                                    <a:pt x="1114" y="1306"/>
                                  </a:lnTo>
                                  <a:lnTo>
                                    <a:pt x="1094" y="1293"/>
                                  </a:lnTo>
                                  <a:lnTo>
                                    <a:pt x="1084" y="1304"/>
                                  </a:lnTo>
                                  <a:lnTo>
                                    <a:pt x="1083" y="1297"/>
                                  </a:lnTo>
                                </a:path>
                              </a:pathLst>
                            </a:custGeom>
                            <a:solidFill>
                              <a:srgbClr val="008080"/>
                            </a:solid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57" name="Freeform 1536"/>
                            <p:cNvSpPr>
                              <a:spLocks/>
                            </p:cNvSpPr>
                            <p:nvPr/>
                          </p:nvSpPr>
                          <p:spPr bwMode="auto">
                            <a:xfrm>
                              <a:off x="4259" y="2395"/>
                              <a:ext cx="498" cy="308"/>
                            </a:xfrm>
                            <a:custGeom>
                              <a:avLst/>
                              <a:gdLst>
                                <a:gd name="T0" fmla="*/ 0 w 1089"/>
                                <a:gd name="T1" fmla="*/ 0 h 674"/>
                                <a:gd name="T2" fmla="*/ 0 w 1089"/>
                                <a:gd name="T3" fmla="*/ 0 h 674"/>
                                <a:gd name="T4" fmla="*/ 0 w 1089"/>
                                <a:gd name="T5" fmla="*/ 0 h 674"/>
                                <a:gd name="T6" fmla="*/ 0 w 1089"/>
                                <a:gd name="T7" fmla="*/ 0 h 674"/>
                                <a:gd name="T8" fmla="*/ 0 w 1089"/>
                                <a:gd name="T9" fmla="*/ 0 h 674"/>
                                <a:gd name="T10" fmla="*/ 0 w 1089"/>
                                <a:gd name="T11" fmla="*/ 0 h 674"/>
                                <a:gd name="T12" fmla="*/ 0 w 1089"/>
                                <a:gd name="T13" fmla="*/ 0 h 674"/>
                                <a:gd name="T14" fmla="*/ 0 w 1089"/>
                                <a:gd name="T15" fmla="*/ 0 h 674"/>
                                <a:gd name="T16" fmla="*/ 0 w 1089"/>
                                <a:gd name="T17" fmla="*/ 0 h 674"/>
                                <a:gd name="T18" fmla="*/ 0 w 1089"/>
                                <a:gd name="T19" fmla="*/ 0 h 674"/>
                                <a:gd name="T20" fmla="*/ 0 w 1089"/>
                                <a:gd name="T21" fmla="*/ 0 h 674"/>
                                <a:gd name="T22" fmla="*/ 0 w 1089"/>
                                <a:gd name="T23" fmla="*/ 0 h 674"/>
                                <a:gd name="T24" fmla="*/ 0 w 1089"/>
                                <a:gd name="T25" fmla="*/ 0 h 674"/>
                                <a:gd name="T26" fmla="*/ 0 w 1089"/>
                                <a:gd name="T27" fmla="*/ 0 h 674"/>
                                <a:gd name="T28" fmla="*/ 0 w 1089"/>
                                <a:gd name="T29" fmla="*/ 0 h 674"/>
                                <a:gd name="T30" fmla="*/ 0 w 1089"/>
                                <a:gd name="T31" fmla="*/ 0 h 674"/>
                                <a:gd name="T32" fmla="*/ 0 w 1089"/>
                                <a:gd name="T33" fmla="*/ 0 h 674"/>
                                <a:gd name="T34" fmla="*/ 0 w 1089"/>
                                <a:gd name="T35" fmla="*/ 0 h 674"/>
                                <a:gd name="T36" fmla="*/ 0 w 1089"/>
                                <a:gd name="T37" fmla="*/ 0 h 674"/>
                                <a:gd name="T38" fmla="*/ 0 w 1089"/>
                                <a:gd name="T39" fmla="*/ 0 h 674"/>
                                <a:gd name="T40" fmla="*/ 0 w 1089"/>
                                <a:gd name="T41" fmla="*/ 0 h 674"/>
                                <a:gd name="T42" fmla="*/ 0 w 1089"/>
                                <a:gd name="T43" fmla="*/ 0 h 674"/>
                                <a:gd name="T44" fmla="*/ 0 w 1089"/>
                                <a:gd name="T45" fmla="*/ 0 h 674"/>
                                <a:gd name="T46" fmla="*/ 0 w 1089"/>
                                <a:gd name="T47" fmla="*/ 0 h 674"/>
                                <a:gd name="T48" fmla="*/ 0 w 1089"/>
                                <a:gd name="T49" fmla="*/ 0 h 674"/>
                                <a:gd name="T50" fmla="*/ 0 w 1089"/>
                                <a:gd name="T51" fmla="*/ 0 h 674"/>
                                <a:gd name="T52" fmla="*/ 0 w 1089"/>
                                <a:gd name="T53" fmla="*/ 0 h 674"/>
                                <a:gd name="T54" fmla="*/ 0 w 1089"/>
                                <a:gd name="T55" fmla="*/ 0 h 674"/>
                                <a:gd name="T56" fmla="*/ 0 w 1089"/>
                                <a:gd name="T57" fmla="*/ 0 h 674"/>
                                <a:gd name="T58" fmla="*/ 0 w 1089"/>
                                <a:gd name="T59" fmla="*/ 0 h 674"/>
                                <a:gd name="T60" fmla="*/ 0 w 1089"/>
                                <a:gd name="T61" fmla="*/ 0 h 674"/>
                                <a:gd name="T62" fmla="*/ 0 w 1089"/>
                                <a:gd name="T63" fmla="*/ 0 h 674"/>
                                <a:gd name="T64" fmla="*/ 0 w 1089"/>
                                <a:gd name="T65" fmla="*/ 0 h 674"/>
                                <a:gd name="T66" fmla="*/ 0 w 1089"/>
                                <a:gd name="T67" fmla="*/ 0 h 674"/>
                                <a:gd name="T68" fmla="*/ 0 w 1089"/>
                                <a:gd name="T69" fmla="*/ 0 h 674"/>
                                <a:gd name="T70" fmla="*/ 0 w 1089"/>
                                <a:gd name="T71" fmla="*/ 0 h 674"/>
                                <a:gd name="T72" fmla="*/ 0 w 1089"/>
                                <a:gd name="T73" fmla="*/ 0 h 674"/>
                                <a:gd name="T74" fmla="*/ 0 w 1089"/>
                                <a:gd name="T75" fmla="*/ 0 h 674"/>
                                <a:gd name="T76" fmla="*/ 0 w 1089"/>
                                <a:gd name="T77" fmla="*/ 0 h 674"/>
                                <a:gd name="T78" fmla="*/ 0 w 1089"/>
                                <a:gd name="T79" fmla="*/ 0 h 674"/>
                                <a:gd name="T80" fmla="*/ 0 w 1089"/>
                                <a:gd name="T81" fmla="*/ 0 h 674"/>
                                <a:gd name="T82" fmla="*/ 0 w 1089"/>
                                <a:gd name="T83" fmla="*/ 0 h 674"/>
                                <a:gd name="T84" fmla="*/ 0 w 1089"/>
                                <a:gd name="T85" fmla="*/ 0 h 674"/>
                                <a:gd name="T86" fmla="*/ 0 w 1089"/>
                                <a:gd name="T87" fmla="*/ 0 h 674"/>
                                <a:gd name="T88" fmla="*/ 0 w 1089"/>
                                <a:gd name="T89" fmla="*/ 0 h 674"/>
                                <a:gd name="T90" fmla="*/ 0 w 1089"/>
                                <a:gd name="T91" fmla="*/ 0 h 674"/>
                                <a:gd name="T92" fmla="*/ 0 w 1089"/>
                                <a:gd name="T93" fmla="*/ 0 h 674"/>
                                <a:gd name="T94" fmla="*/ 0 w 1089"/>
                                <a:gd name="T95" fmla="*/ 0 h 674"/>
                                <a:gd name="T96" fmla="*/ 0 w 1089"/>
                                <a:gd name="T97" fmla="*/ 0 h 6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89"/>
                                <a:gd name="T148" fmla="*/ 0 h 674"/>
                                <a:gd name="T149" fmla="*/ 1089 w 1089"/>
                                <a:gd name="T150" fmla="*/ 674 h 6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89" h="674">
                                  <a:moveTo>
                                    <a:pt x="1089" y="659"/>
                                  </a:moveTo>
                                  <a:lnTo>
                                    <a:pt x="1082" y="666"/>
                                  </a:lnTo>
                                  <a:lnTo>
                                    <a:pt x="1063" y="661"/>
                                  </a:lnTo>
                                  <a:lnTo>
                                    <a:pt x="1046" y="650"/>
                                  </a:lnTo>
                                  <a:lnTo>
                                    <a:pt x="1037" y="620"/>
                                  </a:lnTo>
                                  <a:lnTo>
                                    <a:pt x="994" y="604"/>
                                  </a:lnTo>
                                  <a:lnTo>
                                    <a:pt x="952" y="627"/>
                                  </a:lnTo>
                                  <a:lnTo>
                                    <a:pt x="939" y="622"/>
                                  </a:lnTo>
                                  <a:lnTo>
                                    <a:pt x="928" y="628"/>
                                  </a:lnTo>
                                  <a:lnTo>
                                    <a:pt x="908" y="620"/>
                                  </a:lnTo>
                                  <a:lnTo>
                                    <a:pt x="903" y="633"/>
                                  </a:lnTo>
                                  <a:lnTo>
                                    <a:pt x="889" y="628"/>
                                  </a:lnTo>
                                  <a:lnTo>
                                    <a:pt x="882" y="633"/>
                                  </a:lnTo>
                                  <a:lnTo>
                                    <a:pt x="884" y="669"/>
                                  </a:lnTo>
                                  <a:lnTo>
                                    <a:pt x="872" y="674"/>
                                  </a:lnTo>
                                  <a:lnTo>
                                    <a:pt x="867" y="658"/>
                                  </a:lnTo>
                                  <a:lnTo>
                                    <a:pt x="861" y="653"/>
                                  </a:lnTo>
                                  <a:lnTo>
                                    <a:pt x="840" y="661"/>
                                  </a:lnTo>
                                  <a:lnTo>
                                    <a:pt x="828" y="645"/>
                                  </a:lnTo>
                                  <a:lnTo>
                                    <a:pt x="810" y="638"/>
                                  </a:lnTo>
                                  <a:lnTo>
                                    <a:pt x="815" y="612"/>
                                  </a:lnTo>
                                  <a:lnTo>
                                    <a:pt x="801" y="601"/>
                                  </a:lnTo>
                                  <a:lnTo>
                                    <a:pt x="796" y="575"/>
                                  </a:lnTo>
                                  <a:lnTo>
                                    <a:pt x="781" y="575"/>
                                  </a:lnTo>
                                  <a:lnTo>
                                    <a:pt x="755" y="586"/>
                                  </a:lnTo>
                                  <a:lnTo>
                                    <a:pt x="765" y="542"/>
                                  </a:lnTo>
                                  <a:lnTo>
                                    <a:pt x="791" y="508"/>
                                  </a:lnTo>
                                  <a:lnTo>
                                    <a:pt x="793" y="485"/>
                                  </a:lnTo>
                                  <a:lnTo>
                                    <a:pt x="786" y="456"/>
                                  </a:lnTo>
                                  <a:lnTo>
                                    <a:pt x="778" y="456"/>
                                  </a:lnTo>
                                  <a:lnTo>
                                    <a:pt x="765" y="433"/>
                                  </a:lnTo>
                                  <a:lnTo>
                                    <a:pt x="755" y="428"/>
                                  </a:lnTo>
                                  <a:lnTo>
                                    <a:pt x="747" y="433"/>
                                  </a:lnTo>
                                  <a:lnTo>
                                    <a:pt x="739" y="425"/>
                                  </a:lnTo>
                                  <a:lnTo>
                                    <a:pt x="716" y="420"/>
                                  </a:lnTo>
                                  <a:lnTo>
                                    <a:pt x="718" y="405"/>
                                  </a:lnTo>
                                  <a:lnTo>
                                    <a:pt x="713" y="404"/>
                                  </a:lnTo>
                                  <a:lnTo>
                                    <a:pt x="706" y="386"/>
                                  </a:lnTo>
                                  <a:lnTo>
                                    <a:pt x="682" y="396"/>
                                  </a:lnTo>
                                  <a:lnTo>
                                    <a:pt x="659" y="394"/>
                                  </a:lnTo>
                                  <a:lnTo>
                                    <a:pt x="612" y="430"/>
                                  </a:lnTo>
                                  <a:lnTo>
                                    <a:pt x="570" y="446"/>
                                  </a:lnTo>
                                  <a:lnTo>
                                    <a:pt x="560" y="440"/>
                                  </a:lnTo>
                                  <a:lnTo>
                                    <a:pt x="514" y="428"/>
                                  </a:lnTo>
                                  <a:lnTo>
                                    <a:pt x="482" y="462"/>
                                  </a:lnTo>
                                  <a:lnTo>
                                    <a:pt x="475" y="459"/>
                                  </a:lnTo>
                                  <a:lnTo>
                                    <a:pt x="475" y="436"/>
                                  </a:lnTo>
                                  <a:lnTo>
                                    <a:pt x="456" y="443"/>
                                  </a:lnTo>
                                  <a:lnTo>
                                    <a:pt x="433" y="446"/>
                                  </a:lnTo>
                                  <a:lnTo>
                                    <a:pt x="410" y="440"/>
                                  </a:lnTo>
                                  <a:lnTo>
                                    <a:pt x="387" y="443"/>
                                  </a:lnTo>
                                  <a:lnTo>
                                    <a:pt x="379" y="433"/>
                                  </a:lnTo>
                                  <a:lnTo>
                                    <a:pt x="361" y="427"/>
                                  </a:lnTo>
                                  <a:lnTo>
                                    <a:pt x="363" y="418"/>
                                  </a:lnTo>
                                  <a:lnTo>
                                    <a:pt x="332" y="412"/>
                                  </a:lnTo>
                                  <a:lnTo>
                                    <a:pt x="334" y="394"/>
                                  </a:lnTo>
                                  <a:lnTo>
                                    <a:pt x="312" y="402"/>
                                  </a:lnTo>
                                  <a:lnTo>
                                    <a:pt x="301" y="383"/>
                                  </a:lnTo>
                                  <a:lnTo>
                                    <a:pt x="275" y="363"/>
                                  </a:lnTo>
                                  <a:lnTo>
                                    <a:pt x="244" y="357"/>
                                  </a:lnTo>
                                  <a:lnTo>
                                    <a:pt x="242" y="366"/>
                                  </a:lnTo>
                                  <a:lnTo>
                                    <a:pt x="234" y="360"/>
                                  </a:lnTo>
                                  <a:lnTo>
                                    <a:pt x="184" y="329"/>
                                  </a:lnTo>
                                  <a:lnTo>
                                    <a:pt x="169" y="331"/>
                                  </a:lnTo>
                                  <a:lnTo>
                                    <a:pt x="161" y="316"/>
                                  </a:lnTo>
                                  <a:lnTo>
                                    <a:pt x="163" y="296"/>
                                  </a:lnTo>
                                  <a:lnTo>
                                    <a:pt x="153" y="275"/>
                                  </a:lnTo>
                                  <a:lnTo>
                                    <a:pt x="161" y="269"/>
                                  </a:lnTo>
                                  <a:lnTo>
                                    <a:pt x="169" y="282"/>
                                  </a:lnTo>
                                  <a:lnTo>
                                    <a:pt x="187" y="267"/>
                                  </a:lnTo>
                                  <a:lnTo>
                                    <a:pt x="182" y="251"/>
                                  </a:lnTo>
                                  <a:lnTo>
                                    <a:pt x="169" y="243"/>
                                  </a:lnTo>
                                  <a:lnTo>
                                    <a:pt x="168" y="220"/>
                                  </a:lnTo>
                                  <a:lnTo>
                                    <a:pt x="185" y="217"/>
                                  </a:lnTo>
                                  <a:lnTo>
                                    <a:pt x="187" y="204"/>
                                  </a:lnTo>
                                  <a:lnTo>
                                    <a:pt x="202" y="191"/>
                                  </a:lnTo>
                                  <a:lnTo>
                                    <a:pt x="211" y="161"/>
                                  </a:lnTo>
                                  <a:lnTo>
                                    <a:pt x="202" y="165"/>
                                  </a:lnTo>
                                  <a:lnTo>
                                    <a:pt x="200" y="156"/>
                                  </a:lnTo>
                                  <a:lnTo>
                                    <a:pt x="177" y="143"/>
                                  </a:lnTo>
                                  <a:lnTo>
                                    <a:pt x="125" y="163"/>
                                  </a:lnTo>
                                  <a:lnTo>
                                    <a:pt x="98" y="153"/>
                                  </a:lnTo>
                                  <a:lnTo>
                                    <a:pt x="91" y="145"/>
                                  </a:lnTo>
                                  <a:lnTo>
                                    <a:pt x="81" y="147"/>
                                  </a:lnTo>
                                  <a:lnTo>
                                    <a:pt x="73" y="140"/>
                                  </a:lnTo>
                                  <a:lnTo>
                                    <a:pt x="75" y="124"/>
                                  </a:lnTo>
                                  <a:lnTo>
                                    <a:pt x="68" y="116"/>
                                  </a:lnTo>
                                  <a:lnTo>
                                    <a:pt x="57" y="116"/>
                                  </a:lnTo>
                                  <a:lnTo>
                                    <a:pt x="55" y="106"/>
                                  </a:lnTo>
                                  <a:lnTo>
                                    <a:pt x="32" y="101"/>
                                  </a:lnTo>
                                  <a:lnTo>
                                    <a:pt x="26" y="98"/>
                                  </a:lnTo>
                                  <a:lnTo>
                                    <a:pt x="36" y="93"/>
                                  </a:lnTo>
                                  <a:lnTo>
                                    <a:pt x="42" y="93"/>
                                  </a:lnTo>
                                  <a:lnTo>
                                    <a:pt x="36" y="47"/>
                                  </a:lnTo>
                                  <a:lnTo>
                                    <a:pt x="32" y="42"/>
                                  </a:lnTo>
                                  <a:lnTo>
                                    <a:pt x="10" y="44"/>
                                  </a:lnTo>
                                  <a:lnTo>
                                    <a:pt x="0" y="29"/>
                                  </a:lnTo>
                                  <a:lnTo>
                                    <a:pt x="6" y="0"/>
                                  </a:lnTo>
                                </a:path>
                              </a:pathLst>
                            </a:custGeom>
                            <a:solidFill>
                              <a:srgbClr val="008080"/>
                            </a:solid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58" name="Freeform 1537"/>
                            <p:cNvSpPr>
                              <a:spLocks/>
                            </p:cNvSpPr>
                            <p:nvPr/>
                          </p:nvSpPr>
                          <p:spPr bwMode="auto">
                            <a:xfrm>
                              <a:off x="4764" y="2721"/>
                              <a:ext cx="33" cy="28"/>
                            </a:xfrm>
                            <a:custGeom>
                              <a:avLst/>
                              <a:gdLst>
                                <a:gd name="T0" fmla="*/ 0 w 74"/>
                                <a:gd name="T1" fmla="*/ 0 h 62"/>
                                <a:gd name="T2" fmla="*/ 0 w 74"/>
                                <a:gd name="T3" fmla="*/ 0 h 62"/>
                                <a:gd name="T4" fmla="*/ 0 w 74"/>
                                <a:gd name="T5" fmla="*/ 0 h 62"/>
                                <a:gd name="T6" fmla="*/ 0 w 74"/>
                                <a:gd name="T7" fmla="*/ 0 h 62"/>
                                <a:gd name="T8" fmla="*/ 0 w 74"/>
                                <a:gd name="T9" fmla="*/ 0 h 62"/>
                                <a:gd name="T10" fmla="*/ 0 w 74"/>
                                <a:gd name="T11" fmla="*/ 0 h 62"/>
                                <a:gd name="T12" fmla="*/ 0 w 74"/>
                                <a:gd name="T13" fmla="*/ 0 h 62"/>
                                <a:gd name="T14" fmla="*/ 0 w 74"/>
                                <a:gd name="T15" fmla="*/ 0 h 62"/>
                                <a:gd name="T16" fmla="*/ 0 w 74"/>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62"/>
                                <a:gd name="T29" fmla="*/ 74 w 74"/>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62">
                                  <a:moveTo>
                                    <a:pt x="59" y="0"/>
                                  </a:moveTo>
                                  <a:lnTo>
                                    <a:pt x="72" y="2"/>
                                  </a:lnTo>
                                  <a:lnTo>
                                    <a:pt x="74" y="14"/>
                                  </a:lnTo>
                                  <a:lnTo>
                                    <a:pt x="59" y="43"/>
                                  </a:lnTo>
                                  <a:lnTo>
                                    <a:pt x="35" y="62"/>
                                  </a:lnTo>
                                  <a:lnTo>
                                    <a:pt x="7" y="54"/>
                                  </a:lnTo>
                                  <a:lnTo>
                                    <a:pt x="0" y="27"/>
                                  </a:lnTo>
                                  <a:lnTo>
                                    <a:pt x="28" y="4"/>
                                  </a:lnTo>
                                  <a:lnTo>
                                    <a:pt x="59"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59" name="Freeform 1538"/>
                            <p:cNvSpPr>
                              <a:spLocks/>
                            </p:cNvSpPr>
                            <p:nvPr/>
                          </p:nvSpPr>
                          <p:spPr bwMode="auto">
                            <a:xfrm>
                              <a:off x="4764" y="2721"/>
                              <a:ext cx="33" cy="28"/>
                            </a:xfrm>
                            <a:custGeom>
                              <a:avLst/>
                              <a:gdLst>
                                <a:gd name="T0" fmla="*/ 0 w 74"/>
                                <a:gd name="T1" fmla="*/ 0 h 62"/>
                                <a:gd name="T2" fmla="*/ 0 w 74"/>
                                <a:gd name="T3" fmla="*/ 0 h 62"/>
                                <a:gd name="T4" fmla="*/ 0 w 74"/>
                                <a:gd name="T5" fmla="*/ 0 h 62"/>
                                <a:gd name="T6" fmla="*/ 0 w 74"/>
                                <a:gd name="T7" fmla="*/ 0 h 62"/>
                                <a:gd name="T8" fmla="*/ 0 w 74"/>
                                <a:gd name="T9" fmla="*/ 0 h 62"/>
                                <a:gd name="T10" fmla="*/ 0 w 74"/>
                                <a:gd name="T11" fmla="*/ 0 h 62"/>
                                <a:gd name="T12" fmla="*/ 0 w 74"/>
                                <a:gd name="T13" fmla="*/ 0 h 62"/>
                                <a:gd name="T14" fmla="*/ 0 w 74"/>
                                <a:gd name="T15" fmla="*/ 0 h 62"/>
                                <a:gd name="T16" fmla="*/ 0 w 74"/>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62"/>
                                <a:gd name="T29" fmla="*/ 74 w 74"/>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62">
                                  <a:moveTo>
                                    <a:pt x="59" y="0"/>
                                  </a:moveTo>
                                  <a:lnTo>
                                    <a:pt x="72" y="2"/>
                                  </a:lnTo>
                                  <a:lnTo>
                                    <a:pt x="74" y="14"/>
                                  </a:lnTo>
                                  <a:lnTo>
                                    <a:pt x="59" y="43"/>
                                  </a:lnTo>
                                  <a:lnTo>
                                    <a:pt x="35" y="62"/>
                                  </a:lnTo>
                                  <a:lnTo>
                                    <a:pt x="7" y="54"/>
                                  </a:lnTo>
                                  <a:lnTo>
                                    <a:pt x="0" y="27"/>
                                  </a:lnTo>
                                  <a:lnTo>
                                    <a:pt x="28" y="4"/>
                                  </a:lnTo>
                                  <a:lnTo>
                                    <a:pt x="59"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60" name="Freeform 1539"/>
                            <p:cNvSpPr>
                              <a:spLocks/>
                            </p:cNvSpPr>
                            <p:nvPr/>
                          </p:nvSpPr>
                          <p:spPr bwMode="auto">
                            <a:xfrm>
                              <a:off x="4928" y="2640"/>
                              <a:ext cx="27" cy="52"/>
                            </a:xfrm>
                            <a:custGeom>
                              <a:avLst/>
                              <a:gdLst>
                                <a:gd name="T0" fmla="*/ 0 w 57"/>
                                <a:gd name="T1" fmla="*/ 0 h 114"/>
                                <a:gd name="T2" fmla="*/ 0 w 57"/>
                                <a:gd name="T3" fmla="*/ 0 h 114"/>
                                <a:gd name="T4" fmla="*/ 0 w 57"/>
                                <a:gd name="T5" fmla="*/ 0 h 114"/>
                                <a:gd name="T6" fmla="*/ 0 w 57"/>
                                <a:gd name="T7" fmla="*/ 0 h 114"/>
                                <a:gd name="T8" fmla="*/ 0 w 57"/>
                                <a:gd name="T9" fmla="*/ 0 h 114"/>
                                <a:gd name="T10" fmla="*/ 0 w 57"/>
                                <a:gd name="T11" fmla="*/ 0 h 114"/>
                                <a:gd name="T12" fmla="*/ 0 w 57"/>
                                <a:gd name="T13" fmla="*/ 0 h 114"/>
                                <a:gd name="T14" fmla="*/ 0 w 57"/>
                                <a:gd name="T15" fmla="*/ 0 h 114"/>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114"/>
                                <a:gd name="T26" fmla="*/ 57 w 57"/>
                                <a:gd name="T27" fmla="*/ 114 h 1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114">
                                  <a:moveTo>
                                    <a:pt x="44" y="0"/>
                                  </a:moveTo>
                                  <a:lnTo>
                                    <a:pt x="57" y="6"/>
                                  </a:lnTo>
                                  <a:lnTo>
                                    <a:pt x="57" y="21"/>
                                  </a:lnTo>
                                  <a:lnTo>
                                    <a:pt x="24" y="114"/>
                                  </a:lnTo>
                                  <a:lnTo>
                                    <a:pt x="3" y="83"/>
                                  </a:lnTo>
                                  <a:lnTo>
                                    <a:pt x="0" y="58"/>
                                  </a:lnTo>
                                  <a:lnTo>
                                    <a:pt x="28" y="6"/>
                                  </a:lnTo>
                                  <a:lnTo>
                                    <a:pt x="44"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61" name="Freeform 1540"/>
                            <p:cNvSpPr>
                              <a:spLocks/>
                            </p:cNvSpPr>
                            <p:nvPr/>
                          </p:nvSpPr>
                          <p:spPr bwMode="auto">
                            <a:xfrm>
                              <a:off x="4928" y="2640"/>
                              <a:ext cx="27" cy="52"/>
                            </a:xfrm>
                            <a:custGeom>
                              <a:avLst/>
                              <a:gdLst>
                                <a:gd name="T0" fmla="*/ 0 w 57"/>
                                <a:gd name="T1" fmla="*/ 0 h 114"/>
                                <a:gd name="T2" fmla="*/ 0 w 57"/>
                                <a:gd name="T3" fmla="*/ 0 h 114"/>
                                <a:gd name="T4" fmla="*/ 0 w 57"/>
                                <a:gd name="T5" fmla="*/ 0 h 114"/>
                                <a:gd name="T6" fmla="*/ 0 w 57"/>
                                <a:gd name="T7" fmla="*/ 0 h 114"/>
                                <a:gd name="T8" fmla="*/ 0 w 57"/>
                                <a:gd name="T9" fmla="*/ 0 h 114"/>
                                <a:gd name="T10" fmla="*/ 0 w 57"/>
                                <a:gd name="T11" fmla="*/ 0 h 114"/>
                                <a:gd name="T12" fmla="*/ 0 w 57"/>
                                <a:gd name="T13" fmla="*/ 0 h 114"/>
                                <a:gd name="T14" fmla="*/ 0 w 57"/>
                                <a:gd name="T15" fmla="*/ 0 h 114"/>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114"/>
                                <a:gd name="T26" fmla="*/ 57 w 57"/>
                                <a:gd name="T27" fmla="*/ 114 h 1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114">
                                  <a:moveTo>
                                    <a:pt x="44" y="0"/>
                                  </a:moveTo>
                                  <a:lnTo>
                                    <a:pt x="57" y="6"/>
                                  </a:lnTo>
                                  <a:lnTo>
                                    <a:pt x="57" y="21"/>
                                  </a:lnTo>
                                  <a:lnTo>
                                    <a:pt x="24" y="114"/>
                                  </a:lnTo>
                                  <a:lnTo>
                                    <a:pt x="3" y="83"/>
                                  </a:lnTo>
                                  <a:lnTo>
                                    <a:pt x="0" y="58"/>
                                  </a:lnTo>
                                  <a:lnTo>
                                    <a:pt x="28" y="6"/>
                                  </a:lnTo>
                                  <a:lnTo>
                                    <a:pt x="44"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62" name="Freeform 1541"/>
                            <p:cNvSpPr>
                              <a:spLocks/>
                            </p:cNvSpPr>
                            <p:nvPr/>
                          </p:nvSpPr>
                          <p:spPr bwMode="auto">
                            <a:xfrm>
                              <a:off x="4839" y="2685"/>
                              <a:ext cx="2" cy="4"/>
                            </a:xfrm>
                            <a:custGeom>
                              <a:avLst/>
                              <a:gdLst>
                                <a:gd name="T0" fmla="*/ 0 w 5"/>
                                <a:gd name="T1" fmla="*/ 0 h 6"/>
                                <a:gd name="T2" fmla="*/ 0 w 5"/>
                                <a:gd name="T3" fmla="*/ 1 h 6"/>
                                <a:gd name="T4" fmla="*/ 0 w 5"/>
                                <a:gd name="T5" fmla="*/ 1 h 6"/>
                                <a:gd name="T6" fmla="*/ 0 w 5"/>
                                <a:gd name="T7" fmla="*/ 0 h 6"/>
                                <a:gd name="T8" fmla="*/ 0 60000 65536"/>
                                <a:gd name="T9" fmla="*/ 0 60000 65536"/>
                                <a:gd name="T10" fmla="*/ 0 60000 65536"/>
                                <a:gd name="T11" fmla="*/ 0 60000 65536"/>
                                <a:gd name="T12" fmla="*/ 0 w 5"/>
                                <a:gd name="T13" fmla="*/ 0 h 6"/>
                                <a:gd name="T14" fmla="*/ 5 w 5"/>
                                <a:gd name="T15" fmla="*/ 6 h 6"/>
                              </a:gdLst>
                              <a:ahLst/>
                              <a:cxnLst>
                                <a:cxn ang="T8">
                                  <a:pos x="T0" y="T1"/>
                                </a:cxn>
                                <a:cxn ang="T9">
                                  <a:pos x="T2" y="T3"/>
                                </a:cxn>
                                <a:cxn ang="T10">
                                  <a:pos x="T4" y="T5"/>
                                </a:cxn>
                                <a:cxn ang="T11">
                                  <a:pos x="T6" y="T7"/>
                                </a:cxn>
                              </a:cxnLst>
                              <a:rect l="T12" t="T13" r="T14" b="T15"/>
                              <a:pathLst>
                                <a:path w="5" h="6">
                                  <a:moveTo>
                                    <a:pt x="5" y="0"/>
                                  </a:moveTo>
                                  <a:lnTo>
                                    <a:pt x="0" y="3"/>
                                  </a:lnTo>
                                  <a:lnTo>
                                    <a:pt x="5" y="6"/>
                                  </a:lnTo>
                                  <a:lnTo>
                                    <a:pt x="5"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63" name="Freeform 1542"/>
                            <p:cNvSpPr>
                              <a:spLocks/>
                            </p:cNvSpPr>
                            <p:nvPr/>
                          </p:nvSpPr>
                          <p:spPr bwMode="auto">
                            <a:xfrm>
                              <a:off x="5214" y="2281"/>
                              <a:ext cx="87" cy="79"/>
                            </a:xfrm>
                            <a:custGeom>
                              <a:avLst/>
                              <a:gdLst>
                                <a:gd name="T0" fmla="*/ 0 w 188"/>
                                <a:gd name="T1" fmla="*/ 0 h 175"/>
                                <a:gd name="T2" fmla="*/ 0 w 188"/>
                                <a:gd name="T3" fmla="*/ 0 h 175"/>
                                <a:gd name="T4" fmla="*/ 0 w 188"/>
                                <a:gd name="T5" fmla="*/ 0 h 175"/>
                                <a:gd name="T6" fmla="*/ 0 w 188"/>
                                <a:gd name="T7" fmla="*/ 0 h 175"/>
                                <a:gd name="T8" fmla="*/ 0 w 188"/>
                                <a:gd name="T9" fmla="*/ 0 h 175"/>
                                <a:gd name="T10" fmla="*/ 0 w 188"/>
                                <a:gd name="T11" fmla="*/ 0 h 175"/>
                                <a:gd name="T12" fmla="*/ 0 w 188"/>
                                <a:gd name="T13" fmla="*/ 0 h 175"/>
                                <a:gd name="T14" fmla="*/ 0 w 188"/>
                                <a:gd name="T15" fmla="*/ 0 h 175"/>
                                <a:gd name="T16" fmla="*/ 0 w 188"/>
                                <a:gd name="T17" fmla="*/ 0 h 175"/>
                                <a:gd name="T18" fmla="*/ 0 w 188"/>
                                <a:gd name="T19" fmla="*/ 0 h 175"/>
                                <a:gd name="T20" fmla="*/ 0 w 188"/>
                                <a:gd name="T21" fmla="*/ 0 h 175"/>
                                <a:gd name="T22" fmla="*/ 0 w 188"/>
                                <a:gd name="T23" fmla="*/ 0 h 175"/>
                                <a:gd name="T24" fmla="*/ 0 w 188"/>
                                <a:gd name="T25" fmla="*/ 0 h 175"/>
                                <a:gd name="T26" fmla="*/ 0 w 188"/>
                                <a:gd name="T27" fmla="*/ 0 h 175"/>
                                <a:gd name="T28" fmla="*/ 0 w 188"/>
                                <a:gd name="T29" fmla="*/ 0 h 175"/>
                                <a:gd name="T30" fmla="*/ 0 w 188"/>
                                <a:gd name="T31" fmla="*/ 0 h 175"/>
                                <a:gd name="T32" fmla="*/ 0 w 188"/>
                                <a:gd name="T33" fmla="*/ 0 h 175"/>
                                <a:gd name="T34" fmla="*/ 0 w 188"/>
                                <a:gd name="T35" fmla="*/ 0 h 175"/>
                                <a:gd name="T36" fmla="*/ 0 w 188"/>
                                <a:gd name="T37" fmla="*/ 0 h 175"/>
                                <a:gd name="T38" fmla="*/ 0 w 188"/>
                                <a:gd name="T39" fmla="*/ 0 h 175"/>
                                <a:gd name="T40" fmla="*/ 0 w 188"/>
                                <a:gd name="T41" fmla="*/ 0 h 175"/>
                                <a:gd name="T42" fmla="*/ 0 w 188"/>
                                <a:gd name="T43" fmla="*/ 0 h 175"/>
                                <a:gd name="T44" fmla="*/ 0 w 188"/>
                                <a:gd name="T45" fmla="*/ 0 h 175"/>
                                <a:gd name="T46" fmla="*/ 0 w 188"/>
                                <a:gd name="T47" fmla="*/ 0 h 175"/>
                                <a:gd name="T48" fmla="*/ 0 w 188"/>
                                <a:gd name="T49" fmla="*/ 0 h 175"/>
                                <a:gd name="T50" fmla="*/ 0 w 188"/>
                                <a:gd name="T51" fmla="*/ 0 h 175"/>
                                <a:gd name="T52" fmla="*/ 0 w 188"/>
                                <a:gd name="T53" fmla="*/ 0 h 175"/>
                                <a:gd name="T54" fmla="*/ 0 w 188"/>
                                <a:gd name="T55" fmla="*/ 0 h 175"/>
                                <a:gd name="T56" fmla="*/ 0 w 188"/>
                                <a:gd name="T57" fmla="*/ 0 h 175"/>
                                <a:gd name="T58" fmla="*/ 0 w 188"/>
                                <a:gd name="T59" fmla="*/ 0 h 1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8"/>
                                <a:gd name="T91" fmla="*/ 0 h 175"/>
                                <a:gd name="T92" fmla="*/ 188 w 188"/>
                                <a:gd name="T93" fmla="*/ 175 h 17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8" h="175">
                                  <a:moveTo>
                                    <a:pt x="162" y="62"/>
                                  </a:moveTo>
                                  <a:lnTo>
                                    <a:pt x="175" y="54"/>
                                  </a:lnTo>
                                  <a:lnTo>
                                    <a:pt x="167" y="74"/>
                                  </a:lnTo>
                                  <a:lnTo>
                                    <a:pt x="174" y="93"/>
                                  </a:lnTo>
                                  <a:lnTo>
                                    <a:pt x="188" y="90"/>
                                  </a:lnTo>
                                  <a:lnTo>
                                    <a:pt x="184" y="96"/>
                                  </a:lnTo>
                                  <a:lnTo>
                                    <a:pt x="127" y="118"/>
                                  </a:lnTo>
                                  <a:lnTo>
                                    <a:pt x="105" y="153"/>
                                  </a:lnTo>
                                  <a:lnTo>
                                    <a:pt x="65" y="127"/>
                                  </a:lnTo>
                                  <a:lnTo>
                                    <a:pt x="42" y="134"/>
                                  </a:lnTo>
                                  <a:lnTo>
                                    <a:pt x="21" y="131"/>
                                  </a:lnTo>
                                  <a:lnTo>
                                    <a:pt x="14" y="136"/>
                                  </a:lnTo>
                                  <a:lnTo>
                                    <a:pt x="18" y="144"/>
                                  </a:lnTo>
                                  <a:lnTo>
                                    <a:pt x="40" y="158"/>
                                  </a:lnTo>
                                  <a:lnTo>
                                    <a:pt x="6" y="175"/>
                                  </a:lnTo>
                                  <a:lnTo>
                                    <a:pt x="8" y="150"/>
                                  </a:lnTo>
                                  <a:lnTo>
                                    <a:pt x="0" y="140"/>
                                  </a:lnTo>
                                  <a:lnTo>
                                    <a:pt x="1" y="127"/>
                                  </a:lnTo>
                                  <a:lnTo>
                                    <a:pt x="18" y="113"/>
                                  </a:lnTo>
                                  <a:lnTo>
                                    <a:pt x="18" y="96"/>
                                  </a:lnTo>
                                  <a:lnTo>
                                    <a:pt x="45" y="101"/>
                                  </a:lnTo>
                                  <a:lnTo>
                                    <a:pt x="49" y="90"/>
                                  </a:lnTo>
                                  <a:lnTo>
                                    <a:pt x="49" y="77"/>
                                  </a:lnTo>
                                  <a:lnTo>
                                    <a:pt x="57" y="62"/>
                                  </a:lnTo>
                                  <a:lnTo>
                                    <a:pt x="62" y="31"/>
                                  </a:lnTo>
                                  <a:lnTo>
                                    <a:pt x="57" y="9"/>
                                  </a:lnTo>
                                  <a:lnTo>
                                    <a:pt x="63" y="0"/>
                                  </a:lnTo>
                                  <a:lnTo>
                                    <a:pt x="112" y="52"/>
                                  </a:lnTo>
                                  <a:lnTo>
                                    <a:pt x="149" y="69"/>
                                  </a:lnTo>
                                  <a:lnTo>
                                    <a:pt x="162" y="6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64" name="Freeform 1543"/>
                            <p:cNvSpPr>
                              <a:spLocks/>
                            </p:cNvSpPr>
                            <p:nvPr/>
                          </p:nvSpPr>
                          <p:spPr bwMode="auto">
                            <a:xfrm>
                              <a:off x="5214" y="2281"/>
                              <a:ext cx="87" cy="79"/>
                            </a:xfrm>
                            <a:custGeom>
                              <a:avLst/>
                              <a:gdLst>
                                <a:gd name="T0" fmla="*/ 0 w 188"/>
                                <a:gd name="T1" fmla="*/ 0 h 175"/>
                                <a:gd name="T2" fmla="*/ 0 w 188"/>
                                <a:gd name="T3" fmla="*/ 0 h 175"/>
                                <a:gd name="T4" fmla="*/ 0 w 188"/>
                                <a:gd name="T5" fmla="*/ 0 h 175"/>
                                <a:gd name="T6" fmla="*/ 0 w 188"/>
                                <a:gd name="T7" fmla="*/ 0 h 175"/>
                                <a:gd name="T8" fmla="*/ 0 w 188"/>
                                <a:gd name="T9" fmla="*/ 0 h 175"/>
                                <a:gd name="T10" fmla="*/ 0 w 188"/>
                                <a:gd name="T11" fmla="*/ 0 h 175"/>
                                <a:gd name="T12" fmla="*/ 0 w 188"/>
                                <a:gd name="T13" fmla="*/ 0 h 175"/>
                                <a:gd name="T14" fmla="*/ 0 w 188"/>
                                <a:gd name="T15" fmla="*/ 0 h 175"/>
                                <a:gd name="T16" fmla="*/ 0 w 188"/>
                                <a:gd name="T17" fmla="*/ 0 h 175"/>
                                <a:gd name="T18" fmla="*/ 0 w 188"/>
                                <a:gd name="T19" fmla="*/ 0 h 175"/>
                                <a:gd name="T20" fmla="*/ 0 w 188"/>
                                <a:gd name="T21" fmla="*/ 0 h 175"/>
                                <a:gd name="T22" fmla="*/ 0 w 188"/>
                                <a:gd name="T23" fmla="*/ 0 h 175"/>
                                <a:gd name="T24" fmla="*/ 0 w 188"/>
                                <a:gd name="T25" fmla="*/ 0 h 175"/>
                                <a:gd name="T26" fmla="*/ 0 w 188"/>
                                <a:gd name="T27" fmla="*/ 0 h 175"/>
                                <a:gd name="T28" fmla="*/ 0 w 188"/>
                                <a:gd name="T29" fmla="*/ 0 h 175"/>
                                <a:gd name="T30" fmla="*/ 0 w 188"/>
                                <a:gd name="T31" fmla="*/ 0 h 175"/>
                                <a:gd name="T32" fmla="*/ 0 w 188"/>
                                <a:gd name="T33" fmla="*/ 0 h 175"/>
                                <a:gd name="T34" fmla="*/ 0 w 188"/>
                                <a:gd name="T35" fmla="*/ 0 h 175"/>
                                <a:gd name="T36" fmla="*/ 0 w 188"/>
                                <a:gd name="T37" fmla="*/ 0 h 175"/>
                                <a:gd name="T38" fmla="*/ 0 w 188"/>
                                <a:gd name="T39" fmla="*/ 0 h 175"/>
                                <a:gd name="T40" fmla="*/ 0 w 188"/>
                                <a:gd name="T41" fmla="*/ 0 h 175"/>
                                <a:gd name="T42" fmla="*/ 0 w 188"/>
                                <a:gd name="T43" fmla="*/ 0 h 175"/>
                                <a:gd name="T44" fmla="*/ 0 w 188"/>
                                <a:gd name="T45" fmla="*/ 0 h 175"/>
                                <a:gd name="T46" fmla="*/ 0 w 188"/>
                                <a:gd name="T47" fmla="*/ 0 h 175"/>
                                <a:gd name="T48" fmla="*/ 0 w 188"/>
                                <a:gd name="T49" fmla="*/ 0 h 175"/>
                                <a:gd name="T50" fmla="*/ 0 w 188"/>
                                <a:gd name="T51" fmla="*/ 0 h 175"/>
                                <a:gd name="T52" fmla="*/ 0 w 188"/>
                                <a:gd name="T53" fmla="*/ 0 h 175"/>
                                <a:gd name="T54" fmla="*/ 0 w 188"/>
                                <a:gd name="T55" fmla="*/ 0 h 175"/>
                                <a:gd name="T56" fmla="*/ 0 w 188"/>
                                <a:gd name="T57" fmla="*/ 0 h 175"/>
                                <a:gd name="T58" fmla="*/ 0 w 188"/>
                                <a:gd name="T59" fmla="*/ 0 h 1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8"/>
                                <a:gd name="T91" fmla="*/ 0 h 175"/>
                                <a:gd name="T92" fmla="*/ 188 w 188"/>
                                <a:gd name="T93" fmla="*/ 175 h 17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8" h="175">
                                  <a:moveTo>
                                    <a:pt x="162" y="62"/>
                                  </a:moveTo>
                                  <a:lnTo>
                                    <a:pt x="175" y="54"/>
                                  </a:lnTo>
                                  <a:lnTo>
                                    <a:pt x="167" y="74"/>
                                  </a:lnTo>
                                  <a:lnTo>
                                    <a:pt x="174" y="93"/>
                                  </a:lnTo>
                                  <a:lnTo>
                                    <a:pt x="188" y="90"/>
                                  </a:lnTo>
                                  <a:lnTo>
                                    <a:pt x="184" y="96"/>
                                  </a:lnTo>
                                  <a:lnTo>
                                    <a:pt x="127" y="118"/>
                                  </a:lnTo>
                                  <a:lnTo>
                                    <a:pt x="105" y="153"/>
                                  </a:lnTo>
                                  <a:lnTo>
                                    <a:pt x="65" y="127"/>
                                  </a:lnTo>
                                  <a:lnTo>
                                    <a:pt x="42" y="134"/>
                                  </a:lnTo>
                                  <a:lnTo>
                                    <a:pt x="21" y="131"/>
                                  </a:lnTo>
                                  <a:lnTo>
                                    <a:pt x="14" y="136"/>
                                  </a:lnTo>
                                  <a:lnTo>
                                    <a:pt x="18" y="144"/>
                                  </a:lnTo>
                                  <a:lnTo>
                                    <a:pt x="40" y="158"/>
                                  </a:lnTo>
                                  <a:lnTo>
                                    <a:pt x="6" y="175"/>
                                  </a:lnTo>
                                  <a:lnTo>
                                    <a:pt x="8" y="150"/>
                                  </a:lnTo>
                                  <a:lnTo>
                                    <a:pt x="0" y="140"/>
                                  </a:lnTo>
                                  <a:lnTo>
                                    <a:pt x="1" y="127"/>
                                  </a:lnTo>
                                  <a:lnTo>
                                    <a:pt x="18" y="113"/>
                                  </a:lnTo>
                                  <a:lnTo>
                                    <a:pt x="18" y="96"/>
                                  </a:lnTo>
                                  <a:lnTo>
                                    <a:pt x="45" y="101"/>
                                  </a:lnTo>
                                  <a:lnTo>
                                    <a:pt x="49" y="90"/>
                                  </a:lnTo>
                                  <a:lnTo>
                                    <a:pt x="49" y="77"/>
                                  </a:lnTo>
                                  <a:lnTo>
                                    <a:pt x="57" y="62"/>
                                  </a:lnTo>
                                  <a:lnTo>
                                    <a:pt x="62" y="31"/>
                                  </a:lnTo>
                                  <a:lnTo>
                                    <a:pt x="57" y="9"/>
                                  </a:lnTo>
                                  <a:lnTo>
                                    <a:pt x="63" y="0"/>
                                  </a:lnTo>
                                  <a:lnTo>
                                    <a:pt x="112" y="52"/>
                                  </a:lnTo>
                                  <a:lnTo>
                                    <a:pt x="149" y="69"/>
                                  </a:lnTo>
                                  <a:lnTo>
                                    <a:pt x="162" y="62"/>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65" name="Freeform 1544"/>
                            <p:cNvSpPr>
                              <a:spLocks/>
                            </p:cNvSpPr>
                            <p:nvPr/>
                          </p:nvSpPr>
                          <p:spPr bwMode="auto">
                            <a:xfrm>
                              <a:off x="5062" y="2587"/>
                              <a:ext cx="4" cy="5"/>
                            </a:xfrm>
                            <a:custGeom>
                              <a:avLst/>
                              <a:gdLst>
                                <a:gd name="T0" fmla="*/ 0 w 8"/>
                                <a:gd name="T1" fmla="*/ 1 h 10"/>
                                <a:gd name="T2" fmla="*/ 1 w 8"/>
                                <a:gd name="T3" fmla="*/ 0 h 10"/>
                                <a:gd name="T4" fmla="*/ 0 w 8"/>
                                <a:gd name="T5" fmla="*/ 1 h 10"/>
                                <a:gd name="T6" fmla="*/ 0 w 8"/>
                                <a:gd name="T7" fmla="*/ 1 h 10"/>
                                <a:gd name="T8" fmla="*/ 0 60000 65536"/>
                                <a:gd name="T9" fmla="*/ 0 60000 65536"/>
                                <a:gd name="T10" fmla="*/ 0 60000 65536"/>
                                <a:gd name="T11" fmla="*/ 0 60000 65536"/>
                                <a:gd name="T12" fmla="*/ 0 w 8"/>
                                <a:gd name="T13" fmla="*/ 0 h 10"/>
                                <a:gd name="T14" fmla="*/ 8 w 8"/>
                                <a:gd name="T15" fmla="*/ 10 h 10"/>
                              </a:gdLst>
                              <a:ahLst/>
                              <a:cxnLst>
                                <a:cxn ang="T8">
                                  <a:pos x="T0" y="T1"/>
                                </a:cxn>
                                <a:cxn ang="T9">
                                  <a:pos x="T2" y="T3"/>
                                </a:cxn>
                                <a:cxn ang="T10">
                                  <a:pos x="T4" y="T5"/>
                                </a:cxn>
                                <a:cxn ang="T11">
                                  <a:pos x="T6" y="T7"/>
                                </a:cxn>
                              </a:cxnLst>
                              <a:rect l="T12" t="T13" r="T14" b="T15"/>
                              <a:pathLst>
                                <a:path w="8" h="10">
                                  <a:moveTo>
                                    <a:pt x="0" y="3"/>
                                  </a:moveTo>
                                  <a:lnTo>
                                    <a:pt x="8" y="0"/>
                                  </a:lnTo>
                                  <a:lnTo>
                                    <a:pt x="0" y="10"/>
                                  </a:lnTo>
                                  <a:lnTo>
                                    <a:pt x="0" y="3"/>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66" name="Freeform 1545"/>
                            <p:cNvSpPr>
                              <a:spLocks/>
                            </p:cNvSpPr>
                            <p:nvPr/>
                          </p:nvSpPr>
                          <p:spPr bwMode="auto">
                            <a:xfrm>
                              <a:off x="5062" y="2587"/>
                              <a:ext cx="4" cy="5"/>
                            </a:xfrm>
                            <a:custGeom>
                              <a:avLst/>
                              <a:gdLst>
                                <a:gd name="T0" fmla="*/ 0 w 8"/>
                                <a:gd name="T1" fmla="*/ 1 h 10"/>
                                <a:gd name="T2" fmla="*/ 1 w 8"/>
                                <a:gd name="T3" fmla="*/ 0 h 10"/>
                                <a:gd name="T4" fmla="*/ 0 w 8"/>
                                <a:gd name="T5" fmla="*/ 1 h 10"/>
                                <a:gd name="T6" fmla="*/ 0 w 8"/>
                                <a:gd name="T7" fmla="*/ 1 h 10"/>
                                <a:gd name="T8" fmla="*/ 0 60000 65536"/>
                                <a:gd name="T9" fmla="*/ 0 60000 65536"/>
                                <a:gd name="T10" fmla="*/ 0 60000 65536"/>
                                <a:gd name="T11" fmla="*/ 0 60000 65536"/>
                                <a:gd name="T12" fmla="*/ 0 w 8"/>
                                <a:gd name="T13" fmla="*/ 0 h 10"/>
                                <a:gd name="T14" fmla="*/ 8 w 8"/>
                                <a:gd name="T15" fmla="*/ 10 h 10"/>
                              </a:gdLst>
                              <a:ahLst/>
                              <a:cxnLst>
                                <a:cxn ang="T8">
                                  <a:pos x="T0" y="T1"/>
                                </a:cxn>
                                <a:cxn ang="T9">
                                  <a:pos x="T2" y="T3"/>
                                </a:cxn>
                                <a:cxn ang="T10">
                                  <a:pos x="T4" y="T5"/>
                                </a:cxn>
                                <a:cxn ang="T11">
                                  <a:pos x="T6" y="T7"/>
                                </a:cxn>
                              </a:cxnLst>
                              <a:rect l="T12" t="T13" r="T14" b="T15"/>
                              <a:pathLst>
                                <a:path w="8" h="10">
                                  <a:moveTo>
                                    <a:pt x="0" y="3"/>
                                  </a:moveTo>
                                  <a:lnTo>
                                    <a:pt x="8" y="0"/>
                                  </a:lnTo>
                                  <a:lnTo>
                                    <a:pt x="0" y="10"/>
                                  </a:lnTo>
                                  <a:lnTo>
                                    <a:pt x="0" y="3"/>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67" name="Freeform 1546"/>
                            <p:cNvSpPr>
                              <a:spLocks/>
                            </p:cNvSpPr>
                            <p:nvPr/>
                          </p:nvSpPr>
                          <p:spPr bwMode="auto">
                            <a:xfrm>
                              <a:off x="5039" y="2614"/>
                              <a:ext cx="7" cy="12"/>
                            </a:xfrm>
                            <a:custGeom>
                              <a:avLst/>
                              <a:gdLst>
                                <a:gd name="T0" fmla="*/ 1 w 14"/>
                                <a:gd name="T1" fmla="*/ 0 h 26"/>
                                <a:gd name="T2" fmla="*/ 1 w 14"/>
                                <a:gd name="T3" fmla="*/ 0 h 26"/>
                                <a:gd name="T4" fmla="*/ 0 w 14"/>
                                <a:gd name="T5" fmla="*/ 0 h 26"/>
                                <a:gd name="T6" fmla="*/ 1 w 14"/>
                                <a:gd name="T7" fmla="*/ 0 h 26"/>
                                <a:gd name="T8" fmla="*/ 0 60000 65536"/>
                                <a:gd name="T9" fmla="*/ 0 60000 65536"/>
                                <a:gd name="T10" fmla="*/ 0 60000 65536"/>
                                <a:gd name="T11" fmla="*/ 0 60000 65536"/>
                                <a:gd name="T12" fmla="*/ 0 w 14"/>
                                <a:gd name="T13" fmla="*/ 0 h 26"/>
                                <a:gd name="T14" fmla="*/ 14 w 14"/>
                                <a:gd name="T15" fmla="*/ 26 h 26"/>
                              </a:gdLst>
                              <a:ahLst/>
                              <a:cxnLst>
                                <a:cxn ang="T8">
                                  <a:pos x="T0" y="T1"/>
                                </a:cxn>
                                <a:cxn ang="T9">
                                  <a:pos x="T2" y="T3"/>
                                </a:cxn>
                                <a:cxn ang="T10">
                                  <a:pos x="T4" y="T5"/>
                                </a:cxn>
                                <a:cxn ang="T11">
                                  <a:pos x="T6" y="T7"/>
                                </a:cxn>
                              </a:cxnLst>
                              <a:rect l="T12" t="T13" r="T14" b="T15"/>
                              <a:pathLst>
                                <a:path w="14" h="26">
                                  <a:moveTo>
                                    <a:pt x="1" y="13"/>
                                  </a:moveTo>
                                  <a:lnTo>
                                    <a:pt x="14" y="0"/>
                                  </a:lnTo>
                                  <a:lnTo>
                                    <a:pt x="0" y="26"/>
                                  </a:lnTo>
                                  <a:lnTo>
                                    <a:pt x="1" y="13"/>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68" name="Freeform 1547"/>
                            <p:cNvSpPr>
                              <a:spLocks/>
                            </p:cNvSpPr>
                            <p:nvPr/>
                          </p:nvSpPr>
                          <p:spPr bwMode="auto">
                            <a:xfrm>
                              <a:off x="5039" y="2614"/>
                              <a:ext cx="7" cy="12"/>
                            </a:xfrm>
                            <a:custGeom>
                              <a:avLst/>
                              <a:gdLst>
                                <a:gd name="T0" fmla="*/ 1 w 14"/>
                                <a:gd name="T1" fmla="*/ 0 h 26"/>
                                <a:gd name="T2" fmla="*/ 1 w 14"/>
                                <a:gd name="T3" fmla="*/ 0 h 26"/>
                                <a:gd name="T4" fmla="*/ 0 w 14"/>
                                <a:gd name="T5" fmla="*/ 0 h 26"/>
                                <a:gd name="T6" fmla="*/ 1 w 14"/>
                                <a:gd name="T7" fmla="*/ 0 h 26"/>
                                <a:gd name="T8" fmla="*/ 0 60000 65536"/>
                                <a:gd name="T9" fmla="*/ 0 60000 65536"/>
                                <a:gd name="T10" fmla="*/ 0 60000 65536"/>
                                <a:gd name="T11" fmla="*/ 0 60000 65536"/>
                                <a:gd name="T12" fmla="*/ 0 w 14"/>
                                <a:gd name="T13" fmla="*/ 0 h 26"/>
                                <a:gd name="T14" fmla="*/ 14 w 14"/>
                                <a:gd name="T15" fmla="*/ 26 h 26"/>
                              </a:gdLst>
                              <a:ahLst/>
                              <a:cxnLst>
                                <a:cxn ang="T8">
                                  <a:pos x="T0" y="T1"/>
                                </a:cxn>
                                <a:cxn ang="T9">
                                  <a:pos x="T2" y="T3"/>
                                </a:cxn>
                                <a:cxn ang="T10">
                                  <a:pos x="T4" y="T5"/>
                                </a:cxn>
                                <a:cxn ang="T11">
                                  <a:pos x="T6" y="T7"/>
                                </a:cxn>
                              </a:cxnLst>
                              <a:rect l="T12" t="T13" r="T14" b="T15"/>
                              <a:pathLst>
                                <a:path w="14" h="26">
                                  <a:moveTo>
                                    <a:pt x="1" y="13"/>
                                  </a:moveTo>
                                  <a:lnTo>
                                    <a:pt x="14" y="0"/>
                                  </a:lnTo>
                                  <a:lnTo>
                                    <a:pt x="0" y="26"/>
                                  </a:lnTo>
                                  <a:lnTo>
                                    <a:pt x="1" y="13"/>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69" name="Freeform 1548"/>
                            <p:cNvSpPr>
                              <a:spLocks/>
                            </p:cNvSpPr>
                            <p:nvPr/>
                          </p:nvSpPr>
                          <p:spPr bwMode="auto">
                            <a:xfrm>
                              <a:off x="4981" y="2653"/>
                              <a:ext cx="2" cy="3"/>
                            </a:xfrm>
                            <a:custGeom>
                              <a:avLst/>
                              <a:gdLst>
                                <a:gd name="T0" fmla="*/ 0 w 5"/>
                                <a:gd name="T1" fmla="*/ 0 h 7"/>
                                <a:gd name="T2" fmla="*/ 0 w 5"/>
                                <a:gd name="T3" fmla="*/ 0 h 7"/>
                                <a:gd name="T4" fmla="*/ 0 w 5"/>
                                <a:gd name="T5" fmla="*/ 0 h 7"/>
                                <a:gd name="T6" fmla="*/ 0 w 5"/>
                                <a:gd name="T7" fmla="*/ 0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0" y="0"/>
                                  </a:moveTo>
                                  <a:lnTo>
                                    <a:pt x="5" y="5"/>
                                  </a:lnTo>
                                  <a:lnTo>
                                    <a:pt x="0" y="7"/>
                                  </a:lnTo>
                                  <a:lnTo>
                                    <a:pt x="0"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70" name="Freeform 1549"/>
                            <p:cNvSpPr>
                              <a:spLocks/>
                            </p:cNvSpPr>
                            <p:nvPr/>
                          </p:nvSpPr>
                          <p:spPr bwMode="auto">
                            <a:xfrm>
                              <a:off x="5058" y="2511"/>
                              <a:ext cx="3" cy="5"/>
                            </a:xfrm>
                            <a:custGeom>
                              <a:avLst/>
                              <a:gdLst>
                                <a:gd name="T0" fmla="*/ 1 w 5"/>
                                <a:gd name="T1" fmla="*/ 1 h 10"/>
                                <a:gd name="T2" fmla="*/ 0 w 5"/>
                                <a:gd name="T3" fmla="*/ 0 h 10"/>
                                <a:gd name="T4" fmla="*/ 0 w 5"/>
                                <a:gd name="T5" fmla="*/ 1 h 10"/>
                                <a:gd name="T6" fmla="*/ 1 w 5"/>
                                <a:gd name="T7" fmla="*/ 1 h 10"/>
                                <a:gd name="T8" fmla="*/ 0 60000 65536"/>
                                <a:gd name="T9" fmla="*/ 0 60000 65536"/>
                                <a:gd name="T10" fmla="*/ 0 60000 65536"/>
                                <a:gd name="T11" fmla="*/ 0 60000 65536"/>
                                <a:gd name="T12" fmla="*/ 0 w 5"/>
                                <a:gd name="T13" fmla="*/ 0 h 10"/>
                                <a:gd name="T14" fmla="*/ 5 w 5"/>
                                <a:gd name="T15" fmla="*/ 10 h 10"/>
                              </a:gdLst>
                              <a:ahLst/>
                              <a:cxnLst>
                                <a:cxn ang="T8">
                                  <a:pos x="T0" y="T1"/>
                                </a:cxn>
                                <a:cxn ang="T9">
                                  <a:pos x="T2" y="T3"/>
                                </a:cxn>
                                <a:cxn ang="T10">
                                  <a:pos x="T4" y="T5"/>
                                </a:cxn>
                                <a:cxn ang="T11">
                                  <a:pos x="T6" y="T7"/>
                                </a:cxn>
                              </a:cxnLst>
                              <a:rect l="T12" t="T13" r="T14" b="T15"/>
                              <a:pathLst>
                                <a:path w="5" h="10">
                                  <a:moveTo>
                                    <a:pt x="5" y="3"/>
                                  </a:moveTo>
                                  <a:lnTo>
                                    <a:pt x="0" y="0"/>
                                  </a:lnTo>
                                  <a:lnTo>
                                    <a:pt x="0" y="10"/>
                                  </a:lnTo>
                                  <a:lnTo>
                                    <a:pt x="5" y="3"/>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71" name="Freeform 1550"/>
                            <p:cNvSpPr>
                              <a:spLocks/>
                            </p:cNvSpPr>
                            <p:nvPr/>
                          </p:nvSpPr>
                          <p:spPr bwMode="auto">
                            <a:xfrm>
                              <a:off x="5079" y="2557"/>
                              <a:ext cx="3" cy="3"/>
                            </a:xfrm>
                            <a:custGeom>
                              <a:avLst/>
                              <a:gdLst>
                                <a:gd name="T0" fmla="*/ 0 w 7"/>
                                <a:gd name="T1" fmla="*/ 0 h 7"/>
                                <a:gd name="T2" fmla="*/ 0 w 7"/>
                                <a:gd name="T3" fmla="*/ 0 h 7"/>
                                <a:gd name="T4" fmla="*/ 0 w 7"/>
                                <a:gd name="T5" fmla="*/ 0 h 7"/>
                                <a:gd name="T6" fmla="*/ 0 w 7"/>
                                <a:gd name="T7" fmla="*/ 0 h 7"/>
                                <a:gd name="T8" fmla="*/ 0 60000 65536"/>
                                <a:gd name="T9" fmla="*/ 0 60000 65536"/>
                                <a:gd name="T10" fmla="*/ 0 60000 65536"/>
                                <a:gd name="T11" fmla="*/ 0 60000 65536"/>
                                <a:gd name="T12" fmla="*/ 0 w 7"/>
                                <a:gd name="T13" fmla="*/ 0 h 7"/>
                                <a:gd name="T14" fmla="*/ 7 w 7"/>
                                <a:gd name="T15" fmla="*/ 7 h 7"/>
                              </a:gdLst>
                              <a:ahLst/>
                              <a:cxnLst>
                                <a:cxn ang="T8">
                                  <a:pos x="T0" y="T1"/>
                                </a:cxn>
                                <a:cxn ang="T9">
                                  <a:pos x="T2" y="T3"/>
                                </a:cxn>
                                <a:cxn ang="T10">
                                  <a:pos x="T4" y="T5"/>
                                </a:cxn>
                                <a:cxn ang="T11">
                                  <a:pos x="T6" y="T7"/>
                                </a:cxn>
                              </a:cxnLst>
                              <a:rect l="T12" t="T13" r="T14" b="T15"/>
                              <a:pathLst>
                                <a:path w="7" h="7">
                                  <a:moveTo>
                                    <a:pt x="2" y="0"/>
                                  </a:moveTo>
                                  <a:lnTo>
                                    <a:pt x="0" y="7"/>
                                  </a:lnTo>
                                  <a:lnTo>
                                    <a:pt x="7" y="7"/>
                                  </a:lnTo>
                                  <a:lnTo>
                                    <a:pt x="2"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72" name="Freeform 1551"/>
                            <p:cNvSpPr>
                              <a:spLocks/>
                            </p:cNvSpPr>
                            <p:nvPr/>
                          </p:nvSpPr>
                          <p:spPr bwMode="auto">
                            <a:xfrm>
                              <a:off x="5067" y="2498"/>
                              <a:ext cx="34" cy="47"/>
                            </a:xfrm>
                            <a:custGeom>
                              <a:avLst/>
                              <a:gdLst>
                                <a:gd name="T0" fmla="*/ 0 w 74"/>
                                <a:gd name="T1" fmla="*/ 0 h 106"/>
                                <a:gd name="T2" fmla="*/ 0 w 74"/>
                                <a:gd name="T3" fmla="*/ 0 h 106"/>
                                <a:gd name="T4" fmla="*/ 0 w 74"/>
                                <a:gd name="T5" fmla="*/ 0 h 106"/>
                                <a:gd name="T6" fmla="*/ 0 w 74"/>
                                <a:gd name="T7" fmla="*/ 0 h 106"/>
                                <a:gd name="T8" fmla="*/ 0 w 74"/>
                                <a:gd name="T9" fmla="*/ 0 h 106"/>
                                <a:gd name="T10" fmla="*/ 0 w 74"/>
                                <a:gd name="T11" fmla="*/ 0 h 106"/>
                                <a:gd name="T12" fmla="*/ 0 w 74"/>
                                <a:gd name="T13" fmla="*/ 0 h 106"/>
                                <a:gd name="T14" fmla="*/ 0 w 74"/>
                                <a:gd name="T15" fmla="*/ 0 h 106"/>
                                <a:gd name="T16" fmla="*/ 0 w 74"/>
                                <a:gd name="T17" fmla="*/ 0 h 106"/>
                                <a:gd name="T18" fmla="*/ 0 w 74"/>
                                <a:gd name="T19" fmla="*/ 0 h 106"/>
                                <a:gd name="T20" fmla="*/ 0 w 74"/>
                                <a:gd name="T21" fmla="*/ 0 h 106"/>
                                <a:gd name="T22" fmla="*/ 0 w 74"/>
                                <a:gd name="T23" fmla="*/ 0 h 106"/>
                                <a:gd name="T24" fmla="*/ 0 w 74"/>
                                <a:gd name="T25" fmla="*/ 0 h 106"/>
                                <a:gd name="T26" fmla="*/ 0 w 74"/>
                                <a:gd name="T27" fmla="*/ 0 h 106"/>
                                <a:gd name="T28" fmla="*/ 0 w 74"/>
                                <a:gd name="T29" fmla="*/ 0 h 106"/>
                                <a:gd name="T30" fmla="*/ 0 w 74"/>
                                <a:gd name="T31" fmla="*/ 0 h 106"/>
                                <a:gd name="T32" fmla="*/ 0 w 74"/>
                                <a:gd name="T33" fmla="*/ 0 h 106"/>
                                <a:gd name="T34" fmla="*/ 0 w 74"/>
                                <a:gd name="T35" fmla="*/ 0 h 106"/>
                                <a:gd name="T36" fmla="*/ 0 w 74"/>
                                <a:gd name="T37" fmla="*/ 0 h 106"/>
                                <a:gd name="T38" fmla="*/ 0 w 74"/>
                                <a:gd name="T39" fmla="*/ 0 h 106"/>
                                <a:gd name="T40" fmla="*/ 0 w 74"/>
                                <a:gd name="T41" fmla="*/ 0 h 106"/>
                                <a:gd name="T42" fmla="*/ 0 w 74"/>
                                <a:gd name="T43" fmla="*/ 0 h 106"/>
                                <a:gd name="T44" fmla="*/ 0 w 74"/>
                                <a:gd name="T45" fmla="*/ 0 h 1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4"/>
                                <a:gd name="T70" fmla="*/ 0 h 106"/>
                                <a:gd name="T71" fmla="*/ 74 w 74"/>
                                <a:gd name="T72" fmla="*/ 106 h 10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4" h="106">
                                  <a:moveTo>
                                    <a:pt x="38" y="0"/>
                                  </a:moveTo>
                                  <a:lnTo>
                                    <a:pt x="0" y="26"/>
                                  </a:lnTo>
                                  <a:lnTo>
                                    <a:pt x="9" y="36"/>
                                  </a:lnTo>
                                  <a:lnTo>
                                    <a:pt x="9" y="41"/>
                                  </a:lnTo>
                                  <a:lnTo>
                                    <a:pt x="2" y="34"/>
                                  </a:lnTo>
                                  <a:lnTo>
                                    <a:pt x="4" y="51"/>
                                  </a:lnTo>
                                  <a:lnTo>
                                    <a:pt x="20" y="47"/>
                                  </a:lnTo>
                                  <a:lnTo>
                                    <a:pt x="20" y="28"/>
                                  </a:lnTo>
                                  <a:lnTo>
                                    <a:pt x="28" y="42"/>
                                  </a:lnTo>
                                  <a:lnTo>
                                    <a:pt x="30" y="57"/>
                                  </a:lnTo>
                                  <a:lnTo>
                                    <a:pt x="20" y="73"/>
                                  </a:lnTo>
                                  <a:lnTo>
                                    <a:pt x="20" y="96"/>
                                  </a:lnTo>
                                  <a:lnTo>
                                    <a:pt x="30" y="103"/>
                                  </a:lnTo>
                                  <a:lnTo>
                                    <a:pt x="33" y="83"/>
                                  </a:lnTo>
                                  <a:lnTo>
                                    <a:pt x="36" y="85"/>
                                  </a:lnTo>
                                  <a:lnTo>
                                    <a:pt x="36" y="106"/>
                                  </a:lnTo>
                                  <a:lnTo>
                                    <a:pt x="51" y="93"/>
                                  </a:lnTo>
                                  <a:lnTo>
                                    <a:pt x="74" y="41"/>
                                  </a:lnTo>
                                  <a:lnTo>
                                    <a:pt x="69" y="26"/>
                                  </a:lnTo>
                                  <a:lnTo>
                                    <a:pt x="61" y="25"/>
                                  </a:lnTo>
                                  <a:lnTo>
                                    <a:pt x="64" y="12"/>
                                  </a:lnTo>
                                  <a:lnTo>
                                    <a:pt x="49" y="13"/>
                                  </a:lnTo>
                                  <a:lnTo>
                                    <a:pt x="38"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73" name="Freeform 1552"/>
                            <p:cNvSpPr>
                              <a:spLocks/>
                            </p:cNvSpPr>
                            <p:nvPr/>
                          </p:nvSpPr>
                          <p:spPr bwMode="auto">
                            <a:xfrm>
                              <a:off x="5067" y="2498"/>
                              <a:ext cx="34" cy="47"/>
                            </a:xfrm>
                            <a:custGeom>
                              <a:avLst/>
                              <a:gdLst>
                                <a:gd name="T0" fmla="*/ 0 w 74"/>
                                <a:gd name="T1" fmla="*/ 0 h 106"/>
                                <a:gd name="T2" fmla="*/ 0 w 74"/>
                                <a:gd name="T3" fmla="*/ 0 h 106"/>
                                <a:gd name="T4" fmla="*/ 0 w 74"/>
                                <a:gd name="T5" fmla="*/ 0 h 106"/>
                                <a:gd name="T6" fmla="*/ 0 w 74"/>
                                <a:gd name="T7" fmla="*/ 0 h 106"/>
                                <a:gd name="T8" fmla="*/ 0 w 74"/>
                                <a:gd name="T9" fmla="*/ 0 h 106"/>
                                <a:gd name="T10" fmla="*/ 0 w 74"/>
                                <a:gd name="T11" fmla="*/ 0 h 106"/>
                                <a:gd name="T12" fmla="*/ 0 w 74"/>
                                <a:gd name="T13" fmla="*/ 0 h 106"/>
                                <a:gd name="T14" fmla="*/ 0 w 74"/>
                                <a:gd name="T15" fmla="*/ 0 h 106"/>
                                <a:gd name="T16" fmla="*/ 0 w 74"/>
                                <a:gd name="T17" fmla="*/ 0 h 106"/>
                                <a:gd name="T18" fmla="*/ 0 w 74"/>
                                <a:gd name="T19" fmla="*/ 0 h 106"/>
                                <a:gd name="T20" fmla="*/ 0 w 74"/>
                                <a:gd name="T21" fmla="*/ 0 h 106"/>
                                <a:gd name="T22" fmla="*/ 0 w 74"/>
                                <a:gd name="T23" fmla="*/ 0 h 106"/>
                                <a:gd name="T24" fmla="*/ 0 w 74"/>
                                <a:gd name="T25" fmla="*/ 0 h 106"/>
                                <a:gd name="T26" fmla="*/ 0 w 74"/>
                                <a:gd name="T27" fmla="*/ 0 h 106"/>
                                <a:gd name="T28" fmla="*/ 0 w 74"/>
                                <a:gd name="T29" fmla="*/ 0 h 106"/>
                                <a:gd name="T30" fmla="*/ 0 w 74"/>
                                <a:gd name="T31" fmla="*/ 0 h 106"/>
                                <a:gd name="T32" fmla="*/ 0 w 74"/>
                                <a:gd name="T33" fmla="*/ 0 h 106"/>
                                <a:gd name="T34" fmla="*/ 0 w 74"/>
                                <a:gd name="T35" fmla="*/ 0 h 106"/>
                                <a:gd name="T36" fmla="*/ 0 w 74"/>
                                <a:gd name="T37" fmla="*/ 0 h 106"/>
                                <a:gd name="T38" fmla="*/ 0 w 74"/>
                                <a:gd name="T39" fmla="*/ 0 h 106"/>
                                <a:gd name="T40" fmla="*/ 0 w 74"/>
                                <a:gd name="T41" fmla="*/ 0 h 106"/>
                                <a:gd name="T42" fmla="*/ 0 w 74"/>
                                <a:gd name="T43" fmla="*/ 0 h 106"/>
                                <a:gd name="T44" fmla="*/ 0 w 74"/>
                                <a:gd name="T45" fmla="*/ 0 h 1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4"/>
                                <a:gd name="T70" fmla="*/ 0 h 106"/>
                                <a:gd name="T71" fmla="*/ 74 w 74"/>
                                <a:gd name="T72" fmla="*/ 106 h 10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4" h="106">
                                  <a:moveTo>
                                    <a:pt x="38" y="0"/>
                                  </a:moveTo>
                                  <a:lnTo>
                                    <a:pt x="0" y="26"/>
                                  </a:lnTo>
                                  <a:lnTo>
                                    <a:pt x="9" y="36"/>
                                  </a:lnTo>
                                  <a:lnTo>
                                    <a:pt x="9" y="41"/>
                                  </a:lnTo>
                                  <a:lnTo>
                                    <a:pt x="2" y="34"/>
                                  </a:lnTo>
                                  <a:lnTo>
                                    <a:pt x="4" y="51"/>
                                  </a:lnTo>
                                  <a:lnTo>
                                    <a:pt x="20" y="47"/>
                                  </a:lnTo>
                                  <a:lnTo>
                                    <a:pt x="20" y="28"/>
                                  </a:lnTo>
                                  <a:lnTo>
                                    <a:pt x="28" y="42"/>
                                  </a:lnTo>
                                  <a:lnTo>
                                    <a:pt x="30" y="57"/>
                                  </a:lnTo>
                                  <a:lnTo>
                                    <a:pt x="20" y="73"/>
                                  </a:lnTo>
                                  <a:lnTo>
                                    <a:pt x="20" y="96"/>
                                  </a:lnTo>
                                  <a:lnTo>
                                    <a:pt x="30" y="103"/>
                                  </a:lnTo>
                                  <a:lnTo>
                                    <a:pt x="33" y="83"/>
                                  </a:lnTo>
                                  <a:lnTo>
                                    <a:pt x="36" y="85"/>
                                  </a:lnTo>
                                  <a:lnTo>
                                    <a:pt x="36" y="106"/>
                                  </a:lnTo>
                                  <a:lnTo>
                                    <a:pt x="51" y="93"/>
                                  </a:lnTo>
                                  <a:lnTo>
                                    <a:pt x="74" y="41"/>
                                  </a:lnTo>
                                  <a:lnTo>
                                    <a:pt x="69" y="26"/>
                                  </a:lnTo>
                                  <a:lnTo>
                                    <a:pt x="61" y="25"/>
                                  </a:lnTo>
                                  <a:lnTo>
                                    <a:pt x="64" y="12"/>
                                  </a:lnTo>
                                  <a:lnTo>
                                    <a:pt x="49" y="13"/>
                                  </a:lnTo>
                                  <a:lnTo>
                                    <a:pt x="38"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74" name="Freeform 1553"/>
                            <p:cNvSpPr>
                              <a:spLocks/>
                            </p:cNvSpPr>
                            <p:nvPr/>
                          </p:nvSpPr>
                          <p:spPr bwMode="auto">
                            <a:xfrm>
                              <a:off x="5140" y="2486"/>
                              <a:ext cx="5" cy="6"/>
                            </a:xfrm>
                            <a:custGeom>
                              <a:avLst/>
                              <a:gdLst>
                                <a:gd name="T0" fmla="*/ 1 w 10"/>
                                <a:gd name="T1" fmla="*/ 0 h 15"/>
                                <a:gd name="T2" fmla="*/ 0 w 10"/>
                                <a:gd name="T3" fmla="*/ 0 h 15"/>
                                <a:gd name="T4" fmla="*/ 1 w 10"/>
                                <a:gd name="T5" fmla="*/ 0 h 15"/>
                                <a:gd name="T6" fmla="*/ 1 w 10"/>
                                <a:gd name="T7" fmla="*/ 0 h 15"/>
                                <a:gd name="T8" fmla="*/ 0 60000 65536"/>
                                <a:gd name="T9" fmla="*/ 0 60000 65536"/>
                                <a:gd name="T10" fmla="*/ 0 60000 65536"/>
                                <a:gd name="T11" fmla="*/ 0 60000 65536"/>
                                <a:gd name="T12" fmla="*/ 0 w 10"/>
                                <a:gd name="T13" fmla="*/ 0 h 15"/>
                                <a:gd name="T14" fmla="*/ 10 w 10"/>
                                <a:gd name="T15" fmla="*/ 15 h 15"/>
                              </a:gdLst>
                              <a:ahLst/>
                              <a:cxnLst>
                                <a:cxn ang="T8">
                                  <a:pos x="T0" y="T1"/>
                                </a:cxn>
                                <a:cxn ang="T9">
                                  <a:pos x="T2" y="T3"/>
                                </a:cxn>
                                <a:cxn ang="T10">
                                  <a:pos x="T4" y="T5"/>
                                </a:cxn>
                                <a:cxn ang="T11">
                                  <a:pos x="T6" y="T7"/>
                                </a:cxn>
                              </a:cxnLst>
                              <a:rect l="T12" t="T13" r="T14" b="T15"/>
                              <a:pathLst>
                                <a:path w="10" h="15">
                                  <a:moveTo>
                                    <a:pt x="10" y="0"/>
                                  </a:moveTo>
                                  <a:lnTo>
                                    <a:pt x="0" y="15"/>
                                  </a:lnTo>
                                  <a:lnTo>
                                    <a:pt x="8" y="13"/>
                                  </a:lnTo>
                                  <a:lnTo>
                                    <a:pt x="10"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75" name="Freeform 1554"/>
                            <p:cNvSpPr>
                              <a:spLocks/>
                            </p:cNvSpPr>
                            <p:nvPr/>
                          </p:nvSpPr>
                          <p:spPr bwMode="auto">
                            <a:xfrm>
                              <a:off x="5104" y="2489"/>
                              <a:ext cx="36" cy="29"/>
                            </a:xfrm>
                            <a:custGeom>
                              <a:avLst/>
                              <a:gdLst>
                                <a:gd name="T0" fmla="*/ 0 w 80"/>
                                <a:gd name="T1" fmla="*/ 0 h 62"/>
                                <a:gd name="T2" fmla="*/ 0 w 80"/>
                                <a:gd name="T3" fmla="*/ 0 h 62"/>
                                <a:gd name="T4" fmla="*/ 0 w 80"/>
                                <a:gd name="T5" fmla="*/ 0 h 62"/>
                                <a:gd name="T6" fmla="*/ 0 w 80"/>
                                <a:gd name="T7" fmla="*/ 0 h 62"/>
                                <a:gd name="T8" fmla="*/ 0 w 80"/>
                                <a:gd name="T9" fmla="*/ 0 h 62"/>
                                <a:gd name="T10" fmla="*/ 0 w 80"/>
                                <a:gd name="T11" fmla="*/ 0 h 62"/>
                                <a:gd name="T12" fmla="*/ 0 w 80"/>
                                <a:gd name="T13" fmla="*/ 0 h 62"/>
                                <a:gd name="T14" fmla="*/ 0 w 80"/>
                                <a:gd name="T15" fmla="*/ 0 h 62"/>
                                <a:gd name="T16" fmla="*/ 0 w 80"/>
                                <a:gd name="T17" fmla="*/ 0 h 62"/>
                                <a:gd name="T18" fmla="*/ 0 w 80"/>
                                <a:gd name="T19" fmla="*/ 0 h 62"/>
                                <a:gd name="T20" fmla="*/ 0 w 80"/>
                                <a:gd name="T21" fmla="*/ 0 h 62"/>
                                <a:gd name="T22" fmla="*/ 0 w 80"/>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0"/>
                                <a:gd name="T37" fmla="*/ 0 h 62"/>
                                <a:gd name="T38" fmla="*/ 80 w 80"/>
                                <a:gd name="T39" fmla="*/ 62 h 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0" h="62">
                                  <a:moveTo>
                                    <a:pt x="64" y="43"/>
                                  </a:moveTo>
                                  <a:lnTo>
                                    <a:pt x="42" y="36"/>
                                  </a:lnTo>
                                  <a:lnTo>
                                    <a:pt x="28" y="62"/>
                                  </a:lnTo>
                                  <a:lnTo>
                                    <a:pt x="21" y="62"/>
                                  </a:lnTo>
                                  <a:lnTo>
                                    <a:pt x="10" y="39"/>
                                  </a:lnTo>
                                  <a:lnTo>
                                    <a:pt x="0" y="38"/>
                                  </a:lnTo>
                                  <a:lnTo>
                                    <a:pt x="21" y="15"/>
                                  </a:lnTo>
                                  <a:lnTo>
                                    <a:pt x="38" y="16"/>
                                  </a:lnTo>
                                  <a:lnTo>
                                    <a:pt x="59" y="0"/>
                                  </a:lnTo>
                                  <a:lnTo>
                                    <a:pt x="75" y="7"/>
                                  </a:lnTo>
                                  <a:lnTo>
                                    <a:pt x="80" y="23"/>
                                  </a:lnTo>
                                  <a:lnTo>
                                    <a:pt x="64" y="43"/>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76" name="Freeform 1555"/>
                            <p:cNvSpPr>
                              <a:spLocks/>
                            </p:cNvSpPr>
                            <p:nvPr/>
                          </p:nvSpPr>
                          <p:spPr bwMode="auto">
                            <a:xfrm>
                              <a:off x="5104" y="2489"/>
                              <a:ext cx="36" cy="29"/>
                            </a:xfrm>
                            <a:custGeom>
                              <a:avLst/>
                              <a:gdLst>
                                <a:gd name="T0" fmla="*/ 0 w 80"/>
                                <a:gd name="T1" fmla="*/ 0 h 62"/>
                                <a:gd name="T2" fmla="*/ 0 w 80"/>
                                <a:gd name="T3" fmla="*/ 0 h 62"/>
                                <a:gd name="T4" fmla="*/ 0 w 80"/>
                                <a:gd name="T5" fmla="*/ 0 h 62"/>
                                <a:gd name="T6" fmla="*/ 0 w 80"/>
                                <a:gd name="T7" fmla="*/ 0 h 62"/>
                                <a:gd name="T8" fmla="*/ 0 w 80"/>
                                <a:gd name="T9" fmla="*/ 0 h 62"/>
                                <a:gd name="T10" fmla="*/ 0 w 80"/>
                                <a:gd name="T11" fmla="*/ 0 h 62"/>
                                <a:gd name="T12" fmla="*/ 0 w 80"/>
                                <a:gd name="T13" fmla="*/ 0 h 62"/>
                                <a:gd name="T14" fmla="*/ 0 w 80"/>
                                <a:gd name="T15" fmla="*/ 0 h 62"/>
                                <a:gd name="T16" fmla="*/ 0 w 80"/>
                                <a:gd name="T17" fmla="*/ 0 h 62"/>
                                <a:gd name="T18" fmla="*/ 0 w 80"/>
                                <a:gd name="T19" fmla="*/ 0 h 62"/>
                                <a:gd name="T20" fmla="*/ 0 w 80"/>
                                <a:gd name="T21" fmla="*/ 0 h 62"/>
                                <a:gd name="T22" fmla="*/ 0 w 80"/>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0"/>
                                <a:gd name="T37" fmla="*/ 0 h 62"/>
                                <a:gd name="T38" fmla="*/ 80 w 80"/>
                                <a:gd name="T39" fmla="*/ 62 h 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0" h="62">
                                  <a:moveTo>
                                    <a:pt x="64" y="43"/>
                                  </a:moveTo>
                                  <a:lnTo>
                                    <a:pt x="42" y="36"/>
                                  </a:lnTo>
                                  <a:lnTo>
                                    <a:pt x="28" y="62"/>
                                  </a:lnTo>
                                  <a:lnTo>
                                    <a:pt x="21" y="62"/>
                                  </a:lnTo>
                                  <a:lnTo>
                                    <a:pt x="10" y="39"/>
                                  </a:lnTo>
                                  <a:lnTo>
                                    <a:pt x="0" y="38"/>
                                  </a:lnTo>
                                  <a:lnTo>
                                    <a:pt x="21" y="15"/>
                                  </a:lnTo>
                                  <a:lnTo>
                                    <a:pt x="38" y="16"/>
                                  </a:lnTo>
                                  <a:lnTo>
                                    <a:pt x="59" y="0"/>
                                  </a:lnTo>
                                  <a:lnTo>
                                    <a:pt x="75" y="7"/>
                                  </a:lnTo>
                                  <a:lnTo>
                                    <a:pt x="80" y="23"/>
                                  </a:lnTo>
                                  <a:lnTo>
                                    <a:pt x="64" y="43"/>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77" name="Freeform 1556"/>
                            <p:cNvSpPr>
                              <a:spLocks/>
                            </p:cNvSpPr>
                            <p:nvPr/>
                          </p:nvSpPr>
                          <p:spPr bwMode="auto">
                            <a:xfrm>
                              <a:off x="5192" y="2419"/>
                              <a:ext cx="4" cy="9"/>
                            </a:xfrm>
                            <a:custGeom>
                              <a:avLst/>
                              <a:gdLst>
                                <a:gd name="T0" fmla="*/ 1 w 8"/>
                                <a:gd name="T1" fmla="*/ 0 h 20"/>
                                <a:gd name="T2" fmla="*/ 1 w 8"/>
                                <a:gd name="T3" fmla="*/ 0 h 20"/>
                                <a:gd name="T4" fmla="*/ 0 w 8"/>
                                <a:gd name="T5" fmla="*/ 0 h 20"/>
                                <a:gd name="T6" fmla="*/ 1 w 8"/>
                                <a:gd name="T7" fmla="*/ 0 h 20"/>
                                <a:gd name="T8" fmla="*/ 0 60000 65536"/>
                                <a:gd name="T9" fmla="*/ 0 60000 65536"/>
                                <a:gd name="T10" fmla="*/ 0 60000 65536"/>
                                <a:gd name="T11" fmla="*/ 0 60000 65536"/>
                                <a:gd name="T12" fmla="*/ 0 w 8"/>
                                <a:gd name="T13" fmla="*/ 0 h 20"/>
                                <a:gd name="T14" fmla="*/ 8 w 8"/>
                                <a:gd name="T15" fmla="*/ 20 h 20"/>
                              </a:gdLst>
                              <a:ahLst/>
                              <a:cxnLst>
                                <a:cxn ang="T8">
                                  <a:pos x="T0" y="T1"/>
                                </a:cxn>
                                <a:cxn ang="T9">
                                  <a:pos x="T2" y="T3"/>
                                </a:cxn>
                                <a:cxn ang="T10">
                                  <a:pos x="T4" y="T5"/>
                                </a:cxn>
                                <a:cxn ang="T11">
                                  <a:pos x="T6" y="T7"/>
                                </a:cxn>
                              </a:cxnLst>
                              <a:rect l="T12" t="T13" r="T14" b="T15"/>
                              <a:pathLst>
                                <a:path w="8" h="20">
                                  <a:moveTo>
                                    <a:pt x="8" y="0"/>
                                  </a:moveTo>
                                  <a:lnTo>
                                    <a:pt x="3" y="20"/>
                                  </a:lnTo>
                                  <a:lnTo>
                                    <a:pt x="0" y="20"/>
                                  </a:lnTo>
                                  <a:lnTo>
                                    <a:pt x="8"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78" name="Freeform 1557"/>
                            <p:cNvSpPr>
                              <a:spLocks/>
                            </p:cNvSpPr>
                            <p:nvPr/>
                          </p:nvSpPr>
                          <p:spPr bwMode="auto">
                            <a:xfrm>
                              <a:off x="5086" y="2360"/>
                              <a:ext cx="161" cy="144"/>
                            </a:xfrm>
                            <a:custGeom>
                              <a:avLst/>
                              <a:gdLst>
                                <a:gd name="T0" fmla="*/ 0 w 351"/>
                                <a:gd name="T1" fmla="*/ 0 h 314"/>
                                <a:gd name="T2" fmla="*/ 0 w 351"/>
                                <a:gd name="T3" fmla="*/ 0 h 314"/>
                                <a:gd name="T4" fmla="*/ 0 w 351"/>
                                <a:gd name="T5" fmla="*/ 0 h 314"/>
                                <a:gd name="T6" fmla="*/ 0 w 351"/>
                                <a:gd name="T7" fmla="*/ 0 h 314"/>
                                <a:gd name="T8" fmla="*/ 0 w 351"/>
                                <a:gd name="T9" fmla="*/ 0 h 314"/>
                                <a:gd name="T10" fmla="*/ 0 w 351"/>
                                <a:gd name="T11" fmla="*/ 0 h 314"/>
                                <a:gd name="T12" fmla="*/ 0 w 351"/>
                                <a:gd name="T13" fmla="*/ 0 h 314"/>
                                <a:gd name="T14" fmla="*/ 0 w 351"/>
                                <a:gd name="T15" fmla="*/ 0 h 314"/>
                                <a:gd name="T16" fmla="*/ 0 w 351"/>
                                <a:gd name="T17" fmla="*/ 0 h 314"/>
                                <a:gd name="T18" fmla="*/ 0 w 351"/>
                                <a:gd name="T19" fmla="*/ 0 h 314"/>
                                <a:gd name="T20" fmla="*/ 0 w 351"/>
                                <a:gd name="T21" fmla="*/ 0 h 314"/>
                                <a:gd name="T22" fmla="*/ 0 w 351"/>
                                <a:gd name="T23" fmla="*/ 0 h 314"/>
                                <a:gd name="T24" fmla="*/ 0 w 351"/>
                                <a:gd name="T25" fmla="*/ 0 h 314"/>
                                <a:gd name="T26" fmla="*/ 0 w 351"/>
                                <a:gd name="T27" fmla="*/ 0 h 314"/>
                                <a:gd name="T28" fmla="*/ 0 w 351"/>
                                <a:gd name="T29" fmla="*/ 0 h 314"/>
                                <a:gd name="T30" fmla="*/ 0 w 351"/>
                                <a:gd name="T31" fmla="*/ 0 h 314"/>
                                <a:gd name="T32" fmla="*/ 0 w 351"/>
                                <a:gd name="T33" fmla="*/ 0 h 314"/>
                                <a:gd name="T34" fmla="*/ 0 w 351"/>
                                <a:gd name="T35" fmla="*/ 0 h 314"/>
                                <a:gd name="T36" fmla="*/ 0 w 351"/>
                                <a:gd name="T37" fmla="*/ 0 h 314"/>
                                <a:gd name="T38" fmla="*/ 0 w 351"/>
                                <a:gd name="T39" fmla="*/ 0 h 314"/>
                                <a:gd name="T40" fmla="*/ 0 w 351"/>
                                <a:gd name="T41" fmla="*/ 0 h 314"/>
                                <a:gd name="T42" fmla="*/ 0 w 351"/>
                                <a:gd name="T43" fmla="*/ 0 h 314"/>
                                <a:gd name="T44" fmla="*/ 0 w 351"/>
                                <a:gd name="T45" fmla="*/ 0 h 314"/>
                                <a:gd name="T46" fmla="*/ 0 w 351"/>
                                <a:gd name="T47" fmla="*/ 0 h 314"/>
                                <a:gd name="T48" fmla="*/ 0 w 351"/>
                                <a:gd name="T49" fmla="*/ 0 h 314"/>
                                <a:gd name="T50" fmla="*/ 0 w 351"/>
                                <a:gd name="T51" fmla="*/ 0 h 314"/>
                                <a:gd name="T52" fmla="*/ 0 w 351"/>
                                <a:gd name="T53" fmla="*/ 0 h 314"/>
                                <a:gd name="T54" fmla="*/ 0 w 351"/>
                                <a:gd name="T55" fmla="*/ 0 h 314"/>
                                <a:gd name="T56" fmla="*/ 0 w 351"/>
                                <a:gd name="T57" fmla="*/ 0 h 314"/>
                                <a:gd name="T58" fmla="*/ 0 w 351"/>
                                <a:gd name="T59" fmla="*/ 0 h 314"/>
                                <a:gd name="T60" fmla="*/ 0 w 351"/>
                                <a:gd name="T61" fmla="*/ 0 h 314"/>
                                <a:gd name="T62" fmla="*/ 0 w 351"/>
                                <a:gd name="T63" fmla="*/ 0 h 314"/>
                                <a:gd name="T64" fmla="*/ 0 w 351"/>
                                <a:gd name="T65" fmla="*/ 0 h 3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1"/>
                                <a:gd name="T100" fmla="*/ 0 h 314"/>
                                <a:gd name="T101" fmla="*/ 351 w 351"/>
                                <a:gd name="T102" fmla="*/ 314 h 3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1" h="314">
                                  <a:moveTo>
                                    <a:pt x="320" y="1"/>
                                  </a:moveTo>
                                  <a:lnTo>
                                    <a:pt x="329" y="1"/>
                                  </a:lnTo>
                                  <a:lnTo>
                                    <a:pt x="330" y="31"/>
                                  </a:lnTo>
                                  <a:lnTo>
                                    <a:pt x="351" y="79"/>
                                  </a:lnTo>
                                  <a:lnTo>
                                    <a:pt x="333" y="128"/>
                                  </a:lnTo>
                                  <a:lnTo>
                                    <a:pt x="319" y="131"/>
                                  </a:lnTo>
                                  <a:lnTo>
                                    <a:pt x="319" y="182"/>
                                  </a:lnTo>
                                  <a:lnTo>
                                    <a:pt x="306" y="208"/>
                                  </a:lnTo>
                                  <a:lnTo>
                                    <a:pt x="311" y="231"/>
                                  </a:lnTo>
                                  <a:lnTo>
                                    <a:pt x="296" y="250"/>
                                  </a:lnTo>
                                  <a:lnTo>
                                    <a:pt x="281" y="262"/>
                                  </a:lnTo>
                                  <a:lnTo>
                                    <a:pt x="288" y="232"/>
                                  </a:lnTo>
                                  <a:lnTo>
                                    <a:pt x="281" y="232"/>
                                  </a:lnTo>
                                  <a:lnTo>
                                    <a:pt x="275" y="250"/>
                                  </a:lnTo>
                                  <a:lnTo>
                                    <a:pt x="263" y="247"/>
                                  </a:lnTo>
                                  <a:lnTo>
                                    <a:pt x="254" y="271"/>
                                  </a:lnTo>
                                  <a:lnTo>
                                    <a:pt x="249" y="271"/>
                                  </a:lnTo>
                                  <a:lnTo>
                                    <a:pt x="249" y="255"/>
                                  </a:lnTo>
                                  <a:lnTo>
                                    <a:pt x="246" y="255"/>
                                  </a:lnTo>
                                  <a:lnTo>
                                    <a:pt x="229" y="273"/>
                                  </a:lnTo>
                                  <a:lnTo>
                                    <a:pt x="193" y="273"/>
                                  </a:lnTo>
                                  <a:lnTo>
                                    <a:pt x="200" y="267"/>
                                  </a:lnTo>
                                  <a:lnTo>
                                    <a:pt x="189" y="267"/>
                                  </a:lnTo>
                                  <a:lnTo>
                                    <a:pt x="185" y="255"/>
                                  </a:lnTo>
                                  <a:lnTo>
                                    <a:pt x="177" y="271"/>
                                  </a:lnTo>
                                  <a:lnTo>
                                    <a:pt x="187" y="280"/>
                                  </a:lnTo>
                                  <a:lnTo>
                                    <a:pt x="187" y="288"/>
                                  </a:lnTo>
                                  <a:lnTo>
                                    <a:pt x="171" y="289"/>
                                  </a:lnTo>
                                  <a:lnTo>
                                    <a:pt x="151" y="314"/>
                                  </a:lnTo>
                                  <a:lnTo>
                                    <a:pt x="133" y="296"/>
                                  </a:lnTo>
                                  <a:lnTo>
                                    <a:pt x="138" y="270"/>
                                  </a:lnTo>
                                  <a:lnTo>
                                    <a:pt x="106" y="267"/>
                                  </a:lnTo>
                                  <a:lnTo>
                                    <a:pt x="91" y="280"/>
                                  </a:lnTo>
                                  <a:lnTo>
                                    <a:pt x="47" y="283"/>
                                  </a:lnTo>
                                  <a:lnTo>
                                    <a:pt x="34" y="299"/>
                                  </a:lnTo>
                                  <a:lnTo>
                                    <a:pt x="0" y="296"/>
                                  </a:lnTo>
                                  <a:lnTo>
                                    <a:pt x="0" y="283"/>
                                  </a:lnTo>
                                  <a:lnTo>
                                    <a:pt x="13" y="280"/>
                                  </a:lnTo>
                                  <a:lnTo>
                                    <a:pt x="58" y="237"/>
                                  </a:lnTo>
                                  <a:lnTo>
                                    <a:pt x="135" y="229"/>
                                  </a:lnTo>
                                  <a:lnTo>
                                    <a:pt x="135" y="234"/>
                                  </a:lnTo>
                                  <a:lnTo>
                                    <a:pt x="151" y="237"/>
                                  </a:lnTo>
                                  <a:lnTo>
                                    <a:pt x="161" y="229"/>
                                  </a:lnTo>
                                  <a:lnTo>
                                    <a:pt x="161" y="213"/>
                                  </a:lnTo>
                                  <a:lnTo>
                                    <a:pt x="177" y="193"/>
                                  </a:lnTo>
                                  <a:lnTo>
                                    <a:pt x="185" y="167"/>
                                  </a:lnTo>
                                  <a:lnTo>
                                    <a:pt x="193" y="161"/>
                                  </a:lnTo>
                                  <a:lnTo>
                                    <a:pt x="200" y="161"/>
                                  </a:lnTo>
                                  <a:lnTo>
                                    <a:pt x="189" y="175"/>
                                  </a:lnTo>
                                  <a:lnTo>
                                    <a:pt x="190" y="190"/>
                                  </a:lnTo>
                                  <a:lnTo>
                                    <a:pt x="234" y="167"/>
                                  </a:lnTo>
                                  <a:lnTo>
                                    <a:pt x="263" y="141"/>
                                  </a:lnTo>
                                  <a:lnTo>
                                    <a:pt x="278" y="105"/>
                                  </a:lnTo>
                                  <a:lnTo>
                                    <a:pt x="286" y="78"/>
                                  </a:lnTo>
                                  <a:lnTo>
                                    <a:pt x="286" y="70"/>
                                  </a:lnTo>
                                  <a:lnTo>
                                    <a:pt x="278" y="61"/>
                                  </a:lnTo>
                                  <a:lnTo>
                                    <a:pt x="285" y="52"/>
                                  </a:lnTo>
                                  <a:lnTo>
                                    <a:pt x="285" y="34"/>
                                  </a:lnTo>
                                  <a:lnTo>
                                    <a:pt x="298" y="9"/>
                                  </a:lnTo>
                                  <a:lnTo>
                                    <a:pt x="309" y="26"/>
                                  </a:lnTo>
                                  <a:lnTo>
                                    <a:pt x="320" y="22"/>
                                  </a:lnTo>
                                  <a:lnTo>
                                    <a:pt x="325" y="8"/>
                                  </a:lnTo>
                                  <a:lnTo>
                                    <a:pt x="312" y="14"/>
                                  </a:lnTo>
                                  <a:lnTo>
                                    <a:pt x="311" y="6"/>
                                  </a:lnTo>
                                  <a:lnTo>
                                    <a:pt x="312" y="0"/>
                                  </a:lnTo>
                                  <a:lnTo>
                                    <a:pt x="320" y="1"/>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79" name="Freeform 1558"/>
                            <p:cNvSpPr>
                              <a:spLocks/>
                            </p:cNvSpPr>
                            <p:nvPr/>
                          </p:nvSpPr>
                          <p:spPr bwMode="auto">
                            <a:xfrm>
                              <a:off x="5086" y="2360"/>
                              <a:ext cx="161" cy="144"/>
                            </a:xfrm>
                            <a:custGeom>
                              <a:avLst/>
                              <a:gdLst>
                                <a:gd name="T0" fmla="*/ 0 w 351"/>
                                <a:gd name="T1" fmla="*/ 0 h 314"/>
                                <a:gd name="T2" fmla="*/ 0 w 351"/>
                                <a:gd name="T3" fmla="*/ 0 h 314"/>
                                <a:gd name="T4" fmla="*/ 0 w 351"/>
                                <a:gd name="T5" fmla="*/ 0 h 314"/>
                                <a:gd name="T6" fmla="*/ 0 w 351"/>
                                <a:gd name="T7" fmla="*/ 0 h 314"/>
                                <a:gd name="T8" fmla="*/ 0 w 351"/>
                                <a:gd name="T9" fmla="*/ 0 h 314"/>
                                <a:gd name="T10" fmla="*/ 0 w 351"/>
                                <a:gd name="T11" fmla="*/ 0 h 314"/>
                                <a:gd name="T12" fmla="*/ 0 w 351"/>
                                <a:gd name="T13" fmla="*/ 0 h 314"/>
                                <a:gd name="T14" fmla="*/ 0 w 351"/>
                                <a:gd name="T15" fmla="*/ 0 h 314"/>
                                <a:gd name="T16" fmla="*/ 0 w 351"/>
                                <a:gd name="T17" fmla="*/ 0 h 314"/>
                                <a:gd name="T18" fmla="*/ 0 w 351"/>
                                <a:gd name="T19" fmla="*/ 0 h 314"/>
                                <a:gd name="T20" fmla="*/ 0 w 351"/>
                                <a:gd name="T21" fmla="*/ 0 h 314"/>
                                <a:gd name="T22" fmla="*/ 0 w 351"/>
                                <a:gd name="T23" fmla="*/ 0 h 314"/>
                                <a:gd name="T24" fmla="*/ 0 w 351"/>
                                <a:gd name="T25" fmla="*/ 0 h 314"/>
                                <a:gd name="T26" fmla="*/ 0 w 351"/>
                                <a:gd name="T27" fmla="*/ 0 h 314"/>
                                <a:gd name="T28" fmla="*/ 0 w 351"/>
                                <a:gd name="T29" fmla="*/ 0 h 314"/>
                                <a:gd name="T30" fmla="*/ 0 w 351"/>
                                <a:gd name="T31" fmla="*/ 0 h 314"/>
                                <a:gd name="T32" fmla="*/ 0 w 351"/>
                                <a:gd name="T33" fmla="*/ 0 h 314"/>
                                <a:gd name="T34" fmla="*/ 0 w 351"/>
                                <a:gd name="T35" fmla="*/ 0 h 314"/>
                                <a:gd name="T36" fmla="*/ 0 w 351"/>
                                <a:gd name="T37" fmla="*/ 0 h 314"/>
                                <a:gd name="T38" fmla="*/ 0 w 351"/>
                                <a:gd name="T39" fmla="*/ 0 h 314"/>
                                <a:gd name="T40" fmla="*/ 0 w 351"/>
                                <a:gd name="T41" fmla="*/ 0 h 314"/>
                                <a:gd name="T42" fmla="*/ 0 w 351"/>
                                <a:gd name="T43" fmla="*/ 0 h 314"/>
                                <a:gd name="T44" fmla="*/ 0 w 351"/>
                                <a:gd name="T45" fmla="*/ 0 h 314"/>
                                <a:gd name="T46" fmla="*/ 0 w 351"/>
                                <a:gd name="T47" fmla="*/ 0 h 314"/>
                                <a:gd name="T48" fmla="*/ 0 w 351"/>
                                <a:gd name="T49" fmla="*/ 0 h 314"/>
                                <a:gd name="T50" fmla="*/ 0 w 351"/>
                                <a:gd name="T51" fmla="*/ 0 h 314"/>
                                <a:gd name="T52" fmla="*/ 0 w 351"/>
                                <a:gd name="T53" fmla="*/ 0 h 314"/>
                                <a:gd name="T54" fmla="*/ 0 w 351"/>
                                <a:gd name="T55" fmla="*/ 0 h 314"/>
                                <a:gd name="T56" fmla="*/ 0 w 351"/>
                                <a:gd name="T57" fmla="*/ 0 h 314"/>
                                <a:gd name="T58" fmla="*/ 0 w 351"/>
                                <a:gd name="T59" fmla="*/ 0 h 314"/>
                                <a:gd name="T60" fmla="*/ 0 w 351"/>
                                <a:gd name="T61" fmla="*/ 0 h 314"/>
                                <a:gd name="T62" fmla="*/ 0 w 351"/>
                                <a:gd name="T63" fmla="*/ 0 h 314"/>
                                <a:gd name="T64" fmla="*/ 0 w 351"/>
                                <a:gd name="T65" fmla="*/ 0 h 3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1"/>
                                <a:gd name="T100" fmla="*/ 0 h 314"/>
                                <a:gd name="T101" fmla="*/ 351 w 351"/>
                                <a:gd name="T102" fmla="*/ 314 h 3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1" h="314">
                                  <a:moveTo>
                                    <a:pt x="320" y="1"/>
                                  </a:moveTo>
                                  <a:lnTo>
                                    <a:pt x="329" y="1"/>
                                  </a:lnTo>
                                  <a:lnTo>
                                    <a:pt x="330" y="31"/>
                                  </a:lnTo>
                                  <a:lnTo>
                                    <a:pt x="351" y="79"/>
                                  </a:lnTo>
                                  <a:lnTo>
                                    <a:pt x="333" y="128"/>
                                  </a:lnTo>
                                  <a:lnTo>
                                    <a:pt x="319" y="131"/>
                                  </a:lnTo>
                                  <a:lnTo>
                                    <a:pt x="319" y="182"/>
                                  </a:lnTo>
                                  <a:lnTo>
                                    <a:pt x="306" y="208"/>
                                  </a:lnTo>
                                  <a:lnTo>
                                    <a:pt x="311" y="231"/>
                                  </a:lnTo>
                                  <a:lnTo>
                                    <a:pt x="296" y="250"/>
                                  </a:lnTo>
                                  <a:lnTo>
                                    <a:pt x="281" y="262"/>
                                  </a:lnTo>
                                  <a:lnTo>
                                    <a:pt x="288" y="232"/>
                                  </a:lnTo>
                                  <a:lnTo>
                                    <a:pt x="281" y="232"/>
                                  </a:lnTo>
                                  <a:lnTo>
                                    <a:pt x="275" y="250"/>
                                  </a:lnTo>
                                  <a:lnTo>
                                    <a:pt x="263" y="247"/>
                                  </a:lnTo>
                                  <a:lnTo>
                                    <a:pt x="254" y="271"/>
                                  </a:lnTo>
                                  <a:lnTo>
                                    <a:pt x="249" y="271"/>
                                  </a:lnTo>
                                  <a:lnTo>
                                    <a:pt x="249" y="255"/>
                                  </a:lnTo>
                                  <a:lnTo>
                                    <a:pt x="246" y="255"/>
                                  </a:lnTo>
                                  <a:lnTo>
                                    <a:pt x="229" y="273"/>
                                  </a:lnTo>
                                  <a:lnTo>
                                    <a:pt x="193" y="273"/>
                                  </a:lnTo>
                                  <a:lnTo>
                                    <a:pt x="200" y="267"/>
                                  </a:lnTo>
                                  <a:lnTo>
                                    <a:pt x="189" y="267"/>
                                  </a:lnTo>
                                  <a:lnTo>
                                    <a:pt x="185" y="255"/>
                                  </a:lnTo>
                                  <a:lnTo>
                                    <a:pt x="177" y="271"/>
                                  </a:lnTo>
                                  <a:lnTo>
                                    <a:pt x="187" y="280"/>
                                  </a:lnTo>
                                  <a:lnTo>
                                    <a:pt x="187" y="288"/>
                                  </a:lnTo>
                                  <a:lnTo>
                                    <a:pt x="171" y="289"/>
                                  </a:lnTo>
                                  <a:lnTo>
                                    <a:pt x="151" y="314"/>
                                  </a:lnTo>
                                  <a:lnTo>
                                    <a:pt x="133" y="296"/>
                                  </a:lnTo>
                                  <a:lnTo>
                                    <a:pt x="138" y="270"/>
                                  </a:lnTo>
                                  <a:lnTo>
                                    <a:pt x="106" y="267"/>
                                  </a:lnTo>
                                  <a:lnTo>
                                    <a:pt x="91" y="280"/>
                                  </a:lnTo>
                                  <a:lnTo>
                                    <a:pt x="47" y="283"/>
                                  </a:lnTo>
                                  <a:lnTo>
                                    <a:pt x="34" y="299"/>
                                  </a:lnTo>
                                  <a:lnTo>
                                    <a:pt x="0" y="296"/>
                                  </a:lnTo>
                                  <a:lnTo>
                                    <a:pt x="0" y="283"/>
                                  </a:lnTo>
                                  <a:lnTo>
                                    <a:pt x="13" y="280"/>
                                  </a:lnTo>
                                  <a:lnTo>
                                    <a:pt x="58" y="237"/>
                                  </a:lnTo>
                                  <a:lnTo>
                                    <a:pt x="135" y="229"/>
                                  </a:lnTo>
                                  <a:lnTo>
                                    <a:pt x="135" y="234"/>
                                  </a:lnTo>
                                  <a:lnTo>
                                    <a:pt x="151" y="237"/>
                                  </a:lnTo>
                                  <a:lnTo>
                                    <a:pt x="161" y="229"/>
                                  </a:lnTo>
                                  <a:lnTo>
                                    <a:pt x="161" y="213"/>
                                  </a:lnTo>
                                  <a:lnTo>
                                    <a:pt x="177" y="193"/>
                                  </a:lnTo>
                                  <a:lnTo>
                                    <a:pt x="185" y="167"/>
                                  </a:lnTo>
                                  <a:lnTo>
                                    <a:pt x="193" y="161"/>
                                  </a:lnTo>
                                  <a:lnTo>
                                    <a:pt x="200" y="161"/>
                                  </a:lnTo>
                                  <a:lnTo>
                                    <a:pt x="189" y="175"/>
                                  </a:lnTo>
                                  <a:lnTo>
                                    <a:pt x="190" y="190"/>
                                  </a:lnTo>
                                  <a:lnTo>
                                    <a:pt x="234" y="167"/>
                                  </a:lnTo>
                                  <a:lnTo>
                                    <a:pt x="263" y="141"/>
                                  </a:lnTo>
                                  <a:lnTo>
                                    <a:pt x="278" y="105"/>
                                  </a:lnTo>
                                  <a:lnTo>
                                    <a:pt x="286" y="78"/>
                                  </a:lnTo>
                                  <a:lnTo>
                                    <a:pt x="286" y="70"/>
                                  </a:lnTo>
                                  <a:lnTo>
                                    <a:pt x="278" y="61"/>
                                  </a:lnTo>
                                  <a:lnTo>
                                    <a:pt x="285" y="52"/>
                                  </a:lnTo>
                                  <a:lnTo>
                                    <a:pt x="285" y="34"/>
                                  </a:lnTo>
                                  <a:lnTo>
                                    <a:pt x="298" y="9"/>
                                  </a:lnTo>
                                  <a:lnTo>
                                    <a:pt x="309" y="26"/>
                                  </a:lnTo>
                                  <a:lnTo>
                                    <a:pt x="320" y="22"/>
                                  </a:lnTo>
                                  <a:lnTo>
                                    <a:pt x="325" y="8"/>
                                  </a:lnTo>
                                  <a:lnTo>
                                    <a:pt x="312" y="14"/>
                                  </a:lnTo>
                                  <a:lnTo>
                                    <a:pt x="311" y="6"/>
                                  </a:lnTo>
                                  <a:lnTo>
                                    <a:pt x="312" y="0"/>
                                  </a:lnTo>
                                  <a:lnTo>
                                    <a:pt x="320" y="1"/>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80" name="Freeform 1559"/>
                            <p:cNvSpPr>
                              <a:spLocks/>
                            </p:cNvSpPr>
                            <p:nvPr/>
                          </p:nvSpPr>
                          <p:spPr bwMode="auto">
                            <a:xfrm>
                              <a:off x="5233" y="2285"/>
                              <a:ext cx="2" cy="3"/>
                            </a:xfrm>
                            <a:custGeom>
                              <a:avLst/>
                              <a:gdLst>
                                <a:gd name="T0" fmla="*/ 0 w 6"/>
                                <a:gd name="T1" fmla="*/ 0 h 7"/>
                                <a:gd name="T2" fmla="*/ 0 w 6"/>
                                <a:gd name="T3" fmla="*/ 0 h 7"/>
                                <a:gd name="T4" fmla="*/ 0 w 6"/>
                                <a:gd name="T5" fmla="*/ 0 h 7"/>
                                <a:gd name="T6" fmla="*/ 0 w 6"/>
                                <a:gd name="T7" fmla="*/ 0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1" y="0"/>
                                  </a:moveTo>
                                  <a:lnTo>
                                    <a:pt x="0" y="3"/>
                                  </a:lnTo>
                                  <a:lnTo>
                                    <a:pt x="6" y="7"/>
                                  </a:lnTo>
                                  <a:lnTo>
                                    <a:pt x="1"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81" name="Freeform 1560"/>
                            <p:cNvSpPr>
                              <a:spLocks/>
                            </p:cNvSpPr>
                            <p:nvPr/>
                          </p:nvSpPr>
                          <p:spPr bwMode="auto">
                            <a:xfrm>
                              <a:off x="4991" y="2331"/>
                              <a:ext cx="91" cy="99"/>
                            </a:xfrm>
                            <a:custGeom>
                              <a:avLst/>
                              <a:gdLst>
                                <a:gd name="T0" fmla="*/ 0 w 199"/>
                                <a:gd name="T1" fmla="*/ 0 h 217"/>
                                <a:gd name="T2" fmla="*/ 0 w 199"/>
                                <a:gd name="T3" fmla="*/ 0 h 217"/>
                                <a:gd name="T4" fmla="*/ 0 w 199"/>
                                <a:gd name="T5" fmla="*/ 0 h 217"/>
                                <a:gd name="T6" fmla="*/ 0 w 199"/>
                                <a:gd name="T7" fmla="*/ 0 h 217"/>
                                <a:gd name="T8" fmla="*/ 0 w 199"/>
                                <a:gd name="T9" fmla="*/ 0 h 217"/>
                                <a:gd name="T10" fmla="*/ 0 w 199"/>
                                <a:gd name="T11" fmla="*/ 0 h 217"/>
                                <a:gd name="T12" fmla="*/ 0 w 199"/>
                                <a:gd name="T13" fmla="*/ 0 h 217"/>
                                <a:gd name="T14" fmla="*/ 0 w 199"/>
                                <a:gd name="T15" fmla="*/ 0 h 217"/>
                                <a:gd name="T16" fmla="*/ 0 w 199"/>
                                <a:gd name="T17" fmla="*/ 0 h 217"/>
                                <a:gd name="T18" fmla="*/ 0 w 199"/>
                                <a:gd name="T19" fmla="*/ 0 h 217"/>
                                <a:gd name="T20" fmla="*/ 0 w 199"/>
                                <a:gd name="T21" fmla="*/ 0 h 217"/>
                                <a:gd name="T22" fmla="*/ 0 w 199"/>
                                <a:gd name="T23" fmla="*/ 0 h 217"/>
                                <a:gd name="T24" fmla="*/ 0 w 199"/>
                                <a:gd name="T25" fmla="*/ 0 h 217"/>
                                <a:gd name="T26" fmla="*/ 0 w 199"/>
                                <a:gd name="T27" fmla="*/ 0 h 217"/>
                                <a:gd name="T28" fmla="*/ 0 w 199"/>
                                <a:gd name="T29" fmla="*/ 0 h 217"/>
                                <a:gd name="T30" fmla="*/ 0 w 199"/>
                                <a:gd name="T31" fmla="*/ 0 h 217"/>
                                <a:gd name="T32" fmla="*/ 0 w 199"/>
                                <a:gd name="T33" fmla="*/ 0 h 217"/>
                                <a:gd name="T34" fmla="*/ 0 w 199"/>
                                <a:gd name="T35" fmla="*/ 0 h 217"/>
                                <a:gd name="T36" fmla="*/ 0 w 199"/>
                                <a:gd name="T37" fmla="*/ 0 h 217"/>
                                <a:gd name="T38" fmla="*/ 0 w 199"/>
                                <a:gd name="T39" fmla="*/ 0 h 217"/>
                                <a:gd name="T40" fmla="*/ 0 w 199"/>
                                <a:gd name="T41" fmla="*/ 0 h 217"/>
                                <a:gd name="T42" fmla="*/ 0 w 199"/>
                                <a:gd name="T43" fmla="*/ 0 h 217"/>
                                <a:gd name="T44" fmla="*/ 0 w 199"/>
                                <a:gd name="T45" fmla="*/ 0 h 217"/>
                                <a:gd name="T46" fmla="*/ 0 w 199"/>
                                <a:gd name="T47" fmla="*/ 0 h 217"/>
                                <a:gd name="T48" fmla="*/ 0 w 199"/>
                                <a:gd name="T49" fmla="*/ 0 h 217"/>
                                <a:gd name="T50" fmla="*/ 0 w 199"/>
                                <a:gd name="T51" fmla="*/ 0 h 217"/>
                                <a:gd name="T52" fmla="*/ 0 w 199"/>
                                <a:gd name="T53" fmla="*/ 0 h 217"/>
                                <a:gd name="T54" fmla="*/ 0 w 199"/>
                                <a:gd name="T55" fmla="*/ 0 h 217"/>
                                <a:gd name="T56" fmla="*/ 0 w 199"/>
                                <a:gd name="T57" fmla="*/ 0 h 217"/>
                                <a:gd name="T58" fmla="*/ 0 w 199"/>
                                <a:gd name="T59" fmla="*/ 0 h 217"/>
                                <a:gd name="T60" fmla="*/ 0 w 199"/>
                                <a:gd name="T61" fmla="*/ 0 h 217"/>
                                <a:gd name="T62" fmla="*/ 0 w 199"/>
                                <a:gd name="T63" fmla="*/ 0 h 217"/>
                                <a:gd name="T64" fmla="*/ 0 w 199"/>
                                <a:gd name="T65" fmla="*/ 0 h 2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217"/>
                                <a:gd name="T101" fmla="*/ 199 w 199"/>
                                <a:gd name="T102" fmla="*/ 217 h 2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217">
                                  <a:moveTo>
                                    <a:pt x="196" y="15"/>
                                  </a:moveTo>
                                  <a:lnTo>
                                    <a:pt x="199" y="23"/>
                                  </a:lnTo>
                                  <a:lnTo>
                                    <a:pt x="168" y="57"/>
                                  </a:lnTo>
                                  <a:lnTo>
                                    <a:pt x="168" y="86"/>
                                  </a:lnTo>
                                  <a:lnTo>
                                    <a:pt x="126" y="119"/>
                                  </a:lnTo>
                                  <a:lnTo>
                                    <a:pt x="98" y="132"/>
                                  </a:lnTo>
                                  <a:lnTo>
                                    <a:pt x="98" y="158"/>
                                  </a:lnTo>
                                  <a:lnTo>
                                    <a:pt x="126" y="184"/>
                                  </a:lnTo>
                                  <a:lnTo>
                                    <a:pt x="108" y="195"/>
                                  </a:lnTo>
                                  <a:lnTo>
                                    <a:pt x="88" y="195"/>
                                  </a:lnTo>
                                  <a:lnTo>
                                    <a:pt x="67" y="215"/>
                                  </a:lnTo>
                                  <a:lnTo>
                                    <a:pt x="39" y="205"/>
                                  </a:lnTo>
                                  <a:lnTo>
                                    <a:pt x="38" y="213"/>
                                  </a:lnTo>
                                  <a:lnTo>
                                    <a:pt x="28" y="217"/>
                                  </a:lnTo>
                                  <a:lnTo>
                                    <a:pt x="23" y="207"/>
                                  </a:lnTo>
                                  <a:lnTo>
                                    <a:pt x="26" y="200"/>
                                  </a:lnTo>
                                  <a:lnTo>
                                    <a:pt x="12" y="202"/>
                                  </a:lnTo>
                                  <a:lnTo>
                                    <a:pt x="20" y="186"/>
                                  </a:lnTo>
                                  <a:lnTo>
                                    <a:pt x="33" y="178"/>
                                  </a:lnTo>
                                  <a:lnTo>
                                    <a:pt x="26" y="174"/>
                                  </a:lnTo>
                                  <a:lnTo>
                                    <a:pt x="33" y="143"/>
                                  </a:lnTo>
                                  <a:lnTo>
                                    <a:pt x="9" y="142"/>
                                  </a:lnTo>
                                  <a:lnTo>
                                    <a:pt x="0" y="127"/>
                                  </a:lnTo>
                                  <a:lnTo>
                                    <a:pt x="17" y="104"/>
                                  </a:lnTo>
                                  <a:lnTo>
                                    <a:pt x="46" y="90"/>
                                  </a:lnTo>
                                  <a:lnTo>
                                    <a:pt x="79" y="59"/>
                                  </a:lnTo>
                                  <a:lnTo>
                                    <a:pt x="98" y="68"/>
                                  </a:lnTo>
                                  <a:lnTo>
                                    <a:pt x="122" y="65"/>
                                  </a:lnTo>
                                  <a:lnTo>
                                    <a:pt x="121" y="41"/>
                                  </a:lnTo>
                                  <a:lnTo>
                                    <a:pt x="145" y="39"/>
                                  </a:lnTo>
                                  <a:lnTo>
                                    <a:pt x="163" y="25"/>
                                  </a:lnTo>
                                  <a:lnTo>
                                    <a:pt x="179" y="0"/>
                                  </a:lnTo>
                                  <a:lnTo>
                                    <a:pt x="196" y="15"/>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82" name="Freeform 1561"/>
                            <p:cNvSpPr>
                              <a:spLocks/>
                            </p:cNvSpPr>
                            <p:nvPr/>
                          </p:nvSpPr>
                          <p:spPr bwMode="auto">
                            <a:xfrm>
                              <a:off x="4991" y="2331"/>
                              <a:ext cx="91" cy="99"/>
                            </a:xfrm>
                            <a:custGeom>
                              <a:avLst/>
                              <a:gdLst>
                                <a:gd name="T0" fmla="*/ 0 w 199"/>
                                <a:gd name="T1" fmla="*/ 0 h 217"/>
                                <a:gd name="T2" fmla="*/ 0 w 199"/>
                                <a:gd name="T3" fmla="*/ 0 h 217"/>
                                <a:gd name="T4" fmla="*/ 0 w 199"/>
                                <a:gd name="T5" fmla="*/ 0 h 217"/>
                                <a:gd name="T6" fmla="*/ 0 w 199"/>
                                <a:gd name="T7" fmla="*/ 0 h 217"/>
                                <a:gd name="T8" fmla="*/ 0 w 199"/>
                                <a:gd name="T9" fmla="*/ 0 h 217"/>
                                <a:gd name="T10" fmla="*/ 0 w 199"/>
                                <a:gd name="T11" fmla="*/ 0 h 217"/>
                                <a:gd name="T12" fmla="*/ 0 w 199"/>
                                <a:gd name="T13" fmla="*/ 0 h 217"/>
                                <a:gd name="T14" fmla="*/ 0 w 199"/>
                                <a:gd name="T15" fmla="*/ 0 h 217"/>
                                <a:gd name="T16" fmla="*/ 0 w 199"/>
                                <a:gd name="T17" fmla="*/ 0 h 217"/>
                                <a:gd name="T18" fmla="*/ 0 w 199"/>
                                <a:gd name="T19" fmla="*/ 0 h 217"/>
                                <a:gd name="T20" fmla="*/ 0 w 199"/>
                                <a:gd name="T21" fmla="*/ 0 h 217"/>
                                <a:gd name="T22" fmla="*/ 0 w 199"/>
                                <a:gd name="T23" fmla="*/ 0 h 217"/>
                                <a:gd name="T24" fmla="*/ 0 w 199"/>
                                <a:gd name="T25" fmla="*/ 0 h 217"/>
                                <a:gd name="T26" fmla="*/ 0 w 199"/>
                                <a:gd name="T27" fmla="*/ 0 h 217"/>
                                <a:gd name="T28" fmla="*/ 0 w 199"/>
                                <a:gd name="T29" fmla="*/ 0 h 217"/>
                                <a:gd name="T30" fmla="*/ 0 w 199"/>
                                <a:gd name="T31" fmla="*/ 0 h 217"/>
                                <a:gd name="T32" fmla="*/ 0 w 199"/>
                                <a:gd name="T33" fmla="*/ 0 h 217"/>
                                <a:gd name="T34" fmla="*/ 0 w 199"/>
                                <a:gd name="T35" fmla="*/ 0 h 217"/>
                                <a:gd name="T36" fmla="*/ 0 w 199"/>
                                <a:gd name="T37" fmla="*/ 0 h 217"/>
                                <a:gd name="T38" fmla="*/ 0 w 199"/>
                                <a:gd name="T39" fmla="*/ 0 h 217"/>
                                <a:gd name="T40" fmla="*/ 0 w 199"/>
                                <a:gd name="T41" fmla="*/ 0 h 217"/>
                                <a:gd name="T42" fmla="*/ 0 w 199"/>
                                <a:gd name="T43" fmla="*/ 0 h 217"/>
                                <a:gd name="T44" fmla="*/ 0 w 199"/>
                                <a:gd name="T45" fmla="*/ 0 h 217"/>
                                <a:gd name="T46" fmla="*/ 0 w 199"/>
                                <a:gd name="T47" fmla="*/ 0 h 217"/>
                                <a:gd name="T48" fmla="*/ 0 w 199"/>
                                <a:gd name="T49" fmla="*/ 0 h 217"/>
                                <a:gd name="T50" fmla="*/ 0 w 199"/>
                                <a:gd name="T51" fmla="*/ 0 h 217"/>
                                <a:gd name="T52" fmla="*/ 0 w 199"/>
                                <a:gd name="T53" fmla="*/ 0 h 217"/>
                                <a:gd name="T54" fmla="*/ 0 w 199"/>
                                <a:gd name="T55" fmla="*/ 0 h 217"/>
                                <a:gd name="T56" fmla="*/ 0 w 199"/>
                                <a:gd name="T57" fmla="*/ 0 h 217"/>
                                <a:gd name="T58" fmla="*/ 0 w 199"/>
                                <a:gd name="T59" fmla="*/ 0 h 217"/>
                                <a:gd name="T60" fmla="*/ 0 w 199"/>
                                <a:gd name="T61" fmla="*/ 0 h 217"/>
                                <a:gd name="T62" fmla="*/ 0 w 199"/>
                                <a:gd name="T63" fmla="*/ 0 h 217"/>
                                <a:gd name="T64" fmla="*/ 0 w 199"/>
                                <a:gd name="T65" fmla="*/ 0 h 2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217"/>
                                <a:gd name="T101" fmla="*/ 199 w 199"/>
                                <a:gd name="T102" fmla="*/ 217 h 2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217">
                                  <a:moveTo>
                                    <a:pt x="196" y="15"/>
                                  </a:moveTo>
                                  <a:lnTo>
                                    <a:pt x="199" y="23"/>
                                  </a:lnTo>
                                  <a:lnTo>
                                    <a:pt x="168" y="57"/>
                                  </a:lnTo>
                                  <a:lnTo>
                                    <a:pt x="168" y="86"/>
                                  </a:lnTo>
                                  <a:lnTo>
                                    <a:pt x="126" y="119"/>
                                  </a:lnTo>
                                  <a:lnTo>
                                    <a:pt x="98" y="132"/>
                                  </a:lnTo>
                                  <a:lnTo>
                                    <a:pt x="98" y="158"/>
                                  </a:lnTo>
                                  <a:lnTo>
                                    <a:pt x="126" y="184"/>
                                  </a:lnTo>
                                  <a:lnTo>
                                    <a:pt x="108" y="195"/>
                                  </a:lnTo>
                                  <a:lnTo>
                                    <a:pt x="88" y="195"/>
                                  </a:lnTo>
                                  <a:lnTo>
                                    <a:pt x="67" y="215"/>
                                  </a:lnTo>
                                  <a:lnTo>
                                    <a:pt x="39" y="205"/>
                                  </a:lnTo>
                                  <a:lnTo>
                                    <a:pt x="38" y="213"/>
                                  </a:lnTo>
                                  <a:lnTo>
                                    <a:pt x="28" y="217"/>
                                  </a:lnTo>
                                  <a:lnTo>
                                    <a:pt x="23" y="207"/>
                                  </a:lnTo>
                                  <a:lnTo>
                                    <a:pt x="26" y="200"/>
                                  </a:lnTo>
                                  <a:lnTo>
                                    <a:pt x="12" y="202"/>
                                  </a:lnTo>
                                  <a:lnTo>
                                    <a:pt x="20" y="186"/>
                                  </a:lnTo>
                                  <a:lnTo>
                                    <a:pt x="33" y="178"/>
                                  </a:lnTo>
                                  <a:lnTo>
                                    <a:pt x="26" y="174"/>
                                  </a:lnTo>
                                  <a:lnTo>
                                    <a:pt x="33" y="143"/>
                                  </a:lnTo>
                                  <a:lnTo>
                                    <a:pt x="9" y="142"/>
                                  </a:lnTo>
                                  <a:lnTo>
                                    <a:pt x="0" y="127"/>
                                  </a:lnTo>
                                  <a:lnTo>
                                    <a:pt x="17" y="104"/>
                                  </a:lnTo>
                                  <a:lnTo>
                                    <a:pt x="46" y="90"/>
                                  </a:lnTo>
                                  <a:lnTo>
                                    <a:pt x="79" y="59"/>
                                  </a:lnTo>
                                  <a:lnTo>
                                    <a:pt x="98" y="68"/>
                                  </a:lnTo>
                                  <a:lnTo>
                                    <a:pt x="122" y="65"/>
                                  </a:lnTo>
                                  <a:lnTo>
                                    <a:pt x="121" y="41"/>
                                  </a:lnTo>
                                  <a:lnTo>
                                    <a:pt x="145" y="39"/>
                                  </a:lnTo>
                                  <a:lnTo>
                                    <a:pt x="163" y="25"/>
                                  </a:lnTo>
                                  <a:lnTo>
                                    <a:pt x="179" y="0"/>
                                  </a:lnTo>
                                  <a:lnTo>
                                    <a:pt x="196" y="15"/>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83" name="Freeform 1562"/>
                            <p:cNvSpPr>
                              <a:spLocks/>
                            </p:cNvSpPr>
                            <p:nvPr/>
                          </p:nvSpPr>
                          <p:spPr bwMode="auto">
                            <a:xfrm>
                              <a:off x="5018" y="2506"/>
                              <a:ext cx="10" cy="3"/>
                            </a:xfrm>
                            <a:custGeom>
                              <a:avLst/>
                              <a:gdLst>
                                <a:gd name="T0" fmla="*/ 0 w 23"/>
                                <a:gd name="T1" fmla="*/ 0 h 8"/>
                                <a:gd name="T2" fmla="*/ 0 w 23"/>
                                <a:gd name="T3" fmla="*/ 0 h 8"/>
                                <a:gd name="T4" fmla="*/ 0 w 23"/>
                                <a:gd name="T5" fmla="*/ 0 h 8"/>
                                <a:gd name="T6" fmla="*/ 0 w 23"/>
                                <a:gd name="T7" fmla="*/ 0 h 8"/>
                                <a:gd name="T8" fmla="*/ 0 w 23"/>
                                <a:gd name="T9" fmla="*/ 0 h 8"/>
                                <a:gd name="T10" fmla="*/ 0 60000 65536"/>
                                <a:gd name="T11" fmla="*/ 0 60000 65536"/>
                                <a:gd name="T12" fmla="*/ 0 60000 65536"/>
                                <a:gd name="T13" fmla="*/ 0 60000 65536"/>
                                <a:gd name="T14" fmla="*/ 0 60000 65536"/>
                                <a:gd name="T15" fmla="*/ 0 w 23"/>
                                <a:gd name="T16" fmla="*/ 0 h 8"/>
                                <a:gd name="T17" fmla="*/ 23 w 23"/>
                                <a:gd name="T18" fmla="*/ 8 h 8"/>
                              </a:gdLst>
                              <a:ahLst/>
                              <a:cxnLst>
                                <a:cxn ang="T10">
                                  <a:pos x="T0" y="T1"/>
                                </a:cxn>
                                <a:cxn ang="T11">
                                  <a:pos x="T2" y="T3"/>
                                </a:cxn>
                                <a:cxn ang="T12">
                                  <a:pos x="T4" y="T5"/>
                                </a:cxn>
                                <a:cxn ang="T13">
                                  <a:pos x="T6" y="T7"/>
                                </a:cxn>
                                <a:cxn ang="T14">
                                  <a:pos x="T8" y="T9"/>
                                </a:cxn>
                              </a:cxnLst>
                              <a:rect l="T15" t="T16" r="T17" b="T18"/>
                              <a:pathLst>
                                <a:path w="23" h="8">
                                  <a:moveTo>
                                    <a:pt x="2" y="0"/>
                                  </a:moveTo>
                                  <a:lnTo>
                                    <a:pt x="0" y="6"/>
                                  </a:lnTo>
                                  <a:lnTo>
                                    <a:pt x="7" y="8"/>
                                  </a:lnTo>
                                  <a:lnTo>
                                    <a:pt x="23" y="0"/>
                                  </a:lnTo>
                                  <a:lnTo>
                                    <a:pt x="2"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84" name="Freeform 1563"/>
                            <p:cNvSpPr>
                              <a:spLocks/>
                            </p:cNvSpPr>
                            <p:nvPr/>
                          </p:nvSpPr>
                          <p:spPr bwMode="auto">
                            <a:xfrm>
                              <a:off x="5018" y="2506"/>
                              <a:ext cx="10" cy="3"/>
                            </a:xfrm>
                            <a:custGeom>
                              <a:avLst/>
                              <a:gdLst>
                                <a:gd name="T0" fmla="*/ 0 w 23"/>
                                <a:gd name="T1" fmla="*/ 0 h 8"/>
                                <a:gd name="T2" fmla="*/ 0 w 23"/>
                                <a:gd name="T3" fmla="*/ 0 h 8"/>
                                <a:gd name="T4" fmla="*/ 0 w 23"/>
                                <a:gd name="T5" fmla="*/ 0 h 8"/>
                                <a:gd name="T6" fmla="*/ 0 w 23"/>
                                <a:gd name="T7" fmla="*/ 0 h 8"/>
                                <a:gd name="T8" fmla="*/ 0 w 23"/>
                                <a:gd name="T9" fmla="*/ 0 h 8"/>
                                <a:gd name="T10" fmla="*/ 0 60000 65536"/>
                                <a:gd name="T11" fmla="*/ 0 60000 65536"/>
                                <a:gd name="T12" fmla="*/ 0 60000 65536"/>
                                <a:gd name="T13" fmla="*/ 0 60000 65536"/>
                                <a:gd name="T14" fmla="*/ 0 60000 65536"/>
                                <a:gd name="T15" fmla="*/ 0 w 23"/>
                                <a:gd name="T16" fmla="*/ 0 h 8"/>
                                <a:gd name="T17" fmla="*/ 23 w 23"/>
                                <a:gd name="T18" fmla="*/ 8 h 8"/>
                              </a:gdLst>
                              <a:ahLst/>
                              <a:cxnLst>
                                <a:cxn ang="T10">
                                  <a:pos x="T0" y="T1"/>
                                </a:cxn>
                                <a:cxn ang="T11">
                                  <a:pos x="T2" y="T3"/>
                                </a:cxn>
                                <a:cxn ang="T12">
                                  <a:pos x="T4" y="T5"/>
                                </a:cxn>
                                <a:cxn ang="T13">
                                  <a:pos x="T6" y="T7"/>
                                </a:cxn>
                                <a:cxn ang="T14">
                                  <a:pos x="T8" y="T9"/>
                                </a:cxn>
                              </a:cxnLst>
                              <a:rect l="T15" t="T16" r="T17" b="T18"/>
                              <a:pathLst>
                                <a:path w="23" h="8">
                                  <a:moveTo>
                                    <a:pt x="2" y="0"/>
                                  </a:moveTo>
                                  <a:lnTo>
                                    <a:pt x="0" y="6"/>
                                  </a:lnTo>
                                  <a:lnTo>
                                    <a:pt x="7" y="8"/>
                                  </a:lnTo>
                                  <a:lnTo>
                                    <a:pt x="23" y="0"/>
                                  </a:lnTo>
                                  <a:lnTo>
                                    <a:pt x="2"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85" name="Freeform 1564"/>
                            <p:cNvSpPr>
                              <a:spLocks/>
                            </p:cNvSpPr>
                            <p:nvPr/>
                          </p:nvSpPr>
                          <p:spPr bwMode="auto">
                            <a:xfrm>
                              <a:off x="5016" y="2415"/>
                              <a:ext cx="50" cy="74"/>
                            </a:xfrm>
                            <a:custGeom>
                              <a:avLst/>
                              <a:gdLst>
                                <a:gd name="T0" fmla="*/ 0 w 109"/>
                                <a:gd name="T1" fmla="*/ 0 h 161"/>
                                <a:gd name="T2" fmla="*/ 0 w 109"/>
                                <a:gd name="T3" fmla="*/ 0 h 161"/>
                                <a:gd name="T4" fmla="*/ 0 w 109"/>
                                <a:gd name="T5" fmla="*/ 0 h 161"/>
                                <a:gd name="T6" fmla="*/ 0 w 109"/>
                                <a:gd name="T7" fmla="*/ 0 h 161"/>
                                <a:gd name="T8" fmla="*/ 0 w 109"/>
                                <a:gd name="T9" fmla="*/ 0 h 161"/>
                                <a:gd name="T10" fmla="*/ 0 w 109"/>
                                <a:gd name="T11" fmla="*/ 0 h 161"/>
                                <a:gd name="T12" fmla="*/ 0 w 109"/>
                                <a:gd name="T13" fmla="*/ 0 h 161"/>
                                <a:gd name="T14" fmla="*/ 0 w 109"/>
                                <a:gd name="T15" fmla="*/ 0 h 161"/>
                                <a:gd name="T16" fmla="*/ 0 w 109"/>
                                <a:gd name="T17" fmla="*/ 0 h 161"/>
                                <a:gd name="T18" fmla="*/ 0 w 109"/>
                                <a:gd name="T19" fmla="*/ 0 h 161"/>
                                <a:gd name="T20" fmla="*/ 0 w 109"/>
                                <a:gd name="T21" fmla="*/ 0 h 161"/>
                                <a:gd name="T22" fmla="*/ 0 w 109"/>
                                <a:gd name="T23" fmla="*/ 0 h 161"/>
                                <a:gd name="T24" fmla="*/ 0 w 109"/>
                                <a:gd name="T25" fmla="*/ 0 h 161"/>
                                <a:gd name="T26" fmla="*/ 0 w 109"/>
                                <a:gd name="T27" fmla="*/ 0 h 161"/>
                                <a:gd name="T28" fmla="*/ 0 w 109"/>
                                <a:gd name="T29" fmla="*/ 0 h 161"/>
                                <a:gd name="T30" fmla="*/ 0 w 109"/>
                                <a:gd name="T31" fmla="*/ 0 h 161"/>
                                <a:gd name="T32" fmla="*/ 0 w 109"/>
                                <a:gd name="T33" fmla="*/ 0 h 161"/>
                                <a:gd name="T34" fmla="*/ 0 w 109"/>
                                <a:gd name="T35" fmla="*/ 0 h 161"/>
                                <a:gd name="T36" fmla="*/ 0 w 109"/>
                                <a:gd name="T37" fmla="*/ 0 h 161"/>
                                <a:gd name="T38" fmla="*/ 0 w 109"/>
                                <a:gd name="T39" fmla="*/ 0 h 161"/>
                                <a:gd name="T40" fmla="*/ 0 w 109"/>
                                <a:gd name="T41" fmla="*/ 0 h 161"/>
                                <a:gd name="T42" fmla="*/ 0 w 109"/>
                                <a:gd name="T43" fmla="*/ 0 h 161"/>
                                <a:gd name="T44" fmla="*/ 0 w 109"/>
                                <a:gd name="T45" fmla="*/ 0 h 161"/>
                                <a:gd name="T46" fmla="*/ 0 w 109"/>
                                <a:gd name="T47" fmla="*/ 0 h 161"/>
                                <a:gd name="T48" fmla="*/ 0 w 109"/>
                                <a:gd name="T49" fmla="*/ 0 h 161"/>
                                <a:gd name="T50" fmla="*/ 0 w 109"/>
                                <a:gd name="T51" fmla="*/ 0 h 161"/>
                                <a:gd name="T52" fmla="*/ 0 w 109"/>
                                <a:gd name="T53" fmla="*/ 0 h 161"/>
                                <a:gd name="T54" fmla="*/ 0 w 109"/>
                                <a:gd name="T55" fmla="*/ 0 h 161"/>
                                <a:gd name="T56" fmla="*/ 0 w 109"/>
                                <a:gd name="T57" fmla="*/ 0 h 16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9"/>
                                <a:gd name="T88" fmla="*/ 0 h 161"/>
                                <a:gd name="T89" fmla="*/ 109 w 109"/>
                                <a:gd name="T90" fmla="*/ 161 h 16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9" h="161">
                                  <a:moveTo>
                                    <a:pt x="72" y="0"/>
                                  </a:moveTo>
                                  <a:lnTo>
                                    <a:pt x="99" y="41"/>
                                  </a:lnTo>
                                  <a:lnTo>
                                    <a:pt x="109" y="98"/>
                                  </a:lnTo>
                                  <a:lnTo>
                                    <a:pt x="99" y="124"/>
                                  </a:lnTo>
                                  <a:lnTo>
                                    <a:pt x="88" y="134"/>
                                  </a:lnTo>
                                  <a:lnTo>
                                    <a:pt x="77" y="130"/>
                                  </a:lnTo>
                                  <a:lnTo>
                                    <a:pt x="70" y="143"/>
                                  </a:lnTo>
                                  <a:lnTo>
                                    <a:pt x="57" y="137"/>
                                  </a:lnTo>
                                  <a:lnTo>
                                    <a:pt x="46" y="150"/>
                                  </a:lnTo>
                                  <a:lnTo>
                                    <a:pt x="42" y="143"/>
                                  </a:lnTo>
                                  <a:lnTo>
                                    <a:pt x="38" y="156"/>
                                  </a:lnTo>
                                  <a:lnTo>
                                    <a:pt x="34" y="153"/>
                                  </a:lnTo>
                                  <a:lnTo>
                                    <a:pt x="38" y="147"/>
                                  </a:lnTo>
                                  <a:lnTo>
                                    <a:pt x="25" y="158"/>
                                  </a:lnTo>
                                  <a:lnTo>
                                    <a:pt x="3" y="161"/>
                                  </a:lnTo>
                                  <a:lnTo>
                                    <a:pt x="5" y="150"/>
                                  </a:lnTo>
                                  <a:lnTo>
                                    <a:pt x="12" y="153"/>
                                  </a:lnTo>
                                  <a:lnTo>
                                    <a:pt x="13" y="145"/>
                                  </a:lnTo>
                                  <a:lnTo>
                                    <a:pt x="5" y="142"/>
                                  </a:lnTo>
                                  <a:lnTo>
                                    <a:pt x="20" y="104"/>
                                  </a:lnTo>
                                  <a:lnTo>
                                    <a:pt x="12" y="73"/>
                                  </a:lnTo>
                                  <a:lnTo>
                                    <a:pt x="5" y="81"/>
                                  </a:lnTo>
                                  <a:lnTo>
                                    <a:pt x="0" y="70"/>
                                  </a:lnTo>
                                  <a:lnTo>
                                    <a:pt x="18" y="62"/>
                                  </a:lnTo>
                                  <a:lnTo>
                                    <a:pt x="25" y="67"/>
                                  </a:lnTo>
                                  <a:lnTo>
                                    <a:pt x="13" y="31"/>
                                  </a:lnTo>
                                  <a:lnTo>
                                    <a:pt x="34" y="11"/>
                                  </a:lnTo>
                                  <a:lnTo>
                                    <a:pt x="54" y="11"/>
                                  </a:lnTo>
                                  <a:lnTo>
                                    <a:pt x="72"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86" name="Freeform 1565"/>
                            <p:cNvSpPr>
                              <a:spLocks/>
                            </p:cNvSpPr>
                            <p:nvPr/>
                          </p:nvSpPr>
                          <p:spPr bwMode="auto">
                            <a:xfrm>
                              <a:off x="5016" y="2415"/>
                              <a:ext cx="50" cy="74"/>
                            </a:xfrm>
                            <a:custGeom>
                              <a:avLst/>
                              <a:gdLst>
                                <a:gd name="T0" fmla="*/ 0 w 109"/>
                                <a:gd name="T1" fmla="*/ 0 h 161"/>
                                <a:gd name="T2" fmla="*/ 0 w 109"/>
                                <a:gd name="T3" fmla="*/ 0 h 161"/>
                                <a:gd name="T4" fmla="*/ 0 w 109"/>
                                <a:gd name="T5" fmla="*/ 0 h 161"/>
                                <a:gd name="T6" fmla="*/ 0 w 109"/>
                                <a:gd name="T7" fmla="*/ 0 h 161"/>
                                <a:gd name="T8" fmla="*/ 0 w 109"/>
                                <a:gd name="T9" fmla="*/ 0 h 161"/>
                                <a:gd name="T10" fmla="*/ 0 w 109"/>
                                <a:gd name="T11" fmla="*/ 0 h 161"/>
                                <a:gd name="T12" fmla="*/ 0 w 109"/>
                                <a:gd name="T13" fmla="*/ 0 h 161"/>
                                <a:gd name="T14" fmla="*/ 0 w 109"/>
                                <a:gd name="T15" fmla="*/ 0 h 161"/>
                                <a:gd name="T16" fmla="*/ 0 w 109"/>
                                <a:gd name="T17" fmla="*/ 0 h 161"/>
                                <a:gd name="T18" fmla="*/ 0 w 109"/>
                                <a:gd name="T19" fmla="*/ 0 h 161"/>
                                <a:gd name="T20" fmla="*/ 0 w 109"/>
                                <a:gd name="T21" fmla="*/ 0 h 161"/>
                                <a:gd name="T22" fmla="*/ 0 w 109"/>
                                <a:gd name="T23" fmla="*/ 0 h 161"/>
                                <a:gd name="T24" fmla="*/ 0 w 109"/>
                                <a:gd name="T25" fmla="*/ 0 h 161"/>
                                <a:gd name="T26" fmla="*/ 0 w 109"/>
                                <a:gd name="T27" fmla="*/ 0 h 161"/>
                                <a:gd name="T28" fmla="*/ 0 w 109"/>
                                <a:gd name="T29" fmla="*/ 0 h 161"/>
                                <a:gd name="T30" fmla="*/ 0 w 109"/>
                                <a:gd name="T31" fmla="*/ 0 h 161"/>
                                <a:gd name="T32" fmla="*/ 0 w 109"/>
                                <a:gd name="T33" fmla="*/ 0 h 161"/>
                                <a:gd name="T34" fmla="*/ 0 w 109"/>
                                <a:gd name="T35" fmla="*/ 0 h 161"/>
                                <a:gd name="T36" fmla="*/ 0 w 109"/>
                                <a:gd name="T37" fmla="*/ 0 h 161"/>
                                <a:gd name="T38" fmla="*/ 0 w 109"/>
                                <a:gd name="T39" fmla="*/ 0 h 161"/>
                                <a:gd name="T40" fmla="*/ 0 w 109"/>
                                <a:gd name="T41" fmla="*/ 0 h 161"/>
                                <a:gd name="T42" fmla="*/ 0 w 109"/>
                                <a:gd name="T43" fmla="*/ 0 h 161"/>
                                <a:gd name="T44" fmla="*/ 0 w 109"/>
                                <a:gd name="T45" fmla="*/ 0 h 161"/>
                                <a:gd name="T46" fmla="*/ 0 w 109"/>
                                <a:gd name="T47" fmla="*/ 0 h 161"/>
                                <a:gd name="T48" fmla="*/ 0 w 109"/>
                                <a:gd name="T49" fmla="*/ 0 h 161"/>
                                <a:gd name="T50" fmla="*/ 0 w 109"/>
                                <a:gd name="T51" fmla="*/ 0 h 161"/>
                                <a:gd name="T52" fmla="*/ 0 w 109"/>
                                <a:gd name="T53" fmla="*/ 0 h 161"/>
                                <a:gd name="T54" fmla="*/ 0 w 109"/>
                                <a:gd name="T55" fmla="*/ 0 h 161"/>
                                <a:gd name="T56" fmla="*/ 0 w 109"/>
                                <a:gd name="T57" fmla="*/ 0 h 16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9"/>
                                <a:gd name="T88" fmla="*/ 0 h 161"/>
                                <a:gd name="T89" fmla="*/ 109 w 109"/>
                                <a:gd name="T90" fmla="*/ 161 h 16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9" h="161">
                                  <a:moveTo>
                                    <a:pt x="72" y="0"/>
                                  </a:moveTo>
                                  <a:lnTo>
                                    <a:pt x="99" y="41"/>
                                  </a:lnTo>
                                  <a:lnTo>
                                    <a:pt x="109" y="98"/>
                                  </a:lnTo>
                                  <a:lnTo>
                                    <a:pt x="99" y="124"/>
                                  </a:lnTo>
                                  <a:lnTo>
                                    <a:pt x="88" y="134"/>
                                  </a:lnTo>
                                  <a:lnTo>
                                    <a:pt x="77" y="130"/>
                                  </a:lnTo>
                                  <a:lnTo>
                                    <a:pt x="70" y="143"/>
                                  </a:lnTo>
                                  <a:lnTo>
                                    <a:pt x="57" y="137"/>
                                  </a:lnTo>
                                  <a:lnTo>
                                    <a:pt x="46" y="150"/>
                                  </a:lnTo>
                                  <a:lnTo>
                                    <a:pt x="42" y="143"/>
                                  </a:lnTo>
                                  <a:lnTo>
                                    <a:pt x="38" y="156"/>
                                  </a:lnTo>
                                  <a:lnTo>
                                    <a:pt x="34" y="153"/>
                                  </a:lnTo>
                                  <a:lnTo>
                                    <a:pt x="38" y="147"/>
                                  </a:lnTo>
                                  <a:lnTo>
                                    <a:pt x="25" y="158"/>
                                  </a:lnTo>
                                  <a:lnTo>
                                    <a:pt x="3" y="161"/>
                                  </a:lnTo>
                                  <a:lnTo>
                                    <a:pt x="5" y="150"/>
                                  </a:lnTo>
                                  <a:lnTo>
                                    <a:pt x="12" y="153"/>
                                  </a:lnTo>
                                  <a:lnTo>
                                    <a:pt x="13" y="145"/>
                                  </a:lnTo>
                                  <a:lnTo>
                                    <a:pt x="5" y="142"/>
                                  </a:lnTo>
                                  <a:lnTo>
                                    <a:pt x="20" y="104"/>
                                  </a:lnTo>
                                  <a:lnTo>
                                    <a:pt x="12" y="73"/>
                                  </a:lnTo>
                                  <a:lnTo>
                                    <a:pt x="5" y="81"/>
                                  </a:lnTo>
                                  <a:lnTo>
                                    <a:pt x="0" y="70"/>
                                  </a:lnTo>
                                  <a:lnTo>
                                    <a:pt x="18" y="62"/>
                                  </a:lnTo>
                                  <a:lnTo>
                                    <a:pt x="25" y="67"/>
                                  </a:lnTo>
                                  <a:lnTo>
                                    <a:pt x="13" y="31"/>
                                  </a:lnTo>
                                  <a:lnTo>
                                    <a:pt x="34" y="11"/>
                                  </a:lnTo>
                                  <a:lnTo>
                                    <a:pt x="54" y="11"/>
                                  </a:lnTo>
                                  <a:lnTo>
                                    <a:pt x="72"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87" name="Freeform 1566"/>
                            <p:cNvSpPr>
                              <a:spLocks/>
                            </p:cNvSpPr>
                            <p:nvPr/>
                          </p:nvSpPr>
                          <p:spPr bwMode="auto">
                            <a:xfrm>
                              <a:off x="4643" y="2682"/>
                              <a:ext cx="104" cy="130"/>
                            </a:xfrm>
                            <a:custGeom>
                              <a:avLst/>
                              <a:gdLst>
                                <a:gd name="T0" fmla="*/ 0 w 230"/>
                                <a:gd name="T1" fmla="*/ 0 h 284"/>
                                <a:gd name="T2" fmla="*/ 0 w 230"/>
                                <a:gd name="T3" fmla="*/ 0 h 284"/>
                                <a:gd name="T4" fmla="*/ 0 w 230"/>
                                <a:gd name="T5" fmla="*/ 0 h 284"/>
                                <a:gd name="T6" fmla="*/ 0 w 230"/>
                                <a:gd name="T7" fmla="*/ 0 h 284"/>
                                <a:gd name="T8" fmla="*/ 0 w 230"/>
                                <a:gd name="T9" fmla="*/ 0 h 284"/>
                                <a:gd name="T10" fmla="*/ 0 w 230"/>
                                <a:gd name="T11" fmla="*/ 0 h 284"/>
                                <a:gd name="T12" fmla="*/ 0 w 230"/>
                                <a:gd name="T13" fmla="*/ 0 h 284"/>
                                <a:gd name="T14" fmla="*/ 0 w 230"/>
                                <a:gd name="T15" fmla="*/ 0 h 284"/>
                                <a:gd name="T16" fmla="*/ 0 w 230"/>
                                <a:gd name="T17" fmla="*/ 0 h 284"/>
                                <a:gd name="T18" fmla="*/ 0 w 230"/>
                                <a:gd name="T19" fmla="*/ 0 h 284"/>
                                <a:gd name="T20" fmla="*/ 0 w 230"/>
                                <a:gd name="T21" fmla="*/ 0 h 284"/>
                                <a:gd name="T22" fmla="*/ 0 w 230"/>
                                <a:gd name="T23" fmla="*/ 0 h 284"/>
                                <a:gd name="T24" fmla="*/ 0 w 230"/>
                                <a:gd name="T25" fmla="*/ 0 h 284"/>
                                <a:gd name="T26" fmla="*/ 0 w 230"/>
                                <a:gd name="T27" fmla="*/ 0 h 284"/>
                                <a:gd name="T28" fmla="*/ 0 w 230"/>
                                <a:gd name="T29" fmla="*/ 0 h 284"/>
                                <a:gd name="T30" fmla="*/ 0 w 230"/>
                                <a:gd name="T31" fmla="*/ 0 h 284"/>
                                <a:gd name="T32" fmla="*/ 0 w 230"/>
                                <a:gd name="T33" fmla="*/ 0 h 284"/>
                                <a:gd name="T34" fmla="*/ 0 w 230"/>
                                <a:gd name="T35" fmla="*/ 0 h 284"/>
                                <a:gd name="T36" fmla="*/ 0 w 230"/>
                                <a:gd name="T37" fmla="*/ 0 h 284"/>
                                <a:gd name="T38" fmla="*/ 0 w 230"/>
                                <a:gd name="T39" fmla="*/ 0 h 284"/>
                                <a:gd name="T40" fmla="*/ 0 w 230"/>
                                <a:gd name="T41" fmla="*/ 0 h 284"/>
                                <a:gd name="T42" fmla="*/ 0 w 230"/>
                                <a:gd name="T43" fmla="*/ 0 h 284"/>
                                <a:gd name="T44" fmla="*/ 0 w 230"/>
                                <a:gd name="T45" fmla="*/ 0 h 284"/>
                                <a:gd name="T46" fmla="*/ 0 w 230"/>
                                <a:gd name="T47" fmla="*/ 0 h 284"/>
                                <a:gd name="T48" fmla="*/ 0 w 230"/>
                                <a:gd name="T49" fmla="*/ 0 h 284"/>
                                <a:gd name="T50" fmla="*/ 0 w 230"/>
                                <a:gd name="T51" fmla="*/ 0 h 284"/>
                                <a:gd name="T52" fmla="*/ 0 w 230"/>
                                <a:gd name="T53" fmla="*/ 0 h 284"/>
                                <a:gd name="T54" fmla="*/ 0 w 230"/>
                                <a:gd name="T55" fmla="*/ 0 h 284"/>
                                <a:gd name="T56" fmla="*/ 0 w 230"/>
                                <a:gd name="T57" fmla="*/ 0 h 284"/>
                                <a:gd name="T58" fmla="*/ 0 w 230"/>
                                <a:gd name="T59" fmla="*/ 0 h 284"/>
                                <a:gd name="T60" fmla="*/ 0 w 230"/>
                                <a:gd name="T61" fmla="*/ 0 h 284"/>
                                <a:gd name="T62" fmla="*/ 0 w 230"/>
                                <a:gd name="T63" fmla="*/ 0 h 284"/>
                                <a:gd name="T64" fmla="*/ 0 w 230"/>
                                <a:gd name="T65" fmla="*/ 0 h 284"/>
                                <a:gd name="T66" fmla="*/ 0 w 230"/>
                                <a:gd name="T67" fmla="*/ 0 h 284"/>
                                <a:gd name="T68" fmla="*/ 0 w 230"/>
                                <a:gd name="T69" fmla="*/ 0 h 284"/>
                                <a:gd name="T70" fmla="*/ 0 w 230"/>
                                <a:gd name="T71" fmla="*/ 0 h 284"/>
                                <a:gd name="T72" fmla="*/ 0 w 230"/>
                                <a:gd name="T73" fmla="*/ 0 h 284"/>
                                <a:gd name="T74" fmla="*/ 0 w 230"/>
                                <a:gd name="T75" fmla="*/ 0 h 284"/>
                                <a:gd name="T76" fmla="*/ 0 w 230"/>
                                <a:gd name="T77" fmla="*/ 0 h 284"/>
                                <a:gd name="T78" fmla="*/ 0 w 230"/>
                                <a:gd name="T79" fmla="*/ 0 h 284"/>
                                <a:gd name="T80" fmla="*/ 0 w 230"/>
                                <a:gd name="T81" fmla="*/ 0 h 284"/>
                                <a:gd name="T82" fmla="*/ 0 w 230"/>
                                <a:gd name="T83" fmla="*/ 0 h 284"/>
                                <a:gd name="T84" fmla="*/ 0 w 230"/>
                                <a:gd name="T85" fmla="*/ 0 h 284"/>
                                <a:gd name="T86" fmla="*/ 0 w 230"/>
                                <a:gd name="T87" fmla="*/ 0 h 2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0"/>
                                <a:gd name="T133" fmla="*/ 0 h 284"/>
                                <a:gd name="T134" fmla="*/ 230 w 230"/>
                                <a:gd name="T135" fmla="*/ 284 h 2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0" h="284">
                                  <a:moveTo>
                                    <a:pt x="29" y="30"/>
                                  </a:moveTo>
                                  <a:lnTo>
                                    <a:pt x="2" y="62"/>
                                  </a:lnTo>
                                  <a:lnTo>
                                    <a:pt x="0" y="69"/>
                                  </a:lnTo>
                                  <a:lnTo>
                                    <a:pt x="10" y="74"/>
                                  </a:lnTo>
                                  <a:lnTo>
                                    <a:pt x="11" y="95"/>
                                  </a:lnTo>
                                  <a:lnTo>
                                    <a:pt x="29" y="100"/>
                                  </a:lnTo>
                                  <a:lnTo>
                                    <a:pt x="23" y="165"/>
                                  </a:lnTo>
                                  <a:lnTo>
                                    <a:pt x="54" y="145"/>
                                  </a:lnTo>
                                  <a:lnTo>
                                    <a:pt x="75" y="155"/>
                                  </a:lnTo>
                                  <a:lnTo>
                                    <a:pt x="86" y="150"/>
                                  </a:lnTo>
                                  <a:lnTo>
                                    <a:pt x="91" y="142"/>
                                  </a:lnTo>
                                  <a:lnTo>
                                    <a:pt x="103" y="139"/>
                                  </a:lnTo>
                                  <a:lnTo>
                                    <a:pt x="112" y="139"/>
                                  </a:lnTo>
                                  <a:lnTo>
                                    <a:pt x="135" y="165"/>
                                  </a:lnTo>
                                  <a:lnTo>
                                    <a:pt x="145" y="207"/>
                                  </a:lnTo>
                                  <a:lnTo>
                                    <a:pt x="164" y="230"/>
                                  </a:lnTo>
                                  <a:lnTo>
                                    <a:pt x="164" y="264"/>
                                  </a:lnTo>
                                  <a:lnTo>
                                    <a:pt x="156" y="272"/>
                                  </a:lnTo>
                                  <a:lnTo>
                                    <a:pt x="179" y="284"/>
                                  </a:lnTo>
                                  <a:lnTo>
                                    <a:pt x="194" y="267"/>
                                  </a:lnTo>
                                  <a:lnTo>
                                    <a:pt x="213" y="271"/>
                                  </a:lnTo>
                                  <a:lnTo>
                                    <a:pt x="228" y="259"/>
                                  </a:lnTo>
                                  <a:lnTo>
                                    <a:pt x="230" y="241"/>
                                  </a:lnTo>
                                  <a:lnTo>
                                    <a:pt x="218" y="209"/>
                                  </a:lnTo>
                                  <a:lnTo>
                                    <a:pt x="199" y="199"/>
                                  </a:lnTo>
                                  <a:lnTo>
                                    <a:pt x="197" y="191"/>
                                  </a:lnTo>
                                  <a:lnTo>
                                    <a:pt x="194" y="175"/>
                                  </a:lnTo>
                                  <a:lnTo>
                                    <a:pt x="179" y="167"/>
                                  </a:lnTo>
                                  <a:lnTo>
                                    <a:pt x="155" y="132"/>
                                  </a:lnTo>
                                  <a:lnTo>
                                    <a:pt x="117" y="110"/>
                                  </a:lnTo>
                                  <a:lnTo>
                                    <a:pt x="122" y="97"/>
                                  </a:lnTo>
                                  <a:lnTo>
                                    <a:pt x="135" y="97"/>
                                  </a:lnTo>
                                  <a:lnTo>
                                    <a:pt x="145" y="87"/>
                                  </a:lnTo>
                                  <a:lnTo>
                                    <a:pt x="132" y="62"/>
                                  </a:lnTo>
                                  <a:lnTo>
                                    <a:pt x="125" y="56"/>
                                  </a:lnTo>
                                  <a:lnTo>
                                    <a:pt x="93" y="56"/>
                                  </a:lnTo>
                                  <a:lnTo>
                                    <a:pt x="85" y="48"/>
                                  </a:lnTo>
                                  <a:lnTo>
                                    <a:pt x="83" y="30"/>
                                  </a:lnTo>
                                  <a:lnTo>
                                    <a:pt x="65" y="5"/>
                                  </a:lnTo>
                                  <a:lnTo>
                                    <a:pt x="51" y="0"/>
                                  </a:lnTo>
                                  <a:lnTo>
                                    <a:pt x="44" y="5"/>
                                  </a:lnTo>
                                  <a:lnTo>
                                    <a:pt x="46" y="41"/>
                                  </a:lnTo>
                                  <a:lnTo>
                                    <a:pt x="34" y="46"/>
                                  </a:lnTo>
                                  <a:lnTo>
                                    <a:pt x="29" y="3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88" name="Freeform 1567"/>
                            <p:cNvSpPr>
                              <a:spLocks/>
                            </p:cNvSpPr>
                            <p:nvPr/>
                          </p:nvSpPr>
                          <p:spPr bwMode="auto">
                            <a:xfrm>
                              <a:off x="4643" y="2682"/>
                              <a:ext cx="104" cy="130"/>
                            </a:xfrm>
                            <a:custGeom>
                              <a:avLst/>
                              <a:gdLst>
                                <a:gd name="T0" fmla="*/ 0 w 230"/>
                                <a:gd name="T1" fmla="*/ 0 h 284"/>
                                <a:gd name="T2" fmla="*/ 0 w 230"/>
                                <a:gd name="T3" fmla="*/ 0 h 284"/>
                                <a:gd name="T4" fmla="*/ 0 w 230"/>
                                <a:gd name="T5" fmla="*/ 0 h 284"/>
                                <a:gd name="T6" fmla="*/ 0 w 230"/>
                                <a:gd name="T7" fmla="*/ 0 h 284"/>
                                <a:gd name="T8" fmla="*/ 0 w 230"/>
                                <a:gd name="T9" fmla="*/ 0 h 284"/>
                                <a:gd name="T10" fmla="*/ 0 w 230"/>
                                <a:gd name="T11" fmla="*/ 0 h 284"/>
                                <a:gd name="T12" fmla="*/ 0 w 230"/>
                                <a:gd name="T13" fmla="*/ 0 h 284"/>
                                <a:gd name="T14" fmla="*/ 0 w 230"/>
                                <a:gd name="T15" fmla="*/ 0 h 284"/>
                                <a:gd name="T16" fmla="*/ 0 w 230"/>
                                <a:gd name="T17" fmla="*/ 0 h 284"/>
                                <a:gd name="T18" fmla="*/ 0 w 230"/>
                                <a:gd name="T19" fmla="*/ 0 h 284"/>
                                <a:gd name="T20" fmla="*/ 0 w 230"/>
                                <a:gd name="T21" fmla="*/ 0 h 284"/>
                                <a:gd name="T22" fmla="*/ 0 w 230"/>
                                <a:gd name="T23" fmla="*/ 0 h 284"/>
                                <a:gd name="T24" fmla="*/ 0 w 230"/>
                                <a:gd name="T25" fmla="*/ 0 h 284"/>
                                <a:gd name="T26" fmla="*/ 0 w 230"/>
                                <a:gd name="T27" fmla="*/ 0 h 284"/>
                                <a:gd name="T28" fmla="*/ 0 w 230"/>
                                <a:gd name="T29" fmla="*/ 0 h 284"/>
                                <a:gd name="T30" fmla="*/ 0 w 230"/>
                                <a:gd name="T31" fmla="*/ 0 h 284"/>
                                <a:gd name="T32" fmla="*/ 0 w 230"/>
                                <a:gd name="T33" fmla="*/ 0 h 284"/>
                                <a:gd name="T34" fmla="*/ 0 w 230"/>
                                <a:gd name="T35" fmla="*/ 0 h 284"/>
                                <a:gd name="T36" fmla="*/ 0 w 230"/>
                                <a:gd name="T37" fmla="*/ 0 h 284"/>
                                <a:gd name="T38" fmla="*/ 0 w 230"/>
                                <a:gd name="T39" fmla="*/ 0 h 284"/>
                                <a:gd name="T40" fmla="*/ 0 w 230"/>
                                <a:gd name="T41" fmla="*/ 0 h 284"/>
                                <a:gd name="T42" fmla="*/ 0 w 230"/>
                                <a:gd name="T43" fmla="*/ 0 h 284"/>
                                <a:gd name="T44" fmla="*/ 0 w 230"/>
                                <a:gd name="T45" fmla="*/ 0 h 284"/>
                                <a:gd name="T46" fmla="*/ 0 w 230"/>
                                <a:gd name="T47" fmla="*/ 0 h 284"/>
                                <a:gd name="T48" fmla="*/ 0 w 230"/>
                                <a:gd name="T49" fmla="*/ 0 h 284"/>
                                <a:gd name="T50" fmla="*/ 0 w 230"/>
                                <a:gd name="T51" fmla="*/ 0 h 284"/>
                                <a:gd name="T52" fmla="*/ 0 w 230"/>
                                <a:gd name="T53" fmla="*/ 0 h 284"/>
                                <a:gd name="T54" fmla="*/ 0 w 230"/>
                                <a:gd name="T55" fmla="*/ 0 h 284"/>
                                <a:gd name="T56" fmla="*/ 0 w 230"/>
                                <a:gd name="T57" fmla="*/ 0 h 284"/>
                                <a:gd name="T58" fmla="*/ 0 w 230"/>
                                <a:gd name="T59" fmla="*/ 0 h 284"/>
                                <a:gd name="T60" fmla="*/ 0 w 230"/>
                                <a:gd name="T61" fmla="*/ 0 h 284"/>
                                <a:gd name="T62" fmla="*/ 0 w 230"/>
                                <a:gd name="T63" fmla="*/ 0 h 284"/>
                                <a:gd name="T64" fmla="*/ 0 w 230"/>
                                <a:gd name="T65" fmla="*/ 0 h 284"/>
                                <a:gd name="T66" fmla="*/ 0 w 230"/>
                                <a:gd name="T67" fmla="*/ 0 h 284"/>
                                <a:gd name="T68" fmla="*/ 0 w 230"/>
                                <a:gd name="T69" fmla="*/ 0 h 284"/>
                                <a:gd name="T70" fmla="*/ 0 w 230"/>
                                <a:gd name="T71" fmla="*/ 0 h 284"/>
                                <a:gd name="T72" fmla="*/ 0 w 230"/>
                                <a:gd name="T73" fmla="*/ 0 h 284"/>
                                <a:gd name="T74" fmla="*/ 0 w 230"/>
                                <a:gd name="T75" fmla="*/ 0 h 284"/>
                                <a:gd name="T76" fmla="*/ 0 w 230"/>
                                <a:gd name="T77" fmla="*/ 0 h 284"/>
                                <a:gd name="T78" fmla="*/ 0 w 230"/>
                                <a:gd name="T79" fmla="*/ 0 h 284"/>
                                <a:gd name="T80" fmla="*/ 0 w 230"/>
                                <a:gd name="T81" fmla="*/ 0 h 284"/>
                                <a:gd name="T82" fmla="*/ 0 w 230"/>
                                <a:gd name="T83" fmla="*/ 0 h 284"/>
                                <a:gd name="T84" fmla="*/ 0 w 230"/>
                                <a:gd name="T85" fmla="*/ 0 h 284"/>
                                <a:gd name="T86" fmla="*/ 0 w 230"/>
                                <a:gd name="T87" fmla="*/ 0 h 2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0"/>
                                <a:gd name="T133" fmla="*/ 0 h 284"/>
                                <a:gd name="T134" fmla="*/ 230 w 230"/>
                                <a:gd name="T135" fmla="*/ 284 h 2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0" h="284">
                                  <a:moveTo>
                                    <a:pt x="29" y="30"/>
                                  </a:moveTo>
                                  <a:lnTo>
                                    <a:pt x="2" y="62"/>
                                  </a:lnTo>
                                  <a:lnTo>
                                    <a:pt x="0" y="69"/>
                                  </a:lnTo>
                                  <a:lnTo>
                                    <a:pt x="10" y="74"/>
                                  </a:lnTo>
                                  <a:lnTo>
                                    <a:pt x="11" y="95"/>
                                  </a:lnTo>
                                  <a:lnTo>
                                    <a:pt x="29" y="100"/>
                                  </a:lnTo>
                                  <a:lnTo>
                                    <a:pt x="23" y="165"/>
                                  </a:lnTo>
                                  <a:lnTo>
                                    <a:pt x="54" y="145"/>
                                  </a:lnTo>
                                  <a:lnTo>
                                    <a:pt x="75" y="155"/>
                                  </a:lnTo>
                                  <a:lnTo>
                                    <a:pt x="86" y="150"/>
                                  </a:lnTo>
                                  <a:lnTo>
                                    <a:pt x="91" y="142"/>
                                  </a:lnTo>
                                  <a:lnTo>
                                    <a:pt x="103" y="139"/>
                                  </a:lnTo>
                                  <a:lnTo>
                                    <a:pt x="112" y="139"/>
                                  </a:lnTo>
                                  <a:lnTo>
                                    <a:pt x="135" y="165"/>
                                  </a:lnTo>
                                  <a:lnTo>
                                    <a:pt x="145" y="207"/>
                                  </a:lnTo>
                                  <a:lnTo>
                                    <a:pt x="164" y="230"/>
                                  </a:lnTo>
                                  <a:lnTo>
                                    <a:pt x="164" y="264"/>
                                  </a:lnTo>
                                  <a:lnTo>
                                    <a:pt x="156" y="272"/>
                                  </a:lnTo>
                                  <a:lnTo>
                                    <a:pt x="179" y="284"/>
                                  </a:lnTo>
                                  <a:lnTo>
                                    <a:pt x="194" y="267"/>
                                  </a:lnTo>
                                  <a:lnTo>
                                    <a:pt x="213" y="271"/>
                                  </a:lnTo>
                                  <a:lnTo>
                                    <a:pt x="228" y="259"/>
                                  </a:lnTo>
                                  <a:lnTo>
                                    <a:pt x="230" y="241"/>
                                  </a:lnTo>
                                  <a:lnTo>
                                    <a:pt x="218" y="209"/>
                                  </a:lnTo>
                                  <a:lnTo>
                                    <a:pt x="199" y="199"/>
                                  </a:lnTo>
                                  <a:lnTo>
                                    <a:pt x="197" y="191"/>
                                  </a:lnTo>
                                  <a:lnTo>
                                    <a:pt x="194" y="175"/>
                                  </a:lnTo>
                                  <a:lnTo>
                                    <a:pt x="179" y="167"/>
                                  </a:lnTo>
                                  <a:lnTo>
                                    <a:pt x="155" y="132"/>
                                  </a:lnTo>
                                  <a:lnTo>
                                    <a:pt x="117" y="110"/>
                                  </a:lnTo>
                                  <a:lnTo>
                                    <a:pt x="122" y="97"/>
                                  </a:lnTo>
                                  <a:lnTo>
                                    <a:pt x="135" y="97"/>
                                  </a:lnTo>
                                  <a:lnTo>
                                    <a:pt x="145" y="87"/>
                                  </a:lnTo>
                                  <a:lnTo>
                                    <a:pt x="132" y="62"/>
                                  </a:lnTo>
                                  <a:lnTo>
                                    <a:pt x="125" y="56"/>
                                  </a:lnTo>
                                  <a:lnTo>
                                    <a:pt x="93" y="56"/>
                                  </a:lnTo>
                                  <a:lnTo>
                                    <a:pt x="85" y="48"/>
                                  </a:lnTo>
                                  <a:lnTo>
                                    <a:pt x="83" y="30"/>
                                  </a:lnTo>
                                  <a:lnTo>
                                    <a:pt x="65" y="5"/>
                                  </a:lnTo>
                                  <a:lnTo>
                                    <a:pt x="51" y="0"/>
                                  </a:lnTo>
                                  <a:lnTo>
                                    <a:pt x="44" y="5"/>
                                  </a:lnTo>
                                  <a:lnTo>
                                    <a:pt x="46" y="41"/>
                                  </a:lnTo>
                                  <a:lnTo>
                                    <a:pt x="34" y="46"/>
                                  </a:lnTo>
                                  <a:lnTo>
                                    <a:pt x="29" y="3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89" name="Freeform 1568"/>
                            <p:cNvSpPr>
                              <a:spLocks/>
                            </p:cNvSpPr>
                            <p:nvPr/>
                          </p:nvSpPr>
                          <p:spPr bwMode="auto">
                            <a:xfrm>
                              <a:off x="4778" y="2915"/>
                              <a:ext cx="140" cy="86"/>
                            </a:xfrm>
                            <a:custGeom>
                              <a:avLst/>
                              <a:gdLst>
                                <a:gd name="T0" fmla="*/ 0 w 304"/>
                                <a:gd name="T1" fmla="*/ 0 h 187"/>
                                <a:gd name="T2" fmla="*/ 0 w 304"/>
                                <a:gd name="T3" fmla="*/ 0 h 187"/>
                                <a:gd name="T4" fmla="*/ 0 w 304"/>
                                <a:gd name="T5" fmla="*/ 0 h 187"/>
                                <a:gd name="T6" fmla="*/ 0 w 304"/>
                                <a:gd name="T7" fmla="*/ 0 h 187"/>
                                <a:gd name="T8" fmla="*/ 0 w 304"/>
                                <a:gd name="T9" fmla="*/ 0 h 187"/>
                                <a:gd name="T10" fmla="*/ 0 w 304"/>
                                <a:gd name="T11" fmla="*/ 0 h 187"/>
                                <a:gd name="T12" fmla="*/ 0 w 304"/>
                                <a:gd name="T13" fmla="*/ 0 h 187"/>
                                <a:gd name="T14" fmla="*/ 0 w 304"/>
                                <a:gd name="T15" fmla="*/ 0 h 187"/>
                                <a:gd name="T16" fmla="*/ 0 w 304"/>
                                <a:gd name="T17" fmla="*/ 0 h 187"/>
                                <a:gd name="T18" fmla="*/ 0 w 304"/>
                                <a:gd name="T19" fmla="*/ 0 h 187"/>
                                <a:gd name="T20" fmla="*/ 0 w 304"/>
                                <a:gd name="T21" fmla="*/ 0 h 187"/>
                                <a:gd name="T22" fmla="*/ 0 w 304"/>
                                <a:gd name="T23" fmla="*/ 0 h 187"/>
                                <a:gd name="T24" fmla="*/ 0 w 304"/>
                                <a:gd name="T25" fmla="*/ 0 h 187"/>
                                <a:gd name="T26" fmla="*/ 0 w 304"/>
                                <a:gd name="T27" fmla="*/ 0 h 187"/>
                                <a:gd name="T28" fmla="*/ 0 w 304"/>
                                <a:gd name="T29" fmla="*/ 0 h 187"/>
                                <a:gd name="T30" fmla="*/ 0 w 304"/>
                                <a:gd name="T31" fmla="*/ 0 h 187"/>
                                <a:gd name="T32" fmla="*/ 0 w 304"/>
                                <a:gd name="T33" fmla="*/ 0 h 187"/>
                                <a:gd name="T34" fmla="*/ 0 w 304"/>
                                <a:gd name="T35" fmla="*/ 0 h 187"/>
                                <a:gd name="T36" fmla="*/ 0 w 304"/>
                                <a:gd name="T37" fmla="*/ 0 h 187"/>
                                <a:gd name="T38" fmla="*/ 0 w 304"/>
                                <a:gd name="T39" fmla="*/ 0 h 187"/>
                                <a:gd name="T40" fmla="*/ 0 w 304"/>
                                <a:gd name="T41" fmla="*/ 0 h 187"/>
                                <a:gd name="T42" fmla="*/ 0 w 304"/>
                                <a:gd name="T43" fmla="*/ 0 h 187"/>
                                <a:gd name="T44" fmla="*/ 0 w 304"/>
                                <a:gd name="T45" fmla="*/ 0 h 187"/>
                                <a:gd name="T46" fmla="*/ 0 w 304"/>
                                <a:gd name="T47" fmla="*/ 0 h 187"/>
                                <a:gd name="T48" fmla="*/ 0 w 304"/>
                                <a:gd name="T49" fmla="*/ 0 h 187"/>
                                <a:gd name="T50" fmla="*/ 0 w 304"/>
                                <a:gd name="T51" fmla="*/ 0 h 187"/>
                                <a:gd name="T52" fmla="*/ 0 w 304"/>
                                <a:gd name="T53" fmla="*/ 0 h 187"/>
                                <a:gd name="T54" fmla="*/ 0 w 304"/>
                                <a:gd name="T55" fmla="*/ 0 h 187"/>
                                <a:gd name="T56" fmla="*/ 0 w 304"/>
                                <a:gd name="T57" fmla="*/ 0 h 187"/>
                                <a:gd name="T58" fmla="*/ 0 w 304"/>
                                <a:gd name="T59" fmla="*/ 0 h 187"/>
                                <a:gd name="T60" fmla="*/ 0 w 304"/>
                                <a:gd name="T61" fmla="*/ 0 h 187"/>
                                <a:gd name="T62" fmla="*/ 0 w 304"/>
                                <a:gd name="T63" fmla="*/ 0 h 187"/>
                                <a:gd name="T64" fmla="*/ 0 w 304"/>
                                <a:gd name="T65" fmla="*/ 0 h 187"/>
                                <a:gd name="T66" fmla="*/ 0 w 304"/>
                                <a:gd name="T67" fmla="*/ 0 h 187"/>
                                <a:gd name="T68" fmla="*/ 0 w 304"/>
                                <a:gd name="T69" fmla="*/ 0 h 187"/>
                                <a:gd name="T70" fmla="*/ 0 w 304"/>
                                <a:gd name="T71" fmla="*/ 0 h 187"/>
                                <a:gd name="T72" fmla="*/ 0 w 304"/>
                                <a:gd name="T73" fmla="*/ 0 h 187"/>
                                <a:gd name="T74" fmla="*/ 0 w 304"/>
                                <a:gd name="T75" fmla="*/ 0 h 187"/>
                                <a:gd name="T76" fmla="*/ 0 w 304"/>
                                <a:gd name="T77" fmla="*/ 0 h 187"/>
                                <a:gd name="T78" fmla="*/ 0 w 304"/>
                                <a:gd name="T79" fmla="*/ 0 h 187"/>
                                <a:gd name="T80" fmla="*/ 0 w 304"/>
                                <a:gd name="T81" fmla="*/ 0 h 187"/>
                                <a:gd name="T82" fmla="*/ 0 w 304"/>
                                <a:gd name="T83" fmla="*/ 0 h 187"/>
                                <a:gd name="T84" fmla="*/ 0 w 304"/>
                                <a:gd name="T85" fmla="*/ 0 h 187"/>
                                <a:gd name="T86" fmla="*/ 0 w 304"/>
                                <a:gd name="T87" fmla="*/ 0 h 187"/>
                                <a:gd name="T88" fmla="*/ 0 w 304"/>
                                <a:gd name="T89" fmla="*/ 0 h 1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4"/>
                                <a:gd name="T136" fmla="*/ 0 h 187"/>
                                <a:gd name="T137" fmla="*/ 304 w 304"/>
                                <a:gd name="T138" fmla="*/ 187 h 1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4" h="187">
                                  <a:moveTo>
                                    <a:pt x="2" y="151"/>
                                  </a:moveTo>
                                  <a:lnTo>
                                    <a:pt x="13" y="161"/>
                                  </a:lnTo>
                                  <a:lnTo>
                                    <a:pt x="44" y="168"/>
                                  </a:lnTo>
                                  <a:lnTo>
                                    <a:pt x="49" y="145"/>
                                  </a:lnTo>
                                  <a:lnTo>
                                    <a:pt x="57" y="145"/>
                                  </a:lnTo>
                                  <a:lnTo>
                                    <a:pt x="63" y="127"/>
                                  </a:lnTo>
                                  <a:lnTo>
                                    <a:pt x="102" y="120"/>
                                  </a:lnTo>
                                  <a:lnTo>
                                    <a:pt x="132" y="88"/>
                                  </a:lnTo>
                                  <a:lnTo>
                                    <a:pt x="137" y="73"/>
                                  </a:lnTo>
                                  <a:lnTo>
                                    <a:pt x="156" y="91"/>
                                  </a:lnTo>
                                  <a:lnTo>
                                    <a:pt x="168" y="67"/>
                                  </a:lnTo>
                                  <a:lnTo>
                                    <a:pt x="182" y="80"/>
                                  </a:lnTo>
                                  <a:lnTo>
                                    <a:pt x="176" y="63"/>
                                  </a:lnTo>
                                  <a:lnTo>
                                    <a:pt x="185" y="55"/>
                                  </a:lnTo>
                                  <a:lnTo>
                                    <a:pt x="184" y="46"/>
                                  </a:lnTo>
                                  <a:lnTo>
                                    <a:pt x="194" y="42"/>
                                  </a:lnTo>
                                  <a:lnTo>
                                    <a:pt x="223" y="0"/>
                                  </a:lnTo>
                                  <a:lnTo>
                                    <a:pt x="223" y="11"/>
                                  </a:lnTo>
                                  <a:lnTo>
                                    <a:pt x="236" y="0"/>
                                  </a:lnTo>
                                  <a:lnTo>
                                    <a:pt x="241" y="10"/>
                                  </a:lnTo>
                                  <a:lnTo>
                                    <a:pt x="252" y="15"/>
                                  </a:lnTo>
                                  <a:lnTo>
                                    <a:pt x="252" y="31"/>
                                  </a:lnTo>
                                  <a:lnTo>
                                    <a:pt x="265" y="29"/>
                                  </a:lnTo>
                                  <a:lnTo>
                                    <a:pt x="265" y="39"/>
                                  </a:lnTo>
                                  <a:lnTo>
                                    <a:pt x="273" y="37"/>
                                  </a:lnTo>
                                  <a:lnTo>
                                    <a:pt x="304" y="54"/>
                                  </a:lnTo>
                                  <a:lnTo>
                                    <a:pt x="288" y="63"/>
                                  </a:lnTo>
                                  <a:lnTo>
                                    <a:pt x="272" y="63"/>
                                  </a:lnTo>
                                  <a:lnTo>
                                    <a:pt x="281" y="80"/>
                                  </a:lnTo>
                                  <a:lnTo>
                                    <a:pt x="265" y="86"/>
                                  </a:lnTo>
                                  <a:lnTo>
                                    <a:pt x="255" y="81"/>
                                  </a:lnTo>
                                  <a:lnTo>
                                    <a:pt x="251" y="86"/>
                                  </a:lnTo>
                                  <a:lnTo>
                                    <a:pt x="234" y="80"/>
                                  </a:lnTo>
                                  <a:lnTo>
                                    <a:pt x="195" y="81"/>
                                  </a:lnTo>
                                  <a:lnTo>
                                    <a:pt x="161" y="158"/>
                                  </a:lnTo>
                                  <a:lnTo>
                                    <a:pt x="153" y="168"/>
                                  </a:lnTo>
                                  <a:lnTo>
                                    <a:pt x="143" y="174"/>
                                  </a:lnTo>
                                  <a:lnTo>
                                    <a:pt x="120" y="179"/>
                                  </a:lnTo>
                                  <a:lnTo>
                                    <a:pt x="102" y="169"/>
                                  </a:lnTo>
                                  <a:lnTo>
                                    <a:pt x="86" y="169"/>
                                  </a:lnTo>
                                  <a:lnTo>
                                    <a:pt x="63" y="187"/>
                                  </a:lnTo>
                                  <a:lnTo>
                                    <a:pt x="29" y="187"/>
                                  </a:lnTo>
                                  <a:lnTo>
                                    <a:pt x="13" y="179"/>
                                  </a:lnTo>
                                  <a:lnTo>
                                    <a:pt x="0" y="153"/>
                                  </a:lnTo>
                                  <a:lnTo>
                                    <a:pt x="2" y="151"/>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90" name="Freeform 1569"/>
                            <p:cNvSpPr>
                              <a:spLocks/>
                            </p:cNvSpPr>
                            <p:nvPr/>
                          </p:nvSpPr>
                          <p:spPr bwMode="auto">
                            <a:xfrm>
                              <a:off x="4778" y="2915"/>
                              <a:ext cx="140" cy="86"/>
                            </a:xfrm>
                            <a:custGeom>
                              <a:avLst/>
                              <a:gdLst>
                                <a:gd name="T0" fmla="*/ 0 w 304"/>
                                <a:gd name="T1" fmla="*/ 0 h 187"/>
                                <a:gd name="T2" fmla="*/ 0 w 304"/>
                                <a:gd name="T3" fmla="*/ 0 h 187"/>
                                <a:gd name="T4" fmla="*/ 0 w 304"/>
                                <a:gd name="T5" fmla="*/ 0 h 187"/>
                                <a:gd name="T6" fmla="*/ 0 w 304"/>
                                <a:gd name="T7" fmla="*/ 0 h 187"/>
                                <a:gd name="T8" fmla="*/ 0 w 304"/>
                                <a:gd name="T9" fmla="*/ 0 h 187"/>
                                <a:gd name="T10" fmla="*/ 0 w 304"/>
                                <a:gd name="T11" fmla="*/ 0 h 187"/>
                                <a:gd name="T12" fmla="*/ 0 w 304"/>
                                <a:gd name="T13" fmla="*/ 0 h 187"/>
                                <a:gd name="T14" fmla="*/ 0 w 304"/>
                                <a:gd name="T15" fmla="*/ 0 h 187"/>
                                <a:gd name="T16" fmla="*/ 0 w 304"/>
                                <a:gd name="T17" fmla="*/ 0 h 187"/>
                                <a:gd name="T18" fmla="*/ 0 w 304"/>
                                <a:gd name="T19" fmla="*/ 0 h 187"/>
                                <a:gd name="T20" fmla="*/ 0 w 304"/>
                                <a:gd name="T21" fmla="*/ 0 h 187"/>
                                <a:gd name="T22" fmla="*/ 0 w 304"/>
                                <a:gd name="T23" fmla="*/ 0 h 187"/>
                                <a:gd name="T24" fmla="*/ 0 w 304"/>
                                <a:gd name="T25" fmla="*/ 0 h 187"/>
                                <a:gd name="T26" fmla="*/ 0 w 304"/>
                                <a:gd name="T27" fmla="*/ 0 h 187"/>
                                <a:gd name="T28" fmla="*/ 0 w 304"/>
                                <a:gd name="T29" fmla="*/ 0 h 187"/>
                                <a:gd name="T30" fmla="*/ 0 w 304"/>
                                <a:gd name="T31" fmla="*/ 0 h 187"/>
                                <a:gd name="T32" fmla="*/ 0 w 304"/>
                                <a:gd name="T33" fmla="*/ 0 h 187"/>
                                <a:gd name="T34" fmla="*/ 0 w 304"/>
                                <a:gd name="T35" fmla="*/ 0 h 187"/>
                                <a:gd name="T36" fmla="*/ 0 w 304"/>
                                <a:gd name="T37" fmla="*/ 0 h 187"/>
                                <a:gd name="T38" fmla="*/ 0 w 304"/>
                                <a:gd name="T39" fmla="*/ 0 h 187"/>
                                <a:gd name="T40" fmla="*/ 0 w 304"/>
                                <a:gd name="T41" fmla="*/ 0 h 187"/>
                                <a:gd name="T42" fmla="*/ 0 w 304"/>
                                <a:gd name="T43" fmla="*/ 0 h 187"/>
                                <a:gd name="T44" fmla="*/ 0 w 304"/>
                                <a:gd name="T45" fmla="*/ 0 h 187"/>
                                <a:gd name="T46" fmla="*/ 0 w 304"/>
                                <a:gd name="T47" fmla="*/ 0 h 187"/>
                                <a:gd name="T48" fmla="*/ 0 w 304"/>
                                <a:gd name="T49" fmla="*/ 0 h 187"/>
                                <a:gd name="T50" fmla="*/ 0 w 304"/>
                                <a:gd name="T51" fmla="*/ 0 h 187"/>
                                <a:gd name="T52" fmla="*/ 0 w 304"/>
                                <a:gd name="T53" fmla="*/ 0 h 187"/>
                                <a:gd name="T54" fmla="*/ 0 w 304"/>
                                <a:gd name="T55" fmla="*/ 0 h 187"/>
                                <a:gd name="T56" fmla="*/ 0 w 304"/>
                                <a:gd name="T57" fmla="*/ 0 h 187"/>
                                <a:gd name="T58" fmla="*/ 0 w 304"/>
                                <a:gd name="T59" fmla="*/ 0 h 187"/>
                                <a:gd name="T60" fmla="*/ 0 w 304"/>
                                <a:gd name="T61" fmla="*/ 0 h 187"/>
                                <a:gd name="T62" fmla="*/ 0 w 304"/>
                                <a:gd name="T63" fmla="*/ 0 h 187"/>
                                <a:gd name="T64" fmla="*/ 0 w 304"/>
                                <a:gd name="T65" fmla="*/ 0 h 187"/>
                                <a:gd name="T66" fmla="*/ 0 w 304"/>
                                <a:gd name="T67" fmla="*/ 0 h 187"/>
                                <a:gd name="T68" fmla="*/ 0 w 304"/>
                                <a:gd name="T69" fmla="*/ 0 h 187"/>
                                <a:gd name="T70" fmla="*/ 0 w 304"/>
                                <a:gd name="T71" fmla="*/ 0 h 187"/>
                                <a:gd name="T72" fmla="*/ 0 w 304"/>
                                <a:gd name="T73" fmla="*/ 0 h 187"/>
                                <a:gd name="T74" fmla="*/ 0 w 304"/>
                                <a:gd name="T75" fmla="*/ 0 h 187"/>
                                <a:gd name="T76" fmla="*/ 0 w 304"/>
                                <a:gd name="T77" fmla="*/ 0 h 187"/>
                                <a:gd name="T78" fmla="*/ 0 w 304"/>
                                <a:gd name="T79" fmla="*/ 0 h 187"/>
                                <a:gd name="T80" fmla="*/ 0 w 304"/>
                                <a:gd name="T81" fmla="*/ 0 h 187"/>
                                <a:gd name="T82" fmla="*/ 0 w 304"/>
                                <a:gd name="T83" fmla="*/ 0 h 187"/>
                                <a:gd name="T84" fmla="*/ 0 w 304"/>
                                <a:gd name="T85" fmla="*/ 0 h 187"/>
                                <a:gd name="T86" fmla="*/ 0 w 304"/>
                                <a:gd name="T87" fmla="*/ 0 h 187"/>
                                <a:gd name="T88" fmla="*/ 0 w 304"/>
                                <a:gd name="T89" fmla="*/ 0 h 1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4"/>
                                <a:gd name="T136" fmla="*/ 0 h 187"/>
                                <a:gd name="T137" fmla="*/ 304 w 304"/>
                                <a:gd name="T138" fmla="*/ 187 h 1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4" h="187">
                                  <a:moveTo>
                                    <a:pt x="2" y="151"/>
                                  </a:moveTo>
                                  <a:lnTo>
                                    <a:pt x="13" y="161"/>
                                  </a:lnTo>
                                  <a:lnTo>
                                    <a:pt x="44" y="168"/>
                                  </a:lnTo>
                                  <a:lnTo>
                                    <a:pt x="49" y="145"/>
                                  </a:lnTo>
                                  <a:lnTo>
                                    <a:pt x="57" y="145"/>
                                  </a:lnTo>
                                  <a:lnTo>
                                    <a:pt x="63" y="127"/>
                                  </a:lnTo>
                                  <a:lnTo>
                                    <a:pt x="102" y="120"/>
                                  </a:lnTo>
                                  <a:lnTo>
                                    <a:pt x="132" y="88"/>
                                  </a:lnTo>
                                  <a:lnTo>
                                    <a:pt x="137" y="73"/>
                                  </a:lnTo>
                                  <a:lnTo>
                                    <a:pt x="156" y="91"/>
                                  </a:lnTo>
                                  <a:lnTo>
                                    <a:pt x="168" y="67"/>
                                  </a:lnTo>
                                  <a:lnTo>
                                    <a:pt x="182" y="80"/>
                                  </a:lnTo>
                                  <a:lnTo>
                                    <a:pt x="176" y="63"/>
                                  </a:lnTo>
                                  <a:lnTo>
                                    <a:pt x="185" y="55"/>
                                  </a:lnTo>
                                  <a:lnTo>
                                    <a:pt x="184" y="46"/>
                                  </a:lnTo>
                                  <a:lnTo>
                                    <a:pt x="194" y="42"/>
                                  </a:lnTo>
                                  <a:lnTo>
                                    <a:pt x="223" y="0"/>
                                  </a:lnTo>
                                  <a:lnTo>
                                    <a:pt x="223" y="11"/>
                                  </a:lnTo>
                                  <a:lnTo>
                                    <a:pt x="236" y="0"/>
                                  </a:lnTo>
                                  <a:lnTo>
                                    <a:pt x="241" y="10"/>
                                  </a:lnTo>
                                  <a:lnTo>
                                    <a:pt x="252" y="15"/>
                                  </a:lnTo>
                                  <a:lnTo>
                                    <a:pt x="252" y="31"/>
                                  </a:lnTo>
                                  <a:lnTo>
                                    <a:pt x="265" y="29"/>
                                  </a:lnTo>
                                  <a:lnTo>
                                    <a:pt x="265" y="39"/>
                                  </a:lnTo>
                                  <a:lnTo>
                                    <a:pt x="273" y="37"/>
                                  </a:lnTo>
                                  <a:lnTo>
                                    <a:pt x="304" y="54"/>
                                  </a:lnTo>
                                  <a:lnTo>
                                    <a:pt x="288" y="63"/>
                                  </a:lnTo>
                                  <a:lnTo>
                                    <a:pt x="272" y="63"/>
                                  </a:lnTo>
                                  <a:lnTo>
                                    <a:pt x="281" y="80"/>
                                  </a:lnTo>
                                  <a:lnTo>
                                    <a:pt x="265" y="86"/>
                                  </a:lnTo>
                                  <a:lnTo>
                                    <a:pt x="255" y="81"/>
                                  </a:lnTo>
                                  <a:lnTo>
                                    <a:pt x="251" y="86"/>
                                  </a:lnTo>
                                  <a:lnTo>
                                    <a:pt x="234" y="80"/>
                                  </a:lnTo>
                                  <a:lnTo>
                                    <a:pt x="195" y="81"/>
                                  </a:lnTo>
                                  <a:lnTo>
                                    <a:pt x="161" y="158"/>
                                  </a:lnTo>
                                  <a:lnTo>
                                    <a:pt x="153" y="168"/>
                                  </a:lnTo>
                                  <a:lnTo>
                                    <a:pt x="143" y="174"/>
                                  </a:lnTo>
                                  <a:lnTo>
                                    <a:pt x="120" y="179"/>
                                  </a:lnTo>
                                  <a:lnTo>
                                    <a:pt x="102" y="169"/>
                                  </a:lnTo>
                                  <a:lnTo>
                                    <a:pt x="86" y="169"/>
                                  </a:lnTo>
                                  <a:lnTo>
                                    <a:pt x="63" y="187"/>
                                  </a:lnTo>
                                  <a:lnTo>
                                    <a:pt x="29" y="187"/>
                                  </a:lnTo>
                                  <a:lnTo>
                                    <a:pt x="13" y="179"/>
                                  </a:lnTo>
                                  <a:lnTo>
                                    <a:pt x="0" y="153"/>
                                  </a:lnTo>
                                  <a:lnTo>
                                    <a:pt x="2" y="151"/>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91" name="Freeform 1570"/>
                            <p:cNvSpPr>
                              <a:spLocks/>
                            </p:cNvSpPr>
                            <p:nvPr/>
                          </p:nvSpPr>
                          <p:spPr bwMode="auto">
                            <a:xfrm>
                              <a:off x="4643" y="2918"/>
                              <a:ext cx="59" cy="75"/>
                            </a:xfrm>
                            <a:custGeom>
                              <a:avLst/>
                              <a:gdLst>
                                <a:gd name="T0" fmla="*/ 0 w 130"/>
                                <a:gd name="T1" fmla="*/ 0 h 164"/>
                                <a:gd name="T2" fmla="*/ 0 w 130"/>
                                <a:gd name="T3" fmla="*/ 0 h 164"/>
                                <a:gd name="T4" fmla="*/ 0 w 130"/>
                                <a:gd name="T5" fmla="*/ 0 h 164"/>
                                <a:gd name="T6" fmla="*/ 0 w 130"/>
                                <a:gd name="T7" fmla="*/ 0 h 164"/>
                                <a:gd name="T8" fmla="*/ 0 w 130"/>
                                <a:gd name="T9" fmla="*/ 0 h 164"/>
                                <a:gd name="T10" fmla="*/ 0 w 130"/>
                                <a:gd name="T11" fmla="*/ 0 h 164"/>
                                <a:gd name="T12" fmla="*/ 0 w 130"/>
                                <a:gd name="T13" fmla="*/ 0 h 164"/>
                                <a:gd name="T14" fmla="*/ 0 w 130"/>
                                <a:gd name="T15" fmla="*/ 0 h 164"/>
                                <a:gd name="T16" fmla="*/ 0 w 130"/>
                                <a:gd name="T17" fmla="*/ 0 h 164"/>
                                <a:gd name="T18" fmla="*/ 0 w 130"/>
                                <a:gd name="T19" fmla="*/ 0 h 164"/>
                                <a:gd name="T20" fmla="*/ 0 w 130"/>
                                <a:gd name="T21" fmla="*/ 0 h 164"/>
                                <a:gd name="T22" fmla="*/ 0 w 130"/>
                                <a:gd name="T23" fmla="*/ 0 h 164"/>
                                <a:gd name="T24" fmla="*/ 0 w 130"/>
                                <a:gd name="T25" fmla="*/ 0 h 164"/>
                                <a:gd name="T26" fmla="*/ 0 w 130"/>
                                <a:gd name="T27" fmla="*/ 0 h 164"/>
                                <a:gd name="T28" fmla="*/ 0 w 130"/>
                                <a:gd name="T29" fmla="*/ 0 h 164"/>
                                <a:gd name="T30" fmla="*/ 0 w 130"/>
                                <a:gd name="T31" fmla="*/ 0 h 164"/>
                                <a:gd name="T32" fmla="*/ 0 w 130"/>
                                <a:gd name="T33" fmla="*/ 0 h 164"/>
                                <a:gd name="T34" fmla="*/ 0 w 130"/>
                                <a:gd name="T35" fmla="*/ 0 h 1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0"/>
                                <a:gd name="T55" fmla="*/ 0 h 164"/>
                                <a:gd name="T56" fmla="*/ 130 w 130"/>
                                <a:gd name="T57" fmla="*/ 164 h 1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0" h="164">
                                  <a:moveTo>
                                    <a:pt x="65" y="14"/>
                                  </a:moveTo>
                                  <a:lnTo>
                                    <a:pt x="68" y="14"/>
                                  </a:lnTo>
                                  <a:lnTo>
                                    <a:pt x="90" y="32"/>
                                  </a:lnTo>
                                  <a:lnTo>
                                    <a:pt x="103" y="52"/>
                                  </a:lnTo>
                                  <a:lnTo>
                                    <a:pt x="103" y="107"/>
                                  </a:lnTo>
                                  <a:lnTo>
                                    <a:pt x="130" y="151"/>
                                  </a:lnTo>
                                  <a:lnTo>
                                    <a:pt x="125" y="164"/>
                                  </a:lnTo>
                                  <a:lnTo>
                                    <a:pt x="114" y="159"/>
                                  </a:lnTo>
                                  <a:lnTo>
                                    <a:pt x="103" y="164"/>
                                  </a:lnTo>
                                  <a:lnTo>
                                    <a:pt x="38" y="118"/>
                                  </a:lnTo>
                                  <a:lnTo>
                                    <a:pt x="13" y="73"/>
                                  </a:lnTo>
                                  <a:lnTo>
                                    <a:pt x="2" y="6"/>
                                  </a:lnTo>
                                  <a:lnTo>
                                    <a:pt x="0" y="0"/>
                                  </a:lnTo>
                                  <a:lnTo>
                                    <a:pt x="26" y="6"/>
                                  </a:lnTo>
                                  <a:lnTo>
                                    <a:pt x="34" y="30"/>
                                  </a:lnTo>
                                  <a:lnTo>
                                    <a:pt x="46" y="22"/>
                                  </a:lnTo>
                                  <a:lnTo>
                                    <a:pt x="59" y="22"/>
                                  </a:lnTo>
                                  <a:lnTo>
                                    <a:pt x="65" y="14"/>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92" name="Freeform 1571"/>
                            <p:cNvSpPr>
                              <a:spLocks/>
                            </p:cNvSpPr>
                            <p:nvPr/>
                          </p:nvSpPr>
                          <p:spPr bwMode="auto">
                            <a:xfrm>
                              <a:off x="4643" y="2918"/>
                              <a:ext cx="59" cy="75"/>
                            </a:xfrm>
                            <a:custGeom>
                              <a:avLst/>
                              <a:gdLst>
                                <a:gd name="T0" fmla="*/ 0 w 130"/>
                                <a:gd name="T1" fmla="*/ 0 h 164"/>
                                <a:gd name="T2" fmla="*/ 0 w 130"/>
                                <a:gd name="T3" fmla="*/ 0 h 164"/>
                                <a:gd name="T4" fmla="*/ 0 w 130"/>
                                <a:gd name="T5" fmla="*/ 0 h 164"/>
                                <a:gd name="T6" fmla="*/ 0 w 130"/>
                                <a:gd name="T7" fmla="*/ 0 h 164"/>
                                <a:gd name="T8" fmla="*/ 0 w 130"/>
                                <a:gd name="T9" fmla="*/ 0 h 164"/>
                                <a:gd name="T10" fmla="*/ 0 w 130"/>
                                <a:gd name="T11" fmla="*/ 0 h 164"/>
                                <a:gd name="T12" fmla="*/ 0 w 130"/>
                                <a:gd name="T13" fmla="*/ 0 h 164"/>
                                <a:gd name="T14" fmla="*/ 0 w 130"/>
                                <a:gd name="T15" fmla="*/ 0 h 164"/>
                                <a:gd name="T16" fmla="*/ 0 w 130"/>
                                <a:gd name="T17" fmla="*/ 0 h 164"/>
                                <a:gd name="T18" fmla="*/ 0 w 130"/>
                                <a:gd name="T19" fmla="*/ 0 h 164"/>
                                <a:gd name="T20" fmla="*/ 0 w 130"/>
                                <a:gd name="T21" fmla="*/ 0 h 164"/>
                                <a:gd name="T22" fmla="*/ 0 w 130"/>
                                <a:gd name="T23" fmla="*/ 0 h 164"/>
                                <a:gd name="T24" fmla="*/ 0 w 130"/>
                                <a:gd name="T25" fmla="*/ 0 h 164"/>
                                <a:gd name="T26" fmla="*/ 0 w 130"/>
                                <a:gd name="T27" fmla="*/ 0 h 164"/>
                                <a:gd name="T28" fmla="*/ 0 w 130"/>
                                <a:gd name="T29" fmla="*/ 0 h 164"/>
                                <a:gd name="T30" fmla="*/ 0 w 130"/>
                                <a:gd name="T31" fmla="*/ 0 h 164"/>
                                <a:gd name="T32" fmla="*/ 0 w 130"/>
                                <a:gd name="T33" fmla="*/ 0 h 164"/>
                                <a:gd name="T34" fmla="*/ 0 w 130"/>
                                <a:gd name="T35" fmla="*/ 0 h 1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0"/>
                                <a:gd name="T55" fmla="*/ 0 h 164"/>
                                <a:gd name="T56" fmla="*/ 130 w 130"/>
                                <a:gd name="T57" fmla="*/ 164 h 1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0" h="164">
                                  <a:moveTo>
                                    <a:pt x="65" y="14"/>
                                  </a:moveTo>
                                  <a:lnTo>
                                    <a:pt x="68" y="14"/>
                                  </a:lnTo>
                                  <a:lnTo>
                                    <a:pt x="90" y="32"/>
                                  </a:lnTo>
                                  <a:lnTo>
                                    <a:pt x="103" y="52"/>
                                  </a:lnTo>
                                  <a:lnTo>
                                    <a:pt x="103" y="107"/>
                                  </a:lnTo>
                                  <a:lnTo>
                                    <a:pt x="130" y="151"/>
                                  </a:lnTo>
                                  <a:lnTo>
                                    <a:pt x="125" y="164"/>
                                  </a:lnTo>
                                  <a:lnTo>
                                    <a:pt x="114" y="159"/>
                                  </a:lnTo>
                                  <a:lnTo>
                                    <a:pt x="103" y="164"/>
                                  </a:lnTo>
                                  <a:lnTo>
                                    <a:pt x="38" y="118"/>
                                  </a:lnTo>
                                  <a:lnTo>
                                    <a:pt x="13" y="73"/>
                                  </a:lnTo>
                                  <a:lnTo>
                                    <a:pt x="2" y="6"/>
                                  </a:lnTo>
                                  <a:lnTo>
                                    <a:pt x="0" y="0"/>
                                  </a:lnTo>
                                  <a:lnTo>
                                    <a:pt x="26" y="6"/>
                                  </a:lnTo>
                                  <a:lnTo>
                                    <a:pt x="34" y="30"/>
                                  </a:lnTo>
                                  <a:lnTo>
                                    <a:pt x="46" y="22"/>
                                  </a:lnTo>
                                  <a:lnTo>
                                    <a:pt x="59" y="22"/>
                                  </a:lnTo>
                                  <a:lnTo>
                                    <a:pt x="65" y="14"/>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93" name="Freeform 1572"/>
                            <p:cNvSpPr>
                              <a:spLocks/>
                            </p:cNvSpPr>
                            <p:nvPr/>
                          </p:nvSpPr>
                          <p:spPr bwMode="auto">
                            <a:xfrm>
                              <a:off x="4351" y="2558"/>
                              <a:ext cx="116" cy="65"/>
                            </a:xfrm>
                            <a:custGeom>
                              <a:avLst/>
                              <a:gdLst>
                                <a:gd name="T0" fmla="*/ 0 w 254"/>
                                <a:gd name="T1" fmla="*/ 0 h 141"/>
                                <a:gd name="T2" fmla="*/ 0 w 254"/>
                                <a:gd name="T3" fmla="*/ 0 h 141"/>
                                <a:gd name="T4" fmla="*/ 0 w 254"/>
                                <a:gd name="T5" fmla="*/ 0 h 141"/>
                                <a:gd name="T6" fmla="*/ 0 w 254"/>
                                <a:gd name="T7" fmla="*/ 0 h 141"/>
                                <a:gd name="T8" fmla="*/ 0 w 254"/>
                                <a:gd name="T9" fmla="*/ 0 h 141"/>
                                <a:gd name="T10" fmla="*/ 0 w 254"/>
                                <a:gd name="T11" fmla="*/ 0 h 141"/>
                                <a:gd name="T12" fmla="*/ 0 w 254"/>
                                <a:gd name="T13" fmla="*/ 0 h 141"/>
                                <a:gd name="T14" fmla="*/ 0 w 254"/>
                                <a:gd name="T15" fmla="*/ 0 h 141"/>
                                <a:gd name="T16" fmla="*/ 0 w 254"/>
                                <a:gd name="T17" fmla="*/ 0 h 141"/>
                                <a:gd name="T18" fmla="*/ 0 w 254"/>
                                <a:gd name="T19" fmla="*/ 0 h 141"/>
                                <a:gd name="T20" fmla="*/ 0 w 254"/>
                                <a:gd name="T21" fmla="*/ 0 h 141"/>
                                <a:gd name="T22" fmla="*/ 0 w 254"/>
                                <a:gd name="T23" fmla="*/ 0 h 141"/>
                                <a:gd name="T24" fmla="*/ 0 w 254"/>
                                <a:gd name="T25" fmla="*/ 0 h 141"/>
                                <a:gd name="T26" fmla="*/ 0 w 254"/>
                                <a:gd name="T27" fmla="*/ 0 h 141"/>
                                <a:gd name="T28" fmla="*/ 0 w 254"/>
                                <a:gd name="T29" fmla="*/ 0 h 141"/>
                                <a:gd name="T30" fmla="*/ 0 w 254"/>
                                <a:gd name="T31" fmla="*/ 0 h 141"/>
                                <a:gd name="T32" fmla="*/ 0 w 254"/>
                                <a:gd name="T33" fmla="*/ 0 h 141"/>
                                <a:gd name="T34" fmla="*/ 0 w 254"/>
                                <a:gd name="T35" fmla="*/ 0 h 141"/>
                                <a:gd name="T36" fmla="*/ 0 w 254"/>
                                <a:gd name="T37" fmla="*/ 0 h 141"/>
                                <a:gd name="T38" fmla="*/ 0 w 254"/>
                                <a:gd name="T39" fmla="*/ 0 h 141"/>
                                <a:gd name="T40" fmla="*/ 0 w 254"/>
                                <a:gd name="T41" fmla="*/ 0 h 141"/>
                                <a:gd name="T42" fmla="*/ 0 w 254"/>
                                <a:gd name="T43" fmla="*/ 0 h 141"/>
                                <a:gd name="T44" fmla="*/ 0 w 254"/>
                                <a:gd name="T45" fmla="*/ 0 h 141"/>
                                <a:gd name="T46" fmla="*/ 0 w 254"/>
                                <a:gd name="T47" fmla="*/ 0 h 141"/>
                                <a:gd name="T48" fmla="*/ 0 w 254"/>
                                <a:gd name="T49" fmla="*/ 0 h 141"/>
                                <a:gd name="T50" fmla="*/ 0 w 254"/>
                                <a:gd name="T51" fmla="*/ 0 h 1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4"/>
                                <a:gd name="T79" fmla="*/ 0 h 141"/>
                                <a:gd name="T80" fmla="*/ 254 w 254"/>
                                <a:gd name="T81" fmla="*/ 141 h 1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4" h="141">
                                  <a:moveTo>
                                    <a:pt x="32" y="3"/>
                                  </a:moveTo>
                                  <a:lnTo>
                                    <a:pt x="40" y="9"/>
                                  </a:lnTo>
                                  <a:lnTo>
                                    <a:pt x="42" y="0"/>
                                  </a:lnTo>
                                  <a:lnTo>
                                    <a:pt x="73" y="6"/>
                                  </a:lnTo>
                                  <a:lnTo>
                                    <a:pt x="99" y="26"/>
                                  </a:lnTo>
                                  <a:lnTo>
                                    <a:pt x="110" y="45"/>
                                  </a:lnTo>
                                  <a:lnTo>
                                    <a:pt x="132" y="37"/>
                                  </a:lnTo>
                                  <a:lnTo>
                                    <a:pt x="130" y="55"/>
                                  </a:lnTo>
                                  <a:lnTo>
                                    <a:pt x="161" y="61"/>
                                  </a:lnTo>
                                  <a:lnTo>
                                    <a:pt x="159" y="70"/>
                                  </a:lnTo>
                                  <a:lnTo>
                                    <a:pt x="177" y="76"/>
                                  </a:lnTo>
                                  <a:lnTo>
                                    <a:pt x="185" y="86"/>
                                  </a:lnTo>
                                  <a:lnTo>
                                    <a:pt x="208" y="83"/>
                                  </a:lnTo>
                                  <a:lnTo>
                                    <a:pt x="231" y="89"/>
                                  </a:lnTo>
                                  <a:lnTo>
                                    <a:pt x="254" y="86"/>
                                  </a:lnTo>
                                  <a:lnTo>
                                    <a:pt x="249" y="112"/>
                                  </a:lnTo>
                                  <a:lnTo>
                                    <a:pt x="245" y="118"/>
                                  </a:lnTo>
                                  <a:lnTo>
                                    <a:pt x="254" y="127"/>
                                  </a:lnTo>
                                  <a:lnTo>
                                    <a:pt x="249" y="138"/>
                                  </a:lnTo>
                                  <a:lnTo>
                                    <a:pt x="224" y="141"/>
                                  </a:lnTo>
                                  <a:lnTo>
                                    <a:pt x="153" y="125"/>
                                  </a:lnTo>
                                  <a:lnTo>
                                    <a:pt x="135" y="105"/>
                                  </a:lnTo>
                                  <a:lnTo>
                                    <a:pt x="86" y="104"/>
                                  </a:lnTo>
                                  <a:lnTo>
                                    <a:pt x="0" y="55"/>
                                  </a:lnTo>
                                  <a:lnTo>
                                    <a:pt x="9" y="19"/>
                                  </a:lnTo>
                                  <a:lnTo>
                                    <a:pt x="32" y="3"/>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94" name="Freeform 1573"/>
                            <p:cNvSpPr>
                              <a:spLocks/>
                            </p:cNvSpPr>
                            <p:nvPr/>
                          </p:nvSpPr>
                          <p:spPr bwMode="auto">
                            <a:xfrm>
                              <a:off x="4351" y="2558"/>
                              <a:ext cx="116" cy="65"/>
                            </a:xfrm>
                            <a:custGeom>
                              <a:avLst/>
                              <a:gdLst>
                                <a:gd name="T0" fmla="*/ 0 w 254"/>
                                <a:gd name="T1" fmla="*/ 0 h 141"/>
                                <a:gd name="T2" fmla="*/ 0 w 254"/>
                                <a:gd name="T3" fmla="*/ 0 h 141"/>
                                <a:gd name="T4" fmla="*/ 0 w 254"/>
                                <a:gd name="T5" fmla="*/ 0 h 141"/>
                                <a:gd name="T6" fmla="*/ 0 w 254"/>
                                <a:gd name="T7" fmla="*/ 0 h 141"/>
                                <a:gd name="T8" fmla="*/ 0 w 254"/>
                                <a:gd name="T9" fmla="*/ 0 h 141"/>
                                <a:gd name="T10" fmla="*/ 0 w 254"/>
                                <a:gd name="T11" fmla="*/ 0 h 141"/>
                                <a:gd name="T12" fmla="*/ 0 w 254"/>
                                <a:gd name="T13" fmla="*/ 0 h 141"/>
                                <a:gd name="T14" fmla="*/ 0 w 254"/>
                                <a:gd name="T15" fmla="*/ 0 h 141"/>
                                <a:gd name="T16" fmla="*/ 0 w 254"/>
                                <a:gd name="T17" fmla="*/ 0 h 141"/>
                                <a:gd name="T18" fmla="*/ 0 w 254"/>
                                <a:gd name="T19" fmla="*/ 0 h 141"/>
                                <a:gd name="T20" fmla="*/ 0 w 254"/>
                                <a:gd name="T21" fmla="*/ 0 h 141"/>
                                <a:gd name="T22" fmla="*/ 0 w 254"/>
                                <a:gd name="T23" fmla="*/ 0 h 141"/>
                                <a:gd name="T24" fmla="*/ 0 w 254"/>
                                <a:gd name="T25" fmla="*/ 0 h 141"/>
                                <a:gd name="T26" fmla="*/ 0 w 254"/>
                                <a:gd name="T27" fmla="*/ 0 h 141"/>
                                <a:gd name="T28" fmla="*/ 0 w 254"/>
                                <a:gd name="T29" fmla="*/ 0 h 141"/>
                                <a:gd name="T30" fmla="*/ 0 w 254"/>
                                <a:gd name="T31" fmla="*/ 0 h 141"/>
                                <a:gd name="T32" fmla="*/ 0 w 254"/>
                                <a:gd name="T33" fmla="*/ 0 h 141"/>
                                <a:gd name="T34" fmla="*/ 0 w 254"/>
                                <a:gd name="T35" fmla="*/ 0 h 141"/>
                                <a:gd name="T36" fmla="*/ 0 w 254"/>
                                <a:gd name="T37" fmla="*/ 0 h 141"/>
                                <a:gd name="T38" fmla="*/ 0 w 254"/>
                                <a:gd name="T39" fmla="*/ 0 h 141"/>
                                <a:gd name="T40" fmla="*/ 0 w 254"/>
                                <a:gd name="T41" fmla="*/ 0 h 141"/>
                                <a:gd name="T42" fmla="*/ 0 w 254"/>
                                <a:gd name="T43" fmla="*/ 0 h 141"/>
                                <a:gd name="T44" fmla="*/ 0 w 254"/>
                                <a:gd name="T45" fmla="*/ 0 h 141"/>
                                <a:gd name="T46" fmla="*/ 0 w 254"/>
                                <a:gd name="T47" fmla="*/ 0 h 141"/>
                                <a:gd name="T48" fmla="*/ 0 w 254"/>
                                <a:gd name="T49" fmla="*/ 0 h 141"/>
                                <a:gd name="T50" fmla="*/ 0 w 254"/>
                                <a:gd name="T51" fmla="*/ 0 h 1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4"/>
                                <a:gd name="T79" fmla="*/ 0 h 141"/>
                                <a:gd name="T80" fmla="*/ 254 w 254"/>
                                <a:gd name="T81" fmla="*/ 141 h 1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4" h="141">
                                  <a:moveTo>
                                    <a:pt x="32" y="3"/>
                                  </a:moveTo>
                                  <a:lnTo>
                                    <a:pt x="40" y="9"/>
                                  </a:lnTo>
                                  <a:lnTo>
                                    <a:pt x="42" y="0"/>
                                  </a:lnTo>
                                  <a:lnTo>
                                    <a:pt x="73" y="6"/>
                                  </a:lnTo>
                                  <a:lnTo>
                                    <a:pt x="99" y="26"/>
                                  </a:lnTo>
                                  <a:lnTo>
                                    <a:pt x="110" y="45"/>
                                  </a:lnTo>
                                  <a:lnTo>
                                    <a:pt x="132" y="37"/>
                                  </a:lnTo>
                                  <a:lnTo>
                                    <a:pt x="130" y="55"/>
                                  </a:lnTo>
                                  <a:lnTo>
                                    <a:pt x="161" y="61"/>
                                  </a:lnTo>
                                  <a:lnTo>
                                    <a:pt x="159" y="70"/>
                                  </a:lnTo>
                                  <a:lnTo>
                                    <a:pt x="177" y="76"/>
                                  </a:lnTo>
                                  <a:lnTo>
                                    <a:pt x="185" y="86"/>
                                  </a:lnTo>
                                  <a:lnTo>
                                    <a:pt x="208" y="83"/>
                                  </a:lnTo>
                                  <a:lnTo>
                                    <a:pt x="231" y="89"/>
                                  </a:lnTo>
                                  <a:lnTo>
                                    <a:pt x="254" y="86"/>
                                  </a:lnTo>
                                  <a:lnTo>
                                    <a:pt x="249" y="112"/>
                                  </a:lnTo>
                                  <a:lnTo>
                                    <a:pt x="245" y="118"/>
                                  </a:lnTo>
                                  <a:lnTo>
                                    <a:pt x="254" y="127"/>
                                  </a:lnTo>
                                  <a:lnTo>
                                    <a:pt x="249" y="138"/>
                                  </a:lnTo>
                                  <a:lnTo>
                                    <a:pt x="224" y="141"/>
                                  </a:lnTo>
                                  <a:lnTo>
                                    <a:pt x="153" y="125"/>
                                  </a:lnTo>
                                  <a:lnTo>
                                    <a:pt x="135" y="105"/>
                                  </a:lnTo>
                                  <a:lnTo>
                                    <a:pt x="86" y="104"/>
                                  </a:lnTo>
                                  <a:lnTo>
                                    <a:pt x="0" y="55"/>
                                  </a:lnTo>
                                  <a:lnTo>
                                    <a:pt x="9" y="19"/>
                                  </a:lnTo>
                                  <a:lnTo>
                                    <a:pt x="32" y="3"/>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95" name="Freeform 1574"/>
                            <p:cNvSpPr>
                              <a:spLocks/>
                            </p:cNvSpPr>
                            <p:nvPr/>
                          </p:nvSpPr>
                          <p:spPr bwMode="auto">
                            <a:xfrm>
                              <a:off x="4694" y="2992"/>
                              <a:ext cx="5" cy="3"/>
                            </a:xfrm>
                            <a:custGeom>
                              <a:avLst/>
                              <a:gdLst>
                                <a:gd name="T0" fmla="*/ 1 w 10"/>
                                <a:gd name="T1" fmla="*/ 1 h 6"/>
                                <a:gd name="T2" fmla="*/ 1 w 10"/>
                                <a:gd name="T3" fmla="*/ 0 h 6"/>
                                <a:gd name="T4" fmla="*/ 0 w 10"/>
                                <a:gd name="T5" fmla="*/ 1 h 6"/>
                                <a:gd name="T6" fmla="*/ 1 w 10"/>
                                <a:gd name="T7" fmla="*/ 1 h 6"/>
                                <a:gd name="T8" fmla="*/ 0 60000 65536"/>
                                <a:gd name="T9" fmla="*/ 0 60000 65536"/>
                                <a:gd name="T10" fmla="*/ 0 60000 65536"/>
                                <a:gd name="T11" fmla="*/ 0 60000 65536"/>
                                <a:gd name="T12" fmla="*/ 0 w 10"/>
                                <a:gd name="T13" fmla="*/ 0 h 6"/>
                                <a:gd name="T14" fmla="*/ 10 w 10"/>
                                <a:gd name="T15" fmla="*/ 6 h 6"/>
                              </a:gdLst>
                              <a:ahLst/>
                              <a:cxnLst>
                                <a:cxn ang="T8">
                                  <a:pos x="T0" y="T1"/>
                                </a:cxn>
                                <a:cxn ang="T9">
                                  <a:pos x="T2" y="T3"/>
                                </a:cxn>
                                <a:cxn ang="T10">
                                  <a:pos x="T4" y="T5"/>
                                </a:cxn>
                                <a:cxn ang="T11">
                                  <a:pos x="T6" y="T7"/>
                                </a:cxn>
                              </a:cxnLst>
                              <a:rect l="T12" t="T13" r="T14" b="T15"/>
                              <a:pathLst>
                                <a:path w="10" h="6">
                                  <a:moveTo>
                                    <a:pt x="10" y="3"/>
                                  </a:moveTo>
                                  <a:lnTo>
                                    <a:pt x="5" y="0"/>
                                  </a:lnTo>
                                  <a:lnTo>
                                    <a:pt x="0" y="6"/>
                                  </a:lnTo>
                                  <a:lnTo>
                                    <a:pt x="10" y="3"/>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96" name="Freeform 1575"/>
                            <p:cNvSpPr>
                              <a:spLocks/>
                            </p:cNvSpPr>
                            <p:nvPr/>
                          </p:nvSpPr>
                          <p:spPr bwMode="auto">
                            <a:xfrm>
                              <a:off x="4694" y="2992"/>
                              <a:ext cx="5" cy="3"/>
                            </a:xfrm>
                            <a:custGeom>
                              <a:avLst/>
                              <a:gdLst>
                                <a:gd name="T0" fmla="*/ 1 w 10"/>
                                <a:gd name="T1" fmla="*/ 1 h 6"/>
                                <a:gd name="T2" fmla="*/ 1 w 10"/>
                                <a:gd name="T3" fmla="*/ 0 h 6"/>
                                <a:gd name="T4" fmla="*/ 0 w 10"/>
                                <a:gd name="T5" fmla="*/ 1 h 6"/>
                                <a:gd name="T6" fmla="*/ 1 w 10"/>
                                <a:gd name="T7" fmla="*/ 1 h 6"/>
                                <a:gd name="T8" fmla="*/ 0 60000 65536"/>
                                <a:gd name="T9" fmla="*/ 0 60000 65536"/>
                                <a:gd name="T10" fmla="*/ 0 60000 65536"/>
                                <a:gd name="T11" fmla="*/ 0 60000 65536"/>
                                <a:gd name="T12" fmla="*/ 0 w 10"/>
                                <a:gd name="T13" fmla="*/ 0 h 6"/>
                                <a:gd name="T14" fmla="*/ 10 w 10"/>
                                <a:gd name="T15" fmla="*/ 6 h 6"/>
                              </a:gdLst>
                              <a:ahLst/>
                              <a:cxnLst>
                                <a:cxn ang="T8">
                                  <a:pos x="T0" y="T1"/>
                                </a:cxn>
                                <a:cxn ang="T9">
                                  <a:pos x="T2" y="T3"/>
                                </a:cxn>
                                <a:cxn ang="T10">
                                  <a:pos x="T4" y="T5"/>
                                </a:cxn>
                                <a:cxn ang="T11">
                                  <a:pos x="T6" y="T7"/>
                                </a:cxn>
                              </a:cxnLst>
                              <a:rect l="T12" t="T13" r="T14" b="T15"/>
                              <a:pathLst>
                                <a:path w="10" h="6">
                                  <a:moveTo>
                                    <a:pt x="10" y="3"/>
                                  </a:moveTo>
                                  <a:lnTo>
                                    <a:pt x="5" y="0"/>
                                  </a:lnTo>
                                  <a:lnTo>
                                    <a:pt x="0" y="6"/>
                                  </a:lnTo>
                                  <a:lnTo>
                                    <a:pt x="10" y="3"/>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97" name="Freeform 1576"/>
                            <p:cNvSpPr>
                              <a:spLocks/>
                            </p:cNvSpPr>
                            <p:nvPr/>
                          </p:nvSpPr>
                          <p:spPr bwMode="auto">
                            <a:xfrm>
                              <a:off x="4606" y="2711"/>
                              <a:ext cx="112" cy="222"/>
                            </a:xfrm>
                            <a:custGeom>
                              <a:avLst/>
                              <a:gdLst>
                                <a:gd name="T0" fmla="*/ 0 w 244"/>
                                <a:gd name="T1" fmla="*/ 0 h 485"/>
                                <a:gd name="T2" fmla="*/ 0 w 244"/>
                                <a:gd name="T3" fmla="*/ 0 h 485"/>
                                <a:gd name="T4" fmla="*/ 0 w 244"/>
                                <a:gd name="T5" fmla="*/ 0 h 485"/>
                                <a:gd name="T6" fmla="*/ 0 w 244"/>
                                <a:gd name="T7" fmla="*/ 0 h 485"/>
                                <a:gd name="T8" fmla="*/ 0 w 244"/>
                                <a:gd name="T9" fmla="*/ 0 h 485"/>
                                <a:gd name="T10" fmla="*/ 0 w 244"/>
                                <a:gd name="T11" fmla="*/ 0 h 485"/>
                                <a:gd name="T12" fmla="*/ 0 w 244"/>
                                <a:gd name="T13" fmla="*/ 0 h 485"/>
                                <a:gd name="T14" fmla="*/ 0 w 244"/>
                                <a:gd name="T15" fmla="*/ 0 h 485"/>
                                <a:gd name="T16" fmla="*/ 0 w 244"/>
                                <a:gd name="T17" fmla="*/ 0 h 485"/>
                                <a:gd name="T18" fmla="*/ 0 w 244"/>
                                <a:gd name="T19" fmla="*/ 0 h 485"/>
                                <a:gd name="T20" fmla="*/ 0 w 244"/>
                                <a:gd name="T21" fmla="*/ 0 h 485"/>
                                <a:gd name="T22" fmla="*/ 0 w 244"/>
                                <a:gd name="T23" fmla="*/ 0 h 485"/>
                                <a:gd name="T24" fmla="*/ 0 w 244"/>
                                <a:gd name="T25" fmla="*/ 0 h 485"/>
                                <a:gd name="T26" fmla="*/ 0 w 244"/>
                                <a:gd name="T27" fmla="*/ 0 h 485"/>
                                <a:gd name="T28" fmla="*/ 0 w 244"/>
                                <a:gd name="T29" fmla="*/ 0 h 485"/>
                                <a:gd name="T30" fmla="*/ 0 w 244"/>
                                <a:gd name="T31" fmla="*/ 0 h 485"/>
                                <a:gd name="T32" fmla="*/ 0 w 244"/>
                                <a:gd name="T33" fmla="*/ 0 h 485"/>
                                <a:gd name="T34" fmla="*/ 0 w 244"/>
                                <a:gd name="T35" fmla="*/ 0 h 485"/>
                                <a:gd name="T36" fmla="*/ 0 w 244"/>
                                <a:gd name="T37" fmla="*/ 0 h 485"/>
                                <a:gd name="T38" fmla="*/ 0 w 244"/>
                                <a:gd name="T39" fmla="*/ 0 h 485"/>
                                <a:gd name="T40" fmla="*/ 0 w 244"/>
                                <a:gd name="T41" fmla="*/ 0 h 485"/>
                                <a:gd name="T42" fmla="*/ 0 w 244"/>
                                <a:gd name="T43" fmla="*/ 0 h 485"/>
                                <a:gd name="T44" fmla="*/ 0 w 244"/>
                                <a:gd name="T45" fmla="*/ 0 h 485"/>
                                <a:gd name="T46" fmla="*/ 0 w 244"/>
                                <a:gd name="T47" fmla="*/ 0 h 485"/>
                                <a:gd name="T48" fmla="*/ 0 w 244"/>
                                <a:gd name="T49" fmla="*/ 0 h 485"/>
                                <a:gd name="T50" fmla="*/ 0 w 244"/>
                                <a:gd name="T51" fmla="*/ 0 h 485"/>
                                <a:gd name="T52" fmla="*/ 0 w 244"/>
                                <a:gd name="T53" fmla="*/ 0 h 485"/>
                                <a:gd name="T54" fmla="*/ 0 w 244"/>
                                <a:gd name="T55" fmla="*/ 0 h 485"/>
                                <a:gd name="T56" fmla="*/ 0 w 244"/>
                                <a:gd name="T57" fmla="*/ 0 h 485"/>
                                <a:gd name="T58" fmla="*/ 0 w 244"/>
                                <a:gd name="T59" fmla="*/ 0 h 485"/>
                                <a:gd name="T60" fmla="*/ 0 w 244"/>
                                <a:gd name="T61" fmla="*/ 0 h 485"/>
                                <a:gd name="T62" fmla="*/ 0 w 244"/>
                                <a:gd name="T63" fmla="*/ 0 h 485"/>
                                <a:gd name="T64" fmla="*/ 0 w 244"/>
                                <a:gd name="T65" fmla="*/ 0 h 485"/>
                                <a:gd name="T66" fmla="*/ 0 w 244"/>
                                <a:gd name="T67" fmla="*/ 0 h 485"/>
                                <a:gd name="T68" fmla="*/ 0 w 244"/>
                                <a:gd name="T69" fmla="*/ 0 h 485"/>
                                <a:gd name="T70" fmla="*/ 0 w 244"/>
                                <a:gd name="T71" fmla="*/ 0 h 485"/>
                                <a:gd name="T72" fmla="*/ 0 w 244"/>
                                <a:gd name="T73" fmla="*/ 0 h 485"/>
                                <a:gd name="T74" fmla="*/ 0 w 244"/>
                                <a:gd name="T75" fmla="*/ 0 h 485"/>
                                <a:gd name="T76" fmla="*/ 0 w 244"/>
                                <a:gd name="T77" fmla="*/ 0 h 485"/>
                                <a:gd name="T78" fmla="*/ 0 w 244"/>
                                <a:gd name="T79" fmla="*/ 0 h 485"/>
                                <a:gd name="T80" fmla="*/ 0 w 244"/>
                                <a:gd name="T81" fmla="*/ 0 h 485"/>
                                <a:gd name="T82" fmla="*/ 0 w 244"/>
                                <a:gd name="T83" fmla="*/ 0 h 485"/>
                                <a:gd name="T84" fmla="*/ 0 w 244"/>
                                <a:gd name="T85" fmla="*/ 0 h 485"/>
                                <a:gd name="T86" fmla="*/ 0 w 244"/>
                                <a:gd name="T87" fmla="*/ 0 h 485"/>
                                <a:gd name="T88" fmla="*/ 0 w 244"/>
                                <a:gd name="T89" fmla="*/ 0 h 485"/>
                                <a:gd name="T90" fmla="*/ 0 w 244"/>
                                <a:gd name="T91" fmla="*/ 0 h 485"/>
                                <a:gd name="T92" fmla="*/ 0 w 244"/>
                                <a:gd name="T93" fmla="*/ 0 h 485"/>
                                <a:gd name="T94" fmla="*/ 0 w 244"/>
                                <a:gd name="T95" fmla="*/ 0 h 485"/>
                                <a:gd name="T96" fmla="*/ 0 w 244"/>
                                <a:gd name="T97" fmla="*/ 0 h 485"/>
                                <a:gd name="T98" fmla="*/ 0 w 244"/>
                                <a:gd name="T99" fmla="*/ 0 h 485"/>
                                <a:gd name="T100" fmla="*/ 0 w 244"/>
                                <a:gd name="T101" fmla="*/ 0 h 485"/>
                                <a:gd name="T102" fmla="*/ 0 w 244"/>
                                <a:gd name="T103" fmla="*/ 0 h 485"/>
                                <a:gd name="T104" fmla="*/ 0 w 244"/>
                                <a:gd name="T105" fmla="*/ 0 h 485"/>
                                <a:gd name="T106" fmla="*/ 0 w 244"/>
                                <a:gd name="T107" fmla="*/ 0 h 485"/>
                                <a:gd name="T108" fmla="*/ 0 w 244"/>
                                <a:gd name="T109" fmla="*/ 0 h 485"/>
                                <a:gd name="T110" fmla="*/ 0 w 244"/>
                                <a:gd name="T111" fmla="*/ 0 h 485"/>
                                <a:gd name="T112" fmla="*/ 0 w 244"/>
                                <a:gd name="T113" fmla="*/ 0 h 485"/>
                                <a:gd name="T114" fmla="*/ 0 w 244"/>
                                <a:gd name="T115" fmla="*/ 0 h 485"/>
                                <a:gd name="T116" fmla="*/ 0 w 244"/>
                                <a:gd name="T117" fmla="*/ 0 h 485"/>
                                <a:gd name="T118" fmla="*/ 0 w 244"/>
                                <a:gd name="T119" fmla="*/ 0 h 485"/>
                                <a:gd name="T120" fmla="*/ 0 w 244"/>
                                <a:gd name="T121" fmla="*/ 0 h 485"/>
                                <a:gd name="T122" fmla="*/ 0 w 244"/>
                                <a:gd name="T123" fmla="*/ 0 h 4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4"/>
                                <a:gd name="T187" fmla="*/ 0 h 485"/>
                                <a:gd name="T188" fmla="*/ 244 w 244"/>
                                <a:gd name="T189" fmla="*/ 485 h 4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4" h="485">
                                  <a:moveTo>
                                    <a:pt x="236" y="210"/>
                                  </a:moveTo>
                                  <a:lnTo>
                                    <a:pt x="176" y="207"/>
                                  </a:lnTo>
                                  <a:lnTo>
                                    <a:pt x="153" y="227"/>
                                  </a:lnTo>
                                  <a:lnTo>
                                    <a:pt x="145" y="248"/>
                                  </a:lnTo>
                                  <a:lnTo>
                                    <a:pt x="150" y="266"/>
                                  </a:lnTo>
                                  <a:lnTo>
                                    <a:pt x="163" y="279"/>
                                  </a:lnTo>
                                  <a:lnTo>
                                    <a:pt x="165" y="297"/>
                                  </a:lnTo>
                                  <a:lnTo>
                                    <a:pt x="157" y="282"/>
                                  </a:lnTo>
                                  <a:lnTo>
                                    <a:pt x="134" y="266"/>
                                  </a:lnTo>
                                  <a:lnTo>
                                    <a:pt x="103" y="266"/>
                                  </a:lnTo>
                                  <a:lnTo>
                                    <a:pt x="101" y="238"/>
                                  </a:lnTo>
                                  <a:lnTo>
                                    <a:pt x="80" y="235"/>
                                  </a:lnTo>
                                  <a:lnTo>
                                    <a:pt x="74" y="240"/>
                                  </a:lnTo>
                                  <a:lnTo>
                                    <a:pt x="70" y="279"/>
                                  </a:lnTo>
                                  <a:lnTo>
                                    <a:pt x="49" y="342"/>
                                  </a:lnTo>
                                  <a:lnTo>
                                    <a:pt x="52" y="373"/>
                                  </a:lnTo>
                                  <a:lnTo>
                                    <a:pt x="69" y="373"/>
                                  </a:lnTo>
                                  <a:lnTo>
                                    <a:pt x="91" y="433"/>
                                  </a:lnTo>
                                  <a:lnTo>
                                    <a:pt x="103" y="446"/>
                                  </a:lnTo>
                                  <a:lnTo>
                                    <a:pt x="124" y="448"/>
                                  </a:lnTo>
                                  <a:lnTo>
                                    <a:pt x="145" y="469"/>
                                  </a:lnTo>
                                  <a:lnTo>
                                    <a:pt x="139" y="477"/>
                                  </a:lnTo>
                                  <a:lnTo>
                                    <a:pt x="126" y="477"/>
                                  </a:lnTo>
                                  <a:lnTo>
                                    <a:pt x="114" y="485"/>
                                  </a:lnTo>
                                  <a:lnTo>
                                    <a:pt x="106" y="461"/>
                                  </a:lnTo>
                                  <a:lnTo>
                                    <a:pt x="80" y="455"/>
                                  </a:lnTo>
                                  <a:lnTo>
                                    <a:pt x="82" y="461"/>
                                  </a:lnTo>
                                  <a:lnTo>
                                    <a:pt x="35" y="402"/>
                                  </a:lnTo>
                                  <a:lnTo>
                                    <a:pt x="21" y="406"/>
                                  </a:lnTo>
                                  <a:lnTo>
                                    <a:pt x="21" y="381"/>
                                  </a:lnTo>
                                  <a:lnTo>
                                    <a:pt x="35" y="344"/>
                                  </a:lnTo>
                                  <a:lnTo>
                                    <a:pt x="39" y="321"/>
                                  </a:lnTo>
                                  <a:lnTo>
                                    <a:pt x="61" y="288"/>
                                  </a:lnTo>
                                  <a:lnTo>
                                    <a:pt x="46" y="249"/>
                                  </a:lnTo>
                                  <a:lnTo>
                                    <a:pt x="44" y="222"/>
                                  </a:lnTo>
                                  <a:lnTo>
                                    <a:pt x="21" y="202"/>
                                  </a:lnTo>
                                  <a:lnTo>
                                    <a:pt x="18" y="192"/>
                                  </a:lnTo>
                                  <a:lnTo>
                                    <a:pt x="36" y="152"/>
                                  </a:lnTo>
                                  <a:lnTo>
                                    <a:pt x="28" y="145"/>
                                  </a:lnTo>
                                  <a:lnTo>
                                    <a:pt x="26" y="119"/>
                                  </a:lnTo>
                                  <a:lnTo>
                                    <a:pt x="10" y="103"/>
                                  </a:lnTo>
                                  <a:lnTo>
                                    <a:pt x="0" y="77"/>
                                  </a:lnTo>
                                  <a:lnTo>
                                    <a:pt x="12" y="38"/>
                                  </a:lnTo>
                                  <a:lnTo>
                                    <a:pt x="38" y="35"/>
                                  </a:lnTo>
                                  <a:lnTo>
                                    <a:pt x="70" y="12"/>
                                  </a:lnTo>
                                  <a:lnTo>
                                    <a:pt x="82" y="0"/>
                                  </a:lnTo>
                                  <a:lnTo>
                                    <a:pt x="80" y="7"/>
                                  </a:lnTo>
                                  <a:lnTo>
                                    <a:pt x="90" y="12"/>
                                  </a:lnTo>
                                  <a:lnTo>
                                    <a:pt x="91" y="33"/>
                                  </a:lnTo>
                                  <a:lnTo>
                                    <a:pt x="109" y="38"/>
                                  </a:lnTo>
                                  <a:lnTo>
                                    <a:pt x="103" y="103"/>
                                  </a:lnTo>
                                  <a:lnTo>
                                    <a:pt x="134" y="83"/>
                                  </a:lnTo>
                                  <a:lnTo>
                                    <a:pt x="155" y="93"/>
                                  </a:lnTo>
                                  <a:lnTo>
                                    <a:pt x="166" y="88"/>
                                  </a:lnTo>
                                  <a:lnTo>
                                    <a:pt x="171" y="80"/>
                                  </a:lnTo>
                                  <a:lnTo>
                                    <a:pt x="183" y="77"/>
                                  </a:lnTo>
                                  <a:lnTo>
                                    <a:pt x="192" y="77"/>
                                  </a:lnTo>
                                  <a:lnTo>
                                    <a:pt x="215" y="103"/>
                                  </a:lnTo>
                                  <a:lnTo>
                                    <a:pt x="225" y="145"/>
                                  </a:lnTo>
                                  <a:lnTo>
                                    <a:pt x="244" y="168"/>
                                  </a:lnTo>
                                  <a:lnTo>
                                    <a:pt x="244" y="202"/>
                                  </a:lnTo>
                                  <a:lnTo>
                                    <a:pt x="236" y="21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98" name="Freeform 1577"/>
                            <p:cNvSpPr>
                              <a:spLocks/>
                            </p:cNvSpPr>
                            <p:nvPr/>
                          </p:nvSpPr>
                          <p:spPr bwMode="auto">
                            <a:xfrm>
                              <a:off x="4606" y="2711"/>
                              <a:ext cx="112" cy="222"/>
                            </a:xfrm>
                            <a:custGeom>
                              <a:avLst/>
                              <a:gdLst>
                                <a:gd name="T0" fmla="*/ 0 w 244"/>
                                <a:gd name="T1" fmla="*/ 0 h 485"/>
                                <a:gd name="T2" fmla="*/ 0 w 244"/>
                                <a:gd name="T3" fmla="*/ 0 h 485"/>
                                <a:gd name="T4" fmla="*/ 0 w 244"/>
                                <a:gd name="T5" fmla="*/ 0 h 485"/>
                                <a:gd name="T6" fmla="*/ 0 w 244"/>
                                <a:gd name="T7" fmla="*/ 0 h 485"/>
                                <a:gd name="T8" fmla="*/ 0 w 244"/>
                                <a:gd name="T9" fmla="*/ 0 h 485"/>
                                <a:gd name="T10" fmla="*/ 0 w 244"/>
                                <a:gd name="T11" fmla="*/ 0 h 485"/>
                                <a:gd name="T12" fmla="*/ 0 w 244"/>
                                <a:gd name="T13" fmla="*/ 0 h 485"/>
                                <a:gd name="T14" fmla="*/ 0 w 244"/>
                                <a:gd name="T15" fmla="*/ 0 h 485"/>
                                <a:gd name="T16" fmla="*/ 0 w 244"/>
                                <a:gd name="T17" fmla="*/ 0 h 485"/>
                                <a:gd name="T18" fmla="*/ 0 w 244"/>
                                <a:gd name="T19" fmla="*/ 0 h 485"/>
                                <a:gd name="T20" fmla="*/ 0 w 244"/>
                                <a:gd name="T21" fmla="*/ 0 h 485"/>
                                <a:gd name="T22" fmla="*/ 0 w 244"/>
                                <a:gd name="T23" fmla="*/ 0 h 485"/>
                                <a:gd name="T24" fmla="*/ 0 w 244"/>
                                <a:gd name="T25" fmla="*/ 0 h 485"/>
                                <a:gd name="T26" fmla="*/ 0 w 244"/>
                                <a:gd name="T27" fmla="*/ 0 h 485"/>
                                <a:gd name="T28" fmla="*/ 0 w 244"/>
                                <a:gd name="T29" fmla="*/ 0 h 485"/>
                                <a:gd name="T30" fmla="*/ 0 w 244"/>
                                <a:gd name="T31" fmla="*/ 0 h 485"/>
                                <a:gd name="T32" fmla="*/ 0 w 244"/>
                                <a:gd name="T33" fmla="*/ 0 h 485"/>
                                <a:gd name="T34" fmla="*/ 0 w 244"/>
                                <a:gd name="T35" fmla="*/ 0 h 485"/>
                                <a:gd name="T36" fmla="*/ 0 w 244"/>
                                <a:gd name="T37" fmla="*/ 0 h 485"/>
                                <a:gd name="T38" fmla="*/ 0 w 244"/>
                                <a:gd name="T39" fmla="*/ 0 h 485"/>
                                <a:gd name="T40" fmla="*/ 0 w 244"/>
                                <a:gd name="T41" fmla="*/ 0 h 485"/>
                                <a:gd name="T42" fmla="*/ 0 w 244"/>
                                <a:gd name="T43" fmla="*/ 0 h 485"/>
                                <a:gd name="T44" fmla="*/ 0 w 244"/>
                                <a:gd name="T45" fmla="*/ 0 h 485"/>
                                <a:gd name="T46" fmla="*/ 0 w 244"/>
                                <a:gd name="T47" fmla="*/ 0 h 485"/>
                                <a:gd name="T48" fmla="*/ 0 w 244"/>
                                <a:gd name="T49" fmla="*/ 0 h 485"/>
                                <a:gd name="T50" fmla="*/ 0 w 244"/>
                                <a:gd name="T51" fmla="*/ 0 h 485"/>
                                <a:gd name="T52" fmla="*/ 0 w 244"/>
                                <a:gd name="T53" fmla="*/ 0 h 485"/>
                                <a:gd name="T54" fmla="*/ 0 w 244"/>
                                <a:gd name="T55" fmla="*/ 0 h 485"/>
                                <a:gd name="T56" fmla="*/ 0 w 244"/>
                                <a:gd name="T57" fmla="*/ 0 h 485"/>
                                <a:gd name="T58" fmla="*/ 0 w 244"/>
                                <a:gd name="T59" fmla="*/ 0 h 485"/>
                                <a:gd name="T60" fmla="*/ 0 w 244"/>
                                <a:gd name="T61" fmla="*/ 0 h 485"/>
                                <a:gd name="T62" fmla="*/ 0 w 244"/>
                                <a:gd name="T63" fmla="*/ 0 h 485"/>
                                <a:gd name="T64" fmla="*/ 0 w 244"/>
                                <a:gd name="T65" fmla="*/ 0 h 485"/>
                                <a:gd name="T66" fmla="*/ 0 w 244"/>
                                <a:gd name="T67" fmla="*/ 0 h 485"/>
                                <a:gd name="T68" fmla="*/ 0 w 244"/>
                                <a:gd name="T69" fmla="*/ 0 h 485"/>
                                <a:gd name="T70" fmla="*/ 0 w 244"/>
                                <a:gd name="T71" fmla="*/ 0 h 485"/>
                                <a:gd name="T72" fmla="*/ 0 w 244"/>
                                <a:gd name="T73" fmla="*/ 0 h 485"/>
                                <a:gd name="T74" fmla="*/ 0 w 244"/>
                                <a:gd name="T75" fmla="*/ 0 h 485"/>
                                <a:gd name="T76" fmla="*/ 0 w 244"/>
                                <a:gd name="T77" fmla="*/ 0 h 485"/>
                                <a:gd name="T78" fmla="*/ 0 w 244"/>
                                <a:gd name="T79" fmla="*/ 0 h 485"/>
                                <a:gd name="T80" fmla="*/ 0 w 244"/>
                                <a:gd name="T81" fmla="*/ 0 h 485"/>
                                <a:gd name="T82" fmla="*/ 0 w 244"/>
                                <a:gd name="T83" fmla="*/ 0 h 485"/>
                                <a:gd name="T84" fmla="*/ 0 w 244"/>
                                <a:gd name="T85" fmla="*/ 0 h 485"/>
                                <a:gd name="T86" fmla="*/ 0 w 244"/>
                                <a:gd name="T87" fmla="*/ 0 h 485"/>
                                <a:gd name="T88" fmla="*/ 0 w 244"/>
                                <a:gd name="T89" fmla="*/ 0 h 485"/>
                                <a:gd name="T90" fmla="*/ 0 w 244"/>
                                <a:gd name="T91" fmla="*/ 0 h 485"/>
                                <a:gd name="T92" fmla="*/ 0 w 244"/>
                                <a:gd name="T93" fmla="*/ 0 h 485"/>
                                <a:gd name="T94" fmla="*/ 0 w 244"/>
                                <a:gd name="T95" fmla="*/ 0 h 485"/>
                                <a:gd name="T96" fmla="*/ 0 w 244"/>
                                <a:gd name="T97" fmla="*/ 0 h 485"/>
                                <a:gd name="T98" fmla="*/ 0 w 244"/>
                                <a:gd name="T99" fmla="*/ 0 h 485"/>
                                <a:gd name="T100" fmla="*/ 0 w 244"/>
                                <a:gd name="T101" fmla="*/ 0 h 485"/>
                                <a:gd name="T102" fmla="*/ 0 w 244"/>
                                <a:gd name="T103" fmla="*/ 0 h 485"/>
                                <a:gd name="T104" fmla="*/ 0 w 244"/>
                                <a:gd name="T105" fmla="*/ 0 h 485"/>
                                <a:gd name="T106" fmla="*/ 0 w 244"/>
                                <a:gd name="T107" fmla="*/ 0 h 485"/>
                                <a:gd name="T108" fmla="*/ 0 w 244"/>
                                <a:gd name="T109" fmla="*/ 0 h 485"/>
                                <a:gd name="T110" fmla="*/ 0 w 244"/>
                                <a:gd name="T111" fmla="*/ 0 h 485"/>
                                <a:gd name="T112" fmla="*/ 0 w 244"/>
                                <a:gd name="T113" fmla="*/ 0 h 485"/>
                                <a:gd name="T114" fmla="*/ 0 w 244"/>
                                <a:gd name="T115" fmla="*/ 0 h 485"/>
                                <a:gd name="T116" fmla="*/ 0 w 244"/>
                                <a:gd name="T117" fmla="*/ 0 h 485"/>
                                <a:gd name="T118" fmla="*/ 0 w 244"/>
                                <a:gd name="T119" fmla="*/ 0 h 485"/>
                                <a:gd name="T120" fmla="*/ 0 w 244"/>
                                <a:gd name="T121" fmla="*/ 0 h 485"/>
                                <a:gd name="T122" fmla="*/ 0 w 244"/>
                                <a:gd name="T123" fmla="*/ 0 h 4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4"/>
                                <a:gd name="T187" fmla="*/ 0 h 485"/>
                                <a:gd name="T188" fmla="*/ 244 w 244"/>
                                <a:gd name="T189" fmla="*/ 485 h 4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4" h="485">
                                  <a:moveTo>
                                    <a:pt x="236" y="210"/>
                                  </a:moveTo>
                                  <a:lnTo>
                                    <a:pt x="176" y="207"/>
                                  </a:lnTo>
                                  <a:lnTo>
                                    <a:pt x="153" y="227"/>
                                  </a:lnTo>
                                  <a:lnTo>
                                    <a:pt x="145" y="248"/>
                                  </a:lnTo>
                                  <a:lnTo>
                                    <a:pt x="150" y="266"/>
                                  </a:lnTo>
                                  <a:lnTo>
                                    <a:pt x="163" y="279"/>
                                  </a:lnTo>
                                  <a:lnTo>
                                    <a:pt x="165" y="297"/>
                                  </a:lnTo>
                                  <a:lnTo>
                                    <a:pt x="157" y="282"/>
                                  </a:lnTo>
                                  <a:lnTo>
                                    <a:pt x="134" y="266"/>
                                  </a:lnTo>
                                  <a:lnTo>
                                    <a:pt x="103" y="266"/>
                                  </a:lnTo>
                                  <a:lnTo>
                                    <a:pt x="101" y="238"/>
                                  </a:lnTo>
                                  <a:lnTo>
                                    <a:pt x="80" y="235"/>
                                  </a:lnTo>
                                  <a:lnTo>
                                    <a:pt x="74" y="240"/>
                                  </a:lnTo>
                                  <a:lnTo>
                                    <a:pt x="70" y="279"/>
                                  </a:lnTo>
                                  <a:lnTo>
                                    <a:pt x="49" y="342"/>
                                  </a:lnTo>
                                  <a:lnTo>
                                    <a:pt x="52" y="373"/>
                                  </a:lnTo>
                                  <a:lnTo>
                                    <a:pt x="69" y="373"/>
                                  </a:lnTo>
                                  <a:lnTo>
                                    <a:pt x="91" y="433"/>
                                  </a:lnTo>
                                  <a:lnTo>
                                    <a:pt x="103" y="446"/>
                                  </a:lnTo>
                                  <a:lnTo>
                                    <a:pt x="124" y="448"/>
                                  </a:lnTo>
                                  <a:lnTo>
                                    <a:pt x="145" y="469"/>
                                  </a:lnTo>
                                  <a:lnTo>
                                    <a:pt x="139" y="477"/>
                                  </a:lnTo>
                                  <a:lnTo>
                                    <a:pt x="126" y="477"/>
                                  </a:lnTo>
                                  <a:lnTo>
                                    <a:pt x="114" y="485"/>
                                  </a:lnTo>
                                  <a:lnTo>
                                    <a:pt x="106" y="461"/>
                                  </a:lnTo>
                                  <a:lnTo>
                                    <a:pt x="80" y="455"/>
                                  </a:lnTo>
                                  <a:lnTo>
                                    <a:pt x="82" y="461"/>
                                  </a:lnTo>
                                  <a:lnTo>
                                    <a:pt x="35" y="402"/>
                                  </a:lnTo>
                                  <a:lnTo>
                                    <a:pt x="21" y="406"/>
                                  </a:lnTo>
                                  <a:lnTo>
                                    <a:pt x="21" y="381"/>
                                  </a:lnTo>
                                  <a:lnTo>
                                    <a:pt x="35" y="344"/>
                                  </a:lnTo>
                                  <a:lnTo>
                                    <a:pt x="39" y="321"/>
                                  </a:lnTo>
                                  <a:lnTo>
                                    <a:pt x="61" y="288"/>
                                  </a:lnTo>
                                  <a:lnTo>
                                    <a:pt x="46" y="249"/>
                                  </a:lnTo>
                                  <a:lnTo>
                                    <a:pt x="44" y="222"/>
                                  </a:lnTo>
                                  <a:lnTo>
                                    <a:pt x="21" y="202"/>
                                  </a:lnTo>
                                  <a:lnTo>
                                    <a:pt x="18" y="192"/>
                                  </a:lnTo>
                                  <a:lnTo>
                                    <a:pt x="36" y="152"/>
                                  </a:lnTo>
                                  <a:lnTo>
                                    <a:pt x="28" y="145"/>
                                  </a:lnTo>
                                  <a:lnTo>
                                    <a:pt x="26" y="119"/>
                                  </a:lnTo>
                                  <a:lnTo>
                                    <a:pt x="10" y="103"/>
                                  </a:lnTo>
                                  <a:lnTo>
                                    <a:pt x="0" y="77"/>
                                  </a:lnTo>
                                  <a:lnTo>
                                    <a:pt x="12" y="38"/>
                                  </a:lnTo>
                                  <a:lnTo>
                                    <a:pt x="38" y="35"/>
                                  </a:lnTo>
                                  <a:lnTo>
                                    <a:pt x="70" y="12"/>
                                  </a:lnTo>
                                  <a:lnTo>
                                    <a:pt x="82" y="0"/>
                                  </a:lnTo>
                                  <a:lnTo>
                                    <a:pt x="80" y="7"/>
                                  </a:lnTo>
                                  <a:lnTo>
                                    <a:pt x="90" y="12"/>
                                  </a:lnTo>
                                  <a:lnTo>
                                    <a:pt x="91" y="33"/>
                                  </a:lnTo>
                                  <a:lnTo>
                                    <a:pt x="109" y="38"/>
                                  </a:lnTo>
                                  <a:lnTo>
                                    <a:pt x="103" y="103"/>
                                  </a:lnTo>
                                  <a:lnTo>
                                    <a:pt x="134" y="83"/>
                                  </a:lnTo>
                                  <a:lnTo>
                                    <a:pt x="155" y="93"/>
                                  </a:lnTo>
                                  <a:lnTo>
                                    <a:pt x="166" y="88"/>
                                  </a:lnTo>
                                  <a:lnTo>
                                    <a:pt x="171" y="80"/>
                                  </a:lnTo>
                                  <a:lnTo>
                                    <a:pt x="183" y="77"/>
                                  </a:lnTo>
                                  <a:lnTo>
                                    <a:pt x="192" y="77"/>
                                  </a:lnTo>
                                  <a:lnTo>
                                    <a:pt x="215" y="103"/>
                                  </a:lnTo>
                                  <a:lnTo>
                                    <a:pt x="225" y="145"/>
                                  </a:lnTo>
                                  <a:lnTo>
                                    <a:pt x="244" y="168"/>
                                  </a:lnTo>
                                  <a:lnTo>
                                    <a:pt x="244" y="202"/>
                                  </a:lnTo>
                                  <a:lnTo>
                                    <a:pt x="236" y="21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199" name="Freeform 1578"/>
                            <p:cNvSpPr>
                              <a:spLocks/>
                            </p:cNvSpPr>
                            <p:nvPr/>
                          </p:nvSpPr>
                          <p:spPr bwMode="auto">
                            <a:xfrm>
                              <a:off x="4672" y="2671"/>
                              <a:ext cx="103" cy="219"/>
                            </a:xfrm>
                            <a:custGeom>
                              <a:avLst/>
                              <a:gdLst>
                                <a:gd name="T0" fmla="*/ 0 w 223"/>
                                <a:gd name="T1" fmla="*/ 0 h 479"/>
                                <a:gd name="T2" fmla="*/ 0 w 223"/>
                                <a:gd name="T3" fmla="*/ 0 h 479"/>
                                <a:gd name="T4" fmla="*/ 0 w 223"/>
                                <a:gd name="T5" fmla="*/ 0 h 479"/>
                                <a:gd name="T6" fmla="*/ 0 w 223"/>
                                <a:gd name="T7" fmla="*/ 0 h 479"/>
                                <a:gd name="T8" fmla="*/ 0 w 223"/>
                                <a:gd name="T9" fmla="*/ 0 h 479"/>
                                <a:gd name="T10" fmla="*/ 0 w 223"/>
                                <a:gd name="T11" fmla="*/ 0 h 479"/>
                                <a:gd name="T12" fmla="*/ 0 w 223"/>
                                <a:gd name="T13" fmla="*/ 0 h 479"/>
                                <a:gd name="T14" fmla="*/ 0 w 223"/>
                                <a:gd name="T15" fmla="*/ 0 h 479"/>
                                <a:gd name="T16" fmla="*/ 0 w 223"/>
                                <a:gd name="T17" fmla="*/ 0 h 479"/>
                                <a:gd name="T18" fmla="*/ 0 w 223"/>
                                <a:gd name="T19" fmla="*/ 0 h 479"/>
                                <a:gd name="T20" fmla="*/ 0 w 223"/>
                                <a:gd name="T21" fmla="*/ 0 h 479"/>
                                <a:gd name="T22" fmla="*/ 0 w 223"/>
                                <a:gd name="T23" fmla="*/ 0 h 479"/>
                                <a:gd name="T24" fmla="*/ 0 w 223"/>
                                <a:gd name="T25" fmla="*/ 0 h 479"/>
                                <a:gd name="T26" fmla="*/ 0 w 223"/>
                                <a:gd name="T27" fmla="*/ 0 h 479"/>
                                <a:gd name="T28" fmla="*/ 0 w 223"/>
                                <a:gd name="T29" fmla="*/ 0 h 479"/>
                                <a:gd name="T30" fmla="*/ 0 w 223"/>
                                <a:gd name="T31" fmla="*/ 0 h 479"/>
                                <a:gd name="T32" fmla="*/ 0 w 223"/>
                                <a:gd name="T33" fmla="*/ 0 h 479"/>
                                <a:gd name="T34" fmla="*/ 0 w 223"/>
                                <a:gd name="T35" fmla="*/ 0 h 479"/>
                                <a:gd name="T36" fmla="*/ 0 w 223"/>
                                <a:gd name="T37" fmla="*/ 0 h 479"/>
                                <a:gd name="T38" fmla="*/ 0 w 223"/>
                                <a:gd name="T39" fmla="*/ 0 h 479"/>
                                <a:gd name="T40" fmla="*/ 0 w 223"/>
                                <a:gd name="T41" fmla="*/ 0 h 479"/>
                                <a:gd name="T42" fmla="*/ 0 w 223"/>
                                <a:gd name="T43" fmla="*/ 0 h 479"/>
                                <a:gd name="T44" fmla="*/ 0 w 223"/>
                                <a:gd name="T45" fmla="*/ 0 h 479"/>
                                <a:gd name="T46" fmla="*/ 0 w 223"/>
                                <a:gd name="T47" fmla="*/ 0 h 479"/>
                                <a:gd name="T48" fmla="*/ 0 w 223"/>
                                <a:gd name="T49" fmla="*/ 0 h 479"/>
                                <a:gd name="T50" fmla="*/ 0 w 223"/>
                                <a:gd name="T51" fmla="*/ 0 h 479"/>
                                <a:gd name="T52" fmla="*/ 0 w 223"/>
                                <a:gd name="T53" fmla="*/ 0 h 479"/>
                                <a:gd name="T54" fmla="*/ 0 w 223"/>
                                <a:gd name="T55" fmla="*/ 0 h 479"/>
                                <a:gd name="T56" fmla="*/ 0 w 223"/>
                                <a:gd name="T57" fmla="*/ 0 h 479"/>
                                <a:gd name="T58" fmla="*/ 0 w 223"/>
                                <a:gd name="T59" fmla="*/ 0 h 479"/>
                                <a:gd name="T60" fmla="*/ 0 w 223"/>
                                <a:gd name="T61" fmla="*/ 0 h 479"/>
                                <a:gd name="T62" fmla="*/ 0 w 223"/>
                                <a:gd name="T63" fmla="*/ 0 h 479"/>
                                <a:gd name="T64" fmla="*/ 0 w 223"/>
                                <a:gd name="T65" fmla="*/ 0 h 479"/>
                                <a:gd name="T66" fmla="*/ 0 w 223"/>
                                <a:gd name="T67" fmla="*/ 0 h 479"/>
                                <a:gd name="T68" fmla="*/ 0 w 223"/>
                                <a:gd name="T69" fmla="*/ 0 h 479"/>
                                <a:gd name="T70" fmla="*/ 0 w 223"/>
                                <a:gd name="T71" fmla="*/ 0 h 479"/>
                                <a:gd name="T72" fmla="*/ 0 w 223"/>
                                <a:gd name="T73" fmla="*/ 0 h 479"/>
                                <a:gd name="T74" fmla="*/ 0 w 223"/>
                                <a:gd name="T75" fmla="*/ 0 h 479"/>
                                <a:gd name="T76" fmla="*/ 0 w 223"/>
                                <a:gd name="T77" fmla="*/ 0 h 479"/>
                                <a:gd name="T78" fmla="*/ 0 w 223"/>
                                <a:gd name="T79" fmla="*/ 0 h 479"/>
                                <a:gd name="T80" fmla="*/ 0 w 223"/>
                                <a:gd name="T81" fmla="*/ 0 h 479"/>
                                <a:gd name="T82" fmla="*/ 0 w 223"/>
                                <a:gd name="T83" fmla="*/ 0 h 479"/>
                                <a:gd name="T84" fmla="*/ 0 w 223"/>
                                <a:gd name="T85" fmla="*/ 0 h 479"/>
                                <a:gd name="T86" fmla="*/ 0 w 223"/>
                                <a:gd name="T87" fmla="*/ 0 h 479"/>
                                <a:gd name="T88" fmla="*/ 0 w 223"/>
                                <a:gd name="T89" fmla="*/ 0 h 479"/>
                                <a:gd name="T90" fmla="*/ 0 w 223"/>
                                <a:gd name="T91" fmla="*/ 0 h 479"/>
                                <a:gd name="T92" fmla="*/ 0 w 223"/>
                                <a:gd name="T93" fmla="*/ 0 h 479"/>
                                <a:gd name="T94" fmla="*/ 0 w 223"/>
                                <a:gd name="T95" fmla="*/ 0 h 479"/>
                                <a:gd name="T96" fmla="*/ 0 w 223"/>
                                <a:gd name="T97" fmla="*/ 0 h 479"/>
                                <a:gd name="T98" fmla="*/ 0 w 223"/>
                                <a:gd name="T99" fmla="*/ 0 h 479"/>
                                <a:gd name="T100" fmla="*/ 0 w 223"/>
                                <a:gd name="T101" fmla="*/ 0 h 479"/>
                                <a:gd name="T102" fmla="*/ 0 w 223"/>
                                <a:gd name="T103" fmla="*/ 0 h 479"/>
                                <a:gd name="T104" fmla="*/ 0 w 223"/>
                                <a:gd name="T105" fmla="*/ 0 h 479"/>
                                <a:gd name="T106" fmla="*/ 0 w 223"/>
                                <a:gd name="T107" fmla="*/ 0 h 479"/>
                                <a:gd name="T108" fmla="*/ 0 w 223"/>
                                <a:gd name="T109" fmla="*/ 0 h 479"/>
                                <a:gd name="T110" fmla="*/ 0 w 223"/>
                                <a:gd name="T111" fmla="*/ 0 h 479"/>
                                <a:gd name="T112" fmla="*/ 0 w 223"/>
                                <a:gd name="T113" fmla="*/ 0 h 479"/>
                                <a:gd name="T114" fmla="*/ 0 w 223"/>
                                <a:gd name="T115" fmla="*/ 0 h 479"/>
                                <a:gd name="T116" fmla="*/ 0 w 223"/>
                                <a:gd name="T117" fmla="*/ 0 h 479"/>
                                <a:gd name="T118" fmla="*/ 0 w 223"/>
                                <a:gd name="T119" fmla="*/ 0 h 479"/>
                                <a:gd name="T120" fmla="*/ 0 w 223"/>
                                <a:gd name="T121" fmla="*/ 0 h 479"/>
                                <a:gd name="T122" fmla="*/ 0 w 223"/>
                                <a:gd name="T123" fmla="*/ 0 h 479"/>
                                <a:gd name="T124" fmla="*/ 0 w 223"/>
                                <a:gd name="T125" fmla="*/ 0 h 47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3"/>
                                <a:gd name="T190" fmla="*/ 0 h 479"/>
                                <a:gd name="T191" fmla="*/ 223 w 223"/>
                                <a:gd name="T192" fmla="*/ 479 h 47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3" h="479">
                                  <a:moveTo>
                                    <a:pt x="0" y="29"/>
                                  </a:moveTo>
                                  <a:lnTo>
                                    <a:pt x="5" y="16"/>
                                  </a:lnTo>
                                  <a:lnTo>
                                    <a:pt x="25" y="24"/>
                                  </a:lnTo>
                                  <a:lnTo>
                                    <a:pt x="36" y="18"/>
                                  </a:lnTo>
                                  <a:lnTo>
                                    <a:pt x="49" y="23"/>
                                  </a:lnTo>
                                  <a:lnTo>
                                    <a:pt x="91" y="0"/>
                                  </a:lnTo>
                                  <a:lnTo>
                                    <a:pt x="134" y="16"/>
                                  </a:lnTo>
                                  <a:lnTo>
                                    <a:pt x="143" y="46"/>
                                  </a:lnTo>
                                  <a:lnTo>
                                    <a:pt x="160" y="57"/>
                                  </a:lnTo>
                                  <a:lnTo>
                                    <a:pt x="179" y="62"/>
                                  </a:lnTo>
                                  <a:lnTo>
                                    <a:pt x="161" y="67"/>
                                  </a:lnTo>
                                  <a:lnTo>
                                    <a:pt x="137" y="88"/>
                                  </a:lnTo>
                                  <a:lnTo>
                                    <a:pt x="116" y="112"/>
                                  </a:lnTo>
                                  <a:lnTo>
                                    <a:pt x="106" y="142"/>
                                  </a:lnTo>
                                  <a:lnTo>
                                    <a:pt x="108" y="158"/>
                                  </a:lnTo>
                                  <a:lnTo>
                                    <a:pt x="127" y="174"/>
                                  </a:lnTo>
                                  <a:lnTo>
                                    <a:pt x="130" y="187"/>
                                  </a:lnTo>
                                  <a:lnTo>
                                    <a:pt x="150" y="207"/>
                                  </a:lnTo>
                                  <a:lnTo>
                                    <a:pt x="171" y="231"/>
                                  </a:lnTo>
                                  <a:lnTo>
                                    <a:pt x="187" y="238"/>
                                  </a:lnTo>
                                  <a:lnTo>
                                    <a:pt x="192" y="252"/>
                                  </a:lnTo>
                                  <a:lnTo>
                                    <a:pt x="207" y="264"/>
                                  </a:lnTo>
                                  <a:lnTo>
                                    <a:pt x="223" y="345"/>
                                  </a:lnTo>
                                  <a:lnTo>
                                    <a:pt x="217" y="358"/>
                                  </a:lnTo>
                                  <a:lnTo>
                                    <a:pt x="217" y="381"/>
                                  </a:lnTo>
                                  <a:lnTo>
                                    <a:pt x="212" y="392"/>
                                  </a:lnTo>
                                  <a:lnTo>
                                    <a:pt x="181" y="412"/>
                                  </a:lnTo>
                                  <a:lnTo>
                                    <a:pt x="160" y="422"/>
                                  </a:lnTo>
                                  <a:lnTo>
                                    <a:pt x="143" y="422"/>
                                  </a:lnTo>
                                  <a:lnTo>
                                    <a:pt x="130" y="438"/>
                                  </a:lnTo>
                                  <a:lnTo>
                                    <a:pt x="132" y="449"/>
                                  </a:lnTo>
                                  <a:lnTo>
                                    <a:pt x="117" y="438"/>
                                  </a:lnTo>
                                  <a:lnTo>
                                    <a:pt x="122" y="454"/>
                                  </a:lnTo>
                                  <a:lnTo>
                                    <a:pt x="90" y="479"/>
                                  </a:lnTo>
                                  <a:lnTo>
                                    <a:pt x="83" y="477"/>
                                  </a:lnTo>
                                  <a:lnTo>
                                    <a:pt x="82" y="454"/>
                                  </a:lnTo>
                                  <a:lnTo>
                                    <a:pt x="90" y="433"/>
                                  </a:lnTo>
                                  <a:lnTo>
                                    <a:pt x="70" y="420"/>
                                  </a:lnTo>
                                  <a:lnTo>
                                    <a:pt x="83" y="415"/>
                                  </a:lnTo>
                                  <a:lnTo>
                                    <a:pt x="86" y="407"/>
                                  </a:lnTo>
                                  <a:lnTo>
                                    <a:pt x="114" y="399"/>
                                  </a:lnTo>
                                  <a:lnTo>
                                    <a:pt x="114" y="381"/>
                                  </a:lnTo>
                                  <a:lnTo>
                                    <a:pt x="130" y="379"/>
                                  </a:lnTo>
                                  <a:lnTo>
                                    <a:pt x="132" y="373"/>
                                  </a:lnTo>
                                  <a:lnTo>
                                    <a:pt x="166" y="358"/>
                                  </a:lnTo>
                                  <a:lnTo>
                                    <a:pt x="163" y="283"/>
                                  </a:lnTo>
                                  <a:lnTo>
                                    <a:pt x="165" y="265"/>
                                  </a:lnTo>
                                  <a:lnTo>
                                    <a:pt x="153" y="233"/>
                                  </a:lnTo>
                                  <a:lnTo>
                                    <a:pt x="134" y="223"/>
                                  </a:lnTo>
                                  <a:lnTo>
                                    <a:pt x="132" y="215"/>
                                  </a:lnTo>
                                  <a:lnTo>
                                    <a:pt x="129" y="199"/>
                                  </a:lnTo>
                                  <a:lnTo>
                                    <a:pt x="114" y="191"/>
                                  </a:lnTo>
                                  <a:lnTo>
                                    <a:pt x="90" y="156"/>
                                  </a:lnTo>
                                  <a:lnTo>
                                    <a:pt x="52" y="134"/>
                                  </a:lnTo>
                                  <a:lnTo>
                                    <a:pt x="57" y="121"/>
                                  </a:lnTo>
                                  <a:lnTo>
                                    <a:pt x="70" y="121"/>
                                  </a:lnTo>
                                  <a:lnTo>
                                    <a:pt x="80" y="111"/>
                                  </a:lnTo>
                                  <a:lnTo>
                                    <a:pt x="67" y="86"/>
                                  </a:lnTo>
                                  <a:lnTo>
                                    <a:pt x="60" y="80"/>
                                  </a:lnTo>
                                  <a:lnTo>
                                    <a:pt x="28" y="80"/>
                                  </a:lnTo>
                                  <a:lnTo>
                                    <a:pt x="20" y="72"/>
                                  </a:lnTo>
                                  <a:lnTo>
                                    <a:pt x="18" y="54"/>
                                  </a:lnTo>
                                  <a:lnTo>
                                    <a:pt x="0" y="29"/>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00" name="Freeform 1579"/>
                            <p:cNvSpPr>
                              <a:spLocks/>
                            </p:cNvSpPr>
                            <p:nvPr/>
                          </p:nvSpPr>
                          <p:spPr bwMode="auto">
                            <a:xfrm>
                              <a:off x="4672" y="2671"/>
                              <a:ext cx="103" cy="219"/>
                            </a:xfrm>
                            <a:custGeom>
                              <a:avLst/>
                              <a:gdLst>
                                <a:gd name="T0" fmla="*/ 0 w 223"/>
                                <a:gd name="T1" fmla="*/ 0 h 479"/>
                                <a:gd name="T2" fmla="*/ 0 w 223"/>
                                <a:gd name="T3" fmla="*/ 0 h 479"/>
                                <a:gd name="T4" fmla="*/ 0 w 223"/>
                                <a:gd name="T5" fmla="*/ 0 h 479"/>
                                <a:gd name="T6" fmla="*/ 0 w 223"/>
                                <a:gd name="T7" fmla="*/ 0 h 479"/>
                                <a:gd name="T8" fmla="*/ 0 w 223"/>
                                <a:gd name="T9" fmla="*/ 0 h 479"/>
                                <a:gd name="T10" fmla="*/ 0 w 223"/>
                                <a:gd name="T11" fmla="*/ 0 h 479"/>
                                <a:gd name="T12" fmla="*/ 0 w 223"/>
                                <a:gd name="T13" fmla="*/ 0 h 479"/>
                                <a:gd name="T14" fmla="*/ 0 w 223"/>
                                <a:gd name="T15" fmla="*/ 0 h 479"/>
                                <a:gd name="T16" fmla="*/ 0 w 223"/>
                                <a:gd name="T17" fmla="*/ 0 h 479"/>
                                <a:gd name="T18" fmla="*/ 0 w 223"/>
                                <a:gd name="T19" fmla="*/ 0 h 479"/>
                                <a:gd name="T20" fmla="*/ 0 w 223"/>
                                <a:gd name="T21" fmla="*/ 0 h 479"/>
                                <a:gd name="T22" fmla="*/ 0 w 223"/>
                                <a:gd name="T23" fmla="*/ 0 h 479"/>
                                <a:gd name="T24" fmla="*/ 0 w 223"/>
                                <a:gd name="T25" fmla="*/ 0 h 479"/>
                                <a:gd name="T26" fmla="*/ 0 w 223"/>
                                <a:gd name="T27" fmla="*/ 0 h 479"/>
                                <a:gd name="T28" fmla="*/ 0 w 223"/>
                                <a:gd name="T29" fmla="*/ 0 h 479"/>
                                <a:gd name="T30" fmla="*/ 0 w 223"/>
                                <a:gd name="T31" fmla="*/ 0 h 479"/>
                                <a:gd name="T32" fmla="*/ 0 w 223"/>
                                <a:gd name="T33" fmla="*/ 0 h 479"/>
                                <a:gd name="T34" fmla="*/ 0 w 223"/>
                                <a:gd name="T35" fmla="*/ 0 h 479"/>
                                <a:gd name="T36" fmla="*/ 0 w 223"/>
                                <a:gd name="T37" fmla="*/ 0 h 479"/>
                                <a:gd name="T38" fmla="*/ 0 w 223"/>
                                <a:gd name="T39" fmla="*/ 0 h 479"/>
                                <a:gd name="T40" fmla="*/ 0 w 223"/>
                                <a:gd name="T41" fmla="*/ 0 h 479"/>
                                <a:gd name="T42" fmla="*/ 0 w 223"/>
                                <a:gd name="T43" fmla="*/ 0 h 479"/>
                                <a:gd name="T44" fmla="*/ 0 w 223"/>
                                <a:gd name="T45" fmla="*/ 0 h 479"/>
                                <a:gd name="T46" fmla="*/ 0 w 223"/>
                                <a:gd name="T47" fmla="*/ 0 h 479"/>
                                <a:gd name="T48" fmla="*/ 0 w 223"/>
                                <a:gd name="T49" fmla="*/ 0 h 479"/>
                                <a:gd name="T50" fmla="*/ 0 w 223"/>
                                <a:gd name="T51" fmla="*/ 0 h 479"/>
                                <a:gd name="T52" fmla="*/ 0 w 223"/>
                                <a:gd name="T53" fmla="*/ 0 h 479"/>
                                <a:gd name="T54" fmla="*/ 0 w 223"/>
                                <a:gd name="T55" fmla="*/ 0 h 479"/>
                                <a:gd name="T56" fmla="*/ 0 w 223"/>
                                <a:gd name="T57" fmla="*/ 0 h 479"/>
                                <a:gd name="T58" fmla="*/ 0 w 223"/>
                                <a:gd name="T59" fmla="*/ 0 h 479"/>
                                <a:gd name="T60" fmla="*/ 0 w 223"/>
                                <a:gd name="T61" fmla="*/ 0 h 479"/>
                                <a:gd name="T62" fmla="*/ 0 w 223"/>
                                <a:gd name="T63" fmla="*/ 0 h 479"/>
                                <a:gd name="T64" fmla="*/ 0 w 223"/>
                                <a:gd name="T65" fmla="*/ 0 h 479"/>
                                <a:gd name="T66" fmla="*/ 0 w 223"/>
                                <a:gd name="T67" fmla="*/ 0 h 479"/>
                                <a:gd name="T68" fmla="*/ 0 w 223"/>
                                <a:gd name="T69" fmla="*/ 0 h 479"/>
                                <a:gd name="T70" fmla="*/ 0 w 223"/>
                                <a:gd name="T71" fmla="*/ 0 h 479"/>
                                <a:gd name="T72" fmla="*/ 0 w 223"/>
                                <a:gd name="T73" fmla="*/ 0 h 479"/>
                                <a:gd name="T74" fmla="*/ 0 w 223"/>
                                <a:gd name="T75" fmla="*/ 0 h 479"/>
                                <a:gd name="T76" fmla="*/ 0 w 223"/>
                                <a:gd name="T77" fmla="*/ 0 h 479"/>
                                <a:gd name="T78" fmla="*/ 0 w 223"/>
                                <a:gd name="T79" fmla="*/ 0 h 479"/>
                                <a:gd name="T80" fmla="*/ 0 w 223"/>
                                <a:gd name="T81" fmla="*/ 0 h 479"/>
                                <a:gd name="T82" fmla="*/ 0 w 223"/>
                                <a:gd name="T83" fmla="*/ 0 h 479"/>
                                <a:gd name="T84" fmla="*/ 0 w 223"/>
                                <a:gd name="T85" fmla="*/ 0 h 479"/>
                                <a:gd name="T86" fmla="*/ 0 w 223"/>
                                <a:gd name="T87" fmla="*/ 0 h 479"/>
                                <a:gd name="T88" fmla="*/ 0 w 223"/>
                                <a:gd name="T89" fmla="*/ 0 h 479"/>
                                <a:gd name="T90" fmla="*/ 0 w 223"/>
                                <a:gd name="T91" fmla="*/ 0 h 479"/>
                                <a:gd name="T92" fmla="*/ 0 w 223"/>
                                <a:gd name="T93" fmla="*/ 0 h 479"/>
                                <a:gd name="T94" fmla="*/ 0 w 223"/>
                                <a:gd name="T95" fmla="*/ 0 h 479"/>
                                <a:gd name="T96" fmla="*/ 0 w 223"/>
                                <a:gd name="T97" fmla="*/ 0 h 479"/>
                                <a:gd name="T98" fmla="*/ 0 w 223"/>
                                <a:gd name="T99" fmla="*/ 0 h 479"/>
                                <a:gd name="T100" fmla="*/ 0 w 223"/>
                                <a:gd name="T101" fmla="*/ 0 h 479"/>
                                <a:gd name="T102" fmla="*/ 0 w 223"/>
                                <a:gd name="T103" fmla="*/ 0 h 479"/>
                                <a:gd name="T104" fmla="*/ 0 w 223"/>
                                <a:gd name="T105" fmla="*/ 0 h 479"/>
                                <a:gd name="T106" fmla="*/ 0 w 223"/>
                                <a:gd name="T107" fmla="*/ 0 h 479"/>
                                <a:gd name="T108" fmla="*/ 0 w 223"/>
                                <a:gd name="T109" fmla="*/ 0 h 479"/>
                                <a:gd name="T110" fmla="*/ 0 w 223"/>
                                <a:gd name="T111" fmla="*/ 0 h 479"/>
                                <a:gd name="T112" fmla="*/ 0 w 223"/>
                                <a:gd name="T113" fmla="*/ 0 h 479"/>
                                <a:gd name="T114" fmla="*/ 0 w 223"/>
                                <a:gd name="T115" fmla="*/ 0 h 479"/>
                                <a:gd name="T116" fmla="*/ 0 w 223"/>
                                <a:gd name="T117" fmla="*/ 0 h 479"/>
                                <a:gd name="T118" fmla="*/ 0 w 223"/>
                                <a:gd name="T119" fmla="*/ 0 h 479"/>
                                <a:gd name="T120" fmla="*/ 0 w 223"/>
                                <a:gd name="T121" fmla="*/ 0 h 479"/>
                                <a:gd name="T122" fmla="*/ 0 w 223"/>
                                <a:gd name="T123" fmla="*/ 0 h 479"/>
                                <a:gd name="T124" fmla="*/ 0 w 223"/>
                                <a:gd name="T125" fmla="*/ 0 h 47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3"/>
                                <a:gd name="T190" fmla="*/ 0 h 479"/>
                                <a:gd name="T191" fmla="*/ 223 w 223"/>
                                <a:gd name="T192" fmla="*/ 479 h 47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3" h="479">
                                  <a:moveTo>
                                    <a:pt x="0" y="29"/>
                                  </a:moveTo>
                                  <a:lnTo>
                                    <a:pt x="5" y="16"/>
                                  </a:lnTo>
                                  <a:lnTo>
                                    <a:pt x="25" y="24"/>
                                  </a:lnTo>
                                  <a:lnTo>
                                    <a:pt x="36" y="18"/>
                                  </a:lnTo>
                                  <a:lnTo>
                                    <a:pt x="49" y="23"/>
                                  </a:lnTo>
                                  <a:lnTo>
                                    <a:pt x="91" y="0"/>
                                  </a:lnTo>
                                  <a:lnTo>
                                    <a:pt x="134" y="16"/>
                                  </a:lnTo>
                                  <a:lnTo>
                                    <a:pt x="143" y="46"/>
                                  </a:lnTo>
                                  <a:lnTo>
                                    <a:pt x="160" y="57"/>
                                  </a:lnTo>
                                  <a:lnTo>
                                    <a:pt x="179" y="62"/>
                                  </a:lnTo>
                                  <a:lnTo>
                                    <a:pt x="161" y="67"/>
                                  </a:lnTo>
                                  <a:lnTo>
                                    <a:pt x="137" y="88"/>
                                  </a:lnTo>
                                  <a:lnTo>
                                    <a:pt x="116" y="112"/>
                                  </a:lnTo>
                                  <a:lnTo>
                                    <a:pt x="106" y="142"/>
                                  </a:lnTo>
                                  <a:lnTo>
                                    <a:pt x="108" y="158"/>
                                  </a:lnTo>
                                  <a:lnTo>
                                    <a:pt x="127" y="174"/>
                                  </a:lnTo>
                                  <a:lnTo>
                                    <a:pt x="130" y="187"/>
                                  </a:lnTo>
                                  <a:lnTo>
                                    <a:pt x="150" y="207"/>
                                  </a:lnTo>
                                  <a:lnTo>
                                    <a:pt x="171" y="231"/>
                                  </a:lnTo>
                                  <a:lnTo>
                                    <a:pt x="187" y="238"/>
                                  </a:lnTo>
                                  <a:lnTo>
                                    <a:pt x="192" y="252"/>
                                  </a:lnTo>
                                  <a:lnTo>
                                    <a:pt x="207" y="264"/>
                                  </a:lnTo>
                                  <a:lnTo>
                                    <a:pt x="223" y="345"/>
                                  </a:lnTo>
                                  <a:lnTo>
                                    <a:pt x="217" y="358"/>
                                  </a:lnTo>
                                  <a:lnTo>
                                    <a:pt x="217" y="381"/>
                                  </a:lnTo>
                                  <a:lnTo>
                                    <a:pt x="212" y="392"/>
                                  </a:lnTo>
                                  <a:lnTo>
                                    <a:pt x="181" y="412"/>
                                  </a:lnTo>
                                  <a:lnTo>
                                    <a:pt x="160" y="422"/>
                                  </a:lnTo>
                                  <a:lnTo>
                                    <a:pt x="143" y="422"/>
                                  </a:lnTo>
                                  <a:lnTo>
                                    <a:pt x="130" y="438"/>
                                  </a:lnTo>
                                  <a:lnTo>
                                    <a:pt x="132" y="449"/>
                                  </a:lnTo>
                                  <a:lnTo>
                                    <a:pt x="117" y="438"/>
                                  </a:lnTo>
                                  <a:lnTo>
                                    <a:pt x="122" y="454"/>
                                  </a:lnTo>
                                  <a:lnTo>
                                    <a:pt x="90" y="479"/>
                                  </a:lnTo>
                                  <a:lnTo>
                                    <a:pt x="83" y="477"/>
                                  </a:lnTo>
                                  <a:lnTo>
                                    <a:pt x="82" y="454"/>
                                  </a:lnTo>
                                  <a:lnTo>
                                    <a:pt x="90" y="433"/>
                                  </a:lnTo>
                                  <a:lnTo>
                                    <a:pt x="70" y="420"/>
                                  </a:lnTo>
                                  <a:lnTo>
                                    <a:pt x="83" y="415"/>
                                  </a:lnTo>
                                  <a:lnTo>
                                    <a:pt x="86" y="407"/>
                                  </a:lnTo>
                                  <a:lnTo>
                                    <a:pt x="114" y="399"/>
                                  </a:lnTo>
                                  <a:lnTo>
                                    <a:pt x="114" y="381"/>
                                  </a:lnTo>
                                  <a:lnTo>
                                    <a:pt x="130" y="379"/>
                                  </a:lnTo>
                                  <a:lnTo>
                                    <a:pt x="132" y="373"/>
                                  </a:lnTo>
                                  <a:lnTo>
                                    <a:pt x="166" y="358"/>
                                  </a:lnTo>
                                  <a:lnTo>
                                    <a:pt x="163" y="283"/>
                                  </a:lnTo>
                                  <a:lnTo>
                                    <a:pt x="165" y="265"/>
                                  </a:lnTo>
                                  <a:lnTo>
                                    <a:pt x="153" y="233"/>
                                  </a:lnTo>
                                  <a:lnTo>
                                    <a:pt x="134" y="223"/>
                                  </a:lnTo>
                                  <a:lnTo>
                                    <a:pt x="132" y="215"/>
                                  </a:lnTo>
                                  <a:lnTo>
                                    <a:pt x="129" y="199"/>
                                  </a:lnTo>
                                  <a:lnTo>
                                    <a:pt x="114" y="191"/>
                                  </a:lnTo>
                                  <a:lnTo>
                                    <a:pt x="90" y="156"/>
                                  </a:lnTo>
                                  <a:lnTo>
                                    <a:pt x="52" y="134"/>
                                  </a:lnTo>
                                  <a:lnTo>
                                    <a:pt x="57" y="121"/>
                                  </a:lnTo>
                                  <a:lnTo>
                                    <a:pt x="70" y="121"/>
                                  </a:lnTo>
                                  <a:lnTo>
                                    <a:pt x="80" y="111"/>
                                  </a:lnTo>
                                  <a:lnTo>
                                    <a:pt x="67" y="86"/>
                                  </a:lnTo>
                                  <a:lnTo>
                                    <a:pt x="60" y="80"/>
                                  </a:lnTo>
                                  <a:lnTo>
                                    <a:pt x="28" y="80"/>
                                  </a:lnTo>
                                  <a:lnTo>
                                    <a:pt x="20" y="72"/>
                                  </a:lnTo>
                                  <a:lnTo>
                                    <a:pt x="18" y="54"/>
                                  </a:lnTo>
                                  <a:lnTo>
                                    <a:pt x="0" y="29"/>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01" name="Freeform 1580"/>
                            <p:cNvSpPr>
                              <a:spLocks/>
                            </p:cNvSpPr>
                            <p:nvPr/>
                          </p:nvSpPr>
                          <p:spPr bwMode="auto">
                            <a:xfrm>
                              <a:off x="4572" y="2934"/>
                              <a:ext cx="155" cy="164"/>
                            </a:xfrm>
                            <a:custGeom>
                              <a:avLst/>
                              <a:gdLst>
                                <a:gd name="T0" fmla="*/ 0 w 341"/>
                                <a:gd name="T1" fmla="*/ 0 h 359"/>
                                <a:gd name="T2" fmla="*/ 0 w 341"/>
                                <a:gd name="T3" fmla="*/ 0 h 359"/>
                                <a:gd name="T4" fmla="*/ 0 w 341"/>
                                <a:gd name="T5" fmla="*/ 0 h 359"/>
                                <a:gd name="T6" fmla="*/ 0 w 341"/>
                                <a:gd name="T7" fmla="*/ 0 h 359"/>
                                <a:gd name="T8" fmla="*/ 0 w 341"/>
                                <a:gd name="T9" fmla="*/ 0 h 359"/>
                                <a:gd name="T10" fmla="*/ 0 w 341"/>
                                <a:gd name="T11" fmla="*/ 0 h 359"/>
                                <a:gd name="T12" fmla="*/ 0 w 341"/>
                                <a:gd name="T13" fmla="*/ 0 h 359"/>
                                <a:gd name="T14" fmla="*/ 0 w 341"/>
                                <a:gd name="T15" fmla="*/ 0 h 359"/>
                                <a:gd name="T16" fmla="*/ 0 w 341"/>
                                <a:gd name="T17" fmla="*/ 0 h 359"/>
                                <a:gd name="T18" fmla="*/ 0 w 341"/>
                                <a:gd name="T19" fmla="*/ 0 h 359"/>
                                <a:gd name="T20" fmla="*/ 0 w 341"/>
                                <a:gd name="T21" fmla="*/ 0 h 359"/>
                                <a:gd name="T22" fmla="*/ 0 w 341"/>
                                <a:gd name="T23" fmla="*/ 0 h 359"/>
                                <a:gd name="T24" fmla="*/ 0 w 341"/>
                                <a:gd name="T25" fmla="*/ 0 h 359"/>
                                <a:gd name="T26" fmla="*/ 0 w 341"/>
                                <a:gd name="T27" fmla="*/ 0 h 359"/>
                                <a:gd name="T28" fmla="*/ 0 w 341"/>
                                <a:gd name="T29" fmla="*/ 0 h 359"/>
                                <a:gd name="T30" fmla="*/ 0 w 341"/>
                                <a:gd name="T31" fmla="*/ 0 h 359"/>
                                <a:gd name="T32" fmla="*/ 0 w 341"/>
                                <a:gd name="T33" fmla="*/ 0 h 359"/>
                                <a:gd name="T34" fmla="*/ 0 w 341"/>
                                <a:gd name="T35" fmla="*/ 0 h 359"/>
                                <a:gd name="T36" fmla="*/ 0 w 341"/>
                                <a:gd name="T37" fmla="*/ 0 h 359"/>
                                <a:gd name="T38" fmla="*/ 0 w 341"/>
                                <a:gd name="T39" fmla="*/ 0 h 359"/>
                                <a:gd name="T40" fmla="*/ 0 w 341"/>
                                <a:gd name="T41" fmla="*/ 0 h 359"/>
                                <a:gd name="T42" fmla="*/ 0 w 341"/>
                                <a:gd name="T43" fmla="*/ 0 h 359"/>
                                <a:gd name="T44" fmla="*/ 0 w 341"/>
                                <a:gd name="T45" fmla="*/ 0 h 359"/>
                                <a:gd name="T46" fmla="*/ 0 w 341"/>
                                <a:gd name="T47" fmla="*/ 0 h 359"/>
                                <a:gd name="T48" fmla="*/ 0 w 341"/>
                                <a:gd name="T49" fmla="*/ 0 h 359"/>
                                <a:gd name="T50" fmla="*/ 0 w 341"/>
                                <a:gd name="T51" fmla="*/ 0 h 359"/>
                                <a:gd name="T52" fmla="*/ 0 w 341"/>
                                <a:gd name="T53" fmla="*/ 0 h 359"/>
                                <a:gd name="T54" fmla="*/ 0 w 341"/>
                                <a:gd name="T55" fmla="*/ 0 h 359"/>
                                <a:gd name="T56" fmla="*/ 0 w 341"/>
                                <a:gd name="T57" fmla="*/ 0 h 359"/>
                                <a:gd name="T58" fmla="*/ 0 w 341"/>
                                <a:gd name="T59" fmla="*/ 0 h 359"/>
                                <a:gd name="T60" fmla="*/ 0 w 341"/>
                                <a:gd name="T61" fmla="*/ 0 h 359"/>
                                <a:gd name="T62" fmla="*/ 0 w 341"/>
                                <a:gd name="T63" fmla="*/ 0 h 359"/>
                                <a:gd name="T64" fmla="*/ 0 w 341"/>
                                <a:gd name="T65" fmla="*/ 0 h 359"/>
                                <a:gd name="T66" fmla="*/ 0 w 341"/>
                                <a:gd name="T67" fmla="*/ 0 h 359"/>
                                <a:gd name="T68" fmla="*/ 0 w 341"/>
                                <a:gd name="T69" fmla="*/ 0 h 359"/>
                                <a:gd name="T70" fmla="*/ 0 w 341"/>
                                <a:gd name="T71" fmla="*/ 0 h 359"/>
                                <a:gd name="T72" fmla="*/ 0 w 341"/>
                                <a:gd name="T73" fmla="*/ 0 h 359"/>
                                <a:gd name="T74" fmla="*/ 0 w 341"/>
                                <a:gd name="T75" fmla="*/ 0 h 359"/>
                                <a:gd name="T76" fmla="*/ 0 w 341"/>
                                <a:gd name="T77" fmla="*/ 0 h 359"/>
                                <a:gd name="T78" fmla="*/ 0 w 341"/>
                                <a:gd name="T79" fmla="*/ 0 h 359"/>
                                <a:gd name="T80" fmla="*/ 0 w 341"/>
                                <a:gd name="T81" fmla="*/ 0 h 359"/>
                                <a:gd name="T82" fmla="*/ 0 w 341"/>
                                <a:gd name="T83" fmla="*/ 0 h 359"/>
                                <a:gd name="T84" fmla="*/ 0 w 341"/>
                                <a:gd name="T85" fmla="*/ 0 h 359"/>
                                <a:gd name="T86" fmla="*/ 0 w 341"/>
                                <a:gd name="T87" fmla="*/ 0 h 359"/>
                                <a:gd name="T88" fmla="*/ 0 w 341"/>
                                <a:gd name="T89" fmla="*/ 0 h 359"/>
                                <a:gd name="T90" fmla="*/ 0 w 341"/>
                                <a:gd name="T91" fmla="*/ 0 h 359"/>
                                <a:gd name="T92" fmla="*/ 0 w 341"/>
                                <a:gd name="T93" fmla="*/ 0 h 359"/>
                                <a:gd name="T94" fmla="*/ 0 w 341"/>
                                <a:gd name="T95" fmla="*/ 0 h 359"/>
                                <a:gd name="T96" fmla="*/ 0 w 341"/>
                                <a:gd name="T97" fmla="*/ 0 h 359"/>
                                <a:gd name="T98" fmla="*/ 0 w 341"/>
                                <a:gd name="T99" fmla="*/ 0 h 359"/>
                                <a:gd name="T100" fmla="*/ 0 w 341"/>
                                <a:gd name="T101" fmla="*/ 0 h 3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41"/>
                                <a:gd name="T154" fmla="*/ 0 h 359"/>
                                <a:gd name="T155" fmla="*/ 341 w 341"/>
                                <a:gd name="T156" fmla="*/ 359 h 35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41" h="359">
                                  <a:moveTo>
                                    <a:pt x="0" y="0"/>
                                  </a:moveTo>
                                  <a:lnTo>
                                    <a:pt x="17" y="0"/>
                                  </a:lnTo>
                                  <a:lnTo>
                                    <a:pt x="38" y="9"/>
                                  </a:lnTo>
                                  <a:lnTo>
                                    <a:pt x="75" y="14"/>
                                  </a:lnTo>
                                  <a:lnTo>
                                    <a:pt x="98" y="47"/>
                                  </a:lnTo>
                                  <a:lnTo>
                                    <a:pt x="132" y="68"/>
                                  </a:lnTo>
                                  <a:lnTo>
                                    <a:pt x="171" y="105"/>
                                  </a:lnTo>
                                  <a:lnTo>
                                    <a:pt x="178" y="110"/>
                                  </a:lnTo>
                                  <a:lnTo>
                                    <a:pt x="184" y="105"/>
                                  </a:lnTo>
                                  <a:lnTo>
                                    <a:pt x="194" y="120"/>
                                  </a:lnTo>
                                  <a:lnTo>
                                    <a:pt x="215" y="130"/>
                                  </a:lnTo>
                                  <a:lnTo>
                                    <a:pt x="220" y="138"/>
                                  </a:lnTo>
                                  <a:lnTo>
                                    <a:pt x="222" y="135"/>
                                  </a:lnTo>
                                  <a:lnTo>
                                    <a:pt x="232" y="143"/>
                                  </a:lnTo>
                                  <a:lnTo>
                                    <a:pt x="248" y="145"/>
                                  </a:lnTo>
                                  <a:lnTo>
                                    <a:pt x="246" y="161"/>
                                  </a:lnTo>
                                  <a:lnTo>
                                    <a:pt x="245" y="166"/>
                                  </a:lnTo>
                                  <a:lnTo>
                                    <a:pt x="258" y="159"/>
                                  </a:lnTo>
                                  <a:lnTo>
                                    <a:pt x="267" y="166"/>
                                  </a:lnTo>
                                  <a:lnTo>
                                    <a:pt x="271" y="174"/>
                                  </a:lnTo>
                                  <a:lnTo>
                                    <a:pt x="262" y="182"/>
                                  </a:lnTo>
                                  <a:lnTo>
                                    <a:pt x="267" y="184"/>
                                  </a:lnTo>
                                  <a:lnTo>
                                    <a:pt x="261" y="197"/>
                                  </a:lnTo>
                                  <a:lnTo>
                                    <a:pt x="262" y="202"/>
                                  </a:lnTo>
                                  <a:lnTo>
                                    <a:pt x="289" y="210"/>
                                  </a:lnTo>
                                  <a:lnTo>
                                    <a:pt x="295" y="234"/>
                                  </a:lnTo>
                                  <a:lnTo>
                                    <a:pt x="306" y="241"/>
                                  </a:lnTo>
                                  <a:lnTo>
                                    <a:pt x="303" y="249"/>
                                  </a:lnTo>
                                  <a:lnTo>
                                    <a:pt x="328" y="252"/>
                                  </a:lnTo>
                                  <a:lnTo>
                                    <a:pt x="341" y="270"/>
                                  </a:lnTo>
                                  <a:lnTo>
                                    <a:pt x="334" y="358"/>
                                  </a:lnTo>
                                  <a:lnTo>
                                    <a:pt x="319" y="348"/>
                                  </a:lnTo>
                                  <a:lnTo>
                                    <a:pt x="311" y="356"/>
                                  </a:lnTo>
                                  <a:lnTo>
                                    <a:pt x="303" y="348"/>
                                  </a:lnTo>
                                  <a:lnTo>
                                    <a:pt x="300" y="350"/>
                                  </a:lnTo>
                                  <a:lnTo>
                                    <a:pt x="300" y="359"/>
                                  </a:lnTo>
                                  <a:lnTo>
                                    <a:pt x="271" y="333"/>
                                  </a:lnTo>
                                  <a:lnTo>
                                    <a:pt x="230" y="304"/>
                                  </a:lnTo>
                                  <a:lnTo>
                                    <a:pt x="220" y="288"/>
                                  </a:lnTo>
                                  <a:lnTo>
                                    <a:pt x="183" y="247"/>
                                  </a:lnTo>
                                  <a:lnTo>
                                    <a:pt x="160" y="197"/>
                                  </a:lnTo>
                                  <a:lnTo>
                                    <a:pt x="144" y="175"/>
                                  </a:lnTo>
                                  <a:lnTo>
                                    <a:pt x="129" y="166"/>
                                  </a:lnTo>
                                  <a:lnTo>
                                    <a:pt x="114" y="122"/>
                                  </a:lnTo>
                                  <a:lnTo>
                                    <a:pt x="105" y="112"/>
                                  </a:lnTo>
                                  <a:lnTo>
                                    <a:pt x="80" y="102"/>
                                  </a:lnTo>
                                  <a:lnTo>
                                    <a:pt x="77" y="86"/>
                                  </a:lnTo>
                                  <a:lnTo>
                                    <a:pt x="61" y="65"/>
                                  </a:lnTo>
                                  <a:lnTo>
                                    <a:pt x="44" y="58"/>
                                  </a:lnTo>
                                  <a:lnTo>
                                    <a:pt x="12" y="26"/>
                                  </a:lnTo>
                                  <a:lnTo>
                                    <a:pt x="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02" name="Freeform 1581"/>
                            <p:cNvSpPr>
                              <a:spLocks/>
                            </p:cNvSpPr>
                            <p:nvPr/>
                          </p:nvSpPr>
                          <p:spPr bwMode="auto">
                            <a:xfrm>
                              <a:off x="4572" y="2934"/>
                              <a:ext cx="155" cy="164"/>
                            </a:xfrm>
                            <a:custGeom>
                              <a:avLst/>
                              <a:gdLst>
                                <a:gd name="T0" fmla="*/ 0 w 341"/>
                                <a:gd name="T1" fmla="*/ 0 h 359"/>
                                <a:gd name="T2" fmla="*/ 0 w 341"/>
                                <a:gd name="T3" fmla="*/ 0 h 359"/>
                                <a:gd name="T4" fmla="*/ 0 w 341"/>
                                <a:gd name="T5" fmla="*/ 0 h 359"/>
                                <a:gd name="T6" fmla="*/ 0 w 341"/>
                                <a:gd name="T7" fmla="*/ 0 h 359"/>
                                <a:gd name="T8" fmla="*/ 0 w 341"/>
                                <a:gd name="T9" fmla="*/ 0 h 359"/>
                                <a:gd name="T10" fmla="*/ 0 w 341"/>
                                <a:gd name="T11" fmla="*/ 0 h 359"/>
                                <a:gd name="T12" fmla="*/ 0 w 341"/>
                                <a:gd name="T13" fmla="*/ 0 h 359"/>
                                <a:gd name="T14" fmla="*/ 0 w 341"/>
                                <a:gd name="T15" fmla="*/ 0 h 359"/>
                                <a:gd name="T16" fmla="*/ 0 w 341"/>
                                <a:gd name="T17" fmla="*/ 0 h 359"/>
                                <a:gd name="T18" fmla="*/ 0 w 341"/>
                                <a:gd name="T19" fmla="*/ 0 h 359"/>
                                <a:gd name="T20" fmla="*/ 0 w 341"/>
                                <a:gd name="T21" fmla="*/ 0 h 359"/>
                                <a:gd name="T22" fmla="*/ 0 w 341"/>
                                <a:gd name="T23" fmla="*/ 0 h 359"/>
                                <a:gd name="T24" fmla="*/ 0 w 341"/>
                                <a:gd name="T25" fmla="*/ 0 h 359"/>
                                <a:gd name="T26" fmla="*/ 0 w 341"/>
                                <a:gd name="T27" fmla="*/ 0 h 359"/>
                                <a:gd name="T28" fmla="*/ 0 w 341"/>
                                <a:gd name="T29" fmla="*/ 0 h 359"/>
                                <a:gd name="T30" fmla="*/ 0 w 341"/>
                                <a:gd name="T31" fmla="*/ 0 h 359"/>
                                <a:gd name="T32" fmla="*/ 0 w 341"/>
                                <a:gd name="T33" fmla="*/ 0 h 359"/>
                                <a:gd name="T34" fmla="*/ 0 w 341"/>
                                <a:gd name="T35" fmla="*/ 0 h 359"/>
                                <a:gd name="T36" fmla="*/ 0 w 341"/>
                                <a:gd name="T37" fmla="*/ 0 h 359"/>
                                <a:gd name="T38" fmla="*/ 0 w 341"/>
                                <a:gd name="T39" fmla="*/ 0 h 359"/>
                                <a:gd name="T40" fmla="*/ 0 w 341"/>
                                <a:gd name="T41" fmla="*/ 0 h 359"/>
                                <a:gd name="T42" fmla="*/ 0 w 341"/>
                                <a:gd name="T43" fmla="*/ 0 h 359"/>
                                <a:gd name="T44" fmla="*/ 0 w 341"/>
                                <a:gd name="T45" fmla="*/ 0 h 359"/>
                                <a:gd name="T46" fmla="*/ 0 w 341"/>
                                <a:gd name="T47" fmla="*/ 0 h 359"/>
                                <a:gd name="T48" fmla="*/ 0 w 341"/>
                                <a:gd name="T49" fmla="*/ 0 h 359"/>
                                <a:gd name="T50" fmla="*/ 0 w 341"/>
                                <a:gd name="T51" fmla="*/ 0 h 359"/>
                                <a:gd name="T52" fmla="*/ 0 w 341"/>
                                <a:gd name="T53" fmla="*/ 0 h 359"/>
                                <a:gd name="T54" fmla="*/ 0 w 341"/>
                                <a:gd name="T55" fmla="*/ 0 h 359"/>
                                <a:gd name="T56" fmla="*/ 0 w 341"/>
                                <a:gd name="T57" fmla="*/ 0 h 359"/>
                                <a:gd name="T58" fmla="*/ 0 w 341"/>
                                <a:gd name="T59" fmla="*/ 0 h 359"/>
                                <a:gd name="T60" fmla="*/ 0 w 341"/>
                                <a:gd name="T61" fmla="*/ 0 h 359"/>
                                <a:gd name="T62" fmla="*/ 0 w 341"/>
                                <a:gd name="T63" fmla="*/ 0 h 359"/>
                                <a:gd name="T64" fmla="*/ 0 w 341"/>
                                <a:gd name="T65" fmla="*/ 0 h 359"/>
                                <a:gd name="T66" fmla="*/ 0 w 341"/>
                                <a:gd name="T67" fmla="*/ 0 h 359"/>
                                <a:gd name="T68" fmla="*/ 0 w 341"/>
                                <a:gd name="T69" fmla="*/ 0 h 359"/>
                                <a:gd name="T70" fmla="*/ 0 w 341"/>
                                <a:gd name="T71" fmla="*/ 0 h 359"/>
                                <a:gd name="T72" fmla="*/ 0 w 341"/>
                                <a:gd name="T73" fmla="*/ 0 h 359"/>
                                <a:gd name="T74" fmla="*/ 0 w 341"/>
                                <a:gd name="T75" fmla="*/ 0 h 359"/>
                                <a:gd name="T76" fmla="*/ 0 w 341"/>
                                <a:gd name="T77" fmla="*/ 0 h 359"/>
                                <a:gd name="T78" fmla="*/ 0 w 341"/>
                                <a:gd name="T79" fmla="*/ 0 h 359"/>
                                <a:gd name="T80" fmla="*/ 0 w 341"/>
                                <a:gd name="T81" fmla="*/ 0 h 359"/>
                                <a:gd name="T82" fmla="*/ 0 w 341"/>
                                <a:gd name="T83" fmla="*/ 0 h 359"/>
                                <a:gd name="T84" fmla="*/ 0 w 341"/>
                                <a:gd name="T85" fmla="*/ 0 h 359"/>
                                <a:gd name="T86" fmla="*/ 0 w 341"/>
                                <a:gd name="T87" fmla="*/ 0 h 359"/>
                                <a:gd name="T88" fmla="*/ 0 w 341"/>
                                <a:gd name="T89" fmla="*/ 0 h 359"/>
                                <a:gd name="T90" fmla="*/ 0 w 341"/>
                                <a:gd name="T91" fmla="*/ 0 h 359"/>
                                <a:gd name="T92" fmla="*/ 0 w 341"/>
                                <a:gd name="T93" fmla="*/ 0 h 359"/>
                                <a:gd name="T94" fmla="*/ 0 w 341"/>
                                <a:gd name="T95" fmla="*/ 0 h 359"/>
                                <a:gd name="T96" fmla="*/ 0 w 341"/>
                                <a:gd name="T97" fmla="*/ 0 h 359"/>
                                <a:gd name="T98" fmla="*/ 0 w 341"/>
                                <a:gd name="T99" fmla="*/ 0 h 359"/>
                                <a:gd name="T100" fmla="*/ 0 w 341"/>
                                <a:gd name="T101" fmla="*/ 0 h 3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41"/>
                                <a:gd name="T154" fmla="*/ 0 h 359"/>
                                <a:gd name="T155" fmla="*/ 341 w 341"/>
                                <a:gd name="T156" fmla="*/ 359 h 35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41" h="359">
                                  <a:moveTo>
                                    <a:pt x="0" y="0"/>
                                  </a:moveTo>
                                  <a:lnTo>
                                    <a:pt x="17" y="0"/>
                                  </a:lnTo>
                                  <a:lnTo>
                                    <a:pt x="38" y="9"/>
                                  </a:lnTo>
                                  <a:lnTo>
                                    <a:pt x="75" y="14"/>
                                  </a:lnTo>
                                  <a:lnTo>
                                    <a:pt x="98" y="47"/>
                                  </a:lnTo>
                                  <a:lnTo>
                                    <a:pt x="132" y="68"/>
                                  </a:lnTo>
                                  <a:lnTo>
                                    <a:pt x="171" y="105"/>
                                  </a:lnTo>
                                  <a:lnTo>
                                    <a:pt x="178" y="110"/>
                                  </a:lnTo>
                                  <a:lnTo>
                                    <a:pt x="184" y="105"/>
                                  </a:lnTo>
                                  <a:lnTo>
                                    <a:pt x="194" y="120"/>
                                  </a:lnTo>
                                  <a:lnTo>
                                    <a:pt x="215" y="130"/>
                                  </a:lnTo>
                                  <a:lnTo>
                                    <a:pt x="220" y="138"/>
                                  </a:lnTo>
                                  <a:lnTo>
                                    <a:pt x="222" y="135"/>
                                  </a:lnTo>
                                  <a:lnTo>
                                    <a:pt x="232" y="143"/>
                                  </a:lnTo>
                                  <a:lnTo>
                                    <a:pt x="248" y="145"/>
                                  </a:lnTo>
                                  <a:lnTo>
                                    <a:pt x="246" y="161"/>
                                  </a:lnTo>
                                  <a:lnTo>
                                    <a:pt x="245" y="166"/>
                                  </a:lnTo>
                                  <a:lnTo>
                                    <a:pt x="258" y="159"/>
                                  </a:lnTo>
                                  <a:lnTo>
                                    <a:pt x="267" y="166"/>
                                  </a:lnTo>
                                  <a:lnTo>
                                    <a:pt x="271" y="174"/>
                                  </a:lnTo>
                                  <a:lnTo>
                                    <a:pt x="262" y="182"/>
                                  </a:lnTo>
                                  <a:lnTo>
                                    <a:pt x="267" y="184"/>
                                  </a:lnTo>
                                  <a:lnTo>
                                    <a:pt x="261" y="197"/>
                                  </a:lnTo>
                                  <a:lnTo>
                                    <a:pt x="262" y="202"/>
                                  </a:lnTo>
                                  <a:lnTo>
                                    <a:pt x="289" y="210"/>
                                  </a:lnTo>
                                  <a:lnTo>
                                    <a:pt x="295" y="234"/>
                                  </a:lnTo>
                                  <a:lnTo>
                                    <a:pt x="306" y="241"/>
                                  </a:lnTo>
                                  <a:lnTo>
                                    <a:pt x="303" y="249"/>
                                  </a:lnTo>
                                  <a:lnTo>
                                    <a:pt x="328" y="252"/>
                                  </a:lnTo>
                                  <a:lnTo>
                                    <a:pt x="341" y="270"/>
                                  </a:lnTo>
                                  <a:lnTo>
                                    <a:pt x="334" y="358"/>
                                  </a:lnTo>
                                  <a:lnTo>
                                    <a:pt x="319" y="348"/>
                                  </a:lnTo>
                                  <a:lnTo>
                                    <a:pt x="311" y="356"/>
                                  </a:lnTo>
                                  <a:lnTo>
                                    <a:pt x="303" y="348"/>
                                  </a:lnTo>
                                  <a:lnTo>
                                    <a:pt x="300" y="350"/>
                                  </a:lnTo>
                                  <a:lnTo>
                                    <a:pt x="300" y="359"/>
                                  </a:lnTo>
                                  <a:lnTo>
                                    <a:pt x="271" y="333"/>
                                  </a:lnTo>
                                  <a:lnTo>
                                    <a:pt x="230" y="304"/>
                                  </a:lnTo>
                                  <a:lnTo>
                                    <a:pt x="220" y="288"/>
                                  </a:lnTo>
                                  <a:lnTo>
                                    <a:pt x="183" y="247"/>
                                  </a:lnTo>
                                  <a:lnTo>
                                    <a:pt x="160" y="197"/>
                                  </a:lnTo>
                                  <a:lnTo>
                                    <a:pt x="144" y="175"/>
                                  </a:lnTo>
                                  <a:lnTo>
                                    <a:pt x="129" y="166"/>
                                  </a:lnTo>
                                  <a:lnTo>
                                    <a:pt x="114" y="122"/>
                                  </a:lnTo>
                                  <a:lnTo>
                                    <a:pt x="105" y="112"/>
                                  </a:lnTo>
                                  <a:lnTo>
                                    <a:pt x="80" y="102"/>
                                  </a:lnTo>
                                  <a:lnTo>
                                    <a:pt x="77" y="86"/>
                                  </a:lnTo>
                                  <a:lnTo>
                                    <a:pt x="61" y="65"/>
                                  </a:lnTo>
                                  <a:lnTo>
                                    <a:pt x="44" y="58"/>
                                  </a:lnTo>
                                  <a:lnTo>
                                    <a:pt x="12" y="26"/>
                                  </a:lnTo>
                                  <a:lnTo>
                                    <a:pt x="0"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03" name="Freeform 1582"/>
                            <p:cNvSpPr>
                              <a:spLocks/>
                            </p:cNvSpPr>
                            <p:nvPr/>
                          </p:nvSpPr>
                          <p:spPr bwMode="auto">
                            <a:xfrm>
                              <a:off x="5086" y="3020"/>
                              <a:ext cx="149" cy="126"/>
                            </a:xfrm>
                            <a:custGeom>
                              <a:avLst/>
                              <a:gdLst>
                                <a:gd name="T0" fmla="*/ 0 w 327"/>
                                <a:gd name="T1" fmla="*/ 0 h 275"/>
                                <a:gd name="T2" fmla="*/ 0 w 327"/>
                                <a:gd name="T3" fmla="*/ 0 h 275"/>
                                <a:gd name="T4" fmla="*/ 0 w 327"/>
                                <a:gd name="T5" fmla="*/ 0 h 275"/>
                                <a:gd name="T6" fmla="*/ 0 w 327"/>
                                <a:gd name="T7" fmla="*/ 0 h 275"/>
                                <a:gd name="T8" fmla="*/ 0 w 327"/>
                                <a:gd name="T9" fmla="*/ 0 h 275"/>
                                <a:gd name="T10" fmla="*/ 0 w 327"/>
                                <a:gd name="T11" fmla="*/ 0 h 275"/>
                                <a:gd name="T12" fmla="*/ 0 w 327"/>
                                <a:gd name="T13" fmla="*/ 0 h 275"/>
                                <a:gd name="T14" fmla="*/ 0 w 327"/>
                                <a:gd name="T15" fmla="*/ 0 h 275"/>
                                <a:gd name="T16" fmla="*/ 0 w 327"/>
                                <a:gd name="T17" fmla="*/ 0 h 275"/>
                                <a:gd name="T18" fmla="*/ 0 w 327"/>
                                <a:gd name="T19" fmla="*/ 0 h 275"/>
                                <a:gd name="T20" fmla="*/ 0 w 327"/>
                                <a:gd name="T21" fmla="*/ 0 h 275"/>
                                <a:gd name="T22" fmla="*/ 0 w 327"/>
                                <a:gd name="T23" fmla="*/ 0 h 275"/>
                                <a:gd name="T24" fmla="*/ 0 w 327"/>
                                <a:gd name="T25" fmla="*/ 0 h 275"/>
                                <a:gd name="T26" fmla="*/ 0 w 327"/>
                                <a:gd name="T27" fmla="*/ 0 h 275"/>
                                <a:gd name="T28" fmla="*/ 0 w 327"/>
                                <a:gd name="T29" fmla="*/ 0 h 275"/>
                                <a:gd name="T30" fmla="*/ 0 w 327"/>
                                <a:gd name="T31" fmla="*/ 0 h 275"/>
                                <a:gd name="T32" fmla="*/ 0 w 327"/>
                                <a:gd name="T33" fmla="*/ 0 h 275"/>
                                <a:gd name="T34" fmla="*/ 0 w 327"/>
                                <a:gd name="T35" fmla="*/ 0 h 275"/>
                                <a:gd name="T36" fmla="*/ 0 w 327"/>
                                <a:gd name="T37" fmla="*/ 0 h 275"/>
                                <a:gd name="T38" fmla="*/ 0 w 327"/>
                                <a:gd name="T39" fmla="*/ 0 h 275"/>
                                <a:gd name="T40" fmla="*/ 0 w 327"/>
                                <a:gd name="T41" fmla="*/ 0 h 275"/>
                                <a:gd name="T42" fmla="*/ 0 w 327"/>
                                <a:gd name="T43" fmla="*/ 0 h 275"/>
                                <a:gd name="T44" fmla="*/ 0 w 327"/>
                                <a:gd name="T45" fmla="*/ 0 h 275"/>
                                <a:gd name="T46" fmla="*/ 0 w 327"/>
                                <a:gd name="T47" fmla="*/ 0 h 275"/>
                                <a:gd name="T48" fmla="*/ 0 w 327"/>
                                <a:gd name="T49" fmla="*/ 0 h 275"/>
                                <a:gd name="T50" fmla="*/ 0 w 327"/>
                                <a:gd name="T51" fmla="*/ 0 h 275"/>
                                <a:gd name="T52" fmla="*/ 0 w 327"/>
                                <a:gd name="T53" fmla="*/ 0 h 275"/>
                                <a:gd name="T54" fmla="*/ 0 w 327"/>
                                <a:gd name="T55" fmla="*/ 0 h 275"/>
                                <a:gd name="T56" fmla="*/ 0 w 327"/>
                                <a:gd name="T57" fmla="*/ 0 h 275"/>
                                <a:gd name="T58" fmla="*/ 0 w 327"/>
                                <a:gd name="T59" fmla="*/ 0 h 275"/>
                                <a:gd name="T60" fmla="*/ 0 w 327"/>
                                <a:gd name="T61" fmla="*/ 0 h 275"/>
                                <a:gd name="T62" fmla="*/ 0 w 327"/>
                                <a:gd name="T63" fmla="*/ 0 h 275"/>
                                <a:gd name="T64" fmla="*/ 0 w 327"/>
                                <a:gd name="T65" fmla="*/ 0 h 275"/>
                                <a:gd name="T66" fmla="*/ 0 w 327"/>
                                <a:gd name="T67" fmla="*/ 0 h 275"/>
                                <a:gd name="T68" fmla="*/ 0 w 327"/>
                                <a:gd name="T69" fmla="*/ 0 h 275"/>
                                <a:gd name="T70" fmla="*/ 0 w 327"/>
                                <a:gd name="T71" fmla="*/ 0 h 275"/>
                                <a:gd name="T72" fmla="*/ 0 w 327"/>
                                <a:gd name="T73" fmla="*/ 0 h 275"/>
                                <a:gd name="T74" fmla="*/ 0 w 327"/>
                                <a:gd name="T75" fmla="*/ 0 h 275"/>
                                <a:gd name="T76" fmla="*/ 0 w 327"/>
                                <a:gd name="T77" fmla="*/ 0 h 275"/>
                                <a:gd name="T78" fmla="*/ 0 w 327"/>
                                <a:gd name="T79" fmla="*/ 0 h 275"/>
                                <a:gd name="T80" fmla="*/ 0 w 327"/>
                                <a:gd name="T81" fmla="*/ 0 h 275"/>
                                <a:gd name="T82" fmla="*/ 0 w 327"/>
                                <a:gd name="T83" fmla="*/ 0 h 275"/>
                                <a:gd name="T84" fmla="*/ 0 w 327"/>
                                <a:gd name="T85" fmla="*/ 0 h 275"/>
                                <a:gd name="T86" fmla="*/ 0 w 327"/>
                                <a:gd name="T87" fmla="*/ 0 h 275"/>
                                <a:gd name="T88" fmla="*/ 0 w 327"/>
                                <a:gd name="T89" fmla="*/ 0 h 275"/>
                                <a:gd name="T90" fmla="*/ 0 w 327"/>
                                <a:gd name="T91" fmla="*/ 0 h 275"/>
                                <a:gd name="T92" fmla="*/ 0 w 327"/>
                                <a:gd name="T93" fmla="*/ 0 h 275"/>
                                <a:gd name="T94" fmla="*/ 0 w 327"/>
                                <a:gd name="T95" fmla="*/ 0 h 275"/>
                                <a:gd name="T96" fmla="*/ 0 w 327"/>
                                <a:gd name="T97" fmla="*/ 0 h 275"/>
                                <a:gd name="T98" fmla="*/ 0 w 327"/>
                                <a:gd name="T99" fmla="*/ 0 h 275"/>
                                <a:gd name="T100" fmla="*/ 0 w 327"/>
                                <a:gd name="T101" fmla="*/ 0 h 275"/>
                                <a:gd name="T102" fmla="*/ 0 w 327"/>
                                <a:gd name="T103" fmla="*/ 0 h 275"/>
                                <a:gd name="T104" fmla="*/ 0 w 327"/>
                                <a:gd name="T105" fmla="*/ 0 h 275"/>
                                <a:gd name="T106" fmla="*/ 0 w 327"/>
                                <a:gd name="T107" fmla="*/ 0 h 275"/>
                                <a:gd name="T108" fmla="*/ 0 w 327"/>
                                <a:gd name="T109" fmla="*/ 0 h 275"/>
                                <a:gd name="T110" fmla="*/ 0 w 327"/>
                                <a:gd name="T111" fmla="*/ 0 h 2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27"/>
                                <a:gd name="T169" fmla="*/ 0 h 275"/>
                                <a:gd name="T170" fmla="*/ 327 w 327"/>
                                <a:gd name="T171" fmla="*/ 275 h 2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27" h="275">
                                  <a:moveTo>
                                    <a:pt x="322" y="146"/>
                                  </a:moveTo>
                                  <a:lnTo>
                                    <a:pt x="321" y="66"/>
                                  </a:lnTo>
                                  <a:lnTo>
                                    <a:pt x="275" y="58"/>
                                  </a:lnTo>
                                  <a:lnTo>
                                    <a:pt x="218" y="32"/>
                                  </a:lnTo>
                                  <a:lnTo>
                                    <a:pt x="200" y="43"/>
                                  </a:lnTo>
                                  <a:lnTo>
                                    <a:pt x="192" y="56"/>
                                  </a:lnTo>
                                  <a:lnTo>
                                    <a:pt x="173" y="56"/>
                                  </a:lnTo>
                                  <a:lnTo>
                                    <a:pt x="147" y="92"/>
                                  </a:lnTo>
                                  <a:lnTo>
                                    <a:pt x="135" y="92"/>
                                  </a:lnTo>
                                  <a:lnTo>
                                    <a:pt x="124" y="87"/>
                                  </a:lnTo>
                                  <a:lnTo>
                                    <a:pt x="116" y="68"/>
                                  </a:lnTo>
                                  <a:lnTo>
                                    <a:pt x="112" y="66"/>
                                  </a:lnTo>
                                  <a:lnTo>
                                    <a:pt x="111" y="74"/>
                                  </a:lnTo>
                                  <a:lnTo>
                                    <a:pt x="103" y="63"/>
                                  </a:lnTo>
                                  <a:lnTo>
                                    <a:pt x="103" y="27"/>
                                  </a:lnTo>
                                  <a:lnTo>
                                    <a:pt x="98" y="11"/>
                                  </a:lnTo>
                                  <a:lnTo>
                                    <a:pt x="77" y="11"/>
                                  </a:lnTo>
                                  <a:lnTo>
                                    <a:pt x="60" y="0"/>
                                  </a:lnTo>
                                  <a:lnTo>
                                    <a:pt x="44" y="0"/>
                                  </a:lnTo>
                                  <a:lnTo>
                                    <a:pt x="8" y="16"/>
                                  </a:lnTo>
                                  <a:lnTo>
                                    <a:pt x="0" y="32"/>
                                  </a:lnTo>
                                  <a:lnTo>
                                    <a:pt x="26" y="37"/>
                                  </a:lnTo>
                                  <a:lnTo>
                                    <a:pt x="34" y="56"/>
                                  </a:lnTo>
                                  <a:lnTo>
                                    <a:pt x="44" y="58"/>
                                  </a:lnTo>
                                  <a:lnTo>
                                    <a:pt x="93" y="52"/>
                                  </a:lnTo>
                                  <a:lnTo>
                                    <a:pt x="90" y="65"/>
                                  </a:lnTo>
                                  <a:lnTo>
                                    <a:pt x="85" y="66"/>
                                  </a:lnTo>
                                  <a:lnTo>
                                    <a:pt x="72" y="65"/>
                                  </a:lnTo>
                                  <a:lnTo>
                                    <a:pt x="55" y="73"/>
                                  </a:lnTo>
                                  <a:lnTo>
                                    <a:pt x="33" y="74"/>
                                  </a:lnTo>
                                  <a:lnTo>
                                    <a:pt x="33" y="79"/>
                                  </a:lnTo>
                                  <a:lnTo>
                                    <a:pt x="44" y="81"/>
                                  </a:lnTo>
                                  <a:lnTo>
                                    <a:pt x="59" y="92"/>
                                  </a:lnTo>
                                  <a:lnTo>
                                    <a:pt x="64" y="115"/>
                                  </a:lnTo>
                                  <a:lnTo>
                                    <a:pt x="80" y="112"/>
                                  </a:lnTo>
                                  <a:lnTo>
                                    <a:pt x="91" y="81"/>
                                  </a:lnTo>
                                  <a:lnTo>
                                    <a:pt x="91" y="100"/>
                                  </a:lnTo>
                                  <a:lnTo>
                                    <a:pt x="108" y="115"/>
                                  </a:lnTo>
                                  <a:lnTo>
                                    <a:pt x="119" y="113"/>
                                  </a:lnTo>
                                  <a:lnTo>
                                    <a:pt x="132" y="128"/>
                                  </a:lnTo>
                                  <a:lnTo>
                                    <a:pt x="181" y="138"/>
                                  </a:lnTo>
                                  <a:lnTo>
                                    <a:pt x="226" y="156"/>
                                  </a:lnTo>
                                  <a:lnTo>
                                    <a:pt x="248" y="195"/>
                                  </a:lnTo>
                                  <a:lnTo>
                                    <a:pt x="241" y="205"/>
                                  </a:lnTo>
                                  <a:lnTo>
                                    <a:pt x="256" y="213"/>
                                  </a:lnTo>
                                  <a:lnTo>
                                    <a:pt x="249" y="216"/>
                                  </a:lnTo>
                                  <a:lnTo>
                                    <a:pt x="256" y="226"/>
                                  </a:lnTo>
                                  <a:lnTo>
                                    <a:pt x="244" y="219"/>
                                  </a:lnTo>
                                  <a:lnTo>
                                    <a:pt x="233" y="221"/>
                                  </a:lnTo>
                                  <a:lnTo>
                                    <a:pt x="217" y="250"/>
                                  </a:lnTo>
                                  <a:lnTo>
                                    <a:pt x="252" y="249"/>
                                  </a:lnTo>
                                  <a:lnTo>
                                    <a:pt x="256" y="242"/>
                                  </a:lnTo>
                                  <a:lnTo>
                                    <a:pt x="283" y="240"/>
                                  </a:lnTo>
                                  <a:lnTo>
                                    <a:pt x="327" y="275"/>
                                  </a:lnTo>
                                  <a:lnTo>
                                    <a:pt x="319" y="201"/>
                                  </a:lnTo>
                                  <a:lnTo>
                                    <a:pt x="322" y="146"/>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04" name="Freeform 1583"/>
                            <p:cNvSpPr>
                              <a:spLocks/>
                            </p:cNvSpPr>
                            <p:nvPr/>
                          </p:nvSpPr>
                          <p:spPr bwMode="auto">
                            <a:xfrm>
                              <a:off x="5086" y="3020"/>
                              <a:ext cx="149" cy="126"/>
                            </a:xfrm>
                            <a:custGeom>
                              <a:avLst/>
                              <a:gdLst>
                                <a:gd name="T0" fmla="*/ 0 w 327"/>
                                <a:gd name="T1" fmla="*/ 0 h 275"/>
                                <a:gd name="T2" fmla="*/ 0 w 327"/>
                                <a:gd name="T3" fmla="*/ 0 h 275"/>
                                <a:gd name="T4" fmla="*/ 0 w 327"/>
                                <a:gd name="T5" fmla="*/ 0 h 275"/>
                                <a:gd name="T6" fmla="*/ 0 w 327"/>
                                <a:gd name="T7" fmla="*/ 0 h 275"/>
                                <a:gd name="T8" fmla="*/ 0 w 327"/>
                                <a:gd name="T9" fmla="*/ 0 h 275"/>
                                <a:gd name="T10" fmla="*/ 0 w 327"/>
                                <a:gd name="T11" fmla="*/ 0 h 275"/>
                                <a:gd name="T12" fmla="*/ 0 w 327"/>
                                <a:gd name="T13" fmla="*/ 0 h 275"/>
                                <a:gd name="T14" fmla="*/ 0 w 327"/>
                                <a:gd name="T15" fmla="*/ 0 h 275"/>
                                <a:gd name="T16" fmla="*/ 0 w 327"/>
                                <a:gd name="T17" fmla="*/ 0 h 275"/>
                                <a:gd name="T18" fmla="*/ 0 w 327"/>
                                <a:gd name="T19" fmla="*/ 0 h 275"/>
                                <a:gd name="T20" fmla="*/ 0 w 327"/>
                                <a:gd name="T21" fmla="*/ 0 h 275"/>
                                <a:gd name="T22" fmla="*/ 0 w 327"/>
                                <a:gd name="T23" fmla="*/ 0 h 275"/>
                                <a:gd name="T24" fmla="*/ 0 w 327"/>
                                <a:gd name="T25" fmla="*/ 0 h 275"/>
                                <a:gd name="T26" fmla="*/ 0 w 327"/>
                                <a:gd name="T27" fmla="*/ 0 h 275"/>
                                <a:gd name="T28" fmla="*/ 0 w 327"/>
                                <a:gd name="T29" fmla="*/ 0 h 275"/>
                                <a:gd name="T30" fmla="*/ 0 w 327"/>
                                <a:gd name="T31" fmla="*/ 0 h 275"/>
                                <a:gd name="T32" fmla="*/ 0 w 327"/>
                                <a:gd name="T33" fmla="*/ 0 h 275"/>
                                <a:gd name="T34" fmla="*/ 0 w 327"/>
                                <a:gd name="T35" fmla="*/ 0 h 275"/>
                                <a:gd name="T36" fmla="*/ 0 w 327"/>
                                <a:gd name="T37" fmla="*/ 0 h 275"/>
                                <a:gd name="T38" fmla="*/ 0 w 327"/>
                                <a:gd name="T39" fmla="*/ 0 h 275"/>
                                <a:gd name="T40" fmla="*/ 0 w 327"/>
                                <a:gd name="T41" fmla="*/ 0 h 275"/>
                                <a:gd name="T42" fmla="*/ 0 w 327"/>
                                <a:gd name="T43" fmla="*/ 0 h 275"/>
                                <a:gd name="T44" fmla="*/ 0 w 327"/>
                                <a:gd name="T45" fmla="*/ 0 h 275"/>
                                <a:gd name="T46" fmla="*/ 0 w 327"/>
                                <a:gd name="T47" fmla="*/ 0 h 275"/>
                                <a:gd name="T48" fmla="*/ 0 w 327"/>
                                <a:gd name="T49" fmla="*/ 0 h 275"/>
                                <a:gd name="T50" fmla="*/ 0 w 327"/>
                                <a:gd name="T51" fmla="*/ 0 h 275"/>
                                <a:gd name="T52" fmla="*/ 0 w 327"/>
                                <a:gd name="T53" fmla="*/ 0 h 275"/>
                                <a:gd name="T54" fmla="*/ 0 w 327"/>
                                <a:gd name="T55" fmla="*/ 0 h 275"/>
                                <a:gd name="T56" fmla="*/ 0 w 327"/>
                                <a:gd name="T57" fmla="*/ 0 h 275"/>
                                <a:gd name="T58" fmla="*/ 0 w 327"/>
                                <a:gd name="T59" fmla="*/ 0 h 275"/>
                                <a:gd name="T60" fmla="*/ 0 w 327"/>
                                <a:gd name="T61" fmla="*/ 0 h 275"/>
                                <a:gd name="T62" fmla="*/ 0 w 327"/>
                                <a:gd name="T63" fmla="*/ 0 h 275"/>
                                <a:gd name="T64" fmla="*/ 0 w 327"/>
                                <a:gd name="T65" fmla="*/ 0 h 275"/>
                                <a:gd name="T66" fmla="*/ 0 w 327"/>
                                <a:gd name="T67" fmla="*/ 0 h 275"/>
                                <a:gd name="T68" fmla="*/ 0 w 327"/>
                                <a:gd name="T69" fmla="*/ 0 h 275"/>
                                <a:gd name="T70" fmla="*/ 0 w 327"/>
                                <a:gd name="T71" fmla="*/ 0 h 275"/>
                                <a:gd name="T72" fmla="*/ 0 w 327"/>
                                <a:gd name="T73" fmla="*/ 0 h 275"/>
                                <a:gd name="T74" fmla="*/ 0 w 327"/>
                                <a:gd name="T75" fmla="*/ 0 h 275"/>
                                <a:gd name="T76" fmla="*/ 0 w 327"/>
                                <a:gd name="T77" fmla="*/ 0 h 275"/>
                                <a:gd name="T78" fmla="*/ 0 w 327"/>
                                <a:gd name="T79" fmla="*/ 0 h 275"/>
                                <a:gd name="T80" fmla="*/ 0 w 327"/>
                                <a:gd name="T81" fmla="*/ 0 h 275"/>
                                <a:gd name="T82" fmla="*/ 0 w 327"/>
                                <a:gd name="T83" fmla="*/ 0 h 275"/>
                                <a:gd name="T84" fmla="*/ 0 w 327"/>
                                <a:gd name="T85" fmla="*/ 0 h 275"/>
                                <a:gd name="T86" fmla="*/ 0 w 327"/>
                                <a:gd name="T87" fmla="*/ 0 h 275"/>
                                <a:gd name="T88" fmla="*/ 0 w 327"/>
                                <a:gd name="T89" fmla="*/ 0 h 275"/>
                                <a:gd name="T90" fmla="*/ 0 w 327"/>
                                <a:gd name="T91" fmla="*/ 0 h 275"/>
                                <a:gd name="T92" fmla="*/ 0 w 327"/>
                                <a:gd name="T93" fmla="*/ 0 h 275"/>
                                <a:gd name="T94" fmla="*/ 0 w 327"/>
                                <a:gd name="T95" fmla="*/ 0 h 275"/>
                                <a:gd name="T96" fmla="*/ 0 w 327"/>
                                <a:gd name="T97" fmla="*/ 0 h 275"/>
                                <a:gd name="T98" fmla="*/ 0 w 327"/>
                                <a:gd name="T99" fmla="*/ 0 h 275"/>
                                <a:gd name="T100" fmla="*/ 0 w 327"/>
                                <a:gd name="T101" fmla="*/ 0 h 275"/>
                                <a:gd name="T102" fmla="*/ 0 w 327"/>
                                <a:gd name="T103" fmla="*/ 0 h 275"/>
                                <a:gd name="T104" fmla="*/ 0 w 327"/>
                                <a:gd name="T105" fmla="*/ 0 h 275"/>
                                <a:gd name="T106" fmla="*/ 0 w 327"/>
                                <a:gd name="T107" fmla="*/ 0 h 275"/>
                                <a:gd name="T108" fmla="*/ 0 w 327"/>
                                <a:gd name="T109" fmla="*/ 0 h 275"/>
                                <a:gd name="T110" fmla="*/ 0 w 327"/>
                                <a:gd name="T111" fmla="*/ 0 h 2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27"/>
                                <a:gd name="T169" fmla="*/ 0 h 275"/>
                                <a:gd name="T170" fmla="*/ 327 w 327"/>
                                <a:gd name="T171" fmla="*/ 275 h 2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27" h="275">
                                  <a:moveTo>
                                    <a:pt x="322" y="146"/>
                                  </a:moveTo>
                                  <a:lnTo>
                                    <a:pt x="321" y="66"/>
                                  </a:lnTo>
                                  <a:lnTo>
                                    <a:pt x="275" y="58"/>
                                  </a:lnTo>
                                  <a:lnTo>
                                    <a:pt x="218" y="32"/>
                                  </a:lnTo>
                                  <a:lnTo>
                                    <a:pt x="200" y="43"/>
                                  </a:lnTo>
                                  <a:lnTo>
                                    <a:pt x="192" y="56"/>
                                  </a:lnTo>
                                  <a:lnTo>
                                    <a:pt x="173" y="56"/>
                                  </a:lnTo>
                                  <a:lnTo>
                                    <a:pt x="147" y="92"/>
                                  </a:lnTo>
                                  <a:lnTo>
                                    <a:pt x="135" y="92"/>
                                  </a:lnTo>
                                  <a:lnTo>
                                    <a:pt x="124" y="87"/>
                                  </a:lnTo>
                                  <a:lnTo>
                                    <a:pt x="116" y="68"/>
                                  </a:lnTo>
                                  <a:lnTo>
                                    <a:pt x="112" y="66"/>
                                  </a:lnTo>
                                  <a:lnTo>
                                    <a:pt x="111" y="74"/>
                                  </a:lnTo>
                                  <a:lnTo>
                                    <a:pt x="103" y="63"/>
                                  </a:lnTo>
                                  <a:lnTo>
                                    <a:pt x="103" y="27"/>
                                  </a:lnTo>
                                  <a:lnTo>
                                    <a:pt x="98" y="11"/>
                                  </a:lnTo>
                                  <a:lnTo>
                                    <a:pt x="77" y="11"/>
                                  </a:lnTo>
                                  <a:lnTo>
                                    <a:pt x="60" y="0"/>
                                  </a:lnTo>
                                  <a:lnTo>
                                    <a:pt x="44" y="0"/>
                                  </a:lnTo>
                                  <a:lnTo>
                                    <a:pt x="8" y="16"/>
                                  </a:lnTo>
                                  <a:lnTo>
                                    <a:pt x="0" y="32"/>
                                  </a:lnTo>
                                  <a:lnTo>
                                    <a:pt x="26" y="37"/>
                                  </a:lnTo>
                                  <a:lnTo>
                                    <a:pt x="34" y="56"/>
                                  </a:lnTo>
                                  <a:lnTo>
                                    <a:pt x="44" y="58"/>
                                  </a:lnTo>
                                  <a:lnTo>
                                    <a:pt x="93" y="52"/>
                                  </a:lnTo>
                                  <a:lnTo>
                                    <a:pt x="90" y="65"/>
                                  </a:lnTo>
                                  <a:lnTo>
                                    <a:pt x="85" y="66"/>
                                  </a:lnTo>
                                  <a:lnTo>
                                    <a:pt x="72" y="65"/>
                                  </a:lnTo>
                                  <a:lnTo>
                                    <a:pt x="55" y="73"/>
                                  </a:lnTo>
                                  <a:lnTo>
                                    <a:pt x="33" y="74"/>
                                  </a:lnTo>
                                  <a:lnTo>
                                    <a:pt x="33" y="79"/>
                                  </a:lnTo>
                                  <a:lnTo>
                                    <a:pt x="44" y="81"/>
                                  </a:lnTo>
                                  <a:lnTo>
                                    <a:pt x="59" y="92"/>
                                  </a:lnTo>
                                  <a:lnTo>
                                    <a:pt x="64" y="115"/>
                                  </a:lnTo>
                                  <a:lnTo>
                                    <a:pt x="80" y="112"/>
                                  </a:lnTo>
                                  <a:lnTo>
                                    <a:pt x="91" y="81"/>
                                  </a:lnTo>
                                  <a:lnTo>
                                    <a:pt x="91" y="100"/>
                                  </a:lnTo>
                                  <a:lnTo>
                                    <a:pt x="108" y="115"/>
                                  </a:lnTo>
                                  <a:lnTo>
                                    <a:pt x="119" y="113"/>
                                  </a:lnTo>
                                  <a:lnTo>
                                    <a:pt x="132" y="128"/>
                                  </a:lnTo>
                                  <a:lnTo>
                                    <a:pt x="181" y="138"/>
                                  </a:lnTo>
                                  <a:lnTo>
                                    <a:pt x="226" y="156"/>
                                  </a:lnTo>
                                  <a:lnTo>
                                    <a:pt x="248" y="195"/>
                                  </a:lnTo>
                                  <a:lnTo>
                                    <a:pt x="241" y="205"/>
                                  </a:lnTo>
                                  <a:lnTo>
                                    <a:pt x="256" y="213"/>
                                  </a:lnTo>
                                  <a:lnTo>
                                    <a:pt x="249" y="216"/>
                                  </a:lnTo>
                                  <a:lnTo>
                                    <a:pt x="256" y="226"/>
                                  </a:lnTo>
                                  <a:lnTo>
                                    <a:pt x="244" y="219"/>
                                  </a:lnTo>
                                  <a:lnTo>
                                    <a:pt x="233" y="221"/>
                                  </a:lnTo>
                                  <a:lnTo>
                                    <a:pt x="217" y="250"/>
                                  </a:lnTo>
                                  <a:lnTo>
                                    <a:pt x="252" y="249"/>
                                  </a:lnTo>
                                  <a:lnTo>
                                    <a:pt x="256" y="242"/>
                                  </a:lnTo>
                                  <a:lnTo>
                                    <a:pt x="283" y="240"/>
                                  </a:lnTo>
                                  <a:lnTo>
                                    <a:pt x="327" y="275"/>
                                  </a:lnTo>
                                  <a:lnTo>
                                    <a:pt x="319" y="201"/>
                                  </a:lnTo>
                                  <a:lnTo>
                                    <a:pt x="322" y="146"/>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05" name="Freeform 1584"/>
                            <p:cNvSpPr>
                              <a:spLocks/>
                            </p:cNvSpPr>
                            <p:nvPr/>
                          </p:nvSpPr>
                          <p:spPr bwMode="auto">
                            <a:xfrm>
                              <a:off x="5034" y="3035"/>
                              <a:ext cx="12" cy="5"/>
                            </a:xfrm>
                            <a:custGeom>
                              <a:avLst/>
                              <a:gdLst>
                                <a:gd name="T0" fmla="*/ 0 w 24"/>
                                <a:gd name="T1" fmla="*/ 1 h 10"/>
                                <a:gd name="T2" fmla="*/ 1 w 24"/>
                                <a:gd name="T3" fmla="*/ 0 h 10"/>
                                <a:gd name="T4" fmla="*/ 1 w 24"/>
                                <a:gd name="T5" fmla="*/ 1 h 10"/>
                                <a:gd name="T6" fmla="*/ 1 w 24"/>
                                <a:gd name="T7" fmla="*/ 1 h 10"/>
                                <a:gd name="T8" fmla="*/ 0 w 24"/>
                                <a:gd name="T9" fmla="*/ 1 h 10"/>
                                <a:gd name="T10" fmla="*/ 0 60000 65536"/>
                                <a:gd name="T11" fmla="*/ 0 60000 65536"/>
                                <a:gd name="T12" fmla="*/ 0 60000 65536"/>
                                <a:gd name="T13" fmla="*/ 0 60000 65536"/>
                                <a:gd name="T14" fmla="*/ 0 60000 65536"/>
                                <a:gd name="T15" fmla="*/ 0 w 24"/>
                                <a:gd name="T16" fmla="*/ 0 h 10"/>
                                <a:gd name="T17" fmla="*/ 24 w 24"/>
                                <a:gd name="T18" fmla="*/ 10 h 10"/>
                              </a:gdLst>
                              <a:ahLst/>
                              <a:cxnLst>
                                <a:cxn ang="T10">
                                  <a:pos x="T0" y="T1"/>
                                </a:cxn>
                                <a:cxn ang="T11">
                                  <a:pos x="T2" y="T3"/>
                                </a:cxn>
                                <a:cxn ang="T12">
                                  <a:pos x="T4" y="T5"/>
                                </a:cxn>
                                <a:cxn ang="T13">
                                  <a:pos x="T6" y="T7"/>
                                </a:cxn>
                                <a:cxn ang="T14">
                                  <a:pos x="T8" y="T9"/>
                                </a:cxn>
                              </a:cxnLst>
                              <a:rect l="T15" t="T16" r="T17" b="T18"/>
                              <a:pathLst>
                                <a:path w="24" h="10">
                                  <a:moveTo>
                                    <a:pt x="0" y="2"/>
                                  </a:moveTo>
                                  <a:lnTo>
                                    <a:pt x="13" y="0"/>
                                  </a:lnTo>
                                  <a:lnTo>
                                    <a:pt x="24" y="5"/>
                                  </a:lnTo>
                                  <a:lnTo>
                                    <a:pt x="3" y="10"/>
                                  </a:lnTo>
                                  <a:lnTo>
                                    <a:pt x="0" y="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06" name="Freeform 1585"/>
                            <p:cNvSpPr>
                              <a:spLocks/>
                            </p:cNvSpPr>
                            <p:nvPr/>
                          </p:nvSpPr>
                          <p:spPr bwMode="auto">
                            <a:xfrm>
                              <a:off x="5034" y="3035"/>
                              <a:ext cx="12" cy="5"/>
                            </a:xfrm>
                            <a:custGeom>
                              <a:avLst/>
                              <a:gdLst>
                                <a:gd name="T0" fmla="*/ 0 w 24"/>
                                <a:gd name="T1" fmla="*/ 1 h 10"/>
                                <a:gd name="T2" fmla="*/ 1 w 24"/>
                                <a:gd name="T3" fmla="*/ 0 h 10"/>
                                <a:gd name="T4" fmla="*/ 1 w 24"/>
                                <a:gd name="T5" fmla="*/ 1 h 10"/>
                                <a:gd name="T6" fmla="*/ 1 w 24"/>
                                <a:gd name="T7" fmla="*/ 1 h 10"/>
                                <a:gd name="T8" fmla="*/ 0 w 24"/>
                                <a:gd name="T9" fmla="*/ 1 h 10"/>
                                <a:gd name="T10" fmla="*/ 0 60000 65536"/>
                                <a:gd name="T11" fmla="*/ 0 60000 65536"/>
                                <a:gd name="T12" fmla="*/ 0 60000 65536"/>
                                <a:gd name="T13" fmla="*/ 0 60000 65536"/>
                                <a:gd name="T14" fmla="*/ 0 60000 65536"/>
                                <a:gd name="T15" fmla="*/ 0 w 24"/>
                                <a:gd name="T16" fmla="*/ 0 h 10"/>
                                <a:gd name="T17" fmla="*/ 24 w 24"/>
                                <a:gd name="T18" fmla="*/ 10 h 10"/>
                              </a:gdLst>
                              <a:ahLst/>
                              <a:cxnLst>
                                <a:cxn ang="T10">
                                  <a:pos x="T0" y="T1"/>
                                </a:cxn>
                                <a:cxn ang="T11">
                                  <a:pos x="T2" y="T3"/>
                                </a:cxn>
                                <a:cxn ang="T12">
                                  <a:pos x="T4" y="T5"/>
                                </a:cxn>
                                <a:cxn ang="T13">
                                  <a:pos x="T6" y="T7"/>
                                </a:cxn>
                                <a:cxn ang="T14">
                                  <a:pos x="T8" y="T9"/>
                                </a:cxn>
                              </a:cxnLst>
                              <a:rect l="T15" t="T16" r="T17" b="T18"/>
                              <a:pathLst>
                                <a:path w="24" h="10">
                                  <a:moveTo>
                                    <a:pt x="0" y="2"/>
                                  </a:moveTo>
                                  <a:lnTo>
                                    <a:pt x="13" y="0"/>
                                  </a:lnTo>
                                  <a:lnTo>
                                    <a:pt x="24" y="5"/>
                                  </a:lnTo>
                                  <a:lnTo>
                                    <a:pt x="3" y="10"/>
                                  </a:lnTo>
                                  <a:lnTo>
                                    <a:pt x="0" y="2"/>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07" name="Freeform 1586"/>
                            <p:cNvSpPr>
                              <a:spLocks/>
                            </p:cNvSpPr>
                            <p:nvPr/>
                          </p:nvSpPr>
                          <p:spPr bwMode="auto">
                            <a:xfrm>
                              <a:off x="5033" y="3020"/>
                              <a:ext cx="8" cy="8"/>
                            </a:xfrm>
                            <a:custGeom>
                              <a:avLst/>
                              <a:gdLst>
                                <a:gd name="T0" fmla="*/ 0 w 16"/>
                                <a:gd name="T1" fmla="*/ 0 h 16"/>
                                <a:gd name="T2" fmla="*/ 1 w 16"/>
                                <a:gd name="T3" fmla="*/ 0 h 16"/>
                                <a:gd name="T4" fmla="*/ 1 w 16"/>
                                <a:gd name="T5" fmla="*/ 1 h 16"/>
                                <a:gd name="T6" fmla="*/ 1 w 16"/>
                                <a:gd name="T7" fmla="*/ 1 h 16"/>
                                <a:gd name="T8" fmla="*/ 0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0"/>
                                  </a:moveTo>
                                  <a:lnTo>
                                    <a:pt x="6" y="0"/>
                                  </a:lnTo>
                                  <a:lnTo>
                                    <a:pt x="16" y="16"/>
                                  </a:lnTo>
                                  <a:lnTo>
                                    <a:pt x="6" y="13"/>
                                  </a:lnTo>
                                  <a:lnTo>
                                    <a:pt x="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08" name="Freeform 1587"/>
                            <p:cNvSpPr>
                              <a:spLocks/>
                            </p:cNvSpPr>
                            <p:nvPr/>
                          </p:nvSpPr>
                          <p:spPr bwMode="auto">
                            <a:xfrm>
                              <a:off x="5033" y="3020"/>
                              <a:ext cx="8" cy="8"/>
                            </a:xfrm>
                            <a:custGeom>
                              <a:avLst/>
                              <a:gdLst>
                                <a:gd name="T0" fmla="*/ 0 w 16"/>
                                <a:gd name="T1" fmla="*/ 0 h 16"/>
                                <a:gd name="T2" fmla="*/ 1 w 16"/>
                                <a:gd name="T3" fmla="*/ 0 h 16"/>
                                <a:gd name="T4" fmla="*/ 1 w 16"/>
                                <a:gd name="T5" fmla="*/ 1 h 16"/>
                                <a:gd name="T6" fmla="*/ 1 w 16"/>
                                <a:gd name="T7" fmla="*/ 1 h 16"/>
                                <a:gd name="T8" fmla="*/ 0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0"/>
                                  </a:moveTo>
                                  <a:lnTo>
                                    <a:pt x="6" y="0"/>
                                  </a:lnTo>
                                  <a:lnTo>
                                    <a:pt x="16" y="16"/>
                                  </a:lnTo>
                                  <a:lnTo>
                                    <a:pt x="6" y="13"/>
                                  </a:lnTo>
                                  <a:lnTo>
                                    <a:pt x="0"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09" name="Freeform 1588"/>
                            <p:cNvSpPr>
                              <a:spLocks/>
                            </p:cNvSpPr>
                            <p:nvPr/>
                          </p:nvSpPr>
                          <p:spPr bwMode="auto">
                            <a:xfrm>
                              <a:off x="5034" y="2982"/>
                              <a:ext cx="20" cy="46"/>
                            </a:xfrm>
                            <a:custGeom>
                              <a:avLst/>
                              <a:gdLst>
                                <a:gd name="T0" fmla="*/ 0 w 44"/>
                                <a:gd name="T1" fmla="*/ 0 h 100"/>
                                <a:gd name="T2" fmla="*/ 0 w 44"/>
                                <a:gd name="T3" fmla="*/ 0 h 100"/>
                                <a:gd name="T4" fmla="*/ 0 w 44"/>
                                <a:gd name="T5" fmla="*/ 0 h 100"/>
                                <a:gd name="T6" fmla="*/ 0 w 44"/>
                                <a:gd name="T7" fmla="*/ 0 h 100"/>
                                <a:gd name="T8" fmla="*/ 0 w 44"/>
                                <a:gd name="T9" fmla="*/ 0 h 100"/>
                                <a:gd name="T10" fmla="*/ 0 w 44"/>
                                <a:gd name="T11" fmla="*/ 0 h 100"/>
                                <a:gd name="T12" fmla="*/ 0 w 44"/>
                                <a:gd name="T13" fmla="*/ 0 h 100"/>
                                <a:gd name="T14" fmla="*/ 0 w 44"/>
                                <a:gd name="T15" fmla="*/ 0 h 100"/>
                                <a:gd name="T16" fmla="*/ 0 w 44"/>
                                <a:gd name="T17" fmla="*/ 0 h 100"/>
                                <a:gd name="T18" fmla="*/ 0 w 44"/>
                                <a:gd name="T19" fmla="*/ 0 h 100"/>
                                <a:gd name="T20" fmla="*/ 0 w 44"/>
                                <a:gd name="T21" fmla="*/ 0 h 100"/>
                                <a:gd name="T22" fmla="*/ 0 w 44"/>
                                <a:gd name="T23" fmla="*/ 0 h 100"/>
                                <a:gd name="T24" fmla="*/ 0 w 44"/>
                                <a:gd name="T25" fmla="*/ 0 h 100"/>
                                <a:gd name="T26" fmla="*/ 0 w 44"/>
                                <a:gd name="T27" fmla="*/ 0 h 100"/>
                                <a:gd name="T28" fmla="*/ 0 w 44"/>
                                <a:gd name="T29" fmla="*/ 0 h 100"/>
                                <a:gd name="T30" fmla="*/ 0 w 44"/>
                                <a:gd name="T31" fmla="*/ 0 h 100"/>
                                <a:gd name="T32" fmla="*/ 0 w 44"/>
                                <a:gd name="T33" fmla="*/ 0 h 1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100"/>
                                <a:gd name="T53" fmla="*/ 44 w 44"/>
                                <a:gd name="T54" fmla="*/ 100 h 1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100">
                                  <a:moveTo>
                                    <a:pt x="18" y="0"/>
                                  </a:moveTo>
                                  <a:lnTo>
                                    <a:pt x="19" y="31"/>
                                  </a:lnTo>
                                  <a:lnTo>
                                    <a:pt x="8" y="44"/>
                                  </a:lnTo>
                                  <a:lnTo>
                                    <a:pt x="13" y="46"/>
                                  </a:lnTo>
                                  <a:lnTo>
                                    <a:pt x="31" y="23"/>
                                  </a:lnTo>
                                  <a:lnTo>
                                    <a:pt x="41" y="30"/>
                                  </a:lnTo>
                                  <a:lnTo>
                                    <a:pt x="41" y="38"/>
                                  </a:lnTo>
                                  <a:lnTo>
                                    <a:pt x="29" y="48"/>
                                  </a:lnTo>
                                  <a:lnTo>
                                    <a:pt x="44" y="62"/>
                                  </a:lnTo>
                                  <a:lnTo>
                                    <a:pt x="19" y="56"/>
                                  </a:lnTo>
                                  <a:lnTo>
                                    <a:pt x="18" y="59"/>
                                  </a:lnTo>
                                  <a:lnTo>
                                    <a:pt x="18" y="79"/>
                                  </a:lnTo>
                                  <a:lnTo>
                                    <a:pt x="27" y="100"/>
                                  </a:lnTo>
                                  <a:lnTo>
                                    <a:pt x="11" y="79"/>
                                  </a:lnTo>
                                  <a:lnTo>
                                    <a:pt x="0" y="36"/>
                                  </a:lnTo>
                                  <a:lnTo>
                                    <a:pt x="5" y="15"/>
                                  </a:lnTo>
                                  <a:lnTo>
                                    <a:pt x="18"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10" name="Freeform 1589"/>
                            <p:cNvSpPr>
                              <a:spLocks/>
                            </p:cNvSpPr>
                            <p:nvPr/>
                          </p:nvSpPr>
                          <p:spPr bwMode="auto">
                            <a:xfrm>
                              <a:off x="5034" y="2982"/>
                              <a:ext cx="20" cy="46"/>
                            </a:xfrm>
                            <a:custGeom>
                              <a:avLst/>
                              <a:gdLst>
                                <a:gd name="T0" fmla="*/ 0 w 44"/>
                                <a:gd name="T1" fmla="*/ 0 h 100"/>
                                <a:gd name="T2" fmla="*/ 0 w 44"/>
                                <a:gd name="T3" fmla="*/ 0 h 100"/>
                                <a:gd name="T4" fmla="*/ 0 w 44"/>
                                <a:gd name="T5" fmla="*/ 0 h 100"/>
                                <a:gd name="T6" fmla="*/ 0 w 44"/>
                                <a:gd name="T7" fmla="*/ 0 h 100"/>
                                <a:gd name="T8" fmla="*/ 0 w 44"/>
                                <a:gd name="T9" fmla="*/ 0 h 100"/>
                                <a:gd name="T10" fmla="*/ 0 w 44"/>
                                <a:gd name="T11" fmla="*/ 0 h 100"/>
                                <a:gd name="T12" fmla="*/ 0 w 44"/>
                                <a:gd name="T13" fmla="*/ 0 h 100"/>
                                <a:gd name="T14" fmla="*/ 0 w 44"/>
                                <a:gd name="T15" fmla="*/ 0 h 100"/>
                                <a:gd name="T16" fmla="*/ 0 w 44"/>
                                <a:gd name="T17" fmla="*/ 0 h 100"/>
                                <a:gd name="T18" fmla="*/ 0 w 44"/>
                                <a:gd name="T19" fmla="*/ 0 h 100"/>
                                <a:gd name="T20" fmla="*/ 0 w 44"/>
                                <a:gd name="T21" fmla="*/ 0 h 100"/>
                                <a:gd name="T22" fmla="*/ 0 w 44"/>
                                <a:gd name="T23" fmla="*/ 0 h 100"/>
                                <a:gd name="T24" fmla="*/ 0 w 44"/>
                                <a:gd name="T25" fmla="*/ 0 h 100"/>
                                <a:gd name="T26" fmla="*/ 0 w 44"/>
                                <a:gd name="T27" fmla="*/ 0 h 100"/>
                                <a:gd name="T28" fmla="*/ 0 w 44"/>
                                <a:gd name="T29" fmla="*/ 0 h 100"/>
                                <a:gd name="T30" fmla="*/ 0 w 44"/>
                                <a:gd name="T31" fmla="*/ 0 h 100"/>
                                <a:gd name="T32" fmla="*/ 0 w 44"/>
                                <a:gd name="T33" fmla="*/ 0 h 1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100"/>
                                <a:gd name="T53" fmla="*/ 44 w 44"/>
                                <a:gd name="T54" fmla="*/ 100 h 1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100">
                                  <a:moveTo>
                                    <a:pt x="18" y="0"/>
                                  </a:moveTo>
                                  <a:lnTo>
                                    <a:pt x="19" y="31"/>
                                  </a:lnTo>
                                  <a:lnTo>
                                    <a:pt x="8" y="44"/>
                                  </a:lnTo>
                                  <a:lnTo>
                                    <a:pt x="13" y="46"/>
                                  </a:lnTo>
                                  <a:lnTo>
                                    <a:pt x="31" y="23"/>
                                  </a:lnTo>
                                  <a:lnTo>
                                    <a:pt x="41" y="30"/>
                                  </a:lnTo>
                                  <a:lnTo>
                                    <a:pt x="41" y="38"/>
                                  </a:lnTo>
                                  <a:lnTo>
                                    <a:pt x="29" y="48"/>
                                  </a:lnTo>
                                  <a:lnTo>
                                    <a:pt x="44" y="62"/>
                                  </a:lnTo>
                                  <a:lnTo>
                                    <a:pt x="19" y="56"/>
                                  </a:lnTo>
                                  <a:lnTo>
                                    <a:pt x="18" y="59"/>
                                  </a:lnTo>
                                  <a:lnTo>
                                    <a:pt x="18" y="79"/>
                                  </a:lnTo>
                                  <a:lnTo>
                                    <a:pt x="27" y="100"/>
                                  </a:lnTo>
                                  <a:lnTo>
                                    <a:pt x="11" y="79"/>
                                  </a:lnTo>
                                  <a:lnTo>
                                    <a:pt x="0" y="36"/>
                                  </a:lnTo>
                                  <a:lnTo>
                                    <a:pt x="5" y="15"/>
                                  </a:lnTo>
                                  <a:lnTo>
                                    <a:pt x="18"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11" name="Freeform 1590"/>
                            <p:cNvSpPr>
                              <a:spLocks/>
                            </p:cNvSpPr>
                            <p:nvPr/>
                          </p:nvSpPr>
                          <p:spPr bwMode="auto">
                            <a:xfrm>
                              <a:off x="5047" y="2977"/>
                              <a:ext cx="5" cy="9"/>
                            </a:xfrm>
                            <a:custGeom>
                              <a:avLst/>
                              <a:gdLst>
                                <a:gd name="T0" fmla="*/ 0 w 12"/>
                                <a:gd name="T1" fmla="*/ 0 h 20"/>
                                <a:gd name="T2" fmla="*/ 0 w 12"/>
                                <a:gd name="T3" fmla="*/ 0 h 20"/>
                                <a:gd name="T4" fmla="*/ 0 w 12"/>
                                <a:gd name="T5" fmla="*/ 0 h 20"/>
                                <a:gd name="T6" fmla="*/ 0 w 12"/>
                                <a:gd name="T7" fmla="*/ 0 h 20"/>
                                <a:gd name="T8" fmla="*/ 0 w 12"/>
                                <a:gd name="T9" fmla="*/ 0 h 20"/>
                                <a:gd name="T10" fmla="*/ 0 60000 65536"/>
                                <a:gd name="T11" fmla="*/ 0 60000 65536"/>
                                <a:gd name="T12" fmla="*/ 0 60000 65536"/>
                                <a:gd name="T13" fmla="*/ 0 60000 65536"/>
                                <a:gd name="T14" fmla="*/ 0 60000 65536"/>
                                <a:gd name="T15" fmla="*/ 0 w 12"/>
                                <a:gd name="T16" fmla="*/ 0 h 20"/>
                                <a:gd name="T17" fmla="*/ 12 w 12"/>
                                <a:gd name="T18" fmla="*/ 20 h 20"/>
                              </a:gdLst>
                              <a:ahLst/>
                              <a:cxnLst>
                                <a:cxn ang="T10">
                                  <a:pos x="T0" y="T1"/>
                                </a:cxn>
                                <a:cxn ang="T11">
                                  <a:pos x="T2" y="T3"/>
                                </a:cxn>
                                <a:cxn ang="T12">
                                  <a:pos x="T4" y="T5"/>
                                </a:cxn>
                                <a:cxn ang="T13">
                                  <a:pos x="T6" y="T7"/>
                                </a:cxn>
                                <a:cxn ang="T14">
                                  <a:pos x="T8" y="T9"/>
                                </a:cxn>
                              </a:cxnLst>
                              <a:rect l="T15" t="T16" r="T17" b="T18"/>
                              <a:pathLst>
                                <a:path w="12" h="20">
                                  <a:moveTo>
                                    <a:pt x="9" y="0"/>
                                  </a:moveTo>
                                  <a:lnTo>
                                    <a:pt x="12" y="12"/>
                                  </a:lnTo>
                                  <a:lnTo>
                                    <a:pt x="2" y="20"/>
                                  </a:lnTo>
                                  <a:lnTo>
                                    <a:pt x="0" y="9"/>
                                  </a:lnTo>
                                  <a:lnTo>
                                    <a:pt x="9"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12" name="Freeform 1591"/>
                            <p:cNvSpPr>
                              <a:spLocks/>
                            </p:cNvSpPr>
                            <p:nvPr/>
                          </p:nvSpPr>
                          <p:spPr bwMode="auto">
                            <a:xfrm>
                              <a:off x="5047" y="2977"/>
                              <a:ext cx="5" cy="9"/>
                            </a:xfrm>
                            <a:custGeom>
                              <a:avLst/>
                              <a:gdLst>
                                <a:gd name="T0" fmla="*/ 0 w 12"/>
                                <a:gd name="T1" fmla="*/ 0 h 20"/>
                                <a:gd name="T2" fmla="*/ 0 w 12"/>
                                <a:gd name="T3" fmla="*/ 0 h 20"/>
                                <a:gd name="T4" fmla="*/ 0 w 12"/>
                                <a:gd name="T5" fmla="*/ 0 h 20"/>
                                <a:gd name="T6" fmla="*/ 0 w 12"/>
                                <a:gd name="T7" fmla="*/ 0 h 20"/>
                                <a:gd name="T8" fmla="*/ 0 w 12"/>
                                <a:gd name="T9" fmla="*/ 0 h 20"/>
                                <a:gd name="T10" fmla="*/ 0 60000 65536"/>
                                <a:gd name="T11" fmla="*/ 0 60000 65536"/>
                                <a:gd name="T12" fmla="*/ 0 60000 65536"/>
                                <a:gd name="T13" fmla="*/ 0 60000 65536"/>
                                <a:gd name="T14" fmla="*/ 0 60000 65536"/>
                                <a:gd name="T15" fmla="*/ 0 w 12"/>
                                <a:gd name="T16" fmla="*/ 0 h 20"/>
                                <a:gd name="T17" fmla="*/ 12 w 12"/>
                                <a:gd name="T18" fmla="*/ 20 h 20"/>
                              </a:gdLst>
                              <a:ahLst/>
                              <a:cxnLst>
                                <a:cxn ang="T10">
                                  <a:pos x="T0" y="T1"/>
                                </a:cxn>
                                <a:cxn ang="T11">
                                  <a:pos x="T2" y="T3"/>
                                </a:cxn>
                                <a:cxn ang="T12">
                                  <a:pos x="T4" y="T5"/>
                                </a:cxn>
                                <a:cxn ang="T13">
                                  <a:pos x="T6" y="T7"/>
                                </a:cxn>
                                <a:cxn ang="T14">
                                  <a:pos x="T8" y="T9"/>
                                </a:cxn>
                              </a:cxnLst>
                              <a:rect l="T15" t="T16" r="T17" b="T18"/>
                              <a:pathLst>
                                <a:path w="12" h="20">
                                  <a:moveTo>
                                    <a:pt x="9" y="0"/>
                                  </a:moveTo>
                                  <a:lnTo>
                                    <a:pt x="12" y="12"/>
                                  </a:lnTo>
                                  <a:lnTo>
                                    <a:pt x="2" y="20"/>
                                  </a:lnTo>
                                  <a:lnTo>
                                    <a:pt x="0" y="9"/>
                                  </a:lnTo>
                                  <a:lnTo>
                                    <a:pt x="9"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13" name="Freeform 1592"/>
                            <p:cNvSpPr>
                              <a:spLocks/>
                            </p:cNvSpPr>
                            <p:nvPr/>
                          </p:nvSpPr>
                          <p:spPr bwMode="auto">
                            <a:xfrm>
                              <a:off x="5014" y="3057"/>
                              <a:ext cx="18" cy="13"/>
                            </a:xfrm>
                            <a:custGeom>
                              <a:avLst/>
                              <a:gdLst>
                                <a:gd name="T0" fmla="*/ 0 w 39"/>
                                <a:gd name="T1" fmla="*/ 0 h 28"/>
                                <a:gd name="T2" fmla="*/ 0 w 39"/>
                                <a:gd name="T3" fmla="*/ 0 h 28"/>
                                <a:gd name="T4" fmla="*/ 0 w 39"/>
                                <a:gd name="T5" fmla="*/ 0 h 28"/>
                                <a:gd name="T6" fmla="*/ 0 w 39"/>
                                <a:gd name="T7" fmla="*/ 0 h 28"/>
                                <a:gd name="T8" fmla="*/ 0 w 39"/>
                                <a:gd name="T9" fmla="*/ 0 h 28"/>
                                <a:gd name="T10" fmla="*/ 0 w 39"/>
                                <a:gd name="T11" fmla="*/ 0 h 28"/>
                                <a:gd name="T12" fmla="*/ 0 w 39"/>
                                <a:gd name="T13" fmla="*/ 0 h 28"/>
                                <a:gd name="T14" fmla="*/ 0 w 39"/>
                                <a:gd name="T15" fmla="*/ 0 h 28"/>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28"/>
                                <a:gd name="T26" fmla="*/ 39 w 39"/>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28">
                                  <a:moveTo>
                                    <a:pt x="0" y="2"/>
                                  </a:moveTo>
                                  <a:lnTo>
                                    <a:pt x="23" y="0"/>
                                  </a:lnTo>
                                  <a:lnTo>
                                    <a:pt x="37" y="10"/>
                                  </a:lnTo>
                                  <a:lnTo>
                                    <a:pt x="39" y="18"/>
                                  </a:lnTo>
                                  <a:lnTo>
                                    <a:pt x="24" y="28"/>
                                  </a:lnTo>
                                  <a:lnTo>
                                    <a:pt x="16" y="26"/>
                                  </a:lnTo>
                                  <a:lnTo>
                                    <a:pt x="5" y="16"/>
                                  </a:lnTo>
                                  <a:lnTo>
                                    <a:pt x="0" y="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14" name="Freeform 1593"/>
                            <p:cNvSpPr>
                              <a:spLocks/>
                            </p:cNvSpPr>
                            <p:nvPr/>
                          </p:nvSpPr>
                          <p:spPr bwMode="auto">
                            <a:xfrm>
                              <a:off x="5014" y="3057"/>
                              <a:ext cx="18" cy="13"/>
                            </a:xfrm>
                            <a:custGeom>
                              <a:avLst/>
                              <a:gdLst>
                                <a:gd name="T0" fmla="*/ 0 w 39"/>
                                <a:gd name="T1" fmla="*/ 0 h 28"/>
                                <a:gd name="T2" fmla="*/ 0 w 39"/>
                                <a:gd name="T3" fmla="*/ 0 h 28"/>
                                <a:gd name="T4" fmla="*/ 0 w 39"/>
                                <a:gd name="T5" fmla="*/ 0 h 28"/>
                                <a:gd name="T6" fmla="*/ 0 w 39"/>
                                <a:gd name="T7" fmla="*/ 0 h 28"/>
                                <a:gd name="T8" fmla="*/ 0 w 39"/>
                                <a:gd name="T9" fmla="*/ 0 h 28"/>
                                <a:gd name="T10" fmla="*/ 0 w 39"/>
                                <a:gd name="T11" fmla="*/ 0 h 28"/>
                                <a:gd name="T12" fmla="*/ 0 w 39"/>
                                <a:gd name="T13" fmla="*/ 0 h 28"/>
                                <a:gd name="T14" fmla="*/ 0 w 39"/>
                                <a:gd name="T15" fmla="*/ 0 h 28"/>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28"/>
                                <a:gd name="T26" fmla="*/ 39 w 39"/>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28">
                                  <a:moveTo>
                                    <a:pt x="0" y="2"/>
                                  </a:moveTo>
                                  <a:lnTo>
                                    <a:pt x="23" y="0"/>
                                  </a:lnTo>
                                  <a:lnTo>
                                    <a:pt x="37" y="10"/>
                                  </a:lnTo>
                                  <a:lnTo>
                                    <a:pt x="39" y="18"/>
                                  </a:lnTo>
                                  <a:lnTo>
                                    <a:pt x="24" y="28"/>
                                  </a:lnTo>
                                  <a:lnTo>
                                    <a:pt x="16" y="26"/>
                                  </a:lnTo>
                                  <a:lnTo>
                                    <a:pt x="5" y="16"/>
                                  </a:lnTo>
                                  <a:lnTo>
                                    <a:pt x="0" y="2"/>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15" name="Freeform 1594"/>
                            <p:cNvSpPr>
                              <a:spLocks/>
                            </p:cNvSpPr>
                            <p:nvPr/>
                          </p:nvSpPr>
                          <p:spPr bwMode="auto">
                            <a:xfrm>
                              <a:off x="5006" y="3041"/>
                              <a:ext cx="13" cy="2"/>
                            </a:xfrm>
                            <a:custGeom>
                              <a:avLst/>
                              <a:gdLst>
                                <a:gd name="T0" fmla="*/ 0 w 26"/>
                                <a:gd name="T1" fmla="*/ 0 h 7"/>
                                <a:gd name="T2" fmla="*/ 1 w 26"/>
                                <a:gd name="T3" fmla="*/ 0 h 7"/>
                                <a:gd name="T4" fmla="*/ 1 w 26"/>
                                <a:gd name="T5" fmla="*/ 0 h 7"/>
                                <a:gd name="T6" fmla="*/ 0 w 26"/>
                                <a:gd name="T7" fmla="*/ 0 h 7"/>
                                <a:gd name="T8" fmla="*/ 0 60000 65536"/>
                                <a:gd name="T9" fmla="*/ 0 60000 65536"/>
                                <a:gd name="T10" fmla="*/ 0 60000 65536"/>
                                <a:gd name="T11" fmla="*/ 0 60000 65536"/>
                                <a:gd name="T12" fmla="*/ 0 w 26"/>
                                <a:gd name="T13" fmla="*/ 0 h 7"/>
                                <a:gd name="T14" fmla="*/ 26 w 26"/>
                                <a:gd name="T15" fmla="*/ 7 h 7"/>
                              </a:gdLst>
                              <a:ahLst/>
                              <a:cxnLst>
                                <a:cxn ang="T8">
                                  <a:pos x="T0" y="T1"/>
                                </a:cxn>
                                <a:cxn ang="T9">
                                  <a:pos x="T2" y="T3"/>
                                </a:cxn>
                                <a:cxn ang="T10">
                                  <a:pos x="T4" y="T5"/>
                                </a:cxn>
                                <a:cxn ang="T11">
                                  <a:pos x="T6" y="T7"/>
                                </a:cxn>
                              </a:cxnLst>
                              <a:rect l="T12" t="T13" r="T14" b="T15"/>
                              <a:pathLst>
                                <a:path w="26" h="7">
                                  <a:moveTo>
                                    <a:pt x="0" y="2"/>
                                  </a:moveTo>
                                  <a:lnTo>
                                    <a:pt x="26" y="0"/>
                                  </a:lnTo>
                                  <a:lnTo>
                                    <a:pt x="2" y="7"/>
                                  </a:lnTo>
                                  <a:lnTo>
                                    <a:pt x="0" y="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16" name="Freeform 1595"/>
                            <p:cNvSpPr>
                              <a:spLocks/>
                            </p:cNvSpPr>
                            <p:nvPr/>
                          </p:nvSpPr>
                          <p:spPr bwMode="auto">
                            <a:xfrm>
                              <a:off x="5006" y="3041"/>
                              <a:ext cx="13" cy="2"/>
                            </a:xfrm>
                            <a:custGeom>
                              <a:avLst/>
                              <a:gdLst>
                                <a:gd name="T0" fmla="*/ 0 w 26"/>
                                <a:gd name="T1" fmla="*/ 0 h 7"/>
                                <a:gd name="T2" fmla="*/ 1 w 26"/>
                                <a:gd name="T3" fmla="*/ 0 h 7"/>
                                <a:gd name="T4" fmla="*/ 1 w 26"/>
                                <a:gd name="T5" fmla="*/ 0 h 7"/>
                                <a:gd name="T6" fmla="*/ 0 w 26"/>
                                <a:gd name="T7" fmla="*/ 0 h 7"/>
                                <a:gd name="T8" fmla="*/ 0 60000 65536"/>
                                <a:gd name="T9" fmla="*/ 0 60000 65536"/>
                                <a:gd name="T10" fmla="*/ 0 60000 65536"/>
                                <a:gd name="T11" fmla="*/ 0 60000 65536"/>
                                <a:gd name="T12" fmla="*/ 0 w 26"/>
                                <a:gd name="T13" fmla="*/ 0 h 7"/>
                                <a:gd name="T14" fmla="*/ 26 w 26"/>
                                <a:gd name="T15" fmla="*/ 7 h 7"/>
                              </a:gdLst>
                              <a:ahLst/>
                              <a:cxnLst>
                                <a:cxn ang="T8">
                                  <a:pos x="T0" y="T1"/>
                                </a:cxn>
                                <a:cxn ang="T9">
                                  <a:pos x="T2" y="T3"/>
                                </a:cxn>
                                <a:cxn ang="T10">
                                  <a:pos x="T4" y="T5"/>
                                </a:cxn>
                                <a:cxn ang="T11">
                                  <a:pos x="T6" y="T7"/>
                                </a:cxn>
                              </a:cxnLst>
                              <a:rect l="T12" t="T13" r="T14" b="T15"/>
                              <a:pathLst>
                                <a:path w="26" h="7">
                                  <a:moveTo>
                                    <a:pt x="0" y="2"/>
                                  </a:moveTo>
                                  <a:lnTo>
                                    <a:pt x="26" y="0"/>
                                  </a:lnTo>
                                  <a:lnTo>
                                    <a:pt x="2" y="7"/>
                                  </a:lnTo>
                                  <a:lnTo>
                                    <a:pt x="0" y="2"/>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17" name="Freeform 1596"/>
                            <p:cNvSpPr>
                              <a:spLocks/>
                            </p:cNvSpPr>
                            <p:nvPr/>
                          </p:nvSpPr>
                          <p:spPr bwMode="auto">
                            <a:xfrm>
                              <a:off x="4991" y="3039"/>
                              <a:ext cx="13" cy="5"/>
                            </a:xfrm>
                            <a:custGeom>
                              <a:avLst/>
                              <a:gdLst>
                                <a:gd name="T0" fmla="*/ 0 w 28"/>
                                <a:gd name="T1" fmla="*/ 0 h 12"/>
                                <a:gd name="T2" fmla="*/ 0 w 28"/>
                                <a:gd name="T3" fmla="*/ 0 h 12"/>
                                <a:gd name="T4" fmla="*/ 0 w 28"/>
                                <a:gd name="T5" fmla="*/ 0 h 12"/>
                                <a:gd name="T6" fmla="*/ 0 w 28"/>
                                <a:gd name="T7" fmla="*/ 0 h 12"/>
                                <a:gd name="T8" fmla="*/ 0 60000 65536"/>
                                <a:gd name="T9" fmla="*/ 0 60000 65536"/>
                                <a:gd name="T10" fmla="*/ 0 60000 65536"/>
                                <a:gd name="T11" fmla="*/ 0 60000 65536"/>
                                <a:gd name="T12" fmla="*/ 0 w 28"/>
                                <a:gd name="T13" fmla="*/ 0 h 12"/>
                                <a:gd name="T14" fmla="*/ 28 w 28"/>
                                <a:gd name="T15" fmla="*/ 12 h 12"/>
                              </a:gdLst>
                              <a:ahLst/>
                              <a:cxnLst>
                                <a:cxn ang="T8">
                                  <a:pos x="T0" y="T1"/>
                                </a:cxn>
                                <a:cxn ang="T9">
                                  <a:pos x="T2" y="T3"/>
                                </a:cxn>
                                <a:cxn ang="T10">
                                  <a:pos x="T4" y="T5"/>
                                </a:cxn>
                                <a:cxn ang="T11">
                                  <a:pos x="T6" y="T7"/>
                                </a:cxn>
                              </a:cxnLst>
                              <a:rect l="T12" t="T13" r="T14" b="T15"/>
                              <a:pathLst>
                                <a:path w="28" h="12">
                                  <a:moveTo>
                                    <a:pt x="0" y="0"/>
                                  </a:moveTo>
                                  <a:lnTo>
                                    <a:pt x="28" y="3"/>
                                  </a:lnTo>
                                  <a:lnTo>
                                    <a:pt x="7" y="12"/>
                                  </a:lnTo>
                                  <a:lnTo>
                                    <a:pt x="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18" name="Freeform 1597"/>
                            <p:cNvSpPr>
                              <a:spLocks/>
                            </p:cNvSpPr>
                            <p:nvPr/>
                          </p:nvSpPr>
                          <p:spPr bwMode="auto">
                            <a:xfrm>
                              <a:off x="4991" y="3039"/>
                              <a:ext cx="13" cy="5"/>
                            </a:xfrm>
                            <a:custGeom>
                              <a:avLst/>
                              <a:gdLst>
                                <a:gd name="T0" fmla="*/ 0 w 28"/>
                                <a:gd name="T1" fmla="*/ 0 h 12"/>
                                <a:gd name="T2" fmla="*/ 0 w 28"/>
                                <a:gd name="T3" fmla="*/ 0 h 12"/>
                                <a:gd name="T4" fmla="*/ 0 w 28"/>
                                <a:gd name="T5" fmla="*/ 0 h 12"/>
                                <a:gd name="T6" fmla="*/ 0 w 28"/>
                                <a:gd name="T7" fmla="*/ 0 h 12"/>
                                <a:gd name="T8" fmla="*/ 0 60000 65536"/>
                                <a:gd name="T9" fmla="*/ 0 60000 65536"/>
                                <a:gd name="T10" fmla="*/ 0 60000 65536"/>
                                <a:gd name="T11" fmla="*/ 0 60000 65536"/>
                                <a:gd name="T12" fmla="*/ 0 w 28"/>
                                <a:gd name="T13" fmla="*/ 0 h 12"/>
                                <a:gd name="T14" fmla="*/ 28 w 28"/>
                                <a:gd name="T15" fmla="*/ 12 h 12"/>
                              </a:gdLst>
                              <a:ahLst/>
                              <a:cxnLst>
                                <a:cxn ang="T8">
                                  <a:pos x="T0" y="T1"/>
                                </a:cxn>
                                <a:cxn ang="T9">
                                  <a:pos x="T2" y="T3"/>
                                </a:cxn>
                                <a:cxn ang="T10">
                                  <a:pos x="T4" y="T5"/>
                                </a:cxn>
                                <a:cxn ang="T11">
                                  <a:pos x="T6" y="T7"/>
                                </a:cxn>
                              </a:cxnLst>
                              <a:rect l="T12" t="T13" r="T14" b="T15"/>
                              <a:pathLst>
                                <a:path w="28" h="12">
                                  <a:moveTo>
                                    <a:pt x="0" y="0"/>
                                  </a:moveTo>
                                  <a:lnTo>
                                    <a:pt x="28" y="3"/>
                                  </a:lnTo>
                                  <a:lnTo>
                                    <a:pt x="7" y="12"/>
                                  </a:lnTo>
                                  <a:lnTo>
                                    <a:pt x="0"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19" name="Freeform 1598"/>
                            <p:cNvSpPr>
                              <a:spLocks/>
                            </p:cNvSpPr>
                            <p:nvPr/>
                          </p:nvSpPr>
                          <p:spPr bwMode="auto">
                            <a:xfrm>
                              <a:off x="4974" y="3033"/>
                              <a:ext cx="4" cy="4"/>
                            </a:xfrm>
                            <a:custGeom>
                              <a:avLst/>
                              <a:gdLst>
                                <a:gd name="T0" fmla="*/ 0 w 10"/>
                                <a:gd name="T1" fmla="*/ 1 h 8"/>
                                <a:gd name="T2" fmla="*/ 0 w 10"/>
                                <a:gd name="T3" fmla="*/ 0 h 8"/>
                                <a:gd name="T4" fmla="*/ 0 w 10"/>
                                <a:gd name="T5" fmla="*/ 1 h 8"/>
                                <a:gd name="T6" fmla="*/ 0 w 10"/>
                                <a:gd name="T7" fmla="*/ 1 h 8"/>
                                <a:gd name="T8" fmla="*/ 0 w 10"/>
                                <a:gd name="T9" fmla="*/ 1 h 8"/>
                                <a:gd name="T10" fmla="*/ 0 60000 65536"/>
                                <a:gd name="T11" fmla="*/ 0 60000 65536"/>
                                <a:gd name="T12" fmla="*/ 0 60000 65536"/>
                                <a:gd name="T13" fmla="*/ 0 60000 65536"/>
                                <a:gd name="T14" fmla="*/ 0 60000 65536"/>
                                <a:gd name="T15" fmla="*/ 0 w 10"/>
                                <a:gd name="T16" fmla="*/ 0 h 8"/>
                                <a:gd name="T17" fmla="*/ 10 w 10"/>
                                <a:gd name="T18" fmla="*/ 8 h 8"/>
                              </a:gdLst>
                              <a:ahLst/>
                              <a:cxnLst>
                                <a:cxn ang="T10">
                                  <a:pos x="T0" y="T1"/>
                                </a:cxn>
                                <a:cxn ang="T11">
                                  <a:pos x="T2" y="T3"/>
                                </a:cxn>
                                <a:cxn ang="T12">
                                  <a:pos x="T4" y="T5"/>
                                </a:cxn>
                                <a:cxn ang="T13">
                                  <a:pos x="T6" y="T7"/>
                                </a:cxn>
                                <a:cxn ang="T14">
                                  <a:pos x="T8" y="T9"/>
                                </a:cxn>
                              </a:cxnLst>
                              <a:rect l="T15" t="T16" r="T17" b="T18"/>
                              <a:pathLst>
                                <a:path w="10" h="8">
                                  <a:moveTo>
                                    <a:pt x="0" y="3"/>
                                  </a:moveTo>
                                  <a:lnTo>
                                    <a:pt x="10" y="0"/>
                                  </a:lnTo>
                                  <a:lnTo>
                                    <a:pt x="8" y="6"/>
                                  </a:lnTo>
                                  <a:lnTo>
                                    <a:pt x="2" y="8"/>
                                  </a:lnTo>
                                  <a:lnTo>
                                    <a:pt x="0" y="3"/>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20" name="Freeform 1599"/>
                            <p:cNvSpPr>
                              <a:spLocks/>
                            </p:cNvSpPr>
                            <p:nvPr/>
                          </p:nvSpPr>
                          <p:spPr bwMode="auto">
                            <a:xfrm>
                              <a:off x="4974" y="3033"/>
                              <a:ext cx="4" cy="4"/>
                            </a:xfrm>
                            <a:custGeom>
                              <a:avLst/>
                              <a:gdLst>
                                <a:gd name="T0" fmla="*/ 0 w 10"/>
                                <a:gd name="T1" fmla="*/ 1 h 8"/>
                                <a:gd name="T2" fmla="*/ 0 w 10"/>
                                <a:gd name="T3" fmla="*/ 0 h 8"/>
                                <a:gd name="T4" fmla="*/ 0 w 10"/>
                                <a:gd name="T5" fmla="*/ 1 h 8"/>
                                <a:gd name="T6" fmla="*/ 0 w 10"/>
                                <a:gd name="T7" fmla="*/ 1 h 8"/>
                                <a:gd name="T8" fmla="*/ 0 w 10"/>
                                <a:gd name="T9" fmla="*/ 1 h 8"/>
                                <a:gd name="T10" fmla="*/ 0 60000 65536"/>
                                <a:gd name="T11" fmla="*/ 0 60000 65536"/>
                                <a:gd name="T12" fmla="*/ 0 60000 65536"/>
                                <a:gd name="T13" fmla="*/ 0 60000 65536"/>
                                <a:gd name="T14" fmla="*/ 0 60000 65536"/>
                                <a:gd name="T15" fmla="*/ 0 w 10"/>
                                <a:gd name="T16" fmla="*/ 0 h 8"/>
                                <a:gd name="T17" fmla="*/ 10 w 10"/>
                                <a:gd name="T18" fmla="*/ 8 h 8"/>
                              </a:gdLst>
                              <a:ahLst/>
                              <a:cxnLst>
                                <a:cxn ang="T10">
                                  <a:pos x="T0" y="T1"/>
                                </a:cxn>
                                <a:cxn ang="T11">
                                  <a:pos x="T2" y="T3"/>
                                </a:cxn>
                                <a:cxn ang="T12">
                                  <a:pos x="T4" y="T5"/>
                                </a:cxn>
                                <a:cxn ang="T13">
                                  <a:pos x="T6" y="T7"/>
                                </a:cxn>
                                <a:cxn ang="T14">
                                  <a:pos x="T8" y="T9"/>
                                </a:cxn>
                              </a:cxnLst>
                              <a:rect l="T15" t="T16" r="T17" b="T18"/>
                              <a:pathLst>
                                <a:path w="10" h="8">
                                  <a:moveTo>
                                    <a:pt x="0" y="3"/>
                                  </a:moveTo>
                                  <a:lnTo>
                                    <a:pt x="10" y="0"/>
                                  </a:lnTo>
                                  <a:lnTo>
                                    <a:pt x="8" y="6"/>
                                  </a:lnTo>
                                  <a:lnTo>
                                    <a:pt x="2" y="8"/>
                                  </a:lnTo>
                                  <a:lnTo>
                                    <a:pt x="0" y="3"/>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21" name="Freeform 1600"/>
                            <p:cNvSpPr>
                              <a:spLocks/>
                            </p:cNvSpPr>
                            <p:nvPr/>
                          </p:nvSpPr>
                          <p:spPr bwMode="auto">
                            <a:xfrm>
                              <a:off x="4969" y="3031"/>
                              <a:ext cx="4" cy="6"/>
                            </a:xfrm>
                            <a:custGeom>
                              <a:avLst/>
                              <a:gdLst>
                                <a:gd name="T0" fmla="*/ 1 w 8"/>
                                <a:gd name="T1" fmla="*/ 0 h 11"/>
                                <a:gd name="T2" fmla="*/ 1 w 8"/>
                                <a:gd name="T3" fmla="*/ 1 h 11"/>
                                <a:gd name="T4" fmla="*/ 0 w 8"/>
                                <a:gd name="T5" fmla="*/ 1 h 11"/>
                                <a:gd name="T6" fmla="*/ 0 w 8"/>
                                <a:gd name="T7" fmla="*/ 1 h 11"/>
                                <a:gd name="T8" fmla="*/ 1 w 8"/>
                                <a:gd name="T9" fmla="*/ 0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6" y="0"/>
                                  </a:moveTo>
                                  <a:lnTo>
                                    <a:pt x="8" y="5"/>
                                  </a:lnTo>
                                  <a:lnTo>
                                    <a:pt x="0" y="11"/>
                                  </a:lnTo>
                                  <a:lnTo>
                                    <a:pt x="0" y="3"/>
                                  </a:lnTo>
                                  <a:lnTo>
                                    <a:pt x="6"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22" name="Freeform 1601"/>
                            <p:cNvSpPr>
                              <a:spLocks/>
                            </p:cNvSpPr>
                            <p:nvPr/>
                          </p:nvSpPr>
                          <p:spPr bwMode="auto">
                            <a:xfrm>
                              <a:off x="4969" y="3031"/>
                              <a:ext cx="4" cy="6"/>
                            </a:xfrm>
                            <a:custGeom>
                              <a:avLst/>
                              <a:gdLst>
                                <a:gd name="T0" fmla="*/ 1 w 8"/>
                                <a:gd name="T1" fmla="*/ 0 h 11"/>
                                <a:gd name="T2" fmla="*/ 1 w 8"/>
                                <a:gd name="T3" fmla="*/ 1 h 11"/>
                                <a:gd name="T4" fmla="*/ 0 w 8"/>
                                <a:gd name="T5" fmla="*/ 1 h 11"/>
                                <a:gd name="T6" fmla="*/ 0 w 8"/>
                                <a:gd name="T7" fmla="*/ 1 h 11"/>
                                <a:gd name="T8" fmla="*/ 1 w 8"/>
                                <a:gd name="T9" fmla="*/ 0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6" y="0"/>
                                  </a:moveTo>
                                  <a:lnTo>
                                    <a:pt x="8" y="5"/>
                                  </a:lnTo>
                                  <a:lnTo>
                                    <a:pt x="0" y="11"/>
                                  </a:lnTo>
                                  <a:lnTo>
                                    <a:pt x="0" y="3"/>
                                  </a:lnTo>
                                  <a:lnTo>
                                    <a:pt x="6"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23" name="Freeform 1602"/>
                            <p:cNvSpPr>
                              <a:spLocks/>
                            </p:cNvSpPr>
                            <p:nvPr/>
                          </p:nvSpPr>
                          <p:spPr bwMode="auto">
                            <a:xfrm>
                              <a:off x="4970" y="3073"/>
                              <a:ext cx="4" cy="2"/>
                            </a:xfrm>
                            <a:custGeom>
                              <a:avLst/>
                              <a:gdLst>
                                <a:gd name="T0" fmla="*/ 0 w 6"/>
                                <a:gd name="T1" fmla="*/ 0 h 7"/>
                                <a:gd name="T2" fmla="*/ 1 w 6"/>
                                <a:gd name="T3" fmla="*/ 0 h 7"/>
                                <a:gd name="T4" fmla="*/ 1 w 6"/>
                                <a:gd name="T5" fmla="*/ 0 h 7"/>
                                <a:gd name="T6" fmla="*/ 0 w 6"/>
                                <a:gd name="T7" fmla="*/ 0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0" y="0"/>
                                  </a:moveTo>
                                  <a:lnTo>
                                    <a:pt x="6" y="0"/>
                                  </a:lnTo>
                                  <a:lnTo>
                                    <a:pt x="6" y="7"/>
                                  </a:lnTo>
                                  <a:lnTo>
                                    <a:pt x="0"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24" name="Freeform 1603"/>
                            <p:cNvSpPr>
                              <a:spLocks/>
                            </p:cNvSpPr>
                            <p:nvPr/>
                          </p:nvSpPr>
                          <p:spPr bwMode="auto">
                            <a:xfrm>
                              <a:off x="4966" y="3077"/>
                              <a:ext cx="8" cy="18"/>
                            </a:xfrm>
                            <a:custGeom>
                              <a:avLst/>
                              <a:gdLst>
                                <a:gd name="T0" fmla="*/ 1 w 16"/>
                                <a:gd name="T1" fmla="*/ 0 h 41"/>
                                <a:gd name="T2" fmla="*/ 1 w 16"/>
                                <a:gd name="T3" fmla="*/ 0 h 41"/>
                                <a:gd name="T4" fmla="*/ 1 w 16"/>
                                <a:gd name="T5" fmla="*/ 0 h 41"/>
                                <a:gd name="T6" fmla="*/ 1 w 16"/>
                                <a:gd name="T7" fmla="*/ 0 h 41"/>
                                <a:gd name="T8" fmla="*/ 1 w 16"/>
                                <a:gd name="T9" fmla="*/ 0 h 41"/>
                                <a:gd name="T10" fmla="*/ 1 w 16"/>
                                <a:gd name="T11" fmla="*/ 0 h 41"/>
                                <a:gd name="T12" fmla="*/ 0 w 16"/>
                                <a:gd name="T13" fmla="*/ 0 h 41"/>
                                <a:gd name="T14" fmla="*/ 1 w 16"/>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41"/>
                                <a:gd name="T26" fmla="*/ 16 w 16"/>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41">
                                  <a:moveTo>
                                    <a:pt x="5" y="21"/>
                                  </a:moveTo>
                                  <a:lnTo>
                                    <a:pt x="10" y="0"/>
                                  </a:lnTo>
                                  <a:lnTo>
                                    <a:pt x="16" y="15"/>
                                  </a:lnTo>
                                  <a:lnTo>
                                    <a:pt x="10" y="21"/>
                                  </a:lnTo>
                                  <a:lnTo>
                                    <a:pt x="15" y="31"/>
                                  </a:lnTo>
                                  <a:lnTo>
                                    <a:pt x="5" y="41"/>
                                  </a:lnTo>
                                  <a:lnTo>
                                    <a:pt x="0" y="33"/>
                                  </a:lnTo>
                                  <a:lnTo>
                                    <a:pt x="5" y="21"/>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25" name="Freeform 1604"/>
                            <p:cNvSpPr>
                              <a:spLocks/>
                            </p:cNvSpPr>
                            <p:nvPr/>
                          </p:nvSpPr>
                          <p:spPr bwMode="auto">
                            <a:xfrm>
                              <a:off x="4966" y="3077"/>
                              <a:ext cx="8" cy="18"/>
                            </a:xfrm>
                            <a:custGeom>
                              <a:avLst/>
                              <a:gdLst>
                                <a:gd name="T0" fmla="*/ 1 w 16"/>
                                <a:gd name="T1" fmla="*/ 0 h 41"/>
                                <a:gd name="T2" fmla="*/ 1 w 16"/>
                                <a:gd name="T3" fmla="*/ 0 h 41"/>
                                <a:gd name="T4" fmla="*/ 1 w 16"/>
                                <a:gd name="T5" fmla="*/ 0 h 41"/>
                                <a:gd name="T6" fmla="*/ 1 w 16"/>
                                <a:gd name="T7" fmla="*/ 0 h 41"/>
                                <a:gd name="T8" fmla="*/ 1 w 16"/>
                                <a:gd name="T9" fmla="*/ 0 h 41"/>
                                <a:gd name="T10" fmla="*/ 1 w 16"/>
                                <a:gd name="T11" fmla="*/ 0 h 41"/>
                                <a:gd name="T12" fmla="*/ 0 w 16"/>
                                <a:gd name="T13" fmla="*/ 0 h 41"/>
                                <a:gd name="T14" fmla="*/ 1 w 16"/>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41"/>
                                <a:gd name="T26" fmla="*/ 16 w 16"/>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41">
                                  <a:moveTo>
                                    <a:pt x="5" y="21"/>
                                  </a:moveTo>
                                  <a:lnTo>
                                    <a:pt x="10" y="0"/>
                                  </a:lnTo>
                                  <a:lnTo>
                                    <a:pt x="16" y="15"/>
                                  </a:lnTo>
                                  <a:lnTo>
                                    <a:pt x="10" y="21"/>
                                  </a:lnTo>
                                  <a:lnTo>
                                    <a:pt x="15" y="31"/>
                                  </a:lnTo>
                                  <a:lnTo>
                                    <a:pt x="5" y="41"/>
                                  </a:lnTo>
                                  <a:lnTo>
                                    <a:pt x="0" y="33"/>
                                  </a:lnTo>
                                  <a:lnTo>
                                    <a:pt x="5" y="21"/>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26" name="Freeform 1605"/>
                            <p:cNvSpPr>
                              <a:spLocks/>
                            </p:cNvSpPr>
                            <p:nvPr/>
                          </p:nvSpPr>
                          <p:spPr bwMode="auto">
                            <a:xfrm>
                              <a:off x="4955" y="3088"/>
                              <a:ext cx="3" cy="4"/>
                            </a:xfrm>
                            <a:custGeom>
                              <a:avLst/>
                              <a:gdLst>
                                <a:gd name="T0" fmla="*/ 0 w 8"/>
                                <a:gd name="T1" fmla="*/ 1 h 8"/>
                                <a:gd name="T2" fmla="*/ 0 w 8"/>
                                <a:gd name="T3" fmla="*/ 0 h 8"/>
                                <a:gd name="T4" fmla="*/ 0 w 8"/>
                                <a:gd name="T5" fmla="*/ 1 h 8"/>
                                <a:gd name="T6" fmla="*/ 0 w 8"/>
                                <a:gd name="T7" fmla="*/ 1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3"/>
                                  </a:moveTo>
                                  <a:lnTo>
                                    <a:pt x="3" y="0"/>
                                  </a:lnTo>
                                  <a:lnTo>
                                    <a:pt x="8" y="8"/>
                                  </a:lnTo>
                                  <a:lnTo>
                                    <a:pt x="0" y="3"/>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27" name="Freeform 1606"/>
                            <p:cNvSpPr>
                              <a:spLocks/>
                            </p:cNvSpPr>
                            <p:nvPr/>
                          </p:nvSpPr>
                          <p:spPr bwMode="auto">
                            <a:xfrm>
                              <a:off x="4913" y="2989"/>
                              <a:ext cx="89" cy="106"/>
                            </a:xfrm>
                            <a:custGeom>
                              <a:avLst/>
                              <a:gdLst>
                                <a:gd name="T0" fmla="*/ 0 w 197"/>
                                <a:gd name="T1" fmla="*/ 0 h 231"/>
                                <a:gd name="T2" fmla="*/ 0 w 197"/>
                                <a:gd name="T3" fmla="*/ 0 h 231"/>
                                <a:gd name="T4" fmla="*/ 0 w 197"/>
                                <a:gd name="T5" fmla="*/ 0 h 231"/>
                                <a:gd name="T6" fmla="*/ 0 w 197"/>
                                <a:gd name="T7" fmla="*/ 0 h 231"/>
                                <a:gd name="T8" fmla="*/ 0 w 197"/>
                                <a:gd name="T9" fmla="*/ 0 h 231"/>
                                <a:gd name="T10" fmla="*/ 0 w 197"/>
                                <a:gd name="T11" fmla="*/ 0 h 231"/>
                                <a:gd name="T12" fmla="*/ 0 w 197"/>
                                <a:gd name="T13" fmla="*/ 0 h 231"/>
                                <a:gd name="T14" fmla="*/ 0 w 197"/>
                                <a:gd name="T15" fmla="*/ 0 h 231"/>
                                <a:gd name="T16" fmla="*/ 0 w 197"/>
                                <a:gd name="T17" fmla="*/ 0 h 231"/>
                                <a:gd name="T18" fmla="*/ 0 w 197"/>
                                <a:gd name="T19" fmla="*/ 0 h 231"/>
                                <a:gd name="T20" fmla="*/ 0 w 197"/>
                                <a:gd name="T21" fmla="*/ 0 h 231"/>
                                <a:gd name="T22" fmla="*/ 0 w 197"/>
                                <a:gd name="T23" fmla="*/ 0 h 231"/>
                                <a:gd name="T24" fmla="*/ 0 w 197"/>
                                <a:gd name="T25" fmla="*/ 0 h 231"/>
                                <a:gd name="T26" fmla="*/ 0 w 197"/>
                                <a:gd name="T27" fmla="*/ 0 h 231"/>
                                <a:gd name="T28" fmla="*/ 0 w 197"/>
                                <a:gd name="T29" fmla="*/ 0 h 231"/>
                                <a:gd name="T30" fmla="*/ 0 w 197"/>
                                <a:gd name="T31" fmla="*/ 0 h 231"/>
                                <a:gd name="T32" fmla="*/ 0 w 197"/>
                                <a:gd name="T33" fmla="*/ 0 h 231"/>
                                <a:gd name="T34" fmla="*/ 0 w 197"/>
                                <a:gd name="T35" fmla="*/ 0 h 231"/>
                                <a:gd name="T36" fmla="*/ 0 w 197"/>
                                <a:gd name="T37" fmla="*/ 0 h 231"/>
                                <a:gd name="T38" fmla="*/ 0 w 197"/>
                                <a:gd name="T39" fmla="*/ 0 h 231"/>
                                <a:gd name="T40" fmla="*/ 0 w 197"/>
                                <a:gd name="T41" fmla="*/ 0 h 231"/>
                                <a:gd name="T42" fmla="*/ 0 w 197"/>
                                <a:gd name="T43" fmla="*/ 0 h 231"/>
                                <a:gd name="T44" fmla="*/ 0 w 197"/>
                                <a:gd name="T45" fmla="*/ 0 h 231"/>
                                <a:gd name="T46" fmla="*/ 0 w 197"/>
                                <a:gd name="T47" fmla="*/ 0 h 231"/>
                                <a:gd name="T48" fmla="*/ 0 w 197"/>
                                <a:gd name="T49" fmla="*/ 0 h 231"/>
                                <a:gd name="T50" fmla="*/ 0 w 197"/>
                                <a:gd name="T51" fmla="*/ 0 h 231"/>
                                <a:gd name="T52" fmla="*/ 0 w 197"/>
                                <a:gd name="T53" fmla="*/ 0 h 231"/>
                                <a:gd name="T54" fmla="*/ 0 w 197"/>
                                <a:gd name="T55" fmla="*/ 0 h 231"/>
                                <a:gd name="T56" fmla="*/ 0 w 197"/>
                                <a:gd name="T57" fmla="*/ 0 h 231"/>
                                <a:gd name="T58" fmla="*/ 0 w 197"/>
                                <a:gd name="T59" fmla="*/ 0 h 231"/>
                                <a:gd name="T60" fmla="*/ 0 w 197"/>
                                <a:gd name="T61" fmla="*/ 0 h 231"/>
                                <a:gd name="T62" fmla="*/ 0 w 197"/>
                                <a:gd name="T63" fmla="*/ 0 h 231"/>
                                <a:gd name="T64" fmla="*/ 0 w 197"/>
                                <a:gd name="T65" fmla="*/ 0 h 231"/>
                                <a:gd name="T66" fmla="*/ 0 w 197"/>
                                <a:gd name="T67" fmla="*/ 0 h 231"/>
                                <a:gd name="T68" fmla="*/ 0 w 197"/>
                                <a:gd name="T69" fmla="*/ 0 h 231"/>
                                <a:gd name="T70" fmla="*/ 0 w 197"/>
                                <a:gd name="T71" fmla="*/ 0 h 231"/>
                                <a:gd name="T72" fmla="*/ 0 w 197"/>
                                <a:gd name="T73" fmla="*/ 0 h 231"/>
                                <a:gd name="T74" fmla="*/ 0 w 197"/>
                                <a:gd name="T75" fmla="*/ 0 h 231"/>
                                <a:gd name="T76" fmla="*/ 0 w 197"/>
                                <a:gd name="T77" fmla="*/ 0 h 231"/>
                                <a:gd name="T78" fmla="*/ 0 w 197"/>
                                <a:gd name="T79" fmla="*/ 0 h 231"/>
                                <a:gd name="T80" fmla="*/ 0 w 197"/>
                                <a:gd name="T81" fmla="*/ 0 h 231"/>
                                <a:gd name="T82" fmla="*/ 0 w 197"/>
                                <a:gd name="T83" fmla="*/ 0 h 231"/>
                                <a:gd name="T84" fmla="*/ 0 w 197"/>
                                <a:gd name="T85" fmla="*/ 0 h 231"/>
                                <a:gd name="T86" fmla="*/ 0 w 197"/>
                                <a:gd name="T87" fmla="*/ 0 h 231"/>
                                <a:gd name="T88" fmla="*/ 0 w 197"/>
                                <a:gd name="T89" fmla="*/ 0 h 231"/>
                                <a:gd name="T90" fmla="*/ 0 w 197"/>
                                <a:gd name="T91" fmla="*/ 0 h 231"/>
                                <a:gd name="T92" fmla="*/ 0 w 197"/>
                                <a:gd name="T93" fmla="*/ 0 h 231"/>
                                <a:gd name="T94" fmla="*/ 0 w 197"/>
                                <a:gd name="T95" fmla="*/ 0 h 231"/>
                                <a:gd name="T96" fmla="*/ 0 w 197"/>
                                <a:gd name="T97" fmla="*/ 0 h 231"/>
                                <a:gd name="T98" fmla="*/ 0 w 197"/>
                                <a:gd name="T99" fmla="*/ 0 h 231"/>
                                <a:gd name="T100" fmla="*/ 0 w 197"/>
                                <a:gd name="T101" fmla="*/ 0 h 231"/>
                                <a:gd name="T102" fmla="*/ 0 w 197"/>
                                <a:gd name="T103" fmla="*/ 0 h 231"/>
                                <a:gd name="T104" fmla="*/ 0 w 197"/>
                                <a:gd name="T105" fmla="*/ 0 h 231"/>
                                <a:gd name="T106" fmla="*/ 0 w 197"/>
                                <a:gd name="T107" fmla="*/ 0 h 2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7"/>
                                <a:gd name="T163" fmla="*/ 0 h 231"/>
                                <a:gd name="T164" fmla="*/ 197 w 197"/>
                                <a:gd name="T165" fmla="*/ 231 h 23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7" h="231">
                                  <a:moveTo>
                                    <a:pt x="68" y="13"/>
                                  </a:moveTo>
                                  <a:lnTo>
                                    <a:pt x="58" y="16"/>
                                  </a:lnTo>
                                  <a:lnTo>
                                    <a:pt x="52" y="29"/>
                                  </a:lnTo>
                                  <a:lnTo>
                                    <a:pt x="42" y="27"/>
                                  </a:lnTo>
                                  <a:lnTo>
                                    <a:pt x="34" y="32"/>
                                  </a:lnTo>
                                  <a:lnTo>
                                    <a:pt x="23" y="55"/>
                                  </a:lnTo>
                                  <a:lnTo>
                                    <a:pt x="26" y="71"/>
                                  </a:lnTo>
                                  <a:lnTo>
                                    <a:pt x="15" y="94"/>
                                  </a:lnTo>
                                  <a:lnTo>
                                    <a:pt x="15" y="112"/>
                                  </a:lnTo>
                                  <a:lnTo>
                                    <a:pt x="0" y="138"/>
                                  </a:lnTo>
                                  <a:lnTo>
                                    <a:pt x="5" y="164"/>
                                  </a:lnTo>
                                  <a:lnTo>
                                    <a:pt x="19" y="163"/>
                                  </a:lnTo>
                                  <a:lnTo>
                                    <a:pt x="23" y="182"/>
                                  </a:lnTo>
                                  <a:lnTo>
                                    <a:pt x="15" y="220"/>
                                  </a:lnTo>
                                  <a:lnTo>
                                    <a:pt x="23" y="231"/>
                                  </a:lnTo>
                                  <a:lnTo>
                                    <a:pt x="47" y="228"/>
                                  </a:lnTo>
                                  <a:lnTo>
                                    <a:pt x="45" y="159"/>
                                  </a:lnTo>
                                  <a:lnTo>
                                    <a:pt x="42" y="151"/>
                                  </a:lnTo>
                                  <a:lnTo>
                                    <a:pt x="60" y="135"/>
                                  </a:lnTo>
                                  <a:lnTo>
                                    <a:pt x="68" y="140"/>
                                  </a:lnTo>
                                  <a:lnTo>
                                    <a:pt x="63" y="159"/>
                                  </a:lnTo>
                                  <a:lnTo>
                                    <a:pt x="68" y="167"/>
                                  </a:lnTo>
                                  <a:lnTo>
                                    <a:pt x="85" y="184"/>
                                  </a:lnTo>
                                  <a:lnTo>
                                    <a:pt x="86" y="207"/>
                                  </a:lnTo>
                                  <a:lnTo>
                                    <a:pt x="94" y="207"/>
                                  </a:lnTo>
                                  <a:lnTo>
                                    <a:pt x="104" y="197"/>
                                  </a:lnTo>
                                  <a:lnTo>
                                    <a:pt x="122" y="190"/>
                                  </a:lnTo>
                                  <a:lnTo>
                                    <a:pt x="122" y="184"/>
                                  </a:lnTo>
                                  <a:lnTo>
                                    <a:pt x="115" y="182"/>
                                  </a:lnTo>
                                  <a:lnTo>
                                    <a:pt x="107" y="167"/>
                                  </a:lnTo>
                                  <a:lnTo>
                                    <a:pt x="112" y="154"/>
                                  </a:lnTo>
                                  <a:lnTo>
                                    <a:pt x="78" y="110"/>
                                  </a:lnTo>
                                  <a:lnTo>
                                    <a:pt x="88" y="112"/>
                                  </a:lnTo>
                                  <a:lnTo>
                                    <a:pt x="109" y="104"/>
                                  </a:lnTo>
                                  <a:lnTo>
                                    <a:pt x="124" y="84"/>
                                  </a:lnTo>
                                  <a:lnTo>
                                    <a:pt x="141" y="83"/>
                                  </a:lnTo>
                                  <a:lnTo>
                                    <a:pt x="140" y="71"/>
                                  </a:lnTo>
                                  <a:lnTo>
                                    <a:pt x="132" y="70"/>
                                  </a:lnTo>
                                  <a:lnTo>
                                    <a:pt x="122" y="78"/>
                                  </a:lnTo>
                                  <a:lnTo>
                                    <a:pt x="101" y="80"/>
                                  </a:lnTo>
                                  <a:lnTo>
                                    <a:pt x="99" y="84"/>
                                  </a:lnTo>
                                  <a:lnTo>
                                    <a:pt x="86" y="83"/>
                                  </a:lnTo>
                                  <a:lnTo>
                                    <a:pt x="68" y="99"/>
                                  </a:lnTo>
                                  <a:lnTo>
                                    <a:pt x="55" y="99"/>
                                  </a:lnTo>
                                  <a:lnTo>
                                    <a:pt x="37" y="78"/>
                                  </a:lnTo>
                                  <a:lnTo>
                                    <a:pt x="44" y="45"/>
                                  </a:lnTo>
                                  <a:lnTo>
                                    <a:pt x="47" y="39"/>
                                  </a:lnTo>
                                  <a:lnTo>
                                    <a:pt x="76" y="37"/>
                                  </a:lnTo>
                                  <a:lnTo>
                                    <a:pt x="168" y="42"/>
                                  </a:lnTo>
                                  <a:lnTo>
                                    <a:pt x="197" y="11"/>
                                  </a:lnTo>
                                  <a:lnTo>
                                    <a:pt x="192" y="0"/>
                                  </a:lnTo>
                                  <a:lnTo>
                                    <a:pt x="156" y="27"/>
                                  </a:lnTo>
                                  <a:lnTo>
                                    <a:pt x="124" y="27"/>
                                  </a:lnTo>
                                  <a:lnTo>
                                    <a:pt x="68" y="13"/>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28" name="Freeform 1607"/>
                            <p:cNvSpPr>
                              <a:spLocks/>
                            </p:cNvSpPr>
                            <p:nvPr/>
                          </p:nvSpPr>
                          <p:spPr bwMode="auto">
                            <a:xfrm>
                              <a:off x="4913" y="2989"/>
                              <a:ext cx="89" cy="106"/>
                            </a:xfrm>
                            <a:custGeom>
                              <a:avLst/>
                              <a:gdLst>
                                <a:gd name="T0" fmla="*/ 0 w 197"/>
                                <a:gd name="T1" fmla="*/ 0 h 231"/>
                                <a:gd name="T2" fmla="*/ 0 w 197"/>
                                <a:gd name="T3" fmla="*/ 0 h 231"/>
                                <a:gd name="T4" fmla="*/ 0 w 197"/>
                                <a:gd name="T5" fmla="*/ 0 h 231"/>
                                <a:gd name="T6" fmla="*/ 0 w 197"/>
                                <a:gd name="T7" fmla="*/ 0 h 231"/>
                                <a:gd name="T8" fmla="*/ 0 w 197"/>
                                <a:gd name="T9" fmla="*/ 0 h 231"/>
                                <a:gd name="T10" fmla="*/ 0 w 197"/>
                                <a:gd name="T11" fmla="*/ 0 h 231"/>
                                <a:gd name="T12" fmla="*/ 0 w 197"/>
                                <a:gd name="T13" fmla="*/ 0 h 231"/>
                                <a:gd name="T14" fmla="*/ 0 w 197"/>
                                <a:gd name="T15" fmla="*/ 0 h 231"/>
                                <a:gd name="T16" fmla="*/ 0 w 197"/>
                                <a:gd name="T17" fmla="*/ 0 h 231"/>
                                <a:gd name="T18" fmla="*/ 0 w 197"/>
                                <a:gd name="T19" fmla="*/ 0 h 231"/>
                                <a:gd name="T20" fmla="*/ 0 w 197"/>
                                <a:gd name="T21" fmla="*/ 0 h 231"/>
                                <a:gd name="T22" fmla="*/ 0 w 197"/>
                                <a:gd name="T23" fmla="*/ 0 h 231"/>
                                <a:gd name="T24" fmla="*/ 0 w 197"/>
                                <a:gd name="T25" fmla="*/ 0 h 231"/>
                                <a:gd name="T26" fmla="*/ 0 w 197"/>
                                <a:gd name="T27" fmla="*/ 0 h 231"/>
                                <a:gd name="T28" fmla="*/ 0 w 197"/>
                                <a:gd name="T29" fmla="*/ 0 h 231"/>
                                <a:gd name="T30" fmla="*/ 0 w 197"/>
                                <a:gd name="T31" fmla="*/ 0 h 231"/>
                                <a:gd name="T32" fmla="*/ 0 w 197"/>
                                <a:gd name="T33" fmla="*/ 0 h 231"/>
                                <a:gd name="T34" fmla="*/ 0 w 197"/>
                                <a:gd name="T35" fmla="*/ 0 h 231"/>
                                <a:gd name="T36" fmla="*/ 0 w 197"/>
                                <a:gd name="T37" fmla="*/ 0 h 231"/>
                                <a:gd name="T38" fmla="*/ 0 w 197"/>
                                <a:gd name="T39" fmla="*/ 0 h 231"/>
                                <a:gd name="T40" fmla="*/ 0 w 197"/>
                                <a:gd name="T41" fmla="*/ 0 h 231"/>
                                <a:gd name="T42" fmla="*/ 0 w 197"/>
                                <a:gd name="T43" fmla="*/ 0 h 231"/>
                                <a:gd name="T44" fmla="*/ 0 w 197"/>
                                <a:gd name="T45" fmla="*/ 0 h 231"/>
                                <a:gd name="T46" fmla="*/ 0 w 197"/>
                                <a:gd name="T47" fmla="*/ 0 h 231"/>
                                <a:gd name="T48" fmla="*/ 0 w 197"/>
                                <a:gd name="T49" fmla="*/ 0 h 231"/>
                                <a:gd name="T50" fmla="*/ 0 w 197"/>
                                <a:gd name="T51" fmla="*/ 0 h 231"/>
                                <a:gd name="T52" fmla="*/ 0 w 197"/>
                                <a:gd name="T53" fmla="*/ 0 h 231"/>
                                <a:gd name="T54" fmla="*/ 0 w 197"/>
                                <a:gd name="T55" fmla="*/ 0 h 231"/>
                                <a:gd name="T56" fmla="*/ 0 w 197"/>
                                <a:gd name="T57" fmla="*/ 0 h 231"/>
                                <a:gd name="T58" fmla="*/ 0 w 197"/>
                                <a:gd name="T59" fmla="*/ 0 h 231"/>
                                <a:gd name="T60" fmla="*/ 0 w 197"/>
                                <a:gd name="T61" fmla="*/ 0 h 231"/>
                                <a:gd name="T62" fmla="*/ 0 w 197"/>
                                <a:gd name="T63" fmla="*/ 0 h 231"/>
                                <a:gd name="T64" fmla="*/ 0 w 197"/>
                                <a:gd name="T65" fmla="*/ 0 h 231"/>
                                <a:gd name="T66" fmla="*/ 0 w 197"/>
                                <a:gd name="T67" fmla="*/ 0 h 231"/>
                                <a:gd name="T68" fmla="*/ 0 w 197"/>
                                <a:gd name="T69" fmla="*/ 0 h 231"/>
                                <a:gd name="T70" fmla="*/ 0 w 197"/>
                                <a:gd name="T71" fmla="*/ 0 h 231"/>
                                <a:gd name="T72" fmla="*/ 0 w 197"/>
                                <a:gd name="T73" fmla="*/ 0 h 231"/>
                                <a:gd name="T74" fmla="*/ 0 w 197"/>
                                <a:gd name="T75" fmla="*/ 0 h 231"/>
                                <a:gd name="T76" fmla="*/ 0 w 197"/>
                                <a:gd name="T77" fmla="*/ 0 h 231"/>
                                <a:gd name="T78" fmla="*/ 0 w 197"/>
                                <a:gd name="T79" fmla="*/ 0 h 231"/>
                                <a:gd name="T80" fmla="*/ 0 w 197"/>
                                <a:gd name="T81" fmla="*/ 0 h 231"/>
                                <a:gd name="T82" fmla="*/ 0 w 197"/>
                                <a:gd name="T83" fmla="*/ 0 h 231"/>
                                <a:gd name="T84" fmla="*/ 0 w 197"/>
                                <a:gd name="T85" fmla="*/ 0 h 231"/>
                                <a:gd name="T86" fmla="*/ 0 w 197"/>
                                <a:gd name="T87" fmla="*/ 0 h 231"/>
                                <a:gd name="T88" fmla="*/ 0 w 197"/>
                                <a:gd name="T89" fmla="*/ 0 h 231"/>
                                <a:gd name="T90" fmla="*/ 0 w 197"/>
                                <a:gd name="T91" fmla="*/ 0 h 231"/>
                                <a:gd name="T92" fmla="*/ 0 w 197"/>
                                <a:gd name="T93" fmla="*/ 0 h 231"/>
                                <a:gd name="T94" fmla="*/ 0 w 197"/>
                                <a:gd name="T95" fmla="*/ 0 h 231"/>
                                <a:gd name="T96" fmla="*/ 0 w 197"/>
                                <a:gd name="T97" fmla="*/ 0 h 231"/>
                                <a:gd name="T98" fmla="*/ 0 w 197"/>
                                <a:gd name="T99" fmla="*/ 0 h 231"/>
                                <a:gd name="T100" fmla="*/ 0 w 197"/>
                                <a:gd name="T101" fmla="*/ 0 h 231"/>
                                <a:gd name="T102" fmla="*/ 0 w 197"/>
                                <a:gd name="T103" fmla="*/ 0 h 231"/>
                                <a:gd name="T104" fmla="*/ 0 w 197"/>
                                <a:gd name="T105" fmla="*/ 0 h 231"/>
                                <a:gd name="T106" fmla="*/ 0 w 197"/>
                                <a:gd name="T107" fmla="*/ 0 h 2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7"/>
                                <a:gd name="T163" fmla="*/ 0 h 231"/>
                                <a:gd name="T164" fmla="*/ 197 w 197"/>
                                <a:gd name="T165" fmla="*/ 231 h 23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7" h="231">
                                  <a:moveTo>
                                    <a:pt x="68" y="13"/>
                                  </a:moveTo>
                                  <a:lnTo>
                                    <a:pt x="58" y="16"/>
                                  </a:lnTo>
                                  <a:lnTo>
                                    <a:pt x="52" y="29"/>
                                  </a:lnTo>
                                  <a:lnTo>
                                    <a:pt x="42" y="27"/>
                                  </a:lnTo>
                                  <a:lnTo>
                                    <a:pt x="34" y="32"/>
                                  </a:lnTo>
                                  <a:lnTo>
                                    <a:pt x="23" y="55"/>
                                  </a:lnTo>
                                  <a:lnTo>
                                    <a:pt x="26" y="71"/>
                                  </a:lnTo>
                                  <a:lnTo>
                                    <a:pt x="15" y="94"/>
                                  </a:lnTo>
                                  <a:lnTo>
                                    <a:pt x="15" y="112"/>
                                  </a:lnTo>
                                  <a:lnTo>
                                    <a:pt x="0" y="138"/>
                                  </a:lnTo>
                                  <a:lnTo>
                                    <a:pt x="5" y="164"/>
                                  </a:lnTo>
                                  <a:lnTo>
                                    <a:pt x="19" y="163"/>
                                  </a:lnTo>
                                  <a:lnTo>
                                    <a:pt x="23" y="182"/>
                                  </a:lnTo>
                                  <a:lnTo>
                                    <a:pt x="15" y="220"/>
                                  </a:lnTo>
                                  <a:lnTo>
                                    <a:pt x="23" y="231"/>
                                  </a:lnTo>
                                  <a:lnTo>
                                    <a:pt x="47" y="228"/>
                                  </a:lnTo>
                                  <a:lnTo>
                                    <a:pt x="45" y="159"/>
                                  </a:lnTo>
                                  <a:lnTo>
                                    <a:pt x="42" y="151"/>
                                  </a:lnTo>
                                  <a:lnTo>
                                    <a:pt x="60" y="135"/>
                                  </a:lnTo>
                                  <a:lnTo>
                                    <a:pt x="68" y="140"/>
                                  </a:lnTo>
                                  <a:lnTo>
                                    <a:pt x="63" y="159"/>
                                  </a:lnTo>
                                  <a:lnTo>
                                    <a:pt x="68" y="167"/>
                                  </a:lnTo>
                                  <a:lnTo>
                                    <a:pt x="85" y="184"/>
                                  </a:lnTo>
                                  <a:lnTo>
                                    <a:pt x="86" y="207"/>
                                  </a:lnTo>
                                  <a:lnTo>
                                    <a:pt x="94" y="207"/>
                                  </a:lnTo>
                                  <a:lnTo>
                                    <a:pt x="104" y="197"/>
                                  </a:lnTo>
                                  <a:lnTo>
                                    <a:pt x="122" y="190"/>
                                  </a:lnTo>
                                  <a:lnTo>
                                    <a:pt x="122" y="184"/>
                                  </a:lnTo>
                                  <a:lnTo>
                                    <a:pt x="115" y="182"/>
                                  </a:lnTo>
                                  <a:lnTo>
                                    <a:pt x="107" y="167"/>
                                  </a:lnTo>
                                  <a:lnTo>
                                    <a:pt x="112" y="154"/>
                                  </a:lnTo>
                                  <a:lnTo>
                                    <a:pt x="78" y="110"/>
                                  </a:lnTo>
                                  <a:lnTo>
                                    <a:pt x="88" y="112"/>
                                  </a:lnTo>
                                  <a:lnTo>
                                    <a:pt x="109" y="104"/>
                                  </a:lnTo>
                                  <a:lnTo>
                                    <a:pt x="124" y="84"/>
                                  </a:lnTo>
                                  <a:lnTo>
                                    <a:pt x="141" y="83"/>
                                  </a:lnTo>
                                  <a:lnTo>
                                    <a:pt x="140" y="71"/>
                                  </a:lnTo>
                                  <a:lnTo>
                                    <a:pt x="132" y="70"/>
                                  </a:lnTo>
                                  <a:lnTo>
                                    <a:pt x="122" y="78"/>
                                  </a:lnTo>
                                  <a:lnTo>
                                    <a:pt x="101" y="80"/>
                                  </a:lnTo>
                                  <a:lnTo>
                                    <a:pt x="99" y="84"/>
                                  </a:lnTo>
                                  <a:lnTo>
                                    <a:pt x="86" y="83"/>
                                  </a:lnTo>
                                  <a:lnTo>
                                    <a:pt x="68" y="99"/>
                                  </a:lnTo>
                                  <a:lnTo>
                                    <a:pt x="55" y="99"/>
                                  </a:lnTo>
                                  <a:lnTo>
                                    <a:pt x="37" y="78"/>
                                  </a:lnTo>
                                  <a:lnTo>
                                    <a:pt x="44" y="45"/>
                                  </a:lnTo>
                                  <a:lnTo>
                                    <a:pt x="47" y="39"/>
                                  </a:lnTo>
                                  <a:lnTo>
                                    <a:pt x="76" y="37"/>
                                  </a:lnTo>
                                  <a:lnTo>
                                    <a:pt x="168" y="42"/>
                                  </a:lnTo>
                                  <a:lnTo>
                                    <a:pt x="197" y="11"/>
                                  </a:lnTo>
                                  <a:lnTo>
                                    <a:pt x="192" y="0"/>
                                  </a:lnTo>
                                  <a:lnTo>
                                    <a:pt x="156" y="27"/>
                                  </a:lnTo>
                                  <a:lnTo>
                                    <a:pt x="124" y="27"/>
                                  </a:lnTo>
                                  <a:lnTo>
                                    <a:pt x="68" y="13"/>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29" name="Freeform 1608"/>
                            <p:cNvSpPr>
                              <a:spLocks/>
                            </p:cNvSpPr>
                            <p:nvPr/>
                          </p:nvSpPr>
                          <p:spPr bwMode="auto">
                            <a:xfrm>
                              <a:off x="4860" y="3113"/>
                              <a:ext cx="4" cy="2"/>
                            </a:xfrm>
                            <a:custGeom>
                              <a:avLst/>
                              <a:gdLst>
                                <a:gd name="T0" fmla="*/ 0 w 10"/>
                                <a:gd name="T1" fmla="*/ 0 h 7"/>
                                <a:gd name="T2" fmla="*/ 0 w 10"/>
                                <a:gd name="T3" fmla="*/ 0 h 7"/>
                                <a:gd name="T4" fmla="*/ 0 w 10"/>
                                <a:gd name="T5" fmla="*/ 0 h 7"/>
                                <a:gd name="T6" fmla="*/ 0 w 10"/>
                                <a:gd name="T7" fmla="*/ 0 h 7"/>
                                <a:gd name="T8" fmla="*/ 0 60000 65536"/>
                                <a:gd name="T9" fmla="*/ 0 60000 65536"/>
                                <a:gd name="T10" fmla="*/ 0 60000 65536"/>
                                <a:gd name="T11" fmla="*/ 0 60000 65536"/>
                                <a:gd name="T12" fmla="*/ 0 w 10"/>
                                <a:gd name="T13" fmla="*/ 0 h 7"/>
                                <a:gd name="T14" fmla="*/ 10 w 10"/>
                                <a:gd name="T15" fmla="*/ 7 h 7"/>
                              </a:gdLst>
                              <a:ahLst/>
                              <a:cxnLst>
                                <a:cxn ang="T8">
                                  <a:pos x="T0" y="T1"/>
                                </a:cxn>
                                <a:cxn ang="T9">
                                  <a:pos x="T2" y="T3"/>
                                </a:cxn>
                                <a:cxn ang="T10">
                                  <a:pos x="T4" y="T5"/>
                                </a:cxn>
                                <a:cxn ang="T11">
                                  <a:pos x="T6" y="T7"/>
                                </a:cxn>
                              </a:cxnLst>
                              <a:rect l="T12" t="T13" r="T14" b="T15"/>
                              <a:pathLst>
                                <a:path w="10" h="7">
                                  <a:moveTo>
                                    <a:pt x="0" y="0"/>
                                  </a:moveTo>
                                  <a:lnTo>
                                    <a:pt x="10" y="2"/>
                                  </a:lnTo>
                                  <a:lnTo>
                                    <a:pt x="5" y="7"/>
                                  </a:lnTo>
                                  <a:lnTo>
                                    <a:pt x="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30" name="Freeform 1609"/>
                            <p:cNvSpPr>
                              <a:spLocks/>
                            </p:cNvSpPr>
                            <p:nvPr/>
                          </p:nvSpPr>
                          <p:spPr bwMode="auto">
                            <a:xfrm>
                              <a:off x="4860" y="3113"/>
                              <a:ext cx="4" cy="2"/>
                            </a:xfrm>
                            <a:custGeom>
                              <a:avLst/>
                              <a:gdLst>
                                <a:gd name="T0" fmla="*/ 0 w 10"/>
                                <a:gd name="T1" fmla="*/ 0 h 7"/>
                                <a:gd name="T2" fmla="*/ 0 w 10"/>
                                <a:gd name="T3" fmla="*/ 0 h 7"/>
                                <a:gd name="T4" fmla="*/ 0 w 10"/>
                                <a:gd name="T5" fmla="*/ 0 h 7"/>
                                <a:gd name="T6" fmla="*/ 0 w 10"/>
                                <a:gd name="T7" fmla="*/ 0 h 7"/>
                                <a:gd name="T8" fmla="*/ 0 60000 65536"/>
                                <a:gd name="T9" fmla="*/ 0 60000 65536"/>
                                <a:gd name="T10" fmla="*/ 0 60000 65536"/>
                                <a:gd name="T11" fmla="*/ 0 60000 65536"/>
                                <a:gd name="T12" fmla="*/ 0 w 10"/>
                                <a:gd name="T13" fmla="*/ 0 h 7"/>
                                <a:gd name="T14" fmla="*/ 10 w 10"/>
                                <a:gd name="T15" fmla="*/ 7 h 7"/>
                              </a:gdLst>
                              <a:ahLst/>
                              <a:cxnLst>
                                <a:cxn ang="T8">
                                  <a:pos x="T0" y="T1"/>
                                </a:cxn>
                                <a:cxn ang="T9">
                                  <a:pos x="T2" y="T3"/>
                                </a:cxn>
                                <a:cxn ang="T10">
                                  <a:pos x="T4" y="T5"/>
                                </a:cxn>
                                <a:cxn ang="T11">
                                  <a:pos x="T6" y="T7"/>
                                </a:cxn>
                              </a:cxnLst>
                              <a:rect l="T12" t="T13" r="T14" b="T15"/>
                              <a:pathLst>
                                <a:path w="10" h="7">
                                  <a:moveTo>
                                    <a:pt x="0" y="0"/>
                                  </a:moveTo>
                                  <a:lnTo>
                                    <a:pt x="10" y="2"/>
                                  </a:lnTo>
                                  <a:lnTo>
                                    <a:pt x="5" y="7"/>
                                  </a:lnTo>
                                  <a:lnTo>
                                    <a:pt x="0"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31" name="Freeform 1610"/>
                            <p:cNvSpPr>
                              <a:spLocks/>
                            </p:cNvSpPr>
                            <p:nvPr/>
                          </p:nvSpPr>
                          <p:spPr bwMode="auto">
                            <a:xfrm>
                              <a:off x="4824" y="3114"/>
                              <a:ext cx="18" cy="3"/>
                            </a:xfrm>
                            <a:custGeom>
                              <a:avLst/>
                              <a:gdLst>
                                <a:gd name="T0" fmla="*/ 0 w 39"/>
                                <a:gd name="T1" fmla="*/ 0 h 10"/>
                                <a:gd name="T2" fmla="*/ 0 w 39"/>
                                <a:gd name="T3" fmla="*/ 0 h 10"/>
                                <a:gd name="T4" fmla="*/ 0 w 39"/>
                                <a:gd name="T5" fmla="*/ 0 h 10"/>
                                <a:gd name="T6" fmla="*/ 0 w 39"/>
                                <a:gd name="T7" fmla="*/ 0 h 10"/>
                                <a:gd name="T8" fmla="*/ 0 w 39"/>
                                <a:gd name="T9" fmla="*/ 0 h 10"/>
                                <a:gd name="T10" fmla="*/ 0 w 39"/>
                                <a:gd name="T11" fmla="*/ 0 h 10"/>
                                <a:gd name="T12" fmla="*/ 0 60000 65536"/>
                                <a:gd name="T13" fmla="*/ 0 60000 65536"/>
                                <a:gd name="T14" fmla="*/ 0 60000 65536"/>
                                <a:gd name="T15" fmla="*/ 0 60000 65536"/>
                                <a:gd name="T16" fmla="*/ 0 60000 65536"/>
                                <a:gd name="T17" fmla="*/ 0 60000 65536"/>
                                <a:gd name="T18" fmla="*/ 0 w 39"/>
                                <a:gd name="T19" fmla="*/ 0 h 10"/>
                                <a:gd name="T20" fmla="*/ 39 w 3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39" h="10">
                                  <a:moveTo>
                                    <a:pt x="0" y="2"/>
                                  </a:moveTo>
                                  <a:lnTo>
                                    <a:pt x="36" y="0"/>
                                  </a:lnTo>
                                  <a:lnTo>
                                    <a:pt x="39" y="7"/>
                                  </a:lnTo>
                                  <a:lnTo>
                                    <a:pt x="23" y="10"/>
                                  </a:lnTo>
                                  <a:lnTo>
                                    <a:pt x="5" y="8"/>
                                  </a:lnTo>
                                  <a:lnTo>
                                    <a:pt x="0" y="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32" name="Freeform 1611"/>
                            <p:cNvSpPr>
                              <a:spLocks/>
                            </p:cNvSpPr>
                            <p:nvPr/>
                          </p:nvSpPr>
                          <p:spPr bwMode="auto">
                            <a:xfrm>
                              <a:off x="4824" y="3114"/>
                              <a:ext cx="18" cy="3"/>
                            </a:xfrm>
                            <a:custGeom>
                              <a:avLst/>
                              <a:gdLst>
                                <a:gd name="T0" fmla="*/ 0 w 39"/>
                                <a:gd name="T1" fmla="*/ 0 h 10"/>
                                <a:gd name="T2" fmla="*/ 0 w 39"/>
                                <a:gd name="T3" fmla="*/ 0 h 10"/>
                                <a:gd name="T4" fmla="*/ 0 w 39"/>
                                <a:gd name="T5" fmla="*/ 0 h 10"/>
                                <a:gd name="T6" fmla="*/ 0 w 39"/>
                                <a:gd name="T7" fmla="*/ 0 h 10"/>
                                <a:gd name="T8" fmla="*/ 0 w 39"/>
                                <a:gd name="T9" fmla="*/ 0 h 10"/>
                                <a:gd name="T10" fmla="*/ 0 w 39"/>
                                <a:gd name="T11" fmla="*/ 0 h 10"/>
                                <a:gd name="T12" fmla="*/ 0 60000 65536"/>
                                <a:gd name="T13" fmla="*/ 0 60000 65536"/>
                                <a:gd name="T14" fmla="*/ 0 60000 65536"/>
                                <a:gd name="T15" fmla="*/ 0 60000 65536"/>
                                <a:gd name="T16" fmla="*/ 0 60000 65536"/>
                                <a:gd name="T17" fmla="*/ 0 60000 65536"/>
                                <a:gd name="T18" fmla="*/ 0 w 39"/>
                                <a:gd name="T19" fmla="*/ 0 h 10"/>
                                <a:gd name="T20" fmla="*/ 39 w 3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39" h="10">
                                  <a:moveTo>
                                    <a:pt x="0" y="2"/>
                                  </a:moveTo>
                                  <a:lnTo>
                                    <a:pt x="36" y="0"/>
                                  </a:lnTo>
                                  <a:lnTo>
                                    <a:pt x="39" y="7"/>
                                  </a:lnTo>
                                  <a:lnTo>
                                    <a:pt x="23" y="10"/>
                                  </a:lnTo>
                                  <a:lnTo>
                                    <a:pt x="5" y="8"/>
                                  </a:lnTo>
                                  <a:lnTo>
                                    <a:pt x="0" y="2"/>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33" name="Freeform 1612"/>
                            <p:cNvSpPr>
                              <a:spLocks/>
                            </p:cNvSpPr>
                            <p:nvPr/>
                          </p:nvSpPr>
                          <p:spPr bwMode="auto">
                            <a:xfrm>
                              <a:off x="4849" y="3130"/>
                              <a:ext cx="16" cy="11"/>
                            </a:xfrm>
                            <a:custGeom>
                              <a:avLst/>
                              <a:gdLst>
                                <a:gd name="T0" fmla="*/ 0 w 34"/>
                                <a:gd name="T1" fmla="*/ 0 h 25"/>
                                <a:gd name="T2" fmla="*/ 0 w 34"/>
                                <a:gd name="T3" fmla="*/ 0 h 25"/>
                                <a:gd name="T4" fmla="*/ 0 w 34"/>
                                <a:gd name="T5" fmla="*/ 0 h 25"/>
                                <a:gd name="T6" fmla="*/ 0 w 34"/>
                                <a:gd name="T7" fmla="*/ 0 h 25"/>
                                <a:gd name="T8" fmla="*/ 0 w 34"/>
                                <a:gd name="T9" fmla="*/ 0 h 25"/>
                                <a:gd name="T10" fmla="*/ 0 w 34"/>
                                <a:gd name="T11" fmla="*/ 0 h 25"/>
                                <a:gd name="T12" fmla="*/ 0 w 34"/>
                                <a:gd name="T13" fmla="*/ 0 h 25"/>
                                <a:gd name="T14" fmla="*/ 0 w 34"/>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25"/>
                                <a:gd name="T26" fmla="*/ 34 w 34"/>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25">
                                  <a:moveTo>
                                    <a:pt x="14" y="0"/>
                                  </a:moveTo>
                                  <a:lnTo>
                                    <a:pt x="27" y="0"/>
                                  </a:lnTo>
                                  <a:lnTo>
                                    <a:pt x="34" y="7"/>
                                  </a:lnTo>
                                  <a:lnTo>
                                    <a:pt x="22" y="25"/>
                                  </a:lnTo>
                                  <a:lnTo>
                                    <a:pt x="13" y="10"/>
                                  </a:lnTo>
                                  <a:lnTo>
                                    <a:pt x="0" y="7"/>
                                  </a:lnTo>
                                  <a:lnTo>
                                    <a:pt x="0" y="0"/>
                                  </a:lnTo>
                                  <a:lnTo>
                                    <a:pt x="14"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34" name="Freeform 1613"/>
                            <p:cNvSpPr>
                              <a:spLocks/>
                            </p:cNvSpPr>
                            <p:nvPr/>
                          </p:nvSpPr>
                          <p:spPr bwMode="auto">
                            <a:xfrm>
                              <a:off x="4849" y="3130"/>
                              <a:ext cx="16" cy="11"/>
                            </a:xfrm>
                            <a:custGeom>
                              <a:avLst/>
                              <a:gdLst>
                                <a:gd name="T0" fmla="*/ 0 w 34"/>
                                <a:gd name="T1" fmla="*/ 0 h 25"/>
                                <a:gd name="T2" fmla="*/ 0 w 34"/>
                                <a:gd name="T3" fmla="*/ 0 h 25"/>
                                <a:gd name="T4" fmla="*/ 0 w 34"/>
                                <a:gd name="T5" fmla="*/ 0 h 25"/>
                                <a:gd name="T6" fmla="*/ 0 w 34"/>
                                <a:gd name="T7" fmla="*/ 0 h 25"/>
                                <a:gd name="T8" fmla="*/ 0 w 34"/>
                                <a:gd name="T9" fmla="*/ 0 h 25"/>
                                <a:gd name="T10" fmla="*/ 0 w 34"/>
                                <a:gd name="T11" fmla="*/ 0 h 25"/>
                                <a:gd name="T12" fmla="*/ 0 w 34"/>
                                <a:gd name="T13" fmla="*/ 0 h 25"/>
                                <a:gd name="T14" fmla="*/ 0 w 34"/>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25"/>
                                <a:gd name="T26" fmla="*/ 34 w 34"/>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25">
                                  <a:moveTo>
                                    <a:pt x="14" y="0"/>
                                  </a:moveTo>
                                  <a:lnTo>
                                    <a:pt x="27" y="0"/>
                                  </a:lnTo>
                                  <a:lnTo>
                                    <a:pt x="34" y="7"/>
                                  </a:lnTo>
                                  <a:lnTo>
                                    <a:pt x="22" y="25"/>
                                  </a:lnTo>
                                  <a:lnTo>
                                    <a:pt x="13" y="10"/>
                                  </a:lnTo>
                                  <a:lnTo>
                                    <a:pt x="0" y="7"/>
                                  </a:lnTo>
                                  <a:lnTo>
                                    <a:pt x="0" y="0"/>
                                  </a:lnTo>
                                  <a:lnTo>
                                    <a:pt x="14"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35" name="Freeform 1614"/>
                            <p:cNvSpPr>
                              <a:spLocks/>
                            </p:cNvSpPr>
                            <p:nvPr/>
                          </p:nvSpPr>
                          <p:spPr bwMode="auto">
                            <a:xfrm>
                              <a:off x="4871" y="3132"/>
                              <a:ext cx="10" cy="10"/>
                            </a:xfrm>
                            <a:custGeom>
                              <a:avLst/>
                              <a:gdLst>
                                <a:gd name="T0" fmla="*/ 0 w 23"/>
                                <a:gd name="T1" fmla="*/ 0 h 22"/>
                                <a:gd name="T2" fmla="*/ 0 w 23"/>
                                <a:gd name="T3" fmla="*/ 0 h 22"/>
                                <a:gd name="T4" fmla="*/ 0 w 23"/>
                                <a:gd name="T5" fmla="*/ 0 h 22"/>
                                <a:gd name="T6" fmla="*/ 0 w 23"/>
                                <a:gd name="T7" fmla="*/ 0 h 22"/>
                                <a:gd name="T8" fmla="*/ 0 w 23"/>
                                <a:gd name="T9" fmla="*/ 0 h 22"/>
                                <a:gd name="T10" fmla="*/ 0 w 23"/>
                                <a:gd name="T11" fmla="*/ 0 h 22"/>
                                <a:gd name="T12" fmla="*/ 0 60000 65536"/>
                                <a:gd name="T13" fmla="*/ 0 60000 65536"/>
                                <a:gd name="T14" fmla="*/ 0 60000 65536"/>
                                <a:gd name="T15" fmla="*/ 0 60000 65536"/>
                                <a:gd name="T16" fmla="*/ 0 60000 65536"/>
                                <a:gd name="T17" fmla="*/ 0 60000 65536"/>
                                <a:gd name="T18" fmla="*/ 0 w 23"/>
                                <a:gd name="T19" fmla="*/ 0 h 22"/>
                                <a:gd name="T20" fmla="*/ 23 w 23"/>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3" h="22">
                                  <a:moveTo>
                                    <a:pt x="3" y="8"/>
                                  </a:moveTo>
                                  <a:lnTo>
                                    <a:pt x="12" y="0"/>
                                  </a:lnTo>
                                  <a:lnTo>
                                    <a:pt x="23" y="5"/>
                                  </a:lnTo>
                                  <a:lnTo>
                                    <a:pt x="21" y="22"/>
                                  </a:lnTo>
                                  <a:lnTo>
                                    <a:pt x="0" y="22"/>
                                  </a:lnTo>
                                  <a:lnTo>
                                    <a:pt x="3" y="8"/>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36" name="Freeform 1615"/>
                            <p:cNvSpPr>
                              <a:spLocks/>
                            </p:cNvSpPr>
                            <p:nvPr/>
                          </p:nvSpPr>
                          <p:spPr bwMode="auto">
                            <a:xfrm>
                              <a:off x="4871" y="3132"/>
                              <a:ext cx="10" cy="10"/>
                            </a:xfrm>
                            <a:custGeom>
                              <a:avLst/>
                              <a:gdLst>
                                <a:gd name="T0" fmla="*/ 0 w 23"/>
                                <a:gd name="T1" fmla="*/ 0 h 22"/>
                                <a:gd name="T2" fmla="*/ 0 w 23"/>
                                <a:gd name="T3" fmla="*/ 0 h 22"/>
                                <a:gd name="T4" fmla="*/ 0 w 23"/>
                                <a:gd name="T5" fmla="*/ 0 h 22"/>
                                <a:gd name="T6" fmla="*/ 0 w 23"/>
                                <a:gd name="T7" fmla="*/ 0 h 22"/>
                                <a:gd name="T8" fmla="*/ 0 w 23"/>
                                <a:gd name="T9" fmla="*/ 0 h 22"/>
                                <a:gd name="T10" fmla="*/ 0 w 23"/>
                                <a:gd name="T11" fmla="*/ 0 h 22"/>
                                <a:gd name="T12" fmla="*/ 0 60000 65536"/>
                                <a:gd name="T13" fmla="*/ 0 60000 65536"/>
                                <a:gd name="T14" fmla="*/ 0 60000 65536"/>
                                <a:gd name="T15" fmla="*/ 0 60000 65536"/>
                                <a:gd name="T16" fmla="*/ 0 60000 65536"/>
                                <a:gd name="T17" fmla="*/ 0 60000 65536"/>
                                <a:gd name="T18" fmla="*/ 0 w 23"/>
                                <a:gd name="T19" fmla="*/ 0 h 22"/>
                                <a:gd name="T20" fmla="*/ 23 w 23"/>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3" h="22">
                                  <a:moveTo>
                                    <a:pt x="3" y="8"/>
                                  </a:moveTo>
                                  <a:lnTo>
                                    <a:pt x="12" y="0"/>
                                  </a:lnTo>
                                  <a:lnTo>
                                    <a:pt x="23" y="5"/>
                                  </a:lnTo>
                                  <a:lnTo>
                                    <a:pt x="21" y="22"/>
                                  </a:lnTo>
                                  <a:lnTo>
                                    <a:pt x="0" y="22"/>
                                  </a:lnTo>
                                  <a:lnTo>
                                    <a:pt x="3" y="8"/>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37" name="Freeform 1616"/>
                            <p:cNvSpPr>
                              <a:spLocks/>
                            </p:cNvSpPr>
                            <p:nvPr/>
                          </p:nvSpPr>
                          <p:spPr bwMode="auto">
                            <a:xfrm>
                              <a:off x="4881" y="3130"/>
                              <a:ext cx="35" cy="16"/>
                            </a:xfrm>
                            <a:custGeom>
                              <a:avLst/>
                              <a:gdLst>
                                <a:gd name="T0" fmla="*/ 0 w 76"/>
                                <a:gd name="T1" fmla="*/ 0 h 33"/>
                                <a:gd name="T2" fmla="*/ 0 w 76"/>
                                <a:gd name="T3" fmla="*/ 0 h 33"/>
                                <a:gd name="T4" fmla="*/ 0 w 76"/>
                                <a:gd name="T5" fmla="*/ 0 h 33"/>
                                <a:gd name="T6" fmla="*/ 0 w 76"/>
                                <a:gd name="T7" fmla="*/ 0 h 33"/>
                                <a:gd name="T8" fmla="*/ 0 w 76"/>
                                <a:gd name="T9" fmla="*/ 0 h 33"/>
                                <a:gd name="T10" fmla="*/ 0 w 76"/>
                                <a:gd name="T11" fmla="*/ 0 h 33"/>
                                <a:gd name="T12" fmla="*/ 0 w 76"/>
                                <a:gd name="T13" fmla="*/ 0 h 33"/>
                                <a:gd name="T14" fmla="*/ 0 w 76"/>
                                <a:gd name="T15" fmla="*/ 0 h 33"/>
                                <a:gd name="T16" fmla="*/ 0 w 76"/>
                                <a:gd name="T17" fmla="*/ 0 h 33"/>
                                <a:gd name="T18" fmla="*/ 0 w 76"/>
                                <a:gd name="T19" fmla="*/ 0 h 33"/>
                                <a:gd name="T20" fmla="*/ 0 w 76"/>
                                <a:gd name="T21" fmla="*/ 0 h 33"/>
                                <a:gd name="T22" fmla="*/ 0 w 76"/>
                                <a:gd name="T23" fmla="*/ 0 h 33"/>
                                <a:gd name="T24" fmla="*/ 0 w 76"/>
                                <a:gd name="T25" fmla="*/ 0 h 33"/>
                                <a:gd name="T26" fmla="*/ 0 w 76"/>
                                <a:gd name="T27" fmla="*/ 0 h 33"/>
                                <a:gd name="T28" fmla="*/ 0 w 76"/>
                                <a:gd name="T29" fmla="*/ 0 h 33"/>
                                <a:gd name="T30" fmla="*/ 0 w 76"/>
                                <a:gd name="T31" fmla="*/ 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6"/>
                                <a:gd name="T49" fmla="*/ 0 h 33"/>
                                <a:gd name="T50" fmla="*/ 76 w 76"/>
                                <a:gd name="T51" fmla="*/ 33 h 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6" h="33">
                                  <a:moveTo>
                                    <a:pt x="9" y="10"/>
                                  </a:moveTo>
                                  <a:lnTo>
                                    <a:pt x="26" y="12"/>
                                  </a:lnTo>
                                  <a:lnTo>
                                    <a:pt x="37" y="20"/>
                                  </a:lnTo>
                                  <a:lnTo>
                                    <a:pt x="47" y="17"/>
                                  </a:lnTo>
                                  <a:lnTo>
                                    <a:pt x="34" y="9"/>
                                  </a:lnTo>
                                  <a:lnTo>
                                    <a:pt x="39" y="0"/>
                                  </a:lnTo>
                                  <a:lnTo>
                                    <a:pt x="47" y="9"/>
                                  </a:lnTo>
                                  <a:lnTo>
                                    <a:pt x="56" y="7"/>
                                  </a:lnTo>
                                  <a:lnTo>
                                    <a:pt x="60" y="15"/>
                                  </a:lnTo>
                                  <a:lnTo>
                                    <a:pt x="68" y="7"/>
                                  </a:lnTo>
                                  <a:lnTo>
                                    <a:pt x="76" y="20"/>
                                  </a:lnTo>
                                  <a:lnTo>
                                    <a:pt x="60" y="25"/>
                                  </a:lnTo>
                                  <a:lnTo>
                                    <a:pt x="55" y="20"/>
                                  </a:lnTo>
                                  <a:lnTo>
                                    <a:pt x="8" y="33"/>
                                  </a:lnTo>
                                  <a:lnTo>
                                    <a:pt x="0" y="18"/>
                                  </a:lnTo>
                                  <a:lnTo>
                                    <a:pt x="9" y="1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38" name="Freeform 1617"/>
                            <p:cNvSpPr>
                              <a:spLocks/>
                            </p:cNvSpPr>
                            <p:nvPr/>
                          </p:nvSpPr>
                          <p:spPr bwMode="auto">
                            <a:xfrm>
                              <a:off x="4881" y="3130"/>
                              <a:ext cx="35" cy="16"/>
                            </a:xfrm>
                            <a:custGeom>
                              <a:avLst/>
                              <a:gdLst>
                                <a:gd name="T0" fmla="*/ 0 w 76"/>
                                <a:gd name="T1" fmla="*/ 0 h 33"/>
                                <a:gd name="T2" fmla="*/ 0 w 76"/>
                                <a:gd name="T3" fmla="*/ 0 h 33"/>
                                <a:gd name="T4" fmla="*/ 0 w 76"/>
                                <a:gd name="T5" fmla="*/ 0 h 33"/>
                                <a:gd name="T6" fmla="*/ 0 w 76"/>
                                <a:gd name="T7" fmla="*/ 0 h 33"/>
                                <a:gd name="T8" fmla="*/ 0 w 76"/>
                                <a:gd name="T9" fmla="*/ 0 h 33"/>
                                <a:gd name="T10" fmla="*/ 0 w 76"/>
                                <a:gd name="T11" fmla="*/ 0 h 33"/>
                                <a:gd name="T12" fmla="*/ 0 w 76"/>
                                <a:gd name="T13" fmla="*/ 0 h 33"/>
                                <a:gd name="T14" fmla="*/ 0 w 76"/>
                                <a:gd name="T15" fmla="*/ 0 h 33"/>
                                <a:gd name="T16" fmla="*/ 0 w 76"/>
                                <a:gd name="T17" fmla="*/ 0 h 33"/>
                                <a:gd name="T18" fmla="*/ 0 w 76"/>
                                <a:gd name="T19" fmla="*/ 0 h 33"/>
                                <a:gd name="T20" fmla="*/ 0 w 76"/>
                                <a:gd name="T21" fmla="*/ 0 h 33"/>
                                <a:gd name="T22" fmla="*/ 0 w 76"/>
                                <a:gd name="T23" fmla="*/ 0 h 33"/>
                                <a:gd name="T24" fmla="*/ 0 w 76"/>
                                <a:gd name="T25" fmla="*/ 0 h 33"/>
                                <a:gd name="T26" fmla="*/ 0 w 76"/>
                                <a:gd name="T27" fmla="*/ 0 h 33"/>
                                <a:gd name="T28" fmla="*/ 0 w 76"/>
                                <a:gd name="T29" fmla="*/ 0 h 33"/>
                                <a:gd name="T30" fmla="*/ 0 w 76"/>
                                <a:gd name="T31" fmla="*/ 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6"/>
                                <a:gd name="T49" fmla="*/ 0 h 33"/>
                                <a:gd name="T50" fmla="*/ 76 w 76"/>
                                <a:gd name="T51" fmla="*/ 33 h 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6" h="33">
                                  <a:moveTo>
                                    <a:pt x="9" y="10"/>
                                  </a:moveTo>
                                  <a:lnTo>
                                    <a:pt x="26" y="12"/>
                                  </a:lnTo>
                                  <a:lnTo>
                                    <a:pt x="37" y="20"/>
                                  </a:lnTo>
                                  <a:lnTo>
                                    <a:pt x="47" y="17"/>
                                  </a:lnTo>
                                  <a:lnTo>
                                    <a:pt x="34" y="9"/>
                                  </a:lnTo>
                                  <a:lnTo>
                                    <a:pt x="39" y="0"/>
                                  </a:lnTo>
                                  <a:lnTo>
                                    <a:pt x="47" y="9"/>
                                  </a:lnTo>
                                  <a:lnTo>
                                    <a:pt x="56" y="7"/>
                                  </a:lnTo>
                                  <a:lnTo>
                                    <a:pt x="60" y="15"/>
                                  </a:lnTo>
                                  <a:lnTo>
                                    <a:pt x="68" y="7"/>
                                  </a:lnTo>
                                  <a:lnTo>
                                    <a:pt x="76" y="20"/>
                                  </a:lnTo>
                                  <a:lnTo>
                                    <a:pt x="60" y="25"/>
                                  </a:lnTo>
                                  <a:lnTo>
                                    <a:pt x="55" y="20"/>
                                  </a:lnTo>
                                  <a:lnTo>
                                    <a:pt x="8" y="33"/>
                                  </a:lnTo>
                                  <a:lnTo>
                                    <a:pt x="0" y="18"/>
                                  </a:lnTo>
                                  <a:lnTo>
                                    <a:pt x="9" y="1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39" name="Freeform 1618"/>
                            <p:cNvSpPr>
                              <a:spLocks/>
                            </p:cNvSpPr>
                            <p:nvPr/>
                          </p:nvSpPr>
                          <p:spPr bwMode="auto">
                            <a:xfrm>
                              <a:off x="4914" y="3148"/>
                              <a:ext cx="26" cy="15"/>
                            </a:xfrm>
                            <a:custGeom>
                              <a:avLst/>
                              <a:gdLst>
                                <a:gd name="T0" fmla="*/ 0 w 55"/>
                                <a:gd name="T1" fmla="*/ 0 h 32"/>
                                <a:gd name="T2" fmla="*/ 0 w 55"/>
                                <a:gd name="T3" fmla="*/ 0 h 32"/>
                                <a:gd name="T4" fmla="*/ 0 w 55"/>
                                <a:gd name="T5" fmla="*/ 0 h 32"/>
                                <a:gd name="T6" fmla="*/ 0 w 55"/>
                                <a:gd name="T7" fmla="*/ 0 h 32"/>
                                <a:gd name="T8" fmla="*/ 0 w 55"/>
                                <a:gd name="T9" fmla="*/ 0 h 32"/>
                                <a:gd name="T10" fmla="*/ 0 w 55"/>
                                <a:gd name="T11" fmla="*/ 0 h 32"/>
                                <a:gd name="T12" fmla="*/ 0 w 55"/>
                                <a:gd name="T13" fmla="*/ 0 h 32"/>
                                <a:gd name="T14" fmla="*/ 0 w 55"/>
                                <a:gd name="T15" fmla="*/ 0 h 32"/>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32"/>
                                <a:gd name="T26" fmla="*/ 55 w 55"/>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32">
                                  <a:moveTo>
                                    <a:pt x="26" y="0"/>
                                  </a:moveTo>
                                  <a:lnTo>
                                    <a:pt x="47" y="13"/>
                                  </a:lnTo>
                                  <a:lnTo>
                                    <a:pt x="55" y="26"/>
                                  </a:lnTo>
                                  <a:lnTo>
                                    <a:pt x="39" y="32"/>
                                  </a:lnTo>
                                  <a:lnTo>
                                    <a:pt x="18" y="16"/>
                                  </a:lnTo>
                                  <a:lnTo>
                                    <a:pt x="3" y="16"/>
                                  </a:lnTo>
                                  <a:lnTo>
                                    <a:pt x="0" y="4"/>
                                  </a:lnTo>
                                  <a:lnTo>
                                    <a:pt x="26"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40" name="Freeform 1619"/>
                            <p:cNvSpPr>
                              <a:spLocks/>
                            </p:cNvSpPr>
                            <p:nvPr/>
                          </p:nvSpPr>
                          <p:spPr bwMode="auto">
                            <a:xfrm>
                              <a:off x="4914" y="3148"/>
                              <a:ext cx="26" cy="15"/>
                            </a:xfrm>
                            <a:custGeom>
                              <a:avLst/>
                              <a:gdLst>
                                <a:gd name="T0" fmla="*/ 0 w 55"/>
                                <a:gd name="T1" fmla="*/ 0 h 32"/>
                                <a:gd name="T2" fmla="*/ 0 w 55"/>
                                <a:gd name="T3" fmla="*/ 0 h 32"/>
                                <a:gd name="T4" fmla="*/ 0 w 55"/>
                                <a:gd name="T5" fmla="*/ 0 h 32"/>
                                <a:gd name="T6" fmla="*/ 0 w 55"/>
                                <a:gd name="T7" fmla="*/ 0 h 32"/>
                                <a:gd name="T8" fmla="*/ 0 w 55"/>
                                <a:gd name="T9" fmla="*/ 0 h 32"/>
                                <a:gd name="T10" fmla="*/ 0 w 55"/>
                                <a:gd name="T11" fmla="*/ 0 h 32"/>
                                <a:gd name="T12" fmla="*/ 0 w 55"/>
                                <a:gd name="T13" fmla="*/ 0 h 32"/>
                                <a:gd name="T14" fmla="*/ 0 w 55"/>
                                <a:gd name="T15" fmla="*/ 0 h 32"/>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32"/>
                                <a:gd name="T26" fmla="*/ 55 w 55"/>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32">
                                  <a:moveTo>
                                    <a:pt x="26" y="0"/>
                                  </a:moveTo>
                                  <a:lnTo>
                                    <a:pt x="47" y="13"/>
                                  </a:lnTo>
                                  <a:lnTo>
                                    <a:pt x="55" y="26"/>
                                  </a:lnTo>
                                  <a:lnTo>
                                    <a:pt x="39" y="32"/>
                                  </a:lnTo>
                                  <a:lnTo>
                                    <a:pt x="18" y="16"/>
                                  </a:lnTo>
                                  <a:lnTo>
                                    <a:pt x="3" y="16"/>
                                  </a:lnTo>
                                  <a:lnTo>
                                    <a:pt x="0" y="4"/>
                                  </a:lnTo>
                                  <a:lnTo>
                                    <a:pt x="26"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41" name="Freeform 1620"/>
                            <p:cNvSpPr>
                              <a:spLocks/>
                            </p:cNvSpPr>
                            <p:nvPr/>
                          </p:nvSpPr>
                          <p:spPr bwMode="auto">
                            <a:xfrm>
                              <a:off x="4926" y="3129"/>
                              <a:ext cx="44" cy="14"/>
                            </a:xfrm>
                            <a:custGeom>
                              <a:avLst/>
                              <a:gdLst>
                                <a:gd name="T0" fmla="*/ 0 w 98"/>
                                <a:gd name="T1" fmla="*/ 0 h 29"/>
                                <a:gd name="T2" fmla="*/ 0 w 98"/>
                                <a:gd name="T3" fmla="*/ 0 h 29"/>
                                <a:gd name="T4" fmla="*/ 0 w 98"/>
                                <a:gd name="T5" fmla="*/ 0 h 29"/>
                                <a:gd name="T6" fmla="*/ 0 w 98"/>
                                <a:gd name="T7" fmla="*/ 0 h 29"/>
                                <a:gd name="T8" fmla="*/ 0 w 98"/>
                                <a:gd name="T9" fmla="*/ 0 h 29"/>
                                <a:gd name="T10" fmla="*/ 0 w 98"/>
                                <a:gd name="T11" fmla="*/ 0 h 29"/>
                                <a:gd name="T12" fmla="*/ 0 w 98"/>
                                <a:gd name="T13" fmla="*/ 0 h 29"/>
                                <a:gd name="T14" fmla="*/ 0 w 98"/>
                                <a:gd name="T15" fmla="*/ 0 h 29"/>
                                <a:gd name="T16" fmla="*/ 0 w 98"/>
                                <a:gd name="T17" fmla="*/ 0 h 29"/>
                                <a:gd name="T18" fmla="*/ 0 w 98"/>
                                <a:gd name="T19" fmla="*/ 0 h 29"/>
                                <a:gd name="T20" fmla="*/ 0 w 98"/>
                                <a:gd name="T21" fmla="*/ 0 h 29"/>
                                <a:gd name="T22" fmla="*/ 0 w 98"/>
                                <a:gd name="T23" fmla="*/ 0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8"/>
                                <a:gd name="T37" fmla="*/ 0 h 29"/>
                                <a:gd name="T38" fmla="*/ 98 w 98"/>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8" h="29">
                                  <a:moveTo>
                                    <a:pt x="2" y="13"/>
                                  </a:moveTo>
                                  <a:lnTo>
                                    <a:pt x="25" y="5"/>
                                  </a:lnTo>
                                  <a:lnTo>
                                    <a:pt x="51" y="18"/>
                                  </a:lnTo>
                                  <a:lnTo>
                                    <a:pt x="70" y="13"/>
                                  </a:lnTo>
                                  <a:lnTo>
                                    <a:pt x="82" y="18"/>
                                  </a:lnTo>
                                  <a:lnTo>
                                    <a:pt x="95" y="8"/>
                                  </a:lnTo>
                                  <a:lnTo>
                                    <a:pt x="95" y="0"/>
                                  </a:lnTo>
                                  <a:lnTo>
                                    <a:pt x="98" y="10"/>
                                  </a:lnTo>
                                  <a:lnTo>
                                    <a:pt x="85" y="21"/>
                                  </a:lnTo>
                                  <a:lnTo>
                                    <a:pt x="39" y="29"/>
                                  </a:lnTo>
                                  <a:lnTo>
                                    <a:pt x="0" y="24"/>
                                  </a:lnTo>
                                  <a:lnTo>
                                    <a:pt x="2" y="13"/>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42" name="Freeform 1621"/>
                            <p:cNvSpPr>
                              <a:spLocks/>
                            </p:cNvSpPr>
                            <p:nvPr/>
                          </p:nvSpPr>
                          <p:spPr bwMode="auto">
                            <a:xfrm>
                              <a:off x="4926" y="3129"/>
                              <a:ext cx="44" cy="14"/>
                            </a:xfrm>
                            <a:custGeom>
                              <a:avLst/>
                              <a:gdLst>
                                <a:gd name="T0" fmla="*/ 0 w 98"/>
                                <a:gd name="T1" fmla="*/ 0 h 29"/>
                                <a:gd name="T2" fmla="*/ 0 w 98"/>
                                <a:gd name="T3" fmla="*/ 0 h 29"/>
                                <a:gd name="T4" fmla="*/ 0 w 98"/>
                                <a:gd name="T5" fmla="*/ 0 h 29"/>
                                <a:gd name="T6" fmla="*/ 0 w 98"/>
                                <a:gd name="T7" fmla="*/ 0 h 29"/>
                                <a:gd name="T8" fmla="*/ 0 w 98"/>
                                <a:gd name="T9" fmla="*/ 0 h 29"/>
                                <a:gd name="T10" fmla="*/ 0 w 98"/>
                                <a:gd name="T11" fmla="*/ 0 h 29"/>
                                <a:gd name="T12" fmla="*/ 0 w 98"/>
                                <a:gd name="T13" fmla="*/ 0 h 29"/>
                                <a:gd name="T14" fmla="*/ 0 w 98"/>
                                <a:gd name="T15" fmla="*/ 0 h 29"/>
                                <a:gd name="T16" fmla="*/ 0 w 98"/>
                                <a:gd name="T17" fmla="*/ 0 h 29"/>
                                <a:gd name="T18" fmla="*/ 0 w 98"/>
                                <a:gd name="T19" fmla="*/ 0 h 29"/>
                                <a:gd name="T20" fmla="*/ 0 w 98"/>
                                <a:gd name="T21" fmla="*/ 0 h 29"/>
                                <a:gd name="T22" fmla="*/ 0 w 98"/>
                                <a:gd name="T23" fmla="*/ 0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8"/>
                                <a:gd name="T37" fmla="*/ 0 h 29"/>
                                <a:gd name="T38" fmla="*/ 98 w 98"/>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8" h="29">
                                  <a:moveTo>
                                    <a:pt x="2" y="13"/>
                                  </a:moveTo>
                                  <a:lnTo>
                                    <a:pt x="25" y="5"/>
                                  </a:lnTo>
                                  <a:lnTo>
                                    <a:pt x="51" y="18"/>
                                  </a:lnTo>
                                  <a:lnTo>
                                    <a:pt x="70" y="13"/>
                                  </a:lnTo>
                                  <a:lnTo>
                                    <a:pt x="82" y="18"/>
                                  </a:lnTo>
                                  <a:lnTo>
                                    <a:pt x="95" y="8"/>
                                  </a:lnTo>
                                  <a:lnTo>
                                    <a:pt x="95" y="0"/>
                                  </a:lnTo>
                                  <a:lnTo>
                                    <a:pt x="98" y="10"/>
                                  </a:lnTo>
                                  <a:lnTo>
                                    <a:pt x="85" y="21"/>
                                  </a:lnTo>
                                  <a:lnTo>
                                    <a:pt x="39" y="29"/>
                                  </a:lnTo>
                                  <a:lnTo>
                                    <a:pt x="0" y="24"/>
                                  </a:lnTo>
                                  <a:lnTo>
                                    <a:pt x="2" y="13"/>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43" name="Freeform 1622"/>
                            <p:cNvSpPr>
                              <a:spLocks/>
                            </p:cNvSpPr>
                            <p:nvPr/>
                          </p:nvSpPr>
                          <p:spPr bwMode="auto">
                            <a:xfrm>
                              <a:off x="4976" y="3132"/>
                              <a:ext cx="6" cy="5"/>
                            </a:xfrm>
                            <a:custGeom>
                              <a:avLst/>
                              <a:gdLst>
                                <a:gd name="T0" fmla="*/ 0 w 13"/>
                                <a:gd name="T1" fmla="*/ 0 h 11"/>
                                <a:gd name="T2" fmla="*/ 0 w 13"/>
                                <a:gd name="T3" fmla="*/ 0 h 11"/>
                                <a:gd name="T4" fmla="*/ 0 w 13"/>
                                <a:gd name="T5" fmla="*/ 0 h 11"/>
                                <a:gd name="T6" fmla="*/ 0 w 13"/>
                                <a:gd name="T7" fmla="*/ 0 h 11"/>
                                <a:gd name="T8" fmla="*/ 0 w 13"/>
                                <a:gd name="T9" fmla="*/ 0 h 11"/>
                                <a:gd name="T10" fmla="*/ 0 w 13"/>
                                <a:gd name="T11" fmla="*/ 0 h 11"/>
                                <a:gd name="T12" fmla="*/ 0 60000 65536"/>
                                <a:gd name="T13" fmla="*/ 0 60000 65536"/>
                                <a:gd name="T14" fmla="*/ 0 60000 65536"/>
                                <a:gd name="T15" fmla="*/ 0 60000 65536"/>
                                <a:gd name="T16" fmla="*/ 0 60000 65536"/>
                                <a:gd name="T17" fmla="*/ 0 60000 65536"/>
                                <a:gd name="T18" fmla="*/ 0 w 13"/>
                                <a:gd name="T19" fmla="*/ 0 h 11"/>
                                <a:gd name="T20" fmla="*/ 13 w 13"/>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3" h="11">
                                  <a:moveTo>
                                    <a:pt x="0" y="11"/>
                                  </a:moveTo>
                                  <a:lnTo>
                                    <a:pt x="3" y="0"/>
                                  </a:lnTo>
                                  <a:lnTo>
                                    <a:pt x="8" y="5"/>
                                  </a:lnTo>
                                  <a:lnTo>
                                    <a:pt x="13" y="0"/>
                                  </a:lnTo>
                                  <a:lnTo>
                                    <a:pt x="10" y="11"/>
                                  </a:lnTo>
                                  <a:lnTo>
                                    <a:pt x="0" y="11"/>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44" name="Freeform 1623"/>
                            <p:cNvSpPr>
                              <a:spLocks/>
                            </p:cNvSpPr>
                            <p:nvPr/>
                          </p:nvSpPr>
                          <p:spPr bwMode="auto">
                            <a:xfrm>
                              <a:off x="4976" y="3132"/>
                              <a:ext cx="6" cy="5"/>
                            </a:xfrm>
                            <a:custGeom>
                              <a:avLst/>
                              <a:gdLst>
                                <a:gd name="T0" fmla="*/ 0 w 13"/>
                                <a:gd name="T1" fmla="*/ 0 h 11"/>
                                <a:gd name="T2" fmla="*/ 0 w 13"/>
                                <a:gd name="T3" fmla="*/ 0 h 11"/>
                                <a:gd name="T4" fmla="*/ 0 w 13"/>
                                <a:gd name="T5" fmla="*/ 0 h 11"/>
                                <a:gd name="T6" fmla="*/ 0 w 13"/>
                                <a:gd name="T7" fmla="*/ 0 h 11"/>
                                <a:gd name="T8" fmla="*/ 0 w 13"/>
                                <a:gd name="T9" fmla="*/ 0 h 11"/>
                                <a:gd name="T10" fmla="*/ 0 w 13"/>
                                <a:gd name="T11" fmla="*/ 0 h 11"/>
                                <a:gd name="T12" fmla="*/ 0 60000 65536"/>
                                <a:gd name="T13" fmla="*/ 0 60000 65536"/>
                                <a:gd name="T14" fmla="*/ 0 60000 65536"/>
                                <a:gd name="T15" fmla="*/ 0 60000 65536"/>
                                <a:gd name="T16" fmla="*/ 0 60000 65536"/>
                                <a:gd name="T17" fmla="*/ 0 60000 65536"/>
                                <a:gd name="T18" fmla="*/ 0 w 13"/>
                                <a:gd name="T19" fmla="*/ 0 h 11"/>
                                <a:gd name="T20" fmla="*/ 13 w 13"/>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3" h="11">
                                  <a:moveTo>
                                    <a:pt x="0" y="11"/>
                                  </a:moveTo>
                                  <a:lnTo>
                                    <a:pt x="3" y="0"/>
                                  </a:lnTo>
                                  <a:lnTo>
                                    <a:pt x="8" y="5"/>
                                  </a:lnTo>
                                  <a:lnTo>
                                    <a:pt x="13" y="0"/>
                                  </a:lnTo>
                                  <a:lnTo>
                                    <a:pt x="10" y="11"/>
                                  </a:lnTo>
                                  <a:lnTo>
                                    <a:pt x="0" y="11"/>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45" name="Freeform 1624"/>
                            <p:cNvSpPr>
                              <a:spLocks/>
                            </p:cNvSpPr>
                            <p:nvPr/>
                          </p:nvSpPr>
                          <p:spPr bwMode="auto">
                            <a:xfrm>
                              <a:off x="4986" y="3132"/>
                              <a:ext cx="3" cy="5"/>
                            </a:xfrm>
                            <a:custGeom>
                              <a:avLst/>
                              <a:gdLst>
                                <a:gd name="T0" fmla="*/ 0 w 9"/>
                                <a:gd name="T1" fmla="*/ 0 h 13"/>
                                <a:gd name="T2" fmla="*/ 0 w 9"/>
                                <a:gd name="T3" fmla="*/ 0 h 13"/>
                                <a:gd name="T4" fmla="*/ 0 w 9"/>
                                <a:gd name="T5" fmla="*/ 0 h 13"/>
                                <a:gd name="T6" fmla="*/ 0 w 9"/>
                                <a:gd name="T7" fmla="*/ 0 h 13"/>
                                <a:gd name="T8" fmla="*/ 0 60000 65536"/>
                                <a:gd name="T9" fmla="*/ 0 60000 65536"/>
                                <a:gd name="T10" fmla="*/ 0 60000 65536"/>
                                <a:gd name="T11" fmla="*/ 0 60000 65536"/>
                                <a:gd name="T12" fmla="*/ 0 w 9"/>
                                <a:gd name="T13" fmla="*/ 0 h 13"/>
                                <a:gd name="T14" fmla="*/ 9 w 9"/>
                                <a:gd name="T15" fmla="*/ 13 h 13"/>
                              </a:gdLst>
                              <a:ahLst/>
                              <a:cxnLst>
                                <a:cxn ang="T8">
                                  <a:pos x="T0" y="T1"/>
                                </a:cxn>
                                <a:cxn ang="T9">
                                  <a:pos x="T2" y="T3"/>
                                </a:cxn>
                                <a:cxn ang="T10">
                                  <a:pos x="T4" y="T5"/>
                                </a:cxn>
                                <a:cxn ang="T11">
                                  <a:pos x="T6" y="T7"/>
                                </a:cxn>
                              </a:cxnLst>
                              <a:rect l="T12" t="T13" r="T14" b="T15"/>
                              <a:pathLst>
                                <a:path w="9" h="13">
                                  <a:moveTo>
                                    <a:pt x="0" y="8"/>
                                  </a:moveTo>
                                  <a:lnTo>
                                    <a:pt x="9" y="0"/>
                                  </a:lnTo>
                                  <a:lnTo>
                                    <a:pt x="5" y="13"/>
                                  </a:lnTo>
                                  <a:lnTo>
                                    <a:pt x="0" y="8"/>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46" name="Freeform 1625"/>
                            <p:cNvSpPr>
                              <a:spLocks/>
                            </p:cNvSpPr>
                            <p:nvPr/>
                          </p:nvSpPr>
                          <p:spPr bwMode="auto">
                            <a:xfrm>
                              <a:off x="4986" y="3132"/>
                              <a:ext cx="3" cy="5"/>
                            </a:xfrm>
                            <a:custGeom>
                              <a:avLst/>
                              <a:gdLst>
                                <a:gd name="T0" fmla="*/ 0 w 9"/>
                                <a:gd name="T1" fmla="*/ 0 h 13"/>
                                <a:gd name="T2" fmla="*/ 0 w 9"/>
                                <a:gd name="T3" fmla="*/ 0 h 13"/>
                                <a:gd name="T4" fmla="*/ 0 w 9"/>
                                <a:gd name="T5" fmla="*/ 0 h 13"/>
                                <a:gd name="T6" fmla="*/ 0 w 9"/>
                                <a:gd name="T7" fmla="*/ 0 h 13"/>
                                <a:gd name="T8" fmla="*/ 0 60000 65536"/>
                                <a:gd name="T9" fmla="*/ 0 60000 65536"/>
                                <a:gd name="T10" fmla="*/ 0 60000 65536"/>
                                <a:gd name="T11" fmla="*/ 0 60000 65536"/>
                                <a:gd name="T12" fmla="*/ 0 w 9"/>
                                <a:gd name="T13" fmla="*/ 0 h 13"/>
                                <a:gd name="T14" fmla="*/ 9 w 9"/>
                                <a:gd name="T15" fmla="*/ 13 h 13"/>
                              </a:gdLst>
                              <a:ahLst/>
                              <a:cxnLst>
                                <a:cxn ang="T8">
                                  <a:pos x="T0" y="T1"/>
                                </a:cxn>
                                <a:cxn ang="T9">
                                  <a:pos x="T2" y="T3"/>
                                </a:cxn>
                                <a:cxn ang="T10">
                                  <a:pos x="T4" y="T5"/>
                                </a:cxn>
                                <a:cxn ang="T11">
                                  <a:pos x="T6" y="T7"/>
                                </a:cxn>
                              </a:cxnLst>
                              <a:rect l="T12" t="T13" r="T14" b="T15"/>
                              <a:pathLst>
                                <a:path w="9" h="13">
                                  <a:moveTo>
                                    <a:pt x="0" y="8"/>
                                  </a:moveTo>
                                  <a:lnTo>
                                    <a:pt x="9" y="0"/>
                                  </a:lnTo>
                                  <a:lnTo>
                                    <a:pt x="5" y="13"/>
                                  </a:lnTo>
                                  <a:lnTo>
                                    <a:pt x="0" y="8"/>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47" name="Freeform 1626"/>
                            <p:cNvSpPr>
                              <a:spLocks/>
                            </p:cNvSpPr>
                            <p:nvPr/>
                          </p:nvSpPr>
                          <p:spPr bwMode="auto">
                            <a:xfrm>
                              <a:off x="4992" y="3132"/>
                              <a:ext cx="10" cy="4"/>
                            </a:xfrm>
                            <a:custGeom>
                              <a:avLst/>
                              <a:gdLst>
                                <a:gd name="T0" fmla="*/ 0 w 21"/>
                                <a:gd name="T1" fmla="*/ 0 h 8"/>
                                <a:gd name="T2" fmla="*/ 0 w 21"/>
                                <a:gd name="T3" fmla="*/ 1 h 8"/>
                                <a:gd name="T4" fmla="*/ 0 w 21"/>
                                <a:gd name="T5" fmla="*/ 1 h 8"/>
                                <a:gd name="T6" fmla="*/ 0 w 21"/>
                                <a:gd name="T7" fmla="*/ 0 h 8"/>
                                <a:gd name="T8" fmla="*/ 0 60000 65536"/>
                                <a:gd name="T9" fmla="*/ 0 60000 65536"/>
                                <a:gd name="T10" fmla="*/ 0 60000 65536"/>
                                <a:gd name="T11" fmla="*/ 0 60000 65536"/>
                                <a:gd name="T12" fmla="*/ 0 w 21"/>
                                <a:gd name="T13" fmla="*/ 0 h 8"/>
                                <a:gd name="T14" fmla="*/ 21 w 21"/>
                                <a:gd name="T15" fmla="*/ 8 h 8"/>
                              </a:gdLst>
                              <a:ahLst/>
                              <a:cxnLst>
                                <a:cxn ang="T8">
                                  <a:pos x="T0" y="T1"/>
                                </a:cxn>
                                <a:cxn ang="T9">
                                  <a:pos x="T2" y="T3"/>
                                </a:cxn>
                                <a:cxn ang="T10">
                                  <a:pos x="T4" y="T5"/>
                                </a:cxn>
                                <a:cxn ang="T11">
                                  <a:pos x="T6" y="T7"/>
                                </a:cxn>
                              </a:cxnLst>
                              <a:rect l="T12" t="T13" r="T14" b="T15"/>
                              <a:pathLst>
                                <a:path w="21" h="8">
                                  <a:moveTo>
                                    <a:pt x="0" y="0"/>
                                  </a:moveTo>
                                  <a:lnTo>
                                    <a:pt x="21" y="3"/>
                                  </a:lnTo>
                                  <a:lnTo>
                                    <a:pt x="5" y="8"/>
                                  </a:lnTo>
                                  <a:lnTo>
                                    <a:pt x="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48" name="Freeform 1627"/>
                            <p:cNvSpPr>
                              <a:spLocks/>
                            </p:cNvSpPr>
                            <p:nvPr/>
                          </p:nvSpPr>
                          <p:spPr bwMode="auto">
                            <a:xfrm>
                              <a:off x="4992" y="3132"/>
                              <a:ext cx="10" cy="4"/>
                            </a:xfrm>
                            <a:custGeom>
                              <a:avLst/>
                              <a:gdLst>
                                <a:gd name="T0" fmla="*/ 0 w 21"/>
                                <a:gd name="T1" fmla="*/ 0 h 8"/>
                                <a:gd name="T2" fmla="*/ 0 w 21"/>
                                <a:gd name="T3" fmla="*/ 1 h 8"/>
                                <a:gd name="T4" fmla="*/ 0 w 21"/>
                                <a:gd name="T5" fmla="*/ 1 h 8"/>
                                <a:gd name="T6" fmla="*/ 0 w 21"/>
                                <a:gd name="T7" fmla="*/ 0 h 8"/>
                                <a:gd name="T8" fmla="*/ 0 60000 65536"/>
                                <a:gd name="T9" fmla="*/ 0 60000 65536"/>
                                <a:gd name="T10" fmla="*/ 0 60000 65536"/>
                                <a:gd name="T11" fmla="*/ 0 60000 65536"/>
                                <a:gd name="T12" fmla="*/ 0 w 21"/>
                                <a:gd name="T13" fmla="*/ 0 h 8"/>
                                <a:gd name="T14" fmla="*/ 21 w 21"/>
                                <a:gd name="T15" fmla="*/ 8 h 8"/>
                              </a:gdLst>
                              <a:ahLst/>
                              <a:cxnLst>
                                <a:cxn ang="T8">
                                  <a:pos x="T0" y="T1"/>
                                </a:cxn>
                                <a:cxn ang="T9">
                                  <a:pos x="T2" y="T3"/>
                                </a:cxn>
                                <a:cxn ang="T10">
                                  <a:pos x="T4" y="T5"/>
                                </a:cxn>
                                <a:cxn ang="T11">
                                  <a:pos x="T6" y="T7"/>
                                </a:cxn>
                              </a:cxnLst>
                              <a:rect l="T12" t="T13" r="T14" b="T15"/>
                              <a:pathLst>
                                <a:path w="21" h="8">
                                  <a:moveTo>
                                    <a:pt x="0" y="0"/>
                                  </a:moveTo>
                                  <a:lnTo>
                                    <a:pt x="21" y="3"/>
                                  </a:lnTo>
                                  <a:lnTo>
                                    <a:pt x="5" y="8"/>
                                  </a:lnTo>
                                  <a:lnTo>
                                    <a:pt x="0"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49" name="Freeform 1628"/>
                            <p:cNvSpPr>
                              <a:spLocks/>
                            </p:cNvSpPr>
                            <p:nvPr/>
                          </p:nvSpPr>
                          <p:spPr bwMode="auto">
                            <a:xfrm>
                              <a:off x="4969" y="3165"/>
                              <a:ext cx="8" cy="6"/>
                            </a:xfrm>
                            <a:custGeom>
                              <a:avLst/>
                              <a:gdLst>
                                <a:gd name="T0" fmla="*/ 0 w 16"/>
                                <a:gd name="T1" fmla="*/ 0 h 13"/>
                                <a:gd name="T2" fmla="*/ 1 w 16"/>
                                <a:gd name="T3" fmla="*/ 0 h 13"/>
                                <a:gd name="T4" fmla="*/ 1 w 16"/>
                                <a:gd name="T5" fmla="*/ 0 h 13"/>
                                <a:gd name="T6" fmla="*/ 0 w 16"/>
                                <a:gd name="T7" fmla="*/ 0 h 13"/>
                                <a:gd name="T8" fmla="*/ 0 60000 65536"/>
                                <a:gd name="T9" fmla="*/ 0 60000 65536"/>
                                <a:gd name="T10" fmla="*/ 0 60000 65536"/>
                                <a:gd name="T11" fmla="*/ 0 60000 65536"/>
                                <a:gd name="T12" fmla="*/ 0 w 16"/>
                                <a:gd name="T13" fmla="*/ 0 h 13"/>
                                <a:gd name="T14" fmla="*/ 16 w 16"/>
                                <a:gd name="T15" fmla="*/ 13 h 13"/>
                              </a:gdLst>
                              <a:ahLst/>
                              <a:cxnLst>
                                <a:cxn ang="T8">
                                  <a:pos x="T0" y="T1"/>
                                </a:cxn>
                                <a:cxn ang="T9">
                                  <a:pos x="T2" y="T3"/>
                                </a:cxn>
                                <a:cxn ang="T10">
                                  <a:pos x="T4" y="T5"/>
                                </a:cxn>
                                <a:cxn ang="T11">
                                  <a:pos x="T6" y="T7"/>
                                </a:cxn>
                              </a:cxnLst>
                              <a:rect l="T12" t="T13" r="T14" b="T15"/>
                              <a:pathLst>
                                <a:path w="16" h="13">
                                  <a:moveTo>
                                    <a:pt x="0" y="13"/>
                                  </a:moveTo>
                                  <a:lnTo>
                                    <a:pt x="16" y="0"/>
                                  </a:lnTo>
                                  <a:lnTo>
                                    <a:pt x="11" y="11"/>
                                  </a:lnTo>
                                  <a:lnTo>
                                    <a:pt x="0" y="13"/>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50" name="Freeform 1629"/>
                            <p:cNvSpPr>
                              <a:spLocks/>
                            </p:cNvSpPr>
                            <p:nvPr/>
                          </p:nvSpPr>
                          <p:spPr bwMode="auto">
                            <a:xfrm>
                              <a:off x="4969" y="3165"/>
                              <a:ext cx="8" cy="6"/>
                            </a:xfrm>
                            <a:custGeom>
                              <a:avLst/>
                              <a:gdLst>
                                <a:gd name="T0" fmla="*/ 0 w 16"/>
                                <a:gd name="T1" fmla="*/ 0 h 13"/>
                                <a:gd name="T2" fmla="*/ 1 w 16"/>
                                <a:gd name="T3" fmla="*/ 0 h 13"/>
                                <a:gd name="T4" fmla="*/ 1 w 16"/>
                                <a:gd name="T5" fmla="*/ 0 h 13"/>
                                <a:gd name="T6" fmla="*/ 0 w 16"/>
                                <a:gd name="T7" fmla="*/ 0 h 13"/>
                                <a:gd name="T8" fmla="*/ 0 60000 65536"/>
                                <a:gd name="T9" fmla="*/ 0 60000 65536"/>
                                <a:gd name="T10" fmla="*/ 0 60000 65536"/>
                                <a:gd name="T11" fmla="*/ 0 60000 65536"/>
                                <a:gd name="T12" fmla="*/ 0 w 16"/>
                                <a:gd name="T13" fmla="*/ 0 h 13"/>
                                <a:gd name="T14" fmla="*/ 16 w 16"/>
                                <a:gd name="T15" fmla="*/ 13 h 13"/>
                              </a:gdLst>
                              <a:ahLst/>
                              <a:cxnLst>
                                <a:cxn ang="T8">
                                  <a:pos x="T0" y="T1"/>
                                </a:cxn>
                                <a:cxn ang="T9">
                                  <a:pos x="T2" y="T3"/>
                                </a:cxn>
                                <a:cxn ang="T10">
                                  <a:pos x="T4" y="T5"/>
                                </a:cxn>
                                <a:cxn ang="T11">
                                  <a:pos x="T6" y="T7"/>
                                </a:cxn>
                              </a:cxnLst>
                              <a:rect l="T12" t="T13" r="T14" b="T15"/>
                              <a:pathLst>
                                <a:path w="16" h="13">
                                  <a:moveTo>
                                    <a:pt x="0" y="13"/>
                                  </a:moveTo>
                                  <a:lnTo>
                                    <a:pt x="16" y="0"/>
                                  </a:lnTo>
                                  <a:lnTo>
                                    <a:pt x="11" y="11"/>
                                  </a:lnTo>
                                  <a:lnTo>
                                    <a:pt x="0" y="13"/>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51" name="Freeform 1630"/>
                            <p:cNvSpPr>
                              <a:spLocks/>
                            </p:cNvSpPr>
                            <p:nvPr/>
                          </p:nvSpPr>
                          <p:spPr bwMode="auto">
                            <a:xfrm>
                              <a:off x="4979" y="3135"/>
                              <a:ext cx="52" cy="29"/>
                            </a:xfrm>
                            <a:custGeom>
                              <a:avLst/>
                              <a:gdLst>
                                <a:gd name="T0" fmla="*/ 0 w 114"/>
                                <a:gd name="T1" fmla="*/ 0 h 64"/>
                                <a:gd name="T2" fmla="*/ 0 w 114"/>
                                <a:gd name="T3" fmla="*/ 0 h 64"/>
                                <a:gd name="T4" fmla="*/ 0 w 114"/>
                                <a:gd name="T5" fmla="*/ 0 h 64"/>
                                <a:gd name="T6" fmla="*/ 0 w 114"/>
                                <a:gd name="T7" fmla="*/ 0 h 64"/>
                                <a:gd name="T8" fmla="*/ 0 w 114"/>
                                <a:gd name="T9" fmla="*/ 0 h 64"/>
                                <a:gd name="T10" fmla="*/ 0 w 114"/>
                                <a:gd name="T11" fmla="*/ 0 h 64"/>
                                <a:gd name="T12" fmla="*/ 0 w 114"/>
                                <a:gd name="T13" fmla="*/ 0 h 64"/>
                                <a:gd name="T14" fmla="*/ 0 w 114"/>
                                <a:gd name="T15" fmla="*/ 0 h 64"/>
                                <a:gd name="T16" fmla="*/ 0 w 114"/>
                                <a:gd name="T17" fmla="*/ 0 h 64"/>
                                <a:gd name="T18" fmla="*/ 0 w 114"/>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64"/>
                                <a:gd name="T32" fmla="*/ 114 w 114"/>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64">
                                  <a:moveTo>
                                    <a:pt x="49" y="33"/>
                                  </a:moveTo>
                                  <a:lnTo>
                                    <a:pt x="36" y="54"/>
                                  </a:lnTo>
                                  <a:lnTo>
                                    <a:pt x="12" y="64"/>
                                  </a:lnTo>
                                  <a:lnTo>
                                    <a:pt x="0" y="62"/>
                                  </a:lnTo>
                                  <a:lnTo>
                                    <a:pt x="9" y="38"/>
                                  </a:lnTo>
                                  <a:lnTo>
                                    <a:pt x="38" y="23"/>
                                  </a:lnTo>
                                  <a:lnTo>
                                    <a:pt x="49" y="8"/>
                                  </a:lnTo>
                                  <a:lnTo>
                                    <a:pt x="114" y="0"/>
                                  </a:lnTo>
                                  <a:lnTo>
                                    <a:pt x="113" y="10"/>
                                  </a:lnTo>
                                  <a:lnTo>
                                    <a:pt x="49" y="33"/>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52" name="Freeform 1631"/>
                            <p:cNvSpPr>
                              <a:spLocks/>
                            </p:cNvSpPr>
                            <p:nvPr/>
                          </p:nvSpPr>
                          <p:spPr bwMode="auto">
                            <a:xfrm>
                              <a:off x="4979" y="3135"/>
                              <a:ext cx="52" cy="29"/>
                            </a:xfrm>
                            <a:custGeom>
                              <a:avLst/>
                              <a:gdLst>
                                <a:gd name="T0" fmla="*/ 0 w 114"/>
                                <a:gd name="T1" fmla="*/ 0 h 64"/>
                                <a:gd name="T2" fmla="*/ 0 w 114"/>
                                <a:gd name="T3" fmla="*/ 0 h 64"/>
                                <a:gd name="T4" fmla="*/ 0 w 114"/>
                                <a:gd name="T5" fmla="*/ 0 h 64"/>
                                <a:gd name="T6" fmla="*/ 0 w 114"/>
                                <a:gd name="T7" fmla="*/ 0 h 64"/>
                                <a:gd name="T8" fmla="*/ 0 w 114"/>
                                <a:gd name="T9" fmla="*/ 0 h 64"/>
                                <a:gd name="T10" fmla="*/ 0 w 114"/>
                                <a:gd name="T11" fmla="*/ 0 h 64"/>
                                <a:gd name="T12" fmla="*/ 0 w 114"/>
                                <a:gd name="T13" fmla="*/ 0 h 64"/>
                                <a:gd name="T14" fmla="*/ 0 w 114"/>
                                <a:gd name="T15" fmla="*/ 0 h 64"/>
                                <a:gd name="T16" fmla="*/ 0 w 114"/>
                                <a:gd name="T17" fmla="*/ 0 h 64"/>
                                <a:gd name="T18" fmla="*/ 0 w 114"/>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64"/>
                                <a:gd name="T32" fmla="*/ 114 w 114"/>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64">
                                  <a:moveTo>
                                    <a:pt x="49" y="33"/>
                                  </a:moveTo>
                                  <a:lnTo>
                                    <a:pt x="36" y="54"/>
                                  </a:lnTo>
                                  <a:lnTo>
                                    <a:pt x="12" y="64"/>
                                  </a:lnTo>
                                  <a:lnTo>
                                    <a:pt x="0" y="62"/>
                                  </a:lnTo>
                                  <a:lnTo>
                                    <a:pt x="9" y="38"/>
                                  </a:lnTo>
                                  <a:lnTo>
                                    <a:pt x="38" y="23"/>
                                  </a:lnTo>
                                  <a:lnTo>
                                    <a:pt x="49" y="8"/>
                                  </a:lnTo>
                                  <a:lnTo>
                                    <a:pt x="114" y="0"/>
                                  </a:lnTo>
                                  <a:lnTo>
                                    <a:pt x="113" y="10"/>
                                  </a:lnTo>
                                  <a:lnTo>
                                    <a:pt x="49" y="33"/>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53" name="Freeform 1632"/>
                            <p:cNvSpPr>
                              <a:spLocks/>
                            </p:cNvSpPr>
                            <p:nvPr/>
                          </p:nvSpPr>
                          <p:spPr bwMode="auto">
                            <a:xfrm>
                              <a:off x="5013" y="3123"/>
                              <a:ext cx="14" cy="6"/>
                            </a:xfrm>
                            <a:custGeom>
                              <a:avLst/>
                              <a:gdLst>
                                <a:gd name="T0" fmla="*/ 0 w 31"/>
                                <a:gd name="T1" fmla="*/ 0 h 15"/>
                                <a:gd name="T2" fmla="*/ 0 w 31"/>
                                <a:gd name="T3" fmla="*/ 0 h 15"/>
                                <a:gd name="T4" fmla="*/ 0 w 31"/>
                                <a:gd name="T5" fmla="*/ 0 h 15"/>
                                <a:gd name="T6" fmla="*/ 0 w 31"/>
                                <a:gd name="T7" fmla="*/ 0 h 15"/>
                                <a:gd name="T8" fmla="*/ 0 w 31"/>
                                <a:gd name="T9" fmla="*/ 0 h 15"/>
                                <a:gd name="T10" fmla="*/ 0 w 31"/>
                                <a:gd name="T11" fmla="*/ 0 h 15"/>
                                <a:gd name="T12" fmla="*/ 0 60000 65536"/>
                                <a:gd name="T13" fmla="*/ 0 60000 65536"/>
                                <a:gd name="T14" fmla="*/ 0 60000 65536"/>
                                <a:gd name="T15" fmla="*/ 0 60000 65536"/>
                                <a:gd name="T16" fmla="*/ 0 60000 65536"/>
                                <a:gd name="T17" fmla="*/ 0 60000 65536"/>
                                <a:gd name="T18" fmla="*/ 0 w 31"/>
                                <a:gd name="T19" fmla="*/ 0 h 15"/>
                                <a:gd name="T20" fmla="*/ 31 w 31"/>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31" h="15">
                                  <a:moveTo>
                                    <a:pt x="0" y="15"/>
                                  </a:moveTo>
                                  <a:lnTo>
                                    <a:pt x="0" y="5"/>
                                  </a:lnTo>
                                  <a:lnTo>
                                    <a:pt x="22" y="0"/>
                                  </a:lnTo>
                                  <a:lnTo>
                                    <a:pt x="31" y="5"/>
                                  </a:lnTo>
                                  <a:lnTo>
                                    <a:pt x="18" y="13"/>
                                  </a:lnTo>
                                  <a:lnTo>
                                    <a:pt x="0" y="15"/>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54" name="Freeform 1633"/>
                            <p:cNvSpPr>
                              <a:spLocks/>
                            </p:cNvSpPr>
                            <p:nvPr/>
                          </p:nvSpPr>
                          <p:spPr bwMode="auto">
                            <a:xfrm>
                              <a:off x="5013" y="3123"/>
                              <a:ext cx="14" cy="6"/>
                            </a:xfrm>
                            <a:custGeom>
                              <a:avLst/>
                              <a:gdLst>
                                <a:gd name="T0" fmla="*/ 0 w 31"/>
                                <a:gd name="T1" fmla="*/ 0 h 15"/>
                                <a:gd name="T2" fmla="*/ 0 w 31"/>
                                <a:gd name="T3" fmla="*/ 0 h 15"/>
                                <a:gd name="T4" fmla="*/ 0 w 31"/>
                                <a:gd name="T5" fmla="*/ 0 h 15"/>
                                <a:gd name="T6" fmla="*/ 0 w 31"/>
                                <a:gd name="T7" fmla="*/ 0 h 15"/>
                                <a:gd name="T8" fmla="*/ 0 w 31"/>
                                <a:gd name="T9" fmla="*/ 0 h 15"/>
                                <a:gd name="T10" fmla="*/ 0 w 31"/>
                                <a:gd name="T11" fmla="*/ 0 h 15"/>
                                <a:gd name="T12" fmla="*/ 0 60000 65536"/>
                                <a:gd name="T13" fmla="*/ 0 60000 65536"/>
                                <a:gd name="T14" fmla="*/ 0 60000 65536"/>
                                <a:gd name="T15" fmla="*/ 0 60000 65536"/>
                                <a:gd name="T16" fmla="*/ 0 60000 65536"/>
                                <a:gd name="T17" fmla="*/ 0 60000 65536"/>
                                <a:gd name="T18" fmla="*/ 0 w 31"/>
                                <a:gd name="T19" fmla="*/ 0 h 15"/>
                                <a:gd name="T20" fmla="*/ 31 w 31"/>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31" h="15">
                                  <a:moveTo>
                                    <a:pt x="0" y="15"/>
                                  </a:moveTo>
                                  <a:lnTo>
                                    <a:pt x="0" y="5"/>
                                  </a:lnTo>
                                  <a:lnTo>
                                    <a:pt x="22" y="0"/>
                                  </a:lnTo>
                                  <a:lnTo>
                                    <a:pt x="31" y="5"/>
                                  </a:lnTo>
                                  <a:lnTo>
                                    <a:pt x="18" y="13"/>
                                  </a:lnTo>
                                  <a:lnTo>
                                    <a:pt x="0" y="15"/>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55" name="Freeform 1634"/>
                            <p:cNvSpPr>
                              <a:spLocks/>
                            </p:cNvSpPr>
                            <p:nvPr/>
                          </p:nvSpPr>
                          <p:spPr bwMode="auto">
                            <a:xfrm>
                              <a:off x="5090" y="3117"/>
                              <a:ext cx="6" cy="12"/>
                            </a:xfrm>
                            <a:custGeom>
                              <a:avLst/>
                              <a:gdLst>
                                <a:gd name="T0" fmla="*/ 0 w 15"/>
                                <a:gd name="T1" fmla="*/ 0 h 28"/>
                                <a:gd name="T2" fmla="*/ 0 w 15"/>
                                <a:gd name="T3" fmla="*/ 0 h 28"/>
                                <a:gd name="T4" fmla="*/ 0 w 15"/>
                                <a:gd name="T5" fmla="*/ 0 h 28"/>
                                <a:gd name="T6" fmla="*/ 0 w 15"/>
                                <a:gd name="T7" fmla="*/ 0 h 28"/>
                                <a:gd name="T8" fmla="*/ 0 w 15"/>
                                <a:gd name="T9" fmla="*/ 0 h 28"/>
                                <a:gd name="T10" fmla="*/ 0 w 15"/>
                                <a:gd name="T11" fmla="*/ 0 h 28"/>
                                <a:gd name="T12" fmla="*/ 0 60000 65536"/>
                                <a:gd name="T13" fmla="*/ 0 60000 65536"/>
                                <a:gd name="T14" fmla="*/ 0 60000 65536"/>
                                <a:gd name="T15" fmla="*/ 0 60000 65536"/>
                                <a:gd name="T16" fmla="*/ 0 60000 65536"/>
                                <a:gd name="T17" fmla="*/ 0 60000 65536"/>
                                <a:gd name="T18" fmla="*/ 0 w 15"/>
                                <a:gd name="T19" fmla="*/ 0 h 28"/>
                                <a:gd name="T20" fmla="*/ 15 w 15"/>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15" h="28">
                                  <a:moveTo>
                                    <a:pt x="0" y="21"/>
                                  </a:moveTo>
                                  <a:lnTo>
                                    <a:pt x="8" y="0"/>
                                  </a:lnTo>
                                  <a:lnTo>
                                    <a:pt x="15" y="2"/>
                                  </a:lnTo>
                                  <a:lnTo>
                                    <a:pt x="15" y="15"/>
                                  </a:lnTo>
                                  <a:lnTo>
                                    <a:pt x="4" y="28"/>
                                  </a:lnTo>
                                  <a:lnTo>
                                    <a:pt x="0" y="21"/>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56" name="Freeform 1635"/>
                            <p:cNvSpPr>
                              <a:spLocks/>
                            </p:cNvSpPr>
                            <p:nvPr/>
                          </p:nvSpPr>
                          <p:spPr bwMode="auto">
                            <a:xfrm>
                              <a:off x="5090" y="3117"/>
                              <a:ext cx="6" cy="12"/>
                            </a:xfrm>
                            <a:custGeom>
                              <a:avLst/>
                              <a:gdLst>
                                <a:gd name="T0" fmla="*/ 0 w 15"/>
                                <a:gd name="T1" fmla="*/ 0 h 28"/>
                                <a:gd name="T2" fmla="*/ 0 w 15"/>
                                <a:gd name="T3" fmla="*/ 0 h 28"/>
                                <a:gd name="T4" fmla="*/ 0 w 15"/>
                                <a:gd name="T5" fmla="*/ 0 h 28"/>
                                <a:gd name="T6" fmla="*/ 0 w 15"/>
                                <a:gd name="T7" fmla="*/ 0 h 28"/>
                                <a:gd name="T8" fmla="*/ 0 w 15"/>
                                <a:gd name="T9" fmla="*/ 0 h 28"/>
                                <a:gd name="T10" fmla="*/ 0 w 15"/>
                                <a:gd name="T11" fmla="*/ 0 h 28"/>
                                <a:gd name="T12" fmla="*/ 0 60000 65536"/>
                                <a:gd name="T13" fmla="*/ 0 60000 65536"/>
                                <a:gd name="T14" fmla="*/ 0 60000 65536"/>
                                <a:gd name="T15" fmla="*/ 0 60000 65536"/>
                                <a:gd name="T16" fmla="*/ 0 60000 65536"/>
                                <a:gd name="T17" fmla="*/ 0 60000 65536"/>
                                <a:gd name="T18" fmla="*/ 0 w 15"/>
                                <a:gd name="T19" fmla="*/ 0 h 28"/>
                                <a:gd name="T20" fmla="*/ 15 w 15"/>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15" h="28">
                                  <a:moveTo>
                                    <a:pt x="0" y="21"/>
                                  </a:moveTo>
                                  <a:lnTo>
                                    <a:pt x="8" y="0"/>
                                  </a:lnTo>
                                  <a:lnTo>
                                    <a:pt x="15" y="2"/>
                                  </a:lnTo>
                                  <a:lnTo>
                                    <a:pt x="15" y="15"/>
                                  </a:lnTo>
                                  <a:lnTo>
                                    <a:pt x="4" y="28"/>
                                  </a:lnTo>
                                  <a:lnTo>
                                    <a:pt x="0" y="21"/>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57" name="Freeform 1636"/>
                            <p:cNvSpPr>
                              <a:spLocks/>
                            </p:cNvSpPr>
                            <p:nvPr/>
                          </p:nvSpPr>
                          <p:spPr bwMode="auto">
                            <a:xfrm>
                              <a:off x="5131" y="3104"/>
                              <a:ext cx="6" cy="10"/>
                            </a:xfrm>
                            <a:custGeom>
                              <a:avLst/>
                              <a:gdLst>
                                <a:gd name="T0" fmla="*/ 0 w 12"/>
                                <a:gd name="T1" fmla="*/ 0 h 22"/>
                                <a:gd name="T2" fmla="*/ 1 w 12"/>
                                <a:gd name="T3" fmla="*/ 0 h 22"/>
                                <a:gd name="T4" fmla="*/ 1 w 12"/>
                                <a:gd name="T5" fmla="*/ 0 h 22"/>
                                <a:gd name="T6" fmla="*/ 0 w 12"/>
                                <a:gd name="T7" fmla="*/ 0 h 22"/>
                                <a:gd name="T8" fmla="*/ 1 w 12"/>
                                <a:gd name="T9" fmla="*/ 0 h 22"/>
                                <a:gd name="T10" fmla="*/ 0 w 12"/>
                                <a:gd name="T11" fmla="*/ 0 h 22"/>
                                <a:gd name="T12" fmla="*/ 0 60000 65536"/>
                                <a:gd name="T13" fmla="*/ 0 60000 65536"/>
                                <a:gd name="T14" fmla="*/ 0 60000 65536"/>
                                <a:gd name="T15" fmla="*/ 0 60000 65536"/>
                                <a:gd name="T16" fmla="*/ 0 60000 65536"/>
                                <a:gd name="T17" fmla="*/ 0 60000 65536"/>
                                <a:gd name="T18" fmla="*/ 0 w 12"/>
                                <a:gd name="T19" fmla="*/ 0 h 22"/>
                                <a:gd name="T20" fmla="*/ 12 w 12"/>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2" h="22">
                                  <a:moveTo>
                                    <a:pt x="0" y="0"/>
                                  </a:moveTo>
                                  <a:lnTo>
                                    <a:pt x="12" y="10"/>
                                  </a:lnTo>
                                  <a:lnTo>
                                    <a:pt x="5" y="22"/>
                                  </a:lnTo>
                                  <a:lnTo>
                                    <a:pt x="0" y="12"/>
                                  </a:lnTo>
                                  <a:lnTo>
                                    <a:pt x="4" y="13"/>
                                  </a:lnTo>
                                  <a:lnTo>
                                    <a:pt x="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58" name="Freeform 1637"/>
                            <p:cNvSpPr>
                              <a:spLocks/>
                            </p:cNvSpPr>
                            <p:nvPr/>
                          </p:nvSpPr>
                          <p:spPr bwMode="auto">
                            <a:xfrm>
                              <a:off x="5131" y="3104"/>
                              <a:ext cx="6" cy="10"/>
                            </a:xfrm>
                            <a:custGeom>
                              <a:avLst/>
                              <a:gdLst>
                                <a:gd name="T0" fmla="*/ 0 w 12"/>
                                <a:gd name="T1" fmla="*/ 0 h 22"/>
                                <a:gd name="T2" fmla="*/ 1 w 12"/>
                                <a:gd name="T3" fmla="*/ 0 h 22"/>
                                <a:gd name="T4" fmla="*/ 1 w 12"/>
                                <a:gd name="T5" fmla="*/ 0 h 22"/>
                                <a:gd name="T6" fmla="*/ 0 w 12"/>
                                <a:gd name="T7" fmla="*/ 0 h 22"/>
                                <a:gd name="T8" fmla="*/ 1 w 12"/>
                                <a:gd name="T9" fmla="*/ 0 h 22"/>
                                <a:gd name="T10" fmla="*/ 0 w 12"/>
                                <a:gd name="T11" fmla="*/ 0 h 22"/>
                                <a:gd name="T12" fmla="*/ 0 60000 65536"/>
                                <a:gd name="T13" fmla="*/ 0 60000 65536"/>
                                <a:gd name="T14" fmla="*/ 0 60000 65536"/>
                                <a:gd name="T15" fmla="*/ 0 60000 65536"/>
                                <a:gd name="T16" fmla="*/ 0 60000 65536"/>
                                <a:gd name="T17" fmla="*/ 0 60000 65536"/>
                                <a:gd name="T18" fmla="*/ 0 w 12"/>
                                <a:gd name="T19" fmla="*/ 0 h 22"/>
                                <a:gd name="T20" fmla="*/ 12 w 12"/>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2" h="22">
                                  <a:moveTo>
                                    <a:pt x="0" y="0"/>
                                  </a:moveTo>
                                  <a:lnTo>
                                    <a:pt x="12" y="10"/>
                                  </a:lnTo>
                                  <a:lnTo>
                                    <a:pt x="5" y="22"/>
                                  </a:lnTo>
                                  <a:lnTo>
                                    <a:pt x="0" y="12"/>
                                  </a:lnTo>
                                  <a:lnTo>
                                    <a:pt x="4" y="13"/>
                                  </a:lnTo>
                                  <a:lnTo>
                                    <a:pt x="0"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59" name="Freeform 1638"/>
                            <p:cNvSpPr>
                              <a:spLocks/>
                            </p:cNvSpPr>
                            <p:nvPr/>
                          </p:nvSpPr>
                          <p:spPr bwMode="auto">
                            <a:xfrm>
                              <a:off x="5133" y="3101"/>
                              <a:ext cx="5" cy="8"/>
                            </a:xfrm>
                            <a:custGeom>
                              <a:avLst/>
                              <a:gdLst>
                                <a:gd name="T0" fmla="*/ 0 w 11"/>
                                <a:gd name="T1" fmla="*/ 1 h 16"/>
                                <a:gd name="T2" fmla="*/ 0 w 11"/>
                                <a:gd name="T3" fmla="*/ 0 h 16"/>
                                <a:gd name="T4" fmla="*/ 0 w 11"/>
                                <a:gd name="T5" fmla="*/ 1 h 16"/>
                                <a:gd name="T6" fmla="*/ 0 w 11"/>
                                <a:gd name="T7" fmla="*/ 1 h 16"/>
                                <a:gd name="T8" fmla="*/ 0 w 11"/>
                                <a:gd name="T9" fmla="*/ 1 h 16"/>
                                <a:gd name="T10" fmla="*/ 0 60000 65536"/>
                                <a:gd name="T11" fmla="*/ 0 60000 65536"/>
                                <a:gd name="T12" fmla="*/ 0 60000 65536"/>
                                <a:gd name="T13" fmla="*/ 0 60000 65536"/>
                                <a:gd name="T14" fmla="*/ 0 60000 65536"/>
                                <a:gd name="T15" fmla="*/ 0 w 11"/>
                                <a:gd name="T16" fmla="*/ 0 h 16"/>
                                <a:gd name="T17" fmla="*/ 11 w 11"/>
                                <a:gd name="T18" fmla="*/ 16 h 16"/>
                              </a:gdLst>
                              <a:ahLst/>
                              <a:cxnLst>
                                <a:cxn ang="T10">
                                  <a:pos x="T0" y="T1"/>
                                </a:cxn>
                                <a:cxn ang="T11">
                                  <a:pos x="T2" y="T3"/>
                                </a:cxn>
                                <a:cxn ang="T12">
                                  <a:pos x="T4" y="T5"/>
                                </a:cxn>
                                <a:cxn ang="T13">
                                  <a:pos x="T6" y="T7"/>
                                </a:cxn>
                                <a:cxn ang="T14">
                                  <a:pos x="T8" y="T9"/>
                                </a:cxn>
                              </a:cxnLst>
                              <a:rect l="T15" t="T16" r="T17" b="T18"/>
                              <a:pathLst>
                                <a:path w="11" h="16">
                                  <a:moveTo>
                                    <a:pt x="0" y="6"/>
                                  </a:moveTo>
                                  <a:lnTo>
                                    <a:pt x="0" y="0"/>
                                  </a:lnTo>
                                  <a:lnTo>
                                    <a:pt x="9" y="8"/>
                                  </a:lnTo>
                                  <a:lnTo>
                                    <a:pt x="11" y="16"/>
                                  </a:lnTo>
                                  <a:lnTo>
                                    <a:pt x="0" y="6"/>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60" name="Freeform 1639"/>
                            <p:cNvSpPr>
                              <a:spLocks/>
                            </p:cNvSpPr>
                            <p:nvPr/>
                          </p:nvSpPr>
                          <p:spPr bwMode="auto">
                            <a:xfrm>
                              <a:off x="5133" y="3101"/>
                              <a:ext cx="5" cy="8"/>
                            </a:xfrm>
                            <a:custGeom>
                              <a:avLst/>
                              <a:gdLst>
                                <a:gd name="T0" fmla="*/ 0 w 11"/>
                                <a:gd name="T1" fmla="*/ 1 h 16"/>
                                <a:gd name="T2" fmla="*/ 0 w 11"/>
                                <a:gd name="T3" fmla="*/ 0 h 16"/>
                                <a:gd name="T4" fmla="*/ 0 w 11"/>
                                <a:gd name="T5" fmla="*/ 1 h 16"/>
                                <a:gd name="T6" fmla="*/ 0 w 11"/>
                                <a:gd name="T7" fmla="*/ 1 h 16"/>
                                <a:gd name="T8" fmla="*/ 0 w 11"/>
                                <a:gd name="T9" fmla="*/ 1 h 16"/>
                                <a:gd name="T10" fmla="*/ 0 60000 65536"/>
                                <a:gd name="T11" fmla="*/ 0 60000 65536"/>
                                <a:gd name="T12" fmla="*/ 0 60000 65536"/>
                                <a:gd name="T13" fmla="*/ 0 60000 65536"/>
                                <a:gd name="T14" fmla="*/ 0 60000 65536"/>
                                <a:gd name="T15" fmla="*/ 0 w 11"/>
                                <a:gd name="T16" fmla="*/ 0 h 16"/>
                                <a:gd name="T17" fmla="*/ 11 w 11"/>
                                <a:gd name="T18" fmla="*/ 16 h 16"/>
                              </a:gdLst>
                              <a:ahLst/>
                              <a:cxnLst>
                                <a:cxn ang="T10">
                                  <a:pos x="T0" y="T1"/>
                                </a:cxn>
                                <a:cxn ang="T11">
                                  <a:pos x="T2" y="T3"/>
                                </a:cxn>
                                <a:cxn ang="T12">
                                  <a:pos x="T4" y="T5"/>
                                </a:cxn>
                                <a:cxn ang="T13">
                                  <a:pos x="T6" y="T7"/>
                                </a:cxn>
                                <a:cxn ang="T14">
                                  <a:pos x="T8" y="T9"/>
                                </a:cxn>
                              </a:cxnLst>
                              <a:rect l="T15" t="T16" r="T17" b="T18"/>
                              <a:pathLst>
                                <a:path w="11" h="16">
                                  <a:moveTo>
                                    <a:pt x="0" y="6"/>
                                  </a:moveTo>
                                  <a:lnTo>
                                    <a:pt x="0" y="0"/>
                                  </a:lnTo>
                                  <a:lnTo>
                                    <a:pt x="9" y="8"/>
                                  </a:lnTo>
                                  <a:lnTo>
                                    <a:pt x="11" y="16"/>
                                  </a:lnTo>
                                  <a:lnTo>
                                    <a:pt x="0" y="6"/>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61" name="Freeform 1640"/>
                            <p:cNvSpPr>
                              <a:spLocks/>
                            </p:cNvSpPr>
                            <p:nvPr/>
                          </p:nvSpPr>
                          <p:spPr bwMode="auto">
                            <a:xfrm>
                              <a:off x="5134" y="3092"/>
                              <a:ext cx="4" cy="13"/>
                            </a:xfrm>
                            <a:custGeom>
                              <a:avLst/>
                              <a:gdLst>
                                <a:gd name="T0" fmla="*/ 0 w 12"/>
                                <a:gd name="T1" fmla="*/ 0 h 31"/>
                                <a:gd name="T2" fmla="*/ 0 w 12"/>
                                <a:gd name="T3" fmla="*/ 0 h 31"/>
                                <a:gd name="T4" fmla="*/ 0 w 12"/>
                                <a:gd name="T5" fmla="*/ 0 h 31"/>
                                <a:gd name="T6" fmla="*/ 0 w 12"/>
                                <a:gd name="T7" fmla="*/ 0 h 31"/>
                                <a:gd name="T8" fmla="*/ 0 w 12"/>
                                <a:gd name="T9" fmla="*/ 0 h 31"/>
                                <a:gd name="T10" fmla="*/ 0 w 12"/>
                                <a:gd name="T11" fmla="*/ 0 h 31"/>
                                <a:gd name="T12" fmla="*/ 0 w 12"/>
                                <a:gd name="T13" fmla="*/ 0 h 31"/>
                                <a:gd name="T14" fmla="*/ 0 60000 65536"/>
                                <a:gd name="T15" fmla="*/ 0 60000 65536"/>
                                <a:gd name="T16" fmla="*/ 0 60000 65536"/>
                                <a:gd name="T17" fmla="*/ 0 60000 65536"/>
                                <a:gd name="T18" fmla="*/ 0 60000 65536"/>
                                <a:gd name="T19" fmla="*/ 0 60000 65536"/>
                                <a:gd name="T20" fmla="*/ 0 60000 65536"/>
                                <a:gd name="T21" fmla="*/ 0 w 12"/>
                                <a:gd name="T22" fmla="*/ 0 h 31"/>
                                <a:gd name="T23" fmla="*/ 12 w 12"/>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31">
                                  <a:moveTo>
                                    <a:pt x="0" y="13"/>
                                  </a:moveTo>
                                  <a:lnTo>
                                    <a:pt x="7" y="0"/>
                                  </a:lnTo>
                                  <a:lnTo>
                                    <a:pt x="12" y="3"/>
                                  </a:lnTo>
                                  <a:lnTo>
                                    <a:pt x="12" y="31"/>
                                  </a:lnTo>
                                  <a:lnTo>
                                    <a:pt x="4" y="27"/>
                                  </a:lnTo>
                                  <a:lnTo>
                                    <a:pt x="4" y="14"/>
                                  </a:lnTo>
                                  <a:lnTo>
                                    <a:pt x="0" y="13"/>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62" name="Freeform 1641"/>
                            <p:cNvSpPr>
                              <a:spLocks/>
                            </p:cNvSpPr>
                            <p:nvPr/>
                          </p:nvSpPr>
                          <p:spPr bwMode="auto">
                            <a:xfrm>
                              <a:off x="5134" y="3092"/>
                              <a:ext cx="4" cy="13"/>
                            </a:xfrm>
                            <a:custGeom>
                              <a:avLst/>
                              <a:gdLst>
                                <a:gd name="T0" fmla="*/ 0 w 12"/>
                                <a:gd name="T1" fmla="*/ 0 h 31"/>
                                <a:gd name="T2" fmla="*/ 0 w 12"/>
                                <a:gd name="T3" fmla="*/ 0 h 31"/>
                                <a:gd name="T4" fmla="*/ 0 w 12"/>
                                <a:gd name="T5" fmla="*/ 0 h 31"/>
                                <a:gd name="T6" fmla="*/ 0 w 12"/>
                                <a:gd name="T7" fmla="*/ 0 h 31"/>
                                <a:gd name="T8" fmla="*/ 0 w 12"/>
                                <a:gd name="T9" fmla="*/ 0 h 31"/>
                                <a:gd name="T10" fmla="*/ 0 w 12"/>
                                <a:gd name="T11" fmla="*/ 0 h 31"/>
                                <a:gd name="T12" fmla="*/ 0 w 12"/>
                                <a:gd name="T13" fmla="*/ 0 h 31"/>
                                <a:gd name="T14" fmla="*/ 0 60000 65536"/>
                                <a:gd name="T15" fmla="*/ 0 60000 65536"/>
                                <a:gd name="T16" fmla="*/ 0 60000 65536"/>
                                <a:gd name="T17" fmla="*/ 0 60000 65536"/>
                                <a:gd name="T18" fmla="*/ 0 60000 65536"/>
                                <a:gd name="T19" fmla="*/ 0 60000 65536"/>
                                <a:gd name="T20" fmla="*/ 0 60000 65536"/>
                                <a:gd name="T21" fmla="*/ 0 w 12"/>
                                <a:gd name="T22" fmla="*/ 0 h 31"/>
                                <a:gd name="T23" fmla="*/ 12 w 12"/>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31">
                                  <a:moveTo>
                                    <a:pt x="0" y="13"/>
                                  </a:moveTo>
                                  <a:lnTo>
                                    <a:pt x="7" y="0"/>
                                  </a:lnTo>
                                  <a:lnTo>
                                    <a:pt x="12" y="3"/>
                                  </a:lnTo>
                                  <a:lnTo>
                                    <a:pt x="12" y="31"/>
                                  </a:lnTo>
                                  <a:lnTo>
                                    <a:pt x="4" y="27"/>
                                  </a:lnTo>
                                  <a:lnTo>
                                    <a:pt x="4" y="14"/>
                                  </a:lnTo>
                                  <a:lnTo>
                                    <a:pt x="0" y="13"/>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63" name="Freeform 1642"/>
                            <p:cNvSpPr>
                              <a:spLocks/>
                            </p:cNvSpPr>
                            <p:nvPr/>
                          </p:nvSpPr>
                          <p:spPr bwMode="auto">
                            <a:xfrm>
                              <a:off x="5116" y="3091"/>
                              <a:ext cx="3" cy="7"/>
                            </a:xfrm>
                            <a:custGeom>
                              <a:avLst/>
                              <a:gdLst>
                                <a:gd name="T0" fmla="*/ 0 w 8"/>
                                <a:gd name="T1" fmla="*/ 0 h 16"/>
                                <a:gd name="T2" fmla="*/ 0 w 8"/>
                                <a:gd name="T3" fmla="*/ 0 h 16"/>
                                <a:gd name="T4" fmla="*/ 0 w 8"/>
                                <a:gd name="T5" fmla="*/ 0 h 16"/>
                                <a:gd name="T6" fmla="*/ 0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2" y="2"/>
                                  </a:moveTo>
                                  <a:lnTo>
                                    <a:pt x="8" y="0"/>
                                  </a:lnTo>
                                  <a:lnTo>
                                    <a:pt x="0" y="16"/>
                                  </a:lnTo>
                                  <a:lnTo>
                                    <a:pt x="2" y="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64" name="Freeform 1643"/>
                            <p:cNvSpPr>
                              <a:spLocks/>
                            </p:cNvSpPr>
                            <p:nvPr/>
                          </p:nvSpPr>
                          <p:spPr bwMode="auto">
                            <a:xfrm>
                              <a:off x="5116" y="3091"/>
                              <a:ext cx="3" cy="7"/>
                            </a:xfrm>
                            <a:custGeom>
                              <a:avLst/>
                              <a:gdLst>
                                <a:gd name="T0" fmla="*/ 0 w 8"/>
                                <a:gd name="T1" fmla="*/ 0 h 16"/>
                                <a:gd name="T2" fmla="*/ 0 w 8"/>
                                <a:gd name="T3" fmla="*/ 0 h 16"/>
                                <a:gd name="T4" fmla="*/ 0 w 8"/>
                                <a:gd name="T5" fmla="*/ 0 h 16"/>
                                <a:gd name="T6" fmla="*/ 0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2" y="2"/>
                                  </a:moveTo>
                                  <a:lnTo>
                                    <a:pt x="8" y="0"/>
                                  </a:lnTo>
                                  <a:lnTo>
                                    <a:pt x="0" y="16"/>
                                  </a:lnTo>
                                  <a:lnTo>
                                    <a:pt x="2" y="2"/>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65" name="Freeform 1644"/>
                            <p:cNvSpPr>
                              <a:spLocks/>
                            </p:cNvSpPr>
                            <p:nvPr/>
                          </p:nvSpPr>
                          <p:spPr bwMode="auto">
                            <a:xfrm>
                              <a:off x="5042" y="3054"/>
                              <a:ext cx="42" cy="16"/>
                            </a:xfrm>
                            <a:custGeom>
                              <a:avLst/>
                              <a:gdLst>
                                <a:gd name="T0" fmla="*/ 0 w 93"/>
                                <a:gd name="T1" fmla="*/ 0 h 35"/>
                                <a:gd name="T2" fmla="*/ 0 w 93"/>
                                <a:gd name="T3" fmla="*/ 0 h 35"/>
                                <a:gd name="T4" fmla="*/ 0 w 93"/>
                                <a:gd name="T5" fmla="*/ 0 h 35"/>
                                <a:gd name="T6" fmla="*/ 0 w 93"/>
                                <a:gd name="T7" fmla="*/ 0 h 35"/>
                                <a:gd name="T8" fmla="*/ 0 w 93"/>
                                <a:gd name="T9" fmla="*/ 0 h 35"/>
                                <a:gd name="T10" fmla="*/ 0 w 93"/>
                                <a:gd name="T11" fmla="*/ 0 h 35"/>
                                <a:gd name="T12" fmla="*/ 0 w 93"/>
                                <a:gd name="T13" fmla="*/ 0 h 35"/>
                                <a:gd name="T14" fmla="*/ 0 w 93"/>
                                <a:gd name="T15" fmla="*/ 0 h 35"/>
                                <a:gd name="T16" fmla="*/ 0 w 93"/>
                                <a:gd name="T17" fmla="*/ 0 h 35"/>
                                <a:gd name="T18" fmla="*/ 0 w 93"/>
                                <a:gd name="T19" fmla="*/ 0 h 35"/>
                                <a:gd name="T20" fmla="*/ 0 w 93"/>
                                <a:gd name="T21" fmla="*/ 0 h 35"/>
                                <a:gd name="T22" fmla="*/ 0 w 93"/>
                                <a:gd name="T23" fmla="*/ 0 h 35"/>
                                <a:gd name="T24" fmla="*/ 0 w 93"/>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
                                <a:gd name="T40" fmla="*/ 0 h 35"/>
                                <a:gd name="T41" fmla="*/ 93 w 93"/>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 h="35">
                                  <a:moveTo>
                                    <a:pt x="2" y="23"/>
                                  </a:moveTo>
                                  <a:lnTo>
                                    <a:pt x="0" y="15"/>
                                  </a:lnTo>
                                  <a:lnTo>
                                    <a:pt x="10" y="2"/>
                                  </a:lnTo>
                                  <a:lnTo>
                                    <a:pt x="51" y="0"/>
                                  </a:lnTo>
                                  <a:lnTo>
                                    <a:pt x="81" y="9"/>
                                  </a:lnTo>
                                  <a:lnTo>
                                    <a:pt x="93" y="30"/>
                                  </a:lnTo>
                                  <a:lnTo>
                                    <a:pt x="91" y="35"/>
                                  </a:lnTo>
                                  <a:lnTo>
                                    <a:pt x="57" y="18"/>
                                  </a:lnTo>
                                  <a:lnTo>
                                    <a:pt x="41" y="22"/>
                                  </a:lnTo>
                                  <a:lnTo>
                                    <a:pt x="31" y="15"/>
                                  </a:lnTo>
                                  <a:lnTo>
                                    <a:pt x="18" y="23"/>
                                  </a:lnTo>
                                  <a:lnTo>
                                    <a:pt x="8" y="13"/>
                                  </a:lnTo>
                                  <a:lnTo>
                                    <a:pt x="2" y="23"/>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66" name="Freeform 1645"/>
                            <p:cNvSpPr>
                              <a:spLocks/>
                            </p:cNvSpPr>
                            <p:nvPr/>
                          </p:nvSpPr>
                          <p:spPr bwMode="auto">
                            <a:xfrm>
                              <a:off x="5042" y="3054"/>
                              <a:ext cx="42" cy="16"/>
                            </a:xfrm>
                            <a:custGeom>
                              <a:avLst/>
                              <a:gdLst>
                                <a:gd name="T0" fmla="*/ 0 w 93"/>
                                <a:gd name="T1" fmla="*/ 0 h 35"/>
                                <a:gd name="T2" fmla="*/ 0 w 93"/>
                                <a:gd name="T3" fmla="*/ 0 h 35"/>
                                <a:gd name="T4" fmla="*/ 0 w 93"/>
                                <a:gd name="T5" fmla="*/ 0 h 35"/>
                                <a:gd name="T6" fmla="*/ 0 w 93"/>
                                <a:gd name="T7" fmla="*/ 0 h 35"/>
                                <a:gd name="T8" fmla="*/ 0 w 93"/>
                                <a:gd name="T9" fmla="*/ 0 h 35"/>
                                <a:gd name="T10" fmla="*/ 0 w 93"/>
                                <a:gd name="T11" fmla="*/ 0 h 35"/>
                                <a:gd name="T12" fmla="*/ 0 w 93"/>
                                <a:gd name="T13" fmla="*/ 0 h 35"/>
                                <a:gd name="T14" fmla="*/ 0 w 93"/>
                                <a:gd name="T15" fmla="*/ 0 h 35"/>
                                <a:gd name="T16" fmla="*/ 0 w 93"/>
                                <a:gd name="T17" fmla="*/ 0 h 35"/>
                                <a:gd name="T18" fmla="*/ 0 w 93"/>
                                <a:gd name="T19" fmla="*/ 0 h 35"/>
                                <a:gd name="T20" fmla="*/ 0 w 93"/>
                                <a:gd name="T21" fmla="*/ 0 h 35"/>
                                <a:gd name="T22" fmla="*/ 0 w 93"/>
                                <a:gd name="T23" fmla="*/ 0 h 35"/>
                                <a:gd name="T24" fmla="*/ 0 w 93"/>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
                                <a:gd name="T40" fmla="*/ 0 h 35"/>
                                <a:gd name="T41" fmla="*/ 93 w 93"/>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 h="35">
                                  <a:moveTo>
                                    <a:pt x="2" y="23"/>
                                  </a:moveTo>
                                  <a:lnTo>
                                    <a:pt x="0" y="15"/>
                                  </a:lnTo>
                                  <a:lnTo>
                                    <a:pt x="10" y="2"/>
                                  </a:lnTo>
                                  <a:lnTo>
                                    <a:pt x="51" y="0"/>
                                  </a:lnTo>
                                  <a:lnTo>
                                    <a:pt x="81" y="9"/>
                                  </a:lnTo>
                                  <a:lnTo>
                                    <a:pt x="93" y="30"/>
                                  </a:lnTo>
                                  <a:lnTo>
                                    <a:pt x="91" y="35"/>
                                  </a:lnTo>
                                  <a:lnTo>
                                    <a:pt x="57" y="18"/>
                                  </a:lnTo>
                                  <a:lnTo>
                                    <a:pt x="41" y="22"/>
                                  </a:lnTo>
                                  <a:lnTo>
                                    <a:pt x="31" y="15"/>
                                  </a:lnTo>
                                  <a:lnTo>
                                    <a:pt x="18" y="23"/>
                                  </a:lnTo>
                                  <a:lnTo>
                                    <a:pt x="8" y="13"/>
                                  </a:lnTo>
                                  <a:lnTo>
                                    <a:pt x="2" y="23"/>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67" name="Freeform 1646"/>
                            <p:cNvSpPr>
                              <a:spLocks/>
                            </p:cNvSpPr>
                            <p:nvPr/>
                          </p:nvSpPr>
                          <p:spPr bwMode="auto">
                            <a:xfrm>
                              <a:off x="5069" y="3040"/>
                              <a:ext cx="8" cy="5"/>
                            </a:xfrm>
                            <a:custGeom>
                              <a:avLst/>
                              <a:gdLst>
                                <a:gd name="T0" fmla="*/ 0 w 18"/>
                                <a:gd name="T1" fmla="*/ 0 h 11"/>
                                <a:gd name="T2" fmla="*/ 0 w 18"/>
                                <a:gd name="T3" fmla="*/ 0 h 11"/>
                                <a:gd name="T4" fmla="*/ 0 w 18"/>
                                <a:gd name="T5" fmla="*/ 0 h 11"/>
                                <a:gd name="T6" fmla="*/ 0 w 18"/>
                                <a:gd name="T7" fmla="*/ 0 h 11"/>
                                <a:gd name="T8" fmla="*/ 0 w 18"/>
                                <a:gd name="T9" fmla="*/ 0 h 11"/>
                                <a:gd name="T10" fmla="*/ 0 60000 65536"/>
                                <a:gd name="T11" fmla="*/ 0 60000 65536"/>
                                <a:gd name="T12" fmla="*/ 0 60000 65536"/>
                                <a:gd name="T13" fmla="*/ 0 60000 65536"/>
                                <a:gd name="T14" fmla="*/ 0 60000 65536"/>
                                <a:gd name="T15" fmla="*/ 0 w 18"/>
                                <a:gd name="T16" fmla="*/ 0 h 11"/>
                                <a:gd name="T17" fmla="*/ 18 w 18"/>
                                <a:gd name="T18" fmla="*/ 11 h 11"/>
                              </a:gdLst>
                              <a:ahLst/>
                              <a:cxnLst>
                                <a:cxn ang="T10">
                                  <a:pos x="T0" y="T1"/>
                                </a:cxn>
                                <a:cxn ang="T11">
                                  <a:pos x="T2" y="T3"/>
                                </a:cxn>
                                <a:cxn ang="T12">
                                  <a:pos x="T4" y="T5"/>
                                </a:cxn>
                                <a:cxn ang="T13">
                                  <a:pos x="T6" y="T7"/>
                                </a:cxn>
                                <a:cxn ang="T14">
                                  <a:pos x="T8" y="T9"/>
                                </a:cxn>
                              </a:cxnLst>
                              <a:rect l="T15" t="T16" r="T17" b="T18"/>
                              <a:pathLst>
                                <a:path w="18" h="11">
                                  <a:moveTo>
                                    <a:pt x="0" y="3"/>
                                  </a:moveTo>
                                  <a:lnTo>
                                    <a:pt x="16" y="0"/>
                                  </a:lnTo>
                                  <a:lnTo>
                                    <a:pt x="18" y="8"/>
                                  </a:lnTo>
                                  <a:lnTo>
                                    <a:pt x="8" y="11"/>
                                  </a:lnTo>
                                  <a:lnTo>
                                    <a:pt x="0" y="3"/>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68" name="Freeform 1647"/>
                            <p:cNvSpPr>
                              <a:spLocks/>
                            </p:cNvSpPr>
                            <p:nvPr/>
                          </p:nvSpPr>
                          <p:spPr bwMode="auto">
                            <a:xfrm>
                              <a:off x="5069" y="3040"/>
                              <a:ext cx="8" cy="5"/>
                            </a:xfrm>
                            <a:custGeom>
                              <a:avLst/>
                              <a:gdLst>
                                <a:gd name="T0" fmla="*/ 0 w 18"/>
                                <a:gd name="T1" fmla="*/ 0 h 11"/>
                                <a:gd name="T2" fmla="*/ 0 w 18"/>
                                <a:gd name="T3" fmla="*/ 0 h 11"/>
                                <a:gd name="T4" fmla="*/ 0 w 18"/>
                                <a:gd name="T5" fmla="*/ 0 h 11"/>
                                <a:gd name="T6" fmla="*/ 0 w 18"/>
                                <a:gd name="T7" fmla="*/ 0 h 11"/>
                                <a:gd name="T8" fmla="*/ 0 w 18"/>
                                <a:gd name="T9" fmla="*/ 0 h 11"/>
                                <a:gd name="T10" fmla="*/ 0 60000 65536"/>
                                <a:gd name="T11" fmla="*/ 0 60000 65536"/>
                                <a:gd name="T12" fmla="*/ 0 60000 65536"/>
                                <a:gd name="T13" fmla="*/ 0 60000 65536"/>
                                <a:gd name="T14" fmla="*/ 0 60000 65536"/>
                                <a:gd name="T15" fmla="*/ 0 w 18"/>
                                <a:gd name="T16" fmla="*/ 0 h 11"/>
                                <a:gd name="T17" fmla="*/ 18 w 18"/>
                                <a:gd name="T18" fmla="*/ 11 h 11"/>
                              </a:gdLst>
                              <a:ahLst/>
                              <a:cxnLst>
                                <a:cxn ang="T10">
                                  <a:pos x="T0" y="T1"/>
                                </a:cxn>
                                <a:cxn ang="T11">
                                  <a:pos x="T2" y="T3"/>
                                </a:cxn>
                                <a:cxn ang="T12">
                                  <a:pos x="T4" y="T5"/>
                                </a:cxn>
                                <a:cxn ang="T13">
                                  <a:pos x="T6" y="T7"/>
                                </a:cxn>
                                <a:cxn ang="T14">
                                  <a:pos x="T8" y="T9"/>
                                </a:cxn>
                              </a:cxnLst>
                              <a:rect l="T15" t="T16" r="T17" b="T18"/>
                              <a:pathLst>
                                <a:path w="18" h="11">
                                  <a:moveTo>
                                    <a:pt x="0" y="3"/>
                                  </a:moveTo>
                                  <a:lnTo>
                                    <a:pt x="16" y="0"/>
                                  </a:lnTo>
                                  <a:lnTo>
                                    <a:pt x="18" y="8"/>
                                  </a:lnTo>
                                  <a:lnTo>
                                    <a:pt x="8" y="11"/>
                                  </a:lnTo>
                                  <a:lnTo>
                                    <a:pt x="0" y="3"/>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69" name="Freeform 1648"/>
                            <p:cNvSpPr>
                              <a:spLocks/>
                            </p:cNvSpPr>
                            <p:nvPr/>
                          </p:nvSpPr>
                          <p:spPr bwMode="auto">
                            <a:xfrm>
                              <a:off x="5082" y="3029"/>
                              <a:ext cx="4" cy="4"/>
                            </a:xfrm>
                            <a:custGeom>
                              <a:avLst/>
                              <a:gdLst>
                                <a:gd name="T0" fmla="*/ 0 w 10"/>
                                <a:gd name="T1" fmla="*/ 0 h 10"/>
                                <a:gd name="T2" fmla="*/ 0 w 10"/>
                                <a:gd name="T3" fmla="*/ 0 h 10"/>
                                <a:gd name="T4" fmla="*/ 0 w 10"/>
                                <a:gd name="T5" fmla="*/ 0 h 10"/>
                                <a:gd name="T6" fmla="*/ 0 w 10"/>
                                <a:gd name="T7" fmla="*/ 0 h 10"/>
                                <a:gd name="T8" fmla="*/ 0 w 10"/>
                                <a:gd name="T9" fmla="*/ 0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0" y="2"/>
                                  </a:moveTo>
                                  <a:lnTo>
                                    <a:pt x="10" y="0"/>
                                  </a:lnTo>
                                  <a:lnTo>
                                    <a:pt x="10" y="10"/>
                                  </a:lnTo>
                                  <a:lnTo>
                                    <a:pt x="3" y="9"/>
                                  </a:lnTo>
                                  <a:lnTo>
                                    <a:pt x="0" y="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70" name="Freeform 1649"/>
                            <p:cNvSpPr>
                              <a:spLocks/>
                            </p:cNvSpPr>
                            <p:nvPr/>
                          </p:nvSpPr>
                          <p:spPr bwMode="auto">
                            <a:xfrm>
                              <a:off x="5082" y="3029"/>
                              <a:ext cx="4" cy="4"/>
                            </a:xfrm>
                            <a:custGeom>
                              <a:avLst/>
                              <a:gdLst>
                                <a:gd name="T0" fmla="*/ 0 w 10"/>
                                <a:gd name="T1" fmla="*/ 0 h 10"/>
                                <a:gd name="T2" fmla="*/ 0 w 10"/>
                                <a:gd name="T3" fmla="*/ 0 h 10"/>
                                <a:gd name="T4" fmla="*/ 0 w 10"/>
                                <a:gd name="T5" fmla="*/ 0 h 10"/>
                                <a:gd name="T6" fmla="*/ 0 w 10"/>
                                <a:gd name="T7" fmla="*/ 0 h 10"/>
                                <a:gd name="T8" fmla="*/ 0 w 10"/>
                                <a:gd name="T9" fmla="*/ 0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0" y="2"/>
                                  </a:moveTo>
                                  <a:lnTo>
                                    <a:pt x="10" y="0"/>
                                  </a:lnTo>
                                  <a:lnTo>
                                    <a:pt x="10" y="10"/>
                                  </a:lnTo>
                                  <a:lnTo>
                                    <a:pt x="3" y="9"/>
                                  </a:lnTo>
                                  <a:lnTo>
                                    <a:pt x="0" y="2"/>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71" name="Freeform 1650"/>
                            <p:cNvSpPr>
                              <a:spLocks/>
                            </p:cNvSpPr>
                            <p:nvPr/>
                          </p:nvSpPr>
                          <p:spPr bwMode="auto">
                            <a:xfrm>
                              <a:off x="5078" y="3015"/>
                              <a:ext cx="12" cy="6"/>
                            </a:xfrm>
                            <a:custGeom>
                              <a:avLst/>
                              <a:gdLst>
                                <a:gd name="T0" fmla="*/ 0 w 24"/>
                                <a:gd name="T1" fmla="*/ 0 h 13"/>
                                <a:gd name="T2" fmla="*/ 1 w 24"/>
                                <a:gd name="T3" fmla="*/ 0 h 13"/>
                                <a:gd name="T4" fmla="*/ 1 w 24"/>
                                <a:gd name="T5" fmla="*/ 0 h 13"/>
                                <a:gd name="T6" fmla="*/ 1 w 24"/>
                                <a:gd name="T7" fmla="*/ 0 h 13"/>
                                <a:gd name="T8" fmla="*/ 0 w 24"/>
                                <a:gd name="T9" fmla="*/ 0 h 13"/>
                                <a:gd name="T10" fmla="*/ 0 60000 65536"/>
                                <a:gd name="T11" fmla="*/ 0 60000 65536"/>
                                <a:gd name="T12" fmla="*/ 0 60000 65536"/>
                                <a:gd name="T13" fmla="*/ 0 60000 65536"/>
                                <a:gd name="T14" fmla="*/ 0 60000 65536"/>
                                <a:gd name="T15" fmla="*/ 0 w 24"/>
                                <a:gd name="T16" fmla="*/ 0 h 13"/>
                                <a:gd name="T17" fmla="*/ 24 w 24"/>
                                <a:gd name="T18" fmla="*/ 13 h 13"/>
                              </a:gdLst>
                              <a:ahLst/>
                              <a:cxnLst>
                                <a:cxn ang="T10">
                                  <a:pos x="T0" y="T1"/>
                                </a:cxn>
                                <a:cxn ang="T11">
                                  <a:pos x="T2" y="T3"/>
                                </a:cxn>
                                <a:cxn ang="T12">
                                  <a:pos x="T4" y="T5"/>
                                </a:cxn>
                                <a:cxn ang="T13">
                                  <a:pos x="T6" y="T7"/>
                                </a:cxn>
                                <a:cxn ang="T14">
                                  <a:pos x="T8" y="T9"/>
                                </a:cxn>
                              </a:cxnLst>
                              <a:rect l="T15" t="T16" r="T17" b="T18"/>
                              <a:pathLst>
                                <a:path w="24" h="13">
                                  <a:moveTo>
                                    <a:pt x="0" y="3"/>
                                  </a:moveTo>
                                  <a:lnTo>
                                    <a:pt x="8" y="0"/>
                                  </a:lnTo>
                                  <a:lnTo>
                                    <a:pt x="24" y="8"/>
                                  </a:lnTo>
                                  <a:lnTo>
                                    <a:pt x="13" y="13"/>
                                  </a:lnTo>
                                  <a:lnTo>
                                    <a:pt x="0" y="3"/>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72" name="Freeform 1651"/>
                            <p:cNvSpPr>
                              <a:spLocks/>
                            </p:cNvSpPr>
                            <p:nvPr/>
                          </p:nvSpPr>
                          <p:spPr bwMode="auto">
                            <a:xfrm>
                              <a:off x="5078" y="3015"/>
                              <a:ext cx="12" cy="6"/>
                            </a:xfrm>
                            <a:custGeom>
                              <a:avLst/>
                              <a:gdLst>
                                <a:gd name="T0" fmla="*/ 0 w 24"/>
                                <a:gd name="T1" fmla="*/ 0 h 13"/>
                                <a:gd name="T2" fmla="*/ 1 w 24"/>
                                <a:gd name="T3" fmla="*/ 0 h 13"/>
                                <a:gd name="T4" fmla="*/ 1 w 24"/>
                                <a:gd name="T5" fmla="*/ 0 h 13"/>
                                <a:gd name="T6" fmla="*/ 1 w 24"/>
                                <a:gd name="T7" fmla="*/ 0 h 13"/>
                                <a:gd name="T8" fmla="*/ 0 w 24"/>
                                <a:gd name="T9" fmla="*/ 0 h 13"/>
                                <a:gd name="T10" fmla="*/ 0 60000 65536"/>
                                <a:gd name="T11" fmla="*/ 0 60000 65536"/>
                                <a:gd name="T12" fmla="*/ 0 60000 65536"/>
                                <a:gd name="T13" fmla="*/ 0 60000 65536"/>
                                <a:gd name="T14" fmla="*/ 0 60000 65536"/>
                                <a:gd name="T15" fmla="*/ 0 w 24"/>
                                <a:gd name="T16" fmla="*/ 0 h 13"/>
                                <a:gd name="T17" fmla="*/ 24 w 24"/>
                                <a:gd name="T18" fmla="*/ 13 h 13"/>
                              </a:gdLst>
                              <a:ahLst/>
                              <a:cxnLst>
                                <a:cxn ang="T10">
                                  <a:pos x="T0" y="T1"/>
                                </a:cxn>
                                <a:cxn ang="T11">
                                  <a:pos x="T2" y="T3"/>
                                </a:cxn>
                                <a:cxn ang="T12">
                                  <a:pos x="T4" y="T5"/>
                                </a:cxn>
                                <a:cxn ang="T13">
                                  <a:pos x="T6" y="T7"/>
                                </a:cxn>
                                <a:cxn ang="T14">
                                  <a:pos x="T8" y="T9"/>
                                </a:cxn>
                              </a:cxnLst>
                              <a:rect l="T15" t="T16" r="T17" b="T18"/>
                              <a:pathLst>
                                <a:path w="24" h="13">
                                  <a:moveTo>
                                    <a:pt x="0" y="3"/>
                                  </a:moveTo>
                                  <a:lnTo>
                                    <a:pt x="8" y="0"/>
                                  </a:lnTo>
                                  <a:lnTo>
                                    <a:pt x="24" y="8"/>
                                  </a:lnTo>
                                  <a:lnTo>
                                    <a:pt x="13" y="13"/>
                                  </a:lnTo>
                                  <a:lnTo>
                                    <a:pt x="0" y="3"/>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73" name="Freeform 1652"/>
                            <p:cNvSpPr>
                              <a:spLocks/>
                            </p:cNvSpPr>
                            <p:nvPr/>
                          </p:nvSpPr>
                          <p:spPr bwMode="auto">
                            <a:xfrm>
                              <a:off x="5153" y="3037"/>
                              <a:ext cx="18" cy="4"/>
                            </a:xfrm>
                            <a:custGeom>
                              <a:avLst/>
                              <a:gdLst>
                                <a:gd name="T0" fmla="*/ 0 w 40"/>
                                <a:gd name="T1" fmla="*/ 0 h 10"/>
                                <a:gd name="T2" fmla="*/ 0 w 40"/>
                                <a:gd name="T3" fmla="*/ 0 h 10"/>
                                <a:gd name="T4" fmla="*/ 0 w 40"/>
                                <a:gd name="T5" fmla="*/ 0 h 10"/>
                                <a:gd name="T6" fmla="*/ 0 w 40"/>
                                <a:gd name="T7" fmla="*/ 0 h 10"/>
                                <a:gd name="T8" fmla="*/ 0 w 40"/>
                                <a:gd name="T9" fmla="*/ 0 h 10"/>
                                <a:gd name="T10" fmla="*/ 0 60000 65536"/>
                                <a:gd name="T11" fmla="*/ 0 60000 65536"/>
                                <a:gd name="T12" fmla="*/ 0 60000 65536"/>
                                <a:gd name="T13" fmla="*/ 0 60000 65536"/>
                                <a:gd name="T14" fmla="*/ 0 60000 65536"/>
                                <a:gd name="T15" fmla="*/ 0 w 40"/>
                                <a:gd name="T16" fmla="*/ 0 h 10"/>
                                <a:gd name="T17" fmla="*/ 40 w 40"/>
                                <a:gd name="T18" fmla="*/ 10 h 10"/>
                              </a:gdLst>
                              <a:ahLst/>
                              <a:cxnLst>
                                <a:cxn ang="T10">
                                  <a:pos x="T0" y="T1"/>
                                </a:cxn>
                                <a:cxn ang="T11">
                                  <a:pos x="T2" y="T3"/>
                                </a:cxn>
                                <a:cxn ang="T12">
                                  <a:pos x="T4" y="T5"/>
                                </a:cxn>
                                <a:cxn ang="T13">
                                  <a:pos x="T6" y="T7"/>
                                </a:cxn>
                                <a:cxn ang="T14">
                                  <a:pos x="T8" y="T9"/>
                                </a:cxn>
                              </a:cxnLst>
                              <a:rect l="T15" t="T16" r="T17" b="T18"/>
                              <a:pathLst>
                                <a:path w="40" h="10">
                                  <a:moveTo>
                                    <a:pt x="9" y="0"/>
                                  </a:moveTo>
                                  <a:lnTo>
                                    <a:pt x="37" y="7"/>
                                  </a:lnTo>
                                  <a:lnTo>
                                    <a:pt x="40" y="10"/>
                                  </a:lnTo>
                                  <a:lnTo>
                                    <a:pt x="0" y="5"/>
                                  </a:lnTo>
                                  <a:lnTo>
                                    <a:pt x="9"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74" name="Freeform 1653"/>
                            <p:cNvSpPr>
                              <a:spLocks/>
                            </p:cNvSpPr>
                            <p:nvPr/>
                          </p:nvSpPr>
                          <p:spPr bwMode="auto">
                            <a:xfrm>
                              <a:off x="5153" y="3037"/>
                              <a:ext cx="18" cy="4"/>
                            </a:xfrm>
                            <a:custGeom>
                              <a:avLst/>
                              <a:gdLst>
                                <a:gd name="T0" fmla="*/ 0 w 40"/>
                                <a:gd name="T1" fmla="*/ 0 h 10"/>
                                <a:gd name="T2" fmla="*/ 0 w 40"/>
                                <a:gd name="T3" fmla="*/ 0 h 10"/>
                                <a:gd name="T4" fmla="*/ 0 w 40"/>
                                <a:gd name="T5" fmla="*/ 0 h 10"/>
                                <a:gd name="T6" fmla="*/ 0 w 40"/>
                                <a:gd name="T7" fmla="*/ 0 h 10"/>
                                <a:gd name="T8" fmla="*/ 0 w 40"/>
                                <a:gd name="T9" fmla="*/ 0 h 10"/>
                                <a:gd name="T10" fmla="*/ 0 60000 65536"/>
                                <a:gd name="T11" fmla="*/ 0 60000 65536"/>
                                <a:gd name="T12" fmla="*/ 0 60000 65536"/>
                                <a:gd name="T13" fmla="*/ 0 60000 65536"/>
                                <a:gd name="T14" fmla="*/ 0 60000 65536"/>
                                <a:gd name="T15" fmla="*/ 0 w 40"/>
                                <a:gd name="T16" fmla="*/ 0 h 10"/>
                                <a:gd name="T17" fmla="*/ 40 w 40"/>
                                <a:gd name="T18" fmla="*/ 10 h 10"/>
                              </a:gdLst>
                              <a:ahLst/>
                              <a:cxnLst>
                                <a:cxn ang="T10">
                                  <a:pos x="T0" y="T1"/>
                                </a:cxn>
                                <a:cxn ang="T11">
                                  <a:pos x="T2" y="T3"/>
                                </a:cxn>
                                <a:cxn ang="T12">
                                  <a:pos x="T4" y="T5"/>
                                </a:cxn>
                                <a:cxn ang="T13">
                                  <a:pos x="T6" y="T7"/>
                                </a:cxn>
                                <a:cxn ang="T14">
                                  <a:pos x="T8" y="T9"/>
                                </a:cxn>
                              </a:cxnLst>
                              <a:rect l="T15" t="T16" r="T17" b="T18"/>
                              <a:pathLst>
                                <a:path w="40" h="10">
                                  <a:moveTo>
                                    <a:pt x="9" y="0"/>
                                  </a:moveTo>
                                  <a:lnTo>
                                    <a:pt x="37" y="7"/>
                                  </a:lnTo>
                                  <a:lnTo>
                                    <a:pt x="40" y="10"/>
                                  </a:lnTo>
                                  <a:lnTo>
                                    <a:pt x="0" y="5"/>
                                  </a:lnTo>
                                  <a:lnTo>
                                    <a:pt x="9"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75" name="Freeform 1654"/>
                            <p:cNvSpPr>
                              <a:spLocks/>
                            </p:cNvSpPr>
                            <p:nvPr/>
                          </p:nvSpPr>
                          <p:spPr bwMode="auto">
                            <a:xfrm>
                              <a:off x="5151" y="3025"/>
                              <a:ext cx="12" cy="7"/>
                            </a:xfrm>
                            <a:custGeom>
                              <a:avLst/>
                              <a:gdLst>
                                <a:gd name="T0" fmla="*/ 0 w 26"/>
                                <a:gd name="T1" fmla="*/ 0 h 15"/>
                                <a:gd name="T2" fmla="*/ 0 w 26"/>
                                <a:gd name="T3" fmla="*/ 0 h 15"/>
                                <a:gd name="T4" fmla="*/ 0 w 26"/>
                                <a:gd name="T5" fmla="*/ 0 h 15"/>
                                <a:gd name="T6" fmla="*/ 0 w 26"/>
                                <a:gd name="T7" fmla="*/ 0 h 15"/>
                                <a:gd name="T8" fmla="*/ 0 w 26"/>
                                <a:gd name="T9" fmla="*/ 0 h 15"/>
                                <a:gd name="T10" fmla="*/ 0 60000 65536"/>
                                <a:gd name="T11" fmla="*/ 0 60000 65536"/>
                                <a:gd name="T12" fmla="*/ 0 60000 65536"/>
                                <a:gd name="T13" fmla="*/ 0 60000 65536"/>
                                <a:gd name="T14" fmla="*/ 0 60000 65536"/>
                                <a:gd name="T15" fmla="*/ 0 w 26"/>
                                <a:gd name="T16" fmla="*/ 0 h 15"/>
                                <a:gd name="T17" fmla="*/ 26 w 26"/>
                                <a:gd name="T18" fmla="*/ 15 h 15"/>
                              </a:gdLst>
                              <a:ahLst/>
                              <a:cxnLst>
                                <a:cxn ang="T10">
                                  <a:pos x="T0" y="T1"/>
                                </a:cxn>
                                <a:cxn ang="T11">
                                  <a:pos x="T2" y="T3"/>
                                </a:cxn>
                                <a:cxn ang="T12">
                                  <a:pos x="T4" y="T5"/>
                                </a:cxn>
                                <a:cxn ang="T13">
                                  <a:pos x="T6" y="T7"/>
                                </a:cxn>
                                <a:cxn ang="T14">
                                  <a:pos x="T8" y="T9"/>
                                </a:cxn>
                              </a:cxnLst>
                              <a:rect l="T15" t="T16" r="T17" b="T18"/>
                              <a:pathLst>
                                <a:path w="26" h="15">
                                  <a:moveTo>
                                    <a:pt x="0" y="0"/>
                                  </a:moveTo>
                                  <a:lnTo>
                                    <a:pt x="12" y="0"/>
                                  </a:lnTo>
                                  <a:lnTo>
                                    <a:pt x="26" y="13"/>
                                  </a:lnTo>
                                  <a:lnTo>
                                    <a:pt x="18" y="15"/>
                                  </a:lnTo>
                                  <a:lnTo>
                                    <a:pt x="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76" name="Freeform 1655"/>
                            <p:cNvSpPr>
                              <a:spLocks/>
                            </p:cNvSpPr>
                            <p:nvPr/>
                          </p:nvSpPr>
                          <p:spPr bwMode="auto">
                            <a:xfrm>
                              <a:off x="5151" y="3025"/>
                              <a:ext cx="12" cy="7"/>
                            </a:xfrm>
                            <a:custGeom>
                              <a:avLst/>
                              <a:gdLst>
                                <a:gd name="T0" fmla="*/ 0 w 26"/>
                                <a:gd name="T1" fmla="*/ 0 h 15"/>
                                <a:gd name="T2" fmla="*/ 0 w 26"/>
                                <a:gd name="T3" fmla="*/ 0 h 15"/>
                                <a:gd name="T4" fmla="*/ 0 w 26"/>
                                <a:gd name="T5" fmla="*/ 0 h 15"/>
                                <a:gd name="T6" fmla="*/ 0 w 26"/>
                                <a:gd name="T7" fmla="*/ 0 h 15"/>
                                <a:gd name="T8" fmla="*/ 0 w 26"/>
                                <a:gd name="T9" fmla="*/ 0 h 15"/>
                                <a:gd name="T10" fmla="*/ 0 60000 65536"/>
                                <a:gd name="T11" fmla="*/ 0 60000 65536"/>
                                <a:gd name="T12" fmla="*/ 0 60000 65536"/>
                                <a:gd name="T13" fmla="*/ 0 60000 65536"/>
                                <a:gd name="T14" fmla="*/ 0 60000 65536"/>
                                <a:gd name="T15" fmla="*/ 0 w 26"/>
                                <a:gd name="T16" fmla="*/ 0 h 15"/>
                                <a:gd name="T17" fmla="*/ 26 w 26"/>
                                <a:gd name="T18" fmla="*/ 15 h 15"/>
                              </a:gdLst>
                              <a:ahLst/>
                              <a:cxnLst>
                                <a:cxn ang="T10">
                                  <a:pos x="T0" y="T1"/>
                                </a:cxn>
                                <a:cxn ang="T11">
                                  <a:pos x="T2" y="T3"/>
                                </a:cxn>
                                <a:cxn ang="T12">
                                  <a:pos x="T4" y="T5"/>
                                </a:cxn>
                                <a:cxn ang="T13">
                                  <a:pos x="T6" y="T7"/>
                                </a:cxn>
                                <a:cxn ang="T14">
                                  <a:pos x="T8" y="T9"/>
                                </a:cxn>
                              </a:cxnLst>
                              <a:rect l="T15" t="T16" r="T17" b="T18"/>
                              <a:pathLst>
                                <a:path w="26" h="15">
                                  <a:moveTo>
                                    <a:pt x="0" y="0"/>
                                  </a:moveTo>
                                  <a:lnTo>
                                    <a:pt x="12" y="0"/>
                                  </a:lnTo>
                                  <a:lnTo>
                                    <a:pt x="26" y="13"/>
                                  </a:lnTo>
                                  <a:lnTo>
                                    <a:pt x="18" y="15"/>
                                  </a:lnTo>
                                  <a:lnTo>
                                    <a:pt x="0"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77" name="Freeform 1656"/>
                            <p:cNvSpPr>
                              <a:spLocks/>
                            </p:cNvSpPr>
                            <p:nvPr/>
                          </p:nvSpPr>
                          <p:spPr bwMode="auto">
                            <a:xfrm>
                              <a:off x="5044" y="3065"/>
                              <a:ext cx="4" cy="4"/>
                            </a:xfrm>
                            <a:custGeom>
                              <a:avLst/>
                              <a:gdLst>
                                <a:gd name="T0" fmla="*/ 0 w 8"/>
                                <a:gd name="T1" fmla="*/ 0 h 10"/>
                                <a:gd name="T2" fmla="*/ 0 w 8"/>
                                <a:gd name="T3" fmla="*/ 0 h 10"/>
                                <a:gd name="T4" fmla="*/ 1 w 8"/>
                                <a:gd name="T5" fmla="*/ 0 h 10"/>
                                <a:gd name="T6" fmla="*/ 0 w 8"/>
                                <a:gd name="T7" fmla="*/ 0 h 10"/>
                                <a:gd name="T8" fmla="*/ 0 60000 65536"/>
                                <a:gd name="T9" fmla="*/ 0 60000 65536"/>
                                <a:gd name="T10" fmla="*/ 0 60000 65536"/>
                                <a:gd name="T11" fmla="*/ 0 60000 65536"/>
                                <a:gd name="T12" fmla="*/ 0 w 8"/>
                                <a:gd name="T13" fmla="*/ 0 h 10"/>
                                <a:gd name="T14" fmla="*/ 8 w 8"/>
                                <a:gd name="T15" fmla="*/ 10 h 10"/>
                              </a:gdLst>
                              <a:ahLst/>
                              <a:cxnLst>
                                <a:cxn ang="T8">
                                  <a:pos x="T0" y="T1"/>
                                </a:cxn>
                                <a:cxn ang="T9">
                                  <a:pos x="T2" y="T3"/>
                                </a:cxn>
                                <a:cxn ang="T10">
                                  <a:pos x="T4" y="T5"/>
                                </a:cxn>
                                <a:cxn ang="T11">
                                  <a:pos x="T6" y="T7"/>
                                </a:cxn>
                              </a:cxnLst>
                              <a:rect l="T12" t="T13" r="T14" b="T15"/>
                              <a:pathLst>
                                <a:path w="8" h="10">
                                  <a:moveTo>
                                    <a:pt x="0" y="10"/>
                                  </a:moveTo>
                                  <a:lnTo>
                                    <a:pt x="0" y="3"/>
                                  </a:lnTo>
                                  <a:lnTo>
                                    <a:pt x="8" y="0"/>
                                  </a:lnTo>
                                  <a:lnTo>
                                    <a:pt x="0" y="1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78" name="Freeform 1657"/>
                            <p:cNvSpPr>
                              <a:spLocks/>
                            </p:cNvSpPr>
                            <p:nvPr/>
                          </p:nvSpPr>
                          <p:spPr bwMode="auto">
                            <a:xfrm>
                              <a:off x="4872" y="3062"/>
                              <a:ext cx="5" cy="11"/>
                            </a:xfrm>
                            <a:custGeom>
                              <a:avLst/>
                              <a:gdLst>
                                <a:gd name="T0" fmla="*/ 1 w 10"/>
                                <a:gd name="T1" fmla="*/ 0 h 24"/>
                                <a:gd name="T2" fmla="*/ 1 w 10"/>
                                <a:gd name="T3" fmla="*/ 0 h 24"/>
                                <a:gd name="T4" fmla="*/ 1 w 10"/>
                                <a:gd name="T5" fmla="*/ 0 h 24"/>
                                <a:gd name="T6" fmla="*/ 0 w 10"/>
                                <a:gd name="T7" fmla="*/ 0 h 24"/>
                                <a:gd name="T8" fmla="*/ 1 w 10"/>
                                <a:gd name="T9" fmla="*/ 0 h 24"/>
                                <a:gd name="T10" fmla="*/ 0 60000 65536"/>
                                <a:gd name="T11" fmla="*/ 0 60000 65536"/>
                                <a:gd name="T12" fmla="*/ 0 60000 65536"/>
                                <a:gd name="T13" fmla="*/ 0 60000 65536"/>
                                <a:gd name="T14" fmla="*/ 0 60000 65536"/>
                                <a:gd name="T15" fmla="*/ 0 w 10"/>
                                <a:gd name="T16" fmla="*/ 0 h 24"/>
                                <a:gd name="T17" fmla="*/ 10 w 10"/>
                                <a:gd name="T18" fmla="*/ 24 h 24"/>
                              </a:gdLst>
                              <a:ahLst/>
                              <a:cxnLst>
                                <a:cxn ang="T10">
                                  <a:pos x="T0" y="T1"/>
                                </a:cxn>
                                <a:cxn ang="T11">
                                  <a:pos x="T2" y="T3"/>
                                </a:cxn>
                                <a:cxn ang="T12">
                                  <a:pos x="T4" y="T5"/>
                                </a:cxn>
                                <a:cxn ang="T13">
                                  <a:pos x="T6" y="T7"/>
                                </a:cxn>
                                <a:cxn ang="T14">
                                  <a:pos x="T8" y="T9"/>
                                </a:cxn>
                              </a:cxnLst>
                              <a:rect l="T15" t="T16" r="T17" b="T18"/>
                              <a:pathLst>
                                <a:path w="10" h="24">
                                  <a:moveTo>
                                    <a:pt x="5" y="0"/>
                                  </a:moveTo>
                                  <a:lnTo>
                                    <a:pt x="10" y="18"/>
                                  </a:lnTo>
                                  <a:lnTo>
                                    <a:pt x="3" y="24"/>
                                  </a:lnTo>
                                  <a:lnTo>
                                    <a:pt x="0" y="8"/>
                                  </a:lnTo>
                                  <a:lnTo>
                                    <a:pt x="5"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79" name="Freeform 1658"/>
                            <p:cNvSpPr>
                              <a:spLocks/>
                            </p:cNvSpPr>
                            <p:nvPr/>
                          </p:nvSpPr>
                          <p:spPr bwMode="auto">
                            <a:xfrm>
                              <a:off x="4872" y="3062"/>
                              <a:ext cx="5" cy="11"/>
                            </a:xfrm>
                            <a:custGeom>
                              <a:avLst/>
                              <a:gdLst>
                                <a:gd name="T0" fmla="*/ 1 w 10"/>
                                <a:gd name="T1" fmla="*/ 0 h 24"/>
                                <a:gd name="T2" fmla="*/ 1 w 10"/>
                                <a:gd name="T3" fmla="*/ 0 h 24"/>
                                <a:gd name="T4" fmla="*/ 1 w 10"/>
                                <a:gd name="T5" fmla="*/ 0 h 24"/>
                                <a:gd name="T6" fmla="*/ 0 w 10"/>
                                <a:gd name="T7" fmla="*/ 0 h 24"/>
                                <a:gd name="T8" fmla="*/ 1 w 10"/>
                                <a:gd name="T9" fmla="*/ 0 h 24"/>
                                <a:gd name="T10" fmla="*/ 0 60000 65536"/>
                                <a:gd name="T11" fmla="*/ 0 60000 65536"/>
                                <a:gd name="T12" fmla="*/ 0 60000 65536"/>
                                <a:gd name="T13" fmla="*/ 0 60000 65536"/>
                                <a:gd name="T14" fmla="*/ 0 60000 65536"/>
                                <a:gd name="T15" fmla="*/ 0 w 10"/>
                                <a:gd name="T16" fmla="*/ 0 h 24"/>
                                <a:gd name="T17" fmla="*/ 10 w 10"/>
                                <a:gd name="T18" fmla="*/ 24 h 24"/>
                              </a:gdLst>
                              <a:ahLst/>
                              <a:cxnLst>
                                <a:cxn ang="T10">
                                  <a:pos x="T0" y="T1"/>
                                </a:cxn>
                                <a:cxn ang="T11">
                                  <a:pos x="T2" y="T3"/>
                                </a:cxn>
                                <a:cxn ang="T12">
                                  <a:pos x="T4" y="T5"/>
                                </a:cxn>
                                <a:cxn ang="T13">
                                  <a:pos x="T6" y="T7"/>
                                </a:cxn>
                                <a:cxn ang="T14">
                                  <a:pos x="T8" y="T9"/>
                                </a:cxn>
                              </a:cxnLst>
                              <a:rect l="T15" t="T16" r="T17" b="T18"/>
                              <a:pathLst>
                                <a:path w="10" h="24">
                                  <a:moveTo>
                                    <a:pt x="5" y="0"/>
                                  </a:moveTo>
                                  <a:lnTo>
                                    <a:pt x="10" y="18"/>
                                  </a:lnTo>
                                  <a:lnTo>
                                    <a:pt x="3" y="24"/>
                                  </a:lnTo>
                                  <a:lnTo>
                                    <a:pt x="0" y="8"/>
                                  </a:lnTo>
                                  <a:lnTo>
                                    <a:pt x="5"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80" name="Freeform 1659"/>
                            <p:cNvSpPr>
                              <a:spLocks/>
                            </p:cNvSpPr>
                            <p:nvPr/>
                          </p:nvSpPr>
                          <p:spPr bwMode="auto">
                            <a:xfrm>
                              <a:off x="4769" y="2952"/>
                              <a:ext cx="144" cy="121"/>
                            </a:xfrm>
                            <a:custGeom>
                              <a:avLst/>
                              <a:gdLst>
                                <a:gd name="T0" fmla="*/ 0 w 314"/>
                                <a:gd name="T1" fmla="*/ 0 h 267"/>
                                <a:gd name="T2" fmla="*/ 0 w 314"/>
                                <a:gd name="T3" fmla="*/ 0 h 267"/>
                                <a:gd name="T4" fmla="*/ 0 w 314"/>
                                <a:gd name="T5" fmla="*/ 0 h 267"/>
                                <a:gd name="T6" fmla="*/ 0 w 314"/>
                                <a:gd name="T7" fmla="*/ 0 h 267"/>
                                <a:gd name="T8" fmla="*/ 0 w 314"/>
                                <a:gd name="T9" fmla="*/ 0 h 267"/>
                                <a:gd name="T10" fmla="*/ 0 w 314"/>
                                <a:gd name="T11" fmla="*/ 0 h 267"/>
                                <a:gd name="T12" fmla="*/ 0 w 314"/>
                                <a:gd name="T13" fmla="*/ 0 h 267"/>
                                <a:gd name="T14" fmla="*/ 0 w 314"/>
                                <a:gd name="T15" fmla="*/ 0 h 267"/>
                                <a:gd name="T16" fmla="*/ 0 w 314"/>
                                <a:gd name="T17" fmla="*/ 0 h 267"/>
                                <a:gd name="T18" fmla="*/ 0 w 314"/>
                                <a:gd name="T19" fmla="*/ 0 h 267"/>
                                <a:gd name="T20" fmla="*/ 0 w 314"/>
                                <a:gd name="T21" fmla="*/ 0 h 267"/>
                                <a:gd name="T22" fmla="*/ 0 w 314"/>
                                <a:gd name="T23" fmla="*/ 0 h 267"/>
                                <a:gd name="T24" fmla="*/ 0 w 314"/>
                                <a:gd name="T25" fmla="*/ 0 h 267"/>
                                <a:gd name="T26" fmla="*/ 0 w 314"/>
                                <a:gd name="T27" fmla="*/ 0 h 267"/>
                                <a:gd name="T28" fmla="*/ 0 w 314"/>
                                <a:gd name="T29" fmla="*/ 0 h 267"/>
                                <a:gd name="T30" fmla="*/ 0 w 314"/>
                                <a:gd name="T31" fmla="*/ 0 h 267"/>
                                <a:gd name="T32" fmla="*/ 0 w 314"/>
                                <a:gd name="T33" fmla="*/ 0 h 267"/>
                                <a:gd name="T34" fmla="*/ 0 w 314"/>
                                <a:gd name="T35" fmla="*/ 0 h 267"/>
                                <a:gd name="T36" fmla="*/ 0 w 314"/>
                                <a:gd name="T37" fmla="*/ 0 h 267"/>
                                <a:gd name="T38" fmla="*/ 0 w 314"/>
                                <a:gd name="T39" fmla="*/ 0 h 267"/>
                                <a:gd name="T40" fmla="*/ 0 w 314"/>
                                <a:gd name="T41" fmla="*/ 0 h 267"/>
                                <a:gd name="T42" fmla="*/ 0 w 314"/>
                                <a:gd name="T43" fmla="*/ 0 h 267"/>
                                <a:gd name="T44" fmla="*/ 0 w 314"/>
                                <a:gd name="T45" fmla="*/ 0 h 267"/>
                                <a:gd name="T46" fmla="*/ 0 w 314"/>
                                <a:gd name="T47" fmla="*/ 0 h 267"/>
                                <a:gd name="T48" fmla="*/ 0 w 314"/>
                                <a:gd name="T49" fmla="*/ 0 h 267"/>
                                <a:gd name="T50" fmla="*/ 0 w 314"/>
                                <a:gd name="T51" fmla="*/ 0 h 267"/>
                                <a:gd name="T52" fmla="*/ 0 w 314"/>
                                <a:gd name="T53" fmla="*/ 0 h 267"/>
                                <a:gd name="T54" fmla="*/ 0 w 314"/>
                                <a:gd name="T55" fmla="*/ 0 h 267"/>
                                <a:gd name="T56" fmla="*/ 0 w 314"/>
                                <a:gd name="T57" fmla="*/ 0 h 267"/>
                                <a:gd name="T58" fmla="*/ 0 w 314"/>
                                <a:gd name="T59" fmla="*/ 0 h 267"/>
                                <a:gd name="T60" fmla="*/ 0 w 314"/>
                                <a:gd name="T61" fmla="*/ 0 h 267"/>
                                <a:gd name="T62" fmla="*/ 0 w 314"/>
                                <a:gd name="T63" fmla="*/ 0 h 267"/>
                                <a:gd name="T64" fmla="*/ 0 w 314"/>
                                <a:gd name="T65" fmla="*/ 0 h 267"/>
                                <a:gd name="T66" fmla="*/ 0 w 314"/>
                                <a:gd name="T67" fmla="*/ 0 h 267"/>
                                <a:gd name="T68" fmla="*/ 0 w 314"/>
                                <a:gd name="T69" fmla="*/ 0 h 267"/>
                                <a:gd name="T70" fmla="*/ 0 w 314"/>
                                <a:gd name="T71" fmla="*/ 0 h 267"/>
                                <a:gd name="T72" fmla="*/ 0 w 314"/>
                                <a:gd name="T73" fmla="*/ 0 h 267"/>
                                <a:gd name="T74" fmla="*/ 0 w 314"/>
                                <a:gd name="T75" fmla="*/ 0 h 267"/>
                                <a:gd name="T76" fmla="*/ 0 w 314"/>
                                <a:gd name="T77" fmla="*/ 0 h 267"/>
                                <a:gd name="T78" fmla="*/ 0 w 314"/>
                                <a:gd name="T79" fmla="*/ 0 h 267"/>
                                <a:gd name="T80" fmla="*/ 0 w 314"/>
                                <a:gd name="T81" fmla="*/ 0 h 267"/>
                                <a:gd name="T82" fmla="*/ 0 w 314"/>
                                <a:gd name="T83" fmla="*/ 0 h 267"/>
                                <a:gd name="T84" fmla="*/ 0 w 314"/>
                                <a:gd name="T85" fmla="*/ 0 h 267"/>
                                <a:gd name="T86" fmla="*/ 0 w 314"/>
                                <a:gd name="T87" fmla="*/ 0 h 267"/>
                                <a:gd name="T88" fmla="*/ 0 w 314"/>
                                <a:gd name="T89" fmla="*/ 0 h 267"/>
                                <a:gd name="T90" fmla="*/ 0 w 314"/>
                                <a:gd name="T91" fmla="*/ 0 h 267"/>
                                <a:gd name="T92" fmla="*/ 0 w 314"/>
                                <a:gd name="T93" fmla="*/ 0 h 2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4"/>
                                <a:gd name="T142" fmla="*/ 0 h 267"/>
                                <a:gd name="T143" fmla="*/ 314 w 314"/>
                                <a:gd name="T144" fmla="*/ 267 h 26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4" h="267">
                                  <a:moveTo>
                                    <a:pt x="272" y="6"/>
                                  </a:moveTo>
                                  <a:lnTo>
                                    <a:pt x="255" y="0"/>
                                  </a:lnTo>
                                  <a:lnTo>
                                    <a:pt x="216" y="1"/>
                                  </a:lnTo>
                                  <a:lnTo>
                                    <a:pt x="182" y="78"/>
                                  </a:lnTo>
                                  <a:lnTo>
                                    <a:pt x="174" y="88"/>
                                  </a:lnTo>
                                  <a:lnTo>
                                    <a:pt x="164" y="94"/>
                                  </a:lnTo>
                                  <a:lnTo>
                                    <a:pt x="141" y="99"/>
                                  </a:lnTo>
                                  <a:lnTo>
                                    <a:pt x="123" y="89"/>
                                  </a:lnTo>
                                  <a:lnTo>
                                    <a:pt x="107" y="89"/>
                                  </a:lnTo>
                                  <a:lnTo>
                                    <a:pt x="84" y="107"/>
                                  </a:lnTo>
                                  <a:lnTo>
                                    <a:pt x="50" y="107"/>
                                  </a:lnTo>
                                  <a:lnTo>
                                    <a:pt x="34" y="99"/>
                                  </a:lnTo>
                                  <a:lnTo>
                                    <a:pt x="21" y="73"/>
                                  </a:lnTo>
                                  <a:lnTo>
                                    <a:pt x="18" y="75"/>
                                  </a:lnTo>
                                  <a:lnTo>
                                    <a:pt x="6" y="88"/>
                                  </a:lnTo>
                                  <a:lnTo>
                                    <a:pt x="0" y="120"/>
                                  </a:lnTo>
                                  <a:lnTo>
                                    <a:pt x="8" y="151"/>
                                  </a:lnTo>
                                  <a:lnTo>
                                    <a:pt x="23" y="159"/>
                                  </a:lnTo>
                                  <a:lnTo>
                                    <a:pt x="31" y="176"/>
                                  </a:lnTo>
                                  <a:lnTo>
                                    <a:pt x="44" y="229"/>
                                  </a:lnTo>
                                  <a:lnTo>
                                    <a:pt x="68" y="231"/>
                                  </a:lnTo>
                                  <a:lnTo>
                                    <a:pt x="86" y="223"/>
                                  </a:lnTo>
                                  <a:lnTo>
                                    <a:pt x="93" y="247"/>
                                  </a:lnTo>
                                  <a:lnTo>
                                    <a:pt x="114" y="242"/>
                                  </a:lnTo>
                                  <a:lnTo>
                                    <a:pt x="128" y="231"/>
                                  </a:lnTo>
                                  <a:lnTo>
                                    <a:pt x="150" y="237"/>
                                  </a:lnTo>
                                  <a:lnTo>
                                    <a:pt x="151" y="246"/>
                                  </a:lnTo>
                                  <a:lnTo>
                                    <a:pt x="167" y="242"/>
                                  </a:lnTo>
                                  <a:lnTo>
                                    <a:pt x="176" y="249"/>
                                  </a:lnTo>
                                  <a:lnTo>
                                    <a:pt x="182" y="267"/>
                                  </a:lnTo>
                                  <a:lnTo>
                                    <a:pt x="187" y="267"/>
                                  </a:lnTo>
                                  <a:lnTo>
                                    <a:pt x="223" y="247"/>
                                  </a:lnTo>
                                  <a:lnTo>
                                    <a:pt x="242" y="206"/>
                                  </a:lnTo>
                                  <a:lnTo>
                                    <a:pt x="231" y="193"/>
                                  </a:lnTo>
                                  <a:lnTo>
                                    <a:pt x="255" y="174"/>
                                  </a:lnTo>
                                  <a:lnTo>
                                    <a:pt x="268" y="153"/>
                                  </a:lnTo>
                                  <a:lnTo>
                                    <a:pt x="272" y="125"/>
                                  </a:lnTo>
                                  <a:lnTo>
                                    <a:pt x="286" y="112"/>
                                  </a:lnTo>
                                  <a:lnTo>
                                    <a:pt x="286" y="104"/>
                                  </a:lnTo>
                                  <a:lnTo>
                                    <a:pt x="298" y="112"/>
                                  </a:lnTo>
                                  <a:lnTo>
                                    <a:pt x="314" y="110"/>
                                  </a:lnTo>
                                  <a:lnTo>
                                    <a:pt x="283" y="78"/>
                                  </a:lnTo>
                                  <a:lnTo>
                                    <a:pt x="286" y="65"/>
                                  </a:lnTo>
                                  <a:lnTo>
                                    <a:pt x="260" y="24"/>
                                  </a:lnTo>
                                  <a:lnTo>
                                    <a:pt x="278" y="23"/>
                                  </a:lnTo>
                                  <a:lnTo>
                                    <a:pt x="267" y="10"/>
                                  </a:lnTo>
                                  <a:lnTo>
                                    <a:pt x="272" y="6"/>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81" name="Freeform 1660"/>
                            <p:cNvSpPr>
                              <a:spLocks/>
                            </p:cNvSpPr>
                            <p:nvPr/>
                          </p:nvSpPr>
                          <p:spPr bwMode="auto">
                            <a:xfrm>
                              <a:off x="4769" y="2952"/>
                              <a:ext cx="144" cy="121"/>
                            </a:xfrm>
                            <a:custGeom>
                              <a:avLst/>
                              <a:gdLst>
                                <a:gd name="T0" fmla="*/ 0 w 314"/>
                                <a:gd name="T1" fmla="*/ 0 h 267"/>
                                <a:gd name="T2" fmla="*/ 0 w 314"/>
                                <a:gd name="T3" fmla="*/ 0 h 267"/>
                                <a:gd name="T4" fmla="*/ 0 w 314"/>
                                <a:gd name="T5" fmla="*/ 0 h 267"/>
                                <a:gd name="T6" fmla="*/ 0 w 314"/>
                                <a:gd name="T7" fmla="*/ 0 h 267"/>
                                <a:gd name="T8" fmla="*/ 0 w 314"/>
                                <a:gd name="T9" fmla="*/ 0 h 267"/>
                                <a:gd name="T10" fmla="*/ 0 w 314"/>
                                <a:gd name="T11" fmla="*/ 0 h 267"/>
                                <a:gd name="T12" fmla="*/ 0 w 314"/>
                                <a:gd name="T13" fmla="*/ 0 h 267"/>
                                <a:gd name="T14" fmla="*/ 0 w 314"/>
                                <a:gd name="T15" fmla="*/ 0 h 267"/>
                                <a:gd name="T16" fmla="*/ 0 w 314"/>
                                <a:gd name="T17" fmla="*/ 0 h 267"/>
                                <a:gd name="T18" fmla="*/ 0 w 314"/>
                                <a:gd name="T19" fmla="*/ 0 h 267"/>
                                <a:gd name="T20" fmla="*/ 0 w 314"/>
                                <a:gd name="T21" fmla="*/ 0 h 267"/>
                                <a:gd name="T22" fmla="*/ 0 w 314"/>
                                <a:gd name="T23" fmla="*/ 0 h 267"/>
                                <a:gd name="T24" fmla="*/ 0 w 314"/>
                                <a:gd name="T25" fmla="*/ 0 h 267"/>
                                <a:gd name="T26" fmla="*/ 0 w 314"/>
                                <a:gd name="T27" fmla="*/ 0 h 267"/>
                                <a:gd name="T28" fmla="*/ 0 w 314"/>
                                <a:gd name="T29" fmla="*/ 0 h 267"/>
                                <a:gd name="T30" fmla="*/ 0 w 314"/>
                                <a:gd name="T31" fmla="*/ 0 h 267"/>
                                <a:gd name="T32" fmla="*/ 0 w 314"/>
                                <a:gd name="T33" fmla="*/ 0 h 267"/>
                                <a:gd name="T34" fmla="*/ 0 w 314"/>
                                <a:gd name="T35" fmla="*/ 0 h 267"/>
                                <a:gd name="T36" fmla="*/ 0 w 314"/>
                                <a:gd name="T37" fmla="*/ 0 h 267"/>
                                <a:gd name="T38" fmla="*/ 0 w 314"/>
                                <a:gd name="T39" fmla="*/ 0 h 267"/>
                                <a:gd name="T40" fmla="*/ 0 w 314"/>
                                <a:gd name="T41" fmla="*/ 0 h 267"/>
                                <a:gd name="T42" fmla="*/ 0 w 314"/>
                                <a:gd name="T43" fmla="*/ 0 h 267"/>
                                <a:gd name="T44" fmla="*/ 0 w 314"/>
                                <a:gd name="T45" fmla="*/ 0 h 267"/>
                                <a:gd name="T46" fmla="*/ 0 w 314"/>
                                <a:gd name="T47" fmla="*/ 0 h 267"/>
                                <a:gd name="T48" fmla="*/ 0 w 314"/>
                                <a:gd name="T49" fmla="*/ 0 h 267"/>
                                <a:gd name="T50" fmla="*/ 0 w 314"/>
                                <a:gd name="T51" fmla="*/ 0 h 267"/>
                                <a:gd name="T52" fmla="*/ 0 w 314"/>
                                <a:gd name="T53" fmla="*/ 0 h 267"/>
                                <a:gd name="T54" fmla="*/ 0 w 314"/>
                                <a:gd name="T55" fmla="*/ 0 h 267"/>
                                <a:gd name="T56" fmla="*/ 0 w 314"/>
                                <a:gd name="T57" fmla="*/ 0 h 267"/>
                                <a:gd name="T58" fmla="*/ 0 w 314"/>
                                <a:gd name="T59" fmla="*/ 0 h 267"/>
                                <a:gd name="T60" fmla="*/ 0 w 314"/>
                                <a:gd name="T61" fmla="*/ 0 h 267"/>
                                <a:gd name="T62" fmla="*/ 0 w 314"/>
                                <a:gd name="T63" fmla="*/ 0 h 267"/>
                                <a:gd name="T64" fmla="*/ 0 w 314"/>
                                <a:gd name="T65" fmla="*/ 0 h 267"/>
                                <a:gd name="T66" fmla="*/ 0 w 314"/>
                                <a:gd name="T67" fmla="*/ 0 h 267"/>
                                <a:gd name="T68" fmla="*/ 0 w 314"/>
                                <a:gd name="T69" fmla="*/ 0 h 267"/>
                                <a:gd name="T70" fmla="*/ 0 w 314"/>
                                <a:gd name="T71" fmla="*/ 0 h 267"/>
                                <a:gd name="T72" fmla="*/ 0 w 314"/>
                                <a:gd name="T73" fmla="*/ 0 h 267"/>
                                <a:gd name="T74" fmla="*/ 0 w 314"/>
                                <a:gd name="T75" fmla="*/ 0 h 267"/>
                                <a:gd name="T76" fmla="*/ 0 w 314"/>
                                <a:gd name="T77" fmla="*/ 0 h 267"/>
                                <a:gd name="T78" fmla="*/ 0 w 314"/>
                                <a:gd name="T79" fmla="*/ 0 h 267"/>
                                <a:gd name="T80" fmla="*/ 0 w 314"/>
                                <a:gd name="T81" fmla="*/ 0 h 267"/>
                                <a:gd name="T82" fmla="*/ 0 w 314"/>
                                <a:gd name="T83" fmla="*/ 0 h 267"/>
                                <a:gd name="T84" fmla="*/ 0 w 314"/>
                                <a:gd name="T85" fmla="*/ 0 h 267"/>
                                <a:gd name="T86" fmla="*/ 0 w 314"/>
                                <a:gd name="T87" fmla="*/ 0 h 267"/>
                                <a:gd name="T88" fmla="*/ 0 w 314"/>
                                <a:gd name="T89" fmla="*/ 0 h 267"/>
                                <a:gd name="T90" fmla="*/ 0 w 314"/>
                                <a:gd name="T91" fmla="*/ 0 h 267"/>
                                <a:gd name="T92" fmla="*/ 0 w 314"/>
                                <a:gd name="T93" fmla="*/ 0 h 2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4"/>
                                <a:gd name="T142" fmla="*/ 0 h 267"/>
                                <a:gd name="T143" fmla="*/ 314 w 314"/>
                                <a:gd name="T144" fmla="*/ 267 h 26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4" h="267">
                                  <a:moveTo>
                                    <a:pt x="272" y="6"/>
                                  </a:moveTo>
                                  <a:lnTo>
                                    <a:pt x="255" y="0"/>
                                  </a:lnTo>
                                  <a:lnTo>
                                    <a:pt x="216" y="1"/>
                                  </a:lnTo>
                                  <a:lnTo>
                                    <a:pt x="182" y="78"/>
                                  </a:lnTo>
                                  <a:lnTo>
                                    <a:pt x="174" y="88"/>
                                  </a:lnTo>
                                  <a:lnTo>
                                    <a:pt x="164" y="94"/>
                                  </a:lnTo>
                                  <a:lnTo>
                                    <a:pt x="141" y="99"/>
                                  </a:lnTo>
                                  <a:lnTo>
                                    <a:pt x="123" y="89"/>
                                  </a:lnTo>
                                  <a:lnTo>
                                    <a:pt x="107" y="89"/>
                                  </a:lnTo>
                                  <a:lnTo>
                                    <a:pt x="84" y="107"/>
                                  </a:lnTo>
                                  <a:lnTo>
                                    <a:pt x="50" y="107"/>
                                  </a:lnTo>
                                  <a:lnTo>
                                    <a:pt x="34" y="99"/>
                                  </a:lnTo>
                                  <a:lnTo>
                                    <a:pt x="21" y="73"/>
                                  </a:lnTo>
                                  <a:lnTo>
                                    <a:pt x="18" y="75"/>
                                  </a:lnTo>
                                  <a:lnTo>
                                    <a:pt x="6" y="88"/>
                                  </a:lnTo>
                                  <a:lnTo>
                                    <a:pt x="0" y="120"/>
                                  </a:lnTo>
                                  <a:lnTo>
                                    <a:pt x="8" y="151"/>
                                  </a:lnTo>
                                  <a:lnTo>
                                    <a:pt x="23" y="159"/>
                                  </a:lnTo>
                                  <a:lnTo>
                                    <a:pt x="31" y="176"/>
                                  </a:lnTo>
                                  <a:lnTo>
                                    <a:pt x="44" y="229"/>
                                  </a:lnTo>
                                  <a:lnTo>
                                    <a:pt x="68" y="231"/>
                                  </a:lnTo>
                                  <a:lnTo>
                                    <a:pt x="86" y="223"/>
                                  </a:lnTo>
                                  <a:lnTo>
                                    <a:pt x="93" y="247"/>
                                  </a:lnTo>
                                  <a:lnTo>
                                    <a:pt x="114" y="242"/>
                                  </a:lnTo>
                                  <a:lnTo>
                                    <a:pt x="128" y="231"/>
                                  </a:lnTo>
                                  <a:lnTo>
                                    <a:pt x="150" y="237"/>
                                  </a:lnTo>
                                  <a:lnTo>
                                    <a:pt x="151" y="246"/>
                                  </a:lnTo>
                                  <a:lnTo>
                                    <a:pt x="167" y="242"/>
                                  </a:lnTo>
                                  <a:lnTo>
                                    <a:pt x="176" y="249"/>
                                  </a:lnTo>
                                  <a:lnTo>
                                    <a:pt x="182" y="267"/>
                                  </a:lnTo>
                                  <a:lnTo>
                                    <a:pt x="187" y="267"/>
                                  </a:lnTo>
                                  <a:lnTo>
                                    <a:pt x="223" y="247"/>
                                  </a:lnTo>
                                  <a:lnTo>
                                    <a:pt x="242" y="206"/>
                                  </a:lnTo>
                                  <a:lnTo>
                                    <a:pt x="231" y="193"/>
                                  </a:lnTo>
                                  <a:lnTo>
                                    <a:pt x="255" y="174"/>
                                  </a:lnTo>
                                  <a:lnTo>
                                    <a:pt x="268" y="153"/>
                                  </a:lnTo>
                                  <a:lnTo>
                                    <a:pt x="272" y="125"/>
                                  </a:lnTo>
                                  <a:lnTo>
                                    <a:pt x="286" y="112"/>
                                  </a:lnTo>
                                  <a:lnTo>
                                    <a:pt x="286" y="104"/>
                                  </a:lnTo>
                                  <a:lnTo>
                                    <a:pt x="298" y="112"/>
                                  </a:lnTo>
                                  <a:lnTo>
                                    <a:pt x="314" y="110"/>
                                  </a:lnTo>
                                  <a:lnTo>
                                    <a:pt x="283" y="78"/>
                                  </a:lnTo>
                                  <a:lnTo>
                                    <a:pt x="286" y="65"/>
                                  </a:lnTo>
                                  <a:lnTo>
                                    <a:pt x="260" y="24"/>
                                  </a:lnTo>
                                  <a:lnTo>
                                    <a:pt x="278" y="23"/>
                                  </a:lnTo>
                                  <a:lnTo>
                                    <a:pt x="267" y="10"/>
                                  </a:lnTo>
                                  <a:lnTo>
                                    <a:pt x="272" y="6"/>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82" name="Freeform 1661"/>
                            <p:cNvSpPr>
                              <a:spLocks/>
                            </p:cNvSpPr>
                            <p:nvPr/>
                          </p:nvSpPr>
                          <p:spPr bwMode="auto">
                            <a:xfrm>
                              <a:off x="4716" y="3099"/>
                              <a:ext cx="133" cy="42"/>
                            </a:xfrm>
                            <a:custGeom>
                              <a:avLst/>
                              <a:gdLst>
                                <a:gd name="T0" fmla="*/ 0 w 292"/>
                                <a:gd name="T1" fmla="*/ 0 h 91"/>
                                <a:gd name="T2" fmla="*/ 0 w 292"/>
                                <a:gd name="T3" fmla="*/ 0 h 91"/>
                                <a:gd name="T4" fmla="*/ 0 w 292"/>
                                <a:gd name="T5" fmla="*/ 0 h 91"/>
                                <a:gd name="T6" fmla="*/ 0 w 292"/>
                                <a:gd name="T7" fmla="*/ 0 h 91"/>
                                <a:gd name="T8" fmla="*/ 0 w 292"/>
                                <a:gd name="T9" fmla="*/ 0 h 91"/>
                                <a:gd name="T10" fmla="*/ 0 w 292"/>
                                <a:gd name="T11" fmla="*/ 0 h 91"/>
                                <a:gd name="T12" fmla="*/ 0 w 292"/>
                                <a:gd name="T13" fmla="*/ 0 h 91"/>
                                <a:gd name="T14" fmla="*/ 0 w 292"/>
                                <a:gd name="T15" fmla="*/ 0 h 91"/>
                                <a:gd name="T16" fmla="*/ 0 w 292"/>
                                <a:gd name="T17" fmla="*/ 0 h 91"/>
                                <a:gd name="T18" fmla="*/ 0 w 292"/>
                                <a:gd name="T19" fmla="*/ 0 h 91"/>
                                <a:gd name="T20" fmla="*/ 0 w 292"/>
                                <a:gd name="T21" fmla="*/ 0 h 91"/>
                                <a:gd name="T22" fmla="*/ 0 w 292"/>
                                <a:gd name="T23" fmla="*/ 0 h 91"/>
                                <a:gd name="T24" fmla="*/ 0 w 292"/>
                                <a:gd name="T25" fmla="*/ 0 h 91"/>
                                <a:gd name="T26" fmla="*/ 0 w 292"/>
                                <a:gd name="T27" fmla="*/ 0 h 91"/>
                                <a:gd name="T28" fmla="*/ 0 w 292"/>
                                <a:gd name="T29" fmla="*/ 0 h 91"/>
                                <a:gd name="T30" fmla="*/ 0 w 292"/>
                                <a:gd name="T31" fmla="*/ 0 h 91"/>
                                <a:gd name="T32" fmla="*/ 0 w 292"/>
                                <a:gd name="T33" fmla="*/ 0 h 91"/>
                                <a:gd name="T34" fmla="*/ 0 w 292"/>
                                <a:gd name="T35" fmla="*/ 0 h 91"/>
                                <a:gd name="T36" fmla="*/ 0 w 292"/>
                                <a:gd name="T37" fmla="*/ 0 h 91"/>
                                <a:gd name="T38" fmla="*/ 0 w 292"/>
                                <a:gd name="T39" fmla="*/ 0 h 91"/>
                                <a:gd name="T40" fmla="*/ 0 w 292"/>
                                <a:gd name="T41" fmla="*/ 0 h 91"/>
                                <a:gd name="T42" fmla="*/ 0 w 292"/>
                                <a:gd name="T43" fmla="*/ 0 h 91"/>
                                <a:gd name="T44" fmla="*/ 0 w 292"/>
                                <a:gd name="T45" fmla="*/ 0 h 91"/>
                                <a:gd name="T46" fmla="*/ 0 w 292"/>
                                <a:gd name="T47" fmla="*/ 0 h 91"/>
                                <a:gd name="T48" fmla="*/ 0 w 292"/>
                                <a:gd name="T49" fmla="*/ 0 h 91"/>
                                <a:gd name="T50" fmla="*/ 0 w 292"/>
                                <a:gd name="T51" fmla="*/ 0 h 91"/>
                                <a:gd name="T52" fmla="*/ 0 w 292"/>
                                <a:gd name="T53" fmla="*/ 0 h 91"/>
                                <a:gd name="T54" fmla="*/ 0 w 292"/>
                                <a:gd name="T55" fmla="*/ 0 h 91"/>
                                <a:gd name="T56" fmla="*/ 0 w 292"/>
                                <a:gd name="T57" fmla="*/ 0 h 91"/>
                                <a:gd name="T58" fmla="*/ 0 w 292"/>
                                <a:gd name="T59" fmla="*/ 0 h 91"/>
                                <a:gd name="T60" fmla="*/ 0 w 292"/>
                                <a:gd name="T61" fmla="*/ 0 h 91"/>
                                <a:gd name="T62" fmla="*/ 0 w 292"/>
                                <a:gd name="T63" fmla="*/ 0 h 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2"/>
                                <a:gd name="T97" fmla="*/ 0 h 91"/>
                                <a:gd name="T98" fmla="*/ 292 w 292"/>
                                <a:gd name="T99" fmla="*/ 91 h 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2" h="91">
                                  <a:moveTo>
                                    <a:pt x="217" y="75"/>
                                  </a:moveTo>
                                  <a:lnTo>
                                    <a:pt x="202" y="77"/>
                                  </a:lnTo>
                                  <a:lnTo>
                                    <a:pt x="176" y="72"/>
                                  </a:lnTo>
                                  <a:lnTo>
                                    <a:pt x="140" y="57"/>
                                  </a:lnTo>
                                  <a:lnTo>
                                    <a:pt x="111" y="55"/>
                                  </a:lnTo>
                                  <a:lnTo>
                                    <a:pt x="101" y="60"/>
                                  </a:lnTo>
                                  <a:lnTo>
                                    <a:pt x="54" y="49"/>
                                  </a:lnTo>
                                  <a:lnTo>
                                    <a:pt x="36" y="41"/>
                                  </a:lnTo>
                                  <a:lnTo>
                                    <a:pt x="41" y="36"/>
                                  </a:lnTo>
                                  <a:lnTo>
                                    <a:pt x="3" y="28"/>
                                  </a:lnTo>
                                  <a:lnTo>
                                    <a:pt x="0" y="21"/>
                                  </a:lnTo>
                                  <a:lnTo>
                                    <a:pt x="12" y="23"/>
                                  </a:lnTo>
                                  <a:lnTo>
                                    <a:pt x="25" y="3"/>
                                  </a:lnTo>
                                  <a:lnTo>
                                    <a:pt x="31" y="0"/>
                                  </a:lnTo>
                                  <a:lnTo>
                                    <a:pt x="51" y="5"/>
                                  </a:lnTo>
                                  <a:lnTo>
                                    <a:pt x="67" y="0"/>
                                  </a:lnTo>
                                  <a:lnTo>
                                    <a:pt x="70" y="8"/>
                                  </a:lnTo>
                                  <a:lnTo>
                                    <a:pt x="95" y="11"/>
                                  </a:lnTo>
                                  <a:lnTo>
                                    <a:pt x="114" y="29"/>
                                  </a:lnTo>
                                  <a:lnTo>
                                    <a:pt x="161" y="33"/>
                                  </a:lnTo>
                                  <a:lnTo>
                                    <a:pt x="171" y="20"/>
                                  </a:lnTo>
                                  <a:lnTo>
                                    <a:pt x="178" y="15"/>
                                  </a:lnTo>
                                  <a:lnTo>
                                    <a:pt x="186" y="24"/>
                                  </a:lnTo>
                                  <a:lnTo>
                                    <a:pt x="196" y="21"/>
                                  </a:lnTo>
                                  <a:lnTo>
                                    <a:pt x="228" y="31"/>
                                  </a:lnTo>
                                  <a:lnTo>
                                    <a:pt x="244" y="55"/>
                                  </a:lnTo>
                                  <a:lnTo>
                                    <a:pt x="288" y="60"/>
                                  </a:lnTo>
                                  <a:lnTo>
                                    <a:pt x="287" y="78"/>
                                  </a:lnTo>
                                  <a:lnTo>
                                    <a:pt x="292" y="91"/>
                                  </a:lnTo>
                                  <a:lnTo>
                                    <a:pt x="249" y="75"/>
                                  </a:lnTo>
                                  <a:lnTo>
                                    <a:pt x="235" y="78"/>
                                  </a:lnTo>
                                  <a:lnTo>
                                    <a:pt x="217" y="75"/>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83" name="Freeform 1662"/>
                            <p:cNvSpPr>
                              <a:spLocks/>
                            </p:cNvSpPr>
                            <p:nvPr/>
                          </p:nvSpPr>
                          <p:spPr bwMode="auto">
                            <a:xfrm>
                              <a:off x="4716" y="3099"/>
                              <a:ext cx="133" cy="42"/>
                            </a:xfrm>
                            <a:custGeom>
                              <a:avLst/>
                              <a:gdLst>
                                <a:gd name="T0" fmla="*/ 0 w 292"/>
                                <a:gd name="T1" fmla="*/ 0 h 91"/>
                                <a:gd name="T2" fmla="*/ 0 w 292"/>
                                <a:gd name="T3" fmla="*/ 0 h 91"/>
                                <a:gd name="T4" fmla="*/ 0 w 292"/>
                                <a:gd name="T5" fmla="*/ 0 h 91"/>
                                <a:gd name="T6" fmla="*/ 0 w 292"/>
                                <a:gd name="T7" fmla="*/ 0 h 91"/>
                                <a:gd name="T8" fmla="*/ 0 w 292"/>
                                <a:gd name="T9" fmla="*/ 0 h 91"/>
                                <a:gd name="T10" fmla="*/ 0 w 292"/>
                                <a:gd name="T11" fmla="*/ 0 h 91"/>
                                <a:gd name="T12" fmla="*/ 0 w 292"/>
                                <a:gd name="T13" fmla="*/ 0 h 91"/>
                                <a:gd name="T14" fmla="*/ 0 w 292"/>
                                <a:gd name="T15" fmla="*/ 0 h 91"/>
                                <a:gd name="T16" fmla="*/ 0 w 292"/>
                                <a:gd name="T17" fmla="*/ 0 h 91"/>
                                <a:gd name="T18" fmla="*/ 0 w 292"/>
                                <a:gd name="T19" fmla="*/ 0 h 91"/>
                                <a:gd name="T20" fmla="*/ 0 w 292"/>
                                <a:gd name="T21" fmla="*/ 0 h 91"/>
                                <a:gd name="T22" fmla="*/ 0 w 292"/>
                                <a:gd name="T23" fmla="*/ 0 h 91"/>
                                <a:gd name="T24" fmla="*/ 0 w 292"/>
                                <a:gd name="T25" fmla="*/ 0 h 91"/>
                                <a:gd name="T26" fmla="*/ 0 w 292"/>
                                <a:gd name="T27" fmla="*/ 0 h 91"/>
                                <a:gd name="T28" fmla="*/ 0 w 292"/>
                                <a:gd name="T29" fmla="*/ 0 h 91"/>
                                <a:gd name="T30" fmla="*/ 0 w 292"/>
                                <a:gd name="T31" fmla="*/ 0 h 91"/>
                                <a:gd name="T32" fmla="*/ 0 w 292"/>
                                <a:gd name="T33" fmla="*/ 0 h 91"/>
                                <a:gd name="T34" fmla="*/ 0 w 292"/>
                                <a:gd name="T35" fmla="*/ 0 h 91"/>
                                <a:gd name="T36" fmla="*/ 0 w 292"/>
                                <a:gd name="T37" fmla="*/ 0 h 91"/>
                                <a:gd name="T38" fmla="*/ 0 w 292"/>
                                <a:gd name="T39" fmla="*/ 0 h 91"/>
                                <a:gd name="T40" fmla="*/ 0 w 292"/>
                                <a:gd name="T41" fmla="*/ 0 h 91"/>
                                <a:gd name="T42" fmla="*/ 0 w 292"/>
                                <a:gd name="T43" fmla="*/ 0 h 91"/>
                                <a:gd name="T44" fmla="*/ 0 w 292"/>
                                <a:gd name="T45" fmla="*/ 0 h 91"/>
                                <a:gd name="T46" fmla="*/ 0 w 292"/>
                                <a:gd name="T47" fmla="*/ 0 h 91"/>
                                <a:gd name="T48" fmla="*/ 0 w 292"/>
                                <a:gd name="T49" fmla="*/ 0 h 91"/>
                                <a:gd name="T50" fmla="*/ 0 w 292"/>
                                <a:gd name="T51" fmla="*/ 0 h 91"/>
                                <a:gd name="T52" fmla="*/ 0 w 292"/>
                                <a:gd name="T53" fmla="*/ 0 h 91"/>
                                <a:gd name="T54" fmla="*/ 0 w 292"/>
                                <a:gd name="T55" fmla="*/ 0 h 91"/>
                                <a:gd name="T56" fmla="*/ 0 w 292"/>
                                <a:gd name="T57" fmla="*/ 0 h 91"/>
                                <a:gd name="T58" fmla="*/ 0 w 292"/>
                                <a:gd name="T59" fmla="*/ 0 h 91"/>
                                <a:gd name="T60" fmla="*/ 0 w 292"/>
                                <a:gd name="T61" fmla="*/ 0 h 91"/>
                                <a:gd name="T62" fmla="*/ 0 w 292"/>
                                <a:gd name="T63" fmla="*/ 0 h 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2"/>
                                <a:gd name="T97" fmla="*/ 0 h 91"/>
                                <a:gd name="T98" fmla="*/ 292 w 292"/>
                                <a:gd name="T99" fmla="*/ 91 h 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2" h="91">
                                  <a:moveTo>
                                    <a:pt x="217" y="75"/>
                                  </a:moveTo>
                                  <a:lnTo>
                                    <a:pt x="202" y="77"/>
                                  </a:lnTo>
                                  <a:lnTo>
                                    <a:pt x="176" y="72"/>
                                  </a:lnTo>
                                  <a:lnTo>
                                    <a:pt x="140" y="57"/>
                                  </a:lnTo>
                                  <a:lnTo>
                                    <a:pt x="111" y="55"/>
                                  </a:lnTo>
                                  <a:lnTo>
                                    <a:pt x="101" y="60"/>
                                  </a:lnTo>
                                  <a:lnTo>
                                    <a:pt x="54" y="49"/>
                                  </a:lnTo>
                                  <a:lnTo>
                                    <a:pt x="36" y="41"/>
                                  </a:lnTo>
                                  <a:lnTo>
                                    <a:pt x="41" y="36"/>
                                  </a:lnTo>
                                  <a:lnTo>
                                    <a:pt x="3" y="28"/>
                                  </a:lnTo>
                                  <a:lnTo>
                                    <a:pt x="0" y="21"/>
                                  </a:lnTo>
                                  <a:lnTo>
                                    <a:pt x="12" y="23"/>
                                  </a:lnTo>
                                  <a:lnTo>
                                    <a:pt x="25" y="3"/>
                                  </a:lnTo>
                                  <a:lnTo>
                                    <a:pt x="31" y="0"/>
                                  </a:lnTo>
                                  <a:lnTo>
                                    <a:pt x="51" y="5"/>
                                  </a:lnTo>
                                  <a:lnTo>
                                    <a:pt x="67" y="0"/>
                                  </a:lnTo>
                                  <a:lnTo>
                                    <a:pt x="70" y="8"/>
                                  </a:lnTo>
                                  <a:lnTo>
                                    <a:pt x="95" y="11"/>
                                  </a:lnTo>
                                  <a:lnTo>
                                    <a:pt x="114" y="29"/>
                                  </a:lnTo>
                                  <a:lnTo>
                                    <a:pt x="161" y="33"/>
                                  </a:lnTo>
                                  <a:lnTo>
                                    <a:pt x="171" y="20"/>
                                  </a:lnTo>
                                  <a:lnTo>
                                    <a:pt x="178" y="15"/>
                                  </a:lnTo>
                                  <a:lnTo>
                                    <a:pt x="186" y="24"/>
                                  </a:lnTo>
                                  <a:lnTo>
                                    <a:pt x="196" y="21"/>
                                  </a:lnTo>
                                  <a:lnTo>
                                    <a:pt x="228" y="31"/>
                                  </a:lnTo>
                                  <a:lnTo>
                                    <a:pt x="244" y="55"/>
                                  </a:lnTo>
                                  <a:lnTo>
                                    <a:pt x="288" y="60"/>
                                  </a:lnTo>
                                  <a:lnTo>
                                    <a:pt x="287" y="78"/>
                                  </a:lnTo>
                                  <a:lnTo>
                                    <a:pt x="292" y="91"/>
                                  </a:lnTo>
                                  <a:lnTo>
                                    <a:pt x="249" y="75"/>
                                  </a:lnTo>
                                  <a:lnTo>
                                    <a:pt x="235" y="78"/>
                                  </a:lnTo>
                                  <a:lnTo>
                                    <a:pt x="217" y="75"/>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84" name="Freeform 1663"/>
                            <p:cNvSpPr>
                              <a:spLocks/>
                            </p:cNvSpPr>
                            <p:nvPr/>
                          </p:nvSpPr>
                          <p:spPr bwMode="auto">
                            <a:xfrm>
                              <a:off x="4751" y="3051"/>
                              <a:ext cx="8" cy="8"/>
                            </a:xfrm>
                            <a:custGeom>
                              <a:avLst/>
                              <a:gdLst>
                                <a:gd name="T0" fmla="*/ 0 w 18"/>
                                <a:gd name="T1" fmla="*/ 0 h 18"/>
                                <a:gd name="T2" fmla="*/ 0 w 18"/>
                                <a:gd name="T3" fmla="*/ 0 h 18"/>
                                <a:gd name="T4" fmla="*/ 0 w 18"/>
                                <a:gd name="T5" fmla="*/ 0 h 18"/>
                                <a:gd name="T6" fmla="*/ 0 w 18"/>
                                <a:gd name="T7" fmla="*/ 0 h 18"/>
                                <a:gd name="T8" fmla="*/ 0 w 18"/>
                                <a:gd name="T9" fmla="*/ 0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3" y="0"/>
                                  </a:moveTo>
                                  <a:lnTo>
                                    <a:pt x="18" y="7"/>
                                  </a:lnTo>
                                  <a:lnTo>
                                    <a:pt x="14" y="18"/>
                                  </a:lnTo>
                                  <a:lnTo>
                                    <a:pt x="0" y="17"/>
                                  </a:lnTo>
                                  <a:lnTo>
                                    <a:pt x="3"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85" name="Freeform 1664"/>
                            <p:cNvSpPr>
                              <a:spLocks/>
                            </p:cNvSpPr>
                            <p:nvPr/>
                          </p:nvSpPr>
                          <p:spPr bwMode="auto">
                            <a:xfrm>
                              <a:off x="4751" y="3051"/>
                              <a:ext cx="8" cy="8"/>
                            </a:xfrm>
                            <a:custGeom>
                              <a:avLst/>
                              <a:gdLst>
                                <a:gd name="T0" fmla="*/ 0 w 18"/>
                                <a:gd name="T1" fmla="*/ 0 h 18"/>
                                <a:gd name="T2" fmla="*/ 0 w 18"/>
                                <a:gd name="T3" fmla="*/ 0 h 18"/>
                                <a:gd name="T4" fmla="*/ 0 w 18"/>
                                <a:gd name="T5" fmla="*/ 0 h 18"/>
                                <a:gd name="T6" fmla="*/ 0 w 18"/>
                                <a:gd name="T7" fmla="*/ 0 h 18"/>
                                <a:gd name="T8" fmla="*/ 0 w 18"/>
                                <a:gd name="T9" fmla="*/ 0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3" y="0"/>
                                  </a:moveTo>
                                  <a:lnTo>
                                    <a:pt x="18" y="7"/>
                                  </a:lnTo>
                                  <a:lnTo>
                                    <a:pt x="14" y="18"/>
                                  </a:lnTo>
                                  <a:lnTo>
                                    <a:pt x="0" y="17"/>
                                  </a:lnTo>
                                  <a:lnTo>
                                    <a:pt x="3"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86" name="Freeform 1665"/>
                            <p:cNvSpPr>
                              <a:spLocks/>
                            </p:cNvSpPr>
                            <p:nvPr/>
                          </p:nvSpPr>
                          <p:spPr bwMode="auto">
                            <a:xfrm>
                              <a:off x="4715" y="3036"/>
                              <a:ext cx="23" cy="21"/>
                            </a:xfrm>
                            <a:custGeom>
                              <a:avLst/>
                              <a:gdLst>
                                <a:gd name="T0" fmla="*/ 0 w 48"/>
                                <a:gd name="T1" fmla="*/ 0 h 47"/>
                                <a:gd name="T2" fmla="*/ 0 w 48"/>
                                <a:gd name="T3" fmla="*/ 0 h 47"/>
                                <a:gd name="T4" fmla="*/ 0 w 48"/>
                                <a:gd name="T5" fmla="*/ 0 h 47"/>
                                <a:gd name="T6" fmla="*/ 0 w 48"/>
                                <a:gd name="T7" fmla="*/ 0 h 47"/>
                                <a:gd name="T8" fmla="*/ 0 w 48"/>
                                <a:gd name="T9" fmla="*/ 0 h 47"/>
                                <a:gd name="T10" fmla="*/ 0 w 48"/>
                                <a:gd name="T11" fmla="*/ 0 h 47"/>
                                <a:gd name="T12" fmla="*/ 0 w 48"/>
                                <a:gd name="T13" fmla="*/ 0 h 47"/>
                                <a:gd name="T14" fmla="*/ 0 w 48"/>
                                <a:gd name="T15" fmla="*/ 0 h 47"/>
                                <a:gd name="T16" fmla="*/ 0 w 48"/>
                                <a:gd name="T17" fmla="*/ 0 h 47"/>
                                <a:gd name="T18" fmla="*/ 0 w 48"/>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47"/>
                                <a:gd name="T32" fmla="*/ 48 w 48"/>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47">
                                  <a:moveTo>
                                    <a:pt x="0" y="14"/>
                                  </a:moveTo>
                                  <a:lnTo>
                                    <a:pt x="6" y="3"/>
                                  </a:lnTo>
                                  <a:lnTo>
                                    <a:pt x="17" y="8"/>
                                  </a:lnTo>
                                  <a:lnTo>
                                    <a:pt x="22" y="0"/>
                                  </a:lnTo>
                                  <a:lnTo>
                                    <a:pt x="35" y="29"/>
                                  </a:lnTo>
                                  <a:lnTo>
                                    <a:pt x="48" y="31"/>
                                  </a:lnTo>
                                  <a:lnTo>
                                    <a:pt x="48" y="47"/>
                                  </a:lnTo>
                                  <a:lnTo>
                                    <a:pt x="29" y="40"/>
                                  </a:lnTo>
                                  <a:lnTo>
                                    <a:pt x="19" y="22"/>
                                  </a:lnTo>
                                  <a:lnTo>
                                    <a:pt x="0" y="14"/>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87" name="Freeform 1666"/>
                            <p:cNvSpPr>
                              <a:spLocks/>
                            </p:cNvSpPr>
                            <p:nvPr/>
                          </p:nvSpPr>
                          <p:spPr bwMode="auto">
                            <a:xfrm>
                              <a:off x="4715" y="3036"/>
                              <a:ext cx="23" cy="21"/>
                            </a:xfrm>
                            <a:custGeom>
                              <a:avLst/>
                              <a:gdLst>
                                <a:gd name="T0" fmla="*/ 0 w 48"/>
                                <a:gd name="T1" fmla="*/ 0 h 47"/>
                                <a:gd name="T2" fmla="*/ 0 w 48"/>
                                <a:gd name="T3" fmla="*/ 0 h 47"/>
                                <a:gd name="T4" fmla="*/ 0 w 48"/>
                                <a:gd name="T5" fmla="*/ 0 h 47"/>
                                <a:gd name="T6" fmla="*/ 0 w 48"/>
                                <a:gd name="T7" fmla="*/ 0 h 47"/>
                                <a:gd name="T8" fmla="*/ 0 w 48"/>
                                <a:gd name="T9" fmla="*/ 0 h 47"/>
                                <a:gd name="T10" fmla="*/ 0 w 48"/>
                                <a:gd name="T11" fmla="*/ 0 h 47"/>
                                <a:gd name="T12" fmla="*/ 0 w 48"/>
                                <a:gd name="T13" fmla="*/ 0 h 47"/>
                                <a:gd name="T14" fmla="*/ 0 w 48"/>
                                <a:gd name="T15" fmla="*/ 0 h 47"/>
                                <a:gd name="T16" fmla="*/ 0 w 48"/>
                                <a:gd name="T17" fmla="*/ 0 h 47"/>
                                <a:gd name="T18" fmla="*/ 0 w 48"/>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47"/>
                                <a:gd name="T32" fmla="*/ 48 w 48"/>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47">
                                  <a:moveTo>
                                    <a:pt x="0" y="14"/>
                                  </a:moveTo>
                                  <a:lnTo>
                                    <a:pt x="6" y="3"/>
                                  </a:lnTo>
                                  <a:lnTo>
                                    <a:pt x="17" y="8"/>
                                  </a:lnTo>
                                  <a:lnTo>
                                    <a:pt x="22" y="0"/>
                                  </a:lnTo>
                                  <a:lnTo>
                                    <a:pt x="35" y="29"/>
                                  </a:lnTo>
                                  <a:lnTo>
                                    <a:pt x="48" y="31"/>
                                  </a:lnTo>
                                  <a:lnTo>
                                    <a:pt x="48" y="47"/>
                                  </a:lnTo>
                                  <a:lnTo>
                                    <a:pt x="29" y="40"/>
                                  </a:lnTo>
                                  <a:lnTo>
                                    <a:pt x="19" y="22"/>
                                  </a:lnTo>
                                  <a:lnTo>
                                    <a:pt x="0" y="14"/>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88" name="Freeform 1667"/>
                            <p:cNvSpPr>
                              <a:spLocks/>
                            </p:cNvSpPr>
                            <p:nvPr/>
                          </p:nvSpPr>
                          <p:spPr bwMode="auto">
                            <a:xfrm>
                              <a:off x="4703" y="3019"/>
                              <a:ext cx="4" cy="3"/>
                            </a:xfrm>
                            <a:custGeom>
                              <a:avLst/>
                              <a:gdLst>
                                <a:gd name="T0" fmla="*/ 0 w 6"/>
                                <a:gd name="T1" fmla="*/ 0 h 8"/>
                                <a:gd name="T2" fmla="*/ 1 w 6"/>
                                <a:gd name="T3" fmla="*/ 0 h 8"/>
                                <a:gd name="T4" fmla="*/ 1 w 6"/>
                                <a:gd name="T5" fmla="*/ 0 h 8"/>
                                <a:gd name="T6" fmla="*/ 1 w 6"/>
                                <a:gd name="T7" fmla="*/ 0 h 8"/>
                                <a:gd name="T8" fmla="*/ 0 w 6"/>
                                <a:gd name="T9" fmla="*/ 0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0" y="7"/>
                                  </a:moveTo>
                                  <a:lnTo>
                                    <a:pt x="4" y="0"/>
                                  </a:lnTo>
                                  <a:lnTo>
                                    <a:pt x="6" y="8"/>
                                  </a:lnTo>
                                  <a:lnTo>
                                    <a:pt x="1" y="8"/>
                                  </a:lnTo>
                                  <a:lnTo>
                                    <a:pt x="0" y="7"/>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89" name="Freeform 1668"/>
                            <p:cNvSpPr>
                              <a:spLocks/>
                            </p:cNvSpPr>
                            <p:nvPr/>
                          </p:nvSpPr>
                          <p:spPr bwMode="auto">
                            <a:xfrm>
                              <a:off x="4703" y="3019"/>
                              <a:ext cx="4" cy="3"/>
                            </a:xfrm>
                            <a:custGeom>
                              <a:avLst/>
                              <a:gdLst>
                                <a:gd name="T0" fmla="*/ 0 w 6"/>
                                <a:gd name="T1" fmla="*/ 0 h 8"/>
                                <a:gd name="T2" fmla="*/ 1 w 6"/>
                                <a:gd name="T3" fmla="*/ 0 h 8"/>
                                <a:gd name="T4" fmla="*/ 1 w 6"/>
                                <a:gd name="T5" fmla="*/ 0 h 8"/>
                                <a:gd name="T6" fmla="*/ 1 w 6"/>
                                <a:gd name="T7" fmla="*/ 0 h 8"/>
                                <a:gd name="T8" fmla="*/ 0 w 6"/>
                                <a:gd name="T9" fmla="*/ 0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0" y="7"/>
                                  </a:moveTo>
                                  <a:lnTo>
                                    <a:pt x="4" y="0"/>
                                  </a:lnTo>
                                  <a:lnTo>
                                    <a:pt x="6" y="8"/>
                                  </a:lnTo>
                                  <a:lnTo>
                                    <a:pt x="1" y="8"/>
                                  </a:lnTo>
                                  <a:lnTo>
                                    <a:pt x="0" y="7"/>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90" name="Freeform 1669"/>
                            <p:cNvSpPr>
                              <a:spLocks/>
                            </p:cNvSpPr>
                            <p:nvPr/>
                          </p:nvSpPr>
                          <p:spPr bwMode="auto">
                            <a:xfrm>
                              <a:off x="4703" y="2998"/>
                              <a:ext cx="4" cy="4"/>
                            </a:xfrm>
                            <a:custGeom>
                              <a:avLst/>
                              <a:gdLst>
                                <a:gd name="T0" fmla="*/ 1 w 8"/>
                                <a:gd name="T1" fmla="*/ 0 h 11"/>
                                <a:gd name="T2" fmla="*/ 1 w 8"/>
                                <a:gd name="T3" fmla="*/ 0 h 11"/>
                                <a:gd name="T4" fmla="*/ 0 w 8"/>
                                <a:gd name="T5" fmla="*/ 0 h 11"/>
                                <a:gd name="T6" fmla="*/ 1 w 8"/>
                                <a:gd name="T7" fmla="*/ 0 h 11"/>
                                <a:gd name="T8" fmla="*/ 0 60000 65536"/>
                                <a:gd name="T9" fmla="*/ 0 60000 65536"/>
                                <a:gd name="T10" fmla="*/ 0 60000 65536"/>
                                <a:gd name="T11" fmla="*/ 0 60000 65536"/>
                                <a:gd name="T12" fmla="*/ 0 w 8"/>
                                <a:gd name="T13" fmla="*/ 0 h 11"/>
                                <a:gd name="T14" fmla="*/ 8 w 8"/>
                                <a:gd name="T15" fmla="*/ 11 h 11"/>
                              </a:gdLst>
                              <a:ahLst/>
                              <a:cxnLst>
                                <a:cxn ang="T8">
                                  <a:pos x="T0" y="T1"/>
                                </a:cxn>
                                <a:cxn ang="T9">
                                  <a:pos x="T2" y="T3"/>
                                </a:cxn>
                                <a:cxn ang="T10">
                                  <a:pos x="T4" y="T5"/>
                                </a:cxn>
                                <a:cxn ang="T11">
                                  <a:pos x="T6" y="T7"/>
                                </a:cxn>
                              </a:cxnLst>
                              <a:rect l="T12" t="T13" r="T14" b="T15"/>
                              <a:pathLst>
                                <a:path w="8" h="11">
                                  <a:moveTo>
                                    <a:pt x="8" y="3"/>
                                  </a:moveTo>
                                  <a:lnTo>
                                    <a:pt x="6" y="11"/>
                                  </a:lnTo>
                                  <a:lnTo>
                                    <a:pt x="0" y="0"/>
                                  </a:lnTo>
                                  <a:lnTo>
                                    <a:pt x="8" y="3"/>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91" name="Freeform 1670"/>
                            <p:cNvSpPr>
                              <a:spLocks/>
                            </p:cNvSpPr>
                            <p:nvPr/>
                          </p:nvSpPr>
                          <p:spPr bwMode="auto">
                            <a:xfrm>
                              <a:off x="4623" y="3029"/>
                              <a:ext cx="8" cy="11"/>
                            </a:xfrm>
                            <a:custGeom>
                              <a:avLst/>
                              <a:gdLst>
                                <a:gd name="T0" fmla="*/ 0 w 16"/>
                                <a:gd name="T1" fmla="*/ 0 h 25"/>
                                <a:gd name="T2" fmla="*/ 1 w 16"/>
                                <a:gd name="T3" fmla="*/ 0 h 25"/>
                                <a:gd name="T4" fmla="*/ 1 w 16"/>
                                <a:gd name="T5" fmla="*/ 0 h 25"/>
                                <a:gd name="T6" fmla="*/ 1 w 16"/>
                                <a:gd name="T7" fmla="*/ 0 h 25"/>
                                <a:gd name="T8" fmla="*/ 0 w 16"/>
                                <a:gd name="T9" fmla="*/ 0 h 25"/>
                                <a:gd name="T10" fmla="*/ 0 60000 65536"/>
                                <a:gd name="T11" fmla="*/ 0 60000 65536"/>
                                <a:gd name="T12" fmla="*/ 0 60000 65536"/>
                                <a:gd name="T13" fmla="*/ 0 60000 65536"/>
                                <a:gd name="T14" fmla="*/ 0 60000 65536"/>
                                <a:gd name="T15" fmla="*/ 0 w 16"/>
                                <a:gd name="T16" fmla="*/ 0 h 25"/>
                                <a:gd name="T17" fmla="*/ 16 w 16"/>
                                <a:gd name="T18" fmla="*/ 25 h 25"/>
                              </a:gdLst>
                              <a:ahLst/>
                              <a:cxnLst>
                                <a:cxn ang="T10">
                                  <a:pos x="T0" y="T1"/>
                                </a:cxn>
                                <a:cxn ang="T11">
                                  <a:pos x="T2" y="T3"/>
                                </a:cxn>
                                <a:cxn ang="T12">
                                  <a:pos x="T4" y="T5"/>
                                </a:cxn>
                                <a:cxn ang="T13">
                                  <a:pos x="T6" y="T7"/>
                                </a:cxn>
                                <a:cxn ang="T14">
                                  <a:pos x="T8" y="T9"/>
                                </a:cxn>
                              </a:cxnLst>
                              <a:rect l="T15" t="T16" r="T17" b="T18"/>
                              <a:pathLst>
                                <a:path w="16" h="25">
                                  <a:moveTo>
                                    <a:pt x="0" y="0"/>
                                  </a:moveTo>
                                  <a:lnTo>
                                    <a:pt x="6" y="0"/>
                                  </a:lnTo>
                                  <a:lnTo>
                                    <a:pt x="16" y="25"/>
                                  </a:lnTo>
                                  <a:lnTo>
                                    <a:pt x="1" y="17"/>
                                  </a:lnTo>
                                  <a:lnTo>
                                    <a:pt x="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92" name="Freeform 1671"/>
                            <p:cNvSpPr>
                              <a:spLocks/>
                            </p:cNvSpPr>
                            <p:nvPr/>
                          </p:nvSpPr>
                          <p:spPr bwMode="auto">
                            <a:xfrm>
                              <a:off x="4623" y="3029"/>
                              <a:ext cx="8" cy="11"/>
                            </a:xfrm>
                            <a:custGeom>
                              <a:avLst/>
                              <a:gdLst>
                                <a:gd name="T0" fmla="*/ 0 w 16"/>
                                <a:gd name="T1" fmla="*/ 0 h 25"/>
                                <a:gd name="T2" fmla="*/ 1 w 16"/>
                                <a:gd name="T3" fmla="*/ 0 h 25"/>
                                <a:gd name="T4" fmla="*/ 1 w 16"/>
                                <a:gd name="T5" fmla="*/ 0 h 25"/>
                                <a:gd name="T6" fmla="*/ 1 w 16"/>
                                <a:gd name="T7" fmla="*/ 0 h 25"/>
                                <a:gd name="T8" fmla="*/ 0 w 16"/>
                                <a:gd name="T9" fmla="*/ 0 h 25"/>
                                <a:gd name="T10" fmla="*/ 0 60000 65536"/>
                                <a:gd name="T11" fmla="*/ 0 60000 65536"/>
                                <a:gd name="T12" fmla="*/ 0 60000 65536"/>
                                <a:gd name="T13" fmla="*/ 0 60000 65536"/>
                                <a:gd name="T14" fmla="*/ 0 60000 65536"/>
                                <a:gd name="T15" fmla="*/ 0 w 16"/>
                                <a:gd name="T16" fmla="*/ 0 h 25"/>
                                <a:gd name="T17" fmla="*/ 16 w 16"/>
                                <a:gd name="T18" fmla="*/ 25 h 25"/>
                              </a:gdLst>
                              <a:ahLst/>
                              <a:cxnLst>
                                <a:cxn ang="T10">
                                  <a:pos x="T0" y="T1"/>
                                </a:cxn>
                                <a:cxn ang="T11">
                                  <a:pos x="T2" y="T3"/>
                                </a:cxn>
                                <a:cxn ang="T12">
                                  <a:pos x="T4" y="T5"/>
                                </a:cxn>
                                <a:cxn ang="T13">
                                  <a:pos x="T6" y="T7"/>
                                </a:cxn>
                                <a:cxn ang="T14">
                                  <a:pos x="T8" y="T9"/>
                                </a:cxn>
                              </a:cxnLst>
                              <a:rect l="T15" t="T16" r="T17" b="T18"/>
                              <a:pathLst>
                                <a:path w="16" h="25">
                                  <a:moveTo>
                                    <a:pt x="0" y="0"/>
                                  </a:moveTo>
                                  <a:lnTo>
                                    <a:pt x="6" y="0"/>
                                  </a:lnTo>
                                  <a:lnTo>
                                    <a:pt x="16" y="25"/>
                                  </a:lnTo>
                                  <a:lnTo>
                                    <a:pt x="1" y="17"/>
                                  </a:lnTo>
                                  <a:lnTo>
                                    <a:pt x="0"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93" name="Freeform 1672"/>
                            <p:cNvSpPr>
                              <a:spLocks/>
                            </p:cNvSpPr>
                            <p:nvPr/>
                          </p:nvSpPr>
                          <p:spPr bwMode="auto">
                            <a:xfrm>
                              <a:off x="4670" y="2991"/>
                              <a:ext cx="7" cy="4"/>
                            </a:xfrm>
                            <a:custGeom>
                              <a:avLst/>
                              <a:gdLst>
                                <a:gd name="T0" fmla="*/ 0 w 13"/>
                                <a:gd name="T1" fmla="*/ 0 h 8"/>
                                <a:gd name="T2" fmla="*/ 1 w 13"/>
                                <a:gd name="T3" fmla="*/ 1 h 8"/>
                                <a:gd name="T4" fmla="*/ 1 w 13"/>
                                <a:gd name="T5" fmla="*/ 1 h 8"/>
                                <a:gd name="T6" fmla="*/ 0 w 13"/>
                                <a:gd name="T7" fmla="*/ 0 h 8"/>
                                <a:gd name="T8" fmla="*/ 0 60000 65536"/>
                                <a:gd name="T9" fmla="*/ 0 60000 65536"/>
                                <a:gd name="T10" fmla="*/ 0 60000 65536"/>
                                <a:gd name="T11" fmla="*/ 0 60000 65536"/>
                                <a:gd name="T12" fmla="*/ 0 w 13"/>
                                <a:gd name="T13" fmla="*/ 0 h 8"/>
                                <a:gd name="T14" fmla="*/ 13 w 13"/>
                                <a:gd name="T15" fmla="*/ 8 h 8"/>
                              </a:gdLst>
                              <a:ahLst/>
                              <a:cxnLst>
                                <a:cxn ang="T8">
                                  <a:pos x="T0" y="T1"/>
                                </a:cxn>
                                <a:cxn ang="T9">
                                  <a:pos x="T2" y="T3"/>
                                </a:cxn>
                                <a:cxn ang="T10">
                                  <a:pos x="T4" y="T5"/>
                                </a:cxn>
                                <a:cxn ang="T11">
                                  <a:pos x="T6" y="T7"/>
                                </a:cxn>
                              </a:cxnLst>
                              <a:rect l="T12" t="T13" r="T14" b="T15"/>
                              <a:pathLst>
                                <a:path w="13" h="8">
                                  <a:moveTo>
                                    <a:pt x="0" y="0"/>
                                  </a:moveTo>
                                  <a:lnTo>
                                    <a:pt x="11" y="2"/>
                                  </a:lnTo>
                                  <a:lnTo>
                                    <a:pt x="13" y="8"/>
                                  </a:lnTo>
                                  <a:lnTo>
                                    <a:pt x="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94" name="Freeform 1673"/>
                            <p:cNvSpPr>
                              <a:spLocks/>
                            </p:cNvSpPr>
                            <p:nvPr/>
                          </p:nvSpPr>
                          <p:spPr bwMode="auto">
                            <a:xfrm>
                              <a:off x="4670" y="2991"/>
                              <a:ext cx="7" cy="4"/>
                            </a:xfrm>
                            <a:custGeom>
                              <a:avLst/>
                              <a:gdLst>
                                <a:gd name="T0" fmla="*/ 0 w 13"/>
                                <a:gd name="T1" fmla="*/ 0 h 8"/>
                                <a:gd name="T2" fmla="*/ 1 w 13"/>
                                <a:gd name="T3" fmla="*/ 1 h 8"/>
                                <a:gd name="T4" fmla="*/ 1 w 13"/>
                                <a:gd name="T5" fmla="*/ 1 h 8"/>
                                <a:gd name="T6" fmla="*/ 0 w 13"/>
                                <a:gd name="T7" fmla="*/ 0 h 8"/>
                                <a:gd name="T8" fmla="*/ 0 60000 65536"/>
                                <a:gd name="T9" fmla="*/ 0 60000 65536"/>
                                <a:gd name="T10" fmla="*/ 0 60000 65536"/>
                                <a:gd name="T11" fmla="*/ 0 60000 65536"/>
                                <a:gd name="T12" fmla="*/ 0 w 13"/>
                                <a:gd name="T13" fmla="*/ 0 h 8"/>
                                <a:gd name="T14" fmla="*/ 13 w 13"/>
                                <a:gd name="T15" fmla="*/ 8 h 8"/>
                              </a:gdLst>
                              <a:ahLst/>
                              <a:cxnLst>
                                <a:cxn ang="T8">
                                  <a:pos x="T0" y="T1"/>
                                </a:cxn>
                                <a:cxn ang="T9">
                                  <a:pos x="T2" y="T3"/>
                                </a:cxn>
                                <a:cxn ang="T10">
                                  <a:pos x="T4" y="T5"/>
                                </a:cxn>
                                <a:cxn ang="T11">
                                  <a:pos x="T6" y="T7"/>
                                </a:cxn>
                              </a:cxnLst>
                              <a:rect l="T12" t="T13" r="T14" b="T15"/>
                              <a:pathLst>
                                <a:path w="13" h="8">
                                  <a:moveTo>
                                    <a:pt x="0" y="0"/>
                                  </a:moveTo>
                                  <a:lnTo>
                                    <a:pt x="11" y="2"/>
                                  </a:lnTo>
                                  <a:lnTo>
                                    <a:pt x="13" y="8"/>
                                  </a:lnTo>
                                  <a:lnTo>
                                    <a:pt x="0"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95" name="Freeform 1674"/>
                            <p:cNvSpPr>
                              <a:spLocks/>
                            </p:cNvSpPr>
                            <p:nvPr/>
                          </p:nvSpPr>
                          <p:spPr bwMode="auto">
                            <a:xfrm>
                              <a:off x="4662" y="2986"/>
                              <a:ext cx="5" cy="3"/>
                            </a:xfrm>
                            <a:custGeom>
                              <a:avLst/>
                              <a:gdLst>
                                <a:gd name="T0" fmla="*/ 0 w 12"/>
                                <a:gd name="T1" fmla="*/ 0 h 8"/>
                                <a:gd name="T2" fmla="*/ 0 w 12"/>
                                <a:gd name="T3" fmla="*/ 0 h 8"/>
                                <a:gd name="T4" fmla="*/ 0 w 12"/>
                                <a:gd name="T5" fmla="*/ 0 h 8"/>
                                <a:gd name="T6" fmla="*/ 0 w 12"/>
                                <a:gd name="T7" fmla="*/ 0 h 8"/>
                                <a:gd name="T8" fmla="*/ 0 60000 65536"/>
                                <a:gd name="T9" fmla="*/ 0 60000 65536"/>
                                <a:gd name="T10" fmla="*/ 0 60000 65536"/>
                                <a:gd name="T11" fmla="*/ 0 60000 65536"/>
                                <a:gd name="T12" fmla="*/ 0 w 12"/>
                                <a:gd name="T13" fmla="*/ 0 h 8"/>
                                <a:gd name="T14" fmla="*/ 12 w 12"/>
                                <a:gd name="T15" fmla="*/ 8 h 8"/>
                              </a:gdLst>
                              <a:ahLst/>
                              <a:cxnLst>
                                <a:cxn ang="T8">
                                  <a:pos x="T0" y="T1"/>
                                </a:cxn>
                                <a:cxn ang="T9">
                                  <a:pos x="T2" y="T3"/>
                                </a:cxn>
                                <a:cxn ang="T10">
                                  <a:pos x="T4" y="T5"/>
                                </a:cxn>
                                <a:cxn ang="T11">
                                  <a:pos x="T6" y="T7"/>
                                </a:cxn>
                              </a:cxnLst>
                              <a:rect l="T12" t="T13" r="T14" b="T15"/>
                              <a:pathLst>
                                <a:path w="12" h="8">
                                  <a:moveTo>
                                    <a:pt x="10" y="8"/>
                                  </a:moveTo>
                                  <a:lnTo>
                                    <a:pt x="0" y="0"/>
                                  </a:lnTo>
                                  <a:lnTo>
                                    <a:pt x="12" y="0"/>
                                  </a:lnTo>
                                  <a:lnTo>
                                    <a:pt x="10" y="8"/>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96" name="Freeform 1675"/>
                            <p:cNvSpPr>
                              <a:spLocks/>
                            </p:cNvSpPr>
                            <p:nvPr/>
                          </p:nvSpPr>
                          <p:spPr bwMode="auto">
                            <a:xfrm>
                              <a:off x="4662" y="2986"/>
                              <a:ext cx="5" cy="3"/>
                            </a:xfrm>
                            <a:custGeom>
                              <a:avLst/>
                              <a:gdLst>
                                <a:gd name="T0" fmla="*/ 0 w 12"/>
                                <a:gd name="T1" fmla="*/ 0 h 8"/>
                                <a:gd name="T2" fmla="*/ 0 w 12"/>
                                <a:gd name="T3" fmla="*/ 0 h 8"/>
                                <a:gd name="T4" fmla="*/ 0 w 12"/>
                                <a:gd name="T5" fmla="*/ 0 h 8"/>
                                <a:gd name="T6" fmla="*/ 0 w 12"/>
                                <a:gd name="T7" fmla="*/ 0 h 8"/>
                                <a:gd name="T8" fmla="*/ 0 60000 65536"/>
                                <a:gd name="T9" fmla="*/ 0 60000 65536"/>
                                <a:gd name="T10" fmla="*/ 0 60000 65536"/>
                                <a:gd name="T11" fmla="*/ 0 60000 65536"/>
                                <a:gd name="T12" fmla="*/ 0 w 12"/>
                                <a:gd name="T13" fmla="*/ 0 h 8"/>
                                <a:gd name="T14" fmla="*/ 12 w 12"/>
                                <a:gd name="T15" fmla="*/ 8 h 8"/>
                              </a:gdLst>
                              <a:ahLst/>
                              <a:cxnLst>
                                <a:cxn ang="T8">
                                  <a:pos x="T0" y="T1"/>
                                </a:cxn>
                                <a:cxn ang="T9">
                                  <a:pos x="T2" y="T3"/>
                                </a:cxn>
                                <a:cxn ang="T10">
                                  <a:pos x="T4" y="T5"/>
                                </a:cxn>
                                <a:cxn ang="T11">
                                  <a:pos x="T6" y="T7"/>
                                </a:cxn>
                              </a:cxnLst>
                              <a:rect l="T12" t="T13" r="T14" b="T15"/>
                              <a:pathLst>
                                <a:path w="12" h="8">
                                  <a:moveTo>
                                    <a:pt x="10" y="8"/>
                                  </a:moveTo>
                                  <a:lnTo>
                                    <a:pt x="0" y="0"/>
                                  </a:lnTo>
                                  <a:lnTo>
                                    <a:pt x="12" y="0"/>
                                  </a:lnTo>
                                  <a:lnTo>
                                    <a:pt x="10" y="8"/>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97" name="Freeform 1676"/>
                            <p:cNvSpPr>
                              <a:spLocks/>
                            </p:cNvSpPr>
                            <p:nvPr/>
                          </p:nvSpPr>
                          <p:spPr bwMode="auto">
                            <a:xfrm>
                              <a:off x="4600" y="2993"/>
                              <a:ext cx="11" cy="12"/>
                            </a:xfrm>
                            <a:custGeom>
                              <a:avLst/>
                              <a:gdLst>
                                <a:gd name="T0" fmla="*/ 0 w 25"/>
                                <a:gd name="T1" fmla="*/ 0 h 28"/>
                                <a:gd name="T2" fmla="*/ 0 w 25"/>
                                <a:gd name="T3" fmla="*/ 0 h 28"/>
                                <a:gd name="T4" fmla="*/ 0 w 25"/>
                                <a:gd name="T5" fmla="*/ 0 h 28"/>
                                <a:gd name="T6" fmla="*/ 0 w 25"/>
                                <a:gd name="T7" fmla="*/ 0 h 28"/>
                                <a:gd name="T8" fmla="*/ 0 w 25"/>
                                <a:gd name="T9" fmla="*/ 0 h 28"/>
                                <a:gd name="T10" fmla="*/ 0 60000 65536"/>
                                <a:gd name="T11" fmla="*/ 0 60000 65536"/>
                                <a:gd name="T12" fmla="*/ 0 60000 65536"/>
                                <a:gd name="T13" fmla="*/ 0 60000 65536"/>
                                <a:gd name="T14" fmla="*/ 0 60000 65536"/>
                                <a:gd name="T15" fmla="*/ 0 w 25"/>
                                <a:gd name="T16" fmla="*/ 0 h 28"/>
                                <a:gd name="T17" fmla="*/ 25 w 25"/>
                                <a:gd name="T18" fmla="*/ 28 h 28"/>
                              </a:gdLst>
                              <a:ahLst/>
                              <a:cxnLst>
                                <a:cxn ang="T10">
                                  <a:pos x="T0" y="T1"/>
                                </a:cxn>
                                <a:cxn ang="T11">
                                  <a:pos x="T2" y="T3"/>
                                </a:cxn>
                                <a:cxn ang="T12">
                                  <a:pos x="T4" y="T5"/>
                                </a:cxn>
                                <a:cxn ang="T13">
                                  <a:pos x="T6" y="T7"/>
                                </a:cxn>
                                <a:cxn ang="T14">
                                  <a:pos x="T8" y="T9"/>
                                </a:cxn>
                              </a:cxnLst>
                              <a:rect l="T15" t="T16" r="T17" b="T18"/>
                              <a:pathLst>
                                <a:path w="25" h="28">
                                  <a:moveTo>
                                    <a:pt x="0" y="5"/>
                                  </a:moveTo>
                                  <a:lnTo>
                                    <a:pt x="8" y="0"/>
                                  </a:lnTo>
                                  <a:lnTo>
                                    <a:pt x="25" y="17"/>
                                  </a:lnTo>
                                  <a:lnTo>
                                    <a:pt x="25" y="28"/>
                                  </a:lnTo>
                                  <a:lnTo>
                                    <a:pt x="0" y="5"/>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98" name="Freeform 1677"/>
                            <p:cNvSpPr>
                              <a:spLocks/>
                            </p:cNvSpPr>
                            <p:nvPr/>
                          </p:nvSpPr>
                          <p:spPr bwMode="auto">
                            <a:xfrm>
                              <a:off x="4600" y="2993"/>
                              <a:ext cx="11" cy="12"/>
                            </a:xfrm>
                            <a:custGeom>
                              <a:avLst/>
                              <a:gdLst>
                                <a:gd name="T0" fmla="*/ 0 w 25"/>
                                <a:gd name="T1" fmla="*/ 0 h 28"/>
                                <a:gd name="T2" fmla="*/ 0 w 25"/>
                                <a:gd name="T3" fmla="*/ 0 h 28"/>
                                <a:gd name="T4" fmla="*/ 0 w 25"/>
                                <a:gd name="T5" fmla="*/ 0 h 28"/>
                                <a:gd name="T6" fmla="*/ 0 w 25"/>
                                <a:gd name="T7" fmla="*/ 0 h 28"/>
                                <a:gd name="T8" fmla="*/ 0 w 25"/>
                                <a:gd name="T9" fmla="*/ 0 h 28"/>
                                <a:gd name="T10" fmla="*/ 0 60000 65536"/>
                                <a:gd name="T11" fmla="*/ 0 60000 65536"/>
                                <a:gd name="T12" fmla="*/ 0 60000 65536"/>
                                <a:gd name="T13" fmla="*/ 0 60000 65536"/>
                                <a:gd name="T14" fmla="*/ 0 60000 65536"/>
                                <a:gd name="T15" fmla="*/ 0 w 25"/>
                                <a:gd name="T16" fmla="*/ 0 h 28"/>
                                <a:gd name="T17" fmla="*/ 25 w 25"/>
                                <a:gd name="T18" fmla="*/ 28 h 28"/>
                              </a:gdLst>
                              <a:ahLst/>
                              <a:cxnLst>
                                <a:cxn ang="T10">
                                  <a:pos x="T0" y="T1"/>
                                </a:cxn>
                                <a:cxn ang="T11">
                                  <a:pos x="T2" y="T3"/>
                                </a:cxn>
                                <a:cxn ang="T12">
                                  <a:pos x="T4" y="T5"/>
                                </a:cxn>
                                <a:cxn ang="T13">
                                  <a:pos x="T6" y="T7"/>
                                </a:cxn>
                                <a:cxn ang="T14">
                                  <a:pos x="T8" y="T9"/>
                                </a:cxn>
                              </a:cxnLst>
                              <a:rect l="T15" t="T16" r="T17" b="T18"/>
                              <a:pathLst>
                                <a:path w="25" h="28">
                                  <a:moveTo>
                                    <a:pt x="0" y="5"/>
                                  </a:moveTo>
                                  <a:lnTo>
                                    <a:pt x="8" y="0"/>
                                  </a:lnTo>
                                  <a:lnTo>
                                    <a:pt x="25" y="17"/>
                                  </a:lnTo>
                                  <a:lnTo>
                                    <a:pt x="25" y="28"/>
                                  </a:lnTo>
                                  <a:lnTo>
                                    <a:pt x="0" y="5"/>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299" name="Freeform 1678"/>
                            <p:cNvSpPr>
                              <a:spLocks/>
                            </p:cNvSpPr>
                            <p:nvPr/>
                          </p:nvSpPr>
                          <p:spPr bwMode="auto">
                            <a:xfrm>
                              <a:off x="4580" y="2973"/>
                              <a:ext cx="9" cy="8"/>
                            </a:xfrm>
                            <a:custGeom>
                              <a:avLst/>
                              <a:gdLst>
                                <a:gd name="T0" fmla="*/ 0 w 20"/>
                                <a:gd name="T1" fmla="*/ 0 h 18"/>
                                <a:gd name="T2" fmla="*/ 0 w 20"/>
                                <a:gd name="T3" fmla="*/ 0 h 18"/>
                                <a:gd name="T4" fmla="*/ 0 w 20"/>
                                <a:gd name="T5" fmla="*/ 0 h 18"/>
                                <a:gd name="T6" fmla="*/ 0 w 20"/>
                                <a:gd name="T7" fmla="*/ 0 h 18"/>
                                <a:gd name="T8" fmla="*/ 0 60000 65536"/>
                                <a:gd name="T9" fmla="*/ 0 60000 65536"/>
                                <a:gd name="T10" fmla="*/ 0 60000 65536"/>
                                <a:gd name="T11" fmla="*/ 0 60000 65536"/>
                                <a:gd name="T12" fmla="*/ 0 w 20"/>
                                <a:gd name="T13" fmla="*/ 0 h 18"/>
                                <a:gd name="T14" fmla="*/ 20 w 20"/>
                                <a:gd name="T15" fmla="*/ 18 h 18"/>
                              </a:gdLst>
                              <a:ahLst/>
                              <a:cxnLst>
                                <a:cxn ang="T8">
                                  <a:pos x="T0" y="T1"/>
                                </a:cxn>
                                <a:cxn ang="T9">
                                  <a:pos x="T2" y="T3"/>
                                </a:cxn>
                                <a:cxn ang="T10">
                                  <a:pos x="T4" y="T5"/>
                                </a:cxn>
                                <a:cxn ang="T11">
                                  <a:pos x="T6" y="T7"/>
                                </a:cxn>
                              </a:cxnLst>
                              <a:rect l="T12" t="T13" r="T14" b="T15"/>
                              <a:pathLst>
                                <a:path w="20" h="18">
                                  <a:moveTo>
                                    <a:pt x="0" y="4"/>
                                  </a:moveTo>
                                  <a:lnTo>
                                    <a:pt x="4" y="0"/>
                                  </a:lnTo>
                                  <a:lnTo>
                                    <a:pt x="20" y="18"/>
                                  </a:lnTo>
                                  <a:lnTo>
                                    <a:pt x="0" y="4"/>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00" name="Freeform 1679"/>
                            <p:cNvSpPr>
                              <a:spLocks/>
                            </p:cNvSpPr>
                            <p:nvPr/>
                          </p:nvSpPr>
                          <p:spPr bwMode="auto">
                            <a:xfrm>
                              <a:off x="4580" y="2973"/>
                              <a:ext cx="9" cy="8"/>
                            </a:xfrm>
                            <a:custGeom>
                              <a:avLst/>
                              <a:gdLst>
                                <a:gd name="T0" fmla="*/ 0 w 20"/>
                                <a:gd name="T1" fmla="*/ 0 h 18"/>
                                <a:gd name="T2" fmla="*/ 0 w 20"/>
                                <a:gd name="T3" fmla="*/ 0 h 18"/>
                                <a:gd name="T4" fmla="*/ 0 w 20"/>
                                <a:gd name="T5" fmla="*/ 0 h 18"/>
                                <a:gd name="T6" fmla="*/ 0 w 20"/>
                                <a:gd name="T7" fmla="*/ 0 h 18"/>
                                <a:gd name="T8" fmla="*/ 0 60000 65536"/>
                                <a:gd name="T9" fmla="*/ 0 60000 65536"/>
                                <a:gd name="T10" fmla="*/ 0 60000 65536"/>
                                <a:gd name="T11" fmla="*/ 0 60000 65536"/>
                                <a:gd name="T12" fmla="*/ 0 w 20"/>
                                <a:gd name="T13" fmla="*/ 0 h 18"/>
                                <a:gd name="T14" fmla="*/ 20 w 20"/>
                                <a:gd name="T15" fmla="*/ 18 h 18"/>
                              </a:gdLst>
                              <a:ahLst/>
                              <a:cxnLst>
                                <a:cxn ang="T8">
                                  <a:pos x="T0" y="T1"/>
                                </a:cxn>
                                <a:cxn ang="T9">
                                  <a:pos x="T2" y="T3"/>
                                </a:cxn>
                                <a:cxn ang="T10">
                                  <a:pos x="T4" y="T5"/>
                                </a:cxn>
                                <a:cxn ang="T11">
                                  <a:pos x="T6" y="T7"/>
                                </a:cxn>
                              </a:cxnLst>
                              <a:rect l="T12" t="T13" r="T14" b="T15"/>
                              <a:pathLst>
                                <a:path w="20" h="18">
                                  <a:moveTo>
                                    <a:pt x="0" y="4"/>
                                  </a:moveTo>
                                  <a:lnTo>
                                    <a:pt x="4" y="0"/>
                                  </a:lnTo>
                                  <a:lnTo>
                                    <a:pt x="20" y="18"/>
                                  </a:lnTo>
                                  <a:lnTo>
                                    <a:pt x="0" y="4"/>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01" name="Freeform 1680"/>
                            <p:cNvSpPr>
                              <a:spLocks/>
                            </p:cNvSpPr>
                            <p:nvPr/>
                          </p:nvSpPr>
                          <p:spPr bwMode="auto">
                            <a:xfrm>
                              <a:off x="4960" y="3083"/>
                              <a:ext cx="6" cy="9"/>
                            </a:xfrm>
                            <a:custGeom>
                              <a:avLst/>
                              <a:gdLst>
                                <a:gd name="T0" fmla="*/ 1 w 11"/>
                                <a:gd name="T1" fmla="*/ 0 h 20"/>
                                <a:gd name="T2" fmla="*/ 1 w 11"/>
                                <a:gd name="T3" fmla="*/ 0 h 20"/>
                                <a:gd name="T4" fmla="*/ 1 w 11"/>
                                <a:gd name="T5" fmla="*/ 0 h 20"/>
                                <a:gd name="T6" fmla="*/ 0 w 11"/>
                                <a:gd name="T7" fmla="*/ 0 h 20"/>
                                <a:gd name="T8" fmla="*/ 1 w 11"/>
                                <a:gd name="T9" fmla="*/ 0 h 20"/>
                                <a:gd name="T10" fmla="*/ 0 60000 65536"/>
                                <a:gd name="T11" fmla="*/ 0 60000 65536"/>
                                <a:gd name="T12" fmla="*/ 0 60000 65536"/>
                                <a:gd name="T13" fmla="*/ 0 60000 65536"/>
                                <a:gd name="T14" fmla="*/ 0 60000 65536"/>
                                <a:gd name="T15" fmla="*/ 0 w 11"/>
                                <a:gd name="T16" fmla="*/ 0 h 20"/>
                                <a:gd name="T17" fmla="*/ 11 w 11"/>
                                <a:gd name="T18" fmla="*/ 20 h 20"/>
                              </a:gdLst>
                              <a:ahLst/>
                              <a:cxnLst>
                                <a:cxn ang="T10">
                                  <a:pos x="T0" y="T1"/>
                                </a:cxn>
                                <a:cxn ang="T11">
                                  <a:pos x="T2" y="T3"/>
                                </a:cxn>
                                <a:cxn ang="T12">
                                  <a:pos x="T4" y="T5"/>
                                </a:cxn>
                                <a:cxn ang="T13">
                                  <a:pos x="T6" y="T7"/>
                                </a:cxn>
                                <a:cxn ang="T14">
                                  <a:pos x="T8" y="T9"/>
                                </a:cxn>
                              </a:cxnLst>
                              <a:rect l="T15" t="T16" r="T17" b="T18"/>
                              <a:pathLst>
                                <a:path w="11" h="20">
                                  <a:moveTo>
                                    <a:pt x="3" y="2"/>
                                  </a:moveTo>
                                  <a:lnTo>
                                    <a:pt x="11" y="0"/>
                                  </a:lnTo>
                                  <a:lnTo>
                                    <a:pt x="10" y="20"/>
                                  </a:lnTo>
                                  <a:lnTo>
                                    <a:pt x="0" y="18"/>
                                  </a:lnTo>
                                  <a:lnTo>
                                    <a:pt x="3" y="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02" name="Freeform 1681"/>
                            <p:cNvSpPr>
                              <a:spLocks/>
                            </p:cNvSpPr>
                            <p:nvPr/>
                          </p:nvSpPr>
                          <p:spPr bwMode="auto">
                            <a:xfrm>
                              <a:off x="4960" y="3083"/>
                              <a:ext cx="6" cy="9"/>
                            </a:xfrm>
                            <a:custGeom>
                              <a:avLst/>
                              <a:gdLst>
                                <a:gd name="T0" fmla="*/ 1 w 11"/>
                                <a:gd name="T1" fmla="*/ 0 h 20"/>
                                <a:gd name="T2" fmla="*/ 1 w 11"/>
                                <a:gd name="T3" fmla="*/ 0 h 20"/>
                                <a:gd name="T4" fmla="*/ 1 w 11"/>
                                <a:gd name="T5" fmla="*/ 0 h 20"/>
                                <a:gd name="T6" fmla="*/ 0 w 11"/>
                                <a:gd name="T7" fmla="*/ 0 h 20"/>
                                <a:gd name="T8" fmla="*/ 1 w 11"/>
                                <a:gd name="T9" fmla="*/ 0 h 20"/>
                                <a:gd name="T10" fmla="*/ 0 60000 65536"/>
                                <a:gd name="T11" fmla="*/ 0 60000 65536"/>
                                <a:gd name="T12" fmla="*/ 0 60000 65536"/>
                                <a:gd name="T13" fmla="*/ 0 60000 65536"/>
                                <a:gd name="T14" fmla="*/ 0 60000 65536"/>
                                <a:gd name="T15" fmla="*/ 0 w 11"/>
                                <a:gd name="T16" fmla="*/ 0 h 20"/>
                                <a:gd name="T17" fmla="*/ 11 w 11"/>
                                <a:gd name="T18" fmla="*/ 20 h 20"/>
                              </a:gdLst>
                              <a:ahLst/>
                              <a:cxnLst>
                                <a:cxn ang="T10">
                                  <a:pos x="T0" y="T1"/>
                                </a:cxn>
                                <a:cxn ang="T11">
                                  <a:pos x="T2" y="T3"/>
                                </a:cxn>
                                <a:cxn ang="T12">
                                  <a:pos x="T4" y="T5"/>
                                </a:cxn>
                                <a:cxn ang="T13">
                                  <a:pos x="T6" y="T7"/>
                                </a:cxn>
                                <a:cxn ang="T14">
                                  <a:pos x="T8" y="T9"/>
                                </a:cxn>
                              </a:cxnLst>
                              <a:rect l="T15" t="T16" r="T17" b="T18"/>
                              <a:pathLst>
                                <a:path w="11" h="20">
                                  <a:moveTo>
                                    <a:pt x="3" y="2"/>
                                  </a:moveTo>
                                  <a:lnTo>
                                    <a:pt x="11" y="0"/>
                                  </a:lnTo>
                                  <a:lnTo>
                                    <a:pt x="10" y="20"/>
                                  </a:lnTo>
                                  <a:lnTo>
                                    <a:pt x="0" y="18"/>
                                  </a:lnTo>
                                  <a:lnTo>
                                    <a:pt x="3" y="2"/>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03" name="Freeform 1682"/>
                            <p:cNvSpPr>
                              <a:spLocks/>
                            </p:cNvSpPr>
                            <p:nvPr/>
                          </p:nvSpPr>
                          <p:spPr bwMode="auto">
                            <a:xfrm>
                              <a:off x="4178" y="2461"/>
                              <a:ext cx="423" cy="436"/>
                            </a:xfrm>
                            <a:custGeom>
                              <a:avLst/>
                              <a:gdLst>
                                <a:gd name="T0" fmla="*/ 0 w 926"/>
                                <a:gd name="T1" fmla="*/ 0 h 956"/>
                                <a:gd name="T2" fmla="*/ 0 w 926"/>
                                <a:gd name="T3" fmla="*/ 0 h 956"/>
                                <a:gd name="T4" fmla="*/ 0 w 926"/>
                                <a:gd name="T5" fmla="*/ 0 h 956"/>
                                <a:gd name="T6" fmla="*/ 0 w 926"/>
                                <a:gd name="T7" fmla="*/ 0 h 956"/>
                                <a:gd name="T8" fmla="*/ 0 w 926"/>
                                <a:gd name="T9" fmla="*/ 0 h 956"/>
                                <a:gd name="T10" fmla="*/ 0 w 926"/>
                                <a:gd name="T11" fmla="*/ 0 h 956"/>
                                <a:gd name="T12" fmla="*/ 0 w 926"/>
                                <a:gd name="T13" fmla="*/ 0 h 956"/>
                                <a:gd name="T14" fmla="*/ 0 w 926"/>
                                <a:gd name="T15" fmla="*/ 0 h 956"/>
                                <a:gd name="T16" fmla="*/ 0 w 926"/>
                                <a:gd name="T17" fmla="*/ 0 h 956"/>
                                <a:gd name="T18" fmla="*/ 0 w 926"/>
                                <a:gd name="T19" fmla="*/ 0 h 956"/>
                                <a:gd name="T20" fmla="*/ 0 w 926"/>
                                <a:gd name="T21" fmla="*/ 0 h 956"/>
                                <a:gd name="T22" fmla="*/ 0 w 926"/>
                                <a:gd name="T23" fmla="*/ 0 h 956"/>
                                <a:gd name="T24" fmla="*/ 0 w 926"/>
                                <a:gd name="T25" fmla="*/ 0 h 956"/>
                                <a:gd name="T26" fmla="*/ 0 w 926"/>
                                <a:gd name="T27" fmla="*/ 0 h 956"/>
                                <a:gd name="T28" fmla="*/ 0 w 926"/>
                                <a:gd name="T29" fmla="*/ 0 h 956"/>
                                <a:gd name="T30" fmla="*/ 0 w 926"/>
                                <a:gd name="T31" fmla="*/ 0 h 956"/>
                                <a:gd name="T32" fmla="*/ 0 w 926"/>
                                <a:gd name="T33" fmla="*/ 0 h 956"/>
                                <a:gd name="T34" fmla="*/ 0 w 926"/>
                                <a:gd name="T35" fmla="*/ 0 h 956"/>
                                <a:gd name="T36" fmla="*/ 0 w 926"/>
                                <a:gd name="T37" fmla="*/ 0 h 956"/>
                                <a:gd name="T38" fmla="*/ 0 w 926"/>
                                <a:gd name="T39" fmla="*/ 0 h 956"/>
                                <a:gd name="T40" fmla="*/ 0 w 926"/>
                                <a:gd name="T41" fmla="*/ 0 h 956"/>
                                <a:gd name="T42" fmla="*/ 0 w 926"/>
                                <a:gd name="T43" fmla="*/ 0 h 956"/>
                                <a:gd name="T44" fmla="*/ 0 w 926"/>
                                <a:gd name="T45" fmla="*/ 0 h 956"/>
                                <a:gd name="T46" fmla="*/ 0 w 926"/>
                                <a:gd name="T47" fmla="*/ 0 h 956"/>
                                <a:gd name="T48" fmla="*/ 0 w 926"/>
                                <a:gd name="T49" fmla="*/ 0 h 956"/>
                                <a:gd name="T50" fmla="*/ 0 w 926"/>
                                <a:gd name="T51" fmla="*/ 0 h 956"/>
                                <a:gd name="T52" fmla="*/ 0 w 926"/>
                                <a:gd name="T53" fmla="*/ 0 h 956"/>
                                <a:gd name="T54" fmla="*/ 0 w 926"/>
                                <a:gd name="T55" fmla="*/ 0 h 956"/>
                                <a:gd name="T56" fmla="*/ 0 w 926"/>
                                <a:gd name="T57" fmla="*/ 0 h 956"/>
                                <a:gd name="T58" fmla="*/ 0 w 926"/>
                                <a:gd name="T59" fmla="*/ 0 h 956"/>
                                <a:gd name="T60" fmla="*/ 0 w 926"/>
                                <a:gd name="T61" fmla="*/ 0 h 956"/>
                                <a:gd name="T62" fmla="*/ 0 w 926"/>
                                <a:gd name="T63" fmla="*/ 0 h 956"/>
                                <a:gd name="T64" fmla="*/ 0 w 926"/>
                                <a:gd name="T65" fmla="*/ 0 h 956"/>
                                <a:gd name="T66" fmla="*/ 0 w 926"/>
                                <a:gd name="T67" fmla="*/ 0 h 956"/>
                                <a:gd name="T68" fmla="*/ 0 w 926"/>
                                <a:gd name="T69" fmla="*/ 0 h 956"/>
                                <a:gd name="T70" fmla="*/ 0 w 926"/>
                                <a:gd name="T71" fmla="*/ 0 h 956"/>
                                <a:gd name="T72" fmla="*/ 0 w 926"/>
                                <a:gd name="T73" fmla="*/ 0 h 956"/>
                                <a:gd name="T74" fmla="*/ 0 w 926"/>
                                <a:gd name="T75" fmla="*/ 0 h 956"/>
                                <a:gd name="T76" fmla="*/ 0 w 926"/>
                                <a:gd name="T77" fmla="*/ 0 h 956"/>
                                <a:gd name="T78" fmla="*/ 0 w 926"/>
                                <a:gd name="T79" fmla="*/ 0 h 956"/>
                                <a:gd name="T80" fmla="*/ 0 w 926"/>
                                <a:gd name="T81" fmla="*/ 0 h 956"/>
                                <a:gd name="T82" fmla="*/ 0 w 926"/>
                                <a:gd name="T83" fmla="*/ 0 h 956"/>
                                <a:gd name="T84" fmla="*/ 0 w 926"/>
                                <a:gd name="T85" fmla="*/ 0 h 956"/>
                                <a:gd name="T86" fmla="*/ 0 w 926"/>
                                <a:gd name="T87" fmla="*/ 0 h 956"/>
                                <a:gd name="T88" fmla="*/ 0 w 926"/>
                                <a:gd name="T89" fmla="*/ 0 h 956"/>
                                <a:gd name="T90" fmla="*/ 0 w 926"/>
                                <a:gd name="T91" fmla="*/ 0 h 956"/>
                                <a:gd name="T92" fmla="*/ 0 w 926"/>
                                <a:gd name="T93" fmla="*/ 0 h 956"/>
                                <a:gd name="T94" fmla="*/ 0 w 926"/>
                                <a:gd name="T95" fmla="*/ 0 h 956"/>
                                <a:gd name="T96" fmla="*/ 0 w 926"/>
                                <a:gd name="T97" fmla="*/ 0 h 956"/>
                                <a:gd name="T98" fmla="*/ 0 w 926"/>
                                <a:gd name="T99" fmla="*/ 0 h 956"/>
                                <a:gd name="T100" fmla="*/ 0 w 926"/>
                                <a:gd name="T101" fmla="*/ 0 h 956"/>
                                <a:gd name="T102" fmla="*/ 0 w 926"/>
                                <a:gd name="T103" fmla="*/ 0 h 956"/>
                                <a:gd name="T104" fmla="*/ 0 w 926"/>
                                <a:gd name="T105" fmla="*/ 0 h 956"/>
                                <a:gd name="T106" fmla="*/ 0 w 926"/>
                                <a:gd name="T107" fmla="*/ 0 h 956"/>
                                <a:gd name="T108" fmla="*/ 0 w 926"/>
                                <a:gd name="T109" fmla="*/ 0 h 956"/>
                                <a:gd name="T110" fmla="*/ 0 w 926"/>
                                <a:gd name="T111" fmla="*/ 0 h 956"/>
                                <a:gd name="T112" fmla="*/ 0 w 926"/>
                                <a:gd name="T113" fmla="*/ 0 h 956"/>
                                <a:gd name="T114" fmla="*/ 0 w 926"/>
                                <a:gd name="T115" fmla="*/ 0 h 956"/>
                                <a:gd name="T116" fmla="*/ 0 w 926"/>
                                <a:gd name="T117" fmla="*/ 0 h 956"/>
                                <a:gd name="T118" fmla="*/ 0 w 926"/>
                                <a:gd name="T119" fmla="*/ 0 h 956"/>
                                <a:gd name="T120" fmla="*/ 0 w 926"/>
                                <a:gd name="T121" fmla="*/ 0 h 956"/>
                                <a:gd name="T122" fmla="*/ 0 w 926"/>
                                <a:gd name="T123" fmla="*/ 0 h 9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26"/>
                                <a:gd name="T187" fmla="*/ 0 h 956"/>
                                <a:gd name="T188" fmla="*/ 926 w 926"/>
                                <a:gd name="T189" fmla="*/ 956 h 9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26" h="956">
                                  <a:moveTo>
                                    <a:pt x="413" y="217"/>
                                  </a:moveTo>
                                  <a:lnTo>
                                    <a:pt x="390" y="233"/>
                                  </a:lnTo>
                                  <a:lnTo>
                                    <a:pt x="381" y="269"/>
                                  </a:lnTo>
                                  <a:lnTo>
                                    <a:pt x="467" y="318"/>
                                  </a:lnTo>
                                  <a:lnTo>
                                    <a:pt x="516" y="319"/>
                                  </a:lnTo>
                                  <a:lnTo>
                                    <a:pt x="534" y="339"/>
                                  </a:lnTo>
                                  <a:lnTo>
                                    <a:pt x="605" y="355"/>
                                  </a:lnTo>
                                  <a:lnTo>
                                    <a:pt x="630" y="352"/>
                                  </a:lnTo>
                                  <a:lnTo>
                                    <a:pt x="635" y="341"/>
                                  </a:lnTo>
                                  <a:lnTo>
                                    <a:pt x="626" y="332"/>
                                  </a:lnTo>
                                  <a:lnTo>
                                    <a:pt x="630" y="326"/>
                                  </a:lnTo>
                                  <a:lnTo>
                                    <a:pt x="635" y="300"/>
                                  </a:lnTo>
                                  <a:lnTo>
                                    <a:pt x="654" y="293"/>
                                  </a:lnTo>
                                  <a:lnTo>
                                    <a:pt x="654" y="316"/>
                                  </a:lnTo>
                                  <a:lnTo>
                                    <a:pt x="661" y="319"/>
                                  </a:lnTo>
                                  <a:lnTo>
                                    <a:pt x="654" y="326"/>
                                  </a:lnTo>
                                  <a:lnTo>
                                    <a:pt x="659" y="336"/>
                                  </a:lnTo>
                                  <a:lnTo>
                                    <a:pt x="683" y="342"/>
                                  </a:lnTo>
                                  <a:lnTo>
                                    <a:pt x="757" y="334"/>
                                  </a:lnTo>
                                  <a:lnTo>
                                    <a:pt x="763" y="319"/>
                                  </a:lnTo>
                                  <a:lnTo>
                                    <a:pt x="749" y="313"/>
                                  </a:lnTo>
                                  <a:lnTo>
                                    <a:pt x="749" y="303"/>
                                  </a:lnTo>
                                  <a:lnTo>
                                    <a:pt x="791" y="287"/>
                                  </a:lnTo>
                                  <a:lnTo>
                                    <a:pt x="838" y="251"/>
                                  </a:lnTo>
                                  <a:lnTo>
                                    <a:pt x="861" y="253"/>
                                  </a:lnTo>
                                  <a:lnTo>
                                    <a:pt x="885" y="243"/>
                                  </a:lnTo>
                                  <a:lnTo>
                                    <a:pt x="892" y="261"/>
                                  </a:lnTo>
                                  <a:lnTo>
                                    <a:pt x="897" y="262"/>
                                  </a:lnTo>
                                  <a:lnTo>
                                    <a:pt x="895" y="277"/>
                                  </a:lnTo>
                                  <a:lnTo>
                                    <a:pt x="918" y="282"/>
                                  </a:lnTo>
                                  <a:lnTo>
                                    <a:pt x="926" y="290"/>
                                  </a:lnTo>
                                  <a:lnTo>
                                    <a:pt x="926" y="298"/>
                                  </a:lnTo>
                                  <a:lnTo>
                                    <a:pt x="918" y="303"/>
                                  </a:lnTo>
                                  <a:lnTo>
                                    <a:pt x="915" y="324"/>
                                  </a:lnTo>
                                  <a:lnTo>
                                    <a:pt x="890" y="326"/>
                                  </a:lnTo>
                                  <a:lnTo>
                                    <a:pt x="861" y="350"/>
                                  </a:lnTo>
                                  <a:lnTo>
                                    <a:pt x="859" y="373"/>
                                  </a:lnTo>
                                  <a:lnTo>
                                    <a:pt x="843" y="394"/>
                                  </a:lnTo>
                                  <a:lnTo>
                                    <a:pt x="827" y="437"/>
                                  </a:lnTo>
                                  <a:lnTo>
                                    <a:pt x="801" y="445"/>
                                  </a:lnTo>
                                  <a:lnTo>
                                    <a:pt x="799" y="472"/>
                                  </a:lnTo>
                                  <a:lnTo>
                                    <a:pt x="791" y="474"/>
                                  </a:lnTo>
                                  <a:lnTo>
                                    <a:pt x="789" y="479"/>
                                  </a:lnTo>
                                  <a:lnTo>
                                    <a:pt x="794" y="498"/>
                                  </a:lnTo>
                                  <a:lnTo>
                                    <a:pt x="778" y="507"/>
                                  </a:lnTo>
                                  <a:lnTo>
                                    <a:pt x="762" y="445"/>
                                  </a:lnTo>
                                  <a:lnTo>
                                    <a:pt x="745" y="468"/>
                                  </a:lnTo>
                                  <a:lnTo>
                                    <a:pt x="732" y="458"/>
                                  </a:lnTo>
                                  <a:lnTo>
                                    <a:pt x="726" y="438"/>
                                  </a:lnTo>
                                  <a:lnTo>
                                    <a:pt x="765" y="398"/>
                                  </a:lnTo>
                                  <a:lnTo>
                                    <a:pt x="695" y="389"/>
                                  </a:lnTo>
                                  <a:lnTo>
                                    <a:pt x="685" y="381"/>
                                  </a:lnTo>
                                  <a:lnTo>
                                    <a:pt x="679" y="358"/>
                                  </a:lnTo>
                                  <a:lnTo>
                                    <a:pt x="675" y="367"/>
                                  </a:lnTo>
                                  <a:lnTo>
                                    <a:pt x="667" y="367"/>
                                  </a:lnTo>
                                  <a:lnTo>
                                    <a:pt x="661" y="352"/>
                                  </a:lnTo>
                                  <a:lnTo>
                                    <a:pt x="654" y="363"/>
                                  </a:lnTo>
                                  <a:lnTo>
                                    <a:pt x="644" y="349"/>
                                  </a:lnTo>
                                  <a:lnTo>
                                    <a:pt x="633" y="370"/>
                                  </a:lnTo>
                                  <a:lnTo>
                                    <a:pt x="636" y="380"/>
                                  </a:lnTo>
                                  <a:lnTo>
                                    <a:pt x="649" y="381"/>
                                  </a:lnTo>
                                  <a:lnTo>
                                    <a:pt x="651" y="393"/>
                                  </a:lnTo>
                                  <a:lnTo>
                                    <a:pt x="638" y="393"/>
                                  </a:lnTo>
                                  <a:lnTo>
                                    <a:pt x="626" y="409"/>
                                  </a:lnTo>
                                  <a:lnTo>
                                    <a:pt x="646" y="425"/>
                                  </a:lnTo>
                                  <a:lnTo>
                                    <a:pt x="644" y="448"/>
                                  </a:lnTo>
                                  <a:lnTo>
                                    <a:pt x="659" y="516"/>
                                  </a:lnTo>
                                  <a:lnTo>
                                    <a:pt x="654" y="518"/>
                                  </a:lnTo>
                                  <a:lnTo>
                                    <a:pt x="651" y="510"/>
                                  </a:lnTo>
                                  <a:lnTo>
                                    <a:pt x="651" y="516"/>
                                  </a:lnTo>
                                  <a:lnTo>
                                    <a:pt x="638" y="521"/>
                                  </a:lnTo>
                                  <a:lnTo>
                                    <a:pt x="633" y="498"/>
                                  </a:lnTo>
                                  <a:lnTo>
                                    <a:pt x="626" y="512"/>
                                  </a:lnTo>
                                  <a:lnTo>
                                    <a:pt x="599" y="525"/>
                                  </a:lnTo>
                                  <a:lnTo>
                                    <a:pt x="599" y="549"/>
                                  </a:lnTo>
                                  <a:lnTo>
                                    <a:pt x="576" y="572"/>
                                  </a:lnTo>
                                  <a:lnTo>
                                    <a:pt x="534" y="595"/>
                                  </a:lnTo>
                                  <a:lnTo>
                                    <a:pt x="509" y="627"/>
                                  </a:lnTo>
                                  <a:lnTo>
                                    <a:pt x="452" y="669"/>
                                  </a:lnTo>
                                  <a:lnTo>
                                    <a:pt x="444" y="686"/>
                                  </a:lnTo>
                                  <a:lnTo>
                                    <a:pt x="416" y="694"/>
                                  </a:lnTo>
                                  <a:lnTo>
                                    <a:pt x="405" y="713"/>
                                  </a:lnTo>
                                  <a:lnTo>
                                    <a:pt x="387" y="713"/>
                                  </a:lnTo>
                                  <a:lnTo>
                                    <a:pt x="379" y="726"/>
                                  </a:lnTo>
                                  <a:lnTo>
                                    <a:pt x="381" y="780"/>
                                  </a:lnTo>
                                  <a:lnTo>
                                    <a:pt x="387" y="795"/>
                                  </a:lnTo>
                                  <a:lnTo>
                                    <a:pt x="371" y="844"/>
                                  </a:lnTo>
                                  <a:lnTo>
                                    <a:pt x="373" y="886"/>
                                  </a:lnTo>
                                  <a:lnTo>
                                    <a:pt x="356" y="886"/>
                                  </a:lnTo>
                                  <a:lnTo>
                                    <a:pt x="347" y="909"/>
                                  </a:lnTo>
                                  <a:lnTo>
                                    <a:pt x="347" y="917"/>
                                  </a:lnTo>
                                  <a:lnTo>
                                    <a:pt x="320" y="925"/>
                                  </a:lnTo>
                                  <a:lnTo>
                                    <a:pt x="317" y="945"/>
                                  </a:lnTo>
                                  <a:lnTo>
                                    <a:pt x="304" y="956"/>
                                  </a:lnTo>
                                  <a:lnTo>
                                    <a:pt x="294" y="956"/>
                                  </a:lnTo>
                                  <a:lnTo>
                                    <a:pt x="272" y="928"/>
                                  </a:lnTo>
                                  <a:lnTo>
                                    <a:pt x="244" y="848"/>
                                  </a:lnTo>
                                  <a:lnTo>
                                    <a:pt x="223" y="822"/>
                                  </a:lnTo>
                                  <a:lnTo>
                                    <a:pt x="213" y="780"/>
                                  </a:lnTo>
                                  <a:lnTo>
                                    <a:pt x="189" y="736"/>
                                  </a:lnTo>
                                  <a:lnTo>
                                    <a:pt x="187" y="718"/>
                                  </a:lnTo>
                                  <a:lnTo>
                                    <a:pt x="180" y="722"/>
                                  </a:lnTo>
                                  <a:lnTo>
                                    <a:pt x="176" y="710"/>
                                  </a:lnTo>
                                  <a:lnTo>
                                    <a:pt x="166" y="686"/>
                                  </a:lnTo>
                                  <a:lnTo>
                                    <a:pt x="151" y="624"/>
                                  </a:lnTo>
                                  <a:lnTo>
                                    <a:pt x="154" y="603"/>
                                  </a:lnTo>
                                  <a:lnTo>
                                    <a:pt x="150" y="603"/>
                                  </a:lnTo>
                                  <a:lnTo>
                                    <a:pt x="145" y="580"/>
                                  </a:lnTo>
                                  <a:lnTo>
                                    <a:pt x="150" y="554"/>
                                  </a:lnTo>
                                  <a:lnTo>
                                    <a:pt x="140" y="507"/>
                                  </a:lnTo>
                                  <a:lnTo>
                                    <a:pt x="151" y="494"/>
                                  </a:lnTo>
                                  <a:lnTo>
                                    <a:pt x="132" y="490"/>
                                  </a:lnTo>
                                  <a:lnTo>
                                    <a:pt x="122" y="533"/>
                                  </a:lnTo>
                                  <a:lnTo>
                                    <a:pt x="99" y="542"/>
                                  </a:lnTo>
                                  <a:lnTo>
                                    <a:pt x="76" y="542"/>
                                  </a:lnTo>
                                  <a:lnTo>
                                    <a:pt x="31" y="500"/>
                                  </a:lnTo>
                                  <a:lnTo>
                                    <a:pt x="29" y="492"/>
                                  </a:lnTo>
                                  <a:lnTo>
                                    <a:pt x="60" y="489"/>
                                  </a:lnTo>
                                  <a:lnTo>
                                    <a:pt x="71" y="479"/>
                                  </a:lnTo>
                                  <a:lnTo>
                                    <a:pt x="75" y="463"/>
                                  </a:lnTo>
                                  <a:lnTo>
                                    <a:pt x="54" y="474"/>
                                  </a:lnTo>
                                  <a:lnTo>
                                    <a:pt x="29" y="474"/>
                                  </a:lnTo>
                                  <a:lnTo>
                                    <a:pt x="0" y="443"/>
                                  </a:lnTo>
                                  <a:lnTo>
                                    <a:pt x="10" y="437"/>
                                  </a:lnTo>
                                  <a:lnTo>
                                    <a:pt x="26" y="437"/>
                                  </a:lnTo>
                                  <a:lnTo>
                                    <a:pt x="28" y="422"/>
                                  </a:lnTo>
                                  <a:lnTo>
                                    <a:pt x="65" y="430"/>
                                  </a:lnTo>
                                  <a:lnTo>
                                    <a:pt x="78" y="420"/>
                                  </a:lnTo>
                                  <a:lnTo>
                                    <a:pt x="86" y="428"/>
                                  </a:lnTo>
                                  <a:lnTo>
                                    <a:pt x="99" y="422"/>
                                  </a:lnTo>
                                  <a:lnTo>
                                    <a:pt x="83" y="378"/>
                                  </a:lnTo>
                                  <a:lnTo>
                                    <a:pt x="68" y="370"/>
                                  </a:lnTo>
                                  <a:lnTo>
                                    <a:pt x="71" y="350"/>
                                  </a:lnTo>
                                  <a:lnTo>
                                    <a:pt x="49" y="345"/>
                                  </a:lnTo>
                                  <a:lnTo>
                                    <a:pt x="52" y="329"/>
                                  </a:lnTo>
                                  <a:lnTo>
                                    <a:pt x="78" y="293"/>
                                  </a:lnTo>
                                  <a:lnTo>
                                    <a:pt x="91" y="306"/>
                                  </a:lnTo>
                                  <a:lnTo>
                                    <a:pt x="122" y="298"/>
                                  </a:lnTo>
                                  <a:lnTo>
                                    <a:pt x="138" y="272"/>
                                  </a:lnTo>
                                  <a:lnTo>
                                    <a:pt x="154" y="261"/>
                                  </a:lnTo>
                                  <a:lnTo>
                                    <a:pt x="171" y="228"/>
                                  </a:lnTo>
                                  <a:lnTo>
                                    <a:pt x="182" y="223"/>
                                  </a:lnTo>
                                  <a:lnTo>
                                    <a:pt x="185" y="214"/>
                                  </a:lnTo>
                                  <a:lnTo>
                                    <a:pt x="198" y="194"/>
                                  </a:lnTo>
                                  <a:lnTo>
                                    <a:pt x="218" y="186"/>
                                  </a:lnTo>
                                  <a:lnTo>
                                    <a:pt x="207" y="181"/>
                                  </a:lnTo>
                                  <a:lnTo>
                                    <a:pt x="213" y="173"/>
                                  </a:lnTo>
                                  <a:lnTo>
                                    <a:pt x="207" y="165"/>
                                  </a:lnTo>
                                  <a:lnTo>
                                    <a:pt x="211" y="155"/>
                                  </a:lnTo>
                                  <a:lnTo>
                                    <a:pt x="234" y="144"/>
                                  </a:lnTo>
                                  <a:lnTo>
                                    <a:pt x="229" y="134"/>
                                  </a:lnTo>
                                  <a:lnTo>
                                    <a:pt x="213" y="132"/>
                                  </a:lnTo>
                                  <a:lnTo>
                                    <a:pt x="211" y="121"/>
                                  </a:lnTo>
                                  <a:lnTo>
                                    <a:pt x="198" y="118"/>
                                  </a:lnTo>
                                  <a:lnTo>
                                    <a:pt x="187" y="105"/>
                                  </a:lnTo>
                                  <a:lnTo>
                                    <a:pt x="197" y="93"/>
                                  </a:lnTo>
                                  <a:lnTo>
                                    <a:pt x="189" y="85"/>
                                  </a:lnTo>
                                  <a:lnTo>
                                    <a:pt x="197" y="77"/>
                                  </a:lnTo>
                                  <a:lnTo>
                                    <a:pt x="185" y="70"/>
                                  </a:lnTo>
                                  <a:lnTo>
                                    <a:pt x="189" y="64"/>
                                  </a:lnTo>
                                  <a:lnTo>
                                    <a:pt x="182" y="61"/>
                                  </a:lnTo>
                                  <a:lnTo>
                                    <a:pt x="187" y="46"/>
                                  </a:lnTo>
                                  <a:lnTo>
                                    <a:pt x="198" y="43"/>
                                  </a:lnTo>
                                  <a:lnTo>
                                    <a:pt x="239" y="54"/>
                                  </a:lnTo>
                                  <a:lnTo>
                                    <a:pt x="265" y="46"/>
                                  </a:lnTo>
                                  <a:lnTo>
                                    <a:pt x="278" y="48"/>
                                  </a:lnTo>
                                  <a:lnTo>
                                    <a:pt x="285" y="35"/>
                                  </a:lnTo>
                                  <a:lnTo>
                                    <a:pt x="304" y="20"/>
                                  </a:lnTo>
                                  <a:lnTo>
                                    <a:pt x="356" y="0"/>
                                  </a:lnTo>
                                  <a:lnTo>
                                    <a:pt x="379" y="13"/>
                                  </a:lnTo>
                                  <a:lnTo>
                                    <a:pt x="381" y="22"/>
                                  </a:lnTo>
                                  <a:lnTo>
                                    <a:pt x="390" y="18"/>
                                  </a:lnTo>
                                  <a:lnTo>
                                    <a:pt x="381" y="48"/>
                                  </a:lnTo>
                                  <a:lnTo>
                                    <a:pt x="366" y="61"/>
                                  </a:lnTo>
                                  <a:lnTo>
                                    <a:pt x="364" y="74"/>
                                  </a:lnTo>
                                  <a:lnTo>
                                    <a:pt x="347" y="77"/>
                                  </a:lnTo>
                                  <a:lnTo>
                                    <a:pt x="348" y="100"/>
                                  </a:lnTo>
                                  <a:lnTo>
                                    <a:pt x="361" y="108"/>
                                  </a:lnTo>
                                  <a:lnTo>
                                    <a:pt x="366" y="124"/>
                                  </a:lnTo>
                                  <a:lnTo>
                                    <a:pt x="348" y="139"/>
                                  </a:lnTo>
                                  <a:lnTo>
                                    <a:pt x="340" y="126"/>
                                  </a:lnTo>
                                  <a:lnTo>
                                    <a:pt x="332" y="132"/>
                                  </a:lnTo>
                                  <a:lnTo>
                                    <a:pt x="342" y="153"/>
                                  </a:lnTo>
                                  <a:lnTo>
                                    <a:pt x="340" y="173"/>
                                  </a:lnTo>
                                  <a:lnTo>
                                    <a:pt x="348" y="188"/>
                                  </a:lnTo>
                                  <a:lnTo>
                                    <a:pt x="363" y="186"/>
                                  </a:lnTo>
                                  <a:lnTo>
                                    <a:pt x="413" y="217"/>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04" name="Freeform 1683"/>
                            <p:cNvSpPr>
                              <a:spLocks/>
                            </p:cNvSpPr>
                            <p:nvPr/>
                          </p:nvSpPr>
                          <p:spPr bwMode="auto">
                            <a:xfrm>
                              <a:off x="4178" y="2461"/>
                              <a:ext cx="423" cy="436"/>
                            </a:xfrm>
                            <a:custGeom>
                              <a:avLst/>
                              <a:gdLst>
                                <a:gd name="T0" fmla="*/ 0 w 926"/>
                                <a:gd name="T1" fmla="*/ 0 h 956"/>
                                <a:gd name="T2" fmla="*/ 0 w 926"/>
                                <a:gd name="T3" fmla="*/ 0 h 956"/>
                                <a:gd name="T4" fmla="*/ 0 w 926"/>
                                <a:gd name="T5" fmla="*/ 0 h 956"/>
                                <a:gd name="T6" fmla="*/ 0 w 926"/>
                                <a:gd name="T7" fmla="*/ 0 h 956"/>
                                <a:gd name="T8" fmla="*/ 0 w 926"/>
                                <a:gd name="T9" fmla="*/ 0 h 956"/>
                                <a:gd name="T10" fmla="*/ 0 w 926"/>
                                <a:gd name="T11" fmla="*/ 0 h 956"/>
                                <a:gd name="T12" fmla="*/ 0 w 926"/>
                                <a:gd name="T13" fmla="*/ 0 h 956"/>
                                <a:gd name="T14" fmla="*/ 0 w 926"/>
                                <a:gd name="T15" fmla="*/ 0 h 956"/>
                                <a:gd name="T16" fmla="*/ 0 w 926"/>
                                <a:gd name="T17" fmla="*/ 0 h 956"/>
                                <a:gd name="T18" fmla="*/ 0 w 926"/>
                                <a:gd name="T19" fmla="*/ 0 h 956"/>
                                <a:gd name="T20" fmla="*/ 0 w 926"/>
                                <a:gd name="T21" fmla="*/ 0 h 956"/>
                                <a:gd name="T22" fmla="*/ 0 w 926"/>
                                <a:gd name="T23" fmla="*/ 0 h 956"/>
                                <a:gd name="T24" fmla="*/ 0 w 926"/>
                                <a:gd name="T25" fmla="*/ 0 h 956"/>
                                <a:gd name="T26" fmla="*/ 0 w 926"/>
                                <a:gd name="T27" fmla="*/ 0 h 956"/>
                                <a:gd name="T28" fmla="*/ 0 w 926"/>
                                <a:gd name="T29" fmla="*/ 0 h 956"/>
                                <a:gd name="T30" fmla="*/ 0 w 926"/>
                                <a:gd name="T31" fmla="*/ 0 h 956"/>
                                <a:gd name="T32" fmla="*/ 0 w 926"/>
                                <a:gd name="T33" fmla="*/ 0 h 956"/>
                                <a:gd name="T34" fmla="*/ 0 w 926"/>
                                <a:gd name="T35" fmla="*/ 0 h 956"/>
                                <a:gd name="T36" fmla="*/ 0 w 926"/>
                                <a:gd name="T37" fmla="*/ 0 h 956"/>
                                <a:gd name="T38" fmla="*/ 0 w 926"/>
                                <a:gd name="T39" fmla="*/ 0 h 956"/>
                                <a:gd name="T40" fmla="*/ 0 w 926"/>
                                <a:gd name="T41" fmla="*/ 0 h 956"/>
                                <a:gd name="T42" fmla="*/ 0 w 926"/>
                                <a:gd name="T43" fmla="*/ 0 h 956"/>
                                <a:gd name="T44" fmla="*/ 0 w 926"/>
                                <a:gd name="T45" fmla="*/ 0 h 956"/>
                                <a:gd name="T46" fmla="*/ 0 w 926"/>
                                <a:gd name="T47" fmla="*/ 0 h 956"/>
                                <a:gd name="T48" fmla="*/ 0 w 926"/>
                                <a:gd name="T49" fmla="*/ 0 h 956"/>
                                <a:gd name="T50" fmla="*/ 0 w 926"/>
                                <a:gd name="T51" fmla="*/ 0 h 956"/>
                                <a:gd name="T52" fmla="*/ 0 w 926"/>
                                <a:gd name="T53" fmla="*/ 0 h 956"/>
                                <a:gd name="T54" fmla="*/ 0 w 926"/>
                                <a:gd name="T55" fmla="*/ 0 h 956"/>
                                <a:gd name="T56" fmla="*/ 0 w 926"/>
                                <a:gd name="T57" fmla="*/ 0 h 956"/>
                                <a:gd name="T58" fmla="*/ 0 w 926"/>
                                <a:gd name="T59" fmla="*/ 0 h 956"/>
                                <a:gd name="T60" fmla="*/ 0 w 926"/>
                                <a:gd name="T61" fmla="*/ 0 h 956"/>
                                <a:gd name="T62" fmla="*/ 0 w 926"/>
                                <a:gd name="T63" fmla="*/ 0 h 956"/>
                                <a:gd name="T64" fmla="*/ 0 w 926"/>
                                <a:gd name="T65" fmla="*/ 0 h 956"/>
                                <a:gd name="T66" fmla="*/ 0 w 926"/>
                                <a:gd name="T67" fmla="*/ 0 h 956"/>
                                <a:gd name="T68" fmla="*/ 0 w 926"/>
                                <a:gd name="T69" fmla="*/ 0 h 956"/>
                                <a:gd name="T70" fmla="*/ 0 w 926"/>
                                <a:gd name="T71" fmla="*/ 0 h 956"/>
                                <a:gd name="T72" fmla="*/ 0 w 926"/>
                                <a:gd name="T73" fmla="*/ 0 h 956"/>
                                <a:gd name="T74" fmla="*/ 0 w 926"/>
                                <a:gd name="T75" fmla="*/ 0 h 956"/>
                                <a:gd name="T76" fmla="*/ 0 w 926"/>
                                <a:gd name="T77" fmla="*/ 0 h 956"/>
                                <a:gd name="T78" fmla="*/ 0 w 926"/>
                                <a:gd name="T79" fmla="*/ 0 h 956"/>
                                <a:gd name="T80" fmla="*/ 0 w 926"/>
                                <a:gd name="T81" fmla="*/ 0 h 956"/>
                                <a:gd name="T82" fmla="*/ 0 w 926"/>
                                <a:gd name="T83" fmla="*/ 0 h 956"/>
                                <a:gd name="T84" fmla="*/ 0 w 926"/>
                                <a:gd name="T85" fmla="*/ 0 h 956"/>
                                <a:gd name="T86" fmla="*/ 0 w 926"/>
                                <a:gd name="T87" fmla="*/ 0 h 956"/>
                                <a:gd name="T88" fmla="*/ 0 w 926"/>
                                <a:gd name="T89" fmla="*/ 0 h 956"/>
                                <a:gd name="T90" fmla="*/ 0 w 926"/>
                                <a:gd name="T91" fmla="*/ 0 h 956"/>
                                <a:gd name="T92" fmla="*/ 0 w 926"/>
                                <a:gd name="T93" fmla="*/ 0 h 956"/>
                                <a:gd name="T94" fmla="*/ 0 w 926"/>
                                <a:gd name="T95" fmla="*/ 0 h 956"/>
                                <a:gd name="T96" fmla="*/ 0 w 926"/>
                                <a:gd name="T97" fmla="*/ 0 h 956"/>
                                <a:gd name="T98" fmla="*/ 0 w 926"/>
                                <a:gd name="T99" fmla="*/ 0 h 956"/>
                                <a:gd name="T100" fmla="*/ 0 w 926"/>
                                <a:gd name="T101" fmla="*/ 0 h 956"/>
                                <a:gd name="T102" fmla="*/ 0 w 926"/>
                                <a:gd name="T103" fmla="*/ 0 h 956"/>
                                <a:gd name="T104" fmla="*/ 0 w 926"/>
                                <a:gd name="T105" fmla="*/ 0 h 956"/>
                                <a:gd name="T106" fmla="*/ 0 w 926"/>
                                <a:gd name="T107" fmla="*/ 0 h 956"/>
                                <a:gd name="T108" fmla="*/ 0 w 926"/>
                                <a:gd name="T109" fmla="*/ 0 h 956"/>
                                <a:gd name="T110" fmla="*/ 0 w 926"/>
                                <a:gd name="T111" fmla="*/ 0 h 956"/>
                                <a:gd name="T112" fmla="*/ 0 w 926"/>
                                <a:gd name="T113" fmla="*/ 0 h 956"/>
                                <a:gd name="T114" fmla="*/ 0 w 926"/>
                                <a:gd name="T115" fmla="*/ 0 h 956"/>
                                <a:gd name="T116" fmla="*/ 0 w 926"/>
                                <a:gd name="T117" fmla="*/ 0 h 956"/>
                                <a:gd name="T118" fmla="*/ 0 w 926"/>
                                <a:gd name="T119" fmla="*/ 0 h 956"/>
                                <a:gd name="T120" fmla="*/ 0 w 926"/>
                                <a:gd name="T121" fmla="*/ 0 h 956"/>
                                <a:gd name="T122" fmla="*/ 0 w 926"/>
                                <a:gd name="T123" fmla="*/ 0 h 9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26"/>
                                <a:gd name="T187" fmla="*/ 0 h 956"/>
                                <a:gd name="T188" fmla="*/ 926 w 926"/>
                                <a:gd name="T189" fmla="*/ 956 h 9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26" h="956">
                                  <a:moveTo>
                                    <a:pt x="413" y="217"/>
                                  </a:moveTo>
                                  <a:lnTo>
                                    <a:pt x="390" y="233"/>
                                  </a:lnTo>
                                  <a:lnTo>
                                    <a:pt x="381" y="269"/>
                                  </a:lnTo>
                                  <a:lnTo>
                                    <a:pt x="467" y="318"/>
                                  </a:lnTo>
                                  <a:lnTo>
                                    <a:pt x="516" y="319"/>
                                  </a:lnTo>
                                  <a:lnTo>
                                    <a:pt x="534" y="339"/>
                                  </a:lnTo>
                                  <a:lnTo>
                                    <a:pt x="605" y="355"/>
                                  </a:lnTo>
                                  <a:lnTo>
                                    <a:pt x="630" y="352"/>
                                  </a:lnTo>
                                  <a:lnTo>
                                    <a:pt x="635" y="341"/>
                                  </a:lnTo>
                                  <a:lnTo>
                                    <a:pt x="626" y="332"/>
                                  </a:lnTo>
                                  <a:lnTo>
                                    <a:pt x="630" y="326"/>
                                  </a:lnTo>
                                  <a:lnTo>
                                    <a:pt x="635" y="300"/>
                                  </a:lnTo>
                                  <a:lnTo>
                                    <a:pt x="654" y="293"/>
                                  </a:lnTo>
                                  <a:lnTo>
                                    <a:pt x="654" y="316"/>
                                  </a:lnTo>
                                  <a:lnTo>
                                    <a:pt x="661" y="319"/>
                                  </a:lnTo>
                                  <a:lnTo>
                                    <a:pt x="654" y="326"/>
                                  </a:lnTo>
                                  <a:lnTo>
                                    <a:pt x="659" y="336"/>
                                  </a:lnTo>
                                  <a:lnTo>
                                    <a:pt x="683" y="342"/>
                                  </a:lnTo>
                                  <a:lnTo>
                                    <a:pt x="757" y="334"/>
                                  </a:lnTo>
                                  <a:lnTo>
                                    <a:pt x="763" y="319"/>
                                  </a:lnTo>
                                  <a:lnTo>
                                    <a:pt x="749" y="313"/>
                                  </a:lnTo>
                                  <a:lnTo>
                                    <a:pt x="749" y="303"/>
                                  </a:lnTo>
                                  <a:lnTo>
                                    <a:pt x="791" y="287"/>
                                  </a:lnTo>
                                  <a:lnTo>
                                    <a:pt x="838" y="251"/>
                                  </a:lnTo>
                                  <a:lnTo>
                                    <a:pt x="861" y="253"/>
                                  </a:lnTo>
                                  <a:lnTo>
                                    <a:pt x="885" y="243"/>
                                  </a:lnTo>
                                  <a:lnTo>
                                    <a:pt x="892" y="261"/>
                                  </a:lnTo>
                                  <a:lnTo>
                                    <a:pt x="897" y="262"/>
                                  </a:lnTo>
                                  <a:lnTo>
                                    <a:pt x="895" y="277"/>
                                  </a:lnTo>
                                  <a:lnTo>
                                    <a:pt x="918" y="282"/>
                                  </a:lnTo>
                                  <a:lnTo>
                                    <a:pt x="926" y="290"/>
                                  </a:lnTo>
                                  <a:lnTo>
                                    <a:pt x="926" y="298"/>
                                  </a:lnTo>
                                  <a:lnTo>
                                    <a:pt x="918" y="303"/>
                                  </a:lnTo>
                                  <a:lnTo>
                                    <a:pt x="915" y="324"/>
                                  </a:lnTo>
                                  <a:lnTo>
                                    <a:pt x="890" y="326"/>
                                  </a:lnTo>
                                  <a:lnTo>
                                    <a:pt x="861" y="350"/>
                                  </a:lnTo>
                                  <a:lnTo>
                                    <a:pt x="859" y="373"/>
                                  </a:lnTo>
                                  <a:lnTo>
                                    <a:pt x="843" y="394"/>
                                  </a:lnTo>
                                  <a:lnTo>
                                    <a:pt x="827" y="437"/>
                                  </a:lnTo>
                                  <a:lnTo>
                                    <a:pt x="801" y="445"/>
                                  </a:lnTo>
                                  <a:lnTo>
                                    <a:pt x="799" y="472"/>
                                  </a:lnTo>
                                  <a:lnTo>
                                    <a:pt x="791" y="474"/>
                                  </a:lnTo>
                                  <a:lnTo>
                                    <a:pt x="789" y="479"/>
                                  </a:lnTo>
                                  <a:lnTo>
                                    <a:pt x="794" y="498"/>
                                  </a:lnTo>
                                  <a:lnTo>
                                    <a:pt x="778" y="507"/>
                                  </a:lnTo>
                                  <a:lnTo>
                                    <a:pt x="762" y="445"/>
                                  </a:lnTo>
                                  <a:lnTo>
                                    <a:pt x="745" y="468"/>
                                  </a:lnTo>
                                  <a:lnTo>
                                    <a:pt x="732" y="458"/>
                                  </a:lnTo>
                                  <a:lnTo>
                                    <a:pt x="726" y="438"/>
                                  </a:lnTo>
                                  <a:lnTo>
                                    <a:pt x="765" y="398"/>
                                  </a:lnTo>
                                  <a:lnTo>
                                    <a:pt x="695" y="389"/>
                                  </a:lnTo>
                                  <a:lnTo>
                                    <a:pt x="685" y="381"/>
                                  </a:lnTo>
                                  <a:lnTo>
                                    <a:pt x="679" y="358"/>
                                  </a:lnTo>
                                  <a:lnTo>
                                    <a:pt x="675" y="367"/>
                                  </a:lnTo>
                                  <a:lnTo>
                                    <a:pt x="667" y="367"/>
                                  </a:lnTo>
                                  <a:lnTo>
                                    <a:pt x="661" y="352"/>
                                  </a:lnTo>
                                  <a:lnTo>
                                    <a:pt x="654" y="363"/>
                                  </a:lnTo>
                                  <a:lnTo>
                                    <a:pt x="644" y="349"/>
                                  </a:lnTo>
                                  <a:lnTo>
                                    <a:pt x="633" y="370"/>
                                  </a:lnTo>
                                  <a:lnTo>
                                    <a:pt x="636" y="380"/>
                                  </a:lnTo>
                                  <a:lnTo>
                                    <a:pt x="649" y="381"/>
                                  </a:lnTo>
                                  <a:lnTo>
                                    <a:pt x="651" y="393"/>
                                  </a:lnTo>
                                  <a:lnTo>
                                    <a:pt x="638" y="393"/>
                                  </a:lnTo>
                                  <a:lnTo>
                                    <a:pt x="626" y="409"/>
                                  </a:lnTo>
                                  <a:lnTo>
                                    <a:pt x="646" y="425"/>
                                  </a:lnTo>
                                  <a:lnTo>
                                    <a:pt x="644" y="448"/>
                                  </a:lnTo>
                                  <a:lnTo>
                                    <a:pt x="659" y="516"/>
                                  </a:lnTo>
                                  <a:lnTo>
                                    <a:pt x="654" y="518"/>
                                  </a:lnTo>
                                  <a:lnTo>
                                    <a:pt x="651" y="510"/>
                                  </a:lnTo>
                                  <a:lnTo>
                                    <a:pt x="651" y="516"/>
                                  </a:lnTo>
                                  <a:lnTo>
                                    <a:pt x="638" y="521"/>
                                  </a:lnTo>
                                  <a:lnTo>
                                    <a:pt x="633" y="498"/>
                                  </a:lnTo>
                                  <a:lnTo>
                                    <a:pt x="626" y="512"/>
                                  </a:lnTo>
                                  <a:lnTo>
                                    <a:pt x="599" y="525"/>
                                  </a:lnTo>
                                  <a:lnTo>
                                    <a:pt x="599" y="549"/>
                                  </a:lnTo>
                                  <a:lnTo>
                                    <a:pt x="576" y="572"/>
                                  </a:lnTo>
                                  <a:lnTo>
                                    <a:pt x="534" y="595"/>
                                  </a:lnTo>
                                  <a:lnTo>
                                    <a:pt x="509" y="627"/>
                                  </a:lnTo>
                                  <a:lnTo>
                                    <a:pt x="452" y="669"/>
                                  </a:lnTo>
                                  <a:lnTo>
                                    <a:pt x="444" y="686"/>
                                  </a:lnTo>
                                  <a:lnTo>
                                    <a:pt x="416" y="694"/>
                                  </a:lnTo>
                                  <a:lnTo>
                                    <a:pt x="405" y="713"/>
                                  </a:lnTo>
                                  <a:lnTo>
                                    <a:pt x="387" y="713"/>
                                  </a:lnTo>
                                  <a:lnTo>
                                    <a:pt x="379" y="726"/>
                                  </a:lnTo>
                                  <a:lnTo>
                                    <a:pt x="381" y="780"/>
                                  </a:lnTo>
                                  <a:lnTo>
                                    <a:pt x="387" y="795"/>
                                  </a:lnTo>
                                  <a:lnTo>
                                    <a:pt x="371" y="844"/>
                                  </a:lnTo>
                                  <a:lnTo>
                                    <a:pt x="373" y="886"/>
                                  </a:lnTo>
                                  <a:lnTo>
                                    <a:pt x="356" y="886"/>
                                  </a:lnTo>
                                  <a:lnTo>
                                    <a:pt x="347" y="909"/>
                                  </a:lnTo>
                                  <a:lnTo>
                                    <a:pt x="347" y="917"/>
                                  </a:lnTo>
                                  <a:lnTo>
                                    <a:pt x="320" y="925"/>
                                  </a:lnTo>
                                  <a:lnTo>
                                    <a:pt x="317" y="945"/>
                                  </a:lnTo>
                                  <a:lnTo>
                                    <a:pt x="304" y="956"/>
                                  </a:lnTo>
                                  <a:lnTo>
                                    <a:pt x="294" y="956"/>
                                  </a:lnTo>
                                  <a:lnTo>
                                    <a:pt x="272" y="928"/>
                                  </a:lnTo>
                                  <a:lnTo>
                                    <a:pt x="244" y="848"/>
                                  </a:lnTo>
                                  <a:lnTo>
                                    <a:pt x="223" y="822"/>
                                  </a:lnTo>
                                  <a:lnTo>
                                    <a:pt x="213" y="780"/>
                                  </a:lnTo>
                                  <a:lnTo>
                                    <a:pt x="189" y="736"/>
                                  </a:lnTo>
                                  <a:lnTo>
                                    <a:pt x="187" y="718"/>
                                  </a:lnTo>
                                  <a:lnTo>
                                    <a:pt x="180" y="722"/>
                                  </a:lnTo>
                                  <a:lnTo>
                                    <a:pt x="176" y="710"/>
                                  </a:lnTo>
                                  <a:lnTo>
                                    <a:pt x="166" y="686"/>
                                  </a:lnTo>
                                  <a:lnTo>
                                    <a:pt x="151" y="624"/>
                                  </a:lnTo>
                                  <a:lnTo>
                                    <a:pt x="154" y="603"/>
                                  </a:lnTo>
                                  <a:lnTo>
                                    <a:pt x="150" y="603"/>
                                  </a:lnTo>
                                  <a:lnTo>
                                    <a:pt x="145" y="580"/>
                                  </a:lnTo>
                                  <a:lnTo>
                                    <a:pt x="150" y="554"/>
                                  </a:lnTo>
                                  <a:lnTo>
                                    <a:pt x="140" y="507"/>
                                  </a:lnTo>
                                  <a:lnTo>
                                    <a:pt x="151" y="494"/>
                                  </a:lnTo>
                                  <a:lnTo>
                                    <a:pt x="132" y="490"/>
                                  </a:lnTo>
                                  <a:lnTo>
                                    <a:pt x="122" y="533"/>
                                  </a:lnTo>
                                  <a:lnTo>
                                    <a:pt x="99" y="542"/>
                                  </a:lnTo>
                                  <a:lnTo>
                                    <a:pt x="76" y="542"/>
                                  </a:lnTo>
                                  <a:lnTo>
                                    <a:pt x="31" y="500"/>
                                  </a:lnTo>
                                  <a:lnTo>
                                    <a:pt x="29" y="492"/>
                                  </a:lnTo>
                                  <a:lnTo>
                                    <a:pt x="60" y="489"/>
                                  </a:lnTo>
                                  <a:lnTo>
                                    <a:pt x="71" y="479"/>
                                  </a:lnTo>
                                  <a:lnTo>
                                    <a:pt x="75" y="463"/>
                                  </a:lnTo>
                                  <a:lnTo>
                                    <a:pt x="54" y="474"/>
                                  </a:lnTo>
                                  <a:lnTo>
                                    <a:pt x="29" y="474"/>
                                  </a:lnTo>
                                  <a:lnTo>
                                    <a:pt x="0" y="443"/>
                                  </a:lnTo>
                                  <a:lnTo>
                                    <a:pt x="10" y="437"/>
                                  </a:lnTo>
                                  <a:lnTo>
                                    <a:pt x="26" y="437"/>
                                  </a:lnTo>
                                  <a:lnTo>
                                    <a:pt x="28" y="422"/>
                                  </a:lnTo>
                                  <a:lnTo>
                                    <a:pt x="65" y="430"/>
                                  </a:lnTo>
                                  <a:lnTo>
                                    <a:pt x="78" y="420"/>
                                  </a:lnTo>
                                  <a:lnTo>
                                    <a:pt x="86" y="428"/>
                                  </a:lnTo>
                                  <a:lnTo>
                                    <a:pt x="99" y="422"/>
                                  </a:lnTo>
                                  <a:lnTo>
                                    <a:pt x="83" y="378"/>
                                  </a:lnTo>
                                  <a:lnTo>
                                    <a:pt x="68" y="370"/>
                                  </a:lnTo>
                                  <a:lnTo>
                                    <a:pt x="71" y="350"/>
                                  </a:lnTo>
                                  <a:lnTo>
                                    <a:pt x="49" y="345"/>
                                  </a:lnTo>
                                  <a:lnTo>
                                    <a:pt x="52" y="329"/>
                                  </a:lnTo>
                                  <a:lnTo>
                                    <a:pt x="78" y="293"/>
                                  </a:lnTo>
                                  <a:lnTo>
                                    <a:pt x="91" y="306"/>
                                  </a:lnTo>
                                  <a:lnTo>
                                    <a:pt x="122" y="298"/>
                                  </a:lnTo>
                                  <a:lnTo>
                                    <a:pt x="138" y="272"/>
                                  </a:lnTo>
                                  <a:lnTo>
                                    <a:pt x="154" y="261"/>
                                  </a:lnTo>
                                  <a:lnTo>
                                    <a:pt x="171" y="228"/>
                                  </a:lnTo>
                                  <a:lnTo>
                                    <a:pt x="182" y="223"/>
                                  </a:lnTo>
                                  <a:lnTo>
                                    <a:pt x="185" y="214"/>
                                  </a:lnTo>
                                  <a:lnTo>
                                    <a:pt x="198" y="194"/>
                                  </a:lnTo>
                                  <a:lnTo>
                                    <a:pt x="218" y="186"/>
                                  </a:lnTo>
                                  <a:lnTo>
                                    <a:pt x="207" y="181"/>
                                  </a:lnTo>
                                  <a:lnTo>
                                    <a:pt x="213" y="173"/>
                                  </a:lnTo>
                                  <a:lnTo>
                                    <a:pt x="207" y="165"/>
                                  </a:lnTo>
                                  <a:lnTo>
                                    <a:pt x="211" y="155"/>
                                  </a:lnTo>
                                  <a:lnTo>
                                    <a:pt x="234" y="144"/>
                                  </a:lnTo>
                                  <a:lnTo>
                                    <a:pt x="229" y="134"/>
                                  </a:lnTo>
                                  <a:lnTo>
                                    <a:pt x="213" y="132"/>
                                  </a:lnTo>
                                  <a:lnTo>
                                    <a:pt x="211" y="121"/>
                                  </a:lnTo>
                                  <a:lnTo>
                                    <a:pt x="198" y="118"/>
                                  </a:lnTo>
                                  <a:lnTo>
                                    <a:pt x="187" y="105"/>
                                  </a:lnTo>
                                  <a:lnTo>
                                    <a:pt x="197" y="93"/>
                                  </a:lnTo>
                                  <a:lnTo>
                                    <a:pt x="189" y="85"/>
                                  </a:lnTo>
                                  <a:lnTo>
                                    <a:pt x="197" y="77"/>
                                  </a:lnTo>
                                  <a:lnTo>
                                    <a:pt x="185" y="70"/>
                                  </a:lnTo>
                                  <a:lnTo>
                                    <a:pt x="189" y="64"/>
                                  </a:lnTo>
                                  <a:lnTo>
                                    <a:pt x="182" y="61"/>
                                  </a:lnTo>
                                  <a:lnTo>
                                    <a:pt x="187" y="46"/>
                                  </a:lnTo>
                                  <a:lnTo>
                                    <a:pt x="198" y="43"/>
                                  </a:lnTo>
                                  <a:lnTo>
                                    <a:pt x="239" y="54"/>
                                  </a:lnTo>
                                  <a:lnTo>
                                    <a:pt x="265" y="46"/>
                                  </a:lnTo>
                                  <a:lnTo>
                                    <a:pt x="278" y="48"/>
                                  </a:lnTo>
                                  <a:lnTo>
                                    <a:pt x="285" y="35"/>
                                  </a:lnTo>
                                  <a:lnTo>
                                    <a:pt x="304" y="20"/>
                                  </a:lnTo>
                                  <a:lnTo>
                                    <a:pt x="356" y="0"/>
                                  </a:lnTo>
                                  <a:lnTo>
                                    <a:pt x="379" y="13"/>
                                  </a:lnTo>
                                  <a:lnTo>
                                    <a:pt x="381" y="22"/>
                                  </a:lnTo>
                                  <a:lnTo>
                                    <a:pt x="390" y="18"/>
                                  </a:lnTo>
                                  <a:lnTo>
                                    <a:pt x="381" y="48"/>
                                  </a:lnTo>
                                  <a:lnTo>
                                    <a:pt x="366" y="61"/>
                                  </a:lnTo>
                                  <a:lnTo>
                                    <a:pt x="364" y="74"/>
                                  </a:lnTo>
                                  <a:lnTo>
                                    <a:pt x="347" y="77"/>
                                  </a:lnTo>
                                  <a:lnTo>
                                    <a:pt x="348" y="100"/>
                                  </a:lnTo>
                                  <a:lnTo>
                                    <a:pt x="361" y="108"/>
                                  </a:lnTo>
                                  <a:lnTo>
                                    <a:pt x="366" y="124"/>
                                  </a:lnTo>
                                  <a:lnTo>
                                    <a:pt x="348" y="139"/>
                                  </a:lnTo>
                                  <a:lnTo>
                                    <a:pt x="340" y="126"/>
                                  </a:lnTo>
                                  <a:lnTo>
                                    <a:pt x="332" y="132"/>
                                  </a:lnTo>
                                  <a:lnTo>
                                    <a:pt x="342" y="153"/>
                                  </a:lnTo>
                                  <a:lnTo>
                                    <a:pt x="340" y="173"/>
                                  </a:lnTo>
                                  <a:lnTo>
                                    <a:pt x="348" y="188"/>
                                  </a:lnTo>
                                  <a:lnTo>
                                    <a:pt x="363" y="186"/>
                                  </a:lnTo>
                                  <a:lnTo>
                                    <a:pt x="413" y="217"/>
                                  </a:lnTo>
                                </a:path>
                              </a:pathLst>
                            </a:custGeom>
                            <a:solidFill>
                              <a:srgbClr val="008080"/>
                            </a:solid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05" name="Freeform 1684"/>
                            <p:cNvSpPr>
                              <a:spLocks/>
                            </p:cNvSpPr>
                            <p:nvPr/>
                          </p:nvSpPr>
                          <p:spPr bwMode="auto">
                            <a:xfrm>
                              <a:off x="4531" y="2817"/>
                              <a:ext cx="7" cy="30"/>
                            </a:xfrm>
                            <a:custGeom>
                              <a:avLst/>
                              <a:gdLst>
                                <a:gd name="T0" fmla="*/ 1 w 13"/>
                                <a:gd name="T1" fmla="*/ 0 h 63"/>
                                <a:gd name="T2" fmla="*/ 0 w 13"/>
                                <a:gd name="T3" fmla="*/ 0 h 63"/>
                                <a:gd name="T4" fmla="*/ 1 w 13"/>
                                <a:gd name="T5" fmla="*/ 0 h 63"/>
                                <a:gd name="T6" fmla="*/ 1 w 13"/>
                                <a:gd name="T7" fmla="*/ 0 h 63"/>
                                <a:gd name="T8" fmla="*/ 0 60000 65536"/>
                                <a:gd name="T9" fmla="*/ 0 60000 65536"/>
                                <a:gd name="T10" fmla="*/ 0 60000 65536"/>
                                <a:gd name="T11" fmla="*/ 0 60000 65536"/>
                                <a:gd name="T12" fmla="*/ 0 w 13"/>
                                <a:gd name="T13" fmla="*/ 0 h 63"/>
                                <a:gd name="T14" fmla="*/ 13 w 13"/>
                                <a:gd name="T15" fmla="*/ 63 h 63"/>
                              </a:gdLst>
                              <a:ahLst/>
                              <a:cxnLst>
                                <a:cxn ang="T8">
                                  <a:pos x="T0" y="T1"/>
                                </a:cxn>
                                <a:cxn ang="T9">
                                  <a:pos x="T2" y="T3"/>
                                </a:cxn>
                                <a:cxn ang="T10">
                                  <a:pos x="T4" y="T5"/>
                                </a:cxn>
                                <a:cxn ang="T11">
                                  <a:pos x="T6" y="T7"/>
                                </a:cxn>
                              </a:cxnLst>
                              <a:rect l="T12" t="T13" r="T14" b="T15"/>
                              <a:pathLst>
                                <a:path w="13" h="63">
                                  <a:moveTo>
                                    <a:pt x="13" y="0"/>
                                  </a:moveTo>
                                  <a:lnTo>
                                    <a:pt x="0" y="53"/>
                                  </a:lnTo>
                                  <a:lnTo>
                                    <a:pt x="4" y="63"/>
                                  </a:lnTo>
                                  <a:lnTo>
                                    <a:pt x="13"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06" name="Freeform 1685"/>
                            <p:cNvSpPr>
                              <a:spLocks/>
                            </p:cNvSpPr>
                            <p:nvPr/>
                          </p:nvSpPr>
                          <p:spPr bwMode="auto">
                            <a:xfrm>
                              <a:off x="4531" y="2817"/>
                              <a:ext cx="7" cy="30"/>
                            </a:xfrm>
                            <a:custGeom>
                              <a:avLst/>
                              <a:gdLst>
                                <a:gd name="T0" fmla="*/ 1 w 13"/>
                                <a:gd name="T1" fmla="*/ 0 h 63"/>
                                <a:gd name="T2" fmla="*/ 0 w 13"/>
                                <a:gd name="T3" fmla="*/ 0 h 63"/>
                                <a:gd name="T4" fmla="*/ 1 w 13"/>
                                <a:gd name="T5" fmla="*/ 0 h 63"/>
                                <a:gd name="T6" fmla="*/ 1 w 13"/>
                                <a:gd name="T7" fmla="*/ 0 h 63"/>
                                <a:gd name="T8" fmla="*/ 0 60000 65536"/>
                                <a:gd name="T9" fmla="*/ 0 60000 65536"/>
                                <a:gd name="T10" fmla="*/ 0 60000 65536"/>
                                <a:gd name="T11" fmla="*/ 0 60000 65536"/>
                                <a:gd name="T12" fmla="*/ 0 w 13"/>
                                <a:gd name="T13" fmla="*/ 0 h 63"/>
                                <a:gd name="T14" fmla="*/ 13 w 13"/>
                                <a:gd name="T15" fmla="*/ 63 h 63"/>
                              </a:gdLst>
                              <a:ahLst/>
                              <a:cxnLst>
                                <a:cxn ang="T8">
                                  <a:pos x="T0" y="T1"/>
                                </a:cxn>
                                <a:cxn ang="T9">
                                  <a:pos x="T2" y="T3"/>
                                </a:cxn>
                                <a:cxn ang="T10">
                                  <a:pos x="T4" y="T5"/>
                                </a:cxn>
                                <a:cxn ang="T11">
                                  <a:pos x="T6" y="T7"/>
                                </a:cxn>
                              </a:cxnLst>
                              <a:rect l="T12" t="T13" r="T14" b="T15"/>
                              <a:pathLst>
                                <a:path w="13" h="63">
                                  <a:moveTo>
                                    <a:pt x="13" y="0"/>
                                  </a:moveTo>
                                  <a:lnTo>
                                    <a:pt x="0" y="53"/>
                                  </a:lnTo>
                                  <a:lnTo>
                                    <a:pt x="4" y="63"/>
                                  </a:lnTo>
                                  <a:lnTo>
                                    <a:pt x="13"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07" name="Freeform 1686"/>
                            <p:cNvSpPr>
                              <a:spLocks/>
                            </p:cNvSpPr>
                            <p:nvPr/>
                          </p:nvSpPr>
                          <p:spPr bwMode="auto">
                            <a:xfrm>
                              <a:off x="4548" y="2909"/>
                              <a:ext cx="3" cy="7"/>
                            </a:xfrm>
                            <a:custGeom>
                              <a:avLst/>
                              <a:gdLst>
                                <a:gd name="T0" fmla="*/ 1 w 5"/>
                                <a:gd name="T1" fmla="*/ 0 h 15"/>
                                <a:gd name="T2" fmla="*/ 0 w 5"/>
                                <a:gd name="T3" fmla="*/ 0 h 15"/>
                                <a:gd name="T4" fmla="*/ 1 w 5"/>
                                <a:gd name="T5" fmla="*/ 0 h 15"/>
                                <a:gd name="T6" fmla="*/ 1 w 5"/>
                                <a:gd name="T7" fmla="*/ 0 h 15"/>
                                <a:gd name="T8" fmla="*/ 0 60000 65536"/>
                                <a:gd name="T9" fmla="*/ 0 60000 65536"/>
                                <a:gd name="T10" fmla="*/ 0 60000 65536"/>
                                <a:gd name="T11" fmla="*/ 0 60000 65536"/>
                                <a:gd name="T12" fmla="*/ 0 w 5"/>
                                <a:gd name="T13" fmla="*/ 0 h 15"/>
                                <a:gd name="T14" fmla="*/ 5 w 5"/>
                                <a:gd name="T15" fmla="*/ 15 h 15"/>
                              </a:gdLst>
                              <a:ahLst/>
                              <a:cxnLst>
                                <a:cxn ang="T8">
                                  <a:pos x="T0" y="T1"/>
                                </a:cxn>
                                <a:cxn ang="T9">
                                  <a:pos x="T2" y="T3"/>
                                </a:cxn>
                                <a:cxn ang="T10">
                                  <a:pos x="T4" y="T5"/>
                                </a:cxn>
                                <a:cxn ang="T11">
                                  <a:pos x="T6" y="T7"/>
                                </a:cxn>
                              </a:cxnLst>
                              <a:rect l="T12" t="T13" r="T14" b="T15"/>
                              <a:pathLst>
                                <a:path w="5" h="15">
                                  <a:moveTo>
                                    <a:pt x="5" y="0"/>
                                  </a:moveTo>
                                  <a:lnTo>
                                    <a:pt x="0" y="3"/>
                                  </a:lnTo>
                                  <a:lnTo>
                                    <a:pt x="2" y="15"/>
                                  </a:lnTo>
                                  <a:lnTo>
                                    <a:pt x="5"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08" name="Freeform 1687"/>
                            <p:cNvSpPr>
                              <a:spLocks/>
                            </p:cNvSpPr>
                            <p:nvPr/>
                          </p:nvSpPr>
                          <p:spPr bwMode="auto">
                            <a:xfrm>
                              <a:off x="4548" y="2909"/>
                              <a:ext cx="3" cy="7"/>
                            </a:xfrm>
                            <a:custGeom>
                              <a:avLst/>
                              <a:gdLst>
                                <a:gd name="T0" fmla="*/ 1 w 5"/>
                                <a:gd name="T1" fmla="*/ 0 h 15"/>
                                <a:gd name="T2" fmla="*/ 0 w 5"/>
                                <a:gd name="T3" fmla="*/ 0 h 15"/>
                                <a:gd name="T4" fmla="*/ 1 w 5"/>
                                <a:gd name="T5" fmla="*/ 0 h 15"/>
                                <a:gd name="T6" fmla="*/ 1 w 5"/>
                                <a:gd name="T7" fmla="*/ 0 h 15"/>
                                <a:gd name="T8" fmla="*/ 0 60000 65536"/>
                                <a:gd name="T9" fmla="*/ 0 60000 65536"/>
                                <a:gd name="T10" fmla="*/ 0 60000 65536"/>
                                <a:gd name="T11" fmla="*/ 0 60000 65536"/>
                                <a:gd name="T12" fmla="*/ 0 w 5"/>
                                <a:gd name="T13" fmla="*/ 0 h 15"/>
                                <a:gd name="T14" fmla="*/ 5 w 5"/>
                                <a:gd name="T15" fmla="*/ 15 h 15"/>
                              </a:gdLst>
                              <a:ahLst/>
                              <a:cxnLst>
                                <a:cxn ang="T8">
                                  <a:pos x="T0" y="T1"/>
                                </a:cxn>
                                <a:cxn ang="T9">
                                  <a:pos x="T2" y="T3"/>
                                </a:cxn>
                                <a:cxn ang="T10">
                                  <a:pos x="T4" y="T5"/>
                                </a:cxn>
                                <a:cxn ang="T11">
                                  <a:pos x="T6" y="T7"/>
                                </a:cxn>
                              </a:cxnLst>
                              <a:rect l="T12" t="T13" r="T14" b="T15"/>
                              <a:pathLst>
                                <a:path w="5" h="15">
                                  <a:moveTo>
                                    <a:pt x="5" y="0"/>
                                  </a:moveTo>
                                  <a:lnTo>
                                    <a:pt x="0" y="3"/>
                                  </a:lnTo>
                                  <a:lnTo>
                                    <a:pt x="2" y="15"/>
                                  </a:lnTo>
                                  <a:lnTo>
                                    <a:pt x="5"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09" name="Freeform 1688"/>
                            <p:cNvSpPr>
                              <a:spLocks/>
                            </p:cNvSpPr>
                            <p:nvPr/>
                          </p:nvSpPr>
                          <p:spPr bwMode="auto">
                            <a:xfrm>
                              <a:off x="4463" y="2134"/>
                              <a:ext cx="457" cy="223"/>
                            </a:xfrm>
                            <a:custGeom>
                              <a:avLst/>
                              <a:gdLst>
                                <a:gd name="T0" fmla="*/ 0 w 999"/>
                                <a:gd name="T1" fmla="*/ 0 h 488"/>
                                <a:gd name="T2" fmla="*/ 0 w 999"/>
                                <a:gd name="T3" fmla="*/ 0 h 488"/>
                                <a:gd name="T4" fmla="*/ 0 w 999"/>
                                <a:gd name="T5" fmla="*/ 0 h 488"/>
                                <a:gd name="T6" fmla="*/ 0 w 999"/>
                                <a:gd name="T7" fmla="*/ 0 h 488"/>
                                <a:gd name="T8" fmla="*/ 0 w 999"/>
                                <a:gd name="T9" fmla="*/ 0 h 488"/>
                                <a:gd name="T10" fmla="*/ 0 w 999"/>
                                <a:gd name="T11" fmla="*/ 0 h 488"/>
                                <a:gd name="T12" fmla="*/ 0 w 999"/>
                                <a:gd name="T13" fmla="*/ 0 h 488"/>
                                <a:gd name="T14" fmla="*/ 0 w 999"/>
                                <a:gd name="T15" fmla="*/ 0 h 488"/>
                                <a:gd name="T16" fmla="*/ 0 w 999"/>
                                <a:gd name="T17" fmla="*/ 0 h 488"/>
                                <a:gd name="T18" fmla="*/ 0 w 999"/>
                                <a:gd name="T19" fmla="*/ 0 h 488"/>
                                <a:gd name="T20" fmla="*/ 0 w 999"/>
                                <a:gd name="T21" fmla="*/ 0 h 488"/>
                                <a:gd name="T22" fmla="*/ 0 w 999"/>
                                <a:gd name="T23" fmla="*/ 0 h 488"/>
                                <a:gd name="T24" fmla="*/ 0 w 999"/>
                                <a:gd name="T25" fmla="*/ 0 h 488"/>
                                <a:gd name="T26" fmla="*/ 0 w 999"/>
                                <a:gd name="T27" fmla="*/ 0 h 488"/>
                                <a:gd name="T28" fmla="*/ 0 w 999"/>
                                <a:gd name="T29" fmla="*/ 0 h 488"/>
                                <a:gd name="T30" fmla="*/ 0 w 999"/>
                                <a:gd name="T31" fmla="*/ 0 h 488"/>
                                <a:gd name="T32" fmla="*/ 0 w 999"/>
                                <a:gd name="T33" fmla="*/ 0 h 488"/>
                                <a:gd name="T34" fmla="*/ 0 w 999"/>
                                <a:gd name="T35" fmla="*/ 0 h 488"/>
                                <a:gd name="T36" fmla="*/ 0 w 999"/>
                                <a:gd name="T37" fmla="*/ 0 h 488"/>
                                <a:gd name="T38" fmla="*/ 0 w 999"/>
                                <a:gd name="T39" fmla="*/ 0 h 488"/>
                                <a:gd name="T40" fmla="*/ 0 w 999"/>
                                <a:gd name="T41" fmla="*/ 0 h 488"/>
                                <a:gd name="T42" fmla="*/ 0 w 999"/>
                                <a:gd name="T43" fmla="*/ 0 h 488"/>
                                <a:gd name="T44" fmla="*/ 0 w 999"/>
                                <a:gd name="T45" fmla="*/ 0 h 488"/>
                                <a:gd name="T46" fmla="*/ 0 w 999"/>
                                <a:gd name="T47" fmla="*/ 0 h 488"/>
                                <a:gd name="T48" fmla="*/ 0 w 999"/>
                                <a:gd name="T49" fmla="*/ 0 h 488"/>
                                <a:gd name="T50" fmla="*/ 0 w 999"/>
                                <a:gd name="T51" fmla="*/ 0 h 488"/>
                                <a:gd name="T52" fmla="*/ 0 w 999"/>
                                <a:gd name="T53" fmla="*/ 0 h 488"/>
                                <a:gd name="T54" fmla="*/ 0 w 999"/>
                                <a:gd name="T55" fmla="*/ 0 h 488"/>
                                <a:gd name="T56" fmla="*/ 0 w 999"/>
                                <a:gd name="T57" fmla="*/ 0 h 488"/>
                                <a:gd name="T58" fmla="*/ 0 w 999"/>
                                <a:gd name="T59" fmla="*/ 0 h 488"/>
                                <a:gd name="T60" fmla="*/ 0 w 999"/>
                                <a:gd name="T61" fmla="*/ 0 h 488"/>
                                <a:gd name="T62" fmla="*/ 0 w 999"/>
                                <a:gd name="T63" fmla="*/ 0 h 488"/>
                                <a:gd name="T64" fmla="*/ 0 w 999"/>
                                <a:gd name="T65" fmla="*/ 0 h 488"/>
                                <a:gd name="T66" fmla="*/ 0 w 999"/>
                                <a:gd name="T67" fmla="*/ 0 h 488"/>
                                <a:gd name="T68" fmla="*/ 0 w 999"/>
                                <a:gd name="T69" fmla="*/ 0 h 488"/>
                                <a:gd name="T70" fmla="*/ 0 w 999"/>
                                <a:gd name="T71" fmla="*/ 0 h 488"/>
                                <a:gd name="T72" fmla="*/ 0 w 999"/>
                                <a:gd name="T73" fmla="*/ 0 h 488"/>
                                <a:gd name="T74" fmla="*/ 0 w 999"/>
                                <a:gd name="T75" fmla="*/ 0 h 488"/>
                                <a:gd name="T76" fmla="*/ 0 w 999"/>
                                <a:gd name="T77" fmla="*/ 0 h 488"/>
                                <a:gd name="T78" fmla="*/ 0 w 999"/>
                                <a:gd name="T79" fmla="*/ 0 h 488"/>
                                <a:gd name="T80" fmla="*/ 0 w 999"/>
                                <a:gd name="T81" fmla="*/ 0 h 488"/>
                                <a:gd name="T82" fmla="*/ 0 w 999"/>
                                <a:gd name="T83" fmla="*/ 0 h 488"/>
                                <a:gd name="T84" fmla="*/ 0 w 999"/>
                                <a:gd name="T85" fmla="*/ 0 h 488"/>
                                <a:gd name="T86" fmla="*/ 0 w 999"/>
                                <a:gd name="T87" fmla="*/ 0 h 488"/>
                                <a:gd name="T88" fmla="*/ 0 w 999"/>
                                <a:gd name="T89" fmla="*/ 0 h 488"/>
                                <a:gd name="T90" fmla="*/ 0 w 999"/>
                                <a:gd name="T91" fmla="*/ 0 h 488"/>
                                <a:gd name="T92" fmla="*/ 0 w 999"/>
                                <a:gd name="T93" fmla="*/ 0 h 488"/>
                                <a:gd name="T94" fmla="*/ 0 w 999"/>
                                <a:gd name="T95" fmla="*/ 0 h 488"/>
                                <a:gd name="T96" fmla="*/ 0 w 999"/>
                                <a:gd name="T97" fmla="*/ 0 h 488"/>
                                <a:gd name="T98" fmla="*/ 0 w 999"/>
                                <a:gd name="T99" fmla="*/ 0 h 488"/>
                                <a:gd name="T100" fmla="*/ 0 w 999"/>
                                <a:gd name="T101" fmla="*/ 0 h 488"/>
                                <a:gd name="T102" fmla="*/ 0 w 999"/>
                                <a:gd name="T103" fmla="*/ 0 h 488"/>
                                <a:gd name="T104" fmla="*/ 0 w 999"/>
                                <a:gd name="T105" fmla="*/ 0 h 488"/>
                                <a:gd name="T106" fmla="*/ 0 w 999"/>
                                <a:gd name="T107" fmla="*/ 0 h 488"/>
                                <a:gd name="T108" fmla="*/ 0 w 999"/>
                                <a:gd name="T109" fmla="*/ 0 h 488"/>
                                <a:gd name="T110" fmla="*/ 0 w 999"/>
                                <a:gd name="T111" fmla="*/ 0 h 488"/>
                                <a:gd name="T112" fmla="*/ 0 w 999"/>
                                <a:gd name="T113" fmla="*/ 0 h 488"/>
                                <a:gd name="T114" fmla="*/ 0 w 999"/>
                                <a:gd name="T115" fmla="*/ 0 h 488"/>
                                <a:gd name="T116" fmla="*/ 0 w 999"/>
                                <a:gd name="T117" fmla="*/ 0 h 488"/>
                                <a:gd name="T118" fmla="*/ 0 w 999"/>
                                <a:gd name="T119" fmla="*/ 0 h 488"/>
                                <a:gd name="T120" fmla="*/ 0 w 999"/>
                                <a:gd name="T121" fmla="*/ 0 h 4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9"/>
                                <a:gd name="T184" fmla="*/ 0 h 488"/>
                                <a:gd name="T185" fmla="*/ 999 w 999"/>
                                <a:gd name="T186" fmla="*/ 488 h 4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9" h="488">
                                  <a:moveTo>
                                    <a:pt x="0" y="160"/>
                                  </a:moveTo>
                                  <a:lnTo>
                                    <a:pt x="8" y="181"/>
                                  </a:lnTo>
                                  <a:lnTo>
                                    <a:pt x="31" y="207"/>
                                  </a:lnTo>
                                  <a:lnTo>
                                    <a:pt x="73" y="215"/>
                                  </a:lnTo>
                                  <a:lnTo>
                                    <a:pt x="78" y="225"/>
                                  </a:lnTo>
                                  <a:lnTo>
                                    <a:pt x="93" y="270"/>
                                  </a:lnTo>
                                  <a:lnTo>
                                    <a:pt x="94" y="309"/>
                                  </a:lnTo>
                                  <a:lnTo>
                                    <a:pt x="91" y="327"/>
                                  </a:lnTo>
                                  <a:lnTo>
                                    <a:pt x="141" y="344"/>
                                  </a:lnTo>
                                  <a:lnTo>
                                    <a:pt x="163" y="342"/>
                                  </a:lnTo>
                                  <a:lnTo>
                                    <a:pt x="236" y="373"/>
                                  </a:lnTo>
                                  <a:lnTo>
                                    <a:pt x="260" y="412"/>
                                  </a:lnTo>
                                  <a:lnTo>
                                    <a:pt x="291" y="443"/>
                                  </a:lnTo>
                                  <a:lnTo>
                                    <a:pt x="410" y="438"/>
                                  </a:lnTo>
                                  <a:lnTo>
                                    <a:pt x="460" y="464"/>
                                  </a:lnTo>
                                  <a:lnTo>
                                    <a:pt x="539" y="488"/>
                                  </a:lnTo>
                                  <a:lnTo>
                                    <a:pt x="626" y="454"/>
                                  </a:lnTo>
                                  <a:lnTo>
                                    <a:pt x="667" y="456"/>
                                  </a:lnTo>
                                  <a:lnTo>
                                    <a:pt x="703" y="446"/>
                                  </a:lnTo>
                                  <a:lnTo>
                                    <a:pt x="762" y="396"/>
                                  </a:lnTo>
                                  <a:lnTo>
                                    <a:pt x="747" y="373"/>
                                  </a:lnTo>
                                  <a:lnTo>
                                    <a:pt x="762" y="344"/>
                                  </a:lnTo>
                                  <a:lnTo>
                                    <a:pt x="773" y="339"/>
                                  </a:lnTo>
                                  <a:lnTo>
                                    <a:pt x="812" y="352"/>
                                  </a:lnTo>
                                  <a:lnTo>
                                    <a:pt x="851" y="319"/>
                                  </a:lnTo>
                                  <a:lnTo>
                                    <a:pt x="877" y="311"/>
                                  </a:lnTo>
                                  <a:lnTo>
                                    <a:pt x="915" y="270"/>
                                  </a:lnTo>
                                  <a:lnTo>
                                    <a:pt x="999" y="264"/>
                                  </a:lnTo>
                                  <a:lnTo>
                                    <a:pt x="989" y="252"/>
                                  </a:lnTo>
                                  <a:lnTo>
                                    <a:pt x="988" y="233"/>
                                  </a:lnTo>
                                  <a:lnTo>
                                    <a:pt x="958" y="202"/>
                                  </a:lnTo>
                                  <a:lnTo>
                                    <a:pt x="919" y="225"/>
                                  </a:lnTo>
                                  <a:lnTo>
                                    <a:pt x="879" y="220"/>
                                  </a:lnTo>
                                  <a:lnTo>
                                    <a:pt x="874" y="200"/>
                                  </a:lnTo>
                                  <a:lnTo>
                                    <a:pt x="877" y="150"/>
                                  </a:lnTo>
                                  <a:lnTo>
                                    <a:pt x="902" y="111"/>
                                  </a:lnTo>
                                  <a:lnTo>
                                    <a:pt x="879" y="114"/>
                                  </a:lnTo>
                                  <a:lnTo>
                                    <a:pt x="843" y="98"/>
                                  </a:lnTo>
                                  <a:lnTo>
                                    <a:pt x="794" y="130"/>
                                  </a:lnTo>
                                  <a:lnTo>
                                    <a:pt x="729" y="150"/>
                                  </a:lnTo>
                                  <a:lnTo>
                                    <a:pt x="701" y="145"/>
                                  </a:lnTo>
                                  <a:lnTo>
                                    <a:pt x="659" y="137"/>
                                  </a:lnTo>
                                  <a:lnTo>
                                    <a:pt x="636" y="117"/>
                                  </a:lnTo>
                                  <a:lnTo>
                                    <a:pt x="561" y="80"/>
                                  </a:lnTo>
                                  <a:lnTo>
                                    <a:pt x="543" y="77"/>
                                  </a:lnTo>
                                  <a:lnTo>
                                    <a:pt x="498" y="96"/>
                                  </a:lnTo>
                                  <a:lnTo>
                                    <a:pt x="477" y="90"/>
                                  </a:lnTo>
                                  <a:lnTo>
                                    <a:pt x="454" y="73"/>
                                  </a:lnTo>
                                  <a:lnTo>
                                    <a:pt x="446" y="34"/>
                                  </a:lnTo>
                                  <a:lnTo>
                                    <a:pt x="361" y="0"/>
                                  </a:lnTo>
                                  <a:lnTo>
                                    <a:pt x="317" y="38"/>
                                  </a:lnTo>
                                  <a:lnTo>
                                    <a:pt x="325" y="75"/>
                                  </a:lnTo>
                                  <a:lnTo>
                                    <a:pt x="319" y="85"/>
                                  </a:lnTo>
                                  <a:lnTo>
                                    <a:pt x="322" y="104"/>
                                  </a:lnTo>
                                  <a:lnTo>
                                    <a:pt x="316" y="108"/>
                                  </a:lnTo>
                                  <a:lnTo>
                                    <a:pt x="223" y="108"/>
                                  </a:lnTo>
                                  <a:lnTo>
                                    <a:pt x="203" y="86"/>
                                  </a:lnTo>
                                  <a:lnTo>
                                    <a:pt x="127" y="78"/>
                                  </a:lnTo>
                                  <a:lnTo>
                                    <a:pt x="91" y="91"/>
                                  </a:lnTo>
                                  <a:lnTo>
                                    <a:pt x="14" y="137"/>
                                  </a:lnTo>
                                  <a:lnTo>
                                    <a:pt x="0" y="16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10" name="Freeform 1689"/>
                            <p:cNvSpPr>
                              <a:spLocks/>
                            </p:cNvSpPr>
                            <p:nvPr/>
                          </p:nvSpPr>
                          <p:spPr bwMode="auto">
                            <a:xfrm>
                              <a:off x="4463" y="2134"/>
                              <a:ext cx="457" cy="223"/>
                            </a:xfrm>
                            <a:custGeom>
                              <a:avLst/>
                              <a:gdLst>
                                <a:gd name="T0" fmla="*/ 0 w 999"/>
                                <a:gd name="T1" fmla="*/ 0 h 488"/>
                                <a:gd name="T2" fmla="*/ 0 w 999"/>
                                <a:gd name="T3" fmla="*/ 0 h 488"/>
                                <a:gd name="T4" fmla="*/ 0 w 999"/>
                                <a:gd name="T5" fmla="*/ 0 h 488"/>
                                <a:gd name="T6" fmla="*/ 0 w 999"/>
                                <a:gd name="T7" fmla="*/ 0 h 488"/>
                                <a:gd name="T8" fmla="*/ 0 w 999"/>
                                <a:gd name="T9" fmla="*/ 0 h 488"/>
                                <a:gd name="T10" fmla="*/ 0 w 999"/>
                                <a:gd name="T11" fmla="*/ 0 h 488"/>
                                <a:gd name="T12" fmla="*/ 0 w 999"/>
                                <a:gd name="T13" fmla="*/ 0 h 488"/>
                                <a:gd name="T14" fmla="*/ 0 w 999"/>
                                <a:gd name="T15" fmla="*/ 0 h 488"/>
                                <a:gd name="T16" fmla="*/ 0 w 999"/>
                                <a:gd name="T17" fmla="*/ 0 h 488"/>
                                <a:gd name="T18" fmla="*/ 0 w 999"/>
                                <a:gd name="T19" fmla="*/ 0 h 488"/>
                                <a:gd name="T20" fmla="*/ 0 w 999"/>
                                <a:gd name="T21" fmla="*/ 0 h 488"/>
                                <a:gd name="T22" fmla="*/ 0 w 999"/>
                                <a:gd name="T23" fmla="*/ 0 h 488"/>
                                <a:gd name="T24" fmla="*/ 0 w 999"/>
                                <a:gd name="T25" fmla="*/ 0 h 488"/>
                                <a:gd name="T26" fmla="*/ 0 w 999"/>
                                <a:gd name="T27" fmla="*/ 0 h 488"/>
                                <a:gd name="T28" fmla="*/ 0 w 999"/>
                                <a:gd name="T29" fmla="*/ 0 h 488"/>
                                <a:gd name="T30" fmla="*/ 0 w 999"/>
                                <a:gd name="T31" fmla="*/ 0 h 488"/>
                                <a:gd name="T32" fmla="*/ 0 w 999"/>
                                <a:gd name="T33" fmla="*/ 0 h 488"/>
                                <a:gd name="T34" fmla="*/ 0 w 999"/>
                                <a:gd name="T35" fmla="*/ 0 h 488"/>
                                <a:gd name="T36" fmla="*/ 0 w 999"/>
                                <a:gd name="T37" fmla="*/ 0 h 488"/>
                                <a:gd name="T38" fmla="*/ 0 w 999"/>
                                <a:gd name="T39" fmla="*/ 0 h 488"/>
                                <a:gd name="T40" fmla="*/ 0 w 999"/>
                                <a:gd name="T41" fmla="*/ 0 h 488"/>
                                <a:gd name="T42" fmla="*/ 0 w 999"/>
                                <a:gd name="T43" fmla="*/ 0 h 488"/>
                                <a:gd name="T44" fmla="*/ 0 w 999"/>
                                <a:gd name="T45" fmla="*/ 0 h 488"/>
                                <a:gd name="T46" fmla="*/ 0 w 999"/>
                                <a:gd name="T47" fmla="*/ 0 h 488"/>
                                <a:gd name="T48" fmla="*/ 0 w 999"/>
                                <a:gd name="T49" fmla="*/ 0 h 488"/>
                                <a:gd name="T50" fmla="*/ 0 w 999"/>
                                <a:gd name="T51" fmla="*/ 0 h 488"/>
                                <a:gd name="T52" fmla="*/ 0 w 999"/>
                                <a:gd name="T53" fmla="*/ 0 h 488"/>
                                <a:gd name="T54" fmla="*/ 0 w 999"/>
                                <a:gd name="T55" fmla="*/ 0 h 488"/>
                                <a:gd name="T56" fmla="*/ 0 w 999"/>
                                <a:gd name="T57" fmla="*/ 0 h 488"/>
                                <a:gd name="T58" fmla="*/ 0 w 999"/>
                                <a:gd name="T59" fmla="*/ 0 h 488"/>
                                <a:gd name="T60" fmla="*/ 0 w 999"/>
                                <a:gd name="T61" fmla="*/ 0 h 488"/>
                                <a:gd name="T62" fmla="*/ 0 w 999"/>
                                <a:gd name="T63" fmla="*/ 0 h 488"/>
                                <a:gd name="T64" fmla="*/ 0 w 999"/>
                                <a:gd name="T65" fmla="*/ 0 h 488"/>
                                <a:gd name="T66" fmla="*/ 0 w 999"/>
                                <a:gd name="T67" fmla="*/ 0 h 488"/>
                                <a:gd name="T68" fmla="*/ 0 w 999"/>
                                <a:gd name="T69" fmla="*/ 0 h 488"/>
                                <a:gd name="T70" fmla="*/ 0 w 999"/>
                                <a:gd name="T71" fmla="*/ 0 h 488"/>
                                <a:gd name="T72" fmla="*/ 0 w 999"/>
                                <a:gd name="T73" fmla="*/ 0 h 488"/>
                                <a:gd name="T74" fmla="*/ 0 w 999"/>
                                <a:gd name="T75" fmla="*/ 0 h 488"/>
                                <a:gd name="T76" fmla="*/ 0 w 999"/>
                                <a:gd name="T77" fmla="*/ 0 h 488"/>
                                <a:gd name="T78" fmla="*/ 0 w 999"/>
                                <a:gd name="T79" fmla="*/ 0 h 488"/>
                                <a:gd name="T80" fmla="*/ 0 w 999"/>
                                <a:gd name="T81" fmla="*/ 0 h 488"/>
                                <a:gd name="T82" fmla="*/ 0 w 999"/>
                                <a:gd name="T83" fmla="*/ 0 h 488"/>
                                <a:gd name="T84" fmla="*/ 0 w 999"/>
                                <a:gd name="T85" fmla="*/ 0 h 488"/>
                                <a:gd name="T86" fmla="*/ 0 w 999"/>
                                <a:gd name="T87" fmla="*/ 0 h 488"/>
                                <a:gd name="T88" fmla="*/ 0 w 999"/>
                                <a:gd name="T89" fmla="*/ 0 h 488"/>
                                <a:gd name="T90" fmla="*/ 0 w 999"/>
                                <a:gd name="T91" fmla="*/ 0 h 488"/>
                                <a:gd name="T92" fmla="*/ 0 w 999"/>
                                <a:gd name="T93" fmla="*/ 0 h 488"/>
                                <a:gd name="T94" fmla="*/ 0 w 999"/>
                                <a:gd name="T95" fmla="*/ 0 h 488"/>
                                <a:gd name="T96" fmla="*/ 0 w 999"/>
                                <a:gd name="T97" fmla="*/ 0 h 488"/>
                                <a:gd name="T98" fmla="*/ 0 w 999"/>
                                <a:gd name="T99" fmla="*/ 0 h 488"/>
                                <a:gd name="T100" fmla="*/ 0 w 999"/>
                                <a:gd name="T101" fmla="*/ 0 h 488"/>
                                <a:gd name="T102" fmla="*/ 0 w 999"/>
                                <a:gd name="T103" fmla="*/ 0 h 488"/>
                                <a:gd name="T104" fmla="*/ 0 w 999"/>
                                <a:gd name="T105" fmla="*/ 0 h 488"/>
                                <a:gd name="T106" fmla="*/ 0 w 999"/>
                                <a:gd name="T107" fmla="*/ 0 h 488"/>
                                <a:gd name="T108" fmla="*/ 0 w 999"/>
                                <a:gd name="T109" fmla="*/ 0 h 488"/>
                                <a:gd name="T110" fmla="*/ 0 w 999"/>
                                <a:gd name="T111" fmla="*/ 0 h 488"/>
                                <a:gd name="T112" fmla="*/ 0 w 999"/>
                                <a:gd name="T113" fmla="*/ 0 h 488"/>
                                <a:gd name="T114" fmla="*/ 0 w 999"/>
                                <a:gd name="T115" fmla="*/ 0 h 488"/>
                                <a:gd name="T116" fmla="*/ 0 w 999"/>
                                <a:gd name="T117" fmla="*/ 0 h 488"/>
                                <a:gd name="T118" fmla="*/ 0 w 999"/>
                                <a:gd name="T119" fmla="*/ 0 h 488"/>
                                <a:gd name="T120" fmla="*/ 0 w 999"/>
                                <a:gd name="T121" fmla="*/ 0 h 4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9"/>
                                <a:gd name="T184" fmla="*/ 0 h 488"/>
                                <a:gd name="T185" fmla="*/ 999 w 999"/>
                                <a:gd name="T186" fmla="*/ 488 h 4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9" h="488">
                                  <a:moveTo>
                                    <a:pt x="0" y="160"/>
                                  </a:moveTo>
                                  <a:lnTo>
                                    <a:pt x="8" y="181"/>
                                  </a:lnTo>
                                  <a:lnTo>
                                    <a:pt x="31" y="207"/>
                                  </a:lnTo>
                                  <a:lnTo>
                                    <a:pt x="73" y="215"/>
                                  </a:lnTo>
                                  <a:lnTo>
                                    <a:pt x="78" y="225"/>
                                  </a:lnTo>
                                  <a:lnTo>
                                    <a:pt x="93" y="270"/>
                                  </a:lnTo>
                                  <a:lnTo>
                                    <a:pt x="94" y="309"/>
                                  </a:lnTo>
                                  <a:lnTo>
                                    <a:pt x="91" y="327"/>
                                  </a:lnTo>
                                  <a:lnTo>
                                    <a:pt x="141" y="344"/>
                                  </a:lnTo>
                                  <a:lnTo>
                                    <a:pt x="163" y="342"/>
                                  </a:lnTo>
                                  <a:lnTo>
                                    <a:pt x="236" y="373"/>
                                  </a:lnTo>
                                  <a:lnTo>
                                    <a:pt x="260" y="412"/>
                                  </a:lnTo>
                                  <a:lnTo>
                                    <a:pt x="291" y="443"/>
                                  </a:lnTo>
                                  <a:lnTo>
                                    <a:pt x="410" y="438"/>
                                  </a:lnTo>
                                  <a:lnTo>
                                    <a:pt x="460" y="464"/>
                                  </a:lnTo>
                                  <a:lnTo>
                                    <a:pt x="539" y="488"/>
                                  </a:lnTo>
                                  <a:lnTo>
                                    <a:pt x="626" y="454"/>
                                  </a:lnTo>
                                  <a:lnTo>
                                    <a:pt x="667" y="456"/>
                                  </a:lnTo>
                                  <a:lnTo>
                                    <a:pt x="703" y="446"/>
                                  </a:lnTo>
                                  <a:lnTo>
                                    <a:pt x="762" y="396"/>
                                  </a:lnTo>
                                  <a:lnTo>
                                    <a:pt x="747" y="373"/>
                                  </a:lnTo>
                                  <a:lnTo>
                                    <a:pt x="762" y="344"/>
                                  </a:lnTo>
                                  <a:lnTo>
                                    <a:pt x="773" y="339"/>
                                  </a:lnTo>
                                  <a:lnTo>
                                    <a:pt x="812" y="352"/>
                                  </a:lnTo>
                                  <a:lnTo>
                                    <a:pt x="851" y="319"/>
                                  </a:lnTo>
                                  <a:lnTo>
                                    <a:pt x="877" y="311"/>
                                  </a:lnTo>
                                  <a:lnTo>
                                    <a:pt x="915" y="270"/>
                                  </a:lnTo>
                                  <a:lnTo>
                                    <a:pt x="999" y="264"/>
                                  </a:lnTo>
                                  <a:lnTo>
                                    <a:pt x="989" y="252"/>
                                  </a:lnTo>
                                  <a:lnTo>
                                    <a:pt x="988" y="233"/>
                                  </a:lnTo>
                                  <a:lnTo>
                                    <a:pt x="958" y="202"/>
                                  </a:lnTo>
                                  <a:lnTo>
                                    <a:pt x="919" y="225"/>
                                  </a:lnTo>
                                  <a:lnTo>
                                    <a:pt x="879" y="220"/>
                                  </a:lnTo>
                                  <a:lnTo>
                                    <a:pt x="874" y="200"/>
                                  </a:lnTo>
                                  <a:lnTo>
                                    <a:pt x="877" y="150"/>
                                  </a:lnTo>
                                  <a:lnTo>
                                    <a:pt x="902" y="111"/>
                                  </a:lnTo>
                                  <a:lnTo>
                                    <a:pt x="879" y="114"/>
                                  </a:lnTo>
                                  <a:lnTo>
                                    <a:pt x="843" y="98"/>
                                  </a:lnTo>
                                  <a:lnTo>
                                    <a:pt x="794" y="130"/>
                                  </a:lnTo>
                                  <a:lnTo>
                                    <a:pt x="729" y="150"/>
                                  </a:lnTo>
                                  <a:lnTo>
                                    <a:pt x="701" y="145"/>
                                  </a:lnTo>
                                  <a:lnTo>
                                    <a:pt x="659" y="137"/>
                                  </a:lnTo>
                                  <a:lnTo>
                                    <a:pt x="636" y="117"/>
                                  </a:lnTo>
                                  <a:lnTo>
                                    <a:pt x="561" y="80"/>
                                  </a:lnTo>
                                  <a:lnTo>
                                    <a:pt x="543" y="77"/>
                                  </a:lnTo>
                                  <a:lnTo>
                                    <a:pt x="498" y="96"/>
                                  </a:lnTo>
                                  <a:lnTo>
                                    <a:pt x="477" y="90"/>
                                  </a:lnTo>
                                  <a:lnTo>
                                    <a:pt x="454" y="73"/>
                                  </a:lnTo>
                                  <a:lnTo>
                                    <a:pt x="446" y="34"/>
                                  </a:lnTo>
                                  <a:lnTo>
                                    <a:pt x="361" y="0"/>
                                  </a:lnTo>
                                  <a:lnTo>
                                    <a:pt x="317" y="38"/>
                                  </a:lnTo>
                                  <a:lnTo>
                                    <a:pt x="325" y="75"/>
                                  </a:lnTo>
                                  <a:lnTo>
                                    <a:pt x="319" y="85"/>
                                  </a:lnTo>
                                  <a:lnTo>
                                    <a:pt x="322" y="104"/>
                                  </a:lnTo>
                                  <a:lnTo>
                                    <a:pt x="316" y="108"/>
                                  </a:lnTo>
                                  <a:lnTo>
                                    <a:pt x="223" y="108"/>
                                  </a:lnTo>
                                  <a:lnTo>
                                    <a:pt x="203" y="86"/>
                                  </a:lnTo>
                                  <a:lnTo>
                                    <a:pt x="127" y="78"/>
                                  </a:lnTo>
                                  <a:lnTo>
                                    <a:pt x="91" y="91"/>
                                  </a:lnTo>
                                  <a:lnTo>
                                    <a:pt x="14" y="137"/>
                                  </a:lnTo>
                                  <a:lnTo>
                                    <a:pt x="0" y="16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11" name="Freeform 1690"/>
                            <p:cNvSpPr>
                              <a:spLocks/>
                            </p:cNvSpPr>
                            <p:nvPr/>
                          </p:nvSpPr>
                          <p:spPr bwMode="auto">
                            <a:xfrm>
                              <a:off x="3430" y="2213"/>
                              <a:ext cx="97" cy="60"/>
                            </a:xfrm>
                            <a:custGeom>
                              <a:avLst/>
                              <a:gdLst>
                                <a:gd name="T0" fmla="*/ 0 w 212"/>
                                <a:gd name="T1" fmla="*/ 0 h 128"/>
                                <a:gd name="T2" fmla="*/ 0 w 212"/>
                                <a:gd name="T3" fmla="*/ 0 h 128"/>
                                <a:gd name="T4" fmla="*/ 0 w 212"/>
                                <a:gd name="T5" fmla="*/ 0 h 128"/>
                                <a:gd name="T6" fmla="*/ 0 w 212"/>
                                <a:gd name="T7" fmla="*/ 0 h 128"/>
                                <a:gd name="T8" fmla="*/ 0 w 212"/>
                                <a:gd name="T9" fmla="*/ 0 h 128"/>
                                <a:gd name="T10" fmla="*/ 0 w 212"/>
                                <a:gd name="T11" fmla="*/ 0 h 128"/>
                                <a:gd name="T12" fmla="*/ 0 w 212"/>
                                <a:gd name="T13" fmla="*/ 0 h 128"/>
                                <a:gd name="T14" fmla="*/ 0 w 212"/>
                                <a:gd name="T15" fmla="*/ 0 h 128"/>
                                <a:gd name="T16" fmla="*/ 0 w 212"/>
                                <a:gd name="T17" fmla="*/ 0 h 128"/>
                                <a:gd name="T18" fmla="*/ 0 w 212"/>
                                <a:gd name="T19" fmla="*/ 0 h 128"/>
                                <a:gd name="T20" fmla="*/ 0 w 212"/>
                                <a:gd name="T21" fmla="*/ 0 h 128"/>
                                <a:gd name="T22" fmla="*/ 0 w 212"/>
                                <a:gd name="T23" fmla="*/ 0 h 128"/>
                                <a:gd name="T24" fmla="*/ 0 w 212"/>
                                <a:gd name="T25" fmla="*/ 0 h 128"/>
                                <a:gd name="T26" fmla="*/ 0 w 212"/>
                                <a:gd name="T27" fmla="*/ 0 h 128"/>
                                <a:gd name="T28" fmla="*/ 0 w 212"/>
                                <a:gd name="T29" fmla="*/ 0 h 128"/>
                                <a:gd name="T30" fmla="*/ 0 w 212"/>
                                <a:gd name="T31" fmla="*/ 0 h 128"/>
                                <a:gd name="T32" fmla="*/ 0 w 212"/>
                                <a:gd name="T33" fmla="*/ 0 h 128"/>
                                <a:gd name="T34" fmla="*/ 0 w 212"/>
                                <a:gd name="T35" fmla="*/ 0 h 128"/>
                                <a:gd name="T36" fmla="*/ 0 w 212"/>
                                <a:gd name="T37" fmla="*/ 0 h 128"/>
                                <a:gd name="T38" fmla="*/ 0 w 212"/>
                                <a:gd name="T39" fmla="*/ 0 h 1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2"/>
                                <a:gd name="T61" fmla="*/ 0 h 128"/>
                                <a:gd name="T62" fmla="*/ 212 w 212"/>
                                <a:gd name="T63" fmla="*/ 128 h 1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2" h="128">
                                  <a:moveTo>
                                    <a:pt x="8" y="86"/>
                                  </a:moveTo>
                                  <a:lnTo>
                                    <a:pt x="59" y="128"/>
                                  </a:lnTo>
                                  <a:lnTo>
                                    <a:pt x="83" y="120"/>
                                  </a:lnTo>
                                  <a:lnTo>
                                    <a:pt x="112" y="111"/>
                                  </a:lnTo>
                                  <a:lnTo>
                                    <a:pt x="130" y="112"/>
                                  </a:lnTo>
                                  <a:lnTo>
                                    <a:pt x="160" y="102"/>
                                  </a:lnTo>
                                  <a:lnTo>
                                    <a:pt x="186" y="44"/>
                                  </a:lnTo>
                                  <a:lnTo>
                                    <a:pt x="212" y="28"/>
                                  </a:lnTo>
                                  <a:lnTo>
                                    <a:pt x="191" y="6"/>
                                  </a:lnTo>
                                  <a:lnTo>
                                    <a:pt x="147" y="0"/>
                                  </a:lnTo>
                                  <a:lnTo>
                                    <a:pt x="121" y="18"/>
                                  </a:lnTo>
                                  <a:lnTo>
                                    <a:pt x="83" y="24"/>
                                  </a:lnTo>
                                  <a:lnTo>
                                    <a:pt x="73" y="37"/>
                                  </a:lnTo>
                                  <a:lnTo>
                                    <a:pt x="54" y="37"/>
                                  </a:lnTo>
                                  <a:lnTo>
                                    <a:pt x="33" y="23"/>
                                  </a:lnTo>
                                  <a:lnTo>
                                    <a:pt x="31" y="39"/>
                                  </a:lnTo>
                                  <a:lnTo>
                                    <a:pt x="15" y="39"/>
                                  </a:lnTo>
                                  <a:lnTo>
                                    <a:pt x="12" y="72"/>
                                  </a:lnTo>
                                  <a:lnTo>
                                    <a:pt x="0" y="80"/>
                                  </a:lnTo>
                                  <a:lnTo>
                                    <a:pt x="8" y="86"/>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12" name="Freeform 1691"/>
                            <p:cNvSpPr>
                              <a:spLocks/>
                            </p:cNvSpPr>
                            <p:nvPr/>
                          </p:nvSpPr>
                          <p:spPr bwMode="auto">
                            <a:xfrm>
                              <a:off x="3430" y="2213"/>
                              <a:ext cx="97" cy="60"/>
                            </a:xfrm>
                            <a:custGeom>
                              <a:avLst/>
                              <a:gdLst>
                                <a:gd name="T0" fmla="*/ 0 w 212"/>
                                <a:gd name="T1" fmla="*/ 0 h 128"/>
                                <a:gd name="T2" fmla="*/ 0 w 212"/>
                                <a:gd name="T3" fmla="*/ 0 h 128"/>
                                <a:gd name="T4" fmla="*/ 0 w 212"/>
                                <a:gd name="T5" fmla="*/ 0 h 128"/>
                                <a:gd name="T6" fmla="*/ 0 w 212"/>
                                <a:gd name="T7" fmla="*/ 0 h 128"/>
                                <a:gd name="T8" fmla="*/ 0 w 212"/>
                                <a:gd name="T9" fmla="*/ 0 h 128"/>
                                <a:gd name="T10" fmla="*/ 0 w 212"/>
                                <a:gd name="T11" fmla="*/ 0 h 128"/>
                                <a:gd name="T12" fmla="*/ 0 w 212"/>
                                <a:gd name="T13" fmla="*/ 0 h 128"/>
                                <a:gd name="T14" fmla="*/ 0 w 212"/>
                                <a:gd name="T15" fmla="*/ 0 h 128"/>
                                <a:gd name="T16" fmla="*/ 0 w 212"/>
                                <a:gd name="T17" fmla="*/ 0 h 128"/>
                                <a:gd name="T18" fmla="*/ 0 w 212"/>
                                <a:gd name="T19" fmla="*/ 0 h 128"/>
                                <a:gd name="T20" fmla="*/ 0 w 212"/>
                                <a:gd name="T21" fmla="*/ 0 h 128"/>
                                <a:gd name="T22" fmla="*/ 0 w 212"/>
                                <a:gd name="T23" fmla="*/ 0 h 128"/>
                                <a:gd name="T24" fmla="*/ 0 w 212"/>
                                <a:gd name="T25" fmla="*/ 0 h 128"/>
                                <a:gd name="T26" fmla="*/ 0 w 212"/>
                                <a:gd name="T27" fmla="*/ 0 h 128"/>
                                <a:gd name="T28" fmla="*/ 0 w 212"/>
                                <a:gd name="T29" fmla="*/ 0 h 128"/>
                                <a:gd name="T30" fmla="*/ 0 w 212"/>
                                <a:gd name="T31" fmla="*/ 0 h 128"/>
                                <a:gd name="T32" fmla="*/ 0 w 212"/>
                                <a:gd name="T33" fmla="*/ 0 h 128"/>
                                <a:gd name="T34" fmla="*/ 0 w 212"/>
                                <a:gd name="T35" fmla="*/ 0 h 128"/>
                                <a:gd name="T36" fmla="*/ 0 w 212"/>
                                <a:gd name="T37" fmla="*/ 0 h 128"/>
                                <a:gd name="T38" fmla="*/ 0 w 212"/>
                                <a:gd name="T39" fmla="*/ 0 h 1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2"/>
                                <a:gd name="T61" fmla="*/ 0 h 128"/>
                                <a:gd name="T62" fmla="*/ 212 w 212"/>
                                <a:gd name="T63" fmla="*/ 128 h 1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2" h="128">
                                  <a:moveTo>
                                    <a:pt x="8" y="86"/>
                                  </a:moveTo>
                                  <a:lnTo>
                                    <a:pt x="59" y="128"/>
                                  </a:lnTo>
                                  <a:lnTo>
                                    <a:pt x="83" y="120"/>
                                  </a:lnTo>
                                  <a:lnTo>
                                    <a:pt x="112" y="111"/>
                                  </a:lnTo>
                                  <a:lnTo>
                                    <a:pt x="130" y="112"/>
                                  </a:lnTo>
                                  <a:lnTo>
                                    <a:pt x="160" y="102"/>
                                  </a:lnTo>
                                  <a:lnTo>
                                    <a:pt x="186" y="44"/>
                                  </a:lnTo>
                                  <a:lnTo>
                                    <a:pt x="212" y="28"/>
                                  </a:lnTo>
                                  <a:lnTo>
                                    <a:pt x="191" y="6"/>
                                  </a:lnTo>
                                  <a:lnTo>
                                    <a:pt x="147" y="0"/>
                                  </a:lnTo>
                                  <a:lnTo>
                                    <a:pt x="121" y="18"/>
                                  </a:lnTo>
                                  <a:lnTo>
                                    <a:pt x="83" y="24"/>
                                  </a:lnTo>
                                  <a:lnTo>
                                    <a:pt x="73" y="37"/>
                                  </a:lnTo>
                                  <a:lnTo>
                                    <a:pt x="54" y="37"/>
                                  </a:lnTo>
                                  <a:lnTo>
                                    <a:pt x="33" y="23"/>
                                  </a:lnTo>
                                  <a:lnTo>
                                    <a:pt x="31" y="39"/>
                                  </a:lnTo>
                                  <a:lnTo>
                                    <a:pt x="15" y="39"/>
                                  </a:lnTo>
                                  <a:lnTo>
                                    <a:pt x="12" y="72"/>
                                  </a:lnTo>
                                  <a:lnTo>
                                    <a:pt x="0" y="80"/>
                                  </a:lnTo>
                                  <a:lnTo>
                                    <a:pt x="8" y="86"/>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13" name="Freeform 1692"/>
                            <p:cNvSpPr>
                              <a:spLocks/>
                            </p:cNvSpPr>
                            <p:nvPr/>
                          </p:nvSpPr>
                          <p:spPr bwMode="auto">
                            <a:xfrm>
                              <a:off x="3371" y="2157"/>
                              <a:ext cx="93" cy="54"/>
                            </a:xfrm>
                            <a:custGeom>
                              <a:avLst/>
                              <a:gdLst>
                                <a:gd name="T0" fmla="*/ 0 w 203"/>
                                <a:gd name="T1" fmla="*/ 0 h 120"/>
                                <a:gd name="T2" fmla="*/ 0 w 203"/>
                                <a:gd name="T3" fmla="*/ 0 h 120"/>
                                <a:gd name="T4" fmla="*/ 0 w 203"/>
                                <a:gd name="T5" fmla="*/ 0 h 120"/>
                                <a:gd name="T6" fmla="*/ 0 w 203"/>
                                <a:gd name="T7" fmla="*/ 0 h 120"/>
                                <a:gd name="T8" fmla="*/ 0 w 203"/>
                                <a:gd name="T9" fmla="*/ 0 h 120"/>
                                <a:gd name="T10" fmla="*/ 0 w 203"/>
                                <a:gd name="T11" fmla="*/ 0 h 120"/>
                                <a:gd name="T12" fmla="*/ 0 w 203"/>
                                <a:gd name="T13" fmla="*/ 0 h 120"/>
                                <a:gd name="T14" fmla="*/ 0 w 203"/>
                                <a:gd name="T15" fmla="*/ 0 h 120"/>
                                <a:gd name="T16" fmla="*/ 0 w 203"/>
                                <a:gd name="T17" fmla="*/ 0 h 120"/>
                                <a:gd name="T18" fmla="*/ 0 w 203"/>
                                <a:gd name="T19" fmla="*/ 0 h 120"/>
                                <a:gd name="T20" fmla="*/ 0 w 203"/>
                                <a:gd name="T21" fmla="*/ 0 h 120"/>
                                <a:gd name="T22" fmla="*/ 0 w 203"/>
                                <a:gd name="T23" fmla="*/ 0 h 120"/>
                                <a:gd name="T24" fmla="*/ 0 w 203"/>
                                <a:gd name="T25" fmla="*/ 0 h 120"/>
                                <a:gd name="T26" fmla="*/ 0 w 203"/>
                                <a:gd name="T27" fmla="*/ 0 h 120"/>
                                <a:gd name="T28" fmla="*/ 0 w 203"/>
                                <a:gd name="T29" fmla="*/ 0 h 120"/>
                                <a:gd name="T30" fmla="*/ 0 w 203"/>
                                <a:gd name="T31" fmla="*/ 0 h 120"/>
                                <a:gd name="T32" fmla="*/ 0 w 203"/>
                                <a:gd name="T33" fmla="*/ 0 h 120"/>
                                <a:gd name="T34" fmla="*/ 0 w 203"/>
                                <a:gd name="T35" fmla="*/ 0 h 1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3"/>
                                <a:gd name="T55" fmla="*/ 0 h 120"/>
                                <a:gd name="T56" fmla="*/ 203 w 203"/>
                                <a:gd name="T57" fmla="*/ 120 h 1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3" h="120">
                                  <a:moveTo>
                                    <a:pt x="0" y="39"/>
                                  </a:moveTo>
                                  <a:lnTo>
                                    <a:pt x="16" y="79"/>
                                  </a:lnTo>
                                  <a:lnTo>
                                    <a:pt x="56" y="117"/>
                                  </a:lnTo>
                                  <a:lnTo>
                                    <a:pt x="81" y="120"/>
                                  </a:lnTo>
                                  <a:lnTo>
                                    <a:pt x="97" y="104"/>
                                  </a:lnTo>
                                  <a:lnTo>
                                    <a:pt x="148" y="115"/>
                                  </a:lnTo>
                                  <a:lnTo>
                                    <a:pt x="203" y="73"/>
                                  </a:lnTo>
                                  <a:lnTo>
                                    <a:pt x="180" y="52"/>
                                  </a:lnTo>
                                  <a:lnTo>
                                    <a:pt x="179" y="40"/>
                                  </a:lnTo>
                                  <a:lnTo>
                                    <a:pt x="154" y="35"/>
                                  </a:lnTo>
                                  <a:lnTo>
                                    <a:pt x="148" y="45"/>
                                  </a:lnTo>
                                  <a:lnTo>
                                    <a:pt x="122" y="19"/>
                                  </a:lnTo>
                                  <a:lnTo>
                                    <a:pt x="99" y="6"/>
                                  </a:lnTo>
                                  <a:lnTo>
                                    <a:pt x="84" y="14"/>
                                  </a:lnTo>
                                  <a:lnTo>
                                    <a:pt x="68" y="0"/>
                                  </a:lnTo>
                                  <a:lnTo>
                                    <a:pt x="66" y="13"/>
                                  </a:lnTo>
                                  <a:lnTo>
                                    <a:pt x="9" y="47"/>
                                  </a:lnTo>
                                  <a:lnTo>
                                    <a:pt x="0" y="39"/>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14" name="Freeform 1693"/>
                            <p:cNvSpPr>
                              <a:spLocks/>
                            </p:cNvSpPr>
                            <p:nvPr/>
                          </p:nvSpPr>
                          <p:spPr bwMode="auto">
                            <a:xfrm>
                              <a:off x="3371" y="2157"/>
                              <a:ext cx="93" cy="54"/>
                            </a:xfrm>
                            <a:custGeom>
                              <a:avLst/>
                              <a:gdLst>
                                <a:gd name="T0" fmla="*/ 0 w 203"/>
                                <a:gd name="T1" fmla="*/ 0 h 120"/>
                                <a:gd name="T2" fmla="*/ 0 w 203"/>
                                <a:gd name="T3" fmla="*/ 0 h 120"/>
                                <a:gd name="T4" fmla="*/ 0 w 203"/>
                                <a:gd name="T5" fmla="*/ 0 h 120"/>
                                <a:gd name="T6" fmla="*/ 0 w 203"/>
                                <a:gd name="T7" fmla="*/ 0 h 120"/>
                                <a:gd name="T8" fmla="*/ 0 w 203"/>
                                <a:gd name="T9" fmla="*/ 0 h 120"/>
                                <a:gd name="T10" fmla="*/ 0 w 203"/>
                                <a:gd name="T11" fmla="*/ 0 h 120"/>
                                <a:gd name="T12" fmla="*/ 0 w 203"/>
                                <a:gd name="T13" fmla="*/ 0 h 120"/>
                                <a:gd name="T14" fmla="*/ 0 w 203"/>
                                <a:gd name="T15" fmla="*/ 0 h 120"/>
                                <a:gd name="T16" fmla="*/ 0 w 203"/>
                                <a:gd name="T17" fmla="*/ 0 h 120"/>
                                <a:gd name="T18" fmla="*/ 0 w 203"/>
                                <a:gd name="T19" fmla="*/ 0 h 120"/>
                                <a:gd name="T20" fmla="*/ 0 w 203"/>
                                <a:gd name="T21" fmla="*/ 0 h 120"/>
                                <a:gd name="T22" fmla="*/ 0 w 203"/>
                                <a:gd name="T23" fmla="*/ 0 h 120"/>
                                <a:gd name="T24" fmla="*/ 0 w 203"/>
                                <a:gd name="T25" fmla="*/ 0 h 120"/>
                                <a:gd name="T26" fmla="*/ 0 w 203"/>
                                <a:gd name="T27" fmla="*/ 0 h 120"/>
                                <a:gd name="T28" fmla="*/ 0 w 203"/>
                                <a:gd name="T29" fmla="*/ 0 h 120"/>
                                <a:gd name="T30" fmla="*/ 0 w 203"/>
                                <a:gd name="T31" fmla="*/ 0 h 120"/>
                                <a:gd name="T32" fmla="*/ 0 w 203"/>
                                <a:gd name="T33" fmla="*/ 0 h 120"/>
                                <a:gd name="T34" fmla="*/ 0 w 203"/>
                                <a:gd name="T35" fmla="*/ 0 h 1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3"/>
                                <a:gd name="T55" fmla="*/ 0 h 120"/>
                                <a:gd name="T56" fmla="*/ 203 w 203"/>
                                <a:gd name="T57" fmla="*/ 120 h 1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3" h="120">
                                  <a:moveTo>
                                    <a:pt x="0" y="39"/>
                                  </a:moveTo>
                                  <a:lnTo>
                                    <a:pt x="16" y="79"/>
                                  </a:lnTo>
                                  <a:lnTo>
                                    <a:pt x="56" y="117"/>
                                  </a:lnTo>
                                  <a:lnTo>
                                    <a:pt x="81" y="120"/>
                                  </a:lnTo>
                                  <a:lnTo>
                                    <a:pt x="97" y="104"/>
                                  </a:lnTo>
                                  <a:lnTo>
                                    <a:pt x="148" y="115"/>
                                  </a:lnTo>
                                  <a:lnTo>
                                    <a:pt x="203" y="73"/>
                                  </a:lnTo>
                                  <a:lnTo>
                                    <a:pt x="180" y="52"/>
                                  </a:lnTo>
                                  <a:lnTo>
                                    <a:pt x="179" y="40"/>
                                  </a:lnTo>
                                  <a:lnTo>
                                    <a:pt x="154" y="35"/>
                                  </a:lnTo>
                                  <a:lnTo>
                                    <a:pt x="148" y="45"/>
                                  </a:lnTo>
                                  <a:lnTo>
                                    <a:pt x="122" y="19"/>
                                  </a:lnTo>
                                  <a:lnTo>
                                    <a:pt x="99" y="6"/>
                                  </a:lnTo>
                                  <a:lnTo>
                                    <a:pt x="84" y="14"/>
                                  </a:lnTo>
                                  <a:lnTo>
                                    <a:pt x="68" y="0"/>
                                  </a:lnTo>
                                  <a:lnTo>
                                    <a:pt x="66" y="13"/>
                                  </a:lnTo>
                                  <a:lnTo>
                                    <a:pt x="9" y="47"/>
                                  </a:lnTo>
                                  <a:lnTo>
                                    <a:pt x="0" y="39"/>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15" name="Freeform 1694"/>
                            <p:cNvSpPr>
                              <a:spLocks/>
                            </p:cNvSpPr>
                            <p:nvPr/>
                          </p:nvSpPr>
                          <p:spPr bwMode="auto">
                            <a:xfrm>
                              <a:off x="3077" y="1534"/>
                              <a:ext cx="7" cy="7"/>
                            </a:xfrm>
                            <a:custGeom>
                              <a:avLst/>
                              <a:gdLst>
                                <a:gd name="T0" fmla="*/ 0 w 14"/>
                                <a:gd name="T1" fmla="*/ 0 h 16"/>
                                <a:gd name="T2" fmla="*/ 1 w 14"/>
                                <a:gd name="T3" fmla="*/ 0 h 16"/>
                                <a:gd name="T4" fmla="*/ 1 w 14"/>
                                <a:gd name="T5" fmla="*/ 0 h 16"/>
                                <a:gd name="T6" fmla="*/ 0 w 14"/>
                                <a:gd name="T7" fmla="*/ 0 h 16"/>
                                <a:gd name="T8" fmla="*/ 0 60000 65536"/>
                                <a:gd name="T9" fmla="*/ 0 60000 65536"/>
                                <a:gd name="T10" fmla="*/ 0 60000 65536"/>
                                <a:gd name="T11" fmla="*/ 0 60000 65536"/>
                                <a:gd name="T12" fmla="*/ 0 w 14"/>
                                <a:gd name="T13" fmla="*/ 0 h 16"/>
                                <a:gd name="T14" fmla="*/ 14 w 14"/>
                                <a:gd name="T15" fmla="*/ 16 h 16"/>
                              </a:gdLst>
                              <a:ahLst/>
                              <a:cxnLst>
                                <a:cxn ang="T8">
                                  <a:pos x="T0" y="T1"/>
                                </a:cxn>
                                <a:cxn ang="T9">
                                  <a:pos x="T2" y="T3"/>
                                </a:cxn>
                                <a:cxn ang="T10">
                                  <a:pos x="T4" y="T5"/>
                                </a:cxn>
                                <a:cxn ang="T11">
                                  <a:pos x="T6" y="T7"/>
                                </a:cxn>
                              </a:cxnLst>
                              <a:rect l="T12" t="T13" r="T14" b="T15"/>
                              <a:pathLst>
                                <a:path w="14" h="16">
                                  <a:moveTo>
                                    <a:pt x="0" y="8"/>
                                  </a:moveTo>
                                  <a:lnTo>
                                    <a:pt x="6" y="16"/>
                                  </a:lnTo>
                                  <a:lnTo>
                                    <a:pt x="14" y="0"/>
                                  </a:lnTo>
                                  <a:lnTo>
                                    <a:pt x="0" y="8"/>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16" name="Freeform 1695"/>
                            <p:cNvSpPr>
                              <a:spLocks/>
                            </p:cNvSpPr>
                            <p:nvPr/>
                          </p:nvSpPr>
                          <p:spPr bwMode="auto">
                            <a:xfrm>
                              <a:off x="3077" y="1534"/>
                              <a:ext cx="7" cy="7"/>
                            </a:xfrm>
                            <a:custGeom>
                              <a:avLst/>
                              <a:gdLst>
                                <a:gd name="T0" fmla="*/ 0 w 14"/>
                                <a:gd name="T1" fmla="*/ 0 h 16"/>
                                <a:gd name="T2" fmla="*/ 1 w 14"/>
                                <a:gd name="T3" fmla="*/ 0 h 16"/>
                                <a:gd name="T4" fmla="*/ 1 w 14"/>
                                <a:gd name="T5" fmla="*/ 0 h 16"/>
                                <a:gd name="T6" fmla="*/ 0 w 14"/>
                                <a:gd name="T7" fmla="*/ 0 h 16"/>
                                <a:gd name="T8" fmla="*/ 0 60000 65536"/>
                                <a:gd name="T9" fmla="*/ 0 60000 65536"/>
                                <a:gd name="T10" fmla="*/ 0 60000 65536"/>
                                <a:gd name="T11" fmla="*/ 0 60000 65536"/>
                                <a:gd name="T12" fmla="*/ 0 w 14"/>
                                <a:gd name="T13" fmla="*/ 0 h 16"/>
                                <a:gd name="T14" fmla="*/ 14 w 14"/>
                                <a:gd name="T15" fmla="*/ 16 h 16"/>
                              </a:gdLst>
                              <a:ahLst/>
                              <a:cxnLst>
                                <a:cxn ang="T8">
                                  <a:pos x="T0" y="T1"/>
                                </a:cxn>
                                <a:cxn ang="T9">
                                  <a:pos x="T2" y="T3"/>
                                </a:cxn>
                                <a:cxn ang="T10">
                                  <a:pos x="T4" y="T5"/>
                                </a:cxn>
                                <a:cxn ang="T11">
                                  <a:pos x="T6" y="T7"/>
                                </a:cxn>
                              </a:cxnLst>
                              <a:rect l="T12" t="T13" r="T14" b="T15"/>
                              <a:pathLst>
                                <a:path w="14" h="16">
                                  <a:moveTo>
                                    <a:pt x="0" y="8"/>
                                  </a:moveTo>
                                  <a:lnTo>
                                    <a:pt x="6" y="16"/>
                                  </a:lnTo>
                                  <a:lnTo>
                                    <a:pt x="14" y="0"/>
                                  </a:lnTo>
                                  <a:lnTo>
                                    <a:pt x="0" y="8"/>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17" name="Freeform 1696"/>
                            <p:cNvSpPr>
                              <a:spLocks/>
                            </p:cNvSpPr>
                            <p:nvPr/>
                          </p:nvSpPr>
                          <p:spPr bwMode="auto">
                            <a:xfrm>
                              <a:off x="3470" y="1373"/>
                              <a:ext cx="6" cy="7"/>
                            </a:xfrm>
                            <a:custGeom>
                              <a:avLst/>
                              <a:gdLst>
                                <a:gd name="T0" fmla="*/ 0 w 13"/>
                                <a:gd name="T1" fmla="*/ 0 h 15"/>
                                <a:gd name="T2" fmla="*/ 0 w 13"/>
                                <a:gd name="T3" fmla="*/ 0 h 15"/>
                                <a:gd name="T4" fmla="*/ 0 w 13"/>
                                <a:gd name="T5" fmla="*/ 0 h 15"/>
                                <a:gd name="T6" fmla="*/ 0 w 13"/>
                                <a:gd name="T7" fmla="*/ 0 h 15"/>
                                <a:gd name="T8" fmla="*/ 0 60000 65536"/>
                                <a:gd name="T9" fmla="*/ 0 60000 65536"/>
                                <a:gd name="T10" fmla="*/ 0 60000 65536"/>
                                <a:gd name="T11" fmla="*/ 0 60000 65536"/>
                                <a:gd name="T12" fmla="*/ 0 w 13"/>
                                <a:gd name="T13" fmla="*/ 0 h 15"/>
                                <a:gd name="T14" fmla="*/ 13 w 13"/>
                                <a:gd name="T15" fmla="*/ 15 h 15"/>
                              </a:gdLst>
                              <a:ahLst/>
                              <a:cxnLst>
                                <a:cxn ang="T8">
                                  <a:pos x="T0" y="T1"/>
                                </a:cxn>
                                <a:cxn ang="T9">
                                  <a:pos x="T2" y="T3"/>
                                </a:cxn>
                                <a:cxn ang="T10">
                                  <a:pos x="T4" y="T5"/>
                                </a:cxn>
                                <a:cxn ang="T11">
                                  <a:pos x="T6" y="T7"/>
                                </a:cxn>
                              </a:cxnLst>
                              <a:rect l="T12" t="T13" r="T14" b="T15"/>
                              <a:pathLst>
                                <a:path w="13" h="15">
                                  <a:moveTo>
                                    <a:pt x="0" y="2"/>
                                  </a:moveTo>
                                  <a:lnTo>
                                    <a:pt x="7" y="15"/>
                                  </a:lnTo>
                                  <a:lnTo>
                                    <a:pt x="13" y="0"/>
                                  </a:lnTo>
                                  <a:lnTo>
                                    <a:pt x="0" y="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18" name="Freeform 1697"/>
                            <p:cNvSpPr>
                              <a:spLocks/>
                            </p:cNvSpPr>
                            <p:nvPr/>
                          </p:nvSpPr>
                          <p:spPr bwMode="auto">
                            <a:xfrm>
                              <a:off x="3470" y="1373"/>
                              <a:ext cx="6" cy="7"/>
                            </a:xfrm>
                            <a:custGeom>
                              <a:avLst/>
                              <a:gdLst>
                                <a:gd name="T0" fmla="*/ 0 w 13"/>
                                <a:gd name="T1" fmla="*/ 0 h 15"/>
                                <a:gd name="T2" fmla="*/ 0 w 13"/>
                                <a:gd name="T3" fmla="*/ 0 h 15"/>
                                <a:gd name="T4" fmla="*/ 0 w 13"/>
                                <a:gd name="T5" fmla="*/ 0 h 15"/>
                                <a:gd name="T6" fmla="*/ 0 w 13"/>
                                <a:gd name="T7" fmla="*/ 0 h 15"/>
                                <a:gd name="T8" fmla="*/ 0 60000 65536"/>
                                <a:gd name="T9" fmla="*/ 0 60000 65536"/>
                                <a:gd name="T10" fmla="*/ 0 60000 65536"/>
                                <a:gd name="T11" fmla="*/ 0 60000 65536"/>
                                <a:gd name="T12" fmla="*/ 0 w 13"/>
                                <a:gd name="T13" fmla="*/ 0 h 15"/>
                                <a:gd name="T14" fmla="*/ 13 w 13"/>
                                <a:gd name="T15" fmla="*/ 15 h 15"/>
                              </a:gdLst>
                              <a:ahLst/>
                              <a:cxnLst>
                                <a:cxn ang="T8">
                                  <a:pos x="T0" y="T1"/>
                                </a:cxn>
                                <a:cxn ang="T9">
                                  <a:pos x="T2" y="T3"/>
                                </a:cxn>
                                <a:cxn ang="T10">
                                  <a:pos x="T4" y="T5"/>
                                </a:cxn>
                                <a:cxn ang="T11">
                                  <a:pos x="T6" y="T7"/>
                                </a:cxn>
                              </a:cxnLst>
                              <a:rect l="T12" t="T13" r="T14" b="T15"/>
                              <a:pathLst>
                                <a:path w="13" h="15">
                                  <a:moveTo>
                                    <a:pt x="0" y="2"/>
                                  </a:moveTo>
                                  <a:lnTo>
                                    <a:pt x="7" y="15"/>
                                  </a:lnTo>
                                  <a:lnTo>
                                    <a:pt x="13" y="0"/>
                                  </a:lnTo>
                                  <a:lnTo>
                                    <a:pt x="0" y="2"/>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19" name="Freeform 1698"/>
                            <p:cNvSpPr>
                              <a:spLocks/>
                            </p:cNvSpPr>
                            <p:nvPr/>
                          </p:nvSpPr>
                          <p:spPr bwMode="auto">
                            <a:xfrm>
                              <a:off x="3050" y="2058"/>
                              <a:ext cx="63" cy="91"/>
                            </a:xfrm>
                            <a:custGeom>
                              <a:avLst/>
                              <a:gdLst>
                                <a:gd name="T0" fmla="*/ 0 w 135"/>
                                <a:gd name="T1" fmla="*/ 0 h 198"/>
                                <a:gd name="T2" fmla="*/ 0 w 135"/>
                                <a:gd name="T3" fmla="*/ 0 h 198"/>
                                <a:gd name="T4" fmla="*/ 0 w 135"/>
                                <a:gd name="T5" fmla="*/ 0 h 198"/>
                                <a:gd name="T6" fmla="*/ 0 w 135"/>
                                <a:gd name="T7" fmla="*/ 0 h 198"/>
                                <a:gd name="T8" fmla="*/ 0 w 135"/>
                                <a:gd name="T9" fmla="*/ 0 h 198"/>
                                <a:gd name="T10" fmla="*/ 0 w 135"/>
                                <a:gd name="T11" fmla="*/ 0 h 198"/>
                                <a:gd name="T12" fmla="*/ 0 w 135"/>
                                <a:gd name="T13" fmla="*/ 0 h 198"/>
                                <a:gd name="T14" fmla="*/ 0 w 135"/>
                                <a:gd name="T15" fmla="*/ 0 h 198"/>
                                <a:gd name="T16" fmla="*/ 0 w 135"/>
                                <a:gd name="T17" fmla="*/ 0 h 198"/>
                                <a:gd name="T18" fmla="*/ 0 w 135"/>
                                <a:gd name="T19" fmla="*/ 0 h 198"/>
                                <a:gd name="T20" fmla="*/ 0 w 135"/>
                                <a:gd name="T21" fmla="*/ 0 h 198"/>
                                <a:gd name="T22" fmla="*/ 0 w 135"/>
                                <a:gd name="T23" fmla="*/ 0 h 198"/>
                                <a:gd name="T24" fmla="*/ 0 w 135"/>
                                <a:gd name="T25" fmla="*/ 0 h 198"/>
                                <a:gd name="T26" fmla="*/ 0 w 135"/>
                                <a:gd name="T27" fmla="*/ 0 h 198"/>
                                <a:gd name="T28" fmla="*/ 0 w 135"/>
                                <a:gd name="T29" fmla="*/ 0 h 198"/>
                                <a:gd name="T30" fmla="*/ 0 w 135"/>
                                <a:gd name="T31" fmla="*/ 0 h 198"/>
                                <a:gd name="T32" fmla="*/ 0 w 135"/>
                                <a:gd name="T33" fmla="*/ 0 h 198"/>
                                <a:gd name="T34" fmla="*/ 0 w 135"/>
                                <a:gd name="T35" fmla="*/ 0 h 198"/>
                                <a:gd name="T36" fmla="*/ 0 w 135"/>
                                <a:gd name="T37" fmla="*/ 0 h 198"/>
                                <a:gd name="T38" fmla="*/ 0 w 135"/>
                                <a:gd name="T39" fmla="*/ 0 h 198"/>
                                <a:gd name="T40" fmla="*/ 0 w 135"/>
                                <a:gd name="T41" fmla="*/ 0 h 198"/>
                                <a:gd name="T42" fmla="*/ 0 w 135"/>
                                <a:gd name="T43" fmla="*/ 0 h 198"/>
                                <a:gd name="T44" fmla="*/ 0 w 135"/>
                                <a:gd name="T45" fmla="*/ 0 h 198"/>
                                <a:gd name="T46" fmla="*/ 0 w 135"/>
                                <a:gd name="T47" fmla="*/ 0 h 198"/>
                                <a:gd name="T48" fmla="*/ 0 w 135"/>
                                <a:gd name="T49" fmla="*/ 0 h 198"/>
                                <a:gd name="T50" fmla="*/ 0 w 135"/>
                                <a:gd name="T51" fmla="*/ 0 h 198"/>
                                <a:gd name="T52" fmla="*/ 0 w 135"/>
                                <a:gd name="T53" fmla="*/ 0 h 198"/>
                                <a:gd name="T54" fmla="*/ 0 w 135"/>
                                <a:gd name="T55" fmla="*/ 0 h 198"/>
                                <a:gd name="T56" fmla="*/ 0 w 135"/>
                                <a:gd name="T57" fmla="*/ 0 h 198"/>
                                <a:gd name="T58" fmla="*/ 0 w 135"/>
                                <a:gd name="T59" fmla="*/ 0 h 198"/>
                                <a:gd name="T60" fmla="*/ 0 w 135"/>
                                <a:gd name="T61" fmla="*/ 0 h 198"/>
                                <a:gd name="T62" fmla="*/ 0 w 135"/>
                                <a:gd name="T63" fmla="*/ 0 h 198"/>
                                <a:gd name="T64" fmla="*/ 0 w 135"/>
                                <a:gd name="T65" fmla="*/ 0 h 198"/>
                                <a:gd name="T66" fmla="*/ 0 w 135"/>
                                <a:gd name="T67" fmla="*/ 0 h 198"/>
                                <a:gd name="T68" fmla="*/ 0 w 135"/>
                                <a:gd name="T69" fmla="*/ 0 h 198"/>
                                <a:gd name="T70" fmla="*/ 0 w 135"/>
                                <a:gd name="T71" fmla="*/ 0 h 198"/>
                                <a:gd name="T72" fmla="*/ 0 w 135"/>
                                <a:gd name="T73" fmla="*/ 0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5"/>
                                <a:gd name="T112" fmla="*/ 0 h 198"/>
                                <a:gd name="T113" fmla="*/ 135 w 135"/>
                                <a:gd name="T114" fmla="*/ 198 h 19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5" h="198">
                                  <a:moveTo>
                                    <a:pt x="88" y="14"/>
                                  </a:moveTo>
                                  <a:lnTo>
                                    <a:pt x="86" y="0"/>
                                  </a:lnTo>
                                  <a:lnTo>
                                    <a:pt x="72" y="6"/>
                                  </a:lnTo>
                                  <a:lnTo>
                                    <a:pt x="50" y="31"/>
                                  </a:lnTo>
                                  <a:lnTo>
                                    <a:pt x="68" y="35"/>
                                  </a:lnTo>
                                  <a:lnTo>
                                    <a:pt x="57" y="55"/>
                                  </a:lnTo>
                                  <a:lnTo>
                                    <a:pt x="20" y="52"/>
                                  </a:lnTo>
                                  <a:lnTo>
                                    <a:pt x="15" y="60"/>
                                  </a:lnTo>
                                  <a:lnTo>
                                    <a:pt x="16" y="68"/>
                                  </a:lnTo>
                                  <a:lnTo>
                                    <a:pt x="8" y="68"/>
                                  </a:lnTo>
                                  <a:lnTo>
                                    <a:pt x="24" y="78"/>
                                  </a:lnTo>
                                  <a:lnTo>
                                    <a:pt x="10" y="91"/>
                                  </a:lnTo>
                                  <a:lnTo>
                                    <a:pt x="16" y="102"/>
                                  </a:lnTo>
                                  <a:lnTo>
                                    <a:pt x="46" y="110"/>
                                  </a:lnTo>
                                  <a:lnTo>
                                    <a:pt x="18" y="143"/>
                                  </a:lnTo>
                                  <a:lnTo>
                                    <a:pt x="47" y="132"/>
                                  </a:lnTo>
                                  <a:lnTo>
                                    <a:pt x="52" y="140"/>
                                  </a:lnTo>
                                  <a:lnTo>
                                    <a:pt x="24" y="145"/>
                                  </a:lnTo>
                                  <a:lnTo>
                                    <a:pt x="15" y="159"/>
                                  </a:lnTo>
                                  <a:lnTo>
                                    <a:pt x="0" y="162"/>
                                  </a:lnTo>
                                  <a:lnTo>
                                    <a:pt x="15" y="169"/>
                                  </a:lnTo>
                                  <a:lnTo>
                                    <a:pt x="2" y="180"/>
                                  </a:lnTo>
                                  <a:lnTo>
                                    <a:pt x="23" y="180"/>
                                  </a:lnTo>
                                  <a:lnTo>
                                    <a:pt x="8" y="192"/>
                                  </a:lnTo>
                                  <a:lnTo>
                                    <a:pt x="26" y="187"/>
                                  </a:lnTo>
                                  <a:lnTo>
                                    <a:pt x="20" y="198"/>
                                  </a:lnTo>
                                  <a:lnTo>
                                    <a:pt x="34" y="197"/>
                                  </a:lnTo>
                                  <a:lnTo>
                                    <a:pt x="88" y="166"/>
                                  </a:lnTo>
                                  <a:lnTo>
                                    <a:pt x="125" y="164"/>
                                  </a:lnTo>
                                  <a:lnTo>
                                    <a:pt x="135" y="125"/>
                                  </a:lnTo>
                                  <a:lnTo>
                                    <a:pt x="135" y="92"/>
                                  </a:lnTo>
                                  <a:lnTo>
                                    <a:pt x="127" y="73"/>
                                  </a:lnTo>
                                  <a:lnTo>
                                    <a:pt x="132" y="66"/>
                                  </a:lnTo>
                                  <a:lnTo>
                                    <a:pt x="120" y="44"/>
                                  </a:lnTo>
                                  <a:lnTo>
                                    <a:pt x="83" y="58"/>
                                  </a:lnTo>
                                  <a:lnTo>
                                    <a:pt x="73" y="42"/>
                                  </a:lnTo>
                                  <a:lnTo>
                                    <a:pt x="88" y="14"/>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20" name="Freeform 1699"/>
                            <p:cNvSpPr>
                              <a:spLocks/>
                            </p:cNvSpPr>
                            <p:nvPr/>
                          </p:nvSpPr>
                          <p:spPr bwMode="auto">
                            <a:xfrm>
                              <a:off x="3050" y="2058"/>
                              <a:ext cx="63" cy="91"/>
                            </a:xfrm>
                            <a:custGeom>
                              <a:avLst/>
                              <a:gdLst>
                                <a:gd name="T0" fmla="*/ 0 w 135"/>
                                <a:gd name="T1" fmla="*/ 0 h 198"/>
                                <a:gd name="T2" fmla="*/ 0 w 135"/>
                                <a:gd name="T3" fmla="*/ 0 h 198"/>
                                <a:gd name="T4" fmla="*/ 0 w 135"/>
                                <a:gd name="T5" fmla="*/ 0 h 198"/>
                                <a:gd name="T6" fmla="*/ 0 w 135"/>
                                <a:gd name="T7" fmla="*/ 0 h 198"/>
                                <a:gd name="T8" fmla="*/ 0 w 135"/>
                                <a:gd name="T9" fmla="*/ 0 h 198"/>
                                <a:gd name="T10" fmla="*/ 0 w 135"/>
                                <a:gd name="T11" fmla="*/ 0 h 198"/>
                                <a:gd name="T12" fmla="*/ 0 w 135"/>
                                <a:gd name="T13" fmla="*/ 0 h 198"/>
                                <a:gd name="T14" fmla="*/ 0 w 135"/>
                                <a:gd name="T15" fmla="*/ 0 h 198"/>
                                <a:gd name="T16" fmla="*/ 0 w 135"/>
                                <a:gd name="T17" fmla="*/ 0 h 198"/>
                                <a:gd name="T18" fmla="*/ 0 w 135"/>
                                <a:gd name="T19" fmla="*/ 0 h 198"/>
                                <a:gd name="T20" fmla="*/ 0 w 135"/>
                                <a:gd name="T21" fmla="*/ 0 h 198"/>
                                <a:gd name="T22" fmla="*/ 0 w 135"/>
                                <a:gd name="T23" fmla="*/ 0 h 198"/>
                                <a:gd name="T24" fmla="*/ 0 w 135"/>
                                <a:gd name="T25" fmla="*/ 0 h 198"/>
                                <a:gd name="T26" fmla="*/ 0 w 135"/>
                                <a:gd name="T27" fmla="*/ 0 h 198"/>
                                <a:gd name="T28" fmla="*/ 0 w 135"/>
                                <a:gd name="T29" fmla="*/ 0 h 198"/>
                                <a:gd name="T30" fmla="*/ 0 w 135"/>
                                <a:gd name="T31" fmla="*/ 0 h 198"/>
                                <a:gd name="T32" fmla="*/ 0 w 135"/>
                                <a:gd name="T33" fmla="*/ 0 h 198"/>
                                <a:gd name="T34" fmla="*/ 0 w 135"/>
                                <a:gd name="T35" fmla="*/ 0 h 198"/>
                                <a:gd name="T36" fmla="*/ 0 w 135"/>
                                <a:gd name="T37" fmla="*/ 0 h 198"/>
                                <a:gd name="T38" fmla="*/ 0 w 135"/>
                                <a:gd name="T39" fmla="*/ 0 h 198"/>
                                <a:gd name="T40" fmla="*/ 0 w 135"/>
                                <a:gd name="T41" fmla="*/ 0 h 198"/>
                                <a:gd name="T42" fmla="*/ 0 w 135"/>
                                <a:gd name="T43" fmla="*/ 0 h 198"/>
                                <a:gd name="T44" fmla="*/ 0 w 135"/>
                                <a:gd name="T45" fmla="*/ 0 h 198"/>
                                <a:gd name="T46" fmla="*/ 0 w 135"/>
                                <a:gd name="T47" fmla="*/ 0 h 198"/>
                                <a:gd name="T48" fmla="*/ 0 w 135"/>
                                <a:gd name="T49" fmla="*/ 0 h 198"/>
                                <a:gd name="T50" fmla="*/ 0 w 135"/>
                                <a:gd name="T51" fmla="*/ 0 h 198"/>
                                <a:gd name="T52" fmla="*/ 0 w 135"/>
                                <a:gd name="T53" fmla="*/ 0 h 198"/>
                                <a:gd name="T54" fmla="*/ 0 w 135"/>
                                <a:gd name="T55" fmla="*/ 0 h 198"/>
                                <a:gd name="T56" fmla="*/ 0 w 135"/>
                                <a:gd name="T57" fmla="*/ 0 h 198"/>
                                <a:gd name="T58" fmla="*/ 0 w 135"/>
                                <a:gd name="T59" fmla="*/ 0 h 198"/>
                                <a:gd name="T60" fmla="*/ 0 w 135"/>
                                <a:gd name="T61" fmla="*/ 0 h 198"/>
                                <a:gd name="T62" fmla="*/ 0 w 135"/>
                                <a:gd name="T63" fmla="*/ 0 h 198"/>
                                <a:gd name="T64" fmla="*/ 0 w 135"/>
                                <a:gd name="T65" fmla="*/ 0 h 198"/>
                                <a:gd name="T66" fmla="*/ 0 w 135"/>
                                <a:gd name="T67" fmla="*/ 0 h 198"/>
                                <a:gd name="T68" fmla="*/ 0 w 135"/>
                                <a:gd name="T69" fmla="*/ 0 h 198"/>
                                <a:gd name="T70" fmla="*/ 0 w 135"/>
                                <a:gd name="T71" fmla="*/ 0 h 198"/>
                                <a:gd name="T72" fmla="*/ 0 w 135"/>
                                <a:gd name="T73" fmla="*/ 0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5"/>
                                <a:gd name="T112" fmla="*/ 0 h 198"/>
                                <a:gd name="T113" fmla="*/ 135 w 135"/>
                                <a:gd name="T114" fmla="*/ 198 h 19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5" h="198">
                                  <a:moveTo>
                                    <a:pt x="88" y="14"/>
                                  </a:moveTo>
                                  <a:lnTo>
                                    <a:pt x="86" y="0"/>
                                  </a:lnTo>
                                  <a:lnTo>
                                    <a:pt x="72" y="6"/>
                                  </a:lnTo>
                                  <a:lnTo>
                                    <a:pt x="50" y="31"/>
                                  </a:lnTo>
                                  <a:lnTo>
                                    <a:pt x="68" y="35"/>
                                  </a:lnTo>
                                  <a:lnTo>
                                    <a:pt x="57" y="55"/>
                                  </a:lnTo>
                                  <a:lnTo>
                                    <a:pt x="20" y="52"/>
                                  </a:lnTo>
                                  <a:lnTo>
                                    <a:pt x="15" y="60"/>
                                  </a:lnTo>
                                  <a:lnTo>
                                    <a:pt x="16" y="68"/>
                                  </a:lnTo>
                                  <a:lnTo>
                                    <a:pt x="8" y="68"/>
                                  </a:lnTo>
                                  <a:lnTo>
                                    <a:pt x="24" y="78"/>
                                  </a:lnTo>
                                  <a:lnTo>
                                    <a:pt x="10" y="91"/>
                                  </a:lnTo>
                                  <a:lnTo>
                                    <a:pt x="16" y="102"/>
                                  </a:lnTo>
                                  <a:lnTo>
                                    <a:pt x="46" y="110"/>
                                  </a:lnTo>
                                  <a:lnTo>
                                    <a:pt x="18" y="143"/>
                                  </a:lnTo>
                                  <a:lnTo>
                                    <a:pt x="47" y="132"/>
                                  </a:lnTo>
                                  <a:lnTo>
                                    <a:pt x="52" y="140"/>
                                  </a:lnTo>
                                  <a:lnTo>
                                    <a:pt x="24" y="145"/>
                                  </a:lnTo>
                                  <a:lnTo>
                                    <a:pt x="15" y="159"/>
                                  </a:lnTo>
                                  <a:lnTo>
                                    <a:pt x="0" y="162"/>
                                  </a:lnTo>
                                  <a:lnTo>
                                    <a:pt x="15" y="169"/>
                                  </a:lnTo>
                                  <a:lnTo>
                                    <a:pt x="2" y="180"/>
                                  </a:lnTo>
                                  <a:lnTo>
                                    <a:pt x="23" y="180"/>
                                  </a:lnTo>
                                  <a:lnTo>
                                    <a:pt x="8" y="192"/>
                                  </a:lnTo>
                                  <a:lnTo>
                                    <a:pt x="26" y="187"/>
                                  </a:lnTo>
                                  <a:lnTo>
                                    <a:pt x="20" y="198"/>
                                  </a:lnTo>
                                  <a:lnTo>
                                    <a:pt x="34" y="197"/>
                                  </a:lnTo>
                                  <a:lnTo>
                                    <a:pt x="88" y="166"/>
                                  </a:lnTo>
                                  <a:lnTo>
                                    <a:pt x="125" y="164"/>
                                  </a:lnTo>
                                  <a:lnTo>
                                    <a:pt x="135" y="125"/>
                                  </a:lnTo>
                                  <a:lnTo>
                                    <a:pt x="135" y="92"/>
                                  </a:lnTo>
                                  <a:lnTo>
                                    <a:pt x="127" y="73"/>
                                  </a:lnTo>
                                  <a:lnTo>
                                    <a:pt x="132" y="66"/>
                                  </a:lnTo>
                                  <a:lnTo>
                                    <a:pt x="120" y="44"/>
                                  </a:lnTo>
                                  <a:lnTo>
                                    <a:pt x="83" y="58"/>
                                  </a:lnTo>
                                  <a:lnTo>
                                    <a:pt x="73" y="42"/>
                                  </a:lnTo>
                                  <a:lnTo>
                                    <a:pt x="88" y="14"/>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21" name="Freeform 1700"/>
                            <p:cNvSpPr>
                              <a:spLocks/>
                            </p:cNvSpPr>
                            <p:nvPr/>
                          </p:nvSpPr>
                          <p:spPr bwMode="auto">
                            <a:xfrm>
                              <a:off x="3439" y="2190"/>
                              <a:ext cx="82" cy="42"/>
                            </a:xfrm>
                            <a:custGeom>
                              <a:avLst/>
                              <a:gdLst>
                                <a:gd name="T0" fmla="*/ 0 w 180"/>
                                <a:gd name="T1" fmla="*/ 0 h 90"/>
                                <a:gd name="T2" fmla="*/ 0 w 180"/>
                                <a:gd name="T3" fmla="*/ 0 h 90"/>
                                <a:gd name="T4" fmla="*/ 0 w 180"/>
                                <a:gd name="T5" fmla="*/ 0 h 90"/>
                                <a:gd name="T6" fmla="*/ 0 w 180"/>
                                <a:gd name="T7" fmla="*/ 0 h 90"/>
                                <a:gd name="T8" fmla="*/ 0 w 180"/>
                                <a:gd name="T9" fmla="*/ 0 h 90"/>
                                <a:gd name="T10" fmla="*/ 0 w 180"/>
                                <a:gd name="T11" fmla="*/ 0 h 90"/>
                                <a:gd name="T12" fmla="*/ 0 w 180"/>
                                <a:gd name="T13" fmla="*/ 0 h 90"/>
                                <a:gd name="T14" fmla="*/ 0 w 180"/>
                                <a:gd name="T15" fmla="*/ 0 h 90"/>
                                <a:gd name="T16" fmla="*/ 0 w 180"/>
                                <a:gd name="T17" fmla="*/ 0 h 90"/>
                                <a:gd name="T18" fmla="*/ 0 w 180"/>
                                <a:gd name="T19" fmla="*/ 0 h 90"/>
                                <a:gd name="T20" fmla="*/ 0 w 180"/>
                                <a:gd name="T21" fmla="*/ 0 h 90"/>
                                <a:gd name="T22" fmla="*/ 0 w 180"/>
                                <a:gd name="T23" fmla="*/ 0 h 90"/>
                                <a:gd name="T24" fmla="*/ 0 w 180"/>
                                <a:gd name="T25" fmla="*/ 0 h 90"/>
                                <a:gd name="T26" fmla="*/ 0 w 180"/>
                                <a:gd name="T27" fmla="*/ 0 h 90"/>
                                <a:gd name="T28" fmla="*/ 0 w 180"/>
                                <a:gd name="T29" fmla="*/ 0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0"/>
                                <a:gd name="T46" fmla="*/ 0 h 90"/>
                                <a:gd name="T47" fmla="*/ 180 w 180"/>
                                <a:gd name="T48" fmla="*/ 90 h 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0" h="90">
                                  <a:moveTo>
                                    <a:pt x="0" y="43"/>
                                  </a:moveTo>
                                  <a:lnTo>
                                    <a:pt x="11" y="75"/>
                                  </a:lnTo>
                                  <a:lnTo>
                                    <a:pt x="32" y="90"/>
                                  </a:lnTo>
                                  <a:lnTo>
                                    <a:pt x="53" y="90"/>
                                  </a:lnTo>
                                  <a:lnTo>
                                    <a:pt x="63" y="77"/>
                                  </a:lnTo>
                                  <a:lnTo>
                                    <a:pt x="99" y="70"/>
                                  </a:lnTo>
                                  <a:lnTo>
                                    <a:pt x="125" y="53"/>
                                  </a:lnTo>
                                  <a:lnTo>
                                    <a:pt x="171" y="59"/>
                                  </a:lnTo>
                                  <a:lnTo>
                                    <a:pt x="180" y="26"/>
                                  </a:lnTo>
                                  <a:lnTo>
                                    <a:pt x="148" y="10"/>
                                  </a:lnTo>
                                  <a:lnTo>
                                    <a:pt x="99" y="20"/>
                                  </a:lnTo>
                                  <a:lnTo>
                                    <a:pt x="86" y="5"/>
                                  </a:lnTo>
                                  <a:lnTo>
                                    <a:pt x="71" y="10"/>
                                  </a:lnTo>
                                  <a:lnTo>
                                    <a:pt x="55" y="0"/>
                                  </a:lnTo>
                                  <a:lnTo>
                                    <a:pt x="0" y="43"/>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22" name="Freeform 1701"/>
                            <p:cNvSpPr>
                              <a:spLocks/>
                            </p:cNvSpPr>
                            <p:nvPr/>
                          </p:nvSpPr>
                          <p:spPr bwMode="auto">
                            <a:xfrm>
                              <a:off x="3439" y="2190"/>
                              <a:ext cx="82" cy="42"/>
                            </a:xfrm>
                            <a:custGeom>
                              <a:avLst/>
                              <a:gdLst>
                                <a:gd name="T0" fmla="*/ 0 w 180"/>
                                <a:gd name="T1" fmla="*/ 0 h 90"/>
                                <a:gd name="T2" fmla="*/ 0 w 180"/>
                                <a:gd name="T3" fmla="*/ 0 h 90"/>
                                <a:gd name="T4" fmla="*/ 0 w 180"/>
                                <a:gd name="T5" fmla="*/ 0 h 90"/>
                                <a:gd name="T6" fmla="*/ 0 w 180"/>
                                <a:gd name="T7" fmla="*/ 0 h 90"/>
                                <a:gd name="T8" fmla="*/ 0 w 180"/>
                                <a:gd name="T9" fmla="*/ 0 h 90"/>
                                <a:gd name="T10" fmla="*/ 0 w 180"/>
                                <a:gd name="T11" fmla="*/ 0 h 90"/>
                                <a:gd name="T12" fmla="*/ 0 w 180"/>
                                <a:gd name="T13" fmla="*/ 0 h 90"/>
                                <a:gd name="T14" fmla="*/ 0 w 180"/>
                                <a:gd name="T15" fmla="*/ 0 h 90"/>
                                <a:gd name="T16" fmla="*/ 0 w 180"/>
                                <a:gd name="T17" fmla="*/ 0 h 90"/>
                                <a:gd name="T18" fmla="*/ 0 w 180"/>
                                <a:gd name="T19" fmla="*/ 0 h 90"/>
                                <a:gd name="T20" fmla="*/ 0 w 180"/>
                                <a:gd name="T21" fmla="*/ 0 h 90"/>
                                <a:gd name="T22" fmla="*/ 0 w 180"/>
                                <a:gd name="T23" fmla="*/ 0 h 90"/>
                                <a:gd name="T24" fmla="*/ 0 w 180"/>
                                <a:gd name="T25" fmla="*/ 0 h 90"/>
                                <a:gd name="T26" fmla="*/ 0 w 180"/>
                                <a:gd name="T27" fmla="*/ 0 h 90"/>
                                <a:gd name="T28" fmla="*/ 0 w 180"/>
                                <a:gd name="T29" fmla="*/ 0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0"/>
                                <a:gd name="T46" fmla="*/ 0 h 90"/>
                                <a:gd name="T47" fmla="*/ 180 w 180"/>
                                <a:gd name="T48" fmla="*/ 90 h 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0" h="90">
                                  <a:moveTo>
                                    <a:pt x="0" y="43"/>
                                  </a:moveTo>
                                  <a:lnTo>
                                    <a:pt x="11" y="75"/>
                                  </a:lnTo>
                                  <a:lnTo>
                                    <a:pt x="32" y="90"/>
                                  </a:lnTo>
                                  <a:lnTo>
                                    <a:pt x="53" y="90"/>
                                  </a:lnTo>
                                  <a:lnTo>
                                    <a:pt x="63" y="77"/>
                                  </a:lnTo>
                                  <a:lnTo>
                                    <a:pt x="99" y="70"/>
                                  </a:lnTo>
                                  <a:lnTo>
                                    <a:pt x="125" y="53"/>
                                  </a:lnTo>
                                  <a:lnTo>
                                    <a:pt x="171" y="59"/>
                                  </a:lnTo>
                                  <a:lnTo>
                                    <a:pt x="180" y="26"/>
                                  </a:lnTo>
                                  <a:lnTo>
                                    <a:pt x="148" y="10"/>
                                  </a:lnTo>
                                  <a:lnTo>
                                    <a:pt x="99" y="20"/>
                                  </a:lnTo>
                                  <a:lnTo>
                                    <a:pt x="86" y="5"/>
                                  </a:lnTo>
                                  <a:lnTo>
                                    <a:pt x="71" y="10"/>
                                  </a:lnTo>
                                  <a:lnTo>
                                    <a:pt x="55" y="0"/>
                                  </a:lnTo>
                                  <a:lnTo>
                                    <a:pt x="0" y="43"/>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23" name="Freeform 1702"/>
                            <p:cNvSpPr>
                              <a:spLocks/>
                            </p:cNvSpPr>
                            <p:nvPr/>
                          </p:nvSpPr>
                          <p:spPr bwMode="auto">
                            <a:xfrm>
                              <a:off x="3468" y="2264"/>
                              <a:ext cx="60" cy="82"/>
                            </a:xfrm>
                            <a:custGeom>
                              <a:avLst/>
                              <a:gdLst>
                                <a:gd name="T0" fmla="*/ 0 w 130"/>
                                <a:gd name="T1" fmla="*/ 0 h 177"/>
                                <a:gd name="T2" fmla="*/ 0 w 130"/>
                                <a:gd name="T3" fmla="*/ 0 h 177"/>
                                <a:gd name="T4" fmla="*/ 0 w 130"/>
                                <a:gd name="T5" fmla="*/ 0 h 177"/>
                                <a:gd name="T6" fmla="*/ 0 w 130"/>
                                <a:gd name="T7" fmla="*/ 0 h 177"/>
                                <a:gd name="T8" fmla="*/ 0 w 130"/>
                                <a:gd name="T9" fmla="*/ 0 h 177"/>
                                <a:gd name="T10" fmla="*/ 0 w 130"/>
                                <a:gd name="T11" fmla="*/ 0 h 177"/>
                                <a:gd name="T12" fmla="*/ 0 w 130"/>
                                <a:gd name="T13" fmla="*/ 0 h 177"/>
                                <a:gd name="T14" fmla="*/ 0 w 130"/>
                                <a:gd name="T15" fmla="*/ 0 h 177"/>
                                <a:gd name="T16" fmla="*/ 0 w 130"/>
                                <a:gd name="T17" fmla="*/ 0 h 177"/>
                                <a:gd name="T18" fmla="*/ 0 w 130"/>
                                <a:gd name="T19" fmla="*/ 0 h 177"/>
                                <a:gd name="T20" fmla="*/ 0 w 130"/>
                                <a:gd name="T21" fmla="*/ 0 h 177"/>
                                <a:gd name="T22" fmla="*/ 0 w 130"/>
                                <a:gd name="T23" fmla="*/ 0 h 177"/>
                                <a:gd name="T24" fmla="*/ 0 w 130"/>
                                <a:gd name="T25" fmla="*/ 0 h 177"/>
                                <a:gd name="T26" fmla="*/ 0 w 130"/>
                                <a:gd name="T27" fmla="*/ 0 h 177"/>
                                <a:gd name="T28" fmla="*/ 0 w 130"/>
                                <a:gd name="T29" fmla="*/ 0 h 177"/>
                                <a:gd name="T30" fmla="*/ 0 w 130"/>
                                <a:gd name="T31" fmla="*/ 0 h 177"/>
                                <a:gd name="T32" fmla="*/ 0 w 130"/>
                                <a:gd name="T33" fmla="*/ 0 h 177"/>
                                <a:gd name="T34" fmla="*/ 0 w 130"/>
                                <a:gd name="T35" fmla="*/ 0 h 177"/>
                                <a:gd name="T36" fmla="*/ 0 w 130"/>
                                <a:gd name="T37" fmla="*/ 0 h 177"/>
                                <a:gd name="T38" fmla="*/ 0 w 130"/>
                                <a:gd name="T39" fmla="*/ 0 h 177"/>
                                <a:gd name="T40" fmla="*/ 0 w 130"/>
                                <a:gd name="T41" fmla="*/ 0 h 177"/>
                                <a:gd name="T42" fmla="*/ 0 w 130"/>
                                <a:gd name="T43" fmla="*/ 0 h 177"/>
                                <a:gd name="T44" fmla="*/ 0 w 130"/>
                                <a:gd name="T45" fmla="*/ 0 h 177"/>
                                <a:gd name="T46" fmla="*/ 0 w 130"/>
                                <a:gd name="T47" fmla="*/ 0 h 177"/>
                                <a:gd name="T48" fmla="*/ 0 w 130"/>
                                <a:gd name="T49" fmla="*/ 0 h 177"/>
                                <a:gd name="T50" fmla="*/ 0 w 130"/>
                                <a:gd name="T51" fmla="*/ 0 h 177"/>
                                <a:gd name="T52" fmla="*/ 0 w 130"/>
                                <a:gd name="T53" fmla="*/ 0 h 177"/>
                                <a:gd name="T54" fmla="*/ 0 w 130"/>
                                <a:gd name="T55" fmla="*/ 0 h 177"/>
                                <a:gd name="T56" fmla="*/ 0 w 130"/>
                                <a:gd name="T57" fmla="*/ 0 h 177"/>
                                <a:gd name="T58" fmla="*/ 0 w 130"/>
                                <a:gd name="T59" fmla="*/ 0 h 177"/>
                                <a:gd name="T60" fmla="*/ 0 w 130"/>
                                <a:gd name="T61" fmla="*/ 0 h 177"/>
                                <a:gd name="T62" fmla="*/ 0 w 130"/>
                                <a:gd name="T63" fmla="*/ 0 h 177"/>
                                <a:gd name="T64" fmla="*/ 0 w 130"/>
                                <a:gd name="T65" fmla="*/ 0 h 177"/>
                                <a:gd name="T66" fmla="*/ 0 w 130"/>
                                <a:gd name="T67" fmla="*/ 0 h 177"/>
                                <a:gd name="T68" fmla="*/ 0 w 130"/>
                                <a:gd name="T69" fmla="*/ 0 h 177"/>
                                <a:gd name="T70" fmla="*/ 0 w 130"/>
                                <a:gd name="T71" fmla="*/ 0 h 177"/>
                                <a:gd name="T72" fmla="*/ 0 w 130"/>
                                <a:gd name="T73" fmla="*/ 0 h 177"/>
                                <a:gd name="T74" fmla="*/ 0 w 130"/>
                                <a:gd name="T75" fmla="*/ 0 h 1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0"/>
                                <a:gd name="T115" fmla="*/ 0 h 177"/>
                                <a:gd name="T116" fmla="*/ 130 w 130"/>
                                <a:gd name="T117" fmla="*/ 177 h 1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0" h="177">
                                  <a:moveTo>
                                    <a:pt x="13" y="53"/>
                                  </a:moveTo>
                                  <a:lnTo>
                                    <a:pt x="16" y="45"/>
                                  </a:lnTo>
                                  <a:lnTo>
                                    <a:pt x="26" y="44"/>
                                  </a:lnTo>
                                  <a:lnTo>
                                    <a:pt x="8" y="34"/>
                                  </a:lnTo>
                                  <a:lnTo>
                                    <a:pt x="0" y="9"/>
                                  </a:lnTo>
                                  <a:lnTo>
                                    <a:pt x="29" y="0"/>
                                  </a:lnTo>
                                  <a:lnTo>
                                    <a:pt x="47" y="1"/>
                                  </a:lnTo>
                                  <a:lnTo>
                                    <a:pt x="64" y="13"/>
                                  </a:lnTo>
                                  <a:lnTo>
                                    <a:pt x="77" y="40"/>
                                  </a:lnTo>
                                  <a:lnTo>
                                    <a:pt x="85" y="44"/>
                                  </a:lnTo>
                                  <a:lnTo>
                                    <a:pt x="86" y="58"/>
                                  </a:lnTo>
                                  <a:lnTo>
                                    <a:pt x="112" y="71"/>
                                  </a:lnTo>
                                  <a:lnTo>
                                    <a:pt x="119" y="65"/>
                                  </a:lnTo>
                                  <a:lnTo>
                                    <a:pt x="124" y="71"/>
                                  </a:lnTo>
                                  <a:lnTo>
                                    <a:pt x="117" y="76"/>
                                  </a:lnTo>
                                  <a:lnTo>
                                    <a:pt x="127" y="89"/>
                                  </a:lnTo>
                                  <a:lnTo>
                                    <a:pt x="117" y="92"/>
                                  </a:lnTo>
                                  <a:lnTo>
                                    <a:pt x="114" y="105"/>
                                  </a:lnTo>
                                  <a:lnTo>
                                    <a:pt x="117" y="118"/>
                                  </a:lnTo>
                                  <a:lnTo>
                                    <a:pt x="130" y="136"/>
                                  </a:lnTo>
                                  <a:lnTo>
                                    <a:pt x="117" y="156"/>
                                  </a:lnTo>
                                  <a:lnTo>
                                    <a:pt x="117" y="162"/>
                                  </a:lnTo>
                                  <a:lnTo>
                                    <a:pt x="86" y="162"/>
                                  </a:lnTo>
                                  <a:lnTo>
                                    <a:pt x="62" y="177"/>
                                  </a:lnTo>
                                  <a:lnTo>
                                    <a:pt x="46" y="159"/>
                                  </a:lnTo>
                                  <a:lnTo>
                                    <a:pt x="36" y="156"/>
                                  </a:lnTo>
                                  <a:lnTo>
                                    <a:pt x="36" y="144"/>
                                  </a:lnTo>
                                  <a:lnTo>
                                    <a:pt x="44" y="149"/>
                                  </a:lnTo>
                                  <a:lnTo>
                                    <a:pt x="47" y="143"/>
                                  </a:lnTo>
                                  <a:lnTo>
                                    <a:pt x="15" y="118"/>
                                  </a:lnTo>
                                  <a:lnTo>
                                    <a:pt x="16" y="114"/>
                                  </a:lnTo>
                                  <a:lnTo>
                                    <a:pt x="23" y="109"/>
                                  </a:lnTo>
                                  <a:lnTo>
                                    <a:pt x="18" y="96"/>
                                  </a:lnTo>
                                  <a:lnTo>
                                    <a:pt x="26" y="94"/>
                                  </a:lnTo>
                                  <a:lnTo>
                                    <a:pt x="28" y="91"/>
                                  </a:lnTo>
                                  <a:lnTo>
                                    <a:pt x="12" y="78"/>
                                  </a:lnTo>
                                  <a:lnTo>
                                    <a:pt x="23" y="57"/>
                                  </a:lnTo>
                                  <a:lnTo>
                                    <a:pt x="13" y="53"/>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24" name="Freeform 1703"/>
                            <p:cNvSpPr>
                              <a:spLocks/>
                            </p:cNvSpPr>
                            <p:nvPr/>
                          </p:nvSpPr>
                          <p:spPr bwMode="auto">
                            <a:xfrm>
                              <a:off x="3468" y="2264"/>
                              <a:ext cx="60" cy="82"/>
                            </a:xfrm>
                            <a:custGeom>
                              <a:avLst/>
                              <a:gdLst>
                                <a:gd name="T0" fmla="*/ 0 w 130"/>
                                <a:gd name="T1" fmla="*/ 0 h 177"/>
                                <a:gd name="T2" fmla="*/ 0 w 130"/>
                                <a:gd name="T3" fmla="*/ 0 h 177"/>
                                <a:gd name="T4" fmla="*/ 0 w 130"/>
                                <a:gd name="T5" fmla="*/ 0 h 177"/>
                                <a:gd name="T6" fmla="*/ 0 w 130"/>
                                <a:gd name="T7" fmla="*/ 0 h 177"/>
                                <a:gd name="T8" fmla="*/ 0 w 130"/>
                                <a:gd name="T9" fmla="*/ 0 h 177"/>
                                <a:gd name="T10" fmla="*/ 0 w 130"/>
                                <a:gd name="T11" fmla="*/ 0 h 177"/>
                                <a:gd name="T12" fmla="*/ 0 w 130"/>
                                <a:gd name="T13" fmla="*/ 0 h 177"/>
                                <a:gd name="T14" fmla="*/ 0 w 130"/>
                                <a:gd name="T15" fmla="*/ 0 h 177"/>
                                <a:gd name="T16" fmla="*/ 0 w 130"/>
                                <a:gd name="T17" fmla="*/ 0 h 177"/>
                                <a:gd name="T18" fmla="*/ 0 w 130"/>
                                <a:gd name="T19" fmla="*/ 0 h 177"/>
                                <a:gd name="T20" fmla="*/ 0 w 130"/>
                                <a:gd name="T21" fmla="*/ 0 h 177"/>
                                <a:gd name="T22" fmla="*/ 0 w 130"/>
                                <a:gd name="T23" fmla="*/ 0 h 177"/>
                                <a:gd name="T24" fmla="*/ 0 w 130"/>
                                <a:gd name="T25" fmla="*/ 0 h 177"/>
                                <a:gd name="T26" fmla="*/ 0 w 130"/>
                                <a:gd name="T27" fmla="*/ 0 h 177"/>
                                <a:gd name="T28" fmla="*/ 0 w 130"/>
                                <a:gd name="T29" fmla="*/ 0 h 177"/>
                                <a:gd name="T30" fmla="*/ 0 w 130"/>
                                <a:gd name="T31" fmla="*/ 0 h 177"/>
                                <a:gd name="T32" fmla="*/ 0 w 130"/>
                                <a:gd name="T33" fmla="*/ 0 h 177"/>
                                <a:gd name="T34" fmla="*/ 0 w 130"/>
                                <a:gd name="T35" fmla="*/ 0 h 177"/>
                                <a:gd name="T36" fmla="*/ 0 w 130"/>
                                <a:gd name="T37" fmla="*/ 0 h 177"/>
                                <a:gd name="T38" fmla="*/ 0 w 130"/>
                                <a:gd name="T39" fmla="*/ 0 h 177"/>
                                <a:gd name="T40" fmla="*/ 0 w 130"/>
                                <a:gd name="T41" fmla="*/ 0 h 177"/>
                                <a:gd name="T42" fmla="*/ 0 w 130"/>
                                <a:gd name="T43" fmla="*/ 0 h 177"/>
                                <a:gd name="T44" fmla="*/ 0 w 130"/>
                                <a:gd name="T45" fmla="*/ 0 h 177"/>
                                <a:gd name="T46" fmla="*/ 0 w 130"/>
                                <a:gd name="T47" fmla="*/ 0 h 177"/>
                                <a:gd name="T48" fmla="*/ 0 w 130"/>
                                <a:gd name="T49" fmla="*/ 0 h 177"/>
                                <a:gd name="T50" fmla="*/ 0 w 130"/>
                                <a:gd name="T51" fmla="*/ 0 h 177"/>
                                <a:gd name="T52" fmla="*/ 0 w 130"/>
                                <a:gd name="T53" fmla="*/ 0 h 177"/>
                                <a:gd name="T54" fmla="*/ 0 w 130"/>
                                <a:gd name="T55" fmla="*/ 0 h 177"/>
                                <a:gd name="T56" fmla="*/ 0 w 130"/>
                                <a:gd name="T57" fmla="*/ 0 h 177"/>
                                <a:gd name="T58" fmla="*/ 0 w 130"/>
                                <a:gd name="T59" fmla="*/ 0 h 177"/>
                                <a:gd name="T60" fmla="*/ 0 w 130"/>
                                <a:gd name="T61" fmla="*/ 0 h 177"/>
                                <a:gd name="T62" fmla="*/ 0 w 130"/>
                                <a:gd name="T63" fmla="*/ 0 h 177"/>
                                <a:gd name="T64" fmla="*/ 0 w 130"/>
                                <a:gd name="T65" fmla="*/ 0 h 177"/>
                                <a:gd name="T66" fmla="*/ 0 w 130"/>
                                <a:gd name="T67" fmla="*/ 0 h 177"/>
                                <a:gd name="T68" fmla="*/ 0 w 130"/>
                                <a:gd name="T69" fmla="*/ 0 h 177"/>
                                <a:gd name="T70" fmla="*/ 0 w 130"/>
                                <a:gd name="T71" fmla="*/ 0 h 177"/>
                                <a:gd name="T72" fmla="*/ 0 w 130"/>
                                <a:gd name="T73" fmla="*/ 0 h 177"/>
                                <a:gd name="T74" fmla="*/ 0 w 130"/>
                                <a:gd name="T75" fmla="*/ 0 h 1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0"/>
                                <a:gd name="T115" fmla="*/ 0 h 177"/>
                                <a:gd name="T116" fmla="*/ 130 w 130"/>
                                <a:gd name="T117" fmla="*/ 177 h 1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0" h="177">
                                  <a:moveTo>
                                    <a:pt x="13" y="53"/>
                                  </a:moveTo>
                                  <a:lnTo>
                                    <a:pt x="16" y="45"/>
                                  </a:lnTo>
                                  <a:lnTo>
                                    <a:pt x="26" y="44"/>
                                  </a:lnTo>
                                  <a:lnTo>
                                    <a:pt x="8" y="34"/>
                                  </a:lnTo>
                                  <a:lnTo>
                                    <a:pt x="0" y="9"/>
                                  </a:lnTo>
                                  <a:lnTo>
                                    <a:pt x="29" y="0"/>
                                  </a:lnTo>
                                  <a:lnTo>
                                    <a:pt x="47" y="1"/>
                                  </a:lnTo>
                                  <a:lnTo>
                                    <a:pt x="64" y="13"/>
                                  </a:lnTo>
                                  <a:lnTo>
                                    <a:pt x="77" y="40"/>
                                  </a:lnTo>
                                  <a:lnTo>
                                    <a:pt x="85" y="44"/>
                                  </a:lnTo>
                                  <a:lnTo>
                                    <a:pt x="86" y="58"/>
                                  </a:lnTo>
                                  <a:lnTo>
                                    <a:pt x="112" y="71"/>
                                  </a:lnTo>
                                  <a:lnTo>
                                    <a:pt x="119" y="65"/>
                                  </a:lnTo>
                                  <a:lnTo>
                                    <a:pt x="124" y="71"/>
                                  </a:lnTo>
                                  <a:lnTo>
                                    <a:pt x="117" y="76"/>
                                  </a:lnTo>
                                  <a:lnTo>
                                    <a:pt x="127" y="89"/>
                                  </a:lnTo>
                                  <a:lnTo>
                                    <a:pt x="117" y="92"/>
                                  </a:lnTo>
                                  <a:lnTo>
                                    <a:pt x="114" y="105"/>
                                  </a:lnTo>
                                  <a:lnTo>
                                    <a:pt x="117" y="118"/>
                                  </a:lnTo>
                                  <a:lnTo>
                                    <a:pt x="130" y="136"/>
                                  </a:lnTo>
                                  <a:lnTo>
                                    <a:pt x="117" y="156"/>
                                  </a:lnTo>
                                  <a:lnTo>
                                    <a:pt x="117" y="162"/>
                                  </a:lnTo>
                                  <a:lnTo>
                                    <a:pt x="86" y="162"/>
                                  </a:lnTo>
                                  <a:lnTo>
                                    <a:pt x="62" y="177"/>
                                  </a:lnTo>
                                  <a:lnTo>
                                    <a:pt x="46" y="159"/>
                                  </a:lnTo>
                                  <a:lnTo>
                                    <a:pt x="36" y="156"/>
                                  </a:lnTo>
                                  <a:lnTo>
                                    <a:pt x="36" y="144"/>
                                  </a:lnTo>
                                  <a:lnTo>
                                    <a:pt x="44" y="149"/>
                                  </a:lnTo>
                                  <a:lnTo>
                                    <a:pt x="47" y="143"/>
                                  </a:lnTo>
                                  <a:lnTo>
                                    <a:pt x="15" y="118"/>
                                  </a:lnTo>
                                  <a:lnTo>
                                    <a:pt x="16" y="114"/>
                                  </a:lnTo>
                                  <a:lnTo>
                                    <a:pt x="23" y="109"/>
                                  </a:lnTo>
                                  <a:lnTo>
                                    <a:pt x="18" y="96"/>
                                  </a:lnTo>
                                  <a:lnTo>
                                    <a:pt x="26" y="94"/>
                                  </a:lnTo>
                                  <a:lnTo>
                                    <a:pt x="28" y="91"/>
                                  </a:lnTo>
                                  <a:lnTo>
                                    <a:pt x="12" y="78"/>
                                  </a:lnTo>
                                  <a:lnTo>
                                    <a:pt x="23" y="57"/>
                                  </a:lnTo>
                                  <a:lnTo>
                                    <a:pt x="13" y="53"/>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25" name="Freeform 1704"/>
                            <p:cNvSpPr>
                              <a:spLocks/>
                            </p:cNvSpPr>
                            <p:nvPr/>
                          </p:nvSpPr>
                          <p:spPr bwMode="auto">
                            <a:xfrm>
                              <a:off x="3424" y="2279"/>
                              <a:ext cx="56" cy="54"/>
                            </a:xfrm>
                            <a:custGeom>
                              <a:avLst/>
                              <a:gdLst>
                                <a:gd name="T0" fmla="*/ 0 w 124"/>
                                <a:gd name="T1" fmla="*/ 0 h 119"/>
                                <a:gd name="T2" fmla="*/ 0 w 124"/>
                                <a:gd name="T3" fmla="*/ 0 h 119"/>
                                <a:gd name="T4" fmla="*/ 0 w 124"/>
                                <a:gd name="T5" fmla="*/ 0 h 119"/>
                                <a:gd name="T6" fmla="*/ 0 w 124"/>
                                <a:gd name="T7" fmla="*/ 0 h 119"/>
                                <a:gd name="T8" fmla="*/ 0 w 124"/>
                                <a:gd name="T9" fmla="*/ 0 h 119"/>
                                <a:gd name="T10" fmla="*/ 0 w 124"/>
                                <a:gd name="T11" fmla="*/ 0 h 119"/>
                                <a:gd name="T12" fmla="*/ 0 w 124"/>
                                <a:gd name="T13" fmla="*/ 0 h 119"/>
                                <a:gd name="T14" fmla="*/ 0 w 124"/>
                                <a:gd name="T15" fmla="*/ 0 h 119"/>
                                <a:gd name="T16" fmla="*/ 0 w 124"/>
                                <a:gd name="T17" fmla="*/ 0 h 119"/>
                                <a:gd name="T18" fmla="*/ 0 w 124"/>
                                <a:gd name="T19" fmla="*/ 0 h 119"/>
                                <a:gd name="T20" fmla="*/ 0 w 124"/>
                                <a:gd name="T21" fmla="*/ 0 h 119"/>
                                <a:gd name="T22" fmla="*/ 0 w 124"/>
                                <a:gd name="T23" fmla="*/ 0 h 119"/>
                                <a:gd name="T24" fmla="*/ 0 w 124"/>
                                <a:gd name="T25" fmla="*/ 0 h 119"/>
                                <a:gd name="T26" fmla="*/ 0 w 124"/>
                                <a:gd name="T27" fmla="*/ 0 h 119"/>
                                <a:gd name="T28" fmla="*/ 0 w 124"/>
                                <a:gd name="T29" fmla="*/ 0 h 119"/>
                                <a:gd name="T30" fmla="*/ 0 w 124"/>
                                <a:gd name="T31" fmla="*/ 0 h 119"/>
                                <a:gd name="T32" fmla="*/ 0 w 124"/>
                                <a:gd name="T33" fmla="*/ 0 h 119"/>
                                <a:gd name="T34" fmla="*/ 0 w 124"/>
                                <a:gd name="T35" fmla="*/ 0 h 119"/>
                                <a:gd name="T36" fmla="*/ 0 w 124"/>
                                <a:gd name="T37" fmla="*/ 0 h 119"/>
                                <a:gd name="T38" fmla="*/ 0 w 124"/>
                                <a:gd name="T39" fmla="*/ 0 h 119"/>
                                <a:gd name="T40" fmla="*/ 0 w 124"/>
                                <a:gd name="T41" fmla="*/ 0 h 119"/>
                                <a:gd name="T42" fmla="*/ 0 w 124"/>
                                <a:gd name="T43" fmla="*/ 0 h 119"/>
                                <a:gd name="T44" fmla="*/ 0 w 124"/>
                                <a:gd name="T45" fmla="*/ 0 h 119"/>
                                <a:gd name="T46" fmla="*/ 0 w 124"/>
                                <a:gd name="T47" fmla="*/ 0 h 1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4"/>
                                <a:gd name="T73" fmla="*/ 0 h 119"/>
                                <a:gd name="T74" fmla="*/ 124 w 124"/>
                                <a:gd name="T75" fmla="*/ 119 h 1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4" h="119">
                                  <a:moveTo>
                                    <a:pt x="49" y="86"/>
                                  </a:moveTo>
                                  <a:lnTo>
                                    <a:pt x="10" y="28"/>
                                  </a:lnTo>
                                  <a:lnTo>
                                    <a:pt x="0" y="18"/>
                                  </a:lnTo>
                                  <a:lnTo>
                                    <a:pt x="8" y="0"/>
                                  </a:lnTo>
                                  <a:lnTo>
                                    <a:pt x="20" y="13"/>
                                  </a:lnTo>
                                  <a:lnTo>
                                    <a:pt x="39" y="2"/>
                                  </a:lnTo>
                                  <a:lnTo>
                                    <a:pt x="93" y="12"/>
                                  </a:lnTo>
                                  <a:lnTo>
                                    <a:pt x="104" y="25"/>
                                  </a:lnTo>
                                  <a:lnTo>
                                    <a:pt x="109" y="21"/>
                                  </a:lnTo>
                                  <a:lnTo>
                                    <a:pt x="119" y="25"/>
                                  </a:lnTo>
                                  <a:lnTo>
                                    <a:pt x="108" y="46"/>
                                  </a:lnTo>
                                  <a:lnTo>
                                    <a:pt x="124" y="59"/>
                                  </a:lnTo>
                                  <a:lnTo>
                                    <a:pt x="122" y="62"/>
                                  </a:lnTo>
                                  <a:lnTo>
                                    <a:pt x="114" y="64"/>
                                  </a:lnTo>
                                  <a:lnTo>
                                    <a:pt x="119" y="77"/>
                                  </a:lnTo>
                                  <a:lnTo>
                                    <a:pt x="112" y="82"/>
                                  </a:lnTo>
                                  <a:lnTo>
                                    <a:pt x="101" y="82"/>
                                  </a:lnTo>
                                  <a:lnTo>
                                    <a:pt x="106" y="90"/>
                                  </a:lnTo>
                                  <a:lnTo>
                                    <a:pt x="93" y="82"/>
                                  </a:lnTo>
                                  <a:lnTo>
                                    <a:pt x="90" y="86"/>
                                  </a:lnTo>
                                  <a:lnTo>
                                    <a:pt x="96" y="98"/>
                                  </a:lnTo>
                                  <a:lnTo>
                                    <a:pt x="85" y="104"/>
                                  </a:lnTo>
                                  <a:lnTo>
                                    <a:pt x="88" y="119"/>
                                  </a:lnTo>
                                  <a:lnTo>
                                    <a:pt x="49" y="86"/>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26" name="Freeform 1705"/>
                            <p:cNvSpPr>
                              <a:spLocks/>
                            </p:cNvSpPr>
                            <p:nvPr/>
                          </p:nvSpPr>
                          <p:spPr bwMode="auto">
                            <a:xfrm>
                              <a:off x="3424" y="2279"/>
                              <a:ext cx="56" cy="54"/>
                            </a:xfrm>
                            <a:custGeom>
                              <a:avLst/>
                              <a:gdLst>
                                <a:gd name="T0" fmla="*/ 0 w 124"/>
                                <a:gd name="T1" fmla="*/ 0 h 119"/>
                                <a:gd name="T2" fmla="*/ 0 w 124"/>
                                <a:gd name="T3" fmla="*/ 0 h 119"/>
                                <a:gd name="T4" fmla="*/ 0 w 124"/>
                                <a:gd name="T5" fmla="*/ 0 h 119"/>
                                <a:gd name="T6" fmla="*/ 0 w 124"/>
                                <a:gd name="T7" fmla="*/ 0 h 119"/>
                                <a:gd name="T8" fmla="*/ 0 w 124"/>
                                <a:gd name="T9" fmla="*/ 0 h 119"/>
                                <a:gd name="T10" fmla="*/ 0 w 124"/>
                                <a:gd name="T11" fmla="*/ 0 h 119"/>
                                <a:gd name="T12" fmla="*/ 0 w 124"/>
                                <a:gd name="T13" fmla="*/ 0 h 119"/>
                                <a:gd name="T14" fmla="*/ 0 w 124"/>
                                <a:gd name="T15" fmla="*/ 0 h 119"/>
                                <a:gd name="T16" fmla="*/ 0 w 124"/>
                                <a:gd name="T17" fmla="*/ 0 h 119"/>
                                <a:gd name="T18" fmla="*/ 0 w 124"/>
                                <a:gd name="T19" fmla="*/ 0 h 119"/>
                                <a:gd name="T20" fmla="*/ 0 w 124"/>
                                <a:gd name="T21" fmla="*/ 0 h 119"/>
                                <a:gd name="T22" fmla="*/ 0 w 124"/>
                                <a:gd name="T23" fmla="*/ 0 h 119"/>
                                <a:gd name="T24" fmla="*/ 0 w 124"/>
                                <a:gd name="T25" fmla="*/ 0 h 119"/>
                                <a:gd name="T26" fmla="*/ 0 w 124"/>
                                <a:gd name="T27" fmla="*/ 0 h 119"/>
                                <a:gd name="T28" fmla="*/ 0 w 124"/>
                                <a:gd name="T29" fmla="*/ 0 h 119"/>
                                <a:gd name="T30" fmla="*/ 0 w 124"/>
                                <a:gd name="T31" fmla="*/ 0 h 119"/>
                                <a:gd name="T32" fmla="*/ 0 w 124"/>
                                <a:gd name="T33" fmla="*/ 0 h 119"/>
                                <a:gd name="T34" fmla="*/ 0 w 124"/>
                                <a:gd name="T35" fmla="*/ 0 h 119"/>
                                <a:gd name="T36" fmla="*/ 0 w 124"/>
                                <a:gd name="T37" fmla="*/ 0 h 119"/>
                                <a:gd name="T38" fmla="*/ 0 w 124"/>
                                <a:gd name="T39" fmla="*/ 0 h 119"/>
                                <a:gd name="T40" fmla="*/ 0 w 124"/>
                                <a:gd name="T41" fmla="*/ 0 h 119"/>
                                <a:gd name="T42" fmla="*/ 0 w 124"/>
                                <a:gd name="T43" fmla="*/ 0 h 119"/>
                                <a:gd name="T44" fmla="*/ 0 w 124"/>
                                <a:gd name="T45" fmla="*/ 0 h 119"/>
                                <a:gd name="T46" fmla="*/ 0 w 124"/>
                                <a:gd name="T47" fmla="*/ 0 h 1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4"/>
                                <a:gd name="T73" fmla="*/ 0 h 119"/>
                                <a:gd name="T74" fmla="*/ 124 w 124"/>
                                <a:gd name="T75" fmla="*/ 119 h 1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4" h="119">
                                  <a:moveTo>
                                    <a:pt x="49" y="86"/>
                                  </a:moveTo>
                                  <a:lnTo>
                                    <a:pt x="10" y="28"/>
                                  </a:lnTo>
                                  <a:lnTo>
                                    <a:pt x="0" y="18"/>
                                  </a:lnTo>
                                  <a:lnTo>
                                    <a:pt x="8" y="0"/>
                                  </a:lnTo>
                                  <a:lnTo>
                                    <a:pt x="20" y="13"/>
                                  </a:lnTo>
                                  <a:lnTo>
                                    <a:pt x="39" y="2"/>
                                  </a:lnTo>
                                  <a:lnTo>
                                    <a:pt x="93" y="12"/>
                                  </a:lnTo>
                                  <a:lnTo>
                                    <a:pt x="104" y="25"/>
                                  </a:lnTo>
                                  <a:lnTo>
                                    <a:pt x="109" y="21"/>
                                  </a:lnTo>
                                  <a:lnTo>
                                    <a:pt x="119" y="25"/>
                                  </a:lnTo>
                                  <a:lnTo>
                                    <a:pt x="108" y="46"/>
                                  </a:lnTo>
                                  <a:lnTo>
                                    <a:pt x="124" y="59"/>
                                  </a:lnTo>
                                  <a:lnTo>
                                    <a:pt x="122" y="62"/>
                                  </a:lnTo>
                                  <a:lnTo>
                                    <a:pt x="114" y="64"/>
                                  </a:lnTo>
                                  <a:lnTo>
                                    <a:pt x="119" y="77"/>
                                  </a:lnTo>
                                  <a:lnTo>
                                    <a:pt x="112" y="82"/>
                                  </a:lnTo>
                                  <a:lnTo>
                                    <a:pt x="101" y="82"/>
                                  </a:lnTo>
                                  <a:lnTo>
                                    <a:pt x="106" y="90"/>
                                  </a:lnTo>
                                  <a:lnTo>
                                    <a:pt x="93" y="82"/>
                                  </a:lnTo>
                                  <a:lnTo>
                                    <a:pt x="90" y="86"/>
                                  </a:lnTo>
                                  <a:lnTo>
                                    <a:pt x="96" y="98"/>
                                  </a:lnTo>
                                  <a:lnTo>
                                    <a:pt x="85" y="104"/>
                                  </a:lnTo>
                                  <a:lnTo>
                                    <a:pt x="88" y="119"/>
                                  </a:lnTo>
                                  <a:lnTo>
                                    <a:pt x="49" y="86"/>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27" name="Freeform 1706"/>
                            <p:cNvSpPr>
                              <a:spLocks/>
                            </p:cNvSpPr>
                            <p:nvPr/>
                          </p:nvSpPr>
                          <p:spPr bwMode="auto">
                            <a:xfrm>
                              <a:off x="3394" y="2253"/>
                              <a:ext cx="86" cy="84"/>
                            </a:xfrm>
                            <a:custGeom>
                              <a:avLst/>
                              <a:gdLst>
                                <a:gd name="T0" fmla="*/ 0 w 187"/>
                                <a:gd name="T1" fmla="*/ 0 h 183"/>
                                <a:gd name="T2" fmla="*/ 0 w 187"/>
                                <a:gd name="T3" fmla="*/ 0 h 183"/>
                                <a:gd name="T4" fmla="*/ 0 w 187"/>
                                <a:gd name="T5" fmla="*/ 0 h 183"/>
                                <a:gd name="T6" fmla="*/ 0 w 187"/>
                                <a:gd name="T7" fmla="*/ 0 h 183"/>
                                <a:gd name="T8" fmla="*/ 0 w 187"/>
                                <a:gd name="T9" fmla="*/ 0 h 183"/>
                                <a:gd name="T10" fmla="*/ 0 w 187"/>
                                <a:gd name="T11" fmla="*/ 0 h 183"/>
                                <a:gd name="T12" fmla="*/ 0 w 187"/>
                                <a:gd name="T13" fmla="*/ 0 h 183"/>
                                <a:gd name="T14" fmla="*/ 0 w 187"/>
                                <a:gd name="T15" fmla="*/ 0 h 183"/>
                                <a:gd name="T16" fmla="*/ 0 w 187"/>
                                <a:gd name="T17" fmla="*/ 0 h 183"/>
                                <a:gd name="T18" fmla="*/ 0 w 187"/>
                                <a:gd name="T19" fmla="*/ 0 h 183"/>
                                <a:gd name="T20" fmla="*/ 0 w 187"/>
                                <a:gd name="T21" fmla="*/ 0 h 183"/>
                                <a:gd name="T22" fmla="*/ 0 w 187"/>
                                <a:gd name="T23" fmla="*/ 0 h 183"/>
                                <a:gd name="T24" fmla="*/ 0 w 187"/>
                                <a:gd name="T25" fmla="*/ 0 h 183"/>
                                <a:gd name="T26" fmla="*/ 0 w 187"/>
                                <a:gd name="T27" fmla="*/ 0 h 183"/>
                                <a:gd name="T28" fmla="*/ 0 w 187"/>
                                <a:gd name="T29" fmla="*/ 0 h 183"/>
                                <a:gd name="T30" fmla="*/ 0 w 187"/>
                                <a:gd name="T31" fmla="*/ 0 h 183"/>
                                <a:gd name="T32" fmla="*/ 0 w 187"/>
                                <a:gd name="T33" fmla="*/ 0 h 183"/>
                                <a:gd name="T34" fmla="*/ 0 w 187"/>
                                <a:gd name="T35" fmla="*/ 0 h 183"/>
                                <a:gd name="T36" fmla="*/ 0 w 187"/>
                                <a:gd name="T37" fmla="*/ 0 h 183"/>
                                <a:gd name="T38" fmla="*/ 0 w 187"/>
                                <a:gd name="T39" fmla="*/ 0 h 183"/>
                                <a:gd name="T40" fmla="*/ 0 w 187"/>
                                <a:gd name="T41" fmla="*/ 0 h 183"/>
                                <a:gd name="T42" fmla="*/ 0 w 187"/>
                                <a:gd name="T43" fmla="*/ 0 h 183"/>
                                <a:gd name="T44" fmla="*/ 0 w 187"/>
                                <a:gd name="T45" fmla="*/ 0 h 183"/>
                                <a:gd name="T46" fmla="*/ 0 w 187"/>
                                <a:gd name="T47" fmla="*/ 0 h 183"/>
                                <a:gd name="T48" fmla="*/ 0 w 187"/>
                                <a:gd name="T49" fmla="*/ 0 h 183"/>
                                <a:gd name="T50" fmla="*/ 0 w 187"/>
                                <a:gd name="T51" fmla="*/ 0 h 183"/>
                                <a:gd name="T52" fmla="*/ 0 w 187"/>
                                <a:gd name="T53" fmla="*/ 0 h 183"/>
                                <a:gd name="T54" fmla="*/ 0 w 187"/>
                                <a:gd name="T55" fmla="*/ 0 h 183"/>
                                <a:gd name="T56" fmla="*/ 0 w 187"/>
                                <a:gd name="T57" fmla="*/ 0 h 183"/>
                                <a:gd name="T58" fmla="*/ 0 w 187"/>
                                <a:gd name="T59" fmla="*/ 0 h 183"/>
                                <a:gd name="T60" fmla="*/ 0 w 187"/>
                                <a:gd name="T61" fmla="*/ 0 h 183"/>
                                <a:gd name="T62" fmla="*/ 0 w 187"/>
                                <a:gd name="T63" fmla="*/ 0 h 183"/>
                                <a:gd name="T64" fmla="*/ 0 w 187"/>
                                <a:gd name="T65" fmla="*/ 0 h 183"/>
                                <a:gd name="T66" fmla="*/ 0 w 187"/>
                                <a:gd name="T67" fmla="*/ 0 h 183"/>
                                <a:gd name="T68" fmla="*/ 0 w 187"/>
                                <a:gd name="T69" fmla="*/ 0 h 183"/>
                                <a:gd name="T70" fmla="*/ 0 w 187"/>
                                <a:gd name="T71" fmla="*/ 0 h 183"/>
                                <a:gd name="T72" fmla="*/ 0 w 187"/>
                                <a:gd name="T73" fmla="*/ 0 h 183"/>
                                <a:gd name="T74" fmla="*/ 0 w 187"/>
                                <a:gd name="T75" fmla="*/ 0 h 183"/>
                                <a:gd name="T76" fmla="*/ 0 w 187"/>
                                <a:gd name="T77" fmla="*/ 0 h 1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7"/>
                                <a:gd name="T118" fmla="*/ 0 h 183"/>
                                <a:gd name="T119" fmla="*/ 187 w 187"/>
                                <a:gd name="T120" fmla="*/ 183 h 1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7" h="183">
                                  <a:moveTo>
                                    <a:pt x="114" y="144"/>
                                  </a:moveTo>
                                  <a:lnTo>
                                    <a:pt x="153" y="177"/>
                                  </a:lnTo>
                                  <a:lnTo>
                                    <a:pt x="146" y="183"/>
                                  </a:lnTo>
                                  <a:lnTo>
                                    <a:pt x="137" y="174"/>
                                  </a:lnTo>
                                  <a:lnTo>
                                    <a:pt x="111" y="166"/>
                                  </a:lnTo>
                                  <a:lnTo>
                                    <a:pt x="125" y="166"/>
                                  </a:lnTo>
                                  <a:lnTo>
                                    <a:pt x="104" y="148"/>
                                  </a:lnTo>
                                  <a:lnTo>
                                    <a:pt x="76" y="144"/>
                                  </a:lnTo>
                                  <a:lnTo>
                                    <a:pt x="50" y="115"/>
                                  </a:lnTo>
                                  <a:lnTo>
                                    <a:pt x="57" y="107"/>
                                  </a:lnTo>
                                  <a:lnTo>
                                    <a:pt x="47" y="99"/>
                                  </a:lnTo>
                                  <a:lnTo>
                                    <a:pt x="41" y="76"/>
                                  </a:lnTo>
                                  <a:lnTo>
                                    <a:pt x="31" y="66"/>
                                  </a:lnTo>
                                  <a:lnTo>
                                    <a:pt x="24" y="65"/>
                                  </a:lnTo>
                                  <a:lnTo>
                                    <a:pt x="13" y="86"/>
                                  </a:lnTo>
                                  <a:lnTo>
                                    <a:pt x="8" y="84"/>
                                  </a:lnTo>
                                  <a:lnTo>
                                    <a:pt x="0" y="70"/>
                                  </a:lnTo>
                                  <a:lnTo>
                                    <a:pt x="2" y="53"/>
                                  </a:lnTo>
                                  <a:lnTo>
                                    <a:pt x="10" y="50"/>
                                  </a:lnTo>
                                  <a:lnTo>
                                    <a:pt x="26" y="43"/>
                                  </a:lnTo>
                                  <a:lnTo>
                                    <a:pt x="50" y="48"/>
                                  </a:lnTo>
                                  <a:lnTo>
                                    <a:pt x="60" y="17"/>
                                  </a:lnTo>
                                  <a:lnTo>
                                    <a:pt x="83" y="8"/>
                                  </a:lnTo>
                                  <a:lnTo>
                                    <a:pt x="86" y="0"/>
                                  </a:lnTo>
                                  <a:lnTo>
                                    <a:pt x="86" y="1"/>
                                  </a:lnTo>
                                  <a:lnTo>
                                    <a:pt x="137" y="43"/>
                                  </a:lnTo>
                                  <a:lnTo>
                                    <a:pt x="161" y="35"/>
                                  </a:lnTo>
                                  <a:lnTo>
                                    <a:pt x="169" y="60"/>
                                  </a:lnTo>
                                  <a:lnTo>
                                    <a:pt x="187" y="70"/>
                                  </a:lnTo>
                                  <a:lnTo>
                                    <a:pt x="177" y="71"/>
                                  </a:lnTo>
                                  <a:lnTo>
                                    <a:pt x="174" y="79"/>
                                  </a:lnTo>
                                  <a:lnTo>
                                    <a:pt x="169" y="83"/>
                                  </a:lnTo>
                                  <a:lnTo>
                                    <a:pt x="158" y="70"/>
                                  </a:lnTo>
                                  <a:lnTo>
                                    <a:pt x="104" y="60"/>
                                  </a:lnTo>
                                  <a:lnTo>
                                    <a:pt x="85" y="71"/>
                                  </a:lnTo>
                                  <a:lnTo>
                                    <a:pt x="73" y="58"/>
                                  </a:lnTo>
                                  <a:lnTo>
                                    <a:pt x="65" y="76"/>
                                  </a:lnTo>
                                  <a:lnTo>
                                    <a:pt x="75" y="86"/>
                                  </a:lnTo>
                                  <a:lnTo>
                                    <a:pt x="114" y="144"/>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28" name="Freeform 1707"/>
                            <p:cNvSpPr>
                              <a:spLocks/>
                            </p:cNvSpPr>
                            <p:nvPr/>
                          </p:nvSpPr>
                          <p:spPr bwMode="auto">
                            <a:xfrm>
                              <a:off x="3394" y="2253"/>
                              <a:ext cx="86" cy="84"/>
                            </a:xfrm>
                            <a:custGeom>
                              <a:avLst/>
                              <a:gdLst>
                                <a:gd name="T0" fmla="*/ 0 w 187"/>
                                <a:gd name="T1" fmla="*/ 0 h 183"/>
                                <a:gd name="T2" fmla="*/ 0 w 187"/>
                                <a:gd name="T3" fmla="*/ 0 h 183"/>
                                <a:gd name="T4" fmla="*/ 0 w 187"/>
                                <a:gd name="T5" fmla="*/ 0 h 183"/>
                                <a:gd name="T6" fmla="*/ 0 w 187"/>
                                <a:gd name="T7" fmla="*/ 0 h 183"/>
                                <a:gd name="T8" fmla="*/ 0 w 187"/>
                                <a:gd name="T9" fmla="*/ 0 h 183"/>
                                <a:gd name="T10" fmla="*/ 0 w 187"/>
                                <a:gd name="T11" fmla="*/ 0 h 183"/>
                                <a:gd name="T12" fmla="*/ 0 w 187"/>
                                <a:gd name="T13" fmla="*/ 0 h 183"/>
                                <a:gd name="T14" fmla="*/ 0 w 187"/>
                                <a:gd name="T15" fmla="*/ 0 h 183"/>
                                <a:gd name="T16" fmla="*/ 0 w 187"/>
                                <a:gd name="T17" fmla="*/ 0 h 183"/>
                                <a:gd name="T18" fmla="*/ 0 w 187"/>
                                <a:gd name="T19" fmla="*/ 0 h 183"/>
                                <a:gd name="T20" fmla="*/ 0 w 187"/>
                                <a:gd name="T21" fmla="*/ 0 h 183"/>
                                <a:gd name="T22" fmla="*/ 0 w 187"/>
                                <a:gd name="T23" fmla="*/ 0 h 183"/>
                                <a:gd name="T24" fmla="*/ 0 w 187"/>
                                <a:gd name="T25" fmla="*/ 0 h 183"/>
                                <a:gd name="T26" fmla="*/ 0 w 187"/>
                                <a:gd name="T27" fmla="*/ 0 h 183"/>
                                <a:gd name="T28" fmla="*/ 0 w 187"/>
                                <a:gd name="T29" fmla="*/ 0 h 183"/>
                                <a:gd name="T30" fmla="*/ 0 w 187"/>
                                <a:gd name="T31" fmla="*/ 0 h 183"/>
                                <a:gd name="T32" fmla="*/ 0 w 187"/>
                                <a:gd name="T33" fmla="*/ 0 h 183"/>
                                <a:gd name="T34" fmla="*/ 0 w 187"/>
                                <a:gd name="T35" fmla="*/ 0 h 183"/>
                                <a:gd name="T36" fmla="*/ 0 w 187"/>
                                <a:gd name="T37" fmla="*/ 0 h 183"/>
                                <a:gd name="T38" fmla="*/ 0 w 187"/>
                                <a:gd name="T39" fmla="*/ 0 h 183"/>
                                <a:gd name="T40" fmla="*/ 0 w 187"/>
                                <a:gd name="T41" fmla="*/ 0 h 183"/>
                                <a:gd name="T42" fmla="*/ 0 w 187"/>
                                <a:gd name="T43" fmla="*/ 0 h 183"/>
                                <a:gd name="T44" fmla="*/ 0 w 187"/>
                                <a:gd name="T45" fmla="*/ 0 h 183"/>
                                <a:gd name="T46" fmla="*/ 0 w 187"/>
                                <a:gd name="T47" fmla="*/ 0 h 183"/>
                                <a:gd name="T48" fmla="*/ 0 w 187"/>
                                <a:gd name="T49" fmla="*/ 0 h 183"/>
                                <a:gd name="T50" fmla="*/ 0 w 187"/>
                                <a:gd name="T51" fmla="*/ 0 h 183"/>
                                <a:gd name="T52" fmla="*/ 0 w 187"/>
                                <a:gd name="T53" fmla="*/ 0 h 183"/>
                                <a:gd name="T54" fmla="*/ 0 w 187"/>
                                <a:gd name="T55" fmla="*/ 0 h 183"/>
                                <a:gd name="T56" fmla="*/ 0 w 187"/>
                                <a:gd name="T57" fmla="*/ 0 h 183"/>
                                <a:gd name="T58" fmla="*/ 0 w 187"/>
                                <a:gd name="T59" fmla="*/ 0 h 183"/>
                                <a:gd name="T60" fmla="*/ 0 w 187"/>
                                <a:gd name="T61" fmla="*/ 0 h 183"/>
                                <a:gd name="T62" fmla="*/ 0 w 187"/>
                                <a:gd name="T63" fmla="*/ 0 h 183"/>
                                <a:gd name="T64" fmla="*/ 0 w 187"/>
                                <a:gd name="T65" fmla="*/ 0 h 183"/>
                                <a:gd name="T66" fmla="*/ 0 w 187"/>
                                <a:gd name="T67" fmla="*/ 0 h 183"/>
                                <a:gd name="T68" fmla="*/ 0 w 187"/>
                                <a:gd name="T69" fmla="*/ 0 h 183"/>
                                <a:gd name="T70" fmla="*/ 0 w 187"/>
                                <a:gd name="T71" fmla="*/ 0 h 183"/>
                                <a:gd name="T72" fmla="*/ 0 w 187"/>
                                <a:gd name="T73" fmla="*/ 0 h 183"/>
                                <a:gd name="T74" fmla="*/ 0 w 187"/>
                                <a:gd name="T75" fmla="*/ 0 h 183"/>
                                <a:gd name="T76" fmla="*/ 0 w 187"/>
                                <a:gd name="T77" fmla="*/ 0 h 1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7"/>
                                <a:gd name="T118" fmla="*/ 0 h 183"/>
                                <a:gd name="T119" fmla="*/ 187 w 187"/>
                                <a:gd name="T120" fmla="*/ 183 h 1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7" h="183">
                                  <a:moveTo>
                                    <a:pt x="114" y="144"/>
                                  </a:moveTo>
                                  <a:lnTo>
                                    <a:pt x="153" y="177"/>
                                  </a:lnTo>
                                  <a:lnTo>
                                    <a:pt x="146" y="183"/>
                                  </a:lnTo>
                                  <a:lnTo>
                                    <a:pt x="137" y="174"/>
                                  </a:lnTo>
                                  <a:lnTo>
                                    <a:pt x="111" y="166"/>
                                  </a:lnTo>
                                  <a:lnTo>
                                    <a:pt x="125" y="166"/>
                                  </a:lnTo>
                                  <a:lnTo>
                                    <a:pt x="104" y="148"/>
                                  </a:lnTo>
                                  <a:lnTo>
                                    <a:pt x="76" y="144"/>
                                  </a:lnTo>
                                  <a:lnTo>
                                    <a:pt x="50" y="115"/>
                                  </a:lnTo>
                                  <a:lnTo>
                                    <a:pt x="57" y="107"/>
                                  </a:lnTo>
                                  <a:lnTo>
                                    <a:pt x="47" y="99"/>
                                  </a:lnTo>
                                  <a:lnTo>
                                    <a:pt x="41" y="76"/>
                                  </a:lnTo>
                                  <a:lnTo>
                                    <a:pt x="31" y="66"/>
                                  </a:lnTo>
                                  <a:lnTo>
                                    <a:pt x="24" y="65"/>
                                  </a:lnTo>
                                  <a:lnTo>
                                    <a:pt x="13" y="86"/>
                                  </a:lnTo>
                                  <a:lnTo>
                                    <a:pt x="8" y="84"/>
                                  </a:lnTo>
                                  <a:lnTo>
                                    <a:pt x="0" y="70"/>
                                  </a:lnTo>
                                  <a:lnTo>
                                    <a:pt x="2" y="53"/>
                                  </a:lnTo>
                                  <a:lnTo>
                                    <a:pt x="10" y="50"/>
                                  </a:lnTo>
                                  <a:lnTo>
                                    <a:pt x="26" y="43"/>
                                  </a:lnTo>
                                  <a:lnTo>
                                    <a:pt x="50" y="48"/>
                                  </a:lnTo>
                                  <a:lnTo>
                                    <a:pt x="60" y="17"/>
                                  </a:lnTo>
                                  <a:lnTo>
                                    <a:pt x="83" y="8"/>
                                  </a:lnTo>
                                  <a:lnTo>
                                    <a:pt x="86" y="0"/>
                                  </a:lnTo>
                                  <a:lnTo>
                                    <a:pt x="86" y="1"/>
                                  </a:lnTo>
                                  <a:lnTo>
                                    <a:pt x="137" y="43"/>
                                  </a:lnTo>
                                  <a:lnTo>
                                    <a:pt x="161" y="35"/>
                                  </a:lnTo>
                                  <a:lnTo>
                                    <a:pt x="169" y="60"/>
                                  </a:lnTo>
                                  <a:lnTo>
                                    <a:pt x="187" y="70"/>
                                  </a:lnTo>
                                  <a:lnTo>
                                    <a:pt x="177" y="71"/>
                                  </a:lnTo>
                                  <a:lnTo>
                                    <a:pt x="174" y="79"/>
                                  </a:lnTo>
                                  <a:lnTo>
                                    <a:pt x="169" y="83"/>
                                  </a:lnTo>
                                  <a:lnTo>
                                    <a:pt x="158" y="70"/>
                                  </a:lnTo>
                                  <a:lnTo>
                                    <a:pt x="104" y="60"/>
                                  </a:lnTo>
                                  <a:lnTo>
                                    <a:pt x="85" y="71"/>
                                  </a:lnTo>
                                  <a:lnTo>
                                    <a:pt x="73" y="58"/>
                                  </a:lnTo>
                                  <a:lnTo>
                                    <a:pt x="65" y="76"/>
                                  </a:lnTo>
                                  <a:lnTo>
                                    <a:pt x="75" y="86"/>
                                  </a:lnTo>
                                  <a:lnTo>
                                    <a:pt x="114" y="144"/>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29" name="Freeform 1708"/>
                            <p:cNvSpPr>
                              <a:spLocks/>
                            </p:cNvSpPr>
                            <p:nvPr/>
                          </p:nvSpPr>
                          <p:spPr bwMode="auto">
                            <a:xfrm>
                              <a:off x="3391" y="2250"/>
                              <a:ext cx="42" cy="25"/>
                            </a:xfrm>
                            <a:custGeom>
                              <a:avLst/>
                              <a:gdLst>
                                <a:gd name="T0" fmla="*/ 0 w 93"/>
                                <a:gd name="T1" fmla="*/ 0 h 55"/>
                                <a:gd name="T2" fmla="*/ 0 w 93"/>
                                <a:gd name="T3" fmla="*/ 0 h 55"/>
                                <a:gd name="T4" fmla="*/ 0 w 93"/>
                                <a:gd name="T5" fmla="*/ 0 h 55"/>
                                <a:gd name="T6" fmla="*/ 0 w 93"/>
                                <a:gd name="T7" fmla="*/ 0 h 55"/>
                                <a:gd name="T8" fmla="*/ 0 w 93"/>
                                <a:gd name="T9" fmla="*/ 0 h 55"/>
                                <a:gd name="T10" fmla="*/ 0 w 93"/>
                                <a:gd name="T11" fmla="*/ 0 h 55"/>
                                <a:gd name="T12" fmla="*/ 0 w 93"/>
                                <a:gd name="T13" fmla="*/ 0 h 55"/>
                                <a:gd name="T14" fmla="*/ 0 w 93"/>
                                <a:gd name="T15" fmla="*/ 0 h 55"/>
                                <a:gd name="T16" fmla="*/ 0 w 93"/>
                                <a:gd name="T17" fmla="*/ 0 h 55"/>
                                <a:gd name="T18" fmla="*/ 0 w 93"/>
                                <a:gd name="T19" fmla="*/ 0 h 55"/>
                                <a:gd name="T20" fmla="*/ 0 w 93"/>
                                <a:gd name="T21" fmla="*/ 0 h 55"/>
                                <a:gd name="T22" fmla="*/ 0 w 93"/>
                                <a:gd name="T23" fmla="*/ 0 h 55"/>
                                <a:gd name="T24" fmla="*/ 0 w 93"/>
                                <a:gd name="T25" fmla="*/ 0 h 55"/>
                                <a:gd name="T26" fmla="*/ 0 w 93"/>
                                <a:gd name="T27" fmla="*/ 0 h 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3"/>
                                <a:gd name="T43" fmla="*/ 0 h 55"/>
                                <a:gd name="T44" fmla="*/ 93 w 93"/>
                                <a:gd name="T45" fmla="*/ 55 h 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3" h="55">
                                  <a:moveTo>
                                    <a:pt x="93" y="5"/>
                                  </a:moveTo>
                                  <a:lnTo>
                                    <a:pt x="90" y="13"/>
                                  </a:lnTo>
                                  <a:lnTo>
                                    <a:pt x="67" y="22"/>
                                  </a:lnTo>
                                  <a:lnTo>
                                    <a:pt x="57" y="53"/>
                                  </a:lnTo>
                                  <a:lnTo>
                                    <a:pt x="33" y="48"/>
                                  </a:lnTo>
                                  <a:lnTo>
                                    <a:pt x="17" y="55"/>
                                  </a:lnTo>
                                  <a:lnTo>
                                    <a:pt x="10" y="44"/>
                                  </a:lnTo>
                                  <a:lnTo>
                                    <a:pt x="5" y="27"/>
                                  </a:lnTo>
                                  <a:lnTo>
                                    <a:pt x="0" y="27"/>
                                  </a:lnTo>
                                  <a:lnTo>
                                    <a:pt x="9" y="16"/>
                                  </a:lnTo>
                                  <a:lnTo>
                                    <a:pt x="36" y="18"/>
                                  </a:lnTo>
                                  <a:lnTo>
                                    <a:pt x="85" y="0"/>
                                  </a:lnTo>
                                  <a:lnTo>
                                    <a:pt x="93" y="6"/>
                                  </a:lnTo>
                                  <a:lnTo>
                                    <a:pt x="93" y="5"/>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30" name="Freeform 1709"/>
                            <p:cNvSpPr>
                              <a:spLocks/>
                            </p:cNvSpPr>
                            <p:nvPr/>
                          </p:nvSpPr>
                          <p:spPr bwMode="auto">
                            <a:xfrm>
                              <a:off x="3391" y="2250"/>
                              <a:ext cx="42" cy="25"/>
                            </a:xfrm>
                            <a:custGeom>
                              <a:avLst/>
                              <a:gdLst>
                                <a:gd name="T0" fmla="*/ 0 w 93"/>
                                <a:gd name="T1" fmla="*/ 0 h 55"/>
                                <a:gd name="T2" fmla="*/ 0 w 93"/>
                                <a:gd name="T3" fmla="*/ 0 h 55"/>
                                <a:gd name="T4" fmla="*/ 0 w 93"/>
                                <a:gd name="T5" fmla="*/ 0 h 55"/>
                                <a:gd name="T6" fmla="*/ 0 w 93"/>
                                <a:gd name="T7" fmla="*/ 0 h 55"/>
                                <a:gd name="T8" fmla="*/ 0 w 93"/>
                                <a:gd name="T9" fmla="*/ 0 h 55"/>
                                <a:gd name="T10" fmla="*/ 0 w 93"/>
                                <a:gd name="T11" fmla="*/ 0 h 55"/>
                                <a:gd name="T12" fmla="*/ 0 w 93"/>
                                <a:gd name="T13" fmla="*/ 0 h 55"/>
                                <a:gd name="T14" fmla="*/ 0 w 93"/>
                                <a:gd name="T15" fmla="*/ 0 h 55"/>
                                <a:gd name="T16" fmla="*/ 0 w 93"/>
                                <a:gd name="T17" fmla="*/ 0 h 55"/>
                                <a:gd name="T18" fmla="*/ 0 w 93"/>
                                <a:gd name="T19" fmla="*/ 0 h 55"/>
                                <a:gd name="T20" fmla="*/ 0 w 93"/>
                                <a:gd name="T21" fmla="*/ 0 h 55"/>
                                <a:gd name="T22" fmla="*/ 0 w 93"/>
                                <a:gd name="T23" fmla="*/ 0 h 55"/>
                                <a:gd name="T24" fmla="*/ 0 w 93"/>
                                <a:gd name="T25" fmla="*/ 0 h 55"/>
                                <a:gd name="T26" fmla="*/ 0 w 93"/>
                                <a:gd name="T27" fmla="*/ 0 h 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3"/>
                                <a:gd name="T43" fmla="*/ 0 h 55"/>
                                <a:gd name="T44" fmla="*/ 93 w 93"/>
                                <a:gd name="T45" fmla="*/ 55 h 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3" h="55">
                                  <a:moveTo>
                                    <a:pt x="93" y="5"/>
                                  </a:moveTo>
                                  <a:lnTo>
                                    <a:pt x="90" y="13"/>
                                  </a:lnTo>
                                  <a:lnTo>
                                    <a:pt x="67" y="22"/>
                                  </a:lnTo>
                                  <a:lnTo>
                                    <a:pt x="57" y="53"/>
                                  </a:lnTo>
                                  <a:lnTo>
                                    <a:pt x="33" y="48"/>
                                  </a:lnTo>
                                  <a:lnTo>
                                    <a:pt x="17" y="55"/>
                                  </a:lnTo>
                                  <a:lnTo>
                                    <a:pt x="10" y="44"/>
                                  </a:lnTo>
                                  <a:lnTo>
                                    <a:pt x="5" y="27"/>
                                  </a:lnTo>
                                  <a:lnTo>
                                    <a:pt x="0" y="27"/>
                                  </a:lnTo>
                                  <a:lnTo>
                                    <a:pt x="9" y="16"/>
                                  </a:lnTo>
                                  <a:lnTo>
                                    <a:pt x="36" y="18"/>
                                  </a:lnTo>
                                  <a:lnTo>
                                    <a:pt x="85" y="0"/>
                                  </a:lnTo>
                                  <a:lnTo>
                                    <a:pt x="93" y="6"/>
                                  </a:lnTo>
                                  <a:lnTo>
                                    <a:pt x="93" y="5"/>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31" name="Freeform 1710"/>
                            <p:cNvSpPr>
                              <a:spLocks/>
                            </p:cNvSpPr>
                            <p:nvPr/>
                          </p:nvSpPr>
                          <p:spPr bwMode="auto">
                            <a:xfrm>
                              <a:off x="3532" y="2035"/>
                              <a:ext cx="140" cy="117"/>
                            </a:xfrm>
                            <a:custGeom>
                              <a:avLst/>
                              <a:gdLst>
                                <a:gd name="T0" fmla="*/ 0 w 304"/>
                                <a:gd name="T1" fmla="*/ 0 h 256"/>
                                <a:gd name="T2" fmla="*/ 0 w 304"/>
                                <a:gd name="T3" fmla="*/ 0 h 256"/>
                                <a:gd name="T4" fmla="*/ 0 w 304"/>
                                <a:gd name="T5" fmla="*/ 0 h 256"/>
                                <a:gd name="T6" fmla="*/ 0 w 304"/>
                                <a:gd name="T7" fmla="*/ 0 h 256"/>
                                <a:gd name="T8" fmla="*/ 0 w 304"/>
                                <a:gd name="T9" fmla="*/ 0 h 256"/>
                                <a:gd name="T10" fmla="*/ 0 w 304"/>
                                <a:gd name="T11" fmla="*/ 0 h 256"/>
                                <a:gd name="T12" fmla="*/ 0 w 304"/>
                                <a:gd name="T13" fmla="*/ 0 h 256"/>
                                <a:gd name="T14" fmla="*/ 0 w 304"/>
                                <a:gd name="T15" fmla="*/ 0 h 256"/>
                                <a:gd name="T16" fmla="*/ 0 w 304"/>
                                <a:gd name="T17" fmla="*/ 0 h 256"/>
                                <a:gd name="T18" fmla="*/ 0 w 304"/>
                                <a:gd name="T19" fmla="*/ 0 h 256"/>
                                <a:gd name="T20" fmla="*/ 0 w 304"/>
                                <a:gd name="T21" fmla="*/ 0 h 256"/>
                                <a:gd name="T22" fmla="*/ 0 w 304"/>
                                <a:gd name="T23" fmla="*/ 0 h 256"/>
                                <a:gd name="T24" fmla="*/ 0 w 304"/>
                                <a:gd name="T25" fmla="*/ 0 h 256"/>
                                <a:gd name="T26" fmla="*/ 0 w 304"/>
                                <a:gd name="T27" fmla="*/ 0 h 256"/>
                                <a:gd name="T28" fmla="*/ 0 w 304"/>
                                <a:gd name="T29" fmla="*/ 0 h 256"/>
                                <a:gd name="T30" fmla="*/ 0 w 304"/>
                                <a:gd name="T31" fmla="*/ 0 h 256"/>
                                <a:gd name="T32" fmla="*/ 0 w 304"/>
                                <a:gd name="T33" fmla="*/ 0 h 256"/>
                                <a:gd name="T34" fmla="*/ 0 w 304"/>
                                <a:gd name="T35" fmla="*/ 0 h 256"/>
                                <a:gd name="T36" fmla="*/ 0 w 304"/>
                                <a:gd name="T37" fmla="*/ 0 h 256"/>
                                <a:gd name="T38" fmla="*/ 0 w 304"/>
                                <a:gd name="T39" fmla="*/ 0 h 256"/>
                                <a:gd name="T40" fmla="*/ 0 w 304"/>
                                <a:gd name="T41" fmla="*/ 0 h 256"/>
                                <a:gd name="T42" fmla="*/ 0 w 304"/>
                                <a:gd name="T43" fmla="*/ 0 h 256"/>
                                <a:gd name="T44" fmla="*/ 0 w 304"/>
                                <a:gd name="T45" fmla="*/ 0 h 256"/>
                                <a:gd name="T46" fmla="*/ 0 w 304"/>
                                <a:gd name="T47" fmla="*/ 0 h 256"/>
                                <a:gd name="T48" fmla="*/ 0 w 304"/>
                                <a:gd name="T49" fmla="*/ 0 h 256"/>
                                <a:gd name="T50" fmla="*/ 0 w 304"/>
                                <a:gd name="T51" fmla="*/ 0 h 256"/>
                                <a:gd name="T52" fmla="*/ 0 w 304"/>
                                <a:gd name="T53" fmla="*/ 0 h 256"/>
                                <a:gd name="T54" fmla="*/ 0 w 304"/>
                                <a:gd name="T55" fmla="*/ 0 h 256"/>
                                <a:gd name="T56" fmla="*/ 0 w 304"/>
                                <a:gd name="T57" fmla="*/ 0 h 256"/>
                                <a:gd name="T58" fmla="*/ 0 w 304"/>
                                <a:gd name="T59" fmla="*/ 0 h 256"/>
                                <a:gd name="T60" fmla="*/ 0 w 304"/>
                                <a:gd name="T61" fmla="*/ 0 h 256"/>
                                <a:gd name="T62" fmla="*/ 0 w 304"/>
                                <a:gd name="T63" fmla="*/ 0 h 256"/>
                                <a:gd name="T64" fmla="*/ 0 w 304"/>
                                <a:gd name="T65" fmla="*/ 0 h 256"/>
                                <a:gd name="T66" fmla="*/ 0 w 304"/>
                                <a:gd name="T67" fmla="*/ 0 h 256"/>
                                <a:gd name="T68" fmla="*/ 0 w 304"/>
                                <a:gd name="T69" fmla="*/ 0 h 256"/>
                                <a:gd name="T70" fmla="*/ 0 w 304"/>
                                <a:gd name="T71" fmla="*/ 0 h 256"/>
                                <a:gd name="T72" fmla="*/ 0 w 304"/>
                                <a:gd name="T73" fmla="*/ 0 h 256"/>
                                <a:gd name="T74" fmla="*/ 0 w 304"/>
                                <a:gd name="T75" fmla="*/ 0 h 256"/>
                                <a:gd name="T76" fmla="*/ 0 w 304"/>
                                <a:gd name="T77" fmla="*/ 0 h 256"/>
                                <a:gd name="T78" fmla="*/ 0 w 304"/>
                                <a:gd name="T79" fmla="*/ 0 h 256"/>
                                <a:gd name="T80" fmla="*/ 0 w 304"/>
                                <a:gd name="T81" fmla="*/ 0 h 256"/>
                                <a:gd name="T82" fmla="*/ 0 w 304"/>
                                <a:gd name="T83" fmla="*/ 0 h 256"/>
                                <a:gd name="T84" fmla="*/ 0 w 304"/>
                                <a:gd name="T85" fmla="*/ 0 h 256"/>
                                <a:gd name="T86" fmla="*/ 0 w 304"/>
                                <a:gd name="T87" fmla="*/ 0 h 256"/>
                                <a:gd name="T88" fmla="*/ 0 w 304"/>
                                <a:gd name="T89" fmla="*/ 0 h 256"/>
                                <a:gd name="T90" fmla="*/ 0 w 304"/>
                                <a:gd name="T91" fmla="*/ 0 h 256"/>
                                <a:gd name="T92" fmla="*/ 0 w 304"/>
                                <a:gd name="T93" fmla="*/ 0 h 256"/>
                                <a:gd name="T94" fmla="*/ 0 w 304"/>
                                <a:gd name="T95" fmla="*/ 0 h 256"/>
                                <a:gd name="T96" fmla="*/ 0 w 304"/>
                                <a:gd name="T97" fmla="*/ 0 h 256"/>
                                <a:gd name="T98" fmla="*/ 0 w 304"/>
                                <a:gd name="T99" fmla="*/ 0 h 256"/>
                                <a:gd name="T100" fmla="*/ 0 w 304"/>
                                <a:gd name="T101" fmla="*/ 0 h 256"/>
                                <a:gd name="T102" fmla="*/ 0 w 304"/>
                                <a:gd name="T103" fmla="*/ 0 h 256"/>
                                <a:gd name="T104" fmla="*/ 0 w 304"/>
                                <a:gd name="T105" fmla="*/ 0 h 256"/>
                                <a:gd name="T106" fmla="*/ 0 w 304"/>
                                <a:gd name="T107" fmla="*/ 0 h 256"/>
                                <a:gd name="T108" fmla="*/ 0 w 304"/>
                                <a:gd name="T109" fmla="*/ 0 h 256"/>
                                <a:gd name="T110" fmla="*/ 0 w 304"/>
                                <a:gd name="T111" fmla="*/ 0 h 256"/>
                                <a:gd name="T112" fmla="*/ 0 w 304"/>
                                <a:gd name="T113" fmla="*/ 0 h 256"/>
                                <a:gd name="T114" fmla="*/ 0 w 304"/>
                                <a:gd name="T115" fmla="*/ 0 h 256"/>
                                <a:gd name="T116" fmla="*/ 0 w 304"/>
                                <a:gd name="T117" fmla="*/ 0 h 256"/>
                                <a:gd name="T118" fmla="*/ 0 w 304"/>
                                <a:gd name="T119" fmla="*/ 0 h 2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04"/>
                                <a:gd name="T181" fmla="*/ 0 h 256"/>
                                <a:gd name="T182" fmla="*/ 304 w 304"/>
                                <a:gd name="T183" fmla="*/ 256 h 2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04" h="256">
                                  <a:moveTo>
                                    <a:pt x="8" y="241"/>
                                  </a:moveTo>
                                  <a:lnTo>
                                    <a:pt x="9" y="220"/>
                                  </a:lnTo>
                                  <a:lnTo>
                                    <a:pt x="0" y="205"/>
                                  </a:lnTo>
                                  <a:lnTo>
                                    <a:pt x="19" y="184"/>
                                  </a:lnTo>
                                  <a:lnTo>
                                    <a:pt x="11" y="121"/>
                                  </a:lnTo>
                                  <a:lnTo>
                                    <a:pt x="55" y="117"/>
                                  </a:lnTo>
                                  <a:lnTo>
                                    <a:pt x="53" y="109"/>
                                  </a:lnTo>
                                  <a:lnTo>
                                    <a:pt x="70" y="103"/>
                                  </a:lnTo>
                                  <a:lnTo>
                                    <a:pt x="81" y="109"/>
                                  </a:lnTo>
                                  <a:lnTo>
                                    <a:pt x="86" y="109"/>
                                  </a:lnTo>
                                  <a:lnTo>
                                    <a:pt x="79" y="96"/>
                                  </a:lnTo>
                                  <a:lnTo>
                                    <a:pt x="88" y="65"/>
                                  </a:lnTo>
                                  <a:lnTo>
                                    <a:pt x="112" y="56"/>
                                  </a:lnTo>
                                  <a:lnTo>
                                    <a:pt x="117" y="46"/>
                                  </a:lnTo>
                                  <a:lnTo>
                                    <a:pt x="107" y="43"/>
                                  </a:lnTo>
                                  <a:lnTo>
                                    <a:pt x="107" y="34"/>
                                  </a:lnTo>
                                  <a:lnTo>
                                    <a:pt x="117" y="28"/>
                                  </a:lnTo>
                                  <a:lnTo>
                                    <a:pt x="125" y="18"/>
                                  </a:lnTo>
                                  <a:lnTo>
                                    <a:pt x="138" y="20"/>
                                  </a:lnTo>
                                  <a:lnTo>
                                    <a:pt x="153" y="2"/>
                                  </a:lnTo>
                                  <a:lnTo>
                                    <a:pt x="162" y="0"/>
                                  </a:lnTo>
                                  <a:lnTo>
                                    <a:pt x="164" y="3"/>
                                  </a:lnTo>
                                  <a:lnTo>
                                    <a:pt x="195" y="8"/>
                                  </a:lnTo>
                                  <a:lnTo>
                                    <a:pt x="202" y="13"/>
                                  </a:lnTo>
                                  <a:lnTo>
                                    <a:pt x="200" y="23"/>
                                  </a:lnTo>
                                  <a:lnTo>
                                    <a:pt x="224" y="16"/>
                                  </a:lnTo>
                                  <a:lnTo>
                                    <a:pt x="247" y="30"/>
                                  </a:lnTo>
                                  <a:lnTo>
                                    <a:pt x="245" y="44"/>
                                  </a:lnTo>
                                  <a:lnTo>
                                    <a:pt x="250" y="54"/>
                                  </a:lnTo>
                                  <a:lnTo>
                                    <a:pt x="245" y="73"/>
                                  </a:lnTo>
                                  <a:lnTo>
                                    <a:pt x="263" y="106"/>
                                  </a:lnTo>
                                  <a:lnTo>
                                    <a:pt x="275" y="114"/>
                                  </a:lnTo>
                                  <a:lnTo>
                                    <a:pt x="276" y="127"/>
                                  </a:lnTo>
                                  <a:lnTo>
                                    <a:pt x="291" y="126"/>
                                  </a:lnTo>
                                  <a:lnTo>
                                    <a:pt x="299" y="129"/>
                                  </a:lnTo>
                                  <a:lnTo>
                                    <a:pt x="301" y="137"/>
                                  </a:lnTo>
                                  <a:lnTo>
                                    <a:pt x="304" y="139"/>
                                  </a:lnTo>
                                  <a:lnTo>
                                    <a:pt x="304" y="147"/>
                                  </a:lnTo>
                                  <a:lnTo>
                                    <a:pt x="288" y="161"/>
                                  </a:lnTo>
                                  <a:lnTo>
                                    <a:pt x="267" y="155"/>
                                  </a:lnTo>
                                  <a:lnTo>
                                    <a:pt x="259" y="163"/>
                                  </a:lnTo>
                                  <a:lnTo>
                                    <a:pt x="265" y="173"/>
                                  </a:lnTo>
                                  <a:lnTo>
                                    <a:pt x="275" y="213"/>
                                  </a:lnTo>
                                  <a:lnTo>
                                    <a:pt x="250" y="218"/>
                                  </a:lnTo>
                                  <a:lnTo>
                                    <a:pt x="241" y="228"/>
                                  </a:lnTo>
                                  <a:lnTo>
                                    <a:pt x="237" y="251"/>
                                  </a:lnTo>
                                  <a:lnTo>
                                    <a:pt x="231" y="256"/>
                                  </a:lnTo>
                                  <a:lnTo>
                                    <a:pt x="224" y="251"/>
                                  </a:lnTo>
                                  <a:lnTo>
                                    <a:pt x="203" y="254"/>
                                  </a:lnTo>
                                  <a:lnTo>
                                    <a:pt x="190" y="241"/>
                                  </a:lnTo>
                                  <a:lnTo>
                                    <a:pt x="180" y="253"/>
                                  </a:lnTo>
                                  <a:lnTo>
                                    <a:pt x="161" y="243"/>
                                  </a:lnTo>
                                  <a:lnTo>
                                    <a:pt x="145" y="251"/>
                                  </a:lnTo>
                                  <a:lnTo>
                                    <a:pt x="140" y="243"/>
                                  </a:lnTo>
                                  <a:lnTo>
                                    <a:pt x="132" y="243"/>
                                  </a:lnTo>
                                  <a:lnTo>
                                    <a:pt x="122" y="233"/>
                                  </a:lnTo>
                                  <a:lnTo>
                                    <a:pt x="88" y="223"/>
                                  </a:lnTo>
                                  <a:lnTo>
                                    <a:pt x="45" y="225"/>
                                  </a:lnTo>
                                  <a:lnTo>
                                    <a:pt x="37" y="235"/>
                                  </a:lnTo>
                                  <a:lnTo>
                                    <a:pt x="8" y="241"/>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32" name="Freeform 1711"/>
                            <p:cNvSpPr>
                              <a:spLocks/>
                            </p:cNvSpPr>
                            <p:nvPr/>
                          </p:nvSpPr>
                          <p:spPr bwMode="auto">
                            <a:xfrm>
                              <a:off x="3532" y="2035"/>
                              <a:ext cx="140" cy="117"/>
                            </a:xfrm>
                            <a:custGeom>
                              <a:avLst/>
                              <a:gdLst>
                                <a:gd name="T0" fmla="*/ 0 w 304"/>
                                <a:gd name="T1" fmla="*/ 0 h 256"/>
                                <a:gd name="T2" fmla="*/ 0 w 304"/>
                                <a:gd name="T3" fmla="*/ 0 h 256"/>
                                <a:gd name="T4" fmla="*/ 0 w 304"/>
                                <a:gd name="T5" fmla="*/ 0 h 256"/>
                                <a:gd name="T6" fmla="*/ 0 w 304"/>
                                <a:gd name="T7" fmla="*/ 0 h 256"/>
                                <a:gd name="T8" fmla="*/ 0 w 304"/>
                                <a:gd name="T9" fmla="*/ 0 h 256"/>
                                <a:gd name="T10" fmla="*/ 0 w 304"/>
                                <a:gd name="T11" fmla="*/ 0 h 256"/>
                                <a:gd name="T12" fmla="*/ 0 w 304"/>
                                <a:gd name="T13" fmla="*/ 0 h 256"/>
                                <a:gd name="T14" fmla="*/ 0 w 304"/>
                                <a:gd name="T15" fmla="*/ 0 h 256"/>
                                <a:gd name="T16" fmla="*/ 0 w 304"/>
                                <a:gd name="T17" fmla="*/ 0 h 256"/>
                                <a:gd name="T18" fmla="*/ 0 w 304"/>
                                <a:gd name="T19" fmla="*/ 0 h 256"/>
                                <a:gd name="T20" fmla="*/ 0 w 304"/>
                                <a:gd name="T21" fmla="*/ 0 h 256"/>
                                <a:gd name="T22" fmla="*/ 0 w 304"/>
                                <a:gd name="T23" fmla="*/ 0 h 256"/>
                                <a:gd name="T24" fmla="*/ 0 w 304"/>
                                <a:gd name="T25" fmla="*/ 0 h 256"/>
                                <a:gd name="T26" fmla="*/ 0 w 304"/>
                                <a:gd name="T27" fmla="*/ 0 h 256"/>
                                <a:gd name="T28" fmla="*/ 0 w 304"/>
                                <a:gd name="T29" fmla="*/ 0 h 256"/>
                                <a:gd name="T30" fmla="*/ 0 w 304"/>
                                <a:gd name="T31" fmla="*/ 0 h 256"/>
                                <a:gd name="T32" fmla="*/ 0 w 304"/>
                                <a:gd name="T33" fmla="*/ 0 h 256"/>
                                <a:gd name="T34" fmla="*/ 0 w 304"/>
                                <a:gd name="T35" fmla="*/ 0 h 256"/>
                                <a:gd name="T36" fmla="*/ 0 w 304"/>
                                <a:gd name="T37" fmla="*/ 0 h 256"/>
                                <a:gd name="T38" fmla="*/ 0 w 304"/>
                                <a:gd name="T39" fmla="*/ 0 h 256"/>
                                <a:gd name="T40" fmla="*/ 0 w 304"/>
                                <a:gd name="T41" fmla="*/ 0 h 256"/>
                                <a:gd name="T42" fmla="*/ 0 w 304"/>
                                <a:gd name="T43" fmla="*/ 0 h 256"/>
                                <a:gd name="T44" fmla="*/ 0 w 304"/>
                                <a:gd name="T45" fmla="*/ 0 h 256"/>
                                <a:gd name="T46" fmla="*/ 0 w 304"/>
                                <a:gd name="T47" fmla="*/ 0 h 256"/>
                                <a:gd name="T48" fmla="*/ 0 w 304"/>
                                <a:gd name="T49" fmla="*/ 0 h 256"/>
                                <a:gd name="T50" fmla="*/ 0 w 304"/>
                                <a:gd name="T51" fmla="*/ 0 h 256"/>
                                <a:gd name="T52" fmla="*/ 0 w 304"/>
                                <a:gd name="T53" fmla="*/ 0 h 256"/>
                                <a:gd name="T54" fmla="*/ 0 w 304"/>
                                <a:gd name="T55" fmla="*/ 0 h 256"/>
                                <a:gd name="T56" fmla="*/ 0 w 304"/>
                                <a:gd name="T57" fmla="*/ 0 h 256"/>
                                <a:gd name="T58" fmla="*/ 0 w 304"/>
                                <a:gd name="T59" fmla="*/ 0 h 256"/>
                                <a:gd name="T60" fmla="*/ 0 w 304"/>
                                <a:gd name="T61" fmla="*/ 0 h 256"/>
                                <a:gd name="T62" fmla="*/ 0 w 304"/>
                                <a:gd name="T63" fmla="*/ 0 h 256"/>
                                <a:gd name="T64" fmla="*/ 0 w 304"/>
                                <a:gd name="T65" fmla="*/ 0 h 256"/>
                                <a:gd name="T66" fmla="*/ 0 w 304"/>
                                <a:gd name="T67" fmla="*/ 0 h 256"/>
                                <a:gd name="T68" fmla="*/ 0 w 304"/>
                                <a:gd name="T69" fmla="*/ 0 h 256"/>
                                <a:gd name="T70" fmla="*/ 0 w 304"/>
                                <a:gd name="T71" fmla="*/ 0 h 256"/>
                                <a:gd name="T72" fmla="*/ 0 w 304"/>
                                <a:gd name="T73" fmla="*/ 0 h 256"/>
                                <a:gd name="T74" fmla="*/ 0 w 304"/>
                                <a:gd name="T75" fmla="*/ 0 h 256"/>
                                <a:gd name="T76" fmla="*/ 0 w 304"/>
                                <a:gd name="T77" fmla="*/ 0 h 256"/>
                                <a:gd name="T78" fmla="*/ 0 w 304"/>
                                <a:gd name="T79" fmla="*/ 0 h 256"/>
                                <a:gd name="T80" fmla="*/ 0 w 304"/>
                                <a:gd name="T81" fmla="*/ 0 h 256"/>
                                <a:gd name="T82" fmla="*/ 0 w 304"/>
                                <a:gd name="T83" fmla="*/ 0 h 256"/>
                                <a:gd name="T84" fmla="*/ 0 w 304"/>
                                <a:gd name="T85" fmla="*/ 0 h 256"/>
                                <a:gd name="T86" fmla="*/ 0 w 304"/>
                                <a:gd name="T87" fmla="*/ 0 h 256"/>
                                <a:gd name="T88" fmla="*/ 0 w 304"/>
                                <a:gd name="T89" fmla="*/ 0 h 256"/>
                                <a:gd name="T90" fmla="*/ 0 w 304"/>
                                <a:gd name="T91" fmla="*/ 0 h 256"/>
                                <a:gd name="T92" fmla="*/ 0 w 304"/>
                                <a:gd name="T93" fmla="*/ 0 h 256"/>
                                <a:gd name="T94" fmla="*/ 0 w 304"/>
                                <a:gd name="T95" fmla="*/ 0 h 256"/>
                                <a:gd name="T96" fmla="*/ 0 w 304"/>
                                <a:gd name="T97" fmla="*/ 0 h 256"/>
                                <a:gd name="T98" fmla="*/ 0 w 304"/>
                                <a:gd name="T99" fmla="*/ 0 h 256"/>
                                <a:gd name="T100" fmla="*/ 0 w 304"/>
                                <a:gd name="T101" fmla="*/ 0 h 256"/>
                                <a:gd name="T102" fmla="*/ 0 w 304"/>
                                <a:gd name="T103" fmla="*/ 0 h 256"/>
                                <a:gd name="T104" fmla="*/ 0 w 304"/>
                                <a:gd name="T105" fmla="*/ 0 h 256"/>
                                <a:gd name="T106" fmla="*/ 0 w 304"/>
                                <a:gd name="T107" fmla="*/ 0 h 256"/>
                                <a:gd name="T108" fmla="*/ 0 w 304"/>
                                <a:gd name="T109" fmla="*/ 0 h 256"/>
                                <a:gd name="T110" fmla="*/ 0 w 304"/>
                                <a:gd name="T111" fmla="*/ 0 h 256"/>
                                <a:gd name="T112" fmla="*/ 0 w 304"/>
                                <a:gd name="T113" fmla="*/ 0 h 256"/>
                                <a:gd name="T114" fmla="*/ 0 w 304"/>
                                <a:gd name="T115" fmla="*/ 0 h 256"/>
                                <a:gd name="T116" fmla="*/ 0 w 304"/>
                                <a:gd name="T117" fmla="*/ 0 h 256"/>
                                <a:gd name="T118" fmla="*/ 0 w 304"/>
                                <a:gd name="T119" fmla="*/ 0 h 2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04"/>
                                <a:gd name="T181" fmla="*/ 0 h 256"/>
                                <a:gd name="T182" fmla="*/ 304 w 304"/>
                                <a:gd name="T183" fmla="*/ 256 h 2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04" h="256">
                                  <a:moveTo>
                                    <a:pt x="8" y="241"/>
                                  </a:moveTo>
                                  <a:lnTo>
                                    <a:pt x="9" y="220"/>
                                  </a:lnTo>
                                  <a:lnTo>
                                    <a:pt x="0" y="205"/>
                                  </a:lnTo>
                                  <a:lnTo>
                                    <a:pt x="19" y="184"/>
                                  </a:lnTo>
                                  <a:lnTo>
                                    <a:pt x="11" y="121"/>
                                  </a:lnTo>
                                  <a:lnTo>
                                    <a:pt x="55" y="117"/>
                                  </a:lnTo>
                                  <a:lnTo>
                                    <a:pt x="53" y="109"/>
                                  </a:lnTo>
                                  <a:lnTo>
                                    <a:pt x="70" y="103"/>
                                  </a:lnTo>
                                  <a:lnTo>
                                    <a:pt x="81" y="109"/>
                                  </a:lnTo>
                                  <a:lnTo>
                                    <a:pt x="86" y="109"/>
                                  </a:lnTo>
                                  <a:lnTo>
                                    <a:pt x="79" y="96"/>
                                  </a:lnTo>
                                  <a:lnTo>
                                    <a:pt x="88" y="65"/>
                                  </a:lnTo>
                                  <a:lnTo>
                                    <a:pt x="112" y="56"/>
                                  </a:lnTo>
                                  <a:lnTo>
                                    <a:pt x="117" y="46"/>
                                  </a:lnTo>
                                  <a:lnTo>
                                    <a:pt x="107" y="43"/>
                                  </a:lnTo>
                                  <a:lnTo>
                                    <a:pt x="107" y="34"/>
                                  </a:lnTo>
                                  <a:lnTo>
                                    <a:pt x="117" y="28"/>
                                  </a:lnTo>
                                  <a:lnTo>
                                    <a:pt x="125" y="18"/>
                                  </a:lnTo>
                                  <a:lnTo>
                                    <a:pt x="138" y="20"/>
                                  </a:lnTo>
                                  <a:lnTo>
                                    <a:pt x="153" y="2"/>
                                  </a:lnTo>
                                  <a:lnTo>
                                    <a:pt x="162" y="0"/>
                                  </a:lnTo>
                                  <a:lnTo>
                                    <a:pt x="164" y="3"/>
                                  </a:lnTo>
                                  <a:lnTo>
                                    <a:pt x="195" y="8"/>
                                  </a:lnTo>
                                  <a:lnTo>
                                    <a:pt x="202" y="13"/>
                                  </a:lnTo>
                                  <a:lnTo>
                                    <a:pt x="200" y="23"/>
                                  </a:lnTo>
                                  <a:lnTo>
                                    <a:pt x="224" y="16"/>
                                  </a:lnTo>
                                  <a:lnTo>
                                    <a:pt x="247" y="30"/>
                                  </a:lnTo>
                                  <a:lnTo>
                                    <a:pt x="245" y="44"/>
                                  </a:lnTo>
                                  <a:lnTo>
                                    <a:pt x="250" y="54"/>
                                  </a:lnTo>
                                  <a:lnTo>
                                    <a:pt x="245" y="73"/>
                                  </a:lnTo>
                                  <a:lnTo>
                                    <a:pt x="263" y="106"/>
                                  </a:lnTo>
                                  <a:lnTo>
                                    <a:pt x="275" y="114"/>
                                  </a:lnTo>
                                  <a:lnTo>
                                    <a:pt x="276" y="127"/>
                                  </a:lnTo>
                                  <a:lnTo>
                                    <a:pt x="291" y="126"/>
                                  </a:lnTo>
                                  <a:lnTo>
                                    <a:pt x="299" y="129"/>
                                  </a:lnTo>
                                  <a:lnTo>
                                    <a:pt x="301" y="137"/>
                                  </a:lnTo>
                                  <a:lnTo>
                                    <a:pt x="304" y="139"/>
                                  </a:lnTo>
                                  <a:lnTo>
                                    <a:pt x="304" y="147"/>
                                  </a:lnTo>
                                  <a:lnTo>
                                    <a:pt x="288" y="161"/>
                                  </a:lnTo>
                                  <a:lnTo>
                                    <a:pt x="267" y="155"/>
                                  </a:lnTo>
                                  <a:lnTo>
                                    <a:pt x="259" y="163"/>
                                  </a:lnTo>
                                  <a:lnTo>
                                    <a:pt x="265" y="173"/>
                                  </a:lnTo>
                                  <a:lnTo>
                                    <a:pt x="275" y="213"/>
                                  </a:lnTo>
                                  <a:lnTo>
                                    <a:pt x="250" y="218"/>
                                  </a:lnTo>
                                  <a:lnTo>
                                    <a:pt x="241" y="228"/>
                                  </a:lnTo>
                                  <a:lnTo>
                                    <a:pt x="237" y="251"/>
                                  </a:lnTo>
                                  <a:lnTo>
                                    <a:pt x="231" y="256"/>
                                  </a:lnTo>
                                  <a:lnTo>
                                    <a:pt x="224" y="251"/>
                                  </a:lnTo>
                                  <a:lnTo>
                                    <a:pt x="203" y="254"/>
                                  </a:lnTo>
                                  <a:lnTo>
                                    <a:pt x="190" y="241"/>
                                  </a:lnTo>
                                  <a:lnTo>
                                    <a:pt x="180" y="253"/>
                                  </a:lnTo>
                                  <a:lnTo>
                                    <a:pt x="161" y="243"/>
                                  </a:lnTo>
                                  <a:lnTo>
                                    <a:pt x="145" y="251"/>
                                  </a:lnTo>
                                  <a:lnTo>
                                    <a:pt x="140" y="243"/>
                                  </a:lnTo>
                                  <a:lnTo>
                                    <a:pt x="132" y="243"/>
                                  </a:lnTo>
                                  <a:lnTo>
                                    <a:pt x="122" y="233"/>
                                  </a:lnTo>
                                  <a:lnTo>
                                    <a:pt x="88" y="223"/>
                                  </a:lnTo>
                                  <a:lnTo>
                                    <a:pt x="45" y="225"/>
                                  </a:lnTo>
                                  <a:lnTo>
                                    <a:pt x="37" y="235"/>
                                  </a:lnTo>
                                  <a:lnTo>
                                    <a:pt x="8" y="241"/>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33" name="Freeform 1712"/>
                            <p:cNvSpPr>
                              <a:spLocks/>
                            </p:cNvSpPr>
                            <p:nvPr/>
                          </p:nvSpPr>
                          <p:spPr bwMode="auto">
                            <a:xfrm>
                              <a:off x="3401" y="2069"/>
                              <a:ext cx="143" cy="132"/>
                            </a:xfrm>
                            <a:custGeom>
                              <a:avLst/>
                              <a:gdLst>
                                <a:gd name="T0" fmla="*/ 0 w 313"/>
                                <a:gd name="T1" fmla="*/ 0 h 292"/>
                                <a:gd name="T2" fmla="*/ 0 w 313"/>
                                <a:gd name="T3" fmla="*/ 0 h 292"/>
                                <a:gd name="T4" fmla="*/ 0 w 313"/>
                                <a:gd name="T5" fmla="*/ 0 h 292"/>
                                <a:gd name="T6" fmla="*/ 0 w 313"/>
                                <a:gd name="T7" fmla="*/ 0 h 292"/>
                                <a:gd name="T8" fmla="*/ 0 w 313"/>
                                <a:gd name="T9" fmla="*/ 0 h 292"/>
                                <a:gd name="T10" fmla="*/ 0 w 313"/>
                                <a:gd name="T11" fmla="*/ 0 h 292"/>
                                <a:gd name="T12" fmla="*/ 0 w 313"/>
                                <a:gd name="T13" fmla="*/ 0 h 292"/>
                                <a:gd name="T14" fmla="*/ 0 w 313"/>
                                <a:gd name="T15" fmla="*/ 0 h 292"/>
                                <a:gd name="T16" fmla="*/ 0 w 313"/>
                                <a:gd name="T17" fmla="*/ 0 h 292"/>
                                <a:gd name="T18" fmla="*/ 0 w 313"/>
                                <a:gd name="T19" fmla="*/ 0 h 292"/>
                                <a:gd name="T20" fmla="*/ 0 w 313"/>
                                <a:gd name="T21" fmla="*/ 0 h 292"/>
                                <a:gd name="T22" fmla="*/ 0 w 313"/>
                                <a:gd name="T23" fmla="*/ 0 h 292"/>
                                <a:gd name="T24" fmla="*/ 0 w 313"/>
                                <a:gd name="T25" fmla="*/ 0 h 292"/>
                                <a:gd name="T26" fmla="*/ 0 w 313"/>
                                <a:gd name="T27" fmla="*/ 0 h 292"/>
                                <a:gd name="T28" fmla="*/ 0 w 313"/>
                                <a:gd name="T29" fmla="*/ 0 h 292"/>
                                <a:gd name="T30" fmla="*/ 0 w 313"/>
                                <a:gd name="T31" fmla="*/ 0 h 292"/>
                                <a:gd name="T32" fmla="*/ 0 w 313"/>
                                <a:gd name="T33" fmla="*/ 0 h 292"/>
                                <a:gd name="T34" fmla="*/ 0 w 313"/>
                                <a:gd name="T35" fmla="*/ 0 h 292"/>
                                <a:gd name="T36" fmla="*/ 0 w 313"/>
                                <a:gd name="T37" fmla="*/ 0 h 292"/>
                                <a:gd name="T38" fmla="*/ 0 w 313"/>
                                <a:gd name="T39" fmla="*/ 0 h 292"/>
                                <a:gd name="T40" fmla="*/ 0 w 313"/>
                                <a:gd name="T41" fmla="*/ 0 h 292"/>
                                <a:gd name="T42" fmla="*/ 0 w 313"/>
                                <a:gd name="T43" fmla="*/ 0 h 292"/>
                                <a:gd name="T44" fmla="*/ 0 w 313"/>
                                <a:gd name="T45" fmla="*/ 0 h 292"/>
                                <a:gd name="T46" fmla="*/ 0 w 313"/>
                                <a:gd name="T47" fmla="*/ 0 h 292"/>
                                <a:gd name="T48" fmla="*/ 0 w 313"/>
                                <a:gd name="T49" fmla="*/ 0 h 292"/>
                                <a:gd name="T50" fmla="*/ 0 w 313"/>
                                <a:gd name="T51" fmla="*/ 0 h 292"/>
                                <a:gd name="T52" fmla="*/ 0 w 313"/>
                                <a:gd name="T53" fmla="*/ 0 h 292"/>
                                <a:gd name="T54" fmla="*/ 0 w 313"/>
                                <a:gd name="T55" fmla="*/ 0 h 292"/>
                                <a:gd name="T56" fmla="*/ 0 w 313"/>
                                <a:gd name="T57" fmla="*/ 0 h 292"/>
                                <a:gd name="T58" fmla="*/ 0 w 313"/>
                                <a:gd name="T59" fmla="*/ 0 h 292"/>
                                <a:gd name="T60" fmla="*/ 0 w 313"/>
                                <a:gd name="T61" fmla="*/ 0 h 292"/>
                                <a:gd name="T62" fmla="*/ 0 w 313"/>
                                <a:gd name="T63" fmla="*/ 0 h 292"/>
                                <a:gd name="T64" fmla="*/ 0 w 313"/>
                                <a:gd name="T65" fmla="*/ 0 h 292"/>
                                <a:gd name="T66" fmla="*/ 0 w 313"/>
                                <a:gd name="T67" fmla="*/ 0 h 292"/>
                                <a:gd name="T68" fmla="*/ 0 w 313"/>
                                <a:gd name="T69" fmla="*/ 0 h 292"/>
                                <a:gd name="T70" fmla="*/ 0 w 313"/>
                                <a:gd name="T71" fmla="*/ 0 h 292"/>
                                <a:gd name="T72" fmla="*/ 0 w 313"/>
                                <a:gd name="T73" fmla="*/ 0 h 292"/>
                                <a:gd name="T74" fmla="*/ 0 w 313"/>
                                <a:gd name="T75" fmla="*/ 0 h 292"/>
                                <a:gd name="T76" fmla="*/ 0 w 313"/>
                                <a:gd name="T77" fmla="*/ 0 h 292"/>
                                <a:gd name="T78" fmla="*/ 0 w 313"/>
                                <a:gd name="T79" fmla="*/ 0 h 292"/>
                                <a:gd name="T80" fmla="*/ 0 w 313"/>
                                <a:gd name="T81" fmla="*/ 0 h 292"/>
                                <a:gd name="T82" fmla="*/ 0 w 313"/>
                                <a:gd name="T83" fmla="*/ 0 h 2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13"/>
                                <a:gd name="T127" fmla="*/ 0 h 292"/>
                                <a:gd name="T128" fmla="*/ 313 w 313"/>
                                <a:gd name="T129" fmla="*/ 292 h 2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13" h="292">
                                  <a:moveTo>
                                    <a:pt x="298" y="48"/>
                                  </a:moveTo>
                                  <a:lnTo>
                                    <a:pt x="306" y="111"/>
                                  </a:lnTo>
                                  <a:lnTo>
                                    <a:pt x="287" y="132"/>
                                  </a:lnTo>
                                  <a:lnTo>
                                    <a:pt x="296" y="147"/>
                                  </a:lnTo>
                                  <a:lnTo>
                                    <a:pt x="295" y="168"/>
                                  </a:lnTo>
                                  <a:lnTo>
                                    <a:pt x="313" y="219"/>
                                  </a:lnTo>
                                  <a:lnTo>
                                    <a:pt x="280" y="253"/>
                                  </a:lnTo>
                                  <a:lnTo>
                                    <a:pt x="270" y="276"/>
                                  </a:lnTo>
                                  <a:lnTo>
                                    <a:pt x="270" y="292"/>
                                  </a:lnTo>
                                  <a:lnTo>
                                    <a:pt x="262" y="292"/>
                                  </a:lnTo>
                                  <a:lnTo>
                                    <a:pt x="230" y="276"/>
                                  </a:lnTo>
                                  <a:lnTo>
                                    <a:pt x="183" y="285"/>
                                  </a:lnTo>
                                  <a:lnTo>
                                    <a:pt x="168" y="271"/>
                                  </a:lnTo>
                                  <a:lnTo>
                                    <a:pt x="153" y="276"/>
                                  </a:lnTo>
                                  <a:lnTo>
                                    <a:pt x="137" y="266"/>
                                  </a:lnTo>
                                  <a:lnTo>
                                    <a:pt x="114" y="245"/>
                                  </a:lnTo>
                                  <a:lnTo>
                                    <a:pt x="113" y="233"/>
                                  </a:lnTo>
                                  <a:lnTo>
                                    <a:pt x="88" y="228"/>
                                  </a:lnTo>
                                  <a:lnTo>
                                    <a:pt x="82" y="238"/>
                                  </a:lnTo>
                                  <a:lnTo>
                                    <a:pt x="56" y="212"/>
                                  </a:lnTo>
                                  <a:lnTo>
                                    <a:pt x="33" y="199"/>
                                  </a:lnTo>
                                  <a:lnTo>
                                    <a:pt x="18" y="207"/>
                                  </a:lnTo>
                                  <a:lnTo>
                                    <a:pt x="25" y="180"/>
                                  </a:lnTo>
                                  <a:lnTo>
                                    <a:pt x="15" y="167"/>
                                  </a:lnTo>
                                  <a:lnTo>
                                    <a:pt x="8" y="113"/>
                                  </a:lnTo>
                                  <a:lnTo>
                                    <a:pt x="0" y="106"/>
                                  </a:lnTo>
                                  <a:lnTo>
                                    <a:pt x="7" y="80"/>
                                  </a:lnTo>
                                  <a:lnTo>
                                    <a:pt x="0" y="56"/>
                                  </a:lnTo>
                                  <a:lnTo>
                                    <a:pt x="10" y="61"/>
                                  </a:lnTo>
                                  <a:lnTo>
                                    <a:pt x="13" y="53"/>
                                  </a:lnTo>
                                  <a:lnTo>
                                    <a:pt x="4" y="51"/>
                                  </a:lnTo>
                                  <a:lnTo>
                                    <a:pt x="8" y="46"/>
                                  </a:lnTo>
                                  <a:lnTo>
                                    <a:pt x="98" y="4"/>
                                  </a:lnTo>
                                  <a:lnTo>
                                    <a:pt x="142" y="0"/>
                                  </a:lnTo>
                                  <a:lnTo>
                                    <a:pt x="145" y="10"/>
                                  </a:lnTo>
                                  <a:lnTo>
                                    <a:pt x="135" y="7"/>
                                  </a:lnTo>
                                  <a:lnTo>
                                    <a:pt x="145" y="30"/>
                                  </a:lnTo>
                                  <a:lnTo>
                                    <a:pt x="173" y="20"/>
                                  </a:lnTo>
                                  <a:lnTo>
                                    <a:pt x="217" y="27"/>
                                  </a:lnTo>
                                  <a:lnTo>
                                    <a:pt x="274" y="23"/>
                                  </a:lnTo>
                                  <a:lnTo>
                                    <a:pt x="296" y="40"/>
                                  </a:lnTo>
                                  <a:lnTo>
                                    <a:pt x="298" y="48"/>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34" name="Freeform 1713"/>
                            <p:cNvSpPr>
                              <a:spLocks/>
                            </p:cNvSpPr>
                            <p:nvPr/>
                          </p:nvSpPr>
                          <p:spPr bwMode="auto">
                            <a:xfrm>
                              <a:off x="3401" y="2069"/>
                              <a:ext cx="143" cy="132"/>
                            </a:xfrm>
                            <a:custGeom>
                              <a:avLst/>
                              <a:gdLst>
                                <a:gd name="T0" fmla="*/ 0 w 313"/>
                                <a:gd name="T1" fmla="*/ 0 h 292"/>
                                <a:gd name="T2" fmla="*/ 0 w 313"/>
                                <a:gd name="T3" fmla="*/ 0 h 292"/>
                                <a:gd name="T4" fmla="*/ 0 w 313"/>
                                <a:gd name="T5" fmla="*/ 0 h 292"/>
                                <a:gd name="T6" fmla="*/ 0 w 313"/>
                                <a:gd name="T7" fmla="*/ 0 h 292"/>
                                <a:gd name="T8" fmla="*/ 0 w 313"/>
                                <a:gd name="T9" fmla="*/ 0 h 292"/>
                                <a:gd name="T10" fmla="*/ 0 w 313"/>
                                <a:gd name="T11" fmla="*/ 0 h 292"/>
                                <a:gd name="T12" fmla="*/ 0 w 313"/>
                                <a:gd name="T13" fmla="*/ 0 h 292"/>
                                <a:gd name="T14" fmla="*/ 0 w 313"/>
                                <a:gd name="T15" fmla="*/ 0 h 292"/>
                                <a:gd name="T16" fmla="*/ 0 w 313"/>
                                <a:gd name="T17" fmla="*/ 0 h 292"/>
                                <a:gd name="T18" fmla="*/ 0 w 313"/>
                                <a:gd name="T19" fmla="*/ 0 h 292"/>
                                <a:gd name="T20" fmla="*/ 0 w 313"/>
                                <a:gd name="T21" fmla="*/ 0 h 292"/>
                                <a:gd name="T22" fmla="*/ 0 w 313"/>
                                <a:gd name="T23" fmla="*/ 0 h 292"/>
                                <a:gd name="T24" fmla="*/ 0 w 313"/>
                                <a:gd name="T25" fmla="*/ 0 h 292"/>
                                <a:gd name="T26" fmla="*/ 0 w 313"/>
                                <a:gd name="T27" fmla="*/ 0 h 292"/>
                                <a:gd name="T28" fmla="*/ 0 w 313"/>
                                <a:gd name="T29" fmla="*/ 0 h 292"/>
                                <a:gd name="T30" fmla="*/ 0 w 313"/>
                                <a:gd name="T31" fmla="*/ 0 h 292"/>
                                <a:gd name="T32" fmla="*/ 0 w 313"/>
                                <a:gd name="T33" fmla="*/ 0 h 292"/>
                                <a:gd name="T34" fmla="*/ 0 w 313"/>
                                <a:gd name="T35" fmla="*/ 0 h 292"/>
                                <a:gd name="T36" fmla="*/ 0 w 313"/>
                                <a:gd name="T37" fmla="*/ 0 h 292"/>
                                <a:gd name="T38" fmla="*/ 0 w 313"/>
                                <a:gd name="T39" fmla="*/ 0 h 292"/>
                                <a:gd name="T40" fmla="*/ 0 w 313"/>
                                <a:gd name="T41" fmla="*/ 0 h 292"/>
                                <a:gd name="T42" fmla="*/ 0 w 313"/>
                                <a:gd name="T43" fmla="*/ 0 h 292"/>
                                <a:gd name="T44" fmla="*/ 0 w 313"/>
                                <a:gd name="T45" fmla="*/ 0 h 292"/>
                                <a:gd name="T46" fmla="*/ 0 w 313"/>
                                <a:gd name="T47" fmla="*/ 0 h 292"/>
                                <a:gd name="T48" fmla="*/ 0 w 313"/>
                                <a:gd name="T49" fmla="*/ 0 h 292"/>
                                <a:gd name="T50" fmla="*/ 0 w 313"/>
                                <a:gd name="T51" fmla="*/ 0 h 292"/>
                                <a:gd name="T52" fmla="*/ 0 w 313"/>
                                <a:gd name="T53" fmla="*/ 0 h 292"/>
                                <a:gd name="T54" fmla="*/ 0 w 313"/>
                                <a:gd name="T55" fmla="*/ 0 h 292"/>
                                <a:gd name="T56" fmla="*/ 0 w 313"/>
                                <a:gd name="T57" fmla="*/ 0 h 292"/>
                                <a:gd name="T58" fmla="*/ 0 w 313"/>
                                <a:gd name="T59" fmla="*/ 0 h 292"/>
                                <a:gd name="T60" fmla="*/ 0 w 313"/>
                                <a:gd name="T61" fmla="*/ 0 h 292"/>
                                <a:gd name="T62" fmla="*/ 0 w 313"/>
                                <a:gd name="T63" fmla="*/ 0 h 292"/>
                                <a:gd name="T64" fmla="*/ 0 w 313"/>
                                <a:gd name="T65" fmla="*/ 0 h 292"/>
                                <a:gd name="T66" fmla="*/ 0 w 313"/>
                                <a:gd name="T67" fmla="*/ 0 h 292"/>
                                <a:gd name="T68" fmla="*/ 0 w 313"/>
                                <a:gd name="T69" fmla="*/ 0 h 292"/>
                                <a:gd name="T70" fmla="*/ 0 w 313"/>
                                <a:gd name="T71" fmla="*/ 0 h 292"/>
                                <a:gd name="T72" fmla="*/ 0 w 313"/>
                                <a:gd name="T73" fmla="*/ 0 h 292"/>
                                <a:gd name="T74" fmla="*/ 0 w 313"/>
                                <a:gd name="T75" fmla="*/ 0 h 292"/>
                                <a:gd name="T76" fmla="*/ 0 w 313"/>
                                <a:gd name="T77" fmla="*/ 0 h 292"/>
                                <a:gd name="T78" fmla="*/ 0 w 313"/>
                                <a:gd name="T79" fmla="*/ 0 h 292"/>
                                <a:gd name="T80" fmla="*/ 0 w 313"/>
                                <a:gd name="T81" fmla="*/ 0 h 292"/>
                                <a:gd name="T82" fmla="*/ 0 w 313"/>
                                <a:gd name="T83" fmla="*/ 0 h 2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13"/>
                                <a:gd name="T127" fmla="*/ 0 h 292"/>
                                <a:gd name="T128" fmla="*/ 313 w 313"/>
                                <a:gd name="T129" fmla="*/ 292 h 2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13" h="292">
                                  <a:moveTo>
                                    <a:pt x="298" y="48"/>
                                  </a:moveTo>
                                  <a:lnTo>
                                    <a:pt x="306" y="111"/>
                                  </a:lnTo>
                                  <a:lnTo>
                                    <a:pt x="287" y="132"/>
                                  </a:lnTo>
                                  <a:lnTo>
                                    <a:pt x="296" y="147"/>
                                  </a:lnTo>
                                  <a:lnTo>
                                    <a:pt x="295" y="168"/>
                                  </a:lnTo>
                                  <a:lnTo>
                                    <a:pt x="313" y="219"/>
                                  </a:lnTo>
                                  <a:lnTo>
                                    <a:pt x="280" y="253"/>
                                  </a:lnTo>
                                  <a:lnTo>
                                    <a:pt x="270" y="276"/>
                                  </a:lnTo>
                                  <a:lnTo>
                                    <a:pt x="270" y="292"/>
                                  </a:lnTo>
                                  <a:lnTo>
                                    <a:pt x="262" y="292"/>
                                  </a:lnTo>
                                  <a:lnTo>
                                    <a:pt x="230" y="276"/>
                                  </a:lnTo>
                                  <a:lnTo>
                                    <a:pt x="183" y="285"/>
                                  </a:lnTo>
                                  <a:lnTo>
                                    <a:pt x="168" y="271"/>
                                  </a:lnTo>
                                  <a:lnTo>
                                    <a:pt x="153" y="276"/>
                                  </a:lnTo>
                                  <a:lnTo>
                                    <a:pt x="137" y="266"/>
                                  </a:lnTo>
                                  <a:lnTo>
                                    <a:pt x="114" y="245"/>
                                  </a:lnTo>
                                  <a:lnTo>
                                    <a:pt x="113" y="233"/>
                                  </a:lnTo>
                                  <a:lnTo>
                                    <a:pt x="88" y="228"/>
                                  </a:lnTo>
                                  <a:lnTo>
                                    <a:pt x="82" y="238"/>
                                  </a:lnTo>
                                  <a:lnTo>
                                    <a:pt x="56" y="212"/>
                                  </a:lnTo>
                                  <a:lnTo>
                                    <a:pt x="33" y="199"/>
                                  </a:lnTo>
                                  <a:lnTo>
                                    <a:pt x="18" y="207"/>
                                  </a:lnTo>
                                  <a:lnTo>
                                    <a:pt x="25" y="180"/>
                                  </a:lnTo>
                                  <a:lnTo>
                                    <a:pt x="15" y="167"/>
                                  </a:lnTo>
                                  <a:lnTo>
                                    <a:pt x="8" y="113"/>
                                  </a:lnTo>
                                  <a:lnTo>
                                    <a:pt x="0" y="106"/>
                                  </a:lnTo>
                                  <a:lnTo>
                                    <a:pt x="7" y="80"/>
                                  </a:lnTo>
                                  <a:lnTo>
                                    <a:pt x="0" y="56"/>
                                  </a:lnTo>
                                  <a:lnTo>
                                    <a:pt x="10" y="61"/>
                                  </a:lnTo>
                                  <a:lnTo>
                                    <a:pt x="13" y="53"/>
                                  </a:lnTo>
                                  <a:lnTo>
                                    <a:pt x="4" y="51"/>
                                  </a:lnTo>
                                  <a:lnTo>
                                    <a:pt x="8" y="46"/>
                                  </a:lnTo>
                                  <a:lnTo>
                                    <a:pt x="98" y="4"/>
                                  </a:lnTo>
                                  <a:lnTo>
                                    <a:pt x="142" y="0"/>
                                  </a:lnTo>
                                  <a:lnTo>
                                    <a:pt x="145" y="10"/>
                                  </a:lnTo>
                                  <a:lnTo>
                                    <a:pt x="135" y="7"/>
                                  </a:lnTo>
                                  <a:lnTo>
                                    <a:pt x="145" y="30"/>
                                  </a:lnTo>
                                  <a:lnTo>
                                    <a:pt x="173" y="20"/>
                                  </a:lnTo>
                                  <a:lnTo>
                                    <a:pt x="217" y="27"/>
                                  </a:lnTo>
                                  <a:lnTo>
                                    <a:pt x="274" y="23"/>
                                  </a:lnTo>
                                  <a:lnTo>
                                    <a:pt x="296" y="40"/>
                                  </a:lnTo>
                                  <a:lnTo>
                                    <a:pt x="298" y="48"/>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35" name="Freeform 1714"/>
                            <p:cNvSpPr>
                              <a:spLocks/>
                            </p:cNvSpPr>
                            <p:nvPr/>
                          </p:nvSpPr>
                          <p:spPr bwMode="auto">
                            <a:xfrm>
                              <a:off x="3500" y="2027"/>
                              <a:ext cx="86" cy="63"/>
                            </a:xfrm>
                            <a:custGeom>
                              <a:avLst/>
                              <a:gdLst>
                                <a:gd name="T0" fmla="*/ 0 w 189"/>
                                <a:gd name="T1" fmla="*/ 0 h 139"/>
                                <a:gd name="T2" fmla="*/ 0 w 189"/>
                                <a:gd name="T3" fmla="*/ 0 h 139"/>
                                <a:gd name="T4" fmla="*/ 0 w 189"/>
                                <a:gd name="T5" fmla="*/ 0 h 139"/>
                                <a:gd name="T6" fmla="*/ 0 w 189"/>
                                <a:gd name="T7" fmla="*/ 0 h 139"/>
                                <a:gd name="T8" fmla="*/ 0 w 189"/>
                                <a:gd name="T9" fmla="*/ 0 h 139"/>
                                <a:gd name="T10" fmla="*/ 0 w 189"/>
                                <a:gd name="T11" fmla="*/ 0 h 139"/>
                                <a:gd name="T12" fmla="*/ 0 w 189"/>
                                <a:gd name="T13" fmla="*/ 0 h 139"/>
                                <a:gd name="T14" fmla="*/ 0 w 189"/>
                                <a:gd name="T15" fmla="*/ 0 h 139"/>
                                <a:gd name="T16" fmla="*/ 0 w 189"/>
                                <a:gd name="T17" fmla="*/ 0 h 139"/>
                                <a:gd name="T18" fmla="*/ 0 w 189"/>
                                <a:gd name="T19" fmla="*/ 0 h 139"/>
                                <a:gd name="T20" fmla="*/ 0 w 189"/>
                                <a:gd name="T21" fmla="*/ 0 h 139"/>
                                <a:gd name="T22" fmla="*/ 0 w 189"/>
                                <a:gd name="T23" fmla="*/ 0 h 139"/>
                                <a:gd name="T24" fmla="*/ 0 w 189"/>
                                <a:gd name="T25" fmla="*/ 0 h 139"/>
                                <a:gd name="T26" fmla="*/ 0 w 189"/>
                                <a:gd name="T27" fmla="*/ 0 h 139"/>
                                <a:gd name="T28" fmla="*/ 0 w 189"/>
                                <a:gd name="T29" fmla="*/ 0 h 139"/>
                                <a:gd name="T30" fmla="*/ 0 w 189"/>
                                <a:gd name="T31" fmla="*/ 0 h 139"/>
                                <a:gd name="T32" fmla="*/ 0 w 189"/>
                                <a:gd name="T33" fmla="*/ 0 h 139"/>
                                <a:gd name="T34" fmla="*/ 0 w 189"/>
                                <a:gd name="T35" fmla="*/ 0 h 139"/>
                                <a:gd name="T36" fmla="*/ 0 w 189"/>
                                <a:gd name="T37" fmla="*/ 0 h 139"/>
                                <a:gd name="T38" fmla="*/ 0 w 189"/>
                                <a:gd name="T39" fmla="*/ 0 h 139"/>
                                <a:gd name="T40" fmla="*/ 0 w 189"/>
                                <a:gd name="T41" fmla="*/ 0 h 139"/>
                                <a:gd name="T42" fmla="*/ 0 w 189"/>
                                <a:gd name="T43" fmla="*/ 0 h 139"/>
                                <a:gd name="T44" fmla="*/ 0 w 189"/>
                                <a:gd name="T45" fmla="*/ 0 h 139"/>
                                <a:gd name="T46" fmla="*/ 0 w 189"/>
                                <a:gd name="T47" fmla="*/ 0 h 139"/>
                                <a:gd name="T48" fmla="*/ 0 w 189"/>
                                <a:gd name="T49" fmla="*/ 0 h 139"/>
                                <a:gd name="T50" fmla="*/ 0 w 189"/>
                                <a:gd name="T51" fmla="*/ 0 h 139"/>
                                <a:gd name="T52" fmla="*/ 0 w 189"/>
                                <a:gd name="T53" fmla="*/ 0 h 139"/>
                                <a:gd name="T54" fmla="*/ 0 w 189"/>
                                <a:gd name="T55" fmla="*/ 0 h 139"/>
                                <a:gd name="T56" fmla="*/ 0 w 189"/>
                                <a:gd name="T57" fmla="*/ 0 h 139"/>
                                <a:gd name="T58" fmla="*/ 0 w 189"/>
                                <a:gd name="T59" fmla="*/ 0 h 1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9"/>
                                <a:gd name="T91" fmla="*/ 0 h 139"/>
                                <a:gd name="T92" fmla="*/ 189 w 189"/>
                                <a:gd name="T93" fmla="*/ 139 h 13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9" h="139">
                                  <a:moveTo>
                                    <a:pt x="59" y="114"/>
                                  </a:moveTo>
                                  <a:lnTo>
                                    <a:pt x="64" y="91"/>
                                  </a:lnTo>
                                  <a:lnTo>
                                    <a:pt x="57" y="78"/>
                                  </a:lnTo>
                                  <a:lnTo>
                                    <a:pt x="34" y="75"/>
                                  </a:lnTo>
                                  <a:lnTo>
                                    <a:pt x="8" y="64"/>
                                  </a:lnTo>
                                  <a:lnTo>
                                    <a:pt x="0" y="15"/>
                                  </a:lnTo>
                                  <a:lnTo>
                                    <a:pt x="8" y="21"/>
                                  </a:lnTo>
                                  <a:lnTo>
                                    <a:pt x="18" y="12"/>
                                  </a:lnTo>
                                  <a:lnTo>
                                    <a:pt x="41" y="2"/>
                                  </a:lnTo>
                                  <a:lnTo>
                                    <a:pt x="91" y="4"/>
                                  </a:lnTo>
                                  <a:lnTo>
                                    <a:pt x="108" y="10"/>
                                  </a:lnTo>
                                  <a:lnTo>
                                    <a:pt x="127" y="0"/>
                                  </a:lnTo>
                                  <a:lnTo>
                                    <a:pt x="137" y="17"/>
                                  </a:lnTo>
                                  <a:lnTo>
                                    <a:pt x="150" y="18"/>
                                  </a:lnTo>
                                  <a:lnTo>
                                    <a:pt x="176" y="39"/>
                                  </a:lnTo>
                                  <a:lnTo>
                                    <a:pt x="189" y="46"/>
                                  </a:lnTo>
                                  <a:lnTo>
                                    <a:pt x="179" y="52"/>
                                  </a:lnTo>
                                  <a:lnTo>
                                    <a:pt x="179" y="61"/>
                                  </a:lnTo>
                                  <a:lnTo>
                                    <a:pt x="189" y="64"/>
                                  </a:lnTo>
                                  <a:lnTo>
                                    <a:pt x="184" y="74"/>
                                  </a:lnTo>
                                  <a:lnTo>
                                    <a:pt x="160" y="83"/>
                                  </a:lnTo>
                                  <a:lnTo>
                                    <a:pt x="151" y="114"/>
                                  </a:lnTo>
                                  <a:lnTo>
                                    <a:pt x="158" y="127"/>
                                  </a:lnTo>
                                  <a:lnTo>
                                    <a:pt x="153" y="127"/>
                                  </a:lnTo>
                                  <a:lnTo>
                                    <a:pt x="142" y="121"/>
                                  </a:lnTo>
                                  <a:lnTo>
                                    <a:pt x="125" y="127"/>
                                  </a:lnTo>
                                  <a:lnTo>
                                    <a:pt x="127" y="135"/>
                                  </a:lnTo>
                                  <a:lnTo>
                                    <a:pt x="83" y="139"/>
                                  </a:lnTo>
                                  <a:lnTo>
                                    <a:pt x="81" y="131"/>
                                  </a:lnTo>
                                  <a:lnTo>
                                    <a:pt x="59" y="114"/>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36" name="Freeform 1715"/>
                            <p:cNvSpPr>
                              <a:spLocks/>
                            </p:cNvSpPr>
                            <p:nvPr/>
                          </p:nvSpPr>
                          <p:spPr bwMode="auto">
                            <a:xfrm>
                              <a:off x="3500" y="2027"/>
                              <a:ext cx="86" cy="63"/>
                            </a:xfrm>
                            <a:custGeom>
                              <a:avLst/>
                              <a:gdLst>
                                <a:gd name="T0" fmla="*/ 0 w 189"/>
                                <a:gd name="T1" fmla="*/ 0 h 139"/>
                                <a:gd name="T2" fmla="*/ 0 w 189"/>
                                <a:gd name="T3" fmla="*/ 0 h 139"/>
                                <a:gd name="T4" fmla="*/ 0 w 189"/>
                                <a:gd name="T5" fmla="*/ 0 h 139"/>
                                <a:gd name="T6" fmla="*/ 0 w 189"/>
                                <a:gd name="T7" fmla="*/ 0 h 139"/>
                                <a:gd name="T8" fmla="*/ 0 w 189"/>
                                <a:gd name="T9" fmla="*/ 0 h 139"/>
                                <a:gd name="T10" fmla="*/ 0 w 189"/>
                                <a:gd name="T11" fmla="*/ 0 h 139"/>
                                <a:gd name="T12" fmla="*/ 0 w 189"/>
                                <a:gd name="T13" fmla="*/ 0 h 139"/>
                                <a:gd name="T14" fmla="*/ 0 w 189"/>
                                <a:gd name="T15" fmla="*/ 0 h 139"/>
                                <a:gd name="T16" fmla="*/ 0 w 189"/>
                                <a:gd name="T17" fmla="*/ 0 h 139"/>
                                <a:gd name="T18" fmla="*/ 0 w 189"/>
                                <a:gd name="T19" fmla="*/ 0 h 139"/>
                                <a:gd name="T20" fmla="*/ 0 w 189"/>
                                <a:gd name="T21" fmla="*/ 0 h 139"/>
                                <a:gd name="T22" fmla="*/ 0 w 189"/>
                                <a:gd name="T23" fmla="*/ 0 h 139"/>
                                <a:gd name="T24" fmla="*/ 0 w 189"/>
                                <a:gd name="T25" fmla="*/ 0 h 139"/>
                                <a:gd name="T26" fmla="*/ 0 w 189"/>
                                <a:gd name="T27" fmla="*/ 0 h 139"/>
                                <a:gd name="T28" fmla="*/ 0 w 189"/>
                                <a:gd name="T29" fmla="*/ 0 h 139"/>
                                <a:gd name="T30" fmla="*/ 0 w 189"/>
                                <a:gd name="T31" fmla="*/ 0 h 139"/>
                                <a:gd name="T32" fmla="*/ 0 w 189"/>
                                <a:gd name="T33" fmla="*/ 0 h 139"/>
                                <a:gd name="T34" fmla="*/ 0 w 189"/>
                                <a:gd name="T35" fmla="*/ 0 h 139"/>
                                <a:gd name="T36" fmla="*/ 0 w 189"/>
                                <a:gd name="T37" fmla="*/ 0 h 139"/>
                                <a:gd name="T38" fmla="*/ 0 w 189"/>
                                <a:gd name="T39" fmla="*/ 0 h 139"/>
                                <a:gd name="T40" fmla="*/ 0 w 189"/>
                                <a:gd name="T41" fmla="*/ 0 h 139"/>
                                <a:gd name="T42" fmla="*/ 0 w 189"/>
                                <a:gd name="T43" fmla="*/ 0 h 139"/>
                                <a:gd name="T44" fmla="*/ 0 w 189"/>
                                <a:gd name="T45" fmla="*/ 0 h 139"/>
                                <a:gd name="T46" fmla="*/ 0 w 189"/>
                                <a:gd name="T47" fmla="*/ 0 h 139"/>
                                <a:gd name="T48" fmla="*/ 0 w 189"/>
                                <a:gd name="T49" fmla="*/ 0 h 139"/>
                                <a:gd name="T50" fmla="*/ 0 w 189"/>
                                <a:gd name="T51" fmla="*/ 0 h 139"/>
                                <a:gd name="T52" fmla="*/ 0 w 189"/>
                                <a:gd name="T53" fmla="*/ 0 h 139"/>
                                <a:gd name="T54" fmla="*/ 0 w 189"/>
                                <a:gd name="T55" fmla="*/ 0 h 139"/>
                                <a:gd name="T56" fmla="*/ 0 w 189"/>
                                <a:gd name="T57" fmla="*/ 0 h 139"/>
                                <a:gd name="T58" fmla="*/ 0 w 189"/>
                                <a:gd name="T59" fmla="*/ 0 h 1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9"/>
                                <a:gd name="T91" fmla="*/ 0 h 139"/>
                                <a:gd name="T92" fmla="*/ 189 w 189"/>
                                <a:gd name="T93" fmla="*/ 139 h 13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9" h="139">
                                  <a:moveTo>
                                    <a:pt x="59" y="114"/>
                                  </a:moveTo>
                                  <a:lnTo>
                                    <a:pt x="64" y="91"/>
                                  </a:lnTo>
                                  <a:lnTo>
                                    <a:pt x="57" y="78"/>
                                  </a:lnTo>
                                  <a:lnTo>
                                    <a:pt x="34" y="75"/>
                                  </a:lnTo>
                                  <a:lnTo>
                                    <a:pt x="8" y="64"/>
                                  </a:lnTo>
                                  <a:lnTo>
                                    <a:pt x="0" y="15"/>
                                  </a:lnTo>
                                  <a:lnTo>
                                    <a:pt x="8" y="21"/>
                                  </a:lnTo>
                                  <a:lnTo>
                                    <a:pt x="18" y="12"/>
                                  </a:lnTo>
                                  <a:lnTo>
                                    <a:pt x="41" y="2"/>
                                  </a:lnTo>
                                  <a:lnTo>
                                    <a:pt x="91" y="4"/>
                                  </a:lnTo>
                                  <a:lnTo>
                                    <a:pt x="108" y="10"/>
                                  </a:lnTo>
                                  <a:lnTo>
                                    <a:pt x="127" y="0"/>
                                  </a:lnTo>
                                  <a:lnTo>
                                    <a:pt x="137" y="17"/>
                                  </a:lnTo>
                                  <a:lnTo>
                                    <a:pt x="150" y="18"/>
                                  </a:lnTo>
                                  <a:lnTo>
                                    <a:pt x="176" y="39"/>
                                  </a:lnTo>
                                  <a:lnTo>
                                    <a:pt x="189" y="46"/>
                                  </a:lnTo>
                                  <a:lnTo>
                                    <a:pt x="179" y="52"/>
                                  </a:lnTo>
                                  <a:lnTo>
                                    <a:pt x="179" y="61"/>
                                  </a:lnTo>
                                  <a:lnTo>
                                    <a:pt x="189" y="64"/>
                                  </a:lnTo>
                                  <a:lnTo>
                                    <a:pt x="184" y="74"/>
                                  </a:lnTo>
                                  <a:lnTo>
                                    <a:pt x="160" y="83"/>
                                  </a:lnTo>
                                  <a:lnTo>
                                    <a:pt x="151" y="114"/>
                                  </a:lnTo>
                                  <a:lnTo>
                                    <a:pt x="158" y="127"/>
                                  </a:lnTo>
                                  <a:lnTo>
                                    <a:pt x="153" y="127"/>
                                  </a:lnTo>
                                  <a:lnTo>
                                    <a:pt x="142" y="121"/>
                                  </a:lnTo>
                                  <a:lnTo>
                                    <a:pt x="125" y="127"/>
                                  </a:lnTo>
                                  <a:lnTo>
                                    <a:pt x="127" y="135"/>
                                  </a:lnTo>
                                  <a:lnTo>
                                    <a:pt x="83" y="139"/>
                                  </a:lnTo>
                                  <a:lnTo>
                                    <a:pt x="81" y="131"/>
                                  </a:lnTo>
                                  <a:lnTo>
                                    <a:pt x="59" y="114"/>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37" name="Freeform 1716"/>
                            <p:cNvSpPr>
                              <a:spLocks/>
                            </p:cNvSpPr>
                            <p:nvPr/>
                          </p:nvSpPr>
                          <p:spPr bwMode="auto">
                            <a:xfrm>
                              <a:off x="3500" y="1986"/>
                              <a:ext cx="107" cy="62"/>
                            </a:xfrm>
                            <a:custGeom>
                              <a:avLst/>
                              <a:gdLst>
                                <a:gd name="T0" fmla="*/ 0 w 234"/>
                                <a:gd name="T1" fmla="*/ 0 h 137"/>
                                <a:gd name="T2" fmla="*/ 0 w 234"/>
                                <a:gd name="T3" fmla="*/ 0 h 137"/>
                                <a:gd name="T4" fmla="*/ 0 w 234"/>
                                <a:gd name="T5" fmla="*/ 0 h 137"/>
                                <a:gd name="T6" fmla="*/ 0 w 234"/>
                                <a:gd name="T7" fmla="*/ 0 h 137"/>
                                <a:gd name="T8" fmla="*/ 0 w 234"/>
                                <a:gd name="T9" fmla="*/ 0 h 137"/>
                                <a:gd name="T10" fmla="*/ 0 w 234"/>
                                <a:gd name="T11" fmla="*/ 0 h 137"/>
                                <a:gd name="T12" fmla="*/ 0 w 234"/>
                                <a:gd name="T13" fmla="*/ 0 h 137"/>
                                <a:gd name="T14" fmla="*/ 0 w 234"/>
                                <a:gd name="T15" fmla="*/ 0 h 137"/>
                                <a:gd name="T16" fmla="*/ 0 w 234"/>
                                <a:gd name="T17" fmla="*/ 0 h 137"/>
                                <a:gd name="T18" fmla="*/ 0 w 234"/>
                                <a:gd name="T19" fmla="*/ 0 h 137"/>
                                <a:gd name="T20" fmla="*/ 0 w 234"/>
                                <a:gd name="T21" fmla="*/ 0 h 137"/>
                                <a:gd name="T22" fmla="*/ 0 w 234"/>
                                <a:gd name="T23" fmla="*/ 0 h 137"/>
                                <a:gd name="T24" fmla="*/ 0 w 234"/>
                                <a:gd name="T25" fmla="*/ 0 h 137"/>
                                <a:gd name="T26" fmla="*/ 0 w 234"/>
                                <a:gd name="T27" fmla="*/ 0 h 137"/>
                                <a:gd name="T28" fmla="*/ 0 w 234"/>
                                <a:gd name="T29" fmla="*/ 0 h 137"/>
                                <a:gd name="T30" fmla="*/ 0 w 234"/>
                                <a:gd name="T31" fmla="*/ 0 h 137"/>
                                <a:gd name="T32" fmla="*/ 0 w 234"/>
                                <a:gd name="T33" fmla="*/ 0 h 137"/>
                                <a:gd name="T34" fmla="*/ 0 w 234"/>
                                <a:gd name="T35" fmla="*/ 0 h 137"/>
                                <a:gd name="T36" fmla="*/ 0 w 234"/>
                                <a:gd name="T37" fmla="*/ 0 h 137"/>
                                <a:gd name="T38" fmla="*/ 0 w 234"/>
                                <a:gd name="T39" fmla="*/ 0 h 137"/>
                                <a:gd name="T40" fmla="*/ 0 w 234"/>
                                <a:gd name="T41" fmla="*/ 0 h 137"/>
                                <a:gd name="T42" fmla="*/ 0 w 234"/>
                                <a:gd name="T43" fmla="*/ 0 h 137"/>
                                <a:gd name="T44" fmla="*/ 0 w 234"/>
                                <a:gd name="T45" fmla="*/ 0 h 137"/>
                                <a:gd name="T46" fmla="*/ 0 w 234"/>
                                <a:gd name="T47" fmla="*/ 0 h 137"/>
                                <a:gd name="T48" fmla="*/ 0 w 234"/>
                                <a:gd name="T49" fmla="*/ 0 h 137"/>
                                <a:gd name="T50" fmla="*/ 0 w 234"/>
                                <a:gd name="T51" fmla="*/ 0 h 137"/>
                                <a:gd name="T52" fmla="*/ 0 w 234"/>
                                <a:gd name="T53" fmla="*/ 0 h 137"/>
                                <a:gd name="T54" fmla="*/ 0 w 234"/>
                                <a:gd name="T55" fmla="*/ 0 h 137"/>
                                <a:gd name="T56" fmla="*/ 0 w 234"/>
                                <a:gd name="T57" fmla="*/ 0 h 137"/>
                                <a:gd name="T58" fmla="*/ 0 w 234"/>
                                <a:gd name="T59" fmla="*/ 0 h 137"/>
                                <a:gd name="T60" fmla="*/ 0 w 234"/>
                                <a:gd name="T61" fmla="*/ 0 h 137"/>
                                <a:gd name="T62" fmla="*/ 0 w 234"/>
                                <a:gd name="T63" fmla="*/ 0 h 1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4"/>
                                <a:gd name="T97" fmla="*/ 0 h 137"/>
                                <a:gd name="T98" fmla="*/ 234 w 234"/>
                                <a:gd name="T99" fmla="*/ 137 h 1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4" h="137">
                                  <a:moveTo>
                                    <a:pt x="0" y="106"/>
                                  </a:moveTo>
                                  <a:lnTo>
                                    <a:pt x="2" y="75"/>
                                  </a:lnTo>
                                  <a:lnTo>
                                    <a:pt x="23" y="29"/>
                                  </a:lnTo>
                                  <a:lnTo>
                                    <a:pt x="49" y="16"/>
                                  </a:lnTo>
                                  <a:lnTo>
                                    <a:pt x="75" y="54"/>
                                  </a:lnTo>
                                  <a:lnTo>
                                    <a:pt x="98" y="62"/>
                                  </a:lnTo>
                                  <a:lnTo>
                                    <a:pt x="104" y="46"/>
                                  </a:lnTo>
                                  <a:lnTo>
                                    <a:pt x="108" y="10"/>
                                  </a:lnTo>
                                  <a:lnTo>
                                    <a:pt x="140" y="0"/>
                                  </a:lnTo>
                                  <a:lnTo>
                                    <a:pt x="166" y="12"/>
                                  </a:lnTo>
                                  <a:lnTo>
                                    <a:pt x="181" y="28"/>
                                  </a:lnTo>
                                  <a:lnTo>
                                    <a:pt x="197" y="25"/>
                                  </a:lnTo>
                                  <a:lnTo>
                                    <a:pt x="208" y="28"/>
                                  </a:lnTo>
                                  <a:lnTo>
                                    <a:pt x="220" y="41"/>
                                  </a:lnTo>
                                  <a:lnTo>
                                    <a:pt x="217" y="64"/>
                                  </a:lnTo>
                                  <a:lnTo>
                                    <a:pt x="225" y="69"/>
                                  </a:lnTo>
                                  <a:lnTo>
                                    <a:pt x="233" y="85"/>
                                  </a:lnTo>
                                  <a:lnTo>
                                    <a:pt x="234" y="109"/>
                                  </a:lnTo>
                                  <a:lnTo>
                                    <a:pt x="225" y="111"/>
                                  </a:lnTo>
                                  <a:lnTo>
                                    <a:pt x="210" y="129"/>
                                  </a:lnTo>
                                  <a:lnTo>
                                    <a:pt x="197" y="127"/>
                                  </a:lnTo>
                                  <a:lnTo>
                                    <a:pt x="189" y="137"/>
                                  </a:lnTo>
                                  <a:lnTo>
                                    <a:pt x="176" y="130"/>
                                  </a:lnTo>
                                  <a:lnTo>
                                    <a:pt x="150" y="109"/>
                                  </a:lnTo>
                                  <a:lnTo>
                                    <a:pt x="137" y="108"/>
                                  </a:lnTo>
                                  <a:lnTo>
                                    <a:pt x="127" y="91"/>
                                  </a:lnTo>
                                  <a:lnTo>
                                    <a:pt x="108" y="101"/>
                                  </a:lnTo>
                                  <a:lnTo>
                                    <a:pt x="91" y="95"/>
                                  </a:lnTo>
                                  <a:lnTo>
                                    <a:pt x="41" y="93"/>
                                  </a:lnTo>
                                  <a:lnTo>
                                    <a:pt x="18" y="103"/>
                                  </a:lnTo>
                                  <a:lnTo>
                                    <a:pt x="8" y="112"/>
                                  </a:lnTo>
                                  <a:lnTo>
                                    <a:pt x="0" y="106"/>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38" name="Freeform 1717"/>
                            <p:cNvSpPr>
                              <a:spLocks/>
                            </p:cNvSpPr>
                            <p:nvPr/>
                          </p:nvSpPr>
                          <p:spPr bwMode="auto">
                            <a:xfrm>
                              <a:off x="3500" y="1986"/>
                              <a:ext cx="107" cy="62"/>
                            </a:xfrm>
                            <a:custGeom>
                              <a:avLst/>
                              <a:gdLst>
                                <a:gd name="T0" fmla="*/ 0 w 234"/>
                                <a:gd name="T1" fmla="*/ 0 h 137"/>
                                <a:gd name="T2" fmla="*/ 0 w 234"/>
                                <a:gd name="T3" fmla="*/ 0 h 137"/>
                                <a:gd name="T4" fmla="*/ 0 w 234"/>
                                <a:gd name="T5" fmla="*/ 0 h 137"/>
                                <a:gd name="T6" fmla="*/ 0 w 234"/>
                                <a:gd name="T7" fmla="*/ 0 h 137"/>
                                <a:gd name="T8" fmla="*/ 0 w 234"/>
                                <a:gd name="T9" fmla="*/ 0 h 137"/>
                                <a:gd name="T10" fmla="*/ 0 w 234"/>
                                <a:gd name="T11" fmla="*/ 0 h 137"/>
                                <a:gd name="T12" fmla="*/ 0 w 234"/>
                                <a:gd name="T13" fmla="*/ 0 h 137"/>
                                <a:gd name="T14" fmla="*/ 0 w 234"/>
                                <a:gd name="T15" fmla="*/ 0 h 137"/>
                                <a:gd name="T16" fmla="*/ 0 w 234"/>
                                <a:gd name="T17" fmla="*/ 0 h 137"/>
                                <a:gd name="T18" fmla="*/ 0 w 234"/>
                                <a:gd name="T19" fmla="*/ 0 h 137"/>
                                <a:gd name="T20" fmla="*/ 0 w 234"/>
                                <a:gd name="T21" fmla="*/ 0 h 137"/>
                                <a:gd name="T22" fmla="*/ 0 w 234"/>
                                <a:gd name="T23" fmla="*/ 0 h 137"/>
                                <a:gd name="T24" fmla="*/ 0 w 234"/>
                                <a:gd name="T25" fmla="*/ 0 h 137"/>
                                <a:gd name="T26" fmla="*/ 0 w 234"/>
                                <a:gd name="T27" fmla="*/ 0 h 137"/>
                                <a:gd name="T28" fmla="*/ 0 w 234"/>
                                <a:gd name="T29" fmla="*/ 0 h 137"/>
                                <a:gd name="T30" fmla="*/ 0 w 234"/>
                                <a:gd name="T31" fmla="*/ 0 h 137"/>
                                <a:gd name="T32" fmla="*/ 0 w 234"/>
                                <a:gd name="T33" fmla="*/ 0 h 137"/>
                                <a:gd name="T34" fmla="*/ 0 w 234"/>
                                <a:gd name="T35" fmla="*/ 0 h 137"/>
                                <a:gd name="T36" fmla="*/ 0 w 234"/>
                                <a:gd name="T37" fmla="*/ 0 h 137"/>
                                <a:gd name="T38" fmla="*/ 0 w 234"/>
                                <a:gd name="T39" fmla="*/ 0 h 137"/>
                                <a:gd name="T40" fmla="*/ 0 w 234"/>
                                <a:gd name="T41" fmla="*/ 0 h 137"/>
                                <a:gd name="T42" fmla="*/ 0 w 234"/>
                                <a:gd name="T43" fmla="*/ 0 h 137"/>
                                <a:gd name="T44" fmla="*/ 0 w 234"/>
                                <a:gd name="T45" fmla="*/ 0 h 137"/>
                                <a:gd name="T46" fmla="*/ 0 w 234"/>
                                <a:gd name="T47" fmla="*/ 0 h 137"/>
                                <a:gd name="T48" fmla="*/ 0 w 234"/>
                                <a:gd name="T49" fmla="*/ 0 h 137"/>
                                <a:gd name="T50" fmla="*/ 0 w 234"/>
                                <a:gd name="T51" fmla="*/ 0 h 137"/>
                                <a:gd name="T52" fmla="*/ 0 w 234"/>
                                <a:gd name="T53" fmla="*/ 0 h 137"/>
                                <a:gd name="T54" fmla="*/ 0 w 234"/>
                                <a:gd name="T55" fmla="*/ 0 h 137"/>
                                <a:gd name="T56" fmla="*/ 0 w 234"/>
                                <a:gd name="T57" fmla="*/ 0 h 137"/>
                                <a:gd name="T58" fmla="*/ 0 w 234"/>
                                <a:gd name="T59" fmla="*/ 0 h 137"/>
                                <a:gd name="T60" fmla="*/ 0 w 234"/>
                                <a:gd name="T61" fmla="*/ 0 h 137"/>
                                <a:gd name="T62" fmla="*/ 0 w 234"/>
                                <a:gd name="T63" fmla="*/ 0 h 1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4"/>
                                <a:gd name="T97" fmla="*/ 0 h 137"/>
                                <a:gd name="T98" fmla="*/ 234 w 234"/>
                                <a:gd name="T99" fmla="*/ 137 h 1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4" h="137">
                                  <a:moveTo>
                                    <a:pt x="0" y="106"/>
                                  </a:moveTo>
                                  <a:lnTo>
                                    <a:pt x="2" y="75"/>
                                  </a:lnTo>
                                  <a:lnTo>
                                    <a:pt x="23" y="29"/>
                                  </a:lnTo>
                                  <a:lnTo>
                                    <a:pt x="49" y="16"/>
                                  </a:lnTo>
                                  <a:lnTo>
                                    <a:pt x="75" y="54"/>
                                  </a:lnTo>
                                  <a:lnTo>
                                    <a:pt x="98" y="62"/>
                                  </a:lnTo>
                                  <a:lnTo>
                                    <a:pt x="104" y="46"/>
                                  </a:lnTo>
                                  <a:lnTo>
                                    <a:pt x="108" y="10"/>
                                  </a:lnTo>
                                  <a:lnTo>
                                    <a:pt x="140" y="0"/>
                                  </a:lnTo>
                                  <a:lnTo>
                                    <a:pt x="166" y="12"/>
                                  </a:lnTo>
                                  <a:lnTo>
                                    <a:pt x="181" y="28"/>
                                  </a:lnTo>
                                  <a:lnTo>
                                    <a:pt x="197" y="25"/>
                                  </a:lnTo>
                                  <a:lnTo>
                                    <a:pt x="208" y="28"/>
                                  </a:lnTo>
                                  <a:lnTo>
                                    <a:pt x="220" y="41"/>
                                  </a:lnTo>
                                  <a:lnTo>
                                    <a:pt x="217" y="64"/>
                                  </a:lnTo>
                                  <a:lnTo>
                                    <a:pt x="225" y="69"/>
                                  </a:lnTo>
                                  <a:lnTo>
                                    <a:pt x="233" y="85"/>
                                  </a:lnTo>
                                  <a:lnTo>
                                    <a:pt x="234" y="109"/>
                                  </a:lnTo>
                                  <a:lnTo>
                                    <a:pt x="225" y="111"/>
                                  </a:lnTo>
                                  <a:lnTo>
                                    <a:pt x="210" y="129"/>
                                  </a:lnTo>
                                  <a:lnTo>
                                    <a:pt x="197" y="127"/>
                                  </a:lnTo>
                                  <a:lnTo>
                                    <a:pt x="189" y="137"/>
                                  </a:lnTo>
                                  <a:lnTo>
                                    <a:pt x="176" y="130"/>
                                  </a:lnTo>
                                  <a:lnTo>
                                    <a:pt x="150" y="109"/>
                                  </a:lnTo>
                                  <a:lnTo>
                                    <a:pt x="137" y="108"/>
                                  </a:lnTo>
                                  <a:lnTo>
                                    <a:pt x="127" y="91"/>
                                  </a:lnTo>
                                  <a:lnTo>
                                    <a:pt x="108" y="101"/>
                                  </a:lnTo>
                                  <a:lnTo>
                                    <a:pt x="91" y="95"/>
                                  </a:lnTo>
                                  <a:lnTo>
                                    <a:pt x="41" y="93"/>
                                  </a:lnTo>
                                  <a:lnTo>
                                    <a:pt x="18" y="103"/>
                                  </a:lnTo>
                                  <a:lnTo>
                                    <a:pt x="8" y="112"/>
                                  </a:lnTo>
                                  <a:lnTo>
                                    <a:pt x="0" y="106"/>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39" name="Freeform 1718"/>
                            <p:cNvSpPr>
                              <a:spLocks/>
                            </p:cNvSpPr>
                            <p:nvPr/>
                          </p:nvSpPr>
                          <p:spPr bwMode="auto">
                            <a:xfrm>
                              <a:off x="3515" y="1958"/>
                              <a:ext cx="13" cy="8"/>
                            </a:xfrm>
                            <a:custGeom>
                              <a:avLst/>
                              <a:gdLst>
                                <a:gd name="T0" fmla="*/ 0 w 27"/>
                                <a:gd name="T1" fmla="*/ 0 h 16"/>
                                <a:gd name="T2" fmla="*/ 0 w 27"/>
                                <a:gd name="T3" fmla="*/ 1 h 16"/>
                                <a:gd name="T4" fmla="*/ 0 w 27"/>
                                <a:gd name="T5" fmla="*/ 1 h 16"/>
                                <a:gd name="T6" fmla="*/ 0 w 27"/>
                                <a:gd name="T7" fmla="*/ 1 h 16"/>
                                <a:gd name="T8" fmla="*/ 0 w 27"/>
                                <a:gd name="T9" fmla="*/ 0 h 16"/>
                                <a:gd name="T10" fmla="*/ 0 60000 65536"/>
                                <a:gd name="T11" fmla="*/ 0 60000 65536"/>
                                <a:gd name="T12" fmla="*/ 0 60000 65536"/>
                                <a:gd name="T13" fmla="*/ 0 60000 65536"/>
                                <a:gd name="T14" fmla="*/ 0 60000 65536"/>
                                <a:gd name="T15" fmla="*/ 0 w 27"/>
                                <a:gd name="T16" fmla="*/ 0 h 16"/>
                                <a:gd name="T17" fmla="*/ 27 w 27"/>
                                <a:gd name="T18" fmla="*/ 16 h 16"/>
                              </a:gdLst>
                              <a:ahLst/>
                              <a:cxnLst>
                                <a:cxn ang="T10">
                                  <a:pos x="T0" y="T1"/>
                                </a:cxn>
                                <a:cxn ang="T11">
                                  <a:pos x="T2" y="T3"/>
                                </a:cxn>
                                <a:cxn ang="T12">
                                  <a:pos x="T4" y="T5"/>
                                </a:cxn>
                                <a:cxn ang="T13">
                                  <a:pos x="T6" y="T7"/>
                                </a:cxn>
                                <a:cxn ang="T14">
                                  <a:pos x="T8" y="T9"/>
                                </a:cxn>
                              </a:cxnLst>
                              <a:rect l="T15" t="T16" r="T17" b="T18"/>
                              <a:pathLst>
                                <a:path w="27" h="16">
                                  <a:moveTo>
                                    <a:pt x="22" y="0"/>
                                  </a:moveTo>
                                  <a:lnTo>
                                    <a:pt x="0" y="4"/>
                                  </a:lnTo>
                                  <a:lnTo>
                                    <a:pt x="11" y="16"/>
                                  </a:lnTo>
                                  <a:lnTo>
                                    <a:pt x="27" y="8"/>
                                  </a:lnTo>
                                  <a:lnTo>
                                    <a:pt x="22"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40" name="Freeform 1719"/>
                            <p:cNvSpPr>
                              <a:spLocks/>
                            </p:cNvSpPr>
                            <p:nvPr/>
                          </p:nvSpPr>
                          <p:spPr bwMode="auto">
                            <a:xfrm>
                              <a:off x="3515" y="1958"/>
                              <a:ext cx="13" cy="8"/>
                            </a:xfrm>
                            <a:custGeom>
                              <a:avLst/>
                              <a:gdLst>
                                <a:gd name="T0" fmla="*/ 0 w 27"/>
                                <a:gd name="T1" fmla="*/ 0 h 16"/>
                                <a:gd name="T2" fmla="*/ 0 w 27"/>
                                <a:gd name="T3" fmla="*/ 1 h 16"/>
                                <a:gd name="T4" fmla="*/ 0 w 27"/>
                                <a:gd name="T5" fmla="*/ 1 h 16"/>
                                <a:gd name="T6" fmla="*/ 0 w 27"/>
                                <a:gd name="T7" fmla="*/ 1 h 16"/>
                                <a:gd name="T8" fmla="*/ 0 w 27"/>
                                <a:gd name="T9" fmla="*/ 0 h 16"/>
                                <a:gd name="T10" fmla="*/ 0 60000 65536"/>
                                <a:gd name="T11" fmla="*/ 0 60000 65536"/>
                                <a:gd name="T12" fmla="*/ 0 60000 65536"/>
                                <a:gd name="T13" fmla="*/ 0 60000 65536"/>
                                <a:gd name="T14" fmla="*/ 0 60000 65536"/>
                                <a:gd name="T15" fmla="*/ 0 w 27"/>
                                <a:gd name="T16" fmla="*/ 0 h 16"/>
                                <a:gd name="T17" fmla="*/ 27 w 27"/>
                                <a:gd name="T18" fmla="*/ 16 h 16"/>
                              </a:gdLst>
                              <a:ahLst/>
                              <a:cxnLst>
                                <a:cxn ang="T10">
                                  <a:pos x="T0" y="T1"/>
                                </a:cxn>
                                <a:cxn ang="T11">
                                  <a:pos x="T2" y="T3"/>
                                </a:cxn>
                                <a:cxn ang="T12">
                                  <a:pos x="T4" y="T5"/>
                                </a:cxn>
                                <a:cxn ang="T13">
                                  <a:pos x="T6" y="T7"/>
                                </a:cxn>
                                <a:cxn ang="T14">
                                  <a:pos x="T8" y="T9"/>
                                </a:cxn>
                              </a:cxnLst>
                              <a:rect l="T15" t="T16" r="T17" b="T18"/>
                              <a:pathLst>
                                <a:path w="27" h="16">
                                  <a:moveTo>
                                    <a:pt x="22" y="0"/>
                                  </a:moveTo>
                                  <a:lnTo>
                                    <a:pt x="0" y="4"/>
                                  </a:lnTo>
                                  <a:lnTo>
                                    <a:pt x="11" y="16"/>
                                  </a:lnTo>
                                  <a:lnTo>
                                    <a:pt x="27" y="8"/>
                                  </a:lnTo>
                                  <a:lnTo>
                                    <a:pt x="22"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41" name="Freeform 1720"/>
                            <p:cNvSpPr>
                              <a:spLocks/>
                            </p:cNvSpPr>
                            <p:nvPr/>
                          </p:nvSpPr>
                          <p:spPr bwMode="auto">
                            <a:xfrm>
                              <a:off x="3512" y="1969"/>
                              <a:ext cx="20" cy="18"/>
                            </a:xfrm>
                            <a:custGeom>
                              <a:avLst/>
                              <a:gdLst>
                                <a:gd name="T0" fmla="*/ 0 w 46"/>
                                <a:gd name="T1" fmla="*/ 0 h 39"/>
                                <a:gd name="T2" fmla="*/ 0 w 46"/>
                                <a:gd name="T3" fmla="*/ 0 h 39"/>
                                <a:gd name="T4" fmla="*/ 0 w 46"/>
                                <a:gd name="T5" fmla="*/ 0 h 39"/>
                                <a:gd name="T6" fmla="*/ 0 w 46"/>
                                <a:gd name="T7" fmla="*/ 0 h 39"/>
                                <a:gd name="T8" fmla="*/ 0 w 46"/>
                                <a:gd name="T9" fmla="*/ 0 h 39"/>
                                <a:gd name="T10" fmla="*/ 0 w 46"/>
                                <a:gd name="T11" fmla="*/ 0 h 39"/>
                                <a:gd name="T12" fmla="*/ 0 w 46"/>
                                <a:gd name="T13" fmla="*/ 0 h 39"/>
                                <a:gd name="T14" fmla="*/ 0 w 46"/>
                                <a:gd name="T15" fmla="*/ 0 h 39"/>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39"/>
                                <a:gd name="T26" fmla="*/ 46 w 46"/>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39">
                                  <a:moveTo>
                                    <a:pt x="38" y="0"/>
                                  </a:moveTo>
                                  <a:lnTo>
                                    <a:pt x="0" y="7"/>
                                  </a:lnTo>
                                  <a:lnTo>
                                    <a:pt x="0" y="20"/>
                                  </a:lnTo>
                                  <a:lnTo>
                                    <a:pt x="8" y="26"/>
                                  </a:lnTo>
                                  <a:lnTo>
                                    <a:pt x="8" y="39"/>
                                  </a:lnTo>
                                  <a:lnTo>
                                    <a:pt x="16" y="20"/>
                                  </a:lnTo>
                                  <a:lnTo>
                                    <a:pt x="46" y="10"/>
                                  </a:lnTo>
                                  <a:lnTo>
                                    <a:pt x="38"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42" name="Freeform 1721"/>
                            <p:cNvSpPr>
                              <a:spLocks/>
                            </p:cNvSpPr>
                            <p:nvPr/>
                          </p:nvSpPr>
                          <p:spPr bwMode="auto">
                            <a:xfrm>
                              <a:off x="3512" y="1969"/>
                              <a:ext cx="20" cy="18"/>
                            </a:xfrm>
                            <a:custGeom>
                              <a:avLst/>
                              <a:gdLst>
                                <a:gd name="T0" fmla="*/ 0 w 46"/>
                                <a:gd name="T1" fmla="*/ 0 h 39"/>
                                <a:gd name="T2" fmla="*/ 0 w 46"/>
                                <a:gd name="T3" fmla="*/ 0 h 39"/>
                                <a:gd name="T4" fmla="*/ 0 w 46"/>
                                <a:gd name="T5" fmla="*/ 0 h 39"/>
                                <a:gd name="T6" fmla="*/ 0 w 46"/>
                                <a:gd name="T7" fmla="*/ 0 h 39"/>
                                <a:gd name="T8" fmla="*/ 0 w 46"/>
                                <a:gd name="T9" fmla="*/ 0 h 39"/>
                                <a:gd name="T10" fmla="*/ 0 w 46"/>
                                <a:gd name="T11" fmla="*/ 0 h 39"/>
                                <a:gd name="T12" fmla="*/ 0 w 46"/>
                                <a:gd name="T13" fmla="*/ 0 h 39"/>
                                <a:gd name="T14" fmla="*/ 0 w 46"/>
                                <a:gd name="T15" fmla="*/ 0 h 39"/>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39"/>
                                <a:gd name="T26" fmla="*/ 46 w 46"/>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39">
                                  <a:moveTo>
                                    <a:pt x="38" y="0"/>
                                  </a:moveTo>
                                  <a:lnTo>
                                    <a:pt x="0" y="7"/>
                                  </a:lnTo>
                                  <a:lnTo>
                                    <a:pt x="0" y="20"/>
                                  </a:lnTo>
                                  <a:lnTo>
                                    <a:pt x="8" y="26"/>
                                  </a:lnTo>
                                  <a:lnTo>
                                    <a:pt x="8" y="39"/>
                                  </a:lnTo>
                                  <a:lnTo>
                                    <a:pt x="16" y="20"/>
                                  </a:lnTo>
                                  <a:lnTo>
                                    <a:pt x="46" y="10"/>
                                  </a:lnTo>
                                  <a:lnTo>
                                    <a:pt x="38"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43" name="Freeform 1722"/>
                            <p:cNvSpPr>
                              <a:spLocks/>
                            </p:cNvSpPr>
                            <p:nvPr/>
                          </p:nvSpPr>
                          <p:spPr bwMode="auto">
                            <a:xfrm>
                              <a:off x="3535" y="1937"/>
                              <a:ext cx="71" cy="61"/>
                            </a:xfrm>
                            <a:custGeom>
                              <a:avLst/>
                              <a:gdLst>
                                <a:gd name="T0" fmla="*/ 0 w 156"/>
                                <a:gd name="T1" fmla="*/ 0 h 134"/>
                                <a:gd name="T2" fmla="*/ 0 w 156"/>
                                <a:gd name="T3" fmla="*/ 0 h 134"/>
                                <a:gd name="T4" fmla="*/ 0 w 156"/>
                                <a:gd name="T5" fmla="*/ 0 h 134"/>
                                <a:gd name="T6" fmla="*/ 0 w 156"/>
                                <a:gd name="T7" fmla="*/ 0 h 134"/>
                                <a:gd name="T8" fmla="*/ 0 w 156"/>
                                <a:gd name="T9" fmla="*/ 0 h 134"/>
                                <a:gd name="T10" fmla="*/ 0 w 156"/>
                                <a:gd name="T11" fmla="*/ 0 h 134"/>
                                <a:gd name="T12" fmla="*/ 0 w 156"/>
                                <a:gd name="T13" fmla="*/ 0 h 134"/>
                                <a:gd name="T14" fmla="*/ 0 w 156"/>
                                <a:gd name="T15" fmla="*/ 0 h 134"/>
                                <a:gd name="T16" fmla="*/ 0 w 156"/>
                                <a:gd name="T17" fmla="*/ 0 h 134"/>
                                <a:gd name="T18" fmla="*/ 0 w 156"/>
                                <a:gd name="T19" fmla="*/ 0 h 134"/>
                                <a:gd name="T20" fmla="*/ 0 w 156"/>
                                <a:gd name="T21" fmla="*/ 0 h 134"/>
                                <a:gd name="T22" fmla="*/ 0 w 156"/>
                                <a:gd name="T23" fmla="*/ 0 h 134"/>
                                <a:gd name="T24" fmla="*/ 0 w 156"/>
                                <a:gd name="T25" fmla="*/ 0 h 134"/>
                                <a:gd name="T26" fmla="*/ 0 w 156"/>
                                <a:gd name="T27" fmla="*/ 0 h 134"/>
                                <a:gd name="T28" fmla="*/ 0 w 156"/>
                                <a:gd name="T29" fmla="*/ 0 h 134"/>
                                <a:gd name="T30" fmla="*/ 0 w 156"/>
                                <a:gd name="T31" fmla="*/ 0 h 134"/>
                                <a:gd name="T32" fmla="*/ 0 w 156"/>
                                <a:gd name="T33" fmla="*/ 0 h 134"/>
                                <a:gd name="T34" fmla="*/ 0 w 156"/>
                                <a:gd name="T35" fmla="*/ 0 h 134"/>
                                <a:gd name="T36" fmla="*/ 0 w 156"/>
                                <a:gd name="T37" fmla="*/ 0 h 134"/>
                                <a:gd name="T38" fmla="*/ 0 w 156"/>
                                <a:gd name="T39" fmla="*/ 0 h 134"/>
                                <a:gd name="T40" fmla="*/ 0 w 156"/>
                                <a:gd name="T41" fmla="*/ 0 h 134"/>
                                <a:gd name="T42" fmla="*/ 0 w 156"/>
                                <a:gd name="T43" fmla="*/ 0 h 134"/>
                                <a:gd name="T44" fmla="*/ 0 w 156"/>
                                <a:gd name="T45" fmla="*/ 0 h 134"/>
                                <a:gd name="T46" fmla="*/ 0 w 156"/>
                                <a:gd name="T47" fmla="*/ 0 h 134"/>
                                <a:gd name="T48" fmla="*/ 0 w 156"/>
                                <a:gd name="T49" fmla="*/ 0 h 134"/>
                                <a:gd name="T50" fmla="*/ 0 w 156"/>
                                <a:gd name="T51" fmla="*/ 0 h 134"/>
                                <a:gd name="T52" fmla="*/ 0 w 156"/>
                                <a:gd name="T53" fmla="*/ 0 h 1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6"/>
                                <a:gd name="T82" fmla="*/ 0 h 134"/>
                                <a:gd name="T83" fmla="*/ 156 w 156"/>
                                <a:gd name="T84" fmla="*/ 134 h 13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6" h="134">
                                  <a:moveTo>
                                    <a:pt x="131" y="134"/>
                                  </a:moveTo>
                                  <a:lnTo>
                                    <a:pt x="130" y="129"/>
                                  </a:lnTo>
                                  <a:lnTo>
                                    <a:pt x="141" y="116"/>
                                  </a:lnTo>
                                  <a:lnTo>
                                    <a:pt x="140" y="106"/>
                                  </a:lnTo>
                                  <a:lnTo>
                                    <a:pt x="133" y="100"/>
                                  </a:lnTo>
                                  <a:lnTo>
                                    <a:pt x="130" y="87"/>
                                  </a:lnTo>
                                  <a:lnTo>
                                    <a:pt x="125" y="85"/>
                                  </a:lnTo>
                                  <a:lnTo>
                                    <a:pt x="117" y="52"/>
                                  </a:lnTo>
                                  <a:lnTo>
                                    <a:pt x="143" y="46"/>
                                  </a:lnTo>
                                  <a:lnTo>
                                    <a:pt x="156" y="25"/>
                                  </a:lnTo>
                                  <a:lnTo>
                                    <a:pt x="154" y="7"/>
                                  </a:lnTo>
                                  <a:lnTo>
                                    <a:pt x="146" y="0"/>
                                  </a:lnTo>
                                  <a:lnTo>
                                    <a:pt x="143" y="20"/>
                                  </a:lnTo>
                                  <a:lnTo>
                                    <a:pt x="138" y="21"/>
                                  </a:lnTo>
                                  <a:lnTo>
                                    <a:pt x="70" y="7"/>
                                  </a:lnTo>
                                  <a:lnTo>
                                    <a:pt x="3" y="36"/>
                                  </a:lnTo>
                                  <a:lnTo>
                                    <a:pt x="0" y="57"/>
                                  </a:lnTo>
                                  <a:lnTo>
                                    <a:pt x="11" y="62"/>
                                  </a:lnTo>
                                  <a:lnTo>
                                    <a:pt x="3" y="69"/>
                                  </a:lnTo>
                                  <a:lnTo>
                                    <a:pt x="9" y="87"/>
                                  </a:lnTo>
                                  <a:lnTo>
                                    <a:pt x="34" y="85"/>
                                  </a:lnTo>
                                  <a:lnTo>
                                    <a:pt x="31" y="116"/>
                                  </a:lnTo>
                                  <a:lnTo>
                                    <a:pt x="63" y="106"/>
                                  </a:lnTo>
                                  <a:lnTo>
                                    <a:pt x="89" y="118"/>
                                  </a:lnTo>
                                  <a:lnTo>
                                    <a:pt x="104" y="134"/>
                                  </a:lnTo>
                                  <a:lnTo>
                                    <a:pt x="120" y="131"/>
                                  </a:lnTo>
                                  <a:lnTo>
                                    <a:pt x="131" y="134"/>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44" name="Freeform 1723"/>
                            <p:cNvSpPr>
                              <a:spLocks/>
                            </p:cNvSpPr>
                            <p:nvPr/>
                          </p:nvSpPr>
                          <p:spPr bwMode="auto">
                            <a:xfrm>
                              <a:off x="3535" y="1937"/>
                              <a:ext cx="71" cy="61"/>
                            </a:xfrm>
                            <a:custGeom>
                              <a:avLst/>
                              <a:gdLst>
                                <a:gd name="T0" fmla="*/ 0 w 156"/>
                                <a:gd name="T1" fmla="*/ 0 h 134"/>
                                <a:gd name="T2" fmla="*/ 0 w 156"/>
                                <a:gd name="T3" fmla="*/ 0 h 134"/>
                                <a:gd name="T4" fmla="*/ 0 w 156"/>
                                <a:gd name="T5" fmla="*/ 0 h 134"/>
                                <a:gd name="T6" fmla="*/ 0 w 156"/>
                                <a:gd name="T7" fmla="*/ 0 h 134"/>
                                <a:gd name="T8" fmla="*/ 0 w 156"/>
                                <a:gd name="T9" fmla="*/ 0 h 134"/>
                                <a:gd name="T10" fmla="*/ 0 w 156"/>
                                <a:gd name="T11" fmla="*/ 0 h 134"/>
                                <a:gd name="T12" fmla="*/ 0 w 156"/>
                                <a:gd name="T13" fmla="*/ 0 h 134"/>
                                <a:gd name="T14" fmla="*/ 0 w 156"/>
                                <a:gd name="T15" fmla="*/ 0 h 134"/>
                                <a:gd name="T16" fmla="*/ 0 w 156"/>
                                <a:gd name="T17" fmla="*/ 0 h 134"/>
                                <a:gd name="T18" fmla="*/ 0 w 156"/>
                                <a:gd name="T19" fmla="*/ 0 h 134"/>
                                <a:gd name="T20" fmla="*/ 0 w 156"/>
                                <a:gd name="T21" fmla="*/ 0 h 134"/>
                                <a:gd name="T22" fmla="*/ 0 w 156"/>
                                <a:gd name="T23" fmla="*/ 0 h 134"/>
                                <a:gd name="T24" fmla="*/ 0 w 156"/>
                                <a:gd name="T25" fmla="*/ 0 h 134"/>
                                <a:gd name="T26" fmla="*/ 0 w 156"/>
                                <a:gd name="T27" fmla="*/ 0 h 134"/>
                                <a:gd name="T28" fmla="*/ 0 w 156"/>
                                <a:gd name="T29" fmla="*/ 0 h 134"/>
                                <a:gd name="T30" fmla="*/ 0 w 156"/>
                                <a:gd name="T31" fmla="*/ 0 h 134"/>
                                <a:gd name="T32" fmla="*/ 0 w 156"/>
                                <a:gd name="T33" fmla="*/ 0 h 134"/>
                                <a:gd name="T34" fmla="*/ 0 w 156"/>
                                <a:gd name="T35" fmla="*/ 0 h 134"/>
                                <a:gd name="T36" fmla="*/ 0 w 156"/>
                                <a:gd name="T37" fmla="*/ 0 h 134"/>
                                <a:gd name="T38" fmla="*/ 0 w 156"/>
                                <a:gd name="T39" fmla="*/ 0 h 134"/>
                                <a:gd name="T40" fmla="*/ 0 w 156"/>
                                <a:gd name="T41" fmla="*/ 0 h 134"/>
                                <a:gd name="T42" fmla="*/ 0 w 156"/>
                                <a:gd name="T43" fmla="*/ 0 h 134"/>
                                <a:gd name="T44" fmla="*/ 0 w 156"/>
                                <a:gd name="T45" fmla="*/ 0 h 134"/>
                                <a:gd name="T46" fmla="*/ 0 w 156"/>
                                <a:gd name="T47" fmla="*/ 0 h 134"/>
                                <a:gd name="T48" fmla="*/ 0 w 156"/>
                                <a:gd name="T49" fmla="*/ 0 h 134"/>
                                <a:gd name="T50" fmla="*/ 0 w 156"/>
                                <a:gd name="T51" fmla="*/ 0 h 134"/>
                                <a:gd name="T52" fmla="*/ 0 w 156"/>
                                <a:gd name="T53" fmla="*/ 0 h 1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6"/>
                                <a:gd name="T82" fmla="*/ 0 h 134"/>
                                <a:gd name="T83" fmla="*/ 156 w 156"/>
                                <a:gd name="T84" fmla="*/ 134 h 13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6" h="134">
                                  <a:moveTo>
                                    <a:pt x="131" y="134"/>
                                  </a:moveTo>
                                  <a:lnTo>
                                    <a:pt x="130" y="129"/>
                                  </a:lnTo>
                                  <a:lnTo>
                                    <a:pt x="141" y="116"/>
                                  </a:lnTo>
                                  <a:lnTo>
                                    <a:pt x="140" y="106"/>
                                  </a:lnTo>
                                  <a:lnTo>
                                    <a:pt x="133" y="100"/>
                                  </a:lnTo>
                                  <a:lnTo>
                                    <a:pt x="130" y="87"/>
                                  </a:lnTo>
                                  <a:lnTo>
                                    <a:pt x="125" y="85"/>
                                  </a:lnTo>
                                  <a:lnTo>
                                    <a:pt x="117" y="52"/>
                                  </a:lnTo>
                                  <a:lnTo>
                                    <a:pt x="143" y="46"/>
                                  </a:lnTo>
                                  <a:lnTo>
                                    <a:pt x="156" y="25"/>
                                  </a:lnTo>
                                  <a:lnTo>
                                    <a:pt x="154" y="7"/>
                                  </a:lnTo>
                                  <a:lnTo>
                                    <a:pt x="146" y="0"/>
                                  </a:lnTo>
                                  <a:lnTo>
                                    <a:pt x="143" y="20"/>
                                  </a:lnTo>
                                  <a:lnTo>
                                    <a:pt x="138" y="21"/>
                                  </a:lnTo>
                                  <a:lnTo>
                                    <a:pt x="70" y="7"/>
                                  </a:lnTo>
                                  <a:lnTo>
                                    <a:pt x="3" y="36"/>
                                  </a:lnTo>
                                  <a:lnTo>
                                    <a:pt x="0" y="57"/>
                                  </a:lnTo>
                                  <a:lnTo>
                                    <a:pt x="11" y="62"/>
                                  </a:lnTo>
                                  <a:lnTo>
                                    <a:pt x="3" y="69"/>
                                  </a:lnTo>
                                  <a:lnTo>
                                    <a:pt x="9" y="87"/>
                                  </a:lnTo>
                                  <a:lnTo>
                                    <a:pt x="34" y="85"/>
                                  </a:lnTo>
                                  <a:lnTo>
                                    <a:pt x="31" y="116"/>
                                  </a:lnTo>
                                  <a:lnTo>
                                    <a:pt x="63" y="106"/>
                                  </a:lnTo>
                                  <a:lnTo>
                                    <a:pt x="89" y="118"/>
                                  </a:lnTo>
                                  <a:lnTo>
                                    <a:pt x="104" y="134"/>
                                  </a:lnTo>
                                  <a:lnTo>
                                    <a:pt x="120" y="131"/>
                                  </a:lnTo>
                                  <a:lnTo>
                                    <a:pt x="131" y="134"/>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45" name="Freeform 1724"/>
                            <p:cNvSpPr>
                              <a:spLocks/>
                            </p:cNvSpPr>
                            <p:nvPr/>
                          </p:nvSpPr>
                          <p:spPr bwMode="auto">
                            <a:xfrm>
                              <a:off x="3517" y="2127"/>
                              <a:ext cx="262" cy="174"/>
                            </a:xfrm>
                            <a:custGeom>
                              <a:avLst/>
                              <a:gdLst>
                                <a:gd name="T0" fmla="*/ 0 w 572"/>
                                <a:gd name="T1" fmla="*/ 0 h 379"/>
                                <a:gd name="T2" fmla="*/ 0 w 572"/>
                                <a:gd name="T3" fmla="*/ 0 h 379"/>
                                <a:gd name="T4" fmla="*/ 0 w 572"/>
                                <a:gd name="T5" fmla="*/ 0 h 379"/>
                                <a:gd name="T6" fmla="*/ 0 w 572"/>
                                <a:gd name="T7" fmla="*/ 0 h 379"/>
                                <a:gd name="T8" fmla="*/ 0 w 572"/>
                                <a:gd name="T9" fmla="*/ 0 h 379"/>
                                <a:gd name="T10" fmla="*/ 0 w 572"/>
                                <a:gd name="T11" fmla="*/ 0 h 379"/>
                                <a:gd name="T12" fmla="*/ 0 w 572"/>
                                <a:gd name="T13" fmla="*/ 0 h 379"/>
                                <a:gd name="T14" fmla="*/ 0 w 572"/>
                                <a:gd name="T15" fmla="*/ 0 h 379"/>
                                <a:gd name="T16" fmla="*/ 0 w 572"/>
                                <a:gd name="T17" fmla="*/ 0 h 379"/>
                                <a:gd name="T18" fmla="*/ 0 w 572"/>
                                <a:gd name="T19" fmla="*/ 0 h 379"/>
                                <a:gd name="T20" fmla="*/ 0 w 572"/>
                                <a:gd name="T21" fmla="*/ 0 h 379"/>
                                <a:gd name="T22" fmla="*/ 0 w 572"/>
                                <a:gd name="T23" fmla="*/ 0 h 379"/>
                                <a:gd name="T24" fmla="*/ 0 w 572"/>
                                <a:gd name="T25" fmla="*/ 0 h 379"/>
                                <a:gd name="T26" fmla="*/ 0 w 572"/>
                                <a:gd name="T27" fmla="*/ 0 h 379"/>
                                <a:gd name="T28" fmla="*/ 0 w 572"/>
                                <a:gd name="T29" fmla="*/ 0 h 379"/>
                                <a:gd name="T30" fmla="*/ 0 w 572"/>
                                <a:gd name="T31" fmla="*/ 0 h 379"/>
                                <a:gd name="T32" fmla="*/ 0 w 572"/>
                                <a:gd name="T33" fmla="*/ 0 h 379"/>
                                <a:gd name="T34" fmla="*/ 0 w 572"/>
                                <a:gd name="T35" fmla="*/ 0 h 379"/>
                                <a:gd name="T36" fmla="*/ 0 w 572"/>
                                <a:gd name="T37" fmla="*/ 0 h 379"/>
                                <a:gd name="T38" fmla="*/ 0 w 572"/>
                                <a:gd name="T39" fmla="*/ 0 h 379"/>
                                <a:gd name="T40" fmla="*/ 0 w 572"/>
                                <a:gd name="T41" fmla="*/ 0 h 379"/>
                                <a:gd name="T42" fmla="*/ 0 w 572"/>
                                <a:gd name="T43" fmla="*/ 0 h 379"/>
                                <a:gd name="T44" fmla="*/ 0 w 572"/>
                                <a:gd name="T45" fmla="*/ 0 h 379"/>
                                <a:gd name="T46" fmla="*/ 0 w 572"/>
                                <a:gd name="T47" fmla="*/ 0 h 379"/>
                                <a:gd name="T48" fmla="*/ 0 w 572"/>
                                <a:gd name="T49" fmla="*/ 0 h 379"/>
                                <a:gd name="T50" fmla="*/ 0 w 572"/>
                                <a:gd name="T51" fmla="*/ 0 h 379"/>
                                <a:gd name="T52" fmla="*/ 0 w 572"/>
                                <a:gd name="T53" fmla="*/ 0 h 379"/>
                                <a:gd name="T54" fmla="*/ 0 w 572"/>
                                <a:gd name="T55" fmla="*/ 0 h 379"/>
                                <a:gd name="T56" fmla="*/ 0 w 572"/>
                                <a:gd name="T57" fmla="*/ 0 h 379"/>
                                <a:gd name="T58" fmla="*/ 0 w 572"/>
                                <a:gd name="T59" fmla="*/ 0 h 379"/>
                                <a:gd name="T60" fmla="*/ 0 w 572"/>
                                <a:gd name="T61" fmla="*/ 0 h 379"/>
                                <a:gd name="T62" fmla="*/ 0 w 572"/>
                                <a:gd name="T63" fmla="*/ 0 h 379"/>
                                <a:gd name="T64" fmla="*/ 0 w 572"/>
                                <a:gd name="T65" fmla="*/ 0 h 379"/>
                                <a:gd name="T66" fmla="*/ 0 w 572"/>
                                <a:gd name="T67" fmla="*/ 0 h 379"/>
                                <a:gd name="T68" fmla="*/ 0 w 572"/>
                                <a:gd name="T69" fmla="*/ 0 h 379"/>
                                <a:gd name="T70" fmla="*/ 0 w 572"/>
                                <a:gd name="T71" fmla="*/ 0 h 379"/>
                                <a:gd name="T72" fmla="*/ 0 w 572"/>
                                <a:gd name="T73" fmla="*/ 0 h 379"/>
                                <a:gd name="T74" fmla="*/ 0 w 572"/>
                                <a:gd name="T75" fmla="*/ 0 h 379"/>
                                <a:gd name="T76" fmla="*/ 0 w 572"/>
                                <a:gd name="T77" fmla="*/ 0 h 379"/>
                                <a:gd name="T78" fmla="*/ 0 w 572"/>
                                <a:gd name="T79" fmla="*/ 0 h 379"/>
                                <a:gd name="T80" fmla="*/ 0 w 572"/>
                                <a:gd name="T81" fmla="*/ 0 h 379"/>
                                <a:gd name="T82" fmla="*/ 0 w 572"/>
                                <a:gd name="T83" fmla="*/ 0 h 379"/>
                                <a:gd name="T84" fmla="*/ 0 w 572"/>
                                <a:gd name="T85" fmla="*/ 0 h 379"/>
                                <a:gd name="T86" fmla="*/ 0 w 572"/>
                                <a:gd name="T87" fmla="*/ 0 h 379"/>
                                <a:gd name="T88" fmla="*/ 0 w 572"/>
                                <a:gd name="T89" fmla="*/ 0 h 379"/>
                                <a:gd name="T90" fmla="*/ 0 w 572"/>
                                <a:gd name="T91" fmla="*/ 0 h 379"/>
                                <a:gd name="T92" fmla="*/ 0 w 572"/>
                                <a:gd name="T93" fmla="*/ 0 h 379"/>
                                <a:gd name="T94" fmla="*/ 0 w 572"/>
                                <a:gd name="T95" fmla="*/ 0 h 379"/>
                                <a:gd name="T96" fmla="*/ 0 w 572"/>
                                <a:gd name="T97" fmla="*/ 0 h 379"/>
                                <a:gd name="T98" fmla="*/ 0 w 572"/>
                                <a:gd name="T99" fmla="*/ 0 h 379"/>
                                <a:gd name="T100" fmla="*/ 0 w 572"/>
                                <a:gd name="T101" fmla="*/ 0 h 379"/>
                                <a:gd name="T102" fmla="*/ 0 w 572"/>
                                <a:gd name="T103" fmla="*/ 0 h 379"/>
                                <a:gd name="T104" fmla="*/ 0 w 572"/>
                                <a:gd name="T105" fmla="*/ 0 h 379"/>
                                <a:gd name="T106" fmla="*/ 0 w 572"/>
                                <a:gd name="T107" fmla="*/ 0 h 379"/>
                                <a:gd name="T108" fmla="*/ 0 w 572"/>
                                <a:gd name="T109" fmla="*/ 0 h 379"/>
                                <a:gd name="T110" fmla="*/ 0 w 572"/>
                                <a:gd name="T111" fmla="*/ 0 h 379"/>
                                <a:gd name="T112" fmla="*/ 0 w 572"/>
                                <a:gd name="T113" fmla="*/ 0 h 379"/>
                                <a:gd name="T114" fmla="*/ 0 w 572"/>
                                <a:gd name="T115" fmla="*/ 0 h 3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72"/>
                                <a:gd name="T175" fmla="*/ 0 h 379"/>
                                <a:gd name="T176" fmla="*/ 572 w 572"/>
                                <a:gd name="T177" fmla="*/ 379 h 3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72" h="379">
                                  <a:moveTo>
                                    <a:pt x="146" y="204"/>
                                  </a:moveTo>
                                  <a:lnTo>
                                    <a:pt x="89" y="223"/>
                                  </a:lnTo>
                                  <a:lnTo>
                                    <a:pt x="76" y="215"/>
                                  </a:lnTo>
                                  <a:lnTo>
                                    <a:pt x="21" y="217"/>
                                  </a:lnTo>
                                  <a:lnTo>
                                    <a:pt x="0" y="195"/>
                                  </a:lnTo>
                                  <a:lnTo>
                                    <a:pt x="9" y="163"/>
                                  </a:lnTo>
                                  <a:lnTo>
                                    <a:pt x="17" y="163"/>
                                  </a:lnTo>
                                  <a:lnTo>
                                    <a:pt x="17" y="147"/>
                                  </a:lnTo>
                                  <a:lnTo>
                                    <a:pt x="27" y="124"/>
                                  </a:lnTo>
                                  <a:lnTo>
                                    <a:pt x="60" y="90"/>
                                  </a:lnTo>
                                  <a:lnTo>
                                    <a:pt x="42" y="39"/>
                                  </a:lnTo>
                                  <a:lnTo>
                                    <a:pt x="71" y="33"/>
                                  </a:lnTo>
                                  <a:lnTo>
                                    <a:pt x="79" y="23"/>
                                  </a:lnTo>
                                  <a:lnTo>
                                    <a:pt x="122" y="21"/>
                                  </a:lnTo>
                                  <a:lnTo>
                                    <a:pt x="156" y="31"/>
                                  </a:lnTo>
                                  <a:lnTo>
                                    <a:pt x="166" y="41"/>
                                  </a:lnTo>
                                  <a:lnTo>
                                    <a:pt x="174" y="41"/>
                                  </a:lnTo>
                                  <a:lnTo>
                                    <a:pt x="179" y="49"/>
                                  </a:lnTo>
                                  <a:lnTo>
                                    <a:pt x="195" y="41"/>
                                  </a:lnTo>
                                  <a:lnTo>
                                    <a:pt x="214" y="51"/>
                                  </a:lnTo>
                                  <a:lnTo>
                                    <a:pt x="224" y="39"/>
                                  </a:lnTo>
                                  <a:lnTo>
                                    <a:pt x="237" y="52"/>
                                  </a:lnTo>
                                  <a:lnTo>
                                    <a:pt x="258" y="49"/>
                                  </a:lnTo>
                                  <a:lnTo>
                                    <a:pt x="265" y="54"/>
                                  </a:lnTo>
                                  <a:lnTo>
                                    <a:pt x="271" y="49"/>
                                  </a:lnTo>
                                  <a:lnTo>
                                    <a:pt x="275" y="26"/>
                                  </a:lnTo>
                                  <a:lnTo>
                                    <a:pt x="284" y="16"/>
                                  </a:lnTo>
                                  <a:lnTo>
                                    <a:pt x="309" y="11"/>
                                  </a:lnTo>
                                  <a:lnTo>
                                    <a:pt x="317" y="16"/>
                                  </a:lnTo>
                                  <a:lnTo>
                                    <a:pt x="330" y="2"/>
                                  </a:lnTo>
                                  <a:lnTo>
                                    <a:pt x="371" y="0"/>
                                  </a:lnTo>
                                  <a:lnTo>
                                    <a:pt x="390" y="26"/>
                                  </a:lnTo>
                                  <a:lnTo>
                                    <a:pt x="390" y="31"/>
                                  </a:lnTo>
                                  <a:lnTo>
                                    <a:pt x="382" y="34"/>
                                  </a:lnTo>
                                  <a:lnTo>
                                    <a:pt x="387" y="52"/>
                                  </a:lnTo>
                                  <a:lnTo>
                                    <a:pt x="403" y="59"/>
                                  </a:lnTo>
                                  <a:lnTo>
                                    <a:pt x="413" y="57"/>
                                  </a:lnTo>
                                  <a:lnTo>
                                    <a:pt x="421" y="68"/>
                                  </a:lnTo>
                                  <a:lnTo>
                                    <a:pt x="423" y="90"/>
                                  </a:lnTo>
                                  <a:lnTo>
                                    <a:pt x="428" y="96"/>
                                  </a:lnTo>
                                  <a:lnTo>
                                    <a:pt x="445" y="96"/>
                                  </a:lnTo>
                                  <a:lnTo>
                                    <a:pt x="452" y="103"/>
                                  </a:lnTo>
                                  <a:lnTo>
                                    <a:pt x="460" y="103"/>
                                  </a:lnTo>
                                  <a:lnTo>
                                    <a:pt x="483" y="94"/>
                                  </a:lnTo>
                                  <a:lnTo>
                                    <a:pt x="504" y="119"/>
                                  </a:lnTo>
                                  <a:lnTo>
                                    <a:pt x="515" y="116"/>
                                  </a:lnTo>
                                  <a:lnTo>
                                    <a:pt x="529" y="125"/>
                                  </a:lnTo>
                                  <a:lnTo>
                                    <a:pt x="538" y="124"/>
                                  </a:lnTo>
                                  <a:lnTo>
                                    <a:pt x="571" y="138"/>
                                  </a:lnTo>
                                  <a:lnTo>
                                    <a:pt x="568" y="142"/>
                                  </a:lnTo>
                                  <a:lnTo>
                                    <a:pt x="572" y="155"/>
                                  </a:lnTo>
                                  <a:lnTo>
                                    <a:pt x="568" y="163"/>
                                  </a:lnTo>
                                  <a:lnTo>
                                    <a:pt x="558" y="166"/>
                                  </a:lnTo>
                                  <a:lnTo>
                                    <a:pt x="569" y="174"/>
                                  </a:lnTo>
                                  <a:lnTo>
                                    <a:pt x="558" y="181"/>
                                  </a:lnTo>
                                  <a:lnTo>
                                    <a:pt x="559" y="197"/>
                                  </a:lnTo>
                                  <a:lnTo>
                                    <a:pt x="564" y="199"/>
                                  </a:lnTo>
                                  <a:lnTo>
                                    <a:pt x="558" y="223"/>
                                  </a:lnTo>
                                  <a:lnTo>
                                    <a:pt x="540" y="223"/>
                                  </a:lnTo>
                                  <a:lnTo>
                                    <a:pt x="532" y="218"/>
                                  </a:lnTo>
                                  <a:lnTo>
                                    <a:pt x="522" y="230"/>
                                  </a:lnTo>
                                  <a:lnTo>
                                    <a:pt x="515" y="233"/>
                                  </a:lnTo>
                                  <a:lnTo>
                                    <a:pt x="511" y="241"/>
                                  </a:lnTo>
                                  <a:lnTo>
                                    <a:pt x="512" y="259"/>
                                  </a:lnTo>
                                  <a:lnTo>
                                    <a:pt x="431" y="280"/>
                                  </a:lnTo>
                                  <a:lnTo>
                                    <a:pt x="418" y="295"/>
                                  </a:lnTo>
                                  <a:lnTo>
                                    <a:pt x="411" y="287"/>
                                  </a:lnTo>
                                  <a:lnTo>
                                    <a:pt x="403" y="301"/>
                                  </a:lnTo>
                                  <a:lnTo>
                                    <a:pt x="403" y="311"/>
                                  </a:lnTo>
                                  <a:lnTo>
                                    <a:pt x="397" y="301"/>
                                  </a:lnTo>
                                  <a:lnTo>
                                    <a:pt x="390" y="309"/>
                                  </a:lnTo>
                                  <a:lnTo>
                                    <a:pt x="379" y="293"/>
                                  </a:lnTo>
                                  <a:lnTo>
                                    <a:pt x="377" y="301"/>
                                  </a:lnTo>
                                  <a:lnTo>
                                    <a:pt x="367" y="300"/>
                                  </a:lnTo>
                                  <a:lnTo>
                                    <a:pt x="380" y="313"/>
                                  </a:lnTo>
                                  <a:lnTo>
                                    <a:pt x="393" y="311"/>
                                  </a:lnTo>
                                  <a:lnTo>
                                    <a:pt x="390" y="319"/>
                                  </a:lnTo>
                                  <a:lnTo>
                                    <a:pt x="403" y="324"/>
                                  </a:lnTo>
                                  <a:lnTo>
                                    <a:pt x="410" y="340"/>
                                  </a:lnTo>
                                  <a:lnTo>
                                    <a:pt x="457" y="334"/>
                                  </a:lnTo>
                                  <a:lnTo>
                                    <a:pt x="452" y="352"/>
                                  </a:lnTo>
                                  <a:lnTo>
                                    <a:pt x="423" y="348"/>
                                  </a:lnTo>
                                  <a:lnTo>
                                    <a:pt x="374" y="379"/>
                                  </a:lnTo>
                                  <a:lnTo>
                                    <a:pt x="356" y="373"/>
                                  </a:lnTo>
                                  <a:lnTo>
                                    <a:pt x="356" y="348"/>
                                  </a:lnTo>
                                  <a:lnTo>
                                    <a:pt x="330" y="335"/>
                                  </a:lnTo>
                                  <a:lnTo>
                                    <a:pt x="369" y="311"/>
                                  </a:lnTo>
                                  <a:lnTo>
                                    <a:pt x="364" y="306"/>
                                  </a:lnTo>
                                  <a:lnTo>
                                    <a:pt x="307" y="300"/>
                                  </a:lnTo>
                                  <a:lnTo>
                                    <a:pt x="314" y="291"/>
                                  </a:lnTo>
                                  <a:lnTo>
                                    <a:pt x="301" y="287"/>
                                  </a:lnTo>
                                  <a:lnTo>
                                    <a:pt x="320" y="287"/>
                                  </a:lnTo>
                                  <a:lnTo>
                                    <a:pt x="309" y="274"/>
                                  </a:lnTo>
                                  <a:lnTo>
                                    <a:pt x="271" y="285"/>
                                  </a:lnTo>
                                  <a:lnTo>
                                    <a:pt x="265" y="301"/>
                                  </a:lnTo>
                                  <a:lnTo>
                                    <a:pt x="252" y="291"/>
                                  </a:lnTo>
                                  <a:lnTo>
                                    <a:pt x="260" y="308"/>
                                  </a:lnTo>
                                  <a:lnTo>
                                    <a:pt x="242" y="326"/>
                                  </a:lnTo>
                                  <a:lnTo>
                                    <a:pt x="237" y="316"/>
                                  </a:lnTo>
                                  <a:lnTo>
                                    <a:pt x="236" y="334"/>
                                  </a:lnTo>
                                  <a:lnTo>
                                    <a:pt x="203" y="340"/>
                                  </a:lnTo>
                                  <a:lnTo>
                                    <a:pt x="192" y="332"/>
                                  </a:lnTo>
                                  <a:lnTo>
                                    <a:pt x="205" y="327"/>
                                  </a:lnTo>
                                  <a:lnTo>
                                    <a:pt x="208" y="317"/>
                                  </a:lnTo>
                                  <a:lnTo>
                                    <a:pt x="219" y="304"/>
                                  </a:lnTo>
                                  <a:lnTo>
                                    <a:pt x="224" y="287"/>
                                  </a:lnTo>
                                  <a:lnTo>
                                    <a:pt x="250" y="287"/>
                                  </a:lnTo>
                                  <a:lnTo>
                                    <a:pt x="250" y="270"/>
                                  </a:lnTo>
                                  <a:lnTo>
                                    <a:pt x="242" y="262"/>
                                  </a:lnTo>
                                  <a:lnTo>
                                    <a:pt x="237" y="244"/>
                                  </a:lnTo>
                                  <a:lnTo>
                                    <a:pt x="226" y="236"/>
                                  </a:lnTo>
                                  <a:lnTo>
                                    <a:pt x="226" y="213"/>
                                  </a:lnTo>
                                  <a:lnTo>
                                    <a:pt x="209" y="205"/>
                                  </a:lnTo>
                                  <a:lnTo>
                                    <a:pt x="196" y="207"/>
                                  </a:lnTo>
                                  <a:lnTo>
                                    <a:pt x="170" y="192"/>
                                  </a:lnTo>
                                  <a:lnTo>
                                    <a:pt x="153" y="194"/>
                                  </a:lnTo>
                                  <a:lnTo>
                                    <a:pt x="146" y="204"/>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46" name="Freeform 1725"/>
                            <p:cNvSpPr>
                              <a:spLocks/>
                            </p:cNvSpPr>
                            <p:nvPr/>
                          </p:nvSpPr>
                          <p:spPr bwMode="auto">
                            <a:xfrm>
                              <a:off x="3517" y="2127"/>
                              <a:ext cx="262" cy="174"/>
                            </a:xfrm>
                            <a:custGeom>
                              <a:avLst/>
                              <a:gdLst>
                                <a:gd name="T0" fmla="*/ 0 w 572"/>
                                <a:gd name="T1" fmla="*/ 0 h 379"/>
                                <a:gd name="T2" fmla="*/ 0 w 572"/>
                                <a:gd name="T3" fmla="*/ 0 h 379"/>
                                <a:gd name="T4" fmla="*/ 0 w 572"/>
                                <a:gd name="T5" fmla="*/ 0 h 379"/>
                                <a:gd name="T6" fmla="*/ 0 w 572"/>
                                <a:gd name="T7" fmla="*/ 0 h 379"/>
                                <a:gd name="T8" fmla="*/ 0 w 572"/>
                                <a:gd name="T9" fmla="*/ 0 h 379"/>
                                <a:gd name="T10" fmla="*/ 0 w 572"/>
                                <a:gd name="T11" fmla="*/ 0 h 379"/>
                                <a:gd name="T12" fmla="*/ 0 w 572"/>
                                <a:gd name="T13" fmla="*/ 0 h 379"/>
                                <a:gd name="T14" fmla="*/ 0 w 572"/>
                                <a:gd name="T15" fmla="*/ 0 h 379"/>
                                <a:gd name="T16" fmla="*/ 0 w 572"/>
                                <a:gd name="T17" fmla="*/ 0 h 379"/>
                                <a:gd name="T18" fmla="*/ 0 w 572"/>
                                <a:gd name="T19" fmla="*/ 0 h 379"/>
                                <a:gd name="T20" fmla="*/ 0 w 572"/>
                                <a:gd name="T21" fmla="*/ 0 h 379"/>
                                <a:gd name="T22" fmla="*/ 0 w 572"/>
                                <a:gd name="T23" fmla="*/ 0 h 379"/>
                                <a:gd name="T24" fmla="*/ 0 w 572"/>
                                <a:gd name="T25" fmla="*/ 0 h 379"/>
                                <a:gd name="T26" fmla="*/ 0 w 572"/>
                                <a:gd name="T27" fmla="*/ 0 h 379"/>
                                <a:gd name="T28" fmla="*/ 0 w 572"/>
                                <a:gd name="T29" fmla="*/ 0 h 379"/>
                                <a:gd name="T30" fmla="*/ 0 w 572"/>
                                <a:gd name="T31" fmla="*/ 0 h 379"/>
                                <a:gd name="T32" fmla="*/ 0 w 572"/>
                                <a:gd name="T33" fmla="*/ 0 h 379"/>
                                <a:gd name="T34" fmla="*/ 0 w 572"/>
                                <a:gd name="T35" fmla="*/ 0 h 379"/>
                                <a:gd name="T36" fmla="*/ 0 w 572"/>
                                <a:gd name="T37" fmla="*/ 0 h 379"/>
                                <a:gd name="T38" fmla="*/ 0 w 572"/>
                                <a:gd name="T39" fmla="*/ 0 h 379"/>
                                <a:gd name="T40" fmla="*/ 0 w 572"/>
                                <a:gd name="T41" fmla="*/ 0 h 379"/>
                                <a:gd name="T42" fmla="*/ 0 w 572"/>
                                <a:gd name="T43" fmla="*/ 0 h 379"/>
                                <a:gd name="T44" fmla="*/ 0 w 572"/>
                                <a:gd name="T45" fmla="*/ 0 h 379"/>
                                <a:gd name="T46" fmla="*/ 0 w 572"/>
                                <a:gd name="T47" fmla="*/ 0 h 379"/>
                                <a:gd name="T48" fmla="*/ 0 w 572"/>
                                <a:gd name="T49" fmla="*/ 0 h 379"/>
                                <a:gd name="T50" fmla="*/ 0 w 572"/>
                                <a:gd name="T51" fmla="*/ 0 h 379"/>
                                <a:gd name="T52" fmla="*/ 0 w 572"/>
                                <a:gd name="T53" fmla="*/ 0 h 379"/>
                                <a:gd name="T54" fmla="*/ 0 w 572"/>
                                <a:gd name="T55" fmla="*/ 0 h 379"/>
                                <a:gd name="T56" fmla="*/ 0 w 572"/>
                                <a:gd name="T57" fmla="*/ 0 h 379"/>
                                <a:gd name="T58" fmla="*/ 0 w 572"/>
                                <a:gd name="T59" fmla="*/ 0 h 379"/>
                                <a:gd name="T60" fmla="*/ 0 w 572"/>
                                <a:gd name="T61" fmla="*/ 0 h 379"/>
                                <a:gd name="T62" fmla="*/ 0 w 572"/>
                                <a:gd name="T63" fmla="*/ 0 h 379"/>
                                <a:gd name="T64" fmla="*/ 0 w 572"/>
                                <a:gd name="T65" fmla="*/ 0 h 379"/>
                                <a:gd name="T66" fmla="*/ 0 w 572"/>
                                <a:gd name="T67" fmla="*/ 0 h 379"/>
                                <a:gd name="T68" fmla="*/ 0 w 572"/>
                                <a:gd name="T69" fmla="*/ 0 h 379"/>
                                <a:gd name="T70" fmla="*/ 0 w 572"/>
                                <a:gd name="T71" fmla="*/ 0 h 379"/>
                                <a:gd name="T72" fmla="*/ 0 w 572"/>
                                <a:gd name="T73" fmla="*/ 0 h 379"/>
                                <a:gd name="T74" fmla="*/ 0 w 572"/>
                                <a:gd name="T75" fmla="*/ 0 h 379"/>
                                <a:gd name="T76" fmla="*/ 0 w 572"/>
                                <a:gd name="T77" fmla="*/ 0 h 379"/>
                                <a:gd name="T78" fmla="*/ 0 w 572"/>
                                <a:gd name="T79" fmla="*/ 0 h 379"/>
                                <a:gd name="T80" fmla="*/ 0 w 572"/>
                                <a:gd name="T81" fmla="*/ 0 h 379"/>
                                <a:gd name="T82" fmla="*/ 0 w 572"/>
                                <a:gd name="T83" fmla="*/ 0 h 379"/>
                                <a:gd name="T84" fmla="*/ 0 w 572"/>
                                <a:gd name="T85" fmla="*/ 0 h 379"/>
                                <a:gd name="T86" fmla="*/ 0 w 572"/>
                                <a:gd name="T87" fmla="*/ 0 h 379"/>
                                <a:gd name="T88" fmla="*/ 0 w 572"/>
                                <a:gd name="T89" fmla="*/ 0 h 379"/>
                                <a:gd name="T90" fmla="*/ 0 w 572"/>
                                <a:gd name="T91" fmla="*/ 0 h 379"/>
                                <a:gd name="T92" fmla="*/ 0 w 572"/>
                                <a:gd name="T93" fmla="*/ 0 h 379"/>
                                <a:gd name="T94" fmla="*/ 0 w 572"/>
                                <a:gd name="T95" fmla="*/ 0 h 379"/>
                                <a:gd name="T96" fmla="*/ 0 w 572"/>
                                <a:gd name="T97" fmla="*/ 0 h 379"/>
                                <a:gd name="T98" fmla="*/ 0 w 572"/>
                                <a:gd name="T99" fmla="*/ 0 h 379"/>
                                <a:gd name="T100" fmla="*/ 0 w 572"/>
                                <a:gd name="T101" fmla="*/ 0 h 379"/>
                                <a:gd name="T102" fmla="*/ 0 w 572"/>
                                <a:gd name="T103" fmla="*/ 0 h 379"/>
                                <a:gd name="T104" fmla="*/ 0 w 572"/>
                                <a:gd name="T105" fmla="*/ 0 h 379"/>
                                <a:gd name="T106" fmla="*/ 0 w 572"/>
                                <a:gd name="T107" fmla="*/ 0 h 379"/>
                                <a:gd name="T108" fmla="*/ 0 w 572"/>
                                <a:gd name="T109" fmla="*/ 0 h 379"/>
                                <a:gd name="T110" fmla="*/ 0 w 572"/>
                                <a:gd name="T111" fmla="*/ 0 h 379"/>
                                <a:gd name="T112" fmla="*/ 0 w 572"/>
                                <a:gd name="T113" fmla="*/ 0 h 379"/>
                                <a:gd name="T114" fmla="*/ 0 w 572"/>
                                <a:gd name="T115" fmla="*/ 0 h 3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72"/>
                                <a:gd name="T175" fmla="*/ 0 h 379"/>
                                <a:gd name="T176" fmla="*/ 572 w 572"/>
                                <a:gd name="T177" fmla="*/ 379 h 3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72" h="379">
                                  <a:moveTo>
                                    <a:pt x="146" y="204"/>
                                  </a:moveTo>
                                  <a:lnTo>
                                    <a:pt x="89" y="223"/>
                                  </a:lnTo>
                                  <a:lnTo>
                                    <a:pt x="76" y="215"/>
                                  </a:lnTo>
                                  <a:lnTo>
                                    <a:pt x="21" y="217"/>
                                  </a:lnTo>
                                  <a:lnTo>
                                    <a:pt x="0" y="195"/>
                                  </a:lnTo>
                                  <a:lnTo>
                                    <a:pt x="9" y="163"/>
                                  </a:lnTo>
                                  <a:lnTo>
                                    <a:pt x="17" y="163"/>
                                  </a:lnTo>
                                  <a:lnTo>
                                    <a:pt x="17" y="147"/>
                                  </a:lnTo>
                                  <a:lnTo>
                                    <a:pt x="27" y="124"/>
                                  </a:lnTo>
                                  <a:lnTo>
                                    <a:pt x="60" y="90"/>
                                  </a:lnTo>
                                  <a:lnTo>
                                    <a:pt x="42" y="39"/>
                                  </a:lnTo>
                                  <a:lnTo>
                                    <a:pt x="71" y="33"/>
                                  </a:lnTo>
                                  <a:lnTo>
                                    <a:pt x="79" y="23"/>
                                  </a:lnTo>
                                  <a:lnTo>
                                    <a:pt x="122" y="21"/>
                                  </a:lnTo>
                                  <a:lnTo>
                                    <a:pt x="156" y="31"/>
                                  </a:lnTo>
                                  <a:lnTo>
                                    <a:pt x="166" y="41"/>
                                  </a:lnTo>
                                  <a:lnTo>
                                    <a:pt x="174" y="41"/>
                                  </a:lnTo>
                                  <a:lnTo>
                                    <a:pt x="179" y="49"/>
                                  </a:lnTo>
                                  <a:lnTo>
                                    <a:pt x="195" y="41"/>
                                  </a:lnTo>
                                  <a:lnTo>
                                    <a:pt x="214" y="51"/>
                                  </a:lnTo>
                                  <a:lnTo>
                                    <a:pt x="224" y="39"/>
                                  </a:lnTo>
                                  <a:lnTo>
                                    <a:pt x="237" y="52"/>
                                  </a:lnTo>
                                  <a:lnTo>
                                    <a:pt x="258" y="49"/>
                                  </a:lnTo>
                                  <a:lnTo>
                                    <a:pt x="265" y="54"/>
                                  </a:lnTo>
                                  <a:lnTo>
                                    <a:pt x="271" y="49"/>
                                  </a:lnTo>
                                  <a:lnTo>
                                    <a:pt x="275" y="26"/>
                                  </a:lnTo>
                                  <a:lnTo>
                                    <a:pt x="284" y="16"/>
                                  </a:lnTo>
                                  <a:lnTo>
                                    <a:pt x="309" y="11"/>
                                  </a:lnTo>
                                  <a:lnTo>
                                    <a:pt x="317" y="16"/>
                                  </a:lnTo>
                                  <a:lnTo>
                                    <a:pt x="330" y="2"/>
                                  </a:lnTo>
                                  <a:lnTo>
                                    <a:pt x="371" y="0"/>
                                  </a:lnTo>
                                  <a:lnTo>
                                    <a:pt x="390" y="26"/>
                                  </a:lnTo>
                                  <a:lnTo>
                                    <a:pt x="390" y="31"/>
                                  </a:lnTo>
                                  <a:lnTo>
                                    <a:pt x="382" y="34"/>
                                  </a:lnTo>
                                  <a:lnTo>
                                    <a:pt x="387" y="52"/>
                                  </a:lnTo>
                                  <a:lnTo>
                                    <a:pt x="403" y="59"/>
                                  </a:lnTo>
                                  <a:lnTo>
                                    <a:pt x="413" y="57"/>
                                  </a:lnTo>
                                  <a:lnTo>
                                    <a:pt x="421" y="68"/>
                                  </a:lnTo>
                                  <a:lnTo>
                                    <a:pt x="423" y="90"/>
                                  </a:lnTo>
                                  <a:lnTo>
                                    <a:pt x="428" y="96"/>
                                  </a:lnTo>
                                  <a:lnTo>
                                    <a:pt x="445" y="96"/>
                                  </a:lnTo>
                                  <a:lnTo>
                                    <a:pt x="452" y="103"/>
                                  </a:lnTo>
                                  <a:lnTo>
                                    <a:pt x="460" y="103"/>
                                  </a:lnTo>
                                  <a:lnTo>
                                    <a:pt x="483" y="94"/>
                                  </a:lnTo>
                                  <a:lnTo>
                                    <a:pt x="504" y="119"/>
                                  </a:lnTo>
                                  <a:lnTo>
                                    <a:pt x="515" y="116"/>
                                  </a:lnTo>
                                  <a:lnTo>
                                    <a:pt x="529" y="125"/>
                                  </a:lnTo>
                                  <a:lnTo>
                                    <a:pt x="538" y="124"/>
                                  </a:lnTo>
                                  <a:lnTo>
                                    <a:pt x="571" y="138"/>
                                  </a:lnTo>
                                  <a:lnTo>
                                    <a:pt x="568" y="142"/>
                                  </a:lnTo>
                                  <a:lnTo>
                                    <a:pt x="572" y="155"/>
                                  </a:lnTo>
                                  <a:lnTo>
                                    <a:pt x="568" y="163"/>
                                  </a:lnTo>
                                  <a:lnTo>
                                    <a:pt x="558" y="166"/>
                                  </a:lnTo>
                                  <a:lnTo>
                                    <a:pt x="569" y="174"/>
                                  </a:lnTo>
                                  <a:lnTo>
                                    <a:pt x="558" y="181"/>
                                  </a:lnTo>
                                  <a:lnTo>
                                    <a:pt x="559" y="197"/>
                                  </a:lnTo>
                                  <a:lnTo>
                                    <a:pt x="564" y="199"/>
                                  </a:lnTo>
                                  <a:lnTo>
                                    <a:pt x="558" y="223"/>
                                  </a:lnTo>
                                  <a:lnTo>
                                    <a:pt x="540" y="223"/>
                                  </a:lnTo>
                                  <a:lnTo>
                                    <a:pt x="532" y="218"/>
                                  </a:lnTo>
                                  <a:lnTo>
                                    <a:pt x="522" y="230"/>
                                  </a:lnTo>
                                  <a:lnTo>
                                    <a:pt x="515" y="233"/>
                                  </a:lnTo>
                                  <a:lnTo>
                                    <a:pt x="511" y="241"/>
                                  </a:lnTo>
                                  <a:lnTo>
                                    <a:pt x="512" y="259"/>
                                  </a:lnTo>
                                  <a:lnTo>
                                    <a:pt x="431" y="280"/>
                                  </a:lnTo>
                                  <a:lnTo>
                                    <a:pt x="418" y="295"/>
                                  </a:lnTo>
                                  <a:lnTo>
                                    <a:pt x="411" y="287"/>
                                  </a:lnTo>
                                  <a:lnTo>
                                    <a:pt x="403" y="301"/>
                                  </a:lnTo>
                                  <a:lnTo>
                                    <a:pt x="403" y="311"/>
                                  </a:lnTo>
                                  <a:lnTo>
                                    <a:pt x="397" y="301"/>
                                  </a:lnTo>
                                  <a:lnTo>
                                    <a:pt x="390" y="309"/>
                                  </a:lnTo>
                                  <a:lnTo>
                                    <a:pt x="379" y="293"/>
                                  </a:lnTo>
                                  <a:lnTo>
                                    <a:pt x="377" y="301"/>
                                  </a:lnTo>
                                  <a:lnTo>
                                    <a:pt x="367" y="300"/>
                                  </a:lnTo>
                                  <a:lnTo>
                                    <a:pt x="380" y="313"/>
                                  </a:lnTo>
                                  <a:lnTo>
                                    <a:pt x="393" y="311"/>
                                  </a:lnTo>
                                  <a:lnTo>
                                    <a:pt x="390" y="319"/>
                                  </a:lnTo>
                                  <a:lnTo>
                                    <a:pt x="403" y="324"/>
                                  </a:lnTo>
                                  <a:lnTo>
                                    <a:pt x="410" y="340"/>
                                  </a:lnTo>
                                  <a:lnTo>
                                    <a:pt x="457" y="334"/>
                                  </a:lnTo>
                                  <a:lnTo>
                                    <a:pt x="452" y="352"/>
                                  </a:lnTo>
                                  <a:lnTo>
                                    <a:pt x="423" y="348"/>
                                  </a:lnTo>
                                  <a:lnTo>
                                    <a:pt x="374" y="379"/>
                                  </a:lnTo>
                                  <a:lnTo>
                                    <a:pt x="356" y="373"/>
                                  </a:lnTo>
                                  <a:lnTo>
                                    <a:pt x="356" y="348"/>
                                  </a:lnTo>
                                  <a:lnTo>
                                    <a:pt x="330" y="335"/>
                                  </a:lnTo>
                                  <a:lnTo>
                                    <a:pt x="369" y="311"/>
                                  </a:lnTo>
                                  <a:lnTo>
                                    <a:pt x="364" y="306"/>
                                  </a:lnTo>
                                  <a:lnTo>
                                    <a:pt x="307" y="300"/>
                                  </a:lnTo>
                                  <a:lnTo>
                                    <a:pt x="314" y="291"/>
                                  </a:lnTo>
                                  <a:lnTo>
                                    <a:pt x="301" y="287"/>
                                  </a:lnTo>
                                  <a:lnTo>
                                    <a:pt x="320" y="287"/>
                                  </a:lnTo>
                                  <a:lnTo>
                                    <a:pt x="309" y="274"/>
                                  </a:lnTo>
                                  <a:lnTo>
                                    <a:pt x="271" y="285"/>
                                  </a:lnTo>
                                  <a:lnTo>
                                    <a:pt x="265" y="301"/>
                                  </a:lnTo>
                                  <a:lnTo>
                                    <a:pt x="252" y="291"/>
                                  </a:lnTo>
                                  <a:lnTo>
                                    <a:pt x="260" y="308"/>
                                  </a:lnTo>
                                  <a:lnTo>
                                    <a:pt x="242" y="326"/>
                                  </a:lnTo>
                                  <a:lnTo>
                                    <a:pt x="237" y="316"/>
                                  </a:lnTo>
                                  <a:lnTo>
                                    <a:pt x="236" y="334"/>
                                  </a:lnTo>
                                  <a:lnTo>
                                    <a:pt x="203" y="340"/>
                                  </a:lnTo>
                                  <a:lnTo>
                                    <a:pt x="192" y="332"/>
                                  </a:lnTo>
                                  <a:lnTo>
                                    <a:pt x="205" y="327"/>
                                  </a:lnTo>
                                  <a:lnTo>
                                    <a:pt x="208" y="317"/>
                                  </a:lnTo>
                                  <a:lnTo>
                                    <a:pt x="219" y="304"/>
                                  </a:lnTo>
                                  <a:lnTo>
                                    <a:pt x="224" y="287"/>
                                  </a:lnTo>
                                  <a:lnTo>
                                    <a:pt x="250" y="287"/>
                                  </a:lnTo>
                                  <a:lnTo>
                                    <a:pt x="250" y="270"/>
                                  </a:lnTo>
                                  <a:lnTo>
                                    <a:pt x="242" y="262"/>
                                  </a:lnTo>
                                  <a:lnTo>
                                    <a:pt x="237" y="244"/>
                                  </a:lnTo>
                                  <a:lnTo>
                                    <a:pt x="226" y="236"/>
                                  </a:lnTo>
                                  <a:lnTo>
                                    <a:pt x="226" y="213"/>
                                  </a:lnTo>
                                  <a:lnTo>
                                    <a:pt x="209" y="205"/>
                                  </a:lnTo>
                                  <a:lnTo>
                                    <a:pt x="196" y="207"/>
                                  </a:lnTo>
                                  <a:lnTo>
                                    <a:pt x="170" y="192"/>
                                  </a:lnTo>
                                  <a:lnTo>
                                    <a:pt x="153" y="194"/>
                                  </a:lnTo>
                                  <a:lnTo>
                                    <a:pt x="146" y="204"/>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47" name="Freeform 1726"/>
                            <p:cNvSpPr>
                              <a:spLocks/>
                            </p:cNvSpPr>
                            <p:nvPr/>
                          </p:nvSpPr>
                          <p:spPr bwMode="auto">
                            <a:xfrm>
                              <a:off x="3772" y="2317"/>
                              <a:ext cx="98" cy="50"/>
                            </a:xfrm>
                            <a:custGeom>
                              <a:avLst/>
                              <a:gdLst>
                                <a:gd name="T0" fmla="*/ 0 w 215"/>
                                <a:gd name="T1" fmla="*/ 0 h 109"/>
                                <a:gd name="T2" fmla="*/ 0 w 215"/>
                                <a:gd name="T3" fmla="*/ 0 h 109"/>
                                <a:gd name="T4" fmla="*/ 0 w 215"/>
                                <a:gd name="T5" fmla="*/ 0 h 109"/>
                                <a:gd name="T6" fmla="*/ 0 w 215"/>
                                <a:gd name="T7" fmla="*/ 0 h 109"/>
                                <a:gd name="T8" fmla="*/ 0 w 215"/>
                                <a:gd name="T9" fmla="*/ 0 h 109"/>
                                <a:gd name="T10" fmla="*/ 0 w 215"/>
                                <a:gd name="T11" fmla="*/ 0 h 109"/>
                                <a:gd name="T12" fmla="*/ 0 w 215"/>
                                <a:gd name="T13" fmla="*/ 0 h 109"/>
                                <a:gd name="T14" fmla="*/ 0 w 215"/>
                                <a:gd name="T15" fmla="*/ 0 h 109"/>
                                <a:gd name="T16" fmla="*/ 0 w 215"/>
                                <a:gd name="T17" fmla="*/ 0 h 109"/>
                                <a:gd name="T18" fmla="*/ 0 w 215"/>
                                <a:gd name="T19" fmla="*/ 0 h 109"/>
                                <a:gd name="T20" fmla="*/ 0 w 215"/>
                                <a:gd name="T21" fmla="*/ 0 h 109"/>
                                <a:gd name="T22" fmla="*/ 0 w 215"/>
                                <a:gd name="T23" fmla="*/ 0 h 109"/>
                                <a:gd name="T24" fmla="*/ 0 w 215"/>
                                <a:gd name="T25" fmla="*/ 0 h 109"/>
                                <a:gd name="T26" fmla="*/ 0 w 215"/>
                                <a:gd name="T27" fmla="*/ 0 h 109"/>
                                <a:gd name="T28" fmla="*/ 0 w 215"/>
                                <a:gd name="T29" fmla="*/ 0 h 109"/>
                                <a:gd name="T30" fmla="*/ 0 w 215"/>
                                <a:gd name="T31" fmla="*/ 0 h 109"/>
                                <a:gd name="T32" fmla="*/ 0 w 215"/>
                                <a:gd name="T33" fmla="*/ 0 h 109"/>
                                <a:gd name="T34" fmla="*/ 0 w 215"/>
                                <a:gd name="T35" fmla="*/ 0 h 109"/>
                                <a:gd name="T36" fmla="*/ 0 w 215"/>
                                <a:gd name="T37" fmla="*/ 0 h 109"/>
                                <a:gd name="T38" fmla="*/ 0 w 215"/>
                                <a:gd name="T39" fmla="*/ 0 h 109"/>
                                <a:gd name="T40" fmla="*/ 0 w 215"/>
                                <a:gd name="T41" fmla="*/ 0 h 109"/>
                                <a:gd name="T42" fmla="*/ 0 w 215"/>
                                <a:gd name="T43" fmla="*/ 0 h 109"/>
                                <a:gd name="T44" fmla="*/ 0 w 215"/>
                                <a:gd name="T45" fmla="*/ 0 h 109"/>
                                <a:gd name="T46" fmla="*/ 0 w 215"/>
                                <a:gd name="T47" fmla="*/ 0 h 109"/>
                                <a:gd name="T48" fmla="*/ 0 w 215"/>
                                <a:gd name="T49" fmla="*/ 0 h 1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5"/>
                                <a:gd name="T76" fmla="*/ 0 h 109"/>
                                <a:gd name="T77" fmla="*/ 215 w 215"/>
                                <a:gd name="T78" fmla="*/ 109 h 10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5" h="109">
                                  <a:moveTo>
                                    <a:pt x="115" y="109"/>
                                  </a:moveTo>
                                  <a:lnTo>
                                    <a:pt x="93" y="86"/>
                                  </a:lnTo>
                                  <a:lnTo>
                                    <a:pt x="78" y="90"/>
                                  </a:lnTo>
                                  <a:lnTo>
                                    <a:pt x="52" y="85"/>
                                  </a:lnTo>
                                  <a:lnTo>
                                    <a:pt x="58" y="80"/>
                                  </a:lnTo>
                                  <a:lnTo>
                                    <a:pt x="58" y="67"/>
                                  </a:lnTo>
                                  <a:lnTo>
                                    <a:pt x="47" y="36"/>
                                  </a:lnTo>
                                  <a:lnTo>
                                    <a:pt x="14" y="16"/>
                                  </a:lnTo>
                                  <a:lnTo>
                                    <a:pt x="0" y="3"/>
                                  </a:lnTo>
                                  <a:lnTo>
                                    <a:pt x="27" y="0"/>
                                  </a:lnTo>
                                  <a:lnTo>
                                    <a:pt x="62" y="13"/>
                                  </a:lnTo>
                                  <a:lnTo>
                                    <a:pt x="99" y="15"/>
                                  </a:lnTo>
                                  <a:lnTo>
                                    <a:pt x="133" y="41"/>
                                  </a:lnTo>
                                  <a:lnTo>
                                    <a:pt x="154" y="33"/>
                                  </a:lnTo>
                                  <a:lnTo>
                                    <a:pt x="171" y="36"/>
                                  </a:lnTo>
                                  <a:lnTo>
                                    <a:pt x="187" y="42"/>
                                  </a:lnTo>
                                  <a:lnTo>
                                    <a:pt x="187" y="56"/>
                                  </a:lnTo>
                                  <a:lnTo>
                                    <a:pt x="210" y="69"/>
                                  </a:lnTo>
                                  <a:lnTo>
                                    <a:pt x="203" y="80"/>
                                  </a:lnTo>
                                  <a:lnTo>
                                    <a:pt x="215" y="93"/>
                                  </a:lnTo>
                                  <a:lnTo>
                                    <a:pt x="215" y="101"/>
                                  </a:lnTo>
                                  <a:lnTo>
                                    <a:pt x="176" y="88"/>
                                  </a:lnTo>
                                  <a:lnTo>
                                    <a:pt x="164" y="95"/>
                                  </a:lnTo>
                                  <a:lnTo>
                                    <a:pt x="158" y="98"/>
                                  </a:lnTo>
                                  <a:lnTo>
                                    <a:pt x="115" y="109"/>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48" name="Freeform 1727"/>
                            <p:cNvSpPr>
                              <a:spLocks/>
                            </p:cNvSpPr>
                            <p:nvPr/>
                          </p:nvSpPr>
                          <p:spPr bwMode="auto">
                            <a:xfrm>
                              <a:off x="3772" y="2317"/>
                              <a:ext cx="98" cy="50"/>
                            </a:xfrm>
                            <a:custGeom>
                              <a:avLst/>
                              <a:gdLst>
                                <a:gd name="T0" fmla="*/ 0 w 215"/>
                                <a:gd name="T1" fmla="*/ 0 h 109"/>
                                <a:gd name="T2" fmla="*/ 0 w 215"/>
                                <a:gd name="T3" fmla="*/ 0 h 109"/>
                                <a:gd name="T4" fmla="*/ 0 w 215"/>
                                <a:gd name="T5" fmla="*/ 0 h 109"/>
                                <a:gd name="T6" fmla="*/ 0 w 215"/>
                                <a:gd name="T7" fmla="*/ 0 h 109"/>
                                <a:gd name="T8" fmla="*/ 0 w 215"/>
                                <a:gd name="T9" fmla="*/ 0 h 109"/>
                                <a:gd name="T10" fmla="*/ 0 w 215"/>
                                <a:gd name="T11" fmla="*/ 0 h 109"/>
                                <a:gd name="T12" fmla="*/ 0 w 215"/>
                                <a:gd name="T13" fmla="*/ 0 h 109"/>
                                <a:gd name="T14" fmla="*/ 0 w 215"/>
                                <a:gd name="T15" fmla="*/ 0 h 109"/>
                                <a:gd name="T16" fmla="*/ 0 w 215"/>
                                <a:gd name="T17" fmla="*/ 0 h 109"/>
                                <a:gd name="T18" fmla="*/ 0 w 215"/>
                                <a:gd name="T19" fmla="*/ 0 h 109"/>
                                <a:gd name="T20" fmla="*/ 0 w 215"/>
                                <a:gd name="T21" fmla="*/ 0 h 109"/>
                                <a:gd name="T22" fmla="*/ 0 w 215"/>
                                <a:gd name="T23" fmla="*/ 0 h 109"/>
                                <a:gd name="T24" fmla="*/ 0 w 215"/>
                                <a:gd name="T25" fmla="*/ 0 h 109"/>
                                <a:gd name="T26" fmla="*/ 0 w 215"/>
                                <a:gd name="T27" fmla="*/ 0 h 109"/>
                                <a:gd name="T28" fmla="*/ 0 w 215"/>
                                <a:gd name="T29" fmla="*/ 0 h 109"/>
                                <a:gd name="T30" fmla="*/ 0 w 215"/>
                                <a:gd name="T31" fmla="*/ 0 h 109"/>
                                <a:gd name="T32" fmla="*/ 0 w 215"/>
                                <a:gd name="T33" fmla="*/ 0 h 109"/>
                                <a:gd name="T34" fmla="*/ 0 w 215"/>
                                <a:gd name="T35" fmla="*/ 0 h 109"/>
                                <a:gd name="T36" fmla="*/ 0 w 215"/>
                                <a:gd name="T37" fmla="*/ 0 h 109"/>
                                <a:gd name="T38" fmla="*/ 0 w 215"/>
                                <a:gd name="T39" fmla="*/ 0 h 109"/>
                                <a:gd name="T40" fmla="*/ 0 w 215"/>
                                <a:gd name="T41" fmla="*/ 0 h 109"/>
                                <a:gd name="T42" fmla="*/ 0 w 215"/>
                                <a:gd name="T43" fmla="*/ 0 h 109"/>
                                <a:gd name="T44" fmla="*/ 0 w 215"/>
                                <a:gd name="T45" fmla="*/ 0 h 109"/>
                                <a:gd name="T46" fmla="*/ 0 w 215"/>
                                <a:gd name="T47" fmla="*/ 0 h 109"/>
                                <a:gd name="T48" fmla="*/ 0 w 215"/>
                                <a:gd name="T49" fmla="*/ 0 h 1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5"/>
                                <a:gd name="T76" fmla="*/ 0 h 109"/>
                                <a:gd name="T77" fmla="*/ 215 w 215"/>
                                <a:gd name="T78" fmla="*/ 109 h 10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5" h="109">
                                  <a:moveTo>
                                    <a:pt x="115" y="109"/>
                                  </a:moveTo>
                                  <a:lnTo>
                                    <a:pt x="93" y="86"/>
                                  </a:lnTo>
                                  <a:lnTo>
                                    <a:pt x="78" y="90"/>
                                  </a:lnTo>
                                  <a:lnTo>
                                    <a:pt x="52" y="85"/>
                                  </a:lnTo>
                                  <a:lnTo>
                                    <a:pt x="58" y="80"/>
                                  </a:lnTo>
                                  <a:lnTo>
                                    <a:pt x="58" y="67"/>
                                  </a:lnTo>
                                  <a:lnTo>
                                    <a:pt x="47" y="36"/>
                                  </a:lnTo>
                                  <a:lnTo>
                                    <a:pt x="14" y="16"/>
                                  </a:lnTo>
                                  <a:lnTo>
                                    <a:pt x="0" y="3"/>
                                  </a:lnTo>
                                  <a:lnTo>
                                    <a:pt x="27" y="0"/>
                                  </a:lnTo>
                                  <a:lnTo>
                                    <a:pt x="62" y="13"/>
                                  </a:lnTo>
                                  <a:lnTo>
                                    <a:pt x="99" y="15"/>
                                  </a:lnTo>
                                  <a:lnTo>
                                    <a:pt x="133" y="41"/>
                                  </a:lnTo>
                                  <a:lnTo>
                                    <a:pt x="154" y="33"/>
                                  </a:lnTo>
                                  <a:lnTo>
                                    <a:pt x="171" y="36"/>
                                  </a:lnTo>
                                  <a:lnTo>
                                    <a:pt x="187" y="42"/>
                                  </a:lnTo>
                                  <a:lnTo>
                                    <a:pt x="187" y="56"/>
                                  </a:lnTo>
                                  <a:lnTo>
                                    <a:pt x="210" y="69"/>
                                  </a:lnTo>
                                  <a:lnTo>
                                    <a:pt x="203" y="80"/>
                                  </a:lnTo>
                                  <a:lnTo>
                                    <a:pt x="215" y="93"/>
                                  </a:lnTo>
                                  <a:lnTo>
                                    <a:pt x="215" y="101"/>
                                  </a:lnTo>
                                  <a:lnTo>
                                    <a:pt x="176" y="88"/>
                                  </a:lnTo>
                                  <a:lnTo>
                                    <a:pt x="164" y="95"/>
                                  </a:lnTo>
                                  <a:lnTo>
                                    <a:pt x="158" y="98"/>
                                  </a:lnTo>
                                  <a:lnTo>
                                    <a:pt x="115" y="109"/>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49" name="Freeform 1728"/>
                            <p:cNvSpPr>
                              <a:spLocks/>
                            </p:cNvSpPr>
                            <p:nvPr/>
                          </p:nvSpPr>
                          <p:spPr bwMode="auto">
                            <a:xfrm>
                              <a:off x="3584" y="2215"/>
                              <a:ext cx="48" cy="64"/>
                            </a:xfrm>
                            <a:custGeom>
                              <a:avLst/>
                              <a:gdLst>
                                <a:gd name="T0" fmla="*/ 0 w 104"/>
                                <a:gd name="T1" fmla="*/ 0 h 140"/>
                                <a:gd name="T2" fmla="*/ 0 w 104"/>
                                <a:gd name="T3" fmla="*/ 0 h 140"/>
                                <a:gd name="T4" fmla="*/ 0 w 104"/>
                                <a:gd name="T5" fmla="*/ 0 h 140"/>
                                <a:gd name="T6" fmla="*/ 0 w 104"/>
                                <a:gd name="T7" fmla="*/ 0 h 140"/>
                                <a:gd name="T8" fmla="*/ 0 w 104"/>
                                <a:gd name="T9" fmla="*/ 0 h 140"/>
                                <a:gd name="T10" fmla="*/ 0 w 104"/>
                                <a:gd name="T11" fmla="*/ 0 h 140"/>
                                <a:gd name="T12" fmla="*/ 0 w 104"/>
                                <a:gd name="T13" fmla="*/ 0 h 140"/>
                                <a:gd name="T14" fmla="*/ 0 w 104"/>
                                <a:gd name="T15" fmla="*/ 0 h 140"/>
                                <a:gd name="T16" fmla="*/ 0 w 104"/>
                                <a:gd name="T17" fmla="*/ 0 h 140"/>
                                <a:gd name="T18" fmla="*/ 0 w 104"/>
                                <a:gd name="T19" fmla="*/ 0 h 140"/>
                                <a:gd name="T20" fmla="*/ 0 w 104"/>
                                <a:gd name="T21" fmla="*/ 0 h 140"/>
                                <a:gd name="T22" fmla="*/ 0 w 104"/>
                                <a:gd name="T23" fmla="*/ 0 h 140"/>
                                <a:gd name="T24" fmla="*/ 0 w 104"/>
                                <a:gd name="T25" fmla="*/ 0 h 140"/>
                                <a:gd name="T26" fmla="*/ 0 w 104"/>
                                <a:gd name="T27" fmla="*/ 0 h 140"/>
                                <a:gd name="T28" fmla="*/ 0 w 104"/>
                                <a:gd name="T29" fmla="*/ 0 h 140"/>
                                <a:gd name="T30" fmla="*/ 0 w 104"/>
                                <a:gd name="T31" fmla="*/ 0 h 140"/>
                                <a:gd name="T32" fmla="*/ 0 w 104"/>
                                <a:gd name="T33" fmla="*/ 0 h 140"/>
                                <a:gd name="T34" fmla="*/ 0 w 104"/>
                                <a:gd name="T35" fmla="*/ 0 h 140"/>
                                <a:gd name="T36" fmla="*/ 0 w 104"/>
                                <a:gd name="T37" fmla="*/ 0 h 1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140"/>
                                <a:gd name="T59" fmla="*/ 104 w 104"/>
                                <a:gd name="T60" fmla="*/ 140 h 1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140">
                                  <a:moveTo>
                                    <a:pt x="46" y="140"/>
                                  </a:moveTo>
                                  <a:lnTo>
                                    <a:pt x="59" y="135"/>
                                  </a:lnTo>
                                  <a:lnTo>
                                    <a:pt x="62" y="125"/>
                                  </a:lnTo>
                                  <a:lnTo>
                                    <a:pt x="73" y="112"/>
                                  </a:lnTo>
                                  <a:lnTo>
                                    <a:pt x="78" y="95"/>
                                  </a:lnTo>
                                  <a:lnTo>
                                    <a:pt x="104" y="95"/>
                                  </a:lnTo>
                                  <a:lnTo>
                                    <a:pt x="104" y="78"/>
                                  </a:lnTo>
                                  <a:lnTo>
                                    <a:pt x="96" y="70"/>
                                  </a:lnTo>
                                  <a:lnTo>
                                    <a:pt x="91" y="52"/>
                                  </a:lnTo>
                                  <a:lnTo>
                                    <a:pt x="80" y="44"/>
                                  </a:lnTo>
                                  <a:lnTo>
                                    <a:pt x="80" y="21"/>
                                  </a:lnTo>
                                  <a:lnTo>
                                    <a:pt x="63" y="13"/>
                                  </a:lnTo>
                                  <a:lnTo>
                                    <a:pt x="50" y="15"/>
                                  </a:lnTo>
                                  <a:lnTo>
                                    <a:pt x="24" y="0"/>
                                  </a:lnTo>
                                  <a:lnTo>
                                    <a:pt x="7" y="2"/>
                                  </a:lnTo>
                                  <a:lnTo>
                                    <a:pt x="0" y="12"/>
                                  </a:lnTo>
                                  <a:lnTo>
                                    <a:pt x="18" y="31"/>
                                  </a:lnTo>
                                  <a:lnTo>
                                    <a:pt x="41" y="78"/>
                                  </a:lnTo>
                                  <a:lnTo>
                                    <a:pt x="46" y="14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50" name="Freeform 1729"/>
                            <p:cNvSpPr>
                              <a:spLocks/>
                            </p:cNvSpPr>
                            <p:nvPr/>
                          </p:nvSpPr>
                          <p:spPr bwMode="auto">
                            <a:xfrm>
                              <a:off x="3584" y="2215"/>
                              <a:ext cx="48" cy="64"/>
                            </a:xfrm>
                            <a:custGeom>
                              <a:avLst/>
                              <a:gdLst>
                                <a:gd name="T0" fmla="*/ 0 w 104"/>
                                <a:gd name="T1" fmla="*/ 0 h 140"/>
                                <a:gd name="T2" fmla="*/ 0 w 104"/>
                                <a:gd name="T3" fmla="*/ 0 h 140"/>
                                <a:gd name="T4" fmla="*/ 0 w 104"/>
                                <a:gd name="T5" fmla="*/ 0 h 140"/>
                                <a:gd name="T6" fmla="*/ 0 w 104"/>
                                <a:gd name="T7" fmla="*/ 0 h 140"/>
                                <a:gd name="T8" fmla="*/ 0 w 104"/>
                                <a:gd name="T9" fmla="*/ 0 h 140"/>
                                <a:gd name="T10" fmla="*/ 0 w 104"/>
                                <a:gd name="T11" fmla="*/ 0 h 140"/>
                                <a:gd name="T12" fmla="*/ 0 w 104"/>
                                <a:gd name="T13" fmla="*/ 0 h 140"/>
                                <a:gd name="T14" fmla="*/ 0 w 104"/>
                                <a:gd name="T15" fmla="*/ 0 h 140"/>
                                <a:gd name="T16" fmla="*/ 0 w 104"/>
                                <a:gd name="T17" fmla="*/ 0 h 140"/>
                                <a:gd name="T18" fmla="*/ 0 w 104"/>
                                <a:gd name="T19" fmla="*/ 0 h 140"/>
                                <a:gd name="T20" fmla="*/ 0 w 104"/>
                                <a:gd name="T21" fmla="*/ 0 h 140"/>
                                <a:gd name="T22" fmla="*/ 0 w 104"/>
                                <a:gd name="T23" fmla="*/ 0 h 140"/>
                                <a:gd name="T24" fmla="*/ 0 w 104"/>
                                <a:gd name="T25" fmla="*/ 0 h 140"/>
                                <a:gd name="T26" fmla="*/ 0 w 104"/>
                                <a:gd name="T27" fmla="*/ 0 h 140"/>
                                <a:gd name="T28" fmla="*/ 0 w 104"/>
                                <a:gd name="T29" fmla="*/ 0 h 140"/>
                                <a:gd name="T30" fmla="*/ 0 w 104"/>
                                <a:gd name="T31" fmla="*/ 0 h 140"/>
                                <a:gd name="T32" fmla="*/ 0 w 104"/>
                                <a:gd name="T33" fmla="*/ 0 h 140"/>
                                <a:gd name="T34" fmla="*/ 0 w 104"/>
                                <a:gd name="T35" fmla="*/ 0 h 140"/>
                                <a:gd name="T36" fmla="*/ 0 w 104"/>
                                <a:gd name="T37" fmla="*/ 0 h 1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140"/>
                                <a:gd name="T59" fmla="*/ 104 w 104"/>
                                <a:gd name="T60" fmla="*/ 140 h 1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140">
                                  <a:moveTo>
                                    <a:pt x="46" y="140"/>
                                  </a:moveTo>
                                  <a:lnTo>
                                    <a:pt x="59" y="135"/>
                                  </a:lnTo>
                                  <a:lnTo>
                                    <a:pt x="62" y="125"/>
                                  </a:lnTo>
                                  <a:lnTo>
                                    <a:pt x="73" y="112"/>
                                  </a:lnTo>
                                  <a:lnTo>
                                    <a:pt x="78" y="95"/>
                                  </a:lnTo>
                                  <a:lnTo>
                                    <a:pt x="104" y="95"/>
                                  </a:lnTo>
                                  <a:lnTo>
                                    <a:pt x="104" y="78"/>
                                  </a:lnTo>
                                  <a:lnTo>
                                    <a:pt x="96" y="70"/>
                                  </a:lnTo>
                                  <a:lnTo>
                                    <a:pt x="91" y="52"/>
                                  </a:lnTo>
                                  <a:lnTo>
                                    <a:pt x="80" y="44"/>
                                  </a:lnTo>
                                  <a:lnTo>
                                    <a:pt x="80" y="21"/>
                                  </a:lnTo>
                                  <a:lnTo>
                                    <a:pt x="63" y="13"/>
                                  </a:lnTo>
                                  <a:lnTo>
                                    <a:pt x="50" y="15"/>
                                  </a:lnTo>
                                  <a:lnTo>
                                    <a:pt x="24" y="0"/>
                                  </a:lnTo>
                                  <a:lnTo>
                                    <a:pt x="7" y="2"/>
                                  </a:lnTo>
                                  <a:lnTo>
                                    <a:pt x="0" y="12"/>
                                  </a:lnTo>
                                  <a:lnTo>
                                    <a:pt x="18" y="31"/>
                                  </a:lnTo>
                                  <a:lnTo>
                                    <a:pt x="41" y="78"/>
                                  </a:lnTo>
                                  <a:lnTo>
                                    <a:pt x="46" y="14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51" name="Freeform 1730"/>
                            <p:cNvSpPr>
                              <a:spLocks/>
                            </p:cNvSpPr>
                            <p:nvPr/>
                          </p:nvSpPr>
                          <p:spPr bwMode="auto">
                            <a:xfrm>
                              <a:off x="3520" y="2306"/>
                              <a:ext cx="92" cy="56"/>
                            </a:xfrm>
                            <a:custGeom>
                              <a:avLst/>
                              <a:gdLst>
                                <a:gd name="T0" fmla="*/ 0 w 202"/>
                                <a:gd name="T1" fmla="*/ 0 h 125"/>
                                <a:gd name="T2" fmla="*/ 0 w 202"/>
                                <a:gd name="T3" fmla="*/ 0 h 125"/>
                                <a:gd name="T4" fmla="*/ 0 w 202"/>
                                <a:gd name="T5" fmla="*/ 0 h 125"/>
                                <a:gd name="T6" fmla="*/ 0 w 202"/>
                                <a:gd name="T7" fmla="*/ 0 h 125"/>
                                <a:gd name="T8" fmla="*/ 0 w 202"/>
                                <a:gd name="T9" fmla="*/ 0 h 125"/>
                                <a:gd name="T10" fmla="*/ 0 w 202"/>
                                <a:gd name="T11" fmla="*/ 0 h 125"/>
                                <a:gd name="T12" fmla="*/ 0 w 202"/>
                                <a:gd name="T13" fmla="*/ 0 h 125"/>
                                <a:gd name="T14" fmla="*/ 0 w 202"/>
                                <a:gd name="T15" fmla="*/ 0 h 125"/>
                                <a:gd name="T16" fmla="*/ 0 w 202"/>
                                <a:gd name="T17" fmla="*/ 0 h 125"/>
                                <a:gd name="T18" fmla="*/ 0 w 202"/>
                                <a:gd name="T19" fmla="*/ 0 h 125"/>
                                <a:gd name="T20" fmla="*/ 0 w 202"/>
                                <a:gd name="T21" fmla="*/ 0 h 125"/>
                                <a:gd name="T22" fmla="*/ 0 w 202"/>
                                <a:gd name="T23" fmla="*/ 0 h 125"/>
                                <a:gd name="T24" fmla="*/ 0 w 202"/>
                                <a:gd name="T25" fmla="*/ 0 h 125"/>
                                <a:gd name="T26" fmla="*/ 0 w 202"/>
                                <a:gd name="T27" fmla="*/ 0 h 125"/>
                                <a:gd name="T28" fmla="*/ 0 w 202"/>
                                <a:gd name="T29" fmla="*/ 0 h 125"/>
                                <a:gd name="T30" fmla="*/ 0 w 202"/>
                                <a:gd name="T31" fmla="*/ 0 h 125"/>
                                <a:gd name="T32" fmla="*/ 0 w 202"/>
                                <a:gd name="T33" fmla="*/ 0 h 125"/>
                                <a:gd name="T34" fmla="*/ 0 w 202"/>
                                <a:gd name="T35" fmla="*/ 0 h 125"/>
                                <a:gd name="T36" fmla="*/ 0 w 202"/>
                                <a:gd name="T37" fmla="*/ 0 h 125"/>
                                <a:gd name="T38" fmla="*/ 0 w 202"/>
                                <a:gd name="T39" fmla="*/ 0 h 125"/>
                                <a:gd name="T40" fmla="*/ 0 w 202"/>
                                <a:gd name="T41" fmla="*/ 0 h 125"/>
                                <a:gd name="T42" fmla="*/ 0 w 202"/>
                                <a:gd name="T43" fmla="*/ 0 h 125"/>
                                <a:gd name="T44" fmla="*/ 0 w 202"/>
                                <a:gd name="T45" fmla="*/ 0 h 125"/>
                                <a:gd name="T46" fmla="*/ 0 w 202"/>
                                <a:gd name="T47" fmla="*/ 0 h 125"/>
                                <a:gd name="T48" fmla="*/ 0 w 202"/>
                                <a:gd name="T49" fmla="*/ 0 h 125"/>
                                <a:gd name="T50" fmla="*/ 0 w 202"/>
                                <a:gd name="T51" fmla="*/ 0 h 125"/>
                                <a:gd name="T52" fmla="*/ 0 w 202"/>
                                <a:gd name="T53" fmla="*/ 0 h 125"/>
                                <a:gd name="T54" fmla="*/ 0 w 202"/>
                                <a:gd name="T55" fmla="*/ 0 h 125"/>
                                <a:gd name="T56" fmla="*/ 0 w 202"/>
                                <a:gd name="T57" fmla="*/ 0 h 1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2"/>
                                <a:gd name="T88" fmla="*/ 0 h 125"/>
                                <a:gd name="T89" fmla="*/ 202 w 202"/>
                                <a:gd name="T90" fmla="*/ 125 h 12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2" h="125">
                                  <a:moveTo>
                                    <a:pt x="202" y="16"/>
                                  </a:moveTo>
                                  <a:lnTo>
                                    <a:pt x="147" y="2"/>
                                  </a:lnTo>
                                  <a:lnTo>
                                    <a:pt x="99" y="23"/>
                                  </a:lnTo>
                                  <a:lnTo>
                                    <a:pt x="23" y="16"/>
                                  </a:lnTo>
                                  <a:lnTo>
                                    <a:pt x="16" y="10"/>
                                  </a:lnTo>
                                  <a:lnTo>
                                    <a:pt x="21" y="2"/>
                                  </a:lnTo>
                                  <a:lnTo>
                                    <a:pt x="13" y="0"/>
                                  </a:lnTo>
                                  <a:lnTo>
                                    <a:pt x="3" y="3"/>
                                  </a:lnTo>
                                  <a:lnTo>
                                    <a:pt x="0" y="16"/>
                                  </a:lnTo>
                                  <a:lnTo>
                                    <a:pt x="3" y="29"/>
                                  </a:lnTo>
                                  <a:lnTo>
                                    <a:pt x="16" y="47"/>
                                  </a:lnTo>
                                  <a:lnTo>
                                    <a:pt x="3" y="67"/>
                                  </a:lnTo>
                                  <a:lnTo>
                                    <a:pt x="3" y="73"/>
                                  </a:lnTo>
                                  <a:lnTo>
                                    <a:pt x="3" y="82"/>
                                  </a:lnTo>
                                  <a:lnTo>
                                    <a:pt x="16" y="93"/>
                                  </a:lnTo>
                                  <a:lnTo>
                                    <a:pt x="21" y="121"/>
                                  </a:lnTo>
                                  <a:lnTo>
                                    <a:pt x="67" y="111"/>
                                  </a:lnTo>
                                  <a:lnTo>
                                    <a:pt x="101" y="125"/>
                                  </a:lnTo>
                                  <a:lnTo>
                                    <a:pt x="111" y="121"/>
                                  </a:lnTo>
                                  <a:lnTo>
                                    <a:pt x="122" y="114"/>
                                  </a:lnTo>
                                  <a:lnTo>
                                    <a:pt x="122" y="103"/>
                                  </a:lnTo>
                                  <a:lnTo>
                                    <a:pt x="127" y="103"/>
                                  </a:lnTo>
                                  <a:lnTo>
                                    <a:pt x="153" y="93"/>
                                  </a:lnTo>
                                  <a:lnTo>
                                    <a:pt x="181" y="96"/>
                                  </a:lnTo>
                                  <a:lnTo>
                                    <a:pt x="164" y="72"/>
                                  </a:lnTo>
                                  <a:lnTo>
                                    <a:pt x="176" y="62"/>
                                  </a:lnTo>
                                  <a:lnTo>
                                    <a:pt x="179" y="46"/>
                                  </a:lnTo>
                                  <a:lnTo>
                                    <a:pt x="195" y="33"/>
                                  </a:lnTo>
                                  <a:lnTo>
                                    <a:pt x="202" y="16"/>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52" name="Freeform 1731"/>
                            <p:cNvSpPr>
                              <a:spLocks/>
                            </p:cNvSpPr>
                            <p:nvPr/>
                          </p:nvSpPr>
                          <p:spPr bwMode="auto">
                            <a:xfrm>
                              <a:off x="3520" y="2306"/>
                              <a:ext cx="92" cy="56"/>
                            </a:xfrm>
                            <a:custGeom>
                              <a:avLst/>
                              <a:gdLst>
                                <a:gd name="T0" fmla="*/ 0 w 202"/>
                                <a:gd name="T1" fmla="*/ 0 h 125"/>
                                <a:gd name="T2" fmla="*/ 0 w 202"/>
                                <a:gd name="T3" fmla="*/ 0 h 125"/>
                                <a:gd name="T4" fmla="*/ 0 w 202"/>
                                <a:gd name="T5" fmla="*/ 0 h 125"/>
                                <a:gd name="T6" fmla="*/ 0 w 202"/>
                                <a:gd name="T7" fmla="*/ 0 h 125"/>
                                <a:gd name="T8" fmla="*/ 0 w 202"/>
                                <a:gd name="T9" fmla="*/ 0 h 125"/>
                                <a:gd name="T10" fmla="*/ 0 w 202"/>
                                <a:gd name="T11" fmla="*/ 0 h 125"/>
                                <a:gd name="T12" fmla="*/ 0 w 202"/>
                                <a:gd name="T13" fmla="*/ 0 h 125"/>
                                <a:gd name="T14" fmla="*/ 0 w 202"/>
                                <a:gd name="T15" fmla="*/ 0 h 125"/>
                                <a:gd name="T16" fmla="*/ 0 w 202"/>
                                <a:gd name="T17" fmla="*/ 0 h 125"/>
                                <a:gd name="T18" fmla="*/ 0 w 202"/>
                                <a:gd name="T19" fmla="*/ 0 h 125"/>
                                <a:gd name="T20" fmla="*/ 0 w 202"/>
                                <a:gd name="T21" fmla="*/ 0 h 125"/>
                                <a:gd name="T22" fmla="*/ 0 w 202"/>
                                <a:gd name="T23" fmla="*/ 0 h 125"/>
                                <a:gd name="T24" fmla="*/ 0 w 202"/>
                                <a:gd name="T25" fmla="*/ 0 h 125"/>
                                <a:gd name="T26" fmla="*/ 0 w 202"/>
                                <a:gd name="T27" fmla="*/ 0 h 125"/>
                                <a:gd name="T28" fmla="*/ 0 w 202"/>
                                <a:gd name="T29" fmla="*/ 0 h 125"/>
                                <a:gd name="T30" fmla="*/ 0 w 202"/>
                                <a:gd name="T31" fmla="*/ 0 h 125"/>
                                <a:gd name="T32" fmla="*/ 0 w 202"/>
                                <a:gd name="T33" fmla="*/ 0 h 125"/>
                                <a:gd name="T34" fmla="*/ 0 w 202"/>
                                <a:gd name="T35" fmla="*/ 0 h 125"/>
                                <a:gd name="T36" fmla="*/ 0 w 202"/>
                                <a:gd name="T37" fmla="*/ 0 h 125"/>
                                <a:gd name="T38" fmla="*/ 0 w 202"/>
                                <a:gd name="T39" fmla="*/ 0 h 125"/>
                                <a:gd name="T40" fmla="*/ 0 w 202"/>
                                <a:gd name="T41" fmla="*/ 0 h 125"/>
                                <a:gd name="T42" fmla="*/ 0 w 202"/>
                                <a:gd name="T43" fmla="*/ 0 h 125"/>
                                <a:gd name="T44" fmla="*/ 0 w 202"/>
                                <a:gd name="T45" fmla="*/ 0 h 125"/>
                                <a:gd name="T46" fmla="*/ 0 w 202"/>
                                <a:gd name="T47" fmla="*/ 0 h 125"/>
                                <a:gd name="T48" fmla="*/ 0 w 202"/>
                                <a:gd name="T49" fmla="*/ 0 h 125"/>
                                <a:gd name="T50" fmla="*/ 0 w 202"/>
                                <a:gd name="T51" fmla="*/ 0 h 125"/>
                                <a:gd name="T52" fmla="*/ 0 w 202"/>
                                <a:gd name="T53" fmla="*/ 0 h 125"/>
                                <a:gd name="T54" fmla="*/ 0 w 202"/>
                                <a:gd name="T55" fmla="*/ 0 h 125"/>
                                <a:gd name="T56" fmla="*/ 0 w 202"/>
                                <a:gd name="T57" fmla="*/ 0 h 1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2"/>
                                <a:gd name="T88" fmla="*/ 0 h 125"/>
                                <a:gd name="T89" fmla="*/ 202 w 202"/>
                                <a:gd name="T90" fmla="*/ 125 h 12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2" h="125">
                                  <a:moveTo>
                                    <a:pt x="202" y="16"/>
                                  </a:moveTo>
                                  <a:lnTo>
                                    <a:pt x="147" y="2"/>
                                  </a:lnTo>
                                  <a:lnTo>
                                    <a:pt x="99" y="23"/>
                                  </a:lnTo>
                                  <a:lnTo>
                                    <a:pt x="23" y="16"/>
                                  </a:lnTo>
                                  <a:lnTo>
                                    <a:pt x="16" y="10"/>
                                  </a:lnTo>
                                  <a:lnTo>
                                    <a:pt x="21" y="2"/>
                                  </a:lnTo>
                                  <a:lnTo>
                                    <a:pt x="13" y="0"/>
                                  </a:lnTo>
                                  <a:lnTo>
                                    <a:pt x="3" y="3"/>
                                  </a:lnTo>
                                  <a:lnTo>
                                    <a:pt x="0" y="16"/>
                                  </a:lnTo>
                                  <a:lnTo>
                                    <a:pt x="3" y="29"/>
                                  </a:lnTo>
                                  <a:lnTo>
                                    <a:pt x="16" y="47"/>
                                  </a:lnTo>
                                  <a:lnTo>
                                    <a:pt x="3" y="67"/>
                                  </a:lnTo>
                                  <a:lnTo>
                                    <a:pt x="3" y="73"/>
                                  </a:lnTo>
                                  <a:lnTo>
                                    <a:pt x="3" y="82"/>
                                  </a:lnTo>
                                  <a:lnTo>
                                    <a:pt x="16" y="93"/>
                                  </a:lnTo>
                                  <a:lnTo>
                                    <a:pt x="21" y="121"/>
                                  </a:lnTo>
                                  <a:lnTo>
                                    <a:pt x="67" y="111"/>
                                  </a:lnTo>
                                  <a:lnTo>
                                    <a:pt x="101" y="125"/>
                                  </a:lnTo>
                                  <a:lnTo>
                                    <a:pt x="111" y="121"/>
                                  </a:lnTo>
                                  <a:lnTo>
                                    <a:pt x="122" y="114"/>
                                  </a:lnTo>
                                  <a:lnTo>
                                    <a:pt x="122" y="103"/>
                                  </a:lnTo>
                                  <a:lnTo>
                                    <a:pt x="127" y="103"/>
                                  </a:lnTo>
                                  <a:lnTo>
                                    <a:pt x="153" y="93"/>
                                  </a:lnTo>
                                  <a:lnTo>
                                    <a:pt x="181" y="96"/>
                                  </a:lnTo>
                                  <a:lnTo>
                                    <a:pt x="164" y="72"/>
                                  </a:lnTo>
                                  <a:lnTo>
                                    <a:pt x="176" y="62"/>
                                  </a:lnTo>
                                  <a:lnTo>
                                    <a:pt x="179" y="46"/>
                                  </a:lnTo>
                                  <a:lnTo>
                                    <a:pt x="195" y="33"/>
                                  </a:lnTo>
                                  <a:lnTo>
                                    <a:pt x="202" y="16"/>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53" name="Freeform 1732"/>
                            <p:cNvSpPr>
                              <a:spLocks/>
                            </p:cNvSpPr>
                            <p:nvPr/>
                          </p:nvSpPr>
                          <p:spPr bwMode="auto">
                            <a:xfrm>
                              <a:off x="3476" y="2336"/>
                              <a:ext cx="27" cy="56"/>
                            </a:xfrm>
                            <a:custGeom>
                              <a:avLst/>
                              <a:gdLst>
                                <a:gd name="T0" fmla="*/ 0 w 59"/>
                                <a:gd name="T1" fmla="*/ 0 h 124"/>
                                <a:gd name="T2" fmla="*/ 0 w 59"/>
                                <a:gd name="T3" fmla="*/ 0 h 124"/>
                                <a:gd name="T4" fmla="*/ 0 w 59"/>
                                <a:gd name="T5" fmla="*/ 0 h 124"/>
                                <a:gd name="T6" fmla="*/ 0 w 59"/>
                                <a:gd name="T7" fmla="*/ 0 h 124"/>
                                <a:gd name="T8" fmla="*/ 0 w 59"/>
                                <a:gd name="T9" fmla="*/ 0 h 124"/>
                                <a:gd name="T10" fmla="*/ 0 w 59"/>
                                <a:gd name="T11" fmla="*/ 0 h 124"/>
                                <a:gd name="T12" fmla="*/ 0 w 59"/>
                                <a:gd name="T13" fmla="*/ 0 h 124"/>
                                <a:gd name="T14" fmla="*/ 0 w 59"/>
                                <a:gd name="T15" fmla="*/ 0 h 124"/>
                                <a:gd name="T16" fmla="*/ 0 w 59"/>
                                <a:gd name="T17" fmla="*/ 0 h 124"/>
                                <a:gd name="T18" fmla="*/ 0 w 59"/>
                                <a:gd name="T19" fmla="*/ 0 h 124"/>
                                <a:gd name="T20" fmla="*/ 0 w 59"/>
                                <a:gd name="T21" fmla="*/ 0 h 124"/>
                                <a:gd name="T22" fmla="*/ 0 w 59"/>
                                <a:gd name="T23" fmla="*/ 0 h 124"/>
                                <a:gd name="T24" fmla="*/ 0 w 59"/>
                                <a:gd name="T25" fmla="*/ 0 h 124"/>
                                <a:gd name="T26" fmla="*/ 0 w 59"/>
                                <a:gd name="T27" fmla="*/ 0 h 124"/>
                                <a:gd name="T28" fmla="*/ 0 w 59"/>
                                <a:gd name="T29" fmla="*/ 0 h 1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
                                <a:gd name="T46" fmla="*/ 0 h 124"/>
                                <a:gd name="T47" fmla="*/ 59 w 59"/>
                                <a:gd name="T48" fmla="*/ 124 h 1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 h="124">
                                  <a:moveTo>
                                    <a:pt x="55" y="75"/>
                                  </a:moveTo>
                                  <a:lnTo>
                                    <a:pt x="59" y="88"/>
                                  </a:lnTo>
                                  <a:lnTo>
                                    <a:pt x="29" y="124"/>
                                  </a:lnTo>
                                  <a:lnTo>
                                    <a:pt x="0" y="91"/>
                                  </a:lnTo>
                                  <a:lnTo>
                                    <a:pt x="5" y="91"/>
                                  </a:lnTo>
                                  <a:lnTo>
                                    <a:pt x="3" y="54"/>
                                  </a:lnTo>
                                  <a:lnTo>
                                    <a:pt x="10" y="36"/>
                                  </a:lnTo>
                                  <a:lnTo>
                                    <a:pt x="0" y="31"/>
                                  </a:lnTo>
                                  <a:lnTo>
                                    <a:pt x="5" y="6"/>
                                  </a:lnTo>
                                  <a:lnTo>
                                    <a:pt x="13" y="0"/>
                                  </a:lnTo>
                                  <a:lnTo>
                                    <a:pt x="18" y="0"/>
                                  </a:lnTo>
                                  <a:lnTo>
                                    <a:pt x="28" y="3"/>
                                  </a:lnTo>
                                  <a:lnTo>
                                    <a:pt x="44" y="21"/>
                                  </a:lnTo>
                                  <a:lnTo>
                                    <a:pt x="39" y="54"/>
                                  </a:lnTo>
                                  <a:lnTo>
                                    <a:pt x="55" y="75"/>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54" name="Freeform 1733"/>
                            <p:cNvSpPr>
                              <a:spLocks/>
                            </p:cNvSpPr>
                            <p:nvPr/>
                          </p:nvSpPr>
                          <p:spPr bwMode="auto">
                            <a:xfrm>
                              <a:off x="3476" y="2336"/>
                              <a:ext cx="27" cy="56"/>
                            </a:xfrm>
                            <a:custGeom>
                              <a:avLst/>
                              <a:gdLst>
                                <a:gd name="T0" fmla="*/ 0 w 59"/>
                                <a:gd name="T1" fmla="*/ 0 h 124"/>
                                <a:gd name="T2" fmla="*/ 0 w 59"/>
                                <a:gd name="T3" fmla="*/ 0 h 124"/>
                                <a:gd name="T4" fmla="*/ 0 w 59"/>
                                <a:gd name="T5" fmla="*/ 0 h 124"/>
                                <a:gd name="T6" fmla="*/ 0 w 59"/>
                                <a:gd name="T7" fmla="*/ 0 h 124"/>
                                <a:gd name="T8" fmla="*/ 0 w 59"/>
                                <a:gd name="T9" fmla="*/ 0 h 124"/>
                                <a:gd name="T10" fmla="*/ 0 w 59"/>
                                <a:gd name="T11" fmla="*/ 0 h 124"/>
                                <a:gd name="T12" fmla="*/ 0 w 59"/>
                                <a:gd name="T13" fmla="*/ 0 h 124"/>
                                <a:gd name="T14" fmla="*/ 0 w 59"/>
                                <a:gd name="T15" fmla="*/ 0 h 124"/>
                                <a:gd name="T16" fmla="*/ 0 w 59"/>
                                <a:gd name="T17" fmla="*/ 0 h 124"/>
                                <a:gd name="T18" fmla="*/ 0 w 59"/>
                                <a:gd name="T19" fmla="*/ 0 h 124"/>
                                <a:gd name="T20" fmla="*/ 0 w 59"/>
                                <a:gd name="T21" fmla="*/ 0 h 124"/>
                                <a:gd name="T22" fmla="*/ 0 w 59"/>
                                <a:gd name="T23" fmla="*/ 0 h 124"/>
                                <a:gd name="T24" fmla="*/ 0 w 59"/>
                                <a:gd name="T25" fmla="*/ 0 h 124"/>
                                <a:gd name="T26" fmla="*/ 0 w 59"/>
                                <a:gd name="T27" fmla="*/ 0 h 124"/>
                                <a:gd name="T28" fmla="*/ 0 w 59"/>
                                <a:gd name="T29" fmla="*/ 0 h 1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
                                <a:gd name="T46" fmla="*/ 0 h 124"/>
                                <a:gd name="T47" fmla="*/ 59 w 59"/>
                                <a:gd name="T48" fmla="*/ 124 h 1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 h="124">
                                  <a:moveTo>
                                    <a:pt x="55" y="75"/>
                                  </a:moveTo>
                                  <a:lnTo>
                                    <a:pt x="59" y="88"/>
                                  </a:lnTo>
                                  <a:lnTo>
                                    <a:pt x="29" y="124"/>
                                  </a:lnTo>
                                  <a:lnTo>
                                    <a:pt x="0" y="91"/>
                                  </a:lnTo>
                                  <a:lnTo>
                                    <a:pt x="5" y="91"/>
                                  </a:lnTo>
                                  <a:lnTo>
                                    <a:pt x="3" y="54"/>
                                  </a:lnTo>
                                  <a:lnTo>
                                    <a:pt x="10" y="36"/>
                                  </a:lnTo>
                                  <a:lnTo>
                                    <a:pt x="0" y="31"/>
                                  </a:lnTo>
                                  <a:lnTo>
                                    <a:pt x="5" y="6"/>
                                  </a:lnTo>
                                  <a:lnTo>
                                    <a:pt x="13" y="0"/>
                                  </a:lnTo>
                                  <a:lnTo>
                                    <a:pt x="18" y="0"/>
                                  </a:lnTo>
                                  <a:lnTo>
                                    <a:pt x="28" y="3"/>
                                  </a:lnTo>
                                  <a:lnTo>
                                    <a:pt x="44" y="21"/>
                                  </a:lnTo>
                                  <a:lnTo>
                                    <a:pt x="39" y="54"/>
                                  </a:lnTo>
                                  <a:lnTo>
                                    <a:pt x="55" y="75"/>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55" name="Freeform 1734"/>
                            <p:cNvSpPr>
                              <a:spLocks/>
                            </p:cNvSpPr>
                            <p:nvPr/>
                          </p:nvSpPr>
                          <p:spPr bwMode="auto">
                            <a:xfrm>
                              <a:off x="3461" y="2317"/>
                              <a:ext cx="28" cy="32"/>
                            </a:xfrm>
                            <a:custGeom>
                              <a:avLst/>
                              <a:gdLst>
                                <a:gd name="T0" fmla="*/ 0 w 62"/>
                                <a:gd name="T1" fmla="*/ 0 h 73"/>
                                <a:gd name="T2" fmla="*/ 0 w 62"/>
                                <a:gd name="T3" fmla="*/ 0 h 73"/>
                                <a:gd name="T4" fmla="*/ 0 w 62"/>
                                <a:gd name="T5" fmla="*/ 0 h 73"/>
                                <a:gd name="T6" fmla="*/ 0 w 62"/>
                                <a:gd name="T7" fmla="*/ 0 h 73"/>
                                <a:gd name="T8" fmla="*/ 0 w 62"/>
                                <a:gd name="T9" fmla="*/ 0 h 73"/>
                                <a:gd name="T10" fmla="*/ 0 w 62"/>
                                <a:gd name="T11" fmla="*/ 0 h 73"/>
                                <a:gd name="T12" fmla="*/ 0 w 62"/>
                                <a:gd name="T13" fmla="*/ 0 h 73"/>
                                <a:gd name="T14" fmla="*/ 0 w 62"/>
                                <a:gd name="T15" fmla="*/ 0 h 73"/>
                                <a:gd name="T16" fmla="*/ 0 w 62"/>
                                <a:gd name="T17" fmla="*/ 0 h 73"/>
                                <a:gd name="T18" fmla="*/ 0 w 62"/>
                                <a:gd name="T19" fmla="*/ 0 h 73"/>
                                <a:gd name="T20" fmla="*/ 0 w 62"/>
                                <a:gd name="T21" fmla="*/ 0 h 73"/>
                                <a:gd name="T22" fmla="*/ 0 w 62"/>
                                <a:gd name="T23" fmla="*/ 0 h 73"/>
                                <a:gd name="T24" fmla="*/ 0 w 62"/>
                                <a:gd name="T25" fmla="*/ 0 h 73"/>
                                <a:gd name="T26" fmla="*/ 0 w 62"/>
                                <a:gd name="T27" fmla="*/ 0 h 73"/>
                                <a:gd name="T28" fmla="*/ 0 w 62"/>
                                <a:gd name="T29" fmla="*/ 0 h 73"/>
                                <a:gd name="T30" fmla="*/ 0 w 62"/>
                                <a:gd name="T31" fmla="*/ 0 h 73"/>
                                <a:gd name="T32" fmla="*/ 0 w 62"/>
                                <a:gd name="T33" fmla="*/ 0 h 73"/>
                                <a:gd name="T34" fmla="*/ 0 w 6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
                                <a:gd name="T55" fmla="*/ 0 h 73"/>
                                <a:gd name="T56" fmla="*/ 62 w 6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 h="73">
                                  <a:moveTo>
                                    <a:pt x="0" y="43"/>
                                  </a:moveTo>
                                  <a:lnTo>
                                    <a:pt x="33" y="73"/>
                                  </a:lnTo>
                                  <a:lnTo>
                                    <a:pt x="38" y="48"/>
                                  </a:lnTo>
                                  <a:lnTo>
                                    <a:pt x="46" y="42"/>
                                  </a:lnTo>
                                  <a:lnTo>
                                    <a:pt x="51" y="42"/>
                                  </a:lnTo>
                                  <a:lnTo>
                                    <a:pt x="51" y="30"/>
                                  </a:lnTo>
                                  <a:lnTo>
                                    <a:pt x="59" y="35"/>
                                  </a:lnTo>
                                  <a:lnTo>
                                    <a:pt x="62" y="29"/>
                                  </a:lnTo>
                                  <a:lnTo>
                                    <a:pt x="30" y="4"/>
                                  </a:lnTo>
                                  <a:lnTo>
                                    <a:pt x="31" y="0"/>
                                  </a:lnTo>
                                  <a:lnTo>
                                    <a:pt x="20" y="0"/>
                                  </a:lnTo>
                                  <a:lnTo>
                                    <a:pt x="25" y="8"/>
                                  </a:lnTo>
                                  <a:lnTo>
                                    <a:pt x="12" y="0"/>
                                  </a:lnTo>
                                  <a:lnTo>
                                    <a:pt x="9" y="4"/>
                                  </a:lnTo>
                                  <a:lnTo>
                                    <a:pt x="15" y="16"/>
                                  </a:lnTo>
                                  <a:lnTo>
                                    <a:pt x="4" y="22"/>
                                  </a:lnTo>
                                  <a:lnTo>
                                    <a:pt x="7" y="37"/>
                                  </a:lnTo>
                                  <a:lnTo>
                                    <a:pt x="0" y="43"/>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56" name="Freeform 1735"/>
                            <p:cNvSpPr>
                              <a:spLocks/>
                            </p:cNvSpPr>
                            <p:nvPr/>
                          </p:nvSpPr>
                          <p:spPr bwMode="auto">
                            <a:xfrm>
                              <a:off x="3461" y="2317"/>
                              <a:ext cx="28" cy="32"/>
                            </a:xfrm>
                            <a:custGeom>
                              <a:avLst/>
                              <a:gdLst>
                                <a:gd name="T0" fmla="*/ 0 w 62"/>
                                <a:gd name="T1" fmla="*/ 0 h 73"/>
                                <a:gd name="T2" fmla="*/ 0 w 62"/>
                                <a:gd name="T3" fmla="*/ 0 h 73"/>
                                <a:gd name="T4" fmla="*/ 0 w 62"/>
                                <a:gd name="T5" fmla="*/ 0 h 73"/>
                                <a:gd name="T6" fmla="*/ 0 w 62"/>
                                <a:gd name="T7" fmla="*/ 0 h 73"/>
                                <a:gd name="T8" fmla="*/ 0 w 62"/>
                                <a:gd name="T9" fmla="*/ 0 h 73"/>
                                <a:gd name="T10" fmla="*/ 0 w 62"/>
                                <a:gd name="T11" fmla="*/ 0 h 73"/>
                                <a:gd name="T12" fmla="*/ 0 w 62"/>
                                <a:gd name="T13" fmla="*/ 0 h 73"/>
                                <a:gd name="T14" fmla="*/ 0 w 62"/>
                                <a:gd name="T15" fmla="*/ 0 h 73"/>
                                <a:gd name="T16" fmla="*/ 0 w 62"/>
                                <a:gd name="T17" fmla="*/ 0 h 73"/>
                                <a:gd name="T18" fmla="*/ 0 w 62"/>
                                <a:gd name="T19" fmla="*/ 0 h 73"/>
                                <a:gd name="T20" fmla="*/ 0 w 62"/>
                                <a:gd name="T21" fmla="*/ 0 h 73"/>
                                <a:gd name="T22" fmla="*/ 0 w 62"/>
                                <a:gd name="T23" fmla="*/ 0 h 73"/>
                                <a:gd name="T24" fmla="*/ 0 w 62"/>
                                <a:gd name="T25" fmla="*/ 0 h 73"/>
                                <a:gd name="T26" fmla="*/ 0 w 62"/>
                                <a:gd name="T27" fmla="*/ 0 h 73"/>
                                <a:gd name="T28" fmla="*/ 0 w 62"/>
                                <a:gd name="T29" fmla="*/ 0 h 73"/>
                                <a:gd name="T30" fmla="*/ 0 w 62"/>
                                <a:gd name="T31" fmla="*/ 0 h 73"/>
                                <a:gd name="T32" fmla="*/ 0 w 62"/>
                                <a:gd name="T33" fmla="*/ 0 h 73"/>
                                <a:gd name="T34" fmla="*/ 0 w 6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
                                <a:gd name="T55" fmla="*/ 0 h 73"/>
                                <a:gd name="T56" fmla="*/ 62 w 6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 h="73">
                                  <a:moveTo>
                                    <a:pt x="0" y="43"/>
                                  </a:moveTo>
                                  <a:lnTo>
                                    <a:pt x="33" y="73"/>
                                  </a:lnTo>
                                  <a:lnTo>
                                    <a:pt x="38" y="48"/>
                                  </a:lnTo>
                                  <a:lnTo>
                                    <a:pt x="46" y="42"/>
                                  </a:lnTo>
                                  <a:lnTo>
                                    <a:pt x="51" y="42"/>
                                  </a:lnTo>
                                  <a:lnTo>
                                    <a:pt x="51" y="30"/>
                                  </a:lnTo>
                                  <a:lnTo>
                                    <a:pt x="59" y="35"/>
                                  </a:lnTo>
                                  <a:lnTo>
                                    <a:pt x="62" y="29"/>
                                  </a:lnTo>
                                  <a:lnTo>
                                    <a:pt x="30" y="4"/>
                                  </a:lnTo>
                                  <a:lnTo>
                                    <a:pt x="31" y="0"/>
                                  </a:lnTo>
                                  <a:lnTo>
                                    <a:pt x="20" y="0"/>
                                  </a:lnTo>
                                  <a:lnTo>
                                    <a:pt x="25" y="8"/>
                                  </a:lnTo>
                                  <a:lnTo>
                                    <a:pt x="12" y="0"/>
                                  </a:lnTo>
                                  <a:lnTo>
                                    <a:pt x="9" y="4"/>
                                  </a:lnTo>
                                  <a:lnTo>
                                    <a:pt x="15" y="16"/>
                                  </a:lnTo>
                                  <a:lnTo>
                                    <a:pt x="4" y="22"/>
                                  </a:lnTo>
                                  <a:lnTo>
                                    <a:pt x="7" y="37"/>
                                  </a:lnTo>
                                  <a:lnTo>
                                    <a:pt x="0" y="43"/>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57" name="Freeform 1736"/>
                            <p:cNvSpPr>
                              <a:spLocks/>
                            </p:cNvSpPr>
                            <p:nvPr/>
                          </p:nvSpPr>
                          <p:spPr bwMode="auto">
                            <a:xfrm>
                              <a:off x="3552" y="2537"/>
                              <a:ext cx="162" cy="157"/>
                            </a:xfrm>
                            <a:custGeom>
                              <a:avLst/>
                              <a:gdLst>
                                <a:gd name="T0" fmla="*/ 0 w 355"/>
                                <a:gd name="T1" fmla="*/ 0 h 346"/>
                                <a:gd name="T2" fmla="*/ 0 w 355"/>
                                <a:gd name="T3" fmla="*/ 0 h 346"/>
                                <a:gd name="T4" fmla="*/ 0 w 355"/>
                                <a:gd name="T5" fmla="*/ 0 h 346"/>
                                <a:gd name="T6" fmla="*/ 0 w 355"/>
                                <a:gd name="T7" fmla="*/ 0 h 346"/>
                                <a:gd name="T8" fmla="*/ 0 w 355"/>
                                <a:gd name="T9" fmla="*/ 0 h 346"/>
                                <a:gd name="T10" fmla="*/ 0 w 355"/>
                                <a:gd name="T11" fmla="*/ 0 h 346"/>
                                <a:gd name="T12" fmla="*/ 0 w 355"/>
                                <a:gd name="T13" fmla="*/ 0 h 346"/>
                                <a:gd name="T14" fmla="*/ 0 w 355"/>
                                <a:gd name="T15" fmla="*/ 0 h 346"/>
                                <a:gd name="T16" fmla="*/ 0 w 355"/>
                                <a:gd name="T17" fmla="*/ 0 h 346"/>
                                <a:gd name="T18" fmla="*/ 0 w 355"/>
                                <a:gd name="T19" fmla="*/ 0 h 346"/>
                                <a:gd name="T20" fmla="*/ 0 w 355"/>
                                <a:gd name="T21" fmla="*/ 0 h 346"/>
                                <a:gd name="T22" fmla="*/ 0 w 355"/>
                                <a:gd name="T23" fmla="*/ 0 h 346"/>
                                <a:gd name="T24" fmla="*/ 0 w 355"/>
                                <a:gd name="T25" fmla="*/ 0 h 346"/>
                                <a:gd name="T26" fmla="*/ 0 w 355"/>
                                <a:gd name="T27" fmla="*/ 0 h 346"/>
                                <a:gd name="T28" fmla="*/ 0 w 355"/>
                                <a:gd name="T29" fmla="*/ 0 h 346"/>
                                <a:gd name="T30" fmla="*/ 0 w 355"/>
                                <a:gd name="T31" fmla="*/ 0 h 346"/>
                                <a:gd name="T32" fmla="*/ 0 w 355"/>
                                <a:gd name="T33" fmla="*/ 0 h 346"/>
                                <a:gd name="T34" fmla="*/ 0 w 355"/>
                                <a:gd name="T35" fmla="*/ 0 h 346"/>
                                <a:gd name="T36" fmla="*/ 0 w 355"/>
                                <a:gd name="T37" fmla="*/ 0 h 346"/>
                                <a:gd name="T38" fmla="*/ 0 w 355"/>
                                <a:gd name="T39" fmla="*/ 0 h 346"/>
                                <a:gd name="T40" fmla="*/ 0 w 355"/>
                                <a:gd name="T41" fmla="*/ 0 h 346"/>
                                <a:gd name="T42" fmla="*/ 0 w 355"/>
                                <a:gd name="T43" fmla="*/ 0 h 346"/>
                                <a:gd name="T44" fmla="*/ 0 w 355"/>
                                <a:gd name="T45" fmla="*/ 0 h 346"/>
                                <a:gd name="T46" fmla="*/ 0 w 355"/>
                                <a:gd name="T47" fmla="*/ 0 h 346"/>
                                <a:gd name="T48" fmla="*/ 0 w 355"/>
                                <a:gd name="T49" fmla="*/ 0 h 346"/>
                                <a:gd name="T50" fmla="*/ 0 w 355"/>
                                <a:gd name="T51" fmla="*/ 0 h 346"/>
                                <a:gd name="T52" fmla="*/ 0 w 355"/>
                                <a:gd name="T53" fmla="*/ 0 h 346"/>
                                <a:gd name="T54" fmla="*/ 0 w 355"/>
                                <a:gd name="T55" fmla="*/ 0 h 346"/>
                                <a:gd name="T56" fmla="*/ 0 w 355"/>
                                <a:gd name="T57" fmla="*/ 0 h 346"/>
                                <a:gd name="T58" fmla="*/ 0 w 355"/>
                                <a:gd name="T59" fmla="*/ 0 h 346"/>
                                <a:gd name="T60" fmla="*/ 0 w 355"/>
                                <a:gd name="T61" fmla="*/ 0 h 346"/>
                                <a:gd name="T62" fmla="*/ 0 w 355"/>
                                <a:gd name="T63" fmla="*/ 0 h 346"/>
                                <a:gd name="T64" fmla="*/ 0 w 355"/>
                                <a:gd name="T65" fmla="*/ 0 h 346"/>
                                <a:gd name="T66" fmla="*/ 0 w 355"/>
                                <a:gd name="T67" fmla="*/ 0 h 346"/>
                                <a:gd name="T68" fmla="*/ 0 w 355"/>
                                <a:gd name="T69" fmla="*/ 0 h 346"/>
                                <a:gd name="T70" fmla="*/ 0 w 355"/>
                                <a:gd name="T71" fmla="*/ 0 h 346"/>
                                <a:gd name="T72" fmla="*/ 0 w 355"/>
                                <a:gd name="T73" fmla="*/ 0 h 346"/>
                                <a:gd name="T74" fmla="*/ 0 w 355"/>
                                <a:gd name="T75" fmla="*/ 0 h 346"/>
                                <a:gd name="T76" fmla="*/ 0 w 355"/>
                                <a:gd name="T77" fmla="*/ 0 h 346"/>
                                <a:gd name="T78" fmla="*/ 0 w 355"/>
                                <a:gd name="T79" fmla="*/ 0 h 346"/>
                                <a:gd name="T80" fmla="*/ 0 w 355"/>
                                <a:gd name="T81" fmla="*/ 0 h 346"/>
                                <a:gd name="T82" fmla="*/ 0 w 355"/>
                                <a:gd name="T83" fmla="*/ 0 h 346"/>
                                <a:gd name="T84" fmla="*/ 0 w 355"/>
                                <a:gd name="T85" fmla="*/ 0 h 346"/>
                                <a:gd name="T86" fmla="*/ 0 w 355"/>
                                <a:gd name="T87" fmla="*/ 0 h 346"/>
                                <a:gd name="T88" fmla="*/ 0 w 355"/>
                                <a:gd name="T89" fmla="*/ 0 h 346"/>
                                <a:gd name="T90" fmla="*/ 0 w 355"/>
                                <a:gd name="T91" fmla="*/ 0 h 346"/>
                                <a:gd name="T92" fmla="*/ 0 w 355"/>
                                <a:gd name="T93" fmla="*/ 0 h 346"/>
                                <a:gd name="T94" fmla="*/ 0 w 355"/>
                                <a:gd name="T95" fmla="*/ 0 h 3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5"/>
                                <a:gd name="T145" fmla="*/ 0 h 346"/>
                                <a:gd name="T146" fmla="*/ 355 w 355"/>
                                <a:gd name="T147" fmla="*/ 346 h 3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5" h="346">
                                  <a:moveTo>
                                    <a:pt x="16" y="0"/>
                                  </a:moveTo>
                                  <a:lnTo>
                                    <a:pt x="73" y="7"/>
                                  </a:lnTo>
                                  <a:lnTo>
                                    <a:pt x="138" y="28"/>
                                  </a:lnTo>
                                  <a:lnTo>
                                    <a:pt x="195" y="5"/>
                                  </a:lnTo>
                                  <a:lnTo>
                                    <a:pt x="189" y="10"/>
                                  </a:lnTo>
                                  <a:lnTo>
                                    <a:pt x="205" y="5"/>
                                  </a:lnTo>
                                  <a:lnTo>
                                    <a:pt x="231" y="4"/>
                                  </a:lnTo>
                                  <a:lnTo>
                                    <a:pt x="241" y="15"/>
                                  </a:lnTo>
                                  <a:lnTo>
                                    <a:pt x="231" y="7"/>
                                  </a:lnTo>
                                  <a:lnTo>
                                    <a:pt x="230" y="10"/>
                                  </a:lnTo>
                                  <a:lnTo>
                                    <a:pt x="238" y="15"/>
                                  </a:lnTo>
                                  <a:lnTo>
                                    <a:pt x="238" y="22"/>
                                  </a:lnTo>
                                  <a:lnTo>
                                    <a:pt x="241" y="20"/>
                                  </a:lnTo>
                                  <a:lnTo>
                                    <a:pt x="241" y="13"/>
                                  </a:lnTo>
                                  <a:lnTo>
                                    <a:pt x="254" y="22"/>
                                  </a:lnTo>
                                  <a:lnTo>
                                    <a:pt x="270" y="22"/>
                                  </a:lnTo>
                                  <a:lnTo>
                                    <a:pt x="301" y="13"/>
                                  </a:lnTo>
                                  <a:lnTo>
                                    <a:pt x="326" y="83"/>
                                  </a:lnTo>
                                  <a:lnTo>
                                    <a:pt x="311" y="134"/>
                                  </a:lnTo>
                                  <a:lnTo>
                                    <a:pt x="301" y="137"/>
                                  </a:lnTo>
                                  <a:lnTo>
                                    <a:pt x="277" y="109"/>
                                  </a:lnTo>
                                  <a:lnTo>
                                    <a:pt x="254" y="57"/>
                                  </a:lnTo>
                                  <a:lnTo>
                                    <a:pt x="247" y="74"/>
                                  </a:lnTo>
                                  <a:lnTo>
                                    <a:pt x="257" y="101"/>
                                  </a:lnTo>
                                  <a:lnTo>
                                    <a:pt x="282" y="132"/>
                                  </a:lnTo>
                                  <a:lnTo>
                                    <a:pt x="298" y="184"/>
                                  </a:lnTo>
                                  <a:lnTo>
                                    <a:pt x="335" y="254"/>
                                  </a:lnTo>
                                  <a:lnTo>
                                    <a:pt x="355" y="272"/>
                                  </a:lnTo>
                                  <a:lnTo>
                                    <a:pt x="345" y="276"/>
                                  </a:lnTo>
                                  <a:lnTo>
                                    <a:pt x="350" y="302"/>
                                  </a:lnTo>
                                  <a:lnTo>
                                    <a:pt x="337" y="311"/>
                                  </a:lnTo>
                                  <a:lnTo>
                                    <a:pt x="329" y="310"/>
                                  </a:lnTo>
                                  <a:lnTo>
                                    <a:pt x="321" y="328"/>
                                  </a:lnTo>
                                  <a:lnTo>
                                    <a:pt x="304" y="332"/>
                                  </a:lnTo>
                                  <a:lnTo>
                                    <a:pt x="298" y="346"/>
                                  </a:lnTo>
                                  <a:lnTo>
                                    <a:pt x="285" y="346"/>
                                  </a:lnTo>
                                  <a:lnTo>
                                    <a:pt x="272" y="341"/>
                                  </a:lnTo>
                                  <a:lnTo>
                                    <a:pt x="218" y="339"/>
                                  </a:lnTo>
                                  <a:lnTo>
                                    <a:pt x="221" y="332"/>
                                  </a:lnTo>
                                  <a:lnTo>
                                    <a:pt x="217" y="332"/>
                                  </a:lnTo>
                                  <a:lnTo>
                                    <a:pt x="213" y="339"/>
                                  </a:lnTo>
                                  <a:lnTo>
                                    <a:pt x="16" y="339"/>
                                  </a:lnTo>
                                  <a:lnTo>
                                    <a:pt x="15" y="93"/>
                                  </a:lnTo>
                                  <a:lnTo>
                                    <a:pt x="7" y="85"/>
                                  </a:lnTo>
                                  <a:lnTo>
                                    <a:pt x="0" y="56"/>
                                  </a:lnTo>
                                  <a:lnTo>
                                    <a:pt x="8" y="48"/>
                                  </a:lnTo>
                                  <a:lnTo>
                                    <a:pt x="7" y="10"/>
                                  </a:lnTo>
                                  <a:lnTo>
                                    <a:pt x="16"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58" name="Freeform 1737"/>
                            <p:cNvSpPr>
                              <a:spLocks/>
                            </p:cNvSpPr>
                            <p:nvPr/>
                          </p:nvSpPr>
                          <p:spPr bwMode="auto">
                            <a:xfrm>
                              <a:off x="3552" y="2537"/>
                              <a:ext cx="162" cy="157"/>
                            </a:xfrm>
                            <a:custGeom>
                              <a:avLst/>
                              <a:gdLst>
                                <a:gd name="T0" fmla="*/ 0 w 355"/>
                                <a:gd name="T1" fmla="*/ 0 h 346"/>
                                <a:gd name="T2" fmla="*/ 0 w 355"/>
                                <a:gd name="T3" fmla="*/ 0 h 346"/>
                                <a:gd name="T4" fmla="*/ 0 w 355"/>
                                <a:gd name="T5" fmla="*/ 0 h 346"/>
                                <a:gd name="T6" fmla="*/ 0 w 355"/>
                                <a:gd name="T7" fmla="*/ 0 h 346"/>
                                <a:gd name="T8" fmla="*/ 0 w 355"/>
                                <a:gd name="T9" fmla="*/ 0 h 346"/>
                                <a:gd name="T10" fmla="*/ 0 w 355"/>
                                <a:gd name="T11" fmla="*/ 0 h 346"/>
                                <a:gd name="T12" fmla="*/ 0 w 355"/>
                                <a:gd name="T13" fmla="*/ 0 h 346"/>
                                <a:gd name="T14" fmla="*/ 0 w 355"/>
                                <a:gd name="T15" fmla="*/ 0 h 346"/>
                                <a:gd name="T16" fmla="*/ 0 w 355"/>
                                <a:gd name="T17" fmla="*/ 0 h 346"/>
                                <a:gd name="T18" fmla="*/ 0 w 355"/>
                                <a:gd name="T19" fmla="*/ 0 h 346"/>
                                <a:gd name="T20" fmla="*/ 0 w 355"/>
                                <a:gd name="T21" fmla="*/ 0 h 346"/>
                                <a:gd name="T22" fmla="*/ 0 w 355"/>
                                <a:gd name="T23" fmla="*/ 0 h 346"/>
                                <a:gd name="T24" fmla="*/ 0 w 355"/>
                                <a:gd name="T25" fmla="*/ 0 h 346"/>
                                <a:gd name="T26" fmla="*/ 0 w 355"/>
                                <a:gd name="T27" fmla="*/ 0 h 346"/>
                                <a:gd name="T28" fmla="*/ 0 w 355"/>
                                <a:gd name="T29" fmla="*/ 0 h 346"/>
                                <a:gd name="T30" fmla="*/ 0 w 355"/>
                                <a:gd name="T31" fmla="*/ 0 h 346"/>
                                <a:gd name="T32" fmla="*/ 0 w 355"/>
                                <a:gd name="T33" fmla="*/ 0 h 346"/>
                                <a:gd name="T34" fmla="*/ 0 w 355"/>
                                <a:gd name="T35" fmla="*/ 0 h 346"/>
                                <a:gd name="T36" fmla="*/ 0 w 355"/>
                                <a:gd name="T37" fmla="*/ 0 h 346"/>
                                <a:gd name="T38" fmla="*/ 0 w 355"/>
                                <a:gd name="T39" fmla="*/ 0 h 346"/>
                                <a:gd name="T40" fmla="*/ 0 w 355"/>
                                <a:gd name="T41" fmla="*/ 0 h 346"/>
                                <a:gd name="T42" fmla="*/ 0 w 355"/>
                                <a:gd name="T43" fmla="*/ 0 h 346"/>
                                <a:gd name="T44" fmla="*/ 0 w 355"/>
                                <a:gd name="T45" fmla="*/ 0 h 346"/>
                                <a:gd name="T46" fmla="*/ 0 w 355"/>
                                <a:gd name="T47" fmla="*/ 0 h 346"/>
                                <a:gd name="T48" fmla="*/ 0 w 355"/>
                                <a:gd name="T49" fmla="*/ 0 h 346"/>
                                <a:gd name="T50" fmla="*/ 0 w 355"/>
                                <a:gd name="T51" fmla="*/ 0 h 346"/>
                                <a:gd name="T52" fmla="*/ 0 w 355"/>
                                <a:gd name="T53" fmla="*/ 0 h 346"/>
                                <a:gd name="T54" fmla="*/ 0 w 355"/>
                                <a:gd name="T55" fmla="*/ 0 h 346"/>
                                <a:gd name="T56" fmla="*/ 0 w 355"/>
                                <a:gd name="T57" fmla="*/ 0 h 346"/>
                                <a:gd name="T58" fmla="*/ 0 w 355"/>
                                <a:gd name="T59" fmla="*/ 0 h 346"/>
                                <a:gd name="T60" fmla="*/ 0 w 355"/>
                                <a:gd name="T61" fmla="*/ 0 h 346"/>
                                <a:gd name="T62" fmla="*/ 0 w 355"/>
                                <a:gd name="T63" fmla="*/ 0 h 346"/>
                                <a:gd name="T64" fmla="*/ 0 w 355"/>
                                <a:gd name="T65" fmla="*/ 0 h 346"/>
                                <a:gd name="T66" fmla="*/ 0 w 355"/>
                                <a:gd name="T67" fmla="*/ 0 h 346"/>
                                <a:gd name="T68" fmla="*/ 0 w 355"/>
                                <a:gd name="T69" fmla="*/ 0 h 346"/>
                                <a:gd name="T70" fmla="*/ 0 w 355"/>
                                <a:gd name="T71" fmla="*/ 0 h 346"/>
                                <a:gd name="T72" fmla="*/ 0 w 355"/>
                                <a:gd name="T73" fmla="*/ 0 h 346"/>
                                <a:gd name="T74" fmla="*/ 0 w 355"/>
                                <a:gd name="T75" fmla="*/ 0 h 346"/>
                                <a:gd name="T76" fmla="*/ 0 w 355"/>
                                <a:gd name="T77" fmla="*/ 0 h 346"/>
                                <a:gd name="T78" fmla="*/ 0 w 355"/>
                                <a:gd name="T79" fmla="*/ 0 h 346"/>
                                <a:gd name="T80" fmla="*/ 0 w 355"/>
                                <a:gd name="T81" fmla="*/ 0 h 346"/>
                                <a:gd name="T82" fmla="*/ 0 w 355"/>
                                <a:gd name="T83" fmla="*/ 0 h 346"/>
                                <a:gd name="T84" fmla="*/ 0 w 355"/>
                                <a:gd name="T85" fmla="*/ 0 h 346"/>
                                <a:gd name="T86" fmla="*/ 0 w 355"/>
                                <a:gd name="T87" fmla="*/ 0 h 346"/>
                                <a:gd name="T88" fmla="*/ 0 w 355"/>
                                <a:gd name="T89" fmla="*/ 0 h 346"/>
                                <a:gd name="T90" fmla="*/ 0 w 355"/>
                                <a:gd name="T91" fmla="*/ 0 h 346"/>
                                <a:gd name="T92" fmla="*/ 0 w 355"/>
                                <a:gd name="T93" fmla="*/ 0 h 346"/>
                                <a:gd name="T94" fmla="*/ 0 w 355"/>
                                <a:gd name="T95" fmla="*/ 0 h 3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5"/>
                                <a:gd name="T145" fmla="*/ 0 h 346"/>
                                <a:gd name="T146" fmla="*/ 355 w 355"/>
                                <a:gd name="T147" fmla="*/ 346 h 3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5" h="346">
                                  <a:moveTo>
                                    <a:pt x="16" y="0"/>
                                  </a:moveTo>
                                  <a:lnTo>
                                    <a:pt x="73" y="7"/>
                                  </a:lnTo>
                                  <a:lnTo>
                                    <a:pt x="138" y="28"/>
                                  </a:lnTo>
                                  <a:lnTo>
                                    <a:pt x="195" y="5"/>
                                  </a:lnTo>
                                  <a:lnTo>
                                    <a:pt x="189" y="10"/>
                                  </a:lnTo>
                                  <a:lnTo>
                                    <a:pt x="205" y="5"/>
                                  </a:lnTo>
                                  <a:lnTo>
                                    <a:pt x="231" y="4"/>
                                  </a:lnTo>
                                  <a:lnTo>
                                    <a:pt x="241" y="15"/>
                                  </a:lnTo>
                                  <a:lnTo>
                                    <a:pt x="231" y="7"/>
                                  </a:lnTo>
                                  <a:lnTo>
                                    <a:pt x="230" y="10"/>
                                  </a:lnTo>
                                  <a:lnTo>
                                    <a:pt x="238" y="15"/>
                                  </a:lnTo>
                                  <a:lnTo>
                                    <a:pt x="238" y="22"/>
                                  </a:lnTo>
                                  <a:lnTo>
                                    <a:pt x="241" y="20"/>
                                  </a:lnTo>
                                  <a:lnTo>
                                    <a:pt x="241" y="13"/>
                                  </a:lnTo>
                                  <a:lnTo>
                                    <a:pt x="254" y="22"/>
                                  </a:lnTo>
                                  <a:lnTo>
                                    <a:pt x="270" y="22"/>
                                  </a:lnTo>
                                  <a:lnTo>
                                    <a:pt x="301" y="13"/>
                                  </a:lnTo>
                                  <a:lnTo>
                                    <a:pt x="326" y="83"/>
                                  </a:lnTo>
                                  <a:lnTo>
                                    <a:pt x="311" y="134"/>
                                  </a:lnTo>
                                  <a:lnTo>
                                    <a:pt x="301" y="137"/>
                                  </a:lnTo>
                                  <a:lnTo>
                                    <a:pt x="277" y="109"/>
                                  </a:lnTo>
                                  <a:lnTo>
                                    <a:pt x="254" y="57"/>
                                  </a:lnTo>
                                  <a:lnTo>
                                    <a:pt x="247" y="74"/>
                                  </a:lnTo>
                                  <a:lnTo>
                                    <a:pt x="257" y="101"/>
                                  </a:lnTo>
                                  <a:lnTo>
                                    <a:pt x="282" y="132"/>
                                  </a:lnTo>
                                  <a:lnTo>
                                    <a:pt x="298" y="184"/>
                                  </a:lnTo>
                                  <a:lnTo>
                                    <a:pt x="335" y="254"/>
                                  </a:lnTo>
                                  <a:lnTo>
                                    <a:pt x="355" y="272"/>
                                  </a:lnTo>
                                  <a:lnTo>
                                    <a:pt x="345" y="276"/>
                                  </a:lnTo>
                                  <a:lnTo>
                                    <a:pt x="350" y="302"/>
                                  </a:lnTo>
                                  <a:lnTo>
                                    <a:pt x="337" y="311"/>
                                  </a:lnTo>
                                  <a:lnTo>
                                    <a:pt x="329" y="310"/>
                                  </a:lnTo>
                                  <a:lnTo>
                                    <a:pt x="321" y="328"/>
                                  </a:lnTo>
                                  <a:lnTo>
                                    <a:pt x="304" y="332"/>
                                  </a:lnTo>
                                  <a:lnTo>
                                    <a:pt x="298" y="346"/>
                                  </a:lnTo>
                                  <a:lnTo>
                                    <a:pt x="285" y="346"/>
                                  </a:lnTo>
                                  <a:lnTo>
                                    <a:pt x="272" y="341"/>
                                  </a:lnTo>
                                  <a:lnTo>
                                    <a:pt x="218" y="339"/>
                                  </a:lnTo>
                                  <a:lnTo>
                                    <a:pt x="221" y="332"/>
                                  </a:lnTo>
                                  <a:lnTo>
                                    <a:pt x="217" y="332"/>
                                  </a:lnTo>
                                  <a:lnTo>
                                    <a:pt x="213" y="339"/>
                                  </a:lnTo>
                                  <a:lnTo>
                                    <a:pt x="16" y="339"/>
                                  </a:lnTo>
                                  <a:lnTo>
                                    <a:pt x="15" y="93"/>
                                  </a:lnTo>
                                  <a:lnTo>
                                    <a:pt x="7" y="85"/>
                                  </a:lnTo>
                                  <a:lnTo>
                                    <a:pt x="0" y="56"/>
                                  </a:lnTo>
                                  <a:lnTo>
                                    <a:pt x="8" y="48"/>
                                  </a:lnTo>
                                  <a:lnTo>
                                    <a:pt x="7" y="10"/>
                                  </a:lnTo>
                                  <a:lnTo>
                                    <a:pt x="16"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59" name="Freeform 1738"/>
                            <p:cNvSpPr>
                              <a:spLocks/>
                            </p:cNvSpPr>
                            <p:nvPr/>
                          </p:nvSpPr>
                          <p:spPr bwMode="auto">
                            <a:xfrm>
                              <a:off x="3870" y="2053"/>
                              <a:ext cx="586" cy="312"/>
                            </a:xfrm>
                            <a:custGeom>
                              <a:avLst/>
                              <a:gdLst>
                                <a:gd name="T0" fmla="*/ 0 w 1282"/>
                                <a:gd name="T1" fmla="*/ 0 h 682"/>
                                <a:gd name="T2" fmla="*/ 0 w 1282"/>
                                <a:gd name="T3" fmla="*/ 0 h 682"/>
                                <a:gd name="T4" fmla="*/ 0 w 1282"/>
                                <a:gd name="T5" fmla="*/ 0 h 682"/>
                                <a:gd name="T6" fmla="*/ 0 w 1282"/>
                                <a:gd name="T7" fmla="*/ 0 h 682"/>
                                <a:gd name="T8" fmla="*/ 0 w 1282"/>
                                <a:gd name="T9" fmla="*/ 0 h 682"/>
                                <a:gd name="T10" fmla="*/ 0 w 1282"/>
                                <a:gd name="T11" fmla="*/ 0 h 682"/>
                                <a:gd name="T12" fmla="*/ 0 w 1282"/>
                                <a:gd name="T13" fmla="*/ 0 h 682"/>
                                <a:gd name="T14" fmla="*/ 0 w 1282"/>
                                <a:gd name="T15" fmla="*/ 0 h 682"/>
                                <a:gd name="T16" fmla="*/ 0 w 1282"/>
                                <a:gd name="T17" fmla="*/ 0 h 682"/>
                                <a:gd name="T18" fmla="*/ 0 w 1282"/>
                                <a:gd name="T19" fmla="*/ 0 h 682"/>
                                <a:gd name="T20" fmla="*/ 0 w 1282"/>
                                <a:gd name="T21" fmla="*/ 0 h 682"/>
                                <a:gd name="T22" fmla="*/ 0 w 1282"/>
                                <a:gd name="T23" fmla="*/ 0 h 682"/>
                                <a:gd name="T24" fmla="*/ 0 w 1282"/>
                                <a:gd name="T25" fmla="*/ 0 h 682"/>
                                <a:gd name="T26" fmla="*/ 0 w 1282"/>
                                <a:gd name="T27" fmla="*/ 0 h 682"/>
                                <a:gd name="T28" fmla="*/ 0 w 1282"/>
                                <a:gd name="T29" fmla="*/ 0 h 682"/>
                                <a:gd name="T30" fmla="*/ 0 w 1282"/>
                                <a:gd name="T31" fmla="*/ 0 h 682"/>
                                <a:gd name="T32" fmla="*/ 0 w 1282"/>
                                <a:gd name="T33" fmla="*/ 0 h 682"/>
                                <a:gd name="T34" fmla="*/ 0 w 1282"/>
                                <a:gd name="T35" fmla="*/ 0 h 682"/>
                                <a:gd name="T36" fmla="*/ 0 w 1282"/>
                                <a:gd name="T37" fmla="*/ 0 h 682"/>
                                <a:gd name="T38" fmla="*/ 0 w 1282"/>
                                <a:gd name="T39" fmla="*/ 0 h 682"/>
                                <a:gd name="T40" fmla="*/ 0 w 1282"/>
                                <a:gd name="T41" fmla="*/ 0 h 682"/>
                                <a:gd name="T42" fmla="*/ 0 w 1282"/>
                                <a:gd name="T43" fmla="*/ 0 h 682"/>
                                <a:gd name="T44" fmla="*/ 0 w 1282"/>
                                <a:gd name="T45" fmla="*/ 0 h 682"/>
                                <a:gd name="T46" fmla="*/ 0 w 1282"/>
                                <a:gd name="T47" fmla="*/ 0 h 682"/>
                                <a:gd name="T48" fmla="*/ 0 w 1282"/>
                                <a:gd name="T49" fmla="*/ 0 h 682"/>
                                <a:gd name="T50" fmla="*/ 0 w 1282"/>
                                <a:gd name="T51" fmla="*/ 0 h 682"/>
                                <a:gd name="T52" fmla="*/ 0 w 1282"/>
                                <a:gd name="T53" fmla="*/ 0 h 682"/>
                                <a:gd name="T54" fmla="*/ 0 w 1282"/>
                                <a:gd name="T55" fmla="*/ 0 h 682"/>
                                <a:gd name="T56" fmla="*/ 0 w 1282"/>
                                <a:gd name="T57" fmla="*/ 0 h 682"/>
                                <a:gd name="T58" fmla="*/ 0 w 1282"/>
                                <a:gd name="T59" fmla="*/ 0 h 682"/>
                                <a:gd name="T60" fmla="*/ 0 w 1282"/>
                                <a:gd name="T61" fmla="*/ 0 h 682"/>
                                <a:gd name="T62" fmla="*/ 0 w 1282"/>
                                <a:gd name="T63" fmla="*/ 0 h 682"/>
                                <a:gd name="T64" fmla="*/ 0 w 1282"/>
                                <a:gd name="T65" fmla="*/ 0 h 682"/>
                                <a:gd name="T66" fmla="*/ 0 w 1282"/>
                                <a:gd name="T67" fmla="*/ 0 h 682"/>
                                <a:gd name="T68" fmla="*/ 0 w 1282"/>
                                <a:gd name="T69" fmla="*/ 0 h 682"/>
                                <a:gd name="T70" fmla="*/ 0 w 1282"/>
                                <a:gd name="T71" fmla="*/ 0 h 682"/>
                                <a:gd name="T72" fmla="*/ 0 w 1282"/>
                                <a:gd name="T73" fmla="*/ 0 h 682"/>
                                <a:gd name="T74" fmla="*/ 0 w 1282"/>
                                <a:gd name="T75" fmla="*/ 0 h 682"/>
                                <a:gd name="T76" fmla="*/ 0 w 1282"/>
                                <a:gd name="T77" fmla="*/ 0 h 682"/>
                                <a:gd name="T78" fmla="*/ 0 w 1282"/>
                                <a:gd name="T79" fmla="*/ 0 h 682"/>
                                <a:gd name="T80" fmla="*/ 0 w 1282"/>
                                <a:gd name="T81" fmla="*/ 0 h 682"/>
                                <a:gd name="T82" fmla="*/ 0 w 1282"/>
                                <a:gd name="T83" fmla="*/ 0 h 682"/>
                                <a:gd name="T84" fmla="*/ 0 w 1282"/>
                                <a:gd name="T85" fmla="*/ 0 h 682"/>
                                <a:gd name="T86" fmla="*/ 0 w 1282"/>
                                <a:gd name="T87" fmla="*/ 0 h 682"/>
                                <a:gd name="T88" fmla="*/ 0 w 1282"/>
                                <a:gd name="T89" fmla="*/ 0 h 682"/>
                                <a:gd name="T90" fmla="*/ 0 w 1282"/>
                                <a:gd name="T91" fmla="*/ 0 h 682"/>
                                <a:gd name="T92" fmla="*/ 0 w 1282"/>
                                <a:gd name="T93" fmla="*/ 0 h 682"/>
                                <a:gd name="T94" fmla="*/ 0 w 1282"/>
                                <a:gd name="T95" fmla="*/ 0 h 682"/>
                                <a:gd name="T96" fmla="*/ 0 w 1282"/>
                                <a:gd name="T97" fmla="*/ 0 h 682"/>
                                <a:gd name="T98" fmla="*/ 0 w 1282"/>
                                <a:gd name="T99" fmla="*/ 0 h 682"/>
                                <a:gd name="T100" fmla="*/ 0 w 1282"/>
                                <a:gd name="T101" fmla="*/ 0 h 682"/>
                                <a:gd name="T102" fmla="*/ 0 w 1282"/>
                                <a:gd name="T103" fmla="*/ 0 h 682"/>
                                <a:gd name="T104" fmla="*/ 0 w 1282"/>
                                <a:gd name="T105" fmla="*/ 0 h 682"/>
                                <a:gd name="T106" fmla="*/ 0 w 1282"/>
                                <a:gd name="T107" fmla="*/ 0 h 682"/>
                                <a:gd name="T108" fmla="*/ 0 w 1282"/>
                                <a:gd name="T109" fmla="*/ 0 h 6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2"/>
                                <a:gd name="T166" fmla="*/ 0 h 682"/>
                                <a:gd name="T167" fmla="*/ 1282 w 1282"/>
                                <a:gd name="T168" fmla="*/ 682 h 68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2" h="682">
                                  <a:moveTo>
                                    <a:pt x="184" y="649"/>
                                  </a:moveTo>
                                  <a:lnTo>
                                    <a:pt x="203" y="635"/>
                                  </a:lnTo>
                                  <a:lnTo>
                                    <a:pt x="239" y="625"/>
                                  </a:lnTo>
                                  <a:lnTo>
                                    <a:pt x="257" y="635"/>
                                  </a:lnTo>
                                  <a:lnTo>
                                    <a:pt x="280" y="672"/>
                                  </a:lnTo>
                                  <a:lnTo>
                                    <a:pt x="297" y="669"/>
                                  </a:lnTo>
                                  <a:lnTo>
                                    <a:pt x="296" y="513"/>
                                  </a:lnTo>
                                  <a:lnTo>
                                    <a:pt x="379" y="485"/>
                                  </a:lnTo>
                                  <a:lnTo>
                                    <a:pt x="395" y="493"/>
                                  </a:lnTo>
                                  <a:lnTo>
                                    <a:pt x="426" y="516"/>
                                  </a:lnTo>
                                  <a:lnTo>
                                    <a:pt x="488" y="578"/>
                                  </a:lnTo>
                                  <a:lnTo>
                                    <a:pt x="579" y="566"/>
                                  </a:lnTo>
                                  <a:lnTo>
                                    <a:pt x="602" y="584"/>
                                  </a:lnTo>
                                  <a:lnTo>
                                    <a:pt x="612" y="604"/>
                                  </a:lnTo>
                                  <a:lnTo>
                                    <a:pt x="620" y="604"/>
                                  </a:lnTo>
                                  <a:lnTo>
                                    <a:pt x="616" y="645"/>
                                  </a:lnTo>
                                  <a:lnTo>
                                    <a:pt x="636" y="648"/>
                                  </a:lnTo>
                                  <a:lnTo>
                                    <a:pt x="641" y="675"/>
                                  </a:lnTo>
                                  <a:lnTo>
                                    <a:pt x="672" y="672"/>
                                  </a:lnTo>
                                  <a:lnTo>
                                    <a:pt x="700" y="682"/>
                                  </a:lnTo>
                                  <a:lnTo>
                                    <a:pt x="722" y="661"/>
                                  </a:lnTo>
                                  <a:lnTo>
                                    <a:pt x="743" y="649"/>
                                  </a:lnTo>
                                  <a:lnTo>
                                    <a:pt x="750" y="638"/>
                                  </a:lnTo>
                                  <a:lnTo>
                                    <a:pt x="758" y="638"/>
                                  </a:lnTo>
                                  <a:lnTo>
                                    <a:pt x="766" y="628"/>
                                  </a:lnTo>
                                  <a:lnTo>
                                    <a:pt x="771" y="618"/>
                                  </a:lnTo>
                                  <a:lnTo>
                                    <a:pt x="771" y="610"/>
                                  </a:lnTo>
                                  <a:lnTo>
                                    <a:pt x="786" y="607"/>
                                  </a:lnTo>
                                  <a:lnTo>
                                    <a:pt x="809" y="610"/>
                                  </a:lnTo>
                                  <a:lnTo>
                                    <a:pt x="843" y="622"/>
                                  </a:lnTo>
                                  <a:lnTo>
                                    <a:pt x="849" y="601"/>
                                  </a:lnTo>
                                  <a:lnTo>
                                    <a:pt x="869" y="591"/>
                                  </a:lnTo>
                                  <a:lnTo>
                                    <a:pt x="885" y="601"/>
                                  </a:lnTo>
                                  <a:lnTo>
                                    <a:pt x="908" y="604"/>
                                  </a:lnTo>
                                  <a:lnTo>
                                    <a:pt x="949" y="604"/>
                                  </a:lnTo>
                                  <a:lnTo>
                                    <a:pt x="962" y="601"/>
                                  </a:lnTo>
                                  <a:lnTo>
                                    <a:pt x="1030" y="610"/>
                                  </a:lnTo>
                                  <a:lnTo>
                                    <a:pt x="1038" y="620"/>
                                  </a:lnTo>
                                  <a:lnTo>
                                    <a:pt x="1062" y="627"/>
                                  </a:lnTo>
                                  <a:lnTo>
                                    <a:pt x="1072" y="589"/>
                                  </a:lnTo>
                                  <a:lnTo>
                                    <a:pt x="1059" y="534"/>
                                  </a:lnTo>
                                  <a:lnTo>
                                    <a:pt x="1049" y="522"/>
                                  </a:lnTo>
                                  <a:lnTo>
                                    <a:pt x="1124" y="505"/>
                                  </a:lnTo>
                                  <a:lnTo>
                                    <a:pt x="1123" y="472"/>
                                  </a:lnTo>
                                  <a:lnTo>
                                    <a:pt x="1145" y="417"/>
                                  </a:lnTo>
                                  <a:lnTo>
                                    <a:pt x="1196" y="423"/>
                                  </a:lnTo>
                                  <a:lnTo>
                                    <a:pt x="1206" y="433"/>
                                  </a:lnTo>
                                  <a:lnTo>
                                    <a:pt x="1227" y="422"/>
                                  </a:lnTo>
                                  <a:lnTo>
                                    <a:pt x="1227" y="387"/>
                                  </a:lnTo>
                                  <a:lnTo>
                                    <a:pt x="1235" y="360"/>
                                  </a:lnTo>
                                  <a:lnTo>
                                    <a:pt x="1258" y="358"/>
                                  </a:lnTo>
                                  <a:lnTo>
                                    <a:pt x="1271" y="337"/>
                                  </a:lnTo>
                                  <a:lnTo>
                                    <a:pt x="1282" y="322"/>
                                  </a:lnTo>
                                  <a:lnTo>
                                    <a:pt x="1264" y="295"/>
                                  </a:lnTo>
                                  <a:lnTo>
                                    <a:pt x="1256" y="298"/>
                                  </a:lnTo>
                                  <a:lnTo>
                                    <a:pt x="1251" y="306"/>
                                  </a:lnTo>
                                  <a:lnTo>
                                    <a:pt x="1219" y="298"/>
                                  </a:lnTo>
                                  <a:lnTo>
                                    <a:pt x="1207" y="283"/>
                                  </a:lnTo>
                                  <a:lnTo>
                                    <a:pt x="1206" y="275"/>
                                  </a:lnTo>
                                  <a:lnTo>
                                    <a:pt x="1191" y="269"/>
                                  </a:lnTo>
                                  <a:lnTo>
                                    <a:pt x="1188" y="251"/>
                                  </a:lnTo>
                                  <a:lnTo>
                                    <a:pt x="1165" y="234"/>
                                  </a:lnTo>
                                  <a:lnTo>
                                    <a:pt x="1157" y="231"/>
                                  </a:lnTo>
                                  <a:lnTo>
                                    <a:pt x="1150" y="238"/>
                                  </a:lnTo>
                                  <a:lnTo>
                                    <a:pt x="1142" y="238"/>
                                  </a:lnTo>
                                  <a:lnTo>
                                    <a:pt x="1137" y="246"/>
                                  </a:lnTo>
                                  <a:lnTo>
                                    <a:pt x="1100" y="246"/>
                                  </a:lnTo>
                                  <a:lnTo>
                                    <a:pt x="1092" y="233"/>
                                  </a:lnTo>
                                  <a:lnTo>
                                    <a:pt x="1093" y="228"/>
                                  </a:lnTo>
                                  <a:lnTo>
                                    <a:pt x="1079" y="218"/>
                                  </a:lnTo>
                                  <a:lnTo>
                                    <a:pt x="1074" y="220"/>
                                  </a:lnTo>
                                  <a:lnTo>
                                    <a:pt x="1066" y="236"/>
                                  </a:lnTo>
                                  <a:lnTo>
                                    <a:pt x="1058" y="242"/>
                                  </a:lnTo>
                                  <a:lnTo>
                                    <a:pt x="989" y="115"/>
                                  </a:lnTo>
                                  <a:lnTo>
                                    <a:pt x="944" y="76"/>
                                  </a:lnTo>
                                  <a:lnTo>
                                    <a:pt x="944" y="68"/>
                                  </a:lnTo>
                                  <a:lnTo>
                                    <a:pt x="955" y="63"/>
                                  </a:lnTo>
                                  <a:lnTo>
                                    <a:pt x="952" y="55"/>
                                  </a:lnTo>
                                  <a:lnTo>
                                    <a:pt x="929" y="67"/>
                                  </a:lnTo>
                                  <a:lnTo>
                                    <a:pt x="916" y="68"/>
                                  </a:lnTo>
                                  <a:lnTo>
                                    <a:pt x="901" y="85"/>
                                  </a:lnTo>
                                  <a:lnTo>
                                    <a:pt x="880" y="93"/>
                                  </a:lnTo>
                                  <a:lnTo>
                                    <a:pt x="880" y="101"/>
                                  </a:lnTo>
                                  <a:lnTo>
                                    <a:pt x="862" y="96"/>
                                  </a:lnTo>
                                  <a:lnTo>
                                    <a:pt x="846" y="104"/>
                                  </a:lnTo>
                                  <a:lnTo>
                                    <a:pt x="843" y="96"/>
                                  </a:lnTo>
                                  <a:lnTo>
                                    <a:pt x="848" y="86"/>
                                  </a:lnTo>
                                  <a:lnTo>
                                    <a:pt x="856" y="83"/>
                                  </a:lnTo>
                                  <a:lnTo>
                                    <a:pt x="854" y="73"/>
                                  </a:lnTo>
                                  <a:lnTo>
                                    <a:pt x="843" y="80"/>
                                  </a:lnTo>
                                  <a:lnTo>
                                    <a:pt x="823" y="70"/>
                                  </a:lnTo>
                                  <a:lnTo>
                                    <a:pt x="820" y="72"/>
                                  </a:lnTo>
                                  <a:lnTo>
                                    <a:pt x="823" y="78"/>
                                  </a:lnTo>
                                  <a:lnTo>
                                    <a:pt x="815" y="78"/>
                                  </a:lnTo>
                                  <a:lnTo>
                                    <a:pt x="817" y="68"/>
                                  </a:lnTo>
                                  <a:lnTo>
                                    <a:pt x="810" y="59"/>
                                  </a:lnTo>
                                  <a:lnTo>
                                    <a:pt x="805" y="57"/>
                                  </a:lnTo>
                                  <a:lnTo>
                                    <a:pt x="804" y="67"/>
                                  </a:lnTo>
                                  <a:lnTo>
                                    <a:pt x="776" y="68"/>
                                  </a:lnTo>
                                  <a:lnTo>
                                    <a:pt x="771" y="62"/>
                                  </a:lnTo>
                                  <a:lnTo>
                                    <a:pt x="778" y="54"/>
                                  </a:lnTo>
                                  <a:lnTo>
                                    <a:pt x="779" y="41"/>
                                  </a:lnTo>
                                  <a:lnTo>
                                    <a:pt x="771" y="34"/>
                                  </a:lnTo>
                                  <a:lnTo>
                                    <a:pt x="768" y="11"/>
                                  </a:lnTo>
                                  <a:lnTo>
                                    <a:pt x="760" y="6"/>
                                  </a:lnTo>
                                  <a:lnTo>
                                    <a:pt x="745" y="13"/>
                                  </a:lnTo>
                                  <a:lnTo>
                                    <a:pt x="729" y="3"/>
                                  </a:lnTo>
                                  <a:lnTo>
                                    <a:pt x="708" y="0"/>
                                  </a:lnTo>
                                  <a:lnTo>
                                    <a:pt x="693" y="10"/>
                                  </a:lnTo>
                                  <a:lnTo>
                                    <a:pt x="685" y="11"/>
                                  </a:lnTo>
                                  <a:lnTo>
                                    <a:pt x="682" y="24"/>
                                  </a:lnTo>
                                  <a:lnTo>
                                    <a:pt x="613" y="41"/>
                                  </a:lnTo>
                                  <a:lnTo>
                                    <a:pt x="589" y="45"/>
                                  </a:lnTo>
                                  <a:lnTo>
                                    <a:pt x="584" y="59"/>
                                  </a:lnTo>
                                  <a:lnTo>
                                    <a:pt x="566" y="59"/>
                                  </a:lnTo>
                                  <a:lnTo>
                                    <a:pt x="555" y="63"/>
                                  </a:lnTo>
                                  <a:lnTo>
                                    <a:pt x="553" y="68"/>
                                  </a:lnTo>
                                  <a:lnTo>
                                    <a:pt x="540" y="63"/>
                                  </a:lnTo>
                                  <a:lnTo>
                                    <a:pt x="524" y="73"/>
                                  </a:lnTo>
                                  <a:lnTo>
                                    <a:pt x="509" y="73"/>
                                  </a:lnTo>
                                  <a:lnTo>
                                    <a:pt x="504" y="81"/>
                                  </a:lnTo>
                                  <a:lnTo>
                                    <a:pt x="501" y="76"/>
                                  </a:lnTo>
                                  <a:lnTo>
                                    <a:pt x="475" y="78"/>
                                  </a:lnTo>
                                  <a:lnTo>
                                    <a:pt x="472" y="73"/>
                                  </a:lnTo>
                                  <a:lnTo>
                                    <a:pt x="455" y="78"/>
                                  </a:lnTo>
                                  <a:lnTo>
                                    <a:pt x="462" y="85"/>
                                  </a:lnTo>
                                  <a:lnTo>
                                    <a:pt x="457" y="98"/>
                                  </a:lnTo>
                                  <a:lnTo>
                                    <a:pt x="470" y="96"/>
                                  </a:lnTo>
                                  <a:lnTo>
                                    <a:pt x="473" y="99"/>
                                  </a:lnTo>
                                  <a:lnTo>
                                    <a:pt x="462" y="104"/>
                                  </a:lnTo>
                                  <a:lnTo>
                                    <a:pt x="464" y="114"/>
                                  </a:lnTo>
                                  <a:lnTo>
                                    <a:pt x="481" y="115"/>
                                  </a:lnTo>
                                  <a:lnTo>
                                    <a:pt x="493" y="125"/>
                                  </a:lnTo>
                                  <a:lnTo>
                                    <a:pt x="486" y="130"/>
                                  </a:lnTo>
                                  <a:lnTo>
                                    <a:pt x="459" y="130"/>
                                  </a:lnTo>
                                  <a:lnTo>
                                    <a:pt x="446" y="143"/>
                                  </a:lnTo>
                                  <a:lnTo>
                                    <a:pt x="457" y="158"/>
                                  </a:lnTo>
                                  <a:lnTo>
                                    <a:pt x="454" y="166"/>
                                  </a:lnTo>
                                  <a:lnTo>
                                    <a:pt x="424" y="182"/>
                                  </a:lnTo>
                                  <a:lnTo>
                                    <a:pt x="424" y="185"/>
                                  </a:lnTo>
                                  <a:lnTo>
                                    <a:pt x="434" y="189"/>
                                  </a:lnTo>
                                  <a:lnTo>
                                    <a:pt x="436" y="197"/>
                                  </a:lnTo>
                                  <a:lnTo>
                                    <a:pt x="450" y="200"/>
                                  </a:lnTo>
                                  <a:lnTo>
                                    <a:pt x="455" y="208"/>
                                  </a:lnTo>
                                  <a:lnTo>
                                    <a:pt x="477" y="215"/>
                                  </a:lnTo>
                                  <a:lnTo>
                                    <a:pt x="468" y="242"/>
                                  </a:lnTo>
                                  <a:lnTo>
                                    <a:pt x="442" y="249"/>
                                  </a:lnTo>
                                  <a:lnTo>
                                    <a:pt x="426" y="239"/>
                                  </a:lnTo>
                                  <a:lnTo>
                                    <a:pt x="416" y="254"/>
                                  </a:lnTo>
                                  <a:lnTo>
                                    <a:pt x="407" y="254"/>
                                  </a:lnTo>
                                  <a:lnTo>
                                    <a:pt x="403" y="249"/>
                                  </a:lnTo>
                                  <a:lnTo>
                                    <a:pt x="405" y="249"/>
                                  </a:lnTo>
                                  <a:lnTo>
                                    <a:pt x="385" y="249"/>
                                  </a:lnTo>
                                  <a:lnTo>
                                    <a:pt x="377" y="228"/>
                                  </a:lnTo>
                                  <a:lnTo>
                                    <a:pt x="369" y="226"/>
                                  </a:lnTo>
                                  <a:lnTo>
                                    <a:pt x="356" y="228"/>
                                  </a:lnTo>
                                  <a:lnTo>
                                    <a:pt x="345" y="238"/>
                                  </a:lnTo>
                                  <a:lnTo>
                                    <a:pt x="333" y="228"/>
                                  </a:lnTo>
                                  <a:lnTo>
                                    <a:pt x="320" y="229"/>
                                  </a:lnTo>
                                  <a:lnTo>
                                    <a:pt x="320" y="234"/>
                                  </a:lnTo>
                                  <a:lnTo>
                                    <a:pt x="311" y="233"/>
                                  </a:lnTo>
                                  <a:lnTo>
                                    <a:pt x="289" y="251"/>
                                  </a:lnTo>
                                  <a:lnTo>
                                    <a:pt x="271" y="244"/>
                                  </a:lnTo>
                                  <a:lnTo>
                                    <a:pt x="262" y="229"/>
                                  </a:lnTo>
                                  <a:lnTo>
                                    <a:pt x="257" y="231"/>
                                  </a:lnTo>
                                  <a:lnTo>
                                    <a:pt x="257" y="251"/>
                                  </a:lnTo>
                                  <a:lnTo>
                                    <a:pt x="252" y="252"/>
                                  </a:lnTo>
                                  <a:lnTo>
                                    <a:pt x="249" y="239"/>
                                  </a:lnTo>
                                  <a:lnTo>
                                    <a:pt x="219" y="205"/>
                                  </a:lnTo>
                                  <a:lnTo>
                                    <a:pt x="190" y="205"/>
                                  </a:lnTo>
                                  <a:lnTo>
                                    <a:pt x="184" y="192"/>
                                  </a:lnTo>
                                  <a:lnTo>
                                    <a:pt x="179" y="192"/>
                                  </a:lnTo>
                                  <a:lnTo>
                                    <a:pt x="169" y="194"/>
                                  </a:lnTo>
                                  <a:lnTo>
                                    <a:pt x="162" y="207"/>
                                  </a:lnTo>
                                  <a:lnTo>
                                    <a:pt x="159" y="203"/>
                                  </a:lnTo>
                                  <a:lnTo>
                                    <a:pt x="151" y="205"/>
                                  </a:lnTo>
                                  <a:lnTo>
                                    <a:pt x="148" y="195"/>
                                  </a:lnTo>
                                  <a:lnTo>
                                    <a:pt x="128" y="199"/>
                                  </a:lnTo>
                                  <a:lnTo>
                                    <a:pt x="115" y="216"/>
                                  </a:lnTo>
                                  <a:lnTo>
                                    <a:pt x="91" y="226"/>
                                  </a:lnTo>
                                  <a:lnTo>
                                    <a:pt x="88" y="239"/>
                                  </a:lnTo>
                                  <a:lnTo>
                                    <a:pt x="71" y="249"/>
                                  </a:lnTo>
                                  <a:lnTo>
                                    <a:pt x="63" y="251"/>
                                  </a:lnTo>
                                  <a:lnTo>
                                    <a:pt x="73" y="280"/>
                                  </a:lnTo>
                                  <a:lnTo>
                                    <a:pt x="58" y="291"/>
                                  </a:lnTo>
                                  <a:lnTo>
                                    <a:pt x="29" y="254"/>
                                  </a:lnTo>
                                  <a:lnTo>
                                    <a:pt x="24" y="277"/>
                                  </a:lnTo>
                                  <a:lnTo>
                                    <a:pt x="14" y="285"/>
                                  </a:lnTo>
                                  <a:lnTo>
                                    <a:pt x="9" y="312"/>
                                  </a:lnTo>
                                  <a:lnTo>
                                    <a:pt x="18" y="322"/>
                                  </a:lnTo>
                                  <a:lnTo>
                                    <a:pt x="6" y="332"/>
                                  </a:lnTo>
                                  <a:lnTo>
                                    <a:pt x="0" y="355"/>
                                  </a:lnTo>
                                  <a:lnTo>
                                    <a:pt x="16" y="361"/>
                                  </a:lnTo>
                                  <a:lnTo>
                                    <a:pt x="19" y="382"/>
                                  </a:lnTo>
                                  <a:lnTo>
                                    <a:pt x="26" y="389"/>
                                  </a:lnTo>
                                  <a:lnTo>
                                    <a:pt x="26" y="384"/>
                                  </a:lnTo>
                                  <a:lnTo>
                                    <a:pt x="52" y="387"/>
                                  </a:lnTo>
                                  <a:lnTo>
                                    <a:pt x="63" y="402"/>
                                  </a:lnTo>
                                  <a:lnTo>
                                    <a:pt x="76" y="435"/>
                                  </a:lnTo>
                                  <a:lnTo>
                                    <a:pt x="58" y="435"/>
                                  </a:lnTo>
                                  <a:lnTo>
                                    <a:pt x="57" y="441"/>
                                  </a:lnTo>
                                  <a:lnTo>
                                    <a:pt x="61" y="443"/>
                                  </a:lnTo>
                                  <a:lnTo>
                                    <a:pt x="115" y="433"/>
                                  </a:lnTo>
                                  <a:lnTo>
                                    <a:pt x="135" y="413"/>
                                  </a:lnTo>
                                  <a:lnTo>
                                    <a:pt x="164" y="423"/>
                                  </a:lnTo>
                                  <a:lnTo>
                                    <a:pt x="190" y="417"/>
                                  </a:lnTo>
                                  <a:lnTo>
                                    <a:pt x="206" y="431"/>
                                  </a:lnTo>
                                  <a:lnTo>
                                    <a:pt x="231" y="472"/>
                                  </a:lnTo>
                                  <a:lnTo>
                                    <a:pt x="254" y="490"/>
                                  </a:lnTo>
                                  <a:lnTo>
                                    <a:pt x="257" y="500"/>
                                  </a:lnTo>
                                  <a:lnTo>
                                    <a:pt x="252" y="500"/>
                                  </a:lnTo>
                                  <a:lnTo>
                                    <a:pt x="254" y="511"/>
                                  </a:lnTo>
                                  <a:lnTo>
                                    <a:pt x="175" y="496"/>
                                  </a:lnTo>
                                  <a:lnTo>
                                    <a:pt x="167" y="506"/>
                                  </a:lnTo>
                                  <a:lnTo>
                                    <a:pt x="149" y="506"/>
                                  </a:lnTo>
                                  <a:lnTo>
                                    <a:pt x="144" y="516"/>
                                  </a:lnTo>
                                  <a:lnTo>
                                    <a:pt x="154" y="534"/>
                                  </a:lnTo>
                                  <a:lnTo>
                                    <a:pt x="110" y="534"/>
                                  </a:lnTo>
                                  <a:lnTo>
                                    <a:pt x="138" y="560"/>
                                  </a:lnTo>
                                  <a:lnTo>
                                    <a:pt x="148" y="596"/>
                                  </a:lnTo>
                                  <a:lnTo>
                                    <a:pt x="190" y="614"/>
                                  </a:lnTo>
                                  <a:lnTo>
                                    <a:pt x="184" y="649"/>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60" name="Freeform 1739"/>
                            <p:cNvSpPr>
                              <a:spLocks/>
                            </p:cNvSpPr>
                            <p:nvPr/>
                          </p:nvSpPr>
                          <p:spPr bwMode="auto">
                            <a:xfrm>
                              <a:off x="3870" y="2053"/>
                              <a:ext cx="586" cy="312"/>
                            </a:xfrm>
                            <a:custGeom>
                              <a:avLst/>
                              <a:gdLst>
                                <a:gd name="T0" fmla="*/ 0 w 1282"/>
                                <a:gd name="T1" fmla="*/ 0 h 682"/>
                                <a:gd name="T2" fmla="*/ 0 w 1282"/>
                                <a:gd name="T3" fmla="*/ 0 h 682"/>
                                <a:gd name="T4" fmla="*/ 0 w 1282"/>
                                <a:gd name="T5" fmla="*/ 0 h 682"/>
                                <a:gd name="T6" fmla="*/ 0 w 1282"/>
                                <a:gd name="T7" fmla="*/ 0 h 682"/>
                                <a:gd name="T8" fmla="*/ 0 w 1282"/>
                                <a:gd name="T9" fmla="*/ 0 h 682"/>
                                <a:gd name="T10" fmla="*/ 0 w 1282"/>
                                <a:gd name="T11" fmla="*/ 0 h 682"/>
                                <a:gd name="T12" fmla="*/ 0 w 1282"/>
                                <a:gd name="T13" fmla="*/ 0 h 682"/>
                                <a:gd name="T14" fmla="*/ 0 w 1282"/>
                                <a:gd name="T15" fmla="*/ 0 h 682"/>
                                <a:gd name="T16" fmla="*/ 0 w 1282"/>
                                <a:gd name="T17" fmla="*/ 0 h 682"/>
                                <a:gd name="T18" fmla="*/ 0 w 1282"/>
                                <a:gd name="T19" fmla="*/ 0 h 682"/>
                                <a:gd name="T20" fmla="*/ 0 w 1282"/>
                                <a:gd name="T21" fmla="*/ 0 h 682"/>
                                <a:gd name="T22" fmla="*/ 0 w 1282"/>
                                <a:gd name="T23" fmla="*/ 0 h 682"/>
                                <a:gd name="T24" fmla="*/ 0 w 1282"/>
                                <a:gd name="T25" fmla="*/ 0 h 682"/>
                                <a:gd name="T26" fmla="*/ 0 w 1282"/>
                                <a:gd name="T27" fmla="*/ 0 h 682"/>
                                <a:gd name="T28" fmla="*/ 0 w 1282"/>
                                <a:gd name="T29" fmla="*/ 0 h 682"/>
                                <a:gd name="T30" fmla="*/ 0 w 1282"/>
                                <a:gd name="T31" fmla="*/ 0 h 682"/>
                                <a:gd name="T32" fmla="*/ 0 w 1282"/>
                                <a:gd name="T33" fmla="*/ 0 h 682"/>
                                <a:gd name="T34" fmla="*/ 0 w 1282"/>
                                <a:gd name="T35" fmla="*/ 0 h 682"/>
                                <a:gd name="T36" fmla="*/ 0 w 1282"/>
                                <a:gd name="T37" fmla="*/ 0 h 682"/>
                                <a:gd name="T38" fmla="*/ 0 w 1282"/>
                                <a:gd name="T39" fmla="*/ 0 h 682"/>
                                <a:gd name="T40" fmla="*/ 0 w 1282"/>
                                <a:gd name="T41" fmla="*/ 0 h 682"/>
                                <a:gd name="T42" fmla="*/ 0 w 1282"/>
                                <a:gd name="T43" fmla="*/ 0 h 682"/>
                                <a:gd name="T44" fmla="*/ 0 w 1282"/>
                                <a:gd name="T45" fmla="*/ 0 h 682"/>
                                <a:gd name="T46" fmla="*/ 0 w 1282"/>
                                <a:gd name="T47" fmla="*/ 0 h 682"/>
                                <a:gd name="T48" fmla="*/ 0 w 1282"/>
                                <a:gd name="T49" fmla="*/ 0 h 682"/>
                                <a:gd name="T50" fmla="*/ 0 w 1282"/>
                                <a:gd name="T51" fmla="*/ 0 h 682"/>
                                <a:gd name="T52" fmla="*/ 0 w 1282"/>
                                <a:gd name="T53" fmla="*/ 0 h 682"/>
                                <a:gd name="T54" fmla="*/ 0 w 1282"/>
                                <a:gd name="T55" fmla="*/ 0 h 682"/>
                                <a:gd name="T56" fmla="*/ 0 w 1282"/>
                                <a:gd name="T57" fmla="*/ 0 h 682"/>
                                <a:gd name="T58" fmla="*/ 0 w 1282"/>
                                <a:gd name="T59" fmla="*/ 0 h 682"/>
                                <a:gd name="T60" fmla="*/ 0 w 1282"/>
                                <a:gd name="T61" fmla="*/ 0 h 682"/>
                                <a:gd name="T62" fmla="*/ 0 w 1282"/>
                                <a:gd name="T63" fmla="*/ 0 h 682"/>
                                <a:gd name="T64" fmla="*/ 0 w 1282"/>
                                <a:gd name="T65" fmla="*/ 0 h 682"/>
                                <a:gd name="T66" fmla="*/ 0 w 1282"/>
                                <a:gd name="T67" fmla="*/ 0 h 682"/>
                                <a:gd name="T68" fmla="*/ 0 w 1282"/>
                                <a:gd name="T69" fmla="*/ 0 h 682"/>
                                <a:gd name="T70" fmla="*/ 0 w 1282"/>
                                <a:gd name="T71" fmla="*/ 0 h 682"/>
                                <a:gd name="T72" fmla="*/ 0 w 1282"/>
                                <a:gd name="T73" fmla="*/ 0 h 682"/>
                                <a:gd name="T74" fmla="*/ 0 w 1282"/>
                                <a:gd name="T75" fmla="*/ 0 h 682"/>
                                <a:gd name="T76" fmla="*/ 0 w 1282"/>
                                <a:gd name="T77" fmla="*/ 0 h 682"/>
                                <a:gd name="T78" fmla="*/ 0 w 1282"/>
                                <a:gd name="T79" fmla="*/ 0 h 682"/>
                                <a:gd name="T80" fmla="*/ 0 w 1282"/>
                                <a:gd name="T81" fmla="*/ 0 h 682"/>
                                <a:gd name="T82" fmla="*/ 0 w 1282"/>
                                <a:gd name="T83" fmla="*/ 0 h 682"/>
                                <a:gd name="T84" fmla="*/ 0 w 1282"/>
                                <a:gd name="T85" fmla="*/ 0 h 682"/>
                                <a:gd name="T86" fmla="*/ 0 w 1282"/>
                                <a:gd name="T87" fmla="*/ 0 h 682"/>
                                <a:gd name="T88" fmla="*/ 0 w 1282"/>
                                <a:gd name="T89" fmla="*/ 0 h 682"/>
                                <a:gd name="T90" fmla="*/ 0 w 1282"/>
                                <a:gd name="T91" fmla="*/ 0 h 682"/>
                                <a:gd name="T92" fmla="*/ 0 w 1282"/>
                                <a:gd name="T93" fmla="*/ 0 h 682"/>
                                <a:gd name="T94" fmla="*/ 0 w 1282"/>
                                <a:gd name="T95" fmla="*/ 0 h 682"/>
                                <a:gd name="T96" fmla="*/ 0 w 1282"/>
                                <a:gd name="T97" fmla="*/ 0 h 68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82"/>
                                <a:gd name="T148" fmla="*/ 0 h 682"/>
                                <a:gd name="T149" fmla="*/ 1282 w 1282"/>
                                <a:gd name="T150" fmla="*/ 682 h 68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82" h="682">
                                  <a:moveTo>
                                    <a:pt x="184" y="649"/>
                                  </a:moveTo>
                                  <a:lnTo>
                                    <a:pt x="203" y="635"/>
                                  </a:lnTo>
                                  <a:lnTo>
                                    <a:pt x="239" y="625"/>
                                  </a:lnTo>
                                  <a:lnTo>
                                    <a:pt x="257" y="635"/>
                                  </a:lnTo>
                                  <a:lnTo>
                                    <a:pt x="280" y="672"/>
                                  </a:lnTo>
                                  <a:lnTo>
                                    <a:pt x="297" y="669"/>
                                  </a:lnTo>
                                  <a:lnTo>
                                    <a:pt x="296" y="513"/>
                                  </a:lnTo>
                                  <a:lnTo>
                                    <a:pt x="379" y="485"/>
                                  </a:lnTo>
                                  <a:lnTo>
                                    <a:pt x="395" y="493"/>
                                  </a:lnTo>
                                  <a:lnTo>
                                    <a:pt x="426" y="516"/>
                                  </a:lnTo>
                                  <a:lnTo>
                                    <a:pt x="488" y="578"/>
                                  </a:lnTo>
                                  <a:lnTo>
                                    <a:pt x="579" y="566"/>
                                  </a:lnTo>
                                  <a:lnTo>
                                    <a:pt x="602" y="584"/>
                                  </a:lnTo>
                                  <a:lnTo>
                                    <a:pt x="612" y="604"/>
                                  </a:lnTo>
                                  <a:lnTo>
                                    <a:pt x="620" y="604"/>
                                  </a:lnTo>
                                  <a:lnTo>
                                    <a:pt x="616" y="645"/>
                                  </a:lnTo>
                                  <a:lnTo>
                                    <a:pt x="636" y="648"/>
                                  </a:lnTo>
                                  <a:lnTo>
                                    <a:pt x="641" y="675"/>
                                  </a:lnTo>
                                  <a:lnTo>
                                    <a:pt x="672" y="672"/>
                                  </a:lnTo>
                                  <a:lnTo>
                                    <a:pt x="700" y="682"/>
                                  </a:lnTo>
                                  <a:lnTo>
                                    <a:pt x="722" y="661"/>
                                  </a:lnTo>
                                  <a:lnTo>
                                    <a:pt x="743" y="649"/>
                                  </a:lnTo>
                                  <a:lnTo>
                                    <a:pt x="750" y="638"/>
                                  </a:lnTo>
                                  <a:lnTo>
                                    <a:pt x="758" y="638"/>
                                  </a:lnTo>
                                  <a:lnTo>
                                    <a:pt x="766" y="628"/>
                                  </a:lnTo>
                                  <a:lnTo>
                                    <a:pt x="771" y="618"/>
                                  </a:lnTo>
                                  <a:lnTo>
                                    <a:pt x="771" y="610"/>
                                  </a:lnTo>
                                  <a:lnTo>
                                    <a:pt x="786" y="607"/>
                                  </a:lnTo>
                                  <a:lnTo>
                                    <a:pt x="809" y="610"/>
                                  </a:lnTo>
                                  <a:lnTo>
                                    <a:pt x="843" y="622"/>
                                  </a:lnTo>
                                  <a:lnTo>
                                    <a:pt x="849" y="601"/>
                                  </a:lnTo>
                                  <a:lnTo>
                                    <a:pt x="869" y="591"/>
                                  </a:lnTo>
                                  <a:lnTo>
                                    <a:pt x="885" y="601"/>
                                  </a:lnTo>
                                  <a:lnTo>
                                    <a:pt x="908" y="604"/>
                                  </a:lnTo>
                                  <a:lnTo>
                                    <a:pt x="949" y="604"/>
                                  </a:lnTo>
                                  <a:lnTo>
                                    <a:pt x="962" y="601"/>
                                  </a:lnTo>
                                  <a:lnTo>
                                    <a:pt x="1030" y="610"/>
                                  </a:lnTo>
                                  <a:lnTo>
                                    <a:pt x="1038" y="620"/>
                                  </a:lnTo>
                                  <a:lnTo>
                                    <a:pt x="1062" y="627"/>
                                  </a:lnTo>
                                  <a:lnTo>
                                    <a:pt x="1072" y="589"/>
                                  </a:lnTo>
                                  <a:lnTo>
                                    <a:pt x="1059" y="534"/>
                                  </a:lnTo>
                                  <a:lnTo>
                                    <a:pt x="1049" y="522"/>
                                  </a:lnTo>
                                  <a:lnTo>
                                    <a:pt x="1124" y="505"/>
                                  </a:lnTo>
                                  <a:lnTo>
                                    <a:pt x="1123" y="472"/>
                                  </a:lnTo>
                                  <a:lnTo>
                                    <a:pt x="1145" y="417"/>
                                  </a:lnTo>
                                  <a:lnTo>
                                    <a:pt x="1196" y="423"/>
                                  </a:lnTo>
                                  <a:lnTo>
                                    <a:pt x="1206" y="433"/>
                                  </a:lnTo>
                                  <a:lnTo>
                                    <a:pt x="1227" y="422"/>
                                  </a:lnTo>
                                  <a:lnTo>
                                    <a:pt x="1227" y="387"/>
                                  </a:lnTo>
                                  <a:lnTo>
                                    <a:pt x="1235" y="360"/>
                                  </a:lnTo>
                                  <a:lnTo>
                                    <a:pt x="1258" y="358"/>
                                  </a:lnTo>
                                  <a:lnTo>
                                    <a:pt x="1271" y="337"/>
                                  </a:lnTo>
                                  <a:lnTo>
                                    <a:pt x="1282" y="322"/>
                                  </a:lnTo>
                                  <a:lnTo>
                                    <a:pt x="1264" y="295"/>
                                  </a:lnTo>
                                  <a:lnTo>
                                    <a:pt x="1256" y="298"/>
                                  </a:lnTo>
                                  <a:lnTo>
                                    <a:pt x="1251" y="306"/>
                                  </a:lnTo>
                                  <a:lnTo>
                                    <a:pt x="1219" y="298"/>
                                  </a:lnTo>
                                  <a:lnTo>
                                    <a:pt x="1207" y="283"/>
                                  </a:lnTo>
                                  <a:lnTo>
                                    <a:pt x="1206" y="275"/>
                                  </a:lnTo>
                                  <a:lnTo>
                                    <a:pt x="1191" y="269"/>
                                  </a:lnTo>
                                  <a:lnTo>
                                    <a:pt x="1188" y="251"/>
                                  </a:lnTo>
                                  <a:lnTo>
                                    <a:pt x="1165" y="234"/>
                                  </a:lnTo>
                                  <a:lnTo>
                                    <a:pt x="1157" y="231"/>
                                  </a:lnTo>
                                  <a:lnTo>
                                    <a:pt x="1150" y="238"/>
                                  </a:lnTo>
                                  <a:lnTo>
                                    <a:pt x="1142" y="238"/>
                                  </a:lnTo>
                                  <a:lnTo>
                                    <a:pt x="1137" y="246"/>
                                  </a:lnTo>
                                  <a:lnTo>
                                    <a:pt x="1100" y="246"/>
                                  </a:lnTo>
                                  <a:lnTo>
                                    <a:pt x="1092" y="233"/>
                                  </a:lnTo>
                                  <a:lnTo>
                                    <a:pt x="1093" y="228"/>
                                  </a:lnTo>
                                  <a:lnTo>
                                    <a:pt x="1079" y="218"/>
                                  </a:lnTo>
                                  <a:lnTo>
                                    <a:pt x="1074" y="220"/>
                                  </a:lnTo>
                                  <a:lnTo>
                                    <a:pt x="1066" y="236"/>
                                  </a:lnTo>
                                  <a:lnTo>
                                    <a:pt x="1058" y="242"/>
                                  </a:lnTo>
                                  <a:lnTo>
                                    <a:pt x="989" y="115"/>
                                  </a:lnTo>
                                  <a:lnTo>
                                    <a:pt x="944" y="76"/>
                                  </a:lnTo>
                                  <a:lnTo>
                                    <a:pt x="944" y="68"/>
                                  </a:lnTo>
                                  <a:lnTo>
                                    <a:pt x="955" y="63"/>
                                  </a:lnTo>
                                  <a:lnTo>
                                    <a:pt x="952" y="55"/>
                                  </a:lnTo>
                                  <a:lnTo>
                                    <a:pt x="929" y="67"/>
                                  </a:lnTo>
                                  <a:lnTo>
                                    <a:pt x="916" y="68"/>
                                  </a:lnTo>
                                  <a:lnTo>
                                    <a:pt x="901" y="85"/>
                                  </a:lnTo>
                                  <a:lnTo>
                                    <a:pt x="880" y="93"/>
                                  </a:lnTo>
                                  <a:lnTo>
                                    <a:pt x="880" y="101"/>
                                  </a:lnTo>
                                  <a:lnTo>
                                    <a:pt x="862" y="96"/>
                                  </a:lnTo>
                                  <a:lnTo>
                                    <a:pt x="846" y="104"/>
                                  </a:lnTo>
                                  <a:lnTo>
                                    <a:pt x="843" y="96"/>
                                  </a:lnTo>
                                  <a:lnTo>
                                    <a:pt x="848" y="86"/>
                                  </a:lnTo>
                                  <a:lnTo>
                                    <a:pt x="856" y="83"/>
                                  </a:lnTo>
                                  <a:lnTo>
                                    <a:pt x="854" y="73"/>
                                  </a:lnTo>
                                  <a:lnTo>
                                    <a:pt x="843" y="80"/>
                                  </a:lnTo>
                                  <a:lnTo>
                                    <a:pt x="823" y="70"/>
                                  </a:lnTo>
                                  <a:lnTo>
                                    <a:pt x="820" y="72"/>
                                  </a:lnTo>
                                  <a:lnTo>
                                    <a:pt x="823" y="78"/>
                                  </a:lnTo>
                                  <a:lnTo>
                                    <a:pt x="815" y="78"/>
                                  </a:lnTo>
                                  <a:lnTo>
                                    <a:pt x="817" y="68"/>
                                  </a:lnTo>
                                  <a:lnTo>
                                    <a:pt x="810" y="59"/>
                                  </a:lnTo>
                                  <a:lnTo>
                                    <a:pt x="805" y="57"/>
                                  </a:lnTo>
                                  <a:lnTo>
                                    <a:pt x="804" y="67"/>
                                  </a:lnTo>
                                  <a:lnTo>
                                    <a:pt x="776" y="68"/>
                                  </a:lnTo>
                                  <a:lnTo>
                                    <a:pt x="771" y="62"/>
                                  </a:lnTo>
                                  <a:lnTo>
                                    <a:pt x="778" y="54"/>
                                  </a:lnTo>
                                  <a:lnTo>
                                    <a:pt x="779" y="41"/>
                                  </a:lnTo>
                                  <a:lnTo>
                                    <a:pt x="771" y="34"/>
                                  </a:lnTo>
                                  <a:lnTo>
                                    <a:pt x="768" y="11"/>
                                  </a:lnTo>
                                  <a:lnTo>
                                    <a:pt x="760" y="6"/>
                                  </a:lnTo>
                                  <a:lnTo>
                                    <a:pt x="745" y="13"/>
                                  </a:lnTo>
                                  <a:lnTo>
                                    <a:pt x="729" y="3"/>
                                  </a:lnTo>
                                  <a:lnTo>
                                    <a:pt x="708" y="0"/>
                                  </a:lnTo>
                                  <a:lnTo>
                                    <a:pt x="693" y="10"/>
                                  </a:lnTo>
                                  <a:lnTo>
                                    <a:pt x="685" y="11"/>
                                  </a:lnTo>
                                  <a:lnTo>
                                    <a:pt x="682" y="24"/>
                                  </a:lnTo>
                                  <a:lnTo>
                                    <a:pt x="613" y="41"/>
                                  </a:lnTo>
                                  <a:lnTo>
                                    <a:pt x="589" y="45"/>
                                  </a:lnTo>
                                  <a:lnTo>
                                    <a:pt x="584" y="59"/>
                                  </a:lnTo>
                                  <a:lnTo>
                                    <a:pt x="566" y="59"/>
                                  </a:lnTo>
                                  <a:lnTo>
                                    <a:pt x="555" y="63"/>
                                  </a:lnTo>
                                  <a:lnTo>
                                    <a:pt x="553" y="68"/>
                                  </a:lnTo>
                                  <a:lnTo>
                                    <a:pt x="540" y="63"/>
                                  </a:lnTo>
                                  <a:lnTo>
                                    <a:pt x="524" y="73"/>
                                  </a:lnTo>
                                  <a:lnTo>
                                    <a:pt x="509" y="73"/>
                                  </a:lnTo>
                                  <a:lnTo>
                                    <a:pt x="504" y="81"/>
                                  </a:lnTo>
                                  <a:lnTo>
                                    <a:pt x="501" y="76"/>
                                  </a:lnTo>
                                  <a:lnTo>
                                    <a:pt x="475" y="78"/>
                                  </a:lnTo>
                                  <a:lnTo>
                                    <a:pt x="472" y="73"/>
                                  </a:lnTo>
                                  <a:lnTo>
                                    <a:pt x="455" y="78"/>
                                  </a:lnTo>
                                  <a:lnTo>
                                    <a:pt x="462" y="85"/>
                                  </a:lnTo>
                                  <a:lnTo>
                                    <a:pt x="457" y="98"/>
                                  </a:lnTo>
                                  <a:lnTo>
                                    <a:pt x="470" y="96"/>
                                  </a:lnTo>
                                  <a:lnTo>
                                    <a:pt x="473" y="99"/>
                                  </a:lnTo>
                                  <a:lnTo>
                                    <a:pt x="462" y="104"/>
                                  </a:lnTo>
                                  <a:lnTo>
                                    <a:pt x="464" y="114"/>
                                  </a:lnTo>
                                  <a:lnTo>
                                    <a:pt x="481" y="115"/>
                                  </a:lnTo>
                                  <a:lnTo>
                                    <a:pt x="493" y="125"/>
                                  </a:lnTo>
                                  <a:lnTo>
                                    <a:pt x="486" y="130"/>
                                  </a:lnTo>
                                  <a:lnTo>
                                    <a:pt x="459" y="130"/>
                                  </a:lnTo>
                                  <a:lnTo>
                                    <a:pt x="446" y="143"/>
                                  </a:lnTo>
                                  <a:lnTo>
                                    <a:pt x="457" y="158"/>
                                  </a:lnTo>
                                  <a:lnTo>
                                    <a:pt x="454" y="166"/>
                                  </a:lnTo>
                                  <a:lnTo>
                                    <a:pt x="424" y="182"/>
                                  </a:lnTo>
                                  <a:lnTo>
                                    <a:pt x="424" y="185"/>
                                  </a:lnTo>
                                  <a:lnTo>
                                    <a:pt x="434" y="189"/>
                                  </a:lnTo>
                                  <a:lnTo>
                                    <a:pt x="436" y="197"/>
                                  </a:lnTo>
                                  <a:lnTo>
                                    <a:pt x="450" y="200"/>
                                  </a:lnTo>
                                  <a:lnTo>
                                    <a:pt x="455" y="208"/>
                                  </a:lnTo>
                                  <a:lnTo>
                                    <a:pt x="477" y="215"/>
                                  </a:lnTo>
                                  <a:lnTo>
                                    <a:pt x="468" y="242"/>
                                  </a:lnTo>
                                  <a:lnTo>
                                    <a:pt x="442" y="249"/>
                                  </a:lnTo>
                                  <a:lnTo>
                                    <a:pt x="426" y="239"/>
                                  </a:lnTo>
                                  <a:lnTo>
                                    <a:pt x="416" y="254"/>
                                  </a:lnTo>
                                  <a:lnTo>
                                    <a:pt x="407" y="254"/>
                                  </a:lnTo>
                                  <a:lnTo>
                                    <a:pt x="403" y="249"/>
                                  </a:lnTo>
                                  <a:lnTo>
                                    <a:pt x="405" y="249"/>
                                  </a:lnTo>
                                  <a:lnTo>
                                    <a:pt x="385" y="249"/>
                                  </a:lnTo>
                                  <a:lnTo>
                                    <a:pt x="377" y="228"/>
                                  </a:lnTo>
                                  <a:lnTo>
                                    <a:pt x="369" y="226"/>
                                  </a:lnTo>
                                  <a:lnTo>
                                    <a:pt x="356" y="228"/>
                                  </a:lnTo>
                                  <a:lnTo>
                                    <a:pt x="345" y="238"/>
                                  </a:lnTo>
                                  <a:lnTo>
                                    <a:pt x="333" y="228"/>
                                  </a:lnTo>
                                  <a:lnTo>
                                    <a:pt x="320" y="229"/>
                                  </a:lnTo>
                                  <a:lnTo>
                                    <a:pt x="320" y="234"/>
                                  </a:lnTo>
                                  <a:lnTo>
                                    <a:pt x="311" y="233"/>
                                  </a:lnTo>
                                  <a:lnTo>
                                    <a:pt x="289" y="251"/>
                                  </a:lnTo>
                                  <a:lnTo>
                                    <a:pt x="271" y="244"/>
                                  </a:lnTo>
                                  <a:lnTo>
                                    <a:pt x="262" y="229"/>
                                  </a:lnTo>
                                  <a:lnTo>
                                    <a:pt x="257" y="231"/>
                                  </a:lnTo>
                                  <a:lnTo>
                                    <a:pt x="257" y="251"/>
                                  </a:lnTo>
                                  <a:lnTo>
                                    <a:pt x="252" y="252"/>
                                  </a:lnTo>
                                  <a:lnTo>
                                    <a:pt x="249" y="239"/>
                                  </a:lnTo>
                                  <a:lnTo>
                                    <a:pt x="219" y="205"/>
                                  </a:lnTo>
                                  <a:lnTo>
                                    <a:pt x="190" y="205"/>
                                  </a:lnTo>
                                  <a:lnTo>
                                    <a:pt x="184" y="192"/>
                                  </a:lnTo>
                                  <a:lnTo>
                                    <a:pt x="179" y="192"/>
                                  </a:lnTo>
                                  <a:lnTo>
                                    <a:pt x="169" y="194"/>
                                  </a:lnTo>
                                  <a:lnTo>
                                    <a:pt x="162" y="207"/>
                                  </a:lnTo>
                                  <a:lnTo>
                                    <a:pt x="159" y="203"/>
                                  </a:lnTo>
                                  <a:lnTo>
                                    <a:pt x="151" y="205"/>
                                  </a:lnTo>
                                  <a:lnTo>
                                    <a:pt x="148" y="195"/>
                                  </a:lnTo>
                                  <a:lnTo>
                                    <a:pt x="128" y="199"/>
                                  </a:lnTo>
                                  <a:lnTo>
                                    <a:pt x="115" y="216"/>
                                  </a:lnTo>
                                  <a:lnTo>
                                    <a:pt x="91" y="226"/>
                                  </a:lnTo>
                                  <a:lnTo>
                                    <a:pt x="88" y="239"/>
                                  </a:lnTo>
                                  <a:lnTo>
                                    <a:pt x="71" y="249"/>
                                  </a:lnTo>
                                  <a:lnTo>
                                    <a:pt x="63" y="251"/>
                                  </a:lnTo>
                                  <a:lnTo>
                                    <a:pt x="73" y="280"/>
                                  </a:lnTo>
                                  <a:lnTo>
                                    <a:pt x="58" y="291"/>
                                  </a:lnTo>
                                  <a:lnTo>
                                    <a:pt x="29" y="254"/>
                                  </a:lnTo>
                                  <a:lnTo>
                                    <a:pt x="24" y="277"/>
                                  </a:lnTo>
                                  <a:lnTo>
                                    <a:pt x="14" y="285"/>
                                  </a:lnTo>
                                  <a:lnTo>
                                    <a:pt x="9" y="312"/>
                                  </a:lnTo>
                                  <a:lnTo>
                                    <a:pt x="18" y="322"/>
                                  </a:lnTo>
                                  <a:lnTo>
                                    <a:pt x="6" y="332"/>
                                  </a:lnTo>
                                  <a:lnTo>
                                    <a:pt x="0" y="355"/>
                                  </a:lnTo>
                                  <a:lnTo>
                                    <a:pt x="16" y="361"/>
                                  </a:lnTo>
                                  <a:lnTo>
                                    <a:pt x="19" y="382"/>
                                  </a:lnTo>
                                  <a:lnTo>
                                    <a:pt x="26" y="389"/>
                                  </a:lnTo>
                                  <a:lnTo>
                                    <a:pt x="26" y="384"/>
                                  </a:lnTo>
                                  <a:lnTo>
                                    <a:pt x="52" y="387"/>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61" name="Freeform 1740"/>
                            <p:cNvSpPr>
                              <a:spLocks/>
                            </p:cNvSpPr>
                            <p:nvPr/>
                          </p:nvSpPr>
                          <p:spPr bwMode="auto">
                            <a:xfrm>
                              <a:off x="3894" y="2231"/>
                              <a:ext cx="93" cy="119"/>
                            </a:xfrm>
                            <a:custGeom>
                              <a:avLst/>
                              <a:gdLst>
                                <a:gd name="T0" fmla="*/ 0 w 205"/>
                                <a:gd name="T1" fmla="*/ 0 h 262"/>
                                <a:gd name="T2" fmla="*/ 0 w 205"/>
                                <a:gd name="T3" fmla="*/ 0 h 262"/>
                                <a:gd name="T4" fmla="*/ 0 w 205"/>
                                <a:gd name="T5" fmla="*/ 0 h 262"/>
                                <a:gd name="T6" fmla="*/ 0 w 205"/>
                                <a:gd name="T7" fmla="*/ 0 h 262"/>
                                <a:gd name="T8" fmla="*/ 0 w 205"/>
                                <a:gd name="T9" fmla="*/ 0 h 262"/>
                                <a:gd name="T10" fmla="*/ 0 w 205"/>
                                <a:gd name="T11" fmla="*/ 0 h 262"/>
                                <a:gd name="T12" fmla="*/ 0 w 205"/>
                                <a:gd name="T13" fmla="*/ 0 h 262"/>
                                <a:gd name="T14" fmla="*/ 0 w 205"/>
                                <a:gd name="T15" fmla="*/ 0 h 262"/>
                                <a:gd name="T16" fmla="*/ 0 w 205"/>
                                <a:gd name="T17" fmla="*/ 0 h 262"/>
                                <a:gd name="T18" fmla="*/ 0 w 205"/>
                                <a:gd name="T19" fmla="*/ 0 h 262"/>
                                <a:gd name="T20" fmla="*/ 0 w 205"/>
                                <a:gd name="T21" fmla="*/ 0 h 262"/>
                                <a:gd name="T22" fmla="*/ 0 w 205"/>
                                <a:gd name="T23" fmla="*/ 0 h 262"/>
                                <a:gd name="T24" fmla="*/ 0 w 205"/>
                                <a:gd name="T25" fmla="*/ 0 h 262"/>
                                <a:gd name="T26" fmla="*/ 0 w 205"/>
                                <a:gd name="T27" fmla="*/ 0 h 262"/>
                                <a:gd name="T28" fmla="*/ 0 w 205"/>
                                <a:gd name="T29" fmla="*/ 0 h 262"/>
                                <a:gd name="T30" fmla="*/ 0 w 205"/>
                                <a:gd name="T31" fmla="*/ 0 h 262"/>
                                <a:gd name="T32" fmla="*/ 0 w 205"/>
                                <a:gd name="T33" fmla="*/ 0 h 262"/>
                                <a:gd name="T34" fmla="*/ 0 w 205"/>
                                <a:gd name="T35" fmla="*/ 0 h 262"/>
                                <a:gd name="T36" fmla="*/ 0 w 205"/>
                                <a:gd name="T37" fmla="*/ 0 h 262"/>
                                <a:gd name="T38" fmla="*/ 0 w 205"/>
                                <a:gd name="T39" fmla="*/ 0 h 262"/>
                                <a:gd name="T40" fmla="*/ 0 w 205"/>
                                <a:gd name="T41" fmla="*/ 0 h 262"/>
                                <a:gd name="T42" fmla="*/ 0 w 205"/>
                                <a:gd name="T43" fmla="*/ 0 h 262"/>
                                <a:gd name="T44" fmla="*/ 0 w 205"/>
                                <a:gd name="T45" fmla="*/ 0 h 262"/>
                                <a:gd name="T46" fmla="*/ 0 w 205"/>
                                <a:gd name="T47" fmla="*/ 0 h 262"/>
                                <a:gd name="T48" fmla="*/ 0 w 205"/>
                                <a:gd name="T49" fmla="*/ 0 h 262"/>
                                <a:gd name="T50" fmla="*/ 0 w 205"/>
                                <a:gd name="T51" fmla="*/ 0 h 2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5"/>
                                <a:gd name="T79" fmla="*/ 0 h 262"/>
                                <a:gd name="T80" fmla="*/ 205 w 205"/>
                                <a:gd name="T81" fmla="*/ 262 h 26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5" h="262">
                                  <a:moveTo>
                                    <a:pt x="0" y="0"/>
                                  </a:moveTo>
                                  <a:lnTo>
                                    <a:pt x="11" y="15"/>
                                  </a:lnTo>
                                  <a:lnTo>
                                    <a:pt x="24" y="48"/>
                                  </a:lnTo>
                                  <a:lnTo>
                                    <a:pt x="6" y="48"/>
                                  </a:lnTo>
                                  <a:lnTo>
                                    <a:pt x="5" y="54"/>
                                  </a:lnTo>
                                  <a:lnTo>
                                    <a:pt x="9" y="56"/>
                                  </a:lnTo>
                                  <a:lnTo>
                                    <a:pt x="63" y="46"/>
                                  </a:lnTo>
                                  <a:lnTo>
                                    <a:pt x="83" y="26"/>
                                  </a:lnTo>
                                  <a:lnTo>
                                    <a:pt x="112" y="36"/>
                                  </a:lnTo>
                                  <a:lnTo>
                                    <a:pt x="138" y="30"/>
                                  </a:lnTo>
                                  <a:lnTo>
                                    <a:pt x="154" y="44"/>
                                  </a:lnTo>
                                  <a:lnTo>
                                    <a:pt x="179" y="85"/>
                                  </a:lnTo>
                                  <a:lnTo>
                                    <a:pt x="202" y="103"/>
                                  </a:lnTo>
                                  <a:lnTo>
                                    <a:pt x="205" y="113"/>
                                  </a:lnTo>
                                  <a:lnTo>
                                    <a:pt x="200" y="113"/>
                                  </a:lnTo>
                                  <a:lnTo>
                                    <a:pt x="202" y="124"/>
                                  </a:lnTo>
                                  <a:lnTo>
                                    <a:pt x="123" y="109"/>
                                  </a:lnTo>
                                  <a:lnTo>
                                    <a:pt x="115" y="119"/>
                                  </a:lnTo>
                                  <a:lnTo>
                                    <a:pt x="97" y="119"/>
                                  </a:lnTo>
                                  <a:lnTo>
                                    <a:pt x="92" y="129"/>
                                  </a:lnTo>
                                  <a:lnTo>
                                    <a:pt x="102" y="147"/>
                                  </a:lnTo>
                                  <a:lnTo>
                                    <a:pt x="58" y="147"/>
                                  </a:lnTo>
                                  <a:lnTo>
                                    <a:pt x="86" y="173"/>
                                  </a:lnTo>
                                  <a:lnTo>
                                    <a:pt x="96" y="209"/>
                                  </a:lnTo>
                                  <a:lnTo>
                                    <a:pt x="138" y="227"/>
                                  </a:lnTo>
                                  <a:lnTo>
                                    <a:pt x="132" y="262"/>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62" name="Freeform 1741"/>
                            <p:cNvSpPr>
                              <a:spLocks/>
                            </p:cNvSpPr>
                            <p:nvPr/>
                          </p:nvSpPr>
                          <p:spPr bwMode="auto">
                            <a:xfrm>
                              <a:off x="3848" y="2349"/>
                              <a:ext cx="75" cy="65"/>
                            </a:xfrm>
                            <a:custGeom>
                              <a:avLst/>
                              <a:gdLst>
                                <a:gd name="T0" fmla="*/ 0 w 166"/>
                                <a:gd name="T1" fmla="*/ 0 h 144"/>
                                <a:gd name="T2" fmla="*/ 0 w 166"/>
                                <a:gd name="T3" fmla="*/ 0 h 144"/>
                                <a:gd name="T4" fmla="*/ 0 w 166"/>
                                <a:gd name="T5" fmla="*/ 0 h 144"/>
                                <a:gd name="T6" fmla="*/ 0 w 166"/>
                                <a:gd name="T7" fmla="*/ 0 h 144"/>
                                <a:gd name="T8" fmla="*/ 0 w 166"/>
                                <a:gd name="T9" fmla="*/ 0 h 144"/>
                                <a:gd name="T10" fmla="*/ 0 w 166"/>
                                <a:gd name="T11" fmla="*/ 0 h 144"/>
                                <a:gd name="T12" fmla="*/ 0 w 166"/>
                                <a:gd name="T13" fmla="*/ 0 h 144"/>
                                <a:gd name="T14" fmla="*/ 0 w 166"/>
                                <a:gd name="T15" fmla="*/ 0 h 144"/>
                                <a:gd name="T16" fmla="*/ 0 w 166"/>
                                <a:gd name="T17" fmla="*/ 0 h 144"/>
                                <a:gd name="T18" fmla="*/ 0 w 166"/>
                                <a:gd name="T19" fmla="*/ 0 h 144"/>
                                <a:gd name="T20" fmla="*/ 0 w 166"/>
                                <a:gd name="T21" fmla="*/ 0 h 144"/>
                                <a:gd name="T22" fmla="*/ 0 w 166"/>
                                <a:gd name="T23" fmla="*/ 0 h 144"/>
                                <a:gd name="T24" fmla="*/ 0 w 166"/>
                                <a:gd name="T25" fmla="*/ 0 h 144"/>
                                <a:gd name="T26" fmla="*/ 0 w 166"/>
                                <a:gd name="T27" fmla="*/ 0 h 144"/>
                                <a:gd name="T28" fmla="*/ 0 w 166"/>
                                <a:gd name="T29" fmla="*/ 0 h 144"/>
                                <a:gd name="T30" fmla="*/ 0 w 166"/>
                                <a:gd name="T31" fmla="*/ 0 h 144"/>
                                <a:gd name="T32" fmla="*/ 0 w 166"/>
                                <a:gd name="T33" fmla="*/ 0 h 144"/>
                                <a:gd name="T34" fmla="*/ 0 w 166"/>
                                <a:gd name="T35" fmla="*/ 0 h 144"/>
                                <a:gd name="T36" fmla="*/ 0 w 166"/>
                                <a:gd name="T37" fmla="*/ 0 h 144"/>
                                <a:gd name="T38" fmla="*/ 0 w 166"/>
                                <a:gd name="T39" fmla="*/ 0 h 144"/>
                                <a:gd name="T40" fmla="*/ 0 w 166"/>
                                <a:gd name="T41" fmla="*/ 0 h 144"/>
                                <a:gd name="T42" fmla="*/ 0 w 166"/>
                                <a:gd name="T43" fmla="*/ 0 h 144"/>
                                <a:gd name="T44" fmla="*/ 0 w 166"/>
                                <a:gd name="T45" fmla="*/ 0 h 144"/>
                                <a:gd name="T46" fmla="*/ 0 w 166"/>
                                <a:gd name="T47" fmla="*/ 0 h 144"/>
                                <a:gd name="T48" fmla="*/ 0 w 166"/>
                                <a:gd name="T49" fmla="*/ 0 h 144"/>
                                <a:gd name="T50" fmla="*/ 0 w 166"/>
                                <a:gd name="T51" fmla="*/ 0 h 144"/>
                                <a:gd name="T52" fmla="*/ 0 w 166"/>
                                <a:gd name="T53" fmla="*/ 0 h 144"/>
                                <a:gd name="T54" fmla="*/ 0 w 166"/>
                                <a:gd name="T55" fmla="*/ 0 h 144"/>
                                <a:gd name="T56" fmla="*/ 0 w 166"/>
                                <a:gd name="T57" fmla="*/ 0 h 144"/>
                                <a:gd name="T58" fmla="*/ 0 w 166"/>
                                <a:gd name="T59" fmla="*/ 0 h 144"/>
                                <a:gd name="T60" fmla="*/ 0 w 166"/>
                                <a:gd name="T61" fmla="*/ 0 h 144"/>
                                <a:gd name="T62" fmla="*/ 0 w 166"/>
                                <a:gd name="T63" fmla="*/ 0 h 144"/>
                                <a:gd name="T64" fmla="*/ 0 w 166"/>
                                <a:gd name="T65" fmla="*/ 0 h 144"/>
                                <a:gd name="T66" fmla="*/ 0 w 166"/>
                                <a:gd name="T67" fmla="*/ 0 h 144"/>
                                <a:gd name="T68" fmla="*/ 0 w 166"/>
                                <a:gd name="T69" fmla="*/ 0 h 1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6"/>
                                <a:gd name="T106" fmla="*/ 0 h 144"/>
                                <a:gd name="T107" fmla="*/ 166 w 166"/>
                                <a:gd name="T108" fmla="*/ 144 h 1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6" h="144">
                                  <a:moveTo>
                                    <a:pt x="52" y="128"/>
                                  </a:moveTo>
                                  <a:lnTo>
                                    <a:pt x="44" y="113"/>
                                  </a:lnTo>
                                  <a:lnTo>
                                    <a:pt x="47" y="112"/>
                                  </a:lnTo>
                                  <a:lnTo>
                                    <a:pt x="47" y="96"/>
                                  </a:lnTo>
                                  <a:lnTo>
                                    <a:pt x="39" y="96"/>
                                  </a:lnTo>
                                  <a:lnTo>
                                    <a:pt x="25" y="83"/>
                                  </a:lnTo>
                                  <a:lnTo>
                                    <a:pt x="29" y="68"/>
                                  </a:lnTo>
                                  <a:lnTo>
                                    <a:pt x="15" y="58"/>
                                  </a:lnTo>
                                  <a:lnTo>
                                    <a:pt x="16" y="40"/>
                                  </a:lnTo>
                                  <a:lnTo>
                                    <a:pt x="7" y="37"/>
                                  </a:lnTo>
                                  <a:lnTo>
                                    <a:pt x="0" y="26"/>
                                  </a:lnTo>
                                  <a:lnTo>
                                    <a:pt x="12" y="19"/>
                                  </a:lnTo>
                                  <a:lnTo>
                                    <a:pt x="51" y="32"/>
                                  </a:lnTo>
                                  <a:lnTo>
                                    <a:pt x="51" y="24"/>
                                  </a:lnTo>
                                  <a:lnTo>
                                    <a:pt x="39" y="11"/>
                                  </a:lnTo>
                                  <a:lnTo>
                                    <a:pt x="46" y="0"/>
                                  </a:lnTo>
                                  <a:lnTo>
                                    <a:pt x="69" y="14"/>
                                  </a:lnTo>
                                  <a:lnTo>
                                    <a:pt x="72" y="27"/>
                                  </a:lnTo>
                                  <a:lnTo>
                                    <a:pt x="91" y="29"/>
                                  </a:lnTo>
                                  <a:lnTo>
                                    <a:pt x="108" y="6"/>
                                  </a:lnTo>
                                  <a:lnTo>
                                    <a:pt x="122" y="21"/>
                                  </a:lnTo>
                                  <a:lnTo>
                                    <a:pt x="143" y="57"/>
                                  </a:lnTo>
                                  <a:lnTo>
                                    <a:pt x="161" y="60"/>
                                  </a:lnTo>
                                  <a:lnTo>
                                    <a:pt x="166" y="68"/>
                                  </a:lnTo>
                                  <a:lnTo>
                                    <a:pt x="153" y="65"/>
                                  </a:lnTo>
                                  <a:lnTo>
                                    <a:pt x="143" y="74"/>
                                  </a:lnTo>
                                  <a:lnTo>
                                    <a:pt x="132" y="122"/>
                                  </a:lnTo>
                                  <a:lnTo>
                                    <a:pt x="121" y="115"/>
                                  </a:lnTo>
                                  <a:lnTo>
                                    <a:pt x="121" y="144"/>
                                  </a:lnTo>
                                  <a:lnTo>
                                    <a:pt x="93" y="130"/>
                                  </a:lnTo>
                                  <a:lnTo>
                                    <a:pt x="103" y="122"/>
                                  </a:lnTo>
                                  <a:lnTo>
                                    <a:pt x="98" y="100"/>
                                  </a:lnTo>
                                  <a:lnTo>
                                    <a:pt x="88" y="97"/>
                                  </a:lnTo>
                                  <a:lnTo>
                                    <a:pt x="67" y="105"/>
                                  </a:lnTo>
                                  <a:lnTo>
                                    <a:pt x="52" y="128"/>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63" name="Freeform 1742"/>
                            <p:cNvSpPr>
                              <a:spLocks/>
                            </p:cNvSpPr>
                            <p:nvPr/>
                          </p:nvSpPr>
                          <p:spPr bwMode="auto">
                            <a:xfrm>
                              <a:off x="3848" y="2349"/>
                              <a:ext cx="75" cy="65"/>
                            </a:xfrm>
                            <a:custGeom>
                              <a:avLst/>
                              <a:gdLst>
                                <a:gd name="T0" fmla="*/ 0 w 166"/>
                                <a:gd name="T1" fmla="*/ 0 h 144"/>
                                <a:gd name="T2" fmla="*/ 0 w 166"/>
                                <a:gd name="T3" fmla="*/ 0 h 144"/>
                                <a:gd name="T4" fmla="*/ 0 w 166"/>
                                <a:gd name="T5" fmla="*/ 0 h 144"/>
                                <a:gd name="T6" fmla="*/ 0 w 166"/>
                                <a:gd name="T7" fmla="*/ 0 h 144"/>
                                <a:gd name="T8" fmla="*/ 0 w 166"/>
                                <a:gd name="T9" fmla="*/ 0 h 144"/>
                                <a:gd name="T10" fmla="*/ 0 w 166"/>
                                <a:gd name="T11" fmla="*/ 0 h 144"/>
                                <a:gd name="T12" fmla="*/ 0 w 166"/>
                                <a:gd name="T13" fmla="*/ 0 h 144"/>
                                <a:gd name="T14" fmla="*/ 0 w 166"/>
                                <a:gd name="T15" fmla="*/ 0 h 144"/>
                                <a:gd name="T16" fmla="*/ 0 w 166"/>
                                <a:gd name="T17" fmla="*/ 0 h 144"/>
                                <a:gd name="T18" fmla="*/ 0 w 166"/>
                                <a:gd name="T19" fmla="*/ 0 h 144"/>
                                <a:gd name="T20" fmla="*/ 0 w 166"/>
                                <a:gd name="T21" fmla="*/ 0 h 144"/>
                                <a:gd name="T22" fmla="*/ 0 w 166"/>
                                <a:gd name="T23" fmla="*/ 0 h 144"/>
                                <a:gd name="T24" fmla="*/ 0 w 166"/>
                                <a:gd name="T25" fmla="*/ 0 h 144"/>
                                <a:gd name="T26" fmla="*/ 0 w 166"/>
                                <a:gd name="T27" fmla="*/ 0 h 144"/>
                                <a:gd name="T28" fmla="*/ 0 w 166"/>
                                <a:gd name="T29" fmla="*/ 0 h 144"/>
                                <a:gd name="T30" fmla="*/ 0 w 166"/>
                                <a:gd name="T31" fmla="*/ 0 h 144"/>
                                <a:gd name="T32" fmla="*/ 0 w 166"/>
                                <a:gd name="T33" fmla="*/ 0 h 144"/>
                                <a:gd name="T34" fmla="*/ 0 w 166"/>
                                <a:gd name="T35" fmla="*/ 0 h 144"/>
                                <a:gd name="T36" fmla="*/ 0 w 166"/>
                                <a:gd name="T37" fmla="*/ 0 h 144"/>
                                <a:gd name="T38" fmla="*/ 0 w 166"/>
                                <a:gd name="T39" fmla="*/ 0 h 144"/>
                                <a:gd name="T40" fmla="*/ 0 w 166"/>
                                <a:gd name="T41" fmla="*/ 0 h 144"/>
                                <a:gd name="T42" fmla="*/ 0 w 166"/>
                                <a:gd name="T43" fmla="*/ 0 h 144"/>
                                <a:gd name="T44" fmla="*/ 0 w 166"/>
                                <a:gd name="T45" fmla="*/ 0 h 144"/>
                                <a:gd name="T46" fmla="*/ 0 w 166"/>
                                <a:gd name="T47" fmla="*/ 0 h 144"/>
                                <a:gd name="T48" fmla="*/ 0 w 166"/>
                                <a:gd name="T49" fmla="*/ 0 h 144"/>
                                <a:gd name="T50" fmla="*/ 0 w 166"/>
                                <a:gd name="T51" fmla="*/ 0 h 144"/>
                                <a:gd name="T52" fmla="*/ 0 w 166"/>
                                <a:gd name="T53" fmla="*/ 0 h 144"/>
                                <a:gd name="T54" fmla="*/ 0 w 166"/>
                                <a:gd name="T55" fmla="*/ 0 h 144"/>
                                <a:gd name="T56" fmla="*/ 0 w 166"/>
                                <a:gd name="T57" fmla="*/ 0 h 144"/>
                                <a:gd name="T58" fmla="*/ 0 w 166"/>
                                <a:gd name="T59" fmla="*/ 0 h 144"/>
                                <a:gd name="T60" fmla="*/ 0 w 166"/>
                                <a:gd name="T61" fmla="*/ 0 h 144"/>
                                <a:gd name="T62" fmla="*/ 0 w 166"/>
                                <a:gd name="T63" fmla="*/ 0 h 144"/>
                                <a:gd name="T64" fmla="*/ 0 w 166"/>
                                <a:gd name="T65" fmla="*/ 0 h 144"/>
                                <a:gd name="T66" fmla="*/ 0 w 166"/>
                                <a:gd name="T67" fmla="*/ 0 h 144"/>
                                <a:gd name="T68" fmla="*/ 0 w 166"/>
                                <a:gd name="T69" fmla="*/ 0 h 1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6"/>
                                <a:gd name="T106" fmla="*/ 0 h 144"/>
                                <a:gd name="T107" fmla="*/ 166 w 166"/>
                                <a:gd name="T108" fmla="*/ 144 h 1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6" h="144">
                                  <a:moveTo>
                                    <a:pt x="52" y="128"/>
                                  </a:moveTo>
                                  <a:lnTo>
                                    <a:pt x="44" y="113"/>
                                  </a:lnTo>
                                  <a:lnTo>
                                    <a:pt x="47" y="112"/>
                                  </a:lnTo>
                                  <a:lnTo>
                                    <a:pt x="47" y="96"/>
                                  </a:lnTo>
                                  <a:lnTo>
                                    <a:pt x="39" y="96"/>
                                  </a:lnTo>
                                  <a:lnTo>
                                    <a:pt x="25" y="83"/>
                                  </a:lnTo>
                                  <a:lnTo>
                                    <a:pt x="29" y="68"/>
                                  </a:lnTo>
                                  <a:lnTo>
                                    <a:pt x="15" y="58"/>
                                  </a:lnTo>
                                  <a:lnTo>
                                    <a:pt x="16" y="40"/>
                                  </a:lnTo>
                                  <a:lnTo>
                                    <a:pt x="7" y="37"/>
                                  </a:lnTo>
                                  <a:lnTo>
                                    <a:pt x="0" y="26"/>
                                  </a:lnTo>
                                  <a:lnTo>
                                    <a:pt x="12" y="19"/>
                                  </a:lnTo>
                                  <a:lnTo>
                                    <a:pt x="51" y="32"/>
                                  </a:lnTo>
                                  <a:lnTo>
                                    <a:pt x="51" y="24"/>
                                  </a:lnTo>
                                  <a:lnTo>
                                    <a:pt x="39" y="11"/>
                                  </a:lnTo>
                                  <a:lnTo>
                                    <a:pt x="46" y="0"/>
                                  </a:lnTo>
                                  <a:lnTo>
                                    <a:pt x="69" y="14"/>
                                  </a:lnTo>
                                  <a:lnTo>
                                    <a:pt x="72" y="27"/>
                                  </a:lnTo>
                                  <a:lnTo>
                                    <a:pt x="91" y="29"/>
                                  </a:lnTo>
                                  <a:lnTo>
                                    <a:pt x="108" y="6"/>
                                  </a:lnTo>
                                  <a:lnTo>
                                    <a:pt x="122" y="21"/>
                                  </a:lnTo>
                                  <a:lnTo>
                                    <a:pt x="143" y="57"/>
                                  </a:lnTo>
                                  <a:lnTo>
                                    <a:pt x="161" y="60"/>
                                  </a:lnTo>
                                  <a:lnTo>
                                    <a:pt x="166" y="68"/>
                                  </a:lnTo>
                                  <a:lnTo>
                                    <a:pt x="153" y="65"/>
                                  </a:lnTo>
                                  <a:lnTo>
                                    <a:pt x="143" y="74"/>
                                  </a:lnTo>
                                  <a:lnTo>
                                    <a:pt x="132" y="122"/>
                                  </a:lnTo>
                                  <a:lnTo>
                                    <a:pt x="121" y="115"/>
                                  </a:lnTo>
                                  <a:lnTo>
                                    <a:pt x="121" y="144"/>
                                  </a:lnTo>
                                  <a:lnTo>
                                    <a:pt x="93" y="130"/>
                                  </a:lnTo>
                                  <a:lnTo>
                                    <a:pt x="103" y="122"/>
                                  </a:lnTo>
                                  <a:lnTo>
                                    <a:pt x="98" y="100"/>
                                  </a:lnTo>
                                  <a:lnTo>
                                    <a:pt x="88" y="97"/>
                                  </a:lnTo>
                                  <a:lnTo>
                                    <a:pt x="67" y="105"/>
                                  </a:lnTo>
                                  <a:lnTo>
                                    <a:pt x="52" y="128"/>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64" name="Freeform 1743"/>
                            <p:cNvSpPr>
                              <a:spLocks/>
                            </p:cNvSpPr>
                            <p:nvPr/>
                          </p:nvSpPr>
                          <p:spPr bwMode="auto">
                            <a:xfrm>
                              <a:off x="3825" y="2360"/>
                              <a:ext cx="46" cy="47"/>
                            </a:xfrm>
                            <a:custGeom>
                              <a:avLst/>
                              <a:gdLst>
                                <a:gd name="T0" fmla="*/ 0 w 101"/>
                                <a:gd name="T1" fmla="*/ 0 h 102"/>
                                <a:gd name="T2" fmla="*/ 0 w 101"/>
                                <a:gd name="T3" fmla="*/ 0 h 102"/>
                                <a:gd name="T4" fmla="*/ 0 w 101"/>
                                <a:gd name="T5" fmla="*/ 0 h 102"/>
                                <a:gd name="T6" fmla="*/ 0 w 101"/>
                                <a:gd name="T7" fmla="*/ 0 h 102"/>
                                <a:gd name="T8" fmla="*/ 0 w 101"/>
                                <a:gd name="T9" fmla="*/ 0 h 102"/>
                                <a:gd name="T10" fmla="*/ 0 w 101"/>
                                <a:gd name="T11" fmla="*/ 0 h 102"/>
                                <a:gd name="T12" fmla="*/ 0 w 101"/>
                                <a:gd name="T13" fmla="*/ 0 h 102"/>
                                <a:gd name="T14" fmla="*/ 0 w 101"/>
                                <a:gd name="T15" fmla="*/ 0 h 102"/>
                                <a:gd name="T16" fmla="*/ 0 w 101"/>
                                <a:gd name="T17" fmla="*/ 0 h 102"/>
                                <a:gd name="T18" fmla="*/ 0 w 101"/>
                                <a:gd name="T19" fmla="*/ 0 h 102"/>
                                <a:gd name="T20" fmla="*/ 0 w 101"/>
                                <a:gd name="T21" fmla="*/ 0 h 102"/>
                                <a:gd name="T22" fmla="*/ 0 w 101"/>
                                <a:gd name="T23" fmla="*/ 0 h 102"/>
                                <a:gd name="T24" fmla="*/ 0 w 101"/>
                                <a:gd name="T25" fmla="*/ 0 h 102"/>
                                <a:gd name="T26" fmla="*/ 0 w 101"/>
                                <a:gd name="T27" fmla="*/ 0 h 102"/>
                                <a:gd name="T28" fmla="*/ 0 w 101"/>
                                <a:gd name="T29" fmla="*/ 0 h 102"/>
                                <a:gd name="T30" fmla="*/ 0 w 101"/>
                                <a:gd name="T31" fmla="*/ 0 h 102"/>
                                <a:gd name="T32" fmla="*/ 0 w 101"/>
                                <a:gd name="T33" fmla="*/ 0 h 102"/>
                                <a:gd name="T34" fmla="*/ 0 w 101"/>
                                <a:gd name="T35" fmla="*/ 0 h 102"/>
                                <a:gd name="T36" fmla="*/ 0 w 101"/>
                                <a:gd name="T37" fmla="*/ 0 h 102"/>
                                <a:gd name="T38" fmla="*/ 0 w 101"/>
                                <a:gd name="T39" fmla="*/ 0 h 102"/>
                                <a:gd name="T40" fmla="*/ 0 w 101"/>
                                <a:gd name="T41" fmla="*/ 0 h 1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1"/>
                                <a:gd name="T64" fmla="*/ 0 h 102"/>
                                <a:gd name="T65" fmla="*/ 101 w 101"/>
                                <a:gd name="T66" fmla="*/ 102 h 10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1" h="102">
                                  <a:moveTo>
                                    <a:pt x="0" y="14"/>
                                  </a:moveTo>
                                  <a:lnTo>
                                    <a:pt x="43" y="3"/>
                                  </a:lnTo>
                                  <a:lnTo>
                                    <a:pt x="49" y="0"/>
                                  </a:lnTo>
                                  <a:lnTo>
                                    <a:pt x="56" y="11"/>
                                  </a:lnTo>
                                  <a:lnTo>
                                    <a:pt x="65" y="14"/>
                                  </a:lnTo>
                                  <a:lnTo>
                                    <a:pt x="64" y="32"/>
                                  </a:lnTo>
                                  <a:lnTo>
                                    <a:pt x="78" y="42"/>
                                  </a:lnTo>
                                  <a:lnTo>
                                    <a:pt x="74" y="57"/>
                                  </a:lnTo>
                                  <a:lnTo>
                                    <a:pt x="88" y="70"/>
                                  </a:lnTo>
                                  <a:lnTo>
                                    <a:pt x="96" y="70"/>
                                  </a:lnTo>
                                  <a:lnTo>
                                    <a:pt x="96" y="86"/>
                                  </a:lnTo>
                                  <a:lnTo>
                                    <a:pt x="93" y="87"/>
                                  </a:lnTo>
                                  <a:lnTo>
                                    <a:pt x="101" y="102"/>
                                  </a:lnTo>
                                  <a:lnTo>
                                    <a:pt x="82" y="102"/>
                                  </a:lnTo>
                                  <a:lnTo>
                                    <a:pt x="74" y="73"/>
                                  </a:lnTo>
                                  <a:lnTo>
                                    <a:pt x="61" y="73"/>
                                  </a:lnTo>
                                  <a:lnTo>
                                    <a:pt x="49" y="65"/>
                                  </a:lnTo>
                                  <a:lnTo>
                                    <a:pt x="39" y="70"/>
                                  </a:lnTo>
                                  <a:lnTo>
                                    <a:pt x="35" y="63"/>
                                  </a:lnTo>
                                  <a:lnTo>
                                    <a:pt x="12" y="47"/>
                                  </a:lnTo>
                                  <a:lnTo>
                                    <a:pt x="0" y="14"/>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65" name="Freeform 1744"/>
                            <p:cNvSpPr>
                              <a:spLocks/>
                            </p:cNvSpPr>
                            <p:nvPr/>
                          </p:nvSpPr>
                          <p:spPr bwMode="auto">
                            <a:xfrm>
                              <a:off x="3825" y="2360"/>
                              <a:ext cx="46" cy="47"/>
                            </a:xfrm>
                            <a:custGeom>
                              <a:avLst/>
                              <a:gdLst>
                                <a:gd name="T0" fmla="*/ 0 w 101"/>
                                <a:gd name="T1" fmla="*/ 0 h 102"/>
                                <a:gd name="T2" fmla="*/ 0 w 101"/>
                                <a:gd name="T3" fmla="*/ 0 h 102"/>
                                <a:gd name="T4" fmla="*/ 0 w 101"/>
                                <a:gd name="T5" fmla="*/ 0 h 102"/>
                                <a:gd name="T6" fmla="*/ 0 w 101"/>
                                <a:gd name="T7" fmla="*/ 0 h 102"/>
                                <a:gd name="T8" fmla="*/ 0 w 101"/>
                                <a:gd name="T9" fmla="*/ 0 h 102"/>
                                <a:gd name="T10" fmla="*/ 0 w 101"/>
                                <a:gd name="T11" fmla="*/ 0 h 102"/>
                                <a:gd name="T12" fmla="*/ 0 w 101"/>
                                <a:gd name="T13" fmla="*/ 0 h 102"/>
                                <a:gd name="T14" fmla="*/ 0 w 101"/>
                                <a:gd name="T15" fmla="*/ 0 h 102"/>
                                <a:gd name="T16" fmla="*/ 0 w 101"/>
                                <a:gd name="T17" fmla="*/ 0 h 102"/>
                                <a:gd name="T18" fmla="*/ 0 w 101"/>
                                <a:gd name="T19" fmla="*/ 0 h 102"/>
                                <a:gd name="T20" fmla="*/ 0 w 101"/>
                                <a:gd name="T21" fmla="*/ 0 h 102"/>
                                <a:gd name="T22" fmla="*/ 0 w 101"/>
                                <a:gd name="T23" fmla="*/ 0 h 102"/>
                                <a:gd name="T24" fmla="*/ 0 w 101"/>
                                <a:gd name="T25" fmla="*/ 0 h 102"/>
                                <a:gd name="T26" fmla="*/ 0 w 101"/>
                                <a:gd name="T27" fmla="*/ 0 h 102"/>
                                <a:gd name="T28" fmla="*/ 0 w 101"/>
                                <a:gd name="T29" fmla="*/ 0 h 102"/>
                                <a:gd name="T30" fmla="*/ 0 w 101"/>
                                <a:gd name="T31" fmla="*/ 0 h 102"/>
                                <a:gd name="T32" fmla="*/ 0 w 101"/>
                                <a:gd name="T33" fmla="*/ 0 h 102"/>
                                <a:gd name="T34" fmla="*/ 0 w 101"/>
                                <a:gd name="T35" fmla="*/ 0 h 102"/>
                                <a:gd name="T36" fmla="*/ 0 w 101"/>
                                <a:gd name="T37" fmla="*/ 0 h 102"/>
                                <a:gd name="T38" fmla="*/ 0 w 101"/>
                                <a:gd name="T39" fmla="*/ 0 h 102"/>
                                <a:gd name="T40" fmla="*/ 0 w 101"/>
                                <a:gd name="T41" fmla="*/ 0 h 1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1"/>
                                <a:gd name="T64" fmla="*/ 0 h 102"/>
                                <a:gd name="T65" fmla="*/ 101 w 101"/>
                                <a:gd name="T66" fmla="*/ 102 h 10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1" h="102">
                                  <a:moveTo>
                                    <a:pt x="0" y="14"/>
                                  </a:moveTo>
                                  <a:lnTo>
                                    <a:pt x="43" y="3"/>
                                  </a:lnTo>
                                  <a:lnTo>
                                    <a:pt x="49" y="0"/>
                                  </a:lnTo>
                                  <a:lnTo>
                                    <a:pt x="56" y="11"/>
                                  </a:lnTo>
                                  <a:lnTo>
                                    <a:pt x="65" y="14"/>
                                  </a:lnTo>
                                  <a:lnTo>
                                    <a:pt x="64" y="32"/>
                                  </a:lnTo>
                                  <a:lnTo>
                                    <a:pt x="78" y="42"/>
                                  </a:lnTo>
                                  <a:lnTo>
                                    <a:pt x="74" y="57"/>
                                  </a:lnTo>
                                  <a:lnTo>
                                    <a:pt x="88" y="70"/>
                                  </a:lnTo>
                                  <a:lnTo>
                                    <a:pt x="96" y="70"/>
                                  </a:lnTo>
                                  <a:lnTo>
                                    <a:pt x="96" y="86"/>
                                  </a:lnTo>
                                  <a:lnTo>
                                    <a:pt x="93" y="87"/>
                                  </a:lnTo>
                                  <a:lnTo>
                                    <a:pt x="101" y="102"/>
                                  </a:lnTo>
                                  <a:lnTo>
                                    <a:pt x="82" y="102"/>
                                  </a:lnTo>
                                  <a:lnTo>
                                    <a:pt x="74" y="73"/>
                                  </a:lnTo>
                                  <a:lnTo>
                                    <a:pt x="61" y="73"/>
                                  </a:lnTo>
                                  <a:lnTo>
                                    <a:pt x="49" y="65"/>
                                  </a:lnTo>
                                  <a:lnTo>
                                    <a:pt x="39" y="70"/>
                                  </a:lnTo>
                                  <a:lnTo>
                                    <a:pt x="35" y="63"/>
                                  </a:lnTo>
                                  <a:lnTo>
                                    <a:pt x="12" y="47"/>
                                  </a:lnTo>
                                  <a:lnTo>
                                    <a:pt x="0" y="14"/>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66" name="Freeform 1745"/>
                            <p:cNvSpPr>
                              <a:spLocks/>
                            </p:cNvSpPr>
                            <p:nvPr/>
                          </p:nvSpPr>
                          <p:spPr bwMode="auto">
                            <a:xfrm>
                              <a:off x="3843" y="2390"/>
                              <a:ext cx="19" cy="17"/>
                            </a:xfrm>
                            <a:custGeom>
                              <a:avLst/>
                              <a:gdLst>
                                <a:gd name="T0" fmla="*/ 0 w 43"/>
                                <a:gd name="T1" fmla="*/ 0 h 37"/>
                                <a:gd name="T2" fmla="*/ 0 w 43"/>
                                <a:gd name="T3" fmla="*/ 0 h 37"/>
                                <a:gd name="T4" fmla="*/ 0 w 43"/>
                                <a:gd name="T5" fmla="*/ 0 h 37"/>
                                <a:gd name="T6" fmla="*/ 0 w 43"/>
                                <a:gd name="T7" fmla="*/ 0 h 37"/>
                                <a:gd name="T8" fmla="*/ 0 w 43"/>
                                <a:gd name="T9" fmla="*/ 0 h 37"/>
                                <a:gd name="T10" fmla="*/ 0 w 43"/>
                                <a:gd name="T11" fmla="*/ 0 h 37"/>
                                <a:gd name="T12" fmla="*/ 0 w 43"/>
                                <a:gd name="T13" fmla="*/ 0 h 37"/>
                                <a:gd name="T14" fmla="*/ 0 60000 65536"/>
                                <a:gd name="T15" fmla="*/ 0 60000 65536"/>
                                <a:gd name="T16" fmla="*/ 0 60000 65536"/>
                                <a:gd name="T17" fmla="*/ 0 60000 65536"/>
                                <a:gd name="T18" fmla="*/ 0 60000 65536"/>
                                <a:gd name="T19" fmla="*/ 0 60000 65536"/>
                                <a:gd name="T20" fmla="*/ 0 60000 65536"/>
                                <a:gd name="T21" fmla="*/ 0 w 43"/>
                                <a:gd name="T22" fmla="*/ 0 h 37"/>
                                <a:gd name="T23" fmla="*/ 43 w 43"/>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37">
                                  <a:moveTo>
                                    <a:pt x="0" y="5"/>
                                  </a:moveTo>
                                  <a:lnTo>
                                    <a:pt x="10" y="0"/>
                                  </a:lnTo>
                                  <a:lnTo>
                                    <a:pt x="22" y="8"/>
                                  </a:lnTo>
                                  <a:lnTo>
                                    <a:pt x="35" y="8"/>
                                  </a:lnTo>
                                  <a:lnTo>
                                    <a:pt x="43" y="37"/>
                                  </a:lnTo>
                                  <a:lnTo>
                                    <a:pt x="23" y="36"/>
                                  </a:lnTo>
                                  <a:lnTo>
                                    <a:pt x="0" y="5"/>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67" name="Freeform 1746"/>
                            <p:cNvSpPr>
                              <a:spLocks/>
                            </p:cNvSpPr>
                            <p:nvPr/>
                          </p:nvSpPr>
                          <p:spPr bwMode="auto">
                            <a:xfrm>
                              <a:off x="3843" y="2390"/>
                              <a:ext cx="19" cy="17"/>
                            </a:xfrm>
                            <a:custGeom>
                              <a:avLst/>
                              <a:gdLst>
                                <a:gd name="T0" fmla="*/ 0 w 43"/>
                                <a:gd name="T1" fmla="*/ 0 h 37"/>
                                <a:gd name="T2" fmla="*/ 0 w 43"/>
                                <a:gd name="T3" fmla="*/ 0 h 37"/>
                                <a:gd name="T4" fmla="*/ 0 w 43"/>
                                <a:gd name="T5" fmla="*/ 0 h 37"/>
                                <a:gd name="T6" fmla="*/ 0 w 43"/>
                                <a:gd name="T7" fmla="*/ 0 h 37"/>
                                <a:gd name="T8" fmla="*/ 0 w 43"/>
                                <a:gd name="T9" fmla="*/ 0 h 37"/>
                                <a:gd name="T10" fmla="*/ 0 w 43"/>
                                <a:gd name="T11" fmla="*/ 0 h 37"/>
                                <a:gd name="T12" fmla="*/ 0 w 43"/>
                                <a:gd name="T13" fmla="*/ 0 h 37"/>
                                <a:gd name="T14" fmla="*/ 0 60000 65536"/>
                                <a:gd name="T15" fmla="*/ 0 60000 65536"/>
                                <a:gd name="T16" fmla="*/ 0 60000 65536"/>
                                <a:gd name="T17" fmla="*/ 0 60000 65536"/>
                                <a:gd name="T18" fmla="*/ 0 60000 65536"/>
                                <a:gd name="T19" fmla="*/ 0 60000 65536"/>
                                <a:gd name="T20" fmla="*/ 0 60000 65536"/>
                                <a:gd name="T21" fmla="*/ 0 w 43"/>
                                <a:gd name="T22" fmla="*/ 0 h 37"/>
                                <a:gd name="T23" fmla="*/ 43 w 43"/>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37">
                                  <a:moveTo>
                                    <a:pt x="0" y="5"/>
                                  </a:moveTo>
                                  <a:lnTo>
                                    <a:pt x="10" y="0"/>
                                  </a:lnTo>
                                  <a:lnTo>
                                    <a:pt x="22" y="8"/>
                                  </a:lnTo>
                                  <a:lnTo>
                                    <a:pt x="35" y="8"/>
                                  </a:lnTo>
                                  <a:lnTo>
                                    <a:pt x="43" y="37"/>
                                  </a:lnTo>
                                  <a:lnTo>
                                    <a:pt x="23" y="36"/>
                                  </a:lnTo>
                                  <a:lnTo>
                                    <a:pt x="0" y="5"/>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68" name="Freeform 1747"/>
                            <p:cNvSpPr>
                              <a:spLocks/>
                            </p:cNvSpPr>
                            <p:nvPr/>
                          </p:nvSpPr>
                          <p:spPr bwMode="auto">
                            <a:xfrm>
                              <a:off x="3954" y="2332"/>
                              <a:ext cx="206" cy="142"/>
                            </a:xfrm>
                            <a:custGeom>
                              <a:avLst/>
                              <a:gdLst>
                                <a:gd name="T0" fmla="*/ 0 w 450"/>
                                <a:gd name="T1" fmla="*/ 0 h 309"/>
                                <a:gd name="T2" fmla="*/ 0 w 450"/>
                                <a:gd name="T3" fmla="*/ 0 h 309"/>
                                <a:gd name="T4" fmla="*/ 0 w 450"/>
                                <a:gd name="T5" fmla="*/ 0 h 309"/>
                                <a:gd name="T6" fmla="*/ 0 w 450"/>
                                <a:gd name="T7" fmla="*/ 0 h 309"/>
                                <a:gd name="T8" fmla="*/ 0 w 450"/>
                                <a:gd name="T9" fmla="*/ 0 h 309"/>
                                <a:gd name="T10" fmla="*/ 0 w 450"/>
                                <a:gd name="T11" fmla="*/ 0 h 309"/>
                                <a:gd name="T12" fmla="*/ 0 w 450"/>
                                <a:gd name="T13" fmla="*/ 0 h 309"/>
                                <a:gd name="T14" fmla="*/ 0 w 450"/>
                                <a:gd name="T15" fmla="*/ 0 h 309"/>
                                <a:gd name="T16" fmla="*/ 0 w 450"/>
                                <a:gd name="T17" fmla="*/ 0 h 309"/>
                                <a:gd name="T18" fmla="*/ 0 w 450"/>
                                <a:gd name="T19" fmla="*/ 0 h 309"/>
                                <a:gd name="T20" fmla="*/ 0 w 450"/>
                                <a:gd name="T21" fmla="*/ 0 h 309"/>
                                <a:gd name="T22" fmla="*/ 0 w 450"/>
                                <a:gd name="T23" fmla="*/ 0 h 309"/>
                                <a:gd name="T24" fmla="*/ 0 w 450"/>
                                <a:gd name="T25" fmla="*/ 0 h 309"/>
                                <a:gd name="T26" fmla="*/ 0 w 450"/>
                                <a:gd name="T27" fmla="*/ 0 h 309"/>
                                <a:gd name="T28" fmla="*/ 0 w 450"/>
                                <a:gd name="T29" fmla="*/ 0 h 309"/>
                                <a:gd name="T30" fmla="*/ 0 w 450"/>
                                <a:gd name="T31" fmla="*/ 0 h 309"/>
                                <a:gd name="T32" fmla="*/ 0 w 450"/>
                                <a:gd name="T33" fmla="*/ 0 h 309"/>
                                <a:gd name="T34" fmla="*/ 0 w 450"/>
                                <a:gd name="T35" fmla="*/ 0 h 309"/>
                                <a:gd name="T36" fmla="*/ 0 w 450"/>
                                <a:gd name="T37" fmla="*/ 0 h 309"/>
                                <a:gd name="T38" fmla="*/ 0 w 450"/>
                                <a:gd name="T39" fmla="*/ 0 h 309"/>
                                <a:gd name="T40" fmla="*/ 0 w 450"/>
                                <a:gd name="T41" fmla="*/ 0 h 309"/>
                                <a:gd name="T42" fmla="*/ 0 w 450"/>
                                <a:gd name="T43" fmla="*/ 0 h 309"/>
                                <a:gd name="T44" fmla="*/ 0 w 450"/>
                                <a:gd name="T45" fmla="*/ 0 h 309"/>
                                <a:gd name="T46" fmla="*/ 0 w 450"/>
                                <a:gd name="T47" fmla="*/ 0 h 309"/>
                                <a:gd name="T48" fmla="*/ 0 w 450"/>
                                <a:gd name="T49" fmla="*/ 0 h 309"/>
                                <a:gd name="T50" fmla="*/ 0 w 450"/>
                                <a:gd name="T51" fmla="*/ 0 h 309"/>
                                <a:gd name="T52" fmla="*/ 0 w 450"/>
                                <a:gd name="T53" fmla="*/ 0 h 309"/>
                                <a:gd name="T54" fmla="*/ 0 w 450"/>
                                <a:gd name="T55" fmla="*/ 0 h 309"/>
                                <a:gd name="T56" fmla="*/ 0 w 450"/>
                                <a:gd name="T57" fmla="*/ 0 h 309"/>
                                <a:gd name="T58" fmla="*/ 0 w 450"/>
                                <a:gd name="T59" fmla="*/ 0 h 309"/>
                                <a:gd name="T60" fmla="*/ 0 w 450"/>
                                <a:gd name="T61" fmla="*/ 0 h 309"/>
                                <a:gd name="T62" fmla="*/ 0 w 450"/>
                                <a:gd name="T63" fmla="*/ 0 h 309"/>
                                <a:gd name="T64" fmla="*/ 0 w 450"/>
                                <a:gd name="T65" fmla="*/ 0 h 309"/>
                                <a:gd name="T66" fmla="*/ 0 w 450"/>
                                <a:gd name="T67" fmla="*/ 0 h 309"/>
                                <a:gd name="T68" fmla="*/ 0 w 450"/>
                                <a:gd name="T69" fmla="*/ 0 h 309"/>
                                <a:gd name="T70" fmla="*/ 0 w 450"/>
                                <a:gd name="T71" fmla="*/ 0 h 309"/>
                                <a:gd name="T72" fmla="*/ 0 w 450"/>
                                <a:gd name="T73" fmla="*/ 0 h 3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0"/>
                                <a:gd name="T112" fmla="*/ 0 h 309"/>
                                <a:gd name="T113" fmla="*/ 450 w 450"/>
                                <a:gd name="T114" fmla="*/ 309 h 3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0" h="309">
                                  <a:moveTo>
                                    <a:pt x="446" y="223"/>
                                  </a:moveTo>
                                  <a:lnTo>
                                    <a:pt x="446" y="206"/>
                                  </a:lnTo>
                                  <a:lnTo>
                                    <a:pt x="450" y="197"/>
                                  </a:lnTo>
                                  <a:lnTo>
                                    <a:pt x="426" y="185"/>
                                  </a:lnTo>
                                  <a:lnTo>
                                    <a:pt x="413" y="187"/>
                                  </a:lnTo>
                                  <a:lnTo>
                                    <a:pt x="385" y="163"/>
                                  </a:lnTo>
                                  <a:lnTo>
                                    <a:pt x="369" y="156"/>
                                  </a:lnTo>
                                  <a:lnTo>
                                    <a:pt x="353" y="140"/>
                                  </a:lnTo>
                                  <a:lnTo>
                                    <a:pt x="323" y="122"/>
                                  </a:lnTo>
                                  <a:lnTo>
                                    <a:pt x="299" y="70"/>
                                  </a:lnTo>
                                  <a:lnTo>
                                    <a:pt x="291" y="60"/>
                                  </a:lnTo>
                                  <a:lnTo>
                                    <a:pt x="281" y="68"/>
                                  </a:lnTo>
                                  <a:lnTo>
                                    <a:pt x="244" y="60"/>
                                  </a:lnTo>
                                  <a:lnTo>
                                    <a:pt x="242" y="42"/>
                                  </a:lnTo>
                                  <a:lnTo>
                                    <a:pt x="247" y="40"/>
                                  </a:lnTo>
                                  <a:lnTo>
                                    <a:pt x="239" y="34"/>
                                  </a:lnTo>
                                  <a:lnTo>
                                    <a:pt x="237" y="21"/>
                                  </a:lnTo>
                                  <a:lnTo>
                                    <a:pt x="218" y="19"/>
                                  </a:lnTo>
                                  <a:lnTo>
                                    <a:pt x="196" y="0"/>
                                  </a:lnTo>
                                  <a:lnTo>
                                    <a:pt x="192" y="6"/>
                                  </a:lnTo>
                                  <a:lnTo>
                                    <a:pt x="183" y="8"/>
                                  </a:lnTo>
                                  <a:lnTo>
                                    <a:pt x="192" y="18"/>
                                  </a:lnTo>
                                  <a:lnTo>
                                    <a:pt x="179" y="11"/>
                                  </a:lnTo>
                                  <a:lnTo>
                                    <a:pt x="174" y="23"/>
                                  </a:lnTo>
                                  <a:lnTo>
                                    <a:pt x="154" y="26"/>
                                  </a:lnTo>
                                  <a:lnTo>
                                    <a:pt x="146" y="36"/>
                                  </a:lnTo>
                                  <a:lnTo>
                                    <a:pt x="149" y="62"/>
                                  </a:lnTo>
                                  <a:lnTo>
                                    <a:pt x="144" y="65"/>
                                  </a:lnTo>
                                  <a:lnTo>
                                    <a:pt x="113" y="60"/>
                                  </a:lnTo>
                                  <a:lnTo>
                                    <a:pt x="96" y="63"/>
                                  </a:lnTo>
                                  <a:lnTo>
                                    <a:pt x="73" y="26"/>
                                  </a:lnTo>
                                  <a:lnTo>
                                    <a:pt x="55" y="16"/>
                                  </a:lnTo>
                                  <a:lnTo>
                                    <a:pt x="19" y="26"/>
                                  </a:lnTo>
                                  <a:lnTo>
                                    <a:pt x="0" y="40"/>
                                  </a:lnTo>
                                  <a:lnTo>
                                    <a:pt x="9" y="70"/>
                                  </a:lnTo>
                                  <a:lnTo>
                                    <a:pt x="8" y="47"/>
                                  </a:lnTo>
                                  <a:lnTo>
                                    <a:pt x="30" y="34"/>
                                  </a:lnTo>
                                  <a:lnTo>
                                    <a:pt x="39" y="36"/>
                                  </a:lnTo>
                                  <a:lnTo>
                                    <a:pt x="50" y="53"/>
                                  </a:lnTo>
                                  <a:lnTo>
                                    <a:pt x="71" y="73"/>
                                  </a:lnTo>
                                  <a:lnTo>
                                    <a:pt x="55" y="86"/>
                                  </a:lnTo>
                                  <a:lnTo>
                                    <a:pt x="61" y="89"/>
                                  </a:lnTo>
                                  <a:lnTo>
                                    <a:pt x="55" y="94"/>
                                  </a:lnTo>
                                  <a:lnTo>
                                    <a:pt x="17" y="88"/>
                                  </a:lnTo>
                                  <a:lnTo>
                                    <a:pt x="13" y="73"/>
                                  </a:lnTo>
                                  <a:lnTo>
                                    <a:pt x="8" y="104"/>
                                  </a:lnTo>
                                  <a:lnTo>
                                    <a:pt x="13" y="120"/>
                                  </a:lnTo>
                                  <a:lnTo>
                                    <a:pt x="27" y="115"/>
                                  </a:lnTo>
                                  <a:lnTo>
                                    <a:pt x="34" y="120"/>
                                  </a:lnTo>
                                  <a:lnTo>
                                    <a:pt x="27" y="127"/>
                                  </a:lnTo>
                                  <a:lnTo>
                                    <a:pt x="44" y="135"/>
                                  </a:lnTo>
                                  <a:lnTo>
                                    <a:pt x="27" y="146"/>
                                  </a:lnTo>
                                  <a:lnTo>
                                    <a:pt x="50" y="159"/>
                                  </a:lnTo>
                                  <a:lnTo>
                                    <a:pt x="40" y="180"/>
                                  </a:lnTo>
                                  <a:lnTo>
                                    <a:pt x="45" y="221"/>
                                  </a:lnTo>
                                  <a:lnTo>
                                    <a:pt x="63" y="216"/>
                                  </a:lnTo>
                                  <a:lnTo>
                                    <a:pt x="92" y="195"/>
                                  </a:lnTo>
                                  <a:lnTo>
                                    <a:pt x="146" y="185"/>
                                  </a:lnTo>
                                  <a:lnTo>
                                    <a:pt x="157" y="198"/>
                                  </a:lnTo>
                                  <a:lnTo>
                                    <a:pt x="213" y="215"/>
                                  </a:lnTo>
                                  <a:lnTo>
                                    <a:pt x="221" y="231"/>
                                  </a:lnTo>
                                  <a:lnTo>
                                    <a:pt x="258" y="255"/>
                                  </a:lnTo>
                                  <a:lnTo>
                                    <a:pt x="275" y="255"/>
                                  </a:lnTo>
                                  <a:lnTo>
                                    <a:pt x="278" y="285"/>
                                  </a:lnTo>
                                  <a:lnTo>
                                    <a:pt x="276" y="293"/>
                                  </a:lnTo>
                                  <a:lnTo>
                                    <a:pt x="286" y="299"/>
                                  </a:lnTo>
                                  <a:lnTo>
                                    <a:pt x="323" y="309"/>
                                  </a:lnTo>
                                  <a:lnTo>
                                    <a:pt x="333" y="301"/>
                                  </a:lnTo>
                                  <a:lnTo>
                                    <a:pt x="340" y="291"/>
                                  </a:lnTo>
                                  <a:lnTo>
                                    <a:pt x="335" y="285"/>
                                  </a:lnTo>
                                  <a:lnTo>
                                    <a:pt x="380" y="265"/>
                                  </a:lnTo>
                                  <a:lnTo>
                                    <a:pt x="392" y="229"/>
                                  </a:lnTo>
                                  <a:lnTo>
                                    <a:pt x="408" y="229"/>
                                  </a:lnTo>
                                  <a:lnTo>
                                    <a:pt x="418" y="219"/>
                                  </a:lnTo>
                                  <a:lnTo>
                                    <a:pt x="446" y="223"/>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69" name="Freeform 1748"/>
                            <p:cNvSpPr>
                              <a:spLocks/>
                            </p:cNvSpPr>
                            <p:nvPr/>
                          </p:nvSpPr>
                          <p:spPr bwMode="auto">
                            <a:xfrm>
                              <a:off x="3954" y="2332"/>
                              <a:ext cx="206" cy="142"/>
                            </a:xfrm>
                            <a:custGeom>
                              <a:avLst/>
                              <a:gdLst>
                                <a:gd name="T0" fmla="*/ 0 w 450"/>
                                <a:gd name="T1" fmla="*/ 0 h 309"/>
                                <a:gd name="T2" fmla="*/ 0 w 450"/>
                                <a:gd name="T3" fmla="*/ 0 h 309"/>
                                <a:gd name="T4" fmla="*/ 0 w 450"/>
                                <a:gd name="T5" fmla="*/ 0 h 309"/>
                                <a:gd name="T6" fmla="*/ 0 w 450"/>
                                <a:gd name="T7" fmla="*/ 0 h 309"/>
                                <a:gd name="T8" fmla="*/ 0 w 450"/>
                                <a:gd name="T9" fmla="*/ 0 h 309"/>
                                <a:gd name="T10" fmla="*/ 0 w 450"/>
                                <a:gd name="T11" fmla="*/ 0 h 309"/>
                                <a:gd name="T12" fmla="*/ 0 w 450"/>
                                <a:gd name="T13" fmla="*/ 0 h 309"/>
                                <a:gd name="T14" fmla="*/ 0 w 450"/>
                                <a:gd name="T15" fmla="*/ 0 h 309"/>
                                <a:gd name="T16" fmla="*/ 0 w 450"/>
                                <a:gd name="T17" fmla="*/ 0 h 309"/>
                                <a:gd name="T18" fmla="*/ 0 w 450"/>
                                <a:gd name="T19" fmla="*/ 0 h 309"/>
                                <a:gd name="T20" fmla="*/ 0 w 450"/>
                                <a:gd name="T21" fmla="*/ 0 h 309"/>
                                <a:gd name="T22" fmla="*/ 0 w 450"/>
                                <a:gd name="T23" fmla="*/ 0 h 309"/>
                                <a:gd name="T24" fmla="*/ 0 w 450"/>
                                <a:gd name="T25" fmla="*/ 0 h 309"/>
                                <a:gd name="T26" fmla="*/ 0 w 450"/>
                                <a:gd name="T27" fmla="*/ 0 h 309"/>
                                <a:gd name="T28" fmla="*/ 0 w 450"/>
                                <a:gd name="T29" fmla="*/ 0 h 309"/>
                                <a:gd name="T30" fmla="*/ 0 w 450"/>
                                <a:gd name="T31" fmla="*/ 0 h 309"/>
                                <a:gd name="T32" fmla="*/ 0 w 450"/>
                                <a:gd name="T33" fmla="*/ 0 h 309"/>
                                <a:gd name="T34" fmla="*/ 0 w 450"/>
                                <a:gd name="T35" fmla="*/ 0 h 309"/>
                                <a:gd name="T36" fmla="*/ 0 w 450"/>
                                <a:gd name="T37" fmla="*/ 0 h 309"/>
                                <a:gd name="T38" fmla="*/ 0 w 450"/>
                                <a:gd name="T39" fmla="*/ 0 h 309"/>
                                <a:gd name="T40" fmla="*/ 0 w 450"/>
                                <a:gd name="T41" fmla="*/ 0 h 309"/>
                                <a:gd name="T42" fmla="*/ 0 w 450"/>
                                <a:gd name="T43" fmla="*/ 0 h 309"/>
                                <a:gd name="T44" fmla="*/ 0 w 450"/>
                                <a:gd name="T45" fmla="*/ 0 h 309"/>
                                <a:gd name="T46" fmla="*/ 0 w 450"/>
                                <a:gd name="T47" fmla="*/ 0 h 309"/>
                                <a:gd name="T48" fmla="*/ 0 w 450"/>
                                <a:gd name="T49" fmla="*/ 0 h 309"/>
                                <a:gd name="T50" fmla="*/ 0 w 450"/>
                                <a:gd name="T51" fmla="*/ 0 h 309"/>
                                <a:gd name="T52" fmla="*/ 0 w 450"/>
                                <a:gd name="T53" fmla="*/ 0 h 309"/>
                                <a:gd name="T54" fmla="*/ 0 w 450"/>
                                <a:gd name="T55" fmla="*/ 0 h 309"/>
                                <a:gd name="T56" fmla="*/ 0 w 450"/>
                                <a:gd name="T57" fmla="*/ 0 h 309"/>
                                <a:gd name="T58" fmla="*/ 0 w 450"/>
                                <a:gd name="T59" fmla="*/ 0 h 309"/>
                                <a:gd name="T60" fmla="*/ 0 w 450"/>
                                <a:gd name="T61" fmla="*/ 0 h 309"/>
                                <a:gd name="T62" fmla="*/ 0 w 450"/>
                                <a:gd name="T63" fmla="*/ 0 h 309"/>
                                <a:gd name="T64" fmla="*/ 0 w 450"/>
                                <a:gd name="T65" fmla="*/ 0 h 309"/>
                                <a:gd name="T66" fmla="*/ 0 w 450"/>
                                <a:gd name="T67" fmla="*/ 0 h 309"/>
                                <a:gd name="T68" fmla="*/ 0 w 450"/>
                                <a:gd name="T69" fmla="*/ 0 h 309"/>
                                <a:gd name="T70" fmla="*/ 0 w 450"/>
                                <a:gd name="T71" fmla="*/ 0 h 309"/>
                                <a:gd name="T72" fmla="*/ 0 w 450"/>
                                <a:gd name="T73" fmla="*/ 0 h 3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0"/>
                                <a:gd name="T112" fmla="*/ 0 h 309"/>
                                <a:gd name="T113" fmla="*/ 450 w 450"/>
                                <a:gd name="T114" fmla="*/ 309 h 3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0" h="309">
                                  <a:moveTo>
                                    <a:pt x="446" y="223"/>
                                  </a:moveTo>
                                  <a:lnTo>
                                    <a:pt x="446" y="206"/>
                                  </a:lnTo>
                                  <a:lnTo>
                                    <a:pt x="450" y="197"/>
                                  </a:lnTo>
                                  <a:lnTo>
                                    <a:pt x="426" y="185"/>
                                  </a:lnTo>
                                  <a:lnTo>
                                    <a:pt x="413" y="187"/>
                                  </a:lnTo>
                                  <a:lnTo>
                                    <a:pt x="385" y="163"/>
                                  </a:lnTo>
                                  <a:lnTo>
                                    <a:pt x="369" y="156"/>
                                  </a:lnTo>
                                  <a:lnTo>
                                    <a:pt x="353" y="140"/>
                                  </a:lnTo>
                                  <a:lnTo>
                                    <a:pt x="323" y="122"/>
                                  </a:lnTo>
                                  <a:lnTo>
                                    <a:pt x="299" y="70"/>
                                  </a:lnTo>
                                  <a:lnTo>
                                    <a:pt x="291" y="60"/>
                                  </a:lnTo>
                                  <a:lnTo>
                                    <a:pt x="281" y="68"/>
                                  </a:lnTo>
                                  <a:lnTo>
                                    <a:pt x="244" y="60"/>
                                  </a:lnTo>
                                  <a:lnTo>
                                    <a:pt x="242" y="42"/>
                                  </a:lnTo>
                                  <a:lnTo>
                                    <a:pt x="247" y="40"/>
                                  </a:lnTo>
                                  <a:lnTo>
                                    <a:pt x="239" y="34"/>
                                  </a:lnTo>
                                  <a:lnTo>
                                    <a:pt x="237" y="21"/>
                                  </a:lnTo>
                                  <a:lnTo>
                                    <a:pt x="218" y="19"/>
                                  </a:lnTo>
                                  <a:lnTo>
                                    <a:pt x="196" y="0"/>
                                  </a:lnTo>
                                  <a:lnTo>
                                    <a:pt x="192" y="6"/>
                                  </a:lnTo>
                                  <a:lnTo>
                                    <a:pt x="183" y="8"/>
                                  </a:lnTo>
                                  <a:lnTo>
                                    <a:pt x="192" y="18"/>
                                  </a:lnTo>
                                  <a:lnTo>
                                    <a:pt x="179" y="11"/>
                                  </a:lnTo>
                                  <a:lnTo>
                                    <a:pt x="174" y="23"/>
                                  </a:lnTo>
                                  <a:lnTo>
                                    <a:pt x="154" y="26"/>
                                  </a:lnTo>
                                  <a:lnTo>
                                    <a:pt x="146" y="36"/>
                                  </a:lnTo>
                                  <a:lnTo>
                                    <a:pt x="149" y="62"/>
                                  </a:lnTo>
                                  <a:lnTo>
                                    <a:pt x="144" y="65"/>
                                  </a:lnTo>
                                  <a:lnTo>
                                    <a:pt x="113" y="60"/>
                                  </a:lnTo>
                                  <a:lnTo>
                                    <a:pt x="96" y="63"/>
                                  </a:lnTo>
                                  <a:lnTo>
                                    <a:pt x="73" y="26"/>
                                  </a:lnTo>
                                  <a:lnTo>
                                    <a:pt x="55" y="16"/>
                                  </a:lnTo>
                                  <a:lnTo>
                                    <a:pt x="19" y="26"/>
                                  </a:lnTo>
                                  <a:lnTo>
                                    <a:pt x="0" y="40"/>
                                  </a:lnTo>
                                  <a:lnTo>
                                    <a:pt x="9" y="70"/>
                                  </a:lnTo>
                                  <a:lnTo>
                                    <a:pt x="8" y="47"/>
                                  </a:lnTo>
                                  <a:lnTo>
                                    <a:pt x="30" y="34"/>
                                  </a:lnTo>
                                  <a:lnTo>
                                    <a:pt x="39" y="36"/>
                                  </a:lnTo>
                                  <a:lnTo>
                                    <a:pt x="50" y="53"/>
                                  </a:lnTo>
                                  <a:lnTo>
                                    <a:pt x="71" y="73"/>
                                  </a:lnTo>
                                  <a:lnTo>
                                    <a:pt x="55" y="86"/>
                                  </a:lnTo>
                                  <a:lnTo>
                                    <a:pt x="61" y="89"/>
                                  </a:lnTo>
                                  <a:lnTo>
                                    <a:pt x="55" y="94"/>
                                  </a:lnTo>
                                  <a:lnTo>
                                    <a:pt x="17" y="88"/>
                                  </a:lnTo>
                                  <a:lnTo>
                                    <a:pt x="13" y="73"/>
                                  </a:lnTo>
                                  <a:lnTo>
                                    <a:pt x="8" y="104"/>
                                  </a:lnTo>
                                  <a:lnTo>
                                    <a:pt x="13" y="120"/>
                                  </a:lnTo>
                                  <a:lnTo>
                                    <a:pt x="27" y="115"/>
                                  </a:lnTo>
                                  <a:lnTo>
                                    <a:pt x="34" y="120"/>
                                  </a:lnTo>
                                  <a:lnTo>
                                    <a:pt x="27" y="127"/>
                                  </a:lnTo>
                                  <a:lnTo>
                                    <a:pt x="44" y="135"/>
                                  </a:lnTo>
                                  <a:lnTo>
                                    <a:pt x="27" y="146"/>
                                  </a:lnTo>
                                  <a:lnTo>
                                    <a:pt x="50" y="159"/>
                                  </a:lnTo>
                                  <a:lnTo>
                                    <a:pt x="40" y="180"/>
                                  </a:lnTo>
                                  <a:lnTo>
                                    <a:pt x="45" y="221"/>
                                  </a:lnTo>
                                  <a:lnTo>
                                    <a:pt x="63" y="216"/>
                                  </a:lnTo>
                                  <a:lnTo>
                                    <a:pt x="92" y="195"/>
                                  </a:lnTo>
                                  <a:lnTo>
                                    <a:pt x="146" y="185"/>
                                  </a:lnTo>
                                  <a:lnTo>
                                    <a:pt x="157" y="198"/>
                                  </a:lnTo>
                                  <a:lnTo>
                                    <a:pt x="213" y="215"/>
                                  </a:lnTo>
                                  <a:lnTo>
                                    <a:pt x="221" y="231"/>
                                  </a:lnTo>
                                  <a:lnTo>
                                    <a:pt x="258" y="255"/>
                                  </a:lnTo>
                                  <a:lnTo>
                                    <a:pt x="275" y="255"/>
                                  </a:lnTo>
                                  <a:lnTo>
                                    <a:pt x="278" y="285"/>
                                  </a:lnTo>
                                  <a:lnTo>
                                    <a:pt x="276" y="293"/>
                                  </a:lnTo>
                                  <a:lnTo>
                                    <a:pt x="286" y="299"/>
                                  </a:lnTo>
                                  <a:lnTo>
                                    <a:pt x="323" y="309"/>
                                  </a:lnTo>
                                  <a:lnTo>
                                    <a:pt x="333" y="301"/>
                                  </a:lnTo>
                                  <a:lnTo>
                                    <a:pt x="340" y="291"/>
                                  </a:lnTo>
                                  <a:lnTo>
                                    <a:pt x="335" y="285"/>
                                  </a:lnTo>
                                  <a:lnTo>
                                    <a:pt x="380" y="265"/>
                                  </a:lnTo>
                                  <a:lnTo>
                                    <a:pt x="392" y="229"/>
                                  </a:lnTo>
                                  <a:lnTo>
                                    <a:pt x="408" y="229"/>
                                  </a:lnTo>
                                  <a:lnTo>
                                    <a:pt x="418" y="219"/>
                                  </a:lnTo>
                                  <a:lnTo>
                                    <a:pt x="446" y="223"/>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70" name="Freeform 1749"/>
                            <p:cNvSpPr>
                              <a:spLocks/>
                            </p:cNvSpPr>
                            <p:nvPr/>
                          </p:nvSpPr>
                          <p:spPr bwMode="auto">
                            <a:xfrm>
                              <a:off x="4006" y="2275"/>
                              <a:ext cx="248" cy="162"/>
                            </a:xfrm>
                            <a:custGeom>
                              <a:avLst/>
                              <a:gdLst>
                                <a:gd name="T0" fmla="*/ 0 w 543"/>
                                <a:gd name="T1" fmla="*/ 0 h 353"/>
                                <a:gd name="T2" fmla="*/ 0 w 543"/>
                                <a:gd name="T3" fmla="*/ 0 h 353"/>
                                <a:gd name="T4" fmla="*/ 0 w 543"/>
                                <a:gd name="T5" fmla="*/ 0 h 353"/>
                                <a:gd name="T6" fmla="*/ 0 w 543"/>
                                <a:gd name="T7" fmla="*/ 0 h 353"/>
                                <a:gd name="T8" fmla="*/ 0 w 543"/>
                                <a:gd name="T9" fmla="*/ 0 h 353"/>
                                <a:gd name="T10" fmla="*/ 0 w 543"/>
                                <a:gd name="T11" fmla="*/ 0 h 353"/>
                                <a:gd name="T12" fmla="*/ 0 w 543"/>
                                <a:gd name="T13" fmla="*/ 0 h 353"/>
                                <a:gd name="T14" fmla="*/ 0 w 543"/>
                                <a:gd name="T15" fmla="*/ 0 h 353"/>
                                <a:gd name="T16" fmla="*/ 0 w 543"/>
                                <a:gd name="T17" fmla="*/ 0 h 353"/>
                                <a:gd name="T18" fmla="*/ 0 w 543"/>
                                <a:gd name="T19" fmla="*/ 0 h 353"/>
                                <a:gd name="T20" fmla="*/ 0 w 543"/>
                                <a:gd name="T21" fmla="*/ 0 h 353"/>
                                <a:gd name="T22" fmla="*/ 0 w 543"/>
                                <a:gd name="T23" fmla="*/ 0 h 353"/>
                                <a:gd name="T24" fmla="*/ 0 w 543"/>
                                <a:gd name="T25" fmla="*/ 0 h 353"/>
                                <a:gd name="T26" fmla="*/ 0 w 543"/>
                                <a:gd name="T27" fmla="*/ 0 h 353"/>
                                <a:gd name="T28" fmla="*/ 0 w 543"/>
                                <a:gd name="T29" fmla="*/ 0 h 353"/>
                                <a:gd name="T30" fmla="*/ 0 w 543"/>
                                <a:gd name="T31" fmla="*/ 0 h 353"/>
                                <a:gd name="T32" fmla="*/ 0 w 543"/>
                                <a:gd name="T33" fmla="*/ 0 h 353"/>
                                <a:gd name="T34" fmla="*/ 0 w 543"/>
                                <a:gd name="T35" fmla="*/ 0 h 353"/>
                                <a:gd name="T36" fmla="*/ 0 w 543"/>
                                <a:gd name="T37" fmla="*/ 0 h 353"/>
                                <a:gd name="T38" fmla="*/ 0 w 543"/>
                                <a:gd name="T39" fmla="*/ 0 h 353"/>
                                <a:gd name="T40" fmla="*/ 0 w 543"/>
                                <a:gd name="T41" fmla="*/ 0 h 353"/>
                                <a:gd name="T42" fmla="*/ 0 w 543"/>
                                <a:gd name="T43" fmla="*/ 0 h 353"/>
                                <a:gd name="T44" fmla="*/ 0 w 543"/>
                                <a:gd name="T45" fmla="*/ 0 h 353"/>
                                <a:gd name="T46" fmla="*/ 0 w 543"/>
                                <a:gd name="T47" fmla="*/ 0 h 353"/>
                                <a:gd name="T48" fmla="*/ 0 w 543"/>
                                <a:gd name="T49" fmla="*/ 0 h 353"/>
                                <a:gd name="T50" fmla="*/ 0 w 543"/>
                                <a:gd name="T51" fmla="*/ 0 h 353"/>
                                <a:gd name="T52" fmla="*/ 0 w 543"/>
                                <a:gd name="T53" fmla="*/ 0 h 353"/>
                                <a:gd name="T54" fmla="*/ 0 w 543"/>
                                <a:gd name="T55" fmla="*/ 0 h 353"/>
                                <a:gd name="T56" fmla="*/ 0 w 543"/>
                                <a:gd name="T57" fmla="*/ 0 h 353"/>
                                <a:gd name="T58" fmla="*/ 0 w 543"/>
                                <a:gd name="T59" fmla="*/ 0 h 353"/>
                                <a:gd name="T60" fmla="*/ 0 w 543"/>
                                <a:gd name="T61" fmla="*/ 0 h 353"/>
                                <a:gd name="T62" fmla="*/ 0 w 543"/>
                                <a:gd name="T63" fmla="*/ 0 h 353"/>
                                <a:gd name="T64" fmla="*/ 0 w 543"/>
                                <a:gd name="T65" fmla="*/ 0 h 353"/>
                                <a:gd name="T66" fmla="*/ 0 w 543"/>
                                <a:gd name="T67" fmla="*/ 0 h 353"/>
                                <a:gd name="T68" fmla="*/ 0 w 543"/>
                                <a:gd name="T69" fmla="*/ 0 h 353"/>
                                <a:gd name="T70" fmla="*/ 0 w 543"/>
                                <a:gd name="T71" fmla="*/ 0 h 353"/>
                                <a:gd name="T72" fmla="*/ 0 w 543"/>
                                <a:gd name="T73" fmla="*/ 0 h 353"/>
                                <a:gd name="T74" fmla="*/ 0 w 543"/>
                                <a:gd name="T75" fmla="*/ 0 h 353"/>
                                <a:gd name="T76" fmla="*/ 0 w 543"/>
                                <a:gd name="T77" fmla="*/ 0 h 353"/>
                                <a:gd name="T78" fmla="*/ 0 w 543"/>
                                <a:gd name="T79" fmla="*/ 0 h 3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43"/>
                                <a:gd name="T121" fmla="*/ 0 h 353"/>
                                <a:gd name="T122" fmla="*/ 543 w 543"/>
                                <a:gd name="T123" fmla="*/ 353 h 35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43" h="353">
                                  <a:moveTo>
                                    <a:pt x="472" y="230"/>
                                  </a:moveTo>
                                  <a:lnTo>
                                    <a:pt x="460" y="230"/>
                                  </a:lnTo>
                                  <a:lnTo>
                                    <a:pt x="456" y="218"/>
                                  </a:lnTo>
                                  <a:lnTo>
                                    <a:pt x="465" y="210"/>
                                  </a:lnTo>
                                  <a:lnTo>
                                    <a:pt x="462" y="197"/>
                                  </a:lnTo>
                                  <a:lnTo>
                                    <a:pt x="457" y="197"/>
                                  </a:lnTo>
                                  <a:lnTo>
                                    <a:pt x="436" y="213"/>
                                  </a:lnTo>
                                  <a:lnTo>
                                    <a:pt x="425" y="212"/>
                                  </a:lnTo>
                                  <a:lnTo>
                                    <a:pt x="420" y="220"/>
                                  </a:lnTo>
                                  <a:lnTo>
                                    <a:pt x="420" y="231"/>
                                  </a:lnTo>
                                  <a:lnTo>
                                    <a:pt x="404" y="238"/>
                                  </a:lnTo>
                                  <a:lnTo>
                                    <a:pt x="397" y="256"/>
                                  </a:lnTo>
                                  <a:lnTo>
                                    <a:pt x="366" y="257"/>
                                  </a:lnTo>
                                  <a:lnTo>
                                    <a:pt x="361" y="267"/>
                                  </a:lnTo>
                                  <a:lnTo>
                                    <a:pt x="369" y="278"/>
                                  </a:lnTo>
                                  <a:lnTo>
                                    <a:pt x="382" y="282"/>
                                  </a:lnTo>
                                  <a:lnTo>
                                    <a:pt x="381" y="295"/>
                                  </a:lnTo>
                                  <a:lnTo>
                                    <a:pt x="390" y="314"/>
                                  </a:lnTo>
                                  <a:lnTo>
                                    <a:pt x="376" y="337"/>
                                  </a:lnTo>
                                  <a:lnTo>
                                    <a:pt x="366" y="353"/>
                                  </a:lnTo>
                                  <a:lnTo>
                                    <a:pt x="334" y="347"/>
                                  </a:lnTo>
                                  <a:lnTo>
                                    <a:pt x="334" y="330"/>
                                  </a:lnTo>
                                  <a:lnTo>
                                    <a:pt x="338" y="321"/>
                                  </a:lnTo>
                                  <a:lnTo>
                                    <a:pt x="314" y="309"/>
                                  </a:lnTo>
                                  <a:lnTo>
                                    <a:pt x="301" y="311"/>
                                  </a:lnTo>
                                  <a:lnTo>
                                    <a:pt x="273" y="287"/>
                                  </a:lnTo>
                                  <a:lnTo>
                                    <a:pt x="257" y="280"/>
                                  </a:lnTo>
                                  <a:lnTo>
                                    <a:pt x="241" y="264"/>
                                  </a:lnTo>
                                  <a:lnTo>
                                    <a:pt x="211" y="246"/>
                                  </a:lnTo>
                                  <a:lnTo>
                                    <a:pt x="187" y="194"/>
                                  </a:lnTo>
                                  <a:lnTo>
                                    <a:pt x="179" y="184"/>
                                  </a:lnTo>
                                  <a:lnTo>
                                    <a:pt x="169" y="192"/>
                                  </a:lnTo>
                                  <a:lnTo>
                                    <a:pt x="132" y="184"/>
                                  </a:lnTo>
                                  <a:lnTo>
                                    <a:pt x="130" y="166"/>
                                  </a:lnTo>
                                  <a:lnTo>
                                    <a:pt x="135" y="164"/>
                                  </a:lnTo>
                                  <a:lnTo>
                                    <a:pt x="127" y="158"/>
                                  </a:lnTo>
                                  <a:lnTo>
                                    <a:pt x="125" y="145"/>
                                  </a:lnTo>
                                  <a:lnTo>
                                    <a:pt x="106" y="143"/>
                                  </a:lnTo>
                                  <a:lnTo>
                                    <a:pt x="84" y="124"/>
                                  </a:lnTo>
                                  <a:lnTo>
                                    <a:pt x="80" y="130"/>
                                  </a:lnTo>
                                  <a:lnTo>
                                    <a:pt x="71" y="132"/>
                                  </a:lnTo>
                                  <a:lnTo>
                                    <a:pt x="80" y="142"/>
                                  </a:lnTo>
                                  <a:lnTo>
                                    <a:pt x="67" y="135"/>
                                  </a:lnTo>
                                  <a:lnTo>
                                    <a:pt x="62" y="147"/>
                                  </a:lnTo>
                                  <a:lnTo>
                                    <a:pt x="42" y="150"/>
                                  </a:lnTo>
                                  <a:lnTo>
                                    <a:pt x="34" y="160"/>
                                  </a:lnTo>
                                  <a:lnTo>
                                    <a:pt x="37" y="186"/>
                                  </a:lnTo>
                                  <a:lnTo>
                                    <a:pt x="32" y="189"/>
                                  </a:lnTo>
                                  <a:lnTo>
                                    <a:pt x="1" y="184"/>
                                  </a:lnTo>
                                  <a:lnTo>
                                    <a:pt x="0" y="28"/>
                                  </a:lnTo>
                                  <a:lnTo>
                                    <a:pt x="83" y="0"/>
                                  </a:lnTo>
                                  <a:lnTo>
                                    <a:pt x="99" y="8"/>
                                  </a:lnTo>
                                  <a:lnTo>
                                    <a:pt x="130" y="31"/>
                                  </a:lnTo>
                                  <a:lnTo>
                                    <a:pt x="192" y="93"/>
                                  </a:lnTo>
                                  <a:lnTo>
                                    <a:pt x="283" y="81"/>
                                  </a:lnTo>
                                  <a:lnTo>
                                    <a:pt x="306" y="99"/>
                                  </a:lnTo>
                                  <a:lnTo>
                                    <a:pt x="316" y="119"/>
                                  </a:lnTo>
                                  <a:lnTo>
                                    <a:pt x="324" y="119"/>
                                  </a:lnTo>
                                  <a:lnTo>
                                    <a:pt x="320" y="160"/>
                                  </a:lnTo>
                                  <a:lnTo>
                                    <a:pt x="340" y="163"/>
                                  </a:lnTo>
                                  <a:lnTo>
                                    <a:pt x="345" y="190"/>
                                  </a:lnTo>
                                  <a:lnTo>
                                    <a:pt x="376" y="187"/>
                                  </a:lnTo>
                                  <a:lnTo>
                                    <a:pt x="404" y="197"/>
                                  </a:lnTo>
                                  <a:lnTo>
                                    <a:pt x="426" y="176"/>
                                  </a:lnTo>
                                  <a:lnTo>
                                    <a:pt x="447" y="164"/>
                                  </a:lnTo>
                                  <a:lnTo>
                                    <a:pt x="454" y="153"/>
                                  </a:lnTo>
                                  <a:lnTo>
                                    <a:pt x="462" y="153"/>
                                  </a:lnTo>
                                  <a:lnTo>
                                    <a:pt x="470" y="143"/>
                                  </a:lnTo>
                                  <a:lnTo>
                                    <a:pt x="480" y="145"/>
                                  </a:lnTo>
                                  <a:lnTo>
                                    <a:pt x="482" y="150"/>
                                  </a:lnTo>
                                  <a:lnTo>
                                    <a:pt x="452" y="173"/>
                                  </a:lnTo>
                                  <a:lnTo>
                                    <a:pt x="452" y="177"/>
                                  </a:lnTo>
                                  <a:lnTo>
                                    <a:pt x="462" y="179"/>
                                  </a:lnTo>
                                  <a:lnTo>
                                    <a:pt x="469" y="187"/>
                                  </a:lnTo>
                                  <a:lnTo>
                                    <a:pt x="487" y="194"/>
                                  </a:lnTo>
                                  <a:lnTo>
                                    <a:pt x="495" y="177"/>
                                  </a:lnTo>
                                  <a:lnTo>
                                    <a:pt x="513" y="197"/>
                                  </a:lnTo>
                                  <a:lnTo>
                                    <a:pt x="543" y="207"/>
                                  </a:lnTo>
                                  <a:lnTo>
                                    <a:pt x="503" y="230"/>
                                  </a:lnTo>
                                  <a:lnTo>
                                    <a:pt x="472" y="23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71" name="Freeform 1750"/>
                            <p:cNvSpPr>
                              <a:spLocks/>
                            </p:cNvSpPr>
                            <p:nvPr/>
                          </p:nvSpPr>
                          <p:spPr bwMode="auto">
                            <a:xfrm>
                              <a:off x="4006" y="2275"/>
                              <a:ext cx="248" cy="162"/>
                            </a:xfrm>
                            <a:custGeom>
                              <a:avLst/>
                              <a:gdLst>
                                <a:gd name="T0" fmla="*/ 0 w 543"/>
                                <a:gd name="T1" fmla="*/ 0 h 353"/>
                                <a:gd name="T2" fmla="*/ 0 w 543"/>
                                <a:gd name="T3" fmla="*/ 0 h 353"/>
                                <a:gd name="T4" fmla="*/ 0 w 543"/>
                                <a:gd name="T5" fmla="*/ 0 h 353"/>
                                <a:gd name="T6" fmla="*/ 0 w 543"/>
                                <a:gd name="T7" fmla="*/ 0 h 353"/>
                                <a:gd name="T8" fmla="*/ 0 w 543"/>
                                <a:gd name="T9" fmla="*/ 0 h 353"/>
                                <a:gd name="T10" fmla="*/ 0 w 543"/>
                                <a:gd name="T11" fmla="*/ 0 h 353"/>
                                <a:gd name="T12" fmla="*/ 0 w 543"/>
                                <a:gd name="T13" fmla="*/ 0 h 353"/>
                                <a:gd name="T14" fmla="*/ 0 w 543"/>
                                <a:gd name="T15" fmla="*/ 0 h 353"/>
                                <a:gd name="T16" fmla="*/ 0 w 543"/>
                                <a:gd name="T17" fmla="*/ 0 h 353"/>
                                <a:gd name="T18" fmla="*/ 0 w 543"/>
                                <a:gd name="T19" fmla="*/ 0 h 353"/>
                                <a:gd name="T20" fmla="*/ 0 w 543"/>
                                <a:gd name="T21" fmla="*/ 0 h 353"/>
                                <a:gd name="T22" fmla="*/ 0 w 543"/>
                                <a:gd name="T23" fmla="*/ 0 h 353"/>
                                <a:gd name="T24" fmla="*/ 0 w 543"/>
                                <a:gd name="T25" fmla="*/ 0 h 353"/>
                                <a:gd name="T26" fmla="*/ 0 w 543"/>
                                <a:gd name="T27" fmla="*/ 0 h 353"/>
                                <a:gd name="T28" fmla="*/ 0 w 543"/>
                                <a:gd name="T29" fmla="*/ 0 h 353"/>
                                <a:gd name="T30" fmla="*/ 0 w 543"/>
                                <a:gd name="T31" fmla="*/ 0 h 353"/>
                                <a:gd name="T32" fmla="*/ 0 w 543"/>
                                <a:gd name="T33" fmla="*/ 0 h 353"/>
                                <a:gd name="T34" fmla="*/ 0 w 543"/>
                                <a:gd name="T35" fmla="*/ 0 h 353"/>
                                <a:gd name="T36" fmla="*/ 0 w 543"/>
                                <a:gd name="T37" fmla="*/ 0 h 353"/>
                                <a:gd name="T38" fmla="*/ 0 w 543"/>
                                <a:gd name="T39" fmla="*/ 0 h 353"/>
                                <a:gd name="T40" fmla="*/ 0 w 543"/>
                                <a:gd name="T41" fmla="*/ 0 h 353"/>
                                <a:gd name="T42" fmla="*/ 0 w 543"/>
                                <a:gd name="T43" fmla="*/ 0 h 353"/>
                                <a:gd name="T44" fmla="*/ 0 w 543"/>
                                <a:gd name="T45" fmla="*/ 0 h 353"/>
                                <a:gd name="T46" fmla="*/ 0 w 543"/>
                                <a:gd name="T47" fmla="*/ 0 h 353"/>
                                <a:gd name="T48" fmla="*/ 0 w 543"/>
                                <a:gd name="T49" fmla="*/ 0 h 353"/>
                                <a:gd name="T50" fmla="*/ 0 w 543"/>
                                <a:gd name="T51" fmla="*/ 0 h 353"/>
                                <a:gd name="T52" fmla="*/ 0 w 543"/>
                                <a:gd name="T53" fmla="*/ 0 h 353"/>
                                <a:gd name="T54" fmla="*/ 0 w 543"/>
                                <a:gd name="T55" fmla="*/ 0 h 353"/>
                                <a:gd name="T56" fmla="*/ 0 w 543"/>
                                <a:gd name="T57" fmla="*/ 0 h 353"/>
                                <a:gd name="T58" fmla="*/ 0 w 543"/>
                                <a:gd name="T59" fmla="*/ 0 h 353"/>
                                <a:gd name="T60" fmla="*/ 0 w 543"/>
                                <a:gd name="T61" fmla="*/ 0 h 353"/>
                                <a:gd name="T62" fmla="*/ 0 w 543"/>
                                <a:gd name="T63" fmla="*/ 0 h 353"/>
                                <a:gd name="T64" fmla="*/ 0 w 543"/>
                                <a:gd name="T65" fmla="*/ 0 h 353"/>
                                <a:gd name="T66" fmla="*/ 0 w 543"/>
                                <a:gd name="T67" fmla="*/ 0 h 353"/>
                                <a:gd name="T68" fmla="*/ 0 w 543"/>
                                <a:gd name="T69" fmla="*/ 0 h 353"/>
                                <a:gd name="T70" fmla="*/ 0 w 543"/>
                                <a:gd name="T71" fmla="*/ 0 h 353"/>
                                <a:gd name="T72" fmla="*/ 0 w 543"/>
                                <a:gd name="T73" fmla="*/ 0 h 353"/>
                                <a:gd name="T74" fmla="*/ 0 w 543"/>
                                <a:gd name="T75" fmla="*/ 0 h 353"/>
                                <a:gd name="T76" fmla="*/ 0 w 543"/>
                                <a:gd name="T77" fmla="*/ 0 h 353"/>
                                <a:gd name="T78" fmla="*/ 0 w 543"/>
                                <a:gd name="T79" fmla="*/ 0 h 3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43"/>
                                <a:gd name="T121" fmla="*/ 0 h 353"/>
                                <a:gd name="T122" fmla="*/ 543 w 543"/>
                                <a:gd name="T123" fmla="*/ 353 h 35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43" h="353">
                                  <a:moveTo>
                                    <a:pt x="472" y="230"/>
                                  </a:moveTo>
                                  <a:lnTo>
                                    <a:pt x="460" y="230"/>
                                  </a:lnTo>
                                  <a:lnTo>
                                    <a:pt x="456" y="218"/>
                                  </a:lnTo>
                                  <a:lnTo>
                                    <a:pt x="465" y="210"/>
                                  </a:lnTo>
                                  <a:lnTo>
                                    <a:pt x="462" y="197"/>
                                  </a:lnTo>
                                  <a:lnTo>
                                    <a:pt x="457" y="197"/>
                                  </a:lnTo>
                                  <a:lnTo>
                                    <a:pt x="436" y="213"/>
                                  </a:lnTo>
                                  <a:lnTo>
                                    <a:pt x="425" y="212"/>
                                  </a:lnTo>
                                  <a:lnTo>
                                    <a:pt x="420" y="220"/>
                                  </a:lnTo>
                                  <a:lnTo>
                                    <a:pt x="420" y="231"/>
                                  </a:lnTo>
                                  <a:lnTo>
                                    <a:pt x="404" y="238"/>
                                  </a:lnTo>
                                  <a:lnTo>
                                    <a:pt x="397" y="256"/>
                                  </a:lnTo>
                                  <a:lnTo>
                                    <a:pt x="366" y="257"/>
                                  </a:lnTo>
                                  <a:lnTo>
                                    <a:pt x="361" y="267"/>
                                  </a:lnTo>
                                  <a:lnTo>
                                    <a:pt x="369" y="278"/>
                                  </a:lnTo>
                                  <a:lnTo>
                                    <a:pt x="382" y="282"/>
                                  </a:lnTo>
                                  <a:lnTo>
                                    <a:pt x="381" y="295"/>
                                  </a:lnTo>
                                  <a:lnTo>
                                    <a:pt x="390" y="314"/>
                                  </a:lnTo>
                                  <a:lnTo>
                                    <a:pt x="376" y="337"/>
                                  </a:lnTo>
                                  <a:lnTo>
                                    <a:pt x="366" y="353"/>
                                  </a:lnTo>
                                  <a:lnTo>
                                    <a:pt x="334" y="347"/>
                                  </a:lnTo>
                                  <a:lnTo>
                                    <a:pt x="334" y="330"/>
                                  </a:lnTo>
                                  <a:lnTo>
                                    <a:pt x="338" y="321"/>
                                  </a:lnTo>
                                  <a:lnTo>
                                    <a:pt x="314" y="309"/>
                                  </a:lnTo>
                                  <a:lnTo>
                                    <a:pt x="301" y="311"/>
                                  </a:lnTo>
                                  <a:lnTo>
                                    <a:pt x="273" y="287"/>
                                  </a:lnTo>
                                  <a:lnTo>
                                    <a:pt x="257" y="280"/>
                                  </a:lnTo>
                                  <a:lnTo>
                                    <a:pt x="241" y="264"/>
                                  </a:lnTo>
                                  <a:lnTo>
                                    <a:pt x="211" y="246"/>
                                  </a:lnTo>
                                  <a:lnTo>
                                    <a:pt x="187" y="194"/>
                                  </a:lnTo>
                                  <a:lnTo>
                                    <a:pt x="179" y="184"/>
                                  </a:lnTo>
                                  <a:lnTo>
                                    <a:pt x="169" y="192"/>
                                  </a:lnTo>
                                  <a:lnTo>
                                    <a:pt x="132" y="184"/>
                                  </a:lnTo>
                                  <a:lnTo>
                                    <a:pt x="130" y="166"/>
                                  </a:lnTo>
                                  <a:lnTo>
                                    <a:pt x="135" y="164"/>
                                  </a:lnTo>
                                  <a:lnTo>
                                    <a:pt x="127" y="158"/>
                                  </a:lnTo>
                                  <a:lnTo>
                                    <a:pt x="125" y="145"/>
                                  </a:lnTo>
                                  <a:lnTo>
                                    <a:pt x="106" y="143"/>
                                  </a:lnTo>
                                  <a:lnTo>
                                    <a:pt x="84" y="124"/>
                                  </a:lnTo>
                                  <a:lnTo>
                                    <a:pt x="80" y="130"/>
                                  </a:lnTo>
                                  <a:lnTo>
                                    <a:pt x="71" y="132"/>
                                  </a:lnTo>
                                  <a:lnTo>
                                    <a:pt x="80" y="142"/>
                                  </a:lnTo>
                                  <a:lnTo>
                                    <a:pt x="67" y="135"/>
                                  </a:lnTo>
                                  <a:lnTo>
                                    <a:pt x="62" y="147"/>
                                  </a:lnTo>
                                  <a:lnTo>
                                    <a:pt x="42" y="150"/>
                                  </a:lnTo>
                                  <a:lnTo>
                                    <a:pt x="34" y="160"/>
                                  </a:lnTo>
                                  <a:lnTo>
                                    <a:pt x="37" y="186"/>
                                  </a:lnTo>
                                  <a:lnTo>
                                    <a:pt x="32" y="189"/>
                                  </a:lnTo>
                                  <a:lnTo>
                                    <a:pt x="1" y="184"/>
                                  </a:lnTo>
                                  <a:lnTo>
                                    <a:pt x="0" y="28"/>
                                  </a:lnTo>
                                  <a:lnTo>
                                    <a:pt x="83" y="0"/>
                                  </a:lnTo>
                                  <a:lnTo>
                                    <a:pt x="99" y="8"/>
                                  </a:lnTo>
                                  <a:lnTo>
                                    <a:pt x="130" y="31"/>
                                  </a:lnTo>
                                  <a:lnTo>
                                    <a:pt x="192" y="93"/>
                                  </a:lnTo>
                                  <a:lnTo>
                                    <a:pt x="283" y="81"/>
                                  </a:lnTo>
                                  <a:lnTo>
                                    <a:pt x="306" y="99"/>
                                  </a:lnTo>
                                  <a:lnTo>
                                    <a:pt x="316" y="119"/>
                                  </a:lnTo>
                                  <a:lnTo>
                                    <a:pt x="324" y="119"/>
                                  </a:lnTo>
                                  <a:lnTo>
                                    <a:pt x="320" y="160"/>
                                  </a:lnTo>
                                  <a:lnTo>
                                    <a:pt x="340" y="163"/>
                                  </a:lnTo>
                                  <a:lnTo>
                                    <a:pt x="345" y="190"/>
                                  </a:lnTo>
                                  <a:lnTo>
                                    <a:pt x="376" y="187"/>
                                  </a:lnTo>
                                  <a:lnTo>
                                    <a:pt x="404" y="197"/>
                                  </a:lnTo>
                                  <a:lnTo>
                                    <a:pt x="426" y="176"/>
                                  </a:lnTo>
                                  <a:lnTo>
                                    <a:pt x="447" y="164"/>
                                  </a:lnTo>
                                  <a:lnTo>
                                    <a:pt x="454" y="153"/>
                                  </a:lnTo>
                                  <a:lnTo>
                                    <a:pt x="462" y="153"/>
                                  </a:lnTo>
                                  <a:lnTo>
                                    <a:pt x="470" y="143"/>
                                  </a:lnTo>
                                  <a:lnTo>
                                    <a:pt x="480" y="145"/>
                                  </a:lnTo>
                                  <a:lnTo>
                                    <a:pt x="482" y="150"/>
                                  </a:lnTo>
                                  <a:lnTo>
                                    <a:pt x="452" y="173"/>
                                  </a:lnTo>
                                  <a:lnTo>
                                    <a:pt x="452" y="177"/>
                                  </a:lnTo>
                                  <a:lnTo>
                                    <a:pt x="462" y="179"/>
                                  </a:lnTo>
                                  <a:lnTo>
                                    <a:pt x="469" y="187"/>
                                  </a:lnTo>
                                  <a:lnTo>
                                    <a:pt x="487" y="194"/>
                                  </a:lnTo>
                                  <a:lnTo>
                                    <a:pt x="495" y="177"/>
                                  </a:lnTo>
                                  <a:lnTo>
                                    <a:pt x="513" y="197"/>
                                  </a:lnTo>
                                  <a:lnTo>
                                    <a:pt x="543" y="207"/>
                                  </a:lnTo>
                                  <a:lnTo>
                                    <a:pt x="503" y="230"/>
                                  </a:lnTo>
                                  <a:lnTo>
                                    <a:pt x="472" y="23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72" name="Freeform 1751"/>
                            <p:cNvSpPr>
                              <a:spLocks/>
                            </p:cNvSpPr>
                            <p:nvPr/>
                          </p:nvSpPr>
                          <p:spPr bwMode="auto">
                            <a:xfrm>
                              <a:off x="4198" y="2324"/>
                              <a:ext cx="158" cy="75"/>
                            </a:xfrm>
                            <a:custGeom>
                              <a:avLst/>
                              <a:gdLst>
                                <a:gd name="T0" fmla="*/ 0 w 346"/>
                                <a:gd name="T1" fmla="*/ 0 h 164"/>
                                <a:gd name="T2" fmla="*/ 0 w 346"/>
                                <a:gd name="T3" fmla="*/ 0 h 164"/>
                                <a:gd name="T4" fmla="*/ 0 w 346"/>
                                <a:gd name="T5" fmla="*/ 0 h 164"/>
                                <a:gd name="T6" fmla="*/ 0 w 346"/>
                                <a:gd name="T7" fmla="*/ 0 h 164"/>
                                <a:gd name="T8" fmla="*/ 0 w 346"/>
                                <a:gd name="T9" fmla="*/ 0 h 164"/>
                                <a:gd name="T10" fmla="*/ 0 w 346"/>
                                <a:gd name="T11" fmla="*/ 0 h 164"/>
                                <a:gd name="T12" fmla="*/ 0 w 346"/>
                                <a:gd name="T13" fmla="*/ 0 h 164"/>
                                <a:gd name="T14" fmla="*/ 0 w 346"/>
                                <a:gd name="T15" fmla="*/ 0 h 164"/>
                                <a:gd name="T16" fmla="*/ 0 w 346"/>
                                <a:gd name="T17" fmla="*/ 0 h 164"/>
                                <a:gd name="T18" fmla="*/ 0 w 346"/>
                                <a:gd name="T19" fmla="*/ 0 h 164"/>
                                <a:gd name="T20" fmla="*/ 0 w 346"/>
                                <a:gd name="T21" fmla="*/ 0 h 164"/>
                                <a:gd name="T22" fmla="*/ 0 w 346"/>
                                <a:gd name="T23" fmla="*/ 0 h 164"/>
                                <a:gd name="T24" fmla="*/ 0 w 346"/>
                                <a:gd name="T25" fmla="*/ 0 h 164"/>
                                <a:gd name="T26" fmla="*/ 0 w 346"/>
                                <a:gd name="T27" fmla="*/ 0 h 164"/>
                                <a:gd name="T28" fmla="*/ 0 w 346"/>
                                <a:gd name="T29" fmla="*/ 0 h 164"/>
                                <a:gd name="T30" fmla="*/ 0 w 346"/>
                                <a:gd name="T31" fmla="*/ 0 h 164"/>
                                <a:gd name="T32" fmla="*/ 0 w 346"/>
                                <a:gd name="T33" fmla="*/ 0 h 164"/>
                                <a:gd name="T34" fmla="*/ 0 w 346"/>
                                <a:gd name="T35" fmla="*/ 0 h 164"/>
                                <a:gd name="T36" fmla="*/ 0 w 346"/>
                                <a:gd name="T37" fmla="*/ 0 h 164"/>
                                <a:gd name="T38" fmla="*/ 0 w 346"/>
                                <a:gd name="T39" fmla="*/ 0 h 164"/>
                                <a:gd name="T40" fmla="*/ 0 w 346"/>
                                <a:gd name="T41" fmla="*/ 0 h 164"/>
                                <a:gd name="T42" fmla="*/ 0 w 346"/>
                                <a:gd name="T43" fmla="*/ 0 h 164"/>
                                <a:gd name="T44" fmla="*/ 0 w 346"/>
                                <a:gd name="T45" fmla="*/ 0 h 164"/>
                                <a:gd name="T46" fmla="*/ 0 w 346"/>
                                <a:gd name="T47" fmla="*/ 0 h 164"/>
                                <a:gd name="T48" fmla="*/ 0 w 346"/>
                                <a:gd name="T49" fmla="*/ 0 h 164"/>
                                <a:gd name="T50" fmla="*/ 0 w 346"/>
                                <a:gd name="T51" fmla="*/ 0 h 164"/>
                                <a:gd name="T52" fmla="*/ 0 w 346"/>
                                <a:gd name="T53" fmla="*/ 0 h 164"/>
                                <a:gd name="T54" fmla="*/ 0 w 346"/>
                                <a:gd name="T55" fmla="*/ 0 h 164"/>
                                <a:gd name="T56" fmla="*/ 0 w 346"/>
                                <a:gd name="T57" fmla="*/ 0 h 164"/>
                                <a:gd name="T58" fmla="*/ 0 w 346"/>
                                <a:gd name="T59" fmla="*/ 0 h 164"/>
                                <a:gd name="T60" fmla="*/ 0 w 346"/>
                                <a:gd name="T61" fmla="*/ 0 h 164"/>
                                <a:gd name="T62" fmla="*/ 0 w 346"/>
                                <a:gd name="T63" fmla="*/ 0 h 164"/>
                                <a:gd name="T64" fmla="*/ 0 w 346"/>
                                <a:gd name="T65" fmla="*/ 0 h 164"/>
                                <a:gd name="T66" fmla="*/ 0 w 346"/>
                                <a:gd name="T67" fmla="*/ 0 h 164"/>
                                <a:gd name="T68" fmla="*/ 0 w 346"/>
                                <a:gd name="T69" fmla="*/ 0 h 164"/>
                                <a:gd name="T70" fmla="*/ 0 w 346"/>
                                <a:gd name="T71" fmla="*/ 0 h 164"/>
                                <a:gd name="T72" fmla="*/ 0 w 346"/>
                                <a:gd name="T73" fmla="*/ 0 h 164"/>
                                <a:gd name="T74" fmla="*/ 0 w 346"/>
                                <a:gd name="T75" fmla="*/ 0 h 164"/>
                                <a:gd name="T76" fmla="*/ 0 w 346"/>
                                <a:gd name="T77" fmla="*/ 0 h 164"/>
                                <a:gd name="T78" fmla="*/ 0 w 346"/>
                                <a:gd name="T79" fmla="*/ 0 h 164"/>
                                <a:gd name="T80" fmla="*/ 0 w 346"/>
                                <a:gd name="T81" fmla="*/ 0 h 164"/>
                                <a:gd name="T82" fmla="*/ 0 w 346"/>
                                <a:gd name="T83" fmla="*/ 0 h 164"/>
                                <a:gd name="T84" fmla="*/ 0 w 346"/>
                                <a:gd name="T85" fmla="*/ 0 h 164"/>
                                <a:gd name="T86" fmla="*/ 0 w 346"/>
                                <a:gd name="T87" fmla="*/ 0 h 164"/>
                                <a:gd name="T88" fmla="*/ 0 w 346"/>
                                <a:gd name="T89" fmla="*/ 0 h 164"/>
                                <a:gd name="T90" fmla="*/ 0 w 346"/>
                                <a:gd name="T91" fmla="*/ 0 h 164"/>
                                <a:gd name="T92" fmla="*/ 0 w 346"/>
                                <a:gd name="T93" fmla="*/ 0 h 16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6"/>
                                <a:gd name="T142" fmla="*/ 0 h 164"/>
                                <a:gd name="T143" fmla="*/ 346 w 346"/>
                                <a:gd name="T144" fmla="*/ 164 h 16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6" h="164">
                                  <a:moveTo>
                                    <a:pt x="52" y="124"/>
                                  </a:moveTo>
                                  <a:lnTo>
                                    <a:pt x="39" y="133"/>
                                  </a:lnTo>
                                  <a:lnTo>
                                    <a:pt x="27" y="128"/>
                                  </a:lnTo>
                                  <a:lnTo>
                                    <a:pt x="0" y="135"/>
                                  </a:lnTo>
                                  <a:lnTo>
                                    <a:pt x="3" y="151"/>
                                  </a:lnTo>
                                  <a:lnTo>
                                    <a:pt x="39" y="151"/>
                                  </a:lnTo>
                                  <a:lnTo>
                                    <a:pt x="50" y="156"/>
                                  </a:lnTo>
                                  <a:lnTo>
                                    <a:pt x="68" y="151"/>
                                  </a:lnTo>
                                  <a:lnTo>
                                    <a:pt x="78" y="154"/>
                                  </a:lnTo>
                                  <a:lnTo>
                                    <a:pt x="80" y="163"/>
                                  </a:lnTo>
                                  <a:lnTo>
                                    <a:pt x="94" y="164"/>
                                  </a:lnTo>
                                  <a:lnTo>
                                    <a:pt x="141" y="156"/>
                                  </a:lnTo>
                                  <a:lnTo>
                                    <a:pt x="145" y="137"/>
                                  </a:lnTo>
                                  <a:lnTo>
                                    <a:pt x="171" y="125"/>
                                  </a:lnTo>
                                  <a:lnTo>
                                    <a:pt x="176" y="117"/>
                                  </a:lnTo>
                                  <a:lnTo>
                                    <a:pt x="218" y="122"/>
                                  </a:lnTo>
                                  <a:lnTo>
                                    <a:pt x="237" y="102"/>
                                  </a:lnTo>
                                  <a:lnTo>
                                    <a:pt x="280" y="94"/>
                                  </a:lnTo>
                                  <a:lnTo>
                                    <a:pt x="293" y="78"/>
                                  </a:lnTo>
                                  <a:lnTo>
                                    <a:pt x="340" y="55"/>
                                  </a:lnTo>
                                  <a:lnTo>
                                    <a:pt x="346" y="36"/>
                                  </a:lnTo>
                                  <a:lnTo>
                                    <a:pt x="322" y="29"/>
                                  </a:lnTo>
                                  <a:lnTo>
                                    <a:pt x="314" y="19"/>
                                  </a:lnTo>
                                  <a:lnTo>
                                    <a:pt x="246" y="10"/>
                                  </a:lnTo>
                                  <a:lnTo>
                                    <a:pt x="233" y="13"/>
                                  </a:lnTo>
                                  <a:lnTo>
                                    <a:pt x="192" y="13"/>
                                  </a:lnTo>
                                  <a:lnTo>
                                    <a:pt x="169" y="10"/>
                                  </a:lnTo>
                                  <a:lnTo>
                                    <a:pt x="153" y="0"/>
                                  </a:lnTo>
                                  <a:lnTo>
                                    <a:pt x="133" y="10"/>
                                  </a:lnTo>
                                  <a:lnTo>
                                    <a:pt x="127" y="31"/>
                                  </a:lnTo>
                                  <a:lnTo>
                                    <a:pt x="93" y="19"/>
                                  </a:lnTo>
                                  <a:lnTo>
                                    <a:pt x="70" y="16"/>
                                  </a:lnTo>
                                  <a:lnTo>
                                    <a:pt x="55" y="19"/>
                                  </a:lnTo>
                                  <a:lnTo>
                                    <a:pt x="55" y="27"/>
                                  </a:lnTo>
                                  <a:lnTo>
                                    <a:pt x="50" y="37"/>
                                  </a:lnTo>
                                  <a:lnTo>
                                    <a:pt x="60" y="39"/>
                                  </a:lnTo>
                                  <a:lnTo>
                                    <a:pt x="62" y="44"/>
                                  </a:lnTo>
                                  <a:lnTo>
                                    <a:pt x="32" y="67"/>
                                  </a:lnTo>
                                  <a:lnTo>
                                    <a:pt x="32" y="71"/>
                                  </a:lnTo>
                                  <a:lnTo>
                                    <a:pt x="42" y="73"/>
                                  </a:lnTo>
                                  <a:lnTo>
                                    <a:pt x="49" y="81"/>
                                  </a:lnTo>
                                  <a:lnTo>
                                    <a:pt x="67" y="88"/>
                                  </a:lnTo>
                                  <a:lnTo>
                                    <a:pt x="75" y="71"/>
                                  </a:lnTo>
                                  <a:lnTo>
                                    <a:pt x="93" y="91"/>
                                  </a:lnTo>
                                  <a:lnTo>
                                    <a:pt x="123" y="101"/>
                                  </a:lnTo>
                                  <a:lnTo>
                                    <a:pt x="83" y="124"/>
                                  </a:lnTo>
                                  <a:lnTo>
                                    <a:pt x="52" y="124"/>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73" name="Freeform 1752"/>
                            <p:cNvSpPr>
                              <a:spLocks/>
                            </p:cNvSpPr>
                            <p:nvPr/>
                          </p:nvSpPr>
                          <p:spPr bwMode="auto">
                            <a:xfrm>
                              <a:off x="4198" y="2324"/>
                              <a:ext cx="158" cy="75"/>
                            </a:xfrm>
                            <a:custGeom>
                              <a:avLst/>
                              <a:gdLst>
                                <a:gd name="T0" fmla="*/ 0 w 346"/>
                                <a:gd name="T1" fmla="*/ 0 h 164"/>
                                <a:gd name="T2" fmla="*/ 0 w 346"/>
                                <a:gd name="T3" fmla="*/ 0 h 164"/>
                                <a:gd name="T4" fmla="*/ 0 w 346"/>
                                <a:gd name="T5" fmla="*/ 0 h 164"/>
                                <a:gd name="T6" fmla="*/ 0 w 346"/>
                                <a:gd name="T7" fmla="*/ 0 h 164"/>
                                <a:gd name="T8" fmla="*/ 0 w 346"/>
                                <a:gd name="T9" fmla="*/ 0 h 164"/>
                                <a:gd name="T10" fmla="*/ 0 w 346"/>
                                <a:gd name="T11" fmla="*/ 0 h 164"/>
                                <a:gd name="T12" fmla="*/ 0 w 346"/>
                                <a:gd name="T13" fmla="*/ 0 h 164"/>
                                <a:gd name="T14" fmla="*/ 0 w 346"/>
                                <a:gd name="T15" fmla="*/ 0 h 164"/>
                                <a:gd name="T16" fmla="*/ 0 w 346"/>
                                <a:gd name="T17" fmla="*/ 0 h 164"/>
                                <a:gd name="T18" fmla="*/ 0 w 346"/>
                                <a:gd name="T19" fmla="*/ 0 h 164"/>
                                <a:gd name="T20" fmla="*/ 0 w 346"/>
                                <a:gd name="T21" fmla="*/ 0 h 164"/>
                                <a:gd name="T22" fmla="*/ 0 w 346"/>
                                <a:gd name="T23" fmla="*/ 0 h 164"/>
                                <a:gd name="T24" fmla="*/ 0 w 346"/>
                                <a:gd name="T25" fmla="*/ 0 h 164"/>
                                <a:gd name="T26" fmla="*/ 0 w 346"/>
                                <a:gd name="T27" fmla="*/ 0 h 164"/>
                                <a:gd name="T28" fmla="*/ 0 w 346"/>
                                <a:gd name="T29" fmla="*/ 0 h 164"/>
                                <a:gd name="T30" fmla="*/ 0 w 346"/>
                                <a:gd name="T31" fmla="*/ 0 h 164"/>
                                <a:gd name="T32" fmla="*/ 0 w 346"/>
                                <a:gd name="T33" fmla="*/ 0 h 164"/>
                                <a:gd name="T34" fmla="*/ 0 w 346"/>
                                <a:gd name="T35" fmla="*/ 0 h 164"/>
                                <a:gd name="T36" fmla="*/ 0 w 346"/>
                                <a:gd name="T37" fmla="*/ 0 h 164"/>
                                <a:gd name="T38" fmla="*/ 0 w 346"/>
                                <a:gd name="T39" fmla="*/ 0 h 164"/>
                                <a:gd name="T40" fmla="*/ 0 w 346"/>
                                <a:gd name="T41" fmla="*/ 0 h 164"/>
                                <a:gd name="T42" fmla="*/ 0 w 346"/>
                                <a:gd name="T43" fmla="*/ 0 h 164"/>
                                <a:gd name="T44" fmla="*/ 0 w 346"/>
                                <a:gd name="T45" fmla="*/ 0 h 164"/>
                                <a:gd name="T46" fmla="*/ 0 w 346"/>
                                <a:gd name="T47" fmla="*/ 0 h 164"/>
                                <a:gd name="T48" fmla="*/ 0 w 346"/>
                                <a:gd name="T49" fmla="*/ 0 h 164"/>
                                <a:gd name="T50" fmla="*/ 0 w 346"/>
                                <a:gd name="T51" fmla="*/ 0 h 164"/>
                                <a:gd name="T52" fmla="*/ 0 w 346"/>
                                <a:gd name="T53" fmla="*/ 0 h 164"/>
                                <a:gd name="T54" fmla="*/ 0 w 346"/>
                                <a:gd name="T55" fmla="*/ 0 h 164"/>
                                <a:gd name="T56" fmla="*/ 0 w 346"/>
                                <a:gd name="T57" fmla="*/ 0 h 164"/>
                                <a:gd name="T58" fmla="*/ 0 w 346"/>
                                <a:gd name="T59" fmla="*/ 0 h 164"/>
                                <a:gd name="T60" fmla="*/ 0 w 346"/>
                                <a:gd name="T61" fmla="*/ 0 h 164"/>
                                <a:gd name="T62" fmla="*/ 0 w 346"/>
                                <a:gd name="T63" fmla="*/ 0 h 164"/>
                                <a:gd name="T64" fmla="*/ 0 w 346"/>
                                <a:gd name="T65" fmla="*/ 0 h 164"/>
                                <a:gd name="T66" fmla="*/ 0 w 346"/>
                                <a:gd name="T67" fmla="*/ 0 h 164"/>
                                <a:gd name="T68" fmla="*/ 0 w 346"/>
                                <a:gd name="T69" fmla="*/ 0 h 164"/>
                                <a:gd name="T70" fmla="*/ 0 w 346"/>
                                <a:gd name="T71" fmla="*/ 0 h 164"/>
                                <a:gd name="T72" fmla="*/ 0 w 346"/>
                                <a:gd name="T73" fmla="*/ 0 h 164"/>
                                <a:gd name="T74" fmla="*/ 0 w 346"/>
                                <a:gd name="T75" fmla="*/ 0 h 164"/>
                                <a:gd name="T76" fmla="*/ 0 w 346"/>
                                <a:gd name="T77" fmla="*/ 0 h 164"/>
                                <a:gd name="T78" fmla="*/ 0 w 346"/>
                                <a:gd name="T79" fmla="*/ 0 h 164"/>
                                <a:gd name="T80" fmla="*/ 0 w 346"/>
                                <a:gd name="T81" fmla="*/ 0 h 164"/>
                                <a:gd name="T82" fmla="*/ 0 w 346"/>
                                <a:gd name="T83" fmla="*/ 0 h 164"/>
                                <a:gd name="T84" fmla="*/ 0 w 346"/>
                                <a:gd name="T85" fmla="*/ 0 h 164"/>
                                <a:gd name="T86" fmla="*/ 0 w 346"/>
                                <a:gd name="T87" fmla="*/ 0 h 164"/>
                                <a:gd name="T88" fmla="*/ 0 w 346"/>
                                <a:gd name="T89" fmla="*/ 0 h 164"/>
                                <a:gd name="T90" fmla="*/ 0 w 346"/>
                                <a:gd name="T91" fmla="*/ 0 h 164"/>
                                <a:gd name="T92" fmla="*/ 0 w 346"/>
                                <a:gd name="T93" fmla="*/ 0 h 16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6"/>
                                <a:gd name="T142" fmla="*/ 0 h 164"/>
                                <a:gd name="T143" fmla="*/ 346 w 346"/>
                                <a:gd name="T144" fmla="*/ 164 h 16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6" h="164">
                                  <a:moveTo>
                                    <a:pt x="52" y="124"/>
                                  </a:moveTo>
                                  <a:lnTo>
                                    <a:pt x="39" y="133"/>
                                  </a:lnTo>
                                  <a:lnTo>
                                    <a:pt x="27" y="128"/>
                                  </a:lnTo>
                                  <a:lnTo>
                                    <a:pt x="0" y="135"/>
                                  </a:lnTo>
                                  <a:lnTo>
                                    <a:pt x="3" y="151"/>
                                  </a:lnTo>
                                  <a:lnTo>
                                    <a:pt x="39" y="151"/>
                                  </a:lnTo>
                                  <a:lnTo>
                                    <a:pt x="50" y="156"/>
                                  </a:lnTo>
                                  <a:lnTo>
                                    <a:pt x="68" y="151"/>
                                  </a:lnTo>
                                  <a:lnTo>
                                    <a:pt x="78" y="154"/>
                                  </a:lnTo>
                                  <a:lnTo>
                                    <a:pt x="80" y="163"/>
                                  </a:lnTo>
                                  <a:lnTo>
                                    <a:pt x="94" y="164"/>
                                  </a:lnTo>
                                  <a:lnTo>
                                    <a:pt x="141" y="156"/>
                                  </a:lnTo>
                                  <a:lnTo>
                                    <a:pt x="145" y="137"/>
                                  </a:lnTo>
                                  <a:lnTo>
                                    <a:pt x="171" y="125"/>
                                  </a:lnTo>
                                  <a:lnTo>
                                    <a:pt x="176" y="117"/>
                                  </a:lnTo>
                                  <a:lnTo>
                                    <a:pt x="218" y="122"/>
                                  </a:lnTo>
                                  <a:lnTo>
                                    <a:pt x="237" y="102"/>
                                  </a:lnTo>
                                  <a:lnTo>
                                    <a:pt x="280" y="94"/>
                                  </a:lnTo>
                                  <a:lnTo>
                                    <a:pt x="293" y="78"/>
                                  </a:lnTo>
                                  <a:lnTo>
                                    <a:pt x="340" y="55"/>
                                  </a:lnTo>
                                  <a:lnTo>
                                    <a:pt x="346" y="36"/>
                                  </a:lnTo>
                                  <a:lnTo>
                                    <a:pt x="322" y="29"/>
                                  </a:lnTo>
                                  <a:lnTo>
                                    <a:pt x="314" y="19"/>
                                  </a:lnTo>
                                  <a:lnTo>
                                    <a:pt x="246" y="10"/>
                                  </a:lnTo>
                                  <a:lnTo>
                                    <a:pt x="233" y="13"/>
                                  </a:lnTo>
                                  <a:lnTo>
                                    <a:pt x="192" y="13"/>
                                  </a:lnTo>
                                  <a:lnTo>
                                    <a:pt x="169" y="10"/>
                                  </a:lnTo>
                                  <a:lnTo>
                                    <a:pt x="153" y="0"/>
                                  </a:lnTo>
                                  <a:lnTo>
                                    <a:pt x="133" y="10"/>
                                  </a:lnTo>
                                  <a:lnTo>
                                    <a:pt x="127" y="31"/>
                                  </a:lnTo>
                                  <a:lnTo>
                                    <a:pt x="93" y="19"/>
                                  </a:lnTo>
                                  <a:lnTo>
                                    <a:pt x="70" y="16"/>
                                  </a:lnTo>
                                  <a:lnTo>
                                    <a:pt x="55" y="19"/>
                                  </a:lnTo>
                                  <a:lnTo>
                                    <a:pt x="55" y="27"/>
                                  </a:lnTo>
                                  <a:lnTo>
                                    <a:pt x="50" y="37"/>
                                  </a:lnTo>
                                  <a:lnTo>
                                    <a:pt x="60" y="39"/>
                                  </a:lnTo>
                                  <a:lnTo>
                                    <a:pt x="62" y="44"/>
                                  </a:lnTo>
                                  <a:lnTo>
                                    <a:pt x="32" y="67"/>
                                  </a:lnTo>
                                  <a:lnTo>
                                    <a:pt x="32" y="71"/>
                                  </a:lnTo>
                                  <a:lnTo>
                                    <a:pt x="42" y="73"/>
                                  </a:lnTo>
                                  <a:lnTo>
                                    <a:pt x="49" y="81"/>
                                  </a:lnTo>
                                  <a:lnTo>
                                    <a:pt x="67" y="88"/>
                                  </a:lnTo>
                                  <a:lnTo>
                                    <a:pt x="75" y="71"/>
                                  </a:lnTo>
                                  <a:lnTo>
                                    <a:pt x="93" y="91"/>
                                  </a:lnTo>
                                  <a:lnTo>
                                    <a:pt x="123" y="101"/>
                                  </a:lnTo>
                                  <a:lnTo>
                                    <a:pt x="83" y="124"/>
                                  </a:lnTo>
                                  <a:lnTo>
                                    <a:pt x="52" y="124"/>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74" name="Freeform 1753"/>
                            <p:cNvSpPr>
                              <a:spLocks/>
                            </p:cNvSpPr>
                            <p:nvPr/>
                          </p:nvSpPr>
                          <p:spPr bwMode="auto">
                            <a:xfrm>
                              <a:off x="4171" y="2365"/>
                              <a:ext cx="108" cy="83"/>
                            </a:xfrm>
                            <a:custGeom>
                              <a:avLst/>
                              <a:gdLst>
                                <a:gd name="T0" fmla="*/ 0 w 236"/>
                                <a:gd name="T1" fmla="*/ 0 h 181"/>
                                <a:gd name="T2" fmla="*/ 0 w 236"/>
                                <a:gd name="T3" fmla="*/ 0 h 181"/>
                                <a:gd name="T4" fmla="*/ 0 w 236"/>
                                <a:gd name="T5" fmla="*/ 0 h 181"/>
                                <a:gd name="T6" fmla="*/ 0 w 236"/>
                                <a:gd name="T7" fmla="*/ 0 h 181"/>
                                <a:gd name="T8" fmla="*/ 0 w 236"/>
                                <a:gd name="T9" fmla="*/ 0 h 181"/>
                                <a:gd name="T10" fmla="*/ 0 w 236"/>
                                <a:gd name="T11" fmla="*/ 0 h 181"/>
                                <a:gd name="T12" fmla="*/ 0 w 236"/>
                                <a:gd name="T13" fmla="*/ 0 h 181"/>
                                <a:gd name="T14" fmla="*/ 0 w 236"/>
                                <a:gd name="T15" fmla="*/ 0 h 181"/>
                                <a:gd name="T16" fmla="*/ 0 w 236"/>
                                <a:gd name="T17" fmla="*/ 0 h 181"/>
                                <a:gd name="T18" fmla="*/ 0 w 236"/>
                                <a:gd name="T19" fmla="*/ 0 h 181"/>
                                <a:gd name="T20" fmla="*/ 0 w 236"/>
                                <a:gd name="T21" fmla="*/ 0 h 181"/>
                                <a:gd name="T22" fmla="*/ 0 w 236"/>
                                <a:gd name="T23" fmla="*/ 0 h 181"/>
                                <a:gd name="T24" fmla="*/ 0 w 236"/>
                                <a:gd name="T25" fmla="*/ 0 h 181"/>
                                <a:gd name="T26" fmla="*/ 0 w 236"/>
                                <a:gd name="T27" fmla="*/ 0 h 181"/>
                                <a:gd name="T28" fmla="*/ 0 w 236"/>
                                <a:gd name="T29" fmla="*/ 0 h 181"/>
                                <a:gd name="T30" fmla="*/ 0 w 236"/>
                                <a:gd name="T31" fmla="*/ 0 h 181"/>
                                <a:gd name="T32" fmla="*/ 0 w 236"/>
                                <a:gd name="T33" fmla="*/ 0 h 181"/>
                                <a:gd name="T34" fmla="*/ 0 w 236"/>
                                <a:gd name="T35" fmla="*/ 0 h 181"/>
                                <a:gd name="T36" fmla="*/ 0 w 236"/>
                                <a:gd name="T37" fmla="*/ 0 h 181"/>
                                <a:gd name="T38" fmla="*/ 0 w 236"/>
                                <a:gd name="T39" fmla="*/ 0 h 181"/>
                                <a:gd name="T40" fmla="*/ 0 w 236"/>
                                <a:gd name="T41" fmla="*/ 0 h 181"/>
                                <a:gd name="T42" fmla="*/ 0 w 236"/>
                                <a:gd name="T43" fmla="*/ 0 h 181"/>
                                <a:gd name="T44" fmla="*/ 0 w 236"/>
                                <a:gd name="T45" fmla="*/ 0 h 181"/>
                                <a:gd name="T46" fmla="*/ 0 w 236"/>
                                <a:gd name="T47" fmla="*/ 0 h 181"/>
                                <a:gd name="T48" fmla="*/ 0 w 236"/>
                                <a:gd name="T49" fmla="*/ 0 h 181"/>
                                <a:gd name="T50" fmla="*/ 0 w 236"/>
                                <a:gd name="T51" fmla="*/ 0 h 181"/>
                                <a:gd name="T52" fmla="*/ 0 w 236"/>
                                <a:gd name="T53" fmla="*/ 0 h 181"/>
                                <a:gd name="T54" fmla="*/ 0 w 236"/>
                                <a:gd name="T55" fmla="*/ 0 h 181"/>
                                <a:gd name="T56" fmla="*/ 0 w 236"/>
                                <a:gd name="T57" fmla="*/ 0 h 181"/>
                                <a:gd name="T58" fmla="*/ 0 w 236"/>
                                <a:gd name="T59" fmla="*/ 0 h 181"/>
                                <a:gd name="T60" fmla="*/ 0 w 236"/>
                                <a:gd name="T61" fmla="*/ 0 h 181"/>
                                <a:gd name="T62" fmla="*/ 0 w 236"/>
                                <a:gd name="T63" fmla="*/ 0 h 181"/>
                                <a:gd name="T64" fmla="*/ 0 w 236"/>
                                <a:gd name="T65" fmla="*/ 0 h 181"/>
                                <a:gd name="T66" fmla="*/ 0 w 236"/>
                                <a:gd name="T67" fmla="*/ 0 h 181"/>
                                <a:gd name="T68" fmla="*/ 0 w 236"/>
                                <a:gd name="T69" fmla="*/ 0 h 181"/>
                                <a:gd name="T70" fmla="*/ 0 w 236"/>
                                <a:gd name="T71" fmla="*/ 0 h 181"/>
                                <a:gd name="T72" fmla="*/ 0 w 236"/>
                                <a:gd name="T73" fmla="*/ 0 h 181"/>
                                <a:gd name="T74" fmla="*/ 0 w 236"/>
                                <a:gd name="T75" fmla="*/ 0 h 181"/>
                                <a:gd name="T76" fmla="*/ 0 w 236"/>
                                <a:gd name="T77" fmla="*/ 0 h 181"/>
                                <a:gd name="T78" fmla="*/ 0 w 236"/>
                                <a:gd name="T79" fmla="*/ 0 h 181"/>
                                <a:gd name="T80" fmla="*/ 0 w 236"/>
                                <a:gd name="T81" fmla="*/ 0 h 181"/>
                                <a:gd name="T82" fmla="*/ 0 w 236"/>
                                <a:gd name="T83" fmla="*/ 0 h 181"/>
                                <a:gd name="T84" fmla="*/ 0 w 236"/>
                                <a:gd name="T85" fmla="*/ 0 h 181"/>
                                <a:gd name="T86" fmla="*/ 0 w 236"/>
                                <a:gd name="T87" fmla="*/ 0 h 181"/>
                                <a:gd name="T88" fmla="*/ 0 w 236"/>
                                <a:gd name="T89" fmla="*/ 0 h 181"/>
                                <a:gd name="T90" fmla="*/ 0 w 236"/>
                                <a:gd name="T91" fmla="*/ 0 h 181"/>
                                <a:gd name="T92" fmla="*/ 0 w 236"/>
                                <a:gd name="T93" fmla="*/ 0 h 181"/>
                                <a:gd name="T94" fmla="*/ 0 w 236"/>
                                <a:gd name="T95" fmla="*/ 0 h 181"/>
                                <a:gd name="T96" fmla="*/ 0 w 236"/>
                                <a:gd name="T97" fmla="*/ 0 h 181"/>
                                <a:gd name="T98" fmla="*/ 0 w 236"/>
                                <a:gd name="T99" fmla="*/ 0 h 181"/>
                                <a:gd name="T100" fmla="*/ 0 w 236"/>
                                <a:gd name="T101" fmla="*/ 0 h 181"/>
                                <a:gd name="T102" fmla="*/ 0 w 236"/>
                                <a:gd name="T103" fmla="*/ 0 h 181"/>
                                <a:gd name="T104" fmla="*/ 0 w 236"/>
                                <a:gd name="T105" fmla="*/ 0 h 181"/>
                                <a:gd name="T106" fmla="*/ 0 w 236"/>
                                <a:gd name="T107" fmla="*/ 0 h 181"/>
                                <a:gd name="T108" fmla="*/ 0 w 236"/>
                                <a:gd name="T109" fmla="*/ 0 h 181"/>
                                <a:gd name="T110" fmla="*/ 0 w 236"/>
                                <a:gd name="T111" fmla="*/ 0 h 18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6"/>
                                <a:gd name="T169" fmla="*/ 0 h 181"/>
                                <a:gd name="T170" fmla="*/ 236 w 236"/>
                                <a:gd name="T171" fmla="*/ 181 h 18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6" h="181">
                                  <a:moveTo>
                                    <a:pt x="18" y="169"/>
                                  </a:moveTo>
                                  <a:lnTo>
                                    <a:pt x="44" y="155"/>
                                  </a:lnTo>
                                  <a:lnTo>
                                    <a:pt x="59" y="163"/>
                                  </a:lnTo>
                                  <a:lnTo>
                                    <a:pt x="64" y="142"/>
                                  </a:lnTo>
                                  <a:lnTo>
                                    <a:pt x="85" y="146"/>
                                  </a:lnTo>
                                  <a:lnTo>
                                    <a:pt x="90" y="138"/>
                                  </a:lnTo>
                                  <a:lnTo>
                                    <a:pt x="86" y="132"/>
                                  </a:lnTo>
                                  <a:lnTo>
                                    <a:pt x="108" y="109"/>
                                  </a:lnTo>
                                  <a:lnTo>
                                    <a:pt x="121" y="117"/>
                                  </a:lnTo>
                                  <a:lnTo>
                                    <a:pt x="117" y="127"/>
                                  </a:lnTo>
                                  <a:lnTo>
                                    <a:pt x="127" y="132"/>
                                  </a:lnTo>
                                  <a:lnTo>
                                    <a:pt x="124" y="163"/>
                                  </a:lnTo>
                                  <a:lnTo>
                                    <a:pt x="132" y="181"/>
                                  </a:lnTo>
                                  <a:lnTo>
                                    <a:pt x="187" y="148"/>
                                  </a:lnTo>
                                  <a:lnTo>
                                    <a:pt x="197" y="150"/>
                                  </a:lnTo>
                                  <a:lnTo>
                                    <a:pt x="200" y="158"/>
                                  </a:lnTo>
                                  <a:lnTo>
                                    <a:pt x="220" y="153"/>
                                  </a:lnTo>
                                  <a:lnTo>
                                    <a:pt x="233" y="153"/>
                                  </a:lnTo>
                                  <a:lnTo>
                                    <a:pt x="230" y="158"/>
                                  </a:lnTo>
                                  <a:lnTo>
                                    <a:pt x="236" y="158"/>
                                  </a:lnTo>
                                  <a:lnTo>
                                    <a:pt x="230" y="112"/>
                                  </a:lnTo>
                                  <a:lnTo>
                                    <a:pt x="226" y="107"/>
                                  </a:lnTo>
                                  <a:lnTo>
                                    <a:pt x="204" y="109"/>
                                  </a:lnTo>
                                  <a:lnTo>
                                    <a:pt x="194" y="94"/>
                                  </a:lnTo>
                                  <a:lnTo>
                                    <a:pt x="200" y="65"/>
                                  </a:lnTo>
                                  <a:lnTo>
                                    <a:pt x="153" y="73"/>
                                  </a:lnTo>
                                  <a:lnTo>
                                    <a:pt x="139" y="72"/>
                                  </a:lnTo>
                                  <a:lnTo>
                                    <a:pt x="137" y="63"/>
                                  </a:lnTo>
                                  <a:lnTo>
                                    <a:pt x="127" y="60"/>
                                  </a:lnTo>
                                  <a:lnTo>
                                    <a:pt x="109" y="65"/>
                                  </a:lnTo>
                                  <a:lnTo>
                                    <a:pt x="98" y="60"/>
                                  </a:lnTo>
                                  <a:lnTo>
                                    <a:pt x="62" y="60"/>
                                  </a:lnTo>
                                  <a:lnTo>
                                    <a:pt x="59" y="44"/>
                                  </a:lnTo>
                                  <a:lnTo>
                                    <a:pt x="86" y="37"/>
                                  </a:lnTo>
                                  <a:lnTo>
                                    <a:pt x="98" y="42"/>
                                  </a:lnTo>
                                  <a:lnTo>
                                    <a:pt x="111" y="33"/>
                                  </a:lnTo>
                                  <a:lnTo>
                                    <a:pt x="99" y="33"/>
                                  </a:lnTo>
                                  <a:lnTo>
                                    <a:pt x="95" y="21"/>
                                  </a:lnTo>
                                  <a:lnTo>
                                    <a:pt x="104" y="13"/>
                                  </a:lnTo>
                                  <a:lnTo>
                                    <a:pt x="101" y="0"/>
                                  </a:lnTo>
                                  <a:lnTo>
                                    <a:pt x="96" y="0"/>
                                  </a:lnTo>
                                  <a:lnTo>
                                    <a:pt x="75" y="16"/>
                                  </a:lnTo>
                                  <a:lnTo>
                                    <a:pt x="64" y="15"/>
                                  </a:lnTo>
                                  <a:lnTo>
                                    <a:pt x="59" y="23"/>
                                  </a:lnTo>
                                  <a:lnTo>
                                    <a:pt x="59" y="34"/>
                                  </a:lnTo>
                                  <a:lnTo>
                                    <a:pt x="43" y="41"/>
                                  </a:lnTo>
                                  <a:lnTo>
                                    <a:pt x="36" y="59"/>
                                  </a:lnTo>
                                  <a:lnTo>
                                    <a:pt x="5" y="60"/>
                                  </a:lnTo>
                                  <a:lnTo>
                                    <a:pt x="0" y="70"/>
                                  </a:lnTo>
                                  <a:lnTo>
                                    <a:pt x="8" y="81"/>
                                  </a:lnTo>
                                  <a:lnTo>
                                    <a:pt x="21" y="85"/>
                                  </a:lnTo>
                                  <a:lnTo>
                                    <a:pt x="20" y="98"/>
                                  </a:lnTo>
                                  <a:lnTo>
                                    <a:pt x="29" y="117"/>
                                  </a:lnTo>
                                  <a:lnTo>
                                    <a:pt x="15" y="140"/>
                                  </a:lnTo>
                                  <a:lnTo>
                                    <a:pt x="5" y="156"/>
                                  </a:lnTo>
                                  <a:lnTo>
                                    <a:pt x="18" y="169"/>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75" name="Freeform 1754"/>
                            <p:cNvSpPr>
                              <a:spLocks/>
                            </p:cNvSpPr>
                            <p:nvPr/>
                          </p:nvSpPr>
                          <p:spPr bwMode="auto">
                            <a:xfrm>
                              <a:off x="4171" y="2365"/>
                              <a:ext cx="108" cy="83"/>
                            </a:xfrm>
                            <a:custGeom>
                              <a:avLst/>
                              <a:gdLst>
                                <a:gd name="T0" fmla="*/ 0 w 236"/>
                                <a:gd name="T1" fmla="*/ 0 h 181"/>
                                <a:gd name="T2" fmla="*/ 0 w 236"/>
                                <a:gd name="T3" fmla="*/ 0 h 181"/>
                                <a:gd name="T4" fmla="*/ 0 w 236"/>
                                <a:gd name="T5" fmla="*/ 0 h 181"/>
                                <a:gd name="T6" fmla="*/ 0 w 236"/>
                                <a:gd name="T7" fmla="*/ 0 h 181"/>
                                <a:gd name="T8" fmla="*/ 0 w 236"/>
                                <a:gd name="T9" fmla="*/ 0 h 181"/>
                                <a:gd name="T10" fmla="*/ 0 w 236"/>
                                <a:gd name="T11" fmla="*/ 0 h 181"/>
                                <a:gd name="T12" fmla="*/ 0 w 236"/>
                                <a:gd name="T13" fmla="*/ 0 h 181"/>
                                <a:gd name="T14" fmla="*/ 0 w 236"/>
                                <a:gd name="T15" fmla="*/ 0 h 181"/>
                                <a:gd name="T16" fmla="*/ 0 w 236"/>
                                <a:gd name="T17" fmla="*/ 0 h 181"/>
                                <a:gd name="T18" fmla="*/ 0 w 236"/>
                                <a:gd name="T19" fmla="*/ 0 h 181"/>
                                <a:gd name="T20" fmla="*/ 0 w 236"/>
                                <a:gd name="T21" fmla="*/ 0 h 181"/>
                                <a:gd name="T22" fmla="*/ 0 w 236"/>
                                <a:gd name="T23" fmla="*/ 0 h 181"/>
                                <a:gd name="T24" fmla="*/ 0 w 236"/>
                                <a:gd name="T25" fmla="*/ 0 h 181"/>
                                <a:gd name="T26" fmla="*/ 0 w 236"/>
                                <a:gd name="T27" fmla="*/ 0 h 181"/>
                                <a:gd name="T28" fmla="*/ 0 w 236"/>
                                <a:gd name="T29" fmla="*/ 0 h 181"/>
                                <a:gd name="T30" fmla="*/ 0 w 236"/>
                                <a:gd name="T31" fmla="*/ 0 h 181"/>
                                <a:gd name="T32" fmla="*/ 0 w 236"/>
                                <a:gd name="T33" fmla="*/ 0 h 181"/>
                                <a:gd name="T34" fmla="*/ 0 w 236"/>
                                <a:gd name="T35" fmla="*/ 0 h 181"/>
                                <a:gd name="T36" fmla="*/ 0 w 236"/>
                                <a:gd name="T37" fmla="*/ 0 h 181"/>
                                <a:gd name="T38" fmla="*/ 0 w 236"/>
                                <a:gd name="T39" fmla="*/ 0 h 181"/>
                                <a:gd name="T40" fmla="*/ 0 w 236"/>
                                <a:gd name="T41" fmla="*/ 0 h 181"/>
                                <a:gd name="T42" fmla="*/ 0 w 236"/>
                                <a:gd name="T43" fmla="*/ 0 h 181"/>
                                <a:gd name="T44" fmla="*/ 0 w 236"/>
                                <a:gd name="T45" fmla="*/ 0 h 181"/>
                                <a:gd name="T46" fmla="*/ 0 w 236"/>
                                <a:gd name="T47" fmla="*/ 0 h 181"/>
                                <a:gd name="T48" fmla="*/ 0 w 236"/>
                                <a:gd name="T49" fmla="*/ 0 h 181"/>
                                <a:gd name="T50" fmla="*/ 0 w 236"/>
                                <a:gd name="T51" fmla="*/ 0 h 181"/>
                                <a:gd name="T52" fmla="*/ 0 w 236"/>
                                <a:gd name="T53" fmla="*/ 0 h 181"/>
                                <a:gd name="T54" fmla="*/ 0 w 236"/>
                                <a:gd name="T55" fmla="*/ 0 h 181"/>
                                <a:gd name="T56" fmla="*/ 0 w 236"/>
                                <a:gd name="T57" fmla="*/ 0 h 181"/>
                                <a:gd name="T58" fmla="*/ 0 w 236"/>
                                <a:gd name="T59" fmla="*/ 0 h 181"/>
                                <a:gd name="T60" fmla="*/ 0 w 236"/>
                                <a:gd name="T61" fmla="*/ 0 h 181"/>
                                <a:gd name="T62" fmla="*/ 0 w 236"/>
                                <a:gd name="T63" fmla="*/ 0 h 181"/>
                                <a:gd name="T64" fmla="*/ 0 w 236"/>
                                <a:gd name="T65" fmla="*/ 0 h 181"/>
                                <a:gd name="T66" fmla="*/ 0 w 236"/>
                                <a:gd name="T67" fmla="*/ 0 h 181"/>
                                <a:gd name="T68" fmla="*/ 0 w 236"/>
                                <a:gd name="T69" fmla="*/ 0 h 181"/>
                                <a:gd name="T70" fmla="*/ 0 w 236"/>
                                <a:gd name="T71" fmla="*/ 0 h 181"/>
                                <a:gd name="T72" fmla="*/ 0 w 236"/>
                                <a:gd name="T73" fmla="*/ 0 h 181"/>
                                <a:gd name="T74" fmla="*/ 0 w 236"/>
                                <a:gd name="T75" fmla="*/ 0 h 181"/>
                                <a:gd name="T76" fmla="*/ 0 w 236"/>
                                <a:gd name="T77" fmla="*/ 0 h 181"/>
                                <a:gd name="T78" fmla="*/ 0 w 236"/>
                                <a:gd name="T79" fmla="*/ 0 h 181"/>
                                <a:gd name="T80" fmla="*/ 0 w 236"/>
                                <a:gd name="T81" fmla="*/ 0 h 181"/>
                                <a:gd name="T82" fmla="*/ 0 w 236"/>
                                <a:gd name="T83" fmla="*/ 0 h 181"/>
                                <a:gd name="T84" fmla="*/ 0 w 236"/>
                                <a:gd name="T85" fmla="*/ 0 h 181"/>
                                <a:gd name="T86" fmla="*/ 0 w 236"/>
                                <a:gd name="T87" fmla="*/ 0 h 181"/>
                                <a:gd name="T88" fmla="*/ 0 w 236"/>
                                <a:gd name="T89" fmla="*/ 0 h 181"/>
                                <a:gd name="T90" fmla="*/ 0 w 236"/>
                                <a:gd name="T91" fmla="*/ 0 h 181"/>
                                <a:gd name="T92" fmla="*/ 0 w 236"/>
                                <a:gd name="T93" fmla="*/ 0 h 181"/>
                                <a:gd name="T94" fmla="*/ 0 w 236"/>
                                <a:gd name="T95" fmla="*/ 0 h 181"/>
                                <a:gd name="T96" fmla="*/ 0 w 236"/>
                                <a:gd name="T97" fmla="*/ 0 h 181"/>
                                <a:gd name="T98" fmla="*/ 0 w 236"/>
                                <a:gd name="T99" fmla="*/ 0 h 181"/>
                                <a:gd name="T100" fmla="*/ 0 w 236"/>
                                <a:gd name="T101" fmla="*/ 0 h 181"/>
                                <a:gd name="T102" fmla="*/ 0 w 236"/>
                                <a:gd name="T103" fmla="*/ 0 h 181"/>
                                <a:gd name="T104" fmla="*/ 0 w 236"/>
                                <a:gd name="T105" fmla="*/ 0 h 181"/>
                                <a:gd name="T106" fmla="*/ 0 w 236"/>
                                <a:gd name="T107" fmla="*/ 0 h 181"/>
                                <a:gd name="T108" fmla="*/ 0 w 236"/>
                                <a:gd name="T109" fmla="*/ 0 h 181"/>
                                <a:gd name="T110" fmla="*/ 0 w 236"/>
                                <a:gd name="T111" fmla="*/ 0 h 18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6"/>
                                <a:gd name="T169" fmla="*/ 0 h 181"/>
                                <a:gd name="T170" fmla="*/ 236 w 236"/>
                                <a:gd name="T171" fmla="*/ 181 h 18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6" h="181">
                                  <a:moveTo>
                                    <a:pt x="18" y="169"/>
                                  </a:moveTo>
                                  <a:lnTo>
                                    <a:pt x="44" y="155"/>
                                  </a:lnTo>
                                  <a:lnTo>
                                    <a:pt x="59" y="163"/>
                                  </a:lnTo>
                                  <a:lnTo>
                                    <a:pt x="64" y="142"/>
                                  </a:lnTo>
                                  <a:lnTo>
                                    <a:pt x="85" y="146"/>
                                  </a:lnTo>
                                  <a:lnTo>
                                    <a:pt x="90" y="138"/>
                                  </a:lnTo>
                                  <a:lnTo>
                                    <a:pt x="86" y="132"/>
                                  </a:lnTo>
                                  <a:lnTo>
                                    <a:pt x="108" y="109"/>
                                  </a:lnTo>
                                  <a:lnTo>
                                    <a:pt x="121" y="117"/>
                                  </a:lnTo>
                                  <a:lnTo>
                                    <a:pt x="117" y="127"/>
                                  </a:lnTo>
                                  <a:lnTo>
                                    <a:pt x="127" y="132"/>
                                  </a:lnTo>
                                  <a:lnTo>
                                    <a:pt x="124" y="163"/>
                                  </a:lnTo>
                                  <a:lnTo>
                                    <a:pt x="132" y="181"/>
                                  </a:lnTo>
                                  <a:lnTo>
                                    <a:pt x="187" y="148"/>
                                  </a:lnTo>
                                  <a:lnTo>
                                    <a:pt x="197" y="150"/>
                                  </a:lnTo>
                                  <a:lnTo>
                                    <a:pt x="200" y="158"/>
                                  </a:lnTo>
                                  <a:lnTo>
                                    <a:pt x="220" y="153"/>
                                  </a:lnTo>
                                  <a:lnTo>
                                    <a:pt x="233" y="153"/>
                                  </a:lnTo>
                                  <a:lnTo>
                                    <a:pt x="230" y="158"/>
                                  </a:lnTo>
                                  <a:lnTo>
                                    <a:pt x="236" y="158"/>
                                  </a:lnTo>
                                  <a:lnTo>
                                    <a:pt x="230" y="112"/>
                                  </a:lnTo>
                                  <a:lnTo>
                                    <a:pt x="226" y="107"/>
                                  </a:lnTo>
                                  <a:lnTo>
                                    <a:pt x="204" y="109"/>
                                  </a:lnTo>
                                  <a:lnTo>
                                    <a:pt x="194" y="94"/>
                                  </a:lnTo>
                                  <a:lnTo>
                                    <a:pt x="200" y="65"/>
                                  </a:lnTo>
                                  <a:lnTo>
                                    <a:pt x="153" y="73"/>
                                  </a:lnTo>
                                  <a:lnTo>
                                    <a:pt x="139" y="72"/>
                                  </a:lnTo>
                                  <a:lnTo>
                                    <a:pt x="137" y="63"/>
                                  </a:lnTo>
                                  <a:lnTo>
                                    <a:pt x="127" y="60"/>
                                  </a:lnTo>
                                  <a:lnTo>
                                    <a:pt x="109" y="65"/>
                                  </a:lnTo>
                                  <a:lnTo>
                                    <a:pt x="98" y="60"/>
                                  </a:lnTo>
                                  <a:lnTo>
                                    <a:pt x="62" y="60"/>
                                  </a:lnTo>
                                  <a:lnTo>
                                    <a:pt x="59" y="44"/>
                                  </a:lnTo>
                                  <a:lnTo>
                                    <a:pt x="86" y="37"/>
                                  </a:lnTo>
                                  <a:lnTo>
                                    <a:pt x="98" y="42"/>
                                  </a:lnTo>
                                  <a:lnTo>
                                    <a:pt x="111" y="33"/>
                                  </a:lnTo>
                                  <a:lnTo>
                                    <a:pt x="99" y="33"/>
                                  </a:lnTo>
                                  <a:lnTo>
                                    <a:pt x="95" y="21"/>
                                  </a:lnTo>
                                  <a:lnTo>
                                    <a:pt x="104" y="13"/>
                                  </a:lnTo>
                                  <a:lnTo>
                                    <a:pt x="101" y="0"/>
                                  </a:lnTo>
                                  <a:lnTo>
                                    <a:pt x="96" y="0"/>
                                  </a:lnTo>
                                  <a:lnTo>
                                    <a:pt x="75" y="16"/>
                                  </a:lnTo>
                                  <a:lnTo>
                                    <a:pt x="64" y="15"/>
                                  </a:lnTo>
                                  <a:lnTo>
                                    <a:pt x="59" y="23"/>
                                  </a:lnTo>
                                  <a:lnTo>
                                    <a:pt x="59" y="34"/>
                                  </a:lnTo>
                                  <a:lnTo>
                                    <a:pt x="43" y="41"/>
                                  </a:lnTo>
                                  <a:lnTo>
                                    <a:pt x="36" y="59"/>
                                  </a:lnTo>
                                  <a:lnTo>
                                    <a:pt x="5" y="60"/>
                                  </a:lnTo>
                                  <a:lnTo>
                                    <a:pt x="0" y="70"/>
                                  </a:lnTo>
                                  <a:lnTo>
                                    <a:pt x="8" y="81"/>
                                  </a:lnTo>
                                  <a:lnTo>
                                    <a:pt x="21" y="85"/>
                                  </a:lnTo>
                                  <a:lnTo>
                                    <a:pt x="20" y="98"/>
                                  </a:lnTo>
                                  <a:lnTo>
                                    <a:pt x="29" y="117"/>
                                  </a:lnTo>
                                  <a:lnTo>
                                    <a:pt x="15" y="140"/>
                                  </a:lnTo>
                                  <a:lnTo>
                                    <a:pt x="5" y="156"/>
                                  </a:lnTo>
                                  <a:lnTo>
                                    <a:pt x="18" y="169"/>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76" name="Freeform 1755"/>
                            <p:cNvSpPr>
                              <a:spLocks/>
                            </p:cNvSpPr>
                            <p:nvPr/>
                          </p:nvSpPr>
                          <p:spPr bwMode="auto">
                            <a:xfrm>
                              <a:off x="3539" y="1555"/>
                              <a:ext cx="5" cy="7"/>
                            </a:xfrm>
                            <a:custGeom>
                              <a:avLst/>
                              <a:gdLst>
                                <a:gd name="T0" fmla="*/ 1 w 10"/>
                                <a:gd name="T1" fmla="*/ 0 h 16"/>
                                <a:gd name="T2" fmla="*/ 0 w 10"/>
                                <a:gd name="T3" fmla="*/ 0 h 16"/>
                                <a:gd name="T4" fmla="*/ 1 w 10"/>
                                <a:gd name="T5" fmla="*/ 0 h 16"/>
                                <a:gd name="T6" fmla="*/ 1 w 10"/>
                                <a:gd name="T7" fmla="*/ 0 h 16"/>
                                <a:gd name="T8" fmla="*/ 0 60000 65536"/>
                                <a:gd name="T9" fmla="*/ 0 60000 65536"/>
                                <a:gd name="T10" fmla="*/ 0 60000 65536"/>
                                <a:gd name="T11" fmla="*/ 0 60000 65536"/>
                                <a:gd name="T12" fmla="*/ 0 w 10"/>
                                <a:gd name="T13" fmla="*/ 0 h 16"/>
                                <a:gd name="T14" fmla="*/ 10 w 10"/>
                                <a:gd name="T15" fmla="*/ 16 h 16"/>
                              </a:gdLst>
                              <a:ahLst/>
                              <a:cxnLst>
                                <a:cxn ang="T8">
                                  <a:pos x="T0" y="T1"/>
                                </a:cxn>
                                <a:cxn ang="T9">
                                  <a:pos x="T2" y="T3"/>
                                </a:cxn>
                                <a:cxn ang="T10">
                                  <a:pos x="T4" y="T5"/>
                                </a:cxn>
                                <a:cxn ang="T11">
                                  <a:pos x="T6" y="T7"/>
                                </a:cxn>
                              </a:cxnLst>
                              <a:rect l="T12" t="T13" r="T14" b="T15"/>
                              <a:pathLst>
                                <a:path w="10" h="16">
                                  <a:moveTo>
                                    <a:pt x="8" y="16"/>
                                  </a:moveTo>
                                  <a:lnTo>
                                    <a:pt x="0" y="0"/>
                                  </a:lnTo>
                                  <a:lnTo>
                                    <a:pt x="10" y="3"/>
                                  </a:lnTo>
                                  <a:lnTo>
                                    <a:pt x="8" y="16"/>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77" name="Freeform 1756"/>
                            <p:cNvSpPr>
                              <a:spLocks/>
                            </p:cNvSpPr>
                            <p:nvPr/>
                          </p:nvSpPr>
                          <p:spPr bwMode="auto">
                            <a:xfrm>
                              <a:off x="3539" y="1555"/>
                              <a:ext cx="5" cy="7"/>
                            </a:xfrm>
                            <a:custGeom>
                              <a:avLst/>
                              <a:gdLst>
                                <a:gd name="T0" fmla="*/ 1 w 10"/>
                                <a:gd name="T1" fmla="*/ 0 h 16"/>
                                <a:gd name="T2" fmla="*/ 0 w 10"/>
                                <a:gd name="T3" fmla="*/ 0 h 16"/>
                                <a:gd name="T4" fmla="*/ 1 w 10"/>
                                <a:gd name="T5" fmla="*/ 0 h 16"/>
                                <a:gd name="T6" fmla="*/ 1 w 10"/>
                                <a:gd name="T7" fmla="*/ 0 h 16"/>
                                <a:gd name="T8" fmla="*/ 0 60000 65536"/>
                                <a:gd name="T9" fmla="*/ 0 60000 65536"/>
                                <a:gd name="T10" fmla="*/ 0 60000 65536"/>
                                <a:gd name="T11" fmla="*/ 0 60000 65536"/>
                                <a:gd name="T12" fmla="*/ 0 w 10"/>
                                <a:gd name="T13" fmla="*/ 0 h 16"/>
                                <a:gd name="T14" fmla="*/ 10 w 10"/>
                                <a:gd name="T15" fmla="*/ 16 h 16"/>
                              </a:gdLst>
                              <a:ahLst/>
                              <a:cxnLst>
                                <a:cxn ang="T8">
                                  <a:pos x="T0" y="T1"/>
                                </a:cxn>
                                <a:cxn ang="T9">
                                  <a:pos x="T2" y="T3"/>
                                </a:cxn>
                                <a:cxn ang="T10">
                                  <a:pos x="T4" y="T5"/>
                                </a:cxn>
                                <a:cxn ang="T11">
                                  <a:pos x="T6" y="T7"/>
                                </a:cxn>
                              </a:cxnLst>
                              <a:rect l="T12" t="T13" r="T14" b="T15"/>
                              <a:pathLst>
                                <a:path w="10" h="16">
                                  <a:moveTo>
                                    <a:pt x="8" y="16"/>
                                  </a:moveTo>
                                  <a:lnTo>
                                    <a:pt x="0" y="0"/>
                                  </a:lnTo>
                                  <a:lnTo>
                                    <a:pt x="10" y="3"/>
                                  </a:lnTo>
                                  <a:lnTo>
                                    <a:pt x="8" y="16"/>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78" name="Freeform 1757"/>
                            <p:cNvSpPr>
                              <a:spLocks/>
                            </p:cNvSpPr>
                            <p:nvPr/>
                          </p:nvSpPr>
                          <p:spPr bwMode="auto">
                            <a:xfrm>
                              <a:off x="3562" y="1539"/>
                              <a:ext cx="11" cy="5"/>
                            </a:xfrm>
                            <a:custGeom>
                              <a:avLst/>
                              <a:gdLst>
                                <a:gd name="T0" fmla="*/ 0 w 24"/>
                                <a:gd name="T1" fmla="*/ 0 h 12"/>
                                <a:gd name="T2" fmla="*/ 0 w 24"/>
                                <a:gd name="T3" fmla="*/ 0 h 12"/>
                                <a:gd name="T4" fmla="*/ 0 w 24"/>
                                <a:gd name="T5" fmla="*/ 0 h 12"/>
                                <a:gd name="T6" fmla="*/ 0 w 24"/>
                                <a:gd name="T7" fmla="*/ 0 h 12"/>
                                <a:gd name="T8" fmla="*/ 0 60000 65536"/>
                                <a:gd name="T9" fmla="*/ 0 60000 65536"/>
                                <a:gd name="T10" fmla="*/ 0 60000 65536"/>
                                <a:gd name="T11" fmla="*/ 0 60000 65536"/>
                                <a:gd name="T12" fmla="*/ 0 w 24"/>
                                <a:gd name="T13" fmla="*/ 0 h 12"/>
                                <a:gd name="T14" fmla="*/ 24 w 24"/>
                                <a:gd name="T15" fmla="*/ 12 h 12"/>
                              </a:gdLst>
                              <a:ahLst/>
                              <a:cxnLst>
                                <a:cxn ang="T8">
                                  <a:pos x="T0" y="T1"/>
                                </a:cxn>
                                <a:cxn ang="T9">
                                  <a:pos x="T2" y="T3"/>
                                </a:cxn>
                                <a:cxn ang="T10">
                                  <a:pos x="T4" y="T5"/>
                                </a:cxn>
                                <a:cxn ang="T11">
                                  <a:pos x="T6" y="T7"/>
                                </a:cxn>
                              </a:cxnLst>
                              <a:rect l="T12" t="T13" r="T14" b="T15"/>
                              <a:pathLst>
                                <a:path w="24" h="12">
                                  <a:moveTo>
                                    <a:pt x="18" y="0"/>
                                  </a:moveTo>
                                  <a:lnTo>
                                    <a:pt x="24" y="12"/>
                                  </a:lnTo>
                                  <a:lnTo>
                                    <a:pt x="0" y="7"/>
                                  </a:lnTo>
                                  <a:lnTo>
                                    <a:pt x="18"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79" name="Freeform 1758"/>
                            <p:cNvSpPr>
                              <a:spLocks/>
                            </p:cNvSpPr>
                            <p:nvPr/>
                          </p:nvSpPr>
                          <p:spPr bwMode="auto">
                            <a:xfrm>
                              <a:off x="3562" y="1539"/>
                              <a:ext cx="11" cy="5"/>
                            </a:xfrm>
                            <a:custGeom>
                              <a:avLst/>
                              <a:gdLst>
                                <a:gd name="T0" fmla="*/ 0 w 24"/>
                                <a:gd name="T1" fmla="*/ 0 h 12"/>
                                <a:gd name="T2" fmla="*/ 0 w 24"/>
                                <a:gd name="T3" fmla="*/ 0 h 12"/>
                                <a:gd name="T4" fmla="*/ 0 w 24"/>
                                <a:gd name="T5" fmla="*/ 0 h 12"/>
                                <a:gd name="T6" fmla="*/ 0 w 24"/>
                                <a:gd name="T7" fmla="*/ 0 h 12"/>
                                <a:gd name="T8" fmla="*/ 0 60000 65536"/>
                                <a:gd name="T9" fmla="*/ 0 60000 65536"/>
                                <a:gd name="T10" fmla="*/ 0 60000 65536"/>
                                <a:gd name="T11" fmla="*/ 0 60000 65536"/>
                                <a:gd name="T12" fmla="*/ 0 w 24"/>
                                <a:gd name="T13" fmla="*/ 0 h 12"/>
                                <a:gd name="T14" fmla="*/ 24 w 24"/>
                                <a:gd name="T15" fmla="*/ 12 h 12"/>
                              </a:gdLst>
                              <a:ahLst/>
                              <a:cxnLst>
                                <a:cxn ang="T8">
                                  <a:pos x="T0" y="T1"/>
                                </a:cxn>
                                <a:cxn ang="T9">
                                  <a:pos x="T2" y="T3"/>
                                </a:cxn>
                                <a:cxn ang="T10">
                                  <a:pos x="T4" y="T5"/>
                                </a:cxn>
                                <a:cxn ang="T11">
                                  <a:pos x="T6" y="T7"/>
                                </a:cxn>
                              </a:cxnLst>
                              <a:rect l="T12" t="T13" r="T14" b="T15"/>
                              <a:pathLst>
                                <a:path w="24" h="12">
                                  <a:moveTo>
                                    <a:pt x="18" y="0"/>
                                  </a:moveTo>
                                  <a:lnTo>
                                    <a:pt x="24" y="12"/>
                                  </a:lnTo>
                                  <a:lnTo>
                                    <a:pt x="0" y="7"/>
                                  </a:lnTo>
                                  <a:lnTo>
                                    <a:pt x="18"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80" name="Freeform 1759"/>
                            <p:cNvSpPr>
                              <a:spLocks/>
                            </p:cNvSpPr>
                            <p:nvPr/>
                          </p:nvSpPr>
                          <p:spPr bwMode="auto">
                            <a:xfrm>
                              <a:off x="3528" y="1561"/>
                              <a:ext cx="11" cy="12"/>
                            </a:xfrm>
                            <a:custGeom>
                              <a:avLst/>
                              <a:gdLst>
                                <a:gd name="T0" fmla="*/ 1 w 22"/>
                                <a:gd name="T1" fmla="*/ 0 h 27"/>
                                <a:gd name="T2" fmla="*/ 1 w 22"/>
                                <a:gd name="T3" fmla="*/ 0 h 27"/>
                                <a:gd name="T4" fmla="*/ 0 w 22"/>
                                <a:gd name="T5" fmla="*/ 0 h 27"/>
                                <a:gd name="T6" fmla="*/ 1 w 22"/>
                                <a:gd name="T7" fmla="*/ 0 h 27"/>
                                <a:gd name="T8" fmla="*/ 1 w 22"/>
                                <a:gd name="T9" fmla="*/ 0 h 27"/>
                                <a:gd name="T10" fmla="*/ 1 w 22"/>
                                <a:gd name="T11" fmla="*/ 0 h 27"/>
                                <a:gd name="T12" fmla="*/ 0 60000 65536"/>
                                <a:gd name="T13" fmla="*/ 0 60000 65536"/>
                                <a:gd name="T14" fmla="*/ 0 60000 65536"/>
                                <a:gd name="T15" fmla="*/ 0 60000 65536"/>
                                <a:gd name="T16" fmla="*/ 0 60000 65536"/>
                                <a:gd name="T17" fmla="*/ 0 60000 65536"/>
                                <a:gd name="T18" fmla="*/ 0 w 22"/>
                                <a:gd name="T19" fmla="*/ 0 h 27"/>
                                <a:gd name="T20" fmla="*/ 22 w 22"/>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2" h="27">
                                  <a:moveTo>
                                    <a:pt x="13" y="22"/>
                                  </a:moveTo>
                                  <a:lnTo>
                                    <a:pt x="3" y="27"/>
                                  </a:lnTo>
                                  <a:lnTo>
                                    <a:pt x="0" y="11"/>
                                  </a:lnTo>
                                  <a:lnTo>
                                    <a:pt x="16" y="0"/>
                                  </a:lnTo>
                                  <a:lnTo>
                                    <a:pt x="22" y="11"/>
                                  </a:lnTo>
                                  <a:lnTo>
                                    <a:pt x="13" y="2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81" name="Freeform 1760"/>
                            <p:cNvSpPr>
                              <a:spLocks/>
                            </p:cNvSpPr>
                            <p:nvPr/>
                          </p:nvSpPr>
                          <p:spPr bwMode="auto">
                            <a:xfrm>
                              <a:off x="3528" y="1561"/>
                              <a:ext cx="11" cy="12"/>
                            </a:xfrm>
                            <a:custGeom>
                              <a:avLst/>
                              <a:gdLst>
                                <a:gd name="T0" fmla="*/ 1 w 22"/>
                                <a:gd name="T1" fmla="*/ 0 h 27"/>
                                <a:gd name="T2" fmla="*/ 1 w 22"/>
                                <a:gd name="T3" fmla="*/ 0 h 27"/>
                                <a:gd name="T4" fmla="*/ 0 w 22"/>
                                <a:gd name="T5" fmla="*/ 0 h 27"/>
                                <a:gd name="T6" fmla="*/ 1 w 22"/>
                                <a:gd name="T7" fmla="*/ 0 h 27"/>
                                <a:gd name="T8" fmla="*/ 1 w 22"/>
                                <a:gd name="T9" fmla="*/ 0 h 27"/>
                                <a:gd name="T10" fmla="*/ 1 w 22"/>
                                <a:gd name="T11" fmla="*/ 0 h 27"/>
                                <a:gd name="T12" fmla="*/ 0 60000 65536"/>
                                <a:gd name="T13" fmla="*/ 0 60000 65536"/>
                                <a:gd name="T14" fmla="*/ 0 60000 65536"/>
                                <a:gd name="T15" fmla="*/ 0 60000 65536"/>
                                <a:gd name="T16" fmla="*/ 0 60000 65536"/>
                                <a:gd name="T17" fmla="*/ 0 60000 65536"/>
                                <a:gd name="T18" fmla="*/ 0 w 22"/>
                                <a:gd name="T19" fmla="*/ 0 h 27"/>
                                <a:gd name="T20" fmla="*/ 22 w 22"/>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2" h="27">
                                  <a:moveTo>
                                    <a:pt x="13" y="22"/>
                                  </a:moveTo>
                                  <a:lnTo>
                                    <a:pt x="3" y="27"/>
                                  </a:lnTo>
                                  <a:lnTo>
                                    <a:pt x="0" y="11"/>
                                  </a:lnTo>
                                  <a:lnTo>
                                    <a:pt x="16" y="0"/>
                                  </a:lnTo>
                                  <a:lnTo>
                                    <a:pt x="22" y="11"/>
                                  </a:lnTo>
                                  <a:lnTo>
                                    <a:pt x="13" y="22"/>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82" name="Freeform 1761"/>
                            <p:cNvSpPr>
                              <a:spLocks/>
                            </p:cNvSpPr>
                            <p:nvPr/>
                          </p:nvSpPr>
                          <p:spPr bwMode="auto">
                            <a:xfrm>
                              <a:off x="3516" y="1557"/>
                              <a:ext cx="16" cy="9"/>
                            </a:xfrm>
                            <a:custGeom>
                              <a:avLst/>
                              <a:gdLst>
                                <a:gd name="T0" fmla="*/ 0 w 36"/>
                                <a:gd name="T1" fmla="*/ 0 h 20"/>
                                <a:gd name="T2" fmla="*/ 0 w 36"/>
                                <a:gd name="T3" fmla="*/ 0 h 20"/>
                                <a:gd name="T4" fmla="*/ 0 w 36"/>
                                <a:gd name="T5" fmla="*/ 0 h 20"/>
                                <a:gd name="T6" fmla="*/ 0 w 36"/>
                                <a:gd name="T7" fmla="*/ 0 h 20"/>
                                <a:gd name="T8" fmla="*/ 0 w 36"/>
                                <a:gd name="T9" fmla="*/ 0 h 20"/>
                                <a:gd name="T10" fmla="*/ 0 60000 65536"/>
                                <a:gd name="T11" fmla="*/ 0 60000 65536"/>
                                <a:gd name="T12" fmla="*/ 0 60000 65536"/>
                                <a:gd name="T13" fmla="*/ 0 60000 65536"/>
                                <a:gd name="T14" fmla="*/ 0 60000 65536"/>
                                <a:gd name="T15" fmla="*/ 0 w 36"/>
                                <a:gd name="T16" fmla="*/ 0 h 20"/>
                                <a:gd name="T17" fmla="*/ 36 w 36"/>
                                <a:gd name="T18" fmla="*/ 20 h 20"/>
                              </a:gdLst>
                              <a:ahLst/>
                              <a:cxnLst>
                                <a:cxn ang="T10">
                                  <a:pos x="T0" y="T1"/>
                                </a:cxn>
                                <a:cxn ang="T11">
                                  <a:pos x="T2" y="T3"/>
                                </a:cxn>
                                <a:cxn ang="T12">
                                  <a:pos x="T4" y="T5"/>
                                </a:cxn>
                                <a:cxn ang="T13">
                                  <a:pos x="T6" y="T7"/>
                                </a:cxn>
                                <a:cxn ang="T14">
                                  <a:pos x="T8" y="T9"/>
                                </a:cxn>
                              </a:cxnLst>
                              <a:rect l="T15" t="T16" r="T17" b="T18"/>
                              <a:pathLst>
                                <a:path w="36" h="20">
                                  <a:moveTo>
                                    <a:pt x="10" y="0"/>
                                  </a:moveTo>
                                  <a:lnTo>
                                    <a:pt x="36" y="4"/>
                                  </a:lnTo>
                                  <a:lnTo>
                                    <a:pt x="8" y="20"/>
                                  </a:lnTo>
                                  <a:lnTo>
                                    <a:pt x="0" y="7"/>
                                  </a:lnTo>
                                  <a:lnTo>
                                    <a:pt x="1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83" name="Freeform 1762"/>
                            <p:cNvSpPr>
                              <a:spLocks/>
                            </p:cNvSpPr>
                            <p:nvPr/>
                          </p:nvSpPr>
                          <p:spPr bwMode="auto">
                            <a:xfrm>
                              <a:off x="3516" y="1557"/>
                              <a:ext cx="16" cy="9"/>
                            </a:xfrm>
                            <a:custGeom>
                              <a:avLst/>
                              <a:gdLst>
                                <a:gd name="T0" fmla="*/ 0 w 36"/>
                                <a:gd name="T1" fmla="*/ 0 h 20"/>
                                <a:gd name="T2" fmla="*/ 0 w 36"/>
                                <a:gd name="T3" fmla="*/ 0 h 20"/>
                                <a:gd name="T4" fmla="*/ 0 w 36"/>
                                <a:gd name="T5" fmla="*/ 0 h 20"/>
                                <a:gd name="T6" fmla="*/ 0 w 36"/>
                                <a:gd name="T7" fmla="*/ 0 h 20"/>
                                <a:gd name="T8" fmla="*/ 0 w 36"/>
                                <a:gd name="T9" fmla="*/ 0 h 20"/>
                                <a:gd name="T10" fmla="*/ 0 60000 65536"/>
                                <a:gd name="T11" fmla="*/ 0 60000 65536"/>
                                <a:gd name="T12" fmla="*/ 0 60000 65536"/>
                                <a:gd name="T13" fmla="*/ 0 60000 65536"/>
                                <a:gd name="T14" fmla="*/ 0 60000 65536"/>
                                <a:gd name="T15" fmla="*/ 0 w 36"/>
                                <a:gd name="T16" fmla="*/ 0 h 20"/>
                                <a:gd name="T17" fmla="*/ 36 w 36"/>
                                <a:gd name="T18" fmla="*/ 20 h 20"/>
                              </a:gdLst>
                              <a:ahLst/>
                              <a:cxnLst>
                                <a:cxn ang="T10">
                                  <a:pos x="T0" y="T1"/>
                                </a:cxn>
                                <a:cxn ang="T11">
                                  <a:pos x="T2" y="T3"/>
                                </a:cxn>
                                <a:cxn ang="T12">
                                  <a:pos x="T4" y="T5"/>
                                </a:cxn>
                                <a:cxn ang="T13">
                                  <a:pos x="T6" y="T7"/>
                                </a:cxn>
                                <a:cxn ang="T14">
                                  <a:pos x="T8" y="T9"/>
                                </a:cxn>
                              </a:cxnLst>
                              <a:rect l="T15" t="T16" r="T17" b="T18"/>
                              <a:pathLst>
                                <a:path w="36" h="20">
                                  <a:moveTo>
                                    <a:pt x="10" y="0"/>
                                  </a:moveTo>
                                  <a:lnTo>
                                    <a:pt x="36" y="4"/>
                                  </a:lnTo>
                                  <a:lnTo>
                                    <a:pt x="8" y="20"/>
                                  </a:lnTo>
                                  <a:lnTo>
                                    <a:pt x="0" y="7"/>
                                  </a:lnTo>
                                  <a:lnTo>
                                    <a:pt x="10"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84" name="Freeform 1763"/>
                            <p:cNvSpPr>
                              <a:spLocks/>
                            </p:cNvSpPr>
                            <p:nvPr/>
                          </p:nvSpPr>
                          <p:spPr bwMode="auto">
                            <a:xfrm>
                              <a:off x="3522" y="1571"/>
                              <a:ext cx="6" cy="4"/>
                            </a:xfrm>
                            <a:custGeom>
                              <a:avLst/>
                              <a:gdLst>
                                <a:gd name="T0" fmla="*/ 0 w 15"/>
                                <a:gd name="T1" fmla="*/ 0 h 10"/>
                                <a:gd name="T2" fmla="*/ 0 w 15"/>
                                <a:gd name="T3" fmla="*/ 0 h 10"/>
                                <a:gd name="T4" fmla="*/ 0 w 15"/>
                                <a:gd name="T5" fmla="*/ 0 h 10"/>
                                <a:gd name="T6" fmla="*/ 0 w 15"/>
                                <a:gd name="T7" fmla="*/ 0 h 10"/>
                                <a:gd name="T8" fmla="*/ 0 w 15"/>
                                <a:gd name="T9" fmla="*/ 0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8" y="10"/>
                                  </a:moveTo>
                                  <a:lnTo>
                                    <a:pt x="0" y="0"/>
                                  </a:lnTo>
                                  <a:lnTo>
                                    <a:pt x="11" y="0"/>
                                  </a:lnTo>
                                  <a:lnTo>
                                    <a:pt x="15" y="9"/>
                                  </a:lnTo>
                                  <a:lnTo>
                                    <a:pt x="8" y="1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85" name="Freeform 1764"/>
                            <p:cNvSpPr>
                              <a:spLocks/>
                            </p:cNvSpPr>
                            <p:nvPr/>
                          </p:nvSpPr>
                          <p:spPr bwMode="auto">
                            <a:xfrm>
                              <a:off x="3522" y="1571"/>
                              <a:ext cx="6" cy="4"/>
                            </a:xfrm>
                            <a:custGeom>
                              <a:avLst/>
                              <a:gdLst>
                                <a:gd name="T0" fmla="*/ 0 w 15"/>
                                <a:gd name="T1" fmla="*/ 0 h 10"/>
                                <a:gd name="T2" fmla="*/ 0 w 15"/>
                                <a:gd name="T3" fmla="*/ 0 h 10"/>
                                <a:gd name="T4" fmla="*/ 0 w 15"/>
                                <a:gd name="T5" fmla="*/ 0 h 10"/>
                                <a:gd name="T6" fmla="*/ 0 w 15"/>
                                <a:gd name="T7" fmla="*/ 0 h 10"/>
                                <a:gd name="T8" fmla="*/ 0 w 15"/>
                                <a:gd name="T9" fmla="*/ 0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8" y="10"/>
                                  </a:moveTo>
                                  <a:lnTo>
                                    <a:pt x="0" y="0"/>
                                  </a:lnTo>
                                  <a:lnTo>
                                    <a:pt x="11" y="0"/>
                                  </a:lnTo>
                                  <a:lnTo>
                                    <a:pt x="15" y="9"/>
                                  </a:lnTo>
                                  <a:lnTo>
                                    <a:pt x="8" y="1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86" name="Freeform 1765"/>
                            <p:cNvSpPr>
                              <a:spLocks/>
                            </p:cNvSpPr>
                            <p:nvPr/>
                          </p:nvSpPr>
                          <p:spPr bwMode="auto">
                            <a:xfrm>
                              <a:off x="3494" y="1575"/>
                              <a:ext cx="3" cy="8"/>
                            </a:xfrm>
                            <a:custGeom>
                              <a:avLst/>
                              <a:gdLst>
                                <a:gd name="T0" fmla="*/ 0 w 8"/>
                                <a:gd name="T1" fmla="*/ 0 h 16"/>
                                <a:gd name="T2" fmla="*/ 0 w 8"/>
                                <a:gd name="T3" fmla="*/ 1 h 16"/>
                                <a:gd name="T4" fmla="*/ 0 w 8"/>
                                <a:gd name="T5" fmla="*/ 1 h 16"/>
                                <a:gd name="T6" fmla="*/ 0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7" y="0"/>
                                  </a:moveTo>
                                  <a:lnTo>
                                    <a:pt x="8" y="16"/>
                                  </a:lnTo>
                                  <a:lnTo>
                                    <a:pt x="0" y="13"/>
                                  </a:lnTo>
                                  <a:lnTo>
                                    <a:pt x="7"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87" name="Freeform 1766"/>
                            <p:cNvSpPr>
                              <a:spLocks/>
                            </p:cNvSpPr>
                            <p:nvPr/>
                          </p:nvSpPr>
                          <p:spPr bwMode="auto">
                            <a:xfrm>
                              <a:off x="3494" y="1575"/>
                              <a:ext cx="3" cy="8"/>
                            </a:xfrm>
                            <a:custGeom>
                              <a:avLst/>
                              <a:gdLst>
                                <a:gd name="T0" fmla="*/ 0 w 8"/>
                                <a:gd name="T1" fmla="*/ 0 h 16"/>
                                <a:gd name="T2" fmla="*/ 0 w 8"/>
                                <a:gd name="T3" fmla="*/ 1 h 16"/>
                                <a:gd name="T4" fmla="*/ 0 w 8"/>
                                <a:gd name="T5" fmla="*/ 1 h 16"/>
                                <a:gd name="T6" fmla="*/ 0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7" y="0"/>
                                  </a:moveTo>
                                  <a:lnTo>
                                    <a:pt x="8" y="16"/>
                                  </a:lnTo>
                                  <a:lnTo>
                                    <a:pt x="0" y="13"/>
                                  </a:lnTo>
                                  <a:lnTo>
                                    <a:pt x="7"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88" name="Freeform 1767"/>
                            <p:cNvSpPr>
                              <a:spLocks/>
                            </p:cNvSpPr>
                            <p:nvPr/>
                          </p:nvSpPr>
                          <p:spPr bwMode="auto">
                            <a:xfrm>
                              <a:off x="3480" y="1575"/>
                              <a:ext cx="8" cy="7"/>
                            </a:xfrm>
                            <a:custGeom>
                              <a:avLst/>
                              <a:gdLst>
                                <a:gd name="T0" fmla="*/ 1 w 16"/>
                                <a:gd name="T1" fmla="*/ 0 h 15"/>
                                <a:gd name="T2" fmla="*/ 1 w 16"/>
                                <a:gd name="T3" fmla="*/ 0 h 15"/>
                                <a:gd name="T4" fmla="*/ 1 w 16"/>
                                <a:gd name="T5" fmla="*/ 0 h 15"/>
                                <a:gd name="T6" fmla="*/ 0 w 16"/>
                                <a:gd name="T7" fmla="*/ 0 h 15"/>
                                <a:gd name="T8" fmla="*/ 1 w 16"/>
                                <a:gd name="T9" fmla="*/ 0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6" y="7"/>
                                  </a:moveTo>
                                  <a:lnTo>
                                    <a:pt x="16" y="15"/>
                                  </a:lnTo>
                                  <a:lnTo>
                                    <a:pt x="5" y="15"/>
                                  </a:lnTo>
                                  <a:lnTo>
                                    <a:pt x="0" y="0"/>
                                  </a:lnTo>
                                  <a:lnTo>
                                    <a:pt x="6" y="7"/>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89" name="Freeform 1768"/>
                            <p:cNvSpPr>
                              <a:spLocks/>
                            </p:cNvSpPr>
                            <p:nvPr/>
                          </p:nvSpPr>
                          <p:spPr bwMode="auto">
                            <a:xfrm>
                              <a:off x="3480" y="1575"/>
                              <a:ext cx="8" cy="7"/>
                            </a:xfrm>
                            <a:custGeom>
                              <a:avLst/>
                              <a:gdLst>
                                <a:gd name="T0" fmla="*/ 1 w 16"/>
                                <a:gd name="T1" fmla="*/ 0 h 15"/>
                                <a:gd name="T2" fmla="*/ 1 w 16"/>
                                <a:gd name="T3" fmla="*/ 0 h 15"/>
                                <a:gd name="T4" fmla="*/ 1 w 16"/>
                                <a:gd name="T5" fmla="*/ 0 h 15"/>
                                <a:gd name="T6" fmla="*/ 0 w 16"/>
                                <a:gd name="T7" fmla="*/ 0 h 15"/>
                                <a:gd name="T8" fmla="*/ 1 w 16"/>
                                <a:gd name="T9" fmla="*/ 0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6" y="7"/>
                                  </a:moveTo>
                                  <a:lnTo>
                                    <a:pt x="16" y="15"/>
                                  </a:lnTo>
                                  <a:lnTo>
                                    <a:pt x="5" y="15"/>
                                  </a:lnTo>
                                  <a:lnTo>
                                    <a:pt x="0" y="0"/>
                                  </a:lnTo>
                                  <a:lnTo>
                                    <a:pt x="6" y="7"/>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90" name="Freeform 1769"/>
                            <p:cNvSpPr>
                              <a:spLocks/>
                            </p:cNvSpPr>
                            <p:nvPr/>
                          </p:nvSpPr>
                          <p:spPr bwMode="auto">
                            <a:xfrm>
                              <a:off x="3470" y="1583"/>
                              <a:ext cx="10" cy="10"/>
                            </a:xfrm>
                            <a:custGeom>
                              <a:avLst/>
                              <a:gdLst>
                                <a:gd name="T0" fmla="*/ 0 w 23"/>
                                <a:gd name="T1" fmla="*/ 0 h 20"/>
                                <a:gd name="T2" fmla="*/ 0 w 23"/>
                                <a:gd name="T3" fmla="*/ 1 h 20"/>
                                <a:gd name="T4" fmla="*/ 0 w 23"/>
                                <a:gd name="T5" fmla="*/ 1 h 20"/>
                                <a:gd name="T6" fmla="*/ 0 w 23"/>
                                <a:gd name="T7" fmla="*/ 0 h 20"/>
                                <a:gd name="T8" fmla="*/ 0 60000 65536"/>
                                <a:gd name="T9" fmla="*/ 0 60000 65536"/>
                                <a:gd name="T10" fmla="*/ 0 60000 65536"/>
                                <a:gd name="T11" fmla="*/ 0 60000 65536"/>
                                <a:gd name="T12" fmla="*/ 0 w 23"/>
                                <a:gd name="T13" fmla="*/ 0 h 20"/>
                                <a:gd name="T14" fmla="*/ 23 w 23"/>
                                <a:gd name="T15" fmla="*/ 20 h 20"/>
                              </a:gdLst>
                              <a:ahLst/>
                              <a:cxnLst>
                                <a:cxn ang="T8">
                                  <a:pos x="T0" y="T1"/>
                                </a:cxn>
                                <a:cxn ang="T9">
                                  <a:pos x="T2" y="T3"/>
                                </a:cxn>
                                <a:cxn ang="T10">
                                  <a:pos x="T4" y="T5"/>
                                </a:cxn>
                                <a:cxn ang="T11">
                                  <a:pos x="T6" y="T7"/>
                                </a:cxn>
                              </a:cxnLst>
                              <a:rect l="T12" t="T13" r="T14" b="T15"/>
                              <a:pathLst>
                                <a:path w="23" h="20">
                                  <a:moveTo>
                                    <a:pt x="0" y="0"/>
                                  </a:moveTo>
                                  <a:lnTo>
                                    <a:pt x="23" y="3"/>
                                  </a:lnTo>
                                  <a:lnTo>
                                    <a:pt x="11" y="20"/>
                                  </a:lnTo>
                                  <a:lnTo>
                                    <a:pt x="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91" name="Freeform 1770"/>
                            <p:cNvSpPr>
                              <a:spLocks/>
                            </p:cNvSpPr>
                            <p:nvPr/>
                          </p:nvSpPr>
                          <p:spPr bwMode="auto">
                            <a:xfrm>
                              <a:off x="3470" y="1583"/>
                              <a:ext cx="10" cy="10"/>
                            </a:xfrm>
                            <a:custGeom>
                              <a:avLst/>
                              <a:gdLst>
                                <a:gd name="T0" fmla="*/ 0 w 23"/>
                                <a:gd name="T1" fmla="*/ 0 h 20"/>
                                <a:gd name="T2" fmla="*/ 0 w 23"/>
                                <a:gd name="T3" fmla="*/ 1 h 20"/>
                                <a:gd name="T4" fmla="*/ 0 w 23"/>
                                <a:gd name="T5" fmla="*/ 1 h 20"/>
                                <a:gd name="T6" fmla="*/ 0 w 23"/>
                                <a:gd name="T7" fmla="*/ 0 h 20"/>
                                <a:gd name="T8" fmla="*/ 0 60000 65536"/>
                                <a:gd name="T9" fmla="*/ 0 60000 65536"/>
                                <a:gd name="T10" fmla="*/ 0 60000 65536"/>
                                <a:gd name="T11" fmla="*/ 0 60000 65536"/>
                                <a:gd name="T12" fmla="*/ 0 w 23"/>
                                <a:gd name="T13" fmla="*/ 0 h 20"/>
                                <a:gd name="T14" fmla="*/ 23 w 23"/>
                                <a:gd name="T15" fmla="*/ 20 h 20"/>
                              </a:gdLst>
                              <a:ahLst/>
                              <a:cxnLst>
                                <a:cxn ang="T8">
                                  <a:pos x="T0" y="T1"/>
                                </a:cxn>
                                <a:cxn ang="T9">
                                  <a:pos x="T2" y="T3"/>
                                </a:cxn>
                                <a:cxn ang="T10">
                                  <a:pos x="T4" y="T5"/>
                                </a:cxn>
                                <a:cxn ang="T11">
                                  <a:pos x="T6" y="T7"/>
                                </a:cxn>
                              </a:cxnLst>
                              <a:rect l="T12" t="T13" r="T14" b="T15"/>
                              <a:pathLst>
                                <a:path w="23" h="20">
                                  <a:moveTo>
                                    <a:pt x="0" y="0"/>
                                  </a:moveTo>
                                  <a:lnTo>
                                    <a:pt x="23" y="3"/>
                                  </a:lnTo>
                                  <a:lnTo>
                                    <a:pt x="11" y="20"/>
                                  </a:lnTo>
                                  <a:lnTo>
                                    <a:pt x="0"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92" name="Freeform 1771"/>
                            <p:cNvSpPr>
                              <a:spLocks/>
                            </p:cNvSpPr>
                            <p:nvPr/>
                          </p:nvSpPr>
                          <p:spPr bwMode="auto">
                            <a:xfrm>
                              <a:off x="3460" y="1594"/>
                              <a:ext cx="12" cy="10"/>
                            </a:xfrm>
                            <a:custGeom>
                              <a:avLst/>
                              <a:gdLst>
                                <a:gd name="T0" fmla="*/ 0 w 26"/>
                                <a:gd name="T1" fmla="*/ 1 h 20"/>
                                <a:gd name="T2" fmla="*/ 0 w 26"/>
                                <a:gd name="T3" fmla="*/ 0 h 20"/>
                                <a:gd name="T4" fmla="*/ 0 w 26"/>
                                <a:gd name="T5" fmla="*/ 1 h 20"/>
                                <a:gd name="T6" fmla="*/ 0 w 26"/>
                                <a:gd name="T7" fmla="*/ 1 h 20"/>
                                <a:gd name="T8" fmla="*/ 0 w 26"/>
                                <a:gd name="T9" fmla="*/ 1 h 20"/>
                                <a:gd name="T10" fmla="*/ 0 60000 65536"/>
                                <a:gd name="T11" fmla="*/ 0 60000 65536"/>
                                <a:gd name="T12" fmla="*/ 0 60000 65536"/>
                                <a:gd name="T13" fmla="*/ 0 60000 65536"/>
                                <a:gd name="T14" fmla="*/ 0 60000 65536"/>
                                <a:gd name="T15" fmla="*/ 0 w 26"/>
                                <a:gd name="T16" fmla="*/ 0 h 20"/>
                                <a:gd name="T17" fmla="*/ 26 w 26"/>
                                <a:gd name="T18" fmla="*/ 20 h 20"/>
                              </a:gdLst>
                              <a:ahLst/>
                              <a:cxnLst>
                                <a:cxn ang="T10">
                                  <a:pos x="T0" y="T1"/>
                                </a:cxn>
                                <a:cxn ang="T11">
                                  <a:pos x="T2" y="T3"/>
                                </a:cxn>
                                <a:cxn ang="T12">
                                  <a:pos x="T4" y="T5"/>
                                </a:cxn>
                                <a:cxn ang="T13">
                                  <a:pos x="T6" y="T7"/>
                                </a:cxn>
                                <a:cxn ang="T14">
                                  <a:pos x="T8" y="T9"/>
                                </a:cxn>
                              </a:cxnLst>
                              <a:rect l="T15" t="T16" r="T17" b="T18"/>
                              <a:pathLst>
                                <a:path w="26" h="20">
                                  <a:moveTo>
                                    <a:pt x="3" y="5"/>
                                  </a:moveTo>
                                  <a:lnTo>
                                    <a:pt x="26" y="0"/>
                                  </a:lnTo>
                                  <a:lnTo>
                                    <a:pt x="7" y="20"/>
                                  </a:lnTo>
                                  <a:lnTo>
                                    <a:pt x="0" y="18"/>
                                  </a:lnTo>
                                  <a:lnTo>
                                    <a:pt x="3" y="5"/>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93" name="Freeform 1772"/>
                            <p:cNvSpPr>
                              <a:spLocks/>
                            </p:cNvSpPr>
                            <p:nvPr/>
                          </p:nvSpPr>
                          <p:spPr bwMode="auto">
                            <a:xfrm>
                              <a:off x="3460" y="1594"/>
                              <a:ext cx="12" cy="10"/>
                            </a:xfrm>
                            <a:custGeom>
                              <a:avLst/>
                              <a:gdLst>
                                <a:gd name="T0" fmla="*/ 0 w 26"/>
                                <a:gd name="T1" fmla="*/ 1 h 20"/>
                                <a:gd name="T2" fmla="*/ 0 w 26"/>
                                <a:gd name="T3" fmla="*/ 0 h 20"/>
                                <a:gd name="T4" fmla="*/ 0 w 26"/>
                                <a:gd name="T5" fmla="*/ 1 h 20"/>
                                <a:gd name="T6" fmla="*/ 0 w 26"/>
                                <a:gd name="T7" fmla="*/ 1 h 20"/>
                                <a:gd name="T8" fmla="*/ 0 w 26"/>
                                <a:gd name="T9" fmla="*/ 1 h 20"/>
                                <a:gd name="T10" fmla="*/ 0 60000 65536"/>
                                <a:gd name="T11" fmla="*/ 0 60000 65536"/>
                                <a:gd name="T12" fmla="*/ 0 60000 65536"/>
                                <a:gd name="T13" fmla="*/ 0 60000 65536"/>
                                <a:gd name="T14" fmla="*/ 0 60000 65536"/>
                                <a:gd name="T15" fmla="*/ 0 w 26"/>
                                <a:gd name="T16" fmla="*/ 0 h 20"/>
                                <a:gd name="T17" fmla="*/ 26 w 26"/>
                                <a:gd name="T18" fmla="*/ 20 h 20"/>
                              </a:gdLst>
                              <a:ahLst/>
                              <a:cxnLst>
                                <a:cxn ang="T10">
                                  <a:pos x="T0" y="T1"/>
                                </a:cxn>
                                <a:cxn ang="T11">
                                  <a:pos x="T2" y="T3"/>
                                </a:cxn>
                                <a:cxn ang="T12">
                                  <a:pos x="T4" y="T5"/>
                                </a:cxn>
                                <a:cxn ang="T13">
                                  <a:pos x="T6" y="T7"/>
                                </a:cxn>
                                <a:cxn ang="T14">
                                  <a:pos x="T8" y="T9"/>
                                </a:cxn>
                              </a:cxnLst>
                              <a:rect l="T15" t="T16" r="T17" b="T18"/>
                              <a:pathLst>
                                <a:path w="26" h="20">
                                  <a:moveTo>
                                    <a:pt x="3" y="5"/>
                                  </a:moveTo>
                                  <a:lnTo>
                                    <a:pt x="26" y="0"/>
                                  </a:lnTo>
                                  <a:lnTo>
                                    <a:pt x="7" y="20"/>
                                  </a:lnTo>
                                  <a:lnTo>
                                    <a:pt x="0" y="18"/>
                                  </a:lnTo>
                                  <a:lnTo>
                                    <a:pt x="3" y="5"/>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94" name="Freeform 1773"/>
                            <p:cNvSpPr>
                              <a:spLocks/>
                            </p:cNvSpPr>
                            <p:nvPr/>
                          </p:nvSpPr>
                          <p:spPr bwMode="auto">
                            <a:xfrm>
                              <a:off x="3441" y="1603"/>
                              <a:ext cx="16" cy="23"/>
                            </a:xfrm>
                            <a:custGeom>
                              <a:avLst/>
                              <a:gdLst>
                                <a:gd name="T0" fmla="*/ 0 w 35"/>
                                <a:gd name="T1" fmla="*/ 0 h 49"/>
                                <a:gd name="T2" fmla="*/ 0 w 35"/>
                                <a:gd name="T3" fmla="*/ 0 h 49"/>
                                <a:gd name="T4" fmla="*/ 0 w 35"/>
                                <a:gd name="T5" fmla="*/ 0 h 49"/>
                                <a:gd name="T6" fmla="*/ 0 w 35"/>
                                <a:gd name="T7" fmla="*/ 0 h 49"/>
                                <a:gd name="T8" fmla="*/ 0 w 35"/>
                                <a:gd name="T9" fmla="*/ 0 h 49"/>
                                <a:gd name="T10" fmla="*/ 0 w 35"/>
                                <a:gd name="T11" fmla="*/ 0 h 49"/>
                                <a:gd name="T12" fmla="*/ 0 w 35"/>
                                <a:gd name="T13" fmla="*/ 0 h 49"/>
                                <a:gd name="T14" fmla="*/ 0 w 35"/>
                                <a:gd name="T15" fmla="*/ 0 h 49"/>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49"/>
                                <a:gd name="T26" fmla="*/ 35 w 35"/>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49">
                                  <a:moveTo>
                                    <a:pt x="3" y="35"/>
                                  </a:moveTo>
                                  <a:lnTo>
                                    <a:pt x="0" y="31"/>
                                  </a:lnTo>
                                  <a:lnTo>
                                    <a:pt x="3" y="20"/>
                                  </a:lnTo>
                                  <a:lnTo>
                                    <a:pt x="19" y="0"/>
                                  </a:lnTo>
                                  <a:lnTo>
                                    <a:pt x="35" y="18"/>
                                  </a:lnTo>
                                  <a:lnTo>
                                    <a:pt x="32" y="36"/>
                                  </a:lnTo>
                                  <a:lnTo>
                                    <a:pt x="1" y="49"/>
                                  </a:lnTo>
                                  <a:lnTo>
                                    <a:pt x="3" y="35"/>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95" name="Freeform 1774"/>
                            <p:cNvSpPr>
                              <a:spLocks/>
                            </p:cNvSpPr>
                            <p:nvPr/>
                          </p:nvSpPr>
                          <p:spPr bwMode="auto">
                            <a:xfrm>
                              <a:off x="3441" y="1603"/>
                              <a:ext cx="16" cy="23"/>
                            </a:xfrm>
                            <a:custGeom>
                              <a:avLst/>
                              <a:gdLst>
                                <a:gd name="T0" fmla="*/ 0 w 35"/>
                                <a:gd name="T1" fmla="*/ 0 h 49"/>
                                <a:gd name="T2" fmla="*/ 0 w 35"/>
                                <a:gd name="T3" fmla="*/ 0 h 49"/>
                                <a:gd name="T4" fmla="*/ 0 w 35"/>
                                <a:gd name="T5" fmla="*/ 0 h 49"/>
                                <a:gd name="T6" fmla="*/ 0 w 35"/>
                                <a:gd name="T7" fmla="*/ 0 h 49"/>
                                <a:gd name="T8" fmla="*/ 0 w 35"/>
                                <a:gd name="T9" fmla="*/ 0 h 49"/>
                                <a:gd name="T10" fmla="*/ 0 w 35"/>
                                <a:gd name="T11" fmla="*/ 0 h 49"/>
                                <a:gd name="T12" fmla="*/ 0 w 35"/>
                                <a:gd name="T13" fmla="*/ 0 h 49"/>
                                <a:gd name="T14" fmla="*/ 0 w 35"/>
                                <a:gd name="T15" fmla="*/ 0 h 49"/>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49"/>
                                <a:gd name="T26" fmla="*/ 35 w 35"/>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49">
                                  <a:moveTo>
                                    <a:pt x="3" y="35"/>
                                  </a:moveTo>
                                  <a:lnTo>
                                    <a:pt x="0" y="31"/>
                                  </a:lnTo>
                                  <a:lnTo>
                                    <a:pt x="3" y="20"/>
                                  </a:lnTo>
                                  <a:lnTo>
                                    <a:pt x="19" y="0"/>
                                  </a:lnTo>
                                  <a:lnTo>
                                    <a:pt x="35" y="18"/>
                                  </a:lnTo>
                                  <a:lnTo>
                                    <a:pt x="32" y="36"/>
                                  </a:lnTo>
                                  <a:lnTo>
                                    <a:pt x="1" y="49"/>
                                  </a:lnTo>
                                  <a:lnTo>
                                    <a:pt x="3" y="35"/>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96" name="Freeform 1775"/>
                            <p:cNvSpPr>
                              <a:spLocks/>
                            </p:cNvSpPr>
                            <p:nvPr/>
                          </p:nvSpPr>
                          <p:spPr bwMode="auto">
                            <a:xfrm>
                              <a:off x="3422" y="1615"/>
                              <a:ext cx="10" cy="11"/>
                            </a:xfrm>
                            <a:custGeom>
                              <a:avLst/>
                              <a:gdLst>
                                <a:gd name="T0" fmla="*/ 0 w 21"/>
                                <a:gd name="T1" fmla="*/ 0 h 23"/>
                                <a:gd name="T2" fmla="*/ 0 w 21"/>
                                <a:gd name="T3" fmla="*/ 0 h 23"/>
                                <a:gd name="T4" fmla="*/ 0 w 21"/>
                                <a:gd name="T5" fmla="*/ 0 h 23"/>
                                <a:gd name="T6" fmla="*/ 0 w 21"/>
                                <a:gd name="T7" fmla="*/ 0 h 23"/>
                                <a:gd name="T8" fmla="*/ 0 w 21"/>
                                <a:gd name="T9" fmla="*/ 0 h 23"/>
                                <a:gd name="T10" fmla="*/ 0 60000 65536"/>
                                <a:gd name="T11" fmla="*/ 0 60000 65536"/>
                                <a:gd name="T12" fmla="*/ 0 60000 65536"/>
                                <a:gd name="T13" fmla="*/ 0 60000 65536"/>
                                <a:gd name="T14" fmla="*/ 0 60000 65536"/>
                                <a:gd name="T15" fmla="*/ 0 w 21"/>
                                <a:gd name="T16" fmla="*/ 0 h 23"/>
                                <a:gd name="T17" fmla="*/ 21 w 21"/>
                                <a:gd name="T18" fmla="*/ 23 h 23"/>
                              </a:gdLst>
                              <a:ahLst/>
                              <a:cxnLst>
                                <a:cxn ang="T10">
                                  <a:pos x="T0" y="T1"/>
                                </a:cxn>
                                <a:cxn ang="T11">
                                  <a:pos x="T2" y="T3"/>
                                </a:cxn>
                                <a:cxn ang="T12">
                                  <a:pos x="T4" y="T5"/>
                                </a:cxn>
                                <a:cxn ang="T13">
                                  <a:pos x="T6" y="T7"/>
                                </a:cxn>
                                <a:cxn ang="T14">
                                  <a:pos x="T8" y="T9"/>
                                </a:cxn>
                              </a:cxnLst>
                              <a:rect l="T15" t="T16" r="T17" b="T18"/>
                              <a:pathLst>
                                <a:path w="21" h="23">
                                  <a:moveTo>
                                    <a:pt x="7" y="9"/>
                                  </a:moveTo>
                                  <a:lnTo>
                                    <a:pt x="21" y="0"/>
                                  </a:lnTo>
                                  <a:lnTo>
                                    <a:pt x="10" y="23"/>
                                  </a:lnTo>
                                  <a:lnTo>
                                    <a:pt x="0" y="23"/>
                                  </a:lnTo>
                                  <a:lnTo>
                                    <a:pt x="7" y="9"/>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97" name="Freeform 1776"/>
                            <p:cNvSpPr>
                              <a:spLocks/>
                            </p:cNvSpPr>
                            <p:nvPr/>
                          </p:nvSpPr>
                          <p:spPr bwMode="auto">
                            <a:xfrm>
                              <a:off x="3422" y="1615"/>
                              <a:ext cx="10" cy="11"/>
                            </a:xfrm>
                            <a:custGeom>
                              <a:avLst/>
                              <a:gdLst>
                                <a:gd name="T0" fmla="*/ 0 w 21"/>
                                <a:gd name="T1" fmla="*/ 0 h 23"/>
                                <a:gd name="T2" fmla="*/ 0 w 21"/>
                                <a:gd name="T3" fmla="*/ 0 h 23"/>
                                <a:gd name="T4" fmla="*/ 0 w 21"/>
                                <a:gd name="T5" fmla="*/ 0 h 23"/>
                                <a:gd name="T6" fmla="*/ 0 w 21"/>
                                <a:gd name="T7" fmla="*/ 0 h 23"/>
                                <a:gd name="T8" fmla="*/ 0 w 21"/>
                                <a:gd name="T9" fmla="*/ 0 h 23"/>
                                <a:gd name="T10" fmla="*/ 0 60000 65536"/>
                                <a:gd name="T11" fmla="*/ 0 60000 65536"/>
                                <a:gd name="T12" fmla="*/ 0 60000 65536"/>
                                <a:gd name="T13" fmla="*/ 0 60000 65536"/>
                                <a:gd name="T14" fmla="*/ 0 60000 65536"/>
                                <a:gd name="T15" fmla="*/ 0 w 21"/>
                                <a:gd name="T16" fmla="*/ 0 h 23"/>
                                <a:gd name="T17" fmla="*/ 21 w 21"/>
                                <a:gd name="T18" fmla="*/ 23 h 23"/>
                              </a:gdLst>
                              <a:ahLst/>
                              <a:cxnLst>
                                <a:cxn ang="T10">
                                  <a:pos x="T0" y="T1"/>
                                </a:cxn>
                                <a:cxn ang="T11">
                                  <a:pos x="T2" y="T3"/>
                                </a:cxn>
                                <a:cxn ang="T12">
                                  <a:pos x="T4" y="T5"/>
                                </a:cxn>
                                <a:cxn ang="T13">
                                  <a:pos x="T6" y="T7"/>
                                </a:cxn>
                                <a:cxn ang="T14">
                                  <a:pos x="T8" y="T9"/>
                                </a:cxn>
                              </a:cxnLst>
                              <a:rect l="T15" t="T16" r="T17" b="T18"/>
                              <a:pathLst>
                                <a:path w="21" h="23">
                                  <a:moveTo>
                                    <a:pt x="7" y="9"/>
                                  </a:moveTo>
                                  <a:lnTo>
                                    <a:pt x="21" y="0"/>
                                  </a:lnTo>
                                  <a:lnTo>
                                    <a:pt x="10" y="23"/>
                                  </a:lnTo>
                                  <a:lnTo>
                                    <a:pt x="0" y="23"/>
                                  </a:lnTo>
                                  <a:lnTo>
                                    <a:pt x="7" y="9"/>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98" name="Freeform 1777"/>
                            <p:cNvSpPr>
                              <a:spLocks/>
                            </p:cNvSpPr>
                            <p:nvPr/>
                          </p:nvSpPr>
                          <p:spPr bwMode="auto">
                            <a:xfrm>
                              <a:off x="3405" y="1626"/>
                              <a:ext cx="12" cy="13"/>
                            </a:xfrm>
                            <a:custGeom>
                              <a:avLst/>
                              <a:gdLst>
                                <a:gd name="T0" fmla="*/ 0 w 26"/>
                                <a:gd name="T1" fmla="*/ 0 h 29"/>
                                <a:gd name="T2" fmla="*/ 0 w 26"/>
                                <a:gd name="T3" fmla="*/ 0 h 29"/>
                                <a:gd name="T4" fmla="*/ 0 w 26"/>
                                <a:gd name="T5" fmla="*/ 0 h 29"/>
                                <a:gd name="T6" fmla="*/ 0 w 26"/>
                                <a:gd name="T7" fmla="*/ 0 h 29"/>
                                <a:gd name="T8" fmla="*/ 0 w 26"/>
                                <a:gd name="T9" fmla="*/ 0 h 29"/>
                                <a:gd name="T10" fmla="*/ 0 60000 65536"/>
                                <a:gd name="T11" fmla="*/ 0 60000 65536"/>
                                <a:gd name="T12" fmla="*/ 0 60000 65536"/>
                                <a:gd name="T13" fmla="*/ 0 60000 65536"/>
                                <a:gd name="T14" fmla="*/ 0 60000 65536"/>
                                <a:gd name="T15" fmla="*/ 0 w 26"/>
                                <a:gd name="T16" fmla="*/ 0 h 29"/>
                                <a:gd name="T17" fmla="*/ 26 w 26"/>
                                <a:gd name="T18" fmla="*/ 29 h 29"/>
                              </a:gdLst>
                              <a:ahLst/>
                              <a:cxnLst>
                                <a:cxn ang="T10">
                                  <a:pos x="T0" y="T1"/>
                                </a:cxn>
                                <a:cxn ang="T11">
                                  <a:pos x="T2" y="T3"/>
                                </a:cxn>
                                <a:cxn ang="T12">
                                  <a:pos x="T4" y="T5"/>
                                </a:cxn>
                                <a:cxn ang="T13">
                                  <a:pos x="T6" y="T7"/>
                                </a:cxn>
                                <a:cxn ang="T14">
                                  <a:pos x="T8" y="T9"/>
                                </a:cxn>
                              </a:cxnLst>
                              <a:rect l="T15" t="T16" r="T17" b="T18"/>
                              <a:pathLst>
                                <a:path w="26" h="29">
                                  <a:moveTo>
                                    <a:pt x="0" y="28"/>
                                  </a:moveTo>
                                  <a:lnTo>
                                    <a:pt x="18" y="13"/>
                                  </a:lnTo>
                                  <a:lnTo>
                                    <a:pt x="18" y="0"/>
                                  </a:lnTo>
                                  <a:lnTo>
                                    <a:pt x="26" y="29"/>
                                  </a:lnTo>
                                  <a:lnTo>
                                    <a:pt x="0" y="28"/>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399" name="Freeform 1778"/>
                            <p:cNvSpPr>
                              <a:spLocks/>
                            </p:cNvSpPr>
                            <p:nvPr/>
                          </p:nvSpPr>
                          <p:spPr bwMode="auto">
                            <a:xfrm>
                              <a:off x="3405" y="1626"/>
                              <a:ext cx="12" cy="13"/>
                            </a:xfrm>
                            <a:custGeom>
                              <a:avLst/>
                              <a:gdLst>
                                <a:gd name="T0" fmla="*/ 0 w 26"/>
                                <a:gd name="T1" fmla="*/ 0 h 29"/>
                                <a:gd name="T2" fmla="*/ 0 w 26"/>
                                <a:gd name="T3" fmla="*/ 0 h 29"/>
                                <a:gd name="T4" fmla="*/ 0 w 26"/>
                                <a:gd name="T5" fmla="*/ 0 h 29"/>
                                <a:gd name="T6" fmla="*/ 0 w 26"/>
                                <a:gd name="T7" fmla="*/ 0 h 29"/>
                                <a:gd name="T8" fmla="*/ 0 w 26"/>
                                <a:gd name="T9" fmla="*/ 0 h 29"/>
                                <a:gd name="T10" fmla="*/ 0 60000 65536"/>
                                <a:gd name="T11" fmla="*/ 0 60000 65536"/>
                                <a:gd name="T12" fmla="*/ 0 60000 65536"/>
                                <a:gd name="T13" fmla="*/ 0 60000 65536"/>
                                <a:gd name="T14" fmla="*/ 0 60000 65536"/>
                                <a:gd name="T15" fmla="*/ 0 w 26"/>
                                <a:gd name="T16" fmla="*/ 0 h 29"/>
                                <a:gd name="T17" fmla="*/ 26 w 26"/>
                                <a:gd name="T18" fmla="*/ 29 h 29"/>
                              </a:gdLst>
                              <a:ahLst/>
                              <a:cxnLst>
                                <a:cxn ang="T10">
                                  <a:pos x="T0" y="T1"/>
                                </a:cxn>
                                <a:cxn ang="T11">
                                  <a:pos x="T2" y="T3"/>
                                </a:cxn>
                                <a:cxn ang="T12">
                                  <a:pos x="T4" y="T5"/>
                                </a:cxn>
                                <a:cxn ang="T13">
                                  <a:pos x="T6" y="T7"/>
                                </a:cxn>
                                <a:cxn ang="T14">
                                  <a:pos x="T8" y="T9"/>
                                </a:cxn>
                              </a:cxnLst>
                              <a:rect l="T15" t="T16" r="T17" b="T18"/>
                              <a:pathLst>
                                <a:path w="26" h="29">
                                  <a:moveTo>
                                    <a:pt x="0" y="28"/>
                                  </a:moveTo>
                                  <a:lnTo>
                                    <a:pt x="18" y="13"/>
                                  </a:lnTo>
                                  <a:lnTo>
                                    <a:pt x="18" y="0"/>
                                  </a:lnTo>
                                  <a:lnTo>
                                    <a:pt x="26" y="29"/>
                                  </a:lnTo>
                                  <a:lnTo>
                                    <a:pt x="0" y="28"/>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00" name="Freeform 1779"/>
                            <p:cNvSpPr>
                              <a:spLocks/>
                            </p:cNvSpPr>
                            <p:nvPr/>
                          </p:nvSpPr>
                          <p:spPr bwMode="auto">
                            <a:xfrm>
                              <a:off x="3404" y="1629"/>
                              <a:ext cx="32" cy="29"/>
                            </a:xfrm>
                            <a:custGeom>
                              <a:avLst/>
                              <a:gdLst>
                                <a:gd name="T0" fmla="*/ 0 w 70"/>
                                <a:gd name="T1" fmla="*/ 0 h 64"/>
                                <a:gd name="T2" fmla="*/ 0 w 70"/>
                                <a:gd name="T3" fmla="*/ 0 h 64"/>
                                <a:gd name="T4" fmla="*/ 0 w 70"/>
                                <a:gd name="T5" fmla="*/ 0 h 64"/>
                                <a:gd name="T6" fmla="*/ 0 w 70"/>
                                <a:gd name="T7" fmla="*/ 0 h 64"/>
                                <a:gd name="T8" fmla="*/ 0 w 70"/>
                                <a:gd name="T9" fmla="*/ 0 h 64"/>
                                <a:gd name="T10" fmla="*/ 0 w 70"/>
                                <a:gd name="T11" fmla="*/ 0 h 64"/>
                                <a:gd name="T12" fmla="*/ 0 w 70"/>
                                <a:gd name="T13" fmla="*/ 0 h 64"/>
                                <a:gd name="T14" fmla="*/ 0 w 70"/>
                                <a:gd name="T15" fmla="*/ 0 h 64"/>
                                <a:gd name="T16" fmla="*/ 0 w 70"/>
                                <a:gd name="T17" fmla="*/ 0 h 64"/>
                                <a:gd name="T18" fmla="*/ 0 w 70"/>
                                <a:gd name="T19" fmla="*/ 0 h 64"/>
                                <a:gd name="T20" fmla="*/ 0 w 70"/>
                                <a:gd name="T21" fmla="*/ 0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64"/>
                                <a:gd name="T35" fmla="*/ 70 w 70"/>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64">
                                  <a:moveTo>
                                    <a:pt x="40" y="0"/>
                                  </a:moveTo>
                                  <a:lnTo>
                                    <a:pt x="49" y="17"/>
                                  </a:lnTo>
                                  <a:lnTo>
                                    <a:pt x="49" y="28"/>
                                  </a:lnTo>
                                  <a:lnTo>
                                    <a:pt x="58" y="5"/>
                                  </a:lnTo>
                                  <a:lnTo>
                                    <a:pt x="70" y="12"/>
                                  </a:lnTo>
                                  <a:lnTo>
                                    <a:pt x="70" y="26"/>
                                  </a:lnTo>
                                  <a:lnTo>
                                    <a:pt x="40" y="54"/>
                                  </a:lnTo>
                                  <a:lnTo>
                                    <a:pt x="37" y="39"/>
                                  </a:lnTo>
                                  <a:lnTo>
                                    <a:pt x="0" y="64"/>
                                  </a:lnTo>
                                  <a:lnTo>
                                    <a:pt x="29" y="38"/>
                                  </a:lnTo>
                                  <a:lnTo>
                                    <a:pt x="4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01" name="Freeform 1780"/>
                            <p:cNvSpPr>
                              <a:spLocks/>
                            </p:cNvSpPr>
                            <p:nvPr/>
                          </p:nvSpPr>
                          <p:spPr bwMode="auto">
                            <a:xfrm>
                              <a:off x="3404" y="1629"/>
                              <a:ext cx="32" cy="29"/>
                            </a:xfrm>
                            <a:custGeom>
                              <a:avLst/>
                              <a:gdLst>
                                <a:gd name="T0" fmla="*/ 0 w 70"/>
                                <a:gd name="T1" fmla="*/ 0 h 64"/>
                                <a:gd name="T2" fmla="*/ 0 w 70"/>
                                <a:gd name="T3" fmla="*/ 0 h 64"/>
                                <a:gd name="T4" fmla="*/ 0 w 70"/>
                                <a:gd name="T5" fmla="*/ 0 h 64"/>
                                <a:gd name="T6" fmla="*/ 0 w 70"/>
                                <a:gd name="T7" fmla="*/ 0 h 64"/>
                                <a:gd name="T8" fmla="*/ 0 w 70"/>
                                <a:gd name="T9" fmla="*/ 0 h 64"/>
                                <a:gd name="T10" fmla="*/ 0 w 70"/>
                                <a:gd name="T11" fmla="*/ 0 h 64"/>
                                <a:gd name="T12" fmla="*/ 0 w 70"/>
                                <a:gd name="T13" fmla="*/ 0 h 64"/>
                                <a:gd name="T14" fmla="*/ 0 w 70"/>
                                <a:gd name="T15" fmla="*/ 0 h 64"/>
                                <a:gd name="T16" fmla="*/ 0 w 70"/>
                                <a:gd name="T17" fmla="*/ 0 h 64"/>
                                <a:gd name="T18" fmla="*/ 0 w 70"/>
                                <a:gd name="T19" fmla="*/ 0 h 64"/>
                                <a:gd name="T20" fmla="*/ 0 w 70"/>
                                <a:gd name="T21" fmla="*/ 0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64"/>
                                <a:gd name="T35" fmla="*/ 70 w 70"/>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64">
                                  <a:moveTo>
                                    <a:pt x="40" y="0"/>
                                  </a:moveTo>
                                  <a:lnTo>
                                    <a:pt x="49" y="17"/>
                                  </a:lnTo>
                                  <a:lnTo>
                                    <a:pt x="49" y="28"/>
                                  </a:lnTo>
                                  <a:lnTo>
                                    <a:pt x="58" y="5"/>
                                  </a:lnTo>
                                  <a:lnTo>
                                    <a:pt x="70" y="12"/>
                                  </a:lnTo>
                                  <a:lnTo>
                                    <a:pt x="70" y="26"/>
                                  </a:lnTo>
                                  <a:lnTo>
                                    <a:pt x="40" y="54"/>
                                  </a:lnTo>
                                  <a:lnTo>
                                    <a:pt x="37" y="39"/>
                                  </a:lnTo>
                                  <a:lnTo>
                                    <a:pt x="0" y="64"/>
                                  </a:lnTo>
                                  <a:lnTo>
                                    <a:pt x="29" y="38"/>
                                  </a:lnTo>
                                  <a:lnTo>
                                    <a:pt x="40"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02" name="Freeform 1781"/>
                            <p:cNvSpPr>
                              <a:spLocks/>
                            </p:cNvSpPr>
                            <p:nvPr/>
                          </p:nvSpPr>
                          <p:spPr bwMode="auto">
                            <a:xfrm>
                              <a:off x="3270" y="1538"/>
                              <a:ext cx="374" cy="446"/>
                            </a:xfrm>
                            <a:custGeom>
                              <a:avLst/>
                              <a:gdLst>
                                <a:gd name="T0" fmla="*/ 0 w 819"/>
                                <a:gd name="T1" fmla="*/ 0 h 975"/>
                                <a:gd name="T2" fmla="*/ 0 w 819"/>
                                <a:gd name="T3" fmla="*/ 0 h 975"/>
                                <a:gd name="T4" fmla="*/ 0 w 819"/>
                                <a:gd name="T5" fmla="*/ 0 h 975"/>
                                <a:gd name="T6" fmla="*/ 0 w 819"/>
                                <a:gd name="T7" fmla="*/ 0 h 975"/>
                                <a:gd name="T8" fmla="*/ 0 w 819"/>
                                <a:gd name="T9" fmla="*/ 0 h 975"/>
                                <a:gd name="T10" fmla="*/ 0 w 819"/>
                                <a:gd name="T11" fmla="*/ 0 h 975"/>
                                <a:gd name="T12" fmla="*/ 0 w 819"/>
                                <a:gd name="T13" fmla="*/ 0 h 975"/>
                                <a:gd name="T14" fmla="*/ 0 w 819"/>
                                <a:gd name="T15" fmla="*/ 0 h 975"/>
                                <a:gd name="T16" fmla="*/ 0 w 819"/>
                                <a:gd name="T17" fmla="*/ 0 h 975"/>
                                <a:gd name="T18" fmla="*/ 0 w 819"/>
                                <a:gd name="T19" fmla="*/ 0 h 975"/>
                                <a:gd name="T20" fmla="*/ 0 w 819"/>
                                <a:gd name="T21" fmla="*/ 0 h 975"/>
                                <a:gd name="T22" fmla="*/ 0 w 819"/>
                                <a:gd name="T23" fmla="*/ 0 h 975"/>
                                <a:gd name="T24" fmla="*/ 0 w 819"/>
                                <a:gd name="T25" fmla="*/ 0 h 975"/>
                                <a:gd name="T26" fmla="*/ 0 w 819"/>
                                <a:gd name="T27" fmla="*/ 0 h 975"/>
                                <a:gd name="T28" fmla="*/ 0 w 819"/>
                                <a:gd name="T29" fmla="*/ 0 h 975"/>
                                <a:gd name="T30" fmla="*/ 0 w 819"/>
                                <a:gd name="T31" fmla="*/ 0 h 975"/>
                                <a:gd name="T32" fmla="*/ 0 w 819"/>
                                <a:gd name="T33" fmla="*/ 0 h 975"/>
                                <a:gd name="T34" fmla="*/ 0 w 819"/>
                                <a:gd name="T35" fmla="*/ 0 h 975"/>
                                <a:gd name="T36" fmla="*/ 0 w 819"/>
                                <a:gd name="T37" fmla="*/ 0 h 975"/>
                                <a:gd name="T38" fmla="*/ 0 w 819"/>
                                <a:gd name="T39" fmla="*/ 0 h 975"/>
                                <a:gd name="T40" fmla="*/ 0 w 819"/>
                                <a:gd name="T41" fmla="*/ 0 h 975"/>
                                <a:gd name="T42" fmla="*/ 0 w 819"/>
                                <a:gd name="T43" fmla="*/ 0 h 975"/>
                                <a:gd name="T44" fmla="*/ 0 w 819"/>
                                <a:gd name="T45" fmla="*/ 0 h 975"/>
                                <a:gd name="T46" fmla="*/ 0 w 819"/>
                                <a:gd name="T47" fmla="*/ 0 h 975"/>
                                <a:gd name="T48" fmla="*/ 0 w 819"/>
                                <a:gd name="T49" fmla="*/ 0 h 975"/>
                                <a:gd name="T50" fmla="*/ 0 w 819"/>
                                <a:gd name="T51" fmla="*/ 0 h 975"/>
                                <a:gd name="T52" fmla="*/ 0 w 819"/>
                                <a:gd name="T53" fmla="*/ 0 h 975"/>
                                <a:gd name="T54" fmla="*/ 0 w 819"/>
                                <a:gd name="T55" fmla="*/ 0 h 975"/>
                                <a:gd name="T56" fmla="*/ 0 w 819"/>
                                <a:gd name="T57" fmla="*/ 0 h 975"/>
                                <a:gd name="T58" fmla="*/ 0 w 819"/>
                                <a:gd name="T59" fmla="*/ 0 h 975"/>
                                <a:gd name="T60" fmla="*/ 0 w 819"/>
                                <a:gd name="T61" fmla="*/ 0 h 975"/>
                                <a:gd name="T62" fmla="*/ 0 w 819"/>
                                <a:gd name="T63" fmla="*/ 0 h 975"/>
                                <a:gd name="T64" fmla="*/ 0 w 819"/>
                                <a:gd name="T65" fmla="*/ 0 h 975"/>
                                <a:gd name="T66" fmla="*/ 0 w 819"/>
                                <a:gd name="T67" fmla="*/ 0 h 975"/>
                                <a:gd name="T68" fmla="*/ 0 w 819"/>
                                <a:gd name="T69" fmla="*/ 0 h 975"/>
                                <a:gd name="T70" fmla="*/ 0 w 819"/>
                                <a:gd name="T71" fmla="*/ 0 h 975"/>
                                <a:gd name="T72" fmla="*/ 0 w 819"/>
                                <a:gd name="T73" fmla="*/ 0 h 975"/>
                                <a:gd name="T74" fmla="*/ 0 w 819"/>
                                <a:gd name="T75" fmla="*/ 0 h 975"/>
                                <a:gd name="T76" fmla="*/ 0 w 819"/>
                                <a:gd name="T77" fmla="*/ 0 h 975"/>
                                <a:gd name="T78" fmla="*/ 0 w 819"/>
                                <a:gd name="T79" fmla="*/ 0 h 975"/>
                                <a:gd name="T80" fmla="*/ 0 w 819"/>
                                <a:gd name="T81" fmla="*/ 0 h 975"/>
                                <a:gd name="T82" fmla="*/ 0 w 819"/>
                                <a:gd name="T83" fmla="*/ 0 h 975"/>
                                <a:gd name="T84" fmla="*/ 0 w 819"/>
                                <a:gd name="T85" fmla="*/ 0 h 975"/>
                                <a:gd name="T86" fmla="*/ 0 w 819"/>
                                <a:gd name="T87" fmla="*/ 0 h 975"/>
                                <a:gd name="T88" fmla="*/ 0 w 819"/>
                                <a:gd name="T89" fmla="*/ 0 h 975"/>
                                <a:gd name="T90" fmla="*/ 0 w 819"/>
                                <a:gd name="T91" fmla="*/ 0 h 975"/>
                                <a:gd name="T92" fmla="*/ 0 w 819"/>
                                <a:gd name="T93" fmla="*/ 0 h 975"/>
                                <a:gd name="T94" fmla="*/ 0 w 819"/>
                                <a:gd name="T95" fmla="*/ 0 h 975"/>
                                <a:gd name="T96" fmla="*/ 0 w 819"/>
                                <a:gd name="T97" fmla="*/ 0 h 975"/>
                                <a:gd name="T98" fmla="*/ 0 w 819"/>
                                <a:gd name="T99" fmla="*/ 0 h 975"/>
                                <a:gd name="T100" fmla="*/ 0 w 819"/>
                                <a:gd name="T101" fmla="*/ 0 h 975"/>
                                <a:gd name="T102" fmla="*/ 0 w 819"/>
                                <a:gd name="T103" fmla="*/ 0 h 975"/>
                                <a:gd name="T104" fmla="*/ 0 w 819"/>
                                <a:gd name="T105" fmla="*/ 0 h 975"/>
                                <a:gd name="T106" fmla="*/ 0 w 819"/>
                                <a:gd name="T107" fmla="*/ 0 h 975"/>
                                <a:gd name="T108" fmla="*/ 0 w 819"/>
                                <a:gd name="T109" fmla="*/ 0 h 975"/>
                                <a:gd name="T110" fmla="*/ 0 w 819"/>
                                <a:gd name="T111" fmla="*/ 0 h 975"/>
                                <a:gd name="T112" fmla="*/ 0 w 819"/>
                                <a:gd name="T113" fmla="*/ 0 h 975"/>
                                <a:gd name="T114" fmla="*/ 0 w 819"/>
                                <a:gd name="T115" fmla="*/ 0 h 9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19"/>
                                <a:gd name="T175" fmla="*/ 0 h 975"/>
                                <a:gd name="T176" fmla="*/ 819 w 819"/>
                                <a:gd name="T177" fmla="*/ 975 h 97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19" h="975">
                                  <a:moveTo>
                                    <a:pt x="82" y="657"/>
                                  </a:moveTo>
                                  <a:lnTo>
                                    <a:pt x="62" y="669"/>
                                  </a:lnTo>
                                  <a:lnTo>
                                    <a:pt x="82" y="680"/>
                                  </a:lnTo>
                                  <a:lnTo>
                                    <a:pt x="80" y="688"/>
                                  </a:lnTo>
                                  <a:lnTo>
                                    <a:pt x="46" y="690"/>
                                  </a:lnTo>
                                  <a:lnTo>
                                    <a:pt x="52" y="695"/>
                                  </a:lnTo>
                                  <a:lnTo>
                                    <a:pt x="49" y="701"/>
                                  </a:lnTo>
                                  <a:lnTo>
                                    <a:pt x="51" y="716"/>
                                  </a:lnTo>
                                  <a:lnTo>
                                    <a:pt x="42" y="703"/>
                                  </a:lnTo>
                                  <a:lnTo>
                                    <a:pt x="33" y="718"/>
                                  </a:lnTo>
                                  <a:lnTo>
                                    <a:pt x="36" y="726"/>
                                  </a:lnTo>
                                  <a:lnTo>
                                    <a:pt x="7" y="719"/>
                                  </a:lnTo>
                                  <a:lnTo>
                                    <a:pt x="8" y="734"/>
                                  </a:lnTo>
                                  <a:lnTo>
                                    <a:pt x="46" y="736"/>
                                  </a:lnTo>
                                  <a:lnTo>
                                    <a:pt x="2" y="744"/>
                                  </a:lnTo>
                                  <a:lnTo>
                                    <a:pt x="10" y="752"/>
                                  </a:lnTo>
                                  <a:lnTo>
                                    <a:pt x="2" y="767"/>
                                  </a:lnTo>
                                  <a:lnTo>
                                    <a:pt x="3" y="784"/>
                                  </a:lnTo>
                                  <a:lnTo>
                                    <a:pt x="42" y="783"/>
                                  </a:lnTo>
                                  <a:lnTo>
                                    <a:pt x="49" y="767"/>
                                  </a:lnTo>
                                  <a:lnTo>
                                    <a:pt x="49" y="780"/>
                                  </a:lnTo>
                                  <a:lnTo>
                                    <a:pt x="64" y="781"/>
                                  </a:lnTo>
                                  <a:lnTo>
                                    <a:pt x="80" y="757"/>
                                  </a:lnTo>
                                  <a:lnTo>
                                    <a:pt x="73" y="780"/>
                                  </a:lnTo>
                                  <a:lnTo>
                                    <a:pt x="83" y="776"/>
                                  </a:lnTo>
                                  <a:lnTo>
                                    <a:pt x="65" y="786"/>
                                  </a:lnTo>
                                  <a:lnTo>
                                    <a:pt x="67" y="797"/>
                                  </a:lnTo>
                                  <a:lnTo>
                                    <a:pt x="60" y="801"/>
                                  </a:lnTo>
                                  <a:lnTo>
                                    <a:pt x="54" y="786"/>
                                  </a:lnTo>
                                  <a:lnTo>
                                    <a:pt x="3" y="797"/>
                                  </a:lnTo>
                                  <a:lnTo>
                                    <a:pt x="10" y="802"/>
                                  </a:lnTo>
                                  <a:lnTo>
                                    <a:pt x="10" y="812"/>
                                  </a:lnTo>
                                  <a:lnTo>
                                    <a:pt x="0" y="807"/>
                                  </a:lnTo>
                                  <a:lnTo>
                                    <a:pt x="7" y="819"/>
                                  </a:lnTo>
                                  <a:lnTo>
                                    <a:pt x="23" y="814"/>
                                  </a:lnTo>
                                  <a:lnTo>
                                    <a:pt x="7" y="833"/>
                                  </a:lnTo>
                                  <a:lnTo>
                                    <a:pt x="10" y="846"/>
                                  </a:lnTo>
                                  <a:lnTo>
                                    <a:pt x="18" y="838"/>
                                  </a:lnTo>
                                  <a:lnTo>
                                    <a:pt x="20" y="850"/>
                                  </a:lnTo>
                                  <a:lnTo>
                                    <a:pt x="15" y="856"/>
                                  </a:lnTo>
                                  <a:lnTo>
                                    <a:pt x="16" y="863"/>
                                  </a:lnTo>
                                  <a:lnTo>
                                    <a:pt x="42" y="823"/>
                                  </a:lnTo>
                                  <a:lnTo>
                                    <a:pt x="64" y="823"/>
                                  </a:lnTo>
                                  <a:lnTo>
                                    <a:pt x="52" y="837"/>
                                  </a:lnTo>
                                  <a:lnTo>
                                    <a:pt x="49" y="830"/>
                                  </a:lnTo>
                                  <a:lnTo>
                                    <a:pt x="25" y="866"/>
                                  </a:lnTo>
                                  <a:lnTo>
                                    <a:pt x="42" y="869"/>
                                  </a:lnTo>
                                  <a:lnTo>
                                    <a:pt x="8" y="892"/>
                                  </a:lnTo>
                                  <a:lnTo>
                                    <a:pt x="10" y="898"/>
                                  </a:lnTo>
                                  <a:lnTo>
                                    <a:pt x="42" y="887"/>
                                  </a:lnTo>
                                  <a:lnTo>
                                    <a:pt x="31" y="923"/>
                                  </a:lnTo>
                                  <a:lnTo>
                                    <a:pt x="20" y="920"/>
                                  </a:lnTo>
                                  <a:lnTo>
                                    <a:pt x="16" y="936"/>
                                  </a:lnTo>
                                  <a:lnTo>
                                    <a:pt x="42" y="962"/>
                                  </a:lnTo>
                                  <a:lnTo>
                                    <a:pt x="54" y="957"/>
                                  </a:lnTo>
                                  <a:lnTo>
                                    <a:pt x="52" y="975"/>
                                  </a:lnTo>
                                  <a:lnTo>
                                    <a:pt x="83" y="975"/>
                                  </a:lnTo>
                                  <a:lnTo>
                                    <a:pt x="129" y="941"/>
                                  </a:lnTo>
                                  <a:lnTo>
                                    <a:pt x="145" y="913"/>
                                  </a:lnTo>
                                  <a:lnTo>
                                    <a:pt x="161" y="918"/>
                                  </a:lnTo>
                                  <a:lnTo>
                                    <a:pt x="169" y="902"/>
                                  </a:lnTo>
                                  <a:lnTo>
                                    <a:pt x="163" y="876"/>
                                  </a:lnTo>
                                  <a:lnTo>
                                    <a:pt x="173" y="885"/>
                                  </a:lnTo>
                                  <a:lnTo>
                                    <a:pt x="169" y="866"/>
                                  </a:lnTo>
                                  <a:lnTo>
                                    <a:pt x="176" y="863"/>
                                  </a:lnTo>
                                  <a:lnTo>
                                    <a:pt x="179" y="905"/>
                                  </a:lnTo>
                                  <a:lnTo>
                                    <a:pt x="194" y="913"/>
                                  </a:lnTo>
                                  <a:lnTo>
                                    <a:pt x="195" y="928"/>
                                  </a:lnTo>
                                  <a:lnTo>
                                    <a:pt x="205" y="923"/>
                                  </a:lnTo>
                                  <a:lnTo>
                                    <a:pt x="210" y="902"/>
                                  </a:lnTo>
                                  <a:lnTo>
                                    <a:pt x="207" y="885"/>
                                  </a:lnTo>
                                  <a:lnTo>
                                    <a:pt x="215" y="863"/>
                                  </a:lnTo>
                                  <a:lnTo>
                                    <a:pt x="233" y="850"/>
                                  </a:lnTo>
                                  <a:lnTo>
                                    <a:pt x="236" y="822"/>
                                  </a:lnTo>
                                  <a:lnTo>
                                    <a:pt x="225" y="796"/>
                                  </a:lnTo>
                                  <a:lnTo>
                                    <a:pt x="243" y="770"/>
                                  </a:lnTo>
                                  <a:lnTo>
                                    <a:pt x="226" y="740"/>
                                  </a:lnTo>
                                  <a:lnTo>
                                    <a:pt x="223" y="687"/>
                                  </a:lnTo>
                                  <a:lnTo>
                                    <a:pt x="231" y="653"/>
                                  </a:lnTo>
                                  <a:lnTo>
                                    <a:pt x="223" y="631"/>
                                  </a:lnTo>
                                  <a:lnTo>
                                    <a:pt x="226" y="610"/>
                                  </a:lnTo>
                                  <a:lnTo>
                                    <a:pt x="252" y="587"/>
                                  </a:lnTo>
                                  <a:lnTo>
                                    <a:pt x="288" y="578"/>
                                  </a:lnTo>
                                  <a:lnTo>
                                    <a:pt x="288" y="560"/>
                                  </a:lnTo>
                                  <a:lnTo>
                                    <a:pt x="275" y="540"/>
                                  </a:lnTo>
                                  <a:lnTo>
                                    <a:pt x="296" y="498"/>
                                  </a:lnTo>
                                  <a:lnTo>
                                    <a:pt x="303" y="433"/>
                                  </a:lnTo>
                                  <a:lnTo>
                                    <a:pt x="322" y="423"/>
                                  </a:lnTo>
                                  <a:lnTo>
                                    <a:pt x="329" y="395"/>
                                  </a:lnTo>
                                  <a:lnTo>
                                    <a:pt x="358" y="355"/>
                                  </a:lnTo>
                                  <a:lnTo>
                                    <a:pt x="352" y="329"/>
                                  </a:lnTo>
                                  <a:lnTo>
                                    <a:pt x="368" y="288"/>
                                  </a:lnTo>
                                  <a:lnTo>
                                    <a:pt x="392" y="270"/>
                                  </a:lnTo>
                                  <a:lnTo>
                                    <a:pt x="407" y="281"/>
                                  </a:lnTo>
                                  <a:lnTo>
                                    <a:pt x="418" y="233"/>
                                  </a:lnTo>
                                  <a:lnTo>
                                    <a:pt x="474" y="241"/>
                                  </a:lnTo>
                                  <a:lnTo>
                                    <a:pt x="479" y="237"/>
                                  </a:lnTo>
                                  <a:lnTo>
                                    <a:pt x="471" y="224"/>
                                  </a:lnTo>
                                  <a:lnTo>
                                    <a:pt x="480" y="200"/>
                                  </a:lnTo>
                                  <a:lnTo>
                                    <a:pt x="477" y="189"/>
                                  </a:lnTo>
                                  <a:lnTo>
                                    <a:pt x="493" y="185"/>
                                  </a:lnTo>
                                  <a:lnTo>
                                    <a:pt x="510" y="179"/>
                                  </a:lnTo>
                                  <a:lnTo>
                                    <a:pt x="506" y="167"/>
                                  </a:lnTo>
                                  <a:lnTo>
                                    <a:pt x="513" y="163"/>
                                  </a:lnTo>
                                  <a:lnTo>
                                    <a:pt x="552" y="213"/>
                                  </a:lnTo>
                                  <a:lnTo>
                                    <a:pt x="583" y="220"/>
                                  </a:lnTo>
                                  <a:lnTo>
                                    <a:pt x="601" y="203"/>
                                  </a:lnTo>
                                  <a:lnTo>
                                    <a:pt x="620" y="221"/>
                                  </a:lnTo>
                                  <a:lnTo>
                                    <a:pt x="654" y="192"/>
                                  </a:lnTo>
                                  <a:lnTo>
                                    <a:pt x="658" y="141"/>
                                  </a:lnTo>
                                  <a:lnTo>
                                    <a:pt x="664" y="120"/>
                                  </a:lnTo>
                                  <a:lnTo>
                                    <a:pt x="728" y="97"/>
                                  </a:lnTo>
                                  <a:lnTo>
                                    <a:pt x="765" y="128"/>
                                  </a:lnTo>
                                  <a:lnTo>
                                    <a:pt x="768" y="156"/>
                                  </a:lnTo>
                                  <a:lnTo>
                                    <a:pt x="754" y="176"/>
                                  </a:lnTo>
                                  <a:lnTo>
                                    <a:pt x="760" y="189"/>
                                  </a:lnTo>
                                  <a:lnTo>
                                    <a:pt x="791" y="156"/>
                                  </a:lnTo>
                                  <a:lnTo>
                                    <a:pt x="796" y="137"/>
                                  </a:lnTo>
                                  <a:lnTo>
                                    <a:pt x="816" y="143"/>
                                  </a:lnTo>
                                  <a:lnTo>
                                    <a:pt x="816" y="125"/>
                                  </a:lnTo>
                                  <a:lnTo>
                                    <a:pt x="777" y="133"/>
                                  </a:lnTo>
                                  <a:lnTo>
                                    <a:pt x="785" y="114"/>
                                  </a:lnTo>
                                  <a:lnTo>
                                    <a:pt x="746" y="89"/>
                                  </a:lnTo>
                                  <a:lnTo>
                                    <a:pt x="790" y="96"/>
                                  </a:lnTo>
                                  <a:lnTo>
                                    <a:pt x="819" y="63"/>
                                  </a:lnTo>
                                  <a:lnTo>
                                    <a:pt x="786" y="34"/>
                                  </a:lnTo>
                                  <a:lnTo>
                                    <a:pt x="768" y="39"/>
                                  </a:lnTo>
                                  <a:lnTo>
                                    <a:pt x="765" y="21"/>
                                  </a:lnTo>
                                  <a:lnTo>
                                    <a:pt x="744" y="31"/>
                                  </a:lnTo>
                                  <a:lnTo>
                                    <a:pt x="744" y="60"/>
                                  </a:lnTo>
                                  <a:lnTo>
                                    <a:pt x="726" y="60"/>
                                  </a:lnTo>
                                  <a:lnTo>
                                    <a:pt x="736" y="44"/>
                                  </a:lnTo>
                                  <a:lnTo>
                                    <a:pt x="718" y="45"/>
                                  </a:lnTo>
                                  <a:lnTo>
                                    <a:pt x="728" y="37"/>
                                  </a:lnTo>
                                  <a:lnTo>
                                    <a:pt x="721" y="31"/>
                                  </a:lnTo>
                                  <a:lnTo>
                                    <a:pt x="736" y="27"/>
                                  </a:lnTo>
                                  <a:lnTo>
                                    <a:pt x="739" y="11"/>
                                  </a:lnTo>
                                  <a:lnTo>
                                    <a:pt x="713" y="0"/>
                                  </a:lnTo>
                                  <a:lnTo>
                                    <a:pt x="695" y="60"/>
                                  </a:lnTo>
                                  <a:lnTo>
                                    <a:pt x="682" y="67"/>
                                  </a:lnTo>
                                  <a:lnTo>
                                    <a:pt x="682" y="14"/>
                                  </a:lnTo>
                                  <a:lnTo>
                                    <a:pt x="633" y="97"/>
                                  </a:lnTo>
                                  <a:lnTo>
                                    <a:pt x="627" y="93"/>
                                  </a:lnTo>
                                  <a:lnTo>
                                    <a:pt x="637" y="60"/>
                                  </a:lnTo>
                                  <a:lnTo>
                                    <a:pt x="658" y="23"/>
                                  </a:lnTo>
                                  <a:lnTo>
                                    <a:pt x="638" y="29"/>
                                  </a:lnTo>
                                  <a:lnTo>
                                    <a:pt x="630" y="11"/>
                                  </a:lnTo>
                                  <a:lnTo>
                                    <a:pt x="609" y="24"/>
                                  </a:lnTo>
                                  <a:lnTo>
                                    <a:pt x="620" y="40"/>
                                  </a:lnTo>
                                  <a:lnTo>
                                    <a:pt x="578" y="83"/>
                                  </a:lnTo>
                                  <a:lnTo>
                                    <a:pt x="576" y="104"/>
                                  </a:lnTo>
                                  <a:lnTo>
                                    <a:pt x="563" y="94"/>
                                  </a:lnTo>
                                  <a:lnTo>
                                    <a:pt x="567" y="86"/>
                                  </a:lnTo>
                                  <a:lnTo>
                                    <a:pt x="547" y="93"/>
                                  </a:lnTo>
                                  <a:lnTo>
                                    <a:pt x="534" y="76"/>
                                  </a:lnTo>
                                  <a:lnTo>
                                    <a:pt x="529" y="89"/>
                                  </a:lnTo>
                                  <a:lnTo>
                                    <a:pt x="521" y="76"/>
                                  </a:lnTo>
                                  <a:lnTo>
                                    <a:pt x="521" y="93"/>
                                  </a:lnTo>
                                  <a:lnTo>
                                    <a:pt x="536" y="96"/>
                                  </a:lnTo>
                                  <a:lnTo>
                                    <a:pt x="537" y="128"/>
                                  </a:lnTo>
                                  <a:lnTo>
                                    <a:pt x="513" y="101"/>
                                  </a:lnTo>
                                  <a:lnTo>
                                    <a:pt x="514" y="110"/>
                                  </a:lnTo>
                                  <a:lnTo>
                                    <a:pt x="497" y="117"/>
                                  </a:lnTo>
                                  <a:lnTo>
                                    <a:pt x="493" y="125"/>
                                  </a:lnTo>
                                  <a:lnTo>
                                    <a:pt x="495" y="140"/>
                                  </a:lnTo>
                                  <a:lnTo>
                                    <a:pt x="482" y="161"/>
                                  </a:lnTo>
                                  <a:lnTo>
                                    <a:pt x="484" y="145"/>
                                  </a:lnTo>
                                  <a:lnTo>
                                    <a:pt x="484" y="109"/>
                                  </a:lnTo>
                                  <a:lnTo>
                                    <a:pt x="467" y="127"/>
                                  </a:lnTo>
                                  <a:lnTo>
                                    <a:pt x="464" y="153"/>
                                  </a:lnTo>
                                  <a:lnTo>
                                    <a:pt x="462" y="123"/>
                                  </a:lnTo>
                                  <a:lnTo>
                                    <a:pt x="448" y="125"/>
                                  </a:lnTo>
                                  <a:lnTo>
                                    <a:pt x="445" y="150"/>
                                  </a:lnTo>
                                  <a:lnTo>
                                    <a:pt x="458" y="174"/>
                                  </a:lnTo>
                                  <a:lnTo>
                                    <a:pt x="433" y="145"/>
                                  </a:lnTo>
                                  <a:lnTo>
                                    <a:pt x="425" y="145"/>
                                  </a:lnTo>
                                  <a:lnTo>
                                    <a:pt x="438" y="163"/>
                                  </a:lnTo>
                                  <a:lnTo>
                                    <a:pt x="431" y="169"/>
                                  </a:lnTo>
                                  <a:lnTo>
                                    <a:pt x="418" y="163"/>
                                  </a:lnTo>
                                  <a:lnTo>
                                    <a:pt x="418" y="150"/>
                                  </a:lnTo>
                                  <a:lnTo>
                                    <a:pt x="414" y="167"/>
                                  </a:lnTo>
                                  <a:lnTo>
                                    <a:pt x="417" y="176"/>
                                  </a:lnTo>
                                  <a:lnTo>
                                    <a:pt x="397" y="190"/>
                                  </a:lnTo>
                                  <a:lnTo>
                                    <a:pt x="407" y="205"/>
                                  </a:lnTo>
                                  <a:lnTo>
                                    <a:pt x="401" y="203"/>
                                  </a:lnTo>
                                  <a:lnTo>
                                    <a:pt x="402" y="213"/>
                                  </a:lnTo>
                                  <a:lnTo>
                                    <a:pt x="365" y="233"/>
                                  </a:lnTo>
                                  <a:lnTo>
                                    <a:pt x="399" y="239"/>
                                  </a:lnTo>
                                  <a:lnTo>
                                    <a:pt x="388" y="252"/>
                                  </a:lnTo>
                                  <a:lnTo>
                                    <a:pt x="358" y="247"/>
                                  </a:lnTo>
                                  <a:lnTo>
                                    <a:pt x="360" y="280"/>
                                  </a:lnTo>
                                  <a:lnTo>
                                    <a:pt x="352" y="285"/>
                                  </a:lnTo>
                                  <a:lnTo>
                                    <a:pt x="344" y="263"/>
                                  </a:lnTo>
                                  <a:lnTo>
                                    <a:pt x="329" y="286"/>
                                  </a:lnTo>
                                  <a:lnTo>
                                    <a:pt x="334" y="301"/>
                                  </a:lnTo>
                                  <a:lnTo>
                                    <a:pt x="324" y="311"/>
                                  </a:lnTo>
                                  <a:lnTo>
                                    <a:pt x="339" y="311"/>
                                  </a:lnTo>
                                  <a:lnTo>
                                    <a:pt x="305" y="319"/>
                                  </a:lnTo>
                                  <a:lnTo>
                                    <a:pt x="292" y="360"/>
                                  </a:lnTo>
                                  <a:lnTo>
                                    <a:pt x="264" y="382"/>
                                  </a:lnTo>
                                  <a:lnTo>
                                    <a:pt x="262" y="392"/>
                                  </a:lnTo>
                                  <a:lnTo>
                                    <a:pt x="269" y="395"/>
                                  </a:lnTo>
                                  <a:lnTo>
                                    <a:pt x="257" y="400"/>
                                  </a:lnTo>
                                  <a:lnTo>
                                    <a:pt x="265" y="417"/>
                                  </a:lnTo>
                                  <a:lnTo>
                                    <a:pt x="238" y="444"/>
                                  </a:lnTo>
                                  <a:lnTo>
                                    <a:pt x="254" y="434"/>
                                  </a:lnTo>
                                  <a:lnTo>
                                    <a:pt x="257" y="449"/>
                                  </a:lnTo>
                                  <a:lnTo>
                                    <a:pt x="246" y="444"/>
                                  </a:lnTo>
                                  <a:lnTo>
                                    <a:pt x="243" y="464"/>
                                  </a:lnTo>
                                  <a:lnTo>
                                    <a:pt x="236" y="465"/>
                                  </a:lnTo>
                                  <a:lnTo>
                                    <a:pt x="241" y="485"/>
                                  </a:lnTo>
                                  <a:lnTo>
                                    <a:pt x="231" y="470"/>
                                  </a:lnTo>
                                  <a:lnTo>
                                    <a:pt x="225" y="493"/>
                                  </a:lnTo>
                                  <a:lnTo>
                                    <a:pt x="233" y="487"/>
                                  </a:lnTo>
                                  <a:lnTo>
                                    <a:pt x="235" y="501"/>
                                  </a:lnTo>
                                  <a:lnTo>
                                    <a:pt x="202" y="519"/>
                                  </a:lnTo>
                                  <a:lnTo>
                                    <a:pt x="200" y="530"/>
                                  </a:lnTo>
                                  <a:lnTo>
                                    <a:pt x="205" y="534"/>
                                  </a:lnTo>
                                  <a:lnTo>
                                    <a:pt x="202" y="550"/>
                                  </a:lnTo>
                                  <a:lnTo>
                                    <a:pt x="189" y="545"/>
                                  </a:lnTo>
                                  <a:lnTo>
                                    <a:pt x="161" y="578"/>
                                  </a:lnTo>
                                  <a:lnTo>
                                    <a:pt x="161" y="589"/>
                                  </a:lnTo>
                                  <a:lnTo>
                                    <a:pt x="150" y="597"/>
                                  </a:lnTo>
                                  <a:lnTo>
                                    <a:pt x="163" y="620"/>
                                  </a:lnTo>
                                  <a:lnTo>
                                    <a:pt x="200" y="600"/>
                                  </a:lnTo>
                                  <a:lnTo>
                                    <a:pt x="161" y="631"/>
                                  </a:lnTo>
                                  <a:lnTo>
                                    <a:pt x="150" y="613"/>
                                  </a:lnTo>
                                  <a:lnTo>
                                    <a:pt x="137" y="622"/>
                                  </a:lnTo>
                                  <a:lnTo>
                                    <a:pt x="142" y="631"/>
                                  </a:lnTo>
                                  <a:lnTo>
                                    <a:pt x="135" y="636"/>
                                  </a:lnTo>
                                  <a:lnTo>
                                    <a:pt x="130" y="623"/>
                                  </a:lnTo>
                                  <a:lnTo>
                                    <a:pt x="114" y="630"/>
                                  </a:lnTo>
                                  <a:lnTo>
                                    <a:pt x="82" y="657"/>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03" name="Freeform 1782"/>
                            <p:cNvSpPr>
                              <a:spLocks/>
                            </p:cNvSpPr>
                            <p:nvPr/>
                          </p:nvSpPr>
                          <p:spPr bwMode="auto">
                            <a:xfrm>
                              <a:off x="3270" y="1538"/>
                              <a:ext cx="374" cy="446"/>
                            </a:xfrm>
                            <a:custGeom>
                              <a:avLst/>
                              <a:gdLst>
                                <a:gd name="T0" fmla="*/ 0 w 819"/>
                                <a:gd name="T1" fmla="*/ 0 h 975"/>
                                <a:gd name="T2" fmla="*/ 0 w 819"/>
                                <a:gd name="T3" fmla="*/ 0 h 975"/>
                                <a:gd name="T4" fmla="*/ 0 w 819"/>
                                <a:gd name="T5" fmla="*/ 0 h 975"/>
                                <a:gd name="T6" fmla="*/ 0 w 819"/>
                                <a:gd name="T7" fmla="*/ 0 h 975"/>
                                <a:gd name="T8" fmla="*/ 0 w 819"/>
                                <a:gd name="T9" fmla="*/ 0 h 975"/>
                                <a:gd name="T10" fmla="*/ 0 w 819"/>
                                <a:gd name="T11" fmla="*/ 0 h 975"/>
                                <a:gd name="T12" fmla="*/ 0 w 819"/>
                                <a:gd name="T13" fmla="*/ 0 h 975"/>
                                <a:gd name="T14" fmla="*/ 0 w 819"/>
                                <a:gd name="T15" fmla="*/ 0 h 975"/>
                                <a:gd name="T16" fmla="*/ 0 w 819"/>
                                <a:gd name="T17" fmla="*/ 0 h 975"/>
                                <a:gd name="T18" fmla="*/ 0 w 819"/>
                                <a:gd name="T19" fmla="*/ 0 h 975"/>
                                <a:gd name="T20" fmla="*/ 0 w 819"/>
                                <a:gd name="T21" fmla="*/ 0 h 975"/>
                                <a:gd name="T22" fmla="*/ 0 w 819"/>
                                <a:gd name="T23" fmla="*/ 0 h 975"/>
                                <a:gd name="T24" fmla="*/ 0 w 819"/>
                                <a:gd name="T25" fmla="*/ 0 h 975"/>
                                <a:gd name="T26" fmla="*/ 0 w 819"/>
                                <a:gd name="T27" fmla="*/ 0 h 975"/>
                                <a:gd name="T28" fmla="*/ 0 w 819"/>
                                <a:gd name="T29" fmla="*/ 0 h 975"/>
                                <a:gd name="T30" fmla="*/ 0 w 819"/>
                                <a:gd name="T31" fmla="*/ 0 h 975"/>
                                <a:gd name="T32" fmla="*/ 0 w 819"/>
                                <a:gd name="T33" fmla="*/ 0 h 975"/>
                                <a:gd name="T34" fmla="*/ 0 w 819"/>
                                <a:gd name="T35" fmla="*/ 0 h 975"/>
                                <a:gd name="T36" fmla="*/ 0 w 819"/>
                                <a:gd name="T37" fmla="*/ 0 h 975"/>
                                <a:gd name="T38" fmla="*/ 0 w 819"/>
                                <a:gd name="T39" fmla="*/ 0 h 975"/>
                                <a:gd name="T40" fmla="*/ 0 w 819"/>
                                <a:gd name="T41" fmla="*/ 0 h 975"/>
                                <a:gd name="T42" fmla="*/ 0 w 819"/>
                                <a:gd name="T43" fmla="*/ 0 h 975"/>
                                <a:gd name="T44" fmla="*/ 0 w 819"/>
                                <a:gd name="T45" fmla="*/ 0 h 975"/>
                                <a:gd name="T46" fmla="*/ 0 w 819"/>
                                <a:gd name="T47" fmla="*/ 0 h 975"/>
                                <a:gd name="T48" fmla="*/ 0 w 819"/>
                                <a:gd name="T49" fmla="*/ 0 h 975"/>
                                <a:gd name="T50" fmla="*/ 0 w 819"/>
                                <a:gd name="T51" fmla="*/ 0 h 975"/>
                                <a:gd name="T52" fmla="*/ 0 w 819"/>
                                <a:gd name="T53" fmla="*/ 0 h 975"/>
                                <a:gd name="T54" fmla="*/ 0 w 819"/>
                                <a:gd name="T55" fmla="*/ 0 h 975"/>
                                <a:gd name="T56" fmla="*/ 0 w 819"/>
                                <a:gd name="T57" fmla="*/ 0 h 975"/>
                                <a:gd name="T58" fmla="*/ 0 w 819"/>
                                <a:gd name="T59" fmla="*/ 0 h 975"/>
                                <a:gd name="T60" fmla="*/ 0 w 819"/>
                                <a:gd name="T61" fmla="*/ 0 h 975"/>
                                <a:gd name="T62" fmla="*/ 0 w 819"/>
                                <a:gd name="T63" fmla="*/ 0 h 975"/>
                                <a:gd name="T64" fmla="*/ 0 w 819"/>
                                <a:gd name="T65" fmla="*/ 0 h 975"/>
                                <a:gd name="T66" fmla="*/ 0 w 819"/>
                                <a:gd name="T67" fmla="*/ 0 h 975"/>
                                <a:gd name="T68" fmla="*/ 0 w 819"/>
                                <a:gd name="T69" fmla="*/ 0 h 975"/>
                                <a:gd name="T70" fmla="*/ 0 w 819"/>
                                <a:gd name="T71" fmla="*/ 0 h 975"/>
                                <a:gd name="T72" fmla="*/ 0 w 819"/>
                                <a:gd name="T73" fmla="*/ 0 h 975"/>
                                <a:gd name="T74" fmla="*/ 0 w 819"/>
                                <a:gd name="T75" fmla="*/ 0 h 975"/>
                                <a:gd name="T76" fmla="*/ 0 w 819"/>
                                <a:gd name="T77" fmla="*/ 0 h 975"/>
                                <a:gd name="T78" fmla="*/ 0 w 819"/>
                                <a:gd name="T79" fmla="*/ 0 h 975"/>
                                <a:gd name="T80" fmla="*/ 0 w 819"/>
                                <a:gd name="T81" fmla="*/ 0 h 975"/>
                                <a:gd name="T82" fmla="*/ 0 w 819"/>
                                <a:gd name="T83" fmla="*/ 0 h 975"/>
                                <a:gd name="T84" fmla="*/ 0 w 819"/>
                                <a:gd name="T85" fmla="*/ 0 h 975"/>
                                <a:gd name="T86" fmla="*/ 0 w 819"/>
                                <a:gd name="T87" fmla="*/ 0 h 975"/>
                                <a:gd name="T88" fmla="*/ 0 w 819"/>
                                <a:gd name="T89" fmla="*/ 0 h 975"/>
                                <a:gd name="T90" fmla="*/ 0 w 819"/>
                                <a:gd name="T91" fmla="*/ 0 h 975"/>
                                <a:gd name="T92" fmla="*/ 0 w 819"/>
                                <a:gd name="T93" fmla="*/ 0 h 975"/>
                                <a:gd name="T94" fmla="*/ 0 w 819"/>
                                <a:gd name="T95" fmla="*/ 0 h 975"/>
                                <a:gd name="T96" fmla="*/ 0 w 819"/>
                                <a:gd name="T97" fmla="*/ 0 h 9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9"/>
                                <a:gd name="T148" fmla="*/ 0 h 975"/>
                                <a:gd name="T149" fmla="*/ 819 w 819"/>
                                <a:gd name="T150" fmla="*/ 975 h 9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9" h="975">
                                  <a:moveTo>
                                    <a:pt x="82" y="657"/>
                                  </a:moveTo>
                                  <a:lnTo>
                                    <a:pt x="62" y="669"/>
                                  </a:lnTo>
                                  <a:lnTo>
                                    <a:pt x="82" y="680"/>
                                  </a:lnTo>
                                  <a:lnTo>
                                    <a:pt x="80" y="688"/>
                                  </a:lnTo>
                                  <a:lnTo>
                                    <a:pt x="46" y="690"/>
                                  </a:lnTo>
                                  <a:lnTo>
                                    <a:pt x="52" y="695"/>
                                  </a:lnTo>
                                  <a:lnTo>
                                    <a:pt x="49" y="701"/>
                                  </a:lnTo>
                                  <a:lnTo>
                                    <a:pt x="51" y="716"/>
                                  </a:lnTo>
                                  <a:lnTo>
                                    <a:pt x="42" y="703"/>
                                  </a:lnTo>
                                  <a:lnTo>
                                    <a:pt x="33" y="718"/>
                                  </a:lnTo>
                                  <a:lnTo>
                                    <a:pt x="36" y="726"/>
                                  </a:lnTo>
                                  <a:lnTo>
                                    <a:pt x="7" y="719"/>
                                  </a:lnTo>
                                  <a:lnTo>
                                    <a:pt x="8" y="734"/>
                                  </a:lnTo>
                                  <a:lnTo>
                                    <a:pt x="46" y="736"/>
                                  </a:lnTo>
                                  <a:lnTo>
                                    <a:pt x="2" y="744"/>
                                  </a:lnTo>
                                  <a:lnTo>
                                    <a:pt x="10" y="752"/>
                                  </a:lnTo>
                                  <a:lnTo>
                                    <a:pt x="2" y="767"/>
                                  </a:lnTo>
                                  <a:lnTo>
                                    <a:pt x="3" y="784"/>
                                  </a:lnTo>
                                  <a:lnTo>
                                    <a:pt x="42" y="783"/>
                                  </a:lnTo>
                                  <a:lnTo>
                                    <a:pt x="49" y="767"/>
                                  </a:lnTo>
                                  <a:lnTo>
                                    <a:pt x="49" y="780"/>
                                  </a:lnTo>
                                  <a:lnTo>
                                    <a:pt x="64" y="781"/>
                                  </a:lnTo>
                                  <a:lnTo>
                                    <a:pt x="80" y="757"/>
                                  </a:lnTo>
                                  <a:lnTo>
                                    <a:pt x="73" y="780"/>
                                  </a:lnTo>
                                  <a:lnTo>
                                    <a:pt x="83" y="776"/>
                                  </a:lnTo>
                                  <a:lnTo>
                                    <a:pt x="65" y="786"/>
                                  </a:lnTo>
                                  <a:lnTo>
                                    <a:pt x="67" y="797"/>
                                  </a:lnTo>
                                  <a:lnTo>
                                    <a:pt x="60" y="801"/>
                                  </a:lnTo>
                                  <a:lnTo>
                                    <a:pt x="54" y="786"/>
                                  </a:lnTo>
                                  <a:lnTo>
                                    <a:pt x="3" y="797"/>
                                  </a:lnTo>
                                  <a:lnTo>
                                    <a:pt x="10" y="802"/>
                                  </a:lnTo>
                                  <a:lnTo>
                                    <a:pt x="10" y="812"/>
                                  </a:lnTo>
                                  <a:lnTo>
                                    <a:pt x="0" y="807"/>
                                  </a:lnTo>
                                  <a:lnTo>
                                    <a:pt x="7" y="819"/>
                                  </a:lnTo>
                                  <a:lnTo>
                                    <a:pt x="23" y="814"/>
                                  </a:lnTo>
                                  <a:lnTo>
                                    <a:pt x="7" y="833"/>
                                  </a:lnTo>
                                  <a:lnTo>
                                    <a:pt x="10" y="846"/>
                                  </a:lnTo>
                                  <a:lnTo>
                                    <a:pt x="18" y="838"/>
                                  </a:lnTo>
                                  <a:lnTo>
                                    <a:pt x="20" y="850"/>
                                  </a:lnTo>
                                  <a:lnTo>
                                    <a:pt x="15" y="856"/>
                                  </a:lnTo>
                                  <a:lnTo>
                                    <a:pt x="16" y="863"/>
                                  </a:lnTo>
                                  <a:lnTo>
                                    <a:pt x="42" y="823"/>
                                  </a:lnTo>
                                  <a:lnTo>
                                    <a:pt x="64" y="823"/>
                                  </a:lnTo>
                                  <a:lnTo>
                                    <a:pt x="52" y="837"/>
                                  </a:lnTo>
                                  <a:lnTo>
                                    <a:pt x="49" y="830"/>
                                  </a:lnTo>
                                  <a:lnTo>
                                    <a:pt x="25" y="866"/>
                                  </a:lnTo>
                                  <a:lnTo>
                                    <a:pt x="42" y="869"/>
                                  </a:lnTo>
                                  <a:lnTo>
                                    <a:pt x="8" y="892"/>
                                  </a:lnTo>
                                  <a:lnTo>
                                    <a:pt x="10" y="898"/>
                                  </a:lnTo>
                                  <a:lnTo>
                                    <a:pt x="42" y="887"/>
                                  </a:lnTo>
                                  <a:lnTo>
                                    <a:pt x="31" y="923"/>
                                  </a:lnTo>
                                  <a:lnTo>
                                    <a:pt x="20" y="920"/>
                                  </a:lnTo>
                                  <a:lnTo>
                                    <a:pt x="16" y="936"/>
                                  </a:lnTo>
                                  <a:lnTo>
                                    <a:pt x="42" y="962"/>
                                  </a:lnTo>
                                  <a:lnTo>
                                    <a:pt x="54" y="957"/>
                                  </a:lnTo>
                                  <a:lnTo>
                                    <a:pt x="52" y="975"/>
                                  </a:lnTo>
                                  <a:lnTo>
                                    <a:pt x="83" y="975"/>
                                  </a:lnTo>
                                  <a:lnTo>
                                    <a:pt x="129" y="941"/>
                                  </a:lnTo>
                                  <a:lnTo>
                                    <a:pt x="145" y="913"/>
                                  </a:lnTo>
                                  <a:lnTo>
                                    <a:pt x="161" y="918"/>
                                  </a:lnTo>
                                  <a:lnTo>
                                    <a:pt x="169" y="902"/>
                                  </a:lnTo>
                                  <a:lnTo>
                                    <a:pt x="163" y="876"/>
                                  </a:lnTo>
                                  <a:lnTo>
                                    <a:pt x="173" y="885"/>
                                  </a:lnTo>
                                  <a:lnTo>
                                    <a:pt x="169" y="866"/>
                                  </a:lnTo>
                                  <a:lnTo>
                                    <a:pt x="176" y="863"/>
                                  </a:lnTo>
                                  <a:lnTo>
                                    <a:pt x="179" y="905"/>
                                  </a:lnTo>
                                  <a:lnTo>
                                    <a:pt x="194" y="913"/>
                                  </a:lnTo>
                                  <a:lnTo>
                                    <a:pt x="195" y="928"/>
                                  </a:lnTo>
                                  <a:lnTo>
                                    <a:pt x="205" y="923"/>
                                  </a:lnTo>
                                  <a:lnTo>
                                    <a:pt x="210" y="902"/>
                                  </a:lnTo>
                                  <a:lnTo>
                                    <a:pt x="207" y="885"/>
                                  </a:lnTo>
                                  <a:lnTo>
                                    <a:pt x="215" y="863"/>
                                  </a:lnTo>
                                  <a:lnTo>
                                    <a:pt x="233" y="850"/>
                                  </a:lnTo>
                                  <a:lnTo>
                                    <a:pt x="236" y="822"/>
                                  </a:lnTo>
                                  <a:lnTo>
                                    <a:pt x="225" y="796"/>
                                  </a:lnTo>
                                  <a:lnTo>
                                    <a:pt x="243" y="770"/>
                                  </a:lnTo>
                                  <a:lnTo>
                                    <a:pt x="226" y="740"/>
                                  </a:lnTo>
                                  <a:lnTo>
                                    <a:pt x="223" y="687"/>
                                  </a:lnTo>
                                  <a:lnTo>
                                    <a:pt x="231" y="653"/>
                                  </a:lnTo>
                                  <a:lnTo>
                                    <a:pt x="223" y="631"/>
                                  </a:lnTo>
                                  <a:lnTo>
                                    <a:pt x="226" y="610"/>
                                  </a:lnTo>
                                  <a:lnTo>
                                    <a:pt x="252" y="587"/>
                                  </a:lnTo>
                                  <a:lnTo>
                                    <a:pt x="288" y="578"/>
                                  </a:lnTo>
                                  <a:lnTo>
                                    <a:pt x="288" y="560"/>
                                  </a:lnTo>
                                  <a:lnTo>
                                    <a:pt x="275" y="540"/>
                                  </a:lnTo>
                                  <a:lnTo>
                                    <a:pt x="296" y="498"/>
                                  </a:lnTo>
                                  <a:lnTo>
                                    <a:pt x="303" y="433"/>
                                  </a:lnTo>
                                  <a:lnTo>
                                    <a:pt x="322" y="423"/>
                                  </a:lnTo>
                                  <a:lnTo>
                                    <a:pt x="329" y="395"/>
                                  </a:lnTo>
                                  <a:lnTo>
                                    <a:pt x="358" y="355"/>
                                  </a:lnTo>
                                  <a:lnTo>
                                    <a:pt x="352" y="329"/>
                                  </a:lnTo>
                                  <a:lnTo>
                                    <a:pt x="368" y="288"/>
                                  </a:lnTo>
                                  <a:lnTo>
                                    <a:pt x="392" y="270"/>
                                  </a:lnTo>
                                  <a:lnTo>
                                    <a:pt x="407" y="281"/>
                                  </a:lnTo>
                                  <a:lnTo>
                                    <a:pt x="418" y="233"/>
                                  </a:lnTo>
                                  <a:lnTo>
                                    <a:pt x="474" y="241"/>
                                  </a:lnTo>
                                  <a:lnTo>
                                    <a:pt x="479" y="237"/>
                                  </a:lnTo>
                                  <a:lnTo>
                                    <a:pt x="471" y="224"/>
                                  </a:lnTo>
                                  <a:lnTo>
                                    <a:pt x="480" y="200"/>
                                  </a:lnTo>
                                  <a:lnTo>
                                    <a:pt x="477" y="189"/>
                                  </a:lnTo>
                                  <a:lnTo>
                                    <a:pt x="493" y="185"/>
                                  </a:lnTo>
                                  <a:lnTo>
                                    <a:pt x="510" y="179"/>
                                  </a:lnTo>
                                  <a:lnTo>
                                    <a:pt x="506" y="167"/>
                                  </a:lnTo>
                                  <a:lnTo>
                                    <a:pt x="513" y="163"/>
                                  </a:lnTo>
                                  <a:lnTo>
                                    <a:pt x="552" y="213"/>
                                  </a:lnTo>
                                  <a:lnTo>
                                    <a:pt x="583" y="220"/>
                                  </a:lnTo>
                                  <a:lnTo>
                                    <a:pt x="601" y="203"/>
                                  </a:lnTo>
                                  <a:lnTo>
                                    <a:pt x="620" y="221"/>
                                  </a:lnTo>
                                  <a:lnTo>
                                    <a:pt x="654" y="192"/>
                                  </a:lnTo>
                                  <a:lnTo>
                                    <a:pt x="658" y="141"/>
                                  </a:lnTo>
                                  <a:lnTo>
                                    <a:pt x="664" y="120"/>
                                  </a:lnTo>
                                  <a:lnTo>
                                    <a:pt x="728" y="97"/>
                                  </a:lnTo>
                                  <a:lnTo>
                                    <a:pt x="765" y="128"/>
                                  </a:lnTo>
                                  <a:lnTo>
                                    <a:pt x="768" y="156"/>
                                  </a:lnTo>
                                  <a:lnTo>
                                    <a:pt x="754" y="176"/>
                                  </a:lnTo>
                                  <a:lnTo>
                                    <a:pt x="760" y="189"/>
                                  </a:lnTo>
                                  <a:lnTo>
                                    <a:pt x="791" y="156"/>
                                  </a:lnTo>
                                  <a:lnTo>
                                    <a:pt x="796" y="137"/>
                                  </a:lnTo>
                                  <a:lnTo>
                                    <a:pt x="816" y="143"/>
                                  </a:lnTo>
                                  <a:lnTo>
                                    <a:pt x="816" y="125"/>
                                  </a:lnTo>
                                  <a:lnTo>
                                    <a:pt x="777" y="133"/>
                                  </a:lnTo>
                                  <a:lnTo>
                                    <a:pt x="785" y="114"/>
                                  </a:lnTo>
                                  <a:lnTo>
                                    <a:pt x="746" y="89"/>
                                  </a:lnTo>
                                  <a:lnTo>
                                    <a:pt x="790" y="96"/>
                                  </a:lnTo>
                                  <a:lnTo>
                                    <a:pt x="819" y="63"/>
                                  </a:lnTo>
                                  <a:lnTo>
                                    <a:pt x="786" y="34"/>
                                  </a:lnTo>
                                  <a:lnTo>
                                    <a:pt x="768" y="39"/>
                                  </a:lnTo>
                                  <a:lnTo>
                                    <a:pt x="765" y="21"/>
                                  </a:lnTo>
                                  <a:lnTo>
                                    <a:pt x="744" y="31"/>
                                  </a:lnTo>
                                  <a:lnTo>
                                    <a:pt x="744" y="60"/>
                                  </a:lnTo>
                                  <a:lnTo>
                                    <a:pt x="726" y="60"/>
                                  </a:lnTo>
                                  <a:lnTo>
                                    <a:pt x="736" y="44"/>
                                  </a:lnTo>
                                  <a:lnTo>
                                    <a:pt x="718" y="45"/>
                                  </a:lnTo>
                                  <a:lnTo>
                                    <a:pt x="728" y="37"/>
                                  </a:lnTo>
                                  <a:lnTo>
                                    <a:pt x="721" y="31"/>
                                  </a:lnTo>
                                  <a:lnTo>
                                    <a:pt x="736" y="27"/>
                                  </a:lnTo>
                                  <a:lnTo>
                                    <a:pt x="739" y="11"/>
                                  </a:lnTo>
                                  <a:lnTo>
                                    <a:pt x="713" y="0"/>
                                  </a:lnTo>
                                  <a:lnTo>
                                    <a:pt x="695" y="60"/>
                                  </a:lnTo>
                                  <a:lnTo>
                                    <a:pt x="682" y="67"/>
                                  </a:lnTo>
                                  <a:lnTo>
                                    <a:pt x="682" y="14"/>
                                  </a:lnTo>
                                  <a:lnTo>
                                    <a:pt x="633" y="97"/>
                                  </a:lnTo>
                                  <a:lnTo>
                                    <a:pt x="627" y="93"/>
                                  </a:lnTo>
                                  <a:lnTo>
                                    <a:pt x="637" y="60"/>
                                  </a:lnTo>
                                  <a:lnTo>
                                    <a:pt x="658" y="23"/>
                                  </a:lnTo>
                                  <a:lnTo>
                                    <a:pt x="638" y="29"/>
                                  </a:lnTo>
                                  <a:lnTo>
                                    <a:pt x="630" y="11"/>
                                  </a:lnTo>
                                  <a:lnTo>
                                    <a:pt x="609" y="24"/>
                                  </a:lnTo>
                                  <a:lnTo>
                                    <a:pt x="620" y="40"/>
                                  </a:lnTo>
                                  <a:lnTo>
                                    <a:pt x="578" y="83"/>
                                  </a:lnTo>
                                  <a:lnTo>
                                    <a:pt x="576" y="104"/>
                                  </a:lnTo>
                                  <a:lnTo>
                                    <a:pt x="563" y="94"/>
                                  </a:lnTo>
                                  <a:lnTo>
                                    <a:pt x="567" y="86"/>
                                  </a:lnTo>
                                  <a:lnTo>
                                    <a:pt x="547" y="93"/>
                                  </a:lnTo>
                                  <a:lnTo>
                                    <a:pt x="534" y="76"/>
                                  </a:lnTo>
                                  <a:lnTo>
                                    <a:pt x="529" y="89"/>
                                  </a:lnTo>
                                  <a:lnTo>
                                    <a:pt x="521" y="76"/>
                                  </a:lnTo>
                                  <a:lnTo>
                                    <a:pt x="521" y="93"/>
                                  </a:lnTo>
                                  <a:lnTo>
                                    <a:pt x="536" y="96"/>
                                  </a:lnTo>
                                  <a:lnTo>
                                    <a:pt x="537" y="128"/>
                                  </a:lnTo>
                                  <a:lnTo>
                                    <a:pt x="513" y="101"/>
                                  </a:lnTo>
                                  <a:lnTo>
                                    <a:pt x="514" y="110"/>
                                  </a:lnTo>
                                  <a:lnTo>
                                    <a:pt x="497" y="117"/>
                                  </a:lnTo>
                                  <a:lnTo>
                                    <a:pt x="493" y="125"/>
                                  </a:lnTo>
                                  <a:lnTo>
                                    <a:pt x="495" y="140"/>
                                  </a:lnTo>
                                  <a:lnTo>
                                    <a:pt x="482" y="161"/>
                                  </a:lnTo>
                                  <a:lnTo>
                                    <a:pt x="484" y="145"/>
                                  </a:lnTo>
                                  <a:lnTo>
                                    <a:pt x="484" y="109"/>
                                  </a:lnTo>
                                  <a:lnTo>
                                    <a:pt x="467" y="127"/>
                                  </a:lnTo>
                                  <a:lnTo>
                                    <a:pt x="464" y="153"/>
                                  </a:lnTo>
                                  <a:lnTo>
                                    <a:pt x="462" y="123"/>
                                  </a:lnTo>
                                  <a:lnTo>
                                    <a:pt x="448" y="125"/>
                                  </a:lnTo>
                                  <a:lnTo>
                                    <a:pt x="445" y="150"/>
                                  </a:lnTo>
                                  <a:lnTo>
                                    <a:pt x="458" y="174"/>
                                  </a:lnTo>
                                  <a:lnTo>
                                    <a:pt x="433" y="145"/>
                                  </a:lnTo>
                                  <a:lnTo>
                                    <a:pt x="425" y="145"/>
                                  </a:lnTo>
                                  <a:lnTo>
                                    <a:pt x="438" y="163"/>
                                  </a:lnTo>
                                  <a:lnTo>
                                    <a:pt x="431" y="169"/>
                                  </a:lnTo>
                                  <a:lnTo>
                                    <a:pt x="418" y="163"/>
                                  </a:lnTo>
                                  <a:lnTo>
                                    <a:pt x="418" y="150"/>
                                  </a:lnTo>
                                  <a:lnTo>
                                    <a:pt x="414" y="167"/>
                                  </a:lnTo>
                                  <a:lnTo>
                                    <a:pt x="417" y="176"/>
                                  </a:lnTo>
                                  <a:lnTo>
                                    <a:pt x="397" y="190"/>
                                  </a:lnTo>
                                  <a:lnTo>
                                    <a:pt x="407" y="205"/>
                                  </a:lnTo>
                                  <a:lnTo>
                                    <a:pt x="401" y="203"/>
                                  </a:lnTo>
                                  <a:lnTo>
                                    <a:pt x="402" y="213"/>
                                  </a:lnTo>
                                  <a:lnTo>
                                    <a:pt x="365" y="233"/>
                                  </a:lnTo>
                                  <a:lnTo>
                                    <a:pt x="399" y="239"/>
                                  </a:lnTo>
                                  <a:lnTo>
                                    <a:pt x="388" y="252"/>
                                  </a:lnTo>
                                  <a:lnTo>
                                    <a:pt x="358" y="247"/>
                                  </a:lnTo>
                                  <a:lnTo>
                                    <a:pt x="360" y="280"/>
                                  </a:lnTo>
                                  <a:lnTo>
                                    <a:pt x="352" y="285"/>
                                  </a:lnTo>
                                  <a:lnTo>
                                    <a:pt x="344" y="263"/>
                                  </a:lnTo>
                                  <a:lnTo>
                                    <a:pt x="329" y="286"/>
                                  </a:lnTo>
                                  <a:lnTo>
                                    <a:pt x="334" y="301"/>
                                  </a:lnTo>
                                  <a:lnTo>
                                    <a:pt x="324" y="311"/>
                                  </a:lnTo>
                                  <a:lnTo>
                                    <a:pt x="339" y="311"/>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04" name="Freeform 1783"/>
                            <p:cNvSpPr>
                              <a:spLocks/>
                            </p:cNvSpPr>
                            <p:nvPr/>
                          </p:nvSpPr>
                          <p:spPr bwMode="auto">
                            <a:xfrm>
                              <a:off x="3307" y="1680"/>
                              <a:ext cx="117" cy="159"/>
                            </a:xfrm>
                            <a:custGeom>
                              <a:avLst/>
                              <a:gdLst>
                                <a:gd name="T0" fmla="*/ 0 w 257"/>
                                <a:gd name="T1" fmla="*/ 0 h 346"/>
                                <a:gd name="T2" fmla="*/ 0 w 257"/>
                                <a:gd name="T3" fmla="*/ 0 h 346"/>
                                <a:gd name="T4" fmla="*/ 0 w 257"/>
                                <a:gd name="T5" fmla="*/ 0 h 346"/>
                                <a:gd name="T6" fmla="*/ 0 w 257"/>
                                <a:gd name="T7" fmla="*/ 0 h 346"/>
                                <a:gd name="T8" fmla="*/ 0 w 257"/>
                                <a:gd name="T9" fmla="*/ 0 h 346"/>
                                <a:gd name="T10" fmla="*/ 0 w 257"/>
                                <a:gd name="T11" fmla="*/ 0 h 346"/>
                                <a:gd name="T12" fmla="*/ 0 w 257"/>
                                <a:gd name="T13" fmla="*/ 0 h 346"/>
                                <a:gd name="T14" fmla="*/ 0 w 257"/>
                                <a:gd name="T15" fmla="*/ 0 h 346"/>
                                <a:gd name="T16" fmla="*/ 0 w 257"/>
                                <a:gd name="T17" fmla="*/ 0 h 346"/>
                                <a:gd name="T18" fmla="*/ 0 w 257"/>
                                <a:gd name="T19" fmla="*/ 0 h 346"/>
                                <a:gd name="T20" fmla="*/ 0 w 257"/>
                                <a:gd name="T21" fmla="*/ 0 h 346"/>
                                <a:gd name="T22" fmla="*/ 0 w 257"/>
                                <a:gd name="T23" fmla="*/ 0 h 346"/>
                                <a:gd name="T24" fmla="*/ 0 w 257"/>
                                <a:gd name="T25" fmla="*/ 0 h 346"/>
                                <a:gd name="T26" fmla="*/ 0 w 257"/>
                                <a:gd name="T27" fmla="*/ 0 h 346"/>
                                <a:gd name="T28" fmla="*/ 0 w 257"/>
                                <a:gd name="T29" fmla="*/ 0 h 346"/>
                                <a:gd name="T30" fmla="*/ 0 w 257"/>
                                <a:gd name="T31" fmla="*/ 0 h 346"/>
                                <a:gd name="T32" fmla="*/ 0 w 257"/>
                                <a:gd name="T33" fmla="*/ 0 h 346"/>
                                <a:gd name="T34" fmla="*/ 0 w 257"/>
                                <a:gd name="T35" fmla="*/ 0 h 346"/>
                                <a:gd name="T36" fmla="*/ 0 w 257"/>
                                <a:gd name="T37" fmla="*/ 0 h 346"/>
                                <a:gd name="T38" fmla="*/ 0 w 257"/>
                                <a:gd name="T39" fmla="*/ 0 h 346"/>
                                <a:gd name="T40" fmla="*/ 0 w 257"/>
                                <a:gd name="T41" fmla="*/ 0 h 346"/>
                                <a:gd name="T42" fmla="*/ 0 w 257"/>
                                <a:gd name="T43" fmla="*/ 0 h 346"/>
                                <a:gd name="T44" fmla="*/ 0 w 257"/>
                                <a:gd name="T45" fmla="*/ 0 h 346"/>
                                <a:gd name="T46" fmla="*/ 0 w 257"/>
                                <a:gd name="T47" fmla="*/ 0 h 346"/>
                                <a:gd name="T48" fmla="*/ 0 w 257"/>
                                <a:gd name="T49" fmla="*/ 0 h 346"/>
                                <a:gd name="T50" fmla="*/ 0 w 257"/>
                                <a:gd name="T51" fmla="*/ 0 h 346"/>
                                <a:gd name="T52" fmla="*/ 0 w 257"/>
                                <a:gd name="T53" fmla="*/ 0 h 346"/>
                                <a:gd name="T54" fmla="*/ 0 w 257"/>
                                <a:gd name="T55" fmla="*/ 0 h 346"/>
                                <a:gd name="T56" fmla="*/ 0 w 257"/>
                                <a:gd name="T57" fmla="*/ 0 h 346"/>
                                <a:gd name="T58" fmla="*/ 0 w 257"/>
                                <a:gd name="T59" fmla="*/ 0 h 346"/>
                                <a:gd name="T60" fmla="*/ 0 w 257"/>
                                <a:gd name="T61" fmla="*/ 0 h 346"/>
                                <a:gd name="T62" fmla="*/ 0 w 257"/>
                                <a:gd name="T63" fmla="*/ 0 h 346"/>
                                <a:gd name="T64" fmla="*/ 0 w 257"/>
                                <a:gd name="T65" fmla="*/ 0 h 346"/>
                                <a:gd name="T66" fmla="*/ 0 w 257"/>
                                <a:gd name="T67" fmla="*/ 0 h 346"/>
                                <a:gd name="T68" fmla="*/ 0 w 257"/>
                                <a:gd name="T69" fmla="*/ 0 h 346"/>
                                <a:gd name="T70" fmla="*/ 0 w 257"/>
                                <a:gd name="T71" fmla="*/ 0 h 346"/>
                                <a:gd name="T72" fmla="*/ 0 w 257"/>
                                <a:gd name="T73" fmla="*/ 0 h 3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7"/>
                                <a:gd name="T112" fmla="*/ 0 h 346"/>
                                <a:gd name="T113" fmla="*/ 257 w 257"/>
                                <a:gd name="T114" fmla="*/ 346 h 3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7" h="346">
                                  <a:moveTo>
                                    <a:pt x="257" y="0"/>
                                  </a:moveTo>
                                  <a:lnTo>
                                    <a:pt x="223" y="8"/>
                                  </a:lnTo>
                                  <a:lnTo>
                                    <a:pt x="210" y="49"/>
                                  </a:lnTo>
                                  <a:lnTo>
                                    <a:pt x="182" y="71"/>
                                  </a:lnTo>
                                  <a:lnTo>
                                    <a:pt x="180" y="81"/>
                                  </a:lnTo>
                                  <a:lnTo>
                                    <a:pt x="187" y="84"/>
                                  </a:lnTo>
                                  <a:lnTo>
                                    <a:pt x="175" y="89"/>
                                  </a:lnTo>
                                  <a:lnTo>
                                    <a:pt x="183" y="106"/>
                                  </a:lnTo>
                                  <a:lnTo>
                                    <a:pt x="156" y="133"/>
                                  </a:lnTo>
                                  <a:lnTo>
                                    <a:pt x="172" y="123"/>
                                  </a:lnTo>
                                  <a:lnTo>
                                    <a:pt x="175" y="138"/>
                                  </a:lnTo>
                                  <a:lnTo>
                                    <a:pt x="164" y="133"/>
                                  </a:lnTo>
                                  <a:lnTo>
                                    <a:pt x="161" y="153"/>
                                  </a:lnTo>
                                  <a:lnTo>
                                    <a:pt x="154" y="154"/>
                                  </a:lnTo>
                                  <a:lnTo>
                                    <a:pt x="159" y="174"/>
                                  </a:lnTo>
                                  <a:lnTo>
                                    <a:pt x="149" y="159"/>
                                  </a:lnTo>
                                  <a:lnTo>
                                    <a:pt x="143" y="182"/>
                                  </a:lnTo>
                                  <a:lnTo>
                                    <a:pt x="151" y="176"/>
                                  </a:lnTo>
                                  <a:lnTo>
                                    <a:pt x="153" y="190"/>
                                  </a:lnTo>
                                  <a:lnTo>
                                    <a:pt x="120" y="208"/>
                                  </a:lnTo>
                                  <a:lnTo>
                                    <a:pt x="118" y="219"/>
                                  </a:lnTo>
                                  <a:lnTo>
                                    <a:pt x="123" y="223"/>
                                  </a:lnTo>
                                  <a:lnTo>
                                    <a:pt x="120" y="239"/>
                                  </a:lnTo>
                                  <a:lnTo>
                                    <a:pt x="107" y="234"/>
                                  </a:lnTo>
                                  <a:lnTo>
                                    <a:pt x="79" y="267"/>
                                  </a:lnTo>
                                  <a:lnTo>
                                    <a:pt x="79" y="278"/>
                                  </a:lnTo>
                                  <a:lnTo>
                                    <a:pt x="68" y="286"/>
                                  </a:lnTo>
                                  <a:lnTo>
                                    <a:pt x="81" y="309"/>
                                  </a:lnTo>
                                  <a:lnTo>
                                    <a:pt x="118" y="289"/>
                                  </a:lnTo>
                                  <a:lnTo>
                                    <a:pt x="79" y="320"/>
                                  </a:lnTo>
                                  <a:lnTo>
                                    <a:pt x="68" y="302"/>
                                  </a:lnTo>
                                  <a:lnTo>
                                    <a:pt x="55" y="311"/>
                                  </a:lnTo>
                                  <a:lnTo>
                                    <a:pt x="60" y="320"/>
                                  </a:lnTo>
                                  <a:lnTo>
                                    <a:pt x="53" y="325"/>
                                  </a:lnTo>
                                  <a:lnTo>
                                    <a:pt x="48" y="312"/>
                                  </a:lnTo>
                                  <a:lnTo>
                                    <a:pt x="32" y="319"/>
                                  </a:lnTo>
                                  <a:lnTo>
                                    <a:pt x="0" y="346"/>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05" name="Freeform 1784"/>
                            <p:cNvSpPr>
                              <a:spLocks/>
                            </p:cNvSpPr>
                            <p:nvPr/>
                          </p:nvSpPr>
                          <p:spPr bwMode="auto">
                            <a:xfrm>
                              <a:off x="3322" y="2328"/>
                              <a:ext cx="14" cy="32"/>
                            </a:xfrm>
                            <a:custGeom>
                              <a:avLst/>
                              <a:gdLst>
                                <a:gd name="T0" fmla="*/ 0 w 31"/>
                                <a:gd name="T1" fmla="*/ 0 h 70"/>
                                <a:gd name="T2" fmla="*/ 0 w 31"/>
                                <a:gd name="T3" fmla="*/ 0 h 70"/>
                                <a:gd name="T4" fmla="*/ 0 w 31"/>
                                <a:gd name="T5" fmla="*/ 0 h 70"/>
                                <a:gd name="T6" fmla="*/ 0 w 31"/>
                                <a:gd name="T7" fmla="*/ 0 h 70"/>
                                <a:gd name="T8" fmla="*/ 0 w 31"/>
                                <a:gd name="T9" fmla="*/ 0 h 70"/>
                                <a:gd name="T10" fmla="*/ 0 w 31"/>
                                <a:gd name="T11" fmla="*/ 0 h 70"/>
                                <a:gd name="T12" fmla="*/ 0 w 31"/>
                                <a:gd name="T13" fmla="*/ 0 h 70"/>
                                <a:gd name="T14" fmla="*/ 0 w 31"/>
                                <a:gd name="T15" fmla="*/ 0 h 70"/>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70"/>
                                <a:gd name="T26" fmla="*/ 31 w 31"/>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70">
                                  <a:moveTo>
                                    <a:pt x="25" y="0"/>
                                  </a:moveTo>
                                  <a:lnTo>
                                    <a:pt x="31" y="32"/>
                                  </a:lnTo>
                                  <a:lnTo>
                                    <a:pt x="21" y="70"/>
                                  </a:lnTo>
                                  <a:lnTo>
                                    <a:pt x="5" y="52"/>
                                  </a:lnTo>
                                  <a:lnTo>
                                    <a:pt x="0" y="22"/>
                                  </a:lnTo>
                                  <a:lnTo>
                                    <a:pt x="5" y="16"/>
                                  </a:lnTo>
                                  <a:lnTo>
                                    <a:pt x="23" y="11"/>
                                  </a:lnTo>
                                  <a:lnTo>
                                    <a:pt x="25"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06" name="Freeform 1785"/>
                            <p:cNvSpPr>
                              <a:spLocks/>
                            </p:cNvSpPr>
                            <p:nvPr/>
                          </p:nvSpPr>
                          <p:spPr bwMode="auto">
                            <a:xfrm>
                              <a:off x="3322" y="2328"/>
                              <a:ext cx="14" cy="32"/>
                            </a:xfrm>
                            <a:custGeom>
                              <a:avLst/>
                              <a:gdLst>
                                <a:gd name="T0" fmla="*/ 0 w 31"/>
                                <a:gd name="T1" fmla="*/ 0 h 70"/>
                                <a:gd name="T2" fmla="*/ 0 w 31"/>
                                <a:gd name="T3" fmla="*/ 0 h 70"/>
                                <a:gd name="T4" fmla="*/ 0 w 31"/>
                                <a:gd name="T5" fmla="*/ 0 h 70"/>
                                <a:gd name="T6" fmla="*/ 0 w 31"/>
                                <a:gd name="T7" fmla="*/ 0 h 70"/>
                                <a:gd name="T8" fmla="*/ 0 w 31"/>
                                <a:gd name="T9" fmla="*/ 0 h 70"/>
                                <a:gd name="T10" fmla="*/ 0 w 31"/>
                                <a:gd name="T11" fmla="*/ 0 h 70"/>
                                <a:gd name="T12" fmla="*/ 0 w 31"/>
                                <a:gd name="T13" fmla="*/ 0 h 70"/>
                                <a:gd name="T14" fmla="*/ 0 w 31"/>
                                <a:gd name="T15" fmla="*/ 0 h 70"/>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70"/>
                                <a:gd name="T26" fmla="*/ 31 w 31"/>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70">
                                  <a:moveTo>
                                    <a:pt x="25" y="0"/>
                                  </a:moveTo>
                                  <a:lnTo>
                                    <a:pt x="31" y="32"/>
                                  </a:lnTo>
                                  <a:lnTo>
                                    <a:pt x="21" y="70"/>
                                  </a:lnTo>
                                  <a:lnTo>
                                    <a:pt x="5" y="52"/>
                                  </a:lnTo>
                                  <a:lnTo>
                                    <a:pt x="0" y="22"/>
                                  </a:lnTo>
                                  <a:lnTo>
                                    <a:pt x="5" y="16"/>
                                  </a:lnTo>
                                  <a:lnTo>
                                    <a:pt x="23" y="11"/>
                                  </a:lnTo>
                                  <a:lnTo>
                                    <a:pt x="25"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07" name="Freeform 1786"/>
                            <p:cNvSpPr>
                              <a:spLocks/>
                            </p:cNvSpPr>
                            <p:nvPr/>
                          </p:nvSpPr>
                          <p:spPr bwMode="auto">
                            <a:xfrm>
                              <a:off x="3131" y="2158"/>
                              <a:ext cx="183" cy="183"/>
                            </a:xfrm>
                            <a:custGeom>
                              <a:avLst/>
                              <a:gdLst>
                                <a:gd name="T0" fmla="*/ 0 w 400"/>
                                <a:gd name="T1" fmla="*/ 0 h 400"/>
                                <a:gd name="T2" fmla="*/ 0 w 400"/>
                                <a:gd name="T3" fmla="*/ 0 h 400"/>
                                <a:gd name="T4" fmla="*/ 0 w 400"/>
                                <a:gd name="T5" fmla="*/ 0 h 400"/>
                                <a:gd name="T6" fmla="*/ 0 w 400"/>
                                <a:gd name="T7" fmla="*/ 0 h 400"/>
                                <a:gd name="T8" fmla="*/ 0 w 400"/>
                                <a:gd name="T9" fmla="*/ 0 h 400"/>
                                <a:gd name="T10" fmla="*/ 0 w 400"/>
                                <a:gd name="T11" fmla="*/ 0 h 400"/>
                                <a:gd name="T12" fmla="*/ 0 w 400"/>
                                <a:gd name="T13" fmla="*/ 0 h 400"/>
                                <a:gd name="T14" fmla="*/ 0 w 400"/>
                                <a:gd name="T15" fmla="*/ 0 h 400"/>
                                <a:gd name="T16" fmla="*/ 0 w 400"/>
                                <a:gd name="T17" fmla="*/ 0 h 400"/>
                                <a:gd name="T18" fmla="*/ 0 w 400"/>
                                <a:gd name="T19" fmla="*/ 0 h 400"/>
                                <a:gd name="T20" fmla="*/ 0 w 400"/>
                                <a:gd name="T21" fmla="*/ 0 h 400"/>
                                <a:gd name="T22" fmla="*/ 0 w 400"/>
                                <a:gd name="T23" fmla="*/ 0 h 400"/>
                                <a:gd name="T24" fmla="*/ 0 w 400"/>
                                <a:gd name="T25" fmla="*/ 0 h 400"/>
                                <a:gd name="T26" fmla="*/ 0 w 400"/>
                                <a:gd name="T27" fmla="*/ 0 h 400"/>
                                <a:gd name="T28" fmla="*/ 0 w 400"/>
                                <a:gd name="T29" fmla="*/ 0 h 400"/>
                                <a:gd name="T30" fmla="*/ 0 w 400"/>
                                <a:gd name="T31" fmla="*/ 0 h 400"/>
                                <a:gd name="T32" fmla="*/ 0 w 400"/>
                                <a:gd name="T33" fmla="*/ 0 h 400"/>
                                <a:gd name="T34" fmla="*/ 0 w 400"/>
                                <a:gd name="T35" fmla="*/ 0 h 400"/>
                                <a:gd name="T36" fmla="*/ 0 w 400"/>
                                <a:gd name="T37" fmla="*/ 0 h 400"/>
                                <a:gd name="T38" fmla="*/ 0 w 400"/>
                                <a:gd name="T39" fmla="*/ 0 h 400"/>
                                <a:gd name="T40" fmla="*/ 0 w 400"/>
                                <a:gd name="T41" fmla="*/ 0 h 400"/>
                                <a:gd name="T42" fmla="*/ 0 w 400"/>
                                <a:gd name="T43" fmla="*/ 0 h 400"/>
                                <a:gd name="T44" fmla="*/ 0 w 400"/>
                                <a:gd name="T45" fmla="*/ 0 h 400"/>
                                <a:gd name="T46" fmla="*/ 0 w 400"/>
                                <a:gd name="T47" fmla="*/ 0 h 400"/>
                                <a:gd name="T48" fmla="*/ 0 w 400"/>
                                <a:gd name="T49" fmla="*/ 0 h 400"/>
                                <a:gd name="T50" fmla="*/ 0 w 400"/>
                                <a:gd name="T51" fmla="*/ 0 h 400"/>
                                <a:gd name="T52" fmla="*/ 0 w 400"/>
                                <a:gd name="T53" fmla="*/ 0 h 400"/>
                                <a:gd name="T54" fmla="*/ 0 w 400"/>
                                <a:gd name="T55" fmla="*/ 0 h 400"/>
                                <a:gd name="T56" fmla="*/ 0 w 400"/>
                                <a:gd name="T57" fmla="*/ 0 h 400"/>
                                <a:gd name="T58" fmla="*/ 0 w 400"/>
                                <a:gd name="T59" fmla="*/ 0 h 400"/>
                                <a:gd name="T60" fmla="*/ 0 w 400"/>
                                <a:gd name="T61" fmla="*/ 0 h 400"/>
                                <a:gd name="T62" fmla="*/ 0 w 400"/>
                                <a:gd name="T63" fmla="*/ 0 h 400"/>
                                <a:gd name="T64" fmla="*/ 0 w 400"/>
                                <a:gd name="T65" fmla="*/ 0 h 400"/>
                                <a:gd name="T66" fmla="*/ 0 w 400"/>
                                <a:gd name="T67" fmla="*/ 0 h 400"/>
                                <a:gd name="T68" fmla="*/ 0 w 400"/>
                                <a:gd name="T69" fmla="*/ 0 h 4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0"/>
                                <a:gd name="T106" fmla="*/ 0 h 400"/>
                                <a:gd name="T107" fmla="*/ 400 w 400"/>
                                <a:gd name="T108" fmla="*/ 400 h 4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0" h="400">
                                  <a:moveTo>
                                    <a:pt x="237" y="0"/>
                                  </a:moveTo>
                                  <a:lnTo>
                                    <a:pt x="237" y="13"/>
                                  </a:lnTo>
                                  <a:lnTo>
                                    <a:pt x="275" y="36"/>
                                  </a:lnTo>
                                  <a:lnTo>
                                    <a:pt x="281" y="52"/>
                                  </a:lnTo>
                                  <a:lnTo>
                                    <a:pt x="304" y="47"/>
                                  </a:lnTo>
                                  <a:lnTo>
                                    <a:pt x="304" y="65"/>
                                  </a:lnTo>
                                  <a:lnTo>
                                    <a:pt x="329" y="73"/>
                                  </a:lnTo>
                                  <a:lnTo>
                                    <a:pt x="345" y="75"/>
                                  </a:lnTo>
                                  <a:lnTo>
                                    <a:pt x="358" y="91"/>
                                  </a:lnTo>
                                  <a:lnTo>
                                    <a:pt x="400" y="102"/>
                                  </a:lnTo>
                                  <a:lnTo>
                                    <a:pt x="384" y="143"/>
                                  </a:lnTo>
                                  <a:lnTo>
                                    <a:pt x="384" y="166"/>
                                  </a:lnTo>
                                  <a:lnTo>
                                    <a:pt x="366" y="171"/>
                                  </a:lnTo>
                                  <a:lnTo>
                                    <a:pt x="337" y="220"/>
                                  </a:lnTo>
                                  <a:lnTo>
                                    <a:pt x="338" y="234"/>
                                  </a:lnTo>
                                  <a:lnTo>
                                    <a:pt x="350" y="223"/>
                                  </a:lnTo>
                                  <a:lnTo>
                                    <a:pt x="360" y="223"/>
                                  </a:lnTo>
                                  <a:lnTo>
                                    <a:pt x="368" y="246"/>
                                  </a:lnTo>
                                  <a:lnTo>
                                    <a:pt x="360" y="249"/>
                                  </a:lnTo>
                                  <a:lnTo>
                                    <a:pt x="369" y="273"/>
                                  </a:lnTo>
                                  <a:lnTo>
                                    <a:pt x="360" y="290"/>
                                  </a:lnTo>
                                  <a:lnTo>
                                    <a:pt x="364" y="293"/>
                                  </a:lnTo>
                                  <a:lnTo>
                                    <a:pt x="369" y="320"/>
                                  </a:lnTo>
                                  <a:lnTo>
                                    <a:pt x="384" y="322"/>
                                  </a:lnTo>
                                  <a:lnTo>
                                    <a:pt x="386" y="337"/>
                                  </a:lnTo>
                                  <a:lnTo>
                                    <a:pt x="343" y="371"/>
                                  </a:lnTo>
                                  <a:lnTo>
                                    <a:pt x="307" y="356"/>
                                  </a:lnTo>
                                  <a:lnTo>
                                    <a:pt x="275" y="351"/>
                                  </a:lnTo>
                                  <a:lnTo>
                                    <a:pt x="250" y="368"/>
                                  </a:lnTo>
                                  <a:lnTo>
                                    <a:pt x="247" y="381"/>
                                  </a:lnTo>
                                  <a:lnTo>
                                    <a:pt x="249" y="399"/>
                                  </a:lnTo>
                                  <a:lnTo>
                                    <a:pt x="215" y="400"/>
                                  </a:lnTo>
                                  <a:lnTo>
                                    <a:pt x="202" y="394"/>
                                  </a:lnTo>
                                  <a:lnTo>
                                    <a:pt x="192" y="389"/>
                                  </a:lnTo>
                                  <a:lnTo>
                                    <a:pt x="177" y="386"/>
                                  </a:lnTo>
                                  <a:lnTo>
                                    <a:pt x="164" y="389"/>
                                  </a:lnTo>
                                  <a:lnTo>
                                    <a:pt x="128" y="384"/>
                                  </a:lnTo>
                                  <a:lnTo>
                                    <a:pt x="94" y="358"/>
                                  </a:lnTo>
                                  <a:lnTo>
                                    <a:pt x="109" y="348"/>
                                  </a:lnTo>
                                  <a:lnTo>
                                    <a:pt x="120" y="299"/>
                                  </a:lnTo>
                                  <a:lnTo>
                                    <a:pt x="114" y="298"/>
                                  </a:lnTo>
                                  <a:lnTo>
                                    <a:pt x="120" y="262"/>
                                  </a:lnTo>
                                  <a:lnTo>
                                    <a:pt x="130" y="275"/>
                                  </a:lnTo>
                                  <a:lnTo>
                                    <a:pt x="115" y="252"/>
                                  </a:lnTo>
                                  <a:lnTo>
                                    <a:pt x="115" y="228"/>
                                  </a:lnTo>
                                  <a:lnTo>
                                    <a:pt x="94" y="218"/>
                                  </a:lnTo>
                                  <a:lnTo>
                                    <a:pt x="86" y="205"/>
                                  </a:lnTo>
                                  <a:lnTo>
                                    <a:pt x="83" y="187"/>
                                  </a:lnTo>
                                  <a:lnTo>
                                    <a:pt x="96" y="185"/>
                                  </a:lnTo>
                                  <a:lnTo>
                                    <a:pt x="75" y="182"/>
                                  </a:lnTo>
                                  <a:lnTo>
                                    <a:pt x="73" y="172"/>
                                  </a:lnTo>
                                  <a:lnTo>
                                    <a:pt x="26" y="156"/>
                                  </a:lnTo>
                                  <a:lnTo>
                                    <a:pt x="14" y="159"/>
                                  </a:lnTo>
                                  <a:lnTo>
                                    <a:pt x="3" y="146"/>
                                  </a:lnTo>
                                  <a:lnTo>
                                    <a:pt x="13" y="145"/>
                                  </a:lnTo>
                                  <a:lnTo>
                                    <a:pt x="6" y="138"/>
                                  </a:lnTo>
                                  <a:lnTo>
                                    <a:pt x="13" y="132"/>
                                  </a:lnTo>
                                  <a:lnTo>
                                    <a:pt x="0" y="133"/>
                                  </a:lnTo>
                                  <a:lnTo>
                                    <a:pt x="1" y="124"/>
                                  </a:lnTo>
                                  <a:lnTo>
                                    <a:pt x="42" y="112"/>
                                  </a:lnTo>
                                  <a:lnTo>
                                    <a:pt x="68" y="122"/>
                                  </a:lnTo>
                                  <a:lnTo>
                                    <a:pt x="104" y="120"/>
                                  </a:lnTo>
                                  <a:lnTo>
                                    <a:pt x="93" y="68"/>
                                  </a:lnTo>
                                  <a:lnTo>
                                    <a:pt x="110" y="70"/>
                                  </a:lnTo>
                                  <a:lnTo>
                                    <a:pt x="119" y="84"/>
                                  </a:lnTo>
                                  <a:lnTo>
                                    <a:pt x="167" y="81"/>
                                  </a:lnTo>
                                  <a:lnTo>
                                    <a:pt x="158" y="80"/>
                                  </a:lnTo>
                                  <a:lnTo>
                                    <a:pt x="161" y="67"/>
                                  </a:lnTo>
                                  <a:lnTo>
                                    <a:pt x="202" y="42"/>
                                  </a:lnTo>
                                  <a:lnTo>
                                    <a:pt x="207" y="10"/>
                                  </a:lnTo>
                                  <a:lnTo>
                                    <a:pt x="237"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08" name="Freeform 1787"/>
                            <p:cNvSpPr>
                              <a:spLocks/>
                            </p:cNvSpPr>
                            <p:nvPr/>
                          </p:nvSpPr>
                          <p:spPr bwMode="auto">
                            <a:xfrm>
                              <a:off x="3131" y="2158"/>
                              <a:ext cx="183" cy="183"/>
                            </a:xfrm>
                            <a:custGeom>
                              <a:avLst/>
                              <a:gdLst>
                                <a:gd name="T0" fmla="*/ 0 w 400"/>
                                <a:gd name="T1" fmla="*/ 0 h 400"/>
                                <a:gd name="T2" fmla="*/ 0 w 400"/>
                                <a:gd name="T3" fmla="*/ 0 h 400"/>
                                <a:gd name="T4" fmla="*/ 0 w 400"/>
                                <a:gd name="T5" fmla="*/ 0 h 400"/>
                                <a:gd name="T6" fmla="*/ 0 w 400"/>
                                <a:gd name="T7" fmla="*/ 0 h 400"/>
                                <a:gd name="T8" fmla="*/ 0 w 400"/>
                                <a:gd name="T9" fmla="*/ 0 h 400"/>
                                <a:gd name="T10" fmla="*/ 0 w 400"/>
                                <a:gd name="T11" fmla="*/ 0 h 400"/>
                                <a:gd name="T12" fmla="*/ 0 w 400"/>
                                <a:gd name="T13" fmla="*/ 0 h 400"/>
                                <a:gd name="T14" fmla="*/ 0 w 400"/>
                                <a:gd name="T15" fmla="*/ 0 h 400"/>
                                <a:gd name="T16" fmla="*/ 0 w 400"/>
                                <a:gd name="T17" fmla="*/ 0 h 400"/>
                                <a:gd name="T18" fmla="*/ 0 w 400"/>
                                <a:gd name="T19" fmla="*/ 0 h 400"/>
                                <a:gd name="T20" fmla="*/ 0 w 400"/>
                                <a:gd name="T21" fmla="*/ 0 h 400"/>
                                <a:gd name="T22" fmla="*/ 0 w 400"/>
                                <a:gd name="T23" fmla="*/ 0 h 400"/>
                                <a:gd name="T24" fmla="*/ 0 w 400"/>
                                <a:gd name="T25" fmla="*/ 0 h 400"/>
                                <a:gd name="T26" fmla="*/ 0 w 400"/>
                                <a:gd name="T27" fmla="*/ 0 h 400"/>
                                <a:gd name="T28" fmla="*/ 0 w 400"/>
                                <a:gd name="T29" fmla="*/ 0 h 400"/>
                                <a:gd name="T30" fmla="*/ 0 w 400"/>
                                <a:gd name="T31" fmla="*/ 0 h 400"/>
                                <a:gd name="T32" fmla="*/ 0 w 400"/>
                                <a:gd name="T33" fmla="*/ 0 h 400"/>
                                <a:gd name="T34" fmla="*/ 0 w 400"/>
                                <a:gd name="T35" fmla="*/ 0 h 400"/>
                                <a:gd name="T36" fmla="*/ 0 w 400"/>
                                <a:gd name="T37" fmla="*/ 0 h 400"/>
                                <a:gd name="T38" fmla="*/ 0 w 400"/>
                                <a:gd name="T39" fmla="*/ 0 h 400"/>
                                <a:gd name="T40" fmla="*/ 0 w 400"/>
                                <a:gd name="T41" fmla="*/ 0 h 400"/>
                                <a:gd name="T42" fmla="*/ 0 w 400"/>
                                <a:gd name="T43" fmla="*/ 0 h 400"/>
                                <a:gd name="T44" fmla="*/ 0 w 400"/>
                                <a:gd name="T45" fmla="*/ 0 h 400"/>
                                <a:gd name="T46" fmla="*/ 0 w 400"/>
                                <a:gd name="T47" fmla="*/ 0 h 400"/>
                                <a:gd name="T48" fmla="*/ 0 w 400"/>
                                <a:gd name="T49" fmla="*/ 0 h 400"/>
                                <a:gd name="T50" fmla="*/ 0 w 400"/>
                                <a:gd name="T51" fmla="*/ 0 h 400"/>
                                <a:gd name="T52" fmla="*/ 0 w 400"/>
                                <a:gd name="T53" fmla="*/ 0 h 400"/>
                                <a:gd name="T54" fmla="*/ 0 w 400"/>
                                <a:gd name="T55" fmla="*/ 0 h 400"/>
                                <a:gd name="T56" fmla="*/ 0 w 400"/>
                                <a:gd name="T57" fmla="*/ 0 h 400"/>
                                <a:gd name="T58" fmla="*/ 0 w 400"/>
                                <a:gd name="T59" fmla="*/ 0 h 400"/>
                                <a:gd name="T60" fmla="*/ 0 w 400"/>
                                <a:gd name="T61" fmla="*/ 0 h 400"/>
                                <a:gd name="T62" fmla="*/ 0 w 400"/>
                                <a:gd name="T63" fmla="*/ 0 h 400"/>
                                <a:gd name="T64" fmla="*/ 0 w 400"/>
                                <a:gd name="T65" fmla="*/ 0 h 400"/>
                                <a:gd name="T66" fmla="*/ 0 w 400"/>
                                <a:gd name="T67" fmla="*/ 0 h 400"/>
                                <a:gd name="T68" fmla="*/ 0 w 400"/>
                                <a:gd name="T69" fmla="*/ 0 h 4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0"/>
                                <a:gd name="T106" fmla="*/ 0 h 400"/>
                                <a:gd name="T107" fmla="*/ 400 w 400"/>
                                <a:gd name="T108" fmla="*/ 400 h 4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0" h="400">
                                  <a:moveTo>
                                    <a:pt x="237" y="0"/>
                                  </a:moveTo>
                                  <a:lnTo>
                                    <a:pt x="237" y="13"/>
                                  </a:lnTo>
                                  <a:lnTo>
                                    <a:pt x="275" y="36"/>
                                  </a:lnTo>
                                  <a:lnTo>
                                    <a:pt x="281" y="52"/>
                                  </a:lnTo>
                                  <a:lnTo>
                                    <a:pt x="304" y="47"/>
                                  </a:lnTo>
                                  <a:lnTo>
                                    <a:pt x="304" y="65"/>
                                  </a:lnTo>
                                  <a:lnTo>
                                    <a:pt x="329" y="73"/>
                                  </a:lnTo>
                                  <a:lnTo>
                                    <a:pt x="345" y="75"/>
                                  </a:lnTo>
                                  <a:lnTo>
                                    <a:pt x="358" y="91"/>
                                  </a:lnTo>
                                  <a:lnTo>
                                    <a:pt x="400" y="102"/>
                                  </a:lnTo>
                                  <a:lnTo>
                                    <a:pt x="384" y="143"/>
                                  </a:lnTo>
                                  <a:lnTo>
                                    <a:pt x="384" y="166"/>
                                  </a:lnTo>
                                  <a:lnTo>
                                    <a:pt x="366" y="171"/>
                                  </a:lnTo>
                                  <a:lnTo>
                                    <a:pt x="337" y="220"/>
                                  </a:lnTo>
                                  <a:lnTo>
                                    <a:pt x="338" y="234"/>
                                  </a:lnTo>
                                  <a:lnTo>
                                    <a:pt x="350" y="223"/>
                                  </a:lnTo>
                                  <a:lnTo>
                                    <a:pt x="360" y="223"/>
                                  </a:lnTo>
                                  <a:lnTo>
                                    <a:pt x="368" y="246"/>
                                  </a:lnTo>
                                  <a:lnTo>
                                    <a:pt x="360" y="249"/>
                                  </a:lnTo>
                                  <a:lnTo>
                                    <a:pt x="369" y="273"/>
                                  </a:lnTo>
                                  <a:lnTo>
                                    <a:pt x="360" y="290"/>
                                  </a:lnTo>
                                  <a:lnTo>
                                    <a:pt x="364" y="293"/>
                                  </a:lnTo>
                                  <a:lnTo>
                                    <a:pt x="369" y="320"/>
                                  </a:lnTo>
                                  <a:lnTo>
                                    <a:pt x="384" y="322"/>
                                  </a:lnTo>
                                  <a:lnTo>
                                    <a:pt x="386" y="337"/>
                                  </a:lnTo>
                                  <a:lnTo>
                                    <a:pt x="343" y="371"/>
                                  </a:lnTo>
                                  <a:lnTo>
                                    <a:pt x="307" y="356"/>
                                  </a:lnTo>
                                  <a:lnTo>
                                    <a:pt x="275" y="351"/>
                                  </a:lnTo>
                                  <a:lnTo>
                                    <a:pt x="250" y="368"/>
                                  </a:lnTo>
                                  <a:lnTo>
                                    <a:pt x="247" y="381"/>
                                  </a:lnTo>
                                  <a:lnTo>
                                    <a:pt x="249" y="399"/>
                                  </a:lnTo>
                                  <a:lnTo>
                                    <a:pt x="215" y="400"/>
                                  </a:lnTo>
                                  <a:lnTo>
                                    <a:pt x="202" y="394"/>
                                  </a:lnTo>
                                  <a:lnTo>
                                    <a:pt x="192" y="389"/>
                                  </a:lnTo>
                                  <a:lnTo>
                                    <a:pt x="177" y="386"/>
                                  </a:lnTo>
                                  <a:lnTo>
                                    <a:pt x="164" y="389"/>
                                  </a:lnTo>
                                  <a:lnTo>
                                    <a:pt x="128" y="384"/>
                                  </a:lnTo>
                                  <a:lnTo>
                                    <a:pt x="94" y="358"/>
                                  </a:lnTo>
                                  <a:lnTo>
                                    <a:pt x="109" y="348"/>
                                  </a:lnTo>
                                  <a:lnTo>
                                    <a:pt x="120" y="299"/>
                                  </a:lnTo>
                                  <a:lnTo>
                                    <a:pt x="114" y="298"/>
                                  </a:lnTo>
                                  <a:lnTo>
                                    <a:pt x="120" y="262"/>
                                  </a:lnTo>
                                  <a:lnTo>
                                    <a:pt x="130" y="275"/>
                                  </a:lnTo>
                                  <a:lnTo>
                                    <a:pt x="115" y="252"/>
                                  </a:lnTo>
                                  <a:lnTo>
                                    <a:pt x="115" y="228"/>
                                  </a:lnTo>
                                  <a:lnTo>
                                    <a:pt x="94" y="218"/>
                                  </a:lnTo>
                                  <a:lnTo>
                                    <a:pt x="86" y="205"/>
                                  </a:lnTo>
                                  <a:lnTo>
                                    <a:pt x="83" y="187"/>
                                  </a:lnTo>
                                  <a:lnTo>
                                    <a:pt x="96" y="185"/>
                                  </a:lnTo>
                                  <a:lnTo>
                                    <a:pt x="75" y="182"/>
                                  </a:lnTo>
                                  <a:lnTo>
                                    <a:pt x="73" y="172"/>
                                  </a:lnTo>
                                  <a:lnTo>
                                    <a:pt x="26" y="156"/>
                                  </a:lnTo>
                                  <a:lnTo>
                                    <a:pt x="14" y="159"/>
                                  </a:lnTo>
                                  <a:lnTo>
                                    <a:pt x="3" y="146"/>
                                  </a:lnTo>
                                  <a:lnTo>
                                    <a:pt x="13" y="145"/>
                                  </a:lnTo>
                                  <a:lnTo>
                                    <a:pt x="6" y="138"/>
                                  </a:lnTo>
                                  <a:lnTo>
                                    <a:pt x="13" y="132"/>
                                  </a:lnTo>
                                  <a:lnTo>
                                    <a:pt x="0" y="133"/>
                                  </a:lnTo>
                                  <a:lnTo>
                                    <a:pt x="1" y="124"/>
                                  </a:lnTo>
                                  <a:lnTo>
                                    <a:pt x="42" y="112"/>
                                  </a:lnTo>
                                  <a:lnTo>
                                    <a:pt x="68" y="122"/>
                                  </a:lnTo>
                                  <a:lnTo>
                                    <a:pt x="104" y="120"/>
                                  </a:lnTo>
                                  <a:lnTo>
                                    <a:pt x="93" y="68"/>
                                  </a:lnTo>
                                  <a:lnTo>
                                    <a:pt x="110" y="70"/>
                                  </a:lnTo>
                                  <a:lnTo>
                                    <a:pt x="119" y="84"/>
                                  </a:lnTo>
                                  <a:lnTo>
                                    <a:pt x="167" y="81"/>
                                  </a:lnTo>
                                  <a:lnTo>
                                    <a:pt x="158" y="80"/>
                                  </a:lnTo>
                                  <a:lnTo>
                                    <a:pt x="161" y="67"/>
                                  </a:lnTo>
                                  <a:lnTo>
                                    <a:pt x="202" y="42"/>
                                  </a:lnTo>
                                  <a:lnTo>
                                    <a:pt x="207" y="10"/>
                                  </a:lnTo>
                                  <a:lnTo>
                                    <a:pt x="237"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grpSp>
                      <p:grpSp>
                        <p:nvGrpSpPr>
                          <p:cNvPr id="11" name="Group 1788"/>
                          <p:cNvGrpSpPr>
                            <a:grpSpLocks/>
                          </p:cNvGrpSpPr>
                          <p:nvPr/>
                        </p:nvGrpSpPr>
                        <p:grpSpPr bwMode="auto">
                          <a:xfrm>
                            <a:off x="960" y="819"/>
                            <a:ext cx="2078" cy="3158"/>
                            <a:chOff x="960" y="819"/>
                            <a:chExt cx="2078" cy="3158"/>
                          </a:xfrm>
                          <a:grpFill/>
                        </p:grpSpPr>
                        <p:sp>
                          <p:nvSpPr>
                            <p:cNvPr id="327410" name="Freeform 1789"/>
                            <p:cNvSpPr>
                              <a:spLocks/>
                            </p:cNvSpPr>
                            <p:nvPr/>
                          </p:nvSpPr>
                          <p:spPr bwMode="auto">
                            <a:xfrm>
                              <a:off x="2880" y="1519"/>
                              <a:ext cx="158" cy="107"/>
                            </a:xfrm>
                            <a:custGeom>
                              <a:avLst/>
                              <a:gdLst>
                                <a:gd name="T0" fmla="*/ 3 w 214"/>
                                <a:gd name="T1" fmla="*/ 4 h 145"/>
                                <a:gd name="T2" fmla="*/ 1 w 214"/>
                                <a:gd name="T3" fmla="*/ 3 h 145"/>
                                <a:gd name="T4" fmla="*/ 1 w 214"/>
                                <a:gd name="T5" fmla="*/ 3 h 145"/>
                                <a:gd name="T6" fmla="*/ 1 w 214"/>
                                <a:gd name="T7" fmla="*/ 3 h 145"/>
                                <a:gd name="T8" fmla="*/ 1 w 214"/>
                                <a:gd name="T9" fmla="*/ 2 h 145"/>
                                <a:gd name="T10" fmla="*/ 1 w 214"/>
                                <a:gd name="T11" fmla="*/ 2 h 145"/>
                                <a:gd name="T12" fmla="*/ 1 w 214"/>
                                <a:gd name="T13" fmla="*/ 1 h 145"/>
                                <a:gd name="T14" fmla="*/ 1 w 214"/>
                                <a:gd name="T15" fmla="*/ 1 h 145"/>
                                <a:gd name="T16" fmla="*/ 1 w 214"/>
                                <a:gd name="T17" fmla="*/ 1 h 145"/>
                                <a:gd name="T18" fmla="*/ 0 w 214"/>
                                <a:gd name="T19" fmla="*/ 1 h 145"/>
                                <a:gd name="T20" fmla="*/ 1 w 214"/>
                                <a:gd name="T21" fmla="*/ 1 h 145"/>
                                <a:gd name="T22" fmla="*/ 1 w 214"/>
                                <a:gd name="T23" fmla="*/ 1 h 145"/>
                                <a:gd name="T24" fmla="*/ 1 w 214"/>
                                <a:gd name="T25" fmla="*/ 1 h 145"/>
                                <a:gd name="T26" fmla="*/ 1 w 214"/>
                                <a:gd name="T27" fmla="*/ 1 h 145"/>
                                <a:gd name="T28" fmla="*/ 1 w 214"/>
                                <a:gd name="T29" fmla="*/ 1 h 145"/>
                                <a:gd name="T30" fmla="*/ 1 w 214"/>
                                <a:gd name="T31" fmla="*/ 1 h 145"/>
                                <a:gd name="T32" fmla="*/ 1 w 214"/>
                                <a:gd name="T33" fmla="*/ 1 h 145"/>
                                <a:gd name="T34" fmla="*/ 1 w 214"/>
                                <a:gd name="T35" fmla="*/ 1 h 145"/>
                                <a:gd name="T36" fmla="*/ 1 w 214"/>
                                <a:gd name="T37" fmla="*/ 1 h 145"/>
                                <a:gd name="T38" fmla="*/ 1 w 214"/>
                                <a:gd name="T39" fmla="*/ 1 h 145"/>
                                <a:gd name="T40" fmla="*/ 1 w 214"/>
                                <a:gd name="T41" fmla="*/ 1 h 145"/>
                                <a:gd name="T42" fmla="*/ 2 w 214"/>
                                <a:gd name="T43" fmla="*/ 1 h 145"/>
                                <a:gd name="T44" fmla="*/ 2 w 214"/>
                                <a:gd name="T45" fmla="*/ 1 h 145"/>
                                <a:gd name="T46" fmla="*/ 3 w 214"/>
                                <a:gd name="T47" fmla="*/ 1 h 145"/>
                                <a:gd name="T48" fmla="*/ 3 w 214"/>
                                <a:gd name="T49" fmla="*/ 1 h 145"/>
                                <a:gd name="T50" fmla="*/ 4 w 214"/>
                                <a:gd name="T51" fmla="*/ 1 h 145"/>
                                <a:gd name="T52" fmla="*/ 4 w 214"/>
                                <a:gd name="T53" fmla="*/ 1 h 145"/>
                                <a:gd name="T54" fmla="*/ 4 w 214"/>
                                <a:gd name="T55" fmla="*/ 0 h 145"/>
                                <a:gd name="T56" fmla="*/ 5 w 214"/>
                                <a:gd name="T57" fmla="*/ 1 h 145"/>
                                <a:gd name="T58" fmla="*/ 5 w 214"/>
                                <a:gd name="T59" fmla="*/ 1 h 145"/>
                                <a:gd name="T60" fmla="*/ 5 w 214"/>
                                <a:gd name="T61" fmla="*/ 1 h 145"/>
                                <a:gd name="T62" fmla="*/ 5 w 214"/>
                                <a:gd name="T63" fmla="*/ 1 h 145"/>
                                <a:gd name="T64" fmla="*/ 5 w 214"/>
                                <a:gd name="T65" fmla="*/ 2 h 145"/>
                                <a:gd name="T66" fmla="*/ 5 w 214"/>
                                <a:gd name="T67" fmla="*/ 2 h 145"/>
                                <a:gd name="T68" fmla="*/ 5 w 214"/>
                                <a:gd name="T69" fmla="*/ 2 h 145"/>
                                <a:gd name="T70" fmla="*/ 4 w 214"/>
                                <a:gd name="T71" fmla="*/ 3 h 1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4"/>
                                <a:gd name="T109" fmla="*/ 0 h 145"/>
                                <a:gd name="T110" fmla="*/ 214 w 214"/>
                                <a:gd name="T111" fmla="*/ 145 h 14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4" h="145">
                                  <a:moveTo>
                                    <a:pt x="145" y="120"/>
                                  </a:moveTo>
                                  <a:lnTo>
                                    <a:pt x="114" y="145"/>
                                  </a:lnTo>
                                  <a:lnTo>
                                    <a:pt x="89" y="138"/>
                                  </a:lnTo>
                                  <a:lnTo>
                                    <a:pt x="65" y="123"/>
                                  </a:lnTo>
                                  <a:lnTo>
                                    <a:pt x="37" y="125"/>
                                  </a:lnTo>
                                  <a:lnTo>
                                    <a:pt x="36" y="114"/>
                                  </a:lnTo>
                                  <a:lnTo>
                                    <a:pt x="52" y="109"/>
                                  </a:lnTo>
                                  <a:lnTo>
                                    <a:pt x="52" y="101"/>
                                  </a:lnTo>
                                  <a:lnTo>
                                    <a:pt x="47" y="103"/>
                                  </a:lnTo>
                                  <a:lnTo>
                                    <a:pt x="52" y="91"/>
                                  </a:lnTo>
                                  <a:lnTo>
                                    <a:pt x="48" y="95"/>
                                  </a:lnTo>
                                  <a:lnTo>
                                    <a:pt x="38" y="80"/>
                                  </a:lnTo>
                                  <a:lnTo>
                                    <a:pt x="12" y="82"/>
                                  </a:lnTo>
                                  <a:lnTo>
                                    <a:pt x="34" y="70"/>
                                  </a:lnTo>
                                  <a:lnTo>
                                    <a:pt x="52" y="71"/>
                                  </a:lnTo>
                                  <a:lnTo>
                                    <a:pt x="53" y="62"/>
                                  </a:lnTo>
                                  <a:lnTo>
                                    <a:pt x="40" y="65"/>
                                  </a:lnTo>
                                  <a:lnTo>
                                    <a:pt x="52" y="51"/>
                                  </a:lnTo>
                                  <a:lnTo>
                                    <a:pt x="40" y="44"/>
                                  </a:lnTo>
                                  <a:lnTo>
                                    <a:pt x="0" y="50"/>
                                  </a:lnTo>
                                  <a:lnTo>
                                    <a:pt x="3" y="42"/>
                                  </a:lnTo>
                                  <a:lnTo>
                                    <a:pt x="14" y="45"/>
                                  </a:lnTo>
                                  <a:lnTo>
                                    <a:pt x="7" y="34"/>
                                  </a:lnTo>
                                  <a:lnTo>
                                    <a:pt x="24" y="41"/>
                                  </a:lnTo>
                                  <a:lnTo>
                                    <a:pt x="14" y="32"/>
                                  </a:lnTo>
                                  <a:lnTo>
                                    <a:pt x="18" y="31"/>
                                  </a:lnTo>
                                  <a:lnTo>
                                    <a:pt x="13" y="23"/>
                                  </a:lnTo>
                                  <a:lnTo>
                                    <a:pt x="21" y="22"/>
                                  </a:lnTo>
                                  <a:lnTo>
                                    <a:pt x="18" y="19"/>
                                  </a:lnTo>
                                  <a:lnTo>
                                    <a:pt x="41" y="33"/>
                                  </a:lnTo>
                                  <a:lnTo>
                                    <a:pt x="41" y="21"/>
                                  </a:lnTo>
                                  <a:lnTo>
                                    <a:pt x="32" y="16"/>
                                  </a:lnTo>
                                  <a:lnTo>
                                    <a:pt x="40" y="13"/>
                                  </a:lnTo>
                                  <a:lnTo>
                                    <a:pt x="27" y="10"/>
                                  </a:lnTo>
                                  <a:lnTo>
                                    <a:pt x="28" y="3"/>
                                  </a:lnTo>
                                  <a:lnTo>
                                    <a:pt x="41" y="5"/>
                                  </a:lnTo>
                                  <a:lnTo>
                                    <a:pt x="61" y="25"/>
                                  </a:lnTo>
                                  <a:lnTo>
                                    <a:pt x="57" y="29"/>
                                  </a:lnTo>
                                  <a:lnTo>
                                    <a:pt x="62" y="35"/>
                                  </a:lnTo>
                                  <a:lnTo>
                                    <a:pt x="53" y="38"/>
                                  </a:lnTo>
                                  <a:lnTo>
                                    <a:pt x="61" y="44"/>
                                  </a:lnTo>
                                  <a:lnTo>
                                    <a:pt x="65" y="61"/>
                                  </a:lnTo>
                                  <a:lnTo>
                                    <a:pt x="71" y="52"/>
                                  </a:lnTo>
                                  <a:lnTo>
                                    <a:pt x="72" y="41"/>
                                  </a:lnTo>
                                  <a:lnTo>
                                    <a:pt x="81" y="45"/>
                                  </a:lnTo>
                                  <a:lnTo>
                                    <a:pt x="82" y="20"/>
                                  </a:lnTo>
                                  <a:lnTo>
                                    <a:pt x="99" y="38"/>
                                  </a:lnTo>
                                  <a:lnTo>
                                    <a:pt x="100" y="23"/>
                                  </a:lnTo>
                                  <a:lnTo>
                                    <a:pt x="112" y="16"/>
                                  </a:lnTo>
                                  <a:lnTo>
                                    <a:pt x="125" y="41"/>
                                  </a:lnTo>
                                  <a:lnTo>
                                    <a:pt x="121" y="17"/>
                                  </a:lnTo>
                                  <a:lnTo>
                                    <a:pt x="134" y="26"/>
                                  </a:lnTo>
                                  <a:lnTo>
                                    <a:pt x="140" y="17"/>
                                  </a:lnTo>
                                  <a:lnTo>
                                    <a:pt x="158" y="17"/>
                                  </a:lnTo>
                                  <a:lnTo>
                                    <a:pt x="155" y="2"/>
                                  </a:lnTo>
                                  <a:lnTo>
                                    <a:pt x="161" y="0"/>
                                  </a:lnTo>
                                  <a:lnTo>
                                    <a:pt x="175" y="17"/>
                                  </a:lnTo>
                                  <a:lnTo>
                                    <a:pt x="191" y="6"/>
                                  </a:lnTo>
                                  <a:lnTo>
                                    <a:pt x="183" y="23"/>
                                  </a:lnTo>
                                  <a:lnTo>
                                    <a:pt x="190" y="22"/>
                                  </a:lnTo>
                                  <a:lnTo>
                                    <a:pt x="189" y="39"/>
                                  </a:lnTo>
                                  <a:lnTo>
                                    <a:pt x="204" y="40"/>
                                  </a:lnTo>
                                  <a:lnTo>
                                    <a:pt x="210" y="51"/>
                                  </a:lnTo>
                                  <a:lnTo>
                                    <a:pt x="208" y="59"/>
                                  </a:lnTo>
                                  <a:lnTo>
                                    <a:pt x="214" y="61"/>
                                  </a:lnTo>
                                  <a:lnTo>
                                    <a:pt x="209" y="76"/>
                                  </a:lnTo>
                                  <a:lnTo>
                                    <a:pt x="195" y="86"/>
                                  </a:lnTo>
                                  <a:lnTo>
                                    <a:pt x="200" y="88"/>
                                  </a:lnTo>
                                  <a:lnTo>
                                    <a:pt x="187" y="105"/>
                                  </a:lnTo>
                                  <a:lnTo>
                                    <a:pt x="178" y="98"/>
                                  </a:lnTo>
                                  <a:lnTo>
                                    <a:pt x="160" y="119"/>
                                  </a:lnTo>
                                  <a:lnTo>
                                    <a:pt x="145" y="12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11" name="Freeform 1790"/>
                            <p:cNvSpPr>
                              <a:spLocks/>
                            </p:cNvSpPr>
                            <p:nvPr/>
                          </p:nvSpPr>
                          <p:spPr bwMode="auto">
                            <a:xfrm>
                              <a:off x="2569" y="2446"/>
                              <a:ext cx="3" cy="1"/>
                            </a:xfrm>
                            <a:custGeom>
                              <a:avLst/>
                              <a:gdLst>
                                <a:gd name="T0" fmla="*/ 1 w 4"/>
                                <a:gd name="T1" fmla="*/ 0 h 2"/>
                                <a:gd name="T2" fmla="*/ 2 w 4"/>
                                <a:gd name="T3" fmla="*/ 1 h 2"/>
                                <a:gd name="T4" fmla="*/ 0 w 4"/>
                                <a:gd name="T5" fmla="*/ 1 h 2"/>
                                <a:gd name="T6" fmla="*/ 1 w 4"/>
                                <a:gd name="T7" fmla="*/ 0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1" y="0"/>
                                  </a:moveTo>
                                  <a:lnTo>
                                    <a:pt x="4" y="2"/>
                                  </a:lnTo>
                                  <a:lnTo>
                                    <a:pt x="0" y="1"/>
                                  </a:lnTo>
                                  <a:lnTo>
                                    <a:pt x="1"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12" name="Freeform 1791"/>
                            <p:cNvSpPr>
                              <a:spLocks/>
                            </p:cNvSpPr>
                            <p:nvPr/>
                          </p:nvSpPr>
                          <p:spPr bwMode="auto">
                            <a:xfrm>
                              <a:off x="2408" y="2745"/>
                              <a:ext cx="23" cy="7"/>
                            </a:xfrm>
                            <a:custGeom>
                              <a:avLst/>
                              <a:gdLst>
                                <a:gd name="T0" fmla="*/ 2 w 30"/>
                                <a:gd name="T1" fmla="*/ 1 h 10"/>
                                <a:gd name="T2" fmla="*/ 2 w 30"/>
                                <a:gd name="T3" fmla="*/ 1 h 10"/>
                                <a:gd name="T4" fmla="*/ 2 w 30"/>
                                <a:gd name="T5" fmla="*/ 1 h 10"/>
                                <a:gd name="T6" fmla="*/ 2 w 30"/>
                                <a:gd name="T7" fmla="*/ 1 h 10"/>
                                <a:gd name="T8" fmla="*/ 0 w 30"/>
                                <a:gd name="T9" fmla="*/ 1 h 10"/>
                                <a:gd name="T10" fmla="*/ 2 w 30"/>
                                <a:gd name="T11" fmla="*/ 0 h 10"/>
                                <a:gd name="T12" fmla="*/ 2 w 30"/>
                                <a:gd name="T13" fmla="*/ 1 h 10"/>
                                <a:gd name="T14" fmla="*/ 0 60000 65536"/>
                                <a:gd name="T15" fmla="*/ 0 60000 65536"/>
                                <a:gd name="T16" fmla="*/ 0 60000 65536"/>
                                <a:gd name="T17" fmla="*/ 0 60000 65536"/>
                                <a:gd name="T18" fmla="*/ 0 60000 65536"/>
                                <a:gd name="T19" fmla="*/ 0 60000 65536"/>
                                <a:gd name="T20" fmla="*/ 0 60000 65536"/>
                                <a:gd name="T21" fmla="*/ 0 w 30"/>
                                <a:gd name="T22" fmla="*/ 0 h 10"/>
                                <a:gd name="T23" fmla="*/ 30 w 30"/>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10">
                                  <a:moveTo>
                                    <a:pt x="28" y="1"/>
                                  </a:moveTo>
                                  <a:lnTo>
                                    <a:pt x="30" y="5"/>
                                  </a:lnTo>
                                  <a:lnTo>
                                    <a:pt x="19" y="10"/>
                                  </a:lnTo>
                                  <a:lnTo>
                                    <a:pt x="4" y="10"/>
                                  </a:lnTo>
                                  <a:lnTo>
                                    <a:pt x="0" y="5"/>
                                  </a:lnTo>
                                  <a:lnTo>
                                    <a:pt x="3" y="0"/>
                                  </a:lnTo>
                                  <a:lnTo>
                                    <a:pt x="28" y="1"/>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13" name="Freeform 1792"/>
                            <p:cNvSpPr>
                              <a:spLocks/>
                            </p:cNvSpPr>
                            <p:nvPr/>
                          </p:nvSpPr>
                          <p:spPr bwMode="auto">
                            <a:xfrm>
                              <a:off x="1983" y="2592"/>
                              <a:ext cx="7" cy="10"/>
                            </a:xfrm>
                            <a:custGeom>
                              <a:avLst/>
                              <a:gdLst>
                                <a:gd name="T0" fmla="*/ 1 w 10"/>
                                <a:gd name="T1" fmla="*/ 2 h 13"/>
                                <a:gd name="T2" fmla="*/ 1 w 10"/>
                                <a:gd name="T3" fmla="*/ 0 h 13"/>
                                <a:gd name="T4" fmla="*/ 0 w 10"/>
                                <a:gd name="T5" fmla="*/ 2 h 13"/>
                                <a:gd name="T6" fmla="*/ 1 w 10"/>
                                <a:gd name="T7" fmla="*/ 2 h 13"/>
                                <a:gd name="T8" fmla="*/ 0 60000 65536"/>
                                <a:gd name="T9" fmla="*/ 0 60000 65536"/>
                                <a:gd name="T10" fmla="*/ 0 60000 65536"/>
                                <a:gd name="T11" fmla="*/ 0 60000 65536"/>
                                <a:gd name="T12" fmla="*/ 0 w 10"/>
                                <a:gd name="T13" fmla="*/ 0 h 13"/>
                                <a:gd name="T14" fmla="*/ 10 w 10"/>
                                <a:gd name="T15" fmla="*/ 13 h 13"/>
                              </a:gdLst>
                              <a:ahLst/>
                              <a:cxnLst>
                                <a:cxn ang="T8">
                                  <a:pos x="T0" y="T1"/>
                                </a:cxn>
                                <a:cxn ang="T9">
                                  <a:pos x="T2" y="T3"/>
                                </a:cxn>
                                <a:cxn ang="T10">
                                  <a:pos x="T4" y="T5"/>
                                </a:cxn>
                                <a:cxn ang="T11">
                                  <a:pos x="T6" y="T7"/>
                                </a:cxn>
                              </a:cxnLst>
                              <a:rect l="T12" t="T13" r="T14" b="T15"/>
                              <a:pathLst>
                                <a:path w="10" h="13">
                                  <a:moveTo>
                                    <a:pt x="1" y="7"/>
                                  </a:moveTo>
                                  <a:lnTo>
                                    <a:pt x="10" y="0"/>
                                  </a:lnTo>
                                  <a:lnTo>
                                    <a:pt x="0" y="13"/>
                                  </a:lnTo>
                                  <a:lnTo>
                                    <a:pt x="1" y="7"/>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14" name="Freeform 1793"/>
                            <p:cNvSpPr>
                              <a:spLocks/>
                            </p:cNvSpPr>
                            <p:nvPr/>
                          </p:nvSpPr>
                          <p:spPr bwMode="auto">
                            <a:xfrm>
                              <a:off x="2093" y="2745"/>
                              <a:ext cx="16" cy="38"/>
                            </a:xfrm>
                            <a:custGeom>
                              <a:avLst/>
                              <a:gdLst>
                                <a:gd name="T0" fmla="*/ 1 w 22"/>
                                <a:gd name="T1" fmla="*/ 2 h 50"/>
                                <a:gd name="T2" fmla="*/ 1 w 22"/>
                                <a:gd name="T3" fmla="*/ 2 h 50"/>
                                <a:gd name="T4" fmla="*/ 1 w 22"/>
                                <a:gd name="T5" fmla="*/ 2 h 50"/>
                                <a:gd name="T6" fmla="*/ 1 w 22"/>
                                <a:gd name="T7" fmla="*/ 0 h 50"/>
                                <a:gd name="T8" fmla="*/ 1 w 22"/>
                                <a:gd name="T9" fmla="*/ 1 h 50"/>
                                <a:gd name="T10" fmla="*/ 1 w 22"/>
                                <a:gd name="T11" fmla="*/ 2 h 50"/>
                                <a:gd name="T12" fmla="*/ 1 w 22"/>
                                <a:gd name="T13" fmla="*/ 2 h 50"/>
                                <a:gd name="T14" fmla="*/ 0 w 22"/>
                                <a:gd name="T15" fmla="*/ 2 h 50"/>
                                <a:gd name="T16" fmla="*/ 1 w 22"/>
                                <a:gd name="T17" fmla="*/ 2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50"/>
                                <a:gd name="T29" fmla="*/ 22 w 22"/>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50">
                                  <a:moveTo>
                                    <a:pt x="8" y="50"/>
                                  </a:moveTo>
                                  <a:lnTo>
                                    <a:pt x="18" y="30"/>
                                  </a:lnTo>
                                  <a:lnTo>
                                    <a:pt x="22" y="4"/>
                                  </a:lnTo>
                                  <a:lnTo>
                                    <a:pt x="16" y="0"/>
                                  </a:lnTo>
                                  <a:lnTo>
                                    <a:pt x="14" y="1"/>
                                  </a:lnTo>
                                  <a:lnTo>
                                    <a:pt x="8" y="10"/>
                                  </a:lnTo>
                                  <a:lnTo>
                                    <a:pt x="1" y="12"/>
                                  </a:lnTo>
                                  <a:lnTo>
                                    <a:pt x="0" y="50"/>
                                  </a:lnTo>
                                  <a:lnTo>
                                    <a:pt x="8" y="5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15" name="Freeform 1794"/>
                            <p:cNvSpPr>
                              <a:spLocks/>
                            </p:cNvSpPr>
                            <p:nvPr/>
                          </p:nvSpPr>
                          <p:spPr bwMode="auto">
                            <a:xfrm>
                              <a:off x="2141" y="2854"/>
                              <a:ext cx="47" cy="40"/>
                            </a:xfrm>
                            <a:custGeom>
                              <a:avLst/>
                              <a:gdLst>
                                <a:gd name="T0" fmla="*/ 2 w 62"/>
                                <a:gd name="T1" fmla="*/ 2 h 53"/>
                                <a:gd name="T2" fmla="*/ 2 w 62"/>
                                <a:gd name="T3" fmla="*/ 2 h 53"/>
                                <a:gd name="T4" fmla="*/ 2 w 62"/>
                                <a:gd name="T5" fmla="*/ 2 h 53"/>
                                <a:gd name="T6" fmla="*/ 2 w 62"/>
                                <a:gd name="T7" fmla="*/ 2 h 53"/>
                                <a:gd name="T8" fmla="*/ 2 w 62"/>
                                <a:gd name="T9" fmla="*/ 2 h 53"/>
                                <a:gd name="T10" fmla="*/ 2 w 62"/>
                                <a:gd name="T11" fmla="*/ 0 h 53"/>
                                <a:gd name="T12" fmla="*/ 0 w 62"/>
                                <a:gd name="T13" fmla="*/ 2 h 53"/>
                                <a:gd name="T14" fmla="*/ 2 w 62"/>
                                <a:gd name="T15" fmla="*/ 2 h 53"/>
                                <a:gd name="T16" fmla="*/ 2 w 62"/>
                                <a:gd name="T17" fmla="*/ 2 h 53"/>
                                <a:gd name="T18" fmla="*/ 2 w 62"/>
                                <a:gd name="T19" fmla="*/ 2 h 53"/>
                                <a:gd name="T20" fmla="*/ 2 w 62"/>
                                <a:gd name="T21" fmla="*/ 2 h 53"/>
                                <a:gd name="T22" fmla="*/ 2 w 62"/>
                                <a:gd name="T23" fmla="*/ 2 h 53"/>
                                <a:gd name="T24" fmla="*/ 2 w 62"/>
                                <a:gd name="T25" fmla="*/ 2 h 53"/>
                                <a:gd name="T26" fmla="*/ 2 w 62"/>
                                <a:gd name="T27" fmla="*/ 2 h 53"/>
                                <a:gd name="T28" fmla="*/ 2 w 62"/>
                                <a:gd name="T29" fmla="*/ 2 h 53"/>
                                <a:gd name="T30" fmla="*/ 2 w 62"/>
                                <a:gd name="T31" fmla="*/ 2 h 53"/>
                                <a:gd name="T32" fmla="*/ 2 w 62"/>
                                <a:gd name="T33" fmla="*/ 2 h 53"/>
                                <a:gd name="T34" fmla="*/ 2 w 62"/>
                                <a:gd name="T35" fmla="*/ 2 h 53"/>
                                <a:gd name="T36" fmla="*/ 2 w 62"/>
                                <a:gd name="T37" fmla="*/ 2 h 53"/>
                                <a:gd name="T38" fmla="*/ 2 w 62"/>
                                <a:gd name="T39" fmla="*/ 2 h 53"/>
                                <a:gd name="T40" fmla="*/ 2 w 62"/>
                                <a:gd name="T41" fmla="*/ 2 h 53"/>
                                <a:gd name="T42" fmla="*/ 2 w 62"/>
                                <a:gd name="T43" fmla="*/ 2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53"/>
                                <a:gd name="T68" fmla="*/ 62 w 62"/>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53">
                                  <a:moveTo>
                                    <a:pt x="62" y="28"/>
                                  </a:moveTo>
                                  <a:lnTo>
                                    <a:pt x="50" y="18"/>
                                  </a:lnTo>
                                  <a:lnTo>
                                    <a:pt x="42" y="3"/>
                                  </a:lnTo>
                                  <a:lnTo>
                                    <a:pt x="33" y="7"/>
                                  </a:lnTo>
                                  <a:lnTo>
                                    <a:pt x="25" y="2"/>
                                  </a:lnTo>
                                  <a:lnTo>
                                    <a:pt x="2" y="0"/>
                                  </a:lnTo>
                                  <a:lnTo>
                                    <a:pt x="0" y="13"/>
                                  </a:lnTo>
                                  <a:lnTo>
                                    <a:pt x="4" y="22"/>
                                  </a:lnTo>
                                  <a:lnTo>
                                    <a:pt x="15" y="28"/>
                                  </a:lnTo>
                                  <a:lnTo>
                                    <a:pt x="16" y="23"/>
                                  </a:lnTo>
                                  <a:lnTo>
                                    <a:pt x="12" y="20"/>
                                  </a:lnTo>
                                  <a:lnTo>
                                    <a:pt x="17" y="20"/>
                                  </a:lnTo>
                                  <a:lnTo>
                                    <a:pt x="26" y="31"/>
                                  </a:lnTo>
                                  <a:lnTo>
                                    <a:pt x="41" y="38"/>
                                  </a:lnTo>
                                  <a:lnTo>
                                    <a:pt x="42" y="49"/>
                                  </a:lnTo>
                                  <a:lnTo>
                                    <a:pt x="49" y="52"/>
                                  </a:lnTo>
                                  <a:lnTo>
                                    <a:pt x="50" y="47"/>
                                  </a:lnTo>
                                  <a:lnTo>
                                    <a:pt x="55" y="53"/>
                                  </a:lnTo>
                                  <a:lnTo>
                                    <a:pt x="61" y="39"/>
                                  </a:lnTo>
                                  <a:lnTo>
                                    <a:pt x="57" y="37"/>
                                  </a:lnTo>
                                  <a:lnTo>
                                    <a:pt x="57" y="32"/>
                                  </a:lnTo>
                                  <a:lnTo>
                                    <a:pt x="62" y="28"/>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grpSp>
                          <p:nvGrpSpPr>
                            <p:cNvPr id="12" name="Group 1795"/>
                            <p:cNvGrpSpPr>
                              <a:grpSpLocks/>
                            </p:cNvGrpSpPr>
                            <p:nvPr/>
                          </p:nvGrpSpPr>
                          <p:grpSpPr bwMode="auto">
                            <a:xfrm>
                              <a:off x="2156" y="2673"/>
                              <a:ext cx="153" cy="51"/>
                              <a:chOff x="2930" y="3752"/>
                              <a:chExt cx="207" cy="69"/>
                            </a:xfrm>
                            <a:grpFill/>
                          </p:grpSpPr>
                          <p:sp>
                            <p:nvSpPr>
                              <p:cNvPr id="327417" name="Freeform 1796"/>
                              <p:cNvSpPr>
                                <a:spLocks/>
                              </p:cNvSpPr>
                              <p:nvPr/>
                            </p:nvSpPr>
                            <p:spPr bwMode="auto">
                              <a:xfrm>
                                <a:off x="2930" y="3752"/>
                                <a:ext cx="207" cy="69"/>
                              </a:xfrm>
                              <a:custGeom>
                                <a:avLst/>
                                <a:gdLst>
                                  <a:gd name="T0" fmla="*/ 148 w 207"/>
                                  <a:gd name="T1" fmla="*/ 32 h 69"/>
                                  <a:gd name="T2" fmla="*/ 157 w 207"/>
                                  <a:gd name="T3" fmla="*/ 39 h 69"/>
                                  <a:gd name="T4" fmla="*/ 177 w 207"/>
                                  <a:gd name="T5" fmla="*/ 44 h 69"/>
                                  <a:gd name="T6" fmla="*/ 177 w 207"/>
                                  <a:gd name="T7" fmla="*/ 51 h 69"/>
                                  <a:gd name="T8" fmla="*/ 193 w 207"/>
                                  <a:gd name="T9" fmla="*/ 52 h 69"/>
                                  <a:gd name="T10" fmla="*/ 207 w 207"/>
                                  <a:gd name="T11" fmla="*/ 62 h 69"/>
                                  <a:gd name="T12" fmla="*/ 184 w 207"/>
                                  <a:gd name="T13" fmla="*/ 69 h 69"/>
                                  <a:gd name="T14" fmla="*/ 140 w 207"/>
                                  <a:gd name="T15" fmla="*/ 69 h 69"/>
                                  <a:gd name="T16" fmla="*/ 138 w 207"/>
                                  <a:gd name="T17" fmla="*/ 68 h 69"/>
                                  <a:gd name="T18" fmla="*/ 151 w 207"/>
                                  <a:gd name="T19" fmla="*/ 56 h 69"/>
                                  <a:gd name="T20" fmla="*/ 131 w 207"/>
                                  <a:gd name="T21" fmla="*/ 52 h 69"/>
                                  <a:gd name="T22" fmla="*/ 119 w 207"/>
                                  <a:gd name="T23" fmla="*/ 36 h 69"/>
                                  <a:gd name="T24" fmla="*/ 96 w 207"/>
                                  <a:gd name="T25" fmla="*/ 33 h 69"/>
                                  <a:gd name="T26" fmla="*/ 83 w 207"/>
                                  <a:gd name="T27" fmla="*/ 24 h 69"/>
                                  <a:gd name="T28" fmla="*/ 55 w 207"/>
                                  <a:gd name="T29" fmla="*/ 22 h 69"/>
                                  <a:gd name="T30" fmla="*/ 52 w 207"/>
                                  <a:gd name="T31" fmla="*/ 18 h 69"/>
                                  <a:gd name="T32" fmla="*/ 60 w 207"/>
                                  <a:gd name="T33" fmla="*/ 14 h 69"/>
                                  <a:gd name="T34" fmla="*/ 56 w 207"/>
                                  <a:gd name="T35" fmla="*/ 12 h 69"/>
                                  <a:gd name="T36" fmla="*/ 41 w 207"/>
                                  <a:gd name="T37" fmla="*/ 12 h 69"/>
                                  <a:gd name="T38" fmla="*/ 32 w 207"/>
                                  <a:gd name="T39" fmla="*/ 19 h 69"/>
                                  <a:gd name="T40" fmla="*/ 20 w 207"/>
                                  <a:gd name="T41" fmla="*/ 22 h 69"/>
                                  <a:gd name="T42" fmla="*/ 7 w 207"/>
                                  <a:gd name="T43" fmla="*/ 30 h 69"/>
                                  <a:gd name="T44" fmla="*/ 0 w 207"/>
                                  <a:gd name="T45" fmla="*/ 28 h 69"/>
                                  <a:gd name="T46" fmla="*/ 7 w 207"/>
                                  <a:gd name="T47" fmla="*/ 26 h 69"/>
                                  <a:gd name="T48" fmla="*/ 10 w 207"/>
                                  <a:gd name="T49" fmla="*/ 14 h 69"/>
                                  <a:gd name="T50" fmla="*/ 20 w 207"/>
                                  <a:gd name="T51" fmla="*/ 8 h 69"/>
                                  <a:gd name="T52" fmla="*/ 45 w 207"/>
                                  <a:gd name="T53" fmla="*/ 0 h 69"/>
                                  <a:gd name="T54" fmla="*/ 61 w 207"/>
                                  <a:gd name="T55" fmla="*/ 0 h 69"/>
                                  <a:gd name="T56" fmla="*/ 91 w 207"/>
                                  <a:gd name="T57" fmla="*/ 4 h 69"/>
                                  <a:gd name="T58" fmla="*/ 104 w 207"/>
                                  <a:gd name="T59" fmla="*/ 16 h 69"/>
                                  <a:gd name="T60" fmla="*/ 120 w 207"/>
                                  <a:gd name="T61" fmla="*/ 18 h 69"/>
                                  <a:gd name="T62" fmla="*/ 132 w 207"/>
                                  <a:gd name="T63" fmla="*/ 27 h 69"/>
                                  <a:gd name="T64" fmla="*/ 148 w 207"/>
                                  <a:gd name="T65" fmla="*/ 32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7"/>
                                  <a:gd name="T100" fmla="*/ 0 h 69"/>
                                  <a:gd name="T101" fmla="*/ 207 w 207"/>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7" h="69">
                                    <a:moveTo>
                                      <a:pt x="148" y="32"/>
                                    </a:moveTo>
                                    <a:lnTo>
                                      <a:pt x="157" y="39"/>
                                    </a:lnTo>
                                    <a:lnTo>
                                      <a:pt x="177" y="44"/>
                                    </a:lnTo>
                                    <a:lnTo>
                                      <a:pt x="177" y="51"/>
                                    </a:lnTo>
                                    <a:lnTo>
                                      <a:pt x="193" y="52"/>
                                    </a:lnTo>
                                    <a:lnTo>
                                      <a:pt x="207" y="62"/>
                                    </a:lnTo>
                                    <a:lnTo>
                                      <a:pt x="184" y="69"/>
                                    </a:lnTo>
                                    <a:lnTo>
                                      <a:pt x="140" y="69"/>
                                    </a:lnTo>
                                    <a:lnTo>
                                      <a:pt x="138" y="68"/>
                                    </a:lnTo>
                                    <a:lnTo>
                                      <a:pt x="151" y="56"/>
                                    </a:lnTo>
                                    <a:lnTo>
                                      <a:pt x="131" y="52"/>
                                    </a:lnTo>
                                    <a:lnTo>
                                      <a:pt x="119" y="36"/>
                                    </a:lnTo>
                                    <a:lnTo>
                                      <a:pt x="96" y="33"/>
                                    </a:lnTo>
                                    <a:lnTo>
                                      <a:pt x="83" y="24"/>
                                    </a:lnTo>
                                    <a:lnTo>
                                      <a:pt x="55" y="22"/>
                                    </a:lnTo>
                                    <a:lnTo>
                                      <a:pt x="52" y="18"/>
                                    </a:lnTo>
                                    <a:lnTo>
                                      <a:pt x="60" y="14"/>
                                    </a:lnTo>
                                    <a:lnTo>
                                      <a:pt x="56" y="12"/>
                                    </a:lnTo>
                                    <a:lnTo>
                                      <a:pt x="41" y="12"/>
                                    </a:lnTo>
                                    <a:lnTo>
                                      <a:pt x="32" y="19"/>
                                    </a:lnTo>
                                    <a:lnTo>
                                      <a:pt x="20" y="22"/>
                                    </a:lnTo>
                                    <a:lnTo>
                                      <a:pt x="7" y="30"/>
                                    </a:lnTo>
                                    <a:lnTo>
                                      <a:pt x="0" y="28"/>
                                    </a:lnTo>
                                    <a:lnTo>
                                      <a:pt x="7" y="26"/>
                                    </a:lnTo>
                                    <a:lnTo>
                                      <a:pt x="10" y="14"/>
                                    </a:lnTo>
                                    <a:lnTo>
                                      <a:pt x="20" y="8"/>
                                    </a:lnTo>
                                    <a:lnTo>
                                      <a:pt x="45" y="0"/>
                                    </a:lnTo>
                                    <a:lnTo>
                                      <a:pt x="61" y="0"/>
                                    </a:lnTo>
                                    <a:lnTo>
                                      <a:pt x="91" y="4"/>
                                    </a:lnTo>
                                    <a:lnTo>
                                      <a:pt x="104" y="16"/>
                                    </a:lnTo>
                                    <a:lnTo>
                                      <a:pt x="120" y="18"/>
                                    </a:lnTo>
                                    <a:lnTo>
                                      <a:pt x="132" y="27"/>
                                    </a:lnTo>
                                    <a:lnTo>
                                      <a:pt x="148" y="3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18" name="Freeform 1797"/>
                              <p:cNvSpPr>
                                <a:spLocks/>
                              </p:cNvSpPr>
                              <p:nvPr/>
                            </p:nvSpPr>
                            <p:spPr bwMode="auto">
                              <a:xfrm>
                                <a:off x="3049" y="3766"/>
                                <a:ext cx="20" cy="13"/>
                              </a:xfrm>
                              <a:custGeom>
                                <a:avLst/>
                                <a:gdLst>
                                  <a:gd name="T0" fmla="*/ 13 w 20"/>
                                  <a:gd name="T1" fmla="*/ 5 h 13"/>
                                  <a:gd name="T2" fmla="*/ 20 w 20"/>
                                  <a:gd name="T3" fmla="*/ 9 h 13"/>
                                  <a:gd name="T4" fmla="*/ 20 w 20"/>
                                  <a:gd name="T5" fmla="*/ 13 h 13"/>
                                  <a:gd name="T6" fmla="*/ 17 w 20"/>
                                  <a:gd name="T7" fmla="*/ 13 h 13"/>
                                  <a:gd name="T8" fmla="*/ 0 w 20"/>
                                  <a:gd name="T9" fmla="*/ 0 h 13"/>
                                  <a:gd name="T10" fmla="*/ 13 w 20"/>
                                  <a:gd name="T11" fmla="*/ 5 h 13"/>
                                  <a:gd name="T12" fmla="*/ 0 60000 65536"/>
                                  <a:gd name="T13" fmla="*/ 0 60000 65536"/>
                                  <a:gd name="T14" fmla="*/ 0 60000 65536"/>
                                  <a:gd name="T15" fmla="*/ 0 60000 65536"/>
                                  <a:gd name="T16" fmla="*/ 0 60000 65536"/>
                                  <a:gd name="T17" fmla="*/ 0 60000 65536"/>
                                  <a:gd name="T18" fmla="*/ 0 w 20"/>
                                  <a:gd name="T19" fmla="*/ 0 h 13"/>
                                  <a:gd name="T20" fmla="*/ 20 w 2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0" h="13">
                                    <a:moveTo>
                                      <a:pt x="13" y="5"/>
                                    </a:moveTo>
                                    <a:lnTo>
                                      <a:pt x="20" y="9"/>
                                    </a:lnTo>
                                    <a:lnTo>
                                      <a:pt x="20" y="13"/>
                                    </a:lnTo>
                                    <a:lnTo>
                                      <a:pt x="17" y="13"/>
                                    </a:lnTo>
                                    <a:lnTo>
                                      <a:pt x="0" y="0"/>
                                    </a:lnTo>
                                    <a:lnTo>
                                      <a:pt x="13" y="5"/>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19" name="Freeform 1798"/>
                              <p:cNvSpPr>
                                <a:spLocks/>
                              </p:cNvSpPr>
                              <p:nvPr/>
                            </p:nvSpPr>
                            <p:spPr bwMode="auto">
                              <a:xfrm>
                                <a:off x="2963" y="3780"/>
                                <a:ext cx="9" cy="9"/>
                              </a:xfrm>
                              <a:custGeom>
                                <a:avLst/>
                                <a:gdLst>
                                  <a:gd name="T0" fmla="*/ 7 w 9"/>
                                  <a:gd name="T1" fmla="*/ 0 h 9"/>
                                  <a:gd name="T2" fmla="*/ 9 w 9"/>
                                  <a:gd name="T3" fmla="*/ 8 h 9"/>
                                  <a:gd name="T4" fmla="*/ 0 w 9"/>
                                  <a:gd name="T5" fmla="*/ 9 h 9"/>
                                  <a:gd name="T6" fmla="*/ 3 w 9"/>
                                  <a:gd name="T7" fmla="*/ 0 h 9"/>
                                  <a:gd name="T8" fmla="*/ 7 w 9"/>
                                  <a:gd name="T9" fmla="*/ 0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7" y="0"/>
                                    </a:moveTo>
                                    <a:lnTo>
                                      <a:pt x="9" y="8"/>
                                    </a:lnTo>
                                    <a:lnTo>
                                      <a:pt x="0" y="9"/>
                                    </a:lnTo>
                                    <a:lnTo>
                                      <a:pt x="3" y="0"/>
                                    </a:lnTo>
                                    <a:lnTo>
                                      <a:pt x="7"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grpSp>
                        <p:sp>
                          <p:nvSpPr>
                            <p:cNvPr id="327420" name="Freeform 1799"/>
                            <p:cNvSpPr>
                              <a:spLocks/>
                            </p:cNvSpPr>
                            <p:nvPr/>
                          </p:nvSpPr>
                          <p:spPr bwMode="auto">
                            <a:xfrm>
                              <a:off x="2343" y="2723"/>
                              <a:ext cx="50" cy="34"/>
                            </a:xfrm>
                            <a:custGeom>
                              <a:avLst/>
                              <a:gdLst>
                                <a:gd name="T0" fmla="*/ 0 w 67"/>
                                <a:gd name="T1" fmla="*/ 1 h 46"/>
                                <a:gd name="T2" fmla="*/ 1 w 67"/>
                                <a:gd name="T3" fmla="*/ 1 h 46"/>
                                <a:gd name="T4" fmla="*/ 0 w 67"/>
                                <a:gd name="T5" fmla="*/ 1 h 46"/>
                                <a:gd name="T6" fmla="*/ 1 w 67"/>
                                <a:gd name="T7" fmla="*/ 1 h 46"/>
                                <a:gd name="T8" fmla="*/ 1 w 67"/>
                                <a:gd name="T9" fmla="*/ 1 h 46"/>
                                <a:gd name="T10" fmla="*/ 1 w 67"/>
                                <a:gd name="T11" fmla="*/ 1 h 46"/>
                                <a:gd name="T12" fmla="*/ 1 w 67"/>
                                <a:gd name="T13" fmla="*/ 1 h 46"/>
                                <a:gd name="T14" fmla="*/ 1 w 67"/>
                                <a:gd name="T15" fmla="*/ 1 h 46"/>
                                <a:gd name="T16" fmla="*/ 1 w 67"/>
                                <a:gd name="T17" fmla="*/ 1 h 46"/>
                                <a:gd name="T18" fmla="*/ 2 w 67"/>
                                <a:gd name="T19" fmla="*/ 1 h 46"/>
                                <a:gd name="T20" fmla="*/ 1 w 67"/>
                                <a:gd name="T21" fmla="*/ 1 h 46"/>
                                <a:gd name="T22" fmla="*/ 1 w 67"/>
                                <a:gd name="T23" fmla="*/ 1 h 46"/>
                                <a:gd name="T24" fmla="*/ 1 w 67"/>
                                <a:gd name="T25" fmla="*/ 1 h 46"/>
                                <a:gd name="T26" fmla="*/ 1 w 67"/>
                                <a:gd name="T27" fmla="*/ 1 h 46"/>
                                <a:gd name="T28" fmla="*/ 1 w 67"/>
                                <a:gd name="T29" fmla="*/ 1 h 46"/>
                                <a:gd name="T30" fmla="*/ 1 w 67"/>
                                <a:gd name="T31" fmla="*/ 0 h 46"/>
                                <a:gd name="T32" fmla="*/ 0 w 67"/>
                                <a:gd name="T33" fmla="*/ 1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46"/>
                                <a:gd name="T53" fmla="*/ 67 w 67"/>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46">
                                  <a:moveTo>
                                    <a:pt x="0" y="1"/>
                                  </a:moveTo>
                                  <a:lnTo>
                                    <a:pt x="4" y="15"/>
                                  </a:lnTo>
                                  <a:lnTo>
                                    <a:pt x="0" y="28"/>
                                  </a:lnTo>
                                  <a:lnTo>
                                    <a:pt x="1" y="38"/>
                                  </a:lnTo>
                                  <a:lnTo>
                                    <a:pt x="6" y="46"/>
                                  </a:lnTo>
                                  <a:lnTo>
                                    <a:pt x="19" y="31"/>
                                  </a:lnTo>
                                  <a:lnTo>
                                    <a:pt x="24" y="36"/>
                                  </a:lnTo>
                                  <a:lnTo>
                                    <a:pt x="43" y="30"/>
                                  </a:lnTo>
                                  <a:lnTo>
                                    <a:pt x="63" y="34"/>
                                  </a:lnTo>
                                  <a:lnTo>
                                    <a:pt x="67" y="27"/>
                                  </a:lnTo>
                                  <a:lnTo>
                                    <a:pt x="58" y="19"/>
                                  </a:lnTo>
                                  <a:lnTo>
                                    <a:pt x="44" y="17"/>
                                  </a:lnTo>
                                  <a:lnTo>
                                    <a:pt x="50" y="13"/>
                                  </a:lnTo>
                                  <a:lnTo>
                                    <a:pt x="39" y="11"/>
                                  </a:lnTo>
                                  <a:lnTo>
                                    <a:pt x="35" y="5"/>
                                  </a:lnTo>
                                  <a:lnTo>
                                    <a:pt x="20" y="0"/>
                                  </a:lnTo>
                                  <a:lnTo>
                                    <a:pt x="0" y="1"/>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21" name="Freeform 1800"/>
                            <p:cNvSpPr>
                              <a:spLocks/>
                            </p:cNvSpPr>
                            <p:nvPr/>
                          </p:nvSpPr>
                          <p:spPr bwMode="auto">
                            <a:xfrm>
                              <a:off x="2081" y="2806"/>
                              <a:ext cx="33" cy="18"/>
                            </a:xfrm>
                            <a:custGeom>
                              <a:avLst/>
                              <a:gdLst>
                                <a:gd name="T0" fmla="*/ 0 w 44"/>
                                <a:gd name="T1" fmla="*/ 1 h 25"/>
                                <a:gd name="T2" fmla="*/ 2 w 44"/>
                                <a:gd name="T3" fmla="*/ 1 h 25"/>
                                <a:gd name="T4" fmla="*/ 2 w 44"/>
                                <a:gd name="T5" fmla="*/ 1 h 25"/>
                                <a:gd name="T6" fmla="*/ 2 w 44"/>
                                <a:gd name="T7" fmla="*/ 1 h 25"/>
                                <a:gd name="T8" fmla="*/ 2 w 44"/>
                                <a:gd name="T9" fmla="*/ 1 h 25"/>
                                <a:gd name="T10" fmla="*/ 2 w 44"/>
                                <a:gd name="T11" fmla="*/ 1 h 25"/>
                                <a:gd name="T12" fmla="*/ 2 w 44"/>
                                <a:gd name="T13" fmla="*/ 0 h 25"/>
                                <a:gd name="T14" fmla="*/ 0 w 44"/>
                                <a:gd name="T15" fmla="*/ 1 h 25"/>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25"/>
                                <a:gd name="T26" fmla="*/ 44 w 44"/>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25">
                                  <a:moveTo>
                                    <a:pt x="0" y="14"/>
                                  </a:moveTo>
                                  <a:lnTo>
                                    <a:pt x="27" y="25"/>
                                  </a:lnTo>
                                  <a:lnTo>
                                    <a:pt x="36" y="25"/>
                                  </a:lnTo>
                                  <a:lnTo>
                                    <a:pt x="44" y="21"/>
                                  </a:lnTo>
                                  <a:lnTo>
                                    <a:pt x="42" y="11"/>
                                  </a:lnTo>
                                  <a:lnTo>
                                    <a:pt x="31" y="11"/>
                                  </a:lnTo>
                                  <a:lnTo>
                                    <a:pt x="13" y="0"/>
                                  </a:lnTo>
                                  <a:lnTo>
                                    <a:pt x="0" y="14"/>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22" name="Freeform 1801"/>
                            <p:cNvSpPr>
                              <a:spLocks/>
                            </p:cNvSpPr>
                            <p:nvPr/>
                          </p:nvSpPr>
                          <p:spPr bwMode="auto">
                            <a:xfrm>
                              <a:off x="2050" y="2755"/>
                              <a:ext cx="56" cy="61"/>
                            </a:xfrm>
                            <a:custGeom>
                              <a:avLst/>
                              <a:gdLst>
                                <a:gd name="T0" fmla="*/ 2 w 75"/>
                                <a:gd name="T1" fmla="*/ 1 h 83"/>
                                <a:gd name="T2" fmla="*/ 2 w 75"/>
                                <a:gd name="T3" fmla="*/ 1 h 83"/>
                                <a:gd name="T4" fmla="*/ 1 w 75"/>
                                <a:gd name="T5" fmla="*/ 1 h 83"/>
                                <a:gd name="T6" fmla="*/ 1 w 75"/>
                                <a:gd name="T7" fmla="*/ 0 h 83"/>
                                <a:gd name="T8" fmla="*/ 1 w 75"/>
                                <a:gd name="T9" fmla="*/ 0 h 83"/>
                                <a:gd name="T10" fmla="*/ 1 w 75"/>
                                <a:gd name="T11" fmla="*/ 1 h 83"/>
                                <a:gd name="T12" fmla="*/ 1 w 75"/>
                                <a:gd name="T13" fmla="*/ 1 h 83"/>
                                <a:gd name="T14" fmla="*/ 1 w 75"/>
                                <a:gd name="T15" fmla="*/ 1 h 83"/>
                                <a:gd name="T16" fmla="*/ 1 w 75"/>
                                <a:gd name="T17" fmla="*/ 1 h 83"/>
                                <a:gd name="T18" fmla="*/ 1 w 75"/>
                                <a:gd name="T19" fmla="*/ 1 h 83"/>
                                <a:gd name="T20" fmla="*/ 1 w 75"/>
                                <a:gd name="T21" fmla="*/ 1 h 83"/>
                                <a:gd name="T22" fmla="*/ 0 w 75"/>
                                <a:gd name="T23" fmla="*/ 1 h 83"/>
                                <a:gd name="T24" fmla="*/ 1 w 75"/>
                                <a:gd name="T25" fmla="*/ 2 h 83"/>
                                <a:gd name="T26" fmla="*/ 1 w 75"/>
                                <a:gd name="T27" fmla="*/ 2 h 83"/>
                                <a:gd name="T28" fmla="*/ 1 w 75"/>
                                <a:gd name="T29" fmla="*/ 1 h 83"/>
                                <a:gd name="T30" fmla="*/ 1 w 75"/>
                                <a:gd name="T31" fmla="*/ 1 h 83"/>
                                <a:gd name="T32" fmla="*/ 1 w 75"/>
                                <a:gd name="T33" fmla="*/ 1 h 83"/>
                                <a:gd name="T34" fmla="*/ 2 w 75"/>
                                <a:gd name="T35" fmla="*/ 1 h 83"/>
                                <a:gd name="T36" fmla="*/ 2 w 75"/>
                                <a:gd name="T37" fmla="*/ 1 h 8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83"/>
                                <a:gd name="T59" fmla="*/ 75 w 75"/>
                                <a:gd name="T60" fmla="*/ 83 h 8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83">
                                  <a:moveTo>
                                    <a:pt x="75" y="42"/>
                                  </a:moveTo>
                                  <a:lnTo>
                                    <a:pt x="66" y="38"/>
                                  </a:lnTo>
                                  <a:lnTo>
                                    <a:pt x="58" y="38"/>
                                  </a:lnTo>
                                  <a:lnTo>
                                    <a:pt x="59" y="0"/>
                                  </a:lnTo>
                                  <a:lnTo>
                                    <a:pt x="26" y="0"/>
                                  </a:lnTo>
                                  <a:lnTo>
                                    <a:pt x="25" y="10"/>
                                  </a:lnTo>
                                  <a:lnTo>
                                    <a:pt x="14" y="8"/>
                                  </a:lnTo>
                                  <a:lnTo>
                                    <a:pt x="28" y="22"/>
                                  </a:lnTo>
                                  <a:lnTo>
                                    <a:pt x="33" y="35"/>
                                  </a:lnTo>
                                  <a:lnTo>
                                    <a:pt x="16" y="36"/>
                                  </a:lnTo>
                                  <a:lnTo>
                                    <a:pt x="3" y="55"/>
                                  </a:lnTo>
                                  <a:lnTo>
                                    <a:pt x="0" y="65"/>
                                  </a:lnTo>
                                  <a:lnTo>
                                    <a:pt x="17" y="79"/>
                                  </a:lnTo>
                                  <a:lnTo>
                                    <a:pt x="42" y="83"/>
                                  </a:lnTo>
                                  <a:lnTo>
                                    <a:pt x="55" y="69"/>
                                  </a:lnTo>
                                  <a:lnTo>
                                    <a:pt x="59" y="64"/>
                                  </a:lnTo>
                                  <a:lnTo>
                                    <a:pt x="58" y="58"/>
                                  </a:lnTo>
                                  <a:lnTo>
                                    <a:pt x="74" y="47"/>
                                  </a:lnTo>
                                  <a:lnTo>
                                    <a:pt x="75" y="4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grpSp>
                          <p:nvGrpSpPr>
                            <p:cNvPr id="13" name="Group 1802"/>
                            <p:cNvGrpSpPr>
                              <a:grpSpLocks/>
                            </p:cNvGrpSpPr>
                            <p:nvPr/>
                          </p:nvGrpSpPr>
                          <p:grpSpPr bwMode="auto">
                            <a:xfrm>
                              <a:off x="2307" y="2723"/>
                              <a:ext cx="39" cy="28"/>
                              <a:chOff x="3134" y="3819"/>
                              <a:chExt cx="53" cy="39"/>
                            </a:xfrm>
                            <a:grpFill/>
                          </p:grpSpPr>
                          <p:sp>
                            <p:nvSpPr>
                              <p:cNvPr id="327424" name="Freeform 1803"/>
                              <p:cNvSpPr>
                                <a:spLocks/>
                              </p:cNvSpPr>
                              <p:nvPr/>
                            </p:nvSpPr>
                            <p:spPr bwMode="auto">
                              <a:xfrm>
                                <a:off x="3154" y="3840"/>
                                <a:ext cx="9" cy="5"/>
                              </a:xfrm>
                              <a:custGeom>
                                <a:avLst/>
                                <a:gdLst>
                                  <a:gd name="T0" fmla="*/ 5 w 9"/>
                                  <a:gd name="T1" fmla="*/ 0 h 5"/>
                                  <a:gd name="T2" fmla="*/ 9 w 9"/>
                                  <a:gd name="T3" fmla="*/ 5 h 5"/>
                                  <a:gd name="T4" fmla="*/ 2 w 9"/>
                                  <a:gd name="T5" fmla="*/ 3 h 5"/>
                                  <a:gd name="T6" fmla="*/ 0 w 9"/>
                                  <a:gd name="T7" fmla="*/ 0 h 5"/>
                                  <a:gd name="T8" fmla="*/ 5 w 9"/>
                                  <a:gd name="T9" fmla="*/ 0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5" y="0"/>
                                    </a:moveTo>
                                    <a:lnTo>
                                      <a:pt x="9" y="5"/>
                                    </a:lnTo>
                                    <a:lnTo>
                                      <a:pt x="2" y="3"/>
                                    </a:lnTo>
                                    <a:lnTo>
                                      <a:pt x="0" y="0"/>
                                    </a:lnTo>
                                    <a:lnTo>
                                      <a:pt x="5"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25" name="Freeform 1804"/>
                              <p:cNvSpPr>
                                <a:spLocks/>
                              </p:cNvSpPr>
                              <p:nvPr/>
                            </p:nvSpPr>
                            <p:spPr bwMode="auto">
                              <a:xfrm>
                                <a:off x="3134" y="3819"/>
                                <a:ext cx="53" cy="39"/>
                              </a:xfrm>
                              <a:custGeom>
                                <a:avLst/>
                                <a:gdLst>
                                  <a:gd name="T0" fmla="*/ 49 w 53"/>
                                  <a:gd name="T1" fmla="*/ 2 h 39"/>
                                  <a:gd name="T2" fmla="*/ 53 w 53"/>
                                  <a:gd name="T3" fmla="*/ 16 h 39"/>
                                  <a:gd name="T4" fmla="*/ 49 w 53"/>
                                  <a:gd name="T5" fmla="*/ 29 h 39"/>
                                  <a:gd name="T6" fmla="*/ 50 w 53"/>
                                  <a:gd name="T7" fmla="*/ 39 h 39"/>
                                  <a:gd name="T8" fmla="*/ 42 w 53"/>
                                  <a:gd name="T9" fmla="*/ 35 h 39"/>
                                  <a:gd name="T10" fmla="*/ 30 w 53"/>
                                  <a:gd name="T11" fmla="*/ 38 h 39"/>
                                  <a:gd name="T12" fmla="*/ 14 w 53"/>
                                  <a:gd name="T13" fmla="*/ 35 h 39"/>
                                  <a:gd name="T14" fmla="*/ 9 w 53"/>
                                  <a:gd name="T15" fmla="*/ 39 h 39"/>
                                  <a:gd name="T16" fmla="*/ 0 w 53"/>
                                  <a:gd name="T17" fmla="*/ 31 h 39"/>
                                  <a:gd name="T18" fmla="*/ 0 w 53"/>
                                  <a:gd name="T19" fmla="*/ 29 h 39"/>
                                  <a:gd name="T20" fmla="*/ 37 w 53"/>
                                  <a:gd name="T21" fmla="*/ 30 h 39"/>
                                  <a:gd name="T22" fmla="*/ 38 w 53"/>
                                  <a:gd name="T23" fmla="*/ 26 h 39"/>
                                  <a:gd name="T24" fmla="*/ 30 w 53"/>
                                  <a:gd name="T25" fmla="*/ 21 h 39"/>
                                  <a:gd name="T26" fmla="*/ 29 w 53"/>
                                  <a:gd name="T27" fmla="*/ 9 h 39"/>
                                  <a:gd name="T28" fmla="*/ 17 w 53"/>
                                  <a:gd name="T29" fmla="*/ 5 h 39"/>
                                  <a:gd name="T30" fmla="*/ 27 w 53"/>
                                  <a:gd name="T31" fmla="*/ 0 h 39"/>
                                  <a:gd name="T32" fmla="*/ 39 w 53"/>
                                  <a:gd name="T33" fmla="*/ 5 h 39"/>
                                  <a:gd name="T34" fmla="*/ 49 w 53"/>
                                  <a:gd name="T35" fmla="*/ 2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39"/>
                                  <a:gd name="T56" fmla="*/ 53 w 53"/>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39">
                                    <a:moveTo>
                                      <a:pt x="49" y="2"/>
                                    </a:moveTo>
                                    <a:lnTo>
                                      <a:pt x="53" y="16"/>
                                    </a:lnTo>
                                    <a:lnTo>
                                      <a:pt x="49" y="29"/>
                                    </a:lnTo>
                                    <a:lnTo>
                                      <a:pt x="50" y="39"/>
                                    </a:lnTo>
                                    <a:lnTo>
                                      <a:pt x="42" y="35"/>
                                    </a:lnTo>
                                    <a:lnTo>
                                      <a:pt x="30" y="38"/>
                                    </a:lnTo>
                                    <a:lnTo>
                                      <a:pt x="14" y="35"/>
                                    </a:lnTo>
                                    <a:lnTo>
                                      <a:pt x="9" y="39"/>
                                    </a:lnTo>
                                    <a:lnTo>
                                      <a:pt x="0" y="31"/>
                                    </a:lnTo>
                                    <a:lnTo>
                                      <a:pt x="0" y="29"/>
                                    </a:lnTo>
                                    <a:lnTo>
                                      <a:pt x="37" y="30"/>
                                    </a:lnTo>
                                    <a:lnTo>
                                      <a:pt x="38" y="26"/>
                                    </a:lnTo>
                                    <a:lnTo>
                                      <a:pt x="30" y="21"/>
                                    </a:lnTo>
                                    <a:lnTo>
                                      <a:pt x="29" y="9"/>
                                    </a:lnTo>
                                    <a:lnTo>
                                      <a:pt x="17" y="5"/>
                                    </a:lnTo>
                                    <a:lnTo>
                                      <a:pt x="27" y="0"/>
                                    </a:lnTo>
                                    <a:lnTo>
                                      <a:pt x="39" y="5"/>
                                    </a:lnTo>
                                    <a:lnTo>
                                      <a:pt x="49" y="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grpSp>
                        <p:sp>
                          <p:nvSpPr>
                            <p:cNvPr id="327426" name="Freeform 1805"/>
                            <p:cNvSpPr>
                              <a:spLocks/>
                            </p:cNvSpPr>
                            <p:nvPr/>
                          </p:nvSpPr>
                          <p:spPr bwMode="auto">
                            <a:xfrm>
                              <a:off x="2090" y="2783"/>
                              <a:ext cx="89" cy="44"/>
                            </a:xfrm>
                            <a:custGeom>
                              <a:avLst/>
                              <a:gdLst>
                                <a:gd name="T0" fmla="*/ 4 w 119"/>
                                <a:gd name="T1" fmla="*/ 1 h 60"/>
                                <a:gd name="T2" fmla="*/ 3 w 119"/>
                                <a:gd name="T3" fmla="*/ 1 h 60"/>
                                <a:gd name="T4" fmla="*/ 2 w 119"/>
                                <a:gd name="T5" fmla="*/ 0 h 60"/>
                                <a:gd name="T6" fmla="*/ 1 w 119"/>
                                <a:gd name="T7" fmla="*/ 1 h 60"/>
                                <a:gd name="T8" fmla="*/ 1 w 119"/>
                                <a:gd name="T9" fmla="*/ 1 h 60"/>
                                <a:gd name="T10" fmla="*/ 1 w 119"/>
                                <a:gd name="T11" fmla="*/ 1 h 60"/>
                                <a:gd name="T12" fmla="*/ 1 w 119"/>
                                <a:gd name="T13" fmla="*/ 1 h 60"/>
                                <a:gd name="T14" fmla="*/ 0 w 119"/>
                                <a:gd name="T15" fmla="*/ 1 h 60"/>
                                <a:gd name="T16" fmla="*/ 1 w 119"/>
                                <a:gd name="T17" fmla="*/ 1 h 60"/>
                                <a:gd name="T18" fmla="*/ 1 w 119"/>
                                <a:gd name="T19" fmla="*/ 1 h 60"/>
                                <a:gd name="T20" fmla="*/ 1 w 119"/>
                                <a:gd name="T21" fmla="*/ 1 h 60"/>
                                <a:gd name="T22" fmla="*/ 1 w 119"/>
                                <a:gd name="T23" fmla="*/ 1 h 60"/>
                                <a:gd name="T24" fmla="*/ 1 w 119"/>
                                <a:gd name="T25" fmla="*/ 1 h 60"/>
                                <a:gd name="T26" fmla="*/ 1 w 119"/>
                                <a:gd name="T27" fmla="*/ 1 h 60"/>
                                <a:gd name="T28" fmla="*/ 1 w 119"/>
                                <a:gd name="T29" fmla="*/ 1 h 60"/>
                                <a:gd name="T30" fmla="*/ 1 w 119"/>
                                <a:gd name="T31" fmla="*/ 1 h 60"/>
                                <a:gd name="T32" fmla="*/ 1 w 119"/>
                                <a:gd name="T33" fmla="*/ 1 h 60"/>
                                <a:gd name="T34" fmla="*/ 1 w 119"/>
                                <a:gd name="T35" fmla="*/ 1 h 60"/>
                                <a:gd name="T36" fmla="*/ 2 w 119"/>
                                <a:gd name="T37" fmla="*/ 1 h 60"/>
                                <a:gd name="T38" fmla="*/ 2 w 119"/>
                                <a:gd name="T39" fmla="*/ 1 h 60"/>
                                <a:gd name="T40" fmla="*/ 3 w 119"/>
                                <a:gd name="T41" fmla="*/ 1 h 60"/>
                                <a:gd name="T42" fmla="*/ 3 w 119"/>
                                <a:gd name="T43" fmla="*/ 1 h 60"/>
                                <a:gd name="T44" fmla="*/ 4 w 119"/>
                                <a:gd name="T45" fmla="*/ 1 h 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9"/>
                                <a:gd name="T70" fmla="*/ 0 h 60"/>
                                <a:gd name="T71" fmla="*/ 119 w 119"/>
                                <a:gd name="T72" fmla="*/ 60 h 6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9" h="60">
                                  <a:moveTo>
                                    <a:pt x="119" y="20"/>
                                  </a:moveTo>
                                  <a:lnTo>
                                    <a:pt x="102" y="7"/>
                                  </a:lnTo>
                                  <a:lnTo>
                                    <a:pt x="84" y="0"/>
                                  </a:lnTo>
                                  <a:lnTo>
                                    <a:pt x="20" y="4"/>
                                  </a:lnTo>
                                  <a:lnTo>
                                    <a:pt x="19" y="9"/>
                                  </a:lnTo>
                                  <a:lnTo>
                                    <a:pt x="3" y="20"/>
                                  </a:lnTo>
                                  <a:lnTo>
                                    <a:pt x="4" y="26"/>
                                  </a:lnTo>
                                  <a:lnTo>
                                    <a:pt x="0" y="31"/>
                                  </a:lnTo>
                                  <a:lnTo>
                                    <a:pt x="18" y="42"/>
                                  </a:lnTo>
                                  <a:lnTo>
                                    <a:pt x="29" y="42"/>
                                  </a:lnTo>
                                  <a:lnTo>
                                    <a:pt x="31" y="52"/>
                                  </a:lnTo>
                                  <a:lnTo>
                                    <a:pt x="36" y="52"/>
                                  </a:lnTo>
                                  <a:lnTo>
                                    <a:pt x="40" y="60"/>
                                  </a:lnTo>
                                  <a:lnTo>
                                    <a:pt x="46" y="58"/>
                                  </a:lnTo>
                                  <a:lnTo>
                                    <a:pt x="51" y="53"/>
                                  </a:lnTo>
                                  <a:lnTo>
                                    <a:pt x="52" y="45"/>
                                  </a:lnTo>
                                  <a:lnTo>
                                    <a:pt x="60" y="45"/>
                                  </a:lnTo>
                                  <a:lnTo>
                                    <a:pt x="63" y="38"/>
                                  </a:lnTo>
                                  <a:lnTo>
                                    <a:pt x="71" y="41"/>
                                  </a:lnTo>
                                  <a:lnTo>
                                    <a:pt x="82" y="33"/>
                                  </a:lnTo>
                                  <a:lnTo>
                                    <a:pt x="89" y="23"/>
                                  </a:lnTo>
                                  <a:lnTo>
                                    <a:pt x="99" y="27"/>
                                  </a:lnTo>
                                  <a:lnTo>
                                    <a:pt x="119" y="2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27" name="Freeform 1806"/>
                            <p:cNvSpPr>
                              <a:spLocks/>
                            </p:cNvSpPr>
                            <p:nvPr/>
                          </p:nvSpPr>
                          <p:spPr bwMode="auto">
                            <a:xfrm>
                              <a:off x="2249" y="2744"/>
                              <a:ext cx="31" cy="11"/>
                            </a:xfrm>
                            <a:custGeom>
                              <a:avLst/>
                              <a:gdLst>
                                <a:gd name="T0" fmla="*/ 2 w 41"/>
                                <a:gd name="T1" fmla="*/ 1 h 15"/>
                                <a:gd name="T2" fmla="*/ 2 w 41"/>
                                <a:gd name="T3" fmla="*/ 1 h 15"/>
                                <a:gd name="T4" fmla="*/ 2 w 41"/>
                                <a:gd name="T5" fmla="*/ 1 h 15"/>
                                <a:gd name="T6" fmla="*/ 2 w 41"/>
                                <a:gd name="T7" fmla="*/ 1 h 15"/>
                                <a:gd name="T8" fmla="*/ 2 w 41"/>
                                <a:gd name="T9" fmla="*/ 1 h 15"/>
                                <a:gd name="T10" fmla="*/ 2 w 41"/>
                                <a:gd name="T11" fmla="*/ 1 h 15"/>
                                <a:gd name="T12" fmla="*/ 0 w 41"/>
                                <a:gd name="T13" fmla="*/ 1 h 15"/>
                                <a:gd name="T14" fmla="*/ 2 w 41"/>
                                <a:gd name="T15" fmla="*/ 0 h 15"/>
                                <a:gd name="T16" fmla="*/ 2 w 41"/>
                                <a:gd name="T17" fmla="*/ 1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15"/>
                                <a:gd name="T29" fmla="*/ 41 w 41"/>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15">
                                  <a:moveTo>
                                    <a:pt x="24" y="2"/>
                                  </a:moveTo>
                                  <a:lnTo>
                                    <a:pt x="38" y="6"/>
                                  </a:lnTo>
                                  <a:lnTo>
                                    <a:pt x="41" y="12"/>
                                  </a:lnTo>
                                  <a:lnTo>
                                    <a:pt x="32" y="11"/>
                                  </a:lnTo>
                                  <a:lnTo>
                                    <a:pt x="24" y="15"/>
                                  </a:lnTo>
                                  <a:lnTo>
                                    <a:pt x="13" y="14"/>
                                  </a:lnTo>
                                  <a:lnTo>
                                    <a:pt x="0" y="5"/>
                                  </a:lnTo>
                                  <a:lnTo>
                                    <a:pt x="9" y="0"/>
                                  </a:lnTo>
                                  <a:lnTo>
                                    <a:pt x="24" y="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28" name="Freeform 1807"/>
                            <p:cNvSpPr>
                              <a:spLocks/>
                            </p:cNvSpPr>
                            <p:nvPr/>
                          </p:nvSpPr>
                          <p:spPr bwMode="auto">
                            <a:xfrm>
                              <a:off x="1692" y="2519"/>
                              <a:ext cx="436" cy="284"/>
                            </a:xfrm>
                            <a:custGeom>
                              <a:avLst/>
                              <a:gdLst>
                                <a:gd name="T0" fmla="*/ 10 w 587"/>
                                <a:gd name="T1" fmla="*/ 3 h 383"/>
                                <a:gd name="T2" fmla="*/ 9 w 587"/>
                                <a:gd name="T3" fmla="*/ 1 h 383"/>
                                <a:gd name="T4" fmla="*/ 7 w 587"/>
                                <a:gd name="T5" fmla="*/ 2 h 383"/>
                                <a:gd name="T6" fmla="*/ 5 w 587"/>
                                <a:gd name="T7" fmla="*/ 1 h 383"/>
                                <a:gd name="T8" fmla="*/ 3 w 587"/>
                                <a:gd name="T9" fmla="*/ 1 h 383"/>
                                <a:gd name="T10" fmla="*/ 1 w 587"/>
                                <a:gd name="T11" fmla="*/ 1 h 383"/>
                                <a:gd name="T12" fmla="*/ 1 w 587"/>
                                <a:gd name="T13" fmla="*/ 1 h 383"/>
                                <a:gd name="T14" fmla="*/ 1 w 587"/>
                                <a:gd name="T15" fmla="*/ 3 h 383"/>
                                <a:gd name="T16" fmla="*/ 2 w 587"/>
                                <a:gd name="T17" fmla="*/ 4 h 383"/>
                                <a:gd name="T18" fmla="*/ 2 w 587"/>
                                <a:gd name="T19" fmla="*/ 4 h 383"/>
                                <a:gd name="T20" fmla="*/ 3 w 587"/>
                                <a:gd name="T21" fmla="*/ 5 h 383"/>
                                <a:gd name="T22" fmla="*/ 4 w 587"/>
                                <a:gd name="T23" fmla="*/ 6 h 383"/>
                                <a:gd name="T24" fmla="*/ 4 w 587"/>
                                <a:gd name="T25" fmla="*/ 5 h 383"/>
                                <a:gd name="T26" fmla="*/ 3 w 587"/>
                                <a:gd name="T27" fmla="*/ 4 h 383"/>
                                <a:gd name="T28" fmla="*/ 3 w 587"/>
                                <a:gd name="T29" fmla="*/ 4 h 383"/>
                                <a:gd name="T30" fmla="*/ 2 w 587"/>
                                <a:gd name="T31" fmla="*/ 2 h 383"/>
                                <a:gd name="T32" fmla="*/ 1 w 587"/>
                                <a:gd name="T33" fmla="*/ 1 h 383"/>
                                <a:gd name="T34" fmla="*/ 2 w 587"/>
                                <a:gd name="T35" fmla="*/ 1 h 383"/>
                                <a:gd name="T36" fmla="*/ 3 w 587"/>
                                <a:gd name="T37" fmla="*/ 3 h 383"/>
                                <a:gd name="T38" fmla="*/ 4 w 587"/>
                                <a:gd name="T39" fmla="*/ 4 h 383"/>
                                <a:gd name="T40" fmla="*/ 4 w 587"/>
                                <a:gd name="T41" fmla="*/ 4 h 383"/>
                                <a:gd name="T42" fmla="*/ 5 w 587"/>
                                <a:gd name="T43" fmla="*/ 5 h 383"/>
                                <a:gd name="T44" fmla="*/ 6 w 587"/>
                                <a:gd name="T45" fmla="*/ 5 h 383"/>
                                <a:gd name="T46" fmla="*/ 7 w 587"/>
                                <a:gd name="T47" fmla="*/ 7 h 383"/>
                                <a:gd name="T48" fmla="*/ 7 w 587"/>
                                <a:gd name="T49" fmla="*/ 7 h 383"/>
                                <a:gd name="T50" fmla="*/ 7 w 587"/>
                                <a:gd name="T51" fmla="*/ 9 h 383"/>
                                <a:gd name="T52" fmla="*/ 10 w 587"/>
                                <a:gd name="T53" fmla="*/ 10 h 383"/>
                                <a:gd name="T54" fmla="*/ 12 w 587"/>
                                <a:gd name="T55" fmla="*/ 10 h 383"/>
                                <a:gd name="T56" fmla="*/ 14 w 587"/>
                                <a:gd name="T57" fmla="*/ 10 h 383"/>
                                <a:gd name="T58" fmla="*/ 15 w 587"/>
                                <a:gd name="T59" fmla="*/ 10 h 383"/>
                                <a:gd name="T60" fmla="*/ 14 w 587"/>
                                <a:gd name="T61" fmla="*/ 9 h 383"/>
                                <a:gd name="T62" fmla="*/ 16 w 587"/>
                                <a:gd name="T63" fmla="*/ 9 h 383"/>
                                <a:gd name="T64" fmla="*/ 16 w 587"/>
                                <a:gd name="T65" fmla="*/ 8 h 383"/>
                                <a:gd name="T66" fmla="*/ 16 w 587"/>
                                <a:gd name="T67" fmla="*/ 9 h 383"/>
                                <a:gd name="T68" fmla="*/ 16 w 587"/>
                                <a:gd name="T69" fmla="*/ 7 h 383"/>
                                <a:gd name="T70" fmla="*/ 16 w 587"/>
                                <a:gd name="T71" fmla="*/ 7 h 383"/>
                                <a:gd name="T72" fmla="*/ 16 w 587"/>
                                <a:gd name="T73" fmla="*/ 7 h 383"/>
                                <a:gd name="T74" fmla="*/ 14 w 587"/>
                                <a:gd name="T75" fmla="*/ 8 h 383"/>
                                <a:gd name="T76" fmla="*/ 14 w 587"/>
                                <a:gd name="T77" fmla="*/ 9 h 383"/>
                                <a:gd name="T78" fmla="*/ 12 w 587"/>
                                <a:gd name="T79" fmla="*/ 8 h 383"/>
                                <a:gd name="T80" fmla="*/ 12 w 587"/>
                                <a:gd name="T81" fmla="*/ 7 h 383"/>
                                <a:gd name="T82" fmla="*/ 10 w 587"/>
                                <a:gd name="T83" fmla="*/ 7 h 383"/>
                                <a:gd name="T84" fmla="*/ 10 w 587"/>
                                <a:gd name="T85" fmla="*/ 4 h 3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87"/>
                                <a:gd name="T130" fmla="*/ 0 h 383"/>
                                <a:gd name="T131" fmla="*/ 587 w 587"/>
                                <a:gd name="T132" fmla="*/ 383 h 3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87" h="383">
                                  <a:moveTo>
                                    <a:pt x="389" y="152"/>
                                  </a:moveTo>
                                  <a:lnTo>
                                    <a:pt x="350" y="140"/>
                                  </a:lnTo>
                                  <a:lnTo>
                                    <a:pt x="338" y="114"/>
                                  </a:lnTo>
                                  <a:lnTo>
                                    <a:pt x="324" y="97"/>
                                  </a:lnTo>
                                  <a:lnTo>
                                    <a:pt x="318" y="81"/>
                                  </a:lnTo>
                                  <a:lnTo>
                                    <a:pt x="302" y="65"/>
                                  </a:lnTo>
                                  <a:lnTo>
                                    <a:pt x="278" y="67"/>
                                  </a:lnTo>
                                  <a:lnTo>
                                    <a:pt x="268" y="85"/>
                                  </a:lnTo>
                                  <a:lnTo>
                                    <a:pt x="246" y="71"/>
                                  </a:lnTo>
                                  <a:lnTo>
                                    <a:pt x="239" y="60"/>
                                  </a:lnTo>
                                  <a:lnTo>
                                    <a:pt x="235" y="46"/>
                                  </a:lnTo>
                                  <a:lnTo>
                                    <a:pt x="207" y="21"/>
                                  </a:lnTo>
                                  <a:lnTo>
                                    <a:pt x="171" y="21"/>
                                  </a:lnTo>
                                  <a:lnTo>
                                    <a:pt x="171" y="30"/>
                                  </a:lnTo>
                                  <a:lnTo>
                                    <a:pt x="118" y="32"/>
                                  </a:lnTo>
                                  <a:lnTo>
                                    <a:pt x="46" y="0"/>
                                  </a:lnTo>
                                  <a:lnTo>
                                    <a:pt x="0" y="4"/>
                                  </a:lnTo>
                                  <a:lnTo>
                                    <a:pt x="12" y="20"/>
                                  </a:lnTo>
                                  <a:lnTo>
                                    <a:pt x="24" y="53"/>
                                  </a:lnTo>
                                  <a:lnTo>
                                    <a:pt x="27" y="52"/>
                                  </a:lnTo>
                                  <a:lnTo>
                                    <a:pt x="30" y="68"/>
                                  </a:lnTo>
                                  <a:lnTo>
                                    <a:pt x="44" y="75"/>
                                  </a:lnTo>
                                  <a:lnTo>
                                    <a:pt x="61" y="96"/>
                                  </a:lnTo>
                                  <a:lnTo>
                                    <a:pt x="59" y="112"/>
                                  </a:lnTo>
                                  <a:lnTo>
                                    <a:pt x="44" y="110"/>
                                  </a:lnTo>
                                  <a:lnTo>
                                    <a:pt x="44" y="113"/>
                                  </a:lnTo>
                                  <a:lnTo>
                                    <a:pt x="71" y="133"/>
                                  </a:lnTo>
                                  <a:lnTo>
                                    <a:pt x="76" y="134"/>
                                  </a:lnTo>
                                  <a:lnTo>
                                    <a:pt x="79" y="129"/>
                                  </a:lnTo>
                                  <a:lnTo>
                                    <a:pt x="82" y="137"/>
                                  </a:lnTo>
                                  <a:lnTo>
                                    <a:pt x="95" y="145"/>
                                  </a:lnTo>
                                  <a:lnTo>
                                    <a:pt x="99" y="156"/>
                                  </a:lnTo>
                                  <a:lnTo>
                                    <a:pt x="97" y="177"/>
                                  </a:lnTo>
                                  <a:lnTo>
                                    <a:pt x="105" y="177"/>
                                  </a:lnTo>
                                  <a:lnTo>
                                    <a:pt x="131" y="200"/>
                                  </a:lnTo>
                                  <a:lnTo>
                                    <a:pt x="141" y="216"/>
                                  </a:lnTo>
                                  <a:lnTo>
                                    <a:pt x="150" y="210"/>
                                  </a:lnTo>
                                  <a:lnTo>
                                    <a:pt x="151" y="202"/>
                                  </a:lnTo>
                                  <a:lnTo>
                                    <a:pt x="136" y="187"/>
                                  </a:lnTo>
                                  <a:lnTo>
                                    <a:pt x="132" y="189"/>
                                  </a:lnTo>
                                  <a:lnTo>
                                    <a:pt x="128" y="187"/>
                                  </a:lnTo>
                                  <a:lnTo>
                                    <a:pt x="110" y="136"/>
                                  </a:lnTo>
                                  <a:lnTo>
                                    <a:pt x="106" y="133"/>
                                  </a:lnTo>
                                  <a:lnTo>
                                    <a:pt x="106" y="139"/>
                                  </a:lnTo>
                                  <a:lnTo>
                                    <a:pt x="105" y="137"/>
                                  </a:lnTo>
                                  <a:lnTo>
                                    <a:pt x="78" y="88"/>
                                  </a:lnTo>
                                  <a:lnTo>
                                    <a:pt x="73" y="87"/>
                                  </a:lnTo>
                                  <a:lnTo>
                                    <a:pt x="69" y="79"/>
                                  </a:lnTo>
                                  <a:lnTo>
                                    <a:pt x="56" y="68"/>
                                  </a:lnTo>
                                  <a:lnTo>
                                    <a:pt x="52" y="59"/>
                                  </a:lnTo>
                                  <a:lnTo>
                                    <a:pt x="44" y="17"/>
                                  </a:lnTo>
                                  <a:lnTo>
                                    <a:pt x="58" y="28"/>
                                  </a:lnTo>
                                  <a:lnTo>
                                    <a:pt x="66" y="28"/>
                                  </a:lnTo>
                                  <a:lnTo>
                                    <a:pt x="78" y="36"/>
                                  </a:lnTo>
                                  <a:lnTo>
                                    <a:pt x="87" y="64"/>
                                  </a:lnTo>
                                  <a:lnTo>
                                    <a:pt x="105" y="92"/>
                                  </a:lnTo>
                                  <a:lnTo>
                                    <a:pt x="118" y="107"/>
                                  </a:lnTo>
                                  <a:lnTo>
                                    <a:pt x="128" y="109"/>
                                  </a:lnTo>
                                  <a:lnTo>
                                    <a:pt x="131" y="122"/>
                                  </a:lnTo>
                                  <a:lnTo>
                                    <a:pt x="157" y="142"/>
                                  </a:lnTo>
                                  <a:lnTo>
                                    <a:pt x="152" y="152"/>
                                  </a:lnTo>
                                  <a:lnTo>
                                    <a:pt x="155" y="158"/>
                                  </a:lnTo>
                                  <a:lnTo>
                                    <a:pt x="161" y="156"/>
                                  </a:lnTo>
                                  <a:lnTo>
                                    <a:pt x="161" y="162"/>
                                  </a:lnTo>
                                  <a:lnTo>
                                    <a:pt x="173" y="166"/>
                                  </a:lnTo>
                                  <a:lnTo>
                                    <a:pt x="180" y="172"/>
                                  </a:lnTo>
                                  <a:lnTo>
                                    <a:pt x="181" y="181"/>
                                  </a:lnTo>
                                  <a:lnTo>
                                    <a:pt x="200" y="196"/>
                                  </a:lnTo>
                                  <a:lnTo>
                                    <a:pt x="211" y="211"/>
                                  </a:lnTo>
                                  <a:lnTo>
                                    <a:pt x="224" y="222"/>
                                  </a:lnTo>
                                  <a:lnTo>
                                    <a:pt x="234" y="250"/>
                                  </a:lnTo>
                                  <a:lnTo>
                                    <a:pt x="229" y="259"/>
                                  </a:lnTo>
                                  <a:lnTo>
                                    <a:pt x="233" y="264"/>
                                  </a:lnTo>
                                  <a:lnTo>
                                    <a:pt x="225" y="267"/>
                                  </a:lnTo>
                                  <a:lnTo>
                                    <a:pt x="229" y="280"/>
                                  </a:lnTo>
                                  <a:lnTo>
                                    <a:pt x="240" y="289"/>
                                  </a:lnTo>
                                  <a:lnTo>
                                    <a:pt x="259" y="300"/>
                                  </a:lnTo>
                                  <a:lnTo>
                                    <a:pt x="269" y="310"/>
                                  </a:lnTo>
                                  <a:lnTo>
                                    <a:pt x="297" y="316"/>
                                  </a:lnTo>
                                  <a:lnTo>
                                    <a:pt x="315" y="332"/>
                                  </a:lnTo>
                                  <a:lnTo>
                                    <a:pt x="358" y="345"/>
                                  </a:lnTo>
                                  <a:lnTo>
                                    <a:pt x="377" y="356"/>
                                  </a:lnTo>
                                  <a:lnTo>
                                    <a:pt x="406" y="364"/>
                                  </a:lnTo>
                                  <a:lnTo>
                                    <a:pt x="429" y="353"/>
                                  </a:lnTo>
                                  <a:lnTo>
                                    <a:pt x="437" y="352"/>
                                  </a:lnTo>
                                  <a:lnTo>
                                    <a:pt x="458" y="360"/>
                                  </a:lnTo>
                                  <a:lnTo>
                                    <a:pt x="482" y="383"/>
                                  </a:lnTo>
                                  <a:lnTo>
                                    <a:pt x="485" y="373"/>
                                  </a:lnTo>
                                  <a:lnTo>
                                    <a:pt x="498" y="354"/>
                                  </a:lnTo>
                                  <a:lnTo>
                                    <a:pt x="515" y="353"/>
                                  </a:lnTo>
                                  <a:lnTo>
                                    <a:pt x="510" y="340"/>
                                  </a:lnTo>
                                  <a:lnTo>
                                    <a:pt x="496" y="326"/>
                                  </a:lnTo>
                                  <a:lnTo>
                                    <a:pt x="507" y="328"/>
                                  </a:lnTo>
                                  <a:lnTo>
                                    <a:pt x="508" y="318"/>
                                  </a:lnTo>
                                  <a:lnTo>
                                    <a:pt x="541" y="318"/>
                                  </a:lnTo>
                                  <a:lnTo>
                                    <a:pt x="548" y="316"/>
                                  </a:lnTo>
                                  <a:lnTo>
                                    <a:pt x="554" y="307"/>
                                  </a:lnTo>
                                  <a:lnTo>
                                    <a:pt x="556" y="306"/>
                                  </a:lnTo>
                                  <a:lnTo>
                                    <a:pt x="560" y="299"/>
                                  </a:lnTo>
                                  <a:lnTo>
                                    <a:pt x="563" y="299"/>
                                  </a:lnTo>
                                  <a:lnTo>
                                    <a:pt x="562" y="305"/>
                                  </a:lnTo>
                                  <a:lnTo>
                                    <a:pt x="567" y="313"/>
                                  </a:lnTo>
                                  <a:lnTo>
                                    <a:pt x="573" y="289"/>
                                  </a:lnTo>
                                  <a:lnTo>
                                    <a:pt x="570" y="286"/>
                                  </a:lnTo>
                                  <a:lnTo>
                                    <a:pt x="573" y="283"/>
                                  </a:lnTo>
                                  <a:lnTo>
                                    <a:pt x="570" y="281"/>
                                  </a:lnTo>
                                  <a:lnTo>
                                    <a:pt x="587" y="250"/>
                                  </a:lnTo>
                                  <a:lnTo>
                                    <a:pt x="583" y="244"/>
                                  </a:lnTo>
                                  <a:lnTo>
                                    <a:pt x="573" y="242"/>
                                  </a:lnTo>
                                  <a:lnTo>
                                    <a:pt x="568" y="246"/>
                                  </a:lnTo>
                                  <a:lnTo>
                                    <a:pt x="568" y="241"/>
                                  </a:lnTo>
                                  <a:lnTo>
                                    <a:pt x="562" y="240"/>
                                  </a:lnTo>
                                  <a:lnTo>
                                    <a:pt x="518" y="252"/>
                                  </a:lnTo>
                                  <a:lnTo>
                                    <a:pt x="509" y="289"/>
                                  </a:lnTo>
                                  <a:lnTo>
                                    <a:pt x="499" y="295"/>
                                  </a:lnTo>
                                  <a:lnTo>
                                    <a:pt x="500" y="301"/>
                                  </a:lnTo>
                                  <a:lnTo>
                                    <a:pt x="495" y="305"/>
                                  </a:lnTo>
                                  <a:lnTo>
                                    <a:pt x="479" y="300"/>
                                  </a:lnTo>
                                  <a:lnTo>
                                    <a:pt x="440" y="310"/>
                                  </a:lnTo>
                                  <a:lnTo>
                                    <a:pt x="429" y="303"/>
                                  </a:lnTo>
                                  <a:lnTo>
                                    <a:pt x="416" y="299"/>
                                  </a:lnTo>
                                  <a:lnTo>
                                    <a:pt x="407" y="291"/>
                                  </a:lnTo>
                                  <a:lnTo>
                                    <a:pt x="400" y="275"/>
                                  </a:lnTo>
                                  <a:lnTo>
                                    <a:pt x="386" y="254"/>
                                  </a:lnTo>
                                  <a:lnTo>
                                    <a:pt x="387" y="244"/>
                                  </a:lnTo>
                                  <a:lnTo>
                                    <a:pt x="377" y="230"/>
                                  </a:lnTo>
                                  <a:lnTo>
                                    <a:pt x="378" y="204"/>
                                  </a:lnTo>
                                  <a:lnTo>
                                    <a:pt x="374" y="177"/>
                                  </a:lnTo>
                                  <a:lnTo>
                                    <a:pt x="380" y="163"/>
                                  </a:lnTo>
                                  <a:lnTo>
                                    <a:pt x="389" y="159"/>
                                  </a:lnTo>
                                  <a:lnTo>
                                    <a:pt x="389" y="15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29" name="Freeform 1808"/>
                            <p:cNvSpPr>
                              <a:spLocks/>
                            </p:cNvSpPr>
                            <p:nvPr/>
                          </p:nvSpPr>
                          <p:spPr bwMode="auto">
                            <a:xfrm>
                              <a:off x="2118" y="2797"/>
                              <a:ext cx="61" cy="62"/>
                            </a:xfrm>
                            <a:custGeom>
                              <a:avLst/>
                              <a:gdLst>
                                <a:gd name="T0" fmla="*/ 1 w 83"/>
                                <a:gd name="T1" fmla="*/ 2 h 84"/>
                                <a:gd name="T2" fmla="*/ 1 w 83"/>
                                <a:gd name="T3" fmla="*/ 1 h 84"/>
                                <a:gd name="T4" fmla="*/ 2 w 83"/>
                                <a:gd name="T5" fmla="*/ 0 h 84"/>
                                <a:gd name="T6" fmla="*/ 1 w 83"/>
                                <a:gd name="T7" fmla="*/ 1 h 84"/>
                                <a:gd name="T8" fmla="*/ 1 w 83"/>
                                <a:gd name="T9" fmla="*/ 1 h 84"/>
                                <a:gd name="T10" fmla="*/ 1 w 83"/>
                                <a:gd name="T11" fmla="*/ 1 h 84"/>
                                <a:gd name="T12" fmla="*/ 1 w 83"/>
                                <a:gd name="T13" fmla="*/ 1 h 84"/>
                                <a:gd name="T14" fmla="*/ 1 w 83"/>
                                <a:gd name="T15" fmla="*/ 1 h 84"/>
                                <a:gd name="T16" fmla="*/ 1 w 83"/>
                                <a:gd name="T17" fmla="*/ 1 h 84"/>
                                <a:gd name="T18" fmla="*/ 1 w 83"/>
                                <a:gd name="T19" fmla="*/ 1 h 84"/>
                                <a:gd name="T20" fmla="*/ 1 w 83"/>
                                <a:gd name="T21" fmla="*/ 1 h 84"/>
                                <a:gd name="T22" fmla="*/ 1 w 83"/>
                                <a:gd name="T23" fmla="*/ 1 h 84"/>
                                <a:gd name="T24" fmla="*/ 1 w 83"/>
                                <a:gd name="T25" fmla="*/ 1 h 84"/>
                                <a:gd name="T26" fmla="*/ 0 w 83"/>
                                <a:gd name="T27" fmla="*/ 1 h 84"/>
                                <a:gd name="T28" fmla="*/ 0 w 83"/>
                                <a:gd name="T29" fmla="*/ 1 h 84"/>
                                <a:gd name="T30" fmla="*/ 1 w 83"/>
                                <a:gd name="T31" fmla="*/ 2 h 84"/>
                                <a:gd name="T32" fmla="*/ 1 w 83"/>
                                <a:gd name="T33" fmla="*/ 2 h 84"/>
                                <a:gd name="T34" fmla="*/ 1 w 83"/>
                                <a:gd name="T35" fmla="*/ 2 h 84"/>
                                <a:gd name="T36" fmla="*/ 1 w 83"/>
                                <a:gd name="T37" fmla="*/ 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
                                <a:gd name="T58" fmla="*/ 0 h 84"/>
                                <a:gd name="T59" fmla="*/ 83 w 83"/>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 h="84">
                                  <a:moveTo>
                                    <a:pt x="75" y="80"/>
                                  </a:moveTo>
                                  <a:lnTo>
                                    <a:pt x="72" y="70"/>
                                  </a:lnTo>
                                  <a:lnTo>
                                    <a:pt x="83" y="0"/>
                                  </a:lnTo>
                                  <a:lnTo>
                                    <a:pt x="63" y="7"/>
                                  </a:lnTo>
                                  <a:lnTo>
                                    <a:pt x="53" y="3"/>
                                  </a:lnTo>
                                  <a:lnTo>
                                    <a:pt x="46" y="13"/>
                                  </a:lnTo>
                                  <a:lnTo>
                                    <a:pt x="35" y="21"/>
                                  </a:lnTo>
                                  <a:lnTo>
                                    <a:pt x="27" y="18"/>
                                  </a:lnTo>
                                  <a:lnTo>
                                    <a:pt x="24" y="25"/>
                                  </a:lnTo>
                                  <a:lnTo>
                                    <a:pt x="16" y="25"/>
                                  </a:lnTo>
                                  <a:lnTo>
                                    <a:pt x="15" y="33"/>
                                  </a:lnTo>
                                  <a:lnTo>
                                    <a:pt x="10" y="38"/>
                                  </a:lnTo>
                                  <a:lnTo>
                                    <a:pt x="4" y="40"/>
                                  </a:lnTo>
                                  <a:lnTo>
                                    <a:pt x="0" y="40"/>
                                  </a:lnTo>
                                  <a:lnTo>
                                    <a:pt x="0" y="42"/>
                                  </a:lnTo>
                                  <a:lnTo>
                                    <a:pt x="35" y="77"/>
                                  </a:lnTo>
                                  <a:lnTo>
                                    <a:pt x="58" y="79"/>
                                  </a:lnTo>
                                  <a:lnTo>
                                    <a:pt x="66" y="84"/>
                                  </a:lnTo>
                                  <a:lnTo>
                                    <a:pt x="75" y="8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grpSp>
                          <p:nvGrpSpPr>
                            <p:cNvPr id="14" name="Group 1809"/>
                            <p:cNvGrpSpPr>
                              <a:grpSpLocks/>
                            </p:cNvGrpSpPr>
                            <p:nvPr/>
                          </p:nvGrpSpPr>
                          <p:grpSpPr bwMode="auto">
                            <a:xfrm>
                              <a:off x="2182" y="2875"/>
                              <a:ext cx="84" cy="36"/>
                              <a:chOff x="2966" y="4025"/>
                              <a:chExt cx="113" cy="49"/>
                            </a:xfrm>
                            <a:grpFill/>
                          </p:grpSpPr>
                          <p:sp>
                            <p:nvSpPr>
                              <p:cNvPr id="327431" name="Freeform 1810"/>
                              <p:cNvSpPr>
                                <a:spLocks/>
                              </p:cNvSpPr>
                              <p:nvPr/>
                            </p:nvSpPr>
                            <p:spPr bwMode="auto">
                              <a:xfrm>
                                <a:off x="2987" y="4064"/>
                                <a:ext cx="4" cy="7"/>
                              </a:xfrm>
                              <a:custGeom>
                                <a:avLst/>
                                <a:gdLst>
                                  <a:gd name="T0" fmla="*/ 3 w 4"/>
                                  <a:gd name="T1" fmla="*/ 0 h 7"/>
                                  <a:gd name="T2" fmla="*/ 0 w 4"/>
                                  <a:gd name="T3" fmla="*/ 5 h 7"/>
                                  <a:gd name="T4" fmla="*/ 4 w 4"/>
                                  <a:gd name="T5" fmla="*/ 7 h 7"/>
                                  <a:gd name="T6" fmla="*/ 3 w 4"/>
                                  <a:gd name="T7" fmla="*/ 0 h 7"/>
                                  <a:gd name="T8" fmla="*/ 0 60000 65536"/>
                                  <a:gd name="T9" fmla="*/ 0 60000 65536"/>
                                  <a:gd name="T10" fmla="*/ 0 60000 65536"/>
                                  <a:gd name="T11" fmla="*/ 0 60000 65536"/>
                                  <a:gd name="T12" fmla="*/ 0 w 4"/>
                                  <a:gd name="T13" fmla="*/ 0 h 7"/>
                                  <a:gd name="T14" fmla="*/ 4 w 4"/>
                                  <a:gd name="T15" fmla="*/ 7 h 7"/>
                                </a:gdLst>
                                <a:ahLst/>
                                <a:cxnLst>
                                  <a:cxn ang="T8">
                                    <a:pos x="T0" y="T1"/>
                                  </a:cxn>
                                  <a:cxn ang="T9">
                                    <a:pos x="T2" y="T3"/>
                                  </a:cxn>
                                  <a:cxn ang="T10">
                                    <a:pos x="T4" y="T5"/>
                                  </a:cxn>
                                  <a:cxn ang="T11">
                                    <a:pos x="T6" y="T7"/>
                                  </a:cxn>
                                </a:cxnLst>
                                <a:rect l="T12" t="T13" r="T14" b="T15"/>
                                <a:pathLst>
                                  <a:path w="4" h="7">
                                    <a:moveTo>
                                      <a:pt x="3" y="0"/>
                                    </a:moveTo>
                                    <a:lnTo>
                                      <a:pt x="0" y="5"/>
                                    </a:lnTo>
                                    <a:lnTo>
                                      <a:pt x="4" y="7"/>
                                    </a:lnTo>
                                    <a:lnTo>
                                      <a:pt x="3"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32" name="Freeform 1811"/>
                              <p:cNvSpPr>
                                <a:spLocks/>
                              </p:cNvSpPr>
                              <p:nvPr/>
                            </p:nvSpPr>
                            <p:spPr bwMode="auto">
                              <a:xfrm>
                                <a:off x="2966" y="4025"/>
                                <a:ext cx="113" cy="49"/>
                              </a:xfrm>
                              <a:custGeom>
                                <a:avLst/>
                                <a:gdLst>
                                  <a:gd name="T0" fmla="*/ 109 w 113"/>
                                  <a:gd name="T1" fmla="*/ 20 h 49"/>
                                  <a:gd name="T2" fmla="*/ 108 w 113"/>
                                  <a:gd name="T3" fmla="*/ 24 h 49"/>
                                  <a:gd name="T4" fmla="*/ 113 w 113"/>
                                  <a:gd name="T5" fmla="*/ 33 h 49"/>
                                  <a:gd name="T6" fmla="*/ 106 w 113"/>
                                  <a:gd name="T7" fmla="*/ 40 h 49"/>
                                  <a:gd name="T8" fmla="*/ 103 w 113"/>
                                  <a:gd name="T9" fmla="*/ 39 h 49"/>
                                  <a:gd name="T10" fmla="*/ 99 w 113"/>
                                  <a:gd name="T11" fmla="*/ 46 h 49"/>
                                  <a:gd name="T12" fmla="*/ 90 w 113"/>
                                  <a:gd name="T13" fmla="*/ 34 h 49"/>
                                  <a:gd name="T14" fmla="*/ 96 w 113"/>
                                  <a:gd name="T15" fmla="*/ 25 h 49"/>
                                  <a:gd name="T16" fmla="*/ 89 w 113"/>
                                  <a:gd name="T17" fmla="*/ 24 h 49"/>
                                  <a:gd name="T18" fmla="*/ 73 w 113"/>
                                  <a:gd name="T19" fmla="*/ 13 h 49"/>
                                  <a:gd name="T20" fmla="*/ 50 w 113"/>
                                  <a:gd name="T21" fmla="*/ 29 h 49"/>
                                  <a:gd name="T22" fmla="*/ 49 w 113"/>
                                  <a:gd name="T23" fmla="*/ 34 h 49"/>
                                  <a:gd name="T24" fmla="*/ 56 w 113"/>
                                  <a:gd name="T25" fmla="*/ 43 h 49"/>
                                  <a:gd name="T26" fmla="*/ 47 w 113"/>
                                  <a:gd name="T27" fmla="*/ 49 h 49"/>
                                  <a:gd name="T28" fmla="*/ 41 w 113"/>
                                  <a:gd name="T29" fmla="*/ 49 h 49"/>
                                  <a:gd name="T30" fmla="*/ 39 w 113"/>
                                  <a:gd name="T31" fmla="*/ 38 h 49"/>
                                  <a:gd name="T32" fmla="*/ 33 w 113"/>
                                  <a:gd name="T33" fmla="*/ 40 h 49"/>
                                  <a:gd name="T34" fmla="*/ 24 w 113"/>
                                  <a:gd name="T35" fmla="*/ 29 h 49"/>
                                  <a:gd name="T36" fmla="*/ 5 w 113"/>
                                  <a:gd name="T37" fmla="*/ 26 h 49"/>
                                  <a:gd name="T38" fmla="*/ 2 w 113"/>
                                  <a:gd name="T39" fmla="*/ 30 h 49"/>
                                  <a:gd name="T40" fmla="*/ 0 w 113"/>
                                  <a:gd name="T41" fmla="*/ 25 h 49"/>
                                  <a:gd name="T42" fmla="*/ 6 w 113"/>
                                  <a:gd name="T43" fmla="*/ 11 h 49"/>
                                  <a:gd name="T44" fmla="*/ 2 w 113"/>
                                  <a:gd name="T45" fmla="*/ 9 h 49"/>
                                  <a:gd name="T46" fmla="*/ 2 w 113"/>
                                  <a:gd name="T47" fmla="*/ 4 h 49"/>
                                  <a:gd name="T48" fmla="*/ 7 w 113"/>
                                  <a:gd name="T49" fmla="*/ 0 h 49"/>
                                  <a:gd name="T50" fmla="*/ 13 w 113"/>
                                  <a:gd name="T51" fmla="*/ 4 h 49"/>
                                  <a:gd name="T52" fmla="*/ 16 w 113"/>
                                  <a:gd name="T53" fmla="*/ 13 h 49"/>
                                  <a:gd name="T54" fmla="*/ 35 w 113"/>
                                  <a:gd name="T55" fmla="*/ 16 h 49"/>
                                  <a:gd name="T56" fmla="*/ 55 w 113"/>
                                  <a:gd name="T57" fmla="*/ 8 h 49"/>
                                  <a:gd name="T58" fmla="*/ 60 w 113"/>
                                  <a:gd name="T59" fmla="*/ 11 h 49"/>
                                  <a:gd name="T60" fmla="*/ 64 w 113"/>
                                  <a:gd name="T61" fmla="*/ 1 h 49"/>
                                  <a:gd name="T62" fmla="*/ 73 w 113"/>
                                  <a:gd name="T63" fmla="*/ 1 h 49"/>
                                  <a:gd name="T64" fmla="*/ 94 w 113"/>
                                  <a:gd name="T65" fmla="*/ 6 h 49"/>
                                  <a:gd name="T66" fmla="*/ 109 w 113"/>
                                  <a:gd name="T67" fmla="*/ 20 h 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3"/>
                                  <a:gd name="T103" fmla="*/ 0 h 49"/>
                                  <a:gd name="T104" fmla="*/ 113 w 113"/>
                                  <a:gd name="T105" fmla="*/ 49 h 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3" h="49">
                                    <a:moveTo>
                                      <a:pt x="109" y="20"/>
                                    </a:moveTo>
                                    <a:lnTo>
                                      <a:pt x="108" y="24"/>
                                    </a:lnTo>
                                    <a:lnTo>
                                      <a:pt x="113" y="33"/>
                                    </a:lnTo>
                                    <a:lnTo>
                                      <a:pt x="106" y="40"/>
                                    </a:lnTo>
                                    <a:lnTo>
                                      <a:pt x="103" y="39"/>
                                    </a:lnTo>
                                    <a:lnTo>
                                      <a:pt x="99" y="46"/>
                                    </a:lnTo>
                                    <a:lnTo>
                                      <a:pt x="90" y="34"/>
                                    </a:lnTo>
                                    <a:lnTo>
                                      <a:pt x="96" y="25"/>
                                    </a:lnTo>
                                    <a:lnTo>
                                      <a:pt x="89" y="24"/>
                                    </a:lnTo>
                                    <a:lnTo>
                                      <a:pt x="73" y="13"/>
                                    </a:lnTo>
                                    <a:lnTo>
                                      <a:pt x="50" y="29"/>
                                    </a:lnTo>
                                    <a:lnTo>
                                      <a:pt x="49" y="34"/>
                                    </a:lnTo>
                                    <a:lnTo>
                                      <a:pt x="56" y="43"/>
                                    </a:lnTo>
                                    <a:lnTo>
                                      <a:pt x="47" y="49"/>
                                    </a:lnTo>
                                    <a:lnTo>
                                      <a:pt x="41" y="49"/>
                                    </a:lnTo>
                                    <a:lnTo>
                                      <a:pt x="39" y="38"/>
                                    </a:lnTo>
                                    <a:lnTo>
                                      <a:pt x="33" y="40"/>
                                    </a:lnTo>
                                    <a:lnTo>
                                      <a:pt x="24" y="29"/>
                                    </a:lnTo>
                                    <a:lnTo>
                                      <a:pt x="5" y="26"/>
                                    </a:lnTo>
                                    <a:lnTo>
                                      <a:pt x="2" y="30"/>
                                    </a:lnTo>
                                    <a:lnTo>
                                      <a:pt x="0" y="25"/>
                                    </a:lnTo>
                                    <a:lnTo>
                                      <a:pt x="6" y="11"/>
                                    </a:lnTo>
                                    <a:lnTo>
                                      <a:pt x="2" y="9"/>
                                    </a:lnTo>
                                    <a:lnTo>
                                      <a:pt x="2" y="4"/>
                                    </a:lnTo>
                                    <a:lnTo>
                                      <a:pt x="7" y="0"/>
                                    </a:lnTo>
                                    <a:lnTo>
                                      <a:pt x="13" y="4"/>
                                    </a:lnTo>
                                    <a:lnTo>
                                      <a:pt x="16" y="13"/>
                                    </a:lnTo>
                                    <a:lnTo>
                                      <a:pt x="35" y="16"/>
                                    </a:lnTo>
                                    <a:lnTo>
                                      <a:pt x="55" y="8"/>
                                    </a:lnTo>
                                    <a:lnTo>
                                      <a:pt x="60" y="11"/>
                                    </a:lnTo>
                                    <a:lnTo>
                                      <a:pt x="64" y="1"/>
                                    </a:lnTo>
                                    <a:lnTo>
                                      <a:pt x="73" y="1"/>
                                    </a:lnTo>
                                    <a:lnTo>
                                      <a:pt x="94" y="6"/>
                                    </a:lnTo>
                                    <a:lnTo>
                                      <a:pt x="109" y="2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grpSp>
                        <p:grpSp>
                          <p:nvGrpSpPr>
                            <p:cNvPr id="15" name="Group 1812"/>
                            <p:cNvGrpSpPr>
                              <a:grpSpLocks/>
                            </p:cNvGrpSpPr>
                            <p:nvPr/>
                          </p:nvGrpSpPr>
                          <p:grpSpPr bwMode="auto">
                            <a:xfrm>
                              <a:off x="2241" y="2616"/>
                              <a:ext cx="84" cy="91"/>
                              <a:chOff x="3044" y="3676"/>
                              <a:chExt cx="115" cy="122"/>
                            </a:xfrm>
                            <a:grpFill/>
                          </p:grpSpPr>
                          <p:sp>
                            <p:nvSpPr>
                              <p:cNvPr id="327434" name="Freeform 1813"/>
                              <p:cNvSpPr>
                                <a:spLocks/>
                              </p:cNvSpPr>
                              <p:nvPr/>
                            </p:nvSpPr>
                            <p:spPr bwMode="auto">
                              <a:xfrm>
                                <a:off x="3044" y="3676"/>
                                <a:ext cx="21" cy="5"/>
                              </a:xfrm>
                              <a:custGeom>
                                <a:avLst/>
                                <a:gdLst>
                                  <a:gd name="T0" fmla="*/ 18 w 21"/>
                                  <a:gd name="T1" fmla="*/ 0 h 5"/>
                                  <a:gd name="T2" fmla="*/ 21 w 21"/>
                                  <a:gd name="T3" fmla="*/ 5 h 5"/>
                                  <a:gd name="T4" fmla="*/ 0 w 21"/>
                                  <a:gd name="T5" fmla="*/ 2 h 5"/>
                                  <a:gd name="T6" fmla="*/ 18 w 21"/>
                                  <a:gd name="T7" fmla="*/ 0 h 5"/>
                                  <a:gd name="T8" fmla="*/ 0 60000 65536"/>
                                  <a:gd name="T9" fmla="*/ 0 60000 65536"/>
                                  <a:gd name="T10" fmla="*/ 0 60000 65536"/>
                                  <a:gd name="T11" fmla="*/ 0 60000 65536"/>
                                  <a:gd name="T12" fmla="*/ 0 w 21"/>
                                  <a:gd name="T13" fmla="*/ 0 h 5"/>
                                  <a:gd name="T14" fmla="*/ 21 w 21"/>
                                  <a:gd name="T15" fmla="*/ 5 h 5"/>
                                </a:gdLst>
                                <a:ahLst/>
                                <a:cxnLst>
                                  <a:cxn ang="T8">
                                    <a:pos x="T0" y="T1"/>
                                  </a:cxn>
                                  <a:cxn ang="T9">
                                    <a:pos x="T2" y="T3"/>
                                  </a:cxn>
                                  <a:cxn ang="T10">
                                    <a:pos x="T4" y="T5"/>
                                  </a:cxn>
                                  <a:cxn ang="T11">
                                    <a:pos x="T6" y="T7"/>
                                  </a:cxn>
                                </a:cxnLst>
                                <a:rect l="T12" t="T13" r="T14" b="T15"/>
                                <a:pathLst>
                                  <a:path w="21" h="5">
                                    <a:moveTo>
                                      <a:pt x="18" y="0"/>
                                    </a:moveTo>
                                    <a:lnTo>
                                      <a:pt x="21" y="5"/>
                                    </a:lnTo>
                                    <a:lnTo>
                                      <a:pt x="0" y="2"/>
                                    </a:lnTo>
                                    <a:lnTo>
                                      <a:pt x="18"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35" name="Freeform 1814"/>
                              <p:cNvSpPr>
                                <a:spLocks/>
                              </p:cNvSpPr>
                              <p:nvPr/>
                            </p:nvSpPr>
                            <p:spPr bwMode="auto">
                              <a:xfrm>
                                <a:off x="3147" y="3790"/>
                                <a:ext cx="12" cy="8"/>
                              </a:xfrm>
                              <a:custGeom>
                                <a:avLst/>
                                <a:gdLst>
                                  <a:gd name="T0" fmla="*/ 12 w 12"/>
                                  <a:gd name="T1" fmla="*/ 0 h 8"/>
                                  <a:gd name="T2" fmla="*/ 11 w 12"/>
                                  <a:gd name="T3" fmla="*/ 6 h 8"/>
                                  <a:gd name="T4" fmla="*/ 0 w 12"/>
                                  <a:gd name="T5" fmla="*/ 8 h 8"/>
                                  <a:gd name="T6" fmla="*/ 0 w 12"/>
                                  <a:gd name="T7" fmla="*/ 5 h 8"/>
                                  <a:gd name="T8" fmla="*/ 12 w 12"/>
                                  <a:gd name="T9" fmla="*/ 0 h 8"/>
                                  <a:gd name="T10" fmla="*/ 0 60000 65536"/>
                                  <a:gd name="T11" fmla="*/ 0 60000 65536"/>
                                  <a:gd name="T12" fmla="*/ 0 60000 65536"/>
                                  <a:gd name="T13" fmla="*/ 0 60000 65536"/>
                                  <a:gd name="T14" fmla="*/ 0 60000 65536"/>
                                  <a:gd name="T15" fmla="*/ 0 w 12"/>
                                  <a:gd name="T16" fmla="*/ 0 h 8"/>
                                  <a:gd name="T17" fmla="*/ 12 w 12"/>
                                  <a:gd name="T18" fmla="*/ 8 h 8"/>
                                </a:gdLst>
                                <a:ahLst/>
                                <a:cxnLst>
                                  <a:cxn ang="T10">
                                    <a:pos x="T0" y="T1"/>
                                  </a:cxn>
                                  <a:cxn ang="T11">
                                    <a:pos x="T2" y="T3"/>
                                  </a:cxn>
                                  <a:cxn ang="T12">
                                    <a:pos x="T4" y="T5"/>
                                  </a:cxn>
                                  <a:cxn ang="T13">
                                    <a:pos x="T6" y="T7"/>
                                  </a:cxn>
                                  <a:cxn ang="T14">
                                    <a:pos x="T8" y="T9"/>
                                  </a:cxn>
                                </a:cxnLst>
                                <a:rect l="T15" t="T16" r="T17" b="T18"/>
                                <a:pathLst>
                                  <a:path w="12" h="8">
                                    <a:moveTo>
                                      <a:pt x="12" y="0"/>
                                    </a:moveTo>
                                    <a:lnTo>
                                      <a:pt x="11" y="6"/>
                                    </a:lnTo>
                                    <a:lnTo>
                                      <a:pt x="0" y="8"/>
                                    </a:lnTo>
                                    <a:lnTo>
                                      <a:pt x="0" y="5"/>
                                    </a:lnTo>
                                    <a:lnTo>
                                      <a:pt x="12"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36" name="Freeform 1815"/>
                              <p:cNvSpPr>
                                <a:spLocks/>
                              </p:cNvSpPr>
                              <p:nvPr/>
                            </p:nvSpPr>
                            <p:spPr bwMode="auto">
                              <a:xfrm>
                                <a:off x="3105" y="3720"/>
                                <a:ext cx="10" cy="12"/>
                              </a:xfrm>
                              <a:custGeom>
                                <a:avLst/>
                                <a:gdLst>
                                  <a:gd name="T0" fmla="*/ 8 w 10"/>
                                  <a:gd name="T1" fmla="*/ 9 h 12"/>
                                  <a:gd name="T2" fmla="*/ 10 w 10"/>
                                  <a:gd name="T3" fmla="*/ 12 h 12"/>
                                  <a:gd name="T4" fmla="*/ 7 w 10"/>
                                  <a:gd name="T5" fmla="*/ 12 h 12"/>
                                  <a:gd name="T6" fmla="*/ 0 w 10"/>
                                  <a:gd name="T7" fmla="*/ 0 h 12"/>
                                  <a:gd name="T8" fmla="*/ 8 w 10"/>
                                  <a:gd name="T9" fmla="*/ 9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8" y="9"/>
                                    </a:moveTo>
                                    <a:lnTo>
                                      <a:pt x="10" y="12"/>
                                    </a:lnTo>
                                    <a:lnTo>
                                      <a:pt x="7" y="12"/>
                                    </a:lnTo>
                                    <a:lnTo>
                                      <a:pt x="0" y="0"/>
                                    </a:lnTo>
                                    <a:lnTo>
                                      <a:pt x="8" y="9"/>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37" name="Freeform 1816"/>
                              <p:cNvSpPr>
                                <a:spLocks/>
                              </p:cNvSpPr>
                              <p:nvPr/>
                            </p:nvSpPr>
                            <p:spPr bwMode="auto">
                              <a:xfrm>
                                <a:off x="3094" y="3710"/>
                                <a:ext cx="4" cy="11"/>
                              </a:xfrm>
                              <a:custGeom>
                                <a:avLst/>
                                <a:gdLst>
                                  <a:gd name="T0" fmla="*/ 3 w 4"/>
                                  <a:gd name="T1" fmla="*/ 0 h 11"/>
                                  <a:gd name="T2" fmla="*/ 4 w 4"/>
                                  <a:gd name="T3" fmla="*/ 11 h 11"/>
                                  <a:gd name="T4" fmla="*/ 0 w 4"/>
                                  <a:gd name="T5" fmla="*/ 6 h 11"/>
                                  <a:gd name="T6" fmla="*/ 3 w 4"/>
                                  <a:gd name="T7" fmla="*/ 0 h 11"/>
                                  <a:gd name="T8" fmla="*/ 0 60000 65536"/>
                                  <a:gd name="T9" fmla="*/ 0 60000 65536"/>
                                  <a:gd name="T10" fmla="*/ 0 60000 65536"/>
                                  <a:gd name="T11" fmla="*/ 0 60000 65536"/>
                                  <a:gd name="T12" fmla="*/ 0 w 4"/>
                                  <a:gd name="T13" fmla="*/ 0 h 11"/>
                                  <a:gd name="T14" fmla="*/ 4 w 4"/>
                                  <a:gd name="T15" fmla="*/ 11 h 11"/>
                                </a:gdLst>
                                <a:ahLst/>
                                <a:cxnLst>
                                  <a:cxn ang="T8">
                                    <a:pos x="T0" y="T1"/>
                                  </a:cxn>
                                  <a:cxn ang="T9">
                                    <a:pos x="T2" y="T3"/>
                                  </a:cxn>
                                  <a:cxn ang="T10">
                                    <a:pos x="T4" y="T5"/>
                                  </a:cxn>
                                  <a:cxn ang="T11">
                                    <a:pos x="T6" y="T7"/>
                                  </a:cxn>
                                </a:cxnLst>
                                <a:rect l="T12" t="T13" r="T14" b="T15"/>
                                <a:pathLst>
                                  <a:path w="4" h="11">
                                    <a:moveTo>
                                      <a:pt x="3" y="0"/>
                                    </a:moveTo>
                                    <a:lnTo>
                                      <a:pt x="4" y="11"/>
                                    </a:lnTo>
                                    <a:lnTo>
                                      <a:pt x="0" y="6"/>
                                    </a:lnTo>
                                    <a:lnTo>
                                      <a:pt x="3"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38" name="Freeform 1817"/>
                              <p:cNvSpPr>
                                <a:spLocks/>
                              </p:cNvSpPr>
                              <p:nvPr/>
                            </p:nvSpPr>
                            <p:spPr bwMode="auto">
                              <a:xfrm>
                                <a:off x="3066" y="3731"/>
                                <a:ext cx="4" cy="10"/>
                              </a:xfrm>
                              <a:custGeom>
                                <a:avLst/>
                                <a:gdLst>
                                  <a:gd name="T0" fmla="*/ 0 w 4"/>
                                  <a:gd name="T1" fmla="*/ 5 h 10"/>
                                  <a:gd name="T2" fmla="*/ 4 w 4"/>
                                  <a:gd name="T3" fmla="*/ 0 h 10"/>
                                  <a:gd name="T4" fmla="*/ 4 w 4"/>
                                  <a:gd name="T5" fmla="*/ 10 h 10"/>
                                  <a:gd name="T6" fmla="*/ 0 w 4"/>
                                  <a:gd name="T7" fmla="*/ 5 h 10"/>
                                  <a:gd name="T8" fmla="*/ 0 60000 65536"/>
                                  <a:gd name="T9" fmla="*/ 0 60000 65536"/>
                                  <a:gd name="T10" fmla="*/ 0 60000 65536"/>
                                  <a:gd name="T11" fmla="*/ 0 60000 65536"/>
                                  <a:gd name="T12" fmla="*/ 0 w 4"/>
                                  <a:gd name="T13" fmla="*/ 0 h 10"/>
                                  <a:gd name="T14" fmla="*/ 4 w 4"/>
                                  <a:gd name="T15" fmla="*/ 10 h 10"/>
                                </a:gdLst>
                                <a:ahLst/>
                                <a:cxnLst>
                                  <a:cxn ang="T8">
                                    <a:pos x="T0" y="T1"/>
                                  </a:cxn>
                                  <a:cxn ang="T9">
                                    <a:pos x="T2" y="T3"/>
                                  </a:cxn>
                                  <a:cxn ang="T10">
                                    <a:pos x="T4" y="T5"/>
                                  </a:cxn>
                                  <a:cxn ang="T11">
                                    <a:pos x="T6" y="T7"/>
                                  </a:cxn>
                                </a:cxnLst>
                                <a:rect l="T12" t="T13" r="T14" b="T15"/>
                                <a:pathLst>
                                  <a:path w="4" h="10">
                                    <a:moveTo>
                                      <a:pt x="0" y="5"/>
                                    </a:moveTo>
                                    <a:lnTo>
                                      <a:pt x="4" y="0"/>
                                    </a:lnTo>
                                    <a:lnTo>
                                      <a:pt x="4" y="10"/>
                                    </a:lnTo>
                                    <a:lnTo>
                                      <a:pt x="0" y="5"/>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39" name="Freeform 1818"/>
                              <p:cNvSpPr>
                                <a:spLocks/>
                              </p:cNvSpPr>
                              <p:nvPr/>
                            </p:nvSpPr>
                            <p:spPr bwMode="auto">
                              <a:xfrm>
                                <a:off x="3055" y="3710"/>
                                <a:ext cx="11" cy="17"/>
                              </a:xfrm>
                              <a:custGeom>
                                <a:avLst/>
                                <a:gdLst>
                                  <a:gd name="T0" fmla="*/ 6 w 11"/>
                                  <a:gd name="T1" fmla="*/ 2 h 17"/>
                                  <a:gd name="T2" fmla="*/ 11 w 11"/>
                                  <a:gd name="T3" fmla="*/ 10 h 17"/>
                                  <a:gd name="T4" fmla="*/ 9 w 11"/>
                                  <a:gd name="T5" fmla="*/ 17 h 17"/>
                                  <a:gd name="T6" fmla="*/ 0 w 11"/>
                                  <a:gd name="T7" fmla="*/ 10 h 17"/>
                                  <a:gd name="T8" fmla="*/ 3 w 11"/>
                                  <a:gd name="T9" fmla="*/ 0 h 17"/>
                                  <a:gd name="T10" fmla="*/ 6 w 11"/>
                                  <a:gd name="T11" fmla="*/ 2 h 17"/>
                                  <a:gd name="T12" fmla="*/ 0 60000 65536"/>
                                  <a:gd name="T13" fmla="*/ 0 60000 65536"/>
                                  <a:gd name="T14" fmla="*/ 0 60000 65536"/>
                                  <a:gd name="T15" fmla="*/ 0 60000 65536"/>
                                  <a:gd name="T16" fmla="*/ 0 60000 65536"/>
                                  <a:gd name="T17" fmla="*/ 0 60000 65536"/>
                                  <a:gd name="T18" fmla="*/ 0 w 11"/>
                                  <a:gd name="T19" fmla="*/ 0 h 17"/>
                                  <a:gd name="T20" fmla="*/ 11 w 11"/>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1" h="17">
                                    <a:moveTo>
                                      <a:pt x="6" y="2"/>
                                    </a:moveTo>
                                    <a:lnTo>
                                      <a:pt x="11" y="10"/>
                                    </a:lnTo>
                                    <a:lnTo>
                                      <a:pt x="9" y="17"/>
                                    </a:lnTo>
                                    <a:lnTo>
                                      <a:pt x="0" y="10"/>
                                    </a:lnTo>
                                    <a:lnTo>
                                      <a:pt x="3" y="0"/>
                                    </a:lnTo>
                                    <a:lnTo>
                                      <a:pt x="6" y="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40" name="Freeform 1819"/>
                              <p:cNvSpPr>
                                <a:spLocks/>
                              </p:cNvSpPr>
                              <p:nvPr/>
                            </p:nvSpPr>
                            <p:spPr bwMode="auto">
                              <a:xfrm>
                                <a:off x="3076" y="3681"/>
                                <a:ext cx="4" cy="14"/>
                              </a:xfrm>
                              <a:custGeom>
                                <a:avLst/>
                                <a:gdLst>
                                  <a:gd name="T0" fmla="*/ 4 w 4"/>
                                  <a:gd name="T1" fmla="*/ 5 h 14"/>
                                  <a:gd name="T2" fmla="*/ 3 w 4"/>
                                  <a:gd name="T3" fmla="*/ 14 h 14"/>
                                  <a:gd name="T4" fmla="*/ 0 w 4"/>
                                  <a:gd name="T5" fmla="*/ 5 h 14"/>
                                  <a:gd name="T6" fmla="*/ 3 w 4"/>
                                  <a:gd name="T7" fmla="*/ 0 h 14"/>
                                  <a:gd name="T8" fmla="*/ 4 w 4"/>
                                  <a:gd name="T9" fmla="*/ 5 h 14"/>
                                  <a:gd name="T10" fmla="*/ 0 60000 65536"/>
                                  <a:gd name="T11" fmla="*/ 0 60000 65536"/>
                                  <a:gd name="T12" fmla="*/ 0 60000 65536"/>
                                  <a:gd name="T13" fmla="*/ 0 60000 65536"/>
                                  <a:gd name="T14" fmla="*/ 0 60000 65536"/>
                                  <a:gd name="T15" fmla="*/ 0 w 4"/>
                                  <a:gd name="T16" fmla="*/ 0 h 14"/>
                                  <a:gd name="T17" fmla="*/ 4 w 4"/>
                                  <a:gd name="T18" fmla="*/ 14 h 14"/>
                                </a:gdLst>
                                <a:ahLst/>
                                <a:cxnLst>
                                  <a:cxn ang="T10">
                                    <a:pos x="T0" y="T1"/>
                                  </a:cxn>
                                  <a:cxn ang="T11">
                                    <a:pos x="T2" y="T3"/>
                                  </a:cxn>
                                  <a:cxn ang="T12">
                                    <a:pos x="T4" y="T5"/>
                                  </a:cxn>
                                  <a:cxn ang="T13">
                                    <a:pos x="T6" y="T7"/>
                                  </a:cxn>
                                  <a:cxn ang="T14">
                                    <a:pos x="T8" y="T9"/>
                                  </a:cxn>
                                </a:cxnLst>
                                <a:rect l="T15" t="T16" r="T17" b="T18"/>
                                <a:pathLst>
                                  <a:path w="4" h="14">
                                    <a:moveTo>
                                      <a:pt x="4" y="5"/>
                                    </a:moveTo>
                                    <a:lnTo>
                                      <a:pt x="3" y="14"/>
                                    </a:lnTo>
                                    <a:lnTo>
                                      <a:pt x="0" y="5"/>
                                    </a:lnTo>
                                    <a:lnTo>
                                      <a:pt x="3" y="0"/>
                                    </a:lnTo>
                                    <a:lnTo>
                                      <a:pt x="4" y="5"/>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41" name="Freeform 1820"/>
                              <p:cNvSpPr>
                                <a:spLocks/>
                              </p:cNvSpPr>
                              <p:nvPr/>
                            </p:nvSpPr>
                            <p:spPr bwMode="auto">
                              <a:xfrm>
                                <a:off x="3133" y="3760"/>
                                <a:ext cx="9" cy="11"/>
                              </a:xfrm>
                              <a:custGeom>
                                <a:avLst/>
                                <a:gdLst>
                                  <a:gd name="T0" fmla="*/ 6 w 9"/>
                                  <a:gd name="T1" fmla="*/ 5 h 11"/>
                                  <a:gd name="T2" fmla="*/ 6 w 9"/>
                                  <a:gd name="T3" fmla="*/ 11 h 11"/>
                                  <a:gd name="T4" fmla="*/ 9 w 9"/>
                                  <a:gd name="T5" fmla="*/ 2 h 11"/>
                                  <a:gd name="T6" fmla="*/ 0 w 9"/>
                                  <a:gd name="T7" fmla="*/ 0 h 11"/>
                                  <a:gd name="T8" fmla="*/ 6 w 9"/>
                                  <a:gd name="T9" fmla="*/ 5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6" y="5"/>
                                    </a:moveTo>
                                    <a:lnTo>
                                      <a:pt x="6" y="11"/>
                                    </a:lnTo>
                                    <a:lnTo>
                                      <a:pt x="9" y="2"/>
                                    </a:lnTo>
                                    <a:lnTo>
                                      <a:pt x="0" y="0"/>
                                    </a:lnTo>
                                    <a:lnTo>
                                      <a:pt x="6" y="5"/>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grpSp>
                        <p:grpSp>
                          <p:nvGrpSpPr>
                            <p:cNvPr id="16" name="Group 1821"/>
                            <p:cNvGrpSpPr>
                              <a:grpSpLocks/>
                            </p:cNvGrpSpPr>
                            <p:nvPr/>
                          </p:nvGrpSpPr>
                          <p:grpSpPr bwMode="auto">
                            <a:xfrm>
                              <a:off x="2321" y="3332"/>
                              <a:ext cx="283" cy="629"/>
                              <a:chOff x="3153" y="4642"/>
                              <a:chExt cx="382" cy="848"/>
                            </a:xfrm>
                            <a:grpFill/>
                          </p:grpSpPr>
                          <p:sp>
                            <p:nvSpPr>
                              <p:cNvPr id="327443" name="Freeform 1822"/>
                              <p:cNvSpPr>
                                <a:spLocks/>
                              </p:cNvSpPr>
                              <p:nvPr/>
                            </p:nvSpPr>
                            <p:spPr bwMode="auto">
                              <a:xfrm>
                                <a:off x="3153" y="4642"/>
                                <a:ext cx="382" cy="759"/>
                              </a:xfrm>
                              <a:custGeom>
                                <a:avLst/>
                                <a:gdLst>
                                  <a:gd name="T0" fmla="*/ 382 w 382"/>
                                  <a:gd name="T1" fmla="*/ 96 h 759"/>
                                  <a:gd name="T2" fmla="*/ 305 w 382"/>
                                  <a:gd name="T3" fmla="*/ 181 h 759"/>
                                  <a:gd name="T4" fmla="*/ 289 w 382"/>
                                  <a:gd name="T5" fmla="*/ 269 h 759"/>
                                  <a:gd name="T6" fmla="*/ 309 w 382"/>
                                  <a:gd name="T7" fmla="*/ 312 h 759"/>
                                  <a:gd name="T8" fmla="*/ 321 w 382"/>
                                  <a:gd name="T9" fmla="*/ 341 h 759"/>
                                  <a:gd name="T10" fmla="*/ 296 w 382"/>
                                  <a:gd name="T11" fmla="*/ 375 h 759"/>
                                  <a:gd name="T12" fmla="*/ 214 w 382"/>
                                  <a:gd name="T13" fmla="*/ 383 h 759"/>
                                  <a:gd name="T14" fmla="*/ 213 w 382"/>
                                  <a:gd name="T15" fmla="*/ 415 h 759"/>
                                  <a:gd name="T16" fmla="*/ 200 w 382"/>
                                  <a:gd name="T17" fmla="*/ 444 h 759"/>
                                  <a:gd name="T18" fmla="*/ 158 w 382"/>
                                  <a:gd name="T19" fmla="*/ 436 h 759"/>
                                  <a:gd name="T20" fmla="*/ 180 w 382"/>
                                  <a:gd name="T21" fmla="*/ 475 h 759"/>
                                  <a:gd name="T22" fmla="*/ 188 w 382"/>
                                  <a:gd name="T23" fmla="*/ 471 h 759"/>
                                  <a:gd name="T24" fmla="*/ 177 w 382"/>
                                  <a:gd name="T25" fmla="*/ 486 h 759"/>
                                  <a:gd name="T26" fmla="*/ 176 w 382"/>
                                  <a:gd name="T27" fmla="*/ 493 h 759"/>
                                  <a:gd name="T28" fmla="*/ 158 w 382"/>
                                  <a:gd name="T29" fmla="*/ 528 h 759"/>
                                  <a:gd name="T30" fmla="*/ 139 w 382"/>
                                  <a:gd name="T31" fmla="*/ 546 h 759"/>
                                  <a:gd name="T32" fmla="*/ 112 w 382"/>
                                  <a:gd name="T33" fmla="*/ 578 h 759"/>
                                  <a:gd name="T34" fmla="*/ 147 w 382"/>
                                  <a:gd name="T35" fmla="*/ 604 h 759"/>
                                  <a:gd name="T36" fmla="*/ 113 w 382"/>
                                  <a:gd name="T37" fmla="*/ 660 h 759"/>
                                  <a:gd name="T38" fmla="*/ 92 w 382"/>
                                  <a:gd name="T39" fmla="*/ 681 h 759"/>
                                  <a:gd name="T40" fmla="*/ 77 w 382"/>
                                  <a:gd name="T41" fmla="*/ 721 h 759"/>
                                  <a:gd name="T42" fmla="*/ 78 w 382"/>
                                  <a:gd name="T43" fmla="*/ 736 h 759"/>
                                  <a:gd name="T44" fmla="*/ 70 w 382"/>
                                  <a:gd name="T45" fmla="*/ 751 h 759"/>
                                  <a:gd name="T46" fmla="*/ 20 w 382"/>
                                  <a:gd name="T47" fmla="*/ 710 h 759"/>
                                  <a:gd name="T48" fmla="*/ 3 w 382"/>
                                  <a:gd name="T49" fmla="*/ 675 h 759"/>
                                  <a:gd name="T50" fmla="*/ 19 w 382"/>
                                  <a:gd name="T51" fmla="*/ 620 h 759"/>
                                  <a:gd name="T52" fmla="*/ 38 w 382"/>
                                  <a:gd name="T53" fmla="*/ 549 h 759"/>
                                  <a:gd name="T54" fmla="*/ 38 w 382"/>
                                  <a:gd name="T55" fmla="*/ 530 h 759"/>
                                  <a:gd name="T56" fmla="*/ 25 w 382"/>
                                  <a:gd name="T57" fmla="*/ 479 h 759"/>
                                  <a:gd name="T58" fmla="*/ 31 w 382"/>
                                  <a:gd name="T59" fmla="*/ 416 h 759"/>
                                  <a:gd name="T60" fmla="*/ 43 w 382"/>
                                  <a:gd name="T61" fmla="*/ 359 h 759"/>
                                  <a:gd name="T62" fmla="*/ 54 w 382"/>
                                  <a:gd name="T63" fmla="*/ 298 h 759"/>
                                  <a:gd name="T64" fmla="*/ 54 w 382"/>
                                  <a:gd name="T65" fmla="*/ 215 h 759"/>
                                  <a:gd name="T66" fmla="*/ 67 w 382"/>
                                  <a:gd name="T67" fmla="*/ 162 h 759"/>
                                  <a:gd name="T68" fmla="*/ 87 w 382"/>
                                  <a:gd name="T69" fmla="*/ 115 h 759"/>
                                  <a:gd name="T70" fmla="*/ 95 w 382"/>
                                  <a:gd name="T71" fmla="*/ 57 h 759"/>
                                  <a:gd name="T72" fmla="*/ 119 w 382"/>
                                  <a:gd name="T73" fmla="*/ 22 h 759"/>
                                  <a:gd name="T74" fmla="*/ 167 w 382"/>
                                  <a:gd name="T75" fmla="*/ 10 h 759"/>
                                  <a:gd name="T76" fmla="*/ 198 w 382"/>
                                  <a:gd name="T77" fmla="*/ 6 h 759"/>
                                  <a:gd name="T78" fmla="*/ 242 w 382"/>
                                  <a:gd name="T79" fmla="*/ 46 h 759"/>
                                  <a:gd name="T80" fmla="*/ 303 w 382"/>
                                  <a:gd name="T81" fmla="*/ 82 h 759"/>
                                  <a:gd name="T82" fmla="*/ 309 w 382"/>
                                  <a:gd name="T83" fmla="*/ 115 h 759"/>
                                  <a:gd name="T84" fmla="*/ 362 w 382"/>
                                  <a:gd name="T85" fmla="*/ 100 h 7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2"/>
                                  <a:gd name="T130" fmla="*/ 0 h 759"/>
                                  <a:gd name="T131" fmla="*/ 382 w 382"/>
                                  <a:gd name="T132" fmla="*/ 759 h 7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2" h="759">
                                    <a:moveTo>
                                      <a:pt x="365" y="80"/>
                                    </a:moveTo>
                                    <a:lnTo>
                                      <a:pt x="378" y="82"/>
                                    </a:lnTo>
                                    <a:lnTo>
                                      <a:pt x="382" y="96"/>
                                    </a:lnTo>
                                    <a:lnTo>
                                      <a:pt x="380" y="112"/>
                                    </a:lnTo>
                                    <a:lnTo>
                                      <a:pt x="362" y="121"/>
                                    </a:lnTo>
                                    <a:lnTo>
                                      <a:pt x="305" y="181"/>
                                    </a:lnTo>
                                    <a:lnTo>
                                      <a:pt x="300" y="188"/>
                                    </a:lnTo>
                                    <a:lnTo>
                                      <a:pt x="295" y="243"/>
                                    </a:lnTo>
                                    <a:lnTo>
                                      <a:pt x="289" y="269"/>
                                    </a:lnTo>
                                    <a:lnTo>
                                      <a:pt x="290" y="282"/>
                                    </a:lnTo>
                                    <a:lnTo>
                                      <a:pt x="313" y="299"/>
                                    </a:lnTo>
                                    <a:lnTo>
                                      <a:pt x="309" y="312"/>
                                    </a:lnTo>
                                    <a:lnTo>
                                      <a:pt x="315" y="322"/>
                                    </a:lnTo>
                                    <a:lnTo>
                                      <a:pt x="323" y="323"/>
                                    </a:lnTo>
                                    <a:lnTo>
                                      <a:pt x="321" y="341"/>
                                    </a:lnTo>
                                    <a:lnTo>
                                      <a:pt x="308" y="359"/>
                                    </a:lnTo>
                                    <a:lnTo>
                                      <a:pt x="305" y="368"/>
                                    </a:lnTo>
                                    <a:lnTo>
                                      <a:pt x="296" y="375"/>
                                    </a:lnTo>
                                    <a:lnTo>
                                      <a:pt x="239" y="388"/>
                                    </a:lnTo>
                                    <a:lnTo>
                                      <a:pt x="219" y="387"/>
                                    </a:lnTo>
                                    <a:lnTo>
                                      <a:pt x="214" y="383"/>
                                    </a:lnTo>
                                    <a:lnTo>
                                      <a:pt x="214" y="394"/>
                                    </a:lnTo>
                                    <a:lnTo>
                                      <a:pt x="219" y="400"/>
                                    </a:lnTo>
                                    <a:lnTo>
                                      <a:pt x="213" y="415"/>
                                    </a:lnTo>
                                    <a:lnTo>
                                      <a:pt x="214" y="432"/>
                                    </a:lnTo>
                                    <a:lnTo>
                                      <a:pt x="211" y="438"/>
                                    </a:lnTo>
                                    <a:lnTo>
                                      <a:pt x="200" y="444"/>
                                    </a:lnTo>
                                    <a:lnTo>
                                      <a:pt x="186" y="444"/>
                                    </a:lnTo>
                                    <a:lnTo>
                                      <a:pt x="163" y="431"/>
                                    </a:lnTo>
                                    <a:lnTo>
                                      <a:pt x="158" y="436"/>
                                    </a:lnTo>
                                    <a:lnTo>
                                      <a:pt x="162" y="466"/>
                                    </a:lnTo>
                                    <a:lnTo>
                                      <a:pt x="172" y="476"/>
                                    </a:lnTo>
                                    <a:lnTo>
                                      <a:pt x="180" y="475"/>
                                    </a:lnTo>
                                    <a:lnTo>
                                      <a:pt x="176" y="470"/>
                                    </a:lnTo>
                                    <a:lnTo>
                                      <a:pt x="186" y="466"/>
                                    </a:lnTo>
                                    <a:lnTo>
                                      <a:pt x="188" y="471"/>
                                    </a:lnTo>
                                    <a:lnTo>
                                      <a:pt x="190" y="480"/>
                                    </a:lnTo>
                                    <a:lnTo>
                                      <a:pt x="187" y="486"/>
                                    </a:lnTo>
                                    <a:lnTo>
                                      <a:pt x="177" y="486"/>
                                    </a:lnTo>
                                    <a:lnTo>
                                      <a:pt x="171" y="479"/>
                                    </a:lnTo>
                                    <a:lnTo>
                                      <a:pt x="162" y="484"/>
                                    </a:lnTo>
                                    <a:lnTo>
                                      <a:pt x="176" y="493"/>
                                    </a:lnTo>
                                    <a:lnTo>
                                      <a:pt x="163" y="499"/>
                                    </a:lnTo>
                                    <a:lnTo>
                                      <a:pt x="158" y="506"/>
                                    </a:lnTo>
                                    <a:lnTo>
                                      <a:pt x="158" y="528"/>
                                    </a:lnTo>
                                    <a:lnTo>
                                      <a:pt x="151" y="538"/>
                                    </a:lnTo>
                                    <a:lnTo>
                                      <a:pt x="152" y="546"/>
                                    </a:lnTo>
                                    <a:lnTo>
                                      <a:pt x="139" y="546"/>
                                    </a:lnTo>
                                    <a:lnTo>
                                      <a:pt x="127" y="553"/>
                                    </a:lnTo>
                                    <a:lnTo>
                                      <a:pt x="113" y="572"/>
                                    </a:lnTo>
                                    <a:lnTo>
                                      <a:pt x="112" y="578"/>
                                    </a:lnTo>
                                    <a:lnTo>
                                      <a:pt x="118" y="589"/>
                                    </a:lnTo>
                                    <a:lnTo>
                                      <a:pt x="128" y="601"/>
                                    </a:lnTo>
                                    <a:lnTo>
                                      <a:pt x="147" y="604"/>
                                    </a:lnTo>
                                    <a:lnTo>
                                      <a:pt x="149" y="617"/>
                                    </a:lnTo>
                                    <a:lnTo>
                                      <a:pt x="144" y="633"/>
                                    </a:lnTo>
                                    <a:lnTo>
                                      <a:pt x="113" y="660"/>
                                    </a:lnTo>
                                    <a:lnTo>
                                      <a:pt x="107" y="686"/>
                                    </a:lnTo>
                                    <a:lnTo>
                                      <a:pt x="98" y="691"/>
                                    </a:lnTo>
                                    <a:lnTo>
                                      <a:pt x="92" y="681"/>
                                    </a:lnTo>
                                    <a:lnTo>
                                      <a:pt x="95" y="693"/>
                                    </a:lnTo>
                                    <a:lnTo>
                                      <a:pt x="84" y="702"/>
                                    </a:lnTo>
                                    <a:lnTo>
                                      <a:pt x="77" y="721"/>
                                    </a:lnTo>
                                    <a:lnTo>
                                      <a:pt x="82" y="720"/>
                                    </a:lnTo>
                                    <a:lnTo>
                                      <a:pt x="85" y="734"/>
                                    </a:lnTo>
                                    <a:lnTo>
                                      <a:pt x="78" y="736"/>
                                    </a:lnTo>
                                    <a:lnTo>
                                      <a:pt x="85" y="739"/>
                                    </a:lnTo>
                                    <a:lnTo>
                                      <a:pt x="98" y="759"/>
                                    </a:lnTo>
                                    <a:lnTo>
                                      <a:pt x="70" y="751"/>
                                    </a:lnTo>
                                    <a:lnTo>
                                      <a:pt x="25" y="749"/>
                                    </a:lnTo>
                                    <a:lnTo>
                                      <a:pt x="21" y="741"/>
                                    </a:lnTo>
                                    <a:lnTo>
                                      <a:pt x="20" y="710"/>
                                    </a:lnTo>
                                    <a:lnTo>
                                      <a:pt x="1" y="713"/>
                                    </a:lnTo>
                                    <a:lnTo>
                                      <a:pt x="0" y="693"/>
                                    </a:lnTo>
                                    <a:lnTo>
                                      <a:pt x="3" y="675"/>
                                    </a:lnTo>
                                    <a:lnTo>
                                      <a:pt x="16" y="654"/>
                                    </a:lnTo>
                                    <a:lnTo>
                                      <a:pt x="20" y="640"/>
                                    </a:lnTo>
                                    <a:lnTo>
                                      <a:pt x="19" y="620"/>
                                    </a:lnTo>
                                    <a:lnTo>
                                      <a:pt x="33" y="591"/>
                                    </a:lnTo>
                                    <a:lnTo>
                                      <a:pt x="34" y="560"/>
                                    </a:lnTo>
                                    <a:lnTo>
                                      <a:pt x="38" y="549"/>
                                    </a:lnTo>
                                    <a:lnTo>
                                      <a:pt x="28" y="539"/>
                                    </a:lnTo>
                                    <a:lnTo>
                                      <a:pt x="40" y="535"/>
                                    </a:lnTo>
                                    <a:lnTo>
                                      <a:pt x="38" y="530"/>
                                    </a:lnTo>
                                    <a:lnTo>
                                      <a:pt x="29" y="528"/>
                                    </a:lnTo>
                                    <a:lnTo>
                                      <a:pt x="30" y="515"/>
                                    </a:lnTo>
                                    <a:lnTo>
                                      <a:pt x="25" y="479"/>
                                    </a:lnTo>
                                    <a:lnTo>
                                      <a:pt x="33" y="461"/>
                                    </a:lnTo>
                                    <a:lnTo>
                                      <a:pt x="28" y="448"/>
                                    </a:lnTo>
                                    <a:lnTo>
                                      <a:pt x="31" y="416"/>
                                    </a:lnTo>
                                    <a:lnTo>
                                      <a:pt x="39" y="389"/>
                                    </a:lnTo>
                                    <a:lnTo>
                                      <a:pt x="44" y="378"/>
                                    </a:lnTo>
                                    <a:lnTo>
                                      <a:pt x="43" y="359"/>
                                    </a:lnTo>
                                    <a:lnTo>
                                      <a:pt x="44" y="333"/>
                                    </a:lnTo>
                                    <a:lnTo>
                                      <a:pt x="55" y="318"/>
                                    </a:lnTo>
                                    <a:lnTo>
                                      <a:pt x="54" y="298"/>
                                    </a:lnTo>
                                    <a:lnTo>
                                      <a:pt x="68" y="273"/>
                                    </a:lnTo>
                                    <a:lnTo>
                                      <a:pt x="65" y="254"/>
                                    </a:lnTo>
                                    <a:lnTo>
                                      <a:pt x="54" y="215"/>
                                    </a:lnTo>
                                    <a:lnTo>
                                      <a:pt x="55" y="205"/>
                                    </a:lnTo>
                                    <a:lnTo>
                                      <a:pt x="65" y="183"/>
                                    </a:lnTo>
                                    <a:lnTo>
                                      <a:pt x="67" y="162"/>
                                    </a:lnTo>
                                    <a:lnTo>
                                      <a:pt x="74" y="135"/>
                                    </a:lnTo>
                                    <a:lnTo>
                                      <a:pt x="83" y="125"/>
                                    </a:lnTo>
                                    <a:lnTo>
                                      <a:pt x="87" y="115"/>
                                    </a:lnTo>
                                    <a:lnTo>
                                      <a:pt x="98" y="109"/>
                                    </a:lnTo>
                                    <a:lnTo>
                                      <a:pt x="93" y="79"/>
                                    </a:lnTo>
                                    <a:lnTo>
                                      <a:pt x="95" y="57"/>
                                    </a:lnTo>
                                    <a:lnTo>
                                      <a:pt x="118" y="47"/>
                                    </a:lnTo>
                                    <a:lnTo>
                                      <a:pt x="122" y="31"/>
                                    </a:lnTo>
                                    <a:lnTo>
                                      <a:pt x="119" y="22"/>
                                    </a:lnTo>
                                    <a:lnTo>
                                      <a:pt x="139" y="0"/>
                                    </a:lnTo>
                                    <a:lnTo>
                                      <a:pt x="146" y="7"/>
                                    </a:lnTo>
                                    <a:lnTo>
                                      <a:pt x="167" y="10"/>
                                    </a:lnTo>
                                    <a:lnTo>
                                      <a:pt x="175" y="18"/>
                                    </a:lnTo>
                                    <a:lnTo>
                                      <a:pt x="180" y="5"/>
                                    </a:lnTo>
                                    <a:lnTo>
                                      <a:pt x="198" y="6"/>
                                    </a:lnTo>
                                    <a:lnTo>
                                      <a:pt x="207" y="11"/>
                                    </a:lnTo>
                                    <a:lnTo>
                                      <a:pt x="213" y="12"/>
                                    </a:lnTo>
                                    <a:lnTo>
                                      <a:pt x="242" y="46"/>
                                    </a:lnTo>
                                    <a:lnTo>
                                      <a:pt x="266" y="51"/>
                                    </a:lnTo>
                                    <a:lnTo>
                                      <a:pt x="301" y="75"/>
                                    </a:lnTo>
                                    <a:lnTo>
                                      <a:pt x="303" y="82"/>
                                    </a:lnTo>
                                    <a:lnTo>
                                      <a:pt x="290" y="105"/>
                                    </a:lnTo>
                                    <a:lnTo>
                                      <a:pt x="290" y="112"/>
                                    </a:lnTo>
                                    <a:lnTo>
                                      <a:pt x="309" y="115"/>
                                    </a:lnTo>
                                    <a:lnTo>
                                      <a:pt x="321" y="121"/>
                                    </a:lnTo>
                                    <a:lnTo>
                                      <a:pt x="343" y="118"/>
                                    </a:lnTo>
                                    <a:lnTo>
                                      <a:pt x="362" y="100"/>
                                    </a:lnTo>
                                    <a:lnTo>
                                      <a:pt x="365" y="8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44" name="Freeform 1823"/>
                              <p:cNvSpPr>
                                <a:spLocks/>
                              </p:cNvSpPr>
                              <p:nvPr/>
                            </p:nvSpPr>
                            <p:spPr bwMode="auto">
                              <a:xfrm>
                                <a:off x="3323" y="5481"/>
                                <a:ext cx="18" cy="4"/>
                              </a:xfrm>
                              <a:custGeom>
                                <a:avLst/>
                                <a:gdLst>
                                  <a:gd name="T0" fmla="*/ 3 w 18"/>
                                  <a:gd name="T1" fmla="*/ 1 h 4"/>
                                  <a:gd name="T2" fmla="*/ 18 w 18"/>
                                  <a:gd name="T3" fmla="*/ 0 h 4"/>
                                  <a:gd name="T4" fmla="*/ 3 w 18"/>
                                  <a:gd name="T5" fmla="*/ 4 h 4"/>
                                  <a:gd name="T6" fmla="*/ 0 w 18"/>
                                  <a:gd name="T7" fmla="*/ 4 h 4"/>
                                  <a:gd name="T8" fmla="*/ 3 w 18"/>
                                  <a:gd name="T9" fmla="*/ 1 h 4"/>
                                  <a:gd name="T10" fmla="*/ 0 60000 65536"/>
                                  <a:gd name="T11" fmla="*/ 0 60000 65536"/>
                                  <a:gd name="T12" fmla="*/ 0 60000 65536"/>
                                  <a:gd name="T13" fmla="*/ 0 60000 65536"/>
                                  <a:gd name="T14" fmla="*/ 0 60000 65536"/>
                                  <a:gd name="T15" fmla="*/ 0 w 18"/>
                                  <a:gd name="T16" fmla="*/ 0 h 4"/>
                                  <a:gd name="T17" fmla="*/ 18 w 18"/>
                                  <a:gd name="T18" fmla="*/ 4 h 4"/>
                                </a:gdLst>
                                <a:ahLst/>
                                <a:cxnLst>
                                  <a:cxn ang="T10">
                                    <a:pos x="T0" y="T1"/>
                                  </a:cxn>
                                  <a:cxn ang="T11">
                                    <a:pos x="T2" y="T3"/>
                                  </a:cxn>
                                  <a:cxn ang="T12">
                                    <a:pos x="T4" y="T5"/>
                                  </a:cxn>
                                  <a:cxn ang="T13">
                                    <a:pos x="T6" y="T7"/>
                                  </a:cxn>
                                  <a:cxn ang="T14">
                                    <a:pos x="T8" y="T9"/>
                                  </a:cxn>
                                </a:cxnLst>
                                <a:rect l="T15" t="T16" r="T17" b="T18"/>
                                <a:pathLst>
                                  <a:path w="18" h="4">
                                    <a:moveTo>
                                      <a:pt x="3" y="1"/>
                                    </a:moveTo>
                                    <a:lnTo>
                                      <a:pt x="18" y="0"/>
                                    </a:lnTo>
                                    <a:lnTo>
                                      <a:pt x="3" y="4"/>
                                    </a:lnTo>
                                    <a:lnTo>
                                      <a:pt x="0" y="4"/>
                                    </a:lnTo>
                                    <a:lnTo>
                                      <a:pt x="3" y="1"/>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45" name="Freeform 1824"/>
                              <p:cNvSpPr>
                                <a:spLocks/>
                              </p:cNvSpPr>
                              <p:nvPr/>
                            </p:nvSpPr>
                            <p:spPr bwMode="auto">
                              <a:xfrm>
                                <a:off x="3245" y="5412"/>
                                <a:ext cx="68" cy="78"/>
                              </a:xfrm>
                              <a:custGeom>
                                <a:avLst/>
                                <a:gdLst>
                                  <a:gd name="T0" fmla="*/ 0 w 68"/>
                                  <a:gd name="T1" fmla="*/ 0 h 78"/>
                                  <a:gd name="T2" fmla="*/ 1 w 68"/>
                                  <a:gd name="T3" fmla="*/ 73 h 78"/>
                                  <a:gd name="T4" fmla="*/ 11 w 68"/>
                                  <a:gd name="T5" fmla="*/ 70 h 78"/>
                                  <a:gd name="T6" fmla="*/ 45 w 68"/>
                                  <a:gd name="T7" fmla="*/ 78 h 78"/>
                                  <a:gd name="T8" fmla="*/ 61 w 68"/>
                                  <a:gd name="T9" fmla="*/ 75 h 78"/>
                                  <a:gd name="T10" fmla="*/ 68 w 68"/>
                                  <a:gd name="T11" fmla="*/ 68 h 78"/>
                                  <a:gd name="T12" fmla="*/ 50 w 68"/>
                                  <a:gd name="T13" fmla="*/ 63 h 78"/>
                                  <a:gd name="T14" fmla="*/ 14 w 68"/>
                                  <a:gd name="T15" fmla="*/ 34 h 78"/>
                                  <a:gd name="T16" fmla="*/ 3 w 68"/>
                                  <a:gd name="T17" fmla="*/ 16 h 78"/>
                                  <a:gd name="T18" fmla="*/ 9 w 68"/>
                                  <a:gd name="T19" fmla="*/ 15 h 78"/>
                                  <a:gd name="T20" fmla="*/ 0 w 68"/>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78"/>
                                  <a:gd name="T35" fmla="*/ 68 w 68"/>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78">
                                    <a:moveTo>
                                      <a:pt x="0" y="0"/>
                                    </a:moveTo>
                                    <a:lnTo>
                                      <a:pt x="1" y="73"/>
                                    </a:lnTo>
                                    <a:lnTo>
                                      <a:pt x="11" y="70"/>
                                    </a:lnTo>
                                    <a:lnTo>
                                      <a:pt x="45" y="78"/>
                                    </a:lnTo>
                                    <a:lnTo>
                                      <a:pt x="61" y="75"/>
                                    </a:lnTo>
                                    <a:lnTo>
                                      <a:pt x="68" y="68"/>
                                    </a:lnTo>
                                    <a:lnTo>
                                      <a:pt x="50" y="63"/>
                                    </a:lnTo>
                                    <a:lnTo>
                                      <a:pt x="14" y="34"/>
                                    </a:lnTo>
                                    <a:lnTo>
                                      <a:pt x="3" y="16"/>
                                    </a:lnTo>
                                    <a:lnTo>
                                      <a:pt x="9" y="15"/>
                                    </a:lnTo>
                                    <a:lnTo>
                                      <a:pt x="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grpSp>
                        <p:sp>
                          <p:nvSpPr>
                            <p:cNvPr id="327446" name="Freeform 1825"/>
                            <p:cNvSpPr>
                              <a:spLocks/>
                            </p:cNvSpPr>
                            <p:nvPr/>
                          </p:nvSpPr>
                          <p:spPr bwMode="auto">
                            <a:xfrm>
                              <a:off x="2374" y="3153"/>
                              <a:ext cx="173" cy="195"/>
                            </a:xfrm>
                            <a:custGeom>
                              <a:avLst/>
                              <a:gdLst>
                                <a:gd name="T0" fmla="*/ 1 w 232"/>
                                <a:gd name="T1" fmla="*/ 4 h 265"/>
                                <a:gd name="T2" fmla="*/ 1 w 232"/>
                                <a:gd name="T3" fmla="*/ 4 h 265"/>
                                <a:gd name="T4" fmla="*/ 1 w 232"/>
                                <a:gd name="T5" fmla="*/ 4 h 265"/>
                                <a:gd name="T6" fmla="*/ 1 w 232"/>
                                <a:gd name="T7" fmla="*/ 5 h 265"/>
                                <a:gd name="T8" fmla="*/ 1 w 232"/>
                                <a:gd name="T9" fmla="*/ 5 h 265"/>
                                <a:gd name="T10" fmla="*/ 1 w 232"/>
                                <a:gd name="T11" fmla="*/ 5 h 265"/>
                                <a:gd name="T12" fmla="*/ 1 w 232"/>
                                <a:gd name="T13" fmla="*/ 5 h 265"/>
                                <a:gd name="T14" fmla="*/ 1 w 232"/>
                                <a:gd name="T15" fmla="*/ 5 h 265"/>
                                <a:gd name="T16" fmla="*/ 1 w 232"/>
                                <a:gd name="T17" fmla="*/ 7 h 265"/>
                                <a:gd name="T18" fmla="*/ 1 w 232"/>
                                <a:gd name="T19" fmla="*/ 7 h 265"/>
                                <a:gd name="T20" fmla="*/ 2 w 232"/>
                                <a:gd name="T21" fmla="*/ 6 h 265"/>
                                <a:gd name="T22" fmla="*/ 2 w 232"/>
                                <a:gd name="T23" fmla="*/ 6 h 265"/>
                                <a:gd name="T24" fmla="*/ 3 w 232"/>
                                <a:gd name="T25" fmla="*/ 6 h 265"/>
                                <a:gd name="T26" fmla="*/ 3 w 232"/>
                                <a:gd name="T27" fmla="*/ 7 h 265"/>
                                <a:gd name="T28" fmla="*/ 3 w 232"/>
                                <a:gd name="T29" fmla="*/ 6 h 265"/>
                                <a:gd name="T30" fmla="*/ 4 w 232"/>
                                <a:gd name="T31" fmla="*/ 6 h 265"/>
                                <a:gd name="T32" fmla="*/ 4 w 232"/>
                                <a:gd name="T33" fmla="*/ 6 h 265"/>
                                <a:gd name="T34" fmla="*/ 4 w 232"/>
                                <a:gd name="T35" fmla="*/ 6 h 265"/>
                                <a:gd name="T36" fmla="*/ 4 w 232"/>
                                <a:gd name="T37" fmla="*/ 5 h 265"/>
                                <a:gd name="T38" fmla="*/ 4 w 232"/>
                                <a:gd name="T39" fmla="*/ 5 h 265"/>
                                <a:gd name="T40" fmla="*/ 5 w 232"/>
                                <a:gd name="T41" fmla="*/ 5 h 265"/>
                                <a:gd name="T42" fmla="*/ 5 w 232"/>
                                <a:gd name="T43" fmla="*/ 5 h 265"/>
                                <a:gd name="T44" fmla="*/ 7 w 232"/>
                                <a:gd name="T45" fmla="*/ 5 h 265"/>
                                <a:gd name="T46" fmla="*/ 7 w 232"/>
                                <a:gd name="T47" fmla="*/ 5 h 265"/>
                                <a:gd name="T48" fmla="*/ 7 w 232"/>
                                <a:gd name="T49" fmla="*/ 5 h 265"/>
                                <a:gd name="T50" fmla="*/ 7 w 232"/>
                                <a:gd name="T51" fmla="*/ 4 h 265"/>
                                <a:gd name="T52" fmla="*/ 7 w 232"/>
                                <a:gd name="T53" fmla="*/ 4 h 265"/>
                                <a:gd name="T54" fmla="*/ 7 w 232"/>
                                <a:gd name="T55" fmla="*/ 4 h 265"/>
                                <a:gd name="T56" fmla="*/ 7 w 232"/>
                                <a:gd name="T57" fmla="*/ 3 h 265"/>
                                <a:gd name="T58" fmla="*/ 5 w 232"/>
                                <a:gd name="T59" fmla="*/ 3 h 265"/>
                                <a:gd name="T60" fmla="*/ 5 w 232"/>
                                <a:gd name="T61" fmla="*/ 3 h 265"/>
                                <a:gd name="T62" fmla="*/ 5 w 232"/>
                                <a:gd name="T63" fmla="*/ 2 h 265"/>
                                <a:gd name="T64" fmla="*/ 5 w 232"/>
                                <a:gd name="T65" fmla="*/ 2 h 265"/>
                                <a:gd name="T66" fmla="*/ 5 w 232"/>
                                <a:gd name="T67" fmla="*/ 1 h 265"/>
                                <a:gd name="T68" fmla="*/ 4 w 232"/>
                                <a:gd name="T69" fmla="*/ 1 h 265"/>
                                <a:gd name="T70" fmla="*/ 4 w 232"/>
                                <a:gd name="T71" fmla="*/ 1 h 265"/>
                                <a:gd name="T72" fmla="*/ 4 w 232"/>
                                <a:gd name="T73" fmla="*/ 1 h 265"/>
                                <a:gd name="T74" fmla="*/ 4 w 232"/>
                                <a:gd name="T75" fmla="*/ 1 h 265"/>
                                <a:gd name="T76" fmla="*/ 3 w 232"/>
                                <a:gd name="T77" fmla="*/ 1 h 265"/>
                                <a:gd name="T78" fmla="*/ 2 w 232"/>
                                <a:gd name="T79" fmla="*/ 1 h 265"/>
                                <a:gd name="T80" fmla="*/ 2 w 232"/>
                                <a:gd name="T81" fmla="*/ 1 h 265"/>
                                <a:gd name="T82" fmla="*/ 2 w 232"/>
                                <a:gd name="T83" fmla="*/ 1 h 265"/>
                                <a:gd name="T84" fmla="*/ 2 w 232"/>
                                <a:gd name="T85" fmla="*/ 0 h 265"/>
                                <a:gd name="T86" fmla="*/ 1 w 232"/>
                                <a:gd name="T87" fmla="*/ 1 h 265"/>
                                <a:gd name="T88" fmla="*/ 1 w 232"/>
                                <a:gd name="T89" fmla="*/ 1 h 265"/>
                                <a:gd name="T90" fmla="*/ 1 w 232"/>
                                <a:gd name="T91" fmla="*/ 1 h 265"/>
                                <a:gd name="T92" fmla="*/ 0 w 232"/>
                                <a:gd name="T93" fmla="*/ 1 h 265"/>
                                <a:gd name="T94" fmla="*/ 1 w 232"/>
                                <a:gd name="T95" fmla="*/ 1 h 265"/>
                                <a:gd name="T96" fmla="*/ 1 w 232"/>
                                <a:gd name="T97" fmla="*/ 1 h 265"/>
                                <a:gd name="T98" fmla="*/ 1 w 232"/>
                                <a:gd name="T99" fmla="*/ 2 h 265"/>
                                <a:gd name="T100" fmla="*/ 1 w 232"/>
                                <a:gd name="T101" fmla="*/ 2 h 265"/>
                                <a:gd name="T102" fmla="*/ 1 w 232"/>
                                <a:gd name="T103" fmla="*/ 3 h 265"/>
                                <a:gd name="T104" fmla="*/ 1 w 232"/>
                                <a:gd name="T105" fmla="*/ 3 h 265"/>
                                <a:gd name="T106" fmla="*/ 1 w 232"/>
                                <a:gd name="T107" fmla="*/ 3 h 265"/>
                                <a:gd name="T108" fmla="*/ 1 w 232"/>
                                <a:gd name="T109" fmla="*/ 3 h 265"/>
                                <a:gd name="T110" fmla="*/ 0 w 232"/>
                                <a:gd name="T111" fmla="*/ 4 h 265"/>
                                <a:gd name="T112" fmla="*/ 1 w 232"/>
                                <a:gd name="T113" fmla="*/ 4 h 2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2"/>
                                <a:gd name="T172" fmla="*/ 0 h 265"/>
                                <a:gd name="T173" fmla="*/ 232 w 232"/>
                                <a:gd name="T174" fmla="*/ 265 h 26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32" h="265">
                                  <a:moveTo>
                                    <a:pt x="1" y="157"/>
                                  </a:moveTo>
                                  <a:lnTo>
                                    <a:pt x="10" y="166"/>
                                  </a:lnTo>
                                  <a:lnTo>
                                    <a:pt x="12" y="185"/>
                                  </a:lnTo>
                                  <a:lnTo>
                                    <a:pt x="21" y="191"/>
                                  </a:lnTo>
                                  <a:lnTo>
                                    <a:pt x="21" y="202"/>
                                  </a:lnTo>
                                  <a:lnTo>
                                    <a:pt x="17" y="205"/>
                                  </a:lnTo>
                                  <a:lnTo>
                                    <a:pt x="16" y="211"/>
                                  </a:lnTo>
                                  <a:lnTo>
                                    <a:pt x="26" y="226"/>
                                  </a:lnTo>
                                  <a:lnTo>
                                    <a:pt x="32" y="264"/>
                                  </a:lnTo>
                                  <a:lnTo>
                                    <a:pt x="47" y="265"/>
                                  </a:lnTo>
                                  <a:lnTo>
                                    <a:pt x="67" y="243"/>
                                  </a:lnTo>
                                  <a:lnTo>
                                    <a:pt x="74" y="250"/>
                                  </a:lnTo>
                                  <a:lnTo>
                                    <a:pt x="95" y="253"/>
                                  </a:lnTo>
                                  <a:lnTo>
                                    <a:pt x="103" y="261"/>
                                  </a:lnTo>
                                  <a:lnTo>
                                    <a:pt x="108" y="248"/>
                                  </a:lnTo>
                                  <a:lnTo>
                                    <a:pt x="126" y="249"/>
                                  </a:lnTo>
                                  <a:lnTo>
                                    <a:pt x="135" y="254"/>
                                  </a:lnTo>
                                  <a:lnTo>
                                    <a:pt x="141" y="235"/>
                                  </a:lnTo>
                                  <a:lnTo>
                                    <a:pt x="141" y="221"/>
                                  </a:lnTo>
                                  <a:lnTo>
                                    <a:pt x="150" y="201"/>
                                  </a:lnTo>
                                  <a:lnTo>
                                    <a:pt x="189" y="191"/>
                                  </a:lnTo>
                                  <a:lnTo>
                                    <a:pt x="204" y="191"/>
                                  </a:lnTo>
                                  <a:lnTo>
                                    <a:pt x="213" y="195"/>
                                  </a:lnTo>
                                  <a:lnTo>
                                    <a:pt x="224" y="209"/>
                                  </a:lnTo>
                                  <a:lnTo>
                                    <a:pt x="228" y="207"/>
                                  </a:lnTo>
                                  <a:lnTo>
                                    <a:pt x="232" y="168"/>
                                  </a:lnTo>
                                  <a:lnTo>
                                    <a:pt x="226" y="153"/>
                                  </a:lnTo>
                                  <a:lnTo>
                                    <a:pt x="218" y="150"/>
                                  </a:lnTo>
                                  <a:lnTo>
                                    <a:pt x="218" y="132"/>
                                  </a:lnTo>
                                  <a:lnTo>
                                    <a:pt x="185" y="130"/>
                                  </a:lnTo>
                                  <a:lnTo>
                                    <a:pt x="178" y="111"/>
                                  </a:lnTo>
                                  <a:lnTo>
                                    <a:pt x="182" y="99"/>
                                  </a:lnTo>
                                  <a:lnTo>
                                    <a:pt x="172" y="78"/>
                                  </a:lnTo>
                                  <a:lnTo>
                                    <a:pt x="164" y="74"/>
                                  </a:lnTo>
                                  <a:lnTo>
                                    <a:pt x="152" y="74"/>
                                  </a:lnTo>
                                  <a:lnTo>
                                    <a:pt x="144" y="68"/>
                                  </a:lnTo>
                                  <a:lnTo>
                                    <a:pt x="128" y="64"/>
                                  </a:lnTo>
                                  <a:lnTo>
                                    <a:pt x="123" y="57"/>
                                  </a:lnTo>
                                  <a:lnTo>
                                    <a:pt x="99" y="53"/>
                                  </a:lnTo>
                                  <a:lnTo>
                                    <a:pt x="86" y="44"/>
                                  </a:lnTo>
                                  <a:lnTo>
                                    <a:pt x="82" y="32"/>
                                  </a:lnTo>
                                  <a:lnTo>
                                    <a:pt x="85" y="10"/>
                                  </a:lnTo>
                                  <a:lnTo>
                                    <a:pt x="81" y="0"/>
                                  </a:lnTo>
                                  <a:lnTo>
                                    <a:pt x="57" y="3"/>
                                  </a:lnTo>
                                  <a:lnTo>
                                    <a:pt x="40" y="19"/>
                                  </a:lnTo>
                                  <a:lnTo>
                                    <a:pt x="25" y="27"/>
                                  </a:lnTo>
                                  <a:lnTo>
                                    <a:pt x="0" y="24"/>
                                  </a:lnTo>
                                  <a:lnTo>
                                    <a:pt x="17" y="54"/>
                                  </a:lnTo>
                                  <a:lnTo>
                                    <a:pt x="12" y="63"/>
                                  </a:lnTo>
                                  <a:lnTo>
                                    <a:pt x="12" y="94"/>
                                  </a:lnTo>
                                  <a:lnTo>
                                    <a:pt x="6" y="99"/>
                                  </a:lnTo>
                                  <a:lnTo>
                                    <a:pt x="10" y="109"/>
                                  </a:lnTo>
                                  <a:lnTo>
                                    <a:pt x="5" y="116"/>
                                  </a:lnTo>
                                  <a:lnTo>
                                    <a:pt x="5" y="124"/>
                                  </a:lnTo>
                                  <a:lnTo>
                                    <a:pt x="12" y="135"/>
                                  </a:lnTo>
                                  <a:lnTo>
                                    <a:pt x="0" y="152"/>
                                  </a:lnTo>
                                  <a:lnTo>
                                    <a:pt x="1" y="157"/>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grpSp>
                          <p:nvGrpSpPr>
                            <p:cNvPr id="17" name="Group 1826"/>
                            <p:cNvGrpSpPr>
                              <a:grpSpLocks/>
                            </p:cNvGrpSpPr>
                            <p:nvPr/>
                          </p:nvGrpSpPr>
                          <p:grpSpPr bwMode="auto">
                            <a:xfrm>
                              <a:off x="2314" y="2940"/>
                              <a:ext cx="560" cy="587"/>
                              <a:chOff x="3144" y="4113"/>
                              <a:chExt cx="755" cy="792"/>
                            </a:xfrm>
                            <a:grpFill/>
                          </p:grpSpPr>
                          <p:sp>
                            <p:nvSpPr>
                              <p:cNvPr id="327448" name="Freeform 1827"/>
                              <p:cNvSpPr>
                                <a:spLocks/>
                              </p:cNvSpPr>
                              <p:nvPr/>
                            </p:nvSpPr>
                            <p:spPr bwMode="auto">
                              <a:xfrm>
                                <a:off x="3144" y="4113"/>
                                <a:ext cx="755" cy="792"/>
                              </a:xfrm>
                              <a:custGeom>
                                <a:avLst/>
                                <a:gdLst>
                                  <a:gd name="T0" fmla="*/ 391 w 755"/>
                                  <a:gd name="T1" fmla="*/ 625 h 792"/>
                                  <a:gd name="T2" fmla="*/ 314 w 755"/>
                                  <a:gd name="T3" fmla="*/ 710 h 792"/>
                                  <a:gd name="T4" fmla="*/ 344 w 755"/>
                                  <a:gd name="T5" fmla="*/ 728 h 792"/>
                                  <a:gd name="T6" fmla="*/ 388 w 755"/>
                                  <a:gd name="T7" fmla="*/ 750 h 792"/>
                                  <a:gd name="T8" fmla="*/ 393 w 755"/>
                                  <a:gd name="T9" fmla="*/ 778 h 792"/>
                                  <a:gd name="T10" fmla="*/ 417 w 755"/>
                                  <a:gd name="T11" fmla="*/ 757 h 792"/>
                                  <a:gd name="T12" fmla="*/ 465 w 755"/>
                                  <a:gd name="T13" fmla="*/ 693 h 792"/>
                                  <a:gd name="T14" fmla="*/ 492 w 755"/>
                                  <a:gd name="T15" fmla="*/ 644 h 792"/>
                                  <a:gd name="T16" fmla="*/ 495 w 755"/>
                                  <a:gd name="T17" fmla="*/ 606 h 792"/>
                                  <a:gd name="T18" fmla="*/ 568 w 755"/>
                                  <a:gd name="T19" fmla="*/ 553 h 792"/>
                                  <a:gd name="T20" fmla="*/ 632 w 755"/>
                                  <a:gd name="T21" fmla="*/ 532 h 792"/>
                                  <a:gd name="T22" fmla="*/ 663 w 755"/>
                                  <a:gd name="T23" fmla="*/ 456 h 792"/>
                                  <a:gd name="T24" fmla="*/ 672 w 755"/>
                                  <a:gd name="T25" fmla="*/ 380 h 792"/>
                                  <a:gd name="T26" fmla="*/ 707 w 755"/>
                                  <a:gd name="T27" fmla="*/ 318 h 792"/>
                                  <a:gd name="T28" fmla="*/ 755 w 755"/>
                                  <a:gd name="T29" fmla="*/ 237 h 792"/>
                                  <a:gd name="T30" fmla="*/ 713 w 755"/>
                                  <a:gd name="T31" fmla="*/ 196 h 792"/>
                                  <a:gd name="T32" fmla="*/ 619 w 755"/>
                                  <a:gd name="T33" fmla="*/ 156 h 792"/>
                                  <a:gd name="T34" fmla="*/ 573 w 755"/>
                                  <a:gd name="T35" fmla="*/ 143 h 792"/>
                                  <a:gd name="T36" fmla="*/ 562 w 755"/>
                                  <a:gd name="T37" fmla="*/ 129 h 792"/>
                                  <a:gd name="T38" fmla="*/ 519 w 755"/>
                                  <a:gd name="T39" fmla="*/ 113 h 792"/>
                                  <a:gd name="T40" fmla="*/ 484 w 755"/>
                                  <a:gd name="T41" fmla="*/ 133 h 792"/>
                                  <a:gd name="T42" fmla="*/ 437 w 755"/>
                                  <a:gd name="T43" fmla="*/ 136 h 792"/>
                                  <a:gd name="T44" fmla="*/ 450 w 755"/>
                                  <a:gd name="T45" fmla="*/ 134 h 792"/>
                                  <a:gd name="T46" fmla="*/ 449 w 755"/>
                                  <a:gd name="T47" fmla="*/ 115 h 792"/>
                                  <a:gd name="T48" fmla="*/ 461 w 755"/>
                                  <a:gd name="T49" fmla="*/ 80 h 792"/>
                                  <a:gd name="T50" fmla="*/ 442 w 755"/>
                                  <a:gd name="T51" fmla="*/ 23 h 792"/>
                                  <a:gd name="T52" fmla="*/ 415 w 755"/>
                                  <a:gd name="T53" fmla="*/ 50 h 792"/>
                                  <a:gd name="T54" fmla="*/ 377 w 755"/>
                                  <a:gd name="T55" fmla="*/ 55 h 792"/>
                                  <a:gd name="T56" fmla="*/ 348 w 755"/>
                                  <a:gd name="T57" fmla="*/ 64 h 792"/>
                                  <a:gd name="T58" fmla="*/ 295 w 755"/>
                                  <a:gd name="T59" fmla="*/ 75 h 792"/>
                                  <a:gd name="T60" fmla="*/ 276 w 755"/>
                                  <a:gd name="T61" fmla="*/ 56 h 792"/>
                                  <a:gd name="T62" fmla="*/ 278 w 755"/>
                                  <a:gd name="T63" fmla="*/ 24 h 792"/>
                                  <a:gd name="T64" fmla="*/ 268 w 755"/>
                                  <a:gd name="T65" fmla="*/ 0 h 792"/>
                                  <a:gd name="T66" fmla="*/ 210 w 755"/>
                                  <a:gd name="T67" fmla="*/ 25 h 792"/>
                                  <a:gd name="T68" fmla="*/ 186 w 755"/>
                                  <a:gd name="T69" fmla="*/ 29 h 792"/>
                                  <a:gd name="T70" fmla="*/ 204 w 755"/>
                                  <a:gd name="T71" fmla="*/ 54 h 792"/>
                                  <a:gd name="T72" fmla="*/ 185 w 755"/>
                                  <a:gd name="T73" fmla="*/ 71 h 792"/>
                                  <a:gd name="T74" fmla="*/ 135 w 755"/>
                                  <a:gd name="T75" fmla="*/ 75 h 792"/>
                                  <a:gd name="T76" fmla="*/ 113 w 755"/>
                                  <a:gd name="T77" fmla="*/ 65 h 792"/>
                                  <a:gd name="T78" fmla="*/ 77 w 755"/>
                                  <a:gd name="T79" fmla="*/ 66 h 792"/>
                                  <a:gd name="T80" fmla="*/ 91 w 755"/>
                                  <a:gd name="T81" fmla="*/ 88 h 792"/>
                                  <a:gd name="T82" fmla="*/ 82 w 755"/>
                                  <a:gd name="T83" fmla="*/ 110 h 792"/>
                                  <a:gd name="T84" fmla="*/ 43 w 755"/>
                                  <a:gd name="T85" fmla="*/ 188 h 792"/>
                                  <a:gd name="T86" fmla="*/ 14 w 755"/>
                                  <a:gd name="T87" fmla="*/ 226 h 792"/>
                                  <a:gd name="T88" fmla="*/ 5 w 755"/>
                                  <a:gd name="T89" fmla="*/ 259 h 792"/>
                                  <a:gd name="T90" fmla="*/ 28 w 755"/>
                                  <a:gd name="T91" fmla="*/ 282 h 792"/>
                                  <a:gd name="T92" fmla="*/ 64 w 755"/>
                                  <a:gd name="T93" fmla="*/ 279 h 792"/>
                                  <a:gd name="T94" fmla="*/ 81 w 755"/>
                                  <a:gd name="T95" fmla="*/ 310 h 792"/>
                                  <a:gd name="T96" fmla="*/ 138 w 755"/>
                                  <a:gd name="T97" fmla="*/ 289 h 792"/>
                                  <a:gd name="T98" fmla="*/ 163 w 755"/>
                                  <a:gd name="T99" fmla="*/ 318 h 792"/>
                                  <a:gd name="T100" fmla="*/ 204 w 755"/>
                                  <a:gd name="T101" fmla="*/ 343 h 792"/>
                                  <a:gd name="T102" fmla="*/ 233 w 755"/>
                                  <a:gd name="T103" fmla="*/ 360 h 792"/>
                                  <a:gd name="T104" fmla="*/ 263 w 755"/>
                                  <a:gd name="T105" fmla="*/ 385 h 792"/>
                                  <a:gd name="T106" fmla="*/ 299 w 755"/>
                                  <a:gd name="T107" fmla="*/ 418 h 792"/>
                                  <a:gd name="T108" fmla="*/ 313 w 755"/>
                                  <a:gd name="T109" fmla="*/ 454 h 792"/>
                                  <a:gd name="T110" fmla="*/ 309 w 755"/>
                                  <a:gd name="T111" fmla="*/ 534 h 792"/>
                                  <a:gd name="T112" fmla="*/ 349 w 755"/>
                                  <a:gd name="T113" fmla="*/ 540 h 792"/>
                                  <a:gd name="T114" fmla="*/ 378 w 755"/>
                                  <a:gd name="T115" fmla="*/ 585 h 79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55"/>
                                  <a:gd name="T175" fmla="*/ 0 h 792"/>
                                  <a:gd name="T176" fmla="*/ 755 w 755"/>
                                  <a:gd name="T177" fmla="*/ 792 h 79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55" h="792">
                                    <a:moveTo>
                                      <a:pt x="374" y="609"/>
                                    </a:moveTo>
                                    <a:lnTo>
                                      <a:pt x="387" y="611"/>
                                    </a:lnTo>
                                    <a:lnTo>
                                      <a:pt x="391" y="625"/>
                                    </a:lnTo>
                                    <a:lnTo>
                                      <a:pt x="389" y="641"/>
                                    </a:lnTo>
                                    <a:lnTo>
                                      <a:pt x="371" y="650"/>
                                    </a:lnTo>
                                    <a:lnTo>
                                      <a:pt x="314" y="710"/>
                                    </a:lnTo>
                                    <a:lnTo>
                                      <a:pt x="330" y="708"/>
                                    </a:lnTo>
                                    <a:lnTo>
                                      <a:pt x="342" y="719"/>
                                    </a:lnTo>
                                    <a:lnTo>
                                      <a:pt x="344" y="728"/>
                                    </a:lnTo>
                                    <a:lnTo>
                                      <a:pt x="353" y="724"/>
                                    </a:lnTo>
                                    <a:lnTo>
                                      <a:pt x="362" y="734"/>
                                    </a:lnTo>
                                    <a:lnTo>
                                      <a:pt x="388" y="750"/>
                                    </a:lnTo>
                                    <a:lnTo>
                                      <a:pt x="391" y="759"/>
                                    </a:lnTo>
                                    <a:lnTo>
                                      <a:pt x="401" y="768"/>
                                    </a:lnTo>
                                    <a:lnTo>
                                      <a:pt x="393" y="778"/>
                                    </a:lnTo>
                                    <a:lnTo>
                                      <a:pt x="395" y="792"/>
                                    </a:lnTo>
                                    <a:lnTo>
                                      <a:pt x="413" y="772"/>
                                    </a:lnTo>
                                    <a:lnTo>
                                      <a:pt x="417" y="757"/>
                                    </a:lnTo>
                                    <a:lnTo>
                                      <a:pt x="441" y="739"/>
                                    </a:lnTo>
                                    <a:lnTo>
                                      <a:pt x="455" y="717"/>
                                    </a:lnTo>
                                    <a:lnTo>
                                      <a:pt x="465" y="693"/>
                                    </a:lnTo>
                                    <a:lnTo>
                                      <a:pt x="487" y="669"/>
                                    </a:lnTo>
                                    <a:lnTo>
                                      <a:pt x="490" y="647"/>
                                    </a:lnTo>
                                    <a:lnTo>
                                      <a:pt x="492" y="644"/>
                                    </a:lnTo>
                                    <a:lnTo>
                                      <a:pt x="489" y="639"/>
                                    </a:lnTo>
                                    <a:lnTo>
                                      <a:pt x="487" y="621"/>
                                    </a:lnTo>
                                    <a:lnTo>
                                      <a:pt x="495" y="606"/>
                                    </a:lnTo>
                                    <a:lnTo>
                                      <a:pt x="526" y="577"/>
                                    </a:lnTo>
                                    <a:lnTo>
                                      <a:pt x="565" y="560"/>
                                    </a:lnTo>
                                    <a:lnTo>
                                      <a:pt x="568" y="553"/>
                                    </a:lnTo>
                                    <a:lnTo>
                                      <a:pt x="613" y="551"/>
                                    </a:lnTo>
                                    <a:lnTo>
                                      <a:pt x="616" y="544"/>
                                    </a:lnTo>
                                    <a:lnTo>
                                      <a:pt x="632" y="532"/>
                                    </a:lnTo>
                                    <a:lnTo>
                                      <a:pt x="636" y="518"/>
                                    </a:lnTo>
                                    <a:lnTo>
                                      <a:pt x="659" y="481"/>
                                    </a:lnTo>
                                    <a:lnTo>
                                      <a:pt x="663" y="456"/>
                                    </a:lnTo>
                                    <a:lnTo>
                                      <a:pt x="671" y="444"/>
                                    </a:lnTo>
                                    <a:lnTo>
                                      <a:pt x="675" y="408"/>
                                    </a:lnTo>
                                    <a:lnTo>
                                      <a:pt x="672" y="380"/>
                                    </a:lnTo>
                                    <a:lnTo>
                                      <a:pt x="676" y="356"/>
                                    </a:lnTo>
                                    <a:lnTo>
                                      <a:pt x="691" y="348"/>
                                    </a:lnTo>
                                    <a:lnTo>
                                      <a:pt x="707" y="318"/>
                                    </a:lnTo>
                                    <a:lnTo>
                                      <a:pt x="727" y="301"/>
                                    </a:lnTo>
                                    <a:lnTo>
                                      <a:pt x="747" y="274"/>
                                    </a:lnTo>
                                    <a:lnTo>
                                      <a:pt x="755" y="237"/>
                                    </a:lnTo>
                                    <a:lnTo>
                                      <a:pt x="750" y="210"/>
                                    </a:lnTo>
                                    <a:lnTo>
                                      <a:pt x="743" y="200"/>
                                    </a:lnTo>
                                    <a:lnTo>
                                      <a:pt x="713" y="196"/>
                                    </a:lnTo>
                                    <a:lnTo>
                                      <a:pt x="667" y="159"/>
                                    </a:lnTo>
                                    <a:lnTo>
                                      <a:pt x="658" y="156"/>
                                    </a:lnTo>
                                    <a:lnTo>
                                      <a:pt x="619" y="156"/>
                                    </a:lnTo>
                                    <a:lnTo>
                                      <a:pt x="588" y="144"/>
                                    </a:lnTo>
                                    <a:lnTo>
                                      <a:pt x="570" y="152"/>
                                    </a:lnTo>
                                    <a:lnTo>
                                      <a:pt x="573" y="143"/>
                                    </a:lnTo>
                                    <a:lnTo>
                                      <a:pt x="565" y="141"/>
                                    </a:lnTo>
                                    <a:lnTo>
                                      <a:pt x="568" y="136"/>
                                    </a:lnTo>
                                    <a:lnTo>
                                      <a:pt x="562" y="129"/>
                                    </a:lnTo>
                                    <a:lnTo>
                                      <a:pt x="554" y="133"/>
                                    </a:lnTo>
                                    <a:lnTo>
                                      <a:pt x="551" y="125"/>
                                    </a:lnTo>
                                    <a:lnTo>
                                      <a:pt x="519" y="113"/>
                                    </a:lnTo>
                                    <a:lnTo>
                                      <a:pt x="501" y="114"/>
                                    </a:lnTo>
                                    <a:lnTo>
                                      <a:pt x="494" y="129"/>
                                    </a:lnTo>
                                    <a:lnTo>
                                      <a:pt x="484" y="133"/>
                                    </a:lnTo>
                                    <a:lnTo>
                                      <a:pt x="476" y="147"/>
                                    </a:lnTo>
                                    <a:lnTo>
                                      <a:pt x="475" y="134"/>
                                    </a:lnTo>
                                    <a:lnTo>
                                      <a:pt x="437" y="136"/>
                                    </a:lnTo>
                                    <a:lnTo>
                                      <a:pt x="435" y="139"/>
                                    </a:lnTo>
                                    <a:lnTo>
                                      <a:pt x="436" y="134"/>
                                    </a:lnTo>
                                    <a:lnTo>
                                      <a:pt x="450" y="134"/>
                                    </a:lnTo>
                                    <a:lnTo>
                                      <a:pt x="450" y="124"/>
                                    </a:lnTo>
                                    <a:lnTo>
                                      <a:pt x="446" y="120"/>
                                    </a:lnTo>
                                    <a:lnTo>
                                      <a:pt x="449" y="115"/>
                                    </a:lnTo>
                                    <a:lnTo>
                                      <a:pt x="438" y="123"/>
                                    </a:lnTo>
                                    <a:lnTo>
                                      <a:pt x="436" y="108"/>
                                    </a:lnTo>
                                    <a:lnTo>
                                      <a:pt x="461" y="80"/>
                                    </a:lnTo>
                                    <a:lnTo>
                                      <a:pt x="465" y="69"/>
                                    </a:lnTo>
                                    <a:lnTo>
                                      <a:pt x="455" y="65"/>
                                    </a:lnTo>
                                    <a:lnTo>
                                      <a:pt x="442" y="23"/>
                                    </a:lnTo>
                                    <a:lnTo>
                                      <a:pt x="436" y="19"/>
                                    </a:lnTo>
                                    <a:lnTo>
                                      <a:pt x="433" y="22"/>
                                    </a:lnTo>
                                    <a:lnTo>
                                      <a:pt x="415" y="50"/>
                                    </a:lnTo>
                                    <a:lnTo>
                                      <a:pt x="403" y="59"/>
                                    </a:lnTo>
                                    <a:lnTo>
                                      <a:pt x="386" y="61"/>
                                    </a:lnTo>
                                    <a:lnTo>
                                      <a:pt x="377" y="55"/>
                                    </a:lnTo>
                                    <a:lnTo>
                                      <a:pt x="367" y="51"/>
                                    </a:lnTo>
                                    <a:lnTo>
                                      <a:pt x="351" y="53"/>
                                    </a:lnTo>
                                    <a:lnTo>
                                      <a:pt x="348" y="64"/>
                                    </a:lnTo>
                                    <a:lnTo>
                                      <a:pt x="337" y="63"/>
                                    </a:lnTo>
                                    <a:lnTo>
                                      <a:pt x="324" y="61"/>
                                    </a:lnTo>
                                    <a:lnTo>
                                      <a:pt x="295" y="75"/>
                                    </a:lnTo>
                                    <a:lnTo>
                                      <a:pt x="282" y="71"/>
                                    </a:lnTo>
                                    <a:lnTo>
                                      <a:pt x="276" y="65"/>
                                    </a:lnTo>
                                    <a:lnTo>
                                      <a:pt x="276" y="56"/>
                                    </a:lnTo>
                                    <a:lnTo>
                                      <a:pt x="271" y="51"/>
                                    </a:lnTo>
                                    <a:lnTo>
                                      <a:pt x="274" y="29"/>
                                    </a:lnTo>
                                    <a:lnTo>
                                      <a:pt x="278" y="24"/>
                                    </a:lnTo>
                                    <a:lnTo>
                                      <a:pt x="276" y="14"/>
                                    </a:lnTo>
                                    <a:lnTo>
                                      <a:pt x="269" y="12"/>
                                    </a:lnTo>
                                    <a:lnTo>
                                      <a:pt x="268" y="0"/>
                                    </a:lnTo>
                                    <a:lnTo>
                                      <a:pt x="256" y="0"/>
                                    </a:lnTo>
                                    <a:lnTo>
                                      <a:pt x="250" y="11"/>
                                    </a:lnTo>
                                    <a:lnTo>
                                      <a:pt x="210" y="25"/>
                                    </a:lnTo>
                                    <a:lnTo>
                                      <a:pt x="176" y="17"/>
                                    </a:lnTo>
                                    <a:lnTo>
                                      <a:pt x="177" y="23"/>
                                    </a:lnTo>
                                    <a:lnTo>
                                      <a:pt x="186" y="29"/>
                                    </a:lnTo>
                                    <a:lnTo>
                                      <a:pt x="185" y="40"/>
                                    </a:lnTo>
                                    <a:lnTo>
                                      <a:pt x="187" y="53"/>
                                    </a:lnTo>
                                    <a:lnTo>
                                      <a:pt x="204" y="54"/>
                                    </a:lnTo>
                                    <a:lnTo>
                                      <a:pt x="204" y="58"/>
                                    </a:lnTo>
                                    <a:lnTo>
                                      <a:pt x="191" y="63"/>
                                    </a:lnTo>
                                    <a:lnTo>
                                      <a:pt x="185" y="71"/>
                                    </a:lnTo>
                                    <a:lnTo>
                                      <a:pt x="160" y="84"/>
                                    </a:lnTo>
                                    <a:lnTo>
                                      <a:pt x="145" y="84"/>
                                    </a:lnTo>
                                    <a:lnTo>
                                      <a:pt x="135" y="75"/>
                                    </a:lnTo>
                                    <a:lnTo>
                                      <a:pt x="131" y="78"/>
                                    </a:lnTo>
                                    <a:lnTo>
                                      <a:pt x="123" y="61"/>
                                    </a:lnTo>
                                    <a:lnTo>
                                      <a:pt x="113" y="65"/>
                                    </a:lnTo>
                                    <a:lnTo>
                                      <a:pt x="109" y="61"/>
                                    </a:lnTo>
                                    <a:lnTo>
                                      <a:pt x="107" y="66"/>
                                    </a:lnTo>
                                    <a:lnTo>
                                      <a:pt x="77" y="66"/>
                                    </a:lnTo>
                                    <a:lnTo>
                                      <a:pt x="78" y="78"/>
                                    </a:lnTo>
                                    <a:lnTo>
                                      <a:pt x="87" y="79"/>
                                    </a:lnTo>
                                    <a:lnTo>
                                      <a:pt x="91" y="88"/>
                                    </a:lnTo>
                                    <a:lnTo>
                                      <a:pt x="73" y="89"/>
                                    </a:lnTo>
                                    <a:lnTo>
                                      <a:pt x="73" y="103"/>
                                    </a:lnTo>
                                    <a:lnTo>
                                      <a:pt x="82" y="110"/>
                                    </a:lnTo>
                                    <a:lnTo>
                                      <a:pt x="86" y="124"/>
                                    </a:lnTo>
                                    <a:lnTo>
                                      <a:pt x="74" y="179"/>
                                    </a:lnTo>
                                    <a:lnTo>
                                      <a:pt x="43" y="188"/>
                                    </a:lnTo>
                                    <a:lnTo>
                                      <a:pt x="27" y="197"/>
                                    </a:lnTo>
                                    <a:lnTo>
                                      <a:pt x="15" y="213"/>
                                    </a:lnTo>
                                    <a:lnTo>
                                      <a:pt x="14" y="226"/>
                                    </a:lnTo>
                                    <a:lnTo>
                                      <a:pt x="7" y="230"/>
                                    </a:lnTo>
                                    <a:lnTo>
                                      <a:pt x="0" y="246"/>
                                    </a:lnTo>
                                    <a:lnTo>
                                      <a:pt x="5" y="259"/>
                                    </a:lnTo>
                                    <a:lnTo>
                                      <a:pt x="18" y="272"/>
                                    </a:lnTo>
                                    <a:lnTo>
                                      <a:pt x="17" y="281"/>
                                    </a:lnTo>
                                    <a:lnTo>
                                      <a:pt x="28" y="282"/>
                                    </a:lnTo>
                                    <a:lnTo>
                                      <a:pt x="33" y="291"/>
                                    </a:lnTo>
                                    <a:lnTo>
                                      <a:pt x="43" y="292"/>
                                    </a:lnTo>
                                    <a:lnTo>
                                      <a:pt x="64" y="279"/>
                                    </a:lnTo>
                                    <a:lnTo>
                                      <a:pt x="64" y="310"/>
                                    </a:lnTo>
                                    <a:lnTo>
                                      <a:pt x="67" y="313"/>
                                    </a:lnTo>
                                    <a:lnTo>
                                      <a:pt x="81" y="310"/>
                                    </a:lnTo>
                                    <a:lnTo>
                                      <a:pt x="106" y="313"/>
                                    </a:lnTo>
                                    <a:lnTo>
                                      <a:pt x="121" y="305"/>
                                    </a:lnTo>
                                    <a:lnTo>
                                      <a:pt x="138" y="289"/>
                                    </a:lnTo>
                                    <a:lnTo>
                                      <a:pt x="162" y="286"/>
                                    </a:lnTo>
                                    <a:lnTo>
                                      <a:pt x="166" y="296"/>
                                    </a:lnTo>
                                    <a:lnTo>
                                      <a:pt x="163" y="318"/>
                                    </a:lnTo>
                                    <a:lnTo>
                                      <a:pt x="167" y="330"/>
                                    </a:lnTo>
                                    <a:lnTo>
                                      <a:pt x="180" y="339"/>
                                    </a:lnTo>
                                    <a:lnTo>
                                      <a:pt x="204" y="343"/>
                                    </a:lnTo>
                                    <a:lnTo>
                                      <a:pt x="209" y="350"/>
                                    </a:lnTo>
                                    <a:lnTo>
                                      <a:pt x="225" y="354"/>
                                    </a:lnTo>
                                    <a:lnTo>
                                      <a:pt x="233" y="360"/>
                                    </a:lnTo>
                                    <a:lnTo>
                                      <a:pt x="245" y="360"/>
                                    </a:lnTo>
                                    <a:lnTo>
                                      <a:pt x="253" y="364"/>
                                    </a:lnTo>
                                    <a:lnTo>
                                      <a:pt x="263" y="385"/>
                                    </a:lnTo>
                                    <a:lnTo>
                                      <a:pt x="259" y="397"/>
                                    </a:lnTo>
                                    <a:lnTo>
                                      <a:pt x="266" y="416"/>
                                    </a:lnTo>
                                    <a:lnTo>
                                      <a:pt x="299" y="418"/>
                                    </a:lnTo>
                                    <a:lnTo>
                                      <a:pt x="299" y="436"/>
                                    </a:lnTo>
                                    <a:lnTo>
                                      <a:pt x="307" y="439"/>
                                    </a:lnTo>
                                    <a:lnTo>
                                      <a:pt x="313" y="454"/>
                                    </a:lnTo>
                                    <a:lnTo>
                                      <a:pt x="309" y="493"/>
                                    </a:lnTo>
                                    <a:lnTo>
                                      <a:pt x="305" y="495"/>
                                    </a:lnTo>
                                    <a:lnTo>
                                      <a:pt x="309" y="534"/>
                                    </a:lnTo>
                                    <a:lnTo>
                                      <a:pt x="325" y="539"/>
                                    </a:lnTo>
                                    <a:lnTo>
                                      <a:pt x="338" y="536"/>
                                    </a:lnTo>
                                    <a:lnTo>
                                      <a:pt x="349" y="540"/>
                                    </a:lnTo>
                                    <a:lnTo>
                                      <a:pt x="356" y="572"/>
                                    </a:lnTo>
                                    <a:lnTo>
                                      <a:pt x="377" y="573"/>
                                    </a:lnTo>
                                    <a:lnTo>
                                      <a:pt x="378" y="585"/>
                                    </a:lnTo>
                                    <a:lnTo>
                                      <a:pt x="374" y="609"/>
                                    </a:lnTo>
                                    <a:close/>
                                  </a:path>
                                </a:pathLst>
                              </a:custGeom>
                              <a:solidFill>
                                <a:srgbClr val="008080"/>
                              </a:solidFill>
                              <a:ln w="6350">
                                <a:solidFill>
                                  <a:schemeClr val="bg1"/>
                                </a:solidFill>
                                <a:round/>
                                <a:headEnd/>
                                <a:tailEnd/>
                              </a:ln>
                            </p:spPr>
                            <p:txBody>
                              <a:bodyPr/>
                              <a:lstStyle/>
                              <a:p>
                                <a:pPr>
                                  <a:defRPr/>
                                </a:pPr>
                                <a:endParaRPr lang="en-US" dirty="0">
                                  <a:latin typeface="Calibri" pitchFamily="34" charset="0"/>
                                  <a:cs typeface="Arial" charset="0"/>
                                </a:endParaRPr>
                              </a:p>
                            </p:txBody>
                          </p:sp>
                          <p:grpSp>
                            <p:nvGrpSpPr>
                              <p:cNvPr id="18" name="Group 1828"/>
                              <p:cNvGrpSpPr>
                                <a:grpSpLocks/>
                              </p:cNvGrpSpPr>
                              <p:nvPr/>
                            </p:nvGrpSpPr>
                            <p:grpSpPr bwMode="auto">
                              <a:xfrm>
                                <a:off x="3585" y="4203"/>
                                <a:ext cx="53" cy="44"/>
                                <a:chOff x="3585" y="4203"/>
                                <a:chExt cx="53" cy="44"/>
                              </a:xfrm>
                              <a:grpFill/>
                            </p:grpSpPr>
                            <p:sp>
                              <p:nvSpPr>
                                <p:cNvPr id="327450" name="Freeform 1829"/>
                                <p:cNvSpPr>
                                  <a:spLocks/>
                                </p:cNvSpPr>
                                <p:nvPr/>
                              </p:nvSpPr>
                              <p:spPr bwMode="auto">
                                <a:xfrm>
                                  <a:off x="3595" y="4215"/>
                                  <a:ext cx="43" cy="32"/>
                                </a:xfrm>
                                <a:custGeom>
                                  <a:avLst/>
                                  <a:gdLst>
                                    <a:gd name="T0" fmla="*/ 43 w 43"/>
                                    <a:gd name="T1" fmla="*/ 3 h 32"/>
                                    <a:gd name="T2" fmla="*/ 41 w 43"/>
                                    <a:gd name="T3" fmla="*/ 13 h 32"/>
                                    <a:gd name="T4" fmla="*/ 30 w 43"/>
                                    <a:gd name="T5" fmla="*/ 27 h 32"/>
                                    <a:gd name="T6" fmla="*/ 15 w 43"/>
                                    <a:gd name="T7" fmla="*/ 32 h 32"/>
                                    <a:gd name="T8" fmla="*/ 1 w 43"/>
                                    <a:gd name="T9" fmla="*/ 28 h 32"/>
                                    <a:gd name="T10" fmla="*/ 0 w 43"/>
                                    <a:gd name="T11" fmla="*/ 6 h 32"/>
                                    <a:gd name="T12" fmla="*/ 6 w 43"/>
                                    <a:gd name="T13" fmla="*/ 2 h 32"/>
                                    <a:gd name="T14" fmla="*/ 34 w 43"/>
                                    <a:gd name="T15" fmla="*/ 0 h 32"/>
                                    <a:gd name="T16" fmla="*/ 43 w 43"/>
                                    <a:gd name="T17" fmla="*/ 3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32"/>
                                    <a:gd name="T29" fmla="*/ 43 w 43"/>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32">
                                      <a:moveTo>
                                        <a:pt x="43" y="3"/>
                                      </a:moveTo>
                                      <a:lnTo>
                                        <a:pt x="41" y="13"/>
                                      </a:lnTo>
                                      <a:lnTo>
                                        <a:pt x="30" y="27"/>
                                      </a:lnTo>
                                      <a:lnTo>
                                        <a:pt x="15" y="32"/>
                                      </a:lnTo>
                                      <a:lnTo>
                                        <a:pt x="1" y="28"/>
                                      </a:lnTo>
                                      <a:lnTo>
                                        <a:pt x="0" y="6"/>
                                      </a:lnTo>
                                      <a:lnTo>
                                        <a:pt x="6" y="2"/>
                                      </a:lnTo>
                                      <a:lnTo>
                                        <a:pt x="34" y="0"/>
                                      </a:lnTo>
                                      <a:lnTo>
                                        <a:pt x="43" y="3"/>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51" name="Freeform 1830"/>
                                <p:cNvSpPr>
                                  <a:spLocks/>
                                </p:cNvSpPr>
                                <p:nvPr/>
                              </p:nvSpPr>
                              <p:spPr bwMode="auto">
                                <a:xfrm>
                                  <a:off x="3585" y="4213"/>
                                  <a:ext cx="10" cy="14"/>
                                </a:xfrm>
                                <a:custGeom>
                                  <a:avLst/>
                                  <a:gdLst>
                                    <a:gd name="T0" fmla="*/ 10 w 10"/>
                                    <a:gd name="T1" fmla="*/ 5 h 14"/>
                                    <a:gd name="T2" fmla="*/ 2 w 10"/>
                                    <a:gd name="T3" fmla="*/ 14 h 14"/>
                                    <a:gd name="T4" fmla="*/ 0 w 10"/>
                                    <a:gd name="T5" fmla="*/ 9 h 14"/>
                                    <a:gd name="T6" fmla="*/ 5 w 10"/>
                                    <a:gd name="T7" fmla="*/ 3 h 14"/>
                                    <a:gd name="T8" fmla="*/ 10 w 10"/>
                                    <a:gd name="T9" fmla="*/ 0 h 14"/>
                                    <a:gd name="T10" fmla="*/ 6 w 10"/>
                                    <a:gd name="T11" fmla="*/ 4 h 14"/>
                                    <a:gd name="T12" fmla="*/ 10 w 10"/>
                                    <a:gd name="T13" fmla="*/ 5 h 14"/>
                                    <a:gd name="T14" fmla="*/ 0 60000 65536"/>
                                    <a:gd name="T15" fmla="*/ 0 60000 65536"/>
                                    <a:gd name="T16" fmla="*/ 0 60000 65536"/>
                                    <a:gd name="T17" fmla="*/ 0 60000 65536"/>
                                    <a:gd name="T18" fmla="*/ 0 60000 65536"/>
                                    <a:gd name="T19" fmla="*/ 0 60000 65536"/>
                                    <a:gd name="T20" fmla="*/ 0 60000 65536"/>
                                    <a:gd name="T21" fmla="*/ 0 w 10"/>
                                    <a:gd name="T22" fmla="*/ 0 h 14"/>
                                    <a:gd name="T23" fmla="*/ 10 w 10"/>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4">
                                      <a:moveTo>
                                        <a:pt x="10" y="5"/>
                                      </a:moveTo>
                                      <a:lnTo>
                                        <a:pt x="2" y="14"/>
                                      </a:lnTo>
                                      <a:lnTo>
                                        <a:pt x="0" y="9"/>
                                      </a:lnTo>
                                      <a:lnTo>
                                        <a:pt x="5" y="3"/>
                                      </a:lnTo>
                                      <a:lnTo>
                                        <a:pt x="10" y="0"/>
                                      </a:lnTo>
                                      <a:lnTo>
                                        <a:pt x="6" y="4"/>
                                      </a:lnTo>
                                      <a:lnTo>
                                        <a:pt x="10" y="5"/>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52" name="Freeform 1831"/>
                                <p:cNvSpPr>
                                  <a:spLocks/>
                                </p:cNvSpPr>
                                <p:nvPr/>
                              </p:nvSpPr>
                              <p:spPr bwMode="auto">
                                <a:xfrm>
                                  <a:off x="3613" y="4210"/>
                                  <a:ext cx="5" cy="5"/>
                                </a:xfrm>
                                <a:custGeom>
                                  <a:avLst/>
                                  <a:gdLst>
                                    <a:gd name="T0" fmla="*/ 5 w 5"/>
                                    <a:gd name="T1" fmla="*/ 3 h 5"/>
                                    <a:gd name="T2" fmla="*/ 0 w 5"/>
                                    <a:gd name="T3" fmla="*/ 5 h 5"/>
                                    <a:gd name="T4" fmla="*/ 3 w 5"/>
                                    <a:gd name="T5" fmla="*/ 0 h 5"/>
                                    <a:gd name="T6" fmla="*/ 5 w 5"/>
                                    <a:gd name="T7" fmla="*/ 3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5" y="3"/>
                                      </a:moveTo>
                                      <a:lnTo>
                                        <a:pt x="0" y="5"/>
                                      </a:lnTo>
                                      <a:lnTo>
                                        <a:pt x="3" y="0"/>
                                      </a:lnTo>
                                      <a:lnTo>
                                        <a:pt x="5" y="3"/>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53" name="Freeform 1832"/>
                                <p:cNvSpPr>
                                  <a:spLocks/>
                                </p:cNvSpPr>
                                <p:nvPr/>
                              </p:nvSpPr>
                              <p:spPr bwMode="auto">
                                <a:xfrm>
                                  <a:off x="3599" y="4203"/>
                                  <a:ext cx="11" cy="9"/>
                                </a:xfrm>
                                <a:custGeom>
                                  <a:avLst/>
                                  <a:gdLst>
                                    <a:gd name="T0" fmla="*/ 4 w 11"/>
                                    <a:gd name="T1" fmla="*/ 0 h 9"/>
                                    <a:gd name="T2" fmla="*/ 0 w 11"/>
                                    <a:gd name="T3" fmla="*/ 3 h 9"/>
                                    <a:gd name="T4" fmla="*/ 2 w 11"/>
                                    <a:gd name="T5" fmla="*/ 8 h 9"/>
                                    <a:gd name="T6" fmla="*/ 11 w 11"/>
                                    <a:gd name="T7" fmla="*/ 9 h 9"/>
                                    <a:gd name="T8" fmla="*/ 4 w 11"/>
                                    <a:gd name="T9" fmla="*/ 0 h 9"/>
                                    <a:gd name="T10" fmla="*/ 0 60000 65536"/>
                                    <a:gd name="T11" fmla="*/ 0 60000 65536"/>
                                    <a:gd name="T12" fmla="*/ 0 60000 65536"/>
                                    <a:gd name="T13" fmla="*/ 0 60000 65536"/>
                                    <a:gd name="T14" fmla="*/ 0 60000 65536"/>
                                    <a:gd name="T15" fmla="*/ 0 w 11"/>
                                    <a:gd name="T16" fmla="*/ 0 h 9"/>
                                    <a:gd name="T17" fmla="*/ 11 w 11"/>
                                    <a:gd name="T18" fmla="*/ 9 h 9"/>
                                  </a:gdLst>
                                  <a:ahLst/>
                                  <a:cxnLst>
                                    <a:cxn ang="T10">
                                      <a:pos x="T0" y="T1"/>
                                    </a:cxn>
                                    <a:cxn ang="T11">
                                      <a:pos x="T2" y="T3"/>
                                    </a:cxn>
                                    <a:cxn ang="T12">
                                      <a:pos x="T4" y="T5"/>
                                    </a:cxn>
                                    <a:cxn ang="T13">
                                      <a:pos x="T6" y="T7"/>
                                    </a:cxn>
                                    <a:cxn ang="T14">
                                      <a:pos x="T8" y="T9"/>
                                    </a:cxn>
                                  </a:cxnLst>
                                  <a:rect l="T15" t="T16" r="T17" b="T18"/>
                                  <a:pathLst>
                                    <a:path w="11" h="9">
                                      <a:moveTo>
                                        <a:pt x="4" y="0"/>
                                      </a:moveTo>
                                      <a:lnTo>
                                        <a:pt x="0" y="3"/>
                                      </a:lnTo>
                                      <a:lnTo>
                                        <a:pt x="2" y="8"/>
                                      </a:lnTo>
                                      <a:lnTo>
                                        <a:pt x="11" y="9"/>
                                      </a:lnTo>
                                      <a:lnTo>
                                        <a:pt x="4"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grpSp>
                        </p:grpSp>
                        <p:grpSp>
                          <p:nvGrpSpPr>
                            <p:cNvPr id="19" name="Group 1833"/>
                            <p:cNvGrpSpPr>
                              <a:grpSpLocks/>
                            </p:cNvGrpSpPr>
                            <p:nvPr/>
                          </p:nvGrpSpPr>
                          <p:grpSpPr bwMode="auto">
                            <a:xfrm>
                              <a:off x="2289" y="3268"/>
                              <a:ext cx="123" cy="709"/>
                              <a:chOff x="3110" y="4556"/>
                              <a:chExt cx="166" cy="956"/>
                            </a:xfrm>
                            <a:grpFill/>
                          </p:grpSpPr>
                          <p:sp>
                            <p:nvSpPr>
                              <p:cNvPr id="327455" name="Freeform 1834"/>
                              <p:cNvSpPr>
                                <a:spLocks/>
                              </p:cNvSpPr>
                              <p:nvPr/>
                            </p:nvSpPr>
                            <p:spPr bwMode="auto">
                              <a:xfrm>
                                <a:off x="3110" y="4556"/>
                                <a:ext cx="165" cy="892"/>
                              </a:xfrm>
                              <a:custGeom>
                                <a:avLst/>
                                <a:gdLst>
                                  <a:gd name="T0" fmla="*/ 105 w 165"/>
                                  <a:gd name="T1" fmla="*/ 82 h 892"/>
                                  <a:gd name="T2" fmla="*/ 98 w 165"/>
                                  <a:gd name="T3" fmla="*/ 159 h 892"/>
                                  <a:gd name="T4" fmla="*/ 79 w 165"/>
                                  <a:gd name="T5" fmla="*/ 238 h 892"/>
                                  <a:gd name="T6" fmla="*/ 74 w 165"/>
                                  <a:gd name="T7" fmla="*/ 277 h 892"/>
                                  <a:gd name="T8" fmla="*/ 51 w 165"/>
                                  <a:gd name="T9" fmla="*/ 418 h 892"/>
                                  <a:gd name="T10" fmla="*/ 38 w 165"/>
                                  <a:gd name="T11" fmla="*/ 433 h 892"/>
                                  <a:gd name="T12" fmla="*/ 37 w 165"/>
                                  <a:gd name="T13" fmla="*/ 497 h 892"/>
                                  <a:gd name="T14" fmla="*/ 51 w 165"/>
                                  <a:gd name="T15" fmla="*/ 539 h 892"/>
                                  <a:gd name="T16" fmla="*/ 61 w 165"/>
                                  <a:gd name="T17" fmla="*/ 551 h 892"/>
                                  <a:gd name="T18" fmla="*/ 56 w 165"/>
                                  <a:gd name="T19" fmla="*/ 561 h 892"/>
                                  <a:gd name="T20" fmla="*/ 56 w 165"/>
                                  <a:gd name="T21" fmla="*/ 577 h 892"/>
                                  <a:gd name="T22" fmla="*/ 46 w 165"/>
                                  <a:gd name="T23" fmla="*/ 608 h 892"/>
                                  <a:gd name="T24" fmla="*/ 43 w 165"/>
                                  <a:gd name="T25" fmla="*/ 632 h 892"/>
                                  <a:gd name="T26" fmla="*/ 41 w 165"/>
                                  <a:gd name="T27" fmla="*/ 645 h 892"/>
                                  <a:gd name="T28" fmla="*/ 42 w 165"/>
                                  <a:gd name="T29" fmla="*/ 650 h 892"/>
                                  <a:gd name="T30" fmla="*/ 38 w 165"/>
                                  <a:gd name="T31" fmla="*/ 664 h 892"/>
                                  <a:gd name="T32" fmla="*/ 34 w 165"/>
                                  <a:gd name="T33" fmla="*/ 673 h 892"/>
                                  <a:gd name="T34" fmla="*/ 28 w 165"/>
                                  <a:gd name="T35" fmla="*/ 668 h 892"/>
                                  <a:gd name="T36" fmla="*/ 12 w 165"/>
                                  <a:gd name="T37" fmla="*/ 655 h 892"/>
                                  <a:gd name="T38" fmla="*/ 0 w 165"/>
                                  <a:gd name="T39" fmla="*/ 681 h 892"/>
                                  <a:gd name="T40" fmla="*/ 9 w 165"/>
                                  <a:gd name="T41" fmla="*/ 675 h 892"/>
                                  <a:gd name="T42" fmla="*/ 31 w 165"/>
                                  <a:gd name="T43" fmla="*/ 687 h 892"/>
                                  <a:gd name="T44" fmla="*/ 23 w 165"/>
                                  <a:gd name="T45" fmla="*/ 699 h 892"/>
                                  <a:gd name="T46" fmla="*/ 34 w 165"/>
                                  <a:gd name="T47" fmla="*/ 706 h 892"/>
                                  <a:gd name="T48" fmla="*/ 28 w 165"/>
                                  <a:gd name="T49" fmla="*/ 722 h 892"/>
                                  <a:gd name="T50" fmla="*/ 33 w 165"/>
                                  <a:gd name="T51" fmla="*/ 726 h 892"/>
                                  <a:gd name="T52" fmla="*/ 27 w 165"/>
                                  <a:gd name="T53" fmla="*/ 757 h 892"/>
                                  <a:gd name="T54" fmla="*/ 34 w 165"/>
                                  <a:gd name="T55" fmla="*/ 762 h 892"/>
                                  <a:gd name="T56" fmla="*/ 33 w 165"/>
                                  <a:gd name="T57" fmla="*/ 789 h 892"/>
                                  <a:gd name="T58" fmla="*/ 36 w 165"/>
                                  <a:gd name="T59" fmla="*/ 796 h 892"/>
                                  <a:gd name="T60" fmla="*/ 30 w 165"/>
                                  <a:gd name="T61" fmla="*/ 808 h 892"/>
                                  <a:gd name="T62" fmla="*/ 44 w 165"/>
                                  <a:gd name="T63" fmla="*/ 837 h 892"/>
                                  <a:gd name="T64" fmla="*/ 51 w 165"/>
                                  <a:gd name="T65" fmla="*/ 831 h 892"/>
                                  <a:gd name="T66" fmla="*/ 51 w 165"/>
                                  <a:gd name="T67" fmla="*/ 821 h 892"/>
                                  <a:gd name="T68" fmla="*/ 62 w 165"/>
                                  <a:gd name="T69" fmla="*/ 844 h 892"/>
                                  <a:gd name="T70" fmla="*/ 87 w 165"/>
                                  <a:gd name="T71" fmla="*/ 863 h 892"/>
                                  <a:gd name="T72" fmla="*/ 67 w 165"/>
                                  <a:gd name="T73" fmla="*/ 876 h 892"/>
                                  <a:gd name="T74" fmla="*/ 77 w 165"/>
                                  <a:gd name="T75" fmla="*/ 892 h 892"/>
                                  <a:gd name="T76" fmla="*/ 123 w 165"/>
                                  <a:gd name="T77" fmla="*/ 842 h 892"/>
                                  <a:gd name="T78" fmla="*/ 68 w 165"/>
                                  <a:gd name="T79" fmla="*/ 835 h 892"/>
                                  <a:gd name="T80" fmla="*/ 44 w 165"/>
                                  <a:gd name="T81" fmla="*/ 799 h 892"/>
                                  <a:gd name="T82" fmla="*/ 59 w 165"/>
                                  <a:gd name="T83" fmla="*/ 740 h 892"/>
                                  <a:gd name="T84" fmla="*/ 76 w 165"/>
                                  <a:gd name="T85" fmla="*/ 677 h 892"/>
                                  <a:gd name="T86" fmla="*/ 71 w 165"/>
                                  <a:gd name="T87" fmla="*/ 625 h 892"/>
                                  <a:gd name="T88" fmla="*/ 72 w 165"/>
                                  <a:gd name="T89" fmla="*/ 614 h 892"/>
                                  <a:gd name="T90" fmla="*/ 76 w 165"/>
                                  <a:gd name="T91" fmla="*/ 547 h 892"/>
                                  <a:gd name="T92" fmla="*/ 82 w 165"/>
                                  <a:gd name="T93" fmla="*/ 475 h 892"/>
                                  <a:gd name="T94" fmla="*/ 87 w 165"/>
                                  <a:gd name="T95" fmla="*/ 419 h 892"/>
                                  <a:gd name="T96" fmla="*/ 111 w 165"/>
                                  <a:gd name="T97" fmla="*/ 359 h 892"/>
                                  <a:gd name="T98" fmla="*/ 98 w 165"/>
                                  <a:gd name="T99" fmla="*/ 291 h 892"/>
                                  <a:gd name="T100" fmla="*/ 117 w 165"/>
                                  <a:gd name="T101" fmla="*/ 221 h 892"/>
                                  <a:gd name="T102" fmla="*/ 141 w 165"/>
                                  <a:gd name="T103" fmla="*/ 195 h 892"/>
                                  <a:gd name="T104" fmla="*/ 161 w 165"/>
                                  <a:gd name="T105" fmla="*/ 133 h 892"/>
                                  <a:gd name="T106" fmla="*/ 147 w 165"/>
                                  <a:gd name="T107" fmla="*/ 107 h 892"/>
                                  <a:gd name="T108" fmla="*/ 132 w 165"/>
                                  <a:gd name="T109" fmla="*/ 48 h 892"/>
                                  <a:gd name="T110" fmla="*/ 127 w 165"/>
                                  <a:gd name="T111" fmla="*/ 28 h 892"/>
                                  <a:gd name="T112" fmla="*/ 111 w 165"/>
                                  <a:gd name="T113" fmla="*/ 9 h 8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5"/>
                                  <a:gd name="T172" fmla="*/ 0 h 892"/>
                                  <a:gd name="T173" fmla="*/ 165 w 165"/>
                                  <a:gd name="T174" fmla="*/ 892 h 89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5" h="892">
                                    <a:moveTo>
                                      <a:pt x="97" y="13"/>
                                    </a:moveTo>
                                    <a:lnTo>
                                      <a:pt x="103" y="49"/>
                                    </a:lnTo>
                                    <a:lnTo>
                                      <a:pt x="105" y="82"/>
                                    </a:lnTo>
                                    <a:lnTo>
                                      <a:pt x="102" y="109"/>
                                    </a:lnTo>
                                    <a:lnTo>
                                      <a:pt x="96" y="118"/>
                                    </a:lnTo>
                                    <a:lnTo>
                                      <a:pt x="98" y="159"/>
                                    </a:lnTo>
                                    <a:lnTo>
                                      <a:pt x="93" y="171"/>
                                    </a:lnTo>
                                    <a:lnTo>
                                      <a:pt x="93" y="193"/>
                                    </a:lnTo>
                                    <a:lnTo>
                                      <a:pt x="79" y="238"/>
                                    </a:lnTo>
                                    <a:lnTo>
                                      <a:pt x="82" y="260"/>
                                    </a:lnTo>
                                    <a:lnTo>
                                      <a:pt x="76" y="269"/>
                                    </a:lnTo>
                                    <a:lnTo>
                                      <a:pt x="74" y="277"/>
                                    </a:lnTo>
                                    <a:lnTo>
                                      <a:pt x="79" y="318"/>
                                    </a:lnTo>
                                    <a:lnTo>
                                      <a:pt x="76" y="349"/>
                                    </a:lnTo>
                                    <a:lnTo>
                                      <a:pt x="51" y="418"/>
                                    </a:lnTo>
                                    <a:lnTo>
                                      <a:pt x="46" y="418"/>
                                    </a:lnTo>
                                    <a:lnTo>
                                      <a:pt x="47" y="429"/>
                                    </a:lnTo>
                                    <a:lnTo>
                                      <a:pt x="38" y="433"/>
                                    </a:lnTo>
                                    <a:lnTo>
                                      <a:pt x="38" y="464"/>
                                    </a:lnTo>
                                    <a:lnTo>
                                      <a:pt x="43" y="487"/>
                                    </a:lnTo>
                                    <a:lnTo>
                                      <a:pt x="37" y="497"/>
                                    </a:lnTo>
                                    <a:lnTo>
                                      <a:pt x="33" y="535"/>
                                    </a:lnTo>
                                    <a:lnTo>
                                      <a:pt x="42" y="545"/>
                                    </a:lnTo>
                                    <a:lnTo>
                                      <a:pt x="51" y="539"/>
                                    </a:lnTo>
                                    <a:lnTo>
                                      <a:pt x="64" y="541"/>
                                    </a:lnTo>
                                    <a:lnTo>
                                      <a:pt x="54" y="550"/>
                                    </a:lnTo>
                                    <a:lnTo>
                                      <a:pt x="61" y="551"/>
                                    </a:lnTo>
                                    <a:lnTo>
                                      <a:pt x="62" y="563"/>
                                    </a:lnTo>
                                    <a:lnTo>
                                      <a:pt x="59" y="559"/>
                                    </a:lnTo>
                                    <a:lnTo>
                                      <a:pt x="56" y="561"/>
                                    </a:lnTo>
                                    <a:lnTo>
                                      <a:pt x="59" y="566"/>
                                    </a:lnTo>
                                    <a:lnTo>
                                      <a:pt x="54" y="570"/>
                                    </a:lnTo>
                                    <a:lnTo>
                                      <a:pt x="56" y="577"/>
                                    </a:lnTo>
                                    <a:lnTo>
                                      <a:pt x="49" y="590"/>
                                    </a:lnTo>
                                    <a:lnTo>
                                      <a:pt x="53" y="598"/>
                                    </a:lnTo>
                                    <a:lnTo>
                                      <a:pt x="46" y="608"/>
                                    </a:lnTo>
                                    <a:lnTo>
                                      <a:pt x="56" y="615"/>
                                    </a:lnTo>
                                    <a:lnTo>
                                      <a:pt x="57" y="625"/>
                                    </a:lnTo>
                                    <a:lnTo>
                                      <a:pt x="43" y="632"/>
                                    </a:lnTo>
                                    <a:lnTo>
                                      <a:pt x="43" y="639"/>
                                    </a:lnTo>
                                    <a:lnTo>
                                      <a:pt x="48" y="642"/>
                                    </a:lnTo>
                                    <a:lnTo>
                                      <a:pt x="41" y="645"/>
                                    </a:lnTo>
                                    <a:lnTo>
                                      <a:pt x="39" y="648"/>
                                    </a:lnTo>
                                    <a:lnTo>
                                      <a:pt x="47" y="646"/>
                                    </a:lnTo>
                                    <a:lnTo>
                                      <a:pt x="42" y="650"/>
                                    </a:lnTo>
                                    <a:lnTo>
                                      <a:pt x="46" y="651"/>
                                    </a:lnTo>
                                    <a:lnTo>
                                      <a:pt x="39" y="655"/>
                                    </a:lnTo>
                                    <a:lnTo>
                                      <a:pt x="38" y="664"/>
                                    </a:lnTo>
                                    <a:lnTo>
                                      <a:pt x="44" y="658"/>
                                    </a:lnTo>
                                    <a:lnTo>
                                      <a:pt x="42" y="665"/>
                                    </a:lnTo>
                                    <a:lnTo>
                                      <a:pt x="34" y="673"/>
                                    </a:lnTo>
                                    <a:lnTo>
                                      <a:pt x="34" y="665"/>
                                    </a:lnTo>
                                    <a:lnTo>
                                      <a:pt x="31" y="670"/>
                                    </a:lnTo>
                                    <a:lnTo>
                                      <a:pt x="28" y="668"/>
                                    </a:lnTo>
                                    <a:lnTo>
                                      <a:pt x="30" y="663"/>
                                    </a:lnTo>
                                    <a:lnTo>
                                      <a:pt x="27" y="655"/>
                                    </a:lnTo>
                                    <a:lnTo>
                                      <a:pt x="12" y="655"/>
                                    </a:lnTo>
                                    <a:lnTo>
                                      <a:pt x="17" y="664"/>
                                    </a:lnTo>
                                    <a:lnTo>
                                      <a:pt x="2" y="674"/>
                                    </a:lnTo>
                                    <a:lnTo>
                                      <a:pt x="0" y="681"/>
                                    </a:lnTo>
                                    <a:lnTo>
                                      <a:pt x="5" y="685"/>
                                    </a:lnTo>
                                    <a:lnTo>
                                      <a:pt x="4" y="678"/>
                                    </a:lnTo>
                                    <a:lnTo>
                                      <a:pt x="9" y="675"/>
                                    </a:lnTo>
                                    <a:lnTo>
                                      <a:pt x="18" y="681"/>
                                    </a:lnTo>
                                    <a:lnTo>
                                      <a:pt x="27" y="680"/>
                                    </a:lnTo>
                                    <a:lnTo>
                                      <a:pt x="31" y="687"/>
                                    </a:lnTo>
                                    <a:lnTo>
                                      <a:pt x="29" y="690"/>
                                    </a:lnTo>
                                    <a:lnTo>
                                      <a:pt x="31" y="693"/>
                                    </a:lnTo>
                                    <a:lnTo>
                                      <a:pt x="23" y="699"/>
                                    </a:lnTo>
                                    <a:lnTo>
                                      <a:pt x="31" y="703"/>
                                    </a:lnTo>
                                    <a:lnTo>
                                      <a:pt x="30" y="708"/>
                                    </a:lnTo>
                                    <a:lnTo>
                                      <a:pt x="34" y="706"/>
                                    </a:lnTo>
                                    <a:lnTo>
                                      <a:pt x="43" y="720"/>
                                    </a:lnTo>
                                    <a:lnTo>
                                      <a:pt x="29" y="716"/>
                                    </a:lnTo>
                                    <a:lnTo>
                                      <a:pt x="28" y="722"/>
                                    </a:lnTo>
                                    <a:lnTo>
                                      <a:pt x="22" y="714"/>
                                    </a:lnTo>
                                    <a:lnTo>
                                      <a:pt x="24" y="727"/>
                                    </a:lnTo>
                                    <a:lnTo>
                                      <a:pt x="33" y="726"/>
                                    </a:lnTo>
                                    <a:lnTo>
                                      <a:pt x="36" y="732"/>
                                    </a:lnTo>
                                    <a:lnTo>
                                      <a:pt x="27" y="729"/>
                                    </a:lnTo>
                                    <a:lnTo>
                                      <a:pt x="27" y="757"/>
                                    </a:lnTo>
                                    <a:lnTo>
                                      <a:pt x="34" y="748"/>
                                    </a:lnTo>
                                    <a:lnTo>
                                      <a:pt x="32" y="758"/>
                                    </a:lnTo>
                                    <a:lnTo>
                                      <a:pt x="34" y="762"/>
                                    </a:lnTo>
                                    <a:lnTo>
                                      <a:pt x="27" y="765"/>
                                    </a:lnTo>
                                    <a:lnTo>
                                      <a:pt x="20" y="778"/>
                                    </a:lnTo>
                                    <a:lnTo>
                                      <a:pt x="33" y="789"/>
                                    </a:lnTo>
                                    <a:lnTo>
                                      <a:pt x="29" y="792"/>
                                    </a:lnTo>
                                    <a:lnTo>
                                      <a:pt x="30" y="796"/>
                                    </a:lnTo>
                                    <a:lnTo>
                                      <a:pt x="36" y="796"/>
                                    </a:lnTo>
                                    <a:lnTo>
                                      <a:pt x="37" y="799"/>
                                    </a:lnTo>
                                    <a:lnTo>
                                      <a:pt x="30" y="801"/>
                                    </a:lnTo>
                                    <a:lnTo>
                                      <a:pt x="30" y="808"/>
                                    </a:lnTo>
                                    <a:lnTo>
                                      <a:pt x="38" y="816"/>
                                    </a:lnTo>
                                    <a:lnTo>
                                      <a:pt x="41" y="836"/>
                                    </a:lnTo>
                                    <a:lnTo>
                                      <a:pt x="44" y="837"/>
                                    </a:lnTo>
                                    <a:lnTo>
                                      <a:pt x="42" y="822"/>
                                    </a:lnTo>
                                    <a:lnTo>
                                      <a:pt x="48" y="836"/>
                                    </a:lnTo>
                                    <a:lnTo>
                                      <a:pt x="51" y="831"/>
                                    </a:lnTo>
                                    <a:lnTo>
                                      <a:pt x="48" y="826"/>
                                    </a:lnTo>
                                    <a:lnTo>
                                      <a:pt x="57" y="828"/>
                                    </a:lnTo>
                                    <a:lnTo>
                                      <a:pt x="51" y="821"/>
                                    </a:lnTo>
                                    <a:lnTo>
                                      <a:pt x="61" y="828"/>
                                    </a:lnTo>
                                    <a:lnTo>
                                      <a:pt x="57" y="835"/>
                                    </a:lnTo>
                                    <a:lnTo>
                                      <a:pt x="62" y="844"/>
                                    </a:lnTo>
                                    <a:lnTo>
                                      <a:pt x="56" y="854"/>
                                    </a:lnTo>
                                    <a:lnTo>
                                      <a:pt x="79" y="854"/>
                                    </a:lnTo>
                                    <a:lnTo>
                                      <a:pt x="87" y="863"/>
                                    </a:lnTo>
                                    <a:lnTo>
                                      <a:pt x="83" y="872"/>
                                    </a:lnTo>
                                    <a:lnTo>
                                      <a:pt x="68" y="881"/>
                                    </a:lnTo>
                                    <a:lnTo>
                                      <a:pt x="67" y="876"/>
                                    </a:lnTo>
                                    <a:lnTo>
                                      <a:pt x="64" y="877"/>
                                    </a:lnTo>
                                    <a:lnTo>
                                      <a:pt x="66" y="885"/>
                                    </a:lnTo>
                                    <a:lnTo>
                                      <a:pt x="77" y="892"/>
                                    </a:lnTo>
                                    <a:lnTo>
                                      <a:pt x="87" y="892"/>
                                    </a:lnTo>
                                    <a:lnTo>
                                      <a:pt x="92" y="860"/>
                                    </a:lnTo>
                                    <a:lnTo>
                                      <a:pt x="123" y="842"/>
                                    </a:lnTo>
                                    <a:lnTo>
                                      <a:pt x="141" y="845"/>
                                    </a:lnTo>
                                    <a:lnTo>
                                      <a:pt x="113" y="837"/>
                                    </a:lnTo>
                                    <a:lnTo>
                                      <a:pt x="68" y="835"/>
                                    </a:lnTo>
                                    <a:lnTo>
                                      <a:pt x="64" y="827"/>
                                    </a:lnTo>
                                    <a:lnTo>
                                      <a:pt x="63" y="796"/>
                                    </a:lnTo>
                                    <a:lnTo>
                                      <a:pt x="44" y="799"/>
                                    </a:lnTo>
                                    <a:lnTo>
                                      <a:pt x="43" y="779"/>
                                    </a:lnTo>
                                    <a:lnTo>
                                      <a:pt x="46" y="761"/>
                                    </a:lnTo>
                                    <a:lnTo>
                                      <a:pt x="59" y="740"/>
                                    </a:lnTo>
                                    <a:lnTo>
                                      <a:pt x="63" y="726"/>
                                    </a:lnTo>
                                    <a:lnTo>
                                      <a:pt x="62" y="706"/>
                                    </a:lnTo>
                                    <a:lnTo>
                                      <a:pt x="76" y="677"/>
                                    </a:lnTo>
                                    <a:lnTo>
                                      <a:pt x="77" y="646"/>
                                    </a:lnTo>
                                    <a:lnTo>
                                      <a:pt x="81" y="635"/>
                                    </a:lnTo>
                                    <a:lnTo>
                                      <a:pt x="71" y="625"/>
                                    </a:lnTo>
                                    <a:lnTo>
                                      <a:pt x="83" y="621"/>
                                    </a:lnTo>
                                    <a:lnTo>
                                      <a:pt x="81" y="616"/>
                                    </a:lnTo>
                                    <a:lnTo>
                                      <a:pt x="72" y="614"/>
                                    </a:lnTo>
                                    <a:lnTo>
                                      <a:pt x="73" y="601"/>
                                    </a:lnTo>
                                    <a:lnTo>
                                      <a:pt x="68" y="565"/>
                                    </a:lnTo>
                                    <a:lnTo>
                                      <a:pt x="76" y="547"/>
                                    </a:lnTo>
                                    <a:lnTo>
                                      <a:pt x="71" y="534"/>
                                    </a:lnTo>
                                    <a:lnTo>
                                      <a:pt x="74" y="502"/>
                                    </a:lnTo>
                                    <a:lnTo>
                                      <a:pt x="82" y="475"/>
                                    </a:lnTo>
                                    <a:lnTo>
                                      <a:pt x="87" y="464"/>
                                    </a:lnTo>
                                    <a:lnTo>
                                      <a:pt x="86" y="445"/>
                                    </a:lnTo>
                                    <a:lnTo>
                                      <a:pt x="87" y="419"/>
                                    </a:lnTo>
                                    <a:lnTo>
                                      <a:pt x="98" y="404"/>
                                    </a:lnTo>
                                    <a:lnTo>
                                      <a:pt x="97" y="384"/>
                                    </a:lnTo>
                                    <a:lnTo>
                                      <a:pt x="111" y="359"/>
                                    </a:lnTo>
                                    <a:lnTo>
                                      <a:pt x="108" y="340"/>
                                    </a:lnTo>
                                    <a:lnTo>
                                      <a:pt x="97" y="301"/>
                                    </a:lnTo>
                                    <a:lnTo>
                                      <a:pt x="98" y="291"/>
                                    </a:lnTo>
                                    <a:lnTo>
                                      <a:pt x="108" y="269"/>
                                    </a:lnTo>
                                    <a:lnTo>
                                      <a:pt x="110" y="248"/>
                                    </a:lnTo>
                                    <a:lnTo>
                                      <a:pt x="117" y="221"/>
                                    </a:lnTo>
                                    <a:lnTo>
                                      <a:pt x="126" y="211"/>
                                    </a:lnTo>
                                    <a:lnTo>
                                      <a:pt x="130" y="201"/>
                                    </a:lnTo>
                                    <a:lnTo>
                                      <a:pt x="141" y="195"/>
                                    </a:lnTo>
                                    <a:lnTo>
                                      <a:pt x="136" y="165"/>
                                    </a:lnTo>
                                    <a:lnTo>
                                      <a:pt x="138" y="143"/>
                                    </a:lnTo>
                                    <a:lnTo>
                                      <a:pt x="161" y="133"/>
                                    </a:lnTo>
                                    <a:lnTo>
                                      <a:pt x="165" y="117"/>
                                    </a:lnTo>
                                    <a:lnTo>
                                      <a:pt x="162" y="108"/>
                                    </a:lnTo>
                                    <a:lnTo>
                                      <a:pt x="147" y="107"/>
                                    </a:lnTo>
                                    <a:lnTo>
                                      <a:pt x="141" y="69"/>
                                    </a:lnTo>
                                    <a:lnTo>
                                      <a:pt x="131" y="54"/>
                                    </a:lnTo>
                                    <a:lnTo>
                                      <a:pt x="132" y="48"/>
                                    </a:lnTo>
                                    <a:lnTo>
                                      <a:pt x="136" y="45"/>
                                    </a:lnTo>
                                    <a:lnTo>
                                      <a:pt x="136" y="34"/>
                                    </a:lnTo>
                                    <a:lnTo>
                                      <a:pt x="127" y="28"/>
                                    </a:lnTo>
                                    <a:lnTo>
                                      <a:pt x="125" y="9"/>
                                    </a:lnTo>
                                    <a:lnTo>
                                      <a:pt x="116" y="0"/>
                                    </a:lnTo>
                                    <a:lnTo>
                                      <a:pt x="111" y="9"/>
                                    </a:lnTo>
                                    <a:lnTo>
                                      <a:pt x="97" y="13"/>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grpSp>
                            <p:nvGrpSpPr>
                              <p:cNvPr id="20" name="Group 1835"/>
                              <p:cNvGrpSpPr>
                                <a:grpSpLocks/>
                              </p:cNvGrpSpPr>
                              <p:nvPr/>
                            </p:nvGrpSpPr>
                            <p:grpSpPr bwMode="auto">
                              <a:xfrm>
                                <a:off x="3112" y="5099"/>
                                <a:ext cx="164" cy="413"/>
                                <a:chOff x="3112" y="5099"/>
                                <a:chExt cx="164" cy="413"/>
                              </a:xfrm>
                              <a:grpFill/>
                            </p:grpSpPr>
                            <p:sp>
                              <p:nvSpPr>
                                <p:cNvPr id="327457" name="Freeform 1836"/>
                                <p:cNvSpPr>
                                  <a:spLocks/>
                                </p:cNvSpPr>
                                <p:nvPr/>
                              </p:nvSpPr>
                              <p:spPr bwMode="auto">
                                <a:xfrm>
                                  <a:off x="3192" y="5406"/>
                                  <a:ext cx="54" cy="81"/>
                                </a:xfrm>
                                <a:custGeom>
                                  <a:avLst/>
                                  <a:gdLst>
                                    <a:gd name="T0" fmla="*/ 53 w 54"/>
                                    <a:gd name="T1" fmla="*/ 6 h 81"/>
                                    <a:gd name="T2" fmla="*/ 40 w 54"/>
                                    <a:gd name="T3" fmla="*/ 5 h 81"/>
                                    <a:gd name="T4" fmla="*/ 38 w 54"/>
                                    <a:gd name="T5" fmla="*/ 0 h 81"/>
                                    <a:gd name="T6" fmla="*/ 31 w 54"/>
                                    <a:gd name="T7" fmla="*/ 8 h 81"/>
                                    <a:gd name="T8" fmla="*/ 18 w 54"/>
                                    <a:gd name="T9" fmla="*/ 10 h 81"/>
                                    <a:gd name="T10" fmla="*/ 24 w 54"/>
                                    <a:gd name="T11" fmla="*/ 15 h 81"/>
                                    <a:gd name="T12" fmla="*/ 18 w 54"/>
                                    <a:gd name="T13" fmla="*/ 17 h 81"/>
                                    <a:gd name="T14" fmla="*/ 18 w 54"/>
                                    <a:gd name="T15" fmla="*/ 27 h 81"/>
                                    <a:gd name="T16" fmla="*/ 40 w 54"/>
                                    <a:gd name="T17" fmla="*/ 30 h 81"/>
                                    <a:gd name="T18" fmla="*/ 24 w 54"/>
                                    <a:gd name="T19" fmla="*/ 41 h 81"/>
                                    <a:gd name="T20" fmla="*/ 26 w 54"/>
                                    <a:gd name="T21" fmla="*/ 55 h 81"/>
                                    <a:gd name="T22" fmla="*/ 39 w 54"/>
                                    <a:gd name="T23" fmla="*/ 61 h 81"/>
                                    <a:gd name="T24" fmla="*/ 24 w 54"/>
                                    <a:gd name="T25" fmla="*/ 57 h 81"/>
                                    <a:gd name="T26" fmla="*/ 23 w 54"/>
                                    <a:gd name="T27" fmla="*/ 60 h 81"/>
                                    <a:gd name="T28" fmla="*/ 26 w 54"/>
                                    <a:gd name="T29" fmla="*/ 62 h 81"/>
                                    <a:gd name="T30" fmla="*/ 23 w 54"/>
                                    <a:gd name="T31" fmla="*/ 65 h 81"/>
                                    <a:gd name="T32" fmla="*/ 8 w 54"/>
                                    <a:gd name="T33" fmla="*/ 52 h 81"/>
                                    <a:gd name="T34" fmla="*/ 13 w 54"/>
                                    <a:gd name="T35" fmla="*/ 61 h 81"/>
                                    <a:gd name="T36" fmla="*/ 0 w 54"/>
                                    <a:gd name="T37" fmla="*/ 66 h 81"/>
                                    <a:gd name="T38" fmla="*/ 1 w 54"/>
                                    <a:gd name="T39" fmla="*/ 72 h 81"/>
                                    <a:gd name="T40" fmla="*/ 10 w 54"/>
                                    <a:gd name="T41" fmla="*/ 72 h 81"/>
                                    <a:gd name="T42" fmla="*/ 9 w 54"/>
                                    <a:gd name="T43" fmla="*/ 77 h 81"/>
                                    <a:gd name="T44" fmla="*/ 45 w 54"/>
                                    <a:gd name="T45" fmla="*/ 81 h 81"/>
                                    <a:gd name="T46" fmla="*/ 54 w 54"/>
                                    <a:gd name="T47" fmla="*/ 79 h 81"/>
                                    <a:gd name="T48" fmla="*/ 53 w 54"/>
                                    <a:gd name="T49" fmla="*/ 6 h 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81"/>
                                    <a:gd name="T77" fmla="*/ 54 w 54"/>
                                    <a:gd name="T78" fmla="*/ 81 h 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81">
                                      <a:moveTo>
                                        <a:pt x="53" y="6"/>
                                      </a:moveTo>
                                      <a:lnTo>
                                        <a:pt x="40" y="5"/>
                                      </a:lnTo>
                                      <a:lnTo>
                                        <a:pt x="38" y="0"/>
                                      </a:lnTo>
                                      <a:lnTo>
                                        <a:pt x="31" y="8"/>
                                      </a:lnTo>
                                      <a:lnTo>
                                        <a:pt x="18" y="10"/>
                                      </a:lnTo>
                                      <a:lnTo>
                                        <a:pt x="24" y="15"/>
                                      </a:lnTo>
                                      <a:lnTo>
                                        <a:pt x="18" y="17"/>
                                      </a:lnTo>
                                      <a:lnTo>
                                        <a:pt x="18" y="27"/>
                                      </a:lnTo>
                                      <a:lnTo>
                                        <a:pt x="40" y="30"/>
                                      </a:lnTo>
                                      <a:lnTo>
                                        <a:pt x="24" y="41"/>
                                      </a:lnTo>
                                      <a:lnTo>
                                        <a:pt x="26" y="55"/>
                                      </a:lnTo>
                                      <a:lnTo>
                                        <a:pt x="39" y="61"/>
                                      </a:lnTo>
                                      <a:lnTo>
                                        <a:pt x="24" y="57"/>
                                      </a:lnTo>
                                      <a:lnTo>
                                        <a:pt x="23" y="60"/>
                                      </a:lnTo>
                                      <a:lnTo>
                                        <a:pt x="26" y="62"/>
                                      </a:lnTo>
                                      <a:lnTo>
                                        <a:pt x="23" y="65"/>
                                      </a:lnTo>
                                      <a:lnTo>
                                        <a:pt x="8" y="52"/>
                                      </a:lnTo>
                                      <a:lnTo>
                                        <a:pt x="13" y="61"/>
                                      </a:lnTo>
                                      <a:lnTo>
                                        <a:pt x="0" y="66"/>
                                      </a:lnTo>
                                      <a:lnTo>
                                        <a:pt x="1" y="72"/>
                                      </a:lnTo>
                                      <a:lnTo>
                                        <a:pt x="10" y="72"/>
                                      </a:lnTo>
                                      <a:lnTo>
                                        <a:pt x="9" y="77"/>
                                      </a:lnTo>
                                      <a:lnTo>
                                        <a:pt x="45" y="81"/>
                                      </a:lnTo>
                                      <a:lnTo>
                                        <a:pt x="54" y="79"/>
                                      </a:lnTo>
                                      <a:lnTo>
                                        <a:pt x="53" y="6"/>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58" name="Freeform 1837"/>
                                <p:cNvSpPr>
                                  <a:spLocks/>
                                </p:cNvSpPr>
                                <p:nvPr/>
                              </p:nvSpPr>
                              <p:spPr bwMode="auto">
                                <a:xfrm>
                                  <a:off x="3206" y="5492"/>
                                  <a:ext cx="5" cy="5"/>
                                </a:xfrm>
                                <a:custGeom>
                                  <a:avLst/>
                                  <a:gdLst>
                                    <a:gd name="T0" fmla="*/ 5 w 5"/>
                                    <a:gd name="T1" fmla="*/ 5 h 5"/>
                                    <a:gd name="T2" fmla="*/ 0 w 5"/>
                                    <a:gd name="T3" fmla="*/ 0 h 5"/>
                                    <a:gd name="T4" fmla="*/ 5 w 5"/>
                                    <a:gd name="T5" fmla="*/ 0 h 5"/>
                                    <a:gd name="T6" fmla="*/ 5 w 5"/>
                                    <a:gd name="T7" fmla="*/ 5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5" y="5"/>
                                      </a:moveTo>
                                      <a:lnTo>
                                        <a:pt x="0" y="0"/>
                                      </a:lnTo>
                                      <a:lnTo>
                                        <a:pt x="5" y="0"/>
                                      </a:lnTo>
                                      <a:lnTo>
                                        <a:pt x="5" y="5"/>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59" name="Freeform 1838"/>
                                <p:cNvSpPr>
                                  <a:spLocks/>
                                </p:cNvSpPr>
                                <p:nvPr/>
                              </p:nvSpPr>
                              <p:spPr bwMode="auto">
                                <a:xfrm>
                                  <a:off x="3202" y="5441"/>
                                  <a:ext cx="9" cy="21"/>
                                </a:xfrm>
                                <a:custGeom>
                                  <a:avLst/>
                                  <a:gdLst>
                                    <a:gd name="T0" fmla="*/ 5 w 9"/>
                                    <a:gd name="T1" fmla="*/ 0 h 21"/>
                                    <a:gd name="T2" fmla="*/ 9 w 9"/>
                                    <a:gd name="T3" fmla="*/ 16 h 21"/>
                                    <a:gd name="T4" fmla="*/ 4 w 9"/>
                                    <a:gd name="T5" fmla="*/ 17 h 21"/>
                                    <a:gd name="T6" fmla="*/ 8 w 9"/>
                                    <a:gd name="T7" fmla="*/ 21 h 21"/>
                                    <a:gd name="T8" fmla="*/ 0 w 9"/>
                                    <a:gd name="T9" fmla="*/ 16 h 21"/>
                                    <a:gd name="T10" fmla="*/ 5 w 9"/>
                                    <a:gd name="T11" fmla="*/ 0 h 21"/>
                                    <a:gd name="T12" fmla="*/ 0 60000 65536"/>
                                    <a:gd name="T13" fmla="*/ 0 60000 65536"/>
                                    <a:gd name="T14" fmla="*/ 0 60000 65536"/>
                                    <a:gd name="T15" fmla="*/ 0 60000 65536"/>
                                    <a:gd name="T16" fmla="*/ 0 60000 65536"/>
                                    <a:gd name="T17" fmla="*/ 0 60000 65536"/>
                                    <a:gd name="T18" fmla="*/ 0 w 9"/>
                                    <a:gd name="T19" fmla="*/ 0 h 21"/>
                                    <a:gd name="T20" fmla="*/ 9 w 9"/>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9" h="21">
                                      <a:moveTo>
                                        <a:pt x="5" y="0"/>
                                      </a:moveTo>
                                      <a:lnTo>
                                        <a:pt x="9" y="16"/>
                                      </a:lnTo>
                                      <a:lnTo>
                                        <a:pt x="4" y="17"/>
                                      </a:lnTo>
                                      <a:lnTo>
                                        <a:pt x="8" y="21"/>
                                      </a:lnTo>
                                      <a:lnTo>
                                        <a:pt x="0" y="16"/>
                                      </a:lnTo>
                                      <a:lnTo>
                                        <a:pt x="5"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60" name="Freeform 1839"/>
                                <p:cNvSpPr>
                                  <a:spLocks/>
                                </p:cNvSpPr>
                                <p:nvPr/>
                              </p:nvSpPr>
                              <p:spPr bwMode="auto">
                                <a:xfrm>
                                  <a:off x="3177" y="5451"/>
                                  <a:ext cx="21" cy="14"/>
                                </a:xfrm>
                                <a:custGeom>
                                  <a:avLst/>
                                  <a:gdLst>
                                    <a:gd name="T0" fmla="*/ 5 w 21"/>
                                    <a:gd name="T1" fmla="*/ 0 h 14"/>
                                    <a:gd name="T2" fmla="*/ 21 w 21"/>
                                    <a:gd name="T3" fmla="*/ 14 h 14"/>
                                    <a:gd name="T4" fmla="*/ 1 w 21"/>
                                    <a:gd name="T5" fmla="*/ 10 h 14"/>
                                    <a:gd name="T6" fmla="*/ 0 w 21"/>
                                    <a:gd name="T7" fmla="*/ 2 h 14"/>
                                    <a:gd name="T8" fmla="*/ 5 w 21"/>
                                    <a:gd name="T9" fmla="*/ 0 h 14"/>
                                    <a:gd name="T10" fmla="*/ 0 60000 65536"/>
                                    <a:gd name="T11" fmla="*/ 0 60000 65536"/>
                                    <a:gd name="T12" fmla="*/ 0 60000 65536"/>
                                    <a:gd name="T13" fmla="*/ 0 60000 65536"/>
                                    <a:gd name="T14" fmla="*/ 0 60000 65536"/>
                                    <a:gd name="T15" fmla="*/ 0 w 21"/>
                                    <a:gd name="T16" fmla="*/ 0 h 14"/>
                                    <a:gd name="T17" fmla="*/ 21 w 21"/>
                                    <a:gd name="T18" fmla="*/ 14 h 14"/>
                                  </a:gdLst>
                                  <a:ahLst/>
                                  <a:cxnLst>
                                    <a:cxn ang="T10">
                                      <a:pos x="T0" y="T1"/>
                                    </a:cxn>
                                    <a:cxn ang="T11">
                                      <a:pos x="T2" y="T3"/>
                                    </a:cxn>
                                    <a:cxn ang="T12">
                                      <a:pos x="T4" y="T5"/>
                                    </a:cxn>
                                    <a:cxn ang="T13">
                                      <a:pos x="T6" y="T7"/>
                                    </a:cxn>
                                    <a:cxn ang="T14">
                                      <a:pos x="T8" y="T9"/>
                                    </a:cxn>
                                  </a:cxnLst>
                                  <a:rect l="T15" t="T16" r="T17" b="T18"/>
                                  <a:pathLst>
                                    <a:path w="21" h="14">
                                      <a:moveTo>
                                        <a:pt x="5" y="0"/>
                                      </a:moveTo>
                                      <a:lnTo>
                                        <a:pt x="21" y="14"/>
                                      </a:lnTo>
                                      <a:lnTo>
                                        <a:pt x="1" y="10"/>
                                      </a:lnTo>
                                      <a:lnTo>
                                        <a:pt x="0" y="2"/>
                                      </a:lnTo>
                                      <a:lnTo>
                                        <a:pt x="5"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61" name="Freeform 1840"/>
                                <p:cNvSpPr>
                                  <a:spLocks/>
                                </p:cNvSpPr>
                                <p:nvPr/>
                              </p:nvSpPr>
                              <p:spPr bwMode="auto">
                                <a:xfrm>
                                  <a:off x="3148" y="5435"/>
                                  <a:ext cx="28" cy="25"/>
                                </a:xfrm>
                                <a:custGeom>
                                  <a:avLst/>
                                  <a:gdLst>
                                    <a:gd name="T0" fmla="*/ 0 w 28"/>
                                    <a:gd name="T1" fmla="*/ 0 h 25"/>
                                    <a:gd name="T2" fmla="*/ 15 w 28"/>
                                    <a:gd name="T3" fmla="*/ 2 h 25"/>
                                    <a:gd name="T4" fmla="*/ 28 w 28"/>
                                    <a:gd name="T5" fmla="*/ 15 h 25"/>
                                    <a:gd name="T6" fmla="*/ 24 w 28"/>
                                    <a:gd name="T7" fmla="*/ 23 h 25"/>
                                    <a:gd name="T8" fmla="*/ 14 w 28"/>
                                    <a:gd name="T9" fmla="*/ 25 h 25"/>
                                    <a:gd name="T10" fmla="*/ 6 w 28"/>
                                    <a:gd name="T11" fmla="*/ 20 h 25"/>
                                    <a:gd name="T12" fmla="*/ 0 w 28"/>
                                    <a:gd name="T13" fmla="*/ 0 h 25"/>
                                    <a:gd name="T14" fmla="*/ 0 60000 65536"/>
                                    <a:gd name="T15" fmla="*/ 0 60000 65536"/>
                                    <a:gd name="T16" fmla="*/ 0 60000 65536"/>
                                    <a:gd name="T17" fmla="*/ 0 60000 65536"/>
                                    <a:gd name="T18" fmla="*/ 0 60000 65536"/>
                                    <a:gd name="T19" fmla="*/ 0 60000 65536"/>
                                    <a:gd name="T20" fmla="*/ 0 60000 65536"/>
                                    <a:gd name="T21" fmla="*/ 0 w 28"/>
                                    <a:gd name="T22" fmla="*/ 0 h 25"/>
                                    <a:gd name="T23" fmla="*/ 28 w 28"/>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5">
                                      <a:moveTo>
                                        <a:pt x="0" y="0"/>
                                      </a:moveTo>
                                      <a:lnTo>
                                        <a:pt x="15" y="2"/>
                                      </a:lnTo>
                                      <a:lnTo>
                                        <a:pt x="28" y="15"/>
                                      </a:lnTo>
                                      <a:lnTo>
                                        <a:pt x="24" y="23"/>
                                      </a:lnTo>
                                      <a:lnTo>
                                        <a:pt x="14" y="25"/>
                                      </a:lnTo>
                                      <a:lnTo>
                                        <a:pt x="6" y="20"/>
                                      </a:lnTo>
                                      <a:lnTo>
                                        <a:pt x="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62" name="Freeform 1841"/>
                                <p:cNvSpPr>
                                  <a:spLocks/>
                                </p:cNvSpPr>
                                <p:nvPr/>
                              </p:nvSpPr>
                              <p:spPr bwMode="auto">
                                <a:xfrm>
                                  <a:off x="3128" y="5416"/>
                                  <a:ext cx="30" cy="19"/>
                                </a:xfrm>
                                <a:custGeom>
                                  <a:avLst/>
                                  <a:gdLst>
                                    <a:gd name="T0" fmla="*/ 0 w 30"/>
                                    <a:gd name="T1" fmla="*/ 0 h 19"/>
                                    <a:gd name="T2" fmla="*/ 30 w 30"/>
                                    <a:gd name="T3" fmla="*/ 19 h 19"/>
                                    <a:gd name="T4" fmla="*/ 4 w 30"/>
                                    <a:gd name="T5" fmla="*/ 7 h 19"/>
                                    <a:gd name="T6" fmla="*/ 0 w 30"/>
                                    <a:gd name="T7" fmla="*/ 0 h 19"/>
                                    <a:gd name="T8" fmla="*/ 0 60000 65536"/>
                                    <a:gd name="T9" fmla="*/ 0 60000 65536"/>
                                    <a:gd name="T10" fmla="*/ 0 60000 65536"/>
                                    <a:gd name="T11" fmla="*/ 0 60000 65536"/>
                                    <a:gd name="T12" fmla="*/ 0 w 30"/>
                                    <a:gd name="T13" fmla="*/ 0 h 19"/>
                                    <a:gd name="T14" fmla="*/ 30 w 30"/>
                                    <a:gd name="T15" fmla="*/ 19 h 19"/>
                                  </a:gdLst>
                                  <a:ahLst/>
                                  <a:cxnLst>
                                    <a:cxn ang="T8">
                                      <a:pos x="T0" y="T1"/>
                                    </a:cxn>
                                    <a:cxn ang="T9">
                                      <a:pos x="T2" y="T3"/>
                                    </a:cxn>
                                    <a:cxn ang="T10">
                                      <a:pos x="T4" y="T5"/>
                                    </a:cxn>
                                    <a:cxn ang="T11">
                                      <a:pos x="T6" y="T7"/>
                                    </a:cxn>
                                  </a:cxnLst>
                                  <a:rect l="T12" t="T13" r="T14" b="T15"/>
                                  <a:pathLst>
                                    <a:path w="30" h="19">
                                      <a:moveTo>
                                        <a:pt x="0" y="0"/>
                                      </a:moveTo>
                                      <a:lnTo>
                                        <a:pt x="30" y="19"/>
                                      </a:lnTo>
                                      <a:lnTo>
                                        <a:pt x="4" y="7"/>
                                      </a:lnTo>
                                      <a:lnTo>
                                        <a:pt x="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63" name="Freeform 1842"/>
                                <p:cNvSpPr>
                                  <a:spLocks/>
                                </p:cNvSpPr>
                                <p:nvPr/>
                              </p:nvSpPr>
                              <p:spPr bwMode="auto">
                                <a:xfrm>
                                  <a:off x="3142" y="5406"/>
                                  <a:ext cx="4" cy="7"/>
                                </a:xfrm>
                                <a:custGeom>
                                  <a:avLst/>
                                  <a:gdLst>
                                    <a:gd name="T0" fmla="*/ 4 w 4"/>
                                    <a:gd name="T1" fmla="*/ 0 h 7"/>
                                    <a:gd name="T2" fmla="*/ 1 w 4"/>
                                    <a:gd name="T3" fmla="*/ 7 h 7"/>
                                    <a:gd name="T4" fmla="*/ 0 w 4"/>
                                    <a:gd name="T5" fmla="*/ 1 h 7"/>
                                    <a:gd name="T6" fmla="*/ 4 w 4"/>
                                    <a:gd name="T7" fmla="*/ 0 h 7"/>
                                    <a:gd name="T8" fmla="*/ 0 60000 65536"/>
                                    <a:gd name="T9" fmla="*/ 0 60000 65536"/>
                                    <a:gd name="T10" fmla="*/ 0 60000 65536"/>
                                    <a:gd name="T11" fmla="*/ 0 60000 65536"/>
                                    <a:gd name="T12" fmla="*/ 0 w 4"/>
                                    <a:gd name="T13" fmla="*/ 0 h 7"/>
                                    <a:gd name="T14" fmla="*/ 4 w 4"/>
                                    <a:gd name="T15" fmla="*/ 7 h 7"/>
                                  </a:gdLst>
                                  <a:ahLst/>
                                  <a:cxnLst>
                                    <a:cxn ang="T8">
                                      <a:pos x="T0" y="T1"/>
                                    </a:cxn>
                                    <a:cxn ang="T9">
                                      <a:pos x="T2" y="T3"/>
                                    </a:cxn>
                                    <a:cxn ang="T10">
                                      <a:pos x="T4" y="T5"/>
                                    </a:cxn>
                                    <a:cxn ang="T11">
                                      <a:pos x="T6" y="T7"/>
                                    </a:cxn>
                                  </a:cxnLst>
                                  <a:rect l="T12" t="T13" r="T14" b="T15"/>
                                  <a:pathLst>
                                    <a:path w="4" h="7">
                                      <a:moveTo>
                                        <a:pt x="4" y="0"/>
                                      </a:moveTo>
                                      <a:lnTo>
                                        <a:pt x="1" y="7"/>
                                      </a:lnTo>
                                      <a:lnTo>
                                        <a:pt x="0" y="1"/>
                                      </a:lnTo>
                                      <a:lnTo>
                                        <a:pt x="4"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64" name="Freeform 1843"/>
                                <p:cNvSpPr>
                                  <a:spLocks/>
                                </p:cNvSpPr>
                                <p:nvPr/>
                              </p:nvSpPr>
                              <p:spPr bwMode="auto">
                                <a:xfrm>
                                  <a:off x="3148" y="5392"/>
                                  <a:ext cx="43" cy="46"/>
                                </a:xfrm>
                                <a:custGeom>
                                  <a:avLst/>
                                  <a:gdLst>
                                    <a:gd name="T0" fmla="*/ 1 w 43"/>
                                    <a:gd name="T1" fmla="*/ 6 h 46"/>
                                    <a:gd name="T2" fmla="*/ 10 w 43"/>
                                    <a:gd name="T3" fmla="*/ 4 h 46"/>
                                    <a:gd name="T4" fmla="*/ 13 w 43"/>
                                    <a:gd name="T5" fmla="*/ 10 h 46"/>
                                    <a:gd name="T6" fmla="*/ 16 w 43"/>
                                    <a:gd name="T7" fmla="*/ 0 h 46"/>
                                    <a:gd name="T8" fmla="*/ 20 w 43"/>
                                    <a:gd name="T9" fmla="*/ 9 h 46"/>
                                    <a:gd name="T10" fmla="*/ 14 w 43"/>
                                    <a:gd name="T11" fmla="*/ 20 h 46"/>
                                    <a:gd name="T12" fmla="*/ 23 w 43"/>
                                    <a:gd name="T13" fmla="*/ 29 h 46"/>
                                    <a:gd name="T14" fmla="*/ 31 w 43"/>
                                    <a:gd name="T15" fmla="*/ 21 h 46"/>
                                    <a:gd name="T16" fmla="*/ 41 w 43"/>
                                    <a:gd name="T17" fmla="*/ 22 h 46"/>
                                    <a:gd name="T18" fmla="*/ 43 w 43"/>
                                    <a:gd name="T19" fmla="*/ 27 h 46"/>
                                    <a:gd name="T20" fmla="*/ 23 w 43"/>
                                    <a:gd name="T21" fmla="*/ 38 h 46"/>
                                    <a:gd name="T22" fmla="*/ 23 w 43"/>
                                    <a:gd name="T23" fmla="*/ 46 h 46"/>
                                    <a:gd name="T24" fmla="*/ 20 w 43"/>
                                    <a:gd name="T25" fmla="*/ 45 h 46"/>
                                    <a:gd name="T26" fmla="*/ 10 w 43"/>
                                    <a:gd name="T27" fmla="*/ 36 h 46"/>
                                    <a:gd name="T28" fmla="*/ 18 w 43"/>
                                    <a:gd name="T29" fmla="*/ 36 h 46"/>
                                    <a:gd name="T30" fmla="*/ 15 w 43"/>
                                    <a:gd name="T31" fmla="*/ 30 h 46"/>
                                    <a:gd name="T32" fmla="*/ 6 w 43"/>
                                    <a:gd name="T33" fmla="*/ 32 h 46"/>
                                    <a:gd name="T34" fmla="*/ 0 w 43"/>
                                    <a:gd name="T35" fmla="*/ 24 h 46"/>
                                    <a:gd name="T36" fmla="*/ 1 w 43"/>
                                    <a:gd name="T37" fmla="*/ 6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46"/>
                                    <a:gd name="T59" fmla="*/ 43 w 43"/>
                                    <a:gd name="T60" fmla="*/ 46 h 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46">
                                      <a:moveTo>
                                        <a:pt x="1" y="6"/>
                                      </a:moveTo>
                                      <a:lnTo>
                                        <a:pt x="10" y="4"/>
                                      </a:lnTo>
                                      <a:lnTo>
                                        <a:pt x="13" y="10"/>
                                      </a:lnTo>
                                      <a:lnTo>
                                        <a:pt x="16" y="0"/>
                                      </a:lnTo>
                                      <a:lnTo>
                                        <a:pt x="20" y="9"/>
                                      </a:lnTo>
                                      <a:lnTo>
                                        <a:pt x="14" y="20"/>
                                      </a:lnTo>
                                      <a:lnTo>
                                        <a:pt x="23" y="29"/>
                                      </a:lnTo>
                                      <a:lnTo>
                                        <a:pt x="31" y="21"/>
                                      </a:lnTo>
                                      <a:lnTo>
                                        <a:pt x="41" y="22"/>
                                      </a:lnTo>
                                      <a:lnTo>
                                        <a:pt x="43" y="27"/>
                                      </a:lnTo>
                                      <a:lnTo>
                                        <a:pt x="23" y="38"/>
                                      </a:lnTo>
                                      <a:lnTo>
                                        <a:pt x="23" y="46"/>
                                      </a:lnTo>
                                      <a:lnTo>
                                        <a:pt x="20" y="45"/>
                                      </a:lnTo>
                                      <a:lnTo>
                                        <a:pt x="10" y="36"/>
                                      </a:lnTo>
                                      <a:lnTo>
                                        <a:pt x="18" y="36"/>
                                      </a:lnTo>
                                      <a:lnTo>
                                        <a:pt x="15" y="30"/>
                                      </a:lnTo>
                                      <a:lnTo>
                                        <a:pt x="6" y="32"/>
                                      </a:lnTo>
                                      <a:lnTo>
                                        <a:pt x="0" y="24"/>
                                      </a:lnTo>
                                      <a:lnTo>
                                        <a:pt x="1" y="6"/>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65" name="Freeform 1844"/>
                                <p:cNvSpPr>
                                  <a:spLocks/>
                                </p:cNvSpPr>
                                <p:nvPr/>
                              </p:nvSpPr>
                              <p:spPr bwMode="auto">
                                <a:xfrm>
                                  <a:off x="3143" y="5372"/>
                                  <a:ext cx="4" cy="10"/>
                                </a:xfrm>
                                <a:custGeom>
                                  <a:avLst/>
                                  <a:gdLst>
                                    <a:gd name="T0" fmla="*/ 3 w 4"/>
                                    <a:gd name="T1" fmla="*/ 4 h 10"/>
                                    <a:gd name="T2" fmla="*/ 4 w 4"/>
                                    <a:gd name="T3" fmla="*/ 10 h 10"/>
                                    <a:gd name="T4" fmla="*/ 0 w 4"/>
                                    <a:gd name="T5" fmla="*/ 0 h 10"/>
                                    <a:gd name="T6" fmla="*/ 3 w 4"/>
                                    <a:gd name="T7" fmla="*/ 4 h 10"/>
                                    <a:gd name="T8" fmla="*/ 0 60000 65536"/>
                                    <a:gd name="T9" fmla="*/ 0 60000 65536"/>
                                    <a:gd name="T10" fmla="*/ 0 60000 65536"/>
                                    <a:gd name="T11" fmla="*/ 0 60000 65536"/>
                                    <a:gd name="T12" fmla="*/ 0 w 4"/>
                                    <a:gd name="T13" fmla="*/ 0 h 10"/>
                                    <a:gd name="T14" fmla="*/ 4 w 4"/>
                                    <a:gd name="T15" fmla="*/ 10 h 10"/>
                                  </a:gdLst>
                                  <a:ahLst/>
                                  <a:cxnLst>
                                    <a:cxn ang="T8">
                                      <a:pos x="T0" y="T1"/>
                                    </a:cxn>
                                    <a:cxn ang="T9">
                                      <a:pos x="T2" y="T3"/>
                                    </a:cxn>
                                    <a:cxn ang="T10">
                                      <a:pos x="T4" y="T5"/>
                                    </a:cxn>
                                    <a:cxn ang="T11">
                                      <a:pos x="T6" y="T7"/>
                                    </a:cxn>
                                  </a:cxnLst>
                                  <a:rect l="T12" t="T13" r="T14" b="T15"/>
                                  <a:pathLst>
                                    <a:path w="4" h="10">
                                      <a:moveTo>
                                        <a:pt x="3" y="4"/>
                                      </a:moveTo>
                                      <a:lnTo>
                                        <a:pt x="4" y="10"/>
                                      </a:lnTo>
                                      <a:lnTo>
                                        <a:pt x="0" y="0"/>
                                      </a:lnTo>
                                      <a:lnTo>
                                        <a:pt x="3" y="4"/>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66" name="Freeform 1845"/>
                                <p:cNvSpPr>
                                  <a:spLocks/>
                                </p:cNvSpPr>
                                <p:nvPr/>
                              </p:nvSpPr>
                              <p:spPr bwMode="auto">
                                <a:xfrm>
                                  <a:off x="3138" y="5378"/>
                                  <a:ext cx="5" cy="9"/>
                                </a:xfrm>
                                <a:custGeom>
                                  <a:avLst/>
                                  <a:gdLst>
                                    <a:gd name="T0" fmla="*/ 2 w 5"/>
                                    <a:gd name="T1" fmla="*/ 3 h 9"/>
                                    <a:gd name="T2" fmla="*/ 5 w 5"/>
                                    <a:gd name="T3" fmla="*/ 9 h 9"/>
                                    <a:gd name="T4" fmla="*/ 1 w 5"/>
                                    <a:gd name="T5" fmla="*/ 6 h 9"/>
                                    <a:gd name="T6" fmla="*/ 0 w 5"/>
                                    <a:gd name="T7" fmla="*/ 0 h 9"/>
                                    <a:gd name="T8" fmla="*/ 2 w 5"/>
                                    <a:gd name="T9" fmla="*/ 3 h 9"/>
                                    <a:gd name="T10" fmla="*/ 0 60000 65536"/>
                                    <a:gd name="T11" fmla="*/ 0 60000 65536"/>
                                    <a:gd name="T12" fmla="*/ 0 60000 65536"/>
                                    <a:gd name="T13" fmla="*/ 0 60000 65536"/>
                                    <a:gd name="T14" fmla="*/ 0 60000 65536"/>
                                    <a:gd name="T15" fmla="*/ 0 w 5"/>
                                    <a:gd name="T16" fmla="*/ 0 h 9"/>
                                    <a:gd name="T17" fmla="*/ 5 w 5"/>
                                    <a:gd name="T18" fmla="*/ 9 h 9"/>
                                  </a:gdLst>
                                  <a:ahLst/>
                                  <a:cxnLst>
                                    <a:cxn ang="T10">
                                      <a:pos x="T0" y="T1"/>
                                    </a:cxn>
                                    <a:cxn ang="T11">
                                      <a:pos x="T2" y="T3"/>
                                    </a:cxn>
                                    <a:cxn ang="T12">
                                      <a:pos x="T4" y="T5"/>
                                    </a:cxn>
                                    <a:cxn ang="T13">
                                      <a:pos x="T6" y="T7"/>
                                    </a:cxn>
                                    <a:cxn ang="T14">
                                      <a:pos x="T8" y="T9"/>
                                    </a:cxn>
                                  </a:cxnLst>
                                  <a:rect l="T15" t="T16" r="T17" b="T18"/>
                                  <a:pathLst>
                                    <a:path w="5" h="9">
                                      <a:moveTo>
                                        <a:pt x="2" y="3"/>
                                      </a:moveTo>
                                      <a:lnTo>
                                        <a:pt x="5" y="9"/>
                                      </a:lnTo>
                                      <a:lnTo>
                                        <a:pt x="1" y="6"/>
                                      </a:lnTo>
                                      <a:lnTo>
                                        <a:pt x="0" y="0"/>
                                      </a:lnTo>
                                      <a:lnTo>
                                        <a:pt x="2" y="3"/>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67" name="Freeform 1846"/>
                                <p:cNvSpPr>
                                  <a:spLocks/>
                                </p:cNvSpPr>
                                <p:nvPr/>
                              </p:nvSpPr>
                              <p:spPr bwMode="auto">
                                <a:xfrm>
                                  <a:off x="3124" y="5365"/>
                                  <a:ext cx="6" cy="8"/>
                                </a:xfrm>
                                <a:custGeom>
                                  <a:avLst/>
                                  <a:gdLst>
                                    <a:gd name="T0" fmla="*/ 0 w 6"/>
                                    <a:gd name="T1" fmla="*/ 8 h 8"/>
                                    <a:gd name="T2" fmla="*/ 5 w 6"/>
                                    <a:gd name="T3" fmla="*/ 0 h 8"/>
                                    <a:gd name="T4" fmla="*/ 6 w 6"/>
                                    <a:gd name="T5" fmla="*/ 7 h 8"/>
                                    <a:gd name="T6" fmla="*/ 0 w 6"/>
                                    <a:gd name="T7" fmla="*/ 8 h 8"/>
                                    <a:gd name="T8" fmla="*/ 0 60000 65536"/>
                                    <a:gd name="T9" fmla="*/ 0 60000 65536"/>
                                    <a:gd name="T10" fmla="*/ 0 60000 65536"/>
                                    <a:gd name="T11" fmla="*/ 0 60000 65536"/>
                                    <a:gd name="T12" fmla="*/ 0 w 6"/>
                                    <a:gd name="T13" fmla="*/ 0 h 8"/>
                                    <a:gd name="T14" fmla="*/ 6 w 6"/>
                                    <a:gd name="T15" fmla="*/ 8 h 8"/>
                                  </a:gdLst>
                                  <a:ahLst/>
                                  <a:cxnLst>
                                    <a:cxn ang="T8">
                                      <a:pos x="T0" y="T1"/>
                                    </a:cxn>
                                    <a:cxn ang="T9">
                                      <a:pos x="T2" y="T3"/>
                                    </a:cxn>
                                    <a:cxn ang="T10">
                                      <a:pos x="T4" y="T5"/>
                                    </a:cxn>
                                    <a:cxn ang="T11">
                                      <a:pos x="T6" y="T7"/>
                                    </a:cxn>
                                  </a:cxnLst>
                                  <a:rect l="T12" t="T13" r="T14" b="T15"/>
                                  <a:pathLst>
                                    <a:path w="6" h="8">
                                      <a:moveTo>
                                        <a:pt x="0" y="8"/>
                                      </a:moveTo>
                                      <a:lnTo>
                                        <a:pt x="5" y="0"/>
                                      </a:lnTo>
                                      <a:lnTo>
                                        <a:pt x="6" y="7"/>
                                      </a:lnTo>
                                      <a:lnTo>
                                        <a:pt x="0" y="8"/>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68" name="Freeform 1847"/>
                                <p:cNvSpPr>
                                  <a:spLocks/>
                                </p:cNvSpPr>
                                <p:nvPr/>
                              </p:nvSpPr>
                              <p:spPr bwMode="auto">
                                <a:xfrm>
                                  <a:off x="3125" y="5349"/>
                                  <a:ext cx="8" cy="16"/>
                                </a:xfrm>
                                <a:custGeom>
                                  <a:avLst/>
                                  <a:gdLst>
                                    <a:gd name="T0" fmla="*/ 8 w 8"/>
                                    <a:gd name="T1" fmla="*/ 10 h 16"/>
                                    <a:gd name="T2" fmla="*/ 7 w 8"/>
                                    <a:gd name="T3" fmla="*/ 16 h 16"/>
                                    <a:gd name="T4" fmla="*/ 4 w 8"/>
                                    <a:gd name="T5" fmla="*/ 16 h 16"/>
                                    <a:gd name="T6" fmla="*/ 0 w 8"/>
                                    <a:gd name="T7" fmla="*/ 0 h 16"/>
                                    <a:gd name="T8" fmla="*/ 8 w 8"/>
                                    <a:gd name="T9" fmla="*/ 10 h 16"/>
                                    <a:gd name="T10" fmla="*/ 0 60000 65536"/>
                                    <a:gd name="T11" fmla="*/ 0 60000 65536"/>
                                    <a:gd name="T12" fmla="*/ 0 60000 65536"/>
                                    <a:gd name="T13" fmla="*/ 0 60000 65536"/>
                                    <a:gd name="T14" fmla="*/ 0 60000 65536"/>
                                    <a:gd name="T15" fmla="*/ 0 w 8"/>
                                    <a:gd name="T16" fmla="*/ 0 h 16"/>
                                    <a:gd name="T17" fmla="*/ 8 w 8"/>
                                    <a:gd name="T18" fmla="*/ 16 h 16"/>
                                  </a:gdLst>
                                  <a:ahLst/>
                                  <a:cxnLst>
                                    <a:cxn ang="T10">
                                      <a:pos x="T0" y="T1"/>
                                    </a:cxn>
                                    <a:cxn ang="T11">
                                      <a:pos x="T2" y="T3"/>
                                    </a:cxn>
                                    <a:cxn ang="T12">
                                      <a:pos x="T4" y="T5"/>
                                    </a:cxn>
                                    <a:cxn ang="T13">
                                      <a:pos x="T6" y="T7"/>
                                    </a:cxn>
                                    <a:cxn ang="T14">
                                      <a:pos x="T8" y="T9"/>
                                    </a:cxn>
                                  </a:cxnLst>
                                  <a:rect l="T15" t="T16" r="T17" b="T18"/>
                                  <a:pathLst>
                                    <a:path w="8" h="16">
                                      <a:moveTo>
                                        <a:pt x="8" y="10"/>
                                      </a:moveTo>
                                      <a:lnTo>
                                        <a:pt x="7" y="16"/>
                                      </a:lnTo>
                                      <a:lnTo>
                                        <a:pt x="4" y="16"/>
                                      </a:lnTo>
                                      <a:lnTo>
                                        <a:pt x="0" y="0"/>
                                      </a:lnTo>
                                      <a:lnTo>
                                        <a:pt x="8" y="1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69" name="Freeform 1848"/>
                                <p:cNvSpPr>
                                  <a:spLocks/>
                                </p:cNvSpPr>
                                <p:nvPr/>
                              </p:nvSpPr>
                              <p:spPr bwMode="auto">
                                <a:xfrm>
                                  <a:off x="3128" y="5342"/>
                                  <a:ext cx="11" cy="12"/>
                                </a:xfrm>
                                <a:custGeom>
                                  <a:avLst/>
                                  <a:gdLst>
                                    <a:gd name="T0" fmla="*/ 5 w 11"/>
                                    <a:gd name="T1" fmla="*/ 9 h 12"/>
                                    <a:gd name="T2" fmla="*/ 0 w 11"/>
                                    <a:gd name="T3" fmla="*/ 0 h 12"/>
                                    <a:gd name="T4" fmla="*/ 9 w 11"/>
                                    <a:gd name="T5" fmla="*/ 7 h 12"/>
                                    <a:gd name="T6" fmla="*/ 11 w 11"/>
                                    <a:gd name="T7" fmla="*/ 12 h 12"/>
                                    <a:gd name="T8" fmla="*/ 5 w 11"/>
                                    <a:gd name="T9" fmla="*/ 9 h 12"/>
                                    <a:gd name="T10" fmla="*/ 0 60000 65536"/>
                                    <a:gd name="T11" fmla="*/ 0 60000 65536"/>
                                    <a:gd name="T12" fmla="*/ 0 60000 65536"/>
                                    <a:gd name="T13" fmla="*/ 0 60000 65536"/>
                                    <a:gd name="T14" fmla="*/ 0 60000 65536"/>
                                    <a:gd name="T15" fmla="*/ 0 w 11"/>
                                    <a:gd name="T16" fmla="*/ 0 h 12"/>
                                    <a:gd name="T17" fmla="*/ 11 w 11"/>
                                    <a:gd name="T18" fmla="*/ 12 h 12"/>
                                  </a:gdLst>
                                  <a:ahLst/>
                                  <a:cxnLst>
                                    <a:cxn ang="T10">
                                      <a:pos x="T0" y="T1"/>
                                    </a:cxn>
                                    <a:cxn ang="T11">
                                      <a:pos x="T2" y="T3"/>
                                    </a:cxn>
                                    <a:cxn ang="T12">
                                      <a:pos x="T4" y="T5"/>
                                    </a:cxn>
                                    <a:cxn ang="T13">
                                      <a:pos x="T6" y="T7"/>
                                    </a:cxn>
                                    <a:cxn ang="T14">
                                      <a:pos x="T8" y="T9"/>
                                    </a:cxn>
                                  </a:cxnLst>
                                  <a:rect l="T15" t="T16" r="T17" b="T18"/>
                                  <a:pathLst>
                                    <a:path w="11" h="12">
                                      <a:moveTo>
                                        <a:pt x="5" y="9"/>
                                      </a:moveTo>
                                      <a:lnTo>
                                        <a:pt x="0" y="0"/>
                                      </a:lnTo>
                                      <a:lnTo>
                                        <a:pt x="9" y="7"/>
                                      </a:lnTo>
                                      <a:lnTo>
                                        <a:pt x="11" y="12"/>
                                      </a:lnTo>
                                      <a:lnTo>
                                        <a:pt x="5" y="9"/>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70" name="Freeform 1849"/>
                                <p:cNvSpPr>
                                  <a:spLocks/>
                                </p:cNvSpPr>
                                <p:nvPr/>
                              </p:nvSpPr>
                              <p:spPr bwMode="auto">
                                <a:xfrm>
                                  <a:off x="3114" y="5337"/>
                                  <a:ext cx="11" cy="7"/>
                                </a:xfrm>
                                <a:custGeom>
                                  <a:avLst/>
                                  <a:gdLst>
                                    <a:gd name="T0" fmla="*/ 0 w 11"/>
                                    <a:gd name="T1" fmla="*/ 1 h 7"/>
                                    <a:gd name="T2" fmla="*/ 11 w 11"/>
                                    <a:gd name="T3" fmla="*/ 0 h 7"/>
                                    <a:gd name="T4" fmla="*/ 9 w 11"/>
                                    <a:gd name="T5" fmla="*/ 7 h 7"/>
                                    <a:gd name="T6" fmla="*/ 0 w 11"/>
                                    <a:gd name="T7" fmla="*/ 1 h 7"/>
                                    <a:gd name="T8" fmla="*/ 0 60000 65536"/>
                                    <a:gd name="T9" fmla="*/ 0 60000 65536"/>
                                    <a:gd name="T10" fmla="*/ 0 60000 65536"/>
                                    <a:gd name="T11" fmla="*/ 0 60000 65536"/>
                                    <a:gd name="T12" fmla="*/ 0 w 11"/>
                                    <a:gd name="T13" fmla="*/ 0 h 7"/>
                                    <a:gd name="T14" fmla="*/ 11 w 11"/>
                                    <a:gd name="T15" fmla="*/ 7 h 7"/>
                                  </a:gdLst>
                                  <a:ahLst/>
                                  <a:cxnLst>
                                    <a:cxn ang="T8">
                                      <a:pos x="T0" y="T1"/>
                                    </a:cxn>
                                    <a:cxn ang="T9">
                                      <a:pos x="T2" y="T3"/>
                                    </a:cxn>
                                    <a:cxn ang="T10">
                                      <a:pos x="T4" y="T5"/>
                                    </a:cxn>
                                    <a:cxn ang="T11">
                                      <a:pos x="T6" y="T7"/>
                                    </a:cxn>
                                  </a:cxnLst>
                                  <a:rect l="T12" t="T13" r="T14" b="T15"/>
                                  <a:pathLst>
                                    <a:path w="11" h="7">
                                      <a:moveTo>
                                        <a:pt x="0" y="1"/>
                                      </a:moveTo>
                                      <a:lnTo>
                                        <a:pt x="11" y="0"/>
                                      </a:lnTo>
                                      <a:lnTo>
                                        <a:pt x="9" y="7"/>
                                      </a:lnTo>
                                      <a:lnTo>
                                        <a:pt x="0" y="1"/>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71" name="Freeform 1850"/>
                                <p:cNvSpPr>
                                  <a:spLocks/>
                                </p:cNvSpPr>
                                <p:nvPr/>
                              </p:nvSpPr>
                              <p:spPr bwMode="auto">
                                <a:xfrm>
                                  <a:off x="3112" y="5318"/>
                                  <a:ext cx="6" cy="6"/>
                                </a:xfrm>
                                <a:custGeom>
                                  <a:avLst/>
                                  <a:gdLst>
                                    <a:gd name="T0" fmla="*/ 0 w 6"/>
                                    <a:gd name="T1" fmla="*/ 3 h 6"/>
                                    <a:gd name="T2" fmla="*/ 2 w 6"/>
                                    <a:gd name="T3" fmla="*/ 0 h 6"/>
                                    <a:gd name="T4" fmla="*/ 6 w 6"/>
                                    <a:gd name="T5" fmla="*/ 6 h 6"/>
                                    <a:gd name="T6" fmla="*/ 0 w 6"/>
                                    <a:gd name="T7" fmla="*/ 3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3"/>
                                      </a:moveTo>
                                      <a:lnTo>
                                        <a:pt x="2" y="0"/>
                                      </a:lnTo>
                                      <a:lnTo>
                                        <a:pt x="6" y="6"/>
                                      </a:lnTo>
                                      <a:lnTo>
                                        <a:pt x="0" y="3"/>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72" name="Freeform 1851"/>
                                <p:cNvSpPr>
                                  <a:spLocks/>
                                </p:cNvSpPr>
                                <p:nvPr/>
                              </p:nvSpPr>
                              <p:spPr bwMode="auto">
                                <a:xfrm>
                                  <a:off x="3117" y="5290"/>
                                  <a:ext cx="15" cy="41"/>
                                </a:xfrm>
                                <a:custGeom>
                                  <a:avLst/>
                                  <a:gdLst>
                                    <a:gd name="T0" fmla="*/ 5 w 15"/>
                                    <a:gd name="T1" fmla="*/ 9 h 41"/>
                                    <a:gd name="T2" fmla="*/ 8 w 15"/>
                                    <a:gd name="T3" fmla="*/ 0 h 41"/>
                                    <a:gd name="T4" fmla="*/ 15 w 15"/>
                                    <a:gd name="T5" fmla="*/ 8 h 41"/>
                                    <a:gd name="T6" fmla="*/ 13 w 15"/>
                                    <a:gd name="T7" fmla="*/ 41 h 41"/>
                                    <a:gd name="T8" fmla="*/ 8 w 15"/>
                                    <a:gd name="T9" fmla="*/ 37 h 41"/>
                                    <a:gd name="T10" fmla="*/ 8 w 15"/>
                                    <a:gd name="T11" fmla="*/ 25 h 41"/>
                                    <a:gd name="T12" fmla="*/ 0 w 15"/>
                                    <a:gd name="T13" fmla="*/ 19 h 41"/>
                                    <a:gd name="T14" fmla="*/ 5 w 15"/>
                                    <a:gd name="T15" fmla="*/ 20 h 41"/>
                                    <a:gd name="T16" fmla="*/ 1 w 15"/>
                                    <a:gd name="T17" fmla="*/ 14 h 41"/>
                                    <a:gd name="T18" fmla="*/ 5 w 15"/>
                                    <a:gd name="T19" fmla="*/ 9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41"/>
                                    <a:gd name="T32" fmla="*/ 15 w 15"/>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41">
                                      <a:moveTo>
                                        <a:pt x="5" y="9"/>
                                      </a:moveTo>
                                      <a:lnTo>
                                        <a:pt x="8" y="0"/>
                                      </a:lnTo>
                                      <a:lnTo>
                                        <a:pt x="15" y="8"/>
                                      </a:lnTo>
                                      <a:lnTo>
                                        <a:pt x="13" y="41"/>
                                      </a:lnTo>
                                      <a:lnTo>
                                        <a:pt x="8" y="37"/>
                                      </a:lnTo>
                                      <a:lnTo>
                                        <a:pt x="8" y="25"/>
                                      </a:lnTo>
                                      <a:lnTo>
                                        <a:pt x="0" y="19"/>
                                      </a:lnTo>
                                      <a:lnTo>
                                        <a:pt x="5" y="20"/>
                                      </a:lnTo>
                                      <a:lnTo>
                                        <a:pt x="1" y="14"/>
                                      </a:lnTo>
                                      <a:lnTo>
                                        <a:pt x="5" y="9"/>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73" name="Freeform 1852"/>
                                <p:cNvSpPr>
                                  <a:spLocks/>
                                </p:cNvSpPr>
                                <p:nvPr/>
                              </p:nvSpPr>
                              <p:spPr bwMode="auto">
                                <a:xfrm>
                                  <a:off x="3113" y="5284"/>
                                  <a:ext cx="4" cy="9"/>
                                </a:xfrm>
                                <a:custGeom>
                                  <a:avLst/>
                                  <a:gdLst>
                                    <a:gd name="T0" fmla="*/ 0 w 4"/>
                                    <a:gd name="T1" fmla="*/ 4 h 9"/>
                                    <a:gd name="T2" fmla="*/ 1 w 4"/>
                                    <a:gd name="T3" fmla="*/ 0 h 9"/>
                                    <a:gd name="T4" fmla="*/ 4 w 4"/>
                                    <a:gd name="T5" fmla="*/ 5 h 9"/>
                                    <a:gd name="T6" fmla="*/ 0 w 4"/>
                                    <a:gd name="T7" fmla="*/ 9 h 9"/>
                                    <a:gd name="T8" fmla="*/ 0 w 4"/>
                                    <a:gd name="T9" fmla="*/ 4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0" y="4"/>
                                      </a:moveTo>
                                      <a:lnTo>
                                        <a:pt x="1" y="0"/>
                                      </a:lnTo>
                                      <a:lnTo>
                                        <a:pt x="4" y="5"/>
                                      </a:lnTo>
                                      <a:lnTo>
                                        <a:pt x="0" y="9"/>
                                      </a:lnTo>
                                      <a:lnTo>
                                        <a:pt x="0" y="4"/>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74" name="Freeform 1853"/>
                                <p:cNvSpPr>
                                  <a:spLocks/>
                                </p:cNvSpPr>
                                <p:nvPr/>
                              </p:nvSpPr>
                              <p:spPr bwMode="auto">
                                <a:xfrm>
                                  <a:off x="3113" y="5272"/>
                                  <a:ext cx="7" cy="16"/>
                                </a:xfrm>
                                <a:custGeom>
                                  <a:avLst/>
                                  <a:gdLst>
                                    <a:gd name="T0" fmla="*/ 0 w 7"/>
                                    <a:gd name="T1" fmla="*/ 3 h 16"/>
                                    <a:gd name="T2" fmla="*/ 2 w 7"/>
                                    <a:gd name="T3" fmla="*/ 0 h 16"/>
                                    <a:gd name="T4" fmla="*/ 7 w 7"/>
                                    <a:gd name="T5" fmla="*/ 16 h 16"/>
                                    <a:gd name="T6" fmla="*/ 0 w 7"/>
                                    <a:gd name="T7" fmla="*/ 3 h 16"/>
                                    <a:gd name="T8" fmla="*/ 0 60000 65536"/>
                                    <a:gd name="T9" fmla="*/ 0 60000 65536"/>
                                    <a:gd name="T10" fmla="*/ 0 60000 65536"/>
                                    <a:gd name="T11" fmla="*/ 0 60000 65536"/>
                                    <a:gd name="T12" fmla="*/ 0 w 7"/>
                                    <a:gd name="T13" fmla="*/ 0 h 16"/>
                                    <a:gd name="T14" fmla="*/ 7 w 7"/>
                                    <a:gd name="T15" fmla="*/ 16 h 16"/>
                                  </a:gdLst>
                                  <a:ahLst/>
                                  <a:cxnLst>
                                    <a:cxn ang="T8">
                                      <a:pos x="T0" y="T1"/>
                                    </a:cxn>
                                    <a:cxn ang="T9">
                                      <a:pos x="T2" y="T3"/>
                                    </a:cxn>
                                    <a:cxn ang="T10">
                                      <a:pos x="T4" y="T5"/>
                                    </a:cxn>
                                    <a:cxn ang="T11">
                                      <a:pos x="T6" y="T7"/>
                                    </a:cxn>
                                  </a:cxnLst>
                                  <a:rect l="T12" t="T13" r="T14" b="T15"/>
                                  <a:pathLst>
                                    <a:path w="7" h="16">
                                      <a:moveTo>
                                        <a:pt x="0" y="3"/>
                                      </a:moveTo>
                                      <a:lnTo>
                                        <a:pt x="2" y="0"/>
                                      </a:lnTo>
                                      <a:lnTo>
                                        <a:pt x="7" y="16"/>
                                      </a:lnTo>
                                      <a:lnTo>
                                        <a:pt x="0" y="3"/>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75" name="Freeform 1854"/>
                                <p:cNvSpPr>
                                  <a:spLocks/>
                                </p:cNvSpPr>
                                <p:nvPr/>
                              </p:nvSpPr>
                              <p:spPr bwMode="auto">
                                <a:xfrm>
                                  <a:off x="3129" y="5259"/>
                                  <a:ext cx="6" cy="5"/>
                                </a:xfrm>
                                <a:custGeom>
                                  <a:avLst/>
                                  <a:gdLst>
                                    <a:gd name="T0" fmla="*/ 6 w 6"/>
                                    <a:gd name="T1" fmla="*/ 5 h 5"/>
                                    <a:gd name="T2" fmla="*/ 0 w 6"/>
                                    <a:gd name="T3" fmla="*/ 1 h 5"/>
                                    <a:gd name="T4" fmla="*/ 3 w 6"/>
                                    <a:gd name="T5" fmla="*/ 0 h 5"/>
                                    <a:gd name="T6" fmla="*/ 6 w 6"/>
                                    <a:gd name="T7" fmla="*/ 5 h 5"/>
                                    <a:gd name="T8" fmla="*/ 0 60000 65536"/>
                                    <a:gd name="T9" fmla="*/ 0 60000 65536"/>
                                    <a:gd name="T10" fmla="*/ 0 60000 65536"/>
                                    <a:gd name="T11" fmla="*/ 0 60000 65536"/>
                                    <a:gd name="T12" fmla="*/ 0 w 6"/>
                                    <a:gd name="T13" fmla="*/ 0 h 5"/>
                                    <a:gd name="T14" fmla="*/ 6 w 6"/>
                                    <a:gd name="T15" fmla="*/ 5 h 5"/>
                                  </a:gdLst>
                                  <a:ahLst/>
                                  <a:cxnLst>
                                    <a:cxn ang="T8">
                                      <a:pos x="T0" y="T1"/>
                                    </a:cxn>
                                    <a:cxn ang="T9">
                                      <a:pos x="T2" y="T3"/>
                                    </a:cxn>
                                    <a:cxn ang="T10">
                                      <a:pos x="T4" y="T5"/>
                                    </a:cxn>
                                    <a:cxn ang="T11">
                                      <a:pos x="T6" y="T7"/>
                                    </a:cxn>
                                  </a:cxnLst>
                                  <a:rect l="T12" t="T13" r="T14" b="T15"/>
                                  <a:pathLst>
                                    <a:path w="6" h="5">
                                      <a:moveTo>
                                        <a:pt x="6" y="5"/>
                                      </a:moveTo>
                                      <a:lnTo>
                                        <a:pt x="0" y="1"/>
                                      </a:lnTo>
                                      <a:lnTo>
                                        <a:pt x="3" y="0"/>
                                      </a:lnTo>
                                      <a:lnTo>
                                        <a:pt x="6" y="5"/>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76" name="Freeform 1855"/>
                                <p:cNvSpPr>
                                  <a:spLocks/>
                                </p:cNvSpPr>
                                <p:nvPr/>
                              </p:nvSpPr>
                              <p:spPr bwMode="auto">
                                <a:xfrm>
                                  <a:off x="3138" y="5188"/>
                                  <a:ext cx="8" cy="7"/>
                                </a:xfrm>
                                <a:custGeom>
                                  <a:avLst/>
                                  <a:gdLst>
                                    <a:gd name="T0" fmla="*/ 0 w 8"/>
                                    <a:gd name="T1" fmla="*/ 2 h 7"/>
                                    <a:gd name="T2" fmla="*/ 6 w 8"/>
                                    <a:gd name="T3" fmla="*/ 0 h 7"/>
                                    <a:gd name="T4" fmla="*/ 8 w 8"/>
                                    <a:gd name="T5" fmla="*/ 7 h 7"/>
                                    <a:gd name="T6" fmla="*/ 0 w 8"/>
                                    <a:gd name="T7" fmla="*/ 2 h 7"/>
                                    <a:gd name="T8" fmla="*/ 0 60000 65536"/>
                                    <a:gd name="T9" fmla="*/ 0 60000 65536"/>
                                    <a:gd name="T10" fmla="*/ 0 60000 65536"/>
                                    <a:gd name="T11" fmla="*/ 0 60000 65536"/>
                                    <a:gd name="T12" fmla="*/ 0 w 8"/>
                                    <a:gd name="T13" fmla="*/ 0 h 7"/>
                                    <a:gd name="T14" fmla="*/ 8 w 8"/>
                                    <a:gd name="T15" fmla="*/ 7 h 7"/>
                                  </a:gdLst>
                                  <a:ahLst/>
                                  <a:cxnLst>
                                    <a:cxn ang="T8">
                                      <a:pos x="T0" y="T1"/>
                                    </a:cxn>
                                    <a:cxn ang="T9">
                                      <a:pos x="T2" y="T3"/>
                                    </a:cxn>
                                    <a:cxn ang="T10">
                                      <a:pos x="T4" y="T5"/>
                                    </a:cxn>
                                    <a:cxn ang="T11">
                                      <a:pos x="T6" y="T7"/>
                                    </a:cxn>
                                  </a:cxnLst>
                                  <a:rect l="T12" t="T13" r="T14" b="T15"/>
                                  <a:pathLst>
                                    <a:path w="8" h="7">
                                      <a:moveTo>
                                        <a:pt x="0" y="2"/>
                                      </a:moveTo>
                                      <a:lnTo>
                                        <a:pt x="6" y="0"/>
                                      </a:lnTo>
                                      <a:lnTo>
                                        <a:pt x="8" y="7"/>
                                      </a:lnTo>
                                      <a:lnTo>
                                        <a:pt x="0" y="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77" name="Freeform 1856"/>
                                <p:cNvSpPr>
                                  <a:spLocks/>
                                </p:cNvSpPr>
                                <p:nvPr/>
                              </p:nvSpPr>
                              <p:spPr bwMode="auto">
                                <a:xfrm>
                                  <a:off x="3149" y="5170"/>
                                  <a:ext cx="14" cy="14"/>
                                </a:xfrm>
                                <a:custGeom>
                                  <a:avLst/>
                                  <a:gdLst>
                                    <a:gd name="T0" fmla="*/ 9 w 14"/>
                                    <a:gd name="T1" fmla="*/ 0 h 14"/>
                                    <a:gd name="T2" fmla="*/ 14 w 14"/>
                                    <a:gd name="T3" fmla="*/ 4 h 14"/>
                                    <a:gd name="T4" fmla="*/ 13 w 14"/>
                                    <a:gd name="T5" fmla="*/ 11 h 14"/>
                                    <a:gd name="T6" fmla="*/ 4 w 14"/>
                                    <a:gd name="T7" fmla="*/ 14 h 14"/>
                                    <a:gd name="T8" fmla="*/ 0 w 14"/>
                                    <a:gd name="T9" fmla="*/ 5 h 14"/>
                                    <a:gd name="T10" fmla="*/ 9 w 14"/>
                                    <a:gd name="T11" fmla="*/ 0 h 14"/>
                                    <a:gd name="T12" fmla="*/ 0 60000 65536"/>
                                    <a:gd name="T13" fmla="*/ 0 60000 65536"/>
                                    <a:gd name="T14" fmla="*/ 0 60000 65536"/>
                                    <a:gd name="T15" fmla="*/ 0 60000 65536"/>
                                    <a:gd name="T16" fmla="*/ 0 60000 65536"/>
                                    <a:gd name="T17" fmla="*/ 0 60000 65536"/>
                                    <a:gd name="T18" fmla="*/ 0 w 14"/>
                                    <a:gd name="T19" fmla="*/ 0 h 14"/>
                                    <a:gd name="T20" fmla="*/ 14 w 14"/>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4" h="14">
                                      <a:moveTo>
                                        <a:pt x="9" y="0"/>
                                      </a:moveTo>
                                      <a:lnTo>
                                        <a:pt x="14" y="4"/>
                                      </a:lnTo>
                                      <a:lnTo>
                                        <a:pt x="13" y="11"/>
                                      </a:lnTo>
                                      <a:lnTo>
                                        <a:pt x="4" y="14"/>
                                      </a:lnTo>
                                      <a:lnTo>
                                        <a:pt x="0" y="5"/>
                                      </a:lnTo>
                                      <a:lnTo>
                                        <a:pt x="9"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78" name="Freeform 1857"/>
                                <p:cNvSpPr>
                                  <a:spLocks/>
                                </p:cNvSpPr>
                                <p:nvPr/>
                              </p:nvSpPr>
                              <p:spPr bwMode="auto">
                                <a:xfrm>
                                  <a:off x="3134" y="5099"/>
                                  <a:ext cx="18" cy="46"/>
                                </a:xfrm>
                                <a:custGeom>
                                  <a:avLst/>
                                  <a:gdLst>
                                    <a:gd name="T0" fmla="*/ 9 w 18"/>
                                    <a:gd name="T1" fmla="*/ 0 h 46"/>
                                    <a:gd name="T2" fmla="*/ 14 w 18"/>
                                    <a:gd name="T3" fmla="*/ 4 h 46"/>
                                    <a:gd name="T4" fmla="*/ 18 w 18"/>
                                    <a:gd name="T5" fmla="*/ 18 h 46"/>
                                    <a:gd name="T6" fmla="*/ 12 w 18"/>
                                    <a:gd name="T7" fmla="*/ 24 h 46"/>
                                    <a:gd name="T8" fmla="*/ 15 w 18"/>
                                    <a:gd name="T9" fmla="*/ 30 h 46"/>
                                    <a:gd name="T10" fmla="*/ 13 w 18"/>
                                    <a:gd name="T11" fmla="*/ 30 h 46"/>
                                    <a:gd name="T12" fmla="*/ 15 w 18"/>
                                    <a:gd name="T13" fmla="*/ 39 h 46"/>
                                    <a:gd name="T14" fmla="*/ 12 w 18"/>
                                    <a:gd name="T15" fmla="*/ 39 h 46"/>
                                    <a:gd name="T16" fmla="*/ 10 w 18"/>
                                    <a:gd name="T17" fmla="*/ 46 h 46"/>
                                    <a:gd name="T18" fmla="*/ 1 w 18"/>
                                    <a:gd name="T19" fmla="*/ 44 h 46"/>
                                    <a:gd name="T20" fmla="*/ 0 w 18"/>
                                    <a:gd name="T21" fmla="*/ 39 h 46"/>
                                    <a:gd name="T22" fmla="*/ 5 w 18"/>
                                    <a:gd name="T23" fmla="*/ 7 h 46"/>
                                    <a:gd name="T24" fmla="*/ 9 w 18"/>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46"/>
                                    <a:gd name="T41" fmla="*/ 18 w 18"/>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46">
                                      <a:moveTo>
                                        <a:pt x="9" y="0"/>
                                      </a:moveTo>
                                      <a:lnTo>
                                        <a:pt x="14" y="4"/>
                                      </a:lnTo>
                                      <a:lnTo>
                                        <a:pt x="18" y="18"/>
                                      </a:lnTo>
                                      <a:lnTo>
                                        <a:pt x="12" y="24"/>
                                      </a:lnTo>
                                      <a:lnTo>
                                        <a:pt x="15" y="30"/>
                                      </a:lnTo>
                                      <a:lnTo>
                                        <a:pt x="13" y="30"/>
                                      </a:lnTo>
                                      <a:lnTo>
                                        <a:pt x="15" y="39"/>
                                      </a:lnTo>
                                      <a:lnTo>
                                        <a:pt x="12" y="39"/>
                                      </a:lnTo>
                                      <a:lnTo>
                                        <a:pt x="10" y="46"/>
                                      </a:lnTo>
                                      <a:lnTo>
                                        <a:pt x="1" y="44"/>
                                      </a:lnTo>
                                      <a:lnTo>
                                        <a:pt x="0" y="39"/>
                                      </a:lnTo>
                                      <a:lnTo>
                                        <a:pt x="5" y="7"/>
                                      </a:lnTo>
                                      <a:lnTo>
                                        <a:pt x="9"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79" name="Freeform 1858"/>
                                <p:cNvSpPr>
                                  <a:spLocks/>
                                </p:cNvSpPr>
                                <p:nvPr/>
                              </p:nvSpPr>
                              <p:spPr bwMode="auto">
                                <a:xfrm>
                                  <a:off x="3218" y="5486"/>
                                  <a:ext cx="14" cy="5"/>
                                </a:xfrm>
                                <a:custGeom>
                                  <a:avLst/>
                                  <a:gdLst>
                                    <a:gd name="T0" fmla="*/ 2 w 14"/>
                                    <a:gd name="T1" fmla="*/ 5 h 5"/>
                                    <a:gd name="T2" fmla="*/ 0 w 14"/>
                                    <a:gd name="T3" fmla="*/ 0 h 5"/>
                                    <a:gd name="T4" fmla="*/ 14 w 14"/>
                                    <a:gd name="T5" fmla="*/ 3 h 5"/>
                                    <a:gd name="T6" fmla="*/ 2 w 14"/>
                                    <a:gd name="T7" fmla="*/ 5 h 5"/>
                                    <a:gd name="T8" fmla="*/ 0 60000 65536"/>
                                    <a:gd name="T9" fmla="*/ 0 60000 65536"/>
                                    <a:gd name="T10" fmla="*/ 0 60000 65536"/>
                                    <a:gd name="T11" fmla="*/ 0 60000 65536"/>
                                    <a:gd name="T12" fmla="*/ 0 w 14"/>
                                    <a:gd name="T13" fmla="*/ 0 h 5"/>
                                    <a:gd name="T14" fmla="*/ 14 w 14"/>
                                    <a:gd name="T15" fmla="*/ 5 h 5"/>
                                  </a:gdLst>
                                  <a:ahLst/>
                                  <a:cxnLst>
                                    <a:cxn ang="T8">
                                      <a:pos x="T0" y="T1"/>
                                    </a:cxn>
                                    <a:cxn ang="T9">
                                      <a:pos x="T2" y="T3"/>
                                    </a:cxn>
                                    <a:cxn ang="T10">
                                      <a:pos x="T4" y="T5"/>
                                    </a:cxn>
                                    <a:cxn ang="T11">
                                      <a:pos x="T6" y="T7"/>
                                    </a:cxn>
                                  </a:cxnLst>
                                  <a:rect l="T12" t="T13" r="T14" b="T15"/>
                                  <a:pathLst>
                                    <a:path w="14" h="5">
                                      <a:moveTo>
                                        <a:pt x="2" y="5"/>
                                      </a:moveTo>
                                      <a:lnTo>
                                        <a:pt x="0" y="0"/>
                                      </a:lnTo>
                                      <a:lnTo>
                                        <a:pt x="14" y="3"/>
                                      </a:lnTo>
                                      <a:lnTo>
                                        <a:pt x="2" y="5"/>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80" name="Freeform 1859"/>
                                <p:cNvSpPr>
                                  <a:spLocks/>
                                </p:cNvSpPr>
                                <p:nvPr/>
                              </p:nvSpPr>
                              <p:spPr bwMode="auto">
                                <a:xfrm>
                                  <a:off x="3220" y="5487"/>
                                  <a:ext cx="39" cy="25"/>
                                </a:xfrm>
                                <a:custGeom>
                                  <a:avLst/>
                                  <a:gdLst>
                                    <a:gd name="T0" fmla="*/ 0 w 39"/>
                                    <a:gd name="T1" fmla="*/ 7 h 25"/>
                                    <a:gd name="T2" fmla="*/ 30 w 39"/>
                                    <a:gd name="T3" fmla="*/ 0 h 25"/>
                                    <a:gd name="T4" fmla="*/ 33 w 39"/>
                                    <a:gd name="T5" fmla="*/ 5 h 25"/>
                                    <a:gd name="T6" fmla="*/ 20 w 39"/>
                                    <a:gd name="T7" fmla="*/ 4 h 25"/>
                                    <a:gd name="T8" fmla="*/ 34 w 39"/>
                                    <a:gd name="T9" fmla="*/ 9 h 25"/>
                                    <a:gd name="T10" fmla="*/ 28 w 39"/>
                                    <a:gd name="T11" fmla="*/ 13 h 25"/>
                                    <a:gd name="T12" fmla="*/ 35 w 39"/>
                                    <a:gd name="T13" fmla="*/ 15 h 25"/>
                                    <a:gd name="T14" fmla="*/ 39 w 39"/>
                                    <a:gd name="T15" fmla="*/ 25 h 25"/>
                                    <a:gd name="T16" fmla="*/ 18 w 39"/>
                                    <a:gd name="T17" fmla="*/ 10 h 25"/>
                                    <a:gd name="T18" fmla="*/ 12 w 39"/>
                                    <a:gd name="T19" fmla="*/ 12 h 25"/>
                                    <a:gd name="T20" fmla="*/ 18 w 39"/>
                                    <a:gd name="T21" fmla="*/ 20 h 25"/>
                                    <a:gd name="T22" fmla="*/ 11 w 39"/>
                                    <a:gd name="T23" fmla="*/ 19 h 25"/>
                                    <a:gd name="T24" fmla="*/ 6 w 39"/>
                                    <a:gd name="T25" fmla="*/ 13 h 25"/>
                                    <a:gd name="T26" fmla="*/ 11 w 39"/>
                                    <a:gd name="T27" fmla="*/ 8 h 25"/>
                                    <a:gd name="T28" fmla="*/ 0 w 39"/>
                                    <a:gd name="T29" fmla="*/ 7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25"/>
                                    <a:gd name="T47" fmla="*/ 39 w 39"/>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25">
                                      <a:moveTo>
                                        <a:pt x="0" y="7"/>
                                      </a:moveTo>
                                      <a:lnTo>
                                        <a:pt x="30" y="0"/>
                                      </a:lnTo>
                                      <a:lnTo>
                                        <a:pt x="33" y="5"/>
                                      </a:lnTo>
                                      <a:lnTo>
                                        <a:pt x="20" y="4"/>
                                      </a:lnTo>
                                      <a:lnTo>
                                        <a:pt x="34" y="9"/>
                                      </a:lnTo>
                                      <a:lnTo>
                                        <a:pt x="28" y="13"/>
                                      </a:lnTo>
                                      <a:lnTo>
                                        <a:pt x="35" y="15"/>
                                      </a:lnTo>
                                      <a:lnTo>
                                        <a:pt x="39" y="25"/>
                                      </a:lnTo>
                                      <a:lnTo>
                                        <a:pt x="18" y="10"/>
                                      </a:lnTo>
                                      <a:lnTo>
                                        <a:pt x="12" y="12"/>
                                      </a:lnTo>
                                      <a:lnTo>
                                        <a:pt x="18" y="20"/>
                                      </a:lnTo>
                                      <a:lnTo>
                                        <a:pt x="11" y="19"/>
                                      </a:lnTo>
                                      <a:lnTo>
                                        <a:pt x="6" y="13"/>
                                      </a:lnTo>
                                      <a:lnTo>
                                        <a:pt x="11" y="8"/>
                                      </a:lnTo>
                                      <a:lnTo>
                                        <a:pt x="0" y="7"/>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81" name="Freeform 1860"/>
                                <p:cNvSpPr>
                                  <a:spLocks/>
                                </p:cNvSpPr>
                                <p:nvPr/>
                              </p:nvSpPr>
                              <p:spPr bwMode="auto">
                                <a:xfrm>
                                  <a:off x="3255" y="5487"/>
                                  <a:ext cx="21" cy="10"/>
                                </a:xfrm>
                                <a:custGeom>
                                  <a:avLst/>
                                  <a:gdLst>
                                    <a:gd name="T0" fmla="*/ 0 w 21"/>
                                    <a:gd name="T1" fmla="*/ 2 h 10"/>
                                    <a:gd name="T2" fmla="*/ 19 w 21"/>
                                    <a:gd name="T3" fmla="*/ 0 h 10"/>
                                    <a:gd name="T4" fmla="*/ 21 w 21"/>
                                    <a:gd name="T5" fmla="*/ 8 h 10"/>
                                    <a:gd name="T6" fmla="*/ 9 w 21"/>
                                    <a:gd name="T7" fmla="*/ 10 h 10"/>
                                    <a:gd name="T8" fmla="*/ 1 w 21"/>
                                    <a:gd name="T9" fmla="*/ 8 h 10"/>
                                    <a:gd name="T10" fmla="*/ 0 w 21"/>
                                    <a:gd name="T11" fmla="*/ 2 h 10"/>
                                    <a:gd name="T12" fmla="*/ 0 60000 65536"/>
                                    <a:gd name="T13" fmla="*/ 0 60000 65536"/>
                                    <a:gd name="T14" fmla="*/ 0 60000 65536"/>
                                    <a:gd name="T15" fmla="*/ 0 60000 65536"/>
                                    <a:gd name="T16" fmla="*/ 0 60000 65536"/>
                                    <a:gd name="T17" fmla="*/ 0 60000 65536"/>
                                    <a:gd name="T18" fmla="*/ 0 w 21"/>
                                    <a:gd name="T19" fmla="*/ 0 h 10"/>
                                    <a:gd name="T20" fmla="*/ 21 w 21"/>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21" h="10">
                                      <a:moveTo>
                                        <a:pt x="0" y="2"/>
                                      </a:moveTo>
                                      <a:lnTo>
                                        <a:pt x="19" y="0"/>
                                      </a:lnTo>
                                      <a:lnTo>
                                        <a:pt x="21" y="8"/>
                                      </a:lnTo>
                                      <a:lnTo>
                                        <a:pt x="9" y="10"/>
                                      </a:lnTo>
                                      <a:lnTo>
                                        <a:pt x="1" y="8"/>
                                      </a:lnTo>
                                      <a:lnTo>
                                        <a:pt x="0" y="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grpSp>
                        </p:grpSp>
                        <p:grpSp>
                          <p:nvGrpSpPr>
                            <p:cNvPr id="21" name="Group 1861"/>
                            <p:cNvGrpSpPr>
                              <a:grpSpLocks/>
                            </p:cNvGrpSpPr>
                            <p:nvPr/>
                          </p:nvGrpSpPr>
                          <p:grpSpPr bwMode="auto">
                            <a:xfrm>
                              <a:off x="2059" y="2995"/>
                              <a:ext cx="236" cy="90"/>
                              <a:chOff x="2800" y="4187"/>
                              <a:chExt cx="318" cy="122"/>
                            </a:xfrm>
                            <a:grpFill/>
                          </p:grpSpPr>
                          <p:grpSp>
                            <p:nvGrpSpPr>
                              <p:cNvPr id="22" name="Group 1862"/>
                              <p:cNvGrpSpPr>
                                <a:grpSpLocks/>
                              </p:cNvGrpSpPr>
                              <p:nvPr/>
                            </p:nvGrpSpPr>
                            <p:grpSpPr bwMode="auto">
                              <a:xfrm>
                                <a:off x="2800" y="4216"/>
                                <a:ext cx="28" cy="11"/>
                                <a:chOff x="2800" y="4216"/>
                                <a:chExt cx="28" cy="11"/>
                              </a:xfrm>
                              <a:grpFill/>
                            </p:grpSpPr>
                            <p:sp>
                              <p:nvSpPr>
                                <p:cNvPr id="327484" name="Freeform 1863"/>
                                <p:cNvSpPr>
                                  <a:spLocks/>
                                </p:cNvSpPr>
                                <p:nvPr/>
                              </p:nvSpPr>
                              <p:spPr bwMode="auto">
                                <a:xfrm>
                                  <a:off x="2800" y="4218"/>
                                  <a:ext cx="4" cy="4"/>
                                </a:xfrm>
                                <a:custGeom>
                                  <a:avLst/>
                                  <a:gdLst>
                                    <a:gd name="T0" fmla="*/ 3 w 4"/>
                                    <a:gd name="T1" fmla="*/ 0 h 4"/>
                                    <a:gd name="T2" fmla="*/ 4 w 4"/>
                                    <a:gd name="T3" fmla="*/ 4 h 4"/>
                                    <a:gd name="T4" fmla="*/ 0 w 4"/>
                                    <a:gd name="T5" fmla="*/ 4 h 4"/>
                                    <a:gd name="T6" fmla="*/ 3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3" y="0"/>
                                      </a:moveTo>
                                      <a:lnTo>
                                        <a:pt x="4" y="4"/>
                                      </a:lnTo>
                                      <a:lnTo>
                                        <a:pt x="0" y="4"/>
                                      </a:lnTo>
                                      <a:lnTo>
                                        <a:pt x="3"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85" name="Freeform 1864"/>
                                <p:cNvSpPr>
                                  <a:spLocks/>
                                </p:cNvSpPr>
                                <p:nvPr/>
                              </p:nvSpPr>
                              <p:spPr bwMode="auto">
                                <a:xfrm>
                                  <a:off x="2822" y="4222"/>
                                  <a:ext cx="6" cy="5"/>
                                </a:xfrm>
                                <a:custGeom>
                                  <a:avLst/>
                                  <a:gdLst>
                                    <a:gd name="T0" fmla="*/ 6 w 6"/>
                                    <a:gd name="T1" fmla="*/ 0 h 5"/>
                                    <a:gd name="T2" fmla="*/ 3 w 6"/>
                                    <a:gd name="T3" fmla="*/ 5 h 5"/>
                                    <a:gd name="T4" fmla="*/ 0 w 6"/>
                                    <a:gd name="T5" fmla="*/ 4 h 5"/>
                                    <a:gd name="T6" fmla="*/ 6 w 6"/>
                                    <a:gd name="T7" fmla="*/ 0 h 5"/>
                                    <a:gd name="T8" fmla="*/ 0 60000 65536"/>
                                    <a:gd name="T9" fmla="*/ 0 60000 65536"/>
                                    <a:gd name="T10" fmla="*/ 0 60000 65536"/>
                                    <a:gd name="T11" fmla="*/ 0 60000 65536"/>
                                    <a:gd name="T12" fmla="*/ 0 w 6"/>
                                    <a:gd name="T13" fmla="*/ 0 h 5"/>
                                    <a:gd name="T14" fmla="*/ 6 w 6"/>
                                    <a:gd name="T15" fmla="*/ 5 h 5"/>
                                  </a:gdLst>
                                  <a:ahLst/>
                                  <a:cxnLst>
                                    <a:cxn ang="T8">
                                      <a:pos x="T0" y="T1"/>
                                    </a:cxn>
                                    <a:cxn ang="T9">
                                      <a:pos x="T2" y="T3"/>
                                    </a:cxn>
                                    <a:cxn ang="T10">
                                      <a:pos x="T4" y="T5"/>
                                    </a:cxn>
                                    <a:cxn ang="T11">
                                      <a:pos x="T6" y="T7"/>
                                    </a:cxn>
                                  </a:cxnLst>
                                  <a:rect l="T12" t="T13" r="T14" b="T15"/>
                                  <a:pathLst>
                                    <a:path w="6" h="5">
                                      <a:moveTo>
                                        <a:pt x="6" y="0"/>
                                      </a:moveTo>
                                      <a:lnTo>
                                        <a:pt x="3" y="5"/>
                                      </a:lnTo>
                                      <a:lnTo>
                                        <a:pt x="0" y="4"/>
                                      </a:lnTo>
                                      <a:lnTo>
                                        <a:pt x="6"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86" name="Freeform 1865"/>
                                <p:cNvSpPr>
                                  <a:spLocks/>
                                </p:cNvSpPr>
                                <p:nvPr/>
                              </p:nvSpPr>
                              <p:spPr bwMode="auto">
                                <a:xfrm>
                                  <a:off x="2814" y="4216"/>
                                  <a:ext cx="4" cy="5"/>
                                </a:xfrm>
                                <a:custGeom>
                                  <a:avLst/>
                                  <a:gdLst>
                                    <a:gd name="T0" fmla="*/ 2 w 4"/>
                                    <a:gd name="T1" fmla="*/ 0 h 5"/>
                                    <a:gd name="T2" fmla="*/ 0 w 4"/>
                                    <a:gd name="T3" fmla="*/ 4 h 5"/>
                                    <a:gd name="T4" fmla="*/ 4 w 4"/>
                                    <a:gd name="T5" fmla="*/ 5 h 5"/>
                                    <a:gd name="T6" fmla="*/ 2 w 4"/>
                                    <a:gd name="T7" fmla="*/ 0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2" y="0"/>
                                      </a:moveTo>
                                      <a:lnTo>
                                        <a:pt x="0" y="4"/>
                                      </a:lnTo>
                                      <a:lnTo>
                                        <a:pt x="4" y="5"/>
                                      </a:lnTo>
                                      <a:lnTo>
                                        <a:pt x="2"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grpSp>
                          <p:grpSp>
                            <p:nvGrpSpPr>
                              <p:cNvPr id="23" name="Group 1866"/>
                              <p:cNvGrpSpPr>
                                <a:grpSpLocks/>
                              </p:cNvGrpSpPr>
                              <p:nvPr/>
                            </p:nvGrpSpPr>
                            <p:grpSpPr bwMode="auto">
                              <a:xfrm>
                                <a:off x="2801" y="4187"/>
                                <a:ext cx="317" cy="122"/>
                                <a:chOff x="2801" y="4187"/>
                                <a:chExt cx="317" cy="122"/>
                              </a:xfrm>
                              <a:grpFill/>
                            </p:grpSpPr>
                            <p:sp>
                              <p:nvSpPr>
                                <p:cNvPr id="327488" name="Freeform 1867"/>
                                <p:cNvSpPr>
                                  <a:spLocks/>
                                </p:cNvSpPr>
                                <p:nvPr/>
                              </p:nvSpPr>
                              <p:spPr bwMode="auto">
                                <a:xfrm>
                                  <a:off x="3009" y="4187"/>
                                  <a:ext cx="109" cy="122"/>
                                </a:xfrm>
                                <a:custGeom>
                                  <a:avLst/>
                                  <a:gdLst>
                                    <a:gd name="T0" fmla="*/ 106 w 109"/>
                                    <a:gd name="T1" fmla="*/ 28 h 122"/>
                                    <a:gd name="T2" fmla="*/ 91 w 109"/>
                                    <a:gd name="T3" fmla="*/ 19 h 122"/>
                                    <a:gd name="T4" fmla="*/ 88 w 109"/>
                                    <a:gd name="T5" fmla="*/ 21 h 122"/>
                                    <a:gd name="T6" fmla="*/ 69 w 109"/>
                                    <a:gd name="T7" fmla="*/ 21 h 122"/>
                                    <a:gd name="T8" fmla="*/ 61 w 109"/>
                                    <a:gd name="T9" fmla="*/ 11 h 122"/>
                                    <a:gd name="T10" fmla="*/ 37 w 109"/>
                                    <a:gd name="T11" fmla="*/ 0 h 122"/>
                                    <a:gd name="T12" fmla="*/ 14 w 109"/>
                                    <a:gd name="T13" fmla="*/ 11 h 122"/>
                                    <a:gd name="T14" fmla="*/ 14 w 109"/>
                                    <a:gd name="T15" fmla="*/ 23 h 122"/>
                                    <a:gd name="T16" fmla="*/ 8 w 109"/>
                                    <a:gd name="T17" fmla="*/ 40 h 122"/>
                                    <a:gd name="T18" fmla="*/ 0 w 109"/>
                                    <a:gd name="T19" fmla="*/ 46 h 122"/>
                                    <a:gd name="T20" fmla="*/ 0 w 109"/>
                                    <a:gd name="T21" fmla="*/ 70 h 122"/>
                                    <a:gd name="T22" fmla="*/ 10 w 109"/>
                                    <a:gd name="T23" fmla="*/ 77 h 122"/>
                                    <a:gd name="T24" fmla="*/ 17 w 109"/>
                                    <a:gd name="T25" fmla="*/ 68 h 122"/>
                                    <a:gd name="T26" fmla="*/ 20 w 109"/>
                                    <a:gd name="T27" fmla="*/ 75 h 122"/>
                                    <a:gd name="T28" fmla="*/ 18 w 109"/>
                                    <a:gd name="T29" fmla="*/ 85 h 122"/>
                                    <a:gd name="T30" fmla="*/ 8 w 109"/>
                                    <a:gd name="T31" fmla="*/ 93 h 122"/>
                                    <a:gd name="T32" fmla="*/ 11 w 109"/>
                                    <a:gd name="T33" fmla="*/ 100 h 122"/>
                                    <a:gd name="T34" fmla="*/ 4 w 109"/>
                                    <a:gd name="T35" fmla="*/ 105 h 122"/>
                                    <a:gd name="T36" fmla="*/ 6 w 109"/>
                                    <a:gd name="T37" fmla="*/ 114 h 122"/>
                                    <a:gd name="T38" fmla="*/ 14 w 109"/>
                                    <a:gd name="T39" fmla="*/ 112 h 122"/>
                                    <a:gd name="T40" fmla="*/ 22 w 109"/>
                                    <a:gd name="T41" fmla="*/ 114 h 122"/>
                                    <a:gd name="T42" fmla="*/ 26 w 109"/>
                                    <a:gd name="T43" fmla="*/ 122 h 122"/>
                                    <a:gd name="T44" fmla="*/ 33 w 109"/>
                                    <a:gd name="T45" fmla="*/ 121 h 122"/>
                                    <a:gd name="T46" fmla="*/ 40 w 109"/>
                                    <a:gd name="T47" fmla="*/ 116 h 122"/>
                                    <a:gd name="T48" fmla="*/ 41 w 109"/>
                                    <a:gd name="T49" fmla="*/ 102 h 122"/>
                                    <a:gd name="T50" fmla="*/ 46 w 109"/>
                                    <a:gd name="T51" fmla="*/ 94 h 122"/>
                                    <a:gd name="T52" fmla="*/ 51 w 109"/>
                                    <a:gd name="T53" fmla="*/ 94 h 122"/>
                                    <a:gd name="T54" fmla="*/ 53 w 109"/>
                                    <a:gd name="T55" fmla="*/ 87 h 122"/>
                                    <a:gd name="T56" fmla="*/ 80 w 109"/>
                                    <a:gd name="T57" fmla="*/ 75 h 122"/>
                                    <a:gd name="T58" fmla="*/ 98 w 109"/>
                                    <a:gd name="T59" fmla="*/ 59 h 122"/>
                                    <a:gd name="T60" fmla="*/ 106 w 109"/>
                                    <a:gd name="T61" fmla="*/ 45 h 122"/>
                                    <a:gd name="T62" fmla="*/ 109 w 109"/>
                                    <a:gd name="T63" fmla="*/ 45 h 122"/>
                                    <a:gd name="T64" fmla="*/ 101 w 109"/>
                                    <a:gd name="T65" fmla="*/ 31 h 122"/>
                                    <a:gd name="T66" fmla="*/ 106 w 109"/>
                                    <a:gd name="T67" fmla="*/ 28 h 1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9"/>
                                    <a:gd name="T103" fmla="*/ 0 h 122"/>
                                    <a:gd name="T104" fmla="*/ 109 w 109"/>
                                    <a:gd name="T105" fmla="*/ 122 h 1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9" h="122">
                                      <a:moveTo>
                                        <a:pt x="106" y="28"/>
                                      </a:moveTo>
                                      <a:lnTo>
                                        <a:pt x="91" y="19"/>
                                      </a:lnTo>
                                      <a:lnTo>
                                        <a:pt x="88" y="21"/>
                                      </a:lnTo>
                                      <a:lnTo>
                                        <a:pt x="69" y="21"/>
                                      </a:lnTo>
                                      <a:lnTo>
                                        <a:pt x="61" y="11"/>
                                      </a:lnTo>
                                      <a:lnTo>
                                        <a:pt x="37" y="0"/>
                                      </a:lnTo>
                                      <a:lnTo>
                                        <a:pt x="14" y="11"/>
                                      </a:lnTo>
                                      <a:lnTo>
                                        <a:pt x="14" y="23"/>
                                      </a:lnTo>
                                      <a:lnTo>
                                        <a:pt x="8" y="40"/>
                                      </a:lnTo>
                                      <a:lnTo>
                                        <a:pt x="0" y="46"/>
                                      </a:lnTo>
                                      <a:lnTo>
                                        <a:pt x="0" y="70"/>
                                      </a:lnTo>
                                      <a:lnTo>
                                        <a:pt x="10" y="77"/>
                                      </a:lnTo>
                                      <a:lnTo>
                                        <a:pt x="17" y="68"/>
                                      </a:lnTo>
                                      <a:lnTo>
                                        <a:pt x="20" y="75"/>
                                      </a:lnTo>
                                      <a:lnTo>
                                        <a:pt x="18" y="85"/>
                                      </a:lnTo>
                                      <a:lnTo>
                                        <a:pt x="8" y="93"/>
                                      </a:lnTo>
                                      <a:lnTo>
                                        <a:pt x="11" y="100"/>
                                      </a:lnTo>
                                      <a:lnTo>
                                        <a:pt x="4" y="105"/>
                                      </a:lnTo>
                                      <a:lnTo>
                                        <a:pt x="6" y="114"/>
                                      </a:lnTo>
                                      <a:lnTo>
                                        <a:pt x="14" y="112"/>
                                      </a:lnTo>
                                      <a:lnTo>
                                        <a:pt x="22" y="114"/>
                                      </a:lnTo>
                                      <a:lnTo>
                                        <a:pt x="26" y="122"/>
                                      </a:lnTo>
                                      <a:lnTo>
                                        <a:pt x="33" y="121"/>
                                      </a:lnTo>
                                      <a:lnTo>
                                        <a:pt x="40" y="116"/>
                                      </a:lnTo>
                                      <a:lnTo>
                                        <a:pt x="41" y="102"/>
                                      </a:lnTo>
                                      <a:lnTo>
                                        <a:pt x="46" y="94"/>
                                      </a:lnTo>
                                      <a:lnTo>
                                        <a:pt x="51" y="94"/>
                                      </a:lnTo>
                                      <a:lnTo>
                                        <a:pt x="53" y="87"/>
                                      </a:lnTo>
                                      <a:lnTo>
                                        <a:pt x="80" y="75"/>
                                      </a:lnTo>
                                      <a:lnTo>
                                        <a:pt x="98" y="59"/>
                                      </a:lnTo>
                                      <a:lnTo>
                                        <a:pt x="106" y="45"/>
                                      </a:lnTo>
                                      <a:lnTo>
                                        <a:pt x="109" y="45"/>
                                      </a:lnTo>
                                      <a:lnTo>
                                        <a:pt x="101" y="31"/>
                                      </a:lnTo>
                                      <a:lnTo>
                                        <a:pt x="106" y="28"/>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89" name="Freeform 1868"/>
                                <p:cNvSpPr>
                                  <a:spLocks/>
                                </p:cNvSpPr>
                                <p:nvPr/>
                              </p:nvSpPr>
                              <p:spPr bwMode="auto">
                                <a:xfrm>
                                  <a:off x="2801" y="4210"/>
                                  <a:ext cx="12" cy="25"/>
                                </a:xfrm>
                                <a:custGeom>
                                  <a:avLst/>
                                  <a:gdLst>
                                    <a:gd name="T0" fmla="*/ 3 w 12"/>
                                    <a:gd name="T1" fmla="*/ 0 h 25"/>
                                    <a:gd name="T2" fmla="*/ 12 w 12"/>
                                    <a:gd name="T3" fmla="*/ 18 h 25"/>
                                    <a:gd name="T4" fmla="*/ 4 w 12"/>
                                    <a:gd name="T5" fmla="*/ 25 h 25"/>
                                    <a:gd name="T6" fmla="*/ 2 w 12"/>
                                    <a:gd name="T7" fmla="*/ 18 h 25"/>
                                    <a:gd name="T8" fmla="*/ 5 w 12"/>
                                    <a:gd name="T9" fmla="*/ 12 h 25"/>
                                    <a:gd name="T10" fmla="*/ 0 w 12"/>
                                    <a:gd name="T11" fmla="*/ 3 h 25"/>
                                    <a:gd name="T12" fmla="*/ 3 w 12"/>
                                    <a:gd name="T13" fmla="*/ 0 h 25"/>
                                    <a:gd name="T14" fmla="*/ 0 60000 65536"/>
                                    <a:gd name="T15" fmla="*/ 0 60000 65536"/>
                                    <a:gd name="T16" fmla="*/ 0 60000 65536"/>
                                    <a:gd name="T17" fmla="*/ 0 60000 65536"/>
                                    <a:gd name="T18" fmla="*/ 0 60000 65536"/>
                                    <a:gd name="T19" fmla="*/ 0 60000 65536"/>
                                    <a:gd name="T20" fmla="*/ 0 60000 65536"/>
                                    <a:gd name="T21" fmla="*/ 0 w 12"/>
                                    <a:gd name="T22" fmla="*/ 0 h 25"/>
                                    <a:gd name="T23" fmla="*/ 12 w 12"/>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25">
                                      <a:moveTo>
                                        <a:pt x="3" y="0"/>
                                      </a:moveTo>
                                      <a:lnTo>
                                        <a:pt x="12" y="18"/>
                                      </a:lnTo>
                                      <a:lnTo>
                                        <a:pt x="4" y="25"/>
                                      </a:lnTo>
                                      <a:lnTo>
                                        <a:pt x="2" y="18"/>
                                      </a:lnTo>
                                      <a:lnTo>
                                        <a:pt x="5" y="12"/>
                                      </a:lnTo>
                                      <a:lnTo>
                                        <a:pt x="0" y="3"/>
                                      </a:lnTo>
                                      <a:lnTo>
                                        <a:pt x="3"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grpSp>
                        </p:grpSp>
                        <p:sp>
                          <p:nvSpPr>
                            <p:cNvPr id="327490" name="Freeform 1869"/>
                            <p:cNvSpPr>
                              <a:spLocks/>
                            </p:cNvSpPr>
                            <p:nvPr/>
                          </p:nvSpPr>
                          <p:spPr bwMode="auto">
                            <a:xfrm>
                              <a:off x="2594" y="2934"/>
                              <a:ext cx="41" cy="51"/>
                            </a:xfrm>
                            <a:custGeom>
                              <a:avLst/>
                              <a:gdLst>
                                <a:gd name="T0" fmla="*/ 0 w 56"/>
                                <a:gd name="T1" fmla="*/ 1 h 70"/>
                                <a:gd name="T2" fmla="*/ 1 w 56"/>
                                <a:gd name="T3" fmla="*/ 1 h 70"/>
                                <a:gd name="T4" fmla="*/ 1 w 56"/>
                                <a:gd name="T5" fmla="*/ 1 h 70"/>
                                <a:gd name="T6" fmla="*/ 1 w 56"/>
                                <a:gd name="T7" fmla="*/ 1 h 70"/>
                                <a:gd name="T8" fmla="*/ 1 w 56"/>
                                <a:gd name="T9" fmla="*/ 1 h 70"/>
                                <a:gd name="T10" fmla="*/ 1 w 56"/>
                                <a:gd name="T11" fmla="*/ 1 h 70"/>
                                <a:gd name="T12" fmla="*/ 1 w 56"/>
                                <a:gd name="T13" fmla="*/ 0 h 70"/>
                                <a:gd name="T14" fmla="*/ 1 w 56"/>
                                <a:gd name="T15" fmla="*/ 1 h 70"/>
                                <a:gd name="T16" fmla="*/ 1 w 56"/>
                                <a:gd name="T17" fmla="*/ 1 h 70"/>
                                <a:gd name="T18" fmla="*/ 1 w 56"/>
                                <a:gd name="T19" fmla="*/ 1 h 70"/>
                                <a:gd name="T20" fmla="*/ 1 w 56"/>
                                <a:gd name="T21" fmla="*/ 1 h 70"/>
                                <a:gd name="T22" fmla="*/ 1 w 56"/>
                                <a:gd name="T23" fmla="*/ 1 h 70"/>
                                <a:gd name="T24" fmla="*/ 1 w 56"/>
                                <a:gd name="T25" fmla="*/ 1 h 70"/>
                                <a:gd name="T26" fmla="*/ 0 w 56"/>
                                <a:gd name="T27" fmla="*/ 1 h 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70"/>
                                <a:gd name="T44" fmla="*/ 56 w 56"/>
                                <a:gd name="T45" fmla="*/ 70 h 7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70">
                                  <a:moveTo>
                                    <a:pt x="0" y="64"/>
                                  </a:moveTo>
                                  <a:lnTo>
                                    <a:pt x="6" y="58"/>
                                  </a:lnTo>
                                  <a:lnTo>
                                    <a:pt x="9" y="38"/>
                                  </a:lnTo>
                                  <a:lnTo>
                                    <a:pt x="2" y="26"/>
                                  </a:lnTo>
                                  <a:lnTo>
                                    <a:pt x="1" y="13"/>
                                  </a:lnTo>
                                  <a:lnTo>
                                    <a:pt x="9" y="3"/>
                                  </a:lnTo>
                                  <a:lnTo>
                                    <a:pt x="12" y="0"/>
                                  </a:lnTo>
                                  <a:lnTo>
                                    <a:pt x="35" y="10"/>
                                  </a:lnTo>
                                  <a:lnTo>
                                    <a:pt x="51" y="23"/>
                                  </a:lnTo>
                                  <a:lnTo>
                                    <a:pt x="56" y="31"/>
                                  </a:lnTo>
                                  <a:lnTo>
                                    <a:pt x="38" y="59"/>
                                  </a:lnTo>
                                  <a:lnTo>
                                    <a:pt x="26" y="68"/>
                                  </a:lnTo>
                                  <a:lnTo>
                                    <a:pt x="9" y="70"/>
                                  </a:lnTo>
                                  <a:lnTo>
                                    <a:pt x="0" y="64"/>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91" name="Freeform 1870"/>
                            <p:cNvSpPr>
                              <a:spLocks/>
                            </p:cNvSpPr>
                            <p:nvPr/>
                          </p:nvSpPr>
                          <p:spPr bwMode="auto">
                            <a:xfrm>
                              <a:off x="2495" y="2896"/>
                              <a:ext cx="69" cy="100"/>
                            </a:xfrm>
                            <a:custGeom>
                              <a:avLst/>
                              <a:gdLst>
                                <a:gd name="T0" fmla="*/ 1 w 93"/>
                                <a:gd name="T1" fmla="*/ 1 h 135"/>
                                <a:gd name="T2" fmla="*/ 0 w 93"/>
                                <a:gd name="T3" fmla="*/ 1 h 135"/>
                                <a:gd name="T4" fmla="*/ 1 w 93"/>
                                <a:gd name="T5" fmla="*/ 1 h 135"/>
                                <a:gd name="T6" fmla="*/ 1 w 93"/>
                                <a:gd name="T7" fmla="*/ 1 h 135"/>
                                <a:gd name="T8" fmla="*/ 1 w 93"/>
                                <a:gd name="T9" fmla="*/ 1 h 135"/>
                                <a:gd name="T10" fmla="*/ 1 w 93"/>
                                <a:gd name="T11" fmla="*/ 1 h 135"/>
                                <a:gd name="T12" fmla="*/ 1 w 93"/>
                                <a:gd name="T13" fmla="*/ 1 h 135"/>
                                <a:gd name="T14" fmla="*/ 1 w 93"/>
                                <a:gd name="T15" fmla="*/ 0 h 135"/>
                                <a:gd name="T16" fmla="*/ 1 w 93"/>
                                <a:gd name="T17" fmla="*/ 0 h 135"/>
                                <a:gd name="T18" fmla="*/ 1 w 93"/>
                                <a:gd name="T19" fmla="*/ 1 h 135"/>
                                <a:gd name="T20" fmla="*/ 1 w 93"/>
                                <a:gd name="T21" fmla="*/ 1 h 135"/>
                                <a:gd name="T22" fmla="*/ 2 w 93"/>
                                <a:gd name="T23" fmla="*/ 1 h 135"/>
                                <a:gd name="T24" fmla="*/ 2 w 93"/>
                                <a:gd name="T25" fmla="*/ 1 h 135"/>
                                <a:gd name="T26" fmla="*/ 2 w 93"/>
                                <a:gd name="T27" fmla="*/ 1 h 135"/>
                                <a:gd name="T28" fmla="*/ 1 w 93"/>
                                <a:gd name="T29" fmla="*/ 1 h 135"/>
                                <a:gd name="T30" fmla="*/ 1 w 93"/>
                                <a:gd name="T31" fmla="*/ 2 h 135"/>
                                <a:gd name="T32" fmla="*/ 2 w 93"/>
                                <a:gd name="T33" fmla="*/ 3 h 135"/>
                                <a:gd name="T34" fmla="*/ 2 w 93"/>
                                <a:gd name="T35" fmla="*/ 3 h 135"/>
                                <a:gd name="T36" fmla="*/ 2 w 93"/>
                                <a:gd name="T37" fmla="*/ 3 h 135"/>
                                <a:gd name="T38" fmla="*/ 3 w 93"/>
                                <a:gd name="T39" fmla="*/ 3 h 135"/>
                                <a:gd name="T40" fmla="*/ 2 w 93"/>
                                <a:gd name="T41" fmla="*/ 3 h 135"/>
                                <a:gd name="T42" fmla="*/ 1 w 93"/>
                                <a:gd name="T43" fmla="*/ 4 h 135"/>
                                <a:gd name="T44" fmla="*/ 1 w 93"/>
                                <a:gd name="T45" fmla="*/ 4 h 135"/>
                                <a:gd name="T46" fmla="*/ 1 w 93"/>
                                <a:gd name="T47" fmla="*/ 4 h 135"/>
                                <a:gd name="T48" fmla="*/ 1 w 93"/>
                                <a:gd name="T49" fmla="*/ 3 h 135"/>
                                <a:gd name="T50" fmla="*/ 1 w 93"/>
                                <a:gd name="T51" fmla="*/ 3 h 135"/>
                                <a:gd name="T52" fmla="*/ 1 w 93"/>
                                <a:gd name="T53" fmla="*/ 2 h 135"/>
                                <a:gd name="T54" fmla="*/ 1 w 93"/>
                                <a:gd name="T55" fmla="*/ 2 h 135"/>
                                <a:gd name="T56" fmla="*/ 1 w 93"/>
                                <a:gd name="T57" fmla="*/ 2 h 135"/>
                                <a:gd name="T58" fmla="*/ 1 w 93"/>
                                <a:gd name="T59" fmla="*/ 2 h 135"/>
                                <a:gd name="T60" fmla="*/ 1 w 93"/>
                                <a:gd name="T61" fmla="*/ 1 h 135"/>
                                <a:gd name="T62" fmla="*/ 1 w 93"/>
                                <a:gd name="T63" fmla="*/ 1 h 1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3"/>
                                <a:gd name="T97" fmla="*/ 0 h 135"/>
                                <a:gd name="T98" fmla="*/ 93 w 93"/>
                                <a:gd name="T99" fmla="*/ 135 h 1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3" h="135">
                                  <a:moveTo>
                                    <a:pt x="12" y="60"/>
                                  </a:moveTo>
                                  <a:lnTo>
                                    <a:pt x="0" y="41"/>
                                  </a:lnTo>
                                  <a:lnTo>
                                    <a:pt x="4" y="30"/>
                                  </a:lnTo>
                                  <a:lnTo>
                                    <a:pt x="16" y="23"/>
                                  </a:lnTo>
                                  <a:lnTo>
                                    <a:pt x="10" y="22"/>
                                  </a:lnTo>
                                  <a:lnTo>
                                    <a:pt x="10" y="12"/>
                                  </a:lnTo>
                                  <a:lnTo>
                                    <a:pt x="27" y="3"/>
                                  </a:lnTo>
                                  <a:lnTo>
                                    <a:pt x="29" y="0"/>
                                  </a:lnTo>
                                  <a:lnTo>
                                    <a:pt x="34" y="0"/>
                                  </a:lnTo>
                                  <a:lnTo>
                                    <a:pt x="50" y="13"/>
                                  </a:lnTo>
                                  <a:lnTo>
                                    <a:pt x="54" y="27"/>
                                  </a:lnTo>
                                  <a:lnTo>
                                    <a:pt x="69" y="31"/>
                                  </a:lnTo>
                                  <a:lnTo>
                                    <a:pt x="83" y="47"/>
                                  </a:lnTo>
                                  <a:lnTo>
                                    <a:pt x="75" y="64"/>
                                  </a:lnTo>
                                  <a:lnTo>
                                    <a:pt x="65" y="66"/>
                                  </a:lnTo>
                                  <a:lnTo>
                                    <a:pt x="61" y="81"/>
                                  </a:lnTo>
                                  <a:lnTo>
                                    <a:pt x="71" y="94"/>
                                  </a:lnTo>
                                  <a:lnTo>
                                    <a:pt x="78" y="96"/>
                                  </a:lnTo>
                                  <a:lnTo>
                                    <a:pt x="85" y="113"/>
                                  </a:lnTo>
                                  <a:lnTo>
                                    <a:pt x="93" y="123"/>
                                  </a:lnTo>
                                  <a:lnTo>
                                    <a:pt x="80" y="121"/>
                                  </a:lnTo>
                                  <a:lnTo>
                                    <a:pt x="51" y="135"/>
                                  </a:lnTo>
                                  <a:lnTo>
                                    <a:pt x="38" y="131"/>
                                  </a:lnTo>
                                  <a:lnTo>
                                    <a:pt x="32" y="125"/>
                                  </a:lnTo>
                                  <a:lnTo>
                                    <a:pt x="32" y="116"/>
                                  </a:lnTo>
                                  <a:lnTo>
                                    <a:pt x="27" y="111"/>
                                  </a:lnTo>
                                  <a:lnTo>
                                    <a:pt x="30" y="89"/>
                                  </a:lnTo>
                                  <a:lnTo>
                                    <a:pt x="34" y="84"/>
                                  </a:lnTo>
                                  <a:lnTo>
                                    <a:pt x="32" y="74"/>
                                  </a:lnTo>
                                  <a:lnTo>
                                    <a:pt x="25" y="72"/>
                                  </a:lnTo>
                                  <a:lnTo>
                                    <a:pt x="24" y="60"/>
                                  </a:lnTo>
                                  <a:lnTo>
                                    <a:pt x="12" y="6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92" name="Freeform 1871"/>
                            <p:cNvSpPr>
                              <a:spLocks/>
                            </p:cNvSpPr>
                            <p:nvPr/>
                          </p:nvSpPr>
                          <p:spPr bwMode="auto">
                            <a:xfrm>
                              <a:off x="2475" y="3294"/>
                              <a:ext cx="119" cy="128"/>
                            </a:xfrm>
                            <a:custGeom>
                              <a:avLst/>
                              <a:gdLst>
                                <a:gd name="T0" fmla="*/ 2 w 162"/>
                                <a:gd name="T1" fmla="*/ 1 h 173"/>
                                <a:gd name="T2" fmla="*/ 2 w 162"/>
                                <a:gd name="T3" fmla="*/ 1 h 173"/>
                                <a:gd name="T4" fmla="*/ 1 w 162"/>
                                <a:gd name="T5" fmla="*/ 0 h 173"/>
                                <a:gd name="T6" fmla="*/ 1 w 162"/>
                                <a:gd name="T7" fmla="*/ 0 h 173"/>
                                <a:gd name="T8" fmla="*/ 1 w 162"/>
                                <a:gd name="T9" fmla="*/ 1 h 173"/>
                                <a:gd name="T10" fmla="*/ 1 w 162"/>
                                <a:gd name="T11" fmla="*/ 1 h 173"/>
                                <a:gd name="T12" fmla="*/ 1 w 162"/>
                                <a:gd name="T13" fmla="*/ 1 h 173"/>
                                <a:gd name="T14" fmla="*/ 0 w 162"/>
                                <a:gd name="T15" fmla="*/ 1 h 173"/>
                                <a:gd name="T16" fmla="*/ 1 w 162"/>
                                <a:gd name="T17" fmla="*/ 1 h 173"/>
                                <a:gd name="T18" fmla="*/ 1 w 162"/>
                                <a:gd name="T19" fmla="*/ 3 h 173"/>
                                <a:gd name="T20" fmla="*/ 1 w 162"/>
                                <a:gd name="T21" fmla="*/ 3 h 173"/>
                                <a:gd name="T22" fmla="*/ 2 w 162"/>
                                <a:gd name="T23" fmla="*/ 4 h 173"/>
                                <a:gd name="T24" fmla="*/ 2 w 162"/>
                                <a:gd name="T25" fmla="*/ 4 h 173"/>
                                <a:gd name="T26" fmla="*/ 2 w 162"/>
                                <a:gd name="T27" fmla="*/ 4 h 173"/>
                                <a:gd name="T28" fmla="*/ 2 w 162"/>
                                <a:gd name="T29" fmla="*/ 4 h 173"/>
                                <a:gd name="T30" fmla="*/ 2 w 162"/>
                                <a:gd name="T31" fmla="*/ 4 h 173"/>
                                <a:gd name="T32" fmla="*/ 3 w 162"/>
                                <a:gd name="T33" fmla="*/ 5 h 173"/>
                                <a:gd name="T34" fmla="*/ 3 w 162"/>
                                <a:gd name="T35" fmla="*/ 5 h 173"/>
                                <a:gd name="T36" fmla="*/ 4 w 162"/>
                                <a:gd name="T37" fmla="*/ 4 h 173"/>
                                <a:gd name="T38" fmla="*/ 4 w 162"/>
                                <a:gd name="T39" fmla="*/ 4 h 173"/>
                                <a:gd name="T40" fmla="*/ 4 w 162"/>
                                <a:gd name="T41" fmla="*/ 3 h 173"/>
                                <a:gd name="T42" fmla="*/ 4 w 162"/>
                                <a:gd name="T43" fmla="*/ 3 h 173"/>
                                <a:gd name="T44" fmla="*/ 4 w 162"/>
                                <a:gd name="T45" fmla="*/ 3 h 173"/>
                                <a:gd name="T46" fmla="*/ 3 w 162"/>
                                <a:gd name="T47" fmla="*/ 1 h 173"/>
                                <a:gd name="T48" fmla="*/ 3 w 162"/>
                                <a:gd name="T49" fmla="*/ 1 h 173"/>
                                <a:gd name="T50" fmla="*/ 3 w 162"/>
                                <a:gd name="T51" fmla="*/ 1 h 173"/>
                                <a:gd name="T52" fmla="*/ 2 w 162"/>
                                <a:gd name="T53" fmla="*/ 1 h 173"/>
                                <a:gd name="T54" fmla="*/ 2 w 162"/>
                                <a:gd name="T55" fmla="*/ 1 h 17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2"/>
                                <a:gd name="T85" fmla="*/ 0 h 173"/>
                                <a:gd name="T86" fmla="*/ 162 w 162"/>
                                <a:gd name="T87" fmla="*/ 173 h 17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2" h="173">
                                  <a:moveTo>
                                    <a:pt x="89" y="18"/>
                                  </a:moveTo>
                                  <a:lnTo>
                                    <a:pt x="78" y="4"/>
                                  </a:lnTo>
                                  <a:lnTo>
                                    <a:pt x="69" y="0"/>
                                  </a:lnTo>
                                  <a:lnTo>
                                    <a:pt x="54" y="0"/>
                                  </a:lnTo>
                                  <a:lnTo>
                                    <a:pt x="15" y="10"/>
                                  </a:lnTo>
                                  <a:lnTo>
                                    <a:pt x="6" y="30"/>
                                  </a:lnTo>
                                  <a:lnTo>
                                    <a:pt x="6" y="44"/>
                                  </a:lnTo>
                                  <a:lnTo>
                                    <a:pt x="0" y="63"/>
                                  </a:lnTo>
                                  <a:lnTo>
                                    <a:pt x="6" y="64"/>
                                  </a:lnTo>
                                  <a:lnTo>
                                    <a:pt x="35" y="98"/>
                                  </a:lnTo>
                                  <a:lnTo>
                                    <a:pt x="59" y="103"/>
                                  </a:lnTo>
                                  <a:lnTo>
                                    <a:pt x="94" y="127"/>
                                  </a:lnTo>
                                  <a:lnTo>
                                    <a:pt x="96" y="134"/>
                                  </a:lnTo>
                                  <a:lnTo>
                                    <a:pt x="83" y="157"/>
                                  </a:lnTo>
                                  <a:lnTo>
                                    <a:pt x="83" y="164"/>
                                  </a:lnTo>
                                  <a:lnTo>
                                    <a:pt x="102" y="167"/>
                                  </a:lnTo>
                                  <a:lnTo>
                                    <a:pt x="114" y="173"/>
                                  </a:lnTo>
                                  <a:lnTo>
                                    <a:pt x="136" y="170"/>
                                  </a:lnTo>
                                  <a:lnTo>
                                    <a:pt x="155" y="152"/>
                                  </a:lnTo>
                                  <a:lnTo>
                                    <a:pt x="158" y="132"/>
                                  </a:lnTo>
                                  <a:lnTo>
                                    <a:pt x="162" y="108"/>
                                  </a:lnTo>
                                  <a:lnTo>
                                    <a:pt x="161" y="96"/>
                                  </a:lnTo>
                                  <a:lnTo>
                                    <a:pt x="140" y="95"/>
                                  </a:lnTo>
                                  <a:lnTo>
                                    <a:pt x="133" y="63"/>
                                  </a:lnTo>
                                  <a:lnTo>
                                    <a:pt x="122" y="59"/>
                                  </a:lnTo>
                                  <a:lnTo>
                                    <a:pt x="109" y="62"/>
                                  </a:lnTo>
                                  <a:lnTo>
                                    <a:pt x="93" y="57"/>
                                  </a:lnTo>
                                  <a:lnTo>
                                    <a:pt x="89" y="18"/>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93" name="Freeform 1872"/>
                            <p:cNvSpPr>
                              <a:spLocks/>
                            </p:cNvSpPr>
                            <p:nvPr/>
                          </p:nvSpPr>
                          <p:spPr bwMode="auto">
                            <a:xfrm>
                              <a:off x="2208" y="3016"/>
                              <a:ext cx="179" cy="262"/>
                            </a:xfrm>
                            <a:custGeom>
                              <a:avLst/>
                              <a:gdLst>
                                <a:gd name="T0" fmla="*/ 6 w 242"/>
                                <a:gd name="T1" fmla="*/ 10 h 354"/>
                                <a:gd name="T2" fmla="*/ 5 w 242"/>
                                <a:gd name="T3" fmla="*/ 9 h 354"/>
                                <a:gd name="T4" fmla="*/ 3 w 242"/>
                                <a:gd name="T5" fmla="*/ 8 h 354"/>
                                <a:gd name="T6" fmla="*/ 3 w 242"/>
                                <a:gd name="T7" fmla="*/ 7 h 354"/>
                                <a:gd name="T8" fmla="*/ 1 w 242"/>
                                <a:gd name="T9" fmla="*/ 4 h 354"/>
                                <a:gd name="T10" fmla="*/ 1 w 242"/>
                                <a:gd name="T11" fmla="*/ 4 h 354"/>
                                <a:gd name="T12" fmla="*/ 1 w 242"/>
                                <a:gd name="T13" fmla="*/ 3 h 354"/>
                                <a:gd name="T14" fmla="*/ 0 w 242"/>
                                <a:gd name="T15" fmla="*/ 2 h 354"/>
                                <a:gd name="T16" fmla="*/ 1 w 242"/>
                                <a:gd name="T17" fmla="*/ 2 h 354"/>
                                <a:gd name="T18" fmla="*/ 1 w 242"/>
                                <a:gd name="T19" fmla="*/ 2 h 354"/>
                                <a:gd name="T20" fmla="*/ 1 w 242"/>
                                <a:gd name="T21" fmla="*/ 2 h 354"/>
                                <a:gd name="T22" fmla="*/ 1 w 242"/>
                                <a:gd name="T23" fmla="*/ 3 h 354"/>
                                <a:gd name="T24" fmla="*/ 1 w 242"/>
                                <a:gd name="T25" fmla="*/ 2 h 354"/>
                                <a:gd name="T26" fmla="*/ 1 w 242"/>
                                <a:gd name="T27" fmla="*/ 1 h 354"/>
                                <a:gd name="T28" fmla="*/ 2 w 242"/>
                                <a:gd name="T29" fmla="*/ 1 h 354"/>
                                <a:gd name="T30" fmla="*/ 3 w 242"/>
                                <a:gd name="T31" fmla="*/ 1 h 354"/>
                                <a:gd name="T32" fmla="*/ 3 w 242"/>
                                <a:gd name="T33" fmla="*/ 1 h 354"/>
                                <a:gd name="T34" fmla="*/ 3 w 242"/>
                                <a:gd name="T35" fmla="*/ 1 h 354"/>
                                <a:gd name="T36" fmla="*/ 4 w 242"/>
                                <a:gd name="T37" fmla="*/ 1 h 354"/>
                                <a:gd name="T38" fmla="*/ 4 w 242"/>
                                <a:gd name="T39" fmla="*/ 1 h 354"/>
                                <a:gd name="T40" fmla="*/ 5 w 242"/>
                                <a:gd name="T41" fmla="*/ 1 h 354"/>
                                <a:gd name="T42" fmla="*/ 5 w 242"/>
                                <a:gd name="T43" fmla="*/ 1 h 354"/>
                                <a:gd name="T44" fmla="*/ 5 w 242"/>
                                <a:gd name="T45" fmla="*/ 1 h 354"/>
                                <a:gd name="T46" fmla="*/ 5 w 242"/>
                                <a:gd name="T47" fmla="*/ 2 h 354"/>
                                <a:gd name="T48" fmla="*/ 5 w 242"/>
                                <a:gd name="T49" fmla="*/ 2 h 354"/>
                                <a:gd name="T50" fmla="*/ 4 w 242"/>
                                <a:gd name="T51" fmla="*/ 3 h 354"/>
                                <a:gd name="T52" fmla="*/ 4 w 242"/>
                                <a:gd name="T53" fmla="*/ 4 h 354"/>
                                <a:gd name="T54" fmla="*/ 4 w 242"/>
                                <a:gd name="T55" fmla="*/ 4 h 354"/>
                                <a:gd name="T56" fmla="*/ 4 w 242"/>
                                <a:gd name="T57" fmla="*/ 5 h 354"/>
                                <a:gd name="T58" fmla="*/ 5 w 242"/>
                                <a:gd name="T59" fmla="*/ 5 h 354"/>
                                <a:gd name="T60" fmla="*/ 5 w 242"/>
                                <a:gd name="T61" fmla="*/ 5 h 354"/>
                                <a:gd name="T62" fmla="*/ 5 w 242"/>
                                <a:gd name="T63" fmla="*/ 5 h 354"/>
                                <a:gd name="T64" fmla="*/ 7 w 242"/>
                                <a:gd name="T65" fmla="*/ 7 h 354"/>
                                <a:gd name="T66" fmla="*/ 7 w 242"/>
                                <a:gd name="T67" fmla="*/ 7 h 354"/>
                                <a:gd name="T68" fmla="*/ 7 w 242"/>
                                <a:gd name="T69" fmla="*/ 8 h 354"/>
                                <a:gd name="T70" fmla="*/ 7 w 242"/>
                                <a:gd name="T71" fmla="*/ 9 h 354"/>
                                <a:gd name="T72" fmla="*/ 6 w 242"/>
                                <a:gd name="T73" fmla="*/ 9 h 3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2"/>
                                <a:gd name="T112" fmla="*/ 0 h 354"/>
                                <a:gd name="T113" fmla="*/ 242 w 242"/>
                                <a:gd name="T114" fmla="*/ 354 h 3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2" h="354">
                                  <a:moveTo>
                                    <a:pt x="226" y="341"/>
                                  </a:moveTo>
                                  <a:lnTo>
                                    <a:pt x="221" y="350"/>
                                  </a:lnTo>
                                  <a:lnTo>
                                    <a:pt x="207" y="354"/>
                                  </a:lnTo>
                                  <a:lnTo>
                                    <a:pt x="173" y="325"/>
                                  </a:lnTo>
                                  <a:lnTo>
                                    <a:pt x="144" y="314"/>
                                  </a:lnTo>
                                  <a:lnTo>
                                    <a:pt x="118" y="297"/>
                                  </a:lnTo>
                                  <a:lnTo>
                                    <a:pt x="95" y="275"/>
                                  </a:lnTo>
                                  <a:lnTo>
                                    <a:pt x="94" y="256"/>
                                  </a:lnTo>
                                  <a:lnTo>
                                    <a:pt x="70" y="219"/>
                                  </a:lnTo>
                                  <a:lnTo>
                                    <a:pt x="46" y="158"/>
                                  </a:lnTo>
                                  <a:lnTo>
                                    <a:pt x="35" y="148"/>
                                  </a:lnTo>
                                  <a:lnTo>
                                    <a:pt x="26" y="129"/>
                                  </a:lnTo>
                                  <a:lnTo>
                                    <a:pt x="3" y="111"/>
                                  </a:lnTo>
                                  <a:lnTo>
                                    <a:pt x="7" y="104"/>
                                  </a:lnTo>
                                  <a:lnTo>
                                    <a:pt x="3" y="99"/>
                                  </a:lnTo>
                                  <a:lnTo>
                                    <a:pt x="0" y="82"/>
                                  </a:lnTo>
                                  <a:lnTo>
                                    <a:pt x="17" y="65"/>
                                  </a:lnTo>
                                  <a:lnTo>
                                    <a:pt x="20" y="72"/>
                                  </a:lnTo>
                                  <a:lnTo>
                                    <a:pt x="13" y="77"/>
                                  </a:lnTo>
                                  <a:lnTo>
                                    <a:pt x="15" y="86"/>
                                  </a:lnTo>
                                  <a:lnTo>
                                    <a:pt x="23" y="84"/>
                                  </a:lnTo>
                                  <a:lnTo>
                                    <a:pt x="31" y="86"/>
                                  </a:lnTo>
                                  <a:lnTo>
                                    <a:pt x="35" y="94"/>
                                  </a:lnTo>
                                  <a:lnTo>
                                    <a:pt x="42" y="93"/>
                                  </a:lnTo>
                                  <a:lnTo>
                                    <a:pt x="49" y="88"/>
                                  </a:lnTo>
                                  <a:lnTo>
                                    <a:pt x="50" y="74"/>
                                  </a:lnTo>
                                  <a:lnTo>
                                    <a:pt x="55" y="66"/>
                                  </a:lnTo>
                                  <a:lnTo>
                                    <a:pt x="60" y="66"/>
                                  </a:lnTo>
                                  <a:lnTo>
                                    <a:pt x="62" y="59"/>
                                  </a:lnTo>
                                  <a:lnTo>
                                    <a:pt x="89" y="47"/>
                                  </a:lnTo>
                                  <a:lnTo>
                                    <a:pt x="107" y="31"/>
                                  </a:lnTo>
                                  <a:lnTo>
                                    <a:pt x="115" y="17"/>
                                  </a:lnTo>
                                  <a:lnTo>
                                    <a:pt x="118" y="17"/>
                                  </a:lnTo>
                                  <a:lnTo>
                                    <a:pt x="110" y="3"/>
                                  </a:lnTo>
                                  <a:lnTo>
                                    <a:pt x="115" y="0"/>
                                  </a:lnTo>
                                  <a:lnTo>
                                    <a:pt x="125" y="2"/>
                                  </a:lnTo>
                                  <a:lnTo>
                                    <a:pt x="139" y="18"/>
                                  </a:lnTo>
                                  <a:lnTo>
                                    <a:pt x="146" y="21"/>
                                  </a:lnTo>
                                  <a:lnTo>
                                    <a:pt x="149" y="32"/>
                                  </a:lnTo>
                                  <a:lnTo>
                                    <a:pt x="156" y="32"/>
                                  </a:lnTo>
                                  <a:lnTo>
                                    <a:pt x="159" y="45"/>
                                  </a:lnTo>
                                  <a:lnTo>
                                    <a:pt x="173" y="46"/>
                                  </a:lnTo>
                                  <a:lnTo>
                                    <a:pt x="182" y="41"/>
                                  </a:lnTo>
                                  <a:lnTo>
                                    <a:pt x="193" y="44"/>
                                  </a:lnTo>
                                  <a:lnTo>
                                    <a:pt x="198" y="41"/>
                                  </a:lnTo>
                                  <a:lnTo>
                                    <a:pt x="213" y="47"/>
                                  </a:lnTo>
                                  <a:lnTo>
                                    <a:pt x="217" y="54"/>
                                  </a:lnTo>
                                  <a:lnTo>
                                    <a:pt x="206" y="71"/>
                                  </a:lnTo>
                                  <a:lnTo>
                                    <a:pt x="218" y="77"/>
                                  </a:lnTo>
                                  <a:lnTo>
                                    <a:pt x="187" y="86"/>
                                  </a:lnTo>
                                  <a:lnTo>
                                    <a:pt x="171" y="95"/>
                                  </a:lnTo>
                                  <a:lnTo>
                                    <a:pt x="159" y="111"/>
                                  </a:lnTo>
                                  <a:lnTo>
                                    <a:pt x="158" y="124"/>
                                  </a:lnTo>
                                  <a:lnTo>
                                    <a:pt x="151" y="128"/>
                                  </a:lnTo>
                                  <a:lnTo>
                                    <a:pt x="144" y="144"/>
                                  </a:lnTo>
                                  <a:lnTo>
                                    <a:pt x="149" y="157"/>
                                  </a:lnTo>
                                  <a:lnTo>
                                    <a:pt x="162" y="170"/>
                                  </a:lnTo>
                                  <a:lnTo>
                                    <a:pt x="161" y="179"/>
                                  </a:lnTo>
                                  <a:lnTo>
                                    <a:pt x="172" y="180"/>
                                  </a:lnTo>
                                  <a:lnTo>
                                    <a:pt x="177" y="189"/>
                                  </a:lnTo>
                                  <a:lnTo>
                                    <a:pt x="187" y="190"/>
                                  </a:lnTo>
                                  <a:lnTo>
                                    <a:pt x="208" y="177"/>
                                  </a:lnTo>
                                  <a:lnTo>
                                    <a:pt x="208" y="208"/>
                                  </a:lnTo>
                                  <a:lnTo>
                                    <a:pt x="211" y="211"/>
                                  </a:lnTo>
                                  <a:lnTo>
                                    <a:pt x="225" y="208"/>
                                  </a:lnTo>
                                  <a:lnTo>
                                    <a:pt x="242" y="238"/>
                                  </a:lnTo>
                                  <a:lnTo>
                                    <a:pt x="237" y="247"/>
                                  </a:lnTo>
                                  <a:lnTo>
                                    <a:pt x="237" y="278"/>
                                  </a:lnTo>
                                  <a:lnTo>
                                    <a:pt x="231" y="283"/>
                                  </a:lnTo>
                                  <a:lnTo>
                                    <a:pt x="235" y="293"/>
                                  </a:lnTo>
                                  <a:lnTo>
                                    <a:pt x="230" y="300"/>
                                  </a:lnTo>
                                  <a:lnTo>
                                    <a:pt x="230" y="308"/>
                                  </a:lnTo>
                                  <a:lnTo>
                                    <a:pt x="237" y="319"/>
                                  </a:lnTo>
                                  <a:lnTo>
                                    <a:pt x="225" y="336"/>
                                  </a:lnTo>
                                  <a:lnTo>
                                    <a:pt x="226" y="341"/>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94" name="Freeform 1873"/>
                            <p:cNvSpPr>
                              <a:spLocks/>
                            </p:cNvSpPr>
                            <p:nvPr/>
                          </p:nvSpPr>
                          <p:spPr bwMode="auto">
                            <a:xfrm>
                              <a:off x="2540" y="2929"/>
                              <a:ext cx="60" cy="59"/>
                            </a:xfrm>
                            <a:custGeom>
                              <a:avLst/>
                              <a:gdLst>
                                <a:gd name="T0" fmla="*/ 1 w 81"/>
                                <a:gd name="T1" fmla="*/ 2 h 79"/>
                                <a:gd name="T2" fmla="*/ 1 w 81"/>
                                <a:gd name="T3" fmla="*/ 2 h 79"/>
                                <a:gd name="T4" fmla="*/ 1 w 81"/>
                                <a:gd name="T5" fmla="*/ 1 h 79"/>
                                <a:gd name="T6" fmla="*/ 1 w 81"/>
                                <a:gd name="T7" fmla="*/ 1 h 79"/>
                                <a:gd name="T8" fmla="*/ 0 w 81"/>
                                <a:gd name="T9" fmla="*/ 1 h 79"/>
                                <a:gd name="T10" fmla="*/ 1 w 81"/>
                                <a:gd name="T11" fmla="*/ 1 h 79"/>
                                <a:gd name="T12" fmla="*/ 1 w 81"/>
                                <a:gd name="T13" fmla="*/ 1 h 79"/>
                                <a:gd name="T14" fmla="*/ 1 w 81"/>
                                <a:gd name="T15" fmla="*/ 1 h 79"/>
                                <a:gd name="T16" fmla="*/ 1 w 81"/>
                                <a:gd name="T17" fmla="*/ 0 h 79"/>
                                <a:gd name="T18" fmla="*/ 2 w 81"/>
                                <a:gd name="T19" fmla="*/ 1 h 79"/>
                                <a:gd name="T20" fmla="*/ 2 w 81"/>
                                <a:gd name="T21" fmla="*/ 1 h 79"/>
                                <a:gd name="T22" fmla="*/ 2 w 81"/>
                                <a:gd name="T23" fmla="*/ 1 h 79"/>
                                <a:gd name="T24" fmla="*/ 2 w 81"/>
                                <a:gd name="T25" fmla="*/ 1 h 79"/>
                                <a:gd name="T26" fmla="*/ 2 w 81"/>
                                <a:gd name="T27" fmla="*/ 1 h 79"/>
                                <a:gd name="T28" fmla="*/ 2 w 81"/>
                                <a:gd name="T29" fmla="*/ 1 h 79"/>
                                <a:gd name="T30" fmla="*/ 2 w 81"/>
                                <a:gd name="T31" fmla="*/ 2 h 79"/>
                                <a:gd name="T32" fmla="*/ 1 w 81"/>
                                <a:gd name="T33" fmla="*/ 2 h 79"/>
                                <a:gd name="T34" fmla="*/ 1 w 81"/>
                                <a:gd name="T35" fmla="*/ 2 h 79"/>
                                <a:gd name="T36" fmla="*/ 1 w 81"/>
                                <a:gd name="T37" fmla="*/ 2 h 79"/>
                                <a:gd name="T38" fmla="*/ 1 w 81"/>
                                <a:gd name="T39" fmla="*/ 2 h 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79"/>
                                <a:gd name="T62" fmla="*/ 81 w 81"/>
                                <a:gd name="T63" fmla="*/ 79 h 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79">
                                  <a:moveTo>
                                    <a:pt x="32" y="78"/>
                                  </a:moveTo>
                                  <a:lnTo>
                                    <a:pt x="24" y="68"/>
                                  </a:lnTo>
                                  <a:lnTo>
                                    <a:pt x="17" y="51"/>
                                  </a:lnTo>
                                  <a:lnTo>
                                    <a:pt x="10" y="49"/>
                                  </a:lnTo>
                                  <a:lnTo>
                                    <a:pt x="0" y="36"/>
                                  </a:lnTo>
                                  <a:lnTo>
                                    <a:pt x="4" y="21"/>
                                  </a:lnTo>
                                  <a:lnTo>
                                    <a:pt x="14" y="19"/>
                                  </a:lnTo>
                                  <a:lnTo>
                                    <a:pt x="22" y="2"/>
                                  </a:lnTo>
                                  <a:lnTo>
                                    <a:pt x="62" y="0"/>
                                  </a:lnTo>
                                  <a:lnTo>
                                    <a:pt x="81" y="4"/>
                                  </a:lnTo>
                                  <a:lnTo>
                                    <a:pt x="81" y="9"/>
                                  </a:lnTo>
                                  <a:lnTo>
                                    <a:pt x="73" y="19"/>
                                  </a:lnTo>
                                  <a:lnTo>
                                    <a:pt x="74" y="32"/>
                                  </a:lnTo>
                                  <a:lnTo>
                                    <a:pt x="81" y="44"/>
                                  </a:lnTo>
                                  <a:lnTo>
                                    <a:pt x="78" y="64"/>
                                  </a:lnTo>
                                  <a:lnTo>
                                    <a:pt x="72" y="70"/>
                                  </a:lnTo>
                                  <a:lnTo>
                                    <a:pt x="62" y="66"/>
                                  </a:lnTo>
                                  <a:lnTo>
                                    <a:pt x="46" y="68"/>
                                  </a:lnTo>
                                  <a:lnTo>
                                    <a:pt x="43" y="79"/>
                                  </a:lnTo>
                                  <a:lnTo>
                                    <a:pt x="32" y="78"/>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95" name="Freeform 1874"/>
                            <p:cNvSpPr>
                              <a:spLocks/>
                            </p:cNvSpPr>
                            <p:nvPr/>
                          </p:nvSpPr>
                          <p:spPr bwMode="auto">
                            <a:xfrm>
                              <a:off x="2486" y="2860"/>
                              <a:ext cx="13" cy="10"/>
                            </a:xfrm>
                            <a:custGeom>
                              <a:avLst/>
                              <a:gdLst>
                                <a:gd name="T0" fmla="*/ 1 w 19"/>
                                <a:gd name="T1" fmla="*/ 0 h 14"/>
                                <a:gd name="T2" fmla="*/ 1 w 19"/>
                                <a:gd name="T3" fmla="*/ 1 h 14"/>
                                <a:gd name="T4" fmla="*/ 0 w 19"/>
                                <a:gd name="T5" fmla="*/ 1 h 14"/>
                                <a:gd name="T6" fmla="*/ 1 w 19"/>
                                <a:gd name="T7" fmla="*/ 1 h 14"/>
                                <a:gd name="T8" fmla="*/ 1 w 19"/>
                                <a:gd name="T9" fmla="*/ 0 h 14"/>
                                <a:gd name="T10" fmla="*/ 1 w 19"/>
                                <a:gd name="T11" fmla="*/ 0 h 14"/>
                                <a:gd name="T12" fmla="*/ 0 60000 65536"/>
                                <a:gd name="T13" fmla="*/ 0 60000 65536"/>
                                <a:gd name="T14" fmla="*/ 0 60000 65536"/>
                                <a:gd name="T15" fmla="*/ 0 60000 65536"/>
                                <a:gd name="T16" fmla="*/ 0 60000 65536"/>
                                <a:gd name="T17" fmla="*/ 0 60000 65536"/>
                                <a:gd name="T18" fmla="*/ 0 w 19"/>
                                <a:gd name="T19" fmla="*/ 0 h 14"/>
                                <a:gd name="T20" fmla="*/ 19 w 19"/>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9" h="14">
                                  <a:moveTo>
                                    <a:pt x="19" y="0"/>
                                  </a:moveTo>
                                  <a:lnTo>
                                    <a:pt x="15" y="12"/>
                                  </a:lnTo>
                                  <a:lnTo>
                                    <a:pt x="0" y="14"/>
                                  </a:lnTo>
                                  <a:lnTo>
                                    <a:pt x="8" y="7"/>
                                  </a:lnTo>
                                  <a:lnTo>
                                    <a:pt x="5" y="0"/>
                                  </a:lnTo>
                                  <a:lnTo>
                                    <a:pt x="19"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96" name="Freeform 1875"/>
                            <p:cNvSpPr>
                              <a:spLocks/>
                            </p:cNvSpPr>
                            <p:nvPr/>
                          </p:nvSpPr>
                          <p:spPr bwMode="auto">
                            <a:xfrm>
                              <a:off x="2535" y="3465"/>
                              <a:ext cx="76" cy="82"/>
                            </a:xfrm>
                            <a:custGeom>
                              <a:avLst/>
                              <a:gdLst>
                                <a:gd name="T0" fmla="*/ 1 w 103"/>
                                <a:gd name="T1" fmla="*/ 1 h 111"/>
                                <a:gd name="T2" fmla="*/ 1 w 103"/>
                                <a:gd name="T3" fmla="*/ 0 h 111"/>
                                <a:gd name="T4" fmla="*/ 1 w 103"/>
                                <a:gd name="T5" fmla="*/ 1 h 111"/>
                                <a:gd name="T6" fmla="*/ 1 w 103"/>
                                <a:gd name="T7" fmla="*/ 1 h 111"/>
                                <a:gd name="T8" fmla="*/ 1 w 103"/>
                                <a:gd name="T9" fmla="*/ 1 h 111"/>
                                <a:gd name="T10" fmla="*/ 1 w 103"/>
                                <a:gd name="T11" fmla="*/ 1 h 111"/>
                                <a:gd name="T12" fmla="*/ 2 w 103"/>
                                <a:gd name="T13" fmla="*/ 1 h 111"/>
                                <a:gd name="T14" fmla="*/ 2 w 103"/>
                                <a:gd name="T15" fmla="*/ 1 h 111"/>
                                <a:gd name="T16" fmla="*/ 3 w 103"/>
                                <a:gd name="T17" fmla="*/ 1 h 111"/>
                                <a:gd name="T18" fmla="*/ 2 w 103"/>
                                <a:gd name="T19" fmla="*/ 2 h 111"/>
                                <a:gd name="T20" fmla="*/ 2 w 103"/>
                                <a:gd name="T21" fmla="*/ 2 h 111"/>
                                <a:gd name="T22" fmla="*/ 2 w 103"/>
                                <a:gd name="T23" fmla="*/ 3 h 111"/>
                                <a:gd name="T24" fmla="*/ 1 w 103"/>
                                <a:gd name="T25" fmla="*/ 3 h 111"/>
                                <a:gd name="T26" fmla="*/ 1 w 103"/>
                                <a:gd name="T27" fmla="*/ 3 h 111"/>
                                <a:gd name="T28" fmla="*/ 1 w 103"/>
                                <a:gd name="T29" fmla="*/ 3 h 111"/>
                                <a:gd name="T30" fmla="*/ 1 w 103"/>
                                <a:gd name="T31" fmla="*/ 3 h 111"/>
                                <a:gd name="T32" fmla="*/ 0 w 103"/>
                                <a:gd name="T33" fmla="*/ 2 h 111"/>
                                <a:gd name="T34" fmla="*/ 1 w 103"/>
                                <a:gd name="T35" fmla="*/ 1 h 111"/>
                                <a:gd name="T36" fmla="*/ 1 w 103"/>
                                <a:gd name="T37" fmla="*/ 1 h 111"/>
                                <a:gd name="T38" fmla="*/ 1 w 103"/>
                                <a:gd name="T39" fmla="*/ 1 h 1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3"/>
                                <a:gd name="T61" fmla="*/ 0 h 111"/>
                                <a:gd name="T62" fmla="*/ 103 w 103"/>
                                <a:gd name="T63" fmla="*/ 111 h 1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3" h="111">
                                  <a:moveTo>
                                    <a:pt x="16" y="2"/>
                                  </a:moveTo>
                                  <a:lnTo>
                                    <a:pt x="32" y="0"/>
                                  </a:lnTo>
                                  <a:lnTo>
                                    <a:pt x="44" y="11"/>
                                  </a:lnTo>
                                  <a:lnTo>
                                    <a:pt x="46" y="20"/>
                                  </a:lnTo>
                                  <a:lnTo>
                                    <a:pt x="55" y="16"/>
                                  </a:lnTo>
                                  <a:lnTo>
                                    <a:pt x="64" y="26"/>
                                  </a:lnTo>
                                  <a:lnTo>
                                    <a:pt x="90" y="42"/>
                                  </a:lnTo>
                                  <a:lnTo>
                                    <a:pt x="93" y="51"/>
                                  </a:lnTo>
                                  <a:lnTo>
                                    <a:pt x="103" y="60"/>
                                  </a:lnTo>
                                  <a:lnTo>
                                    <a:pt x="95" y="70"/>
                                  </a:lnTo>
                                  <a:lnTo>
                                    <a:pt x="97" y="84"/>
                                  </a:lnTo>
                                  <a:lnTo>
                                    <a:pt x="84" y="104"/>
                                  </a:lnTo>
                                  <a:lnTo>
                                    <a:pt x="69" y="111"/>
                                  </a:lnTo>
                                  <a:lnTo>
                                    <a:pt x="43" y="109"/>
                                  </a:lnTo>
                                  <a:lnTo>
                                    <a:pt x="24" y="101"/>
                                  </a:lnTo>
                                  <a:lnTo>
                                    <a:pt x="10" y="100"/>
                                  </a:lnTo>
                                  <a:lnTo>
                                    <a:pt x="0" y="90"/>
                                  </a:lnTo>
                                  <a:lnTo>
                                    <a:pt x="6" y="64"/>
                                  </a:lnTo>
                                  <a:lnTo>
                                    <a:pt x="11" y="9"/>
                                  </a:lnTo>
                                  <a:lnTo>
                                    <a:pt x="16" y="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grpSp>
                          <p:nvGrpSpPr>
                            <p:cNvPr id="24" name="Group 1876"/>
                            <p:cNvGrpSpPr>
                              <a:grpSpLocks/>
                            </p:cNvGrpSpPr>
                            <p:nvPr/>
                          </p:nvGrpSpPr>
                          <p:grpSpPr bwMode="auto">
                            <a:xfrm>
                              <a:off x="2321" y="2838"/>
                              <a:ext cx="196" cy="164"/>
                              <a:chOff x="3153" y="3975"/>
                              <a:chExt cx="264" cy="222"/>
                            </a:xfrm>
                            <a:grpFill/>
                          </p:grpSpPr>
                          <p:sp>
                            <p:nvSpPr>
                              <p:cNvPr id="327498" name="Freeform 1877"/>
                              <p:cNvSpPr>
                                <a:spLocks/>
                              </p:cNvSpPr>
                              <p:nvPr/>
                            </p:nvSpPr>
                            <p:spPr bwMode="auto">
                              <a:xfrm>
                                <a:off x="3153" y="3975"/>
                                <a:ext cx="264" cy="222"/>
                              </a:xfrm>
                              <a:custGeom>
                                <a:avLst/>
                                <a:gdLst>
                                  <a:gd name="T0" fmla="*/ 29 w 264"/>
                                  <a:gd name="T1" fmla="*/ 11 h 222"/>
                                  <a:gd name="T2" fmla="*/ 0 w 264"/>
                                  <a:gd name="T3" fmla="*/ 60 h 222"/>
                                  <a:gd name="T4" fmla="*/ 19 w 264"/>
                                  <a:gd name="T5" fmla="*/ 79 h 222"/>
                                  <a:gd name="T6" fmla="*/ 28 w 264"/>
                                  <a:gd name="T7" fmla="*/ 100 h 222"/>
                                  <a:gd name="T8" fmla="*/ 54 w 264"/>
                                  <a:gd name="T9" fmla="*/ 100 h 222"/>
                                  <a:gd name="T10" fmla="*/ 78 w 264"/>
                                  <a:gd name="T11" fmla="*/ 120 h 222"/>
                                  <a:gd name="T12" fmla="*/ 106 w 264"/>
                                  <a:gd name="T13" fmla="*/ 149 h 222"/>
                                  <a:gd name="T14" fmla="*/ 118 w 264"/>
                                  <a:gd name="T15" fmla="*/ 173 h 222"/>
                                  <a:gd name="T16" fmla="*/ 117 w 264"/>
                                  <a:gd name="T17" fmla="*/ 193 h 222"/>
                                  <a:gd name="T18" fmla="*/ 136 w 264"/>
                                  <a:gd name="T19" fmla="*/ 222 h 222"/>
                                  <a:gd name="T20" fmla="*/ 176 w 264"/>
                                  <a:gd name="T21" fmla="*/ 209 h 222"/>
                                  <a:gd name="T22" fmla="*/ 195 w 264"/>
                                  <a:gd name="T23" fmla="*/ 196 h 222"/>
                                  <a:gd name="T24" fmla="*/ 178 w 264"/>
                                  <a:gd name="T25" fmla="*/ 191 h 222"/>
                                  <a:gd name="T26" fmla="*/ 177 w 264"/>
                                  <a:gd name="T27" fmla="*/ 167 h 222"/>
                                  <a:gd name="T28" fmla="*/ 167 w 264"/>
                                  <a:gd name="T29" fmla="*/ 155 h 222"/>
                                  <a:gd name="T30" fmla="*/ 241 w 264"/>
                                  <a:gd name="T31" fmla="*/ 149 h 222"/>
                                  <a:gd name="T32" fmla="*/ 235 w 264"/>
                                  <a:gd name="T33" fmla="*/ 119 h 222"/>
                                  <a:gd name="T34" fmla="*/ 251 w 264"/>
                                  <a:gd name="T35" fmla="*/ 101 h 222"/>
                                  <a:gd name="T36" fmla="*/ 245 w 264"/>
                                  <a:gd name="T37" fmla="*/ 90 h 222"/>
                                  <a:gd name="T38" fmla="*/ 264 w 264"/>
                                  <a:gd name="T39" fmla="*/ 78 h 222"/>
                                  <a:gd name="T40" fmla="*/ 249 w 264"/>
                                  <a:gd name="T41" fmla="*/ 75 h 222"/>
                                  <a:gd name="T42" fmla="*/ 245 w 264"/>
                                  <a:gd name="T43" fmla="*/ 69 h 222"/>
                                  <a:gd name="T44" fmla="*/ 226 w 264"/>
                                  <a:gd name="T45" fmla="*/ 48 h 222"/>
                                  <a:gd name="T46" fmla="*/ 210 w 264"/>
                                  <a:gd name="T47" fmla="*/ 40 h 222"/>
                                  <a:gd name="T48" fmla="*/ 220 w 264"/>
                                  <a:gd name="T49" fmla="*/ 31 h 222"/>
                                  <a:gd name="T50" fmla="*/ 177 w 264"/>
                                  <a:gd name="T51" fmla="*/ 32 h 222"/>
                                  <a:gd name="T52" fmla="*/ 160 w 264"/>
                                  <a:gd name="T53" fmla="*/ 41 h 222"/>
                                  <a:gd name="T54" fmla="*/ 141 w 264"/>
                                  <a:gd name="T55" fmla="*/ 32 h 222"/>
                                  <a:gd name="T56" fmla="*/ 98 w 264"/>
                                  <a:gd name="T57" fmla="*/ 20 h 222"/>
                                  <a:gd name="T58" fmla="*/ 67 w 264"/>
                                  <a:gd name="T59" fmla="*/ 0 h 222"/>
                                  <a:gd name="T60" fmla="*/ 69 w 264"/>
                                  <a:gd name="T61" fmla="*/ 12 h 222"/>
                                  <a:gd name="T62" fmla="*/ 49 w 264"/>
                                  <a:gd name="T63" fmla="*/ 20 h 222"/>
                                  <a:gd name="T64" fmla="*/ 38 w 264"/>
                                  <a:gd name="T65" fmla="*/ 37 h 222"/>
                                  <a:gd name="T66" fmla="*/ 45 w 264"/>
                                  <a:gd name="T67" fmla="*/ 56 h 222"/>
                                  <a:gd name="T68" fmla="*/ 28 w 264"/>
                                  <a:gd name="T69" fmla="*/ 50 h 222"/>
                                  <a:gd name="T70" fmla="*/ 35 w 264"/>
                                  <a:gd name="T71" fmla="*/ 30 h 222"/>
                                  <a:gd name="T72" fmla="*/ 40 w 264"/>
                                  <a:gd name="T73" fmla="*/ 7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4"/>
                                  <a:gd name="T112" fmla="*/ 0 h 222"/>
                                  <a:gd name="T113" fmla="*/ 264 w 264"/>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4" h="222">
                                    <a:moveTo>
                                      <a:pt x="40" y="7"/>
                                    </a:moveTo>
                                    <a:lnTo>
                                      <a:pt x="29" y="11"/>
                                    </a:lnTo>
                                    <a:lnTo>
                                      <a:pt x="15" y="26"/>
                                    </a:lnTo>
                                    <a:lnTo>
                                      <a:pt x="0" y="60"/>
                                    </a:lnTo>
                                    <a:lnTo>
                                      <a:pt x="10" y="60"/>
                                    </a:lnTo>
                                    <a:lnTo>
                                      <a:pt x="19" y="79"/>
                                    </a:lnTo>
                                    <a:lnTo>
                                      <a:pt x="20" y="94"/>
                                    </a:lnTo>
                                    <a:lnTo>
                                      <a:pt x="28" y="100"/>
                                    </a:lnTo>
                                    <a:lnTo>
                                      <a:pt x="39" y="103"/>
                                    </a:lnTo>
                                    <a:lnTo>
                                      <a:pt x="54" y="100"/>
                                    </a:lnTo>
                                    <a:lnTo>
                                      <a:pt x="64" y="104"/>
                                    </a:lnTo>
                                    <a:lnTo>
                                      <a:pt x="78" y="120"/>
                                    </a:lnTo>
                                    <a:lnTo>
                                      <a:pt x="114" y="118"/>
                                    </a:lnTo>
                                    <a:lnTo>
                                      <a:pt x="106" y="149"/>
                                    </a:lnTo>
                                    <a:lnTo>
                                      <a:pt x="109" y="160"/>
                                    </a:lnTo>
                                    <a:lnTo>
                                      <a:pt x="118" y="173"/>
                                    </a:lnTo>
                                    <a:lnTo>
                                      <a:pt x="108" y="184"/>
                                    </a:lnTo>
                                    <a:lnTo>
                                      <a:pt x="117" y="193"/>
                                    </a:lnTo>
                                    <a:lnTo>
                                      <a:pt x="126" y="213"/>
                                    </a:lnTo>
                                    <a:lnTo>
                                      <a:pt x="136" y="222"/>
                                    </a:lnTo>
                                    <a:lnTo>
                                      <a:pt x="151" y="222"/>
                                    </a:lnTo>
                                    <a:lnTo>
                                      <a:pt x="176" y="209"/>
                                    </a:lnTo>
                                    <a:lnTo>
                                      <a:pt x="182" y="201"/>
                                    </a:lnTo>
                                    <a:lnTo>
                                      <a:pt x="195" y="196"/>
                                    </a:lnTo>
                                    <a:lnTo>
                                      <a:pt x="195" y="192"/>
                                    </a:lnTo>
                                    <a:lnTo>
                                      <a:pt x="178" y="191"/>
                                    </a:lnTo>
                                    <a:lnTo>
                                      <a:pt x="176" y="178"/>
                                    </a:lnTo>
                                    <a:lnTo>
                                      <a:pt x="177" y="167"/>
                                    </a:lnTo>
                                    <a:lnTo>
                                      <a:pt x="168" y="161"/>
                                    </a:lnTo>
                                    <a:lnTo>
                                      <a:pt x="167" y="155"/>
                                    </a:lnTo>
                                    <a:lnTo>
                                      <a:pt x="201" y="163"/>
                                    </a:lnTo>
                                    <a:lnTo>
                                      <a:pt x="241" y="149"/>
                                    </a:lnTo>
                                    <a:lnTo>
                                      <a:pt x="247" y="138"/>
                                    </a:lnTo>
                                    <a:lnTo>
                                      <a:pt x="235" y="119"/>
                                    </a:lnTo>
                                    <a:lnTo>
                                      <a:pt x="239" y="108"/>
                                    </a:lnTo>
                                    <a:lnTo>
                                      <a:pt x="251" y="101"/>
                                    </a:lnTo>
                                    <a:lnTo>
                                      <a:pt x="245" y="100"/>
                                    </a:lnTo>
                                    <a:lnTo>
                                      <a:pt x="245" y="90"/>
                                    </a:lnTo>
                                    <a:lnTo>
                                      <a:pt x="262" y="81"/>
                                    </a:lnTo>
                                    <a:lnTo>
                                      <a:pt x="264" y="78"/>
                                    </a:lnTo>
                                    <a:lnTo>
                                      <a:pt x="256" y="71"/>
                                    </a:lnTo>
                                    <a:lnTo>
                                      <a:pt x="249" y="75"/>
                                    </a:lnTo>
                                    <a:lnTo>
                                      <a:pt x="241" y="74"/>
                                    </a:lnTo>
                                    <a:lnTo>
                                      <a:pt x="245" y="69"/>
                                    </a:lnTo>
                                    <a:lnTo>
                                      <a:pt x="241" y="56"/>
                                    </a:lnTo>
                                    <a:lnTo>
                                      <a:pt x="226" y="48"/>
                                    </a:lnTo>
                                    <a:lnTo>
                                      <a:pt x="214" y="48"/>
                                    </a:lnTo>
                                    <a:lnTo>
                                      <a:pt x="210" y="40"/>
                                    </a:lnTo>
                                    <a:lnTo>
                                      <a:pt x="203" y="37"/>
                                    </a:lnTo>
                                    <a:lnTo>
                                      <a:pt x="220" y="31"/>
                                    </a:lnTo>
                                    <a:lnTo>
                                      <a:pt x="180" y="31"/>
                                    </a:lnTo>
                                    <a:lnTo>
                                      <a:pt x="177" y="32"/>
                                    </a:lnTo>
                                    <a:lnTo>
                                      <a:pt x="186" y="35"/>
                                    </a:lnTo>
                                    <a:lnTo>
                                      <a:pt x="160" y="41"/>
                                    </a:lnTo>
                                    <a:lnTo>
                                      <a:pt x="151" y="41"/>
                                    </a:lnTo>
                                    <a:lnTo>
                                      <a:pt x="141" y="32"/>
                                    </a:lnTo>
                                    <a:lnTo>
                                      <a:pt x="104" y="35"/>
                                    </a:lnTo>
                                    <a:lnTo>
                                      <a:pt x="98" y="20"/>
                                    </a:lnTo>
                                    <a:lnTo>
                                      <a:pt x="74" y="15"/>
                                    </a:lnTo>
                                    <a:lnTo>
                                      <a:pt x="67" y="0"/>
                                    </a:lnTo>
                                    <a:lnTo>
                                      <a:pt x="60" y="10"/>
                                    </a:lnTo>
                                    <a:lnTo>
                                      <a:pt x="69" y="12"/>
                                    </a:lnTo>
                                    <a:lnTo>
                                      <a:pt x="70" y="15"/>
                                    </a:lnTo>
                                    <a:lnTo>
                                      <a:pt x="49" y="20"/>
                                    </a:lnTo>
                                    <a:lnTo>
                                      <a:pt x="38" y="29"/>
                                    </a:lnTo>
                                    <a:lnTo>
                                      <a:pt x="38" y="37"/>
                                    </a:lnTo>
                                    <a:lnTo>
                                      <a:pt x="44" y="48"/>
                                    </a:lnTo>
                                    <a:lnTo>
                                      <a:pt x="45" y="56"/>
                                    </a:lnTo>
                                    <a:lnTo>
                                      <a:pt x="35" y="63"/>
                                    </a:lnTo>
                                    <a:lnTo>
                                      <a:pt x="28" y="50"/>
                                    </a:lnTo>
                                    <a:lnTo>
                                      <a:pt x="28" y="44"/>
                                    </a:lnTo>
                                    <a:lnTo>
                                      <a:pt x="35" y="30"/>
                                    </a:lnTo>
                                    <a:lnTo>
                                      <a:pt x="30" y="12"/>
                                    </a:lnTo>
                                    <a:lnTo>
                                      <a:pt x="40" y="7"/>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499" name="Freeform 1878"/>
                              <p:cNvSpPr>
                                <a:spLocks/>
                              </p:cNvSpPr>
                              <p:nvPr/>
                            </p:nvSpPr>
                            <p:spPr bwMode="auto">
                              <a:xfrm>
                                <a:off x="3328" y="3996"/>
                                <a:ext cx="11" cy="6"/>
                              </a:xfrm>
                              <a:custGeom>
                                <a:avLst/>
                                <a:gdLst>
                                  <a:gd name="T0" fmla="*/ 8 w 11"/>
                                  <a:gd name="T1" fmla="*/ 0 h 6"/>
                                  <a:gd name="T2" fmla="*/ 11 w 11"/>
                                  <a:gd name="T3" fmla="*/ 4 h 6"/>
                                  <a:gd name="T4" fmla="*/ 7 w 11"/>
                                  <a:gd name="T5" fmla="*/ 6 h 6"/>
                                  <a:gd name="T6" fmla="*/ 0 w 11"/>
                                  <a:gd name="T7" fmla="*/ 3 h 6"/>
                                  <a:gd name="T8" fmla="*/ 8 w 11"/>
                                  <a:gd name="T9" fmla="*/ 0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8" y="0"/>
                                    </a:moveTo>
                                    <a:lnTo>
                                      <a:pt x="11" y="4"/>
                                    </a:lnTo>
                                    <a:lnTo>
                                      <a:pt x="7" y="6"/>
                                    </a:lnTo>
                                    <a:lnTo>
                                      <a:pt x="0" y="3"/>
                                    </a:lnTo>
                                    <a:lnTo>
                                      <a:pt x="8"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grpSp>
                        <p:sp>
                          <p:nvSpPr>
                            <p:cNvPr id="327500" name="Freeform 1879"/>
                            <p:cNvSpPr>
                              <a:spLocks/>
                            </p:cNvSpPr>
                            <p:nvPr/>
                          </p:nvSpPr>
                          <p:spPr bwMode="auto">
                            <a:xfrm>
                              <a:off x="2241" y="2835"/>
                              <a:ext cx="174" cy="238"/>
                            </a:xfrm>
                            <a:custGeom>
                              <a:avLst/>
                              <a:gdLst>
                                <a:gd name="T0" fmla="*/ 1 w 235"/>
                                <a:gd name="T1" fmla="*/ 3 h 321"/>
                                <a:gd name="T2" fmla="*/ 1 w 235"/>
                                <a:gd name="T3" fmla="*/ 2 h 321"/>
                                <a:gd name="T4" fmla="*/ 1 w 235"/>
                                <a:gd name="T5" fmla="*/ 2 h 321"/>
                                <a:gd name="T6" fmla="*/ 1 w 235"/>
                                <a:gd name="T7" fmla="*/ 2 h 321"/>
                                <a:gd name="T8" fmla="*/ 1 w 235"/>
                                <a:gd name="T9" fmla="*/ 1 h 321"/>
                                <a:gd name="T10" fmla="*/ 2 w 235"/>
                                <a:gd name="T11" fmla="*/ 1 h 321"/>
                                <a:gd name="T12" fmla="*/ 3 w 235"/>
                                <a:gd name="T13" fmla="*/ 1 h 321"/>
                                <a:gd name="T14" fmla="*/ 4 w 235"/>
                                <a:gd name="T15" fmla="*/ 1 h 321"/>
                                <a:gd name="T16" fmla="*/ 4 w 235"/>
                                <a:gd name="T17" fmla="*/ 0 h 321"/>
                                <a:gd name="T18" fmla="*/ 4 w 235"/>
                                <a:gd name="T19" fmla="*/ 1 h 321"/>
                                <a:gd name="T20" fmla="*/ 3 w 235"/>
                                <a:gd name="T21" fmla="*/ 1 h 321"/>
                                <a:gd name="T22" fmla="*/ 3 w 235"/>
                                <a:gd name="T23" fmla="*/ 1 h 321"/>
                                <a:gd name="T24" fmla="*/ 4 w 235"/>
                                <a:gd name="T25" fmla="*/ 3 h 321"/>
                                <a:gd name="T26" fmla="*/ 4 w 235"/>
                                <a:gd name="T27" fmla="*/ 3 h 321"/>
                                <a:gd name="T28" fmla="*/ 5 w 235"/>
                                <a:gd name="T29" fmla="*/ 3 h 321"/>
                                <a:gd name="T30" fmla="*/ 6 w 235"/>
                                <a:gd name="T31" fmla="*/ 3 h 321"/>
                                <a:gd name="T32" fmla="*/ 6 w 235"/>
                                <a:gd name="T33" fmla="*/ 4 h 321"/>
                                <a:gd name="T34" fmla="*/ 6 w 235"/>
                                <a:gd name="T35" fmla="*/ 5 h 321"/>
                                <a:gd name="T36" fmla="*/ 7 w 235"/>
                                <a:gd name="T37" fmla="*/ 6 h 321"/>
                                <a:gd name="T38" fmla="*/ 6 w 235"/>
                                <a:gd name="T39" fmla="*/ 5 h 321"/>
                                <a:gd name="T40" fmla="*/ 5 w 235"/>
                                <a:gd name="T41" fmla="*/ 5 h 321"/>
                                <a:gd name="T42" fmla="*/ 5 w 235"/>
                                <a:gd name="T43" fmla="*/ 5 h 321"/>
                                <a:gd name="T44" fmla="*/ 5 w 235"/>
                                <a:gd name="T45" fmla="*/ 6 h 321"/>
                                <a:gd name="T46" fmla="*/ 5 w 235"/>
                                <a:gd name="T47" fmla="*/ 7 h 321"/>
                                <a:gd name="T48" fmla="*/ 5 w 235"/>
                                <a:gd name="T49" fmla="*/ 7 h 321"/>
                                <a:gd name="T50" fmla="*/ 5 w 235"/>
                                <a:gd name="T51" fmla="*/ 9 h 321"/>
                                <a:gd name="T52" fmla="*/ 5 w 235"/>
                                <a:gd name="T53" fmla="*/ 8 h 321"/>
                                <a:gd name="T54" fmla="*/ 4 w 235"/>
                                <a:gd name="T55" fmla="*/ 7 h 321"/>
                                <a:gd name="T56" fmla="*/ 4 w 235"/>
                                <a:gd name="T57" fmla="*/ 7 h 321"/>
                                <a:gd name="T58" fmla="*/ 3 w 235"/>
                                <a:gd name="T59" fmla="*/ 8 h 321"/>
                                <a:gd name="T60" fmla="*/ 3 w 235"/>
                                <a:gd name="T61" fmla="*/ 7 h 321"/>
                                <a:gd name="T62" fmla="*/ 3 w 235"/>
                                <a:gd name="T63" fmla="*/ 7 h 321"/>
                                <a:gd name="T64" fmla="*/ 2 w 235"/>
                                <a:gd name="T65" fmla="*/ 7 h 321"/>
                                <a:gd name="T66" fmla="*/ 1 w 235"/>
                                <a:gd name="T67" fmla="*/ 7 h 321"/>
                                <a:gd name="T68" fmla="*/ 1 w 235"/>
                                <a:gd name="T69" fmla="*/ 7 h 321"/>
                                <a:gd name="T70" fmla="*/ 0 w 235"/>
                                <a:gd name="T71" fmla="*/ 5 h 321"/>
                                <a:gd name="T72" fmla="*/ 1 w 235"/>
                                <a:gd name="T73" fmla="*/ 5 h 321"/>
                                <a:gd name="T74" fmla="*/ 1 w 235"/>
                                <a:gd name="T75" fmla="*/ 5 h 321"/>
                                <a:gd name="T76" fmla="*/ 1 w 235"/>
                                <a:gd name="T77" fmla="*/ 4 h 321"/>
                                <a:gd name="T78" fmla="*/ 1 w 235"/>
                                <a:gd name="T79" fmla="*/ 3 h 32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5"/>
                                <a:gd name="T121" fmla="*/ 0 h 321"/>
                                <a:gd name="T122" fmla="*/ 235 w 235"/>
                                <a:gd name="T123" fmla="*/ 321 h 32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5" h="321">
                                  <a:moveTo>
                                    <a:pt x="21" y="100"/>
                                  </a:moveTo>
                                  <a:lnTo>
                                    <a:pt x="25" y="93"/>
                                  </a:lnTo>
                                  <a:lnTo>
                                    <a:pt x="28" y="94"/>
                                  </a:lnTo>
                                  <a:lnTo>
                                    <a:pt x="35" y="87"/>
                                  </a:lnTo>
                                  <a:lnTo>
                                    <a:pt x="30" y="78"/>
                                  </a:lnTo>
                                  <a:lnTo>
                                    <a:pt x="31" y="74"/>
                                  </a:lnTo>
                                  <a:lnTo>
                                    <a:pt x="41" y="87"/>
                                  </a:lnTo>
                                  <a:lnTo>
                                    <a:pt x="41" y="74"/>
                                  </a:lnTo>
                                  <a:lnTo>
                                    <a:pt x="64" y="57"/>
                                  </a:lnTo>
                                  <a:lnTo>
                                    <a:pt x="65" y="39"/>
                                  </a:lnTo>
                                  <a:lnTo>
                                    <a:pt x="78" y="29"/>
                                  </a:lnTo>
                                  <a:lnTo>
                                    <a:pt x="86" y="29"/>
                                  </a:lnTo>
                                  <a:lnTo>
                                    <a:pt x="88" y="33"/>
                                  </a:lnTo>
                                  <a:lnTo>
                                    <a:pt x="94" y="23"/>
                                  </a:lnTo>
                                  <a:lnTo>
                                    <a:pt x="112" y="21"/>
                                  </a:lnTo>
                                  <a:lnTo>
                                    <a:pt x="130" y="13"/>
                                  </a:lnTo>
                                  <a:lnTo>
                                    <a:pt x="135" y="5"/>
                                  </a:lnTo>
                                  <a:lnTo>
                                    <a:pt x="143" y="0"/>
                                  </a:lnTo>
                                  <a:lnTo>
                                    <a:pt x="152" y="5"/>
                                  </a:lnTo>
                                  <a:lnTo>
                                    <a:pt x="149" y="11"/>
                                  </a:lnTo>
                                  <a:lnTo>
                                    <a:pt x="138" y="15"/>
                                  </a:lnTo>
                                  <a:lnTo>
                                    <a:pt x="124" y="30"/>
                                  </a:lnTo>
                                  <a:lnTo>
                                    <a:pt x="109" y="64"/>
                                  </a:lnTo>
                                  <a:lnTo>
                                    <a:pt x="119" y="64"/>
                                  </a:lnTo>
                                  <a:lnTo>
                                    <a:pt x="128" y="83"/>
                                  </a:lnTo>
                                  <a:lnTo>
                                    <a:pt x="129" y="98"/>
                                  </a:lnTo>
                                  <a:lnTo>
                                    <a:pt x="137" y="104"/>
                                  </a:lnTo>
                                  <a:lnTo>
                                    <a:pt x="148" y="107"/>
                                  </a:lnTo>
                                  <a:lnTo>
                                    <a:pt x="163" y="104"/>
                                  </a:lnTo>
                                  <a:lnTo>
                                    <a:pt x="173" y="108"/>
                                  </a:lnTo>
                                  <a:lnTo>
                                    <a:pt x="187" y="124"/>
                                  </a:lnTo>
                                  <a:lnTo>
                                    <a:pt x="223" y="122"/>
                                  </a:lnTo>
                                  <a:lnTo>
                                    <a:pt x="215" y="153"/>
                                  </a:lnTo>
                                  <a:lnTo>
                                    <a:pt x="218" y="164"/>
                                  </a:lnTo>
                                  <a:lnTo>
                                    <a:pt x="227" y="177"/>
                                  </a:lnTo>
                                  <a:lnTo>
                                    <a:pt x="217" y="188"/>
                                  </a:lnTo>
                                  <a:lnTo>
                                    <a:pt x="226" y="197"/>
                                  </a:lnTo>
                                  <a:lnTo>
                                    <a:pt x="235" y="217"/>
                                  </a:lnTo>
                                  <a:lnTo>
                                    <a:pt x="231" y="220"/>
                                  </a:lnTo>
                                  <a:lnTo>
                                    <a:pt x="223" y="203"/>
                                  </a:lnTo>
                                  <a:lnTo>
                                    <a:pt x="213" y="207"/>
                                  </a:lnTo>
                                  <a:lnTo>
                                    <a:pt x="209" y="203"/>
                                  </a:lnTo>
                                  <a:lnTo>
                                    <a:pt x="207" y="208"/>
                                  </a:lnTo>
                                  <a:lnTo>
                                    <a:pt x="177" y="208"/>
                                  </a:lnTo>
                                  <a:lnTo>
                                    <a:pt x="178" y="220"/>
                                  </a:lnTo>
                                  <a:lnTo>
                                    <a:pt x="187" y="221"/>
                                  </a:lnTo>
                                  <a:lnTo>
                                    <a:pt x="191" y="230"/>
                                  </a:lnTo>
                                  <a:lnTo>
                                    <a:pt x="173" y="231"/>
                                  </a:lnTo>
                                  <a:lnTo>
                                    <a:pt x="173" y="245"/>
                                  </a:lnTo>
                                  <a:lnTo>
                                    <a:pt x="182" y="252"/>
                                  </a:lnTo>
                                  <a:lnTo>
                                    <a:pt x="186" y="266"/>
                                  </a:lnTo>
                                  <a:lnTo>
                                    <a:pt x="174" y="321"/>
                                  </a:lnTo>
                                  <a:lnTo>
                                    <a:pt x="162" y="315"/>
                                  </a:lnTo>
                                  <a:lnTo>
                                    <a:pt x="173" y="298"/>
                                  </a:lnTo>
                                  <a:lnTo>
                                    <a:pt x="169" y="291"/>
                                  </a:lnTo>
                                  <a:lnTo>
                                    <a:pt x="154" y="285"/>
                                  </a:lnTo>
                                  <a:lnTo>
                                    <a:pt x="149" y="288"/>
                                  </a:lnTo>
                                  <a:lnTo>
                                    <a:pt x="138" y="285"/>
                                  </a:lnTo>
                                  <a:lnTo>
                                    <a:pt x="129" y="290"/>
                                  </a:lnTo>
                                  <a:lnTo>
                                    <a:pt x="115" y="289"/>
                                  </a:lnTo>
                                  <a:lnTo>
                                    <a:pt x="112" y="276"/>
                                  </a:lnTo>
                                  <a:lnTo>
                                    <a:pt x="105" y="276"/>
                                  </a:lnTo>
                                  <a:lnTo>
                                    <a:pt x="102" y="265"/>
                                  </a:lnTo>
                                  <a:lnTo>
                                    <a:pt x="95" y="262"/>
                                  </a:lnTo>
                                  <a:lnTo>
                                    <a:pt x="81" y="246"/>
                                  </a:lnTo>
                                  <a:lnTo>
                                    <a:pt x="71" y="244"/>
                                  </a:lnTo>
                                  <a:lnTo>
                                    <a:pt x="56" y="235"/>
                                  </a:lnTo>
                                  <a:lnTo>
                                    <a:pt x="53" y="237"/>
                                  </a:lnTo>
                                  <a:lnTo>
                                    <a:pt x="34" y="237"/>
                                  </a:lnTo>
                                  <a:lnTo>
                                    <a:pt x="26" y="227"/>
                                  </a:lnTo>
                                  <a:lnTo>
                                    <a:pt x="2" y="216"/>
                                  </a:lnTo>
                                  <a:lnTo>
                                    <a:pt x="0" y="211"/>
                                  </a:lnTo>
                                  <a:lnTo>
                                    <a:pt x="7" y="207"/>
                                  </a:lnTo>
                                  <a:lnTo>
                                    <a:pt x="8" y="193"/>
                                  </a:lnTo>
                                  <a:lnTo>
                                    <a:pt x="26" y="188"/>
                                  </a:lnTo>
                                  <a:lnTo>
                                    <a:pt x="28" y="180"/>
                                  </a:lnTo>
                                  <a:lnTo>
                                    <a:pt x="40" y="167"/>
                                  </a:lnTo>
                                  <a:lnTo>
                                    <a:pt x="30" y="166"/>
                                  </a:lnTo>
                                  <a:lnTo>
                                    <a:pt x="31" y="116"/>
                                  </a:lnTo>
                                  <a:lnTo>
                                    <a:pt x="21" y="10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01" name="Freeform 1880"/>
                            <p:cNvSpPr>
                              <a:spLocks/>
                            </p:cNvSpPr>
                            <p:nvPr/>
                          </p:nvSpPr>
                          <p:spPr bwMode="auto">
                            <a:xfrm>
                              <a:off x="2487" y="2775"/>
                              <a:ext cx="8" cy="8"/>
                            </a:xfrm>
                            <a:custGeom>
                              <a:avLst/>
                              <a:gdLst>
                                <a:gd name="T0" fmla="*/ 2 w 10"/>
                                <a:gd name="T1" fmla="*/ 0 h 10"/>
                                <a:gd name="T2" fmla="*/ 0 w 10"/>
                                <a:gd name="T3" fmla="*/ 2 h 10"/>
                                <a:gd name="T4" fmla="*/ 0 w 10"/>
                                <a:gd name="T5" fmla="*/ 2 h 10"/>
                                <a:gd name="T6" fmla="*/ 2 w 10"/>
                                <a:gd name="T7" fmla="*/ 2 h 10"/>
                                <a:gd name="T8" fmla="*/ 2 w 10"/>
                                <a:gd name="T9" fmla="*/ 0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6" y="0"/>
                                  </a:moveTo>
                                  <a:lnTo>
                                    <a:pt x="0" y="3"/>
                                  </a:lnTo>
                                  <a:lnTo>
                                    <a:pt x="0" y="10"/>
                                  </a:lnTo>
                                  <a:lnTo>
                                    <a:pt x="10" y="4"/>
                                  </a:lnTo>
                                  <a:lnTo>
                                    <a:pt x="6"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grpSp>
                          <p:nvGrpSpPr>
                            <p:cNvPr id="25" name="Group 1881"/>
                            <p:cNvGrpSpPr>
                              <a:grpSpLocks/>
                            </p:cNvGrpSpPr>
                            <p:nvPr/>
                          </p:nvGrpSpPr>
                          <p:grpSpPr bwMode="auto">
                            <a:xfrm>
                              <a:off x="960" y="1531"/>
                              <a:ext cx="546" cy="578"/>
                              <a:chOff x="1316" y="2212"/>
                              <a:chExt cx="737" cy="779"/>
                            </a:xfrm>
                            <a:grpFill/>
                          </p:grpSpPr>
                          <p:sp>
                            <p:nvSpPr>
                              <p:cNvPr id="327503" name="Freeform 1882"/>
                              <p:cNvSpPr>
                                <a:spLocks/>
                              </p:cNvSpPr>
                              <p:nvPr/>
                            </p:nvSpPr>
                            <p:spPr bwMode="auto">
                              <a:xfrm>
                                <a:off x="1501" y="2891"/>
                                <a:ext cx="3" cy="11"/>
                              </a:xfrm>
                              <a:custGeom>
                                <a:avLst/>
                                <a:gdLst>
                                  <a:gd name="T0" fmla="*/ 0 w 3"/>
                                  <a:gd name="T1" fmla="*/ 0 h 11"/>
                                  <a:gd name="T2" fmla="*/ 3 w 3"/>
                                  <a:gd name="T3" fmla="*/ 3 h 11"/>
                                  <a:gd name="T4" fmla="*/ 1 w 3"/>
                                  <a:gd name="T5" fmla="*/ 11 h 11"/>
                                  <a:gd name="T6" fmla="*/ 0 w 3"/>
                                  <a:gd name="T7" fmla="*/ 0 h 11"/>
                                  <a:gd name="T8" fmla="*/ 0 60000 65536"/>
                                  <a:gd name="T9" fmla="*/ 0 60000 65536"/>
                                  <a:gd name="T10" fmla="*/ 0 60000 65536"/>
                                  <a:gd name="T11" fmla="*/ 0 60000 65536"/>
                                  <a:gd name="T12" fmla="*/ 0 w 3"/>
                                  <a:gd name="T13" fmla="*/ 0 h 11"/>
                                  <a:gd name="T14" fmla="*/ 3 w 3"/>
                                  <a:gd name="T15" fmla="*/ 11 h 11"/>
                                </a:gdLst>
                                <a:ahLst/>
                                <a:cxnLst>
                                  <a:cxn ang="T8">
                                    <a:pos x="T0" y="T1"/>
                                  </a:cxn>
                                  <a:cxn ang="T9">
                                    <a:pos x="T2" y="T3"/>
                                  </a:cxn>
                                  <a:cxn ang="T10">
                                    <a:pos x="T4" y="T5"/>
                                  </a:cxn>
                                  <a:cxn ang="T11">
                                    <a:pos x="T6" y="T7"/>
                                  </a:cxn>
                                </a:cxnLst>
                                <a:rect l="T12" t="T13" r="T14" b="T15"/>
                                <a:pathLst>
                                  <a:path w="3" h="11">
                                    <a:moveTo>
                                      <a:pt x="0" y="0"/>
                                    </a:moveTo>
                                    <a:lnTo>
                                      <a:pt x="3" y="3"/>
                                    </a:lnTo>
                                    <a:lnTo>
                                      <a:pt x="1" y="11"/>
                                    </a:lnTo>
                                    <a:lnTo>
                                      <a:pt x="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04" name="Freeform 1883"/>
                              <p:cNvSpPr>
                                <a:spLocks/>
                              </p:cNvSpPr>
                              <p:nvPr/>
                            </p:nvSpPr>
                            <p:spPr bwMode="auto">
                              <a:xfrm>
                                <a:off x="1425" y="2453"/>
                                <a:ext cx="9" cy="9"/>
                              </a:xfrm>
                              <a:custGeom>
                                <a:avLst/>
                                <a:gdLst>
                                  <a:gd name="T0" fmla="*/ 0 w 9"/>
                                  <a:gd name="T1" fmla="*/ 0 h 9"/>
                                  <a:gd name="T2" fmla="*/ 9 w 9"/>
                                  <a:gd name="T3" fmla="*/ 9 h 9"/>
                                  <a:gd name="T4" fmla="*/ 3 w 9"/>
                                  <a:gd name="T5" fmla="*/ 9 h 9"/>
                                  <a:gd name="T6" fmla="*/ 0 w 9"/>
                                  <a:gd name="T7" fmla="*/ 0 h 9"/>
                                  <a:gd name="T8" fmla="*/ 0 60000 65536"/>
                                  <a:gd name="T9" fmla="*/ 0 60000 65536"/>
                                  <a:gd name="T10" fmla="*/ 0 60000 65536"/>
                                  <a:gd name="T11" fmla="*/ 0 60000 65536"/>
                                  <a:gd name="T12" fmla="*/ 0 w 9"/>
                                  <a:gd name="T13" fmla="*/ 0 h 9"/>
                                  <a:gd name="T14" fmla="*/ 9 w 9"/>
                                  <a:gd name="T15" fmla="*/ 9 h 9"/>
                                </a:gdLst>
                                <a:ahLst/>
                                <a:cxnLst>
                                  <a:cxn ang="T8">
                                    <a:pos x="T0" y="T1"/>
                                  </a:cxn>
                                  <a:cxn ang="T9">
                                    <a:pos x="T2" y="T3"/>
                                  </a:cxn>
                                  <a:cxn ang="T10">
                                    <a:pos x="T4" y="T5"/>
                                  </a:cxn>
                                  <a:cxn ang="T11">
                                    <a:pos x="T6" y="T7"/>
                                  </a:cxn>
                                </a:cxnLst>
                                <a:rect l="T12" t="T13" r="T14" b="T15"/>
                                <a:pathLst>
                                  <a:path w="9" h="9">
                                    <a:moveTo>
                                      <a:pt x="0" y="0"/>
                                    </a:moveTo>
                                    <a:lnTo>
                                      <a:pt x="9" y="9"/>
                                    </a:lnTo>
                                    <a:lnTo>
                                      <a:pt x="3" y="9"/>
                                    </a:lnTo>
                                    <a:lnTo>
                                      <a:pt x="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05" name="Freeform 1884"/>
                              <p:cNvSpPr>
                                <a:spLocks/>
                              </p:cNvSpPr>
                              <p:nvPr/>
                            </p:nvSpPr>
                            <p:spPr bwMode="auto">
                              <a:xfrm>
                                <a:off x="1992" y="2926"/>
                                <a:ext cx="8" cy="18"/>
                              </a:xfrm>
                              <a:custGeom>
                                <a:avLst/>
                                <a:gdLst>
                                  <a:gd name="T0" fmla="*/ 4 w 8"/>
                                  <a:gd name="T1" fmla="*/ 8 h 18"/>
                                  <a:gd name="T2" fmla="*/ 8 w 8"/>
                                  <a:gd name="T3" fmla="*/ 18 h 18"/>
                                  <a:gd name="T4" fmla="*/ 1 w 8"/>
                                  <a:gd name="T5" fmla="*/ 9 h 18"/>
                                  <a:gd name="T6" fmla="*/ 0 w 8"/>
                                  <a:gd name="T7" fmla="*/ 0 h 18"/>
                                  <a:gd name="T8" fmla="*/ 4 w 8"/>
                                  <a:gd name="T9" fmla="*/ 8 h 18"/>
                                  <a:gd name="T10" fmla="*/ 0 60000 65536"/>
                                  <a:gd name="T11" fmla="*/ 0 60000 65536"/>
                                  <a:gd name="T12" fmla="*/ 0 60000 65536"/>
                                  <a:gd name="T13" fmla="*/ 0 60000 65536"/>
                                  <a:gd name="T14" fmla="*/ 0 60000 65536"/>
                                  <a:gd name="T15" fmla="*/ 0 w 8"/>
                                  <a:gd name="T16" fmla="*/ 0 h 18"/>
                                  <a:gd name="T17" fmla="*/ 8 w 8"/>
                                  <a:gd name="T18" fmla="*/ 18 h 18"/>
                                </a:gdLst>
                                <a:ahLst/>
                                <a:cxnLst>
                                  <a:cxn ang="T10">
                                    <a:pos x="T0" y="T1"/>
                                  </a:cxn>
                                  <a:cxn ang="T11">
                                    <a:pos x="T2" y="T3"/>
                                  </a:cxn>
                                  <a:cxn ang="T12">
                                    <a:pos x="T4" y="T5"/>
                                  </a:cxn>
                                  <a:cxn ang="T13">
                                    <a:pos x="T6" y="T7"/>
                                  </a:cxn>
                                  <a:cxn ang="T14">
                                    <a:pos x="T8" y="T9"/>
                                  </a:cxn>
                                </a:cxnLst>
                                <a:rect l="T15" t="T16" r="T17" b="T18"/>
                                <a:pathLst>
                                  <a:path w="8" h="18">
                                    <a:moveTo>
                                      <a:pt x="4" y="8"/>
                                    </a:moveTo>
                                    <a:lnTo>
                                      <a:pt x="8" y="18"/>
                                    </a:lnTo>
                                    <a:lnTo>
                                      <a:pt x="1" y="9"/>
                                    </a:lnTo>
                                    <a:lnTo>
                                      <a:pt x="0" y="0"/>
                                    </a:lnTo>
                                    <a:lnTo>
                                      <a:pt x="4" y="8"/>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06" name="Freeform 1885"/>
                              <p:cNvSpPr>
                                <a:spLocks/>
                              </p:cNvSpPr>
                              <p:nvPr/>
                            </p:nvSpPr>
                            <p:spPr bwMode="auto">
                              <a:xfrm>
                                <a:off x="2009" y="2886"/>
                                <a:ext cx="5" cy="9"/>
                              </a:xfrm>
                              <a:custGeom>
                                <a:avLst/>
                                <a:gdLst>
                                  <a:gd name="T0" fmla="*/ 5 w 5"/>
                                  <a:gd name="T1" fmla="*/ 4 h 9"/>
                                  <a:gd name="T2" fmla="*/ 5 w 5"/>
                                  <a:gd name="T3" fmla="*/ 9 h 9"/>
                                  <a:gd name="T4" fmla="*/ 0 w 5"/>
                                  <a:gd name="T5" fmla="*/ 0 h 9"/>
                                  <a:gd name="T6" fmla="*/ 5 w 5"/>
                                  <a:gd name="T7" fmla="*/ 4 h 9"/>
                                  <a:gd name="T8" fmla="*/ 0 60000 65536"/>
                                  <a:gd name="T9" fmla="*/ 0 60000 65536"/>
                                  <a:gd name="T10" fmla="*/ 0 60000 65536"/>
                                  <a:gd name="T11" fmla="*/ 0 60000 65536"/>
                                  <a:gd name="T12" fmla="*/ 0 w 5"/>
                                  <a:gd name="T13" fmla="*/ 0 h 9"/>
                                  <a:gd name="T14" fmla="*/ 5 w 5"/>
                                  <a:gd name="T15" fmla="*/ 9 h 9"/>
                                </a:gdLst>
                                <a:ahLst/>
                                <a:cxnLst>
                                  <a:cxn ang="T8">
                                    <a:pos x="T0" y="T1"/>
                                  </a:cxn>
                                  <a:cxn ang="T9">
                                    <a:pos x="T2" y="T3"/>
                                  </a:cxn>
                                  <a:cxn ang="T10">
                                    <a:pos x="T4" y="T5"/>
                                  </a:cxn>
                                  <a:cxn ang="T11">
                                    <a:pos x="T6" y="T7"/>
                                  </a:cxn>
                                </a:cxnLst>
                                <a:rect l="T12" t="T13" r="T14" b="T15"/>
                                <a:pathLst>
                                  <a:path w="5" h="9">
                                    <a:moveTo>
                                      <a:pt x="5" y="4"/>
                                    </a:moveTo>
                                    <a:lnTo>
                                      <a:pt x="5" y="9"/>
                                    </a:lnTo>
                                    <a:lnTo>
                                      <a:pt x="0" y="0"/>
                                    </a:lnTo>
                                    <a:lnTo>
                                      <a:pt x="5" y="4"/>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07" name="Freeform 1886"/>
                              <p:cNvSpPr>
                                <a:spLocks/>
                              </p:cNvSpPr>
                              <p:nvPr/>
                            </p:nvSpPr>
                            <p:spPr bwMode="auto">
                              <a:xfrm>
                                <a:off x="1996" y="2886"/>
                                <a:ext cx="6" cy="5"/>
                              </a:xfrm>
                              <a:custGeom>
                                <a:avLst/>
                                <a:gdLst>
                                  <a:gd name="T0" fmla="*/ 6 w 6"/>
                                  <a:gd name="T1" fmla="*/ 0 h 5"/>
                                  <a:gd name="T2" fmla="*/ 4 w 6"/>
                                  <a:gd name="T3" fmla="*/ 5 h 5"/>
                                  <a:gd name="T4" fmla="*/ 0 w 6"/>
                                  <a:gd name="T5" fmla="*/ 1 h 5"/>
                                  <a:gd name="T6" fmla="*/ 6 w 6"/>
                                  <a:gd name="T7" fmla="*/ 0 h 5"/>
                                  <a:gd name="T8" fmla="*/ 0 60000 65536"/>
                                  <a:gd name="T9" fmla="*/ 0 60000 65536"/>
                                  <a:gd name="T10" fmla="*/ 0 60000 65536"/>
                                  <a:gd name="T11" fmla="*/ 0 60000 65536"/>
                                  <a:gd name="T12" fmla="*/ 0 w 6"/>
                                  <a:gd name="T13" fmla="*/ 0 h 5"/>
                                  <a:gd name="T14" fmla="*/ 6 w 6"/>
                                  <a:gd name="T15" fmla="*/ 5 h 5"/>
                                </a:gdLst>
                                <a:ahLst/>
                                <a:cxnLst>
                                  <a:cxn ang="T8">
                                    <a:pos x="T0" y="T1"/>
                                  </a:cxn>
                                  <a:cxn ang="T9">
                                    <a:pos x="T2" y="T3"/>
                                  </a:cxn>
                                  <a:cxn ang="T10">
                                    <a:pos x="T4" y="T5"/>
                                  </a:cxn>
                                  <a:cxn ang="T11">
                                    <a:pos x="T6" y="T7"/>
                                  </a:cxn>
                                </a:cxnLst>
                                <a:rect l="T12" t="T13" r="T14" b="T15"/>
                                <a:pathLst>
                                  <a:path w="6" h="5">
                                    <a:moveTo>
                                      <a:pt x="6" y="0"/>
                                    </a:moveTo>
                                    <a:lnTo>
                                      <a:pt x="4" y="5"/>
                                    </a:lnTo>
                                    <a:lnTo>
                                      <a:pt x="0" y="1"/>
                                    </a:lnTo>
                                    <a:lnTo>
                                      <a:pt x="6"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08" name="Freeform 1887"/>
                              <p:cNvSpPr>
                                <a:spLocks/>
                              </p:cNvSpPr>
                              <p:nvPr/>
                            </p:nvSpPr>
                            <p:spPr bwMode="auto">
                              <a:xfrm>
                                <a:off x="1998" y="2874"/>
                                <a:ext cx="5" cy="7"/>
                              </a:xfrm>
                              <a:custGeom>
                                <a:avLst/>
                                <a:gdLst>
                                  <a:gd name="T0" fmla="*/ 1 w 5"/>
                                  <a:gd name="T1" fmla="*/ 0 h 7"/>
                                  <a:gd name="T2" fmla="*/ 5 w 5"/>
                                  <a:gd name="T3" fmla="*/ 7 h 7"/>
                                  <a:gd name="T4" fmla="*/ 0 w 5"/>
                                  <a:gd name="T5" fmla="*/ 6 h 7"/>
                                  <a:gd name="T6" fmla="*/ 1 w 5"/>
                                  <a:gd name="T7" fmla="*/ 0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1" y="0"/>
                                    </a:moveTo>
                                    <a:lnTo>
                                      <a:pt x="5" y="7"/>
                                    </a:lnTo>
                                    <a:lnTo>
                                      <a:pt x="0" y="6"/>
                                    </a:lnTo>
                                    <a:lnTo>
                                      <a:pt x="1"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09" name="Freeform 1888"/>
                              <p:cNvSpPr>
                                <a:spLocks/>
                              </p:cNvSpPr>
                              <p:nvPr/>
                            </p:nvSpPr>
                            <p:spPr bwMode="auto">
                              <a:xfrm>
                                <a:off x="1376" y="2629"/>
                                <a:ext cx="13" cy="15"/>
                              </a:xfrm>
                              <a:custGeom>
                                <a:avLst/>
                                <a:gdLst>
                                  <a:gd name="T0" fmla="*/ 8 w 13"/>
                                  <a:gd name="T1" fmla="*/ 0 h 15"/>
                                  <a:gd name="T2" fmla="*/ 13 w 13"/>
                                  <a:gd name="T3" fmla="*/ 2 h 15"/>
                                  <a:gd name="T4" fmla="*/ 12 w 13"/>
                                  <a:gd name="T5" fmla="*/ 12 h 15"/>
                                  <a:gd name="T6" fmla="*/ 2 w 13"/>
                                  <a:gd name="T7" fmla="*/ 15 h 15"/>
                                  <a:gd name="T8" fmla="*/ 0 w 13"/>
                                  <a:gd name="T9" fmla="*/ 8 h 15"/>
                                  <a:gd name="T10" fmla="*/ 8 w 13"/>
                                  <a:gd name="T11" fmla="*/ 0 h 15"/>
                                  <a:gd name="T12" fmla="*/ 0 60000 65536"/>
                                  <a:gd name="T13" fmla="*/ 0 60000 65536"/>
                                  <a:gd name="T14" fmla="*/ 0 60000 65536"/>
                                  <a:gd name="T15" fmla="*/ 0 60000 65536"/>
                                  <a:gd name="T16" fmla="*/ 0 60000 65536"/>
                                  <a:gd name="T17" fmla="*/ 0 60000 65536"/>
                                  <a:gd name="T18" fmla="*/ 0 w 13"/>
                                  <a:gd name="T19" fmla="*/ 0 h 15"/>
                                  <a:gd name="T20" fmla="*/ 13 w 13"/>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3" h="15">
                                    <a:moveTo>
                                      <a:pt x="8" y="0"/>
                                    </a:moveTo>
                                    <a:lnTo>
                                      <a:pt x="13" y="2"/>
                                    </a:lnTo>
                                    <a:lnTo>
                                      <a:pt x="12" y="12"/>
                                    </a:lnTo>
                                    <a:lnTo>
                                      <a:pt x="2" y="15"/>
                                    </a:lnTo>
                                    <a:lnTo>
                                      <a:pt x="0" y="8"/>
                                    </a:lnTo>
                                    <a:lnTo>
                                      <a:pt x="8"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10" name="Freeform 1889"/>
                              <p:cNvSpPr>
                                <a:spLocks/>
                              </p:cNvSpPr>
                              <p:nvPr/>
                            </p:nvSpPr>
                            <p:spPr bwMode="auto">
                              <a:xfrm>
                                <a:off x="1605" y="2814"/>
                                <a:ext cx="20" cy="14"/>
                              </a:xfrm>
                              <a:custGeom>
                                <a:avLst/>
                                <a:gdLst>
                                  <a:gd name="T0" fmla="*/ 9 w 20"/>
                                  <a:gd name="T1" fmla="*/ 6 h 14"/>
                                  <a:gd name="T2" fmla="*/ 5 w 20"/>
                                  <a:gd name="T3" fmla="*/ 3 h 14"/>
                                  <a:gd name="T4" fmla="*/ 8 w 20"/>
                                  <a:gd name="T5" fmla="*/ 0 h 14"/>
                                  <a:gd name="T6" fmla="*/ 16 w 20"/>
                                  <a:gd name="T7" fmla="*/ 0 h 14"/>
                                  <a:gd name="T8" fmla="*/ 15 w 20"/>
                                  <a:gd name="T9" fmla="*/ 3 h 14"/>
                                  <a:gd name="T10" fmla="*/ 19 w 20"/>
                                  <a:gd name="T11" fmla="*/ 1 h 14"/>
                                  <a:gd name="T12" fmla="*/ 20 w 20"/>
                                  <a:gd name="T13" fmla="*/ 8 h 14"/>
                                  <a:gd name="T14" fmla="*/ 5 w 20"/>
                                  <a:gd name="T15" fmla="*/ 14 h 14"/>
                                  <a:gd name="T16" fmla="*/ 0 w 20"/>
                                  <a:gd name="T17" fmla="*/ 8 h 14"/>
                                  <a:gd name="T18" fmla="*/ 9 w 20"/>
                                  <a:gd name="T19" fmla="*/ 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4"/>
                                  <a:gd name="T32" fmla="*/ 20 w 20"/>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4">
                                    <a:moveTo>
                                      <a:pt x="9" y="6"/>
                                    </a:moveTo>
                                    <a:lnTo>
                                      <a:pt x="5" y="3"/>
                                    </a:lnTo>
                                    <a:lnTo>
                                      <a:pt x="8" y="0"/>
                                    </a:lnTo>
                                    <a:lnTo>
                                      <a:pt x="16" y="0"/>
                                    </a:lnTo>
                                    <a:lnTo>
                                      <a:pt x="15" y="3"/>
                                    </a:lnTo>
                                    <a:lnTo>
                                      <a:pt x="19" y="1"/>
                                    </a:lnTo>
                                    <a:lnTo>
                                      <a:pt x="20" y="8"/>
                                    </a:lnTo>
                                    <a:lnTo>
                                      <a:pt x="5" y="14"/>
                                    </a:lnTo>
                                    <a:lnTo>
                                      <a:pt x="0" y="8"/>
                                    </a:lnTo>
                                    <a:lnTo>
                                      <a:pt x="9" y="6"/>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11" name="Freeform 1890"/>
                              <p:cNvSpPr>
                                <a:spLocks/>
                              </p:cNvSpPr>
                              <p:nvPr/>
                            </p:nvSpPr>
                            <p:spPr bwMode="auto">
                              <a:xfrm>
                                <a:off x="1573" y="2832"/>
                                <a:ext cx="51" cy="42"/>
                              </a:xfrm>
                              <a:custGeom>
                                <a:avLst/>
                                <a:gdLst>
                                  <a:gd name="T0" fmla="*/ 0 w 51"/>
                                  <a:gd name="T1" fmla="*/ 21 h 42"/>
                                  <a:gd name="T2" fmla="*/ 13 w 51"/>
                                  <a:gd name="T3" fmla="*/ 10 h 42"/>
                                  <a:gd name="T4" fmla="*/ 20 w 51"/>
                                  <a:gd name="T5" fmla="*/ 19 h 42"/>
                                  <a:gd name="T6" fmla="*/ 21 w 51"/>
                                  <a:gd name="T7" fmla="*/ 11 h 42"/>
                                  <a:gd name="T8" fmla="*/ 18 w 51"/>
                                  <a:gd name="T9" fmla="*/ 3 h 42"/>
                                  <a:gd name="T10" fmla="*/ 24 w 51"/>
                                  <a:gd name="T11" fmla="*/ 10 h 42"/>
                                  <a:gd name="T12" fmla="*/ 32 w 51"/>
                                  <a:gd name="T13" fmla="*/ 4 h 42"/>
                                  <a:gd name="T14" fmla="*/ 31 w 51"/>
                                  <a:gd name="T15" fmla="*/ 0 h 42"/>
                                  <a:gd name="T16" fmla="*/ 38 w 51"/>
                                  <a:gd name="T17" fmla="*/ 6 h 42"/>
                                  <a:gd name="T18" fmla="*/ 44 w 51"/>
                                  <a:gd name="T19" fmla="*/ 2 h 42"/>
                                  <a:gd name="T20" fmla="*/ 44 w 51"/>
                                  <a:gd name="T21" fmla="*/ 12 h 42"/>
                                  <a:gd name="T22" fmla="*/ 51 w 51"/>
                                  <a:gd name="T23" fmla="*/ 12 h 42"/>
                                  <a:gd name="T24" fmla="*/ 48 w 51"/>
                                  <a:gd name="T25" fmla="*/ 17 h 42"/>
                                  <a:gd name="T26" fmla="*/ 36 w 51"/>
                                  <a:gd name="T27" fmla="*/ 14 h 42"/>
                                  <a:gd name="T28" fmla="*/ 42 w 51"/>
                                  <a:gd name="T29" fmla="*/ 23 h 42"/>
                                  <a:gd name="T30" fmla="*/ 32 w 51"/>
                                  <a:gd name="T31" fmla="*/ 22 h 42"/>
                                  <a:gd name="T32" fmla="*/ 17 w 51"/>
                                  <a:gd name="T33" fmla="*/ 42 h 42"/>
                                  <a:gd name="T34" fmla="*/ 18 w 51"/>
                                  <a:gd name="T35" fmla="*/ 35 h 42"/>
                                  <a:gd name="T36" fmla="*/ 14 w 51"/>
                                  <a:gd name="T37" fmla="*/ 29 h 42"/>
                                  <a:gd name="T38" fmla="*/ 8 w 51"/>
                                  <a:gd name="T39" fmla="*/ 28 h 42"/>
                                  <a:gd name="T40" fmla="*/ 12 w 51"/>
                                  <a:gd name="T41" fmla="*/ 29 h 42"/>
                                  <a:gd name="T42" fmla="*/ 10 w 51"/>
                                  <a:gd name="T43" fmla="*/ 38 h 42"/>
                                  <a:gd name="T44" fmla="*/ 0 w 51"/>
                                  <a:gd name="T45" fmla="*/ 21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1"/>
                                  <a:gd name="T70" fmla="*/ 0 h 42"/>
                                  <a:gd name="T71" fmla="*/ 51 w 51"/>
                                  <a:gd name="T72" fmla="*/ 42 h 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1" h="42">
                                    <a:moveTo>
                                      <a:pt x="0" y="21"/>
                                    </a:moveTo>
                                    <a:lnTo>
                                      <a:pt x="13" y="10"/>
                                    </a:lnTo>
                                    <a:lnTo>
                                      <a:pt x="20" y="19"/>
                                    </a:lnTo>
                                    <a:lnTo>
                                      <a:pt x="21" y="11"/>
                                    </a:lnTo>
                                    <a:lnTo>
                                      <a:pt x="18" y="3"/>
                                    </a:lnTo>
                                    <a:lnTo>
                                      <a:pt x="24" y="10"/>
                                    </a:lnTo>
                                    <a:lnTo>
                                      <a:pt x="32" y="4"/>
                                    </a:lnTo>
                                    <a:lnTo>
                                      <a:pt x="31" y="0"/>
                                    </a:lnTo>
                                    <a:lnTo>
                                      <a:pt x="38" y="6"/>
                                    </a:lnTo>
                                    <a:lnTo>
                                      <a:pt x="44" y="2"/>
                                    </a:lnTo>
                                    <a:lnTo>
                                      <a:pt x="44" y="12"/>
                                    </a:lnTo>
                                    <a:lnTo>
                                      <a:pt x="51" y="12"/>
                                    </a:lnTo>
                                    <a:lnTo>
                                      <a:pt x="48" y="17"/>
                                    </a:lnTo>
                                    <a:lnTo>
                                      <a:pt x="36" y="14"/>
                                    </a:lnTo>
                                    <a:lnTo>
                                      <a:pt x="42" y="23"/>
                                    </a:lnTo>
                                    <a:lnTo>
                                      <a:pt x="32" y="22"/>
                                    </a:lnTo>
                                    <a:lnTo>
                                      <a:pt x="17" y="42"/>
                                    </a:lnTo>
                                    <a:lnTo>
                                      <a:pt x="18" y="35"/>
                                    </a:lnTo>
                                    <a:lnTo>
                                      <a:pt x="14" y="29"/>
                                    </a:lnTo>
                                    <a:lnTo>
                                      <a:pt x="8" y="28"/>
                                    </a:lnTo>
                                    <a:lnTo>
                                      <a:pt x="12" y="29"/>
                                    </a:lnTo>
                                    <a:lnTo>
                                      <a:pt x="10" y="38"/>
                                    </a:lnTo>
                                    <a:lnTo>
                                      <a:pt x="0" y="21"/>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12" name="Freeform 1891"/>
                              <p:cNvSpPr>
                                <a:spLocks/>
                              </p:cNvSpPr>
                              <p:nvPr/>
                            </p:nvSpPr>
                            <p:spPr bwMode="auto">
                              <a:xfrm>
                                <a:off x="1574" y="2883"/>
                                <a:ext cx="3" cy="4"/>
                              </a:xfrm>
                              <a:custGeom>
                                <a:avLst/>
                                <a:gdLst>
                                  <a:gd name="T0" fmla="*/ 0 w 3"/>
                                  <a:gd name="T1" fmla="*/ 0 h 4"/>
                                  <a:gd name="T2" fmla="*/ 3 w 3"/>
                                  <a:gd name="T3" fmla="*/ 1 h 4"/>
                                  <a:gd name="T4" fmla="*/ 0 w 3"/>
                                  <a:gd name="T5" fmla="*/ 4 h 4"/>
                                  <a:gd name="T6" fmla="*/ 0 w 3"/>
                                  <a:gd name="T7" fmla="*/ 0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0" y="0"/>
                                    </a:moveTo>
                                    <a:lnTo>
                                      <a:pt x="3" y="1"/>
                                    </a:lnTo>
                                    <a:lnTo>
                                      <a:pt x="0" y="4"/>
                                    </a:lnTo>
                                    <a:lnTo>
                                      <a:pt x="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13" name="Freeform 1892"/>
                              <p:cNvSpPr>
                                <a:spLocks/>
                              </p:cNvSpPr>
                              <p:nvPr/>
                            </p:nvSpPr>
                            <p:spPr bwMode="auto">
                              <a:xfrm>
                                <a:off x="1456" y="2922"/>
                                <a:ext cx="5" cy="7"/>
                              </a:xfrm>
                              <a:custGeom>
                                <a:avLst/>
                                <a:gdLst>
                                  <a:gd name="T0" fmla="*/ 2 w 5"/>
                                  <a:gd name="T1" fmla="*/ 1 h 7"/>
                                  <a:gd name="T2" fmla="*/ 5 w 5"/>
                                  <a:gd name="T3" fmla="*/ 7 h 7"/>
                                  <a:gd name="T4" fmla="*/ 0 w 5"/>
                                  <a:gd name="T5" fmla="*/ 6 h 7"/>
                                  <a:gd name="T6" fmla="*/ 0 w 5"/>
                                  <a:gd name="T7" fmla="*/ 0 h 7"/>
                                  <a:gd name="T8" fmla="*/ 2 w 5"/>
                                  <a:gd name="T9" fmla="*/ 1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2" y="1"/>
                                    </a:moveTo>
                                    <a:lnTo>
                                      <a:pt x="5" y="7"/>
                                    </a:lnTo>
                                    <a:lnTo>
                                      <a:pt x="0" y="6"/>
                                    </a:lnTo>
                                    <a:lnTo>
                                      <a:pt x="0" y="0"/>
                                    </a:lnTo>
                                    <a:lnTo>
                                      <a:pt x="2" y="1"/>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14" name="Freeform 1893"/>
                              <p:cNvSpPr>
                                <a:spLocks/>
                              </p:cNvSpPr>
                              <p:nvPr/>
                            </p:nvSpPr>
                            <p:spPr bwMode="auto">
                              <a:xfrm>
                                <a:off x="1930" y="2818"/>
                                <a:ext cx="28" cy="33"/>
                              </a:xfrm>
                              <a:custGeom>
                                <a:avLst/>
                                <a:gdLst>
                                  <a:gd name="T0" fmla="*/ 25 w 28"/>
                                  <a:gd name="T1" fmla="*/ 9 h 33"/>
                                  <a:gd name="T2" fmla="*/ 28 w 28"/>
                                  <a:gd name="T3" fmla="*/ 14 h 33"/>
                                  <a:gd name="T4" fmla="*/ 23 w 28"/>
                                  <a:gd name="T5" fmla="*/ 14 h 33"/>
                                  <a:gd name="T6" fmla="*/ 27 w 28"/>
                                  <a:gd name="T7" fmla="*/ 19 h 33"/>
                                  <a:gd name="T8" fmla="*/ 14 w 28"/>
                                  <a:gd name="T9" fmla="*/ 17 h 33"/>
                                  <a:gd name="T10" fmla="*/ 28 w 28"/>
                                  <a:gd name="T11" fmla="*/ 22 h 33"/>
                                  <a:gd name="T12" fmla="*/ 28 w 28"/>
                                  <a:gd name="T13" fmla="*/ 31 h 33"/>
                                  <a:gd name="T14" fmla="*/ 13 w 28"/>
                                  <a:gd name="T15" fmla="*/ 20 h 33"/>
                                  <a:gd name="T16" fmla="*/ 14 w 28"/>
                                  <a:gd name="T17" fmla="*/ 29 h 33"/>
                                  <a:gd name="T18" fmla="*/ 12 w 28"/>
                                  <a:gd name="T19" fmla="*/ 33 h 33"/>
                                  <a:gd name="T20" fmla="*/ 2 w 28"/>
                                  <a:gd name="T21" fmla="*/ 19 h 33"/>
                                  <a:gd name="T22" fmla="*/ 4 w 28"/>
                                  <a:gd name="T23" fmla="*/ 14 h 33"/>
                                  <a:gd name="T24" fmla="*/ 0 w 28"/>
                                  <a:gd name="T25" fmla="*/ 7 h 33"/>
                                  <a:gd name="T26" fmla="*/ 9 w 28"/>
                                  <a:gd name="T27" fmla="*/ 0 h 33"/>
                                  <a:gd name="T28" fmla="*/ 25 w 28"/>
                                  <a:gd name="T29" fmla="*/ 9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33"/>
                                  <a:gd name="T47" fmla="*/ 28 w 28"/>
                                  <a:gd name="T48" fmla="*/ 33 h 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33">
                                    <a:moveTo>
                                      <a:pt x="25" y="9"/>
                                    </a:moveTo>
                                    <a:lnTo>
                                      <a:pt x="28" y="14"/>
                                    </a:lnTo>
                                    <a:lnTo>
                                      <a:pt x="23" y="14"/>
                                    </a:lnTo>
                                    <a:lnTo>
                                      <a:pt x="27" y="19"/>
                                    </a:lnTo>
                                    <a:lnTo>
                                      <a:pt x="14" y="17"/>
                                    </a:lnTo>
                                    <a:lnTo>
                                      <a:pt x="28" y="22"/>
                                    </a:lnTo>
                                    <a:lnTo>
                                      <a:pt x="28" y="31"/>
                                    </a:lnTo>
                                    <a:lnTo>
                                      <a:pt x="13" y="20"/>
                                    </a:lnTo>
                                    <a:lnTo>
                                      <a:pt x="14" y="29"/>
                                    </a:lnTo>
                                    <a:lnTo>
                                      <a:pt x="12" y="33"/>
                                    </a:lnTo>
                                    <a:lnTo>
                                      <a:pt x="2" y="19"/>
                                    </a:lnTo>
                                    <a:lnTo>
                                      <a:pt x="4" y="14"/>
                                    </a:lnTo>
                                    <a:lnTo>
                                      <a:pt x="0" y="7"/>
                                    </a:lnTo>
                                    <a:lnTo>
                                      <a:pt x="9" y="0"/>
                                    </a:lnTo>
                                    <a:lnTo>
                                      <a:pt x="25" y="9"/>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15" name="Freeform 1894"/>
                              <p:cNvSpPr>
                                <a:spLocks/>
                              </p:cNvSpPr>
                              <p:nvPr/>
                            </p:nvSpPr>
                            <p:spPr bwMode="auto">
                              <a:xfrm>
                                <a:off x="1945" y="2846"/>
                                <a:ext cx="18" cy="48"/>
                              </a:xfrm>
                              <a:custGeom>
                                <a:avLst/>
                                <a:gdLst>
                                  <a:gd name="T0" fmla="*/ 14 w 18"/>
                                  <a:gd name="T1" fmla="*/ 10 h 48"/>
                                  <a:gd name="T2" fmla="*/ 18 w 18"/>
                                  <a:gd name="T3" fmla="*/ 34 h 48"/>
                                  <a:gd name="T4" fmla="*/ 17 w 18"/>
                                  <a:gd name="T5" fmla="*/ 48 h 48"/>
                                  <a:gd name="T6" fmla="*/ 12 w 18"/>
                                  <a:gd name="T7" fmla="*/ 35 h 48"/>
                                  <a:gd name="T8" fmla="*/ 15 w 18"/>
                                  <a:gd name="T9" fmla="*/ 25 h 48"/>
                                  <a:gd name="T10" fmla="*/ 12 w 18"/>
                                  <a:gd name="T11" fmla="*/ 30 h 48"/>
                                  <a:gd name="T12" fmla="*/ 5 w 18"/>
                                  <a:gd name="T13" fmla="*/ 24 h 48"/>
                                  <a:gd name="T14" fmla="*/ 8 w 18"/>
                                  <a:gd name="T15" fmla="*/ 17 h 48"/>
                                  <a:gd name="T16" fmla="*/ 0 w 18"/>
                                  <a:gd name="T17" fmla="*/ 8 h 48"/>
                                  <a:gd name="T18" fmla="*/ 3 w 18"/>
                                  <a:gd name="T19" fmla="*/ 0 h 48"/>
                                  <a:gd name="T20" fmla="*/ 14 w 18"/>
                                  <a:gd name="T21" fmla="*/ 1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48"/>
                                  <a:gd name="T35" fmla="*/ 18 w 18"/>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48">
                                    <a:moveTo>
                                      <a:pt x="14" y="10"/>
                                    </a:moveTo>
                                    <a:lnTo>
                                      <a:pt x="18" y="34"/>
                                    </a:lnTo>
                                    <a:lnTo>
                                      <a:pt x="17" y="48"/>
                                    </a:lnTo>
                                    <a:lnTo>
                                      <a:pt x="12" y="35"/>
                                    </a:lnTo>
                                    <a:lnTo>
                                      <a:pt x="15" y="25"/>
                                    </a:lnTo>
                                    <a:lnTo>
                                      <a:pt x="12" y="30"/>
                                    </a:lnTo>
                                    <a:lnTo>
                                      <a:pt x="5" y="24"/>
                                    </a:lnTo>
                                    <a:lnTo>
                                      <a:pt x="8" y="17"/>
                                    </a:lnTo>
                                    <a:lnTo>
                                      <a:pt x="0" y="8"/>
                                    </a:lnTo>
                                    <a:lnTo>
                                      <a:pt x="3" y="0"/>
                                    </a:lnTo>
                                    <a:lnTo>
                                      <a:pt x="14" y="1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16" name="Freeform 1895"/>
                              <p:cNvSpPr>
                                <a:spLocks/>
                              </p:cNvSpPr>
                              <p:nvPr/>
                            </p:nvSpPr>
                            <p:spPr bwMode="auto">
                              <a:xfrm>
                                <a:off x="1369" y="2722"/>
                                <a:ext cx="21" cy="17"/>
                              </a:xfrm>
                              <a:custGeom>
                                <a:avLst/>
                                <a:gdLst>
                                  <a:gd name="T0" fmla="*/ 0 w 21"/>
                                  <a:gd name="T1" fmla="*/ 7 h 17"/>
                                  <a:gd name="T2" fmla="*/ 7 w 21"/>
                                  <a:gd name="T3" fmla="*/ 0 h 17"/>
                                  <a:gd name="T4" fmla="*/ 21 w 21"/>
                                  <a:gd name="T5" fmla="*/ 9 h 17"/>
                                  <a:gd name="T6" fmla="*/ 12 w 21"/>
                                  <a:gd name="T7" fmla="*/ 17 h 17"/>
                                  <a:gd name="T8" fmla="*/ 0 w 21"/>
                                  <a:gd name="T9" fmla="*/ 7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7"/>
                                    </a:moveTo>
                                    <a:lnTo>
                                      <a:pt x="7" y="0"/>
                                    </a:lnTo>
                                    <a:lnTo>
                                      <a:pt x="21" y="9"/>
                                    </a:lnTo>
                                    <a:lnTo>
                                      <a:pt x="12" y="17"/>
                                    </a:lnTo>
                                    <a:lnTo>
                                      <a:pt x="0" y="7"/>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17" name="Freeform 1896"/>
                              <p:cNvSpPr>
                                <a:spLocks/>
                              </p:cNvSpPr>
                              <p:nvPr/>
                            </p:nvSpPr>
                            <p:spPr bwMode="auto">
                              <a:xfrm>
                                <a:off x="2019" y="2903"/>
                                <a:ext cx="17" cy="26"/>
                              </a:xfrm>
                              <a:custGeom>
                                <a:avLst/>
                                <a:gdLst>
                                  <a:gd name="T0" fmla="*/ 8 w 17"/>
                                  <a:gd name="T1" fmla="*/ 22 h 26"/>
                                  <a:gd name="T2" fmla="*/ 17 w 17"/>
                                  <a:gd name="T3" fmla="*/ 26 h 26"/>
                                  <a:gd name="T4" fmla="*/ 12 w 17"/>
                                  <a:gd name="T5" fmla="*/ 0 h 26"/>
                                  <a:gd name="T6" fmla="*/ 3 w 17"/>
                                  <a:gd name="T7" fmla="*/ 3 h 26"/>
                                  <a:gd name="T8" fmla="*/ 0 w 17"/>
                                  <a:gd name="T9" fmla="*/ 17 h 26"/>
                                  <a:gd name="T10" fmla="*/ 4 w 17"/>
                                  <a:gd name="T11" fmla="*/ 21 h 26"/>
                                  <a:gd name="T12" fmla="*/ 8 w 17"/>
                                  <a:gd name="T13" fmla="*/ 11 h 26"/>
                                  <a:gd name="T14" fmla="*/ 8 w 17"/>
                                  <a:gd name="T15" fmla="*/ 22 h 26"/>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26"/>
                                  <a:gd name="T26" fmla="*/ 17 w 17"/>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26">
                                    <a:moveTo>
                                      <a:pt x="8" y="22"/>
                                    </a:moveTo>
                                    <a:lnTo>
                                      <a:pt x="17" y="26"/>
                                    </a:lnTo>
                                    <a:lnTo>
                                      <a:pt x="12" y="0"/>
                                    </a:lnTo>
                                    <a:lnTo>
                                      <a:pt x="3" y="3"/>
                                    </a:lnTo>
                                    <a:lnTo>
                                      <a:pt x="0" y="17"/>
                                    </a:lnTo>
                                    <a:lnTo>
                                      <a:pt x="4" y="21"/>
                                    </a:lnTo>
                                    <a:lnTo>
                                      <a:pt x="8" y="11"/>
                                    </a:lnTo>
                                    <a:lnTo>
                                      <a:pt x="8" y="2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18" name="Freeform 1897"/>
                              <p:cNvSpPr>
                                <a:spLocks/>
                              </p:cNvSpPr>
                              <p:nvPr/>
                            </p:nvSpPr>
                            <p:spPr bwMode="auto">
                              <a:xfrm>
                                <a:off x="1982" y="2889"/>
                                <a:ext cx="34" cy="55"/>
                              </a:xfrm>
                              <a:custGeom>
                                <a:avLst/>
                                <a:gdLst>
                                  <a:gd name="T0" fmla="*/ 18 w 34"/>
                                  <a:gd name="T1" fmla="*/ 10 h 55"/>
                                  <a:gd name="T2" fmla="*/ 30 w 34"/>
                                  <a:gd name="T3" fmla="*/ 30 h 55"/>
                                  <a:gd name="T4" fmla="*/ 24 w 34"/>
                                  <a:gd name="T5" fmla="*/ 25 h 55"/>
                                  <a:gd name="T6" fmla="*/ 26 w 34"/>
                                  <a:gd name="T7" fmla="*/ 33 h 55"/>
                                  <a:gd name="T8" fmla="*/ 34 w 34"/>
                                  <a:gd name="T9" fmla="*/ 39 h 55"/>
                                  <a:gd name="T10" fmla="*/ 31 w 34"/>
                                  <a:gd name="T11" fmla="*/ 47 h 55"/>
                                  <a:gd name="T12" fmla="*/ 34 w 34"/>
                                  <a:gd name="T13" fmla="*/ 46 h 55"/>
                                  <a:gd name="T14" fmla="*/ 34 w 34"/>
                                  <a:gd name="T15" fmla="*/ 55 h 55"/>
                                  <a:gd name="T16" fmla="*/ 28 w 34"/>
                                  <a:gd name="T17" fmla="*/ 55 h 55"/>
                                  <a:gd name="T18" fmla="*/ 21 w 34"/>
                                  <a:gd name="T19" fmla="*/ 39 h 55"/>
                                  <a:gd name="T20" fmla="*/ 10 w 34"/>
                                  <a:gd name="T21" fmla="*/ 34 h 55"/>
                                  <a:gd name="T22" fmla="*/ 15 w 34"/>
                                  <a:gd name="T23" fmla="*/ 33 h 55"/>
                                  <a:gd name="T24" fmla="*/ 15 w 34"/>
                                  <a:gd name="T25" fmla="*/ 26 h 55"/>
                                  <a:gd name="T26" fmla="*/ 6 w 34"/>
                                  <a:gd name="T27" fmla="*/ 24 h 55"/>
                                  <a:gd name="T28" fmla="*/ 8 w 34"/>
                                  <a:gd name="T29" fmla="*/ 7 h 55"/>
                                  <a:gd name="T30" fmla="*/ 0 w 34"/>
                                  <a:gd name="T31" fmla="*/ 14 h 55"/>
                                  <a:gd name="T32" fmla="*/ 4 w 34"/>
                                  <a:gd name="T33" fmla="*/ 5 h 55"/>
                                  <a:gd name="T34" fmla="*/ 2 w 34"/>
                                  <a:gd name="T35" fmla="*/ 0 h 55"/>
                                  <a:gd name="T36" fmla="*/ 10 w 34"/>
                                  <a:gd name="T37" fmla="*/ 1 h 55"/>
                                  <a:gd name="T38" fmla="*/ 12 w 34"/>
                                  <a:gd name="T39" fmla="*/ 9 h 55"/>
                                  <a:gd name="T40" fmla="*/ 18 w 34"/>
                                  <a:gd name="T41" fmla="*/ 10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55"/>
                                  <a:gd name="T65" fmla="*/ 34 w 34"/>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55">
                                    <a:moveTo>
                                      <a:pt x="18" y="10"/>
                                    </a:moveTo>
                                    <a:lnTo>
                                      <a:pt x="30" y="30"/>
                                    </a:lnTo>
                                    <a:lnTo>
                                      <a:pt x="24" y="25"/>
                                    </a:lnTo>
                                    <a:lnTo>
                                      <a:pt x="26" y="33"/>
                                    </a:lnTo>
                                    <a:lnTo>
                                      <a:pt x="34" y="39"/>
                                    </a:lnTo>
                                    <a:lnTo>
                                      <a:pt x="31" y="47"/>
                                    </a:lnTo>
                                    <a:lnTo>
                                      <a:pt x="34" y="46"/>
                                    </a:lnTo>
                                    <a:lnTo>
                                      <a:pt x="34" y="55"/>
                                    </a:lnTo>
                                    <a:lnTo>
                                      <a:pt x="28" y="55"/>
                                    </a:lnTo>
                                    <a:lnTo>
                                      <a:pt x="21" y="39"/>
                                    </a:lnTo>
                                    <a:lnTo>
                                      <a:pt x="10" y="34"/>
                                    </a:lnTo>
                                    <a:lnTo>
                                      <a:pt x="15" y="33"/>
                                    </a:lnTo>
                                    <a:lnTo>
                                      <a:pt x="15" y="26"/>
                                    </a:lnTo>
                                    <a:lnTo>
                                      <a:pt x="6" y="24"/>
                                    </a:lnTo>
                                    <a:lnTo>
                                      <a:pt x="8" y="7"/>
                                    </a:lnTo>
                                    <a:lnTo>
                                      <a:pt x="0" y="14"/>
                                    </a:lnTo>
                                    <a:lnTo>
                                      <a:pt x="4" y="5"/>
                                    </a:lnTo>
                                    <a:lnTo>
                                      <a:pt x="2" y="0"/>
                                    </a:lnTo>
                                    <a:lnTo>
                                      <a:pt x="10" y="1"/>
                                    </a:lnTo>
                                    <a:lnTo>
                                      <a:pt x="12" y="9"/>
                                    </a:lnTo>
                                    <a:lnTo>
                                      <a:pt x="18" y="1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19" name="Freeform 1898"/>
                              <p:cNvSpPr>
                                <a:spLocks/>
                              </p:cNvSpPr>
                              <p:nvPr/>
                            </p:nvSpPr>
                            <p:spPr bwMode="auto">
                              <a:xfrm>
                                <a:off x="1978" y="2863"/>
                                <a:ext cx="18" cy="22"/>
                              </a:xfrm>
                              <a:custGeom>
                                <a:avLst/>
                                <a:gdLst>
                                  <a:gd name="T0" fmla="*/ 2 w 18"/>
                                  <a:gd name="T1" fmla="*/ 6 h 22"/>
                                  <a:gd name="T2" fmla="*/ 0 w 18"/>
                                  <a:gd name="T3" fmla="*/ 0 h 22"/>
                                  <a:gd name="T4" fmla="*/ 15 w 18"/>
                                  <a:gd name="T5" fmla="*/ 3 h 22"/>
                                  <a:gd name="T6" fmla="*/ 18 w 18"/>
                                  <a:gd name="T7" fmla="*/ 14 h 22"/>
                                  <a:gd name="T8" fmla="*/ 11 w 18"/>
                                  <a:gd name="T9" fmla="*/ 8 h 22"/>
                                  <a:gd name="T10" fmla="*/ 15 w 18"/>
                                  <a:gd name="T11" fmla="*/ 21 h 22"/>
                                  <a:gd name="T12" fmla="*/ 6 w 18"/>
                                  <a:gd name="T13" fmla="*/ 22 h 22"/>
                                  <a:gd name="T14" fmla="*/ 2 w 18"/>
                                  <a:gd name="T15" fmla="*/ 6 h 22"/>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2"/>
                                  <a:gd name="T26" fmla="*/ 18 w 18"/>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2">
                                    <a:moveTo>
                                      <a:pt x="2" y="6"/>
                                    </a:moveTo>
                                    <a:lnTo>
                                      <a:pt x="0" y="0"/>
                                    </a:lnTo>
                                    <a:lnTo>
                                      <a:pt x="15" y="3"/>
                                    </a:lnTo>
                                    <a:lnTo>
                                      <a:pt x="18" y="14"/>
                                    </a:lnTo>
                                    <a:lnTo>
                                      <a:pt x="11" y="8"/>
                                    </a:lnTo>
                                    <a:lnTo>
                                      <a:pt x="15" y="21"/>
                                    </a:lnTo>
                                    <a:lnTo>
                                      <a:pt x="6" y="22"/>
                                    </a:lnTo>
                                    <a:lnTo>
                                      <a:pt x="2" y="6"/>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20" name="Freeform 1899"/>
                              <p:cNvSpPr>
                                <a:spLocks/>
                              </p:cNvSpPr>
                              <p:nvPr/>
                            </p:nvSpPr>
                            <p:spPr bwMode="auto">
                              <a:xfrm>
                                <a:off x="1968" y="2870"/>
                                <a:ext cx="12" cy="27"/>
                              </a:xfrm>
                              <a:custGeom>
                                <a:avLst/>
                                <a:gdLst>
                                  <a:gd name="T0" fmla="*/ 5 w 12"/>
                                  <a:gd name="T1" fmla="*/ 9 h 27"/>
                                  <a:gd name="T2" fmla="*/ 0 w 12"/>
                                  <a:gd name="T3" fmla="*/ 0 h 27"/>
                                  <a:gd name="T4" fmla="*/ 11 w 12"/>
                                  <a:gd name="T5" fmla="*/ 3 h 27"/>
                                  <a:gd name="T6" fmla="*/ 12 w 12"/>
                                  <a:gd name="T7" fmla="*/ 9 h 27"/>
                                  <a:gd name="T8" fmla="*/ 9 w 12"/>
                                  <a:gd name="T9" fmla="*/ 9 h 27"/>
                                  <a:gd name="T10" fmla="*/ 9 w 12"/>
                                  <a:gd name="T11" fmla="*/ 27 h 27"/>
                                  <a:gd name="T12" fmla="*/ 4 w 12"/>
                                  <a:gd name="T13" fmla="*/ 21 h 27"/>
                                  <a:gd name="T14" fmla="*/ 4 w 12"/>
                                  <a:gd name="T15" fmla="*/ 15 h 27"/>
                                  <a:gd name="T16" fmla="*/ 8 w 12"/>
                                  <a:gd name="T17" fmla="*/ 13 h 27"/>
                                  <a:gd name="T18" fmla="*/ 5 w 12"/>
                                  <a:gd name="T19" fmla="*/ 9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27"/>
                                  <a:gd name="T32" fmla="*/ 12 w 12"/>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27">
                                    <a:moveTo>
                                      <a:pt x="5" y="9"/>
                                    </a:moveTo>
                                    <a:lnTo>
                                      <a:pt x="0" y="0"/>
                                    </a:lnTo>
                                    <a:lnTo>
                                      <a:pt x="11" y="3"/>
                                    </a:lnTo>
                                    <a:lnTo>
                                      <a:pt x="12" y="9"/>
                                    </a:lnTo>
                                    <a:lnTo>
                                      <a:pt x="9" y="9"/>
                                    </a:lnTo>
                                    <a:lnTo>
                                      <a:pt x="9" y="27"/>
                                    </a:lnTo>
                                    <a:lnTo>
                                      <a:pt x="4" y="21"/>
                                    </a:lnTo>
                                    <a:lnTo>
                                      <a:pt x="4" y="15"/>
                                    </a:lnTo>
                                    <a:lnTo>
                                      <a:pt x="8" y="13"/>
                                    </a:lnTo>
                                    <a:lnTo>
                                      <a:pt x="5" y="9"/>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21" name="Freeform 1900"/>
                              <p:cNvSpPr>
                                <a:spLocks/>
                              </p:cNvSpPr>
                              <p:nvPr/>
                            </p:nvSpPr>
                            <p:spPr bwMode="auto">
                              <a:xfrm>
                                <a:off x="1961" y="2824"/>
                                <a:ext cx="17" cy="40"/>
                              </a:xfrm>
                              <a:custGeom>
                                <a:avLst/>
                                <a:gdLst>
                                  <a:gd name="T0" fmla="*/ 3 w 17"/>
                                  <a:gd name="T1" fmla="*/ 20 h 40"/>
                                  <a:gd name="T2" fmla="*/ 8 w 17"/>
                                  <a:gd name="T3" fmla="*/ 21 h 40"/>
                                  <a:gd name="T4" fmla="*/ 5 w 17"/>
                                  <a:gd name="T5" fmla="*/ 23 h 40"/>
                                  <a:gd name="T6" fmla="*/ 8 w 17"/>
                                  <a:gd name="T7" fmla="*/ 27 h 40"/>
                                  <a:gd name="T8" fmla="*/ 5 w 17"/>
                                  <a:gd name="T9" fmla="*/ 29 h 40"/>
                                  <a:gd name="T10" fmla="*/ 5 w 17"/>
                                  <a:gd name="T11" fmla="*/ 40 h 40"/>
                                  <a:gd name="T12" fmla="*/ 12 w 17"/>
                                  <a:gd name="T13" fmla="*/ 33 h 40"/>
                                  <a:gd name="T14" fmla="*/ 12 w 17"/>
                                  <a:gd name="T15" fmla="*/ 27 h 40"/>
                                  <a:gd name="T16" fmla="*/ 17 w 17"/>
                                  <a:gd name="T17" fmla="*/ 29 h 40"/>
                                  <a:gd name="T18" fmla="*/ 9 w 17"/>
                                  <a:gd name="T19" fmla="*/ 4 h 40"/>
                                  <a:gd name="T20" fmla="*/ 7 w 17"/>
                                  <a:gd name="T21" fmla="*/ 0 h 40"/>
                                  <a:gd name="T22" fmla="*/ 0 w 17"/>
                                  <a:gd name="T23" fmla="*/ 4 h 40"/>
                                  <a:gd name="T24" fmla="*/ 3 w 17"/>
                                  <a:gd name="T25" fmla="*/ 20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40"/>
                                  <a:gd name="T41" fmla="*/ 17 w 17"/>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40">
                                    <a:moveTo>
                                      <a:pt x="3" y="20"/>
                                    </a:moveTo>
                                    <a:lnTo>
                                      <a:pt x="8" y="21"/>
                                    </a:lnTo>
                                    <a:lnTo>
                                      <a:pt x="5" y="23"/>
                                    </a:lnTo>
                                    <a:lnTo>
                                      <a:pt x="8" y="27"/>
                                    </a:lnTo>
                                    <a:lnTo>
                                      <a:pt x="5" y="29"/>
                                    </a:lnTo>
                                    <a:lnTo>
                                      <a:pt x="5" y="40"/>
                                    </a:lnTo>
                                    <a:lnTo>
                                      <a:pt x="12" y="33"/>
                                    </a:lnTo>
                                    <a:lnTo>
                                      <a:pt x="12" y="27"/>
                                    </a:lnTo>
                                    <a:lnTo>
                                      <a:pt x="17" y="29"/>
                                    </a:lnTo>
                                    <a:lnTo>
                                      <a:pt x="9" y="4"/>
                                    </a:lnTo>
                                    <a:lnTo>
                                      <a:pt x="7" y="0"/>
                                    </a:lnTo>
                                    <a:lnTo>
                                      <a:pt x="0" y="4"/>
                                    </a:lnTo>
                                    <a:lnTo>
                                      <a:pt x="3" y="2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22" name="Freeform 1901"/>
                              <p:cNvSpPr>
                                <a:spLocks/>
                              </p:cNvSpPr>
                              <p:nvPr/>
                            </p:nvSpPr>
                            <p:spPr bwMode="auto">
                              <a:xfrm>
                                <a:off x="1316" y="2212"/>
                                <a:ext cx="737" cy="731"/>
                              </a:xfrm>
                              <a:custGeom>
                                <a:avLst/>
                                <a:gdLst>
                                  <a:gd name="T0" fmla="*/ 104 w 737"/>
                                  <a:gd name="T1" fmla="*/ 713 h 731"/>
                                  <a:gd name="T2" fmla="*/ 158 w 737"/>
                                  <a:gd name="T3" fmla="*/ 693 h 731"/>
                                  <a:gd name="T4" fmla="*/ 196 w 737"/>
                                  <a:gd name="T5" fmla="*/ 672 h 731"/>
                                  <a:gd name="T6" fmla="*/ 222 w 737"/>
                                  <a:gd name="T7" fmla="*/ 642 h 731"/>
                                  <a:gd name="T8" fmla="*/ 267 w 737"/>
                                  <a:gd name="T9" fmla="*/ 605 h 731"/>
                                  <a:gd name="T10" fmla="*/ 298 w 737"/>
                                  <a:gd name="T11" fmla="*/ 543 h 731"/>
                                  <a:gd name="T12" fmla="*/ 346 w 737"/>
                                  <a:gd name="T13" fmla="*/ 470 h 731"/>
                                  <a:gd name="T14" fmla="*/ 342 w 737"/>
                                  <a:gd name="T15" fmla="*/ 504 h 731"/>
                                  <a:gd name="T16" fmla="*/ 323 w 737"/>
                                  <a:gd name="T17" fmla="*/ 564 h 731"/>
                                  <a:gd name="T18" fmla="*/ 342 w 737"/>
                                  <a:gd name="T19" fmla="*/ 567 h 731"/>
                                  <a:gd name="T20" fmla="*/ 377 w 737"/>
                                  <a:gd name="T21" fmla="*/ 543 h 731"/>
                                  <a:gd name="T22" fmla="*/ 389 w 737"/>
                                  <a:gd name="T23" fmla="*/ 508 h 731"/>
                                  <a:gd name="T24" fmla="*/ 421 w 737"/>
                                  <a:gd name="T25" fmla="*/ 510 h 731"/>
                                  <a:gd name="T26" fmla="*/ 440 w 737"/>
                                  <a:gd name="T27" fmla="*/ 530 h 731"/>
                                  <a:gd name="T28" fmla="*/ 544 w 737"/>
                                  <a:gd name="T29" fmla="*/ 550 h 731"/>
                                  <a:gd name="T30" fmla="*/ 551 w 737"/>
                                  <a:gd name="T31" fmla="*/ 557 h 731"/>
                                  <a:gd name="T32" fmla="*/ 579 w 737"/>
                                  <a:gd name="T33" fmla="*/ 569 h 731"/>
                                  <a:gd name="T34" fmla="*/ 618 w 737"/>
                                  <a:gd name="T35" fmla="*/ 599 h 731"/>
                                  <a:gd name="T36" fmla="*/ 623 w 737"/>
                                  <a:gd name="T37" fmla="*/ 603 h 731"/>
                                  <a:gd name="T38" fmla="*/ 632 w 737"/>
                                  <a:gd name="T39" fmla="*/ 566 h 731"/>
                                  <a:gd name="T40" fmla="*/ 663 w 737"/>
                                  <a:gd name="T41" fmla="*/ 619 h 731"/>
                                  <a:gd name="T42" fmla="*/ 672 w 737"/>
                                  <a:gd name="T43" fmla="*/ 632 h 731"/>
                                  <a:gd name="T44" fmla="*/ 680 w 737"/>
                                  <a:gd name="T45" fmla="*/ 652 h 731"/>
                                  <a:gd name="T46" fmla="*/ 694 w 737"/>
                                  <a:gd name="T47" fmla="*/ 698 h 731"/>
                                  <a:gd name="T48" fmla="*/ 727 w 737"/>
                                  <a:gd name="T49" fmla="*/ 718 h 731"/>
                                  <a:gd name="T50" fmla="*/ 664 w 737"/>
                                  <a:gd name="T51" fmla="*/ 594 h 731"/>
                                  <a:gd name="T52" fmla="*/ 588 w 737"/>
                                  <a:gd name="T53" fmla="*/ 573 h 731"/>
                                  <a:gd name="T54" fmla="*/ 520 w 737"/>
                                  <a:gd name="T55" fmla="*/ 98 h 731"/>
                                  <a:gd name="T56" fmla="*/ 313 w 737"/>
                                  <a:gd name="T57" fmla="*/ 44 h 731"/>
                                  <a:gd name="T58" fmla="*/ 253 w 737"/>
                                  <a:gd name="T59" fmla="*/ 13 h 731"/>
                                  <a:gd name="T60" fmla="*/ 221 w 737"/>
                                  <a:gd name="T61" fmla="*/ 0 h 731"/>
                                  <a:gd name="T62" fmla="*/ 160 w 737"/>
                                  <a:gd name="T63" fmla="*/ 35 h 731"/>
                                  <a:gd name="T64" fmla="*/ 156 w 737"/>
                                  <a:gd name="T65" fmla="*/ 49 h 731"/>
                                  <a:gd name="T66" fmla="*/ 124 w 737"/>
                                  <a:gd name="T67" fmla="*/ 84 h 731"/>
                                  <a:gd name="T68" fmla="*/ 98 w 737"/>
                                  <a:gd name="T69" fmla="*/ 98 h 731"/>
                                  <a:gd name="T70" fmla="*/ 24 w 737"/>
                                  <a:gd name="T71" fmla="*/ 168 h 731"/>
                                  <a:gd name="T72" fmla="*/ 109 w 737"/>
                                  <a:gd name="T73" fmla="*/ 239 h 731"/>
                                  <a:gd name="T74" fmla="*/ 166 w 737"/>
                                  <a:gd name="T75" fmla="*/ 259 h 731"/>
                                  <a:gd name="T76" fmla="*/ 139 w 737"/>
                                  <a:gd name="T77" fmla="*/ 274 h 731"/>
                                  <a:gd name="T78" fmla="*/ 84 w 737"/>
                                  <a:gd name="T79" fmla="*/ 272 h 731"/>
                                  <a:gd name="T80" fmla="*/ 34 w 737"/>
                                  <a:gd name="T81" fmla="*/ 279 h 731"/>
                                  <a:gd name="T82" fmla="*/ 63 w 737"/>
                                  <a:gd name="T83" fmla="*/ 358 h 731"/>
                                  <a:gd name="T84" fmla="*/ 104 w 737"/>
                                  <a:gd name="T85" fmla="*/ 366 h 731"/>
                                  <a:gd name="T86" fmla="*/ 137 w 737"/>
                                  <a:gd name="T87" fmla="*/ 398 h 731"/>
                                  <a:gd name="T88" fmla="*/ 67 w 737"/>
                                  <a:gd name="T89" fmla="*/ 433 h 731"/>
                                  <a:gd name="T90" fmla="*/ 54 w 737"/>
                                  <a:gd name="T91" fmla="*/ 477 h 731"/>
                                  <a:gd name="T92" fmla="*/ 68 w 737"/>
                                  <a:gd name="T93" fmla="*/ 502 h 731"/>
                                  <a:gd name="T94" fmla="*/ 84 w 737"/>
                                  <a:gd name="T95" fmla="*/ 544 h 731"/>
                                  <a:gd name="T96" fmla="*/ 112 w 737"/>
                                  <a:gd name="T97" fmla="*/ 519 h 731"/>
                                  <a:gd name="T98" fmla="*/ 122 w 737"/>
                                  <a:gd name="T99" fmla="*/ 580 h 731"/>
                                  <a:gd name="T100" fmla="*/ 163 w 737"/>
                                  <a:gd name="T101" fmla="*/ 584 h 731"/>
                                  <a:gd name="T102" fmla="*/ 193 w 737"/>
                                  <a:gd name="T103" fmla="*/ 594 h 731"/>
                                  <a:gd name="T104" fmla="*/ 185 w 737"/>
                                  <a:gd name="T105" fmla="*/ 649 h 731"/>
                                  <a:gd name="T106" fmla="*/ 91 w 737"/>
                                  <a:gd name="T107" fmla="*/ 717 h 7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37"/>
                                  <a:gd name="T163" fmla="*/ 0 h 731"/>
                                  <a:gd name="T164" fmla="*/ 737 w 737"/>
                                  <a:gd name="T165" fmla="*/ 731 h 73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37" h="731">
                                    <a:moveTo>
                                      <a:pt x="91" y="717"/>
                                    </a:moveTo>
                                    <a:lnTo>
                                      <a:pt x="88" y="718"/>
                                    </a:lnTo>
                                    <a:lnTo>
                                      <a:pt x="92" y="727"/>
                                    </a:lnTo>
                                    <a:lnTo>
                                      <a:pt x="94" y="718"/>
                                    </a:lnTo>
                                    <a:lnTo>
                                      <a:pt x="106" y="721"/>
                                    </a:lnTo>
                                    <a:lnTo>
                                      <a:pt x="104" y="713"/>
                                    </a:lnTo>
                                    <a:lnTo>
                                      <a:pt x="108" y="720"/>
                                    </a:lnTo>
                                    <a:lnTo>
                                      <a:pt x="116" y="718"/>
                                    </a:lnTo>
                                    <a:lnTo>
                                      <a:pt x="126" y="701"/>
                                    </a:lnTo>
                                    <a:lnTo>
                                      <a:pt x="128" y="701"/>
                                    </a:lnTo>
                                    <a:lnTo>
                                      <a:pt x="127" y="710"/>
                                    </a:lnTo>
                                    <a:lnTo>
                                      <a:pt x="158" y="693"/>
                                    </a:lnTo>
                                    <a:lnTo>
                                      <a:pt x="162" y="703"/>
                                    </a:lnTo>
                                    <a:lnTo>
                                      <a:pt x="166" y="691"/>
                                    </a:lnTo>
                                    <a:lnTo>
                                      <a:pt x="182" y="686"/>
                                    </a:lnTo>
                                    <a:lnTo>
                                      <a:pt x="172" y="672"/>
                                    </a:lnTo>
                                    <a:lnTo>
                                      <a:pt x="181" y="678"/>
                                    </a:lnTo>
                                    <a:lnTo>
                                      <a:pt x="196" y="672"/>
                                    </a:lnTo>
                                    <a:lnTo>
                                      <a:pt x="193" y="669"/>
                                    </a:lnTo>
                                    <a:lnTo>
                                      <a:pt x="204" y="667"/>
                                    </a:lnTo>
                                    <a:lnTo>
                                      <a:pt x="204" y="659"/>
                                    </a:lnTo>
                                    <a:lnTo>
                                      <a:pt x="224" y="651"/>
                                    </a:lnTo>
                                    <a:lnTo>
                                      <a:pt x="225" y="643"/>
                                    </a:lnTo>
                                    <a:lnTo>
                                      <a:pt x="222" y="642"/>
                                    </a:lnTo>
                                    <a:lnTo>
                                      <a:pt x="238" y="632"/>
                                    </a:lnTo>
                                    <a:lnTo>
                                      <a:pt x="239" y="626"/>
                                    </a:lnTo>
                                    <a:lnTo>
                                      <a:pt x="245" y="628"/>
                                    </a:lnTo>
                                    <a:lnTo>
                                      <a:pt x="252" y="618"/>
                                    </a:lnTo>
                                    <a:lnTo>
                                      <a:pt x="269" y="610"/>
                                    </a:lnTo>
                                    <a:lnTo>
                                      <a:pt x="267" y="605"/>
                                    </a:lnTo>
                                    <a:lnTo>
                                      <a:pt x="270" y="599"/>
                                    </a:lnTo>
                                    <a:lnTo>
                                      <a:pt x="284" y="586"/>
                                    </a:lnTo>
                                    <a:lnTo>
                                      <a:pt x="277" y="579"/>
                                    </a:lnTo>
                                    <a:lnTo>
                                      <a:pt x="267" y="578"/>
                                    </a:lnTo>
                                    <a:lnTo>
                                      <a:pt x="270" y="566"/>
                                    </a:lnTo>
                                    <a:lnTo>
                                      <a:pt x="298" y="543"/>
                                    </a:lnTo>
                                    <a:lnTo>
                                      <a:pt x="289" y="531"/>
                                    </a:lnTo>
                                    <a:lnTo>
                                      <a:pt x="299" y="534"/>
                                    </a:lnTo>
                                    <a:lnTo>
                                      <a:pt x="314" y="507"/>
                                    </a:lnTo>
                                    <a:lnTo>
                                      <a:pt x="336" y="492"/>
                                    </a:lnTo>
                                    <a:lnTo>
                                      <a:pt x="346" y="452"/>
                                    </a:lnTo>
                                    <a:lnTo>
                                      <a:pt x="346" y="470"/>
                                    </a:lnTo>
                                    <a:lnTo>
                                      <a:pt x="338" y="492"/>
                                    </a:lnTo>
                                    <a:lnTo>
                                      <a:pt x="347" y="494"/>
                                    </a:lnTo>
                                    <a:lnTo>
                                      <a:pt x="363" y="482"/>
                                    </a:lnTo>
                                    <a:lnTo>
                                      <a:pt x="349" y="500"/>
                                    </a:lnTo>
                                    <a:lnTo>
                                      <a:pt x="367" y="508"/>
                                    </a:lnTo>
                                    <a:lnTo>
                                      <a:pt x="342" y="504"/>
                                    </a:lnTo>
                                    <a:lnTo>
                                      <a:pt x="324" y="514"/>
                                    </a:lnTo>
                                    <a:lnTo>
                                      <a:pt x="323" y="531"/>
                                    </a:lnTo>
                                    <a:lnTo>
                                      <a:pt x="313" y="553"/>
                                    </a:lnTo>
                                    <a:lnTo>
                                      <a:pt x="319" y="557"/>
                                    </a:lnTo>
                                    <a:lnTo>
                                      <a:pt x="330" y="551"/>
                                    </a:lnTo>
                                    <a:lnTo>
                                      <a:pt x="323" y="564"/>
                                    </a:lnTo>
                                    <a:lnTo>
                                      <a:pt x="314" y="564"/>
                                    </a:lnTo>
                                    <a:lnTo>
                                      <a:pt x="312" y="571"/>
                                    </a:lnTo>
                                    <a:lnTo>
                                      <a:pt x="316" y="574"/>
                                    </a:lnTo>
                                    <a:lnTo>
                                      <a:pt x="330" y="571"/>
                                    </a:lnTo>
                                    <a:lnTo>
                                      <a:pt x="343" y="559"/>
                                    </a:lnTo>
                                    <a:lnTo>
                                      <a:pt x="342" y="567"/>
                                    </a:lnTo>
                                    <a:lnTo>
                                      <a:pt x="347" y="556"/>
                                    </a:lnTo>
                                    <a:lnTo>
                                      <a:pt x="353" y="555"/>
                                    </a:lnTo>
                                    <a:lnTo>
                                      <a:pt x="356" y="545"/>
                                    </a:lnTo>
                                    <a:lnTo>
                                      <a:pt x="357" y="554"/>
                                    </a:lnTo>
                                    <a:lnTo>
                                      <a:pt x="360" y="539"/>
                                    </a:lnTo>
                                    <a:lnTo>
                                      <a:pt x="377" y="543"/>
                                    </a:lnTo>
                                    <a:lnTo>
                                      <a:pt x="387" y="521"/>
                                    </a:lnTo>
                                    <a:lnTo>
                                      <a:pt x="376" y="524"/>
                                    </a:lnTo>
                                    <a:lnTo>
                                      <a:pt x="382" y="515"/>
                                    </a:lnTo>
                                    <a:lnTo>
                                      <a:pt x="375" y="512"/>
                                    </a:lnTo>
                                    <a:lnTo>
                                      <a:pt x="392" y="494"/>
                                    </a:lnTo>
                                    <a:lnTo>
                                      <a:pt x="389" y="508"/>
                                    </a:lnTo>
                                    <a:lnTo>
                                      <a:pt x="393" y="506"/>
                                    </a:lnTo>
                                    <a:lnTo>
                                      <a:pt x="393" y="497"/>
                                    </a:lnTo>
                                    <a:lnTo>
                                      <a:pt x="398" y="505"/>
                                    </a:lnTo>
                                    <a:lnTo>
                                      <a:pt x="415" y="501"/>
                                    </a:lnTo>
                                    <a:lnTo>
                                      <a:pt x="413" y="510"/>
                                    </a:lnTo>
                                    <a:lnTo>
                                      <a:pt x="421" y="510"/>
                                    </a:lnTo>
                                    <a:lnTo>
                                      <a:pt x="413" y="515"/>
                                    </a:lnTo>
                                    <a:lnTo>
                                      <a:pt x="425" y="511"/>
                                    </a:lnTo>
                                    <a:lnTo>
                                      <a:pt x="421" y="517"/>
                                    </a:lnTo>
                                    <a:lnTo>
                                      <a:pt x="431" y="517"/>
                                    </a:lnTo>
                                    <a:lnTo>
                                      <a:pt x="430" y="521"/>
                                    </a:lnTo>
                                    <a:lnTo>
                                      <a:pt x="440" y="530"/>
                                    </a:lnTo>
                                    <a:lnTo>
                                      <a:pt x="446" y="524"/>
                                    </a:lnTo>
                                    <a:lnTo>
                                      <a:pt x="465" y="543"/>
                                    </a:lnTo>
                                    <a:lnTo>
                                      <a:pt x="516" y="541"/>
                                    </a:lnTo>
                                    <a:lnTo>
                                      <a:pt x="517" y="547"/>
                                    </a:lnTo>
                                    <a:lnTo>
                                      <a:pt x="531" y="553"/>
                                    </a:lnTo>
                                    <a:lnTo>
                                      <a:pt x="544" y="550"/>
                                    </a:lnTo>
                                    <a:lnTo>
                                      <a:pt x="551" y="540"/>
                                    </a:lnTo>
                                    <a:lnTo>
                                      <a:pt x="562" y="549"/>
                                    </a:lnTo>
                                    <a:lnTo>
                                      <a:pt x="558" y="551"/>
                                    </a:lnTo>
                                    <a:lnTo>
                                      <a:pt x="558" y="560"/>
                                    </a:lnTo>
                                    <a:lnTo>
                                      <a:pt x="554" y="544"/>
                                    </a:lnTo>
                                    <a:lnTo>
                                      <a:pt x="551" y="557"/>
                                    </a:lnTo>
                                    <a:lnTo>
                                      <a:pt x="546" y="561"/>
                                    </a:lnTo>
                                    <a:lnTo>
                                      <a:pt x="570" y="575"/>
                                    </a:lnTo>
                                    <a:lnTo>
                                      <a:pt x="585" y="561"/>
                                    </a:lnTo>
                                    <a:lnTo>
                                      <a:pt x="582" y="557"/>
                                    </a:lnTo>
                                    <a:lnTo>
                                      <a:pt x="586" y="561"/>
                                    </a:lnTo>
                                    <a:lnTo>
                                      <a:pt x="579" y="569"/>
                                    </a:lnTo>
                                    <a:lnTo>
                                      <a:pt x="579" y="580"/>
                                    </a:lnTo>
                                    <a:lnTo>
                                      <a:pt x="591" y="592"/>
                                    </a:lnTo>
                                    <a:lnTo>
                                      <a:pt x="589" y="596"/>
                                    </a:lnTo>
                                    <a:lnTo>
                                      <a:pt x="608" y="609"/>
                                    </a:lnTo>
                                    <a:lnTo>
                                      <a:pt x="618" y="604"/>
                                    </a:lnTo>
                                    <a:lnTo>
                                      <a:pt x="618" y="599"/>
                                    </a:lnTo>
                                    <a:lnTo>
                                      <a:pt x="601" y="584"/>
                                    </a:lnTo>
                                    <a:lnTo>
                                      <a:pt x="603" y="580"/>
                                    </a:lnTo>
                                    <a:lnTo>
                                      <a:pt x="616" y="589"/>
                                    </a:lnTo>
                                    <a:lnTo>
                                      <a:pt x="619" y="583"/>
                                    </a:lnTo>
                                    <a:lnTo>
                                      <a:pt x="624" y="596"/>
                                    </a:lnTo>
                                    <a:lnTo>
                                      <a:pt x="623" y="603"/>
                                    </a:lnTo>
                                    <a:lnTo>
                                      <a:pt x="631" y="600"/>
                                    </a:lnTo>
                                    <a:lnTo>
                                      <a:pt x="633" y="609"/>
                                    </a:lnTo>
                                    <a:lnTo>
                                      <a:pt x="637" y="608"/>
                                    </a:lnTo>
                                    <a:lnTo>
                                      <a:pt x="639" y="602"/>
                                    </a:lnTo>
                                    <a:lnTo>
                                      <a:pt x="631" y="574"/>
                                    </a:lnTo>
                                    <a:lnTo>
                                      <a:pt x="632" y="566"/>
                                    </a:lnTo>
                                    <a:lnTo>
                                      <a:pt x="645" y="603"/>
                                    </a:lnTo>
                                    <a:lnTo>
                                      <a:pt x="657" y="609"/>
                                    </a:lnTo>
                                    <a:lnTo>
                                      <a:pt x="662" y="618"/>
                                    </a:lnTo>
                                    <a:lnTo>
                                      <a:pt x="668" y="612"/>
                                    </a:lnTo>
                                    <a:lnTo>
                                      <a:pt x="666" y="616"/>
                                    </a:lnTo>
                                    <a:lnTo>
                                      <a:pt x="663" y="619"/>
                                    </a:lnTo>
                                    <a:lnTo>
                                      <a:pt x="666" y="625"/>
                                    </a:lnTo>
                                    <a:lnTo>
                                      <a:pt x="670" y="624"/>
                                    </a:lnTo>
                                    <a:lnTo>
                                      <a:pt x="680" y="635"/>
                                    </a:lnTo>
                                    <a:lnTo>
                                      <a:pt x="668" y="629"/>
                                    </a:lnTo>
                                    <a:lnTo>
                                      <a:pt x="668" y="633"/>
                                    </a:lnTo>
                                    <a:lnTo>
                                      <a:pt x="672" y="632"/>
                                    </a:lnTo>
                                    <a:lnTo>
                                      <a:pt x="672" y="641"/>
                                    </a:lnTo>
                                    <a:lnTo>
                                      <a:pt x="677" y="642"/>
                                    </a:lnTo>
                                    <a:lnTo>
                                      <a:pt x="671" y="647"/>
                                    </a:lnTo>
                                    <a:lnTo>
                                      <a:pt x="683" y="649"/>
                                    </a:lnTo>
                                    <a:lnTo>
                                      <a:pt x="686" y="657"/>
                                    </a:lnTo>
                                    <a:lnTo>
                                      <a:pt x="680" y="652"/>
                                    </a:lnTo>
                                    <a:lnTo>
                                      <a:pt x="683" y="658"/>
                                    </a:lnTo>
                                    <a:lnTo>
                                      <a:pt x="693" y="665"/>
                                    </a:lnTo>
                                    <a:lnTo>
                                      <a:pt x="697" y="675"/>
                                    </a:lnTo>
                                    <a:lnTo>
                                      <a:pt x="707" y="682"/>
                                    </a:lnTo>
                                    <a:lnTo>
                                      <a:pt x="701" y="684"/>
                                    </a:lnTo>
                                    <a:lnTo>
                                      <a:pt x="694" y="698"/>
                                    </a:lnTo>
                                    <a:lnTo>
                                      <a:pt x="697" y="703"/>
                                    </a:lnTo>
                                    <a:lnTo>
                                      <a:pt x="703" y="692"/>
                                    </a:lnTo>
                                    <a:lnTo>
                                      <a:pt x="716" y="685"/>
                                    </a:lnTo>
                                    <a:lnTo>
                                      <a:pt x="721" y="712"/>
                                    </a:lnTo>
                                    <a:lnTo>
                                      <a:pt x="726" y="712"/>
                                    </a:lnTo>
                                    <a:lnTo>
                                      <a:pt x="727" y="718"/>
                                    </a:lnTo>
                                    <a:lnTo>
                                      <a:pt x="720" y="722"/>
                                    </a:lnTo>
                                    <a:lnTo>
                                      <a:pt x="721" y="731"/>
                                    </a:lnTo>
                                    <a:lnTo>
                                      <a:pt x="736" y="722"/>
                                    </a:lnTo>
                                    <a:lnTo>
                                      <a:pt x="737" y="688"/>
                                    </a:lnTo>
                                    <a:lnTo>
                                      <a:pt x="701" y="668"/>
                                    </a:lnTo>
                                    <a:lnTo>
                                      <a:pt x="664" y="594"/>
                                    </a:lnTo>
                                    <a:lnTo>
                                      <a:pt x="652" y="586"/>
                                    </a:lnTo>
                                    <a:lnTo>
                                      <a:pt x="633" y="551"/>
                                    </a:lnTo>
                                    <a:lnTo>
                                      <a:pt x="616" y="560"/>
                                    </a:lnTo>
                                    <a:lnTo>
                                      <a:pt x="608" y="575"/>
                                    </a:lnTo>
                                    <a:lnTo>
                                      <a:pt x="592" y="584"/>
                                    </a:lnTo>
                                    <a:lnTo>
                                      <a:pt x="588" y="573"/>
                                    </a:lnTo>
                                    <a:lnTo>
                                      <a:pt x="559" y="541"/>
                                    </a:lnTo>
                                    <a:lnTo>
                                      <a:pt x="560" y="530"/>
                                    </a:lnTo>
                                    <a:lnTo>
                                      <a:pt x="544" y="536"/>
                                    </a:lnTo>
                                    <a:lnTo>
                                      <a:pt x="525" y="531"/>
                                    </a:lnTo>
                                    <a:lnTo>
                                      <a:pt x="525" y="93"/>
                                    </a:lnTo>
                                    <a:lnTo>
                                      <a:pt x="520" y="98"/>
                                    </a:lnTo>
                                    <a:lnTo>
                                      <a:pt x="481" y="71"/>
                                    </a:lnTo>
                                    <a:lnTo>
                                      <a:pt x="442" y="78"/>
                                    </a:lnTo>
                                    <a:lnTo>
                                      <a:pt x="364" y="51"/>
                                    </a:lnTo>
                                    <a:lnTo>
                                      <a:pt x="317" y="52"/>
                                    </a:lnTo>
                                    <a:lnTo>
                                      <a:pt x="320" y="47"/>
                                    </a:lnTo>
                                    <a:lnTo>
                                      <a:pt x="313" y="44"/>
                                    </a:lnTo>
                                    <a:lnTo>
                                      <a:pt x="308" y="41"/>
                                    </a:lnTo>
                                    <a:lnTo>
                                      <a:pt x="309" y="31"/>
                                    </a:lnTo>
                                    <a:lnTo>
                                      <a:pt x="295" y="33"/>
                                    </a:lnTo>
                                    <a:lnTo>
                                      <a:pt x="289" y="23"/>
                                    </a:lnTo>
                                    <a:lnTo>
                                      <a:pt x="269" y="32"/>
                                    </a:lnTo>
                                    <a:lnTo>
                                      <a:pt x="253" y="13"/>
                                    </a:lnTo>
                                    <a:lnTo>
                                      <a:pt x="246" y="19"/>
                                    </a:lnTo>
                                    <a:lnTo>
                                      <a:pt x="249" y="37"/>
                                    </a:lnTo>
                                    <a:lnTo>
                                      <a:pt x="246" y="35"/>
                                    </a:lnTo>
                                    <a:lnTo>
                                      <a:pt x="229" y="29"/>
                                    </a:lnTo>
                                    <a:lnTo>
                                      <a:pt x="244" y="11"/>
                                    </a:lnTo>
                                    <a:lnTo>
                                      <a:pt x="221" y="0"/>
                                    </a:lnTo>
                                    <a:lnTo>
                                      <a:pt x="196" y="29"/>
                                    </a:lnTo>
                                    <a:lnTo>
                                      <a:pt x="173" y="32"/>
                                    </a:lnTo>
                                    <a:lnTo>
                                      <a:pt x="172" y="39"/>
                                    </a:lnTo>
                                    <a:lnTo>
                                      <a:pt x="166" y="35"/>
                                    </a:lnTo>
                                    <a:lnTo>
                                      <a:pt x="176" y="25"/>
                                    </a:lnTo>
                                    <a:lnTo>
                                      <a:pt x="160" y="35"/>
                                    </a:lnTo>
                                    <a:lnTo>
                                      <a:pt x="155" y="41"/>
                                    </a:lnTo>
                                    <a:lnTo>
                                      <a:pt x="167" y="49"/>
                                    </a:lnTo>
                                    <a:lnTo>
                                      <a:pt x="160" y="51"/>
                                    </a:lnTo>
                                    <a:lnTo>
                                      <a:pt x="157" y="64"/>
                                    </a:lnTo>
                                    <a:lnTo>
                                      <a:pt x="152" y="59"/>
                                    </a:lnTo>
                                    <a:lnTo>
                                      <a:pt x="156" y="49"/>
                                    </a:lnTo>
                                    <a:lnTo>
                                      <a:pt x="152" y="44"/>
                                    </a:lnTo>
                                    <a:lnTo>
                                      <a:pt x="119" y="70"/>
                                    </a:lnTo>
                                    <a:lnTo>
                                      <a:pt x="122" y="63"/>
                                    </a:lnTo>
                                    <a:lnTo>
                                      <a:pt x="119" y="62"/>
                                    </a:lnTo>
                                    <a:lnTo>
                                      <a:pt x="114" y="74"/>
                                    </a:lnTo>
                                    <a:lnTo>
                                      <a:pt x="124" y="84"/>
                                    </a:lnTo>
                                    <a:lnTo>
                                      <a:pt x="109" y="76"/>
                                    </a:lnTo>
                                    <a:lnTo>
                                      <a:pt x="101" y="90"/>
                                    </a:lnTo>
                                    <a:lnTo>
                                      <a:pt x="112" y="91"/>
                                    </a:lnTo>
                                    <a:lnTo>
                                      <a:pt x="98" y="93"/>
                                    </a:lnTo>
                                    <a:lnTo>
                                      <a:pt x="107" y="102"/>
                                    </a:lnTo>
                                    <a:lnTo>
                                      <a:pt x="98" y="98"/>
                                    </a:lnTo>
                                    <a:lnTo>
                                      <a:pt x="96" y="112"/>
                                    </a:lnTo>
                                    <a:lnTo>
                                      <a:pt x="80" y="134"/>
                                    </a:lnTo>
                                    <a:lnTo>
                                      <a:pt x="35" y="141"/>
                                    </a:lnTo>
                                    <a:lnTo>
                                      <a:pt x="34" y="161"/>
                                    </a:lnTo>
                                    <a:lnTo>
                                      <a:pt x="38" y="161"/>
                                    </a:lnTo>
                                    <a:lnTo>
                                      <a:pt x="24" y="168"/>
                                    </a:lnTo>
                                    <a:lnTo>
                                      <a:pt x="73" y="202"/>
                                    </a:lnTo>
                                    <a:lnTo>
                                      <a:pt x="82" y="212"/>
                                    </a:lnTo>
                                    <a:lnTo>
                                      <a:pt x="86" y="233"/>
                                    </a:lnTo>
                                    <a:lnTo>
                                      <a:pt x="102" y="239"/>
                                    </a:lnTo>
                                    <a:lnTo>
                                      <a:pt x="111" y="230"/>
                                    </a:lnTo>
                                    <a:lnTo>
                                      <a:pt x="109" y="239"/>
                                    </a:lnTo>
                                    <a:lnTo>
                                      <a:pt x="126" y="237"/>
                                    </a:lnTo>
                                    <a:lnTo>
                                      <a:pt x="128" y="240"/>
                                    </a:lnTo>
                                    <a:lnTo>
                                      <a:pt x="121" y="249"/>
                                    </a:lnTo>
                                    <a:lnTo>
                                      <a:pt x="132" y="260"/>
                                    </a:lnTo>
                                    <a:lnTo>
                                      <a:pt x="133" y="252"/>
                                    </a:lnTo>
                                    <a:lnTo>
                                      <a:pt x="166" y="259"/>
                                    </a:lnTo>
                                    <a:lnTo>
                                      <a:pt x="143" y="269"/>
                                    </a:lnTo>
                                    <a:lnTo>
                                      <a:pt x="124" y="264"/>
                                    </a:lnTo>
                                    <a:lnTo>
                                      <a:pt x="117" y="254"/>
                                    </a:lnTo>
                                    <a:lnTo>
                                      <a:pt x="121" y="264"/>
                                    </a:lnTo>
                                    <a:lnTo>
                                      <a:pt x="119" y="271"/>
                                    </a:lnTo>
                                    <a:lnTo>
                                      <a:pt x="139" y="274"/>
                                    </a:lnTo>
                                    <a:lnTo>
                                      <a:pt x="136" y="280"/>
                                    </a:lnTo>
                                    <a:lnTo>
                                      <a:pt x="128" y="272"/>
                                    </a:lnTo>
                                    <a:lnTo>
                                      <a:pt x="122" y="289"/>
                                    </a:lnTo>
                                    <a:lnTo>
                                      <a:pt x="86" y="284"/>
                                    </a:lnTo>
                                    <a:lnTo>
                                      <a:pt x="78" y="276"/>
                                    </a:lnTo>
                                    <a:lnTo>
                                      <a:pt x="84" y="272"/>
                                    </a:lnTo>
                                    <a:lnTo>
                                      <a:pt x="84" y="260"/>
                                    </a:lnTo>
                                    <a:lnTo>
                                      <a:pt x="80" y="258"/>
                                    </a:lnTo>
                                    <a:lnTo>
                                      <a:pt x="67" y="258"/>
                                    </a:lnTo>
                                    <a:lnTo>
                                      <a:pt x="44" y="274"/>
                                    </a:lnTo>
                                    <a:lnTo>
                                      <a:pt x="49" y="280"/>
                                    </a:lnTo>
                                    <a:lnTo>
                                      <a:pt x="34" y="279"/>
                                    </a:lnTo>
                                    <a:lnTo>
                                      <a:pt x="0" y="300"/>
                                    </a:lnTo>
                                    <a:lnTo>
                                      <a:pt x="15" y="315"/>
                                    </a:lnTo>
                                    <a:lnTo>
                                      <a:pt x="37" y="319"/>
                                    </a:lnTo>
                                    <a:lnTo>
                                      <a:pt x="24" y="324"/>
                                    </a:lnTo>
                                    <a:lnTo>
                                      <a:pt x="38" y="352"/>
                                    </a:lnTo>
                                    <a:lnTo>
                                      <a:pt x="63" y="358"/>
                                    </a:lnTo>
                                    <a:lnTo>
                                      <a:pt x="87" y="352"/>
                                    </a:lnTo>
                                    <a:lnTo>
                                      <a:pt x="97" y="359"/>
                                    </a:lnTo>
                                    <a:lnTo>
                                      <a:pt x="98" y="354"/>
                                    </a:lnTo>
                                    <a:lnTo>
                                      <a:pt x="91" y="349"/>
                                    </a:lnTo>
                                    <a:lnTo>
                                      <a:pt x="97" y="349"/>
                                    </a:lnTo>
                                    <a:lnTo>
                                      <a:pt x="104" y="366"/>
                                    </a:lnTo>
                                    <a:lnTo>
                                      <a:pt x="123" y="341"/>
                                    </a:lnTo>
                                    <a:lnTo>
                                      <a:pt x="142" y="344"/>
                                    </a:lnTo>
                                    <a:lnTo>
                                      <a:pt x="139" y="354"/>
                                    </a:lnTo>
                                    <a:lnTo>
                                      <a:pt x="129" y="354"/>
                                    </a:lnTo>
                                    <a:lnTo>
                                      <a:pt x="141" y="382"/>
                                    </a:lnTo>
                                    <a:lnTo>
                                      <a:pt x="137" y="398"/>
                                    </a:lnTo>
                                    <a:lnTo>
                                      <a:pt x="113" y="400"/>
                                    </a:lnTo>
                                    <a:lnTo>
                                      <a:pt x="98" y="418"/>
                                    </a:lnTo>
                                    <a:lnTo>
                                      <a:pt x="84" y="421"/>
                                    </a:lnTo>
                                    <a:lnTo>
                                      <a:pt x="78" y="426"/>
                                    </a:lnTo>
                                    <a:lnTo>
                                      <a:pt x="78" y="433"/>
                                    </a:lnTo>
                                    <a:lnTo>
                                      <a:pt x="67" y="433"/>
                                    </a:lnTo>
                                    <a:lnTo>
                                      <a:pt x="49" y="448"/>
                                    </a:lnTo>
                                    <a:lnTo>
                                      <a:pt x="44" y="467"/>
                                    </a:lnTo>
                                    <a:lnTo>
                                      <a:pt x="37" y="471"/>
                                    </a:lnTo>
                                    <a:lnTo>
                                      <a:pt x="40" y="476"/>
                                    </a:lnTo>
                                    <a:lnTo>
                                      <a:pt x="35" y="484"/>
                                    </a:lnTo>
                                    <a:lnTo>
                                      <a:pt x="54" y="477"/>
                                    </a:lnTo>
                                    <a:lnTo>
                                      <a:pt x="42" y="487"/>
                                    </a:lnTo>
                                    <a:lnTo>
                                      <a:pt x="53" y="487"/>
                                    </a:lnTo>
                                    <a:lnTo>
                                      <a:pt x="50" y="494"/>
                                    </a:lnTo>
                                    <a:lnTo>
                                      <a:pt x="54" y="504"/>
                                    </a:lnTo>
                                    <a:lnTo>
                                      <a:pt x="62" y="500"/>
                                    </a:lnTo>
                                    <a:lnTo>
                                      <a:pt x="68" y="502"/>
                                    </a:lnTo>
                                    <a:lnTo>
                                      <a:pt x="65" y="508"/>
                                    </a:lnTo>
                                    <a:lnTo>
                                      <a:pt x="69" y="510"/>
                                    </a:lnTo>
                                    <a:lnTo>
                                      <a:pt x="84" y="510"/>
                                    </a:lnTo>
                                    <a:lnTo>
                                      <a:pt x="69" y="533"/>
                                    </a:lnTo>
                                    <a:lnTo>
                                      <a:pt x="72" y="543"/>
                                    </a:lnTo>
                                    <a:lnTo>
                                      <a:pt x="84" y="544"/>
                                    </a:lnTo>
                                    <a:lnTo>
                                      <a:pt x="75" y="546"/>
                                    </a:lnTo>
                                    <a:lnTo>
                                      <a:pt x="82" y="554"/>
                                    </a:lnTo>
                                    <a:lnTo>
                                      <a:pt x="97" y="556"/>
                                    </a:lnTo>
                                    <a:lnTo>
                                      <a:pt x="109" y="536"/>
                                    </a:lnTo>
                                    <a:lnTo>
                                      <a:pt x="106" y="529"/>
                                    </a:lnTo>
                                    <a:lnTo>
                                      <a:pt x="112" y="519"/>
                                    </a:lnTo>
                                    <a:lnTo>
                                      <a:pt x="127" y="510"/>
                                    </a:lnTo>
                                    <a:lnTo>
                                      <a:pt x="109" y="530"/>
                                    </a:lnTo>
                                    <a:lnTo>
                                      <a:pt x="123" y="560"/>
                                    </a:lnTo>
                                    <a:lnTo>
                                      <a:pt x="117" y="573"/>
                                    </a:lnTo>
                                    <a:lnTo>
                                      <a:pt x="126" y="576"/>
                                    </a:lnTo>
                                    <a:lnTo>
                                      <a:pt x="122" y="580"/>
                                    </a:lnTo>
                                    <a:lnTo>
                                      <a:pt x="126" y="588"/>
                                    </a:lnTo>
                                    <a:lnTo>
                                      <a:pt x="114" y="594"/>
                                    </a:lnTo>
                                    <a:lnTo>
                                      <a:pt x="141" y="583"/>
                                    </a:lnTo>
                                    <a:lnTo>
                                      <a:pt x="150" y="570"/>
                                    </a:lnTo>
                                    <a:lnTo>
                                      <a:pt x="150" y="583"/>
                                    </a:lnTo>
                                    <a:lnTo>
                                      <a:pt x="163" y="584"/>
                                    </a:lnTo>
                                    <a:lnTo>
                                      <a:pt x="176" y="603"/>
                                    </a:lnTo>
                                    <a:lnTo>
                                      <a:pt x="180" y="599"/>
                                    </a:lnTo>
                                    <a:lnTo>
                                      <a:pt x="177" y="590"/>
                                    </a:lnTo>
                                    <a:lnTo>
                                      <a:pt x="185" y="580"/>
                                    </a:lnTo>
                                    <a:lnTo>
                                      <a:pt x="185" y="586"/>
                                    </a:lnTo>
                                    <a:lnTo>
                                      <a:pt x="193" y="594"/>
                                    </a:lnTo>
                                    <a:lnTo>
                                      <a:pt x="219" y="576"/>
                                    </a:lnTo>
                                    <a:lnTo>
                                      <a:pt x="206" y="596"/>
                                    </a:lnTo>
                                    <a:lnTo>
                                      <a:pt x="204" y="606"/>
                                    </a:lnTo>
                                    <a:lnTo>
                                      <a:pt x="208" y="606"/>
                                    </a:lnTo>
                                    <a:lnTo>
                                      <a:pt x="195" y="642"/>
                                    </a:lnTo>
                                    <a:lnTo>
                                      <a:pt x="185" y="649"/>
                                    </a:lnTo>
                                    <a:lnTo>
                                      <a:pt x="181" y="659"/>
                                    </a:lnTo>
                                    <a:lnTo>
                                      <a:pt x="151" y="675"/>
                                    </a:lnTo>
                                    <a:lnTo>
                                      <a:pt x="145" y="691"/>
                                    </a:lnTo>
                                    <a:lnTo>
                                      <a:pt x="150" y="694"/>
                                    </a:lnTo>
                                    <a:lnTo>
                                      <a:pt x="131" y="687"/>
                                    </a:lnTo>
                                    <a:lnTo>
                                      <a:pt x="91" y="717"/>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23" name="Freeform 1902"/>
                              <p:cNvSpPr>
                                <a:spLocks/>
                              </p:cNvSpPr>
                              <p:nvPr/>
                            </p:nvSpPr>
                            <p:spPr bwMode="auto">
                              <a:xfrm>
                                <a:off x="1326" y="2739"/>
                                <a:ext cx="38" cy="24"/>
                              </a:xfrm>
                              <a:custGeom>
                                <a:avLst/>
                                <a:gdLst>
                                  <a:gd name="T0" fmla="*/ 0 w 38"/>
                                  <a:gd name="T1" fmla="*/ 6 h 24"/>
                                  <a:gd name="T2" fmla="*/ 25 w 38"/>
                                  <a:gd name="T3" fmla="*/ 0 h 24"/>
                                  <a:gd name="T4" fmla="*/ 37 w 38"/>
                                  <a:gd name="T5" fmla="*/ 4 h 24"/>
                                  <a:gd name="T6" fmla="*/ 38 w 38"/>
                                  <a:gd name="T7" fmla="*/ 14 h 24"/>
                                  <a:gd name="T8" fmla="*/ 27 w 38"/>
                                  <a:gd name="T9" fmla="*/ 24 h 24"/>
                                  <a:gd name="T10" fmla="*/ 8 w 38"/>
                                  <a:gd name="T11" fmla="*/ 16 h 24"/>
                                  <a:gd name="T12" fmla="*/ 0 w 38"/>
                                  <a:gd name="T13" fmla="*/ 6 h 24"/>
                                  <a:gd name="T14" fmla="*/ 0 60000 65536"/>
                                  <a:gd name="T15" fmla="*/ 0 60000 65536"/>
                                  <a:gd name="T16" fmla="*/ 0 60000 65536"/>
                                  <a:gd name="T17" fmla="*/ 0 60000 65536"/>
                                  <a:gd name="T18" fmla="*/ 0 60000 65536"/>
                                  <a:gd name="T19" fmla="*/ 0 60000 65536"/>
                                  <a:gd name="T20" fmla="*/ 0 60000 65536"/>
                                  <a:gd name="T21" fmla="*/ 0 w 38"/>
                                  <a:gd name="T22" fmla="*/ 0 h 24"/>
                                  <a:gd name="T23" fmla="*/ 38 w 38"/>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24">
                                    <a:moveTo>
                                      <a:pt x="0" y="6"/>
                                    </a:moveTo>
                                    <a:lnTo>
                                      <a:pt x="25" y="0"/>
                                    </a:lnTo>
                                    <a:lnTo>
                                      <a:pt x="37" y="4"/>
                                    </a:lnTo>
                                    <a:lnTo>
                                      <a:pt x="38" y="14"/>
                                    </a:lnTo>
                                    <a:lnTo>
                                      <a:pt x="27" y="24"/>
                                    </a:lnTo>
                                    <a:lnTo>
                                      <a:pt x="8" y="16"/>
                                    </a:lnTo>
                                    <a:lnTo>
                                      <a:pt x="0" y="6"/>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24" name="Freeform 1903"/>
                              <p:cNvSpPr>
                                <a:spLocks/>
                              </p:cNvSpPr>
                              <p:nvPr/>
                            </p:nvSpPr>
                            <p:spPr bwMode="auto">
                              <a:xfrm>
                                <a:off x="1375" y="2932"/>
                                <a:ext cx="34" cy="23"/>
                              </a:xfrm>
                              <a:custGeom>
                                <a:avLst/>
                                <a:gdLst>
                                  <a:gd name="T0" fmla="*/ 0 w 34"/>
                                  <a:gd name="T1" fmla="*/ 16 h 23"/>
                                  <a:gd name="T2" fmla="*/ 9 w 34"/>
                                  <a:gd name="T3" fmla="*/ 4 h 23"/>
                                  <a:gd name="T4" fmla="*/ 25 w 34"/>
                                  <a:gd name="T5" fmla="*/ 0 h 23"/>
                                  <a:gd name="T6" fmla="*/ 34 w 34"/>
                                  <a:gd name="T7" fmla="*/ 12 h 23"/>
                                  <a:gd name="T8" fmla="*/ 16 w 34"/>
                                  <a:gd name="T9" fmla="*/ 14 h 23"/>
                                  <a:gd name="T10" fmla="*/ 8 w 34"/>
                                  <a:gd name="T11" fmla="*/ 23 h 23"/>
                                  <a:gd name="T12" fmla="*/ 0 w 34"/>
                                  <a:gd name="T13" fmla="*/ 16 h 23"/>
                                  <a:gd name="T14" fmla="*/ 0 60000 65536"/>
                                  <a:gd name="T15" fmla="*/ 0 60000 65536"/>
                                  <a:gd name="T16" fmla="*/ 0 60000 65536"/>
                                  <a:gd name="T17" fmla="*/ 0 60000 65536"/>
                                  <a:gd name="T18" fmla="*/ 0 60000 65536"/>
                                  <a:gd name="T19" fmla="*/ 0 60000 65536"/>
                                  <a:gd name="T20" fmla="*/ 0 60000 65536"/>
                                  <a:gd name="T21" fmla="*/ 0 w 34"/>
                                  <a:gd name="T22" fmla="*/ 0 h 23"/>
                                  <a:gd name="T23" fmla="*/ 34 w 34"/>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23">
                                    <a:moveTo>
                                      <a:pt x="0" y="16"/>
                                    </a:moveTo>
                                    <a:lnTo>
                                      <a:pt x="9" y="4"/>
                                    </a:lnTo>
                                    <a:lnTo>
                                      <a:pt x="25" y="0"/>
                                    </a:lnTo>
                                    <a:lnTo>
                                      <a:pt x="34" y="12"/>
                                    </a:lnTo>
                                    <a:lnTo>
                                      <a:pt x="16" y="14"/>
                                    </a:lnTo>
                                    <a:lnTo>
                                      <a:pt x="8" y="23"/>
                                    </a:lnTo>
                                    <a:lnTo>
                                      <a:pt x="0" y="16"/>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25" name="Freeform 1904"/>
                              <p:cNvSpPr>
                                <a:spLocks/>
                              </p:cNvSpPr>
                              <p:nvPr/>
                            </p:nvSpPr>
                            <p:spPr bwMode="auto">
                              <a:xfrm>
                                <a:off x="1353" y="2959"/>
                                <a:ext cx="6" cy="6"/>
                              </a:xfrm>
                              <a:custGeom>
                                <a:avLst/>
                                <a:gdLst>
                                  <a:gd name="T0" fmla="*/ 1 w 6"/>
                                  <a:gd name="T1" fmla="*/ 0 h 6"/>
                                  <a:gd name="T2" fmla="*/ 6 w 6"/>
                                  <a:gd name="T3" fmla="*/ 5 h 6"/>
                                  <a:gd name="T4" fmla="*/ 0 w 6"/>
                                  <a:gd name="T5" fmla="*/ 6 h 6"/>
                                  <a:gd name="T6" fmla="*/ 1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1" y="0"/>
                                    </a:moveTo>
                                    <a:lnTo>
                                      <a:pt x="6" y="5"/>
                                    </a:lnTo>
                                    <a:lnTo>
                                      <a:pt x="0" y="6"/>
                                    </a:lnTo>
                                    <a:lnTo>
                                      <a:pt x="1"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26" name="Freeform 1905"/>
                              <p:cNvSpPr>
                                <a:spLocks/>
                              </p:cNvSpPr>
                              <p:nvPr/>
                            </p:nvSpPr>
                            <p:spPr bwMode="auto">
                              <a:xfrm>
                                <a:off x="1321" y="2969"/>
                                <a:ext cx="27" cy="22"/>
                              </a:xfrm>
                              <a:custGeom>
                                <a:avLst/>
                                <a:gdLst>
                                  <a:gd name="T0" fmla="*/ 0 w 27"/>
                                  <a:gd name="T1" fmla="*/ 22 h 22"/>
                                  <a:gd name="T2" fmla="*/ 16 w 27"/>
                                  <a:gd name="T3" fmla="*/ 8 h 22"/>
                                  <a:gd name="T4" fmla="*/ 11 w 27"/>
                                  <a:gd name="T5" fmla="*/ 2 h 22"/>
                                  <a:gd name="T6" fmla="*/ 27 w 27"/>
                                  <a:gd name="T7" fmla="*/ 0 h 22"/>
                                  <a:gd name="T8" fmla="*/ 23 w 27"/>
                                  <a:gd name="T9" fmla="*/ 9 h 22"/>
                                  <a:gd name="T10" fmla="*/ 24 w 27"/>
                                  <a:gd name="T11" fmla="*/ 10 h 22"/>
                                  <a:gd name="T12" fmla="*/ 18 w 27"/>
                                  <a:gd name="T13" fmla="*/ 16 h 22"/>
                                  <a:gd name="T14" fmla="*/ 0 w 27"/>
                                  <a:gd name="T15" fmla="*/ 22 h 22"/>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22"/>
                                  <a:gd name="T26" fmla="*/ 27 w 27"/>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22">
                                    <a:moveTo>
                                      <a:pt x="0" y="22"/>
                                    </a:moveTo>
                                    <a:lnTo>
                                      <a:pt x="16" y="8"/>
                                    </a:lnTo>
                                    <a:lnTo>
                                      <a:pt x="11" y="2"/>
                                    </a:lnTo>
                                    <a:lnTo>
                                      <a:pt x="27" y="0"/>
                                    </a:lnTo>
                                    <a:lnTo>
                                      <a:pt x="23" y="9"/>
                                    </a:lnTo>
                                    <a:lnTo>
                                      <a:pt x="24" y="10"/>
                                    </a:lnTo>
                                    <a:lnTo>
                                      <a:pt x="18" y="16"/>
                                    </a:lnTo>
                                    <a:lnTo>
                                      <a:pt x="0" y="2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27" name="Freeform 1906"/>
                              <p:cNvSpPr>
                                <a:spLocks/>
                              </p:cNvSpPr>
                              <p:nvPr/>
                            </p:nvSpPr>
                            <p:spPr bwMode="auto">
                              <a:xfrm>
                                <a:off x="1705" y="2739"/>
                                <a:ext cx="19" cy="23"/>
                              </a:xfrm>
                              <a:custGeom>
                                <a:avLst/>
                                <a:gdLst>
                                  <a:gd name="T0" fmla="*/ 4 w 19"/>
                                  <a:gd name="T1" fmla="*/ 16 h 23"/>
                                  <a:gd name="T2" fmla="*/ 16 w 19"/>
                                  <a:gd name="T3" fmla="*/ 0 h 23"/>
                                  <a:gd name="T4" fmla="*/ 19 w 19"/>
                                  <a:gd name="T5" fmla="*/ 4 h 23"/>
                                  <a:gd name="T6" fmla="*/ 8 w 19"/>
                                  <a:gd name="T7" fmla="*/ 20 h 23"/>
                                  <a:gd name="T8" fmla="*/ 0 w 19"/>
                                  <a:gd name="T9" fmla="*/ 23 h 23"/>
                                  <a:gd name="T10" fmla="*/ 4 w 19"/>
                                  <a:gd name="T11" fmla="*/ 16 h 23"/>
                                  <a:gd name="T12" fmla="*/ 0 60000 65536"/>
                                  <a:gd name="T13" fmla="*/ 0 60000 65536"/>
                                  <a:gd name="T14" fmla="*/ 0 60000 65536"/>
                                  <a:gd name="T15" fmla="*/ 0 60000 65536"/>
                                  <a:gd name="T16" fmla="*/ 0 60000 65536"/>
                                  <a:gd name="T17" fmla="*/ 0 60000 65536"/>
                                  <a:gd name="T18" fmla="*/ 0 w 19"/>
                                  <a:gd name="T19" fmla="*/ 0 h 23"/>
                                  <a:gd name="T20" fmla="*/ 19 w 1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9" h="23">
                                    <a:moveTo>
                                      <a:pt x="4" y="16"/>
                                    </a:moveTo>
                                    <a:lnTo>
                                      <a:pt x="16" y="0"/>
                                    </a:lnTo>
                                    <a:lnTo>
                                      <a:pt x="19" y="4"/>
                                    </a:lnTo>
                                    <a:lnTo>
                                      <a:pt x="8" y="20"/>
                                    </a:lnTo>
                                    <a:lnTo>
                                      <a:pt x="0" y="23"/>
                                    </a:lnTo>
                                    <a:lnTo>
                                      <a:pt x="4" y="16"/>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28" name="Freeform 1907"/>
                              <p:cNvSpPr>
                                <a:spLocks/>
                              </p:cNvSpPr>
                              <p:nvPr/>
                            </p:nvSpPr>
                            <p:spPr bwMode="auto">
                              <a:xfrm>
                                <a:off x="1729" y="2735"/>
                                <a:ext cx="11" cy="4"/>
                              </a:xfrm>
                              <a:custGeom>
                                <a:avLst/>
                                <a:gdLst>
                                  <a:gd name="T0" fmla="*/ 0 w 11"/>
                                  <a:gd name="T1" fmla="*/ 4 h 4"/>
                                  <a:gd name="T2" fmla="*/ 3 w 11"/>
                                  <a:gd name="T3" fmla="*/ 0 h 4"/>
                                  <a:gd name="T4" fmla="*/ 11 w 11"/>
                                  <a:gd name="T5" fmla="*/ 3 h 4"/>
                                  <a:gd name="T6" fmla="*/ 0 w 11"/>
                                  <a:gd name="T7" fmla="*/ 4 h 4"/>
                                  <a:gd name="T8" fmla="*/ 0 60000 65536"/>
                                  <a:gd name="T9" fmla="*/ 0 60000 65536"/>
                                  <a:gd name="T10" fmla="*/ 0 60000 65536"/>
                                  <a:gd name="T11" fmla="*/ 0 60000 65536"/>
                                  <a:gd name="T12" fmla="*/ 0 w 11"/>
                                  <a:gd name="T13" fmla="*/ 0 h 4"/>
                                  <a:gd name="T14" fmla="*/ 11 w 11"/>
                                  <a:gd name="T15" fmla="*/ 4 h 4"/>
                                </a:gdLst>
                                <a:ahLst/>
                                <a:cxnLst>
                                  <a:cxn ang="T8">
                                    <a:pos x="T0" y="T1"/>
                                  </a:cxn>
                                  <a:cxn ang="T9">
                                    <a:pos x="T2" y="T3"/>
                                  </a:cxn>
                                  <a:cxn ang="T10">
                                    <a:pos x="T4" y="T5"/>
                                  </a:cxn>
                                  <a:cxn ang="T11">
                                    <a:pos x="T6" y="T7"/>
                                  </a:cxn>
                                </a:cxnLst>
                                <a:rect l="T12" t="T13" r="T14" b="T15"/>
                                <a:pathLst>
                                  <a:path w="11" h="4">
                                    <a:moveTo>
                                      <a:pt x="0" y="4"/>
                                    </a:moveTo>
                                    <a:lnTo>
                                      <a:pt x="3" y="0"/>
                                    </a:lnTo>
                                    <a:lnTo>
                                      <a:pt x="11" y="3"/>
                                    </a:lnTo>
                                    <a:lnTo>
                                      <a:pt x="0" y="4"/>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grpSp>
                        <p:grpSp>
                          <p:nvGrpSpPr>
                            <p:cNvPr id="26" name="Group 1908"/>
                            <p:cNvGrpSpPr>
                              <a:grpSpLocks/>
                            </p:cNvGrpSpPr>
                            <p:nvPr/>
                          </p:nvGrpSpPr>
                          <p:grpSpPr bwMode="auto">
                            <a:xfrm>
                              <a:off x="1585" y="2198"/>
                              <a:ext cx="828" cy="445"/>
                              <a:chOff x="2159" y="3112"/>
                              <a:chExt cx="1118" cy="599"/>
                            </a:xfrm>
                            <a:grpFill/>
                          </p:grpSpPr>
                          <p:sp>
                            <p:nvSpPr>
                              <p:cNvPr id="327530" name="Freeform 1909"/>
                              <p:cNvSpPr>
                                <a:spLocks/>
                              </p:cNvSpPr>
                              <p:nvPr/>
                            </p:nvSpPr>
                            <p:spPr bwMode="auto">
                              <a:xfrm>
                                <a:off x="3143" y="3339"/>
                                <a:ext cx="34" cy="15"/>
                              </a:xfrm>
                              <a:custGeom>
                                <a:avLst/>
                                <a:gdLst>
                                  <a:gd name="T0" fmla="*/ 34 w 34"/>
                                  <a:gd name="T1" fmla="*/ 0 h 15"/>
                                  <a:gd name="T2" fmla="*/ 29 w 34"/>
                                  <a:gd name="T3" fmla="*/ 7 h 15"/>
                                  <a:gd name="T4" fmla="*/ 0 w 34"/>
                                  <a:gd name="T5" fmla="*/ 15 h 15"/>
                                  <a:gd name="T6" fmla="*/ 5 w 34"/>
                                  <a:gd name="T7" fmla="*/ 9 h 15"/>
                                  <a:gd name="T8" fmla="*/ 34 w 34"/>
                                  <a:gd name="T9" fmla="*/ 0 h 15"/>
                                  <a:gd name="T10" fmla="*/ 0 60000 65536"/>
                                  <a:gd name="T11" fmla="*/ 0 60000 65536"/>
                                  <a:gd name="T12" fmla="*/ 0 60000 65536"/>
                                  <a:gd name="T13" fmla="*/ 0 60000 65536"/>
                                  <a:gd name="T14" fmla="*/ 0 60000 65536"/>
                                  <a:gd name="T15" fmla="*/ 0 w 34"/>
                                  <a:gd name="T16" fmla="*/ 0 h 15"/>
                                  <a:gd name="T17" fmla="*/ 34 w 34"/>
                                  <a:gd name="T18" fmla="*/ 15 h 15"/>
                                </a:gdLst>
                                <a:ahLst/>
                                <a:cxnLst>
                                  <a:cxn ang="T10">
                                    <a:pos x="T0" y="T1"/>
                                  </a:cxn>
                                  <a:cxn ang="T11">
                                    <a:pos x="T2" y="T3"/>
                                  </a:cxn>
                                  <a:cxn ang="T12">
                                    <a:pos x="T4" y="T5"/>
                                  </a:cxn>
                                  <a:cxn ang="T13">
                                    <a:pos x="T6" y="T7"/>
                                  </a:cxn>
                                  <a:cxn ang="T14">
                                    <a:pos x="T8" y="T9"/>
                                  </a:cxn>
                                </a:cxnLst>
                                <a:rect l="T15" t="T16" r="T17" b="T18"/>
                                <a:pathLst>
                                  <a:path w="34" h="15">
                                    <a:moveTo>
                                      <a:pt x="34" y="0"/>
                                    </a:moveTo>
                                    <a:lnTo>
                                      <a:pt x="29" y="7"/>
                                    </a:lnTo>
                                    <a:lnTo>
                                      <a:pt x="0" y="15"/>
                                    </a:lnTo>
                                    <a:lnTo>
                                      <a:pt x="5" y="9"/>
                                    </a:lnTo>
                                    <a:lnTo>
                                      <a:pt x="34"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31" name="Freeform 1910"/>
                              <p:cNvSpPr>
                                <a:spLocks/>
                              </p:cNvSpPr>
                              <p:nvPr/>
                            </p:nvSpPr>
                            <p:spPr bwMode="auto">
                              <a:xfrm>
                                <a:off x="2963" y="3211"/>
                                <a:ext cx="26" cy="12"/>
                              </a:xfrm>
                              <a:custGeom>
                                <a:avLst/>
                                <a:gdLst>
                                  <a:gd name="T0" fmla="*/ 20 w 26"/>
                                  <a:gd name="T1" fmla="*/ 2 h 12"/>
                                  <a:gd name="T2" fmla="*/ 24 w 26"/>
                                  <a:gd name="T3" fmla="*/ 0 h 12"/>
                                  <a:gd name="T4" fmla="*/ 26 w 26"/>
                                  <a:gd name="T5" fmla="*/ 9 h 12"/>
                                  <a:gd name="T6" fmla="*/ 23 w 26"/>
                                  <a:gd name="T7" fmla="*/ 12 h 12"/>
                                  <a:gd name="T8" fmla="*/ 0 w 26"/>
                                  <a:gd name="T9" fmla="*/ 2 h 12"/>
                                  <a:gd name="T10" fmla="*/ 20 w 26"/>
                                  <a:gd name="T11" fmla="*/ 2 h 12"/>
                                  <a:gd name="T12" fmla="*/ 0 60000 65536"/>
                                  <a:gd name="T13" fmla="*/ 0 60000 65536"/>
                                  <a:gd name="T14" fmla="*/ 0 60000 65536"/>
                                  <a:gd name="T15" fmla="*/ 0 60000 65536"/>
                                  <a:gd name="T16" fmla="*/ 0 60000 65536"/>
                                  <a:gd name="T17" fmla="*/ 0 60000 65536"/>
                                  <a:gd name="T18" fmla="*/ 0 w 26"/>
                                  <a:gd name="T19" fmla="*/ 0 h 12"/>
                                  <a:gd name="T20" fmla="*/ 26 w 2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26" h="12">
                                    <a:moveTo>
                                      <a:pt x="20" y="2"/>
                                    </a:moveTo>
                                    <a:lnTo>
                                      <a:pt x="24" y="0"/>
                                    </a:lnTo>
                                    <a:lnTo>
                                      <a:pt x="26" y="9"/>
                                    </a:lnTo>
                                    <a:lnTo>
                                      <a:pt x="23" y="12"/>
                                    </a:lnTo>
                                    <a:lnTo>
                                      <a:pt x="0" y="2"/>
                                    </a:lnTo>
                                    <a:lnTo>
                                      <a:pt x="20" y="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grpSp>
                            <p:nvGrpSpPr>
                              <p:cNvPr id="27" name="Group 1911"/>
                              <p:cNvGrpSpPr>
                                <a:grpSpLocks/>
                              </p:cNvGrpSpPr>
                              <p:nvPr/>
                            </p:nvGrpSpPr>
                            <p:grpSpPr bwMode="auto">
                              <a:xfrm>
                                <a:off x="2159" y="3112"/>
                                <a:ext cx="1118" cy="599"/>
                                <a:chOff x="2159" y="3112"/>
                                <a:chExt cx="1118" cy="599"/>
                              </a:xfrm>
                              <a:grpFill/>
                            </p:grpSpPr>
                            <p:sp>
                              <p:nvSpPr>
                                <p:cNvPr id="327533" name="Freeform 1912"/>
                                <p:cNvSpPr>
                                  <a:spLocks/>
                                </p:cNvSpPr>
                                <p:nvPr/>
                              </p:nvSpPr>
                              <p:spPr bwMode="auto">
                                <a:xfrm>
                                  <a:off x="2254" y="3513"/>
                                  <a:ext cx="6" cy="3"/>
                                </a:xfrm>
                                <a:custGeom>
                                  <a:avLst/>
                                  <a:gdLst>
                                    <a:gd name="T0" fmla="*/ 0 w 6"/>
                                    <a:gd name="T1" fmla="*/ 0 h 3"/>
                                    <a:gd name="T2" fmla="*/ 6 w 6"/>
                                    <a:gd name="T3" fmla="*/ 2 h 3"/>
                                    <a:gd name="T4" fmla="*/ 1 w 6"/>
                                    <a:gd name="T5" fmla="*/ 3 h 3"/>
                                    <a:gd name="T6" fmla="*/ 0 w 6"/>
                                    <a:gd name="T7" fmla="*/ 0 h 3"/>
                                    <a:gd name="T8" fmla="*/ 0 60000 65536"/>
                                    <a:gd name="T9" fmla="*/ 0 60000 65536"/>
                                    <a:gd name="T10" fmla="*/ 0 60000 65536"/>
                                    <a:gd name="T11" fmla="*/ 0 60000 65536"/>
                                    <a:gd name="T12" fmla="*/ 0 w 6"/>
                                    <a:gd name="T13" fmla="*/ 0 h 3"/>
                                    <a:gd name="T14" fmla="*/ 6 w 6"/>
                                    <a:gd name="T15" fmla="*/ 3 h 3"/>
                                  </a:gdLst>
                                  <a:ahLst/>
                                  <a:cxnLst>
                                    <a:cxn ang="T8">
                                      <a:pos x="T0" y="T1"/>
                                    </a:cxn>
                                    <a:cxn ang="T9">
                                      <a:pos x="T2" y="T3"/>
                                    </a:cxn>
                                    <a:cxn ang="T10">
                                      <a:pos x="T4" y="T5"/>
                                    </a:cxn>
                                    <a:cxn ang="T11">
                                      <a:pos x="T6" y="T7"/>
                                    </a:cxn>
                                  </a:cxnLst>
                                  <a:rect l="T12" t="T13" r="T14" b="T15"/>
                                  <a:pathLst>
                                    <a:path w="6" h="3">
                                      <a:moveTo>
                                        <a:pt x="0" y="0"/>
                                      </a:moveTo>
                                      <a:lnTo>
                                        <a:pt x="6" y="2"/>
                                      </a:lnTo>
                                      <a:lnTo>
                                        <a:pt x="1" y="3"/>
                                      </a:lnTo>
                                      <a:lnTo>
                                        <a:pt x="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34" name="Freeform 1913"/>
                                <p:cNvSpPr>
                                  <a:spLocks/>
                                </p:cNvSpPr>
                                <p:nvPr/>
                              </p:nvSpPr>
                              <p:spPr bwMode="auto">
                                <a:xfrm>
                                  <a:off x="2343" y="3643"/>
                                  <a:ext cx="2" cy="7"/>
                                </a:xfrm>
                                <a:custGeom>
                                  <a:avLst/>
                                  <a:gdLst>
                                    <a:gd name="T0" fmla="*/ 2 w 2"/>
                                    <a:gd name="T1" fmla="*/ 7 h 7"/>
                                    <a:gd name="T2" fmla="*/ 0 w 2"/>
                                    <a:gd name="T3" fmla="*/ 5 h 7"/>
                                    <a:gd name="T4" fmla="*/ 2 w 2"/>
                                    <a:gd name="T5" fmla="*/ 0 h 7"/>
                                    <a:gd name="T6" fmla="*/ 2 w 2"/>
                                    <a:gd name="T7" fmla="*/ 7 h 7"/>
                                    <a:gd name="T8" fmla="*/ 0 60000 65536"/>
                                    <a:gd name="T9" fmla="*/ 0 60000 65536"/>
                                    <a:gd name="T10" fmla="*/ 0 60000 65536"/>
                                    <a:gd name="T11" fmla="*/ 0 60000 65536"/>
                                    <a:gd name="T12" fmla="*/ 0 w 2"/>
                                    <a:gd name="T13" fmla="*/ 0 h 7"/>
                                    <a:gd name="T14" fmla="*/ 2 w 2"/>
                                    <a:gd name="T15" fmla="*/ 7 h 7"/>
                                  </a:gdLst>
                                  <a:ahLst/>
                                  <a:cxnLst>
                                    <a:cxn ang="T8">
                                      <a:pos x="T0" y="T1"/>
                                    </a:cxn>
                                    <a:cxn ang="T9">
                                      <a:pos x="T2" y="T3"/>
                                    </a:cxn>
                                    <a:cxn ang="T10">
                                      <a:pos x="T4" y="T5"/>
                                    </a:cxn>
                                    <a:cxn ang="T11">
                                      <a:pos x="T6" y="T7"/>
                                    </a:cxn>
                                  </a:cxnLst>
                                  <a:rect l="T12" t="T13" r="T14" b="T15"/>
                                  <a:pathLst>
                                    <a:path w="2" h="7">
                                      <a:moveTo>
                                        <a:pt x="2" y="7"/>
                                      </a:moveTo>
                                      <a:lnTo>
                                        <a:pt x="0" y="5"/>
                                      </a:lnTo>
                                      <a:lnTo>
                                        <a:pt x="2" y="0"/>
                                      </a:lnTo>
                                      <a:lnTo>
                                        <a:pt x="2" y="7"/>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35" name="Freeform 1914"/>
                                <p:cNvSpPr>
                                  <a:spLocks/>
                                </p:cNvSpPr>
                                <p:nvPr/>
                              </p:nvSpPr>
                              <p:spPr bwMode="auto">
                                <a:xfrm>
                                  <a:off x="2284" y="3627"/>
                                  <a:ext cx="1" cy="5"/>
                                </a:xfrm>
                                <a:custGeom>
                                  <a:avLst/>
                                  <a:gdLst>
                                    <a:gd name="T0" fmla="*/ 0 w 1"/>
                                    <a:gd name="T1" fmla="*/ 2 h 5"/>
                                    <a:gd name="T2" fmla="*/ 1 w 1"/>
                                    <a:gd name="T3" fmla="*/ 0 h 5"/>
                                    <a:gd name="T4" fmla="*/ 1 w 1"/>
                                    <a:gd name="T5" fmla="*/ 5 h 5"/>
                                    <a:gd name="T6" fmla="*/ 0 w 1"/>
                                    <a:gd name="T7" fmla="*/ 2 h 5"/>
                                    <a:gd name="T8" fmla="*/ 0 60000 65536"/>
                                    <a:gd name="T9" fmla="*/ 0 60000 65536"/>
                                    <a:gd name="T10" fmla="*/ 0 60000 65536"/>
                                    <a:gd name="T11" fmla="*/ 0 60000 65536"/>
                                    <a:gd name="T12" fmla="*/ 0 w 1"/>
                                    <a:gd name="T13" fmla="*/ 0 h 5"/>
                                    <a:gd name="T14" fmla="*/ 1 w 1"/>
                                    <a:gd name="T15" fmla="*/ 5 h 5"/>
                                  </a:gdLst>
                                  <a:ahLst/>
                                  <a:cxnLst>
                                    <a:cxn ang="T8">
                                      <a:pos x="T0" y="T1"/>
                                    </a:cxn>
                                    <a:cxn ang="T9">
                                      <a:pos x="T2" y="T3"/>
                                    </a:cxn>
                                    <a:cxn ang="T10">
                                      <a:pos x="T4" y="T5"/>
                                    </a:cxn>
                                    <a:cxn ang="T11">
                                      <a:pos x="T6" y="T7"/>
                                    </a:cxn>
                                  </a:cxnLst>
                                  <a:rect l="T12" t="T13" r="T14" b="T15"/>
                                  <a:pathLst>
                                    <a:path w="1" h="5">
                                      <a:moveTo>
                                        <a:pt x="0" y="2"/>
                                      </a:moveTo>
                                      <a:lnTo>
                                        <a:pt x="1" y="0"/>
                                      </a:lnTo>
                                      <a:lnTo>
                                        <a:pt x="1" y="5"/>
                                      </a:lnTo>
                                      <a:lnTo>
                                        <a:pt x="0" y="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36" name="Freeform 1915"/>
                                <p:cNvSpPr>
                                  <a:spLocks/>
                                </p:cNvSpPr>
                                <p:nvPr/>
                              </p:nvSpPr>
                              <p:spPr bwMode="auto">
                                <a:xfrm>
                                  <a:off x="2397" y="3625"/>
                                  <a:ext cx="5" cy="8"/>
                                </a:xfrm>
                                <a:custGeom>
                                  <a:avLst/>
                                  <a:gdLst>
                                    <a:gd name="T0" fmla="*/ 0 w 5"/>
                                    <a:gd name="T1" fmla="*/ 4 h 8"/>
                                    <a:gd name="T2" fmla="*/ 4 w 5"/>
                                    <a:gd name="T3" fmla="*/ 0 h 8"/>
                                    <a:gd name="T4" fmla="*/ 5 w 5"/>
                                    <a:gd name="T5" fmla="*/ 8 h 8"/>
                                    <a:gd name="T6" fmla="*/ 0 w 5"/>
                                    <a:gd name="T7" fmla="*/ 7 h 8"/>
                                    <a:gd name="T8" fmla="*/ 0 w 5"/>
                                    <a:gd name="T9" fmla="*/ 4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0" y="4"/>
                                      </a:moveTo>
                                      <a:lnTo>
                                        <a:pt x="4" y="0"/>
                                      </a:lnTo>
                                      <a:lnTo>
                                        <a:pt x="5" y="8"/>
                                      </a:lnTo>
                                      <a:lnTo>
                                        <a:pt x="0" y="7"/>
                                      </a:lnTo>
                                      <a:lnTo>
                                        <a:pt x="0" y="4"/>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37" name="Freeform 1916"/>
                                <p:cNvSpPr>
                                  <a:spLocks/>
                                </p:cNvSpPr>
                                <p:nvPr/>
                              </p:nvSpPr>
                              <p:spPr bwMode="auto">
                                <a:xfrm>
                                  <a:off x="2159" y="3112"/>
                                  <a:ext cx="1118" cy="599"/>
                                </a:xfrm>
                                <a:custGeom>
                                  <a:avLst/>
                                  <a:gdLst>
                                    <a:gd name="T0" fmla="*/ 735 w 1118"/>
                                    <a:gd name="T1" fmla="*/ 86 h 599"/>
                                    <a:gd name="T2" fmla="*/ 713 w 1118"/>
                                    <a:gd name="T3" fmla="*/ 57 h 599"/>
                                    <a:gd name="T4" fmla="*/ 646 w 1118"/>
                                    <a:gd name="T5" fmla="*/ 64 h 599"/>
                                    <a:gd name="T6" fmla="*/ 583 w 1118"/>
                                    <a:gd name="T7" fmla="*/ 20 h 599"/>
                                    <a:gd name="T8" fmla="*/ 41 w 1118"/>
                                    <a:gd name="T9" fmla="*/ 27 h 599"/>
                                    <a:gd name="T10" fmla="*/ 38 w 1118"/>
                                    <a:gd name="T11" fmla="*/ 43 h 599"/>
                                    <a:gd name="T12" fmla="*/ 13 w 1118"/>
                                    <a:gd name="T13" fmla="*/ 68 h 599"/>
                                    <a:gd name="T14" fmla="*/ 13 w 1118"/>
                                    <a:gd name="T15" fmla="*/ 87 h 599"/>
                                    <a:gd name="T16" fmla="*/ 10 w 1118"/>
                                    <a:gd name="T17" fmla="*/ 209 h 599"/>
                                    <a:gd name="T18" fmla="*/ 35 w 1118"/>
                                    <a:gd name="T19" fmla="*/ 304 h 599"/>
                                    <a:gd name="T20" fmla="*/ 51 w 1118"/>
                                    <a:gd name="T21" fmla="*/ 318 h 599"/>
                                    <a:gd name="T22" fmla="*/ 56 w 1118"/>
                                    <a:gd name="T23" fmla="*/ 347 h 599"/>
                                    <a:gd name="T24" fmla="*/ 132 w 1118"/>
                                    <a:gd name="T25" fmla="*/ 410 h 599"/>
                                    <a:gd name="T26" fmla="*/ 317 w 1118"/>
                                    <a:gd name="T27" fmla="*/ 462 h 599"/>
                                    <a:gd name="T28" fmla="*/ 392 w 1118"/>
                                    <a:gd name="T29" fmla="*/ 503 h 599"/>
                                    <a:gd name="T30" fmla="*/ 470 w 1118"/>
                                    <a:gd name="T31" fmla="*/ 529 h 599"/>
                                    <a:gd name="T32" fmla="*/ 530 w 1118"/>
                                    <a:gd name="T33" fmla="*/ 558 h 599"/>
                                    <a:gd name="T34" fmla="*/ 546 w 1118"/>
                                    <a:gd name="T35" fmla="*/ 522 h 599"/>
                                    <a:gd name="T36" fmla="*/ 579 w 1118"/>
                                    <a:gd name="T37" fmla="*/ 506 h 599"/>
                                    <a:gd name="T38" fmla="*/ 667 w 1118"/>
                                    <a:gd name="T39" fmla="*/ 512 h 599"/>
                                    <a:gd name="T40" fmla="*/ 684 w 1118"/>
                                    <a:gd name="T41" fmla="*/ 491 h 599"/>
                                    <a:gd name="T42" fmla="*/ 710 w 1118"/>
                                    <a:gd name="T43" fmla="*/ 486 h 599"/>
                                    <a:gd name="T44" fmla="*/ 787 w 1118"/>
                                    <a:gd name="T45" fmla="*/ 491 h 599"/>
                                    <a:gd name="T46" fmla="*/ 821 w 1118"/>
                                    <a:gd name="T47" fmla="*/ 562 h 599"/>
                                    <a:gd name="T48" fmla="*/ 858 w 1118"/>
                                    <a:gd name="T49" fmla="*/ 594 h 599"/>
                                    <a:gd name="T50" fmla="*/ 854 w 1118"/>
                                    <a:gd name="T51" fmla="*/ 441 h 599"/>
                                    <a:gd name="T52" fmla="*/ 909 w 1118"/>
                                    <a:gd name="T53" fmla="*/ 401 h 599"/>
                                    <a:gd name="T54" fmla="*/ 935 w 1118"/>
                                    <a:gd name="T55" fmla="*/ 372 h 599"/>
                                    <a:gd name="T56" fmla="*/ 946 w 1118"/>
                                    <a:gd name="T57" fmla="*/ 356 h 599"/>
                                    <a:gd name="T58" fmla="*/ 934 w 1118"/>
                                    <a:gd name="T59" fmla="*/ 353 h 599"/>
                                    <a:gd name="T60" fmla="*/ 939 w 1118"/>
                                    <a:gd name="T61" fmla="*/ 329 h 599"/>
                                    <a:gd name="T62" fmla="*/ 936 w 1118"/>
                                    <a:gd name="T63" fmla="*/ 303 h 599"/>
                                    <a:gd name="T64" fmla="*/ 941 w 1118"/>
                                    <a:gd name="T65" fmla="*/ 285 h 599"/>
                                    <a:gd name="T66" fmla="*/ 963 w 1118"/>
                                    <a:gd name="T67" fmla="*/ 292 h 599"/>
                                    <a:gd name="T68" fmla="*/ 983 w 1118"/>
                                    <a:gd name="T69" fmla="*/ 252 h 599"/>
                                    <a:gd name="T70" fmla="*/ 1037 w 1118"/>
                                    <a:gd name="T71" fmla="*/ 213 h 599"/>
                                    <a:gd name="T72" fmla="*/ 1053 w 1118"/>
                                    <a:gd name="T73" fmla="*/ 213 h 599"/>
                                    <a:gd name="T74" fmla="*/ 1093 w 1118"/>
                                    <a:gd name="T75" fmla="*/ 146 h 599"/>
                                    <a:gd name="T76" fmla="*/ 1108 w 1118"/>
                                    <a:gd name="T77" fmla="*/ 119 h 599"/>
                                    <a:gd name="T78" fmla="*/ 1082 w 1118"/>
                                    <a:gd name="T79" fmla="*/ 66 h 599"/>
                                    <a:gd name="T80" fmla="*/ 1029 w 1118"/>
                                    <a:gd name="T81" fmla="*/ 126 h 599"/>
                                    <a:gd name="T82" fmla="*/ 938 w 1118"/>
                                    <a:gd name="T83" fmla="*/ 156 h 599"/>
                                    <a:gd name="T84" fmla="*/ 887 w 1118"/>
                                    <a:gd name="T85" fmla="*/ 184 h 599"/>
                                    <a:gd name="T86" fmla="*/ 805 w 1118"/>
                                    <a:gd name="T87" fmla="*/ 205 h 599"/>
                                    <a:gd name="T88" fmla="*/ 809 w 1118"/>
                                    <a:gd name="T89" fmla="*/ 151 h 599"/>
                                    <a:gd name="T90" fmla="*/ 798 w 1118"/>
                                    <a:gd name="T91" fmla="*/ 118 h 599"/>
                                    <a:gd name="T92" fmla="*/ 759 w 1118"/>
                                    <a:gd name="T93" fmla="*/ 127 h 599"/>
                                    <a:gd name="T94" fmla="*/ 744 w 1118"/>
                                    <a:gd name="T95" fmla="*/ 177 h 599"/>
                                    <a:gd name="T96" fmla="*/ 713 w 1118"/>
                                    <a:gd name="T97" fmla="*/ 197 h 599"/>
                                    <a:gd name="T98" fmla="*/ 722 w 1118"/>
                                    <a:gd name="T99" fmla="*/ 130 h 599"/>
                                    <a:gd name="T100" fmla="*/ 736 w 1118"/>
                                    <a:gd name="T101" fmla="*/ 108 h 599"/>
                                    <a:gd name="T102" fmla="*/ 781 w 1118"/>
                                    <a:gd name="T103" fmla="*/ 85 h 59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18"/>
                                    <a:gd name="T157" fmla="*/ 0 h 599"/>
                                    <a:gd name="T158" fmla="*/ 1118 w 1118"/>
                                    <a:gd name="T159" fmla="*/ 599 h 59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18" h="599">
                                      <a:moveTo>
                                        <a:pt x="778" y="85"/>
                                      </a:moveTo>
                                      <a:lnTo>
                                        <a:pt x="767" y="82"/>
                                      </a:lnTo>
                                      <a:lnTo>
                                        <a:pt x="765" y="77"/>
                                      </a:lnTo>
                                      <a:lnTo>
                                        <a:pt x="746" y="78"/>
                                      </a:lnTo>
                                      <a:lnTo>
                                        <a:pt x="735" y="86"/>
                                      </a:lnTo>
                                      <a:lnTo>
                                        <a:pt x="723" y="85"/>
                                      </a:lnTo>
                                      <a:lnTo>
                                        <a:pt x="710" y="73"/>
                                      </a:lnTo>
                                      <a:lnTo>
                                        <a:pt x="701" y="77"/>
                                      </a:lnTo>
                                      <a:lnTo>
                                        <a:pt x="701" y="71"/>
                                      </a:lnTo>
                                      <a:lnTo>
                                        <a:pt x="713" y="57"/>
                                      </a:lnTo>
                                      <a:lnTo>
                                        <a:pt x="667" y="81"/>
                                      </a:lnTo>
                                      <a:lnTo>
                                        <a:pt x="654" y="82"/>
                                      </a:lnTo>
                                      <a:lnTo>
                                        <a:pt x="653" y="72"/>
                                      </a:lnTo>
                                      <a:lnTo>
                                        <a:pt x="632" y="81"/>
                                      </a:lnTo>
                                      <a:lnTo>
                                        <a:pt x="646" y="64"/>
                                      </a:lnTo>
                                      <a:lnTo>
                                        <a:pt x="676" y="42"/>
                                      </a:lnTo>
                                      <a:lnTo>
                                        <a:pt x="655" y="37"/>
                                      </a:lnTo>
                                      <a:lnTo>
                                        <a:pt x="645" y="39"/>
                                      </a:lnTo>
                                      <a:lnTo>
                                        <a:pt x="617" y="23"/>
                                      </a:lnTo>
                                      <a:lnTo>
                                        <a:pt x="583" y="20"/>
                                      </a:lnTo>
                                      <a:lnTo>
                                        <a:pt x="573" y="0"/>
                                      </a:lnTo>
                                      <a:lnTo>
                                        <a:pt x="572" y="13"/>
                                      </a:lnTo>
                                      <a:lnTo>
                                        <a:pt x="36" y="12"/>
                                      </a:lnTo>
                                      <a:lnTo>
                                        <a:pt x="46" y="20"/>
                                      </a:lnTo>
                                      <a:lnTo>
                                        <a:pt x="41" y="27"/>
                                      </a:lnTo>
                                      <a:lnTo>
                                        <a:pt x="45" y="30"/>
                                      </a:lnTo>
                                      <a:lnTo>
                                        <a:pt x="47" y="43"/>
                                      </a:lnTo>
                                      <a:lnTo>
                                        <a:pt x="35" y="58"/>
                                      </a:lnTo>
                                      <a:lnTo>
                                        <a:pt x="32" y="54"/>
                                      </a:lnTo>
                                      <a:lnTo>
                                        <a:pt x="38" y="43"/>
                                      </a:lnTo>
                                      <a:lnTo>
                                        <a:pt x="38" y="37"/>
                                      </a:lnTo>
                                      <a:lnTo>
                                        <a:pt x="2" y="29"/>
                                      </a:lnTo>
                                      <a:lnTo>
                                        <a:pt x="0" y="34"/>
                                      </a:lnTo>
                                      <a:lnTo>
                                        <a:pt x="11" y="68"/>
                                      </a:lnTo>
                                      <a:lnTo>
                                        <a:pt x="13" y="68"/>
                                      </a:lnTo>
                                      <a:lnTo>
                                        <a:pt x="12" y="75"/>
                                      </a:lnTo>
                                      <a:lnTo>
                                        <a:pt x="16" y="77"/>
                                      </a:lnTo>
                                      <a:lnTo>
                                        <a:pt x="16" y="83"/>
                                      </a:lnTo>
                                      <a:lnTo>
                                        <a:pt x="12" y="79"/>
                                      </a:lnTo>
                                      <a:lnTo>
                                        <a:pt x="13" y="87"/>
                                      </a:lnTo>
                                      <a:lnTo>
                                        <a:pt x="28" y="92"/>
                                      </a:lnTo>
                                      <a:lnTo>
                                        <a:pt x="15" y="96"/>
                                      </a:lnTo>
                                      <a:lnTo>
                                        <a:pt x="10" y="168"/>
                                      </a:lnTo>
                                      <a:lnTo>
                                        <a:pt x="5" y="181"/>
                                      </a:lnTo>
                                      <a:lnTo>
                                        <a:pt x="10" y="209"/>
                                      </a:lnTo>
                                      <a:lnTo>
                                        <a:pt x="13" y="221"/>
                                      </a:lnTo>
                                      <a:lnTo>
                                        <a:pt x="7" y="248"/>
                                      </a:lnTo>
                                      <a:lnTo>
                                        <a:pt x="18" y="264"/>
                                      </a:lnTo>
                                      <a:lnTo>
                                        <a:pt x="21" y="285"/>
                                      </a:lnTo>
                                      <a:lnTo>
                                        <a:pt x="35" y="304"/>
                                      </a:lnTo>
                                      <a:lnTo>
                                        <a:pt x="41" y="308"/>
                                      </a:lnTo>
                                      <a:lnTo>
                                        <a:pt x="43" y="302"/>
                                      </a:lnTo>
                                      <a:lnTo>
                                        <a:pt x="53" y="303"/>
                                      </a:lnTo>
                                      <a:lnTo>
                                        <a:pt x="46" y="308"/>
                                      </a:lnTo>
                                      <a:lnTo>
                                        <a:pt x="51" y="318"/>
                                      </a:lnTo>
                                      <a:lnTo>
                                        <a:pt x="45" y="312"/>
                                      </a:lnTo>
                                      <a:lnTo>
                                        <a:pt x="43" y="314"/>
                                      </a:lnTo>
                                      <a:lnTo>
                                        <a:pt x="47" y="327"/>
                                      </a:lnTo>
                                      <a:lnTo>
                                        <a:pt x="57" y="334"/>
                                      </a:lnTo>
                                      <a:lnTo>
                                        <a:pt x="56" y="347"/>
                                      </a:lnTo>
                                      <a:lnTo>
                                        <a:pt x="81" y="376"/>
                                      </a:lnTo>
                                      <a:lnTo>
                                        <a:pt x="82" y="388"/>
                                      </a:lnTo>
                                      <a:lnTo>
                                        <a:pt x="120" y="401"/>
                                      </a:lnTo>
                                      <a:lnTo>
                                        <a:pt x="124" y="407"/>
                                      </a:lnTo>
                                      <a:lnTo>
                                        <a:pt x="132" y="410"/>
                                      </a:lnTo>
                                      <a:lnTo>
                                        <a:pt x="143" y="421"/>
                                      </a:lnTo>
                                      <a:lnTo>
                                        <a:pt x="146" y="436"/>
                                      </a:lnTo>
                                      <a:lnTo>
                                        <a:pt x="192" y="432"/>
                                      </a:lnTo>
                                      <a:lnTo>
                                        <a:pt x="264" y="464"/>
                                      </a:lnTo>
                                      <a:lnTo>
                                        <a:pt x="317" y="462"/>
                                      </a:lnTo>
                                      <a:lnTo>
                                        <a:pt x="317" y="453"/>
                                      </a:lnTo>
                                      <a:lnTo>
                                        <a:pt x="353" y="453"/>
                                      </a:lnTo>
                                      <a:lnTo>
                                        <a:pt x="381" y="478"/>
                                      </a:lnTo>
                                      <a:lnTo>
                                        <a:pt x="385" y="492"/>
                                      </a:lnTo>
                                      <a:lnTo>
                                        <a:pt x="392" y="503"/>
                                      </a:lnTo>
                                      <a:lnTo>
                                        <a:pt x="414" y="517"/>
                                      </a:lnTo>
                                      <a:lnTo>
                                        <a:pt x="424" y="499"/>
                                      </a:lnTo>
                                      <a:lnTo>
                                        <a:pt x="448" y="497"/>
                                      </a:lnTo>
                                      <a:lnTo>
                                        <a:pt x="464" y="513"/>
                                      </a:lnTo>
                                      <a:lnTo>
                                        <a:pt x="470" y="529"/>
                                      </a:lnTo>
                                      <a:lnTo>
                                        <a:pt x="484" y="546"/>
                                      </a:lnTo>
                                      <a:lnTo>
                                        <a:pt x="496" y="572"/>
                                      </a:lnTo>
                                      <a:lnTo>
                                        <a:pt x="535" y="584"/>
                                      </a:lnTo>
                                      <a:lnTo>
                                        <a:pt x="529" y="566"/>
                                      </a:lnTo>
                                      <a:lnTo>
                                        <a:pt x="530" y="558"/>
                                      </a:lnTo>
                                      <a:lnTo>
                                        <a:pt x="527" y="555"/>
                                      </a:lnTo>
                                      <a:lnTo>
                                        <a:pt x="532" y="554"/>
                                      </a:lnTo>
                                      <a:lnTo>
                                        <a:pt x="530" y="542"/>
                                      </a:lnTo>
                                      <a:lnTo>
                                        <a:pt x="547" y="529"/>
                                      </a:lnTo>
                                      <a:lnTo>
                                        <a:pt x="546" y="522"/>
                                      </a:lnTo>
                                      <a:lnTo>
                                        <a:pt x="562" y="522"/>
                                      </a:lnTo>
                                      <a:lnTo>
                                        <a:pt x="572" y="518"/>
                                      </a:lnTo>
                                      <a:lnTo>
                                        <a:pt x="577" y="499"/>
                                      </a:lnTo>
                                      <a:lnTo>
                                        <a:pt x="582" y="502"/>
                                      </a:lnTo>
                                      <a:lnTo>
                                        <a:pt x="579" y="506"/>
                                      </a:lnTo>
                                      <a:lnTo>
                                        <a:pt x="595" y="499"/>
                                      </a:lnTo>
                                      <a:lnTo>
                                        <a:pt x="627" y="503"/>
                                      </a:lnTo>
                                      <a:lnTo>
                                        <a:pt x="634" y="499"/>
                                      </a:lnTo>
                                      <a:lnTo>
                                        <a:pt x="655" y="512"/>
                                      </a:lnTo>
                                      <a:lnTo>
                                        <a:pt x="667" y="512"/>
                                      </a:lnTo>
                                      <a:lnTo>
                                        <a:pt x="671" y="506"/>
                                      </a:lnTo>
                                      <a:lnTo>
                                        <a:pt x="683" y="516"/>
                                      </a:lnTo>
                                      <a:lnTo>
                                        <a:pt x="687" y="513"/>
                                      </a:lnTo>
                                      <a:lnTo>
                                        <a:pt x="677" y="503"/>
                                      </a:lnTo>
                                      <a:lnTo>
                                        <a:pt x="684" y="491"/>
                                      </a:lnTo>
                                      <a:lnTo>
                                        <a:pt x="665" y="492"/>
                                      </a:lnTo>
                                      <a:lnTo>
                                        <a:pt x="664" y="485"/>
                                      </a:lnTo>
                                      <a:lnTo>
                                        <a:pt x="704" y="484"/>
                                      </a:lnTo>
                                      <a:lnTo>
                                        <a:pt x="709" y="471"/>
                                      </a:lnTo>
                                      <a:lnTo>
                                        <a:pt x="710" y="486"/>
                                      </a:lnTo>
                                      <a:lnTo>
                                        <a:pt x="728" y="480"/>
                                      </a:lnTo>
                                      <a:lnTo>
                                        <a:pt x="728" y="482"/>
                                      </a:lnTo>
                                      <a:lnTo>
                                        <a:pt x="742" y="481"/>
                                      </a:lnTo>
                                      <a:lnTo>
                                        <a:pt x="762" y="500"/>
                                      </a:lnTo>
                                      <a:lnTo>
                                        <a:pt x="787" y="491"/>
                                      </a:lnTo>
                                      <a:lnTo>
                                        <a:pt x="811" y="512"/>
                                      </a:lnTo>
                                      <a:lnTo>
                                        <a:pt x="812" y="541"/>
                                      </a:lnTo>
                                      <a:lnTo>
                                        <a:pt x="816" y="540"/>
                                      </a:lnTo>
                                      <a:lnTo>
                                        <a:pt x="814" y="551"/>
                                      </a:lnTo>
                                      <a:lnTo>
                                        <a:pt x="821" y="562"/>
                                      </a:lnTo>
                                      <a:lnTo>
                                        <a:pt x="824" y="561"/>
                                      </a:lnTo>
                                      <a:lnTo>
                                        <a:pt x="831" y="581"/>
                                      </a:lnTo>
                                      <a:lnTo>
                                        <a:pt x="838" y="585"/>
                                      </a:lnTo>
                                      <a:lnTo>
                                        <a:pt x="843" y="599"/>
                                      </a:lnTo>
                                      <a:lnTo>
                                        <a:pt x="858" y="594"/>
                                      </a:lnTo>
                                      <a:lnTo>
                                        <a:pt x="862" y="579"/>
                                      </a:lnTo>
                                      <a:lnTo>
                                        <a:pt x="863" y="561"/>
                                      </a:lnTo>
                                      <a:lnTo>
                                        <a:pt x="834" y="479"/>
                                      </a:lnTo>
                                      <a:lnTo>
                                        <a:pt x="847" y="445"/>
                                      </a:lnTo>
                                      <a:lnTo>
                                        <a:pt x="854" y="441"/>
                                      </a:lnTo>
                                      <a:lnTo>
                                        <a:pt x="852" y="435"/>
                                      </a:lnTo>
                                      <a:lnTo>
                                        <a:pt x="864" y="435"/>
                                      </a:lnTo>
                                      <a:lnTo>
                                        <a:pt x="880" y="421"/>
                                      </a:lnTo>
                                      <a:lnTo>
                                        <a:pt x="887" y="409"/>
                                      </a:lnTo>
                                      <a:lnTo>
                                        <a:pt x="909" y="401"/>
                                      </a:lnTo>
                                      <a:lnTo>
                                        <a:pt x="916" y="391"/>
                                      </a:lnTo>
                                      <a:lnTo>
                                        <a:pt x="935" y="383"/>
                                      </a:lnTo>
                                      <a:lnTo>
                                        <a:pt x="935" y="378"/>
                                      </a:lnTo>
                                      <a:lnTo>
                                        <a:pt x="930" y="378"/>
                                      </a:lnTo>
                                      <a:lnTo>
                                        <a:pt x="935" y="372"/>
                                      </a:lnTo>
                                      <a:lnTo>
                                        <a:pt x="928" y="368"/>
                                      </a:lnTo>
                                      <a:lnTo>
                                        <a:pt x="934" y="366"/>
                                      </a:lnTo>
                                      <a:lnTo>
                                        <a:pt x="941" y="371"/>
                                      </a:lnTo>
                                      <a:lnTo>
                                        <a:pt x="949" y="363"/>
                                      </a:lnTo>
                                      <a:lnTo>
                                        <a:pt x="946" y="356"/>
                                      </a:lnTo>
                                      <a:lnTo>
                                        <a:pt x="944" y="362"/>
                                      </a:lnTo>
                                      <a:lnTo>
                                        <a:pt x="941" y="356"/>
                                      </a:lnTo>
                                      <a:lnTo>
                                        <a:pt x="930" y="356"/>
                                      </a:lnTo>
                                      <a:lnTo>
                                        <a:pt x="931" y="348"/>
                                      </a:lnTo>
                                      <a:lnTo>
                                        <a:pt x="934" y="353"/>
                                      </a:lnTo>
                                      <a:lnTo>
                                        <a:pt x="941" y="350"/>
                                      </a:lnTo>
                                      <a:lnTo>
                                        <a:pt x="948" y="352"/>
                                      </a:lnTo>
                                      <a:lnTo>
                                        <a:pt x="944" y="333"/>
                                      </a:lnTo>
                                      <a:lnTo>
                                        <a:pt x="934" y="332"/>
                                      </a:lnTo>
                                      <a:lnTo>
                                        <a:pt x="939" y="329"/>
                                      </a:lnTo>
                                      <a:lnTo>
                                        <a:pt x="935" y="315"/>
                                      </a:lnTo>
                                      <a:lnTo>
                                        <a:pt x="938" y="311"/>
                                      </a:lnTo>
                                      <a:lnTo>
                                        <a:pt x="919" y="295"/>
                                      </a:lnTo>
                                      <a:lnTo>
                                        <a:pt x="919" y="292"/>
                                      </a:lnTo>
                                      <a:lnTo>
                                        <a:pt x="936" y="303"/>
                                      </a:lnTo>
                                      <a:lnTo>
                                        <a:pt x="932" y="294"/>
                                      </a:lnTo>
                                      <a:lnTo>
                                        <a:pt x="932" y="276"/>
                                      </a:lnTo>
                                      <a:lnTo>
                                        <a:pt x="945" y="268"/>
                                      </a:lnTo>
                                      <a:lnTo>
                                        <a:pt x="938" y="284"/>
                                      </a:lnTo>
                                      <a:lnTo>
                                        <a:pt x="941" y="285"/>
                                      </a:lnTo>
                                      <a:lnTo>
                                        <a:pt x="939" y="295"/>
                                      </a:lnTo>
                                      <a:lnTo>
                                        <a:pt x="950" y="307"/>
                                      </a:lnTo>
                                      <a:lnTo>
                                        <a:pt x="944" y="319"/>
                                      </a:lnTo>
                                      <a:lnTo>
                                        <a:pt x="946" y="327"/>
                                      </a:lnTo>
                                      <a:lnTo>
                                        <a:pt x="963" y="292"/>
                                      </a:lnTo>
                                      <a:lnTo>
                                        <a:pt x="953" y="266"/>
                                      </a:lnTo>
                                      <a:lnTo>
                                        <a:pt x="965" y="276"/>
                                      </a:lnTo>
                                      <a:lnTo>
                                        <a:pt x="966" y="283"/>
                                      </a:lnTo>
                                      <a:lnTo>
                                        <a:pt x="979" y="265"/>
                                      </a:lnTo>
                                      <a:lnTo>
                                        <a:pt x="983" y="252"/>
                                      </a:lnTo>
                                      <a:lnTo>
                                        <a:pt x="979" y="244"/>
                                      </a:lnTo>
                                      <a:lnTo>
                                        <a:pt x="980" y="239"/>
                                      </a:lnTo>
                                      <a:lnTo>
                                        <a:pt x="1002" y="225"/>
                                      </a:lnTo>
                                      <a:lnTo>
                                        <a:pt x="1030" y="221"/>
                                      </a:lnTo>
                                      <a:lnTo>
                                        <a:pt x="1037" y="213"/>
                                      </a:lnTo>
                                      <a:lnTo>
                                        <a:pt x="1039" y="217"/>
                                      </a:lnTo>
                                      <a:lnTo>
                                        <a:pt x="1062" y="213"/>
                                      </a:lnTo>
                                      <a:lnTo>
                                        <a:pt x="1061" y="206"/>
                                      </a:lnTo>
                                      <a:lnTo>
                                        <a:pt x="1059" y="213"/>
                                      </a:lnTo>
                                      <a:lnTo>
                                        <a:pt x="1053" y="213"/>
                                      </a:lnTo>
                                      <a:lnTo>
                                        <a:pt x="1041" y="197"/>
                                      </a:lnTo>
                                      <a:lnTo>
                                        <a:pt x="1056" y="161"/>
                                      </a:lnTo>
                                      <a:lnTo>
                                        <a:pt x="1077" y="152"/>
                                      </a:lnTo>
                                      <a:lnTo>
                                        <a:pt x="1083" y="138"/>
                                      </a:lnTo>
                                      <a:lnTo>
                                        <a:pt x="1093" y="146"/>
                                      </a:lnTo>
                                      <a:lnTo>
                                        <a:pt x="1116" y="134"/>
                                      </a:lnTo>
                                      <a:lnTo>
                                        <a:pt x="1118" y="131"/>
                                      </a:lnTo>
                                      <a:lnTo>
                                        <a:pt x="1116" y="128"/>
                                      </a:lnTo>
                                      <a:lnTo>
                                        <a:pt x="1117" y="121"/>
                                      </a:lnTo>
                                      <a:lnTo>
                                        <a:pt x="1108" y="119"/>
                                      </a:lnTo>
                                      <a:lnTo>
                                        <a:pt x="1107" y="109"/>
                                      </a:lnTo>
                                      <a:lnTo>
                                        <a:pt x="1102" y="107"/>
                                      </a:lnTo>
                                      <a:lnTo>
                                        <a:pt x="1102" y="69"/>
                                      </a:lnTo>
                                      <a:lnTo>
                                        <a:pt x="1093" y="60"/>
                                      </a:lnTo>
                                      <a:lnTo>
                                        <a:pt x="1082" y="66"/>
                                      </a:lnTo>
                                      <a:lnTo>
                                        <a:pt x="1071" y="58"/>
                                      </a:lnTo>
                                      <a:lnTo>
                                        <a:pt x="1059" y="75"/>
                                      </a:lnTo>
                                      <a:lnTo>
                                        <a:pt x="1047" y="117"/>
                                      </a:lnTo>
                                      <a:lnTo>
                                        <a:pt x="1033" y="119"/>
                                      </a:lnTo>
                                      <a:lnTo>
                                        <a:pt x="1029" y="126"/>
                                      </a:lnTo>
                                      <a:lnTo>
                                        <a:pt x="963" y="126"/>
                                      </a:lnTo>
                                      <a:lnTo>
                                        <a:pt x="948" y="137"/>
                                      </a:lnTo>
                                      <a:lnTo>
                                        <a:pt x="936" y="150"/>
                                      </a:lnTo>
                                      <a:lnTo>
                                        <a:pt x="941" y="152"/>
                                      </a:lnTo>
                                      <a:lnTo>
                                        <a:pt x="938" y="156"/>
                                      </a:lnTo>
                                      <a:lnTo>
                                        <a:pt x="940" y="165"/>
                                      </a:lnTo>
                                      <a:lnTo>
                                        <a:pt x="925" y="171"/>
                                      </a:lnTo>
                                      <a:lnTo>
                                        <a:pt x="902" y="168"/>
                                      </a:lnTo>
                                      <a:lnTo>
                                        <a:pt x="883" y="174"/>
                                      </a:lnTo>
                                      <a:lnTo>
                                        <a:pt x="887" y="184"/>
                                      </a:lnTo>
                                      <a:lnTo>
                                        <a:pt x="867" y="200"/>
                                      </a:lnTo>
                                      <a:lnTo>
                                        <a:pt x="830" y="217"/>
                                      </a:lnTo>
                                      <a:lnTo>
                                        <a:pt x="807" y="217"/>
                                      </a:lnTo>
                                      <a:lnTo>
                                        <a:pt x="799" y="213"/>
                                      </a:lnTo>
                                      <a:lnTo>
                                        <a:pt x="805" y="205"/>
                                      </a:lnTo>
                                      <a:lnTo>
                                        <a:pt x="809" y="195"/>
                                      </a:lnTo>
                                      <a:lnTo>
                                        <a:pt x="812" y="189"/>
                                      </a:lnTo>
                                      <a:lnTo>
                                        <a:pt x="814" y="189"/>
                                      </a:lnTo>
                                      <a:lnTo>
                                        <a:pt x="817" y="178"/>
                                      </a:lnTo>
                                      <a:lnTo>
                                        <a:pt x="809" y="151"/>
                                      </a:lnTo>
                                      <a:lnTo>
                                        <a:pt x="801" y="154"/>
                                      </a:lnTo>
                                      <a:lnTo>
                                        <a:pt x="794" y="161"/>
                                      </a:lnTo>
                                      <a:lnTo>
                                        <a:pt x="789" y="160"/>
                                      </a:lnTo>
                                      <a:lnTo>
                                        <a:pt x="801" y="141"/>
                                      </a:lnTo>
                                      <a:lnTo>
                                        <a:pt x="798" y="118"/>
                                      </a:lnTo>
                                      <a:lnTo>
                                        <a:pt x="779" y="107"/>
                                      </a:lnTo>
                                      <a:lnTo>
                                        <a:pt x="768" y="107"/>
                                      </a:lnTo>
                                      <a:lnTo>
                                        <a:pt x="768" y="116"/>
                                      </a:lnTo>
                                      <a:lnTo>
                                        <a:pt x="759" y="118"/>
                                      </a:lnTo>
                                      <a:lnTo>
                                        <a:pt x="759" y="127"/>
                                      </a:lnTo>
                                      <a:lnTo>
                                        <a:pt x="756" y="130"/>
                                      </a:lnTo>
                                      <a:lnTo>
                                        <a:pt x="755" y="123"/>
                                      </a:lnTo>
                                      <a:lnTo>
                                        <a:pt x="744" y="134"/>
                                      </a:lnTo>
                                      <a:lnTo>
                                        <a:pt x="739" y="162"/>
                                      </a:lnTo>
                                      <a:lnTo>
                                        <a:pt x="744" y="177"/>
                                      </a:lnTo>
                                      <a:lnTo>
                                        <a:pt x="744" y="189"/>
                                      </a:lnTo>
                                      <a:lnTo>
                                        <a:pt x="735" y="207"/>
                                      </a:lnTo>
                                      <a:lnTo>
                                        <a:pt x="726" y="215"/>
                                      </a:lnTo>
                                      <a:lnTo>
                                        <a:pt x="718" y="210"/>
                                      </a:lnTo>
                                      <a:lnTo>
                                        <a:pt x="713" y="197"/>
                                      </a:lnTo>
                                      <a:lnTo>
                                        <a:pt x="712" y="174"/>
                                      </a:lnTo>
                                      <a:lnTo>
                                        <a:pt x="720" y="138"/>
                                      </a:lnTo>
                                      <a:lnTo>
                                        <a:pt x="728" y="122"/>
                                      </a:lnTo>
                                      <a:lnTo>
                                        <a:pt x="726" y="118"/>
                                      </a:lnTo>
                                      <a:lnTo>
                                        <a:pt x="722" y="130"/>
                                      </a:lnTo>
                                      <a:lnTo>
                                        <a:pt x="710" y="137"/>
                                      </a:lnTo>
                                      <a:lnTo>
                                        <a:pt x="713" y="130"/>
                                      </a:lnTo>
                                      <a:lnTo>
                                        <a:pt x="726" y="109"/>
                                      </a:lnTo>
                                      <a:lnTo>
                                        <a:pt x="736" y="102"/>
                                      </a:lnTo>
                                      <a:lnTo>
                                        <a:pt x="736" y="108"/>
                                      </a:lnTo>
                                      <a:lnTo>
                                        <a:pt x="762" y="96"/>
                                      </a:lnTo>
                                      <a:lnTo>
                                        <a:pt x="772" y="102"/>
                                      </a:lnTo>
                                      <a:lnTo>
                                        <a:pt x="775" y="97"/>
                                      </a:lnTo>
                                      <a:lnTo>
                                        <a:pt x="788" y="98"/>
                                      </a:lnTo>
                                      <a:lnTo>
                                        <a:pt x="781" y="85"/>
                                      </a:lnTo>
                                      <a:lnTo>
                                        <a:pt x="778" y="85"/>
                                      </a:lnTo>
                                      <a:close/>
                                    </a:path>
                                  </a:pathLst>
                                </a:custGeom>
                                <a:solidFill>
                                  <a:srgbClr val="008080"/>
                                </a:solidFill>
                                <a:ln w="6350">
                                  <a:solidFill>
                                    <a:schemeClr val="bg1"/>
                                  </a:solidFill>
                                  <a:round/>
                                  <a:headEnd/>
                                  <a:tailEnd/>
                                </a:ln>
                              </p:spPr>
                              <p:txBody>
                                <a:bodyPr/>
                                <a:lstStyle/>
                                <a:p>
                                  <a:pPr>
                                    <a:defRPr/>
                                  </a:pPr>
                                  <a:endParaRPr lang="en-US" dirty="0">
                                    <a:latin typeface="Calibri" pitchFamily="34" charset="0"/>
                                    <a:cs typeface="Arial" charset="0"/>
                                  </a:endParaRPr>
                                </a:p>
                              </p:txBody>
                            </p:sp>
                          </p:grpSp>
                        </p:grpSp>
                        <p:grpSp>
                          <p:nvGrpSpPr>
                            <p:cNvPr id="28" name="Group 1917"/>
                            <p:cNvGrpSpPr>
                              <a:grpSpLocks/>
                            </p:cNvGrpSpPr>
                            <p:nvPr/>
                          </p:nvGrpSpPr>
                          <p:grpSpPr bwMode="auto">
                            <a:xfrm rot="-1568714">
                              <a:off x="2242" y="819"/>
                              <a:ext cx="613" cy="955"/>
                              <a:chOff x="2472" y="690"/>
                              <a:chExt cx="1822" cy="3238"/>
                            </a:xfrm>
                            <a:grpFill/>
                          </p:grpSpPr>
                          <p:sp>
                            <p:nvSpPr>
                              <p:cNvPr id="327539" name="Freeform 1918"/>
                              <p:cNvSpPr>
                                <a:spLocks/>
                              </p:cNvSpPr>
                              <p:nvPr/>
                            </p:nvSpPr>
                            <p:spPr bwMode="auto">
                              <a:xfrm>
                                <a:off x="2480" y="690"/>
                                <a:ext cx="1814" cy="3212"/>
                              </a:xfrm>
                              <a:custGeom>
                                <a:avLst/>
                                <a:gdLst>
                                  <a:gd name="T0" fmla="*/ 590 w 1814"/>
                                  <a:gd name="T1" fmla="*/ 294 h 3212"/>
                                  <a:gd name="T2" fmla="*/ 482 w 1814"/>
                                  <a:gd name="T3" fmla="*/ 240 h 3212"/>
                                  <a:gd name="T4" fmla="*/ 342 w 1814"/>
                                  <a:gd name="T5" fmla="*/ 356 h 3212"/>
                                  <a:gd name="T6" fmla="*/ 206 w 1814"/>
                                  <a:gd name="T7" fmla="*/ 562 h 3212"/>
                                  <a:gd name="T8" fmla="*/ 62 w 1814"/>
                                  <a:gd name="T9" fmla="*/ 700 h 3212"/>
                                  <a:gd name="T10" fmla="*/ 110 w 1814"/>
                                  <a:gd name="T11" fmla="*/ 778 h 3212"/>
                                  <a:gd name="T12" fmla="*/ 74 w 1814"/>
                                  <a:gd name="T13" fmla="*/ 878 h 3212"/>
                                  <a:gd name="T14" fmla="*/ 198 w 1814"/>
                                  <a:gd name="T15" fmla="*/ 978 h 3212"/>
                                  <a:gd name="T16" fmla="*/ 334 w 1814"/>
                                  <a:gd name="T17" fmla="*/ 1146 h 3212"/>
                                  <a:gd name="T18" fmla="*/ 384 w 1814"/>
                                  <a:gd name="T19" fmla="*/ 1460 h 3212"/>
                                  <a:gd name="T20" fmla="*/ 410 w 1814"/>
                                  <a:gd name="T21" fmla="*/ 1570 h 3212"/>
                                  <a:gd name="T22" fmla="*/ 454 w 1814"/>
                                  <a:gd name="T23" fmla="*/ 1642 h 3212"/>
                                  <a:gd name="T24" fmla="*/ 526 w 1814"/>
                                  <a:gd name="T25" fmla="*/ 1752 h 3212"/>
                                  <a:gd name="T26" fmla="*/ 386 w 1814"/>
                                  <a:gd name="T27" fmla="*/ 1760 h 3212"/>
                                  <a:gd name="T28" fmla="*/ 526 w 1814"/>
                                  <a:gd name="T29" fmla="*/ 1916 h 3212"/>
                                  <a:gd name="T30" fmla="*/ 480 w 1814"/>
                                  <a:gd name="T31" fmla="*/ 2072 h 3212"/>
                                  <a:gd name="T32" fmla="*/ 524 w 1814"/>
                                  <a:gd name="T33" fmla="*/ 2220 h 3212"/>
                                  <a:gd name="T34" fmla="*/ 386 w 1814"/>
                                  <a:gd name="T35" fmla="*/ 2236 h 3212"/>
                                  <a:gd name="T36" fmla="*/ 356 w 1814"/>
                                  <a:gd name="T37" fmla="*/ 2384 h 3212"/>
                                  <a:gd name="T38" fmla="*/ 362 w 1814"/>
                                  <a:gd name="T39" fmla="*/ 2440 h 3212"/>
                                  <a:gd name="T40" fmla="*/ 394 w 1814"/>
                                  <a:gd name="T41" fmla="*/ 2546 h 3212"/>
                                  <a:gd name="T42" fmla="*/ 470 w 1814"/>
                                  <a:gd name="T43" fmla="*/ 2562 h 3212"/>
                                  <a:gd name="T44" fmla="*/ 504 w 1814"/>
                                  <a:gd name="T45" fmla="*/ 2650 h 3212"/>
                                  <a:gd name="T46" fmla="*/ 484 w 1814"/>
                                  <a:gd name="T47" fmla="*/ 2784 h 3212"/>
                                  <a:gd name="T48" fmla="*/ 546 w 1814"/>
                                  <a:gd name="T49" fmla="*/ 2954 h 3212"/>
                                  <a:gd name="T50" fmla="*/ 640 w 1814"/>
                                  <a:gd name="T51" fmla="*/ 3090 h 3212"/>
                                  <a:gd name="T52" fmla="*/ 760 w 1814"/>
                                  <a:gd name="T53" fmla="*/ 3148 h 3212"/>
                                  <a:gd name="T54" fmla="*/ 918 w 1814"/>
                                  <a:gd name="T55" fmla="*/ 3190 h 3212"/>
                                  <a:gd name="T56" fmla="*/ 946 w 1814"/>
                                  <a:gd name="T57" fmla="*/ 3080 h 3212"/>
                                  <a:gd name="T58" fmla="*/ 942 w 1814"/>
                                  <a:gd name="T59" fmla="*/ 2864 h 3212"/>
                                  <a:gd name="T60" fmla="*/ 1050 w 1814"/>
                                  <a:gd name="T61" fmla="*/ 2722 h 3212"/>
                                  <a:gd name="T62" fmla="*/ 1042 w 1814"/>
                                  <a:gd name="T63" fmla="*/ 2608 h 3212"/>
                                  <a:gd name="T64" fmla="*/ 1132 w 1814"/>
                                  <a:gd name="T65" fmla="*/ 2464 h 3212"/>
                                  <a:gd name="T66" fmla="*/ 1224 w 1814"/>
                                  <a:gd name="T67" fmla="*/ 2402 h 3212"/>
                                  <a:gd name="T68" fmla="*/ 1378 w 1814"/>
                                  <a:gd name="T69" fmla="*/ 2230 h 3212"/>
                                  <a:gd name="T70" fmla="*/ 1488 w 1814"/>
                                  <a:gd name="T71" fmla="*/ 2064 h 3212"/>
                                  <a:gd name="T72" fmla="*/ 1700 w 1814"/>
                                  <a:gd name="T73" fmla="*/ 1882 h 3212"/>
                                  <a:gd name="T74" fmla="*/ 1730 w 1814"/>
                                  <a:gd name="T75" fmla="*/ 1712 h 3212"/>
                                  <a:gd name="T76" fmla="*/ 1534 w 1814"/>
                                  <a:gd name="T77" fmla="*/ 1740 h 3212"/>
                                  <a:gd name="T78" fmla="*/ 1508 w 1814"/>
                                  <a:gd name="T79" fmla="*/ 1714 h 3212"/>
                                  <a:gd name="T80" fmla="*/ 1456 w 1814"/>
                                  <a:gd name="T81" fmla="*/ 1526 h 3212"/>
                                  <a:gd name="T82" fmla="*/ 1774 w 1814"/>
                                  <a:gd name="T83" fmla="*/ 1644 h 3212"/>
                                  <a:gd name="T84" fmla="*/ 1692 w 1814"/>
                                  <a:gd name="T85" fmla="*/ 1512 h 3212"/>
                                  <a:gd name="T86" fmla="*/ 1538 w 1814"/>
                                  <a:gd name="T87" fmla="*/ 1406 h 3212"/>
                                  <a:gd name="T88" fmla="*/ 1450 w 1814"/>
                                  <a:gd name="T89" fmla="*/ 1336 h 3212"/>
                                  <a:gd name="T90" fmla="*/ 1648 w 1814"/>
                                  <a:gd name="T91" fmla="*/ 1296 h 3212"/>
                                  <a:gd name="T92" fmla="*/ 1650 w 1814"/>
                                  <a:gd name="T93" fmla="*/ 1122 h 3212"/>
                                  <a:gd name="T94" fmla="*/ 1570 w 1814"/>
                                  <a:gd name="T95" fmla="*/ 1020 h 3212"/>
                                  <a:gd name="T96" fmla="*/ 1576 w 1814"/>
                                  <a:gd name="T97" fmla="*/ 934 h 3212"/>
                                  <a:gd name="T98" fmla="*/ 1518 w 1814"/>
                                  <a:gd name="T99" fmla="*/ 808 h 3212"/>
                                  <a:gd name="T100" fmla="*/ 1464 w 1814"/>
                                  <a:gd name="T101" fmla="*/ 690 h 3212"/>
                                  <a:gd name="T102" fmla="*/ 1402 w 1814"/>
                                  <a:gd name="T103" fmla="*/ 454 h 3212"/>
                                  <a:gd name="T104" fmla="*/ 1414 w 1814"/>
                                  <a:gd name="T105" fmla="*/ 314 h 3212"/>
                                  <a:gd name="T106" fmla="*/ 1396 w 1814"/>
                                  <a:gd name="T107" fmla="*/ 116 h 3212"/>
                                  <a:gd name="T108" fmla="*/ 1208 w 1814"/>
                                  <a:gd name="T109" fmla="*/ 164 h 3212"/>
                                  <a:gd name="T110" fmla="*/ 1042 w 1814"/>
                                  <a:gd name="T111" fmla="*/ 228 h 3212"/>
                                  <a:gd name="T112" fmla="*/ 1132 w 1814"/>
                                  <a:gd name="T113" fmla="*/ 74 h 3212"/>
                                  <a:gd name="T114" fmla="*/ 944 w 1814"/>
                                  <a:gd name="T115" fmla="*/ 96 h 3212"/>
                                  <a:gd name="T116" fmla="*/ 930 w 1814"/>
                                  <a:gd name="T117" fmla="*/ 24 h 3212"/>
                                  <a:gd name="T118" fmla="*/ 756 w 1814"/>
                                  <a:gd name="T119" fmla="*/ 84 h 3212"/>
                                  <a:gd name="T120" fmla="*/ 756 w 1814"/>
                                  <a:gd name="T121" fmla="*/ 146 h 32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14"/>
                                  <a:gd name="T184" fmla="*/ 0 h 3212"/>
                                  <a:gd name="T185" fmla="*/ 1814 w 1814"/>
                                  <a:gd name="T186" fmla="*/ 3212 h 321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14" h="3212">
                                    <a:moveTo>
                                      <a:pt x="770" y="282"/>
                                    </a:moveTo>
                                    <a:lnTo>
                                      <a:pt x="754" y="276"/>
                                    </a:lnTo>
                                    <a:lnTo>
                                      <a:pt x="742" y="258"/>
                                    </a:lnTo>
                                    <a:lnTo>
                                      <a:pt x="736" y="238"/>
                                    </a:lnTo>
                                    <a:lnTo>
                                      <a:pt x="700" y="208"/>
                                    </a:lnTo>
                                    <a:lnTo>
                                      <a:pt x="668" y="170"/>
                                    </a:lnTo>
                                    <a:lnTo>
                                      <a:pt x="654" y="176"/>
                                    </a:lnTo>
                                    <a:lnTo>
                                      <a:pt x="660" y="212"/>
                                    </a:lnTo>
                                    <a:lnTo>
                                      <a:pt x="672" y="246"/>
                                    </a:lnTo>
                                    <a:lnTo>
                                      <a:pt x="674" y="266"/>
                                    </a:lnTo>
                                    <a:lnTo>
                                      <a:pt x="664" y="278"/>
                                    </a:lnTo>
                                    <a:lnTo>
                                      <a:pt x="674" y="296"/>
                                    </a:lnTo>
                                    <a:lnTo>
                                      <a:pt x="662" y="294"/>
                                    </a:lnTo>
                                    <a:lnTo>
                                      <a:pt x="622" y="254"/>
                                    </a:lnTo>
                                    <a:lnTo>
                                      <a:pt x="590" y="294"/>
                                    </a:lnTo>
                                    <a:lnTo>
                                      <a:pt x="592" y="270"/>
                                    </a:lnTo>
                                    <a:lnTo>
                                      <a:pt x="604" y="230"/>
                                    </a:lnTo>
                                    <a:lnTo>
                                      <a:pt x="582" y="188"/>
                                    </a:lnTo>
                                    <a:lnTo>
                                      <a:pt x="572" y="216"/>
                                    </a:lnTo>
                                    <a:lnTo>
                                      <a:pt x="550" y="202"/>
                                    </a:lnTo>
                                    <a:lnTo>
                                      <a:pt x="522" y="212"/>
                                    </a:lnTo>
                                    <a:lnTo>
                                      <a:pt x="494" y="220"/>
                                    </a:lnTo>
                                    <a:lnTo>
                                      <a:pt x="488" y="232"/>
                                    </a:lnTo>
                                    <a:lnTo>
                                      <a:pt x="508" y="260"/>
                                    </a:lnTo>
                                    <a:lnTo>
                                      <a:pt x="512" y="278"/>
                                    </a:lnTo>
                                    <a:lnTo>
                                      <a:pt x="520" y="310"/>
                                    </a:lnTo>
                                    <a:lnTo>
                                      <a:pt x="524" y="324"/>
                                    </a:lnTo>
                                    <a:lnTo>
                                      <a:pt x="496" y="288"/>
                                    </a:lnTo>
                                    <a:lnTo>
                                      <a:pt x="488" y="262"/>
                                    </a:lnTo>
                                    <a:lnTo>
                                      <a:pt x="482" y="240"/>
                                    </a:lnTo>
                                    <a:lnTo>
                                      <a:pt x="466" y="232"/>
                                    </a:lnTo>
                                    <a:lnTo>
                                      <a:pt x="442" y="252"/>
                                    </a:lnTo>
                                    <a:lnTo>
                                      <a:pt x="436" y="276"/>
                                    </a:lnTo>
                                    <a:lnTo>
                                      <a:pt x="444" y="294"/>
                                    </a:lnTo>
                                    <a:lnTo>
                                      <a:pt x="432" y="308"/>
                                    </a:lnTo>
                                    <a:lnTo>
                                      <a:pt x="428" y="332"/>
                                    </a:lnTo>
                                    <a:lnTo>
                                      <a:pt x="428" y="344"/>
                                    </a:lnTo>
                                    <a:lnTo>
                                      <a:pt x="410" y="332"/>
                                    </a:lnTo>
                                    <a:lnTo>
                                      <a:pt x="396" y="320"/>
                                    </a:lnTo>
                                    <a:lnTo>
                                      <a:pt x="388" y="342"/>
                                    </a:lnTo>
                                    <a:lnTo>
                                      <a:pt x="388" y="372"/>
                                    </a:lnTo>
                                    <a:lnTo>
                                      <a:pt x="380" y="340"/>
                                    </a:lnTo>
                                    <a:lnTo>
                                      <a:pt x="376" y="328"/>
                                    </a:lnTo>
                                    <a:lnTo>
                                      <a:pt x="358" y="344"/>
                                    </a:lnTo>
                                    <a:lnTo>
                                      <a:pt x="342" y="356"/>
                                    </a:lnTo>
                                    <a:lnTo>
                                      <a:pt x="310" y="378"/>
                                    </a:lnTo>
                                    <a:lnTo>
                                      <a:pt x="282" y="396"/>
                                    </a:lnTo>
                                    <a:lnTo>
                                      <a:pt x="262" y="430"/>
                                    </a:lnTo>
                                    <a:lnTo>
                                      <a:pt x="274" y="446"/>
                                    </a:lnTo>
                                    <a:lnTo>
                                      <a:pt x="296" y="458"/>
                                    </a:lnTo>
                                    <a:lnTo>
                                      <a:pt x="308" y="452"/>
                                    </a:lnTo>
                                    <a:lnTo>
                                      <a:pt x="322" y="454"/>
                                    </a:lnTo>
                                    <a:lnTo>
                                      <a:pt x="310" y="474"/>
                                    </a:lnTo>
                                    <a:lnTo>
                                      <a:pt x="318" y="492"/>
                                    </a:lnTo>
                                    <a:lnTo>
                                      <a:pt x="294" y="496"/>
                                    </a:lnTo>
                                    <a:lnTo>
                                      <a:pt x="298" y="522"/>
                                    </a:lnTo>
                                    <a:lnTo>
                                      <a:pt x="276" y="544"/>
                                    </a:lnTo>
                                    <a:lnTo>
                                      <a:pt x="250" y="566"/>
                                    </a:lnTo>
                                    <a:lnTo>
                                      <a:pt x="230" y="574"/>
                                    </a:lnTo>
                                    <a:lnTo>
                                      <a:pt x="206" y="562"/>
                                    </a:lnTo>
                                    <a:lnTo>
                                      <a:pt x="174" y="564"/>
                                    </a:lnTo>
                                    <a:lnTo>
                                      <a:pt x="150" y="570"/>
                                    </a:lnTo>
                                    <a:lnTo>
                                      <a:pt x="108" y="574"/>
                                    </a:lnTo>
                                    <a:lnTo>
                                      <a:pt x="94" y="592"/>
                                    </a:lnTo>
                                    <a:lnTo>
                                      <a:pt x="74" y="588"/>
                                    </a:lnTo>
                                    <a:lnTo>
                                      <a:pt x="48" y="588"/>
                                    </a:lnTo>
                                    <a:lnTo>
                                      <a:pt x="34" y="600"/>
                                    </a:lnTo>
                                    <a:lnTo>
                                      <a:pt x="40" y="612"/>
                                    </a:lnTo>
                                    <a:lnTo>
                                      <a:pt x="22" y="628"/>
                                    </a:lnTo>
                                    <a:lnTo>
                                      <a:pt x="22" y="644"/>
                                    </a:lnTo>
                                    <a:lnTo>
                                      <a:pt x="32" y="656"/>
                                    </a:lnTo>
                                    <a:lnTo>
                                      <a:pt x="32" y="668"/>
                                    </a:lnTo>
                                    <a:lnTo>
                                      <a:pt x="40" y="678"/>
                                    </a:lnTo>
                                    <a:lnTo>
                                      <a:pt x="40" y="692"/>
                                    </a:lnTo>
                                    <a:lnTo>
                                      <a:pt x="62" y="700"/>
                                    </a:lnTo>
                                    <a:lnTo>
                                      <a:pt x="78" y="696"/>
                                    </a:lnTo>
                                    <a:lnTo>
                                      <a:pt x="64" y="716"/>
                                    </a:lnTo>
                                    <a:lnTo>
                                      <a:pt x="86" y="720"/>
                                    </a:lnTo>
                                    <a:lnTo>
                                      <a:pt x="66" y="738"/>
                                    </a:lnTo>
                                    <a:lnTo>
                                      <a:pt x="88" y="756"/>
                                    </a:lnTo>
                                    <a:lnTo>
                                      <a:pt x="112" y="738"/>
                                    </a:lnTo>
                                    <a:lnTo>
                                      <a:pt x="120" y="764"/>
                                    </a:lnTo>
                                    <a:lnTo>
                                      <a:pt x="140" y="770"/>
                                    </a:lnTo>
                                    <a:lnTo>
                                      <a:pt x="160" y="756"/>
                                    </a:lnTo>
                                    <a:lnTo>
                                      <a:pt x="174" y="772"/>
                                    </a:lnTo>
                                    <a:lnTo>
                                      <a:pt x="174" y="792"/>
                                    </a:lnTo>
                                    <a:lnTo>
                                      <a:pt x="152" y="794"/>
                                    </a:lnTo>
                                    <a:lnTo>
                                      <a:pt x="152" y="808"/>
                                    </a:lnTo>
                                    <a:lnTo>
                                      <a:pt x="134" y="788"/>
                                    </a:lnTo>
                                    <a:lnTo>
                                      <a:pt x="110" y="778"/>
                                    </a:lnTo>
                                    <a:lnTo>
                                      <a:pt x="82" y="788"/>
                                    </a:lnTo>
                                    <a:lnTo>
                                      <a:pt x="110" y="810"/>
                                    </a:lnTo>
                                    <a:lnTo>
                                      <a:pt x="152" y="822"/>
                                    </a:lnTo>
                                    <a:lnTo>
                                      <a:pt x="122" y="816"/>
                                    </a:lnTo>
                                    <a:lnTo>
                                      <a:pt x="72" y="788"/>
                                    </a:lnTo>
                                    <a:lnTo>
                                      <a:pt x="44" y="776"/>
                                    </a:lnTo>
                                    <a:lnTo>
                                      <a:pt x="26" y="786"/>
                                    </a:lnTo>
                                    <a:lnTo>
                                      <a:pt x="8" y="778"/>
                                    </a:lnTo>
                                    <a:lnTo>
                                      <a:pt x="0" y="796"/>
                                    </a:lnTo>
                                    <a:lnTo>
                                      <a:pt x="8" y="822"/>
                                    </a:lnTo>
                                    <a:lnTo>
                                      <a:pt x="28" y="822"/>
                                    </a:lnTo>
                                    <a:lnTo>
                                      <a:pt x="44" y="814"/>
                                    </a:lnTo>
                                    <a:lnTo>
                                      <a:pt x="32" y="840"/>
                                    </a:lnTo>
                                    <a:lnTo>
                                      <a:pt x="58" y="868"/>
                                    </a:lnTo>
                                    <a:lnTo>
                                      <a:pt x="74" y="878"/>
                                    </a:lnTo>
                                    <a:lnTo>
                                      <a:pt x="34" y="880"/>
                                    </a:lnTo>
                                    <a:lnTo>
                                      <a:pt x="22" y="890"/>
                                    </a:lnTo>
                                    <a:lnTo>
                                      <a:pt x="40" y="944"/>
                                    </a:lnTo>
                                    <a:lnTo>
                                      <a:pt x="82" y="974"/>
                                    </a:lnTo>
                                    <a:lnTo>
                                      <a:pt x="88" y="940"/>
                                    </a:lnTo>
                                    <a:lnTo>
                                      <a:pt x="98" y="960"/>
                                    </a:lnTo>
                                    <a:lnTo>
                                      <a:pt x="124" y="946"/>
                                    </a:lnTo>
                                    <a:lnTo>
                                      <a:pt x="128" y="958"/>
                                    </a:lnTo>
                                    <a:lnTo>
                                      <a:pt x="118" y="974"/>
                                    </a:lnTo>
                                    <a:lnTo>
                                      <a:pt x="126" y="986"/>
                                    </a:lnTo>
                                    <a:lnTo>
                                      <a:pt x="144" y="974"/>
                                    </a:lnTo>
                                    <a:lnTo>
                                      <a:pt x="166" y="972"/>
                                    </a:lnTo>
                                    <a:lnTo>
                                      <a:pt x="176" y="956"/>
                                    </a:lnTo>
                                    <a:lnTo>
                                      <a:pt x="182" y="978"/>
                                    </a:lnTo>
                                    <a:lnTo>
                                      <a:pt x="198" y="978"/>
                                    </a:lnTo>
                                    <a:lnTo>
                                      <a:pt x="206" y="960"/>
                                    </a:lnTo>
                                    <a:lnTo>
                                      <a:pt x="222" y="970"/>
                                    </a:lnTo>
                                    <a:lnTo>
                                      <a:pt x="222" y="986"/>
                                    </a:lnTo>
                                    <a:lnTo>
                                      <a:pt x="240" y="988"/>
                                    </a:lnTo>
                                    <a:lnTo>
                                      <a:pt x="262" y="1000"/>
                                    </a:lnTo>
                                    <a:lnTo>
                                      <a:pt x="272" y="1010"/>
                                    </a:lnTo>
                                    <a:lnTo>
                                      <a:pt x="276" y="1028"/>
                                    </a:lnTo>
                                    <a:lnTo>
                                      <a:pt x="296" y="1032"/>
                                    </a:lnTo>
                                    <a:lnTo>
                                      <a:pt x="312" y="1058"/>
                                    </a:lnTo>
                                    <a:lnTo>
                                      <a:pt x="326" y="1070"/>
                                    </a:lnTo>
                                    <a:lnTo>
                                      <a:pt x="336" y="1086"/>
                                    </a:lnTo>
                                    <a:lnTo>
                                      <a:pt x="344" y="1096"/>
                                    </a:lnTo>
                                    <a:lnTo>
                                      <a:pt x="342" y="1112"/>
                                    </a:lnTo>
                                    <a:lnTo>
                                      <a:pt x="326" y="1122"/>
                                    </a:lnTo>
                                    <a:lnTo>
                                      <a:pt x="334" y="1146"/>
                                    </a:lnTo>
                                    <a:lnTo>
                                      <a:pt x="338" y="1170"/>
                                    </a:lnTo>
                                    <a:lnTo>
                                      <a:pt x="352" y="1178"/>
                                    </a:lnTo>
                                    <a:lnTo>
                                      <a:pt x="368" y="1206"/>
                                    </a:lnTo>
                                    <a:lnTo>
                                      <a:pt x="362" y="1220"/>
                                    </a:lnTo>
                                    <a:lnTo>
                                      <a:pt x="376" y="1236"/>
                                    </a:lnTo>
                                    <a:lnTo>
                                      <a:pt x="388" y="1272"/>
                                    </a:lnTo>
                                    <a:lnTo>
                                      <a:pt x="378" y="1286"/>
                                    </a:lnTo>
                                    <a:lnTo>
                                      <a:pt x="372" y="1302"/>
                                    </a:lnTo>
                                    <a:lnTo>
                                      <a:pt x="380" y="1320"/>
                                    </a:lnTo>
                                    <a:lnTo>
                                      <a:pt x="392" y="1336"/>
                                    </a:lnTo>
                                    <a:lnTo>
                                      <a:pt x="386" y="1366"/>
                                    </a:lnTo>
                                    <a:lnTo>
                                      <a:pt x="394" y="1392"/>
                                    </a:lnTo>
                                    <a:lnTo>
                                      <a:pt x="396" y="1416"/>
                                    </a:lnTo>
                                    <a:lnTo>
                                      <a:pt x="380" y="1442"/>
                                    </a:lnTo>
                                    <a:lnTo>
                                      <a:pt x="384" y="1460"/>
                                    </a:lnTo>
                                    <a:lnTo>
                                      <a:pt x="398" y="1464"/>
                                    </a:lnTo>
                                    <a:lnTo>
                                      <a:pt x="406" y="1486"/>
                                    </a:lnTo>
                                    <a:lnTo>
                                      <a:pt x="412" y="1504"/>
                                    </a:lnTo>
                                    <a:lnTo>
                                      <a:pt x="418" y="1522"/>
                                    </a:lnTo>
                                    <a:lnTo>
                                      <a:pt x="404" y="1534"/>
                                    </a:lnTo>
                                    <a:lnTo>
                                      <a:pt x="384" y="1528"/>
                                    </a:lnTo>
                                    <a:lnTo>
                                      <a:pt x="368" y="1532"/>
                                    </a:lnTo>
                                    <a:lnTo>
                                      <a:pt x="384" y="1544"/>
                                    </a:lnTo>
                                    <a:lnTo>
                                      <a:pt x="384" y="1558"/>
                                    </a:lnTo>
                                    <a:lnTo>
                                      <a:pt x="362" y="1562"/>
                                    </a:lnTo>
                                    <a:lnTo>
                                      <a:pt x="368" y="1576"/>
                                    </a:lnTo>
                                    <a:lnTo>
                                      <a:pt x="350" y="1592"/>
                                    </a:lnTo>
                                    <a:lnTo>
                                      <a:pt x="356" y="1606"/>
                                    </a:lnTo>
                                    <a:lnTo>
                                      <a:pt x="384" y="1602"/>
                                    </a:lnTo>
                                    <a:lnTo>
                                      <a:pt x="410" y="1570"/>
                                    </a:lnTo>
                                    <a:lnTo>
                                      <a:pt x="372" y="1616"/>
                                    </a:lnTo>
                                    <a:lnTo>
                                      <a:pt x="340" y="1624"/>
                                    </a:lnTo>
                                    <a:lnTo>
                                      <a:pt x="338" y="1650"/>
                                    </a:lnTo>
                                    <a:lnTo>
                                      <a:pt x="346" y="1666"/>
                                    </a:lnTo>
                                    <a:lnTo>
                                      <a:pt x="360" y="1666"/>
                                    </a:lnTo>
                                    <a:lnTo>
                                      <a:pt x="378" y="1684"/>
                                    </a:lnTo>
                                    <a:lnTo>
                                      <a:pt x="404" y="1676"/>
                                    </a:lnTo>
                                    <a:lnTo>
                                      <a:pt x="418" y="1664"/>
                                    </a:lnTo>
                                    <a:lnTo>
                                      <a:pt x="412" y="1644"/>
                                    </a:lnTo>
                                    <a:lnTo>
                                      <a:pt x="440" y="1630"/>
                                    </a:lnTo>
                                    <a:lnTo>
                                      <a:pt x="434" y="1572"/>
                                    </a:lnTo>
                                    <a:lnTo>
                                      <a:pt x="446" y="1614"/>
                                    </a:lnTo>
                                    <a:lnTo>
                                      <a:pt x="448" y="1632"/>
                                    </a:lnTo>
                                    <a:lnTo>
                                      <a:pt x="460" y="1614"/>
                                    </a:lnTo>
                                    <a:lnTo>
                                      <a:pt x="454" y="1642"/>
                                    </a:lnTo>
                                    <a:lnTo>
                                      <a:pt x="468" y="1648"/>
                                    </a:lnTo>
                                    <a:lnTo>
                                      <a:pt x="514" y="1650"/>
                                    </a:lnTo>
                                    <a:lnTo>
                                      <a:pt x="486" y="1664"/>
                                    </a:lnTo>
                                    <a:lnTo>
                                      <a:pt x="468" y="1662"/>
                                    </a:lnTo>
                                    <a:lnTo>
                                      <a:pt x="456" y="1680"/>
                                    </a:lnTo>
                                    <a:lnTo>
                                      <a:pt x="482" y="1684"/>
                                    </a:lnTo>
                                    <a:lnTo>
                                      <a:pt x="502" y="1674"/>
                                    </a:lnTo>
                                    <a:lnTo>
                                      <a:pt x="516" y="1682"/>
                                    </a:lnTo>
                                    <a:lnTo>
                                      <a:pt x="482" y="1694"/>
                                    </a:lnTo>
                                    <a:lnTo>
                                      <a:pt x="508" y="1700"/>
                                    </a:lnTo>
                                    <a:lnTo>
                                      <a:pt x="490" y="1716"/>
                                    </a:lnTo>
                                    <a:lnTo>
                                      <a:pt x="510" y="1714"/>
                                    </a:lnTo>
                                    <a:lnTo>
                                      <a:pt x="494" y="1726"/>
                                    </a:lnTo>
                                    <a:lnTo>
                                      <a:pt x="514" y="1734"/>
                                    </a:lnTo>
                                    <a:lnTo>
                                      <a:pt x="526" y="1752"/>
                                    </a:lnTo>
                                    <a:lnTo>
                                      <a:pt x="500" y="1742"/>
                                    </a:lnTo>
                                    <a:lnTo>
                                      <a:pt x="510" y="1766"/>
                                    </a:lnTo>
                                    <a:lnTo>
                                      <a:pt x="530" y="1768"/>
                                    </a:lnTo>
                                    <a:lnTo>
                                      <a:pt x="524" y="1786"/>
                                    </a:lnTo>
                                    <a:lnTo>
                                      <a:pt x="538" y="1782"/>
                                    </a:lnTo>
                                    <a:lnTo>
                                      <a:pt x="526" y="1798"/>
                                    </a:lnTo>
                                    <a:lnTo>
                                      <a:pt x="548" y="1818"/>
                                    </a:lnTo>
                                    <a:lnTo>
                                      <a:pt x="538" y="1840"/>
                                    </a:lnTo>
                                    <a:lnTo>
                                      <a:pt x="504" y="1826"/>
                                    </a:lnTo>
                                    <a:lnTo>
                                      <a:pt x="484" y="1806"/>
                                    </a:lnTo>
                                    <a:lnTo>
                                      <a:pt x="464" y="1780"/>
                                    </a:lnTo>
                                    <a:lnTo>
                                      <a:pt x="442" y="1770"/>
                                    </a:lnTo>
                                    <a:lnTo>
                                      <a:pt x="424" y="1772"/>
                                    </a:lnTo>
                                    <a:lnTo>
                                      <a:pt x="406" y="1764"/>
                                    </a:lnTo>
                                    <a:lnTo>
                                      <a:pt x="386" y="1760"/>
                                    </a:lnTo>
                                    <a:lnTo>
                                      <a:pt x="372" y="1772"/>
                                    </a:lnTo>
                                    <a:lnTo>
                                      <a:pt x="382" y="1796"/>
                                    </a:lnTo>
                                    <a:lnTo>
                                      <a:pt x="386" y="1816"/>
                                    </a:lnTo>
                                    <a:lnTo>
                                      <a:pt x="414" y="1818"/>
                                    </a:lnTo>
                                    <a:lnTo>
                                      <a:pt x="434" y="1826"/>
                                    </a:lnTo>
                                    <a:lnTo>
                                      <a:pt x="450" y="1856"/>
                                    </a:lnTo>
                                    <a:lnTo>
                                      <a:pt x="480" y="1872"/>
                                    </a:lnTo>
                                    <a:lnTo>
                                      <a:pt x="518" y="1866"/>
                                    </a:lnTo>
                                    <a:lnTo>
                                      <a:pt x="564" y="1878"/>
                                    </a:lnTo>
                                    <a:lnTo>
                                      <a:pt x="546" y="1890"/>
                                    </a:lnTo>
                                    <a:lnTo>
                                      <a:pt x="546" y="1912"/>
                                    </a:lnTo>
                                    <a:lnTo>
                                      <a:pt x="516" y="1898"/>
                                    </a:lnTo>
                                    <a:lnTo>
                                      <a:pt x="498" y="1918"/>
                                    </a:lnTo>
                                    <a:lnTo>
                                      <a:pt x="504" y="1936"/>
                                    </a:lnTo>
                                    <a:lnTo>
                                      <a:pt x="526" y="1916"/>
                                    </a:lnTo>
                                    <a:lnTo>
                                      <a:pt x="516" y="1940"/>
                                    </a:lnTo>
                                    <a:lnTo>
                                      <a:pt x="534" y="1938"/>
                                    </a:lnTo>
                                    <a:lnTo>
                                      <a:pt x="548" y="1948"/>
                                    </a:lnTo>
                                    <a:lnTo>
                                      <a:pt x="518" y="1956"/>
                                    </a:lnTo>
                                    <a:lnTo>
                                      <a:pt x="514" y="1978"/>
                                    </a:lnTo>
                                    <a:lnTo>
                                      <a:pt x="538" y="1986"/>
                                    </a:lnTo>
                                    <a:lnTo>
                                      <a:pt x="548" y="1998"/>
                                    </a:lnTo>
                                    <a:lnTo>
                                      <a:pt x="552" y="2014"/>
                                    </a:lnTo>
                                    <a:lnTo>
                                      <a:pt x="528" y="2020"/>
                                    </a:lnTo>
                                    <a:lnTo>
                                      <a:pt x="508" y="2000"/>
                                    </a:lnTo>
                                    <a:lnTo>
                                      <a:pt x="494" y="2016"/>
                                    </a:lnTo>
                                    <a:lnTo>
                                      <a:pt x="500" y="2038"/>
                                    </a:lnTo>
                                    <a:lnTo>
                                      <a:pt x="508" y="2044"/>
                                    </a:lnTo>
                                    <a:lnTo>
                                      <a:pt x="502" y="2068"/>
                                    </a:lnTo>
                                    <a:lnTo>
                                      <a:pt x="480" y="2072"/>
                                    </a:lnTo>
                                    <a:lnTo>
                                      <a:pt x="454" y="2068"/>
                                    </a:lnTo>
                                    <a:lnTo>
                                      <a:pt x="432" y="2076"/>
                                    </a:lnTo>
                                    <a:lnTo>
                                      <a:pt x="406" y="2076"/>
                                    </a:lnTo>
                                    <a:lnTo>
                                      <a:pt x="390" y="2088"/>
                                    </a:lnTo>
                                    <a:lnTo>
                                      <a:pt x="418" y="2102"/>
                                    </a:lnTo>
                                    <a:lnTo>
                                      <a:pt x="426" y="2120"/>
                                    </a:lnTo>
                                    <a:lnTo>
                                      <a:pt x="444" y="2102"/>
                                    </a:lnTo>
                                    <a:lnTo>
                                      <a:pt x="472" y="2100"/>
                                    </a:lnTo>
                                    <a:lnTo>
                                      <a:pt x="500" y="2088"/>
                                    </a:lnTo>
                                    <a:lnTo>
                                      <a:pt x="490" y="2112"/>
                                    </a:lnTo>
                                    <a:lnTo>
                                      <a:pt x="494" y="2130"/>
                                    </a:lnTo>
                                    <a:lnTo>
                                      <a:pt x="528" y="2156"/>
                                    </a:lnTo>
                                    <a:lnTo>
                                      <a:pt x="522" y="2176"/>
                                    </a:lnTo>
                                    <a:lnTo>
                                      <a:pt x="490" y="2180"/>
                                    </a:lnTo>
                                    <a:lnTo>
                                      <a:pt x="524" y="2220"/>
                                    </a:lnTo>
                                    <a:lnTo>
                                      <a:pt x="490" y="2196"/>
                                    </a:lnTo>
                                    <a:lnTo>
                                      <a:pt x="450" y="2194"/>
                                    </a:lnTo>
                                    <a:lnTo>
                                      <a:pt x="420" y="2170"/>
                                    </a:lnTo>
                                    <a:lnTo>
                                      <a:pt x="382" y="2188"/>
                                    </a:lnTo>
                                    <a:lnTo>
                                      <a:pt x="350" y="2212"/>
                                    </a:lnTo>
                                    <a:lnTo>
                                      <a:pt x="348" y="2232"/>
                                    </a:lnTo>
                                    <a:lnTo>
                                      <a:pt x="362" y="2230"/>
                                    </a:lnTo>
                                    <a:lnTo>
                                      <a:pt x="378" y="2228"/>
                                    </a:lnTo>
                                    <a:lnTo>
                                      <a:pt x="396" y="2224"/>
                                    </a:lnTo>
                                    <a:lnTo>
                                      <a:pt x="426" y="2216"/>
                                    </a:lnTo>
                                    <a:lnTo>
                                      <a:pt x="464" y="2222"/>
                                    </a:lnTo>
                                    <a:lnTo>
                                      <a:pt x="476" y="2252"/>
                                    </a:lnTo>
                                    <a:lnTo>
                                      <a:pt x="456" y="2232"/>
                                    </a:lnTo>
                                    <a:lnTo>
                                      <a:pt x="426" y="2226"/>
                                    </a:lnTo>
                                    <a:lnTo>
                                      <a:pt x="386" y="2236"/>
                                    </a:lnTo>
                                    <a:lnTo>
                                      <a:pt x="366" y="2238"/>
                                    </a:lnTo>
                                    <a:lnTo>
                                      <a:pt x="344" y="2252"/>
                                    </a:lnTo>
                                    <a:lnTo>
                                      <a:pt x="352" y="2274"/>
                                    </a:lnTo>
                                    <a:lnTo>
                                      <a:pt x="366" y="2288"/>
                                    </a:lnTo>
                                    <a:lnTo>
                                      <a:pt x="390" y="2286"/>
                                    </a:lnTo>
                                    <a:lnTo>
                                      <a:pt x="402" y="2300"/>
                                    </a:lnTo>
                                    <a:lnTo>
                                      <a:pt x="376" y="2302"/>
                                    </a:lnTo>
                                    <a:lnTo>
                                      <a:pt x="364" y="2316"/>
                                    </a:lnTo>
                                    <a:lnTo>
                                      <a:pt x="398" y="2326"/>
                                    </a:lnTo>
                                    <a:lnTo>
                                      <a:pt x="388" y="2334"/>
                                    </a:lnTo>
                                    <a:lnTo>
                                      <a:pt x="350" y="2324"/>
                                    </a:lnTo>
                                    <a:lnTo>
                                      <a:pt x="338" y="2348"/>
                                    </a:lnTo>
                                    <a:lnTo>
                                      <a:pt x="344" y="2358"/>
                                    </a:lnTo>
                                    <a:lnTo>
                                      <a:pt x="330" y="2376"/>
                                    </a:lnTo>
                                    <a:lnTo>
                                      <a:pt x="356" y="2384"/>
                                    </a:lnTo>
                                    <a:lnTo>
                                      <a:pt x="374" y="2364"/>
                                    </a:lnTo>
                                    <a:lnTo>
                                      <a:pt x="416" y="2324"/>
                                    </a:lnTo>
                                    <a:lnTo>
                                      <a:pt x="450" y="2298"/>
                                    </a:lnTo>
                                    <a:lnTo>
                                      <a:pt x="514" y="2268"/>
                                    </a:lnTo>
                                    <a:lnTo>
                                      <a:pt x="492" y="2298"/>
                                    </a:lnTo>
                                    <a:lnTo>
                                      <a:pt x="478" y="2302"/>
                                    </a:lnTo>
                                    <a:lnTo>
                                      <a:pt x="456" y="2312"/>
                                    </a:lnTo>
                                    <a:lnTo>
                                      <a:pt x="414" y="2346"/>
                                    </a:lnTo>
                                    <a:lnTo>
                                      <a:pt x="344" y="2392"/>
                                    </a:lnTo>
                                    <a:lnTo>
                                      <a:pt x="360" y="2400"/>
                                    </a:lnTo>
                                    <a:lnTo>
                                      <a:pt x="400" y="2408"/>
                                    </a:lnTo>
                                    <a:lnTo>
                                      <a:pt x="436" y="2404"/>
                                    </a:lnTo>
                                    <a:lnTo>
                                      <a:pt x="402" y="2420"/>
                                    </a:lnTo>
                                    <a:lnTo>
                                      <a:pt x="362" y="2410"/>
                                    </a:lnTo>
                                    <a:lnTo>
                                      <a:pt x="362" y="2440"/>
                                    </a:lnTo>
                                    <a:lnTo>
                                      <a:pt x="370" y="2450"/>
                                    </a:lnTo>
                                    <a:lnTo>
                                      <a:pt x="378" y="2466"/>
                                    </a:lnTo>
                                    <a:lnTo>
                                      <a:pt x="392" y="2476"/>
                                    </a:lnTo>
                                    <a:lnTo>
                                      <a:pt x="414" y="2454"/>
                                    </a:lnTo>
                                    <a:lnTo>
                                      <a:pt x="430" y="2436"/>
                                    </a:lnTo>
                                    <a:lnTo>
                                      <a:pt x="466" y="2434"/>
                                    </a:lnTo>
                                    <a:lnTo>
                                      <a:pt x="488" y="2446"/>
                                    </a:lnTo>
                                    <a:lnTo>
                                      <a:pt x="450" y="2440"/>
                                    </a:lnTo>
                                    <a:lnTo>
                                      <a:pt x="428" y="2448"/>
                                    </a:lnTo>
                                    <a:lnTo>
                                      <a:pt x="404" y="2470"/>
                                    </a:lnTo>
                                    <a:lnTo>
                                      <a:pt x="392" y="2490"/>
                                    </a:lnTo>
                                    <a:lnTo>
                                      <a:pt x="384" y="2508"/>
                                    </a:lnTo>
                                    <a:lnTo>
                                      <a:pt x="402" y="2510"/>
                                    </a:lnTo>
                                    <a:lnTo>
                                      <a:pt x="394" y="2528"/>
                                    </a:lnTo>
                                    <a:lnTo>
                                      <a:pt x="394" y="2546"/>
                                    </a:lnTo>
                                    <a:lnTo>
                                      <a:pt x="402" y="2552"/>
                                    </a:lnTo>
                                    <a:lnTo>
                                      <a:pt x="426" y="2544"/>
                                    </a:lnTo>
                                    <a:lnTo>
                                      <a:pt x="444" y="2542"/>
                                    </a:lnTo>
                                    <a:lnTo>
                                      <a:pt x="426" y="2562"/>
                                    </a:lnTo>
                                    <a:lnTo>
                                      <a:pt x="394" y="2580"/>
                                    </a:lnTo>
                                    <a:lnTo>
                                      <a:pt x="396" y="2610"/>
                                    </a:lnTo>
                                    <a:lnTo>
                                      <a:pt x="394" y="2640"/>
                                    </a:lnTo>
                                    <a:lnTo>
                                      <a:pt x="414" y="2644"/>
                                    </a:lnTo>
                                    <a:lnTo>
                                      <a:pt x="432" y="2622"/>
                                    </a:lnTo>
                                    <a:lnTo>
                                      <a:pt x="458" y="2610"/>
                                    </a:lnTo>
                                    <a:lnTo>
                                      <a:pt x="424" y="2612"/>
                                    </a:lnTo>
                                    <a:lnTo>
                                      <a:pt x="444" y="2606"/>
                                    </a:lnTo>
                                    <a:lnTo>
                                      <a:pt x="472" y="2580"/>
                                    </a:lnTo>
                                    <a:lnTo>
                                      <a:pt x="436" y="2588"/>
                                    </a:lnTo>
                                    <a:lnTo>
                                      <a:pt x="470" y="2562"/>
                                    </a:lnTo>
                                    <a:lnTo>
                                      <a:pt x="468" y="2538"/>
                                    </a:lnTo>
                                    <a:lnTo>
                                      <a:pt x="476" y="2510"/>
                                    </a:lnTo>
                                    <a:lnTo>
                                      <a:pt x="478" y="2564"/>
                                    </a:lnTo>
                                    <a:lnTo>
                                      <a:pt x="482" y="2590"/>
                                    </a:lnTo>
                                    <a:lnTo>
                                      <a:pt x="520" y="2568"/>
                                    </a:lnTo>
                                    <a:lnTo>
                                      <a:pt x="494" y="2598"/>
                                    </a:lnTo>
                                    <a:lnTo>
                                      <a:pt x="516" y="2608"/>
                                    </a:lnTo>
                                    <a:lnTo>
                                      <a:pt x="532" y="2630"/>
                                    </a:lnTo>
                                    <a:lnTo>
                                      <a:pt x="504" y="2612"/>
                                    </a:lnTo>
                                    <a:lnTo>
                                      <a:pt x="470" y="2614"/>
                                    </a:lnTo>
                                    <a:lnTo>
                                      <a:pt x="444" y="2634"/>
                                    </a:lnTo>
                                    <a:lnTo>
                                      <a:pt x="436" y="2662"/>
                                    </a:lnTo>
                                    <a:lnTo>
                                      <a:pt x="462" y="2648"/>
                                    </a:lnTo>
                                    <a:lnTo>
                                      <a:pt x="490" y="2636"/>
                                    </a:lnTo>
                                    <a:lnTo>
                                      <a:pt x="504" y="2650"/>
                                    </a:lnTo>
                                    <a:lnTo>
                                      <a:pt x="506" y="2670"/>
                                    </a:lnTo>
                                    <a:lnTo>
                                      <a:pt x="490" y="2654"/>
                                    </a:lnTo>
                                    <a:lnTo>
                                      <a:pt x="470" y="2658"/>
                                    </a:lnTo>
                                    <a:lnTo>
                                      <a:pt x="420" y="2672"/>
                                    </a:lnTo>
                                    <a:lnTo>
                                      <a:pt x="422" y="2686"/>
                                    </a:lnTo>
                                    <a:lnTo>
                                      <a:pt x="428" y="2700"/>
                                    </a:lnTo>
                                    <a:lnTo>
                                      <a:pt x="418" y="2726"/>
                                    </a:lnTo>
                                    <a:lnTo>
                                      <a:pt x="444" y="2722"/>
                                    </a:lnTo>
                                    <a:lnTo>
                                      <a:pt x="424" y="2748"/>
                                    </a:lnTo>
                                    <a:lnTo>
                                      <a:pt x="434" y="2760"/>
                                    </a:lnTo>
                                    <a:lnTo>
                                      <a:pt x="450" y="2742"/>
                                    </a:lnTo>
                                    <a:lnTo>
                                      <a:pt x="466" y="2740"/>
                                    </a:lnTo>
                                    <a:lnTo>
                                      <a:pt x="436" y="2780"/>
                                    </a:lnTo>
                                    <a:lnTo>
                                      <a:pt x="458" y="2780"/>
                                    </a:lnTo>
                                    <a:lnTo>
                                      <a:pt x="484" y="2784"/>
                                    </a:lnTo>
                                    <a:lnTo>
                                      <a:pt x="442" y="2786"/>
                                    </a:lnTo>
                                    <a:lnTo>
                                      <a:pt x="454" y="2802"/>
                                    </a:lnTo>
                                    <a:lnTo>
                                      <a:pt x="478" y="2808"/>
                                    </a:lnTo>
                                    <a:lnTo>
                                      <a:pt x="476" y="2830"/>
                                    </a:lnTo>
                                    <a:lnTo>
                                      <a:pt x="504" y="2816"/>
                                    </a:lnTo>
                                    <a:lnTo>
                                      <a:pt x="494" y="2838"/>
                                    </a:lnTo>
                                    <a:lnTo>
                                      <a:pt x="476" y="2844"/>
                                    </a:lnTo>
                                    <a:lnTo>
                                      <a:pt x="466" y="2874"/>
                                    </a:lnTo>
                                    <a:lnTo>
                                      <a:pt x="490" y="2896"/>
                                    </a:lnTo>
                                    <a:lnTo>
                                      <a:pt x="510" y="2906"/>
                                    </a:lnTo>
                                    <a:lnTo>
                                      <a:pt x="528" y="2920"/>
                                    </a:lnTo>
                                    <a:lnTo>
                                      <a:pt x="510" y="2938"/>
                                    </a:lnTo>
                                    <a:lnTo>
                                      <a:pt x="530" y="2946"/>
                                    </a:lnTo>
                                    <a:lnTo>
                                      <a:pt x="544" y="2942"/>
                                    </a:lnTo>
                                    <a:lnTo>
                                      <a:pt x="546" y="2954"/>
                                    </a:lnTo>
                                    <a:lnTo>
                                      <a:pt x="524" y="2958"/>
                                    </a:lnTo>
                                    <a:lnTo>
                                      <a:pt x="528" y="2972"/>
                                    </a:lnTo>
                                    <a:lnTo>
                                      <a:pt x="558" y="2966"/>
                                    </a:lnTo>
                                    <a:lnTo>
                                      <a:pt x="534" y="2986"/>
                                    </a:lnTo>
                                    <a:lnTo>
                                      <a:pt x="552" y="2994"/>
                                    </a:lnTo>
                                    <a:lnTo>
                                      <a:pt x="572" y="2998"/>
                                    </a:lnTo>
                                    <a:lnTo>
                                      <a:pt x="588" y="3008"/>
                                    </a:lnTo>
                                    <a:lnTo>
                                      <a:pt x="588" y="3032"/>
                                    </a:lnTo>
                                    <a:lnTo>
                                      <a:pt x="606" y="3038"/>
                                    </a:lnTo>
                                    <a:lnTo>
                                      <a:pt x="596" y="3060"/>
                                    </a:lnTo>
                                    <a:lnTo>
                                      <a:pt x="614" y="3066"/>
                                    </a:lnTo>
                                    <a:lnTo>
                                      <a:pt x="618" y="3080"/>
                                    </a:lnTo>
                                    <a:lnTo>
                                      <a:pt x="616" y="3092"/>
                                    </a:lnTo>
                                    <a:lnTo>
                                      <a:pt x="630" y="3098"/>
                                    </a:lnTo>
                                    <a:lnTo>
                                      <a:pt x="640" y="3090"/>
                                    </a:lnTo>
                                    <a:lnTo>
                                      <a:pt x="660" y="3092"/>
                                    </a:lnTo>
                                    <a:lnTo>
                                      <a:pt x="668" y="3098"/>
                                    </a:lnTo>
                                    <a:lnTo>
                                      <a:pt x="694" y="3094"/>
                                    </a:lnTo>
                                    <a:lnTo>
                                      <a:pt x="710" y="3076"/>
                                    </a:lnTo>
                                    <a:lnTo>
                                      <a:pt x="726" y="3074"/>
                                    </a:lnTo>
                                    <a:lnTo>
                                      <a:pt x="736" y="3054"/>
                                    </a:lnTo>
                                    <a:lnTo>
                                      <a:pt x="750" y="3042"/>
                                    </a:lnTo>
                                    <a:lnTo>
                                      <a:pt x="750" y="3078"/>
                                    </a:lnTo>
                                    <a:lnTo>
                                      <a:pt x="774" y="3060"/>
                                    </a:lnTo>
                                    <a:lnTo>
                                      <a:pt x="778" y="3072"/>
                                    </a:lnTo>
                                    <a:lnTo>
                                      <a:pt x="756" y="3096"/>
                                    </a:lnTo>
                                    <a:lnTo>
                                      <a:pt x="730" y="3116"/>
                                    </a:lnTo>
                                    <a:lnTo>
                                      <a:pt x="784" y="3094"/>
                                    </a:lnTo>
                                    <a:lnTo>
                                      <a:pt x="736" y="3130"/>
                                    </a:lnTo>
                                    <a:lnTo>
                                      <a:pt x="760" y="3148"/>
                                    </a:lnTo>
                                    <a:lnTo>
                                      <a:pt x="776" y="3128"/>
                                    </a:lnTo>
                                    <a:lnTo>
                                      <a:pt x="770" y="3150"/>
                                    </a:lnTo>
                                    <a:lnTo>
                                      <a:pt x="786" y="3160"/>
                                    </a:lnTo>
                                    <a:lnTo>
                                      <a:pt x="820" y="3130"/>
                                    </a:lnTo>
                                    <a:lnTo>
                                      <a:pt x="788" y="3166"/>
                                    </a:lnTo>
                                    <a:lnTo>
                                      <a:pt x="778" y="3182"/>
                                    </a:lnTo>
                                    <a:lnTo>
                                      <a:pt x="826" y="3174"/>
                                    </a:lnTo>
                                    <a:lnTo>
                                      <a:pt x="802" y="3192"/>
                                    </a:lnTo>
                                    <a:lnTo>
                                      <a:pt x="810" y="3204"/>
                                    </a:lnTo>
                                    <a:lnTo>
                                      <a:pt x="824" y="3212"/>
                                    </a:lnTo>
                                    <a:lnTo>
                                      <a:pt x="842" y="3196"/>
                                    </a:lnTo>
                                    <a:lnTo>
                                      <a:pt x="854" y="3172"/>
                                    </a:lnTo>
                                    <a:lnTo>
                                      <a:pt x="872" y="3188"/>
                                    </a:lnTo>
                                    <a:lnTo>
                                      <a:pt x="892" y="3194"/>
                                    </a:lnTo>
                                    <a:lnTo>
                                      <a:pt x="918" y="3190"/>
                                    </a:lnTo>
                                    <a:lnTo>
                                      <a:pt x="920" y="3174"/>
                                    </a:lnTo>
                                    <a:lnTo>
                                      <a:pt x="906" y="3164"/>
                                    </a:lnTo>
                                    <a:lnTo>
                                      <a:pt x="904" y="3152"/>
                                    </a:lnTo>
                                    <a:lnTo>
                                      <a:pt x="892" y="3142"/>
                                    </a:lnTo>
                                    <a:lnTo>
                                      <a:pt x="880" y="3150"/>
                                    </a:lnTo>
                                    <a:lnTo>
                                      <a:pt x="856" y="3132"/>
                                    </a:lnTo>
                                    <a:lnTo>
                                      <a:pt x="874" y="3142"/>
                                    </a:lnTo>
                                    <a:lnTo>
                                      <a:pt x="888" y="3130"/>
                                    </a:lnTo>
                                    <a:lnTo>
                                      <a:pt x="916" y="3150"/>
                                    </a:lnTo>
                                    <a:lnTo>
                                      <a:pt x="934" y="3140"/>
                                    </a:lnTo>
                                    <a:lnTo>
                                      <a:pt x="940" y="3120"/>
                                    </a:lnTo>
                                    <a:lnTo>
                                      <a:pt x="932" y="3104"/>
                                    </a:lnTo>
                                    <a:lnTo>
                                      <a:pt x="904" y="3098"/>
                                    </a:lnTo>
                                    <a:lnTo>
                                      <a:pt x="932" y="3094"/>
                                    </a:lnTo>
                                    <a:lnTo>
                                      <a:pt x="946" y="3080"/>
                                    </a:lnTo>
                                    <a:lnTo>
                                      <a:pt x="936" y="3068"/>
                                    </a:lnTo>
                                    <a:lnTo>
                                      <a:pt x="930" y="3058"/>
                                    </a:lnTo>
                                    <a:lnTo>
                                      <a:pt x="948" y="3044"/>
                                    </a:lnTo>
                                    <a:lnTo>
                                      <a:pt x="960" y="3020"/>
                                    </a:lnTo>
                                    <a:lnTo>
                                      <a:pt x="932" y="3008"/>
                                    </a:lnTo>
                                    <a:lnTo>
                                      <a:pt x="956" y="3010"/>
                                    </a:lnTo>
                                    <a:lnTo>
                                      <a:pt x="974" y="2988"/>
                                    </a:lnTo>
                                    <a:lnTo>
                                      <a:pt x="958" y="2984"/>
                                    </a:lnTo>
                                    <a:lnTo>
                                      <a:pt x="976" y="2978"/>
                                    </a:lnTo>
                                    <a:lnTo>
                                      <a:pt x="980" y="2948"/>
                                    </a:lnTo>
                                    <a:lnTo>
                                      <a:pt x="968" y="2938"/>
                                    </a:lnTo>
                                    <a:lnTo>
                                      <a:pt x="970" y="2906"/>
                                    </a:lnTo>
                                    <a:lnTo>
                                      <a:pt x="954" y="2890"/>
                                    </a:lnTo>
                                    <a:lnTo>
                                      <a:pt x="960" y="2868"/>
                                    </a:lnTo>
                                    <a:lnTo>
                                      <a:pt x="942" y="2864"/>
                                    </a:lnTo>
                                    <a:lnTo>
                                      <a:pt x="914" y="2858"/>
                                    </a:lnTo>
                                    <a:lnTo>
                                      <a:pt x="948" y="2852"/>
                                    </a:lnTo>
                                    <a:lnTo>
                                      <a:pt x="964" y="2838"/>
                                    </a:lnTo>
                                    <a:lnTo>
                                      <a:pt x="992" y="2838"/>
                                    </a:lnTo>
                                    <a:lnTo>
                                      <a:pt x="998" y="2820"/>
                                    </a:lnTo>
                                    <a:lnTo>
                                      <a:pt x="990" y="2804"/>
                                    </a:lnTo>
                                    <a:lnTo>
                                      <a:pt x="972" y="2792"/>
                                    </a:lnTo>
                                    <a:lnTo>
                                      <a:pt x="1000" y="2798"/>
                                    </a:lnTo>
                                    <a:lnTo>
                                      <a:pt x="1008" y="2780"/>
                                    </a:lnTo>
                                    <a:lnTo>
                                      <a:pt x="994" y="2762"/>
                                    </a:lnTo>
                                    <a:lnTo>
                                      <a:pt x="988" y="2744"/>
                                    </a:lnTo>
                                    <a:lnTo>
                                      <a:pt x="1006" y="2752"/>
                                    </a:lnTo>
                                    <a:lnTo>
                                      <a:pt x="1026" y="2754"/>
                                    </a:lnTo>
                                    <a:lnTo>
                                      <a:pt x="1042" y="2738"/>
                                    </a:lnTo>
                                    <a:lnTo>
                                      <a:pt x="1050" y="2722"/>
                                    </a:lnTo>
                                    <a:lnTo>
                                      <a:pt x="1018" y="2714"/>
                                    </a:lnTo>
                                    <a:lnTo>
                                      <a:pt x="996" y="2702"/>
                                    </a:lnTo>
                                    <a:lnTo>
                                      <a:pt x="1008" y="2694"/>
                                    </a:lnTo>
                                    <a:lnTo>
                                      <a:pt x="1030" y="2706"/>
                                    </a:lnTo>
                                    <a:lnTo>
                                      <a:pt x="1060" y="2708"/>
                                    </a:lnTo>
                                    <a:lnTo>
                                      <a:pt x="1054" y="2694"/>
                                    </a:lnTo>
                                    <a:lnTo>
                                      <a:pt x="1046" y="2674"/>
                                    </a:lnTo>
                                    <a:lnTo>
                                      <a:pt x="1044" y="2656"/>
                                    </a:lnTo>
                                    <a:lnTo>
                                      <a:pt x="1016" y="2648"/>
                                    </a:lnTo>
                                    <a:lnTo>
                                      <a:pt x="992" y="2640"/>
                                    </a:lnTo>
                                    <a:lnTo>
                                      <a:pt x="1014" y="2630"/>
                                    </a:lnTo>
                                    <a:lnTo>
                                      <a:pt x="1042" y="2646"/>
                                    </a:lnTo>
                                    <a:lnTo>
                                      <a:pt x="1040" y="2630"/>
                                    </a:lnTo>
                                    <a:lnTo>
                                      <a:pt x="1058" y="2624"/>
                                    </a:lnTo>
                                    <a:lnTo>
                                      <a:pt x="1042" y="2608"/>
                                    </a:lnTo>
                                    <a:lnTo>
                                      <a:pt x="1042" y="2592"/>
                                    </a:lnTo>
                                    <a:lnTo>
                                      <a:pt x="1030" y="2574"/>
                                    </a:lnTo>
                                    <a:lnTo>
                                      <a:pt x="1012" y="2554"/>
                                    </a:lnTo>
                                    <a:lnTo>
                                      <a:pt x="1022" y="2534"/>
                                    </a:lnTo>
                                    <a:lnTo>
                                      <a:pt x="1044" y="2526"/>
                                    </a:lnTo>
                                    <a:lnTo>
                                      <a:pt x="1058" y="2530"/>
                                    </a:lnTo>
                                    <a:lnTo>
                                      <a:pt x="1080" y="2512"/>
                                    </a:lnTo>
                                    <a:lnTo>
                                      <a:pt x="1098" y="2498"/>
                                    </a:lnTo>
                                    <a:lnTo>
                                      <a:pt x="1076" y="2494"/>
                                    </a:lnTo>
                                    <a:lnTo>
                                      <a:pt x="1068" y="2476"/>
                                    </a:lnTo>
                                    <a:lnTo>
                                      <a:pt x="1088" y="2474"/>
                                    </a:lnTo>
                                    <a:lnTo>
                                      <a:pt x="1094" y="2462"/>
                                    </a:lnTo>
                                    <a:lnTo>
                                      <a:pt x="1102" y="2452"/>
                                    </a:lnTo>
                                    <a:lnTo>
                                      <a:pt x="1114" y="2458"/>
                                    </a:lnTo>
                                    <a:lnTo>
                                      <a:pt x="1132" y="2464"/>
                                    </a:lnTo>
                                    <a:lnTo>
                                      <a:pt x="1140" y="2444"/>
                                    </a:lnTo>
                                    <a:lnTo>
                                      <a:pt x="1152" y="2450"/>
                                    </a:lnTo>
                                    <a:lnTo>
                                      <a:pt x="1168" y="2438"/>
                                    </a:lnTo>
                                    <a:lnTo>
                                      <a:pt x="1158" y="2422"/>
                                    </a:lnTo>
                                    <a:lnTo>
                                      <a:pt x="1140" y="2412"/>
                                    </a:lnTo>
                                    <a:lnTo>
                                      <a:pt x="1152" y="2398"/>
                                    </a:lnTo>
                                    <a:lnTo>
                                      <a:pt x="1168" y="2402"/>
                                    </a:lnTo>
                                    <a:lnTo>
                                      <a:pt x="1168" y="2372"/>
                                    </a:lnTo>
                                    <a:lnTo>
                                      <a:pt x="1162" y="2350"/>
                                    </a:lnTo>
                                    <a:lnTo>
                                      <a:pt x="1186" y="2346"/>
                                    </a:lnTo>
                                    <a:lnTo>
                                      <a:pt x="1210" y="2354"/>
                                    </a:lnTo>
                                    <a:lnTo>
                                      <a:pt x="1188" y="2380"/>
                                    </a:lnTo>
                                    <a:lnTo>
                                      <a:pt x="1188" y="2408"/>
                                    </a:lnTo>
                                    <a:lnTo>
                                      <a:pt x="1214" y="2414"/>
                                    </a:lnTo>
                                    <a:lnTo>
                                      <a:pt x="1224" y="2402"/>
                                    </a:lnTo>
                                    <a:lnTo>
                                      <a:pt x="1244" y="2400"/>
                                    </a:lnTo>
                                    <a:lnTo>
                                      <a:pt x="1250" y="2380"/>
                                    </a:lnTo>
                                    <a:lnTo>
                                      <a:pt x="1270" y="2404"/>
                                    </a:lnTo>
                                    <a:lnTo>
                                      <a:pt x="1286" y="2394"/>
                                    </a:lnTo>
                                    <a:lnTo>
                                      <a:pt x="1286" y="2370"/>
                                    </a:lnTo>
                                    <a:lnTo>
                                      <a:pt x="1302" y="2364"/>
                                    </a:lnTo>
                                    <a:lnTo>
                                      <a:pt x="1288" y="2336"/>
                                    </a:lnTo>
                                    <a:lnTo>
                                      <a:pt x="1308" y="2340"/>
                                    </a:lnTo>
                                    <a:lnTo>
                                      <a:pt x="1314" y="2328"/>
                                    </a:lnTo>
                                    <a:lnTo>
                                      <a:pt x="1338" y="2336"/>
                                    </a:lnTo>
                                    <a:lnTo>
                                      <a:pt x="1346" y="2314"/>
                                    </a:lnTo>
                                    <a:lnTo>
                                      <a:pt x="1350" y="2288"/>
                                    </a:lnTo>
                                    <a:lnTo>
                                      <a:pt x="1364" y="2282"/>
                                    </a:lnTo>
                                    <a:lnTo>
                                      <a:pt x="1368" y="2250"/>
                                    </a:lnTo>
                                    <a:lnTo>
                                      <a:pt x="1378" y="2230"/>
                                    </a:lnTo>
                                    <a:lnTo>
                                      <a:pt x="1378" y="2198"/>
                                    </a:lnTo>
                                    <a:lnTo>
                                      <a:pt x="1382" y="2182"/>
                                    </a:lnTo>
                                    <a:lnTo>
                                      <a:pt x="1382" y="2158"/>
                                    </a:lnTo>
                                    <a:lnTo>
                                      <a:pt x="1392" y="2136"/>
                                    </a:lnTo>
                                    <a:lnTo>
                                      <a:pt x="1410" y="2124"/>
                                    </a:lnTo>
                                    <a:lnTo>
                                      <a:pt x="1424" y="2102"/>
                                    </a:lnTo>
                                    <a:lnTo>
                                      <a:pt x="1436" y="2084"/>
                                    </a:lnTo>
                                    <a:lnTo>
                                      <a:pt x="1418" y="2064"/>
                                    </a:lnTo>
                                    <a:lnTo>
                                      <a:pt x="1398" y="2032"/>
                                    </a:lnTo>
                                    <a:lnTo>
                                      <a:pt x="1402" y="2020"/>
                                    </a:lnTo>
                                    <a:lnTo>
                                      <a:pt x="1416" y="2044"/>
                                    </a:lnTo>
                                    <a:lnTo>
                                      <a:pt x="1432" y="2056"/>
                                    </a:lnTo>
                                    <a:lnTo>
                                      <a:pt x="1446" y="2058"/>
                                    </a:lnTo>
                                    <a:lnTo>
                                      <a:pt x="1464" y="2066"/>
                                    </a:lnTo>
                                    <a:lnTo>
                                      <a:pt x="1488" y="2064"/>
                                    </a:lnTo>
                                    <a:lnTo>
                                      <a:pt x="1504" y="2058"/>
                                    </a:lnTo>
                                    <a:lnTo>
                                      <a:pt x="1512" y="2046"/>
                                    </a:lnTo>
                                    <a:lnTo>
                                      <a:pt x="1524" y="2040"/>
                                    </a:lnTo>
                                    <a:lnTo>
                                      <a:pt x="1522" y="2016"/>
                                    </a:lnTo>
                                    <a:lnTo>
                                      <a:pt x="1542" y="2030"/>
                                    </a:lnTo>
                                    <a:lnTo>
                                      <a:pt x="1562" y="2022"/>
                                    </a:lnTo>
                                    <a:lnTo>
                                      <a:pt x="1578" y="2000"/>
                                    </a:lnTo>
                                    <a:lnTo>
                                      <a:pt x="1602" y="1988"/>
                                    </a:lnTo>
                                    <a:lnTo>
                                      <a:pt x="1620" y="1970"/>
                                    </a:lnTo>
                                    <a:lnTo>
                                      <a:pt x="1640" y="1958"/>
                                    </a:lnTo>
                                    <a:lnTo>
                                      <a:pt x="1650" y="1952"/>
                                    </a:lnTo>
                                    <a:lnTo>
                                      <a:pt x="1656" y="1938"/>
                                    </a:lnTo>
                                    <a:lnTo>
                                      <a:pt x="1676" y="1936"/>
                                    </a:lnTo>
                                    <a:lnTo>
                                      <a:pt x="1692" y="1916"/>
                                    </a:lnTo>
                                    <a:lnTo>
                                      <a:pt x="1700" y="1882"/>
                                    </a:lnTo>
                                    <a:lnTo>
                                      <a:pt x="1720" y="1862"/>
                                    </a:lnTo>
                                    <a:lnTo>
                                      <a:pt x="1712" y="1844"/>
                                    </a:lnTo>
                                    <a:lnTo>
                                      <a:pt x="1730" y="1832"/>
                                    </a:lnTo>
                                    <a:lnTo>
                                      <a:pt x="1734" y="1818"/>
                                    </a:lnTo>
                                    <a:lnTo>
                                      <a:pt x="1752" y="1808"/>
                                    </a:lnTo>
                                    <a:lnTo>
                                      <a:pt x="1750" y="1790"/>
                                    </a:lnTo>
                                    <a:lnTo>
                                      <a:pt x="1768" y="1778"/>
                                    </a:lnTo>
                                    <a:lnTo>
                                      <a:pt x="1768" y="1760"/>
                                    </a:lnTo>
                                    <a:lnTo>
                                      <a:pt x="1776" y="1752"/>
                                    </a:lnTo>
                                    <a:lnTo>
                                      <a:pt x="1782" y="1732"/>
                                    </a:lnTo>
                                    <a:lnTo>
                                      <a:pt x="1792" y="1712"/>
                                    </a:lnTo>
                                    <a:lnTo>
                                      <a:pt x="1804" y="1712"/>
                                    </a:lnTo>
                                    <a:lnTo>
                                      <a:pt x="1808" y="1686"/>
                                    </a:lnTo>
                                    <a:lnTo>
                                      <a:pt x="1774" y="1710"/>
                                    </a:lnTo>
                                    <a:lnTo>
                                      <a:pt x="1730" y="1712"/>
                                    </a:lnTo>
                                    <a:lnTo>
                                      <a:pt x="1686" y="1706"/>
                                    </a:lnTo>
                                    <a:lnTo>
                                      <a:pt x="1662" y="1714"/>
                                    </a:lnTo>
                                    <a:lnTo>
                                      <a:pt x="1654" y="1700"/>
                                    </a:lnTo>
                                    <a:lnTo>
                                      <a:pt x="1622" y="1742"/>
                                    </a:lnTo>
                                    <a:lnTo>
                                      <a:pt x="1594" y="1746"/>
                                    </a:lnTo>
                                    <a:lnTo>
                                      <a:pt x="1578" y="1780"/>
                                    </a:lnTo>
                                    <a:lnTo>
                                      <a:pt x="1562" y="1774"/>
                                    </a:lnTo>
                                    <a:lnTo>
                                      <a:pt x="1532" y="1782"/>
                                    </a:lnTo>
                                    <a:lnTo>
                                      <a:pt x="1538" y="1768"/>
                                    </a:lnTo>
                                    <a:lnTo>
                                      <a:pt x="1568" y="1760"/>
                                    </a:lnTo>
                                    <a:lnTo>
                                      <a:pt x="1578" y="1744"/>
                                    </a:lnTo>
                                    <a:lnTo>
                                      <a:pt x="1596" y="1728"/>
                                    </a:lnTo>
                                    <a:lnTo>
                                      <a:pt x="1612" y="1708"/>
                                    </a:lnTo>
                                    <a:lnTo>
                                      <a:pt x="1568" y="1730"/>
                                    </a:lnTo>
                                    <a:lnTo>
                                      <a:pt x="1534" y="1740"/>
                                    </a:lnTo>
                                    <a:lnTo>
                                      <a:pt x="1534" y="1726"/>
                                    </a:lnTo>
                                    <a:lnTo>
                                      <a:pt x="1562" y="1714"/>
                                    </a:lnTo>
                                    <a:lnTo>
                                      <a:pt x="1598" y="1700"/>
                                    </a:lnTo>
                                    <a:lnTo>
                                      <a:pt x="1622" y="1688"/>
                                    </a:lnTo>
                                    <a:lnTo>
                                      <a:pt x="1648" y="1664"/>
                                    </a:lnTo>
                                    <a:lnTo>
                                      <a:pt x="1636" y="1658"/>
                                    </a:lnTo>
                                    <a:lnTo>
                                      <a:pt x="1636" y="1636"/>
                                    </a:lnTo>
                                    <a:lnTo>
                                      <a:pt x="1614" y="1636"/>
                                    </a:lnTo>
                                    <a:lnTo>
                                      <a:pt x="1582" y="1662"/>
                                    </a:lnTo>
                                    <a:lnTo>
                                      <a:pt x="1556" y="1670"/>
                                    </a:lnTo>
                                    <a:lnTo>
                                      <a:pt x="1550" y="1680"/>
                                    </a:lnTo>
                                    <a:lnTo>
                                      <a:pt x="1540" y="1710"/>
                                    </a:lnTo>
                                    <a:lnTo>
                                      <a:pt x="1524" y="1730"/>
                                    </a:lnTo>
                                    <a:lnTo>
                                      <a:pt x="1486" y="1744"/>
                                    </a:lnTo>
                                    <a:lnTo>
                                      <a:pt x="1508" y="1714"/>
                                    </a:lnTo>
                                    <a:lnTo>
                                      <a:pt x="1524" y="1696"/>
                                    </a:lnTo>
                                    <a:lnTo>
                                      <a:pt x="1522" y="1672"/>
                                    </a:lnTo>
                                    <a:lnTo>
                                      <a:pt x="1502" y="1662"/>
                                    </a:lnTo>
                                    <a:lnTo>
                                      <a:pt x="1538" y="1652"/>
                                    </a:lnTo>
                                    <a:lnTo>
                                      <a:pt x="1572" y="1652"/>
                                    </a:lnTo>
                                    <a:lnTo>
                                      <a:pt x="1582" y="1632"/>
                                    </a:lnTo>
                                    <a:lnTo>
                                      <a:pt x="1596" y="1620"/>
                                    </a:lnTo>
                                    <a:lnTo>
                                      <a:pt x="1614" y="1588"/>
                                    </a:lnTo>
                                    <a:lnTo>
                                      <a:pt x="1582" y="1572"/>
                                    </a:lnTo>
                                    <a:lnTo>
                                      <a:pt x="1536" y="1594"/>
                                    </a:lnTo>
                                    <a:lnTo>
                                      <a:pt x="1520" y="1580"/>
                                    </a:lnTo>
                                    <a:lnTo>
                                      <a:pt x="1484" y="1590"/>
                                    </a:lnTo>
                                    <a:lnTo>
                                      <a:pt x="1506" y="1570"/>
                                    </a:lnTo>
                                    <a:lnTo>
                                      <a:pt x="1488" y="1546"/>
                                    </a:lnTo>
                                    <a:lnTo>
                                      <a:pt x="1456" y="1526"/>
                                    </a:lnTo>
                                    <a:lnTo>
                                      <a:pt x="1498" y="1530"/>
                                    </a:lnTo>
                                    <a:lnTo>
                                      <a:pt x="1516" y="1556"/>
                                    </a:lnTo>
                                    <a:lnTo>
                                      <a:pt x="1536" y="1582"/>
                                    </a:lnTo>
                                    <a:lnTo>
                                      <a:pt x="1582" y="1562"/>
                                    </a:lnTo>
                                    <a:lnTo>
                                      <a:pt x="1610" y="1574"/>
                                    </a:lnTo>
                                    <a:lnTo>
                                      <a:pt x="1642" y="1572"/>
                                    </a:lnTo>
                                    <a:lnTo>
                                      <a:pt x="1664" y="1596"/>
                                    </a:lnTo>
                                    <a:lnTo>
                                      <a:pt x="1688" y="1634"/>
                                    </a:lnTo>
                                    <a:lnTo>
                                      <a:pt x="1714" y="1658"/>
                                    </a:lnTo>
                                    <a:lnTo>
                                      <a:pt x="1732" y="1670"/>
                                    </a:lnTo>
                                    <a:lnTo>
                                      <a:pt x="1752" y="1662"/>
                                    </a:lnTo>
                                    <a:lnTo>
                                      <a:pt x="1756" y="1636"/>
                                    </a:lnTo>
                                    <a:lnTo>
                                      <a:pt x="1758" y="1610"/>
                                    </a:lnTo>
                                    <a:lnTo>
                                      <a:pt x="1772" y="1618"/>
                                    </a:lnTo>
                                    <a:lnTo>
                                      <a:pt x="1774" y="1644"/>
                                    </a:lnTo>
                                    <a:lnTo>
                                      <a:pt x="1800" y="1652"/>
                                    </a:lnTo>
                                    <a:lnTo>
                                      <a:pt x="1814" y="1634"/>
                                    </a:lnTo>
                                    <a:lnTo>
                                      <a:pt x="1802" y="1610"/>
                                    </a:lnTo>
                                    <a:lnTo>
                                      <a:pt x="1784" y="1600"/>
                                    </a:lnTo>
                                    <a:lnTo>
                                      <a:pt x="1784" y="1576"/>
                                    </a:lnTo>
                                    <a:lnTo>
                                      <a:pt x="1758" y="1568"/>
                                    </a:lnTo>
                                    <a:lnTo>
                                      <a:pt x="1772" y="1556"/>
                                    </a:lnTo>
                                    <a:lnTo>
                                      <a:pt x="1764" y="1530"/>
                                    </a:lnTo>
                                    <a:lnTo>
                                      <a:pt x="1750" y="1514"/>
                                    </a:lnTo>
                                    <a:lnTo>
                                      <a:pt x="1732" y="1544"/>
                                    </a:lnTo>
                                    <a:lnTo>
                                      <a:pt x="1720" y="1528"/>
                                    </a:lnTo>
                                    <a:lnTo>
                                      <a:pt x="1726" y="1496"/>
                                    </a:lnTo>
                                    <a:lnTo>
                                      <a:pt x="1712" y="1512"/>
                                    </a:lnTo>
                                    <a:lnTo>
                                      <a:pt x="1708" y="1492"/>
                                    </a:lnTo>
                                    <a:lnTo>
                                      <a:pt x="1692" y="1512"/>
                                    </a:lnTo>
                                    <a:lnTo>
                                      <a:pt x="1690" y="1492"/>
                                    </a:lnTo>
                                    <a:lnTo>
                                      <a:pt x="1698" y="1474"/>
                                    </a:lnTo>
                                    <a:lnTo>
                                      <a:pt x="1670" y="1456"/>
                                    </a:lnTo>
                                    <a:lnTo>
                                      <a:pt x="1644" y="1458"/>
                                    </a:lnTo>
                                    <a:lnTo>
                                      <a:pt x="1626" y="1442"/>
                                    </a:lnTo>
                                    <a:lnTo>
                                      <a:pt x="1606" y="1434"/>
                                    </a:lnTo>
                                    <a:lnTo>
                                      <a:pt x="1588" y="1444"/>
                                    </a:lnTo>
                                    <a:lnTo>
                                      <a:pt x="1586" y="1484"/>
                                    </a:lnTo>
                                    <a:lnTo>
                                      <a:pt x="1578" y="1462"/>
                                    </a:lnTo>
                                    <a:lnTo>
                                      <a:pt x="1534" y="1456"/>
                                    </a:lnTo>
                                    <a:lnTo>
                                      <a:pt x="1576" y="1448"/>
                                    </a:lnTo>
                                    <a:lnTo>
                                      <a:pt x="1592" y="1418"/>
                                    </a:lnTo>
                                    <a:lnTo>
                                      <a:pt x="1578" y="1402"/>
                                    </a:lnTo>
                                    <a:lnTo>
                                      <a:pt x="1558" y="1402"/>
                                    </a:lnTo>
                                    <a:lnTo>
                                      <a:pt x="1538" y="1406"/>
                                    </a:lnTo>
                                    <a:lnTo>
                                      <a:pt x="1528" y="1430"/>
                                    </a:lnTo>
                                    <a:lnTo>
                                      <a:pt x="1496" y="1430"/>
                                    </a:lnTo>
                                    <a:lnTo>
                                      <a:pt x="1498" y="1416"/>
                                    </a:lnTo>
                                    <a:lnTo>
                                      <a:pt x="1484" y="1418"/>
                                    </a:lnTo>
                                    <a:lnTo>
                                      <a:pt x="1488" y="1402"/>
                                    </a:lnTo>
                                    <a:lnTo>
                                      <a:pt x="1524" y="1410"/>
                                    </a:lnTo>
                                    <a:lnTo>
                                      <a:pt x="1534" y="1392"/>
                                    </a:lnTo>
                                    <a:lnTo>
                                      <a:pt x="1558" y="1366"/>
                                    </a:lnTo>
                                    <a:lnTo>
                                      <a:pt x="1534" y="1360"/>
                                    </a:lnTo>
                                    <a:lnTo>
                                      <a:pt x="1512" y="1360"/>
                                    </a:lnTo>
                                    <a:lnTo>
                                      <a:pt x="1482" y="1374"/>
                                    </a:lnTo>
                                    <a:lnTo>
                                      <a:pt x="1472" y="1404"/>
                                    </a:lnTo>
                                    <a:lnTo>
                                      <a:pt x="1456" y="1382"/>
                                    </a:lnTo>
                                    <a:lnTo>
                                      <a:pt x="1488" y="1356"/>
                                    </a:lnTo>
                                    <a:lnTo>
                                      <a:pt x="1450" y="1336"/>
                                    </a:lnTo>
                                    <a:lnTo>
                                      <a:pt x="1486" y="1340"/>
                                    </a:lnTo>
                                    <a:lnTo>
                                      <a:pt x="1516" y="1348"/>
                                    </a:lnTo>
                                    <a:lnTo>
                                      <a:pt x="1526" y="1328"/>
                                    </a:lnTo>
                                    <a:lnTo>
                                      <a:pt x="1540" y="1296"/>
                                    </a:lnTo>
                                    <a:lnTo>
                                      <a:pt x="1500" y="1254"/>
                                    </a:lnTo>
                                    <a:lnTo>
                                      <a:pt x="1552" y="1294"/>
                                    </a:lnTo>
                                    <a:lnTo>
                                      <a:pt x="1548" y="1260"/>
                                    </a:lnTo>
                                    <a:lnTo>
                                      <a:pt x="1572" y="1256"/>
                                    </a:lnTo>
                                    <a:lnTo>
                                      <a:pt x="1612" y="1260"/>
                                    </a:lnTo>
                                    <a:lnTo>
                                      <a:pt x="1642" y="1256"/>
                                    </a:lnTo>
                                    <a:lnTo>
                                      <a:pt x="1626" y="1268"/>
                                    </a:lnTo>
                                    <a:lnTo>
                                      <a:pt x="1590" y="1264"/>
                                    </a:lnTo>
                                    <a:lnTo>
                                      <a:pt x="1570" y="1272"/>
                                    </a:lnTo>
                                    <a:lnTo>
                                      <a:pt x="1612" y="1294"/>
                                    </a:lnTo>
                                    <a:lnTo>
                                      <a:pt x="1648" y="1296"/>
                                    </a:lnTo>
                                    <a:lnTo>
                                      <a:pt x="1670" y="1262"/>
                                    </a:lnTo>
                                    <a:lnTo>
                                      <a:pt x="1702" y="1248"/>
                                    </a:lnTo>
                                    <a:lnTo>
                                      <a:pt x="1704" y="1236"/>
                                    </a:lnTo>
                                    <a:lnTo>
                                      <a:pt x="1690" y="1224"/>
                                    </a:lnTo>
                                    <a:lnTo>
                                      <a:pt x="1694" y="1190"/>
                                    </a:lnTo>
                                    <a:lnTo>
                                      <a:pt x="1660" y="1202"/>
                                    </a:lnTo>
                                    <a:lnTo>
                                      <a:pt x="1630" y="1196"/>
                                    </a:lnTo>
                                    <a:lnTo>
                                      <a:pt x="1644" y="1234"/>
                                    </a:lnTo>
                                    <a:lnTo>
                                      <a:pt x="1604" y="1202"/>
                                    </a:lnTo>
                                    <a:lnTo>
                                      <a:pt x="1612" y="1182"/>
                                    </a:lnTo>
                                    <a:lnTo>
                                      <a:pt x="1594" y="1172"/>
                                    </a:lnTo>
                                    <a:lnTo>
                                      <a:pt x="1604" y="1156"/>
                                    </a:lnTo>
                                    <a:lnTo>
                                      <a:pt x="1594" y="1128"/>
                                    </a:lnTo>
                                    <a:lnTo>
                                      <a:pt x="1614" y="1132"/>
                                    </a:lnTo>
                                    <a:lnTo>
                                      <a:pt x="1650" y="1122"/>
                                    </a:lnTo>
                                    <a:lnTo>
                                      <a:pt x="1674" y="1144"/>
                                    </a:lnTo>
                                    <a:lnTo>
                                      <a:pt x="1702" y="1126"/>
                                    </a:lnTo>
                                    <a:lnTo>
                                      <a:pt x="1704" y="1108"/>
                                    </a:lnTo>
                                    <a:lnTo>
                                      <a:pt x="1692" y="1098"/>
                                    </a:lnTo>
                                    <a:lnTo>
                                      <a:pt x="1680" y="1084"/>
                                    </a:lnTo>
                                    <a:lnTo>
                                      <a:pt x="1662" y="1100"/>
                                    </a:lnTo>
                                    <a:lnTo>
                                      <a:pt x="1644" y="1098"/>
                                    </a:lnTo>
                                    <a:lnTo>
                                      <a:pt x="1616" y="1108"/>
                                    </a:lnTo>
                                    <a:lnTo>
                                      <a:pt x="1628" y="1092"/>
                                    </a:lnTo>
                                    <a:lnTo>
                                      <a:pt x="1612" y="1060"/>
                                    </a:lnTo>
                                    <a:lnTo>
                                      <a:pt x="1584" y="1086"/>
                                    </a:lnTo>
                                    <a:lnTo>
                                      <a:pt x="1558" y="1064"/>
                                    </a:lnTo>
                                    <a:lnTo>
                                      <a:pt x="1600" y="1056"/>
                                    </a:lnTo>
                                    <a:lnTo>
                                      <a:pt x="1612" y="1040"/>
                                    </a:lnTo>
                                    <a:lnTo>
                                      <a:pt x="1570" y="1020"/>
                                    </a:lnTo>
                                    <a:lnTo>
                                      <a:pt x="1546" y="1018"/>
                                    </a:lnTo>
                                    <a:lnTo>
                                      <a:pt x="1556" y="1012"/>
                                    </a:lnTo>
                                    <a:lnTo>
                                      <a:pt x="1542" y="998"/>
                                    </a:lnTo>
                                    <a:lnTo>
                                      <a:pt x="1564" y="1000"/>
                                    </a:lnTo>
                                    <a:lnTo>
                                      <a:pt x="1594" y="1026"/>
                                    </a:lnTo>
                                    <a:lnTo>
                                      <a:pt x="1620" y="1014"/>
                                    </a:lnTo>
                                    <a:lnTo>
                                      <a:pt x="1640" y="1026"/>
                                    </a:lnTo>
                                    <a:lnTo>
                                      <a:pt x="1642" y="1000"/>
                                    </a:lnTo>
                                    <a:lnTo>
                                      <a:pt x="1620" y="972"/>
                                    </a:lnTo>
                                    <a:lnTo>
                                      <a:pt x="1616" y="940"/>
                                    </a:lnTo>
                                    <a:lnTo>
                                      <a:pt x="1594" y="936"/>
                                    </a:lnTo>
                                    <a:lnTo>
                                      <a:pt x="1568" y="952"/>
                                    </a:lnTo>
                                    <a:lnTo>
                                      <a:pt x="1520" y="958"/>
                                    </a:lnTo>
                                    <a:lnTo>
                                      <a:pt x="1548" y="946"/>
                                    </a:lnTo>
                                    <a:lnTo>
                                      <a:pt x="1576" y="934"/>
                                    </a:lnTo>
                                    <a:lnTo>
                                      <a:pt x="1596" y="916"/>
                                    </a:lnTo>
                                    <a:lnTo>
                                      <a:pt x="1580" y="896"/>
                                    </a:lnTo>
                                    <a:lnTo>
                                      <a:pt x="1562" y="904"/>
                                    </a:lnTo>
                                    <a:lnTo>
                                      <a:pt x="1544" y="908"/>
                                    </a:lnTo>
                                    <a:lnTo>
                                      <a:pt x="1526" y="918"/>
                                    </a:lnTo>
                                    <a:lnTo>
                                      <a:pt x="1514" y="900"/>
                                    </a:lnTo>
                                    <a:lnTo>
                                      <a:pt x="1492" y="902"/>
                                    </a:lnTo>
                                    <a:lnTo>
                                      <a:pt x="1508" y="886"/>
                                    </a:lnTo>
                                    <a:lnTo>
                                      <a:pt x="1498" y="872"/>
                                    </a:lnTo>
                                    <a:lnTo>
                                      <a:pt x="1486" y="874"/>
                                    </a:lnTo>
                                    <a:lnTo>
                                      <a:pt x="1462" y="864"/>
                                    </a:lnTo>
                                    <a:lnTo>
                                      <a:pt x="1484" y="852"/>
                                    </a:lnTo>
                                    <a:lnTo>
                                      <a:pt x="1500" y="862"/>
                                    </a:lnTo>
                                    <a:lnTo>
                                      <a:pt x="1514" y="830"/>
                                    </a:lnTo>
                                    <a:lnTo>
                                      <a:pt x="1518" y="808"/>
                                    </a:lnTo>
                                    <a:lnTo>
                                      <a:pt x="1542" y="802"/>
                                    </a:lnTo>
                                    <a:lnTo>
                                      <a:pt x="1570" y="810"/>
                                    </a:lnTo>
                                    <a:lnTo>
                                      <a:pt x="1594" y="806"/>
                                    </a:lnTo>
                                    <a:lnTo>
                                      <a:pt x="1586" y="780"/>
                                    </a:lnTo>
                                    <a:lnTo>
                                      <a:pt x="1578" y="756"/>
                                    </a:lnTo>
                                    <a:lnTo>
                                      <a:pt x="1558" y="744"/>
                                    </a:lnTo>
                                    <a:lnTo>
                                      <a:pt x="1548" y="758"/>
                                    </a:lnTo>
                                    <a:lnTo>
                                      <a:pt x="1524" y="760"/>
                                    </a:lnTo>
                                    <a:lnTo>
                                      <a:pt x="1502" y="758"/>
                                    </a:lnTo>
                                    <a:lnTo>
                                      <a:pt x="1482" y="744"/>
                                    </a:lnTo>
                                    <a:lnTo>
                                      <a:pt x="1502" y="722"/>
                                    </a:lnTo>
                                    <a:lnTo>
                                      <a:pt x="1522" y="714"/>
                                    </a:lnTo>
                                    <a:lnTo>
                                      <a:pt x="1510" y="702"/>
                                    </a:lnTo>
                                    <a:lnTo>
                                      <a:pt x="1488" y="702"/>
                                    </a:lnTo>
                                    <a:lnTo>
                                      <a:pt x="1464" y="690"/>
                                    </a:lnTo>
                                    <a:lnTo>
                                      <a:pt x="1454" y="732"/>
                                    </a:lnTo>
                                    <a:lnTo>
                                      <a:pt x="1440" y="718"/>
                                    </a:lnTo>
                                    <a:lnTo>
                                      <a:pt x="1436" y="692"/>
                                    </a:lnTo>
                                    <a:lnTo>
                                      <a:pt x="1432" y="676"/>
                                    </a:lnTo>
                                    <a:lnTo>
                                      <a:pt x="1440" y="658"/>
                                    </a:lnTo>
                                    <a:lnTo>
                                      <a:pt x="1432" y="644"/>
                                    </a:lnTo>
                                    <a:lnTo>
                                      <a:pt x="1430" y="622"/>
                                    </a:lnTo>
                                    <a:lnTo>
                                      <a:pt x="1414" y="604"/>
                                    </a:lnTo>
                                    <a:lnTo>
                                      <a:pt x="1414" y="582"/>
                                    </a:lnTo>
                                    <a:lnTo>
                                      <a:pt x="1436" y="556"/>
                                    </a:lnTo>
                                    <a:lnTo>
                                      <a:pt x="1420" y="544"/>
                                    </a:lnTo>
                                    <a:lnTo>
                                      <a:pt x="1424" y="526"/>
                                    </a:lnTo>
                                    <a:lnTo>
                                      <a:pt x="1422" y="500"/>
                                    </a:lnTo>
                                    <a:lnTo>
                                      <a:pt x="1406" y="474"/>
                                    </a:lnTo>
                                    <a:lnTo>
                                      <a:pt x="1402" y="454"/>
                                    </a:lnTo>
                                    <a:lnTo>
                                      <a:pt x="1424" y="440"/>
                                    </a:lnTo>
                                    <a:lnTo>
                                      <a:pt x="1428" y="404"/>
                                    </a:lnTo>
                                    <a:lnTo>
                                      <a:pt x="1420" y="382"/>
                                    </a:lnTo>
                                    <a:lnTo>
                                      <a:pt x="1380" y="410"/>
                                    </a:lnTo>
                                    <a:lnTo>
                                      <a:pt x="1376" y="452"/>
                                    </a:lnTo>
                                    <a:lnTo>
                                      <a:pt x="1360" y="446"/>
                                    </a:lnTo>
                                    <a:lnTo>
                                      <a:pt x="1358" y="418"/>
                                    </a:lnTo>
                                    <a:lnTo>
                                      <a:pt x="1358" y="400"/>
                                    </a:lnTo>
                                    <a:lnTo>
                                      <a:pt x="1364" y="384"/>
                                    </a:lnTo>
                                    <a:lnTo>
                                      <a:pt x="1410" y="368"/>
                                    </a:lnTo>
                                    <a:lnTo>
                                      <a:pt x="1430" y="358"/>
                                    </a:lnTo>
                                    <a:lnTo>
                                      <a:pt x="1420" y="342"/>
                                    </a:lnTo>
                                    <a:lnTo>
                                      <a:pt x="1432" y="324"/>
                                    </a:lnTo>
                                    <a:lnTo>
                                      <a:pt x="1426" y="312"/>
                                    </a:lnTo>
                                    <a:lnTo>
                                      <a:pt x="1414" y="314"/>
                                    </a:lnTo>
                                    <a:lnTo>
                                      <a:pt x="1400" y="312"/>
                                    </a:lnTo>
                                    <a:lnTo>
                                      <a:pt x="1380" y="332"/>
                                    </a:lnTo>
                                    <a:lnTo>
                                      <a:pt x="1342" y="340"/>
                                    </a:lnTo>
                                    <a:lnTo>
                                      <a:pt x="1326" y="362"/>
                                    </a:lnTo>
                                    <a:lnTo>
                                      <a:pt x="1314" y="352"/>
                                    </a:lnTo>
                                    <a:lnTo>
                                      <a:pt x="1334" y="322"/>
                                    </a:lnTo>
                                    <a:lnTo>
                                      <a:pt x="1360" y="322"/>
                                    </a:lnTo>
                                    <a:lnTo>
                                      <a:pt x="1376" y="296"/>
                                    </a:lnTo>
                                    <a:lnTo>
                                      <a:pt x="1398" y="294"/>
                                    </a:lnTo>
                                    <a:lnTo>
                                      <a:pt x="1414" y="274"/>
                                    </a:lnTo>
                                    <a:lnTo>
                                      <a:pt x="1430" y="242"/>
                                    </a:lnTo>
                                    <a:lnTo>
                                      <a:pt x="1406" y="220"/>
                                    </a:lnTo>
                                    <a:lnTo>
                                      <a:pt x="1422" y="182"/>
                                    </a:lnTo>
                                    <a:lnTo>
                                      <a:pt x="1424" y="136"/>
                                    </a:lnTo>
                                    <a:lnTo>
                                      <a:pt x="1396" y="116"/>
                                    </a:lnTo>
                                    <a:lnTo>
                                      <a:pt x="1356" y="116"/>
                                    </a:lnTo>
                                    <a:lnTo>
                                      <a:pt x="1334" y="126"/>
                                    </a:lnTo>
                                    <a:lnTo>
                                      <a:pt x="1314" y="146"/>
                                    </a:lnTo>
                                    <a:lnTo>
                                      <a:pt x="1322" y="182"/>
                                    </a:lnTo>
                                    <a:lnTo>
                                      <a:pt x="1324" y="206"/>
                                    </a:lnTo>
                                    <a:lnTo>
                                      <a:pt x="1302" y="204"/>
                                    </a:lnTo>
                                    <a:lnTo>
                                      <a:pt x="1284" y="224"/>
                                    </a:lnTo>
                                    <a:lnTo>
                                      <a:pt x="1262" y="198"/>
                                    </a:lnTo>
                                    <a:lnTo>
                                      <a:pt x="1266" y="224"/>
                                    </a:lnTo>
                                    <a:lnTo>
                                      <a:pt x="1260" y="284"/>
                                    </a:lnTo>
                                    <a:lnTo>
                                      <a:pt x="1248" y="364"/>
                                    </a:lnTo>
                                    <a:lnTo>
                                      <a:pt x="1240" y="332"/>
                                    </a:lnTo>
                                    <a:lnTo>
                                      <a:pt x="1234" y="312"/>
                                    </a:lnTo>
                                    <a:lnTo>
                                      <a:pt x="1244" y="250"/>
                                    </a:lnTo>
                                    <a:lnTo>
                                      <a:pt x="1208" y="164"/>
                                    </a:lnTo>
                                    <a:lnTo>
                                      <a:pt x="1184" y="168"/>
                                    </a:lnTo>
                                    <a:lnTo>
                                      <a:pt x="1168" y="188"/>
                                    </a:lnTo>
                                    <a:lnTo>
                                      <a:pt x="1180" y="224"/>
                                    </a:lnTo>
                                    <a:lnTo>
                                      <a:pt x="1158" y="240"/>
                                    </a:lnTo>
                                    <a:lnTo>
                                      <a:pt x="1152" y="264"/>
                                    </a:lnTo>
                                    <a:lnTo>
                                      <a:pt x="1132" y="280"/>
                                    </a:lnTo>
                                    <a:lnTo>
                                      <a:pt x="1130" y="266"/>
                                    </a:lnTo>
                                    <a:lnTo>
                                      <a:pt x="1142" y="246"/>
                                    </a:lnTo>
                                    <a:lnTo>
                                      <a:pt x="1156" y="220"/>
                                    </a:lnTo>
                                    <a:lnTo>
                                      <a:pt x="1146" y="202"/>
                                    </a:lnTo>
                                    <a:lnTo>
                                      <a:pt x="1116" y="200"/>
                                    </a:lnTo>
                                    <a:lnTo>
                                      <a:pt x="1104" y="212"/>
                                    </a:lnTo>
                                    <a:lnTo>
                                      <a:pt x="1076" y="212"/>
                                    </a:lnTo>
                                    <a:lnTo>
                                      <a:pt x="1062" y="236"/>
                                    </a:lnTo>
                                    <a:lnTo>
                                      <a:pt x="1042" y="228"/>
                                    </a:lnTo>
                                    <a:lnTo>
                                      <a:pt x="1022" y="260"/>
                                    </a:lnTo>
                                    <a:lnTo>
                                      <a:pt x="1000" y="278"/>
                                    </a:lnTo>
                                    <a:lnTo>
                                      <a:pt x="1002" y="254"/>
                                    </a:lnTo>
                                    <a:lnTo>
                                      <a:pt x="1010" y="236"/>
                                    </a:lnTo>
                                    <a:lnTo>
                                      <a:pt x="1034" y="220"/>
                                    </a:lnTo>
                                    <a:lnTo>
                                      <a:pt x="1038" y="196"/>
                                    </a:lnTo>
                                    <a:lnTo>
                                      <a:pt x="1078" y="182"/>
                                    </a:lnTo>
                                    <a:lnTo>
                                      <a:pt x="1128" y="178"/>
                                    </a:lnTo>
                                    <a:lnTo>
                                      <a:pt x="1156" y="150"/>
                                    </a:lnTo>
                                    <a:lnTo>
                                      <a:pt x="1180" y="136"/>
                                    </a:lnTo>
                                    <a:lnTo>
                                      <a:pt x="1184" y="116"/>
                                    </a:lnTo>
                                    <a:lnTo>
                                      <a:pt x="1188" y="90"/>
                                    </a:lnTo>
                                    <a:lnTo>
                                      <a:pt x="1170" y="68"/>
                                    </a:lnTo>
                                    <a:lnTo>
                                      <a:pt x="1146" y="68"/>
                                    </a:lnTo>
                                    <a:lnTo>
                                      <a:pt x="1132" y="74"/>
                                    </a:lnTo>
                                    <a:lnTo>
                                      <a:pt x="1118" y="62"/>
                                    </a:lnTo>
                                    <a:lnTo>
                                      <a:pt x="1100" y="84"/>
                                    </a:lnTo>
                                    <a:lnTo>
                                      <a:pt x="1094" y="70"/>
                                    </a:lnTo>
                                    <a:lnTo>
                                      <a:pt x="1102" y="50"/>
                                    </a:lnTo>
                                    <a:lnTo>
                                      <a:pt x="1092" y="30"/>
                                    </a:lnTo>
                                    <a:lnTo>
                                      <a:pt x="1056" y="62"/>
                                    </a:lnTo>
                                    <a:lnTo>
                                      <a:pt x="1012" y="66"/>
                                    </a:lnTo>
                                    <a:lnTo>
                                      <a:pt x="984" y="90"/>
                                    </a:lnTo>
                                    <a:lnTo>
                                      <a:pt x="964" y="90"/>
                                    </a:lnTo>
                                    <a:lnTo>
                                      <a:pt x="950" y="132"/>
                                    </a:lnTo>
                                    <a:lnTo>
                                      <a:pt x="954" y="106"/>
                                    </a:lnTo>
                                    <a:lnTo>
                                      <a:pt x="936" y="110"/>
                                    </a:lnTo>
                                    <a:lnTo>
                                      <a:pt x="922" y="132"/>
                                    </a:lnTo>
                                    <a:lnTo>
                                      <a:pt x="920" y="108"/>
                                    </a:lnTo>
                                    <a:lnTo>
                                      <a:pt x="944" y="96"/>
                                    </a:lnTo>
                                    <a:lnTo>
                                      <a:pt x="956" y="80"/>
                                    </a:lnTo>
                                    <a:lnTo>
                                      <a:pt x="974" y="78"/>
                                    </a:lnTo>
                                    <a:lnTo>
                                      <a:pt x="992" y="60"/>
                                    </a:lnTo>
                                    <a:lnTo>
                                      <a:pt x="1016" y="48"/>
                                    </a:lnTo>
                                    <a:lnTo>
                                      <a:pt x="1036" y="48"/>
                                    </a:lnTo>
                                    <a:lnTo>
                                      <a:pt x="1062" y="40"/>
                                    </a:lnTo>
                                    <a:lnTo>
                                      <a:pt x="1076" y="16"/>
                                    </a:lnTo>
                                    <a:lnTo>
                                      <a:pt x="1058" y="4"/>
                                    </a:lnTo>
                                    <a:lnTo>
                                      <a:pt x="1036" y="0"/>
                                    </a:lnTo>
                                    <a:lnTo>
                                      <a:pt x="1018" y="12"/>
                                    </a:lnTo>
                                    <a:lnTo>
                                      <a:pt x="1006" y="0"/>
                                    </a:lnTo>
                                    <a:lnTo>
                                      <a:pt x="978" y="0"/>
                                    </a:lnTo>
                                    <a:lnTo>
                                      <a:pt x="964" y="6"/>
                                    </a:lnTo>
                                    <a:lnTo>
                                      <a:pt x="938" y="4"/>
                                    </a:lnTo>
                                    <a:lnTo>
                                      <a:pt x="930" y="24"/>
                                    </a:lnTo>
                                    <a:lnTo>
                                      <a:pt x="908" y="18"/>
                                    </a:lnTo>
                                    <a:lnTo>
                                      <a:pt x="890" y="28"/>
                                    </a:lnTo>
                                    <a:lnTo>
                                      <a:pt x="892" y="46"/>
                                    </a:lnTo>
                                    <a:lnTo>
                                      <a:pt x="872" y="42"/>
                                    </a:lnTo>
                                    <a:lnTo>
                                      <a:pt x="856" y="56"/>
                                    </a:lnTo>
                                    <a:lnTo>
                                      <a:pt x="872" y="68"/>
                                    </a:lnTo>
                                    <a:lnTo>
                                      <a:pt x="886" y="80"/>
                                    </a:lnTo>
                                    <a:lnTo>
                                      <a:pt x="876" y="96"/>
                                    </a:lnTo>
                                    <a:lnTo>
                                      <a:pt x="874" y="110"/>
                                    </a:lnTo>
                                    <a:lnTo>
                                      <a:pt x="858" y="116"/>
                                    </a:lnTo>
                                    <a:lnTo>
                                      <a:pt x="828" y="110"/>
                                    </a:lnTo>
                                    <a:lnTo>
                                      <a:pt x="814" y="88"/>
                                    </a:lnTo>
                                    <a:lnTo>
                                      <a:pt x="796" y="74"/>
                                    </a:lnTo>
                                    <a:lnTo>
                                      <a:pt x="784" y="92"/>
                                    </a:lnTo>
                                    <a:lnTo>
                                      <a:pt x="756" y="84"/>
                                    </a:lnTo>
                                    <a:lnTo>
                                      <a:pt x="752" y="100"/>
                                    </a:lnTo>
                                    <a:lnTo>
                                      <a:pt x="768" y="114"/>
                                    </a:lnTo>
                                    <a:lnTo>
                                      <a:pt x="778" y="120"/>
                                    </a:lnTo>
                                    <a:lnTo>
                                      <a:pt x="782" y="136"/>
                                    </a:lnTo>
                                    <a:lnTo>
                                      <a:pt x="812" y="134"/>
                                    </a:lnTo>
                                    <a:lnTo>
                                      <a:pt x="838" y="144"/>
                                    </a:lnTo>
                                    <a:lnTo>
                                      <a:pt x="854" y="162"/>
                                    </a:lnTo>
                                    <a:lnTo>
                                      <a:pt x="854" y="196"/>
                                    </a:lnTo>
                                    <a:lnTo>
                                      <a:pt x="838" y="184"/>
                                    </a:lnTo>
                                    <a:lnTo>
                                      <a:pt x="830" y="172"/>
                                    </a:lnTo>
                                    <a:lnTo>
                                      <a:pt x="820" y="182"/>
                                    </a:lnTo>
                                    <a:lnTo>
                                      <a:pt x="816" y="160"/>
                                    </a:lnTo>
                                    <a:lnTo>
                                      <a:pt x="802" y="148"/>
                                    </a:lnTo>
                                    <a:lnTo>
                                      <a:pt x="772" y="148"/>
                                    </a:lnTo>
                                    <a:lnTo>
                                      <a:pt x="756" y="146"/>
                                    </a:lnTo>
                                    <a:lnTo>
                                      <a:pt x="768" y="168"/>
                                    </a:lnTo>
                                    <a:lnTo>
                                      <a:pt x="774" y="202"/>
                                    </a:lnTo>
                                    <a:lnTo>
                                      <a:pt x="804" y="216"/>
                                    </a:lnTo>
                                    <a:lnTo>
                                      <a:pt x="780" y="220"/>
                                    </a:lnTo>
                                    <a:lnTo>
                                      <a:pt x="776" y="238"/>
                                    </a:lnTo>
                                    <a:lnTo>
                                      <a:pt x="768" y="252"/>
                                    </a:lnTo>
                                    <a:lnTo>
                                      <a:pt x="790" y="264"/>
                                    </a:lnTo>
                                    <a:lnTo>
                                      <a:pt x="788" y="276"/>
                                    </a:lnTo>
                                    <a:lnTo>
                                      <a:pt x="770" y="28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40" name="Freeform 1919"/>
                              <p:cNvSpPr>
                                <a:spLocks/>
                              </p:cNvSpPr>
                              <p:nvPr/>
                            </p:nvSpPr>
                            <p:spPr bwMode="auto">
                              <a:xfrm>
                                <a:off x="3088" y="892"/>
                                <a:ext cx="34" cy="50"/>
                              </a:xfrm>
                              <a:custGeom>
                                <a:avLst/>
                                <a:gdLst>
                                  <a:gd name="T0" fmla="*/ 34 w 34"/>
                                  <a:gd name="T1" fmla="*/ 50 h 50"/>
                                  <a:gd name="T2" fmla="*/ 10 w 34"/>
                                  <a:gd name="T3" fmla="*/ 40 h 50"/>
                                  <a:gd name="T4" fmla="*/ 0 w 34"/>
                                  <a:gd name="T5" fmla="*/ 18 h 50"/>
                                  <a:gd name="T6" fmla="*/ 6 w 34"/>
                                  <a:gd name="T7" fmla="*/ 0 h 50"/>
                                  <a:gd name="T8" fmla="*/ 30 w 34"/>
                                  <a:gd name="T9" fmla="*/ 34 h 50"/>
                                  <a:gd name="T10" fmla="*/ 34 w 34"/>
                                  <a:gd name="T11" fmla="*/ 50 h 50"/>
                                  <a:gd name="T12" fmla="*/ 0 60000 65536"/>
                                  <a:gd name="T13" fmla="*/ 0 60000 65536"/>
                                  <a:gd name="T14" fmla="*/ 0 60000 65536"/>
                                  <a:gd name="T15" fmla="*/ 0 60000 65536"/>
                                  <a:gd name="T16" fmla="*/ 0 60000 65536"/>
                                  <a:gd name="T17" fmla="*/ 0 60000 65536"/>
                                  <a:gd name="T18" fmla="*/ 0 w 34"/>
                                  <a:gd name="T19" fmla="*/ 0 h 50"/>
                                  <a:gd name="T20" fmla="*/ 34 w 3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34" h="50">
                                    <a:moveTo>
                                      <a:pt x="34" y="50"/>
                                    </a:moveTo>
                                    <a:lnTo>
                                      <a:pt x="10" y="40"/>
                                    </a:lnTo>
                                    <a:lnTo>
                                      <a:pt x="0" y="18"/>
                                    </a:lnTo>
                                    <a:lnTo>
                                      <a:pt x="6" y="0"/>
                                    </a:lnTo>
                                    <a:lnTo>
                                      <a:pt x="30" y="34"/>
                                    </a:lnTo>
                                    <a:lnTo>
                                      <a:pt x="34" y="5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41" name="Freeform 1920"/>
                              <p:cNvSpPr>
                                <a:spLocks/>
                              </p:cNvSpPr>
                              <p:nvPr/>
                            </p:nvSpPr>
                            <p:spPr bwMode="auto">
                              <a:xfrm>
                                <a:off x="3200" y="850"/>
                                <a:ext cx="44" cy="76"/>
                              </a:xfrm>
                              <a:custGeom>
                                <a:avLst/>
                                <a:gdLst>
                                  <a:gd name="T0" fmla="*/ 40 w 44"/>
                                  <a:gd name="T1" fmla="*/ 76 h 76"/>
                                  <a:gd name="T2" fmla="*/ 44 w 44"/>
                                  <a:gd name="T3" fmla="*/ 50 h 76"/>
                                  <a:gd name="T4" fmla="*/ 42 w 44"/>
                                  <a:gd name="T5" fmla="*/ 26 h 76"/>
                                  <a:gd name="T6" fmla="*/ 24 w 44"/>
                                  <a:gd name="T7" fmla="*/ 6 h 76"/>
                                  <a:gd name="T8" fmla="*/ 8 w 44"/>
                                  <a:gd name="T9" fmla="*/ 0 h 76"/>
                                  <a:gd name="T10" fmla="*/ 0 w 44"/>
                                  <a:gd name="T11" fmla="*/ 12 h 76"/>
                                  <a:gd name="T12" fmla="*/ 10 w 44"/>
                                  <a:gd name="T13" fmla="*/ 34 h 76"/>
                                  <a:gd name="T14" fmla="*/ 16 w 44"/>
                                  <a:gd name="T15" fmla="*/ 58 h 76"/>
                                  <a:gd name="T16" fmla="*/ 40 w 44"/>
                                  <a:gd name="T17" fmla="*/ 76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76"/>
                                  <a:gd name="T29" fmla="*/ 44 w 44"/>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76">
                                    <a:moveTo>
                                      <a:pt x="40" y="76"/>
                                    </a:moveTo>
                                    <a:lnTo>
                                      <a:pt x="44" y="50"/>
                                    </a:lnTo>
                                    <a:lnTo>
                                      <a:pt x="42" y="26"/>
                                    </a:lnTo>
                                    <a:lnTo>
                                      <a:pt x="24" y="6"/>
                                    </a:lnTo>
                                    <a:lnTo>
                                      <a:pt x="8" y="0"/>
                                    </a:lnTo>
                                    <a:lnTo>
                                      <a:pt x="0" y="12"/>
                                    </a:lnTo>
                                    <a:lnTo>
                                      <a:pt x="10" y="34"/>
                                    </a:lnTo>
                                    <a:lnTo>
                                      <a:pt x="16" y="58"/>
                                    </a:lnTo>
                                    <a:lnTo>
                                      <a:pt x="40" y="76"/>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42" name="Freeform 1921"/>
                              <p:cNvSpPr>
                                <a:spLocks/>
                              </p:cNvSpPr>
                              <p:nvPr/>
                            </p:nvSpPr>
                            <p:spPr bwMode="auto">
                              <a:xfrm>
                                <a:off x="2472" y="1410"/>
                                <a:ext cx="62" cy="32"/>
                              </a:xfrm>
                              <a:custGeom>
                                <a:avLst/>
                                <a:gdLst>
                                  <a:gd name="T0" fmla="*/ 62 w 62"/>
                                  <a:gd name="T1" fmla="*/ 32 h 32"/>
                                  <a:gd name="T2" fmla="*/ 32 w 62"/>
                                  <a:gd name="T3" fmla="*/ 12 h 32"/>
                                  <a:gd name="T4" fmla="*/ 6 w 62"/>
                                  <a:gd name="T5" fmla="*/ 0 h 32"/>
                                  <a:gd name="T6" fmla="*/ 0 w 62"/>
                                  <a:gd name="T7" fmla="*/ 28 h 32"/>
                                  <a:gd name="T8" fmla="*/ 44 w 62"/>
                                  <a:gd name="T9" fmla="*/ 26 h 32"/>
                                  <a:gd name="T10" fmla="*/ 62 w 62"/>
                                  <a:gd name="T11" fmla="*/ 32 h 32"/>
                                  <a:gd name="T12" fmla="*/ 0 60000 65536"/>
                                  <a:gd name="T13" fmla="*/ 0 60000 65536"/>
                                  <a:gd name="T14" fmla="*/ 0 60000 65536"/>
                                  <a:gd name="T15" fmla="*/ 0 60000 65536"/>
                                  <a:gd name="T16" fmla="*/ 0 60000 65536"/>
                                  <a:gd name="T17" fmla="*/ 0 60000 65536"/>
                                  <a:gd name="T18" fmla="*/ 0 w 62"/>
                                  <a:gd name="T19" fmla="*/ 0 h 32"/>
                                  <a:gd name="T20" fmla="*/ 62 w 6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62" h="32">
                                    <a:moveTo>
                                      <a:pt x="62" y="32"/>
                                    </a:moveTo>
                                    <a:lnTo>
                                      <a:pt x="32" y="12"/>
                                    </a:lnTo>
                                    <a:lnTo>
                                      <a:pt x="6" y="0"/>
                                    </a:lnTo>
                                    <a:lnTo>
                                      <a:pt x="0" y="28"/>
                                    </a:lnTo>
                                    <a:lnTo>
                                      <a:pt x="44" y="26"/>
                                    </a:lnTo>
                                    <a:lnTo>
                                      <a:pt x="62" y="3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43" name="Freeform 1922"/>
                              <p:cNvSpPr>
                                <a:spLocks/>
                              </p:cNvSpPr>
                              <p:nvPr/>
                            </p:nvSpPr>
                            <p:spPr bwMode="auto">
                              <a:xfrm>
                                <a:off x="2490" y="1546"/>
                                <a:ext cx="28" cy="16"/>
                              </a:xfrm>
                              <a:custGeom>
                                <a:avLst/>
                                <a:gdLst>
                                  <a:gd name="T0" fmla="*/ 28 w 28"/>
                                  <a:gd name="T1" fmla="*/ 6 h 16"/>
                                  <a:gd name="T2" fmla="*/ 6 w 28"/>
                                  <a:gd name="T3" fmla="*/ 0 h 16"/>
                                  <a:gd name="T4" fmla="*/ 0 w 28"/>
                                  <a:gd name="T5" fmla="*/ 12 h 16"/>
                                  <a:gd name="T6" fmla="*/ 18 w 28"/>
                                  <a:gd name="T7" fmla="*/ 16 h 16"/>
                                  <a:gd name="T8" fmla="*/ 28 w 28"/>
                                  <a:gd name="T9" fmla="*/ 6 h 16"/>
                                  <a:gd name="T10" fmla="*/ 0 60000 65536"/>
                                  <a:gd name="T11" fmla="*/ 0 60000 65536"/>
                                  <a:gd name="T12" fmla="*/ 0 60000 65536"/>
                                  <a:gd name="T13" fmla="*/ 0 60000 65536"/>
                                  <a:gd name="T14" fmla="*/ 0 60000 65536"/>
                                  <a:gd name="T15" fmla="*/ 0 w 28"/>
                                  <a:gd name="T16" fmla="*/ 0 h 16"/>
                                  <a:gd name="T17" fmla="*/ 28 w 28"/>
                                  <a:gd name="T18" fmla="*/ 16 h 16"/>
                                </a:gdLst>
                                <a:ahLst/>
                                <a:cxnLst>
                                  <a:cxn ang="T10">
                                    <a:pos x="T0" y="T1"/>
                                  </a:cxn>
                                  <a:cxn ang="T11">
                                    <a:pos x="T2" y="T3"/>
                                  </a:cxn>
                                  <a:cxn ang="T12">
                                    <a:pos x="T4" y="T5"/>
                                  </a:cxn>
                                  <a:cxn ang="T13">
                                    <a:pos x="T6" y="T7"/>
                                  </a:cxn>
                                  <a:cxn ang="T14">
                                    <a:pos x="T8" y="T9"/>
                                  </a:cxn>
                                </a:cxnLst>
                                <a:rect l="T15" t="T16" r="T17" b="T18"/>
                                <a:pathLst>
                                  <a:path w="28" h="16">
                                    <a:moveTo>
                                      <a:pt x="28" y="6"/>
                                    </a:moveTo>
                                    <a:lnTo>
                                      <a:pt x="6" y="0"/>
                                    </a:lnTo>
                                    <a:lnTo>
                                      <a:pt x="0" y="12"/>
                                    </a:lnTo>
                                    <a:lnTo>
                                      <a:pt x="18" y="16"/>
                                    </a:lnTo>
                                    <a:lnTo>
                                      <a:pt x="28" y="6"/>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44" name="Freeform 1923"/>
                              <p:cNvSpPr>
                                <a:spLocks/>
                              </p:cNvSpPr>
                              <p:nvPr/>
                            </p:nvSpPr>
                            <p:spPr bwMode="auto">
                              <a:xfrm>
                                <a:off x="3216" y="792"/>
                                <a:ext cx="26" cy="32"/>
                              </a:xfrm>
                              <a:custGeom>
                                <a:avLst/>
                                <a:gdLst>
                                  <a:gd name="T0" fmla="*/ 26 w 26"/>
                                  <a:gd name="T1" fmla="*/ 30 h 32"/>
                                  <a:gd name="T2" fmla="*/ 18 w 26"/>
                                  <a:gd name="T3" fmla="*/ 8 h 32"/>
                                  <a:gd name="T4" fmla="*/ 6 w 26"/>
                                  <a:gd name="T5" fmla="*/ 0 h 32"/>
                                  <a:gd name="T6" fmla="*/ 0 w 26"/>
                                  <a:gd name="T7" fmla="*/ 22 h 32"/>
                                  <a:gd name="T8" fmla="*/ 10 w 26"/>
                                  <a:gd name="T9" fmla="*/ 32 h 32"/>
                                  <a:gd name="T10" fmla="*/ 26 w 26"/>
                                  <a:gd name="T11" fmla="*/ 30 h 32"/>
                                  <a:gd name="T12" fmla="*/ 0 60000 65536"/>
                                  <a:gd name="T13" fmla="*/ 0 60000 65536"/>
                                  <a:gd name="T14" fmla="*/ 0 60000 65536"/>
                                  <a:gd name="T15" fmla="*/ 0 60000 65536"/>
                                  <a:gd name="T16" fmla="*/ 0 60000 65536"/>
                                  <a:gd name="T17" fmla="*/ 0 60000 65536"/>
                                  <a:gd name="T18" fmla="*/ 0 w 26"/>
                                  <a:gd name="T19" fmla="*/ 0 h 32"/>
                                  <a:gd name="T20" fmla="*/ 26 w 2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6" h="32">
                                    <a:moveTo>
                                      <a:pt x="26" y="30"/>
                                    </a:moveTo>
                                    <a:lnTo>
                                      <a:pt x="18" y="8"/>
                                    </a:lnTo>
                                    <a:lnTo>
                                      <a:pt x="6" y="0"/>
                                    </a:lnTo>
                                    <a:lnTo>
                                      <a:pt x="0" y="22"/>
                                    </a:lnTo>
                                    <a:lnTo>
                                      <a:pt x="10" y="32"/>
                                    </a:lnTo>
                                    <a:lnTo>
                                      <a:pt x="26" y="3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45" name="Freeform 1924"/>
                              <p:cNvSpPr>
                                <a:spLocks/>
                              </p:cNvSpPr>
                              <p:nvPr/>
                            </p:nvSpPr>
                            <p:spPr bwMode="auto">
                              <a:xfrm>
                                <a:off x="3310" y="754"/>
                                <a:ext cx="44" cy="44"/>
                              </a:xfrm>
                              <a:custGeom>
                                <a:avLst/>
                                <a:gdLst>
                                  <a:gd name="T0" fmla="*/ 38 w 44"/>
                                  <a:gd name="T1" fmla="*/ 38 h 44"/>
                                  <a:gd name="T2" fmla="*/ 44 w 44"/>
                                  <a:gd name="T3" fmla="*/ 12 h 44"/>
                                  <a:gd name="T4" fmla="*/ 26 w 44"/>
                                  <a:gd name="T5" fmla="*/ 0 h 44"/>
                                  <a:gd name="T6" fmla="*/ 0 w 44"/>
                                  <a:gd name="T7" fmla="*/ 4 h 44"/>
                                  <a:gd name="T8" fmla="*/ 22 w 44"/>
                                  <a:gd name="T9" fmla="*/ 18 h 44"/>
                                  <a:gd name="T10" fmla="*/ 12 w 44"/>
                                  <a:gd name="T11" fmla="*/ 24 h 44"/>
                                  <a:gd name="T12" fmla="*/ 18 w 44"/>
                                  <a:gd name="T13" fmla="*/ 44 h 44"/>
                                  <a:gd name="T14" fmla="*/ 38 w 44"/>
                                  <a:gd name="T15" fmla="*/ 38 h 44"/>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44"/>
                                  <a:gd name="T26" fmla="*/ 44 w 44"/>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44">
                                    <a:moveTo>
                                      <a:pt x="38" y="38"/>
                                    </a:moveTo>
                                    <a:lnTo>
                                      <a:pt x="44" y="12"/>
                                    </a:lnTo>
                                    <a:lnTo>
                                      <a:pt x="26" y="0"/>
                                    </a:lnTo>
                                    <a:lnTo>
                                      <a:pt x="0" y="4"/>
                                    </a:lnTo>
                                    <a:lnTo>
                                      <a:pt x="22" y="18"/>
                                    </a:lnTo>
                                    <a:lnTo>
                                      <a:pt x="12" y="24"/>
                                    </a:lnTo>
                                    <a:lnTo>
                                      <a:pt x="18" y="44"/>
                                    </a:lnTo>
                                    <a:lnTo>
                                      <a:pt x="38" y="38"/>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46" name="Freeform 1925"/>
                              <p:cNvSpPr>
                                <a:spLocks/>
                              </p:cNvSpPr>
                              <p:nvPr/>
                            </p:nvSpPr>
                            <p:spPr bwMode="auto">
                              <a:xfrm>
                                <a:off x="3184" y="822"/>
                                <a:ext cx="14" cy="14"/>
                              </a:xfrm>
                              <a:custGeom>
                                <a:avLst/>
                                <a:gdLst>
                                  <a:gd name="T0" fmla="*/ 14 w 14"/>
                                  <a:gd name="T1" fmla="*/ 14 h 14"/>
                                  <a:gd name="T2" fmla="*/ 14 w 14"/>
                                  <a:gd name="T3" fmla="*/ 0 h 14"/>
                                  <a:gd name="T4" fmla="*/ 0 w 14"/>
                                  <a:gd name="T5" fmla="*/ 2 h 14"/>
                                  <a:gd name="T6" fmla="*/ 2 w 14"/>
                                  <a:gd name="T7" fmla="*/ 14 h 14"/>
                                  <a:gd name="T8" fmla="*/ 14 w 14"/>
                                  <a:gd name="T9" fmla="*/ 14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14" y="14"/>
                                    </a:moveTo>
                                    <a:lnTo>
                                      <a:pt x="14" y="0"/>
                                    </a:lnTo>
                                    <a:lnTo>
                                      <a:pt x="0" y="2"/>
                                    </a:lnTo>
                                    <a:lnTo>
                                      <a:pt x="2" y="14"/>
                                    </a:lnTo>
                                    <a:lnTo>
                                      <a:pt x="14" y="14"/>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47" name="Freeform 1926"/>
                              <p:cNvSpPr>
                                <a:spLocks/>
                              </p:cNvSpPr>
                              <p:nvPr/>
                            </p:nvSpPr>
                            <p:spPr bwMode="auto">
                              <a:xfrm>
                                <a:off x="3172" y="866"/>
                                <a:ext cx="20" cy="22"/>
                              </a:xfrm>
                              <a:custGeom>
                                <a:avLst/>
                                <a:gdLst>
                                  <a:gd name="T0" fmla="*/ 12 w 20"/>
                                  <a:gd name="T1" fmla="*/ 22 h 22"/>
                                  <a:gd name="T2" fmla="*/ 20 w 20"/>
                                  <a:gd name="T3" fmla="*/ 6 h 22"/>
                                  <a:gd name="T4" fmla="*/ 0 w 20"/>
                                  <a:gd name="T5" fmla="*/ 0 h 22"/>
                                  <a:gd name="T6" fmla="*/ 12 w 20"/>
                                  <a:gd name="T7" fmla="*/ 22 h 22"/>
                                  <a:gd name="T8" fmla="*/ 0 60000 65536"/>
                                  <a:gd name="T9" fmla="*/ 0 60000 65536"/>
                                  <a:gd name="T10" fmla="*/ 0 60000 65536"/>
                                  <a:gd name="T11" fmla="*/ 0 60000 65536"/>
                                  <a:gd name="T12" fmla="*/ 0 w 20"/>
                                  <a:gd name="T13" fmla="*/ 0 h 22"/>
                                  <a:gd name="T14" fmla="*/ 20 w 20"/>
                                  <a:gd name="T15" fmla="*/ 22 h 22"/>
                                </a:gdLst>
                                <a:ahLst/>
                                <a:cxnLst>
                                  <a:cxn ang="T8">
                                    <a:pos x="T0" y="T1"/>
                                  </a:cxn>
                                  <a:cxn ang="T9">
                                    <a:pos x="T2" y="T3"/>
                                  </a:cxn>
                                  <a:cxn ang="T10">
                                    <a:pos x="T4" y="T5"/>
                                  </a:cxn>
                                  <a:cxn ang="T11">
                                    <a:pos x="T6" y="T7"/>
                                  </a:cxn>
                                </a:cxnLst>
                                <a:rect l="T12" t="T13" r="T14" b="T15"/>
                                <a:pathLst>
                                  <a:path w="20" h="22">
                                    <a:moveTo>
                                      <a:pt x="12" y="22"/>
                                    </a:moveTo>
                                    <a:lnTo>
                                      <a:pt x="20" y="6"/>
                                    </a:lnTo>
                                    <a:lnTo>
                                      <a:pt x="0" y="0"/>
                                    </a:lnTo>
                                    <a:lnTo>
                                      <a:pt x="12" y="2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48" name="Freeform 1927"/>
                              <p:cNvSpPr>
                                <a:spLocks/>
                              </p:cNvSpPr>
                              <p:nvPr/>
                            </p:nvSpPr>
                            <p:spPr bwMode="auto">
                              <a:xfrm>
                                <a:off x="3704" y="830"/>
                                <a:ext cx="34" cy="22"/>
                              </a:xfrm>
                              <a:custGeom>
                                <a:avLst/>
                                <a:gdLst>
                                  <a:gd name="T0" fmla="*/ 34 w 34"/>
                                  <a:gd name="T1" fmla="*/ 22 h 22"/>
                                  <a:gd name="T2" fmla="*/ 12 w 34"/>
                                  <a:gd name="T3" fmla="*/ 16 h 22"/>
                                  <a:gd name="T4" fmla="*/ 0 w 34"/>
                                  <a:gd name="T5" fmla="*/ 0 h 22"/>
                                  <a:gd name="T6" fmla="*/ 20 w 34"/>
                                  <a:gd name="T7" fmla="*/ 2 h 22"/>
                                  <a:gd name="T8" fmla="*/ 34 w 34"/>
                                  <a:gd name="T9" fmla="*/ 22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34" y="22"/>
                                    </a:moveTo>
                                    <a:lnTo>
                                      <a:pt x="12" y="16"/>
                                    </a:lnTo>
                                    <a:lnTo>
                                      <a:pt x="0" y="0"/>
                                    </a:lnTo>
                                    <a:lnTo>
                                      <a:pt x="20" y="2"/>
                                    </a:lnTo>
                                    <a:lnTo>
                                      <a:pt x="34" y="2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49" name="Freeform 1928"/>
                              <p:cNvSpPr>
                                <a:spLocks/>
                              </p:cNvSpPr>
                              <p:nvPr/>
                            </p:nvSpPr>
                            <p:spPr bwMode="auto">
                              <a:xfrm>
                                <a:off x="3728" y="808"/>
                                <a:ext cx="20" cy="26"/>
                              </a:xfrm>
                              <a:custGeom>
                                <a:avLst/>
                                <a:gdLst>
                                  <a:gd name="T0" fmla="*/ 20 w 20"/>
                                  <a:gd name="T1" fmla="*/ 26 h 26"/>
                                  <a:gd name="T2" fmla="*/ 20 w 20"/>
                                  <a:gd name="T3" fmla="*/ 10 h 26"/>
                                  <a:gd name="T4" fmla="*/ 0 w 20"/>
                                  <a:gd name="T5" fmla="*/ 0 h 26"/>
                                  <a:gd name="T6" fmla="*/ 20 w 20"/>
                                  <a:gd name="T7" fmla="*/ 26 h 26"/>
                                  <a:gd name="T8" fmla="*/ 0 60000 65536"/>
                                  <a:gd name="T9" fmla="*/ 0 60000 65536"/>
                                  <a:gd name="T10" fmla="*/ 0 60000 65536"/>
                                  <a:gd name="T11" fmla="*/ 0 60000 65536"/>
                                  <a:gd name="T12" fmla="*/ 0 w 20"/>
                                  <a:gd name="T13" fmla="*/ 0 h 26"/>
                                  <a:gd name="T14" fmla="*/ 20 w 20"/>
                                  <a:gd name="T15" fmla="*/ 26 h 26"/>
                                </a:gdLst>
                                <a:ahLst/>
                                <a:cxnLst>
                                  <a:cxn ang="T8">
                                    <a:pos x="T0" y="T1"/>
                                  </a:cxn>
                                  <a:cxn ang="T9">
                                    <a:pos x="T2" y="T3"/>
                                  </a:cxn>
                                  <a:cxn ang="T10">
                                    <a:pos x="T4" y="T5"/>
                                  </a:cxn>
                                  <a:cxn ang="T11">
                                    <a:pos x="T6" y="T7"/>
                                  </a:cxn>
                                </a:cxnLst>
                                <a:rect l="T12" t="T13" r="T14" b="T15"/>
                                <a:pathLst>
                                  <a:path w="20" h="26">
                                    <a:moveTo>
                                      <a:pt x="20" y="26"/>
                                    </a:moveTo>
                                    <a:lnTo>
                                      <a:pt x="20" y="10"/>
                                    </a:lnTo>
                                    <a:lnTo>
                                      <a:pt x="0" y="0"/>
                                    </a:lnTo>
                                    <a:lnTo>
                                      <a:pt x="20" y="26"/>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50" name="Freeform 1929"/>
                              <p:cNvSpPr>
                                <a:spLocks/>
                              </p:cNvSpPr>
                              <p:nvPr/>
                            </p:nvSpPr>
                            <p:spPr bwMode="auto">
                              <a:xfrm>
                                <a:off x="3760" y="858"/>
                                <a:ext cx="24" cy="24"/>
                              </a:xfrm>
                              <a:custGeom>
                                <a:avLst/>
                                <a:gdLst>
                                  <a:gd name="T0" fmla="*/ 0 w 24"/>
                                  <a:gd name="T1" fmla="*/ 12 h 24"/>
                                  <a:gd name="T2" fmla="*/ 8 w 24"/>
                                  <a:gd name="T3" fmla="*/ 24 h 24"/>
                                  <a:gd name="T4" fmla="*/ 24 w 24"/>
                                  <a:gd name="T5" fmla="*/ 18 h 24"/>
                                  <a:gd name="T6" fmla="*/ 18 w 24"/>
                                  <a:gd name="T7" fmla="*/ 4 h 24"/>
                                  <a:gd name="T8" fmla="*/ 2 w 24"/>
                                  <a:gd name="T9" fmla="*/ 0 h 24"/>
                                  <a:gd name="T10" fmla="*/ 0 w 24"/>
                                  <a:gd name="T11" fmla="*/ 12 h 24"/>
                                  <a:gd name="T12" fmla="*/ 0 60000 65536"/>
                                  <a:gd name="T13" fmla="*/ 0 60000 65536"/>
                                  <a:gd name="T14" fmla="*/ 0 60000 65536"/>
                                  <a:gd name="T15" fmla="*/ 0 60000 65536"/>
                                  <a:gd name="T16" fmla="*/ 0 60000 65536"/>
                                  <a:gd name="T17" fmla="*/ 0 60000 65536"/>
                                  <a:gd name="T18" fmla="*/ 0 w 24"/>
                                  <a:gd name="T19" fmla="*/ 0 h 24"/>
                                  <a:gd name="T20" fmla="*/ 24 w 24"/>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4" h="24">
                                    <a:moveTo>
                                      <a:pt x="0" y="12"/>
                                    </a:moveTo>
                                    <a:lnTo>
                                      <a:pt x="8" y="24"/>
                                    </a:lnTo>
                                    <a:lnTo>
                                      <a:pt x="24" y="18"/>
                                    </a:lnTo>
                                    <a:lnTo>
                                      <a:pt x="18" y="4"/>
                                    </a:lnTo>
                                    <a:lnTo>
                                      <a:pt x="2" y="0"/>
                                    </a:lnTo>
                                    <a:lnTo>
                                      <a:pt x="0" y="1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51" name="Freeform 1930"/>
                              <p:cNvSpPr>
                                <a:spLocks/>
                              </p:cNvSpPr>
                              <p:nvPr/>
                            </p:nvSpPr>
                            <p:spPr bwMode="auto">
                              <a:xfrm rot="1015650">
                                <a:off x="3922" y="1244"/>
                                <a:ext cx="24" cy="24"/>
                              </a:xfrm>
                              <a:custGeom>
                                <a:avLst/>
                                <a:gdLst>
                                  <a:gd name="T0" fmla="*/ 0 w 24"/>
                                  <a:gd name="T1" fmla="*/ 12 h 24"/>
                                  <a:gd name="T2" fmla="*/ 8 w 24"/>
                                  <a:gd name="T3" fmla="*/ 24 h 24"/>
                                  <a:gd name="T4" fmla="*/ 24 w 24"/>
                                  <a:gd name="T5" fmla="*/ 18 h 24"/>
                                  <a:gd name="T6" fmla="*/ 18 w 24"/>
                                  <a:gd name="T7" fmla="*/ 4 h 24"/>
                                  <a:gd name="T8" fmla="*/ 2 w 24"/>
                                  <a:gd name="T9" fmla="*/ 0 h 24"/>
                                  <a:gd name="T10" fmla="*/ 0 w 24"/>
                                  <a:gd name="T11" fmla="*/ 12 h 24"/>
                                  <a:gd name="T12" fmla="*/ 0 60000 65536"/>
                                  <a:gd name="T13" fmla="*/ 0 60000 65536"/>
                                  <a:gd name="T14" fmla="*/ 0 60000 65536"/>
                                  <a:gd name="T15" fmla="*/ 0 60000 65536"/>
                                  <a:gd name="T16" fmla="*/ 0 60000 65536"/>
                                  <a:gd name="T17" fmla="*/ 0 60000 65536"/>
                                  <a:gd name="T18" fmla="*/ 0 w 24"/>
                                  <a:gd name="T19" fmla="*/ 0 h 24"/>
                                  <a:gd name="T20" fmla="*/ 24 w 24"/>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4" h="24">
                                    <a:moveTo>
                                      <a:pt x="0" y="12"/>
                                    </a:moveTo>
                                    <a:lnTo>
                                      <a:pt x="8" y="24"/>
                                    </a:lnTo>
                                    <a:lnTo>
                                      <a:pt x="24" y="18"/>
                                    </a:lnTo>
                                    <a:lnTo>
                                      <a:pt x="18" y="4"/>
                                    </a:lnTo>
                                    <a:lnTo>
                                      <a:pt x="2" y="0"/>
                                    </a:lnTo>
                                    <a:lnTo>
                                      <a:pt x="0" y="1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52" name="Freeform 1931"/>
                              <p:cNvSpPr>
                                <a:spLocks/>
                              </p:cNvSpPr>
                              <p:nvPr/>
                            </p:nvSpPr>
                            <p:spPr bwMode="auto">
                              <a:xfrm>
                                <a:off x="3912" y="1180"/>
                                <a:ext cx="18" cy="22"/>
                              </a:xfrm>
                              <a:custGeom>
                                <a:avLst/>
                                <a:gdLst>
                                  <a:gd name="T0" fmla="*/ 0 w 18"/>
                                  <a:gd name="T1" fmla="*/ 22 h 22"/>
                                  <a:gd name="T2" fmla="*/ 18 w 18"/>
                                  <a:gd name="T3" fmla="*/ 20 h 22"/>
                                  <a:gd name="T4" fmla="*/ 18 w 18"/>
                                  <a:gd name="T5" fmla="*/ 8 h 22"/>
                                  <a:gd name="T6" fmla="*/ 4 w 18"/>
                                  <a:gd name="T7" fmla="*/ 0 h 22"/>
                                  <a:gd name="T8" fmla="*/ 0 w 18"/>
                                  <a:gd name="T9" fmla="*/ 22 h 22"/>
                                  <a:gd name="T10" fmla="*/ 0 60000 65536"/>
                                  <a:gd name="T11" fmla="*/ 0 60000 65536"/>
                                  <a:gd name="T12" fmla="*/ 0 60000 65536"/>
                                  <a:gd name="T13" fmla="*/ 0 60000 65536"/>
                                  <a:gd name="T14" fmla="*/ 0 60000 65536"/>
                                  <a:gd name="T15" fmla="*/ 0 w 18"/>
                                  <a:gd name="T16" fmla="*/ 0 h 22"/>
                                  <a:gd name="T17" fmla="*/ 18 w 18"/>
                                  <a:gd name="T18" fmla="*/ 22 h 22"/>
                                </a:gdLst>
                                <a:ahLst/>
                                <a:cxnLst>
                                  <a:cxn ang="T10">
                                    <a:pos x="T0" y="T1"/>
                                  </a:cxn>
                                  <a:cxn ang="T11">
                                    <a:pos x="T2" y="T3"/>
                                  </a:cxn>
                                  <a:cxn ang="T12">
                                    <a:pos x="T4" y="T5"/>
                                  </a:cxn>
                                  <a:cxn ang="T13">
                                    <a:pos x="T6" y="T7"/>
                                  </a:cxn>
                                  <a:cxn ang="T14">
                                    <a:pos x="T8" y="T9"/>
                                  </a:cxn>
                                </a:cxnLst>
                                <a:rect l="T15" t="T16" r="T17" b="T18"/>
                                <a:pathLst>
                                  <a:path w="18" h="22">
                                    <a:moveTo>
                                      <a:pt x="0" y="22"/>
                                    </a:moveTo>
                                    <a:lnTo>
                                      <a:pt x="18" y="20"/>
                                    </a:lnTo>
                                    <a:lnTo>
                                      <a:pt x="18" y="8"/>
                                    </a:lnTo>
                                    <a:lnTo>
                                      <a:pt x="4" y="0"/>
                                    </a:lnTo>
                                    <a:lnTo>
                                      <a:pt x="0" y="2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53" name="Freeform 1932"/>
                              <p:cNvSpPr>
                                <a:spLocks/>
                              </p:cNvSpPr>
                              <p:nvPr/>
                            </p:nvSpPr>
                            <p:spPr bwMode="auto">
                              <a:xfrm>
                                <a:off x="4020" y="1346"/>
                                <a:ext cx="28" cy="42"/>
                              </a:xfrm>
                              <a:custGeom>
                                <a:avLst/>
                                <a:gdLst>
                                  <a:gd name="T0" fmla="*/ 16 w 28"/>
                                  <a:gd name="T1" fmla="*/ 42 h 42"/>
                                  <a:gd name="T2" fmla="*/ 28 w 28"/>
                                  <a:gd name="T3" fmla="*/ 20 h 42"/>
                                  <a:gd name="T4" fmla="*/ 12 w 28"/>
                                  <a:gd name="T5" fmla="*/ 0 h 42"/>
                                  <a:gd name="T6" fmla="*/ 0 w 28"/>
                                  <a:gd name="T7" fmla="*/ 18 h 42"/>
                                  <a:gd name="T8" fmla="*/ 16 w 28"/>
                                  <a:gd name="T9" fmla="*/ 42 h 42"/>
                                  <a:gd name="T10" fmla="*/ 0 60000 65536"/>
                                  <a:gd name="T11" fmla="*/ 0 60000 65536"/>
                                  <a:gd name="T12" fmla="*/ 0 60000 65536"/>
                                  <a:gd name="T13" fmla="*/ 0 60000 65536"/>
                                  <a:gd name="T14" fmla="*/ 0 60000 65536"/>
                                  <a:gd name="T15" fmla="*/ 0 w 28"/>
                                  <a:gd name="T16" fmla="*/ 0 h 42"/>
                                  <a:gd name="T17" fmla="*/ 28 w 28"/>
                                  <a:gd name="T18" fmla="*/ 42 h 42"/>
                                </a:gdLst>
                                <a:ahLst/>
                                <a:cxnLst>
                                  <a:cxn ang="T10">
                                    <a:pos x="T0" y="T1"/>
                                  </a:cxn>
                                  <a:cxn ang="T11">
                                    <a:pos x="T2" y="T3"/>
                                  </a:cxn>
                                  <a:cxn ang="T12">
                                    <a:pos x="T4" y="T5"/>
                                  </a:cxn>
                                  <a:cxn ang="T13">
                                    <a:pos x="T6" y="T7"/>
                                  </a:cxn>
                                  <a:cxn ang="T14">
                                    <a:pos x="T8" y="T9"/>
                                  </a:cxn>
                                </a:cxnLst>
                                <a:rect l="T15" t="T16" r="T17" b="T18"/>
                                <a:pathLst>
                                  <a:path w="28" h="42">
                                    <a:moveTo>
                                      <a:pt x="16" y="42"/>
                                    </a:moveTo>
                                    <a:lnTo>
                                      <a:pt x="28" y="20"/>
                                    </a:lnTo>
                                    <a:lnTo>
                                      <a:pt x="12" y="0"/>
                                    </a:lnTo>
                                    <a:lnTo>
                                      <a:pt x="0" y="18"/>
                                    </a:lnTo>
                                    <a:lnTo>
                                      <a:pt x="16" y="4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54" name="Freeform 1933"/>
                              <p:cNvSpPr>
                                <a:spLocks/>
                              </p:cNvSpPr>
                              <p:nvPr/>
                            </p:nvSpPr>
                            <p:spPr bwMode="auto">
                              <a:xfrm>
                                <a:off x="3970" y="1372"/>
                                <a:ext cx="30" cy="20"/>
                              </a:xfrm>
                              <a:custGeom>
                                <a:avLst/>
                                <a:gdLst>
                                  <a:gd name="T0" fmla="*/ 30 w 30"/>
                                  <a:gd name="T1" fmla="*/ 20 h 20"/>
                                  <a:gd name="T2" fmla="*/ 20 w 30"/>
                                  <a:gd name="T3" fmla="*/ 0 h 20"/>
                                  <a:gd name="T4" fmla="*/ 0 w 30"/>
                                  <a:gd name="T5" fmla="*/ 0 h 20"/>
                                  <a:gd name="T6" fmla="*/ 10 w 30"/>
                                  <a:gd name="T7" fmla="*/ 16 h 20"/>
                                  <a:gd name="T8" fmla="*/ 30 w 30"/>
                                  <a:gd name="T9" fmla="*/ 20 h 20"/>
                                  <a:gd name="T10" fmla="*/ 0 60000 65536"/>
                                  <a:gd name="T11" fmla="*/ 0 60000 65536"/>
                                  <a:gd name="T12" fmla="*/ 0 60000 65536"/>
                                  <a:gd name="T13" fmla="*/ 0 60000 65536"/>
                                  <a:gd name="T14" fmla="*/ 0 60000 65536"/>
                                  <a:gd name="T15" fmla="*/ 0 w 30"/>
                                  <a:gd name="T16" fmla="*/ 0 h 20"/>
                                  <a:gd name="T17" fmla="*/ 30 w 30"/>
                                  <a:gd name="T18" fmla="*/ 20 h 20"/>
                                </a:gdLst>
                                <a:ahLst/>
                                <a:cxnLst>
                                  <a:cxn ang="T10">
                                    <a:pos x="T0" y="T1"/>
                                  </a:cxn>
                                  <a:cxn ang="T11">
                                    <a:pos x="T2" y="T3"/>
                                  </a:cxn>
                                  <a:cxn ang="T12">
                                    <a:pos x="T4" y="T5"/>
                                  </a:cxn>
                                  <a:cxn ang="T13">
                                    <a:pos x="T6" y="T7"/>
                                  </a:cxn>
                                  <a:cxn ang="T14">
                                    <a:pos x="T8" y="T9"/>
                                  </a:cxn>
                                </a:cxnLst>
                                <a:rect l="T15" t="T16" r="T17" b="T18"/>
                                <a:pathLst>
                                  <a:path w="30" h="20">
                                    <a:moveTo>
                                      <a:pt x="30" y="20"/>
                                    </a:moveTo>
                                    <a:lnTo>
                                      <a:pt x="20" y="0"/>
                                    </a:lnTo>
                                    <a:lnTo>
                                      <a:pt x="0" y="0"/>
                                    </a:lnTo>
                                    <a:lnTo>
                                      <a:pt x="10" y="16"/>
                                    </a:lnTo>
                                    <a:lnTo>
                                      <a:pt x="30" y="2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55" name="Freeform 1934"/>
                              <p:cNvSpPr>
                                <a:spLocks/>
                              </p:cNvSpPr>
                              <p:nvPr/>
                            </p:nvSpPr>
                            <p:spPr bwMode="auto">
                              <a:xfrm>
                                <a:off x="3960" y="1314"/>
                                <a:ext cx="24" cy="24"/>
                              </a:xfrm>
                              <a:custGeom>
                                <a:avLst/>
                                <a:gdLst>
                                  <a:gd name="T0" fmla="*/ 10 w 24"/>
                                  <a:gd name="T1" fmla="*/ 24 h 24"/>
                                  <a:gd name="T2" fmla="*/ 0 w 24"/>
                                  <a:gd name="T3" fmla="*/ 0 h 24"/>
                                  <a:gd name="T4" fmla="*/ 12 w 24"/>
                                  <a:gd name="T5" fmla="*/ 0 h 24"/>
                                  <a:gd name="T6" fmla="*/ 24 w 24"/>
                                  <a:gd name="T7" fmla="*/ 20 h 24"/>
                                  <a:gd name="T8" fmla="*/ 10 w 24"/>
                                  <a:gd name="T9" fmla="*/ 24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10" y="24"/>
                                    </a:moveTo>
                                    <a:lnTo>
                                      <a:pt x="0" y="0"/>
                                    </a:lnTo>
                                    <a:lnTo>
                                      <a:pt x="12" y="0"/>
                                    </a:lnTo>
                                    <a:lnTo>
                                      <a:pt x="24" y="20"/>
                                    </a:lnTo>
                                    <a:lnTo>
                                      <a:pt x="10" y="24"/>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56" name="Freeform 1935"/>
                              <p:cNvSpPr>
                                <a:spLocks/>
                              </p:cNvSpPr>
                              <p:nvPr/>
                            </p:nvSpPr>
                            <p:spPr bwMode="auto">
                              <a:xfrm>
                                <a:off x="4056" y="1518"/>
                                <a:ext cx="50" cy="80"/>
                              </a:xfrm>
                              <a:custGeom>
                                <a:avLst/>
                                <a:gdLst>
                                  <a:gd name="T0" fmla="*/ 50 w 50"/>
                                  <a:gd name="T1" fmla="*/ 80 h 80"/>
                                  <a:gd name="T2" fmla="*/ 32 w 50"/>
                                  <a:gd name="T3" fmla="*/ 24 h 80"/>
                                  <a:gd name="T4" fmla="*/ 22 w 50"/>
                                  <a:gd name="T5" fmla="*/ 6 h 80"/>
                                  <a:gd name="T6" fmla="*/ 0 w 50"/>
                                  <a:gd name="T7" fmla="*/ 0 h 80"/>
                                  <a:gd name="T8" fmla="*/ 16 w 50"/>
                                  <a:gd name="T9" fmla="*/ 16 h 80"/>
                                  <a:gd name="T10" fmla="*/ 36 w 50"/>
                                  <a:gd name="T11" fmla="*/ 68 h 80"/>
                                  <a:gd name="T12" fmla="*/ 50 w 50"/>
                                  <a:gd name="T13" fmla="*/ 80 h 80"/>
                                  <a:gd name="T14" fmla="*/ 0 60000 65536"/>
                                  <a:gd name="T15" fmla="*/ 0 60000 65536"/>
                                  <a:gd name="T16" fmla="*/ 0 60000 65536"/>
                                  <a:gd name="T17" fmla="*/ 0 60000 65536"/>
                                  <a:gd name="T18" fmla="*/ 0 60000 65536"/>
                                  <a:gd name="T19" fmla="*/ 0 60000 65536"/>
                                  <a:gd name="T20" fmla="*/ 0 60000 65536"/>
                                  <a:gd name="T21" fmla="*/ 0 w 50"/>
                                  <a:gd name="T22" fmla="*/ 0 h 80"/>
                                  <a:gd name="T23" fmla="*/ 50 w 50"/>
                                  <a:gd name="T24" fmla="*/ 80 h 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80">
                                    <a:moveTo>
                                      <a:pt x="50" y="80"/>
                                    </a:moveTo>
                                    <a:lnTo>
                                      <a:pt x="32" y="24"/>
                                    </a:lnTo>
                                    <a:lnTo>
                                      <a:pt x="22" y="6"/>
                                    </a:lnTo>
                                    <a:lnTo>
                                      <a:pt x="0" y="0"/>
                                    </a:lnTo>
                                    <a:lnTo>
                                      <a:pt x="16" y="16"/>
                                    </a:lnTo>
                                    <a:lnTo>
                                      <a:pt x="36" y="68"/>
                                    </a:lnTo>
                                    <a:lnTo>
                                      <a:pt x="50" y="8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57" name="Freeform 1936"/>
                              <p:cNvSpPr>
                                <a:spLocks/>
                              </p:cNvSpPr>
                              <p:nvPr/>
                            </p:nvSpPr>
                            <p:spPr bwMode="auto">
                              <a:xfrm>
                                <a:off x="4136" y="1664"/>
                                <a:ext cx="72" cy="54"/>
                              </a:xfrm>
                              <a:custGeom>
                                <a:avLst/>
                                <a:gdLst>
                                  <a:gd name="T0" fmla="*/ 44 w 72"/>
                                  <a:gd name="T1" fmla="*/ 48 h 54"/>
                                  <a:gd name="T2" fmla="*/ 16 w 72"/>
                                  <a:gd name="T3" fmla="*/ 54 h 54"/>
                                  <a:gd name="T4" fmla="*/ 14 w 72"/>
                                  <a:gd name="T5" fmla="*/ 42 h 54"/>
                                  <a:gd name="T6" fmla="*/ 0 w 72"/>
                                  <a:gd name="T7" fmla="*/ 26 h 54"/>
                                  <a:gd name="T8" fmla="*/ 14 w 72"/>
                                  <a:gd name="T9" fmla="*/ 16 h 54"/>
                                  <a:gd name="T10" fmla="*/ 26 w 72"/>
                                  <a:gd name="T11" fmla="*/ 0 h 54"/>
                                  <a:gd name="T12" fmla="*/ 38 w 72"/>
                                  <a:gd name="T13" fmla="*/ 10 h 54"/>
                                  <a:gd name="T14" fmla="*/ 36 w 72"/>
                                  <a:gd name="T15" fmla="*/ 24 h 54"/>
                                  <a:gd name="T16" fmla="*/ 50 w 72"/>
                                  <a:gd name="T17" fmla="*/ 36 h 54"/>
                                  <a:gd name="T18" fmla="*/ 66 w 72"/>
                                  <a:gd name="T19" fmla="*/ 26 h 54"/>
                                  <a:gd name="T20" fmla="*/ 72 w 72"/>
                                  <a:gd name="T21" fmla="*/ 42 h 54"/>
                                  <a:gd name="T22" fmla="*/ 44 w 72"/>
                                  <a:gd name="T23" fmla="*/ 48 h 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54"/>
                                  <a:gd name="T38" fmla="*/ 72 w 72"/>
                                  <a:gd name="T39" fmla="*/ 54 h 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54">
                                    <a:moveTo>
                                      <a:pt x="44" y="48"/>
                                    </a:moveTo>
                                    <a:lnTo>
                                      <a:pt x="16" y="54"/>
                                    </a:lnTo>
                                    <a:lnTo>
                                      <a:pt x="14" y="42"/>
                                    </a:lnTo>
                                    <a:lnTo>
                                      <a:pt x="0" y="26"/>
                                    </a:lnTo>
                                    <a:lnTo>
                                      <a:pt x="14" y="16"/>
                                    </a:lnTo>
                                    <a:lnTo>
                                      <a:pt x="26" y="0"/>
                                    </a:lnTo>
                                    <a:lnTo>
                                      <a:pt x="38" y="10"/>
                                    </a:lnTo>
                                    <a:lnTo>
                                      <a:pt x="36" y="24"/>
                                    </a:lnTo>
                                    <a:lnTo>
                                      <a:pt x="50" y="36"/>
                                    </a:lnTo>
                                    <a:lnTo>
                                      <a:pt x="66" y="26"/>
                                    </a:lnTo>
                                    <a:lnTo>
                                      <a:pt x="72" y="42"/>
                                    </a:lnTo>
                                    <a:lnTo>
                                      <a:pt x="44" y="48"/>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58" name="Freeform 1937"/>
                              <p:cNvSpPr>
                                <a:spLocks/>
                              </p:cNvSpPr>
                              <p:nvPr/>
                            </p:nvSpPr>
                            <p:spPr bwMode="auto">
                              <a:xfrm>
                                <a:off x="4102" y="1738"/>
                                <a:ext cx="42" cy="46"/>
                              </a:xfrm>
                              <a:custGeom>
                                <a:avLst/>
                                <a:gdLst>
                                  <a:gd name="T0" fmla="*/ 34 w 42"/>
                                  <a:gd name="T1" fmla="*/ 46 h 46"/>
                                  <a:gd name="T2" fmla="*/ 32 w 42"/>
                                  <a:gd name="T3" fmla="*/ 28 h 46"/>
                                  <a:gd name="T4" fmla="*/ 42 w 42"/>
                                  <a:gd name="T5" fmla="*/ 12 h 46"/>
                                  <a:gd name="T6" fmla="*/ 26 w 42"/>
                                  <a:gd name="T7" fmla="*/ 8 h 46"/>
                                  <a:gd name="T8" fmla="*/ 12 w 42"/>
                                  <a:gd name="T9" fmla="*/ 0 h 46"/>
                                  <a:gd name="T10" fmla="*/ 0 w 42"/>
                                  <a:gd name="T11" fmla="*/ 10 h 46"/>
                                  <a:gd name="T12" fmla="*/ 8 w 42"/>
                                  <a:gd name="T13" fmla="*/ 26 h 46"/>
                                  <a:gd name="T14" fmla="*/ 22 w 42"/>
                                  <a:gd name="T15" fmla="*/ 40 h 46"/>
                                  <a:gd name="T16" fmla="*/ 34 w 42"/>
                                  <a:gd name="T17" fmla="*/ 46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46"/>
                                  <a:gd name="T29" fmla="*/ 42 w 42"/>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46">
                                    <a:moveTo>
                                      <a:pt x="34" y="46"/>
                                    </a:moveTo>
                                    <a:lnTo>
                                      <a:pt x="32" y="28"/>
                                    </a:lnTo>
                                    <a:lnTo>
                                      <a:pt x="42" y="12"/>
                                    </a:lnTo>
                                    <a:lnTo>
                                      <a:pt x="26" y="8"/>
                                    </a:lnTo>
                                    <a:lnTo>
                                      <a:pt x="12" y="0"/>
                                    </a:lnTo>
                                    <a:lnTo>
                                      <a:pt x="0" y="10"/>
                                    </a:lnTo>
                                    <a:lnTo>
                                      <a:pt x="8" y="26"/>
                                    </a:lnTo>
                                    <a:lnTo>
                                      <a:pt x="22" y="40"/>
                                    </a:lnTo>
                                    <a:lnTo>
                                      <a:pt x="34" y="46"/>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59" name="Freeform 1938"/>
                              <p:cNvSpPr>
                                <a:spLocks/>
                              </p:cNvSpPr>
                              <p:nvPr/>
                            </p:nvSpPr>
                            <p:spPr bwMode="auto">
                              <a:xfrm>
                                <a:off x="4010" y="1562"/>
                                <a:ext cx="18" cy="14"/>
                              </a:xfrm>
                              <a:custGeom>
                                <a:avLst/>
                                <a:gdLst>
                                  <a:gd name="T0" fmla="*/ 12 w 18"/>
                                  <a:gd name="T1" fmla="*/ 14 h 14"/>
                                  <a:gd name="T2" fmla="*/ 18 w 18"/>
                                  <a:gd name="T3" fmla="*/ 0 h 14"/>
                                  <a:gd name="T4" fmla="*/ 6 w 18"/>
                                  <a:gd name="T5" fmla="*/ 0 h 14"/>
                                  <a:gd name="T6" fmla="*/ 0 w 18"/>
                                  <a:gd name="T7" fmla="*/ 14 h 14"/>
                                  <a:gd name="T8" fmla="*/ 12 w 18"/>
                                  <a:gd name="T9" fmla="*/ 14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12" y="14"/>
                                    </a:moveTo>
                                    <a:lnTo>
                                      <a:pt x="18" y="0"/>
                                    </a:lnTo>
                                    <a:lnTo>
                                      <a:pt x="6" y="0"/>
                                    </a:lnTo>
                                    <a:lnTo>
                                      <a:pt x="0" y="14"/>
                                    </a:lnTo>
                                    <a:lnTo>
                                      <a:pt x="12" y="14"/>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60" name="Freeform 1939"/>
                              <p:cNvSpPr>
                                <a:spLocks/>
                              </p:cNvSpPr>
                              <p:nvPr/>
                            </p:nvSpPr>
                            <p:spPr bwMode="auto">
                              <a:xfrm rot="4293903">
                                <a:off x="3996" y="1542"/>
                                <a:ext cx="18" cy="14"/>
                              </a:xfrm>
                              <a:custGeom>
                                <a:avLst/>
                                <a:gdLst>
                                  <a:gd name="T0" fmla="*/ 12 w 18"/>
                                  <a:gd name="T1" fmla="*/ 14 h 14"/>
                                  <a:gd name="T2" fmla="*/ 18 w 18"/>
                                  <a:gd name="T3" fmla="*/ 0 h 14"/>
                                  <a:gd name="T4" fmla="*/ 6 w 18"/>
                                  <a:gd name="T5" fmla="*/ 0 h 14"/>
                                  <a:gd name="T6" fmla="*/ 0 w 18"/>
                                  <a:gd name="T7" fmla="*/ 14 h 14"/>
                                  <a:gd name="T8" fmla="*/ 12 w 18"/>
                                  <a:gd name="T9" fmla="*/ 14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12" y="14"/>
                                    </a:moveTo>
                                    <a:lnTo>
                                      <a:pt x="18" y="0"/>
                                    </a:lnTo>
                                    <a:lnTo>
                                      <a:pt x="6" y="0"/>
                                    </a:lnTo>
                                    <a:lnTo>
                                      <a:pt x="0" y="14"/>
                                    </a:lnTo>
                                    <a:lnTo>
                                      <a:pt x="12" y="14"/>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61" name="Freeform 1940"/>
                              <p:cNvSpPr>
                                <a:spLocks/>
                              </p:cNvSpPr>
                              <p:nvPr/>
                            </p:nvSpPr>
                            <p:spPr bwMode="auto">
                              <a:xfrm>
                                <a:off x="4098" y="1824"/>
                                <a:ext cx="64" cy="48"/>
                              </a:xfrm>
                              <a:custGeom>
                                <a:avLst/>
                                <a:gdLst>
                                  <a:gd name="T0" fmla="*/ 0 w 64"/>
                                  <a:gd name="T1" fmla="*/ 44 h 48"/>
                                  <a:gd name="T2" fmla="*/ 8 w 64"/>
                                  <a:gd name="T3" fmla="*/ 12 h 48"/>
                                  <a:gd name="T4" fmla="*/ 30 w 64"/>
                                  <a:gd name="T5" fmla="*/ 0 h 48"/>
                                  <a:gd name="T6" fmla="*/ 50 w 64"/>
                                  <a:gd name="T7" fmla="*/ 16 h 48"/>
                                  <a:gd name="T8" fmla="*/ 64 w 64"/>
                                  <a:gd name="T9" fmla="*/ 32 h 48"/>
                                  <a:gd name="T10" fmla="*/ 48 w 64"/>
                                  <a:gd name="T11" fmla="*/ 46 h 48"/>
                                  <a:gd name="T12" fmla="*/ 20 w 64"/>
                                  <a:gd name="T13" fmla="*/ 48 h 48"/>
                                  <a:gd name="T14" fmla="*/ 0 w 64"/>
                                  <a:gd name="T15" fmla="*/ 44 h 48"/>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48"/>
                                  <a:gd name="T26" fmla="*/ 64 w 64"/>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48">
                                    <a:moveTo>
                                      <a:pt x="0" y="44"/>
                                    </a:moveTo>
                                    <a:lnTo>
                                      <a:pt x="8" y="12"/>
                                    </a:lnTo>
                                    <a:lnTo>
                                      <a:pt x="30" y="0"/>
                                    </a:lnTo>
                                    <a:lnTo>
                                      <a:pt x="50" y="16"/>
                                    </a:lnTo>
                                    <a:lnTo>
                                      <a:pt x="64" y="32"/>
                                    </a:lnTo>
                                    <a:lnTo>
                                      <a:pt x="48" y="46"/>
                                    </a:lnTo>
                                    <a:lnTo>
                                      <a:pt x="20" y="48"/>
                                    </a:lnTo>
                                    <a:lnTo>
                                      <a:pt x="0" y="44"/>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62" name="Freeform 1941"/>
                              <p:cNvSpPr>
                                <a:spLocks/>
                              </p:cNvSpPr>
                              <p:nvPr/>
                            </p:nvSpPr>
                            <p:spPr bwMode="auto">
                              <a:xfrm>
                                <a:off x="4174" y="1758"/>
                                <a:ext cx="24" cy="24"/>
                              </a:xfrm>
                              <a:custGeom>
                                <a:avLst/>
                                <a:gdLst>
                                  <a:gd name="T0" fmla="*/ 0 w 24"/>
                                  <a:gd name="T1" fmla="*/ 12 h 24"/>
                                  <a:gd name="T2" fmla="*/ 10 w 24"/>
                                  <a:gd name="T3" fmla="*/ 0 h 24"/>
                                  <a:gd name="T4" fmla="*/ 24 w 24"/>
                                  <a:gd name="T5" fmla="*/ 12 h 24"/>
                                  <a:gd name="T6" fmla="*/ 16 w 24"/>
                                  <a:gd name="T7" fmla="*/ 24 h 24"/>
                                  <a:gd name="T8" fmla="*/ 0 w 24"/>
                                  <a:gd name="T9" fmla="*/ 12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12"/>
                                    </a:moveTo>
                                    <a:lnTo>
                                      <a:pt x="10" y="0"/>
                                    </a:lnTo>
                                    <a:lnTo>
                                      <a:pt x="24" y="12"/>
                                    </a:lnTo>
                                    <a:lnTo>
                                      <a:pt x="16" y="24"/>
                                    </a:lnTo>
                                    <a:lnTo>
                                      <a:pt x="0" y="1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63" name="Freeform 1942"/>
                              <p:cNvSpPr>
                                <a:spLocks/>
                              </p:cNvSpPr>
                              <p:nvPr/>
                            </p:nvSpPr>
                            <p:spPr bwMode="auto">
                              <a:xfrm>
                                <a:off x="4074" y="2060"/>
                                <a:ext cx="118" cy="78"/>
                              </a:xfrm>
                              <a:custGeom>
                                <a:avLst/>
                                <a:gdLst>
                                  <a:gd name="T0" fmla="*/ 0 w 118"/>
                                  <a:gd name="T1" fmla="*/ 14 h 78"/>
                                  <a:gd name="T2" fmla="*/ 20 w 118"/>
                                  <a:gd name="T3" fmla="*/ 40 h 78"/>
                                  <a:gd name="T4" fmla="*/ 46 w 118"/>
                                  <a:gd name="T5" fmla="*/ 54 h 78"/>
                                  <a:gd name="T6" fmla="*/ 68 w 118"/>
                                  <a:gd name="T7" fmla="*/ 62 h 78"/>
                                  <a:gd name="T8" fmla="*/ 100 w 118"/>
                                  <a:gd name="T9" fmla="*/ 68 h 78"/>
                                  <a:gd name="T10" fmla="*/ 118 w 118"/>
                                  <a:gd name="T11" fmla="*/ 78 h 78"/>
                                  <a:gd name="T12" fmla="*/ 114 w 118"/>
                                  <a:gd name="T13" fmla="*/ 52 h 78"/>
                                  <a:gd name="T14" fmla="*/ 86 w 118"/>
                                  <a:gd name="T15" fmla="*/ 42 h 78"/>
                                  <a:gd name="T16" fmla="*/ 112 w 118"/>
                                  <a:gd name="T17" fmla="*/ 32 h 78"/>
                                  <a:gd name="T18" fmla="*/ 90 w 118"/>
                                  <a:gd name="T19" fmla="*/ 16 h 78"/>
                                  <a:gd name="T20" fmla="*/ 68 w 118"/>
                                  <a:gd name="T21" fmla="*/ 12 h 78"/>
                                  <a:gd name="T22" fmla="*/ 52 w 118"/>
                                  <a:gd name="T23" fmla="*/ 2 h 78"/>
                                  <a:gd name="T24" fmla="*/ 28 w 118"/>
                                  <a:gd name="T25" fmla="*/ 0 h 78"/>
                                  <a:gd name="T26" fmla="*/ 0 w 118"/>
                                  <a:gd name="T27" fmla="*/ 14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
                                  <a:gd name="T43" fmla="*/ 0 h 78"/>
                                  <a:gd name="T44" fmla="*/ 118 w 118"/>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 h="78">
                                    <a:moveTo>
                                      <a:pt x="0" y="14"/>
                                    </a:moveTo>
                                    <a:lnTo>
                                      <a:pt x="20" y="40"/>
                                    </a:lnTo>
                                    <a:lnTo>
                                      <a:pt x="46" y="54"/>
                                    </a:lnTo>
                                    <a:lnTo>
                                      <a:pt x="68" y="62"/>
                                    </a:lnTo>
                                    <a:lnTo>
                                      <a:pt x="100" y="68"/>
                                    </a:lnTo>
                                    <a:lnTo>
                                      <a:pt x="118" y="78"/>
                                    </a:lnTo>
                                    <a:lnTo>
                                      <a:pt x="114" y="52"/>
                                    </a:lnTo>
                                    <a:lnTo>
                                      <a:pt x="86" y="42"/>
                                    </a:lnTo>
                                    <a:lnTo>
                                      <a:pt x="112" y="32"/>
                                    </a:lnTo>
                                    <a:lnTo>
                                      <a:pt x="90" y="16"/>
                                    </a:lnTo>
                                    <a:lnTo>
                                      <a:pt x="68" y="12"/>
                                    </a:lnTo>
                                    <a:lnTo>
                                      <a:pt x="52" y="2"/>
                                    </a:lnTo>
                                    <a:lnTo>
                                      <a:pt x="28" y="0"/>
                                    </a:lnTo>
                                    <a:lnTo>
                                      <a:pt x="0" y="14"/>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64" name="Freeform 1943"/>
                              <p:cNvSpPr>
                                <a:spLocks/>
                              </p:cNvSpPr>
                              <p:nvPr/>
                            </p:nvSpPr>
                            <p:spPr bwMode="auto">
                              <a:xfrm>
                                <a:off x="4062" y="2022"/>
                                <a:ext cx="116" cy="44"/>
                              </a:xfrm>
                              <a:custGeom>
                                <a:avLst/>
                                <a:gdLst>
                                  <a:gd name="T0" fmla="*/ 90 w 116"/>
                                  <a:gd name="T1" fmla="*/ 44 h 44"/>
                                  <a:gd name="T2" fmla="*/ 58 w 116"/>
                                  <a:gd name="T3" fmla="*/ 28 h 44"/>
                                  <a:gd name="T4" fmla="*/ 26 w 116"/>
                                  <a:gd name="T5" fmla="*/ 42 h 44"/>
                                  <a:gd name="T6" fmla="*/ 0 w 116"/>
                                  <a:gd name="T7" fmla="*/ 34 h 44"/>
                                  <a:gd name="T8" fmla="*/ 8 w 116"/>
                                  <a:gd name="T9" fmla="*/ 18 h 44"/>
                                  <a:gd name="T10" fmla="*/ 42 w 116"/>
                                  <a:gd name="T11" fmla="*/ 0 h 44"/>
                                  <a:gd name="T12" fmla="*/ 68 w 116"/>
                                  <a:gd name="T13" fmla="*/ 0 h 44"/>
                                  <a:gd name="T14" fmla="*/ 90 w 116"/>
                                  <a:gd name="T15" fmla="*/ 2 h 44"/>
                                  <a:gd name="T16" fmla="*/ 106 w 116"/>
                                  <a:gd name="T17" fmla="*/ 18 h 44"/>
                                  <a:gd name="T18" fmla="*/ 116 w 116"/>
                                  <a:gd name="T19" fmla="*/ 34 h 44"/>
                                  <a:gd name="T20" fmla="*/ 90 w 116"/>
                                  <a:gd name="T21" fmla="*/ 44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6"/>
                                  <a:gd name="T34" fmla="*/ 0 h 44"/>
                                  <a:gd name="T35" fmla="*/ 116 w 116"/>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6" h="44">
                                    <a:moveTo>
                                      <a:pt x="90" y="44"/>
                                    </a:moveTo>
                                    <a:lnTo>
                                      <a:pt x="58" y="28"/>
                                    </a:lnTo>
                                    <a:lnTo>
                                      <a:pt x="26" y="42"/>
                                    </a:lnTo>
                                    <a:lnTo>
                                      <a:pt x="0" y="34"/>
                                    </a:lnTo>
                                    <a:lnTo>
                                      <a:pt x="8" y="18"/>
                                    </a:lnTo>
                                    <a:lnTo>
                                      <a:pt x="42" y="0"/>
                                    </a:lnTo>
                                    <a:lnTo>
                                      <a:pt x="68" y="0"/>
                                    </a:lnTo>
                                    <a:lnTo>
                                      <a:pt x="90" y="2"/>
                                    </a:lnTo>
                                    <a:lnTo>
                                      <a:pt x="106" y="18"/>
                                    </a:lnTo>
                                    <a:lnTo>
                                      <a:pt x="116" y="34"/>
                                    </a:lnTo>
                                    <a:lnTo>
                                      <a:pt x="90" y="44"/>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65" name="Freeform 1944"/>
                              <p:cNvSpPr>
                                <a:spLocks/>
                              </p:cNvSpPr>
                              <p:nvPr/>
                            </p:nvSpPr>
                            <p:spPr bwMode="auto">
                              <a:xfrm>
                                <a:off x="4014" y="2000"/>
                                <a:ext cx="98" cy="48"/>
                              </a:xfrm>
                              <a:custGeom>
                                <a:avLst/>
                                <a:gdLst>
                                  <a:gd name="T0" fmla="*/ 98 w 98"/>
                                  <a:gd name="T1" fmla="*/ 18 h 48"/>
                                  <a:gd name="T2" fmla="*/ 84 w 98"/>
                                  <a:gd name="T3" fmla="*/ 10 h 48"/>
                                  <a:gd name="T4" fmla="*/ 24 w 98"/>
                                  <a:gd name="T5" fmla="*/ 18 h 48"/>
                                  <a:gd name="T6" fmla="*/ 72 w 98"/>
                                  <a:gd name="T7" fmla="*/ 6 h 48"/>
                                  <a:gd name="T8" fmla="*/ 70 w 98"/>
                                  <a:gd name="T9" fmla="*/ 0 h 48"/>
                                  <a:gd name="T10" fmla="*/ 44 w 98"/>
                                  <a:gd name="T11" fmla="*/ 0 h 48"/>
                                  <a:gd name="T12" fmla="*/ 20 w 98"/>
                                  <a:gd name="T13" fmla="*/ 0 h 48"/>
                                  <a:gd name="T14" fmla="*/ 0 w 98"/>
                                  <a:gd name="T15" fmla="*/ 12 h 48"/>
                                  <a:gd name="T16" fmla="*/ 2 w 98"/>
                                  <a:gd name="T17" fmla="*/ 34 h 48"/>
                                  <a:gd name="T18" fmla="*/ 28 w 98"/>
                                  <a:gd name="T19" fmla="*/ 48 h 48"/>
                                  <a:gd name="T20" fmla="*/ 44 w 98"/>
                                  <a:gd name="T21" fmla="*/ 48 h 48"/>
                                  <a:gd name="T22" fmla="*/ 68 w 98"/>
                                  <a:gd name="T23" fmla="*/ 30 h 48"/>
                                  <a:gd name="T24" fmla="*/ 98 w 98"/>
                                  <a:gd name="T25" fmla="*/ 18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8"/>
                                  <a:gd name="T40" fmla="*/ 0 h 48"/>
                                  <a:gd name="T41" fmla="*/ 98 w 98"/>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8" h="48">
                                    <a:moveTo>
                                      <a:pt x="98" y="18"/>
                                    </a:moveTo>
                                    <a:lnTo>
                                      <a:pt x="84" y="10"/>
                                    </a:lnTo>
                                    <a:lnTo>
                                      <a:pt x="24" y="18"/>
                                    </a:lnTo>
                                    <a:lnTo>
                                      <a:pt x="72" y="6"/>
                                    </a:lnTo>
                                    <a:lnTo>
                                      <a:pt x="70" y="0"/>
                                    </a:lnTo>
                                    <a:lnTo>
                                      <a:pt x="44" y="0"/>
                                    </a:lnTo>
                                    <a:lnTo>
                                      <a:pt x="20" y="0"/>
                                    </a:lnTo>
                                    <a:lnTo>
                                      <a:pt x="0" y="12"/>
                                    </a:lnTo>
                                    <a:lnTo>
                                      <a:pt x="2" y="34"/>
                                    </a:lnTo>
                                    <a:lnTo>
                                      <a:pt x="28" y="48"/>
                                    </a:lnTo>
                                    <a:lnTo>
                                      <a:pt x="44" y="48"/>
                                    </a:lnTo>
                                    <a:lnTo>
                                      <a:pt x="68" y="30"/>
                                    </a:lnTo>
                                    <a:lnTo>
                                      <a:pt x="98" y="18"/>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66" name="Freeform 1945"/>
                              <p:cNvSpPr>
                                <a:spLocks/>
                              </p:cNvSpPr>
                              <p:nvPr/>
                            </p:nvSpPr>
                            <p:spPr bwMode="auto">
                              <a:xfrm>
                                <a:off x="4028" y="2058"/>
                                <a:ext cx="32" cy="30"/>
                              </a:xfrm>
                              <a:custGeom>
                                <a:avLst/>
                                <a:gdLst>
                                  <a:gd name="T0" fmla="*/ 20 w 32"/>
                                  <a:gd name="T1" fmla="*/ 30 h 30"/>
                                  <a:gd name="T2" fmla="*/ 32 w 32"/>
                                  <a:gd name="T3" fmla="*/ 10 h 30"/>
                                  <a:gd name="T4" fmla="*/ 18 w 32"/>
                                  <a:gd name="T5" fmla="*/ 0 h 30"/>
                                  <a:gd name="T6" fmla="*/ 0 w 32"/>
                                  <a:gd name="T7" fmla="*/ 18 h 30"/>
                                  <a:gd name="T8" fmla="*/ 0 w 32"/>
                                  <a:gd name="T9" fmla="*/ 30 h 30"/>
                                  <a:gd name="T10" fmla="*/ 20 w 32"/>
                                  <a:gd name="T11" fmla="*/ 30 h 30"/>
                                  <a:gd name="T12" fmla="*/ 0 60000 65536"/>
                                  <a:gd name="T13" fmla="*/ 0 60000 65536"/>
                                  <a:gd name="T14" fmla="*/ 0 60000 65536"/>
                                  <a:gd name="T15" fmla="*/ 0 60000 65536"/>
                                  <a:gd name="T16" fmla="*/ 0 60000 65536"/>
                                  <a:gd name="T17" fmla="*/ 0 60000 65536"/>
                                  <a:gd name="T18" fmla="*/ 0 w 32"/>
                                  <a:gd name="T19" fmla="*/ 0 h 30"/>
                                  <a:gd name="T20" fmla="*/ 32 w 32"/>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2" h="30">
                                    <a:moveTo>
                                      <a:pt x="20" y="30"/>
                                    </a:moveTo>
                                    <a:lnTo>
                                      <a:pt x="32" y="10"/>
                                    </a:lnTo>
                                    <a:lnTo>
                                      <a:pt x="18" y="0"/>
                                    </a:lnTo>
                                    <a:lnTo>
                                      <a:pt x="0" y="18"/>
                                    </a:lnTo>
                                    <a:lnTo>
                                      <a:pt x="0" y="30"/>
                                    </a:lnTo>
                                    <a:lnTo>
                                      <a:pt x="20" y="3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67" name="Freeform 1946"/>
                              <p:cNvSpPr>
                                <a:spLocks/>
                              </p:cNvSpPr>
                              <p:nvPr/>
                            </p:nvSpPr>
                            <p:spPr bwMode="auto">
                              <a:xfrm>
                                <a:off x="3654" y="3104"/>
                                <a:ext cx="44" cy="46"/>
                              </a:xfrm>
                              <a:custGeom>
                                <a:avLst/>
                                <a:gdLst>
                                  <a:gd name="T0" fmla="*/ 44 w 44"/>
                                  <a:gd name="T1" fmla="*/ 22 h 46"/>
                                  <a:gd name="T2" fmla="*/ 24 w 44"/>
                                  <a:gd name="T3" fmla="*/ 0 h 46"/>
                                  <a:gd name="T4" fmla="*/ 4 w 44"/>
                                  <a:gd name="T5" fmla="*/ 4 h 46"/>
                                  <a:gd name="T6" fmla="*/ 0 w 44"/>
                                  <a:gd name="T7" fmla="*/ 18 h 46"/>
                                  <a:gd name="T8" fmla="*/ 0 w 44"/>
                                  <a:gd name="T9" fmla="*/ 38 h 46"/>
                                  <a:gd name="T10" fmla="*/ 26 w 44"/>
                                  <a:gd name="T11" fmla="*/ 46 h 46"/>
                                  <a:gd name="T12" fmla="*/ 44 w 44"/>
                                  <a:gd name="T13" fmla="*/ 40 h 46"/>
                                  <a:gd name="T14" fmla="*/ 44 w 44"/>
                                  <a:gd name="T15" fmla="*/ 22 h 46"/>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46"/>
                                  <a:gd name="T26" fmla="*/ 44 w 44"/>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46">
                                    <a:moveTo>
                                      <a:pt x="44" y="22"/>
                                    </a:moveTo>
                                    <a:lnTo>
                                      <a:pt x="24" y="0"/>
                                    </a:lnTo>
                                    <a:lnTo>
                                      <a:pt x="4" y="4"/>
                                    </a:lnTo>
                                    <a:lnTo>
                                      <a:pt x="0" y="18"/>
                                    </a:lnTo>
                                    <a:lnTo>
                                      <a:pt x="0" y="38"/>
                                    </a:lnTo>
                                    <a:lnTo>
                                      <a:pt x="26" y="46"/>
                                    </a:lnTo>
                                    <a:lnTo>
                                      <a:pt x="44" y="40"/>
                                    </a:lnTo>
                                    <a:lnTo>
                                      <a:pt x="44" y="2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68" name="Freeform 1947"/>
                              <p:cNvSpPr>
                                <a:spLocks/>
                              </p:cNvSpPr>
                              <p:nvPr/>
                            </p:nvSpPr>
                            <p:spPr bwMode="auto">
                              <a:xfrm>
                                <a:off x="3330" y="3902"/>
                                <a:ext cx="42" cy="26"/>
                              </a:xfrm>
                              <a:custGeom>
                                <a:avLst/>
                                <a:gdLst>
                                  <a:gd name="T0" fmla="*/ 8 w 42"/>
                                  <a:gd name="T1" fmla="*/ 18 h 26"/>
                                  <a:gd name="T2" fmla="*/ 38 w 42"/>
                                  <a:gd name="T3" fmla="*/ 26 h 26"/>
                                  <a:gd name="T4" fmla="*/ 42 w 42"/>
                                  <a:gd name="T5" fmla="*/ 14 h 26"/>
                                  <a:gd name="T6" fmla="*/ 30 w 42"/>
                                  <a:gd name="T7" fmla="*/ 4 h 26"/>
                                  <a:gd name="T8" fmla="*/ 16 w 42"/>
                                  <a:gd name="T9" fmla="*/ 4 h 26"/>
                                  <a:gd name="T10" fmla="*/ 0 w 42"/>
                                  <a:gd name="T11" fmla="*/ 0 h 26"/>
                                  <a:gd name="T12" fmla="*/ 8 w 42"/>
                                  <a:gd name="T13" fmla="*/ 18 h 26"/>
                                  <a:gd name="T14" fmla="*/ 0 60000 65536"/>
                                  <a:gd name="T15" fmla="*/ 0 60000 65536"/>
                                  <a:gd name="T16" fmla="*/ 0 60000 65536"/>
                                  <a:gd name="T17" fmla="*/ 0 60000 65536"/>
                                  <a:gd name="T18" fmla="*/ 0 60000 65536"/>
                                  <a:gd name="T19" fmla="*/ 0 60000 65536"/>
                                  <a:gd name="T20" fmla="*/ 0 60000 65536"/>
                                  <a:gd name="T21" fmla="*/ 0 w 42"/>
                                  <a:gd name="T22" fmla="*/ 0 h 26"/>
                                  <a:gd name="T23" fmla="*/ 42 w 42"/>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26">
                                    <a:moveTo>
                                      <a:pt x="8" y="18"/>
                                    </a:moveTo>
                                    <a:lnTo>
                                      <a:pt x="38" y="26"/>
                                    </a:lnTo>
                                    <a:lnTo>
                                      <a:pt x="42" y="14"/>
                                    </a:lnTo>
                                    <a:lnTo>
                                      <a:pt x="30" y="4"/>
                                    </a:lnTo>
                                    <a:lnTo>
                                      <a:pt x="16" y="4"/>
                                    </a:lnTo>
                                    <a:lnTo>
                                      <a:pt x="0" y="0"/>
                                    </a:lnTo>
                                    <a:lnTo>
                                      <a:pt x="8" y="18"/>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69" name="Freeform 1948"/>
                              <p:cNvSpPr>
                                <a:spLocks/>
                              </p:cNvSpPr>
                              <p:nvPr/>
                            </p:nvSpPr>
                            <p:spPr bwMode="auto">
                              <a:xfrm>
                                <a:off x="3326" y="3880"/>
                                <a:ext cx="70" cy="34"/>
                              </a:xfrm>
                              <a:custGeom>
                                <a:avLst/>
                                <a:gdLst>
                                  <a:gd name="T0" fmla="*/ 48 w 70"/>
                                  <a:gd name="T1" fmla="*/ 34 h 34"/>
                                  <a:gd name="T2" fmla="*/ 70 w 70"/>
                                  <a:gd name="T3" fmla="*/ 16 h 34"/>
                                  <a:gd name="T4" fmla="*/ 52 w 70"/>
                                  <a:gd name="T5" fmla="*/ 6 h 34"/>
                                  <a:gd name="T6" fmla="*/ 26 w 70"/>
                                  <a:gd name="T7" fmla="*/ 8 h 34"/>
                                  <a:gd name="T8" fmla="*/ 14 w 70"/>
                                  <a:gd name="T9" fmla="*/ 0 h 34"/>
                                  <a:gd name="T10" fmla="*/ 0 w 70"/>
                                  <a:gd name="T11" fmla="*/ 12 h 34"/>
                                  <a:gd name="T12" fmla="*/ 22 w 70"/>
                                  <a:gd name="T13" fmla="*/ 18 h 34"/>
                                  <a:gd name="T14" fmla="*/ 48 w 70"/>
                                  <a:gd name="T15" fmla="*/ 34 h 34"/>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34"/>
                                  <a:gd name="T26" fmla="*/ 70 w 70"/>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34">
                                    <a:moveTo>
                                      <a:pt x="48" y="34"/>
                                    </a:moveTo>
                                    <a:lnTo>
                                      <a:pt x="70" y="16"/>
                                    </a:lnTo>
                                    <a:lnTo>
                                      <a:pt x="52" y="6"/>
                                    </a:lnTo>
                                    <a:lnTo>
                                      <a:pt x="26" y="8"/>
                                    </a:lnTo>
                                    <a:lnTo>
                                      <a:pt x="14" y="0"/>
                                    </a:lnTo>
                                    <a:lnTo>
                                      <a:pt x="0" y="12"/>
                                    </a:lnTo>
                                    <a:lnTo>
                                      <a:pt x="22" y="18"/>
                                    </a:lnTo>
                                    <a:lnTo>
                                      <a:pt x="48" y="34"/>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70" name="Freeform 1949"/>
                              <p:cNvSpPr>
                                <a:spLocks/>
                              </p:cNvSpPr>
                              <p:nvPr/>
                            </p:nvSpPr>
                            <p:spPr bwMode="auto">
                              <a:xfrm>
                                <a:off x="3178" y="3768"/>
                                <a:ext cx="34" cy="44"/>
                              </a:xfrm>
                              <a:custGeom>
                                <a:avLst/>
                                <a:gdLst>
                                  <a:gd name="T0" fmla="*/ 12 w 34"/>
                                  <a:gd name="T1" fmla="*/ 42 h 44"/>
                                  <a:gd name="T2" fmla="*/ 28 w 34"/>
                                  <a:gd name="T3" fmla="*/ 44 h 44"/>
                                  <a:gd name="T4" fmla="*/ 30 w 34"/>
                                  <a:gd name="T5" fmla="*/ 20 h 44"/>
                                  <a:gd name="T6" fmla="*/ 34 w 34"/>
                                  <a:gd name="T7" fmla="*/ 0 h 44"/>
                                  <a:gd name="T8" fmla="*/ 14 w 34"/>
                                  <a:gd name="T9" fmla="*/ 10 h 44"/>
                                  <a:gd name="T10" fmla="*/ 0 w 34"/>
                                  <a:gd name="T11" fmla="*/ 28 h 44"/>
                                  <a:gd name="T12" fmla="*/ 12 w 34"/>
                                  <a:gd name="T13" fmla="*/ 42 h 44"/>
                                  <a:gd name="T14" fmla="*/ 0 60000 65536"/>
                                  <a:gd name="T15" fmla="*/ 0 60000 65536"/>
                                  <a:gd name="T16" fmla="*/ 0 60000 65536"/>
                                  <a:gd name="T17" fmla="*/ 0 60000 65536"/>
                                  <a:gd name="T18" fmla="*/ 0 60000 65536"/>
                                  <a:gd name="T19" fmla="*/ 0 60000 65536"/>
                                  <a:gd name="T20" fmla="*/ 0 60000 65536"/>
                                  <a:gd name="T21" fmla="*/ 0 w 34"/>
                                  <a:gd name="T22" fmla="*/ 0 h 44"/>
                                  <a:gd name="T23" fmla="*/ 34 w 34"/>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4">
                                    <a:moveTo>
                                      <a:pt x="12" y="42"/>
                                    </a:moveTo>
                                    <a:lnTo>
                                      <a:pt x="28" y="44"/>
                                    </a:lnTo>
                                    <a:lnTo>
                                      <a:pt x="30" y="20"/>
                                    </a:lnTo>
                                    <a:lnTo>
                                      <a:pt x="34" y="0"/>
                                    </a:lnTo>
                                    <a:lnTo>
                                      <a:pt x="14" y="10"/>
                                    </a:lnTo>
                                    <a:lnTo>
                                      <a:pt x="0" y="28"/>
                                    </a:lnTo>
                                    <a:lnTo>
                                      <a:pt x="12" y="4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71" name="Freeform 1950"/>
                              <p:cNvSpPr>
                                <a:spLocks/>
                              </p:cNvSpPr>
                              <p:nvPr/>
                            </p:nvSpPr>
                            <p:spPr bwMode="auto">
                              <a:xfrm>
                                <a:off x="3512" y="3244"/>
                                <a:ext cx="48" cy="66"/>
                              </a:xfrm>
                              <a:custGeom>
                                <a:avLst/>
                                <a:gdLst>
                                  <a:gd name="T0" fmla="*/ 10 w 48"/>
                                  <a:gd name="T1" fmla="*/ 0 h 66"/>
                                  <a:gd name="T2" fmla="*/ 34 w 48"/>
                                  <a:gd name="T3" fmla="*/ 30 h 66"/>
                                  <a:gd name="T4" fmla="*/ 48 w 48"/>
                                  <a:gd name="T5" fmla="*/ 56 h 66"/>
                                  <a:gd name="T6" fmla="*/ 42 w 48"/>
                                  <a:gd name="T7" fmla="*/ 66 h 66"/>
                                  <a:gd name="T8" fmla="*/ 18 w 48"/>
                                  <a:gd name="T9" fmla="*/ 48 h 66"/>
                                  <a:gd name="T10" fmla="*/ 18 w 48"/>
                                  <a:gd name="T11" fmla="*/ 30 h 66"/>
                                  <a:gd name="T12" fmla="*/ 0 w 48"/>
                                  <a:gd name="T13" fmla="*/ 12 h 66"/>
                                  <a:gd name="T14" fmla="*/ 10 w 48"/>
                                  <a:gd name="T15" fmla="*/ 0 h 66"/>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66"/>
                                  <a:gd name="T26" fmla="*/ 48 w 48"/>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66">
                                    <a:moveTo>
                                      <a:pt x="10" y="0"/>
                                    </a:moveTo>
                                    <a:lnTo>
                                      <a:pt x="34" y="30"/>
                                    </a:lnTo>
                                    <a:lnTo>
                                      <a:pt x="48" y="56"/>
                                    </a:lnTo>
                                    <a:lnTo>
                                      <a:pt x="42" y="66"/>
                                    </a:lnTo>
                                    <a:lnTo>
                                      <a:pt x="18" y="48"/>
                                    </a:lnTo>
                                    <a:lnTo>
                                      <a:pt x="18" y="30"/>
                                    </a:lnTo>
                                    <a:lnTo>
                                      <a:pt x="0" y="12"/>
                                    </a:lnTo>
                                    <a:lnTo>
                                      <a:pt x="1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72" name="Freeform 1951"/>
                              <p:cNvSpPr>
                                <a:spLocks/>
                              </p:cNvSpPr>
                              <p:nvPr/>
                            </p:nvSpPr>
                            <p:spPr bwMode="auto">
                              <a:xfrm>
                                <a:off x="3438" y="3528"/>
                                <a:ext cx="40" cy="32"/>
                              </a:xfrm>
                              <a:custGeom>
                                <a:avLst/>
                                <a:gdLst>
                                  <a:gd name="T0" fmla="*/ 12 w 40"/>
                                  <a:gd name="T1" fmla="*/ 26 h 32"/>
                                  <a:gd name="T2" fmla="*/ 28 w 40"/>
                                  <a:gd name="T3" fmla="*/ 32 h 32"/>
                                  <a:gd name="T4" fmla="*/ 40 w 40"/>
                                  <a:gd name="T5" fmla="*/ 10 h 32"/>
                                  <a:gd name="T6" fmla="*/ 14 w 40"/>
                                  <a:gd name="T7" fmla="*/ 0 h 32"/>
                                  <a:gd name="T8" fmla="*/ 0 w 40"/>
                                  <a:gd name="T9" fmla="*/ 14 h 32"/>
                                  <a:gd name="T10" fmla="*/ 12 w 40"/>
                                  <a:gd name="T11" fmla="*/ 26 h 32"/>
                                  <a:gd name="T12" fmla="*/ 0 60000 65536"/>
                                  <a:gd name="T13" fmla="*/ 0 60000 65536"/>
                                  <a:gd name="T14" fmla="*/ 0 60000 65536"/>
                                  <a:gd name="T15" fmla="*/ 0 60000 65536"/>
                                  <a:gd name="T16" fmla="*/ 0 60000 65536"/>
                                  <a:gd name="T17" fmla="*/ 0 60000 65536"/>
                                  <a:gd name="T18" fmla="*/ 0 w 40"/>
                                  <a:gd name="T19" fmla="*/ 0 h 32"/>
                                  <a:gd name="T20" fmla="*/ 40 w 40"/>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0" h="32">
                                    <a:moveTo>
                                      <a:pt x="12" y="26"/>
                                    </a:moveTo>
                                    <a:lnTo>
                                      <a:pt x="28" y="32"/>
                                    </a:lnTo>
                                    <a:lnTo>
                                      <a:pt x="40" y="10"/>
                                    </a:lnTo>
                                    <a:lnTo>
                                      <a:pt x="14" y="0"/>
                                    </a:lnTo>
                                    <a:lnTo>
                                      <a:pt x="0" y="14"/>
                                    </a:lnTo>
                                    <a:lnTo>
                                      <a:pt x="12" y="26"/>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73" name="Freeform 1952"/>
                              <p:cNvSpPr>
                                <a:spLocks/>
                              </p:cNvSpPr>
                              <p:nvPr/>
                            </p:nvSpPr>
                            <p:spPr bwMode="auto">
                              <a:xfrm>
                                <a:off x="3484" y="3460"/>
                                <a:ext cx="30" cy="58"/>
                              </a:xfrm>
                              <a:custGeom>
                                <a:avLst/>
                                <a:gdLst>
                                  <a:gd name="T0" fmla="*/ 18 w 30"/>
                                  <a:gd name="T1" fmla="*/ 0 h 58"/>
                                  <a:gd name="T2" fmla="*/ 30 w 30"/>
                                  <a:gd name="T3" fmla="*/ 10 h 58"/>
                                  <a:gd name="T4" fmla="*/ 22 w 30"/>
                                  <a:gd name="T5" fmla="*/ 28 h 58"/>
                                  <a:gd name="T6" fmla="*/ 10 w 30"/>
                                  <a:gd name="T7" fmla="*/ 52 h 58"/>
                                  <a:gd name="T8" fmla="*/ 0 w 30"/>
                                  <a:gd name="T9" fmla="*/ 58 h 58"/>
                                  <a:gd name="T10" fmla="*/ 2 w 30"/>
                                  <a:gd name="T11" fmla="*/ 32 h 58"/>
                                  <a:gd name="T12" fmla="*/ 12 w 30"/>
                                  <a:gd name="T13" fmla="*/ 18 h 58"/>
                                  <a:gd name="T14" fmla="*/ 18 w 30"/>
                                  <a:gd name="T15" fmla="*/ 0 h 58"/>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58"/>
                                  <a:gd name="T26" fmla="*/ 30 w 30"/>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58">
                                    <a:moveTo>
                                      <a:pt x="18" y="0"/>
                                    </a:moveTo>
                                    <a:lnTo>
                                      <a:pt x="30" y="10"/>
                                    </a:lnTo>
                                    <a:lnTo>
                                      <a:pt x="22" y="28"/>
                                    </a:lnTo>
                                    <a:lnTo>
                                      <a:pt x="10" y="52"/>
                                    </a:lnTo>
                                    <a:lnTo>
                                      <a:pt x="0" y="58"/>
                                    </a:lnTo>
                                    <a:lnTo>
                                      <a:pt x="2" y="32"/>
                                    </a:lnTo>
                                    <a:lnTo>
                                      <a:pt x="12" y="18"/>
                                    </a:lnTo>
                                    <a:lnTo>
                                      <a:pt x="18"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74" name="Freeform 1953"/>
                              <p:cNvSpPr>
                                <a:spLocks/>
                              </p:cNvSpPr>
                              <p:nvPr/>
                            </p:nvSpPr>
                            <p:spPr bwMode="auto">
                              <a:xfrm>
                                <a:off x="3448" y="3564"/>
                                <a:ext cx="18" cy="28"/>
                              </a:xfrm>
                              <a:custGeom>
                                <a:avLst/>
                                <a:gdLst>
                                  <a:gd name="T0" fmla="*/ 2 w 18"/>
                                  <a:gd name="T1" fmla="*/ 12 h 28"/>
                                  <a:gd name="T2" fmla="*/ 10 w 18"/>
                                  <a:gd name="T3" fmla="*/ 28 h 28"/>
                                  <a:gd name="T4" fmla="*/ 18 w 18"/>
                                  <a:gd name="T5" fmla="*/ 8 h 28"/>
                                  <a:gd name="T6" fmla="*/ 0 w 18"/>
                                  <a:gd name="T7" fmla="*/ 0 h 28"/>
                                  <a:gd name="T8" fmla="*/ 2 w 18"/>
                                  <a:gd name="T9" fmla="*/ 12 h 28"/>
                                  <a:gd name="T10" fmla="*/ 0 60000 65536"/>
                                  <a:gd name="T11" fmla="*/ 0 60000 65536"/>
                                  <a:gd name="T12" fmla="*/ 0 60000 65536"/>
                                  <a:gd name="T13" fmla="*/ 0 60000 65536"/>
                                  <a:gd name="T14" fmla="*/ 0 60000 65536"/>
                                  <a:gd name="T15" fmla="*/ 0 w 18"/>
                                  <a:gd name="T16" fmla="*/ 0 h 28"/>
                                  <a:gd name="T17" fmla="*/ 18 w 18"/>
                                  <a:gd name="T18" fmla="*/ 28 h 28"/>
                                </a:gdLst>
                                <a:ahLst/>
                                <a:cxnLst>
                                  <a:cxn ang="T10">
                                    <a:pos x="T0" y="T1"/>
                                  </a:cxn>
                                  <a:cxn ang="T11">
                                    <a:pos x="T2" y="T3"/>
                                  </a:cxn>
                                  <a:cxn ang="T12">
                                    <a:pos x="T4" y="T5"/>
                                  </a:cxn>
                                  <a:cxn ang="T13">
                                    <a:pos x="T6" y="T7"/>
                                  </a:cxn>
                                  <a:cxn ang="T14">
                                    <a:pos x="T8" y="T9"/>
                                  </a:cxn>
                                </a:cxnLst>
                                <a:rect l="T15" t="T16" r="T17" b="T18"/>
                                <a:pathLst>
                                  <a:path w="18" h="28">
                                    <a:moveTo>
                                      <a:pt x="2" y="12"/>
                                    </a:moveTo>
                                    <a:lnTo>
                                      <a:pt x="10" y="28"/>
                                    </a:lnTo>
                                    <a:lnTo>
                                      <a:pt x="18" y="8"/>
                                    </a:lnTo>
                                    <a:lnTo>
                                      <a:pt x="0" y="0"/>
                                    </a:lnTo>
                                    <a:lnTo>
                                      <a:pt x="2" y="1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75" name="Freeform 1954"/>
                              <p:cNvSpPr>
                                <a:spLocks/>
                              </p:cNvSpPr>
                              <p:nvPr/>
                            </p:nvSpPr>
                            <p:spPr bwMode="auto">
                              <a:xfrm>
                                <a:off x="3066" y="3788"/>
                                <a:ext cx="56" cy="22"/>
                              </a:xfrm>
                              <a:custGeom>
                                <a:avLst/>
                                <a:gdLst>
                                  <a:gd name="T0" fmla="*/ 28 w 56"/>
                                  <a:gd name="T1" fmla="*/ 14 h 22"/>
                                  <a:gd name="T2" fmla="*/ 56 w 56"/>
                                  <a:gd name="T3" fmla="*/ 14 h 22"/>
                                  <a:gd name="T4" fmla="*/ 18 w 56"/>
                                  <a:gd name="T5" fmla="*/ 0 h 22"/>
                                  <a:gd name="T6" fmla="*/ 0 w 56"/>
                                  <a:gd name="T7" fmla="*/ 6 h 22"/>
                                  <a:gd name="T8" fmla="*/ 18 w 56"/>
                                  <a:gd name="T9" fmla="*/ 22 h 22"/>
                                  <a:gd name="T10" fmla="*/ 28 w 56"/>
                                  <a:gd name="T11" fmla="*/ 14 h 22"/>
                                  <a:gd name="T12" fmla="*/ 0 60000 65536"/>
                                  <a:gd name="T13" fmla="*/ 0 60000 65536"/>
                                  <a:gd name="T14" fmla="*/ 0 60000 65536"/>
                                  <a:gd name="T15" fmla="*/ 0 60000 65536"/>
                                  <a:gd name="T16" fmla="*/ 0 60000 65536"/>
                                  <a:gd name="T17" fmla="*/ 0 60000 65536"/>
                                  <a:gd name="T18" fmla="*/ 0 w 56"/>
                                  <a:gd name="T19" fmla="*/ 0 h 22"/>
                                  <a:gd name="T20" fmla="*/ 56 w 56"/>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56" h="22">
                                    <a:moveTo>
                                      <a:pt x="28" y="14"/>
                                    </a:moveTo>
                                    <a:lnTo>
                                      <a:pt x="56" y="14"/>
                                    </a:lnTo>
                                    <a:lnTo>
                                      <a:pt x="18" y="0"/>
                                    </a:lnTo>
                                    <a:lnTo>
                                      <a:pt x="0" y="6"/>
                                    </a:lnTo>
                                    <a:lnTo>
                                      <a:pt x="18" y="22"/>
                                    </a:lnTo>
                                    <a:lnTo>
                                      <a:pt x="28" y="14"/>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76" name="Freeform 1955"/>
                              <p:cNvSpPr>
                                <a:spLocks/>
                              </p:cNvSpPr>
                              <p:nvPr/>
                            </p:nvSpPr>
                            <p:spPr bwMode="auto">
                              <a:xfrm>
                                <a:off x="3020" y="3690"/>
                                <a:ext cx="50" cy="54"/>
                              </a:xfrm>
                              <a:custGeom>
                                <a:avLst/>
                                <a:gdLst>
                                  <a:gd name="T0" fmla="*/ 0 w 50"/>
                                  <a:gd name="T1" fmla="*/ 4 h 54"/>
                                  <a:gd name="T2" fmla="*/ 14 w 50"/>
                                  <a:gd name="T3" fmla="*/ 0 h 54"/>
                                  <a:gd name="T4" fmla="*/ 36 w 50"/>
                                  <a:gd name="T5" fmla="*/ 10 h 54"/>
                                  <a:gd name="T6" fmla="*/ 38 w 50"/>
                                  <a:gd name="T7" fmla="*/ 28 h 54"/>
                                  <a:gd name="T8" fmla="*/ 50 w 50"/>
                                  <a:gd name="T9" fmla="*/ 40 h 54"/>
                                  <a:gd name="T10" fmla="*/ 48 w 50"/>
                                  <a:gd name="T11" fmla="*/ 54 h 54"/>
                                  <a:gd name="T12" fmla="*/ 38 w 50"/>
                                  <a:gd name="T13" fmla="*/ 46 h 54"/>
                                  <a:gd name="T14" fmla="*/ 38 w 50"/>
                                  <a:gd name="T15" fmla="*/ 26 h 54"/>
                                  <a:gd name="T16" fmla="*/ 22 w 50"/>
                                  <a:gd name="T17" fmla="*/ 26 h 54"/>
                                  <a:gd name="T18" fmla="*/ 16 w 50"/>
                                  <a:gd name="T19" fmla="*/ 38 h 54"/>
                                  <a:gd name="T20" fmla="*/ 8 w 50"/>
                                  <a:gd name="T21" fmla="*/ 20 h 54"/>
                                  <a:gd name="T22" fmla="*/ 0 w 50"/>
                                  <a:gd name="T23" fmla="*/ 4 h 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54"/>
                                  <a:gd name="T38" fmla="*/ 50 w 50"/>
                                  <a:gd name="T39" fmla="*/ 54 h 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54">
                                    <a:moveTo>
                                      <a:pt x="0" y="4"/>
                                    </a:moveTo>
                                    <a:lnTo>
                                      <a:pt x="14" y="0"/>
                                    </a:lnTo>
                                    <a:lnTo>
                                      <a:pt x="36" y="10"/>
                                    </a:lnTo>
                                    <a:lnTo>
                                      <a:pt x="38" y="28"/>
                                    </a:lnTo>
                                    <a:lnTo>
                                      <a:pt x="50" y="40"/>
                                    </a:lnTo>
                                    <a:lnTo>
                                      <a:pt x="48" y="54"/>
                                    </a:lnTo>
                                    <a:lnTo>
                                      <a:pt x="38" y="46"/>
                                    </a:lnTo>
                                    <a:lnTo>
                                      <a:pt x="38" y="26"/>
                                    </a:lnTo>
                                    <a:lnTo>
                                      <a:pt x="22" y="26"/>
                                    </a:lnTo>
                                    <a:lnTo>
                                      <a:pt x="16" y="38"/>
                                    </a:lnTo>
                                    <a:lnTo>
                                      <a:pt x="8" y="20"/>
                                    </a:lnTo>
                                    <a:lnTo>
                                      <a:pt x="0" y="4"/>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77" name="Freeform 1956"/>
                              <p:cNvSpPr>
                                <a:spLocks/>
                              </p:cNvSpPr>
                              <p:nvPr/>
                            </p:nvSpPr>
                            <p:spPr bwMode="auto">
                              <a:xfrm>
                                <a:off x="2824" y="2158"/>
                                <a:ext cx="48" cy="40"/>
                              </a:xfrm>
                              <a:custGeom>
                                <a:avLst/>
                                <a:gdLst>
                                  <a:gd name="T0" fmla="*/ 34 w 48"/>
                                  <a:gd name="T1" fmla="*/ 40 h 40"/>
                                  <a:gd name="T2" fmla="*/ 48 w 48"/>
                                  <a:gd name="T3" fmla="*/ 24 h 40"/>
                                  <a:gd name="T4" fmla="*/ 34 w 48"/>
                                  <a:gd name="T5" fmla="*/ 0 h 40"/>
                                  <a:gd name="T6" fmla="*/ 20 w 48"/>
                                  <a:gd name="T7" fmla="*/ 20 h 40"/>
                                  <a:gd name="T8" fmla="*/ 0 w 48"/>
                                  <a:gd name="T9" fmla="*/ 36 h 40"/>
                                  <a:gd name="T10" fmla="*/ 34 w 48"/>
                                  <a:gd name="T11" fmla="*/ 40 h 40"/>
                                  <a:gd name="T12" fmla="*/ 0 60000 65536"/>
                                  <a:gd name="T13" fmla="*/ 0 60000 65536"/>
                                  <a:gd name="T14" fmla="*/ 0 60000 65536"/>
                                  <a:gd name="T15" fmla="*/ 0 60000 65536"/>
                                  <a:gd name="T16" fmla="*/ 0 60000 65536"/>
                                  <a:gd name="T17" fmla="*/ 0 60000 65536"/>
                                  <a:gd name="T18" fmla="*/ 0 w 48"/>
                                  <a:gd name="T19" fmla="*/ 0 h 40"/>
                                  <a:gd name="T20" fmla="*/ 48 w 48"/>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48" h="40">
                                    <a:moveTo>
                                      <a:pt x="34" y="40"/>
                                    </a:moveTo>
                                    <a:lnTo>
                                      <a:pt x="48" y="24"/>
                                    </a:lnTo>
                                    <a:lnTo>
                                      <a:pt x="34" y="0"/>
                                    </a:lnTo>
                                    <a:lnTo>
                                      <a:pt x="20" y="20"/>
                                    </a:lnTo>
                                    <a:lnTo>
                                      <a:pt x="0" y="36"/>
                                    </a:lnTo>
                                    <a:lnTo>
                                      <a:pt x="34" y="4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78" name="Freeform 1957"/>
                              <p:cNvSpPr>
                                <a:spLocks/>
                              </p:cNvSpPr>
                              <p:nvPr/>
                            </p:nvSpPr>
                            <p:spPr bwMode="auto">
                              <a:xfrm>
                                <a:off x="2826" y="2004"/>
                                <a:ext cx="40" cy="64"/>
                              </a:xfrm>
                              <a:custGeom>
                                <a:avLst/>
                                <a:gdLst>
                                  <a:gd name="T0" fmla="*/ 14 w 40"/>
                                  <a:gd name="T1" fmla="*/ 64 h 64"/>
                                  <a:gd name="T2" fmla="*/ 32 w 40"/>
                                  <a:gd name="T3" fmla="*/ 48 h 64"/>
                                  <a:gd name="T4" fmla="*/ 16 w 40"/>
                                  <a:gd name="T5" fmla="*/ 44 h 64"/>
                                  <a:gd name="T6" fmla="*/ 40 w 40"/>
                                  <a:gd name="T7" fmla="*/ 30 h 64"/>
                                  <a:gd name="T8" fmla="*/ 30 w 40"/>
                                  <a:gd name="T9" fmla="*/ 8 h 64"/>
                                  <a:gd name="T10" fmla="*/ 12 w 40"/>
                                  <a:gd name="T11" fmla="*/ 0 h 64"/>
                                  <a:gd name="T12" fmla="*/ 0 w 40"/>
                                  <a:gd name="T13" fmla="*/ 22 h 64"/>
                                  <a:gd name="T14" fmla="*/ 14 w 40"/>
                                  <a:gd name="T15" fmla="*/ 36 h 64"/>
                                  <a:gd name="T16" fmla="*/ 14 w 40"/>
                                  <a:gd name="T17" fmla="*/ 64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64"/>
                                  <a:gd name="T29" fmla="*/ 40 w 40"/>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64">
                                    <a:moveTo>
                                      <a:pt x="14" y="64"/>
                                    </a:moveTo>
                                    <a:lnTo>
                                      <a:pt x="32" y="48"/>
                                    </a:lnTo>
                                    <a:lnTo>
                                      <a:pt x="16" y="44"/>
                                    </a:lnTo>
                                    <a:lnTo>
                                      <a:pt x="40" y="30"/>
                                    </a:lnTo>
                                    <a:lnTo>
                                      <a:pt x="30" y="8"/>
                                    </a:lnTo>
                                    <a:lnTo>
                                      <a:pt x="12" y="0"/>
                                    </a:lnTo>
                                    <a:lnTo>
                                      <a:pt x="0" y="22"/>
                                    </a:lnTo>
                                    <a:lnTo>
                                      <a:pt x="14" y="36"/>
                                    </a:lnTo>
                                    <a:lnTo>
                                      <a:pt x="14" y="64"/>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79" name="Freeform 1958"/>
                              <p:cNvSpPr>
                                <a:spLocks/>
                              </p:cNvSpPr>
                              <p:nvPr/>
                            </p:nvSpPr>
                            <p:spPr bwMode="auto">
                              <a:xfrm>
                                <a:off x="2818" y="1928"/>
                                <a:ext cx="42" cy="64"/>
                              </a:xfrm>
                              <a:custGeom>
                                <a:avLst/>
                                <a:gdLst>
                                  <a:gd name="T0" fmla="*/ 0 w 42"/>
                                  <a:gd name="T1" fmla="*/ 62 h 64"/>
                                  <a:gd name="T2" fmla="*/ 34 w 42"/>
                                  <a:gd name="T3" fmla="*/ 64 h 64"/>
                                  <a:gd name="T4" fmla="*/ 42 w 42"/>
                                  <a:gd name="T5" fmla="*/ 38 h 64"/>
                                  <a:gd name="T6" fmla="*/ 10 w 42"/>
                                  <a:gd name="T7" fmla="*/ 56 h 64"/>
                                  <a:gd name="T8" fmla="*/ 40 w 42"/>
                                  <a:gd name="T9" fmla="*/ 30 h 64"/>
                                  <a:gd name="T10" fmla="*/ 26 w 42"/>
                                  <a:gd name="T11" fmla="*/ 0 h 64"/>
                                  <a:gd name="T12" fmla="*/ 8 w 42"/>
                                  <a:gd name="T13" fmla="*/ 20 h 64"/>
                                  <a:gd name="T14" fmla="*/ 28 w 42"/>
                                  <a:gd name="T15" fmla="*/ 28 h 64"/>
                                  <a:gd name="T16" fmla="*/ 0 w 42"/>
                                  <a:gd name="T17" fmla="*/ 62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64"/>
                                  <a:gd name="T29" fmla="*/ 42 w 42"/>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64">
                                    <a:moveTo>
                                      <a:pt x="0" y="62"/>
                                    </a:moveTo>
                                    <a:lnTo>
                                      <a:pt x="34" y="64"/>
                                    </a:lnTo>
                                    <a:lnTo>
                                      <a:pt x="42" y="38"/>
                                    </a:lnTo>
                                    <a:lnTo>
                                      <a:pt x="10" y="56"/>
                                    </a:lnTo>
                                    <a:lnTo>
                                      <a:pt x="40" y="30"/>
                                    </a:lnTo>
                                    <a:lnTo>
                                      <a:pt x="26" y="0"/>
                                    </a:lnTo>
                                    <a:lnTo>
                                      <a:pt x="8" y="20"/>
                                    </a:lnTo>
                                    <a:lnTo>
                                      <a:pt x="28" y="28"/>
                                    </a:lnTo>
                                    <a:lnTo>
                                      <a:pt x="0" y="6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80" name="Freeform 1959"/>
                              <p:cNvSpPr>
                                <a:spLocks/>
                              </p:cNvSpPr>
                              <p:nvPr/>
                            </p:nvSpPr>
                            <p:spPr bwMode="auto">
                              <a:xfrm>
                                <a:off x="2884" y="2386"/>
                                <a:ext cx="76" cy="36"/>
                              </a:xfrm>
                              <a:custGeom>
                                <a:avLst/>
                                <a:gdLst>
                                  <a:gd name="T0" fmla="*/ 76 w 76"/>
                                  <a:gd name="T1" fmla="*/ 6 h 36"/>
                                  <a:gd name="T2" fmla="*/ 68 w 76"/>
                                  <a:gd name="T3" fmla="*/ 30 h 36"/>
                                  <a:gd name="T4" fmla="*/ 52 w 76"/>
                                  <a:gd name="T5" fmla="*/ 30 h 36"/>
                                  <a:gd name="T6" fmla="*/ 34 w 76"/>
                                  <a:gd name="T7" fmla="*/ 14 h 36"/>
                                  <a:gd name="T8" fmla="*/ 28 w 76"/>
                                  <a:gd name="T9" fmla="*/ 34 h 36"/>
                                  <a:gd name="T10" fmla="*/ 12 w 76"/>
                                  <a:gd name="T11" fmla="*/ 36 h 36"/>
                                  <a:gd name="T12" fmla="*/ 0 w 76"/>
                                  <a:gd name="T13" fmla="*/ 16 h 36"/>
                                  <a:gd name="T14" fmla="*/ 18 w 76"/>
                                  <a:gd name="T15" fmla="*/ 2 h 36"/>
                                  <a:gd name="T16" fmla="*/ 32 w 76"/>
                                  <a:gd name="T17" fmla="*/ 12 h 36"/>
                                  <a:gd name="T18" fmla="*/ 44 w 76"/>
                                  <a:gd name="T19" fmla="*/ 0 h 36"/>
                                  <a:gd name="T20" fmla="*/ 76 w 76"/>
                                  <a:gd name="T21" fmla="*/ 6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36"/>
                                  <a:gd name="T35" fmla="*/ 76 w 76"/>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36">
                                    <a:moveTo>
                                      <a:pt x="76" y="6"/>
                                    </a:moveTo>
                                    <a:lnTo>
                                      <a:pt x="68" y="30"/>
                                    </a:lnTo>
                                    <a:lnTo>
                                      <a:pt x="52" y="30"/>
                                    </a:lnTo>
                                    <a:lnTo>
                                      <a:pt x="34" y="14"/>
                                    </a:lnTo>
                                    <a:lnTo>
                                      <a:pt x="28" y="34"/>
                                    </a:lnTo>
                                    <a:lnTo>
                                      <a:pt x="12" y="36"/>
                                    </a:lnTo>
                                    <a:lnTo>
                                      <a:pt x="0" y="16"/>
                                    </a:lnTo>
                                    <a:lnTo>
                                      <a:pt x="18" y="2"/>
                                    </a:lnTo>
                                    <a:lnTo>
                                      <a:pt x="32" y="12"/>
                                    </a:lnTo>
                                    <a:lnTo>
                                      <a:pt x="44" y="0"/>
                                    </a:lnTo>
                                    <a:lnTo>
                                      <a:pt x="76" y="6"/>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81" name="Freeform 1960"/>
                              <p:cNvSpPr>
                                <a:spLocks/>
                              </p:cNvSpPr>
                              <p:nvPr/>
                            </p:nvSpPr>
                            <p:spPr bwMode="auto">
                              <a:xfrm>
                                <a:off x="2916" y="2328"/>
                                <a:ext cx="30" cy="32"/>
                              </a:xfrm>
                              <a:custGeom>
                                <a:avLst/>
                                <a:gdLst>
                                  <a:gd name="T0" fmla="*/ 8 w 30"/>
                                  <a:gd name="T1" fmla="*/ 32 h 32"/>
                                  <a:gd name="T2" fmla="*/ 30 w 30"/>
                                  <a:gd name="T3" fmla="*/ 16 h 32"/>
                                  <a:gd name="T4" fmla="*/ 12 w 30"/>
                                  <a:gd name="T5" fmla="*/ 0 h 32"/>
                                  <a:gd name="T6" fmla="*/ 0 w 30"/>
                                  <a:gd name="T7" fmla="*/ 14 h 32"/>
                                  <a:gd name="T8" fmla="*/ 8 w 30"/>
                                  <a:gd name="T9" fmla="*/ 32 h 32"/>
                                  <a:gd name="T10" fmla="*/ 0 60000 65536"/>
                                  <a:gd name="T11" fmla="*/ 0 60000 65536"/>
                                  <a:gd name="T12" fmla="*/ 0 60000 65536"/>
                                  <a:gd name="T13" fmla="*/ 0 60000 65536"/>
                                  <a:gd name="T14" fmla="*/ 0 60000 65536"/>
                                  <a:gd name="T15" fmla="*/ 0 w 30"/>
                                  <a:gd name="T16" fmla="*/ 0 h 32"/>
                                  <a:gd name="T17" fmla="*/ 30 w 30"/>
                                  <a:gd name="T18" fmla="*/ 32 h 32"/>
                                </a:gdLst>
                                <a:ahLst/>
                                <a:cxnLst>
                                  <a:cxn ang="T10">
                                    <a:pos x="T0" y="T1"/>
                                  </a:cxn>
                                  <a:cxn ang="T11">
                                    <a:pos x="T2" y="T3"/>
                                  </a:cxn>
                                  <a:cxn ang="T12">
                                    <a:pos x="T4" y="T5"/>
                                  </a:cxn>
                                  <a:cxn ang="T13">
                                    <a:pos x="T6" y="T7"/>
                                  </a:cxn>
                                  <a:cxn ang="T14">
                                    <a:pos x="T8" y="T9"/>
                                  </a:cxn>
                                </a:cxnLst>
                                <a:rect l="T15" t="T16" r="T17" b="T18"/>
                                <a:pathLst>
                                  <a:path w="30" h="32">
                                    <a:moveTo>
                                      <a:pt x="8" y="32"/>
                                    </a:moveTo>
                                    <a:lnTo>
                                      <a:pt x="30" y="16"/>
                                    </a:lnTo>
                                    <a:lnTo>
                                      <a:pt x="12" y="0"/>
                                    </a:lnTo>
                                    <a:lnTo>
                                      <a:pt x="0" y="14"/>
                                    </a:lnTo>
                                    <a:lnTo>
                                      <a:pt x="8" y="3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82" name="Freeform 1961"/>
                              <p:cNvSpPr>
                                <a:spLocks/>
                              </p:cNvSpPr>
                              <p:nvPr/>
                            </p:nvSpPr>
                            <p:spPr bwMode="auto">
                              <a:xfrm>
                                <a:off x="2960" y="2440"/>
                                <a:ext cx="54" cy="72"/>
                              </a:xfrm>
                              <a:custGeom>
                                <a:avLst/>
                                <a:gdLst>
                                  <a:gd name="T0" fmla="*/ 22 w 54"/>
                                  <a:gd name="T1" fmla="*/ 66 h 72"/>
                                  <a:gd name="T2" fmla="*/ 54 w 54"/>
                                  <a:gd name="T3" fmla="*/ 72 h 72"/>
                                  <a:gd name="T4" fmla="*/ 50 w 54"/>
                                  <a:gd name="T5" fmla="*/ 52 h 72"/>
                                  <a:gd name="T6" fmla="*/ 34 w 54"/>
                                  <a:gd name="T7" fmla="*/ 48 h 72"/>
                                  <a:gd name="T8" fmla="*/ 42 w 54"/>
                                  <a:gd name="T9" fmla="*/ 24 h 72"/>
                                  <a:gd name="T10" fmla="*/ 18 w 54"/>
                                  <a:gd name="T11" fmla="*/ 24 h 72"/>
                                  <a:gd name="T12" fmla="*/ 18 w 54"/>
                                  <a:gd name="T13" fmla="*/ 0 h 72"/>
                                  <a:gd name="T14" fmla="*/ 0 w 54"/>
                                  <a:gd name="T15" fmla="*/ 12 h 72"/>
                                  <a:gd name="T16" fmla="*/ 2 w 54"/>
                                  <a:gd name="T17" fmla="*/ 26 h 72"/>
                                  <a:gd name="T18" fmla="*/ 10 w 54"/>
                                  <a:gd name="T19" fmla="*/ 46 h 72"/>
                                  <a:gd name="T20" fmla="*/ 34 w 54"/>
                                  <a:gd name="T21" fmla="*/ 44 h 72"/>
                                  <a:gd name="T22" fmla="*/ 22 w 54"/>
                                  <a:gd name="T23" fmla="*/ 66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72"/>
                                  <a:gd name="T38" fmla="*/ 54 w 54"/>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72">
                                    <a:moveTo>
                                      <a:pt x="22" y="66"/>
                                    </a:moveTo>
                                    <a:lnTo>
                                      <a:pt x="54" y="72"/>
                                    </a:lnTo>
                                    <a:lnTo>
                                      <a:pt x="50" y="52"/>
                                    </a:lnTo>
                                    <a:lnTo>
                                      <a:pt x="34" y="48"/>
                                    </a:lnTo>
                                    <a:lnTo>
                                      <a:pt x="42" y="24"/>
                                    </a:lnTo>
                                    <a:lnTo>
                                      <a:pt x="18" y="24"/>
                                    </a:lnTo>
                                    <a:lnTo>
                                      <a:pt x="18" y="0"/>
                                    </a:lnTo>
                                    <a:lnTo>
                                      <a:pt x="0" y="12"/>
                                    </a:lnTo>
                                    <a:lnTo>
                                      <a:pt x="2" y="26"/>
                                    </a:lnTo>
                                    <a:lnTo>
                                      <a:pt x="10" y="46"/>
                                    </a:lnTo>
                                    <a:lnTo>
                                      <a:pt x="34" y="44"/>
                                    </a:lnTo>
                                    <a:lnTo>
                                      <a:pt x="22" y="66"/>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83" name="Freeform 1962"/>
                              <p:cNvSpPr>
                                <a:spLocks/>
                              </p:cNvSpPr>
                              <p:nvPr/>
                            </p:nvSpPr>
                            <p:spPr bwMode="auto">
                              <a:xfrm>
                                <a:off x="2826" y="2496"/>
                                <a:ext cx="126" cy="166"/>
                              </a:xfrm>
                              <a:custGeom>
                                <a:avLst/>
                                <a:gdLst>
                                  <a:gd name="T0" fmla="*/ 122 w 126"/>
                                  <a:gd name="T1" fmla="*/ 112 h 166"/>
                                  <a:gd name="T2" fmla="*/ 124 w 126"/>
                                  <a:gd name="T3" fmla="*/ 92 h 166"/>
                                  <a:gd name="T4" fmla="*/ 90 w 126"/>
                                  <a:gd name="T5" fmla="*/ 84 h 166"/>
                                  <a:gd name="T6" fmla="*/ 82 w 126"/>
                                  <a:gd name="T7" fmla="*/ 56 h 166"/>
                                  <a:gd name="T8" fmla="*/ 72 w 126"/>
                                  <a:gd name="T9" fmla="*/ 34 h 166"/>
                                  <a:gd name="T10" fmla="*/ 52 w 126"/>
                                  <a:gd name="T11" fmla="*/ 34 h 166"/>
                                  <a:gd name="T12" fmla="*/ 44 w 126"/>
                                  <a:gd name="T13" fmla="*/ 24 h 166"/>
                                  <a:gd name="T14" fmla="*/ 16 w 126"/>
                                  <a:gd name="T15" fmla="*/ 22 h 166"/>
                                  <a:gd name="T16" fmla="*/ 22 w 126"/>
                                  <a:gd name="T17" fmla="*/ 0 h 166"/>
                                  <a:gd name="T18" fmla="*/ 4 w 126"/>
                                  <a:gd name="T19" fmla="*/ 2 h 166"/>
                                  <a:gd name="T20" fmla="*/ 0 w 126"/>
                                  <a:gd name="T21" fmla="*/ 14 h 166"/>
                                  <a:gd name="T22" fmla="*/ 12 w 126"/>
                                  <a:gd name="T23" fmla="*/ 22 h 166"/>
                                  <a:gd name="T24" fmla="*/ 4 w 126"/>
                                  <a:gd name="T25" fmla="*/ 44 h 166"/>
                                  <a:gd name="T26" fmla="*/ 18 w 126"/>
                                  <a:gd name="T27" fmla="*/ 62 h 166"/>
                                  <a:gd name="T28" fmla="*/ 2 w 126"/>
                                  <a:gd name="T29" fmla="*/ 68 h 166"/>
                                  <a:gd name="T30" fmla="*/ 2 w 126"/>
                                  <a:gd name="T31" fmla="*/ 96 h 166"/>
                                  <a:gd name="T32" fmla="*/ 4 w 126"/>
                                  <a:gd name="T33" fmla="*/ 112 h 166"/>
                                  <a:gd name="T34" fmla="*/ 24 w 126"/>
                                  <a:gd name="T35" fmla="*/ 118 h 166"/>
                                  <a:gd name="T36" fmla="*/ 38 w 126"/>
                                  <a:gd name="T37" fmla="*/ 126 h 166"/>
                                  <a:gd name="T38" fmla="*/ 62 w 126"/>
                                  <a:gd name="T39" fmla="*/ 114 h 166"/>
                                  <a:gd name="T40" fmla="*/ 72 w 126"/>
                                  <a:gd name="T41" fmla="*/ 132 h 166"/>
                                  <a:gd name="T42" fmla="*/ 54 w 126"/>
                                  <a:gd name="T43" fmla="*/ 140 h 166"/>
                                  <a:gd name="T44" fmla="*/ 28 w 126"/>
                                  <a:gd name="T45" fmla="*/ 130 h 166"/>
                                  <a:gd name="T46" fmla="*/ 16 w 126"/>
                                  <a:gd name="T47" fmla="*/ 144 h 166"/>
                                  <a:gd name="T48" fmla="*/ 40 w 126"/>
                                  <a:gd name="T49" fmla="*/ 166 h 166"/>
                                  <a:gd name="T50" fmla="*/ 72 w 126"/>
                                  <a:gd name="T51" fmla="*/ 162 h 166"/>
                                  <a:gd name="T52" fmla="*/ 96 w 126"/>
                                  <a:gd name="T53" fmla="*/ 144 h 166"/>
                                  <a:gd name="T54" fmla="*/ 120 w 126"/>
                                  <a:gd name="T55" fmla="*/ 142 h 166"/>
                                  <a:gd name="T56" fmla="*/ 126 w 126"/>
                                  <a:gd name="T57" fmla="*/ 128 h 166"/>
                                  <a:gd name="T58" fmla="*/ 122 w 126"/>
                                  <a:gd name="T59" fmla="*/ 112 h 16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6"/>
                                  <a:gd name="T91" fmla="*/ 0 h 166"/>
                                  <a:gd name="T92" fmla="*/ 126 w 126"/>
                                  <a:gd name="T93" fmla="*/ 166 h 16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6" h="166">
                                    <a:moveTo>
                                      <a:pt x="122" y="112"/>
                                    </a:moveTo>
                                    <a:lnTo>
                                      <a:pt x="124" y="92"/>
                                    </a:lnTo>
                                    <a:lnTo>
                                      <a:pt x="90" y="84"/>
                                    </a:lnTo>
                                    <a:lnTo>
                                      <a:pt x="82" y="56"/>
                                    </a:lnTo>
                                    <a:lnTo>
                                      <a:pt x="72" y="34"/>
                                    </a:lnTo>
                                    <a:lnTo>
                                      <a:pt x="52" y="34"/>
                                    </a:lnTo>
                                    <a:lnTo>
                                      <a:pt x="44" y="24"/>
                                    </a:lnTo>
                                    <a:lnTo>
                                      <a:pt x="16" y="22"/>
                                    </a:lnTo>
                                    <a:lnTo>
                                      <a:pt x="22" y="0"/>
                                    </a:lnTo>
                                    <a:lnTo>
                                      <a:pt x="4" y="2"/>
                                    </a:lnTo>
                                    <a:lnTo>
                                      <a:pt x="0" y="14"/>
                                    </a:lnTo>
                                    <a:lnTo>
                                      <a:pt x="12" y="22"/>
                                    </a:lnTo>
                                    <a:lnTo>
                                      <a:pt x="4" y="44"/>
                                    </a:lnTo>
                                    <a:lnTo>
                                      <a:pt x="18" y="62"/>
                                    </a:lnTo>
                                    <a:lnTo>
                                      <a:pt x="2" y="68"/>
                                    </a:lnTo>
                                    <a:lnTo>
                                      <a:pt x="2" y="96"/>
                                    </a:lnTo>
                                    <a:lnTo>
                                      <a:pt x="4" y="112"/>
                                    </a:lnTo>
                                    <a:lnTo>
                                      <a:pt x="24" y="118"/>
                                    </a:lnTo>
                                    <a:lnTo>
                                      <a:pt x="38" y="126"/>
                                    </a:lnTo>
                                    <a:lnTo>
                                      <a:pt x="62" y="114"/>
                                    </a:lnTo>
                                    <a:lnTo>
                                      <a:pt x="72" y="132"/>
                                    </a:lnTo>
                                    <a:lnTo>
                                      <a:pt x="54" y="140"/>
                                    </a:lnTo>
                                    <a:lnTo>
                                      <a:pt x="28" y="130"/>
                                    </a:lnTo>
                                    <a:lnTo>
                                      <a:pt x="16" y="144"/>
                                    </a:lnTo>
                                    <a:lnTo>
                                      <a:pt x="40" y="166"/>
                                    </a:lnTo>
                                    <a:lnTo>
                                      <a:pt x="72" y="162"/>
                                    </a:lnTo>
                                    <a:lnTo>
                                      <a:pt x="96" y="144"/>
                                    </a:lnTo>
                                    <a:lnTo>
                                      <a:pt x="120" y="142"/>
                                    </a:lnTo>
                                    <a:lnTo>
                                      <a:pt x="126" y="128"/>
                                    </a:lnTo>
                                    <a:lnTo>
                                      <a:pt x="122" y="11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84" name="Freeform 1963"/>
                              <p:cNvSpPr>
                                <a:spLocks/>
                              </p:cNvSpPr>
                              <p:nvPr/>
                            </p:nvSpPr>
                            <p:spPr bwMode="auto">
                              <a:xfrm>
                                <a:off x="2828" y="2800"/>
                                <a:ext cx="172" cy="88"/>
                              </a:xfrm>
                              <a:custGeom>
                                <a:avLst/>
                                <a:gdLst>
                                  <a:gd name="T0" fmla="*/ 172 w 172"/>
                                  <a:gd name="T1" fmla="*/ 50 h 88"/>
                                  <a:gd name="T2" fmla="*/ 148 w 172"/>
                                  <a:gd name="T3" fmla="*/ 68 h 88"/>
                                  <a:gd name="T4" fmla="*/ 128 w 172"/>
                                  <a:gd name="T5" fmla="*/ 60 h 88"/>
                                  <a:gd name="T6" fmla="*/ 136 w 172"/>
                                  <a:gd name="T7" fmla="*/ 34 h 88"/>
                                  <a:gd name="T8" fmla="*/ 120 w 172"/>
                                  <a:gd name="T9" fmla="*/ 70 h 88"/>
                                  <a:gd name="T10" fmla="*/ 104 w 172"/>
                                  <a:gd name="T11" fmla="*/ 74 h 88"/>
                                  <a:gd name="T12" fmla="*/ 80 w 172"/>
                                  <a:gd name="T13" fmla="*/ 58 h 88"/>
                                  <a:gd name="T14" fmla="*/ 104 w 172"/>
                                  <a:gd name="T15" fmla="*/ 32 h 88"/>
                                  <a:gd name="T16" fmla="*/ 50 w 172"/>
                                  <a:gd name="T17" fmla="*/ 66 h 88"/>
                                  <a:gd name="T18" fmla="*/ 0 w 172"/>
                                  <a:gd name="T19" fmla="*/ 88 h 88"/>
                                  <a:gd name="T20" fmla="*/ 12 w 172"/>
                                  <a:gd name="T21" fmla="*/ 58 h 88"/>
                                  <a:gd name="T22" fmla="*/ 20 w 172"/>
                                  <a:gd name="T23" fmla="*/ 44 h 88"/>
                                  <a:gd name="T24" fmla="*/ 38 w 172"/>
                                  <a:gd name="T25" fmla="*/ 28 h 88"/>
                                  <a:gd name="T26" fmla="*/ 32 w 172"/>
                                  <a:gd name="T27" fmla="*/ 8 h 88"/>
                                  <a:gd name="T28" fmla="*/ 42 w 172"/>
                                  <a:gd name="T29" fmla="*/ 0 h 88"/>
                                  <a:gd name="T30" fmla="*/ 66 w 172"/>
                                  <a:gd name="T31" fmla="*/ 34 h 88"/>
                                  <a:gd name="T32" fmla="*/ 60 w 172"/>
                                  <a:gd name="T33" fmla="*/ 8 h 88"/>
                                  <a:gd name="T34" fmla="*/ 80 w 172"/>
                                  <a:gd name="T35" fmla="*/ 12 h 88"/>
                                  <a:gd name="T36" fmla="*/ 98 w 172"/>
                                  <a:gd name="T37" fmla="*/ 2 h 88"/>
                                  <a:gd name="T38" fmla="*/ 110 w 172"/>
                                  <a:gd name="T39" fmla="*/ 28 h 88"/>
                                  <a:gd name="T40" fmla="*/ 112 w 172"/>
                                  <a:gd name="T41" fmla="*/ 6 h 88"/>
                                  <a:gd name="T42" fmla="*/ 134 w 172"/>
                                  <a:gd name="T43" fmla="*/ 32 h 88"/>
                                  <a:gd name="T44" fmla="*/ 172 w 172"/>
                                  <a:gd name="T45" fmla="*/ 50 h 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2"/>
                                  <a:gd name="T70" fmla="*/ 0 h 88"/>
                                  <a:gd name="T71" fmla="*/ 172 w 172"/>
                                  <a:gd name="T72" fmla="*/ 88 h 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2" h="88">
                                    <a:moveTo>
                                      <a:pt x="172" y="50"/>
                                    </a:moveTo>
                                    <a:lnTo>
                                      <a:pt x="148" y="68"/>
                                    </a:lnTo>
                                    <a:lnTo>
                                      <a:pt x="128" y="60"/>
                                    </a:lnTo>
                                    <a:lnTo>
                                      <a:pt x="136" y="34"/>
                                    </a:lnTo>
                                    <a:lnTo>
                                      <a:pt x="120" y="70"/>
                                    </a:lnTo>
                                    <a:lnTo>
                                      <a:pt x="104" y="74"/>
                                    </a:lnTo>
                                    <a:lnTo>
                                      <a:pt x="80" y="58"/>
                                    </a:lnTo>
                                    <a:lnTo>
                                      <a:pt x="104" y="32"/>
                                    </a:lnTo>
                                    <a:lnTo>
                                      <a:pt x="50" y="66"/>
                                    </a:lnTo>
                                    <a:lnTo>
                                      <a:pt x="0" y="88"/>
                                    </a:lnTo>
                                    <a:lnTo>
                                      <a:pt x="12" y="58"/>
                                    </a:lnTo>
                                    <a:lnTo>
                                      <a:pt x="20" y="44"/>
                                    </a:lnTo>
                                    <a:lnTo>
                                      <a:pt x="38" y="28"/>
                                    </a:lnTo>
                                    <a:lnTo>
                                      <a:pt x="32" y="8"/>
                                    </a:lnTo>
                                    <a:lnTo>
                                      <a:pt x="42" y="0"/>
                                    </a:lnTo>
                                    <a:lnTo>
                                      <a:pt x="66" y="34"/>
                                    </a:lnTo>
                                    <a:lnTo>
                                      <a:pt x="60" y="8"/>
                                    </a:lnTo>
                                    <a:lnTo>
                                      <a:pt x="80" y="12"/>
                                    </a:lnTo>
                                    <a:lnTo>
                                      <a:pt x="98" y="2"/>
                                    </a:lnTo>
                                    <a:lnTo>
                                      <a:pt x="110" y="28"/>
                                    </a:lnTo>
                                    <a:lnTo>
                                      <a:pt x="112" y="6"/>
                                    </a:lnTo>
                                    <a:lnTo>
                                      <a:pt x="134" y="32"/>
                                    </a:lnTo>
                                    <a:lnTo>
                                      <a:pt x="172" y="5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85" name="Freeform 1964"/>
                              <p:cNvSpPr>
                                <a:spLocks/>
                              </p:cNvSpPr>
                              <p:nvPr/>
                            </p:nvSpPr>
                            <p:spPr bwMode="auto">
                              <a:xfrm>
                                <a:off x="2878" y="2728"/>
                                <a:ext cx="76" cy="30"/>
                              </a:xfrm>
                              <a:custGeom>
                                <a:avLst/>
                                <a:gdLst>
                                  <a:gd name="T0" fmla="*/ 76 w 76"/>
                                  <a:gd name="T1" fmla="*/ 26 h 30"/>
                                  <a:gd name="T2" fmla="*/ 50 w 76"/>
                                  <a:gd name="T3" fmla="*/ 2 h 30"/>
                                  <a:gd name="T4" fmla="*/ 14 w 76"/>
                                  <a:gd name="T5" fmla="*/ 0 h 30"/>
                                  <a:gd name="T6" fmla="*/ 0 w 76"/>
                                  <a:gd name="T7" fmla="*/ 18 h 30"/>
                                  <a:gd name="T8" fmla="*/ 42 w 76"/>
                                  <a:gd name="T9" fmla="*/ 22 h 30"/>
                                  <a:gd name="T10" fmla="*/ 60 w 76"/>
                                  <a:gd name="T11" fmla="*/ 30 h 30"/>
                                  <a:gd name="T12" fmla="*/ 76 w 76"/>
                                  <a:gd name="T13" fmla="*/ 26 h 30"/>
                                  <a:gd name="T14" fmla="*/ 0 60000 65536"/>
                                  <a:gd name="T15" fmla="*/ 0 60000 65536"/>
                                  <a:gd name="T16" fmla="*/ 0 60000 65536"/>
                                  <a:gd name="T17" fmla="*/ 0 60000 65536"/>
                                  <a:gd name="T18" fmla="*/ 0 60000 65536"/>
                                  <a:gd name="T19" fmla="*/ 0 60000 65536"/>
                                  <a:gd name="T20" fmla="*/ 0 60000 65536"/>
                                  <a:gd name="T21" fmla="*/ 0 w 76"/>
                                  <a:gd name="T22" fmla="*/ 0 h 30"/>
                                  <a:gd name="T23" fmla="*/ 76 w 7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30">
                                    <a:moveTo>
                                      <a:pt x="76" y="26"/>
                                    </a:moveTo>
                                    <a:lnTo>
                                      <a:pt x="50" y="2"/>
                                    </a:lnTo>
                                    <a:lnTo>
                                      <a:pt x="14" y="0"/>
                                    </a:lnTo>
                                    <a:lnTo>
                                      <a:pt x="0" y="18"/>
                                    </a:lnTo>
                                    <a:lnTo>
                                      <a:pt x="42" y="22"/>
                                    </a:lnTo>
                                    <a:lnTo>
                                      <a:pt x="60" y="30"/>
                                    </a:lnTo>
                                    <a:lnTo>
                                      <a:pt x="76" y="26"/>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grpSp>
                        <p:grpSp>
                          <p:nvGrpSpPr>
                            <p:cNvPr id="29" name="Group 1965"/>
                            <p:cNvGrpSpPr>
                              <a:grpSpLocks/>
                            </p:cNvGrpSpPr>
                            <p:nvPr/>
                          </p:nvGrpSpPr>
                          <p:grpSpPr bwMode="auto">
                            <a:xfrm>
                              <a:off x="1349" y="1161"/>
                              <a:ext cx="1269" cy="1190"/>
                              <a:chOff x="492" y="1060"/>
                              <a:chExt cx="1393" cy="1306"/>
                            </a:xfrm>
                            <a:grpFill/>
                          </p:grpSpPr>
                          <p:sp>
                            <p:nvSpPr>
                              <p:cNvPr id="327587" name="Freeform 1966"/>
                              <p:cNvSpPr>
                                <a:spLocks/>
                              </p:cNvSpPr>
                              <p:nvPr/>
                            </p:nvSpPr>
                            <p:spPr bwMode="auto">
                              <a:xfrm>
                                <a:off x="1639" y="1889"/>
                                <a:ext cx="7" cy="9"/>
                              </a:xfrm>
                              <a:custGeom>
                                <a:avLst/>
                                <a:gdLst>
                                  <a:gd name="T0" fmla="*/ 1 w 8"/>
                                  <a:gd name="T1" fmla="*/ 2 h 11"/>
                                  <a:gd name="T2" fmla="*/ 0 w 8"/>
                                  <a:gd name="T3" fmla="*/ 2 h 11"/>
                                  <a:gd name="T4" fmla="*/ 4 w 8"/>
                                  <a:gd name="T5" fmla="*/ 2 h 11"/>
                                  <a:gd name="T6" fmla="*/ 4 w 8"/>
                                  <a:gd name="T7" fmla="*/ 0 h 11"/>
                                  <a:gd name="T8" fmla="*/ 1 w 8"/>
                                  <a:gd name="T9" fmla="*/ 2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1" y="4"/>
                                    </a:moveTo>
                                    <a:lnTo>
                                      <a:pt x="0" y="11"/>
                                    </a:lnTo>
                                    <a:lnTo>
                                      <a:pt x="8" y="5"/>
                                    </a:lnTo>
                                    <a:lnTo>
                                      <a:pt x="8" y="0"/>
                                    </a:lnTo>
                                    <a:lnTo>
                                      <a:pt x="1" y="4"/>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88" name="Freeform 1967"/>
                              <p:cNvSpPr>
                                <a:spLocks/>
                              </p:cNvSpPr>
                              <p:nvPr/>
                            </p:nvSpPr>
                            <p:spPr bwMode="auto">
                              <a:xfrm>
                                <a:off x="1421" y="2106"/>
                                <a:ext cx="22" cy="10"/>
                              </a:xfrm>
                              <a:custGeom>
                                <a:avLst/>
                                <a:gdLst>
                                  <a:gd name="T0" fmla="*/ 2 w 27"/>
                                  <a:gd name="T1" fmla="*/ 0 h 13"/>
                                  <a:gd name="T2" fmla="*/ 2 w 27"/>
                                  <a:gd name="T3" fmla="*/ 0 h 13"/>
                                  <a:gd name="T4" fmla="*/ 2 w 27"/>
                                  <a:gd name="T5" fmla="*/ 2 h 13"/>
                                  <a:gd name="T6" fmla="*/ 0 w 27"/>
                                  <a:gd name="T7" fmla="*/ 2 h 13"/>
                                  <a:gd name="T8" fmla="*/ 2 w 27"/>
                                  <a:gd name="T9" fmla="*/ 0 h 13"/>
                                  <a:gd name="T10" fmla="*/ 0 60000 65536"/>
                                  <a:gd name="T11" fmla="*/ 0 60000 65536"/>
                                  <a:gd name="T12" fmla="*/ 0 60000 65536"/>
                                  <a:gd name="T13" fmla="*/ 0 60000 65536"/>
                                  <a:gd name="T14" fmla="*/ 0 60000 65536"/>
                                  <a:gd name="T15" fmla="*/ 0 w 27"/>
                                  <a:gd name="T16" fmla="*/ 0 h 13"/>
                                  <a:gd name="T17" fmla="*/ 27 w 27"/>
                                  <a:gd name="T18" fmla="*/ 13 h 13"/>
                                </a:gdLst>
                                <a:ahLst/>
                                <a:cxnLst>
                                  <a:cxn ang="T10">
                                    <a:pos x="T0" y="T1"/>
                                  </a:cxn>
                                  <a:cxn ang="T11">
                                    <a:pos x="T2" y="T3"/>
                                  </a:cxn>
                                  <a:cxn ang="T12">
                                    <a:pos x="T4" y="T5"/>
                                  </a:cxn>
                                  <a:cxn ang="T13">
                                    <a:pos x="T6" y="T7"/>
                                  </a:cxn>
                                  <a:cxn ang="T14">
                                    <a:pos x="T8" y="T9"/>
                                  </a:cxn>
                                </a:cxnLst>
                                <a:rect l="T15" t="T16" r="T17" b="T18"/>
                                <a:pathLst>
                                  <a:path w="27" h="13">
                                    <a:moveTo>
                                      <a:pt x="2" y="0"/>
                                    </a:moveTo>
                                    <a:lnTo>
                                      <a:pt x="20" y="0"/>
                                    </a:lnTo>
                                    <a:lnTo>
                                      <a:pt x="27" y="13"/>
                                    </a:lnTo>
                                    <a:lnTo>
                                      <a:pt x="0" y="4"/>
                                    </a:lnTo>
                                    <a:lnTo>
                                      <a:pt x="2"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89" name="Freeform 1968"/>
                              <p:cNvSpPr>
                                <a:spLocks/>
                              </p:cNvSpPr>
                              <p:nvPr/>
                            </p:nvSpPr>
                            <p:spPr bwMode="auto">
                              <a:xfrm>
                                <a:off x="1450" y="1831"/>
                                <a:ext cx="14" cy="27"/>
                              </a:xfrm>
                              <a:custGeom>
                                <a:avLst/>
                                <a:gdLst>
                                  <a:gd name="T0" fmla="*/ 2 w 17"/>
                                  <a:gd name="T1" fmla="*/ 0 h 33"/>
                                  <a:gd name="T2" fmla="*/ 1 w 17"/>
                                  <a:gd name="T3" fmla="*/ 2 h 33"/>
                                  <a:gd name="T4" fmla="*/ 0 w 17"/>
                                  <a:gd name="T5" fmla="*/ 2 h 33"/>
                                  <a:gd name="T6" fmla="*/ 2 w 17"/>
                                  <a:gd name="T7" fmla="*/ 3 h 33"/>
                                  <a:gd name="T8" fmla="*/ 2 w 17"/>
                                  <a:gd name="T9" fmla="*/ 2 h 33"/>
                                  <a:gd name="T10" fmla="*/ 2 w 17"/>
                                  <a:gd name="T11" fmla="*/ 0 h 33"/>
                                  <a:gd name="T12" fmla="*/ 0 60000 65536"/>
                                  <a:gd name="T13" fmla="*/ 0 60000 65536"/>
                                  <a:gd name="T14" fmla="*/ 0 60000 65536"/>
                                  <a:gd name="T15" fmla="*/ 0 60000 65536"/>
                                  <a:gd name="T16" fmla="*/ 0 60000 65536"/>
                                  <a:gd name="T17" fmla="*/ 0 60000 65536"/>
                                  <a:gd name="T18" fmla="*/ 0 w 17"/>
                                  <a:gd name="T19" fmla="*/ 0 h 33"/>
                                  <a:gd name="T20" fmla="*/ 17 w 17"/>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17" h="33">
                                    <a:moveTo>
                                      <a:pt x="4" y="0"/>
                                    </a:moveTo>
                                    <a:lnTo>
                                      <a:pt x="1" y="5"/>
                                    </a:lnTo>
                                    <a:lnTo>
                                      <a:pt x="0" y="24"/>
                                    </a:lnTo>
                                    <a:lnTo>
                                      <a:pt x="8" y="33"/>
                                    </a:lnTo>
                                    <a:lnTo>
                                      <a:pt x="17" y="4"/>
                                    </a:lnTo>
                                    <a:lnTo>
                                      <a:pt x="4"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90" name="Freeform 1969"/>
                              <p:cNvSpPr>
                                <a:spLocks/>
                              </p:cNvSpPr>
                              <p:nvPr/>
                            </p:nvSpPr>
                            <p:spPr bwMode="auto">
                              <a:xfrm>
                                <a:off x="1394" y="1812"/>
                                <a:ext cx="28" cy="28"/>
                              </a:xfrm>
                              <a:custGeom>
                                <a:avLst/>
                                <a:gdLst>
                                  <a:gd name="T0" fmla="*/ 2 w 35"/>
                                  <a:gd name="T1" fmla="*/ 0 h 34"/>
                                  <a:gd name="T2" fmla="*/ 2 w 35"/>
                                  <a:gd name="T3" fmla="*/ 2 h 34"/>
                                  <a:gd name="T4" fmla="*/ 0 w 35"/>
                                  <a:gd name="T5" fmla="*/ 3 h 34"/>
                                  <a:gd name="T6" fmla="*/ 2 w 35"/>
                                  <a:gd name="T7" fmla="*/ 3 h 34"/>
                                  <a:gd name="T8" fmla="*/ 2 w 35"/>
                                  <a:gd name="T9" fmla="*/ 2 h 34"/>
                                  <a:gd name="T10" fmla="*/ 2 w 35"/>
                                  <a:gd name="T11" fmla="*/ 1 h 34"/>
                                  <a:gd name="T12" fmla="*/ 2 w 35"/>
                                  <a:gd name="T13" fmla="*/ 0 h 34"/>
                                  <a:gd name="T14" fmla="*/ 0 60000 65536"/>
                                  <a:gd name="T15" fmla="*/ 0 60000 65536"/>
                                  <a:gd name="T16" fmla="*/ 0 60000 65536"/>
                                  <a:gd name="T17" fmla="*/ 0 60000 65536"/>
                                  <a:gd name="T18" fmla="*/ 0 60000 65536"/>
                                  <a:gd name="T19" fmla="*/ 0 60000 65536"/>
                                  <a:gd name="T20" fmla="*/ 0 60000 65536"/>
                                  <a:gd name="T21" fmla="*/ 0 w 35"/>
                                  <a:gd name="T22" fmla="*/ 0 h 34"/>
                                  <a:gd name="T23" fmla="*/ 35 w 35"/>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4">
                                    <a:moveTo>
                                      <a:pt x="25" y="0"/>
                                    </a:moveTo>
                                    <a:lnTo>
                                      <a:pt x="11" y="8"/>
                                    </a:lnTo>
                                    <a:lnTo>
                                      <a:pt x="0" y="34"/>
                                    </a:lnTo>
                                    <a:lnTo>
                                      <a:pt x="12" y="31"/>
                                    </a:lnTo>
                                    <a:lnTo>
                                      <a:pt x="32" y="10"/>
                                    </a:lnTo>
                                    <a:lnTo>
                                      <a:pt x="35" y="1"/>
                                    </a:lnTo>
                                    <a:lnTo>
                                      <a:pt x="25"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91" name="Freeform 1970"/>
                              <p:cNvSpPr>
                                <a:spLocks/>
                              </p:cNvSpPr>
                              <p:nvPr/>
                            </p:nvSpPr>
                            <p:spPr bwMode="auto">
                              <a:xfrm>
                                <a:off x="1683" y="1853"/>
                                <a:ext cx="12" cy="10"/>
                              </a:xfrm>
                              <a:custGeom>
                                <a:avLst/>
                                <a:gdLst>
                                  <a:gd name="T0" fmla="*/ 3 w 14"/>
                                  <a:gd name="T1" fmla="*/ 0 h 13"/>
                                  <a:gd name="T2" fmla="*/ 3 w 14"/>
                                  <a:gd name="T3" fmla="*/ 2 h 13"/>
                                  <a:gd name="T4" fmla="*/ 3 w 14"/>
                                  <a:gd name="T5" fmla="*/ 2 h 13"/>
                                  <a:gd name="T6" fmla="*/ 0 w 14"/>
                                  <a:gd name="T7" fmla="*/ 2 h 13"/>
                                  <a:gd name="T8" fmla="*/ 3 w 14"/>
                                  <a:gd name="T9" fmla="*/ 0 h 13"/>
                                  <a:gd name="T10" fmla="*/ 0 60000 65536"/>
                                  <a:gd name="T11" fmla="*/ 0 60000 65536"/>
                                  <a:gd name="T12" fmla="*/ 0 60000 65536"/>
                                  <a:gd name="T13" fmla="*/ 0 60000 65536"/>
                                  <a:gd name="T14" fmla="*/ 0 60000 65536"/>
                                  <a:gd name="T15" fmla="*/ 0 w 14"/>
                                  <a:gd name="T16" fmla="*/ 0 h 13"/>
                                  <a:gd name="T17" fmla="*/ 14 w 14"/>
                                  <a:gd name="T18" fmla="*/ 13 h 13"/>
                                </a:gdLst>
                                <a:ahLst/>
                                <a:cxnLst>
                                  <a:cxn ang="T10">
                                    <a:pos x="T0" y="T1"/>
                                  </a:cxn>
                                  <a:cxn ang="T11">
                                    <a:pos x="T2" y="T3"/>
                                  </a:cxn>
                                  <a:cxn ang="T12">
                                    <a:pos x="T4" y="T5"/>
                                  </a:cxn>
                                  <a:cxn ang="T13">
                                    <a:pos x="T6" y="T7"/>
                                  </a:cxn>
                                  <a:cxn ang="T14">
                                    <a:pos x="T8" y="T9"/>
                                  </a:cxn>
                                </a:cxnLst>
                                <a:rect l="T15" t="T16" r="T17" b="T18"/>
                                <a:pathLst>
                                  <a:path w="14" h="13">
                                    <a:moveTo>
                                      <a:pt x="8" y="0"/>
                                    </a:moveTo>
                                    <a:lnTo>
                                      <a:pt x="14" y="5"/>
                                    </a:lnTo>
                                    <a:lnTo>
                                      <a:pt x="13" y="13"/>
                                    </a:lnTo>
                                    <a:lnTo>
                                      <a:pt x="0" y="6"/>
                                    </a:lnTo>
                                    <a:lnTo>
                                      <a:pt x="8"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92" name="Freeform 1971"/>
                              <p:cNvSpPr>
                                <a:spLocks/>
                              </p:cNvSpPr>
                              <p:nvPr/>
                            </p:nvSpPr>
                            <p:spPr bwMode="auto">
                              <a:xfrm>
                                <a:off x="1383" y="1695"/>
                                <a:ext cx="19" cy="19"/>
                              </a:xfrm>
                              <a:custGeom>
                                <a:avLst/>
                                <a:gdLst>
                                  <a:gd name="T0" fmla="*/ 2 w 23"/>
                                  <a:gd name="T1" fmla="*/ 2 h 23"/>
                                  <a:gd name="T2" fmla="*/ 2 w 23"/>
                                  <a:gd name="T3" fmla="*/ 2 h 23"/>
                                  <a:gd name="T4" fmla="*/ 2 w 23"/>
                                  <a:gd name="T5" fmla="*/ 2 h 23"/>
                                  <a:gd name="T6" fmla="*/ 0 w 23"/>
                                  <a:gd name="T7" fmla="*/ 0 h 23"/>
                                  <a:gd name="T8" fmla="*/ 2 w 23"/>
                                  <a:gd name="T9" fmla="*/ 2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13" y="8"/>
                                    </a:moveTo>
                                    <a:lnTo>
                                      <a:pt x="23" y="23"/>
                                    </a:lnTo>
                                    <a:lnTo>
                                      <a:pt x="9" y="14"/>
                                    </a:lnTo>
                                    <a:lnTo>
                                      <a:pt x="0" y="0"/>
                                    </a:lnTo>
                                    <a:lnTo>
                                      <a:pt x="13" y="8"/>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93" name="Freeform 1972"/>
                              <p:cNvSpPr>
                                <a:spLocks/>
                              </p:cNvSpPr>
                              <p:nvPr/>
                            </p:nvSpPr>
                            <p:spPr bwMode="auto">
                              <a:xfrm>
                                <a:off x="1340" y="1705"/>
                                <a:ext cx="112" cy="99"/>
                              </a:xfrm>
                              <a:custGeom>
                                <a:avLst/>
                                <a:gdLst>
                                  <a:gd name="T0" fmla="*/ 2 w 137"/>
                                  <a:gd name="T1" fmla="*/ 2 h 121"/>
                                  <a:gd name="T2" fmla="*/ 3 w 137"/>
                                  <a:gd name="T3" fmla="*/ 0 h 121"/>
                                  <a:gd name="T4" fmla="*/ 4 w 137"/>
                                  <a:gd name="T5" fmla="*/ 2 h 121"/>
                                  <a:gd name="T6" fmla="*/ 4 w 137"/>
                                  <a:gd name="T7" fmla="*/ 2 h 121"/>
                                  <a:gd name="T8" fmla="*/ 5 w 137"/>
                                  <a:gd name="T9" fmla="*/ 2 h 121"/>
                                  <a:gd name="T10" fmla="*/ 6 w 137"/>
                                  <a:gd name="T11" fmla="*/ 2 h 121"/>
                                  <a:gd name="T12" fmla="*/ 5 w 137"/>
                                  <a:gd name="T13" fmla="*/ 2 h 121"/>
                                  <a:gd name="T14" fmla="*/ 9 w 137"/>
                                  <a:gd name="T15" fmla="*/ 5 h 121"/>
                                  <a:gd name="T16" fmla="*/ 9 w 137"/>
                                  <a:gd name="T17" fmla="*/ 7 h 121"/>
                                  <a:gd name="T18" fmla="*/ 11 w 137"/>
                                  <a:gd name="T19" fmla="*/ 7 h 121"/>
                                  <a:gd name="T20" fmla="*/ 13 w 137"/>
                                  <a:gd name="T21" fmla="*/ 9 h 121"/>
                                  <a:gd name="T22" fmla="*/ 11 w 137"/>
                                  <a:gd name="T23" fmla="*/ 9 h 121"/>
                                  <a:gd name="T24" fmla="*/ 9 w 137"/>
                                  <a:gd name="T25" fmla="*/ 9 h 121"/>
                                  <a:gd name="T26" fmla="*/ 9 w 137"/>
                                  <a:gd name="T27" fmla="*/ 7 h 121"/>
                                  <a:gd name="T28" fmla="*/ 7 w 137"/>
                                  <a:gd name="T29" fmla="*/ 7 h 121"/>
                                  <a:gd name="T30" fmla="*/ 7 w 137"/>
                                  <a:gd name="T31" fmla="*/ 7 h 121"/>
                                  <a:gd name="T32" fmla="*/ 6 w 137"/>
                                  <a:gd name="T33" fmla="*/ 7 h 121"/>
                                  <a:gd name="T34" fmla="*/ 6 w 137"/>
                                  <a:gd name="T35" fmla="*/ 9 h 121"/>
                                  <a:gd name="T36" fmla="*/ 3 w 137"/>
                                  <a:gd name="T37" fmla="*/ 11 h 121"/>
                                  <a:gd name="T38" fmla="*/ 2 w 137"/>
                                  <a:gd name="T39" fmla="*/ 11 h 121"/>
                                  <a:gd name="T40" fmla="*/ 2 w 137"/>
                                  <a:gd name="T41" fmla="*/ 8 h 121"/>
                                  <a:gd name="T42" fmla="*/ 2 w 137"/>
                                  <a:gd name="T43" fmla="*/ 9 h 121"/>
                                  <a:gd name="T44" fmla="*/ 2 w 137"/>
                                  <a:gd name="T45" fmla="*/ 9 h 121"/>
                                  <a:gd name="T46" fmla="*/ 0 w 137"/>
                                  <a:gd name="T47" fmla="*/ 9 h 121"/>
                                  <a:gd name="T48" fmla="*/ 2 w 137"/>
                                  <a:gd name="T49" fmla="*/ 7 h 121"/>
                                  <a:gd name="T50" fmla="*/ 2 w 137"/>
                                  <a:gd name="T51" fmla="*/ 7 h 121"/>
                                  <a:gd name="T52" fmla="*/ 2 w 137"/>
                                  <a:gd name="T53" fmla="*/ 5 h 121"/>
                                  <a:gd name="T54" fmla="*/ 2 w 137"/>
                                  <a:gd name="T55" fmla="*/ 2 h 121"/>
                                  <a:gd name="T56" fmla="*/ 2 w 137"/>
                                  <a:gd name="T57" fmla="*/ 2 h 1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7"/>
                                  <a:gd name="T88" fmla="*/ 0 h 121"/>
                                  <a:gd name="T89" fmla="*/ 137 w 137"/>
                                  <a:gd name="T90" fmla="*/ 121 h 1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7" h="121">
                                    <a:moveTo>
                                      <a:pt x="28" y="3"/>
                                    </a:moveTo>
                                    <a:lnTo>
                                      <a:pt x="37" y="0"/>
                                    </a:lnTo>
                                    <a:lnTo>
                                      <a:pt x="42" y="10"/>
                                    </a:lnTo>
                                    <a:lnTo>
                                      <a:pt x="43" y="26"/>
                                    </a:lnTo>
                                    <a:lnTo>
                                      <a:pt x="53" y="17"/>
                                    </a:lnTo>
                                    <a:lnTo>
                                      <a:pt x="60" y="23"/>
                                    </a:lnTo>
                                    <a:lnTo>
                                      <a:pt x="59" y="29"/>
                                    </a:lnTo>
                                    <a:lnTo>
                                      <a:pt x="101" y="55"/>
                                    </a:lnTo>
                                    <a:lnTo>
                                      <a:pt x="107" y="80"/>
                                    </a:lnTo>
                                    <a:lnTo>
                                      <a:pt x="122" y="78"/>
                                    </a:lnTo>
                                    <a:lnTo>
                                      <a:pt x="137" y="94"/>
                                    </a:lnTo>
                                    <a:lnTo>
                                      <a:pt x="118" y="108"/>
                                    </a:lnTo>
                                    <a:lnTo>
                                      <a:pt x="93" y="98"/>
                                    </a:lnTo>
                                    <a:lnTo>
                                      <a:pt x="93" y="86"/>
                                    </a:lnTo>
                                    <a:lnTo>
                                      <a:pt x="80" y="84"/>
                                    </a:lnTo>
                                    <a:lnTo>
                                      <a:pt x="83" y="76"/>
                                    </a:lnTo>
                                    <a:lnTo>
                                      <a:pt x="70" y="80"/>
                                    </a:lnTo>
                                    <a:lnTo>
                                      <a:pt x="69" y="94"/>
                                    </a:lnTo>
                                    <a:lnTo>
                                      <a:pt x="38" y="121"/>
                                    </a:lnTo>
                                    <a:lnTo>
                                      <a:pt x="31" y="114"/>
                                    </a:lnTo>
                                    <a:lnTo>
                                      <a:pt x="30" y="89"/>
                                    </a:lnTo>
                                    <a:lnTo>
                                      <a:pt x="28" y="96"/>
                                    </a:lnTo>
                                    <a:lnTo>
                                      <a:pt x="3" y="104"/>
                                    </a:lnTo>
                                    <a:lnTo>
                                      <a:pt x="0" y="98"/>
                                    </a:lnTo>
                                    <a:lnTo>
                                      <a:pt x="4" y="88"/>
                                    </a:lnTo>
                                    <a:lnTo>
                                      <a:pt x="19" y="76"/>
                                    </a:lnTo>
                                    <a:lnTo>
                                      <a:pt x="17" y="58"/>
                                    </a:lnTo>
                                    <a:lnTo>
                                      <a:pt x="21" y="19"/>
                                    </a:lnTo>
                                    <a:lnTo>
                                      <a:pt x="28" y="3"/>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94" name="Freeform 1973"/>
                              <p:cNvSpPr>
                                <a:spLocks/>
                              </p:cNvSpPr>
                              <p:nvPr/>
                            </p:nvSpPr>
                            <p:spPr bwMode="auto">
                              <a:xfrm>
                                <a:off x="1478" y="1795"/>
                                <a:ext cx="15" cy="10"/>
                              </a:xfrm>
                              <a:custGeom>
                                <a:avLst/>
                                <a:gdLst>
                                  <a:gd name="T0" fmla="*/ 0 w 18"/>
                                  <a:gd name="T1" fmla="*/ 0 h 13"/>
                                  <a:gd name="T2" fmla="*/ 2 w 18"/>
                                  <a:gd name="T3" fmla="*/ 0 h 13"/>
                                  <a:gd name="T4" fmla="*/ 2 w 18"/>
                                  <a:gd name="T5" fmla="*/ 2 h 13"/>
                                  <a:gd name="T6" fmla="*/ 2 w 18"/>
                                  <a:gd name="T7" fmla="*/ 2 h 13"/>
                                  <a:gd name="T8" fmla="*/ 0 w 18"/>
                                  <a:gd name="T9" fmla="*/ 0 h 13"/>
                                  <a:gd name="T10" fmla="*/ 0 60000 65536"/>
                                  <a:gd name="T11" fmla="*/ 0 60000 65536"/>
                                  <a:gd name="T12" fmla="*/ 0 60000 65536"/>
                                  <a:gd name="T13" fmla="*/ 0 60000 65536"/>
                                  <a:gd name="T14" fmla="*/ 0 60000 65536"/>
                                  <a:gd name="T15" fmla="*/ 0 w 18"/>
                                  <a:gd name="T16" fmla="*/ 0 h 13"/>
                                  <a:gd name="T17" fmla="*/ 18 w 18"/>
                                  <a:gd name="T18" fmla="*/ 13 h 13"/>
                                </a:gdLst>
                                <a:ahLst/>
                                <a:cxnLst>
                                  <a:cxn ang="T10">
                                    <a:pos x="T0" y="T1"/>
                                  </a:cxn>
                                  <a:cxn ang="T11">
                                    <a:pos x="T2" y="T3"/>
                                  </a:cxn>
                                  <a:cxn ang="T12">
                                    <a:pos x="T4" y="T5"/>
                                  </a:cxn>
                                  <a:cxn ang="T13">
                                    <a:pos x="T6" y="T7"/>
                                  </a:cxn>
                                  <a:cxn ang="T14">
                                    <a:pos x="T8" y="T9"/>
                                  </a:cxn>
                                </a:cxnLst>
                                <a:rect l="T15" t="T16" r="T17" b="T18"/>
                                <a:pathLst>
                                  <a:path w="18" h="13">
                                    <a:moveTo>
                                      <a:pt x="0" y="0"/>
                                    </a:moveTo>
                                    <a:lnTo>
                                      <a:pt x="14" y="0"/>
                                    </a:lnTo>
                                    <a:lnTo>
                                      <a:pt x="18" y="8"/>
                                    </a:lnTo>
                                    <a:lnTo>
                                      <a:pt x="12" y="13"/>
                                    </a:lnTo>
                                    <a:lnTo>
                                      <a:pt x="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95" name="Freeform 1974"/>
                              <p:cNvSpPr>
                                <a:spLocks/>
                              </p:cNvSpPr>
                              <p:nvPr/>
                            </p:nvSpPr>
                            <p:spPr bwMode="auto">
                              <a:xfrm>
                                <a:off x="1596" y="1817"/>
                                <a:ext cx="10" cy="6"/>
                              </a:xfrm>
                              <a:custGeom>
                                <a:avLst/>
                                <a:gdLst>
                                  <a:gd name="T0" fmla="*/ 0 w 13"/>
                                  <a:gd name="T1" fmla="*/ 0 h 8"/>
                                  <a:gd name="T2" fmla="*/ 2 w 13"/>
                                  <a:gd name="T3" fmla="*/ 2 h 8"/>
                                  <a:gd name="T4" fmla="*/ 2 w 13"/>
                                  <a:gd name="T5" fmla="*/ 2 h 8"/>
                                  <a:gd name="T6" fmla="*/ 0 w 13"/>
                                  <a:gd name="T7" fmla="*/ 0 h 8"/>
                                  <a:gd name="T8" fmla="*/ 0 60000 65536"/>
                                  <a:gd name="T9" fmla="*/ 0 60000 65536"/>
                                  <a:gd name="T10" fmla="*/ 0 60000 65536"/>
                                  <a:gd name="T11" fmla="*/ 0 60000 65536"/>
                                  <a:gd name="T12" fmla="*/ 0 w 13"/>
                                  <a:gd name="T13" fmla="*/ 0 h 8"/>
                                  <a:gd name="T14" fmla="*/ 13 w 13"/>
                                  <a:gd name="T15" fmla="*/ 8 h 8"/>
                                </a:gdLst>
                                <a:ahLst/>
                                <a:cxnLst>
                                  <a:cxn ang="T8">
                                    <a:pos x="T0" y="T1"/>
                                  </a:cxn>
                                  <a:cxn ang="T9">
                                    <a:pos x="T2" y="T3"/>
                                  </a:cxn>
                                  <a:cxn ang="T10">
                                    <a:pos x="T4" y="T5"/>
                                  </a:cxn>
                                  <a:cxn ang="T11">
                                    <a:pos x="T6" y="T7"/>
                                  </a:cxn>
                                </a:cxnLst>
                                <a:rect l="T12" t="T13" r="T14" b="T15"/>
                                <a:pathLst>
                                  <a:path w="13" h="8">
                                    <a:moveTo>
                                      <a:pt x="0" y="0"/>
                                    </a:moveTo>
                                    <a:lnTo>
                                      <a:pt x="13" y="5"/>
                                    </a:lnTo>
                                    <a:lnTo>
                                      <a:pt x="8" y="8"/>
                                    </a:lnTo>
                                    <a:lnTo>
                                      <a:pt x="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grpSp>
                            <p:nvGrpSpPr>
                              <p:cNvPr id="30" name="Group 1975"/>
                              <p:cNvGrpSpPr>
                                <a:grpSpLocks/>
                              </p:cNvGrpSpPr>
                              <p:nvPr/>
                            </p:nvGrpSpPr>
                            <p:grpSpPr bwMode="auto">
                              <a:xfrm>
                                <a:off x="492" y="1060"/>
                                <a:ext cx="1393" cy="1306"/>
                                <a:chOff x="492" y="1060"/>
                                <a:chExt cx="1393" cy="1306"/>
                              </a:xfrm>
                              <a:grpFill/>
                            </p:grpSpPr>
                            <p:grpSp>
                              <p:nvGrpSpPr>
                                <p:cNvPr id="31" name="Group 1976"/>
                                <p:cNvGrpSpPr>
                                  <a:grpSpLocks/>
                                </p:cNvGrpSpPr>
                                <p:nvPr/>
                              </p:nvGrpSpPr>
                              <p:grpSpPr bwMode="auto">
                                <a:xfrm>
                                  <a:off x="1700" y="2146"/>
                                  <a:ext cx="185" cy="140"/>
                                  <a:chOff x="1700" y="2146"/>
                                  <a:chExt cx="185" cy="140"/>
                                </a:xfrm>
                                <a:grpFill/>
                              </p:grpSpPr>
                              <p:sp>
                                <p:nvSpPr>
                                  <p:cNvPr id="327598" name="Freeform 1977"/>
                                  <p:cNvSpPr>
                                    <a:spLocks/>
                                  </p:cNvSpPr>
                                  <p:nvPr/>
                                </p:nvSpPr>
                                <p:spPr bwMode="auto">
                                  <a:xfrm>
                                    <a:off x="1781" y="2146"/>
                                    <a:ext cx="104" cy="118"/>
                                  </a:xfrm>
                                  <a:custGeom>
                                    <a:avLst/>
                                    <a:gdLst>
                                      <a:gd name="T0" fmla="*/ 5 w 128"/>
                                      <a:gd name="T1" fmla="*/ 1 h 146"/>
                                      <a:gd name="T2" fmla="*/ 5 w 128"/>
                                      <a:gd name="T3" fmla="*/ 2 h 146"/>
                                      <a:gd name="T4" fmla="*/ 3 w 128"/>
                                      <a:gd name="T5" fmla="*/ 2 h 146"/>
                                      <a:gd name="T6" fmla="*/ 4 w 128"/>
                                      <a:gd name="T7" fmla="*/ 2 h 146"/>
                                      <a:gd name="T8" fmla="*/ 3 w 128"/>
                                      <a:gd name="T9" fmla="*/ 3 h 146"/>
                                      <a:gd name="T10" fmla="*/ 3 w 128"/>
                                      <a:gd name="T11" fmla="*/ 3 h 146"/>
                                      <a:gd name="T12" fmla="*/ 2 w 128"/>
                                      <a:gd name="T13" fmla="*/ 3 h 146"/>
                                      <a:gd name="T14" fmla="*/ 2 w 128"/>
                                      <a:gd name="T15" fmla="*/ 5 h 146"/>
                                      <a:gd name="T16" fmla="*/ 2 w 128"/>
                                      <a:gd name="T17" fmla="*/ 5 h 146"/>
                                      <a:gd name="T18" fmla="*/ 2 w 128"/>
                                      <a:gd name="T19" fmla="*/ 6 h 146"/>
                                      <a:gd name="T20" fmla="*/ 2 w 128"/>
                                      <a:gd name="T21" fmla="*/ 6 h 146"/>
                                      <a:gd name="T22" fmla="*/ 2 w 128"/>
                                      <a:gd name="T23" fmla="*/ 6 h 146"/>
                                      <a:gd name="T24" fmla="*/ 2 w 128"/>
                                      <a:gd name="T25" fmla="*/ 7 h 146"/>
                                      <a:gd name="T26" fmla="*/ 2 w 128"/>
                                      <a:gd name="T27" fmla="*/ 7 h 146"/>
                                      <a:gd name="T28" fmla="*/ 0 w 128"/>
                                      <a:gd name="T29" fmla="*/ 8 h 146"/>
                                      <a:gd name="T30" fmla="*/ 0 w 128"/>
                                      <a:gd name="T31" fmla="*/ 9 h 146"/>
                                      <a:gd name="T32" fmla="*/ 2 w 128"/>
                                      <a:gd name="T33" fmla="*/ 10 h 146"/>
                                      <a:gd name="T34" fmla="*/ 5 w 128"/>
                                      <a:gd name="T35" fmla="*/ 10 h 146"/>
                                      <a:gd name="T36" fmla="*/ 6 w 128"/>
                                      <a:gd name="T37" fmla="*/ 9 h 146"/>
                                      <a:gd name="T38" fmla="*/ 6 w 128"/>
                                      <a:gd name="T39" fmla="*/ 9 h 146"/>
                                      <a:gd name="T40" fmla="*/ 6 w 128"/>
                                      <a:gd name="T41" fmla="*/ 10 h 146"/>
                                      <a:gd name="T42" fmla="*/ 6 w 128"/>
                                      <a:gd name="T43" fmla="*/ 10 h 146"/>
                                      <a:gd name="T44" fmla="*/ 7 w 128"/>
                                      <a:gd name="T45" fmla="*/ 9 h 146"/>
                                      <a:gd name="T46" fmla="*/ 7 w 128"/>
                                      <a:gd name="T47" fmla="*/ 9 h 146"/>
                                      <a:gd name="T48" fmla="*/ 6 w 128"/>
                                      <a:gd name="T49" fmla="*/ 10 h 146"/>
                                      <a:gd name="T50" fmla="*/ 6 w 128"/>
                                      <a:gd name="T51" fmla="*/ 11 h 146"/>
                                      <a:gd name="T52" fmla="*/ 8 w 128"/>
                                      <a:gd name="T53" fmla="*/ 10 h 146"/>
                                      <a:gd name="T54" fmla="*/ 8 w 128"/>
                                      <a:gd name="T55" fmla="*/ 8 h 146"/>
                                      <a:gd name="T56" fmla="*/ 8 w 128"/>
                                      <a:gd name="T57" fmla="*/ 8 h 146"/>
                                      <a:gd name="T58" fmla="*/ 8 w 128"/>
                                      <a:gd name="T59" fmla="*/ 10 h 146"/>
                                      <a:gd name="T60" fmla="*/ 8 w 128"/>
                                      <a:gd name="T61" fmla="*/ 11 h 146"/>
                                      <a:gd name="T62" fmla="*/ 9 w 128"/>
                                      <a:gd name="T63" fmla="*/ 10 h 146"/>
                                      <a:gd name="T64" fmla="*/ 10 w 128"/>
                                      <a:gd name="T65" fmla="*/ 11 h 146"/>
                                      <a:gd name="T66" fmla="*/ 10 w 128"/>
                                      <a:gd name="T67" fmla="*/ 11 h 146"/>
                                      <a:gd name="T68" fmla="*/ 10 w 128"/>
                                      <a:gd name="T69" fmla="*/ 10 h 146"/>
                                      <a:gd name="T70" fmla="*/ 10 w 128"/>
                                      <a:gd name="T71" fmla="*/ 9 h 146"/>
                                      <a:gd name="T72" fmla="*/ 10 w 128"/>
                                      <a:gd name="T73" fmla="*/ 10 h 146"/>
                                      <a:gd name="T74" fmla="*/ 10 w 128"/>
                                      <a:gd name="T75" fmla="*/ 8 h 146"/>
                                      <a:gd name="T76" fmla="*/ 9 w 128"/>
                                      <a:gd name="T77" fmla="*/ 9 h 146"/>
                                      <a:gd name="T78" fmla="*/ 9 w 128"/>
                                      <a:gd name="T79" fmla="*/ 9 h 146"/>
                                      <a:gd name="T80" fmla="*/ 9 w 128"/>
                                      <a:gd name="T81" fmla="*/ 8 h 146"/>
                                      <a:gd name="T82" fmla="*/ 8 w 128"/>
                                      <a:gd name="T83" fmla="*/ 8 h 146"/>
                                      <a:gd name="T84" fmla="*/ 10 w 128"/>
                                      <a:gd name="T85" fmla="*/ 7 h 146"/>
                                      <a:gd name="T86" fmla="*/ 10 w 128"/>
                                      <a:gd name="T87" fmla="*/ 6 h 146"/>
                                      <a:gd name="T88" fmla="*/ 8 w 128"/>
                                      <a:gd name="T89" fmla="*/ 7 h 146"/>
                                      <a:gd name="T90" fmla="*/ 9 w 128"/>
                                      <a:gd name="T91" fmla="*/ 5 h 146"/>
                                      <a:gd name="T92" fmla="*/ 8 w 128"/>
                                      <a:gd name="T93" fmla="*/ 5 h 146"/>
                                      <a:gd name="T94" fmla="*/ 7 w 128"/>
                                      <a:gd name="T95" fmla="*/ 5 h 146"/>
                                      <a:gd name="T96" fmla="*/ 7 w 128"/>
                                      <a:gd name="T97" fmla="*/ 5 h 146"/>
                                      <a:gd name="T98" fmla="*/ 6 w 128"/>
                                      <a:gd name="T99" fmla="*/ 5 h 146"/>
                                      <a:gd name="T100" fmla="*/ 6 w 128"/>
                                      <a:gd name="T101" fmla="*/ 4 h 146"/>
                                      <a:gd name="T102" fmla="*/ 6 w 128"/>
                                      <a:gd name="T103" fmla="*/ 4 h 146"/>
                                      <a:gd name="T104" fmla="*/ 6 w 128"/>
                                      <a:gd name="T105" fmla="*/ 4 h 146"/>
                                      <a:gd name="T106" fmla="*/ 6 w 128"/>
                                      <a:gd name="T107" fmla="*/ 3 h 146"/>
                                      <a:gd name="T108" fmla="*/ 5 w 128"/>
                                      <a:gd name="T109" fmla="*/ 5 h 146"/>
                                      <a:gd name="T110" fmla="*/ 5 w 128"/>
                                      <a:gd name="T111" fmla="*/ 3 h 146"/>
                                      <a:gd name="T112" fmla="*/ 5 w 128"/>
                                      <a:gd name="T113" fmla="*/ 2 h 146"/>
                                      <a:gd name="T114" fmla="*/ 5 w 128"/>
                                      <a:gd name="T115" fmla="*/ 2 h 146"/>
                                      <a:gd name="T116" fmla="*/ 6 w 128"/>
                                      <a:gd name="T117" fmla="*/ 2 h 146"/>
                                      <a:gd name="T118" fmla="*/ 6 w 128"/>
                                      <a:gd name="T119" fmla="*/ 2 h 146"/>
                                      <a:gd name="T120" fmla="*/ 6 w 128"/>
                                      <a:gd name="T121" fmla="*/ 2 h 146"/>
                                      <a:gd name="T122" fmla="*/ 6 w 128"/>
                                      <a:gd name="T123" fmla="*/ 0 h 146"/>
                                      <a:gd name="T124" fmla="*/ 5 w 128"/>
                                      <a:gd name="T125" fmla="*/ 1 h 1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8"/>
                                      <a:gd name="T190" fmla="*/ 0 h 146"/>
                                      <a:gd name="T191" fmla="*/ 128 w 128"/>
                                      <a:gd name="T192" fmla="*/ 146 h 1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8" h="146">
                                        <a:moveTo>
                                          <a:pt x="60" y="1"/>
                                        </a:moveTo>
                                        <a:lnTo>
                                          <a:pt x="52" y="6"/>
                                        </a:lnTo>
                                        <a:lnTo>
                                          <a:pt x="37" y="25"/>
                                        </a:lnTo>
                                        <a:lnTo>
                                          <a:pt x="41" y="28"/>
                                        </a:lnTo>
                                        <a:lnTo>
                                          <a:pt x="36" y="39"/>
                                        </a:lnTo>
                                        <a:lnTo>
                                          <a:pt x="38" y="42"/>
                                        </a:lnTo>
                                        <a:lnTo>
                                          <a:pt x="32" y="44"/>
                                        </a:lnTo>
                                        <a:lnTo>
                                          <a:pt x="28" y="62"/>
                                        </a:lnTo>
                                        <a:lnTo>
                                          <a:pt x="22" y="65"/>
                                        </a:lnTo>
                                        <a:lnTo>
                                          <a:pt x="25" y="75"/>
                                        </a:lnTo>
                                        <a:lnTo>
                                          <a:pt x="18" y="75"/>
                                        </a:lnTo>
                                        <a:lnTo>
                                          <a:pt x="13" y="87"/>
                                        </a:lnTo>
                                        <a:lnTo>
                                          <a:pt x="2" y="91"/>
                                        </a:lnTo>
                                        <a:lnTo>
                                          <a:pt x="16" y="94"/>
                                        </a:lnTo>
                                        <a:lnTo>
                                          <a:pt x="0" y="109"/>
                                        </a:lnTo>
                                        <a:lnTo>
                                          <a:pt x="0" y="114"/>
                                        </a:lnTo>
                                        <a:lnTo>
                                          <a:pt x="6" y="119"/>
                                        </a:lnTo>
                                        <a:lnTo>
                                          <a:pt x="50" y="119"/>
                                        </a:lnTo>
                                        <a:lnTo>
                                          <a:pt x="69" y="111"/>
                                        </a:lnTo>
                                        <a:lnTo>
                                          <a:pt x="67" y="117"/>
                                        </a:lnTo>
                                        <a:lnTo>
                                          <a:pt x="61" y="122"/>
                                        </a:lnTo>
                                        <a:lnTo>
                                          <a:pt x="74" y="122"/>
                                        </a:lnTo>
                                        <a:lnTo>
                                          <a:pt x="77" y="115"/>
                                        </a:lnTo>
                                        <a:lnTo>
                                          <a:pt x="87" y="118"/>
                                        </a:lnTo>
                                        <a:lnTo>
                                          <a:pt x="66" y="133"/>
                                        </a:lnTo>
                                        <a:lnTo>
                                          <a:pt x="70" y="138"/>
                                        </a:lnTo>
                                        <a:lnTo>
                                          <a:pt x="94" y="123"/>
                                        </a:lnTo>
                                        <a:lnTo>
                                          <a:pt x="99" y="108"/>
                                        </a:lnTo>
                                        <a:lnTo>
                                          <a:pt x="102" y="108"/>
                                        </a:lnTo>
                                        <a:lnTo>
                                          <a:pt x="105" y="125"/>
                                        </a:lnTo>
                                        <a:lnTo>
                                          <a:pt x="101" y="138"/>
                                        </a:lnTo>
                                        <a:lnTo>
                                          <a:pt x="110" y="131"/>
                                        </a:lnTo>
                                        <a:lnTo>
                                          <a:pt x="113" y="146"/>
                                        </a:lnTo>
                                        <a:lnTo>
                                          <a:pt x="120" y="143"/>
                                        </a:lnTo>
                                        <a:lnTo>
                                          <a:pt x="128" y="123"/>
                                        </a:lnTo>
                                        <a:lnTo>
                                          <a:pt x="125" y="114"/>
                                        </a:lnTo>
                                        <a:lnTo>
                                          <a:pt x="119" y="121"/>
                                        </a:lnTo>
                                        <a:lnTo>
                                          <a:pt x="124" y="101"/>
                                        </a:lnTo>
                                        <a:lnTo>
                                          <a:pt x="110" y="117"/>
                                        </a:lnTo>
                                        <a:lnTo>
                                          <a:pt x="107" y="113"/>
                                        </a:lnTo>
                                        <a:lnTo>
                                          <a:pt x="109" y="105"/>
                                        </a:lnTo>
                                        <a:lnTo>
                                          <a:pt x="105" y="101"/>
                                        </a:lnTo>
                                        <a:lnTo>
                                          <a:pt x="118" y="93"/>
                                        </a:lnTo>
                                        <a:lnTo>
                                          <a:pt x="120" y="87"/>
                                        </a:lnTo>
                                        <a:lnTo>
                                          <a:pt x="102" y="92"/>
                                        </a:lnTo>
                                        <a:lnTo>
                                          <a:pt x="111" y="66"/>
                                        </a:lnTo>
                                        <a:lnTo>
                                          <a:pt x="94" y="63"/>
                                        </a:lnTo>
                                        <a:lnTo>
                                          <a:pt x="76" y="69"/>
                                        </a:lnTo>
                                        <a:lnTo>
                                          <a:pt x="80" y="60"/>
                                        </a:lnTo>
                                        <a:lnTo>
                                          <a:pt x="66" y="63"/>
                                        </a:lnTo>
                                        <a:lnTo>
                                          <a:pt x="62" y="56"/>
                                        </a:lnTo>
                                        <a:lnTo>
                                          <a:pt x="74" y="50"/>
                                        </a:lnTo>
                                        <a:lnTo>
                                          <a:pt x="61" y="48"/>
                                        </a:lnTo>
                                        <a:lnTo>
                                          <a:pt x="62" y="44"/>
                                        </a:lnTo>
                                        <a:lnTo>
                                          <a:pt x="50" y="59"/>
                                        </a:lnTo>
                                        <a:lnTo>
                                          <a:pt x="50" y="45"/>
                                        </a:lnTo>
                                        <a:lnTo>
                                          <a:pt x="60" y="29"/>
                                        </a:lnTo>
                                        <a:lnTo>
                                          <a:pt x="60" y="20"/>
                                        </a:lnTo>
                                        <a:lnTo>
                                          <a:pt x="66" y="20"/>
                                        </a:lnTo>
                                        <a:lnTo>
                                          <a:pt x="67" y="13"/>
                                        </a:lnTo>
                                        <a:lnTo>
                                          <a:pt x="65" y="6"/>
                                        </a:lnTo>
                                        <a:lnTo>
                                          <a:pt x="72" y="0"/>
                                        </a:lnTo>
                                        <a:lnTo>
                                          <a:pt x="60" y="1"/>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599" name="Freeform 1978"/>
                                  <p:cNvSpPr>
                                    <a:spLocks/>
                                  </p:cNvSpPr>
                                  <p:nvPr/>
                                </p:nvSpPr>
                                <p:spPr bwMode="auto">
                                  <a:xfrm>
                                    <a:off x="1747" y="2254"/>
                                    <a:ext cx="27" cy="32"/>
                                  </a:xfrm>
                                  <a:custGeom>
                                    <a:avLst/>
                                    <a:gdLst>
                                      <a:gd name="T0" fmla="*/ 2 w 33"/>
                                      <a:gd name="T1" fmla="*/ 0 h 39"/>
                                      <a:gd name="T2" fmla="*/ 2 w 33"/>
                                      <a:gd name="T3" fmla="*/ 2 h 39"/>
                                      <a:gd name="T4" fmla="*/ 0 w 33"/>
                                      <a:gd name="T5" fmla="*/ 3 h 39"/>
                                      <a:gd name="T6" fmla="*/ 2 w 33"/>
                                      <a:gd name="T7" fmla="*/ 3 h 39"/>
                                      <a:gd name="T8" fmla="*/ 2 w 33"/>
                                      <a:gd name="T9" fmla="*/ 3 h 39"/>
                                      <a:gd name="T10" fmla="*/ 3 w 33"/>
                                      <a:gd name="T11" fmla="*/ 2 h 39"/>
                                      <a:gd name="T12" fmla="*/ 2 w 33"/>
                                      <a:gd name="T13" fmla="*/ 2 h 39"/>
                                      <a:gd name="T14" fmla="*/ 2 w 33"/>
                                      <a:gd name="T15" fmla="*/ 2 h 39"/>
                                      <a:gd name="T16" fmla="*/ 2 w 33"/>
                                      <a:gd name="T17" fmla="*/ 2 h 39"/>
                                      <a:gd name="T18" fmla="*/ 2 w 33"/>
                                      <a:gd name="T19" fmla="*/ 2 h 39"/>
                                      <a:gd name="T20" fmla="*/ 2 w 33"/>
                                      <a:gd name="T21" fmla="*/ 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9"/>
                                      <a:gd name="T35" fmla="*/ 33 w 33"/>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9">
                                        <a:moveTo>
                                          <a:pt x="18" y="0"/>
                                        </a:moveTo>
                                        <a:lnTo>
                                          <a:pt x="3" y="24"/>
                                        </a:lnTo>
                                        <a:lnTo>
                                          <a:pt x="0" y="34"/>
                                        </a:lnTo>
                                        <a:lnTo>
                                          <a:pt x="4" y="39"/>
                                        </a:lnTo>
                                        <a:lnTo>
                                          <a:pt x="19" y="38"/>
                                        </a:lnTo>
                                        <a:lnTo>
                                          <a:pt x="33" y="29"/>
                                        </a:lnTo>
                                        <a:lnTo>
                                          <a:pt x="29" y="20"/>
                                        </a:lnTo>
                                        <a:lnTo>
                                          <a:pt x="25" y="26"/>
                                        </a:lnTo>
                                        <a:lnTo>
                                          <a:pt x="16" y="26"/>
                                        </a:lnTo>
                                        <a:lnTo>
                                          <a:pt x="23" y="4"/>
                                        </a:lnTo>
                                        <a:lnTo>
                                          <a:pt x="18"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00" name="Freeform 1979"/>
                                  <p:cNvSpPr>
                                    <a:spLocks/>
                                  </p:cNvSpPr>
                                  <p:nvPr/>
                                </p:nvSpPr>
                                <p:spPr bwMode="auto">
                                  <a:xfrm>
                                    <a:off x="1700" y="2186"/>
                                    <a:ext cx="43" cy="20"/>
                                  </a:xfrm>
                                  <a:custGeom>
                                    <a:avLst/>
                                    <a:gdLst>
                                      <a:gd name="T0" fmla="*/ 2 w 53"/>
                                      <a:gd name="T1" fmla="*/ 0 h 25"/>
                                      <a:gd name="T2" fmla="*/ 2 w 53"/>
                                      <a:gd name="T3" fmla="*/ 2 h 25"/>
                                      <a:gd name="T4" fmla="*/ 4 w 53"/>
                                      <a:gd name="T5" fmla="*/ 2 h 25"/>
                                      <a:gd name="T6" fmla="*/ 4 w 53"/>
                                      <a:gd name="T7" fmla="*/ 2 h 25"/>
                                      <a:gd name="T8" fmla="*/ 3 w 53"/>
                                      <a:gd name="T9" fmla="*/ 2 h 25"/>
                                      <a:gd name="T10" fmla="*/ 2 w 53"/>
                                      <a:gd name="T11" fmla="*/ 2 h 25"/>
                                      <a:gd name="T12" fmla="*/ 2 w 53"/>
                                      <a:gd name="T13" fmla="*/ 2 h 25"/>
                                      <a:gd name="T14" fmla="*/ 0 w 53"/>
                                      <a:gd name="T15" fmla="*/ 2 h 25"/>
                                      <a:gd name="T16" fmla="*/ 2 w 53"/>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25"/>
                                      <a:gd name="T29" fmla="*/ 53 w 53"/>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25">
                                        <a:moveTo>
                                          <a:pt x="9" y="0"/>
                                        </a:moveTo>
                                        <a:lnTo>
                                          <a:pt x="37" y="10"/>
                                        </a:lnTo>
                                        <a:lnTo>
                                          <a:pt x="49" y="16"/>
                                        </a:lnTo>
                                        <a:lnTo>
                                          <a:pt x="53" y="24"/>
                                        </a:lnTo>
                                        <a:lnTo>
                                          <a:pt x="42" y="25"/>
                                        </a:lnTo>
                                        <a:lnTo>
                                          <a:pt x="20" y="17"/>
                                        </a:lnTo>
                                        <a:lnTo>
                                          <a:pt x="17" y="11"/>
                                        </a:lnTo>
                                        <a:lnTo>
                                          <a:pt x="0" y="3"/>
                                        </a:lnTo>
                                        <a:lnTo>
                                          <a:pt x="9"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01" name="Freeform 1980"/>
                                  <p:cNvSpPr>
                                    <a:spLocks/>
                                  </p:cNvSpPr>
                                  <p:nvPr/>
                                </p:nvSpPr>
                                <p:spPr bwMode="auto">
                                  <a:xfrm>
                                    <a:off x="1702" y="2254"/>
                                    <a:ext cx="36" cy="24"/>
                                  </a:xfrm>
                                  <a:custGeom>
                                    <a:avLst/>
                                    <a:gdLst>
                                      <a:gd name="T0" fmla="*/ 2 w 44"/>
                                      <a:gd name="T1" fmla="*/ 0 h 29"/>
                                      <a:gd name="T2" fmla="*/ 2 w 44"/>
                                      <a:gd name="T3" fmla="*/ 2 h 29"/>
                                      <a:gd name="T4" fmla="*/ 2 w 44"/>
                                      <a:gd name="T5" fmla="*/ 2 h 29"/>
                                      <a:gd name="T6" fmla="*/ 4 w 44"/>
                                      <a:gd name="T7" fmla="*/ 2 h 29"/>
                                      <a:gd name="T8" fmla="*/ 3 w 44"/>
                                      <a:gd name="T9" fmla="*/ 3 h 29"/>
                                      <a:gd name="T10" fmla="*/ 2 w 44"/>
                                      <a:gd name="T11" fmla="*/ 2 h 29"/>
                                      <a:gd name="T12" fmla="*/ 2 w 44"/>
                                      <a:gd name="T13" fmla="*/ 2 h 29"/>
                                      <a:gd name="T14" fmla="*/ 0 w 44"/>
                                      <a:gd name="T15" fmla="*/ 2 h 29"/>
                                      <a:gd name="T16" fmla="*/ 2 w 4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29"/>
                                      <a:gd name="T29" fmla="*/ 44 w 44"/>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29">
                                        <a:moveTo>
                                          <a:pt x="6" y="0"/>
                                        </a:moveTo>
                                        <a:lnTo>
                                          <a:pt x="5" y="6"/>
                                        </a:lnTo>
                                        <a:lnTo>
                                          <a:pt x="11" y="14"/>
                                        </a:lnTo>
                                        <a:lnTo>
                                          <a:pt x="44" y="17"/>
                                        </a:lnTo>
                                        <a:lnTo>
                                          <a:pt x="34" y="29"/>
                                        </a:lnTo>
                                        <a:lnTo>
                                          <a:pt x="25" y="20"/>
                                        </a:lnTo>
                                        <a:lnTo>
                                          <a:pt x="16" y="22"/>
                                        </a:lnTo>
                                        <a:lnTo>
                                          <a:pt x="0" y="9"/>
                                        </a:lnTo>
                                        <a:lnTo>
                                          <a:pt x="6"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grpSp>
                            <p:sp>
                              <p:nvSpPr>
                                <p:cNvPr id="327602" name="Freeform 1981"/>
                                <p:cNvSpPr>
                                  <a:spLocks/>
                                </p:cNvSpPr>
                                <p:nvPr/>
                              </p:nvSpPr>
                              <p:spPr bwMode="auto">
                                <a:xfrm>
                                  <a:off x="1293" y="1340"/>
                                  <a:ext cx="455" cy="507"/>
                                </a:xfrm>
                                <a:custGeom>
                                  <a:avLst/>
                                  <a:gdLst>
                                    <a:gd name="T0" fmla="*/ 37 w 559"/>
                                    <a:gd name="T1" fmla="*/ 47 h 623"/>
                                    <a:gd name="T2" fmla="*/ 42 w 559"/>
                                    <a:gd name="T3" fmla="*/ 50 h 623"/>
                                    <a:gd name="T4" fmla="*/ 42 w 559"/>
                                    <a:gd name="T5" fmla="*/ 47 h 623"/>
                                    <a:gd name="T6" fmla="*/ 42 w 559"/>
                                    <a:gd name="T7" fmla="*/ 43 h 623"/>
                                    <a:gd name="T8" fmla="*/ 39 w 559"/>
                                    <a:gd name="T9" fmla="*/ 41 h 623"/>
                                    <a:gd name="T10" fmla="*/ 37 w 559"/>
                                    <a:gd name="T11" fmla="*/ 39 h 623"/>
                                    <a:gd name="T12" fmla="*/ 37 w 559"/>
                                    <a:gd name="T13" fmla="*/ 36 h 623"/>
                                    <a:gd name="T14" fmla="*/ 40 w 559"/>
                                    <a:gd name="T15" fmla="*/ 37 h 623"/>
                                    <a:gd name="T16" fmla="*/ 42 w 559"/>
                                    <a:gd name="T17" fmla="*/ 39 h 623"/>
                                    <a:gd name="T18" fmla="*/ 45 w 559"/>
                                    <a:gd name="T19" fmla="*/ 40 h 623"/>
                                    <a:gd name="T20" fmla="*/ 45 w 559"/>
                                    <a:gd name="T21" fmla="*/ 37 h 623"/>
                                    <a:gd name="T22" fmla="*/ 46 w 559"/>
                                    <a:gd name="T23" fmla="*/ 36 h 623"/>
                                    <a:gd name="T24" fmla="*/ 43 w 559"/>
                                    <a:gd name="T25" fmla="*/ 33 h 623"/>
                                    <a:gd name="T26" fmla="*/ 40 w 559"/>
                                    <a:gd name="T27" fmla="*/ 30 h 623"/>
                                    <a:gd name="T28" fmla="*/ 39 w 559"/>
                                    <a:gd name="T29" fmla="*/ 27 h 623"/>
                                    <a:gd name="T30" fmla="*/ 36 w 559"/>
                                    <a:gd name="T31" fmla="*/ 24 h 623"/>
                                    <a:gd name="T32" fmla="*/ 37 w 559"/>
                                    <a:gd name="T33" fmla="*/ 20 h 623"/>
                                    <a:gd name="T34" fmla="*/ 34 w 559"/>
                                    <a:gd name="T35" fmla="*/ 19 h 623"/>
                                    <a:gd name="T36" fmla="*/ 34 w 559"/>
                                    <a:gd name="T37" fmla="*/ 16 h 623"/>
                                    <a:gd name="T38" fmla="*/ 31 w 559"/>
                                    <a:gd name="T39" fmla="*/ 14 h 623"/>
                                    <a:gd name="T40" fmla="*/ 28 w 559"/>
                                    <a:gd name="T41" fmla="*/ 12 h 623"/>
                                    <a:gd name="T42" fmla="*/ 28 w 559"/>
                                    <a:gd name="T43" fmla="*/ 11 h 623"/>
                                    <a:gd name="T44" fmla="*/ 24 w 559"/>
                                    <a:gd name="T45" fmla="*/ 8 h 623"/>
                                    <a:gd name="T46" fmla="*/ 19 w 559"/>
                                    <a:gd name="T47" fmla="*/ 9 h 623"/>
                                    <a:gd name="T48" fmla="*/ 15 w 559"/>
                                    <a:gd name="T49" fmla="*/ 9 h 623"/>
                                    <a:gd name="T50" fmla="*/ 16 w 559"/>
                                    <a:gd name="T51" fmla="*/ 4 h 623"/>
                                    <a:gd name="T52" fmla="*/ 10 w 559"/>
                                    <a:gd name="T53" fmla="*/ 2 h 623"/>
                                    <a:gd name="T54" fmla="*/ 8 w 559"/>
                                    <a:gd name="T55" fmla="*/ 2 h 623"/>
                                    <a:gd name="T56" fmla="*/ 10 w 559"/>
                                    <a:gd name="T57" fmla="*/ 6 h 623"/>
                                    <a:gd name="T58" fmla="*/ 8 w 559"/>
                                    <a:gd name="T59" fmla="*/ 11 h 623"/>
                                    <a:gd name="T60" fmla="*/ 6 w 559"/>
                                    <a:gd name="T61" fmla="*/ 15 h 623"/>
                                    <a:gd name="T62" fmla="*/ 6 w 559"/>
                                    <a:gd name="T63" fmla="*/ 7 h 623"/>
                                    <a:gd name="T64" fmla="*/ 2 w 559"/>
                                    <a:gd name="T65" fmla="*/ 6 h 623"/>
                                    <a:gd name="T66" fmla="*/ 2 w 559"/>
                                    <a:gd name="T67" fmla="*/ 9 h 623"/>
                                    <a:gd name="T68" fmla="*/ 2 w 559"/>
                                    <a:gd name="T69" fmla="*/ 15 h 623"/>
                                    <a:gd name="T70" fmla="*/ 6 w 559"/>
                                    <a:gd name="T71" fmla="*/ 18 h 623"/>
                                    <a:gd name="T72" fmla="*/ 14 w 559"/>
                                    <a:gd name="T73" fmla="*/ 20 h 623"/>
                                    <a:gd name="T74" fmla="*/ 16 w 559"/>
                                    <a:gd name="T75" fmla="*/ 20 h 623"/>
                                    <a:gd name="T76" fmla="*/ 18 w 559"/>
                                    <a:gd name="T77" fmla="*/ 18 h 623"/>
                                    <a:gd name="T78" fmla="*/ 22 w 559"/>
                                    <a:gd name="T79" fmla="*/ 20 h 623"/>
                                    <a:gd name="T80" fmla="*/ 23 w 559"/>
                                    <a:gd name="T81" fmla="*/ 24 h 623"/>
                                    <a:gd name="T82" fmla="*/ 24 w 559"/>
                                    <a:gd name="T83" fmla="*/ 25 h 623"/>
                                    <a:gd name="T84" fmla="*/ 28 w 559"/>
                                    <a:gd name="T85" fmla="*/ 28 h 623"/>
                                    <a:gd name="T86" fmla="*/ 28 w 559"/>
                                    <a:gd name="T87" fmla="*/ 39 h 623"/>
                                    <a:gd name="T88" fmla="*/ 21 w 559"/>
                                    <a:gd name="T89" fmla="*/ 40 h 623"/>
                                    <a:gd name="T90" fmla="*/ 20 w 559"/>
                                    <a:gd name="T91" fmla="*/ 44 h 623"/>
                                    <a:gd name="T92" fmla="*/ 26 w 559"/>
                                    <a:gd name="T93" fmla="*/ 43 h 623"/>
                                    <a:gd name="T94" fmla="*/ 28 w 559"/>
                                    <a:gd name="T95" fmla="*/ 42 h 623"/>
                                    <a:gd name="T96" fmla="*/ 31 w 559"/>
                                    <a:gd name="T97" fmla="*/ 48 h 623"/>
                                    <a:gd name="T98" fmla="*/ 35 w 559"/>
                                    <a:gd name="T99" fmla="*/ 50 h 623"/>
                                    <a:gd name="T100" fmla="*/ 39 w 559"/>
                                    <a:gd name="T101" fmla="*/ 53 h 62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59"/>
                                    <a:gd name="T154" fmla="*/ 0 h 623"/>
                                    <a:gd name="T155" fmla="*/ 559 w 559"/>
                                    <a:gd name="T156" fmla="*/ 623 h 62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59" h="623">
                                      <a:moveTo>
                                        <a:pt x="438" y="576"/>
                                      </a:moveTo>
                                      <a:lnTo>
                                        <a:pt x="419" y="553"/>
                                      </a:lnTo>
                                      <a:lnTo>
                                        <a:pt x="414" y="545"/>
                                      </a:lnTo>
                                      <a:lnTo>
                                        <a:pt x="419" y="543"/>
                                      </a:lnTo>
                                      <a:lnTo>
                                        <a:pt x="430" y="557"/>
                                      </a:lnTo>
                                      <a:lnTo>
                                        <a:pt x="438" y="552"/>
                                      </a:lnTo>
                                      <a:lnTo>
                                        <a:pt x="456" y="574"/>
                                      </a:lnTo>
                                      <a:lnTo>
                                        <a:pt x="480" y="577"/>
                                      </a:lnTo>
                                      <a:lnTo>
                                        <a:pt x="492" y="596"/>
                                      </a:lnTo>
                                      <a:lnTo>
                                        <a:pt x="494" y="594"/>
                                      </a:lnTo>
                                      <a:lnTo>
                                        <a:pt x="489" y="581"/>
                                      </a:lnTo>
                                      <a:lnTo>
                                        <a:pt x="499" y="583"/>
                                      </a:lnTo>
                                      <a:lnTo>
                                        <a:pt x="497" y="574"/>
                                      </a:lnTo>
                                      <a:lnTo>
                                        <a:pt x="489" y="564"/>
                                      </a:lnTo>
                                      <a:lnTo>
                                        <a:pt x="489" y="557"/>
                                      </a:lnTo>
                                      <a:lnTo>
                                        <a:pt x="498" y="563"/>
                                      </a:lnTo>
                                      <a:lnTo>
                                        <a:pt x="500" y="545"/>
                                      </a:lnTo>
                                      <a:lnTo>
                                        <a:pt x="497" y="532"/>
                                      </a:lnTo>
                                      <a:lnTo>
                                        <a:pt x="484" y="527"/>
                                      </a:lnTo>
                                      <a:lnTo>
                                        <a:pt x="489" y="507"/>
                                      </a:lnTo>
                                      <a:lnTo>
                                        <a:pt x="483" y="502"/>
                                      </a:lnTo>
                                      <a:lnTo>
                                        <a:pt x="478" y="505"/>
                                      </a:lnTo>
                                      <a:lnTo>
                                        <a:pt x="476" y="495"/>
                                      </a:lnTo>
                                      <a:lnTo>
                                        <a:pt x="464" y="498"/>
                                      </a:lnTo>
                                      <a:lnTo>
                                        <a:pt x="468" y="492"/>
                                      </a:lnTo>
                                      <a:lnTo>
                                        <a:pt x="458" y="492"/>
                                      </a:lnTo>
                                      <a:lnTo>
                                        <a:pt x="456" y="498"/>
                                      </a:lnTo>
                                      <a:lnTo>
                                        <a:pt x="450" y="479"/>
                                      </a:lnTo>
                                      <a:lnTo>
                                        <a:pt x="445" y="478"/>
                                      </a:lnTo>
                                      <a:lnTo>
                                        <a:pt x="445" y="459"/>
                                      </a:lnTo>
                                      <a:lnTo>
                                        <a:pt x="431" y="459"/>
                                      </a:lnTo>
                                      <a:lnTo>
                                        <a:pt x="433" y="447"/>
                                      </a:lnTo>
                                      <a:lnTo>
                                        <a:pt x="448" y="444"/>
                                      </a:lnTo>
                                      <a:lnTo>
                                        <a:pt x="428" y="423"/>
                                      </a:lnTo>
                                      <a:lnTo>
                                        <a:pt x="435" y="419"/>
                                      </a:lnTo>
                                      <a:lnTo>
                                        <a:pt x="446" y="427"/>
                                      </a:lnTo>
                                      <a:lnTo>
                                        <a:pt x="441" y="416"/>
                                      </a:lnTo>
                                      <a:lnTo>
                                        <a:pt x="453" y="416"/>
                                      </a:lnTo>
                                      <a:lnTo>
                                        <a:pt x="451" y="426"/>
                                      </a:lnTo>
                                      <a:lnTo>
                                        <a:pt x="471" y="437"/>
                                      </a:lnTo>
                                      <a:lnTo>
                                        <a:pt x="473" y="444"/>
                                      </a:lnTo>
                                      <a:lnTo>
                                        <a:pt x="483" y="443"/>
                                      </a:lnTo>
                                      <a:lnTo>
                                        <a:pt x="483" y="456"/>
                                      </a:lnTo>
                                      <a:lnTo>
                                        <a:pt x="490" y="469"/>
                                      </a:lnTo>
                                      <a:lnTo>
                                        <a:pt x="495" y="465"/>
                                      </a:lnTo>
                                      <a:lnTo>
                                        <a:pt x="494" y="475"/>
                                      </a:lnTo>
                                      <a:lnTo>
                                        <a:pt x="498" y="480"/>
                                      </a:lnTo>
                                      <a:lnTo>
                                        <a:pt x="504" y="478"/>
                                      </a:lnTo>
                                      <a:lnTo>
                                        <a:pt x="517" y="493"/>
                                      </a:lnTo>
                                      <a:lnTo>
                                        <a:pt x="524" y="474"/>
                                      </a:lnTo>
                                      <a:lnTo>
                                        <a:pt x="520" y="453"/>
                                      </a:lnTo>
                                      <a:lnTo>
                                        <a:pt x="534" y="462"/>
                                      </a:lnTo>
                                      <a:lnTo>
                                        <a:pt x="540" y="444"/>
                                      </a:lnTo>
                                      <a:lnTo>
                                        <a:pt x="546" y="441"/>
                                      </a:lnTo>
                                      <a:lnTo>
                                        <a:pt x="537" y="439"/>
                                      </a:lnTo>
                                      <a:lnTo>
                                        <a:pt x="541" y="429"/>
                                      </a:lnTo>
                                      <a:lnTo>
                                        <a:pt x="537" y="427"/>
                                      </a:lnTo>
                                      <a:lnTo>
                                        <a:pt x="553" y="430"/>
                                      </a:lnTo>
                                      <a:lnTo>
                                        <a:pt x="556" y="427"/>
                                      </a:lnTo>
                                      <a:lnTo>
                                        <a:pt x="552" y="423"/>
                                      </a:lnTo>
                                      <a:lnTo>
                                        <a:pt x="559" y="413"/>
                                      </a:lnTo>
                                      <a:lnTo>
                                        <a:pt x="543" y="394"/>
                                      </a:lnTo>
                                      <a:lnTo>
                                        <a:pt x="522" y="399"/>
                                      </a:lnTo>
                                      <a:lnTo>
                                        <a:pt x="528" y="380"/>
                                      </a:lnTo>
                                      <a:lnTo>
                                        <a:pt x="505" y="384"/>
                                      </a:lnTo>
                                      <a:lnTo>
                                        <a:pt x="510" y="374"/>
                                      </a:lnTo>
                                      <a:lnTo>
                                        <a:pt x="499" y="354"/>
                                      </a:lnTo>
                                      <a:lnTo>
                                        <a:pt x="487" y="351"/>
                                      </a:lnTo>
                                      <a:lnTo>
                                        <a:pt x="489" y="340"/>
                                      </a:lnTo>
                                      <a:lnTo>
                                        <a:pt x="471" y="348"/>
                                      </a:lnTo>
                                      <a:lnTo>
                                        <a:pt x="465" y="342"/>
                                      </a:lnTo>
                                      <a:lnTo>
                                        <a:pt x="469" y="336"/>
                                      </a:lnTo>
                                      <a:lnTo>
                                        <a:pt x="466" y="332"/>
                                      </a:lnTo>
                                      <a:lnTo>
                                        <a:pt x="453" y="332"/>
                                      </a:lnTo>
                                      <a:lnTo>
                                        <a:pt x="456" y="323"/>
                                      </a:lnTo>
                                      <a:lnTo>
                                        <a:pt x="425" y="311"/>
                                      </a:lnTo>
                                      <a:lnTo>
                                        <a:pt x="436" y="307"/>
                                      </a:lnTo>
                                      <a:lnTo>
                                        <a:pt x="428" y="296"/>
                                      </a:lnTo>
                                      <a:lnTo>
                                        <a:pt x="435" y="289"/>
                                      </a:lnTo>
                                      <a:lnTo>
                                        <a:pt x="421" y="280"/>
                                      </a:lnTo>
                                      <a:lnTo>
                                        <a:pt x="460" y="276"/>
                                      </a:lnTo>
                                      <a:lnTo>
                                        <a:pt x="415" y="259"/>
                                      </a:lnTo>
                                      <a:lnTo>
                                        <a:pt x="445" y="249"/>
                                      </a:lnTo>
                                      <a:lnTo>
                                        <a:pt x="449" y="243"/>
                                      </a:lnTo>
                                      <a:lnTo>
                                        <a:pt x="446" y="238"/>
                                      </a:lnTo>
                                      <a:lnTo>
                                        <a:pt x="428" y="218"/>
                                      </a:lnTo>
                                      <a:lnTo>
                                        <a:pt x="426" y="227"/>
                                      </a:lnTo>
                                      <a:lnTo>
                                        <a:pt x="411" y="236"/>
                                      </a:lnTo>
                                      <a:lnTo>
                                        <a:pt x="419" y="223"/>
                                      </a:lnTo>
                                      <a:lnTo>
                                        <a:pt x="399" y="225"/>
                                      </a:lnTo>
                                      <a:lnTo>
                                        <a:pt x="421" y="213"/>
                                      </a:lnTo>
                                      <a:lnTo>
                                        <a:pt x="422" y="200"/>
                                      </a:lnTo>
                                      <a:lnTo>
                                        <a:pt x="401" y="190"/>
                                      </a:lnTo>
                                      <a:lnTo>
                                        <a:pt x="384" y="206"/>
                                      </a:lnTo>
                                      <a:lnTo>
                                        <a:pt x="394" y="186"/>
                                      </a:lnTo>
                                      <a:lnTo>
                                        <a:pt x="375" y="197"/>
                                      </a:lnTo>
                                      <a:lnTo>
                                        <a:pt x="381" y="180"/>
                                      </a:lnTo>
                                      <a:lnTo>
                                        <a:pt x="380" y="173"/>
                                      </a:lnTo>
                                      <a:lnTo>
                                        <a:pt x="351" y="173"/>
                                      </a:lnTo>
                                      <a:lnTo>
                                        <a:pt x="370" y="167"/>
                                      </a:lnTo>
                                      <a:lnTo>
                                        <a:pt x="371" y="163"/>
                                      </a:lnTo>
                                      <a:lnTo>
                                        <a:pt x="365" y="147"/>
                                      </a:lnTo>
                                      <a:lnTo>
                                        <a:pt x="342" y="133"/>
                                      </a:lnTo>
                                      <a:lnTo>
                                        <a:pt x="336" y="144"/>
                                      </a:lnTo>
                                      <a:lnTo>
                                        <a:pt x="327" y="144"/>
                                      </a:lnTo>
                                      <a:lnTo>
                                        <a:pt x="328" y="158"/>
                                      </a:lnTo>
                                      <a:lnTo>
                                        <a:pt x="321" y="150"/>
                                      </a:lnTo>
                                      <a:lnTo>
                                        <a:pt x="321" y="143"/>
                                      </a:lnTo>
                                      <a:lnTo>
                                        <a:pt x="313" y="149"/>
                                      </a:lnTo>
                                      <a:lnTo>
                                        <a:pt x="322" y="128"/>
                                      </a:lnTo>
                                      <a:lnTo>
                                        <a:pt x="294" y="135"/>
                                      </a:lnTo>
                                      <a:lnTo>
                                        <a:pt x="307" y="124"/>
                                      </a:lnTo>
                                      <a:lnTo>
                                        <a:pt x="308" y="111"/>
                                      </a:lnTo>
                                      <a:lnTo>
                                        <a:pt x="291" y="109"/>
                                      </a:lnTo>
                                      <a:lnTo>
                                        <a:pt x="294" y="96"/>
                                      </a:lnTo>
                                      <a:lnTo>
                                        <a:pt x="281" y="79"/>
                                      </a:lnTo>
                                      <a:lnTo>
                                        <a:pt x="244" y="68"/>
                                      </a:lnTo>
                                      <a:lnTo>
                                        <a:pt x="224" y="80"/>
                                      </a:lnTo>
                                      <a:lnTo>
                                        <a:pt x="229" y="92"/>
                                      </a:lnTo>
                                      <a:lnTo>
                                        <a:pt x="215" y="100"/>
                                      </a:lnTo>
                                      <a:lnTo>
                                        <a:pt x="201" y="94"/>
                                      </a:lnTo>
                                      <a:lnTo>
                                        <a:pt x="200" y="82"/>
                                      </a:lnTo>
                                      <a:lnTo>
                                        <a:pt x="195" y="102"/>
                                      </a:lnTo>
                                      <a:lnTo>
                                        <a:pt x="179" y="120"/>
                                      </a:lnTo>
                                      <a:lnTo>
                                        <a:pt x="177" y="111"/>
                                      </a:lnTo>
                                      <a:lnTo>
                                        <a:pt x="185" y="109"/>
                                      </a:lnTo>
                                      <a:lnTo>
                                        <a:pt x="180" y="105"/>
                                      </a:lnTo>
                                      <a:lnTo>
                                        <a:pt x="190" y="69"/>
                                      </a:lnTo>
                                      <a:lnTo>
                                        <a:pt x="181" y="56"/>
                                      </a:lnTo>
                                      <a:lnTo>
                                        <a:pt x="185" y="46"/>
                                      </a:lnTo>
                                      <a:lnTo>
                                        <a:pt x="169" y="35"/>
                                      </a:lnTo>
                                      <a:lnTo>
                                        <a:pt x="174" y="29"/>
                                      </a:lnTo>
                                      <a:lnTo>
                                        <a:pt x="167" y="1"/>
                                      </a:lnTo>
                                      <a:lnTo>
                                        <a:pt x="127" y="11"/>
                                      </a:lnTo>
                                      <a:lnTo>
                                        <a:pt x="121" y="19"/>
                                      </a:lnTo>
                                      <a:lnTo>
                                        <a:pt x="126" y="23"/>
                                      </a:lnTo>
                                      <a:lnTo>
                                        <a:pt x="126" y="31"/>
                                      </a:lnTo>
                                      <a:lnTo>
                                        <a:pt x="110" y="22"/>
                                      </a:lnTo>
                                      <a:lnTo>
                                        <a:pt x="112" y="36"/>
                                      </a:lnTo>
                                      <a:lnTo>
                                        <a:pt x="98" y="29"/>
                                      </a:lnTo>
                                      <a:lnTo>
                                        <a:pt x="97" y="35"/>
                                      </a:lnTo>
                                      <a:lnTo>
                                        <a:pt x="101" y="40"/>
                                      </a:lnTo>
                                      <a:lnTo>
                                        <a:pt x="122" y="49"/>
                                      </a:lnTo>
                                      <a:lnTo>
                                        <a:pt x="89" y="46"/>
                                      </a:lnTo>
                                      <a:lnTo>
                                        <a:pt x="118" y="66"/>
                                      </a:lnTo>
                                      <a:lnTo>
                                        <a:pt x="86" y="58"/>
                                      </a:lnTo>
                                      <a:lnTo>
                                        <a:pt x="89" y="88"/>
                                      </a:lnTo>
                                      <a:lnTo>
                                        <a:pt x="102" y="91"/>
                                      </a:lnTo>
                                      <a:lnTo>
                                        <a:pt x="81" y="115"/>
                                      </a:lnTo>
                                      <a:lnTo>
                                        <a:pt x="92" y="134"/>
                                      </a:lnTo>
                                      <a:lnTo>
                                        <a:pt x="105" y="137"/>
                                      </a:lnTo>
                                      <a:lnTo>
                                        <a:pt x="102" y="172"/>
                                      </a:lnTo>
                                      <a:lnTo>
                                        <a:pt x="100" y="179"/>
                                      </a:lnTo>
                                      <a:lnTo>
                                        <a:pt x="98" y="166"/>
                                      </a:lnTo>
                                      <a:lnTo>
                                        <a:pt x="68" y="174"/>
                                      </a:lnTo>
                                      <a:lnTo>
                                        <a:pt x="100" y="159"/>
                                      </a:lnTo>
                                      <a:lnTo>
                                        <a:pt x="75" y="121"/>
                                      </a:lnTo>
                                      <a:lnTo>
                                        <a:pt x="71" y="111"/>
                                      </a:lnTo>
                                      <a:lnTo>
                                        <a:pt x="75" y="91"/>
                                      </a:lnTo>
                                      <a:lnTo>
                                        <a:pt x="67" y="75"/>
                                      </a:lnTo>
                                      <a:lnTo>
                                        <a:pt x="76" y="39"/>
                                      </a:lnTo>
                                      <a:lnTo>
                                        <a:pt x="100" y="0"/>
                                      </a:lnTo>
                                      <a:lnTo>
                                        <a:pt x="52" y="1"/>
                                      </a:lnTo>
                                      <a:lnTo>
                                        <a:pt x="19" y="42"/>
                                      </a:lnTo>
                                      <a:lnTo>
                                        <a:pt x="14" y="64"/>
                                      </a:lnTo>
                                      <a:lnTo>
                                        <a:pt x="18" y="66"/>
                                      </a:lnTo>
                                      <a:lnTo>
                                        <a:pt x="12" y="66"/>
                                      </a:lnTo>
                                      <a:lnTo>
                                        <a:pt x="4" y="91"/>
                                      </a:lnTo>
                                      <a:lnTo>
                                        <a:pt x="6" y="104"/>
                                      </a:lnTo>
                                      <a:lnTo>
                                        <a:pt x="10" y="104"/>
                                      </a:lnTo>
                                      <a:lnTo>
                                        <a:pt x="0" y="115"/>
                                      </a:lnTo>
                                      <a:lnTo>
                                        <a:pt x="6" y="129"/>
                                      </a:lnTo>
                                      <a:lnTo>
                                        <a:pt x="2" y="150"/>
                                      </a:lnTo>
                                      <a:lnTo>
                                        <a:pt x="58" y="176"/>
                                      </a:lnTo>
                                      <a:lnTo>
                                        <a:pt x="14" y="172"/>
                                      </a:lnTo>
                                      <a:lnTo>
                                        <a:pt x="17" y="176"/>
                                      </a:lnTo>
                                      <a:lnTo>
                                        <a:pt x="14" y="182"/>
                                      </a:lnTo>
                                      <a:lnTo>
                                        <a:pt x="38" y="216"/>
                                      </a:lnTo>
                                      <a:lnTo>
                                        <a:pt x="59" y="218"/>
                                      </a:lnTo>
                                      <a:lnTo>
                                        <a:pt x="69" y="208"/>
                                      </a:lnTo>
                                      <a:lnTo>
                                        <a:pt x="71" y="219"/>
                                      </a:lnTo>
                                      <a:lnTo>
                                        <a:pt x="82" y="232"/>
                                      </a:lnTo>
                                      <a:lnTo>
                                        <a:pt x="137" y="233"/>
                                      </a:lnTo>
                                      <a:lnTo>
                                        <a:pt x="159" y="245"/>
                                      </a:lnTo>
                                      <a:lnTo>
                                        <a:pt x="166" y="236"/>
                                      </a:lnTo>
                                      <a:lnTo>
                                        <a:pt x="176" y="247"/>
                                      </a:lnTo>
                                      <a:lnTo>
                                        <a:pt x="180" y="247"/>
                                      </a:lnTo>
                                      <a:lnTo>
                                        <a:pt x="177" y="243"/>
                                      </a:lnTo>
                                      <a:lnTo>
                                        <a:pt x="165" y="226"/>
                                      </a:lnTo>
                                      <a:lnTo>
                                        <a:pt x="199" y="235"/>
                                      </a:lnTo>
                                      <a:lnTo>
                                        <a:pt x="203" y="243"/>
                                      </a:lnTo>
                                      <a:lnTo>
                                        <a:pt x="219" y="239"/>
                                      </a:lnTo>
                                      <a:lnTo>
                                        <a:pt x="222" y="236"/>
                                      </a:lnTo>
                                      <a:lnTo>
                                        <a:pt x="214" y="216"/>
                                      </a:lnTo>
                                      <a:lnTo>
                                        <a:pt x="206" y="213"/>
                                      </a:lnTo>
                                      <a:lnTo>
                                        <a:pt x="220" y="212"/>
                                      </a:lnTo>
                                      <a:lnTo>
                                        <a:pt x="232" y="223"/>
                                      </a:lnTo>
                                      <a:lnTo>
                                        <a:pt x="243" y="222"/>
                                      </a:lnTo>
                                      <a:lnTo>
                                        <a:pt x="244" y="243"/>
                                      </a:lnTo>
                                      <a:lnTo>
                                        <a:pt x="258" y="243"/>
                                      </a:lnTo>
                                      <a:lnTo>
                                        <a:pt x="259" y="251"/>
                                      </a:lnTo>
                                      <a:lnTo>
                                        <a:pt x="254" y="255"/>
                                      </a:lnTo>
                                      <a:lnTo>
                                        <a:pt x="279" y="276"/>
                                      </a:lnTo>
                                      <a:lnTo>
                                        <a:pt x="281" y="283"/>
                                      </a:lnTo>
                                      <a:lnTo>
                                        <a:pt x="274" y="289"/>
                                      </a:lnTo>
                                      <a:lnTo>
                                        <a:pt x="262" y="287"/>
                                      </a:lnTo>
                                      <a:lnTo>
                                        <a:pt x="263" y="308"/>
                                      </a:lnTo>
                                      <a:lnTo>
                                        <a:pt x="283" y="293"/>
                                      </a:lnTo>
                                      <a:lnTo>
                                        <a:pt x="297" y="292"/>
                                      </a:lnTo>
                                      <a:lnTo>
                                        <a:pt x="297" y="299"/>
                                      </a:lnTo>
                                      <a:lnTo>
                                        <a:pt x="309" y="316"/>
                                      </a:lnTo>
                                      <a:lnTo>
                                        <a:pt x="309" y="305"/>
                                      </a:lnTo>
                                      <a:lnTo>
                                        <a:pt x="316" y="307"/>
                                      </a:lnTo>
                                      <a:lnTo>
                                        <a:pt x="317" y="326"/>
                                      </a:lnTo>
                                      <a:lnTo>
                                        <a:pt x="333" y="336"/>
                                      </a:lnTo>
                                      <a:lnTo>
                                        <a:pt x="347" y="380"/>
                                      </a:lnTo>
                                      <a:lnTo>
                                        <a:pt x="335" y="394"/>
                                      </a:lnTo>
                                      <a:lnTo>
                                        <a:pt x="333" y="406"/>
                                      </a:lnTo>
                                      <a:lnTo>
                                        <a:pt x="306" y="434"/>
                                      </a:lnTo>
                                      <a:lnTo>
                                        <a:pt x="322" y="459"/>
                                      </a:lnTo>
                                      <a:lnTo>
                                        <a:pt x="322" y="468"/>
                                      </a:lnTo>
                                      <a:lnTo>
                                        <a:pt x="311" y="463"/>
                                      </a:lnTo>
                                      <a:lnTo>
                                        <a:pt x="288" y="476"/>
                                      </a:lnTo>
                                      <a:lnTo>
                                        <a:pt x="249" y="468"/>
                                      </a:lnTo>
                                      <a:lnTo>
                                        <a:pt x="252" y="472"/>
                                      </a:lnTo>
                                      <a:lnTo>
                                        <a:pt x="248" y="472"/>
                                      </a:lnTo>
                                      <a:lnTo>
                                        <a:pt x="249" y="480"/>
                                      </a:lnTo>
                                      <a:lnTo>
                                        <a:pt x="238" y="488"/>
                                      </a:lnTo>
                                      <a:lnTo>
                                        <a:pt x="234" y="504"/>
                                      </a:lnTo>
                                      <a:lnTo>
                                        <a:pt x="242" y="515"/>
                                      </a:lnTo>
                                      <a:lnTo>
                                        <a:pt x="261" y="523"/>
                                      </a:lnTo>
                                      <a:lnTo>
                                        <a:pt x="278" y="515"/>
                                      </a:lnTo>
                                      <a:lnTo>
                                        <a:pt x="277" y="508"/>
                                      </a:lnTo>
                                      <a:lnTo>
                                        <a:pt x="281" y="505"/>
                                      </a:lnTo>
                                      <a:lnTo>
                                        <a:pt x="302" y="514"/>
                                      </a:lnTo>
                                      <a:lnTo>
                                        <a:pt x="304" y="511"/>
                                      </a:lnTo>
                                      <a:lnTo>
                                        <a:pt x="296" y="498"/>
                                      </a:lnTo>
                                      <a:lnTo>
                                        <a:pt x="302" y="494"/>
                                      </a:lnTo>
                                      <a:lnTo>
                                        <a:pt x="303" y="503"/>
                                      </a:lnTo>
                                      <a:lnTo>
                                        <a:pt x="323" y="505"/>
                                      </a:lnTo>
                                      <a:lnTo>
                                        <a:pt x="335" y="534"/>
                                      </a:lnTo>
                                      <a:lnTo>
                                        <a:pt x="367" y="551"/>
                                      </a:lnTo>
                                      <a:lnTo>
                                        <a:pt x="356" y="558"/>
                                      </a:lnTo>
                                      <a:lnTo>
                                        <a:pt x="352" y="553"/>
                                      </a:lnTo>
                                      <a:lnTo>
                                        <a:pt x="368" y="576"/>
                                      </a:lnTo>
                                      <a:lnTo>
                                        <a:pt x="386" y="586"/>
                                      </a:lnTo>
                                      <a:lnTo>
                                        <a:pt x="394" y="580"/>
                                      </a:lnTo>
                                      <a:lnTo>
                                        <a:pt x="396" y="587"/>
                                      </a:lnTo>
                                      <a:lnTo>
                                        <a:pt x="404" y="584"/>
                                      </a:lnTo>
                                      <a:lnTo>
                                        <a:pt x="411" y="601"/>
                                      </a:lnTo>
                                      <a:lnTo>
                                        <a:pt x="416" y="598"/>
                                      </a:lnTo>
                                      <a:lnTo>
                                        <a:pt x="421" y="607"/>
                                      </a:lnTo>
                                      <a:lnTo>
                                        <a:pt x="444" y="617"/>
                                      </a:lnTo>
                                      <a:lnTo>
                                        <a:pt x="454" y="613"/>
                                      </a:lnTo>
                                      <a:lnTo>
                                        <a:pt x="463" y="623"/>
                                      </a:lnTo>
                                      <a:lnTo>
                                        <a:pt x="470" y="622"/>
                                      </a:lnTo>
                                      <a:lnTo>
                                        <a:pt x="468" y="604"/>
                                      </a:lnTo>
                                      <a:lnTo>
                                        <a:pt x="438" y="576"/>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grpSp>
                              <p:nvGrpSpPr>
                                <p:cNvPr id="18432" name="Group 1982"/>
                                <p:cNvGrpSpPr>
                                  <a:grpSpLocks/>
                                </p:cNvGrpSpPr>
                                <p:nvPr/>
                              </p:nvGrpSpPr>
                              <p:grpSpPr bwMode="auto">
                                <a:xfrm>
                                  <a:off x="616" y="2077"/>
                                  <a:ext cx="155" cy="147"/>
                                  <a:chOff x="616" y="2077"/>
                                  <a:chExt cx="155" cy="147"/>
                                </a:xfrm>
                                <a:grpFill/>
                              </p:grpSpPr>
                              <p:sp>
                                <p:nvSpPr>
                                  <p:cNvPr id="327604" name="Freeform 1983"/>
                                  <p:cNvSpPr>
                                    <a:spLocks/>
                                  </p:cNvSpPr>
                                  <p:nvPr/>
                                </p:nvSpPr>
                                <p:spPr bwMode="auto">
                                  <a:xfrm>
                                    <a:off x="691" y="2161"/>
                                    <a:ext cx="80" cy="63"/>
                                  </a:xfrm>
                                  <a:custGeom>
                                    <a:avLst/>
                                    <a:gdLst>
                                      <a:gd name="T0" fmla="*/ 2 w 98"/>
                                      <a:gd name="T1" fmla="*/ 2 h 77"/>
                                      <a:gd name="T2" fmla="*/ 2 w 98"/>
                                      <a:gd name="T3" fmla="*/ 2 h 77"/>
                                      <a:gd name="T4" fmla="*/ 0 w 98"/>
                                      <a:gd name="T5" fmla="*/ 2 h 77"/>
                                      <a:gd name="T6" fmla="*/ 2 w 98"/>
                                      <a:gd name="T7" fmla="*/ 0 h 77"/>
                                      <a:gd name="T8" fmla="*/ 5 w 98"/>
                                      <a:gd name="T9" fmla="*/ 2 h 77"/>
                                      <a:gd name="T10" fmla="*/ 6 w 98"/>
                                      <a:gd name="T11" fmla="*/ 4 h 77"/>
                                      <a:gd name="T12" fmla="*/ 8 w 98"/>
                                      <a:gd name="T13" fmla="*/ 5 h 77"/>
                                      <a:gd name="T14" fmla="*/ 9 w 98"/>
                                      <a:gd name="T15" fmla="*/ 6 h 77"/>
                                      <a:gd name="T16" fmla="*/ 8 w 98"/>
                                      <a:gd name="T17" fmla="*/ 7 h 77"/>
                                      <a:gd name="T18" fmla="*/ 6 w 98"/>
                                      <a:gd name="T19" fmla="*/ 6 h 77"/>
                                      <a:gd name="T20" fmla="*/ 6 w 98"/>
                                      <a:gd name="T21" fmla="*/ 6 h 77"/>
                                      <a:gd name="T22" fmla="*/ 6 w 98"/>
                                      <a:gd name="T23" fmla="*/ 6 h 77"/>
                                      <a:gd name="T24" fmla="*/ 6 w 98"/>
                                      <a:gd name="T25" fmla="*/ 6 h 77"/>
                                      <a:gd name="T26" fmla="*/ 6 w 98"/>
                                      <a:gd name="T27" fmla="*/ 5 h 77"/>
                                      <a:gd name="T28" fmla="*/ 5 w 98"/>
                                      <a:gd name="T29" fmla="*/ 5 h 77"/>
                                      <a:gd name="T30" fmla="*/ 5 w 98"/>
                                      <a:gd name="T31" fmla="*/ 5 h 77"/>
                                      <a:gd name="T32" fmla="*/ 5 w 98"/>
                                      <a:gd name="T33" fmla="*/ 5 h 77"/>
                                      <a:gd name="T34" fmla="*/ 5 w 98"/>
                                      <a:gd name="T35" fmla="*/ 5 h 77"/>
                                      <a:gd name="T36" fmla="*/ 3 w 98"/>
                                      <a:gd name="T37" fmla="*/ 4 h 77"/>
                                      <a:gd name="T38" fmla="*/ 3 w 98"/>
                                      <a:gd name="T39" fmla="*/ 4 h 77"/>
                                      <a:gd name="T40" fmla="*/ 4 w 98"/>
                                      <a:gd name="T41" fmla="*/ 3 h 77"/>
                                      <a:gd name="T42" fmla="*/ 2 w 98"/>
                                      <a:gd name="T43" fmla="*/ 2 h 77"/>
                                      <a:gd name="T44" fmla="*/ 2 w 98"/>
                                      <a:gd name="T45" fmla="*/ 2 h 77"/>
                                      <a:gd name="T46" fmla="*/ 2 w 98"/>
                                      <a:gd name="T47" fmla="*/ 2 h 77"/>
                                      <a:gd name="T48" fmla="*/ 2 w 98"/>
                                      <a:gd name="T49" fmla="*/ 2 h 77"/>
                                      <a:gd name="T50" fmla="*/ 2 w 98"/>
                                      <a:gd name="T51" fmla="*/ 2 h 77"/>
                                      <a:gd name="T52" fmla="*/ 2 w 98"/>
                                      <a:gd name="T53" fmla="*/ 2 h 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8"/>
                                      <a:gd name="T82" fmla="*/ 0 h 77"/>
                                      <a:gd name="T83" fmla="*/ 98 w 98"/>
                                      <a:gd name="T84" fmla="*/ 77 h 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8" h="77">
                                        <a:moveTo>
                                          <a:pt x="16" y="15"/>
                                        </a:moveTo>
                                        <a:lnTo>
                                          <a:pt x="16" y="8"/>
                                        </a:lnTo>
                                        <a:lnTo>
                                          <a:pt x="0" y="6"/>
                                        </a:lnTo>
                                        <a:lnTo>
                                          <a:pt x="6" y="0"/>
                                        </a:lnTo>
                                        <a:lnTo>
                                          <a:pt x="53" y="16"/>
                                        </a:lnTo>
                                        <a:lnTo>
                                          <a:pt x="69" y="42"/>
                                        </a:lnTo>
                                        <a:lnTo>
                                          <a:pt x="89" y="55"/>
                                        </a:lnTo>
                                        <a:lnTo>
                                          <a:pt x="98" y="72"/>
                                        </a:lnTo>
                                        <a:lnTo>
                                          <a:pt x="91" y="77"/>
                                        </a:lnTo>
                                        <a:lnTo>
                                          <a:pt x="69" y="68"/>
                                        </a:lnTo>
                                        <a:lnTo>
                                          <a:pt x="71" y="62"/>
                                        </a:lnTo>
                                        <a:lnTo>
                                          <a:pt x="68" y="65"/>
                                        </a:lnTo>
                                        <a:lnTo>
                                          <a:pt x="63" y="62"/>
                                        </a:lnTo>
                                        <a:lnTo>
                                          <a:pt x="66" y="57"/>
                                        </a:lnTo>
                                        <a:lnTo>
                                          <a:pt x="54" y="58"/>
                                        </a:lnTo>
                                        <a:lnTo>
                                          <a:pt x="50" y="55"/>
                                        </a:lnTo>
                                        <a:lnTo>
                                          <a:pt x="55" y="55"/>
                                        </a:lnTo>
                                        <a:lnTo>
                                          <a:pt x="50" y="49"/>
                                        </a:lnTo>
                                        <a:lnTo>
                                          <a:pt x="38" y="45"/>
                                        </a:lnTo>
                                        <a:lnTo>
                                          <a:pt x="36" y="40"/>
                                        </a:lnTo>
                                        <a:lnTo>
                                          <a:pt x="45" y="38"/>
                                        </a:lnTo>
                                        <a:lnTo>
                                          <a:pt x="26" y="32"/>
                                        </a:lnTo>
                                        <a:lnTo>
                                          <a:pt x="21" y="22"/>
                                        </a:lnTo>
                                        <a:lnTo>
                                          <a:pt x="20" y="25"/>
                                        </a:lnTo>
                                        <a:lnTo>
                                          <a:pt x="10" y="24"/>
                                        </a:lnTo>
                                        <a:lnTo>
                                          <a:pt x="9" y="14"/>
                                        </a:lnTo>
                                        <a:lnTo>
                                          <a:pt x="16" y="15"/>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05" name="Freeform 1984"/>
                                  <p:cNvSpPr>
                                    <a:spLocks/>
                                  </p:cNvSpPr>
                                  <p:nvPr/>
                                </p:nvSpPr>
                                <p:spPr bwMode="auto">
                                  <a:xfrm>
                                    <a:off x="661" y="2085"/>
                                    <a:ext cx="13" cy="17"/>
                                  </a:xfrm>
                                  <a:custGeom>
                                    <a:avLst/>
                                    <a:gdLst>
                                      <a:gd name="T0" fmla="*/ 2 w 16"/>
                                      <a:gd name="T1" fmla="*/ 2 h 21"/>
                                      <a:gd name="T2" fmla="*/ 2 w 16"/>
                                      <a:gd name="T3" fmla="*/ 2 h 21"/>
                                      <a:gd name="T4" fmla="*/ 2 w 16"/>
                                      <a:gd name="T5" fmla="*/ 2 h 21"/>
                                      <a:gd name="T6" fmla="*/ 0 w 16"/>
                                      <a:gd name="T7" fmla="*/ 0 h 21"/>
                                      <a:gd name="T8" fmla="*/ 2 w 16"/>
                                      <a:gd name="T9" fmla="*/ 2 h 21"/>
                                      <a:gd name="T10" fmla="*/ 0 60000 65536"/>
                                      <a:gd name="T11" fmla="*/ 0 60000 65536"/>
                                      <a:gd name="T12" fmla="*/ 0 60000 65536"/>
                                      <a:gd name="T13" fmla="*/ 0 60000 65536"/>
                                      <a:gd name="T14" fmla="*/ 0 60000 65536"/>
                                      <a:gd name="T15" fmla="*/ 0 w 16"/>
                                      <a:gd name="T16" fmla="*/ 0 h 21"/>
                                      <a:gd name="T17" fmla="*/ 16 w 16"/>
                                      <a:gd name="T18" fmla="*/ 21 h 21"/>
                                    </a:gdLst>
                                    <a:ahLst/>
                                    <a:cxnLst>
                                      <a:cxn ang="T10">
                                        <a:pos x="T0" y="T1"/>
                                      </a:cxn>
                                      <a:cxn ang="T11">
                                        <a:pos x="T2" y="T3"/>
                                      </a:cxn>
                                      <a:cxn ang="T12">
                                        <a:pos x="T4" y="T5"/>
                                      </a:cxn>
                                      <a:cxn ang="T13">
                                        <a:pos x="T6" y="T7"/>
                                      </a:cxn>
                                      <a:cxn ang="T14">
                                        <a:pos x="T8" y="T9"/>
                                      </a:cxn>
                                    </a:cxnLst>
                                    <a:rect l="T15" t="T16" r="T17" b="T18"/>
                                    <a:pathLst>
                                      <a:path w="16" h="21">
                                        <a:moveTo>
                                          <a:pt x="9" y="6"/>
                                        </a:moveTo>
                                        <a:lnTo>
                                          <a:pt x="16" y="14"/>
                                        </a:lnTo>
                                        <a:lnTo>
                                          <a:pt x="14" y="21"/>
                                        </a:lnTo>
                                        <a:lnTo>
                                          <a:pt x="0" y="0"/>
                                        </a:lnTo>
                                        <a:lnTo>
                                          <a:pt x="9" y="6"/>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06" name="Freeform 1985"/>
                                  <p:cNvSpPr>
                                    <a:spLocks/>
                                  </p:cNvSpPr>
                                  <p:nvPr/>
                                </p:nvSpPr>
                                <p:spPr bwMode="auto">
                                  <a:xfrm>
                                    <a:off x="658" y="2090"/>
                                    <a:ext cx="10" cy="13"/>
                                  </a:xfrm>
                                  <a:custGeom>
                                    <a:avLst/>
                                    <a:gdLst>
                                      <a:gd name="T0" fmla="*/ 0 w 13"/>
                                      <a:gd name="T1" fmla="*/ 0 h 16"/>
                                      <a:gd name="T2" fmla="*/ 2 w 13"/>
                                      <a:gd name="T3" fmla="*/ 2 h 16"/>
                                      <a:gd name="T4" fmla="*/ 2 w 13"/>
                                      <a:gd name="T5" fmla="*/ 2 h 16"/>
                                      <a:gd name="T6" fmla="*/ 0 w 13"/>
                                      <a:gd name="T7" fmla="*/ 0 h 16"/>
                                      <a:gd name="T8" fmla="*/ 0 60000 65536"/>
                                      <a:gd name="T9" fmla="*/ 0 60000 65536"/>
                                      <a:gd name="T10" fmla="*/ 0 60000 65536"/>
                                      <a:gd name="T11" fmla="*/ 0 60000 65536"/>
                                      <a:gd name="T12" fmla="*/ 0 w 13"/>
                                      <a:gd name="T13" fmla="*/ 0 h 16"/>
                                      <a:gd name="T14" fmla="*/ 13 w 13"/>
                                      <a:gd name="T15" fmla="*/ 16 h 16"/>
                                    </a:gdLst>
                                    <a:ahLst/>
                                    <a:cxnLst>
                                      <a:cxn ang="T8">
                                        <a:pos x="T0" y="T1"/>
                                      </a:cxn>
                                      <a:cxn ang="T9">
                                        <a:pos x="T2" y="T3"/>
                                      </a:cxn>
                                      <a:cxn ang="T10">
                                        <a:pos x="T4" y="T5"/>
                                      </a:cxn>
                                      <a:cxn ang="T11">
                                        <a:pos x="T6" y="T7"/>
                                      </a:cxn>
                                    </a:cxnLst>
                                    <a:rect l="T12" t="T13" r="T14" b="T15"/>
                                    <a:pathLst>
                                      <a:path w="13" h="16">
                                        <a:moveTo>
                                          <a:pt x="0" y="0"/>
                                        </a:moveTo>
                                        <a:lnTo>
                                          <a:pt x="10" y="5"/>
                                        </a:lnTo>
                                        <a:lnTo>
                                          <a:pt x="13" y="16"/>
                                        </a:lnTo>
                                        <a:lnTo>
                                          <a:pt x="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07" name="Freeform 1986"/>
                                  <p:cNvSpPr>
                                    <a:spLocks/>
                                  </p:cNvSpPr>
                                  <p:nvPr/>
                                </p:nvSpPr>
                                <p:spPr bwMode="auto">
                                  <a:xfrm>
                                    <a:off x="655" y="2079"/>
                                    <a:ext cx="6" cy="4"/>
                                  </a:xfrm>
                                  <a:custGeom>
                                    <a:avLst/>
                                    <a:gdLst>
                                      <a:gd name="T0" fmla="*/ 0 w 7"/>
                                      <a:gd name="T1" fmla="*/ 1 h 6"/>
                                      <a:gd name="T2" fmla="*/ 3 w 7"/>
                                      <a:gd name="T3" fmla="*/ 0 h 6"/>
                                      <a:gd name="T4" fmla="*/ 3 w 7"/>
                                      <a:gd name="T5" fmla="*/ 1 h 6"/>
                                      <a:gd name="T6" fmla="*/ 0 w 7"/>
                                      <a:gd name="T7" fmla="*/ 1 h 6"/>
                                      <a:gd name="T8" fmla="*/ 0 60000 65536"/>
                                      <a:gd name="T9" fmla="*/ 0 60000 65536"/>
                                      <a:gd name="T10" fmla="*/ 0 60000 65536"/>
                                      <a:gd name="T11" fmla="*/ 0 60000 65536"/>
                                      <a:gd name="T12" fmla="*/ 0 w 7"/>
                                      <a:gd name="T13" fmla="*/ 0 h 6"/>
                                      <a:gd name="T14" fmla="*/ 7 w 7"/>
                                      <a:gd name="T15" fmla="*/ 6 h 6"/>
                                    </a:gdLst>
                                    <a:ahLst/>
                                    <a:cxnLst>
                                      <a:cxn ang="T8">
                                        <a:pos x="T0" y="T1"/>
                                      </a:cxn>
                                      <a:cxn ang="T9">
                                        <a:pos x="T2" y="T3"/>
                                      </a:cxn>
                                      <a:cxn ang="T10">
                                        <a:pos x="T4" y="T5"/>
                                      </a:cxn>
                                      <a:cxn ang="T11">
                                        <a:pos x="T6" y="T7"/>
                                      </a:cxn>
                                    </a:cxnLst>
                                    <a:rect l="T12" t="T13" r="T14" b="T15"/>
                                    <a:pathLst>
                                      <a:path w="7" h="6">
                                        <a:moveTo>
                                          <a:pt x="0" y="4"/>
                                        </a:moveTo>
                                        <a:lnTo>
                                          <a:pt x="4" y="0"/>
                                        </a:lnTo>
                                        <a:lnTo>
                                          <a:pt x="7" y="6"/>
                                        </a:lnTo>
                                        <a:lnTo>
                                          <a:pt x="0" y="4"/>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08" name="Freeform 1987"/>
                                  <p:cNvSpPr>
                                    <a:spLocks/>
                                  </p:cNvSpPr>
                                  <p:nvPr/>
                                </p:nvSpPr>
                                <p:spPr bwMode="auto">
                                  <a:xfrm>
                                    <a:off x="627" y="2101"/>
                                    <a:ext cx="18" cy="29"/>
                                  </a:xfrm>
                                  <a:custGeom>
                                    <a:avLst/>
                                    <a:gdLst>
                                      <a:gd name="T0" fmla="*/ 3 w 21"/>
                                      <a:gd name="T1" fmla="*/ 2 h 35"/>
                                      <a:gd name="T2" fmla="*/ 3 w 21"/>
                                      <a:gd name="T3" fmla="*/ 2 h 35"/>
                                      <a:gd name="T4" fmla="*/ 3 w 21"/>
                                      <a:gd name="T5" fmla="*/ 2 h 35"/>
                                      <a:gd name="T6" fmla="*/ 3 w 21"/>
                                      <a:gd name="T7" fmla="*/ 2 h 35"/>
                                      <a:gd name="T8" fmla="*/ 0 w 21"/>
                                      <a:gd name="T9" fmla="*/ 2 h 35"/>
                                      <a:gd name="T10" fmla="*/ 3 w 21"/>
                                      <a:gd name="T11" fmla="*/ 0 h 35"/>
                                      <a:gd name="T12" fmla="*/ 3 w 21"/>
                                      <a:gd name="T13" fmla="*/ 2 h 35"/>
                                      <a:gd name="T14" fmla="*/ 3 w 21"/>
                                      <a:gd name="T15" fmla="*/ 2 h 35"/>
                                      <a:gd name="T16" fmla="*/ 3 w 21"/>
                                      <a:gd name="T17" fmla="*/ 2 h 35"/>
                                      <a:gd name="T18" fmla="*/ 3 w 21"/>
                                      <a:gd name="T19" fmla="*/ 2 h 35"/>
                                      <a:gd name="T20" fmla="*/ 3 w 21"/>
                                      <a:gd name="T21" fmla="*/ 2 h 35"/>
                                      <a:gd name="T22" fmla="*/ 3 w 21"/>
                                      <a:gd name="T23" fmla="*/ 4 h 35"/>
                                      <a:gd name="T24" fmla="*/ 3 w 21"/>
                                      <a:gd name="T25" fmla="*/ 2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35"/>
                                      <a:gd name="T41" fmla="*/ 21 w 21"/>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35">
                                        <a:moveTo>
                                          <a:pt x="5" y="18"/>
                                        </a:moveTo>
                                        <a:lnTo>
                                          <a:pt x="5" y="9"/>
                                        </a:lnTo>
                                        <a:lnTo>
                                          <a:pt x="4" y="12"/>
                                        </a:lnTo>
                                        <a:lnTo>
                                          <a:pt x="4" y="6"/>
                                        </a:lnTo>
                                        <a:lnTo>
                                          <a:pt x="0" y="6"/>
                                        </a:lnTo>
                                        <a:lnTo>
                                          <a:pt x="10" y="0"/>
                                        </a:lnTo>
                                        <a:lnTo>
                                          <a:pt x="13" y="5"/>
                                        </a:lnTo>
                                        <a:lnTo>
                                          <a:pt x="10" y="6"/>
                                        </a:lnTo>
                                        <a:lnTo>
                                          <a:pt x="14" y="10"/>
                                        </a:lnTo>
                                        <a:lnTo>
                                          <a:pt x="10" y="11"/>
                                        </a:lnTo>
                                        <a:lnTo>
                                          <a:pt x="10" y="18"/>
                                        </a:lnTo>
                                        <a:lnTo>
                                          <a:pt x="21" y="35"/>
                                        </a:lnTo>
                                        <a:lnTo>
                                          <a:pt x="5" y="18"/>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09" name="Freeform 1988"/>
                                  <p:cNvSpPr>
                                    <a:spLocks/>
                                  </p:cNvSpPr>
                                  <p:nvPr/>
                                </p:nvSpPr>
                                <p:spPr bwMode="auto">
                                  <a:xfrm>
                                    <a:off x="616" y="2077"/>
                                    <a:ext cx="22" cy="28"/>
                                  </a:xfrm>
                                  <a:custGeom>
                                    <a:avLst/>
                                    <a:gdLst>
                                      <a:gd name="T0" fmla="*/ 2 w 27"/>
                                      <a:gd name="T1" fmla="*/ 2 h 34"/>
                                      <a:gd name="T2" fmla="*/ 2 w 27"/>
                                      <a:gd name="T3" fmla="*/ 0 h 34"/>
                                      <a:gd name="T4" fmla="*/ 2 w 27"/>
                                      <a:gd name="T5" fmla="*/ 2 h 34"/>
                                      <a:gd name="T6" fmla="*/ 2 w 27"/>
                                      <a:gd name="T7" fmla="*/ 2 h 34"/>
                                      <a:gd name="T8" fmla="*/ 2 w 27"/>
                                      <a:gd name="T9" fmla="*/ 3 h 34"/>
                                      <a:gd name="T10" fmla="*/ 2 w 27"/>
                                      <a:gd name="T11" fmla="*/ 2 h 34"/>
                                      <a:gd name="T12" fmla="*/ 2 w 27"/>
                                      <a:gd name="T13" fmla="*/ 2 h 34"/>
                                      <a:gd name="T14" fmla="*/ 2 w 27"/>
                                      <a:gd name="T15" fmla="*/ 2 h 34"/>
                                      <a:gd name="T16" fmla="*/ 0 w 27"/>
                                      <a:gd name="T17" fmla="*/ 2 h 34"/>
                                      <a:gd name="T18" fmla="*/ 0 w 27"/>
                                      <a:gd name="T19" fmla="*/ 0 h 34"/>
                                      <a:gd name="T20" fmla="*/ 2 w 27"/>
                                      <a:gd name="T21" fmla="*/ 0 h 34"/>
                                      <a:gd name="T22" fmla="*/ 2 w 27"/>
                                      <a:gd name="T23" fmla="*/ 2 h 34"/>
                                      <a:gd name="T24" fmla="*/ 2 w 27"/>
                                      <a:gd name="T25" fmla="*/ 1 h 34"/>
                                      <a:gd name="T26" fmla="*/ 2 w 27"/>
                                      <a:gd name="T27" fmla="*/ 2 h 34"/>
                                      <a:gd name="T28" fmla="*/ 2 w 27"/>
                                      <a:gd name="T29" fmla="*/ 2 h 34"/>
                                      <a:gd name="T30" fmla="*/ 2 w 27"/>
                                      <a:gd name="T31" fmla="*/ 2 h 34"/>
                                      <a:gd name="T32" fmla="*/ 2 w 27"/>
                                      <a:gd name="T33" fmla="*/ 2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34"/>
                                      <a:gd name="T53" fmla="*/ 27 w 27"/>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34">
                                        <a:moveTo>
                                          <a:pt x="22" y="4"/>
                                        </a:moveTo>
                                        <a:lnTo>
                                          <a:pt x="25" y="0"/>
                                        </a:lnTo>
                                        <a:lnTo>
                                          <a:pt x="27" y="5"/>
                                        </a:lnTo>
                                        <a:lnTo>
                                          <a:pt x="24" y="26"/>
                                        </a:lnTo>
                                        <a:lnTo>
                                          <a:pt x="14" y="34"/>
                                        </a:lnTo>
                                        <a:lnTo>
                                          <a:pt x="12" y="26"/>
                                        </a:lnTo>
                                        <a:lnTo>
                                          <a:pt x="14" y="22"/>
                                        </a:lnTo>
                                        <a:lnTo>
                                          <a:pt x="5" y="18"/>
                                        </a:lnTo>
                                        <a:lnTo>
                                          <a:pt x="0" y="6"/>
                                        </a:lnTo>
                                        <a:lnTo>
                                          <a:pt x="0" y="0"/>
                                        </a:lnTo>
                                        <a:lnTo>
                                          <a:pt x="10" y="0"/>
                                        </a:lnTo>
                                        <a:lnTo>
                                          <a:pt x="9" y="6"/>
                                        </a:lnTo>
                                        <a:lnTo>
                                          <a:pt x="15" y="1"/>
                                        </a:lnTo>
                                        <a:lnTo>
                                          <a:pt x="18" y="11"/>
                                        </a:lnTo>
                                        <a:lnTo>
                                          <a:pt x="9" y="16"/>
                                        </a:lnTo>
                                        <a:lnTo>
                                          <a:pt x="15" y="18"/>
                                        </a:lnTo>
                                        <a:lnTo>
                                          <a:pt x="22" y="4"/>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grpSp>
                            <p:grpSp>
                              <p:nvGrpSpPr>
                                <p:cNvPr id="18433" name="Group 1989"/>
                                <p:cNvGrpSpPr>
                                  <a:grpSpLocks/>
                                </p:cNvGrpSpPr>
                                <p:nvPr/>
                              </p:nvGrpSpPr>
                              <p:grpSpPr bwMode="auto">
                                <a:xfrm>
                                  <a:off x="572" y="1060"/>
                                  <a:ext cx="984" cy="589"/>
                                  <a:chOff x="572" y="1060"/>
                                  <a:chExt cx="984" cy="589"/>
                                </a:xfrm>
                                <a:grpFill/>
                              </p:grpSpPr>
                              <p:sp>
                                <p:nvSpPr>
                                  <p:cNvPr id="327611" name="Freeform 1990"/>
                                  <p:cNvSpPr>
                                    <a:spLocks/>
                                  </p:cNvSpPr>
                                  <p:nvPr/>
                                </p:nvSpPr>
                                <p:spPr bwMode="auto">
                                  <a:xfrm>
                                    <a:off x="572" y="1564"/>
                                    <a:ext cx="15" cy="13"/>
                                  </a:xfrm>
                                  <a:custGeom>
                                    <a:avLst/>
                                    <a:gdLst>
                                      <a:gd name="T0" fmla="*/ 0 w 19"/>
                                      <a:gd name="T1" fmla="*/ 0 h 15"/>
                                      <a:gd name="T2" fmla="*/ 2 w 19"/>
                                      <a:gd name="T3" fmla="*/ 3 h 15"/>
                                      <a:gd name="T4" fmla="*/ 2 w 19"/>
                                      <a:gd name="T5" fmla="*/ 3 h 15"/>
                                      <a:gd name="T6" fmla="*/ 0 w 19"/>
                                      <a:gd name="T7" fmla="*/ 0 h 15"/>
                                      <a:gd name="T8" fmla="*/ 0 60000 65536"/>
                                      <a:gd name="T9" fmla="*/ 0 60000 65536"/>
                                      <a:gd name="T10" fmla="*/ 0 60000 65536"/>
                                      <a:gd name="T11" fmla="*/ 0 60000 65536"/>
                                      <a:gd name="T12" fmla="*/ 0 w 19"/>
                                      <a:gd name="T13" fmla="*/ 0 h 15"/>
                                      <a:gd name="T14" fmla="*/ 19 w 19"/>
                                      <a:gd name="T15" fmla="*/ 15 h 15"/>
                                    </a:gdLst>
                                    <a:ahLst/>
                                    <a:cxnLst>
                                      <a:cxn ang="T8">
                                        <a:pos x="T0" y="T1"/>
                                      </a:cxn>
                                      <a:cxn ang="T9">
                                        <a:pos x="T2" y="T3"/>
                                      </a:cxn>
                                      <a:cxn ang="T10">
                                        <a:pos x="T4" y="T5"/>
                                      </a:cxn>
                                      <a:cxn ang="T11">
                                        <a:pos x="T6" y="T7"/>
                                      </a:cxn>
                                    </a:cxnLst>
                                    <a:rect l="T12" t="T13" r="T14" b="T15"/>
                                    <a:pathLst>
                                      <a:path w="19" h="15">
                                        <a:moveTo>
                                          <a:pt x="0" y="0"/>
                                        </a:moveTo>
                                        <a:lnTo>
                                          <a:pt x="4" y="11"/>
                                        </a:lnTo>
                                        <a:lnTo>
                                          <a:pt x="19" y="15"/>
                                        </a:lnTo>
                                        <a:lnTo>
                                          <a:pt x="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12" name="Freeform 1991"/>
                                  <p:cNvSpPr>
                                    <a:spLocks/>
                                  </p:cNvSpPr>
                                  <p:nvPr/>
                                </p:nvSpPr>
                                <p:spPr bwMode="auto">
                                  <a:xfrm>
                                    <a:off x="861" y="1146"/>
                                    <a:ext cx="192" cy="153"/>
                                  </a:xfrm>
                                  <a:custGeom>
                                    <a:avLst/>
                                    <a:gdLst>
                                      <a:gd name="T0" fmla="*/ 12 w 237"/>
                                      <a:gd name="T1" fmla="*/ 2 h 189"/>
                                      <a:gd name="T2" fmla="*/ 15 w 237"/>
                                      <a:gd name="T3" fmla="*/ 2 h 189"/>
                                      <a:gd name="T4" fmla="*/ 15 w 237"/>
                                      <a:gd name="T5" fmla="*/ 2 h 189"/>
                                      <a:gd name="T6" fmla="*/ 15 w 237"/>
                                      <a:gd name="T7" fmla="*/ 5 h 189"/>
                                      <a:gd name="T8" fmla="*/ 15 w 237"/>
                                      <a:gd name="T9" fmla="*/ 6 h 189"/>
                                      <a:gd name="T10" fmla="*/ 17 w 237"/>
                                      <a:gd name="T11" fmla="*/ 7 h 189"/>
                                      <a:gd name="T12" fmla="*/ 19 w 237"/>
                                      <a:gd name="T13" fmla="*/ 6 h 189"/>
                                      <a:gd name="T14" fmla="*/ 18 w 237"/>
                                      <a:gd name="T15" fmla="*/ 11 h 189"/>
                                      <a:gd name="T16" fmla="*/ 14 w 237"/>
                                      <a:gd name="T17" fmla="*/ 12 h 189"/>
                                      <a:gd name="T18" fmla="*/ 14 w 237"/>
                                      <a:gd name="T19" fmla="*/ 11 h 189"/>
                                      <a:gd name="T20" fmla="*/ 5 w 237"/>
                                      <a:gd name="T21" fmla="*/ 15 h 189"/>
                                      <a:gd name="T22" fmla="*/ 5 w 237"/>
                                      <a:gd name="T23" fmla="*/ 12 h 189"/>
                                      <a:gd name="T24" fmla="*/ 10 w 237"/>
                                      <a:gd name="T25" fmla="*/ 12 h 189"/>
                                      <a:gd name="T26" fmla="*/ 8 w 237"/>
                                      <a:gd name="T27" fmla="*/ 10 h 189"/>
                                      <a:gd name="T28" fmla="*/ 7 w 237"/>
                                      <a:gd name="T29" fmla="*/ 11 h 189"/>
                                      <a:gd name="T30" fmla="*/ 5 w 237"/>
                                      <a:gd name="T31" fmla="*/ 11 h 189"/>
                                      <a:gd name="T32" fmla="*/ 6 w 237"/>
                                      <a:gd name="T33" fmla="*/ 10 h 189"/>
                                      <a:gd name="T34" fmla="*/ 5 w 237"/>
                                      <a:gd name="T35" fmla="*/ 9 h 189"/>
                                      <a:gd name="T36" fmla="*/ 5 w 237"/>
                                      <a:gd name="T37" fmla="*/ 10 h 189"/>
                                      <a:gd name="T38" fmla="*/ 4 w 237"/>
                                      <a:gd name="T39" fmla="*/ 12 h 189"/>
                                      <a:gd name="T40" fmla="*/ 3 w 237"/>
                                      <a:gd name="T41" fmla="*/ 12 h 189"/>
                                      <a:gd name="T42" fmla="*/ 2 w 237"/>
                                      <a:gd name="T43" fmla="*/ 10 h 189"/>
                                      <a:gd name="T44" fmla="*/ 2 w 237"/>
                                      <a:gd name="T45" fmla="*/ 9 h 189"/>
                                      <a:gd name="T46" fmla="*/ 4 w 237"/>
                                      <a:gd name="T47" fmla="*/ 7 h 189"/>
                                      <a:gd name="T48" fmla="*/ 2 w 237"/>
                                      <a:gd name="T49" fmla="*/ 7 h 189"/>
                                      <a:gd name="T50" fmla="*/ 2 w 237"/>
                                      <a:gd name="T51" fmla="*/ 6 h 189"/>
                                      <a:gd name="T52" fmla="*/ 4 w 237"/>
                                      <a:gd name="T53" fmla="*/ 4 h 189"/>
                                      <a:gd name="T54" fmla="*/ 4 w 237"/>
                                      <a:gd name="T55" fmla="*/ 2 h 189"/>
                                      <a:gd name="T56" fmla="*/ 5 w 237"/>
                                      <a:gd name="T57" fmla="*/ 4 h 189"/>
                                      <a:gd name="T58" fmla="*/ 9 w 237"/>
                                      <a:gd name="T59" fmla="*/ 6 h 189"/>
                                      <a:gd name="T60" fmla="*/ 10 w 237"/>
                                      <a:gd name="T61" fmla="*/ 6 h 189"/>
                                      <a:gd name="T62" fmla="*/ 14 w 237"/>
                                      <a:gd name="T63" fmla="*/ 8 h 189"/>
                                      <a:gd name="T64" fmla="*/ 12 w 237"/>
                                      <a:gd name="T65" fmla="*/ 6 h 189"/>
                                      <a:gd name="T66" fmla="*/ 11 w 237"/>
                                      <a:gd name="T67" fmla="*/ 3 h 189"/>
                                      <a:gd name="T68" fmla="*/ 12 w 237"/>
                                      <a:gd name="T69" fmla="*/ 2 h 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7"/>
                                      <a:gd name="T106" fmla="*/ 0 h 189"/>
                                      <a:gd name="T107" fmla="*/ 237 w 237"/>
                                      <a:gd name="T108" fmla="*/ 189 h 1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7" h="189">
                                        <a:moveTo>
                                          <a:pt x="148" y="29"/>
                                        </a:moveTo>
                                        <a:lnTo>
                                          <a:pt x="162" y="4"/>
                                        </a:lnTo>
                                        <a:lnTo>
                                          <a:pt x="173" y="0"/>
                                        </a:lnTo>
                                        <a:lnTo>
                                          <a:pt x="177" y="10"/>
                                        </a:lnTo>
                                        <a:lnTo>
                                          <a:pt x="174" y="16"/>
                                        </a:lnTo>
                                        <a:lnTo>
                                          <a:pt x="176" y="33"/>
                                        </a:lnTo>
                                        <a:lnTo>
                                          <a:pt x="186" y="45"/>
                                        </a:lnTo>
                                        <a:lnTo>
                                          <a:pt x="176" y="64"/>
                                        </a:lnTo>
                                        <a:lnTo>
                                          <a:pt x="196" y="69"/>
                                        </a:lnTo>
                                        <a:lnTo>
                                          <a:pt x="188" y="85"/>
                                        </a:lnTo>
                                        <a:lnTo>
                                          <a:pt x="205" y="77"/>
                                        </a:lnTo>
                                        <a:lnTo>
                                          <a:pt x="210" y="94"/>
                                        </a:lnTo>
                                        <a:lnTo>
                                          <a:pt x="214" y="65"/>
                                        </a:lnTo>
                                        <a:lnTo>
                                          <a:pt x="233" y="75"/>
                                        </a:lnTo>
                                        <a:lnTo>
                                          <a:pt x="237" y="99"/>
                                        </a:lnTo>
                                        <a:lnTo>
                                          <a:pt x="225" y="143"/>
                                        </a:lnTo>
                                        <a:lnTo>
                                          <a:pt x="180" y="151"/>
                                        </a:lnTo>
                                        <a:lnTo>
                                          <a:pt x="173" y="148"/>
                                        </a:lnTo>
                                        <a:lnTo>
                                          <a:pt x="176" y="144"/>
                                        </a:lnTo>
                                        <a:lnTo>
                                          <a:pt x="174" y="137"/>
                                        </a:lnTo>
                                        <a:lnTo>
                                          <a:pt x="98" y="189"/>
                                        </a:lnTo>
                                        <a:lnTo>
                                          <a:pt x="70" y="181"/>
                                        </a:lnTo>
                                        <a:lnTo>
                                          <a:pt x="62" y="171"/>
                                        </a:lnTo>
                                        <a:lnTo>
                                          <a:pt x="63" y="164"/>
                                        </a:lnTo>
                                        <a:lnTo>
                                          <a:pt x="89" y="146"/>
                                        </a:lnTo>
                                        <a:lnTo>
                                          <a:pt x="116" y="148"/>
                                        </a:lnTo>
                                        <a:lnTo>
                                          <a:pt x="129" y="124"/>
                                        </a:lnTo>
                                        <a:lnTo>
                                          <a:pt x="104" y="134"/>
                                        </a:lnTo>
                                        <a:lnTo>
                                          <a:pt x="96" y="126"/>
                                        </a:lnTo>
                                        <a:lnTo>
                                          <a:pt x="93" y="137"/>
                                        </a:lnTo>
                                        <a:lnTo>
                                          <a:pt x="73" y="144"/>
                                        </a:lnTo>
                                        <a:lnTo>
                                          <a:pt x="70" y="140"/>
                                        </a:lnTo>
                                        <a:lnTo>
                                          <a:pt x="76" y="132"/>
                                        </a:lnTo>
                                        <a:lnTo>
                                          <a:pt x="74" y="121"/>
                                        </a:lnTo>
                                        <a:lnTo>
                                          <a:pt x="83" y="113"/>
                                        </a:lnTo>
                                        <a:lnTo>
                                          <a:pt x="70" y="115"/>
                                        </a:lnTo>
                                        <a:lnTo>
                                          <a:pt x="67" y="128"/>
                                        </a:lnTo>
                                        <a:lnTo>
                                          <a:pt x="60" y="123"/>
                                        </a:lnTo>
                                        <a:lnTo>
                                          <a:pt x="62" y="140"/>
                                        </a:lnTo>
                                        <a:lnTo>
                                          <a:pt x="55" y="147"/>
                                        </a:lnTo>
                                        <a:lnTo>
                                          <a:pt x="40" y="137"/>
                                        </a:lnTo>
                                        <a:lnTo>
                                          <a:pt x="40" y="148"/>
                                        </a:lnTo>
                                        <a:lnTo>
                                          <a:pt x="28" y="141"/>
                                        </a:lnTo>
                                        <a:lnTo>
                                          <a:pt x="26" y="131"/>
                                        </a:lnTo>
                                        <a:lnTo>
                                          <a:pt x="0" y="127"/>
                                        </a:lnTo>
                                        <a:lnTo>
                                          <a:pt x="8" y="111"/>
                                        </a:lnTo>
                                        <a:lnTo>
                                          <a:pt x="30" y="109"/>
                                        </a:lnTo>
                                        <a:lnTo>
                                          <a:pt x="49" y="92"/>
                                        </a:lnTo>
                                        <a:lnTo>
                                          <a:pt x="21" y="105"/>
                                        </a:lnTo>
                                        <a:lnTo>
                                          <a:pt x="8" y="95"/>
                                        </a:lnTo>
                                        <a:lnTo>
                                          <a:pt x="57" y="74"/>
                                        </a:lnTo>
                                        <a:lnTo>
                                          <a:pt x="16" y="79"/>
                                        </a:lnTo>
                                        <a:lnTo>
                                          <a:pt x="21" y="56"/>
                                        </a:lnTo>
                                        <a:lnTo>
                                          <a:pt x="57" y="55"/>
                                        </a:lnTo>
                                        <a:lnTo>
                                          <a:pt x="33" y="45"/>
                                        </a:lnTo>
                                        <a:lnTo>
                                          <a:pt x="51" y="28"/>
                                        </a:lnTo>
                                        <a:lnTo>
                                          <a:pt x="67" y="34"/>
                                        </a:lnTo>
                                        <a:lnTo>
                                          <a:pt x="67" y="53"/>
                                        </a:lnTo>
                                        <a:lnTo>
                                          <a:pt x="99" y="54"/>
                                        </a:lnTo>
                                        <a:lnTo>
                                          <a:pt x="113" y="74"/>
                                        </a:lnTo>
                                        <a:lnTo>
                                          <a:pt x="106" y="83"/>
                                        </a:lnTo>
                                        <a:lnTo>
                                          <a:pt x="118" y="81"/>
                                        </a:lnTo>
                                        <a:lnTo>
                                          <a:pt x="123" y="105"/>
                                        </a:lnTo>
                                        <a:lnTo>
                                          <a:pt x="169" y="107"/>
                                        </a:lnTo>
                                        <a:lnTo>
                                          <a:pt x="171" y="93"/>
                                        </a:lnTo>
                                        <a:lnTo>
                                          <a:pt x="149" y="77"/>
                                        </a:lnTo>
                                        <a:lnTo>
                                          <a:pt x="163" y="68"/>
                                        </a:lnTo>
                                        <a:lnTo>
                                          <a:pt x="142" y="43"/>
                                        </a:lnTo>
                                        <a:lnTo>
                                          <a:pt x="139" y="33"/>
                                        </a:lnTo>
                                        <a:lnTo>
                                          <a:pt x="148" y="29"/>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13" name="Freeform 1992"/>
                                  <p:cNvSpPr>
                                    <a:spLocks/>
                                  </p:cNvSpPr>
                                  <p:nvPr/>
                                </p:nvSpPr>
                                <p:spPr bwMode="auto">
                                  <a:xfrm>
                                    <a:off x="1186" y="1133"/>
                                    <a:ext cx="272" cy="166"/>
                                  </a:xfrm>
                                  <a:custGeom>
                                    <a:avLst/>
                                    <a:gdLst>
                                      <a:gd name="T0" fmla="*/ 2 w 334"/>
                                      <a:gd name="T1" fmla="*/ 0 h 205"/>
                                      <a:gd name="T2" fmla="*/ 2 w 334"/>
                                      <a:gd name="T3" fmla="*/ 2 h 205"/>
                                      <a:gd name="T4" fmla="*/ 3 w 334"/>
                                      <a:gd name="T5" fmla="*/ 5 h 205"/>
                                      <a:gd name="T6" fmla="*/ 8 w 334"/>
                                      <a:gd name="T7" fmla="*/ 10 h 205"/>
                                      <a:gd name="T8" fmla="*/ 7 w 334"/>
                                      <a:gd name="T9" fmla="*/ 12 h 205"/>
                                      <a:gd name="T10" fmla="*/ 7 w 334"/>
                                      <a:gd name="T11" fmla="*/ 12 h 205"/>
                                      <a:gd name="T12" fmla="*/ 9 w 334"/>
                                      <a:gd name="T13" fmla="*/ 15 h 205"/>
                                      <a:gd name="T14" fmla="*/ 9 w 334"/>
                                      <a:gd name="T15" fmla="*/ 15 h 205"/>
                                      <a:gd name="T16" fmla="*/ 10 w 334"/>
                                      <a:gd name="T17" fmla="*/ 15 h 205"/>
                                      <a:gd name="T18" fmla="*/ 13 w 334"/>
                                      <a:gd name="T19" fmla="*/ 15 h 205"/>
                                      <a:gd name="T20" fmla="*/ 13 w 334"/>
                                      <a:gd name="T21" fmla="*/ 15 h 205"/>
                                      <a:gd name="T22" fmla="*/ 13 w 334"/>
                                      <a:gd name="T23" fmla="*/ 14 h 205"/>
                                      <a:gd name="T24" fmla="*/ 13 w 334"/>
                                      <a:gd name="T25" fmla="*/ 15 h 205"/>
                                      <a:gd name="T26" fmla="*/ 19 w 334"/>
                                      <a:gd name="T27" fmla="*/ 15 h 205"/>
                                      <a:gd name="T28" fmla="*/ 20 w 334"/>
                                      <a:gd name="T29" fmla="*/ 15 h 205"/>
                                      <a:gd name="T30" fmla="*/ 20 w 334"/>
                                      <a:gd name="T31" fmla="*/ 15 h 205"/>
                                      <a:gd name="T32" fmla="*/ 23 w 334"/>
                                      <a:gd name="T33" fmla="*/ 15 h 205"/>
                                      <a:gd name="T34" fmla="*/ 23 w 334"/>
                                      <a:gd name="T35" fmla="*/ 14 h 205"/>
                                      <a:gd name="T36" fmla="*/ 24 w 334"/>
                                      <a:gd name="T37" fmla="*/ 15 h 205"/>
                                      <a:gd name="T38" fmla="*/ 28 w 334"/>
                                      <a:gd name="T39" fmla="*/ 15 h 205"/>
                                      <a:gd name="T40" fmla="*/ 29 w 334"/>
                                      <a:gd name="T41" fmla="*/ 11 h 205"/>
                                      <a:gd name="T42" fmla="*/ 24 w 334"/>
                                      <a:gd name="T43" fmla="*/ 8 h 205"/>
                                      <a:gd name="T44" fmla="*/ 19 w 334"/>
                                      <a:gd name="T45" fmla="*/ 11 h 205"/>
                                      <a:gd name="T46" fmla="*/ 17 w 334"/>
                                      <a:gd name="T47" fmla="*/ 10 h 205"/>
                                      <a:gd name="T48" fmla="*/ 15 w 334"/>
                                      <a:gd name="T49" fmla="*/ 10 h 205"/>
                                      <a:gd name="T50" fmla="*/ 14 w 334"/>
                                      <a:gd name="T51" fmla="*/ 10 h 205"/>
                                      <a:gd name="T52" fmla="*/ 13 w 334"/>
                                      <a:gd name="T53" fmla="*/ 11 h 205"/>
                                      <a:gd name="T54" fmla="*/ 12 w 334"/>
                                      <a:gd name="T55" fmla="*/ 10 h 205"/>
                                      <a:gd name="T56" fmla="*/ 12 w 334"/>
                                      <a:gd name="T57" fmla="*/ 8 h 205"/>
                                      <a:gd name="T58" fmla="*/ 9 w 334"/>
                                      <a:gd name="T59" fmla="*/ 8 h 205"/>
                                      <a:gd name="T60" fmla="*/ 9 w 334"/>
                                      <a:gd name="T61" fmla="*/ 7 h 205"/>
                                      <a:gd name="T62" fmla="*/ 9 w 334"/>
                                      <a:gd name="T63" fmla="*/ 6 h 205"/>
                                      <a:gd name="T64" fmla="*/ 13 w 334"/>
                                      <a:gd name="T65" fmla="*/ 5 h 205"/>
                                      <a:gd name="T66" fmla="*/ 11 w 334"/>
                                      <a:gd name="T67" fmla="*/ 4 h 205"/>
                                      <a:gd name="T68" fmla="*/ 6 w 334"/>
                                      <a:gd name="T69" fmla="*/ 4 h 205"/>
                                      <a:gd name="T70" fmla="*/ 3 w 334"/>
                                      <a:gd name="T71" fmla="*/ 1 h 20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34"/>
                                      <a:gd name="T109" fmla="*/ 0 h 205"/>
                                      <a:gd name="T110" fmla="*/ 334 w 334"/>
                                      <a:gd name="T111" fmla="*/ 205 h 20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34" h="205">
                                        <a:moveTo>
                                          <a:pt x="39" y="1"/>
                                        </a:moveTo>
                                        <a:lnTo>
                                          <a:pt x="10" y="0"/>
                                        </a:lnTo>
                                        <a:lnTo>
                                          <a:pt x="1" y="10"/>
                                        </a:lnTo>
                                        <a:lnTo>
                                          <a:pt x="13" y="23"/>
                                        </a:lnTo>
                                        <a:lnTo>
                                          <a:pt x="0" y="26"/>
                                        </a:lnTo>
                                        <a:lnTo>
                                          <a:pt x="39" y="70"/>
                                        </a:lnTo>
                                        <a:lnTo>
                                          <a:pt x="72" y="60"/>
                                        </a:lnTo>
                                        <a:lnTo>
                                          <a:pt x="94" y="120"/>
                                        </a:lnTo>
                                        <a:lnTo>
                                          <a:pt x="85" y="137"/>
                                        </a:lnTo>
                                        <a:lnTo>
                                          <a:pt x="84" y="150"/>
                                        </a:lnTo>
                                        <a:lnTo>
                                          <a:pt x="99" y="158"/>
                                        </a:lnTo>
                                        <a:lnTo>
                                          <a:pt x="90" y="166"/>
                                        </a:lnTo>
                                        <a:lnTo>
                                          <a:pt x="91" y="179"/>
                                        </a:lnTo>
                                        <a:lnTo>
                                          <a:pt x="102" y="193"/>
                                        </a:lnTo>
                                        <a:lnTo>
                                          <a:pt x="117" y="178"/>
                                        </a:lnTo>
                                        <a:lnTo>
                                          <a:pt x="111" y="186"/>
                                        </a:lnTo>
                                        <a:lnTo>
                                          <a:pt x="118" y="194"/>
                                        </a:lnTo>
                                        <a:lnTo>
                                          <a:pt x="118" y="184"/>
                                        </a:lnTo>
                                        <a:lnTo>
                                          <a:pt x="140" y="201"/>
                                        </a:lnTo>
                                        <a:lnTo>
                                          <a:pt x="147" y="193"/>
                                        </a:lnTo>
                                        <a:lnTo>
                                          <a:pt x="143" y="183"/>
                                        </a:lnTo>
                                        <a:lnTo>
                                          <a:pt x="153" y="190"/>
                                        </a:lnTo>
                                        <a:lnTo>
                                          <a:pt x="157" y="178"/>
                                        </a:lnTo>
                                        <a:lnTo>
                                          <a:pt x="158" y="179"/>
                                        </a:lnTo>
                                        <a:lnTo>
                                          <a:pt x="161" y="182"/>
                                        </a:lnTo>
                                        <a:lnTo>
                                          <a:pt x="160" y="202"/>
                                        </a:lnTo>
                                        <a:lnTo>
                                          <a:pt x="165" y="203"/>
                                        </a:lnTo>
                                        <a:lnTo>
                                          <a:pt x="219" y="198"/>
                                        </a:lnTo>
                                        <a:lnTo>
                                          <a:pt x="219" y="190"/>
                                        </a:lnTo>
                                        <a:lnTo>
                                          <a:pt x="226" y="202"/>
                                        </a:lnTo>
                                        <a:lnTo>
                                          <a:pt x="229" y="188"/>
                                        </a:lnTo>
                                        <a:lnTo>
                                          <a:pt x="232" y="199"/>
                                        </a:lnTo>
                                        <a:lnTo>
                                          <a:pt x="258" y="197"/>
                                        </a:lnTo>
                                        <a:lnTo>
                                          <a:pt x="265" y="184"/>
                                        </a:lnTo>
                                        <a:lnTo>
                                          <a:pt x="257" y="172"/>
                                        </a:lnTo>
                                        <a:lnTo>
                                          <a:pt x="267" y="179"/>
                                        </a:lnTo>
                                        <a:lnTo>
                                          <a:pt x="268" y="194"/>
                                        </a:lnTo>
                                        <a:lnTo>
                                          <a:pt x="275" y="201"/>
                                        </a:lnTo>
                                        <a:lnTo>
                                          <a:pt x="291" y="205"/>
                                        </a:lnTo>
                                        <a:lnTo>
                                          <a:pt x="325" y="194"/>
                                        </a:lnTo>
                                        <a:lnTo>
                                          <a:pt x="317" y="160"/>
                                        </a:lnTo>
                                        <a:lnTo>
                                          <a:pt x="334" y="142"/>
                                        </a:lnTo>
                                        <a:lnTo>
                                          <a:pt x="331" y="124"/>
                                        </a:lnTo>
                                        <a:lnTo>
                                          <a:pt x="281" y="98"/>
                                        </a:lnTo>
                                        <a:lnTo>
                                          <a:pt x="207" y="127"/>
                                        </a:lnTo>
                                        <a:lnTo>
                                          <a:pt x="218" y="137"/>
                                        </a:lnTo>
                                        <a:lnTo>
                                          <a:pt x="196" y="140"/>
                                        </a:lnTo>
                                        <a:lnTo>
                                          <a:pt x="200" y="135"/>
                                        </a:lnTo>
                                        <a:lnTo>
                                          <a:pt x="180" y="120"/>
                                        </a:lnTo>
                                        <a:lnTo>
                                          <a:pt x="177" y="133"/>
                                        </a:lnTo>
                                        <a:lnTo>
                                          <a:pt x="173" y="123"/>
                                        </a:lnTo>
                                        <a:lnTo>
                                          <a:pt x="165" y="131"/>
                                        </a:lnTo>
                                        <a:lnTo>
                                          <a:pt x="158" y="115"/>
                                        </a:lnTo>
                                        <a:lnTo>
                                          <a:pt x="153" y="137"/>
                                        </a:lnTo>
                                        <a:lnTo>
                                          <a:pt x="137" y="124"/>
                                        </a:lnTo>
                                        <a:lnTo>
                                          <a:pt x="145" y="119"/>
                                        </a:lnTo>
                                        <a:lnTo>
                                          <a:pt x="148" y="108"/>
                                        </a:lnTo>
                                        <a:lnTo>
                                          <a:pt x="144" y="103"/>
                                        </a:lnTo>
                                        <a:lnTo>
                                          <a:pt x="117" y="93"/>
                                        </a:lnTo>
                                        <a:lnTo>
                                          <a:pt x="109" y="107"/>
                                        </a:lnTo>
                                        <a:lnTo>
                                          <a:pt x="111" y="94"/>
                                        </a:lnTo>
                                        <a:lnTo>
                                          <a:pt x="110" y="91"/>
                                        </a:lnTo>
                                        <a:lnTo>
                                          <a:pt x="125" y="88"/>
                                        </a:lnTo>
                                        <a:lnTo>
                                          <a:pt x="102" y="78"/>
                                        </a:lnTo>
                                        <a:lnTo>
                                          <a:pt x="141" y="80"/>
                                        </a:lnTo>
                                        <a:lnTo>
                                          <a:pt x="148" y="64"/>
                                        </a:lnTo>
                                        <a:lnTo>
                                          <a:pt x="105" y="51"/>
                                        </a:lnTo>
                                        <a:lnTo>
                                          <a:pt x="125" y="50"/>
                                        </a:lnTo>
                                        <a:lnTo>
                                          <a:pt x="104" y="29"/>
                                        </a:lnTo>
                                        <a:lnTo>
                                          <a:pt x="62" y="54"/>
                                        </a:lnTo>
                                        <a:lnTo>
                                          <a:pt x="68" y="21"/>
                                        </a:lnTo>
                                        <a:lnTo>
                                          <a:pt x="39" y="1"/>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14" name="Freeform 1993"/>
                                  <p:cNvSpPr>
                                    <a:spLocks/>
                                  </p:cNvSpPr>
                                  <p:nvPr/>
                                </p:nvSpPr>
                                <p:spPr bwMode="auto">
                                  <a:xfrm>
                                    <a:off x="778" y="1097"/>
                                    <a:ext cx="115" cy="117"/>
                                  </a:xfrm>
                                  <a:custGeom>
                                    <a:avLst/>
                                    <a:gdLst>
                                      <a:gd name="T0" fmla="*/ 4 w 142"/>
                                      <a:gd name="T1" fmla="*/ 4 h 144"/>
                                      <a:gd name="T2" fmla="*/ 6 w 142"/>
                                      <a:gd name="T3" fmla="*/ 2 h 144"/>
                                      <a:gd name="T4" fmla="*/ 9 w 142"/>
                                      <a:gd name="T5" fmla="*/ 2 h 144"/>
                                      <a:gd name="T6" fmla="*/ 9 w 142"/>
                                      <a:gd name="T7" fmla="*/ 2 h 144"/>
                                      <a:gd name="T8" fmla="*/ 8 w 142"/>
                                      <a:gd name="T9" fmla="*/ 2 h 144"/>
                                      <a:gd name="T10" fmla="*/ 10 w 142"/>
                                      <a:gd name="T11" fmla="*/ 0 h 144"/>
                                      <a:gd name="T12" fmla="*/ 11 w 142"/>
                                      <a:gd name="T13" fmla="*/ 2 h 144"/>
                                      <a:gd name="T14" fmla="*/ 10 w 142"/>
                                      <a:gd name="T15" fmla="*/ 3 h 144"/>
                                      <a:gd name="T16" fmla="*/ 10 w 142"/>
                                      <a:gd name="T17" fmla="*/ 5 h 144"/>
                                      <a:gd name="T18" fmla="*/ 10 w 142"/>
                                      <a:gd name="T19" fmla="*/ 5 h 144"/>
                                      <a:gd name="T20" fmla="*/ 10 w 142"/>
                                      <a:gd name="T21" fmla="*/ 6 h 144"/>
                                      <a:gd name="T22" fmla="*/ 9 w 142"/>
                                      <a:gd name="T23" fmla="*/ 7 h 144"/>
                                      <a:gd name="T24" fmla="*/ 9 w 142"/>
                                      <a:gd name="T25" fmla="*/ 8 h 144"/>
                                      <a:gd name="T26" fmla="*/ 7 w 142"/>
                                      <a:gd name="T27" fmla="*/ 8 h 144"/>
                                      <a:gd name="T28" fmla="*/ 8 w 142"/>
                                      <a:gd name="T29" fmla="*/ 6 h 144"/>
                                      <a:gd name="T30" fmla="*/ 7 w 142"/>
                                      <a:gd name="T31" fmla="*/ 6 h 144"/>
                                      <a:gd name="T32" fmla="*/ 6 w 142"/>
                                      <a:gd name="T33" fmla="*/ 6 h 144"/>
                                      <a:gd name="T34" fmla="*/ 6 w 142"/>
                                      <a:gd name="T35" fmla="*/ 7 h 144"/>
                                      <a:gd name="T36" fmla="*/ 6 w 142"/>
                                      <a:gd name="T37" fmla="*/ 7 h 144"/>
                                      <a:gd name="T38" fmla="*/ 6 w 142"/>
                                      <a:gd name="T39" fmla="*/ 8 h 144"/>
                                      <a:gd name="T40" fmla="*/ 6 w 142"/>
                                      <a:gd name="T41" fmla="*/ 10 h 144"/>
                                      <a:gd name="T42" fmla="*/ 5 w 142"/>
                                      <a:gd name="T43" fmla="*/ 8 h 144"/>
                                      <a:gd name="T44" fmla="*/ 5 w 142"/>
                                      <a:gd name="T45" fmla="*/ 10 h 144"/>
                                      <a:gd name="T46" fmla="*/ 5 w 142"/>
                                      <a:gd name="T47" fmla="*/ 10 h 144"/>
                                      <a:gd name="T48" fmla="*/ 5 w 142"/>
                                      <a:gd name="T49" fmla="*/ 11 h 144"/>
                                      <a:gd name="T50" fmla="*/ 4 w 142"/>
                                      <a:gd name="T51" fmla="*/ 12 h 144"/>
                                      <a:gd name="T52" fmla="*/ 3 w 142"/>
                                      <a:gd name="T53" fmla="*/ 10 h 144"/>
                                      <a:gd name="T54" fmla="*/ 2 w 142"/>
                                      <a:gd name="T55" fmla="*/ 11 h 144"/>
                                      <a:gd name="T56" fmla="*/ 2 w 142"/>
                                      <a:gd name="T57" fmla="*/ 10 h 144"/>
                                      <a:gd name="T58" fmla="*/ 2 w 142"/>
                                      <a:gd name="T59" fmla="*/ 11 h 144"/>
                                      <a:gd name="T60" fmla="*/ 2 w 142"/>
                                      <a:gd name="T61" fmla="*/ 10 h 144"/>
                                      <a:gd name="T62" fmla="*/ 2 w 142"/>
                                      <a:gd name="T63" fmla="*/ 10 h 144"/>
                                      <a:gd name="T64" fmla="*/ 0 w 142"/>
                                      <a:gd name="T65" fmla="*/ 10 h 144"/>
                                      <a:gd name="T66" fmla="*/ 2 w 142"/>
                                      <a:gd name="T67" fmla="*/ 8 h 144"/>
                                      <a:gd name="T68" fmla="*/ 2 w 142"/>
                                      <a:gd name="T69" fmla="*/ 8 h 144"/>
                                      <a:gd name="T70" fmla="*/ 2 w 142"/>
                                      <a:gd name="T71" fmla="*/ 6 h 144"/>
                                      <a:gd name="T72" fmla="*/ 4 w 142"/>
                                      <a:gd name="T73" fmla="*/ 6 h 144"/>
                                      <a:gd name="T74" fmla="*/ 4 w 142"/>
                                      <a:gd name="T75" fmla="*/ 5 h 144"/>
                                      <a:gd name="T76" fmla="*/ 4 w 142"/>
                                      <a:gd name="T77" fmla="*/ 4 h 1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2"/>
                                      <a:gd name="T118" fmla="*/ 0 h 144"/>
                                      <a:gd name="T119" fmla="*/ 142 w 142"/>
                                      <a:gd name="T120" fmla="*/ 144 h 14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2" h="144">
                                        <a:moveTo>
                                          <a:pt x="54" y="46"/>
                                        </a:moveTo>
                                        <a:lnTo>
                                          <a:pt x="79" y="16"/>
                                        </a:lnTo>
                                        <a:lnTo>
                                          <a:pt x="113" y="20"/>
                                        </a:lnTo>
                                        <a:lnTo>
                                          <a:pt x="116" y="15"/>
                                        </a:lnTo>
                                        <a:lnTo>
                                          <a:pt x="108" y="8"/>
                                        </a:lnTo>
                                        <a:lnTo>
                                          <a:pt x="122" y="0"/>
                                        </a:lnTo>
                                        <a:lnTo>
                                          <a:pt x="142" y="23"/>
                                        </a:lnTo>
                                        <a:lnTo>
                                          <a:pt x="125" y="34"/>
                                        </a:lnTo>
                                        <a:lnTo>
                                          <a:pt x="133" y="51"/>
                                        </a:lnTo>
                                        <a:lnTo>
                                          <a:pt x="125" y="56"/>
                                        </a:lnTo>
                                        <a:lnTo>
                                          <a:pt x="133" y="73"/>
                                        </a:lnTo>
                                        <a:lnTo>
                                          <a:pt x="112" y="85"/>
                                        </a:lnTo>
                                        <a:lnTo>
                                          <a:pt x="111" y="106"/>
                                        </a:lnTo>
                                        <a:lnTo>
                                          <a:pt x="94" y="94"/>
                                        </a:lnTo>
                                        <a:lnTo>
                                          <a:pt x="99" y="64"/>
                                        </a:lnTo>
                                        <a:lnTo>
                                          <a:pt x="88" y="66"/>
                                        </a:lnTo>
                                        <a:lnTo>
                                          <a:pt x="84" y="74"/>
                                        </a:lnTo>
                                        <a:lnTo>
                                          <a:pt x="87" y="85"/>
                                        </a:lnTo>
                                        <a:lnTo>
                                          <a:pt x="76" y="90"/>
                                        </a:lnTo>
                                        <a:lnTo>
                                          <a:pt x="83" y="103"/>
                                        </a:lnTo>
                                        <a:lnTo>
                                          <a:pt x="76" y="120"/>
                                        </a:lnTo>
                                        <a:lnTo>
                                          <a:pt x="62" y="102"/>
                                        </a:lnTo>
                                        <a:lnTo>
                                          <a:pt x="64" y="119"/>
                                        </a:lnTo>
                                        <a:lnTo>
                                          <a:pt x="58" y="123"/>
                                        </a:lnTo>
                                        <a:lnTo>
                                          <a:pt x="64" y="132"/>
                                        </a:lnTo>
                                        <a:lnTo>
                                          <a:pt x="50" y="144"/>
                                        </a:lnTo>
                                        <a:lnTo>
                                          <a:pt x="42" y="113"/>
                                        </a:lnTo>
                                        <a:lnTo>
                                          <a:pt x="33" y="134"/>
                                        </a:lnTo>
                                        <a:lnTo>
                                          <a:pt x="20" y="118"/>
                                        </a:lnTo>
                                        <a:lnTo>
                                          <a:pt x="8" y="134"/>
                                        </a:lnTo>
                                        <a:lnTo>
                                          <a:pt x="4" y="131"/>
                                        </a:lnTo>
                                        <a:lnTo>
                                          <a:pt x="9" y="116"/>
                                        </a:lnTo>
                                        <a:lnTo>
                                          <a:pt x="0" y="115"/>
                                        </a:lnTo>
                                        <a:lnTo>
                                          <a:pt x="10" y="95"/>
                                        </a:lnTo>
                                        <a:lnTo>
                                          <a:pt x="25" y="95"/>
                                        </a:lnTo>
                                        <a:lnTo>
                                          <a:pt x="33" y="73"/>
                                        </a:lnTo>
                                        <a:lnTo>
                                          <a:pt x="52" y="61"/>
                                        </a:lnTo>
                                        <a:lnTo>
                                          <a:pt x="50" y="60"/>
                                        </a:lnTo>
                                        <a:lnTo>
                                          <a:pt x="54" y="46"/>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15" name="Freeform 1994"/>
                                  <p:cNvSpPr>
                                    <a:spLocks/>
                                  </p:cNvSpPr>
                                  <p:nvPr/>
                                </p:nvSpPr>
                                <p:spPr bwMode="auto">
                                  <a:xfrm>
                                    <a:off x="1100" y="1157"/>
                                    <a:ext cx="79" cy="106"/>
                                  </a:xfrm>
                                  <a:custGeom>
                                    <a:avLst/>
                                    <a:gdLst>
                                      <a:gd name="T0" fmla="*/ 8 w 97"/>
                                      <a:gd name="T1" fmla="*/ 5 h 130"/>
                                      <a:gd name="T2" fmla="*/ 8 w 97"/>
                                      <a:gd name="T3" fmla="*/ 2 h 130"/>
                                      <a:gd name="T4" fmla="*/ 7 w 97"/>
                                      <a:gd name="T5" fmla="*/ 0 h 130"/>
                                      <a:gd name="T6" fmla="*/ 6 w 97"/>
                                      <a:gd name="T7" fmla="*/ 2 h 130"/>
                                      <a:gd name="T8" fmla="*/ 3 w 97"/>
                                      <a:gd name="T9" fmla="*/ 2 h 130"/>
                                      <a:gd name="T10" fmla="*/ 2 w 97"/>
                                      <a:gd name="T11" fmla="*/ 2 h 130"/>
                                      <a:gd name="T12" fmla="*/ 4 w 97"/>
                                      <a:gd name="T13" fmla="*/ 2 h 130"/>
                                      <a:gd name="T14" fmla="*/ 3 w 97"/>
                                      <a:gd name="T15" fmla="*/ 3 h 130"/>
                                      <a:gd name="T16" fmla="*/ 4 w 97"/>
                                      <a:gd name="T17" fmla="*/ 3 h 130"/>
                                      <a:gd name="T18" fmla="*/ 4 w 97"/>
                                      <a:gd name="T19" fmla="*/ 4 h 130"/>
                                      <a:gd name="T20" fmla="*/ 5 w 97"/>
                                      <a:gd name="T21" fmla="*/ 5 h 130"/>
                                      <a:gd name="T22" fmla="*/ 2 w 97"/>
                                      <a:gd name="T23" fmla="*/ 2 h 130"/>
                                      <a:gd name="T24" fmla="*/ 2 w 97"/>
                                      <a:gd name="T25" fmla="*/ 3 h 130"/>
                                      <a:gd name="T26" fmla="*/ 2 w 97"/>
                                      <a:gd name="T27" fmla="*/ 3 h 130"/>
                                      <a:gd name="T28" fmla="*/ 2 w 97"/>
                                      <a:gd name="T29" fmla="*/ 5 h 130"/>
                                      <a:gd name="T30" fmla="*/ 2 w 97"/>
                                      <a:gd name="T31" fmla="*/ 5 h 130"/>
                                      <a:gd name="T32" fmla="*/ 2 w 97"/>
                                      <a:gd name="T33" fmla="*/ 6 h 130"/>
                                      <a:gd name="T34" fmla="*/ 2 w 97"/>
                                      <a:gd name="T35" fmla="*/ 6 h 130"/>
                                      <a:gd name="T36" fmla="*/ 2 w 97"/>
                                      <a:gd name="T37" fmla="*/ 6 h 130"/>
                                      <a:gd name="T38" fmla="*/ 2 w 97"/>
                                      <a:gd name="T39" fmla="*/ 7 h 130"/>
                                      <a:gd name="T40" fmla="*/ 2 w 97"/>
                                      <a:gd name="T41" fmla="*/ 7 h 130"/>
                                      <a:gd name="T42" fmla="*/ 0 w 97"/>
                                      <a:gd name="T43" fmla="*/ 7 h 130"/>
                                      <a:gd name="T44" fmla="*/ 6 w 97"/>
                                      <a:gd name="T45" fmla="*/ 7 h 130"/>
                                      <a:gd name="T46" fmla="*/ 3 w 97"/>
                                      <a:gd name="T47" fmla="*/ 9 h 130"/>
                                      <a:gd name="T48" fmla="*/ 4 w 97"/>
                                      <a:gd name="T49" fmla="*/ 10 h 130"/>
                                      <a:gd name="T50" fmla="*/ 3 w 97"/>
                                      <a:gd name="T51" fmla="*/ 10 h 130"/>
                                      <a:gd name="T52" fmla="*/ 3 w 97"/>
                                      <a:gd name="T53" fmla="*/ 11 h 130"/>
                                      <a:gd name="T54" fmla="*/ 7 w 97"/>
                                      <a:gd name="T55" fmla="*/ 11 h 130"/>
                                      <a:gd name="T56" fmla="*/ 7 w 97"/>
                                      <a:gd name="T57" fmla="*/ 10 h 130"/>
                                      <a:gd name="T58" fmla="*/ 7 w 97"/>
                                      <a:gd name="T59" fmla="*/ 11 h 130"/>
                                      <a:gd name="T60" fmla="*/ 7 w 97"/>
                                      <a:gd name="T61" fmla="*/ 9 h 130"/>
                                      <a:gd name="T62" fmla="*/ 7 w 97"/>
                                      <a:gd name="T63" fmla="*/ 8 h 130"/>
                                      <a:gd name="T64" fmla="*/ 7 w 97"/>
                                      <a:gd name="T65" fmla="*/ 7 h 130"/>
                                      <a:gd name="T66" fmla="*/ 8 w 97"/>
                                      <a:gd name="T67" fmla="*/ 9 h 130"/>
                                      <a:gd name="T68" fmla="*/ 8 w 97"/>
                                      <a:gd name="T69" fmla="*/ 7 h 130"/>
                                      <a:gd name="T70" fmla="*/ 7 w 97"/>
                                      <a:gd name="T71" fmla="*/ 7 h 130"/>
                                      <a:gd name="T72" fmla="*/ 8 w 97"/>
                                      <a:gd name="T73" fmla="*/ 5 h 1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7"/>
                                      <a:gd name="T112" fmla="*/ 0 h 130"/>
                                      <a:gd name="T113" fmla="*/ 97 w 97"/>
                                      <a:gd name="T114" fmla="*/ 130 h 13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7" h="130">
                                        <a:moveTo>
                                          <a:pt x="93" y="55"/>
                                        </a:moveTo>
                                        <a:lnTo>
                                          <a:pt x="92" y="16"/>
                                        </a:lnTo>
                                        <a:lnTo>
                                          <a:pt x="77" y="0"/>
                                        </a:lnTo>
                                        <a:lnTo>
                                          <a:pt x="64" y="18"/>
                                        </a:lnTo>
                                        <a:lnTo>
                                          <a:pt x="39" y="2"/>
                                        </a:lnTo>
                                        <a:lnTo>
                                          <a:pt x="28" y="16"/>
                                        </a:lnTo>
                                        <a:lnTo>
                                          <a:pt x="47" y="30"/>
                                        </a:lnTo>
                                        <a:lnTo>
                                          <a:pt x="37" y="35"/>
                                        </a:lnTo>
                                        <a:lnTo>
                                          <a:pt x="47" y="38"/>
                                        </a:lnTo>
                                        <a:lnTo>
                                          <a:pt x="44" y="41"/>
                                        </a:lnTo>
                                        <a:lnTo>
                                          <a:pt x="53" y="55"/>
                                        </a:lnTo>
                                        <a:lnTo>
                                          <a:pt x="11" y="18"/>
                                        </a:lnTo>
                                        <a:lnTo>
                                          <a:pt x="5" y="39"/>
                                        </a:lnTo>
                                        <a:lnTo>
                                          <a:pt x="10" y="39"/>
                                        </a:lnTo>
                                        <a:lnTo>
                                          <a:pt x="11" y="57"/>
                                        </a:lnTo>
                                        <a:lnTo>
                                          <a:pt x="20" y="54"/>
                                        </a:lnTo>
                                        <a:lnTo>
                                          <a:pt x="17" y="61"/>
                                        </a:lnTo>
                                        <a:lnTo>
                                          <a:pt x="23" y="71"/>
                                        </a:lnTo>
                                        <a:lnTo>
                                          <a:pt x="8" y="64"/>
                                        </a:lnTo>
                                        <a:lnTo>
                                          <a:pt x="3" y="73"/>
                                        </a:lnTo>
                                        <a:lnTo>
                                          <a:pt x="7" y="80"/>
                                        </a:lnTo>
                                        <a:lnTo>
                                          <a:pt x="0" y="85"/>
                                        </a:lnTo>
                                        <a:lnTo>
                                          <a:pt x="67" y="73"/>
                                        </a:lnTo>
                                        <a:lnTo>
                                          <a:pt x="34" y="99"/>
                                        </a:lnTo>
                                        <a:lnTo>
                                          <a:pt x="45" y="113"/>
                                        </a:lnTo>
                                        <a:lnTo>
                                          <a:pt x="35" y="116"/>
                                        </a:lnTo>
                                        <a:lnTo>
                                          <a:pt x="37" y="128"/>
                                        </a:lnTo>
                                        <a:lnTo>
                                          <a:pt x="83" y="130"/>
                                        </a:lnTo>
                                        <a:lnTo>
                                          <a:pt x="80" y="117"/>
                                        </a:lnTo>
                                        <a:lnTo>
                                          <a:pt x="90" y="122"/>
                                        </a:lnTo>
                                        <a:lnTo>
                                          <a:pt x="80" y="107"/>
                                        </a:lnTo>
                                        <a:lnTo>
                                          <a:pt x="88" y="93"/>
                                        </a:lnTo>
                                        <a:lnTo>
                                          <a:pt x="87" y="85"/>
                                        </a:lnTo>
                                        <a:lnTo>
                                          <a:pt x="97" y="101"/>
                                        </a:lnTo>
                                        <a:lnTo>
                                          <a:pt x="97" y="74"/>
                                        </a:lnTo>
                                        <a:lnTo>
                                          <a:pt x="88" y="73"/>
                                        </a:lnTo>
                                        <a:lnTo>
                                          <a:pt x="93" y="55"/>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16" name="Freeform 1995"/>
                                  <p:cNvSpPr>
                                    <a:spLocks/>
                                  </p:cNvSpPr>
                                  <p:nvPr/>
                                </p:nvSpPr>
                                <p:spPr bwMode="auto">
                                  <a:xfrm>
                                    <a:off x="1100" y="1333"/>
                                    <a:ext cx="95" cy="137"/>
                                  </a:xfrm>
                                  <a:custGeom>
                                    <a:avLst/>
                                    <a:gdLst>
                                      <a:gd name="T0" fmla="*/ 4 w 117"/>
                                      <a:gd name="T1" fmla="*/ 10 h 169"/>
                                      <a:gd name="T2" fmla="*/ 3 w 117"/>
                                      <a:gd name="T3" fmla="*/ 10 h 169"/>
                                      <a:gd name="T4" fmla="*/ 2 w 117"/>
                                      <a:gd name="T5" fmla="*/ 9 h 169"/>
                                      <a:gd name="T6" fmla="*/ 0 w 117"/>
                                      <a:gd name="T7" fmla="*/ 6 h 169"/>
                                      <a:gd name="T8" fmla="*/ 2 w 117"/>
                                      <a:gd name="T9" fmla="*/ 5 h 169"/>
                                      <a:gd name="T10" fmla="*/ 2 w 117"/>
                                      <a:gd name="T11" fmla="*/ 5 h 169"/>
                                      <a:gd name="T12" fmla="*/ 2 w 117"/>
                                      <a:gd name="T13" fmla="*/ 6 h 169"/>
                                      <a:gd name="T14" fmla="*/ 3 w 117"/>
                                      <a:gd name="T15" fmla="*/ 6 h 169"/>
                                      <a:gd name="T16" fmla="*/ 3 w 117"/>
                                      <a:gd name="T17" fmla="*/ 5 h 169"/>
                                      <a:gd name="T18" fmla="*/ 4 w 117"/>
                                      <a:gd name="T19" fmla="*/ 5 h 169"/>
                                      <a:gd name="T20" fmla="*/ 3 w 117"/>
                                      <a:gd name="T21" fmla="*/ 4 h 169"/>
                                      <a:gd name="T22" fmla="*/ 4 w 117"/>
                                      <a:gd name="T23" fmla="*/ 4 h 169"/>
                                      <a:gd name="T24" fmla="*/ 2 w 117"/>
                                      <a:gd name="T25" fmla="*/ 2 h 169"/>
                                      <a:gd name="T26" fmla="*/ 2 w 117"/>
                                      <a:gd name="T27" fmla="*/ 2 h 169"/>
                                      <a:gd name="T28" fmla="*/ 2 w 117"/>
                                      <a:gd name="T29" fmla="*/ 2 h 169"/>
                                      <a:gd name="T30" fmla="*/ 2 w 117"/>
                                      <a:gd name="T31" fmla="*/ 2 h 169"/>
                                      <a:gd name="T32" fmla="*/ 3 w 117"/>
                                      <a:gd name="T33" fmla="*/ 2 h 169"/>
                                      <a:gd name="T34" fmla="*/ 3 w 117"/>
                                      <a:gd name="T35" fmla="*/ 2 h 169"/>
                                      <a:gd name="T36" fmla="*/ 3 w 117"/>
                                      <a:gd name="T37" fmla="*/ 0 h 169"/>
                                      <a:gd name="T38" fmla="*/ 5 w 117"/>
                                      <a:gd name="T39" fmla="*/ 2 h 169"/>
                                      <a:gd name="T40" fmla="*/ 8 w 117"/>
                                      <a:gd name="T41" fmla="*/ 0 h 169"/>
                                      <a:gd name="T42" fmla="*/ 8 w 117"/>
                                      <a:gd name="T43" fmla="*/ 2 h 169"/>
                                      <a:gd name="T44" fmla="*/ 8 w 117"/>
                                      <a:gd name="T45" fmla="*/ 2 h 169"/>
                                      <a:gd name="T46" fmla="*/ 8 w 117"/>
                                      <a:gd name="T47" fmla="*/ 3 h 169"/>
                                      <a:gd name="T48" fmla="*/ 7 w 117"/>
                                      <a:gd name="T49" fmla="*/ 3 h 169"/>
                                      <a:gd name="T50" fmla="*/ 6 w 117"/>
                                      <a:gd name="T51" fmla="*/ 5 h 169"/>
                                      <a:gd name="T52" fmla="*/ 8 w 117"/>
                                      <a:gd name="T53" fmla="*/ 5 h 169"/>
                                      <a:gd name="T54" fmla="*/ 8 w 117"/>
                                      <a:gd name="T55" fmla="*/ 6 h 169"/>
                                      <a:gd name="T56" fmla="*/ 8 w 117"/>
                                      <a:gd name="T57" fmla="*/ 6 h 169"/>
                                      <a:gd name="T58" fmla="*/ 9 w 117"/>
                                      <a:gd name="T59" fmla="*/ 6 h 169"/>
                                      <a:gd name="T60" fmla="*/ 10 w 117"/>
                                      <a:gd name="T61" fmla="*/ 8 h 169"/>
                                      <a:gd name="T62" fmla="*/ 9 w 117"/>
                                      <a:gd name="T63" fmla="*/ 8 h 169"/>
                                      <a:gd name="T64" fmla="*/ 10 w 117"/>
                                      <a:gd name="T65" fmla="*/ 11 h 169"/>
                                      <a:gd name="T66" fmla="*/ 8 w 117"/>
                                      <a:gd name="T67" fmla="*/ 12 h 169"/>
                                      <a:gd name="T68" fmla="*/ 6 w 117"/>
                                      <a:gd name="T69" fmla="*/ 12 h 169"/>
                                      <a:gd name="T70" fmla="*/ 7 w 117"/>
                                      <a:gd name="T71" fmla="*/ 12 h 169"/>
                                      <a:gd name="T72" fmla="*/ 6 w 117"/>
                                      <a:gd name="T73" fmla="*/ 14 h 169"/>
                                      <a:gd name="T74" fmla="*/ 5 w 117"/>
                                      <a:gd name="T75" fmla="*/ 13 h 169"/>
                                      <a:gd name="T76" fmla="*/ 5 w 117"/>
                                      <a:gd name="T77" fmla="*/ 11 h 169"/>
                                      <a:gd name="T78" fmla="*/ 4 w 117"/>
                                      <a:gd name="T79" fmla="*/ 10 h 1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7"/>
                                      <a:gd name="T121" fmla="*/ 0 h 169"/>
                                      <a:gd name="T122" fmla="*/ 117 w 117"/>
                                      <a:gd name="T123" fmla="*/ 169 h 1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7" h="169">
                                        <a:moveTo>
                                          <a:pt x="48" y="130"/>
                                        </a:moveTo>
                                        <a:lnTo>
                                          <a:pt x="43" y="118"/>
                                        </a:lnTo>
                                        <a:lnTo>
                                          <a:pt x="20" y="113"/>
                                        </a:lnTo>
                                        <a:lnTo>
                                          <a:pt x="0" y="78"/>
                                        </a:lnTo>
                                        <a:lnTo>
                                          <a:pt x="3" y="65"/>
                                        </a:lnTo>
                                        <a:lnTo>
                                          <a:pt x="10" y="62"/>
                                        </a:lnTo>
                                        <a:lnTo>
                                          <a:pt x="27" y="84"/>
                                        </a:lnTo>
                                        <a:lnTo>
                                          <a:pt x="45" y="77"/>
                                        </a:lnTo>
                                        <a:lnTo>
                                          <a:pt x="43" y="68"/>
                                        </a:lnTo>
                                        <a:lnTo>
                                          <a:pt x="47" y="65"/>
                                        </a:lnTo>
                                        <a:lnTo>
                                          <a:pt x="40" y="49"/>
                                        </a:lnTo>
                                        <a:lnTo>
                                          <a:pt x="49" y="50"/>
                                        </a:lnTo>
                                        <a:lnTo>
                                          <a:pt x="21" y="30"/>
                                        </a:lnTo>
                                        <a:lnTo>
                                          <a:pt x="37" y="32"/>
                                        </a:lnTo>
                                        <a:lnTo>
                                          <a:pt x="35" y="22"/>
                                        </a:lnTo>
                                        <a:lnTo>
                                          <a:pt x="24" y="14"/>
                                        </a:lnTo>
                                        <a:lnTo>
                                          <a:pt x="45" y="11"/>
                                        </a:lnTo>
                                        <a:lnTo>
                                          <a:pt x="39" y="3"/>
                                        </a:lnTo>
                                        <a:lnTo>
                                          <a:pt x="43" y="0"/>
                                        </a:lnTo>
                                        <a:lnTo>
                                          <a:pt x="68" y="11"/>
                                        </a:lnTo>
                                        <a:lnTo>
                                          <a:pt x="98" y="0"/>
                                        </a:lnTo>
                                        <a:lnTo>
                                          <a:pt x="105" y="8"/>
                                        </a:lnTo>
                                        <a:lnTo>
                                          <a:pt x="94" y="26"/>
                                        </a:lnTo>
                                        <a:lnTo>
                                          <a:pt x="100" y="38"/>
                                        </a:lnTo>
                                        <a:lnTo>
                                          <a:pt x="89" y="45"/>
                                        </a:lnTo>
                                        <a:lnTo>
                                          <a:pt x="78" y="67"/>
                                        </a:lnTo>
                                        <a:lnTo>
                                          <a:pt x="94" y="60"/>
                                        </a:lnTo>
                                        <a:lnTo>
                                          <a:pt x="103" y="77"/>
                                        </a:lnTo>
                                        <a:lnTo>
                                          <a:pt x="103" y="85"/>
                                        </a:lnTo>
                                        <a:lnTo>
                                          <a:pt x="112" y="77"/>
                                        </a:lnTo>
                                        <a:lnTo>
                                          <a:pt x="117" y="95"/>
                                        </a:lnTo>
                                        <a:lnTo>
                                          <a:pt x="112" y="105"/>
                                        </a:lnTo>
                                        <a:lnTo>
                                          <a:pt x="116" y="134"/>
                                        </a:lnTo>
                                        <a:lnTo>
                                          <a:pt x="100" y="149"/>
                                        </a:lnTo>
                                        <a:lnTo>
                                          <a:pt x="86" y="148"/>
                                        </a:lnTo>
                                        <a:lnTo>
                                          <a:pt x="88" y="159"/>
                                        </a:lnTo>
                                        <a:lnTo>
                                          <a:pt x="79" y="169"/>
                                        </a:lnTo>
                                        <a:lnTo>
                                          <a:pt x="67" y="166"/>
                                        </a:lnTo>
                                        <a:lnTo>
                                          <a:pt x="59" y="142"/>
                                        </a:lnTo>
                                        <a:lnTo>
                                          <a:pt x="48" y="13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17" name="Freeform 1996"/>
                                  <p:cNvSpPr>
                                    <a:spLocks/>
                                  </p:cNvSpPr>
                                  <p:nvPr/>
                                </p:nvSpPr>
                                <p:spPr bwMode="auto">
                                  <a:xfrm>
                                    <a:off x="1439" y="1347"/>
                                    <a:ext cx="76" cy="49"/>
                                  </a:xfrm>
                                  <a:custGeom>
                                    <a:avLst/>
                                    <a:gdLst>
                                      <a:gd name="T0" fmla="*/ 3 w 93"/>
                                      <a:gd name="T1" fmla="*/ 0 h 60"/>
                                      <a:gd name="T2" fmla="*/ 6 w 93"/>
                                      <a:gd name="T3" fmla="*/ 2 h 60"/>
                                      <a:gd name="T4" fmla="*/ 9 w 93"/>
                                      <a:gd name="T5" fmla="*/ 5 h 60"/>
                                      <a:gd name="T6" fmla="*/ 2 w 93"/>
                                      <a:gd name="T7" fmla="*/ 6 h 60"/>
                                      <a:gd name="T8" fmla="*/ 2 w 93"/>
                                      <a:gd name="T9" fmla="*/ 5 h 60"/>
                                      <a:gd name="T10" fmla="*/ 2 w 93"/>
                                      <a:gd name="T11" fmla="*/ 2 h 60"/>
                                      <a:gd name="T12" fmla="*/ 0 w 93"/>
                                      <a:gd name="T13" fmla="*/ 2 h 60"/>
                                      <a:gd name="T14" fmla="*/ 2 w 93"/>
                                      <a:gd name="T15" fmla="*/ 0 h 60"/>
                                      <a:gd name="T16" fmla="*/ 3 w 93"/>
                                      <a:gd name="T17" fmla="*/ 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
                                      <a:gd name="T28" fmla="*/ 0 h 60"/>
                                      <a:gd name="T29" fmla="*/ 93 w 93"/>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 h="60">
                                        <a:moveTo>
                                          <a:pt x="39" y="0"/>
                                        </a:moveTo>
                                        <a:lnTo>
                                          <a:pt x="70" y="10"/>
                                        </a:lnTo>
                                        <a:lnTo>
                                          <a:pt x="93" y="49"/>
                                        </a:lnTo>
                                        <a:lnTo>
                                          <a:pt x="29" y="60"/>
                                        </a:lnTo>
                                        <a:lnTo>
                                          <a:pt x="17" y="51"/>
                                        </a:lnTo>
                                        <a:lnTo>
                                          <a:pt x="14" y="30"/>
                                        </a:lnTo>
                                        <a:lnTo>
                                          <a:pt x="0" y="20"/>
                                        </a:lnTo>
                                        <a:lnTo>
                                          <a:pt x="3" y="0"/>
                                        </a:lnTo>
                                        <a:lnTo>
                                          <a:pt x="39"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18" name="Freeform 1997"/>
                                  <p:cNvSpPr>
                                    <a:spLocks/>
                                  </p:cNvSpPr>
                                  <p:nvPr/>
                                </p:nvSpPr>
                                <p:spPr bwMode="auto">
                                  <a:xfrm>
                                    <a:off x="1536" y="1613"/>
                                    <a:ext cx="20" cy="15"/>
                                  </a:xfrm>
                                  <a:custGeom>
                                    <a:avLst/>
                                    <a:gdLst>
                                      <a:gd name="T0" fmla="*/ 0 w 24"/>
                                      <a:gd name="T1" fmla="*/ 2 h 18"/>
                                      <a:gd name="T2" fmla="*/ 3 w 24"/>
                                      <a:gd name="T3" fmla="*/ 0 h 18"/>
                                      <a:gd name="T4" fmla="*/ 3 w 24"/>
                                      <a:gd name="T5" fmla="*/ 2 h 18"/>
                                      <a:gd name="T6" fmla="*/ 3 w 24"/>
                                      <a:gd name="T7" fmla="*/ 2 h 18"/>
                                      <a:gd name="T8" fmla="*/ 0 w 24"/>
                                      <a:gd name="T9" fmla="*/ 2 h 18"/>
                                      <a:gd name="T10" fmla="*/ 0 60000 65536"/>
                                      <a:gd name="T11" fmla="*/ 0 60000 65536"/>
                                      <a:gd name="T12" fmla="*/ 0 60000 65536"/>
                                      <a:gd name="T13" fmla="*/ 0 60000 65536"/>
                                      <a:gd name="T14" fmla="*/ 0 60000 65536"/>
                                      <a:gd name="T15" fmla="*/ 0 w 24"/>
                                      <a:gd name="T16" fmla="*/ 0 h 18"/>
                                      <a:gd name="T17" fmla="*/ 24 w 24"/>
                                      <a:gd name="T18" fmla="*/ 18 h 18"/>
                                    </a:gdLst>
                                    <a:ahLst/>
                                    <a:cxnLst>
                                      <a:cxn ang="T10">
                                        <a:pos x="T0" y="T1"/>
                                      </a:cxn>
                                      <a:cxn ang="T11">
                                        <a:pos x="T2" y="T3"/>
                                      </a:cxn>
                                      <a:cxn ang="T12">
                                        <a:pos x="T4" y="T5"/>
                                      </a:cxn>
                                      <a:cxn ang="T13">
                                        <a:pos x="T6" y="T7"/>
                                      </a:cxn>
                                      <a:cxn ang="T14">
                                        <a:pos x="T8" y="T9"/>
                                      </a:cxn>
                                    </a:cxnLst>
                                    <a:rect l="T15" t="T16" r="T17" b="T18"/>
                                    <a:pathLst>
                                      <a:path w="24" h="18">
                                        <a:moveTo>
                                          <a:pt x="0" y="6"/>
                                        </a:moveTo>
                                        <a:lnTo>
                                          <a:pt x="9" y="0"/>
                                        </a:lnTo>
                                        <a:lnTo>
                                          <a:pt x="24" y="16"/>
                                        </a:lnTo>
                                        <a:lnTo>
                                          <a:pt x="7" y="18"/>
                                        </a:lnTo>
                                        <a:lnTo>
                                          <a:pt x="0" y="6"/>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19" name="Freeform 1998"/>
                                  <p:cNvSpPr>
                                    <a:spLocks/>
                                  </p:cNvSpPr>
                                  <p:nvPr/>
                                </p:nvSpPr>
                                <p:spPr bwMode="auto">
                                  <a:xfrm>
                                    <a:off x="1496" y="1606"/>
                                    <a:ext cx="35" cy="43"/>
                                  </a:xfrm>
                                  <a:custGeom>
                                    <a:avLst/>
                                    <a:gdLst>
                                      <a:gd name="T0" fmla="*/ 2 w 43"/>
                                      <a:gd name="T1" fmla="*/ 0 h 53"/>
                                      <a:gd name="T2" fmla="*/ 3 w 43"/>
                                      <a:gd name="T3" fmla="*/ 2 h 53"/>
                                      <a:gd name="T4" fmla="*/ 4 w 43"/>
                                      <a:gd name="T5" fmla="*/ 2 h 53"/>
                                      <a:gd name="T6" fmla="*/ 4 w 43"/>
                                      <a:gd name="T7" fmla="*/ 3 h 53"/>
                                      <a:gd name="T8" fmla="*/ 2 w 43"/>
                                      <a:gd name="T9" fmla="*/ 4 h 53"/>
                                      <a:gd name="T10" fmla="*/ 2 w 43"/>
                                      <a:gd name="T11" fmla="*/ 4 h 53"/>
                                      <a:gd name="T12" fmla="*/ 0 w 43"/>
                                      <a:gd name="T13" fmla="*/ 3 h 53"/>
                                      <a:gd name="T14" fmla="*/ 2 w 43"/>
                                      <a:gd name="T15" fmla="*/ 2 h 53"/>
                                      <a:gd name="T16" fmla="*/ 2 w 43"/>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53"/>
                                      <a:gd name="T29" fmla="*/ 43 w 43"/>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53">
                                        <a:moveTo>
                                          <a:pt x="18" y="0"/>
                                        </a:moveTo>
                                        <a:lnTo>
                                          <a:pt x="39" y="5"/>
                                        </a:lnTo>
                                        <a:lnTo>
                                          <a:pt x="43" y="15"/>
                                        </a:lnTo>
                                        <a:lnTo>
                                          <a:pt x="42" y="40"/>
                                        </a:lnTo>
                                        <a:lnTo>
                                          <a:pt x="31" y="53"/>
                                        </a:lnTo>
                                        <a:lnTo>
                                          <a:pt x="6" y="53"/>
                                        </a:lnTo>
                                        <a:lnTo>
                                          <a:pt x="0" y="38"/>
                                        </a:lnTo>
                                        <a:lnTo>
                                          <a:pt x="2" y="23"/>
                                        </a:lnTo>
                                        <a:lnTo>
                                          <a:pt x="18"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20" name="Freeform 1999"/>
                                  <p:cNvSpPr>
                                    <a:spLocks/>
                                  </p:cNvSpPr>
                                  <p:nvPr/>
                                </p:nvSpPr>
                                <p:spPr bwMode="auto">
                                  <a:xfrm>
                                    <a:off x="1344" y="1608"/>
                                    <a:ext cx="7" cy="21"/>
                                  </a:xfrm>
                                  <a:custGeom>
                                    <a:avLst/>
                                    <a:gdLst>
                                      <a:gd name="T0" fmla="*/ 4 w 8"/>
                                      <a:gd name="T1" fmla="*/ 0 h 26"/>
                                      <a:gd name="T2" fmla="*/ 4 w 8"/>
                                      <a:gd name="T3" fmla="*/ 2 h 26"/>
                                      <a:gd name="T4" fmla="*/ 0 w 8"/>
                                      <a:gd name="T5" fmla="*/ 2 h 26"/>
                                      <a:gd name="T6" fmla="*/ 0 w 8"/>
                                      <a:gd name="T7" fmla="*/ 2 h 26"/>
                                      <a:gd name="T8" fmla="*/ 4 w 8"/>
                                      <a:gd name="T9" fmla="*/ 0 h 26"/>
                                      <a:gd name="T10" fmla="*/ 0 60000 65536"/>
                                      <a:gd name="T11" fmla="*/ 0 60000 65536"/>
                                      <a:gd name="T12" fmla="*/ 0 60000 65536"/>
                                      <a:gd name="T13" fmla="*/ 0 60000 65536"/>
                                      <a:gd name="T14" fmla="*/ 0 60000 65536"/>
                                      <a:gd name="T15" fmla="*/ 0 w 8"/>
                                      <a:gd name="T16" fmla="*/ 0 h 26"/>
                                      <a:gd name="T17" fmla="*/ 8 w 8"/>
                                      <a:gd name="T18" fmla="*/ 26 h 26"/>
                                    </a:gdLst>
                                    <a:ahLst/>
                                    <a:cxnLst>
                                      <a:cxn ang="T10">
                                        <a:pos x="T0" y="T1"/>
                                      </a:cxn>
                                      <a:cxn ang="T11">
                                        <a:pos x="T2" y="T3"/>
                                      </a:cxn>
                                      <a:cxn ang="T12">
                                        <a:pos x="T4" y="T5"/>
                                      </a:cxn>
                                      <a:cxn ang="T13">
                                        <a:pos x="T6" y="T7"/>
                                      </a:cxn>
                                      <a:cxn ang="T14">
                                        <a:pos x="T8" y="T9"/>
                                      </a:cxn>
                                    </a:cxnLst>
                                    <a:rect l="T15" t="T16" r="T17" b="T18"/>
                                    <a:pathLst>
                                      <a:path w="8" h="26">
                                        <a:moveTo>
                                          <a:pt x="6" y="0"/>
                                        </a:moveTo>
                                        <a:lnTo>
                                          <a:pt x="8" y="26"/>
                                        </a:lnTo>
                                        <a:lnTo>
                                          <a:pt x="0" y="19"/>
                                        </a:lnTo>
                                        <a:lnTo>
                                          <a:pt x="0" y="2"/>
                                        </a:lnTo>
                                        <a:lnTo>
                                          <a:pt x="6"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21" name="Freeform 2000"/>
                                  <p:cNvSpPr>
                                    <a:spLocks/>
                                  </p:cNvSpPr>
                                  <p:nvPr/>
                                </p:nvSpPr>
                                <p:spPr bwMode="auto">
                                  <a:xfrm>
                                    <a:off x="1208" y="1316"/>
                                    <a:ext cx="83" cy="117"/>
                                  </a:xfrm>
                                  <a:custGeom>
                                    <a:avLst/>
                                    <a:gdLst>
                                      <a:gd name="T0" fmla="*/ 2 w 103"/>
                                      <a:gd name="T1" fmla="*/ 2 h 144"/>
                                      <a:gd name="T2" fmla="*/ 3 w 103"/>
                                      <a:gd name="T3" fmla="*/ 0 h 144"/>
                                      <a:gd name="T4" fmla="*/ 8 w 103"/>
                                      <a:gd name="T5" fmla="*/ 2 h 144"/>
                                      <a:gd name="T6" fmla="*/ 6 w 103"/>
                                      <a:gd name="T7" fmla="*/ 3 h 144"/>
                                      <a:gd name="T8" fmla="*/ 6 w 103"/>
                                      <a:gd name="T9" fmla="*/ 3 h 144"/>
                                      <a:gd name="T10" fmla="*/ 6 w 103"/>
                                      <a:gd name="T11" fmla="*/ 6 h 144"/>
                                      <a:gd name="T12" fmla="*/ 6 w 103"/>
                                      <a:gd name="T13" fmla="*/ 6 h 144"/>
                                      <a:gd name="T14" fmla="*/ 6 w 103"/>
                                      <a:gd name="T15" fmla="*/ 6 h 144"/>
                                      <a:gd name="T16" fmla="*/ 6 w 103"/>
                                      <a:gd name="T17" fmla="*/ 6 h 144"/>
                                      <a:gd name="T18" fmla="*/ 5 w 103"/>
                                      <a:gd name="T19" fmla="*/ 8 h 144"/>
                                      <a:gd name="T20" fmla="*/ 2 w 103"/>
                                      <a:gd name="T21" fmla="*/ 8 h 144"/>
                                      <a:gd name="T22" fmla="*/ 3 w 103"/>
                                      <a:gd name="T23" fmla="*/ 10 h 144"/>
                                      <a:gd name="T24" fmla="*/ 2 w 103"/>
                                      <a:gd name="T25" fmla="*/ 12 h 144"/>
                                      <a:gd name="T26" fmla="*/ 2 w 103"/>
                                      <a:gd name="T27" fmla="*/ 12 h 144"/>
                                      <a:gd name="T28" fmla="*/ 2 w 103"/>
                                      <a:gd name="T29" fmla="*/ 12 h 144"/>
                                      <a:gd name="T30" fmla="*/ 2 w 103"/>
                                      <a:gd name="T31" fmla="*/ 11 h 144"/>
                                      <a:gd name="T32" fmla="*/ 2 w 103"/>
                                      <a:gd name="T33" fmla="*/ 11 h 144"/>
                                      <a:gd name="T34" fmla="*/ 2 w 103"/>
                                      <a:gd name="T35" fmla="*/ 10 h 144"/>
                                      <a:gd name="T36" fmla="*/ 2 w 103"/>
                                      <a:gd name="T37" fmla="*/ 9 h 144"/>
                                      <a:gd name="T38" fmla="*/ 1 w 103"/>
                                      <a:gd name="T39" fmla="*/ 8 h 144"/>
                                      <a:gd name="T40" fmla="*/ 0 w 103"/>
                                      <a:gd name="T41" fmla="*/ 7 h 144"/>
                                      <a:gd name="T42" fmla="*/ 0 w 103"/>
                                      <a:gd name="T43" fmla="*/ 2 h 144"/>
                                      <a:gd name="T44" fmla="*/ 2 w 103"/>
                                      <a:gd name="T45" fmla="*/ 3 h 144"/>
                                      <a:gd name="T46" fmla="*/ 2 w 103"/>
                                      <a:gd name="T47" fmla="*/ 2 h 144"/>
                                      <a:gd name="T48" fmla="*/ 2 w 103"/>
                                      <a:gd name="T49" fmla="*/ 2 h 1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3"/>
                                      <a:gd name="T76" fmla="*/ 0 h 144"/>
                                      <a:gd name="T77" fmla="*/ 103 w 103"/>
                                      <a:gd name="T78" fmla="*/ 144 h 1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3" h="144">
                                        <a:moveTo>
                                          <a:pt x="11" y="6"/>
                                        </a:moveTo>
                                        <a:lnTo>
                                          <a:pt x="42" y="0"/>
                                        </a:lnTo>
                                        <a:lnTo>
                                          <a:pt x="103" y="18"/>
                                        </a:lnTo>
                                        <a:lnTo>
                                          <a:pt x="94" y="40"/>
                                        </a:lnTo>
                                        <a:lnTo>
                                          <a:pt x="88" y="40"/>
                                        </a:lnTo>
                                        <a:lnTo>
                                          <a:pt x="85" y="61"/>
                                        </a:lnTo>
                                        <a:lnTo>
                                          <a:pt x="79" y="65"/>
                                        </a:lnTo>
                                        <a:lnTo>
                                          <a:pt x="83" y="66"/>
                                        </a:lnTo>
                                        <a:lnTo>
                                          <a:pt x="80" y="73"/>
                                        </a:lnTo>
                                        <a:lnTo>
                                          <a:pt x="68" y="99"/>
                                        </a:lnTo>
                                        <a:lnTo>
                                          <a:pt x="25" y="96"/>
                                        </a:lnTo>
                                        <a:lnTo>
                                          <a:pt x="42" y="115"/>
                                        </a:lnTo>
                                        <a:lnTo>
                                          <a:pt x="29" y="140"/>
                                        </a:lnTo>
                                        <a:lnTo>
                                          <a:pt x="14" y="144"/>
                                        </a:lnTo>
                                        <a:lnTo>
                                          <a:pt x="9" y="141"/>
                                        </a:lnTo>
                                        <a:lnTo>
                                          <a:pt x="14" y="135"/>
                                        </a:lnTo>
                                        <a:lnTo>
                                          <a:pt x="9" y="132"/>
                                        </a:lnTo>
                                        <a:lnTo>
                                          <a:pt x="9" y="119"/>
                                        </a:lnTo>
                                        <a:lnTo>
                                          <a:pt x="14" y="109"/>
                                        </a:lnTo>
                                        <a:lnTo>
                                          <a:pt x="1" y="100"/>
                                        </a:lnTo>
                                        <a:lnTo>
                                          <a:pt x="0" y="85"/>
                                        </a:lnTo>
                                        <a:lnTo>
                                          <a:pt x="0" y="30"/>
                                        </a:lnTo>
                                        <a:lnTo>
                                          <a:pt x="20" y="37"/>
                                        </a:lnTo>
                                        <a:lnTo>
                                          <a:pt x="5" y="18"/>
                                        </a:lnTo>
                                        <a:lnTo>
                                          <a:pt x="11" y="6"/>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22" name="Freeform 2001"/>
                                  <p:cNvSpPr>
                                    <a:spLocks/>
                                  </p:cNvSpPr>
                                  <p:nvPr/>
                                </p:nvSpPr>
                                <p:spPr bwMode="auto">
                                  <a:xfrm>
                                    <a:off x="1194" y="1225"/>
                                    <a:ext cx="46" cy="64"/>
                                  </a:xfrm>
                                  <a:custGeom>
                                    <a:avLst/>
                                    <a:gdLst>
                                      <a:gd name="T0" fmla="*/ 2 w 57"/>
                                      <a:gd name="T1" fmla="*/ 0 h 78"/>
                                      <a:gd name="T2" fmla="*/ 4 w 57"/>
                                      <a:gd name="T3" fmla="*/ 2 h 78"/>
                                      <a:gd name="T4" fmla="*/ 4 w 57"/>
                                      <a:gd name="T5" fmla="*/ 6 h 78"/>
                                      <a:gd name="T6" fmla="*/ 2 w 57"/>
                                      <a:gd name="T7" fmla="*/ 7 h 78"/>
                                      <a:gd name="T8" fmla="*/ 2 w 57"/>
                                      <a:gd name="T9" fmla="*/ 4 h 78"/>
                                      <a:gd name="T10" fmla="*/ 0 w 57"/>
                                      <a:gd name="T11" fmla="*/ 3 h 78"/>
                                      <a:gd name="T12" fmla="*/ 2 w 57"/>
                                      <a:gd name="T13" fmla="*/ 2 h 78"/>
                                      <a:gd name="T14" fmla="*/ 2 w 57"/>
                                      <a:gd name="T15" fmla="*/ 2 h 78"/>
                                      <a:gd name="T16" fmla="*/ 2 w 57"/>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78"/>
                                      <a:gd name="T29" fmla="*/ 57 w 57"/>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78">
                                        <a:moveTo>
                                          <a:pt x="30" y="0"/>
                                        </a:moveTo>
                                        <a:lnTo>
                                          <a:pt x="57" y="32"/>
                                        </a:lnTo>
                                        <a:lnTo>
                                          <a:pt x="57" y="72"/>
                                        </a:lnTo>
                                        <a:lnTo>
                                          <a:pt x="36" y="78"/>
                                        </a:lnTo>
                                        <a:lnTo>
                                          <a:pt x="2" y="46"/>
                                        </a:lnTo>
                                        <a:lnTo>
                                          <a:pt x="0" y="33"/>
                                        </a:lnTo>
                                        <a:lnTo>
                                          <a:pt x="14" y="19"/>
                                        </a:lnTo>
                                        <a:lnTo>
                                          <a:pt x="8" y="15"/>
                                        </a:lnTo>
                                        <a:lnTo>
                                          <a:pt x="3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23" name="Freeform 2002"/>
                                  <p:cNvSpPr>
                                    <a:spLocks/>
                                  </p:cNvSpPr>
                                  <p:nvPr/>
                                </p:nvSpPr>
                                <p:spPr bwMode="auto">
                                  <a:xfrm>
                                    <a:off x="1447" y="1264"/>
                                    <a:ext cx="16" cy="12"/>
                                  </a:xfrm>
                                  <a:custGeom>
                                    <a:avLst/>
                                    <a:gdLst>
                                      <a:gd name="T0" fmla="*/ 2 w 20"/>
                                      <a:gd name="T1" fmla="*/ 3 h 14"/>
                                      <a:gd name="T2" fmla="*/ 2 w 20"/>
                                      <a:gd name="T3" fmla="*/ 3 h 14"/>
                                      <a:gd name="T4" fmla="*/ 2 w 20"/>
                                      <a:gd name="T5" fmla="*/ 0 h 14"/>
                                      <a:gd name="T6" fmla="*/ 0 w 20"/>
                                      <a:gd name="T7" fmla="*/ 3 h 14"/>
                                      <a:gd name="T8" fmla="*/ 2 w 20"/>
                                      <a:gd name="T9" fmla="*/ 3 h 14"/>
                                      <a:gd name="T10" fmla="*/ 0 60000 65536"/>
                                      <a:gd name="T11" fmla="*/ 0 60000 65536"/>
                                      <a:gd name="T12" fmla="*/ 0 60000 65536"/>
                                      <a:gd name="T13" fmla="*/ 0 60000 65536"/>
                                      <a:gd name="T14" fmla="*/ 0 60000 65536"/>
                                      <a:gd name="T15" fmla="*/ 0 w 20"/>
                                      <a:gd name="T16" fmla="*/ 0 h 14"/>
                                      <a:gd name="T17" fmla="*/ 20 w 20"/>
                                      <a:gd name="T18" fmla="*/ 14 h 14"/>
                                    </a:gdLst>
                                    <a:ahLst/>
                                    <a:cxnLst>
                                      <a:cxn ang="T10">
                                        <a:pos x="T0" y="T1"/>
                                      </a:cxn>
                                      <a:cxn ang="T11">
                                        <a:pos x="T2" y="T3"/>
                                      </a:cxn>
                                      <a:cxn ang="T12">
                                        <a:pos x="T4" y="T5"/>
                                      </a:cxn>
                                      <a:cxn ang="T13">
                                        <a:pos x="T6" y="T7"/>
                                      </a:cxn>
                                      <a:cxn ang="T14">
                                        <a:pos x="T8" y="T9"/>
                                      </a:cxn>
                                    </a:cxnLst>
                                    <a:rect l="T15" t="T16" r="T17" b="T18"/>
                                    <a:pathLst>
                                      <a:path w="20" h="14">
                                        <a:moveTo>
                                          <a:pt x="15" y="14"/>
                                        </a:moveTo>
                                        <a:lnTo>
                                          <a:pt x="20" y="8"/>
                                        </a:lnTo>
                                        <a:lnTo>
                                          <a:pt x="16" y="0"/>
                                        </a:lnTo>
                                        <a:lnTo>
                                          <a:pt x="0" y="7"/>
                                        </a:lnTo>
                                        <a:lnTo>
                                          <a:pt x="15" y="14"/>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24" name="Freeform 2003"/>
                                  <p:cNvSpPr>
                                    <a:spLocks/>
                                  </p:cNvSpPr>
                                  <p:nvPr/>
                                </p:nvSpPr>
                                <p:spPr bwMode="auto">
                                  <a:xfrm>
                                    <a:off x="1456" y="1198"/>
                                    <a:ext cx="13" cy="17"/>
                                  </a:xfrm>
                                  <a:custGeom>
                                    <a:avLst/>
                                    <a:gdLst>
                                      <a:gd name="T0" fmla="*/ 3 w 15"/>
                                      <a:gd name="T1" fmla="*/ 2 h 21"/>
                                      <a:gd name="T2" fmla="*/ 3 w 15"/>
                                      <a:gd name="T3" fmla="*/ 2 h 21"/>
                                      <a:gd name="T4" fmla="*/ 3 w 15"/>
                                      <a:gd name="T5" fmla="*/ 2 h 21"/>
                                      <a:gd name="T6" fmla="*/ 0 w 15"/>
                                      <a:gd name="T7" fmla="*/ 2 h 21"/>
                                      <a:gd name="T8" fmla="*/ 3 w 15"/>
                                      <a:gd name="T9" fmla="*/ 0 h 21"/>
                                      <a:gd name="T10" fmla="*/ 3 w 15"/>
                                      <a:gd name="T11" fmla="*/ 2 h 21"/>
                                      <a:gd name="T12" fmla="*/ 0 60000 65536"/>
                                      <a:gd name="T13" fmla="*/ 0 60000 65536"/>
                                      <a:gd name="T14" fmla="*/ 0 60000 65536"/>
                                      <a:gd name="T15" fmla="*/ 0 60000 65536"/>
                                      <a:gd name="T16" fmla="*/ 0 60000 65536"/>
                                      <a:gd name="T17" fmla="*/ 0 60000 65536"/>
                                      <a:gd name="T18" fmla="*/ 0 w 15"/>
                                      <a:gd name="T19" fmla="*/ 0 h 21"/>
                                      <a:gd name="T20" fmla="*/ 15 w 15"/>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15" h="21">
                                        <a:moveTo>
                                          <a:pt x="12" y="4"/>
                                        </a:moveTo>
                                        <a:lnTo>
                                          <a:pt x="9" y="13"/>
                                        </a:lnTo>
                                        <a:lnTo>
                                          <a:pt x="15" y="21"/>
                                        </a:lnTo>
                                        <a:lnTo>
                                          <a:pt x="0" y="21"/>
                                        </a:lnTo>
                                        <a:lnTo>
                                          <a:pt x="7" y="0"/>
                                        </a:lnTo>
                                        <a:lnTo>
                                          <a:pt x="12" y="4"/>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25" name="Freeform 2004"/>
                                  <p:cNvSpPr>
                                    <a:spLocks/>
                                  </p:cNvSpPr>
                                  <p:nvPr/>
                                </p:nvSpPr>
                                <p:spPr bwMode="auto">
                                  <a:xfrm>
                                    <a:off x="1447" y="1539"/>
                                    <a:ext cx="16" cy="15"/>
                                  </a:xfrm>
                                  <a:custGeom>
                                    <a:avLst/>
                                    <a:gdLst>
                                      <a:gd name="T0" fmla="*/ 2 w 20"/>
                                      <a:gd name="T1" fmla="*/ 0 h 18"/>
                                      <a:gd name="T2" fmla="*/ 2 w 20"/>
                                      <a:gd name="T3" fmla="*/ 2 h 18"/>
                                      <a:gd name="T4" fmla="*/ 2 w 20"/>
                                      <a:gd name="T5" fmla="*/ 2 h 18"/>
                                      <a:gd name="T6" fmla="*/ 2 w 20"/>
                                      <a:gd name="T7" fmla="*/ 2 h 18"/>
                                      <a:gd name="T8" fmla="*/ 0 w 20"/>
                                      <a:gd name="T9" fmla="*/ 1 h 18"/>
                                      <a:gd name="T10" fmla="*/ 2 w 20"/>
                                      <a:gd name="T11" fmla="*/ 0 h 18"/>
                                      <a:gd name="T12" fmla="*/ 0 60000 65536"/>
                                      <a:gd name="T13" fmla="*/ 0 60000 65536"/>
                                      <a:gd name="T14" fmla="*/ 0 60000 65536"/>
                                      <a:gd name="T15" fmla="*/ 0 60000 65536"/>
                                      <a:gd name="T16" fmla="*/ 0 60000 65536"/>
                                      <a:gd name="T17" fmla="*/ 0 60000 65536"/>
                                      <a:gd name="T18" fmla="*/ 0 w 20"/>
                                      <a:gd name="T19" fmla="*/ 0 h 18"/>
                                      <a:gd name="T20" fmla="*/ 20 w 20"/>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20" h="18">
                                        <a:moveTo>
                                          <a:pt x="5" y="0"/>
                                        </a:moveTo>
                                        <a:lnTo>
                                          <a:pt x="20" y="3"/>
                                        </a:lnTo>
                                        <a:lnTo>
                                          <a:pt x="8" y="10"/>
                                        </a:lnTo>
                                        <a:lnTo>
                                          <a:pt x="8" y="18"/>
                                        </a:lnTo>
                                        <a:lnTo>
                                          <a:pt x="0" y="1"/>
                                        </a:lnTo>
                                        <a:lnTo>
                                          <a:pt x="5"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26" name="Freeform 2005"/>
                                  <p:cNvSpPr>
                                    <a:spLocks/>
                                  </p:cNvSpPr>
                                  <p:nvPr/>
                                </p:nvSpPr>
                                <p:spPr bwMode="auto">
                                  <a:xfrm>
                                    <a:off x="902" y="1060"/>
                                    <a:ext cx="20" cy="25"/>
                                  </a:xfrm>
                                  <a:custGeom>
                                    <a:avLst/>
                                    <a:gdLst>
                                      <a:gd name="T0" fmla="*/ 0 w 25"/>
                                      <a:gd name="T1" fmla="*/ 2 h 31"/>
                                      <a:gd name="T2" fmla="*/ 2 w 25"/>
                                      <a:gd name="T3" fmla="*/ 0 h 31"/>
                                      <a:gd name="T4" fmla="*/ 2 w 25"/>
                                      <a:gd name="T5" fmla="*/ 2 h 31"/>
                                      <a:gd name="T6" fmla="*/ 2 w 25"/>
                                      <a:gd name="T7" fmla="*/ 2 h 31"/>
                                      <a:gd name="T8" fmla="*/ 0 w 25"/>
                                      <a:gd name="T9" fmla="*/ 2 h 31"/>
                                      <a:gd name="T10" fmla="*/ 0 60000 65536"/>
                                      <a:gd name="T11" fmla="*/ 0 60000 65536"/>
                                      <a:gd name="T12" fmla="*/ 0 60000 65536"/>
                                      <a:gd name="T13" fmla="*/ 0 60000 65536"/>
                                      <a:gd name="T14" fmla="*/ 0 60000 65536"/>
                                      <a:gd name="T15" fmla="*/ 0 w 25"/>
                                      <a:gd name="T16" fmla="*/ 0 h 31"/>
                                      <a:gd name="T17" fmla="*/ 25 w 25"/>
                                      <a:gd name="T18" fmla="*/ 31 h 31"/>
                                    </a:gdLst>
                                    <a:ahLst/>
                                    <a:cxnLst>
                                      <a:cxn ang="T10">
                                        <a:pos x="T0" y="T1"/>
                                      </a:cxn>
                                      <a:cxn ang="T11">
                                        <a:pos x="T2" y="T3"/>
                                      </a:cxn>
                                      <a:cxn ang="T12">
                                        <a:pos x="T4" y="T5"/>
                                      </a:cxn>
                                      <a:cxn ang="T13">
                                        <a:pos x="T6" y="T7"/>
                                      </a:cxn>
                                      <a:cxn ang="T14">
                                        <a:pos x="T8" y="T9"/>
                                      </a:cxn>
                                    </a:cxnLst>
                                    <a:rect l="T15" t="T16" r="T17" b="T18"/>
                                    <a:pathLst>
                                      <a:path w="25" h="31">
                                        <a:moveTo>
                                          <a:pt x="0" y="9"/>
                                        </a:moveTo>
                                        <a:lnTo>
                                          <a:pt x="10" y="0"/>
                                        </a:lnTo>
                                        <a:lnTo>
                                          <a:pt x="25" y="22"/>
                                        </a:lnTo>
                                        <a:lnTo>
                                          <a:pt x="13" y="31"/>
                                        </a:lnTo>
                                        <a:lnTo>
                                          <a:pt x="0" y="9"/>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27" name="Freeform 2006"/>
                                  <p:cNvSpPr>
                                    <a:spLocks/>
                                  </p:cNvSpPr>
                                  <p:nvPr/>
                                </p:nvSpPr>
                                <p:spPr bwMode="auto">
                                  <a:xfrm>
                                    <a:off x="927" y="1061"/>
                                    <a:ext cx="57" cy="49"/>
                                  </a:xfrm>
                                  <a:custGeom>
                                    <a:avLst/>
                                    <a:gdLst>
                                      <a:gd name="T0" fmla="*/ 2 w 70"/>
                                      <a:gd name="T1" fmla="*/ 0 h 60"/>
                                      <a:gd name="T2" fmla="*/ 6 w 70"/>
                                      <a:gd name="T3" fmla="*/ 0 h 60"/>
                                      <a:gd name="T4" fmla="*/ 3 w 70"/>
                                      <a:gd name="T5" fmla="*/ 2 h 60"/>
                                      <a:gd name="T6" fmla="*/ 6 w 70"/>
                                      <a:gd name="T7" fmla="*/ 2 h 60"/>
                                      <a:gd name="T8" fmla="*/ 5 w 70"/>
                                      <a:gd name="T9" fmla="*/ 4 h 60"/>
                                      <a:gd name="T10" fmla="*/ 2 w 70"/>
                                      <a:gd name="T11" fmla="*/ 6 h 60"/>
                                      <a:gd name="T12" fmla="*/ 2 w 70"/>
                                      <a:gd name="T13" fmla="*/ 4 h 60"/>
                                      <a:gd name="T14" fmla="*/ 0 w 70"/>
                                      <a:gd name="T15" fmla="*/ 2 h 60"/>
                                      <a:gd name="T16" fmla="*/ 2 w 70"/>
                                      <a:gd name="T17" fmla="*/ 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60"/>
                                      <a:gd name="T29" fmla="*/ 70 w 70"/>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60">
                                        <a:moveTo>
                                          <a:pt x="27" y="0"/>
                                        </a:moveTo>
                                        <a:lnTo>
                                          <a:pt x="70" y="0"/>
                                        </a:lnTo>
                                        <a:lnTo>
                                          <a:pt x="36" y="20"/>
                                        </a:lnTo>
                                        <a:lnTo>
                                          <a:pt x="60" y="22"/>
                                        </a:lnTo>
                                        <a:lnTo>
                                          <a:pt x="59" y="48"/>
                                        </a:lnTo>
                                        <a:lnTo>
                                          <a:pt x="22" y="60"/>
                                        </a:lnTo>
                                        <a:lnTo>
                                          <a:pt x="2" y="45"/>
                                        </a:lnTo>
                                        <a:lnTo>
                                          <a:pt x="0" y="21"/>
                                        </a:lnTo>
                                        <a:lnTo>
                                          <a:pt x="27"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28" name="Freeform 2007"/>
                                  <p:cNvSpPr>
                                    <a:spLocks/>
                                  </p:cNvSpPr>
                                  <p:nvPr/>
                                </p:nvSpPr>
                                <p:spPr bwMode="auto">
                                  <a:xfrm>
                                    <a:off x="904" y="1143"/>
                                    <a:ext cx="19" cy="12"/>
                                  </a:xfrm>
                                  <a:custGeom>
                                    <a:avLst/>
                                    <a:gdLst>
                                      <a:gd name="T0" fmla="*/ 2 w 24"/>
                                      <a:gd name="T1" fmla="*/ 0 h 14"/>
                                      <a:gd name="T2" fmla="*/ 2 w 24"/>
                                      <a:gd name="T3" fmla="*/ 3 h 14"/>
                                      <a:gd name="T4" fmla="*/ 0 w 24"/>
                                      <a:gd name="T5" fmla="*/ 3 h 14"/>
                                      <a:gd name="T6" fmla="*/ 2 w 24"/>
                                      <a:gd name="T7" fmla="*/ 0 h 14"/>
                                      <a:gd name="T8" fmla="*/ 0 60000 65536"/>
                                      <a:gd name="T9" fmla="*/ 0 60000 65536"/>
                                      <a:gd name="T10" fmla="*/ 0 60000 65536"/>
                                      <a:gd name="T11" fmla="*/ 0 60000 65536"/>
                                      <a:gd name="T12" fmla="*/ 0 w 24"/>
                                      <a:gd name="T13" fmla="*/ 0 h 14"/>
                                      <a:gd name="T14" fmla="*/ 24 w 24"/>
                                      <a:gd name="T15" fmla="*/ 14 h 14"/>
                                    </a:gdLst>
                                    <a:ahLst/>
                                    <a:cxnLst>
                                      <a:cxn ang="T8">
                                        <a:pos x="T0" y="T1"/>
                                      </a:cxn>
                                      <a:cxn ang="T9">
                                        <a:pos x="T2" y="T3"/>
                                      </a:cxn>
                                      <a:cxn ang="T10">
                                        <a:pos x="T4" y="T5"/>
                                      </a:cxn>
                                      <a:cxn ang="T11">
                                        <a:pos x="T6" y="T7"/>
                                      </a:cxn>
                                    </a:cxnLst>
                                    <a:rect l="T12" t="T13" r="T14" b="T15"/>
                                    <a:pathLst>
                                      <a:path w="24" h="14">
                                        <a:moveTo>
                                          <a:pt x="15" y="0"/>
                                        </a:moveTo>
                                        <a:lnTo>
                                          <a:pt x="24" y="14"/>
                                        </a:lnTo>
                                        <a:lnTo>
                                          <a:pt x="0" y="7"/>
                                        </a:lnTo>
                                        <a:lnTo>
                                          <a:pt x="15"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29" name="Freeform 2008"/>
                                  <p:cNvSpPr>
                                    <a:spLocks/>
                                  </p:cNvSpPr>
                                  <p:nvPr/>
                                </p:nvSpPr>
                                <p:spPr bwMode="auto">
                                  <a:xfrm>
                                    <a:off x="834" y="1199"/>
                                    <a:ext cx="28" cy="34"/>
                                  </a:xfrm>
                                  <a:custGeom>
                                    <a:avLst/>
                                    <a:gdLst>
                                      <a:gd name="T0" fmla="*/ 2 w 35"/>
                                      <a:gd name="T1" fmla="*/ 0 h 42"/>
                                      <a:gd name="T2" fmla="*/ 2 w 35"/>
                                      <a:gd name="T3" fmla="*/ 2 h 42"/>
                                      <a:gd name="T4" fmla="*/ 2 w 35"/>
                                      <a:gd name="T5" fmla="*/ 3 h 42"/>
                                      <a:gd name="T6" fmla="*/ 0 w 35"/>
                                      <a:gd name="T7" fmla="*/ 2 h 42"/>
                                      <a:gd name="T8" fmla="*/ 2 w 35"/>
                                      <a:gd name="T9" fmla="*/ 0 h 42"/>
                                      <a:gd name="T10" fmla="*/ 0 60000 65536"/>
                                      <a:gd name="T11" fmla="*/ 0 60000 65536"/>
                                      <a:gd name="T12" fmla="*/ 0 60000 65536"/>
                                      <a:gd name="T13" fmla="*/ 0 60000 65536"/>
                                      <a:gd name="T14" fmla="*/ 0 60000 65536"/>
                                      <a:gd name="T15" fmla="*/ 0 w 35"/>
                                      <a:gd name="T16" fmla="*/ 0 h 42"/>
                                      <a:gd name="T17" fmla="*/ 35 w 35"/>
                                      <a:gd name="T18" fmla="*/ 42 h 42"/>
                                    </a:gdLst>
                                    <a:ahLst/>
                                    <a:cxnLst>
                                      <a:cxn ang="T10">
                                        <a:pos x="T0" y="T1"/>
                                      </a:cxn>
                                      <a:cxn ang="T11">
                                        <a:pos x="T2" y="T3"/>
                                      </a:cxn>
                                      <a:cxn ang="T12">
                                        <a:pos x="T4" y="T5"/>
                                      </a:cxn>
                                      <a:cxn ang="T13">
                                        <a:pos x="T6" y="T7"/>
                                      </a:cxn>
                                      <a:cxn ang="T14">
                                        <a:pos x="T8" y="T9"/>
                                      </a:cxn>
                                    </a:cxnLst>
                                    <a:rect l="T15" t="T16" r="T17" b="T18"/>
                                    <a:pathLst>
                                      <a:path w="35" h="42">
                                        <a:moveTo>
                                          <a:pt x="27" y="0"/>
                                        </a:moveTo>
                                        <a:lnTo>
                                          <a:pt x="35" y="2"/>
                                        </a:lnTo>
                                        <a:lnTo>
                                          <a:pt x="18" y="42"/>
                                        </a:lnTo>
                                        <a:lnTo>
                                          <a:pt x="0" y="29"/>
                                        </a:lnTo>
                                        <a:lnTo>
                                          <a:pt x="27"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30" name="Freeform 2009"/>
                                  <p:cNvSpPr>
                                    <a:spLocks/>
                                  </p:cNvSpPr>
                                  <p:nvPr/>
                                </p:nvSpPr>
                                <p:spPr bwMode="auto">
                                  <a:xfrm>
                                    <a:off x="1061" y="1238"/>
                                    <a:ext cx="21" cy="21"/>
                                  </a:xfrm>
                                  <a:custGeom>
                                    <a:avLst/>
                                    <a:gdLst>
                                      <a:gd name="T0" fmla="*/ 2 w 26"/>
                                      <a:gd name="T1" fmla="*/ 0 h 26"/>
                                      <a:gd name="T2" fmla="*/ 2 w 26"/>
                                      <a:gd name="T3" fmla="*/ 2 h 26"/>
                                      <a:gd name="T4" fmla="*/ 2 w 26"/>
                                      <a:gd name="T5" fmla="*/ 2 h 26"/>
                                      <a:gd name="T6" fmla="*/ 0 w 26"/>
                                      <a:gd name="T7" fmla="*/ 2 h 26"/>
                                      <a:gd name="T8" fmla="*/ 2 w 26"/>
                                      <a:gd name="T9" fmla="*/ 1 h 26"/>
                                      <a:gd name="T10" fmla="*/ 2 w 26"/>
                                      <a:gd name="T11" fmla="*/ 0 h 26"/>
                                      <a:gd name="T12" fmla="*/ 0 60000 65536"/>
                                      <a:gd name="T13" fmla="*/ 0 60000 65536"/>
                                      <a:gd name="T14" fmla="*/ 0 60000 65536"/>
                                      <a:gd name="T15" fmla="*/ 0 60000 65536"/>
                                      <a:gd name="T16" fmla="*/ 0 60000 65536"/>
                                      <a:gd name="T17" fmla="*/ 0 60000 65536"/>
                                      <a:gd name="T18" fmla="*/ 0 w 26"/>
                                      <a:gd name="T19" fmla="*/ 0 h 26"/>
                                      <a:gd name="T20" fmla="*/ 26 w 26"/>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6" h="26">
                                        <a:moveTo>
                                          <a:pt x="17" y="0"/>
                                        </a:moveTo>
                                        <a:lnTo>
                                          <a:pt x="26" y="20"/>
                                        </a:lnTo>
                                        <a:lnTo>
                                          <a:pt x="23" y="26"/>
                                        </a:lnTo>
                                        <a:lnTo>
                                          <a:pt x="0" y="20"/>
                                        </a:lnTo>
                                        <a:lnTo>
                                          <a:pt x="7" y="1"/>
                                        </a:lnTo>
                                        <a:lnTo>
                                          <a:pt x="17"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31" name="Freeform 2010"/>
                                  <p:cNvSpPr>
                                    <a:spLocks/>
                                  </p:cNvSpPr>
                                  <p:nvPr/>
                                </p:nvSpPr>
                                <p:spPr bwMode="auto">
                                  <a:xfrm>
                                    <a:off x="1086" y="1206"/>
                                    <a:ext cx="20" cy="14"/>
                                  </a:xfrm>
                                  <a:custGeom>
                                    <a:avLst/>
                                    <a:gdLst>
                                      <a:gd name="T0" fmla="*/ 2 w 25"/>
                                      <a:gd name="T1" fmla="*/ 2 h 17"/>
                                      <a:gd name="T2" fmla="*/ 2 w 25"/>
                                      <a:gd name="T3" fmla="*/ 0 h 17"/>
                                      <a:gd name="T4" fmla="*/ 2 w 25"/>
                                      <a:gd name="T5" fmla="*/ 2 h 17"/>
                                      <a:gd name="T6" fmla="*/ 0 w 25"/>
                                      <a:gd name="T7" fmla="*/ 2 h 17"/>
                                      <a:gd name="T8" fmla="*/ 2 w 25"/>
                                      <a:gd name="T9" fmla="*/ 2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7" y="3"/>
                                        </a:moveTo>
                                        <a:lnTo>
                                          <a:pt x="25" y="0"/>
                                        </a:lnTo>
                                        <a:lnTo>
                                          <a:pt x="6" y="17"/>
                                        </a:lnTo>
                                        <a:lnTo>
                                          <a:pt x="0" y="14"/>
                                        </a:lnTo>
                                        <a:lnTo>
                                          <a:pt x="7" y="3"/>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32" name="Freeform 2011"/>
                                  <p:cNvSpPr>
                                    <a:spLocks/>
                                  </p:cNvSpPr>
                                  <p:nvPr/>
                                </p:nvSpPr>
                                <p:spPr bwMode="auto">
                                  <a:xfrm>
                                    <a:off x="1078" y="1199"/>
                                    <a:ext cx="21" cy="10"/>
                                  </a:xfrm>
                                  <a:custGeom>
                                    <a:avLst/>
                                    <a:gdLst>
                                      <a:gd name="T0" fmla="*/ 2 w 26"/>
                                      <a:gd name="T1" fmla="*/ 0 h 13"/>
                                      <a:gd name="T2" fmla="*/ 2 w 26"/>
                                      <a:gd name="T3" fmla="*/ 2 h 13"/>
                                      <a:gd name="T4" fmla="*/ 0 w 26"/>
                                      <a:gd name="T5" fmla="*/ 2 h 13"/>
                                      <a:gd name="T6" fmla="*/ 2 w 26"/>
                                      <a:gd name="T7" fmla="*/ 0 h 13"/>
                                      <a:gd name="T8" fmla="*/ 0 60000 65536"/>
                                      <a:gd name="T9" fmla="*/ 0 60000 65536"/>
                                      <a:gd name="T10" fmla="*/ 0 60000 65536"/>
                                      <a:gd name="T11" fmla="*/ 0 60000 65536"/>
                                      <a:gd name="T12" fmla="*/ 0 w 26"/>
                                      <a:gd name="T13" fmla="*/ 0 h 13"/>
                                      <a:gd name="T14" fmla="*/ 26 w 26"/>
                                      <a:gd name="T15" fmla="*/ 13 h 13"/>
                                    </a:gdLst>
                                    <a:ahLst/>
                                    <a:cxnLst>
                                      <a:cxn ang="T8">
                                        <a:pos x="T0" y="T1"/>
                                      </a:cxn>
                                      <a:cxn ang="T9">
                                        <a:pos x="T2" y="T3"/>
                                      </a:cxn>
                                      <a:cxn ang="T10">
                                        <a:pos x="T4" y="T5"/>
                                      </a:cxn>
                                      <a:cxn ang="T11">
                                        <a:pos x="T6" y="T7"/>
                                      </a:cxn>
                                    </a:cxnLst>
                                    <a:rect l="T12" t="T13" r="T14" b="T15"/>
                                    <a:pathLst>
                                      <a:path w="26" h="13">
                                        <a:moveTo>
                                          <a:pt x="18" y="0"/>
                                        </a:moveTo>
                                        <a:lnTo>
                                          <a:pt x="26" y="4"/>
                                        </a:lnTo>
                                        <a:lnTo>
                                          <a:pt x="0" y="13"/>
                                        </a:lnTo>
                                        <a:lnTo>
                                          <a:pt x="18"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33" name="Freeform 2012"/>
                                  <p:cNvSpPr>
                                    <a:spLocks/>
                                  </p:cNvSpPr>
                                  <p:nvPr/>
                                </p:nvSpPr>
                                <p:spPr bwMode="auto">
                                  <a:xfrm>
                                    <a:off x="1068" y="1181"/>
                                    <a:ext cx="31" cy="17"/>
                                  </a:xfrm>
                                  <a:custGeom>
                                    <a:avLst/>
                                    <a:gdLst>
                                      <a:gd name="T0" fmla="*/ 2 w 38"/>
                                      <a:gd name="T1" fmla="*/ 0 h 20"/>
                                      <a:gd name="T2" fmla="*/ 3 w 38"/>
                                      <a:gd name="T3" fmla="*/ 3 h 20"/>
                                      <a:gd name="T4" fmla="*/ 2 w 38"/>
                                      <a:gd name="T5" fmla="*/ 3 h 20"/>
                                      <a:gd name="T6" fmla="*/ 0 w 38"/>
                                      <a:gd name="T7" fmla="*/ 3 h 20"/>
                                      <a:gd name="T8" fmla="*/ 2 w 38"/>
                                      <a:gd name="T9" fmla="*/ 0 h 20"/>
                                      <a:gd name="T10" fmla="*/ 0 60000 65536"/>
                                      <a:gd name="T11" fmla="*/ 0 60000 65536"/>
                                      <a:gd name="T12" fmla="*/ 0 60000 65536"/>
                                      <a:gd name="T13" fmla="*/ 0 60000 65536"/>
                                      <a:gd name="T14" fmla="*/ 0 60000 65536"/>
                                      <a:gd name="T15" fmla="*/ 0 w 38"/>
                                      <a:gd name="T16" fmla="*/ 0 h 20"/>
                                      <a:gd name="T17" fmla="*/ 38 w 38"/>
                                      <a:gd name="T18" fmla="*/ 20 h 20"/>
                                    </a:gdLst>
                                    <a:ahLst/>
                                    <a:cxnLst>
                                      <a:cxn ang="T10">
                                        <a:pos x="T0" y="T1"/>
                                      </a:cxn>
                                      <a:cxn ang="T11">
                                        <a:pos x="T2" y="T3"/>
                                      </a:cxn>
                                      <a:cxn ang="T12">
                                        <a:pos x="T4" y="T5"/>
                                      </a:cxn>
                                      <a:cxn ang="T13">
                                        <a:pos x="T6" y="T7"/>
                                      </a:cxn>
                                      <a:cxn ang="T14">
                                        <a:pos x="T8" y="T9"/>
                                      </a:cxn>
                                    </a:cxnLst>
                                    <a:rect l="T15" t="T16" r="T17" b="T18"/>
                                    <a:pathLst>
                                      <a:path w="38" h="20">
                                        <a:moveTo>
                                          <a:pt x="30" y="0"/>
                                        </a:moveTo>
                                        <a:lnTo>
                                          <a:pt x="38" y="6"/>
                                        </a:lnTo>
                                        <a:lnTo>
                                          <a:pt x="29" y="20"/>
                                        </a:lnTo>
                                        <a:lnTo>
                                          <a:pt x="0" y="12"/>
                                        </a:lnTo>
                                        <a:lnTo>
                                          <a:pt x="3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34" name="Freeform 2013"/>
                                  <p:cNvSpPr>
                                    <a:spLocks/>
                                  </p:cNvSpPr>
                                  <p:nvPr/>
                                </p:nvSpPr>
                                <p:spPr bwMode="auto">
                                  <a:xfrm>
                                    <a:off x="1113" y="1154"/>
                                    <a:ext cx="18" cy="10"/>
                                  </a:xfrm>
                                  <a:custGeom>
                                    <a:avLst/>
                                    <a:gdLst>
                                      <a:gd name="T0" fmla="*/ 2 w 23"/>
                                      <a:gd name="T1" fmla="*/ 0 h 13"/>
                                      <a:gd name="T2" fmla="*/ 2 w 23"/>
                                      <a:gd name="T3" fmla="*/ 2 h 13"/>
                                      <a:gd name="T4" fmla="*/ 2 w 23"/>
                                      <a:gd name="T5" fmla="*/ 2 h 13"/>
                                      <a:gd name="T6" fmla="*/ 0 w 23"/>
                                      <a:gd name="T7" fmla="*/ 2 h 13"/>
                                      <a:gd name="T8" fmla="*/ 2 w 23"/>
                                      <a:gd name="T9" fmla="*/ 0 h 13"/>
                                      <a:gd name="T10" fmla="*/ 0 60000 65536"/>
                                      <a:gd name="T11" fmla="*/ 0 60000 65536"/>
                                      <a:gd name="T12" fmla="*/ 0 60000 65536"/>
                                      <a:gd name="T13" fmla="*/ 0 60000 65536"/>
                                      <a:gd name="T14" fmla="*/ 0 60000 65536"/>
                                      <a:gd name="T15" fmla="*/ 0 w 23"/>
                                      <a:gd name="T16" fmla="*/ 0 h 13"/>
                                      <a:gd name="T17" fmla="*/ 23 w 23"/>
                                      <a:gd name="T18" fmla="*/ 13 h 13"/>
                                    </a:gdLst>
                                    <a:ahLst/>
                                    <a:cxnLst>
                                      <a:cxn ang="T10">
                                        <a:pos x="T0" y="T1"/>
                                      </a:cxn>
                                      <a:cxn ang="T11">
                                        <a:pos x="T2" y="T3"/>
                                      </a:cxn>
                                      <a:cxn ang="T12">
                                        <a:pos x="T4" y="T5"/>
                                      </a:cxn>
                                      <a:cxn ang="T13">
                                        <a:pos x="T6" y="T7"/>
                                      </a:cxn>
                                      <a:cxn ang="T14">
                                        <a:pos x="T8" y="T9"/>
                                      </a:cxn>
                                    </a:cxnLst>
                                    <a:rect l="T15" t="T16" r="T17" b="T18"/>
                                    <a:pathLst>
                                      <a:path w="23" h="13">
                                        <a:moveTo>
                                          <a:pt x="13" y="0"/>
                                        </a:moveTo>
                                        <a:lnTo>
                                          <a:pt x="23" y="2"/>
                                        </a:lnTo>
                                        <a:lnTo>
                                          <a:pt x="16" y="8"/>
                                        </a:lnTo>
                                        <a:lnTo>
                                          <a:pt x="0" y="13"/>
                                        </a:lnTo>
                                        <a:lnTo>
                                          <a:pt x="13"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35" name="Freeform 2014"/>
                                  <p:cNvSpPr>
                                    <a:spLocks/>
                                  </p:cNvSpPr>
                                  <p:nvPr/>
                                </p:nvSpPr>
                                <p:spPr bwMode="auto">
                                  <a:xfrm>
                                    <a:off x="1066" y="1162"/>
                                    <a:ext cx="25" cy="18"/>
                                  </a:xfrm>
                                  <a:custGeom>
                                    <a:avLst/>
                                    <a:gdLst>
                                      <a:gd name="T0" fmla="*/ 2 w 31"/>
                                      <a:gd name="T1" fmla="*/ 0 h 22"/>
                                      <a:gd name="T2" fmla="*/ 0 w 31"/>
                                      <a:gd name="T3" fmla="*/ 2 h 22"/>
                                      <a:gd name="T4" fmla="*/ 2 w 31"/>
                                      <a:gd name="T5" fmla="*/ 2 h 22"/>
                                      <a:gd name="T6" fmla="*/ 2 w 31"/>
                                      <a:gd name="T7" fmla="*/ 2 h 22"/>
                                      <a:gd name="T8" fmla="*/ 2 w 31"/>
                                      <a:gd name="T9" fmla="*/ 0 h 22"/>
                                      <a:gd name="T10" fmla="*/ 0 60000 65536"/>
                                      <a:gd name="T11" fmla="*/ 0 60000 65536"/>
                                      <a:gd name="T12" fmla="*/ 0 60000 65536"/>
                                      <a:gd name="T13" fmla="*/ 0 60000 65536"/>
                                      <a:gd name="T14" fmla="*/ 0 60000 65536"/>
                                      <a:gd name="T15" fmla="*/ 0 w 31"/>
                                      <a:gd name="T16" fmla="*/ 0 h 22"/>
                                      <a:gd name="T17" fmla="*/ 31 w 31"/>
                                      <a:gd name="T18" fmla="*/ 22 h 22"/>
                                    </a:gdLst>
                                    <a:ahLst/>
                                    <a:cxnLst>
                                      <a:cxn ang="T10">
                                        <a:pos x="T0" y="T1"/>
                                      </a:cxn>
                                      <a:cxn ang="T11">
                                        <a:pos x="T2" y="T3"/>
                                      </a:cxn>
                                      <a:cxn ang="T12">
                                        <a:pos x="T4" y="T5"/>
                                      </a:cxn>
                                      <a:cxn ang="T13">
                                        <a:pos x="T6" y="T7"/>
                                      </a:cxn>
                                      <a:cxn ang="T14">
                                        <a:pos x="T8" y="T9"/>
                                      </a:cxn>
                                    </a:cxnLst>
                                    <a:rect l="T15" t="T16" r="T17" b="T18"/>
                                    <a:pathLst>
                                      <a:path w="31" h="22">
                                        <a:moveTo>
                                          <a:pt x="12" y="0"/>
                                        </a:moveTo>
                                        <a:lnTo>
                                          <a:pt x="0" y="3"/>
                                        </a:lnTo>
                                        <a:lnTo>
                                          <a:pt x="11" y="22"/>
                                        </a:lnTo>
                                        <a:lnTo>
                                          <a:pt x="31" y="16"/>
                                        </a:lnTo>
                                        <a:lnTo>
                                          <a:pt x="12"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36" name="Freeform 2015"/>
                                  <p:cNvSpPr>
                                    <a:spLocks/>
                                  </p:cNvSpPr>
                                  <p:nvPr/>
                                </p:nvSpPr>
                                <p:spPr bwMode="auto">
                                  <a:xfrm>
                                    <a:off x="1045" y="1082"/>
                                    <a:ext cx="27" cy="42"/>
                                  </a:xfrm>
                                  <a:custGeom>
                                    <a:avLst/>
                                    <a:gdLst>
                                      <a:gd name="T0" fmla="*/ 2 w 33"/>
                                      <a:gd name="T1" fmla="*/ 2 h 51"/>
                                      <a:gd name="T2" fmla="*/ 3 w 33"/>
                                      <a:gd name="T3" fmla="*/ 5 h 51"/>
                                      <a:gd name="T4" fmla="*/ 2 w 33"/>
                                      <a:gd name="T5" fmla="*/ 5 h 51"/>
                                      <a:gd name="T6" fmla="*/ 0 w 33"/>
                                      <a:gd name="T7" fmla="*/ 0 h 51"/>
                                      <a:gd name="T8" fmla="*/ 2 w 33"/>
                                      <a:gd name="T9" fmla="*/ 2 h 51"/>
                                      <a:gd name="T10" fmla="*/ 0 60000 65536"/>
                                      <a:gd name="T11" fmla="*/ 0 60000 65536"/>
                                      <a:gd name="T12" fmla="*/ 0 60000 65536"/>
                                      <a:gd name="T13" fmla="*/ 0 60000 65536"/>
                                      <a:gd name="T14" fmla="*/ 0 60000 65536"/>
                                      <a:gd name="T15" fmla="*/ 0 w 33"/>
                                      <a:gd name="T16" fmla="*/ 0 h 51"/>
                                      <a:gd name="T17" fmla="*/ 33 w 33"/>
                                      <a:gd name="T18" fmla="*/ 51 h 51"/>
                                    </a:gdLst>
                                    <a:ahLst/>
                                    <a:cxnLst>
                                      <a:cxn ang="T10">
                                        <a:pos x="T0" y="T1"/>
                                      </a:cxn>
                                      <a:cxn ang="T11">
                                        <a:pos x="T2" y="T3"/>
                                      </a:cxn>
                                      <a:cxn ang="T12">
                                        <a:pos x="T4" y="T5"/>
                                      </a:cxn>
                                      <a:cxn ang="T13">
                                        <a:pos x="T6" y="T7"/>
                                      </a:cxn>
                                      <a:cxn ang="T14">
                                        <a:pos x="T8" y="T9"/>
                                      </a:cxn>
                                    </a:cxnLst>
                                    <a:rect l="T15" t="T16" r="T17" b="T18"/>
                                    <a:pathLst>
                                      <a:path w="33" h="51">
                                        <a:moveTo>
                                          <a:pt x="18" y="15"/>
                                        </a:moveTo>
                                        <a:lnTo>
                                          <a:pt x="33" y="48"/>
                                        </a:lnTo>
                                        <a:lnTo>
                                          <a:pt x="17" y="51"/>
                                        </a:lnTo>
                                        <a:lnTo>
                                          <a:pt x="0" y="0"/>
                                        </a:lnTo>
                                        <a:lnTo>
                                          <a:pt x="18" y="15"/>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37" name="Freeform 2016"/>
                                  <p:cNvSpPr>
                                    <a:spLocks/>
                                  </p:cNvSpPr>
                                  <p:nvPr/>
                                </p:nvSpPr>
                                <p:spPr bwMode="auto">
                                  <a:xfrm>
                                    <a:off x="1184" y="1221"/>
                                    <a:ext cx="16" cy="18"/>
                                  </a:xfrm>
                                  <a:custGeom>
                                    <a:avLst/>
                                    <a:gdLst>
                                      <a:gd name="T0" fmla="*/ 2 w 20"/>
                                      <a:gd name="T1" fmla="*/ 2 h 22"/>
                                      <a:gd name="T2" fmla="*/ 2 w 20"/>
                                      <a:gd name="T3" fmla="*/ 2 h 22"/>
                                      <a:gd name="T4" fmla="*/ 0 w 20"/>
                                      <a:gd name="T5" fmla="*/ 2 h 22"/>
                                      <a:gd name="T6" fmla="*/ 2 w 20"/>
                                      <a:gd name="T7" fmla="*/ 0 h 22"/>
                                      <a:gd name="T8" fmla="*/ 2 w 20"/>
                                      <a:gd name="T9" fmla="*/ 2 h 22"/>
                                      <a:gd name="T10" fmla="*/ 2 w 20"/>
                                      <a:gd name="T11" fmla="*/ 2 h 22"/>
                                      <a:gd name="T12" fmla="*/ 2 w 20"/>
                                      <a:gd name="T13" fmla="*/ 2 h 22"/>
                                      <a:gd name="T14" fmla="*/ 0 60000 65536"/>
                                      <a:gd name="T15" fmla="*/ 0 60000 65536"/>
                                      <a:gd name="T16" fmla="*/ 0 60000 65536"/>
                                      <a:gd name="T17" fmla="*/ 0 60000 65536"/>
                                      <a:gd name="T18" fmla="*/ 0 60000 65536"/>
                                      <a:gd name="T19" fmla="*/ 0 60000 65536"/>
                                      <a:gd name="T20" fmla="*/ 0 60000 65536"/>
                                      <a:gd name="T21" fmla="*/ 0 w 20"/>
                                      <a:gd name="T22" fmla="*/ 0 h 22"/>
                                      <a:gd name="T23" fmla="*/ 20 w 20"/>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2">
                                        <a:moveTo>
                                          <a:pt x="14" y="6"/>
                                        </a:moveTo>
                                        <a:lnTo>
                                          <a:pt x="8" y="22"/>
                                        </a:lnTo>
                                        <a:lnTo>
                                          <a:pt x="0" y="14"/>
                                        </a:lnTo>
                                        <a:lnTo>
                                          <a:pt x="14" y="0"/>
                                        </a:lnTo>
                                        <a:lnTo>
                                          <a:pt x="20" y="5"/>
                                        </a:lnTo>
                                        <a:lnTo>
                                          <a:pt x="19" y="16"/>
                                        </a:lnTo>
                                        <a:lnTo>
                                          <a:pt x="14" y="6"/>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38" name="Freeform 2017"/>
                                  <p:cNvSpPr>
                                    <a:spLocks/>
                                  </p:cNvSpPr>
                                  <p:nvPr/>
                                </p:nvSpPr>
                                <p:spPr bwMode="auto">
                                  <a:xfrm>
                                    <a:off x="1147" y="1534"/>
                                    <a:ext cx="68" cy="64"/>
                                  </a:xfrm>
                                  <a:custGeom>
                                    <a:avLst/>
                                    <a:gdLst>
                                      <a:gd name="T0" fmla="*/ 4 w 84"/>
                                      <a:gd name="T1" fmla="*/ 2 h 78"/>
                                      <a:gd name="T2" fmla="*/ 2 w 84"/>
                                      <a:gd name="T3" fmla="*/ 0 h 78"/>
                                      <a:gd name="T4" fmla="*/ 2 w 84"/>
                                      <a:gd name="T5" fmla="*/ 2 h 78"/>
                                      <a:gd name="T6" fmla="*/ 2 w 84"/>
                                      <a:gd name="T7" fmla="*/ 2 h 78"/>
                                      <a:gd name="T8" fmla="*/ 2 w 84"/>
                                      <a:gd name="T9" fmla="*/ 2 h 78"/>
                                      <a:gd name="T10" fmla="*/ 2 w 84"/>
                                      <a:gd name="T11" fmla="*/ 3 h 78"/>
                                      <a:gd name="T12" fmla="*/ 1 w 84"/>
                                      <a:gd name="T13" fmla="*/ 4 h 78"/>
                                      <a:gd name="T14" fmla="*/ 0 w 84"/>
                                      <a:gd name="T15" fmla="*/ 5 h 78"/>
                                      <a:gd name="T16" fmla="*/ 5 w 84"/>
                                      <a:gd name="T17" fmla="*/ 7 h 78"/>
                                      <a:gd name="T18" fmla="*/ 6 w 84"/>
                                      <a:gd name="T19" fmla="*/ 5 h 78"/>
                                      <a:gd name="T20" fmla="*/ 6 w 84"/>
                                      <a:gd name="T21" fmla="*/ 6 h 78"/>
                                      <a:gd name="T22" fmla="*/ 4 w 84"/>
                                      <a:gd name="T23" fmla="*/ 2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78"/>
                                      <a:gd name="T38" fmla="*/ 84 w 84"/>
                                      <a:gd name="T39" fmla="*/ 78 h 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78">
                                        <a:moveTo>
                                          <a:pt x="50" y="20"/>
                                        </a:moveTo>
                                        <a:lnTo>
                                          <a:pt x="31" y="0"/>
                                        </a:lnTo>
                                        <a:lnTo>
                                          <a:pt x="23" y="17"/>
                                        </a:lnTo>
                                        <a:lnTo>
                                          <a:pt x="26" y="22"/>
                                        </a:lnTo>
                                        <a:lnTo>
                                          <a:pt x="19" y="22"/>
                                        </a:lnTo>
                                        <a:lnTo>
                                          <a:pt x="21" y="34"/>
                                        </a:lnTo>
                                        <a:lnTo>
                                          <a:pt x="1" y="46"/>
                                        </a:lnTo>
                                        <a:lnTo>
                                          <a:pt x="0" y="56"/>
                                        </a:lnTo>
                                        <a:lnTo>
                                          <a:pt x="62" y="78"/>
                                        </a:lnTo>
                                        <a:lnTo>
                                          <a:pt x="84" y="59"/>
                                        </a:lnTo>
                                        <a:lnTo>
                                          <a:pt x="79" y="62"/>
                                        </a:lnTo>
                                        <a:lnTo>
                                          <a:pt x="50" y="2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39" name="Freeform 2018"/>
                                  <p:cNvSpPr>
                                    <a:spLocks/>
                                  </p:cNvSpPr>
                                  <p:nvPr/>
                                </p:nvSpPr>
                                <p:spPr bwMode="auto">
                                  <a:xfrm>
                                    <a:off x="1147" y="1320"/>
                                    <a:ext cx="26" cy="17"/>
                                  </a:xfrm>
                                  <a:custGeom>
                                    <a:avLst/>
                                    <a:gdLst>
                                      <a:gd name="T0" fmla="*/ 3 w 31"/>
                                      <a:gd name="T1" fmla="*/ 3 h 20"/>
                                      <a:gd name="T2" fmla="*/ 4 w 31"/>
                                      <a:gd name="T3" fmla="*/ 0 h 20"/>
                                      <a:gd name="T4" fmla="*/ 0 w 31"/>
                                      <a:gd name="T5" fmla="*/ 3 h 20"/>
                                      <a:gd name="T6" fmla="*/ 3 w 31"/>
                                      <a:gd name="T7" fmla="*/ 3 h 20"/>
                                      <a:gd name="T8" fmla="*/ 0 60000 65536"/>
                                      <a:gd name="T9" fmla="*/ 0 60000 65536"/>
                                      <a:gd name="T10" fmla="*/ 0 60000 65536"/>
                                      <a:gd name="T11" fmla="*/ 0 60000 65536"/>
                                      <a:gd name="T12" fmla="*/ 0 w 31"/>
                                      <a:gd name="T13" fmla="*/ 0 h 20"/>
                                      <a:gd name="T14" fmla="*/ 31 w 31"/>
                                      <a:gd name="T15" fmla="*/ 20 h 20"/>
                                    </a:gdLst>
                                    <a:ahLst/>
                                    <a:cxnLst>
                                      <a:cxn ang="T8">
                                        <a:pos x="T0" y="T1"/>
                                      </a:cxn>
                                      <a:cxn ang="T9">
                                        <a:pos x="T2" y="T3"/>
                                      </a:cxn>
                                      <a:cxn ang="T10">
                                        <a:pos x="T4" y="T5"/>
                                      </a:cxn>
                                      <a:cxn ang="T11">
                                        <a:pos x="T6" y="T7"/>
                                      </a:cxn>
                                    </a:cxnLst>
                                    <a:rect l="T12" t="T13" r="T14" b="T15"/>
                                    <a:pathLst>
                                      <a:path w="31" h="20">
                                        <a:moveTo>
                                          <a:pt x="16" y="20"/>
                                        </a:moveTo>
                                        <a:lnTo>
                                          <a:pt x="31" y="0"/>
                                        </a:lnTo>
                                        <a:lnTo>
                                          <a:pt x="0" y="16"/>
                                        </a:lnTo>
                                        <a:lnTo>
                                          <a:pt x="16" y="2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40" name="Freeform 2019"/>
                                  <p:cNvSpPr>
                                    <a:spLocks/>
                                  </p:cNvSpPr>
                                  <p:nvPr/>
                                </p:nvSpPr>
                                <p:spPr bwMode="auto">
                                  <a:xfrm>
                                    <a:off x="1183" y="1373"/>
                                    <a:ext cx="8" cy="14"/>
                                  </a:xfrm>
                                  <a:custGeom>
                                    <a:avLst/>
                                    <a:gdLst>
                                      <a:gd name="T0" fmla="*/ 2 w 10"/>
                                      <a:gd name="T1" fmla="*/ 2 h 18"/>
                                      <a:gd name="T2" fmla="*/ 2 w 10"/>
                                      <a:gd name="T3" fmla="*/ 0 h 18"/>
                                      <a:gd name="T4" fmla="*/ 0 w 10"/>
                                      <a:gd name="T5" fmla="*/ 2 h 18"/>
                                      <a:gd name="T6" fmla="*/ 2 w 10"/>
                                      <a:gd name="T7" fmla="*/ 2 h 18"/>
                                      <a:gd name="T8" fmla="*/ 2 w 10"/>
                                      <a:gd name="T9" fmla="*/ 2 h 18"/>
                                      <a:gd name="T10" fmla="*/ 0 60000 65536"/>
                                      <a:gd name="T11" fmla="*/ 0 60000 65536"/>
                                      <a:gd name="T12" fmla="*/ 0 60000 65536"/>
                                      <a:gd name="T13" fmla="*/ 0 60000 65536"/>
                                      <a:gd name="T14" fmla="*/ 0 60000 65536"/>
                                      <a:gd name="T15" fmla="*/ 0 w 10"/>
                                      <a:gd name="T16" fmla="*/ 0 h 18"/>
                                      <a:gd name="T17" fmla="*/ 10 w 10"/>
                                      <a:gd name="T18" fmla="*/ 18 h 18"/>
                                    </a:gdLst>
                                    <a:ahLst/>
                                    <a:cxnLst>
                                      <a:cxn ang="T10">
                                        <a:pos x="T0" y="T1"/>
                                      </a:cxn>
                                      <a:cxn ang="T11">
                                        <a:pos x="T2" y="T3"/>
                                      </a:cxn>
                                      <a:cxn ang="T12">
                                        <a:pos x="T4" y="T5"/>
                                      </a:cxn>
                                      <a:cxn ang="T13">
                                        <a:pos x="T6" y="T7"/>
                                      </a:cxn>
                                      <a:cxn ang="T14">
                                        <a:pos x="T8" y="T9"/>
                                      </a:cxn>
                                    </a:cxnLst>
                                    <a:rect l="T15" t="T16" r="T17" b="T18"/>
                                    <a:pathLst>
                                      <a:path w="10" h="18">
                                        <a:moveTo>
                                          <a:pt x="10" y="12"/>
                                        </a:moveTo>
                                        <a:lnTo>
                                          <a:pt x="7" y="0"/>
                                        </a:lnTo>
                                        <a:lnTo>
                                          <a:pt x="0" y="5"/>
                                        </a:lnTo>
                                        <a:lnTo>
                                          <a:pt x="3" y="18"/>
                                        </a:lnTo>
                                        <a:lnTo>
                                          <a:pt x="10" y="1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41" name="Freeform 2020"/>
                                  <p:cNvSpPr>
                                    <a:spLocks/>
                                  </p:cNvSpPr>
                                  <p:nvPr/>
                                </p:nvSpPr>
                                <p:spPr bwMode="auto">
                                  <a:xfrm>
                                    <a:off x="1028" y="1340"/>
                                    <a:ext cx="40" cy="46"/>
                                  </a:xfrm>
                                  <a:custGeom>
                                    <a:avLst/>
                                    <a:gdLst>
                                      <a:gd name="T0" fmla="*/ 4 w 49"/>
                                      <a:gd name="T1" fmla="*/ 5 h 56"/>
                                      <a:gd name="T2" fmla="*/ 5 w 49"/>
                                      <a:gd name="T3" fmla="*/ 2 h 56"/>
                                      <a:gd name="T4" fmla="*/ 4 w 49"/>
                                      <a:gd name="T5" fmla="*/ 2 h 56"/>
                                      <a:gd name="T6" fmla="*/ 2 w 49"/>
                                      <a:gd name="T7" fmla="*/ 0 h 56"/>
                                      <a:gd name="T8" fmla="*/ 0 w 49"/>
                                      <a:gd name="T9" fmla="*/ 2 h 56"/>
                                      <a:gd name="T10" fmla="*/ 3 w 49"/>
                                      <a:gd name="T11" fmla="*/ 6 h 56"/>
                                      <a:gd name="T12" fmla="*/ 4 w 49"/>
                                      <a:gd name="T13" fmla="*/ 5 h 56"/>
                                      <a:gd name="T14" fmla="*/ 0 60000 65536"/>
                                      <a:gd name="T15" fmla="*/ 0 60000 65536"/>
                                      <a:gd name="T16" fmla="*/ 0 60000 65536"/>
                                      <a:gd name="T17" fmla="*/ 0 60000 65536"/>
                                      <a:gd name="T18" fmla="*/ 0 60000 65536"/>
                                      <a:gd name="T19" fmla="*/ 0 60000 65536"/>
                                      <a:gd name="T20" fmla="*/ 0 60000 65536"/>
                                      <a:gd name="T21" fmla="*/ 0 w 49"/>
                                      <a:gd name="T22" fmla="*/ 0 h 56"/>
                                      <a:gd name="T23" fmla="*/ 49 w 49"/>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56">
                                        <a:moveTo>
                                          <a:pt x="40" y="45"/>
                                        </a:moveTo>
                                        <a:lnTo>
                                          <a:pt x="49" y="12"/>
                                        </a:lnTo>
                                        <a:lnTo>
                                          <a:pt x="43" y="3"/>
                                        </a:lnTo>
                                        <a:lnTo>
                                          <a:pt x="12" y="0"/>
                                        </a:lnTo>
                                        <a:lnTo>
                                          <a:pt x="0" y="19"/>
                                        </a:lnTo>
                                        <a:lnTo>
                                          <a:pt x="33" y="56"/>
                                        </a:lnTo>
                                        <a:lnTo>
                                          <a:pt x="40" y="45"/>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42" name="Freeform 2021"/>
                                  <p:cNvSpPr>
                                    <a:spLocks/>
                                  </p:cNvSpPr>
                                  <p:nvPr/>
                                </p:nvSpPr>
                                <p:spPr bwMode="auto">
                                  <a:xfrm>
                                    <a:off x="839" y="1361"/>
                                    <a:ext cx="287" cy="237"/>
                                  </a:xfrm>
                                  <a:custGeom>
                                    <a:avLst/>
                                    <a:gdLst>
                                      <a:gd name="T0" fmla="*/ 4 w 352"/>
                                      <a:gd name="T1" fmla="*/ 20 h 291"/>
                                      <a:gd name="T2" fmla="*/ 8 w 352"/>
                                      <a:gd name="T3" fmla="*/ 16 h 291"/>
                                      <a:gd name="T4" fmla="*/ 12 w 352"/>
                                      <a:gd name="T5" fmla="*/ 16 h 291"/>
                                      <a:gd name="T6" fmla="*/ 6 w 352"/>
                                      <a:gd name="T7" fmla="*/ 15 h 291"/>
                                      <a:gd name="T8" fmla="*/ 2 w 352"/>
                                      <a:gd name="T9" fmla="*/ 13 h 291"/>
                                      <a:gd name="T10" fmla="*/ 5 w 352"/>
                                      <a:gd name="T11" fmla="*/ 11 h 291"/>
                                      <a:gd name="T12" fmla="*/ 2 w 352"/>
                                      <a:gd name="T13" fmla="*/ 11 h 291"/>
                                      <a:gd name="T14" fmla="*/ 2 w 352"/>
                                      <a:gd name="T15" fmla="*/ 10 h 291"/>
                                      <a:gd name="T16" fmla="*/ 2 w 352"/>
                                      <a:gd name="T17" fmla="*/ 9 h 291"/>
                                      <a:gd name="T18" fmla="*/ 2 w 352"/>
                                      <a:gd name="T19" fmla="*/ 7 h 291"/>
                                      <a:gd name="T20" fmla="*/ 2 w 352"/>
                                      <a:gd name="T21" fmla="*/ 4 h 291"/>
                                      <a:gd name="T22" fmla="*/ 8 w 352"/>
                                      <a:gd name="T23" fmla="*/ 2 h 291"/>
                                      <a:gd name="T24" fmla="*/ 7 w 352"/>
                                      <a:gd name="T25" fmla="*/ 5 h 291"/>
                                      <a:gd name="T26" fmla="*/ 9 w 352"/>
                                      <a:gd name="T27" fmla="*/ 2 h 291"/>
                                      <a:gd name="T28" fmla="*/ 13 w 352"/>
                                      <a:gd name="T29" fmla="*/ 4 h 291"/>
                                      <a:gd name="T30" fmla="*/ 15 w 352"/>
                                      <a:gd name="T31" fmla="*/ 5 h 291"/>
                                      <a:gd name="T32" fmla="*/ 15 w 352"/>
                                      <a:gd name="T33" fmla="*/ 4 h 291"/>
                                      <a:gd name="T34" fmla="*/ 16 w 352"/>
                                      <a:gd name="T35" fmla="*/ 2 h 291"/>
                                      <a:gd name="T36" fmla="*/ 18 w 352"/>
                                      <a:gd name="T37" fmla="*/ 7 h 291"/>
                                      <a:gd name="T38" fmla="*/ 18 w 352"/>
                                      <a:gd name="T39" fmla="*/ 9 h 291"/>
                                      <a:gd name="T40" fmla="*/ 20 w 352"/>
                                      <a:gd name="T41" fmla="*/ 8 h 291"/>
                                      <a:gd name="T42" fmla="*/ 18 w 352"/>
                                      <a:gd name="T43" fmla="*/ 2 h 291"/>
                                      <a:gd name="T44" fmla="*/ 19 w 352"/>
                                      <a:gd name="T45" fmla="*/ 2 h 291"/>
                                      <a:gd name="T46" fmla="*/ 20 w 352"/>
                                      <a:gd name="T47" fmla="*/ 2 h 291"/>
                                      <a:gd name="T48" fmla="*/ 23 w 352"/>
                                      <a:gd name="T49" fmla="*/ 3 h 291"/>
                                      <a:gd name="T50" fmla="*/ 23 w 352"/>
                                      <a:gd name="T51" fmla="*/ 5 h 291"/>
                                      <a:gd name="T52" fmla="*/ 24 w 352"/>
                                      <a:gd name="T53" fmla="*/ 10 h 291"/>
                                      <a:gd name="T54" fmla="*/ 27 w 352"/>
                                      <a:gd name="T55" fmla="*/ 15 h 291"/>
                                      <a:gd name="T56" fmla="*/ 29 w 352"/>
                                      <a:gd name="T57" fmla="*/ 16 h 291"/>
                                      <a:gd name="T58" fmla="*/ 31 w 352"/>
                                      <a:gd name="T59" fmla="*/ 18 h 291"/>
                                      <a:gd name="T60" fmla="*/ 30 w 352"/>
                                      <a:gd name="T61" fmla="*/ 20 h 291"/>
                                      <a:gd name="T62" fmla="*/ 29 w 352"/>
                                      <a:gd name="T63" fmla="*/ 20 h 291"/>
                                      <a:gd name="T64" fmla="*/ 28 w 352"/>
                                      <a:gd name="T65" fmla="*/ 18 h 291"/>
                                      <a:gd name="T66" fmla="*/ 28 w 352"/>
                                      <a:gd name="T67" fmla="*/ 20 h 291"/>
                                      <a:gd name="T68" fmla="*/ 27 w 352"/>
                                      <a:gd name="T69" fmla="*/ 21 h 291"/>
                                      <a:gd name="T70" fmla="*/ 28 w 352"/>
                                      <a:gd name="T71" fmla="*/ 20 h 291"/>
                                      <a:gd name="T72" fmla="*/ 29 w 352"/>
                                      <a:gd name="T73" fmla="*/ 22 h 291"/>
                                      <a:gd name="T74" fmla="*/ 23 w 352"/>
                                      <a:gd name="T75" fmla="*/ 23 h 291"/>
                                      <a:gd name="T76" fmla="*/ 22 w 352"/>
                                      <a:gd name="T77" fmla="*/ 21 h 291"/>
                                      <a:gd name="T78" fmla="*/ 20 w 352"/>
                                      <a:gd name="T79" fmla="*/ 20 h 291"/>
                                      <a:gd name="T80" fmla="*/ 18 w 352"/>
                                      <a:gd name="T81" fmla="*/ 23 h 291"/>
                                      <a:gd name="T82" fmla="*/ 10 w 352"/>
                                      <a:gd name="T83" fmla="*/ 24 h 291"/>
                                      <a:gd name="T84" fmla="*/ 9 w 352"/>
                                      <a:gd name="T85" fmla="*/ 24 h 291"/>
                                      <a:gd name="T86" fmla="*/ 9 w 352"/>
                                      <a:gd name="T87" fmla="*/ 22 h 2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2"/>
                                      <a:gd name="T133" fmla="*/ 0 h 291"/>
                                      <a:gd name="T134" fmla="*/ 352 w 352"/>
                                      <a:gd name="T135" fmla="*/ 291 h 29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2" h="291">
                                        <a:moveTo>
                                          <a:pt x="81" y="248"/>
                                        </a:moveTo>
                                        <a:lnTo>
                                          <a:pt x="47" y="237"/>
                                        </a:lnTo>
                                        <a:lnTo>
                                          <a:pt x="31" y="205"/>
                                        </a:lnTo>
                                        <a:lnTo>
                                          <a:pt x="89" y="188"/>
                                        </a:lnTo>
                                        <a:lnTo>
                                          <a:pt x="126" y="193"/>
                                        </a:lnTo>
                                        <a:lnTo>
                                          <a:pt x="134" y="184"/>
                                        </a:lnTo>
                                        <a:lnTo>
                                          <a:pt x="99" y="167"/>
                                        </a:lnTo>
                                        <a:lnTo>
                                          <a:pt x="69" y="177"/>
                                        </a:lnTo>
                                        <a:lnTo>
                                          <a:pt x="28" y="171"/>
                                        </a:lnTo>
                                        <a:lnTo>
                                          <a:pt x="15" y="147"/>
                                        </a:lnTo>
                                        <a:lnTo>
                                          <a:pt x="62" y="128"/>
                                        </a:lnTo>
                                        <a:lnTo>
                                          <a:pt x="57" y="124"/>
                                        </a:lnTo>
                                        <a:lnTo>
                                          <a:pt x="67" y="117"/>
                                        </a:lnTo>
                                        <a:lnTo>
                                          <a:pt x="17" y="128"/>
                                        </a:lnTo>
                                        <a:lnTo>
                                          <a:pt x="15" y="123"/>
                                        </a:lnTo>
                                        <a:lnTo>
                                          <a:pt x="23" y="118"/>
                                        </a:lnTo>
                                        <a:lnTo>
                                          <a:pt x="23" y="109"/>
                                        </a:lnTo>
                                        <a:lnTo>
                                          <a:pt x="2" y="111"/>
                                        </a:lnTo>
                                        <a:lnTo>
                                          <a:pt x="0" y="97"/>
                                        </a:lnTo>
                                        <a:lnTo>
                                          <a:pt x="18" y="74"/>
                                        </a:lnTo>
                                        <a:lnTo>
                                          <a:pt x="11" y="65"/>
                                        </a:lnTo>
                                        <a:lnTo>
                                          <a:pt x="16" y="48"/>
                                        </a:lnTo>
                                        <a:lnTo>
                                          <a:pt x="84" y="0"/>
                                        </a:lnTo>
                                        <a:lnTo>
                                          <a:pt x="92" y="5"/>
                                        </a:lnTo>
                                        <a:lnTo>
                                          <a:pt x="95" y="26"/>
                                        </a:lnTo>
                                        <a:lnTo>
                                          <a:pt x="86" y="52"/>
                                        </a:lnTo>
                                        <a:lnTo>
                                          <a:pt x="104" y="45"/>
                                        </a:lnTo>
                                        <a:lnTo>
                                          <a:pt x="105" y="29"/>
                                        </a:lnTo>
                                        <a:lnTo>
                                          <a:pt x="115" y="23"/>
                                        </a:lnTo>
                                        <a:lnTo>
                                          <a:pt x="149" y="45"/>
                                        </a:lnTo>
                                        <a:lnTo>
                                          <a:pt x="136" y="68"/>
                                        </a:lnTo>
                                        <a:lnTo>
                                          <a:pt x="175" y="52"/>
                                        </a:lnTo>
                                        <a:lnTo>
                                          <a:pt x="171" y="44"/>
                                        </a:lnTo>
                                        <a:lnTo>
                                          <a:pt x="177" y="44"/>
                                        </a:lnTo>
                                        <a:lnTo>
                                          <a:pt x="164" y="25"/>
                                        </a:lnTo>
                                        <a:lnTo>
                                          <a:pt x="183" y="30"/>
                                        </a:lnTo>
                                        <a:lnTo>
                                          <a:pt x="200" y="55"/>
                                        </a:lnTo>
                                        <a:lnTo>
                                          <a:pt x="203" y="85"/>
                                        </a:lnTo>
                                        <a:lnTo>
                                          <a:pt x="208" y="91"/>
                                        </a:lnTo>
                                        <a:lnTo>
                                          <a:pt x="206" y="104"/>
                                        </a:lnTo>
                                        <a:lnTo>
                                          <a:pt x="211" y="109"/>
                                        </a:lnTo>
                                        <a:lnTo>
                                          <a:pt x="224" y="93"/>
                                        </a:lnTo>
                                        <a:lnTo>
                                          <a:pt x="217" y="72"/>
                                        </a:lnTo>
                                        <a:lnTo>
                                          <a:pt x="208" y="14"/>
                                        </a:lnTo>
                                        <a:lnTo>
                                          <a:pt x="214" y="10"/>
                                        </a:lnTo>
                                        <a:lnTo>
                                          <a:pt x="211" y="3"/>
                                        </a:lnTo>
                                        <a:lnTo>
                                          <a:pt x="234" y="14"/>
                                        </a:lnTo>
                                        <a:lnTo>
                                          <a:pt x="233" y="6"/>
                                        </a:lnTo>
                                        <a:lnTo>
                                          <a:pt x="238" y="6"/>
                                        </a:lnTo>
                                        <a:lnTo>
                                          <a:pt x="263" y="36"/>
                                        </a:lnTo>
                                        <a:lnTo>
                                          <a:pt x="262" y="43"/>
                                        </a:lnTo>
                                        <a:lnTo>
                                          <a:pt x="266" y="49"/>
                                        </a:lnTo>
                                        <a:lnTo>
                                          <a:pt x="271" y="87"/>
                                        </a:lnTo>
                                        <a:lnTo>
                                          <a:pt x="283" y="114"/>
                                        </a:lnTo>
                                        <a:lnTo>
                                          <a:pt x="281" y="144"/>
                                        </a:lnTo>
                                        <a:lnTo>
                                          <a:pt x="303" y="171"/>
                                        </a:lnTo>
                                        <a:lnTo>
                                          <a:pt x="315" y="170"/>
                                        </a:lnTo>
                                        <a:lnTo>
                                          <a:pt x="340" y="197"/>
                                        </a:lnTo>
                                        <a:lnTo>
                                          <a:pt x="351" y="197"/>
                                        </a:lnTo>
                                        <a:lnTo>
                                          <a:pt x="352" y="206"/>
                                        </a:lnTo>
                                        <a:lnTo>
                                          <a:pt x="350" y="225"/>
                                        </a:lnTo>
                                        <a:lnTo>
                                          <a:pt x="345" y="225"/>
                                        </a:lnTo>
                                        <a:lnTo>
                                          <a:pt x="341" y="210"/>
                                        </a:lnTo>
                                        <a:lnTo>
                                          <a:pt x="338" y="225"/>
                                        </a:lnTo>
                                        <a:lnTo>
                                          <a:pt x="332" y="223"/>
                                        </a:lnTo>
                                        <a:lnTo>
                                          <a:pt x="329" y="211"/>
                                        </a:lnTo>
                                        <a:lnTo>
                                          <a:pt x="318" y="221"/>
                                        </a:lnTo>
                                        <a:lnTo>
                                          <a:pt x="320" y="232"/>
                                        </a:lnTo>
                                        <a:lnTo>
                                          <a:pt x="309" y="231"/>
                                        </a:lnTo>
                                        <a:lnTo>
                                          <a:pt x="310" y="250"/>
                                        </a:lnTo>
                                        <a:lnTo>
                                          <a:pt x="328" y="235"/>
                                        </a:lnTo>
                                        <a:lnTo>
                                          <a:pt x="331" y="237"/>
                                        </a:lnTo>
                                        <a:lnTo>
                                          <a:pt x="326" y="252"/>
                                        </a:lnTo>
                                        <a:lnTo>
                                          <a:pt x="339" y="255"/>
                                        </a:lnTo>
                                        <a:lnTo>
                                          <a:pt x="312" y="275"/>
                                        </a:lnTo>
                                        <a:lnTo>
                                          <a:pt x="267" y="266"/>
                                        </a:lnTo>
                                        <a:lnTo>
                                          <a:pt x="272" y="257"/>
                                        </a:lnTo>
                                        <a:lnTo>
                                          <a:pt x="246" y="252"/>
                                        </a:lnTo>
                                        <a:lnTo>
                                          <a:pt x="246" y="240"/>
                                        </a:lnTo>
                                        <a:lnTo>
                                          <a:pt x="241" y="235"/>
                                        </a:lnTo>
                                        <a:lnTo>
                                          <a:pt x="226" y="262"/>
                                        </a:lnTo>
                                        <a:lnTo>
                                          <a:pt x="201" y="265"/>
                                        </a:lnTo>
                                        <a:lnTo>
                                          <a:pt x="184" y="282"/>
                                        </a:lnTo>
                                        <a:lnTo>
                                          <a:pt x="112" y="291"/>
                                        </a:lnTo>
                                        <a:lnTo>
                                          <a:pt x="116" y="286"/>
                                        </a:lnTo>
                                        <a:lnTo>
                                          <a:pt x="106" y="277"/>
                                        </a:lnTo>
                                        <a:lnTo>
                                          <a:pt x="104" y="269"/>
                                        </a:lnTo>
                                        <a:lnTo>
                                          <a:pt x="105" y="259"/>
                                        </a:lnTo>
                                        <a:lnTo>
                                          <a:pt x="81" y="248"/>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43" name="Freeform 2022"/>
                                  <p:cNvSpPr>
                                    <a:spLocks/>
                                  </p:cNvSpPr>
                                  <p:nvPr/>
                                </p:nvSpPr>
                                <p:spPr bwMode="auto">
                                  <a:xfrm>
                                    <a:off x="730" y="1290"/>
                                    <a:ext cx="167" cy="187"/>
                                  </a:xfrm>
                                  <a:custGeom>
                                    <a:avLst/>
                                    <a:gdLst>
                                      <a:gd name="T0" fmla="*/ 2 w 206"/>
                                      <a:gd name="T1" fmla="*/ 4 h 230"/>
                                      <a:gd name="T2" fmla="*/ 3 w 206"/>
                                      <a:gd name="T3" fmla="*/ 5 h 230"/>
                                      <a:gd name="T4" fmla="*/ 2 w 206"/>
                                      <a:gd name="T5" fmla="*/ 9 h 230"/>
                                      <a:gd name="T6" fmla="*/ 2 w 206"/>
                                      <a:gd name="T7" fmla="*/ 10 h 230"/>
                                      <a:gd name="T8" fmla="*/ 2 w 206"/>
                                      <a:gd name="T9" fmla="*/ 10 h 230"/>
                                      <a:gd name="T10" fmla="*/ 2 w 206"/>
                                      <a:gd name="T11" fmla="*/ 11 h 230"/>
                                      <a:gd name="T12" fmla="*/ 0 w 206"/>
                                      <a:gd name="T13" fmla="*/ 15 h 230"/>
                                      <a:gd name="T14" fmla="*/ 2 w 206"/>
                                      <a:gd name="T15" fmla="*/ 16 h 230"/>
                                      <a:gd name="T16" fmla="*/ 4 w 206"/>
                                      <a:gd name="T17" fmla="*/ 20 h 230"/>
                                      <a:gd name="T18" fmla="*/ 6 w 206"/>
                                      <a:gd name="T19" fmla="*/ 17 h 230"/>
                                      <a:gd name="T20" fmla="*/ 7 w 206"/>
                                      <a:gd name="T21" fmla="*/ 18 h 230"/>
                                      <a:gd name="T22" fmla="*/ 8 w 206"/>
                                      <a:gd name="T23" fmla="*/ 17 h 230"/>
                                      <a:gd name="T24" fmla="*/ 9 w 206"/>
                                      <a:gd name="T25" fmla="*/ 16 h 230"/>
                                      <a:gd name="T26" fmla="*/ 8 w 206"/>
                                      <a:gd name="T27" fmla="*/ 15 h 230"/>
                                      <a:gd name="T28" fmla="*/ 9 w 206"/>
                                      <a:gd name="T29" fmla="*/ 13 h 230"/>
                                      <a:gd name="T30" fmla="*/ 10 w 206"/>
                                      <a:gd name="T31" fmla="*/ 13 h 230"/>
                                      <a:gd name="T32" fmla="*/ 11 w 206"/>
                                      <a:gd name="T33" fmla="*/ 11 h 230"/>
                                      <a:gd name="T34" fmla="*/ 16 w 206"/>
                                      <a:gd name="T35" fmla="*/ 7 h 230"/>
                                      <a:gd name="T36" fmla="*/ 13 w 206"/>
                                      <a:gd name="T37" fmla="*/ 2 h 230"/>
                                      <a:gd name="T38" fmla="*/ 11 w 206"/>
                                      <a:gd name="T39" fmla="*/ 2 h 230"/>
                                      <a:gd name="T40" fmla="*/ 10 w 206"/>
                                      <a:gd name="T41" fmla="*/ 4 h 230"/>
                                      <a:gd name="T42" fmla="*/ 11 w 206"/>
                                      <a:gd name="T43" fmla="*/ 2 h 230"/>
                                      <a:gd name="T44" fmla="*/ 10 w 206"/>
                                      <a:gd name="T45" fmla="*/ 3 h 230"/>
                                      <a:gd name="T46" fmla="*/ 10 w 206"/>
                                      <a:gd name="T47" fmla="*/ 2 h 230"/>
                                      <a:gd name="T48" fmla="*/ 7 w 206"/>
                                      <a:gd name="T49" fmla="*/ 0 h 230"/>
                                      <a:gd name="T50" fmla="*/ 4 w 206"/>
                                      <a:gd name="T51" fmla="*/ 2 h 230"/>
                                      <a:gd name="T52" fmla="*/ 4 w 206"/>
                                      <a:gd name="T53" fmla="*/ 2 h 230"/>
                                      <a:gd name="T54" fmla="*/ 4 w 206"/>
                                      <a:gd name="T55" fmla="*/ 2 h 230"/>
                                      <a:gd name="T56" fmla="*/ 2 w 206"/>
                                      <a:gd name="T57" fmla="*/ 2 h 230"/>
                                      <a:gd name="T58" fmla="*/ 2 w 206"/>
                                      <a:gd name="T59" fmla="*/ 2 h 230"/>
                                      <a:gd name="T60" fmla="*/ 2 w 206"/>
                                      <a:gd name="T61" fmla="*/ 2 h 230"/>
                                      <a:gd name="T62" fmla="*/ 2 w 206"/>
                                      <a:gd name="T63" fmla="*/ 4 h 2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6"/>
                                      <a:gd name="T97" fmla="*/ 0 h 230"/>
                                      <a:gd name="T98" fmla="*/ 206 w 206"/>
                                      <a:gd name="T99" fmla="*/ 230 h 2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6" h="230">
                                        <a:moveTo>
                                          <a:pt x="32" y="42"/>
                                        </a:moveTo>
                                        <a:lnTo>
                                          <a:pt x="39" y="52"/>
                                        </a:lnTo>
                                        <a:lnTo>
                                          <a:pt x="18" y="102"/>
                                        </a:lnTo>
                                        <a:lnTo>
                                          <a:pt x="24" y="113"/>
                                        </a:lnTo>
                                        <a:lnTo>
                                          <a:pt x="14" y="115"/>
                                        </a:lnTo>
                                        <a:lnTo>
                                          <a:pt x="17" y="137"/>
                                        </a:lnTo>
                                        <a:lnTo>
                                          <a:pt x="0" y="176"/>
                                        </a:lnTo>
                                        <a:lnTo>
                                          <a:pt x="34" y="191"/>
                                        </a:lnTo>
                                        <a:lnTo>
                                          <a:pt x="54" y="230"/>
                                        </a:lnTo>
                                        <a:lnTo>
                                          <a:pt x="82" y="205"/>
                                        </a:lnTo>
                                        <a:lnTo>
                                          <a:pt x="88" y="212"/>
                                        </a:lnTo>
                                        <a:lnTo>
                                          <a:pt x="103" y="204"/>
                                        </a:lnTo>
                                        <a:lnTo>
                                          <a:pt x="107" y="191"/>
                                        </a:lnTo>
                                        <a:lnTo>
                                          <a:pt x="106" y="176"/>
                                        </a:lnTo>
                                        <a:lnTo>
                                          <a:pt x="111" y="159"/>
                                        </a:lnTo>
                                        <a:lnTo>
                                          <a:pt x="128" y="153"/>
                                        </a:lnTo>
                                        <a:lnTo>
                                          <a:pt x="135" y="131"/>
                                        </a:lnTo>
                                        <a:lnTo>
                                          <a:pt x="206" y="78"/>
                                        </a:lnTo>
                                        <a:lnTo>
                                          <a:pt x="163" y="24"/>
                                        </a:lnTo>
                                        <a:lnTo>
                                          <a:pt x="138" y="25"/>
                                        </a:lnTo>
                                        <a:lnTo>
                                          <a:pt x="131" y="43"/>
                                        </a:lnTo>
                                        <a:lnTo>
                                          <a:pt x="132" y="27"/>
                                        </a:lnTo>
                                        <a:lnTo>
                                          <a:pt x="120" y="39"/>
                                        </a:lnTo>
                                        <a:lnTo>
                                          <a:pt x="122" y="27"/>
                                        </a:lnTo>
                                        <a:lnTo>
                                          <a:pt x="87" y="0"/>
                                        </a:lnTo>
                                        <a:lnTo>
                                          <a:pt x="56" y="5"/>
                                        </a:lnTo>
                                        <a:lnTo>
                                          <a:pt x="56" y="15"/>
                                        </a:lnTo>
                                        <a:lnTo>
                                          <a:pt x="52" y="5"/>
                                        </a:lnTo>
                                        <a:lnTo>
                                          <a:pt x="24" y="13"/>
                                        </a:lnTo>
                                        <a:lnTo>
                                          <a:pt x="32" y="25"/>
                                        </a:lnTo>
                                        <a:lnTo>
                                          <a:pt x="29" y="32"/>
                                        </a:lnTo>
                                        <a:lnTo>
                                          <a:pt x="32" y="4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44" name="Freeform 2023"/>
                                  <p:cNvSpPr>
                                    <a:spLocks/>
                                  </p:cNvSpPr>
                                  <p:nvPr/>
                                </p:nvSpPr>
                                <p:spPr bwMode="auto">
                                  <a:xfrm>
                                    <a:off x="581" y="1540"/>
                                    <a:ext cx="23" cy="32"/>
                                  </a:xfrm>
                                  <a:custGeom>
                                    <a:avLst/>
                                    <a:gdLst>
                                      <a:gd name="T0" fmla="*/ 2 w 28"/>
                                      <a:gd name="T1" fmla="*/ 2 h 39"/>
                                      <a:gd name="T2" fmla="*/ 2 w 28"/>
                                      <a:gd name="T3" fmla="*/ 2 h 39"/>
                                      <a:gd name="T4" fmla="*/ 2 w 28"/>
                                      <a:gd name="T5" fmla="*/ 2 h 39"/>
                                      <a:gd name="T6" fmla="*/ 2 w 28"/>
                                      <a:gd name="T7" fmla="*/ 0 h 39"/>
                                      <a:gd name="T8" fmla="*/ 2 w 28"/>
                                      <a:gd name="T9" fmla="*/ 2 h 39"/>
                                      <a:gd name="T10" fmla="*/ 2 w 28"/>
                                      <a:gd name="T11" fmla="*/ 2 h 39"/>
                                      <a:gd name="T12" fmla="*/ 2 w 28"/>
                                      <a:gd name="T13" fmla="*/ 3 h 39"/>
                                      <a:gd name="T14" fmla="*/ 2 w 28"/>
                                      <a:gd name="T15" fmla="*/ 3 h 39"/>
                                      <a:gd name="T16" fmla="*/ 2 w 28"/>
                                      <a:gd name="T17" fmla="*/ 2 h 39"/>
                                      <a:gd name="T18" fmla="*/ 2 w 28"/>
                                      <a:gd name="T19" fmla="*/ 2 h 39"/>
                                      <a:gd name="T20" fmla="*/ 0 w 28"/>
                                      <a:gd name="T21" fmla="*/ 2 h 39"/>
                                      <a:gd name="T22" fmla="*/ 2 w 28"/>
                                      <a:gd name="T23" fmla="*/ 2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39"/>
                                      <a:gd name="T38" fmla="*/ 28 w 28"/>
                                      <a:gd name="T39" fmla="*/ 39 h 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39">
                                        <a:moveTo>
                                          <a:pt x="7" y="20"/>
                                        </a:moveTo>
                                        <a:lnTo>
                                          <a:pt x="16" y="16"/>
                                        </a:lnTo>
                                        <a:lnTo>
                                          <a:pt x="13" y="12"/>
                                        </a:lnTo>
                                        <a:lnTo>
                                          <a:pt x="17" y="0"/>
                                        </a:lnTo>
                                        <a:lnTo>
                                          <a:pt x="20" y="11"/>
                                        </a:lnTo>
                                        <a:lnTo>
                                          <a:pt x="28" y="10"/>
                                        </a:lnTo>
                                        <a:lnTo>
                                          <a:pt x="12" y="39"/>
                                        </a:lnTo>
                                        <a:lnTo>
                                          <a:pt x="7" y="37"/>
                                        </a:lnTo>
                                        <a:lnTo>
                                          <a:pt x="13" y="31"/>
                                        </a:lnTo>
                                        <a:lnTo>
                                          <a:pt x="5" y="32"/>
                                        </a:lnTo>
                                        <a:lnTo>
                                          <a:pt x="0" y="17"/>
                                        </a:lnTo>
                                        <a:lnTo>
                                          <a:pt x="7" y="2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45" name="Freeform 2024"/>
                                  <p:cNvSpPr>
                                    <a:spLocks/>
                                  </p:cNvSpPr>
                                  <p:nvPr/>
                                </p:nvSpPr>
                                <p:spPr bwMode="auto">
                                  <a:xfrm>
                                    <a:off x="1475" y="1559"/>
                                    <a:ext cx="5" cy="7"/>
                                  </a:xfrm>
                                  <a:custGeom>
                                    <a:avLst/>
                                    <a:gdLst>
                                      <a:gd name="T0" fmla="*/ 3 w 6"/>
                                      <a:gd name="T1" fmla="*/ 2 h 9"/>
                                      <a:gd name="T2" fmla="*/ 1 w 6"/>
                                      <a:gd name="T3" fmla="*/ 2 h 9"/>
                                      <a:gd name="T4" fmla="*/ 0 w 6"/>
                                      <a:gd name="T5" fmla="*/ 0 h 9"/>
                                      <a:gd name="T6" fmla="*/ 3 w 6"/>
                                      <a:gd name="T7" fmla="*/ 0 h 9"/>
                                      <a:gd name="T8" fmla="*/ 3 w 6"/>
                                      <a:gd name="T9" fmla="*/ 2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5" y="9"/>
                                        </a:moveTo>
                                        <a:lnTo>
                                          <a:pt x="1" y="9"/>
                                        </a:lnTo>
                                        <a:lnTo>
                                          <a:pt x="0" y="0"/>
                                        </a:lnTo>
                                        <a:lnTo>
                                          <a:pt x="6" y="0"/>
                                        </a:lnTo>
                                        <a:lnTo>
                                          <a:pt x="5" y="9"/>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46" name="Freeform 2025"/>
                                  <p:cNvSpPr>
                                    <a:spLocks/>
                                  </p:cNvSpPr>
                                  <p:nvPr/>
                                </p:nvSpPr>
                                <p:spPr bwMode="auto">
                                  <a:xfrm>
                                    <a:off x="1463" y="1565"/>
                                    <a:ext cx="14" cy="16"/>
                                  </a:xfrm>
                                  <a:custGeom>
                                    <a:avLst/>
                                    <a:gdLst>
                                      <a:gd name="T0" fmla="*/ 2 w 17"/>
                                      <a:gd name="T1" fmla="*/ 3 h 19"/>
                                      <a:gd name="T2" fmla="*/ 2 w 17"/>
                                      <a:gd name="T3" fmla="*/ 0 h 19"/>
                                      <a:gd name="T4" fmla="*/ 0 w 17"/>
                                      <a:gd name="T5" fmla="*/ 3 h 19"/>
                                      <a:gd name="T6" fmla="*/ 2 w 17"/>
                                      <a:gd name="T7" fmla="*/ 3 h 19"/>
                                      <a:gd name="T8" fmla="*/ 2 w 17"/>
                                      <a:gd name="T9" fmla="*/ 3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17" y="4"/>
                                        </a:moveTo>
                                        <a:lnTo>
                                          <a:pt x="13" y="0"/>
                                        </a:lnTo>
                                        <a:lnTo>
                                          <a:pt x="0" y="19"/>
                                        </a:lnTo>
                                        <a:lnTo>
                                          <a:pt x="11" y="14"/>
                                        </a:lnTo>
                                        <a:lnTo>
                                          <a:pt x="17" y="4"/>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grpSp>
                            <p:sp>
                              <p:nvSpPr>
                                <p:cNvPr id="327647" name="Freeform 2026"/>
                                <p:cNvSpPr>
                                  <a:spLocks/>
                                </p:cNvSpPr>
                                <p:nvPr/>
                              </p:nvSpPr>
                              <p:spPr bwMode="auto">
                                <a:xfrm>
                                  <a:off x="492" y="1435"/>
                                  <a:ext cx="1347" cy="931"/>
                                </a:xfrm>
                                <a:custGeom>
                                  <a:avLst/>
                                  <a:gdLst>
                                    <a:gd name="T0" fmla="*/ 0 w 1656"/>
                                    <a:gd name="T1" fmla="*/ 48 h 1144"/>
                                    <a:gd name="T2" fmla="*/ 11 w 1656"/>
                                    <a:gd name="T3" fmla="*/ 16 h 1144"/>
                                    <a:gd name="T4" fmla="*/ 16 w 1656"/>
                                    <a:gd name="T5" fmla="*/ 13 h 1144"/>
                                    <a:gd name="T6" fmla="*/ 24 w 1656"/>
                                    <a:gd name="T7" fmla="*/ 12 h 1144"/>
                                    <a:gd name="T8" fmla="*/ 27 w 1656"/>
                                    <a:gd name="T9" fmla="*/ 13 h 1144"/>
                                    <a:gd name="T10" fmla="*/ 44 w 1656"/>
                                    <a:gd name="T11" fmla="*/ 18 h 1144"/>
                                    <a:gd name="T12" fmla="*/ 52 w 1656"/>
                                    <a:gd name="T13" fmla="*/ 20 h 1144"/>
                                    <a:gd name="T14" fmla="*/ 55 w 1656"/>
                                    <a:gd name="T15" fmla="*/ 23 h 1144"/>
                                    <a:gd name="T16" fmla="*/ 55 w 1656"/>
                                    <a:gd name="T17" fmla="*/ 16 h 1144"/>
                                    <a:gd name="T18" fmla="*/ 58 w 1656"/>
                                    <a:gd name="T19" fmla="*/ 16 h 1144"/>
                                    <a:gd name="T20" fmla="*/ 69 w 1656"/>
                                    <a:gd name="T21" fmla="*/ 19 h 1144"/>
                                    <a:gd name="T22" fmla="*/ 72 w 1656"/>
                                    <a:gd name="T23" fmla="*/ 18 h 1144"/>
                                    <a:gd name="T24" fmla="*/ 74 w 1656"/>
                                    <a:gd name="T25" fmla="*/ 22 h 1144"/>
                                    <a:gd name="T26" fmla="*/ 76 w 1656"/>
                                    <a:gd name="T27" fmla="*/ 16 h 1144"/>
                                    <a:gd name="T28" fmla="*/ 73 w 1656"/>
                                    <a:gd name="T29" fmla="*/ 7 h 1144"/>
                                    <a:gd name="T30" fmla="*/ 76 w 1656"/>
                                    <a:gd name="T31" fmla="*/ 2 h 1144"/>
                                    <a:gd name="T32" fmla="*/ 81 w 1656"/>
                                    <a:gd name="T33" fmla="*/ 13 h 1144"/>
                                    <a:gd name="T34" fmla="*/ 87 w 1656"/>
                                    <a:gd name="T35" fmla="*/ 18 h 1144"/>
                                    <a:gd name="T36" fmla="*/ 90 w 1656"/>
                                    <a:gd name="T37" fmla="*/ 15 h 1144"/>
                                    <a:gd name="T38" fmla="*/ 97 w 1656"/>
                                    <a:gd name="T39" fmla="*/ 15 h 1144"/>
                                    <a:gd name="T40" fmla="*/ 97 w 1656"/>
                                    <a:gd name="T41" fmla="*/ 22 h 1144"/>
                                    <a:gd name="T42" fmla="*/ 89 w 1656"/>
                                    <a:gd name="T43" fmla="*/ 24 h 1144"/>
                                    <a:gd name="T44" fmla="*/ 88 w 1656"/>
                                    <a:gd name="T45" fmla="*/ 30 h 1144"/>
                                    <a:gd name="T46" fmla="*/ 77 w 1656"/>
                                    <a:gd name="T47" fmla="*/ 35 h 1144"/>
                                    <a:gd name="T48" fmla="*/ 80 w 1656"/>
                                    <a:gd name="T49" fmla="*/ 39 h 1144"/>
                                    <a:gd name="T50" fmla="*/ 76 w 1656"/>
                                    <a:gd name="T51" fmla="*/ 45 h 1144"/>
                                    <a:gd name="T52" fmla="*/ 79 w 1656"/>
                                    <a:gd name="T53" fmla="*/ 58 h 1144"/>
                                    <a:gd name="T54" fmla="*/ 95 w 1656"/>
                                    <a:gd name="T55" fmla="*/ 64 h 1144"/>
                                    <a:gd name="T56" fmla="*/ 98 w 1656"/>
                                    <a:gd name="T57" fmla="*/ 74 h 1144"/>
                                    <a:gd name="T58" fmla="*/ 102 w 1656"/>
                                    <a:gd name="T59" fmla="*/ 72 h 1144"/>
                                    <a:gd name="T60" fmla="*/ 103 w 1656"/>
                                    <a:gd name="T61" fmla="*/ 55 h 1144"/>
                                    <a:gd name="T62" fmla="*/ 102 w 1656"/>
                                    <a:gd name="T63" fmla="*/ 48 h 1144"/>
                                    <a:gd name="T64" fmla="*/ 111 w 1656"/>
                                    <a:gd name="T65" fmla="*/ 42 h 1144"/>
                                    <a:gd name="T66" fmla="*/ 116 w 1656"/>
                                    <a:gd name="T67" fmla="*/ 46 h 1144"/>
                                    <a:gd name="T68" fmla="*/ 117 w 1656"/>
                                    <a:gd name="T69" fmla="*/ 52 h 1144"/>
                                    <a:gd name="T70" fmla="*/ 119 w 1656"/>
                                    <a:gd name="T71" fmla="*/ 54 h 1144"/>
                                    <a:gd name="T72" fmla="*/ 122 w 1656"/>
                                    <a:gd name="T73" fmla="*/ 53 h 1144"/>
                                    <a:gd name="T74" fmla="*/ 126 w 1656"/>
                                    <a:gd name="T75" fmla="*/ 50 h 1144"/>
                                    <a:gd name="T76" fmla="*/ 127 w 1656"/>
                                    <a:gd name="T77" fmla="*/ 55 h 1144"/>
                                    <a:gd name="T78" fmla="*/ 129 w 1656"/>
                                    <a:gd name="T79" fmla="*/ 59 h 1144"/>
                                    <a:gd name="T80" fmla="*/ 131 w 1656"/>
                                    <a:gd name="T81" fmla="*/ 62 h 1144"/>
                                    <a:gd name="T82" fmla="*/ 137 w 1656"/>
                                    <a:gd name="T83" fmla="*/ 65 h 1144"/>
                                    <a:gd name="T84" fmla="*/ 136 w 1656"/>
                                    <a:gd name="T85" fmla="*/ 66 h 1144"/>
                                    <a:gd name="T86" fmla="*/ 139 w 1656"/>
                                    <a:gd name="T87" fmla="*/ 71 h 1144"/>
                                    <a:gd name="T88" fmla="*/ 129 w 1656"/>
                                    <a:gd name="T89" fmla="*/ 76 h 1144"/>
                                    <a:gd name="T90" fmla="*/ 114 w 1656"/>
                                    <a:gd name="T91" fmla="*/ 85 h 1144"/>
                                    <a:gd name="T92" fmla="*/ 121 w 1656"/>
                                    <a:gd name="T93" fmla="*/ 83 h 1144"/>
                                    <a:gd name="T94" fmla="*/ 126 w 1656"/>
                                    <a:gd name="T95" fmla="*/ 87 h 1144"/>
                                    <a:gd name="T96" fmla="*/ 126 w 1656"/>
                                    <a:gd name="T97" fmla="*/ 90 h 1144"/>
                                    <a:gd name="T98" fmla="*/ 124 w 1656"/>
                                    <a:gd name="T99" fmla="*/ 89 h 1144"/>
                                    <a:gd name="T100" fmla="*/ 119 w 1656"/>
                                    <a:gd name="T101" fmla="*/ 84 h 1144"/>
                                    <a:gd name="T102" fmla="*/ 105 w 1656"/>
                                    <a:gd name="T103" fmla="*/ 91 h 1144"/>
                                    <a:gd name="T104" fmla="*/ 95 w 1656"/>
                                    <a:gd name="T105" fmla="*/ 97 h 1144"/>
                                    <a:gd name="T106" fmla="*/ 97 w 1656"/>
                                    <a:gd name="T107" fmla="*/ 90 h 1144"/>
                                    <a:gd name="T108" fmla="*/ 98 w 1656"/>
                                    <a:gd name="T109" fmla="*/ 88 h 1144"/>
                                    <a:gd name="T110" fmla="*/ 90 w 1656"/>
                                    <a:gd name="T111" fmla="*/ 83 h 1144"/>
                                    <a:gd name="T112" fmla="*/ 84 w 1656"/>
                                    <a:gd name="T113" fmla="*/ 82 h 1144"/>
                                    <a:gd name="T114" fmla="*/ 30 w 1656"/>
                                    <a:gd name="T115" fmla="*/ 80 h 1144"/>
                                    <a:gd name="T116" fmla="*/ 27 w 1656"/>
                                    <a:gd name="T117" fmla="*/ 76 h 1144"/>
                                    <a:gd name="T118" fmla="*/ 22 w 1656"/>
                                    <a:gd name="T119" fmla="*/ 73 h 1144"/>
                                    <a:gd name="T120" fmla="*/ 20 w 1656"/>
                                    <a:gd name="T121" fmla="*/ 69 h 1144"/>
                                    <a:gd name="T122" fmla="*/ 11 w 1656"/>
                                    <a:gd name="T123" fmla="*/ 53 h 11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56"/>
                                    <a:gd name="T187" fmla="*/ 0 h 1144"/>
                                    <a:gd name="T188" fmla="*/ 1656 w 1656"/>
                                    <a:gd name="T189" fmla="*/ 1144 h 11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56" h="1144">
                                      <a:moveTo>
                                        <a:pt x="127" y="624"/>
                                      </a:moveTo>
                                      <a:lnTo>
                                        <a:pt x="108" y="589"/>
                                      </a:lnTo>
                                      <a:lnTo>
                                        <a:pt x="91" y="598"/>
                                      </a:lnTo>
                                      <a:lnTo>
                                        <a:pt x="83" y="613"/>
                                      </a:lnTo>
                                      <a:lnTo>
                                        <a:pt x="67" y="622"/>
                                      </a:lnTo>
                                      <a:lnTo>
                                        <a:pt x="63" y="611"/>
                                      </a:lnTo>
                                      <a:lnTo>
                                        <a:pt x="34" y="579"/>
                                      </a:lnTo>
                                      <a:lnTo>
                                        <a:pt x="35" y="568"/>
                                      </a:lnTo>
                                      <a:lnTo>
                                        <a:pt x="19" y="574"/>
                                      </a:lnTo>
                                      <a:lnTo>
                                        <a:pt x="0" y="569"/>
                                      </a:lnTo>
                                      <a:lnTo>
                                        <a:pt x="0" y="131"/>
                                      </a:lnTo>
                                      <a:lnTo>
                                        <a:pt x="33" y="139"/>
                                      </a:lnTo>
                                      <a:lnTo>
                                        <a:pt x="67" y="175"/>
                                      </a:lnTo>
                                      <a:lnTo>
                                        <a:pt x="86" y="175"/>
                                      </a:lnTo>
                                      <a:lnTo>
                                        <a:pt x="109" y="191"/>
                                      </a:lnTo>
                                      <a:lnTo>
                                        <a:pt x="114" y="190"/>
                                      </a:lnTo>
                                      <a:lnTo>
                                        <a:pt x="107" y="178"/>
                                      </a:lnTo>
                                      <a:lnTo>
                                        <a:pt x="120" y="179"/>
                                      </a:lnTo>
                                      <a:lnTo>
                                        <a:pt x="131" y="196"/>
                                      </a:lnTo>
                                      <a:lnTo>
                                        <a:pt x="132" y="188"/>
                                      </a:lnTo>
                                      <a:lnTo>
                                        <a:pt x="123" y="169"/>
                                      </a:lnTo>
                                      <a:lnTo>
                                        <a:pt x="137" y="154"/>
                                      </a:lnTo>
                                      <a:lnTo>
                                        <a:pt x="220" y="102"/>
                                      </a:lnTo>
                                      <a:lnTo>
                                        <a:pt x="224" y="112"/>
                                      </a:lnTo>
                                      <a:lnTo>
                                        <a:pt x="220" y="118"/>
                                      </a:lnTo>
                                      <a:lnTo>
                                        <a:pt x="194" y="141"/>
                                      </a:lnTo>
                                      <a:lnTo>
                                        <a:pt x="177" y="142"/>
                                      </a:lnTo>
                                      <a:lnTo>
                                        <a:pt x="156" y="166"/>
                                      </a:lnTo>
                                      <a:lnTo>
                                        <a:pt x="192" y="145"/>
                                      </a:lnTo>
                                      <a:lnTo>
                                        <a:pt x="192" y="162"/>
                                      </a:lnTo>
                                      <a:lnTo>
                                        <a:pt x="206" y="134"/>
                                      </a:lnTo>
                                      <a:lnTo>
                                        <a:pt x="234" y="118"/>
                                      </a:lnTo>
                                      <a:lnTo>
                                        <a:pt x="230" y="132"/>
                                      </a:lnTo>
                                      <a:lnTo>
                                        <a:pt x="257" y="103"/>
                                      </a:lnTo>
                                      <a:lnTo>
                                        <a:pt x="246" y="93"/>
                                      </a:lnTo>
                                      <a:lnTo>
                                        <a:pt x="250" y="85"/>
                                      </a:lnTo>
                                      <a:lnTo>
                                        <a:pt x="265" y="100"/>
                                      </a:lnTo>
                                      <a:lnTo>
                                        <a:pt x="276" y="132"/>
                                      </a:lnTo>
                                      <a:lnTo>
                                        <a:pt x="289" y="150"/>
                                      </a:lnTo>
                                      <a:lnTo>
                                        <a:pt x="296" y="149"/>
                                      </a:lnTo>
                                      <a:lnTo>
                                        <a:pt x="306" y="142"/>
                                      </a:lnTo>
                                      <a:lnTo>
                                        <a:pt x="300" y="138"/>
                                      </a:lnTo>
                                      <a:lnTo>
                                        <a:pt x="313" y="116"/>
                                      </a:lnTo>
                                      <a:lnTo>
                                        <a:pt x="316" y="118"/>
                                      </a:lnTo>
                                      <a:lnTo>
                                        <a:pt x="318" y="114"/>
                                      </a:lnTo>
                                      <a:lnTo>
                                        <a:pt x="315" y="109"/>
                                      </a:lnTo>
                                      <a:lnTo>
                                        <a:pt x="320" y="109"/>
                                      </a:lnTo>
                                      <a:lnTo>
                                        <a:pt x="320" y="131"/>
                                      </a:lnTo>
                                      <a:lnTo>
                                        <a:pt x="329" y="132"/>
                                      </a:lnTo>
                                      <a:lnTo>
                                        <a:pt x="319" y="152"/>
                                      </a:lnTo>
                                      <a:lnTo>
                                        <a:pt x="340" y="150"/>
                                      </a:lnTo>
                                      <a:lnTo>
                                        <a:pt x="348" y="128"/>
                                      </a:lnTo>
                                      <a:lnTo>
                                        <a:pt x="374" y="128"/>
                                      </a:lnTo>
                                      <a:lnTo>
                                        <a:pt x="405" y="151"/>
                                      </a:lnTo>
                                      <a:lnTo>
                                        <a:pt x="466" y="176"/>
                                      </a:lnTo>
                                      <a:lnTo>
                                        <a:pt x="486" y="182"/>
                                      </a:lnTo>
                                      <a:lnTo>
                                        <a:pt x="481" y="172"/>
                                      </a:lnTo>
                                      <a:lnTo>
                                        <a:pt x="501" y="174"/>
                                      </a:lnTo>
                                      <a:lnTo>
                                        <a:pt x="520" y="196"/>
                                      </a:lnTo>
                                      <a:lnTo>
                                        <a:pt x="523" y="210"/>
                                      </a:lnTo>
                                      <a:lnTo>
                                        <a:pt x="504" y="210"/>
                                      </a:lnTo>
                                      <a:lnTo>
                                        <a:pt x="510" y="212"/>
                                      </a:lnTo>
                                      <a:lnTo>
                                        <a:pt x="499" y="215"/>
                                      </a:lnTo>
                                      <a:lnTo>
                                        <a:pt x="499" y="223"/>
                                      </a:lnTo>
                                      <a:lnTo>
                                        <a:pt x="493" y="227"/>
                                      </a:lnTo>
                                      <a:lnTo>
                                        <a:pt x="511" y="237"/>
                                      </a:lnTo>
                                      <a:lnTo>
                                        <a:pt x="566" y="239"/>
                                      </a:lnTo>
                                      <a:lnTo>
                                        <a:pt x="600" y="221"/>
                                      </a:lnTo>
                                      <a:lnTo>
                                        <a:pt x="606" y="237"/>
                                      </a:lnTo>
                                      <a:lnTo>
                                        <a:pt x="622" y="237"/>
                                      </a:lnTo>
                                      <a:lnTo>
                                        <a:pt x="624" y="254"/>
                                      </a:lnTo>
                                      <a:lnTo>
                                        <a:pt x="627" y="241"/>
                                      </a:lnTo>
                                      <a:lnTo>
                                        <a:pt x="628" y="254"/>
                                      </a:lnTo>
                                      <a:lnTo>
                                        <a:pt x="639" y="258"/>
                                      </a:lnTo>
                                      <a:lnTo>
                                        <a:pt x="643" y="268"/>
                                      </a:lnTo>
                                      <a:lnTo>
                                        <a:pt x="631" y="271"/>
                                      </a:lnTo>
                                      <a:lnTo>
                                        <a:pt x="644" y="287"/>
                                      </a:lnTo>
                                      <a:lnTo>
                                        <a:pt x="644" y="279"/>
                                      </a:lnTo>
                                      <a:lnTo>
                                        <a:pt x="655" y="278"/>
                                      </a:lnTo>
                                      <a:lnTo>
                                        <a:pt x="651" y="271"/>
                                      </a:lnTo>
                                      <a:lnTo>
                                        <a:pt x="654" y="269"/>
                                      </a:lnTo>
                                      <a:lnTo>
                                        <a:pt x="638" y="237"/>
                                      </a:lnTo>
                                      <a:lnTo>
                                        <a:pt x="647" y="227"/>
                                      </a:lnTo>
                                      <a:lnTo>
                                        <a:pt x="644" y="225"/>
                                      </a:lnTo>
                                      <a:lnTo>
                                        <a:pt x="647" y="220"/>
                                      </a:lnTo>
                                      <a:lnTo>
                                        <a:pt x="670" y="212"/>
                                      </a:lnTo>
                                      <a:lnTo>
                                        <a:pt x="681" y="189"/>
                                      </a:lnTo>
                                      <a:lnTo>
                                        <a:pt x="667" y="194"/>
                                      </a:lnTo>
                                      <a:lnTo>
                                        <a:pt x="669" y="198"/>
                                      </a:lnTo>
                                      <a:lnTo>
                                        <a:pt x="664" y="198"/>
                                      </a:lnTo>
                                      <a:lnTo>
                                        <a:pt x="667" y="201"/>
                                      </a:lnTo>
                                      <a:lnTo>
                                        <a:pt x="665" y="210"/>
                                      </a:lnTo>
                                      <a:lnTo>
                                        <a:pt x="648" y="205"/>
                                      </a:lnTo>
                                      <a:lnTo>
                                        <a:pt x="641" y="209"/>
                                      </a:lnTo>
                                      <a:lnTo>
                                        <a:pt x="647" y="215"/>
                                      </a:lnTo>
                                      <a:lnTo>
                                        <a:pt x="640" y="218"/>
                                      </a:lnTo>
                                      <a:lnTo>
                                        <a:pt x="625" y="205"/>
                                      </a:lnTo>
                                      <a:lnTo>
                                        <a:pt x="633" y="190"/>
                                      </a:lnTo>
                                      <a:lnTo>
                                        <a:pt x="675" y="172"/>
                                      </a:lnTo>
                                      <a:lnTo>
                                        <a:pt x="687" y="185"/>
                                      </a:lnTo>
                                      <a:lnTo>
                                        <a:pt x="684" y="188"/>
                                      </a:lnTo>
                                      <a:lnTo>
                                        <a:pt x="690" y="198"/>
                                      </a:lnTo>
                                      <a:lnTo>
                                        <a:pt x="686" y="200"/>
                                      </a:lnTo>
                                      <a:lnTo>
                                        <a:pt x="704" y="212"/>
                                      </a:lnTo>
                                      <a:lnTo>
                                        <a:pt x="704" y="219"/>
                                      </a:lnTo>
                                      <a:lnTo>
                                        <a:pt x="732" y="218"/>
                                      </a:lnTo>
                                      <a:lnTo>
                                        <a:pt x="751" y="240"/>
                                      </a:lnTo>
                                      <a:lnTo>
                                        <a:pt x="789" y="231"/>
                                      </a:lnTo>
                                      <a:lnTo>
                                        <a:pt x="827" y="237"/>
                                      </a:lnTo>
                                      <a:lnTo>
                                        <a:pt x="820" y="223"/>
                                      </a:lnTo>
                                      <a:lnTo>
                                        <a:pt x="824" y="220"/>
                                      </a:lnTo>
                                      <a:lnTo>
                                        <a:pt x="831" y="237"/>
                                      </a:lnTo>
                                      <a:lnTo>
                                        <a:pt x="848" y="244"/>
                                      </a:lnTo>
                                      <a:lnTo>
                                        <a:pt x="851" y="240"/>
                                      </a:lnTo>
                                      <a:lnTo>
                                        <a:pt x="851" y="228"/>
                                      </a:lnTo>
                                      <a:lnTo>
                                        <a:pt x="834" y="231"/>
                                      </a:lnTo>
                                      <a:lnTo>
                                        <a:pt x="821" y="204"/>
                                      </a:lnTo>
                                      <a:lnTo>
                                        <a:pt x="848" y="199"/>
                                      </a:lnTo>
                                      <a:lnTo>
                                        <a:pt x="854" y="210"/>
                                      </a:lnTo>
                                      <a:lnTo>
                                        <a:pt x="863" y="209"/>
                                      </a:lnTo>
                                      <a:lnTo>
                                        <a:pt x="860" y="223"/>
                                      </a:lnTo>
                                      <a:lnTo>
                                        <a:pt x="873" y="212"/>
                                      </a:lnTo>
                                      <a:lnTo>
                                        <a:pt x="870" y="237"/>
                                      </a:lnTo>
                                      <a:lnTo>
                                        <a:pt x="873" y="241"/>
                                      </a:lnTo>
                                      <a:lnTo>
                                        <a:pt x="865" y="247"/>
                                      </a:lnTo>
                                      <a:lnTo>
                                        <a:pt x="873" y="251"/>
                                      </a:lnTo>
                                      <a:lnTo>
                                        <a:pt x="873" y="260"/>
                                      </a:lnTo>
                                      <a:lnTo>
                                        <a:pt x="883" y="255"/>
                                      </a:lnTo>
                                      <a:lnTo>
                                        <a:pt x="880" y="260"/>
                                      </a:lnTo>
                                      <a:lnTo>
                                        <a:pt x="886" y="264"/>
                                      </a:lnTo>
                                      <a:lnTo>
                                        <a:pt x="886" y="247"/>
                                      </a:lnTo>
                                      <a:lnTo>
                                        <a:pt x="880" y="238"/>
                                      </a:lnTo>
                                      <a:lnTo>
                                        <a:pt x="883" y="225"/>
                                      </a:lnTo>
                                      <a:lnTo>
                                        <a:pt x="880" y="219"/>
                                      </a:lnTo>
                                      <a:lnTo>
                                        <a:pt x="899" y="221"/>
                                      </a:lnTo>
                                      <a:lnTo>
                                        <a:pt x="920" y="194"/>
                                      </a:lnTo>
                                      <a:lnTo>
                                        <a:pt x="912" y="171"/>
                                      </a:lnTo>
                                      <a:lnTo>
                                        <a:pt x="909" y="180"/>
                                      </a:lnTo>
                                      <a:lnTo>
                                        <a:pt x="913" y="179"/>
                                      </a:lnTo>
                                      <a:lnTo>
                                        <a:pt x="909" y="185"/>
                                      </a:lnTo>
                                      <a:lnTo>
                                        <a:pt x="899" y="186"/>
                                      </a:lnTo>
                                      <a:lnTo>
                                        <a:pt x="908" y="152"/>
                                      </a:lnTo>
                                      <a:lnTo>
                                        <a:pt x="915" y="149"/>
                                      </a:lnTo>
                                      <a:lnTo>
                                        <a:pt x="913" y="161"/>
                                      </a:lnTo>
                                      <a:lnTo>
                                        <a:pt x="918" y="159"/>
                                      </a:lnTo>
                                      <a:lnTo>
                                        <a:pt x="916" y="144"/>
                                      </a:lnTo>
                                      <a:lnTo>
                                        <a:pt x="904" y="148"/>
                                      </a:lnTo>
                                      <a:lnTo>
                                        <a:pt x="861" y="111"/>
                                      </a:lnTo>
                                      <a:lnTo>
                                        <a:pt x="861" y="95"/>
                                      </a:lnTo>
                                      <a:lnTo>
                                        <a:pt x="873" y="79"/>
                                      </a:lnTo>
                                      <a:lnTo>
                                        <a:pt x="864" y="69"/>
                                      </a:lnTo>
                                      <a:lnTo>
                                        <a:pt x="866" y="43"/>
                                      </a:lnTo>
                                      <a:lnTo>
                                        <a:pt x="874" y="36"/>
                                      </a:lnTo>
                                      <a:lnTo>
                                        <a:pt x="881" y="43"/>
                                      </a:lnTo>
                                      <a:lnTo>
                                        <a:pt x="883" y="31"/>
                                      </a:lnTo>
                                      <a:lnTo>
                                        <a:pt x="877" y="23"/>
                                      </a:lnTo>
                                      <a:lnTo>
                                        <a:pt x="893" y="0"/>
                                      </a:lnTo>
                                      <a:lnTo>
                                        <a:pt x="903" y="3"/>
                                      </a:lnTo>
                                      <a:lnTo>
                                        <a:pt x="900" y="11"/>
                                      </a:lnTo>
                                      <a:lnTo>
                                        <a:pt x="904" y="17"/>
                                      </a:lnTo>
                                      <a:lnTo>
                                        <a:pt x="916" y="12"/>
                                      </a:lnTo>
                                      <a:lnTo>
                                        <a:pt x="918" y="26"/>
                                      </a:lnTo>
                                      <a:lnTo>
                                        <a:pt x="930" y="41"/>
                                      </a:lnTo>
                                      <a:lnTo>
                                        <a:pt x="932" y="70"/>
                                      </a:lnTo>
                                      <a:lnTo>
                                        <a:pt x="960" y="109"/>
                                      </a:lnTo>
                                      <a:lnTo>
                                        <a:pt x="943" y="106"/>
                                      </a:lnTo>
                                      <a:lnTo>
                                        <a:pt x="952" y="118"/>
                                      </a:lnTo>
                                      <a:lnTo>
                                        <a:pt x="936" y="135"/>
                                      </a:lnTo>
                                      <a:lnTo>
                                        <a:pt x="972" y="144"/>
                                      </a:lnTo>
                                      <a:lnTo>
                                        <a:pt x="971" y="156"/>
                                      </a:lnTo>
                                      <a:lnTo>
                                        <a:pt x="963" y="152"/>
                                      </a:lnTo>
                                      <a:lnTo>
                                        <a:pt x="981" y="182"/>
                                      </a:lnTo>
                                      <a:lnTo>
                                        <a:pt x="978" y="198"/>
                                      </a:lnTo>
                                      <a:lnTo>
                                        <a:pt x="983" y="210"/>
                                      </a:lnTo>
                                      <a:lnTo>
                                        <a:pt x="993" y="189"/>
                                      </a:lnTo>
                                      <a:lnTo>
                                        <a:pt x="993" y="170"/>
                                      </a:lnTo>
                                      <a:lnTo>
                                        <a:pt x="999" y="160"/>
                                      </a:lnTo>
                                      <a:lnTo>
                                        <a:pt x="1008" y="159"/>
                                      </a:lnTo>
                                      <a:lnTo>
                                        <a:pt x="1023" y="179"/>
                                      </a:lnTo>
                                      <a:lnTo>
                                        <a:pt x="1031" y="210"/>
                                      </a:lnTo>
                                      <a:lnTo>
                                        <a:pt x="1024" y="211"/>
                                      </a:lnTo>
                                      <a:lnTo>
                                        <a:pt x="1023" y="204"/>
                                      </a:lnTo>
                                      <a:lnTo>
                                        <a:pt x="1020" y="228"/>
                                      </a:lnTo>
                                      <a:lnTo>
                                        <a:pt x="1041" y="264"/>
                                      </a:lnTo>
                                      <a:lnTo>
                                        <a:pt x="1056" y="255"/>
                                      </a:lnTo>
                                      <a:lnTo>
                                        <a:pt x="1057" y="239"/>
                                      </a:lnTo>
                                      <a:lnTo>
                                        <a:pt x="1071" y="208"/>
                                      </a:lnTo>
                                      <a:lnTo>
                                        <a:pt x="1072" y="191"/>
                                      </a:lnTo>
                                      <a:lnTo>
                                        <a:pt x="1092" y="185"/>
                                      </a:lnTo>
                                      <a:lnTo>
                                        <a:pt x="1083" y="180"/>
                                      </a:lnTo>
                                      <a:lnTo>
                                        <a:pt x="1092" y="170"/>
                                      </a:lnTo>
                                      <a:lnTo>
                                        <a:pt x="1077" y="157"/>
                                      </a:lnTo>
                                      <a:lnTo>
                                        <a:pt x="1077" y="128"/>
                                      </a:lnTo>
                                      <a:lnTo>
                                        <a:pt x="1132" y="134"/>
                                      </a:lnTo>
                                      <a:lnTo>
                                        <a:pt x="1134" y="145"/>
                                      </a:lnTo>
                                      <a:lnTo>
                                        <a:pt x="1131" y="148"/>
                                      </a:lnTo>
                                      <a:lnTo>
                                        <a:pt x="1139" y="161"/>
                                      </a:lnTo>
                                      <a:lnTo>
                                        <a:pt x="1158" y="166"/>
                                      </a:lnTo>
                                      <a:lnTo>
                                        <a:pt x="1145" y="180"/>
                                      </a:lnTo>
                                      <a:lnTo>
                                        <a:pt x="1158" y="182"/>
                                      </a:lnTo>
                                      <a:lnTo>
                                        <a:pt x="1156" y="195"/>
                                      </a:lnTo>
                                      <a:lnTo>
                                        <a:pt x="1146" y="205"/>
                                      </a:lnTo>
                                      <a:lnTo>
                                        <a:pt x="1142" y="198"/>
                                      </a:lnTo>
                                      <a:lnTo>
                                        <a:pt x="1132" y="201"/>
                                      </a:lnTo>
                                      <a:lnTo>
                                        <a:pt x="1139" y="209"/>
                                      </a:lnTo>
                                      <a:lnTo>
                                        <a:pt x="1139" y="218"/>
                                      </a:lnTo>
                                      <a:lnTo>
                                        <a:pt x="1145" y="215"/>
                                      </a:lnTo>
                                      <a:lnTo>
                                        <a:pt x="1142" y="230"/>
                                      </a:lnTo>
                                      <a:lnTo>
                                        <a:pt x="1159" y="251"/>
                                      </a:lnTo>
                                      <a:lnTo>
                                        <a:pt x="1158" y="265"/>
                                      </a:lnTo>
                                      <a:lnTo>
                                        <a:pt x="1132" y="296"/>
                                      </a:lnTo>
                                      <a:lnTo>
                                        <a:pt x="1119" y="306"/>
                                      </a:lnTo>
                                      <a:lnTo>
                                        <a:pt x="1106" y="290"/>
                                      </a:lnTo>
                                      <a:lnTo>
                                        <a:pt x="1103" y="297"/>
                                      </a:lnTo>
                                      <a:lnTo>
                                        <a:pt x="1111" y="316"/>
                                      </a:lnTo>
                                      <a:lnTo>
                                        <a:pt x="1097" y="306"/>
                                      </a:lnTo>
                                      <a:lnTo>
                                        <a:pt x="1096" y="314"/>
                                      </a:lnTo>
                                      <a:lnTo>
                                        <a:pt x="1083" y="312"/>
                                      </a:lnTo>
                                      <a:lnTo>
                                        <a:pt x="1080" y="297"/>
                                      </a:lnTo>
                                      <a:lnTo>
                                        <a:pt x="1058" y="297"/>
                                      </a:lnTo>
                                      <a:lnTo>
                                        <a:pt x="1054" y="307"/>
                                      </a:lnTo>
                                      <a:lnTo>
                                        <a:pt x="1066" y="310"/>
                                      </a:lnTo>
                                      <a:lnTo>
                                        <a:pt x="1067" y="320"/>
                                      </a:lnTo>
                                      <a:lnTo>
                                        <a:pt x="1042" y="353"/>
                                      </a:lnTo>
                                      <a:lnTo>
                                        <a:pt x="1028" y="355"/>
                                      </a:lnTo>
                                      <a:lnTo>
                                        <a:pt x="1015" y="338"/>
                                      </a:lnTo>
                                      <a:lnTo>
                                        <a:pt x="988" y="329"/>
                                      </a:lnTo>
                                      <a:lnTo>
                                        <a:pt x="985" y="332"/>
                                      </a:lnTo>
                                      <a:lnTo>
                                        <a:pt x="1008" y="355"/>
                                      </a:lnTo>
                                      <a:lnTo>
                                        <a:pt x="1050" y="361"/>
                                      </a:lnTo>
                                      <a:lnTo>
                                        <a:pt x="1026" y="408"/>
                                      </a:lnTo>
                                      <a:lnTo>
                                        <a:pt x="1007" y="416"/>
                                      </a:lnTo>
                                      <a:lnTo>
                                        <a:pt x="992" y="410"/>
                                      </a:lnTo>
                                      <a:lnTo>
                                        <a:pt x="993" y="417"/>
                                      </a:lnTo>
                                      <a:lnTo>
                                        <a:pt x="989" y="417"/>
                                      </a:lnTo>
                                      <a:lnTo>
                                        <a:pt x="988" y="430"/>
                                      </a:lnTo>
                                      <a:lnTo>
                                        <a:pt x="977" y="438"/>
                                      </a:lnTo>
                                      <a:lnTo>
                                        <a:pt x="960" y="424"/>
                                      </a:lnTo>
                                      <a:lnTo>
                                        <a:pt x="948" y="426"/>
                                      </a:lnTo>
                                      <a:lnTo>
                                        <a:pt x="923" y="414"/>
                                      </a:lnTo>
                                      <a:lnTo>
                                        <a:pt x="919" y="418"/>
                                      </a:lnTo>
                                      <a:lnTo>
                                        <a:pt x="924" y="424"/>
                                      </a:lnTo>
                                      <a:lnTo>
                                        <a:pt x="925" y="418"/>
                                      </a:lnTo>
                                      <a:lnTo>
                                        <a:pt x="948" y="430"/>
                                      </a:lnTo>
                                      <a:lnTo>
                                        <a:pt x="945" y="435"/>
                                      </a:lnTo>
                                      <a:lnTo>
                                        <a:pt x="955" y="428"/>
                                      </a:lnTo>
                                      <a:lnTo>
                                        <a:pt x="972" y="438"/>
                                      </a:lnTo>
                                      <a:lnTo>
                                        <a:pt x="977" y="459"/>
                                      </a:lnTo>
                                      <a:lnTo>
                                        <a:pt x="962" y="467"/>
                                      </a:lnTo>
                                      <a:lnTo>
                                        <a:pt x="943" y="466"/>
                                      </a:lnTo>
                                      <a:lnTo>
                                        <a:pt x="944" y="475"/>
                                      </a:lnTo>
                                      <a:lnTo>
                                        <a:pt x="952" y="477"/>
                                      </a:lnTo>
                                      <a:lnTo>
                                        <a:pt x="939" y="477"/>
                                      </a:lnTo>
                                      <a:lnTo>
                                        <a:pt x="939" y="499"/>
                                      </a:lnTo>
                                      <a:lnTo>
                                        <a:pt x="932" y="494"/>
                                      </a:lnTo>
                                      <a:lnTo>
                                        <a:pt x="926" y="504"/>
                                      </a:lnTo>
                                      <a:lnTo>
                                        <a:pt x="922" y="504"/>
                                      </a:lnTo>
                                      <a:lnTo>
                                        <a:pt x="924" y="509"/>
                                      </a:lnTo>
                                      <a:lnTo>
                                        <a:pt x="920" y="516"/>
                                      </a:lnTo>
                                      <a:lnTo>
                                        <a:pt x="901" y="526"/>
                                      </a:lnTo>
                                      <a:lnTo>
                                        <a:pt x="908" y="535"/>
                                      </a:lnTo>
                                      <a:lnTo>
                                        <a:pt x="897" y="562"/>
                                      </a:lnTo>
                                      <a:lnTo>
                                        <a:pt x="896" y="612"/>
                                      </a:lnTo>
                                      <a:lnTo>
                                        <a:pt x="894" y="617"/>
                                      </a:lnTo>
                                      <a:lnTo>
                                        <a:pt x="903" y="625"/>
                                      </a:lnTo>
                                      <a:lnTo>
                                        <a:pt x="906" y="638"/>
                                      </a:lnTo>
                                      <a:lnTo>
                                        <a:pt x="908" y="627"/>
                                      </a:lnTo>
                                      <a:lnTo>
                                        <a:pt x="926" y="630"/>
                                      </a:lnTo>
                                      <a:lnTo>
                                        <a:pt x="942" y="675"/>
                                      </a:lnTo>
                                      <a:lnTo>
                                        <a:pt x="942" y="687"/>
                                      </a:lnTo>
                                      <a:lnTo>
                                        <a:pt x="934" y="695"/>
                                      </a:lnTo>
                                      <a:lnTo>
                                        <a:pt x="967" y="682"/>
                                      </a:lnTo>
                                      <a:lnTo>
                                        <a:pt x="1005" y="700"/>
                                      </a:lnTo>
                                      <a:lnTo>
                                        <a:pt x="1024" y="712"/>
                                      </a:lnTo>
                                      <a:lnTo>
                                        <a:pt x="1036" y="729"/>
                                      </a:lnTo>
                                      <a:lnTo>
                                        <a:pt x="1068" y="739"/>
                                      </a:lnTo>
                                      <a:lnTo>
                                        <a:pt x="1079" y="749"/>
                                      </a:lnTo>
                                      <a:lnTo>
                                        <a:pt x="1073" y="768"/>
                                      </a:lnTo>
                                      <a:lnTo>
                                        <a:pt x="1080" y="752"/>
                                      </a:lnTo>
                                      <a:lnTo>
                                        <a:pt x="1138" y="758"/>
                                      </a:lnTo>
                                      <a:lnTo>
                                        <a:pt x="1136" y="790"/>
                                      </a:lnTo>
                                      <a:lnTo>
                                        <a:pt x="1140" y="819"/>
                                      </a:lnTo>
                                      <a:lnTo>
                                        <a:pt x="1138" y="828"/>
                                      </a:lnTo>
                                      <a:lnTo>
                                        <a:pt x="1155" y="849"/>
                                      </a:lnTo>
                                      <a:lnTo>
                                        <a:pt x="1141" y="857"/>
                                      </a:lnTo>
                                      <a:lnTo>
                                        <a:pt x="1160" y="857"/>
                                      </a:lnTo>
                                      <a:lnTo>
                                        <a:pt x="1170" y="867"/>
                                      </a:lnTo>
                                      <a:lnTo>
                                        <a:pt x="1172" y="877"/>
                                      </a:lnTo>
                                      <a:lnTo>
                                        <a:pt x="1161" y="890"/>
                                      </a:lnTo>
                                      <a:lnTo>
                                        <a:pt x="1176" y="880"/>
                                      </a:lnTo>
                                      <a:lnTo>
                                        <a:pt x="1189" y="888"/>
                                      </a:lnTo>
                                      <a:lnTo>
                                        <a:pt x="1188" y="878"/>
                                      </a:lnTo>
                                      <a:lnTo>
                                        <a:pt x="1191" y="877"/>
                                      </a:lnTo>
                                      <a:lnTo>
                                        <a:pt x="1194" y="874"/>
                                      </a:lnTo>
                                      <a:lnTo>
                                        <a:pt x="1205" y="882"/>
                                      </a:lnTo>
                                      <a:lnTo>
                                        <a:pt x="1209" y="874"/>
                                      </a:lnTo>
                                      <a:lnTo>
                                        <a:pt x="1201" y="864"/>
                                      </a:lnTo>
                                      <a:lnTo>
                                        <a:pt x="1214" y="852"/>
                                      </a:lnTo>
                                      <a:lnTo>
                                        <a:pt x="1224" y="852"/>
                                      </a:lnTo>
                                      <a:lnTo>
                                        <a:pt x="1215" y="850"/>
                                      </a:lnTo>
                                      <a:lnTo>
                                        <a:pt x="1208" y="843"/>
                                      </a:lnTo>
                                      <a:lnTo>
                                        <a:pt x="1203" y="797"/>
                                      </a:lnTo>
                                      <a:lnTo>
                                        <a:pt x="1190" y="778"/>
                                      </a:lnTo>
                                      <a:lnTo>
                                        <a:pt x="1229" y="750"/>
                                      </a:lnTo>
                                      <a:lnTo>
                                        <a:pt x="1246" y="721"/>
                                      </a:lnTo>
                                      <a:lnTo>
                                        <a:pt x="1257" y="719"/>
                                      </a:lnTo>
                                      <a:lnTo>
                                        <a:pt x="1252" y="707"/>
                                      </a:lnTo>
                                      <a:lnTo>
                                        <a:pt x="1246" y="717"/>
                                      </a:lnTo>
                                      <a:lnTo>
                                        <a:pt x="1244" y="693"/>
                                      </a:lnTo>
                                      <a:lnTo>
                                        <a:pt x="1231" y="646"/>
                                      </a:lnTo>
                                      <a:lnTo>
                                        <a:pt x="1207" y="626"/>
                                      </a:lnTo>
                                      <a:lnTo>
                                        <a:pt x="1207" y="616"/>
                                      </a:lnTo>
                                      <a:lnTo>
                                        <a:pt x="1228" y="609"/>
                                      </a:lnTo>
                                      <a:lnTo>
                                        <a:pt x="1228" y="595"/>
                                      </a:lnTo>
                                      <a:lnTo>
                                        <a:pt x="1240" y="597"/>
                                      </a:lnTo>
                                      <a:lnTo>
                                        <a:pt x="1233" y="593"/>
                                      </a:lnTo>
                                      <a:lnTo>
                                        <a:pt x="1238" y="582"/>
                                      </a:lnTo>
                                      <a:lnTo>
                                        <a:pt x="1228" y="582"/>
                                      </a:lnTo>
                                      <a:lnTo>
                                        <a:pt x="1231" y="574"/>
                                      </a:lnTo>
                                      <a:lnTo>
                                        <a:pt x="1227" y="564"/>
                                      </a:lnTo>
                                      <a:lnTo>
                                        <a:pt x="1225" y="555"/>
                                      </a:lnTo>
                                      <a:lnTo>
                                        <a:pt x="1231" y="553"/>
                                      </a:lnTo>
                                      <a:lnTo>
                                        <a:pt x="1219" y="549"/>
                                      </a:lnTo>
                                      <a:lnTo>
                                        <a:pt x="1233" y="512"/>
                                      </a:lnTo>
                                      <a:lnTo>
                                        <a:pt x="1220" y="509"/>
                                      </a:lnTo>
                                      <a:lnTo>
                                        <a:pt x="1218" y="491"/>
                                      </a:lnTo>
                                      <a:lnTo>
                                        <a:pt x="1231" y="477"/>
                                      </a:lnTo>
                                      <a:lnTo>
                                        <a:pt x="1278" y="495"/>
                                      </a:lnTo>
                                      <a:lnTo>
                                        <a:pt x="1302" y="481"/>
                                      </a:lnTo>
                                      <a:lnTo>
                                        <a:pt x="1326" y="495"/>
                                      </a:lnTo>
                                      <a:lnTo>
                                        <a:pt x="1322" y="509"/>
                                      </a:lnTo>
                                      <a:lnTo>
                                        <a:pt x="1333" y="504"/>
                                      </a:lnTo>
                                      <a:lnTo>
                                        <a:pt x="1336" y="515"/>
                                      </a:lnTo>
                                      <a:lnTo>
                                        <a:pt x="1333" y="520"/>
                                      </a:lnTo>
                                      <a:lnTo>
                                        <a:pt x="1347" y="518"/>
                                      </a:lnTo>
                                      <a:lnTo>
                                        <a:pt x="1341" y="523"/>
                                      </a:lnTo>
                                      <a:lnTo>
                                        <a:pt x="1346" y="536"/>
                                      </a:lnTo>
                                      <a:lnTo>
                                        <a:pt x="1371" y="539"/>
                                      </a:lnTo>
                                      <a:lnTo>
                                        <a:pt x="1375" y="548"/>
                                      </a:lnTo>
                                      <a:lnTo>
                                        <a:pt x="1384" y="539"/>
                                      </a:lnTo>
                                      <a:lnTo>
                                        <a:pt x="1389" y="545"/>
                                      </a:lnTo>
                                      <a:lnTo>
                                        <a:pt x="1382" y="561"/>
                                      </a:lnTo>
                                      <a:lnTo>
                                        <a:pt x="1389" y="578"/>
                                      </a:lnTo>
                                      <a:lnTo>
                                        <a:pt x="1353" y="579"/>
                                      </a:lnTo>
                                      <a:lnTo>
                                        <a:pt x="1384" y="585"/>
                                      </a:lnTo>
                                      <a:lnTo>
                                        <a:pt x="1389" y="595"/>
                                      </a:lnTo>
                                      <a:lnTo>
                                        <a:pt x="1384" y="607"/>
                                      </a:lnTo>
                                      <a:lnTo>
                                        <a:pt x="1392" y="608"/>
                                      </a:lnTo>
                                      <a:lnTo>
                                        <a:pt x="1387" y="612"/>
                                      </a:lnTo>
                                      <a:lnTo>
                                        <a:pt x="1392" y="620"/>
                                      </a:lnTo>
                                      <a:lnTo>
                                        <a:pt x="1384" y="624"/>
                                      </a:lnTo>
                                      <a:lnTo>
                                        <a:pt x="1376" y="620"/>
                                      </a:lnTo>
                                      <a:lnTo>
                                        <a:pt x="1379" y="626"/>
                                      </a:lnTo>
                                      <a:lnTo>
                                        <a:pt x="1370" y="631"/>
                                      </a:lnTo>
                                      <a:lnTo>
                                        <a:pt x="1407" y="623"/>
                                      </a:lnTo>
                                      <a:lnTo>
                                        <a:pt x="1412" y="640"/>
                                      </a:lnTo>
                                      <a:lnTo>
                                        <a:pt x="1411" y="651"/>
                                      </a:lnTo>
                                      <a:lnTo>
                                        <a:pt x="1397" y="654"/>
                                      </a:lnTo>
                                      <a:lnTo>
                                        <a:pt x="1411" y="652"/>
                                      </a:lnTo>
                                      <a:lnTo>
                                        <a:pt x="1418" y="633"/>
                                      </a:lnTo>
                                      <a:lnTo>
                                        <a:pt x="1416" y="643"/>
                                      </a:lnTo>
                                      <a:lnTo>
                                        <a:pt x="1419" y="640"/>
                                      </a:lnTo>
                                      <a:lnTo>
                                        <a:pt x="1421" y="652"/>
                                      </a:lnTo>
                                      <a:lnTo>
                                        <a:pt x="1441" y="638"/>
                                      </a:lnTo>
                                      <a:lnTo>
                                        <a:pt x="1446" y="624"/>
                                      </a:lnTo>
                                      <a:lnTo>
                                        <a:pt x="1454" y="630"/>
                                      </a:lnTo>
                                      <a:lnTo>
                                        <a:pt x="1454" y="640"/>
                                      </a:lnTo>
                                      <a:lnTo>
                                        <a:pt x="1459" y="631"/>
                                      </a:lnTo>
                                      <a:lnTo>
                                        <a:pt x="1453" y="622"/>
                                      </a:lnTo>
                                      <a:lnTo>
                                        <a:pt x="1460" y="622"/>
                                      </a:lnTo>
                                      <a:lnTo>
                                        <a:pt x="1463" y="612"/>
                                      </a:lnTo>
                                      <a:lnTo>
                                        <a:pt x="1461" y="608"/>
                                      </a:lnTo>
                                      <a:lnTo>
                                        <a:pt x="1469" y="602"/>
                                      </a:lnTo>
                                      <a:lnTo>
                                        <a:pt x="1464" y="591"/>
                                      </a:lnTo>
                                      <a:lnTo>
                                        <a:pt x="1477" y="569"/>
                                      </a:lnTo>
                                      <a:lnTo>
                                        <a:pt x="1483" y="569"/>
                                      </a:lnTo>
                                      <a:lnTo>
                                        <a:pt x="1487" y="579"/>
                                      </a:lnTo>
                                      <a:lnTo>
                                        <a:pt x="1484" y="585"/>
                                      </a:lnTo>
                                      <a:lnTo>
                                        <a:pt x="1489" y="585"/>
                                      </a:lnTo>
                                      <a:lnTo>
                                        <a:pt x="1492" y="598"/>
                                      </a:lnTo>
                                      <a:lnTo>
                                        <a:pt x="1499" y="599"/>
                                      </a:lnTo>
                                      <a:lnTo>
                                        <a:pt x="1494" y="604"/>
                                      </a:lnTo>
                                      <a:lnTo>
                                        <a:pt x="1507" y="611"/>
                                      </a:lnTo>
                                      <a:lnTo>
                                        <a:pt x="1489" y="620"/>
                                      </a:lnTo>
                                      <a:lnTo>
                                        <a:pt x="1510" y="616"/>
                                      </a:lnTo>
                                      <a:lnTo>
                                        <a:pt x="1509" y="626"/>
                                      </a:lnTo>
                                      <a:lnTo>
                                        <a:pt x="1517" y="632"/>
                                      </a:lnTo>
                                      <a:lnTo>
                                        <a:pt x="1503" y="638"/>
                                      </a:lnTo>
                                      <a:lnTo>
                                        <a:pt x="1523" y="642"/>
                                      </a:lnTo>
                                      <a:lnTo>
                                        <a:pt x="1510" y="654"/>
                                      </a:lnTo>
                                      <a:lnTo>
                                        <a:pt x="1523" y="651"/>
                                      </a:lnTo>
                                      <a:lnTo>
                                        <a:pt x="1526" y="656"/>
                                      </a:lnTo>
                                      <a:lnTo>
                                        <a:pt x="1522" y="661"/>
                                      </a:lnTo>
                                      <a:lnTo>
                                        <a:pt x="1528" y="660"/>
                                      </a:lnTo>
                                      <a:lnTo>
                                        <a:pt x="1536" y="670"/>
                                      </a:lnTo>
                                      <a:lnTo>
                                        <a:pt x="1525" y="677"/>
                                      </a:lnTo>
                                      <a:lnTo>
                                        <a:pt x="1534" y="676"/>
                                      </a:lnTo>
                                      <a:lnTo>
                                        <a:pt x="1544" y="691"/>
                                      </a:lnTo>
                                      <a:lnTo>
                                        <a:pt x="1537" y="699"/>
                                      </a:lnTo>
                                      <a:lnTo>
                                        <a:pt x="1538" y="703"/>
                                      </a:lnTo>
                                      <a:lnTo>
                                        <a:pt x="1526" y="699"/>
                                      </a:lnTo>
                                      <a:lnTo>
                                        <a:pt x="1529" y="702"/>
                                      </a:lnTo>
                                      <a:lnTo>
                                        <a:pt x="1515" y="705"/>
                                      </a:lnTo>
                                      <a:lnTo>
                                        <a:pt x="1537" y="707"/>
                                      </a:lnTo>
                                      <a:lnTo>
                                        <a:pt x="1533" y="711"/>
                                      </a:lnTo>
                                      <a:lnTo>
                                        <a:pt x="1538" y="717"/>
                                      </a:lnTo>
                                      <a:lnTo>
                                        <a:pt x="1534" y="721"/>
                                      </a:lnTo>
                                      <a:lnTo>
                                        <a:pt x="1546" y="720"/>
                                      </a:lnTo>
                                      <a:lnTo>
                                        <a:pt x="1547" y="730"/>
                                      </a:lnTo>
                                      <a:lnTo>
                                        <a:pt x="1566" y="735"/>
                                      </a:lnTo>
                                      <a:lnTo>
                                        <a:pt x="1567" y="746"/>
                                      </a:lnTo>
                                      <a:lnTo>
                                        <a:pt x="1563" y="752"/>
                                      </a:lnTo>
                                      <a:lnTo>
                                        <a:pt x="1578" y="750"/>
                                      </a:lnTo>
                                      <a:lnTo>
                                        <a:pt x="1581" y="754"/>
                                      </a:lnTo>
                                      <a:lnTo>
                                        <a:pt x="1578" y="765"/>
                                      </a:lnTo>
                                      <a:lnTo>
                                        <a:pt x="1587" y="754"/>
                                      </a:lnTo>
                                      <a:lnTo>
                                        <a:pt x="1595" y="766"/>
                                      </a:lnTo>
                                      <a:lnTo>
                                        <a:pt x="1603" y="769"/>
                                      </a:lnTo>
                                      <a:lnTo>
                                        <a:pt x="1610" y="762"/>
                                      </a:lnTo>
                                      <a:lnTo>
                                        <a:pt x="1622" y="776"/>
                                      </a:lnTo>
                                      <a:lnTo>
                                        <a:pt x="1583" y="791"/>
                                      </a:lnTo>
                                      <a:lnTo>
                                        <a:pt x="1597" y="790"/>
                                      </a:lnTo>
                                      <a:lnTo>
                                        <a:pt x="1574" y="798"/>
                                      </a:lnTo>
                                      <a:lnTo>
                                        <a:pt x="1569" y="807"/>
                                      </a:lnTo>
                                      <a:lnTo>
                                        <a:pt x="1556" y="800"/>
                                      </a:lnTo>
                                      <a:lnTo>
                                        <a:pt x="1551" y="804"/>
                                      </a:lnTo>
                                      <a:lnTo>
                                        <a:pt x="1567" y="810"/>
                                      </a:lnTo>
                                      <a:lnTo>
                                        <a:pt x="1566" y="819"/>
                                      </a:lnTo>
                                      <a:lnTo>
                                        <a:pt x="1597" y="794"/>
                                      </a:lnTo>
                                      <a:lnTo>
                                        <a:pt x="1616" y="791"/>
                                      </a:lnTo>
                                      <a:lnTo>
                                        <a:pt x="1608" y="789"/>
                                      </a:lnTo>
                                      <a:lnTo>
                                        <a:pt x="1625" y="788"/>
                                      </a:lnTo>
                                      <a:lnTo>
                                        <a:pt x="1625" y="814"/>
                                      </a:lnTo>
                                      <a:lnTo>
                                        <a:pt x="1632" y="801"/>
                                      </a:lnTo>
                                      <a:lnTo>
                                        <a:pt x="1651" y="809"/>
                                      </a:lnTo>
                                      <a:lnTo>
                                        <a:pt x="1649" y="811"/>
                                      </a:lnTo>
                                      <a:lnTo>
                                        <a:pt x="1655" y="821"/>
                                      </a:lnTo>
                                      <a:lnTo>
                                        <a:pt x="1642" y="821"/>
                                      </a:lnTo>
                                      <a:lnTo>
                                        <a:pt x="1651" y="827"/>
                                      </a:lnTo>
                                      <a:lnTo>
                                        <a:pt x="1654" y="838"/>
                                      </a:lnTo>
                                      <a:lnTo>
                                        <a:pt x="1649" y="840"/>
                                      </a:lnTo>
                                      <a:lnTo>
                                        <a:pt x="1656" y="847"/>
                                      </a:lnTo>
                                      <a:lnTo>
                                        <a:pt x="1649" y="846"/>
                                      </a:lnTo>
                                      <a:lnTo>
                                        <a:pt x="1656" y="853"/>
                                      </a:lnTo>
                                      <a:lnTo>
                                        <a:pt x="1637" y="873"/>
                                      </a:lnTo>
                                      <a:lnTo>
                                        <a:pt x="1603" y="880"/>
                                      </a:lnTo>
                                      <a:lnTo>
                                        <a:pt x="1572" y="912"/>
                                      </a:lnTo>
                                      <a:lnTo>
                                        <a:pt x="1568" y="911"/>
                                      </a:lnTo>
                                      <a:lnTo>
                                        <a:pt x="1569" y="907"/>
                                      </a:lnTo>
                                      <a:lnTo>
                                        <a:pt x="1541" y="917"/>
                                      </a:lnTo>
                                      <a:lnTo>
                                        <a:pt x="1529" y="912"/>
                                      </a:lnTo>
                                      <a:lnTo>
                                        <a:pt x="1450" y="912"/>
                                      </a:lnTo>
                                      <a:lnTo>
                                        <a:pt x="1439" y="921"/>
                                      </a:lnTo>
                                      <a:lnTo>
                                        <a:pt x="1430" y="939"/>
                                      </a:lnTo>
                                      <a:lnTo>
                                        <a:pt x="1415" y="941"/>
                                      </a:lnTo>
                                      <a:lnTo>
                                        <a:pt x="1400" y="954"/>
                                      </a:lnTo>
                                      <a:lnTo>
                                        <a:pt x="1390" y="970"/>
                                      </a:lnTo>
                                      <a:lnTo>
                                        <a:pt x="1382" y="974"/>
                                      </a:lnTo>
                                      <a:lnTo>
                                        <a:pt x="1372" y="994"/>
                                      </a:lnTo>
                                      <a:lnTo>
                                        <a:pt x="1356" y="1011"/>
                                      </a:lnTo>
                                      <a:lnTo>
                                        <a:pt x="1364" y="1007"/>
                                      </a:lnTo>
                                      <a:lnTo>
                                        <a:pt x="1386" y="980"/>
                                      </a:lnTo>
                                      <a:lnTo>
                                        <a:pt x="1410" y="961"/>
                                      </a:lnTo>
                                      <a:lnTo>
                                        <a:pt x="1444" y="945"/>
                                      </a:lnTo>
                                      <a:lnTo>
                                        <a:pt x="1474" y="943"/>
                                      </a:lnTo>
                                      <a:lnTo>
                                        <a:pt x="1488" y="950"/>
                                      </a:lnTo>
                                      <a:lnTo>
                                        <a:pt x="1489" y="962"/>
                                      </a:lnTo>
                                      <a:lnTo>
                                        <a:pt x="1470" y="977"/>
                                      </a:lnTo>
                                      <a:lnTo>
                                        <a:pt x="1459" y="974"/>
                                      </a:lnTo>
                                      <a:lnTo>
                                        <a:pt x="1445" y="978"/>
                                      </a:lnTo>
                                      <a:lnTo>
                                        <a:pt x="1460" y="981"/>
                                      </a:lnTo>
                                      <a:lnTo>
                                        <a:pt x="1463" y="987"/>
                                      </a:lnTo>
                                      <a:lnTo>
                                        <a:pt x="1473" y="982"/>
                                      </a:lnTo>
                                      <a:lnTo>
                                        <a:pt x="1479" y="986"/>
                                      </a:lnTo>
                                      <a:lnTo>
                                        <a:pt x="1469" y="1005"/>
                                      </a:lnTo>
                                      <a:lnTo>
                                        <a:pt x="1478" y="1005"/>
                                      </a:lnTo>
                                      <a:lnTo>
                                        <a:pt x="1480" y="1021"/>
                                      </a:lnTo>
                                      <a:lnTo>
                                        <a:pt x="1484" y="1027"/>
                                      </a:lnTo>
                                      <a:lnTo>
                                        <a:pt x="1499" y="1033"/>
                                      </a:lnTo>
                                      <a:lnTo>
                                        <a:pt x="1495" y="1036"/>
                                      </a:lnTo>
                                      <a:lnTo>
                                        <a:pt x="1520" y="1045"/>
                                      </a:lnTo>
                                      <a:lnTo>
                                        <a:pt x="1534" y="1039"/>
                                      </a:lnTo>
                                      <a:lnTo>
                                        <a:pt x="1536" y="1045"/>
                                      </a:lnTo>
                                      <a:lnTo>
                                        <a:pt x="1547" y="1047"/>
                                      </a:lnTo>
                                      <a:lnTo>
                                        <a:pt x="1546" y="1053"/>
                                      </a:lnTo>
                                      <a:lnTo>
                                        <a:pt x="1553" y="1055"/>
                                      </a:lnTo>
                                      <a:lnTo>
                                        <a:pt x="1517" y="1069"/>
                                      </a:lnTo>
                                      <a:lnTo>
                                        <a:pt x="1503" y="1070"/>
                                      </a:lnTo>
                                      <a:lnTo>
                                        <a:pt x="1503" y="1076"/>
                                      </a:lnTo>
                                      <a:lnTo>
                                        <a:pt x="1493" y="1074"/>
                                      </a:lnTo>
                                      <a:lnTo>
                                        <a:pt x="1489" y="1082"/>
                                      </a:lnTo>
                                      <a:lnTo>
                                        <a:pt x="1468" y="1104"/>
                                      </a:lnTo>
                                      <a:lnTo>
                                        <a:pt x="1455" y="1095"/>
                                      </a:lnTo>
                                      <a:lnTo>
                                        <a:pt x="1454" y="1085"/>
                                      </a:lnTo>
                                      <a:lnTo>
                                        <a:pt x="1459" y="1074"/>
                                      </a:lnTo>
                                      <a:lnTo>
                                        <a:pt x="1454" y="1075"/>
                                      </a:lnTo>
                                      <a:lnTo>
                                        <a:pt x="1487" y="1055"/>
                                      </a:lnTo>
                                      <a:lnTo>
                                        <a:pt x="1492" y="1061"/>
                                      </a:lnTo>
                                      <a:lnTo>
                                        <a:pt x="1508" y="1053"/>
                                      </a:lnTo>
                                      <a:lnTo>
                                        <a:pt x="1479" y="1054"/>
                                      </a:lnTo>
                                      <a:lnTo>
                                        <a:pt x="1478" y="1050"/>
                                      </a:lnTo>
                                      <a:lnTo>
                                        <a:pt x="1488" y="1040"/>
                                      </a:lnTo>
                                      <a:lnTo>
                                        <a:pt x="1484" y="1037"/>
                                      </a:lnTo>
                                      <a:lnTo>
                                        <a:pt x="1463" y="1056"/>
                                      </a:lnTo>
                                      <a:lnTo>
                                        <a:pt x="1435" y="1059"/>
                                      </a:lnTo>
                                      <a:lnTo>
                                        <a:pt x="1426" y="1057"/>
                                      </a:lnTo>
                                      <a:lnTo>
                                        <a:pt x="1425" y="1047"/>
                                      </a:lnTo>
                                      <a:lnTo>
                                        <a:pt x="1420" y="1045"/>
                                      </a:lnTo>
                                      <a:lnTo>
                                        <a:pt x="1420" y="1007"/>
                                      </a:lnTo>
                                      <a:lnTo>
                                        <a:pt x="1411" y="998"/>
                                      </a:lnTo>
                                      <a:lnTo>
                                        <a:pt x="1400" y="1004"/>
                                      </a:lnTo>
                                      <a:lnTo>
                                        <a:pt x="1389" y="996"/>
                                      </a:lnTo>
                                      <a:lnTo>
                                        <a:pt x="1377" y="1013"/>
                                      </a:lnTo>
                                      <a:lnTo>
                                        <a:pt x="1365" y="1055"/>
                                      </a:lnTo>
                                      <a:lnTo>
                                        <a:pt x="1351" y="1057"/>
                                      </a:lnTo>
                                      <a:lnTo>
                                        <a:pt x="1347" y="1064"/>
                                      </a:lnTo>
                                      <a:lnTo>
                                        <a:pt x="1281" y="1064"/>
                                      </a:lnTo>
                                      <a:lnTo>
                                        <a:pt x="1266" y="1075"/>
                                      </a:lnTo>
                                      <a:lnTo>
                                        <a:pt x="1243" y="1088"/>
                                      </a:lnTo>
                                      <a:lnTo>
                                        <a:pt x="1238" y="1086"/>
                                      </a:lnTo>
                                      <a:lnTo>
                                        <a:pt x="1241" y="1093"/>
                                      </a:lnTo>
                                      <a:lnTo>
                                        <a:pt x="1220" y="1092"/>
                                      </a:lnTo>
                                      <a:lnTo>
                                        <a:pt x="1199" y="1098"/>
                                      </a:lnTo>
                                      <a:lnTo>
                                        <a:pt x="1188" y="1110"/>
                                      </a:lnTo>
                                      <a:lnTo>
                                        <a:pt x="1201" y="1112"/>
                                      </a:lnTo>
                                      <a:lnTo>
                                        <a:pt x="1205" y="1122"/>
                                      </a:lnTo>
                                      <a:lnTo>
                                        <a:pt x="1182" y="1122"/>
                                      </a:lnTo>
                                      <a:lnTo>
                                        <a:pt x="1172" y="1128"/>
                                      </a:lnTo>
                                      <a:lnTo>
                                        <a:pt x="1161" y="1125"/>
                                      </a:lnTo>
                                      <a:lnTo>
                                        <a:pt x="1135" y="1144"/>
                                      </a:lnTo>
                                      <a:lnTo>
                                        <a:pt x="1123" y="1143"/>
                                      </a:lnTo>
                                      <a:lnTo>
                                        <a:pt x="1127" y="1133"/>
                                      </a:lnTo>
                                      <a:lnTo>
                                        <a:pt x="1135" y="1134"/>
                                      </a:lnTo>
                                      <a:lnTo>
                                        <a:pt x="1132" y="1127"/>
                                      </a:lnTo>
                                      <a:lnTo>
                                        <a:pt x="1135" y="1116"/>
                                      </a:lnTo>
                                      <a:lnTo>
                                        <a:pt x="1148" y="1108"/>
                                      </a:lnTo>
                                      <a:lnTo>
                                        <a:pt x="1149" y="1086"/>
                                      </a:lnTo>
                                      <a:lnTo>
                                        <a:pt x="1156" y="1070"/>
                                      </a:lnTo>
                                      <a:lnTo>
                                        <a:pt x="1151" y="1056"/>
                                      </a:lnTo>
                                      <a:lnTo>
                                        <a:pt x="1158" y="1057"/>
                                      </a:lnTo>
                                      <a:lnTo>
                                        <a:pt x="1160" y="1065"/>
                                      </a:lnTo>
                                      <a:lnTo>
                                        <a:pt x="1164" y="1064"/>
                                      </a:lnTo>
                                      <a:lnTo>
                                        <a:pt x="1165" y="1074"/>
                                      </a:lnTo>
                                      <a:lnTo>
                                        <a:pt x="1169" y="1070"/>
                                      </a:lnTo>
                                      <a:lnTo>
                                        <a:pt x="1182" y="1075"/>
                                      </a:lnTo>
                                      <a:lnTo>
                                        <a:pt x="1182" y="1066"/>
                                      </a:lnTo>
                                      <a:lnTo>
                                        <a:pt x="1189" y="1068"/>
                                      </a:lnTo>
                                      <a:lnTo>
                                        <a:pt x="1182" y="1060"/>
                                      </a:lnTo>
                                      <a:lnTo>
                                        <a:pt x="1182" y="1054"/>
                                      </a:lnTo>
                                      <a:lnTo>
                                        <a:pt x="1168" y="1039"/>
                                      </a:lnTo>
                                      <a:lnTo>
                                        <a:pt x="1103" y="1027"/>
                                      </a:lnTo>
                                      <a:lnTo>
                                        <a:pt x="1100" y="1020"/>
                                      </a:lnTo>
                                      <a:lnTo>
                                        <a:pt x="1099" y="1023"/>
                                      </a:lnTo>
                                      <a:lnTo>
                                        <a:pt x="1096" y="1023"/>
                                      </a:lnTo>
                                      <a:lnTo>
                                        <a:pt x="1097" y="1011"/>
                                      </a:lnTo>
                                      <a:lnTo>
                                        <a:pt x="1092" y="1009"/>
                                      </a:lnTo>
                                      <a:lnTo>
                                        <a:pt x="1092" y="998"/>
                                      </a:lnTo>
                                      <a:lnTo>
                                        <a:pt x="1086" y="990"/>
                                      </a:lnTo>
                                      <a:lnTo>
                                        <a:pt x="1087" y="980"/>
                                      </a:lnTo>
                                      <a:lnTo>
                                        <a:pt x="1072" y="981"/>
                                      </a:lnTo>
                                      <a:lnTo>
                                        <a:pt x="1060" y="957"/>
                                      </a:lnTo>
                                      <a:lnTo>
                                        <a:pt x="1046" y="956"/>
                                      </a:lnTo>
                                      <a:lnTo>
                                        <a:pt x="1046" y="970"/>
                                      </a:lnTo>
                                      <a:lnTo>
                                        <a:pt x="1040" y="954"/>
                                      </a:lnTo>
                                      <a:lnTo>
                                        <a:pt x="1027" y="950"/>
                                      </a:lnTo>
                                      <a:lnTo>
                                        <a:pt x="1020" y="966"/>
                                      </a:lnTo>
                                      <a:lnTo>
                                        <a:pt x="1020" y="955"/>
                                      </a:lnTo>
                                      <a:lnTo>
                                        <a:pt x="1014" y="968"/>
                                      </a:lnTo>
                                      <a:lnTo>
                                        <a:pt x="1012" y="962"/>
                                      </a:lnTo>
                                      <a:lnTo>
                                        <a:pt x="1002" y="976"/>
                                      </a:lnTo>
                                      <a:lnTo>
                                        <a:pt x="994" y="980"/>
                                      </a:lnTo>
                                      <a:lnTo>
                                        <a:pt x="973" y="975"/>
                                      </a:lnTo>
                                      <a:lnTo>
                                        <a:pt x="963" y="977"/>
                                      </a:lnTo>
                                      <a:lnTo>
                                        <a:pt x="935" y="961"/>
                                      </a:lnTo>
                                      <a:lnTo>
                                        <a:pt x="901" y="958"/>
                                      </a:lnTo>
                                      <a:lnTo>
                                        <a:pt x="891" y="938"/>
                                      </a:lnTo>
                                      <a:lnTo>
                                        <a:pt x="890" y="951"/>
                                      </a:lnTo>
                                      <a:lnTo>
                                        <a:pt x="354" y="950"/>
                                      </a:lnTo>
                                      <a:lnTo>
                                        <a:pt x="350" y="946"/>
                                      </a:lnTo>
                                      <a:lnTo>
                                        <a:pt x="358" y="943"/>
                                      </a:lnTo>
                                      <a:lnTo>
                                        <a:pt x="346" y="942"/>
                                      </a:lnTo>
                                      <a:lnTo>
                                        <a:pt x="346" y="929"/>
                                      </a:lnTo>
                                      <a:lnTo>
                                        <a:pt x="338" y="937"/>
                                      </a:lnTo>
                                      <a:lnTo>
                                        <a:pt x="338" y="929"/>
                                      </a:lnTo>
                                      <a:lnTo>
                                        <a:pt x="331" y="918"/>
                                      </a:lnTo>
                                      <a:lnTo>
                                        <a:pt x="331" y="925"/>
                                      </a:lnTo>
                                      <a:lnTo>
                                        <a:pt x="326" y="926"/>
                                      </a:lnTo>
                                      <a:lnTo>
                                        <a:pt x="318" y="922"/>
                                      </a:lnTo>
                                      <a:lnTo>
                                        <a:pt x="315" y="917"/>
                                      </a:lnTo>
                                      <a:lnTo>
                                        <a:pt x="318" y="907"/>
                                      </a:lnTo>
                                      <a:lnTo>
                                        <a:pt x="289" y="903"/>
                                      </a:lnTo>
                                      <a:lnTo>
                                        <a:pt x="292" y="898"/>
                                      </a:lnTo>
                                      <a:lnTo>
                                        <a:pt x="284" y="893"/>
                                      </a:lnTo>
                                      <a:lnTo>
                                        <a:pt x="286" y="890"/>
                                      </a:lnTo>
                                      <a:lnTo>
                                        <a:pt x="269" y="893"/>
                                      </a:lnTo>
                                      <a:lnTo>
                                        <a:pt x="259" y="887"/>
                                      </a:lnTo>
                                      <a:lnTo>
                                        <a:pt x="257" y="882"/>
                                      </a:lnTo>
                                      <a:lnTo>
                                        <a:pt x="264" y="880"/>
                                      </a:lnTo>
                                      <a:lnTo>
                                        <a:pt x="257" y="877"/>
                                      </a:lnTo>
                                      <a:lnTo>
                                        <a:pt x="266" y="874"/>
                                      </a:lnTo>
                                      <a:lnTo>
                                        <a:pt x="263" y="873"/>
                                      </a:lnTo>
                                      <a:lnTo>
                                        <a:pt x="263" y="866"/>
                                      </a:lnTo>
                                      <a:lnTo>
                                        <a:pt x="256" y="870"/>
                                      </a:lnTo>
                                      <a:lnTo>
                                        <a:pt x="254" y="844"/>
                                      </a:lnTo>
                                      <a:lnTo>
                                        <a:pt x="246" y="847"/>
                                      </a:lnTo>
                                      <a:lnTo>
                                        <a:pt x="246" y="840"/>
                                      </a:lnTo>
                                      <a:lnTo>
                                        <a:pt x="237" y="842"/>
                                      </a:lnTo>
                                      <a:lnTo>
                                        <a:pt x="231" y="827"/>
                                      </a:lnTo>
                                      <a:lnTo>
                                        <a:pt x="232" y="811"/>
                                      </a:lnTo>
                                      <a:lnTo>
                                        <a:pt x="227" y="813"/>
                                      </a:lnTo>
                                      <a:lnTo>
                                        <a:pt x="212" y="795"/>
                                      </a:lnTo>
                                      <a:lnTo>
                                        <a:pt x="215" y="787"/>
                                      </a:lnTo>
                                      <a:lnTo>
                                        <a:pt x="205" y="780"/>
                                      </a:lnTo>
                                      <a:lnTo>
                                        <a:pt x="207" y="772"/>
                                      </a:lnTo>
                                      <a:lnTo>
                                        <a:pt x="212" y="772"/>
                                      </a:lnTo>
                                      <a:lnTo>
                                        <a:pt x="211" y="760"/>
                                      </a:lnTo>
                                      <a:lnTo>
                                        <a:pt x="212" y="726"/>
                                      </a:lnTo>
                                      <a:lnTo>
                                        <a:pt x="176" y="706"/>
                                      </a:lnTo>
                                      <a:lnTo>
                                        <a:pt x="139" y="632"/>
                                      </a:lnTo>
                                      <a:lnTo>
                                        <a:pt x="127" y="624"/>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grpSp>
                        </p:grpSp>
                        <p:grpSp>
                          <p:nvGrpSpPr>
                            <p:cNvPr id="18434" name="Group 2027"/>
                            <p:cNvGrpSpPr>
                              <a:grpSpLocks/>
                            </p:cNvGrpSpPr>
                            <p:nvPr/>
                          </p:nvGrpSpPr>
                          <p:grpSpPr bwMode="auto">
                            <a:xfrm rot="322362">
                              <a:off x="1887" y="933"/>
                              <a:ext cx="275" cy="345"/>
                              <a:chOff x="1061" y="813"/>
                              <a:chExt cx="302" cy="379"/>
                            </a:xfrm>
                            <a:grpFill/>
                          </p:grpSpPr>
                          <p:sp>
                            <p:nvSpPr>
                              <p:cNvPr id="327649" name="Freeform 2028"/>
                              <p:cNvSpPr>
                                <a:spLocks/>
                              </p:cNvSpPr>
                              <p:nvPr/>
                            </p:nvSpPr>
                            <p:spPr bwMode="auto">
                              <a:xfrm>
                                <a:off x="1083" y="1178"/>
                                <a:ext cx="21" cy="14"/>
                              </a:xfrm>
                              <a:custGeom>
                                <a:avLst/>
                                <a:gdLst>
                                  <a:gd name="T0" fmla="*/ 3 w 25"/>
                                  <a:gd name="T1" fmla="*/ 2 h 17"/>
                                  <a:gd name="T2" fmla="*/ 3 w 25"/>
                                  <a:gd name="T3" fmla="*/ 0 h 17"/>
                                  <a:gd name="T4" fmla="*/ 3 w 25"/>
                                  <a:gd name="T5" fmla="*/ 2 h 17"/>
                                  <a:gd name="T6" fmla="*/ 0 w 25"/>
                                  <a:gd name="T7" fmla="*/ 2 h 17"/>
                                  <a:gd name="T8" fmla="*/ 3 w 25"/>
                                  <a:gd name="T9" fmla="*/ 2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7" y="3"/>
                                    </a:moveTo>
                                    <a:lnTo>
                                      <a:pt x="25" y="0"/>
                                    </a:lnTo>
                                    <a:lnTo>
                                      <a:pt x="6" y="17"/>
                                    </a:lnTo>
                                    <a:lnTo>
                                      <a:pt x="0" y="14"/>
                                    </a:lnTo>
                                    <a:lnTo>
                                      <a:pt x="7" y="3"/>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50" name="Freeform 2029"/>
                              <p:cNvSpPr>
                                <a:spLocks/>
                              </p:cNvSpPr>
                              <p:nvPr/>
                            </p:nvSpPr>
                            <p:spPr bwMode="auto">
                              <a:xfrm>
                                <a:off x="1075" y="1171"/>
                                <a:ext cx="21" cy="10"/>
                              </a:xfrm>
                              <a:custGeom>
                                <a:avLst/>
                                <a:gdLst>
                                  <a:gd name="T0" fmla="*/ 2 w 26"/>
                                  <a:gd name="T1" fmla="*/ 0 h 13"/>
                                  <a:gd name="T2" fmla="*/ 2 w 26"/>
                                  <a:gd name="T3" fmla="*/ 2 h 13"/>
                                  <a:gd name="T4" fmla="*/ 0 w 26"/>
                                  <a:gd name="T5" fmla="*/ 2 h 13"/>
                                  <a:gd name="T6" fmla="*/ 2 w 26"/>
                                  <a:gd name="T7" fmla="*/ 0 h 13"/>
                                  <a:gd name="T8" fmla="*/ 0 60000 65536"/>
                                  <a:gd name="T9" fmla="*/ 0 60000 65536"/>
                                  <a:gd name="T10" fmla="*/ 0 60000 65536"/>
                                  <a:gd name="T11" fmla="*/ 0 60000 65536"/>
                                  <a:gd name="T12" fmla="*/ 0 w 26"/>
                                  <a:gd name="T13" fmla="*/ 0 h 13"/>
                                  <a:gd name="T14" fmla="*/ 26 w 26"/>
                                  <a:gd name="T15" fmla="*/ 13 h 13"/>
                                </a:gdLst>
                                <a:ahLst/>
                                <a:cxnLst>
                                  <a:cxn ang="T8">
                                    <a:pos x="T0" y="T1"/>
                                  </a:cxn>
                                  <a:cxn ang="T9">
                                    <a:pos x="T2" y="T3"/>
                                  </a:cxn>
                                  <a:cxn ang="T10">
                                    <a:pos x="T4" y="T5"/>
                                  </a:cxn>
                                  <a:cxn ang="T11">
                                    <a:pos x="T6" y="T7"/>
                                  </a:cxn>
                                </a:cxnLst>
                                <a:rect l="T12" t="T13" r="T14" b="T15"/>
                                <a:pathLst>
                                  <a:path w="26" h="13">
                                    <a:moveTo>
                                      <a:pt x="18" y="0"/>
                                    </a:moveTo>
                                    <a:lnTo>
                                      <a:pt x="26" y="4"/>
                                    </a:lnTo>
                                    <a:lnTo>
                                      <a:pt x="0" y="13"/>
                                    </a:lnTo>
                                    <a:lnTo>
                                      <a:pt x="18"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51" name="Freeform 2030"/>
                              <p:cNvSpPr>
                                <a:spLocks/>
                              </p:cNvSpPr>
                              <p:nvPr/>
                            </p:nvSpPr>
                            <p:spPr bwMode="auto">
                              <a:xfrm>
                                <a:off x="1110" y="1126"/>
                                <a:ext cx="18" cy="10"/>
                              </a:xfrm>
                              <a:custGeom>
                                <a:avLst/>
                                <a:gdLst>
                                  <a:gd name="T0" fmla="*/ 2 w 23"/>
                                  <a:gd name="T1" fmla="*/ 0 h 13"/>
                                  <a:gd name="T2" fmla="*/ 2 w 23"/>
                                  <a:gd name="T3" fmla="*/ 2 h 13"/>
                                  <a:gd name="T4" fmla="*/ 2 w 23"/>
                                  <a:gd name="T5" fmla="*/ 2 h 13"/>
                                  <a:gd name="T6" fmla="*/ 0 w 23"/>
                                  <a:gd name="T7" fmla="*/ 2 h 13"/>
                                  <a:gd name="T8" fmla="*/ 2 w 23"/>
                                  <a:gd name="T9" fmla="*/ 0 h 13"/>
                                  <a:gd name="T10" fmla="*/ 0 60000 65536"/>
                                  <a:gd name="T11" fmla="*/ 0 60000 65536"/>
                                  <a:gd name="T12" fmla="*/ 0 60000 65536"/>
                                  <a:gd name="T13" fmla="*/ 0 60000 65536"/>
                                  <a:gd name="T14" fmla="*/ 0 60000 65536"/>
                                  <a:gd name="T15" fmla="*/ 0 w 23"/>
                                  <a:gd name="T16" fmla="*/ 0 h 13"/>
                                  <a:gd name="T17" fmla="*/ 23 w 23"/>
                                  <a:gd name="T18" fmla="*/ 13 h 13"/>
                                </a:gdLst>
                                <a:ahLst/>
                                <a:cxnLst>
                                  <a:cxn ang="T10">
                                    <a:pos x="T0" y="T1"/>
                                  </a:cxn>
                                  <a:cxn ang="T11">
                                    <a:pos x="T2" y="T3"/>
                                  </a:cxn>
                                  <a:cxn ang="T12">
                                    <a:pos x="T4" y="T5"/>
                                  </a:cxn>
                                  <a:cxn ang="T13">
                                    <a:pos x="T6" y="T7"/>
                                  </a:cxn>
                                  <a:cxn ang="T14">
                                    <a:pos x="T8" y="T9"/>
                                  </a:cxn>
                                </a:cxnLst>
                                <a:rect l="T15" t="T16" r="T17" b="T18"/>
                                <a:pathLst>
                                  <a:path w="23" h="13">
                                    <a:moveTo>
                                      <a:pt x="13" y="0"/>
                                    </a:moveTo>
                                    <a:lnTo>
                                      <a:pt x="23" y="2"/>
                                    </a:lnTo>
                                    <a:lnTo>
                                      <a:pt x="16" y="8"/>
                                    </a:lnTo>
                                    <a:lnTo>
                                      <a:pt x="0" y="13"/>
                                    </a:lnTo>
                                    <a:lnTo>
                                      <a:pt x="13"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52" name="Freeform 2031"/>
                              <p:cNvSpPr>
                                <a:spLocks/>
                              </p:cNvSpPr>
                              <p:nvPr/>
                            </p:nvSpPr>
                            <p:spPr bwMode="auto">
                              <a:xfrm>
                                <a:off x="1119" y="1074"/>
                                <a:ext cx="37" cy="33"/>
                              </a:xfrm>
                              <a:custGeom>
                                <a:avLst/>
                                <a:gdLst>
                                  <a:gd name="T0" fmla="*/ 2 w 47"/>
                                  <a:gd name="T1" fmla="*/ 0 h 41"/>
                                  <a:gd name="T2" fmla="*/ 3 w 47"/>
                                  <a:gd name="T3" fmla="*/ 2 h 41"/>
                                  <a:gd name="T4" fmla="*/ 2 w 47"/>
                                  <a:gd name="T5" fmla="*/ 2 h 41"/>
                                  <a:gd name="T6" fmla="*/ 2 w 47"/>
                                  <a:gd name="T7" fmla="*/ 3 h 41"/>
                                  <a:gd name="T8" fmla="*/ 2 w 47"/>
                                  <a:gd name="T9" fmla="*/ 2 h 41"/>
                                  <a:gd name="T10" fmla="*/ 2 w 47"/>
                                  <a:gd name="T11" fmla="*/ 1 h 41"/>
                                  <a:gd name="T12" fmla="*/ 0 w 47"/>
                                  <a:gd name="T13" fmla="*/ 0 h 41"/>
                                  <a:gd name="T14" fmla="*/ 2 w 47"/>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41"/>
                                  <a:gd name="T26" fmla="*/ 47 w 47"/>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41">
                                    <a:moveTo>
                                      <a:pt x="37" y="0"/>
                                    </a:moveTo>
                                    <a:lnTo>
                                      <a:pt x="47" y="17"/>
                                    </a:lnTo>
                                    <a:lnTo>
                                      <a:pt x="42" y="35"/>
                                    </a:lnTo>
                                    <a:lnTo>
                                      <a:pt x="27" y="41"/>
                                    </a:lnTo>
                                    <a:lnTo>
                                      <a:pt x="15" y="32"/>
                                    </a:lnTo>
                                    <a:lnTo>
                                      <a:pt x="7" y="1"/>
                                    </a:lnTo>
                                    <a:lnTo>
                                      <a:pt x="0" y="0"/>
                                    </a:lnTo>
                                    <a:lnTo>
                                      <a:pt x="37"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53" name="Freeform 2032"/>
                              <p:cNvSpPr>
                                <a:spLocks/>
                              </p:cNvSpPr>
                              <p:nvPr/>
                            </p:nvSpPr>
                            <p:spPr bwMode="auto">
                              <a:xfrm>
                                <a:off x="1160" y="1107"/>
                                <a:ext cx="17" cy="21"/>
                              </a:xfrm>
                              <a:custGeom>
                                <a:avLst/>
                                <a:gdLst>
                                  <a:gd name="T0" fmla="*/ 21 w 16"/>
                                  <a:gd name="T1" fmla="*/ 0 h 19"/>
                                  <a:gd name="T2" fmla="*/ 31 w 16"/>
                                  <a:gd name="T3" fmla="*/ 51 h 19"/>
                                  <a:gd name="T4" fmla="*/ 22 w 16"/>
                                  <a:gd name="T5" fmla="*/ 62 h 19"/>
                                  <a:gd name="T6" fmla="*/ 0 w 16"/>
                                  <a:gd name="T7" fmla="*/ 34 h 19"/>
                                  <a:gd name="T8" fmla="*/ 1 w 16"/>
                                  <a:gd name="T9" fmla="*/ 1 h 19"/>
                                  <a:gd name="T10" fmla="*/ 21 w 16"/>
                                  <a:gd name="T11" fmla="*/ 0 h 19"/>
                                  <a:gd name="T12" fmla="*/ 0 60000 65536"/>
                                  <a:gd name="T13" fmla="*/ 0 60000 65536"/>
                                  <a:gd name="T14" fmla="*/ 0 60000 65536"/>
                                  <a:gd name="T15" fmla="*/ 0 60000 65536"/>
                                  <a:gd name="T16" fmla="*/ 0 60000 65536"/>
                                  <a:gd name="T17" fmla="*/ 0 60000 65536"/>
                                  <a:gd name="T18" fmla="*/ 0 w 16"/>
                                  <a:gd name="T19" fmla="*/ 0 h 19"/>
                                  <a:gd name="T20" fmla="*/ 16 w 16"/>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6" h="19">
                                    <a:moveTo>
                                      <a:pt x="9" y="0"/>
                                    </a:moveTo>
                                    <a:lnTo>
                                      <a:pt x="16" y="15"/>
                                    </a:lnTo>
                                    <a:lnTo>
                                      <a:pt x="10" y="19"/>
                                    </a:lnTo>
                                    <a:lnTo>
                                      <a:pt x="0" y="11"/>
                                    </a:lnTo>
                                    <a:lnTo>
                                      <a:pt x="1" y="1"/>
                                    </a:lnTo>
                                    <a:lnTo>
                                      <a:pt x="9"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54" name="Freeform 2033"/>
                              <p:cNvSpPr>
                                <a:spLocks/>
                              </p:cNvSpPr>
                              <p:nvPr/>
                            </p:nvSpPr>
                            <p:spPr bwMode="auto">
                              <a:xfrm>
                                <a:off x="1061" y="1037"/>
                                <a:ext cx="25" cy="39"/>
                              </a:xfrm>
                              <a:custGeom>
                                <a:avLst/>
                                <a:gdLst>
                                  <a:gd name="T0" fmla="*/ 3 w 23"/>
                                  <a:gd name="T1" fmla="*/ 32 h 36"/>
                                  <a:gd name="T2" fmla="*/ 28 w 23"/>
                                  <a:gd name="T3" fmla="*/ 93 h 36"/>
                                  <a:gd name="T4" fmla="*/ 63 w 23"/>
                                  <a:gd name="T5" fmla="*/ 56 h 36"/>
                                  <a:gd name="T6" fmla="*/ 36 w 23"/>
                                  <a:gd name="T7" fmla="*/ 6 h 36"/>
                                  <a:gd name="T8" fmla="*/ 0 w 23"/>
                                  <a:gd name="T9" fmla="*/ 0 h 36"/>
                                  <a:gd name="T10" fmla="*/ 3 w 23"/>
                                  <a:gd name="T11" fmla="*/ 32 h 36"/>
                                  <a:gd name="T12" fmla="*/ 0 60000 65536"/>
                                  <a:gd name="T13" fmla="*/ 0 60000 65536"/>
                                  <a:gd name="T14" fmla="*/ 0 60000 65536"/>
                                  <a:gd name="T15" fmla="*/ 0 60000 65536"/>
                                  <a:gd name="T16" fmla="*/ 0 60000 65536"/>
                                  <a:gd name="T17" fmla="*/ 0 60000 65536"/>
                                  <a:gd name="T18" fmla="*/ 0 w 23"/>
                                  <a:gd name="T19" fmla="*/ 0 h 36"/>
                                  <a:gd name="T20" fmla="*/ 23 w 23"/>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3" h="36">
                                    <a:moveTo>
                                      <a:pt x="3" y="13"/>
                                    </a:moveTo>
                                    <a:lnTo>
                                      <a:pt x="11" y="36"/>
                                    </a:lnTo>
                                    <a:lnTo>
                                      <a:pt x="23" y="22"/>
                                    </a:lnTo>
                                    <a:lnTo>
                                      <a:pt x="14" y="6"/>
                                    </a:lnTo>
                                    <a:lnTo>
                                      <a:pt x="0" y="0"/>
                                    </a:lnTo>
                                    <a:lnTo>
                                      <a:pt x="3" y="13"/>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55" name="Freeform 2034"/>
                              <p:cNvSpPr>
                                <a:spLocks/>
                              </p:cNvSpPr>
                              <p:nvPr/>
                            </p:nvSpPr>
                            <p:spPr bwMode="auto">
                              <a:xfrm>
                                <a:off x="1077" y="1064"/>
                                <a:ext cx="42" cy="62"/>
                              </a:xfrm>
                              <a:custGeom>
                                <a:avLst/>
                                <a:gdLst>
                                  <a:gd name="T0" fmla="*/ 34 w 39"/>
                                  <a:gd name="T1" fmla="*/ 3 h 57"/>
                                  <a:gd name="T2" fmla="*/ 0 w 39"/>
                                  <a:gd name="T3" fmla="*/ 58 h 57"/>
                                  <a:gd name="T4" fmla="*/ 22 w 39"/>
                                  <a:gd name="T5" fmla="*/ 83 h 57"/>
                                  <a:gd name="T6" fmla="*/ 58 w 39"/>
                                  <a:gd name="T7" fmla="*/ 125 h 57"/>
                                  <a:gd name="T8" fmla="*/ 28 w 39"/>
                                  <a:gd name="T9" fmla="*/ 157 h 57"/>
                                  <a:gd name="T10" fmla="*/ 94 w 39"/>
                                  <a:gd name="T11" fmla="*/ 106 h 57"/>
                                  <a:gd name="T12" fmla="*/ 94 w 39"/>
                                  <a:gd name="T13" fmla="*/ 50 h 57"/>
                                  <a:gd name="T14" fmla="*/ 70 w 39"/>
                                  <a:gd name="T15" fmla="*/ 0 h 57"/>
                                  <a:gd name="T16" fmla="*/ 34 w 39"/>
                                  <a:gd name="T17" fmla="*/ 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57"/>
                                  <a:gd name="T29" fmla="*/ 39 w 39"/>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57">
                                    <a:moveTo>
                                      <a:pt x="15" y="3"/>
                                    </a:moveTo>
                                    <a:lnTo>
                                      <a:pt x="0" y="21"/>
                                    </a:lnTo>
                                    <a:lnTo>
                                      <a:pt x="9" y="30"/>
                                    </a:lnTo>
                                    <a:lnTo>
                                      <a:pt x="24" y="45"/>
                                    </a:lnTo>
                                    <a:lnTo>
                                      <a:pt x="12" y="57"/>
                                    </a:lnTo>
                                    <a:lnTo>
                                      <a:pt x="39" y="38"/>
                                    </a:lnTo>
                                    <a:lnTo>
                                      <a:pt x="39" y="18"/>
                                    </a:lnTo>
                                    <a:lnTo>
                                      <a:pt x="29" y="0"/>
                                    </a:lnTo>
                                    <a:lnTo>
                                      <a:pt x="15" y="3"/>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56" name="Freeform 2035"/>
                              <p:cNvSpPr>
                                <a:spLocks/>
                              </p:cNvSpPr>
                              <p:nvPr/>
                            </p:nvSpPr>
                            <p:spPr bwMode="auto">
                              <a:xfrm>
                                <a:off x="1141" y="813"/>
                                <a:ext cx="212" cy="300"/>
                              </a:xfrm>
                              <a:custGeom>
                                <a:avLst/>
                                <a:gdLst>
                                  <a:gd name="T0" fmla="*/ 440 w 197"/>
                                  <a:gd name="T1" fmla="*/ 643 h 279"/>
                                  <a:gd name="T2" fmla="*/ 339 w 197"/>
                                  <a:gd name="T3" fmla="*/ 632 h 279"/>
                                  <a:gd name="T4" fmla="*/ 309 w 197"/>
                                  <a:gd name="T5" fmla="*/ 665 h 279"/>
                                  <a:gd name="T6" fmla="*/ 259 w 197"/>
                                  <a:gd name="T7" fmla="*/ 610 h 279"/>
                                  <a:gd name="T8" fmla="*/ 230 w 197"/>
                                  <a:gd name="T9" fmla="*/ 610 h 279"/>
                                  <a:gd name="T10" fmla="*/ 170 w 197"/>
                                  <a:gd name="T11" fmla="*/ 594 h 279"/>
                                  <a:gd name="T12" fmla="*/ 224 w 197"/>
                                  <a:gd name="T13" fmla="*/ 501 h 279"/>
                                  <a:gd name="T14" fmla="*/ 158 w 197"/>
                                  <a:gd name="T15" fmla="*/ 600 h 279"/>
                                  <a:gd name="T16" fmla="*/ 40 w 197"/>
                                  <a:gd name="T17" fmla="*/ 552 h 279"/>
                                  <a:gd name="T18" fmla="*/ 119 w 197"/>
                                  <a:gd name="T19" fmla="*/ 485 h 279"/>
                                  <a:gd name="T20" fmla="*/ 34 w 197"/>
                                  <a:gd name="T21" fmla="*/ 514 h 279"/>
                                  <a:gd name="T22" fmla="*/ 28 w 197"/>
                                  <a:gd name="T23" fmla="*/ 444 h 279"/>
                                  <a:gd name="T24" fmla="*/ 2 w 197"/>
                                  <a:gd name="T25" fmla="*/ 384 h 279"/>
                                  <a:gd name="T26" fmla="*/ 22 w 197"/>
                                  <a:gd name="T27" fmla="*/ 352 h 279"/>
                                  <a:gd name="T28" fmla="*/ 101 w 197"/>
                                  <a:gd name="T29" fmla="*/ 348 h 279"/>
                                  <a:gd name="T30" fmla="*/ 170 w 197"/>
                                  <a:gd name="T31" fmla="*/ 435 h 279"/>
                                  <a:gd name="T32" fmla="*/ 224 w 197"/>
                                  <a:gd name="T33" fmla="*/ 419 h 279"/>
                                  <a:gd name="T34" fmla="*/ 303 w 197"/>
                                  <a:gd name="T35" fmla="*/ 419 h 279"/>
                                  <a:gd name="T36" fmla="*/ 283 w 197"/>
                                  <a:gd name="T37" fmla="*/ 325 h 279"/>
                                  <a:gd name="T38" fmla="*/ 224 w 197"/>
                                  <a:gd name="T39" fmla="*/ 308 h 279"/>
                                  <a:gd name="T40" fmla="*/ 157 w 197"/>
                                  <a:gd name="T41" fmla="*/ 335 h 279"/>
                                  <a:gd name="T42" fmla="*/ 152 w 197"/>
                                  <a:gd name="T43" fmla="*/ 302 h 279"/>
                                  <a:gd name="T44" fmla="*/ 98 w 197"/>
                                  <a:gd name="T45" fmla="*/ 292 h 279"/>
                                  <a:gd name="T46" fmla="*/ 58 w 197"/>
                                  <a:gd name="T47" fmla="*/ 247 h 279"/>
                                  <a:gd name="T48" fmla="*/ 149 w 197"/>
                                  <a:gd name="T49" fmla="*/ 213 h 279"/>
                                  <a:gd name="T50" fmla="*/ 137 w 197"/>
                                  <a:gd name="T51" fmla="*/ 137 h 279"/>
                                  <a:gd name="T52" fmla="*/ 199 w 197"/>
                                  <a:gd name="T53" fmla="*/ 128 h 279"/>
                                  <a:gd name="T54" fmla="*/ 224 w 197"/>
                                  <a:gd name="T55" fmla="*/ 63 h 279"/>
                                  <a:gd name="T56" fmla="*/ 244 w 197"/>
                                  <a:gd name="T57" fmla="*/ 55 h 279"/>
                                  <a:gd name="T58" fmla="*/ 310 w 197"/>
                                  <a:gd name="T59" fmla="*/ 6 h 279"/>
                                  <a:gd name="T60" fmla="*/ 333 w 197"/>
                                  <a:gd name="T61" fmla="*/ 5 h 279"/>
                                  <a:gd name="T62" fmla="*/ 401 w 197"/>
                                  <a:gd name="T63" fmla="*/ 0 h 279"/>
                                  <a:gd name="T64" fmla="*/ 471 w 197"/>
                                  <a:gd name="T65" fmla="*/ 49 h 279"/>
                                  <a:gd name="T66" fmla="*/ 440 w 197"/>
                                  <a:gd name="T67" fmla="*/ 149 h 279"/>
                                  <a:gd name="T68" fmla="*/ 469 w 197"/>
                                  <a:gd name="T69" fmla="*/ 127 h 279"/>
                                  <a:gd name="T70" fmla="*/ 471 w 197"/>
                                  <a:gd name="T71" fmla="*/ 245 h 279"/>
                                  <a:gd name="T72" fmla="*/ 436 w 197"/>
                                  <a:gd name="T73" fmla="*/ 290 h 279"/>
                                  <a:gd name="T74" fmla="*/ 475 w 197"/>
                                  <a:gd name="T75" fmla="*/ 356 h 279"/>
                                  <a:gd name="T76" fmla="*/ 423 w 197"/>
                                  <a:gd name="T77" fmla="*/ 418 h 279"/>
                                  <a:gd name="T78" fmla="*/ 376 w 197"/>
                                  <a:gd name="T79" fmla="*/ 466 h 279"/>
                                  <a:gd name="T80" fmla="*/ 475 w 197"/>
                                  <a:gd name="T81" fmla="*/ 483 h 279"/>
                                  <a:gd name="T82" fmla="*/ 475 w 197"/>
                                  <a:gd name="T83" fmla="*/ 567 h 279"/>
                                  <a:gd name="T84" fmla="*/ 423 w 197"/>
                                  <a:gd name="T85" fmla="*/ 580 h 2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7"/>
                                  <a:gd name="T130" fmla="*/ 0 h 279"/>
                                  <a:gd name="T131" fmla="*/ 197 w 197"/>
                                  <a:gd name="T132" fmla="*/ 279 h 27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7" h="279">
                                    <a:moveTo>
                                      <a:pt x="176" y="243"/>
                                    </a:moveTo>
                                    <a:lnTo>
                                      <a:pt x="182" y="270"/>
                                    </a:lnTo>
                                    <a:lnTo>
                                      <a:pt x="155" y="278"/>
                                    </a:lnTo>
                                    <a:lnTo>
                                      <a:pt x="141" y="264"/>
                                    </a:lnTo>
                                    <a:lnTo>
                                      <a:pt x="132" y="255"/>
                                    </a:lnTo>
                                    <a:lnTo>
                                      <a:pt x="128" y="279"/>
                                    </a:lnTo>
                                    <a:lnTo>
                                      <a:pt x="111" y="276"/>
                                    </a:lnTo>
                                    <a:lnTo>
                                      <a:pt x="107" y="254"/>
                                    </a:lnTo>
                                    <a:lnTo>
                                      <a:pt x="105" y="237"/>
                                    </a:lnTo>
                                    <a:lnTo>
                                      <a:pt x="96" y="254"/>
                                    </a:lnTo>
                                    <a:lnTo>
                                      <a:pt x="81" y="255"/>
                                    </a:lnTo>
                                    <a:lnTo>
                                      <a:pt x="71" y="248"/>
                                    </a:lnTo>
                                    <a:lnTo>
                                      <a:pt x="86" y="225"/>
                                    </a:lnTo>
                                    <a:lnTo>
                                      <a:pt x="92" y="210"/>
                                    </a:lnTo>
                                    <a:lnTo>
                                      <a:pt x="75" y="228"/>
                                    </a:lnTo>
                                    <a:lnTo>
                                      <a:pt x="66" y="252"/>
                                    </a:lnTo>
                                    <a:lnTo>
                                      <a:pt x="41" y="264"/>
                                    </a:lnTo>
                                    <a:lnTo>
                                      <a:pt x="17" y="231"/>
                                    </a:lnTo>
                                    <a:lnTo>
                                      <a:pt x="42" y="215"/>
                                    </a:lnTo>
                                    <a:lnTo>
                                      <a:pt x="50" y="204"/>
                                    </a:lnTo>
                                    <a:lnTo>
                                      <a:pt x="26" y="206"/>
                                    </a:lnTo>
                                    <a:lnTo>
                                      <a:pt x="15" y="216"/>
                                    </a:lnTo>
                                    <a:lnTo>
                                      <a:pt x="3" y="200"/>
                                    </a:lnTo>
                                    <a:lnTo>
                                      <a:pt x="12" y="186"/>
                                    </a:lnTo>
                                    <a:lnTo>
                                      <a:pt x="0" y="180"/>
                                    </a:lnTo>
                                    <a:lnTo>
                                      <a:pt x="2" y="161"/>
                                    </a:lnTo>
                                    <a:lnTo>
                                      <a:pt x="14" y="156"/>
                                    </a:lnTo>
                                    <a:lnTo>
                                      <a:pt x="9" y="147"/>
                                    </a:lnTo>
                                    <a:lnTo>
                                      <a:pt x="15" y="123"/>
                                    </a:lnTo>
                                    <a:lnTo>
                                      <a:pt x="42" y="144"/>
                                    </a:lnTo>
                                    <a:lnTo>
                                      <a:pt x="56" y="164"/>
                                    </a:lnTo>
                                    <a:lnTo>
                                      <a:pt x="71" y="182"/>
                                    </a:lnTo>
                                    <a:lnTo>
                                      <a:pt x="87" y="194"/>
                                    </a:lnTo>
                                    <a:lnTo>
                                      <a:pt x="92" y="177"/>
                                    </a:lnTo>
                                    <a:lnTo>
                                      <a:pt x="93" y="165"/>
                                    </a:lnTo>
                                    <a:lnTo>
                                      <a:pt x="125" y="177"/>
                                    </a:lnTo>
                                    <a:lnTo>
                                      <a:pt x="102" y="152"/>
                                    </a:lnTo>
                                    <a:lnTo>
                                      <a:pt x="117" y="135"/>
                                    </a:lnTo>
                                    <a:lnTo>
                                      <a:pt x="114" y="120"/>
                                    </a:lnTo>
                                    <a:lnTo>
                                      <a:pt x="92" y="129"/>
                                    </a:lnTo>
                                    <a:lnTo>
                                      <a:pt x="81" y="146"/>
                                    </a:lnTo>
                                    <a:lnTo>
                                      <a:pt x="65" y="141"/>
                                    </a:lnTo>
                                    <a:lnTo>
                                      <a:pt x="86" y="123"/>
                                    </a:lnTo>
                                    <a:lnTo>
                                      <a:pt x="63" y="126"/>
                                    </a:lnTo>
                                    <a:lnTo>
                                      <a:pt x="50" y="137"/>
                                    </a:lnTo>
                                    <a:lnTo>
                                      <a:pt x="41" y="123"/>
                                    </a:lnTo>
                                    <a:lnTo>
                                      <a:pt x="51" y="110"/>
                                    </a:lnTo>
                                    <a:lnTo>
                                      <a:pt x="24" y="104"/>
                                    </a:lnTo>
                                    <a:lnTo>
                                      <a:pt x="39" y="86"/>
                                    </a:lnTo>
                                    <a:lnTo>
                                      <a:pt x="62" y="89"/>
                                    </a:lnTo>
                                    <a:lnTo>
                                      <a:pt x="56" y="77"/>
                                    </a:lnTo>
                                    <a:lnTo>
                                      <a:pt x="57" y="57"/>
                                    </a:lnTo>
                                    <a:lnTo>
                                      <a:pt x="83" y="72"/>
                                    </a:lnTo>
                                    <a:lnTo>
                                      <a:pt x="83" y="54"/>
                                    </a:lnTo>
                                    <a:lnTo>
                                      <a:pt x="78" y="41"/>
                                    </a:lnTo>
                                    <a:lnTo>
                                      <a:pt x="92" y="27"/>
                                    </a:lnTo>
                                    <a:lnTo>
                                      <a:pt x="105" y="45"/>
                                    </a:lnTo>
                                    <a:lnTo>
                                      <a:pt x="101" y="23"/>
                                    </a:lnTo>
                                    <a:lnTo>
                                      <a:pt x="116" y="24"/>
                                    </a:lnTo>
                                    <a:lnTo>
                                      <a:pt x="129" y="6"/>
                                    </a:lnTo>
                                    <a:lnTo>
                                      <a:pt x="132" y="18"/>
                                    </a:lnTo>
                                    <a:lnTo>
                                      <a:pt x="138" y="5"/>
                                    </a:lnTo>
                                    <a:lnTo>
                                      <a:pt x="152" y="5"/>
                                    </a:lnTo>
                                    <a:lnTo>
                                      <a:pt x="165" y="0"/>
                                    </a:lnTo>
                                    <a:lnTo>
                                      <a:pt x="183" y="9"/>
                                    </a:lnTo>
                                    <a:lnTo>
                                      <a:pt x="195" y="20"/>
                                    </a:lnTo>
                                    <a:lnTo>
                                      <a:pt x="191" y="47"/>
                                    </a:lnTo>
                                    <a:lnTo>
                                      <a:pt x="182" y="63"/>
                                    </a:lnTo>
                                    <a:lnTo>
                                      <a:pt x="171" y="81"/>
                                    </a:lnTo>
                                    <a:lnTo>
                                      <a:pt x="194" y="53"/>
                                    </a:lnTo>
                                    <a:lnTo>
                                      <a:pt x="197" y="81"/>
                                    </a:lnTo>
                                    <a:lnTo>
                                      <a:pt x="195" y="102"/>
                                    </a:lnTo>
                                    <a:lnTo>
                                      <a:pt x="194" y="117"/>
                                    </a:lnTo>
                                    <a:lnTo>
                                      <a:pt x="180" y="122"/>
                                    </a:lnTo>
                                    <a:lnTo>
                                      <a:pt x="186" y="138"/>
                                    </a:lnTo>
                                    <a:lnTo>
                                      <a:pt x="197" y="149"/>
                                    </a:lnTo>
                                    <a:lnTo>
                                      <a:pt x="185" y="156"/>
                                    </a:lnTo>
                                    <a:lnTo>
                                      <a:pt x="176" y="176"/>
                                    </a:lnTo>
                                    <a:lnTo>
                                      <a:pt x="158" y="183"/>
                                    </a:lnTo>
                                    <a:lnTo>
                                      <a:pt x="155" y="195"/>
                                    </a:lnTo>
                                    <a:lnTo>
                                      <a:pt x="174" y="191"/>
                                    </a:lnTo>
                                    <a:lnTo>
                                      <a:pt x="197" y="203"/>
                                    </a:lnTo>
                                    <a:lnTo>
                                      <a:pt x="191" y="222"/>
                                    </a:lnTo>
                                    <a:lnTo>
                                      <a:pt x="197" y="236"/>
                                    </a:lnTo>
                                    <a:lnTo>
                                      <a:pt x="188" y="245"/>
                                    </a:lnTo>
                                    <a:lnTo>
                                      <a:pt x="176" y="243"/>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57" name="Freeform 2036"/>
                              <p:cNvSpPr>
                                <a:spLocks/>
                              </p:cNvSpPr>
                              <p:nvPr/>
                            </p:nvSpPr>
                            <p:spPr bwMode="auto">
                              <a:xfrm>
                                <a:off x="1235" y="1102"/>
                                <a:ext cx="128" cy="56"/>
                              </a:xfrm>
                              <a:custGeom>
                                <a:avLst/>
                                <a:gdLst>
                                  <a:gd name="T0" fmla="*/ 43 w 119"/>
                                  <a:gd name="T1" fmla="*/ 30 h 52"/>
                                  <a:gd name="T2" fmla="*/ 5 w 119"/>
                                  <a:gd name="T3" fmla="*/ 0 h 52"/>
                                  <a:gd name="T4" fmla="*/ 0 w 119"/>
                                  <a:gd name="T5" fmla="*/ 28 h 52"/>
                                  <a:gd name="T6" fmla="*/ 49 w 119"/>
                                  <a:gd name="T7" fmla="*/ 72 h 52"/>
                                  <a:gd name="T8" fmla="*/ 49 w 119"/>
                                  <a:gd name="T9" fmla="*/ 104 h 52"/>
                                  <a:gd name="T10" fmla="*/ 101 w 119"/>
                                  <a:gd name="T11" fmla="*/ 87 h 52"/>
                                  <a:gd name="T12" fmla="*/ 148 w 119"/>
                                  <a:gd name="T13" fmla="*/ 126 h 52"/>
                                  <a:gd name="T14" fmla="*/ 196 w 119"/>
                                  <a:gd name="T15" fmla="*/ 101 h 52"/>
                                  <a:gd name="T16" fmla="*/ 219 w 119"/>
                                  <a:gd name="T17" fmla="*/ 117 h 52"/>
                                  <a:gd name="T18" fmla="*/ 260 w 119"/>
                                  <a:gd name="T19" fmla="*/ 97 h 52"/>
                                  <a:gd name="T20" fmla="*/ 285 w 119"/>
                                  <a:gd name="T21" fmla="*/ 52 h 52"/>
                                  <a:gd name="T22" fmla="*/ 236 w 119"/>
                                  <a:gd name="T23" fmla="*/ 34 h 52"/>
                                  <a:gd name="T24" fmla="*/ 198 w 119"/>
                                  <a:gd name="T25" fmla="*/ 58 h 52"/>
                                  <a:gd name="T26" fmla="*/ 146 w 119"/>
                                  <a:gd name="T27" fmla="*/ 30 h 52"/>
                                  <a:gd name="T28" fmla="*/ 127 w 119"/>
                                  <a:gd name="T29" fmla="*/ 1 h 52"/>
                                  <a:gd name="T30" fmla="*/ 113 w 119"/>
                                  <a:gd name="T31" fmla="*/ 43 h 52"/>
                                  <a:gd name="T32" fmla="*/ 43 w 119"/>
                                  <a:gd name="T33" fmla="*/ 3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52"/>
                                  <a:gd name="T53" fmla="*/ 119 w 119"/>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52">
                                    <a:moveTo>
                                      <a:pt x="18" y="13"/>
                                    </a:moveTo>
                                    <a:lnTo>
                                      <a:pt x="5" y="0"/>
                                    </a:lnTo>
                                    <a:lnTo>
                                      <a:pt x="0" y="12"/>
                                    </a:lnTo>
                                    <a:lnTo>
                                      <a:pt x="20" y="30"/>
                                    </a:lnTo>
                                    <a:lnTo>
                                      <a:pt x="20" y="43"/>
                                    </a:lnTo>
                                    <a:lnTo>
                                      <a:pt x="42" y="36"/>
                                    </a:lnTo>
                                    <a:lnTo>
                                      <a:pt x="62" y="52"/>
                                    </a:lnTo>
                                    <a:lnTo>
                                      <a:pt x="81" y="42"/>
                                    </a:lnTo>
                                    <a:lnTo>
                                      <a:pt x="92" y="48"/>
                                    </a:lnTo>
                                    <a:lnTo>
                                      <a:pt x="108" y="40"/>
                                    </a:lnTo>
                                    <a:lnTo>
                                      <a:pt x="119" y="21"/>
                                    </a:lnTo>
                                    <a:lnTo>
                                      <a:pt x="99" y="15"/>
                                    </a:lnTo>
                                    <a:lnTo>
                                      <a:pt x="83" y="24"/>
                                    </a:lnTo>
                                    <a:lnTo>
                                      <a:pt x="60" y="13"/>
                                    </a:lnTo>
                                    <a:lnTo>
                                      <a:pt x="53" y="1"/>
                                    </a:lnTo>
                                    <a:lnTo>
                                      <a:pt x="47" y="18"/>
                                    </a:lnTo>
                                    <a:lnTo>
                                      <a:pt x="18" y="13"/>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grpSp>
                        <p:sp>
                          <p:nvSpPr>
                            <p:cNvPr id="327658" name="Freeform 2037"/>
                            <p:cNvSpPr>
                              <a:spLocks/>
                            </p:cNvSpPr>
                            <p:nvPr/>
                          </p:nvSpPr>
                          <p:spPr bwMode="auto">
                            <a:xfrm>
                              <a:off x="2497" y="2798"/>
                              <a:ext cx="4" cy="8"/>
                            </a:xfrm>
                            <a:custGeom>
                              <a:avLst/>
                              <a:gdLst>
                                <a:gd name="T0" fmla="*/ 0 w 9"/>
                                <a:gd name="T1" fmla="*/ 0 h 15"/>
                                <a:gd name="T2" fmla="*/ 0 w 9"/>
                                <a:gd name="T3" fmla="*/ 1 h 15"/>
                                <a:gd name="T4" fmla="*/ 0 w 9"/>
                                <a:gd name="T5" fmla="*/ 1 h 15"/>
                                <a:gd name="T6" fmla="*/ 0 w 9"/>
                                <a:gd name="T7" fmla="*/ 0 h 15"/>
                                <a:gd name="T8" fmla="*/ 0 60000 65536"/>
                                <a:gd name="T9" fmla="*/ 0 60000 65536"/>
                                <a:gd name="T10" fmla="*/ 0 60000 65536"/>
                                <a:gd name="T11" fmla="*/ 0 60000 65536"/>
                                <a:gd name="T12" fmla="*/ 0 w 9"/>
                                <a:gd name="T13" fmla="*/ 0 h 15"/>
                                <a:gd name="T14" fmla="*/ 9 w 9"/>
                                <a:gd name="T15" fmla="*/ 15 h 15"/>
                              </a:gdLst>
                              <a:ahLst/>
                              <a:cxnLst>
                                <a:cxn ang="T8">
                                  <a:pos x="T0" y="T1"/>
                                </a:cxn>
                                <a:cxn ang="T9">
                                  <a:pos x="T2" y="T3"/>
                                </a:cxn>
                                <a:cxn ang="T10">
                                  <a:pos x="T4" y="T5"/>
                                </a:cxn>
                                <a:cxn ang="T11">
                                  <a:pos x="T6" y="T7"/>
                                </a:cxn>
                              </a:cxnLst>
                              <a:rect l="T12" t="T13" r="T14" b="T15"/>
                              <a:pathLst>
                                <a:path w="9" h="15">
                                  <a:moveTo>
                                    <a:pt x="0" y="0"/>
                                  </a:moveTo>
                                  <a:lnTo>
                                    <a:pt x="9" y="15"/>
                                  </a:lnTo>
                                  <a:lnTo>
                                    <a:pt x="4" y="15"/>
                                  </a:lnTo>
                                  <a:lnTo>
                                    <a:pt x="0" y="0"/>
                                  </a:lnTo>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grpSp>
                    </p:grpSp>
                  </p:grpSp>
                  <p:sp>
                    <p:nvSpPr>
                      <p:cNvPr id="327659" name="Freeform 2038"/>
                      <p:cNvSpPr>
                        <a:spLocks/>
                      </p:cNvSpPr>
                      <p:nvPr/>
                    </p:nvSpPr>
                    <p:spPr bwMode="auto">
                      <a:xfrm>
                        <a:off x="2866" y="2498"/>
                        <a:ext cx="4" cy="3"/>
                      </a:xfrm>
                      <a:custGeom>
                        <a:avLst/>
                        <a:gdLst>
                          <a:gd name="T0" fmla="*/ 1 w 8"/>
                          <a:gd name="T1" fmla="*/ 0 h 7"/>
                          <a:gd name="T2" fmla="*/ 1 w 8"/>
                          <a:gd name="T3" fmla="*/ 0 h 7"/>
                          <a:gd name="T4" fmla="*/ 0 w 8"/>
                          <a:gd name="T5" fmla="*/ 0 h 7"/>
                          <a:gd name="T6" fmla="*/ 1 w 8"/>
                          <a:gd name="T7" fmla="*/ 0 h 7"/>
                          <a:gd name="T8" fmla="*/ 0 60000 65536"/>
                          <a:gd name="T9" fmla="*/ 0 60000 65536"/>
                          <a:gd name="T10" fmla="*/ 0 60000 65536"/>
                          <a:gd name="T11" fmla="*/ 0 60000 65536"/>
                          <a:gd name="T12" fmla="*/ 0 w 8"/>
                          <a:gd name="T13" fmla="*/ 0 h 7"/>
                          <a:gd name="T14" fmla="*/ 8 w 8"/>
                          <a:gd name="T15" fmla="*/ 7 h 7"/>
                        </a:gdLst>
                        <a:ahLst/>
                        <a:cxnLst>
                          <a:cxn ang="T8">
                            <a:pos x="T0" y="T1"/>
                          </a:cxn>
                          <a:cxn ang="T9">
                            <a:pos x="T2" y="T3"/>
                          </a:cxn>
                          <a:cxn ang="T10">
                            <a:pos x="T4" y="T5"/>
                          </a:cxn>
                          <a:cxn ang="T11">
                            <a:pos x="T6" y="T7"/>
                          </a:cxn>
                        </a:cxnLst>
                        <a:rect l="T12" t="T13" r="T14" b="T15"/>
                        <a:pathLst>
                          <a:path w="8" h="7">
                            <a:moveTo>
                              <a:pt x="6" y="0"/>
                            </a:moveTo>
                            <a:lnTo>
                              <a:pt x="8" y="7"/>
                            </a:lnTo>
                            <a:lnTo>
                              <a:pt x="0" y="7"/>
                            </a:lnTo>
                            <a:lnTo>
                              <a:pt x="6"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60" name="Freeform 2039"/>
                      <p:cNvSpPr>
                        <a:spLocks/>
                      </p:cNvSpPr>
                      <p:nvPr/>
                    </p:nvSpPr>
                    <p:spPr bwMode="auto">
                      <a:xfrm>
                        <a:off x="3071" y="2424"/>
                        <a:ext cx="4" cy="5"/>
                      </a:xfrm>
                      <a:custGeom>
                        <a:avLst/>
                        <a:gdLst>
                          <a:gd name="T0" fmla="*/ 1 w 8"/>
                          <a:gd name="T1" fmla="*/ 0 h 13"/>
                          <a:gd name="T2" fmla="*/ 1 w 8"/>
                          <a:gd name="T3" fmla="*/ 0 h 13"/>
                          <a:gd name="T4" fmla="*/ 0 w 8"/>
                          <a:gd name="T5" fmla="*/ 0 h 13"/>
                          <a:gd name="T6" fmla="*/ 1 w 8"/>
                          <a:gd name="T7" fmla="*/ 0 h 13"/>
                          <a:gd name="T8" fmla="*/ 0 60000 65536"/>
                          <a:gd name="T9" fmla="*/ 0 60000 65536"/>
                          <a:gd name="T10" fmla="*/ 0 60000 65536"/>
                          <a:gd name="T11" fmla="*/ 0 60000 65536"/>
                          <a:gd name="T12" fmla="*/ 0 w 8"/>
                          <a:gd name="T13" fmla="*/ 0 h 13"/>
                          <a:gd name="T14" fmla="*/ 8 w 8"/>
                          <a:gd name="T15" fmla="*/ 13 h 13"/>
                        </a:gdLst>
                        <a:ahLst/>
                        <a:cxnLst>
                          <a:cxn ang="T8">
                            <a:pos x="T0" y="T1"/>
                          </a:cxn>
                          <a:cxn ang="T9">
                            <a:pos x="T2" y="T3"/>
                          </a:cxn>
                          <a:cxn ang="T10">
                            <a:pos x="T4" y="T5"/>
                          </a:cxn>
                          <a:cxn ang="T11">
                            <a:pos x="T6" y="T7"/>
                          </a:cxn>
                        </a:cxnLst>
                        <a:rect l="T12" t="T13" r="T14" b="T15"/>
                        <a:pathLst>
                          <a:path w="8" h="13">
                            <a:moveTo>
                              <a:pt x="8" y="13"/>
                            </a:moveTo>
                            <a:lnTo>
                              <a:pt x="8" y="3"/>
                            </a:lnTo>
                            <a:lnTo>
                              <a:pt x="0" y="0"/>
                            </a:lnTo>
                            <a:lnTo>
                              <a:pt x="8" y="13"/>
                            </a:lnTo>
                            <a:close/>
                          </a:path>
                        </a:pathLst>
                      </a:custGeom>
                      <a:grpFill/>
                      <a:ln w="6350">
                        <a:noFill/>
                        <a:round/>
                        <a:headEnd/>
                        <a:tailEnd/>
                      </a:ln>
                    </p:spPr>
                    <p:txBody>
                      <a:bodyPr/>
                      <a:lstStyle/>
                      <a:p>
                        <a:pPr>
                          <a:defRPr/>
                        </a:pPr>
                        <a:endParaRPr lang="en-US" dirty="0">
                          <a:latin typeface="Calibri" pitchFamily="34" charset="0"/>
                          <a:cs typeface="Arial" charset="0"/>
                        </a:endParaRPr>
                      </a:p>
                    </p:txBody>
                  </p:sp>
                </p:grpSp>
                <p:sp>
                  <p:nvSpPr>
                    <p:cNvPr id="327661" name="Freeform 2040"/>
                    <p:cNvSpPr>
                      <a:spLocks/>
                    </p:cNvSpPr>
                    <p:nvPr/>
                  </p:nvSpPr>
                  <p:spPr bwMode="auto">
                    <a:xfrm>
                      <a:off x="4998" y="2424"/>
                      <a:ext cx="3" cy="3"/>
                    </a:xfrm>
                    <a:custGeom>
                      <a:avLst/>
                      <a:gdLst>
                        <a:gd name="T0" fmla="*/ 0 w 7"/>
                        <a:gd name="T1" fmla="*/ 0 h 7"/>
                        <a:gd name="T2" fmla="*/ 0 w 7"/>
                        <a:gd name="T3" fmla="*/ 0 h 7"/>
                        <a:gd name="T4" fmla="*/ 0 w 7"/>
                        <a:gd name="T5" fmla="*/ 0 h 7"/>
                        <a:gd name="T6" fmla="*/ 0 w 7"/>
                        <a:gd name="T7" fmla="*/ 0 h 7"/>
                        <a:gd name="T8" fmla="*/ 0 60000 65536"/>
                        <a:gd name="T9" fmla="*/ 0 60000 65536"/>
                        <a:gd name="T10" fmla="*/ 0 60000 65536"/>
                        <a:gd name="T11" fmla="*/ 0 60000 65536"/>
                        <a:gd name="T12" fmla="*/ 0 w 7"/>
                        <a:gd name="T13" fmla="*/ 0 h 7"/>
                        <a:gd name="T14" fmla="*/ 7 w 7"/>
                        <a:gd name="T15" fmla="*/ 7 h 7"/>
                      </a:gdLst>
                      <a:ahLst/>
                      <a:cxnLst>
                        <a:cxn ang="T8">
                          <a:pos x="T0" y="T1"/>
                        </a:cxn>
                        <a:cxn ang="T9">
                          <a:pos x="T2" y="T3"/>
                        </a:cxn>
                        <a:cxn ang="T10">
                          <a:pos x="T4" y="T5"/>
                        </a:cxn>
                        <a:cxn ang="T11">
                          <a:pos x="T6" y="T7"/>
                        </a:cxn>
                      </a:cxnLst>
                      <a:rect l="T12" t="T13" r="T14" b="T15"/>
                      <a:pathLst>
                        <a:path w="7" h="7">
                          <a:moveTo>
                            <a:pt x="2" y="0"/>
                          </a:moveTo>
                          <a:lnTo>
                            <a:pt x="0" y="7"/>
                          </a:lnTo>
                          <a:lnTo>
                            <a:pt x="7" y="7"/>
                          </a:lnTo>
                          <a:lnTo>
                            <a:pt x="2"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62" name="Freeform 2041"/>
                    <p:cNvSpPr>
                      <a:spLocks/>
                    </p:cNvSpPr>
                    <p:nvPr/>
                  </p:nvSpPr>
                  <p:spPr bwMode="auto">
                    <a:xfrm>
                      <a:off x="5122" y="2273"/>
                      <a:ext cx="4" cy="10"/>
                    </a:xfrm>
                    <a:custGeom>
                      <a:avLst/>
                      <a:gdLst>
                        <a:gd name="T0" fmla="*/ 1 w 8"/>
                        <a:gd name="T1" fmla="*/ 0 h 20"/>
                        <a:gd name="T2" fmla="*/ 1 w 8"/>
                        <a:gd name="T3" fmla="*/ 1 h 20"/>
                        <a:gd name="T4" fmla="*/ 0 w 8"/>
                        <a:gd name="T5" fmla="*/ 1 h 20"/>
                        <a:gd name="T6" fmla="*/ 1 w 8"/>
                        <a:gd name="T7" fmla="*/ 0 h 20"/>
                        <a:gd name="T8" fmla="*/ 0 60000 65536"/>
                        <a:gd name="T9" fmla="*/ 0 60000 65536"/>
                        <a:gd name="T10" fmla="*/ 0 60000 65536"/>
                        <a:gd name="T11" fmla="*/ 0 60000 65536"/>
                        <a:gd name="T12" fmla="*/ 0 w 8"/>
                        <a:gd name="T13" fmla="*/ 0 h 20"/>
                        <a:gd name="T14" fmla="*/ 8 w 8"/>
                        <a:gd name="T15" fmla="*/ 20 h 20"/>
                      </a:gdLst>
                      <a:ahLst/>
                      <a:cxnLst>
                        <a:cxn ang="T8">
                          <a:pos x="T0" y="T1"/>
                        </a:cxn>
                        <a:cxn ang="T9">
                          <a:pos x="T2" y="T3"/>
                        </a:cxn>
                        <a:cxn ang="T10">
                          <a:pos x="T4" y="T5"/>
                        </a:cxn>
                        <a:cxn ang="T11">
                          <a:pos x="T6" y="T7"/>
                        </a:cxn>
                      </a:cxnLst>
                      <a:rect l="T12" t="T13" r="T14" b="T15"/>
                      <a:pathLst>
                        <a:path w="8" h="20">
                          <a:moveTo>
                            <a:pt x="8" y="0"/>
                          </a:moveTo>
                          <a:lnTo>
                            <a:pt x="3" y="20"/>
                          </a:lnTo>
                          <a:lnTo>
                            <a:pt x="0" y="20"/>
                          </a:lnTo>
                          <a:lnTo>
                            <a:pt x="8"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63" name="Freeform 2042"/>
                    <p:cNvSpPr>
                      <a:spLocks/>
                    </p:cNvSpPr>
                    <p:nvPr/>
                  </p:nvSpPr>
                  <p:spPr bwMode="auto">
                    <a:xfrm>
                      <a:off x="5166" y="2127"/>
                      <a:ext cx="3" cy="3"/>
                    </a:xfrm>
                    <a:custGeom>
                      <a:avLst/>
                      <a:gdLst>
                        <a:gd name="T0" fmla="*/ 1 w 6"/>
                        <a:gd name="T1" fmla="*/ 0 h 7"/>
                        <a:gd name="T2" fmla="*/ 0 w 6"/>
                        <a:gd name="T3" fmla="*/ 0 h 7"/>
                        <a:gd name="T4" fmla="*/ 1 w 6"/>
                        <a:gd name="T5" fmla="*/ 0 h 7"/>
                        <a:gd name="T6" fmla="*/ 1 w 6"/>
                        <a:gd name="T7" fmla="*/ 0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1" y="0"/>
                          </a:moveTo>
                          <a:lnTo>
                            <a:pt x="0" y="3"/>
                          </a:lnTo>
                          <a:lnTo>
                            <a:pt x="6" y="7"/>
                          </a:lnTo>
                          <a:lnTo>
                            <a:pt x="1"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64" name="Freeform 2043"/>
                    <p:cNvSpPr>
                      <a:spLocks/>
                    </p:cNvSpPr>
                    <p:nvPr/>
                  </p:nvSpPr>
                  <p:spPr bwMode="auto">
                    <a:xfrm>
                      <a:off x="4998" y="2424"/>
                      <a:ext cx="3" cy="3"/>
                    </a:xfrm>
                    <a:custGeom>
                      <a:avLst/>
                      <a:gdLst>
                        <a:gd name="T0" fmla="*/ 0 w 7"/>
                        <a:gd name="T1" fmla="*/ 0 h 7"/>
                        <a:gd name="T2" fmla="*/ 0 w 7"/>
                        <a:gd name="T3" fmla="*/ 0 h 7"/>
                        <a:gd name="T4" fmla="*/ 0 w 7"/>
                        <a:gd name="T5" fmla="*/ 0 h 7"/>
                        <a:gd name="T6" fmla="*/ 0 w 7"/>
                        <a:gd name="T7" fmla="*/ 0 h 7"/>
                        <a:gd name="T8" fmla="*/ 0 60000 65536"/>
                        <a:gd name="T9" fmla="*/ 0 60000 65536"/>
                        <a:gd name="T10" fmla="*/ 0 60000 65536"/>
                        <a:gd name="T11" fmla="*/ 0 60000 65536"/>
                        <a:gd name="T12" fmla="*/ 0 w 7"/>
                        <a:gd name="T13" fmla="*/ 0 h 7"/>
                        <a:gd name="T14" fmla="*/ 7 w 7"/>
                        <a:gd name="T15" fmla="*/ 7 h 7"/>
                      </a:gdLst>
                      <a:ahLst/>
                      <a:cxnLst>
                        <a:cxn ang="T8">
                          <a:pos x="T0" y="T1"/>
                        </a:cxn>
                        <a:cxn ang="T9">
                          <a:pos x="T2" y="T3"/>
                        </a:cxn>
                        <a:cxn ang="T10">
                          <a:pos x="T4" y="T5"/>
                        </a:cxn>
                        <a:cxn ang="T11">
                          <a:pos x="T6" y="T7"/>
                        </a:cxn>
                      </a:cxnLst>
                      <a:rect l="T12" t="T13" r="T14" b="T15"/>
                      <a:pathLst>
                        <a:path w="7" h="7">
                          <a:moveTo>
                            <a:pt x="2" y="0"/>
                          </a:moveTo>
                          <a:lnTo>
                            <a:pt x="0" y="7"/>
                          </a:lnTo>
                          <a:lnTo>
                            <a:pt x="7" y="7"/>
                          </a:lnTo>
                          <a:lnTo>
                            <a:pt x="2"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65" name="Freeform 2044"/>
                    <p:cNvSpPr>
                      <a:spLocks/>
                    </p:cNvSpPr>
                    <p:nvPr/>
                  </p:nvSpPr>
                  <p:spPr bwMode="auto">
                    <a:xfrm>
                      <a:off x="5122" y="2273"/>
                      <a:ext cx="4" cy="10"/>
                    </a:xfrm>
                    <a:custGeom>
                      <a:avLst/>
                      <a:gdLst>
                        <a:gd name="T0" fmla="*/ 1 w 8"/>
                        <a:gd name="T1" fmla="*/ 0 h 20"/>
                        <a:gd name="T2" fmla="*/ 1 w 8"/>
                        <a:gd name="T3" fmla="*/ 1 h 20"/>
                        <a:gd name="T4" fmla="*/ 0 w 8"/>
                        <a:gd name="T5" fmla="*/ 1 h 20"/>
                        <a:gd name="T6" fmla="*/ 1 w 8"/>
                        <a:gd name="T7" fmla="*/ 0 h 20"/>
                        <a:gd name="T8" fmla="*/ 0 60000 65536"/>
                        <a:gd name="T9" fmla="*/ 0 60000 65536"/>
                        <a:gd name="T10" fmla="*/ 0 60000 65536"/>
                        <a:gd name="T11" fmla="*/ 0 60000 65536"/>
                        <a:gd name="T12" fmla="*/ 0 w 8"/>
                        <a:gd name="T13" fmla="*/ 0 h 20"/>
                        <a:gd name="T14" fmla="*/ 8 w 8"/>
                        <a:gd name="T15" fmla="*/ 20 h 20"/>
                      </a:gdLst>
                      <a:ahLst/>
                      <a:cxnLst>
                        <a:cxn ang="T8">
                          <a:pos x="T0" y="T1"/>
                        </a:cxn>
                        <a:cxn ang="T9">
                          <a:pos x="T2" y="T3"/>
                        </a:cxn>
                        <a:cxn ang="T10">
                          <a:pos x="T4" y="T5"/>
                        </a:cxn>
                        <a:cxn ang="T11">
                          <a:pos x="T6" y="T7"/>
                        </a:cxn>
                      </a:cxnLst>
                      <a:rect l="T12" t="T13" r="T14" b="T15"/>
                      <a:pathLst>
                        <a:path w="8" h="20">
                          <a:moveTo>
                            <a:pt x="8" y="0"/>
                          </a:moveTo>
                          <a:lnTo>
                            <a:pt x="3" y="20"/>
                          </a:lnTo>
                          <a:lnTo>
                            <a:pt x="0" y="20"/>
                          </a:lnTo>
                          <a:lnTo>
                            <a:pt x="8"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66" name="Freeform 2045"/>
                    <p:cNvSpPr>
                      <a:spLocks/>
                    </p:cNvSpPr>
                    <p:nvPr/>
                  </p:nvSpPr>
                  <p:spPr bwMode="auto">
                    <a:xfrm>
                      <a:off x="5166" y="2127"/>
                      <a:ext cx="3" cy="3"/>
                    </a:xfrm>
                    <a:custGeom>
                      <a:avLst/>
                      <a:gdLst>
                        <a:gd name="T0" fmla="*/ 1 w 6"/>
                        <a:gd name="T1" fmla="*/ 0 h 7"/>
                        <a:gd name="T2" fmla="*/ 0 w 6"/>
                        <a:gd name="T3" fmla="*/ 0 h 7"/>
                        <a:gd name="T4" fmla="*/ 1 w 6"/>
                        <a:gd name="T5" fmla="*/ 0 h 7"/>
                        <a:gd name="T6" fmla="*/ 1 w 6"/>
                        <a:gd name="T7" fmla="*/ 0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1" y="0"/>
                          </a:moveTo>
                          <a:lnTo>
                            <a:pt x="0" y="3"/>
                          </a:lnTo>
                          <a:lnTo>
                            <a:pt x="6" y="7"/>
                          </a:lnTo>
                          <a:lnTo>
                            <a:pt x="1"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67" name="Freeform 2046"/>
                    <p:cNvSpPr>
                      <a:spLocks/>
                    </p:cNvSpPr>
                    <p:nvPr/>
                  </p:nvSpPr>
                  <p:spPr bwMode="auto">
                    <a:xfrm>
                      <a:off x="5140" y="2486"/>
                      <a:ext cx="5" cy="6"/>
                    </a:xfrm>
                    <a:custGeom>
                      <a:avLst/>
                      <a:gdLst>
                        <a:gd name="T0" fmla="*/ 1 w 10"/>
                        <a:gd name="T1" fmla="*/ 0 h 15"/>
                        <a:gd name="T2" fmla="*/ 0 w 10"/>
                        <a:gd name="T3" fmla="*/ 0 h 15"/>
                        <a:gd name="T4" fmla="*/ 1 w 10"/>
                        <a:gd name="T5" fmla="*/ 0 h 15"/>
                        <a:gd name="T6" fmla="*/ 1 w 10"/>
                        <a:gd name="T7" fmla="*/ 0 h 15"/>
                        <a:gd name="T8" fmla="*/ 0 60000 65536"/>
                        <a:gd name="T9" fmla="*/ 0 60000 65536"/>
                        <a:gd name="T10" fmla="*/ 0 60000 65536"/>
                        <a:gd name="T11" fmla="*/ 0 60000 65536"/>
                        <a:gd name="T12" fmla="*/ 0 w 10"/>
                        <a:gd name="T13" fmla="*/ 0 h 15"/>
                        <a:gd name="T14" fmla="*/ 10 w 10"/>
                        <a:gd name="T15" fmla="*/ 15 h 15"/>
                      </a:gdLst>
                      <a:ahLst/>
                      <a:cxnLst>
                        <a:cxn ang="T8">
                          <a:pos x="T0" y="T1"/>
                        </a:cxn>
                        <a:cxn ang="T9">
                          <a:pos x="T2" y="T3"/>
                        </a:cxn>
                        <a:cxn ang="T10">
                          <a:pos x="T4" y="T5"/>
                        </a:cxn>
                        <a:cxn ang="T11">
                          <a:pos x="T6" y="T7"/>
                        </a:cxn>
                      </a:cxnLst>
                      <a:rect l="T12" t="T13" r="T14" b="T15"/>
                      <a:pathLst>
                        <a:path w="10" h="15">
                          <a:moveTo>
                            <a:pt x="10" y="0"/>
                          </a:moveTo>
                          <a:lnTo>
                            <a:pt x="0" y="15"/>
                          </a:lnTo>
                          <a:lnTo>
                            <a:pt x="8" y="13"/>
                          </a:lnTo>
                          <a:lnTo>
                            <a:pt x="1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grpSp>
              <p:sp>
                <p:nvSpPr>
                  <p:cNvPr id="327668" name="Freeform 2047"/>
                  <p:cNvSpPr>
                    <a:spLocks/>
                  </p:cNvSpPr>
                  <p:nvPr/>
                </p:nvSpPr>
                <p:spPr bwMode="auto">
                  <a:xfrm>
                    <a:off x="5418" y="3047"/>
                    <a:ext cx="2" cy="4"/>
                  </a:xfrm>
                  <a:custGeom>
                    <a:avLst/>
                    <a:gdLst>
                      <a:gd name="T0" fmla="*/ 1 w 4"/>
                      <a:gd name="T1" fmla="*/ 1 h 8"/>
                      <a:gd name="T2" fmla="*/ 1 w 4"/>
                      <a:gd name="T3" fmla="*/ 1 h 8"/>
                      <a:gd name="T4" fmla="*/ 0 w 4"/>
                      <a:gd name="T5" fmla="*/ 0 h 8"/>
                      <a:gd name="T6" fmla="*/ 1 w 4"/>
                      <a:gd name="T7" fmla="*/ 1 h 8"/>
                      <a:gd name="T8" fmla="*/ 0 60000 65536"/>
                      <a:gd name="T9" fmla="*/ 0 60000 65536"/>
                      <a:gd name="T10" fmla="*/ 0 60000 65536"/>
                      <a:gd name="T11" fmla="*/ 0 60000 65536"/>
                      <a:gd name="T12" fmla="*/ 0 w 4"/>
                      <a:gd name="T13" fmla="*/ 0 h 8"/>
                      <a:gd name="T14" fmla="*/ 4 w 4"/>
                      <a:gd name="T15" fmla="*/ 8 h 8"/>
                    </a:gdLst>
                    <a:ahLst/>
                    <a:cxnLst>
                      <a:cxn ang="T8">
                        <a:pos x="T0" y="T1"/>
                      </a:cxn>
                      <a:cxn ang="T9">
                        <a:pos x="T2" y="T3"/>
                      </a:cxn>
                      <a:cxn ang="T10">
                        <a:pos x="T4" y="T5"/>
                      </a:cxn>
                      <a:cxn ang="T11">
                        <a:pos x="T6" y="T7"/>
                      </a:cxn>
                    </a:cxnLst>
                    <a:rect l="T12" t="T13" r="T14" b="T15"/>
                    <a:pathLst>
                      <a:path w="4" h="8">
                        <a:moveTo>
                          <a:pt x="4" y="2"/>
                        </a:moveTo>
                        <a:lnTo>
                          <a:pt x="2" y="8"/>
                        </a:lnTo>
                        <a:lnTo>
                          <a:pt x="0" y="0"/>
                        </a:lnTo>
                        <a:lnTo>
                          <a:pt x="4" y="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69" name="Freeform 2048"/>
                  <p:cNvSpPr>
                    <a:spLocks/>
                  </p:cNvSpPr>
                  <p:nvPr/>
                </p:nvSpPr>
                <p:spPr bwMode="auto">
                  <a:xfrm>
                    <a:off x="5273" y="3011"/>
                    <a:ext cx="4" cy="4"/>
                  </a:xfrm>
                  <a:custGeom>
                    <a:avLst/>
                    <a:gdLst>
                      <a:gd name="T0" fmla="*/ 0 w 8"/>
                      <a:gd name="T1" fmla="*/ 0 h 8"/>
                      <a:gd name="T2" fmla="*/ 1 w 8"/>
                      <a:gd name="T3" fmla="*/ 1 h 8"/>
                      <a:gd name="T4" fmla="*/ 1 w 8"/>
                      <a:gd name="T5" fmla="*/ 1 h 8"/>
                      <a:gd name="T6" fmla="*/ 0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8" y="1"/>
                        </a:lnTo>
                        <a:lnTo>
                          <a:pt x="8" y="8"/>
                        </a:lnTo>
                        <a:lnTo>
                          <a:pt x="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70" name="Freeform 2049"/>
                  <p:cNvSpPr>
                    <a:spLocks/>
                  </p:cNvSpPr>
                  <p:nvPr/>
                </p:nvSpPr>
                <p:spPr bwMode="auto">
                  <a:xfrm>
                    <a:off x="5418" y="3047"/>
                    <a:ext cx="2" cy="4"/>
                  </a:xfrm>
                  <a:custGeom>
                    <a:avLst/>
                    <a:gdLst>
                      <a:gd name="T0" fmla="*/ 1 w 4"/>
                      <a:gd name="T1" fmla="*/ 1 h 8"/>
                      <a:gd name="T2" fmla="*/ 1 w 4"/>
                      <a:gd name="T3" fmla="*/ 1 h 8"/>
                      <a:gd name="T4" fmla="*/ 0 w 4"/>
                      <a:gd name="T5" fmla="*/ 0 h 8"/>
                      <a:gd name="T6" fmla="*/ 1 w 4"/>
                      <a:gd name="T7" fmla="*/ 1 h 8"/>
                      <a:gd name="T8" fmla="*/ 0 60000 65536"/>
                      <a:gd name="T9" fmla="*/ 0 60000 65536"/>
                      <a:gd name="T10" fmla="*/ 0 60000 65536"/>
                      <a:gd name="T11" fmla="*/ 0 60000 65536"/>
                      <a:gd name="T12" fmla="*/ 0 w 4"/>
                      <a:gd name="T13" fmla="*/ 0 h 8"/>
                      <a:gd name="T14" fmla="*/ 4 w 4"/>
                      <a:gd name="T15" fmla="*/ 8 h 8"/>
                    </a:gdLst>
                    <a:ahLst/>
                    <a:cxnLst>
                      <a:cxn ang="T8">
                        <a:pos x="T0" y="T1"/>
                      </a:cxn>
                      <a:cxn ang="T9">
                        <a:pos x="T2" y="T3"/>
                      </a:cxn>
                      <a:cxn ang="T10">
                        <a:pos x="T4" y="T5"/>
                      </a:cxn>
                      <a:cxn ang="T11">
                        <a:pos x="T6" y="T7"/>
                      </a:cxn>
                    </a:cxnLst>
                    <a:rect l="T12" t="T13" r="T14" b="T15"/>
                    <a:pathLst>
                      <a:path w="4" h="8">
                        <a:moveTo>
                          <a:pt x="4" y="2"/>
                        </a:moveTo>
                        <a:lnTo>
                          <a:pt x="2" y="8"/>
                        </a:lnTo>
                        <a:lnTo>
                          <a:pt x="0" y="0"/>
                        </a:lnTo>
                        <a:lnTo>
                          <a:pt x="4" y="2"/>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71" name="Freeform 2050"/>
                  <p:cNvSpPr>
                    <a:spLocks/>
                  </p:cNvSpPr>
                  <p:nvPr/>
                </p:nvSpPr>
                <p:spPr bwMode="auto">
                  <a:xfrm>
                    <a:off x="5273" y="3011"/>
                    <a:ext cx="4" cy="4"/>
                  </a:xfrm>
                  <a:custGeom>
                    <a:avLst/>
                    <a:gdLst>
                      <a:gd name="T0" fmla="*/ 0 w 8"/>
                      <a:gd name="T1" fmla="*/ 0 h 8"/>
                      <a:gd name="T2" fmla="*/ 1 w 8"/>
                      <a:gd name="T3" fmla="*/ 1 h 8"/>
                      <a:gd name="T4" fmla="*/ 1 w 8"/>
                      <a:gd name="T5" fmla="*/ 1 h 8"/>
                      <a:gd name="T6" fmla="*/ 0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8" y="1"/>
                        </a:lnTo>
                        <a:lnTo>
                          <a:pt x="8" y="8"/>
                        </a:lnTo>
                        <a:lnTo>
                          <a:pt x="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72" name="Freeform 2051"/>
                  <p:cNvSpPr>
                    <a:spLocks/>
                  </p:cNvSpPr>
                  <p:nvPr/>
                </p:nvSpPr>
                <p:spPr bwMode="auto">
                  <a:xfrm>
                    <a:off x="5176" y="2886"/>
                    <a:ext cx="5" cy="7"/>
                  </a:xfrm>
                  <a:custGeom>
                    <a:avLst/>
                    <a:gdLst>
                      <a:gd name="T0" fmla="*/ 0 w 10"/>
                      <a:gd name="T1" fmla="*/ 0 h 14"/>
                      <a:gd name="T2" fmla="*/ 1 w 10"/>
                      <a:gd name="T3" fmla="*/ 1 h 14"/>
                      <a:gd name="T4" fmla="*/ 1 w 10"/>
                      <a:gd name="T5" fmla="*/ 1 h 14"/>
                      <a:gd name="T6" fmla="*/ 0 w 10"/>
                      <a:gd name="T7" fmla="*/ 0 h 14"/>
                      <a:gd name="T8" fmla="*/ 0 60000 65536"/>
                      <a:gd name="T9" fmla="*/ 0 60000 65536"/>
                      <a:gd name="T10" fmla="*/ 0 60000 65536"/>
                      <a:gd name="T11" fmla="*/ 0 60000 65536"/>
                      <a:gd name="T12" fmla="*/ 0 w 10"/>
                      <a:gd name="T13" fmla="*/ 0 h 14"/>
                      <a:gd name="T14" fmla="*/ 10 w 10"/>
                      <a:gd name="T15" fmla="*/ 14 h 14"/>
                    </a:gdLst>
                    <a:ahLst/>
                    <a:cxnLst>
                      <a:cxn ang="T8">
                        <a:pos x="T0" y="T1"/>
                      </a:cxn>
                      <a:cxn ang="T9">
                        <a:pos x="T2" y="T3"/>
                      </a:cxn>
                      <a:cxn ang="T10">
                        <a:pos x="T4" y="T5"/>
                      </a:cxn>
                      <a:cxn ang="T11">
                        <a:pos x="T6" y="T7"/>
                      </a:cxn>
                    </a:cxnLst>
                    <a:rect l="T12" t="T13" r="T14" b="T15"/>
                    <a:pathLst>
                      <a:path w="10" h="14">
                        <a:moveTo>
                          <a:pt x="0" y="0"/>
                        </a:moveTo>
                        <a:lnTo>
                          <a:pt x="10" y="8"/>
                        </a:lnTo>
                        <a:lnTo>
                          <a:pt x="8" y="14"/>
                        </a:lnTo>
                        <a:lnTo>
                          <a:pt x="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grpSp>
            <p:sp>
              <p:nvSpPr>
                <p:cNvPr id="327673" name="Freeform 2052"/>
                <p:cNvSpPr>
                  <a:spLocks/>
                </p:cNvSpPr>
                <p:nvPr/>
              </p:nvSpPr>
              <p:spPr bwMode="auto">
                <a:xfrm>
                  <a:off x="3848" y="3198"/>
                  <a:ext cx="3" cy="3"/>
                </a:xfrm>
                <a:custGeom>
                  <a:avLst/>
                  <a:gdLst>
                    <a:gd name="T0" fmla="*/ 1 w 6"/>
                    <a:gd name="T1" fmla="*/ 0 h 8"/>
                    <a:gd name="T2" fmla="*/ 1 w 6"/>
                    <a:gd name="T3" fmla="*/ 0 h 8"/>
                    <a:gd name="T4" fmla="*/ 0 w 6"/>
                    <a:gd name="T5" fmla="*/ 0 h 8"/>
                    <a:gd name="T6" fmla="*/ 1 w 6"/>
                    <a:gd name="T7" fmla="*/ 0 h 8"/>
                    <a:gd name="T8" fmla="*/ 0 60000 65536"/>
                    <a:gd name="T9" fmla="*/ 0 60000 65536"/>
                    <a:gd name="T10" fmla="*/ 0 60000 65536"/>
                    <a:gd name="T11" fmla="*/ 0 60000 65536"/>
                    <a:gd name="T12" fmla="*/ 0 w 6"/>
                    <a:gd name="T13" fmla="*/ 0 h 8"/>
                    <a:gd name="T14" fmla="*/ 6 w 6"/>
                    <a:gd name="T15" fmla="*/ 8 h 8"/>
                  </a:gdLst>
                  <a:ahLst/>
                  <a:cxnLst>
                    <a:cxn ang="T8">
                      <a:pos x="T0" y="T1"/>
                    </a:cxn>
                    <a:cxn ang="T9">
                      <a:pos x="T2" y="T3"/>
                    </a:cxn>
                    <a:cxn ang="T10">
                      <a:pos x="T4" y="T5"/>
                    </a:cxn>
                    <a:cxn ang="T11">
                      <a:pos x="T6" y="T7"/>
                    </a:cxn>
                  </a:cxnLst>
                  <a:rect l="T12" t="T13" r="T14" b="T15"/>
                  <a:pathLst>
                    <a:path w="6" h="8">
                      <a:moveTo>
                        <a:pt x="6" y="3"/>
                      </a:moveTo>
                      <a:lnTo>
                        <a:pt x="1" y="8"/>
                      </a:lnTo>
                      <a:lnTo>
                        <a:pt x="0" y="0"/>
                      </a:lnTo>
                      <a:lnTo>
                        <a:pt x="6" y="3"/>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grpSp>
        </p:grpSp>
        <p:sp>
          <p:nvSpPr>
            <p:cNvPr id="327674" name="Freeform 2053"/>
            <p:cNvSpPr>
              <a:spLocks/>
            </p:cNvSpPr>
            <p:nvPr/>
          </p:nvSpPr>
          <p:spPr bwMode="auto">
            <a:xfrm>
              <a:off x="4879" y="2988"/>
              <a:ext cx="4" cy="3"/>
            </a:xfrm>
            <a:custGeom>
              <a:avLst/>
              <a:gdLst>
                <a:gd name="T0" fmla="*/ 0 w 6"/>
                <a:gd name="T1" fmla="*/ 0 h 7"/>
                <a:gd name="T2" fmla="*/ 1 w 6"/>
                <a:gd name="T3" fmla="*/ 0 h 7"/>
                <a:gd name="T4" fmla="*/ 1 w 6"/>
                <a:gd name="T5" fmla="*/ 0 h 7"/>
                <a:gd name="T6" fmla="*/ 0 w 6"/>
                <a:gd name="T7" fmla="*/ 0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0" y="0"/>
                  </a:moveTo>
                  <a:lnTo>
                    <a:pt x="6" y="0"/>
                  </a:lnTo>
                  <a:lnTo>
                    <a:pt x="6" y="7"/>
                  </a:lnTo>
                  <a:lnTo>
                    <a:pt x="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75" name="Freeform 2054"/>
            <p:cNvSpPr>
              <a:spLocks/>
            </p:cNvSpPr>
            <p:nvPr/>
          </p:nvSpPr>
          <p:spPr bwMode="auto">
            <a:xfrm>
              <a:off x="4862" y="3005"/>
              <a:ext cx="4" cy="4"/>
            </a:xfrm>
            <a:custGeom>
              <a:avLst/>
              <a:gdLst>
                <a:gd name="T0" fmla="*/ 0 w 8"/>
                <a:gd name="T1" fmla="*/ 1 h 8"/>
                <a:gd name="T2" fmla="*/ 1 w 8"/>
                <a:gd name="T3" fmla="*/ 0 h 8"/>
                <a:gd name="T4" fmla="*/ 1 w 8"/>
                <a:gd name="T5" fmla="*/ 1 h 8"/>
                <a:gd name="T6" fmla="*/ 0 w 8"/>
                <a:gd name="T7" fmla="*/ 1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3"/>
                  </a:moveTo>
                  <a:lnTo>
                    <a:pt x="3" y="0"/>
                  </a:lnTo>
                  <a:lnTo>
                    <a:pt x="8" y="8"/>
                  </a:lnTo>
                  <a:lnTo>
                    <a:pt x="0" y="3"/>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76" name="Freeform 2055"/>
            <p:cNvSpPr>
              <a:spLocks/>
            </p:cNvSpPr>
            <p:nvPr/>
          </p:nvSpPr>
          <p:spPr bwMode="auto">
            <a:xfrm>
              <a:off x="4960" y="2980"/>
              <a:ext cx="4" cy="4"/>
            </a:xfrm>
            <a:custGeom>
              <a:avLst/>
              <a:gdLst>
                <a:gd name="T0" fmla="*/ 0 w 8"/>
                <a:gd name="T1" fmla="*/ 0 h 10"/>
                <a:gd name="T2" fmla="*/ 0 w 8"/>
                <a:gd name="T3" fmla="*/ 0 h 10"/>
                <a:gd name="T4" fmla="*/ 1 w 8"/>
                <a:gd name="T5" fmla="*/ 0 h 10"/>
                <a:gd name="T6" fmla="*/ 0 w 8"/>
                <a:gd name="T7" fmla="*/ 0 h 10"/>
                <a:gd name="T8" fmla="*/ 0 60000 65536"/>
                <a:gd name="T9" fmla="*/ 0 60000 65536"/>
                <a:gd name="T10" fmla="*/ 0 60000 65536"/>
                <a:gd name="T11" fmla="*/ 0 60000 65536"/>
                <a:gd name="T12" fmla="*/ 0 w 8"/>
                <a:gd name="T13" fmla="*/ 0 h 10"/>
                <a:gd name="T14" fmla="*/ 8 w 8"/>
                <a:gd name="T15" fmla="*/ 10 h 10"/>
              </a:gdLst>
              <a:ahLst/>
              <a:cxnLst>
                <a:cxn ang="T8">
                  <a:pos x="T0" y="T1"/>
                </a:cxn>
                <a:cxn ang="T9">
                  <a:pos x="T2" y="T3"/>
                </a:cxn>
                <a:cxn ang="T10">
                  <a:pos x="T4" y="T5"/>
                </a:cxn>
                <a:cxn ang="T11">
                  <a:pos x="T6" y="T7"/>
                </a:cxn>
              </a:cxnLst>
              <a:rect l="T12" t="T13" r="T14" b="T15"/>
              <a:pathLst>
                <a:path w="8" h="10">
                  <a:moveTo>
                    <a:pt x="0" y="10"/>
                  </a:moveTo>
                  <a:lnTo>
                    <a:pt x="0" y="3"/>
                  </a:lnTo>
                  <a:lnTo>
                    <a:pt x="8" y="0"/>
                  </a:lnTo>
                  <a:lnTo>
                    <a:pt x="0" y="1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77" name="Freeform 2056"/>
            <p:cNvSpPr>
              <a:spLocks/>
            </p:cNvSpPr>
            <p:nvPr/>
          </p:nvSpPr>
          <p:spPr bwMode="auto">
            <a:xfrm>
              <a:off x="4879" y="2988"/>
              <a:ext cx="4" cy="3"/>
            </a:xfrm>
            <a:custGeom>
              <a:avLst/>
              <a:gdLst>
                <a:gd name="T0" fmla="*/ 0 w 6"/>
                <a:gd name="T1" fmla="*/ 0 h 7"/>
                <a:gd name="T2" fmla="*/ 1 w 6"/>
                <a:gd name="T3" fmla="*/ 0 h 7"/>
                <a:gd name="T4" fmla="*/ 1 w 6"/>
                <a:gd name="T5" fmla="*/ 0 h 7"/>
                <a:gd name="T6" fmla="*/ 0 w 6"/>
                <a:gd name="T7" fmla="*/ 0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0" y="0"/>
                  </a:moveTo>
                  <a:lnTo>
                    <a:pt x="6" y="0"/>
                  </a:lnTo>
                  <a:lnTo>
                    <a:pt x="6" y="7"/>
                  </a:lnTo>
                  <a:lnTo>
                    <a:pt x="0" y="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78" name="Freeform 2057"/>
            <p:cNvSpPr>
              <a:spLocks/>
            </p:cNvSpPr>
            <p:nvPr/>
          </p:nvSpPr>
          <p:spPr bwMode="auto">
            <a:xfrm>
              <a:off x="4862" y="3005"/>
              <a:ext cx="4" cy="4"/>
            </a:xfrm>
            <a:custGeom>
              <a:avLst/>
              <a:gdLst>
                <a:gd name="T0" fmla="*/ 0 w 8"/>
                <a:gd name="T1" fmla="*/ 1 h 8"/>
                <a:gd name="T2" fmla="*/ 1 w 8"/>
                <a:gd name="T3" fmla="*/ 0 h 8"/>
                <a:gd name="T4" fmla="*/ 1 w 8"/>
                <a:gd name="T5" fmla="*/ 1 h 8"/>
                <a:gd name="T6" fmla="*/ 0 w 8"/>
                <a:gd name="T7" fmla="*/ 1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3"/>
                  </a:moveTo>
                  <a:lnTo>
                    <a:pt x="3" y="0"/>
                  </a:lnTo>
                  <a:lnTo>
                    <a:pt x="8" y="8"/>
                  </a:lnTo>
                  <a:lnTo>
                    <a:pt x="0" y="3"/>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sp>
          <p:nvSpPr>
            <p:cNvPr id="327679" name="Freeform 2058"/>
            <p:cNvSpPr>
              <a:spLocks/>
            </p:cNvSpPr>
            <p:nvPr/>
          </p:nvSpPr>
          <p:spPr bwMode="auto">
            <a:xfrm>
              <a:off x="4960" y="2980"/>
              <a:ext cx="4" cy="4"/>
            </a:xfrm>
            <a:custGeom>
              <a:avLst/>
              <a:gdLst>
                <a:gd name="T0" fmla="*/ 0 w 8"/>
                <a:gd name="T1" fmla="*/ 0 h 10"/>
                <a:gd name="T2" fmla="*/ 0 w 8"/>
                <a:gd name="T3" fmla="*/ 0 h 10"/>
                <a:gd name="T4" fmla="*/ 1 w 8"/>
                <a:gd name="T5" fmla="*/ 0 h 10"/>
                <a:gd name="T6" fmla="*/ 0 w 8"/>
                <a:gd name="T7" fmla="*/ 0 h 10"/>
                <a:gd name="T8" fmla="*/ 0 60000 65536"/>
                <a:gd name="T9" fmla="*/ 0 60000 65536"/>
                <a:gd name="T10" fmla="*/ 0 60000 65536"/>
                <a:gd name="T11" fmla="*/ 0 60000 65536"/>
                <a:gd name="T12" fmla="*/ 0 w 8"/>
                <a:gd name="T13" fmla="*/ 0 h 10"/>
                <a:gd name="T14" fmla="*/ 8 w 8"/>
                <a:gd name="T15" fmla="*/ 10 h 10"/>
              </a:gdLst>
              <a:ahLst/>
              <a:cxnLst>
                <a:cxn ang="T8">
                  <a:pos x="T0" y="T1"/>
                </a:cxn>
                <a:cxn ang="T9">
                  <a:pos x="T2" y="T3"/>
                </a:cxn>
                <a:cxn ang="T10">
                  <a:pos x="T4" y="T5"/>
                </a:cxn>
                <a:cxn ang="T11">
                  <a:pos x="T6" y="T7"/>
                </a:cxn>
              </a:cxnLst>
              <a:rect l="T12" t="T13" r="T14" b="T15"/>
              <a:pathLst>
                <a:path w="8" h="10">
                  <a:moveTo>
                    <a:pt x="0" y="10"/>
                  </a:moveTo>
                  <a:lnTo>
                    <a:pt x="0" y="3"/>
                  </a:lnTo>
                  <a:lnTo>
                    <a:pt x="8" y="0"/>
                  </a:lnTo>
                  <a:lnTo>
                    <a:pt x="0" y="10"/>
                  </a:lnTo>
                  <a:close/>
                </a:path>
              </a:pathLst>
            </a:custGeom>
            <a:grpFill/>
            <a:ln w="6350">
              <a:solidFill>
                <a:schemeClr val="bg1"/>
              </a:solidFill>
              <a:round/>
              <a:headEnd/>
              <a:tailEnd/>
            </a:ln>
          </p:spPr>
          <p:txBody>
            <a:bodyPr/>
            <a:lstStyle/>
            <a:p>
              <a:pPr>
                <a:defRPr/>
              </a:pPr>
              <a:endParaRPr lang="en-US" dirty="0">
                <a:latin typeface="Calibri" pitchFamily="34" charset="0"/>
                <a:cs typeface="Arial" charset="0"/>
              </a:endParaRPr>
            </a:p>
          </p:txBody>
        </p:sp>
      </p:grpSp>
      <p:sp>
        <p:nvSpPr>
          <p:cNvPr id="327687" name="AutoShape 1031"/>
          <p:cNvSpPr>
            <a:spLocks noChangeArrowheads="1"/>
          </p:cNvSpPr>
          <p:nvPr/>
        </p:nvSpPr>
        <p:spPr bwMode="auto">
          <a:xfrm>
            <a:off x="5334000" y="4056063"/>
            <a:ext cx="133350" cy="144462"/>
          </a:xfrm>
          <a:prstGeom prst="star5">
            <a:avLst/>
          </a:prstGeom>
          <a:solidFill>
            <a:srgbClr val="DC6E00"/>
          </a:solidFill>
          <a:ln w="9525">
            <a:solidFill>
              <a:srgbClr val="DC6E00"/>
            </a:solidFill>
            <a:miter lim="800000"/>
            <a:headEnd/>
            <a:tailEnd/>
          </a:ln>
          <a:effectLst/>
        </p:spPr>
        <p:txBody>
          <a:bodyPr wrap="none" anchor="ctr"/>
          <a:lstStyle/>
          <a:p>
            <a:pPr>
              <a:defRPr/>
            </a:pPr>
            <a:endParaRPr lang="en-US" dirty="0">
              <a:latin typeface="Calibri" pitchFamily="34" charset="0"/>
              <a:cs typeface="Arial" charset="0"/>
            </a:endParaRPr>
          </a:p>
        </p:txBody>
      </p:sp>
      <p:sp>
        <p:nvSpPr>
          <p:cNvPr id="327690" name="AutoShape 1034"/>
          <p:cNvSpPr>
            <a:spLocks noChangeArrowheads="1"/>
          </p:cNvSpPr>
          <p:nvPr/>
        </p:nvSpPr>
        <p:spPr bwMode="auto">
          <a:xfrm>
            <a:off x="3886200" y="3294063"/>
            <a:ext cx="133350" cy="144462"/>
          </a:xfrm>
          <a:prstGeom prst="star5">
            <a:avLst/>
          </a:prstGeom>
          <a:solidFill>
            <a:srgbClr val="DC6E00"/>
          </a:solidFill>
          <a:ln w="9525">
            <a:solidFill>
              <a:srgbClr val="DC6E00"/>
            </a:solidFill>
            <a:miter lim="800000"/>
            <a:headEnd/>
            <a:tailEnd/>
          </a:ln>
          <a:effectLst/>
        </p:spPr>
        <p:txBody>
          <a:bodyPr wrap="none" anchor="ctr"/>
          <a:lstStyle/>
          <a:p>
            <a:pPr>
              <a:defRPr/>
            </a:pPr>
            <a:endParaRPr lang="en-US" dirty="0">
              <a:latin typeface="Calibri" pitchFamily="34" charset="0"/>
              <a:cs typeface="Arial" charset="0"/>
            </a:endParaRPr>
          </a:p>
        </p:txBody>
      </p:sp>
      <p:sp>
        <p:nvSpPr>
          <p:cNvPr id="327691" name="AutoShape 1035"/>
          <p:cNvSpPr>
            <a:spLocks noChangeArrowheads="1"/>
          </p:cNvSpPr>
          <p:nvPr/>
        </p:nvSpPr>
        <p:spPr bwMode="auto">
          <a:xfrm>
            <a:off x="3886200" y="3149600"/>
            <a:ext cx="133350" cy="144463"/>
          </a:xfrm>
          <a:prstGeom prst="star5">
            <a:avLst/>
          </a:prstGeom>
          <a:solidFill>
            <a:srgbClr val="DC6E00"/>
          </a:solidFill>
          <a:ln w="9525">
            <a:solidFill>
              <a:srgbClr val="DC6E00"/>
            </a:solidFill>
            <a:miter lim="800000"/>
            <a:headEnd/>
            <a:tailEnd/>
          </a:ln>
          <a:effectLst/>
        </p:spPr>
        <p:txBody>
          <a:bodyPr wrap="none" anchor="ctr"/>
          <a:lstStyle/>
          <a:p>
            <a:pPr>
              <a:defRPr/>
            </a:pPr>
            <a:endParaRPr lang="en-US" dirty="0">
              <a:latin typeface="Calibri" pitchFamily="34" charset="0"/>
              <a:cs typeface="Arial" charset="0"/>
            </a:endParaRPr>
          </a:p>
        </p:txBody>
      </p:sp>
      <p:sp>
        <p:nvSpPr>
          <p:cNvPr id="1041" name="AutoShape 1031"/>
          <p:cNvSpPr>
            <a:spLocks noChangeArrowheads="1"/>
          </p:cNvSpPr>
          <p:nvPr/>
        </p:nvSpPr>
        <p:spPr bwMode="auto">
          <a:xfrm>
            <a:off x="5353050" y="4208463"/>
            <a:ext cx="133350" cy="144462"/>
          </a:xfrm>
          <a:prstGeom prst="star5">
            <a:avLst/>
          </a:prstGeom>
          <a:solidFill>
            <a:srgbClr val="DC6E00"/>
          </a:solidFill>
          <a:ln w="9525">
            <a:solidFill>
              <a:srgbClr val="DC6E00"/>
            </a:solidFill>
            <a:miter lim="800000"/>
            <a:headEnd/>
            <a:tailEnd/>
          </a:ln>
          <a:effectLst/>
        </p:spPr>
        <p:txBody>
          <a:bodyPr wrap="none" anchor="ctr"/>
          <a:lstStyle/>
          <a:p>
            <a:pPr>
              <a:defRPr/>
            </a:pPr>
            <a:endParaRPr lang="en-US" dirty="0">
              <a:latin typeface="Calibri" pitchFamily="34" charset="0"/>
              <a:cs typeface="Arial" charset="0"/>
            </a:endParaRPr>
          </a:p>
        </p:txBody>
      </p:sp>
      <p:sp>
        <p:nvSpPr>
          <p:cNvPr id="1042" name="AutoShape 1035"/>
          <p:cNvSpPr>
            <a:spLocks noChangeArrowheads="1"/>
          </p:cNvSpPr>
          <p:nvPr/>
        </p:nvSpPr>
        <p:spPr bwMode="auto">
          <a:xfrm>
            <a:off x="3962400" y="2989263"/>
            <a:ext cx="133350" cy="144462"/>
          </a:xfrm>
          <a:prstGeom prst="star5">
            <a:avLst/>
          </a:prstGeom>
          <a:solidFill>
            <a:srgbClr val="DC6E00"/>
          </a:solidFill>
          <a:ln w="9525">
            <a:solidFill>
              <a:srgbClr val="DC6E00"/>
            </a:solidFill>
            <a:miter lim="800000"/>
            <a:headEnd/>
            <a:tailEnd/>
          </a:ln>
          <a:effectLst/>
        </p:spPr>
        <p:txBody>
          <a:bodyPr wrap="none" anchor="ctr"/>
          <a:lstStyle/>
          <a:p>
            <a:pPr>
              <a:defRPr/>
            </a:pPr>
            <a:endParaRPr lang="en-US" dirty="0">
              <a:latin typeface="Calibri" pitchFamily="34" charset="0"/>
              <a:cs typeface="Arial" charset="0"/>
            </a:endParaRPr>
          </a:p>
        </p:txBody>
      </p:sp>
      <p:sp>
        <p:nvSpPr>
          <p:cNvPr id="1049" name="Text Box 2094"/>
          <p:cNvSpPr txBox="1">
            <a:spLocks noChangeArrowheads="1"/>
          </p:cNvSpPr>
          <p:nvPr/>
        </p:nvSpPr>
        <p:spPr bwMode="auto">
          <a:xfrm>
            <a:off x="3200400" y="4589463"/>
            <a:ext cx="3048000" cy="1066800"/>
          </a:xfrm>
          <a:prstGeom prst="rect">
            <a:avLst/>
          </a:prstGeom>
          <a:solidFill>
            <a:schemeClr val="bg1">
              <a:alpha val="74000"/>
            </a:schemeClr>
          </a:solidFill>
          <a:ln w="9525" algn="ctr">
            <a:solidFill>
              <a:schemeClr val="bg1">
                <a:lumMod val="50000"/>
              </a:schemeClr>
            </a:solidFill>
            <a:miter lim="800000"/>
            <a:headEnd type="none" w="lg" len="lg"/>
            <a:tailEnd type="none" w="lg" len="lg"/>
          </a:ln>
        </p:spPr>
        <p:txBody>
          <a:bodyPr tIns="91440" bIns="91440"/>
          <a:lstStyle/>
          <a:p>
            <a:pPr>
              <a:defRPr/>
            </a:pPr>
            <a:r>
              <a:rPr lang="en-GB" sz="1400" b="1" dirty="0">
                <a:latin typeface="Calibri" pitchFamily="34" charset="0"/>
                <a:cs typeface="Arial" charset="0"/>
              </a:rPr>
              <a:t>Blade Testing Centre</a:t>
            </a:r>
            <a:r>
              <a:rPr lang="en-GB" sz="1400" dirty="0">
                <a:latin typeface="Calibri" pitchFamily="34" charset="0"/>
                <a:cs typeface="Arial" charset="0"/>
              </a:rPr>
              <a:t>, Vadodara - India</a:t>
            </a:r>
          </a:p>
          <a:p>
            <a:pPr>
              <a:defRPr/>
            </a:pPr>
            <a:r>
              <a:rPr lang="en-GB" sz="1400" b="1" dirty="0">
                <a:latin typeface="Calibri" pitchFamily="34" charset="0"/>
                <a:cs typeface="Arial" charset="0"/>
              </a:rPr>
              <a:t>Technical Services Group</a:t>
            </a:r>
            <a:r>
              <a:rPr lang="en-GB" sz="1400" dirty="0">
                <a:latin typeface="Calibri" pitchFamily="34" charset="0"/>
                <a:cs typeface="Arial" charset="0"/>
              </a:rPr>
              <a:t>, Pune - India</a:t>
            </a:r>
          </a:p>
          <a:p>
            <a:pPr>
              <a:defRPr/>
            </a:pPr>
            <a:r>
              <a:rPr lang="en-GB" sz="1400" b="1" dirty="0">
                <a:latin typeface="Calibri" pitchFamily="34" charset="0"/>
                <a:cs typeface="Arial" charset="0"/>
              </a:rPr>
              <a:t>WTG Product Development </a:t>
            </a:r>
            <a:r>
              <a:rPr lang="en-GB" sz="1400" dirty="0">
                <a:latin typeface="Calibri" pitchFamily="34" charset="0"/>
                <a:cs typeface="Arial" charset="0"/>
              </a:rPr>
              <a:t>, Pune</a:t>
            </a:r>
          </a:p>
          <a:p>
            <a:pPr>
              <a:defRPr/>
            </a:pPr>
            <a:r>
              <a:rPr lang="en-GB" sz="1400" b="1" dirty="0">
                <a:latin typeface="Calibri" pitchFamily="34" charset="0"/>
                <a:cs typeface="Arial" charset="0"/>
              </a:rPr>
              <a:t>Gearbox  Tech Support</a:t>
            </a:r>
            <a:r>
              <a:rPr lang="en-GB" sz="1400" dirty="0">
                <a:latin typeface="Calibri" pitchFamily="34" charset="0"/>
                <a:cs typeface="Arial" charset="0"/>
              </a:rPr>
              <a:t>, Chennai - India</a:t>
            </a:r>
            <a:endParaRPr lang="en-GB" sz="1200" dirty="0">
              <a:latin typeface="Calibri" pitchFamily="34" charset="0"/>
              <a:cs typeface="Arial" charset="0"/>
            </a:endParaRPr>
          </a:p>
        </p:txBody>
      </p:sp>
      <p:sp>
        <p:nvSpPr>
          <p:cNvPr id="1050" name="Text Box 2094"/>
          <p:cNvSpPr txBox="1">
            <a:spLocks noChangeArrowheads="1"/>
          </p:cNvSpPr>
          <p:nvPr/>
        </p:nvSpPr>
        <p:spPr bwMode="auto">
          <a:xfrm>
            <a:off x="6477000" y="3675063"/>
            <a:ext cx="2362200" cy="838200"/>
          </a:xfrm>
          <a:prstGeom prst="rect">
            <a:avLst/>
          </a:prstGeom>
          <a:solidFill>
            <a:schemeClr val="bg1">
              <a:alpha val="74000"/>
            </a:schemeClr>
          </a:solidFill>
          <a:ln w="9525" algn="ctr">
            <a:solidFill>
              <a:schemeClr val="bg1">
                <a:lumMod val="50000"/>
              </a:schemeClr>
            </a:solidFill>
            <a:miter lim="800000"/>
            <a:headEnd type="none" w="lg" len="lg"/>
            <a:tailEnd type="none" w="lg" len="lg"/>
          </a:ln>
        </p:spPr>
        <p:txBody>
          <a:bodyPr tIns="91440" bIns="91440"/>
          <a:lstStyle/>
          <a:p>
            <a:pPr>
              <a:defRPr/>
            </a:pPr>
            <a:r>
              <a:rPr lang="en-GB" sz="1400" b="1" dirty="0">
                <a:latin typeface="Calibri" pitchFamily="34" charset="0"/>
                <a:cs typeface="Arial" charset="0"/>
              </a:rPr>
              <a:t>Technical Services Group and</a:t>
            </a:r>
          </a:p>
          <a:p>
            <a:pPr algn="ctr">
              <a:defRPr/>
            </a:pPr>
            <a:r>
              <a:rPr lang="en-GB" sz="1400" b="1" dirty="0">
                <a:latin typeface="Calibri" pitchFamily="34" charset="0"/>
                <a:cs typeface="Arial" charset="0"/>
              </a:rPr>
              <a:t>WTG Product Development</a:t>
            </a:r>
            <a:r>
              <a:rPr lang="en-GB" sz="1400" dirty="0">
                <a:latin typeface="Calibri" pitchFamily="34" charset="0"/>
                <a:cs typeface="Arial" charset="0"/>
              </a:rPr>
              <a:t>, </a:t>
            </a:r>
            <a:r>
              <a:rPr lang="en-US" sz="1400" dirty="0">
                <a:latin typeface="Calibri" pitchFamily="34" charset="0"/>
                <a:cs typeface="Arial" charset="0"/>
              </a:rPr>
              <a:t>Shanghai and Tianjin - </a:t>
            </a:r>
            <a:r>
              <a:rPr lang="en-GB" sz="1400" dirty="0">
                <a:latin typeface="Calibri" pitchFamily="34" charset="0"/>
                <a:cs typeface="Arial" charset="0"/>
              </a:rPr>
              <a:t>China</a:t>
            </a:r>
            <a:endParaRPr lang="en-GB" sz="1050" dirty="0">
              <a:latin typeface="Calibri" pitchFamily="34" charset="0"/>
              <a:cs typeface="Arial" charset="0"/>
            </a:endParaRPr>
          </a:p>
        </p:txBody>
      </p:sp>
      <p:sp>
        <p:nvSpPr>
          <p:cNvPr id="1051" name="Text Box 2094"/>
          <p:cNvSpPr txBox="1">
            <a:spLocks noChangeArrowheads="1"/>
          </p:cNvSpPr>
          <p:nvPr/>
        </p:nvSpPr>
        <p:spPr bwMode="auto">
          <a:xfrm>
            <a:off x="1905000" y="1870075"/>
            <a:ext cx="5943600" cy="1025525"/>
          </a:xfrm>
          <a:prstGeom prst="rect">
            <a:avLst/>
          </a:prstGeom>
          <a:solidFill>
            <a:schemeClr val="bg1">
              <a:alpha val="74000"/>
            </a:schemeClr>
          </a:solidFill>
          <a:ln w="9525" algn="ctr">
            <a:solidFill>
              <a:schemeClr val="bg1">
                <a:lumMod val="50000"/>
              </a:schemeClr>
            </a:solidFill>
            <a:miter lim="800000"/>
            <a:headEnd type="none" w="lg" len="lg"/>
            <a:tailEnd type="none" w="lg" len="lg"/>
          </a:ln>
        </p:spPr>
        <p:txBody>
          <a:bodyPr tIns="91440" bIns="91440"/>
          <a:lstStyle/>
          <a:p>
            <a:pPr>
              <a:defRPr/>
            </a:pPr>
            <a:r>
              <a:rPr lang="en-GB" sz="1400" b="1" dirty="0">
                <a:latin typeface="Calibri" pitchFamily="34" charset="0"/>
                <a:cs typeface="Arial" charset="0"/>
              </a:rPr>
              <a:t>Research Centre</a:t>
            </a:r>
            <a:r>
              <a:rPr lang="en-GB" sz="1400" dirty="0">
                <a:latin typeface="Calibri" pitchFamily="34" charset="0"/>
                <a:cs typeface="Arial" charset="0"/>
              </a:rPr>
              <a:t>, Hamburg – Germany</a:t>
            </a:r>
          </a:p>
          <a:p>
            <a:pPr>
              <a:defRPr/>
            </a:pPr>
            <a:r>
              <a:rPr lang="en-GB" sz="1400" b="1" dirty="0">
                <a:latin typeface="Calibri" pitchFamily="34" charset="0"/>
                <a:cs typeface="Arial" charset="0"/>
              </a:rPr>
              <a:t> WTG Product Development</a:t>
            </a:r>
            <a:r>
              <a:rPr lang="en-GB" sz="1400" dirty="0">
                <a:latin typeface="Calibri" pitchFamily="34" charset="0"/>
                <a:cs typeface="Arial" charset="0"/>
              </a:rPr>
              <a:t>, Hamburg, Berlin and Rostock – Germany</a:t>
            </a:r>
          </a:p>
          <a:p>
            <a:pPr>
              <a:defRPr/>
            </a:pPr>
            <a:r>
              <a:rPr lang="en-GB" sz="1400" b="1" dirty="0">
                <a:latin typeface="Calibri" pitchFamily="34" charset="0"/>
                <a:cs typeface="Arial" charset="0"/>
              </a:rPr>
              <a:t>Blade Development and WTG Product Development </a:t>
            </a:r>
            <a:r>
              <a:rPr lang="en-GB" sz="1400" dirty="0">
                <a:latin typeface="Calibri" pitchFamily="34" charset="0"/>
                <a:cs typeface="Arial" charset="0"/>
              </a:rPr>
              <a:t>, Aarhus – Denmark</a:t>
            </a:r>
          </a:p>
          <a:p>
            <a:pPr>
              <a:defRPr/>
            </a:pPr>
            <a:r>
              <a:rPr lang="en-GB" sz="1400" b="1" dirty="0">
                <a:latin typeface="Calibri" pitchFamily="34" charset="0"/>
                <a:cs typeface="Arial" charset="0"/>
              </a:rPr>
              <a:t>Blade Development </a:t>
            </a:r>
            <a:r>
              <a:rPr lang="en-GB" sz="1400" dirty="0">
                <a:latin typeface="Calibri" pitchFamily="34" charset="0"/>
                <a:cs typeface="Arial" charset="0"/>
              </a:rPr>
              <a:t>, Hengelo – Netherlands </a:t>
            </a:r>
          </a:p>
          <a:p>
            <a:pPr algn="ctr">
              <a:defRPr/>
            </a:pPr>
            <a:endParaRPr lang="en-GB" sz="1000" dirty="0">
              <a:latin typeface="Calibri" pitchFamily="34" charset="0"/>
              <a:cs typeface="Arial" charset="0"/>
            </a:endParaRPr>
          </a:p>
          <a:p>
            <a:pPr algn="ctr">
              <a:defRPr/>
            </a:pPr>
            <a:endParaRPr lang="en-GB" sz="1000" dirty="0">
              <a:latin typeface="Calibri" pitchFamily="34" charset="0"/>
              <a:cs typeface="Arial" charset="0"/>
            </a:endParaRPr>
          </a:p>
        </p:txBody>
      </p:sp>
      <p:sp>
        <p:nvSpPr>
          <p:cNvPr id="1052" name="Text Box 2094"/>
          <p:cNvSpPr txBox="1">
            <a:spLocks noChangeArrowheads="1"/>
          </p:cNvSpPr>
          <p:nvPr/>
        </p:nvSpPr>
        <p:spPr bwMode="auto">
          <a:xfrm>
            <a:off x="457200" y="3979863"/>
            <a:ext cx="2590800" cy="609600"/>
          </a:xfrm>
          <a:prstGeom prst="rect">
            <a:avLst/>
          </a:prstGeom>
          <a:solidFill>
            <a:schemeClr val="bg1">
              <a:alpha val="74000"/>
            </a:schemeClr>
          </a:solidFill>
          <a:ln w="9525" algn="ctr">
            <a:solidFill>
              <a:schemeClr val="bg1">
                <a:lumMod val="50000"/>
              </a:schemeClr>
            </a:solidFill>
            <a:miter lim="800000"/>
            <a:headEnd type="none" w="lg" len="lg"/>
            <a:tailEnd type="none" w="lg" len="lg"/>
          </a:ln>
        </p:spPr>
        <p:txBody>
          <a:bodyPr tIns="91440" bIns="91440"/>
          <a:lstStyle/>
          <a:p>
            <a:pPr>
              <a:defRPr/>
            </a:pPr>
            <a:r>
              <a:rPr lang="en-GB" sz="1400" b="1" dirty="0">
                <a:latin typeface="Calibri" pitchFamily="34" charset="0"/>
                <a:cs typeface="Arial" charset="0"/>
              </a:rPr>
              <a:t>WTG Product Development and Technical Services Group</a:t>
            </a:r>
            <a:r>
              <a:rPr lang="en-GB" sz="1400" dirty="0">
                <a:latin typeface="Calibri" pitchFamily="34" charset="0"/>
                <a:cs typeface="Arial" charset="0"/>
              </a:rPr>
              <a:t>, USA</a:t>
            </a:r>
          </a:p>
        </p:txBody>
      </p:sp>
      <p:sp>
        <p:nvSpPr>
          <p:cNvPr id="1044" name="12-Point Star 1043"/>
          <p:cNvSpPr/>
          <p:nvPr/>
        </p:nvSpPr>
        <p:spPr>
          <a:xfrm>
            <a:off x="2133600" y="3675063"/>
            <a:ext cx="152400" cy="152400"/>
          </a:xfrm>
          <a:prstGeom prst="star1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nvGrpSpPr>
          <p:cNvPr id="18435" name="Group 1045"/>
          <p:cNvGrpSpPr>
            <a:grpSpLocks/>
          </p:cNvGrpSpPr>
          <p:nvPr/>
        </p:nvGrpSpPr>
        <p:grpSpPr bwMode="auto">
          <a:xfrm>
            <a:off x="479425" y="5305425"/>
            <a:ext cx="2600325" cy="766763"/>
            <a:chOff x="447675" y="5635625"/>
            <a:chExt cx="2600325" cy="768152"/>
          </a:xfrm>
        </p:grpSpPr>
        <p:sp>
          <p:nvSpPr>
            <p:cNvPr id="1043" name="AutoShape 1036"/>
            <p:cNvSpPr>
              <a:spLocks noChangeArrowheads="1"/>
            </p:cNvSpPr>
            <p:nvPr/>
          </p:nvSpPr>
          <p:spPr bwMode="auto">
            <a:xfrm>
              <a:off x="466725" y="5715144"/>
              <a:ext cx="133350" cy="144725"/>
            </a:xfrm>
            <a:prstGeom prst="star5">
              <a:avLst/>
            </a:prstGeom>
            <a:solidFill>
              <a:srgbClr val="DC6E00"/>
            </a:solidFill>
            <a:ln w="9525">
              <a:solidFill>
                <a:srgbClr val="DC6E00"/>
              </a:solidFill>
              <a:miter lim="800000"/>
              <a:headEnd/>
              <a:tailEnd/>
            </a:ln>
            <a:effectLst/>
          </p:spPr>
          <p:txBody>
            <a:bodyPr wrap="none" anchor="ctr"/>
            <a:lstStyle/>
            <a:p>
              <a:pPr>
                <a:defRPr/>
              </a:pPr>
              <a:endParaRPr lang="en-US" dirty="0">
                <a:latin typeface="Calibri" pitchFamily="34" charset="0"/>
                <a:cs typeface="Arial" charset="0"/>
              </a:endParaRPr>
            </a:p>
          </p:txBody>
        </p:sp>
        <p:sp>
          <p:nvSpPr>
            <p:cNvPr id="19481" name="TextBox 1044"/>
            <p:cNvSpPr txBox="1">
              <a:spLocks noChangeArrowheads="1"/>
            </p:cNvSpPr>
            <p:nvPr/>
          </p:nvSpPr>
          <p:spPr bwMode="auto">
            <a:xfrm>
              <a:off x="676275" y="5635625"/>
              <a:ext cx="1627188" cy="307975"/>
            </a:xfrm>
            <a:prstGeom prst="rect">
              <a:avLst/>
            </a:prstGeom>
            <a:noFill/>
            <a:ln w="9525">
              <a:noFill/>
              <a:miter lim="800000"/>
              <a:headEnd/>
              <a:tailEnd/>
            </a:ln>
          </p:spPr>
          <p:txBody>
            <a:bodyPr wrap="none">
              <a:spAutoFit/>
            </a:bodyPr>
            <a:lstStyle/>
            <a:p>
              <a:r>
                <a:rPr lang="en-GB" sz="1400" b="1">
                  <a:latin typeface="Calibri" pitchFamily="34" charset="0"/>
                </a:rPr>
                <a:t>Technology Centres</a:t>
              </a:r>
            </a:p>
          </p:txBody>
        </p:sp>
        <p:sp>
          <p:nvSpPr>
            <p:cNvPr id="19482" name="Rectangle 1037"/>
            <p:cNvSpPr>
              <a:spLocks noChangeArrowheads="1"/>
            </p:cNvSpPr>
            <p:nvPr/>
          </p:nvSpPr>
          <p:spPr bwMode="auto">
            <a:xfrm>
              <a:off x="447675" y="6172200"/>
              <a:ext cx="169863" cy="152400"/>
            </a:xfrm>
            <a:prstGeom prst="rect">
              <a:avLst/>
            </a:prstGeom>
            <a:solidFill>
              <a:srgbClr val="008080"/>
            </a:solidFill>
            <a:ln w="9525">
              <a:noFill/>
              <a:miter lim="800000"/>
              <a:headEnd/>
              <a:tailEnd/>
            </a:ln>
          </p:spPr>
          <p:txBody>
            <a:bodyPr wrap="none" anchor="ctr"/>
            <a:lstStyle/>
            <a:p>
              <a:pPr marL="115888"/>
              <a:endParaRPr lang="en-US" sz="1000">
                <a:latin typeface="Calibri" pitchFamily="34" charset="0"/>
              </a:endParaRPr>
            </a:p>
          </p:txBody>
        </p:sp>
        <p:sp>
          <p:nvSpPr>
            <p:cNvPr id="19483" name="TextBox 1046"/>
            <p:cNvSpPr txBox="1">
              <a:spLocks noChangeArrowheads="1"/>
            </p:cNvSpPr>
            <p:nvPr/>
          </p:nvSpPr>
          <p:spPr bwMode="auto">
            <a:xfrm>
              <a:off x="676275" y="6096000"/>
              <a:ext cx="2091214" cy="307777"/>
            </a:xfrm>
            <a:prstGeom prst="rect">
              <a:avLst/>
            </a:prstGeom>
            <a:noFill/>
            <a:ln w="9525">
              <a:noFill/>
              <a:miter lim="800000"/>
              <a:headEnd/>
              <a:tailEnd/>
            </a:ln>
          </p:spPr>
          <p:txBody>
            <a:bodyPr wrap="none">
              <a:spAutoFit/>
            </a:bodyPr>
            <a:lstStyle/>
            <a:p>
              <a:r>
                <a:rPr lang="en-GB" sz="1400" b="1">
                  <a:latin typeface="Calibri" pitchFamily="34" charset="0"/>
                </a:rPr>
                <a:t>OMS Engineering Regions</a:t>
              </a:r>
            </a:p>
          </p:txBody>
        </p:sp>
        <p:sp>
          <p:nvSpPr>
            <p:cNvPr id="1048" name="12-Point Star 1047"/>
            <p:cNvSpPr/>
            <p:nvPr/>
          </p:nvSpPr>
          <p:spPr>
            <a:xfrm>
              <a:off x="447675" y="5944158"/>
              <a:ext cx="152400" cy="151086"/>
            </a:xfrm>
            <a:prstGeom prst="star1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9485" name="TextBox 1054"/>
            <p:cNvSpPr txBox="1">
              <a:spLocks noChangeArrowheads="1"/>
            </p:cNvSpPr>
            <p:nvPr/>
          </p:nvSpPr>
          <p:spPr bwMode="auto">
            <a:xfrm>
              <a:off x="676275" y="5864225"/>
              <a:ext cx="2371725" cy="307975"/>
            </a:xfrm>
            <a:prstGeom prst="rect">
              <a:avLst/>
            </a:prstGeom>
            <a:noFill/>
            <a:ln w="9525">
              <a:noFill/>
              <a:miter lim="800000"/>
              <a:headEnd/>
              <a:tailEnd/>
            </a:ln>
          </p:spPr>
          <p:txBody>
            <a:bodyPr wrap="none">
              <a:spAutoFit/>
            </a:bodyPr>
            <a:lstStyle/>
            <a:p>
              <a:r>
                <a:rPr lang="en-GB" sz="1400" b="1">
                  <a:latin typeface="Calibri" pitchFamily="34" charset="0"/>
                </a:rPr>
                <a:t>Proposed Technology Centres</a:t>
              </a:r>
            </a:p>
          </p:txBody>
        </p:sp>
      </p:grpSp>
      <p:sp>
        <p:nvSpPr>
          <p:cNvPr id="19479" name="Title 14"/>
          <p:cNvSpPr>
            <a:spLocks noGrp="1"/>
          </p:cNvSpPr>
          <p:nvPr>
            <p:ph type="title"/>
          </p:nvPr>
        </p:nvSpPr>
        <p:spPr/>
        <p:txBody>
          <a:bodyPr/>
          <a:lstStyle/>
          <a:p>
            <a:pPr marL="393700"/>
            <a:r>
              <a:rPr lang="en-US" dirty="0" smtClean="0"/>
              <a:t>Global research &amp; development facilities</a:t>
            </a:r>
            <a:endParaRPr lang="en-US" sz="1800" i="1" dirty="0" smtClean="0"/>
          </a:p>
        </p:txBody>
      </p:sp>
      <p:sp>
        <p:nvSpPr>
          <p:cNvPr id="18447" name="Slide Number Placeholder 1055"/>
          <p:cNvSpPr>
            <a:spLocks noGrp="1"/>
          </p:cNvSpPr>
          <p:nvPr>
            <p:ph type="sldNum" sz="quarter" idx="10"/>
          </p:nvPr>
        </p:nvSpPr>
        <p:spPr/>
        <p:txBody>
          <a:bodyPr/>
          <a:lstStyle/>
          <a:p>
            <a:pPr>
              <a:defRPr/>
            </a:pPr>
            <a:fld id="{73A5A76C-C04B-4AFB-A2F6-8E967DBA4B0E}" type="slidenum">
              <a:rPr lang="en-US" smtClean="0"/>
              <a:pPr>
                <a:defRPr/>
              </a:pPr>
              <a:t>25</a:t>
            </a:fld>
            <a:endParaRPr lang="en-US" smtClean="0"/>
          </a:p>
        </p:txBody>
      </p:sp>
      <p:sp>
        <p:nvSpPr>
          <p:cNvPr id="1053" name="AutoShape 1031"/>
          <p:cNvSpPr>
            <a:spLocks noChangeArrowheads="1"/>
          </p:cNvSpPr>
          <p:nvPr/>
        </p:nvSpPr>
        <p:spPr bwMode="auto">
          <a:xfrm>
            <a:off x="5457825" y="4292600"/>
            <a:ext cx="133350" cy="144463"/>
          </a:xfrm>
          <a:prstGeom prst="star5">
            <a:avLst/>
          </a:prstGeom>
          <a:solidFill>
            <a:srgbClr val="DC6E00"/>
          </a:solidFill>
          <a:ln w="9525">
            <a:solidFill>
              <a:srgbClr val="DC6E00"/>
            </a:solidFill>
            <a:miter lim="800000"/>
            <a:headEnd/>
            <a:tailEnd/>
          </a:ln>
          <a:effectLst/>
        </p:spPr>
        <p:txBody>
          <a:bodyPr wrap="none" anchor="ctr"/>
          <a:lstStyle/>
          <a:p>
            <a:pPr>
              <a:defRPr/>
            </a:pPr>
            <a:endParaRPr lang="en-US" dirty="0">
              <a:latin typeface="Calibri" pitchFamily="34" charset="0"/>
              <a:cs typeface="Arial" charset="0"/>
            </a:endParaRPr>
          </a:p>
        </p:txBody>
      </p:sp>
      <p:sp>
        <p:nvSpPr>
          <p:cNvPr id="1054" name="AutoShape 1031"/>
          <p:cNvSpPr>
            <a:spLocks noChangeArrowheads="1"/>
          </p:cNvSpPr>
          <p:nvPr/>
        </p:nvSpPr>
        <p:spPr bwMode="auto">
          <a:xfrm>
            <a:off x="6248400" y="3835400"/>
            <a:ext cx="133350" cy="144463"/>
          </a:xfrm>
          <a:prstGeom prst="star5">
            <a:avLst/>
          </a:prstGeom>
          <a:solidFill>
            <a:srgbClr val="DC6E00"/>
          </a:solidFill>
          <a:ln w="9525">
            <a:solidFill>
              <a:srgbClr val="DC6E00"/>
            </a:solidFill>
            <a:miter lim="800000"/>
            <a:headEnd/>
            <a:tailEnd/>
          </a:ln>
          <a:effectLst/>
        </p:spPr>
        <p:txBody>
          <a:bodyPr wrap="none" anchor="ctr"/>
          <a:lstStyle/>
          <a:p>
            <a:pPr>
              <a:defRPr/>
            </a:pPr>
            <a:endParaRPr lang="en-US" dirty="0">
              <a:latin typeface="Calibri" pitchFamily="34" charset="0"/>
              <a:cs typeface="Arial" charset="0"/>
            </a:endParaRPr>
          </a:p>
        </p:txBody>
      </p:sp>
      <p:sp>
        <p:nvSpPr>
          <p:cNvPr id="1057" name="AutoShape 1035"/>
          <p:cNvSpPr>
            <a:spLocks noChangeArrowheads="1"/>
          </p:cNvSpPr>
          <p:nvPr/>
        </p:nvSpPr>
        <p:spPr bwMode="auto">
          <a:xfrm>
            <a:off x="3925888" y="3157538"/>
            <a:ext cx="133350" cy="144462"/>
          </a:xfrm>
          <a:prstGeom prst="star5">
            <a:avLst/>
          </a:prstGeom>
          <a:solidFill>
            <a:srgbClr val="DC6E00"/>
          </a:solidFill>
          <a:ln w="9525">
            <a:solidFill>
              <a:srgbClr val="DC6E00"/>
            </a:solidFill>
            <a:miter lim="800000"/>
            <a:headEnd/>
            <a:tailEnd/>
          </a:ln>
          <a:effectLst/>
        </p:spPr>
        <p:txBody>
          <a:bodyPr wrap="none" anchor="ctr"/>
          <a:lstStyle/>
          <a:p>
            <a:pPr>
              <a:defRPr/>
            </a:pPr>
            <a:endParaRPr lang="en-US" dirty="0">
              <a:latin typeface="Calibri" pitchFamily="34" charset="0"/>
              <a:cs typeface="Arial" charset="0"/>
            </a:endParaRPr>
          </a:p>
        </p:txBody>
      </p:sp>
      <p:sp>
        <p:nvSpPr>
          <p:cNvPr id="1058" name="AutoShape 1035"/>
          <p:cNvSpPr>
            <a:spLocks noChangeArrowheads="1"/>
          </p:cNvSpPr>
          <p:nvPr/>
        </p:nvSpPr>
        <p:spPr bwMode="auto">
          <a:xfrm>
            <a:off x="4006850" y="3201988"/>
            <a:ext cx="133350" cy="144462"/>
          </a:xfrm>
          <a:prstGeom prst="star5">
            <a:avLst/>
          </a:prstGeom>
          <a:solidFill>
            <a:srgbClr val="DC6E00"/>
          </a:solidFill>
          <a:ln w="9525">
            <a:solidFill>
              <a:srgbClr val="DC6E00"/>
            </a:solidFill>
            <a:miter lim="800000"/>
            <a:headEnd/>
            <a:tailEnd/>
          </a:ln>
          <a:effectLst/>
        </p:spPr>
        <p:txBody>
          <a:bodyPr wrap="none" anchor="ctr"/>
          <a:lstStyle/>
          <a:p>
            <a:pPr>
              <a:defRPr/>
            </a:pPr>
            <a:endParaRPr lang="en-US" dirty="0">
              <a:latin typeface="Calibri" pitchFamily="34" charset="0"/>
              <a:cs typeface="Arial" charset="0"/>
            </a:endParaRPr>
          </a:p>
        </p:txBody>
      </p:sp>
      <p:sp>
        <p:nvSpPr>
          <p:cNvPr id="1059" name="TextBox 1058"/>
          <p:cNvSpPr txBox="1"/>
          <p:nvPr/>
        </p:nvSpPr>
        <p:spPr>
          <a:xfrm>
            <a:off x="481784" y="6087800"/>
            <a:ext cx="6174655" cy="389200"/>
          </a:xfrm>
          <a:prstGeom prst="rect">
            <a:avLst/>
          </a:prstGeom>
          <a:noFill/>
          <a:ln w="6350">
            <a:solidFill>
              <a:srgbClr val="008080"/>
            </a:solidFill>
            <a:miter lim="800000"/>
            <a:headEnd/>
            <a:tailEnd/>
          </a:ln>
          <a:scene3d>
            <a:camera prst="orthographicFront"/>
            <a:lightRig rig="threePt" dir="t"/>
          </a:scene3d>
          <a:sp3d>
            <a:bevelT w="101600" prst="riblet"/>
          </a:sp3d>
        </p:spPr>
        <p:txBody>
          <a:bodyPr anchor="ctr"/>
          <a:lstStyle/>
          <a:p>
            <a:pPr eaLnBrk="0" hangingPunct="0">
              <a:defRPr/>
            </a:pPr>
            <a:r>
              <a:rPr lang="en-US" sz="1800" b="1" dirty="0">
                <a:latin typeface="Calibri" pitchFamily="34" charset="0"/>
                <a:cs typeface="Arial" charset="0"/>
              </a:rPr>
              <a:t>Total R&amp;D employees across the globe &gt; 700</a:t>
            </a:r>
            <a:endParaRPr lang="en-US" sz="1800" b="1" kern="0" dirty="0">
              <a:latin typeface="Calibri" pitchFamily="34" charset="0"/>
              <a:ea typeface="+mj-ea"/>
              <a:cs typeface="+mj-cs"/>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Documents and Settings\jkavaiya\Desktop\34ManufacturingFacilities_image1.jpg"/>
          <p:cNvPicPr>
            <a:picLocks noChangeAspect="1" noChangeArrowheads="1"/>
          </p:cNvPicPr>
          <p:nvPr/>
        </p:nvPicPr>
        <p:blipFill>
          <a:blip r:embed="rId3" cstate="print"/>
          <a:srcRect/>
          <a:stretch>
            <a:fillRect/>
          </a:stretch>
        </p:blipFill>
        <p:spPr bwMode="auto">
          <a:xfrm>
            <a:off x="1143000" y="1587500"/>
            <a:ext cx="1143000" cy="1066800"/>
          </a:xfrm>
          <a:prstGeom prst="rect">
            <a:avLst/>
          </a:prstGeom>
          <a:noFill/>
          <a:ln w="9525">
            <a:noFill/>
            <a:miter lim="800000"/>
            <a:headEnd/>
            <a:tailEnd/>
          </a:ln>
        </p:spPr>
      </p:pic>
      <p:pic>
        <p:nvPicPr>
          <p:cNvPr id="20483" name="Picture 4" descr="C:\Documents and Settings\jkavaiya\Desktop\23Minnesotta_image1.jpg"/>
          <p:cNvPicPr>
            <a:picLocks noChangeAspect="1" noChangeArrowheads="1"/>
          </p:cNvPicPr>
          <p:nvPr/>
        </p:nvPicPr>
        <p:blipFill>
          <a:blip r:embed="rId4" cstate="print"/>
          <a:srcRect/>
          <a:stretch>
            <a:fillRect/>
          </a:stretch>
        </p:blipFill>
        <p:spPr bwMode="auto">
          <a:xfrm>
            <a:off x="1143000" y="4127500"/>
            <a:ext cx="1143000" cy="901700"/>
          </a:xfrm>
          <a:prstGeom prst="rect">
            <a:avLst/>
          </a:prstGeom>
          <a:noFill/>
          <a:ln w="9525">
            <a:noFill/>
            <a:miter lim="800000"/>
            <a:headEnd/>
            <a:tailEnd/>
          </a:ln>
        </p:spPr>
      </p:pic>
      <p:sp>
        <p:nvSpPr>
          <p:cNvPr id="45060" name="Rounded Rectangle 4"/>
          <p:cNvSpPr>
            <a:spLocks noChangeArrowheads="1"/>
          </p:cNvSpPr>
          <p:nvPr/>
        </p:nvSpPr>
        <p:spPr bwMode="auto">
          <a:xfrm>
            <a:off x="2203450" y="1209675"/>
            <a:ext cx="2381250" cy="301625"/>
          </a:xfrm>
          <a:prstGeom prst="roundRect">
            <a:avLst>
              <a:gd name="adj" fmla="val 16667"/>
            </a:avLst>
          </a:prstGeom>
          <a:solidFill>
            <a:schemeClr val="accent1">
              <a:lumMod val="90000"/>
            </a:schemeClr>
          </a:solidFill>
          <a:ln w="9525" algn="ctr">
            <a:noFill/>
            <a:round/>
            <a:headEnd type="none" w="lg" len="lg"/>
            <a:tailEnd type="none" w="lg" len="lg"/>
          </a:ln>
        </p:spPr>
        <p:txBody>
          <a:bodyPr wrap="none" tIns="91440" bIns="91440" anchor="ctr"/>
          <a:lstStyle/>
          <a:p>
            <a:pPr algn="ctr">
              <a:defRPr/>
            </a:pPr>
            <a:r>
              <a:rPr lang="en-US" sz="1600" b="1">
                <a:latin typeface="+mn-lt"/>
              </a:rPr>
              <a:t>Location</a:t>
            </a:r>
          </a:p>
        </p:txBody>
      </p:sp>
      <p:sp>
        <p:nvSpPr>
          <p:cNvPr id="45061" name="Rounded Rectangle 5"/>
          <p:cNvSpPr>
            <a:spLocks noChangeArrowheads="1"/>
          </p:cNvSpPr>
          <p:nvPr/>
        </p:nvSpPr>
        <p:spPr bwMode="auto">
          <a:xfrm>
            <a:off x="4689475" y="1185863"/>
            <a:ext cx="2379663" cy="300037"/>
          </a:xfrm>
          <a:prstGeom prst="roundRect">
            <a:avLst>
              <a:gd name="adj" fmla="val 16667"/>
            </a:avLst>
          </a:prstGeom>
          <a:solidFill>
            <a:schemeClr val="accent1">
              <a:lumMod val="90000"/>
            </a:schemeClr>
          </a:solidFill>
          <a:ln w="9525" algn="ctr">
            <a:noFill/>
            <a:round/>
            <a:headEnd type="none" w="lg" len="lg"/>
            <a:tailEnd type="none" w="lg" len="lg"/>
          </a:ln>
        </p:spPr>
        <p:txBody>
          <a:bodyPr wrap="none" tIns="91440" bIns="91440" anchor="ctr"/>
          <a:lstStyle/>
          <a:p>
            <a:pPr algn="ctr">
              <a:defRPr/>
            </a:pPr>
            <a:r>
              <a:rPr lang="en-US" sz="1600" b="1">
                <a:latin typeface="+mn-lt"/>
              </a:rPr>
              <a:t>Type</a:t>
            </a:r>
          </a:p>
        </p:txBody>
      </p:sp>
      <p:sp>
        <p:nvSpPr>
          <p:cNvPr id="45062" name="Rounded Rectangle 6"/>
          <p:cNvSpPr>
            <a:spLocks noChangeArrowheads="1"/>
          </p:cNvSpPr>
          <p:nvPr/>
        </p:nvSpPr>
        <p:spPr bwMode="auto">
          <a:xfrm>
            <a:off x="7172325" y="1187450"/>
            <a:ext cx="1733550" cy="300038"/>
          </a:xfrm>
          <a:prstGeom prst="roundRect">
            <a:avLst>
              <a:gd name="adj" fmla="val 16667"/>
            </a:avLst>
          </a:prstGeom>
          <a:solidFill>
            <a:schemeClr val="accent1">
              <a:lumMod val="90000"/>
            </a:schemeClr>
          </a:solidFill>
          <a:ln w="9525" algn="ctr">
            <a:noFill/>
            <a:round/>
            <a:headEnd type="none" w="lg" len="lg"/>
            <a:tailEnd type="none" w="lg" len="lg"/>
          </a:ln>
        </p:spPr>
        <p:txBody>
          <a:bodyPr wrap="none" tIns="91440" bIns="91440" anchor="ctr"/>
          <a:lstStyle/>
          <a:p>
            <a:pPr algn="ctr">
              <a:defRPr/>
            </a:pPr>
            <a:r>
              <a:rPr lang="en-US" sz="1600" b="1">
                <a:latin typeface="+mn-lt"/>
              </a:rPr>
              <a:t>Capacity</a:t>
            </a:r>
          </a:p>
        </p:txBody>
      </p:sp>
      <p:sp>
        <p:nvSpPr>
          <p:cNvPr id="45063" name="TextBox 7"/>
          <p:cNvSpPr txBox="1">
            <a:spLocks noChangeArrowheads="1"/>
          </p:cNvSpPr>
          <p:nvPr/>
        </p:nvSpPr>
        <p:spPr bwMode="auto">
          <a:xfrm>
            <a:off x="2241550" y="1473200"/>
            <a:ext cx="2181225" cy="1385888"/>
          </a:xfrm>
          <a:prstGeom prst="rect">
            <a:avLst/>
          </a:prstGeom>
          <a:noFill/>
          <a:ln w="9525">
            <a:noFill/>
            <a:miter lim="800000"/>
            <a:headEnd/>
            <a:tailEnd/>
          </a:ln>
        </p:spPr>
        <p:txBody>
          <a:bodyPr anchor="ctr">
            <a:spAutoFit/>
          </a:bodyPr>
          <a:lstStyle/>
          <a:p>
            <a:pPr algn="ctr">
              <a:lnSpc>
                <a:spcPct val="150000"/>
              </a:lnSpc>
              <a:spcBef>
                <a:spcPts val="600"/>
              </a:spcBef>
              <a:spcAft>
                <a:spcPts val="600"/>
              </a:spcAft>
              <a:defRPr/>
            </a:pPr>
            <a:r>
              <a:rPr lang="en-US" sz="1400" dirty="0" err="1">
                <a:latin typeface="+mn-lt"/>
              </a:rPr>
              <a:t>Bhuj</a:t>
            </a:r>
            <a:r>
              <a:rPr lang="en-US" sz="1400" dirty="0">
                <a:latin typeface="+mn-lt"/>
              </a:rPr>
              <a:t>, </a:t>
            </a:r>
            <a:r>
              <a:rPr lang="en-US" sz="1400" dirty="0" err="1">
                <a:latin typeface="+mn-lt"/>
              </a:rPr>
              <a:t>Gandhidham</a:t>
            </a:r>
            <a:r>
              <a:rPr lang="en-US" sz="1400" dirty="0">
                <a:latin typeface="+mn-lt"/>
              </a:rPr>
              <a:t>, </a:t>
            </a:r>
            <a:r>
              <a:rPr lang="en-US" sz="1400" dirty="0" err="1">
                <a:latin typeface="+mn-lt"/>
              </a:rPr>
              <a:t>Vadodra</a:t>
            </a:r>
            <a:r>
              <a:rPr lang="en-US" sz="1400" dirty="0">
                <a:latin typeface="+mn-lt"/>
              </a:rPr>
              <a:t>, Daman, </a:t>
            </a:r>
            <a:r>
              <a:rPr lang="en-US" sz="1400" dirty="0" err="1">
                <a:latin typeface="+mn-lt"/>
              </a:rPr>
              <a:t>Dhule</a:t>
            </a:r>
            <a:r>
              <a:rPr lang="en-US" sz="1400" dirty="0">
                <a:latin typeface="+mn-lt"/>
              </a:rPr>
              <a:t>, </a:t>
            </a:r>
            <a:r>
              <a:rPr lang="en-US" sz="1400" dirty="0" err="1">
                <a:latin typeface="+mn-lt"/>
              </a:rPr>
              <a:t>Chakan</a:t>
            </a:r>
            <a:r>
              <a:rPr lang="en-US" sz="1400" dirty="0">
                <a:latin typeface="+mn-lt"/>
              </a:rPr>
              <a:t>, </a:t>
            </a:r>
            <a:r>
              <a:rPr lang="en-US" sz="1400" dirty="0" err="1">
                <a:latin typeface="+mn-lt"/>
              </a:rPr>
              <a:t>Padubidri</a:t>
            </a:r>
            <a:r>
              <a:rPr lang="en-US" sz="1400" dirty="0">
                <a:latin typeface="+mn-lt"/>
              </a:rPr>
              <a:t>, Coimbatore, Pondicherry</a:t>
            </a:r>
          </a:p>
        </p:txBody>
      </p:sp>
      <p:cxnSp>
        <p:nvCxnSpPr>
          <p:cNvPr id="20488" name="Straight Connector 15"/>
          <p:cNvCxnSpPr>
            <a:cxnSpLocks noChangeShapeType="1"/>
          </p:cNvCxnSpPr>
          <p:nvPr/>
        </p:nvCxnSpPr>
        <p:spPr bwMode="auto">
          <a:xfrm>
            <a:off x="0" y="2805113"/>
            <a:ext cx="9144000" cy="1587"/>
          </a:xfrm>
          <a:prstGeom prst="line">
            <a:avLst/>
          </a:prstGeom>
          <a:noFill/>
          <a:ln w="9525" algn="ctr">
            <a:solidFill>
              <a:schemeClr val="bg2"/>
            </a:solidFill>
            <a:round/>
            <a:headEnd type="none" w="lg" len="lg"/>
            <a:tailEnd type="none" w="lg" len="lg"/>
          </a:ln>
        </p:spPr>
      </p:cxnSp>
      <p:pic>
        <p:nvPicPr>
          <p:cNvPr id="20489" name="Picture 5" descr="image001"/>
          <p:cNvPicPr>
            <a:picLocks noChangeAspect="1" noChangeArrowheads="1"/>
          </p:cNvPicPr>
          <p:nvPr/>
        </p:nvPicPr>
        <p:blipFill>
          <a:blip r:embed="rId5" cstate="print"/>
          <a:srcRect/>
          <a:stretch>
            <a:fillRect/>
          </a:stretch>
        </p:blipFill>
        <p:spPr bwMode="auto">
          <a:xfrm>
            <a:off x="406400" y="1652588"/>
            <a:ext cx="574675" cy="620712"/>
          </a:xfrm>
          <a:prstGeom prst="rect">
            <a:avLst/>
          </a:prstGeom>
          <a:noFill/>
          <a:ln w="9525">
            <a:noFill/>
            <a:miter lim="800000"/>
            <a:headEnd/>
            <a:tailEnd/>
          </a:ln>
        </p:spPr>
      </p:pic>
      <p:pic>
        <p:nvPicPr>
          <p:cNvPr id="20490" name="Picture 7" descr="image002"/>
          <p:cNvPicPr>
            <a:picLocks noChangeAspect="1" noChangeArrowheads="1"/>
          </p:cNvPicPr>
          <p:nvPr/>
        </p:nvPicPr>
        <p:blipFill>
          <a:blip r:embed="rId6" cstate="print"/>
          <a:srcRect/>
          <a:stretch>
            <a:fillRect/>
          </a:stretch>
        </p:blipFill>
        <p:spPr bwMode="auto">
          <a:xfrm>
            <a:off x="381000" y="3141663"/>
            <a:ext cx="685800" cy="655637"/>
          </a:xfrm>
          <a:prstGeom prst="rect">
            <a:avLst/>
          </a:prstGeom>
          <a:noFill/>
          <a:ln w="9525">
            <a:noFill/>
            <a:miter lim="800000"/>
            <a:headEnd/>
            <a:tailEnd/>
          </a:ln>
        </p:spPr>
      </p:pic>
      <p:sp>
        <p:nvSpPr>
          <p:cNvPr id="45067" name="TextBox 21"/>
          <p:cNvSpPr txBox="1">
            <a:spLocks noChangeArrowheads="1"/>
          </p:cNvSpPr>
          <p:nvPr/>
        </p:nvSpPr>
        <p:spPr bwMode="auto">
          <a:xfrm>
            <a:off x="4752975" y="1435100"/>
            <a:ext cx="2328863" cy="1384300"/>
          </a:xfrm>
          <a:prstGeom prst="rect">
            <a:avLst/>
          </a:prstGeom>
          <a:noFill/>
          <a:ln w="9525">
            <a:noFill/>
            <a:miter lim="800000"/>
            <a:headEnd/>
            <a:tailEnd/>
          </a:ln>
        </p:spPr>
        <p:txBody>
          <a:bodyPr anchor="ctr">
            <a:spAutoFit/>
          </a:bodyPr>
          <a:lstStyle/>
          <a:p>
            <a:pPr algn="ctr">
              <a:lnSpc>
                <a:spcPct val="150000"/>
              </a:lnSpc>
              <a:spcBef>
                <a:spcPts val="600"/>
              </a:spcBef>
              <a:spcAft>
                <a:spcPts val="600"/>
              </a:spcAft>
              <a:defRPr/>
            </a:pPr>
            <a:r>
              <a:rPr lang="en-US" sz="1400">
                <a:latin typeface="+mn-lt"/>
              </a:rPr>
              <a:t>Nacelles, Forging &amp; Foundry components, Rotor blades, Gearbox</a:t>
            </a:r>
            <a:r>
              <a:rPr lang="en-US" sz="1400" baseline="30000">
                <a:latin typeface="+mn-lt"/>
              </a:rPr>
              <a:t>*</a:t>
            </a:r>
            <a:r>
              <a:rPr lang="en-US" sz="1400">
                <a:latin typeface="+mn-lt"/>
              </a:rPr>
              <a:t>, Control Systems, Generators, Towers</a:t>
            </a:r>
          </a:p>
        </p:txBody>
      </p:sp>
      <p:sp>
        <p:nvSpPr>
          <p:cNvPr id="45068" name="TextBox 22"/>
          <p:cNvSpPr txBox="1">
            <a:spLocks noChangeArrowheads="1"/>
          </p:cNvSpPr>
          <p:nvPr/>
        </p:nvSpPr>
        <p:spPr bwMode="auto">
          <a:xfrm>
            <a:off x="7235825" y="1557338"/>
            <a:ext cx="1684338" cy="738187"/>
          </a:xfrm>
          <a:prstGeom prst="rect">
            <a:avLst/>
          </a:prstGeom>
          <a:noFill/>
          <a:ln w="9525">
            <a:noFill/>
            <a:miter lim="800000"/>
            <a:headEnd/>
            <a:tailEnd/>
          </a:ln>
        </p:spPr>
        <p:txBody>
          <a:bodyPr anchor="ctr">
            <a:spAutoFit/>
          </a:bodyPr>
          <a:lstStyle/>
          <a:p>
            <a:pPr algn="ctr">
              <a:lnSpc>
                <a:spcPct val="150000"/>
              </a:lnSpc>
              <a:spcBef>
                <a:spcPts val="600"/>
              </a:spcBef>
              <a:spcAft>
                <a:spcPts val="600"/>
              </a:spcAft>
              <a:defRPr/>
            </a:pPr>
            <a:r>
              <a:rPr lang="en-US" sz="1400">
                <a:latin typeface="+mn-lt"/>
              </a:rPr>
              <a:t>Integrated: 3,600MW</a:t>
            </a:r>
          </a:p>
        </p:txBody>
      </p:sp>
      <p:sp>
        <p:nvSpPr>
          <p:cNvPr id="45069" name="TextBox 23"/>
          <p:cNvSpPr txBox="1">
            <a:spLocks noChangeArrowheads="1"/>
          </p:cNvSpPr>
          <p:nvPr/>
        </p:nvSpPr>
        <p:spPr bwMode="auto">
          <a:xfrm>
            <a:off x="2244725" y="2806700"/>
            <a:ext cx="2330450" cy="415925"/>
          </a:xfrm>
          <a:prstGeom prst="rect">
            <a:avLst/>
          </a:prstGeom>
          <a:noFill/>
          <a:ln w="9525">
            <a:noFill/>
            <a:miter lim="800000"/>
            <a:headEnd/>
            <a:tailEnd/>
          </a:ln>
        </p:spPr>
        <p:txBody>
          <a:bodyPr anchor="ctr">
            <a:spAutoFit/>
          </a:bodyPr>
          <a:lstStyle/>
          <a:p>
            <a:pPr algn="ctr">
              <a:lnSpc>
                <a:spcPct val="150000"/>
              </a:lnSpc>
              <a:spcBef>
                <a:spcPts val="600"/>
              </a:spcBef>
              <a:spcAft>
                <a:spcPts val="600"/>
              </a:spcAft>
              <a:defRPr/>
            </a:pPr>
            <a:r>
              <a:rPr lang="en-US" sz="1400">
                <a:latin typeface="+mn-lt"/>
              </a:rPr>
              <a:t>Tianjin, </a:t>
            </a:r>
            <a:r>
              <a:rPr lang="en-GB" sz="1400">
                <a:latin typeface="+mn-lt"/>
              </a:rPr>
              <a:t>Baotau</a:t>
            </a:r>
            <a:endParaRPr lang="en-US" sz="1400">
              <a:latin typeface="+mn-lt"/>
            </a:endParaRPr>
          </a:p>
        </p:txBody>
      </p:sp>
      <p:sp>
        <p:nvSpPr>
          <p:cNvPr id="45070" name="TextBox 24"/>
          <p:cNvSpPr txBox="1">
            <a:spLocks noChangeArrowheads="1"/>
          </p:cNvSpPr>
          <p:nvPr/>
        </p:nvSpPr>
        <p:spPr bwMode="auto">
          <a:xfrm>
            <a:off x="4752975" y="2811463"/>
            <a:ext cx="2330450" cy="1062037"/>
          </a:xfrm>
          <a:prstGeom prst="rect">
            <a:avLst/>
          </a:prstGeom>
          <a:noFill/>
          <a:ln w="9525">
            <a:noFill/>
            <a:miter lim="800000"/>
            <a:headEnd/>
            <a:tailEnd/>
          </a:ln>
        </p:spPr>
        <p:txBody>
          <a:bodyPr anchor="ctr">
            <a:spAutoFit/>
          </a:bodyPr>
          <a:lstStyle/>
          <a:p>
            <a:pPr algn="ctr">
              <a:lnSpc>
                <a:spcPct val="150000"/>
              </a:lnSpc>
              <a:spcBef>
                <a:spcPts val="600"/>
              </a:spcBef>
              <a:spcAft>
                <a:spcPts val="600"/>
              </a:spcAft>
              <a:defRPr/>
            </a:pPr>
            <a:r>
              <a:rPr lang="en-US" sz="1400" dirty="0">
                <a:latin typeface="+mn-lt"/>
              </a:rPr>
              <a:t>Nacelles, Rotor blades, Gearbox</a:t>
            </a:r>
            <a:r>
              <a:rPr lang="en-US" sz="1400" baseline="30000" dirty="0">
                <a:latin typeface="+mn-lt"/>
              </a:rPr>
              <a:t>*</a:t>
            </a:r>
            <a:r>
              <a:rPr lang="en-US" sz="1400" dirty="0">
                <a:latin typeface="+mn-lt"/>
              </a:rPr>
              <a:t>, Control Systems, Generators</a:t>
            </a:r>
          </a:p>
        </p:txBody>
      </p:sp>
      <p:sp>
        <p:nvSpPr>
          <p:cNvPr id="45071" name="TextBox 25"/>
          <p:cNvSpPr txBox="1">
            <a:spLocks noChangeArrowheads="1"/>
          </p:cNvSpPr>
          <p:nvPr/>
        </p:nvSpPr>
        <p:spPr bwMode="auto">
          <a:xfrm>
            <a:off x="7116763" y="2811463"/>
            <a:ext cx="1804987" cy="1062037"/>
          </a:xfrm>
          <a:prstGeom prst="rect">
            <a:avLst/>
          </a:prstGeom>
          <a:noFill/>
          <a:ln w="9525">
            <a:noFill/>
            <a:miter lim="800000"/>
            <a:headEnd/>
            <a:tailEnd/>
          </a:ln>
        </p:spPr>
        <p:txBody>
          <a:bodyPr anchor="ctr">
            <a:spAutoFit/>
          </a:bodyPr>
          <a:lstStyle/>
          <a:p>
            <a:pPr algn="ctr">
              <a:lnSpc>
                <a:spcPct val="150000"/>
              </a:lnSpc>
              <a:spcBef>
                <a:spcPts val="600"/>
              </a:spcBef>
              <a:spcAft>
                <a:spcPts val="600"/>
              </a:spcAft>
              <a:defRPr/>
            </a:pPr>
            <a:r>
              <a:rPr lang="en-US" sz="1400" dirty="0">
                <a:latin typeface="+mn-lt"/>
              </a:rPr>
              <a:t>Integrated: 600MW </a:t>
            </a:r>
            <a:br>
              <a:rPr lang="en-US" sz="1400" dirty="0">
                <a:latin typeface="+mn-lt"/>
              </a:rPr>
            </a:br>
            <a:r>
              <a:rPr lang="en-US" sz="1400" dirty="0">
                <a:latin typeface="+mn-lt"/>
              </a:rPr>
              <a:t>WTG Assembly: </a:t>
            </a:r>
            <a:br>
              <a:rPr lang="en-US" sz="1400" dirty="0">
                <a:latin typeface="+mn-lt"/>
              </a:rPr>
            </a:br>
            <a:r>
              <a:rPr lang="en-US" sz="1400" dirty="0">
                <a:latin typeface="+mn-lt"/>
              </a:rPr>
              <a:t>100 MW</a:t>
            </a:r>
          </a:p>
        </p:txBody>
      </p:sp>
      <p:cxnSp>
        <p:nvCxnSpPr>
          <p:cNvPr id="20496" name="Straight Connector 26"/>
          <p:cNvCxnSpPr>
            <a:cxnSpLocks noChangeShapeType="1"/>
          </p:cNvCxnSpPr>
          <p:nvPr/>
        </p:nvCxnSpPr>
        <p:spPr bwMode="auto">
          <a:xfrm>
            <a:off x="1588" y="4027488"/>
            <a:ext cx="9144000" cy="1587"/>
          </a:xfrm>
          <a:prstGeom prst="line">
            <a:avLst/>
          </a:prstGeom>
          <a:noFill/>
          <a:ln w="9525" algn="ctr">
            <a:solidFill>
              <a:schemeClr val="bg2"/>
            </a:solidFill>
            <a:round/>
            <a:headEnd type="none" w="lg" len="lg"/>
            <a:tailEnd type="none" w="lg" len="lg"/>
          </a:ln>
        </p:spPr>
      </p:cxnSp>
      <p:sp>
        <p:nvSpPr>
          <p:cNvPr id="45073" name="TextBox 27"/>
          <p:cNvSpPr txBox="1">
            <a:spLocks noChangeArrowheads="1"/>
          </p:cNvSpPr>
          <p:nvPr/>
        </p:nvSpPr>
        <p:spPr bwMode="auto">
          <a:xfrm>
            <a:off x="2246313" y="4222750"/>
            <a:ext cx="2332037" cy="414338"/>
          </a:xfrm>
          <a:prstGeom prst="rect">
            <a:avLst/>
          </a:prstGeom>
          <a:noFill/>
          <a:ln w="9525">
            <a:noFill/>
            <a:miter lim="800000"/>
            <a:headEnd/>
            <a:tailEnd/>
          </a:ln>
        </p:spPr>
        <p:txBody>
          <a:bodyPr anchor="ctr">
            <a:spAutoFit/>
          </a:bodyPr>
          <a:lstStyle/>
          <a:p>
            <a:pPr algn="ctr">
              <a:lnSpc>
                <a:spcPct val="150000"/>
              </a:lnSpc>
              <a:spcBef>
                <a:spcPts val="600"/>
              </a:spcBef>
              <a:spcAft>
                <a:spcPts val="600"/>
              </a:spcAft>
              <a:defRPr/>
            </a:pPr>
            <a:r>
              <a:rPr lang="en-US" sz="1400">
                <a:latin typeface="+mn-lt"/>
              </a:rPr>
              <a:t>Pipestone, Minnesota</a:t>
            </a:r>
          </a:p>
        </p:txBody>
      </p:sp>
      <p:sp>
        <p:nvSpPr>
          <p:cNvPr id="45074" name="TextBox 28"/>
          <p:cNvSpPr txBox="1">
            <a:spLocks noChangeArrowheads="1"/>
          </p:cNvSpPr>
          <p:nvPr/>
        </p:nvSpPr>
        <p:spPr bwMode="auto">
          <a:xfrm>
            <a:off x="4754563" y="4224338"/>
            <a:ext cx="2332037" cy="415925"/>
          </a:xfrm>
          <a:prstGeom prst="rect">
            <a:avLst/>
          </a:prstGeom>
          <a:noFill/>
          <a:ln w="9525">
            <a:noFill/>
            <a:miter lim="800000"/>
            <a:headEnd/>
            <a:tailEnd/>
          </a:ln>
        </p:spPr>
        <p:txBody>
          <a:bodyPr anchor="ctr">
            <a:spAutoFit/>
          </a:bodyPr>
          <a:lstStyle/>
          <a:p>
            <a:pPr algn="ctr">
              <a:lnSpc>
                <a:spcPct val="150000"/>
              </a:lnSpc>
              <a:spcBef>
                <a:spcPts val="600"/>
              </a:spcBef>
              <a:spcAft>
                <a:spcPts val="600"/>
              </a:spcAft>
              <a:defRPr/>
            </a:pPr>
            <a:r>
              <a:rPr lang="en-US" sz="1400">
                <a:latin typeface="+mn-lt"/>
              </a:rPr>
              <a:t>Rotor blades</a:t>
            </a:r>
          </a:p>
        </p:txBody>
      </p:sp>
      <p:sp>
        <p:nvSpPr>
          <p:cNvPr id="45075" name="TextBox 29"/>
          <p:cNvSpPr txBox="1">
            <a:spLocks noChangeArrowheads="1"/>
          </p:cNvSpPr>
          <p:nvPr/>
        </p:nvSpPr>
        <p:spPr bwMode="auto">
          <a:xfrm>
            <a:off x="7239000" y="4065588"/>
            <a:ext cx="1685925" cy="738187"/>
          </a:xfrm>
          <a:prstGeom prst="rect">
            <a:avLst/>
          </a:prstGeom>
          <a:noFill/>
          <a:ln w="9525">
            <a:noFill/>
            <a:miter lim="800000"/>
            <a:headEnd/>
            <a:tailEnd/>
          </a:ln>
        </p:spPr>
        <p:txBody>
          <a:bodyPr anchor="ctr">
            <a:spAutoFit/>
          </a:bodyPr>
          <a:lstStyle/>
          <a:p>
            <a:pPr algn="ctr">
              <a:lnSpc>
                <a:spcPct val="150000"/>
              </a:lnSpc>
              <a:spcBef>
                <a:spcPts val="600"/>
              </a:spcBef>
              <a:spcAft>
                <a:spcPts val="600"/>
              </a:spcAft>
              <a:defRPr/>
            </a:pPr>
            <a:r>
              <a:rPr lang="en-US" sz="1400">
                <a:latin typeface="+mn-lt"/>
              </a:rPr>
              <a:t>Rotor Blades: 600MW</a:t>
            </a:r>
          </a:p>
        </p:txBody>
      </p:sp>
      <p:cxnSp>
        <p:nvCxnSpPr>
          <p:cNvPr id="20500" name="Straight Connector 30"/>
          <p:cNvCxnSpPr>
            <a:cxnSpLocks noChangeShapeType="1"/>
          </p:cNvCxnSpPr>
          <p:nvPr/>
        </p:nvCxnSpPr>
        <p:spPr bwMode="auto">
          <a:xfrm>
            <a:off x="-9525" y="5103813"/>
            <a:ext cx="9144000" cy="1587"/>
          </a:xfrm>
          <a:prstGeom prst="line">
            <a:avLst/>
          </a:prstGeom>
          <a:noFill/>
          <a:ln w="9525" algn="ctr">
            <a:solidFill>
              <a:schemeClr val="bg2"/>
            </a:solidFill>
            <a:round/>
            <a:headEnd type="none" w="lg" len="lg"/>
            <a:tailEnd type="none" w="lg" len="lg"/>
          </a:ln>
        </p:spPr>
      </p:cxnSp>
      <p:sp>
        <p:nvSpPr>
          <p:cNvPr id="45077" name="TextBox 31"/>
          <p:cNvSpPr txBox="1">
            <a:spLocks noChangeArrowheads="1"/>
          </p:cNvSpPr>
          <p:nvPr/>
        </p:nvSpPr>
        <p:spPr bwMode="auto">
          <a:xfrm>
            <a:off x="2249488" y="5351463"/>
            <a:ext cx="2330450" cy="415925"/>
          </a:xfrm>
          <a:prstGeom prst="rect">
            <a:avLst/>
          </a:prstGeom>
          <a:noFill/>
          <a:ln w="9525">
            <a:noFill/>
            <a:miter lim="800000"/>
            <a:headEnd/>
            <a:tailEnd/>
          </a:ln>
        </p:spPr>
        <p:txBody>
          <a:bodyPr anchor="ctr">
            <a:spAutoFit/>
          </a:bodyPr>
          <a:lstStyle/>
          <a:p>
            <a:pPr algn="ctr">
              <a:lnSpc>
                <a:spcPct val="150000"/>
              </a:lnSpc>
              <a:spcBef>
                <a:spcPts val="600"/>
              </a:spcBef>
              <a:spcAft>
                <a:spcPts val="600"/>
              </a:spcAft>
              <a:defRPr/>
            </a:pPr>
            <a:r>
              <a:rPr lang="en-US" sz="1400">
                <a:latin typeface="+mn-lt"/>
              </a:rPr>
              <a:t>Germany, Portugal</a:t>
            </a:r>
          </a:p>
        </p:txBody>
      </p:sp>
      <p:sp>
        <p:nvSpPr>
          <p:cNvPr id="45078" name="TextBox 32"/>
          <p:cNvSpPr txBox="1">
            <a:spLocks noChangeArrowheads="1"/>
          </p:cNvSpPr>
          <p:nvPr/>
        </p:nvSpPr>
        <p:spPr bwMode="auto">
          <a:xfrm>
            <a:off x="4757738" y="5340350"/>
            <a:ext cx="2330450" cy="414338"/>
          </a:xfrm>
          <a:prstGeom prst="rect">
            <a:avLst/>
          </a:prstGeom>
          <a:noFill/>
          <a:ln w="9525">
            <a:noFill/>
            <a:miter lim="800000"/>
            <a:headEnd/>
            <a:tailEnd/>
          </a:ln>
        </p:spPr>
        <p:txBody>
          <a:bodyPr anchor="ctr">
            <a:spAutoFit/>
          </a:bodyPr>
          <a:lstStyle/>
          <a:p>
            <a:pPr algn="ctr">
              <a:lnSpc>
                <a:spcPct val="150000"/>
              </a:lnSpc>
              <a:spcBef>
                <a:spcPts val="600"/>
              </a:spcBef>
              <a:spcAft>
                <a:spcPts val="600"/>
              </a:spcAft>
              <a:defRPr/>
            </a:pPr>
            <a:r>
              <a:rPr lang="en-US" sz="1400">
                <a:latin typeface="+mn-lt"/>
              </a:rPr>
              <a:t>WTG, Rotor blades</a:t>
            </a:r>
          </a:p>
        </p:txBody>
      </p:sp>
      <p:sp>
        <p:nvSpPr>
          <p:cNvPr id="45079" name="TextBox 33"/>
          <p:cNvSpPr txBox="1">
            <a:spLocks noChangeArrowheads="1"/>
          </p:cNvSpPr>
          <p:nvPr/>
        </p:nvSpPr>
        <p:spPr bwMode="auto">
          <a:xfrm>
            <a:off x="7242175" y="5194300"/>
            <a:ext cx="1682750" cy="739775"/>
          </a:xfrm>
          <a:prstGeom prst="rect">
            <a:avLst/>
          </a:prstGeom>
          <a:noFill/>
          <a:ln w="9525">
            <a:noFill/>
            <a:miter lim="800000"/>
            <a:headEnd/>
            <a:tailEnd/>
          </a:ln>
        </p:spPr>
        <p:txBody>
          <a:bodyPr anchor="ctr">
            <a:spAutoFit/>
          </a:bodyPr>
          <a:lstStyle/>
          <a:p>
            <a:pPr algn="ctr">
              <a:lnSpc>
                <a:spcPct val="150000"/>
              </a:lnSpc>
              <a:spcBef>
                <a:spcPts val="600"/>
              </a:spcBef>
              <a:spcAft>
                <a:spcPts val="600"/>
              </a:spcAft>
              <a:defRPr/>
            </a:pPr>
            <a:r>
              <a:rPr lang="en-US" sz="1400">
                <a:latin typeface="+mn-lt"/>
              </a:rPr>
              <a:t>WTG Assembly : 1,600MW</a:t>
            </a:r>
          </a:p>
        </p:txBody>
      </p:sp>
      <p:pic>
        <p:nvPicPr>
          <p:cNvPr id="20504" name="Picture 9" descr="image001"/>
          <p:cNvPicPr>
            <a:picLocks noChangeAspect="1" noChangeArrowheads="1"/>
          </p:cNvPicPr>
          <p:nvPr/>
        </p:nvPicPr>
        <p:blipFill>
          <a:blip r:embed="rId7" cstate="print"/>
          <a:srcRect/>
          <a:stretch>
            <a:fillRect/>
          </a:stretch>
        </p:blipFill>
        <p:spPr bwMode="auto">
          <a:xfrm>
            <a:off x="381000" y="4246563"/>
            <a:ext cx="590550" cy="620712"/>
          </a:xfrm>
          <a:prstGeom prst="rect">
            <a:avLst/>
          </a:prstGeom>
          <a:noFill/>
          <a:ln w="9525">
            <a:noFill/>
            <a:miter lim="800000"/>
            <a:headEnd/>
            <a:tailEnd/>
          </a:ln>
        </p:spPr>
      </p:pic>
      <p:pic>
        <p:nvPicPr>
          <p:cNvPr id="20505" name="Picture 10" descr="image002"/>
          <p:cNvPicPr>
            <a:picLocks noChangeAspect="1" noChangeArrowheads="1"/>
          </p:cNvPicPr>
          <p:nvPr/>
        </p:nvPicPr>
        <p:blipFill>
          <a:blip r:embed="rId8" cstate="print"/>
          <a:srcRect/>
          <a:stretch>
            <a:fillRect/>
          </a:stretch>
        </p:blipFill>
        <p:spPr bwMode="auto">
          <a:xfrm>
            <a:off x="381000" y="5253038"/>
            <a:ext cx="579438" cy="652462"/>
          </a:xfrm>
          <a:prstGeom prst="rect">
            <a:avLst/>
          </a:prstGeom>
          <a:noFill/>
          <a:ln w="9525">
            <a:noFill/>
            <a:miter lim="800000"/>
            <a:headEnd/>
            <a:tailEnd/>
          </a:ln>
        </p:spPr>
      </p:pic>
      <p:pic>
        <p:nvPicPr>
          <p:cNvPr id="20506" name="Picture 11"/>
          <p:cNvPicPr>
            <a:picLocks noChangeAspect="1" noChangeArrowheads="1"/>
          </p:cNvPicPr>
          <p:nvPr/>
        </p:nvPicPr>
        <p:blipFill>
          <a:blip r:embed="rId9" cstate="print"/>
          <a:srcRect/>
          <a:stretch>
            <a:fillRect/>
          </a:stretch>
        </p:blipFill>
        <p:spPr bwMode="auto">
          <a:xfrm>
            <a:off x="1143000" y="5218113"/>
            <a:ext cx="1143000" cy="841375"/>
          </a:xfrm>
          <a:prstGeom prst="rect">
            <a:avLst/>
          </a:prstGeom>
          <a:noFill/>
          <a:ln w="9525">
            <a:noFill/>
            <a:miter lim="800000"/>
            <a:headEnd/>
            <a:tailEnd/>
          </a:ln>
        </p:spPr>
      </p:pic>
      <p:pic>
        <p:nvPicPr>
          <p:cNvPr id="20507" name="Picture 3" descr="C:\Documents and Settings\jkavaiya\Desktop\21ChinaFactory_image7.jpg"/>
          <p:cNvPicPr>
            <a:picLocks noChangeAspect="1" noChangeArrowheads="1"/>
          </p:cNvPicPr>
          <p:nvPr/>
        </p:nvPicPr>
        <p:blipFill>
          <a:blip r:embed="rId10" cstate="print"/>
          <a:srcRect/>
          <a:stretch>
            <a:fillRect/>
          </a:stretch>
        </p:blipFill>
        <p:spPr bwMode="auto">
          <a:xfrm>
            <a:off x="1143000" y="2960688"/>
            <a:ext cx="1143000" cy="912812"/>
          </a:xfrm>
          <a:prstGeom prst="rect">
            <a:avLst/>
          </a:prstGeom>
          <a:noFill/>
          <a:ln w="9525">
            <a:noFill/>
            <a:miter lim="800000"/>
            <a:headEnd/>
            <a:tailEnd/>
          </a:ln>
        </p:spPr>
      </p:pic>
      <p:sp>
        <p:nvSpPr>
          <p:cNvPr id="45084" name="Rounded Rectangle 37"/>
          <p:cNvSpPr>
            <a:spLocks noChangeArrowheads="1"/>
          </p:cNvSpPr>
          <p:nvPr/>
        </p:nvSpPr>
        <p:spPr bwMode="auto">
          <a:xfrm>
            <a:off x="2943225" y="6172200"/>
            <a:ext cx="3381375" cy="365125"/>
          </a:xfrm>
          <a:prstGeom prst="roundRect">
            <a:avLst>
              <a:gd name="adj" fmla="val 16667"/>
            </a:avLst>
          </a:prstGeom>
          <a:solidFill>
            <a:schemeClr val="accent1">
              <a:lumMod val="90000"/>
            </a:schemeClr>
          </a:solidFill>
          <a:ln w="9525" algn="ctr">
            <a:noFill/>
            <a:round/>
            <a:headEnd type="none" w="lg" len="lg"/>
            <a:tailEnd type="none" w="lg" len="lg"/>
          </a:ln>
        </p:spPr>
        <p:txBody>
          <a:bodyPr wrap="none" tIns="91440" bIns="91440" anchor="ctr"/>
          <a:lstStyle/>
          <a:p>
            <a:pPr algn="ctr">
              <a:defRPr/>
            </a:pPr>
            <a:r>
              <a:rPr lang="en-US" b="1" dirty="0">
                <a:latin typeface="+mn-lt"/>
              </a:rPr>
              <a:t>Total      5900 MW</a:t>
            </a:r>
          </a:p>
        </p:txBody>
      </p:sp>
      <p:cxnSp>
        <p:nvCxnSpPr>
          <p:cNvPr id="20509" name="Straight Connector 39"/>
          <p:cNvCxnSpPr>
            <a:cxnSpLocks noChangeShapeType="1"/>
          </p:cNvCxnSpPr>
          <p:nvPr/>
        </p:nvCxnSpPr>
        <p:spPr bwMode="auto">
          <a:xfrm>
            <a:off x="-6350" y="6107113"/>
            <a:ext cx="9144000" cy="1587"/>
          </a:xfrm>
          <a:prstGeom prst="line">
            <a:avLst/>
          </a:prstGeom>
          <a:noFill/>
          <a:ln w="9525" algn="ctr">
            <a:solidFill>
              <a:schemeClr val="bg2"/>
            </a:solidFill>
            <a:round/>
            <a:headEnd type="none" w="lg" len="lg"/>
            <a:tailEnd type="none" w="lg" len="lg"/>
          </a:ln>
        </p:spPr>
      </p:cxnSp>
      <p:sp>
        <p:nvSpPr>
          <p:cNvPr id="45087" name="TextBox 40"/>
          <p:cNvSpPr txBox="1">
            <a:spLocks noChangeArrowheads="1"/>
          </p:cNvSpPr>
          <p:nvPr/>
        </p:nvSpPr>
        <p:spPr bwMode="auto">
          <a:xfrm>
            <a:off x="328613" y="6230938"/>
            <a:ext cx="2693987" cy="246062"/>
          </a:xfrm>
          <a:prstGeom prst="rect">
            <a:avLst/>
          </a:prstGeom>
          <a:noFill/>
          <a:ln w="9525">
            <a:noFill/>
            <a:miter lim="800000"/>
            <a:headEnd/>
            <a:tailEnd/>
          </a:ln>
        </p:spPr>
        <p:txBody>
          <a:bodyPr>
            <a:spAutoFit/>
          </a:bodyPr>
          <a:lstStyle/>
          <a:p>
            <a:pPr>
              <a:defRPr/>
            </a:pPr>
            <a:r>
              <a:rPr lang="en-US" sz="1000" dirty="0">
                <a:latin typeface="+mn-lt"/>
              </a:rPr>
              <a:t>Gearbox* - through Hansen</a:t>
            </a:r>
          </a:p>
        </p:txBody>
      </p:sp>
      <p:sp>
        <p:nvSpPr>
          <p:cNvPr id="35" name="Title 34"/>
          <p:cNvSpPr>
            <a:spLocks noGrp="1"/>
          </p:cNvSpPr>
          <p:nvPr>
            <p:ph type="title"/>
          </p:nvPr>
        </p:nvSpPr>
        <p:spPr/>
        <p:txBody>
          <a:bodyPr/>
          <a:lstStyle/>
          <a:p>
            <a:r>
              <a:rPr lang="en-US" dirty="0" smtClean="0"/>
              <a:t>Group’s global manufacturing facilities</a:t>
            </a:r>
            <a:endParaRPr lang="en-US" dirty="0"/>
          </a:p>
        </p:txBody>
      </p:sp>
      <p:sp>
        <p:nvSpPr>
          <p:cNvPr id="33" name="Slide Number Placeholder 32"/>
          <p:cNvSpPr>
            <a:spLocks noGrp="1"/>
          </p:cNvSpPr>
          <p:nvPr>
            <p:ph type="sldNum" sz="quarter" idx="10"/>
          </p:nvPr>
        </p:nvSpPr>
        <p:spPr/>
        <p:txBody>
          <a:bodyPr/>
          <a:lstStyle/>
          <a:p>
            <a:pPr>
              <a:defRPr/>
            </a:pPr>
            <a:fld id="{D935B4CC-8E26-4D87-833E-54009516D69C}" type="slidenum">
              <a:rPr lang="en-US" smtClean="0"/>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Freeform 2073"/>
          <p:cNvSpPr>
            <a:spLocks/>
          </p:cNvSpPr>
          <p:nvPr/>
        </p:nvSpPr>
        <p:spPr bwMode="auto">
          <a:xfrm>
            <a:off x="5141913" y="4843463"/>
            <a:ext cx="6350" cy="15875"/>
          </a:xfrm>
          <a:custGeom>
            <a:avLst/>
            <a:gdLst>
              <a:gd name="T0" fmla="*/ 0 w 8"/>
              <a:gd name="T1" fmla="*/ 0 h 21"/>
              <a:gd name="T2" fmla="*/ 2147483647 w 8"/>
              <a:gd name="T3" fmla="*/ 0 h 21"/>
              <a:gd name="T4" fmla="*/ 0 w 8"/>
              <a:gd name="T5" fmla="*/ 0 h 21"/>
              <a:gd name="T6" fmla="*/ 0 w 8"/>
              <a:gd name="T7" fmla="*/ 0 h 21"/>
              <a:gd name="T8" fmla="*/ 0 60000 65536"/>
              <a:gd name="T9" fmla="*/ 0 60000 65536"/>
              <a:gd name="T10" fmla="*/ 0 60000 65536"/>
              <a:gd name="T11" fmla="*/ 0 60000 65536"/>
              <a:gd name="T12" fmla="*/ 0 w 8"/>
              <a:gd name="T13" fmla="*/ 0 h 21"/>
              <a:gd name="T14" fmla="*/ 8 w 8"/>
              <a:gd name="T15" fmla="*/ 21 h 21"/>
            </a:gdLst>
            <a:ahLst/>
            <a:cxnLst>
              <a:cxn ang="T8">
                <a:pos x="T0" y="T1"/>
              </a:cxn>
              <a:cxn ang="T9">
                <a:pos x="T2" y="T3"/>
              </a:cxn>
              <a:cxn ang="T10">
                <a:pos x="T4" y="T5"/>
              </a:cxn>
              <a:cxn ang="T11">
                <a:pos x="T6" y="T7"/>
              </a:cxn>
            </a:cxnLst>
            <a:rect l="T12" t="T13" r="T14" b="T15"/>
            <a:pathLst>
              <a:path w="8" h="21">
                <a:moveTo>
                  <a:pt x="0" y="0"/>
                </a:moveTo>
                <a:lnTo>
                  <a:pt x="8" y="21"/>
                </a:lnTo>
                <a:lnTo>
                  <a:pt x="0" y="16"/>
                </a:lnTo>
                <a:lnTo>
                  <a:pt x="0" y="0"/>
                </a:lnTo>
                <a:close/>
              </a:path>
            </a:pathLst>
          </a:custGeom>
          <a:solidFill>
            <a:srgbClr val="CDCDCD"/>
          </a:solidFill>
          <a:ln w="6350">
            <a:solidFill>
              <a:schemeClr val="bg1"/>
            </a:solidFill>
            <a:round/>
            <a:headEnd/>
            <a:tailEnd/>
          </a:ln>
        </p:spPr>
        <p:txBody>
          <a:bodyPr/>
          <a:lstStyle/>
          <a:p>
            <a:endParaRPr lang="en-US"/>
          </a:p>
        </p:txBody>
      </p:sp>
      <p:sp>
        <p:nvSpPr>
          <p:cNvPr id="1040" name="Freeform 2074"/>
          <p:cNvSpPr>
            <a:spLocks/>
          </p:cNvSpPr>
          <p:nvPr/>
        </p:nvSpPr>
        <p:spPr bwMode="auto">
          <a:xfrm>
            <a:off x="5141913" y="4843463"/>
            <a:ext cx="6350" cy="15875"/>
          </a:xfrm>
          <a:custGeom>
            <a:avLst/>
            <a:gdLst>
              <a:gd name="T0" fmla="*/ 0 w 8"/>
              <a:gd name="T1" fmla="*/ 0 h 21"/>
              <a:gd name="T2" fmla="*/ 2147483647 w 8"/>
              <a:gd name="T3" fmla="*/ 0 h 21"/>
              <a:gd name="T4" fmla="*/ 0 w 8"/>
              <a:gd name="T5" fmla="*/ 0 h 21"/>
              <a:gd name="T6" fmla="*/ 0 w 8"/>
              <a:gd name="T7" fmla="*/ 0 h 21"/>
              <a:gd name="T8" fmla="*/ 0 60000 65536"/>
              <a:gd name="T9" fmla="*/ 0 60000 65536"/>
              <a:gd name="T10" fmla="*/ 0 60000 65536"/>
              <a:gd name="T11" fmla="*/ 0 60000 65536"/>
              <a:gd name="T12" fmla="*/ 0 w 8"/>
              <a:gd name="T13" fmla="*/ 0 h 21"/>
              <a:gd name="T14" fmla="*/ 8 w 8"/>
              <a:gd name="T15" fmla="*/ 21 h 21"/>
            </a:gdLst>
            <a:ahLst/>
            <a:cxnLst>
              <a:cxn ang="T8">
                <a:pos x="T0" y="T1"/>
              </a:cxn>
              <a:cxn ang="T9">
                <a:pos x="T2" y="T3"/>
              </a:cxn>
              <a:cxn ang="T10">
                <a:pos x="T4" y="T5"/>
              </a:cxn>
              <a:cxn ang="T11">
                <a:pos x="T6" y="T7"/>
              </a:cxn>
            </a:cxnLst>
            <a:rect l="T12" t="T13" r="T14" b="T15"/>
            <a:pathLst>
              <a:path w="8" h="21">
                <a:moveTo>
                  <a:pt x="0" y="0"/>
                </a:moveTo>
                <a:lnTo>
                  <a:pt x="8" y="21"/>
                </a:lnTo>
                <a:lnTo>
                  <a:pt x="0" y="16"/>
                </a:lnTo>
                <a:lnTo>
                  <a:pt x="0" y="0"/>
                </a:lnTo>
                <a:close/>
              </a:path>
            </a:pathLst>
          </a:custGeom>
          <a:solidFill>
            <a:srgbClr val="CDCDCD"/>
          </a:solidFill>
          <a:ln w="6350">
            <a:solidFill>
              <a:schemeClr val="bg1"/>
            </a:solidFill>
            <a:round/>
            <a:headEnd/>
            <a:tailEnd/>
          </a:ln>
        </p:spPr>
        <p:txBody>
          <a:bodyPr/>
          <a:lstStyle/>
          <a:p>
            <a:endParaRPr lang="en-US"/>
          </a:p>
        </p:txBody>
      </p:sp>
      <p:sp>
        <p:nvSpPr>
          <p:cNvPr id="1041" name="Freeform 2075"/>
          <p:cNvSpPr>
            <a:spLocks/>
          </p:cNvSpPr>
          <p:nvPr/>
        </p:nvSpPr>
        <p:spPr bwMode="auto">
          <a:xfrm>
            <a:off x="4833938" y="5108575"/>
            <a:ext cx="3175" cy="4763"/>
          </a:xfrm>
          <a:custGeom>
            <a:avLst/>
            <a:gdLst>
              <a:gd name="T0" fmla="*/ 0 w 7"/>
              <a:gd name="T1" fmla="*/ 0 h 10"/>
              <a:gd name="T2" fmla="*/ 0 w 7"/>
              <a:gd name="T3" fmla="*/ 0 h 10"/>
              <a:gd name="T4" fmla="*/ 0 w 7"/>
              <a:gd name="T5" fmla="*/ 0 h 10"/>
              <a:gd name="T6" fmla="*/ 0 w 7"/>
              <a:gd name="T7" fmla="*/ 0 h 10"/>
              <a:gd name="T8" fmla="*/ 0 60000 65536"/>
              <a:gd name="T9" fmla="*/ 0 60000 65536"/>
              <a:gd name="T10" fmla="*/ 0 60000 65536"/>
              <a:gd name="T11" fmla="*/ 0 60000 65536"/>
              <a:gd name="T12" fmla="*/ 0 w 7"/>
              <a:gd name="T13" fmla="*/ 0 h 10"/>
              <a:gd name="T14" fmla="*/ 7 w 7"/>
              <a:gd name="T15" fmla="*/ 10 h 10"/>
            </a:gdLst>
            <a:ahLst/>
            <a:cxnLst>
              <a:cxn ang="T8">
                <a:pos x="T0" y="T1"/>
              </a:cxn>
              <a:cxn ang="T9">
                <a:pos x="T2" y="T3"/>
              </a:cxn>
              <a:cxn ang="T10">
                <a:pos x="T4" y="T5"/>
              </a:cxn>
              <a:cxn ang="T11">
                <a:pos x="T6" y="T7"/>
              </a:cxn>
            </a:cxnLst>
            <a:rect l="T12" t="T13" r="T14" b="T15"/>
            <a:pathLst>
              <a:path w="7" h="10">
                <a:moveTo>
                  <a:pt x="7" y="0"/>
                </a:moveTo>
                <a:lnTo>
                  <a:pt x="7" y="10"/>
                </a:lnTo>
                <a:lnTo>
                  <a:pt x="0" y="3"/>
                </a:lnTo>
                <a:lnTo>
                  <a:pt x="7" y="0"/>
                </a:lnTo>
                <a:close/>
              </a:path>
            </a:pathLst>
          </a:custGeom>
          <a:solidFill>
            <a:srgbClr val="CDCDCD"/>
          </a:solidFill>
          <a:ln w="6350">
            <a:solidFill>
              <a:schemeClr val="bg1"/>
            </a:solidFill>
            <a:round/>
            <a:headEnd/>
            <a:tailEnd/>
          </a:ln>
        </p:spPr>
        <p:txBody>
          <a:bodyPr/>
          <a:lstStyle/>
          <a:p>
            <a:endParaRPr lang="en-US"/>
          </a:p>
        </p:txBody>
      </p:sp>
      <p:sp>
        <p:nvSpPr>
          <p:cNvPr id="1042" name="Freeform 2081"/>
          <p:cNvSpPr>
            <a:spLocks/>
          </p:cNvSpPr>
          <p:nvPr/>
        </p:nvSpPr>
        <p:spPr bwMode="auto">
          <a:xfrm>
            <a:off x="2338388" y="4524375"/>
            <a:ext cx="4762" cy="7938"/>
          </a:xfrm>
          <a:custGeom>
            <a:avLst/>
            <a:gdLst>
              <a:gd name="T0" fmla="*/ 0 w 7"/>
              <a:gd name="T1" fmla="*/ 0 h 11"/>
              <a:gd name="T2" fmla="*/ 0 w 7"/>
              <a:gd name="T3" fmla="*/ 0 h 11"/>
              <a:gd name="T4" fmla="*/ 0 w 7"/>
              <a:gd name="T5" fmla="*/ 0 h 11"/>
              <a:gd name="T6" fmla="*/ 0 w 7"/>
              <a:gd name="T7" fmla="*/ 0 h 11"/>
              <a:gd name="T8" fmla="*/ 0 60000 65536"/>
              <a:gd name="T9" fmla="*/ 0 60000 65536"/>
              <a:gd name="T10" fmla="*/ 0 60000 65536"/>
              <a:gd name="T11" fmla="*/ 0 60000 65536"/>
              <a:gd name="T12" fmla="*/ 0 w 7"/>
              <a:gd name="T13" fmla="*/ 0 h 11"/>
              <a:gd name="T14" fmla="*/ 7 w 7"/>
              <a:gd name="T15" fmla="*/ 11 h 11"/>
            </a:gdLst>
            <a:ahLst/>
            <a:cxnLst>
              <a:cxn ang="T8">
                <a:pos x="T0" y="T1"/>
              </a:cxn>
              <a:cxn ang="T9">
                <a:pos x="T2" y="T3"/>
              </a:cxn>
              <a:cxn ang="T10">
                <a:pos x="T4" y="T5"/>
              </a:cxn>
              <a:cxn ang="T11">
                <a:pos x="T6" y="T7"/>
              </a:cxn>
            </a:cxnLst>
            <a:rect l="T12" t="T13" r="T14" b="T15"/>
            <a:pathLst>
              <a:path w="7" h="11">
                <a:moveTo>
                  <a:pt x="5" y="0"/>
                </a:moveTo>
                <a:lnTo>
                  <a:pt x="0" y="8"/>
                </a:lnTo>
                <a:lnTo>
                  <a:pt x="7" y="11"/>
                </a:lnTo>
                <a:lnTo>
                  <a:pt x="5" y="0"/>
                </a:lnTo>
                <a:close/>
              </a:path>
            </a:pathLst>
          </a:custGeom>
          <a:solidFill>
            <a:srgbClr val="CDCDCD"/>
          </a:solidFill>
          <a:ln w="6350">
            <a:solidFill>
              <a:schemeClr val="bg1"/>
            </a:solidFill>
            <a:round/>
            <a:headEnd/>
            <a:tailEnd/>
          </a:ln>
        </p:spPr>
        <p:txBody>
          <a:bodyPr/>
          <a:lstStyle/>
          <a:p>
            <a:endParaRPr lang="en-US"/>
          </a:p>
        </p:txBody>
      </p:sp>
      <p:sp>
        <p:nvSpPr>
          <p:cNvPr id="1043" name="Freeform 2082"/>
          <p:cNvSpPr>
            <a:spLocks/>
          </p:cNvSpPr>
          <p:nvPr/>
        </p:nvSpPr>
        <p:spPr bwMode="auto">
          <a:xfrm>
            <a:off x="2338388" y="4524375"/>
            <a:ext cx="4762" cy="7938"/>
          </a:xfrm>
          <a:custGeom>
            <a:avLst/>
            <a:gdLst>
              <a:gd name="T0" fmla="*/ 0 w 7"/>
              <a:gd name="T1" fmla="*/ 0 h 11"/>
              <a:gd name="T2" fmla="*/ 0 w 7"/>
              <a:gd name="T3" fmla="*/ 0 h 11"/>
              <a:gd name="T4" fmla="*/ 0 w 7"/>
              <a:gd name="T5" fmla="*/ 0 h 11"/>
              <a:gd name="T6" fmla="*/ 0 w 7"/>
              <a:gd name="T7" fmla="*/ 0 h 11"/>
              <a:gd name="T8" fmla="*/ 0 60000 65536"/>
              <a:gd name="T9" fmla="*/ 0 60000 65536"/>
              <a:gd name="T10" fmla="*/ 0 60000 65536"/>
              <a:gd name="T11" fmla="*/ 0 60000 65536"/>
              <a:gd name="T12" fmla="*/ 0 w 7"/>
              <a:gd name="T13" fmla="*/ 0 h 11"/>
              <a:gd name="T14" fmla="*/ 7 w 7"/>
              <a:gd name="T15" fmla="*/ 11 h 11"/>
            </a:gdLst>
            <a:ahLst/>
            <a:cxnLst>
              <a:cxn ang="T8">
                <a:pos x="T0" y="T1"/>
              </a:cxn>
              <a:cxn ang="T9">
                <a:pos x="T2" y="T3"/>
              </a:cxn>
              <a:cxn ang="T10">
                <a:pos x="T4" y="T5"/>
              </a:cxn>
              <a:cxn ang="T11">
                <a:pos x="T6" y="T7"/>
              </a:cxn>
            </a:cxnLst>
            <a:rect l="T12" t="T13" r="T14" b="T15"/>
            <a:pathLst>
              <a:path w="7" h="11">
                <a:moveTo>
                  <a:pt x="5" y="0"/>
                </a:moveTo>
                <a:lnTo>
                  <a:pt x="0" y="8"/>
                </a:lnTo>
                <a:lnTo>
                  <a:pt x="7" y="11"/>
                </a:lnTo>
                <a:lnTo>
                  <a:pt x="5" y="0"/>
                </a:lnTo>
                <a:close/>
              </a:path>
            </a:pathLst>
          </a:custGeom>
          <a:solidFill>
            <a:srgbClr val="CDCDCD"/>
          </a:solidFill>
          <a:ln w="6350">
            <a:solidFill>
              <a:schemeClr val="bg1"/>
            </a:solidFill>
            <a:round/>
            <a:headEnd/>
            <a:tailEnd/>
          </a:ln>
        </p:spPr>
        <p:txBody>
          <a:bodyPr/>
          <a:lstStyle/>
          <a:p>
            <a:endParaRPr lang="en-US"/>
          </a:p>
        </p:txBody>
      </p:sp>
      <p:sp>
        <p:nvSpPr>
          <p:cNvPr id="1044" name="Freeform 2085"/>
          <p:cNvSpPr>
            <a:spLocks/>
          </p:cNvSpPr>
          <p:nvPr/>
        </p:nvSpPr>
        <p:spPr bwMode="auto">
          <a:xfrm>
            <a:off x="6175375" y="2489200"/>
            <a:ext cx="14288" cy="12700"/>
          </a:xfrm>
          <a:custGeom>
            <a:avLst/>
            <a:gdLst>
              <a:gd name="T0" fmla="*/ 0 w 21"/>
              <a:gd name="T1" fmla="*/ 0 h 18"/>
              <a:gd name="T2" fmla="*/ 0 w 21"/>
              <a:gd name="T3" fmla="*/ 0 h 18"/>
              <a:gd name="T4" fmla="*/ 0 w 21"/>
              <a:gd name="T5" fmla="*/ 0 h 18"/>
              <a:gd name="T6" fmla="*/ 0 w 21"/>
              <a:gd name="T7" fmla="*/ 0 h 18"/>
              <a:gd name="T8" fmla="*/ 0 60000 65536"/>
              <a:gd name="T9" fmla="*/ 0 60000 65536"/>
              <a:gd name="T10" fmla="*/ 0 60000 65536"/>
              <a:gd name="T11" fmla="*/ 0 60000 65536"/>
              <a:gd name="T12" fmla="*/ 0 w 21"/>
              <a:gd name="T13" fmla="*/ 0 h 18"/>
              <a:gd name="T14" fmla="*/ 21 w 21"/>
              <a:gd name="T15" fmla="*/ 18 h 18"/>
            </a:gdLst>
            <a:ahLst/>
            <a:cxnLst>
              <a:cxn ang="T8">
                <a:pos x="T0" y="T1"/>
              </a:cxn>
              <a:cxn ang="T9">
                <a:pos x="T2" y="T3"/>
              </a:cxn>
              <a:cxn ang="T10">
                <a:pos x="T4" y="T5"/>
              </a:cxn>
              <a:cxn ang="T11">
                <a:pos x="T6" y="T7"/>
              </a:cxn>
            </a:cxnLst>
            <a:rect l="T12" t="T13" r="T14" b="T15"/>
            <a:pathLst>
              <a:path w="21" h="18">
                <a:moveTo>
                  <a:pt x="0" y="0"/>
                </a:moveTo>
                <a:lnTo>
                  <a:pt x="21" y="0"/>
                </a:lnTo>
                <a:lnTo>
                  <a:pt x="14" y="18"/>
                </a:lnTo>
                <a:lnTo>
                  <a:pt x="0" y="0"/>
                </a:lnTo>
                <a:close/>
              </a:path>
            </a:pathLst>
          </a:custGeom>
          <a:solidFill>
            <a:srgbClr val="CDCDCD"/>
          </a:solidFill>
          <a:ln w="6350">
            <a:solidFill>
              <a:schemeClr val="bg1"/>
            </a:solidFill>
            <a:round/>
            <a:headEnd/>
            <a:tailEnd/>
          </a:ln>
        </p:spPr>
        <p:txBody>
          <a:bodyPr/>
          <a:lstStyle/>
          <a:p>
            <a:endParaRPr lang="en-US"/>
          </a:p>
        </p:txBody>
      </p:sp>
      <p:sp>
        <p:nvSpPr>
          <p:cNvPr id="1045" name="Freeform 2086"/>
          <p:cNvSpPr>
            <a:spLocks/>
          </p:cNvSpPr>
          <p:nvPr/>
        </p:nvSpPr>
        <p:spPr bwMode="auto">
          <a:xfrm>
            <a:off x="6175375" y="2489200"/>
            <a:ext cx="14288" cy="12700"/>
          </a:xfrm>
          <a:custGeom>
            <a:avLst/>
            <a:gdLst>
              <a:gd name="T0" fmla="*/ 0 w 21"/>
              <a:gd name="T1" fmla="*/ 0 h 18"/>
              <a:gd name="T2" fmla="*/ 0 w 21"/>
              <a:gd name="T3" fmla="*/ 0 h 18"/>
              <a:gd name="T4" fmla="*/ 0 w 21"/>
              <a:gd name="T5" fmla="*/ 0 h 18"/>
              <a:gd name="T6" fmla="*/ 0 w 21"/>
              <a:gd name="T7" fmla="*/ 0 h 18"/>
              <a:gd name="T8" fmla="*/ 0 60000 65536"/>
              <a:gd name="T9" fmla="*/ 0 60000 65536"/>
              <a:gd name="T10" fmla="*/ 0 60000 65536"/>
              <a:gd name="T11" fmla="*/ 0 60000 65536"/>
              <a:gd name="T12" fmla="*/ 0 w 21"/>
              <a:gd name="T13" fmla="*/ 0 h 18"/>
              <a:gd name="T14" fmla="*/ 21 w 21"/>
              <a:gd name="T15" fmla="*/ 18 h 18"/>
            </a:gdLst>
            <a:ahLst/>
            <a:cxnLst>
              <a:cxn ang="T8">
                <a:pos x="T0" y="T1"/>
              </a:cxn>
              <a:cxn ang="T9">
                <a:pos x="T2" y="T3"/>
              </a:cxn>
              <a:cxn ang="T10">
                <a:pos x="T4" y="T5"/>
              </a:cxn>
              <a:cxn ang="T11">
                <a:pos x="T6" y="T7"/>
              </a:cxn>
            </a:cxnLst>
            <a:rect l="T12" t="T13" r="T14" b="T15"/>
            <a:pathLst>
              <a:path w="21" h="18">
                <a:moveTo>
                  <a:pt x="0" y="0"/>
                </a:moveTo>
                <a:lnTo>
                  <a:pt x="21" y="0"/>
                </a:lnTo>
                <a:lnTo>
                  <a:pt x="14" y="18"/>
                </a:lnTo>
                <a:lnTo>
                  <a:pt x="0" y="0"/>
                </a:lnTo>
              </a:path>
            </a:pathLst>
          </a:custGeom>
          <a:solidFill>
            <a:srgbClr val="CDCDCD"/>
          </a:solidFill>
          <a:ln w="6350">
            <a:solidFill>
              <a:schemeClr val="bg1"/>
            </a:solidFill>
            <a:round/>
            <a:headEnd/>
            <a:tailEnd/>
          </a:ln>
        </p:spPr>
        <p:txBody>
          <a:bodyPr/>
          <a:lstStyle/>
          <a:p>
            <a:endParaRPr lang="en-US"/>
          </a:p>
        </p:txBody>
      </p:sp>
      <p:sp>
        <p:nvSpPr>
          <p:cNvPr id="1046" name="Freeform 2087"/>
          <p:cNvSpPr>
            <a:spLocks/>
          </p:cNvSpPr>
          <p:nvPr/>
        </p:nvSpPr>
        <p:spPr bwMode="auto">
          <a:xfrm>
            <a:off x="8110538" y="3409950"/>
            <a:ext cx="15875" cy="25400"/>
          </a:xfrm>
          <a:custGeom>
            <a:avLst/>
            <a:gdLst>
              <a:gd name="T0" fmla="*/ 0 w 24"/>
              <a:gd name="T1" fmla="*/ 0 h 35"/>
              <a:gd name="T2" fmla="*/ 0 w 24"/>
              <a:gd name="T3" fmla="*/ 0 h 35"/>
              <a:gd name="T4" fmla="*/ 0 w 24"/>
              <a:gd name="T5" fmla="*/ 0 h 35"/>
              <a:gd name="T6" fmla="*/ 0 w 24"/>
              <a:gd name="T7" fmla="*/ 0 h 35"/>
              <a:gd name="T8" fmla="*/ 0 w 24"/>
              <a:gd name="T9" fmla="*/ 0 h 35"/>
              <a:gd name="T10" fmla="*/ 0 w 24"/>
              <a:gd name="T11" fmla="*/ 0 h 35"/>
              <a:gd name="T12" fmla="*/ 0 60000 65536"/>
              <a:gd name="T13" fmla="*/ 0 60000 65536"/>
              <a:gd name="T14" fmla="*/ 0 60000 65536"/>
              <a:gd name="T15" fmla="*/ 0 60000 65536"/>
              <a:gd name="T16" fmla="*/ 0 60000 65536"/>
              <a:gd name="T17" fmla="*/ 0 60000 65536"/>
              <a:gd name="T18" fmla="*/ 0 w 24"/>
              <a:gd name="T19" fmla="*/ 0 h 35"/>
              <a:gd name="T20" fmla="*/ 24 w 24"/>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24" h="35">
                <a:moveTo>
                  <a:pt x="6" y="0"/>
                </a:moveTo>
                <a:lnTo>
                  <a:pt x="11" y="2"/>
                </a:lnTo>
                <a:lnTo>
                  <a:pt x="24" y="35"/>
                </a:lnTo>
                <a:lnTo>
                  <a:pt x="11" y="26"/>
                </a:lnTo>
                <a:lnTo>
                  <a:pt x="0" y="4"/>
                </a:lnTo>
                <a:lnTo>
                  <a:pt x="6" y="0"/>
                </a:lnTo>
                <a:close/>
              </a:path>
            </a:pathLst>
          </a:custGeom>
          <a:solidFill>
            <a:srgbClr val="CDCDCD"/>
          </a:solidFill>
          <a:ln w="6350">
            <a:solidFill>
              <a:schemeClr val="bg1"/>
            </a:solidFill>
            <a:round/>
            <a:headEnd/>
            <a:tailEnd/>
          </a:ln>
        </p:spPr>
        <p:txBody>
          <a:bodyPr/>
          <a:lstStyle/>
          <a:p>
            <a:endParaRPr lang="en-US"/>
          </a:p>
        </p:txBody>
      </p:sp>
      <p:sp>
        <p:nvSpPr>
          <p:cNvPr id="1047" name="Freeform 2088"/>
          <p:cNvSpPr>
            <a:spLocks/>
          </p:cNvSpPr>
          <p:nvPr/>
        </p:nvSpPr>
        <p:spPr bwMode="auto">
          <a:xfrm>
            <a:off x="8110538" y="3409950"/>
            <a:ext cx="15875" cy="25400"/>
          </a:xfrm>
          <a:custGeom>
            <a:avLst/>
            <a:gdLst>
              <a:gd name="T0" fmla="*/ 0 w 24"/>
              <a:gd name="T1" fmla="*/ 0 h 35"/>
              <a:gd name="T2" fmla="*/ 0 w 24"/>
              <a:gd name="T3" fmla="*/ 0 h 35"/>
              <a:gd name="T4" fmla="*/ 0 w 24"/>
              <a:gd name="T5" fmla="*/ 0 h 35"/>
              <a:gd name="T6" fmla="*/ 0 w 24"/>
              <a:gd name="T7" fmla="*/ 0 h 35"/>
              <a:gd name="T8" fmla="*/ 0 w 24"/>
              <a:gd name="T9" fmla="*/ 0 h 35"/>
              <a:gd name="T10" fmla="*/ 0 w 24"/>
              <a:gd name="T11" fmla="*/ 0 h 35"/>
              <a:gd name="T12" fmla="*/ 0 60000 65536"/>
              <a:gd name="T13" fmla="*/ 0 60000 65536"/>
              <a:gd name="T14" fmla="*/ 0 60000 65536"/>
              <a:gd name="T15" fmla="*/ 0 60000 65536"/>
              <a:gd name="T16" fmla="*/ 0 60000 65536"/>
              <a:gd name="T17" fmla="*/ 0 60000 65536"/>
              <a:gd name="T18" fmla="*/ 0 w 24"/>
              <a:gd name="T19" fmla="*/ 0 h 35"/>
              <a:gd name="T20" fmla="*/ 24 w 24"/>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24" h="35">
                <a:moveTo>
                  <a:pt x="6" y="0"/>
                </a:moveTo>
                <a:lnTo>
                  <a:pt x="11" y="2"/>
                </a:lnTo>
                <a:lnTo>
                  <a:pt x="24" y="35"/>
                </a:lnTo>
                <a:lnTo>
                  <a:pt x="11" y="26"/>
                </a:lnTo>
                <a:lnTo>
                  <a:pt x="0" y="4"/>
                </a:lnTo>
                <a:lnTo>
                  <a:pt x="6" y="0"/>
                </a:lnTo>
              </a:path>
            </a:pathLst>
          </a:custGeom>
          <a:solidFill>
            <a:srgbClr val="CDCDCD"/>
          </a:solidFill>
          <a:ln w="6350">
            <a:solidFill>
              <a:schemeClr val="bg1"/>
            </a:solidFill>
            <a:round/>
            <a:headEnd/>
            <a:tailEnd/>
          </a:ln>
        </p:spPr>
        <p:txBody>
          <a:bodyPr/>
          <a:lstStyle/>
          <a:p>
            <a:endParaRPr lang="en-US"/>
          </a:p>
        </p:txBody>
      </p:sp>
      <p:sp>
        <p:nvSpPr>
          <p:cNvPr id="1048" name="Freeform 2089"/>
          <p:cNvSpPr>
            <a:spLocks/>
          </p:cNvSpPr>
          <p:nvPr/>
        </p:nvSpPr>
        <p:spPr bwMode="auto">
          <a:xfrm>
            <a:off x="7715250" y="3746500"/>
            <a:ext cx="39688" cy="33338"/>
          </a:xfrm>
          <a:custGeom>
            <a:avLst/>
            <a:gdLst>
              <a:gd name="T0" fmla="*/ 0 w 61"/>
              <a:gd name="T1" fmla="*/ 0 h 47"/>
              <a:gd name="T2" fmla="*/ 0 w 61"/>
              <a:gd name="T3" fmla="*/ 0 h 47"/>
              <a:gd name="T4" fmla="*/ 0 w 61"/>
              <a:gd name="T5" fmla="*/ 0 h 47"/>
              <a:gd name="T6" fmla="*/ 0 w 61"/>
              <a:gd name="T7" fmla="*/ 0 h 47"/>
              <a:gd name="T8" fmla="*/ 0 w 61"/>
              <a:gd name="T9" fmla="*/ 0 h 47"/>
              <a:gd name="T10" fmla="*/ 0 w 61"/>
              <a:gd name="T11" fmla="*/ 0 h 47"/>
              <a:gd name="T12" fmla="*/ 0 60000 65536"/>
              <a:gd name="T13" fmla="*/ 0 60000 65536"/>
              <a:gd name="T14" fmla="*/ 0 60000 65536"/>
              <a:gd name="T15" fmla="*/ 0 60000 65536"/>
              <a:gd name="T16" fmla="*/ 0 60000 65536"/>
              <a:gd name="T17" fmla="*/ 0 60000 65536"/>
              <a:gd name="T18" fmla="*/ 0 w 61"/>
              <a:gd name="T19" fmla="*/ 0 h 47"/>
              <a:gd name="T20" fmla="*/ 61 w 61"/>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61" h="47">
                <a:moveTo>
                  <a:pt x="61" y="7"/>
                </a:moveTo>
                <a:lnTo>
                  <a:pt x="0" y="47"/>
                </a:lnTo>
                <a:lnTo>
                  <a:pt x="30" y="10"/>
                </a:lnTo>
                <a:lnTo>
                  <a:pt x="41" y="12"/>
                </a:lnTo>
                <a:lnTo>
                  <a:pt x="57" y="0"/>
                </a:lnTo>
                <a:lnTo>
                  <a:pt x="61" y="7"/>
                </a:lnTo>
                <a:close/>
              </a:path>
            </a:pathLst>
          </a:custGeom>
          <a:solidFill>
            <a:srgbClr val="CDCDCD"/>
          </a:solidFill>
          <a:ln w="6350">
            <a:solidFill>
              <a:schemeClr val="bg1"/>
            </a:solidFill>
            <a:round/>
            <a:headEnd/>
            <a:tailEnd/>
          </a:ln>
        </p:spPr>
        <p:txBody>
          <a:bodyPr/>
          <a:lstStyle/>
          <a:p>
            <a:endParaRPr lang="en-US"/>
          </a:p>
        </p:txBody>
      </p:sp>
      <p:sp>
        <p:nvSpPr>
          <p:cNvPr id="1049" name="Freeform 2090"/>
          <p:cNvSpPr>
            <a:spLocks/>
          </p:cNvSpPr>
          <p:nvPr/>
        </p:nvSpPr>
        <p:spPr bwMode="auto">
          <a:xfrm>
            <a:off x="7715250" y="3746500"/>
            <a:ext cx="39688" cy="33338"/>
          </a:xfrm>
          <a:custGeom>
            <a:avLst/>
            <a:gdLst>
              <a:gd name="T0" fmla="*/ 0 w 61"/>
              <a:gd name="T1" fmla="*/ 0 h 47"/>
              <a:gd name="T2" fmla="*/ 0 w 61"/>
              <a:gd name="T3" fmla="*/ 0 h 47"/>
              <a:gd name="T4" fmla="*/ 0 w 61"/>
              <a:gd name="T5" fmla="*/ 0 h 47"/>
              <a:gd name="T6" fmla="*/ 0 w 61"/>
              <a:gd name="T7" fmla="*/ 0 h 47"/>
              <a:gd name="T8" fmla="*/ 0 w 61"/>
              <a:gd name="T9" fmla="*/ 0 h 47"/>
              <a:gd name="T10" fmla="*/ 0 w 61"/>
              <a:gd name="T11" fmla="*/ 0 h 47"/>
              <a:gd name="T12" fmla="*/ 0 60000 65536"/>
              <a:gd name="T13" fmla="*/ 0 60000 65536"/>
              <a:gd name="T14" fmla="*/ 0 60000 65536"/>
              <a:gd name="T15" fmla="*/ 0 60000 65536"/>
              <a:gd name="T16" fmla="*/ 0 60000 65536"/>
              <a:gd name="T17" fmla="*/ 0 60000 65536"/>
              <a:gd name="T18" fmla="*/ 0 w 61"/>
              <a:gd name="T19" fmla="*/ 0 h 47"/>
              <a:gd name="T20" fmla="*/ 61 w 61"/>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61" h="47">
                <a:moveTo>
                  <a:pt x="61" y="7"/>
                </a:moveTo>
                <a:lnTo>
                  <a:pt x="0" y="47"/>
                </a:lnTo>
                <a:lnTo>
                  <a:pt x="30" y="10"/>
                </a:lnTo>
                <a:lnTo>
                  <a:pt x="41" y="12"/>
                </a:lnTo>
                <a:lnTo>
                  <a:pt x="57" y="0"/>
                </a:lnTo>
                <a:lnTo>
                  <a:pt x="61" y="7"/>
                </a:lnTo>
              </a:path>
            </a:pathLst>
          </a:custGeom>
          <a:solidFill>
            <a:srgbClr val="CDCDCD"/>
          </a:solidFill>
          <a:ln w="6350">
            <a:solidFill>
              <a:schemeClr val="bg1"/>
            </a:solidFill>
            <a:round/>
            <a:headEnd/>
            <a:tailEnd/>
          </a:ln>
        </p:spPr>
        <p:txBody>
          <a:bodyPr/>
          <a:lstStyle/>
          <a:p>
            <a:endParaRPr lang="en-US"/>
          </a:p>
        </p:txBody>
      </p:sp>
      <p:sp>
        <p:nvSpPr>
          <p:cNvPr id="1050" name="Freeform 2091"/>
          <p:cNvSpPr>
            <a:spLocks/>
          </p:cNvSpPr>
          <p:nvPr/>
        </p:nvSpPr>
        <p:spPr bwMode="auto">
          <a:xfrm>
            <a:off x="7683500" y="3779838"/>
            <a:ext cx="17463" cy="23812"/>
          </a:xfrm>
          <a:custGeom>
            <a:avLst/>
            <a:gdLst>
              <a:gd name="T0" fmla="*/ 0 w 28"/>
              <a:gd name="T1" fmla="*/ 0 h 35"/>
              <a:gd name="T2" fmla="*/ 0 w 28"/>
              <a:gd name="T3" fmla="*/ 0 h 35"/>
              <a:gd name="T4" fmla="*/ 0 w 28"/>
              <a:gd name="T5" fmla="*/ 0 h 35"/>
              <a:gd name="T6" fmla="*/ 0 w 28"/>
              <a:gd name="T7" fmla="*/ 0 h 35"/>
              <a:gd name="T8" fmla="*/ 0 w 28"/>
              <a:gd name="T9" fmla="*/ 0 h 35"/>
              <a:gd name="T10" fmla="*/ 0 60000 65536"/>
              <a:gd name="T11" fmla="*/ 0 60000 65536"/>
              <a:gd name="T12" fmla="*/ 0 60000 65536"/>
              <a:gd name="T13" fmla="*/ 0 60000 65536"/>
              <a:gd name="T14" fmla="*/ 0 60000 65536"/>
              <a:gd name="T15" fmla="*/ 0 w 28"/>
              <a:gd name="T16" fmla="*/ 0 h 35"/>
              <a:gd name="T17" fmla="*/ 28 w 28"/>
              <a:gd name="T18" fmla="*/ 35 h 35"/>
            </a:gdLst>
            <a:ahLst/>
            <a:cxnLst>
              <a:cxn ang="T10">
                <a:pos x="T0" y="T1"/>
              </a:cxn>
              <a:cxn ang="T11">
                <a:pos x="T2" y="T3"/>
              </a:cxn>
              <a:cxn ang="T12">
                <a:pos x="T4" y="T5"/>
              </a:cxn>
              <a:cxn ang="T13">
                <a:pos x="T6" y="T7"/>
              </a:cxn>
              <a:cxn ang="T14">
                <a:pos x="T8" y="T9"/>
              </a:cxn>
            </a:cxnLst>
            <a:rect l="T15" t="T16" r="T17" b="T18"/>
            <a:pathLst>
              <a:path w="28" h="35">
                <a:moveTo>
                  <a:pt x="21" y="0"/>
                </a:moveTo>
                <a:lnTo>
                  <a:pt x="28" y="7"/>
                </a:lnTo>
                <a:lnTo>
                  <a:pt x="2" y="35"/>
                </a:lnTo>
                <a:lnTo>
                  <a:pt x="0" y="28"/>
                </a:lnTo>
                <a:lnTo>
                  <a:pt x="21" y="0"/>
                </a:lnTo>
                <a:close/>
              </a:path>
            </a:pathLst>
          </a:custGeom>
          <a:solidFill>
            <a:srgbClr val="CDCDCD"/>
          </a:solidFill>
          <a:ln w="6350">
            <a:solidFill>
              <a:schemeClr val="bg1"/>
            </a:solidFill>
            <a:round/>
            <a:headEnd/>
            <a:tailEnd/>
          </a:ln>
        </p:spPr>
        <p:txBody>
          <a:bodyPr/>
          <a:lstStyle/>
          <a:p>
            <a:endParaRPr lang="en-US"/>
          </a:p>
        </p:txBody>
      </p:sp>
      <p:sp>
        <p:nvSpPr>
          <p:cNvPr id="1051" name="Freeform 2092"/>
          <p:cNvSpPr>
            <a:spLocks/>
          </p:cNvSpPr>
          <p:nvPr/>
        </p:nvSpPr>
        <p:spPr bwMode="auto">
          <a:xfrm>
            <a:off x="7683500" y="3779838"/>
            <a:ext cx="17463" cy="23812"/>
          </a:xfrm>
          <a:custGeom>
            <a:avLst/>
            <a:gdLst>
              <a:gd name="T0" fmla="*/ 0 w 28"/>
              <a:gd name="T1" fmla="*/ 0 h 35"/>
              <a:gd name="T2" fmla="*/ 0 w 28"/>
              <a:gd name="T3" fmla="*/ 0 h 35"/>
              <a:gd name="T4" fmla="*/ 0 w 28"/>
              <a:gd name="T5" fmla="*/ 0 h 35"/>
              <a:gd name="T6" fmla="*/ 0 w 28"/>
              <a:gd name="T7" fmla="*/ 0 h 35"/>
              <a:gd name="T8" fmla="*/ 0 w 28"/>
              <a:gd name="T9" fmla="*/ 0 h 35"/>
              <a:gd name="T10" fmla="*/ 0 60000 65536"/>
              <a:gd name="T11" fmla="*/ 0 60000 65536"/>
              <a:gd name="T12" fmla="*/ 0 60000 65536"/>
              <a:gd name="T13" fmla="*/ 0 60000 65536"/>
              <a:gd name="T14" fmla="*/ 0 60000 65536"/>
              <a:gd name="T15" fmla="*/ 0 w 28"/>
              <a:gd name="T16" fmla="*/ 0 h 35"/>
              <a:gd name="T17" fmla="*/ 28 w 28"/>
              <a:gd name="T18" fmla="*/ 35 h 35"/>
            </a:gdLst>
            <a:ahLst/>
            <a:cxnLst>
              <a:cxn ang="T10">
                <a:pos x="T0" y="T1"/>
              </a:cxn>
              <a:cxn ang="T11">
                <a:pos x="T2" y="T3"/>
              </a:cxn>
              <a:cxn ang="T12">
                <a:pos x="T4" y="T5"/>
              </a:cxn>
              <a:cxn ang="T13">
                <a:pos x="T6" y="T7"/>
              </a:cxn>
              <a:cxn ang="T14">
                <a:pos x="T8" y="T9"/>
              </a:cxn>
            </a:cxnLst>
            <a:rect l="T15" t="T16" r="T17" b="T18"/>
            <a:pathLst>
              <a:path w="28" h="35">
                <a:moveTo>
                  <a:pt x="21" y="0"/>
                </a:moveTo>
                <a:lnTo>
                  <a:pt x="28" y="7"/>
                </a:lnTo>
                <a:lnTo>
                  <a:pt x="2" y="35"/>
                </a:lnTo>
                <a:lnTo>
                  <a:pt x="0" y="28"/>
                </a:lnTo>
                <a:lnTo>
                  <a:pt x="21" y="0"/>
                </a:lnTo>
              </a:path>
            </a:pathLst>
          </a:custGeom>
          <a:solidFill>
            <a:srgbClr val="CDCDCD"/>
          </a:solidFill>
          <a:ln w="6350">
            <a:solidFill>
              <a:schemeClr val="bg1"/>
            </a:solidFill>
            <a:round/>
            <a:headEnd/>
            <a:tailEnd/>
          </a:ln>
        </p:spPr>
        <p:txBody>
          <a:bodyPr/>
          <a:lstStyle/>
          <a:p>
            <a:endParaRPr lang="en-US"/>
          </a:p>
        </p:txBody>
      </p:sp>
      <p:sp>
        <p:nvSpPr>
          <p:cNvPr id="1052" name="Freeform 2093"/>
          <p:cNvSpPr>
            <a:spLocks/>
          </p:cNvSpPr>
          <p:nvPr/>
        </p:nvSpPr>
        <p:spPr bwMode="auto">
          <a:xfrm>
            <a:off x="6351588" y="2660650"/>
            <a:ext cx="9525" cy="20638"/>
          </a:xfrm>
          <a:custGeom>
            <a:avLst/>
            <a:gdLst>
              <a:gd name="T0" fmla="*/ 0 w 16"/>
              <a:gd name="T1" fmla="*/ 0 h 30"/>
              <a:gd name="T2" fmla="*/ 0 w 16"/>
              <a:gd name="T3" fmla="*/ 0 h 30"/>
              <a:gd name="T4" fmla="*/ 0 w 16"/>
              <a:gd name="T5" fmla="*/ 0 h 30"/>
              <a:gd name="T6" fmla="*/ 0 w 16"/>
              <a:gd name="T7" fmla="*/ 0 h 30"/>
              <a:gd name="T8" fmla="*/ 0 w 16"/>
              <a:gd name="T9" fmla="*/ 0 h 30"/>
              <a:gd name="T10" fmla="*/ 0 60000 65536"/>
              <a:gd name="T11" fmla="*/ 0 60000 65536"/>
              <a:gd name="T12" fmla="*/ 0 60000 65536"/>
              <a:gd name="T13" fmla="*/ 0 60000 65536"/>
              <a:gd name="T14" fmla="*/ 0 60000 65536"/>
              <a:gd name="T15" fmla="*/ 0 w 16"/>
              <a:gd name="T16" fmla="*/ 0 h 30"/>
              <a:gd name="T17" fmla="*/ 16 w 16"/>
              <a:gd name="T18" fmla="*/ 30 h 30"/>
            </a:gdLst>
            <a:ahLst/>
            <a:cxnLst>
              <a:cxn ang="T10">
                <a:pos x="T0" y="T1"/>
              </a:cxn>
              <a:cxn ang="T11">
                <a:pos x="T2" y="T3"/>
              </a:cxn>
              <a:cxn ang="T12">
                <a:pos x="T4" y="T5"/>
              </a:cxn>
              <a:cxn ang="T13">
                <a:pos x="T6" y="T7"/>
              </a:cxn>
              <a:cxn ang="T14">
                <a:pos x="T8" y="T9"/>
              </a:cxn>
            </a:cxnLst>
            <a:rect l="T15" t="T16" r="T17" b="T18"/>
            <a:pathLst>
              <a:path w="16" h="30">
                <a:moveTo>
                  <a:pt x="0" y="12"/>
                </a:moveTo>
                <a:lnTo>
                  <a:pt x="7" y="0"/>
                </a:lnTo>
                <a:lnTo>
                  <a:pt x="16" y="27"/>
                </a:lnTo>
                <a:lnTo>
                  <a:pt x="5" y="30"/>
                </a:lnTo>
                <a:lnTo>
                  <a:pt x="0" y="12"/>
                </a:lnTo>
                <a:close/>
              </a:path>
            </a:pathLst>
          </a:custGeom>
          <a:solidFill>
            <a:srgbClr val="CDCDCD"/>
          </a:solidFill>
          <a:ln w="6350">
            <a:solidFill>
              <a:schemeClr val="bg1"/>
            </a:solidFill>
            <a:round/>
            <a:headEnd/>
            <a:tailEnd/>
          </a:ln>
        </p:spPr>
        <p:txBody>
          <a:bodyPr/>
          <a:lstStyle/>
          <a:p>
            <a:endParaRPr lang="en-US"/>
          </a:p>
        </p:txBody>
      </p:sp>
      <p:sp>
        <p:nvSpPr>
          <p:cNvPr id="1053" name="Freeform 2094"/>
          <p:cNvSpPr>
            <a:spLocks/>
          </p:cNvSpPr>
          <p:nvPr/>
        </p:nvSpPr>
        <p:spPr bwMode="auto">
          <a:xfrm>
            <a:off x="6351588" y="2660650"/>
            <a:ext cx="9525" cy="20638"/>
          </a:xfrm>
          <a:custGeom>
            <a:avLst/>
            <a:gdLst>
              <a:gd name="T0" fmla="*/ 0 w 16"/>
              <a:gd name="T1" fmla="*/ 0 h 30"/>
              <a:gd name="T2" fmla="*/ 0 w 16"/>
              <a:gd name="T3" fmla="*/ 0 h 30"/>
              <a:gd name="T4" fmla="*/ 0 w 16"/>
              <a:gd name="T5" fmla="*/ 0 h 30"/>
              <a:gd name="T6" fmla="*/ 0 w 16"/>
              <a:gd name="T7" fmla="*/ 0 h 30"/>
              <a:gd name="T8" fmla="*/ 0 w 16"/>
              <a:gd name="T9" fmla="*/ 0 h 30"/>
              <a:gd name="T10" fmla="*/ 0 60000 65536"/>
              <a:gd name="T11" fmla="*/ 0 60000 65536"/>
              <a:gd name="T12" fmla="*/ 0 60000 65536"/>
              <a:gd name="T13" fmla="*/ 0 60000 65536"/>
              <a:gd name="T14" fmla="*/ 0 60000 65536"/>
              <a:gd name="T15" fmla="*/ 0 w 16"/>
              <a:gd name="T16" fmla="*/ 0 h 30"/>
              <a:gd name="T17" fmla="*/ 16 w 16"/>
              <a:gd name="T18" fmla="*/ 30 h 30"/>
            </a:gdLst>
            <a:ahLst/>
            <a:cxnLst>
              <a:cxn ang="T10">
                <a:pos x="T0" y="T1"/>
              </a:cxn>
              <a:cxn ang="T11">
                <a:pos x="T2" y="T3"/>
              </a:cxn>
              <a:cxn ang="T12">
                <a:pos x="T4" y="T5"/>
              </a:cxn>
              <a:cxn ang="T13">
                <a:pos x="T6" y="T7"/>
              </a:cxn>
              <a:cxn ang="T14">
                <a:pos x="T8" y="T9"/>
              </a:cxn>
            </a:cxnLst>
            <a:rect l="T15" t="T16" r="T17" b="T18"/>
            <a:pathLst>
              <a:path w="16" h="30">
                <a:moveTo>
                  <a:pt x="0" y="12"/>
                </a:moveTo>
                <a:lnTo>
                  <a:pt x="7" y="0"/>
                </a:lnTo>
                <a:lnTo>
                  <a:pt x="16" y="27"/>
                </a:lnTo>
                <a:lnTo>
                  <a:pt x="5" y="30"/>
                </a:lnTo>
                <a:lnTo>
                  <a:pt x="0" y="12"/>
                </a:lnTo>
              </a:path>
            </a:pathLst>
          </a:custGeom>
          <a:solidFill>
            <a:srgbClr val="CDCDCD"/>
          </a:solidFill>
          <a:ln w="6350">
            <a:solidFill>
              <a:schemeClr val="bg1"/>
            </a:solidFill>
            <a:round/>
            <a:headEnd/>
            <a:tailEnd/>
          </a:ln>
        </p:spPr>
        <p:txBody>
          <a:bodyPr/>
          <a:lstStyle/>
          <a:p>
            <a:endParaRPr lang="en-US"/>
          </a:p>
        </p:txBody>
      </p:sp>
      <p:sp>
        <p:nvSpPr>
          <p:cNvPr id="1054" name="Freeform 2095"/>
          <p:cNvSpPr>
            <a:spLocks/>
          </p:cNvSpPr>
          <p:nvPr/>
        </p:nvSpPr>
        <p:spPr bwMode="auto">
          <a:xfrm>
            <a:off x="6094413" y="2884488"/>
            <a:ext cx="28575" cy="20637"/>
          </a:xfrm>
          <a:custGeom>
            <a:avLst/>
            <a:gdLst>
              <a:gd name="T0" fmla="*/ 0 w 39"/>
              <a:gd name="T1" fmla="*/ 0 h 29"/>
              <a:gd name="T2" fmla="*/ 0 w 39"/>
              <a:gd name="T3" fmla="*/ 0 h 29"/>
              <a:gd name="T4" fmla="*/ 0 w 39"/>
              <a:gd name="T5" fmla="*/ 0 h 29"/>
              <a:gd name="T6" fmla="*/ 0 w 39"/>
              <a:gd name="T7" fmla="*/ 0 h 29"/>
              <a:gd name="T8" fmla="*/ 0 w 39"/>
              <a:gd name="T9" fmla="*/ 0 h 29"/>
              <a:gd name="T10" fmla="*/ 0 60000 65536"/>
              <a:gd name="T11" fmla="*/ 0 60000 65536"/>
              <a:gd name="T12" fmla="*/ 0 60000 65536"/>
              <a:gd name="T13" fmla="*/ 0 60000 65536"/>
              <a:gd name="T14" fmla="*/ 0 60000 65536"/>
              <a:gd name="T15" fmla="*/ 0 w 39"/>
              <a:gd name="T16" fmla="*/ 0 h 29"/>
              <a:gd name="T17" fmla="*/ 39 w 39"/>
              <a:gd name="T18" fmla="*/ 29 h 29"/>
            </a:gdLst>
            <a:ahLst/>
            <a:cxnLst>
              <a:cxn ang="T10">
                <a:pos x="T0" y="T1"/>
              </a:cxn>
              <a:cxn ang="T11">
                <a:pos x="T2" y="T3"/>
              </a:cxn>
              <a:cxn ang="T12">
                <a:pos x="T4" y="T5"/>
              </a:cxn>
              <a:cxn ang="T13">
                <a:pos x="T6" y="T7"/>
              </a:cxn>
              <a:cxn ang="T14">
                <a:pos x="T8" y="T9"/>
              </a:cxn>
            </a:cxnLst>
            <a:rect l="T15" t="T16" r="T17" b="T18"/>
            <a:pathLst>
              <a:path w="39" h="29">
                <a:moveTo>
                  <a:pt x="0" y="16"/>
                </a:moveTo>
                <a:lnTo>
                  <a:pt x="35" y="0"/>
                </a:lnTo>
                <a:lnTo>
                  <a:pt x="39" y="16"/>
                </a:lnTo>
                <a:lnTo>
                  <a:pt x="13" y="29"/>
                </a:lnTo>
                <a:lnTo>
                  <a:pt x="0" y="16"/>
                </a:lnTo>
                <a:close/>
              </a:path>
            </a:pathLst>
          </a:custGeom>
          <a:solidFill>
            <a:srgbClr val="CDCDCD"/>
          </a:solidFill>
          <a:ln w="6350">
            <a:solidFill>
              <a:schemeClr val="bg1"/>
            </a:solidFill>
            <a:round/>
            <a:headEnd/>
            <a:tailEnd/>
          </a:ln>
        </p:spPr>
        <p:txBody>
          <a:bodyPr/>
          <a:lstStyle/>
          <a:p>
            <a:endParaRPr lang="en-US"/>
          </a:p>
        </p:txBody>
      </p:sp>
      <p:sp>
        <p:nvSpPr>
          <p:cNvPr id="1055" name="Freeform 2096"/>
          <p:cNvSpPr>
            <a:spLocks/>
          </p:cNvSpPr>
          <p:nvPr/>
        </p:nvSpPr>
        <p:spPr bwMode="auto">
          <a:xfrm>
            <a:off x="6094413" y="2884488"/>
            <a:ext cx="28575" cy="20637"/>
          </a:xfrm>
          <a:custGeom>
            <a:avLst/>
            <a:gdLst>
              <a:gd name="T0" fmla="*/ 0 w 39"/>
              <a:gd name="T1" fmla="*/ 0 h 29"/>
              <a:gd name="T2" fmla="*/ 0 w 39"/>
              <a:gd name="T3" fmla="*/ 0 h 29"/>
              <a:gd name="T4" fmla="*/ 0 w 39"/>
              <a:gd name="T5" fmla="*/ 0 h 29"/>
              <a:gd name="T6" fmla="*/ 0 w 39"/>
              <a:gd name="T7" fmla="*/ 0 h 29"/>
              <a:gd name="T8" fmla="*/ 0 w 39"/>
              <a:gd name="T9" fmla="*/ 0 h 29"/>
              <a:gd name="T10" fmla="*/ 0 60000 65536"/>
              <a:gd name="T11" fmla="*/ 0 60000 65536"/>
              <a:gd name="T12" fmla="*/ 0 60000 65536"/>
              <a:gd name="T13" fmla="*/ 0 60000 65536"/>
              <a:gd name="T14" fmla="*/ 0 60000 65536"/>
              <a:gd name="T15" fmla="*/ 0 w 39"/>
              <a:gd name="T16" fmla="*/ 0 h 29"/>
              <a:gd name="T17" fmla="*/ 39 w 39"/>
              <a:gd name="T18" fmla="*/ 29 h 29"/>
            </a:gdLst>
            <a:ahLst/>
            <a:cxnLst>
              <a:cxn ang="T10">
                <a:pos x="T0" y="T1"/>
              </a:cxn>
              <a:cxn ang="T11">
                <a:pos x="T2" y="T3"/>
              </a:cxn>
              <a:cxn ang="T12">
                <a:pos x="T4" y="T5"/>
              </a:cxn>
              <a:cxn ang="T13">
                <a:pos x="T6" y="T7"/>
              </a:cxn>
              <a:cxn ang="T14">
                <a:pos x="T8" y="T9"/>
              </a:cxn>
            </a:cxnLst>
            <a:rect l="T15" t="T16" r="T17" b="T18"/>
            <a:pathLst>
              <a:path w="39" h="29">
                <a:moveTo>
                  <a:pt x="0" y="16"/>
                </a:moveTo>
                <a:lnTo>
                  <a:pt x="35" y="0"/>
                </a:lnTo>
                <a:lnTo>
                  <a:pt x="39" y="16"/>
                </a:lnTo>
                <a:lnTo>
                  <a:pt x="13" y="29"/>
                </a:lnTo>
                <a:lnTo>
                  <a:pt x="0" y="16"/>
                </a:lnTo>
              </a:path>
            </a:pathLst>
          </a:custGeom>
          <a:solidFill>
            <a:srgbClr val="CDCDCD"/>
          </a:solidFill>
          <a:ln w="6350">
            <a:solidFill>
              <a:schemeClr val="bg1"/>
            </a:solidFill>
            <a:round/>
            <a:headEnd/>
            <a:tailEnd/>
          </a:ln>
        </p:spPr>
        <p:txBody>
          <a:bodyPr/>
          <a:lstStyle/>
          <a:p>
            <a:endParaRPr lang="en-US"/>
          </a:p>
        </p:txBody>
      </p:sp>
      <p:sp>
        <p:nvSpPr>
          <p:cNvPr id="1056" name="Freeform 2097"/>
          <p:cNvSpPr>
            <a:spLocks/>
          </p:cNvSpPr>
          <p:nvPr/>
        </p:nvSpPr>
        <p:spPr bwMode="auto">
          <a:xfrm>
            <a:off x="6330950" y="2287588"/>
            <a:ext cx="12700" cy="26987"/>
          </a:xfrm>
          <a:custGeom>
            <a:avLst/>
            <a:gdLst>
              <a:gd name="T0" fmla="*/ 0 w 19"/>
              <a:gd name="T1" fmla="*/ 0 h 39"/>
              <a:gd name="T2" fmla="*/ 0 w 19"/>
              <a:gd name="T3" fmla="*/ 0 h 39"/>
              <a:gd name="T4" fmla="*/ 0 w 19"/>
              <a:gd name="T5" fmla="*/ 0 h 39"/>
              <a:gd name="T6" fmla="*/ 0 w 19"/>
              <a:gd name="T7" fmla="*/ 0 h 39"/>
              <a:gd name="T8" fmla="*/ 0 w 19"/>
              <a:gd name="T9" fmla="*/ 0 h 39"/>
              <a:gd name="T10" fmla="*/ 0 60000 65536"/>
              <a:gd name="T11" fmla="*/ 0 60000 65536"/>
              <a:gd name="T12" fmla="*/ 0 60000 65536"/>
              <a:gd name="T13" fmla="*/ 0 60000 65536"/>
              <a:gd name="T14" fmla="*/ 0 60000 65536"/>
              <a:gd name="T15" fmla="*/ 0 w 19"/>
              <a:gd name="T16" fmla="*/ 0 h 39"/>
              <a:gd name="T17" fmla="*/ 19 w 19"/>
              <a:gd name="T18" fmla="*/ 39 h 39"/>
            </a:gdLst>
            <a:ahLst/>
            <a:cxnLst>
              <a:cxn ang="T10">
                <a:pos x="T0" y="T1"/>
              </a:cxn>
              <a:cxn ang="T11">
                <a:pos x="T2" y="T3"/>
              </a:cxn>
              <a:cxn ang="T12">
                <a:pos x="T4" y="T5"/>
              </a:cxn>
              <a:cxn ang="T13">
                <a:pos x="T6" y="T7"/>
              </a:cxn>
              <a:cxn ang="T14">
                <a:pos x="T8" y="T9"/>
              </a:cxn>
            </a:cxnLst>
            <a:rect l="T15" t="T16" r="T17" b="T18"/>
            <a:pathLst>
              <a:path w="19" h="39">
                <a:moveTo>
                  <a:pt x="19" y="13"/>
                </a:moveTo>
                <a:lnTo>
                  <a:pt x="15" y="39"/>
                </a:lnTo>
                <a:lnTo>
                  <a:pt x="0" y="16"/>
                </a:lnTo>
                <a:lnTo>
                  <a:pt x="10" y="0"/>
                </a:lnTo>
                <a:lnTo>
                  <a:pt x="19" y="13"/>
                </a:lnTo>
                <a:close/>
              </a:path>
            </a:pathLst>
          </a:custGeom>
          <a:solidFill>
            <a:srgbClr val="CDCDCD"/>
          </a:solidFill>
          <a:ln w="6350">
            <a:solidFill>
              <a:schemeClr val="bg1"/>
            </a:solidFill>
            <a:round/>
            <a:headEnd/>
            <a:tailEnd/>
          </a:ln>
        </p:spPr>
        <p:txBody>
          <a:bodyPr/>
          <a:lstStyle/>
          <a:p>
            <a:endParaRPr lang="en-US"/>
          </a:p>
        </p:txBody>
      </p:sp>
      <p:sp>
        <p:nvSpPr>
          <p:cNvPr id="1057" name="Freeform 2098"/>
          <p:cNvSpPr>
            <a:spLocks/>
          </p:cNvSpPr>
          <p:nvPr/>
        </p:nvSpPr>
        <p:spPr bwMode="auto">
          <a:xfrm>
            <a:off x="6330950" y="2287588"/>
            <a:ext cx="12700" cy="26987"/>
          </a:xfrm>
          <a:custGeom>
            <a:avLst/>
            <a:gdLst>
              <a:gd name="T0" fmla="*/ 0 w 19"/>
              <a:gd name="T1" fmla="*/ 0 h 39"/>
              <a:gd name="T2" fmla="*/ 0 w 19"/>
              <a:gd name="T3" fmla="*/ 0 h 39"/>
              <a:gd name="T4" fmla="*/ 0 w 19"/>
              <a:gd name="T5" fmla="*/ 0 h 39"/>
              <a:gd name="T6" fmla="*/ 0 w 19"/>
              <a:gd name="T7" fmla="*/ 0 h 39"/>
              <a:gd name="T8" fmla="*/ 0 w 19"/>
              <a:gd name="T9" fmla="*/ 0 h 39"/>
              <a:gd name="T10" fmla="*/ 0 60000 65536"/>
              <a:gd name="T11" fmla="*/ 0 60000 65536"/>
              <a:gd name="T12" fmla="*/ 0 60000 65536"/>
              <a:gd name="T13" fmla="*/ 0 60000 65536"/>
              <a:gd name="T14" fmla="*/ 0 60000 65536"/>
              <a:gd name="T15" fmla="*/ 0 w 19"/>
              <a:gd name="T16" fmla="*/ 0 h 39"/>
              <a:gd name="T17" fmla="*/ 19 w 19"/>
              <a:gd name="T18" fmla="*/ 39 h 39"/>
            </a:gdLst>
            <a:ahLst/>
            <a:cxnLst>
              <a:cxn ang="T10">
                <a:pos x="T0" y="T1"/>
              </a:cxn>
              <a:cxn ang="T11">
                <a:pos x="T2" y="T3"/>
              </a:cxn>
              <a:cxn ang="T12">
                <a:pos x="T4" y="T5"/>
              </a:cxn>
              <a:cxn ang="T13">
                <a:pos x="T6" y="T7"/>
              </a:cxn>
              <a:cxn ang="T14">
                <a:pos x="T8" y="T9"/>
              </a:cxn>
            </a:cxnLst>
            <a:rect l="T15" t="T16" r="T17" b="T18"/>
            <a:pathLst>
              <a:path w="19" h="39">
                <a:moveTo>
                  <a:pt x="19" y="13"/>
                </a:moveTo>
                <a:lnTo>
                  <a:pt x="15" y="39"/>
                </a:lnTo>
                <a:lnTo>
                  <a:pt x="0" y="16"/>
                </a:lnTo>
                <a:lnTo>
                  <a:pt x="10" y="0"/>
                </a:lnTo>
                <a:lnTo>
                  <a:pt x="19" y="13"/>
                </a:lnTo>
              </a:path>
            </a:pathLst>
          </a:custGeom>
          <a:solidFill>
            <a:srgbClr val="CDCDCD"/>
          </a:solidFill>
          <a:ln w="6350">
            <a:solidFill>
              <a:schemeClr val="bg1"/>
            </a:solidFill>
            <a:round/>
            <a:headEnd/>
            <a:tailEnd/>
          </a:ln>
        </p:spPr>
        <p:txBody>
          <a:bodyPr/>
          <a:lstStyle/>
          <a:p>
            <a:endParaRPr lang="en-US"/>
          </a:p>
        </p:txBody>
      </p:sp>
      <p:sp>
        <p:nvSpPr>
          <p:cNvPr id="1058" name="Freeform 2099"/>
          <p:cNvSpPr>
            <a:spLocks/>
          </p:cNvSpPr>
          <p:nvPr/>
        </p:nvSpPr>
        <p:spPr bwMode="auto">
          <a:xfrm>
            <a:off x="6234113" y="2525713"/>
            <a:ext cx="28575" cy="19050"/>
          </a:xfrm>
          <a:custGeom>
            <a:avLst/>
            <a:gdLst>
              <a:gd name="T0" fmla="*/ 0 w 42"/>
              <a:gd name="T1" fmla="*/ 0 h 29"/>
              <a:gd name="T2" fmla="*/ 0 w 42"/>
              <a:gd name="T3" fmla="*/ 0 h 29"/>
              <a:gd name="T4" fmla="*/ 0 w 42"/>
              <a:gd name="T5" fmla="*/ 0 h 29"/>
              <a:gd name="T6" fmla="*/ 0 w 42"/>
              <a:gd name="T7" fmla="*/ 0 h 29"/>
              <a:gd name="T8" fmla="*/ 0 60000 65536"/>
              <a:gd name="T9" fmla="*/ 0 60000 65536"/>
              <a:gd name="T10" fmla="*/ 0 60000 65536"/>
              <a:gd name="T11" fmla="*/ 0 60000 65536"/>
              <a:gd name="T12" fmla="*/ 0 w 42"/>
              <a:gd name="T13" fmla="*/ 0 h 29"/>
              <a:gd name="T14" fmla="*/ 42 w 42"/>
              <a:gd name="T15" fmla="*/ 29 h 29"/>
            </a:gdLst>
            <a:ahLst/>
            <a:cxnLst>
              <a:cxn ang="T8">
                <a:pos x="T0" y="T1"/>
              </a:cxn>
              <a:cxn ang="T9">
                <a:pos x="T2" y="T3"/>
              </a:cxn>
              <a:cxn ang="T10">
                <a:pos x="T4" y="T5"/>
              </a:cxn>
              <a:cxn ang="T11">
                <a:pos x="T6" y="T7"/>
              </a:cxn>
            </a:cxnLst>
            <a:rect l="T12" t="T13" r="T14" b="T15"/>
            <a:pathLst>
              <a:path w="42" h="29">
                <a:moveTo>
                  <a:pt x="13" y="0"/>
                </a:moveTo>
                <a:lnTo>
                  <a:pt x="42" y="4"/>
                </a:lnTo>
                <a:lnTo>
                  <a:pt x="0" y="29"/>
                </a:lnTo>
                <a:lnTo>
                  <a:pt x="13" y="0"/>
                </a:lnTo>
                <a:close/>
              </a:path>
            </a:pathLst>
          </a:custGeom>
          <a:solidFill>
            <a:srgbClr val="CDCDCD"/>
          </a:solidFill>
          <a:ln w="6350">
            <a:solidFill>
              <a:schemeClr val="bg1"/>
            </a:solidFill>
            <a:round/>
            <a:headEnd/>
            <a:tailEnd/>
          </a:ln>
        </p:spPr>
        <p:txBody>
          <a:bodyPr/>
          <a:lstStyle/>
          <a:p>
            <a:endParaRPr lang="en-US"/>
          </a:p>
        </p:txBody>
      </p:sp>
      <p:sp>
        <p:nvSpPr>
          <p:cNvPr id="1059" name="Freeform 2100"/>
          <p:cNvSpPr>
            <a:spLocks/>
          </p:cNvSpPr>
          <p:nvPr/>
        </p:nvSpPr>
        <p:spPr bwMode="auto">
          <a:xfrm>
            <a:off x="6234113" y="2525713"/>
            <a:ext cx="28575" cy="19050"/>
          </a:xfrm>
          <a:custGeom>
            <a:avLst/>
            <a:gdLst>
              <a:gd name="T0" fmla="*/ 0 w 42"/>
              <a:gd name="T1" fmla="*/ 0 h 29"/>
              <a:gd name="T2" fmla="*/ 0 w 42"/>
              <a:gd name="T3" fmla="*/ 0 h 29"/>
              <a:gd name="T4" fmla="*/ 0 w 42"/>
              <a:gd name="T5" fmla="*/ 0 h 29"/>
              <a:gd name="T6" fmla="*/ 0 w 42"/>
              <a:gd name="T7" fmla="*/ 0 h 29"/>
              <a:gd name="T8" fmla="*/ 0 60000 65536"/>
              <a:gd name="T9" fmla="*/ 0 60000 65536"/>
              <a:gd name="T10" fmla="*/ 0 60000 65536"/>
              <a:gd name="T11" fmla="*/ 0 60000 65536"/>
              <a:gd name="T12" fmla="*/ 0 w 42"/>
              <a:gd name="T13" fmla="*/ 0 h 29"/>
              <a:gd name="T14" fmla="*/ 42 w 42"/>
              <a:gd name="T15" fmla="*/ 29 h 29"/>
            </a:gdLst>
            <a:ahLst/>
            <a:cxnLst>
              <a:cxn ang="T8">
                <a:pos x="T0" y="T1"/>
              </a:cxn>
              <a:cxn ang="T9">
                <a:pos x="T2" y="T3"/>
              </a:cxn>
              <a:cxn ang="T10">
                <a:pos x="T4" y="T5"/>
              </a:cxn>
              <a:cxn ang="T11">
                <a:pos x="T6" y="T7"/>
              </a:cxn>
            </a:cxnLst>
            <a:rect l="T12" t="T13" r="T14" b="T15"/>
            <a:pathLst>
              <a:path w="42" h="29">
                <a:moveTo>
                  <a:pt x="13" y="0"/>
                </a:moveTo>
                <a:lnTo>
                  <a:pt x="42" y="4"/>
                </a:lnTo>
                <a:lnTo>
                  <a:pt x="0" y="29"/>
                </a:lnTo>
                <a:lnTo>
                  <a:pt x="13" y="0"/>
                </a:lnTo>
              </a:path>
            </a:pathLst>
          </a:custGeom>
          <a:solidFill>
            <a:srgbClr val="CDCDCD"/>
          </a:solidFill>
          <a:ln w="6350">
            <a:solidFill>
              <a:schemeClr val="bg1"/>
            </a:solidFill>
            <a:round/>
            <a:headEnd/>
            <a:tailEnd/>
          </a:ln>
        </p:spPr>
        <p:txBody>
          <a:bodyPr/>
          <a:lstStyle/>
          <a:p>
            <a:endParaRPr lang="en-US"/>
          </a:p>
        </p:txBody>
      </p:sp>
      <p:sp>
        <p:nvSpPr>
          <p:cNvPr id="1060" name="Freeform 2101"/>
          <p:cNvSpPr>
            <a:spLocks/>
          </p:cNvSpPr>
          <p:nvPr/>
        </p:nvSpPr>
        <p:spPr bwMode="auto">
          <a:xfrm>
            <a:off x="6272213" y="2489200"/>
            <a:ext cx="15875" cy="22225"/>
          </a:xfrm>
          <a:custGeom>
            <a:avLst/>
            <a:gdLst>
              <a:gd name="T0" fmla="*/ 0 w 24"/>
              <a:gd name="T1" fmla="*/ 0 h 33"/>
              <a:gd name="T2" fmla="*/ 0 w 24"/>
              <a:gd name="T3" fmla="*/ 0 h 33"/>
              <a:gd name="T4" fmla="*/ 0 w 24"/>
              <a:gd name="T5" fmla="*/ 0 h 33"/>
              <a:gd name="T6" fmla="*/ 0 w 24"/>
              <a:gd name="T7" fmla="*/ 0 h 33"/>
              <a:gd name="T8" fmla="*/ 0 60000 65536"/>
              <a:gd name="T9" fmla="*/ 0 60000 65536"/>
              <a:gd name="T10" fmla="*/ 0 60000 65536"/>
              <a:gd name="T11" fmla="*/ 0 60000 65536"/>
              <a:gd name="T12" fmla="*/ 0 w 24"/>
              <a:gd name="T13" fmla="*/ 0 h 33"/>
              <a:gd name="T14" fmla="*/ 24 w 24"/>
              <a:gd name="T15" fmla="*/ 33 h 33"/>
            </a:gdLst>
            <a:ahLst/>
            <a:cxnLst>
              <a:cxn ang="T8">
                <a:pos x="T0" y="T1"/>
              </a:cxn>
              <a:cxn ang="T9">
                <a:pos x="T2" y="T3"/>
              </a:cxn>
              <a:cxn ang="T10">
                <a:pos x="T4" y="T5"/>
              </a:cxn>
              <a:cxn ang="T11">
                <a:pos x="T6" y="T7"/>
              </a:cxn>
            </a:cxnLst>
            <a:rect l="T12" t="T13" r="T14" b="T15"/>
            <a:pathLst>
              <a:path w="24" h="33">
                <a:moveTo>
                  <a:pt x="16" y="0"/>
                </a:moveTo>
                <a:lnTo>
                  <a:pt x="24" y="33"/>
                </a:lnTo>
                <a:lnTo>
                  <a:pt x="0" y="20"/>
                </a:lnTo>
                <a:lnTo>
                  <a:pt x="16" y="0"/>
                </a:lnTo>
                <a:close/>
              </a:path>
            </a:pathLst>
          </a:custGeom>
          <a:solidFill>
            <a:srgbClr val="CDCDCD"/>
          </a:solidFill>
          <a:ln w="6350">
            <a:solidFill>
              <a:schemeClr val="bg1"/>
            </a:solidFill>
            <a:round/>
            <a:headEnd/>
            <a:tailEnd/>
          </a:ln>
        </p:spPr>
        <p:txBody>
          <a:bodyPr/>
          <a:lstStyle/>
          <a:p>
            <a:endParaRPr lang="en-US"/>
          </a:p>
        </p:txBody>
      </p:sp>
      <p:sp>
        <p:nvSpPr>
          <p:cNvPr id="1061" name="Freeform 2102"/>
          <p:cNvSpPr>
            <a:spLocks/>
          </p:cNvSpPr>
          <p:nvPr/>
        </p:nvSpPr>
        <p:spPr bwMode="auto">
          <a:xfrm>
            <a:off x="6272213" y="2489200"/>
            <a:ext cx="15875" cy="22225"/>
          </a:xfrm>
          <a:custGeom>
            <a:avLst/>
            <a:gdLst>
              <a:gd name="T0" fmla="*/ 0 w 24"/>
              <a:gd name="T1" fmla="*/ 0 h 33"/>
              <a:gd name="T2" fmla="*/ 0 w 24"/>
              <a:gd name="T3" fmla="*/ 0 h 33"/>
              <a:gd name="T4" fmla="*/ 0 w 24"/>
              <a:gd name="T5" fmla="*/ 0 h 33"/>
              <a:gd name="T6" fmla="*/ 0 w 24"/>
              <a:gd name="T7" fmla="*/ 0 h 33"/>
              <a:gd name="T8" fmla="*/ 0 60000 65536"/>
              <a:gd name="T9" fmla="*/ 0 60000 65536"/>
              <a:gd name="T10" fmla="*/ 0 60000 65536"/>
              <a:gd name="T11" fmla="*/ 0 60000 65536"/>
              <a:gd name="T12" fmla="*/ 0 w 24"/>
              <a:gd name="T13" fmla="*/ 0 h 33"/>
              <a:gd name="T14" fmla="*/ 24 w 24"/>
              <a:gd name="T15" fmla="*/ 33 h 33"/>
            </a:gdLst>
            <a:ahLst/>
            <a:cxnLst>
              <a:cxn ang="T8">
                <a:pos x="T0" y="T1"/>
              </a:cxn>
              <a:cxn ang="T9">
                <a:pos x="T2" y="T3"/>
              </a:cxn>
              <a:cxn ang="T10">
                <a:pos x="T4" y="T5"/>
              </a:cxn>
              <a:cxn ang="T11">
                <a:pos x="T6" y="T7"/>
              </a:cxn>
            </a:cxnLst>
            <a:rect l="T12" t="T13" r="T14" b="T15"/>
            <a:pathLst>
              <a:path w="24" h="33">
                <a:moveTo>
                  <a:pt x="16" y="0"/>
                </a:moveTo>
                <a:lnTo>
                  <a:pt x="24" y="33"/>
                </a:lnTo>
                <a:lnTo>
                  <a:pt x="0" y="20"/>
                </a:lnTo>
                <a:lnTo>
                  <a:pt x="16" y="0"/>
                </a:lnTo>
              </a:path>
            </a:pathLst>
          </a:custGeom>
          <a:solidFill>
            <a:srgbClr val="CDCDCD"/>
          </a:solidFill>
          <a:ln w="6350">
            <a:solidFill>
              <a:schemeClr val="bg1"/>
            </a:solidFill>
            <a:round/>
            <a:headEnd/>
            <a:tailEnd/>
          </a:ln>
        </p:spPr>
        <p:txBody>
          <a:bodyPr/>
          <a:lstStyle/>
          <a:p>
            <a:endParaRPr lang="en-US"/>
          </a:p>
        </p:txBody>
      </p:sp>
      <p:sp>
        <p:nvSpPr>
          <p:cNvPr id="1062" name="Freeform 2103"/>
          <p:cNvSpPr>
            <a:spLocks/>
          </p:cNvSpPr>
          <p:nvPr/>
        </p:nvSpPr>
        <p:spPr bwMode="auto">
          <a:xfrm>
            <a:off x="6091238" y="2455863"/>
            <a:ext cx="31750" cy="33337"/>
          </a:xfrm>
          <a:custGeom>
            <a:avLst/>
            <a:gdLst>
              <a:gd name="T0" fmla="*/ 0 w 44"/>
              <a:gd name="T1" fmla="*/ 0 h 47"/>
              <a:gd name="T2" fmla="*/ 0 w 44"/>
              <a:gd name="T3" fmla="*/ 0 h 47"/>
              <a:gd name="T4" fmla="*/ 0 w 44"/>
              <a:gd name="T5" fmla="*/ 0 h 47"/>
              <a:gd name="T6" fmla="*/ 0 w 44"/>
              <a:gd name="T7" fmla="*/ 0 h 47"/>
              <a:gd name="T8" fmla="*/ 0 w 44"/>
              <a:gd name="T9" fmla="*/ 0 h 47"/>
              <a:gd name="T10" fmla="*/ 0 w 44"/>
              <a:gd name="T11" fmla="*/ 0 h 47"/>
              <a:gd name="T12" fmla="*/ 0 w 44"/>
              <a:gd name="T13" fmla="*/ 0 h 47"/>
              <a:gd name="T14" fmla="*/ 0 w 44"/>
              <a:gd name="T15" fmla="*/ 0 h 47"/>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47"/>
              <a:gd name="T26" fmla="*/ 44 w 44"/>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47">
                <a:moveTo>
                  <a:pt x="0" y="47"/>
                </a:moveTo>
                <a:lnTo>
                  <a:pt x="0" y="18"/>
                </a:lnTo>
                <a:lnTo>
                  <a:pt x="7" y="0"/>
                </a:lnTo>
                <a:lnTo>
                  <a:pt x="28" y="0"/>
                </a:lnTo>
                <a:lnTo>
                  <a:pt x="30" y="5"/>
                </a:lnTo>
                <a:lnTo>
                  <a:pt x="25" y="20"/>
                </a:lnTo>
                <a:lnTo>
                  <a:pt x="44" y="28"/>
                </a:lnTo>
                <a:lnTo>
                  <a:pt x="0" y="47"/>
                </a:lnTo>
                <a:close/>
              </a:path>
            </a:pathLst>
          </a:custGeom>
          <a:solidFill>
            <a:srgbClr val="CDCDCD"/>
          </a:solidFill>
          <a:ln w="6350">
            <a:solidFill>
              <a:schemeClr val="bg1"/>
            </a:solidFill>
            <a:round/>
            <a:headEnd/>
            <a:tailEnd/>
          </a:ln>
        </p:spPr>
        <p:txBody>
          <a:bodyPr/>
          <a:lstStyle/>
          <a:p>
            <a:endParaRPr lang="en-US"/>
          </a:p>
        </p:txBody>
      </p:sp>
      <p:sp>
        <p:nvSpPr>
          <p:cNvPr id="1063" name="Freeform 2104"/>
          <p:cNvSpPr>
            <a:spLocks/>
          </p:cNvSpPr>
          <p:nvPr/>
        </p:nvSpPr>
        <p:spPr bwMode="auto">
          <a:xfrm>
            <a:off x="6091238" y="2455863"/>
            <a:ext cx="31750" cy="33337"/>
          </a:xfrm>
          <a:custGeom>
            <a:avLst/>
            <a:gdLst>
              <a:gd name="T0" fmla="*/ 0 w 44"/>
              <a:gd name="T1" fmla="*/ 0 h 47"/>
              <a:gd name="T2" fmla="*/ 0 w 44"/>
              <a:gd name="T3" fmla="*/ 0 h 47"/>
              <a:gd name="T4" fmla="*/ 0 w 44"/>
              <a:gd name="T5" fmla="*/ 0 h 47"/>
              <a:gd name="T6" fmla="*/ 0 w 44"/>
              <a:gd name="T7" fmla="*/ 0 h 47"/>
              <a:gd name="T8" fmla="*/ 0 w 44"/>
              <a:gd name="T9" fmla="*/ 0 h 47"/>
              <a:gd name="T10" fmla="*/ 0 w 44"/>
              <a:gd name="T11" fmla="*/ 0 h 47"/>
              <a:gd name="T12" fmla="*/ 0 w 44"/>
              <a:gd name="T13" fmla="*/ 0 h 47"/>
              <a:gd name="T14" fmla="*/ 0 w 44"/>
              <a:gd name="T15" fmla="*/ 0 h 47"/>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47"/>
              <a:gd name="T26" fmla="*/ 44 w 44"/>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47">
                <a:moveTo>
                  <a:pt x="0" y="47"/>
                </a:moveTo>
                <a:lnTo>
                  <a:pt x="0" y="18"/>
                </a:lnTo>
                <a:lnTo>
                  <a:pt x="7" y="0"/>
                </a:lnTo>
                <a:lnTo>
                  <a:pt x="28" y="0"/>
                </a:lnTo>
                <a:lnTo>
                  <a:pt x="30" y="5"/>
                </a:lnTo>
                <a:lnTo>
                  <a:pt x="25" y="20"/>
                </a:lnTo>
                <a:lnTo>
                  <a:pt x="44" y="28"/>
                </a:lnTo>
                <a:lnTo>
                  <a:pt x="0" y="47"/>
                </a:lnTo>
              </a:path>
            </a:pathLst>
          </a:custGeom>
          <a:solidFill>
            <a:srgbClr val="CDCDCD"/>
          </a:solidFill>
          <a:ln w="6350">
            <a:solidFill>
              <a:schemeClr val="bg1"/>
            </a:solidFill>
            <a:round/>
            <a:headEnd/>
            <a:tailEnd/>
          </a:ln>
        </p:spPr>
        <p:txBody>
          <a:bodyPr/>
          <a:lstStyle/>
          <a:p>
            <a:endParaRPr lang="en-US"/>
          </a:p>
        </p:txBody>
      </p:sp>
      <p:sp>
        <p:nvSpPr>
          <p:cNvPr id="1064" name="Freeform 2105"/>
          <p:cNvSpPr>
            <a:spLocks/>
          </p:cNvSpPr>
          <p:nvPr/>
        </p:nvSpPr>
        <p:spPr bwMode="auto">
          <a:xfrm>
            <a:off x="5843588" y="2668588"/>
            <a:ext cx="46037" cy="47625"/>
          </a:xfrm>
          <a:custGeom>
            <a:avLst/>
            <a:gdLst>
              <a:gd name="T0" fmla="*/ 0 w 65"/>
              <a:gd name="T1" fmla="*/ 0 h 70"/>
              <a:gd name="T2" fmla="*/ 0 w 65"/>
              <a:gd name="T3" fmla="*/ 0 h 70"/>
              <a:gd name="T4" fmla="*/ 0 w 65"/>
              <a:gd name="T5" fmla="*/ 0 h 70"/>
              <a:gd name="T6" fmla="*/ 0 w 65"/>
              <a:gd name="T7" fmla="*/ 0 h 70"/>
              <a:gd name="T8" fmla="*/ 0 w 65"/>
              <a:gd name="T9" fmla="*/ 0 h 70"/>
              <a:gd name="T10" fmla="*/ 0 w 65"/>
              <a:gd name="T11" fmla="*/ 0 h 70"/>
              <a:gd name="T12" fmla="*/ 0 w 65"/>
              <a:gd name="T13" fmla="*/ 0 h 70"/>
              <a:gd name="T14" fmla="*/ 0 w 65"/>
              <a:gd name="T15" fmla="*/ 0 h 70"/>
              <a:gd name="T16" fmla="*/ 0 w 65"/>
              <a:gd name="T17" fmla="*/ 0 h 70"/>
              <a:gd name="T18" fmla="*/ 0 w 65"/>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70"/>
              <a:gd name="T32" fmla="*/ 65 w 65"/>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70">
                <a:moveTo>
                  <a:pt x="10" y="44"/>
                </a:moveTo>
                <a:lnTo>
                  <a:pt x="0" y="23"/>
                </a:lnTo>
                <a:lnTo>
                  <a:pt x="10" y="23"/>
                </a:lnTo>
                <a:lnTo>
                  <a:pt x="5" y="17"/>
                </a:lnTo>
                <a:lnTo>
                  <a:pt x="15" y="0"/>
                </a:lnTo>
                <a:lnTo>
                  <a:pt x="65" y="62"/>
                </a:lnTo>
                <a:lnTo>
                  <a:pt x="41" y="70"/>
                </a:lnTo>
                <a:lnTo>
                  <a:pt x="15" y="47"/>
                </a:lnTo>
                <a:lnTo>
                  <a:pt x="16" y="60"/>
                </a:lnTo>
                <a:lnTo>
                  <a:pt x="10" y="44"/>
                </a:lnTo>
                <a:close/>
              </a:path>
            </a:pathLst>
          </a:custGeom>
          <a:solidFill>
            <a:srgbClr val="CDCDCD"/>
          </a:solidFill>
          <a:ln w="6350">
            <a:solidFill>
              <a:schemeClr val="bg1"/>
            </a:solidFill>
            <a:round/>
            <a:headEnd/>
            <a:tailEnd/>
          </a:ln>
        </p:spPr>
        <p:txBody>
          <a:bodyPr/>
          <a:lstStyle/>
          <a:p>
            <a:endParaRPr lang="en-US"/>
          </a:p>
        </p:txBody>
      </p:sp>
      <p:sp>
        <p:nvSpPr>
          <p:cNvPr id="1065" name="Freeform 2106"/>
          <p:cNvSpPr>
            <a:spLocks/>
          </p:cNvSpPr>
          <p:nvPr/>
        </p:nvSpPr>
        <p:spPr bwMode="auto">
          <a:xfrm>
            <a:off x="5843588" y="2668588"/>
            <a:ext cx="46037" cy="47625"/>
          </a:xfrm>
          <a:custGeom>
            <a:avLst/>
            <a:gdLst>
              <a:gd name="T0" fmla="*/ 0 w 65"/>
              <a:gd name="T1" fmla="*/ 0 h 70"/>
              <a:gd name="T2" fmla="*/ 0 w 65"/>
              <a:gd name="T3" fmla="*/ 0 h 70"/>
              <a:gd name="T4" fmla="*/ 0 w 65"/>
              <a:gd name="T5" fmla="*/ 0 h 70"/>
              <a:gd name="T6" fmla="*/ 0 w 65"/>
              <a:gd name="T7" fmla="*/ 0 h 70"/>
              <a:gd name="T8" fmla="*/ 0 w 65"/>
              <a:gd name="T9" fmla="*/ 0 h 70"/>
              <a:gd name="T10" fmla="*/ 0 w 65"/>
              <a:gd name="T11" fmla="*/ 0 h 70"/>
              <a:gd name="T12" fmla="*/ 0 w 65"/>
              <a:gd name="T13" fmla="*/ 0 h 70"/>
              <a:gd name="T14" fmla="*/ 0 w 65"/>
              <a:gd name="T15" fmla="*/ 0 h 70"/>
              <a:gd name="T16" fmla="*/ 0 w 65"/>
              <a:gd name="T17" fmla="*/ 0 h 70"/>
              <a:gd name="T18" fmla="*/ 0 w 65"/>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70"/>
              <a:gd name="T32" fmla="*/ 65 w 65"/>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70">
                <a:moveTo>
                  <a:pt x="10" y="44"/>
                </a:moveTo>
                <a:lnTo>
                  <a:pt x="0" y="23"/>
                </a:lnTo>
                <a:lnTo>
                  <a:pt x="10" y="23"/>
                </a:lnTo>
                <a:lnTo>
                  <a:pt x="5" y="17"/>
                </a:lnTo>
                <a:lnTo>
                  <a:pt x="15" y="0"/>
                </a:lnTo>
                <a:lnTo>
                  <a:pt x="65" y="62"/>
                </a:lnTo>
                <a:lnTo>
                  <a:pt x="41" y="70"/>
                </a:lnTo>
                <a:lnTo>
                  <a:pt x="15" y="47"/>
                </a:lnTo>
                <a:lnTo>
                  <a:pt x="16" y="60"/>
                </a:lnTo>
                <a:lnTo>
                  <a:pt x="10" y="44"/>
                </a:lnTo>
              </a:path>
            </a:pathLst>
          </a:custGeom>
          <a:solidFill>
            <a:srgbClr val="CDCDCD"/>
          </a:solidFill>
          <a:ln w="6350">
            <a:solidFill>
              <a:schemeClr val="bg1"/>
            </a:solidFill>
            <a:round/>
            <a:headEnd/>
            <a:tailEnd/>
          </a:ln>
        </p:spPr>
        <p:txBody>
          <a:bodyPr/>
          <a:lstStyle/>
          <a:p>
            <a:endParaRPr lang="en-US"/>
          </a:p>
        </p:txBody>
      </p:sp>
      <p:sp>
        <p:nvSpPr>
          <p:cNvPr id="1066" name="Freeform 2107"/>
          <p:cNvSpPr>
            <a:spLocks/>
          </p:cNvSpPr>
          <p:nvPr/>
        </p:nvSpPr>
        <p:spPr bwMode="auto">
          <a:xfrm>
            <a:off x="5713413" y="2611438"/>
            <a:ext cx="17462" cy="25400"/>
          </a:xfrm>
          <a:custGeom>
            <a:avLst/>
            <a:gdLst>
              <a:gd name="T0" fmla="*/ 0 w 28"/>
              <a:gd name="T1" fmla="*/ 0 h 36"/>
              <a:gd name="T2" fmla="*/ 0 w 28"/>
              <a:gd name="T3" fmla="*/ 0 h 36"/>
              <a:gd name="T4" fmla="*/ 0 w 28"/>
              <a:gd name="T5" fmla="*/ 0 h 36"/>
              <a:gd name="T6" fmla="*/ 0 w 28"/>
              <a:gd name="T7" fmla="*/ 0 h 36"/>
              <a:gd name="T8" fmla="*/ 0 w 28"/>
              <a:gd name="T9" fmla="*/ 0 h 36"/>
              <a:gd name="T10" fmla="*/ 0 60000 65536"/>
              <a:gd name="T11" fmla="*/ 0 60000 65536"/>
              <a:gd name="T12" fmla="*/ 0 60000 65536"/>
              <a:gd name="T13" fmla="*/ 0 60000 65536"/>
              <a:gd name="T14" fmla="*/ 0 60000 65536"/>
              <a:gd name="T15" fmla="*/ 0 w 28"/>
              <a:gd name="T16" fmla="*/ 0 h 36"/>
              <a:gd name="T17" fmla="*/ 28 w 28"/>
              <a:gd name="T18" fmla="*/ 36 h 36"/>
            </a:gdLst>
            <a:ahLst/>
            <a:cxnLst>
              <a:cxn ang="T10">
                <a:pos x="T0" y="T1"/>
              </a:cxn>
              <a:cxn ang="T11">
                <a:pos x="T2" y="T3"/>
              </a:cxn>
              <a:cxn ang="T12">
                <a:pos x="T4" y="T5"/>
              </a:cxn>
              <a:cxn ang="T13">
                <a:pos x="T6" y="T7"/>
              </a:cxn>
              <a:cxn ang="T14">
                <a:pos x="T8" y="T9"/>
              </a:cxn>
            </a:cxnLst>
            <a:rect l="T15" t="T16" r="T17" b="T18"/>
            <a:pathLst>
              <a:path w="28" h="36">
                <a:moveTo>
                  <a:pt x="0" y="0"/>
                </a:moveTo>
                <a:lnTo>
                  <a:pt x="21" y="0"/>
                </a:lnTo>
                <a:lnTo>
                  <a:pt x="28" y="10"/>
                </a:lnTo>
                <a:lnTo>
                  <a:pt x="28" y="36"/>
                </a:lnTo>
                <a:lnTo>
                  <a:pt x="0" y="0"/>
                </a:lnTo>
                <a:close/>
              </a:path>
            </a:pathLst>
          </a:custGeom>
          <a:solidFill>
            <a:srgbClr val="CDCDCD"/>
          </a:solidFill>
          <a:ln w="6350">
            <a:solidFill>
              <a:schemeClr val="bg1"/>
            </a:solidFill>
            <a:round/>
            <a:headEnd/>
            <a:tailEnd/>
          </a:ln>
        </p:spPr>
        <p:txBody>
          <a:bodyPr/>
          <a:lstStyle/>
          <a:p>
            <a:endParaRPr lang="en-US"/>
          </a:p>
        </p:txBody>
      </p:sp>
      <p:sp>
        <p:nvSpPr>
          <p:cNvPr id="1067" name="Freeform 2108"/>
          <p:cNvSpPr>
            <a:spLocks/>
          </p:cNvSpPr>
          <p:nvPr/>
        </p:nvSpPr>
        <p:spPr bwMode="auto">
          <a:xfrm>
            <a:off x="5713413" y="2611438"/>
            <a:ext cx="17462" cy="25400"/>
          </a:xfrm>
          <a:custGeom>
            <a:avLst/>
            <a:gdLst>
              <a:gd name="T0" fmla="*/ 0 w 28"/>
              <a:gd name="T1" fmla="*/ 0 h 36"/>
              <a:gd name="T2" fmla="*/ 0 w 28"/>
              <a:gd name="T3" fmla="*/ 0 h 36"/>
              <a:gd name="T4" fmla="*/ 0 w 28"/>
              <a:gd name="T5" fmla="*/ 0 h 36"/>
              <a:gd name="T6" fmla="*/ 0 w 28"/>
              <a:gd name="T7" fmla="*/ 0 h 36"/>
              <a:gd name="T8" fmla="*/ 0 w 28"/>
              <a:gd name="T9" fmla="*/ 0 h 36"/>
              <a:gd name="T10" fmla="*/ 0 60000 65536"/>
              <a:gd name="T11" fmla="*/ 0 60000 65536"/>
              <a:gd name="T12" fmla="*/ 0 60000 65536"/>
              <a:gd name="T13" fmla="*/ 0 60000 65536"/>
              <a:gd name="T14" fmla="*/ 0 60000 65536"/>
              <a:gd name="T15" fmla="*/ 0 w 28"/>
              <a:gd name="T16" fmla="*/ 0 h 36"/>
              <a:gd name="T17" fmla="*/ 28 w 28"/>
              <a:gd name="T18" fmla="*/ 36 h 36"/>
            </a:gdLst>
            <a:ahLst/>
            <a:cxnLst>
              <a:cxn ang="T10">
                <a:pos x="T0" y="T1"/>
              </a:cxn>
              <a:cxn ang="T11">
                <a:pos x="T2" y="T3"/>
              </a:cxn>
              <a:cxn ang="T12">
                <a:pos x="T4" y="T5"/>
              </a:cxn>
              <a:cxn ang="T13">
                <a:pos x="T6" y="T7"/>
              </a:cxn>
              <a:cxn ang="T14">
                <a:pos x="T8" y="T9"/>
              </a:cxn>
            </a:cxnLst>
            <a:rect l="T15" t="T16" r="T17" b="T18"/>
            <a:pathLst>
              <a:path w="28" h="36">
                <a:moveTo>
                  <a:pt x="0" y="0"/>
                </a:moveTo>
                <a:lnTo>
                  <a:pt x="21" y="0"/>
                </a:lnTo>
                <a:lnTo>
                  <a:pt x="28" y="10"/>
                </a:lnTo>
                <a:lnTo>
                  <a:pt x="28" y="36"/>
                </a:lnTo>
                <a:lnTo>
                  <a:pt x="0" y="0"/>
                </a:lnTo>
              </a:path>
            </a:pathLst>
          </a:custGeom>
          <a:solidFill>
            <a:srgbClr val="CDCDCD"/>
          </a:solidFill>
          <a:ln w="6350">
            <a:solidFill>
              <a:schemeClr val="bg1"/>
            </a:solidFill>
            <a:round/>
            <a:headEnd/>
            <a:tailEnd/>
          </a:ln>
        </p:spPr>
        <p:txBody>
          <a:bodyPr/>
          <a:lstStyle/>
          <a:p>
            <a:endParaRPr lang="en-US"/>
          </a:p>
        </p:txBody>
      </p:sp>
      <p:sp>
        <p:nvSpPr>
          <p:cNvPr id="1068" name="Freeform 2109"/>
          <p:cNvSpPr>
            <a:spLocks/>
          </p:cNvSpPr>
          <p:nvPr/>
        </p:nvSpPr>
        <p:spPr bwMode="auto">
          <a:xfrm>
            <a:off x="5741988" y="2157413"/>
            <a:ext cx="323850" cy="315912"/>
          </a:xfrm>
          <a:custGeom>
            <a:avLst/>
            <a:gdLst>
              <a:gd name="T0" fmla="*/ 0 w 483"/>
              <a:gd name="T1" fmla="*/ 0 h 458"/>
              <a:gd name="T2" fmla="*/ 0 w 483"/>
              <a:gd name="T3" fmla="*/ 0 h 458"/>
              <a:gd name="T4" fmla="*/ 0 w 483"/>
              <a:gd name="T5" fmla="*/ 0 h 458"/>
              <a:gd name="T6" fmla="*/ 0 w 483"/>
              <a:gd name="T7" fmla="*/ 0 h 458"/>
              <a:gd name="T8" fmla="*/ 0 w 483"/>
              <a:gd name="T9" fmla="*/ 0 h 458"/>
              <a:gd name="T10" fmla="*/ 0 w 483"/>
              <a:gd name="T11" fmla="*/ 0 h 458"/>
              <a:gd name="T12" fmla="*/ 0 w 483"/>
              <a:gd name="T13" fmla="*/ 0 h 458"/>
              <a:gd name="T14" fmla="*/ 0 w 483"/>
              <a:gd name="T15" fmla="*/ 0 h 458"/>
              <a:gd name="T16" fmla="*/ 0 w 483"/>
              <a:gd name="T17" fmla="*/ 0 h 458"/>
              <a:gd name="T18" fmla="*/ 0 w 483"/>
              <a:gd name="T19" fmla="*/ 0 h 458"/>
              <a:gd name="T20" fmla="*/ 0 w 483"/>
              <a:gd name="T21" fmla="*/ 0 h 458"/>
              <a:gd name="T22" fmla="*/ 0 w 483"/>
              <a:gd name="T23" fmla="*/ 0 h 458"/>
              <a:gd name="T24" fmla="*/ 0 w 483"/>
              <a:gd name="T25" fmla="*/ 0 h 458"/>
              <a:gd name="T26" fmla="*/ 0 w 483"/>
              <a:gd name="T27" fmla="*/ 0 h 458"/>
              <a:gd name="T28" fmla="*/ 0 w 483"/>
              <a:gd name="T29" fmla="*/ 0 h 458"/>
              <a:gd name="T30" fmla="*/ 0 w 483"/>
              <a:gd name="T31" fmla="*/ 0 h 458"/>
              <a:gd name="T32" fmla="*/ 0 w 483"/>
              <a:gd name="T33" fmla="*/ 0 h 458"/>
              <a:gd name="T34" fmla="*/ 0 w 483"/>
              <a:gd name="T35" fmla="*/ 0 h 458"/>
              <a:gd name="T36" fmla="*/ 0 w 483"/>
              <a:gd name="T37" fmla="*/ 0 h 458"/>
              <a:gd name="T38" fmla="*/ 0 w 483"/>
              <a:gd name="T39" fmla="*/ 0 h 458"/>
              <a:gd name="T40" fmla="*/ 0 w 483"/>
              <a:gd name="T41" fmla="*/ 0 h 458"/>
              <a:gd name="T42" fmla="*/ 0 w 483"/>
              <a:gd name="T43" fmla="*/ 0 h 458"/>
              <a:gd name="T44" fmla="*/ 0 w 483"/>
              <a:gd name="T45" fmla="*/ 0 h 458"/>
              <a:gd name="T46" fmla="*/ 0 w 483"/>
              <a:gd name="T47" fmla="*/ 0 h 458"/>
              <a:gd name="T48" fmla="*/ 0 w 483"/>
              <a:gd name="T49" fmla="*/ 0 h 458"/>
              <a:gd name="T50" fmla="*/ 0 w 483"/>
              <a:gd name="T51" fmla="*/ 0 h 458"/>
              <a:gd name="T52" fmla="*/ 0 w 483"/>
              <a:gd name="T53" fmla="*/ 0 h 458"/>
              <a:gd name="T54" fmla="*/ 0 w 483"/>
              <a:gd name="T55" fmla="*/ 0 h 458"/>
              <a:gd name="T56" fmla="*/ 0 w 483"/>
              <a:gd name="T57" fmla="*/ 0 h 458"/>
              <a:gd name="T58" fmla="*/ 0 w 483"/>
              <a:gd name="T59" fmla="*/ 0 h 458"/>
              <a:gd name="T60" fmla="*/ 0 w 483"/>
              <a:gd name="T61" fmla="*/ 0 h 458"/>
              <a:gd name="T62" fmla="*/ 0 w 483"/>
              <a:gd name="T63" fmla="*/ 0 h 458"/>
              <a:gd name="T64" fmla="*/ 0 w 483"/>
              <a:gd name="T65" fmla="*/ 0 h 458"/>
              <a:gd name="T66" fmla="*/ 0 w 483"/>
              <a:gd name="T67" fmla="*/ 0 h 458"/>
              <a:gd name="T68" fmla="*/ 0 w 483"/>
              <a:gd name="T69" fmla="*/ 0 h 458"/>
              <a:gd name="T70" fmla="*/ 0 w 483"/>
              <a:gd name="T71" fmla="*/ 0 h 458"/>
              <a:gd name="T72" fmla="*/ 0 w 483"/>
              <a:gd name="T73" fmla="*/ 0 h 458"/>
              <a:gd name="T74" fmla="*/ 0 w 483"/>
              <a:gd name="T75" fmla="*/ 0 h 458"/>
              <a:gd name="T76" fmla="*/ 0 w 483"/>
              <a:gd name="T77" fmla="*/ 0 h 458"/>
              <a:gd name="T78" fmla="*/ 0 w 483"/>
              <a:gd name="T79" fmla="*/ 0 h 458"/>
              <a:gd name="T80" fmla="*/ 0 w 483"/>
              <a:gd name="T81" fmla="*/ 0 h 458"/>
              <a:gd name="T82" fmla="*/ 0 w 483"/>
              <a:gd name="T83" fmla="*/ 0 h 458"/>
              <a:gd name="T84" fmla="*/ 0 w 483"/>
              <a:gd name="T85" fmla="*/ 0 h 458"/>
              <a:gd name="T86" fmla="*/ 0 w 483"/>
              <a:gd name="T87" fmla="*/ 0 h 458"/>
              <a:gd name="T88" fmla="*/ 0 w 483"/>
              <a:gd name="T89" fmla="*/ 0 h 458"/>
              <a:gd name="T90" fmla="*/ 0 w 483"/>
              <a:gd name="T91" fmla="*/ 0 h 458"/>
              <a:gd name="T92" fmla="*/ 0 w 483"/>
              <a:gd name="T93" fmla="*/ 0 h 458"/>
              <a:gd name="T94" fmla="*/ 0 w 483"/>
              <a:gd name="T95" fmla="*/ 0 h 458"/>
              <a:gd name="T96" fmla="*/ 0 w 483"/>
              <a:gd name="T97" fmla="*/ 0 h 458"/>
              <a:gd name="T98" fmla="*/ 0 w 483"/>
              <a:gd name="T99" fmla="*/ 0 h 458"/>
              <a:gd name="T100" fmla="*/ 0 w 483"/>
              <a:gd name="T101" fmla="*/ 0 h 458"/>
              <a:gd name="T102" fmla="*/ 0 w 483"/>
              <a:gd name="T103" fmla="*/ 0 h 458"/>
              <a:gd name="T104" fmla="*/ 0 w 483"/>
              <a:gd name="T105" fmla="*/ 0 h 458"/>
              <a:gd name="T106" fmla="*/ 0 w 483"/>
              <a:gd name="T107" fmla="*/ 0 h 458"/>
              <a:gd name="T108" fmla="*/ 0 w 483"/>
              <a:gd name="T109" fmla="*/ 0 h 458"/>
              <a:gd name="T110" fmla="*/ 0 w 483"/>
              <a:gd name="T111" fmla="*/ 0 h 458"/>
              <a:gd name="T112" fmla="*/ 0 w 483"/>
              <a:gd name="T113" fmla="*/ 0 h 458"/>
              <a:gd name="T114" fmla="*/ 0 w 483"/>
              <a:gd name="T115" fmla="*/ 0 h 458"/>
              <a:gd name="T116" fmla="*/ 0 w 483"/>
              <a:gd name="T117" fmla="*/ 0 h 4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83"/>
              <a:gd name="T178" fmla="*/ 0 h 458"/>
              <a:gd name="T179" fmla="*/ 483 w 483"/>
              <a:gd name="T180" fmla="*/ 458 h 45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83" h="458">
                <a:moveTo>
                  <a:pt x="0" y="397"/>
                </a:moveTo>
                <a:lnTo>
                  <a:pt x="46" y="355"/>
                </a:lnTo>
                <a:lnTo>
                  <a:pt x="76" y="370"/>
                </a:lnTo>
                <a:lnTo>
                  <a:pt x="46" y="345"/>
                </a:lnTo>
                <a:lnTo>
                  <a:pt x="63" y="339"/>
                </a:lnTo>
                <a:lnTo>
                  <a:pt x="49" y="326"/>
                </a:lnTo>
                <a:lnTo>
                  <a:pt x="73" y="323"/>
                </a:lnTo>
                <a:lnTo>
                  <a:pt x="59" y="298"/>
                </a:lnTo>
                <a:lnTo>
                  <a:pt x="94" y="293"/>
                </a:lnTo>
                <a:lnTo>
                  <a:pt x="63" y="285"/>
                </a:lnTo>
                <a:lnTo>
                  <a:pt x="72" y="261"/>
                </a:lnTo>
                <a:lnTo>
                  <a:pt x="59" y="261"/>
                </a:lnTo>
                <a:lnTo>
                  <a:pt x="57" y="249"/>
                </a:lnTo>
                <a:lnTo>
                  <a:pt x="62" y="233"/>
                </a:lnTo>
                <a:lnTo>
                  <a:pt x="76" y="246"/>
                </a:lnTo>
                <a:lnTo>
                  <a:pt x="120" y="220"/>
                </a:lnTo>
                <a:lnTo>
                  <a:pt x="161" y="153"/>
                </a:lnTo>
                <a:lnTo>
                  <a:pt x="215" y="113"/>
                </a:lnTo>
                <a:lnTo>
                  <a:pt x="221" y="116"/>
                </a:lnTo>
                <a:lnTo>
                  <a:pt x="212" y="132"/>
                </a:lnTo>
                <a:lnTo>
                  <a:pt x="233" y="122"/>
                </a:lnTo>
                <a:lnTo>
                  <a:pt x="233" y="90"/>
                </a:lnTo>
                <a:lnTo>
                  <a:pt x="275" y="108"/>
                </a:lnTo>
                <a:lnTo>
                  <a:pt x="337" y="86"/>
                </a:lnTo>
                <a:lnTo>
                  <a:pt x="433" y="0"/>
                </a:lnTo>
                <a:lnTo>
                  <a:pt x="465" y="5"/>
                </a:lnTo>
                <a:lnTo>
                  <a:pt x="483" y="43"/>
                </a:lnTo>
                <a:lnTo>
                  <a:pt x="477" y="64"/>
                </a:lnTo>
                <a:lnTo>
                  <a:pt x="483" y="64"/>
                </a:lnTo>
                <a:lnTo>
                  <a:pt x="464" y="108"/>
                </a:lnTo>
                <a:lnTo>
                  <a:pt x="321" y="178"/>
                </a:lnTo>
                <a:lnTo>
                  <a:pt x="312" y="165"/>
                </a:lnTo>
                <a:lnTo>
                  <a:pt x="243" y="244"/>
                </a:lnTo>
                <a:lnTo>
                  <a:pt x="215" y="244"/>
                </a:lnTo>
                <a:lnTo>
                  <a:pt x="210" y="256"/>
                </a:lnTo>
                <a:lnTo>
                  <a:pt x="223" y="266"/>
                </a:lnTo>
                <a:lnTo>
                  <a:pt x="207" y="293"/>
                </a:lnTo>
                <a:lnTo>
                  <a:pt x="182" y="285"/>
                </a:lnTo>
                <a:lnTo>
                  <a:pt x="195" y="311"/>
                </a:lnTo>
                <a:lnTo>
                  <a:pt x="168" y="298"/>
                </a:lnTo>
                <a:lnTo>
                  <a:pt x="174" y="314"/>
                </a:lnTo>
                <a:lnTo>
                  <a:pt x="163" y="326"/>
                </a:lnTo>
                <a:lnTo>
                  <a:pt x="145" y="308"/>
                </a:lnTo>
                <a:lnTo>
                  <a:pt x="161" y="347"/>
                </a:lnTo>
                <a:lnTo>
                  <a:pt x="142" y="375"/>
                </a:lnTo>
                <a:lnTo>
                  <a:pt x="122" y="345"/>
                </a:lnTo>
                <a:lnTo>
                  <a:pt x="114" y="368"/>
                </a:lnTo>
                <a:lnTo>
                  <a:pt x="132" y="384"/>
                </a:lnTo>
                <a:lnTo>
                  <a:pt x="130" y="402"/>
                </a:lnTo>
                <a:lnTo>
                  <a:pt x="98" y="391"/>
                </a:lnTo>
                <a:lnTo>
                  <a:pt x="120" y="415"/>
                </a:lnTo>
                <a:lnTo>
                  <a:pt x="99" y="409"/>
                </a:lnTo>
                <a:lnTo>
                  <a:pt x="111" y="435"/>
                </a:lnTo>
                <a:lnTo>
                  <a:pt x="96" y="458"/>
                </a:lnTo>
                <a:lnTo>
                  <a:pt x="47" y="436"/>
                </a:lnTo>
                <a:lnTo>
                  <a:pt x="15" y="445"/>
                </a:lnTo>
                <a:lnTo>
                  <a:pt x="46" y="407"/>
                </a:lnTo>
                <a:lnTo>
                  <a:pt x="10" y="415"/>
                </a:lnTo>
                <a:lnTo>
                  <a:pt x="0" y="397"/>
                </a:lnTo>
                <a:close/>
              </a:path>
            </a:pathLst>
          </a:custGeom>
          <a:solidFill>
            <a:srgbClr val="CDCDCD"/>
          </a:solidFill>
          <a:ln w="6350">
            <a:solidFill>
              <a:schemeClr val="bg1"/>
            </a:solidFill>
            <a:round/>
            <a:headEnd/>
            <a:tailEnd/>
          </a:ln>
        </p:spPr>
        <p:txBody>
          <a:bodyPr/>
          <a:lstStyle/>
          <a:p>
            <a:endParaRPr lang="en-US"/>
          </a:p>
        </p:txBody>
      </p:sp>
      <p:sp>
        <p:nvSpPr>
          <p:cNvPr id="1069" name="Freeform 2110"/>
          <p:cNvSpPr>
            <a:spLocks/>
          </p:cNvSpPr>
          <p:nvPr/>
        </p:nvSpPr>
        <p:spPr bwMode="auto">
          <a:xfrm>
            <a:off x="5741988" y="2157413"/>
            <a:ext cx="323850" cy="315912"/>
          </a:xfrm>
          <a:custGeom>
            <a:avLst/>
            <a:gdLst>
              <a:gd name="T0" fmla="*/ 0 w 483"/>
              <a:gd name="T1" fmla="*/ 0 h 458"/>
              <a:gd name="T2" fmla="*/ 0 w 483"/>
              <a:gd name="T3" fmla="*/ 0 h 458"/>
              <a:gd name="T4" fmla="*/ 0 w 483"/>
              <a:gd name="T5" fmla="*/ 0 h 458"/>
              <a:gd name="T6" fmla="*/ 0 w 483"/>
              <a:gd name="T7" fmla="*/ 0 h 458"/>
              <a:gd name="T8" fmla="*/ 0 w 483"/>
              <a:gd name="T9" fmla="*/ 0 h 458"/>
              <a:gd name="T10" fmla="*/ 0 w 483"/>
              <a:gd name="T11" fmla="*/ 0 h 458"/>
              <a:gd name="T12" fmla="*/ 0 w 483"/>
              <a:gd name="T13" fmla="*/ 0 h 458"/>
              <a:gd name="T14" fmla="*/ 0 w 483"/>
              <a:gd name="T15" fmla="*/ 0 h 458"/>
              <a:gd name="T16" fmla="*/ 0 w 483"/>
              <a:gd name="T17" fmla="*/ 0 h 458"/>
              <a:gd name="T18" fmla="*/ 0 w 483"/>
              <a:gd name="T19" fmla="*/ 0 h 458"/>
              <a:gd name="T20" fmla="*/ 0 w 483"/>
              <a:gd name="T21" fmla="*/ 0 h 458"/>
              <a:gd name="T22" fmla="*/ 0 w 483"/>
              <a:gd name="T23" fmla="*/ 0 h 458"/>
              <a:gd name="T24" fmla="*/ 0 w 483"/>
              <a:gd name="T25" fmla="*/ 0 h 458"/>
              <a:gd name="T26" fmla="*/ 0 w 483"/>
              <a:gd name="T27" fmla="*/ 0 h 458"/>
              <a:gd name="T28" fmla="*/ 0 w 483"/>
              <a:gd name="T29" fmla="*/ 0 h 458"/>
              <a:gd name="T30" fmla="*/ 0 w 483"/>
              <a:gd name="T31" fmla="*/ 0 h 458"/>
              <a:gd name="T32" fmla="*/ 0 w 483"/>
              <a:gd name="T33" fmla="*/ 0 h 458"/>
              <a:gd name="T34" fmla="*/ 0 w 483"/>
              <a:gd name="T35" fmla="*/ 0 h 458"/>
              <a:gd name="T36" fmla="*/ 0 w 483"/>
              <a:gd name="T37" fmla="*/ 0 h 458"/>
              <a:gd name="T38" fmla="*/ 0 w 483"/>
              <a:gd name="T39" fmla="*/ 0 h 458"/>
              <a:gd name="T40" fmla="*/ 0 w 483"/>
              <a:gd name="T41" fmla="*/ 0 h 458"/>
              <a:gd name="T42" fmla="*/ 0 w 483"/>
              <a:gd name="T43" fmla="*/ 0 h 458"/>
              <a:gd name="T44" fmla="*/ 0 w 483"/>
              <a:gd name="T45" fmla="*/ 0 h 458"/>
              <a:gd name="T46" fmla="*/ 0 w 483"/>
              <a:gd name="T47" fmla="*/ 0 h 458"/>
              <a:gd name="T48" fmla="*/ 0 w 483"/>
              <a:gd name="T49" fmla="*/ 0 h 458"/>
              <a:gd name="T50" fmla="*/ 0 w 483"/>
              <a:gd name="T51" fmla="*/ 0 h 458"/>
              <a:gd name="T52" fmla="*/ 0 w 483"/>
              <a:gd name="T53" fmla="*/ 0 h 458"/>
              <a:gd name="T54" fmla="*/ 0 w 483"/>
              <a:gd name="T55" fmla="*/ 0 h 458"/>
              <a:gd name="T56" fmla="*/ 0 w 483"/>
              <a:gd name="T57" fmla="*/ 0 h 458"/>
              <a:gd name="T58" fmla="*/ 0 w 483"/>
              <a:gd name="T59" fmla="*/ 0 h 458"/>
              <a:gd name="T60" fmla="*/ 0 w 483"/>
              <a:gd name="T61" fmla="*/ 0 h 458"/>
              <a:gd name="T62" fmla="*/ 0 w 483"/>
              <a:gd name="T63" fmla="*/ 0 h 458"/>
              <a:gd name="T64" fmla="*/ 0 w 483"/>
              <a:gd name="T65" fmla="*/ 0 h 458"/>
              <a:gd name="T66" fmla="*/ 0 w 483"/>
              <a:gd name="T67" fmla="*/ 0 h 458"/>
              <a:gd name="T68" fmla="*/ 0 w 483"/>
              <a:gd name="T69" fmla="*/ 0 h 458"/>
              <a:gd name="T70" fmla="*/ 0 w 483"/>
              <a:gd name="T71" fmla="*/ 0 h 458"/>
              <a:gd name="T72" fmla="*/ 0 w 483"/>
              <a:gd name="T73" fmla="*/ 0 h 458"/>
              <a:gd name="T74" fmla="*/ 0 w 483"/>
              <a:gd name="T75" fmla="*/ 0 h 458"/>
              <a:gd name="T76" fmla="*/ 0 w 483"/>
              <a:gd name="T77" fmla="*/ 0 h 458"/>
              <a:gd name="T78" fmla="*/ 0 w 483"/>
              <a:gd name="T79" fmla="*/ 0 h 458"/>
              <a:gd name="T80" fmla="*/ 0 w 483"/>
              <a:gd name="T81" fmla="*/ 0 h 458"/>
              <a:gd name="T82" fmla="*/ 0 w 483"/>
              <a:gd name="T83" fmla="*/ 0 h 458"/>
              <a:gd name="T84" fmla="*/ 0 w 483"/>
              <a:gd name="T85" fmla="*/ 0 h 458"/>
              <a:gd name="T86" fmla="*/ 0 w 483"/>
              <a:gd name="T87" fmla="*/ 0 h 458"/>
              <a:gd name="T88" fmla="*/ 0 w 483"/>
              <a:gd name="T89" fmla="*/ 0 h 458"/>
              <a:gd name="T90" fmla="*/ 0 w 483"/>
              <a:gd name="T91" fmla="*/ 0 h 458"/>
              <a:gd name="T92" fmla="*/ 0 w 483"/>
              <a:gd name="T93" fmla="*/ 0 h 458"/>
              <a:gd name="T94" fmla="*/ 0 w 483"/>
              <a:gd name="T95" fmla="*/ 0 h 458"/>
              <a:gd name="T96" fmla="*/ 0 w 483"/>
              <a:gd name="T97" fmla="*/ 0 h 458"/>
              <a:gd name="T98" fmla="*/ 0 w 483"/>
              <a:gd name="T99" fmla="*/ 0 h 458"/>
              <a:gd name="T100" fmla="*/ 0 w 483"/>
              <a:gd name="T101" fmla="*/ 0 h 458"/>
              <a:gd name="T102" fmla="*/ 0 w 483"/>
              <a:gd name="T103" fmla="*/ 0 h 458"/>
              <a:gd name="T104" fmla="*/ 0 w 483"/>
              <a:gd name="T105" fmla="*/ 0 h 458"/>
              <a:gd name="T106" fmla="*/ 0 w 483"/>
              <a:gd name="T107" fmla="*/ 0 h 458"/>
              <a:gd name="T108" fmla="*/ 0 w 483"/>
              <a:gd name="T109" fmla="*/ 0 h 458"/>
              <a:gd name="T110" fmla="*/ 0 w 483"/>
              <a:gd name="T111" fmla="*/ 0 h 458"/>
              <a:gd name="T112" fmla="*/ 0 w 483"/>
              <a:gd name="T113" fmla="*/ 0 h 458"/>
              <a:gd name="T114" fmla="*/ 0 w 483"/>
              <a:gd name="T115" fmla="*/ 0 h 458"/>
              <a:gd name="T116" fmla="*/ 0 w 483"/>
              <a:gd name="T117" fmla="*/ 0 h 4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83"/>
              <a:gd name="T178" fmla="*/ 0 h 458"/>
              <a:gd name="T179" fmla="*/ 483 w 483"/>
              <a:gd name="T180" fmla="*/ 458 h 45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83" h="458">
                <a:moveTo>
                  <a:pt x="0" y="397"/>
                </a:moveTo>
                <a:lnTo>
                  <a:pt x="46" y="355"/>
                </a:lnTo>
                <a:lnTo>
                  <a:pt x="76" y="370"/>
                </a:lnTo>
                <a:lnTo>
                  <a:pt x="46" y="345"/>
                </a:lnTo>
                <a:lnTo>
                  <a:pt x="63" y="339"/>
                </a:lnTo>
                <a:lnTo>
                  <a:pt x="49" y="326"/>
                </a:lnTo>
                <a:lnTo>
                  <a:pt x="73" y="323"/>
                </a:lnTo>
                <a:lnTo>
                  <a:pt x="59" y="298"/>
                </a:lnTo>
                <a:lnTo>
                  <a:pt x="94" y="293"/>
                </a:lnTo>
                <a:lnTo>
                  <a:pt x="63" y="285"/>
                </a:lnTo>
                <a:lnTo>
                  <a:pt x="72" y="261"/>
                </a:lnTo>
                <a:lnTo>
                  <a:pt x="59" y="261"/>
                </a:lnTo>
                <a:lnTo>
                  <a:pt x="57" y="249"/>
                </a:lnTo>
                <a:lnTo>
                  <a:pt x="62" y="233"/>
                </a:lnTo>
                <a:lnTo>
                  <a:pt x="76" y="246"/>
                </a:lnTo>
                <a:lnTo>
                  <a:pt x="120" y="220"/>
                </a:lnTo>
                <a:lnTo>
                  <a:pt x="161" y="153"/>
                </a:lnTo>
                <a:lnTo>
                  <a:pt x="215" y="113"/>
                </a:lnTo>
                <a:lnTo>
                  <a:pt x="221" y="116"/>
                </a:lnTo>
                <a:lnTo>
                  <a:pt x="212" y="132"/>
                </a:lnTo>
                <a:lnTo>
                  <a:pt x="233" y="122"/>
                </a:lnTo>
                <a:lnTo>
                  <a:pt x="233" y="90"/>
                </a:lnTo>
                <a:lnTo>
                  <a:pt x="275" y="108"/>
                </a:lnTo>
                <a:lnTo>
                  <a:pt x="337" y="86"/>
                </a:lnTo>
                <a:lnTo>
                  <a:pt x="433" y="0"/>
                </a:lnTo>
                <a:lnTo>
                  <a:pt x="465" y="5"/>
                </a:lnTo>
                <a:lnTo>
                  <a:pt x="483" y="43"/>
                </a:lnTo>
                <a:lnTo>
                  <a:pt x="477" y="64"/>
                </a:lnTo>
                <a:lnTo>
                  <a:pt x="483" y="64"/>
                </a:lnTo>
                <a:lnTo>
                  <a:pt x="464" y="108"/>
                </a:lnTo>
                <a:lnTo>
                  <a:pt x="321" y="178"/>
                </a:lnTo>
                <a:lnTo>
                  <a:pt x="312" y="165"/>
                </a:lnTo>
                <a:lnTo>
                  <a:pt x="243" y="244"/>
                </a:lnTo>
                <a:lnTo>
                  <a:pt x="215" y="244"/>
                </a:lnTo>
                <a:lnTo>
                  <a:pt x="210" y="256"/>
                </a:lnTo>
                <a:lnTo>
                  <a:pt x="223" y="266"/>
                </a:lnTo>
                <a:lnTo>
                  <a:pt x="207" y="293"/>
                </a:lnTo>
                <a:lnTo>
                  <a:pt x="182" y="285"/>
                </a:lnTo>
                <a:lnTo>
                  <a:pt x="195" y="311"/>
                </a:lnTo>
                <a:lnTo>
                  <a:pt x="168" y="298"/>
                </a:lnTo>
                <a:lnTo>
                  <a:pt x="174" y="314"/>
                </a:lnTo>
                <a:lnTo>
                  <a:pt x="163" y="326"/>
                </a:lnTo>
                <a:lnTo>
                  <a:pt x="145" y="308"/>
                </a:lnTo>
                <a:lnTo>
                  <a:pt x="161" y="347"/>
                </a:lnTo>
                <a:lnTo>
                  <a:pt x="142" y="375"/>
                </a:lnTo>
                <a:lnTo>
                  <a:pt x="122" y="345"/>
                </a:lnTo>
                <a:lnTo>
                  <a:pt x="114" y="368"/>
                </a:lnTo>
                <a:lnTo>
                  <a:pt x="132" y="384"/>
                </a:lnTo>
                <a:lnTo>
                  <a:pt x="130" y="402"/>
                </a:lnTo>
                <a:lnTo>
                  <a:pt x="98" y="391"/>
                </a:lnTo>
                <a:lnTo>
                  <a:pt x="120" y="415"/>
                </a:lnTo>
                <a:lnTo>
                  <a:pt x="99" y="409"/>
                </a:lnTo>
                <a:lnTo>
                  <a:pt x="111" y="435"/>
                </a:lnTo>
                <a:lnTo>
                  <a:pt x="96" y="458"/>
                </a:lnTo>
                <a:lnTo>
                  <a:pt x="47" y="436"/>
                </a:lnTo>
                <a:lnTo>
                  <a:pt x="15" y="445"/>
                </a:lnTo>
                <a:lnTo>
                  <a:pt x="46" y="407"/>
                </a:lnTo>
                <a:lnTo>
                  <a:pt x="10" y="415"/>
                </a:lnTo>
                <a:lnTo>
                  <a:pt x="0" y="397"/>
                </a:lnTo>
              </a:path>
            </a:pathLst>
          </a:custGeom>
          <a:solidFill>
            <a:srgbClr val="CDCDCD"/>
          </a:solidFill>
          <a:ln w="6350">
            <a:solidFill>
              <a:schemeClr val="bg1"/>
            </a:solidFill>
            <a:round/>
            <a:headEnd/>
            <a:tailEnd/>
          </a:ln>
        </p:spPr>
        <p:txBody>
          <a:bodyPr/>
          <a:lstStyle/>
          <a:p>
            <a:endParaRPr lang="en-US"/>
          </a:p>
        </p:txBody>
      </p:sp>
      <p:sp>
        <p:nvSpPr>
          <p:cNvPr id="1070" name="Freeform 2111"/>
          <p:cNvSpPr>
            <a:spLocks/>
          </p:cNvSpPr>
          <p:nvPr/>
        </p:nvSpPr>
        <p:spPr bwMode="auto">
          <a:xfrm>
            <a:off x="5695950" y="2462213"/>
            <a:ext cx="130175" cy="201612"/>
          </a:xfrm>
          <a:custGeom>
            <a:avLst/>
            <a:gdLst>
              <a:gd name="T0" fmla="*/ 0 w 195"/>
              <a:gd name="T1" fmla="*/ 0 h 292"/>
              <a:gd name="T2" fmla="*/ 0 w 195"/>
              <a:gd name="T3" fmla="*/ 0 h 292"/>
              <a:gd name="T4" fmla="*/ 0 w 195"/>
              <a:gd name="T5" fmla="*/ 0 h 292"/>
              <a:gd name="T6" fmla="*/ 0 w 195"/>
              <a:gd name="T7" fmla="*/ 0 h 292"/>
              <a:gd name="T8" fmla="*/ 0 w 195"/>
              <a:gd name="T9" fmla="*/ 0 h 292"/>
              <a:gd name="T10" fmla="*/ 0 w 195"/>
              <a:gd name="T11" fmla="*/ 0 h 292"/>
              <a:gd name="T12" fmla="*/ 0 w 195"/>
              <a:gd name="T13" fmla="*/ 0 h 292"/>
              <a:gd name="T14" fmla="*/ 0 w 195"/>
              <a:gd name="T15" fmla="*/ 0 h 292"/>
              <a:gd name="T16" fmla="*/ 0 w 195"/>
              <a:gd name="T17" fmla="*/ 0 h 292"/>
              <a:gd name="T18" fmla="*/ 0 w 195"/>
              <a:gd name="T19" fmla="*/ 0 h 292"/>
              <a:gd name="T20" fmla="*/ 0 w 195"/>
              <a:gd name="T21" fmla="*/ 0 h 292"/>
              <a:gd name="T22" fmla="*/ 0 w 195"/>
              <a:gd name="T23" fmla="*/ 0 h 292"/>
              <a:gd name="T24" fmla="*/ 0 w 195"/>
              <a:gd name="T25" fmla="*/ 0 h 292"/>
              <a:gd name="T26" fmla="*/ 0 w 195"/>
              <a:gd name="T27" fmla="*/ 0 h 292"/>
              <a:gd name="T28" fmla="*/ 0 w 195"/>
              <a:gd name="T29" fmla="*/ 0 h 292"/>
              <a:gd name="T30" fmla="*/ 0 w 195"/>
              <a:gd name="T31" fmla="*/ 0 h 292"/>
              <a:gd name="T32" fmla="*/ 0 w 195"/>
              <a:gd name="T33" fmla="*/ 0 h 292"/>
              <a:gd name="T34" fmla="*/ 0 w 195"/>
              <a:gd name="T35" fmla="*/ 0 h 292"/>
              <a:gd name="T36" fmla="*/ 0 w 195"/>
              <a:gd name="T37" fmla="*/ 0 h 292"/>
              <a:gd name="T38" fmla="*/ 0 w 195"/>
              <a:gd name="T39" fmla="*/ 0 h 292"/>
              <a:gd name="T40" fmla="*/ 0 w 195"/>
              <a:gd name="T41" fmla="*/ 0 h 292"/>
              <a:gd name="T42" fmla="*/ 0 w 195"/>
              <a:gd name="T43" fmla="*/ 0 h 292"/>
              <a:gd name="T44" fmla="*/ 0 w 195"/>
              <a:gd name="T45" fmla="*/ 0 h 292"/>
              <a:gd name="T46" fmla="*/ 0 w 195"/>
              <a:gd name="T47" fmla="*/ 0 h 292"/>
              <a:gd name="T48" fmla="*/ 0 w 195"/>
              <a:gd name="T49" fmla="*/ 0 h 292"/>
              <a:gd name="T50" fmla="*/ 0 w 195"/>
              <a:gd name="T51" fmla="*/ 0 h 292"/>
              <a:gd name="T52" fmla="*/ 0 w 195"/>
              <a:gd name="T53" fmla="*/ 0 h 292"/>
              <a:gd name="T54" fmla="*/ 0 w 195"/>
              <a:gd name="T55" fmla="*/ 0 h 292"/>
              <a:gd name="T56" fmla="*/ 0 w 195"/>
              <a:gd name="T57" fmla="*/ 0 h 292"/>
              <a:gd name="T58" fmla="*/ 0 w 195"/>
              <a:gd name="T59" fmla="*/ 0 h 292"/>
              <a:gd name="T60" fmla="*/ 0 w 195"/>
              <a:gd name="T61" fmla="*/ 0 h 292"/>
              <a:gd name="T62" fmla="*/ 0 w 195"/>
              <a:gd name="T63" fmla="*/ 0 h 292"/>
              <a:gd name="T64" fmla="*/ 0 w 195"/>
              <a:gd name="T65" fmla="*/ 0 h 292"/>
              <a:gd name="T66" fmla="*/ 0 w 195"/>
              <a:gd name="T67" fmla="*/ 0 h 292"/>
              <a:gd name="T68" fmla="*/ 0 w 195"/>
              <a:gd name="T69" fmla="*/ 0 h 292"/>
              <a:gd name="T70" fmla="*/ 0 w 195"/>
              <a:gd name="T71" fmla="*/ 0 h 292"/>
              <a:gd name="T72" fmla="*/ 0 w 195"/>
              <a:gd name="T73" fmla="*/ 0 h 292"/>
              <a:gd name="T74" fmla="*/ 0 w 195"/>
              <a:gd name="T75" fmla="*/ 0 h 292"/>
              <a:gd name="T76" fmla="*/ 0 w 195"/>
              <a:gd name="T77" fmla="*/ 0 h 292"/>
              <a:gd name="T78" fmla="*/ 0 w 195"/>
              <a:gd name="T79" fmla="*/ 0 h 292"/>
              <a:gd name="T80" fmla="*/ 0 w 195"/>
              <a:gd name="T81" fmla="*/ 0 h 2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5"/>
              <a:gd name="T124" fmla="*/ 0 h 292"/>
              <a:gd name="T125" fmla="*/ 195 w 195"/>
              <a:gd name="T126" fmla="*/ 292 h 29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5" h="292">
                <a:moveTo>
                  <a:pt x="72" y="12"/>
                </a:moveTo>
                <a:lnTo>
                  <a:pt x="116" y="0"/>
                </a:lnTo>
                <a:lnTo>
                  <a:pt x="158" y="26"/>
                </a:lnTo>
                <a:lnTo>
                  <a:pt x="135" y="51"/>
                </a:lnTo>
                <a:lnTo>
                  <a:pt x="151" y="46"/>
                </a:lnTo>
                <a:lnTo>
                  <a:pt x="150" y="59"/>
                </a:lnTo>
                <a:lnTo>
                  <a:pt x="129" y="70"/>
                </a:lnTo>
                <a:lnTo>
                  <a:pt x="142" y="74"/>
                </a:lnTo>
                <a:lnTo>
                  <a:pt x="127" y="103"/>
                </a:lnTo>
                <a:lnTo>
                  <a:pt x="127" y="153"/>
                </a:lnTo>
                <a:lnTo>
                  <a:pt x="146" y="227"/>
                </a:lnTo>
                <a:lnTo>
                  <a:pt x="195" y="272"/>
                </a:lnTo>
                <a:lnTo>
                  <a:pt x="169" y="282"/>
                </a:lnTo>
                <a:lnTo>
                  <a:pt x="184" y="285"/>
                </a:lnTo>
                <a:lnTo>
                  <a:pt x="179" y="292"/>
                </a:lnTo>
                <a:lnTo>
                  <a:pt x="164" y="269"/>
                </a:lnTo>
                <a:lnTo>
                  <a:pt x="150" y="275"/>
                </a:lnTo>
                <a:lnTo>
                  <a:pt x="158" y="285"/>
                </a:lnTo>
                <a:lnTo>
                  <a:pt x="127" y="274"/>
                </a:lnTo>
                <a:lnTo>
                  <a:pt x="117" y="288"/>
                </a:lnTo>
                <a:lnTo>
                  <a:pt x="103" y="272"/>
                </a:lnTo>
                <a:lnTo>
                  <a:pt x="111" y="267"/>
                </a:lnTo>
                <a:lnTo>
                  <a:pt x="73" y="266"/>
                </a:lnTo>
                <a:lnTo>
                  <a:pt x="70" y="243"/>
                </a:lnTo>
                <a:lnTo>
                  <a:pt x="90" y="238"/>
                </a:lnTo>
                <a:lnTo>
                  <a:pt x="67" y="222"/>
                </a:lnTo>
                <a:lnTo>
                  <a:pt x="80" y="201"/>
                </a:lnTo>
                <a:lnTo>
                  <a:pt x="62" y="218"/>
                </a:lnTo>
                <a:lnTo>
                  <a:pt x="62" y="194"/>
                </a:lnTo>
                <a:lnTo>
                  <a:pt x="7" y="189"/>
                </a:lnTo>
                <a:lnTo>
                  <a:pt x="0" y="170"/>
                </a:lnTo>
                <a:lnTo>
                  <a:pt x="5" y="142"/>
                </a:lnTo>
                <a:lnTo>
                  <a:pt x="29" y="145"/>
                </a:lnTo>
                <a:lnTo>
                  <a:pt x="50" y="87"/>
                </a:lnTo>
                <a:lnTo>
                  <a:pt x="46" y="92"/>
                </a:lnTo>
                <a:lnTo>
                  <a:pt x="33" y="64"/>
                </a:lnTo>
                <a:lnTo>
                  <a:pt x="60" y="51"/>
                </a:lnTo>
                <a:lnTo>
                  <a:pt x="52" y="46"/>
                </a:lnTo>
                <a:lnTo>
                  <a:pt x="57" y="43"/>
                </a:lnTo>
                <a:lnTo>
                  <a:pt x="52" y="30"/>
                </a:lnTo>
                <a:lnTo>
                  <a:pt x="72" y="12"/>
                </a:lnTo>
                <a:close/>
              </a:path>
            </a:pathLst>
          </a:custGeom>
          <a:solidFill>
            <a:srgbClr val="CDCDCD"/>
          </a:solidFill>
          <a:ln w="6350">
            <a:solidFill>
              <a:schemeClr val="bg1"/>
            </a:solidFill>
            <a:round/>
            <a:headEnd/>
            <a:tailEnd/>
          </a:ln>
        </p:spPr>
        <p:txBody>
          <a:bodyPr/>
          <a:lstStyle/>
          <a:p>
            <a:endParaRPr lang="en-US"/>
          </a:p>
        </p:txBody>
      </p:sp>
      <p:sp>
        <p:nvSpPr>
          <p:cNvPr id="1071" name="Freeform 2112"/>
          <p:cNvSpPr>
            <a:spLocks/>
          </p:cNvSpPr>
          <p:nvPr/>
        </p:nvSpPr>
        <p:spPr bwMode="auto">
          <a:xfrm>
            <a:off x="5695950" y="2462213"/>
            <a:ext cx="130175" cy="201612"/>
          </a:xfrm>
          <a:custGeom>
            <a:avLst/>
            <a:gdLst>
              <a:gd name="T0" fmla="*/ 0 w 195"/>
              <a:gd name="T1" fmla="*/ 0 h 292"/>
              <a:gd name="T2" fmla="*/ 0 w 195"/>
              <a:gd name="T3" fmla="*/ 0 h 292"/>
              <a:gd name="T4" fmla="*/ 0 w 195"/>
              <a:gd name="T5" fmla="*/ 0 h 292"/>
              <a:gd name="T6" fmla="*/ 0 w 195"/>
              <a:gd name="T7" fmla="*/ 0 h 292"/>
              <a:gd name="T8" fmla="*/ 0 w 195"/>
              <a:gd name="T9" fmla="*/ 0 h 292"/>
              <a:gd name="T10" fmla="*/ 0 w 195"/>
              <a:gd name="T11" fmla="*/ 0 h 292"/>
              <a:gd name="T12" fmla="*/ 0 w 195"/>
              <a:gd name="T13" fmla="*/ 0 h 292"/>
              <a:gd name="T14" fmla="*/ 0 w 195"/>
              <a:gd name="T15" fmla="*/ 0 h 292"/>
              <a:gd name="T16" fmla="*/ 0 w 195"/>
              <a:gd name="T17" fmla="*/ 0 h 292"/>
              <a:gd name="T18" fmla="*/ 0 w 195"/>
              <a:gd name="T19" fmla="*/ 0 h 292"/>
              <a:gd name="T20" fmla="*/ 0 w 195"/>
              <a:gd name="T21" fmla="*/ 0 h 292"/>
              <a:gd name="T22" fmla="*/ 0 w 195"/>
              <a:gd name="T23" fmla="*/ 0 h 292"/>
              <a:gd name="T24" fmla="*/ 0 w 195"/>
              <a:gd name="T25" fmla="*/ 0 h 292"/>
              <a:gd name="T26" fmla="*/ 0 w 195"/>
              <a:gd name="T27" fmla="*/ 0 h 292"/>
              <a:gd name="T28" fmla="*/ 0 w 195"/>
              <a:gd name="T29" fmla="*/ 0 h 292"/>
              <a:gd name="T30" fmla="*/ 0 w 195"/>
              <a:gd name="T31" fmla="*/ 0 h 292"/>
              <a:gd name="T32" fmla="*/ 0 w 195"/>
              <a:gd name="T33" fmla="*/ 0 h 292"/>
              <a:gd name="T34" fmla="*/ 0 w 195"/>
              <a:gd name="T35" fmla="*/ 0 h 292"/>
              <a:gd name="T36" fmla="*/ 0 w 195"/>
              <a:gd name="T37" fmla="*/ 0 h 292"/>
              <a:gd name="T38" fmla="*/ 0 w 195"/>
              <a:gd name="T39" fmla="*/ 0 h 292"/>
              <a:gd name="T40" fmla="*/ 0 w 195"/>
              <a:gd name="T41" fmla="*/ 0 h 292"/>
              <a:gd name="T42" fmla="*/ 0 w 195"/>
              <a:gd name="T43" fmla="*/ 0 h 292"/>
              <a:gd name="T44" fmla="*/ 0 w 195"/>
              <a:gd name="T45" fmla="*/ 0 h 292"/>
              <a:gd name="T46" fmla="*/ 0 w 195"/>
              <a:gd name="T47" fmla="*/ 0 h 292"/>
              <a:gd name="T48" fmla="*/ 0 w 195"/>
              <a:gd name="T49" fmla="*/ 0 h 292"/>
              <a:gd name="T50" fmla="*/ 0 w 195"/>
              <a:gd name="T51" fmla="*/ 0 h 292"/>
              <a:gd name="T52" fmla="*/ 0 w 195"/>
              <a:gd name="T53" fmla="*/ 0 h 292"/>
              <a:gd name="T54" fmla="*/ 0 w 195"/>
              <a:gd name="T55" fmla="*/ 0 h 292"/>
              <a:gd name="T56" fmla="*/ 0 w 195"/>
              <a:gd name="T57" fmla="*/ 0 h 292"/>
              <a:gd name="T58" fmla="*/ 0 w 195"/>
              <a:gd name="T59" fmla="*/ 0 h 292"/>
              <a:gd name="T60" fmla="*/ 0 w 195"/>
              <a:gd name="T61" fmla="*/ 0 h 292"/>
              <a:gd name="T62" fmla="*/ 0 w 195"/>
              <a:gd name="T63" fmla="*/ 0 h 292"/>
              <a:gd name="T64" fmla="*/ 0 w 195"/>
              <a:gd name="T65" fmla="*/ 0 h 292"/>
              <a:gd name="T66" fmla="*/ 0 w 195"/>
              <a:gd name="T67" fmla="*/ 0 h 292"/>
              <a:gd name="T68" fmla="*/ 0 w 195"/>
              <a:gd name="T69" fmla="*/ 0 h 292"/>
              <a:gd name="T70" fmla="*/ 0 w 195"/>
              <a:gd name="T71" fmla="*/ 0 h 292"/>
              <a:gd name="T72" fmla="*/ 0 w 195"/>
              <a:gd name="T73" fmla="*/ 0 h 292"/>
              <a:gd name="T74" fmla="*/ 0 w 195"/>
              <a:gd name="T75" fmla="*/ 0 h 292"/>
              <a:gd name="T76" fmla="*/ 0 w 195"/>
              <a:gd name="T77" fmla="*/ 0 h 292"/>
              <a:gd name="T78" fmla="*/ 0 w 195"/>
              <a:gd name="T79" fmla="*/ 0 h 292"/>
              <a:gd name="T80" fmla="*/ 0 w 195"/>
              <a:gd name="T81" fmla="*/ 0 h 2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5"/>
              <a:gd name="T124" fmla="*/ 0 h 292"/>
              <a:gd name="T125" fmla="*/ 195 w 195"/>
              <a:gd name="T126" fmla="*/ 292 h 29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5" h="292">
                <a:moveTo>
                  <a:pt x="72" y="12"/>
                </a:moveTo>
                <a:lnTo>
                  <a:pt x="116" y="0"/>
                </a:lnTo>
                <a:lnTo>
                  <a:pt x="158" y="26"/>
                </a:lnTo>
                <a:lnTo>
                  <a:pt x="135" y="51"/>
                </a:lnTo>
                <a:lnTo>
                  <a:pt x="151" y="46"/>
                </a:lnTo>
                <a:lnTo>
                  <a:pt x="150" y="59"/>
                </a:lnTo>
                <a:lnTo>
                  <a:pt x="129" y="70"/>
                </a:lnTo>
                <a:lnTo>
                  <a:pt x="142" y="74"/>
                </a:lnTo>
                <a:lnTo>
                  <a:pt x="127" y="103"/>
                </a:lnTo>
                <a:lnTo>
                  <a:pt x="127" y="153"/>
                </a:lnTo>
                <a:lnTo>
                  <a:pt x="146" y="227"/>
                </a:lnTo>
                <a:lnTo>
                  <a:pt x="195" y="272"/>
                </a:lnTo>
                <a:lnTo>
                  <a:pt x="169" y="282"/>
                </a:lnTo>
                <a:lnTo>
                  <a:pt x="184" y="285"/>
                </a:lnTo>
                <a:lnTo>
                  <a:pt x="179" y="292"/>
                </a:lnTo>
                <a:lnTo>
                  <a:pt x="164" y="269"/>
                </a:lnTo>
                <a:lnTo>
                  <a:pt x="150" y="275"/>
                </a:lnTo>
                <a:lnTo>
                  <a:pt x="158" y="285"/>
                </a:lnTo>
                <a:lnTo>
                  <a:pt x="127" y="274"/>
                </a:lnTo>
                <a:lnTo>
                  <a:pt x="117" y="288"/>
                </a:lnTo>
                <a:lnTo>
                  <a:pt x="103" y="272"/>
                </a:lnTo>
                <a:lnTo>
                  <a:pt x="111" y="267"/>
                </a:lnTo>
                <a:lnTo>
                  <a:pt x="73" y="266"/>
                </a:lnTo>
                <a:lnTo>
                  <a:pt x="70" y="243"/>
                </a:lnTo>
                <a:lnTo>
                  <a:pt x="90" y="238"/>
                </a:lnTo>
                <a:lnTo>
                  <a:pt x="67" y="222"/>
                </a:lnTo>
                <a:lnTo>
                  <a:pt x="80" y="201"/>
                </a:lnTo>
                <a:lnTo>
                  <a:pt x="62" y="218"/>
                </a:lnTo>
                <a:lnTo>
                  <a:pt x="62" y="194"/>
                </a:lnTo>
                <a:lnTo>
                  <a:pt x="7" y="189"/>
                </a:lnTo>
                <a:lnTo>
                  <a:pt x="0" y="170"/>
                </a:lnTo>
                <a:lnTo>
                  <a:pt x="5" y="142"/>
                </a:lnTo>
                <a:lnTo>
                  <a:pt x="29" y="145"/>
                </a:lnTo>
                <a:lnTo>
                  <a:pt x="50" y="87"/>
                </a:lnTo>
                <a:lnTo>
                  <a:pt x="46" y="92"/>
                </a:lnTo>
                <a:lnTo>
                  <a:pt x="33" y="64"/>
                </a:lnTo>
                <a:lnTo>
                  <a:pt x="60" y="51"/>
                </a:lnTo>
                <a:lnTo>
                  <a:pt x="52" y="46"/>
                </a:lnTo>
                <a:lnTo>
                  <a:pt x="57" y="43"/>
                </a:lnTo>
                <a:lnTo>
                  <a:pt x="52" y="30"/>
                </a:lnTo>
                <a:lnTo>
                  <a:pt x="72" y="12"/>
                </a:lnTo>
              </a:path>
            </a:pathLst>
          </a:custGeom>
          <a:solidFill>
            <a:srgbClr val="CDCDCD"/>
          </a:solidFill>
          <a:ln w="6350">
            <a:solidFill>
              <a:schemeClr val="bg1"/>
            </a:solidFill>
            <a:round/>
            <a:headEnd/>
            <a:tailEnd/>
          </a:ln>
        </p:spPr>
        <p:txBody>
          <a:bodyPr/>
          <a:lstStyle/>
          <a:p>
            <a:endParaRPr lang="en-US"/>
          </a:p>
        </p:txBody>
      </p:sp>
      <p:sp>
        <p:nvSpPr>
          <p:cNvPr id="1072" name="Freeform 2113"/>
          <p:cNvSpPr>
            <a:spLocks/>
          </p:cNvSpPr>
          <p:nvPr/>
        </p:nvSpPr>
        <p:spPr bwMode="auto">
          <a:xfrm>
            <a:off x="5624513" y="2727325"/>
            <a:ext cx="46037" cy="49213"/>
          </a:xfrm>
          <a:custGeom>
            <a:avLst/>
            <a:gdLst>
              <a:gd name="T0" fmla="*/ 0 w 68"/>
              <a:gd name="T1" fmla="*/ 0 h 71"/>
              <a:gd name="T2" fmla="*/ 0 w 68"/>
              <a:gd name="T3" fmla="*/ 0 h 71"/>
              <a:gd name="T4" fmla="*/ 0 w 68"/>
              <a:gd name="T5" fmla="*/ 0 h 71"/>
              <a:gd name="T6" fmla="*/ 0 w 68"/>
              <a:gd name="T7" fmla="*/ 0 h 71"/>
              <a:gd name="T8" fmla="*/ 0 w 68"/>
              <a:gd name="T9" fmla="*/ 0 h 71"/>
              <a:gd name="T10" fmla="*/ 0 w 68"/>
              <a:gd name="T11" fmla="*/ 0 h 71"/>
              <a:gd name="T12" fmla="*/ 0 w 68"/>
              <a:gd name="T13" fmla="*/ 0 h 71"/>
              <a:gd name="T14" fmla="*/ 0 w 68"/>
              <a:gd name="T15" fmla="*/ 0 h 71"/>
              <a:gd name="T16" fmla="*/ 0 w 68"/>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71"/>
              <a:gd name="T29" fmla="*/ 68 w 68"/>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71">
                <a:moveTo>
                  <a:pt x="16" y="6"/>
                </a:moveTo>
                <a:lnTo>
                  <a:pt x="32" y="0"/>
                </a:lnTo>
                <a:lnTo>
                  <a:pt x="68" y="39"/>
                </a:lnTo>
                <a:lnTo>
                  <a:pt x="28" y="71"/>
                </a:lnTo>
                <a:lnTo>
                  <a:pt x="5" y="58"/>
                </a:lnTo>
                <a:lnTo>
                  <a:pt x="5" y="71"/>
                </a:lnTo>
                <a:lnTo>
                  <a:pt x="0" y="58"/>
                </a:lnTo>
                <a:lnTo>
                  <a:pt x="1" y="32"/>
                </a:lnTo>
                <a:lnTo>
                  <a:pt x="16" y="6"/>
                </a:lnTo>
                <a:close/>
              </a:path>
            </a:pathLst>
          </a:custGeom>
          <a:solidFill>
            <a:srgbClr val="CDCDCD"/>
          </a:solidFill>
          <a:ln w="6350">
            <a:solidFill>
              <a:schemeClr val="bg1"/>
            </a:solidFill>
            <a:round/>
            <a:headEnd/>
            <a:tailEnd/>
          </a:ln>
        </p:spPr>
        <p:txBody>
          <a:bodyPr/>
          <a:lstStyle/>
          <a:p>
            <a:endParaRPr lang="en-US"/>
          </a:p>
        </p:txBody>
      </p:sp>
      <p:sp>
        <p:nvSpPr>
          <p:cNvPr id="1073" name="Freeform 2114"/>
          <p:cNvSpPr>
            <a:spLocks/>
          </p:cNvSpPr>
          <p:nvPr/>
        </p:nvSpPr>
        <p:spPr bwMode="auto">
          <a:xfrm>
            <a:off x="5624513" y="2727325"/>
            <a:ext cx="46037" cy="49213"/>
          </a:xfrm>
          <a:custGeom>
            <a:avLst/>
            <a:gdLst>
              <a:gd name="T0" fmla="*/ 0 w 68"/>
              <a:gd name="T1" fmla="*/ 0 h 71"/>
              <a:gd name="T2" fmla="*/ 0 w 68"/>
              <a:gd name="T3" fmla="*/ 0 h 71"/>
              <a:gd name="T4" fmla="*/ 0 w 68"/>
              <a:gd name="T5" fmla="*/ 0 h 71"/>
              <a:gd name="T6" fmla="*/ 0 w 68"/>
              <a:gd name="T7" fmla="*/ 0 h 71"/>
              <a:gd name="T8" fmla="*/ 0 w 68"/>
              <a:gd name="T9" fmla="*/ 0 h 71"/>
              <a:gd name="T10" fmla="*/ 0 w 68"/>
              <a:gd name="T11" fmla="*/ 0 h 71"/>
              <a:gd name="T12" fmla="*/ 0 w 68"/>
              <a:gd name="T13" fmla="*/ 0 h 71"/>
              <a:gd name="T14" fmla="*/ 0 w 68"/>
              <a:gd name="T15" fmla="*/ 0 h 71"/>
              <a:gd name="T16" fmla="*/ 0 w 68"/>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71"/>
              <a:gd name="T29" fmla="*/ 68 w 68"/>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71">
                <a:moveTo>
                  <a:pt x="16" y="6"/>
                </a:moveTo>
                <a:lnTo>
                  <a:pt x="32" y="0"/>
                </a:lnTo>
                <a:lnTo>
                  <a:pt x="68" y="39"/>
                </a:lnTo>
                <a:lnTo>
                  <a:pt x="28" y="71"/>
                </a:lnTo>
                <a:lnTo>
                  <a:pt x="5" y="58"/>
                </a:lnTo>
                <a:lnTo>
                  <a:pt x="5" y="71"/>
                </a:lnTo>
                <a:lnTo>
                  <a:pt x="0" y="58"/>
                </a:lnTo>
                <a:lnTo>
                  <a:pt x="1" y="32"/>
                </a:lnTo>
                <a:lnTo>
                  <a:pt x="16" y="6"/>
                </a:lnTo>
              </a:path>
            </a:pathLst>
          </a:custGeom>
          <a:solidFill>
            <a:srgbClr val="CDCDCD"/>
          </a:solidFill>
          <a:ln w="6350">
            <a:solidFill>
              <a:schemeClr val="bg1"/>
            </a:solidFill>
            <a:round/>
            <a:headEnd/>
            <a:tailEnd/>
          </a:ln>
        </p:spPr>
        <p:txBody>
          <a:bodyPr/>
          <a:lstStyle/>
          <a:p>
            <a:endParaRPr lang="en-US"/>
          </a:p>
        </p:txBody>
      </p:sp>
      <p:sp>
        <p:nvSpPr>
          <p:cNvPr id="1074" name="Freeform 2115"/>
          <p:cNvSpPr>
            <a:spLocks/>
          </p:cNvSpPr>
          <p:nvPr/>
        </p:nvSpPr>
        <p:spPr bwMode="auto">
          <a:xfrm>
            <a:off x="7767638" y="3725863"/>
            <a:ext cx="22225" cy="17462"/>
          </a:xfrm>
          <a:custGeom>
            <a:avLst/>
            <a:gdLst>
              <a:gd name="T0" fmla="*/ 0 w 31"/>
              <a:gd name="T1" fmla="*/ 0 h 26"/>
              <a:gd name="T2" fmla="*/ 0 w 31"/>
              <a:gd name="T3" fmla="*/ 0 h 26"/>
              <a:gd name="T4" fmla="*/ 0 w 31"/>
              <a:gd name="T5" fmla="*/ 0 h 26"/>
              <a:gd name="T6" fmla="*/ 0 w 31"/>
              <a:gd name="T7" fmla="*/ 0 h 26"/>
              <a:gd name="T8" fmla="*/ 0 60000 65536"/>
              <a:gd name="T9" fmla="*/ 0 60000 65536"/>
              <a:gd name="T10" fmla="*/ 0 60000 65536"/>
              <a:gd name="T11" fmla="*/ 0 60000 65536"/>
              <a:gd name="T12" fmla="*/ 0 w 31"/>
              <a:gd name="T13" fmla="*/ 0 h 26"/>
              <a:gd name="T14" fmla="*/ 31 w 31"/>
              <a:gd name="T15" fmla="*/ 26 h 26"/>
            </a:gdLst>
            <a:ahLst/>
            <a:cxnLst>
              <a:cxn ang="T8">
                <a:pos x="T0" y="T1"/>
              </a:cxn>
              <a:cxn ang="T9">
                <a:pos x="T2" y="T3"/>
              </a:cxn>
              <a:cxn ang="T10">
                <a:pos x="T4" y="T5"/>
              </a:cxn>
              <a:cxn ang="T11">
                <a:pos x="T6" y="T7"/>
              </a:cxn>
            </a:cxnLst>
            <a:rect l="T12" t="T13" r="T14" b="T15"/>
            <a:pathLst>
              <a:path w="31" h="26">
                <a:moveTo>
                  <a:pt x="31" y="0"/>
                </a:moveTo>
                <a:lnTo>
                  <a:pt x="0" y="26"/>
                </a:lnTo>
                <a:lnTo>
                  <a:pt x="14" y="6"/>
                </a:lnTo>
                <a:lnTo>
                  <a:pt x="31" y="0"/>
                </a:lnTo>
                <a:close/>
              </a:path>
            </a:pathLst>
          </a:custGeom>
          <a:solidFill>
            <a:srgbClr val="CDCDCD"/>
          </a:solidFill>
          <a:ln w="6350">
            <a:solidFill>
              <a:schemeClr val="bg1"/>
            </a:solidFill>
            <a:round/>
            <a:headEnd/>
            <a:tailEnd/>
          </a:ln>
        </p:spPr>
        <p:txBody>
          <a:bodyPr/>
          <a:lstStyle/>
          <a:p>
            <a:endParaRPr lang="en-US"/>
          </a:p>
        </p:txBody>
      </p:sp>
      <p:sp>
        <p:nvSpPr>
          <p:cNvPr id="1075" name="Freeform 2116"/>
          <p:cNvSpPr>
            <a:spLocks/>
          </p:cNvSpPr>
          <p:nvPr/>
        </p:nvSpPr>
        <p:spPr bwMode="auto">
          <a:xfrm>
            <a:off x="7767638" y="3725863"/>
            <a:ext cx="22225" cy="17462"/>
          </a:xfrm>
          <a:custGeom>
            <a:avLst/>
            <a:gdLst>
              <a:gd name="T0" fmla="*/ 0 w 31"/>
              <a:gd name="T1" fmla="*/ 0 h 26"/>
              <a:gd name="T2" fmla="*/ 0 w 31"/>
              <a:gd name="T3" fmla="*/ 0 h 26"/>
              <a:gd name="T4" fmla="*/ 0 w 31"/>
              <a:gd name="T5" fmla="*/ 0 h 26"/>
              <a:gd name="T6" fmla="*/ 0 w 31"/>
              <a:gd name="T7" fmla="*/ 0 h 26"/>
              <a:gd name="T8" fmla="*/ 0 60000 65536"/>
              <a:gd name="T9" fmla="*/ 0 60000 65536"/>
              <a:gd name="T10" fmla="*/ 0 60000 65536"/>
              <a:gd name="T11" fmla="*/ 0 60000 65536"/>
              <a:gd name="T12" fmla="*/ 0 w 31"/>
              <a:gd name="T13" fmla="*/ 0 h 26"/>
              <a:gd name="T14" fmla="*/ 31 w 31"/>
              <a:gd name="T15" fmla="*/ 26 h 26"/>
            </a:gdLst>
            <a:ahLst/>
            <a:cxnLst>
              <a:cxn ang="T8">
                <a:pos x="T0" y="T1"/>
              </a:cxn>
              <a:cxn ang="T9">
                <a:pos x="T2" y="T3"/>
              </a:cxn>
              <a:cxn ang="T10">
                <a:pos x="T4" y="T5"/>
              </a:cxn>
              <a:cxn ang="T11">
                <a:pos x="T6" y="T7"/>
              </a:cxn>
            </a:cxnLst>
            <a:rect l="T12" t="T13" r="T14" b="T15"/>
            <a:pathLst>
              <a:path w="31" h="26">
                <a:moveTo>
                  <a:pt x="31" y="0"/>
                </a:moveTo>
                <a:lnTo>
                  <a:pt x="0" y="26"/>
                </a:lnTo>
                <a:lnTo>
                  <a:pt x="14" y="6"/>
                </a:lnTo>
                <a:lnTo>
                  <a:pt x="31" y="0"/>
                </a:lnTo>
              </a:path>
            </a:pathLst>
          </a:custGeom>
          <a:solidFill>
            <a:srgbClr val="CDCDCD"/>
          </a:solidFill>
          <a:ln w="6350">
            <a:solidFill>
              <a:schemeClr val="bg1"/>
            </a:solidFill>
            <a:round/>
            <a:headEnd/>
            <a:tailEnd/>
          </a:ln>
        </p:spPr>
        <p:txBody>
          <a:bodyPr/>
          <a:lstStyle/>
          <a:p>
            <a:endParaRPr lang="en-US"/>
          </a:p>
        </p:txBody>
      </p:sp>
      <p:sp>
        <p:nvSpPr>
          <p:cNvPr id="1076" name="Freeform 2117"/>
          <p:cNvSpPr>
            <a:spLocks/>
          </p:cNvSpPr>
          <p:nvPr/>
        </p:nvSpPr>
        <p:spPr bwMode="auto">
          <a:xfrm>
            <a:off x="8377238" y="2592388"/>
            <a:ext cx="82550" cy="49212"/>
          </a:xfrm>
          <a:custGeom>
            <a:avLst/>
            <a:gdLst>
              <a:gd name="T0" fmla="*/ 0 w 123"/>
              <a:gd name="T1" fmla="*/ 0 h 71"/>
              <a:gd name="T2" fmla="*/ 0 w 123"/>
              <a:gd name="T3" fmla="*/ 0 h 71"/>
              <a:gd name="T4" fmla="*/ 0 w 123"/>
              <a:gd name="T5" fmla="*/ 0 h 71"/>
              <a:gd name="T6" fmla="*/ 0 w 123"/>
              <a:gd name="T7" fmla="*/ 0 h 71"/>
              <a:gd name="T8" fmla="*/ 0 w 123"/>
              <a:gd name="T9" fmla="*/ 0 h 71"/>
              <a:gd name="T10" fmla="*/ 0 w 123"/>
              <a:gd name="T11" fmla="*/ 0 h 71"/>
              <a:gd name="T12" fmla="*/ 0 w 123"/>
              <a:gd name="T13" fmla="*/ 0 h 71"/>
              <a:gd name="T14" fmla="*/ 0 w 123"/>
              <a:gd name="T15" fmla="*/ 0 h 71"/>
              <a:gd name="T16" fmla="*/ 0 w 123"/>
              <a:gd name="T17" fmla="*/ 0 h 71"/>
              <a:gd name="T18" fmla="*/ 0 w 123"/>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3"/>
              <a:gd name="T31" fmla="*/ 0 h 71"/>
              <a:gd name="T32" fmla="*/ 123 w 123"/>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3" h="71">
                <a:moveTo>
                  <a:pt x="51" y="4"/>
                </a:moveTo>
                <a:lnTo>
                  <a:pt x="77" y="0"/>
                </a:lnTo>
                <a:lnTo>
                  <a:pt x="123" y="32"/>
                </a:lnTo>
                <a:lnTo>
                  <a:pt x="118" y="50"/>
                </a:lnTo>
                <a:lnTo>
                  <a:pt x="77" y="65"/>
                </a:lnTo>
                <a:lnTo>
                  <a:pt x="46" y="58"/>
                </a:lnTo>
                <a:lnTo>
                  <a:pt x="10" y="71"/>
                </a:lnTo>
                <a:lnTo>
                  <a:pt x="0" y="55"/>
                </a:lnTo>
                <a:lnTo>
                  <a:pt x="43" y="4"/>
                </a:lnTo>
                <a:lnTo>
                  <a:pt x="51" y="4"/>
                </a:lnTo>
                <a:close/>
              </a:path>
            </a:pathLst>
          </a:custGeom>
          <a:solidFill>
            <a:srgbClr val="CDCDCD"/>
          </a:solidFill>
          <a:ln w="6350">
            <a:solidFill>
              <a:schemeClr val="bg1"/>
            </a:solidFill>
            <a:round/>
            <a:headEnd/>
            <a:tailEnd/>
          </a:ln>
        </p:spPr>
        <p:txBody>
          <a:bodyPr/>
          <a:lstStyle/>
          <a:p>
            <a:endParaRPr lang="en-US"/>
          </a:p>
        </p:txBody>
      </p:sp>
      <p:sp>
        <p:nvSpPr>
          <p:cNvPr id="1077" name="Freeform 2118"/>
          <p:cNvSpPr>
            <a:spLocks/>
          </p:cNvSpPr>
          <p:nvPr/>
        </p:nvSpPr>
        <p:spPr bwMode="auto">
          <a:xfrm>
            <a:off x="8377238" y="2592388"/>
            <a:ext cx="82550" cy="49212"/>
          </a:xfrm>
          <a:custGeom>
            <a:avLst/>
            <a:gdLst>
              <a:gd name="T0" fmla="*/ 0 w 123"/>
              <a:gd name="T1" fmla="*/ 0 h 71"/>
              <a:gd name="T2" fmla="*/ 0 w 123"/>
              <a:gd name="T3" fmla="*/ 0 h 71"/>
              <a:gd name="T4" fmla="*/ 0 w 123"/>
              <a:gd name="T5" fmla="*/ 0 h 71"/>
              <a:gd name="T6" fmla="*/ 0 w 123"/>
              <a:gd name="T7" fmla="*/ 0 h 71"/>
              <a:gd name="T8" fmla="*/ 0 w 123"/>
              <a:gd name="T9" fmla="*/ 0 h 71"/>
              <a:gd name="T10" fmla="*/ 0 w 123"/>
              <a:gd name="T11" fmla="*/ 0 h 71"/>
              <a:gd name="T12" fmla="*/ 0 w 123"/>
              <a:gd name="T13" fmla="*/ 0 h 71"/>
              <a:gd name="T14" fmla="*/ 0 w 123"/>
              <a:gd name="T15" fmla="*/ 0 h 71"/>
              <a:gd name="T16" fmla="*/ 0 w 123"/>
              <a:gd name="T17" fmla="*/ 0 h 71"/>
              <a:gd name="T18" fmla="*/ 0 w 123"/>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3"/>
              <a:gd name="T31" fmla="*/ 0 h 71"/>
              <a:gd name="T32" fmla="*/ 123 w 123"/>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3" h="71">
                <a:moveTo>
                  <a:pt x="51" y="4"/>
                </a:moveTo>
                <a:lnTo>
                  <a:pt x="77" y="0"/>
                </a:lnTo>
                <a:lnTo>
                  <a:pt x="123" y="32"/>
                </a:lnTo>
                <a:lnTo>
                  <a:pt x="118" y="50"/>
                </a:lnTo>
                <a:lnTo>
                  <a:pt x="77" y="65"/>
                </a:lnTo>
                <a:lnTo>
                  <a:pt x="46" y="58"/>
                </a:lnTo>
                <a:lnTo>
                  <a:pt x="10" y="71"/>
                </a:lnTo>
                <a:lnTo>
                  <a:pt x="0" y="55"/>
                </a:lnTo>
                <a:lnTo>
                  <a:pt x="43" y="4"/>
                </a:lnTo>
                <a:lnTo>
                  <a:pt x="51" y="4"/>
                </a:lnTo>
              </a:path>
            </a:pathLst>
          </a:custGeom>
          <a:solidFill>
            <a:srgbClr val="CDCDCD"/>
          </a:solidFill>
          <a:ln w="6350">
            <a:solidFill>
              <a:schemeClr val="bg1"/>
            </a:solidFill>
            <a:round/>
            <a:headEnd/>
            <a:tailEnd/>
          </a:ln>
        </p:spPr>
        <p:txBody>
          <a:bodyPr/>
          <a:lstStyle/>
          <a:p>
            <a:endParaRPr lang="en-US"/>
          </a:p>
        </p:txBody>
      </p:sp>
      <p:sp>
        <p:nvSpPr>
          <p:cNvPr id="1078" name="Freeform 2119"/>
          <p:cNvSpPr>
            <a:spLocks/>
          </p:cNvSpPr>
          <p:nvPr/>
        </p:nvSpPr>
        <p:spPr bwMode="auto">
          <a:xfrm>
            <a:off x="8153400" y="2695575"/>
            <a:ext cx="30163" cy="30163"/>
          </a:xfrm>
          <a:custGeom>
            <a:avLst/>
            <a:gdLst>
              <a:gd name="T0" fmla="*/ 0 w 47"/>
              <a:gd name="T1" fmla="*/ 0 h 41"/>
              <a:gd name="T2" fmla="*/ 0 w 47"/>
              <a:gd name="T3" fmla="*/ 0 h 41"/>
              <a:gd name="T4" fmla="*/ 0 w 47"/>
              <a:gd name="T5" fmla="*/ 0 h 41"/>
              <a:gd name="T6" fmla="*/ 0 w 47"/>
              <a:gd name="T7" fmla="*/ 0 h 41"/>
              <a:gd name="T8" fmla="*/ 0 w 47"/>
              <a:gd name="T9" fmla="*/ 0 h 41"/>
              <a:gd name="T10" fmla="*/ 0 w 47"/>
              <a:gd name="T11" fmla="*/ 0 h 41"/>
              <a:gd name="T12" fmla="*/ 0 60000 65536"/>
              <a:gd name="T13" fmla="*/ 0 60000 65536"/>
              <a:gd name="T14" fmla="*/ 0 60000 65536"/>
              <a:gd name="T15" fmla="*/ 0 60000 65536"/>
              <a:gd name="T16" fmla="*/ 0 60000 65536"/>
              <a:gd name="T17" fmla="*/ 0 60000 65536"/>
              <a:gd name="T18" fmla="*/ 0 w 47"/>
              <a:gd name="T19" fmla="*/ 0 h 41"/>
              <a:gd name="T20" fmla="*/ 47 w 47"/>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47" h="41">
                <a:moveTo>
                  <a:pt x="8" y="0"/>
                </a:moveTo>
                <a:lnTo>
                  <a:pt x="47" y="19"/>
                </a:lnTo>
                <a:lnTo>
                  <a:pt x="44" y="41"/>
                </a:lnTo>
                <a:lnTo>
                  <a:pt x="23" y="37"/>
                </a:lnTo>
                <a:lnTo>
                  <a:pt x="0" y="8"/>
                </a:lnTo>
                <a:lnTo>
                  <a:pt x="8" y="0"/>
                </a:lnTo>
                <a:close/>
              </a:path>
            </a:pathLst>
          </a:custGeom>
          <a:solidFill>
            <a:srgbClr val="CDCDCD"/>
          </a:solidFill>
          <a:ln w="6350">
            <a:solidFill>
              <a:schemeClr val="bg1"/>
            </a:solidFill>
            <a:round/>
            <a:headEnd/>
            <a:tailEnd/>
          </a:ln>
        </p:spPr>
        <p:txBody>
          <a:bodyPr/>
          <a:lstStyle/>
          <a:p>
            <a:endParaRPr lang="en-US"/>
          </a:p>
        </p:txBody>
      </p:sp>
      <p:sp>
        <p:nvSpPr>
          <p:cNvPr id="1079" name="Freeform 2120"/>
          <p:cNvSpPr>
            <a:spLocks/>
          </p:cNvSpPr>
          <p:nvPr/>
        </p:nvSpPr>
        <p:spPr bwMode="auto">
          <a:xfrm>
            <a:off x="8153400" y="2695575"/>
            <a:ext cx="30163" cy="30163"/>
          </a:xfrm>
          <a:custGeom>
            <a:avLst/>
            <a:gdLst>
              <a:gd name="T0" fmla="*/ 0 w 47"/>
              <a:gd name="T1" fmla="*/ 0 h 41"/>
              <a:gd name="T2" fmla="*/ 0 w 47"/>
              <a:gd name="T3" fmla="*/ 0 h 41"/>
              <a:gd name="T4" fmla="*/ 0 w 47"/>
              <a:gd name="T5" fmla="*/ 0 h 41"/>
              <a:gd name="T6" fmla="*/ 0 w 47"/>
              <a:gd name="T7" fmla="*/ 0 h 41"/>
              <a:gd name="T8" fmla="*/ 0 w 47"/>
              <a:gd name="T9" fmla="*/ 0 h 41"/>
              <a:gd name="T10" fmla="*/ 0 w 47"/>
              <a:gd name="T11" fmla="*/ 0 h 41"/>
              <a:gd name="T12" fmla="*/ 0 60000 65536"/>
              <a:gd name="T13" fmla="*/ 0 60000 65536"/>
              <a:gd name="T14" fmla="*/ 0 60000 65536"/>
              <a:gd name="T15" fmla="*/ 0 60000 65536"/>
              <a:gd name="T16" fmla="*/ 0 60000 65536"/>
              <a:gd name="T17" fmla="*/ 0 60000 65536"/>
              <a:gd name="T18" fmla="*/ 0 w 47"/>
              <a:gd name="T19" fmla="*/ 0 h 41"/>
              <a:gd name="T20" fmla="*/ 47 w 47"/>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47" h="41">
                <a:moveTo>
                  <a:pt x="8" y="0"/>
                </a:moveTo>
                <a:lnTo>
                  <a:pt x="47" y="19"/>
                </a:lnTo>
                <a:lnTo>
                  <a:pt x="44" y="41"/>
                </a:lnTo>
                <a:lnTo>
                  <a:pt x="23" y="37"/>
                </a:lnTo>
                <a:lnTo>
                  <a:pt x="0" y="8"/>
                </a:lnTo>
                <a:lnTo>
                  <a:pt x="8" y="0"/>
                </a:lnTo>
              </a:path>
            </a:pathLst>
          </a:custGeom>
          <a:solidFill>
            <a:srgbClr val="CDCDCD"/>
          </a:solidFill>
          <a:ln w="6350">
            <a:solidFill>
              <a:schemeClr val="bg1"/>
            </a:solidFill>
            <a:round/>
            <a:headEnd/>
            <a:tailEnd/>
          </a:ln>
        </p:spPr>
        <p:txBody>
          <a:bodyPr/>
          <a:lstStyle/>
          <a:p>
            <a:endParaRPr lang="en-US"/>
          </a:p>
        </p:txBody>
      </p:sp>
      <p:sp>
        <p:nvSpPr>
          <p:cNvPr id="1080" name="Freeform 2121"/>
          <p:cNvSpPr>
            <a:spLocks/>
          </p:cNvSpPr>
          <p:nvPr/>
        </p:nvSpPr>
        <p:spPr bwMode="auto">
          <a:xfrm>
            <a:off x="7888288" y="3578225"/>
            <a:ext cx="19050" cy="20638"/>
          </a:xfrm>
          <a:custGeom>
            <a:avLst/>
            <a:gdLst>
              <a:gd name="T0" fmla="*/ 0 w 27"/>
              <a:gd name="T1" fmla="*/ 0 h 31"/>
              <a:gd name="T2" fmla="*/ 0 w 27"/>
              <a:gd name="T3" fmla="*/ 0 h 31"/>
              <a:gd name="T4" fmla="*/ 0 w 27"/>
              <a:gd name="T5" fmla="*/ 0 h 31"/>
              <a:gd name="T6" fmla="*/ 0 w 27"/>
              <a:gd name="T7" fmla="*/ 0 h 31"/>
              <a:gd name="T8" fmla="*/ 0 w 27"/>
              <a:gd name="T9" fmla="*/ 0 h 31"/>
              <a:gd name="T10" fmla="*/ 0 w 27"/>
              <a:gd name="T11" fmla="*/ 0 h 31"/>
              <a:gd name="T12" fmla="*/ 0 60000 65536"/>
              <a:gd name="T13" fmla="*/ 0 60000 65536"/>
              <a:gd name="T14" fmla="*/ 0 60000 65536"/>
              <a:gd name="T15" fmla="*/ 0 60000 65536"/>
              <a:gd name="T16" fmla="*/ 0 60000 65536"/>
              <a:gd name="T17" fmla="*/ 0 60000 65536"/>
              <a:gd name="T18" fmla="*/ 0 w 27"/>
              <a:gd name="T19" fmla="*/ 0 h 31"/>
              <a:gd name="T20" fmla="*/ 27 w 27"/>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27" h="31">
                <a:moveTo>
                  <a:pt x="26" y="0"/>
                </a:moveTo>
                <a:lnTo>
                  <a:pt x="1" y="21"/>
                </a:lnTo>
                <a:lnTo>
                  <a:pt x="0" y="31"/>
                </a:lnTo>
                <a:lnTo>
                  <a:pt x="24" y="16"/>
                </a:lnTo>
                <a:lnTo>
                  <a:pt x="27" y="10"/>
                </a:lnTo>
                <a:lnTo>
                  <a:pt x="26" y="0"/>
                </a:lnTo>
                <a:close/>
              </a:path>
            </a:pathLst>
          </a:custGeom>
          <a:solidFill>
            <a:srgbClr val="CDCDCD"/>
          </a:solidFill>
          <a:ln w="6350">
            <a:solidFill>
              <a:schemeClr val="bg1"/>
            </a:solidFill>
            <a:round/>
            <a:headEnd/>
            <a:tailEnd/>
          </a:ln>
        </p:spPr>
        <p:txBody>
          <a:bodyPr/>
          <a:lstStyle/>
          <a:p>
            <a:endParaRPr lang="en-US"/>
          </a:p>
        </p:txBody>
      </p:sp>
      <p:sp>
        <p:nvSpPr>
          <p:cNvPr id="1081" name="Freeform 2122"/>
          <p:cNvSpPr>
            <a:spLocks/>
          </p:cNvSpPr>
          <p:nvPr/>
        </p:nvSpPr>
        <p:spPr bwMode="auto">
          <a:xfrm>
            <a:off x="7888288" y="3578225"/>
            <a:ext cx="19050" cy="20638"/>
          </a:xfrm>
          <a:custGeom>
            <a:avLst/>
            <a:gdLst>
              <a:gd name="T0" fmla="*/ 0 w 27"/>
              <a:gd name="T1" fmla="*/ 0 h 31"/>
              <a:gd name="T2" fmla="*/ 0 w 27"/>
              <a:gd name="T3" fmla="*/ 0 h 31"/>
              <a:gd name="T4" fmla="*/ 0 w 27"/>
              <a:gd name="T5" fmla="*/ 0 h 31"/>
              <a:gd name="T6" fmla="*/ 0 w 27"/>
              <a:gd name="T7" fmla="*/ 0 h 31"/>
              <a:gd name="T8" fmla="*/ 0 w 27"/>
              <a:gd name="T9" fmla="*/ 0 h 31"/>
              <a:gd name="T10" fmla="*/ 0 w 27"/>
              <a:gd name="T11" fmla="*/ 0 h 31"/>
              <a:gd name="T12" fmla="*/ 0 60000 65536"/>
              <a:gd name="T13" fmla="*/ 0 60000 65536"/>
              <a:gd name="T14" fmla="*/ 0 60000 65536"/>
              <a:gd name="T15" fmla="*/ 0 60000 65536"/>
              <a:gd name="T16" fmla="*/ 0 60000 65536"/>
              <a:gd name="T17" fmla="*/ 0 60000 65536"/>
              <a:gd name="T18" fmla="*/ 0 w 27"/>
              <a:gd name="T19" fmla="*/ 0 h 31"/>
              <a:gd name="T20" fmla="*/ 27 w 27"/>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27" h="31">
                <a:moveTo>
                  <a:pt x="26" y="0"/>
                </a:moveTo>
                <a:lnTo>
                  <a:pt x="1" y="21"/>
                </a:lnTo>
                <a:lnTo>
                  <a:pt x="0" y="31"/>
                </a:lnTo>
                <a:lnTo>
                  <a:pt x="24" y="16"/>
                </a:lnTo>
                <a:lnTo>
                  <a:pt x="27" y="10"/>
                </a:lnTo>
                <a:lnTo>
                  <a:pt x="26" y="0"/>
                </a:lnTo>
              </a:path>
            </a:pathLst>
          </a:custGeom>
          <a:solidFill>
            <a:srgbClr val="CDCDCD"/>
          </a:solidFill>
          <a:ln w="6350">
            <a:solidFill>
              <a:schemeClr val="bg1"/>
            </a:solidFill>
            <a:round/>
            <a:headEnd/>
            <a:tailEnd/>
          </a:ln>
        </p:spPr>
        <p:txBody>
          <a:bodyPr/>
          <a:lstStyle/>
          <a:p>
            <a:endParaRPr lang="en-US"/>
          </a:p>
        </p:txBody>
      </p:sp>
      <p:sp>
        <p:nvSpPr>
          <p:cNvPr id="1082" name="Freeform 2123"/>
          <p:cNvSpPr>
            <a:spLocks/>
          </p:cNvSpPr>
          <p:nvPr/>
        </p:nvSpPr>
        <p:spPr bwMode="auto">
          <a:xfrm>
            <a:off x="7602538" y="3448050"/>
            <a:ext cx="65087" cy="284163"/>
          </a:xfrm>
          <a:custGeom>
            <a:avLst/>
            <a:gdLst>
              <a:gd name="T0" fmla="*/ 0 w 96"/>
              <a:gd name="T1" fmla="*/ 0 h 410"/>
              <a:gd name="T2" fmla="*/ 0 w 96"/>
              <a:gd name="T3" fmla="*/ 0 h 410"/>
              <a:gd name="T4" fmla="*/ 0 w 96"/>
              <a:gd name="T5" fmla="*/ 0 h 410"/>
              <a:gd name="T6" fmla="*/ 0 w 96"/>
              <a:gd name="T7" fmla="*/ 0 h 410"/>
              <a:gd name="T8" fmla="*/ 0 w 96"/>
              <a:gd name="T9" fmla="*/ 0 h 410"/>
              <a:gd name="T10" fmla="*/ 0 w 96"/>
              <a:gd name="T11" fmla="*/ 0 h 410"/>
              <a:gd name="T12" fmla="*/ 0 w 96"/>
              <a:gd name="T13" fmla="*/ 0 h 410"/>
              <a:gd name="T14" fmla="*/ 0 w 96"/>
              <a:gd name="T15" fmla="*/ 0 h 410"/>
              <a:gd name="T16" fmla="*/ 0 w 96"/>
              <a:gd name="T17" fmla="*/ 0 h 410"/>
              <a:gd name="T18" fmla="*/ 0 w 96"/>
              <a:gd name="T19" fmla="*/ 0 h 410"/>
              <a:gd name="T20" fmla="*/ 0 w 96"/>
              <a:gd name="T21" fmla="*/ 0 h 410"/>
              <a:gd name="T22" fmla="*/ 0 w 96"/>
              <a:gd name="T23" fmla="*/ 0 h 410"/>
              <a:gd name="T24" fmla="*/ 0 w 96"/>
              <a:gd name="T25" fmla="*/ 0 h 410"/>
              <a:gd name="T26" fmla="*/ 0 w 96"/>
              <a:gd name="T27" fmla="*/ 0 h 410"/>
              <a:gd name="T28" fmla="*/ 0 w 96"/>
              <a:gd name="T29" fmla="*/ 0 h 410"/>
              <a:gd name="T30" fmla="*/ 0 w 96"/>
              <a:gd name="T31" fmla="*/ 0 h 410"/>
              <a:gd name="T32" fmla="*/ 0 w 96"/>
              <a:gd name="T33" fmla="*/ 0 h 410"/>
              <a:gd name="T34" fmla="*/ 0 w 96"/>
              <a:gd name="T35" fmla="*/ 0 h 410"/>
              <a:gd name="T36" fmla="*/ 0 w 96"/>
              <a:gd name="T37" fmla="*/ 0 h 410"/>
              <a:gd name="T38" fmla="*/ 0 w 96"/>
              <a:gd name="T39" fmla="*/ 0 h 410"/>
              <a:gd name="T40" fmla="*/ 0 w 96"/>
              <a:gd name="T41" fmla="*/ 0 h 410"/>
              <a:gd name="T42" fmla="*/ 0 w 96"/>
              <a:gd name="T43" fmla="*/ 0 h 410"/>
              <a:gd name="T44" fmla="*/ 0 w 96"/>
              <a:gd name="T45" fmla="*/ 0 h 410"/>
              <a:gd name="T46" fmla="*/ 0 w 96"/>
              <a:gd name="T47" fmla="*/ 0 h 410"/>
              <a:gd name="T48" fmla="*/ 0 w 96"/>
              <a:gd name="T49" fmla="*/ 0 h 410"/>
              <a:gd name="T50" fmla="*/ 0 w 96"/>
              <a:gd name="T51" fmla="*/ 0 h 410"/>
              <a:gd name="T52" fmla="*/ 0 w 96"/>
              <a:gd name="T53" fmla="*/ 0 h 410"/>
              <a:gd name="T54" fmla="*/ 0 w 96"/>
              <a:gd name="T55" fmla="*/ 0 h 410"/>
              <a:gd name="T56" fmla="*/ 0 w 96"/>
              <a:gd name="T57" fmla="*/ 0 h 410"/>
              <a:gd name="T58" fmla="*/ 0 w 96"/>
              <a:gd name="T59" fmla="*/ 0 h 410"/>
              <a:gd name="T60" fmla="*/ 0 w 96"/>
              <a:gd name="T61" fmla="*/ 0 h 41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6"/>
              <a:gd name="T94" fmla="*/ 0 h 410"/>
              <a:gd name="T95" fmla="*/ 96 w 96"/>
              <a:gd name="T96" fmla="*/ 410 h 41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6" h="410">
                <a:moveTo>
                  <a:pt x="31" y="0"/>
                </a:moveTo>
                <a:lnTo>
                  <a:pt x="37" y="8"/>
                </a:lnTo>
                <a:lnTo>
                  <a:pt x="52" y="80"/>
                </a:lnTo>
                <a:lnTo>
                  <a:pt x="45" y="106"/>
                </a:lnTo>
                <a:lnTo>
                  <a:pt x="48" y="145"/>
                </a:lnTo>
                <a:lnTo>
                  <a:pt x="81" y="252"/>
                </a:lnTo>
                <a:lnTo>
                  <a:pt x="96" y="281"/>
                </a:lnTo>
                <a:lnTo>
                  <a:pt x="68" y="255"/>
                </a:lnTo>
                <a:lnTo>
                  <a:pt x="44" y="262"/>
                </a:lnTo>
                <a:lnTo>
                  <a:pt x="31" y="335"/>
                </a:lnTo>
                <a:lnTo>
                  <a:pt x="45" y="369"/>
                </a:lnTo>
                <a:lnTo>
                  <a:pt x="57" y="374"/>
                </a:lnTo>
                <a:lnTo>
                  <a:pt x="60" y="399"/>
                </a:lnTo>
                <a:lnTo>
                  <a:pt x="57" y="407"/>
                </a:lnTo>
                <a:lnTo>
                  <a:pt x="53" y="384"/>
                </a:lnTo>
                <a:lnTo>
                  <a:pt x="31" y="377"/>
                </a:lnTo>
                <a:lnTo>
                  <a:pt x="16" y="410"/>
                </a:lnTo>
                <a:lnTo>
                  <a:pt x="9" y="407"/>
                </a:lnTo>
                <a:lnTo>
                  <a:pt x="8" y="377"/>
                </a:lnTo>
                <a:lnTo>
                  <a:pt x="18" y="316"/>
                </a:lnTo>
                <a:lnTo>
                  <a:pt x="8" y="283"/>
                </a:lnTo>
                <a:lnTo>
                  <a:pt x="18" y="223"/>
                </a:lnTo>
                <a:lnTo>
                  <a:pt x="13" y="187"/>
                </a:lnTo>
                <a:lnTo>
                  <a:pt x="16" y="161"/>
                </a:lnTo>
                <a:lnTo>
                  <a:pt x="1" y="137"/>
                </a:lnTo>
                <a:lnTo>
                  <a:pt x="0" y="104"/>
                </a:lnTo>
                <a:lnTo>
                  <a:pt x="6" y="44"/>
                </a:lnTo>
                <a:lnTo>
                  <a:pt x="26" y="47"/>
                </a:lnTo>
                <a:lnTo>
                  <a:pt x="34" y="32"/>
                </a:lnTo>
                <a:lnTo>
                  <a:pt x="21" y="3"/>
                </a:lnTo>
                <a:lnTo>
                  <a:pt x="31" y="0"/>
                </a:lnTo>
                <a:close/>
              </a:path>
            </a:pathLst>
          </a:custGeom>
          <a:solidFill>
            <a:srgbClr val="CDCDCD"/>
          </a:solidFill>
          <a:ln w="6350">
            <a:solidFill>
              <a:schemeClr val="bg1"/>
            </a:solidFill>
            <a:round/>
            <a:headEnd/>
            <a:tailEnd/>
          </a:ln>
        </p:spPr>
        <p:txBody>
          <a:bodyPr/>
          <a:lstStyle/>
          <a:p>
            <a:endParaRPr lang="en-US"/>
          </a:p>
        </p:txBody>
      </p:sp>
      <p:sp>
        <p:nvSpPr>
          <p:cNvPr id="1083" name="Freeform 2124"/>
          <p:cNvSpPr>
            <a:spLocks/>
          </p:cNvSpPr>
          <p:nvPr/>
        </p:nvSpPr>
        <p:spPr bwMode="auto">
          <a:xfrm>
            <a:off x="7602538" y="3448050"/>
            <a:ext cx="65087" cy="284163"/>
          </a:xfrm>
          <a:custGeom>
            <a:avLst/>
            <a:gdLst>
              <a:gd name="T0" fmla="*/ 0 w 96"/>
              <a:gd name="T1" fmla="*/ 0 h 410"/>
              <a:gd name="T2" fmla="*/ 0 w 96"/>
              <a:gd name="T3" fmla="*/ 0 h 410"/>
              <a:gd name="T4" fmla="*/ 0 w 96"/>
              <a:gd name="T5" fmla="*/ 0 h 410"/>
              <a:gd name="T6" fmla="*/ 0 w 96"/>
              <a:gd name="T7" fmla="*/ 0 h 410"/>
              <a:gd name="T8" fmla="*/ 0 w 96"/>
              <a:gd name="T9" fmla="*/ 0 h 410"/>
              <a:gd name="T10" fmla="*/ 0 w 96"/>
              <a:gd name="T11" fmla="*/ 0 h 410"/>
              <a:gd name="T12" fmla="*/ 0 w 96"/>
              <a:gd name="T13" fmla="*/ 0 h 410"/>
              <a:gd name="T14" fmla="*/ 0 w 96"/>
              <a:gd name="T15" fmla="*/ 0 h 410"/>
              <a:gd name="T16" fmla="*/ 0 w 96"/>
              <a:gd name="T17" fmla="*/ 0 h 410"/>
              <a:gd name="T18" fmla="*/ 0 w 96"/>
              <a:gd name="T19" fmla="*/ 0 h 410"/>
              <a:gd name="T20" fmla="*/ 0 w 96"/>
              <a:gd name="T21" fmla="*/ 0 h 410"/>
              <a:gd name="T22" fmla="*/ 0 w 96"/>
              <a:gd name="T23" fmla="*/ 0 h 410"/>
              <a:gd name="T24" fmla="*/ 0 w 96"/>
              <a:gd name="T25" fmla="*/ 0 h 410"/>
              <a:gd name="T26" fmla="*/ 0 w 96"/>
              <a:gd name="T27" fmla="*/ 0 h 410"/>
              <a:gd name="T28" fmla="*/ 0 w 96"/>
              <a:gd name="T29" fmla="*/ 0 h 410"/>
              <a:gd name="T30" fmla="*/ 0 w 96"/>
              <a:gd name="T31" fmla="*/ 0 h 410"/>
              <a:gd name="T32" fmla="*/ 0 w 96"/>
              <a:gd name="T33" fmla="*/ 0 h 410"/>
              <a:gd name="T34" fmla="*/ 0 w 96"/>
              <a:gd name="T35" fmla="*/ 0 h 410"/>
              <a:gd name="T36" fmla="*/ 0 w 96"/>
              <a:gd name="T37" fmla="*/ 0 h 410"/>
              <a:gd name="T38" fmla="*/ 0 w 96"/>
              <a:gd name="T39" fmla="*/ 0 h 410"/>
              <a:gd name="T40" fmla="*/ 0 w 96"/>
              <a:gd name="T41" fmla="*/ 0 h 410"/>
              <a:gd name="T42" fmla="*/ 0 w 96"/>
              <a:gd name="T43" fmla="*/ 0 h 410"/>
              <a:gd name="T44" fmla="*/ 0 w 96"/>
              <a:gd name="T45" fmla="*/ 0 h 410"/>
              <a:gd name="T46" fmla="*/ 0 w 96"/>
              <a:gd name="T47" fmla="*/ 0 h 410"/>
              <a:gd name="T48" fmla="*/ 0 w 96"/>
              <a:gd name="T49" fmla="*/ 0 h 410"/>
              <a:gd name="T50" fmla="*/ 0 w 96"/>
              <a:gd name="T51" fmla="*/ 0 h 410"/>
              <a:gd name="T52" fmla="*/ 0 w 96"/>
              <a:gd name="T53" fmla="*/ 0 h 410"/>
              <a:gd name="T54" fmla="*/ 0 w 96"/>
              <a:gd name="T55" fmla="*/ 0 h 410"/>
              <a:gd name="T56" fmla="*/ 0 w 96"/>
              <a:gd name="T57" fmla="*/ 0 h 410"/>
              <a:gd name="T58" fmla="*/ 0 w 96"/>
              <a:gd name="T59" fmla="*/ 0 h 410"/>
              <a:gd name="T60" fmla="*/ 0 w 96"/>
              <a:gd name="T61" fmla="*/ 0 h 41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6"/>
              <a:gd name="T94" fmla="*/ 0 h 410"/>
              <a:gd name="T95" fmla="*/ 96 w 96"/>
              <a:gd name="T96" fmla="*/ 410 h 41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6" h="410">
                <a:moveTo>
                  <a:pt x="31" y="0"/>
                </a:moveTo>
                <a:lnTo>
                  <a:pt x="37" y="8"/>
                </a:lnTo>
                <a:lnTo>
                  <a:pt x="52" y="80"/>
                </a:lnTo>
                <a:lnTo>
                  <a:pt x="45" y="106"/>
                </a:lnTo>
                <a:lnTo>
                  <a:pt x="48" y="145"/>
                </a:lnTo>
                <a:lnTo>
                  <a:pt x="81" y="252"/>
                </a:lnTo>
                <a:lnTo>
                  <a:pt x="96" y="281"/>
                </a:lnTo>
                <a:lnTo>
                  <a:pt x="68" y="255"/>
                </a:lnTo>
                <a:lnTo>
                  <a:pt x="44" y="262"/>
                </a:lnTo>
                <a:lnTo>
                  <a:pt x="31" y="335"/>
                </a:lnTo>
                <a:lnTo>
                  <a:pt x="45" y="369"/>
                </a:lnTo>
                <a:lnTo>
                  <a:pt x="57" y="374"/>
                </a:lnTo>
                <a:lnTo>
                  <a:pt x="60" y="399"/>
                </a:lnTo>
                <a:lnTo>
                  <a:pt x="57" y="407"/>
                </a:lnTo>
                <a:lnTo>
                  <a:pt x="53" y="384"/>
                </a:lnTo>
                <a:lnTo>
                  <a:pt x="31" y="377"/>
                </a:lnTo>
                <a:lnTo>
                  <a:pt x="16" y="410"/>
                </a:lnTo>
                <a:lnTo>
                  <a:pt x="9" y="407"/>
                </a:lnTo>
                <a:lnTo>
                  <a:pt x="8" y="377"/>
                </a:lnTo>
                <a:lnTo>
                  <a:pt x="18" y="316"/>
                </a:lnTo>
                <a:lnTo>
                  <a:pt x="8" y="283"/>
                </a:lnTo>
                <a:lnTo>
                  <a:pt x="18" y="223"/>
                </a:lnTo>
                <a:lnTo>
                  <a:pt x="13" y="187"/>
                </a:lnTo>
                <a:lnTo>
                  <a:pt x="16" y="161"/>
                </a:lnTo>
                <a:lnTo>
                  <a:pt x="1" y="137"/>
                </a:lnTo>
                <a:lnTo>
                  <a:pt x="0" y="104"/>
                </a:lnTo>
                <a:lnTo>
                  <a:pt x="6" y="44"/>
                </a:lnTo>
                <a:lnTo>
                  <a:pt x="26" y="47"/>
                </a:lnTo>
                <a:lnTo>
                  <a:pt x="34" y="32"/>
                </a:lnTo>
                <a:lnTo>
                  <a:pt x="21" y="3"/>
                </a:lnTo>
                <a:lnTo>
                  <a:pt x="31" y="0"/>
                </a:lnTo>
              </a:path>
            </a:pathLst>
          </a:custGeom>
          <a:solidFill>
            <a:srgbClr val="CDCDCD"/>
          </a:solidFill>
          <a:ln w="6350">
            <a:solidFill>
              <a:schemeClr val="bg1"/>
            </a:solidFill>
            <a:round/>
            <a:headEnd/>
            <a:tailEnd/>
          </a:ln>
        </p:spPr>
        <p:txBody>
          <a:bodyPr/>
          <a:lstStyle/>
          <a:p>
            <a:endParaRPr lang="en-US"/>
          </a:p>
        </p:txBody>
      </p:sp>
      <p:sp>
        <p:nvSpPr>
          <p:cNvPr id="1084" name="Freeform 2125"/>
          <p:cNvSpPr>
            <a:spLocks/>
          </p:cNvSpPr>
          <p:nvPr/>
        </p:nvSpPr>
        <p:spPr bwMode="auto">
          <a:xfrm>
            <a:off x="6707188" y="2024063"/>
            <a:ext cx="66675" cy="33337"/>
          </a:xfrm>
          <a:custGeom>
            <a:avLst/>
            <a:gdLst>
              <a:gd name="T0" fmla="*/ 0 w 101"/>
              <a:gd name="T1" fmla="*/ 0 h 49"/>
              <a:gd name="T2" fmla="*/ 0 w 101"/>
              <a:gd name="T3" fmla="*/ 0 h 49"/>
              <a:gd name="T4" fmla="*/ 0 w 101"/>
              <a:gd name="T5" fmla="*/ 0 h 49"/>
              <a:gd name="T6" fmla="*/ 0 w 101"/>
              <a:gd name="T7" fmla="*/ 0 h 49"/>
              <a:gd name="T8" fmla="*/ 0 w 101"/>
              <a:gd name="T9" fmla="*/ 0 h 49"/>
              <a:gd name="T10" fmla="*/ 0 w 101"/>
              <a:gd name="T11" fmla="*/ 0 h 49"/>
              <a:gd name="T12" fmla="*/ 0 60000 65536"/>
              <a:gd name="T13" fmla="*/ 0 60000 65536"/>
              <a:gd name="T14" fmla="*/ 0 60000 65536"/>
              <a:gd name="T15" fmla="*/ 0 60000 65536"/>
              <a:gd name="T16" fmla="*/ 0 60000 65536"/>
              <a:gd name="T17" fmla="*/ 0 60000 65536"/>
              <a:gd name="T18" fmla="*/ 0 w 101"/>
              <a:gd name="T19" fmla="*/ 0 h 49"/>
              <a:gd name="T20" fmla="*/ 101 w 101"/>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101" h="49">
                <a:moveTo>
                  <a:pt x="101" y="0"/>
                </a:moveTo>
                <a:lnTo>
                  <a:pt x="56" y="10"/>
                </a:lnTo>
                <a:lnTo>
                  <a:pt x="18" y="49"/>
                </a:lnTo>
                <a:lnTo>
                  <a:pt x="0" y="34"/>
                </a:lnTo>
                <a:lnTo>
                  <a:pt x="9" y="0"/>
                </a:lnTo>
                <a:lnTo>
                  <a:pt x="101" y="0"/>
                </a:lnTo>
                <a:close/>
              </a:path>
            </a:pathLst>
          </a:custGeom>
          <a:solidFill>
            <a:srgbClr val="CDCDCD"/>
          </a:solidFill>
          <a:ln w="6350">
            <a:solidFill>
              <a:schemeClr val="bg1"/>
            </a:solidFill>
            <a:round/>
            <a:headEnd/>
            <a:tailEnd/>
          </a:ln>
        </p:spPr>
        <p:txBody>
          <a:bodyPr/>
          <a:lstStyle/>
          <a:p>
            <a:endParaRPr lang="en-US"/>
          </a:p>
        </p:txBody>
      </p:sp>
      <p:sp>
        <p:nvSpPr>
          <p:cNvPr id="1085" name="Freeform 2126"/>
          <p:cNvSpPr>
            <a:spLocks/>
          </p:cNvSpPr>
          <p:nvPr/>
        </p:nvSpPr>
        <p:spPr bwMode="auto">
          <a:xfrm>
            <a:off x="6707188" y="2024063"/>
            <a:ext cx="66675" cy="33337"/>
          </a:xfrm>
          <a:custGeom>
            <a:avLst/>
            <a:gdLst>
              <a:gd name="T0" fmla="*/ 0 w 101"/>
              <a:gd name="T1" fmla="*/ 0 h 49"/>
              <a:gd name="T2" fmla="*/ 0 w 101"/>
              <a:gd name="T3" fmla="*/ 0 h 49"/>
              <a:gd name="T4" fmla="*/ 0 w 101"/>
              <a:gd name="T5" fmla="*/ 0 h 49"/>
              <a:gd name="T6" fmla="*/ 0 w 101"/>
              <a:gd name="T7" fmla="*/ 0 h 49"/>
              <a:gd name="T8" fmla="*/ 0 w 101"/>
              <a:gd name="T9" fmla="*/ 0 h 49"/>
              <a:gd name="T10" fmla="*/ 0 w 101"/>
              <a:gd name="T11" fmla="*/ 0 h 49"/>
              <a:gd name="T12" fmla="*/ 0 60000 65536"/>
              <a:gd name="T13" fmla="*/ 0 60000 65536"/>
              <a:gd name="T14" fmla="*/ 0 60000 65536"/>
              <a:gd name="T15" fmla="*/ 0 60000 65536"/>
              <a:gd name="T16" fmla="*/ 0 60000 65536"/>
              <a:gd name="T17" fmla="*/ 0 60000 65536"/>
              <a:gd name="T18" fmla="*/ 0 w 101"/>
              <a:gd name="T19" fmla="*/ 0 h 49"/>
              <a:gd name="T20" fmla="*/ 101 w 101"/>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101" h="49">
                <a:moveTo>
                  <a:pt x="101" y="0"/>
                </a:moveTo>
                <a:lnTo>
                  <a:pt x="56" y="10"/>
                </a:lnTo>
                <a:lnTo>
                  <a:pt x="18" y="49"/>
                </a:lnTo>
                <a:lnTo>
                  <a:pt x="0" y="34"/>
                </a:lnTo>
                <a:lnTo>
                  <a:pt x="9" y="0"/>
                </a:lnTo>
                <a:lnTo>
                  <a:pt x="101" y="0"/>
                </a:lnTo>
              </a:path>
            </a:pathLst>
          </a:custGeom>
          <a:solidFill>
            <a:srgbClr val="CDCDCD"/>
          </a:solidFill>
          <a:ln w="6350">
            <a:solidFill>
              <a:schemeClr val="bg1"/>
            </a:solidFill>
            <a:round/>
            <a:headEnd/>
            <a:tailEnd/>
          </a:ln>
        </p:spPr>
        <p:txBody>
          <a:bodyPr/>
          <a:lstStyle/>
          <a:p>
            <a:endParaRPr lang="en-US"/>
          </a:p>
        </p:txBody>
      </p:sp>
      <p:sp>
        <p:nvSpPr>
          <p:cNvPr id="1086" name="Freeform 2127"/>
          <p:cNvSpPr>
            <a:spLocks/>
          </p:cNvSpPr>
          <p:nvPr/>
        </p:nvSpPr>
        <p:spPr bwMode="auto">
          <a:xfrm>
            <a:off x="7543800" y="2525713"/>
            <a:ext cx="30163" cy="15875"/>
          </a:xfrm>
          <a:custGeom>
            <a:avLst/>
            <a:gdLst>
              <a:gd name="T0" fmla="*/ 0 w 47"/>
              <a:gd name="T1" fmla="*/ 0 h 24"/>
              <a:gd name="T2" fmla="*/ 0 w 47"/>
              <a:gd name="T3" fmla="*/ 0 h 24"/>
              <a:gd name="T4" fmla="*/ 0 w 47"/>
              <a:gd name="T5" fmla="*/ 0 h 24"/>
              <a:gd name="T6" fmla="*/ 0 w 47"/>
              <a:gd name="T7" fmla="*/ 0 h 24"/>
              <a:gd name="T8" fmla="*/ 0 w 47"/>
              <a:gd name="T9" fmla="*/ 0 h 24"/>
              <a:gd name="T10" fmla="*/ 0 w 47"/>
              <a:gd name="T11" fmla="*/ 0 h 24"/>
              <a:gd name="T12" fmla="*/ 0 60000 65536"/>
              <a:gd name="T13" fmla="*/ 0 60000 65536"/>
              <a:gd name="T14" fmla="*/ 0 60000 65536"/>
              <a:gd name="T15" fmla="*/ 0 60000 65536"/>
              <a:gd name="T16" fmla="*/ 0 60000 65536"/>
              <a:gd name="T17" fmla="*/ 0 60000 65536"/>
              <a:gd name="T18" fmla="*/ 0 w 47"/>
              <a:gd name="T19" fmla="*/ 0 h 24"/>
              <a:gd name="T20" fmla="*/ 47 w 47"/>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47" h="24">
                <a:moveTo>
                  <a:pt x="26" y="1"/>
                </a:moveTo>
                <a:lnTo>
                  <a:pt x="47" y="0"/>
                </a:lnTo>
                <a:lnTo>
                  <a:pt x="39" y="24"/>
                </a:lnTo>
                <a:lnTo>
                  <a:pt x="0" y="24"/>
                </a:lnTo>
                <a:lnTo>
                  <a:pt x="10" y="0"/>
                </a:lnTo>
                <a:lnTo>
                  <a:pt x="26" y="1"/>
                </a:lnTo>
                <a:close/>
              </a:path>
            </a:pathLst>
          </a:custGeom>
          <a:solidFill>
            <a:srgbClr val="CDCDCD"/>
          </a:solidFill>
          <a:ln w="6350">
            <a:solidFill>
              <a:schemeClr val="bg1"/>
            </a:solidFill>
            <a:round/>
            <a:headEnd/>
            <a:tailEnd/>
          </a:ln>
        </p:spPr>
        <p:txBody>
          <a:bodyPr/>
          <a:lstStyle/>
          <a:p>
            <a:endParaRPr lang="en-US"/>
          </a:p>
        </p:txBody>
      </p:sp>
      <p:sp>
        <p:nvSpPr>
          <p:cNvPr id="1087" name="Freeform 2128"/>
          <p:cNvSpPr>
            <a:spLocks/>
          </p:cNvSpPr>
          <p:nvPr/>
        </p:nvSpPr>
        <p:spPr bwMode="auto">
          <a:xfrm>
            <a:off x="7543800" y="2525713"/>
            <a:ext cx="30163" cy="15875"/>
          </a:xfrm>
          <a:custGeom>
            <a:avLst/>
            <a:gdLst>
              <a:gd name="T0" fmla="*/ 0 w 47"/>
              <a:gd name="T1" fmla="*/ 0 h 24"/>
              <a:gd name="T2" fmla="*/ 0 w 47"/>
              <a:gd name="T3" fmla="*/ 0 h 24"/>
              <a:gd name="T4" fmla="*/ 0 w 47"/>
              <a:gd name="T5" fmla="*/ 0 h 24"/>
              <a:gd name="T6" fmla="*/ 0 w 47"/>
              <a:gd name="T7" fmla="*/ 0 h 24"/>
              <a:gd name="T8" fmla="*/ 0 w 47"/>
              <a:gd name="T9" fmla="*/ 0 h 24"/>
              <a:gd name="T10" fmla="*/ 0 w 47"/>
              <a:gd name="T11" fmla="*/ 0 h 24"/>
              <a:gd name="T12" fmla="*/ 0 60000 65536"/>
              <a:gd name="T13" fmla="*/ 0 60000 65536"/>
              <a:gd name="T14" fmla="*/ 0 60000 65536"/>
              <a:gd name="T15" fmla="*/ 0 60000 65536"/>
              <a:gd name="T16" fmla="*/ 0 60000 65536"/>
              <a:gd name="T17" fmla="*/ 0 60000 65536"/>
              <a:gd name="T18" fmla="*/ 0 w 47"/>
              <a:gd name="T19" fmla="*/ 0 h 24"/>
              <a:gd name="T20" fmla="*/ 47 w 47"/>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47" h="24">
                <a:moveTo>
                  <a:pt x="26" y="1"/>
                </a:moveTo>
                <a:lnTo>
                  <a:pt x="47" y="0"/>
                </a:lnTo>
                <a:lnTo>
                  <a:pt x="39" y="24"/>
                </a:lnTo>
                <a:lnTo>
                  <a:pt x="0" y="24"/>
                </a:lnTo>
                <a:lnTo>
                  <a:pt x="10" y="0"/>
                </a:lnTo>
                <a:lnTo>
                  <a:pt x="26" y="1"/>
                </a:lnTo>
              </a:path>
            </a:pathLst>
          </a:custGeom>
          <a:solidFill>
            <a:srgbClr val="CDCDCD"/>
          </a:solidFill>
          <a:ln w="6350">
            <a:solidFill>
              <a:schemeClr val="bg1"/>
            </a:solidFill>
            <a:round/>
            <a:headEnd/>
            <a:tailEnd/>
          </a:ln>
        </p:spPr>
        <p:txBody>
          <a:bodyPr/>
          <a:lstStyle/>
          <a:p>
            <a:endParaRPr lang="en-US"/>
          </a:p>
        </p:txBody>
      </p:sp>
      <p:sp>
        <p:nvSpPr>
          <p:cNvPr id="1088" name="Freeform 2129"/>
          <p:cNvSpPr>
            <a:spLocks/>
          </p:cNvSpPr>
          <p:nvPr/>
        </p:nvSpPr>
        <p:spPr bwMode="auto">
          <a:xfrm>
            <a:off x="7519988" y="2586038"/>
            <a:ext cx="23812" cy="22225"/>
          </a:xfrm>
          <a:custGeom>
            <a:avLst/>
            <a:gdLst>
              <a:gd name="T0" fmla="*/ 0 w 34"/>
              <a:gd name="T1" fmla="*/ 0 h 33"/>
              <a:gd name="T2" fmla="*/ 0 w 34"/>
              <a:gd name="T3" fmla="*/ 0 h 33"/>
              <a:gd name="T4" fmla="*/ 0 w 34"/>
              <a:gd name="T5" fmla="*/ 0 h 33"/>
              <a:gd name="T6" fmla="*/ 0 w 34"/>
              <a:gd name="T7" fmla="*/ 0 h 33"/>
              <a:gd name="T8" fmla="*/ 0 w 34"/>
              <a:gd name="T9" fmla="*/ 0 h 33"/>
              <a:gd name="T10" fmla="*/ 0 w 34"/>
              <a:gd name="T11" fmla="*/ 0 h 33"/>
              <a:gd name="T12" fmla="*/ 0 60000 65536"/>
              <a:gd name="T13" fmla="*/ 0 60000 65536"/>
              <a:gd name="T14" fmla="*/ 0 60000 65536"/>
              <a:gd name="T15" fmla="*/ 0 60000 65536"/>
              <a:gd name="T16" fmla="*/ 0 60000 65536"/>
              <a:gd name="T17" fmla="*/ 0 60000 65536"/>
              <a:gd name="T18" fmla="*/ 0 w 34"/>
              <a:gd name="T19" fmla="*/ 0 h 33"/>
              <a:gd name="T20" fmla="*/ 34 w 34"/>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4" h="33">
                <a:moveTo>
                  <a:pt x="6" y="13"/>
                </a:moveTo>
                <a:lnTo>
                  <a:pt x="24" y="0"/>
                </a:lnTo>
                <a:lnTo>
                  <a:pt x="34" y="17"/>
                </a:lnTo>
                <a:lnTo>
                  <a:pt x="8" y="33"/>
                </a:lnTo>
                <a:lnTo>
                  <a:pt x="0" y="31"/>
                </a:lnTo>
                <a:lnTo>
                  <a:pt x="6" y="13"/>
                </a:lnTo>
                <a:close/>
              </a:path>
            </a:pathLst>
          </a:custGeom>
          <a:solidFill>
            <a:srgbClr val="CDCDCD"/>
          </a:solidFill>
          <a:ln w="6350">
            <a:solidFill>
              <a:schemeClr val="bg1"/>
            </a:solidFill>
            <a:round/>
            <a:headEnd/>
            <a:tailEnd/>
          </a:ln>
        </p:spPr>
        <p:txBody>
          <a:bodyPr/>
          <a:lstStyle/>
          <a:p>
            <a:endParaRPr lang="en-US"/>
          </a:p>
        </p:txBody>
      </p:sp>
      <p:sp>
        <p:nvSpPr>
          <p:cNvPr id="1089" name="Freeform 2130"/>
          <p:cNvSpPr>
            <a:spLocks/>
          </p:cNvSpPr>
          <p:nvPr/>
        </p:nvSpPr>
        <p:spPr bwMode="auto">
          <a:xfrm>
            <a:off x="7519988" y="2586038"/>
            <a:ext cx="23812" cy="22225"/>
          </a:xfrm>
          <a:custGeom>
            <a:avLst/>
            <a:gdLst>
              <a:gd name="T0" fmla="*/ 0 w 34"/>
              <a:gd name="T1" fmla="*/ 0 h 33"/>
              <a:gd name="T2" fmla="*/ 0 w 34"/>
              <a:gd name="T3" fmla="*/ 0 h 33"/>
              <a:gd name="T4" fmla="*/ 0 w 34"/>
              <a:gd name="T5" fmla="*/ 0 h 33"/>
              <a:gd name="T6" fmla="*/ 0 w 34"/>
              <a:gd name="T7" fmla="*/ 0 h 33"/>
              <a:gd name="T8" fmla="*/ 0 w 34"/>
              <a:gd name="T9" fmla="*/ 0 h 33"/>
              <a:gd name="T10" fmla="*/ 0 w 34"/>
              <a:gd name="T11" fmla="*/ 0 h 33"/>
              <a:gd name="T12" fmla="*/ 0 60000 65536"/>
              <a:gd name="T13" fmla="*/ 0 60000 65536"/>
              <a:gd name="T14" fmla="*/ 0 60000 65536"/>
              <a:gd name="T15" fmla="*/ 0 60000 65536"/>
              <a:gd name="T16" fmla="*/ 0 60000 65536"/>
              <a:gd name="T17" fmla="*/ 0 60000 65536"/>
              <a:gd name="T18" fmla="*/ 0 w 34"/>
              <a:gd name="T19" fmla="*/ 0 h 33"/>
              <a:gd name="T20" fmla="*/ 34 w 34"/>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4" h="33">
                <a:moveTo>
                  <a:pt x="6" y="13"/>
                </a:moveTo>
                <a:lnTo>
                  <a:pt x="24" y="0"/>
                </a:lnTo>
                <a:lnTo>
                  <a:pt x="34" y="17"/>
                </a:lnTo>
                <a:lnTo>
                  <a:pt x="8" y="33"/>
                </a:lnTo>
                <a:lnTo>
                  <a:pt x="0" y="31"/>
                </a:lnTo>
                <a:lnTo>
                  <a:pt x="6" y="13"/>
                </a:lnTo>
              </a:path>
            </a:pathLst>
          </a:custGeom>
          <a:solidFill>
            <a:srgbClr val="CDCDCD"/>
          </a:solidFill>
          <a:ln w="6350">
            <a:solidFill>
              <a:schemeClr val="bg1"/>
            </a:solidFill>
            <a:round/>
            <a:headEnd/>
            <a:tailEnd/>
          </a:ln>
        </p:spPr>
        <p:txBody>
          <a:bodyPr/>
          <a:lstStyle/>
          <a:p>
            <a:endParaRPr lang="en-US"/>
          </a:p>
        </p:txBody>
      </p:sp>
      <p:sp>
        <p:nvSpPr>
          <p:cNvPr id="1090" name="Freeform 2131"/>
          <p:cNvSpPr>
            <a:spLocks/>
          </p:cNvSpPr>
          <p:nvPr/>
        </p:nvSpPr>
        <p:spPr bwMode="auto">
          <a:xfrm>
            <a:off x="7496175" y="2587625"/>
            <a:ext cx="25400" cy="12700"/>
          </a:xfrm>
          <a:custGeom>
            <a:avLst/>
            <a:gdLst>
              <a:gd name="T0" fmla="*/ 0 w 37"/>
              <a:gd name="T1" fmla="*/ 0 h 18"/>
              <a:gd name="T2" fmla="*/ 0 w 37"/>
              <a:gd name="T3" fmla="*/ 0 h 18"/>
              <a:gd name="T4" fmla="*/ 0 w 37"/>
              <a:gd name="T5" fmla="*/ 0 h 18"/>
              <a:gd name="T6" fmla="*/ 0 w 37"/>
              <a:gd name="T7" fmla="*/ 0 h 18"/>
              <a:gd name="T8" fmla="*/ 0 w 37"/>
              <a:gd name="T9" fmla="*/ 0 h 18"/>
              <a:gd name="T10" fmla="*/ 0 60000 65536"/>
              <a:gd name="T11" fmla="*/ 0 60000 65536"/>
              <a:gd name="T12" fmla="*/ 0 60000 65536"/>
              <a:gd name="T13" fmla="*/ 0 60000 65536"/>
              <a:gd name="T14" fmla="*/ 0 60000 65536"/>
              <a:gd name="T15" fmla="*/ 0 w 37"/>
              <a:gd name="T16" fmla="*/ 0 h 18"/>
              <a:gd name="T17" fmla="*/ 37 w 37"/>
              <a:gd name="T18" fmla="*/ 18 h 18"/>
            </a:gdLst>
            <a:ahLst/>
            <a:cxnLst>
              <a:cxn ang="T10">
                <a:pos x="T0" y="T1"/>
              </a:cxn>
              <a:cxn ang="T11">
                <a:pos x="T2" y="T3"/>
              </a:cxn>
              <a:cxn ang="T12">
                <a:pos x="T4" y="T5"/>
              </a:cxn>
              <a:cxn ang="T13">
                <a:pos x="T6" y="T7"/>
              </a:cxn>
              <a:cxn ang="T14">
                <a:pos x="T8" y="T9"/>
              </a:cxn>
            </a:cxnLst>
            <a:rect l="T15" t="T16" r="T17" b="T18"/>
            <a:pathLst>
              <a:path w="37" h="18">
                <a:moveTo>
                  <a:pt x="8" y="0"/>
                </a:moveTo>
                <a:lnTo>
                  <a:pt x="37" y="6"/>
                </a:lnTo>
                <a:lnTo>
                  <a:pt x="21" y="18"/>
                </a:lnTo>
                <a:lnTo>
                  <a:pt x="0" y="6"/>
                </a:lnTo>
                <a:lnTo>
                  <a:pt x="8" y="0"/>
                </a:lnTo>
                <a:close/>
              </a:path>
            </a:pathLst>
          </a:custGeom>
          <a:solidFill>
            <a:srgbClr val="CDCDCD"/>
          </a:solidFill>
          <a:ln w="6350">
            <a:solidFill>
              <a:schemeClr val="bg1"/>
            </a:solidFill>
            <a:round/>
            <a:headEnd/>
            <a:tailEnd/>
          </a:ln>
        </p:spPr>
        <p:txBody>
          <a:bodyPr/>
          <a:lstStyle/>
          <a:p>
            <a:endParaRPr lang="en-US"/>
          </a:p>
        </p:txBody>
      </p:sp>
      <p:sp>
        <p:nvSpPr>
          <p:cNvPr id="1091" name="Freeform 2132"/>
          <p:cNvSpPr>
            <a:spLocks/>
          </p:cNvSpPr>
          <p:nvPr/>
        </p:nvSpPr>
        <p:spPr bwMode="auto">
          <a:xfrm>
            <a:off x="7496175" y="2587625"/>
            <a:ext cx="25400" cy="12700"/>
          </a:xfrm>
          <a:custGeom>
            <a:avLst/>
            <a:gdLst>
              <a:gd name="T0" fmla="*/ 0 w 37"/>
              <a:gd name="T1" fmla="*/ 0 h 18"/>
              <a:gd name="T2" fmla="*/ 0 w 37"/>
              <a:gd name="T3" fmla="*/ 0 h 18"/>
              <a:gd name="T4" fmla="*/ 0 w 37"/>
              <a:gd name="T5" fmla="*/ 0 h 18"/>
              <a:gd name="T6" fmla="*/ 0 w 37"/>
              <a:gd name="T7" fmla="*/ 0 h 18"/>
              <a:gd name="T8" fmla="*/ 0 w 37"/>
              <a:gd name="T9" fmla="*/ 0 h 18"/>
              <a:gd name="T10" fmla="*/ 0 60000 65536"/>
              <a:gd name="T11" fmla="*/ 0 60000 65536"/>
              <a:gd name="T12" fmla="*/ 0 60000 65536"/>
              <a:gd name="T13" fmla="*/ 0 60000 65536"/>
              <a:gd name="T14" fmla="*/ 0 60000 65536"/>
              <a:gd name="T15" fmla="*/ 0 w 37"/>
              <a:gd name="T16" fmla="*/ 0 h 18"/>
              <a:gd name="T17" fmla="*/ 37 w 37"/>
              <a:gd name="T18" fmla="*/ 18 h 18"/>
            </a:gdLst>
            <a:ahLst/>
            <a:cxnLst>
              <a:cxn ang="T10">
                <a:pos x="T0" y="T1"/>
              </a:cxn>
              <a:cxn ang="T11">
                <a:pos x="T2" y="T3"/>
              </a:cxn>
              <a:cxn ang="T12">
                <a:pos x="T4" y="T5"/>
              </a:cxn>
              <a:cxn ang="T13">
                <a:pos x="T6" y="T7"/>
              </a:cxn>
              <a:cxn ang="T14">
                <a:pos x="T8" y="T9"/>
              </a:cxn>
            </a:cxnLst>
            <a:rect l="T15" t="T16" r="T17" b="T18"/>
            <a:pathLst>
              <a:path w="37" h="18">
                <a:moveTo>
                  <a:pt x="8" y="0"/>
                </a:moveTo>
                <a:lnTo>
                  <a:pt x="37" y="6"/>
                </a:lnTo>
                <a:lnTo>
                  <a:pt x="21" y="18"/>
                </a:lnTo>
                <a:lnTo>
                  <a:pt x="0" y="6"/>
                </a:lnTo>
                <a:lnTo>
                  <a:pt x="8" y="0"/>
                </a:lnTo>
              </a:path>
            </a:pathLst>
          </a:custGeom>
          <a:solidFill>
            <a:srgbClr val="CDCDCD"/>
          </a:solidFill>
          <a:ln w="6350">
            <a:solidFill>
              <a:schemeClr val="bg1"/>
            </a:solidFill>
            <a:round/>
            <a:headEnd/>
            <a:tailEnd/>
          </a:ln>
        </p:spPr>
        <p:txBody>
          <a:bodyPr/>
          <a:lstStyle/>
          <a:p>
            <a:endParaRPr lang="en-US"/>
          </a:p>
        </p:txBody>
      </p:sp>
      <p:sp>
        <p:nvSpPr>
          <p:cNvPr id="1092" name="Freeform 2133"/>
          <p:cNvSpPr>
            <a:spLocks/>
          </p:cNvSpPr>
          <p:nvPr/>
        </p:nvSpPr>
        <p:spPr bwMode="auto">
          <a:xfrm>
            <a:off x="7558088" y="2422525"/>
            <a:ext cx="79375" cy="50800"/>
          </a:xfrm>
          <a:custGeom>
            <a:avLst/>
            <a:gdLst>
              <a:gd name="T0" fmla="*/ 0 w 120"/>
              <a:gd name="T1" fmla="*/ 0 h 74"/>
              <a:gd name="T2" fmla="*/ 0 w 120"/>
              <a:gd name="T3" fmla="*/ 0 h 74"/>
              <a:gd name="T4" fmla="*/ 0 w 120"/>
              <a:gd name="T5" fmla="*/ 0 h 74"/>
              <a:gd name="T6" fmla="*/ 0 w 120"/>
              <a:gd name="T7" fmla="*/ 0 h 74"/>
              <a:gd name="T8" fmla="*/ 0 w 120"/>
              <a:gd name="T9" fmla="*/ 0 h 74"/>
              <a:gd name="T10" fmla="*/ 0 w 120"/>
              <a:gd name="T11" fmla="*/ 0 h 74"/>
              <a:gd name="T12" fmla="*/ 0 w 120"/>
              <a:gd name="T13" fmla="*/ 0 h 74"/>
              <a:gd name="T14" fmla="*/ 0 w 120"/>
              <a:gd name="T15" fmla="*/ 0 h 74"/>
              <a:gd name="T16" fmla="*/ 0 w 120"/>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74"/>
              <a:gd name="T29" fmla="*/ 120 w 120"/>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74">
                <a:moveTo>
                  <a:pt x="53" y="0"/>
                </a:moveTo>
                <a:lnTo>
                  <a:pt x="89" y="5"/>
                </a:lnTo>
                <a:lnTo>
                  <a:pt x="117" y="38"/>
                </a:lnTo>
                <a:lnTo>
                  <a:pt x="120" y="74"/>
                </a:lnTo>
                <a:lnTo>
                  <a:pt x="6" y="57"/>
                </a:lnTo>
                <a:lnTo>
                  <a:pt x="0" y="49"/>
                </a:lnTo>
                <a:lnTo>
                  <a:pt x="21" y="43"/>
                </a:lnTo>
                <a:lnTo>
                  <a:pt x="37" y="0"/>
                </a:lnTo>
                <a:lnTo>
                  <a:pt x="53" y="0"/>
                </a:lnTo>
                <a:close/>
              </a:path>
            </a:pathLst>
          </a:custGeom>
          <a:solidFill>
            <a:srgbClr val="CDCDCD"/>
          </a:solidFill>
          <a:ln w="6350">
            <a:solidFill>
              <a:schemeClr val="bg1"/>
            </a:solidFill>
            <a:round/>
            <a:headEnd/>
            <a:tailEnd/>
          </a:ln>
        </p:spPr>
        <p:txBody>
          <a:bodyPr/>
          <a:lstStyle/>
          <a:p>
            <a:endParaRPr lang="en-US"/>
          </a:p>
        </p:txBody>
      </p:sp>
      <p:sp>
        <p:nvSpPr>
          <p:cNvPr id="1093" name="Freeform 2134"/>
          <p:cNvSpPr>
            <a:spLocks/>
          </p:cNvSpPr>
          <p:nvPr/>
        </p:nvSpPr>
        <p:spPr bwMode="auto">
          <a:xfrm>
            <a:off x="7558088" y="2422525"/>
            <a:ext cx="79375" cy="50800"/>
          </a:xfrm>
          <a:custGeom>
            <a:avLst/>
            <a:gdLst>
              <a:gd name="T0" fmla="*/ 0 w 120"/>
              <a:gd name="T1" fmla="*/ 0 h 74"/>
              <a:gd name="T2" fmla="*/ 0 w 120"/>
              <a:gd name="T3" fmla="*/ 0 h 74"/>
              <a:gd name="T4" fmla="*/ 0 w 120"/>
              <a:gd name="T5" fmla="*/ 0 h 74"/>
              <a:gd name="T6" fmla="*/ 0 w 120"/>
              <a:gd name="T7" fmla="*/ 0 h 74"/>
              <a:gd name="T8" fmla="*/ 0 w 120"/>
              <a:gd name="T9" fmla="*/ 0 h 74"/>
              <a:gd name="T10" fmla="*/ 0 w 120"/>
              <a:gd name="T11" fmla="*/ 0 h 74"/>
              <a:gd name="T12" fmla="*/ 0 w 120"/>
              <a:gd name="T13" fmla="*/ 0 h 74"/>
              <a:gd name="T14" fmla="*/ 0 w 120"/>
              <a:gd name="T15" fmla="*/ 0 h 74"/>
              <a:gd name="T16" fmla="*/ 0 w 120"/>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74"/>
              <a:gd name="T29" fmla="*/ 120 w 120"/>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74">
                <a:moveTo>
                  <a:pt x="53" y="0"/>
                </a:moveTo>
                <a:lnTo>
                  <a:pt x="89" y="5"/>
                </a:lnTo>
                <a:lnTo>
                  <a:pt x="117" y="38"/>
                </a:lnTo>
                <a:lnTo>
                  <a:pt x="120" y="74"/>
                </a:lnTo>
                <a:lnTo>
                  <a:pt x="6" y="57"/>
                </a:lnTo>
                <a:lnTo>
                  <a:pt x="0" y="49"/>
                </a:lnTo>
                <a:lnTo>
                  <a:pt x="21" y="43"/>
                </a:lnTo>
                <a:lnTo>
                  <a:pt x="37" y="0"/>
                </a:lnTo>
                <a:lnTo>
                  <a:pt x="53" y="0"/>
                </a:lnTo>
              </a:path>
            </a:pathLst>
          </a:custGeom>
          <a:solidFill>
            <a:srgbClr val="CDCDCD"/>
          </a:solidFill>
          <a:ln w="6350">
            <a:solidFill>
              <a:schemeClr val="bg1"/>
            </a:solidFill>
            <a:round/>
            <a:headEnd/>
            <a:tailEnd/>
          </a:ln>
        </p:spPr>
        <p:txBody>
          <a:bodyPr/>
          <a:lstStyle/>
          <a:p>
            <a:endParaRPr lang="en-US"/>
          </a:p>
        </p:txBody>
      </p:sp>
      <p:sp>
        <p:nvSpPr>
          <p:cNvPr id="1094" name="Freeform 2135"/>
          <p:cNvSpPr>
            <a:spLocks/>
          </p:cNvSpPr>
          <p:nvPr/>
        </p:nvSpPr>
        <p:spPr bwMode="auto">
          <a:xfrm>
            <a:off x="7567613" y="2387600"/>
            <a:ext cx="19050" cy="34925"/>
          </a:xfrm>
          <a:custGeom>
            <a:avLst/>
            <a:gdLst>
              <a:gd name="T0" fmla="*/ 0 w 27"/>
              <a:gd name="T1" fmla="*/ 0 h 48"/>
              <a:gd name="T2" fmla="*/ 0 w 27"/>
              <a:gd name="T3" fmla="*/ 0 h 48"/>
              <a:gd name="T4" fmla="*/ 0 w 27"/>
              <a:gd name="T5" fmla="*/ 0 h 48"/>
              <a:gd name="T6" fmla="*/ 0 w 27"/>
              <a:gd name="T7" fmla="*/ 0 h 48"/>
              <a:gd name="T8" fmla="*/ 0 w 27"/>
              <a:gd name="T9" fmla="*/ 0 h 48"/>
              <a:gd name="T10" fmla="*/ 0 w 27"/>
              <a:gd name="T11" fmla="*/ 0 h 48"/>
              <a:gd name="T12" fmla="*/ 0 60000 65536"/>
              <a:gd name="T13" fmla="*/ 0 60000 65536"/>
              <a:gd name="T14" fmla="*/ 0 60000 65536"/>
              <a:gd name="T15" fmla="*/ 0 60000 65536"/>
              <a:gd name="T16" fmla="*/ 0 60000 65536"/>
              <a:gd name="T17" fmla="*/ 0 60000 65536"/>
              <a:gd name="T18" fmla="*/ 0 w 27"/>
              <a:gd name="T19" fmla="*/ 0 h 48"/>
              <a:gd name="T20" fmla="*/ 27 w 27"/>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27" h="48">
                <a:moveTo>
                  <a:pt x="27" y="17"/>
                </a:moveTo>
                <a:lnTo>
                  <a:pt x="13" y="0"/>
                </a:lnTo>
                <a:lnTo>
                  <a:pt x="0" y="16"/>
                </a:lnTo>
                <a:lnTo>
                  <a:pt x="1" y="39"/>
                </a:lnTo>
                <a:lnTo>
                  <a:pt x="11" y="48"/>
                </a:lnTo>
                <a:lnTo>
                  <a:pt x="27" y="17"/>
                </a:lnTo>
                <a:close/>
              </a:path>
            </a:pathLst>
          </a:custGeom>
          <a:solidFill>
            <a:srgbClr val="CDCDCD"/>
          </a:solidFill>
          <a:ln w="6350">
            <a:solidFill>
              <a:schemeClr val="bg1"/>
            </a:solidFill>
            <a:round/>
            <a:headEnd/>
            <a:tailEnd/>
          </a:ln>
        </p:spPr>
        <p:txBody>
          <a:bodyPr/>
          <a:lstStyle/>
          <a:p>
            <a:endParaRPr lang="en-US"/>
          </a:p>
        </p:txBody>
      </p:sp>
      <p:sp>
        <p:nvSpPr>
          <p:cNvPr id="1095" name="Freeform 2136"/>
          <p:cNvSpPr>
            <a:spLocks/>
          </p:cNvSpPr>
          <p:nvPr/>
        </p:nvSpPr>
        <p:spPr bwMode="auto">
          <a:xfrm>
            <a:off x="7567613" y="2387600"/>
            <a:ext cx="19050" cy="34925"/>
          </a:xfrm>
          <a:custGeom>
            <a:avLst/>
            <a:gdLst>
              <a:gd name="T0" fmla="*/ 0 w 27"/>
              <a:gd name="T1" fmla="*/ 0 h 48"/>
              <a:gd name="T2" fmla="*/ 0 w 27"/>
              <a:gd name="T3" fmla="*/ 0 h 48"/>
              <a:gd name="T4" fmla="*/ 0 w 27"/>
              <a:gd name="T5" fmla="*/ 0 h 48"/>
              <a:gd name="T6" fmla="*/ 0 w 27"/>
              <a:gd name="T7" fmla="*/ 0 h 48"/>
              <a:gd name="T8" fmla="*/ 0 w 27"/>
              <a:gd name="T9" fmla="*/ 0 h 48"/>
              <a:gd name="T10" fmla="*/ 0 w 27"/>
              <a:gd name="T11" fmla="*/ 0 h 48"/>
              <a:gd name="T12" fmla="*/ 0 60000 65536"/>
              <a:gd name="T13" fmla="*/ 0 60000 65536"/>
              <a:gd name="T14" fmla="*/ 0 60000 65536"/>
              <a:gd name="T15" fmla="*/ 0 60000 65536"/>
              <a:gd name="T16" fmla="*/ 0 60000 65536"/>
              <a:gd name="T17" fmla="*/ 0 60000 65536"/>
              <a:gd name="T18" fmla="*/ 0 w 27"/>
              <a:gd name="T19" fmla="*/ 0 h 48"/>
              <a:gd name="T20" fmla="*/ 27 w 27"/>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27" h="48">
                <a:moveTo>
                  <a:pt x="27" y="17"/>
                </a:moveTo>
                <a:lnTo>
                  <a:pt x="13" y="0"/>
                </a:lnTo>
                <a:lnTo>
                  <a:pt x="0" y="16"/>
                </a:lnTo>
                <a:lnTo>
                  <a:pt x="1" y="39"/>
                </a:lnTo>
                <a:lnTo>
                  <a:pt x="11" y="48"/>
                </a:lnTo>
                <a:lnTo>
                  <a:pt x="27" y="17"/>
                </a:lnTo>
              </a:path>
            </a:pathLst>
          </a:custGeom>
          <a:solidFill>
            <a:srgbClr val="CDCDCD"/>
          </a:solidFill>
          <a:ln w="6350">
            <a:solidFill>
              <a:schemeClr val="bg1"/>
            </a:solidFill>
            <a:round/>
            <a:headEnd/>
            <a:tailEnd/>
          </a:ln>
        </p:spPr>
        <p:txBody>
          <a:bodyPr/>
          <a:lstStyle/>
          <a:p>
            <a:endParaRPr lang="en-US"/>
          </a:p>
        </p:txBody>
      </p:sp>
      <p:sp>
        <p:nvSpPr>
          <p:cNvPr id="1096" name="Freeform 2137"/>
          <p:cNvSpPr>
            <a:spLocks/>
          </p:cNvSpPr>
          <p:nvPr/>
        </p:nvSpPr>
        <p:spPr bwMode="auto">
          <a:xfrm>
            <a:off x="7697788" y="2282825"/>
            <a:ext cx="103187" cy="69850"/>
          </a:xfrm>
          <a:custGeom>
            <a:avLst/>
            <a:gdLst>
              <a:gd name="T0" fmla="*/ 0 w 153"/>
              <a:gd name="T1" fmla="*/ 0 h 100"/>
              <a:gd name="T2" fmla="*/ 0 w 153"/>
              <a:gd name="T3" fmla="*/ 0 h 100"/>
              <a:gd name="T4" fmla="*/ 0 w 153"/>
              <a:gd name="T5" fmla="*/ 0 h 100"/>
              <a:gd name="T6" fmla="*/ 0 w 153"/>
              <a:gd name="T7" fmla="*/ 0 h 100"/>
              <a:gd name="T8" fmla="*/ 0 w 153"/>
              <a:gd name="T9" fmla="*/ 0 h 100"/>
              <a:gd name="T10" fmla="*/ 0 w 153"/>
              <a:gd name="T11" fmla="*/ 0 h 100"/>
              <a:gd name="T12" fmla="*/ 0 w 153"/>
              <a:gd name="T13" fmla="*/ 0 h 100"/>
              <a:gd name="T14" fmla="*/ 0 w 153"/>
              <a:gd name="T15" fmla="*/ 0 h 100"/>
              <a:gd name="T16" fmla="*/ 0 60000 65536"/>
              <a:gd name="T17" fmla="*/ 0 60000 65536"/>
              <a:gd name="T18" fmla="*/ 0 60000 65536"/>
              <a:gd name="T19" fmla="*/ 0 60000 65536"/>
              <a:gd name="T20" fmla="*/ 0 60000 65536"/>
              <a:gd name="T21" fmla="*/ 0 60000 65536"/>
              <a:gd name="T22" fmla="*/ 0 60000 65536"/>
              <a:gd name="T23" fmla="*/ 0 60000 65536"/>
              <a:gd name="T24" fmla="*/ 0 w 153"/>
              <a:gd name="T25" fmla="*/ 0 h 100"/>
              <a:gd name="T26" fmla="*/ 153 w 153"/>
              <a:gd name="T27" fmla="*/ 100 h 1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 h="100">
                <a:moveTo>
                  <a:pt x="0" y="0"/>
                </a:moveTo>
                <a:lnTo>
                  <a:pt x="73" y="22"/>
                </a:lnTo>
                <a:lnTo>
                  <a:pt x="62" y="39"/>
                </a:lnTo>
                <a:lnTo>
                  <a:pt x="153" y="57"/>
                </a:lnTo>
                <a:lnTo>
                  <a:pt x="138" y="89"/>
                </a:lnTo>
                <a:lnTo>
                  <a:pt x="89" y="100"/>
                </a:lnTo>
                <a:lnTo>
                  <a:pt x="24" y="61"/>
                </a:lnTo>
                <a:lnTo>
                  <a:pt x="0" y="0"/>
                </a:lnTo>
                <a:close/>
              </a:path>
            </a:pathLst>
          </a:custGeom>
          <a:solidFill>
            <a:srgbClr val="CDCDCD"/>
          </a:solidFill>
          <a:ln w="6350">
            <a:solidFill>
              <a:schemeClr val="bg1"/>
            </a:solidFill>
            <a:round/>
            <a:headEnd/>
            <a:tailEnd/>
          </a:ln>
        </p:spPr>
        <p:txBody>
          <a:bodyPr/>
          <a:lstStyle/>
          <a:p>
            <a:endParaRPr lang="en-US"/>
          </a:p>
        </p:txBody>
      </p:sp>
      <p:sp>
        <p:nvSpPr>
          <p:cNvPr id="1097" name="Freeform 2138"/>
          <p:cNvSpPr>
            <a:spLocks/>
          </p:cNvSpPr>
          <p:nvPr/>
        </p:nvSpPr>
        <p:spPr bwMode="auto">
          <a:xfrm>
            <a:off x="7697788" y="2282825"/>
            <a:ext cx="103187" cy="69850"/>
          </a:xfrm>
          <a:custGeom>
            <a:avLst/>
            <a:gdLst>
              <a:gd name="T0" fmla="*/ 0 w 153"/>
              <a:gd name="T1" fmla="*/ 0 h 100"/>
              <a:gd name="T2" fmla="*/ 0 w 153"/>
              <a:gd name="T3" fmla="*/ 0 h 100"/>
              <a:gd name="T4" fmla="*/ 0 w 153"/>
              <a:gd name="T5" fmla="*/ 0 h 100"/>
              <a:gd name="T6" fmla="*/ 0 w 153"/>
              <a:gd name="T7" fmla="*/ 0 h 100"/>
              <a:gd name="T8" fmla="*/ 0 w 153"/>
              <a:gd name="T9" fmla="*/ 0 h 100"/>
              <a:gd name="T10" fmla="*/ 0 w 153"/>
              <a:gd name="T11" fmla="*/ 0 h 100"/>
              <a:gd name="T12" fmla="*/ 0 w 153"/>
              <a:gd name="T13" fmla="*/ 0 h 100"/>
              <a:gd name="T14" fmla="*/ 0 w 153"/>
              <a:gd name="T15" fmla="*/ 0 h 100"/>
              <a:gd name="T16" fmla="*/ 0 60000 65536"/>
              <a:gd name="T17" fmla="*/ 0 60000 65536"/>
              <a:gd name="T18" fmla="*/ 0 60000 65536"/>
              <a:gd name="T19" fmla="*/ 0 60000 65536"/>
              <a:gd name="T20" fmla="*/ 0 60000 65536"/>
              <a:gd name="T21" fmla="*/ 0 60000 65536"/>
              <a:gd name="T22" fmla="*/ 0 60000 65536"/>
              <a:gd name="T23" fmla="*/ 0 60000 65536"/>
              <a:gd name="T24" fmla="*/ 0 w 153"/>
              <a:gd name="T25" fmla="*/ 0 h 100"/>
              <a:gd name="T26" fmla="*/ 153 w 153"/>
              <a:gd name="T27" fmla="*/ 100 h 1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 h="100">
                <a:moveTo>
                  <a:pt x="0" y="0"/>
                </a:moveTo>
                <a:lnTo>
                  <a:pt x="73" y="22"/>
                </a:lnTo>
                <a:lnTo>
                  <a:pt x="62" y="39"/>
                </a:lnTo>
                <a:lnTo>
                  <a:pt x="153" y="57"/>
                </a:lnTo>
                <a:lnTo>
                  <a:pt x="138" y="89"/>
                </a:lnTo>
                <a:lnTo>
                  <a:pt x="89" y="100"/>
                </a:lnTo>
                <a:lnTo>
                  <a:pt x="24" y="61"/>
                </a:lnTo>
                <a:lnTo>
                  <a:pt x="0" y="0"/>
                </a:lnTo>
              </a:path>
            </a:pathLst>
          </a:custGeom>
          <a:solidFill>
            <a:srgbClr val="CDCDCD"/>
          </a:solidFill>
          <a:ln w="6350">
            <a:solidFill>
              <a:schemeClr val="bg1"/>
            </a:solidFill>
            <a:round/>
            <a:headEnd/>
            <a:tailEnd/>
          </a:ln>
        </p:spPr>
        <p:txBody>
          <a:bodyPr/>
          <a:lstStyle/>
          <a:p>
            <a:endParaRPr lang="en-US"/>
          </a:p>
        </p:txBody>
      </p:sp>
      <p:sp>
        <p:nvSpPr>
          <p:cNvPr id="1098" name="Freeform 2139"/>
          <p:cNvSpPr>
            <a:spLocks/>
          </p:cNvSpPr>
          <p:nvPr/>
        </p:nvSpPr>
        <p:spPr bwMode="auto">
          <a:xfrm>
            <a:off x="7593013" y="2230438"/>
            <a:ext cx="87312" cy="92075"/>
          </a:xfrm>
          <a:custGeom>
            <a:avLst/>
            <a:gdLst>
              <a:gd name="T0" fmla="*/ 0 w 129"/>
              <a:gd name="T1" fmla="*/ 0 h 133"/>
              <a:gd name="T2" fmla="*/ 0 w 129"/>
              <a:gd name="T3" fmla="*/ 0 h 133"/>
              <a:gd name="T4" fmla="*/ 0 w 129"/>
              <a:gd name="T5" fmla="*/ 0 h 133"/>
              <a:gd name="T6" fmla="*/ 0 w 129"/>
              <a:gd name="T7" fmla="*/ 0 h 133"/>
              <a:gd name="T8" fmla="*/ 0 w 129"/>
              <a:gd name="T9" fmla="*/ 0 h 133"/>
              <a:gd name="T10" fmla="*/ 0 w 129"/>
              <a:gd name="T11" fmla="*/ 0 h 133"/>
              <a:gd name="T12" fmla="*/ 0 w 129"/>
              <a:gd name="T13" fmla="*/ 0 h 133"/>
              <a:gd name="T14" fmla="*/ 0 w 129"/>
              <a:gd name="T15" fmla="*/ 0 h 133"/>
              <a:gd name="T16" fmla="*/ 0 w 129"/>
              <a:gd name="T17" fmla="*/ 0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3"/>
              <a:gd name="T29" fmla="*/ 129 w 129"/>
              <a:gd name="T30" fmla="*/ 133 h 1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3">
                <a:moveTo>
                  <a:pt x="0" y="0"/>
                </a:moveTo>
                <a:lnTo>
                  <a:pt x="129" y="84"/>
                </a:lnTo>
                <a:lnTo>
                  <a:pt x="104" y="89"/>
                </a:lnTo>
                <a:lnTo>
                  <a:pt x="108" y="112"/>
                </a:lnTo>
                <a:lnTo>
                  <a:pt x="93" y="133"/>
                </a:lnTo>
                <a:lnTo>
                  <a:pt x="51" y="133"/>
                </a:lnTo>
                <a:lnTo>
                  <a:pt x="30" y="94"/>
                </a:lnTo>
                <a:lnTo>
                  <a:pt x="43" y="47"/>
                </a:lnTo>
                <a:lnTo>
                  <a:pt x="0" y="0"/>
                </a:lnTo>
                <a:close/>
              </a:path>
            </a:pathLst>
          </a:custGeom>
          <a:solidFill>
            <a:srgbClr val="CDCDCD"/>
          </a:solidFill>
          <a:ln w="6350">
            <a:solidFill>
              <a:schemeClr val="bg1"/>
            </a:solidFill>
            <a:round/>
            <a:headEnd/>
            <a:tailEnd/>
          </a:ln>
        </p:spPr>
        <p:txBody>
          <a:bodyPr/>
          <a:lstStyle/>
          <a:p>
            <a:endParaRPr lang="en-US"/>
          </a:p>
        </p:txBody>
      </p:sp>
      <p:sp>
        <p:nvSpPr>
          <p:cNvPr id="1099" name="Freeform 2140"/>
          <p:cNvSpPr>
            <a:spLocks/>
          </p:cNvSpPr>
          <p:nvPr/>
        </p:nvSpPr>
        <p:spPr bwMode="auto">
          <a:xfrm>
            <a:off x="7593013" y="2230438"/>
            <a:ext cx="87312" cy="92075"/>
          </a:xfrm>
          <a:custGeom>
            <a:avLst/>
            <a:gdLst>
              <a:gd name="T0" fmla="*/ 0 w 129"/>
              <a:gd name="T1" fmla="*/ 0 h 133"/>
              <a:gd name="T2" fmla="*/ 0 w 129"/>
              <a:gd name="T3" fmla="*/ 0 h 133"/>
              <a:gd name="T4" fmla="*/ 0 w 129"/>
              <a:gd name="T5" fmla="*/ 0 h 133"/>
              <a:gd name="T6" fmla="*/ 0 w 129"/>
              <a:gd name="T7" fmla="*/ 0 h 133"/>
              <a:gd name="T8" fmla="*/ 0 w 129"/>
              <a:gd name="T9" fmla="*/ 0 h 133"/>
              <a:gd name="T10" fmla="*/ 0 w 129"/>
              <a:gd name="T11" fmla="*/ 0 h 133"/>
              <a:gd name="T12" fmla="*/ 0 w 129"/>
              <a:gd name="T13" fmla="*/ 0 h 133"/>
              <a:gd name="T14" fmla="*/ 0 w 129"/>
              <a:gd name="T15" fmla="*/ 0 h 133"/>
              <a:gd name="T16" fmla="*/ 0 w 129"/>
              <a:gd name="T17" fmla="*/ 0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3"/>
              <a:gd name="T29" fmla="*/ 129 w 129"/>
              <a:gd name="T30" fmla="*/ 133 h 1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3">
                <a:moveTo>
                  <a:pt x="0" y="0"/>
                </a:moveTo>
                <a:lnTo>
                  <a:pt x="129" y="84"/>
                </a:lnTo>
                <a:lnTo>
                  <a:pt x="104" y="89"/>
                </a:lnTo>
                <a:lnTo>
                  <a:pt x="108" y="112"/>
                </a:lnTo>
                <a:lnTo>
                  <a:pt x="93" y="133"/>
                </a:lnTo>
                <a:lnTo>
                  <a:pt x="51" y="133"/>
                </a:lnTo>
                <a:lnTo>
                  <a:pt x="30" y="94"/>
                </a:lnTo>
                <a:lnTo>
                  <a:pt x="43" y="47"/>
                </a:lnTo>
                <a:lnTo>
                  <a:pt x="0" y="0"/>
                </a:lnTo>
              </a:path>
            </a:pathLst>
          </a:custGeom>
          <a:solidFill>
            <a:srgbClr val="CDCDCD"/>
          </a:solidFill>
          <a:ln w="6350">
            <a:solidFill>
              <a:schemeClr val="bg1"/>
            </a:solidFill>
            <a:round/>
            <a:headEnd/>
            <a:tailEnd/>
          </a:ln>
        </p:spPr>
        <p:txBody>
          <a:bodyPr/>
          <a:lstStyle/>
          <a:p>
            <a:endParaRPr lang="en-US"/>
          </a:p>
        </p:txBody>
      </p:sp>
      <p:sp>
        <p:nvSpPr>
          <p:cNvPr id="1100" name="Freeform 2141"/>
          <p:cNvSpPr>
            <a:spLocks/>
          </p:cNvSpPr>
          <p:nvPr/>
        </p:nvSpPr>
        <p:spPr bwMode="auto">
          <a:xfrm>
            <a:off x="7496175" y="2224088"/>
            <a:ext cx="138113" cy="131762"/>
          </a:xfrm>
          <a:custGeom>
            <a:avLst/>
            <a:gdLst>
              <a:gd name="T0" fmla="*/ 0 w 208"/>
              <a:gd name="T1" fmla="*/ 0 h 190"/>
              <a:gd name="T2" fmla="*/ 0 w 208"/>
              <a:gd name="T3" fmla="*/ 0 h 190"/>
              <a:gd name="T4" fmla="*/ 0 w 208"/>
              <a:gd name="T5" fmla="*/ 0 h 190"/>
              <a:gd name="T6" fmla="*/ 0 w 208"/>
              <a:gd name="T7" fmla="*/ 0 h 190"/>
              <a:gd name="T8" fmla="*/ 0 w 208"/>
              <a:gd name="T9" fmla="*/ 0 h 190"/>
              <a:gd name="T10" fmla="*/ 0 w 208"/>
              <a:gd name="T11" fmla="*/ 0 h 190"/>
              <a:gd name="T12" fmla="*/ 0 w 208"/>
              <a:gd name="T13" fmla="*/ 0 h 190"/>
              <a:gd name="T14" fmla="*/ 0 w 208"/>
              <a:gd name="T15" fmla="*/ 0 h 190"/>
              <a:gd name="T16" fmla="*/ 0 w 208"/>
              <a:gd name="T17" fmla="*/ 0 h 190"/>
              <a:gd name="T18" fmla="*/ 0 w 208"/>
              <a:gd name="T19" fmla="*/ 0 h 190"/>
              <a:gd name="T20" fmla="*/ 0 w 208"/>
              <a:gd name="T21" fmla="*/ 0 h 190"/>
              <a:gd name="T22" fmla="*/ 0 w 208"/>
              <a:gd name="T23" fmla="*/ 0 h 190"/>
              <a:gd name="T24" fmla="*/ 0 w 208"/>
              <a:gd name="T25" fmla="*/ 0 h 190"/>
              <a:gd name="T26" fmla="*/ 0 w 208"/>
              <a:gd name="T27" fmla="*/ 0 h 190"/>
              <a:gd name="T28" fmla="*/ 0 w 208"/>
              <a:gd name="T29" fmla="*/ 0 h 190"/>
              <a:gd name="T30" fmla="*/ 0 w 208"/>
              <a:gd name="T31" fmla="*/ 0 h 190"/>
              <a:gd name="T32" fmla="*/ 0 w 208"/>
              <a:gd name="T33" fmla="*/ 0 h 190"/>
              <a:gd name="T34" fmla="*/ 0 w 208"/>
              <a:gd name="T35" fmla="*/ 0 h 190"/>
              <a:gd name="T36" fmla="*/ 0 w 208"/>
              <a:gd name="T37" fmla="*/ 0 h 190"/>
              <a:gd name="T38" fmla="*/ 0 w 208"/>
              <a:gd name="T39" fmla="*/ 0 h 190"/>
              <a:gd name="T40" fmla="*/ 0 w 208"/>
              <a:gd name="T41" fmla="*/ 0 h 190"/>
              <a:gd name="T42" fmla="*/ 0 w 208"/>
              <a:gd name="T43" fmla="*/ 0 h 190"/>
              <a:gd name="T44" fmla="*/ 0 w 208"/>
              <a:gd name="T45" fmla="*/ 0 h 190"/>
              <a:gd name="T46" fmla="*/ 0 w 208"/>
              <a:gd name="T47" fmla="*/ 0 h 190"/>
              <a:gd name="T48" fmla="*/ 0 w 208"/>
              <a:gd name="T49" fmla="*/ 0 h 190"/>
              <a:gd name="T50" fmla="*/ 0 w 208"/>
              <a:gd name="T51" fmla="*/ 0 h 190"/>
              <a:gd name="T52" fmla="*/ 0 w 208"/>
              <a:gd name="T53" fmla="*/ 0 h 190"/>
              <a:gd name="T54" fmla="*/ 0 w 208"/>
              <a:gd name="T55" fmla="*/ 0 h 190"/>
              <a:gd name="T56" fmla="*/ 0 w 208"/>
              <a:gd name="T57" fmla="*/ 0 h 1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8"/>
              <a:gd name="T88" fmla="*/ 0 h 190"/>
              <a:gd name="T89" fmla="*/ 208 w 208"/>
              <a:gd name="T90" fmla="*/ 190 h 1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8" h="190">
                <a:moveTo>
                  <a:pt x="103" y="49"/>
                </a:moveTo>
                <a:lnTo>
                  <a:pt x="116" y="52"/>
                </a:lnTo>
                <a:lnTo>
                  <a:pt x="112" y="78"/>
                </a:lnTo>
                <a:lnTo>
                  <a:pt x="129" y="80"/>
                </a:lnTo>
                <a:lnTo>
                  <a:pt x="134" y="58"/>
                </a:lnTo>
                <a:lnTo>
                  <a:pt x="129" y="28"/>
                </a:lnTo>
                <a:lnTo>
                  <a:pt x="153" y="28"/>
                </a:lnTo>
                <a:lnTo>
                  <a:pt x="182" y="65"/>
                </a:lnTo>
                <a:lnTo>
                  <a:pt x="173" y="104"/>
                </a:lnTo>
                <a:lnTo>
                  <a:pt x="178" y="132"/>
                </a:lnTo>
                <a:lnTo>
                  <a:pt x="208" y="161"/>
                </a:lnTo>
                <a:lnTo>
                  <a:pt x="176" y="174"/>
                </a:lnTo>
                <a:lnTo>
                  <a:pt x="161" y="145"/>
                </a:lnTo>
                <a:lnTo>
                  <a:pt x="101" y="179"/>
                </a:lnTo>
                <a:lnTo>
                  <a:pt x="96" y="174"/>
                </a:lnTo>
                <a:lnTo>
                  <a:pt x="104" y="169"/>
                </a:lnTo>
                <a:lnTo>
                  <a:pt x="95" y="146"/>
                </a:lnTo>
                <a:lnTo>
                  <a:pt x="86" y="151"/>
                </a:lnTo>
                <a:lnTo>
                  <a:pt x="85" y="164"/>
                </a:lnTo>
                <a:lnTo>
                  <a:pt x="90" y="163"/>
                </a:lnTo>
                <a:lnTo>
                  <a:pt x="82" y="190"/>
                </a:lnTo>
                <a:lnTo>
                  <a:pt x="39" y="176"/>
                </a:lnTo>
                <a:lnTo>
                  <a:pt x="0" y="114"/>
                </a:lnTo>
                <a:lnTo>
                  <a:pt x="20" y="111"/>
                </a:lnTo>
                <a:lnTo>
                  <a:pt x="5" y="81"/>
                </a:lnTo>
                <a:lnTo>
                  <a:pt x="25" y="55"/>
                </a:lnTo>
                <a:lnTo>
                  <a:pt x="15" y="36"/>
                </a:lnTo>
                <a:lnTo>
                  <a:pt x="70" y="0"/>
                </a:lnTo>
                <a:lnTo>
                  <a:pt x="103" y="49"/>
                </a:lnTo>
                <a:close/>
              </a:path>
            </a:pathLst>
          </a:custGeom>
          <a:solidFill>
            <a:srgbClr val="CDCDCD"/>
          </a:solidFill>
          <a:ln w="6350">
            <a:solidFill>
              <a:schemeClr val="bg1"/>
            </a:solidFill>
            <a:round/>
            <a:headEnd/>
            <a:tailEnd/>
          </a:ln>
        </p:spPr>
        <p:txBody>
          <a:bodyPr/>
          <a:lstStyle/>
          <a:p>
            <a:endParaRPr lang="en-US"/>
          </a:p>
        </p:txBody>
      </p:sp>
      <p:sp>
        <p:nvSpPr>
          <p:cNvPr id="1101" name="Freeform 2142"/>
          <p:cNvSpPr>
            <a:spLocks/>
          </p:cNvSpPr>
          <p:nvPr/>
        </p:nvSpPr>
        <p:spPr bwMode="auto">
          <a:xfrm>
            <a:off x="7496175" y="2224088"/>
            <a:ext cx="138113" cy="131762"/>
          </a:xfrm>
          <a:custGeom>
            <a:avLst/>
            <a:gdLst>
              <a:gd name="T0" fmla="*/ 0 w 208"/>
              <a:gd name="T1" fmla="*/ 0 h 190"/>
              <a:gd name="T2" fmla="*/ 0 w 208"/>
              <a:gd name="T3" fmla="*/ 0 h 190"/>
              <a:gd name="T4" fmla="*/ 0 w 208"/>
              <a:gd name="T5" fmla="*/ 0 h 190"/>
              <a:gd name="T6" fmla="*/ 0 w 208"/>
              <a:gd name="T7" fmla="*/ 0 h 190"/>
              <a:gd name="T8" fmla="*/ 0 w 208"/>
              <a:gd name="T9" fmla="*/ 0 h 190"/>
              <a:gd name="T10" fmla="*/ 0 w 208"/>
              <a:gd name="T11" fmla="*/ 0 h 190"/>
              <a:gd name="T12" fmla="*/ 0 w 208"/>
              <a:gd name="T13" fmla="*/ 0 h 190"/>
              <a:gd name="T14" fmla="*/ 0 w 208"/>
              <a:gd name="T15" fmla="*/ 0 h 190"/>
              <a:gd name="T16" fmla="*/ 0 w 208"/>
              <a:gd name="T17" fmla="*/ 0 h 190"/>
              <a:gd name="T18" fmla="*/ 0 w 208"/>
              <a:gd name="T19" fmla="*/ 0 h 190"/>
              <a:gd name="T20" fmla="*/ 0 w 208"/>
              <a:gd name="T21" fmla="*/ 0 h 190"/>
              <a:gd name="T22" fmla="*/ 0 w 208"/>
              <a:gd name="T23" fmla="*/ 0 h 190"/>
              <a:gd name="T24" fmla="*/ 0 w 208"/>
              <a:gd name="T25" fmla="*/ 0 h 190"/>
              <a:gd name="T26" fmla="*/ 0 w 208"/>
              <a:gd name="T27" fmla="*/ 0 h 190"/>
              <a:gd name="T28" fmla="*/ 0 w 208"/>
              <a:gd name="T29" fmla="*/ 0 h 190"/>
              <a:gd name="T30" fmla="*/ 0 w 208"/>
              <a:gd name="T31" fmla="*/ 0 h 190"/>
              <a:gd name="T32" fmla="*/ 0 w 208"/>
              <a:gd name="T33" fmla="*/ 0 h 190"/>
              <a:gd name="T34" fmla="*/ 0 w 208"/>
              <a:gd name="T35" fmla="*/ 0 h 190"/>
              <a:gd name="T36" fmla="*/ 0 w 208"/>
              <a:gd name="T37" fmla="*/ 0 h 190"/>
              <a:gd name="T38" fmla="*/ 0 w 208"/>
              <a:gd name="T39" fmla="*/ 0 h 190"/>
              <a:gd name="T40" fmla="*/ 0 w 208"/>
              <a:gd name="T41" fmla="*/ 0 h 190"/>
              <a:gd name="T42" fmla="*/ 0 w 208"/>
              <a:gd name="T43" fmla="*/ 0 h 190"/>
              <a:gd name="T44" fmla="*/ 0 w 208"/>
              <a:gd name="T45" fmla="*/ 0 h 190"/>
              <a:gd name="T46" fmla="*/ 0 w 208"/>
              <a:gd name="T47" fmla="*/ 0 h 190"/>
              <a:gd name="T48" fmla="*/ 0 w 208"/>
              <a:gd name="T49" fmla="*/ 0 h 190"/>
              <a:gd name="T50" fmla="*/ 0 w 208"/>
              <a:gd name="T51" fmla="*/ 0 h 190"/>
              <a:gd name="T52" fmla="*/ 0 w 208"/>
              <a:gd name="T53" fmla="*/ 0 h 190"/>
              <a:gd name="T54" fmla="*/ 0 w 208"/>
              <a:gd name="T55" fmla="*/ 0 h 190"/>
              <a:gd name="T56" fmla="*/ 0 w 208"/>
              <a:gd name="T57" fmla="*/ 0 h 1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8"/>
              <a:gd name="T88" fmla="*/ 0 h 190"/>
              <a:gd name="T89" fmla="*/ 208 w 208"/>
              <a:gd name="T90" fmla="*/ 190 h 1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8" h="190">
                <a:moveTo>
                  <a:pt x="103" y="49"/>
                </a:moveTo>
                <a:lnTo>
                  <a:pt x="116" y="52"/>
                </a:lnTo>
                <a:lnTo>
                  <a:pt x="112" y="78"/>
                </a:lnTo>
                <a:lnTo>
                  <a:pt x="129" y="80"/>
                </a:lnTo>
                <a:lnTo>
                  <a:pt x="134" y="58"/>
                </a:lnTo>
                <a:lnTo>
                  <a:pt x="129" y="28"/>
                </a:lnTo>
                <a:lnTo>
                  <a:pt x="153" y="28"/>
                </a:lnTo>
                <a:lnTo>
                  <a:pt x="182" y="65"/>
                </a:lnTo>
                <a:lnTo>
                  <a:pt x="173" y="104"/>
                </a:lnTo>
                <a:lnTo>
                  <a:pt x="178" y="132"/>
                </a:lnTo>
                <a:lnTo>
                  <a:pt x="208" y="161"/>
                </a:lnTo>
                <a:lnTo>
                  <a:pt x="176" y="174"/>
                </a:lnTo>
                <a:lnTo>
                  <a:pt x="161" y="145"/>
                </a:lnTo>
                <a:lnTo>
                  <a:pt x="101" y="179"/>
                </a:lnTo>
                <a:lnTo>
                  <a:pt x="96" y="174"/>
                </a:lnTo>
                <a:lnTo>
                  <a:pt x="104" y="169"/>
                </a:lnTo>
                <a:lnTo>
                  <a:pt x="95" y="146"/>
                </a:lnTo>
                <a:lnTo>
                  <a:pt x="86" y="151"/>
                </a:lnTo>
                <a:lnTo>
                  <a:pt x="85" y="164"/>
                </a:lnTo>
                <a:lnTo>
                  <a:pt x="90" y="163"/>
                </a:lnTo>
                <a:lnTo>
                  <a:pt x="82" y="190"/>
                </a:lnTo>
                <a:lnTo>
                  <a:pt x="39" y="176"/>
                </a:lnTo>
                <a:lnTo>
                  <a:pt x="0" y="114"/>
                </a:lnTo>
                <a:lnTo>
                  <a:pt x="20" y="111"/>
                </a:lnTo>
                <a:lnTo>
                  <a:pt x="5" y="81"/>
                </a:lnTo>
                <a:lnTo>
                  <a:pt x="25" y="55"/>
                </a:lnTo>
                <a:lnTo>
                  <a:pt x="15" y="36"/>
                </a:lnTo>
                <a:lnTo>
                  <a:pt x="70" y="0"/>
                </a:lnTo>
                <a:lnTo>
                  <a:pt x="103" y="49"/>
                </a:lnTo>
              </a:path>
            </a:pathLst>
          </a:custGeom>
          <a:solidFill>
            <a:srgbClr val="CDCDCD"/>
          </a:solidFill>
          <a:ln w="6350">
            <a:solidFill>
              <a:schemeClr val="bg1"/>
            </a:solidFill>
            <a:round/>
            <a:headEnd/>
            <a:tailEnd/>
          </a:ln>
        </p:spPr>
        <p:txBody>
          <a:bodyPr/>
          <a:lstStyle/>
          <a:p>
            <a:endParaRPr lang="en-US"/>
          </a:p>
        </p:txBody>
      </p:sp>
      <p:sp>
        <p:nvSpPr>
          <p:cNvPr id="1102" name="Freeform 2143"/>
          <p:cNvSpPr>
            <a:spLocks/>
          </p:cNvSpPr>
          <p:nvPr/>
        </p:nvSpPr>
        <p:spPr bwMode="auto">
          <a:xfrm>
            <a:off x="7467600" y="2257425"/>
            <a:ext cx="12700" cy="46038"/>
          </a:xfrm>
          <a:custGeom>
            <a:avLst/>
            <a:gdLst>
              <a:gd name="T0" fmla="*/ 2147483647 w 18"/>
              <a:gd name="T1" fmla="*/ 0 h 65"/>
              <a:gd name="T2" fmla="*/ 2147483647 w 18"/>
              <a:gd name="T3" fmla="*/ 0 h 65"/>
              <a:gd name="T4" fmla="*/ 0 w 18"/>
              <a:gd name="T5" fmla="*/ 0 h 65"/>
              <a:gd name="T6" fmla="*/ 2147483647 w 18"/>
              <a:gd name="T7" fmla="*/ 0 h 65"/>
              <a:gd name="T8" fmla="*/ 2147483647 w 18"/>
              <a:gd name="T9" fmla="*/ 0 h 65"/>
              <a:gd name="T10" fmla="*/ 2147483647 w 18"/>
              <a:gd name="T11" fmla="*/ 0 h 65"/>
              <a:gd name="T12" fmla="*/ 0 60000 65536"/>
              <a:gd name="T13" fmla="*/ 0 60000 65536"/>
              <a:gd name="T14" fmla="*/ 0 60000 65536"/>
              <a:gd name="T15" fmla="*/ 0 60000 65536"/>
              <a:gd name="T16" fmla="*/ 0 60000 65536"/>
              <a:gd name="T17" fmla="*/ 0 60000 65536"/>
              <a:gd name="T18" fmla="*/ 0 w 18"/>
              <a:gd name="T19" fmla="*/ 0 h 65"/>
              <a:gd name="T20" fmla="*/ 18 w 18"/>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18" h="65">
                <a:moveTo>
                  <a:pt x="15" y="38"/>
                </a:moveTo>
                <a:lnTo>
                  <a:pt x="10" y="65"/>
                </a:lnTo>
                <a:lnTo>
                  <a:pt x="0" y="54"/>
                </a:lnTo>
                <a:lnTo>
                  <a:pt x="5" y="0"/>
                </a:lnTo>
                <a:lnTo>
                  <a:pt x="18" y="31"/>
                </a:lnTo>
                <a:lnTo>
                  <a:pt x="15" y="38"/>
                </a:lnTo>
                <a:close/>
              </a:path>
            </a:pathLst>
          </a:custGeom>
          <a:solidFill>
            <a:srgbClr val="CDCDCD"/>
          </a:solidFill>
          <a:ln w="6350">
            <a:solidFill>
              <a:schemeClr val="bg1"/>
            </a:solidFill>
            <a:round/>
            <a:headEnd/>
            <a:tailEnd/>
          </a:ln>
        </p:spPr>
        <p:txBody>
          <a:bodyPr/>
          <a:lstStyle/>
          <a:p>
            <a:endParaRPr lang="en-US"/>
          </a:p>
        </p:txBody>
      </p:sp>
      <p:sp>
        <p:nvSpPr>
          <p:cNvPr id="1103" name="Freeform 2144"/>
          <p:cNvSpPr>
            <a:spLocks/>
          </p:cNvSpPr>
          <p:nvPr/>
        </p:nvSpPr>
        <p:spPr bwMode="auto">
          <a:xfrm>
            <a:off x="7467600" y="2257425"/>
            <a:ext cx="12700" cy="46038"/>
          </a:xfrm>
          <a:custGeom>
            <a:avLst/>
            <a:gdLst>
              <a:gd name="T0" fmla="*/ 2147483647 w 18"/>
              <a:gd name="T1" fmla="*/ 0 h 65"/>
              <a:gd name="T2" fmla="*/ 2147483647 w 18"/>
              <a:gd name="T3" fmla="*/ 0 h 65"/>
              <a:gd name="T4" fmla="*/ 0 w 18"/>
              <a:gd name="T5" fmla="*/ 0 h 65"/>
              <a:gd name="T6" fmla="*/ 2147483647 w 18"/>
              <a:gd name="T7" fmla="*/ 0 h 65"/>
              <a:gd name="T8" fmla="*/ 2147483647 w 18"/>
              <a:gd name="T9" fmla="*/ 0 h 65"/>
              <a:gd name="T10" fmla="*/ 2147483647 w 18"/>
              <a:gd name="T11" fmla="*/ 0 h 65"/>
              <a:gd name="T12" fmla="*/ 0 60000 65536"/>
              <a:gd name="T13" fmla="*/ 0 60000 65536"/>
              <a:gd name="T14" fmla="*/ 0 60000 65536"/>
              <a:gd name="T15" fmla="*/ 0 60000 65536"/>
              <a:gd name="T16" fmla="*/ 0 60000 65536"/>
              <a:gd name="T17" fmla="*/ 0 60000 65536"/>
              <a:gd name="T18" fmla="*/ 0 w 18"/>
              <a:gd name="T19" fmla="*/ 0 h 65"/>
              <a:gd name="T20" fmla="*/ 18 w 18"/>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18" h="65">
                <a:moveTo>
                  <a:pt x="15" y="38"/>
                </a:moveTo>
                <a:lnTo>
                  <a:pt x="10" y="65"/>
                </a:lnTo>
                <a:lnTo>
                  <a:pt x="0" y="54"/>
                </a:lnTo>
                <a:lnTo>
                  <a:pt x="5" y="0"/>
                </a:lnTo>
                <a:lnTo>
                  <a:pt x="18" y="31"/>
                </a:lnTo>
                <a:lnTo>
                  <a:pt x="15" y="38"/>
                </a:lnTo>
              </a:path>
            </a:pathLst>
          </a:custGeom>
          <a:solidFill>
            <a:srgbClr val="CDCDCD"/>
          </a:solidFill>
          <a:ln w="6350">
            <a:solidFill>
              <a:schemeClr val="bg1"/>
            </a:solidFill>
            <a:round/>
            <a:headEnd/>
            <a:tailEnd/>
          </a:ln>
        </p:spPr>
        <p:txBody>
          <a:bodyPr/>
          <a:lstStyle/>
          <a:p>
            <a:endParaRPr lang="en-US"/>
          </a:p>
        </p:txBody>
      </p:sp>
      <p:sp>
        <p:nvSpPr>
          <p:cNvPr id="1104" name="Freeform 2145"/>
          <p:cNvSpPr>
            <a:spLocks/>
          </p:cNvSpPr>
          <p:nvPr/>
        </p:nvSpPr>
        <p:spPr bwMode="auto">
          <a:xfrm>
            <a:off x="7469188" y="2393950"/>
            <a:ext cx="17462" cy="28575"/>
          </a:xfrm>
          <a:custGeom>
            <a:avLst/>
            <a:gdLst>
              <a:gd name="T0" fmla="*/ 0 w 28"/>
              <a:gd name="T1" fmla="*/ 0 h 42"/>
              <a:gd name="T2" fmla="*/ 0 w 28"/>
              <a:gd name="T3" fmla="*/ 0 h 42"/>
              <a:gd name="T4" fmla="*/ 0 w 28"/>
              <a:gd name="T5" fmla="*/ 0 h 42"/>
              <a:gd name="T6" fmla="*/ 0 w 28"/>
              <a:gd name="T7" fmla="*/ 0 h 42"/>
              <a:gd name="T8" fmla="*/ 0 w 28"/>
              <a:gd name="T9" fmla="*/ 0 h 42"/>
              <a:gd name="T10" fmla="*/ 0 60000 65536"/>
              <a:gd name="T11" fmla="*/ 0 60000 65536"/>
              <a:gd name="T12" fmla="*/ 0 60000 65536"/>
              <a:gd name="T13" fmla="*/ 0 60000 65536"/>
              <a:gd name="T14" fmla="*/ 0 60000 65536"/>
              <a:gd name="T15" fmla="*/ 0 w 28"/>
              <a:gd name="T16" fmla="*/ 0 h 42"/>
              <a:gd name="T17" fmla="*/ 28 w 28"/>
              <a:gd name="T18" fmla="*/ 42 h 42"/>
            </a:gdLst>
            <a:ahLst/>
            <a:cxnLst>
              <a:cxn ang="T10">
                <a:pos x="T0" y="T1"/>
              </a:cxn>
              <a:cxn ang="T11">
                <a:pos x="T2" y="T3"/>
              </a:cxn>
              <a:cxn ang="T12">
                <a:pos x="T4" y="T5"/>
              </a:cxn>
              <a:cxn ang="T13">
                <a:pos x="T6" y="T7"/>
              </a:cxn>
              <a:cxn ang="T14">
                <a:pos x="T8" y="T9"/>
              </a:cxn>
            </a:cxnLst>
            <a:rect l="T15" t="T16" r="T17" b="T18"/>
            <a:pathLst>
              <a:path w="28" h="42">
                <a:moveTo>
                  <a:pt x="20" y="21"/>
                </a:moveTo>
                <a:lnTo>
                  <a:pt x="28" y="33"/>
                </a:lnTo>
                <a:lnTo>
                  <a:pt x="21" y="42"/>
                </a:lnTo>
                <a:lnTo>
                  <a:pt x="0" y="0"/>
                </a:lnTo>
                <a:lnTo>
                  <a:pt x="20" y="21"/>
                </a:lnTo>
                <a:close/>
              </a:path>
            </a:pathLst>
          </a:custGeom>
          <a:solidFill>
            <a:srgbClr val="CDCDCD"/>
          </a:solidFill>
          <a:ln w="6350">
            <a:solidFill>
              <a:schemeClr val="bg1"/>
            </a:solidFill>
            <a:round/>
            <a:headEnd/>
            <a:tailEnd/>
          </a:ln>
        </p:spPr>
        <p:txBody>
          <a:bodyPr/>
          <a:lstStyle/>
          <a:p>
            <a:endParaRPr lang="en-US"/>
          </a:p>
        </p:txBody>
      </p:sp>
      <p:sp>
        <p:nvSpPr>
          <p:cNvPr id="1105" name="Freeform 2146"/>
          <p:cNvSpPr>
            <a:spLocks/>
          </p:cNvSpPr>
          <p:nvPr/>
        </p:nvSpPr>
        <p:spPr bwMode="auto">
          <a:xfrm>
            <a:off x="7469188" y="2393950"/>
            <a:ext cx="17462" cy="28575"/>
          </a:xfrm>
          <a:custGeom>
            <a:avLst/>
            <a:gdLst>
              <a:gd name="T0" fmla="*/ 0 w 28"/>
              <a:gd name="T1" fmla="*/ 0 h 42"/>
              <a:gd name="T2" fmla="*/ 0 w 28"/>
              <a:gd name="T3" fmla="*/ 0 h 42"/>
              <a:gd name="T4" fmla="*/ 0 w 28"/>
              <a:gd name="T5" fmla="*/ 0 h 42"/>
              <a:gd name="T6" fmla="*/ 0 w 28"/>
              <a:gd name="T7" fmla="*/ 0 h 42"/>
              <a:gd name="T8" fmla="*/ 0 w 28"/>
              <a:gd name="T9" fmla="*/ 0 h 42"/>
              <a:gd name="T10" fmla="*/ 0 60000 65536"/>
              <a:gd name="T11" fmla="*/ 0 60000 65536"/>
              <a:gd name="T12" fmla="*/ 0 60000 65536"/>
              <a:gd name="T13" fmla="*/ 0 60000 65536"/>
              <a:gd name="T14" fmla="*/ 0 60000 65536"/>
              <a:gd name="T15" fmla="*/ 0 w 28"/>
              <a:gd name="T16" fmla="*/ 0 h 42"/>
              <a:gd name="T17" fmla="*/ 28 w 28"/>
              <a:gd name="T18" fmla="*/ 42 h 42"/>
            </a:gdLst>
            <a:ahLst/>
            <a:cxnLst>
              <a:cxn ang="T10">
                <a:pos x="T0" y="T1"/>
              </a:cxn>
              <a:cxn ang="T11">
                <a:pos x="T2" y="T3"/>
              </a:cxn>
              <a:cxn ang="T12">
                <a:pos x="T4" y="T5"/>
              </a:cxn>
              <a:cxn ang="T13">
                <a:pos x="T6" y="T7"/>
              </a:cxn>
              <a:cxn ang="T14">
                <a:pos x="T8" y="T9"/>
              </a:cxn>
            </a:cxnLst>
            <a:rect l="T15" t="T16" r="T17" b="T18"/>
            <a:pathLst>
              <a:path w="28" h="42">
                <a:moveTo>
                  <a:pt x="20" y="21"/>
                </a:moveTo>
                <a:lnTo>
                  <a:pt x="28" y="33"/>
                </a:lnTo>
                <a:lnTo>
                  <a:pt x="21" y="42"/>
                </a:lnTo>
                <a:lnTo>
                  <a:pt x="0" y="0"/>
                </a:lnTo>
                <a:lnTo>
                  <a:pt x="20" y="21"/>
                </a:lnTo>
              </a:path>
            </a:pathLst>
          </a:custGeom>
          <a:solidFill>
            <a:srgbClr val="CDCDCD"/>
          </a:solidFill>
          <a:ln w="6350">
            <a:solidFill>
              <a:schemeClr val="bg1"/>
            </a:solidFill>
            <a:round/>
            <a:headEnd/>
            <a:tailEnd/>
          </a:ln>
        </p:spPr>
        <p:txBody>
          <a:bodyPr/>
          <a:lstStyle/>
          <a:p>
            <a:endParaRPr lang="en-US"/>
          </a:p>
        </p:txBody>
      </p:sp>
      <p:sp>
        <p:nvSpPr>
          <p:cNvPr id="1106" name="Freeform 2147"/>
          <p:cNvSpPr>
            <a:spLocks/>
          </p:cNvSpPr>
          <p:nvPr/>
        </p:nvSpPr>
        <p:spPr bwMode="auto">
          <a:xfrm>
            <a:off x="5180013" y="2079625"/>
            <a:ext cx="3448050" cy="1790700"/>
          </a:xfrm>
          <a:custGeom>
            <a:avLst/>
            <a:gdLst>
              <a:gd name="T0" fmla="*/ 0 w 5148"/>
              <a:gd name="T1" fmla="*/ 0 h 2587"/>
              <a:gd name="T2" fmla="*/ 0 w 5148"/>
              <a:gd name="T3" fmla="*/ 0 h 2587"/>
              <a:gd name="T4" fmla="*/ 0 w 5148"/>
              <a:gd name="T5" fmla="*/ 0 h 2587"/>
              <a:gd name="T6" fmla="*/ 0 w 5148"/>
              <a:gd name="T7" fmla="*/ 0 h 2587"/>
              <a:gd name="T8" fmla="*/ 0 w 5148"/>
              <a:gd name="T9" fmla="*/ 0 h 2587"/>
              <a:gd name="T10" fmla="*/ 0 w 5148"/>
              <a:gd name="T11" fmla="*/ 0 h 2587"/>
              <a:gd name="T12" fmla="*/ 0 w 5148"/>
              <a:gd name="T13" fmla="*/ 0 h 2587"/>
              <a:gd name="T14" fmla="*/ 0 w 5148"/>
              <a:gd name="T15" fmla="*/ 0 h 2587"/>
              <a:gd name="T16" fmla="*/ 0 w 5148"/>
              <a:gd name="T17" fmla="*/ 0 h 2587"/>
              <a:gd name="T18" fmla="*/ 0 w 5148"/>
              <a:gd name="T19" fmla="*/ 0 h 2587"/>
              <a:gd name="T20" fmla="*/ 0 w 5148"/>
              <a:gd name="T21" fmla="*/ 0 h 2587"/>
              <a:gd name="T22" fmla="*/ 0 w 5148"/>
              <a:gd name="T23" fmla="*/ 0 h 2587"/>
              <a:gd name="T24" fmla="*/ 0 w 5148"/>
              <a:gd name="T25" fmla="*/ 0 h 2587"/>
              <a:gd name="T26" fmla="*/ 0 w 5148"/>
              <a:gd name="T27" fmla="*/ 0 h 2587"/>
              <a:gd name="T28" fmla="*/ 0 w 5148"/>
              <a:gd name="T29" fmla="*/ 0 h 2587"/>
              <a:gd name="T30" fmla="*/ 0 w 5148"/>
              <a:gd name="T31" fmla="*/ 0 h 2587"/>
              <a:gd name="T32" fmla="*/ 0 w 5148"/>
              <a:gd name="T33" fmla="*/ 0 h 2587"/>
              <a:gd name="T34" fmla="*/ 0 w 5148"/>
              <a:gd name="T35" fmla="*/ 0 h 2587"/>
              <a:gd name="T36" fmla="*/ 0 w 5148"/>
              <a:gd name="T37" fmla="*/ 0 h 2587"/>
              <a:gd name="T38" fmla="*/ 0 w 5148"/>
              <a:gd name="T39" fmla="*/ 0 h 2587"/>
              <a:gd name="T40" fmla="*/ 0 w 5148"/>
              <a:gd name="T41" fmla="*/ 0 h 2587"/>
              <a:gd name="T42" fmla="*/ 0 w 5148"/>
              <a:gd name="T43" fmla="*/ 0 h 2587"/>
              <a:gd name="T44" fmla="*/ 0 w 5148"/>
              <a:gd name="T45" fmla="*/ 0 h 2587"/>
              <a:gd name="T46" fmla="*/ 0 w 5148"/>
              <a:gd name="T47" fmla="*/ 0 h 2587"/>
              <a:gd name="T48" fmla="*/ 0 w 5148"/>
              <a:gd name="T49" fmla="*/ 0 h 2587"/>
              <a:gd name="T50" fmla="*/ 0 w 5148"/>
              <a:gd name="T51" fmla="*/ 0 h 2587"/>
              <a:gd name="T52" fmla="*/ 0 w 5148"/>
              <a:gd name="T53" fmla="*/ 0 h 2587"/>
              <a:gd name="T54" fmla="*/ 0 w 5148"/>
              <a:gd name="T55" fmla="*/ 0 h 2587"/>
              <a:gd name="T56" fmla="*/ 0 w 5148"/>
              <a:gd name="T57" fmla="*/ 0 h 2587"/>
              <a:gd name="T58" fmla="*/ 0 w 5148"/>
              <a:gd name="T59" fmla="*/ 0 h 2587"/>
              <a:gd name="T60" fmla="*/ 0 w 5148"/>
              <a:gd name="T61" fmla="*/ 0 h 2587"/>
              <a:gd name="T62" fmla="*/ 0 w 5148"/>
              <a:gd name="T63" fmla="*/ 0 h 2587"/>
              <a:gd name="T64" fmla="*/ 0 w 5148"/>
              <a:gd name="T65" fmla="*/ 0 h 2587"/>
              <a:gd name="T66" fmla="*/ 0 w 5148"/>
              <a:gd name="T67" fmla="*/ 0 h 2587"/>
              <a:gd name="T68" fmla="*/ 0 w 5148"/>
              <a:gd name="T69" fmla="*/ 0 h 2587"/>
              <a:gd name="T70" fmla="*/ 0 w 5148"/>
              <a:gd name="T71" fmla="*/ 0 h 2587"/>
              <a:gd name="T72" fmla="*/ 0 w 5148"/>
              <a:gd name="T73" fmla="*/ 0 h 2587"/>
              <a:gd name="T74" fmla="*/ 0 w 5148"/>
              <a:gd name="T75" fmla="*/ 0 h 2587"/>
              <a:gd name="T76" fmla="*/ 0 w 5148"/>
              <a:gd name="T77" fmla="*/ 0 h 2587"/>
              <a:gd name="T78" fmla="*/ 0 w 5148"/>
              <a:gd name="T79" fmla="*/ 0 h 2587"/>
              <a:gd name="T80" fmla="*/ 0 w 5148"/>
              <a:gd name="T81" fmla="*/ 0 h 2587"/>
              <a:gd name="T82" fmla="*/ 0 w 5148"/>
              <a:gd name="T83" fmla="*/ 0 h 2587"/>
              <a:gd name="T84" fmla="*/ 0 w 5148"/>
              <a:gd name="T85" fmla="*/ 0 h 2587"/>
              <a:gd name="T86" fmla="*/ 0 w 5148"/>
              <a:gd name="T87" fmla="*/ 0 h 2587"/>
              <a:gd name="T88" fmla="*/ 0 w 5148"/>
              <a:gd name="T89" fmla="*/ 0 h 2587"/>
              <a:gd name="T90" fmla="*/ 0 w 5148"/>
              <a:gd name="T91" fmla="*/ 0 h 2587"/>
              <a:gd name="T92" fmla="*/ 0 w 5148"/>
              <a:gd name="T93" fmla="*/ 0 h 2587"/>
              <a:gd name="T94" fmla="*/ 0 w 5148"/>
              <a:gd name="T95" fmla="*/ 0 h 2587"/>
              <a:gd name="T96" fmla="*/ 0 w 5148"/>
              <a:gd name="T97" fmla="*/ 0 h 2587"/>
              <a:gd name="T98" fmla="*/ 0 w 5148"/>
              <a:gd name="T99" fmla="*/ 0 h 2587"/>
              <a:gd name="T100" fmla="*/ 0 w 5148"/>
              <a:gd name="T101" fmla="*/ 0 h 2587"/>
              <a:gd name="T102" fmla="*/ 0 w 5148"/>
              <a:gd name="T103" fmla="*/ 0 h 2587"/>
              <a:gd name="T104" fmla="*/ 0 w 5148"/>
              <a:gd name="T105" fmla="*/ 0 h 2587"/>
              <a:gd name="T106" fmla="*/ 0 w 5148"/>
              <a:gd name="T107" fmla="*/ 0 h 2587"/>
              <a:gd name="T108" fmla="*/ 0 w 5148"/>
              <a:gd name="T109" fmla="*/ 0 h 2587"/>
              <a:gd name="T110" fmla="*/ 0 w 5148"/>
              <a:gd name="T111" fmla="*/ 0 h 2587"/>
              <a:gd name="T112" fmla="*/ 0 w 5148"/>
              <a:gd name="T113" fmla="*/ 0 h 2587"/>
              <a:gd name="T114" fmla="*/ 0 w 5148"/>
              <a:gd name="T115" fmla="*/ 0 h 2587"/>
              <a:gd name="T116" fmla="*/ 0 w 5148"/>
              <a:gd name="T117" fmla="*/ 0 h 2587"/>
              <a:gd name="T118" fmla="*/ 0 w 5148"/>
              <a:gd name="T119" fmla="*/ 0 h 2587"/>
              <a:gd name="T120" fmla="*/ 0 w 5148"/>
              <a:gd name="T121" fmla="*/ 0 h 2587"/>
              <a:gd name="T122" fmla="*/ 0 w 5148"/>
              <a:gd name="T123" fmla="*/ 0 h 2587"/>
              <a:gd name="T124" fmla="*/ 0 w 5148"/>
              <a:gd name="T125" fmla="*/ 0 h 25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148"/>
              <a:gd name="T190" fmla="*/ 0 h 2587"/>
              <a:gd name="T191" fmla="*/ 5148 w 5148"/>
              <a:gd name="T192" fmla="*/ 2587 h 25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148" h="2587">
                <a:moveTo>
                  <a:pt x="2275" y="2087"/>
                </a:moveTo>
                <a:lnTo>
                  <a:pt x="2231" y="2125"/>
                </a:lnTo>
                <a:lnTo>
                  <a:pt x="2239" y="2162"/>
                </a:lnTo>
                <a:lnTo>
                  <a:pt x="2233" y="2172"/>
                </a:lnTo>
                <a:lnTo>
                  <a:pt x="2236" y="2191"/>
                </a:lnTo>
                <a:lnTo>
                  <a:pt x="2230" y="2195"/>
                </a:lnTo>
                <a:lnTo>
                  <a:pt x="2137" y="2195"/>
                </a:lnTo>
                <a:lnTo>
                  <a:pt x="2117" y="2173"/>
                </a:lnTo>
                <a:lnTo>
                  <a:pt x="2041" y="2165"/>
                </a:lnTo>
                <a:lnTo>
                  <a:pt x="2005" y="2178"/>
                </a:lnTo>
                <a:lnTo>
                  <a:pt x="1928" y="2224"/>
                </a:lnTo>
                <a:lnTo>
                  <a:pt x="1914" y="2247"/>
                </a:lnTo>
                <a:lnTo>
                  <a:pt x="1902" y="2255"/>
                </a:lnTo>
                <a:lnTo>
                  <a:pt x="1888" y="2250"/>
                </a:lnTo>
                <a:lnTo>
                  <a:pt x="1899" y="2235"/>
                </a:lnTo>
                <a:lnTo>
                  <a:pt x="1881" y="2208"/>
                </a:lnTo>
                <a:lnTo>
                  <a:pt x="1873" y="2211"/>
                </a:lnTo>
                <a:lnTo>
                  <a:pt x="1868" y="2219"/>
                </a:lnTo>
                <a:lnTo>
                  <a:pt x="1836" y="2211"/>
                </a:lnTo>
                <a:lnTo>
                  <a:pt x="1824" y="2196"/>
                </a:lnTo>
                <a:lnTo>
                  <a:pt x="1823" y="2188"/>
                </a:lnTo>
                <a:lnTo>
                  <a:pt x="1808" y="2182"/>
                </a:lnTo>
                <a:lnTo>
                  <a:pt x="1805" y="2164"/>
                </a:lnTo>
                <a:lnTo>
                  <a:pt x="1782" y="2147"/>
                </a:lnTo>
                <a:lnTo>
                  <a:pt x="1774" y="2144"/>
                </a:lnTo>
                <a:lnTo>
                  <a:pt x="1767" y="2151"/>
                </a:lnTo>
                <a:lnTo>
                  <a:pt x="1759" y="2151"/>
                </a:lnTo>
                <a:lnTo>
                  <a:pt x="1754" y="2159"/>
                </a:lnTo>
                <a:lnTo>
                  <a:pt x="1717" y="2159"/>
                </a:lnTo>
                <a:lnTo>
                  <a:pt x="1709" y="2146"/>
                </a:lnTo>
                <a:lnTo>
                  <a:pt x="1710" y="2141"/>
                </a:lnTo>
                <a:lnTo>
                  <a:pt x="1696" y="2131"/>
                </a:lnTo>
                <a:lnTo>
                  <a:pt x="1691" y="2133"/>
                </a:lnTo>
                <a:lnTo>
                  <a:pt x="1683" y="2149"/>
                </a:lnTo>
                <a:lnTo>
                  <a:pt x="1675" y="2155"/>
                </a:lnTo>
                <a:lnTo>
                  <a:pt x="1606" y="2028"/>
                </a:lnTo>
                <a:lnTo>
                  <a:pt x="1561" y="1989"/>
                </a:lnTo>
                <a:lnTo>
                  <a:pt x="1561" y="1981"/>
                </a:lnTo>
                <a:lnTo>
                  <a:pt x="1572" y="1976"/>
                </a:lnTo>
                <a:lnTo>
                  <a:pt x="1569" y="1968"/>
                </a:lnTo>
                <a:lnTo>
                  <a:pt x="1546" y="1980"/>
                </a:lnTo>
                <a:lnTo>
                  <a:pt x="1533" y="1981"/>
                </a:lnTo>
                <a:lnTo>
                  <a:pt x="1518" y="1998"/>
                </a:lnTo>
                <a:lnTo>
                  <a:pt x="1497" y="2006"/>
                </a:lnTo>
                <a:lnTo>
                  <a:pt x="1497" y="2014"/>
                </a:lnTo>
                <a:lnTo>
                  <a:pt x="1479" y="2009"/>
                </a:lnTo>
                <a:lnTo>
                  <a:pt x="1463" y="2017"/>
                </a:lnTo>
                <a:lnTo>
                  <a:pt x="1460" y="2009"/>
                </a:lnTo>
                <a:lnTo>
                  <a:pt x="1465" y="1999"/>
                </a:lnTo>
                <a:lnTo>
                  <a:pt x="1473" y="1996"/>
                </a:lnTo>
                <a:lnTo>
                  <a:pt x="1471" y="1986"/>
                </a:lnTo>
                <a:lnTo>
                  <a:pt x="1460" y="1993"/>
                </a:lnTo>
                <a:lnTo>
                  <a:pt x="1440" y="1983"/>
                </a:lnTo>
                <a:lnTo>
                  <a:pt x="1437" y="1985"/>
                </a:lnTo>
                <a:lnTo>
                  <a:pt x="1440" y="1991"/>
                </a:lnTo>
                <a:lnTo>
                  <a:pt x="1432" y="1991"/>
                </a:lnTo>
                <a:lnTo>
                  <a:pt x="1434" y="1981"/>
                </a:lnTo>
                <a:lnTo>
                  <a:pt x="1427" y="1972"/>
                </a:lnTo>
                <a:lnTo>
                  <a:pt x="1422" y="1970"/>
                </a:lnTo>
                <a:lnTo>
                  <a:pt x="1421" y="1980"/>
                </a:lnTo>
                <a:lnTo>
                  <a:pt x="1393" y="1981"/>
                </a:lnTo>
                <a:lnTo>
                  <a:pt x="1388" y="1975"/>
                </a:lnTo>
                <a:lnTo>
                  <a:pt x="1395" y="1967"/>
                </a:lnTo>
                <a:lnTo>
                  <a:pt x="1396" y="1954"/>
                </a:lnTo>
                <a:lnTo>
                  <a:pt x="1388" y="1947"/>
                </a:lnTo>
                <a:lnTo>
                  <a:pt x="1385" y="1924"/>
                </a:lnTo>
                <a:lnTo>
                  <a:pt x="1377" y="1919"/>
                </a:lnTo>
                <a:lnTo>
                  <a:pt x="1362" y="1926"/>
                </a:lnTo>
                <a:lnTo>
                  <a:pt x="1346" y="1916"/>
                </a:lnTo>
                <a:lnTo>
                  <a:pt x="1325" y="1913"/>
                </a:lnTo>
                <a:lnTo>
                  <a:pt x="1310" y="1923"/>
                </a:lnTo>
                <a:lnTo>
                  <a:pt x="1302" y="1924"/>
                </a:lnTo>
                <a:lnTo>
                  <a:pt x="1299" y="1937"/>
                </a:lnTo>
                <a:lnTo>
                  <a:pt x="1230" y="1954"/>
                </a:lnTo>
                <a:lnTo>
                  <a:pt x="1206" y="1958"/>
                </a:lnTo>
                <a:lnTo>
                  <a:pt x="1201" y="1972"/>
                </a:lnTo>
                <a:lnTo>
                  <a:pt x="1183" y="1972"/>
                </a:lnTo>
                <a:lnTo>
                  <a:pt x="1172" y="1976"/>
                </a:lnTo>
                <a:lnTo>
                  <a:pt x="1170" y="1981"/>
                </a:lnTo>
                <a:lnTo>
                  <a:pt x="1157" y="1976"/>
                </a:lnTo>
                <a:lnTo>
                  <a:pt x="1141" y="1986"/>
                </a:lnTo>
                <a:lnTo>
                  <a:pt x="1126" y="1986"/>
                </a:lnTo>
                <a:lnTo>
                  <a:pt x="1121" y="1994"/>
                </a:lnTo>
                <a:lnTo>
                  <a:pt x="1118" y="1989"/>
                </a:lnTo>
                <a:lnTo>
                  <a:pt x="1092" y="1991"/>
                </a:lnTo>
                <a:lnTo>
                  <a:pt x="1089" y="1986"/>
                </a:lnTo>
                <a:lnTo>
                  <a:pt x="1072" y="1991"/>
                </a:lnTo>
                <a:lnTo>
                  <a:pt x="1079" y="1998"/>
                </a:lnTo>
                <a:lnTo>
                  <a:pt x="1074" y="2011"/>
                </a:lnTo>
                <a:lnTo>
                  <a:pt x="1087" y="2009"/>
                </a:lnTo>
                <a:lnTo>
                  <a:pt x="1090" y="2012"/>
                </a:lnTo>
                <a:lnTo>
                  <a:pt x="1079" y="2017"/>
                </a:lnTo>
                <a:lnTo>
                  <a:pt x="1081" y="2027"/>
                </a:lnTo>
                <a:lnTo>
                  <a:pt x="1098" y="2028"/>
                </a:lnTo>
                <a:lnTo>
                  <a:pt x="1110" y="2038"/>
                </a:lnTo>
                <a:lnTo>
                  <a:pt x="1103" y="2043"/>
                </a:lnTo>
                <a:lnTo>
                  <a:pt x="1076" y="2043"/>
                </a:lnTo>
                <a:lnTo>
                  <a:pt x="1063" y="2056"/>
                </a:lnTo>
                <a:lnTo>
                  <a:pt x="1074" y="2071"/>
                </a:lnTo>
                <a:lnTo>
                  <a:pt x="1071" y="2079"/>
                </a:lnTo>
                <a:lnTo>
                  <a:pt x="1041" y="2095"/>
                </a:lnTo>
                <a:lnTo>
                  <a:pt x="1041" y="2098"/>
                </a:lnTo>
                <a:lnTo>
                  <a:pt x="1051" y="2102"/>
                </a:lnTo>
                <a:lnTo>
                  <a:pt x="1053" y="2110"/>
                </a:lnTo>
                <a:lnTo>
                  <a:pt x="1067" y="2113"/>
                </a:lnTo>
                <a:lnTo>
                  <a:pt x="1072" y="2121"/>
                </a:lnTo>
                <a:lnTo>
                  <a:pt x="1094" y="2128"/>
                </a:lnTo>
                <a:lnTo>
                  <a:pt x="1085" y="2155"/>
                </a:lnTo>
                <a:lnTo>
                  <a:pt x="1059" y="2162"/>
                </a:lnTo>
                <a:lnTo>
                  <a:pt x="1043" y="2152"/>
                </a:lnTo>
                <a:lnTo>
                  <a:pt x="1033" y="2167"/>
                </a:lnTo>
                <a:lnTo>
                  <a:pt x="1024" y="2167"/>
                </a:lnTo>
                <a:lnTo>
                  <a:pt x="1020" y="2162"/>
                </a:lnTo>
                <a:lnTo>
                  <a:pt x="1002" y="2162"/>
                </a:lnTo>
                <a:lnTo>
                  <a:pt x="994" y="2141"/>
                </a:lnTo>
                <a:lnTo>
                  <a:pt x="986" y="2139"/>
                </a:lnTo>
                <a:lnTo>
                  <a:pt x="973" y="2141"/>
                </a:lnTo>
                <a:lnTo>
                  <a:pt x="962" y="2151"/>
                </a:lnTo>
                <a:lnTo>
                  <a:pt x="950" y="2141"/>
                </a:lnTo>
                <a:lnTo>
                  <a:pt x="937" y="2142"/>
                </a:lnTo>
                <a:lnTo>
                  <a:pt x="937" y="2147"/>
                </a:lnTo>
                <a:lnTo>
                  <a:pt x="928" y="2146"/>
                </a:lnTo>
                <a:lnTo>
                  <a:pt x="906" y="2164"/>
                </a:lnTo>
                <a:lnTo>
                  <a:pt x="888" y="2157"/>
                </a:lnTo>
                <a:lnTo>
                  <a:pt x="879" y="2142"/>
                </a:lnTo>
                <a:lnTo>
                  <a:pt x="874" y="2144"/>
                </a:lnTo>
                <a:lnTo>
                  <a:pt x="874" y="2164"/>
                </a:lnTo>
                <a:lnTo>
                  <a:pt x="869" y="2165"/>
                </a:lnTo>
                <a:lnTo>
                  <a:pt x="866" y="2152"/>
                </a:lnTo>
                <a:lnTo>
                  <a:pt x="836" y="2118"/>
                </a:lnTo>
                <a:lnTo>
                  <a:pt x="807" y="2118"/>
                </a:lnTo>
                <a:lnTo>
                  <a:pt x="801" y="2105"/>
                </a:lnTo>
                <a:lnTo>
                  <a:pt x="796" y="2105"/>
                </a:lnTo>
                <a:lnTo>
                  <a:pt x="786" y="2107"/>
                </a:lnTo>
                <a:lnTo>
                  <a:pt x="779" y="2120"/>
                </a:lnTo>
                <a:lnTo>
                  <a:pt x="776" y="2116"/>
                </a:lnTo>
                <a:lnTo>
                  <a:pt x="768" y="2118"/>
                </a:lnTo>
                <a:lnTo>
                  <a:pt x="765" y="2108"/>
                </a:lnTo>
                <a:lnTo>
                  <a:pt x="745" y="2112"/>
                </a:lnTo>
                <a:lnTo>
                  <a:pt x="732" y="2129"/>
                </a:lnTo>
                <a:lnTo>
                  <a:pt x="708" y="2139"/>
                </a:lnTo>
                <a:lnTo>
                  <a:pt x="705" y="2152"/>
                </a:lnTo>
                <a:lnTo>
                  <a:pt x="688" y="2162"/>
                </a:lnTo>
                <a:lnTo>
                  <a:pt x="680" y="2164"/>
                </a:lnTo>
                <a:lnTo>
                  <a:pt x="690" y="2193"/>
                </a:lnTo>
                <a:lnTo>
                  <a:pt x="675" y="2204"/>
                </a:lnTo>
                <a:lnTo>
                  <a:pt x="646" y="2167"/>
                </a:lnTo>
                <a:lnTo>
                  <a:pt x="641" y="2190"/>
                </a:lnTo>
                <a:lnTo>
                  <a:pt x="631" y="2198"/>
                </a:lnTo>
                <a:lnTo>
                  <a:pt x="626" y="2225"/>
                </a:lnTo>
                <a:lnTo>
                  <a:pt x="635" y="2235"/>
                </a:lnTo>
                <a:lnTo>
                  <a:pt x="623" y="2245"/>
                </a:lnTo>
                <a:lnTo>
                  <a:pt x="617" y="2268"/>
                </a:lnTo>
                <a:lnTo>
                  <a:pt x="633" y="2274"/>
                </a:lnTo>
                <a:lnTo>
                  <a:pt x="636" y="2295"/>
                </a:lnTo>
                <a:lnTo>
                  <a:pt x="643" y="2302"/>
                </a:lnTo>
                <a:lnTo>
                  <a:pt x="643" y="2297"/>
                </a:lnTo>
                <a:lnTo>
                  <a:pt x="669" y="2300"/>
                </a:lnTo>
                <a:lnTo>
                  <a:pt x="680" y="2315"/>
                </a:lnTo>
                <a:lnTo>
                  <a:pt x="693" y="2348"/>
                </a:lnTo>
                <a:lnTo>
                  <a:pt x="675" y="2348"/>
                </a:lnTo>
                <a:lnTo>
                  <a:pt x="674" y="2354"/>
                </a:lnTo>
                <a:lnTo>
                  <a:pt x="678" y="2356"/>
                </a:lnTo>
                <a:lnTo>
                  <a:pt x="693" y="2365"/>
                </a:lnTo>
                <a:lnTo>
                  <a:pt x="678" y="2370"/>
                </a:lnTo>
                <a:lnTo>
                  <a:pt x="664" y="2390"/>
                </a:lnTo>
                <a:lnTo>
                  <a:pt x="654" y="2369"/>
                </a:lnTo>
                <a:lnTo>
                  <a:pt x="643" y="2367"/>
                </a:lnTo>
                <a:lnTo>
                  <a:pt x="648" y="2375"/>
                </a:lnTo>
                <a:lnTo>
                  <a:pt x="644" y="2396"/>
                </a:lnTo>
                <a:lnTo>
                  <a:pt x="639" y="2393"/>
                </a:lnTo>
                <a:lnTo>
                  <a:pt x="636" y="2414"/>
                </a:lnTo>
                <a:lnTo>
                  <a:pt x="617" y="2445"/>
                </a:lnTo>
                <a:lnTo>
                  <a:pt x="633" y="2463"/>
                </a:lnTo>
                <a:lnTo>
                  <a:pt x="643" y="2488"/>
                </a:lnTo>
                <a:lnTo>
                  <a:pt x="646" y="2476"/>
                </a:lnTo>
                <a:lnTo>
                  <a:pt x="644" y="2512"/>
                </a:lnTo>
                <a:lnTo>
                  <a:pt x="669" y="2559"/>
                </a:lnTo>
                <a:lnTo>
                  <a:pt x="674" y="2564"/>
                </a:lnTo>
                <a:lnTo>
                  <a:pt x="657" y="2587"/>
                </a:lnTo>
                <a:lnTo>
                  <a:pt x="638" y="2585"/>
                </a:lnTo>
                <a:lnTo>
                  <a:pt x="635" y="2572"/>
                </a:lnTo>
                <a:lnTo>
                  <a:pt x="612" y="2558"/>
                </a:lnTo>
                <a:lnTo>
                  <a:pt x="589" y="2545"/>
                </a:lnTo>
                <a:lnTo>
                  <a:pt x="589" y="2531"/>
                </a:lnTo>
                <a:lnTo>
                  <a:pt x="573" y="2525"/>
                </a:lnTo>
                <a:lnTo>
                  <a:pt x="556" y="2522"/>
                </a:lnTo>
                <a:lnTo>
                  <a:pt x="535" y="2530"/>
                </a:lnTo>
                <a:lnTo>
                  <a:pt x="501" y="2504"/>
                </a:lnTo>
                <a:lnTo>
                  <a:pt x="464" y="2502"/>
                </a:lnTo>
                <a:lnTo>
                  <a:pt x="429" y="2489"/>
                </a:lnTo>
                <a:lnTo>
                  <a:pt x="402" y="2492"/>
                </a:lnTo>
                <a:lnTo>
                  <a:pt x="368" y="2461"/>
                </a:lnTo>
                <a:lnTo>
                  <a:pt x="333" y="2439"/>
                </a:lnTo>
                <a:lnTo>
                  <a:pt x="325" y="2440"/>
                </a:lnTo>
                <a:lnTo>
                  <a:pt x="303" y="2418"/>
                </a:lnTo>
                <a:lnTo>
                  <a:pt x="309" y="2409"/>
                </a:lnTo>
                <a:lnTo>
                  <a:pt x="327" y="2409"/>
                </a:lnTo>
                <a:lnTo>
                  <a:pt x="343" y="2382"/>
                </a:lnTo>
                <a:lnTo>
                  <a:pt x="361" y="2377"/>
                </a:lnTo>
                <a:lnTo>
                  <a:pt x="337" y="2357"/>
                </a:lnTo>
                <a:lnTo>
                  <a:pt x="340" y="2351"/>
                </a:lnTo>
                <a:lnTo>
                  <a:pt x="361" y="2349"/>
                </a:lnTo>
                <a:lnTo>
                  <a:pt x="359" y="2344"/>
                </a:lnTo>
                <a:lnTo>
                  <a:pt x="387" y="2335"/>
                </a:lnTo>
                <a:lnTo>
                  <a:pt x="381" y="2326"/>
                </a:lnTo>
                <a:lnTo>
                  <a:pt x="356" y="2333"/>
                </a:lnTo>
                <a:lnTo>
                  <a:pt x="355" y="2315"/>
                </a:lnTo>
                <a:lnTo>
                  <a:pt x="359" y="2307"/>
                </a:lnTo>
                <a:lnTo>
                  <a:pt x="366" y="2304"/>
                </a:lnTo>
                <a:lnTo>
                  <a:pt x="376" y="2292"/>
                </a:lnTo>
                <a:lnTo>
                  <a:pt x="384" y="2297"/>
                </a:lnTo>
                <a:lnTo>
                  <a:pt x="402" y="2297"/>
                </a:lnTo>
                <a:lnTo>
                  <a:pt x="408" y="2273"/>
                </a:lnTo>
                <a:lnTo>
                  <a:pt x="403" y="2271"/>
                </a:lnTo>
                <a:lnTo>
                  <a:pt x="402" y="2255"/>
                </a:lnTo>
                <a:lnTo>
                  <a:pt x="413" y="2248"/>
                </a:lnTo>
                <a:lnTo>
                  <a:pt x="402" y="2240"/>
                </a:lnTo>
                <a:lnTo>
                  <a:pt x="412" y="2237"/>
                </a:lnTo>
                <a:lnTo>
                  <a:pt x="416" y="2229"/>
                </a:lnTo>
                <a:lnTo>
                  <a:pt x="412" y="2216"/>
                </a:lnTo>
                <a:lnTo>
                  <a:pt x="415" y="2212"/>
                </a:lnTo>
                <a:lnTo>
                  <a:pt x="382" y="2198"/>
                </a:lnTo>
                <a:lnTo>
                  <a:pt x="373" y="2199"/>
                </a:lnTo>
                <a:lnTo>
                  <a:pt x="359" y="2190"/>
                </a:lnTo>
                <a:lnTo>
                  <a:pt x="348" y="2193"/>
                </a:lnTo>
                <a:lnTo>
                  <a:pt x="327" y="2168"/>
                </a:lnTo>
                <a:lnTo>
                  <a:pt x="304" y="2177"/>
                </a:lnTo>
                <a:lnTo>
                  <a:pt x="296" y="2177"/>
                </a:lnTo>
                <a:lnTo>
                  <a:pt x="289" y="2170"/>
                </a:lnTo>
                <a:lnTo>
                  <a:pt x="272" y="2170"/>
                </a:lnTo>
                <a:lnTo>
                  <a:pt x="267" y="2164"/>
                </a:lnTo>
                <a:lnTo>
                  <a:pt x="265" y="2142"/>
                </a:lnTo>
                <a:lnTo>
                  <a:pt x="257" y="2131"/>
                </a:lnTo>
                <a:lnTo>
                  <a:pt x="247" y="2133"/>
                </a:lnTo>
                <a:lnTo>
                  <a:pt x="231" y="2126"/>
                </a:lnTo>
                <a:lnTo>
                  <a:pt x="226" y="2108"/>
                </a:lnTo>
                <a:lnTo>
                  <a:pt x="234" y="2105"/>
                </a:lnTo>
                <a:lnTo>
                  <a:pt x="234" y="2100"/>
                </a:lnTo>
                <a:lnTo>
                  <a:pt x="215" y="2074"/>
                </a:lnTo>
                <a:lnTo>
                  <a:pt x="174" y="2076"/>
                </a:lnTo>
                <a:lnTo>
                  <a:pt x="161" y="2090"/>
                </a:lnTo>
                <a:lnTo>
                  <a:pt x="153" y="2085"/>
                </a:lnTo>
                <a:lnTo>
                  <a:pt x="143" y="2045"/>
                </a:lnTo>
                <a:lnTo>
                  <a:pt x="137" y="2035"/>
                </a:lnTo>
                <a:lnTo>
                  <a:pt x="145" y="2027"/>
                </a:lnTo>
                <a:lnTo>
                  <a:pt x="166" y="2033"/>
                </a:lnTo>
                <a:lnTo>
                  <a:pt x="182" y="2019"/>
                </a:lnTo>
                <a:lnTo>
                  <a:pt x="182" y="2011"/>
                </a:lnTo>
                <a:lnTo>
                  <a:pt x="179" y="2009"/>
                </a:lnTo>
                <a:lnTo>
                  <a:pt x="177" y="2001"/>
                </a:lnTo>
                <a:lnTo>
                  <a:pt x="169" y="1998"/>
                </a:lnTo>
                <a:lnTo>
                  <a:pt x="154" y="1999"/>
                </a:lnTo>
                <a:lnTo>
                  <a:pt x="153" y="1986"/>
                </a:lnTo>
                <a:lnTo>
                  <a:pt x="141" y="1978"/>
                </a:lnTo>
                <a:lnTo>
                  <a:pt x="123" y="1945"/>
                </a:lnTo>
                <a:lnTo>
                  <a:pt x="128" y="1926"/>
                </a:lnTo>
                <a:lnTo>
                  <a:pt x="123" y="1916"/>
                </a:lnTo>
                <a:lnTo>
                  <a:pt x="125" y="1902"/>
                </a:lnTo>
                <a:lnTo>
                  <a:pt x="102" y="1888"/>
                </a:lnTo>
                <a:lnTo>
                  <a:pt x="78" y="1895"/>
                </a:lnTo>
                <a:lnTo>
                  <a:pt x="80" y="1885"/>
                </a:lnTo>
                <a:lnTo>
                  <a:pt x="73" y="1880"/>
                </a:lnTo>
                <a:lnTo>
                  <a:pt x="42" y="1875"/>
                </a:lnTo>
                <a:lnTo>
                  <a:pt x="40" y="1872"/>
                </a:lnTo>
                <a:lnTo>
                  <a:pt x="39" y="1848"/>
                </a:lnTo>
                <a:lnTo>
                  <a:pt x="31" y="1832"/>
                </a:lnTo>
                <a:lnTo>
                  <a:pt x="23" y="1827"/>
                </a:lnTo>
                <a:lnTo>
                  <a:pt x="26" y="1804"/>
                </a:lnTo>
                <a:lnTo>
                  <a:pt x="14" y="1791"/>
                </a:lnTo>
                <a:lnTo>
                  <a:pt x="13" y="1786"/>
                </a:lnTo>
                <a:lnTo>
                  <a:pt x="24" y="1773"/>
                </a:lnTo>
                <a:lnTo>
                  <a:pt x="23" y="1763"/>
                </a:lnTo>
                <a:lnTo>
                  <a:pt x="16" y="1757"/>
                </a:lnTo>
                <a:lnTo>
                  <a:pt x="13" y="1744"/>
                </a:lnTo>
                <a:lnTo>
                  <a:pt x="8" y="1742"/>
                </a:lnTo>
                <a:lnTo>
                  <a:pt x="0" y="1709"/>
                </a:lnTo>
                <a:lnTo>
                  <a:pt x="26" y="1703"/>
                </a:lnTo>
                <a:lnTo>
                  <a:pt x="39" y="1682"/>
                </a:lnTo>
                <a:lnTo>
                  <a:pt x="37" y="1664"/>
                </a:lnTo>
                <a:lnTo>
                  <a:pt x="63" y="1644"/>
                </a:lnTo>
                <a:lnTo>
                  <a:pt x="99" y="1646"/>
                </a:lnTo>
                <a:lnTo>
                  <a:pt x="86" y="1631"/>
                </a:lnTo>
                <a:lnTo>
                  <a:pt x="45" y="1622"/>
                </a:lnTo>
                <a:lnTo>
                  <a:pt x="40" y="1608"/>
                </a:lnTo>
                <a:lnTo>
                  <a:pt x="47" y="1615"/>
                </a:lnTo>
                <a:lnTo>
                  <a:pt x="47" y="1597"/>
                </a:lnTo>
                <a:lnTo>
                  <a:pt x="16" y="1604"/>
                </a:lnTo>
                <a:lnTo>
                  <a:pt x="88" y="1535"/>
                </a:lnTo>
                <a:lnTo>
                  <a:pt x="137" y="1464"/>
                </a:lnTo>
                <a:lnTo>
                  <a:pt x="137" y="1439"/>
                </a:lnTo>
                <a:lnTo>
                  <a:pt x="117" y="1416"/>
                </a:lnTo>
                <a:lnTo>
                  <a:pt x="101" y="1394"/>
                </a:lnTo>
                <a:lnTo>
                  <a:pt x="110" y="1353"/>
                </a:lnTo>
                <a:lnTo>
                  <a:pt x="96" y="1337"/>
                </a:lnTo>
                <a:lnTo>
                  <a:pt x="94" y="1314"/>
                </a:lnTo>
                <a:lnTo>
                  <a:pt x="86" y="1312"/>
                </a:lnTo>
                <a:lnTo>
                  <a:pt x="86" y="1278"/>
                </a:lnTo>
                <a:lnTo>
                  <a:pt x="96" y="1241"/>
                </a:lnTo>
                <a:lnTo>
                  <a:pt x="68" y="1151"/>
                </a:lnTo>
                <a:lnTo>
                  <a:pt x="93" y="1097"/>
                </a:lnTo>
                <a:lnTo>
                  <a:pt x="73" y="1055"/>
                </a:lnTo>
                <a:lnTo>
                  <a:pt x="47" y="1031"/>
                </a:lnTo>
                <a:lnTo>
                  <a:pt x="52" y="992"/>
                </a:lnTo>
                <a:lnTo>
                  <a:pt x="47" y="988"/>
                </a:lnTo>
                <a:lnTo>
                  <a:pt x="63" y="974"/>
                </a:lnTo>
                <a:lnTo>
                  <a:pt x="94" y="941"/>
                </a:lnTo>
                <a:lnTo>
                  <a:pt x="99" y="922"/>
                </a:lnTo>
                <a:lnTo>
                  <a:pt x="119" y="928"/>
                </a:lnTo>
                <a:lnTo>
                  <a:pt x="119" y="910"/>
                </a:lnTo>
                <a:lnTo>
                  <a:pt x="143" y="922"/>
                </a:lnTo>
                <a:lnTo>
                  <a:pt x="148" y="908"/>
                </a:lnTo>
                <a:lnTo>
                  <a:pt x="153" y="910"/>
                </a:lnTo>
                <a:lnTo>
                  <a:pt x="151" y="895"/>
                </a:lnTo>
                <a:lnTo>
                  <a:pt x="189" y="913"/>
                </a:lnTo>
                <a:lnTo>
                  <a:pt x="182" y="928"/>
                </a:lnTo>
                <a:lnTo>
                  <a:pt x="159" y="913"/>
                </a:lnTo>
                <a:lnTo>
                  <a:pt x="154" y="930"/>
                </a:lnTo>
                <a:lnTo>
                  <a:pt x="184" y="943"/>
                </a:lnTo>
                <a:lnTo>
                  <a:pt x="182" y="952"/>
                </a:lnTo>
                <a:lnTo>
                  <a:pt x="192" y="944"/>
                </a:lnTo>
                <a:lnTo>
                  <a:pt x="198" y="961"/>
                </a:lnTo>
                <a:lnTo>
                  <a:pt x="276" y="964"/>
                </a:lnTo>
                <a:lnTo>
                  <a:pt x="359" y="1042"/>
                </a:lnTo>
                <a:lnTo>
                  <a:pt x="405" y="1058"/>
                </a:lnTo>
                <a:lnTo>
                  <a:pt x="439" y="1096"/>
                </a:lnTo>
                <a:lnTo>
                  <a:pt x="442" y="1130"/>
                </a:lnTo>
                <a:lnTo>
                  <a:pt x="452" y="1136"/>
                </a:lnTo>
                <a:lnTo>
                  <a:pt x="446" y="1164"/>
                </a:lnTo>
                <a:lnTo>
                  <a:pt x="408" y="1203"/>
                </a:lnTo>
                <a:lnTo>
                  <a:pt x="371" y="1219"/>
                </a:lnTo>
                <a:lnTo>
                  <a:pt x="233" y="1184"/>
                </a:lnTo>
                <a:lnTo>
                  <a:pt x="231" y="1169"/>
                </a:lnTo>
                <a:lnTo>
                  <a:pt x="202" y="1167"/>
                </a:lnTo>
                <a:lnTo>
                  <a:pt x="169" y="1136"/>
                </a:lnTo>
                <a:lnTo>
                  <a:pt x="154" y="1143"/>
                </a:lnTo>
                <a:lnTo>
                  <a:pt x="244" y="1236"/>
                </a:lnTo>
                <a:lnTo>
                  <a:pt x="241" y="1270"/>
                </a:lnTo>
                <a:lnTo>
                  <a:pt x="229" y="1278"/>
                </a:lnTo>
                <a:lnTo>
                  <a:pt x="246" y="1312"/>
                </a:lnTo>
                <a:lnTo>
                  <a:pt x="247" y="1332"/>
                </a:lnTo>
                <a:lnTo>
                  <a:pt x="239" y="1343"/>
                </a:lnTo>
                <a:lnTo>
                  <a:pt x="270" y="1350"/>
                </a:lnTo>
                <a:lnTo>
                  <a:pt x="288" y="1374"/>
                </a:lnTo>
                <a:lnTo>
                  <a:pt x="330" y="1392"/>
                </a:lnTo>
                <a:lnTo>
                  <a:pt x="353" y="1384"/>
                </a:lnTo>
                <a:lnTo>
                  <a:pt x="342" y="1343"/>
                </a:lnTo>
                <a:lnTo>
                  <a:pt x="324" y="1350"/>
                </a:lnTo>
                <a:lnTo>
                  <a:pt x="303" y="1325"/>
                </a:lnTo>
                <a:lnTo>
                  <a:pt x="298" y="1311"/>
                </a:lnTo>
                <a:lnTo>
                  <a:pt x="311" y="1289"/>
                </a:lnTo>
                <a:lnTo>
                  <a:pt x="356" y="1315"/>
                </a:lnTo>
                <a:lnTo>
                  <a:pt x="346" y="1320"/>
                </a:lnTo>
                <a:lnTo>
                  <a:pt x="350" y="1332"/>
                </a:lnTo>
                <a:lnTo>
                  <a:pt x="361" y="1319"/>
                </a:lnTo>
                <a:lnTo>
                  <a:pt x="436" y="1342"/>
                </a:lnTo>
                <a:lnTo>
                  <a:pt x="405" y="1278"/>
                </a:lnTo>
                <a:lnTo>
                  <a:pt x="403" y="1255"/>
                </a:lnTo>
                <a:lnTo>
                  <a:pt x="452" y="1223"/>
                </a:lnTo>
                <a:lnTo>
                  <a:pt x="480" y="1185"/>
                </a:lnTo>
                <a:lnTo>
                  <a:pt x="521" y="1206"/>
                </a:lnTo>
                <a:lnTo>
                  <a:pt x="516" y="1223"/>
                </a:lnTo>
                <a:lnTo>
                  <a:pt x="527" y="1216"/>
                </a:lnTo>
                <a:lnTo>
                  <a:pt x="539" y="1236"/>
                </a:lnTo>
                <a:lnTo>
                  <a:pt x="537" y="1203"/>
                </a:lnTo>
                <a:lnTo>
                  <a:pt x="550" y="1151"/>
                </a:lnTo>
                <a:lnTo>
                  <a:pt x="529" y="1122"/>
                </a:lnTo>
                <a:lnTo>
                  <a:pt x="537" y="1086"/>
                </a:lnTo>
                <a:lnTo>
                  <a:pt x="539" y="1039"/>
                </a:lnTo>
                <a:lnTo>
                  <a:pt x="511" y="1008"/>
                </a:lnTo>
                <a:lnTo>
                  <a:pt x="589" y="1026"/>
                </a:lnTo>
                <a:lnTo>
                  <a:pt x="609" y="1050"/>
                </a:lnTo>
                <a:lnTo>
                  <a:pt x="617" y="1079"/>
                </a:lnTo>
                <a:lnTo>
                  <a:pt x="576" y="1089"/>
                </a:lnTo>
                <a:lnTo>
                  <a:pt x="565" y="1112"/>
                </a:lnTo>
                <a:lnTo>
                  <a:pt x="595" y="1159"/>
                </a:lnTo>
                <a:lnTo>
                  <a:pt x="613" y="1158"/>
                </a:lnTo>
                <a:lnTo>
                  <a:pt x="617" y="1175"/>
                </a:lnTo>
                <a:lnTo>
                  <a:pt x="649" y="1149"/>
                </a:lnTo>
                <a:lnTo>
                  <a:pt x="649" y="1133"/>
                </a:lnTo>
                <a:lnTo>
                  <a:pt x="661" y="1101"/>
                </a:lnTo>
                <a:lnTo>
                  <a:pt x="775" y="1026"/>
                </a:lnTo>
                <a:lnTo>
                  <a:pt x="789" y="1022"/>
                </a:lnTo>
                <a:lnTo>
                  <a:pt x="799" y="1037"/>
                </a:lnTo>
                <a:lnTo>
                  <a:pt x="805" y="1021"/>
                </a:lnTo>
                <a:lnTo>
                  <a:pt x="799" y="1016"/>
                </a:lnTo>
                <a:lnTo>
                  <a:pt x="810" y="1001"/>
                </a:lnTo>
                <a:lnTo>
                  <a:pt x="818" y="1014"/>
                </a:lnTo>
                <a:lnTo>
                  <a:pt x="825" y="1011"/>
                </a:lnTo>
                <a:lnTo>
                  <a:pt x="823" y="1000"/>
                </a:lnTo>
                <a:lnTo>
                  <a:pt x="828" y="990"/>
                </a:lnTo>
                <a:lnTo>
                  <a:pt x="864" y="982"/>
                </a:lnTo>
                <a:lnTo>
                  <a:pt x="840" y="993"/>
                </a:lnTo>
                <a:lnTo>
                  <a:pt x="851" y="998"/>
                </a:lnTo>
                <a:lnTo>
                  <a:pt x="845" y="1016"/>
                </a:lnTo>
                <a:lnTo>
                  <a:pt x="848" y="1039"/>
                </a:lnTo>
                <a:lnTo>
                  <a:pt x="871" y="1053"/>
                </a:lnTo>
                <a:lnTo>
                  <a:pt x="895" y="1018"/>
                </a:lnTo>
                <a:lnTo>
                  <a:pt x="954" y="1021"/>
                </a:lnTo>
                <a:lnTo>
                  <a:pt x="1001" y="977"/>
                </a:lnTo>
                <a:lnTo>
                  <a:pt x="1020" y="1005"/>
                </a:lnTo>
                <a:lnTo>
                  <a:pt x="1011" y="1027"/>
                </a:lnTo>
                <a:lnTo>
                  <a:pt x="1024" y="1039"/>
                </a:lnTo>
                <a:lnTo>
                  <a:pt x="1037" y="1026"/>
                </a:lnTo>
                <a:lnTo>
                  <a:pt x="1033" y="1006"/>
                </a:lnTo>
                <a:lnTo>
                  <a:pt x="1064" y="988"/>
                </a:lnTo>
                <a:lnTo>
                  <a:pt x="1069" y="969"/>
                </a:lnTo>
                <a:lnTo>
                  <a:pt x="1048" y="925"/>
                </a:lnTo>
                <a:lnTo>
                  <a:pt x="1076" y="904"/>
                </a:lnTo>
                <a:lnTo>
                  <a:pt x="1168" y="931"/>
                </a:lnTo>
                <a:lnTo>
                  <a:pt x="1261" y="995"/>
                </a:lnTo>
                <a:lnTo>
                  <a:pt x="1299" y="1048"/>
                </a:lnTo>
                <a:lnTo>
                  <a:pt x="1325" y="992"/>
                </a:lnTo>
                <a:lnTo>
                  <a:pt x="1305" y="978"/>
                </a:lnTo>
                <a:lnTo>
                  <a:pt x="1292" y="946"/>
                </a:lnTo>
                <a:lnTo>
                  <a:pt x="1294" y="935"/>
                </a:lnTo>
                <a:lnTo>
                  <a:pt x="1255" y="925"/>
                </a:lnTo>
                <a:lnTo>
                  <a:pt x="1256" y="886"/>
                </a:lnTo>
                <a:lnTo>
                  <a:pt x="1269" y="882"/>
                </a:lnTo>
                <a:lnTo>
                  <a:pt x="1264" y="863"/>
                </a:lnTo>
                <a:lnTo>
                  <a:pt x="1273" y="824"/>
                </a:lnTo>
                <a:lnTo>
                  <a:pt x="1245" y="814"/>
                </a:lnTo>
                <a:lnTo>
                  <a:pt x="1261" y="791"/>
                </a:lnTo>
                <a:lnTo>
                  <a:pt x="1248" y="791"/>
                </a:lnTo>
                <a:lnTo>
                  <a:pt x="1253" y="768"/>
                </a:lnTo>
                <a:lnTo>
                  <a:pt x="1302" y="716"/>
                </a:lnTo>
                <a:lnTo>
                  <a:pt x="1318" y="633"/>
                </a:lnTo>
                <a:lnTo>
                  <a:pt x="1333" y="599"/>
                </a:lnTo>
                <a:lnTo>
                  <a:pt x="1434" y="620"/>
                </a:lnTo>
                <a:lnTo>
                  <a:pt x="1437" y="674"/>
                </a:lnTo>
                <a:lnTo>
                  <a:pt x="1408" y="746"/>
                </a:lnTo>
                <a:lnTo>
                  <a:pt x="1434" y="777"/>
                </a:lnTo>
                <a:lnTo>
                  <a:pt x="1440" y="808"/>
                </a:lnTo>
                <a:lnTo>
                  <a:pt x="1439" y="852"/>
                </a:lnTo>
                <a:lnTo>
                  <a:pt x="1429" y="865"/>
                </a:lnTo>
                <a:lnTo>
                  <a:pt x="1437" y="904"/>
                </a:lnTo>
                <a:lnTo>
                  <a:pt x="1430" y="977"/>
                </a:lnTo>
                <a:lnTo>
                  <a:pt x="1460" y="1014"/>
                </a:lnTo>
                <a:lnTo>
                  <a:pt x="1460" y="1031"/>
                </a:lnTo>
                <a:lnTo>
                  <a:pt x="1450" y="1055"/>
                </a:lnTo>
                <a:lnTo>
                  <a:pt x="1450" y="1089"/>
                </a:lnTo>
                <a:lnTo>
                  <a:pt x="1437" y="1101"/>
                </a:lnTo>
                <a:lnTo>
                  <a:pt x="1421" y="1136"/>
                </a:lnTo>
                <a:lnTo>
                  <a:pt x="1396" y="1133"/>
                </a:lnTo>
                <a:lnTo>
                  <a:pt x="1414" y="1151"/>
                </a:lnTo>
                <a:lnTo>
                  <a:pt x="1367" y="1169"/>
                </a:lnTo>
                <a:lnTo>
                  <a:pt x="1347" y="1164"/>
                </a:lnTo>
                <a:lnTo>
                  <a:pt x="1354" y="1171"/>
                </a:lnTo>
                <a:lnTo>
                  <a:pt x="1357" y="1198"/>
                </a:lnTo>
                <a:lnTo>
                  <a:pt x="1417" y="1208"/>
                </a:lnTo>
                <a:lnTo>
                  <a:pt x="1424" y="1206"/>
                </a:lnTo>
                <a:lnTo>
                  <a:pt x="1427" y="1180"/>
                </a:lnTo>
                <a:lnTo>
                  <a:pt x="1461" y="1158"/>
                </a:lnTo>
                <a:lnTo>
                  <a:pt x="1476" y="1120"/>
                </a:lnTo>
                <a:lnTo>
                  <a:pt x="1500" y="1091"/>
                </a:lnTo>
                <a:lnTo>
                  <a:pt x="1502" y="1066"/>
                </a:lnTo>
                <a:lnTo>
                  <a:pt x="1487" y="1032"/>
                </a:lnTo>
                <a:lnTo>
                  <a:pt x="1496" y="1001"/>
                </a:lnTo>
                <a:lnTo>
                  <a:pt x="1559" y="982"/>
                </a:lnTo>
                <a:lnTo>
                  <a:pt x="1566" y="1005"/>
                </a:lnTo>
                <a:lnTo>
                  <a:pt x="1583" y="1024"/>
                </a:lnTo>
                <a:lnTo>
                  <a:pt x="1580" y="1042"/>
                </a:lnTo>
                <a:lnTo>
                  <a:pt x="1587" y="1050"/>
                </a:lnTo>
                <a:lnTo>
                  <a:pt x="1580" y="1088"/>
                </a:lnTo>
                <a:lnTo>
                  <a:pt x="1596" y="1104"/>
                </a:lnTo>
                <a:lnTo>
                  <a:pt x="1632" y="1101"/>
                </a:lnTo>
                <a:lnTo>
                  <a:pt x="1590" y="1084"/>
                </a:lnTo>
                <a:lnTo>
                  <a:pt x="1592" y="1055"/>
                </a:lnTo>
                <a:lnTo>
                  <a:pt x="1609" y="1042"/>
                </a:lnTo>
                <a:lnTo>
                  <a:pt x="1593" y="992"/>
                </a:lnTo>
                <a:lnTo>
                  <a:pt x="1544" y="961"/>
                </a:lnTo>
                <a:lnTo>
                  <a:pt x="1513" y="975"/>
                </a:lnTo>
                <a:lnTo>
                  <a:pt x="1471" y="962"/>
                </a:lnTo>
                <a:lnTo>
                  <a:pt x="1476" y="938"/>
                </a:lnTo>
                <a:lnTo>
                  <a:pt x="1465" y="902"/>
                </a:lnTo>
                <a:lnTo>
                  <a:pt x="1487" y="825"/>
                </a:lnTo>
                <a:lnTo>
                  <a:pt x="1448" y="742"/>
                </a:lnTo>
                <a:lnTo>
                  <a:pt x="1458" y="712"/>
                </a:lnTo>
                <a:lnTo>
                  <a:pt x="1510" y="669"/>
                </a:lnTo>
                <a:lnTo>
                  <a:pt x="1502" y="609"/>
                </a:lnTo>
                <a:lnTo>
                  <a:pt x="1512" y="607"/>
                </a:lnTo>
                <a:lnTo>
                  <a:pt x="1530" y="640"/>
                </a:lnTo>
                <a:lnTo>
                  <a:pt x="1525" y="643"/>
                </a:lnTo>
                <a:lnTo>
                  <a:pt x="1530" y="669"/>
                </a:lnTo>
                <a:lnTo>
                  <a:pt x="1517" y="697"/>
                </a:lnTo>
                <a:lnTo>
                  <a:pt x="1526" y="734"/>
                </a:lnTo>
                <a:lnTo>
                  <a:pt x="1526" y="751"/>
                </a:lnTo>
                <a:lnTo>
                  <a:pt x="1517" y="754"/>
                </a:lnTo>
                <a:lnTo>
                  <a:pt x="1523" y="762"/>
                </a:lnTo>
                <a:lnTo>
                  <a:pt x="1619" y="799"/>
                </a:lnTo>
                <a:lnTo>
                  <a:pt x="1603" y="759"/>
                </a:lnTo>
                <a:lnTo>
                  <a:pt x="1590" y="768"/>
                </a:lnTo>
                <a:lnTo>
                  <a:pt x="1551" y="739"/>
                </a:lnTo>
                <a:lnTo>
                  <a:pt x="1543" y="707"/>
                </a:lnTo>
                <a:lnTo>
                  <a:pt x="1554" y="702"/>
                </a:lnTo>
                <a:lnTo>
                  <a:pt x="1567" y="726"/>
                </a:lnTo>
                <a:lnTo>
                  <a:pt x="1580" y="723"/>
                </a:lnTo>
                <a:lnTo>
                  <a:pt x="1608" y="699"/>
                </a:lnTo>
                <a:lnTo>
                  <a:pt x="1587" y="690"/>
                </a:lnTo>
                <a:lnTo>
                  <a:pt x="1588" y="679"/>
                </a:lnTo>
                <a:lnTo>
                  <a:pt x="1645" y="659"/>
                </a:lnTo>
                <a:lnTo>
                  <a:pt x="1694" y="692"/>
                </a:lnTo>
                <a:lnTo>
                  <a:pt x="1717" y="723"/>
                </a:lnTo>
                <a:lnTo>
                  <a:pt x="1772" y="729"/>
                </a:lnTo>
                <a:lnTo>
                  <a:pt x="1764" y="759"/>
                </a:lnTo>
                <a:lnTo>
                  <a:pt x="1740" y="778"/>
                </a:lnTo>
                <a:lnTo>
                  <a:pt x="1743" y="822"/>
                </a:lnTo>
                <a:lnTo>
                  <a:pt x="1740" y="865"/>
                </a:lnTo>
                <a:lnTo>
                  <a:pt x="1769" y="884"/>
                </a:lnTo>
                <a:lnTo>
                  <a:pt x="1767" y="865"/>
                </a:lnTo>
                <a:lnTo>
                  <a:pt x="1785" y="856"/>
                </a:lnTo>
                <a:lnTo>
                  <a:pt x="1785" y="829"/>
                </a:lnTo>
                <a:lnTo>
                  <a:pt x="1772" y="772"/>
                </a:lnTo>
                <a:lnTo>
                  <a:pt x="1784" y="736"/>
                </a:lnTo>
                <a:lnTo>
                  <a:pt x="1779" y="712"/>
                </a:lnTo>
                <a:lnTo>
                  <a:pt x="1740" y="690"/>
                </a:lnTo>
                <a:lnTo>
                  <a:pt x="1743" y="681"/>
                </a:lnTo>
                <a:lnTo>
                  <a:pt x="1741" y="672"/>
                </a:lnTo>
                <a:lnTo>
                  <a:pt x="1699" y="650"/>
                </a:lnTo>
                <a:lnTo>
                  <a:pt x="1694" y="622"/>
                </a:lnTo>
                <a:lnTo>
                  <a:pt x="1701" y="602"/>
                </a:lnTo>
                <a:lnTo>
                  <a:pt x="1678" y="573"/>
                </a:lnTo>
                <a:lnTo>
                  <a:pt x="1686" y="562"/>
                </a:lnTo>
                <a:lnTo>
                  <a:pt x="1678" y="557"/>
                </a:lnTo>
                <a:lnTo>
                  <a:pt x="1694" y="541"/>
                </a:lnTo>
                <a:lnTo>
                  <a:pt x="1686" y="531"/>
                </a:lnTo>
                <a:lnTo>
                  <a:pt x="1701" y="524"/>
                </a:lnTo>
                <a:lnTo>
                  <a:pt x="1878" y="493"/>
                </a:lnTo>
                <a:lnTo>
                  <a:pt x="1876" y="477"/>
                </a:lnTo>
                <a:lnTo>
                  <a:pt x="1886" y="474"/>
                </a:lnTo>
                <a:lnTo>
                  <a:pt x="1878" y="451"/>
                </a:lnTo>
                <a:lnTo>
                  <a:pt x="1852" y="438"/>
                </a:lnTo>
                <a:lnTo>
                  <a:pt x="1876" y="417"/>
                </a:lnTo>
                <a:lnTo>
                  <a:pt x="1847" y="402"/>
                </a:lnTo>
                <a:lnTo>
                  <a:pt x="1854" y="383"/>
                </a:lnTo>
                <a:lnTo>
                  <a:pt x="1881" y="404"/>
                </a:lnTo>
                <a:lnTo>
                  <a:pt x="1893" y="368"/>
                </a:lnTo>
                <a:lnTo>
                  <a:pt x="1911" y="360"/>
                </a:lnTo>
                <a:lnTo>
                  <a:pt x="1886" y="349"/>
                </a:lnTo>
                <a:lnTo>
                  <a:pt x="1919" y="349"/>
                </a:lnTo>
                <a:lnTo>
                  <a:pt x="1958" y="303"/>
                </a:lnTo>
                <a:lnTo>
                  <a:pt x="2090" y="256"/>
                </a:lnTo>
                <a:lnTo>
                  <a:pt x="2093" y="243"/>
                </a:lnTo>
                <a:lnTo>
                  <a:pt x="2073" y="244"/>
                </a:lnTo>
                <a:lnTo>
                  <a:pt x="2073" y="231"/>
                </a:lnTo>
                <a:lnTo>
                  <a:pt x="2164" y="218"/>
                </a:lnTo>
                <a:lnTo>
                  <a:pt x="2174" y="225"/>
                </a:lnTo>
                <a:lnTo>
                  <a:pt x="2163" y="254"/>
                </a:lnTo>
                <a:lnTo>
                  <a:pt x="2184" y="238"/>
                </a:lnTo>
                <a:lnTo>
                  <a:pt x="2191" y="241"/>
                </a:lnTo>
                <a:lnTo>
                  <a:pt x="2189" y="254"/>
                </a:lnTo>
                <a:lnTo>
                  <a:pt x="2228" y="241"/>
                </a:lnTo>
                <a:lnTo>
                  <a:pt x="2223" y="226"/>
                </a:lnTo>
                <a:lnTo>
                  <a:pt x="2256" y="202"/>
                </a:lnTo>
                <a:lnTo>
                  <a:pt x="2275" y="222"/>
                </a:lnTo>
                <a:lnTo>
                  <a:pt x="2287" y="235"/>
                </a:lnTo>
                <a:lnTo>
                  <a:pt x="2291" y="205"/>
                </a:lnTo>
                <a:lnTo>
                  <a:pt x="2262" y="174"/>
                </a:lnTo>
                <a:lnTo>
                  <a:pt x="2334" y="163"/>
                </a:lnTo>
                <a:lnTo>
                  <a:pt x="2334" y="148"/>
                </a:lnTo>
                <a:lnTo>
                  <a:pt x="2342" y="152"/>
                </a:lnTo>
                <a:lnTo>
                  <a:pt x="2326" y="127"/>
                </a:lnTo>
                <a:lnTo>
                  <a:pt x="2340" y="90"/>
                </a:lnTo>
                <a:lnTo>
                  <a:pt x="2392" y="13"/>
                </a:lnTo>
                <a:lnTo>
                  <a:pt x="2428" y="0"/>
                </a:lnTo>
                <a:lnTo>
                  <a:pt x="2479" y="25"/>
                </a:lnTo>
                <a:lnTo>
                  <a:pt x="2488" y="55"/>
                </a:lnTo>
                <a:lnTo>
                  <a:pt x="2435" y="109"/>
                </a:lnTo>
                <a:lnTo>
                  <a:pt x="2479" y="82"/>
                </a:lnTo>
                <a:lnTo>
                  <a:pt x="2477" y="98"/>
                </a:lnTo>
                <a:lnTo>
                  <a:pt x="2527" y="104"/>
                </a:lnTo>
                <a:lnTo>
                  <a:pt x="2531" y="116"/>
                </a:lnTo>
                <a:lnTo>
                  <a:pt x="2524" y="137"/>
                </a:lnTo>
                <a:lnTo>
                  <a:pt x="2492" y="176"/>
                </a:lnTo>
                <a:lnTo>
                  <a:pt x="2531" y="176"/>
                </a:lnTo>
                <a:lnTo>
                  <a:pt x="2555" y="137"/>
                </a:lnTo>
                <a:lnTo>
                  <a:pt x="2646" y="142"/>
                </a:lnTo>
                <a:lnTo>
                  <a:pt x="2700" y="195"/>
                </a:lnTo>
                <a:lnTo>
                  <a:pt x="2693" y="209"/>
                </a:lnTo>
                <a:lnTo>
                  <a:pt x="2703" y="226"/>
                </a:lnTo>
                <a:lnTo>
                  <a:pt x="2713" y="207"/>
                </a:lnTo>
                <a:lnTo>
                  <a:pt x="2726" y="246"/>
                </a:lnTo>
                <a:lnTo>
                  <a:pt x="2734" y="246"/>
                </a:lnTo>
                <a:lnTo>
                  <a:pt x="2736" y="262"/>
                </a:lnTo>
                <a:lnTo>
                  <a:pt x="2723" y="290"/>
                </a:lnTo>
                <a:lnTo>
                  <a:pt x="2692" y="259"/>
                </a:lnTo>
                <a:lnTo>
                  <a:pt x="2706" y="290"/>
                </a:lnTo>
                <a:lnTo>
                  <a:pt x="2733" y="298"/>
                </a:lnTo>
                <a:lnTo>
                  <a:pt x="2728" y="306"/>
                </a:lnTo>
                <a:lnTo>
                  <a:pt x="2733" y="327"/>
                </a:lnTo>
                <a:lnTo>
                  <a:pt x="2713" y="358"/>
                </a:lnTo>
                <a:lnTo>
                  <a:pt x="2684" y="376"/>
                </a:lnTo>
                <a:lnTo>
                  <a:pt x="2690" y="383"/>
                </a:lnTo>
                <a:lnTo>
                  <a:pt x="2671" y="388"/>
                </a:lnTo>
                <a:lnTo>
                  <a:pt x="2671" y="404"/>
                </a:lnTo>
                <a:lnTo>
                  <a:pt x="2628" y="423"/>
                </a:lnTo>
                <a:lnTo>
                  <a:pt x="2555" y="526"/>
                </a:lnTo>
                <a:lnTo>
                  <a:pt x="2524" y="524"/>
                </a:lnTo>
                <a:lnTo>
                  <a:pt x="2470" y="607"/>
                </a:lnTo>
                <a:lnTo>
                  <a:pt x="2488" y="596"/>
                </a:lnTo>
                <a:lnTo>
                  <a:pt x="2511" y="607"/>
                </a:lnTo>
                <a:lnTo>
                  <a:pt x="2498" y="596"/>
                </a:lnTo>
                <a:lnTo>
                  <a:pt x="2498" y="580"/>
                </a:lnTo>
                <a:lnTo>
                  <a:pt x="2500" y="573"/>
                </a:lnTo>
                <a:lnTo>
                  <a:pt x="2537" y="576"/>
                </a:lnTo>
                <a:lnTo>
                  <a:pt x="2588" y="552"/>
                </a:lnTo>
                <a:lnTo>
                  <a:pt x="2594" y="545"/>
                </a:lnTo>
                <a:lnTo>
                  <a:pt x="2584" y="531"/>
                </a:lnTo>
                <a:lnTo>
                  <a:pt x="2604" y="544"/>
                </a:lnTo>
                <a:lnTo>
                  <a:pt x="2643" y="518"/>
                </a:lnTo>
                <a:lnTo>
                  <a:pt x="2632" y="505"/>
                </a:lnTo>
                <a:lnTo>
                  <a:pt x="2604" y="524"/>
                </a:lnTo>
                <a:lnTo>
                  <a:pt x="2597" y="503"/>
                </a:lnTo>
                <a:lnTo>
                  <a:pt x="2615" y="479"/>
                </a:lnTo>
                <a:lnTo>
                  <a:pt x="2640" y="493"/>
                </a:lnTo>
                <a:lnTo>
                  <a:pt x="2658" y="479"/>
                </a:lnTo>
                <a:lnTo>
                  <a:pt x="2651" y="487"/>
                </a:lnTo>
                <a:lnTo>
                  <a:pt x="2654" y="503"/>
                </a:lnTo>
                <a:lnTo>
                  <a:pt x="2692" y="516"/>
                </a:lnTo>
                <a:lnTo>
                  <a:pt x="2703" y="505"/>
                </a:lnTo>
                <a:lnTo>
                  <a:pt x="2702" y="479"/>
                </a:lnTo>
                <a:lnTo>
                  <a:pt x="2719" y="521"/>
                </a:lnTo>
                <a:lnTo>
                  <a:pt x="2716" y="554"/>
                </a:lnTo>
                <a:lnTo>
                  <a:pt x="2726" y="557"/>
                </a:lnTo>
                <a:lnTo>
                  <a:pt x="2713" y="567"/>
                </a:lnTo>
                <a:lnTo>
                  <a:pt x="2723" y="568"/>
                </a:lnTo>
                <a:lnTo>
                  <a:pt x="2749" y="557"/>
                </a:lnTo>
                <a:lnTo>
                  <a:pt x="2726" y="536"/>
                </a:lnTo>
                <a:lnTo>
                  <a:pt x="2793" y="515"/>
                </a:lnTo>
                <a:lnTo>
                  <a:pt x="2895" y="537"/>
                </a:lnTo>
                <a:lnTo>
                  <a:pt x="2881" y="544"/>
                </a:lnTo>
                <a:lnTo>
                  <a:pt x="2884" y="573"/>
                </a:lnTo>
                <a:lnTo>
                  <a:pt x="2964" y="599"/>
                </a:lnTo>
                <a:lnTo>
                  <a:pt x="3030" y="586"/>
                </a:lnTo>
                <a:lnTo>
                  <a:pt x="3038" y="576"/>
                </a:lnTo>
                <a:lnTo>
                  <a:pt x="3029" y="542"/>
                </a:lnTo>
                <a:lnTo>
                  <a:pt x="3035" y="510"/>
                </a:lnTo>
                <a:lnTo>
                  <a:pt x="3048" y="515"/>
                </a:lnTo>
                <a:lnTo>
                  <a:pt x="3052" y="498"/>
                </a:lnTo>
                <a:lnTo>
                  <a:pt x="3139" y="545"/>
                </a:lnTo>
                <a:lnTo>
                  <a:pt x="3151" y="531"/>
                </a:lnTo>
                <a:lnTo>
                  <a:pt x="3188" y="541"/>
                </a:lnTo>
                <a:lnTo>
                  <a:pt x="3229" y="593"/>
                </a:lnTo>
                <a:lnTo>
                  <a:pt x="3221" y="633"/>
                </a:lnTo>
                <a:lnTo>
                  <a:pt x="3232" y="656"/>
                </a:lnTo>
                <a:lnTo>
                  <a:pt x="3227" y="676"/>
                </a:lnTo>
                <a:lnTo>
                  <a:pt x="3231" y="679"/>
                </a:lnTo>
                <a:lnTo>
                  <a:pt x="3205" y="705"/>
                </a:lnTo>
                <a:lnTo>
                  <a:pt x="3208" y="733"/>
                </a:lnTo>
                <a:lnTo>
                  <a:pt x="3216" y="729"/>
                </a:lnTo>
                <a:lnTo>
                  <a:pt x="3244" y="791"/>
                </a:lnTo>
                <a:lnTo>
                  <a:pt x="3276" y="801"/>
                </a:lnTo>
                <a:lnTo>
                  <a:pt x="3286" y="824"/>
                </a:lnTo>
                <a:lnTo>
                  <a:pt x="3309" y="778"/>
                </a:lnTo>
                <a:lnTo>
                  <a:pt x="3310" y="742"/>
                </a:lnTo>
                <a:lnTo>
                  <a:pt x="3331" y="699"/>
                </a:lnTo>
                <a:lnTo>
                  <a:pt x="3361" y="754"/>
                </a:lnTo>
                <a:lnTo>
                  <a:pt x="3397" y="762"/>
                </a:lnTo>
                <a:lnTo>
                  <a:pt x="3403" y="734"/>
                </a:lnTo>
                <a:lnTo>
                  <a:pt x="3421" y="733"/>
                </a:lnTo>
                <a:lnTo>
                  <a:pt x="3496" y="782"/>
                </a:lnTo>
                <a:lnTo>
                  <a:pt x="3543" y="744"/>
                </a:lnTo>
                <a:lnTo>
                  <a:pt x="3559" y="751"/>
                </a:lnTo>
                <a:lnTo>
                  <a:pt x="3551" y="721"/>
                </a:lnTo>
                <a:lnTo>
                  <a:pt x="3558" y="710"/>
                </a:lnTo>
                <a:lnTo>
                  <a:pt x="3553" y="692"/>
                </a:lnTo>
                <a:lnTo>
                  <a:pt x="3597" y="637"/>
                </a:lnTo>
                <a:lnTo>
                  <a:pt x="3587" y="617"/>
                </a:lnTo>
                <a:lnTo>
                  <a:pt x="3595" y="609"/>
                </a:lnTo>
                <a:lnTo>
                  <a:pt x="3859" y="672"/>
                </a:lnTo>
                <a:lnTo>
                  <a:pt x="3869" y="681"/>
                </a:lnTo>
                <a:lnTo>
                  <a:pt x="3877" y="710"/>
                </a:lnTo>
                <a:lnTo>
                  <a:pt x="3859" y="705"/>
                </a:lnTo>
                <a:lnTo>
                  <a:pt x="3844" y="728"/>
                </a:lnTo>
                <a:lnTo>
                  <a:pt x="3883" y="734"/>
                </a:lnTo>
                <a:lnTo>
                  <a:pt x="3899" y="755"/>
                </a:lnTo>
                <a:lnTo>
                  <a:pt x="3926" y="752"/>
                </a:lnTo>
                <a:lnTo>
                  <a:pt x="3950" y="778"/>
                </a:lnTo>
                <a:lnTo>
                  <a:pt x="3932" y="798"/>
                </a:lnTo>
                <a:lnTo>
                  <a:pt x="3956" y="814"/>
                </a:lnTo>
                <a:lnTo>
                  <a:pt x="4023" y="796"/>
                </a:lnTo>
                <a:lnTo>
                  <a:pt x="4155" y="799"/>
                </a:lnTo>
                <a:lnTo>
                  <a:pt x="4191" y="850"/>
                </a:lnTo>
                <a:lnTo>
                  <a:pt x="4192" y="868"/>
                </a:lnTo>
                <a:lnTo>
                  <a:pt x="4181" y="905"/>
                </a:lnTo>
                <a:lnTo>
                  <a:pt x="4230" y="930"/>
                </a:lnTo>
                <a:lnTo>
                  <a:pt x="4230" y="944"/>
                </a:lnTo>
                <a:lnTo>
                  <a:pt x="4267" y="915"/>
                </a:lnTo>
                <a:lnTo>
                  <a:pt x="4318" y="908"/>
                </a:lnTo>
                <a:lnTo>
                  <a:pt x="4349" y="928"/>
                </a:lnTo>
                <a:lnTo>
                  <a:pt x="4406" y="936"/>
                </a:lnTo>
                <a:lnTo>
                  <a:pt x="4437" y="910"/>
                </a:lnTo>
                <a:lnTo>
                  <a:pt x="4448" y="928"/>
                </a:lnTo>
                <a:lnTo>
                  <a:pt x="4453" y="961"/>
                </a:lnTo>
                <a:lnTo>
                  <a:pt x="4502" y="1000"/>
                </a:lnTo>
                <a:lnTo>
                  <a:pt x="4539" y="970"/>
                </a:lnTo>
                <a:lnTo>
                  <a:pt x="4524" y="928"/>
                </a:lnTo>
                <a:lnTo>
                  <a:pt x="4508" y="925"/>
                </a:lnTo>
                <a:lnTo>
                  <a:pt x="4520" y="913"/>
                </a:lnTo>
                <a:lnTo>
                  <a:pt x="4520" y="887"/>
                </a:lnTo>
                <a:lnTo>
                  <a:pt x="4533" y="884"/>
                </a:lnTo>
                <a:lnTo>
                  <a:pt x="4607" y="904"/>
                </a:lnTo>
                <a:lnTo>
                  <a:pt x="4699" y="902"/>
                </a:lnTo>
                <a:lnTo>
                  <a:pt x="4770" y="943"/>
                </a:lnTo>
                <a:lnTo>
                  <a:pt x="4821" y="985"/>
                </a:lnTo>
                <a:lnTo>
                  <a:pt x="4832" y="990"/>
                </a:lnTo>
                <a:lnTo>
                  <a:pt x="4855" y="1001"/>
                </a:lnTo>
                <a:lnTo>
                  <a:pt x="4860" y="1021"/>
                </a:lnTo>
                <a:lnTo>
                  <a:pt x="4878" y="1027"/>
                </a:lnTo>
                <a:lnTo>
                  <a:pt x="4883" y="1044"/>
                </a:lnTo>
                <a:lnTo>
                  <a:pt x="4904" y="1047"/>
                </a:lnTo>
                <a:lnTo>
                  <a:pt x="4918" y="1057"/>
                </a:lnTo>
                <a:lnTo>
                  <a:pt x="4920" y="1065"/>
                </a:lnTo>
                <a:lnTo>
                  <a:pt x="4915" y="1070"/>
                </a:lnTo>
                <a:lnTo>
                  <a:pt x="4943" y="1078"/>
                </a:lnTo>
                <a:lnTo>
                  <a:pt x="4931" y="1089"/>
                </a:lnTo>
                <a:lnTo>
                  <a:pt x="4966" y="1112"/>
                </a:lnTo>
                <a:lnTo>
                  <a:pt x="4949" y="1086"/>
                </a:lnTo>
                <a:lnTo>
                  <a:pt x="4966" y="1089"/>
                </a:lnTo>
                <a:lnTo>
                  <a:pt x="4983" y="1114"/>
                </a:lnTo>
                <a:lnTo>
                  <a:pt x="4979" y="1117"/>
                </a:lnTo>
                <a:lnTo>
                  <a:pt x="4988" y="1166"/>
                </a:lnTo>
                <a:lnTo>
                  <a:pt x="5013" y="1185"/>
                </a:lnTo>
                <a:lnTo>
                  <a:pt x="5011" y="1200"/>
                </a:lnTo>
                <a:lnTo>
                  <a:pt x="5019" y="1184"/>
                </a:lnTo>
                <a:lnTo>
                  <a:pt x="5006" y="1175"/>
                </a:lnTo>
                <a:lnTo>
                  <a:pt x="5008" y="1149"/>
                </a:lnTo>
                <a:lnTo>
                  <a:pt x="4995" y="1143"/>
                </a:lnTo>
                <a:lnTo>
                  <a:pt x="5016" y="1146"/>
                </a:lnTo>
                <a:lnTo>
                  <a:pt x="5019" y="1136"/>
                </a:lnTo>
                <a:lnTo>
                  <a:pt x="5034" y="1145"/>
                </a:lnTo>
                <a:lnTo>
                  <a:pt x="5027" y="1153"/>
                </a:lnTo>
                <a:lnTo>
                  <a:pt x="5031" y="1161"/>
                </a:lnTo>
                <a:lnTo>
                  <a:pt x="5036" y="1149"/>
                </a:lnTo>
                <a:lnTo>
                  <a:pt x="5083" y="1153"/>
                </a:lnTo>
                <a:lnTo>
                  <a:pt x="5122" y="1202"/>
                </a:lnTo>
                <a:lnTo>
                  <a:pt x="5119" y="1210"/>
                </a:lnTo>
                <a:lnTo>
                  <a:pt x="5148" y="1218"/>
                </a:lnTo>
                <a:lnTo>
                  <a:pt x="5119" y="1232"/>
                </a:lnTo>
                <a:lnTo>
                  <a:pt x="5117" y="1255"/>
                </a:lnTo>
                <a:lnTo>
                  <a:pt x="5094" y="1239"/>
                </a:lnTo>
                <a:lnTo>
                  <a:pt x="5094" y="1250"/>
                </a:lnTo>
                <a:lnTo>
                  <a:pt x="5102" y="1265"/>
                </a:lnTo>
                <a:lnTo>
                  <a:pt x="5078" y="1263"/>
                </a:lnTo>
                <a:lnTo>
                  <a:pt x="5068" y="1283"/>
                </a:lnTo>
                <a:lnTo>
                  <a:pt x="5053" y="1283"/>
                </a:lnTo>
                <a:lnTo>
                  <a:pt x="5071" y="1298"/>
                </a:lnTo>
                <a:lnTo>
                  <a:pt x="5039" y="1319"/>
                </a:lnTo>
                <a:lnTo>
                  <a:pt x="5052" y="1320"/>
                </a:lnTo>
                <a:lnTo>
                  <a:pt x="5044" y="1327"/>
                </a:lnTo>
                <a:lnTo>
                  <a:pt x="5063" y="1343"/>
                </a:lnTo>
                <a:lnTo>
                  <a:pt x="5039" y="1342"/>
                </a:lnTo>
                <a:lnTo>
                  <a:pt x="5045" y="1343"/>
                </a:lnTo>
                <a:lnTo>
                  <a:pt x="5042" y="1356"/>
                </a:lnTo>
                <a:lnTo>
                  <a:pt x="5029" y="1351"/>
                </a:lnTo>
                <a:lnTo>
                  <a:pt x="5031" y="1332"/>
                </a:lnTo>
                <a:lnTo>
                  <a:pt x="5023" y="1350"/>
                </a:lnTo>
                <a:lnTo>
                  <a:pt x="5021" y="1342"/>
                </a:lnTo>
                <a:lnTo>
                  <a:pt x="5011" y="1345"/>
                </a:lnTo>
                <a:lnTo>
                  <a:pt x="5006" y="1330"/>
                </a:lnTo>
                <a:lnTo>
                  <a:pt x="4987" y="1320"/>
                </a:lnTo>
                <a:lnTo>
                  <a:pt x="4990" y="1315"/>
                </a:lnTo>
                <a:lnTo>
                  <a:pt x="4979" y="1319"/>
                </a:lnTo>
                <a:lnTo>
                  <a:pt x="4982" y="1322"/>
                </a:lnTo>
                <a:lnTo>
                  <a:pt x="4967" y="1319"/>
                </a:lnTo>
                <a:lnTo>
                  <a:pt x="4949" y="1299"/>
                </a:lnTo>
                <a:lnTo>
                  <a:pt x="4949" y="1267"/>
                </a:lnTo>
                <a:lnTo>
                  <a:pt x="4931" y="1255"/>
                </a:lnTo>
                <a:lnTo>
                  <a:pt x="4870" y="1260"/>
                </a:lnTo>
                <a:lnTo>
                  <a:pt x="4853" y="1219"/>
                </a:lnTo>
                <a:lnTo>
                  <a:pt x="4868" y="1218"/>
                </a:lnTo>
                <a:lnTo>
                  <a:pt x="4868" y="1198"/>
                </a:lnTo>
                <a:lnTo>
                  <a:pt x="4855" y="1215"/>
                </a:lnTo>
                <a:lnTo>
                  <a:pt x="4847" y="1200"/>
                </a:lnTo>
                <a:lnTo>
                  <a:pt x="4842" y="1200"/>
                </a:lnTo>
                <a:lnTo>
                  <a:pt x="4842" y="1215"/>
                </a:lnTo>
                <a:lnTo>
                  <a:pt x="4824" y="1216"/>
                </a:lnTo>
                <a:lnTo>
                  <a:pt x="4827" y="1236"/>
                </a:lnTo>
                <a:lnTo>
                  <a:pt x="4843" y="1262"/>
                </a:lnTo>
                <a:lnTo>
                  <a:pt x="4822" y="1296"/>
                </a:lnTo>
                <a:lnTo>
                  <a:pt x="4816" y="1302"/>
                </a:lnTo>
                <a:lnTo>
                  <a:pt x="4775" y="1335"/>
                </a:lnTo>
                <a:lnTo>
                  <a:pt x="4765" y="1322"/>
                </a:lnTo>
                <a:lnTo>
                  <a:pt x="4741" y="1322"/>
                </a:lnTo>
                <a:lnTo>
                  <a:pt x="4744" y="1346"/>
                </a:lnTo>
                <a:lnTo>
                  <a:pt x="4762" y="1358"/>
                </a:lnTo>
                <a:lnTo>
                  <a:pt x="4767" y="1350"/>
                </a:lnTo>
                <a:lnTo>
                  <a:pt x="4775" y="1369"/>
                </a:lnTo>
                <a:lnTo>
                  <a:pt x="4767" y="1374"/>
                </a:lnTo>
                <a:lnTo>
                  <a:pt x="4780" y="1377"/>
                </a:lnTo>
                <a:lnTo>
                  <a:pt x="4785" y="1412"/>
                </a:lnTo>
                <a:lnTo>
                  <a:pt x="4803" y="1441"/>
                </a:lnTo>
                <a:lnTo>
                  <a:pt x="4790" y="1442"/>
                </a:lnTo>
                <a:lnTo>
                  <a:pt x="4806" y="1464"/>
                </a:lnTo>
                <a:lnTo>
                  <a:pt x="4790" y="1491"/>
                </a:lnTo>
                <a:lnTo>
                  <a:pt x="4746" y="1468"/>
                </a:lnTo>
                <a:lnTo>
                  <a:pt x="4741" y="1475"/>
                </a:lnTo>
                <a:lnTo>
                  <a:pt x="4726" y="1454"/>
                </a:lnTo>
                <a:lnTo>
                  <a:pt x="4733" y="1478"/>
                </a:lnTo>
                <a:lnTo>
                  <a:pt x="4666" y="1504"/>
                </a:lnTo>
                <a:lnTo>
                  <a:pt x="4663" y="1517"/>
                </a:lnTo>
                <a:lnTo>
                  <a:pt x="4629" y="1537"/>
                </a:lnTo>
                <a:lnTo>
                  <a:pt x="4616" y="1532"/>
                </a:lnTo>
                <a:lnTo>
                  <a:pt x="4606" y="1553"/>
                </a:lnTo>
                <a:lnTo>
                  <a:pt x="4580" y="1568"/>
                </a:lnTo>
                <a:lnTo>
                  <a:pt x="4581" y="1578"/>
                </a:lnTo>
                <a:lnTo>
                  <a:pt x="4570" y="1574"/>
                </a:lnTo>
                <a:lnTo>
                  <a:pt x="4572" y="1586"/>
                </a:lnTo>
                <a:lnTo>
                  <a:pt x="4523" y="1615"/>
                </a:lnTo>
                <a:lnTo>
                  <a:pt x="4516" y="1648"/>
                </a:lnTo>
                <a:lnTo>
                  <a:pt x="4485" y="1613"/>
                </a:lnTo>
                <a:lnTo>
                  <a:pt x="4448" y="1604"/>
                </a:lnTo>
                <a:lnTo>
                  <a:pt x="4411" y="1617"/>
                </a:lnTo>
                <a:lnTo>
                  <a:pt x="4386" y="1656"/>
                </a:lnTo>
                <a:lnTo>
                  <a:pt x="4388" y="1617"/>
                </a:lnTo>
                <a:lnTo>
                  <a:pt x="4383" y="1613"/>
                </a:lnTo>
                <a:lnTo>
                  <a:pt x="4357" y="1631"/>
                </a:lnTo>
                <a:lnTo>
                  <a:pt x="4349" y="1656"/>
                </a:lnTo>
                <a:lnTo>
                  <a:pt x="4334" y="1641"/>
                </a:lnTo>
                <a:lnTo>
                  <a:pt x="4323" y="1654"/>
                </a:lnTo>
                <a:lnTo>
                  <a:pt x="4316" y="1646"/>
                </a:lnTo>
                <a:lnTo>
                  <a:pt x="4301" y="1654"/>
                </a:lnTo>
                <a:lnTo>
                  <a:pt x="4290" y="1703"/>
                </a:lnTo>
                <a:lnTo>
                  <a:pt x="4284" y="1703"/>
                </a:lnTo>
                <a:lnTo>
                  <a:pt x="4256" y="1753"/>
                </a:lnTo>
                <a:lnTo>
                  <a:pt x="4254" y="1773"/>
                </a:lnTo>
                <a:lnTo>
                  <a:pt x="4261" y="1783"/>
                </a:lnTo>
                <a:lnTo>
                  <a:pt x="4275" y="1770"/>
                </a:lnTo>
                <a:lnTo>
                  <a:pt x="4292" y="1779"/>
                </a:lnTo>
                <a:lnTo>
                  <a:pt x="4277" y="1815"/>
                </a:lnTo>
                <a:lnTo>
                  <a:pt x="4279" y="1841"/>
                </a:lnTo>
                <a:lnTo>
                  <a:pt x="4292" y="1848"/>
                </a:lnTo>
                <a:lnTo>
                  <a:pt x="4293" y="1869"/>
                </a:lnTo>
                <a:lnTo>
                  <a:pt x="4285" y="1885"/>
                </a:lnTo>
                <a:lnTo>
                  <a:pt x="4275" y="1871"/>
                </a:lnTo>
                <a:lnTo>
                  <a:pt x="4284" y="1853"/>
                </a:lnTo>
                <a:lnTo>
                  <a:pt x="4262" y="1862"/>
                </a:lnTo>
                <a:lnTo>
                  <a:pt x="4267" y="1872"/>
                </a:lnTo>
                <a:lnTo>
                  <a:pt x="4251" y="1887"/>
                </a:lnTo>
                <a:lnTo>
                  <a:pt x="4243" y="1910"/>
                </a:lnTo>
                <a:lnTo>
                  <a:pt x="4256" y="1954"/>
                </a:lnTo>
                <a:lnTo>
                  <a:pt x="4240" y="1967"/>
                </a:lnTo>
                <a:lnTo>
                  <a:pt x="4220" y="1962"/>
                </a:lnTo>
                <a:lnTo>
                  <a:pt x="4189" y="1991"/>
                </a:lnTo>
                <a:lnTo>
                  <a:pt x="4191" y="2038"/>
                </a:lnTo>
                <a:lnTo>
                  <a:pt x="4183" y="2033"/>
                </a:lnTo>
                <a:lnTo>
                  <a:pt x="4147" y="2048"/>
                </a:lnTo>
                <a:lnTo>
                  <a:pt x="4135" y="2103"/>
                </a:lnTo>
                <a:lnTo>
                  <a:pt x="4092" y="2152"/>
                </a:lnTo>
                <a:lnTo>
                  <a:pt x="4054" y="1958"/>
                </a:lnTo>
                <a:lnTo>
                  <a:pt x="4052" y="1913"/>
                </a:lnTo>
                <a:lnTo>
                  <a:pt x="4062" y="1843"/>
                </a:lnTo>
                <a:lnTo>
                  <a:pt x="4092" y="1820"/>
                </a:lnTo>
                <a:lnTo>
                  <a:pt x="4100" y="1796"/>
                </a:lnTo>
                <a:lnTo>
                  <a:pt x="4093" y="1778"/>
                </a:lnTo>
                <a:lnTo>
                  <a:pt x="4109" y="1779"/>
                </a:lnTo>
                <a:lnTo>
                  <a:pt x="4140" y="1762"/>
                </a:lnTo>
                <a:lnTo>
                  <a:pt x="4205" y="1674"/>
                </a:lnTo>
                <a:lnTo>
                  <a:pt x="4248" y="1631"/>
                </a:lnTo>
                <a:lnTo>
                  <a:pt x="4253" y="1615"/>
                </a:lnTo>
                <a:lnTo>
                  <a:pt x="4308" y="1587"/>
                </a:lnTo>
                <a:lnTo>
                  <a:pt x="4303" y="1574"/>
                </a:lnTo>
                <a:lnTo>
                  <a:pt x="4311" y="1565"/>
                </a:lnTo>
                <a:lnTo>
                  <a:pt x="4311" y="1545"/>
                </a:lnTo>
                <a:lnTo>
                  <a:pt x="4318" y="1535"/>
                </a:lnTo>
                <a:lnTo>
                  <a:pt x="4323" y="1501"/>
                </a:lnTo>
                <a:lnTo>
                  <a:pt x="4347" y="1486"/>
                </a:lnTo>
                <a:lnTo>
                  <a:pt x="4349" y="1480"/>
                </a:lnTo>
                <a:lnTo>
                  <a:pt x="4331" y="1468"/>
                </a:lnTo>
                <a:lnTo>
                  <a:pt x="4303" y="1478"/>
                </a:lnTo>
                <a:lnTo>
                  <a:pt x="4288" y="1506"/>
                </a:lnTo>
                <a:lnTo>
                  <a:pt x="4287" y="1527"/>
                </a:lnTo>
                <a:lnTo>
                  <a:pt x="4293" y="1535"/>
                </a:lnTo>
                <a:lnTo>
                  <a:pt x="4288" y="1545"/>
                </a:lnTo>
                <a:lnTo>
                  <a:pt x="4280" y="1534"/>
                </a:lnTo>
                <a:lnTo>
                  <a:pt x="4267" y="1538"/>
                </a:lnTo>
                <a:lnTo>
                  <a:pt x="4197" y="1608"/>
                </a:lnTo>
                <a:lnTo>
                  <a:pt x="4204" y="1581"/>
                </a:lnTo>
                <a:lnTo>
                  <a:pt x="4188" y="1582"/>
                </a:lnTo>
                <a:lnTo>
                  <a:pt x="4192" y="1571"/>
                </a:lnTo>
                <a:lnTo>
                  <a:pt x="4189" y="1560"/>
                </a:lnTo>
                <a:lnTo>
                  <a:pt x="4197" y="1543"/>
                </a:lnTo>
                <a:lnTo>
                  <a:pt x="4204" y="1519"/>
                </a:lnTo>
                <a:lnTo>
                  <a:pt x="4188" y="1535"/>
                </a:lnTo>
                <a:lnTo>
                  <a:pt x="4160" y="1521"/>
                </a:lnTo>
                <a:lnTo>
                  <a:pt x="4105" y="1535"/>
                </a:lnTo>
                <a:lnTo>
                  <a:pt x="4064" y="1597"/>
                </a:lnTo>
                <a:lnTo>
                  <a:pt x="4028" y="1625"/>
                </a:lnTo>
                <a:lnTo>
                  <a:pt x="4015" y="1656"/>
                </a:lnTo>
                <a:lnTo>
                  <a:pt x="4009" y="1656"/>
                </a:lnTo>
                <a:lnTo>
                  <a:pt x="4013" y="1670"/>
                </a:lnTo>
                <a:lnTo>
                  <a:pt x="4009" y="1678"/>
                </a:lnTo>
                <a:lnTo>
                  <a:pt x="4036" y="1687"/>
                </a:lnTo>
                <a:lnTo>
                  <a:pt x="4038" y="1696"/>
                </a:lnTo>
                <a:lnTo>
                  <a:pt x="4030" y="1700"/>
                </a:lnTo>
                <a:lnTo>
                  <a:pt x="3991" y="1695"/>
                </a:lnTo>
                <a:lnTo>
                  <a:pt x="3966" y="1711"/>
                </a:lnTo>
                <a:lnTo>
                  <a:pt x="3956" y="1706"/>
                </a:lnTo>
                <a:lnTo>
                  <a:pt x="3921" y="1714"/>
                </a:lnTo>
                <a:lnTo>
                  <a:pt x="3913" y="1703"/>
                </a:lnTo>
                <a:lnTo>
                  <a:pt x="3943" y="1690"/>
                </a:lnTo>
                <a:lnTo>
                  <a:pt x="3921" y="1672"/>
                </a:lnTo>
                <a:lnTo>
                  <a:pt x="3904" y="1680"/>
                </a:lnTo>
                <a:lnTo>
                  <a:pt x="3852" y="1662"/>
                </a:lnTo>
                <a:lnTo>
                  <a:pt x="3846" y="1665"/>
                </a:lnTo>
                <a:lnTo>
                  <a:pt x="3847" y="1678"/>
                </a:lnTo>
                <a:lnTo>
                  <a:pt x="3836" y="1682"/>
                </a:lnTo>
                <a:lnTo>
                  <a:pt x="3839" y="1693"/>
                </a:lnTo>
                <a:lnTo>
                  <a:pt x="3833" y="1695"/>
                </a:lnTo>
                <a:lnTo>
                  <a:pt x="3825" y="1683"/>
                </a:lnTo>
                <a:lnTo>
                  <a:pt x="3799" y="1693"/>
                </a:lnTo>
                <a:lnTo>
                  <a:pt x="3764" y="1680"/>
                </a:lnTo>
                <a:lnTo>
                  <a:pt x="3751" y="1698"/>
                </a:lnTo>
                <a:lnTo>
                  <a:pt x="3735" y="1682"/>
                </a:lnTo>
                <a:lnTo>
                  <a:pt x="3660" y="1687"/>
                </a:lnTo>
                <a:lnTo>
                  <a:pt x="3633" y="1703"/>
                </a:lnTo>
                <a:lnTo>
                  <a:pt x="3587" y="1750"/>
                </a:lnTo>
                <a:lnTo>
                  <a:pt x="3572" y="1779"/>
                </a:lnTo>
                <a:lnTo>
                  <a:pt x="3537" y="1809"/>
                </a:lnTo>
                <a:lnTo>
                  <a:pt x="3488" y="1874"/>
                </a:lnTo>
                <a:lnTo>
                  <a:pt x="3413" y="1942"/>
                </a:lnTo>
                <a:lnTo>
                  <a:pt x="3411" y="1952"/>
                </a:lnTo>
                <a:lnTo>
                  <a:pt x="3427" y="1962"/>
                </a:lnTo>
                <a:lnTo>
                  <a:pt x="3460" y="1960"/>
                </a:lnTo>
                <a:lnTo>
                  <a:pt x="3460" y="2006"/>
                </a:lnTo>
                <a:lnTo>
                  <a:pt x="3471" y="1996"/>
                </a:lnTo>
                <a:lnTo>
                  <a:pt x="3471" y="1981"/>
                </a:lnTo>
                <a:lnTo>
                  <a:pt x="3486" y="1976"/>
                </a:lnTo>
                <a:lnTo>
                  <a:pt x="3476" y="1986"/>
                </a:lnTo>
                <a:lnTo>
                  <a:pt x="3486" y="1999"/>
                </a:lnTo>
                <a:lnTo>
                  <a:pt x="3475" y="2015"/>
                </a:lnTo>
                <a:lnTo>
                  <a:pt x="3502" y="2009"/>
                </a:lnTo>
                <a:lnTo>
                  <a:pt x="3510" y="2002"/>
                </a:lnTo>
                <a:lnTo>
                  <a:pt x="3509" y="2017"/>
                </a:lnTo>
                <a:lnTo>
                  <a:pt x="3520" y="2002"/>
                </a:lnTo>
                <a:lnTo>
                  <a:pt x="3520" y="1976"/>
                </a:lnTo>
                <a:lnTo>
                  <a:pt x="3556" y="1978"/>
                </a:lnTo>
                <a:lnTo>
                  <a:pt x="3572" y="2006"/>
                </a:lnTo>
                <a:lnTo>
                  <a:pt x="3605" y="2030"/>
                </a:lnTo>
                <a:lnTo>
                  <a:pt x="3597" y="2050"/>
                </a:lnTo>
                <a:lnTo>
                  <a:pt x="3600" y="2066"/>
                </a:lnTo>
                <a:lnTo>
                  <a:pt x="3597" y="2076"/>
                </a:lnTo>
                <a:lnTo>
                  <a:pt x="3607" y="2087"/>
                </a:lnTo>
                <a:lnTo>
                  <a:pt x="3587" y="2126"/>
                </a:lnTo>
                <a:lnTo>
                  <a:pt x="3576" y="2162"/>
                </a:lnTo>
                <a:lnTo>
                  <a:pt x="3582" y="2195"/>
                </a:lnTo>
                <a:lnTo>
                  <a:pt x="3571" y="2269"/>
                </a:lnTo>
                <a:lnTo>
                  <a:pt x="3543" y="2302"/>
                </a:lnTo>
                <a:lnTo>
                  <a:pt x="3517" y="2343"/>
                </a:lnTo>
                <a:lnTo>
                  <a:pt x="3501" y="2377"/>
                </a:lnTo>
                <a:lnTo>
                  <a:pt x="3405" y="2499"/>
                </a:lnTo>
                <a:lnTo>
                  <a:pt x="3374" y="2525"/>
                </a:lnTo>
                <a:lnTo>
                  <a:pt x="3349" y="2530"/>
                </a:lnTo>
                <a:lnTo>
                  <a:pt x="3320" y="2525"/>
                </a:lnTo>
                <a:lnTo>
                  <a:pt x="3320" y="2505"/>
                </a:lnTo>
                <a:lnTo>
                  <a:pt x="3310" y="2514"/>
                </a:lnTo>
                <a:lnTo>
                  <a:pt x="3304" y="2499"/>
                </a:lnTo>
                <a:lnTo>
                  <a:pt x="3284" y="2533"/>
                </a:lnTo>
                <a:lnTo>
                  <a:pt x="3270" y="2533"/>
                </a:lnTo>
                <a:lnTo>
                  <a:pt x="3271" y="2541"/>
                </a:lnTo>
                <a:lnTo>
                  <a:pt x="3268" y="2543"/>
                </a:lnTo>
                <a:lnTo>
                  <a:pt x="3265" y="2535"/>
                </a:lnTo>
                <a:lnTo>
                  <a:pt x="3265" y="2527"/>
                </a:lnTo>
                <a:lnTo>
                  <a:pt x="3284" y="2502"/>
                </a:lnTo>
                <a:lnTo>
                  <a:pt x="3284" y="2466"/>
                </a:lnTo>
                <a:lnTo>
                  <a:pt x="3278" y="2444"/>
                </a:lnTo>
                <a:lnTo>
                  <a:pt x="3304" y="2419"/>
                </a:lnTo>
                <a:lnTo>
                  <a:pt x="3336" y="2431"/>
                </a:lnTo>
                <a:lnTo>
                  <a:pt x="3344" y="2424"/>
                </a:lnTo>
                <a:lnTo>
                  <a:pt x="3366" y="2380"/>
                </a:lnTo>
                <a:lnTo>
                  <a:pt x="3380" y="2326"/>
                </a:lnTo>
                <a:lnTo>
                  <a:pt x="3395" y="2312"/>
                </a:lnTo>
                <a:lnTo>
                  <a:pt x="3392" y="2279"/>
                </a:lnTo>
                <a:lnTo>
                  <a:pt x="3397" y="2269"/>
                </a:lnTo>
                <a:lnTo>
                  <a:pt x="3310" y="2307"/>
                </a:lnTo>
                <a:lnTo>
                  <a:pt x="3281" y="2305"/>
                </a:lnTo>
                <a:lnTo>
                  <a:pt x="3271" y="2289"/>
                </a:lnTo>
                <a:lnTo>
                  <a:pt x="3271" y="2269"/>
                </a:lnTo>
                <a:lnTo>
                  <a:pt x="3263" y="2248"/>
                </a:lnTo>
                <a:lnTo>
                  <a:pt x="3219" y="2224"/>
                </a:lnTo>
                <a:lnTo>
                  <a:pt x="3167" y="2214"/>
                </a:lnTo>
                <a:lnTo>
                  <a:pt x="3156" y="2154"/>
                </a:lnTo>
                <a:lnTo>
                  <a:pt x="3136" y="2110"/>
                </a:lnTo>
                <a:lnTo>
                  <a:pt x="3131" y="2081"/>
                </a:lnTo>
                <a:lnTo>
                  <a:pt x="3107" y="2048"/>
                </a:lnTo>
                <a:lnTo>
                  <a:pt x="3069" y="2040"/>
                </a:lnTo>
                <a:lnTo>
                  <a:pt x="3043" y="2022"/>
                </a:lnTo>
                <a:lnTo>
                  <a:pt x="2957" y="2035"/>
                </a:lnTo>
                <a:lnTo>
                  <a:pt x="2931" y="2064"/>
                </a:lnTo>
                <a:lnTo>
                  <a:pt x="2928" y="2072"/>
                </a:lnTo>
                <a:lnTo>
                  <a:pt x="2951" y="2072"/>
                </a:lnTo>
                <a:lnTo>
                  <a:pt x="2952" y="2097"/>
                </a:lnTo>
                <a:lnTo>
                  <a:pt x="2926" y="2120"/>
                </a:lnTo>
                <a:lnTo>
                  <a:pt x="2908" y="2173"/>
                </a:lnTo>
                <a:lnTo>
                  <a:pt x="2905" y="2191"/>
                </a:lnTo>
                <a:lnTo>
                  <a:pt x="2861" y="2217"/>
                </a:lnTo>
                <a:lnTo>
                  <a:pt x="2816" y="2198"/>
                </a:lnTo>
                <a:lnTo>
                  <a:pt x="2793" y="2201"/>
                </a:lnTo>
                <a:lnTo>
                  <a:pt x="2757" y="2185"/>
                </a:lnTo>
                <a:lnTo>
                  <a:pt x="2708" y="2217"/>
                </a:lnTo>
                <a:lnTo>
                  <a:pt x="2643" y="2237"/>
                </a:lnTo>
                <a:lnTo>
                  <a:pt x="2615" y="2232"/>
                </a:lnTo>
                <a:lnTo>
                  <a:pt x="2573" y="2224"/>
                </a:lnTo>
                <a:lnTo>
                  <a:pt x="2550" y="2204"/>
                </a:lnTo>
                <a:lnTo>
                  <a:pt x="2475" y="2167"/>
                </a:lnTo>
                <a:lnTo>
                  <a:pt x="2457" y="2164"/>
                </a:lnTo>
                <a:lnTo>
                  <a:pt x="2412" y="2183"/>
                </a:lnTo>
                <a:lnTo>
                  <a:pt x="2391" y="2177"/>
                </a:lnTo>
                <a:lnTo>
                  <a:pt x="2368" y="2160"/>
                </a:lnTo>
                <a:lnTo>
                  <a:pt x="2360" y="2121"/>
                </a:lnTo>
                <a:lnTo>
                  <a:pt x="2275" y="2087"/>
                </a:lnTo>
                <a:close/>
              </a:path>
            </a:pathLst>
          </a:custGeom>
          <a:solidFill>
            <a:srgbClr val="CDCDCD"/>
          </a:solidFill>
          <a:ln w="6350">
            <a:solidFill>
              <a:schemeClr val="bg1"/>
            </a:solidFill>
            <a:round/>
            <a:headEnd/>
            <a:tailEnd/>
          </a:ln>
        </p:spPr>
        <p:txBody>
          <a:bodyPr/>
          <a:lstStyle/>
          <a:p>
            <a:endParaRPr lang="en-US"/>
          </a:p>
        </p:txBody>
      </p:sp>
      <p:sp>
        <p:nvSpPr>
          <p:cNvPr id="1107" name="Freeform 2148"/>
          <p:cNvSpPr>
            <a:spLocks/>
          </p:cNvSpPr>
          <p:nvPr/>
        </p:nvSpPr>
        <p:spPr bwMode="auto">
          <a:xfrm>
            <a:off x="5383213" y="3405188"/>
            <a:ext cx="1320800" cy="465137"/>
          </a:xfrm>
          <a:custGeom>
            <a:avLst/>
            <a:gdLst>
              <a:gd name="T0" fmla="*/ 0 w 1972"/>
              <a:gd name="T1" fmla="*/ 0 h 674"/>
              <a:gd name="T2" fmla="*/ 0 w 1972"/>
              <a:gd name="T3" fmla="*/ 0 h 674"/>
              <a:gd name="T4" fmla="*/ 0 w 1972"/>
              <a:gd name="T5" fmla="*/ 0 h 674"/>
              <a:gd name="T6" fmla="*/ 0 w 1972"/>
              <a:gd name="T7" fmla="*/ 0 h 674"/>
              <a:gd name="T8" fmla="*/ 0 w 1972"/>
              <a:gd name="T9" fmla="*/ 0 h 674"/>
              <a:gd name="T10" fmla="*/ 0 w 1972"/>
              <a:gd name="T11" fmla="*/ 0 h 674"/>
              <a:gd name="T12" fmla="*/ 0 w 1972"/>
              <a:gd name="T13" fmla="*/ 0 h 674"/>
              <a:gd name="T14" fmla="*/ 0 w 1972"/>
              <a:gd name="T15" fmla="*/ 0 h 674"/>
              <a:gd name="T16" fmla="*/ 0 w 1972"/>
              <a:gd name="T17" fmla="*/ 0 h 674"/>
              <a:gd name="T18" fmla="*/ 0 w 1972"/>
              <a:gd name="T19" fmla="*/ 0 h 674"/>
              <a:gd name="T20" fmla="*/ 0 w 1972"/>
              <a:gd name="T21" fmla="*/ 0 h 674"/>
              <a:gd name="T22" fmla="*/ 0 w 1972"/>
              <a:gd name="T23" fmla="*/ 0 h 674"/>
              <a:gd name="T24" fmla="*/ 0 w 1972"/>
              <a:gd name="T25" fmla="*/ 0 h 674"/>
              <a:gd name="T26" fmla="*/ 0 w 1972"/>
              <a:gd name="T27" fmla="*/ 0 h 674"/>
              <a:gd name="T28" fmla="*/ 0 w 1972"/>
              <a:gd name="T29" fmla="*/ 0 h 674"/>
              <a:gd name="T30" fmla="*/ 0 w 1972"/>
              <a:gd name="T31" fmla="*/ 0 h 674"/>
              <a:gd name="T32" fmla="*/ 0 w 1972"/>
              <a:gd name="T33" fmla="*/ 0 h 674"/>
              <a:gd name="T34" fmla="*/ 0 w 1972"/>
              <a:gd name="T35" fmla="*/ 0 h 674"/>
              <a:gd name="T36" fmla="*/ 0 w 1972"/>
              <a:gd name="T37" fmla="*/ 0 h 674"/>
              <a:gd name="T38" fmla="*/ 0 w 1972"/>
              <a:gd name="T39" fmla="*/ 0 h 674"/>
              <a:gd name="T40" fmla="*/ 0 w 1972"/>
              <a:gd name="T41" fmla="*/ 0 h 674"/>
              <a:gd name="T42" fmla="*/ 0 w 1972"/>
              <a:gd name="T43" fmla="*/ 0 h 674"/>
              <a:gd name="T44" fmla="*/ 0 w 1972"/>
              <a:gd name="T45" fmla="*/ 0 h 674"/>
              <a:gd name="T46" fmla="*/ 0 w 1972"/>
              <a:gd name="T47" fmla="*/ 0 h 674"/>
              <a:gd name="T48" fmla="*/ 0 w 1972"/>
              <a:gd name="T49" fmla="*/ 0 h 674"/>
              <a:gd name="T50" fmla="*/ 0 w 1972"/>
              <a:gd name="T51" fmla="*/ 0 h 674"/>
              <a:gd name="T52" fmla="*/ 0 w 1972"/>
              <a:gd name="T53" fmla="*/ 0 h 674"/>
              <a:gd name="T54" fmla="*/ 0 w 1972"/>
              <a:gd name="T55" fmla="*/ 0 h 674"/>
              <a:gd name="T56" fmla="*/ 0 w 1972"/>
              <a:gd name="T57" fmla="*/ 0 h 674"/>
              <a:gd name="T58" fmla="*/ 0 w 1972"/>
              <a:gd name="T59" fmla="*/ 0 h 674"/>
              <a:gd name="T60" fmla="*/ 0 w 1972"/>
              <a:gd name="T61" fmla="*/ 0 h 674"/>
              <a:gd name="T62" fmla="*/ 0 w 1972"/>
              <a:gd name="T63" fmla="*/ 0 h 674"/>
              <a:gd name="T64" fmla="*/ 0 w 1972"/>
              <a:gd name="T65" fmla="*/ 0 h 674"/>
              <a:gd name="T66" fmla="*/ 0 w 1972"/>
              <a:gd name="T67" fmla="*/ 0 h 674"/>
              <a:gd name="T68" fmla="*/ 0 w 1972"/>
              <a:gd name="T69" fmla="*/ 0 h 674"/>
              <a:gd name="T70" fmla="*/ 0 w 1972"/>
              <a:gd name="T71" fmla="*/ 0 h 674"/>
              <a:gd name="T72" fmla="*/ 0 w 1972"/>
              <a:gd name="T73" fmla="*/ 0 h 674"/>
              <a:gd name="T74" fmla="*/ 0 w 1972"/>
              <a:gd name="T75" fmla="*/ 0 h 674"/>
              <a:gd name="T76" fmla="*/ 0 w 1972"/>
              <a:gd name="T77" fmla="*/ 0 h 674"/>
              <a:gd name="T78" fmla="*/ 0 w 1972"/>
              <a:gd name="T79" fmla="*/ 0 h 674"/>
              <a:gd name="T80" fmla="*/ 0 w 1972"/>
              <a:gd name="T81" fmla="*/ 0 h 674"/>
              <a:gd name="T82" fmla="*/ 0 w 1972"/>
              <a:gd name="T83" fmla="*/ 0 h 674"/>
              <a:gd name="T84" fmla="*/ 0 w 1972"/>
              <a:gd name="T85" fmla="*/ 0 h 674"/>
              <a:gd name="T86" fmla="*/ 0 w 1972"/>
              <a:gd name="T87" fmla="*/ 0 h 674"/>
              <a:gd name="T88" fmla="*/ 0 w 1972"/>
              <a:gd name="T89" fmla="*/ 0 h 674"/>
              <a:gd name="T90" fmla="*/ 0 w 1972"/>
              <a:gd name="T91" fmla="*/ 0 h 674"/>
              <a:gd name="T92" fmla="*/ 0 w 1972"/>
              <a:gd name="T93" fmla="*/ 0 h 674"/>
              <a:gd name="T94" fmla="*/ 0 w 1972"/>
              <a:gd name="T95" fmla="*/ 0 h 674"/>
              <a:gd name="T96" fmla="*/ 0 w 1972"/>
              <a:gd name="T97" fmla="*/ 0 h 6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72"/>
              <a:gd name="T148" fmla="*/ 0 h 674"/>
              <a:gd name="T149" fmla="*/ 1972 w 1972"/>
              <a:gd name="T150" fmla="*/ 674 h 6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72" h="674">
                <a:moveTo>
                  <a:pt x="1972" y="174"/>
                </a:moveTo>
                <a:lnTo>
                  <a:pt x="1928" y="212"/>
                </a:lnTo>
                <a:lnTo>
                  <a:pt x="1936" y="249"/>
                </a:lnTo>
                <a:lnTo>
                  <a:pt x="1930" y="259"/>
                </a:lnTo>
                <a:lnTo>
                  <a:pt x="1933" y="278"/>
                </a:lnTo>
                <a:lnTo>
                  <a:pt x="1927" y="282"/>
                </a:lnTo>
                <a:lnTo>
                  <a:pt x="1834" y="282"/>
                </a:lnTo>
                <a:lnTo>
                  <a:pt x="1814" y="260"/>
                </a:lnTo>
                <a:lnTo>
                  <a:pt x="1738" y="252"/>
                </a:lnTo>
                <a:lnTo>
                  <a:pt x="1702" y="265"/>
                </a:lnTo>
                <a:lnTo>
                  <a:pt x="1625" y="311"/>
                </a:lnTo>
                <a:lnTo>
                  <a:pt x="1611" y="334"/>
                </a:lnTo>
                <a:lnTo>
                  <a:pt x="1599" y="342"/>
                </a:lnTo>
                <a:lnTo>
                  <a:pt x="1585" y="337"/>
                </a:lnTo>
                <a:lnTo>
                  <a:pt x="1596" y="322"/>
                </a:lnTo>
                <a:lnTo>
                  <a:pt x="1578" y="295"/>
                </a:lnTo>
                <a:lnTo>
                  <a:pt x="1570" y="298"/>
                </a:lnTo>
                <a:lnTo>
                  <a:pt x="1565" y="306"/>
                </a:lnTo>
                <a:lnTo>
                  <a:pt x="1533" y="298"/>
                </a:lnTo>
                <a:lnTo>
                  <a:pt x="1521" y="283"/>
                </a:lnTo>
                <a:lnTo>
                  <a:pt x="1520" y="275"/>
                </a:lnTo>
                <a:lnTo>
                  <a:pt x="1505" y="269"/>
                </a:lnTo>
                <a:lnTo>
                  <a:pt x="1502" y="251"/>
                </a:lnTo>
                <a:lnTo>
                  <a:pt x="1479" y="234"/>
                </a:lnTo>
                <a:lnTo>
                  <a:pt x="1471" y="231"/>
                </a:lnTo>
                <a:lnTo>
                  <a:pt x="1464" y="238"/>
                </a:lnTo>
                <a:lnTo>
                  <a:pt x="1456" y="238"/>
                </a:lnTo>
                <a:lnTo>
                  <a:pt x="1451" y="246"/>
                </a:lnTo>
                <a:lnTo>
                  <a:pt x="1414" y="246"/>
                </a:lnTo>
                <a:lnTo>
                  <a:pt x="1406" y="233"/>
                </a:lnTo>
                <a:lnTo>
                  <a:pt x="1407" y="228"/>
                </a:lnTo>
                <a:lnTo>
                  <a:pt x="1393" y="218"/>
                </a:lnTo>
                <a:lnTo>
                  <a:pt x="1388" y="220"/>
                </a:lnTo>
                <a:lnTo>
                  <a:pt x="1380" y="236"/>
                </a:lnTo>
                <a:lnTo>
                  <a:pt x="1372" y="242"/>
                </a:lnTo>
                <a:lnTo>
                  <a:pt x="1303" y="115"/>
                </a:lnTo>
                <a:lnTo>
                  <a:pt x="1258" y="76"/>
                </a:lnTo>
                <a:lnTo>
                  <a:pt x="1258" y="68"/>
                </a:lnTo>
                <a:lnTo>
                  <a:pt x="1269" y="63"/>
                </a:lnTo>
                <a:lnTo>
                  <a:pt x="1266" y="55"/>
                </a:lnTo>
                <a:lnTo>
                  <a:pt x="1243" y="67"/>
                </a:lnTo>
                <a:lnTo>
                  <a:pt x="1230" y="68"/>
                </a:lnTo>
                <a:lnTo>
                  <a:pt x="1215" y="85"/>
                </a:lnTo>
                <a:lnTo>
                  <a:pt x="1194" y="93"/>
                </a:lnTo>
                <a:lnTo>
                  <a:pt x="1194" y="101"/>
                </a:lnTo>
                <a:lnTo>
                  <a:pt x="1176" y="96"/>
                </a:lnTo>
                <a:lnTo>
                  <a:pt x="1160" y="104"/>
                </a:lnTo>
                <a:lnTo>
                  <a:pt x="1157" y="96"/>
                </a:lnTo>
                <a:lnTo>
                  <a:pt x="1162" y="86"/>
                </a:lnTo>
                <a:lnTo>
                  <a:pt x="1170" y="83"/>
                </a:lnTo>
                <a:lnTo>
                  <a:pt x="1168" y="73"/>
                </a:lnTo>
                <a:lnTo>
                  <a:pt x="1157" y="80"/>
                </a:lnTo>
                <a:lnTo>
                  <a:pt x="1137" y="70"/>
                </a:lnTo>
                <a:lnTo>
                  <a:pt x="1134" y="72"/>
                </a:lnTo>
                <a:lnTo>
                  <a:pt x="1137" y="78"/>
                </a:lnTo>
                <a:lnTo>
                  <a:pt x="1129" y="78"/>
                </a:lnTo>
                <a:lnTo>
                  <a:pt x="1131" y="68"/>
                </a:lnTo>
                <a:lnTo>
                  <a:pt x="1124" y="59"/>
                </a:lnTo>
                <a:lnTo>
                  <a:pt x="1119" y="57"/>
                </a:lnTo>
                <a:lnTo>
                  <a:pt x="1118" y="67"/>
                </a:lnTo>
                <a:lnTo>
                  <a:pt x="1090" y="68"/>
                </a:lnTo>
                <a:lnTo>
                  <a:pt x="1085" y="62"/>
                </a:lnTo>
                <a:lnTo>
                  <a:pt x="1092" y="54"/>
                </a:lnTo>
                <a:lnTo>
                  <a:pt x="1093" y="41"/>
                </a:lnTo>
                <a:lnTo>
                  <a:pt x="1085" y="34"/>
                </a:lnTo>
                <a:lnTo>
                  <a:pt x="1082" y="11"/>
                </a:lnTo>
                <a:lnTo>
                  <a:pt x="1074" y="6"/>
                </a:lnTo>
                <a:lnTo>
                  <a:pt x="1059" y="13"/>
                </a:lnTo>
                <a:lnTo>
                  <a:pt x="1043" y="3"/>
                </a:lnTo>
                <a:lnTo>
                  <a:pt x="1022" y="0"/>
                </a:lnTo>
                <a:lnTo>
                  <a:pt x="1007" y="10"/>
                </a:lnTo>
                <a:lnTo>
                  <a:pt x="999" y="11"/>
                </a:lnTo>
                <a:lnTo>
                  <a:pt x="996" y="24"/>
                </a:lnTo>
                <a:lnTo>
                  <a:pt x="927" y="41"/>
                </a:lnTo>
                <a:lnTo>
                  <a:pt x="903" y="45"/>
                </a:lnTo>
                <a:lnTo>
                  <a:pt x="898" y="59"/>
                </a:lnTo>
                <a:lnTo>
                  <a:pt x="880" y="59"/>
                </a:lnTo>
                <a:lnTo>
                  <a:pt x="869" y="63"/>
                </a:lnTo>
                <a:lnTo>
                  <a:pt x="867" y="68"/>
                </a:lnTo>
                <a:lnTo>
                  <a:pt x="854" y="63"/>
                </a:lnTo>
                <a:lnTo>
                  <a:pt x="838" y="73"/>
                </a:lnTo>
                <a:lnTo>
                  <a:pt x="823" y="73"/>
                </a:lnTo>
                <a:lnTo>
                  <a:pt x="818" y="81"/>
                </a:lnTo>
                <a:lnTo>
                  <a:pt x="815" y="76"/>
                </a:lnTo>
                <a:lnTo>
                  <a:pt x="789" y="78"/>
                </a:lnTo>
                <a:lnTo>
                  <a:pt x="786" y="73"/>
                </a:lnTo>
                <a:lnTo>
                  <a:pt x="769" y="78"/>
                </a:lnTo>
                <a:lnTo>
                  <a:pt x="776" y="85"/>
                </a:lnTo>
                <a:lnTo>
                  <a:pt x="771" y="98"/>
                </a:lnTo>
                <a:lnTo>
                  <a:pt x="784" y="96"/>
                </a:lnTo>
                <a:lnTo>
                  <a:pt x="787" y="99"/>
                </a:lnTo>
                <a:lnTo>
                  <a:pt x="776" y="104"/>
                </a:lnTo>
                <a:lnTo>
                  <a:pt x="778" y="114"/>
                </a:lnTo>
                <a:lnTo>
                  <a:pt x="795" y="115"/>
                </a:lnTo>
                <a:lnTo>
                  <a:pt x="807" y="125"/>
                </a:lnTo>
                <a:lnTo>
                  <a:pt x="800" y="130"/>
                </a:lnTo>
                <a:lnTo>
                  <a:pt x="773" y="130"/>
                </a:lnTo>
                <a:lnTo>
                  <a:pt x="760" y="143"/>
                </a:lnTo>
                <a:lnTo>
                  <a:pt x="771" y="158"/>
                </a:lnTo>
                <a:lnTo>
                  <a:pt x="768" y="166"/>
                </a:lnTo>
                <a:lnTo>
                  <a:pt x="738" y="182"/>
                </a:lnTo>
                <a:lnTo>
                  <a:pt x="738" y="185"/>
                </a:lnTo>
                <a:lnTo>
                  <a:pt x="748" y="189"/>
                </a:lnTo>
                <a:lnTo>
                  <a:pt x="750" y="197"/>
                </a:lnTo>
                <a:lnTo>
                  <a:pt x="764" y="200"/>
                </a:lnTo>
                <a:lnTo>
                  <a:pt x="769" y="208"/>
                </a:lnTo>
                <a:lnTo>
                  <a:pt x="791" y="215"/>
                </a:lnTo>
                <a:lnTo>
                  <a:pt x="782" y="242"/>
                </a:lnTo>
                <a:lnTo>
                  <a:pt x="756" y="249"/>
                </a:lnTo>
                <a:lnTo>
                  <a:pt x="740" y="239"/>
                </a:lnTo>
                <a:lnTo>
                  <a:pt x="730" y="254"/>
                </a:lnTo>
                <a:lnTo>
                  <a:pt x="721" y="254"/>
                </a:lnTo>
                <a:lnTo>
                  <a:pt x="717" y="249"/>
                </a:lnTo>
                <a:lnTo>
                  <a:pt x="699" y="249"/>
                </a:lnTo>
                <a:lnTo>
                  <a:pt x="691" y="228"/>
                </a:lnTo>
                <a:lnTo>
                  <a:pt x="683" y="226"/>
                </a:lnTo>
                <a:lnTo>
                  <a:pt x="670" y="228"/>
                </a:lnTo>
                <a:lnTo>
                  <a:pt x="659" y="238"/>
                </a:lnTo>
                <a:lnTo>
                  <a:pt x="647" y="228"/>
                </a:lnTo>
                <a:lnTo>
                  <a:pt x="634" y="229"/>
                </a:lnTo>
                <a:lnTo>
                  <a:pt x="634" y="234"/>
                </a:lnTo>
                <a:lnTo>
                  <a:pt x="625" y="233"/>
                </a:lnTo>
                <a:lnTo>
                  <a:pt x="603" y="251"/>
                </a:lnTo>
                <a:lnTo>
                  <a:pt x="585" y="244"/>
                </a:lnTo>
                <a:lnTo>
                  <a:pt x="576" y="229"/>
                </a:lnTo>
                <a:lnTo>
                  <a:pt x="571" y="231"/>
                </a:lnTo>
                <a:lnTo>
                  <a:pt x="571" y="251"/>
                </a:lnTo>
                <a:lnTo>
                  <a:pt x="566" y="252"/>
                </a:lnTo>
                <a:lnTo>
                  <a:pt x="563" y="239"/>
                </a:lnTo>
                <a:lnTo>
                  <a:pt x="533" y="205"/>
                </a:lnTo>
                <a:lnTo>
                  <a:pt x="504" y="205"/>
                </a:lnTo>
                <a:lnTo>
                  <a:pt x="498" y="192"/>
                </a:lnTo>
                <a:lnTo>
                  <a:pt x="493" y="192"/>
                </a:lnTo>
                <a:lnTo>
                  <a:pt x="483" y="194"/>
                </a:lnTo>
                <a:lnTo>
                  <a:pt x="476" y="207"/>
                </a:lnTo>
                <a:lnTo>
                  <a:pt x="473" y="203"/>
                </a:lnTo>
                <a:lnTo>
                  <a:pt x="465" y="205"/>
                </a:lnTo>
                <a:lnTo>
                  <a:pt x="462" y="195"/>
                </a:lnTo>
                <a:lnTo>
                  <a:pt x="442" y="199"/>
                </a:lnTo>
                <a:lnTo>
                  <a:pt x="429" y="216"/>
                </a:lnTo>
                <a:lnTo>
                  <a:pt x="405" y="226"/>
                </a:lnTo>
                <a:lnTo>
                  <a:pt x="402" y="239"/>
                </a:lnTo>
                <a:lnTo>
                  <a:pt x="385" y="249"/>
                </a:lnTo>
                <a:lnTo>
                  <a:pt x="377" y="251"/>
                </a:lnTo>
                <a:lnTo>
                  <a:pt x="387" y="280"/>
                </a:lnTo>
                <a:lnTo>
                  <a:pt x="372" y="291"/>
                </a:lnTo>
                <a:lnTo>
                  <a:pt x="343" y="254"/>
                </a:lnTo>
                <a:lnTo>
                  <a:pt x="338" y="277"/>
                </a:lnTo>
                <a:lnTo>
                  <a:pt x="328" y="285"/>
                </a:lnTo>
                <a:lnTo>
                  <a:pt x="323" y="312"/>
                </a:lnTo>
                <a:lnTo>
                  <a:pt x="332" y="322"/>
                </a:lnTo>
                <a:lnTo>
                  <a:pt x="320" y="332"/>
                </a:lnTo>
                <a:lnTo>
                  <a:pt x="314" y="355"/>
                </a:lnTo>
                <a:lnTo>
                  <a:pt x="330" y="361"/>
                </a:lnTo>
                <a:lnTo>
                  <a:pt x="333" y="382"/>
                </a:lnTo>
                <a:lnTo>
                  <a:pt x="340" y="389"/>
                </a:lnTo>
                <a:lnTo>
                  <a:pt x="340" y="384"/>
                </a:lnTo>
                <a:lnTo>
                  <a:pt x="366" y="387"/>
                </a:lnTo>
                <a:lnTo>
                  <a:pt x="377" y="402"/>
                </a:lnTo>
                <a:lnTo>
                  <a:pt x="390" y="435"/>
                </a:lnTo>
                <a:lnTo>
                  <a:pt x="372" y="435"/>
                </a:lnTo>
                <a:lnTo>
                  <a:pt x="371" y="441"/>
                </a:lnTo>
                <a:lnTo>
                  <a:pt x="375" y="443"/>
                </a:lnTo>
                <a:lnTo>
                  <a:pt x="390" y="452"/>
                </a:lnTo>
                <a:lnTo>
                  <a:pt x="375" y="457"/>
                </a:lnTo>
                <a:lnTo>
                  <a:pt x="361" y="477"/>
                </a:lnTo>
                <a:lnTo>
                  <a:pt x="351" y="456"/>
                </a:lnTo>
                <a:lnTo>
                  <a:pt x="340" y="454"/>
                </a:lnTo>
                <a:lnTo>
                  <a:pt x="345" y="462"/>
                </a:lnTo>
                <a:lnTo>
                  <a:pt x="341" y="483"/>
                </a:lnTo>
                <a:lnTo>
                  <a:pt x="336" y="480"/>
                </a:lnTo>
                <a:lnTo>
                  <a:pt x="333" y="501"/>
                </a:lnTo>
                <a:lnTo>
                  <a:pt x="314" y="532"/>
                </a:lnTo>
                <a:lnTo>
                  <a:pt x="330" y="550"/>
                </a:lnTo>
                <a:lnTo>
                  <a:pt x="340" y="575"/>
                </a:lnTo>
                <a:lnTo>
                  <a:pt x="343" y="563"/>
                </a:lnTo>
                <a:lnTo>
                  <a:pt x="341" y="599"/>
                </a:lnTo>
                <a:lnTo>
                  <a:pt x="366" y="646"/>
                </a:lnTo>
                <a:lnTo>
                  <a:pt x="371" y="651"/>
                </a:lnTo>
                <a:lnTo>
                  <a:pt x="354" y="674"/>
                </a:lnTo>
                <a:lnTo>
                  <a:pt x="335" y="672"/>
                </a:lnTo>
                <a:lnTo>
                  <a:pt x="332" y="659"/>
                </a:lnTo>
                <a:lnTo>
                  <a:pt x="309" y="645"/>
                </a:lnTo>
                <a:lnTo>
                  <a:pt x="286" y="632"/>
                </a:lnTo>
                <a:lnTo>
                  <a:pt x="286" y="618"/>
                </a:lnTo>
                <a:lnTo>
                  <a:pt x="270" y="612"/>
                </a:lnTo>
                <a:lnTo>
                  <a:pt x="253" y="609"/>
                </a:lnTo>
                <a:lnTo>
                  <a:pt x="232" y="617"/>
                </a:lnTo>
                <a:lnTo>
                  <a:pt x="198" y="591"/>
                </a:lnTo>
                <a:lnTo>
                  <a:pt x="161" y="589"/>
                </a:lnTo>
                <a:lnTo>
                  <a:pt x="126" y="576"/>
                </a:lnTo>
                <a:lnTo>
                  <a:pt x="99" y="579"/>
                </a:lnTo>
                <a:lnTo>
                  <a:pt x="65" y="548"/>
                </a:lnTo>
                <a:lnTo>
                  <a:pt x="30" y="526"/>
                </a:lnTo>
                <a:lnTo>
                  <a:pt x="22" y="527"/>
                </a:lnTo>
                <a:lnTo>
                  <a:pt x="0" y="505"/>
                </a:lnTo>
                <a:lnTo>
                  <a:pt x="6" y="496"/>
                </a:lnTo>
              </a:path>
            </a:pathLst>
          </a:custGeom>
          <a:solidFill>
            <a:srgbClr val="CDCDCD"/>
          </a:solidFill>
          <a:ln w="6350">
            <a:solidFill>
              <a:schemeClr val="bg1"/>
            </a:solidFill>
            <a:round/>
            <a:headEnd/>
            <a:tailEnd/>
          </a:ln>
        </p:spPr>
        <p:txBody>
          <a:bodyPr/>
          <a:lstStyle/>
          <a:p>
            <a:endParaRPr lang="en-US"/>
          </a:p>
        </p:txBody>
      </p:sp>
      <p:sp>
        <p:nvSpPr>
          <p:cNvPr id="1108" name="Freeform 2149"/>
          <p:cNvSpPr>
            <a:spLocks/>
          </p:cNvSpPr>
          <p:nvPr/>
        </p:nvSpPr>
        <p:spPr bwMode="auto">
          <a:xfrm>
            <a:off x="5180013" y="2701925"/>
            <a:ext cx="581025" cy="1047750"/>
          </a:xfrm>
          <a:custGeom>
            <a:avLst/>
            <a:gdLst>
              <a:gd name="T0" fmla="*/ 0 w 864"/>
              <a:gd name="T1" fmla="*/ 0 h 1514"/>
              <a:gd name="T2" fmla="*/ 0 w 864"/>
              <a:gd name="T3" fmla="*/ 0 h 1514"/>
              <a:gd name="T4" fmla="*/ 0 w 864"/>
              <a:gd name="T5" fmla="*/ 0 h 1514"/>
              <a:gd name="T6" fmla="*/ 0 w 864"/>
              <a:gd name="T7" fmla="*/ 0 h 1514"/>
              <a:gd name="T8" fmla="*/ 0 w 864"/>
              <a:gd name="T9" fmla="*/ 0 h 1514"/>
              <a:gd name="T10" fmla="*/ 0 w 864"/>
              <a:gd name="T11" fmla="*/ 0 h 1514"/>
              <a:gd name="T12" fmla="*/ 0 w 864"/>
              <a:gd name="T13" fmla="*/ 0 h 1514"/>
              <a:gd name="T14" fmla="*/ 0 w 864"/>
              <a:gd name="T15" fmla="*/ 0 h 1514"/>
              <a:gd name="T16" fmla="*/ 0 w 864"/>
              <a:gd name="T17" fmla="*/ 0 h 1514"/>
              <a:gd name="T18" fmla="*/ 0 w 864"/>
              <a:gd name="T19" fmla="*/ 0 h 1514"/>
              <a:gd name="T20" fmla="*/ 0 w 864"/>
              <a:gd name="T21" fmla="*/ 0 h 1514"/>
              <a:gd name="T22" fmla="*/ 0 w 864"/>
              <a:gd name="T23" fmla="*/ 0 h 1514"/>
              <a:gd name="T24" fmla="*/ 0 w 864"/>
              <a:gd name="T25" fmla="*/ 0 h 1514"/>
              <a:gd name="T26" fmla="*/ 0 w 864"/>
              <a:gd name="T27" fmla="*/ 0 h 1514"/>
              <a:gd name="T28" fmla="*/ 0 w 864"/>
              <a:gd name="T29" fmla="*/ 0 h 1514"/>
              <a:gd name="T30" fmla="*/ 0 w 864"/>
              <a:gd name="T31" fmla="*/ 0 h 1514"/>
              <a:gd name="T32" fmla="*/ 0 w 864"/>
              <a:gd name="T33" fmla="*/ 0 h 1514"/>
              <a:gd name="T34" fmla="*/ 0 w 864"/>
              <a:gd name="T35" fmla="*/ 0 h 1514"/>
              <a:gd name="T36" fmla="*/ 0 w 864"/>
              <a:gd name="T37" fmla="*/ 0 h 1514"/>
              <a:gd name="T38" fmla="*/ 0 w 864"/>
              <a:gd name="T39" fmla="*/ 0 h 1514"/>
              <a:gd name="T40" fmla="*/ 0 w 864"/>
              <a:gd name="T41" fmla="*/ 0 h 1514"/>
              <a:gd name="T42" fmla="*/ 0 w 864"/>
              <a:gd name="T43" fmla="*/ 0 h 1514"/>
              <a:gd name="T44" fmla="*/ 0 w 864"/>
              <a:gd name="T45" fmla="*/ 0 h 1514"/>
              <a:gd name="T46" fmla="*/ 0 w 864"/>
              <a:gd name="T47" fmla="*/ 0 h 1514"/>
              <a:gd name="T48" fmla="*/ 0 w 864"/>
              <a:gd name="T49" fmla="*/ 0 h 1514"/>
              <a:gd name="T50" fmla="*/ 0 w 864"/>
              <a:gd name="T51" fmla="*/ 0 h 1514"/>
              <a:gd name="T52" fmla="*/ 0 w 864"/>
              <a:gd name="T53" fmla="*/ 0 h 1514"/>
              <a:gd name="T54" fmla="*/ 0 w 864"/>
              <a:gd name="T55" fmla="*/ 0 h 1514"/>
              <a:gd name="T56" fmla="*/ 0 w 864"/>
              <a:gd name="T57" fmla="*/ 0 h 1514"/>
              <a:gd name="T58" fmla="*/ 0 w 864"/>
              <a:gd name="T59" fmla="*/ 0 h 1514"/>
              <a:gd name="T60" fmla="*/ 0 w 864"/>
              <a:gd name="T61" fmla="*/ 0 h 1514"/>
              <a:gd name="T62" fmla="*/ 0 w 864"/>
              <a:gd name="T63" fmla="*/ 0 h 1514"/>
              <a:gd name="T64" fmla="*/ 0 w 864"/>
              <a:gd name="T65" fmla="*/ 0 h 1514"/>
              <a:gd name="T66" fmla="*/ 0 w 864"/>
              <a:gd name="T67" fmla="*/ 0 h 1514"/>
              <a:gd name="T68" fmla="*/ 0 w 864"/>
              <a:gd name="T69" fmla="*/ 0 h 1514"/>
              <a:gd name="T70" fmla="*/ 0 w 864"/>
              <a:gd name="T71" fmla="*/ 0 h 1514"/>
              <a:gd name="T72" fmla="*/ 0 w 864"/>
              <a:gd name="T73" fmla="*/ 0 h 1514"/>
              <a:gd name="T74" fmla="*/ 0 w 864"/>
              <a:gd name="T75" fmla="*/ 0 h 1514"/>
              <a:gd name="T76" fmla="*/ 0 w 864"/>
              <a:gd name="T77" fmla="*/ 0 h 1514"/>
              <a:gd name="T78" fmla="*/ 0 w 864"/>
              <a:gd name="T79" fmla="*/ 0 h 1514"/>
              <a:gd name="T80" fmla="*/ 0 w 864"/>
              <a:gd name="T81" fmla="*/ 0 h 1514"/>
              <a:gd name="T82" fmla="*/ 0 w 864"/>
              <a:gd name="T83" fmla="*/ 0 h 1514"/>
              <a:gd name="T84" fmla="*/ 0 w 864"/>
              <a:gd name="T85" fmla="*/ 0 h 1514"/>
              <a:gd name="T86" fmla="*/ 0 w 864"/>
              <a:gd name="T87" fmla="*/ 0 h 1514"/>
              <a:gd name="T88" fmla="*/ 0 w 864"/>
              <a:gd name="T89" fmla="*/ 0 h 1514"/>
              <a:gd name="T90" fmla="*/ 0 w 864"/>
              <a:gd name="T91" fmla="*/ 0 h 1514"/>
              <a:gd name="T92" fmla="*/ 0 w 864"/>
              <a:gd name="T93" fmla="*/ 0 h 1514"/>
              <a:gd name="T94" fmla="*/ 0 w 864"/>
              <a:gd name="T95" fmla="*/ 0 h 1514"/>
              <a:gd name="T96" fmla="*/ 0 w 864"/>
              <a:gd name="T97" fmla="*/ 0 h 15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64"/>
              <a:gd name="T148" fmla="*/ 0 h 1514"/>
              <a:gd name="T149" fmla="*/ 864 w 864"/>
              <a:gd name="T150" fmla="*/ 1514 h 15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64" h="1514">
                <a:moveTo>
                  <a:pt x="309" y="1514"/>
                </a:moveTo>
                <a:lnTo>
                  <a:pt x="327" y="1514"/>
                </a:lnTo>
                <a:lnTo>
                  <a:pt x="343" y="1487"/>
                </a:lnTo>
                <a:lnTo>
                  <a:pt x="361" y="1482"/>
                </a:lnTo>
                <a:lnTo>
                  <a:pt x="337" y="1462"/>
                </a:lnTo>
                <a:lnTo>
                  <a:pt x="340" y="1456"/>
                </a:lnTo>
                <a:lnTo>
                  <a:pt x="361" y="1454"/>
                </a:lnTo>
                <a:lnTo>
                  <a:pt x="359" y="1449"/>
                </a:lnTo>
                <a:lnTo>
                  <a:pt x="387" y="1440"/>
                </a:lnTo>
                <a:lnTo>
                  <a:pt x="381" y="1431"/>
                </a:lnTo>
                <a:lnTo>
                  <a:pt x="356" y="1438"/>
                </a:lnTo>
                <a:lnTo>
                  <a:pt x="355" y="1420"/>
                </a:lnTo>
                <a:lnTo>
                  <a:pt x="359" y="1412"/>
                </a:lnTo>
                <a:lnTo>
                  <a:pt x="366" y="1409"/>
                </a:lnTo>
                <a:lnTo>
                  <a:pt x="376" y="1397"/>
                </a:lnTo>
                <a:lnTo>
                  <a:pt x="384" y="1402"/>
                </a:lnTo>
                <a:lnTo>
                  <a:pt x="402" y="1402"/>
                </a:lnTo>
                <a:lnTo>
                  <a:pt x="408" y="1378"/>
                </a:lnTo>
                <a:lnTo>
                  <a:pt x="403" y="1376"/>
                </a:lnTo>
                <a:lnTo>
                  <a:pt x="402" y="1360"/>
                </a:lnTo>
                <a:lnTo>
                  <a:pt x="413" y="1353"/>
                </a:lnTo>
                <a:lnTo>
                  <a:pt x="402" y="1345"/>
                </a:lnTo>
                <a:lnTo>
                  <a:pt x="412" y="1342"/>
                </a:lnTo>
                <a:lnTo>
                  <a:pt x="416" y="1334"/>
                </a:lnTo>
                <a:lnTo>
                  <a:pt x="412" y="1321"/>
                </a:lnTo>
                <a:lnTo>
                  <a:pt x="415" y="1317"/>
                </a:lnTo>
                <a:lnTo>
                  <a:pt x="382" y="1303"/>
                </a:lnTo>
                <a:lnTo>
                  <a:pt x="373" y="1304"/>
                </a:lnTo>
                <a:lnTo>
                  <a:pt x="359" y="1295"/>
                </a:lnTo>
                <a:lnTo>
                  <a:pt x="348" y="1298"/>
                </a:lnTo>
                <a:lnTo>
                  <a:pt x="327" y="1273"/>
                </a:lnTo>
                <a:lnTo>
                  <a:pt x="304" y="1282"/>
                </a:lnTo>
                <a:lnTo>
                  <a:pt x="296" y="1282"/>
                </a:lnTo>
                <a:lnTo>
                  <a:pt x="289" y="1275"/>
                </a:lnTo>
                <a:lnTo>
                  <a:pt x="272" y="1275"/>
                </a:lnTo>
                <a:lnTo>
                  <a:pt x="267" y="1269"/>
                </a:lnTo>
                <a:lnTo>
                  <a:pt x="265" y="1247"/>
                </a:lnTo>
                <a:lnTo>
                  <a:pt x="257" y="1236"/>
                </a:lnTo>
                <a:lnTo>
                  <a:pt x="247" y="1238"/>
                </a:lnTo>
                <a:lnTo>
                  <a:pt x="231" y="1231"/>
                </a:lnTo>
                <a:lnTo>
                  <a:pt x="226" y="1213"/>
                </a:lnTo>
                <a:lnTo>
                  <a:pt x="234" y="1210"/>
                </a:lnTo>
                <a:lnTo>
                  <a:pt x="234" y="1205"/>
                </a:lnTo>
                <a:lnTo>
                  <a:pt x="215" y="1179"/>
                </a:lnTo>
                <a:lnTo>
                  <a:pt x="174" y="1181"/>
                </a:lnTo>
                <a:lnTo>
                  <a:pt x="161" y="1195"/>
                </a:lnTo>
                <a:lnTo>
                  <a:pt x="153" y="1190"/>
                </a:lnTo>
                <a:lnTo>
                  <a:pt x="143" y="1150"/>
                </a:lnTo>
                <a:lnTo>
                  <a:pt x="137" y="1140"/>
                </a:lnTo>
                <a:lnTo>
                  <a:pt x="145" y="1132"/>
                </a:lnTo>
                <a:lnTo>
                  <a:pt x="166" y="1138"/>
                </a:lnTo>
                <a:lnTo>
                  <a:pt x="182" y="1124"/>
                </a:lnTo>
                <a:lnTo>
                  <a:pt x="182" y="1116"/>
                </a:lnTo>
                <a:lnTo>
                  <a:pt x="179" y="1114"/>
                </a:lnTo>
                <a:lnTo>
                  <a:pt x="177" y="1106"/>
                </a:lnTo>
                <a:lnTo>
                  <a:pt x="169" y="1103"/>
                </a:lnTo>
                <a:lnTo>
                  <a:pt x="154" y="1104"/>
                </a:lnTo>
                <a:lnTo>
                  <a:pt x="153" y="1091"/>
                </a:lnTo>
                <a:lnTo>
                  <a:pt x="141" y="1083"/>
                </a:lnTo>
                <a:lnTo>
                  <a:pt x="123" y="1050"/>
                </a:lnTo>
                <a:lnTo>
                  <a:pt x="128" y="1031"/>
                </a:lnTo>
                <a:lnTo>
                  <a:pt x="123" y="1021"/>
                </a:lnTo>
                <a:lnTo>
                  <a:pt x="125" y="1007"/>
                </a:lnTo>
                <a:lnTo>
                  <a:pt x="102" y="993"/>
                </a:lnTo>
                <a:lnTo>
                  <a:pt x="78" y="1000"/>
                </a:lnTo>
                <a:lnTo>
                  <a:pt x="80" y="990"/>
                </a:lnTo>
                <a:lnTo>
                  <a:pt x="73" y="985"/>
                </a:lnTo>
                <a:lnTo>
                  <a:pt x="42" y="980"/>
                </a:lnTo>
                <a:lnTo>
                  <a:pt x="40" y="977"/>
                </a:lnTo>
                <a:lnTo>
                  <a:pt x="39" y="953"/>
                </a:lnTo>
                <a:lnTo>
                  <a:pt x="31" y="937"/>
                </a:lnTo>
                <a:lnTo>
                  <a:pt x="23" y="932"/>
                </a:lnTo>
                <a:lnTo>
                  <a:pt x="26" y="909"/>
                </a:lnTo>
                <a:lnTo>
                  <a:pt x="14" y="896"/>
                </a:lnTo>
                <a:lnTo>
                  <a:pt x="13" y="891"/>
                </a:lnTo>
                <a:lnTo>
                  <a:pt x="24" y="878"/>
                </a:lnTo>
                <a:lnTo>
                  <a:pt x="23" y="868"/>
                </a:lnTo>
                <a:lnTo>
                  <a:pt x="16" y="862"/>
                </a:lnTo>
                <a:lnTo>
                  <a:pt x="13" y="849"/>
                </a:lnTo>
                <a:lnTo>
                  <a:pt x="8" y="847"/>
                </a:lnTo>
                <a:lnTo>
                  <a:pt x="0" y="814"/>
                </a:lnTo>
                <a:lnTo>
                  <a:pt x="26" y="808"/>
                </a:lnTo>
                <a:lnTo>
                  <a:pt x="39" y="787"/>
                </a:lnTo>
                <a:lnTo>
                  <a:pt x="37" y="769"/>
                </a:lnTo>
                <a:lnTo>
                  <a:pt x="63" y="749"/>
                </a:lnTo>
                <a:lnTo>
                  <a:pt x="99" y="751"/>
                </a:lnTo>
                <a:lnTo>
                  <a:pt x="86" y="736"/>
                </a:lnTo>
                <a:lnTo>
                  <a:pt x="45" y="727"/>
                </a:lnTo>
                <a:lnTo>
                  <a:pt x="40" y="713"/>
                </a:lnTo>
                <a:lnTo>
                  <a:pt x="47" y="720"/>
                </a:lnTo>
                <a:lnTo>
                  <a:pt x="47" y="702"/>
                </a:lnTo>
                <a:lnTo>
                  <a:pt x="16" y="709"/>
                </a:lnTo>
                <a:lnTo>
                  <a:pt x="88" y="640"/>
                </a:lnTo>
                <a:lnTo>
                  <a:pt x="137" y="569"/>
                </a:lnTo>
                <a:lnTo>
                  <a:pt x="137" y="544"/>
                </a:lnTo>
                <a:lnTo>
                  <a:pt x="117" y="521"/>
                </a:lnTo>
                <a:lnTo>
                  <a:pt x="101" y="499"/>
                </a:lnTo>
                <a:lnTo>
                  <a:pt x="110" y="458"/>
                </a:lnTo>
                <a:lnTo>
                  <a:pt x="96" y="442"/>
                </a:lnTo>
                <a:lnTo>
                  <a:pt x="94" y="419"/>
                </a:lnTo>
                <a:lnTo>
                  <a:pt x="86" y="417"/>
                </a:lnTo>
                <a:lnTo>
                  <a:pt x="86" y="383"/>
                </a:lnTo>
                <a:lnTo>
                  <a:pt x="96" y="346"/>
                </a:lnTo>
                <a:lnTo>
                  <a:pt x="68" y="256"/>
                </a:lnTo>
                <a:lnTo>
                  <a:pt x="93" y="202"/>
                </a:lnTo>
                <a:lnTo>
                  <a:pt x="73" y="160"/>
                </a:lnTo>
                <a:lnTo>
                  <a:pt x="47" y="136"/>
                </a:lnTo>
                <a:lnTo>
                  <a:pt x="52" y="97"/>
                </a:lnTo>
                <a:lnTo>
                  <a:pt x="47" y="93"/>
                </a:lnTo>
                <a:lnTo>
                  <a:pt x="63" y="79"/>
                </a:lnTo>
                <a:lnTo>
                  <a:pt x="94" y="46"/>
                </a:lnTo>
                <a:lnTo>
                  <a:pt x="99" y="27"/>
                </a:lnTo>
                <a:lnTo>
                  <a:pt x="119" y="33"/>
                </a:lnTo>
                <a:lnTo>
                  <a:pt x="119" y="15"/>
                </a:lnTo>
                <a:lnTo>
                  <a:pt x="143" y="27"/>
                </a:lnTo>
                <a:lnTo>
                  <a:pt x="148" y="13"/>
                </a:lnTo>
                <a:lnTo>
                  <a:pt x="153" y="15"/>
                </a:lnTo>
                <a:lnTo>
                  <a:pt x="151" y="0"/>
                </a:lnTo>
                <a:lnTo>
                  <a:pt x="189" y="18"/>
                </a:lnTo>
                <a:lnTo>
                  <a:pt x="182" y="33"/>
                </a:lnTo>
                <a:lnTo>
                  <a:pt x="159" y="18"/>
                </a:lnTo>
                <a:lnTo>
                  <a:pt x="154" y="35"/>
                </a:lnTo>
                <a:lnTo>
                  <a:pt x="184" y="48"/>
                </a:lnTo>
                <a:lnTo>
                  <a:pt x="182" y="57"/>
                </a:lnTo>
                <a:lnTo>
                  <a:pt x="192" y="49"/>
                </a:lnTo>
                <a:lnTo>
                  <a:pt x="198" y="66"/>
                </a:lnTo>
                <a:lnTo>
                  <a:pt x="276" y="69"/>
                </a:lnTo>
                <a:lnTo>
                  <a:pt x="359" y="147"/>
                </a:lnTo>
                <a:lnTo>
                  <a:pt x="405" y="163"/>
                </a:lnTo>
                <a:lnTo>
                  <a:pt x="439" y="201"/>
                </a:lnTo>
                <a:lnTo>
                  <a:pt x="442" y="235"/>
                </a:lnTo>
                <a:lnTo>
                  <a:pt x="452" y="241"/>
                </a:lnTo>
                <a:lnTo>
                  <a:pt x="446" y="269"/>
                </a:lnTo>
                <a:lnTo>
                  <a:pt x="408" y="308"/>
                </a:lnTo>
                <a:lnTo>
                  <a:pt x="371" y="324"/>
                </a:lnTo>
                <a:lnTo>
                  <a:pt x="233" y="289"/>
                </a:lnTo>
                <a:lnTo>
                  <a:pt x="231" y="274"/>
                </a:lnTo>
                <a:lnTo>
                  <a:pt x="202" y="272"/>
                </a:lnTo>
                <a:lnTo>
                  <a:pt x="169" y="241"/>
                </a:lnTo>
                <a:lnTo>
                  <a:pt x="154" y="248"/>
                </a:lnTo>
                <a:lnTo>
                  <a:pt x="244" y="341"/>
                </a:lnTo>
                <a:lnTo>
                  <a:pt x="241" y="375"/>
                </a:lnTo>
                <a:lnTo>
                  <a:pt x="229" y="383"/>
                </a:lnTo>
                <a:lnTo>
                  <a:pt x="246" y="417"/>
                </a:lnTo>
                <a:lnTo>
                  <a:pt x="247" y="437"/>
                </a:lnTo>
                <a:lnTo>
                  <a:pt x="239" y="448"/>
                </a:lnTo>
                <a:lnTo>
                  <a:pt x="270" y="455"/>
                </a:lnTo>
                <a:lnTo>
                  <a:pt x="288" y="479"/>
                </a:lnTo>
                <a:lnTo>
                  <a:pt x="330" y="497"/>
                </a:lnTo>
                <a:lnTo>
                  <a:pt x="353" y="489"/>
                </a:lnTo>
                <a:lnTo>
                  <a:pt x="342" y="448"/>
                </a:lnTo>
                <a:lnTo>
                  <a:pt x="324" y="455"/>
                </a:lnTo>
                <a:lnTo>
                  <a:pt x="303" y="430"/>
                </a:lnTo>
                <a:lnTo>
                  <a:pt x="298" y="416"/>
                </a:lnTo>
                <a:lnTo>
                  <a:pt x="311" y="394"/>
                </a:lnTo>
                <a:lnTo>
                  <a:pt x="356" y="420"/>
                </a:lnTo>
                <a:lnTo>
                  <a:pt x="346" y="425"/>
                </a:lnTo>
                <a:lnTo>
                  <a:pt x="350" y="437"/>
                </a:lnTo>
                <a:lnTo>
                  <a:pt x="361" y="424"/>
                </a:lnTo>
                <a:lnTo>
                  <a:pt x="436" y="447"/>
                </a:lnTo>
                <a:lnTo>
                  <a:pt x="405" y="383"/>
                </a:lnTo>
                <a:lnTo>
                  <a:pt x="403" y="360"/>
                </a:lnTo>
                <a:lnTo>
                  <a:pt x="452" y="328"/>
                </a:lnTo>
                <a:lnTo>
                  <a:pt x="480" y="290"/>
                </a:lnTo>
                <a:lnTo>
                  <a:pt x="521" y="311"/>
                </a:lnTo>
                <a:lnTo>
                  <a:pt x="516" y="328"/>
                </a:lnTo>
                <a:lnTo>
                  <a:pt x="527" y="321"/>
                </a:lnTo>
                <a:lnTo>
                  <a:pt x="539" y="341"/>
                </a:lnTo>
                <a:lnTo>
                  <a:pt x="537" y="308"/>
                </a:lnTo>
                <a:lnTo>
                  <a:pt x="550" y="256"/>
                </a:lnTo>
                <a:lnTo>
                  <a:pt x="529" y="227"/>
                </a:lnTo>
                <a:lnTo>
                  <a:pt x="537" y="191"/>
                </a:lnTo>
                <a:lnTo>
                  <a:pt x="539" y="144"/>
                </a:lnTo>
                <a:lnTo>
                  <a:pt x="511" y="113"/>
                </a:lnTo>
                <a:lnTo>
                  <a:pt x="589" y="131"/>
                </a:lnTo>
                <a:lnTo>
                  <a:pt x="609" y="155"/>
                </a:lnTo>
                <a:lnTo>
                  <a:pt x="617" y="184"/>
                </a:lnTo>
                <a:lnTo>
                  <a:pt x="576" y="194"/>
                </a:lnTo>
                <a:lnTo>
                  <a:pt x="565" y="217"/>
                </a:lnTo>
                <a:lnTo>
                  <a:pt x="595" y="264"/>
                </a:lnTo>
                <a:lnTo>
                  <a:pt x="613" y="263"/>
                </a:lnTo>
                <a:lnTo>
                  <a:pt x="617" y="280"/>
                </a:lnTo>
                <a:lnTo>
                  <a:pt x="649" y="254"/>
                </a:lnTo>
                <a:lnTo>
                  <a:pt x="649" y="238"/>
                </a:lnTo>
                <a:lnTo>
                  <a:pt x="661" y="206"/>
                </a:lnTo>
                <a:lnTo>
                  <a:pt x="775" y="131"/>
                </a:lnTo>
                <a:lnTo>
                  <a:pt x="789" y="127"/>
                </a:lnTo>
                <a:lnTo>
                  <a:pt x="799" y="142"/>
                </a:lnTo>
                <a:lnTo>
                  <a:pt x="805" y="126"/>
                </a:lnTo>
                <a:lnTo>
                  <a:pt x="799" y="121"/>
                </a:lnTo>
                <a:lnTo>
                  <a:pt x="810" y="106"/>
                </a:lnTo>
                <a:lnTo>
                  <a:pt x="818" y="119"/>
                </a:lnTo>
                <a:lnTo>
                  <a:pt x="825" y="116"/>
                </a:lnTo>
                <a:lnTo>
                  <a:pt x="823" y="105"/>
                </a:lnTo>
                <a:lnTo>
                  <a:pt x="828" y="95"/>
                </a:lnTo>
                <a:lnTo>
                  <a:pt x="864" y="87"/>
                </a:lnTo>
                <a:lnTo>
                  <a:pt x="840" y="98"/>
                </a:lnTo>
              </a:path>
            </a:pathLst>
          </a:custGeom>
          <a:solidFill>
            <a:srgbClr val="CDCDCD"/>
          </a:solidFill>
          <a:ln w="6350">
            <a:solidFill>
              <a:schemeClr val="bg1"/>
            </a:solidFill>
            <a:round/>
            <a:headEnd/>
            <a:tailEnd/>
          </a:ln>
        </p:spPr>
        <p:txBody>
          <a:bodyPr/>
          <a:lstStyle/>
          <a:p>
            <a:endParaRPr lang="en-US"/>
          </a:p>
        </p:txBody>
      </p:sp>
      <p:sp>
        <p:nvSpPr>
          <p:cNvPr id="1109" name="Freeform 2150"/>
          <p:cNvSpPr>
            <a:spLocks/>
          </p:cNvSpPr>
          <p:nvPr/>
        </p:nvSpPr>
        <p:spPr bwMode="auto">
          <a:xfrm>
            <a:off x="5743575" y="2079625"/>
            <a:ext cx="1270000" cy="838200"/>
          </a:xfrm>
          <a:custGeom>
            <a:avLst/>
            <a:gdLst>
              <a:gd name="T0" fmla="*/ 0 w 1896"/>
              <a:gd name="T1" fmla="*/ 0 h 1208"/>
              <a:gd name="T2" fmla="*/ 0 w 1896"/>
              <a:gd name="T3" fmla="*/ 0 h 1208"/>
              <a:gd name="T4" fmla="*/ 0 w 1896"/>
              <a:gd name="T5" fmla="*/ 0 h 1208"/>
              <a:gd name="T6" fmla="*/ 0 w 1896"/>
              <a:gd name="T7" fmla="*/ 0 h 1208"/>
              <a:gd name="T8" fmla="*/ 0 w 1896"/>
              <a:gd name="T9" fmla="*/ 0 h 1208"/>
              <a:gd name="T10" fmla="*/ 0 w 1896"/>
              <a:gd name="T11" fmla="*/ 0 h 1208"/>
              <a:gd name="T12" fmla="*/ 0 w 1896"/>
              <a:gd name="T13" fmla="*/ 0 h 1208"/>
              <a:gd name="T14" fmla="*/ 0 w 1896"/>
              <a:gd name="T15" fmla="*/ 0 h 1208"/>
              <a:gd name="T16" fmla="*/ 0 w 1896"/>
              <a:gd name="T17" fmla="*/ 0 h 1208"/>
              <a:gd name="T18" fmla="*/ 0 w 1896"/>
              <a:gd name="T19" fmla="*/ 0 h 1208"/>
              <a:gd name="T20" fmla="*/ 0 w 1896"/>
              <a:gd name="T21" fmla="*/ 0 h 1208"/>
              <a:gd name="T22" fmla="*/ 0 w 1896"/>
              <a:gd name="T23" fmla="*/ 0 h 1208"/>
              <a:gd name="T24" fmla="*/ 0 w 1896"/>
              <a:gd name="T25" fmla="*/ 0 h 1208"/>
              <a:gd name="T26" fmla="*/ 0 w 1896"/>
              <a:gd name="T27" fmla="*/ 0 h 1208"/>
              <a:gd name="T28" fmla="*/ 0 w 1896"/>
              <a:gd name="T29" fmla="*/ 0 h 1208"/>
              <a:gd name="T30" fmla="*/ 0 w 1896"/>
              <a:gd name="T31" fmla="*/ 0 h 1208"/>
              <a:gd name="T32" fmla="*/ 0 w 1896"/>
              <a:gd name="T33" fmla="*/ 0 h 1208"/>
              <a:gd name="T34" fmla="*/ 0 w 1896"/>
              <a:gd name="T35" fmla="*/ 0 h 1208"/>
              <a:gd name="T36" fmla="*/ 0 w 1896"/>
              <a:gd name="T37" fmla="*/ 0 h 1208"/>
              <a:gd name="T38" fmla="*/ 0 w 1896"/>
              <a:gd name="T39" fmla="*/ 0 h 1208"/>
              <a:gd name="T40" fmla="*/ 0 w 1896"/>
              <a:gd name="T41" fmla="*/ 0 h 1208"/>
              <a:gd name="T42" fmla="*/ 0 w 1896"/>
              <a:gd name="T43" fmla="*/ 0 h 1208"/>
              <a:gd name="T44" fmla="*/ 0 w 1896"/>
              <a:gd name="T45" fmla="*/ 0 h 1208"/>
              <a:gd name="T46" fmla="*/ 0 w 1896"/>
              <a:gd name="T47" fmla="*/ 0 h 1208"/>
              <a:gd name="T48" fmla="*/ 0 w 1896"/>
              <a:gd name="T49" fmla="*/ 0 h 1208"/>
              <a:gd name="T50" fmla="*/ 0 w 1896"/>
              <a:gd name="T51" fmla="*/ 0 h 1208"/>
              <a:gd name="T52" fmla="*/ 0 w 1896"/>
              <a:gd name="T53" fmla="*/ 0 h 1208"/>
              <a:gd name="T54" fmla="*/ 0 w 1896"/>
              <a:gd name="T55" fmla="*/ 0 h 1208"/>
              <a:gd name="T56" fmla="*/ 0 w 1896"/>
              <a:gd name="T57" fmla="*/ 0 h 1208"/>
              <a:gd name="T58" fmla="*/ 0 w 1896"/>
              <a:gd name="T59" fmla="*/ 0 h 1208"/>
              <a:gd name="T60" fmla="*/ 0 w 1896"/>
              <a:gd name="T61" fmla="*/ 0 h 1208"/>
              <a:gd name="T62" fmla="*/ 0 w 1896"/>
              <a:gd name="T63" fmla="*/ 0 h 1208"/>
              <a:gd name="T64" fmla="*/ 0 w 1896"/>
              <a:gd name="T65" fmla="*/ 0 h 1208"/>
              <a:gd name="T66" fmla="*/ 0 w 1896"/>
              <a:gd name="T67" fmla="*/ 0 h 1208"/>
              <a:gd name="T68" fmla="*/ 0 w 1896"/>
              <a:gd name="T69" fmla="*/ 0 h 1208"/>
              <a:gd name="T70" fmla="*/ 0 w 1896"/>
              <a:gd name="T71" fmla="*/ 0 h 1208"/>
              <a:gd name="T72" fmla="*/ 0 w 1896"/>
              <a:gd name="T73" fmla="*/ 0 h 1208"/>
              <a:gd name="T74" fmla="*/ 0 w 1896"/>
              <a:gd name="T75" fmla="*/ 0 h 1208"/>
              <a:gd name="T76" fmla="*/ 0 w 1896"/>
              <a:gd name="T77" fmla="*/ 0 h 1208"/>
              <a:gd name="T78" fmla="*/ 0 w 1896"/>
              <a:gd name="T79" fmla="*/ 0 h 1208"/>
              <a:gd name="T80" fmla="*/ 0 w 1896"/>
              <a:gd name="T81" fmla="*/ 0 h 1208"/>
              <a:gd name="T82" fmla="*/ 0 w 1896"/>
              <a:gd name="T83" fmla="*/ 0 h 1208"/>
              <a:gd name="T84" fmla="*/ 0 w 1896"/>
              <a:gd name="T85" fmla="*/ 0 h 1208"/>
              <a:gd name="T86" fmla="*/ 0 w 1896"/>
              <a:gd name="T87" fmla="*/ 0 h 1208"/>
              <a:gd name="T88" fmla="*/ 0 w 1896"/>
              <a:gd name="T89" fmla="*/ 0 h 1208"/>
              <a:gd name="T90" fmla="*/ 0 w 1896"/>
              <a:gd name="T91" fmla="*/ 0 h 1208"/>
              <a:gd name="T92" fmla="*/ 0 w 1896"/>
              <a:gd name="T93" fmla="*/ 0 h 1208"/>
              <a:gd name="T94" fmla="*/ 0 w 1896"/>
              <a:gd name="T95" fmla="*/ 0 h 1208"/>
              <a:gd name="T96" fmla="*/ 0 w 1896"/>
              <a:gd name="T97" fmla="*/ 0 h 12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96"/>
              <a:gd name="T148" fmla="*/ 0 h 1208"/>
              <a:gd name="T149" fmla="*/ 1896 w 1896"/>
              <a:gd name="T150" fmla="*/ 1208 h 120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96" h="1208">
                <a:moveTo>
                  <a:pt x="0" y="993"/>
                </a:moveTo>
                <a:lnTo>
                  <a:pt x="11" y="998"/>
                </a:lnTo>
                <a:lnTo>
                  <a:pt x="5" y="1016"/>
                </a:lnTo>
                <a:lnTo>
                  <a:pt x="8" y="1039"/>
                </a:lnTo>
                <a:lnTo>
                  <a:pt x="31" y="1053"/>
                </a:lnTo>
                <a:lnTo>
                  <a:pt x="55" y="1018"/>
                </a:lnTo>
                <a:lnTo>
                  <a:pt x="114" y="1021"/>
                </a:lnTo>
                <a:lnTo>
                  <a:pt x="161" y="977"/>
                </a:lnTo>
                <a:lnTo>
                  <a:pt x="180" y="1005"/>
                </a:lnTo>
                <a:lnTo>
                  <a:pt x="171" y="1027"/>
                </a:lnTo>
                <a:lnTo>
                  <a:pt x="184" y="1039"/>
                </a:lnTo>
                <a:lnTo>
                  <a:pt x="197" y="1026"/>
                </a:lnTo>
                <a:lnTo>
                  <a:pt x="193" y="1006"/>
                </a:lnTo>
                <a:lnTo>
                  <a:pt x="224" y="988"/>
                </a:lnTo>
                <a:lnTo>
                  <a:pt x="229" y="969"/>
                </a:lnTo>
                <a:lnTo>
                  <a:pt x="208" y="925"/>
                </a:lnTo>
                <a:lnTo>
                  <a:pt x="236" y="904"/>
                </a:lnTo>
                <a:lnTo>
                  <a:pt x="328" y="931"/>
                </a:lnTo>
                <a:lnTo>
                  <a:pt x="421" y="995"/>
                </a:lnTo>
                <a:lnTo>
                  <a:pt x="459" y="1048"/>
                </a:lnTo>
                <a:lnTo>
                  <a:pt x="485" y="992"/>
                </a:lnTo>
                <a:lnTo>
                  <a:pt x="465" y="978"/>
                </a:lnTo>
                <a:lnTo>
                  <a:pt x="452" y="946"/>
                </a:lnTo>
                <a:lnTo>
                  <a:pt x="454" y="935"/>
                </a:lnTo>
                <a:lnTo>
                  <a:pt x="415" y="925"/>
                </a:lnTo>
                <a:lnTo>
                  <a:pt x="416" y="886"/>
                </a:lnTo>
                <a:lnTo>
                  <a:pt x="429" y="882"/>
                </a:lnTo>
                <a:lnTo>
                  <a:pt x="424" y="863"/>
                </a:lnTo>
                <a:lnTo>
                  <a:pt x="433" y="824"/>
                </a:lnTo>
                <a:lnTo>
                  <a:pt x="405" y="814"/>
                </a:lnTo>
                <a:lnTo>
                  <a:pt x="421" y="791"/>
                </a:lnTo>
                <a:lnTo>
                  <a:pt x="408" y="791"/>
                </a:lnTo>
                <a:lnTo>
                  <a:pt x="413" y="768"/>
                </a:lnTo>
                <a:lnTo>
                  <a:pt x="462" y="716"/>
                </a:lnTo>
                <a:lnTo>
                  <a:pt x="478" y="633"/>
                </a:lnTo>
                <a:lnTo>
                  <a:pt x="493" y="599"/>
                </a:lnTo>
                <a:lnTo>
                  <a:pt x="594" y="620"/>
                </a:lnTo>
                <a:lnTo>
                  <a:pt x="597" y="674"/>
                </a:lnTo>
                <a:lnTo>
                  <a:pt x="568" y="746"/>
                </a:lnTo>
                <a:lnTo>
                  <a:pt x="594" y="777"/>
                </a:lnTo>
                <a:lnTo>
                  <a:pt x="600" y="808"/>
                </a:lnTo>
                <a:lnTo>
                  <a:pt x="599" y="852"/>
                </a:lnTo>
                <a:lnTo>
                  <a:pt x="589" y="865"/>
                </a:lnTo>
                <a:lnTo>
                  <a:pt x="597" y="904"/>
                </a:lnTo>
                <a:lnTo>
                  <a:pt x="590" y="977"/>
                </a:lnTo>
                <a:lnTo>
                  <a:pt x="620" y="1014"/>
                </a:lnTo>
                <a:lnTo>
                  <a:pt x="620" y="1031"/>
                </a:lnTo>
                <a:lnTo>
                  <a:pt x="610" y="1055"/>
                </a:lnTo>
                <a:lnTo>
                  <a:pt x="610" y="1089"/>
                </a:lnTo>
                <a:lnTo>
                  <a:pt x="597" y="1101"/>
                </a:lnTo>
                <a:lnTo>
                  <a:pt x="581" y="1136"/>
                </a:lnTo>
                <a:lnTo>
                  <a:pt x="556" y="1133"/>
                </a:lnTo>
                <a:lnTo>
                  <a:pt x="574" y="1151"/>
                </a:lnTo>
                <a:lnTo>
                  <a:pt x="527" y="1169"/>
                </a:lnTo>
                <a:lnTo>
                  <a:pt x="507" y="1164"/>
                </a:lnTo>
                <a:lnTo>
                  <a:pt x="514" y="1171"/>
                </a:lnTo>
                <a:lnTo>
                  <a:pt x="517" y="1198"/>
                </a:lnTo>
                <a:lnTo>
                  <a:pt x="577" y="1208"/>
                </a:lnTo>
                <a:lnTo>
                  <a:pt x="584" y="1206"/>
                </a:lnTo>
                <a:lnTo>
                  <a:pt x="587" y="1180"/>
                </a:lnTo>
                <a:lnTo>
                  <a:pt x="621" y="1158"/>
                </a:lnTo>
                <a:lnTo>
                  <a:pt x="636" y="1120"/>
                </a:lnTo>
                <a:lnTo>
                  <a:pt x="660" y="1091"/>
                </a:lnTo>
                <a:lnTo>
                  <a:pt x="662" y="1066"/>
                </a:lnTo>
                <a:lnTo>
                  <a:pt x="647" y="1032"/>
                </a:lnTo>
                <a:lnTo>
                  <a:pt x="656" y="1001"/>
                </a:lnTo>
                <a:lnTo>
                  <a:pt x="719" y="982"/>
                </a:lnTo>
                <a:lnTo>
                  <a:pt x="726" y="1005"/>
                </a:lnTo>
                <a:lnTo>
                  <a:pt x="743" y="1024"/>
                </a:lnTo>
                <a:lnTo>
                  <a:pt x="740" y="1042"/>
                </a:lnTo>
                <a:lnTo>
                  <a:pt x="747" y="1050"/>
                </a:lnTo>
                <a:lnTo>
                  <a:pt x="740" y="1088"/>
                </a:lnTo>
                <a:lnTo>
                  <a:pt x="756" y="1104"/>
                </a:lnTo>
                <a:lnTo>
                  <a:pt x="792" y="1101"/>
                </a:lnTo>
                <a:lnTo>
                  <a:pt x="750" y="1084"/>
                </a:lnTo>
                <a:lnTo>
                  <a:pt x="752" y="1055"/>
                </a:lnTo>
                <a:lnTo>
                  <a:pt x="769" y="1042"/>
                </a:lnTo>
                <a:lnTo>
                  <a:pt x="753" y="992"/>
                </a:lnTo>
                <a:lnTo>
                  <a:pt x="704" y="961"/>
                </a:lnTo>
                <a:lnTo>
                  <a:pt x="673" y="975"/>
                </a:lnTo>
                <a:lnTo>
                  <a:pt x="631" y="962"/>
                </a:lnTo>
                <a:lnTo>
                  <a:pt x="636" y="938"/>
                </a:lnTo>
                <a:lnTo>
                  <a:pt x="625" y="902"/>
                </a:lnTo>
                <a:lnTo>
                  <a:pt x="647" y="825"/>
                </a:lnTo>
                <a:lnTo>
                  <a:pt x="608" y="742"/>
                </a:lnTo>
                <a:lnTo>
                  <a:pt x="618" y="712"/>
                </a:lnTo>
                <a:lnTo>
                  <a:pt x="670" y="669"/>
                </a:lnTo>
                <a:lnTo>
                  <a:pt x="662" y="609"/>
                </a:lnTo>
                <a:lnTo>
                  <a:pt x="672" y="607"/>
                </a:lnTo>
                <a:lnTo>
                  <a:pt x="690" y="640"/>
                </a:lnTo>
                <a:lnTo>
                  <a:pt x="685" y="643"/>
                </a:lnTo>
                <a:lnTo>
                  <a:pt x="690" y="669"/>
                </a:lnTo>
                <a:lnTo>
                  <a:pt x="677" y="697"/>
                </a:lnTo>
                <a:lnTo>
                  <a:pt x="686" y="734"/>
                </a:lnTo>
                <a:lnTo>
                  <a:pt x="686" y="751"/>
                </a:lnTo>
                <a:lnTo>
                  <a:pt x="677" y="754"/>
                </a:lnTo>
                <a:lnTo>
                  <a:pt x="683" y="762"/>
                </a:lnTo>
                <a:lnTo>
                  <a:pt x="779" y="799"/>
                </a:lnTo>
                <a:lnTo>
                  <a:pt x="763" y="759"/>
                </a:lnTo>
                <a:lnTo>
                  <a:pt x="750" y="768"/>
                </a:lnTo>
                <a:lnTo>
                  <a:pt x="711" y="739"/>
                </a:lnTo>
                <a:lnTo>
                  <a:pt x="703" y="707"/>
                </a:lnTo>
                <a:lnTo>
                  <a:pt x="714" y="702"/>
                </a:lnTo>
                <a:lnTo>
                  <a:pt x="727" y="726"/>
                </a:lnTo>
                <a:lnTo>
                  <a:pt x="740" y="723"/>
                </a:lnTo>
                <a:lnTo>
                  <a:pt x="768" y="699"/>
                </a:lnTo>
                <a:lnTo>
                  <a:pt x="747" y="690"/>
                </a:lnTo>
                <a:lnTo>
                  <a:pt x="748" y="679"/>
                </a:lnTo>
                <a:lnTo>
                  <a:pt x="805" y="659"/>
                </a:lnTo>
                <a:lnTo>
                  <a:pt x="854" y="692"/>
                </a:lnTo>
                <a:lnTo>
                  <a:pt x="877" y="723"/>
                </a:lnTo>
                <a:lnTo>
                  <a:pt x="932" y="729"/>
                </a:lnTo>
                <a:lnTo>
                  <a:pt x="924" y="759"/>
                </a:lnTo>
                <a:lnTo>
                  <a:pt x="900" y="778"/>
                </a:lnTo>
                <a:lnTo>
                  <a:pt x="903" y="822"/>
                </a:lnTo>
                <a:lnTo>
                  <a:pt x="900" y="865"/>
                </a:lnTo>
                <a:lnTo>
                  <a:pt x="929" y="884"/>
                </a:lnTo>
                <a:lnTo>
                  <a:pt x="927" y="865"/>
                </a:lnTo>
                <a:lnTo>
                  <a:pt x="945" y="856"/>
                </a:lnTo>
                <a:lnTo>
                  <a:pt x="945" y="829"/>
                </a:lnTo>
                <a:lnTo>
                  <a:pt x="932" y="772"/>
                </a:lnTo>
                <a:lnTo>
                  <a:pt x="944" y="736"/>
                </a:lnTo>
                <a:lnTo>
                  <a:pt x="939" y="712"/>
                </a:lnTo>
                <a:lnTo>
                  <a:pt x="900" y="690"/>
                </a:lnTo>
                <a:lnTo>
                  <a:pt x="903" y="681"/>
                </a:lnTo>
                <a:lnTo>
                  <a:pt x="901" y="672"/>
                </a:lnTo>
                <a:lnTo>
                  <a:pt x="859" y="650"/>
                </a:lnTo>
                <a:lnTo>
                  <a:pt x="854" y="622"/>
                </a:lnTo>
                <a:lnTo>
                  <a:pt x="861" y="602"/>
                </a:lnTo>
                <a:lnTo>
                  <a:pt x="838" y="573"/>
                </a:lnTo>
                <a:lnTo>
                  <a:pt x="846" y="562"/>
                </a:lnTo>
                <a:lnTo>
                  <a:pt x="838" y="557"/>
                </a:lnTo>
                <a:lnTo>
                  <a:pt x="854" y="541"/>
                </a:lnTo>
                <a:lnTo>
                  <a:pt x="846" y="531"/>
                </a:lnTo>
                <a:lnTo>
                  <a:pt x="861" y="524"/>
                </a:lnTo>
                <a:lnTo>
                  <a:pt x="1038" y="493"/>
                </a:lnTo>
                <a:lnTo>
                  <a:pt x="1036" y="477"/>
                </a:lnTo>
                <a:lnTo>
                  <a:pt x="1046" y="474"/>
                </a:lnTo>
                <a:lnTo>
                  <a:pt x="1038" y="451"/>
                </a:lnTo>
                <a:lnTo>
                  <a:pt x="1012" y="438"/>
                </a:lnTo>
                <a:lnTo>
                  <a:pt x="1036" y="417"/>
                </a:lnTo>
                <a:lnTo>
                  <a:pt x="1007" y="402"/>
                </a:lnTo>
                <a:lnTo>
                  <a:pt x="1014" y="383"/>
                </a:lnTo>
                <a:lnTo>
                  <a:pt x="1041" y="404"/>
                </a:lnTo>
                <a:lnTo>
                  <a:pt x="1053" y="368"/>
                </a:lnTo>
                <a:lnTo>
                  <a:pt x="1071" y="360"/>
                </a:lnTo>
                <a:lnTo>
                  <a:pt x="1046" y="349"/>
                </a:lnTo>
                <a:lnTo>
                  <a:pt x="1079" y="349"/>
                </a:lnTo>
                <a:lnTo>
                  <a:pt x="1118" y="303"/>
                </a:lnTo>
                <a:lnTo>
                  <a:pt x="1250" y="256"/>
                </a:lnTo>
                <a:lnTo>
                  <a:pt x="1253" y="243"/>
                </a:lnTo>
                <a:lnTo>
                  <a:pt x="1233" y="244"/>
                </a:lnTo>
                <a:lnTo>
                  <a:pt x="1233" y="231"/>
                </a:lnTo>
                <a:lnTo>
                  <a:pt x="1324" y="218"/>
                </a:lnTo>
                <a:lnTo>
                  <a:pt x="1334" y="225"/>
                </a:lnTo>
                <a:lnTo>
                  <a:pt x="1323" y="254"/>
                </a:lnTo>
                <a:lnTo>
                  <a:pt x="1344" y="238"/>
                </a:lnTo>
                <a:lnTo>
                  <a:pt x="1351" y="241"/>
                </a:lnTo>
                <a:lnTo>
                  <a:pt x="1349" y="254"/>
                </a:lnTo>
                <a:lnTo>
                  <a:pt x="1388" y="241"/>
                </a:lnTo>
                <a:lnTo>
                  <a:pt x="1383" y="226"/>
                </a:lnTo>
                <a:lnTo>
                  <a:pt x="1416" y="202"/>
                </a:lnTo>
                <a:lnTo>
                  <a:pt x="1435" y="222"/>
                </a:lnTo>
                <a:lnTo>
                  <a:pt x="1447" y="235"/>
                </a:lnTo>
                <a:lnTo>
                  <a:pt x="1451" y="205"/>
                </a:lnTo>
                <a:lnTo>
                  <a:pt x="1422" y="174"/>
                </a:lnTo>
                <a:lnTo>
                  <a:pt x="1494" y="163"/>
                </a:lnTo>
                <a:lnTo>
                  <a:pt x="1494" y="148"/>
                </a:lnTo>
                <a:lnTo>
                  <a:pt x="1502" y="152"/>
                </a:lnTo>
                <a:lnTo>
                  <a:pt x="1486" y="127"/>
                </a:lnTo>
                <a:lnTo>
                  <a:pt x="1500" y="90"/>
                </a:lnTo>
                <a:lnTo>
                  <a:pt x="1552" y="13"/>
                </a:lnTo>
                <a:lnTo>
                  <a:pt x="1588" y="0"/>
                </a:lnTo>
                <a:lnTo>
                  <a:pt x="1639" y="25"/>
                </a:lnTo>
                <a:lnTo>
                  <a:pt x="1648" y="55"/>
                </a:lnTo>
                <a:lnTo>
                  <a:pt x="1595" y="109"/>
                </a:lnTo>
                <a:lnTo>
                  <a:pt x="1639" y="82"/>
                </a:lnTo>
                <a:lnTo>
                  <a:pt x="1637" y="98"/>
                </a:lnTo>
                <a:lnTo>
                  <a:pt x="1687" y="104"/>
                </a:lnTo>
                <a:lnTo>
                  <a:pt x="1691" y="116"/>
                </a:lnTo>
                <a:lnTo>
                  <a:pt x="1684" y="137"/>
                </a:lnTo>
                <a:lnTo>
                  <a:pt x="1652" y="176"/>
                </a:lnTo>
                <a:lnTo>
                  <a:pt x="1691" y="176"/>
                </a:lnTo>
                <a:lnTo>
                  <a:pt x="1715" y="137"/>
                </a:lnTo>
                <a:lnTo>
                  <a:pt x="1806" y="142"/>
                </a:lnTo>
                <a:lnTo>
                  <a:pt x="1860" y="195"/>
                </a:lnTo>
                <a:lnTo>
                  <a:pt x="1853" y="209"/>
                </a:lnTo>
                <a:lnTo>
                  <a:pt x="1863" y="226"/>
                </a:lnTo>
                <a:lnTo>
                  <a:pt x="1873" y="207"/>
                </a:lnTo>
                <a:lnTo>
                  <a:pt x="1886" y="246"/>
                </a:lnTo>
                <a:lnTo>
                  <a:pt x="1894" y="246"/>
                </a:lnTo>
                <a:lnTo>
                  <a:pt x="1896" y="262"/>
                </a:lnTo>
                <a:lnTo>
                  <a:pt x="1883" y="290"/>
                </a:lnTo>
                <a:lnTo>
                  <a:pt x="1852" y="259"/>
                </a:lnTo>
                <a:lnTo>
                  <a:pt x="1866" y="290"/>
                </a:lnTo>
                <a:lnTo>
                  <a:pt x="1893" y="298"/>
                </a:lnTo>
                <a:lnTo>
                  <a:pt x="1888" y="306"/>
                </a:lnTo>
              </a:path>
            </a:pathLst>
          </a:custGeom>
          <a:solidFill>
            <a:srgbClr val="CDCDCD"/>
          </a:solidFill>
          <a:ln w="6350">
            <a:solidFill>
              <a:schemeClr val="bg1"/>
            </a:solidFill>
            <a:round/>
            <a:headEnd/>
            <a:tailEnd/>
          </a:ln>
        </p:spPr>
        <p:txBody>
          <a:bodyPr/>
          <a:lstStyle/>
          <a:p>
            <a:endParaRPr lang="en-US"/>
          </a:p>
        </p:txBody>
      </p:sp>
      <p:sp>
        <p:nvSpPr>
          <p:cNvPr id="1110" name="Freeform 2151"/>
          <p:cNvSpPr>
            <a:spLocks/>
          </p:cNvSpPr>
          <p:nvPr/>
        </p:nvSpPr>
        <p:spPr bwMode="auto">
          <a:xfrm>
            <a:off x="6835775" y="2292350"/>
            <a:ext cx="1792288" cy="727075"/>
          </a:xfrm>
          <a:custGeom>
            <a:avLst/>
            <a:gdLst>
              <a:gd name="T0" fmla="*/ 0 w 2678"/>
              <a:gd name="T1" fmla="*/ 0 h 1050"/>
              <a:gd name="T2" fmla="*/ 0 w 2678"/>
              <a:gd name="T3" fmla="*/ 0 h 1050"/>
              <a:gd name="T4" fmla="*/ 0 w 2678"/>
              <a:gd name="T5" fmla="*/ 0 h 1050"/>
              <a:gd name="T6" fmla="*/ 0 w 2678"/>
              <a:gd name="T7" fmla="*/ 0 h 1050"/>
              <a:gd name="T8" fmla="*/ 0 w 2678"/>
              <a:gd name="T9" fmla="*/ 0 h 1050"/>
              <a:gd name="T10" fmla="*/ 0 w 2678"/>
              <a:gd name="T11" fmla="*/ 0 h 1050"/>
              <a:gd name="T12" fmla="*/ 0 w 2678"/>
              <a:gd name="T13" fmla="*/ 0 h 1050"/>
              <a:gd name="T14" fmla="*/ 0 w 2678"/>
              <a:gd name="T15" fmla="*/ 0 h 1050"/>
              <a:gd name="T16" fmla="*/ 0 w 2678"/>
              <a:gd name="T17" fmla="*/ 0 h 1050"/>
              <a:gd name="T18" fmla="*/ 0 w 2678"/>
              <a:gd name="T19" fmla="*/ 0 h 1050"/>
              <a:gd name="T20" fmla="*/ 0 w 2678"/>
              <a:gd name="T21" fmla="*/ 0 h 1050"/>
              <a:gd name="T22" fmla="*/ 0 w 2678"/>
              <a:gd name="T23" fmla="*/ 0 h 1050"/>
              <a:gd name="T24" fmla="*/ 0 w 2678"/>
              <a:gd name="T25" fmla="*/ 0 h 1050"/>
              <a:gd name="T26" fmla="*/ 0 w 2678"/>
              <a:gd name="T27" fmla="*/ 0 h 1050"/>
              <a:gd name="T28" fmla="*/ 0 w 2678"/>
              <a:gd name="T29" fmla="*/ 0 h 1050"/>
              <a:gd name="T30" fmla="*/ 0 w 2678"/>
              <a:gd name="T31" fmla="*/ 0 h 1050"/>
              <a:gd name="T32" fmla="*/ 0 w 2678"/>
              <a:gd name="T33" fmla="*/ 0 h 1050"/>
              <a:gd name="T34" fmla="*/ 0 w 2678"/>
              <a:gd name="T35" fmla="*/ 0 h 1050"/>
              <a:gd name="T36" fmla="*/ 0 w 2678"/>
              <a:gd name="T37" fmla="*/ 0 h 1050"/>
              <a:gd name="T38" fmla="*/ 0 w 2678"/>
              <a:gd name="T39" fmla="*/ 0 h 1050"/>
              <a:gd name="T40" fmla="*/ 0 w 2678"/>
              <a:gd name="T41" fmla="*/ 0 h 1050"/>
              <a:gd name="T42" fmla="*/ 0 w 2678"/>
              <a:gd name="T43" fmla="*/ 0 h 1050"/>
              <a:gd name="T44" fmla="*/ 0 w 2678"/>
              <a:gd name="T45" fmla="*/ 0 h 1050"/>
              <a:gd name="T46" fmla="*/ 0 w 2678"/>
              <a:gd name="T47" fmla="*/ 0 h 1050"/>
              <a:gd name="T48" fmla="*/ 0 w 2678"/>
              <a:gd name="T49" fmla="*/ 0 h 1050"/>
              <a:gd name="T50" fmla="*/ 0 w 2678"/>
              <a:gd name="T51" fmla="*/ 0 h 1050"/>
              <a:gd name="T52" fmla="*/ 0 w 2678"/>
              <a:gd name="T53" fmla="*/ 0 h 1050"/>
              <a:gd name="T54" fmla="*/ 0 w 2678"/>
              <a:gd name="T55" fmla="*/ 0 h 1050"/>
              <a:gd name="T56" fmla="*/ 0 w 2678"/>
              <a:gd name="T57" fmla="*/ 0 h 1050"/>
              <a:gd name="T58" fmla="*/ 0 w 2678"/>
              <a:gd name="T59" fmla="*/ 0 h 1050"/>
              <a:gd name="T60" fmla="*/ 0 w 2678"/>
              <a:gd name="T61" fmla="*/ 0 h 1050"/>
              <a:gd name="T62" fmla="*/ 0 w 2678"/>
              <a:gd name="T63" fmla="*/ 0 h 1050"/>
              <a:gd name="T64" fmla="*/ 0 w 2678"/>
              <a:gd name="T65" fmla="*/ 0 h 1050"/>
              <a:gd name="T66" fmla="*/ 0 w 2678"/>
              <a:gd name="T67" fmla="*/ 0 h 1050"/>
              <a:gd name="T68" fmla="*/ 0 w 2678"/>
              <a:gd name="T69" fmla="*/ 0 h 1050"/>
              <a:gd name="T70" fmla="*/ 0 w 2678"/>
              <a:gd name="T71" fmla="*/ 0 h 1050"/>
              <a:gd name="T72" fmla="*/ 0 w 2678"/>
              <a:gd name="T73" fmla="*/ 0 h 1050"/>
              <a:gd name="T74" fmla="*/ 0 w 2678"/>
              <a:gd name="T75" fmla="*/ 0 h 1050"/>
              <a:gd name="T76" fmla="*/ 0 w 2678"/>
              <a:gd name="T77" fmla="*/ 0 h 1050"/>
              <a:gd name="T78" fmla="*/ 0 w 2678"/>
              <a:gd name="T79" fmla="*/ 0 h 1050"/>
              <a:gd name="T80" fmla="*/ 0 w 2678"/>
              <a:gd name="T81" fmla="*/ 0 h 1050"/>
              <a:gd name="T82" fmla="*/ 0 w 2678"/>
              <a:gd name="T83" fmla="*/ 0 h 1050"/>
              <a:gd name="T84" fmla="*/ 0 w 2678"/>
              <a:gd name="T85" fmla="*/ 0 h 1050"/>
              <a:gd name="T86" fmla="*/ 0 w 2678"/>
              <a:gd name="T87" fmla="*/ 0 h 1050"/>
              <a:gd name="T88" fmla="*/ 0 w 2678"/>
              <a:gd name="T89" fmla="*/ 0 h 1050"/>
              <a:gd name="T90" fmla="*/ 0 w 2678"/>
              <a:gd name="T91" fmla="*/ 0 h 1050"/>
              <a:gd name="T92" fmla="*/ 0 w 2678"/>
              <a:gd name="T93" fmla="*/ 0 h 1050"/>
              <a:gd name="T94" fmla="*/ 0 w 2678"/>
              <a:gd name="T95" fmla="*/ 0 h 1050"/>
              <a:gd name="T96" fmla="*/ 0 w 2678"/>
              <a:gd name="T97" fmla="*/ 0 h 10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78"/>
              <a:gd name="T148" fmla="*/ 0 h 1050"/>
              <a:gd name="T149" fmla="*/ 2678 w 2678"/>
              <a:gd name="T150" fmla="*/ 1050 h 10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78" h="1050">
                <a:moveTo>
                  <a:pt x="258" y="0"/>
                </a:moveTo>
                <a:lnTo>
                  <a:pt x="263" y="21"/>
                </a:lnTo>
                <a:lnTo>
                  <a:pt x="243" y="52"/>
                </a:lnTo>
                <a:lnTo>
                  <a:pt x="214" y="70"/>
                </a:lnTo>
                <a:lnTo>
                  <a:pt x="220" y="77"/>
                </a:lnTo>
                <a:lnTo>
                  <a:pt x="201" y="82"/>
                </a:lnTo>
                <a:lnTo>
                  <a:pt x="201" y="98"/>
                </a:lnTo>
                <a:lnTo>
                  <a:pt x="158" y="117"/>
                </a:lnTo>
                <a:lnTo>
                  <a:pt x="85" y="220"/>
                </a:lnTo>
                <a:lnTo>
                  <a:pt x="54" y="218"/>
                </a:lnTo>
                <a:lnTo>
                  <a:pt x="0" y="301"/>
                </a:lnTo>
                <a:lnTo>
                  <a:pt x="18" y="290"/>
                </a:lnTo>
                <a:lnTo>
                  <a:pt x="41" y="301"/>
                </a:lnTo>
                <a:lnTo>
                  <a:pt x="28" y="290"/>
                </a:lnTo>
                <a:lnTo>
                  <a:pt x="28" y="274"/>
                </a:lnTo>
                <a:lnTo>
                  <a:pt x="30" y="267"/>
                </a:lnTo>
                <a:lnTo>
                  <a:pt x="67" y="270"/>
                </a:lnTo>
                <a:lnTo>
                  <a:pt x="118" y="246"/>
                </a:lnTo>
                <a:lnTo>
                  <a:pt x="124" y="239"/>
                </a:lnTo>
                <a:lnTo>
                  <a:pt x="114" y="225"/>
                </a:lnTo>
                <a:lnTo>
                  <a:pt x="134" y="238"/>
                </a:lnTo>
                <a:lnTo>
                  <a:pt x="173" y="212"/>
                </a:lnTo>
                <a:lnTo>
                  <a:pt x="162" y="199"/>
                </a:lnTo>
                <a:lnTo>
                  <a:pt x="134" y="218"/>
                </a:lnTo>
                <a:lnTo>
                  <a:pt x="127" y="197"/>
                </a:lnTo>
                <a:lnTo>
                  <a:pt x="145" y="173"/>
                </a:lnTo>
                <a:lnTo>
                  <a:pt x="170" y="187"/>
                </a:lnTo>
                <a:lnTo>
                  <a:pt x="188" y="173"/>
                </a:lnTo>
                <a:lnTo>
                  <a:pt x="181" y="181"/>
                </a:lnTo>
                <a:lnTo>
                  <a:pt x="184" y="197"/>
                </a:lnTo>
                <a:lnTo>
                  <a:pt x="222" y="210"/>
                </a:lnTo>
                <a:lnTo>
                  <a:pt x="233" y="199"/>
                </a:lnTo>
                <a:lnTo>
                  <a:pt x="232" y="173"/>
                </a:lnTo>
                <a:lnTo>
                  <a:pt x="249" y="215"/>
                </a:lnTo>
                <a:lnTo>
                  <a:pt x="246" y="248"/>
                </a:lnTo>
                <a:lnTo>
                  <a:pt x="256" y="251"/>
                </a:lnTo>
                <a:lnTo>
                  <a:pt x="243" y="261"/>
                </a:lnTo>
                <a:lnTo>
                  <a:pt x="253" y="262"/>
                </a:lnTo>
                <a:lnTo>
                  <a:pt x="279" y="251"/>
                </a:lnTo>
                <a:lnTo>
                  <a:pt x="256" y="230"/>
                </a:lnTo>
                <a:lnTo>
                  <a:pt x="323" y="209"/>
                </a:lnTo>
                <a:lnTo>
                  <a:pt x="425" y="231"/>
                </a:lnTo>
                <a:lnTo>
                  <a:pt x="411" y="238"/>
                </a:lnTo>
                <a:lnTo>
                  <a:pt x="414" y="267"/>
                </a:lnTo>
                <a:lnTo>
                  <a:pt x="494" y="293"/>
                </a:lnTo>
                <a:lnTo>
                  <a:pt x="560" y="280"/>
                </a:lnTo>
                <a:lnTo>
                  <a:pt x="568" y="270"/>
                </a:lnTo>
                <a:lnTo>
                  <a:pt x="559" y="236"/>
                </a:lnTo>
                <a:lnTo>
                  <a:pt x="565" y="204"/>
                </a:lnTo>
                <a:lnTo>
                  <a:pt x="578" y="209"/>
                </a:lnTo>
                <a:lnTo>
                  <a:pt x="582" y="192"/>
                </a:lnTo>
                <a:lnTo>
                  <a:pt x="669" y="239"/>
                </a:lnTo>
                <a:lnTo>
                  <a:pt x="681" y="225"/>
                </a:lnTo>
                <a:lnTo>
                  <a:pt x="718" y="235"/>
                </a:lnTo>
                <a:lnTo>
                  <a:pt x="759" y="287"/>
                </a:lnTo>
                <a:lnTo>
                  <a:pt x="751" y="327"/>
                </a:lnTo>
                <a:lnTo>
                  <a:pt x="762" y="350"/>
                </a:lnTo>
                <a:lnTo>
                  <a:pt x="757" y="370"/>
                </a:lnTo>
                <a:lnTo>
                  <a:pt x="761" y="373"/>
                </a:lnTo>
                <a:lnTo>
                  <a:pt x="735" y="399"/>
                </a:lnTo>
                <a:lnTo>
                  <a:pt x="738" y="427"/>
                </a:lnTo>
                <a:lnTo>
                  <a:pt x="746" y="423"/>
                </a:lnTo>
                <a:lnTo>
                  <a:pt x="774" y="485"/>
                </a:lnTo>
                <a:lnTo>
                  <a:pt x="806" y="495"/>
                </a:lnTo>
                <a:lnTo>
                  <a:pt x="816" y="518"/>
                </a:lnTo>
                <a:lnTo>
                  <a:pt x="839" y="472"/>
                </a:lnTo>
                <a:lnTo>
                  <a:pt x="840" y="436"/>
                </a:lnTo>
                <a:lnTo>
                  <a:pt x="861" y="393"/>
                </a:lnTo>
                <a:lnTo>
                  <a:pt x="891" y="448"/>
                </a:lnTo>
                <a:lnTo>
                  <a:pt x="927" y="456"/>
                </a:lnTo>
                <a:lnTo>
                  <a:pt x="933" y="428"/>
                </a:lnTo>
                <a:lnTo>
                  <a:pt x="951" y="427"/>
                </a:lnTo>
                <a:lnTo>
                  <a:pt x="1026" y="476"/>
                </a:lnTo>
                <a:lnTo>
                  <a:pt x="1073" y="438"/>
                </a:lnTo>
                <a:lnTo>
                  <a:pt x="1089" y="445"/>
                </a:lnTo>
                <a:lnTo>
                  <a:pt x="1081" y="415"/>
                </a:lnTo>
                <a:lnTo>
                  <a:pt x="1088" y="404"/>
                </a:lnTo>
                <a:lnTo>
                  <a:pt x="1083" y="386"/>
                </a:lnTo>
                <a:lnTo>
                  <a:pt x="1127" y="331"/>
                </a:lnTo>
                <a:lnTo>
                  <a:pt x="1117" y="311"/>
                </a:lnTo>
                <a:lnTo>
                  <a:pt x="1125" y="303"/>
                </a:lnTo>
                <a:lnTo>
                  <a:pt x="1389" y="366"/>
                </a:lnTo>
                <a:lnTo>
                  <a:pt x="1399" y="375"/>
                </a:lnTo>
                <a:lnTo>
                  <a:pt x="1407" y="404"/>
                </a:lnTo>
                <a:lnTo>
                  <a:pt x="1389" y="399"/>
                </a:lnTo>
                <a:lnTo>
                  <a:pt x="1374" y="422"/>
                </a:lnTo>
                <a:lnTo>
                  <a:pt x="1413" y="428"/>
                </a:lnTo>
                <a:lnTo>
                  <a:pt x="1429" y="449"/>
                </a:lnTo>
                <a:lnTo>
                  <a:pt x="1456" y="446"/>
                </a:lnTo>
                <a:lnTo>
                  <a:pt x="1480" y="472"/>
                </a:lnTo>
                <a:lnTo>
                  <a:pt x="1462" y="492"/>
                </a:lnTo>
                <a:lnTo>
                  <a:pt x="1486" y="508"/>
                </a:lnTo>
                <a:lnTo>
                  <a:pt x="1553" y="490"/>
                </a:lnTo>
                <a:lnTo>
                  <a:pt x="1685" y="493"/>
                </a:lnTo>
                <a:lnTo>
                  <a:pt x="1721" y="544"/>
                </a:lnTo>
                <a:lnTo>
                  <a:pt x="1722" y="562"/>
                </a:lnTo>
                <a:lnTo>
                  <a:pt x="1711" y="599"/>
                </a:lnTo>
                <a:lnTo>
                  <a:pt x="1760" y="624"/>
                </a:lnTo>
                <a:lnTo>
                  <a:pt x="1760" y="638"/>
                </a:lnTo>
                <a:lnTo>
                  <a:pt x="1797" y="609"/>
                </a:lnTo>
                <a:lnTo>
                  <a:pt x="1848" y="602"/>
                </a:lnTo>
                <a:lnTo>
                  <a:pt x="1879" y="622"/>
                </a:lnTo>
                <a:lnTo>
                  <a:pt x="1936" y="630"/>
                </a:lnTo>
                <a:lnTo>
                  <a:pt x="1967" y="604"/>
                </a:lnTo>
                <a:lnTo>
                  <a:pt x="1978" y="622"/>
                </a:lnTo>
                <a:lnTo>
                  <a:pt x="1983" y="655"/>
                </a:lnTo>
                <a:lnTo>
                  <a:pt x="2032" y="694"/>
                </a:lnTo>
                <a:lnTo>
                  <a:pt x="2069" y="664"/>
                </a:lnTo>
                <a:lnTo>
                  <a:pt x="2054" y="622"/>
                </a:lnTo>
                <a:lnTo>
                  <a:pt x="2038" y="619"/>
                </a:lnTo>
                <a:lnTo>
                  <a:pt x="2050" y="607"/>
                </a:lnTo>
                <a:lnTo>
                  <a:pt x="2050" y="581"/>
                </a:lnTo>
                <a:lnTo>
                  <a:pt x="2063" y="578"/>
                </a:lnTo>
                <a:lnTo>
                  <a:pt x="2137" y="598"/>
                </a:lnTo>
                <a:lnTo>
                  <a:pt x="2229" y="596"/>
                </a:lnTo>
                <a:lnTo>
                  <a:pt x="2300" y="637"/>
                </a:lnTo>
                <a:lnTo>
                  <a:pt x="2351" y="679"/>
                </a:lnTo>
                <a:lnTo>
                  <a:pt x="2362" y="684"/>
                </a:lnTo>
                <a:lnTo>
                  <a:pt x="2385" y="695"/>
                </a:lnTo>
                <a:lnTo>
                  <a:pt x="2390" y="715"/>
                </a:lnTo>
                <a:lnTo>
                  <a:pt x="2408" y="721"/>
                </a:lnTo>
                <a:lnTo>
                  <a:pt x="2413" y="738"/>
                </a:lnTo>
                <a:lnTo>
                  <a:pt x="2434" y="741"/>
                </a:lnTo>
                <a:lnTo>
                  <a:pt x="2448" y="751"/>
                </a:lnTo>
                <a:lnTo>
                  <a:pt x="2450" y="759"/>
                </a:lnTo>
                <a:lnTo>
                  <a:pt x="2445" y="764"/>
                </a:lnTo>
                <a:lnTo>
                  <a:pt x="2473" y="772"/>
                </a:lnTo>
                <a:lnTo>
                  <a:pt x="2461" y="783"/>
                </a:lnTo>
                <a:lnTo>
                  <a:pt x="2496" y="806"/>
                </a:lnTo>
                <a:lnTo>
                  <a:pt x="2479" y="780"/>
                </a:lnTo>
                <a:lnTo>
                  <a:pt x="2496" y="783"/>
                </a:lnTo>
                <a:lnTo>
                  <a:pt x="2513" y="808"/>
                </a:lnTo>
                <a:lnTo>
                  <a:pt x="2509" y="811"/>
                </a:lnTo>
                <a:lnTo>
                  <a:pt x="2518" y="860"/>
                </a:lnTo>
                <a:lnTo>
                  <a:pt x="2543" y="879"/>
                </a:lnTo>
                <a:lnTo>
                  <a:pt x="2541" y="894"/>
                </a:lnTo>
                <a:lnTo>
                  <a:pt x="2549" y="878"/>
                </a:lnTo>
                <a:lnTo>
                  <a:pt x="2536" y="869"/>
                </a:lnTo>
                <a:lnTo>
                  <a:pt x="2538" y="843"/>
                </a:lnTo>
                <a:lnTo>
                  <a:pt x="2525" y="837"/>
                </a:lnTo>
                <a:lnTo>
                  <a:pt x="2546" y="840"/>
                </a:lnTo>
                <a:lnTo>
                  <a:pt x="2549" y="830"/>
                </a:lnTo>
                <a:lnTo>
                  <a:pt x="2564" y="839"/>
                </a:lnTo>
                <a:lnTo>
                  <a:pt x="2557" y="847"/>
                </a:lnTo>
                <a:lnTo>
                  <a:pt x="2561" y="855"/>
                </a:lnTo>
                <a:lnTo>
                  <a:pt x="2566" y="843"/>
                </a:lnTo>
                <a:lnTo>
                  <a:pt x="2613" y="847"/>
                </a:lnTo>
                <a:lnTo>
                  <a:pt x="2652" y="896"/>
                </a:lnTo>
                <a:lnTo>
                  <a:pt x="2649" y="904"/>
                </a:lnTo>
                <a:lnTo>
                  <a:pt x="2678" y="912"/>
                </a:lnTo>
                <a:lnTo>
                  <a:pt x="2649" y="926"/>
                </a:lnTo>
                <a:lnTo>
                  <a:pt x="2647" y="949"/>
                </a:lnTo>
                <a:lnTo>
                  <a:pt x="2624" y="933"/>
                </a:lnTo>
                <a:lnTo>
                  <a:pt x="2624" y="944"/>
                </a:lnTo>
                <a:lnTo>
                  <a:pt x="2632" y="959"/>
                </a:lnTo>
                <a:lnTo>
                  <a:pt x="2608" y="957"/>
                </a:lnTo>
                <a:lnTo>
                  <a:pt x="2598" y="977"/>
                </a:lnTo>
                <a:lnTo>
                  <a:pt x="2583" y="977"/>
                </a:lnTo>
                <a:lnTo>
                  <a:pt x="2601" y="992"/>
                </a:lnTo>
                <a:lnTo>
                  <a:pt x="2569" y="1013"/>
                </a:lnTo>
                <a:lnTo>
                  <a:pt x="2582" y="1014"/>
                </a:lnTo>
                <a:lnTo>
                  <a:pt x="2574" y="1021"/>
                </a:lnTo>
                <a:lnTo>
                  <a:pt x="2593" y="1037"/>
                </a:lnTo>
                <a:lnTo>
                  <a:pt x="2569" y="1036"/>
                </a:lnTo>
                <a:lnTo>
                  <a:pt x="2575" y="1037"/>
                </a:lnTo>
                <a:lnTo>
                  <a:pt x="2572" y="1050"/>
                </a:lnTo>
                <a:lnTo>
                  <a:pt x="2559" y="1045"/>
                </a:lnTo>
                <a:lnTo>
                  <a:pt x="2561" y="1026"/>
                </a:lnTo>
                <a:lnTo>
                  <a:pt x="2553" y="1044"/>
                </a:lnTo>
                <a:lnTo>
                  <a:pt x="2551" y="1036"/>
                </a:lnTo>
                <a:lnTo>
                  <a:pt x="2541" y="1039"/>
                </a:lnTo>
                <a:lnTo>
                  <a:pt x="2536" y="1024"/>
                </a:lnTo>
                <a:lnTo>
                  <a:pt x="2517" y="1014"/>
                </a:lnTo>
                <a:lnTo>
                  <a:pt x="2520" y="1009"/>
                </a:lnTo>
                <a:lnTo>
                  <a:pt x="2509" y="1013"/>
                </a:lnTo>
                <a:lnTo>
                  <a:pt x="2512" y="1016"/>
                </a:lnTo>
                <a:lnTo>
                  <a:pt x="2497" y="1013"/>
                </a:lnTo>
                <a:lnTo>
                  <a:pt x="2479" y="993"/>
                </a:lnTo>
                <a:lnTo>
                  <a:pt x="2479" y="961"/>
                </a:lnTo>
                <a:lnTo>
                  <a:pt x="2461" y="949"/>
                </a:lnTo>
                <a:lnTo>
                  <a:pt x="2400" y="954"/>
                </a:lnTo>
                <a:lnTo>
                  <a:pt x="2383" y="913"/>
                </a:lnTo>
                <a:lnTo>
                  <a:pt x="2398" y="912"/>
                </a:lnTo>
                <a:lnTo>
                  <a:pt x="2398" y="892"/>
                </a:lnTo>
                <a:lnTo>
                  <a:pt x="2385" y="909"/>
                </a:lnTo>
                <a:lnTo>
                  <a:pt x="2377" y="894"/>
                </a:lnTo>
                <a:lnTo>
                  <a:pt x="2372" y="894"/>
                </a:lnTo>
                <a:lnTo>
                  <a:pt x="2372" y="909"/>
                </a:lnTo>
                <a:lnTo>
                  <a:pt x="2354" y="910"/>
                </a:lnTo>
                <a:lnTo>
                  <a:pt x="2357" y="930"/>
                </a:lnTo>
                <a:lnTo>
                  <a:pt x="2373" y="956"/>
                </a:lnTo>
                <a:lnTo>
                  <a:pt x="2352" y="990"/>
                </a:lnTo>
                <a:lnTo>
                  <a:pt x="2346" y="996"/>
                </a:lnTo>
                <a:lnTo>
                  <a:pt x="2305" y="1029"/>
                </a:lnTo>
                <a:lnTo>
                  <a:pt x="2295" y="1016"/>
                </a:lnTo>
                <a:lnTo>
                  <a:pt x="2271" y="1016"/>
                </a:lnTo>
                <a:lnTo>
                  <a:pt x="2274" y="1040"/>
                </a:lnTo>
              </a:path>
            </a:pathLst>
          </a:custGeom>
          <a:solidFill>
            <a:srgbClr val="CDCDCD"/>
          </a:solidFill>
          <a:ln w="6350">
            <a:solidFill>
              <a:schemeClr val="bg1"/>
            </a:solidFill>
            <a:round/>
            <a:headEnd/>
            <a:tailEnd/>
          </a:ln>
        </p:spPr>
        <p:txBody>
          <a:bodyPr/>
          <a:lstStyle/>
          <a:p>
            <a:endParaRPr lang="en-US"/>
          </a:p>
        </p:txBody>
      </p:sp>
      <p:sp>
        <p:nvSpPr>
          <p:cNvPr id="1111" name="Freeform 2152"/>
          <p:cNvSpPr>
            <a:spLocks/>
          </p:cNvSpPr>
          <p:nvPr/>
        </p:nvSpPr>
        <p:spPr bwMode="auto">
          <a:xfrm>
            <a:off x="7302500" y="3013075"/>
            <a:ext cx="1098550" cy="827088"/>
          </a:xfrm>
          <a:custGeom>
            <a:avLst/>
            <a:gdLst>
              <a:gd name="T0" fmla="*/ 0 w 1639"/>
              <a:gd name="T1" fmla="*/ 0 h 1197"/>
              <a:gd name="T2" fmla="*/ 0 w 1639"/>
              <a:gd name="T3" fmla="*/ 0 h 1197"/>
              <a:gd name="T4" fmla="*/ 0 w 1639"/>
              <a:gd name="T5" fmla="*/ 0 h 1197"/>
              <a:gd name="T6" fmla="*/ 0 w 1639"/>
              <a:gd name="T7" fmla="*/ 0 h 1197"/>
              <a:gd name="T8" fmla="*/ 0 w 1639"/>
              <a:gd name="T9" fmla="*/ 0 h 1197"/>
              <a:gd name="T10" fmla="*/ 0 w 1639"/>
              <a:gd name="T11" fmla="*/ 0 h 1197"/>
              <a:gd name="T12" fmla="*/ 0 w 1639"/>
              <a:gd name="T13" fmla="*/ 0 h 1197"/>
              <a:gd name="T14" fmla="*/ 0 w 1639"/>
              <a:gd name="T15" fmla="*/ 0 h 1197"/>
              <a:gd name="T16" fmla="*/ 0 w 1639"/>
              <a:gd name="T17" fmla="*/ 0 h 1197"/>
              <a:gd name="T18" fmla="*/ 0 w 1639"/>
              <a:gd name="T19" fmla="*/ 0 h 1197"/>
              <a:gd name="T20" fmla="*/ 0 w 1639"/>
              <a:gd name="T21" fmla="*/ 0 h 1197"/>
              <a:gd name="T22" fmla="*/ 0 w 1639"/>
              <a:gd name="T23" fmla="*/ 0 h 1197"/>
              <a:gd name="T24" fmla="*/ 0 w 1639"/>
              <a:gd name="T25" fmla="*/ 0 h 1197"/>
              <a:gd name="T26" fmla="*/ 0 w 1639"/>
              <a:gd name="T27" fmla="*/ 0 h 1197"/>
              <a:gd name="T28" fmla="*/ 0 w 1639"/>
              <a:gd name="T29" fmla="*/ 0 h 1197"/>
              <a:gd name="T30" fmla="*/ 0 w 1639"/>
              <a:gd name="T31" fmla="*/ 0 h 1197"/>
              <a:gd name="T32" fmla="*/ 0 w 1639"/>
              <a:gd name="T33" fmla="*/ 0 h 1197"/>
              <a:gd name="T34" fmla="*/ 0 w 1639"/>
              <a:gd name="T35" fmla="*/ 0 h 1197"/>
              <a:gd name="T36" fmla="*/ 0 w 1639"/>
              <a:gd name="T37" fmla="*/ 0 h 1197"/>
              <a:gd name="T38" fmla="*/ 0 w 1639"/>
              <a:gd name="T39" fmla="*/ 0 h 1197"/>
              <a:gd name="T40" fmla="*/ 0 w 1639"/>
              <a:gd name="T41" fmla="*/ 0 h 1197"/>
              <a:gd name="T42" fmla="*/ 0 w 1639"/>
              <a:gd name="T43" fmla="*/ 0 h 1197"/>
              <a:gd name="T44" fmla="*/ 0 w 1639"/>
              <a:gd name="T45" fmla="*/ 0 h 1197"/>
              <a:gd name="T46" fmla="*/ 0 w 1639"/>
              <a:gd name="T47" fmla="*/ 0 h 1197"/>
              <a:gd name="T48" fmla="*/ 0 w 1639"/>
              <a:gd name="T49" fmla="*/ 0 h 1197"/>
              <a:gd name="T50" fmla="*/ 0 w 1639"/>
              <a:gd name="T51" fmla="*/ 0 h 1197"/>
              <a:gd name="T52" fmla="*/ 0 w 1639"/>
              <a:gd name="T53" fmla="*/ 0 h 1197"/>
              <a:gd name="T54" fmla="*/ 0 w 1639"/>
              <a:gd name="T55" fmla="*/ 0 h 1197"/>
              <a:gd name="T56" fmla="*/ 0 w 1639"/>
              <a:gd name="T57" fmla="*/ 0 h 1197"/>
              <a:gd name="T58" fmla="*/ 0 w 1639"/>
              <a:gd name="T59" fmla="*/ 0 h 1197"/>
              <a:gd name="T60" fmla="*/ 0 w 1639"/>
              <a:gd name="T61" fmla="*/ 0 h 1197"/>
              <a:gd name="T62" fmla="*/ 0 w 1639"/>
              <a:gd name="T63" fmla="*/ 0 h 1197"/>
              <a:gd name="T64" fmla="*/ 0 w 1639"/>
              <a:gd name="T65" fmla="*/ 0 h 1197"/>
              <a:gd name="T66" fmla="*/ 0 w 1639"/>
              <a:gd name="T67" fmla="*/ 0 h 1197"/>
              <a:gd name="T68" fmla="*/ 0 w 1639"/>
              <a:gd name="T69" fmla="*/ 0 h 1197"/>
              <a:gd name="T70" fmla="*/ 0 w 1639"/>
              <a:gd name="T71" fmla="*/ 0 h 1197"/>
              <a:gd name="T72" fmla="*/ 0 w 1639"/>
              <a:gd name="T73" fmla="*/ 0 h 1197"/>
              <a:gd name="T74" fmla="*/ 0 w 1639"/>
              <a:gd name="T75" fmla="*/ 0 h 1197"/>
              <a:gd name="T76" fmla="*/ 0 w 1639"/>
              <a:gd name="T77" fmla="*/ 0 h 1197"/>
              <a:gd name="T78" fmla="*/ 0 w 1639"/>
              <a:gd name="T79" fmla="*/ 0 h 1197"/>
              <a:gd name="T80" fmla="*/ 0 w 1639"/>
              <a:gd name="T81" fmla="*/ 0 h 1197"/>
              <a:gd name="T82" fmla="*/ 0 w 1639"/>
              <a:gd name="T83" fmla="*/ 0 h 1197"/>
              <a:gd name="T84" fmla="*/ 0 w 1639"/>
              <a:gd name="T85" fmla="*/ 0 h 1197"/>
              <a:gd name="T86" fmla="*/ 0 w 1639"/>
              <a:gd name="T87" fmla="*/ 0 h 1197"/>
              <a:gd name="T88" fmla="*/ 0 w 1639"/>
              <a:gd name="T89" fmla="*/ 0 h 1197"/>
              <a:gd name="T90" fmla="*/ 0 w 1639"/>
              <a:gd name="T91" fmla="*/ 0 h 1197"/>
              <a:gd name="T92" fmla="*/ 0 w 1639"/>
              <a:gd name="T93" fmla="*/ 0 h 1197"/>
              <a:gd name="T94" fmla="*/ 0 w 1639"/>
              <a:gd name="T95" fmla="*/ 0 h 1197"/>
              <a:gd name="T96" fmla="*/ 0 w 1639"/>
              <a:gd name="T97" fmla="*/ 0 h 11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39"/>
              <a:gd name="T148" fmla="*/ 0 h 1197"/>
              <a:gd name="T149" fmla="*/ 1639 w 1639"/>
              <a:gd name="T150" fmla="*/ 1197 h 11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39" h="1197">
                <a:moveTo>
                  <a:pt x="1577" y="0"/>
                </a:moveTo>
                <a:lnTo>
                  <a:pt x="1595" y="12"/>
                </a:lnTo>
                <a:lnTo>
                  <a:pt x="1600" y="4"/>
                </a:lnTo>
                <a:lnTo>
                  <a:pt x="1608" y="23"/>
                </a:lnTo>
                <a:lnTo>
                  <a:pt x="1600" y="28"/>
                </a:lnTo>
                <a:lnTo>
                  <a:pt x="1613" y="31"/>
                </a:lnTo>
                <a:lnTo>
                  <a:pt x="1618" y="66"/>
                </a:lnTo>
                <a:lnTo>
                  <a:pt x="1636" y="95"/>
                </a:lnTo>
                <a:lnTo>
                  <a:pt x="1623" y="96"/>
                </a:lnTo>
                <a:lnTo>
                  <a:pt x="1639" y="118"/>
                </a:lnTo>
                <a:lnTo>
                  <a:pt x="1623" y="145"/>
                </a:lnTo>
                <a:lnTo>
                  <a:pt x="1579" y="122"/>
                </a:lnTo>
                <a:lnTo>
                  <a:pt x="1574" y="129"/>
                </a:lnTo>
                <a:lnTo>
                  <a:pt x="1559" y="108"/>
                </a:lnTo>
                <a:lnTo>
                  <a:pt x="1566" y="132"/>
                </a:lnTo>
                <a:lnTo>
                  <a:pt x="1499" y="158"/>
                </a:lnTo>
                <a:lnTo>
                  <a:pt x="1496" y="171"/>
                </a:lnTo>
                <a:lnTo>
                  <a:pt x="1462" y="191"/>
                </a:lnTo>
                <a:lnTo>
                  <a:pt x="1449" y="186"/>
                </a:lnTo>
                <a:lnTo>
                  <a:pt x="1439" y="207"/>
                </a:lnTo>
                <a:lnTo>
                  <a:pt x="1413" y="222"/>
                </a:lnTo>
                <a:lnTo>
                  <a:pt x="1414" y="232"/>
                </a:lnTo>
                <a:lnTo>
                  <a:pt x="1403" y="228"/>
                </a:lnTo>
                <a:lnTo>
                  <a:pt x="1405" y="240"/>
                </a:lnTo>
                <a:lnTo>
                  <a:pt x="1356" y="269"/>
                </a:lnTo>
                <a:lnTo>
                  <a:pt x="1349" y="302"/>
                </a:lnTo>
                <a:lnTo>
                  <a:pt x="1318" y="267"/>
                </a:lnTo>
                <a:lnTo>
                  <a:pt x="1281" y="258"/>
                </a:lnTo>
                <a:lnTo>
                  <a:pt x="1244" y="271"/>
                </a:lnTo>
                <a:lnTo>
                  <a:pt x="1219" y="310"/>
                </a:lnTo>
                <a:lnTo>
                  <a:pt x="1221" y="271"/>
                </a:lnTo>
                <a:lnTo>
                  <a:pt x="1216" y="267"/>
                </a:lnTo>
                <a:lnTo>
                  <a:pt x="1190" y="285"/>
                </a:lnTo>
                <a:lnTo>
                  <a:pt x="1182" y="310"/>
                </a:lnTo>
                <a:lnTo>
                  <a:pt x="1167" y="295"/>
                </a:lnTo>
                <a:lnTo>
                  <a:pt x="1156" y="308"/>
                </a:lnTo>
                <a:lnTo>
                  <a:pt x="1149" y="300"/>
                </a:lnTo>
                <a:lnTo>
                  <a:pt x="1134" y="308"/>
                </a:lnTo>
                <a:lnTo>
                  <a:pt x="1123" y="357"/>
                </a:lnTo>
                <a:lnTo>
                  <a:pt x="1117" y="357"/>
                </a:lnTo>
                <a:lnTo>
                  <a:pt x="1089" y="407"/>
                </a:lnTo>
                <a:lnTo>
                  <a:pt x="1087" y="427"/>
                </a:lnTo>
                <a:lnTo>
                  <a:pt x="1094" y="437"/>
                </a:lnTo>
                <a:lnTo>
                  <a:pt x="1108" y="424"/>
                </a:lnTo>
                <a:lnTo>
                  <a:pt x="1125" y="433"/>
                </a:lnTo>
                <a:lnTo>
                  <a:pt x="1110" y="469"/>
                </a:lnTo>
                <a:lnTo>
                  <a:pt x="1112" y="495"/>
                </a:lnTo>
                <a:lnTo>
                  <a:pt x="1125" y="502"/>
                </a:lnTo>
                <a:lnTo>
                  <a:pt x="1126" y="523"/>
                </a:lnTo>
                <a:lnTo>
                  <a:pt x="1118" y="539"/>
                </a:lnTo>
                <a:lnTo>
                  <a:pt x="1108" y="525"/>
                </a:lnTo>
                <a:lnTo>
                  <a:pt x="1117" y="507"/>
                </a:lnTo>
                <a:lnTo>
                  <a:pt x="1095" y="516"/>
                </a:lnTo>
                <a:lnTo>
                  <a:pt x="1100" y="526"/>
                </a:lnTo>
                <a:lnTo>
                  <a:pt x="1084" y="541"/>
                </a:lnTo>
                <a:lnTo>
                  <a:pt x="1076" y="564"/>
                </a:lnTo>
                <a:lnTo>
                  <a:pt x="1089" y="608"/>
                </a:lnTo>
                <a:lnTo>
                  <a:pt x="1073" y="621"/>
                </a:lnTo>
                <a:lnTo>
                  <a:pt x="1053" y="616"/>
                </a:lnTo>
                <a:lnTo>
                  <a:pt x="1022" y="645"/>
                </a:lnTo>
                <a:lnTo>
                  <a:pt x="1024" y="692"/>
                </a:lnTo>
                <a:lnTo>
                  <a:pt x="1016" y="687"/>
                </a:lnTo>
                <a:lnTo>
                  <a:pt x="980" y="702"/>
                </a:lnTo>
                <a:lnTo>
                  <a:pt x="968" y="757"/>
                </a:lnTo>
                <a:lnTo>
                  <a:pt x="925" y="806"/>
                </a:lnTo>
                <a:lnTo>
                  <a:pt x="887" y="612"/>
                </a:lnTo>
                <a:lnTo>
                  <a:pt x="885" y="567"/>
                </a:lnTo>
                <a:lnTo>
                  <a:pt x="895" y="497"/>
                </a:lnTo>
                <a:lnTo>
                  <a:pt x="925" y="474"/>
                </a:lnTo>
                <a:lnTo>
                  <a:pt x="933" y="450"/>
                </a:lnTo>
                <a:lnTo>
                  <a:pt x="926" y="432"/>
                </a:lnTo>
                <a:lnTo>
                  <a:pt x="942" y="433"/>
                </a:lnTo>
                <a:lnTo>
                  <a:pt x="973" y="416"/>
                </a:lnTo>
                <a:lnTo>
                  <a:pt x="1038" y="328"/>
                </a:lnTo>
                <a:lnTo>
                  <a:pt x="1081" y="285"/>
                </a:lnTo>
                <a:lnTo>
                  <a:pt x="1086" y="269"/>
                </a:lnTo>
                <a:lnTo>
                  <a:pt x="1141" y="241"/>
                </a:lnTo>
                <a:lnTo>
                  <a:pt x="1136" y="228"/>
                </a:lnTo>
                <a:lnTo>
                  <a:pt x="1144" y="219"/>
                </a:lnTo>
                <a:lnTo>
                  <a:pt x="1144" y="199"/>
                </a:lnTo>
                <a:lnTo>
                  <a:pt x="1151" y="189"/>
                </a:lnTo>
                <a:lnTo>
                  <a:pt x="1156" y="155"/>
                </a:lnTo>
                <a:lnTo>
                  <a:pt x="1180" y="140"/>
                </a:lnTo>
                <a:lnTo>
                  <a:pt x="1182" y="134"/>
                </a:lnTo>
                <a:lnTo>
                  <a:pt x="1164" y="122"/>
                </a:lnTo>
                <a:lnTo>
                  <a:pt x="1136" y="132"/>
                </a:lnTo>
                <a:lnTo>
                  <a:pt x="1121" y="160"/>
                </a:lnTo>
                <a:lnTo>
                  <a:pt x="1120" y="181"/>
                </a:lnTo>
                <a:lnTo>
                  <a:pt x="1126" y="189"/>
                </a:lnTo>
                <a:lnTo>
                  <a:pt x="1121" y="199"/>
                </a:lnTo>
                <a:lnTo>
                  <a:pt x="1113" y="188"/>
                </a:lnTo>
                <a:lnTo>
                  <a:pt x="1100" y="192"/>
                </a:lnTo>
                <a:lnTo>
                  <a:pt x="1030" y="262"/>
                </a:lnTo>
                <a:lnTo>
                  <a:pt x="1037" y="235"/>
                </a:lnTo>
                <a:lnTo>
                  <a:pt x="1021" y="236"/>
                </a:lnTo>
                <a:lnTo>
                  <a:pt x="1025" y="225"/>
                </a:lnTo>
                <a:lnTo>
                  <a:pt x="1022" y="214"/>
                </a:lnTo>
                <a:lnTo>
                  <a:pt x="1030" y="197"/>
                </a:lnTo>
                <a:lnTo>
                  <a:pt x="1037" y="173"/>
                </a:lnTo>
                <a:lnTo>
                  <a:pt x="1021" y="189"/>
                </a:lnTo>
                <a:lnTo>
                  <a:pt x="993" y="175"/>
                </a:lnTo>
                <a:lnTo>
                  <a:pt x="938" y="189"/>
                </a:lnTo>
                <a:lnTo>
                  <a:pt x="897" y="251"/>
                </a:lnTo>
                <a:lnTo>
                  <a:pt x="861" y="279"/>
                </a:lnTo>
                <a:lnTo>
                  <a:pt x="848" y="310"/>
                </a:lnTo>
                <a:lnTo>
                  <a:pt x="842" y="310"/>
                </a:lnTo>
                <a:lnTo>
                  <a:pt x="846" y="324"/>
                </a:lnTo>
                <a:lnTo>
                  <a:pt x="842" y="332"/>
                </a:lnTo>
                <a:lnTo>
                  <a:pt x="869" y="341"/>
                </a:lnTo>
                <a:lnTo>
                  <a:pt x="871" y="350"/>
                </a:lnTo>
                <a:lnTo>
                  <a:pt x="863" y="354"/>
                </a:lnTo>
                <a:lnTo>
                  <a:pt x="824" y="349"/>
                </a:lnTo>
                <a:lnTo>
                  <a:pt x="799" y="365"/>
                </a:lnTo>
                <a:lnTo>
                  <a:pt x="789" y="360"/>
                </a:lnTo>
                <a:lnTo>
                  <a:pt x="754" y="368"/>
                </a:lnTo>
                <a:lnTo>
                  <a:pt x="746" y="357"/>
                </a:lnTo>
                <a:lnTo>
                  <a:pt x="776" y="344"/>
                </a:lnTo>
                <a:lnTo>
                  <a:pt x="754" y="326"/>
                </a:lnTo>
                <a:lnTo>
                  <a:pt x="737" y="334"/>
                </a:lnTo>
                <a:lnTo>
                  <a:pt x="685" y="316"/>
                </a:lnTo>
                <a:lnTo>
                  <a:pt x="679" y="319"/>
                </a:lnTo>
                <a:lnTo>
                  <a:pt x="680" y="332"/>
                </a:lnTo>
                <a:lnTo>
                  <a:pt x="669" y="336"/>
                </a:lnTo>
                <a:lnTo>
                  <a:pt x="672" y="347"/>
                </a:lnTo>
                <a:lnTo>
                  <a:pt x="666" y="349"/>
                </a:lnTo>
                <a:lnTo>
                  <a:pt x="658" y="337"/>
                </a:lnTo>
                <a:lnTo>
                  <a:pt x="632" y="347"/>
                </a:lnTo>
                <a:lnTo>
                  <a:pt x="597" y="334"/>
                </a:lnTo>
                <a:lnTo>
                  <a:pt x="584" y="352"/>
                </a:lnTo>
                <a:lnTo>
                  <a:pt x="568" y="336"/>
                </a:lnTo>
                <a:lnTo>
                  <a:pt x="493" y="341"/>
                </a:lnTo>
                <a:lnTo>
                  <a:pt x="466" y="357"/>
                </a:lnTo>
                <a:lnTo>
                  <a:pt x="420" y="404"/>
                </a:lnTo>
                <a:lnTo>
                  <a:pt x="405" y="433"/>
                </a:lnTo>
                <a:lnTo>
                  <a:pt x="370" y="463"/>
                </a:lnTo>
                <a:lnTo>
                  <a:pt x="321" y="528"/>
                </a:lnTo>
                <a:lnTo>
                  <a:pt x="246" y="596"/>
                </a:lnTo>
                <a:lnTo>
                  <a:pt x="244" y="606"/>
                </a:lnTo>
                <a:lnTo>
                  <a:pt x="260" y="616"/>
                </a:lnTo>
                <a:lnTo>
                  <a:pt x="293" y="614"/>
                </a:lnTo>
                <a:lnTo>
                  <a:pt x="293" y="660"/>
                </a:lnTo>
                <a:lnTo>
                  <a:pt x="304" y="650"/>
                </a:lnTo>
                <a:lnTo>
                  <a:pt x="304" y="635"/>
                </a:lnTo>
                <a:lnTo>
                  <a:pt x="319" y="630"/>
                </a:lnTo>
                <a:lnTo>
                  <a:pt x="309" y="640"/>
                </a:lnTo>
                <a:lnTo>
                  <a:pt x="319" y="653"/>
                </a:lnTo>
                <a:lnTo>
                  <a:pt x="308" y="669"/>
                </a:lnTo>
                <a:lnTo>
                  <a:pt x="335" y="663"/>
                </a:lnTo>
                <a:lnTo>
                  <a:pt x="343" y="656"/>
                </a:lnTo>
                <a:lnTo>
                  <a:pt x="342" y="671"/>
                </a:lnTo>
                <a:lnTo>
                  <a:pt x="353" y="656"/>
                </a:lnTo>
                <a:lnTo>
                  <a:pt x="353" y="630"/>
                </a:lnTo>
                <a:lnTo>
                  <a:pt x="389" y="632"/>
                </a:lnTo>
                <a:lnTo>
                  <a:pt x="405" y="660"/>
                </a:lnTo>
                <a:lnTo>
                  <a:pt x="438" y="684"/>
                </a:lnTo>
                <a:lnTo>
                  <a:pt x="430" y="704"/>
                </a:lnTo>
                <a:lnTo>
                  <a:pt x="433" y="720"/>
                </a:lnTo>
                <a:lnTo>
                  <a:pt x="430" y="730"/>
                </a:lnTo>
                <a:lnTo>
                  <a:pt x="440" y="741"/>
                </a:lnTo>
                <a:lnTo>
                  <a:pt x="420" y="780"/>
                </a:lnTo>
                <a:lnTo>
                  <a:pt x="409" y="816"/>
                </a:lnTo>
                <a:lnTo>
                  <a:pt x="415" y="849"/>
                </a:lnTo>
                <a:lnTo>
                  <a:pt x="404" y="923"/>
                </a:lnTo>
                <a:lnTo>
                  <a:pt x="376" y="956"/>
                </a:lnTo>
                <a:lnTo>
                  <a:pt x="350" y="997"/>
                </a:lnTo>
                <a:lnTo>
                  <a:pt x="334" y="1031"/>
                </a:lnTo>
                <a:lnTo>
                  <a:pt x="238" y="1153"/>
                </a:lnTo>
                <a:lnTo>
                  <a:pt x="207" y="1179"/>
                </a:lnTo>
                <a:lnTo>
                  <a:pt x="182" y="1184"/>
                </a:lnTo>
                <a:lnTo>
                  <a:pt x="153" y="1179"/>
                </a:lnTo>
                <a:lnTo>
                  <a:pt x="153" y="1159"/>
                </a:lnTo>
                <a:lnTo>
                  <a:pt x="143" y="1168"/>
                </a:lnTo>
                <a:lnTo>
                  <a:pt x="137" y="1153"/>
                </a:lnTo>
                <a:lnTo>
                  <a:pt x="117" y="1187"/>
                </a:lnTo>
                <a:lnTo>
                  <a:pt x="103" y="1187"/>
                </a:lnTo>
                <a:lnTo>
                  <a:pt x="104" y="1195"/>
                </a:lnTo>
                <a:lnTo>
                  <a:pt x="101" y="1197"/>
                </a:lnTo>
                <a:lnTo>
                  <a:pt x="98" y="1189"/>
                </a:lnTo>
                <a:lnTo>
                  <a:pt x="98" y="1181"/>
                </a:lnTo>
                <a:lnTo>
                  <a:pt x="117" y="1156"/>
                </a:lnTo>
                <a:lnTo>
                  <a:pt x="117" y="1120"/>
                </a:lnTo>
                <a:lnTo>
                  <a:pt x="111" y="1098"/>
                </a:lnTo>
                <a:lnTo>
                  <a:pt x="137" y="1073"/>
                </a:lnTo>
                <a:lnTo>
                  <a:pt x="169" y="1085"/>
                </a:lnTo>
                <a:lnTo>
                  <a:pt x="177" y="1078"/>
                </a:lnTo>
                <a:lnTo>
                  <a:pt x="199" y="1034"/>
                </a:lnTo>
                <a:lnTo>
                  <a:pt x="213" y="980"/>
                </a:lnTo>
                <a:lnTo>
                  <a:pt x="228" y="966"/>
                </a:lnTo>
                <a:lnTo>
                  <a:pt x="225" y="933"/>
                </a:lnTo>
                <a:lnTo>
                  <a:pt x="230" y="923"/>
                </a:lnTo>
                <a:lnTo>
                  <a:pt x="143" y="961"/>
                </a:lnTo>
                <a:lnTo>
                  <a:pt x="114" y="959"/>
                </a:lnTo>
                <a:lnTo>
                  <a:pt x="104" y="943"/>
                </a:lnTo>
                <a:lnTo>
                  <a:pt x="104" y="923"/>
                </a:lnTo>
                <a:lnTo>
                  <a:pt x="96" y="902"/>
                </a:lnTo>
                <a:lnTo>
                  <a:pt x="52" y="878"/>
                </a:lnTo>
                <a:lnTo>
                  <a:pt x="0" y="868"/>
                </a:lnTo>
              </a:path>
            </a:pathLst>
          </a:custGeom>
          <a:solidFill>
            <a:srgbClr val="CDCDCD"/>
          </a:solidFill>
          <a:ln w="6350">
            <a:solidFill>
              <a:schemeClr val="bg1"/>
            </a:solidFill>
            <a:round/>
            <a:headEnd/>
            <a:tailEnd/>
          </a:ln>
        </p:spPr>
        <p:txBody>
          <a:bodyPr/>
          <a:lstStyle/>
          <a:p>
            <a:endParaRPr lang="en-US"/>
          </a:p>
        </p:txBody>
      </p:sp>
      <p:sp>
        <p:nvSpPr>
          <p:cNvPr id="1112" name="Freeform 2153"/>
          <p:cNvSpPr>
            <a:spLocks/>
          </p:cNvSpPr>
          <p:nvPr/>
        </p:nvSpPr>
        <p:spPr bwMode="auto">
          <a:xfrm>
            <a:off x="6704013" y="3481388"/>
            <a:ext cx="598487" cy="147637"/>
          </a:xfrm>
          <a:custGeom>
            <a:avLst/>
            <a:gdLst>
              <a:gd name="T0" fmla="*/ 0 w 892"/>
              <a:gd name="T1" fmla="*/ 0 h 215"/>
              <a:gd name="T2" fmla="*/ 0 w 892"/>
              <a:gd name="T3" fmla="*/ 0 h 215"/>
              <a:gd name="T4" fmla="*/ 0 w 892"/>
              <a:gd name="T5" fmla="*/ 0 h 215"/>
              <a:gd name="T6" fmla="*/ 0 w 892"/>
              <a:gd name="T7" fmla="*/ 0 h 215"/>
              <a:gd name="T8" fmla="*/ 0 w 892"/>
              <a:gd name="T9" fmla="*/ 0 h 215"/>
              <a:gd name="T10" fmla="*/ 0 w 892"/>
              <a:gd name="T11" fmla="*/ 0 h 215"/>
              <a:gd name="T12" fmla="*/ 0 w 892"/>
              <a:gd name="T13" fmla="*/ 0 h 215"/>
              <a:gd name="T14" fmla="*/ 0 w 892"/>
              <a:gd name="T15" fmla="*/ 0 h 215"/>
              <a:gd name="T16" fmla="*/ 0 w 892"/>
              <a:gd name="T17" fmla="*/ 0 h 215"/>
              <a:gd name="T18" fmla="*/ 0 w 892"/>
              <a:gd name="T19" fmla="*/ 0 h 215"/>
              <a:gd name="T20" fmla="*/ 0 w 892"/>
              <a:gd name="T21" fmla="*/ 0 h 215"/>
              <a:gd name="T22" fmla="*/ 0 w 892"/>
              <a:gd name="T23" fmla="*/ 0 h 215"/>
              <a:gd name="T24" fmla="*/ 0 w 892"/>
              <a:gd name="T25" fmla="*/ 0 h 215"/>
              <a:gd name="T26" fmla="*/ 0 w 892"/>
              <a:gd name="T27" fmla="*/ 0 h 215"/>
              <a:gd name="T28" fmla="*/ 0 w 892"/>
              <a:gd name="T29" fmla="*/ 0 h 215"/>
              <a:gd name="T30" fmla="*/ 0 w 892"/>
              <a:gd name="T31" fmla="*/ 0 h 215"/>
              <a:gd name="T32" fmla="*/ 0 w 892"/>
              <a:gd name="T33" fmla="*/ 0 h 215"/>
              <a:gd name="T34" fmla="*/ 0 w 892"/>
              <a:gd name="T35" fmla="*/ 0 h 215"/>
              <a:gd name="T36" fmla="*/ 0 w 892"/>
              <a:gd name="T37" fmla="*/ 0 h 215"/>
              <a:gd name="T38" fmla="*/ 0 w 892"/>
              <a:gd name="T39" fmla="*/ 0 h 215"/>
              <a:gd name="T40" fmla="*/ 0 w 892"/>
              <a:gd name="T41" fmla="*/ 0 h 215"/>
              <a:gd name="T42" fmla="*/ 0 w 892"/>
              <a:gd name="T43" fmla="*/ 0 h 215"/>
              <a:gd name="T44" fmla="*/ 0 w 892"/>
              <a:gd name="T45" fmla="*/ 0 h 215"/>
              <a:gd name="T46" fmla="*/ 0 w 892"/>
              <a:gd name="T47" fmla="*/ 0 h 215"/>
              <a:gd name="T48" fmla="*/ 0 w 892"/>
              <a:gd name="T49" fmla="*/ 0 h 215"/>
              <a:gd name="T50" fmla="*/ 0 w 892"/>
              <a:gd name="T51" fmla="*/ 0 h 215"/>
              <a:gd name="T52" fmla="*/ 0 w 892"/>
              <a:gd name="T53" fmla="*/ 0 h 215"/>
              <a:gd name="T54" fmla="*/ 0 w 892"/>
              <a:gd name="T55" fmla="*/ 0 h 215"/>
              <a:gd name="T56" fmla="*/ 0 w 892"/>
              <a:gd name="T57" fmla="*/ 0 h 215"/>
              <a:gd name="T58" fmla="*/ 0 w 892"/>
              <a:gd name="T59" fmla="*/ 0 h 215"/>
              <a:gd name="T60" fmla="*/ 0 w 892"/>
              <a:gd name="T61" fmla="*/ 0 h 2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92"/>
              <a:gd name="T94" fmla="*/ 0 h 215"/>
              <a:gd name="T95" fmla="*/ 892 w 892"/>
              <a:gd name="T96" fmla="*/ 215 h 21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92" h="215">
                <a:moveTo>
                  <a:pt x="892" y="192"/>
                </a:moveTo>
                <a:lnTo>
                  <a:pt x="881" y="132"/>
                </a:lnTo>
                <a:lnTo>
                  <a:pt x="861" y="88"/>
                </a:lnTo>
                <a:lnTo>
                  <a:pt x="856" y="59"/>
                </a:lnTo>
                <a:lnTo>
                  <a:pt x="832" y="26"/>
                </a:lnTo>
                <a:lnTo>
                  <a:pt x="794" y="18"/>
                </a:lnTo>
                <a:lnTo>
                  <a:pt x="768" y="0"/>
                </a:lnTo>
                <a:lnTo>
                  <a:pt x="682" y="13"/>
                </a:lnTo>
                <a:lnTo>
                  <a:pt x="656" y="42"/>
                </a:lnTo>
                <a:lnTo>
                  <a:pt x="653" y="50"/>
                </a:lnTo>
                <a:lnTo>
                  <a:pt x="676" y="50"/>
                </a:lnTo>
                <a:lnTo>
                  <a:pt x="677" y="75"/>
                </a:lnTo>
                <a:lnTo>
                  <a:pt x="651" y="98"/>
                </a:lnTo>
                <a:lnTo>
                  <a:pt x="633" y="151"/>
                </a:lnTo>
                <a:lnTo>
                  <a:pt x="630" y="169"/>
                </a:lnTo>
                <a:lnTo>
                  <a:pt x="586" y="195"/>
                </a:lnTo>
                <a:lnTo>
                  <a:pt x="541" y="176"/>
                </a:lnTo>
                <a:lnTo>
                  <a:pt x="518" y="179"/>
                </a:lnTo>
                <a:lnTo>
                  <a:pt x="482" y="163"/>
                </a:lnTo>
                <a:lnTo>
                  <a:pt x="433" y="195"/>
                </a:lnTo>
                <a:lnTo>
                  <a:pt x="368" y="215"/>
                </a:lnTo>
                <a:lnTo>
                  <a:pt x="340" y="210"/>
                </a:lnTo>
                <a:lnTo>
                  <a:pt x="298" y="202"/>
                </a:lnTo>
                <a:lnTo>
                  <a:pt x="275" y="182"/>
                </a:lnTo>
                <a:lnTo>
                  <a:pt x="200" y="145"/>
                </a:lnTo>
                <a:lnTo>
                  <a:pt x="182" y="142"/>
                </a:lnTo>
                <a:lnTo>
                  <a:pt x="137" y="161"/>
                </a:lnTo>
                <a:lnTo>
                  <a:pt x="116" y="155"/>
                </a:lnTo>
                <a:lnTo>
                  <a:pt x="93" y="138"/>
                </a:lnTo>
                <a:lnTo>
                  <a:pt x="85" y="99"/>
                </a:lnTo>
                <a:lnTo>
                  <a:pt x="0" y="65"/>
                </a:lnTo>
              </a:path>
            </a:pathLst>
          </a:custGeom>
          <a:solidFill>
            <a:srgbClr val="CDCDCD"/>
          </a:solidFill>
          <a:ln w="6350">
            <a:solidFill>
              <a:schemeClr val="bg1"/>
            </a:solidFill>
            <a:round/>
            <a:headEnd/>
            <a:tailEnd/>
          </a:ln>
        </p:spPr>
        <p:txBody>
          <a:bodyPr/>
          <a:lstStyle/>
          <a:p>
            <a:endParaRPr lang="en-US"/>
          </a:p>
        </p:txBody>
      </p:sp>
      <p:sp>
        <p:nvSpPr>
          <p:cNvPr id="1113" name="Freeform 2154"/>
          <p:cNvSpPr>
            <a:spLocks/>
          </p:cNvSpPr>
          <p:nvPr/>
        </p:nvSpPr>
        <p:spPr bwMode="auto">
          <a:xfrm>
            <a:off x="5021263" y="3408363"/>
            <a:ext cx="71437" cy="38100"/>
          </a:xfrm>
          <a:custGeom>
            <a:avLst/>
            <a:gdLst>
              <a:gd name="T0" fmla="*/ 0 w 106"/>
              <a:gd name="T1" fmla="*/ 0 h 54"/>
              <a:gd name="T2" fmla="*/ 0 w 106"/>
              <a:gd name="T3" fmla="*/ 0 h 54"/>
              <a:gd name="T4" fmla="*/ 0 w 106"/>
              <a:gd name="T5" fmla="*/ 0 h 54"/>
              <a:gd name="T6" fmla="*/ 0 w 106"/>
              <a:gd name="T7" fmla="*/ 0 h 54"/>
              <a:gd name="T8" fmla="*/ 0 w 106"/>
              <a:gd name="T9" fmla="*/ 0 h 54"/>
              <a:gd name="T10" fmla="*/ 0 w 106"/>
              <a:gd name="T11" fmla="*/ 0 h 54"/>
              <a:gd name="T12" fmla="*/ 0 w 106"/>
              <a:gd name="T13" fmla="*/ 0 h 54"/>
              <a:gd name="T14" fmla="*/ 0 w 106"/>
              <a:gd name="T15" fmla="*/ 0 h 54"/>
              <a:gd name="T16" fmla="*/ 0 w 106"/>
              <a:gd name="T17" fmla="*/ 0 h 54"/>
              <a:gd name="T18" fmla="*/ 0 w 106"/>
              <a:gd name="T19" fmla="*/ 0 h 54"/>
              <a:gd name="T20" fmla="*/ 0 w 106"/>
              <a:gd name="T21" fmla="*/ 0 h 54"/>
              <a:gd name="T22" fmla="*/ 0 w 106"/>
              <a:gd name="T23" fmla="*/ 0 h 54"/>
              <a:gd name="T24" fmla="*/ 0 w 106"/>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6"/>
              <a:gd name="T40" fmla="*/ 0 h 54"/>
              <a:gd name="T41" fmla="*/ 106 w 106"/>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6" h="54">
                <a:moveTo>
                  <a:pt x="101" y="50"/>
                </a:moveTo>
                <a:lnTo>
                  <a:pt x="106" y="27"/>
                </a:lnTo>
                <a:lnTo>
                  <a:pt x="99" y="14"/>
                </a:lnTo>
                <a:lnTo>
                  <a:pt x="76" y="11"/>
                </a:lnTo>
                <a:lnTo>
                  <a:pt x="50" y="0"/>
                </a:lnTo>
                <a:lnTo>
                  <a:pt x="50" y="3"/>
                </a:lnTo>
                <a:lnTo>
                  <a:pt x="49" y="21"/>
                </a:lnTo>
                <a:lnTo>
                  <a:pt x="32" y="16"/>
                </a:lnTo>
                <a:lnTo>
                  <a:pt x="37" y="8"/>
                </a:lnTo>
                <a:lnTo>
                  <a:pt x="13" y="19"/>
                </a:lnTo>
                <a:lnTo>
                  <a:pt x="0" y="47"/>
                </a:lnTo>
                <a:lnTo>
                  <a:pt x="44" y="54"/>
                </a:lnTo>
                <a:lnTo>
                  <a:pt x="101" y="50"/>
                </a:lnTo>
                <a:close/>
              </a:path>
            </a:pathLst>
          </a:custGeom>
          <a:solidFill>
            <a:srgbClr val="CDCDCD"/>
          </a:solidFill>
          <a:ln w="6350">
            <a:solidFill>
              <a:schemeClr val="bg1"/>
            </a:solidFill>
            <a:round/>
            <a:headEnd/>
            <a:tailEnd/>
          </a:ln>
        </p:spPr>
        <p:txBody>
          <a:bodyPr/>
          <a:lstStyle/>
          <a:p>
            <a:endParaRPr lang="en-US"/>
          </a:p>
        </p:txBody>
      </p:sp>
      <p:sp>
        <p:nvSpPr>
          <p:cNvPr id="1114" name="Freeform 2155"/>
          <p:cNvSpPr>
            <a:spLocks/>
          </p:cNvSpPr>
          <p:nvPr/>
        </p:nvSpPr>
        <p:spPr bwMode="auto">
          <a:xfrm>
            <a:off x="5021263" y="3408363"/>
            <a:ext cx="71437" cy="38100"/>
          </a:xfrm>
          <a:custGeom>
            <a:avLst/>
            <a:gdLst>
              <a:gd name="T0" fmla="*/ 0 w 106"/>
              <a:gd name="T1" fmla="*/ 0 h 54"/>
              <a:gd name="T2" fmla="*/ 0 w 106"/>
              <a:gd name="T3" fmla="*/ 0 h 54"/>
              <a:gd name="T4" fmla="*/ 0 w 106"/>
              <a:gd name="T5" fmla="*/ 0 h 54"/>
              <a:gd name="T6" fmla="*/ 0 w 106"/>
              <a:gd name="T7" fmla="*/ 0 h 54"/>
              <a:gd name="T8" fmla="*/ 0 w 106"/>
              <a:gd name="T9" fmla="*/ 0 h 54"/>
              <a:gd name="T10" fmla="*/ 0 w 106"/>
              <a:gd name="T11" fmla="*/ 0 h 54"/>
              <a:gd name="T12" fmla="*/ 0 w 106"/>
              <a:gd name="T13" fmla="*/ 0 h 54"/>
              <a:gd name="T14" fmla="*/ 0 w 106"/>
              <a:gd name="T15" fmla="*/ 0 h 54"/>
              <a:gd name="T16" fmla="*/ 0 w 106"/>
              <a:gd name="T17" fmla="*/ 0 h 54"/>
              <a:gd name="T18" fmla="*/ 0 w 106"/>
              <a:gd name="T19" fmla="*/ 0 h 54"/>
              <a:gd name="T20" fmla="*/ 0 w 106"/>
              <a:gd name="T21" fmla="*/ 0 h 54"/>
              <a:gd name="T22" fmla="*/ 0 w 106"/>
              <a:gd name="T23" fmla="*/ 0 h 54"/>
              <a:gd name="T24" fmla="*/ 0 w 106"/>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6"/>
              <a:gd name="T40" fmla="*/ 0 h 54"/>
              <a:gd name="T41" fmla="*/ 106 w 106"/>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6" h="54">
                <a:moveTo>
                  <a:pt x="101" y="50"/>
                </a:moveTo>
                <a:lnTo>
                  <a:pt x="106" y="27"/>
                </a:lnTo>
                <a:lnTo>
                  <a:pt x="99" y="14"/>
                </a:lnTo>
                <a:lnTo>
                  <a:pt x="76" y="11"/>
                </a:lnTo>
                <a:lnTo>
                  <a:pt x="50" y="0"/>
                </a:lnTo>
                <a:lnTo>
                  <a:pt x="50" y="3"/>
                </a:lnTo>
                <a:lnTo>
                  <a:pt x="49" y="21"/>
                </a:lnTo>
                <a:lnTo>
                  <a:pt x="32" y="16"/>
                </a:lnTo>
                <a:lnTo>
                  <a:pt x="37" y="8"/>
                </a:lnTo>
                <a:lnTo>
                  <a:pt x="13" y="19"/>
                </a:lnTo>
                <a:lnTo>
                  <a:pt x="0" y="47"/>
                </a:lnTo>
                <a:lnTo>
                  <a:pt x="44" y="54"/>
                </a:lnTo>
                <a:lnTo>
                  <a:pt x="101" y="50"/>
                </a:lnTo>
              </a:path>
            </a:pathLst>
          </a:custGeom>
          <a:solidFill>
            <a:srgbClr val="CDCDCD"/>
          </a:solidFill>
          <a:ln w="6350">
            <a:solidFill>
              <a:schemeClr val="bg1"/>
            </a:solidFill>
            <a:round/>
            <a:headEnd/>
            <a:tailEnd/>
          </a:ln>
        </p:spPr>
        <p:txBody>
          <a:bodyPr/>
          <a:lstStyle/>
          <a:p>
            <a:endParaRPr lang="en-US"/>
          </a:p>
        </p:txBody>
      </p:sp>
      <p:sp>
        <p:nvSpPr>
          <p:cNvPr id="1115" name="Freeform 2156"/>
          <p:cNvSpPr>
            <a:spLocks/>
          </p:cNvSpPr>
          <p:nvPr/>
        </p:nvSpPr>
        <p:spPr bwMode="auto">
          <a:xfrm>
            <a:off x="5041900" y="3836988"/>
            <a:ext cx="52388" cy="47625"/>
          </a:xfrm>
          <a:custGeom>
            <a:avLst/>
            <a:gdLst>
              <a:gd name="T0" fmla="*/ 0 w 78"/>
              <a:gd name="T1" fmla="*/ 0 h 69"/>
              <a:gd name="T2" fmla="*/ 0 w 78"/>
              <a:gd name="T3" fmla="*/ 0 h 69"/>
              <a:gd name="T4" fmla="*/ 0 w 78"/>
              <a:gd name="T5" fmla="*/ 0 h 69"/>
              <a:gd name="T6" fmla="*/ 0 w 78"/>
              <a:gd name="T7" fmla="*/ 0 h 69"/>
              <a:gd name="T8" fmla="*/ 0 w 78"/>
              <a:gd name="T9" fmla="*/ 0 h 69"/>
              <a:gd name="T10" fmla="*/ 0 w 78"/>
              <a:gd name="T11" fmla="*/ 0 h 69"/>
              <a:gd name="T12" fmla="*/ 0 w 78"/>
              <a:gd name="T13" fmla="*/ 0 h 69"/>
              <a:gd name="T14" fmla="*/ 0 w 78"/>
              <a:gd name="T15" fmla="*/ 0 h 69"/>
              <a:gd name="T16" fmla="*/ 0 w 78"/>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69"/>
              <a:gd name="T29" fmla="*/ 78 w 78"/>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69">
                <a:moveTo>
                  <a:pt x="16" y="69"/>
                </a:moveTo>
                <a:lnTo>
                  <a:pt x="0" y="48"/>
                </a:lnTo>
                <a:lnTo>
                  <a:pt x="5" y="15"/>
                </a:lnTo>
                <a:lnTo>
                  <a:pt x="29" y="0"/>
                </a:lnTo>
                <a:lnTo>
                  <a:pt x="60" y="0"/>
                </a:lnTo>
                <a:lnTo>
                  <a:pt x="60" y="9"/>
                </a:lnTo>
                <a:lnTo>
                  <a:pt x="73" y="20"/>
                </a:lnTo>
                <a:lnTo>
                  <a:pt x="78" y="48"/>
                </a:lnTo>
                <a:lnTo>
                  <a:pt x="16" y="69"/>
                </a:lnTo>
                <a:close/>
              </a:path>
            </a:pathLst>
          </a:custGeom>
          <a:solidFill>
            <a:srgbClr val="CDCDCD"/>
          </a:solidFill>
          <a:ln w="6350">
            <a:solidFill>
              <a:schemeClr val="bg1"/>
            </a:solidFill>
            <a:round/>
            <a:headEnd/>
            <a:tailEnd/>
          </a:ln>
        </p:spPr>
        <p:txBody>
          <a:bodyPr/>
          <a:lstStyle/>
          <a:p>
            <a:endParaRPr lang="en-US"/>
          </a:p>
        </p:txBody>
      </p:sp>
      <p:sp>
        <p:nvSpPr>
          <p:cNvPr id="1116" name="Freeform 2157"/>
          <p:cNvSpPr>
            <a:spLocks/>
          </p:cNvSpPr>
          <p:nvPr/>
        </p:nvSpPr>
        <p:spPr bwMode="auto">
          <a:xfrm>
            <a:off x="5041900" y="3836988"/>
            <a:ext cx="52388" cy="47625"/>
          </a:xfrm>
          <a:custGeom>
            <a:avLst/>
            <a:gdLst>
              <a:gd name="T0" fmla="*/ 0 w 78"/>
              <a:gd name="T1" fmla="*/ 0 h 69"/>
              <a:gd name="T2" fmla="*/ 0 w 78"/>
              <a:gd name="T3" fmla="*/ 0 h 69"/>
              <a:gd name="T4" fmla="*/ 0 w 78"/>
              <a:gd name="T5" fmla="*/ 0 h 69"/>
              <a:gd name="T6" fmla="*/ 0 w 78"/>
              <a:gd name="T7" fmla="*/ 0 h 69"/>
              <a:gd name="T8" fmla="*/ 0 w 78"/>
              <a:gd name="T9" fmla="*/ 0 h 69"/>
              <a:gd name="T10" fmla="*/ 0 w 78"/>
              <a:gd name="T11" fmla="*/ 0 h 69"/>
              <a:gd name="T12" fmla="*/ 0 w 78"/>
              <a:gd name="T13" fmla="*/ 0 h 69"/>
              <a:gd name="T14" fmla="*/ 0 w 78"/>
              <a:gd name="T15" fmla="*/ 0 h 69"/>
              <a:gd name="T16" fmla="*/ 0 w 78"/>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69"/>
              <a:gd name="T29" fmla="*/ 78 w 78"/>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69">
                <a:moveTo>
                  <a:pt x="16" y="69"/>
                </a:moveTo>
                <a:lnTo>
                  <a:pt x="0" y="48"/>
                </a:lnTo>
                <a:lnTo>
                  <a:pt x="5" y="15"/>
                </a:lnTo>
                <a:lnTo>
                  <a:pt x="29" y="0"/>
                </a:lnTo>
                <a:lnTo>
                  <a:pt x="60" y="0"/>
                </a:lnTo>
                <a:lnTo>
                  <a:pt x="60" y="9"/>
                </a:lnTo>
                <a:lnTo>
                  <a:pt x="73" y="20"/>
                </a:lnTo>
                <a:lnTo>
                  <a:pt x="78" y="48"/>
                </a:lnTo>
                <a:lnTo>
                  <a:pt x="16" y="69"/>
                </a:lnTo>
              </a:path>
            </a:pathLst>
          </a:custGeom>
          <a:solidFill>
            <a:srgbClr val="CDCDCD"/>
          </a:solidFill>
          <a:ln w="6350">
            <a:solidFill>
              <a:schemeClr val="bg1"/>
            </a:solidFill>
            <a:round/>
            <a:headEnd/>
            <a:tailEnd/>
          </a:ln>
        </p:spPr>
        <p:txBody>
          <a:bodyPr/>
          <a:lstStyle/>
          <a:p>
            <a:endParaRPr lang="en-US"/>
          </a:p>
        </p:txBody>
      </p:sp>
      <p:sp>
        <p:nvSpPr>
          <p:cNvPr id="1117" name="Freeform 2158"/>
          <p:cNvSpPr>
            <a:spLocks/>
          </p:cNvSpPr>
          <p:nvPr/>
        </p:nvSpPr>
        <p:spPr bwMode="auto">
          <a:xfrm>
            <a:off x="8478838" y="5921375"/>
            <a:ext cx="7937" cy="11113"/>
          </a:xfrm>
          <a:custGeom>
            <a:avLst/>
            <a:gdLst>
              <a:gd name="T0" fmla="*/ 0 w 15"/>
              <a:gd name="T1" fmla="*/ 0 h 13"/>
              <a:gd name="T2" fmla="*/ 0 w 15"/>
              <a:gd name="T3" fmla="*/ 2147483647 h 13"/>
              <a:gd name="T4" fmla="*/ 0 w 15"/>
              <a:gd name="T5" fmla="*/ 2147483647 h 13"/>
              <a:gd name="T6" fmla="*/ 0 w 15"/>
              <a:gd name="T7" fmla="*/ 2147483647 h 13"/>
              <a:gd name="T8" fmla="*/ 0 w 15"/>
              <a:gd name="T9" fmla="*/ 0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15" y="0"/>
                </a:moveTo>
                <a:lnTo>
                  <a:pt x="7" y="13"/>
                </a:lnTo>
                <a:lnTo>
                  <a:pt x="5" y="4"/>
                </a:lnTo>
                <a:lnTo>
                  <a:pt x="0" y="2"/>
                </a:lnTo>
                <a:lnTo>
                  <a:pt x="15" y="0"/>
                </a:lnTo>
                <a:close/>
              </a:path>
            </a:pathLst>
          </a:custGeom>
          <a:solidFill>
            <a:srgbClr val="BBAD87"/>
          </a:solidFill>
          <a:ln w="6350">
            <a:solidFill>
              <a:srgbClr val="BBAD87"/>
            </a:solidFill>
            <a:round/>
            <a:headEnd/>
            <a:tailEnd/>
          </a:ln>
        </p:spPr>
        <p:txBody>
          <a:bodyPr/>
          <a:lstStyle/>
          <a:p>
            <a:endParaRPr lang="en-US"/>
          </a:p>
        </p:txBody>
      </p:sp>
      <p:sp>
        <p:nvSpPr>
          <p:cNvPr id="1118" name="Freeform 2159"/>
          <p:cNvSpPr>
            <a:spLocks/>
          </p:cNvSpPr>
          <p:nvPr/>
        </p:nvSpPr>
        <p:spPr bwMode="auto">
          <a:xfrm>
            <a:off x="8478838" y="5921375"/>
            <a:ext cx="7937" cy="11113"/>
          </a:xfrm>
          <a:custGeom>
            <a:avLst/>
            <a:gdLst>
              <a:gd name="T0" fmla="*/ 0 w 15"/>
              <a:gd name="T1" fmla="*/ 0 h 13"/>
              <a:gd name="T2" fmla="*/ 0 w 15"/>
              <a:gd name="T3" fmla="*/ 2147483647 h 13"/>
              <a:gd name="T4" fmla="*/ 0 w 15"/>
              <a:gd name="T5" fmla="*/ 2147483647 h 13"/>
              <a:gd name="T6" fmla="*/ 0 w 15"/>
              <a:gd name="T7" fmla="*/ 2147483647 h 13"/>
              <a:gd name="T8" fmla="*/ 0 w 15"/>
              <a:gd name="T9" fmla="*/ 0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15" y="0"/>
                </a:moveTo>
                <a:lnTo>
                  <a:pt x="7" y="13"/>
                </a:lnTo>
                <a:lnTo>
                  <a:pt x="5" y="4"/>
                </a:lnTo>
                <a:lnTo>
                  <a:pt x="0" y="2"/>
                </a:lnTo>
                <a:lnTo>
                  <a:pt x="15" y="0"/>
                </a:lnTo>
              </a:path>
            </a:pathLst>
          </a:custGeom>
          <a:solidFill>
            <a:srgbClr val="BBAD87"/>
          </a:solidFill>
          <a:ln w="6350">
            <a:solidFill>
              <a:srgbClr val="BBAD87"/>
            </a:solidFill>
            <a:round/>
            <a:headEnd/>
            <a:tailEnd/>
          </a:ln>
        </p:spPr>
        <p:txBody>
          <a:bodyPr/>
          <a:lstStyle/>
          <a:p>
            <a:endParaRPr lang="en-US"/>
          </a:p>
        </p:txBody>
      </p:sp>
      <p:sp>
        <p:nvSpPr>
          <p:cNvPr id="1119" name="Freeform 2160"/>
          <p:cNvSpPr>
            <a:spLocks/>
          </p:cNvSpPr>
          <p:nvPr/>
        </p:nvSpPr>
        <p:spPr bwMode="auto">
          <a:xfrm>
            <a:off x="8255000" y="5659438"/>
            <a:ext cx="120650" cy="196850"/>
          </a:xfrm>
          <a:custGeom>
            <a:avLst/>
            <a:gdLst>
              <a:gd name="T0" fmla="*/ 0 w 182"/>
              <a:gd name="T1" fmla="*/ 0 h 285"/>
              <a:gd name="T2" fmla="*/ 0 w 182"/>
              <a:gd name="T3" fmla="*/ 0 h 285"/>
              <a:gd name="T4" fmla="*/ 0 w 182"/>
              <a:gd name="T5" fmla="*/ 0 h 285"/>
              <a:gd name="T6" fmla="*/ 0 w 182"/>
              <a:gd name="T7" fmla="*/ 0 h 285"/>
              <a:gd name="T8" fmla="*/ 0 w 182"/>
              <a:gd name="T9" fmla="*/ 0 h 285"/>
              <a:gd name="T10" fmla="*/ 0 w 182"/>
              <a:gd name="T11" fmla="*/ 0 h 285"/>
              <a:gd name="T12" fmla="*/ 0 w 182"/>
              <a:gd name="T13" fmla="*/ 0 h 285"/>
              <a:gd name="T14" fmla="*/ 0 w 182"/>
              <a:gd name="T15" fmla="*/ 0 h 285"/>
              <a:gd name="T16" fmla="*/ 0 w 182"/>
              <a:gd name="T17" fmla="*/ 0 h 285"/>
              <a:gd name="T18" fmla="*/ 0 w 182"/>
              <a:gd name="T19" fmla="*/ 0 h 285"/>
              <a:gd name="T20" fmla="*/ 0 w 182"/>
              <a:gd name="T21" fmla="*/ 0 h 285"/>
              <a:gd name="T22" fmla="*/ 0 w 182"/>
              <a:gd name="T23" fmla="*/ 0 h 285"/>
              <a:gd name="T24" fmla="*/ 0 w 182"/>
              <a:gd name="T25" fmla="*/ 0 h 285"/>
              <a:gd name="T26" fmla="*/ 0 w 182"/>
              <a:gd name="T27" fmla="*/ 0 h 285"/>
              <a:gd name="T28" fmla="*/ 0 w 182"/>
              <a:gd name="T29" fmla="*/ 0 h 285"/>
              <a:gd name="T30" fmla="*/ 0 w 182"/>
              <a:gd name="T31" fmla="*/ 0 h 285"/>
              <a:gd name="T32" fmla="*/ 0 w 182"/>
              <a:gd name="T33" fmla="*/ 0 h 285"/>
              <a:gd name="T34" fmla="*/ 0 w 182"/>
              <a:gd name="T35" fmla="*/ 0 h 285"/>
              <a:gd name="T36" fmla="*/ 0 w 182"/>
              <a:gd name="T37" fmla="*/ 0 h 285"/>
              <a:gd name="T38" fmla="*/ 0 w 182"/>
              <a:gd name="T39" fmla="*/ 0 h 285"/>
              <a:gd name="T40" fmla="*/ 0 w 182"/>
              <a:gd name="T41" fmla="*/ 0 h 285"/>
              <a:gd name="T42" fmla="*/ 0 w 182"/>
              <a:gd name="T43" fmla="*/ 0 h 285"/>
              <a:gd name="T44" fmla="*/ 0 w 182"/>
              <a:gd name="T45" fmla="*/ 0 h 285"/>
              <a:gd name="T46" fmla="*/ 0 w 182"/>
              <a:gd name="T47" fmla="*/ 0 h 285"/>
              <a:gd name="T48" fmla="*/ 0 w 182"/>
              <a:gd name="T49" fmla="*/ 0 h 285"/>
              <a:gd name="T50" fmla="*/ 0 w 182"/>
              <a:gd name="T51" fmla="*/ 0 h 285"/>
              <a:gd name="T52" fmla="*/ 0 w 182"/>
              <a:gd name="T53" fmla="*/ 0 h 285"/>
              <a:gd name="T54" fmla="*/ 0 w 182"/>
              <a:gd name="T55" fmla="*/ 0 h 285"/>
              <a:gd name="T56" fmla="*/ 0 w 182"/>
              <a:gd name="T57" fmla="*/ 0 h 285"/>
              <a:gd name="T58" fmla="*/ 0 w 182"/>
              <a:gd name="T59" fmla="*/ 0 h 285"/>
              <a:gd name="T60" fmla="*/ 0 w 182"/>
              <a:gd name="T61" fmla="*/ 0 h 285"/>
              <a:gd name="T62" fmla="*/ 0 w 182"/>
              <a:gd name="T63" fmla="*/ 0 h 285"/>
              <a:gd name="T64" fmla="*/ 0 w 182"/>
              <a:gd name="T65" fmla="*/ 0 h 285"/>
              <a:gd name="T66" fmla="*/ 0 w 182"/>
              <a:gd name="T67" fmla="*/ 0 h 285"/>
              <a:gd name="T68" fmla="*/ 0 w 182"/>
              <a:gd name="T69" fmla="*/ 0 h 285"/>
              <a:gd name="T70" fmla="*/ 0 w 182"/>
              <a:gd name="T71" fmla="*/ 0 h 285"/>
              <a:gd name="T72" fmla="*/ 0 w 182"/>
              <a:gd name="T73" fmla="*/ 0 h 285"/>
              <a:gd name="T74" fmla="*/ 0 w 182"/>
              <a:gd name="T75" fmla="*/ 0 h 285"/>
              <a:gd name="T76" fmla="*/ 0 w 182"/>
              <a:gd name="T77" fmla="*/ 0 h 285"/>
              <a:gd name="T78" fmla="*/ 0 w 182"/>
              <a:gd name="T79" fmla="*/ 0 h 285"/>
              <a:gd name="T80" fmla="*/ 0 w 182"/>
              <a:gd name="T81" fmla="*/ 0 h 285"/>
              <a:gd name="T82" fmla="*/ 0 w 182"/>
              <a:gd name="T83" fmla="*/ 0 h 285"/>
              <a:gd name="T84" fmla="*/ 0 w 182"/>
              <a:gd name="T85" fmla="*/ 0 h 285"/>
              <a:gd name="T86" fmla="*/ 0 w 182"/>
              <a:gd name="T87" fmla="*/ 0 h 285"/>
              <a:gd name="T88" fmla="*/ 0 w 182"/>
              <a:gd name="T89" fmla="*/ 0 h 285"/>
              <a:gd name="T90" fmla="*/ 0 w 182"/>
              <a:gd name="T91" fmla="*/ 0 h 285"/>
              <a:gd name="T92" fmla="*/ 0 w 182"/>
              <a:gd name="T93" fmla="*/ 0 h 2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2"/>
              <a:gd name="T142" fmla="*/ 0 h 285"/>
              <a:gd name="T143" fmla="*/ 182 w 182"/>
              <a:gd name="T144" fmla="*/ 285 h 28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2" h="285">
                <a:moveTo>
                  <a:pt x="6" y="0"/>
                </a:moveTo>
                <a:lnTo>
                  <a:pt x="14" y="18"/>
                </a:lnTo>
                <a:lnTo>
                  <a:pt x="21" y="15"/>
                </a:lnTo>
                <a:lnTo>
                  <a:pt x="50" y="33"/>
                </a:lnTo>
                <a:lnTo>
                  <a:pt x="58" y="55"/>
                </a:lnTo>
                <a:lnTo>
                  <a:pt x="50" y="55"/>
                </a:lnTo>
                <a:lnTo>
                  <a:pt x="68" y="78"/>
                </a:lnTo>
                <a:lnTo>
                  <a:pt x="65" y="96"/>
                </a:lnTo>
                <a:lnTo>
                  <a:pt x="79" y="98"/>
                </a:lnTo>
                <a:lnTo>
                  <a:pt x="86" y="107"/>
                </a:lnTo>
                <a:lnTo>
                  <a:pt x="86" y="81"/>
                </a:lnTo>
                <a:lnTo>
                  <a:pt x="96" y="88"/>
                </a:lnTo>
                <a:lnTo>
                  <a:pt x="104" y="124"/>
                </a:lnTo>
                <a:lnTo>
                  <a:pt x="138" y="137"/>
                </a:lnTo>
                <a:lnTo>
                  <a:pt x="167" y="119"/>
                </a:lnTo>
                <a:lnTo>
                  <a:pt x="182" y="125"/>
                </a:lnTo>
                <a:lnTo>
                  <a:pt x="175" y="161"/>
                </a:lnTo>
                <a:lnTo>
                  <a:pt x="166" y="166"/>
                </a:lnTo>
                <a:lnTo>
                  <a:pt x="166" y="184"/>
                </a:lnTo>
                <a:lnTo>
                  <a:pt x="141" y="186"/>
                </a:lnTo>
                <a:lnTo>
                  <a:pt x="130" y="197"/>
                </a:lnTo>
                <a:lnTo>
                  <a:pt x="136" y="210"/>
                </a:lnTo>
                <a:lnTo>
                  <a:pt x="125" y="238"/>
                </a:lnTo>
                <a:lnTo>
                  <a:pt x="87" y="285"/>
                </a:lnTo>
                <a:lnTo>
                  <a:pt x="65" y="272"/>
                </a:lnTo>
                <a:lnTo>
                  <a:pt x="78" y="247"/>
                </a:lnTo>
                <a:lnTo>
                  <a:pt x="78" y="225"/>
                </a:lnTo>
                <a:lnTo>
                  <a:pt x="34" y="194"/>
                </a:lnTo>
                <a:lnTo>
                  <a:pt x="40" y="182"/>
                </a:lnTo>
                <a:lnTo>
                  <a:pt x="58" y="173"/>
                </a:lnTo>
                <a:lnTo>
                  <a:pt x="65" y="143"/>
                </a:lnTo>
                <a:lnTo>
                  <a:pt x="68" y="142"/>
                </a:lnTo>
                <a:lnTo>
                  <a:pt x="68" y="112"/>
                </a:lnTo>
                <a:lnTo>
                  <a:pt x="61" y="106"/>
                </a:lnTo>
                <a:lnTo>
                  <a:pt x="65" y="98"/>
                </a:lnTo>
                <a:lnTo>
                  <a:pt x="57" y="99"/>
                </a:lnTo>
                <a:lnTo>
                  <a:pt x="50" y="88"/>
                </a:lnTo>
                <a:lnTo>
                  <a:pt x="50" y="67"/>
                </a:lnTo>
                <a:lnTo>
                  <a:pt x="42" y="67"/>
                </a:lnTo>
                <a:lnTo>
                  <a:pt x="45" y="73"/>
                </a:lnTo>
                <a:lnTo>
                  <a:pt x="26" y="49"/>
                </a:lnTo>
                <a:lnTo>
                  <a:pt x="22" y="41"/>
                </a:lnTo>
                <a:lnTo>
                  <a:pt x="26" y="33"/>
                </a:lnTo>
                <a:lnTo>
                  <a:pt x="21" y="39"/>
                </a:lnTo>
                <a:lnTo>
                  <a:pt x="16" y="33"/>
                </a:lnTo>
                <a:lnTo>
                  <a:pt x="0" y="2"/>
                </a:lnTo>
                <a:lnTo>
                  <a:pt x="6" y="0"/>
                </a:lnTo>
                <a:close/>
              </a:path>
            </a:pathLst>
          </a:custGeom>
          <a:solidFill>
            <a:srgbClr val="BBAD87"/>
          </a:solidFill>
          <a:ln w="6350">
            <a:solidFill>
              <a:srgbClr val="BBAD87"/>
            </a:solidFill>
            <a:round/>
            <a:headEnd/>
            <a:tailEnd/>
          </a:ln>
        </p:spPr>
        <p:txBody>
          <a:bodyPr/>
          <a:lstStyle/>
          <a:p>
            <a:endParaRPr lang="en-US"/>
          </a:p>
        </p:txBody>
      </p:sp>
      <p:sp>
        <p:nvSpPr>
          <p:cNvPr id="1120" name="Freeform 2161"/>
          <p:cNvSpPr>
            <a:spLocks/>
          </p:cNvSpPr>
          <p:nvPr/>
        </p:nvSpPr>
        <p:spPr bwMode="auto">
          <a:xfrm>
            <a:off x="8255000" y="5659438"/>
            <a:ext cx="120650" cy="196850"/>
          </a:xfrm>
          <a:custGeom>
            <a:avLst/>
            <a:gdLst>
              <a:gd name="T0" fmla="*/ 0 w 182"/>
              <a:gd name="T1" fmla="*/ 0 h 285"/>
              <a:gd name="T2" fmla="*/ 0 w 182"/>
              <a:gd name="T3" fmla="*/ 0 h 285"/>
              <a:gd name="T4" fmla="*/ 0 w 182"/>
              <a:gd name="T5" fmla="*/ 0 h 285"/>
              <a:gd name="T6" fmla="*/ 0 w 182"/>
              <a:gd name="T7" fmla="*/ 0 h 285"/>
              <a:gd name="T8" fmla="*/ 0 w 182"/>
              <a:gd name="T9" fmla="*/ 0 h 285"/>
              <a:gd name="T10" fmla="*/ 0 w 182"/>
              <a:gd name="T11" fmla="*/ 0 h 285"/>
              <a:gd name="T12" fmla="*/ 0 w 182"/>
              <a:gd name="T13" fmla="*/ 0 h 285"/>
              <a:gd name="T14" fmla="*/ 0 w 182"/>
              <a:gd name="T15" fmla="*/ 0 h 285"/>
              <a:gd name="T16" fmla="*/ 0 w 182"/>
              <a:gd name="T17" fmla="*/ 0 h 285"/>
              <a:gd name="T18" fmla="*/ 0 w 182"/>
              <a:gd name="T19" fmla="*/ 0 h 285"/>
              <a:gd name="T20" fmla="*/ 0 w 182"/>
              <a:gd name="T21" fmla="*/ 0 h 285"/>
              <a:gd name="T22" fmla="*/ 0 w 182"/>
              <a:gd name="T23" fmla="*/ 0 h 285"/>
              <a:gd name="T24" fmla="*/ 0 w 182"/>
              <a:gd name="T25" fmla="*/ 0 h 285"/>
              <a:gd name="T26" fmla="*/ 0 w 182"/>
              <a:gd name="T27" fmla="*/ 0 h 285"/>
              <a:gd name="T28" fmla="*/ 0 w 182"/>
              <a:gd name="T29" fmla="*/ 0 h 285"/>
              <a:gd name="T30" fmla="*/ 0 w 182"/>
              <a:gd name="T31" fmla="*/ 0 h 285"/>
              <a:gd name="T32" fmla="*/ 0 w 182"/>
              <a:gd name="T33" fmla="*/ 0 h 285"/>
              <a:gd name="T34" fmla="*/ 0 w 182"/>
              <a:gd name="T35" fmla="*/ 0 h 285"/>
              <a:gd name="T36" fmla="*/ 0 w 182"/>
              <a:gd name="T37" fmla="*/ 0 h 285"/>
              <a:gd name="T38" fmla="*/ 0 w 182"/>
              <a:gd name="T39" fmla="*/ 0 h 285"/>
              <a:gd name="T40" fmla="*/ 0 w 182"/>
              <a:gd name="T41" fmla="*/ 0 h 285"/>
              <a:gd name="T42" fmla="*/ 0 w 182"/>
              <a:gd name="T43" fmla="*/ 0 h 285"/>
              <a:gd name="T44" fmla="*/ 0 w 182"/>
              <a:gd name="T45" fmla="*/ 0 h 285"/>
              <a:gd name="T46" fmla="*/ 0 w 182"/>
              <a:gd name="T47" fmla="*/ 0 h 285"/>
              <a:gd name="T48" fmla="*/ 0 w 182"/>
              <a:gd name="T49" fmla="*/ 0 h 285"/>
              <a:gd name="T50" fmla="*/ 0 w 182"/>
              <a:gd name="T51" fmla="*/ 0 h 285"/>
              <a:gd name="T52" fmla="*/ 0 w 182"/>
              <a:gd name="T53" fmla="*/ 0 h 285"/>
              <a:gd name="T54" fmla="*/ 0 w 182"/>
              <a:gd name="T55" fmla="*/ 0 h 285"/>
              <a:gd name="T56" fmla="*/ 0 w 182"/>
              <a:gd name="T57" fmla="*/ 0 h 285"/>
              <a:gd name="T58" fmla="*/ 0 w 182"/>
              <a:gd name="T59" fmla="*/ 0 h 285"/>
              <a:gd name="T60" fmla="*/ 0 w 182"/>
              <a:gd name="T61" fmla="*/ 0 h 285"/>
              <a:gd name="T62" fmla="*/ 0 w 182"/>
              <a:gd name="T63" fmla="*/ 0 h 285"/>
              <a:gd name="T64" fmla="*/ 0 w 182"/>
              <a:gd name="T65" fmla="*/ 0 h 285"/>
              <a:gd name="T66" fmla="*/ 0 w 182"/>
              <a:gd name="T67" fmla="*/ 0 h 285"/>
              <a:gd name="T68" fmla="*/ 0 w 182"/>
              <a:gd name="T69" fmla="*/ 0 h 285"/>
              <a:gd name="T70" fmla="*/ 0 w 182"/>
              <a:gd name="T71" fmla="*/ 0 h 285"/>
              <a:gd name="T72" fmla="*/ 0 w 182"/>
              <a:gd name="T73" fmla="*/ 0 h 285"/>
              <a:gd name="T74" fmla="*/ 0 w 182"/>
              <a:gd name="T75" fmla="*/ 0 h 285"/>
              <a:gd name="T76" fmla="*/ 0 w 182"/>
              <a:gd name="T77" fmla="*/ 0 h 285"/>
              <a:gd name="T78" fmla="*/ 0 w 182"/>
              <a:gd name="T79" fmla="*/ 0 h 285"/>
              <a:gd name="T80" fmla="*/ 0 w 182"/>
              <a:gd name="T81" fmla="*/ 0 h 285"/>
              <a:gd name="T82" fmla="*/ 0 w 182"/>
              <a:gd name="T83" fmla="*/ 0 h 285"/>
              <a:gd name="T84" fmla="*/ 0 w 182"/>
              <a:gd name="T85" fmla="*/ 0 h 285"/>
              <a:gd name="T86" fmla="*/ 0 w 182"/>
              <a:gd name="T87" fmla="*/ 0 h 285"/>
              <a:gd name="T88" fmla="*/ 0 w 182"/>
              <a:gd name="T89" fmla="*/ 0 h 285"/>
              <a:gd name="T90" fmla="*/ 0 w 182"/>
              <a:gd name="T91" fmla="*/ 0 h 285"/>
              <a:gd name="T92" fmla="*/ 0 w 182"/>
              <a:gd name="T93" fmla="*/ 0 h 2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2"/>
              <a:gd name="T142" fmla="*/ 0 h 285"/>
              <a:gd name="T143" fmla="*/ 182 w 182"/>
              <a:gd name="T144" fmla="*/ 285 h 28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2" h="285">
                <a:moveTo>
                  <a:pt x="6" y="0"/>
                </a:moveTo>
                <a:lnTo>
                  <a:pt x="14" y="18"/>
                </a:lnTo>
                <a:lnTo>
                  <a:pt x="21" y="15"/>
                </a:lnTo>
                <a:lnTo>
                  <a:pt x="50" y="33"/>
                </a:lnTo>
                <a:lnTo>
                  <a:pt x="58" y="55"/>
                </a:lnTo>
                <a:lnTo>
                  <a:pt x="50" y="55"/>
                </a:lnTo>
                <a:lnTo>
                  <a:pt x="68" y="78"/>
                </a:lnTo>
                <a:lnTo>
                  <a:pt x="65" y="96"/>
                </a:lnTo>
                <a:lnTo>
                  <a:pt x="79" y="98"/>
                </a:lnTo>
                <a:lnTo>
                  <a:pt x="86" y="107"/>
                </a:lnTo>
                <a:lnTo>
                  <a:pt x="86" y="81"/>
                </a:lnTo>
                <a:lnTo>
                  <a:pt x="96" y="88"/>
                </a:lnTo>
                <a:lnTo>
                  <a:pt x="104" y="124"/>
                </a:lnTo>
                <a:lnTo>
                  <a:pt x="138" y="137"/>
                </a:lnTo>
                <a:lnTo>
                  <a:pt x="167" y="119"/>
                </a:lnTo>
                <a:lnTo>
                  <a:pt x="182" y="125"/>
                </a:lnTo>
                <a:lnTo>
                  <a:pt x="175" y="161"/>
                </a:lnTo>
                <a:lnTo>
                  <a:pt x="166" y="166"/>
                </a:lnTo>
                <a:lnTo>
                  <a:pt x="166" y="184"/>
                </a:lnTo>
                <a:lnTo>
                  <a:pt x="141" y="186"/>
                </a:lnTo>
                <a:lnTo>
                  <a:pt x="130" y="197"/>
                </a:lnTo>
                <a:lnTo>
                  <a:pt x="136" y="210"/>
                </a:lnTo>
                <a:lnTo>
                  <a:pt x="125" y="238"/>
                </a:lnTo>
                <a:lnTo>
                  <a:pt x="87" y="285"/>
                </a:lnTo>
                <a:lnTo>
                  <a:pt x="65" y="272"/>
                </a:lnTo>
                <a:lnTo>
                  <a:pt x="78" y="247"/>
                </a:lnTo>
                <a:lnTo>
                  <a:pt x="78" y="225"/>
                </a:lnTo>
                <a:lnTo>
                  <a:pt x="34" y="194"/>
                </a:lnTo>
                <a:lnTo>
                  <a:pt x="40" y="182"/>
                </a:lnTo>
                <a:lnTo>
                  <a:pt x="58" y="173"/>
                </a:lnTo>
                <a:lnTo>
                  <a:pt x="65" y="143"/>
                </a:lnTo>
                <a:lnTo>
                  <a:pt x="68" y="142"/>
                </a:lnTo>
                <a:lnTo>
                  <a:pt x="68" y="112"/>
                </a:lnTo>
                <a:lnTo>
                  <a:pt x="61" y="106"/>
                </a:lnTo>
                <a:lnTo>
                  <a:pt x="65" y="98"/>
                </a:lnTo>
                <a:lnTo>
                  <a:pt x="57" y="99"/>
                </a:lnTo>
                <a:lnTo>
                  <a:pt x="50" y="88"/>
                </a:lnTo>
                <a:lnTo>
                  <a:pt x="50" y="67"/>
                </a:lnTo>
                <a:lnTo>
                  <a:pt x="42" y="67"/>
                </a:lnTo>
                <a:lnTo>
                  <a:pt x="45" y="73"/>
                </a:lnTo>
                <a:lnTo>
                  <a:pt x="26" y="49"/>
                </a:lnTo>
                <a:lnTo>
                  <a:pt x="22" y="41"/>
                </a:lnTo>
                <a:lnTo>
                  <a:pt x="26" y="33"/>
                </a:lnTo>
                <a:lnTo>
                  <a:pt x="21" y="39"/>
                </a:lnTo>
                <a:lnTo>
                  <a:pt x="16" y="33"/>
                </a:lnTo>
                <a:lnTo>
                  <a:pt x="0" y="2"/>
                </a:lnTo>
                <a:lnTo>
                  <a:pt x="6" y="0"/>
                </a:lnTo>
              </a:path>
            </a:pathLst>
          </a:custGeom>
          <a:solidFill>
            <a:srgbClr val="BBAD87"/>
          </a:solidFill>
          <a:ln w="6350">
            <a:solidFill>
              <a:srgbClr val="BBAD87"/>
            </a:solidFill>
            <a:round/>
            <a:headEnd/>
            <a:tailEnd/>
          </a:ln>
        </p:spPr>
        <p:txBody>
          <a:bodyPr/>
          <a:lstStyle/>
          <a:p>
            <a:endParaRPr lang="en-US"/>
          </a:p>
        </p:txBody>
      </p:sp>
      <p:sp>
        <p:nvSpPr>
          <p:cNvPr id="1121" name="Freeform 2162"/>
          <p:cNvSpPr>
            <a:spLocks/>
          </p:cNvSpPr>
          <p:nvPr/>
        </p:nvSpPr>
        <p:spPr bwMode="auto">
          <a:xfrm>
            <a:off x="8124825" y="5826125"/>
            <a:ext cx="163513" cy="185738"/>
          </a:xfrm>
          <a:custGeom>
            <a:avLst/>
            <a:gdLst>
              <a:gd name="T0" fmla="*/ 0 w 242"/>
              <a:gd name="T1" fmla="*/ 0 h 269"/>
              <a:gd name="T2" fmla="*/ 0 w 242"/>
              <a:gd name="T3" fmla="*/ 0 h 269"/>
              <a:gd name="T4" fmla="*/ 0 w 242"/>
              <a:gd name="T5" fmla="*/ 0 h 269"/>
              <a:gd name="T6" fmla="*/ 0 w 242"/>
              <a:gd name="T7" fmla="*/ 0 h 269"/>
              <a:gd name="T8" fmla="*/ 0 w 242"/>
              <a:gd name="T9" fmla="*/ 0 h 269"/>
              <a:gd name="T10" fmla="*/ 0 w 242"/>
              <a:gd name="T11" fmla="*/ 0 h 269"/>
              <a:gd name="T12" fmla="*/ 0 w 242"/>
              <a:gd name="T13" fmla="*/ 0 h 269"/>
              <a:gd name="T14" fmla="*/ 0 w 242"/>
              <a:gd name="T15" fmla="*/ 0 h 269"/>
              <a:gd name="T16" fmla="*/ 0 w 242"/>
              <a:gd name="T17" fmla="*/ 0 h 269"/>
              <a:gd name="T18" fmla="*/ 0 w 242"/>
              <a:gd name="T19" fmla="*/ 0 h 269"/>
              <a:gd name="T20" fmla="*/ 0 w 242"/>
              <a:gd name="T21" fmla="*/ 0 h 269"/>
              <a:gd name="T22" fmla="*/ 0 w 242"/>
              <a:gd name="T23" fmla="*/ 0 h 269"/>
              <a:gd name="T24" fmla="*/ 0 w 242"/>
              <a:gd name="T25" fmla="*/ 0 h 269"/>
              <a:gd name="T26" fmla="*/ 0 w 242"/>
              <a:gd name="T27" fmla="*/ 0 h 269"/>
              <a:gd name="T28" fmla="*/ 0 w 242"/>
              <a:gd name="T29" fmla="*/ 0 h 269"/>
              <a:gd name="T30" fmla="*/ 0 w 242"/>
              <a:gd name="T31" fmla="*/ 0 h 269"/>
              <a:gd name="T32" fmla="*/ 0 w 242"/>
              <a:gd name="T33" fmla="*/ 0 h 269"/>
              <a:gd name="T34" fmla="*/ 0 w 242"/>
              <a:gd name="T35" fmla="*/ 0 h 269"/>
              <a:gd name="T36" fmla="*/ 0 w 242"/>
              <a:gd name="T37" fmla="*/ 0 h 269"/>
              <a:gd name="T38" fmla="*/ 0 w 242"/>
              <a:gd name="T39" fmla="*/ 0 h 269"/>
              <a:gd name="T40" fmla="*/ 0 w 242"/>
              <a:gd name="T41" fmla="*/ 0 h 269"/>
              <a:gd name="T42" fmla="*/ 0 w 242"/>
              <a:gd name="T43" fmla="*/ 0 h 269"/>
              <a:gd name="T44" fmla="*/ 0 w 242"/>
              <a:gd name="T45" fmla="*/ 0 h 269"/>
              <a:gd name="T46" fmla="*/ 0 w 242"/>
              <a:gd name="T47" fmla="*/ 0 h 269"/>
              <a:gd name="T48" fmla="*/ 0 w 242"/>
              <a:gd name="T49" fmla="*/ 0 h 269"/>
              <a:gd name="T50" fmla="*/ 0 w 242"/>
              <a:gd name="T51" fmla="*/ 0 h 269"/>
              <a:gd name="T52" fmla="*/ 0 w 242"/>
              <a:gd name="T53" fmla="*/ 0 h 269"/>
              <a:gd name="T54" fmla="*/ 0 w 242"/>
              <a:gd name="T55" fmla="*/ 0 h 269"/>
              <a:gd name="T56" fmla="*/ 0 w 242"/>
              <a:gd name="T57" fmla="*/ 0 h 269"/>
              <a:gd name="T58" fmla="*/ 0 w 242"/>
              <a:gd name="T59" fmla="*/ 0 h 269"/>
              <a:gd name="T60" fmla="*/ 0 w 242"/>
              <a:gd name="T61" fmla="*/ 0 h 269"/>
              <a:gd name="T62" fmla="*/ 0 w 242"/>
              <a:gd name="T63" fmla="*/ 0 h 269"/>
              <a:gd name="T64" fmla="*/ 0 w 242"/>
              <a:gd name="T65" fmla="*/ 0 h 269"/>
              <a:gd name="T66" fmla="*/ 0 w 242"/>
              <a:gd name="T67" fmla="*/ 0 h 269"/>
              <a:gd name="T68" fmla="*/ 0 w 242"/>
              <a:gd name="T69" fmla="*/ 0 h 269"/>
              <a:gd name="T70" fmla="*/ 0 w 242"/>
              <a:gd name="T71" fmla="*/ 0 h 269"/>
              <a:gd name="T72" fmla="*/ 0 w 242"/>
              <a:gd name="T73" fmla="*/ 0 h 269"/>
              <a:gd name="T74" fmla="*/ 0 w 242"/>
              <a:gd name="T75" fmla="*/ 0 h 269"/>
              <a:gd name="T76" fmla="*/ 0 w 242"/>
              <a:gd name="T77" fmla="*/ 0 h 269"/>
              <a:gd name="T78" fmla="*/ 0 w 242"/>
              <a:gd name="T79" fmla="*/ 0 h 269"/>
              <a:gd name="T80" fmla="*/ 0 w 242"/>
              <a:gd name="T81" fmla="*/ 0 h 269"/>
              <a:gd name="T82" fmla="*/ 0 w 242"/>
              <a:gd name="T83" fmla="*/ 0 h 269"/>
              <a:gd name="T84" fmla="*/ 0 w 242"/>
              <a:gd name="T85" fmla="*/ 0 h 2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2"/>
              <a:gd name="T130" fmla="*/ 0 h 269"/>
              <a:gd name="T131" fmla="*/ 242 w 242"/>
              <a:gd name="T132" fmla="*/ 269 h 26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2" h="269">
                <a:moveTo>
                  <a:pt x="176" y="21"/>
                </a:moveTo>
                <a:lnTo>
                  <a:pt x="192" y="0"/>
                </a:lnTo>
                <a:lnTo>
                  <a:pt x="210" y="33"/>
                </a:lnTo>
                <a:lnTo>
                  <a:pt x="231" y="18"/>
                </a:lnTo>
                <a:lnTo>
                  <a:pt x="233" y="18"/>
                </a:lnTo>
                <a:lnTo>
                  <a:pt x="231" y="33"/>
                </a:lnTo>
                <a:lnTo>
                  <a:pt x="236" y="21"/>
                </a:lnTo>
                <a:lnTo>
                  <a:pt x="242" y="24"/>
                </a:lnTo>
                <a:lnTo>
                  <a:pt x="239" y="31"/>
                </a:lnTo>
                <a:lnTo>
                  <a:pt x="242" y="54"/>
                </a:lnTo>
                <a:lnTo>
                  <a:pt x="215" y="98"/>
                </a:lnTo>
                <a:lnTo>
                  <a:pt x="198" y="112"/>
                </a:lnTo>
                <a:lnTo>
                  <a:pt x="195" y="133"/>
                </a:lnTo>
                <a:lnTo>
                  <a:pt x="207" y="143"/>
                </a:lnTo>
                <a:lnTo>
                  <a:pt x="185" y="137"/>
                </a:lnTo>
                <a:lnTo>
                  <a:pt x="164" y="151"/>
                </a:lnTo>
                <a:lnTo>
                  <a:pt x="156" y="148"/>
                </a:lnTo>
                <a:lnTo>
                  <a:pt x="132" y="236"/>
                </a:lnTo>
                <a:lnTo>
                  <a:pt x="98" y="262"/>
                </a:lnTo>
                <a:lnTo>
                  <a:pt x="78" y="269"/>
                </a:lnTo>
                <a:lnTo>
                  <a:pt x="41" y="254"/>
                </a:lnTo>
                <a:lnTo>
                  <a:pt x="36" y="244"/>
                </a:lnTo>
                <a:lnTo>
                  <a:pt x="6" y="244"/>
                </a:lnTo>
                <a:lnTo>
                  <a:pt x="11" y="231"/>
                </a:lnTo>
                <a:lnTo>
                  <a:pt x="3" y="239"/>
                </a:lnTo>
                <a:lnTo>
                  <a:pt x="6" y="231"/>
                </a:lnTo>
                <a:lnTo>
                  <a:pt x="0" y="231"/>
                </a:lnTo>
                <a:lnTo>
                  <a:pt x="11" y="225"/>
                </a:lnTo>
                <a:lnTo>
                  <a:pt x="15" y="216"/>
                </a:lnTo>
                <a:lnTo>
                  <a:pt x="8" y="213"/>
                </a:lnTo>
                <a:lnTo>
                  <a:pt x="11" y="205"/>
                </a:lnTo>
                <a:lnTo>
                  <a:pt x="23" y="205"/>
                </a:lnTo>
                <a:lnTo>
                  <a:pt x="16" y="200"/>
                </a:lnTo>
                <a:lnTo>
                  <a:pt x="18" y="190"/>
                </a:lnTo>
                <a:lnTo>
                  <a:pt x="24" y="187"/>
                </a:lnTo>
                <a:lnTo>
                  <a:pt x="31" y="192"/>
                </a:lnTo>
                <a:lnTo>
                  <a:pt x="31" y="182"/>
                </a:lnTo>
                <a:lnTo>
                  <a:pt x="52" y="150"/>
                </a:lnTo>
                <a:lnTo>
                  <a:pt x="80" y="142"/>
                </a:lnTo>
                <a:lnTo>
                  <a:pt x="138" y="96"/>
                </a:lnTo>
                <a:lnTo>
                  <a:pt x="155" y="54"/>
                </a:lnTo>
                <a:lnTo>
                  <a:pt x="169" y="44"/>
                </a:lnTo>
                <a:lnTo>
                  <a:pt x="176" y="21"/>
                </a:lnTo>
                <a:close/>
              </a:path>
            </a:pathLst>
          </a:custGeom>
          <a:solidFill>
            <a:srgbClr val="BBAD87"/>
          </a:solidFill>
          <a:ln w="6350">
            <a:solidFill>
              <a:srgbClr val="BBAD87"/>
            </a:solidFill>
            <a:round/>
            <a:headEnd/>
            <a:tailEnd/>
          </a:ln>
        </p:spPr>
        <p:txBody>
          <a:bodyPr/>
          <a:lstStyle/>
          <a:p>
            <a:endParaRPr lang="en-US"/>
          </a:p>
        </p:txBody>
      </p:sp>
      <p:sp>
        <p:nvSpPr>
          <p:cNvPr id="1122" name="Freeform 2163"/>
          <p:cNvSpPr>
            <a:spLocks/>
          </p:cNvSpPr>
          <p:nvPr/>
        </p:nvSpPr>
        <p:spPr bwMode="auto">
          <a:xfrm>
            <a:off x="8124825" y="5826125"/>
            <a:ext cx="163513" cy="185738"/>
          </a:xfrm>
          <a:custGeom>
            <a:avLst/>
            <a:gdLst>
              <a:gd name="T0" fmla="*/ 0 w 242"/>
              <a:gd name="T1" fmla="*/ 0 h 269"/>
              <a:gd name="T2" fmla="*/ 0 w 242"/>
              <a:gd name="T3" fmla="*/ 0 h 269"/>
              <a:gd name="T4" fmla="*/ 0 w 242"/>
              <a:gd name="T5" fmla="*/ 0 h 269"/>
              <a:gd name="T6" fmla="*/ 0 w 242"/>
              <a:gd name="T7" fmla="*/ 0 h 269"/>
              <a:gd name="T8" fmla="*/ 0 w 242"/>
              <a:gd name="T9" fmla="*/ 0 h 269"/>
              <a:gd name="T10" fmla="*/ 0 w 242"/>
              <a:gd name="T11" fmla="*/ 0 h 269"/>
              <a:gd name="T12" fmla="*/ 0 w 242"/>
              <a:gd name="T13" fmla="*/ 0 h 269"/>
              <a:gd name="T14" fmla="*/ 0 w 242"/>
              <a:gd name="T15" fmla="*/ 0 h 269"/>
              <a:gd name="T16" fmla="*/ 0 w 242"/>
              <a:gd name="T17" fmla="*/ 0 h 269"/>
              <a:gd name="T18" fmla="*/ 0 w 242"/>
              <a:gd name="T19" fmla="*/ 0 h 269"/>
              <a:gd name="T20" fmla="*/ 0 w 242"/>
              <a:gd name="T21" fmla="*/ 0 h 269"/>
              <a:gd name="T22" fmla="*/ 0 w 242"/>
              <a:gd name="T23" fmla="*/ 0 h 269"/>
              <a:gd name="T24" fmla="*/ 0 w 242"/>
              <a:gd name="T25" fmla="*/ 0 h 269"/>
              <a:gd name="T26" fmla="*/ 0 w 242"/>
              <a:gd name="T27" fmla="*/ 0 h 269"/>
              <a:gd name="T28" fmla="*/ 0 w 242"/>
              <a:gd name="T29" fmla="*/ 0 h 269"/>
              <a:gd name="T30" fmla="*/ 0 w 242"/>
              <a:gd name="T31" fmla="*/ 0 h 269"/>
              <a:gd name="T32" fmla="*/ 0 w 242"/>
              <a:gd name="T33" fmla="*/ 0 h 269"/>
              <a:gd name="T34" fmla="*/ 0 w 242"/>
              <a:gd name="T35" fmla="*/ 0 h 269"/>
              <a:gd name="T36" fmla="*/ 0 w 242"/>
              <a:gd name="T37" fmla="*/ 0 h 269"/>
              <a:gd name="T38" fmla="*/ 0 w 242"/>
              <a:gd name="T39" fmla="*/ 0 h 269"/>
              <a:gd name="T40" fmla="*/ 0 w 242"/>
              <a:gd name="T41" fmla="*/ 0 h 269"/>
              <a:gd name="T42" fmla="*/ 0 w 242"/>
              <a:gd name="T43" fmla="*/ 0 h 269"/>
              <a:gd name="T44" fmla="*/ 0 w 242"/>
              <a:gd name="T45" fmla="*/ 0 h 269"/>
              <a:gd name="T46" fmla="*/ 0 w 242"/>
              <a:gd name="T47" fmla="*/ 0 h 269"/>
              <a:gd name="T48" fmla="*/ 0 w 242"/>
              <a:gd name="T49" fmla="*/ 0 h 269"/>
              <a:gd name="T50" fmla="*/ 0 w 242"/>
              <a:gd name="T51" fmla="*/ 0 h 269"/>
              <a:gd name="T52" fmla="*/ 0 w 242"/>
              <a:gd name="T53" fmla="*/ 0 h 269"/>
              <a:gd name="T54" fmla="*/ 0 w 242"/>
              <a:gd name="T55" fmla="*/ 0 h 269"/>
              <a:gd name="T56" fmla="*/ 0 w 242"/>
              <a:gd name="T57" fmla="*/ 0 h 269"/>
              <a:gd name="T58" fmla="*/ 0 w 242"/>
              <a:gd name="T59" fmla="*/ 0 h 269"/>
              <a:gd name="T60" fmla="*/ 0 w 242"/>
              <a:gd name="T61" fmla="*/ 0 h 269"/>
              <a:gd name="T62" fmla="*/ 0 w 242"/>
              <a:gd name="T63" fmla="*/ 0 h 269"/>
              <a:gd name="T64" fmla="*/ 0 w 242"/>
              <a:gd name="T65" fmla="*/ 0 h 269"/>
              <a:gd name="T66" fmla="*/ 0 w 242"/>
              <a:gd name="T67" fmla="*/ 0 h 269"/>
              <a:gd name="T68" fmla="*/ 0 w 242"/>
              <a:gd name="T69" fmla="*/ 0 h 269"/>
              <a:gd name="T70" fmla="*/ 0 w 242"/>
              <a:gd name="T71" fmla="*/ 0 h 269"/>
              <a:gd name="T72" fmla="*/ 0 w 242"/>
              <a:gd name="T73" fmla="*/ 0 h 269"/>
              <a:gd name="T74" fmla="*/ 0 w 242"/>
              <a:gd name="T75" fmla="*/ 0 h 269"/>
              <a:gd name="T76" fmla="*/ 0 w 242"/>
              <a:gd name="T77" fmla="*/ 0 h 269"/>
              <a:gd name="T78" fmla="*/ 0 w 242"/>
              <a:gd name="T79" fmla="*/ 0 h 269"/>
              <a:gd name="T80" fmla="*/ 0 w 242"/>
              <a:gd name="T81" fmla="*/ 0 h 269"/>
              <a:gd name="T82" fmla="*/ 0 w 242"/>
              <a:gd name="T83" fmla="*/ 0 h 269"/>
              <a:gd name="T84" fmla="*/ 0 w 242"/>
              <a:gd name="T85" fmla="*/ 0 h 2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2"/>
              <a:gd name="T130" fmla="*/ 0 h 269"/>
              <a:gd name="T131" fmla="*/ 242 w 242"/>
              <a:gd name="T132" fmla="*/ 269 h 26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2" h="269">
                <a:moveTo>
                  <a:pt x="176" y="21"/>
                </a:moveTo>
                <a:lnTo>
                  <a:pt x="192" y="0"/>
                </a:lnTo>
                <a:lnTo>
                  <a:pt x="210" y="33"/>
                </a:lnTo>
                <a:lnTo>
                  <a:pt x="231" y="18"/>
                </a:lnTo>
                <a:lnTo>
                  <a:pt x="233" y="18"/>
                </a:lnTo>
                <a:lnTo>
                  <a:pt x="231" y="33"/>
                </a:lnTo>
                <a:lnTo>
                  <a:pt x="236" y="21"/>
                </a:lnTo>
                <a:lnTo>
                  <a:pt x="242" y="24"/>
                </a:lnTo>
                <a:lnTo>
                  <a:pt x="239" y="31"/>
                </a:lnTo>
                <a:lnTo>
                  <a:pt x="242" y="54"/>
                </a:lnTo>
                <a:lnTo>
                  <a:pt x="215" y="98"/>
                </a:lnTo>
                <a:lnTo>
                  <a:pt x="198" y="112"/>
                </a:lnTo>
                <a:lnTo>
                  <a:pt x="195" y="133"/>
                </a:lnTo>
                <a:lnTo>
                  <a:pt x="207" y="143"/>
                </a:lnTo>
                <a:lnTo>
                  <a:pt x="185" y="137"/>
                </a:lnTo>
                <a:lnTo>
                  <a:pt x="164" y="151"/>
                </a:lnTo>
                <a:lnTo>
                  <a:pt x="156" y="148"/>
                </a:lnTo>
                <a:lnTo>
                  <a:pt x="132" y="236"/>
                </a:lnTo>
                <a:lnTo>
                  <a:pt x="98" y="262"/>
                </a:lnTo>
                <a:lnTo>
                  <a:pt x="78" y="269"/>
                </a:lnTo>
                <a:lnTo>
                  <a:pt x="41" y="254"/>
                </a:lnTo>
                <a:lnTo>
                  <a:pt x="36" y="244"/>
                </a:lnTo>
                <a:lnTo>
                  <a:pt x="6" y="244"/>
                </a:lnTo>
                <a:lnTo>
                  <a:pt x="11" y="231"/>
                </a:lnTo>
                <a:lnTo>
                  <a:pt x="3" y="239"/>
                </a:lnTo>
                <a:lnTo>
                  <a:pt x="6" y="231"/>
                </a:lnTo>
                <a:lnTo>
                  <a:pt x="0" y="231"/>
                </a:lnTo>
                <a:lnTo>
                  <a:pt x="11" y="225"/>
                </a:lnTo>
                <a:lnTo>
                  <a:pt x="15" y="216"/>
                </a:lnTo>
                <a:lnTo>
                  <a:pt x="8" y="213"/>
                </a:lnTo>
                <a:lnTo>
                  <a:pt x="11" y="205"/>
                </a:lnTo>
                <a:lnTo>
                  <a:pt x="23" y="205"/>
                </a:lnTo>
                <a:lnTo>
                  <a:pt x="16" y="200"/>
                </a:lnTo>
                <a:lnTo>
                  <a:pt x="18" y="190"/>
                </a:lnTo>
                <a:lnTo>
                  <a:pt x="24" y="187"/>
                </a:lnTo>
                <a:lnTo>
                  <a:pt x="31" y="192"/>
                </a:lnTo>
                <a:lnTo>
                  <a:pt x="31" y="182"/>
                </a:lnTo>
                <a:lnTo>
                  <a:pt x="52" y="150"/>
                </a:lnTo>
                <a:lnTo>
                  <a:pt x="80" y="142"/>
                </a:lnTo>
                <a:lnTo>
                  <a:pt x="138" y="96"/>
                </a:lnTo>
                <a:lnTo>
                  <a:pt x="155" y="54"/>
                </a:lnTo>
                <a:lnTo>
                  <a:pt x="169" y="44"/>
                </a:lnTo>
                <a:lnTo>
                  <a:pt x="176" y="21"/>
                </a:lnTo>
              </a:path>
            </a:pathLst>
          </a:custGeom>
          <a:solidFill>
            <a:srgbClr val="BBAD87"/>
          </a:solidFill>
          <a:ln w="6350">
            <a:solidFill>
              <a:srgbClr val="BBAD87"/>
            </a:solidFill>
            <a:round/>
            <a:headEnd/>
            <a:tailEnd/>
          </a:ln>
        </p:spPr>
        <p:txBody>
          <a:bodyPr/>
          <a:lstStyle/>
          <a:p>
            <a:endParaRPr lang="en-US"/>
          </a:p>
        </p:txBody>
      </p:sp>
      <p:sp>
        <p:nvSpPr>
          <p:cNvPr id="1123" name="Freeform 2164"/>
          <p:cNvSpPr>
            <a:spLocks/>
          </p:cNvSpPr>
          <p:nvPr/>
        </p:nvSpPr>
        <p:spPr bwMode="auto">
          <a:xfrm>
            <a:off x="8147050" y="6011863"/>
            <a:ext cx="12700" cy="17462"/>
          </a:xfrm>
          <a:custGeom>
            <a:avLst/>
            <a:gdLst>
              <a:gd name="T0" fmla="*/ 0 w 18"/>
              <a:gd name="T1" fmla="*/ 0 h 26"/>
              <a:gd name="T2" fmla="*/ 0 w 18"/>
              <a:gd name="T3" fmla="*/ 0 h 26"/>
              <a:gd name="T4" fmla="*/ 0 w 18"/>
              <a:gd name="T5" fmla="*/ 0 h 26"/>
              <a:gd name="T6" fmla="*/ 0 w 18"/>
              <a:gd name="T7" fmla="*/ 0 h 26"/>
              <a:gd name="T8" fmla="*/ 0 w 18"/>
              <a:gd name="T9" fmla="*/ 0 h 26"/>
              <a:gd name="T10" fmla="*/ 0 60000 65536"/>
              <a:gd name="T11" fmla="*/ 0 60000 65536"/>
              <a:gd name="T12" fmla="*/ 0 60000 65536"/>
              <a:gd name="T13" fmla="*/ 0 60000 65536"/>
              <a:gd name="T14" fmla="*/ 0 60000 65536"/>
              <a:gd name="T15" fmla="*/ 0 w 18"/>
              <a:gd name="T16" fmla="*/ 0 h 26"/>
              <a:gd name="T17" fmla="*/ 18 w 18"/>
              <a:gd name="T18" fmla="*/ 26 h 26"/>
            </a:gdLst>
            <a:ahLst/>
            <a:cxnLst>
              <a:cxn ang="T10">
                <a:pos x="T0" y="T1"/>
              </a:cxn>
              <a:cxn ang="T11">
                <a:pos x="T2" y="T3"/>
              </a:cxn>
              <a:cxn ang="T12">
                <a:pos x="T4" y="T5"/>
              </a:cxn>
              <a:cxn ang="T13">
                <a:pos x="T6" y="T7"/>
              </a:cxn>
              <a:cxn ang="T14">
                <a:pos x="T8" y="T9"/>
              </a:cxn>
            </a:cxnLst>
            <a:rect l="T15" t="T16" r="T17" b="T18"/>
            <a:pathLst>
              <a:path w="18" h="26">
                <a:moveTo>
                  <a:pt x="12" y="1"/>
                </a:moveTo>
                <a:lnTo>
                  <a:pt x="18" y="17"/>
                </a:lnTo>
                <a:lnTo>
                  <a:pt x="0" y="26"/>
                </a:lnTo>
                <a:lnTo>
                  <a:pt x="7" y="0"/>
                </a:lnTo>
                <a:lnTo>
                  <a:pt x="12" y="1"/>
                </a:lnTo>
                <a:close/>
              </a:path>
            </a:pathLst>
          </a:custGeom>
          <a:solidFill>
            <a:srgbClr val="BBAD87"/>
          </a:solidFill>
          <a:ln w="6350">
            <a:solidFill>
              <a:srgbClr val="BBAD87"/>
            </a:solidFill>
            <a:round/>
            <a:headEnd/>
            <a:tailEnd/>
          </a:ln>
        </p:spPr>
        <p:txBody>
          <a:bodyPr/>
          <a:lstStyle/>
          <a:p>
            <a:endParaRPr lang="en-US"/>
          </a:p>
        </p:txBody>
      </p:sp>
      <p:sp>
        <p:nvSpPr>
          <p:cNvPr id="1124" name="Freeform 2165"/>
          <p:cNvSpPr>
            <a:spLocks/>
          </p:cNvSpPr>
          <p:nvPr/>
        </p:nvSpPr>
        <p:spPr bwMode="auto">
          <a:xfrm>
            <a:off x="8147050" y="6011863"/>
            <a:ext cx="12700" cy="17462"/>
          </a:xfrm>
          <a:custGeom>
            <a:avLst/>
            <a:gdLst>
              <a:gd name="T0" fmla="*/ 0 w 18"/>
              <a:gd name="T1" fmla="*/ 0 h 26"/>
              <a:gd name="T2" fmla="*/ 0 w 18"/>
              <a:gd name="T3" fmla="*/ 0 h 26"/>
              <a:gd name="T4" fmla="*/ 0 w 18"/>
              <a:gd name="T5" fmla="*/ 0 h 26"/>
              <a:gd name="T6" fmla="*/ 0 w 18"/>
              <a:gd name="T7" fmla="*/ 0 h 26"/>
              <a:gd name="T8" fmla="*/ 0 w 18"/>
              <a:gd name="T9" fmla="*/ 0 h 26"/>
              <a:gd name="T10" fmla="*/ 0 60000 65536"/>
              <a:gd name="T11" fmla="*/ 0 60000 65536"/>
              <a:gd name="T12" fmla="*/ 0 60000 65536"/>
              <a:gd name="T13" fmla="*/ 0 60000 65536"/>
              <a:gd name="T14" fmla="*/ 0 60000 65536"/>
              <a:gd name="T15" fmla="*/ 0 w 18"/>
              <a:gd name="T16" fmla="*/ 0 h 26"/>
              <a:gd name="T17" fmla="*/ 18 w 18"/>
              <a:gd name="T18" fmla="*/ 26 h 26"/>
            </a:gdLst>
            <a:ahLst/>
            <a:cxnLst>
              <a:cxn ang="T10">
                <a:pos x="T0" y="T1"/>
              </a:cxn>
              <a:cxn ang="T11">
                <a:pos x="T2" y="T3"/>
              </a:cxn>
              <a:cxn ang="T12">
                <a:pos x="T4" y="T5"/>
              </a:cxn>
              <a:cxn ang="T13">
                <a:pos x="T6" y="T7"/>
              </a:cxn>
              <a:cxn ang="T14">
                <a:pos x="T8" y="T9"/>
              </a:cxn>
            </a:cxnLst>
            <a:rect l="T15" t="T16" r="T17" b="T18"/>
            <a:pathLst>
              <a:path w="18" h="26">
                <a:moveTo>
                  <a:pt x="12" y="1"/>
                </a:moveTo>
                <a:lnTo>
                  <a:pt x="18" y="17"/>
                </a:lnTo>
                <a:lnTo>
                  <a:pt x="0" y="26"/>
                </a:lnTo>
                <a:lnTo>
                  <a:pt x="7" y="0"/>
                </a:lnTo>
                <a:lnTo>
                  <a:pt x="12" y="1"/>
                </a:lnTo>
              </a:path>
            </a:pathLst>
          </a:custGeom>
          <a:solidFill>
            <a:srgbClr val="BBAD87"/>
          </a:solidFill>
          <a:ln w="6350">
            <a:solidFill>
              <a:srgbClr val="BBAD87"/>
            </a:solidFill>
            <a:round/>
            <a:headEnd/>
            <a:tailEnd/>
          </a:ln>
        </p:spPr>
        <p:txBody>
          <a:bodyPr/>
          <a:lstStyle/>
          <a:p>
            <a:endParaRPr lang="en-US"/>
          </a:p>
        </p:txBody>
      </p:sp>
      <p:sp>
        <p:nvSpPr>
          <p:cNvPr id="1125" name="Freeform 2166"/>
          <p:cNvSpPr>
            <a:spLocks/>
          </p:cNvSpPr>
          <p:nvPr/>
        </p:nvSpPr>
        <p:spPr bwMode="auto">
          <a:xfrm>
            <a:off x="8113713" y="6140450"/>
            <a:ext cx="6350" cy="9525"/>
          </a:xfrm>
          <a:custGeom>
            <a:avLst/>
            <a:gdLst>
              <a:gd name="T0" fmla="*/ 2147483647 w 8"/>
              <a:gd name="T1" fmla="*/ 0 h 15"/>
              <a:gd name="T2" fmla="*/ 2147483647 w 8"/>
              <a:gd name="T3" fmla="*/ 0 h 15"/>
              <a:gd name="T4" fmla="*/ 0 w 8"/>
              <a:gd name="T5" fmla="*/ 0 h 15"/>
              <a:gd name="T6" fmla="*/ 2147483647 w 8"/>
              <a:gd name="T7" fmla="*/ 0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6" y="0"/>
                </a:moveTo>
                <a:lnTo>
                  <a:pt x="8" y="12"/>
                </a:lnTo>
                <a:lnTo>
                  <a:pt x="0" y="15"/>
                </a:lnTo>
                <a:lnTo>
                  <a:pt x="6" y="0"/>
                </a:lnTo>
              </a:path>
            </a:pathLst>
          </a:custGeom>
          <a:solidFill>
            <a:srgbClr val="BBAD87"/>
          </a:solidFill>
          <a:ln w="6350">
            <a:solidFill>
              <a:srgbClr val="BBAD87"/>
            </a:solidFill>
            <a:round/>
            <a:headEnd/>
            <a:tailEnd/>
          </a:ln>
        </p:spPr>
        <p:txBody>
          <a:bodyPr/>
          <a:lstStyle/>
          <a:p>
            <a:endParaRPr lang="en-US"/>
          </a:p>
        </p:txBody>
      </p:sp>
      <p:sp>
        <p:nvSpPr>
          <p:cNvPr id="1126" name="Freeform 2167"/>
          <p:cNvSpPr>
            <a:spLocks/>
          </p:cNvSpPr>
          <p:nvPr/>
        </p:nvSpPr>
        <p:spPr bwMode="auto">
          <a:xfrm>
            <a:off x="6291263" y="4646613"/>
            <a:ext cx="46037" cy="85725"/>
          </a:xfrm>
          <a:custGeom>
            <a:avLst/>
            <a:gdLst>
              <a:gd name="T0" fmla="*/ 0 w 70"/>
              <a:gd name="T1" fmla="*/ 0 h 122"/>
              <a:gd name="T2" fmla="*/ 0 w 70"/>
              <a:gd name="T3" fmla="*/ 0 h 122"/>
              <a:gd name="T4" fmla="*/ 0 w 70"/>
              <a:gd name="T5" fmla="*/ 0 h 122"/>
              <a:gd name="T6" fmla="*/ 0 w 70"/>
              <a:gd name="T7" fmla="*/ 0 h 122"/>
              <a:gd name="T8" fmla="*/ 0 w 70"/>
              <a:gd name="T9" fmla="*/ 0 h 122"/>
              <a:gd name="T10" fmla="*/ 0 w 70"/>
              <a:gd name="T11" fmla="*/ 0 h 122"/>
              <a:gd name="T12" fmla="*/ 0 w 70"/>
              <a:gd name="T13" fmla="*/ 0 h 122"/>
              <a:gd name="T14" fmla="*/ 0 w 70"/>
              <a:gd name="T15" fmla="*/ 0 h 122"/>
              <a:gd name="T16" fmla="*/ 0 w 70"/>
              <a:gd name="T17" fmla="*/ 0 h 122"/>
              <a:gd name="T18" fmla="*/ 0 w 70"/>
              <a:gd name="T19" fmla="*/ 0 h 122"/>
              <a:gd name="T20" fmla="*/ 0 w 70"/>
              <a:gd name="T21" fmla="*/ 0 h 122"/>
              <a:gd name="T22" fmla="*/ 0 w 70"/>
              <a:gd name="T23" fmla="*/ 0 h 122"/>
              <a:gd name="T24" fmla="*/ 0 w 70"/>
              <a:gd name="T25" fmla="*/ 0 h 122"/>
              <a:gd name="T26" fmla="*/ 0 w 70"/>
              <a:gd name="T27" fmla="*/ 0 h 1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0"/>
              <a:gd name="T43" fmla="*/ 0 h 122"/>
              <a:gd name="T44" fmla="*/ 70 w 70"/>
              <a:gd name="T45" fmla="*/ 122 h 1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0" h="122">
                <a:moveTo>
                  <a:pt x="13" y="0"/>
                </a:moveTo>
                <a:lnTo>
                  <a:pt x="9" y="3"/>
                </a:lnTo>
                <a:lnTo>
                  <a:pt x="19" y="12"/>
                </a:lnTo>
                <a:lnTo>
                  <a:pt x="13" y="13"/>
                </a:lnTo>
                <a:lnTo>
                  <a:pt x="5" y="54"/>
                </a:lnTo>
                <a:lnTo>
                  <a:pt x="0" y="54"/>
                </a:lnTo>
                <a:lnTo>
                  <a:pt x="5" y="96"/>
                </a:lnTo>
                <a:lnTo>
                  <a:pt x="16" y="119"/>
                </a:lnTo>
                <a:lnTo>
                  <a:pt x="35" y="122"/>
                </a:lnTo>
                <a:lnTo>
                  <a:pt x="68" y="100"/>
                </a:lnTo>
                <a:lnTo>
                  <a:pt x="70" y="72"/>
                </a:lnTo>
                <a:lnTo>
                  <a:pt x="39" y="20"/>
                </a:lnTo>
                <a:lnTo>
                  <a:pt x="21" y="3"/>
                </a:lnTo>
                <a:lnTo>
                  <a:pt x="13" y="0"/>
                </a:lnTo>
                <a:close/>
              </a:path>
            </a:pathLst>
          </a:custGeom>
          <a:solidFill>
            <a:srgbClr val="CDCDCD"/>
          </a:solidFill>
          <a:ln w="6350">
            <a:solidFill>
              <a:schemeClr val="bg1"/>
            </a:solidFill>
            <a:round/>
            <a:headEnd/>
            <a:tailEnd/>
          </a:ln>
        </p:spPr>
        <p:txBody>
          <a:bodyPr/>
          <a:lstStyle/>
          <a:p>
            <a:endParaRPr lang="en-US"/>
          </a:p>
        </p:txBody>
      </p:sp>
      <p:sp>
        <p:nvSpPr>
          <p:cNvPr id="1127" name="Freeform 2168"/>
          <p:cNvSpPr>
            <a:spLocks/>
          </p:cNvSpPr>
          <p:nvPr/>
        </p:nvSpPr>
        <p:spPr bwMode="auto">
          <a:xfrm>
            <a:off x="6291263" y="4646613"/>
            <a:ext cx="46037" cy="85725"/>
          </a:xfrm>
          <a:custGeom>
            <a:avLst/>
            <a:gdLst>
              <a:gd name="T0" fmla="*/ 0 w 70"/>
              <a:gd name="T1" fmla="*/ 0 h 122"/>
              <a:gd name="T2" fmla="*/ 0 w 70"/>
              <a:gd name="T3" fmla="*/ 0 h 122"/>
              <a:gd name="T4" fmla="*/ 0 w 70"/>
              <a:gd name="T5" fmla="*/ 0 h 122"/>
              <a:gd name="T6" fmla="*/ 0 w 70"/>
              <a:gd name="T7" fmla="*/ 0 h 122"/>
              <a:gd name="T8" fmla="*/ 0 w 70"/>
              <a:gd name="T9" fmla="*/ 0 h 122"/>
              <a:gd name="T10" fmla="*/ 0 w 70"/>
              <a:gd name="T11" fmla="*/ 0 h 122"/>
              <a:gd name="T12" fmla="*/ 0 w 70"/>
              <a:gd name="T13" fmla="*/ 0 h 122"/>
              <a:gd name="T14" fmla="*/ 0 w 70"/>
              <a:gd name="T15" fmla="*/ 0 h 122"/>
              <a:gd name="T16" fmla="*/ 0 w 70"/>
              <a:gd name="T17" fmla="*/ 0 h 122"/>
              <a:gd name="T18" fmla="*/ 0 w 70"/>
              <a:gd name="T19" fmla="*/ 0 h 122"/>
              <a:gd name="T20" fmla="*/ 0 w 70"/>
              <a:gd name="T21" fmla="*/ 0 h 122"/>
              <a:gd name="T22" fmla="*/ 0 w 70"/>
              <a:gd name="T23" fmla="*/ 0 h 122"/>
              <a:gd name="T24" fmla="*/ 0 w 70"/>
              <a:gd name="T25" fmla="*/ 0 h 122"/>
              <a:gd name="T26" fmla="*/ 0 w 70"/>
              <a:gd name="T27" fmla="*/ 0 h 1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0"/>
              <a:gd name="T43" fmla="*/ 0 h 122"/>
              <a:gd name="T44" fmla="*/ 70 w 70"/>
              <a:gd name="T45" fmla="*/ 122 h 1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0" h="122">
                <a:moveTo>
                  <a:pt x="13" y="0"/>
                </a:moveTo>
                <a:lnTo>
                  <a:pt x="9" y="3"/>
                </a:lnTo>
                <a:lnTo>
                  <a:pt x="19" y="12"/>
                </a:lnTo>
                <a:lnTo>
                  <a:pt x="13" y="13"/>
                </a:lnTo>
                <a:lnTo>
                  <a:pt x="5" y="54"/>
                </a:lnTo>
                <a:lnTo>
                  <a:pt x="0" y="54"/>
                </a:lnTo>
                <a:lnTo>
                  <a:pt x="5" y="96"/>
                </a:lnTo>
                <a:lnTo>
                  <a:pt x="16" y="119"/>
                </a:lnTo>
                <a:lnTo>
                  <a:pt x="35" y="122"/>
                </a:lnTo>
                <a:lnTo>
                  <a:pt x="68" y="100"/>
                </a:lnTo>
                <a:lnTo>
                  <a:pt x="70" y="72"/>
                </a:lnTo>
                <a:lnTo>
                  <a:pt x="39" y="20"/>
                </a:lnTo>
                <a:lnTo>
                  <a:pt x="21" y="3"/>
                </a:lnTo>
                <a:lnTo>
                  <a:pt x="13" y="0"/>
                </a:lnTo>
              </a:path>
            </a:pathLst>
          </a:custGeom>
          <a:solidFill>
            <a:schemeClr val="accent2">
              <a:lumMod val="90000"/>
            </a:schemeClr>
          </a:solidFill>
          <a:ln w="6350">
            <a:solidFill>
              <a:schemeClr val="bg1"/>
            </a:solidFill>
            <a:round/>
            <a:headEnd/>
            <a:tailEnd/>
          </a:ln>
        </p:spPr>
        <p:txBody>
          <a:bodyPr/>
          <a:lstStyle/>
          <a:p>
            <a:pPr>
              <a:defRPr/>
            </a:pPr>
            <a:endParaRPr lang="en-US">
              <a:latin typeface="Calibri" pitchFamily="34" charset="0"/>
            </a:endParaRPr>
          </a:p>
        </p:txBody>
      </p:sp>
      <p:sp>
        <p:nvSpPr>
          <p:cNvPr id="1128" name="Freeform 2169"/>
          <p:cNvSpPr>
            <a:spLocks/>
          </p:cNvSpPr>
          <p:nvPr/>
        </p:nvSpPr>
        <p:spPr bwMode="auto">
          <a:xfrm>
            <a:off x="8218488" y="4667250"/>
            <a:ext cx="6350" cy="9525"/>
          </a:xfrm>
          <a:custGeom>
            <a:avLst/>
            <a:gdLst>
              <a:gd name="T0" fmla="*/ 0 w 10"/>
              <a:gd name="T1" fmla="*/ 0 h 14"/>
              <a:gd name="T2" fmla="*/ 2147483647 w 10"/>
              <a:gd name="T3" fmla="*/ 2147483647 h 14"/>
              <a:gd name="T4" fmla="*/ 2147483647 w 10"/>
              <a:gd name="T5" fmla="*/ 2147483647 h 14"/>
              <a:gd name="T6" fmla="*/ 0 w 10"/>
              <a:gd name="T7" fmla="*/ 0 h 14"/>
              <a:gd name="T8" fmla="*/ 0 60000 65536"/>
              <a:gd name="T9" fmla="*/ 0 60000 65536"/>
              <a:gd name="T10" fmla="*/ 0 60000 65536"/>
              <a:gd name="T11" fmla="*/ 0 60000 65536"/>
              <a:gd name="T12" fmla="*/ 0 w 10"/>
              <a:gd name="T13" fmla="*/ 0 h 14"/>
              <a:gd name="T14" fmla="*/ 10 w 10"/>
              <a:gd name="T15" fmla="*/ 14 h 14"/>
            </a:gdLst>
            <a:ahLst/>
            <a:cxnLst>
              <a:cxn ang="T8">
                <a:pos x="T0" y="T1"/>
              </a:cxn>
              <a:cxn ang="T9">
                <a:pos x="T2" y="T3"/>
              </a:cxn>
              <a:cxn ang="T10">
                <a:pos x="T4" y="T5"/>
              </a:cxn>
              <a:cxn ang="T11">
                <a:pos x="T6" y="T7"/>
              </a:cxn>
            </a:cxnLst>
            <a:rect l="T12" t="T13" r="T14" b="T15"/>
            <a:pathLst>
              <a:path w="10" h="14">
                <a:moveTo>
                  <a:pt x="0" y="0"/>
                </a:moveTo>
                <a:lnTo>
                  <a:pt x="10" y="8"/>
                </a:lnTo>
                <a:lnTo>
                  <a:pt x="8" y="14"/>
                </a:lnTo>
                <a:lnTo>
                  <a:pt x="0" y="0"/>
                </a:lnTo>
              </a:path>
            </a:pathLst>
          </a:custGeom>
          <a:solidFill>
            <a:srgbClr val="CDCDCD"/>
          </a:solidFill>
          <a:ln w="6350">
            <a:solidFill>
              <a:schemeClr val="bg1"/>
            </a:solidFill>
            <a:round/>
            <a:headEnd/>
            <a:tailEnd/>
          </a:ln>
        </p:spPr>
        <p:txBody>
          <a:bodyPr/>
          <a:lstStyle/>
          <a:p>
            <a:endParaRPr lang="en-US"/>
          </a:p>
        </p:txBody>
      </p:sp>
      <p:sp>
        <p:nvSpPr>
          <p:cNvPr id="1129" name="Freeform 2170"/>
          <p:cNvSpPr>
            <a:spLocks/>
          </p:cNvSpPr>
          <p:nvPr/>
        </p:nvSpPr>
        <p:spPr bwMode="auto">
          <a:xfrm>
            <a:off x="8131175" y="4610100"/>
            <a:ext cx="6350" cy="6350"/>
          </a:xfrm>
          <a:custGeom>
            <a:avLst/>
            <a:gdLst>
              <a:gd name="T0" fmla="*/ 0 w 10"/>
              <a:gd name="T1" fmla="*/ 0 h 8"/>
              <a:gd name="T2" fmla="*/ 0 w 10"/>
              <a:gd name="T3" fmla="*/ 0 h 8"/>
              <a:gd name="T4" fmla="*/ 0 w 10"/>
              <a:gd name="T5" fmla="*/ 2147483647 h 8"/>
              <a:gd name="T6" fmla="*/ 0 w 10"/>
              <a:gd name="T7" fmla="*/ 2147483647 h 8"/>
              <a:gd name="T8" fmla="*/ 0 w 10"/>
              <a:gd name="T9" fmla="*/ 0 h 8"/>
              <a:gd name="T10" fmla="*/ 0 60000 65536"/>
              <a:gd name="T11" fmla="*/ 0 60000 65536"/>
              <a:gd name="T12" fmla="*/ 0 60000 65536"/>
              <a:gd name="T13" fmla="*/ 0 60000 65536"/>
              <a:gd name="T14" fmla="*/ 0 60000 65536"/>
              <a:gd name="T15" fmla="*/ 0 w 10"/>
              <a:gd name="T16" fmla="*/ 0 h 8"/>
              <a:gd name="T17" fmla="*/ 10 w 10"/>
              <a:gd name="T18" fmla="*/ 8 h 8"/>
            </a:gdLst>
            <a:ahLst/>
            <a:cxnLst>
              <a:cxn ang="T10">
                <a:pos x="T0" y="T1"/>
              </a:cxn>
              <a:cxn ang="T11">
                <a:pos x="T2" y="T3"/>
              </a:cxn>
              <a:cxn ang="T12">
                <a:pos x="T4" y="T5"/>
              </a:cxn>
              <a:cxn ang="T13">
                <a:pos x="T6" y="T7"/>
              </a:cxn>
              <a:cxn ang="T14">
                <a:pos x="T8" y="T9"/>
              </a:cxn>
            </a:cxnLst>
            <a:rect l="T15" t="T16" r="T17" b="T18"/>
            <a:pathLst>
              <a:path w="10" h="8">
                <a:moveTo>
                  <a:pt x="3" y="0"/>
                </a:moveTo>
                <a:lnTo>
                  <a:pt x="10" y="0"/>
                </a:lnTo>
                <a:lnTo>
                  <a:pt x="0" y="8"/>
                </a:lnTo>
                <a:lnTo>
                  <a:pt x="0" y="1"/>
                </a:lnTo>
                <a:lnTo>
                  <a:pt x="3" y="0"/>
                </a:lnTo>
                <a:close/>
              </a:path>
            </a:pathLst>
          </a:custGeom>
          <a:solidFill>
            <a:srgbClr val="CDCDCD"/>
          </a:solidFill>
          <a:ln w="6350">
            <a:solidFill>
              <a:schemeClr val="bg1"/>
            </a:solidFill>
            <a:round/>
            <a:headEnd/>
            <a:tailEnd/>
          </a:ln>
        </p:spPr>
        <p:txBody>
          <a:bodyPr/>
          <a:lstStyle/>
          <a:p>
            <a:endParaRPr lang="en-US"/>
          </a:p>
        </p:txBody>
      </p:sp>
      <p:sp>
        <p:nvSpPr>
          <p:cNvPr id="1130" name="Freeform 2171"/>
          <p:cNvSpPr>
            <a:spLocks/>
          </p:cNvSpPr>
          <p:nvPr/>
        </p:nvSpPr>
        <p:spPr bwMode="auto">
          <a:xfrm>
            <a:off x="8131175" y="4610100"/>
            <a:ext cx="6350" cy="6350"/>
          </a:xfrm>
          <a:custGeom>
            <a:avLst/>
            <a:gdLst>
              <a:gd name="T0" fmla="*/ 0 w 10"/>
              <a:gd name="T1" fmla="*/ 0 h 8"/>
              <a:gd name="T2" fmla="*/ 0 w 10"/>
              <a:gd name="T3" fmla="*/ 0 h 8"/>
              <a:gd name="T4" fmla="*/ 0 w 10"/>
              <a:gd name="T5" fmla="*/ 2147483647 h 8"/>
              <a:gd name="T6" fmla="*/ 0 w 10"/>
              <a:gd name="T7" fmla="*/ 2147483647 h 8"/>
              <a:gd name="T8" fmla="*/ 0 w 10"/>
              <a:gd name="T9" fmla="*/ 0 h 8"/>
              <a:gd name="T10" fmla="*/ 0 60000 65536"/>
              <a:gd name="T11" fmla="*/ 0 60000 65536"/>
              <a:gd name="T12" fmla="*/ 0 60000 65536"/>
              <a:gd name="T13" fmla="*/ 0 60000 65536"/>
              <a:gd name="T14" fmla="*/ 0 60000 65536"/>
              <a:gd name="T15" fmla="*/ 0 w 10"/>
              <a:gd name="T16" fmla="*/ 0 h 8"/>
              <a:gd name="T17" fmla="*/ 10 w 10"/>
              <a:gd name="T18" fmla="*/ 8 h 8"/>
            </a:gdLst>
            <a:ahLst/>
            <a:cxnLst>
              <a:cxn ang="T10">
                <a:pos x="T0" y="T1"/>
              </a:cxn>
              <a:cxn ang="T11">
                <a:pos x="T2" y="T3"/>
              </a:cxn>
              <a:cxn ang="T12">
                <a:pos x="T4" y="T5"/>
              </a:cxn>
              <a:cxn ang="T13">
                <a:pos x="T6" y="T7"/>
              </a:cxn>
              <a:cxn ang="T14">
                <a:pos x="T8" y="T9"/>
              </a:cxn>
            </a:cxnLst>
            <a:rect l="T15" t="T16" r="T17" b="T18"/>
            <a:pathLst>
              <a:path w="10" h="8">
                <a:moveTo>
                  <a:pt x="3" y="0"/>
                </a:moveTo>
                <a:lnTo>
                  <a:pt x="10" y="0"/>
                </a:lnTo>
                <a:lnTo>
                  <a:pt x="0" y="8"/>
                </a:lnTo>
                <a:lnTo>
                  <a:pt x="0" y="1"/>
                </a:lnTo>
                <a:lnTo>
                  <a:pt x="3" y="0"/>
                </a:lnTo>
              </a:path>
            </a:pathLst>
          </a:custGeom>
          <a:solidFill>
            <a:srgbClr val="CDCDCD"/>
          </a:solidFill>
          <a:ln w="6350">
            <a:solidFill>
              <a:schemeClr val="bg1"/>
            </a:solidFill>
            <a:round/>
            <a:headEnd/>
            <a:tailEnd/>
          </a:ln>
        </p:spPr>
        <p:txBody>
          <a:bodyPr/>
          <a:lstStyle/>
          <a:p>
            <a:endParaRPr lang="en-US"/>
          </a:p>
        </p:txBody>
      </p:sp>
      <p:sp>
        <p:nvSpPr>
          <p:cNvPr id="1131" name="Freeform 2172"/>
          <p:cNvSpPr>
            <a:spLocks/>
          </p:cNvSpPr>
          <p:nvPr/>
        </p:nvSpPr>
        <p:spPr bwMode="auto">
          <a:xfrm>
            <a:off x="8135938" y="4659313"/>
            <a:ext cx="12700" cy="12700"/>
          </a:xfrm>
          <a:custGeom>
            <a:avLst/>
            <a:gdLst>
              <a:gd name="T0" fmla="*/ 0 w 21"/>
              <a:gd name="T1" fmla="*/ 0 h 18"/>
              <a:gd name="T2" fmla="*/ 0 w 21"/>
              <a:gd name="T3" fmla="*/ 0 h 18"/>
              <a:gd name="T4" fmla="*/ 0 w 21"/>
              <a:gd name="T5" fmla="*/ 2147483647 h 18"/>
              <a:gd name="T6" fmla="*/ 0 w 21"/>
              <a:gd name="T7" fmla="*/ 2147483647 h 18"/>
              <a:gd name="T8" fmla="*/ 0 w 21"/>
              <a:gd name="T9" fmla="*/ 0 h 18"/>
              <a:gd name="T10" fmla="*/ 0 60000 65536"/>
              <a:gd name="T11" fmla="*/ 0 60000 65536"/>
              <a:gd name="T12" fmla="*/ 0 60000 65536"/>
              <a:gd name="T13" fmla="*/ 0 60000 65536"/>
              <a:gd name="T14" fmla="*/ 0 60000 65536"/>
              <a:gd name="T15" fmla="*/ 0 w 21"/>
              <a:gd name="T16" fmla="*/ 0 h 18"/>
              <a:gd name="T17" fmla="*/ 21 w 21"/>
              <a:gd name="T18" fmla="*/ 18 h 18"/>
            </a:gdLst>
            <a:ahLst/>
            <a:cxnLst>
              <a:cxn ang="T10">
                <a:pos x="T0" y="T1"/>
              </a:cxn>
              <a:cxn ang="T11">
                <a:pos x="T2" y="T3"/>
              </a:cxn>
              <a:cxn ang="T12">
                <a:pos x="T4" y="T5"/>
              </a:cxn>
              <a:cxn ang="T13">
                <a:pos x="T6" y="T7"/>
              </a:cxn>
              <a:cxn ang="T14">
                <a:pos x="T8" y="T9"/>
              </a:cxn>
            </a:cxnLst>
            <a:rect l="T15" t="T16" r="T17" b="T18"/>
            <a:pathLst>
              <a:path w="21" h="18">
                <a:moveTo>
                  <a:pt x="0" y="0"/>
                </a:moveTo>
                <a:lnTo>
                  <a:pt x="16" y="0"/>
                </a:lnTo>
                <a:lnTo>
                  <a:pt x="21" y="18"/>
                </a:lnTo>
                <a:lnTo>
                  <a:pt x="13" y="5"/>
                </a:lnTo>
                <a:lnTo>
                  <a:pt x="0" y="0"/>
                </a:lnTo>
                <a:close/>
              </a:path>
            </a:pathLst>
          </a:custGeom>
          <a:solidFill>
            <a:srgbClr val="CDCDCD"/>
          </a:solidFill>
          <a:ln w="6350">
            <a:solidFill>
              <a:schemeClr val="bg1"/>
            </a:solidFill>
            <a:round/>
            <a:headEnd/>
            <a:tailEnd/>
          </a:ln>
        </p:spPr>
        <p:txBody>
          <a:bodyPr/>
          <a:lstStyle/>
          <a:p>
            <a:endParaRPr lang="en-US"/>
          </a:p>
        </p:txBody>
      </p:sp>
      <p:sp>
        <p:nvSpPr>
          <p:cNvPr id="1132" name="Freeform 2173"/>
          <p:cNvSpPr>
            <a:spLocks/>
          </p:cNvSpPr>
          <p:nvPr/>
        </p:nvSpPr>
        <p:spPr bwMode="auto">
          <a:xfrm>
            <a:off x="8135938" y="4659313"/>
            <a:ext cx="12700" cy="12700"/>
          </a:xfrm>
          <a:custGeom>
            <a:avLst/>
            <a:gdLst>
              <a:gd name="T0" fmla="*/ 0 w 21"/>
              <a:gd name="T1" fmla="*/ 0 h 18"/>
              <a:gd name="T2" fmla="*/ 0 w 21"/>
              <a:gd name="T3" fmla="*/ 0 h 18"/>
              <a:gd name="T4" fmla="*/ 0 w 21"/>
              <a:gd name="T5" fmla="*/ 2147483647 h 18"/>
              <a:gd name="T6" fmla="*/ 0 w 21"/>
              <a:gd name="T7" fmla="*/ 2147483647 h 18"/>
              <a:gd name="T8" fmla="*/ 0 w 21"/>
              <a:gd name="T9" fmla="*/ 0 h 18"/>
              <a:gd name="T10" fmla="*/ 0 60000 65536"/>
              <a:gd name="T11" fmla="*/ 0 60000 65536"/>
              <a:gd name="T12" fmla="*/ 0 60000 65536"/>
              <a:gd name="T13" fmla="*/ 0 60000 65536"/>
              <a:gd name="T14" fmla="*/ 0 60000 65536"/>
              <a:gd name="T15" fmla="*/ 0 w 21"/>
              <a:gd name="T16" fmla="*/ 0 h 18"/>
              <a:gd name="T17" fmla="*/ 21 w 21"/>
              <a:gd name="T18" fmla="*/ 18 h 18"/>
            </a:gdLst>
            <a:ahLst/>
            <a:cxnLst>
              <a:cxn ang="T10">
                <a:pos x="T0" y="T1"/>
              </a:cxn>
              <a:cxn ang="T11">
                <a:pos x="T2" y="T3"/>
              </a:cxn>
              <a:cxn ang="T12">
                <a:pos x="T4" y="T5"/>
              </a:cxn>
              <a:cxn ang="T13">
                <a:pos x="T6" y="T7"/>
              </a:cxn>
              <a:cxn ang="T14">
                <a:pos x="T8" y="T9"/>
              </a:cxn>
            </a:cxnLst>
            <a:rect l="T15" t="T16" r="T17" b="T18"/>
            <a:pathLst>
              <a:path w="21" h="18">
                <a:moveTo>
                  <a:pt x="0" y="0"/>
                </a:moveTo>
                <a:lnTo>
                  <a:pt x="16" y="0"/>
                </a:lnTo>
                <a:lnTo>
                  <a:pt x="21" y="18"/>
                </a:lnTo>
                <a:lnTo>
                  <a:pt x="13" y="5"/>
                </a:lnTo>
                <a:lnTo>
                  <a:pt x="0" y="0"/>
                </a:lnTo>
              </a:path>
            </a:pathLst>
          </a:custGeom>
          <a:solidFill>
            <a:srgbClr val="CDCDCD"/>
          </a:solidFill>
          <a:ln w="6350">
            <a:solidFill>
              <a:schemeClr val="bg1"/>
            </a:solidFill>
            <a:round/>
            <a:headEnd/>
            <a:tailEnd/>
          </a:ln>
        </p:spPr>
        <p:txBody>
          <a:bodyPr/>
          <a:lstStyle/>
          <a:p>
            <a:endParaRPr lang="en-US"/>
          </a:p>
        </p:txBody>
      </p:sp>
      <p:sp>
        <p:nvSpPr>
          <p:cNvPr id="1133" name="Freeform 2174"/>
          <p:cNvSpPr>
            <a:spLocks/>
          </p:cNvSpPr>
          <p:nvPr/>
        </p:nvSpPr>
        <p:spPr bwMode="auto">
          <a:xfrm>
            <a:off x="8582025" y="3044825"/>
            <a:ext cx="61913" cy="34925"/>
          </a:xfrm>
          <a:custGeom>
            <a:avLst/>
            <a:gdLst>
              <a:gd name="T0" fmla="*/ 0 w 95"/>
              <a:gd name="T1" fmla="*/ 0 h 50"/>
              <a:gd name="T2" fmla="*/ 0 w 95"/>
              <a:gd name="T3" fmla="*/ 0 h 50"/>
              <a:gd name="T4" fmla="*/ 0 w 95"/>
              <a:gd name="T5" fmla="*/ 0 h 50"/>
              <a:gd name="T6" fmla="*/ 0 w 95"/>
              <a:gd name="T7" fmla="*/ 0 h 50"/>
              <a:gd name="T8" fmla="*/ 0 w 95"/>
              <a:gd name="T9" fmla="*/ 0 h 50"/>
              <a:gd name="T10" fmla="*/ 0 w 95"/>
              <a:gd name="T11" fmla="*/ 0 h 50"/>
              <a:gd name="T12" fmla="*/ 0 w 95"/>
              <a:gd name="T13" fmla="*/ 0 h 50"/>
              <a:gd name="T14" fmla="*/ 0 w 95"/>
              <a:gd name="T15" fmla="*/ 0 h 50"/>
              <a:gd name="T16" fmla="*/ 0 w 95"/>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5"/>
              <a:gd name="T28" fmla="*/ 0 h 50"/>
              <a:gd name="T29" fmla="*/ 95 w 95"/>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5" h="50">
                <a:moveTo>
                  <a:pt x="95" y="36"/>
                </a:moveTo>
                <a:lnTo>
                  <a:pt x="67" y="50"/>
                </a:lnTo>
                <a:lnTo>
                  <a:pt x="0" y="20"/>
                </a:lnTo>
                <a:lnTo>
                  <a:pt x="3" y="0"/>
                </a:lnTo>
                <a:lnTo>
                  <a:pt x="31" y="13"/>
                </a:lnTo>
                <a:lnTo>
                  <a:pt x="51" y="8"/>
                </a:lnTo>
                <a:lnTo>
                  <a:pt x="75" y="31"/>
                </a:lnTo>
                <a:lnTo>
                  <a:pt x="95" y="33"/>
                </a:lnTo>
                <a:lnTo>
                  <a:pt x="95" y="36"/>
                </a:lnTo>
                <a:close/>
              </a:path>
            </a:pathLst>
          </a:custGeom>
          <a:solidFill>
            <a:srgbClr val="CDCDCD"/>
          </a:solidFill>
          <a:ln w="6350">
            <a:solidFill>
              <a:schemeClr val="bg1"/>
            </a:solidFill>
            <a:round/>
            <a:headEnd/>
            <a:tailEnd/>
          </a:ln>
        </p:spPr>
        <p:txBody>
          <a:bodyPr/>
          <a:lstStyle/>
          <a:p>
            <a:endParaRPr lang="en-US"/>
          </a:p>
        </p:txBody>
      </p:sp>
      <p:sp>
        <p:nvSpPr>
          <p:cNvPr id="1134" name="Freeform 2175"/>
          <p:cNvSpPr>
            <a:spLocks/>
          </p:cNvSpPr>
          <p:nvPr/>
        </p:nvSpPr>
        <p:spPr bwMode="auto">
          <a:xfrm>
            <a:off x="8582025" y="3044825"/>
            <a:ext cx="61913" cy="34925"/>
          </a:xfrm>
          <a:custGeom>
            <a:avLst/>
            <a:gdLst>
              <a:gd name="T0" fmla="*/ 0 w 95"/>
              <a:gd name="T1" fmla="*/ 0 h 50"/>
              <a:gd name="T2" fmla="*/ 0 w 95"/>
              <a:gd name="T3" fmla="*/ 0 h 50"/>
              <a:gd name="T4" fmla="*/ 0 w 95"/>
              <a:gd name="T5" fmla="*/ 0 h 50"/>
              <a:gd name="T6" fmla="*/ 0 w 95"/>
              <a:gd name="T7" fmla="*/ 0 h 50"/>
              <a:gd name="T8" fmla="*/ 0 w 95"/>
              <a:gd name="T9" fmla="*/ 0 h 50"/>
              <a:gd name="T10" fmla="*/ 0 w 95"/>
              <a:gd name="T11" fmla="*/ 0 h 50"/>
              <a:gd name="T12" fmla="*/ 0 w 95"/>
              <a:gd name="T13" fmla="*/ 0 h 50"/>
              <a:gd name="T14" fmla="*/ 0 w 95"/>
              <a:gd name="T15" fmla="*/ 0 h 50"/>
              <a:gd name="T16" fmla="*/ 0 w 95"/>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5"/>
              <a:gd name="T28" fmla="*/ 0 h 50"/>
              <a:gd name="T29" fmla="*/ 95 w 95"/>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5" h="50">
                <a:moveTo>
                  <a:pt x="95" y="36"/>
                </a:moveTo>
                <a:lnTo>
                  <a:pt x="67" y="50"/>
                </a:lnTo>
                <a:lnTo>
                  <a:pt x="0" y="20"/>
                </a:lnTo>
                <a:lnTo>
                  <a:pt x="3" y="0"/>
                </a:lnTo>
                <a:lnTo>
                  <a:pt x="31" y="13"/>
                </a:lnTo>
                <a:lnTo>
                  <a:pt x="51" y="8"/>
                </a:lnTo>
                <a:lnTo>
                  <a:pt x="75" y="31"/>
                </a:lnTo>
                <a:lnTo>
                  <a:pt x="95" y="33"/>
                </a:lnTo>
                <a:lnTo>
                  <a:pt x="95" y="36"/>
                </a:lnTo>
              </a:path>
            </a:pathLst>
          </a:custGeom>
          <a:solidFill>
            <a:srgbClr val="CDCDCD"/>
          </a:solidFill>
          <a:ln w="6350">
            <a:solidFill>
              <a:schemeClr val="bg1"/>
            </a:solidFill>
            <a:round/>
            <a:headEnd/>
            <a:tailEnd/>
          </a:ln>
        </p:spPr>
        <p:txBody>
          <a:bodyPr/>
          <a:lstStyle/>
          <a:p>
            <a:endParaRPr lang="en-US"/>
          </a:p>
        </p:txBody>
      </p:sp>
      <p:sp>
        <p:nvSpPr>
          <p:cNvPr id="1135" name="Freeform 2176"/>
          <p:cNvSpPr>
            <a:spLocks/>
          </p:cNvSpPr>
          <p:nvPr/>
        </p:nvSpPr>
        <p:spPr bwMode="auto">
          <a:xfrm>
            <a:off x="4429125" y="3992563"/>
            <a:ext cx="428625" cy="447675"/>
          </a:xfrm>
          <a:custGeom>
            <a:avLst/>
            <a:gdLst>
              <a:gd name="T0" fmla="*/ 0 w 640"/>
              <a:gd name="T1" fmla="*/ 0 h 648"/>
              <a:gd name="T2" fmla="*/ 0 w 640"/>
              <a:gd name="T3" fmla="*/ 0 h 648"/>
              <a:gd name="T4" fmla="*/ 0 w 640"/>
              <a:gd name="T5" fmla="*/ 0 h 648"/>
              <a:gd name="T6" fmla="*/ 0 w 640"/>
              <a:gd name="T7" fmla="*/ 0 h 648"/>
              <a:gd name="T8" fmla="*/ 0 w 640"/>
              <a:gd name="T9" fmla="*/ 0 h 648"/>
              <a:gd name="T10" fmla="*/ 0 w 640"/>
              <a:gd name="T11" fmla="*/ 0 h 648"/>
              <a:gd name="T12" fmla="*/ 0 w 640"/>
              <a:gd name="T13" fmla="*/ 0 h 648"/>
              <a:gd name="T14" fmla="*/ 0 w 640"/>
              <a:gd name="T15" fmla="*/ 0 h 648"/>
              <a:gd name="T16" fmla="*/ 0 w 640"/>
              <a:gd name="T17" fmla="*/ 0 h 648"/>
              <a:gd name="T18" fmla="*/ 0 w 640"/>
              <a:gd name="T19" fmla="*/ 0 h 648"/>
              <a:gd name="T20" fmla="*/ 0 w 640"/>
              <a:gd name="T21" fmla="*/ 0 h 648"/>
              <a:gd name="T22" fmla="*/ 0 w 640"/>
              <a:gd name="T23" fmla="*/ 0 h 648"/>
              <a:gd name="T24" fmla="*/ 0 w 640"/>
              <a:gd name="T25" fmla="*/ 0 h 648"/>
              <a:gd name="T26" fmla="*/ 0 w 640"/>
              <a:gd name="T27" fmla="*/ 0 h 648"/>
              <a:gd name="T28" fmla="*/ 0 w 640"/>
              <a:gd name="T29" fmla="*/ 0 h 648"/>
              <a:gd name="T30" fmla="*/ 0 w 640"/>
              <a:gd name="T31" fmla="*/ 0 h 648"/>
              <a:gd name="T32" fmla="*/ 0 w 640"/>
              <a:gd name="T33" fmla="*/ 0 h 648"/>
              <a:gd name="T34" fmla="*/ 0 w 640"/>
              <a:gd name="T35" fmla="*/ 0 h 648"/>
              <a:gd name="T36" fmla="*/ 0 w 640"/>
              <a:gd name="T37" fmla="*/ 0 h 648"/>
              <a:gd name="T38" fmla="*/ 0 w 640"/>
              <a:gd name="T39" fmla="*/ 0 h 648"/>
              <a:gd name="T40" fmla="*/ 0 w 640"/>
              <a:gd name="T41" fmla="*/ 0 h 648"/>
              <a:gd name="T42" fmla="*/ 0 w 640"/>
              <a:gd name="T43" fmla="*/ 0 h 648"/>
              <a:gd name="T44" fmla="*/ 0 w 640"/>
              <a:gd name="T45" fmla="*/ 0 h 648"/>
              <a:gd name="T46" fmla="*/ 0 w 640"/>
              <a:gd name="T47" fmla="*/ 0 h 648"/>
              <a:gd name="T48" fmla="*/ 0 w 640"/>
              <a:gd name="T49" fmla="*/ 0 h 648"/>
              <a:gd name="T50" fmla="*/ 0 w 640"/>
              <a:gd name="T51" fmla="*/ 0 h 648"/>
              <a:gd name="T52" fmla="*/ 0 w 640"/>
              <a:gd name="T53" fmla="*/ 0 h 648"/>
              <a:gd name="T54" fmla="*/ 0 w 640"/>
              <a:gd name="T55" fmla="*/ 0 h 648"/>
              <a:gd name="T56" fmla="*/ 0 w 640"/>
              <a:gd name="T57" fmla="*/ 0 h 648"/>
              <a:gd name="T58" fmla="*/ 0 w 640"/>
              <a:gd name="T59" fmla="*/ 0 h 648"/>
              <a:gd name="T60" fmla="*/ 0 w 640"/>
              <a:gd name="T61" fmla="*/ 0 h 648"/>
              <a:gd name="T62" fmla="*/ 0 w 640"/>
              <a:gd name="T63" fmla="*/ 0 h 648"/>
              <a:gd name="T64" fmla="*/ 0 w 640"/>
              <a:gd name="T65" fmla="*/ 0 h 6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0"/>
              <a:gd name="T100" fmla="*/ 0 h 648"/>
              <a:gd name="T101" fmla="*/ 640 w 640"/>
              <a:gd name="T102" fmla="*/ 648 h 6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0" h="648">
                <a:moveTo>
                  <a:pt x="207" y="79"/>
                </a:moveTo>
                <a:lnTo>
                  <a:pt x="230" y="70"/>
                </a:lnTo>
                <a:lnTo>
                  <a:pt x="246" y="52"/>
                </a:lnTo>
                <a:lnTo>
                  <a:pt x="274" y="48"/>
                </a:lnTo>
                <a:lnTo>
                  <a:pt x="282" y="39"/>
                </a:lnTo>
                <a:lnTo>
                  <a:pt x="311" y="25"/>
                </a:lnTo>
                <a:lnTo>
                  <a:pt x="394" y="9"/>
                </a:lnTo>
                <a:lnTo>
                  <a:pt x="427" y="10"/>
                </a:lnTo>
                <a:lnTo>
                  <a:pt x="438" y="17"/>
                </a:lnTo>
                <a:lnTo>
                  <a:pt x="471" y="0"/>
                </a:lnTo>
                <a:lnTo>
                  <a:pt x="489" y="9"/>
                </a:lnTo>
                <a:lnTo>
                  <a:pt x="498" y="0"/>
                </a:lnTo>
                <a:lnTo>
                  <a:pt x="518" y="10"/>
                </a:lnTo>
                <a:lnTo>
                  <a:pt x="544" y="7"/>
                </a:lnTo>
                <a:lnTo>
                  <a:pt x="529" y="23"/>
                </a:lnTo>
                <a:lnTo>
                  <a:pt x="536" y="26"/>
                </a:lnTo>
                <a:lnTo>
                  <a:pt x="531" y="49"/>
                </a:lnTo>
                <a:lnTo>
                  <a:pt x="536" y="75"/>
                </a:lnTo>
                <a:lnTo>
                  <a:pt x="529" y="98"/>
                </a:lnTo>
                <a:lnTo>
                  <a:pt x="502" y="122"/>
                </a:lnTo>
                <a:lnTo>
                  <a:pt x="508" y="149"/>
                </a:lnTo>
                <a:lnTo>
                  <a:pt x="523" y="155"/>
                </a:lnTo>
                <a:lnTo>
                  <a:pt x="528" y="178"/>
                </a:lnTo>
                <a:lnTo>
                  <a:pt x="554" y="192"/>
                </a:lnTo>
                <a:lnTo>
                  <a:pt x="567" y="258"/>
                </a:lnTo>
                <a:lnTo>
                  <a:pt x="557" y="272"/>
                </a:lnTo>
                <a:lnTo>
                  <a:pt x="570" y="293"/>
                </a:lnTo>
                <a:lnTo>
                  <a:pt x="575" y="347"/>
                </a:lnTo>
                <a:lnTo>
                  <a:pt x="572" y="394"/>
                </a:lnTo>
                <a:lnTo>
                  <a:pt x="562" y="406"/>
                </a:lnTo>
                <a:lnTo>
                  <a:pt x="578" y="433"/>
                </a:lnTo>
                <a:lnTo>
                  <a:pt x="583" y="453"/>
                </a:lnTo>
                <a:lnTo>
                  <a:pt x="591" y="459"/>
                </a:lnTo>
                <a:lnTo>
                  <a:pt x="625" y="469"/>
                </a:lnTo>
                <a:lnTo>
                  <a:pt x="640" y="499"/>
                </a:lnTo>
                <a:lnTo>
                  <a:pt x="518" y="578"/>
                </a:lnTo>
                <a:lnTo>
                  <a:pt x="448" y="630"/>
                </a:lnTo>
                <a:lnTo>
                  <a:pt x="399" y="642"/>
                </a:lnTo>
                <a:lnTo>
                  <a:pt x="375" y="648"/>
                </a:lnTo>
                <a:lnTo>
                  <a:pt x="368" y="645"/>
                </a:lnTo>
                <a:lnTo>
                  <a:pt x="370" y="619"/>
                </a:lnTo>
                <a:lnTo>
                  <a:pt x="328" y="603"/>
                </a:lnTo>
                <a:lnTo>
                  <a:pt x="319" y="593"/>
                </a:lnTo>
                <a:lnTo>
                  <a:pt x="305" y="586"/>
                </a:lnTo>
                <a:lnTo>
                  <a:pt x="303" y="575"/>
                </a:lnTo>
                <a:lnTo>
                  <a:pt x="114" y="446"/>
                </a:lnTo>
                <a:lnTo>
                  <a:pt x="0" y="367"/>
                </a:lnTo>
                <a:lnTo>
                  <a:pt x="0" y="350"/>
                </a:lnTo>
                <a:lnTo>
                  <a:pt x="0" y="311"/>
                </a:lnTo>
                <a:lnTo>
                  <a:pt x="13" y="298"/>
                </a:lnTo>
                <a:lnTo>
                  <a:pt x="48" y="280"/>
                </a:lnTo>
                <a:lnTo>
                  <a:pt x="61" y="282"/>
                </a:lnTo>
                <a:lnTo>
                  <a:pt x="65" y="274"/>
                </a:lnTo>
                <a:lnTo>
                  <a:pt x="93" y="271"/>
                </a:lnTo>
                <a:lnTo>
                  <a:pt x="118" y="248"/>
                </a:lnTo>
                <a:lnTo>
                  <a:pt x="155" y="232"/>
                </a:lnTo>
                <a:lnTo>
                  <a:pt x="150" y="225"/>
                </a:lnTo>
                <a:lnTo>
                  <a:pt x="150" y="207"/>
                </a:lnTo>
                <a:lnTo>
                  <a:pt x="176" y="201"/>
                </a:lnTo>
                <a:lnTo>
                  <a:pt x="179" y="191"/>
                </a:lnTo>
                <a:lnTo>
                  <a:pt x="233" y="188"/>
                </a:lnTo>
                <a:lnTo>
                  <a:pt x="231" y="181"/>
                </a:lnTo>
                <a:lnTo>
                  <a:pt x="236" y="175"/>
                </a:lnTo>
                <a:lnTo>
                  <a:pt x="220" y="155"/>
                </a:lnTo>
                <a:lnTo>
                  <a:pt x="215" y="90"/>
                </a:lnTo>
                <a:lnTo>
                  <a:pt x="201" y="79"/>
                </a:lnTo>
                <a:lnTo>
                  <a:pt x="207" y="79"/>
                </a:lnTo>
                <a:close/>
              </a:path>
            </a:pathLst>
          </a:custGeom>
          <a:solidFill>
            <a:srgbClr val="CDCDCD"/>
          </a:solidFill>
          <a:ln w="6350">
            <a:solidFill>
              <a:schemeClr val="bg1"/>
            </a:solidFill>
            <a:round/>
            <a:headEnd/>
            <a:tailEnd/>
          </a:ln>
        </p:spPr>
        <p:txBody>
          <a:bodyPr/>
          <a:lstStyle/>
          <a:p>
            <a:endParaRPr lang="en-US"/>
          </a:p>
        </p:txBody>
      </p:sp>
      <p:sp>
        <p:nvSpPr>
          <p:cNvPr id="1136" name="Freeform 2177"/>
          <p:cNvSpPr>
            <a:spLocks/>
          </p:cNvSpPr>
          <p:nvPr/>
        </p:nvSpPr>
        <p:spPr bwMode="auto">
          <a:xfrm>
            <a:off x="4429125" y="3992563"/>
            <a:ext cx="428625" cy="447675"/>
          </a:xfrm>
          <a:custGeom>
            <a:avLst/>
            <a:gdLst>
              <a:gd name="T0" fmla="*/ 0 w 640"/>
              <a:gd name="T1" fmla="*/ 0 h 648"/>
              <a:gd name="T2" fmla="*/ 0 w 640"/>
              <a:gd name="T3" fmla="*/ 0 h 648"/>
              <a:gd name="T4" fmla="*/ 0 w 640"/>
              <a:gd name="T5" fmla="*/ 0 h 648"/>
              <a:gd name="T6" fmla="*/ 0 w 640"/>
              <a:gd name="T7" fmla="*/ 0 h 648"/>
              <a:gd name="T8" fmla="*/ 0 w 640"/>
              <a:gd name="T9" fmla="*/ 0 h 648"/>
              <a:gd name="T10" fmla="*/ 0 w 640"/>
              <a:gd name="T11" fmla="*/ 0 h 648"/>
              <a:gd name="T12" fmla="*/ 0 w 640"/>
              <a:gd name="T13" fmla="*/ 0 h 648"/>
              <a:gd name="T14" fmla="*/ 0 w 640"/>
              <a:gd name="T15" fmla="*/ 0 h 648"/>
              <a:gd name="T16" fmla="*/ 0 w 640"/>
              <a:gd name="T17" fmla="*/ 0 h 648"/>
              <a:gd name="T18" fmla="*/ 0 w 640"/>
              <a:gd name="T19" fmla="*/ 0 h 648"/>
              <a:gd name="T20" fmla="*/ 0 w 640"/>
              <a:gd name="T21" fmla="*/ 0 h 648"/>
              <a:gd name="T22" fmla="*/ 0 w 640"/>
              <a:gd name="T23" fmla="*/ 0 h 648"/>
              <a:gd name="T24" fmla="*/ 0 w 640"/>
              <a:gd name="T25" fmla="*/ 0 h 648"/>
              <a:gd name="T26" fmla="*/ 0 w 640"/>
              <a:gd name="T27" fmla="*/ 0 h 648"/>
              <a:gd name="T28" fmla="*/ 0 w 640"/>
              <a:gd name="T29" fmla="*/ 0 h 648"/>
              <a:gd name="T30" fmla="*/ 0 w 640"/>
              <a:gd name="T31" fmla="*/ 0 h 648"/>
              <a:gd name="T32" fmla="*/ 0 w 640"/>
              <a:gd name="T33" fmla="*/ 0 h 648"/>
              <a:gd name="T34" fmla="*/ 0 w 640"/>
              <a:gd name="T35" fmla="*/ 0 h 648"/>
              <a:gd name="T36" fmla="*/ 0 w 640"/>
              <a:gd name="T37" fmla="*/ 0 h 648"/>
              <a:gd name="T38" fmla="*/ 0 w 640"/>
              <a:gd name="T39" fmla="*/ 0 h 648"/>
              <a:gd name="T40" fmla="*/ 0 w 640"/>
              <a:gd name="T41" fmla="*/ 0 h 648"/>
              <a:gd name="T42" fmla="*/ 0 w 640"/>
              <a:gd name="T43" fmla="*/ 0 h 648"/>
              <a:gd name="T44" fmla="*/ 0 w 640"/>
              <a:gd name="T45" fmla="*/ 0 h 648"/>
              <a:gd name="T46" fmla="*/ 0 w 640"/>
              <a:gd name="T47" fmla="*/ 0 h 648"/>
              <a:gd name="T48" fmla="*/ 0 w 640"/>
              <a:gd name="T49" fmla="*/ 0 h 648"/>
              <a:gd name="T50" fmla="*/ 0 w 640"/>
              <a:gd name="T51" fmla="*/ 0 h 648"/>
              <a:gd name="T52" fmla="*/ 0 w 640"/>
              <a:gd name="T53" fmla="*/ 0 h 648"/>
              <a:gd name="T54" fmla="*/ 0 w 640"/>
              <a:gd name="T55" fmla="*/ 0 h 648"/>
              <a:gd name="T56" fmla="*/ 0 w 640"/>
              <a:gd name="T57" fmla="*/ 0 h 648"/>
              <a:gd name="T58" fmla="*/ 0 w 640"/>
              <a:gd name="T59" fmla="*/ 0 h 648"/>
              <a:gd name="T60" fmla="*/ 0 w 640"/>
              <a:gd name="T61" fmla="*/ 0 h 648"/>
              <a:gd name="T62" fmla="*/ 0 w 640"/>
              <a:gd name="T63" fmla="*/ 0 h 648"/>
              <a:gd name="T64" fmla="*/ 0 w 640"/>
              <a:gd name="T65" fmla="*/ 0 h 6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0"/>
              <a:gd name="T100" fmla="*/ 0 h 648"/>
              <a:gd name="T101" fmla="*/ 640 w 640"/>
              <a:gd name="T102" fmla="*/ 648 h 6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0" h="648">
                <a:moveTo>
                  <a:pt x="207" y="79"/>
                </a:moveTo>
                <a:lnTo>
                  <a:pt x="230" y="70"/>
                </a:lnTo>
                <a:lnTo>
                  <a:pt x="246" y="52"/>
                </a:lnTo>
                <a:lnTo>
                  <a:pt x="274" y="48"/>
                </a:lnTo>
                <a:lnTo>
                  <a:pt x="282" y="39"/>
                </a:lnTo>
                <a:lnTo>
                  <a:pt x="311" y="25"/>
                </a:lnTo>
                <a:lnTo>
                  <a:pt x="394" y="9"/>
                </a:lnTo>
                <a:lnTo>
                  <a:pt x="427" y="10"/>
                </a:lnTo>
                <a:lnTo>
                  <a:pt x="438" y="17"/>
                </a:lnTo>
                <a:lnTo>
                  <a:pt x="471" y="0"/>
                </a:lnTo>
                <a:lnTo>
                  <a:pt x="489" y="9"/>
                </a:lnTo>
                <a:lnTo>
                  <a:pt x="498" y="0"/>
                </a:lnTo>
                <a:lnTo>
                  <a:pt x="518" y="10"/>
                </a:lnTo>
                <a:lnTo>
                  <a:pt x="544" y="7"/>
                </a:lnTo>
                <a:lnTo>
                  <a:pt x="529" y="23"/>
                </a:lnTo>
                <a:lnTo>
                  <a:pt x="536" y="26"/>
                </a:lnTo>
                <a:lnTo>
                  <a:pt x="531" y="49"/>
                </a:lnTo>
                <a:lnTo>
                  <a:pt x="536" y="75"/>
                </a:lnTo>
                <a:lnTo>
                  <a:pt x="529" y="98"/>
                </a:lnTo>
                <a:lnTo>
                  <a:pt x="502" y="122"/>
                </a:lnTo>
                <a:lnTo>
                  <a:pt x="508" y="149"/>
                </a:lnTo>
                <a:lnTo>
                  <a:pt x="523" y="155"/>
                </a:lnTo>
                <a:lnTo>
                  <a:pt x="528" y="178"/>
                </a:lnTo>
                <a:lnTo>
                  <a:pt x="554" y="192"/>
                </a:lnTo>
                <a:lnTo>
                  <a:pt x="567" y="258"/>
                </a:lnTo>
                <a:lnTo>
                  <a:pt x="557" y="272"/>
                </a:lnTo>
                <a:lnTo>
                  <a:pt x="570" y="293"/>
                </a:lnTo>
                <a:lnTo>
                  <a:pt x="575" y="347"/>
                </a:lnTo>
                <a:lnTo>
                  <a:pt x="572" y="394"/>
                </a:lnTo>
                <a:lnTo>
                  <a:pt x="562" y="406"/>
                </a:lnTo>
                <a:lnTo>
                  <a:pt x="578" y="433"/>
                </a:lnTo>
                <a:lnTo>
                  <a:pt x="583" y="453"/>
                </a:lnTo>
                <a:lnTo>
                  <a:pt x="591" y="459"/>
                </a:lnTo>
                <a:lnTo>
                  <a:pt x="625" y="469"/>
                </a:lnTo>
                <a:lnTo>
                  <a:pt x="640" y="499"/>
                </a:lnTo>
                <a:lnTo>
                  <a:pt x="518" y="578"/>
                </a:lnTo>
                <a:lnTo>
                  <a:pt x="448" y="630"/>
                </a:lnTo>
                <a:lnTo>
                  <a:pt x="399" y="642"/>
                </a:lnTo>
                <a:lnTo>
                  <a:pt x="375" y="648"/>
                </a:lnTo>
                <a:lnTo>
                  <a:pt x="368" y="645"/>
                </a:lnTo>
                <a:lnTo>
                  <a:pt x="370" y="619"/>
                </a:lnTo>
                <a:lnTo>
                  <a:pt x="328" y="603"/>
                </a:lnTo>
                <a:lnTo>
                  <a:pt x="319" y="593"/>
                </a:lnTo>
                <a:lnTo>
                  <a:pt x="305" y="586"/>
                </a:lnTo>
                <a:lnTo>
                  <a:pt x="303" y="575"/>
                </a:lnTo>
                <a:lnTo>
                  <a:pt x="114" y="446"/>
                </a:lnTo>
                <a:lnTo>
                  <a:pt x="0" y="367"/>
                </a:lnTo>
                <a:lnTo>
                  <a:pt x="0" y="350"/>
                </a:lnTo>
                <a:lnTo>
                  <a:pt x="0" y="311"/>
                </a:lnTo>
                <a:lnTo>
                  <a:pt x="13" y="298"/>
                </a:lnTo>
                <a:lnTo>
                  <a:pt x="48" y="280"/>
                </a:lnTo>
                <a:lnTo>
                  <a:pt x="61" y="282"/>
                </a:lnTo>
                <a:lnTo>
                  <a:pt x="65" y="274"/>
                </a:lnTo>
                <a:lnTo>
                  <a:pt x="93" y="271"/>
                </a:lnTo>
                <a:lnTo>
                  <a:pt x="118" y="248"/>
                </a:lnTo>
                <a:lnTo>
                  <a:pt x="155" y="232"/>
                </a:lnTo>
                <a:lnTo>
                  <a:pt x="150" y="225"/>
                </a:lnTo>
                <a:lnTo>
                  <a:pt x="150" y="207"/>
                </a:lnTo>
                <a:lnTo>
                  <a:pt x="176" y="201"/>
                </a:lnTo>
                <a:lnTo>
                  <a:pt x="179" y="191"/>
                </a:lnTo>
                <a:lnTo>
                  <a:pt x="233" y="188"/>
                </a:lnTo>
                <a:lnTo>
                  <a:pt x="231" y="181"/>
                </a:lnTo>
                <a:lnTo>
                  <a:pt x="236" y="175"/>
                </a:lnTo>
                <a:lnTo>
                  <a:pt x="220" y="155"/>
                </a:lnTo>
                <a:lnTo>
                  <a:pt x="215" y="90"/>
                </a:lnTo>
                <a:lnTo>
                  <a:pt x="201" y="79"/>
                </a:lnTo>
                <a:lnTo>
                  <a:pt x="207" y="79"/>
                </a:lnTo>
              </a:path>
            </a:pathLst>
          </a:custGeom>
          <a:solidFill>
            <a:srgbClr val="CDCDCD"/>
          </a:solidFill>
          <a:ln w="6350">
            <a:solidFill>
              <a:schemeClr val="bg1"/>
            </a:solidFill>
            <a:round/>
            <a:headEnd/>
            <a:tailEnd/>
          </a:ln>
        </p:spPr>
        <p:txBody>
          <a:bodyPr/>
          <a:lstStyle/>
          <a:p>
            <a:endParaRPr lang="en-US"/>
          </a:p>
        </p:txBody>
      </p:sp>
      <p:sp>
        <p:nvSpPr>
          <p:cNvPr id="1137" name="Freeform 2178"/>
          <p:cNvSpPr>
            <a:spLocks/>
          </p:cNvSpPr>
          <p:nvPr/>
        </p:nvSpPr>
        <p:spPr bwMode="auto">
          <a:xfrm>
            <a:off x="4854575" y="4986338"/>
            <a:ext cx="265113" cy="273050"/>
          </a:xfrm>
          <a:custGeom>
            <a:avLst/>
            <a:gdLst>
              <a:gd name="T0" fmla="*/ 0 w 396"/>
              <a:gd name="T1" fmla="*/ 0 h 392"/>
              <a:gd name="T2" fmla="*/ 0 w 396"/>
              <a:gd name="T3" fmla="*/ 0 h 392"/>
              <a:gd name="T4" fmla="*/ 0 w 396"/>
              <a:gd name="T5" fmla="*/ 0 h 392"/>
              <a:gd name="T6" fmla="*/ 0 w 396"/>
              <a:gd name="T7" fmla="*/ 0 h 392"/>
              <a:gd name="T8" fmla="*/ 0 w 396"/>
              <a:gd name="T9" fmla="*/ 0 h 392"/>
              <a:gd name="T10" fmla="*/ 0 w 396"/>
              <a:gd name="T11" fmla="*/ 0 h 392"/>
              <a:gd name="T12" fmla="*/ 0 w 396"/>
              <a:gd name="T13" fmla="*/ 0 h 392"/>
              <a:gd name="T14" fmla="*/ 0 w 396"/>
              <a:gd name="T15" fmla="*/ 0 h 392"/>
              <a:gd name="T16" fmla="*/ 0 w 396"/>
              <a:gd name="T17" fmla="*/ 0 h 392"/>
              <a:gd name="T18" fmla="*/ 0 w 396"/>
              <a:gd name="T19" fmla="*/ 0 h 392"/>
              <a:gd name="T20" fmla="*/ 0 w 396"/>
              <a:gd name="T21" fmla="*/ 0 h 392"/>
              <a:gd name="T22" fmla="*/ 0 w 396"/>
              <a:gd name="T23" fmla="*/ 0 h 392"/>
              <a:gd name="T24" fmla="*/ 0 w 396"/>
              <a:gd name="T25" fmla="*/ 0 h 392"/>
              <a:gd name="T26" fmla="*/ 0 w 396"/>
              <a:gd name="T27" fmla="*/ 0 h 392"/>
              <a:gd name="T28" fmla="*/ 0 w 396"/>
              <a:gd name="T29" fmla="*/ 0 h 392"/>
              <a:gd name="T30" fmla="*/ 0 w 396"/>
              <a:gd name="T31" fmla="*/ 0 h 392"/>
              <a:gd name="T32" fmla="*/ 0 w 396"/>
              <a:gd name="T33" fmla="*/ 0 h 392"/>
              <a:gd name="T34" fmla="*/ 0 w 396"/>
              <a:gd name="T35" fmla="*/ 0 h 392"/>
              <a:gd name="T36" fmla="*/ 0 w 396"/>
              <a:gd name="T37" fmla="*/ 0 h 392"/>
              <a:gd name="T38" fmla="*/ 0 w 396"/>
              <a:gd name="T39" fmla="*/ 0 h 392"/>
              <a:gd name="T40" fmla="*/ 0 w 396"/>
              <a:gd name="T41" fmla="*/ 0 h 392"/>
              <a:gd name="T42" fmla="*/ 0 w 396"/>
              <a:gd name="T43" fmla="*/ 0 h 392"/>
              <a:gd name="T44" fmla="*/ 0 w 396"/>
              <a:gd name="T45" fmla="*/ 0 h 392"/>
              <a:gd name="T46" fmla="*/ 0 w 396"/>
              <a:gd name="T47" fmla="*/ 0 h 392"/>
              <a:gd name="T48" fmla="*/ 0 w 396"/>
              <a:gd name="T49" fmla="*/ 0 h 392"/>
              <a:gd name="T50" fmla="*/ 0 w 396"/>
              <a:gd name="T51" fmla="*/ 0 h 392"/>
              <a:gd name="T52" fmla="*/ 0 w 396"/>
              <a:gd name="T53" fmla="*/ 0 h 392"/>
              <a:gd name="T54" fmla="*/ 0 w 396"/>
              <a:gd name="T55" fmla="*/ 0 h 392"/>
              <a:gd name="T56" fmla="*/ 0 w 396"/>
              <a:gd name="T57" fmla="*/ 0 h 392"/>
              <a:gd name="T58" fmla="*/ 0 w 396"/>
              <a:gd name="T59" fmla="*/ 0 h 392"/>
              <a:gd name="T60" fmla="*/ 0 w 396"/>
              <a:gd name="T61" fmla="*/ 0 h 392"/>
              <a:gd name="T62" fmla="*/ 0 w 396"/>
              <a:gd name="T63" fmla="*/ 0 h 392"/>
              <a:gd name="T64" fmla="*/ 0 w 396"/>
              <a:gd name="T65" fmla="*/ 0 h 392"/>
              <a:gd name="T66" fmla="*/ 0 w 396"/>
              <a:gd name="T67" fmla="*/ 0 h 392"/>
              <a:gd name="T68" fmla="*/ 0 w 396"/>
              <a:gd name="T69" fmla="*/ 0 h 392"/>
              <a:gd name="T70" fmla="*/ 0 w 396"/>
              <a:gd name="T71" fmla="*/ 0 h 392"/>
              <a:gd name="T72" fmla="*/ 0 w 396"/>
              <a:gd name="T73" fmla="*/ 0 h 392"/>
              <a:gd name="T74" fmla="*/ 0 w 396"/>
              <a:gd name="T75" fmla="*/ 0 h 392"/>
              <a:gd name="T76" fmla="*/ 0 w 396"/>
              <a:gd name="T77" fmla="*/ 0 h 392"/>
              <a:gd name="T78" fmla="*/ 0 w 396"/>
              <a:gd name="T79" fmla="*/ 0 h 392"/>
              <a:gd name="T80" fmla="*/ 0 w 396"/>
              <a:gd name="T81" fmla="*/ 0 h 392"/>
              <a:gd name="T82" fmla="*/ 0 w 396"/>
              <a:gd name="T83" fmla="*/ 0 h 392"/>
              <a:gd name="T84" fmla="*/ 0 w 396"/>
              <a:gd name="T85" fmla="*/ 0 h 392"/>
              <a:gd name="T86" fmla="*/ 0 w 396"/>
              <a:gd name="T87" fmla="*/ 0 h 3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6"/>
              <a:gd name="T133" fmla="*/ 0 h 392"/>
              <a:gd name="T134" fmla="*/ 396 w 396"/>
              <a:gd name="T135" fmla="*/ 392 h 3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6" h="392">
                <a:moveTo>
                  <a:pt x="0" y="369"/>
                </a:moveTo>
                <a:lnTo>
                  <a:pt x="2" y="324"/>
                </a:lnTo>
                <a:lnTo>
                  <a:pt x="25" y="254"/>
                </a:lnTo>
                <a:lnTo>
                  <a:pt x="39" y="224"/>
                </a:lnTo>
                <a:lnTo>
                  <a:pt x="62" y="203"/>
                </a:lnTo>
                <a:lnTo>
                  <a:pt x="65" y="166"/>
                </a:lnTo>
                <a:lnTo>
                  <a:pt x="65" y="151"/>
                </a:lnTo>
                <a:lnTo>
                  <a:pt x="52" y="135"/>
                </a:lnTo>
                <a:lnTo>
                  <a:pt x="46" y="107"/>
                </a:lnTo>
                <a:lnTo>
                  <a:pt x="52" y="96"/>
                </a:lnTo>
                <a:lnTo>
                  <a:pt x="49" y="78"/>
                </a:lnTo>
                <a:lnTo>
                  <a:pt x="23" y="14"/>
                </a:lnTo>
                <a:lnTo>
                  <a:pt x="52" y="1"/>
                </a:lnTo>
                <a:lnTo>
                  <a:pt x="145" y="0"/>
                </a:lnTo>
                <a:lnTo>
                  <a:pt x="158" y="10"/>
                </a:lnTo>
                <a:lnTo>
                  <a:pt x="168" y="49"/>
                </a:lnTo>
                <a:lnTo>
                  <a:pt x="194" y="73"/>
                </a:lnTo>
                <a:lnTo>
                  <a:pt x="241" y="68"/>
                </a:lnTo>
                <a:lnTo>
                  <a:pt x="251" y="39"/>
                </a:lnTo>
                <a:lnTo>
                  <a:pt x="290" y="34"/>
                </a:lnTo>
                <a:lnTo>
                  <a:pt x="288" y="47"/>
                </a:lnTo>
                <a:lnTo>
                  <a:pt x="316" y="47"/>
                </a:lnTo>
                <a:lnTo>
                  <a:pt x="319" y="55"/>
                </a:lnTo>
                <a:lnTo>
                  <a:pt x="321" y="115"/>
                </a:lnTo>
                <a:lnTo>
                  <a:pt x="335" y="151"/>
                </a:lnTo>
                <a:lnTo>
                  <a:pt x="326" y="167"/>
                </a:lnTo>
                <a:lnTo>
                  <a:pt x="335" y="174"/>
                </a:lnTo>
                <a:lnTo>
                  <a:pt x="344" y="163"/>
                </a:lnTo>
                <a:lnTo>
                  <a:pt x="391" y="161"/>
                </a:lnTo>
                <a:lnTo>
                  <a:pt x="389" y="223"/>
                </a:lnTo>
                <a:lnTo>
                  <a:pt x="396" y="228"/>
                </a:lnTo>
                <a:lnTo>
                  <a:pt x="327" y="228"/>
                </a:lnTo>
                <a:lnTo>
                  <a:pt x="327" y="345"/>
                </a:lnTo>
                <a:lnTo>
                  <a:pt x="366" y="377"/>
                </a:lnTo>
                <a:lnTo>
                  <a:pt x="309" y="392"/>
                </a:lnTo>
                <a:lnTo>
                  <a:pt x="267" y="384"/>
                </a:lnTo>
                <a:lnTo>
                  <a:pt x="235" y="384"/>
                </a:lnTo>
                <a:lnTo>
                  <a:pt x="208" y="368"/>
                </a:lnTo>
                <a:lnTo>
                  <a:pt x="70" y="369"/>
                </a:lnTo>
                <a:lnTo>
                  <a:pt x="47" y="353"/>
                </a:lnTo>
                <a:lnTo>
                  <a:pt x="33" y="353"/>
                </a:lnTo>
                <a:lnTo>
                  <a:pt x="18" y="363"/>
                </a:lnTo>
                <a:lnTo>
                  <a:pt x="15" y="360"/>
                </a:lnTo>
                <a:lnTo>
                  <a:pt x="0" y="369"/>
                </a:lnTo>
                <a:close/>
              </a:path>
            </a:pathLst>
          </a:custGeom>
          <a:solidFill>
            <a:srgbClr val="CDCDCD"/>
          </a:solidFill>
          <a:ln w="6350">
            <a:solidFill>
              <a:schemeClr val="bg1"/>
            </a:solidFill>
            <a:round/>
            <a:headEnd/>
            <a:tailEnd/>
          </a:ln>
        </p:spPr>
        <p:txBody>
          <a:bodyPr/>
          <a:lstStyle/>
          <a:p>
            <a:endParaRPr lang="en-US"/>
          </a:p>
        </p:txBody>
      </p:sp>
      <p:sp>
        <p:nvSpPr>
          <p:cNvPr id="1138" name="Freeform 2179"/>
          <p:cNvSpPr>
            <a:spLocks/>
          </p:cNvSpPr>
          <p:nvPr/>
        </p:nvSpPr>
        <p:spPr bwMode="auto">
          <a:xfrm>
            <a:off x="4854575" y="4986338"/>
            <a:ext cx="265113" cy="273050"/>
          </a:xfrm>
          <a:custGeom>
            <a:avLst/>
            <a:gdLst>
              <a:gd name="T0" fmla="*/ 0 w 396"/>
              <a:gd name="T1" fmla="*/ 0 h 392"/>
              <a:gd name="T2" fmla="*/ 0 w 396"/>
              <a:gd name="T3" fmla="*/ 0 h 392"/>
              <a:gd name="T4" fmla="*/ 0 w 396"/>
              <a:gd name="T5" fmla="*/ 0 h 392"/>
              <a:gd name="T6" fmla="*/ 0 w 396"/>
              <a:gd name="T7" fmla="*/ 0 h 392"/>
              <a:gd name="T8" fmla="*/ 0 w 396"/>
              <a:gd name="T9" fmla="*/ 0 h 392"/>
              <a:gd name="T10" fmla="*/ 0 w 396"/>
              <a:gd name="T11" fmla="*/ 0 h 392"/>
              <a:gd name="T12" fmla="*/ 0 w 396"/>
              <a:gd name="T13" fmla="*/ 0 h 392"/>
              <a:gd name="T14" fmla="*/ 0 w 396"/>
              <a:gd name="T15" fmla="*/ 0 h 392"/>
              <a:gd name="T16" fmla="*/ 0 w 396"/>
              <a:gd name="T17" fmla="*/ 0 h 392"/>
              <a:gd name="T18" fmla="*/ 0 w 396"/>
              <a:gd name="T19" fmla="*/ 0 h 392"/>
              <a:gd name="T20" fmla="*/ 0 w 396"/>
              <a:gd name="T21" fmla="*/ 0 h 392"/>
              <a:gd name="T22" fmla="*/ 0 w 396"/>
              <a:gd name="T23" fmla="*/ 0 h 392"/>
              <a:gd name="T24" fmla="*/ 0 w 396"/>
              <a:gd name="T25" fmla="*/ 0 h 392"/>
              <a:gd name="T26" fmla="*/ 0 w 396"/>
              <a:gd name="T27" fmla="*/ 0 h 392"/>
              <a:gd name="T28" fmla="*/ 0 w 396"/>
              <a:gd name="T29" fmla="*/ 0 h 392"/>
              <a:gd name="T30" fmla="*/ 0 w 396"/>
              <a:gd name="T31" fmla="*/ 0 h 392"/>
              <a:gd name="T32" fmla="*/ 0 w 396"/>
              <a:gd name="T33" fmla="*/ 0 h 392"/>
              <a:gd name="T34" fmla="*/ 0 w 396"/>
              <a:gd name="T35" fmla="*/ 0 h 392"/>
              <a:gd name="T36" fmla="*/ 0 w 396"/>
              <a:gd name="T37" fmla="*/ 0 h 392"/>
              <a:gd name="T38" fmla="*/ 0 w 396"/>
              <a:gd name="T39" fmla="*/ 0 h 392"/>
              <a:gd name="T40" fmla="*/ 0 w 396"/>
              <a:gd name="T41" fmla="*/ 0 h 392"/>
              <a:gd name="T42" fmla="*/ 0 w 396"/>
              <a:gd name="T43" fmla="*/ 0 h 392"/>
              <a:gd name="T44" fmla="*/ 0 w 396"/>
              <a:gd name="T45" fmla="*/ 0 h 392"/>
              <a:gd name="T46" fmla="*/ 0 w 396"/>
              <a:gd name="T47" fmla="*/ 0 h 392"/>
              <a:gd name="T48" fmla="*/ 0 w 396"/>
              <a:gd name="T49" fmla="*/ 0 h 392"/>
              <a:gd name="T50" fmla="*/ 0 w 396"/>
              <a:gd name="T51" fmla="*/ 0 h 392"/>
              <a:gd name="T52" fmla="*/ 0 w 396"/>
              <a:gd name="T53" fmla="*/ 0 h 392"/>
              <a:gd name="T54" fmla="*/ 0 w 396"/>
              <a:gd name="T55" fmla="*/ 0 h 392"/>
              <a:gd name="T56" fmla="*/ 0 w 396"/>
              <a:gd name="T57" fmla="*/ 0 h 392"/>
              <a:gd name="T58" fmla="*/ 0 w 396"/>
              <a:gd name="T59" fmla="*/ 0 h 392"/>
              <a:gd name="T60" fmla="*/ 0 w 396"/>
              <a:gd name="T61" fmla="*/ 0 h 392"/>
              <a:gd name="T62" fmla="*/ 0 w 396"/>
              <a:gd name="T63" fmla="*/ 0 h 392"/>
              <a:gd name="T64" fmla="*/ 0 w 396"/>
              <a:gd name="T65" fmla="*/ 0 h 392"/>
              <a:gd name="T66" fmla="*/ 0 w 396"/>
              <a:gd name="T67" fmla="*/ 0 h 392"/>
              <a:gd name="T68" fmla="*/ 0 w 396"/>
              <a:gd name="T69" fmla="*/ 0 h 392"/>
              <a:gd name="T70" fmla="*/ 0 w 396"/>
              <a:gd name="T71" fmla="*/ 0 h 392"/>
              <a:gd name="T72" fmla="*/ 0 w 396"/>
              <a:gd name="T73" fmla="*/ 0 h 392"/>
              <a:gd name="T74" fmla="*/ 0 w 396"/>
              <a:gd name="T75" fmla="*/ 0 h 392"/>
              <a:gd name="T76" fmla="*/ 0 w 396"/>
              <a:gd name="T77" fmla="*/ 0 h 392"/>
              <a:gd name="T78" fmla="*/ 0 w 396"/>
              <a:gd name="T79" fmla="*/ 0 h 392"/>
              <a:gd name="T80" fmla="*/ 0 w 396"/>
              <a:gd name="T81" fmla="*/ 0 h 392"/>
              <a:gd name="T82" fmla="*/ 0 w 396"/>
              <a:gd name="T83" fmla="*/ 0 h 392"/>
              <a:gd name="T84" fmla="*/ 0 w 396"/>
              <a:gd name="T85" fmla="*/ 0 h 392"/>
              <a:gd name="T86" fmla="*/ 0 w 396"/>
              <a:gd name="T87" fmla="*/ 0 h 3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6"/>
              <a:gd name="T133" fmla="*/ 0 h 392"/>
              <a:gd name="T134" fmla="*/ 396 w 396"/>
              <a:gd name="T135" fmla="*/ 392 h 3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6" h="392">
                <a:moveTo>
                  <a:pt x="0" y="369"/>
                </a:moveTo>
                <a:lnTo>
                  <a:pt x="2" y="324"/>
                </a:lnTo>
                <a:lnTo>
                  <a:pt x="25" y="254"/>
                </a:lnTo>
                <a:lnTo>
                  <a:pt x="39" y="224"/>
                </a:lnTo>
                <a:lnTo>
                  <a:pt x="62" y="203"/>
                </a:lnTo>
                <a:lnTo>
                  <a:pt x="65" y="166"/>
                </a:lnTo>
                <a:lnTo>
                  <a:pt x="65" y="151"/>
                </a:lnTo>
                <a:lnTo>
                  <a:pt x="52" y="135"/>
                </a:lnTo>
                <a:lnTo>
                  <a:pt x="46" y="107"/>
                </a:lnTo>
                <a:lnTo>
                  <a:pt x="52" y="96"/>
                </a:lnTo>
                <a:lnTo>
                  <a:pt x="49" y="78"/>
                </a:lnTo>
                <a:lnTo>
                  <a:pt x="23" y="14"/>
                </a:lnTo>
                <a:lnTo>
                  <a:pt x="52" y="1"/>
                </a:lnTo>
                <a:lnTo>
                  <a:pt x="145" y="0"/>
                </a:lnTo>
                <a:lnTo>
                  <a:pt x="158" y="10"/>
                </a:lnTo>
                <a:lnTo>
                  <a:pt x="168" y="49"/>
                </a:lnTo>
                <a:lnTo>
                  <a:pt x="194" y="73"/>
                </a:lnTo>
                <a:lnTo>
                  <a:pt x="241" y="68"/>
                </a:lnTo>
                <a:lnTo>
                  <a:pt x="251" y="39"/>
                </a:lnTo>
                <a:lnTo>
                  <a:pt x="290" y="34"/>
                </a:lnTo>
                <a:lnTo>
                  <a:pt x="288" y="47"/>
                </a:lnTo>
                <a:lnTo>
                  <a:pt x="316" y="47"/>
                </a:lnTo>
                <a:lnTo>
                  <a:pt x="319" y="55"/>
                </a:lnTo>
                <a:lnTo>
                  <a:pt x="321" y="115"/>
                </a:lnTo>
                <a:lnTo>
                  <a:pt x="335" y="151"/>
                </a:lnTo>
                <a:lnTo>
                  <a:pt x="326" y="167"/>
                </a:lnTo>
                <a:lnTo>
                  <a:pt x="335" y="174"/>
                </a:lnTo>
                <a:lnTo>
                  <a:pt x="344" y="163"/>
                </a:lnTo>
                <a:lnTo>
                  <a:pt x="391" y="161"/>
                </a:lnTo>
                <a:lnTo>
                  <a:pt x="389" y="223"/>
                </a:lnTo>
                <a:lnTo>
                  <a:pt x="396" y="228"/>
                </a:lnTo>
                <a:lnTo>
                  <a:pt x="327" y="228"/>
                </a:lnTo>
                <a:lnTo>
                  <a:pt x="327" y="345"/>
                </a:lnTo>
                <a:lnTo>
                  <a:pt x="366" y="377"/>
                </a:lnTo>
                <a:lnTo>
                  <a:pt x="309" y="392"/>
                </a:lnTo>
                <a:lnTo>
                  <a:pt x="267" y="384"/>
                </a:lnTo>
                <a:lnTo>
                  <a:pt x="235" y="384"/>
                </a:lnTo>
                <a:lnTo>
                  <a:pt x="208" y="368"/>
                </a:lnTo>
                <a:lnTo>
                  <a:pt x="70" y="369"/>
                </a:lnTo>
                <a:lnTo>
                  <a:pt x="47" y="353"/>
                </a:lnTo>
                <a:lnTo>
                  <a:pt x="33" y="353"/>
                </a:lnTo>
                <a:lnTo>
                  <a:pt x="18" y="363"/>
                </a:lnTo>
                <a:lnTo>
                  <a:pt x="15" y="360"/>
                </a:lnTo>
                <a:lnTo>
                  <a:pt x="0" y="369"/>
                </a:lnTo>
              </a:path>
            </a:pathLst>
          </a:custGeom>
          <a:solidFill>
            <a:srgbClr val="CDCDCD"/>
          </a:solidFill>
          <a:ln w="6350">
            <a:solidFill>
              <a:schemeClr val="bg1"/>
            </a:solidFill>
            <a:round/>
            <a:headEnd/>
            <a:tailEnd/>
          </a:ln>
        </p:spPr>
        <p:txBody>
          <a:bodyPr/>
          <a:lstStyle/>
          <a:p>
            <a:endParaRPr lang="en-US"/>
          </a:p>
        </p:txBody>
      </p:sp>
      <p:sp>
        <p:nvSpPr>
          <p:cNvPr id="1139" name="Freeform 2180"/>
          <p:cNvSpPr>
            <a:spLocks/>
          </p:cNvSpPr>
          <p:nvPr/>
        </p:nvSpPr>
        <p:spPr bwMode="auto">
          <a:xfrm>
            <a:off x="4864100" y="4956175"/>
            <a:ext cx="19050" cy="31750"/>
          </a:xfrm>
          <a:custGeom>
            <a:avLst/>
            <a:gdLst>
              <a:gd name="T0" fmla="*/ 0 w 29"/>
              <a:gd name="T1" fmla="*/ 0 h 45"/>
              <a:gd name="T2" fmla="*/ 0 w 29"/>
              <a:gd name="T3" fmla="*/ 0 h 45"/>
              <a:gd name="T4" fmla="*/ 0 w 29"/>
              <a:gd name="T5" fmla="*/ 0 h 45"/>
              <a:gd name="T6" fmla="*/ 0 w 29"/>
              <a:gd name="T7" fmla="*/ 0 h 45"/>
              <a:gd name="T8" fmla="*/ 0 w 29"/>
              <a:gd name="T9" fmla="*/ 0 h 45"/>
              <a:gd name="T10" fmla="*/ 0 w 29"/>
              <a:gd name="T11" fmla="*/ 0 h 45"/>
              <a:gd name="T12" fmla="*/ 0 w 29"/>
              <a:gd name="T13" fmla="*/ 0 h 45"/>
              <a:gd name="T14" fmla="*/ 0 60000 65536"/>
              <a:gd name="T15" fmla="*/ 0 60000 65536"/>
              <a:gd name="T16" fmla="*/ 0 60000 65536"/>
              <a:gd name="T17" fmla="*/ 0 60000 65536"/>
              <a:gd name="T18" fmla="*/ 0 60000 65536"/>
              <a:gd name="T19" fmla="*/ 0 60000 65536"/>
              <a:gd name="T20" fmla="*/ 0 60000 65536"/>
              <a:gd name="T21" fmla="*/ 0 w 29"/>
              <a:gd name="T22" fmla="*/ 0 h 45"/>
              <a:gd name="T23" fmla="*/ 29 w 29"/>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5">
                <a:moveTo>
                  <a:pt x="10" y="45"/>
                </a:moveTo>
                <a:lnTo>
                  <a:pt x="0" y="21"/>
                </a:lnTo>
                <a:lnTo>
                  <a:pt x="20" y="0"/>
                </a:lnTo>
                <a:lnTo>
                  <a:pt x="29" y="8"/>
                </a:lnTo>
                <a:lnTo>
                  <a:pt x="16" y="19"/>
                </a:lnTo>
                <a:lnTo>
                  <a:pt x="13" y="44"/>
                </a:lnTo>
                <a:lnTo>
                  <a:pt x="10" y="45"/>
                </a:lnTo>
                <a:close/>
              </a:path>
            </a:pathLst>
          </a:custGeom>
          <a:solidFill>
            <a:srgbClr val="CDCDCD"/>
          </a:solidFill>
          <a:ln w="6350">
            <a:solidFill>
              <a:schemeClr val="bg1"/>
            </a:solidFill>
            <a:round/>
            <a:headEnd/>
            <a:tailEnd/>
          </a:ln>
        </p:spPr>
        <p:txBody>
          <a:bodyPr/>
          <a:lstStyle/>
          <a:p>
            <a:endParaRPr lang="en-US"/>
          </a:p>
        </p:txBody>
      </p:sp>
      <p:sp>
        <p:nvSpPr>
          <p:cNvPr id="1140" name="Freeform 2181"/>
          <p:cNvSpPr>
            <a:spLocks/>
          </p:cNvSpPr>
          <p:nvPr/>
        </p:nvSpPr>
        <p:spPr bwMode="auto">
          <a:xfrm>
            <a:off x="4864100" y="4956175"/>
            <a:ext cx="19050" cy="31750"/>
          </a:xfrm>
          <a:custGeom>
            <a:avLst/>
            <a:gdLst>
              <a:gd name="T0" fmla="*/ 0 w 29"/>
              <a:gd name="T1" fmla="*/ 0 h 45"/>
              <a:gd name="T2" fmla="*/ 0 w 29"/>
              <a:gd name="T3" fmla="*/ 0 h 45"/>
              <a:gd name="T4" fmla="*/ 0 w 29"/>
              <a:gd name="T5" fmla="*/ 0 h 45"/>
              <a:gd name="T6" fmla="*/ 0 w 29"/>
              <a:gd name="T7" fmla="*/ 0 h 45"/>
              <a:gd name="T8" fmla="*/ 0 w 29"/>
              <a:gd name="T9" fmla="*/ 0 h 45"/>
              <a:gd name="T10" fmla="*/ 0 w 29"/>
              <a:gd name="T11" fmla="*/ 0 h 45"/>
              <a:gd name="T12" fmla="*/ 0 w 29"/>
              <a:gd name="T13" fmla="*/ 0 h 45"/>
              <a:gd name="T14" fmla="*/ 0 60000 65536"/>
              <a:gd name="T15" fmla="*/ 0 60000 65536"/>
              <a:gd name="T16" fmla="*/ 0 60000 65536"/>
              <a:gd name="T17" fmla="*/ 0 60000 65536"/>
              <a:gd name="T18" fmla="*/ 0 60000 65536"/>
              <a:gd name="T19" fmla="*/ 0 60000 65536"/>
              <a:gd name="T20" fmla="*/ 0 60000 65536"/>
              <a:gd name="T21" fmla="*/ 0 w 29"/>
              <a:gd name="T22" fmla="*/ 0 h 45"/>
              <a:gd name="T23" fmla="*/ 29 w 29"/>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5">
                <a:moveTo>
                  <a:pt x="10" y="45"/>
                </a:moveTo>
                <a:lnTo>
                  <a:pt x="0" y="21"/>
                </a:lnTo>
                <a:lnTo>
                  <a:pt x="20" y="0"/>
                </a:lnTo>
                <a:lnTo>
                  <a:pt x="29" y="8"/>
                </a:lnTo>
                <a:lnTo>
                  <a:pt x="16" y="19"/>
                </a:lnTo>
                <a:lnTo>
                  <a:pt x="13" y="44"/>
                </a:lnTo>
                <a:lnTo>
                  <a:pt x="10" y="45"/>
                </a:lnTo>
              </a:path>
            </a:pathLst>
          </a:custGeom>
          <a:solidFill>
            <a:srgbClr val="CDCDCD"/>
          </a:solidFill>
          <a:ln w="6350">
            <a:solidFill>
              <a:schemeClr val="bg1"/>
            </a:solidFill>
            <a:round/>
            <a:headEnd/>
            <a:tailEnd/>
          </a:ln>
        </p:spPr>
        <p:txBody>
          <a:bodyPr/>
          <a:lstStyle/>
          <a:p>
            <a:endParaRPr lang="en-US"/>
          </a:p>
        </p:txBody>
      </p:sp>
      <p:sp>
        <p:nvSpPr>
          <p:cNvPr id="1141" name="Freeform 2182"/>
          <p:cNvSpPr>
            <a:spLocks/>
          </p:cNvSpPr>
          <p:nvPr/>
        </p:nvSpPr>
        <p:spPr bwMode="auto">
          <a:xfrm>
            <a:off x="5029200" y="5254625"/>
            <a:ext cx="200025" cy="211138"/>
          </a:xfrm>
          <a:custGeom>
            <a:avLst/>
            <a:gdLst>
              <a:gd name="T0" fmla="*/ 0 w 297"/>
              <a:gd name="T1" fmla="*/ 0 h 308"/>
              <a:gd name="T2" fmla="*/ 0 w 297"/>
              <a:gd name="T3" fmla="*/ 0 h 308"/>
              <a:gd name="T4" fmla="*/ 0 w 297"/>
              <a:gd name="T5" fmla="*/ 0 h 308"/>
              <a:gd name="T6" fmla="*/ 0 w 297"/>
              <a:gd name="T7" fmla="*/ 0 h 308"/>
              <a:gd name="T8" fmla="*/ 0 w 297"/>
              <a:gd name="T9" fmla="*/ 0 h 308"/>
              <a:gd name="T10" fmla="*/ 0 w 297"/>
              <a:gd name="T11" fmla="*/ 0 h 308"/>
              <a:gd name="T12" fmla="*/ 0 w 297"/>
              <a:gd name="T13" fmla="*/ 0 h 308"/>
              <a:gd name="T14" fmla="*/ 0 w 297"/>
              <a:gd name="T15" fmla="*/ 0 h 308"/>
              <a:gd name="T16" fmla="*/ 0 w 297"/>
              <a:gd name="T17" fmla="*/ 0 h 308"/>
              <a:gd name="T18" fmla="*/ 0 w 297"/>
              <a:gd name="T19" fmla="*/ 0 h 308"/>
              <a:gd name="T20" fmla="*/ 0 w 297"/>
              <a:gd name="T21" fmla="*/ 0 h 308"/>
              <a:gd name="T22" fmla="*/ 0 w 297"/>
              <a:gd name="T23" fmla="*/ 0 h 308"/>
              <a:gd name="T24" fmla="*/ 0 w 297"/>
              <a:gd name="T25" fmla="*/ 0 h 308"/>
              <a:gd name="T26" fmla="*/ 0 w 297"/>
              <a:gd name="T27" fmla="*/ 0 h 308"/>
              <a:gd name="T28" fmla="*/ 0 w 297"/>
              <a:gd name="T29" fmla="*/ 0 h 308"/>
              <a:gd name="T30" fmla="*/ 0 w 297"/>
              <a:gd name="T31" fmla="*/ 0 h 308"/>
              <a:gd name="T32" fmla="*/ 0 w 297"/>
              <a:gd name="T33" fmla="*/ 0 h 308"/>
              <a:gd name="T34" fmla="*/ 0 w 297"/>
              <a:gd name="T35" fmla="*/ 0 h 308"/>
              <a:gd name="T36" fmla="*/ 0 w 297"/>
              <a:gd name="T37" fmla="*/ 0 h 308"/>
              <a:gd name="T38" fmla="*/ 0 w 297"/>
              <a:gd name="T39" fmla="*/ 0 h 308"/>
              <a:gd name="T40" fmla="*/ 0 w 297"/>
              <a:gd name="T41" fmla="*/ 0 h 308"/>
              <a:gd name="T42" fmla="*/ 0 w 297"/>
              <a:gd name="T43" fmla="*/ 0 h 308"/>
              <a:gd name="T44" fmla="*/ 0 w 297"/>
              <a:gd name="T45" fmla="*/ 0 h 308"/>
              <a:gd name="T46" fmla="*/ 0 w 297"/>
              <a:gd name="T47" fmla="*/ 0 h 308"/>
              <a:gd name="T48" fmla="*/ 0 w 297"/>
              <a:gd name="T49" fmla="*/ 0 h 3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7"/>
              <a:gd name="T76" fmla="*/ 0 h 308"/>
              <a:gd name="T77" fmla="*/ 297 w 297"/>
              <a:gd name="T78" fmla="*/ 308 h 3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7" h="308">
                <a:moveTo>
                  <a:pt x="297" y="143"/>
                </a:moveTo>
                <a:lnTo>
                  <a:pt x="239" y="182"/>
                </a:lnTo>
                <a:lnTo>
                  <a:pt x="187" y="236"/>
                </a:lnTo>
                <a:lnTo>
                  <a:pt x="177" y="262"/>
                </a:lnTo>
                <a:lnTo>
                  <a:pt x="151" y="267"/>
                </a:lnTo>
                <a:lnTo>
                  <a:pt x="123" y="256"/>
                </a:lnTo>
                <a:lnTo>
                  <a:pt x="107" y="257"/>
                </a:lnTo>
                <a:lnTo>
                  <a:pt x="71" y="301"/>
                </a:lnTo>
                <a:lnTo>
                  <a:pt x="50" y="308"/>
                </a:lnTo>
                <a:lnTo>
                  <a:pt x="26" y="304"/>
                </a:lnTo>
                <a:lnTo>
                  <a:pt x="27" y="265"/>
                </a:lnTo>
                <a:lnTo>
                  <a:pt x="0" y="234"/>
                </a:lnTo>
                <a:lnTo>
                  <a:pt x="0" y="140"/>
                </a:lnTo>
                <a:lnTo>
                  <a:pt x="32" y="140"/>
                </a:lnTo>
                <a:lnTo>
                  <a:pt x="32" y="23"/>
                </a:lnTo>
                <a:lnTo>
                  <a:pt x="92" y="10"/>
                </a:lnTo>
                <a:lnTo>
                  <a:pt x="109" y="11"/>
                </a:lnTo>
                <a:lnTo>
                  <a:pt x="115" y="28"/>
                </a:lnTo>
                <a:lnTo>
                  <a:pt x="133" y="10"/>
                </a:lnTo>
                <a:lnTo>
                  <a:pt x="154" y="0"/>
                </a:lnTo>
                <a:lnTo>
                  <a:pt x="166" y="0"/>
                </a:lnTo>
                <a:lnTo>
                  <a:pt x="193" y="52"/>
                </a:lnTo>
                <a:lnTo>
                  <a:pt x="247" y="94"/>
                </a:lnTo>
                <a:lnTo>
                  <a:pt x="252" y="124"/>
                </a:lnTo>
                <a:lnTo>
                  <a:pt x="297" y="143"/>
                </a:lnTo>
                <a:close/>
              </a:path>
            </a:pathLst>
          </a:custGeom>
          <a:solidFill>
            <a:srgbClr val="CDCDCD"/>
          </a:solidFill>
          <a:ln w="6350">
            <a:solidFill>
              <a:schemeClr val="bg1"/>
            </a:solidFill>
            <a:round/>
            <a:headEnd/>
            <a:tailEnd/>
          </a:ln>
        </p:spPr>
        <p:txBody>
          <a:bodyPr/>
          <a:lstStyle/>
          <a:p>
            <a:endParaRPr lang="en-US"/>
          </a:p>
        </p:txBody>
      </p:sp>
      <p:sp>
        <p:nvSpPr>
          <p:cNvPr id="1142" name="Freeform 2183"/>
          <p:cNvSpPr>
            <a:spLocks/>
          </p:cNvSpPr>
          <p:nvPr/>
        </p:nvSpPr>
        <p:spPr bwMode="auto">
          <a:xfrm>
            <a:off x="5029200" y="5254625"/>
            <a:ext cx="200025" cy="211138"/>
          </a:xfrm>
          <a:custGeom>
            <a:avLst/>
            <a:gdLst>
              <a:gd name="T0" fmla="*/ 0 w 297"/>
              <a:gd name="T1" fmla="*/ 0 h 308"/>
              <a:gd name="T2" fmla="*/ 0 w 297"/>
              <a:gd name="T3" fmla="*/ 0 h 308"/>
              <a:gd name="T4" fmla="*/ 0 w 297"/>
              <a:gd name="T5" fmla="*/ 0 h 308"/>
              <a:gd name="T6" fmla="*/ 0 w 297"/>
              <a:gd name="T7" fmla="*/ 0 h 308"/>
              <a:gd name="T8" fmla="*/ 0 w 297"/>
              <a:gd name="T9" fmla="*/ 0 h 308"/>
              <a:gd name="T10" fmla="*/ 0 w 297"/>
              <a:gd name="T11" fmla="*/ 0 h 308"/>
              <a:gd name="T12" fmla="*/ 0 w 297"/>
              <a:gd name="T13" fmla="*/ 0 h 308"/>
              <a:gd name="T14" fmla="*/ 0 w 297"/>
              <a:gd name="T15" fmla="*/ 0 h 308"/>
              <a:gd name="T16" fmla="*/ 0 w 297"/>
              <a:gd name="T17" fmla="*/ 0 h 308"/>
              <a:gd name="T18" fmla="*/ 0 w 297"/>
              <a:gd name="T19" fmla="*/ 0 h 308"/>
              <a:gd name="T20" fmla="*/ 0 w 297"/>
              <a:gd name="T21" fmla="*/ 0 h 308"/>
              <a:gd name="T22" fmla="*/ 0 w 297"/>
              <a:gd name="T23" fmla="*/ 0 h 308"/>
              <a:gd name="T24" fmla="*/ 0 w 297"/>
              <a:gd name="T25" fmla="*/ 0 h 308"/>
              <a:gd name="T26" fmla="*/ 0 w 297"/>
              <a:gd name="T27" fmla="*/ 0 h 308"/>
              <a:gd name="T28" fmla="*/ 0 w 297"/>
              <a:gd name="T29" fmla="*/ 0 h 308"/>
              <a:gd name="T30" fmla="*/ 0 w 297"/>
              <a:gd name="T31" fmla="*/ 0 h 308"/>
              <a:gd name="T32" fmla="*/ 0 w 297"/>
              <a:gd name="T33" fmla="*/ 0 h 308"/>
              <a:gd name="T34" fmla="*/ 0 w 297"/>
              <a:gd name="T35" fmla="*/ 0 h 308"/>
              <a:gd name="T36" fmla="*/ 0 w 297"/>
              <a:gd name="T37" fmla="*/ 0 h 308"/>
              <a:gd name="T38" fmla="*/ 0 w 297"/>
              <a:gd name="T39" fmla="*/ 0 h 308"/>
              <a:gd name="T40" fmla="*/ 0 w 297"/>
              <a:gd name="T41" fmla="*/ 0 h 308"/>
              <a:gd name="T42" fmla="*/ 0 w 297"/>
              <a:gd name="T43" fmla="*/ 0 h 308"/>
              <a:gd name="T44" fmla="*/ 0 w 297"/>
              <a:gd name="T45" fmla="*/ 0 h 308"/>
              <a:gd name="T46" fmla="*/ 0 w 297"/>
              <a:gd name="T47" fmla="*/ 0 h 308"/>
              <a:gd name="T48" fmla="*/ 0 w 297"/>
              <a:gd name="T49" fmla="*/ 0 h 3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7"/>
              <a:gd name="T76" fmla="*/ 0 h 308"/>
              <a:gd name="T77" fmla="*/ 297 w 297"/>
              <a:gd name="T78" fmla="*/ 308 h 3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7" h="308">
                <a:moveTo>
                  <a:pt x="297" y="143"/>
                </a:moveTo>
                <a:lnTo>
                  <a:pt x="239" y="182"/>
                </a:lnTo>
                <a:lnTo>
                  <a:pt x="187" y="236"/>
                </a:lnTo>
                <a:lnTo>
                  <a:pt x="177" y="262"/>
                </a:lnTo>
                <a:lnTo>
                  <a:pt x="151" y="267"/>
                </a:lnTo>
                <a:lnTo>
                  <a:pt x="123" y="256"/>
                </a:lnTo>
                <a:lnTo>
                  <a:pt x="107" y="257"/>
                </a:lnTo>
                <a:lnTo>
                  <a:pt x="71" y="301"/>
                </a:lnTo>
                <a:lnTo>
                  <a:pt x="50" y="308"/>
                </a:lnTo>
                <a:lnTo>
                  <a:pt x="26" y="304"/>
                </a:lnTo>
                <a:lnTo>
                  <a:pt x="27" y="265"/>
                </a:lnTo>
                <a:lnTo>
                  <a:pt x="0" y="234"/>
                </a:lnTo>
                <a:lnTo>
                  <a:pt x="0" y="140"/>
                </a:lnTo>
                <a:lnTo>
                  <a:pt x="32" y="140"/>
                </a:lnTo>
                <a:lnTo>
                  <a:pt x="32" y="23"/>
                </a:lnTo>
                <a:lnTo>
                  <a:pt x="92" y="10"/>
                </a:lnTo>
                <a:lnTo>
                  <a:pt x="109" y="11"/>
                </a:lnTo>
                <a:lnTo>
                  <a:pt x="115" y="28"/>
                </a:lnTo>
                <a:lnTo>
                  <a:pt x="133" y="10"/>
                </a:lnTo>
                <a:lnTo>
                  <a:pt x="154" y="0"/>
                </a:lnTo>
                <a:lnTo>
                  <a:pt x="166" y="0"/>
                </a:lnTo>
                <a:lnTo>
                  <a:pt x="193" y="52"/>
                </a:lnTo>
                <a:lnTo>
                  <a:pt x="247" y="94"/>
                </a:lnTo>
                <a:lnTo>
                  <a:pt x="252" y="124"/>
                </a:lnTo>
                <a:lnTo>
                  <a:pt x="297" y="143"/>
                </a:lnTo>
              </a:path>
            </a:pathLst>
          </a:custGeom>
          <a:solidFill>
            <a:srgbClr val="CDCDCD"/>
          </a:solidFill>
          <a:ln w="6350">
            <a:solidFill>
              <a:schemeClr val="bg1"/>
            </a:solidFill>
            <a:round/>
            <a:headEnd/>
            <a:tailEnd/>
          </a:ln>
        </p:spPr>
        <p:txBody>
          <a:bodyPr/>
          <a:lstStyle/>
          <a:p>
            <a:endParaRPr lang="en-US"/>
          </a:p>
        </p:txBody>
      </p:sp>
      <p:sp>
        <p:nvSpPr>
          <p:cNvPr id="1143" name="Freeform 2184"/>
          <p:cNvSpPr>
            <a:spLocks/>
          </p:cNvSpPr>
          <p:nvPr/>
        </p:nvSpPr>
        <p:spPr bwMode="auto">
          <a:xfrm>
            <a:off x="4787900" y="4579938"/>
            <a:ext cx="160338" cy="247650"/>
          </a:xfrm>
          <a:custGeom>
            <a:avLst/>
            <a:gdLst>
              <a:gd name="T0" fmla="*/ 0 w 241"/>
              <a:gd name="T1" fmla="*/ 0 h 357"/>
              <a:gd name="T2" fmla="*/ 0 w 241"/>
              <a:gd name="T3" fmla="*/ 0 h 357"/>
              <a:gd name="T4" fmla="*/ 0 w 241"/>
              <a:gd name="T5" fmla="*/ 0 h 357"/>
              <a:gd name="T6" fmla="*/ 0 w 241"/>
              <a:gd name="T7" fmla="*/ 0 h 357"/>
              <a:gd name="T8" fmla="*/ 0 w 241"/>
              <a:gd name="T9" fmla="*/ 0 h 357"/>
              <a:gd name="T10" fmla="*/ 0 w 241"/>
              <a:gd name="T11" fmla="*/ 0 h 357"/>
              <a:gd name="T12" fmla="*/ 0 w 241"/>
              <a:gd name="T13" fmla="*/ 0 h 357"/>
              <a:gd name="T14" fmla="*/ 0 w 241"/>
              <a:gd name="T15" fmla="*/ 0 h 357"/>
              <a:gd name="T16" fmla="*/ 0 w 241"/>
              <a:gd name="T17" fmla="*/ 0 h 357"/>
              <a:gd name="T18" fmla="*/ 0 w 241"/>
              <a:gd name="T19" fmla="*/ 0 h 357"/>
              <a:gd name="T20" fmla="*/ 0 w 241"/>
              <a:gd name="T21" fmla="*/ 0 h 357"/>
              <a:gd name="T22" fmla="*/ 0 w 241"/>
              <a:gd name="T23" fmla="*/ 0 h 357"/>
              <a:gd name="T24" fmla="*/ 0 w 241"/>
              <a:gd name="T25" fmla="*/ 0 h 357"/>
              <a:gd name="T26" fmla="*/ 0 w 241"/>
              <a:gd name="T27" fmla="*/ 0 h 357"/>
              <a:gd name="T28" fmla="*/ 0 w 241"/>
              <a:gd name="T29" fmla="*/ 0 h 357"/>
              <a:gd name="T30" fmla="*/ 0 w 241"/>
              <a:gd name="T31" fmla="*/ 0 h 357"/>
              <a:gd name="T32" fmla="*/ 0 w 241"/>
              <a:gd name="T33" fmla="*/ 0 h 357"/>
              <a:gd name="T34" fmla="*/ 0 w 241"/>
              <a:gd name="T35" fmla="*/ 0 h 357"/>
              <a:gd name="T36" fmla="*/ 0 w 241"/>
              <a:gd name="T37" fmla="*/ 0 h 357"/>
              <a:gd name="T38" fmla="*/ 0 w 241"/>
              <a:gd name="T39" fmla="*/ 0 h 357"/>
              <a:gd name="T40" fmla="*/ 0 w 241"/>
              <a:gd name="T41" fmla="*/ 0 h 357"/>
              <a:gd name="T42" fmla="*/ 0 w 241"/>
              <a:gd name="T43" fmla="*/ 0 h 357"/>
              <a:gd name="T44" fmla="*/ 0 w 241"/>
              <a:gd name="T45" fmla="*/ 0 h 357"/>
              <a:gd name="T46" fmla="*/ 0 w 241"/>
              <a:gd name="T47" fmla="*/ 0 h 357"/>
              <a:gd name="T48" fmla="*/ 0 w 241"/>
              <a:gd name="T49" fmla="*/ 0 h 357"/>
              <a:gd name="T50" fmla="*/ 0 w 241"/>
              <a:gd name="T51" fmla="*/ 0 h 357"/>
              <a:gd name="T52" fmla="*/ 0 w 241"/>
              <a:gd name="T53" fmla="*/ 0 h 357"/>
              <a:gd name="T54" fmla="*/ 0 w 241"/>
              <a:gd name="T55" fmla="*/ 0 h 357"/>
              <a:gd name="T56" fmla="*/ 0 w 241"/>
              <a:gd name="T57" fmla="*/ 0 h 357"/>
              <a:gd name="T58" fmla="*/ 0 w 241"/>
              <a:gd name="T59" fmla="*/ 0 h 357"/>
              <a:gd name="T60" fmla="*/ 0 w 241"/>
              <a:gd name="T61" fmla="*/ 0 h 357"/>
              <a:gd name="T62" fmla="*/ 0 w 241"/>
              <a:gd name="T63" fmla="*/ 0 h 357"/>
              <a:gd name="T64" fmla="*/ 0 w 241"/>
              <a:gd name="T65" fmla="*/ 0 h 357"/>
              <a:gd name="T66" fmla="*/ 0 w 241"/>
              <a:gd name="T67" fmla="*/ 0 h 357"/>
              <a:gd name="T68" fmla="*/ 0 w 241"/>
              <a:gd name="T69" fmla="*/ 0 h 357"/>
              <a:gd name="T70" fmla="*/ 0 w 241"/>
              <a:gd name="T71" fmla="*/ 0 h 357"/>
              <a:gd name="T72" fmla="*/ 0 w 241"/>
              <a:gd name="T73" fmla="*/ 0 h 357"/>
              <a:gd name="T74" fmla="*/ 0 w 241"/>
              <a:gd name="T75" fmla="*/ 0 h 3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1"/>
              <a:gd name="T115" fmla="*/ 0 h 357"/>
              <a:gd name="T116" fmla="*/ 241 w 241"/>
              <a:gd name="T117" fmla="*/ 357 h 3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1" h="357">
                <a:moveTo>
                  <a:pt x="179" y="12"/>
                </a:moveTo>
                <a:lnTo>
                  <a:pt x="189" y="20"/>
                </a:lnTo>
                <a:lnTo>
                  <a:pt x="189" y="36"/>
                </a:lnTo>
                <a:lnTo>
                  <a:pt x="160" y="60"/>
                </a:lnTo>
                <a:lnTo>
                  <a:pt x="137" y="126"/>
                </a:lnTo>
                <a:lnTo>
                  <a:pt x="122" y="140"/>
                </a:lnTo>
                <a:lnTo>
                  <a:pt x="96" y="200"/>
                </a:lnTo>
                <a:lnTo>
                  <a:pt x="83" y="202"/>
                </a:lnTo>
                <a:lnTo>
                  <a:pt x="67" y="189"/>
                </a:lnTo>
                <a:lnTo>
                  <a:pt x="36" y="191"/>
                </a:lnTo>
                <a:lnTo>
                  <a:pt x="13" y="222"/>
                </a:lnTo>
                <a:lnTo>
                  <a:pt x="0" y="259"/>
                </a:lnTo>
                <a:lnTo>
                  <a:pt x="3" y="264"/>
                </a:lnTo>
                <a:lnTo>
                  <a:pt x="13" y="264"/>
                </a:lnTo>
                <a:lnTo>
                  <a:pt x="18" y="279"/>
                </a:lnTo>
                <a:lnTo>
                  <a:pt x="38" y="280"/>
                </a:lnTo>
                <a:lnTo>
                  <a:pt x="36" y="292"/>
                </a:lnTo>
                <a:lnTo>
                  <a:pt x="47" y="303"/>
                </a:lnTo>
                <a:lnTo>
                  <a:pt x="38" y="339"/>
                </a:lnTo>
                <a:lnTo>
                  <a:pt x="90" y="335"/>
                </a:lnTo>
                <a:lnTo>
                  <a:pt x="153" y="339"/>
                </a:lnTo>
                <a:lnTo>
                  <a:pt x="196" y="339"/>
                </a:lnTo>
                <a:lnTo>
                  <a:pt x="225" y="344"/>
                </a:lnTo>
                <a:lnTo>
                  <a:pt x="236" y="357"/>
                </a:lnTo>
                <a:lnTo>
                  <a:pt x="241" y="316"/>
                </a:lnTo>
                <a:lnTo>
                  <a:pt x="218" y="298"/>
                </a:lnTo>
                <a:lnTo>
                  <a:pt x="194" y="254"/>
                </a:lnTo>
                <a:lnTo>
                  <a:pt x="192" y="220"/>
                </a:lnTo>
                <a:lnTo>
                  <a:pt x="218" y="173"/>
                </a:lnTo>
                <a:lnTo>
                  <a:pt x="209" y="132"/>
                </a:lnTo>
                <a:lnTo>
                  <a:pt x="186" y="119"/>
                </a:lnTo>
                <a:lnTo>
                  <a:pt x="178" y="104"/>
                </a:lnTo>
                <a:lnTo>
                  <a:pt x="183" y="93"/>
                </a:lnTo>
                <a:lnTo>
                  <a:pt x="218" y="91"/>
                </a:lnTo>
                <a:lnTo>
                  <a:pt x="202" y="59"/>
                </a:lnTo>
                <a:lnTo>
                  <a:pt x="205" y="28"/>
                </a:lnTo>
                <a:lnTo>
                  <a:pt x="196" y="0"/>
                </a:lnTo>
                <a:lnTo>
                  <a:pt x="179" y="12"/>
                </a:lnTo>
                <a:close/>
              </a:path>
            </a:pathLst>
          </a:custGeom>
          <a:solidFill>
            <a:srgbClr val="CDCDCD"/>
          </a:solidFill>
          <a:ln w="6350">
            <a:solidFill>
              <a:schemeClr val="bg1"/>
            </a:solidFill>
            <a:round/>
            <a:headEnd/>
            <a:tailEnd/>
          </a:ln>
        </p:spPr>
        <p:txBody>
          <a:bodyPr/>
          <a:lstStyle/>
          <a:p>
            <a:endParaRPr lang="en-US"/>
          </a:p>
        </p:txBody>
      </p:sp>
      <p:sp>
        <p:nvSpPr>
          <p:cNvPr id="1144" name="Freeform 2185"/>
          <p:cNvSpPr>
            <a:spLocks/>
          </p:cNvSpPr>
          <p:nvPr/>
        </p:nvSpPr>
        <p:spPr bwMode="auto">
          <a:xfrm>
            <a:off x="4787900" y="4579938"/>
            <a:ext cx="160338" cy="247650"/>
          </a:xfrm>
          <a:custGeom>
            <a:avLst/>
            <a:gdLst>
              <a:gd name="T0" fmla="*/ 0 w 241"/>
              <a:gd name="T1" fmla="*/ 0 h 357"/>
              <a:gd name="T2" fmla="*/ 0 w 241"/>
              <a:gd name="T3" fmla="*/ 0 h 357"/>
              <a:gd name="T4" fmla="*/ 0 w 241"/>
              <a:gd name="T5" fmla="*/ 0 h 357"/>
              <a:gd name="T6" fmla="*/ 0 w 241"/>
              <a:gd name="T7" fmla="*/ 0 h 357"/>
              <a:gd name="T8" fmla="*/ 0 w 241"/>
              <a:gd name="T9" fmla="*/ 0 h 357"/>
              <a:gd name="T10" fmla="*/ 0 w 241"/>
              <a:gd name="T11" fmla="*/ 0 h 357"/>
              <a:gd name="T12" fmla="*/ 0 w 241"/>
              <a:gd name="T13" fmla="*/ 0 h 357"/>
              <a:gd name="T14" fmla="*/ 0 w 241"/>
              <a:gd name="T15" fmla="*/ 0 h 357"/>
              <a:gd name="T16" fmla="*/ 0 w 241"/>
              <a:gd name="T17" fmla="*/ 0 h 357"/>
              <a:gd name="T18" fmla="*/ 0 w 241"/>
              <a:gd name="T19" fmla="*/ 0 h 357"/>
              <a:gd name="T20" fmla="*/ 0 w 241"/>
              <a:gd name="T21" fmla="*/ 0 h 357"/>
              <a:gd name="T22" fmla="*/ 0 w 241"/>
              <a:gd name="T23" fmla="*/ 0 h 357"/>
              <a:gd name="T24" fmla="*/ 0 w 241"/>
              <a:gd name="T25" fmla="*/ 0 h 357"/>
              <a:gd name="T26" fmla="*/ 0 w 241"/>
              <a:gd name="T27" fmla="*/ 0 h 357"/>
              <a:gd name="T28" fmla="*/ 0 w 241"/>
              <a:gd name="T29" fmla="*/ 0 h 357"/>
              <a:gd name="T30" fmla="*/ 0 w 241"/>
              <a:gd name="T31" fmla="*/ 0 h 357"/>
              <a:gd name="T32" fmla="*/ 0 w 241"/>
              <a:gd name="T33" fmla="*/ 0 h 357"/>
              <a:gd name="T34" fmla="*/ 0 w 241"/>
              <a:gd name="T35" fmla="*/ 0 h 357"/>
              <a:gd name="T36" fmla="*/ 0 w 241"/>
              <a:gd name="T37" fmla="*/ 0 h 357"/>
              <a:gd name="T38" fmla="*/ 0 w 241"/>
              <a:gd name="T39" fmla="*/ 0 h 357"/>
              <a:gd name="T40" fmla="*/ 0 w 241"/>
              <a:gd name="T41" fmla="*/ 0 h 357"/>
              <a:gd name="T42" fmla="*/ 0 w 241"/>
              <a:gd name="T43" fmla="*/ 0 h 357"/>
              <a:gd name="T44" fmla="*/ 0 w 241"/>
              <a:gd name="T45" fmla="*/ 0 h 357"/>
              <a:gd name="T46" fmla="*/ 0 w 241"/>
              <a:gd name="T47" fmla="*/ 0 h 357"/>
              <a:gd name="T48" fmla="*/ 0 w 241"/>
              <a:gd name="T49" fmla="*/ 0 h 357"/>
              <a:gd name="T50" fmla="*/ 0 w 241"/>
              <a:gd name="T51" fmla="*/ 0 h 357"/>
              <a:gd name="T52" fmla="*/ 0 w 241"/>
              <a:gd name="T53" fmla="*/ 0 h 357"/>
              <a:gd name="T54" fmla="*/ 0 w 241"/>
              <a:gd name="T55" fmla="*/ 0 h 357"/>
              <a:gd name="T56" fmla="*/ 0 w 241"/>
              <a:gd name="T57" fmla="*/ 0 h 357"/>
              <a:gd name="T58" fmla="*/ 0 w 241"/>
              <a:gd name="T59" fmla="*/ 0 h 357"/>
              <a:gd name="T60" fmla="*/ 0 w 241"/>
              <a:gd name="T61" fmla="*/ 0 h 357"/>
              <a:gd name="T62" fmla="*/ 0 w 241"/>
              <a:gd name="T63" fmla="*/ 0 h 357"/>
              <a:gd name="T64" fmla="*/ 0 w 241"/>
              <a:gd name="T65" fmla="*/ 0 h 357"/>
              <a:gd name="T66" fmla="*/ 0 w 241"/>
              <a:gd name="T67" fmla="*/ 0 h 357"/>
              <a:gd name="T68" fmla="*/ 0 w 241"/>
              <a:gd name="T69" fmla="*/ 0 h 357"/>
              <a:gd name="T70" fmla="*/ 0 w 241"/>
              <a:gd name="T71" fmla="*/ 0 h 357"/>
              <a:gd name="T72" fmla="*/ 0 w 241"/>
              <a:gd name="T73" fmla="*/ 0 h 357"/>
              <a:gd name="T74" fmla="*/ 0 w 241"/>
              <a:gd name="T75" fmla="*/ 0 h 3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1"/>
              <a:gd name="T115" fmla="*/ 0 h 357"/>
              <a:gd name="T116" fmla="*/ 241 w 241"/>
              <a:gd name="T117" fmla="*/ 357 h 3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1" h="357">
                <a:moveTo>
                  <a:pt x="179" y="12"/>
                </a:moveTo>
                <a:lnTo>
                  <a:pt x="189" y="20"/>
                </a:lnTo>
                <a:lnTo>
                  <a:pt x="189" y="36"/>
                </a:lnTo>
                <a:lnTo>
                  <a:pt x="160" y="60"/>
                </a:lnTo>
                <a:lnTo>
                  <a:pt x="137" y="126"/>
                </a:lnTo>
                <a:lnTo>
                  <a:pt x="122" y="140"/>
                </a:lnTo>
                <a:lnTo>
                  <a:pt x="96" y="200"/>
                </a:lnTo>
                <a:lnTo>
                  <a:pt x="83" y="202"/>
                </a:lnTo>
                <a:lnTo>
                  <a:pt x="67" y="189"/>
                </a:lnTo>
                <a:lnTo>
                  <a:pt x="36" y="191"/>
                </a:lnTo>
                <a:lnTo>
                  <a:pt x="13" y="222"/>
                </a:lnTo>
                <a:lnTo>
                  <a:pt x="0" y="259"/>
                </a:lnTo>
                <a:lnTo>
                  <a:pt x="3" y="264"/>
                </a:lnTo>
                <a:lnTo>
                  <a:pt x="13" y="264"/>
                </a:lnTo>
                <a:lnTo>
                  <a:pt x="18" y="279"/>
                </a:lnTo>
                <a:lnTo>
                  <a:pt x="38" y="280"/>
                </a:lnTo>
                <a:lnTo>
                  <a:pt x="36" y="292"/>
                </a:lnTo>
                <a:lnTo>
                  <a:pt x="47" y="303"/>
                </a:lnTo>
                <a:lnTo>
                  <a:pt x="38" y="339"/>
                </a:lnTo>
                <a:lnTo>
                  <a:pt x="90" y="335"/>
                </a:lnTo>
                <a:lnTo>
                  <a:pt x="153" y="339"/>
                </a:lnTo>
                <a:lnTo>
                  <a:pt x="196" y="339"/>
                </a:lnTo>
                <a:lnTo>
                  <a:pt x="225" y="344"/>
                </a:lnTo>
                <a:lnTo>
                  <a:pt x="236" y="357"/>
                </a:lnTo>
                <a:lnTo>
                  <a:pt x="241" y="316"/>
                </a:lnTo>
                <a:lnTo>
                  <a:pt x="218" y="298"/>
                </a:lnTo>
                <a:lnTo>
                  <a:pt x="194" y="254"/>
                </a:lnTo>
                <a:lnTo>
                  <a:pt x="192" y="220"/>
                </a:lnTo>
                <a:lnTo>
                  <a:pt x="218" y="173"/>
                </a:lnTo>
                <a:lnTo>
                  <a:pt x="209" y="132"/>
                </a:lnTo>
                <a:lnTo>
                  <a:pt x="186" y="119"/>
                </a:lnTo>
                <a:lnTo>
                  <a:pt x="178" y="104"/>
                </a:lnTo>
                <a:lnTo>
                  <a:pt x="183" y="93"/>
                </a:lnTo>
                <a:lnTo>
                  <a:pt x="218" y="91"/>
                </a:lnTo>
                <a:lnTo>
                  <a:pt x="202" y="59"/>
                </a:lnTo>
                <a:lnTo>
                  <a:pt x="205" y="28"/>
                </a:lnTo>
                <a:lnTo>
                  <a:pt x="196" y="0"/>
                </a:lnTo>
                <a:lnTo>
                  <a:pt x="179" y="12"/>
                </a:lnTo>
              </a:path>
            </a:pathLst>
          </a:custGeom>
          <a:solidFill>
            <a:srgbClr val="CDCDCD"/>
          </a:solidFill>
          <a:ln w="6350">
            <a:solidFill>
              <a:schemeClr val="bg1"/>
            </a:solidFill>
            <a:round/>
            <a:headEnd/>
            <a:tailEnd/>
          </a:ln>
        </p:spPr>
        <p:txBody>
          <a:bodyPr/>
          <a:lstStyle/>
          <a:p>
            <a:endParaRPr lang="en-US"/>
          </a:p>
        </p:txBody>
      </p:sp>
      <p:sp>
        <p:nvSpPr>
          <p:cNvPr id="1145" name="Freeform 2186"/>
          <p:cNvSpPr>
            <a:spLocks/>
          </p:cNvSpPr>
          <p:nvPr/>
        </p:nvSpPr>
        <p:spPr bwMode="auto">
          <a:xfrm>
            <a:off x="4076700" y="4483100"/>
            <a:ext cx="4763" cy="6350"/>
          </a:xfrm>
          <a:custGeom>
            <a:avLst/>
            <a:gdLst>
              <a:gd name="T0" fmla="*/ 0 w 8"/>
              <a:gd name="T1" fmla="*/ 0 h 8"/>
              <a:gd name="T2" fmla="*/ 0 w 8"/>
              <a:gd name="T3" fmla="*/ 2147483647 h 8"/>
              <a:gd name="T4" fmla="*/ 0 w 8"/>
              <a:gd name="T5" fmla="*/ 2147483647 h 8"/>
              <a:gd name="T6" fmla="*/ 0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8" y="0"/>
                </a:moveTo>
                <a:lnTo>
                  <a:pt x="0" y="2"/>
                </a:lnTo>
                <a:lnTo>
                  <a:pt x="0" y="8"/>
                </a:lnTo>
                <a:lnTo>
                  <a:pt x="8" y="0"/>
                </a:lnTo>
              </a:path>
            </a:pathLst>
          </a:custGeom>
          <a:solidFill>
            <a:srgbClr val="CDCDCD"/>
          </a:solidFill>
          <a:ln w="6350">
            <a:solidFill>
              <a:schemeClr val="bg1"/>
            </a:solidFill>
            <a:round/>
            <a:headEnd/>
            <a:tailEnd/>
          </a:ln>
        </p:spPr>
        <p:txBody>
          <a:bodyPr/>
          <a:lstStyle/>
          <a:p>
            <a:endParaRPr lang="en-US"/>
          </a:p>
        </p:txBody>
      </p:sp>
      <p:sp>
        <p:nvSpPr>
          <p:cNvPr id="1146" name="Freeform 2187"/>
          <p:cNvSpPr>
            <a:spLocks/>
          </p:cNvSpPr>
          <p:nvPr/>
        </p:nvSpPr>
        <p:spPr bwMode="auto">
          <a:xfrm>
            <a:off x="4108450" y="4527550"/>
            <a:ext cx="6350" cy="6350"/>
          </a:xfrm>
          <a:custGeom>
            <a:avLst/>
            <a:gdLst>
              <a:gd name="T0" fmla="*/ 0 w 8"/>
              <a:gd name="T1" fmla="*/ 0 h 9"/>
              <a:gd name="T2" fmla="*/ 0 w 8"/>
              <a:gd name="T3" fmla="*/ 0 h 9"/>
              <a:gd name="T4" fmla="*/ 2147483647 w 8"/>
              <a:gd name="T5" fmla="*/ 0 h 9"/>
              <a:gd name="T6" fmla="*/ 0 w 8"/>
              <a:gd name="T7" fmla="*/ 0 h 9"/>
              <a:gd name="T8" fmla="*/ 0 60000 65536"/>
              <a:gd name="T9" fmla="*/ 0 60000 65536"/>
              <a:gd name="T10" fmla="*/ 0 60000 65536"/>
              <a:gd name="T11" fmla="*/ 0 60000 65536"/>
              <a:gd name="T12" fmla="*/ 0 w 8"/>
              <a:gd name="T13" fmla="*/ 0 h 9"/>
              <a:gd name="T14" fmla="*/ 8 w 8"/>
              <a:gd name="T15" fmla="*/ 9 h 9"/>
            </a:gdLst>
            <a:ahLst/>
            <a:cxnLst>
              <a:cxn ang="T8">
                <a:pos x="T0" y="T1"/>
              </a:cxn>
              <a:cxn ang="T9">
                <a:pos x="T2" y="T3"/>
              </a:cxn>
              <a:cxn ang="T10">
                <a:pos x="T4" y="T5"/>
              </a:cxn>
              <a:cxn ang="T11">
                <a:pos x="T6" y="T7"/>
              </a:cxn>
            </a:cxnLst>
            <a:rect l="T12" t="T13" r="T14" b="T15"/>
            <a:pathLst>
              <a:path w="8" h="9">
                <a:moveTo>
                  <a:pt x="0" y="0"/>
                </a:moveTo>
                <a:lnTo>
                  <a:pt x="0" y="9"/>
                </a:lnTo>
                <a:lnTo>
                  <a:pt x="8" y="9"/>
                </a:lnTo>
                <a:lnTo>
                  <a:pt x="0" y="0"/>
                </a:lnTo>
                <a:close/>
              </a:path>
            </a:pathLst>
          </a:custGeom>
          <a:solidFill>
            <a:srgbClr val="CDCDCD"/>
          </a:solidFill>
          <a:ln w="6350">
            <a:solidFill>
              <a:schemeClr val="bg1"/>
            </a:solidFill>
            <a:round/>
            <a:headEnd/>
            <a:tailEnd/>
          </a:ln>
        </p:spPr>
        <p:txBody>
          <a:bodyPr/>
          <a:lstStyle/>
          <a:p>
            <a:endParaRPr lang="en-US"/>
          </a:p>
        </p:txBody>
      </p:sp>
      <p:sp>
        <p:nvSpPr>
          <p:cNvPr id="1147" name="Freeform 2188"/>
          <p:cNvSpPr>
            <a:spLocks/>
          </p:cNvSpPr>
          <p:nvPr/>
        </p:nvSpPr>
        <p:spPr bwMode="auto">
          <a:xfrm>
            <a:off x="4108450" y="4527550"/>
            <a:ext cx="6350" cy="6350"/>
          </a:xfrm>
          <a:custGeom>
            <a:avLst/>
            <a:gdLst>
              <a:gd name="T0" fmla="*/ 0 w 8"/>
              <a:gd name="T1" fmla="*/ 0 h 9"/>
              <a:gd name="T2" fmla="*/ 0 w 8"/>
              <a:gd name="T3" fmla="*/ 0 h 9"/>
              <a:gd name="T4" fmla="*/ 2147483647 w 8"/>
              <a:gd name="T5" fmla="*/ 0 h 9"/>
              <a:gd name="T6" fmla="*/ 0 w 8"/>
              <a:gd name="T7" fmla="*/ 0 h 9"/>
              <a:gd name="T8" fmla="*/ 0 60000 65536"/>
              <a:gd name="T9" fmla="*/ 0 60000 65536"/>
              <a:gd name="T10" fmla="*/ 0 60000 65536"/>
              <a:gd name="T11" fmla="*/ 0 60000 65536"/>
              <a:gd name="T12" fmla="*/ 0 w 8"/>
              <a:gd name="T13" fmla="*/ 0 h 9"/>
              <a:gd name="T14" fmla="*/ 8 w 8"/>
              <a:gd name="T15" fmla="*/ 9 h 9"/>
            </a:gdLst>
            <a:ahLst/>
            <a:cxnLst>
              <a:cxn ang="T8">
                <a:pos x="T0" y="T1"/>
              </a:cxn>
              <a:cxn ang="T9">
                <a:pos x="T2" y="T3"/>
              </a:cxn>
              <a:cxn ang="T10">
                <a:pos x="T4" y="T5"/>
              </a:cxn>
              <a:cxn ang="T11">
                <a:pos x="T6" y="T7"/>
              </a:cxn>
            </a:cxnLst>
            <a:rect l="T12" t="T13" r="T14" b="T15"/>
            <a:pathLst>
              <a:path w="8" h="9">
                <a:moveTo>
                  <a:pt x="0" y="0"/>
                </a:moveTo>
                <a:lnTo>
                  <a:pt x="0" y="9"/>
                </a:lnTo>
                <a:lnTo>
                  <a:pt x="8" y="9"/>
                </a:lnTo>
                <a:lnTo>
                  <a:pt x="0" y="0"/>
                </a:lnTo>
              </a:path>
            </a:pathLst>
          </a:custGeom>
          <a:solidFill>
            <a:srgbClr val="CDCDCD"/>
          </a:solidFill>
          <a:ln w="6350">
            <a:solidFill>
              <a:schemeClr val="bg1"/>
            </a:solidFill>
            <a:round/>
            <a:headEnd/>
            <a:tailEnd/>
          </a:ln>
        </p:spPr>
        <p:txBody>
          <a:bodyPr/>
          <a:lstStyle/>
          <a:p>
            <a:endParaRPr lang="en-US"/>
          </a:p>
        </p:txBody>
      </p:sp>
      <p:sp>
        <p:nvSpPr>
          <p:cNvPr id="1148" name="Freeform 2189"/>
          <p:cNvSpPr>
            <a:spLocks/>
          </p:cNvSpPr>
          <p:nvPr/>
        </p:nvSpPr>
        <p:spPr bwMode="auto">
          <a:xfrm>
            <a:off x="4124325" y="4506913"/>
            <a:ext cx="7938" cy="6350"/>
          </a:xfrm>
          <a:custGeom>
            <a:avLst/>
            <a:gdLst>
              <a:gd name="T0" fmla="*/ 0 w 8"/>
              <a:gd name="T1" fmla="*/ 0 h 8"/>
              <a:gd name="T2" fmla="*/ 2147483647 w 8"/>
              <a:gd name="T3" fmla="*/ 2147483647 h 8"/>
              <a:gd name="T4" fmla="*/ 2147483647 w 8"/>
              <a:gd name="T5" fmla="*/ 2147483647 h 8"/>
              <a:gd name="T6" fmla="*/ 0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8" y="4"/>
                </a:lnTo>
                <a:lnTo>
                  <a:pt x="2" y="8"/>
                </a:lnTo>
                <a:lnTo>
                  <a:pt x="0" y="0"/>
                </a:lnTo>
                <a:close/>
              </a:path>
            </a:pathLst>
          </a:custGeom>
          <a:solidFill>
            <a:srgbClr val="CDCDCD"/>
          </a:solidFill>
          <a:ln w="6350">
            <a:solidFill>
              <a:schemeClr val="bg1"/>
            </a:solidFill>
            <a:round/>
            <a:headEnd/>
            <a:tailEnd/>
          </a:ln>
        </p:spPr>
        <p:txBody>
          <a:bodyPr/>
          <a:lstStyle/>
          <a:p>
            <a:endParaRPr lang="en-US"/>
          </a:p>
        </p:txBody>
      </p:sp>
      <p:sp>
        <p:nvSpPr>
          <p:cNvPr id="1149" name="Freeform 2190"/>
          <p:cNvSpPr>
            <a:spLocks/>
          </p:cNvSpPr>
          <p:nvPr/>
        </p:nvSpPr>
        <p:spPr bwMode="auto">
          <a:xfrm>
            <a:off x="4124325" y="4506913"/>
            <a:ext cx="7938" cy="6350"/>
          </a:xfrm>
          <a:custGeom>
            <a:avLst/>
            <a:gdLst>
              <a:gd name="T0" fmla="*/ 0 w 8"/>
              <a:gd name="T1" fmla="*/ 0 h 8"/>
              <a:gd name="T2" fmla="*/ 2147483647 w 8"/>
              <a:gd name="T3" fmla="*/ 2147483647 h 8"/>
              <a:gd name="T4" fmla="*/ 2147483647 w 8"/>
              <a:gd name="T5" fmla="*/ 2147483647 h 8"/>
              <a:gd name="T6" fmla="*/ 0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8" y="4"/>
                </a:lnTo>
                <a:lnTo>
                  <a:pt x="2" y="8"/>
                </a:lnTo>
                <a:lnTo>
                  <a:pt x="0" y="0"/>
                </a:lnTo>
              </a:path>
            </a:pathLst>
          </a:custGeom>
          <a:solidFill>
            <a:srgbClr val="CDCDCD"/>
          </a:solidFill>
          <a:ln w="6350">
            <a:solidFill>
              <a:schemeClr val="bg1"/>
            </a:solidFill>
            <a:round/>
            <a:headEnd/>
            <a:tailEnd/>
          </a:ln>
        </p:spPr>
        <p:txBody>
          <a:bodyPr/>
          <a:lstStyle/>
          <a:p>
            <a:endParaRPr lang="en-US"/>
          </a:p>
        </p:txBody>
      </p:sp>
      <p:sp>
        <p:nvSpPr>
          <p:cNvPr id="1150" name="Freeform 2191"/>
          <p:cNvSpPr>
            <a:spLocks/>
          </p:cNvSpPr>
          <p:nvPr/>
        </p:nvSpPr>
        <p:spPr bwMode="auto">
          <a:xfrm>
            <a:off x="4916488" y="4621213"/>
            <a:ext cx="274637" cy="177800"/>
          </a:xfrm>
          <a:custGeom>
            <a:avLst/>
            <a:gdLst>
              <a:gd name="T0" fmla="*/ 0 w 412"/>
              <a:gd name="T1" fmla="*/ 0 h 257"/>
              <a:gd name="T2" fmla="*/ 0 w 412"/>
              <a:gd name="T3" fmla="*/ 0 h 257"/>
              <a:gd name="T4" fmla="*/ 0 w 412"/>
              <a:gd name="T5" fmla="*/ 0 h 257"/>
              <a:gd name="T6" fmla="*/ 0 w 412"/>
              <a:gd name="T7" fmla="*/ 0 h 257"/>
              <a:gd name="T8" fmla="*/ 0 w 412"/>
              <a:gd name="T9" fmla="*/ 0 h 257"/>
              <a:gd name="T10" fmla="*/ 0 w 412"/>
              <a:gd name="T11" fmla="*/ 0 h 257"/>
              <a:gd name="T12" fmla="*/ 0 w 412"/>
              <a:gd name="T13" fmla="*/ 0 h 257"/>
              <a:gd name="T14" fmla="*/ 0 w 412"/>
              <a:gd name="T15" fmla="*/ 0 h 257"/>
              <a:gd name="T16" fmla="*/ 0 w 412"/>
              <a:gd name="T17" fmla="*/ 0 h 257"/>
              <a:gd name="T18" fmla="*/ 0 w 412"/>
              <a:gd name="T19" fmla="*/ 0 h 257"/>
              <a:gd name="T20" fmla="*/ 0 w 412"/>
              <a:gd name="T21" fmla="*/ 0 h 257"/>
              <a:gd name="T22" fmla="*/ 0 w 412"/>
              <a:gd name="T23" fmla="*/ 0 h 257"/>
              <a:gd name="T24" fmla="*/ 0 w 412"/>
              <a:gd name="T25" fmla="*/ 0 h 257"/>
              <a:gd name="T26" fmla="*/ 0 w 412"/>
              <a:gd name="T27" fmla="*/ 0 h 257"/>
              <a:gd name="T28" fmla="*/ 0 w 412"/>
              <a:gd name="T29" fmla="*/ 0 h 257"/>
              <a:gd name="T30" fmla="*/ 0 w 412"/>
              <a:gd name="T31" fmla="*/ 0 h 257"/>
              <a:gd name="T32" fmla="*/ 0 w 412"/>
              <a:gd name="T33" fmla="*/ 0 h 257"/>
              <a:gd name="T34" fmla="*/ 0 w 412"/>
              <a:gd name="T35" fmla="*/ 0 h 257"/>
              <a:gd name="T36" fmla="*/ 0 w 412"/>
              <a:gd name="T37" fmla="*/ 0 h 257"/>
              <a:gd name="T38" fmla="*/ 0 w 412"/>
              <a:gd name="T39" fmla="*/ 0 h 257"/>
              <a:gd name="T40" fmla="*/ 0 w 412"/>
              <a:gd name="T41" fmla="*/ 0 h 257"/>
              <a:gd name="T42" fmla="*/ 0 w 412"/>
              <a:gd name="T43" fmla="*/ 0 h 257"/>
              <a:gd name="T44" fmla="*/ 0 w 412"/>
              <a:gd name="T45" fmla="*/ 0 h 257"/>
              <a:gd name="T46" fmla="*/ 0 w 412"/>
              <a:gd name="T47" fmla="*/ 0 h 257"/>
              <a:gd name="T48" fmla="*/ 0 w 412"/>
              <a:gd name="T49" fmla="*/ 0 h 257"/>
              <a:gd name="T50" fmla="*/ 0 w 412"/>
              <a:gd name="T51" fmla="*/ 0 h 257"/>
              <a:gd name="T52" fmla="*/ 0 w 412"/>
              <a:gd name="T53" fmla="*/ 0 h 257"/>
              <a:gd name="T54" fmla="*/ 0 w 412"/>
              <a:gd name="T55" fmla="*/ 0 h 257"/>
              <a:gd name="T56" fmla="*/ 0 w 412"/>
              <a:gd name="T57" fmla="*/ 0 h 257"/>
              <a:gd name="T58" fmla="*/ 0 w 412"/>
              <a:gd name="T59" fmla="*/ 0 h 257"/>
              <a:gd name="T60" fmla="*/ 0 w 412"/>
              <a:gd name="T61" fmla="*/ 0 h 257"/>
              <a:gd name="T62" fmla="*/ 0 w 412"/>
              <a:gd name="T63" fmla="*/ 0 h 257"/>
              <a:gd name="T64" fmla="*/ 0 w 412"/>
              <a:gd name="T65" fmla="*/ 0 h 257"/>
              <a:gd name="T66" fmla="*/ 0 w 412"/>
              <a:gd name="T67" fmla="*/ 0 h 257"/>
              <a:gd name="T68" fmla="*/ 0 w 412"/>
              <a:gd name="T69" fmla="*/ 0 h 257"/>
              <a:gd name="T70" fmla="*/ 0 w 412"/>
              <a:gd name="T71" fmla="*/ 0 h 257"/>
              <a:gd name="T72" fmla="*/ 0 w 412"/>
              <a:gd name="T73" fmla="*/ 0 h 257"/>
              <a:gd name="T74" fmla="*/ 0 w 412"/>
              <a:gd name="T75" fmla="*/ 0 h 257"/>
              <a:gd name="T76" fmla="*/ 0 w 412"/>
              <a:gd name="T77" fmla="*/ 0 h 257"/>
              <a:gd name="T78" fmla="*/ 0 w 412"/>
              <a:gd name="T79" fmla="*/ 0 h 257"/>
              <a:gd name="T80" fmla="*/ 0 w 412"/>
              <a:gd name="T81" fmla="*/ 0 h 257"/>
              <a:gd name="T82" fmla="*/ 0 w 412"/>
              <a:gd name="T83" fmla="*/ 0 h 257"/>
              <a:gd name="T84" fmla="*/ 0 w 412"/>
              <a:gd name="T85" fmla="*/ 0 h 257"/>
              <a:gd name="T86" fmla="*/ 0 w 412"/>
              <a:gd name="T87" fmla="*/ 0 h 257"/>
              <a:gd name="T88" fmla="*/ 0 w 412"/>
              <a:gd name="T89" fmla="*/ 0 h 257"/>
              <a:gd name="T90" fmla="*/ 0 w 412"/>
              <a:gd name="T91" fmla="*/ 0 h 257"/>
              <a:gd name="T92" fmla="*/ 0 w 412"/>
              <a:gd name="T93" fmla="*/ 0 h 257"/>
              <a:gd name="T94" fmla="*/ 0 w 412"/>
              <a:gd name="T95" fmla="*/ 0 h 257"/>
              <a:gd name="T96" fmla="*/ 0 w 412"/>
              <a:gd name="T97" fmla="*/ 0 h 257"/>
              <a:gd name="T98" fmla="*/ 0 w 412"/>
              <a:gd name="T99" fmla="*/ 0 h 25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12"/>
              <a:gd name="T151" fmla="*/ 0 h 257"/>
              <a:gd name="T152" fmla="*/ 412 w 412"/>
              <a:gd name="T153" fmla="*/ 257 h 25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12" h="257">
                <a:moveTo>
                  <a:pt x="259" y="0"/>
                </a:moveTo>
                <a:lnTo>
                  <a:pt x="235" y="3"/>
                </a:lnTo>
                <a:lnTo>
                  <a:pt x="228" y="24"/>
                </a:lnTo>
                <a:lnTo>
                  <a:pt x="189" y="58"/>
                </a:lnTo>
                <a:lnTo>
                  <a:pt x="144" y="65"/>
                </a:lnTo>
                <a:lnTo>
                  <a:pt x="145" y="76"/>
                </a:lnTo>
                <a:lnTo>
                  <a:pt x="130" y="93"/>
                </a:lnTo>
                <a:lnTo>
                  <a:pt x="103" y="96"/>
                </a:lnTo>
                <a:lnTo>
                  <a:pt x="75" y="109"/>
                </a:lnTo>
                <a:lnTo>
                  <a:pt x="65" y="99"/>
                </a:lnTo>
                <a:lnTo>
                  <a:pt x="47" y="112"/>
                </a:lnTo>
                <a:lnTo>
                  <a:pt x="26" y="114"/>
                </a:lnTo>
                <a:lnTo>
                  <a:pt x="0" y="161"/>
                </a:lnTo>
                <a:lnTo>
                  <a:pt x="2" y="195"/>
                </a:lnTo>
                <a:lnTo>
                  <a:pt x="26" y="239"/>
                </a:lnTo>
                <a:lnTo>
                  <a:pt x="49" y="257"/>
                </a:lnTo>
                <a:lnTo>
                  <a:pt x="80" y="233"/>
                </a:lnTo>
                <a:lnTo>
                  <a:pt x="90" y="233"/>
                </a:lnTo>
                <a:lnTo>
                  <a:pt x="109" y="239"/>
                </a:lnTo>
                <a:lnTo>
                  <a:pt x="130" y="233"/>
                </a:lnTo>
                <a:lnTo>
                  <a:pt x="137" y="229"/>
                </a:lnTo>
                <a:lnTo>
                  <a:pt x="139" y="205"/>
                </a:lnTo>
                <a:lnTo>
                  <a:pt x="157" y="184"/>
                </a:lnTo>
                <a:lnTo>
                  <a:pt x="176" y="185"/>
                </a:lnTo>
                <a:lnTo>
                  <a:pt x="194" y="205"/>
                </a:lnTo>
                <a:lnTo>
                  <a:pt x="202" y="203"/>
                </a:lnTo>
                <a:lnTo>
                  <a:pt x="223" y="211"/>
                </a:lnTo>
                <a:lnTo>
                  <a:pt x="251" y="211"/>
                </a:lnTo>
                <a:lnTo>
                  <a:pt x="266" y="195"/>
                </a:lnTo>
                <a:lnTo>
                  <a:pt x="282" y="200"/>
                </a:lnTo>
                <a:lnTo>
                  <a:pt x="319" y="187"/>
                </a:lnTo>
                <a:lnTo>
                  <a:pt x="326" y="193"/>
                </a:lnTo>
                <a:lnTo>
                  <a:pt x="337" y="189"/>
                </a:lnTo>
                <a:lnTo>
                  <a:pt x="339" y="184"/>
                </a:lnTo>
                <a:lnTo>
                  <a:pt x="373" y="180"/>
                </a:lnTo>
                <a:lnTo>
                  <a:pt x="381" y="189"/>
                </a:lnTo>
                <a:lnTo>
                  <a:pt x="386" y="185"/>
                </a:lnTo>
                <a:lnTo>
                  <a:pt x="391" y="189"/>
                </a:lnTo>
                <a:lnTo>
                  <a:pt x="396" y="184"/>
                </a:lnTo>
                <a:lnTo>
                  <a:pt x="412" y="185"/>
                </a:lnTo>
                <a:lnTo>
                  <a:pt x="404" y="169"/>
                </a:lnTo>
                <a:lnTo>
                  <a:pt x="384" y="154"/>
                </a:lnTo>
                <a:lnTo>
                  <a:pt x="373" y="132"/>
                </a:lnTo>
                <a:lnTo>
                  <a:pt x="340" y="109"/>
                </a:lnTo>
                <a:lnTo>
                  <a:pt x="337" y="93"/>
                </a:lnTo>
                <a:lnTo>
                  <a:pt x="306" y="83"/>
                </a:lnTo>
                <a:lnTo>
                  <a:pt x="303" y="75"/>
                </a:lnTo>
                <a:lnTo>
                  <a:pt x="285" y="67"/>
                </a:lnTo>
                <a:lnTo>
                  <a:pt x="285" y="29"/>
                </a:lnTo>
                <a:lnTo>
                  <a:pt x="259" y="0"/>
                </a:lnTo>
                <a:close/>
              </a:path>
            </a:pathLst>
          </a:custGeom>
          <a:solidFill>
            <a:srgbClr val="CDCDCD"/>
          </a:solidFill>
          <a:ln w="6350">
            <a:solidFill>
              <a:schemeClr val="bg1"/>
            </a:solidFill>
            <a:round/>
            <a:headEnd/>
            <a:tailEnd/>
          </a:ln>
        </p:spPr>
        <p:txBody>
          <a:bodyPr/>
          <a:lstStyle/>
          <a:p>
            <a:endParaRPr lang="en-US"/>
          </a:p>
        </p:txBody>
      </p:sp>
      <p:sp>
        <p:nvSpPr>
          <p:cNvPr id="1151" name="Freeform 2192"/>
          <p:cNvSpPr>
            <a:spLocks/>
          </p:cNvSpPr>
          <p:nvPr/>
        </p:nvSpPr>
        <p:spPr bwMode="auto">
          <a:xfrm>
            <a:off x="4916488" y="4621213"/>
            <a:ext cx="274637" cy="177800"/>
          </a:xfrm>
          <a:custGeom>
            <a:avLst/>
            <a:gdLst>
              <a:gd name="T0" fmla="*/ 0 w 412"/>
              <a:gd name="T1" fmla="*/ 0 h 257"/>
              <a:gd name="T2" fmla="*/ 0 w 412"/>
              <a:gd name="T3" fmla="*/ 0 h 257"/>
              <a:gd name="T4" fmla="*/ 0 w 412"/>
              <a:gd name="T5" fmla="*/ 0 h 257"/>
              <a:gd name="T6" fmla="*/ 0 w 412"/>
              <a:gd name="T7" fmla="*/ 0 h 257"/>
              <a:gd name="T8" fmla="*/ 0 w 412"/>
              <a:gd name="T9" fmla="*/ 0 h 257"/>
              <a:gd name="T10" fmla="*/ 0 w 412"/>
              <a:gd name="T11" fmla="*/ 0 h 257"/>
              <a:gd name="T12" fmla="*/ 0 w 412"/>
              <a:gd name="T13" fmla="*/ 0 h 257"/>
              <a:gd name="T14" fmla="*/ 0 w 412"/>
              <a:gd name="T15" fmla="*/ 0 h 257"/>
              <a:gd name="T16" fmla="*/ 0 w 412"/>
              <a:gd name="T17" fmla="*/ 0 h 257"/>
              <a:gd name="T18" fmla="*/ 0 w 412"/>
              <a:gd name="T19" fmla="*/ 0 h 257"/>
              <a:gd name="T20" fmla="*/ 0 w 412"/>
              <a:gd name="T21" fmla="*/ 0 h 257"/>
              <a:gd name="T22" fmla="*/ 0 w 412"/>
              <a:gd name="T23" fmla="*/ 0 h 257"/>
              <a:gd name="T24" fmla="*/ 0 w 412"/>
              <a:gd name="T25" fmla="*/ 0 h 257"/>
              <a:gd name="T26" fmla="*/ 0 w 412"/>
              <a:gd name="T27" fmla="*/ 0 h 257"/>
              <a:gd name="T28" fmla="*/ 0 w 412"/>
              <a:gd name="T29" fmla="*/ 0 h 257"/>
              <a:gd name="T30" fmla="*/ 0 w 412"/>
              <a:gd name="T31" fmla="*/ 0 h 257"/>
              <a:gd name="T32" fmla="*/ 0 w 412"/>
              <a:gd name="T33" fmla="*/ 0 h 257"/>
              <a:gd name="T34" fmla="*/ 0 w 412"/>
              <a:gd name="T35" fmla="*/ 0 h 257"/>
              <a:gd name="T36" fmla="*/ 0 w 412"/>
              <a:gd name="T37" fmla="*/ 0 h 257"/>
              <a:gd name="T38" fmla="*/ 0 w 412"/>
              <a:gd name="T39" fmla="*/ 0 h 257"/>
              <a:gd name="T40" fmla="*/ 0 w 412"/>
              <a:gd name="T41" fmla="*/ 0 h 257"/>
              <a:gd name="T42" fmla="*/ 0 w 412"/>
              <a:gd name="T43" fmla="*/ 0 h 257"/>
              <a:gd name="T44" fmla="*/ 0 w 412"/>
              <a:gd name="T45" fmla="*/ 0 h 257"/>
              <a:gd name="T46" fmla="*/ 0 w 412"/>
              <a:gd name="T47" fmla="*/ 0 h 257"/>
              <a:gd name="T48" fmla="*/ 0 w 412"/>
              <a:gd name="T49" fmla="*/ 0 h 257"/>
              <a:gd name="T50" fmla="*/ 0 w 412"/>
              <a:gd name="T51" fmla="*/ 0 h 257"/>
              <a:gd name="T52" fmla="*/ 0 w 412"/>
              <a:gd name="T53" fmla="*/ 0 h 257"/>
              <a:gd name="T54" fmla="*/ 0 w 412"/>
              <a:gd name="T55" fmla="*/ 0 h 257"/>
              <a:gd name="T56" fmla="*/ 0 w 412"/>
              <a:gd name="T57" fmla="*/ 0 h 257"/>
              <a:gd name="T58" fmla="*/ 0 w 412"/>
              <a:gd name="T59" fmla="*/ 0 h 257"/>
              <a:gd name="T60" fmla="*/ 0 w 412"/>
              <a:gd name="T61" fmla="*/ 0 h 257"/>
              <a:gd name="T62" fmla="*/ 0 w 412"/>
              <a:gd name="T63" fmla="*/ 0 h 257"/>
              <a:gd name="T64" fmla="*/ 0 w 412"/>
              <a:gd name="T65" fmla="*/ 0 h 257"/>
              <a:gd name="T66" fmla="*/ 0 w 412"/>
              <a:gd name="T67" fmla="*/ 0 h 257"/>
              <a:gd name="T68" fmla="*/ 0 w 412"/>
              <a:gd name="T69" fmla="*/ 0 h 257"/>
              <a:gd name="T70" fmla="*/ 0 w 412"/>
              <a:gd name="T71" fmla="*/ 0 h 257"/>
              <a:gd name="T72" fmla="*/ 0 w 412"/>
              <a:gd name="T73" fmla="*/ 0 h 257"/>
              <a:gd name="T74" fmla="*/ 0 w 412"/>
              <a:gd name="T75" fmla="*/ 0 h 257"/>
              <a:gd name="T76" fmla="*/ 0 w 412"/>
              <a:gd name="T77" fmla="*/ 0 h 257"/>
              <a:gd name="T78" fmla="*/ 0 w 412"/>
              <a:gd name="T79" fmla="*/ 0 h 257"/>
              <a:gd name="T80" fmla="*/ 0 w 412"/>
              <a:gd name="T81" fmla="*/ 0 h 257"/>
              <a:gd name="T82" fmla="*/ 0 w 412"/>
              <a:gd name="T83" fmla="*/ 0 h 257"/>
              <a:gd name="T84" fmla="*/ 0 w 412"/>
              <a:gd name="T85" fmla="*/ 0 h 257"/>
              <a:gd name="T86" fmla="*/ 0 w 412"/>
              <a:gd name="T87" fmla="*/ 0 h 257"/>
              <a:gd name="T88" fmla="*/ 0 w 412"/>
              <a:gd name="T89" fmla="*/ 0 h 257"/>
              <a:gd name="T90" fmla="*/ 0 w 412"/>
              <a:gd name="T91" fmla="*/ 0 h 257"/>
              <a:gd name="T92" fmla="*/ 0 w 412"/>
              <a:gd name="T93" fmla="*/ 0 h 257"/>
              <a:gd name="T94" fmla="*/ 0 w 412"/>
              <a:gd name="T95" fmla="*/ 0 h 257"/>
              <a:gd name="T96" fmla="*/ 0 w 412"/>
              <a:gd name="T97" fmla="*/ 0 h 257"/>
              <a:gd name="T98" fmla="*/ 0 w 412"/>
              <a:gd name="T99" fmla="*/ 0 h 25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12"/>
              <a:gd name="T151" fmla="*/ 0 h 257"/>
              <a:gd name="T152" fmla="*/ 412 w 412"/>
              <a:gd name="T153" fmla="*/ 257 h 25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12" h="257">
                <a:moveTo>
                  <a:pt x="259" y="0"/>
                </a:moveTo>
                <a:lnTo>
                  <a:pt x="235" y="3"/>
                </a:lnTo>
                <a:lnTo>
                  <a:pt x="228" y="24"/>
                </a:lnTo>
                <a:lnTo>
                  <a:pt x="189" y="58"/>
                </a:lnTo>
                <a:lnTo>
                  <a:pt x="144" y="65"/>
                </a:lnTo>
                <a:lnTo>
                  <a:pt x="145" y="76"/>
                </a:lnTo>
                <a:lnTo>
                  <a:pt x="130" y="93"/>
                </a:lnTo>
                <a:lnTo>
                  <a:pt x="103" y="96"/>
                </a:lnTo>
                <a:lnTo>
                  <a:pt x="75" y="109"/>
                </a:lnTo>
                <a:lnTo>
                  <a:pt x="65" y="99"/>
                </a:lnTo>
                <a:lnTo>
                  <a:pt x="47" y="112"/>
                </a:lnTo>
                <a:lnTo>
                  <a:pt x="26" y="114"/>
                </a:lnTo>
                <a:lnTo>
                  <a:pt x="0" y="161"/>
                </a:lnTo>
                <a:lnTo>
                  <a:pt x="2" y="195"/>
                </a:lnTo>
                <a:lnTo>
                  <a:pt x="26" y="239"/>
                </a:lnTo>
                <a:lnTo>
                  <a:pt x="49" y="257"/>
                </a:lnTo>
                <a:lnTo>
                  <a:pt x="80" y="233"/>
                </a:lnTo>
                <a:lnTo>
                  <a:pt x="90" y="233"/>
                </a:lnTo>
                <a:lnTo>
                  <a:pt x="109" y="239"/>
                </a:lnTo>
                <a:lnTo>
                  <a:pt x="130" y="233"/>
                </a:lnTo>
                <a:lnTo>
                  <a:pt x="137" y="229"/>
                </a:lnTo>
                <a:lnTo>
                  <a:pt x="139" y="205"/>
                </a:lnTo>
                <a:lnTo>
                  <a:pt x="157" y="184"/>
                </a:lnTo>
                <a:lnTo>
                  <a:pt x="176" y="185"/>
                </a:lnTo>
                <a:lnTo>
                  <a:pt x="194" y="205"/>
                </a:lnTo>
                <a:lnTo>
                  <a:pt x="202" y="203"/>
                </a:lnTo>
                <a:lnTo>
                  <a:pt x="223" y="211"/>
                </a:lnTo>
                <a:lnTo>
                  <a:pt x="251" y="211"/>
                </a:lnTo>
                <a:lnTo>
                  <a:pt x="266" y="195"/>
                </a:lnTo>
                <a:lnTo>
                  <a:pt x="282" y="200"/>
                </a:lnTo>
                <a:lnTo>
                  <a:pt x="319" y="187"/>
                </a:lnTo>
                <a:lnTo>
                  <a:pt x="326" y="193"/>
                </a:lnTo>
                <a:lnTo>
                  <a:pt x="337" y="189"/>
                </a:lnTo>
                <a:lnTo>
                  <a:pt x="339" y="184"/>
                </a:lnTo>
                <a:lnTo>
                  <a:pt x="373" y="180"/>
                </a:lnTo>
                <a:lnTo>
                  <a:pt x="381" y="189"/>
                </a:lnTo>
                <a:lnTo>
                  <a:pt x="386" y="185"/>
                </a:lnTo>
                <a:lnTo>
                  <a:pt x="391" y="189"/>
                </a:lnTo>
                <a:lnTo>
                  <a:pt x="396" y="184"/>
                </a:lnTo>
                <a:lnTo>
                  <a:pt x="412" y="185"/>
                </a:lnTo>
                <a:lnTo>
                  <a:pt x="404" y="169"/>
                </a:lnTo>
                <a:lnTo>
                  <a:pt x="384" y="154"/>
                </a:lnTo>
                <a:lnTo>
                  <a:pt x="373" y="132"/>
                </a:lnTo>
                <a:lnTo>
                  <a:pt x="340" y="109"/>
                </a:lnTo>
                <a:lnTo>
                  <a:pt x="337" y="93"/>
                </a:lnTo>
                <a:lnTo>
                  <a:pt x="306" y="83"/>
                </a:lnTo>
                <a:lnTo>
                  <a:pt x="303" y="75"/>
                </a:lnTo>
                <a:lnTo>
                  <a:pt x="285" y="67"/>
                </a:lnTo>
                <a:lnTo>
                  <a:pt x="285" y="29"/>
                </a:lnTo>
                <a:lnTo>
                  <a:pt x="259" y="0"/>
                </a:lnTo>
              </a:path>
            </a:pathLst>
          </a:custGeom>
          <a:solidFill>
            <a:srgbClr val="CDCDCD"/>
          </a:solidFill>
          <a:ln w="6350">
            <a:solidFill>
              <a:schemeClr val="bg1"/>
            </a:solidFill>
            <a:round/>
            <a:headEnd/>
            <a:tailEnd/>
          </a:ln>
        </p:spPr>
        <p:txBody>
          <a:bodyPr/>
          <a:lstStyle/>
          <a:p>
            <a:endParaRPr lang="en-US"/>
          </a:p>
        </p:txBody>
      </p:sp>
      <p:sp>
        <p:nvSpPr>
          <p:cNvPr id="1152" name="Freeform 2193"/>
          <p:cNvSpPr>
            <a:spLocks/>
          </p:cNvSpPr>
          <p:nvPr/>
        </p:nvSpPr>
        <p:spPr bwMode="auto">
          <a:xfrm>
            <a:off x="4891088" y="4337050"/>
            <a:ext cx="223837" cy="363538"/>
          </a:xfrm>
          <a:custGeom>
            <a:avLst/>
            <a:gdLst>
              <a:gd name="T0" fmla="*/ 0 w 336"/>
              <a:gd name="T1" fmla="*/ 0 h 521"/>
              <a:gd name="T2" fmla="*/ 0 w 336"/>
              <a:gd name="T3" fmla="*/ 0 h 521"/>
              <a:gd name="T4" fmla="*/ 0 w 336"/>
              <a:gd name="T5" fmla="*/ 0 h 521"/>
              <a:gd name="T6" fmla="*/ 0 w 336"/>
              <a:gd name="T7" fmla="*/ 0 h 521"/>
              <a:gd name="T8" fmla="*/ 0 w 336"/>
              <a:gd name="T9" fmla="*/ 0 h 521"/>
              <a:gd name="T10" fmla="*/ 0 w 336"/>
              <a:gd name="T11" fmla="*/ 0 h 521"/>
              <a:gd name="T12" fmla="*/ 0 w 336"/>
              <a:gd name="T13" fmla="*/ 0 h 521"/>
              <a:gd name="T14" fmla="*/ 0 w 336"/>
              <a:gd name="T15" fmla="*/ 0 h 521"/>
              <a:gd name="T16" fmla="*/ 0 w 336"/>
              <a:gd name="T17" fmla="*/ 0 h 521"/>
              <a:gd name="T18" fmla="*/ 0 w 336"/>
              <a:gd name="T19" fmla="*/ 0 h 521"/>
              <a:gd name="T20" fmla="*/ 0 w 336"/>
              <a:gd name="T21" fmla="*/ 0 h 521"/>
              <a:gd name="T22" fmla="*/ 0 w 336"/>
              <a:gd name="T23" fmla="*/ 0 h 521"/>
              <a:gd name="T24" fmla="*/ 0 w 336"/>
              <a:gd name="T25" fmla="*/ 0 h 521"/>
              <a:gd name="T26" fmla="*/ 0 w 336"/>
              <a:gd name="T27" fmla="*/ 0 h 521"/>
              <a:gd name="T28" fmla="*/ 0 w 336"/>
              <a:gd name="T29" fmla="*/ 0 h 521"/>
              <a:gd name="T30" fmla="*/ 0 w 336"/>
              <a:gd name="T31" fmla="*/ 0 h 521"/>
              <a:gd name="T32" fmla="*/ 0 w 336"/>
              <a:gd name="T33" fmla="*/ 0 h 521"/>
              <a:gd name="T34" fmla="*/ 0 w 336"/>
              <a:gd name="T35" fmla="*/ 0 h 521"/>
              <a:gd name="T36" fmla="*/ 0 w 336"/>
              <a:gd name="T37" fmla="*/ 0 h 521"/>
              <a:gd name="T38" fmla="*/ 0 w 336"/>
              <a:gd name="T39" fmla="*/ 0 h 521"/>
              <a:gd name="T40" fmla="*/ 0 w 336"/>
              <a:gd name="T41" fmla="*/ 0 h 521"/>
              <a:gd name="T42" fmla="*/ 0 w 336"/>
              <a:gd name="T43" fmla="*/ 0 h 521"/>
              <a:gd name="T44" fmla="*/ 0 w 336"/>
              <a:gd name="T45" fmla="*/ 0 h 521"/>
              <a:gd name="T46" fmla="*/ 0 w 336"/>
              <a:gd name="T47" fmla="*/ 0 h 521"/>
              <a:gd name="T48" fmla="*/ 0 w 336"/>
              <a:gd name="T49" fmla="*/ 0 h 521"/>
              <a:gd name="T50" fmla="*/ 0 w 336"/>
              <a:gd name="T51" fmla="*/ 0 h 521"/>
              <a:gd name="T52" fmla="*/ 0 w 336"/>
              <a:gd name="T53" fmla="*/ 0 h 521"/>
              <a:gd name="T54" fmla="*/ 0 w 336"/>
              <a:gd name="T55" fmla="*/ 0 h 521"/>
              <a:gd name="T56" fmla="*/ 0 w 336"/>
              <a:gd name="T57" fmla="*/ 0 h 521"/>
              <a:gd name="T58" fmla="*/ 0 w 336"/>
              <a:gd name="T59" fmla="*/ 0 h 521"/>
              <a:gd name="T60" fmla="*/ 0 w 336"/>
              <a:gd name="T61" fmla="*/ 0 h 521"/>
              <a:gd name="T62" fmla="*/ 0 w 336"/>
              <a:gd name="T63" fmla="*/ 0 h 521"/>
              <a:gd name="T64" fmla="*/ 0 w 336"/>
              <a:gd name="T65" fmla="*/ 0 h 521"/>
              <a:gd name="T66" fmla="*/ 0 w 336"/>
              <a:gd name="T67" fmla="*/ 0 h 521"/>
              <a:gd name="T68" fmla="*/ 0 w 336"/>
              <a:gd name="T69" fmla="*/ 0 h 521"/>
              <a:gd name="T70" fmla="*/ 0 w 336"/>
              <a:gd name="T71" fmla="*/ 0 h 521"/>
              <a:gd name="T72" fmla="*/ 0 w 336"/>
              <a:gd name="T73" fmla="*/ 0 h 521"/>
              <a:gd name="T74" fmla="*/ 0 w 336"/>
              <a:gd name="T75" fmla="*/ 0 h 521"/>
              <a:gd name="T76" fmla="*/ 0 w 336"/>
              <a:gd name="T77" fmla="*/ 0 h 521"/>
              <a:gd name="T78" fmla="*/ 0 w 336"/>
              <a:gd name="T79" fmla="*/ 0 h 521"/>
              <a:gd name="T80" fmla="*/ 0 w 336"/>
              <a:gd name="T81" fmla="*/ 0 h 521"/>
              <a:gd name="T82" fmla="*/ 0 w 336"/>
              <a:gd name="T83" fmla="*/ 0 h 521"/>
              <a:gd name="T84" fmla="*/ 0 w 336"/>
              <a:gd name="T85" fmla="*/ 0 h 521"/>
              <a:gd name="T86" fmla="*/ 0 w 336"/>
              <a:gd name="T87" fmla="*/ 0 h 521"/>
              <a:gd name="T88" fmla="*/ 0 w 336"/>
              <a:gd name="T89" fmla="*/ 0 h 521"/>
              <a:gd name="T90" fmla="*/ 0 w 336"/>
              <a:gd name="T91" fmla="*/ 0 h 521"/>
              <a:gd name="T92" fmla="*/ 0 w 336"/>
              <a:gd name="T93" fmla="*/ 0 h 5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36"/>
              <a:gd name="T142" fmla="*/ 0 h 521"/>
              <a:gd name="T143" fmla="*/ 336 w 336"/>
              <a:gd name="T144" fmla="*/ 521 h 52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36" h="521">
                <a:moveTo>
                  <a:pt x="54" y="10"/>
                </a:moveTo>
                <a:lnTo>
                  <a:pt x="85" y="0"/>
                </a:lnTo>
                <a:lnTo>
                  <a:pt x="336" y="130"/>
                </a:lnTo>
                <a:lnTo>
                  <a:pt x="336" y="252"/>
                </a:lnTo>
                <a:lnTo>
                  <a:pt x="303" y="257"/>
                </a:lnTo>
                <a:lnTo>
                  <a:pt x="298" y="275"/>
                </a:lnTo>
                <a:lnTo>
                  <a:pt x="282" y="294"/>
                </a:lnTo>
                <a:lnTo>
                  <a:pt x="282" y="307"/>
                </a:lnTo>
                <a:lnTo>
                  <a:pt x="277" y="314"/>
                </a:lnTo>
                <a:lnTo>
                  <a:pt x="269" y="343"/>
                </a:lnTo>
                <a:lnTo>
                  <a:pt x="269" y="353"/>
                </a:lnTo>
                <a:lnTo>
                  <a:pt x="282" y="351"/>
                </a:lnTo>
                <a:lnTo>
                  <a:pt x="285" y="368"/>
                </a:lnTo>
                <a:lnTo>
                  <a:pt x="302" y="399"/>
                </a:lnTo>
                <a:lnTo>
                  <a:pt x="295" y="407"/>
                </a:lnTo>
                <a:lnTo>
                  <a:pt x="271" y="410"/>
                </a:lnTo>
                <a:lnTo>
                  <a:pt x="264" y="431"/>
                </a:lnTo>
                <a:lnTo>
                  <a:pt x="225" y="465"/>
                </a:lnTo>
                <a:lnTo>
                  <a:pt x="180" y="472"/>
                </a:lnTo>
                <a:lnTo>
                  <a:pt x="181" y="483"/>
                </a:lnTo>
                <a:lnTo>
                  <a:pt x="166" y="500"/>
                </a:lnTo>
                <a:lnTo>
                  <a:pt x="139" y="503"/>
                </a:lnTo>
                <a:lnTo>
                  <a:pt x="111" y="516"/>
                </a:lnTo>
                <a:lnTo>
                  <a:pt x="101" y="506"/>
                </a:lnTo>
                <a:lnTo>
                  <a:pt x="83" y="519"/>
                </a:lnTo>
                <a:lnTo>
                  <a:pt x="62" y="521"/>
                </a:lnTo>
                <a:lnTo>
                  <a:pt x="53" y="480"/>
                </a:lnTo>
                <a:lnTo>
                  <a:pt x="30" y="467"/>
                </a:lnTo>
                <a:lnTo>
                  <a:pt x="22" y="452"/>
                </a:lnTo>
                <a:lnTo>
                  <a:pt x="27" y="441"/>
                </a:lnTo>
                <a:lnTo>
                  <a:pt x="62" y="439"/>
                </a:lnTo>
                <a:lnTo>
                  <a:pt x="46" y="407"/>
                </a:lnTo>
                <a:lnTo>
                  <a:pt x="49" y="376"/>
                </a:lnTo>
                <a:lnTo>
                  <a:pt x="40" y="348"/>
                </a:lnTo>
                <a:lnTo>
                  <a:pt x="54" y="343"/>
                </a:lnTo>
                <a:lnTo>
                  <a:pt x="53" y="327"/>
                </a:lnTo>
                <a:lnTo>
                  <a:pt x="23" y="324"/>
                </a:lnTo>
                <a:lnTo>
                  <a:pt x="17" y="306"/>
                </a:lnTo>
                <a:lnTo>
                  <a:pt x="0" y="298"/>
                </a:lnTo>
                <a:lnTo>
                  <a:pt x="9" y="275"/>
                </a:lnTo>
                <a:lnTo>
                  <a:pt x="62" y="213"/>
                </a:lnTo>
                <a:lnTo>
                  <a:pt x="67" y="159"/>
                </a:lnTo>
                <a:lnTo>
                  <a:pt x="74" y="112"/>
                </a:lnTo>
                <a:lnTo>
                  <a:pt x="83" y="97"/>
                </a:lnTo>
                <a:lnTo>
                  <a:pt x="62" y="84"/>
                </a:lnTo>
                <a:lnTo>
                  <a:pt x="54" y="65"/>
                </a:lnTo>
                <a:lnTo>
                  <a:pt x="54" y="10"/>
                </a:lnTo>
                <a:close/>
              </a:path>
            </a:pathLst>
          </a:custGeom>
          <a:solidFill>
            <a:srgbClr val="CDCDCD"/>
          </a:solidFill>
          <a:ln w="6350">
            <a:solidFill>
              <a:schemeClr val="bg1"/>
            </a:solidFill>
            <a:round/>
            <a:headEnd/>
            <a:tailEnd/>
          </a:ln>
        </p:spPr>
        <p:txBody>
          <a:bodyPr/>
          <a:lstStyle/>
          <a:p>
            <a:endParaRPr lang="en-US"/>
          </a:p>
        </p:txBody>
      </p:sp>
      <p:sp>
        <p:nvSpPr>
          <p:cNvPr id="1153" name="Freeform 2194"/>
          <p:cNvSpPr>
            <a:spLocks/>
          </p:cNvSpPr>
          <p:nvPr/>
        </p:nvSpPr>
        <p:spPr bwMode="auto">
          <a:xfrm>
            <a:off x="4891088" y="4337050"/>
            <a:ext cx="223837" cy="363538"/>
          </a:xfrm>
          <a:custGeom>
            <a:avLst/>
            <a:gdLst>
              <a:gd name="T0" fmla="*/ 0 w 336"/>
              <a:gd name="T1" fmla="*/ 0 h 521"/>
              <a:gd name="T2" fmla="*/ 0 w 336"/>
              <a:gd name="T3" fmla="*/ 0 h 521"/>
              <a:gd name="T4" fmla="*/ 0 w 336"/>
              <a:gd name="T5" fmla="*/ 0 h 521"/>
              <a:gd name="T6" fmla="*/ 0 w 336"/>
              <a:gd name="T7" fmla="*/ 0 h 521"/>
              <a:gd name="T8" fmla="*/ 0 w 336"/>
              <a:gd name="T9" fmla="*/ 0 h 521"/>
              <a:gd name="T10" fmla="*/ 0 w 336"/>
              <a:gd name="T11" fmla="*/ 0 h 521"/>
              <a:gd name="T12" fmla="*/ 0 w 336"/>
              <a:gd name="T13" fmla="*/ 0 h 521"/>
              <a:gd name="T14" fmla="*/ 0 w 336"/>
              <a:gd name="T15" fmla="*/ 0 h 521"/>
              <a:gd name="T16" fmla="*/ 0 w 336"/>
              <a:gd name="T17" fmla="*/ 0 h 521"/>
              <a:gd name="T18" fmla="*/ 0 w 336"/>
              <a:gd name="T19" fmla="*/ 0 h 521"/>
              <a:gd name="T20" fmla="*/ 0 w 336"/>
              <a:gd name="T21" fmla="*/ 0 h 521"/>
              <a:gd name="T22" fmla="*/ 0 w 336"/>
              <a:gd name="T23" fmla="*/ 0 h 521"/>
              <a:gd name="T24" fmla="*/ 0 w 336"/>
              <a:gd name="T25" fmla="*/ 0 h 521"/>
              <a:gd name="T26" fmla="*/ 0 w 336"/>
              <a:gd name="T27" fmla="*/ 0 h 521"/>
              <a:gd name="T28" fmla="*/ 0 w 336"/>
              <a:gd name="T29" fmla="*/ 0 h 521"/>
              <a:gd name="T30" fmla="*/ 0 w 336"/>
              <a:gd name="T31" fmla="*/ 0 h 521"/>
              <a:gd name="T32" fmla="*/ 0 w 336"/>
              <a:gd name="T33" fmla="*/ 0 h 521"/>
              <a:gd name="T34" fmla="*/ 0 w 336"/>
              <a:gd name="T35" fmla="*/ 0 h 521"/>
              <a:gd name="T36" fmla="*/ 0 w 336"/>
              <a:gd name="T37" fmla="*/ 0 h 521"/>
              <a:gd name="T38" fmla="*/ 0 w 336"/>
              <a:gd name="T39" fmla="*/ 0 h 521"/>
              <a:gd name="T40" fmla="*/ 0 w 336"/>
              <a:gd name="T41" fmla="*/ 0 h 521"/>
              <a:gd name="T42" fmla="*/ 0 w 336"/>
              <a:gd name="T43" fmla="*/ 0 h 521"/>
              <a:gd name="T44" fmla="*/ 0 w 336"/>
              <a:gd name="T45" fmla="*/ 0 h 521"/>
              <a:gd name="T46" fmla="*/ 0 w 336"/>
              <a:gd name="T47" fmla="*/ 0 h 521"/>
              <a:gd name="T48" fmla="*/ 0 w 336"/>
              <a:gd name="T49" fmla="*/ 0 h 521"/>
              <a:gd name="T50" fmla="*/ 0 w 336"/>
              <a:gd name="T51" fmla="*/ 0 h 521"/>
              <a:gd name="T52" fmla="*/ 0 w 336"/>
              <a:gd name="T53" fmla="*/ 0 h 521"/>
              <a:gd name="T54" fmla="*/ 0 w 336"/>
              <a:gd name="T55" fmla="*/ 0 h 521"/>
              <a:gd name="T56" fmla="*/ 0 w 336"/>
              <a:gd name="T57" fmla="*/ 0 h 521"/>
              <a:gd name="T58" fmla="*/ 0 w 336"/>
              <a:gd name="T59" fmla="*/ 0 h 521"/>
              <a:gd name="T60" fmla="*/ 0 w 336"/>
              <a:gd name="T61" fmla="*/ 0 h 521"/>
              <a:gd name="T62" fmla="*/ 0 w 336"/>
              <a:gd name="T63" fmla="*/ 0 h 521"/>
              <a:gd name="T64" fmla="*/ 0 w 336"/>
              <a:gd name="T65" fmla="*/ 0 h 521"/>
              <a:gd name="T66" fmla="*/ 0 w 336"/>
              <a:gd name="T67" fmla="*/ 0 h 521"/>
              <a:gd name="T68" fmla="*/ 0 w 336"/>
              <a:gd name="T69" fmla="*/ 0 h 521"/>
              <a:gd name="T70" fmla="*/ 0 w 336"/>
              <a:gd name="T71" fmla="*/ 0 h 521"/>
              <a:gd name="T72" fmla="*/ 0 w 336"/>
              <a:gd name="T73" fmla="*/ 0 h 521"/>
              <a:gd name="T74" fmla="*/ 0 w 336"/>
              <a:gd name="T75" fmla="*/ 0 h 521"/>
              <a:gd name="T76" fmla="*/ 0 w 336"/>
              <a:gd name="T77" fmla="*/ 0 h 521"/>
              <a:gd name="T78" fmla="*/ 0 w 336"/>
              <a:gd name="T79" fmla="*/ 0 h 521"/>
              <a:gd name="T80" fmla="*/ 0 w 336"/>
              <a:gd name="T81" fmla="*/ 0 h 521"/>
              <a:gd name="T82" fmla="*/ 0 w 336"/>
              <a:gd name="T83" fmla="*/ 0 h 521"/>
              <a:gd name="T84" fmla="*/ 0 w 336"/>
              <a:gd name="T85" fmla="*/ 0 h 521"/>
              <a:gd name="T86" fmla="*/ 0 w 336"/>
              <a:gd name="T87" fmla="*/ 0 h 521"/>
              <a:gd name="T88" fmla="*/ 0 w 336"/>
              <a:gd name="T89" fmla="*/ 0 h 521"/>
              <a:gd name="T90" fmla="*/ 0 w 336"/>
              <a:gd name="T91" fmla="*/ 0 h 521"/>
              <a:gd name="T92" fmla="*/ 0 w 336"/>
              <a:gd name="T93" fmla="*/ 0 h 5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36"/>
              <a:gd name="T142" fmla="*/ 0 h 521"/>
              <a:gd name="T143" fmla="*/ 336 w 336"/>
              <a:gd name="T144" fmla="*/ 521 h 52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36" h="521">
                <a:moveTo>
                  <a:pt x="54" y="10"/>
                </a:moveTo>
                <a:lnTo>
                  <a:pt x="85" y="0"/>
                </a:lnTo>
                <a:lnTo>
                  <a:pt x="336" y="130"/>
                </a:lnTo>
                <a:lnTo>
                  <a:pt x="336" y="252"/>
                </a:lnTo>
                <a:lnTo>
                  <a:pt x="303" y="257"/>
                </a:lnTo>
                <a:lnTo>
                  <a:pt x="298" y="275"/>
                </a:lnTo>
                <a:lnTo>
                  <a:pt x="282" y="294"/>
                </a:lnTo>
                <a:lnTo>
                  <a:pt x="282" y="307"/>
                </a:lnTo>
                <a:lnTo>
                  <a:pt x="277" y="314"/>
                </a:lnTo>
                <a:lnTo>
                  <a:pt x="269" y="343"/>
                </a:lnTo>
                <a:lnTo>
                  <a:pt x="269" y="353"/>
                </a:lnTo>
                <a:lnTo>
                  <a:pt x="282" y="351"/>
                </a:lnTo>
                <a:lnTo>
                  <a:pt x="285" y="368"/>
                </a:lnTo>
                <a:lnTo>
                  <a:pt x="302" y="399"/>
                </a:lnTo>
                <a:lnTo>
                  <a:pt x="295" y="407"/>
                </a:lnTo>
                <a:lnTo>
                  <a:pt x="271" y="410"/>
                </a:lnTo>
                <a:lnTo>
                  <a:pt x="264" y="431"/>
                </a:lnTo>
                <a:lnTo>
                  <a:pt x="225" y="465"/>
                </a:lnTo>
                <a:lnTo>
                  <a:pt x="180" y="472"/>
                </a:lnTo>
                <a:lnTo>
                  <a:pt x="181" y="483"/>
                </a:lnTo>
                <a:lnTo>
                  <a:pt x="166" y="500"/>
                </a:lnTo>
                <a:lnTo>
                  <a:pt x="139" y="503"/>
                </a:lnTo>
                <a:lnTo>
                  <a:pt x="111" y="516"/>
                </a:lnTo>
                <a:lnTo>
                  <a:pt x="101" y="506"/>
                </a:lnTo>
                <a:lnTo>
                  <a:pt x="83" y="519"/>
                </a:lnTo>
                <a:lnTo>
                  <a:pt x="62" y="521"/>
                </a:lnTo>
                <a:lnTo>
                  <a:pt x="53" y="480"/>
                </a:lnTo>
                <a:lnTo>
                  <a:pt x="30" y="467"/>
                </a:lnTo>
                <a:lnTo>
                  <a:pt x="22" y="452"/>
                </a:lnTo>
                <a:lnTo>
                  <a:pt x="27" y="441"/>
                </a:lnTo>
                <a:lnTo>
                  <a:pt x="62" y="439"/>
                </a:lnTo>
                <a:lnTo>
                  <a:pt x="46" y="407"/>
                </a:lnTo>
                <a:lnTo>
                  <a:pt x="49" y="376"/>
                </a:lnTo>
                <a:lnTo>
                  <a:pt x="40" y="348"/>
                </a:lnTo>
                <a:lnTo>
                  <a:pt x="54" y="343"/>
                </a:lnTo>
                <a:lnTo>
                  <a:pt x="53" y="327"/>
                </a:lnTo>
                <a:lnTo>
                  <a:pt x="23" y="324"/>
                </a:lnTo>
                <a:lnTo>
                  <a:pt x="17" y="306"/>
                </a:lnTo>
                <a:lnTo>
                  <a:pt x="0" y="298"/>
                </a:lnTo>
                <a:lnTo>
                  <a:pt x="9" y="275"/>
                </a:lnTo>
                <a:lnTo>
                  <a:pt x="62" y="213"/>
                </a:lnTo>
                <a:lnTo>
                  <a:pt x="67" y="159"/>
                </a:lnTo>
                <a:lnTo>
                  <a:pt x="74" y="112"/>
                </a:lnTo>
                <a:lnTo>
                  <a:pt x="83" y="97"/>
                </a:lnTo>
                <a:lnTo>
                  <a:pt x="62" y="84"/>
                </a:lnTo>
                <a:lnTo>
                  <a:pt x="54" y="65"/>
                </a:lnTo>
                <a:lnTo>
                  <a:pt x="54" y="10"/>
                </a:lnTo>
              </a:path>
            </a:pathLst>
          </a:custGeom>
          <a:solidFill>
            <a:srgbClr val="CDCDCD"/>
          </a:solidFill>
          <a:ln w="6350">
            <a:solidFill>
              <a:schemeClr val="bg1"/>
            </a:solidFill>
            <a:round/>
            <a:headEnd/>
            <a:tailEnd/>
          </a:ln>
        </p:spPr>
        <p:txBody>
          <a:bodyPr/>
          <a:lstStyle/>
          <a:p>
            <a:endParaRPr lang="en-US"/>
          </a:p>
        </p:txBody>
      </p:sp>
      <p:sp>
        <p:nvSpPr>
          <p:cNvPr id="1154" name="Freeform 2195"/>
          <p:cNvSpPr>
            <a:spLocks/>
          </p:cNvSpPr>
          <p:nvPr/>
        </p:nvSpPr>
        <p:spPr bwMode="auto">
          <a:xfrm>
            <a:off x="4843463" y="4781550"/>
            <a:ext cx="158750" cy="188913"/>
          </a:xfrm>
          <a:custGeom>
            <a:avLst/>
            <a:gdLst>
              <a:gd name="T0" fmla="*/ 0 w 237"/>
              <a:gd name="T1" fmla="*/ 0 h 273"/>
              <a:gd name="T2" fmla="*/ 0 w 237"/>
              <a:gd name="T3" fmla="*/ 0 h 273"/>
              <a:gd name="T4" fmla="*/ 0 w 237"/>
              <a:gd name="T5" fmla="*/ 0 h 273"/>
              <a:gd name="T6" fmla="*/ 0 w 237"/>
              <a:gd name="T7" fmla="*/ 0 h 273"/>
              <a:gd name="T8" fmla="*/ 0 w 237"/>
              <a:gd name="T9" fmla="*/ 0 h 273"/>
              <a:gd name="T10" fmla="*/ 0 w 237"/>
              <a:gd name="T11" fmla="*/ 0 h 273"/>
              <a:gd name="T12" fmla="*/ 0 w 237"/>
              <a:gd name="T13" fmla="*/ 0 h 273"/>
              <a:gd name="T14" fmla="*/ 0 w 237"/>
              <a:gd name="T15" fmla="*/ 0 h 273"/>
              <a:gd name="T16" fmla="*/ 0 w 237"/>
              <a:gd name="T17" fmla="*/ 0 h 273"/>
              <a:gd name="T18" fmla="*/ 0 w 237"/>
              <a:gd name="T19" fmla="*/ 0 h 273"/>
              <a:gd name="T20" fmla="*/ 0 w 237"/>
              <a:gd name="T21" fmla="*/ 0 h 273"/>
              <a:gd name="T22" fmla="*/ 0 w 237"/>
              <a:gd name="T23" fmla="*/ 0 h 273"/>
              <a:gd name="T24" fmla="*/ 0 w 237"/>
              <a:gd name="T25" fmla="*/ 0 h 273"/>
              <a:gd name="T26" fmla="*/ 0 w 237"/>
              <a:gd name="T27" fmla="*/ 0 h 273"/>
              <a:gd name="T28" fmla="*/ 0 w 237"/>
              <a:gd name="T29" fmla="*/ 0 h 273"/>
              <a:gd name="T30" fmla="*/ 0 w 237"/>
              <a:gd name="T31" fmla="*/ 0 h 273"/>
              <a:gd name="T32" fmla="*/ 0 w 237"/>
              <a:gd name="T33" fmla="*/ 0 h 273"/>
              <a:gd name="T34" fmla="*/ 0 w 237"/>
              <a:gd name="T35" fmla="*/ 0 h 273"/>
              <a:gd name="T36" fmla="*/ 0 w 237"/>
              <a:gd name="T37" fmla="*/ 0 h 273"/>
              <a:gd name="T38" fmla="*/ 0 w 237"/>
              <a:gd name="T39" fmla="*/ 0 h 273"/>
              <a:gd name="T40" fmla="*/ 0 w 237"/>
              <a:gd name="T41" fmla="*/ 0 h 273"/>
              <a:gd name="T42" fmla="*/ 0 w 237"/>
              <a:gd name="T43" fmla="*/ 0 h 273"/>
              <a:gd name="T44" fmla="*/ 0 w 237"/>
              <a:gd name="T45" fmla="*/ 0 h 273"/>
              <a:gd name="T46" fmla="*/ 0 w 237"/>
              <a:gd name="T47" fmla="*/ 0 h 273"/>
              <a:gd name="T48" fmla="*/ 0 w 237"/>
              <a:gd name="T49" fmla="*/ 0 h 273"/>
              <a:gd name="T50" fmla="*/ 0 w 237"/>
              <a:gd name="T51" fmla="*/ 0 h 273"/>
              <a:gd name="T52" fmla="*/ 0 w 237"/>
              <a:gd name="T53" fmla="*/ 0 h 273"/>
              <a:gd name="T54" fmla="*/ 0 w 237"/>
              <a:gd name="T55" fmla="*/ 0 h 273"/>
              <a:gd name="T56" fmla="*/ 0 w 237"/>
              <a:gd name="T57" fmla="*/ 0 h 273"/>
              <a:gd name="T58" fmla="*/ 0 w 237"/>
              <a:gd name="T59" fmla="*/ 0 h 273"/>
              <a:gd name="T60" fmla="*/ 0 w 237"/>
              <a:gd name="T61" fmla="*/ 0 h 273"/>
              <a:gd name="T62" fmla="*/ 0 w 237"/>
              <a:gd name="T63" fmla="*/ 0 h 273"/>
              <a:gd name="T64" fmla="*/ 0 w 237"/>
              <a:gd name="T65" fmla="*/ 0 h 273"/>
              <a:gd name="T66" fmla="*/ 0 w 237"/>
              <a:gd name="T67" fmla="*/ 0 h 273"/>
              <a:gd name="T68" fmla="*/ 0 w 237"/>
              <a:gd name="T69" fmla="*/ 0 h 273"/>
              <a:gd name="T70" fmla="*/ 0 w 237"/>
              <a:gd name="T71" fmla="*/ 0 h 273"/>
              <a:gd name="T72" fmla="*/ 0 w 237"/>
              <a:gd name="T73" fmla="*/ 0 h 273"/>
              <a:gd name="T74" fmla="*/ 0 w 237"/>
              <a:gd name="T75" fmla="*/ 0 h 273"/>
              <a:gd name="T76" fmla="*/ 0 w 237"/>
              <a:gd name="T77" fmla="*/ 0 h 273"/>
              <a:gd name="T78" fmla="*/ 0 w 237"/>
              <a:gd name="T79" fmla="*/ 0 h 273"/>
              <a:gd name="T80" fmla="*/ 0 w 237"/>
              <a:gd name="T81" fmla="*/ 0 h 2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7"/>
              <a:gd name="T124" fmla="*/ 0 h 273"/>
              <a:gd name="T125" fmla="*/ 237 w 237"/>
              <a:gd name="T126" fmla="*/ 273 h 2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7" h="273">
                <a:moveTo>
                  <a:pt x="237" y="0"/>
                </a:moveTo>
                <a:lnTo>
                  <a:pt x="216" y="6"/>
                </a:lnTo>
                <a:lnTo>
                  <a:pt x="197" y="0"/>
                </a:lnTo>
                <a:lnTo>
                  <a:pt x="187" y="0"/>
                </a:lnTo>
                <a:lnTo>
                  <a:pt x="156" y="24"/>
                </a:lnTo>
                <a:lnTo>
                  <a:pt x="151" y="65"/>
                </a:lnTo>
                <a:lnTo>
                  <a:pt x="140" y="52"/>
                </a:lnTo>
                <a:lnTo>
                  <a:pt x="111" y="47"/>
                </a:lnTo>
                <a:lnTo>
                  <a:pt x="68" y="47"/>
                </a:lnTo>
                <a:lnTo>
                  <a:pt x="63" y="76"/>
                </a:lnTo>
                <a:lnTo>
                  <a:pt x="68" y="79"/>
                </a:lnTo>
                <a:lnTo>
                  <a:pt x="78" y="65"/>
                </a:lnTo>
                <a:lnTo>
                  <a:pt x="94" y="68"/>
                </a:lnTo>
                <a:lnTo>
                  <a:pt x="101" y="76"/>
                </a:lnTo>
                <a:lnTo>
                  <a:pt x="101" y="89"/>
                </a:lnTo>
                <a:lnTo>
                  <a:pt x="91" y="105"/>
                </a:lnTo>
                <a:lnTo>
                  <a:pt x="98" y="140"/>
                </a:lnTo>
                <a:lnTo>
                  <a:pt x="93" y="185"/>
                </a:lnTo>
                <a:lnTo>
                  <a:pt x="81" y="190"/>
                </a:lnTo>
                <a:lnTo>
                  <a:pt x="47" y="172"/>
                </a:lnTo>
                <a:lnTo>
                  <a:pt x="18" y="193"/>
                </a:lnTo>
                <a:lnTo>
                  <a:pt x="18" y="223"/>
                </a:lnTo>
                <a:lnTo>
                  <a:pt x="5" y="226"/>
                </a:lnTo>
                <a:lnTo>
                  <a:pt x="0" y="239"/>
                </a:lnTo>
                <a:lnTo>
                  <a:pt x="18" y="257"/>
                </a:lnTo>
                <a:lnTo>
                  <a:pt x="29" y="273"/>
                </a:lnTo>
                <a:lnTo>
                  <a:pt x="49" y="252"/>
                </a:lnTo>
                <a:lnTo>
                  <a:pt x="58" y="260"/>
                </a:lnTo>
                <a:lnTo>
                  <a:pt x="76" y="265"/>
                </a:lnTo>
                <a:lnTo>
                  <a:pt x="84" y="255"/>
                </a:lnTo>
                <a:lnTo>
                  <a:pt x="101" y="250"/>
                </a:lnTo>
                <a:lnTo>
                  <a:pt x="102" y="265"/>
                </a:lnTo>
                <a:lnTo>
                  <a:pt x="109" y="267"/>
                </a:lnTo>
                <a:lnTo>
                  <a:pt x="150" y="236"/>
                </a:lnTo>
                <a:lnTo>
                  <a:pt x="159" y="216"/>
                </a:lnTo>
                <a:lnTo>
                  <a:pt x="166" y="180"/>
                </a:lnTo>
                <a:lnTo>
                  <a:pt x="177" y="159"/>
                </a:lnTo>
                <a:lnTo>
                  <a:pt x="208" y="136"/>
                </a:lnTo>
                <a:lnTo>
                  <a:pt x="220" y="52"/>
                </a:lnTo>
                <a:lnTo>
                  <a:pt x="236" y="17"/>
                </a:lnTo>
                <a:lnTo>
                  <a:pt x="237" y="0"/>
                </a:lnTo>
                <a:close/>
              </a:path>
            </a:pathLst>
          </a:custGeom>
          <a:solidFill>
            <a:srgbClr val="CDCDCD"/>
          </a:solidFill>
          <a:ln w="6350">
            <a:solidFill>
              <a:schemeClr val="bg1"/>
            </a:solidFill>
            <a:round/>
            <a:headEnd/>
            <a:tailEnd/>
          </a:ln>
        </p:spPr>
        <p:txBody>
          <a:bodyPr/>
          <a:lstStyle/>
          <a:p>
            <a:endParaRPr lang="en-US"/>
          </a:p>
        </p:txBody>
      </p:sp>
      <p:sp>
        <p:nvSpPr>
          <p:cNvPr id="1155" name="Freeform 2196"/>
          <p:cNvSpPr>
            <a:spLocks/>
          </p:cNvSpPr>
          <p:nvPr/>
        </p:nvSpPr>
        <p:spPr bwMode="auto">
          <a:xfrm>
            <a:off x="4843463" y="4781550"/>
            <a:ext cx="158750" cy="188913"/>
          </a:xfrm>
          <a:custGeom>
            <a:avLst/>
            <a:gdLst>
              <a:gd name="T0" fmla="*/ 0 w 237"/>
              <a:gd name="T1" fmla="*/ 0 h 273"/>
              <a:gd name="T2" fmla="*/ 0 w 237"/>
              <a:gd name="T3" fmla="*/ 0 h 273"/>
              <a:gd name="T4" fmla="*/ 0 w 237"/>
              <a:gd name="T5" fmla="*/ 0 h 273"/>
              <a:gd name="T6" fmla="*/ 0 w 237"/>
              <a:gd name="T7" fmla="*/ 0 h 273"/>
              <a:gd name="T8" fmla="*/ 0 w 237"/>
              <a:gd name="T9" fmla="*/ 0 h 273"/>
              <a:gd name="T10" fmla="*/ 0 w 237"/>
              <a:gd name="T11" fmla="*/ 0 h 273"/>
              <a:gd name="T12" fmla="*/ 0 w 237"/>
              <a:gd name="T13" fmla="*/ 0 h 273"/>
              <a:gd name="T14" fmla="*/ 0 w 237"/>
              <a:gd name="T15" fmla="*/ 0 h 273"/>
              <a:gd name="T16" fmla="*/ 0 w 237"/>
              <a:gd name="T17" fmla="*/ 0 h 273"/>
              <a:gd name="T18" fmla="*/ 0 w 237"/>
              <a:gd name="T19" fmla="*/ 0 h 273"/>
              <a:gd name="T20" fmla="*/ 0 w 237"/>
              <a:gd name="T21" fmla="*/ 0 h 273"/>
              <a:gd name="T22" fmla="*/ 0 w 237"/>
              <a:gd name="T23" fmla="*/ 0 h 273"/>
              <a:gd name="T24" fmla="*/ 0 w 237"/>
              <a:gd name="T25" fmla="*/ 0 h 273"/>
              <a:gd name="T26" fmla="*/ 0 w 237"/>
              <a:gd name="T27" fmla="*/ 0 h 273"/>
              <a:gd name="T28" fmla="*/ 0 w 237"/>
              <a:gd name="T29" fmla="*/ 0 h 273"/>
              <a:gd name="T30" fmla="*/ 0 w 237"/>
              <a:gd name="T31" fmla="*/ 0 h 273"/>
              <a:gd name="T32" fmla="*/ 0 w 237"/>
              <a:gd name="T33" fmla="*/ 0 h 273"/>
              <a:gd name="T34" fmla="*/ 0 w 237"/>
              <a:gd name="T35" fmla="*/ 0 h 273"/>
              <a:gd name="T36" fmla="*/ 0 w 237"/>
              <a:gd name="T37" fmla="*/ 0 h 273"/>
              <a:gd name="T38" fmla="*/ 0 w 237"/>
              <a:gd name="T39" fmla="*/ 0 h 273"/>
              <a:gd name="T40" fmla="*/ 0 w 237"/>
              <a:gd name="T41" fmla="*/ 0 h 273"/>
              <a:gd name="T42" fmla="*/ 0 w 237"/>
              <a:gd name="T43" fmla="*/ 0 h 273"/>
              <a:gd name="T44" fmla="*/ 0 w 237"/>
              <a:gd name="T45" fmla="*/ 0 h 273"/>
              <a:gd name="T46" fmla="*/ 0 w 237"/>
              <a:gd name="T47" fmla="*/ 0 h 273"/>
              <a:gd name="T48" fmla="*/ 0 w 237"/>
              <a:gd name="T49" fmla="*/ 0 h 273"/>
              <a:gd name="T50" fmla="*/ 0 w 237"/>
              <a:gd name="T51" fmla="*/ 0 h 273"/>
              <a:gd name="T52" fmla="*/ 0 w 237"/>
              <a:gd name="T53" fmla="*/ 0 h 273"/>
              <a:gd name="T54" fmla="*/ 0 w 237"/>
              <a:gd name="T55" fmla="*/ 0 h 273"/>
              <a:gd name="T56" fmla="*/ 0 w 237"/>
              <a:gd name="T57" fmla="*/ 0 h 273"/>
              <a:gd name="T58" fmla="*/ 0 w 237"/>
              <a:gd name="T59" fmla="*/ 0 h 273"/>
              <a:gd name="T60" fmla="*/ 0 w 237"/>
              <a:gd name="T61" fmla="*/ 0 h 273"/>
              <a:gd name="T62" fmla="*/ 0 w 237"/>
              <a:gd name="T63" fmla="*/ 0 h 273"/>
              <a:gd name="T64" fmla="*/ 0 w 237"/>
              <a:gd name="T65" fmla="*/ 0 h 273"/>
              <a:gd name="T66" fmla="*/ 0 w 237"/>
              <a:gd name="T67" fmla="*/ 0 h 273"/>
              <a:gd name="T68" fmla="*/ 0 w 237"/>
              <a:gd name="T69" fmla="*/ 0 h 273"/>
              <a:gd name="T70" fmla="*/ 0 w 237"/>
              <a:gd name="T71" fmla="*/ 0 h 273"/>
              <a:gd name="T72" fmla="*/ 0 w 237"/>
              <a:gd name="T73" fmla="*/ 0 h 273"/>
              <a:gd name="T74" fmla="*/ 0 w 237"/>
              <a:gd name="T75" fmla="*/ 0 h 273"/>
              <a:gd name="T76" fmla="*/ 0 w 237"/>
              <a:gd name="T77" fmla="*/ 0 h 273"/>
              <a:gd name="T78" fmla="*/ 0 w 237"/>
              <a:gd name="T79" fmla="*/ 0 h 273"/>
              <a:gd name="T80" fmla="*/ 0 w 237"/>
              <a:gd name="T81" fmla="*/ 0 h 2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7"/>
              <a:gd name="T124" fmla="*/ 0 h 273"/>
              <a:gd name="T125" fmla="*/ 237 w 237"/>
              <a:gd name="T126" fmla="*/ 273 h 2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7" h="273">
                <a:moveTo>
                  <a:pt x="237" y="0"/>
                </a:moveTo>
                <a:lnTo>
                  <a:pt x="216" y="6"/>
                </a:lnTo>
                <a:lnTo>
                  <a:pt x="197" y="0"/>
                </a:lnTo>
                <a:lnTo>
                  <a:pt x="187" y="0"/>
                </a:lnTo>
                <a:lnTo>
                  <a:pt x="156" y="24"/>
                </a:lnTo>
                <a:lnTo>
                  <a:pt x="151" y="65"/>
                </a:lnTo>
                <a:lnTo>
                  <a:pt x="140" y="52"/>
                </a:lnTo>
                <a:lnTo>
                  <a:pt x="111" y="47"/>
                </a:lnTo>
                <a:lnTo>
                  <a:pt x="68" y="47"/>
                </a:lnTo>
                <a:lnTo>
                  <a:pt x="63" y="76"/>
                </a:lnTo>
                <a:lnTo>
                  <a:pt x="68" y="79"/>
                </a:lnTo>
                <a:lnTo>
                  <a:pt x="78" y="65"/>
                </a:lnTo>
                <a:lnTo>
                  <a:pt x="94" y="68"/>
                </a:lnTo>
                <a:lnTo>
                  <a:pt x="101" y="76"/>
                </a:lnTo>
                <a:lnTo>
                  <a:pt x="101" y="89"/>
                </a:lnTo>
                <a:lnTo>
                  <a:pt x="91" y="105"/>
                </a:lnTo>
                <a:lnTo>
                  <a:pt x="98" y="140"/>
                </a:lnTo>
                <a:lnTo>
                  <a:pt x="93" y="185"/>
                </a:lnTo>
                <a:lnTo>
                  <a:pt x="81" y="190"/>
                </a:lnTo>
                <a:lnTo>
                  <a:pt x="47" y="172"/>
                </a:lnTo>
                <a:lnTo>
                  <a:pt x="18" y="193"/>
                </a:lnTo>
                <a:lnTo>
                  <a:pt x="18" y="223"/>
                </a:lnTo>
                <a:lnTo>
                  <a:pt x="5" y="226"/>
                </a:lnTo>
                <a:lnTo>
                  <a:pt x="0" y="239"/>
                </a:lnTo>
                <a:lnTo>
                  <a:pt x="18" y="257"/>
                </a:lnTo>
                <a:lnTo>
                  <a:pt x="29" y="273"/>
                </a:lnTo>
                <a:lnTo>
                  <a:pt x="49" y="252"/>
                </a:lnTo>
                <a:lnTo>
                  <a:pt x="58" y="260"/>
                </a:lnTo>
                <a:lnTo>
                  <a:pt x="76" y="265"/>
                </a:lnTo>
                <a:lnTo>
                  <a:pt x="84" y="255"/>
                </a:lnTo>
                <a:lnTo>
                  <a:pt x="101" y="250"/>
                </a:lnTo>
                <a:lnTo>
                  <a:pt x="102" y="265"/>
                </a:lnTo>
                <a:lnTo>
                  <a:pt x="109" y="267"/>
                </a:lnTo>
                <a:lnTo>
                  <a:pt x="150" y="236"/>
                </a:lnTo>
                <a:lnTo>
                  <a:pt x="159" y="216"/>
                </a:lnTo>
                <a:lnTo>
                  <a:pt x="166" y="180"/>
                </a:lnTo>
                <a:lnTo>
                  <a:pt x="177" y="159"/>
                </a:lnTo>
                <a:lnTo>
                  <a:pt x="208" y="136"/>
                </a:lnTo>
                <a:lnTo>
                  <a:pt x="220" y="52"/>
                </a:lnTo>
                <a:lnTo>
                  <a:pt x="236" y="17"/>
                </a:lnTo>
                <a:lnTo>
                  <a:pt x="237" y="0"/>
                </a:lnTo>
              </a:path>
            </a:pathLst>
          </a:custGeom>
          <a:solidFill>
            <a:srgbClr val="CDCDCD"/>
          </a:solidFill>
          <a:ln w="6350">
            <a:solidFill>
              <a:schemeClr val="bg1"/>
            </a:solidFill>
            <a:round/>
            <a:headEnd/>
            <a:tailEnd/>
          </a:ln>
        </p:spPr>
        <p:txBody>
          <a:bodyPr/>
          <a:lstStyle/>
          <a:p>
            <a:endParaRPr lang="en-US"/>
          </a:p>
        </p:txBody>
      </p:sp>
      <p:sp>
        <p:nvSpPr>
          <p:cNvPr id="1156" name="Freeform 2197"/>
          <p:cNvSpPr>
            <a:spLocks/>
          </p:cNvSpPr>
          <p:nvPr/>
        </p:nvSpPr>
        <p:spPr bwMode="auto">
          <a:xfrm>
            <a:off x="4625975" y="4591050"/>
            <a:ext cx="61913" cy="134938"/>
          </a:xfrm>
          <a:custGeom>
            <a:avLst/>
            <a:gdLst>
              <a:gd name="T0" fmla="*/ 0 w 93"/>
              <a:gd name="T1" fmla="*/ 0 h 195"/>
              <a:gd name="T2" fmla="*/ 0 w 93"/>
              <a:gd name="T3" fmla="*/ 0 h 195"/>
              <a:gd name="T4" fmla="*/ 0 w 93"/>
              <a:gd name="T5" fmla="*/ 0 h 195"/>
              <a:gd name="T6" fmla="*/ 0 w 93"/>
              <a:gd name="T7" fmla="*/ 0 h 195"/>
              <a:gd name="T8" fmla="*/ 0 w 93"/>
              <a:gd name="T9" fmla="*/ 0 h 195"/>
              <a:gd name="T10" fmla="*/ 0 w 93"/>
              <a:gd name="T11" fmla="*/ 0 h 195"/>
              <a:gd name="T12" fmla="*/ 0 w 93"/>
              <a:gd name="T13" fmla="*/ 0 h 195"/>
              <a:gd name="T14" fmla="*/ 0 w 93"/>
              <a:gd name="T15" fmla="*/ 0 h 195"/>
              <a:gd name="T16" fmla="*/ 0 w 93"/>
              <a:gd name="T17" fmla="*/ 0 h 195"/>
              <a:gd name="T18" fmla="*/ 0 w 93"/>
              <a:gd name="T19" fmla="*/ 0 h 195"/>
              <a:gd name="T20" fmla="*/ 0 w 93"/>
              <a:gd name="T21" fmla="*/ 0 h 195"/>
              <a:gd name="T22" fmla="*/ 0 w 93"/>
              <a:gd name="T23" fmla="*/ 0 h 195"/>
              <a:gd name="T24" fmla="*/ 0 w 93"/>
              <a:gd name="T25" fmla="*/ 0 h 195"/>
              <a:gd name="T26" fmla="*/ 0 w 93"/>
              <a:gd name="T27" fmla="*/ 0 h 195"/>
              <a:gd name="T28" fmla="*/ 0 w 93"/>
              <a:gd name="T29" fmla="*/ 0 h 195"/>
              <a:gd name="T30" fmla="*/ 0 w 93"/>
              <a:gd name="T31" fmla="*/ 0 h 195"/>
              <a:gd name="T32" fmla="*/ 0 w 93"/>
              <a:gd name="T33" fmla="*/ 0 h 195"/>
              <a:gd name="T34" fmla="*/ 0 w 93"/>
              <a:gd name="T35" fmla="*/ 0 h 195"/>
              <a:gd name="T36" fmla="*/ 0 w 93"/>
              <a:gd name="T37" fmla="*/ 0 h 195"/>
              <a:gd name="T38" fmla="*/ 0 w 93"/>
              <a:gd name="T39" fmla="*/ 0 h 195"/>
              <a:gd name="T40" fmla="*/ 0 w 93"/>
              <a:gd name="T41" fmla="*/ 0 h 195"/>
              <a:gd name="T42" fmla="*/ 0 w 93"/>
              <a:gd name="T43" fmla="*/ 0 h 1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
              <a:gd name="T67" fmla="*/ 0 h 195"/>
              <a:gd name="T68" fmla="*/ 93 w 93"/>
              <a:gd name="T69" fmla="*/ 195 h 1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 h="195">
                <a:moveTo>
                  <a:pt x="63" y="192"/>
                </a:moveTo>
                <a:lnTo>
                  <a:pt x="36" y="195"/>
                </a:lnTo>
                <a:lnTo>
                  <a:pt x="28" y="182"/>
                </a:lnTo>
                <a:lnTo>
                  <a:pt x="28" y="117"/>
                </a:lnTo>
                <a:lnTo>
                  <a:pt x="16" y="80"/>
                </a:lnTo>
                <a:lnTo>
                  <a:pt x="0" y="65"/>
                </a:lnTo>
                <a:lnTo>
                  <a:pt x="2" y="44"/>
                </a:lnTo>
                <a:lnTo>
                  <a:pt x="18" y="27"/>
                </a:lnTo>
                <a:lnTo>
                  <a:pt x="37" y="29"/>
                </a:lnTo>
                <a:lnTo>
                  <a:pt x="49" y="13"/>
                </a:lnTo>
                <a:lnTo>
                  <a:pt x="52" y="11"/>
                </a:lnTo>
                <a:lnTo>
                  <a:pt x="49" y="3"/>
                </a:lnTo>
                <a:lnTo>
                  <a:pt x="63" y="0"/>
                </a:lnTo>
                <a:lnTo>
                  <a:pt x="86" y="21"/>
                </a:lnTo>
                <a:lnTo>
                  <a:pt x="85" y="31"/>
                </a:lnTo>
                <a:lnTo>
                  <a:pt x="91" y="41"/>
                </a:lnTo>
                <a:lnTo>
                  <a:pt x="93" y="62"/>
                </a:lnTo>
                <a:lnTo>
                  <a:pt x="86" y="65"/>
                </a:lnTo>
                <a:lnTo>
                  <a:pt x="86" y="78"/>
                </a:lnTo>
                <a:lnTo>
                  <a:pt x="75" y="89"/>
                </a:lnTo>
                <a:lnTo>
                  <a:pt x="63" y="124"/>
                </a:lnTo>
                <a:lnTo>
                  <a:pt x="63" y="192"/>
                </a:lnTo>
                <a:close/>
              </a:path>
            </a:pathLst>
          </a:custGeom>
          <a:solidFill>
            <a:srgbClr val="CDCDCD"/>
          </a:solidFill>
          <a:ln w="6350">
            <a:solidFill>
              <a:schemeClr val="bg1"/>
            </a:solidFill>
            <a:round/>
            <a:headEnd/>
            <a:tailEnd/>
          </a:ln>
        </p:spPr>
        <p:txBody>
          <a:bodyPr/>
          <a:lstStyle/>
          <a:p>
            <a:endParaRPr lang="en-US"/>
          </a:p>
        </p:txBody>
      </p:sp>
      <p:sp>
        <p:nvSpPr>
          <p:cNvPr id="1157" name="Freeform 2198"/>
          <p:cNvSpPr>
            <a:spLocks/>
          </p:cNvSpPr>
          <p:nvPr/>
        </p:nvSpPr>
        <p:spPr bwMode="auto">
          <a:xfrm>
            <a:off x="4625975" y="4591050"/>
            <a:ext cx="61913" cy="134938"/>
          </a:xfrm>
          <a:custGeom>
            <a:avLst/>
            <a:gdLst>
              <a:gd name="T0" fmla="*/ 0 w 93"/>
              <a:gd name="T1" fmla="*/ 0 h 195"/>
              <a:gd name="T2" fmla="*/ 0 w 93"/>
              <a:gd name="T3" fmla="*/ 0 h 195"/>
              <a:gd name="T4" fmla="*/ 0 w 93"/>
              <a:gd name="T5" fmla="*/ 0 h 195"/>
              <a:gd name="T6" fmla="*/ 0 w 93"/>
              <a:gd name="T7" fmla="*/ 0 h 195"/>
              <a:gd name="T8" fmla="*/ 0 w 93"/>
              <a:gd name="T9" fmla="*/ 0 h 195"/>
              <a:gd name="T10" fmla="*/ 0 w 93"/>
              <a:gd name="T11" fmla="*/ 0 h 195"/>
              <a:gd name="T12" fmla="*/ 0 w 93"/>
              <a:gd name="T13" fmla="*/ 0 h 195"/>
              <a:gd name="T14" fmla="*/ 0 w 93"/>
              <a:gd name="T15" fmla="*/ 0 h 195"/>
              <a:gd name="T16" fmla="*/ 0 w 93"/>
              <a:gd name="T17" fmla="*/ 0 h 195"/>
              <a:gd name="T18" fmla="*/ 0 w 93"/>
              <a:gd name="T19" fmla="*/ 0 h 195"/>
              <a:gd name="T20" fmla="*/ 0 w 93"/>
              <a:gd name="T21" fmla="*/ 0 h 195"/>
              <a:gd name="T22" fmla="*/ 0 w 93"/>
              <a:gd name="T23" fmla="*/ 0 h 195"/>
              <a:gd name="T24" fmla="*/ 0 w 93"/>
              <a:gd name="T25" fmla="*/ 0 h 195"/>
              <a:gd name="T26" fmla="*/ 0 w 93"/>
              <a:gd name="T27" fmla="*/ 0 h 195"/>
              <a:gd name="T28" fmla="*/ 0 w 93"/>
              <a:gd name="T29" fmla="*/ 0 h 195"/>
              <a:gd name="T30" fmla="*/ 0 w 93"/>
              <a:gd name="T31" fmla="*/ 0 h 195"/>
              <a:gd name="T32" fmla="*/ 0 w 93"/>
              <a:gd name="T33" fmla="*/ 0 h 195"/>
              <a:gd name="T34" fmla="*/ 0 w 93"/>
              <a:gd name="T35" fmla="*/ 0 h 195"/>
              <a:gd name="T36" fmla="*/ 0 w 93"/>
              <a:gd name="T37" fmla="*/ 0 h 195"/>
              <a:gd name="T38" fmla="*/ 0 w 93"/>
              <a:gd name="T39" fmla="*/ 0 h 195"/>
              <a:gd name="T40" fmla="*/ 0 w 93"/>
              <a:gd name="T41" fmla="*/ 0 h 195"/>
              <a:gd name="T42" fmla="*/ 0 w 93"/>
              <a:gd name="T43" fmla="*/ 0 h 1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
              <a:gd name="T67" fmla="*/ 0 h 195"/>
              <a:gd name="T68" fmla="*/ 93 w 93"/>
              <a:gd name="T69" fmla="*/ 195 h 1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 h="195">
                <a:moveTo>
                  <a:pt x="63" y="192"/>
                </a:moveTo>
                <a:lnTo>
                  <a:pt x="36" y="195"/>
                </a:lnTo>
                <a:lnTo>
                  <a:pt x="28" y="182"/>
                </a:lnTo>
                <a:lnTo>
                  <a:pt x="28" y="117"/>
                </a:lnTo>
                <a:lnTo>
                  <a:pt x="16" y="80"/>
                </a:lnTo>
                <a:lnTo>
                  <a:pt x="0" y="65"/>
                </a:lnTo>
                <a:lnTo>
                  <a:pt x="2" y="44"/>
                </a:lnTo>
                <a:lnTo>
                  <a:pt x="18" y="27"/>
                </a:lnTo>
                <a:lnTo>
                  <a:pt x="37" y="29"/>
                </a:lnTo>
                <a:lnTo>
                  <a:pt x="49" y="13"/>
                </a:lnTo>
                <a:lnTo>
                  <a:pt x="52" y="11"/>
                </a:lnTo>
                <a:lnTo>
                  <a:pt x="49" y="3"/>
                </a:lnTo>
                <a:lnTo>
                  <a:pt x="63" y="0"/>
                </a:lnTo>
                <a:lnTo>
                  <a:pt x="86" y="21"/>
                </a:lnTo>
                <a:lnTo>
                  <a:pt x="85" y="31"/>
                </a:lnTo>
                <a:lnTo>
                  <a:pt x="91" y="41"/>
                </a:lnTo>
                <a:lnTo>
                  <a:pt x="93" y="62"/>
                </a:lnTo>
                <a:lnTo>
                  <a:pt x="86" y="65"/>
                </a:lnTo>
                <a:lnTo>
                  <a:pt x="86" y="78"/>
                </a:lnTo>
                <a:lnTo>
                  <a:pt x="75" y="89"/>
                </a:lnTo>
                <a:lnTo>
                  <a:pt x="63" y="124"/>
                </a:lnTo>
                <a:lnTo>
                  <a:pt x="63" y="192"/>
                </a:lnTo>
              </a:path>
            </a:pathLst>
          </a:custGeom>
          <a:solidFill>
            <a:srgbClr val="CDCDCD"/>
          </a:solidFill>
          <a:ln w="6350">
            <a:solidFill>
              <a:schemeClr val="bg1"/>
            </a:solidFill>
            <a:round/>
            <a:headEnd/>
            <a:tailEnd/>
          </a:ln>
        </p:spPr>
        <p:txBody>
          <a:bodyPr/>
          <a:lstStyle/>
          <a:p>
            <a:endParaRPr lang="en-US"/>
          </a:p>
        </p:txBody>
      </p:sp>
      <p:sp>
        <p:nvSpPr>
          <p:cNvPr id="1158" name="Freeform 2199"/>
          <p:cNvSpPr>
            <a:spLocks/>
          </p:cNvSpPr>
          <p:nvPr/>
        </p:nvSpPr>
        <p:spPr bwMode="auto">
          <a:xfrm>
            <a:off x="4806950" y="4811713"/>
            <a:ext cx="39688" cy="28575"/>
          </a:xfrm>
          <a:custGeom>
            <a:avLst/>
            <a:gdLst>
              <a:gd name="T0" fmla="*/ 0 w 60"/>
              <a:gd name="T1" fmla="*/ 0 h 41"/>
              <a:gd name="T2" fmla="*/ 0 w 60"/>
              <a:gd name="T3" fmla="*/ 0 h 41"/>
              <a:gd name="T4" fmla="*/ 0 w 60"/>
              <a:gd name="T5" fmla="*/ 0 h 41"/>
              <a:gd name="T6" fmla="*/ 0 w 60"/>
              <a:gd name="T7" fmla="*/ 0 h 41"/>
              <a:gd name="T8" fmla="*/ 0 w 60"/>
              <a:gd name="T9" fmla="*/ 0 h 41"/>
              <a:gd name="T10" fmla="*/ 0 w 60"/>
              <a:gd name="T11" fmla="*/ 0 h 41"/>
              <a:gd name="T12" fmla="*/ 0 60000 65536"/>
              <a:gd name="T13" fmla="*/ 0 60000 65536"/>
              <a:gd name="T14" fmla="*/ 0 60000 65536"/>
              <a:gd name="T15" fmla="*/ 0 60000 65536"/>
              <a:gd name="T16" fmla="*/ 0 60000 65536"/>
              <a:gd name="T17" fmla="*/ 0 60000 65536"/>
              <a:gd name="T18" fmla="*/ 0 w 60"/>
              <a:gd name="T19" fmla="*/ 0 h 41"/>
              <a:gd name="T20" fmla="*/ 60 w 60"/>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60" h="41">
                <a:moveTo>
                  <a:pt x="60" y="0"/>
                </a:moveTo>
                <a:lnTo>
                  <a:pt x="8" y="4"/>
                </a:lnTo>
                <a:lnTo>
                  <a:pt x="0" y="33"/>
                </a:lnTo>
                <a:lnTo>
                  <a:pt x="6" y="41"/>
                </a:lnTo>
                <a:lnTo>
                  <a:pt x="60" y="38"/>
                </a:lnTo>
                <a:lnTo>
                  <a:pt x="60" y="0"/>
                </a:lnTo>
                <a:close/>
              </a:path>
            </a:pathLst>
          </a:custGeom>
          <a:solidFill>
            <a:srgbClr val="CDCDCD"/>
          </a:solidFill>
          <a:ln w="6350">
            <a:solidFill>
              <a:schemeClr val="bg1"/>
            </a:solidFill>
            <a:round/>
            <a:headEnd/>
            <a:tailEnd/>
          </a:ln>
        </p:spPr>
        <p:txBody>
          <a:bodyPr/>
          <a:lstStyle/>
          <a:p>
            <a:endParaRPr lang="en-US"/>
          </a:p>
        </p:txBody>
      </p:sp>
      <p:sp>
        <p:nvSpPr>
          <p:cNvPr id="1159" name="Freeform 2200"/>
          <p:cNvSpPr>
            <a:spLocks/>
          </p:cNvSpPr>
          <p:nvPr/>
        </p:nvSpPr>
        <p:spPr bwMode="auto">
          <a:xfrm>
            <a:off x="4806950" y="4811713"/>
            <a:ext cx="39688" cy="28575"/>
          </a:xfrm>
          <a:custGeom>
            <a:avLst/>
            <a:gdLst>
              <a:gd name="T0" fmla="*/ 0 w 60"/>
              <a:gd name="T1" fmla="*/ 0 h 41"/>
              <a:gd name="T2" fmla="*/ 0 w 60"/>
              <a:gd name="T3" fmla="*/ 0 h 41"/>
              <a:gd name="T4" fmla="*/ 0 w 60"/>
              <a:gd name="T5" fmla="*/ 0 h 41"/>
              <a:gd name="T6" fmla="*/ 0 w 60"/>
              <a:gd name="T7" fmla="*/ 0 h 41"/>
              <a:gd name="T8" fmla="*/ 0 w 60"/>
              <a:gd name="T9" fmla="*/ 0 h 41"/>
              <a:gd name="T10" fmla="*/ 0 w 60"/>
              <a:gd name="T11" fmla="*/ 0 h 41"/>
              <a:gd name="T12" fmla="*/ 0 60000 65536"/>
              <a:gd name="T13" fmla="*/ 0 60000 65536"/>
              <a:gd name="T14" fmla="*/ 0 60000 65536"/>
              <a:gd name="T15" fmla="*/ 0 60000 65536"/>
              <a:gd name="T16" fmla="*/ 0 60000 65536"/>
              <a:gd name="T17" fmla="*/ 0 60000 65536"/>
              <a:gd name="T18" fmla="*/ 0 w 60"/>
              <a:gd name="T19" fmla="*/ 0 h 41"/>
              <a:gd name="T20" fmla="*/ 60 w 60"/>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60" h="41">
                <a:moveTo>
                  <a:pt x="60" y="0"/>
                </a:moveTo>
                <a:lnTo>
                  <a:pt x="8" y="4"/>
                </a:lnTo>
                <a:lnTo>
                  <a:pt x="0" y="33"/>
                </a:lnTo>
                <a:lnTo>
                  <a:pt x="6" y="41"/>
                </a:lnTo>
                <a:lnTo>
                  <a:pt x="60" y="38"/>
                </a:lnTo>
                <a:lnTo>
                  <a:pt x="60" y="0"/>
                </a:lnTo>
              </a:path>
            </a:pathLst>
          </a:custGeom>
          <a:solidFill>
            <a:srgbClr val="CDCDCD"/>
          </a:solidFill>
          <a:ln w="6350">
            <a:solidFill>
              <a:schemeClr val="bg1"/>
            </a:solidFill>
            <a:round/>
            <a:headEnd/>
            <a:tailEnd/>
          </a:ln>
        </p:spPr>
        <p:txBody>
          <a:bodyPr/>
          <a:lstStyle/>
          <a:p>
            <a:endParaRPr lang="en-US"/>
          </a:p>
        </p:txBody>
      </p:sp>
      <p:sp>
        <p:nvSpPr>
          <p:cNvPr id="1160" name="Freeform 2201"/>
          <p:cNvSpPr>
            <a:spLocks/>
          </p:cNvSpPr>
          <p:nvPr/>
        </p:nvSpPr>
        <p:spPr bwMode="auto">
          <a:xfrm>
            <a:off x="4787900" y="4778375"/>
            <a:ext cx="9525" cy="9525"/>
          </a:xfrm>
          <a:custGeom>
            <a:avLst/>
            <a:gdLst>
              <a:gd name="T0" fmla="*/ 0 w 15"/>
              <a:gd name="T1" fmla="*/ 0 h 14"/>
              <a:gd name="T2" fmla="*/ 0 w 15"/>
              <a:gd name="T3" fmla="*/ 0 h 14"/>
              <a:gd name="T4" fmla="*/ 0 w 15"/>
              <a:gd name="T5" fmla="*/ 0 h 14"/>
              <a:gd name="T6" fmla="*/ 0 w 15"/>
              <a:gd name="T7" fmla="*/ 0 h 14"/>
              <a:gd name="T8" fmla="*/ 0 w 15"/>
              <a:gd name="T9" fmla="*/ 0 h 14"/>
              <a:gd name="T10" fmla="*/ 0 60000 65536"/>
              <a:gd name="T11" fmla="*/ 0 60000 65536"/>
              <a:gd name="T12" fmla="*/ 0 60000 65536"/>
              <a:gd name="T13" fmla="*/ 0 60000 65536"/>
              <a:gd name="T14" fmla="*/ 0 60000 65536"/>
              <a:gd name="T15" fmla="*/ 0 w 15"/>
              <a:gd name="T16" fmla="*/ 0 h 14"/>
              <a:gd name="T17" fmla="*/ 15 w 15"/>
              <a:gd name="T18" fmla="*/ 14 h 14"/>
            </a:gdLst>
            <a:ahLst/>
            <a:cxnLst>
              <a:cxn ang="T10">
                <a:pos x="T0" y="T1"/>
              </a:cxn>
              <a:cxn ang="T11">
                <a:pos x="T2" y="T3"/>
              </a:cxn>
              <a:cxn ang="T12">
                <a:pos x="T4" y="T5"/>
              </a:cxn>
              <a:cxn ang="T13">
                <a:pos x="T6" y="T7"/>
              </a:cxn>
              <a:cxn ang="T14">
                <a:pos x="T8" y="T9"/>
              </a:cxn>
            </a:cxnLst>
            <a:rect l="T15" t="T16" r="T17" b="T18"/>
            <a:pathLst>
              <a:path w="15" h="14">
                <a:moveTo>
                  <a:pt x="15" y="5"/>
                </a:moveTo>
                <a:lnTo>
                  <a:pt x="10" y="14"/>
                </a:lnTo>
                <a:lnTo>
                  <a:pt x="0" y="14"/>
                </a:lnTo>
                <a:lnTo>
                  <a:pt x="5" y="0"/>
                </a:lnTo>
                <a:lnTo>
                  <a:pt x="15" y="5"/>
                </a:lnTo>
                <a:close/>
              </a:path>
            </a:pathLst>
          </a:custGeom>
          <a:solidFill>
            <a:srgbClr val="CDCDCD"/>
          </a:solidFill>
          <a:ln w="6350">
            <a:solidFill>
              <a:schemeClr val="bg1"/>
            </a:solidFill>
            <a:round/>
            <a:headEnd/>
            <a:tailEnd/>
          </a:ln>
        </p:spPr>
        <p:txBody>
          <a:bodyPr/>
          <a:lstStyle/>
          <a:p>
            <a:endParaRPr lang="en-US"/>
          </a:p>
        </p:txBody>
      </p:sp>
      <p:sp>
        <p:nvSpPr>
          <p:cNvPr id="1161" name="Freeform 2202"/>
          <p:cNvSpPr>
            <a:spLocks/>
          </p:cNvSpPr>
          <p:nvPr/>
        </p:nvSpPr>
        <p:spPr bwMode="auto">
          <a:xfrm>
            <a:off x="4787900" y="4778375"/>
            <a:ext cx="9525" cy="9525"/>
          </a:xfrm>
          <a:custGeom>
            <a:avLst/>
            <a:gdLst>
              <a:gd name="T0" fmla="*/ 0 w 15"/>
              <a:gd name="T1" fmla="*/ 0 h 14"/>
              <a:gd name="T2" fmla="*/ 0 w 15"/>
              <a:gd name="T3" fmla="*/ 0 h 14"/>
              <a:gd name="T4" fmla="*/ 0 w 15"/>
              <a:gd name="T5" fmla="*/ 0 h 14"/>
              <a:gd name="T6" fmla="*/ 0 w 15"/>
              <a:gd name="T7" fmla="*/ 0 h 14"/>
              <a:gd name="T8" fmla="*/ 0 w 15"/>
              <a:gd name="T9" fmla="*/ 0 h 14"/>
              <a:gd name="T10" fmla="*/ 0 60000 65536"/>
              <a:gd name="T11" fmla="*/ 0 60000 65536"/>
              <a:gd name="T12" fmla="*/ 0 60000 65536"/>
              <a:gd name="T13" fmla="*/ 0 60000 65536"/>
              <a:gd name="T14" fmla="*/ 0 60000 65536"/>
              <a:gd name="T15" fmla="*/ 0 w 15"/>
              <a:gd name="T16" fmla="*/ 0 h 14"/>
              <a:gd name="T17" fmla="*/ 15 w 15"/>
              <a:gd name="T18" fmla="*/ 14 h 14"/>
            </a:gdLst>
            <a:ahLst/>
            <a:cxnLst>
              <a:cxn ang="T10">
                <a:pos x="T0" y="T1"/>
              </a:cxn>
              <a:cxn ang="T11">
                <a:pos x="T2" y="T3"/>
              </a:cxn>
              <a:cxn ang="T12">
                <a:pos x="T4" y="T5"/>
              </a:cxn>
              <a:cxn ang="T13">
                <a:pos x="T6" y="T7"/>
              </a:cxn>
              <a:cxn ang="T14">
                <a:pos x="T8" y="T9"/>
              </a:cxn>
            </a:cxnLst>
            <a:rect l="T15" t="T16" r="T17" b="T18"/>
            <a:pathLst>
              <a:path w="15" h="14">
                <a:moveTo>
                  <a:pt x="15" y="5"/>
                </a:moveTo>
                <a:lnTo>
                  <a:pt x="10" y="14"/>
                </a:lnTo>
                <a:lnTo>
                  <a:pt x="0" y="14"/>
                </a:lnTo>
                <a:lnTo>
                  <a:pt x="5" y="0"/>
                </a:lnTo>
                <a:lnTo>
                  <a:pt x="15" y="5"/>
                </a:lnTo>
              </a:path>
            </a:pathLst>
          </a:custGeom>
          <a:solidFill>
            <a:srgbClr val="CDCDCD"/>
          </a:solidFill>
          <a:ln w="6350">
            <a:solidFill>
              <a:schemeClr val="bg1"/>
            </a:solidFill>
            <a:round/>
            <a:headEnd/>
            <a:tailEnd/>
          </a:ln>
        </p:spPr>
        <p:txBody>
          <a:bodyPr/>
          <a:lstStyle/>
          <a:p>
            <a:endParaRPr lang="en-US"/>
          </a:p>
        </p:txBody>
      </p:sp>
      <p:sp>
        <p:nvSpPr>
          <p:cNvPr id="1162" name="Freeform 2203"/>
          <p:cNvSpPr>
            <a:spLocks/>
          </p:cNvSpPr>
          <p:nvPr/>
        </p:nvSpPr>
        <p:spPr bwMode="auto">
          <a:xfrm>
            <a:off x="5307013" y="4464050"/>
            <a:ext cx="317500" cy="320675"/>
          </a:xfrm>
          <a:custGeom>
            <a:avLst/>
            <a:gdLst>
              <a:gd name="T0" fmla="*/ 0 w 473"/>
              <a:gd name="T1" fmla="*/ 0 h 464"/>
              <a:gd name="T2" fmla="*/ 0 w 473"/>
              <a:gd name="T3" fmla="*/ 0 h 464"/>
              <a:gd name="T4" fmla="*/ 0 w 473"/>
              <a:gd name="T5" fmla="*/ 0 h 464"/>
              <a:gd name="T6" fmla="*/ 0 w 473"/>
              <a:gd name="T7" fmla="*/ 0 h 464"/>
              <a:gd name="T8" fmla="*/ 0 w 473"/>
              <a:gd name="T9" fmla="*/ 0 h 464"/>
              <a:gd name="T10" fmla="*/ 0 w 473"/>
              <a:gd name="T11" fmla="*/ 0 h 464"/>
              <a:gd name="T12" fmla="*/ 0 w 473"/>
              <a:gd name="T13" fmla="*/ 0 h 464"/>
              <a:gd name="T14" fmla="*/ 0 w 473"/>
              <a:gd name="T15" fmla="*/ 0 h 464"/>
              <a:gd name="T16" fmla="*/ 0 w 473"/>
              <a:gd name="T17" fmla="*/ 0 h 464"/>
              <a:gd name="T18" fmla="*/ 0 w 473"/>
              <a:gd name="T19" fmla="*/ 0 h 464"/>
              <a:gd name="T20" fmla="*/ 0 w 473"/>
              <a:gd name="T21" fmla="*/ 0 h 464"/>
              <a:gd name="T22" fmla="*/ 0 w 473"/>
              <a:gd name="T23" fmla="*/ 0 h 464"/>
              <a:gd name="T24" fmla="*/ 0 w 473"/>
              <a:gd name="T25" fmla="*/ 0 h 464"/>
              <a:gd name="T26" fmla="*/ 0 w 473"/>
              <a:gd name="T27" fmla="*/ 0 h 464"/>
              <a:gd name="T28" fmla="*/ 0 w 473"/>
              <a:gd name="T29" fmla="*/ 0 h 464"/>
              <a:gd name="T30" fmla="*/ 0 w 473"/>
              <a:gd name="T31" fmla="*/ 0 h 464"/>
              <a:gd name="T32" fmla="*/ 0 w 473"/>
              <a:gd name="T33" fmla="*/ 0 h 464"/>
              <a:gd name="T34" fmla="*/ 0 w 473"/>
              <a:gd name="T35" fmla="*/ 0 h 464"/>
              <a:gd name="T36" fmla="*/ 0 w 473"/>
              <a:gd name="T37" fmla="*/ 0 h 464"/>
              <a:gd name="T38" fmla="*/ 0 w 473"/>
              <a:gd name="T39" fmla="*/ 0 h 464"/>
              <a:gd name="T40" fmla="*/ 0 w 473"/>
              <a:gd name="T41" fmla="*/ 0 h 464"/>
              <a:gd name="T42" fmla="*/ 0 w 473"/>
              <a:gd name="T43" fmla="*/ 0 h 464"/>
              <a:gd name="T44" fmla="*/ 0 w 473"/>
              <a:gd name="T45" fmla="*/ 0 h 464"/>
              <a:gd name="T46" fmla="*/ 0 w 473"/>
              <a:gd name="T47" fmla="*/ 0 h 464"/>
              <a:gd name="T48" fmla="*/ 0 w 473"/>
              <a:gd name="T49" fmla="*/ 0 h 464"/>
              <a:gd name="T50" fmla="*/ 0 w 473"/>
              <a:gd name="T51" fmla="*/ 0 h 464"/>
              <a:gd name="T52" fmla="*/ 0 w 473"/>
              <a:gd name="T53" fmla="*/ 0 h 464"/>
              <a:gd name="T54" fmla="*/ 0 w 473"/>
              <a:gd name="T55" fmla="*/ 0 h 464"/>
              <a:gd name="T56" fmla="*/ 0 w 473"/>
              <a:gd name="T57" fmla="*/ 0 h 464"/>
              <a:gd name="T58" fmla="*/ 0 w 473"/>
              <a:gd name="T59" fmla="*/ 0 h 464"/>
              <a:gd name="T60" fmla="*/ 0 w 473"/>
              <a:gd name="T61" fmla="*/ 0 h 464"/>
              <a:gd name="T62" fmla="*/ 0 w 473"/>
              <a:gd name="T63" fmla="*/ 0 h 464"/>
              <a:gd name="T64" fmla="*/ 0 w 473"/>
              <a:gd name="T65" fmla="*/ 0 h 464"/>
              <a:gd name="T66" fmla="*/ 0 w 473"/>
              <a:gd name="T67" fmla="*/ 0 h 464"/>
              <a:gd name="T68" fmla="*/ 0 w 473"/>
              <a:gd name="T69" fmla="*/ 0 h 464"/>
              <a:gd name="T70" fmla="*/ 0 w 473"/>
              <a:gd name="T71" fmla="*/ 0 h 464"/>
              <a:gd name="T72" fmla="*/ 0 w 473"/>
              <a:gd name="T73" fmla="*/ 0 h 464"/>
              <a:gd name="T74" fmla="*/ 0 w 473"/>
              <a:gd name="T75" fmla="*/ 0 h 464"/>
              <a:gd name="T76" fmla="*/ 0 w 473"/>
              <a:gd name="T77" fmla="*/ 0 h 464"/>
              <a:gd name="T78" fmla="*/ 0 w 473"/>
              <a:gd name="T79" fmla="*/ 0 h 464"/>
              <a:gd name="T80" fmla="*/ 0 w 473"/>
              <a:gd name="T81" fmla="*/ 0 h 464"/>
              <a:gd name="T82" fmla="*/ 0 w 473"/>
              <a:gd name="T83" fmla="*/ 0 h 464"/>
              <a:gd name="T84" fmla="*/ 0 w 473"/>
              <a:gd name="T85" fmla="*/ 0 h 464"/>
              <a:gd name="T86" fmla="*/ 0 w 473"/>
              <a:gd name="T87" fmla="*/ 0 h 464"/>
              <a:gd name="T88" fmla="*/ 0 w 473"/>
              <a:gd name="T89" fmla="*/ 0 h 464"/>
              <a:gd name="T90" fmla="*/ 0 w 473"/>
              <a:gd name="T91" fmla="*/ 0 h 464"/>
              <a:gd name="T92" fmla="*/ 0 w 473"/>
              <a:gd name="T93" fmla="*/ 0 h 464"/>
              <a:gd name="T94" fmla="*/ 0 w 473"/>
              <a:gd name="T95" fmla="*/ 0 h 464"/>
              <a:gd name="T96" fmla="*/ 0 w 473"/>
              <a:gd name="T97" fmla="*/ 0 h 464"/>
              <a:gd name="T98" fmla="*/ 0 w 473"/>
              <a:gd name="T99" fmla="*/ 0 h 4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73"/>
              <a:gd name="T151" fmla="*/ 0 h 464"/>
              <a:gd name="T152" fmla="*/ 473 w 473"/>
              <a:gd name="T153" fmla="*/ 464 h 4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73" h="464">
                <a:moveTo>
                  <a:pt x="170" y="0"/>
                </a:moveTo>
                <a:lnTo>
                  <a:pt x="167" y="13"/>
                </a:lnTo>
                <a:lnTo>
                  <a:pt x="125" y="31"/>
                </a:lnTo>
                <a:lnTo>
                  <a:pt x="107" y="102"/>
                </a:lnTo>
                <a:lnTo>
                  <a:pt x="109" y="132"/>
                </a:lnTo>
                <a:lnTo>
                  <a:pt x="99" y="166"/>
                </a:lnTo>
                <a:lnTo>
                  <a:pt x="65" y="205"/>
                </a:lnTo>
                <a:lnTo>
                  <a:pt x="60" y="229"/>
                </a:lnTo>
                <a:lnTo>
                  <a:pt x="39" y="244"/>
                </a:lnTo>
                <a:lnTo>
                  <a:pt x="34" y="303"/>
                </a:lnTo>
                <a:lnTo>
                  <a:pt x="24" y="311"/>
                </a:lnTo>
                <a:lnTo>
                  <a:pt x="6" y="311"/>
                </a:lnTo>
                <a:lnTo>
                  <a:pt x="0" y="327"/>
                </a:lnTo>
                <a:lnTo>
                  <a:pt x="26" y="337"/>
                </a:lnTo>
                <a:lnTo>
                  <a:pt x="35" y="353"/>
                </a:lnTo>
                <a:lnTo>
                  <a:pt x="55" y="366"/>
                </a:lnTo>
                <a:lnTo>
                  <a:pt x="68" y="399"/>
                </a:lnTo>
                <a:lnTo>
                  <a:pt x="89" y="407"/>
                </a:lnTo>
                <a:lnTo>
                  <a:pt x="89" y="431"/>
                </a:lnTo>
                <a:lnTo>
                  <a:pt x="114" y="433"/>
                </a:lnTo>
                <a:lnTo>
                  <a:pt x="153" y="457"/>
                </a:lnTo>
                <a:lnTo>
                  <a:pt x="185" y="464"/>
                </a:lnTo>
                <a:lnTo>
                  <a:pt x="200" y="464"/>
                </a:lnTo>
                <a:lnTo>
                  <a:pt x="224" y="449"/>
                </a:lnTo>
                <a:lnTo>
                  <a:pt x="247" y="444"/>
                </a:lnTo>
                <a:lnTo>
                  <a:pt x="263" y="454"/>
                </a:lnTo>
                <a:lnTo>
                  <a:pt x="280" y="452"/>
                </a:lnTo>
                <a:lnTo>
                  <a:pt x="343" y="420"/>
                </a:lnTo>
                <a:lnTo>
                  <a:pt x="379" y="417"/>
                </a:lnTo>
                <a:lnTo>
                  <a:pt x="467" y="332"/>
                </a:lnTo>
                <a:lnTo>
                  <a:pt x="473" y="321"/>
                </a:lnTo>
                <a:lnTo>
                  <a:pt x="444" y="324"/>
                </a:lnTo>
                <a:lnTo>
                  <a:pt x="348" y="288"/>
                </a:lnTo>
                <a:lnTo>
                  <a:pt x="312" y="252"/>
                </a:lnTo>
                <a:lnTo>
                  <a:pt x="312" y="231"/>
                </a:lnTo>
                <a:lnTo>
                  <a:pt x="304" y="225"/>
                </a:lnTo>
                <a:lnTo>
                  <a:pt x="281" y="231"/>
                </a:lnTo>
                <a:lnTo>
                  <a:pt x="278" y="221"/>
                </a:lnTo>
                <a:lnTo>
                  <a:pt x="289" y="187"/>
                </a:lnTo>
                <a:lnTo>
                  <a:pt x="315" y="172"/>
                </a:lnTo>
                <a:lnTo>
                  <a:pt x="296" y="158"/>
                </a:lnTo>
                <a:lnTo>
                  <a:pt x="260" y="112"/>
                </a:lnTo>
                <a:lnTo>
                  <a:pt x="236" y="101"/>
                </a:lnTo>
                <a:lnTo>
                  <a:pt x="226" y="101"/>
                </a:lnTo>
                <a:lnTo>
                  <a:pt x="216" y="86"/>
                </a:lnTo>
                <a:lnTo>
                  <a:pt x="214" y="96"/>
                </a:lnTo>
                <a:lnTo>
                  <a:pt x="210" y="94"/>
                </a:lnTo>
                <a:lnTo>
                  <a:pt x="193" y="67"/>
                </a:lnTo>
                <a:lnTo>
                  <a:pt x="182" y="16"/>
                </a:lnTo>
                <a:lnTo>
                  <a:pt x="170" y="0"/>
                </a:lnTo>
                <a:close/>
              </a:path>
            </a:pathLst>
          </a:custGeom>
          <a:solidFill>
            <a:srgbClr val="CDCDCD"/>
          </a:solidFill>
          <a:ln w="6350">
            <a:solidFill>
              <a:schemeClr val="bg1"/>
            </a:solidFill>
            <a:round/>
            <a:headEnd/>
            <a:tailEnd/>
          </a:ln>
        </p:spPr>
        <p:txBody>
          <a:bodyPr/>
          <a:lstStyle/>
          <a:p>
            <a:endParaRPr lang="en-US"/>
          </a:p>
        </p:txBody>
      </p:sp>
      <p:sp>
        <p:nvSpPr>
          <p:cNvPr id="1163" name="Freeform 2204"/>
          <p:cNvSpPr>
            <a:spLocks/>
          </p:cNvSpPr>
          <p:nvPr/>
        </p:nvSpPr>
        <p:spPr bwMode="auto">
          <a:xfrm>
            <a:off x="5307013" y="4464050"/>
            <a:ext cx="317500" cy="320675"/>
          </a:xfrm>
          <a:custGeom>
            <a:avLst/>
            <a:gdLst>
              <a:gd name="T0" fmla="*/ 0 w 473"/>
              <a:gd name="T1" fmla="*/ 0 h 464"/>
              <a:gd name="T2" fmla="*/ 0 w 473"/>
              <a:gd name="T3" fmla="*/ 0 h 464"/>
              <a:gd name="T4" fmla="*/ 0 w 473"/>
              <a:gd name="T5" fmla="*/ 0 h 464"/>
              <a:gd name="T6" fmla="*/ 0 w 473"/>
              <a:gd name="T7" fmla="*/ 0 h 464"/>
              <a:gd name="T8" fmla="*/ 0 w 473"/>
              <a:gd name="T9" fmla="*/ 0 h 464"/>
              <a:gd name="T10" fmla="*/ 0 w 473"/>
              <a:gd name="T11" fmla="*/ 0 h 464"/>
              <a:gd name="T12" fmla="*/ 0 w 473"/>
              <a:gd name="T13" fmla="*/ 0 h 464"/>
              <a:gd name="T14" fmla="*/ 0 w 473"/>
              <a:gd name="T15" fmla="*/ 0 h 464"/>
              <a:gd name="T16" fmla="*/ 0 w 473"/>
              <a:gd name="T17" fmla="*/ 0 h 464"/>
              <a:gd name="T18" fmla="*/ 0 w 473"/>
              <a:gd name="T19" fmla="*/ 0 h 464"/>
              <a:gd name="T20" fmla="*/ 0 w 473"/>
              <a:gd name="T21" fmla="*/ 0 h 464"/>
              <a:gd name="T22" fmla="*/ 0 w 473"/>
              <a:gd name="T23" fmla="*/ 0 h 464"/>
              <a:gd name="T24" fmla="*/ 0 w 473"/>
              <a:gd name="T25" fmla="*/ 0 h 464"/>
              <a:gd name="T26" fmla="*/ 0 w 473"/>
              <a:gd name="T27" fmla="*/ 0 h 464"/>
              <a:gd name="T28" fmla="*/ 0 w 473"/>
              <a:gd name="T29" fmla="*/ 0 h 464"/>
              <a:gd name="T30" fmla="*/ 0 w 473"/>
              <a:gd name="T31" fmla="*/ 0 h 464"/>
              <a:gd name="T32" fmla="*/ 0 w 473"/>
              <a:gd name="T33" fmla="*/ 0 h 464"/>
              <a:gd name="T34" fmla="*/ 0 w 473"/>
              <a:gd name="T35" fmla="*/ 0 h 464"/>
              <a:gd name="T36" fmla="*/ 0 w 473"/>
              <a:gd name="T37" fmla="*/ 0 h 464"/>
              <a:gd name="T38" fmla="*/ 0 w 473"/>
              <a:gd name="T39" fmla="*/ 0 h 464"/>
              <a:gd name="T40" fmla="*/ 0 w 473"/>
              <a:gd name="T41" fmla="*/ 0 h 464"/>
              <a:gd name="T42" fmla="*/ 0 w 473"/>
              <a:gd name="T43" fmla="*/ 0 h 464"/>
              <a:gd name="T44" fmla="*/ 0 w 473"/>
              <a:gd name="T45" fmla="*/ 0 h 464"/>
              <a:gd name="T46" fmla="*/ 0 w 473"/>
              <a:gd name="T47" fmla="*/ 0 h 464"/>
              <a:gd name="T48" fmla="*/ 0 w 473"/>
              <a:gd name="T49" fmla="*/ 0 h 464"/>
              <a:gd name="T50" fmla="*/ 0 w 473"/>
              <a:gd name="T51" fmla="*/ 0 h 464"/>
              <a:gd name="T52" fmla="*/ 0 w 473"/>
              <a:gd name="T53" fmla="*/ 0 h 464"/>
              <a:gd name="T54" fmla="*/ 0 w 473"/>
              <a:gd name="T55" fmla="*/ 0 h 464"/>
              <a:gd name="T56" fmla="*/ 0 w 473"/>
              <a:gd name="T57" fmla="*/ 0 h 464"/>
              <a:gd name="T58" fmla="*/ 0 w 473"/>
              <a:gd name="T59" fmla="*/ 0 h 464"/>
              <a:gd name="T60" fmla="*/ 0 w 473"/>
              <a:gd name="T61" fmla="*/ 0 h 464"/>
              <a:gd name="T62" fmla="*/ 0 w 473"/>
              <a:gd name="T63" fmla="*/ 0 h 464"/>
              <a:gd name="T64" fmla="*/ 0 w 473"/>
              <a:gd name="T65" fmla="*/ 0 h 464"/>
              <a:gd name="T66" fmla="*/ 0 w 473"/>
              <a:gd name="T67" fmla="*/ 0 h 464"/>
              <a:gd name="T68" fmla="*/ 0 w 473"/>
              <a:gd name="T69" fmla="*/ 0 h 464"/>
              <a:gd name="T70" fmla="*/ 0 w 473"/>
              <a:gd name="T71" fmla="*/ 0 h 464"/>
              <a:gd name="T72" fmla="*/ 0 w 473"/>
              <a:gd name="T73" fmla="*/ 0 h 464"/>
              <a:gd name="T74" fmla="*/ 0 w 473"/>
              <a:gd name="T75" fmla="*/ 0 h 464"/>
              <a:gd name="T76" fmla="*/ 0 w 473"/>
              <a:gd name="T77" fmla="*/ 0 h 464"/>
              <a:gd name="T78" fmla="*/ 0 w 473"/>
              <a:gd name="T79" fmla="*/ 0 h 464"/>
              <a:gd name="T80" fmla="*/ 0 w 473"/>
              <a:gd name="T81" fmla="*/ 0 h 464"/>
              <a:gd name="T82" fmla="*/ 0 w 473"/>
              <a:gd name="T83" fmla="*/ 0 h 464"/>
              <a:gd name="T84" fmla="*/ 0 w 473"/>
              <a:gd name="T85" fmla="*/ 0 h 464"/>
              <a:gd name="T86" fmla="*/ 0 w 473"/>
              <a:gd name="T87" fmla="*/ 0 h 464"/>
              <a:gd name="T88" fmla="*/ 0 w 473"/>
              <a:gd name="T89" fmla="*/ 0 h 464"/>
              <a:gd name="T90" fmla="*/ 0 w 473"/>
              <a:gd name="T91" fmla="*/ 0 h 464"/>
              <a:gd name="T92" fmla="*/ 0 w 473"/>
              <a:gd name="T93" fmla="*/ 0 h 464"/>
              <a:gd name="T94" fmla="*/ 0 w 473"/>
              <a:gd name="T95" fmla="*/ 0 h 464"/>
              <a:gd name="T96" fmla="*/ 0 w 473"/>
              <a:gd name="T97" fmla="*/ 0 h 464"/>
              <a:gd name="T98" fmla="*/ 0 w 473"/>
              <a:gd name="T99" fmla="*/ 0 h 4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73"/>
              <a:gd name="T151" fmla="*/ 0 h 464"/>
              <a:gd name="T152" fmla="*/ 473 w 473"/>
              <a:gd name="T153" fmla="*/ 464 h 4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73" h="464">
                <a:moveTo>
                  <a:pt x="170" y="0"/>
                </a:moveTo>
                <a:lnTo>
                  <a:pt x="167" y="13"/>
                </a:lnTo>
                <a:lnTo>
                  <a:pt x="125" y="31"/>
                </a:lnTo>
                <a:lnTo>
                  <a:pt x="107" y="102"/>
                </a:lnTo>
                <a:lnTo>
                  <a:pt x="109" y="132"/>
                </a:lnTo>
                <a:lnTo>
                  <a:pt x="99" y="166"/>
                </a:lnTo>
                <a:lnTo>
                  <a:pt x="65" y="205"/>
                </a:lnTo>
                <a:lnTo>
                  <a:pt x="60" y="229"/>
                </a:lnTo>
                <a:lnTo>
                  <a:pt x="39" y="244"/>
                </a:lnTo>
                <a:lnTo>
                  <a:pt x="34" y="303"/>
                </a:lnTo>
                <a:lnTo>
                  <a:pt x="24" y="311"/>
                </a:lnTo>
                <a:lnTo>
                  <a:pt x="6" y="311"/>
                </a:lnTo>
                <a:lnTo>
                  <a:pt x="0" y="327"/>
                </a:lnTo>
                <a:lnTo>
                  <a:pt x="26" y="337"/>
                </a:lnTo>
                <a:lnTo>
                  <a:pt x="35" y="353"/>
                </a:lnTo>
                <a:lnTo>
                  <a:pt x="55" y="366"/>
                </a:lnTo>
                <a:lnTo>
                  <a:pt x="68" y="399"/>
                </a:lnTo>
                <a:lnTo>
                  <a:pt x="89" y="407"/>
                </a:lnTo>
                <a:lnTo>
                  <a:pt x="89" y="431"/>
                </a:lnTo>
                <a:lnTo>
                  <a:pt x="114" y="433"/>
                </a:lnTo>
                <a:lnTo>
                  <a:pt x="153" y="457"/>
                </a:lnTo>
                <a:lnTo>
                  <a:pt x="185" y="464"/>
                </a:lnTo>
                <a:lnTo>
                  <a:pt x="200" y="464"/>
                </a:lnTo>
                <a:lnTo>
                  <a:pt x="224" y="449"/>
                </a:lnTo>
                <a:lnTo>
                  <a:pt x="247" y="444"/>
                </a:lnTo>
                <a:lnTo>
                  <a:pt x="263" y="454"/>
                </a:lnTo>
                <a:lnTo>
                  <a:pt x="280" y="452"/>
                </a:lnTo>
                <a:lnTo>
                  <a:pt x="343" y="420"/>
                </a:lnTo>
                <a:lnTo>
                  <a:pt x="379" y="417"/>
                </a:lnTo>
                <a:lnTo>
                  <a:pt x="467" y="332"/>
                </a:lnTo>
                <a:lnTo>
                  <a:pt x="473" y="321"/>
                </a:lnTo>
                <a:lnTo>
                  <a:pt x="444" y="324"/>
                </a:lnTo>
                <a:lnTo>
                  <a:pt x="348" y="288"/>
                </a:lnTo>
                <a:lnTo>
                  <a:pt x="312" y="252"/>
                </a:lnTo>
                <a:lnTo>
                  <a:pt x="312" y="231"/>
                </a:lnTo>
                <a:lnTo>
                  <a:pt x="304" y="225"/>
                </a:lnTo>
                <a:lnTo>
                  <a:pt x="281" y="231"/>
                </a:lnTo>
                <a:lnTo>
                  <a:pt x="278" y="221"/>
                </a:lnTo>
                <a:lnTo>
                  <a:pt x="289" y="187"/>
                </a:lnTo>
                <a:lnTo>
                  <a:pt x="315" y="172"/>
                </a:lnTo>
                <a:lnTo>
                  <a:pt x="296" y="158"/>
                </a:lnTo>
                <a:lnTo>
                  <a:pt x="260" y="112"/>
                </a:lnTo>
                <a:lnTo>
                  <a:pt x="236" y="101"/>
                </a:lnTo>
                <a:lnTo>
                  <a:pt x="226" y="101"/>
                </a:lnTo>
                <a:lnTo>
                  <a:pt x="216" y="86"/>
                </a:lnTo>
                <a:lnTo>
                  <a:pt x="214" y="96"/>
                </a:lnTo>
                <a:lnTo>
                  <a:pt x="210" y="94"/>
                </a:lnTo>
                <a:lnTo>
                  <a:pt x="193" y="67"/>
                </a:lnTo>
                <a:lnTo>
                  <a:pt x="182" y="16"/>
                </a:lnTo>
                <a:lnTo>
                  <a:pt x="170" y="0"/>
                </a:lnTo>
              </a:path>
            </a:pathLst>
          </a:custGeom>
          <a:solidFill>
            <a:srgbClr val="CDCDCD"/>
          </a:solidFill>
          <a:ln w="6350">
            <a:solidFill>
              <a:schemeClr val="bg1"/>
            </a:solidFill>
            <a:round/>
            <a:headEnd/>
            <a:tailEnd/>
          </a:ln>
        </p:spPr>
        <p:txBody>
          <a:bodyPr/>
          <a:lstStyle/>
          <a:p>
            <a:endParaRPr lang="en-US"/>
          </a:p>
        </p:txBody>
      </p:sp>
      <p:sp>
        <p:nvSpPr>
          <p:cNvPr id="1164" name="Freeform 2205"/>
          <p:cNvSpPr>
            <a:spLocks/>
          </p:cNvSpPr>
          <p:nvPr/>
        </p:nvSpPr>
        <p:spPr bwMode="auto">
          <a:xfrm>
            <a:off x="5451475" y="4513263"/>
            <a:ext cx="9525" cy="6350"/>
          </a:xfrm>
          <a:custGeom>
            <a:avLst/>
            <a:gdLst>
              <a:gd name="T0" fmla="*/ 0 w 15"/>
              <a:gd name="T1" fmla="*/ 0 h 10"/>
              <a:gd name="T2" fmla="*/ 0 w 15"/>
              <a:gd name="T3" fmla="*/ 0 h 10"/>
              <a:gd name="T4" fmla="*/ 0 w 15"/>
              <a:gd name="T5" fmla="*/ 0 h 10"/>
              <a:gd name="T6" fmla="*/ 0 w 15"/>
              <a:gd name="T7" fmla="*/ 0 h 10"/>
              <a:gd name="T8" fmla="*/ 0 w 15"/>
              <a:gd name="T9" fmla="*/ 0 h 10"/>
              <a:gd name="T10" fmla="*/ 0 w 15"/>
              <a:gd name="T11" fmla="*/ 0 h 10"/>
              <a:gd name="T12" fmla="*/ 0 60000 65536"/>
              <a:gd name="T13" fmla="*/ 0 60000 65536"/>
              <a:gd name="T14" fmla="*/ 0 60000 65536"/>
              <a:gd name="T15" fmla="*/ 0 60000 65536"/>
              <a:gd name="T16" fmla="*/ 0 60000 65536"/>
              <a:gd name="T17" fmla="*/ 0 60000 65536"/>
              <a:gd name="T18" fmla="*/ 0 w 15"/>
              <a:gd name="T19" fmla="*/ 0 h 10"/>
              <a:gd name="T20" fmla="*/ 15 w 1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 h="10">
                <a:moveTo>
                  <a:pt x="10" y="7"/>
                </a:moveTo>
                <a:lnTo>
                  <a:pt x="3" y="0"/>
                </a:lnTo>
                <a:lnTo>
                  <a:pt x="0" y="2"/>
                </a:lnTo>
                <a:lnTo>
                  <a:pt x="2" y="10"/>
                </a:lnTo>
                <a:lnTo>
                  <a:pt x="15" y="10"/>
                </a:lnTo>
                <a:lnTo>
                  <a:pt x="10" y="7"/>
                </a:lnTo>
                <a:close/>
              </a:path>
            </a:pathLst>
          </a:custGeom>
          <a:solidFill>
            <a:srgbClr val="CDCDCD"/>
          </a:solidFill>
          <a:ln w="6350">
            <a:solidFill>
              <a:schemeClr val="bg1"/>
            </a:solidFill>
            <a:round/>
            <a:headEnd/>
            <a:tailEnd/>
          </a:ln>
        </p:spPr>
        <p:txBody>
          <a:bodyPr/>
          <a:lstStyle/>
          <a:p>
            <a:endParaRPr lang="en-US"/>
          </a:p>
        </p:txBody>
      </p:sp>
      <p:sp>
        <p:nvSpPr>
          <p:cNvPr id="1165" name="Freeform 2206"/>
          <p:cNvSpPr>
            <a:spLocks/>
          </p:cNvSpPr>
          <p:nvPr/>
        </p:nvSpPr>
        <p:spPr bwMode="auto">
          <a:xfrm>
            <a:off x="5451475" y="4513263"/>
            <a:ext cx="9525" cy="6350"/>
          </a:xfrm>
          <a:custGeom>
            <a:avLst/>
            <a:gdLst>
              <a:gd name="T0" fmla="*/ 0 w 15"/>
              <a:gd name="T1" fmla="*/ 0 h 10"/>
              <a:gd name="T2" fmla="*/ 0 w 15"/>
              <a:gd name="T3" fmla="*/ 0 h 10"/>
              <a:gd name="T4" fmla="*/ 0 w 15"/>
              <a:gd name="T5" fmla="*/ 0 h 10"/>
              <a:gd name="T6" fmla="*/ 0 w 15"/>
              <a:gd name="T7" fmla="*/ 0 h 10"/>
              <a:gd name="T8" fmla="*/ 0 w 15"/>
              <a:gd name="T9" fmla="*/ 0 h 10"/>
              <a:gd name="T10" fmla="*/ 0 w 15"/>
              <a:gd name="T11" fmla="*/ 0 h 10"/>
              <a:gd name="T12" fmla="*/ 0 60000 65536"/>
              <a:gd name="T13" fmla="*/ 0 60000 65536"/>
              <a:gd name="T14" fmla="*/ 0 60000 65536"/>
              <a:gd name="T15" fmla="*/ 0 60000 65536"/>
              <a:gd name="T16" fmla="*/ 0 60000 65536"/>
              <a:gd name="T17" fmla="*/ 0 60000 65536"/>
              <a:gd name="T18" fmla="*/ 0 w 15"/>
              <a:gd name="T19" fmla="*/ 0 h 10"/>
              <a:gd name="T20" fmla="*/ 15 w 1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 h="10">
                <a:moveTo>
                  <a:pt x="10" y="7"/>
                </a:moveTo>
                <a:lnTo>
                  <a:pt x="3" y="0"/>
                </a:lnTo>
                <a:lnTo>
                  <a:pt x="0" y="2"/>
                </a:lnTo>
                <a:lnTo>
                  <a:pt x="2" y="10"/>
                </a:lnTo>
                <a:lnTo>
                  <a:pt x="15" y="10"/>
                </a:lnTo>
                <a:lnTo>
                  <a:pt x="10" y="7"/>
                </a:lnTo>
              </a:path>
            </a:pathLst>
          </a:custGeom>
          <a:solidFill>
            <a:srgbClr val="CDCDCD"/>
          </a:solidFill>
          <a:ln w="6350">
            <a:solidFill>
              <a:schemeClr val="bg1"/>
            </a:solidFill>
            <a:round/>
            <a:headEnd/>
            <a:tailEnd/>
          </a:ln>
        </p:spPr>
        <p:txBody>
          <a:bodyPr/>
          <a:lstStyle/>
          <a:p>
            <a:endParaRPr lang="en-US"/>
          </a:p>
        </p:txBody>
      </p:sp>
      <p:sp>
        <p:nvSpPr>
          <p:cNvPr id="1166" name="Freeform 2207"/>
          <p:cNvSpPr>
            <a:spLocks/>
          </p:cNvSpPr>
          <p:nvPr/>
        </p:nvSpPr>
        <p:spPr bwMode="auto">
          <a:xfrm>
            <a:off x="5494338" y="4581525"/>
            <a:ext cx="31750" cy="42863"/>
          </a:xfrm>
          <a:custGeom>
            <a:avLst/>
            <a:gdLst>
              <a:gd name="T0" fmla="*/ 0 w 49"/>
              <a:gd name="T1" fmla="*/ 0 h 59"/>
              <a:gd name="T2" fmla="*/ 0 w 49"/>
              <a:gd name="T3" fmla="*/ 0 h 59"/>
              <a:gd name="T4" fmla="*/ 0 w 49"/>
              <a:gd name="T5" fmla="*/ 0 h 59"/>
              <a:gd name="T6" fmla="*/ 0 w 49"/>
              <a:gd name="T7" fmla="*/ 0 h 59"/>
              <a:gd name="T8" fmla="*/ 0 w 49"/>
              <a:gd name="T9" fmla="*/ 0 h 59"/>
              <a:gd name="T10" fmla="*/ 0 w 49"/>
              <a:gd name="T11" fmla="*/ 0 h 59"/>
              <a:gd name="T12" fmla="*/ 0 w 49"/>
              <a:gd name="T13" fmla="*/ 0 h 59"/>
              <a:gd name="T14" fmla="*/ 0 w 49"/>
              <a:gd name="T15" fmla="*/ 0 h 59"/>
              <a:gd name="T16" fmla="*/ 0 w 49"/>
              <a:gd name="T17" fmla="*/ 0 h 59"/>
              <a:gd name="T18" fmla="*/ 0 w 49"/>
              <a:gd name="T19" fmla="*/ 0 h 59"/>
              <a:gd name="T20" fmla="*/ 0 w 49"/>
              <a:gd name="T21" fmla="*/ 0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59"/>
              <a:gd name="T35" fmla="*/ 49 w 49"/>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59">
                <a:moveTo>
                  <a:pt x="44" y="41"/>
                </a:moveTo>
                <a:lnTo>
                  <a:pt x="34" y="59"/>
                </a:lnTo>
                <a:lnTo>
                  <a:pt x="26" y="53"/>
                </a:lnTo>
                <a:lnTo>
                  <a:pt x="3" y="59"/>
                </a:lnTo>
                <a:lnTo>
                  <a:pt x="0" y="49"/>
                </a:lnTo>
                <a:lnTo>
                  <a:pt x="11" y="15"/>
                </a:lnTo>
                <a:lnTo>
                  <a:pt x="37" y="0"/>
                </a:lnTo>
                <a:lnTo>
                  <a:pt x="45" y="12"/>
                </a:lnTo>
                <a:lnTo>
                  <a:pt x="49" y="25"/>
                </a:lnTo>
                <a:lnTo>
                  <a:pt x="21" y="39"/>
                </a:lnTo>
                <a:lnTo>
                  <a:pt x="44" y="41"/>
                </a:lnTo>
                <a:close/>
              </a:path>
            </a:pathLst>
          </a:custGeom>
          <a:solidFill>
            <a:srgbClr val="CDCDCD"/>
          </a:solidFill>
          <a:ln w="6350">
            <a:solidFill>
              <a:schemeClr val="bg1"/>
            </a:solidFill>
            <a:round/>
            <a:headEnd/>
            <a:tailEnd/>
          </a:ln>
        </p:spPr>
        <p:txBody>
          <a:bodyPr/>
          <a:lstStyle/>
          <a:p>
            <a:endParaRPr lang="en-US"/>
          </a:p>
        </p:txBody>
      </p:sp>
      <p:sp>
        <p:nvSpPr>
          <p:cNvPr id="1167" name="Freeform 2208"/>
          <p:cNvSpPr>
            <a:spLocks/>
          </p:cNvSpPr>
          <p:nvPr/>
        </p:nvSpPr>
        <p:spPr bwMode="auto">
          <a:xfrm>
            <a:off x="5494338" y="4581525"/>
            <a:ext cx="31750" cy="42863"/>
          </a:xfrm>
          <a:custGeom>
            <a:avLst/>
            <a:gdLst>
              <a:gd name="T0" fmla="*/ 0 w 49"/>
              <a:gd name="T1" fmla="*/ 0 h 59"/>
              <a:gd name="T2" fmla="*/ 0 w 49"/>
              <a:gd name="T3" fmla="*/ 0 h 59"/>
              <a:gd name="T4" fmla="*/ 0 w 49"/>
              <a:gd name="T5" fmla="*/ 0 h 59"/>
              <a:gd name="T6" fmla="*/ 0 w 49"/>
              <a:gd name="T7" fmla="*/ 0 h 59"/>
              <a:gd name="T8" fmla="*/ 0 w 49"/>
              <a:gd name="T9" fmla="*/ 0 h 59"/>
              <a:gd name="T10" fmla="*/ 0 w 49"/>
              <a:gd name="T11" fmla="*/ 0 h 59"/>
              <a:gd name="T12" fmla="*/ 0 w 49"/>
              <a:gd name="T13" fmla="*/ 0 h 59"/>
              <a:gd name="T14" fmla="*/ 0 w 49"/>
              <a:gd name="T15" fmla="*/ 0 h 59"/>
              <a:gd name="T16" fmla="*/ 0 w 49"/>
              <a:gd name="T17" fmla="*/ 0 h 59"/>
              <a:gd name="T18" fmla="*/ 0 w 49"/>
              <a:gd name="T19" fmla="*/ 0 h 59"/>
              <a:gd name="T20" fmla="*/ 0 w 49"/>
              <a:gd name="T21" fmla="*/ 0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59"/>
              <a:gd name="T35" fmla="*/ 49 w 49"/>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59">
                <a:moveTo>
                  <a:pt x="44" y="41"/>
                </a:moveTo>
                <a:lnTo>
                  <a:pt x="34" y="59"/>
                </a:lnTo>
                <a:lnTo>
                  <a:pt x="26" y="53"/>
                </a:lnTo>
                <a:lnTo>
                  <a:pt x="3" y="59"/>
                </a:lnTo>
                <a:lnTo>
                  <a:pt x="0" y="49"/>
                </a:lnTo>
                <a:lnTo>
                  <a:pt x="11" y="15"/>
                </a:lnTo>
                <a:lnTo>
                  <a:pt x="37" y="0"/>
                </a:lnTo>
                <a:lnTo>
                  <a:pt x="45" y="12"/>
                </a:lnTo>
                <a:lnTo>
                  <a:pt x="49" y="25"/>
                </a:lnTo>
                <a:lnTo>
                  <a:pt x="21" y="39"/>
                </a:lnTo>
                <a:lnTo>
                  <a:pt x="44" y="41"/>
                </a:lnTo>
              </a:path>
            </a:pathLst>
          </a:custGeom>
          <a:solidFill>
            <a:srgbClr val="CDCDCD"/>
          </a:solidFill>
          <a:ln w="6350">
            <a:solidFill>
              <a:schemeClr val="bg1"/>
            </a:solidFill>
            <a:round/>
            <a:headEnd/>
            <a:tailEnd/>
          </a:ln>
        </p:spPr>
        <p:txBody>
          <a:bodyPr/>
          <a:lstStyle/>
          <a:p>
            <a:endParaRPr lang="en-US"/>
          </a:p>
        </p:txBody>
      </p:sp>
      <p:sp>
        <p:nvSpPr>
          <p:cNvPr id="1168" name="Freeform 2209"/>
          <p:cNvSpPr>
            <a:spLocks/>
          </p:cNvSpPr>
          <p:nvPr/>
        </p:nvSpPr>
        <p:spPr bwMode="auto">
          <a:xfrm>
            <a:off x="4794250" y="4811713"/>
            <a:ext cx="115888" cy="136525"/>
          </a:xfrm>
          <a:custGeom>
            <a:avLst/>
            <a:gdLst>
              <a:gd name="T0" fmla="*/ 0 w 174"/>
              <a:gd name="T1" fmla="*/ 0 h 196"/>
              <a:gd name="T2" fmla="*/ 0 w 174"/>
              <a:gd name="T3" fmla="*/ 0 h 196"/>
              <a:gd name="T4" fmla="*/ 0 w 174"/>
              <a:gd name="T5" fmla="*/ 0 h 196"/>
              <a:gd name="T6" fmla="*/ 0 w 174"/>
              <a:gd name="T7" fmla="*/ 0 h 196"/>
              <a:gd name="T8" fmla="*/ 0 w 174"/>
              <a:gd name="T9" fmla="*/ 0 h 196"/>
              <a:gd name="T10" fmla="*/ 0 w 174"/>
              <a:gd name="T11" fmla="*/ 0 h 196"/>
              <a:gd name="T12" fmla="*/ 0 w 174"/>
              <a:gd name="T13" fmla="*/ 0 h 196"/>
              <a:gd name="T14" fmla="*/ 0 w 174"/>
              <a:gd name="T15" fmla="*/ 0 h 196"/>
              <a:gd name="T16" fmla="*/ 0 w 174"/>
              <a:gd name="T17" fmla="*/ 0 h 196"/>
              <a:gd name="T18" fmla="*/ 0 w 174"/>
              <a:gd name="T19" fmla="*/ 0 h 196"/>
              <a:gd name="T20" fmla="*/ 0 w 174"/>
              <a:gd name="T21" fmla="*/ 0 h 196"/>
              <a:gd name="T22" fmla="*/ 0 w 174"/>
              <a:gd name="T23" fmla="*/ 0 h 196"/>
              <a:gd name="T24" fmla="*/ 0 w 174"/>
              <a:gd name="T25" fmla="*/ 0 h 196"/>
              <a:gd name="T26" fmla="*/ 0 w 174"/>
              <a:gd name="T27" fmla="*/ 0 h 196"/>
              <a:gd name="T28" fmla="*/ 0 w 174"/>
              <a:gd name="T29" fmla="*/ 0 h 196"/>
              <a:gd name="T30" fmla="*/ 0 w 174"/>
              <a:gd name="T31" fmla="*/ 0 h 196"/>
              <a:gd name="T32" fmla="*/ 0 w 174"/>
              <a:gd name="T33" fmla="*/ 0 h 196"/>
              <a:gd name="T34" fmla="*/ 0 w 174"/>
              <a:gd name="T35" fmla="*/ 0 h 196"/>
              <a:gd name="T36" fmla="*/ 0 w 174"/>
              <a:gd name="T37" fmla="*/ 0 h 196"/>
              <a:gd name="T38" fmla="*/ 0 w 174"/>
              <a:gd name="T39" fmla="*/ 0 h 196"/>
              <a:gd name="T40" fmla="*/ 0 w 174"/>
              <a:gd name="T41" fmla="*/ 0 h 196"/>
              <a:gd name="T42" fmla="*/ 0 w 174"/>
              <a:gd name="T43" fmla="*/ 0 h 196"/>
              <a:gd name="T44" fmla="*/ 0 w 174"/>
              <a:gd name="T45" fmla="*/ 0 h 196"/>
              <a:gd name="T46" fmla="*/ 0 w 174"/>
              <a:gd name="T47" fmla="*/ 0 h 196"/>
              <a:gd name="T48" fmla="*/ 0 w 174"/>
              <a:gd name="T49" fmla="*/ 0 h 196"/>
              <a:gd name="T50" fmla="*/ 0 w 174"/>
              <a:gd name="T51" fmla="*/ 0 h 196"/>
              <a:gd name="T52" fmla="*/ 0 w 174"/>
              <a:gd name="T53" fmla="*/ 0 h 1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4"/>
              <a:gd name="T82" fmla="*/ 0 h 196"/>
              <a:gd name="T83" fmla="*/ 174 w 174"/>
              <a:gd name="T84" fmla="*/ 196 h 1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4" h="196">
                <a:moveTo>
                  <a:pt x="141" y="4"/>
                </a:moveTo>
                <a:lnTo>
                  <a:pt x="78" y="0"/>
                </a:lnTo>
                <a:lnTo>
                  <a:pt x="78" y="38"/>
                </a:lnTo>
                <a:lnTo>
                  <a:pt x="24" y="41"/>
                </a:lnTo>
                <a:lnTo>
                  <a:pt x="24" y="49"/>
                </a:lnTo>
                <a:lnTo>
                  <a:pt x="18" y="54"/>
                </a:lnTo>
                <a:lnTo>
                  <a:pt x="32" y="67"/>
                </a:lnTo>
                <a:lnTo>
                  <a:pt x="16" y="62"/>
                </a:lnTo>
                <a:lnTo>
                  <a:pt x="14" y="85"/>
                </a:lnTo>
                <a:lnTo>
                  <a:pt x="0" y="95"/>
                </a:lnTo>
                <a:lnTo>
                  <a:pt x="16" y="132"/>
                </a:lnTo>
                <a:lnTo>
                  <a:pt x="73" y="196"/>
                </a:lnTo>
                <a:lnTo>
                  <a:pt x="78" y="183"/>
                </a:lnTo>
                <a:lnTo>
                  <a:pt x="91" y="180"/>
                </a:lnTo>
                <a:lnTo>
                  <a:pt x="91" y="150"/>
                </a:lnTo>
                <a:lnTo>
                  <a:pt x="120" y="129"/>
                </a:lnTo>
                <a:lnTo>
                  <a:pt x="154" y="147"/>
                </a:lnTo>
                <a:lnTo>
                  <a:pt x="166" y="142"/>
                </a:lnTo>
                <a:lnTo>
                  <a:pt x="171" y="97"/>
                </a:lnTo>
                <a:lnTo>
                  <a:pt x="164" y="62"/>
                </a:lnTo>
                <a:lnTo>
                  <a:pt x="174" y="46"/>
                </a:lnTo>
                <a:lnTo>
                  <a:pt x="174" y="33"/>
                </a:lnTo>
                <a:lnTo>
                  <a:pt x="167" y="25"/>
                </a:lnTo>
                <a:lnTo>
                  <a:pt x="151" y="22"/>
                </a:lnTo>
                <a:lnTo>
                  <a:pt x="141" y="36"/>
                </a:lnTo>
                <a:lnTo>
                  <a:pt x="136" y="33"/>
                </a:lnTo>
                <a:lnTo>
                  <a:pt x="141" y="4"/>
                </a:lnTo>
                <a:close/>
              </a:path>
            </a:pathLst>
          </a:custGeom>
          <a:solidFill>
            <a:srgbClr val="CDCDCD"/>
          </a:solidFill>
          <a:ln w="6350">
            <a:solidFill>
              <a:schemeClr val="bg1"/>
            </a:solidFill>
            <a:round/>
            <a:headEnd/>
            <a:tailEnd/>
          </a:ln>
        </p:spPr>
        <p:txBody>
          <a:bodyPr/>
          <a:lstStyle/>
          <a:p>
            <a:endParaRPr lang="en-US"/>
          </a:p>
        </p:txBody>
      </p:sp>
      <p:sp>
        <p:nvSpPr>
          <p:cNvPr id="1169" name="Freeform 2210"/>
          <p:cNvSpPr>
            <a:spLocks/>
          </p:cNvSpPr>
          <p:nvPr/>
        </p:nvSpPr>
        <p:spPr bwMode="auto">
          <a:xfrm>
            <a:off x="4794250" y="4811713"/>
            <a:ext cx="115888" cy="136525"/>
          </a:xfrm>
          <a:custGeom>
            <a:avLst/>
            <a:gdLst>
              <a:gd name="T0" fmla="*/ 0 w 174"/>
              <a:gd name="T1" fmla="*/ 0 h 196"/>
              <a:gd name="T2" fmla="*/ 0 w 174"/>
              <a:gd name="T3" fmla="*/ 0 h 196"/>
              <a:gd name="T4" fmla="*/ 0 w 174"/>
              <a:gd name="T5" fmla="*/ 0 h 196"/>
              <a:gd name="T6" fmla="*/ 0 w 174"/>
              <a:gd name="T7" fmla="*/ 0 h 196"/>
              <a:gd name="T8" fmla="*/ 0 w 174"/>
              <a:gd name="T9" fmla="*/ 0 h 196"/>
              <a:gd name="T10" fmla="*/ 0 w 174"/>
              <a:gd name="T11" fmla="*/ 0 h 196"/>
              <a:gd name="T12" fmla="*/ 0 w 174"/>
              <a:gd name="T13" fmla="*/ 0 h 196"/>
              <a:gd name="T14" fmla="*/ 0 w 174"/>
              <a:gd name="T15" fmla="*/ 0 h 196"/>
              <a:gd name="T16" fmla="*/ 0 w 174"/>
              <a:gd name="T17" fmla="*/ 0 h 196"/>
              <a:gd name="T18" fmla="*/ 0 w 174"/>
              <a:gd name="T19" fmla="*/ 0 h 196"/>
              <a:gd name="T20" fmla="*/ 0 w 174"/>
              <a:gd name="T21" fmla="*/ 0 h 196"/>
              <a:gd name="T22" fmla="*/ 0 w 174"/>
              <a:gd name="T23" fmla="*/ 0 h 196"/>
              <a:gd name="T24" fmla="*/ 0 w 174"/>
              <a:gd name="T25" fmla="*/ 0 h 196"/>
              <a:gd name="T26" fmla="*/ 0 w 174"/>
              <a:gd name="T27" fmla="*/ 0 h 196"/>
              <a:gd name="T28" fmla="*/ 0 w 174"/>
              <a:gd name="T29" fmla="*/ 0 h 196"/>
              <a:gd name="T30" fmla="*/ 0 w 174"/>
              <a:gd name="T31" fmla="*/ 0 h 196"/>
              <a:gd name="T32" fmla="*/ 0 w 174"/>
              <a:gd name="T33" fmla="*/ 0 h 196"/>
              <a:gd name="T34" fmla="*/ 0 w 174"/>
              <a:gd name="T35" fmla="*/ 0 h 196"/>
              <a:gd name="T36" fmla="*/ 0 w 174"/>
              <a:gd name="T37" fmla="*/ 0 h 196"/>
              <a:gd name="T38" fmla="*/ 0 w 174"/>
              <a:gd name="T39" fmla="*/ 0 h 196"/>
              <a:gd name="T40" fmla="*/ 0 w 174"/>
              <a:gd name="T41" fmla="*/ 0 h 196"/>
              <a:gd name="T42" fmla="*/ 0 w 174"/>
              <a:gd name="T43" fmla="*/ 0 h 196"/>
              <a:gd name="T44" fmla="*/ 0 w 174"/>
              <a:gd name="T45" fmla="*/ 0 h 196"/>
              <a:gd name="T46" fmla="*/ 0 w 174"/>
              <a:gd name="T47" fmla="*/ 0 h 196"/>
              <a:gd name="T48" fmla="*/ 0 w 174"/>
              <a:gd name="T49" fmla="*/ 0 h 196"/>
              <a:gd name="T50" fmla="*/ 0 w 174"/>
              <a:gd name="T51" fmla="*/ 0 h 196"/>
              <a:gd name="T52" fmla="*/ 0 w 174"/>
              <a:gd name="T53" fmla="*/ 0 h 1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4"/>
              <a:gd name="T82" fmla="*/ 0 h 196"/>
              <a:gd name="T83" fmla="*/ 174 w 174"/>
              <a:gd name="T84" fmla="*/ 196 h 1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4" h="196">
                <a:moveTo>
                  <a:pt x="141" y="4"/>
                </a:moveTo>
                <a:lnTo>
                  <a:pt x="78" y="0"/>
                </a:lnTo>
                <a:lnTo>
                  <a:pt x="78" y="38"/>
                </a:lnTo>
                <a:lnTo>
                  <a:pt x="24" y="41"/>
                </a:lnTo>
                <a:lnTo>
                  <a:pt x="24" y="49"/>
                </a:lnTo>
                <a:lnTo>
                  <a:pt x="18" y="54"/>
                </a:lnTo>
                <a:lnTo>
                  <a:pt x="32" y="67"/>
                </a:lnTo>
                <a:lnTo>
                  <a:pt x="16" y="62"/>
                </a:lnTo>
                <a:lnTo>
                  <a:pt x="14" y="85"/>
                </a:lnTo>
                <a:lnTo>
                  <a:pt x="0" y="95"/>
                </a:lnTo>
                <a:lnTo>
                  <a:pt x="16" y="132"/>
                </a:lnTo>
                <a:lnTo>
                  <a:pt x="73" y="196"/>
                </a:lnTo>
                <a:lnTo>
                  <a:pt x="78" y="183"/>
                </a:lnTo>
                <a:lnTo>
                  <a:pt x="91" y="180"/>
                </a:lnTo>
                <a:lnTo>
                  <a:pt x="91" y="150"/>
                </a:lnTo>
                <a:lnTo>
                  <a:pt x="120" y="129"/>
                </a:lnTo>
                <a:lnTo>
                  <a:pt x="154" y="147"/>
                </a:lnTo>
                <a:lnTo>
                  <a:pt x="166" y="142"/>
                </a:lnTo>
                <a:lnTo>
                  <a:pt x="171" y="97"/>
                </a:lnTo>
                <a:lnTo>
                  <a:pt x="164" y="62"/>
                </a:lnTo>
                <a:lnTo>
                  <a:pt x="174" y="46"/>
                </a:lnTo>
                <a:lnTo>
                  <a:pt x="174" y="33"/>
                </a:lnTo>
                <a:lnTo>
                  <a:pt x="167" y="25"/>
                </a:lnTo>
                <a:lnTo>
                  <a:pt x="151" y="22"/>
                </a:lnTo>
                <a:lnTo>
                  <a:pt x="141" y="36"/>
                </a:lnTo>
                <a:lnTo>
                  <a:pt x="136" y="33"/>
                </a:lnTo>
                <a:lnTo>
                  <a:pt x="141" y="4"/>
                </a:lnTo>
              </a:path>
            </a:pathLst>
          </a:custGeom>
          <a:solidFill>
            <a:srgbClr val="CDCDCD"/>
          </a:solidFill>
          <a:ln w="6350">
            <a:solidFill>
              <a:schemeClr val="bg1"/>
            </a:solidFill>
            <a:round/>
            <a:headEnd/>
            <a:tailEnd/>
          </a:ln>
        </p:spPr>
        <p:txBody>
          <a:bodyPr/>
          <a:lstStyle/>
          <a:p>
            <a:endParaRPr lang="en-US"/>
          </a:p>
        </p:txBody>
      </p:sp>
      <p:sp>
        <p:nvSpPr>
          <p:cNvPr id="1170" name="Freeform 2211"/>
          <p:cNvSpPr>
            <a:spLocks/>
          </p:cNvSpPr>
          <p:nvPr/>
        </p:nvSpPr>
        <p:spPr bwMode="auto">
          <a:xfrm>
            <a:off x="4254500" y="4556125"/>
            <a:ext cx="63500" cy="19050"/>
          </a:xfrm>
          <a:custGeom>
            <a:avLst/>
            <a:gdLst>
              <a:gd name="T0" fmla="*/ 0 w 96"/>
              <a:gd name="T1" fmla="*/ 2147483647 h 26"/>
              <a:gd name="T2" fmla="*/ 0 w 96"/>
              <a:gd name="T3" fmla="*/ 2147483647 h 26"/>
              <a:gd name="T4" fmla="*/ 0 w 96"/>
              <a:gd name="T5" fmla="*/ 2147483647 h 26"/>
              <a:gd name="T6" fmla="*/ 0 w 96"/>
              <a:gd name="T7" fmla="*/ 2147483647 h 26"/>
              <a:gd name="T8" fmla="*/ 0 w 96"/>
              <a:gd name="T9" fmla="*/ 2147483647 h 26"/>
              <a:gd name="T10" fmla="*/ 0 w 96"/>
              <a:gd name="T11" fmla="*/ 2147483647 h 26"/>
              <a:gd name="T12" fmla="*/ 0 w 96"/>
              <a:gd name="T13" fmla="*/ 2147483647 h 26"/>
              <a:gd name="T14" fmla="*/ 0 w 96"/>
              <a:gd name="T15" fmla="*/ 2147483647 h 26"/>
              <a:gd name="T16" fmla="*/ 0 w 96"/>
              <a:gd name="T17" fmla="*/ 2147483647 h 26"/>
              <a:gd name="T18" fmla="*/ 0 w 96"/>
              <a:gd name="T19" fmla="*/ 0 h 26"/>
              <a:gd name="T20" fmla="*/ 0 w 96"/>
              <a:gd name="T21" fmla="*/ 2147483647 h 26"/>
              <a:gd name="T22" fmla="*/ 0 w 96"/>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6"/>
              <a:gd name="T37" fmla="*/ 0 h 26"/>
              <a:gd name="T38" fmla="*/ 96 w 96"/>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6" h="26">
                <a:moveTo>
                  <a:pt x="8" y="8"/>
                </a:moveTo>
                <a:lnTo>
                  <a:pt x="0" y="16"/>
                </a:lnTo>
                <a:lnTo>
                  <a:pt x="2" y="26"/>
                </a:lnTo>
                <a:lnTo>
                  <a:pt x="29" y="21"/>
                </a:lnTo>
                <a:lnTo>
                  <a:pt x="54" y="10"/>
                </a:lnTo>
                <a:lnTo>
                  <a:pt x="85" y="21"/>
                </a:lnTo>
                <a:lnTo>
                  <a:pt x="96" y="15"/>
                </a:lnTo>
                <a:lnTo>
                  <a:pt x="96" y="10"/>
                </a:lnTo>
                <a:lnTo>
                  <a:pt x="78" y="13"/>
                </a:lnTo>
                <a:lnTo>
                  <a:pt x="55" y="0"/>
                </a:lnTo>
                <a:lnTo>
                  <a:pt x="39" y="8"/>
                </a:lnTo>
                <a:lnTo>
                  <a:pt x="8" y="8"/>
                </a:lnTo>
                <a:close/>
              </a:path>
            </a:pathLst>
          </a:custGeom>
          <a:solidFill>
            <a:srgbClr val="CDCDCD"/>
          </a:solidFill>
          <a:ln w="6350">
            <a:solidFill>
              <a:schemeClr val="bg1"/>
            </a:solidFill>
            <a:round/>
            <a:headEnd/>
            <a:tailEnd/>
          </a:ln>
        </p:spPr>
        <p:txBody>
          <a:bodyPr/>
          <a:lstStyle/>
          <a:p>
            <a:endParaRPr lang="en-US"/>
          </a:p>
        </p:txBody>
      </p:sp>
      <p:sp>
        <p:nvSpPr>
          <p:cNvPr id="1171" name="Freeform 2212"/>
          <p:cNvSpPr>
            <a:spLocks/>
          </p:cNvSpPr>
          <p:nvPr/>
        </p:nvSpPr>
        <p:spPr bwMode="auto">
          <a:xfrm>
            <a:off x="4254500" y="4556125"/>
            <a:ext cx="63500" cy="19050"/>
          </a:xfrm>
          <a:custGeom>
            <a:avLst/>
            <a:gdLst>
              <a:gd name="T0" fmla="*/ 0 w 96"/>
              <a:gd name="T1" fmla="*/ 2147483647 h 26"/>
              <a:gd name="T2" fmla="*/ 0 w 96"/>
              <a:gd name="T3" fmla="*/ 2147483647 h 26"/>
              <a:gd name="T4" fmla="*/ 0 w 96"/>
              <a:gd name="T5" fmla="*/ 2147483647 h 26"/>
              <a:gd name="T6" fmla="*/ 0 w 96"/>
              <a:gd name="T7" fmla="*/ 2147483647 h 26"/>
              <a:gd name="T8" fmla="*/ 0 w 96"/>
              <a:gd name="T9" fmla="*/ 2147483647 h 26"/>
              <a:gd name="T10" fmla="*/ 0 w 96"/>
              <a:gd name="T11" fmla="*/ 2147483647 h 26"/>
              <a:gd name="T12" fmla="*/ 0 w 96"/>
              <a:gd name="T13" fmla="*/ 2147483647 h 26"/>
              <a:gd name="T14" fmla="*/ 0 w 96"/>
              <a:gd name="T15" fmla="*/ 2147483647 h 26"/>
              <a:gd name="T16" fmla="*/ 0 w 96"/>
              <a:gd name="T17" fmla="*/ 2147483647 h 26"/>
              <a:gd name="T18" fmla="*/ 0 w 96"/>
              <a:gd name="T19" fmla="*/ 0 h 26"/>
              <a:gd name="T20" fmla="*/ 0 w 96"/>
              <a:gd name="T21" fmla="*/ 2147483647 h 26"/>
              <a:gd name="T22" fmla="*/ 0 w 96"/>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6"/>
              <a:gd name="T37" fmla="*/ 0 h 26"/>
              <a:gd name="T38" fmla="*/ 96 w 96"/>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6" h="26">
                <a:moveTo>
                  <a:pt x="8" y="8"/>
                </a:moveTo>
                <a:lnTo>
                  <a:pt x="0" y="16"/>
                </a:lnTo>
                <a:lnTo>
                  <a:pt x="2" y="26"/>
                </a:lnTo>
                <a:lnTo>
                  <a:pt x="29" y="21"/>
                </a:lnTo>
                <a:lnTo>
                  <a:pt x="54" y="10"/>
                </a:lnTo>
                <a:lnTo>
                  <a:pt x="85" y="21"/>
                </a:lnTo>
                <a:lnTo>
                  <a:pt x="96" y="15"/>
                </a:lnTo>
                <a:lnTo>
                  <a:pt x="96" y="10"/>
                </a:lnTo>
                <a:lnTo>
                  <a:pt x="78" y="13"/>
                </a:lnTo>
                <a:lnTo>
                  <a:pt x="55" y="0"/>
                </a:lnTo>
                <a:lnTo>
                  <a:pt x="39" y="8"/>
                </a:lnTo>
                <a:lnTo>
                  <a:pt x="8" y="8"/>
                </a:lnTo>
              </a:path>
            </a:pathLst>
          </a:custGeom>
          <a:solidFill>
            <a:srgbClr val="CDCDCD"/>
          </a:solidFill>
          <a:ln w="6350">
            <a:solidFill>
              <a:schemeClr val="bg1"/>
            </a:solidFill>
            <a:round/>
            <a:headEnd/>
            <a:tailEnd/>
          </a:ln>
        </p:spPr>
        <p:txBody>
          <a:bodyPr/>
          <a:lstStyle/>
          <a:p>
            <a:endParaRPr lang="en-US"/>
          </a:p>
        </p:txBody>
      </p:sp>
      <p:sp>
        <p:nvSpPr>
          <p:cNvPr id="1172" name="Freeform 2213"/>
          <p:cNvSpPr>
            <a:spLocks/>
          </p:cNvSpPr>
          <p:nvPr/>
        </p:nvSpPr>
        <p:spPr bwMode="auto">
          <a:xfrm>
            <a:off x="4543425" y="4616450"/>
            <a:ext cx="93663" cy="144463"/>
          </a:xfrm>
          <a:custGeom>
            <a:avLst/>
            <a:gdLst>
              <a:gd name="T0" fmla="*/ 0 w 140"/>
              <a:gd name="T1" fmla="*/ 0 h 207"/>
              <a:gd name="T2" fmla="*/ 0 w 140"/>
              <a:gd name="T3" fmla="*/ 0 h 207"/>
              <a:gd name="T4" fmla="*/ 0 w 140"/>
              <a:gd name="T5" fmla="*/ 0 h 207"/>
              <a:gd name="T6" fmla="*/ 0 w 140"/>
              <a:gd name="T7" fmla="*/ 0 h 207"/>
              <a:gd name="T8" fmla="*/ 0 w 140"/>
              <a:gd name="T9" fmla="*/ 0 h 207"/>
              <a:gd name="T10" fmla="*/ 0 w 140"/>
              <a:gd name="T11" fmla="*/ 0 h 207"/>
              <a:gd name="T12" fmla="*/ 0 w 140"/>
              <a:gd name="T13" fmla="*/ 0 h 207"/>
              <a:gd name="T14" fmla="*/ 0 w 140"/>
              <a:gd name="T15" fmla="*/ 0 h 207"/>
              <a:gd name="T16" fmla="*/ 0 w 140"/>
              <a:gd name="T17" fmla="*/ 0 h 207"/>
              <a:gd name="T18" fmla="*/ 0 w 140"/>
              <a:gd name="T19" fmla="*/ 0 h 207"/>
              <a:gd name="T20" fmla="*/ 0 w 140"/>
              <a:gd name="T21" fmla="*/ 0 h 207"/>
              <a:gd name="T22" fmla="*/ 0 w 140"/>
              <a:gd name="T23" fmla="*/ 0 h 207"/>
              <a:gd name="T24" fmla="*/ 0 w 140"/>
              <a:gd name="T25" fmla="*/ 0 h 207"/>
              <a:gd name="T26" fmla="*/ 0 w 140"/>
              <a:gd name="T27" fmla="*/ 0 h 207"/>
              <a:gd name="T28" fmla="*/ 0 w 140"/>
              <a:gd name="T29" fmla="*/ 0 h 207"/>
              <a:gd name="T30" fmla="*/ 0 w 140"/>
              <a:gd name="T31" fmla="*/ 0 h 207"/>
              <a:gd name="T32" fmla="*/ 0 w 140"/>
              <a:gd name="T33" fmla="*/ 0 h 207"/>
              <a:gd name="T34" fmla="*/ 0 w 140"/>
              <a:gd name="T35" fmla="*/ 0 h 207"/>
              <a:gd name="T36" fmla="*/ 0 w 140"/>
              <a:gd name="T37" fmla="*/ 0 h 207"/>
              <a:gd name="T38" fmla="*/ 0 w 140"/>
              <a:gd name="T39" fmla="*/ 0 h 207"/>
              <a:gd name="T40" fmla="*/ 0 w 140"/>
              <a:gd name="T41" fmla="*/ 0 h 207"/>
              <a:gd name="T42" fmla="*/ 0 w 140"/>
              <a:gd name="T43" fmla="*/ 0 h 207"/>
              <a:gd name="T44" fmla="*/ 0 w 140"/>
              <a:gd name="T45" fmla="*/ 0 h 2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0"/>
              <a:gd name="T70" fmla="*/ 0 h 207"/>
              <a:gd name="T71" fmla="*/ 140 w 140"/>
              <a:gd name="T72" fmla="*/ 207 h 20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0" h="207">
                <a:moveTo>
                  <a:pt x="140" y="161"/>
                </a:moveTo>
                <a:lnTo>
                  <a:pt x="130" y="172"/>
                </a:lnTo>
                <a:lnTo>
                  <a:pt x="105" y="174"/>
                </a:lnTo>
                <a:lnTo>
                  <a:pt x="37" y="207"/>
                </a:lnTo>
                <a:lnTo>
                  <a:pt x="1" y="192"/>
                </a:lnTo>
                <a:lnTo>
                  <a:pt x="16" y="190"/>
                </a:lnTo>
                <a:lnTo>
                  <a:pt x="14" y="174"/>
                </a:lnTo>
                <a:lnTo>
                  <a:pt x="6" y="169"/>
                </a:lnTo>
                <a:lnTo>
                  <a:pt x="0" y="145"/>
                </a:lnTo>
                <a:lnTo>
                  <a:pt x="14" y="101"/>
                </a:lnTo>
                <a:lnTo>
                  <a:pt x="24" y="93"/>
                </a:lnTo>
                <a:lnTo>
                  <a:pt x="14" y="63"/>
                </a:lnTo>
                <a:lnTo>
                  <a:pt x="16" y="54"/>
                </a:lnTo>
                <a:lnTo>
                  <a:pt x="8" y="15"/>
                </a:lnTo>
                <a:lnTo>
                  <a:pt x="9" y="5"/>
                </a:lnTo>
                <a:lnTo>
                  <a:pt x="73" y="6"/>
                </a:lnTo>
                <a:lnTo>
                  <a:pt x="94" y="0"/>
                </a:lnTo>
                <a:lnTo>
                  <a:pt x="99" y="5"/>
                </a:lnTo>
                <a:lnTo>
                  <a:pt x="96" y="16"/>
                </a:lnTo>
                <a:lnTo>
                  <a:pt x="110" y="31"/>
                </a:lnTo>
                <a:lnTo>
                  <a:pt x="115" y="57"/>
                </a:lnTo>
                <a:lnTo>
                  <a:pt x="122" y="138"/>
                </a:lnTo>
                <a:lnTo>
                  <a:pt x="140" y="161"/>
                </a:lnTo>
                <a:close/>
              </a:path>
            </a:pathLst>
          </a:custGeom>
          <a:solidFill>
            <a:srgbClr val="CDCDCD"/>
          </a:solidFill>
          <a:ln w="6350">
            <a:solidFill>
              <a:schemeClr val="bg1"/>
            </a:solidFill>
            <a:round/>
            <a:headEnd/>
            <a:tailEnd/>
          </a:ln>
        </p:spPr>
        <p:txBody>
          <a:bodyPr/>
          <a:lstStyle/>
          <a:p>
            <a:endParaRPr lang="en-US"/>
          </a:p>
        </p:txBody>
      </p:sp>
      <p:sp>
        <p:nvSpPr>
          <p:cNvPr id="1173" name="Freeform 2214"/>
          <p:cNvSpPr>
            <a:spLocks/>
          </p:cNvSpPr>
          <p:nvPr/>
        </p:nvSpPr>
        <p:spPr bwMode="auto">
          <a:xfrm>
            <a:off x="4543425" y="4616450"/>
            <a:ext cx="93663" cy="144463"/>
          </a:xfrm>
          <a:custGeom>
            <a:avLst/>
            <a:gdLst>
              <a:gd name="T0" fmla="*/ 0 w 140"/>
              <a:gd name="T1" fmla="*/ 0 h 207"/>
              <a:gd name="T2" fmla="*/ 0 w 140"/>
              <a:gd name="T3" fmla="*/ 0 h 207"/>
              <a:gd name="T4" fmla="*/ 0 w 140"/>
              <a:gd name="T5" fmla="*/ 0 h 207"/>
              <a:gd name="T6" fmla="*/ 0 w 140"/>
              <a:gd name="T7" fmla="*/ 0 h 207"/>
              <a:gd name="T8" fmla="*/ 0 w 140"/>
              <a:gd name="T9" fmla="*/ 0 h 207"/>
              <a:gd name="T10" fmla="*/ 0 w 140"/>
              <a:gd name="T11" fmla="*/ 0 h 207"/>
              <a:gd name="T12" fmla="*/ 0 w 140"/>
              <a:gd name="T13" fmla="*/ 0 h 207"/>
              <a:gd name="T14" fmla="*/ 0 w 140"/>
              <a:gd name="T15" fmla="*/ 0 h 207"/>
              <a:gd name="T16" fmla="*/ 0 w 140"/>
              <a:gd name="T17" fmla="*/ 0 h 207"/>
              <a:gd name="T18" fmla="*/ 0 w 140"/>
              <a:gd name="T19" fmla="*/ 0 h 207"/>
              <a:gd name="T20" fmla="*/ 0 w 140"/>
              <a:gd name="T21" fmla="*/ 0 h 207"/>
              <a:gd name="T22" fmla="*/ 0 w 140"/>
              <a:gd name="T23" fmla="*/ 0 h 207"/>
              <a:gd name="T24" fmla="*/ 0 w 140"/>
              <a:gd name="T25" fmla="*/ 0 h 207"/>
              <a:gd name="T26" fmla="*/ 0 w 140"/>
              <a:gd name="T27" fmla="*/ 0 h 207"/>
              <a:gd name="T28" fmla="*/ 0 w 140"/>
              <a:gd name="T29" fmla="*/ 0 h 207"/>
              <a:gd name="T30" fmla="*/ 0 w 140"/>
              <a:gd name="T31" fmla="*/ 0 h 207"/>
              <a:gd name="T32" fmla="*/ 0 w 140"/>
              <a:gd name="T33" fmla="*/ 0 h 207"/>
              <a:gd name="T34" fmla="*/ 0 w 140"/>
              <a:gd name="T35" fmla="*/ 0 h 207"/>
              <a:gd name="T36" fmla="*/ 0 w 140"/>
              <a:gd name="T37" fmla="*/ 0 h 207"/>
              <a:gd name="T38" fmla="*/ 0 w 140"/>
              <a:gd name="T39" fmla="*/ 0 h 207"/>
              <a:gd name="T40" fmla="*/ 0 w 140"/>
              <a:gd name="T41" fmla="*/ 0 h 207"/>
              <a:gd name="T42" fmla="*/ 0 w 140"/>
              <a:gd name="T43" fmla="*/ 0 h 207"/>
              <a:gd name="T44" fmla="*/ 0 w 140"/>
              <a:gd name="T45" fmla="*/ 0 h 2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0"/>
              <a:gd name="T70" fmla="*/ 0 h 207"/>
              <a:gd name="T71" fmla="*/ 140 w 140"/>
              <a:gd name="T72" fmla="*/ 207 h 20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0" h="207">
                <a:moveTo>
                  <a:pt x="140" y="161"/>
                </a:moveTo>
                <a:lnTo>
                  <a:pt x="130" y="172"/>
                </a:lnTo>
                <a:lnTo>
                  <a:pt x="105" y="174"/>
                </a:lnTo>
                <a:lnTo>
                  <a:pt x="37" y="207"/>
                </a:lnTo>
                <a:lnTo>
                  <a:pt x="1" y="192"/>
                </a:lnTo>
                <a:lnTo>
                  <a:pt x="16" y="190"/>
                </a:lnTo>
                <a:lnTo>
                  <a:pt x="14" y="174"/>
                </a:lnTo>
                <a:lnTo>
                  <a:pt x="6" y="169"/>
                </a:lnTo>
                <a:lnTo>
                  <a:pt x="0" y="145"/>
                </a:lnTo>
                <a:lnTo>
                  <a:pt x="14" y="101"/>
                </a:lnTo>
                <a:lnTo>
                  <a:pt x="24" y="93"/>
                </a:lnTo>
                <a:lnTo>
                  <a:pt x="14" y="63"/>
                </a:lnTo>
                <a:lnTo>
                  <a:pt x="16" y="54"/>
                </a:lnTo>
                <a:lnTo>
                  <a:pt x="8" y="15"/>
                </a:lnTo>
                <a:lnTo>
                  <a:pt x="9" y="5"/>
                </a:lnTo>
                <a:lnTo>
                  <a:pt x="73" y="6"/>
                </a:lnTo>
                <a:lnTo>
                  <a:pt x="94" y="0"/>
                </a:lnTo>
                <a:lnTo>
                  <a:pt x="99" y="5"/>
                </a:lnTo>
                <a:lnTo>
                  <a:pt x="96" y="16"/>
                </a:lnTo>
                <a:lnTo>
                  <a:pt x="110" y="31"/>
                </a:lnTo>
                <a:lnTo>
                  <a:pt x="115" y="57"/>
                </a:lnTo>
                <a:lnTo>
                  <a:pt x="122" y="138"/>
                </a:lnTo>
                <a:lnTo>
                  <a:pt x="140" y="161"/>
                </a:lnTo>
              </a:path>
            </a:pathLst>
          </a:custGeom>
          <a:solidFill>
            <a:srgbClr val="CDCDCD"/>
          </a:solidFill>
          <a:ln w="6350">
            <a:solidFill>
              <a:schemeClr val="bg1"/>
            </a:solidFill>
            <a:round/>
            <a:headEnd/>
            <a:tailEnd/>
          </a:ln>
        </p:spPr>
        <p:txBody>
          <a:bodyPr/>
          <a:lstStyle/>
          <a:p>
            <a:endParaRPr lang="en-US"/>
          </a:p>
        </p:txBody>
      </p:sp>
      <p:sp>
        <p:nvSpPr>
          <p:cNvPr id="1174" name="Freeform 2215"/>
          <p:cNvSpPr>
            <a:spLocks/>
          </p:cNvSpPr>
          <p:nvPr/>
        </p:nvSpPr>
        <p:spPr bwMode="auto">
          <a:xfrm>
            <a:off x="4291013" y="4581525"/>
            <a:ext cx="157162" cy="122238"/>
          </a:xfrm>
          <a:custGeom>
            <a:avLst/>
            <a:gdLst>
              <a:gd name="T0" fmla="*/ 0 w 232"/>
              <a:gd name="T1" fmla="*/ 0 h 176"/>
              <a:gd name="T2" fmla="*/ 0 w 232"/>
              <a:gd name="T3" fmla="*/ 0 h 176"/>
              <a:gd name="T4" fmla="*/ 0 w 232"/>
              <a:gd name="T5" fmla="*/ 0 h 176"/>
              <a:gd name="T6" fmla="*/ 0 w 232"/>
              <a:gd name="T7" fmla="*/ 0 h 176"/>
              <a:gd name="T8" fmla="*/ 0 w 232"/>
              <a:gd name="T9" fmla="*/ 0 h 176"/>
              <a:gd name="T10" fmla="*/ 0 w 232"/>
              <a:gd name="T11" fmla="*/ 0 h 176"/>
              <a:gd name="T12" fmla="*/ 0 w 232"/>
              <a:gd name="T13" fmla="*/ 0 h 176"/>
              <a:gd name="T14" fmla="*/ 0 w 232"/>
              <a:gd name="T15" fmla="*/ 0 h 176"/>
              <a:gd name="T16" fmla="*/ 0 w 232"/>
              <a:gd name="T17" fmla="*/ 0 h 176"/>
              <a:gd name="T18" fmla="*/ 0 w 232"/>
              <a:gd name="T19" fmla="*/ 0 h 176"/>
              <a:gd name="T20" fmla="*/ 0 w 232"/>
              <a:gd name="T21" fmla="*/ 0 h 176"/>
              <a:gd name="T22" fmla="*/ 0 w 232"/>
              <a:gd name="T23" fmla="*/ 0 h 176"/>
              <a:gd name="T24" fmla="*/ 0 w 232"/>
              <a:gd name="T25" fmla="*/ 0 h 176"/>
              <a:gd name="T26" fmla="*/ 0 w 232"/>
              <a:gd name="T27" fmla="*/ 0 h 176"/>
              <a:gd name="T28" fmla="*/ 0 w 232"/>
              <a:gd name="T29" fmla="*/ 0 h 176"/>
              <a:gd name="T30" fmla="*/ 0 w 232"/>
              <a:gd name="T31" fmla="*/ 0 h 176"/>
              <a:gd name="T32" fmla="*/ 0 w 232"/>
              <a:gd name="T33" fmla="*/ 0 h 176"/>
              <a:gd name="T34" fmla="*/ 0 w 232"/>
              <a:gd name="T35" fmla="*/ 0 h 176"/>
              <a:gd name="T36" fmla="*/ 0 w 232"/>
              <a:gd name="T37" fmla="*/ 0 h 176"/>
              <a:gd name="T38" fmla="*/ 0 w 232"/>
              <a:gd name="T39" fmla="*/ 0 h 176"/>
              <a:gd name="T40" fmla="*/ 0 w 232"/>
              <a:gd name="T41" fmla="*/ 0 h 176"/>
              <a:gd name="T42" fmla="*/ 0 w 232"/>
              <a:gd name="T43" fmla="*/ 0 h 176"/>
              <a:gd name="T44" fmla="*/ 0 w 232"/>
              <a:gd name="T45" fmla="*/ 0 h 176"/>
              <a:gd name="T46" fmla="*/ 0 w 232"/>
              <a:gd name="T47" fmla="*/ 0 h 176"/>
              <a:gd name="T48" fmla="*/ 0 w 232"/>
              <a:gd name="T49" fmla="*/ 0 h 176"/>
              <a:gd name="T50" fmla="*/ 0 w 232"/>
              <a:gd name="T51" fmla="*/ 0 h 176"/>
              <a:gd name="T52" fmla="*/ 0 w 232"/>
              <a:gd name="T53" fmla="*/ 0 h 176"/>
              <a:gd name="T54" fmla="*/ 0 w 232"/>
              <a:gd name="T55" fmla="*/ 0 h 176"/>
              <a:gd name="T56" fmla="*/ 0 w 232"/>
              <a:gd name="T57" fmla="*/ 0 h 176"/>
              <a:gd name="T58" fmla="*/ 0 w 232"/>
              <a:gd name="T59" fmla="*/ 0 h 176"/>
              <a:gd name="T60" fmla="*/ 0 w 232"/>
              <a:gd name="T61" fmla="*/ 0 h 176"/>
              <a:gd name="T62" fmla="*/ 0 w 232"/>
              <a:gd name="T63" fmla="*/ 0 h 176"/>
              <a:gd name="T64" fmla="*/ 0 w 232"/>
              <a:gd name="T65" fmla="*/ 0 h 176"/>
              <a:gd name="T66" fmla="*/ 0 w 232"/>
              <a:gd name="T67" fmla="*/ 0 h 176"/>
              <a:gd name="T68" fmla="*/ 0 w 232"/>
              <a:gd name="T69" fmla="*/ 0 h 176"/>
              <a:gd name="T70" fmla="*/ 0 w 232"/>
              <a:gd name="T71" fmla="*/ 0 h 176"/>
              <a:gd name="T72" fmla="*/ 0 w 232"/>
              <a:gd name="T73" fmla="*/ 0 h 176"/>
              <a:gd name="T74" fmla="*/ 0 w 232"/>
              <a:gd name="T75" fmla="*/ 0 h 176"/>
              <a:gd name="T76" fmla="*/ 0 w 232"/>
              <a:gd name="T77" fmla="*/ 0 h 176"/>
              <a:gd name="T78" fmla="*/ 0 w 232"/>
              <a:gd name="T79" fmla="*/ 0 h 176"/>
              <a:gd name="T80" fmla="*/ 0 w 232"/>
              <a:gd name="T81" fmla="*/ 0 h 176"/>
              <a:gd name="T82" fmla="*/ 0 w 232"/>
              <a:gd name="T83" fmla="*/ 0 h 176"/>
              <a:gd name="T84" fmla="*/ 0 w 232"/>
              <a:gd name="T85" fmla="*/ 0 h 176"/>
              <a:gd name="T86" fmla="*/ 0 w 232"/>
              <a:gd name="T87" fmla="*/ 0 h 176"/>
              <a:gd name="T88" fmla="*/ 0 w 232"/>
              <a:gd name="T89" fmla="*/ 0 h 176"/>
              <a:gd name="T90" fmla="*/ 0 w 232"/>
              <a:gd name="T91" fmla="*/ 0 h 176"/>
              <a:gd name="T92" fmla="*/ 0 w 232"/>
              <a:gd name="T93" fmla="*/ 0 h 176"/>
              <a:gd name="T94" fmla="*/ 0 w 232"/>
              <a:gd name="T95" fmla="*/ 0 h 176"/>
              <a:gd name="T96" fmla="*/ 0 w 232"/>
              <a:gd name="T97" fmla="*/ 0 h 176"/>
              <a:gd name="T98" fmla="*/ 0 w 232"/>
              <a:gd name="T99" fmla="*/ 0 h 176"/>
              <a:gd name="T100" fmla="*/ 0 w 232"/>
              <a:gd name="T101" fmla="*/ 0 h 176"/>
              <a:gd name="T102" fmla="*/ 0 w 232"/>
              <a:gd name="T103" fmla="*/ 0 h 1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2"/>
              <a:gd name="T157" fmla="*/ 0 h 176"/>
              <a:gd name="T158" fmla="*/ 232 w 232"/>
              <a:gd name="T159" fmla="*/ 176 h 1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2" h="176">
                <a:moveTo>
                  <a:pt x="0" y="57"/>
                </a:moveTo>
                <a:lnTo>
                  <a:pt x="5" y="64"/>
                </a:lnTo>
                <a:lnTo>
                  <a:pt x="11" y="57"/>
                </a:lnTo>
                <a:lnTo>
                  <a:pt x="24" y="83"/>
                </a:lnTo>
                <a:lnTo>
                  <a:pt x="39" y="92"/>
                </a:lnTo>
                <a:lnTo>
                  <a:pt x="57" y="114"/>
                </a:lnTo>
                <a:lnTo>
                  <a:pt x="65" y="114"/>
                </a:lnTo>
                <a:lnTo>
                  <a:pt x="84" y="92"/>
                </a:lnTo>
                <a:lnTo>
                  <a:pt x="122" y="90"/>
                </a:lnTo>
                <a:lnTo>
                  <a:pt x="143" y="121"/>
                </a:lnTo>
                <a:lnTo>
                  <a:pt x="136" y="140"/>
                </a:lnTo>
                <a:lnTo>
                  <a:pt x="149" y="136"/>
                </a:lnTo>
                <a:lnTo>
                  <a:pt x="149" y="139"/>
                </a:lnTo>
                <a:lnTo>
                  <a:pt x="169" y="132"/>
                </a:lnTo>
                <a:lnTo>
                  <a:pt x="175" y="140"/>
                </a:lnTo>
                <a:lnTo>
                  <a:pt x="180" y="157"/>
                </a:lnTo>
                <a:lnTo>
                  <a:pt x="175" y="171"/>
                </a:lnTo>
                <a:lnTo>
                  <a:pt x="192" y="176"/>
                </a:lnTo>
                <a:lnTo>
                  <a:pt x="201" y="162"/>
                </a:lnTo>
                <a:lnTo>
                  <a:pt x="208" y="165"/>
                </a:lnTo>
                <a:lnTo>
                  <a:pt x="218" y="165"/>
                </a:lnTo>
                <a:lnTo>
                  <a:pt x="224" y="149"/>
                </a:lnTo>
                <a:lnTo>
                  <a:pt x="216" y="144"/>
                </a:lnTo>
                <a:lnTo>
                  <a:pt x="216" y="137"/>
                </a:lnTo>
                <a:lnTo>
                  <a:pt x="232" y="140"/>
                </a:lnTo>
                <a:lnTo>
                  <a:pt x="229" y="127"/>
                </a:lnTo>
                <a:lnTo>
                  <a:pt x="226" y="127"/>
                </a:lnTo>
                <a:lnTo>
                  <a:pt x="231" y="119"/>
                </a:lnTo>
                <a:lnTo>
                  <a:pt x="228" y="106"/>
                </a:lnTo>
                <a:lnTo>
                  <a:pt x="219" y="105"/>
                </a:lnTo>
                <a:lnTo>
                  <a:pt x="218" y="90"/>
                </a:lnTo>
                <a:lnTo>
                  <a:pt x="224" y="82"/>
                </a:lnTo>
                <a:lnTo>
                  <a:pt x="215" y="69"/>
                </a:lnTo>
                <a:lnTo>
                  <a:pt x="215" y="53"/>
                </a:lnTo>
                <a:lnTo>
                  <a:pt x="201" y="57"/>
                </a:lnTo>
                <a:lnTo>
                  <a:pt x="213" y="43"/>
                </a:lnTo>
                <a:lnTo>
                  <a:pt x="198" y="33"/>
                </a:lnTo>
                <a:lnTo>
                  <a:pt x="190" y="9"/>
                </a:lnTo>
                <a:lnTo>
                  <a:pt x="182" y="9"/>
                </a:lnTo>
                <a:lnTo>
                  <a:pt x="169" y="20"/>
                </a:lnTo>
                <a:lnTo>
                  <a:pt x="151" y="15"/>
                </a:lnTo>
                <a:lnTo>
                  <a:pt x="141" y="25"/>
                </a:lnTo>
                <a:lnTo>
                  <a:pt x="133" y="15"/>
                </a:lnTo>
                <a:lnTo>
                  <a:pt x="118" y="20"/>
                </a:lnTo>
                <a:lnTo>
                  <a:pt x="120" y="10"/>
                </a:lnTo>
                <a:lnTo>
                  <a:pt x="88" y="12"/>
                </a:lnTo>
                <a:lnTo>
                  <a:pt x="44" y="0"/>
                </a:lnTo>
                <a:lnTo>
                  <a:pt x="45" y="12"/>
                </a:lnTo>
                <a:lnTo>
                  <a:pt x="39" y="17"/>
                </a:lnTo>
                <a:lnTo>
                  <a:pt x="44" y="33"/>
                </a:lnTo>
                <a:lnTo>
                  <a:pt x="16" y="39"/>
                </a:lnTo>
                <a:lnTo>
                  <a:pt x="0" y="57"/>
                </a:lnTo>
                <a:close/>
              </a:path>
            </a:pathLst>
          </a:custGeom>
          <a:solidFill>
            <a:srgbClr val="CDCDCD"/>
          </a:solidFill>
          <a:ln w="6350">
            <a:solidFill>
              <a:schemeClr val="bg1"/>
            </a:solidFill>
            <a:round/>
            <a:headEnd/>
            <a:tailEnd/>
          </a:ln>
        </p:spPr>
        <p:txBody>
          <a:bodyPr/>
          <a:lstStyle/>
          <a:p>
            <a:endParaRPr lang="en-US"/>
          </a:p>
        </p:txBody>
      </p:sp>
      <p:sp>
        <p:nvSpPr>
          <p:cNvPr id="1175" name="Freeform 2216"/>
          <p:cNvSpPr>
            <a:spLocks/>
          </p:cNvSpPr>
          <p:nvPr/>
        </p:nvSpPr>
        <p:spPr bwMode="auto">
          <a:xfrm>
            <a:off x="4291013" y="4581525"/>
            <a:ext cx="157162" cy="122238"/>
          </a:xfrm>
          <a:custGeom>
            <a:avLst/>
            <a:gdLst>
              <a:gd name="T0" fmla="*/ 0 w 232"/>
              <a:gd name="T1" fmla="*/ 0 h 176"/>
              <a:gd name="T2" fmla="*/ 0 w 232"/>
              <a:gd name="T3" fmla="*/ 0 h 176"/>
              <a:gd name="T4" fmla="*/ 0 w 232"/>
              <a:gd name="T5" fmla="*/ 0 h 176"/>
              <a:gd name="T6" fmla="*/ 0 w 232"/>
              <a:gd name="T7" fmla="*/ 0 h 176"/>
              <a:gd name="T8" fmla="*/ 0 w 232"/>
              <a:gd name="T9" fmla="*/ 0 h 176"/>
              <a:gd name="T10" fmla="*/ 0 w 232"/>
              <a:gd name="T11" fmla="*/ 0 h 176"/>
              <a:gd name="T12" fmla="*/ 0 w 232"/>
              <a:gd name="T13" fmla="*/ 0 h 176"/>
              <a:gd name="T14" fmla="*/ 0 w 232"/>
              <a:gd name="T15" fmla="*/ 0 h 176"/>
              <a:gd name="T16" fmla="*/ 0 w 232"/>
              <a:gd name="T17" fmla="*/ 0 h 176"/>
              <a:gd name="T18" fmla="*/ 0 w 232"/>
              <a:gd name="T19" fmla="*/ 0 h 176"/>
              <a:gd name="T20" fmla="*/ 0 w 232"/>
              <a:gd name="T21" fmla="*/ 0 h 176"/>
              <a:gd name="T22" fmla="*/ 0 w 232"/>
              <a:gd name="T23" fmla="*/ 0 h 176"/>
              <a:gd name="T24" fmla="*/ 0 w 232"/>
              <a:gd name="T25" fmla="*/ 0 h 176"/>
              <a:gd name="T26" fmla="*/ 0 w 232"/>
              <a:gd name="T27" fmla="*/ 0 h 176"/>
              <a:gd name="T28" fmla="*/ 0 w 232"/>
              <a:gd name="T29" fmla="*/ 0 h 176"/>
              <a:gd name="T30" fmla="*/ 0 w 232"/>
              <a:gd name="T31" fmla="*/ 0 h 176"/>
              <a:gd name="T32" fmla="*/ 0 w 232"/>
              <a:gd name="T33" fmla="*/ 0 h 176"/>
              <a:gd name="T34" fmla="*/ 0 w 232"/>
              <a:gd name="T35" fmla="*/ 0 h 176"/>
              <a:gd name="T36" fmla="*/ 0 w 232"/>
              <a:gd name="T37" fmla="*/ 0 h 176"/>
              <a:gd name="T38" fmla="*/ 0 w 232"/>
              <a:gd name="T39" fmla="*/ 0 h 176"/>
              <a:gd name="T40" fmla="*/ 0 w 232"/>
              <a:gd name="T41" fmla="*/ 0 h 176"/>
              <a:gd name="T42" fmla="*/ 0 w 232"/>
              <a:gd name="T43" fmla="*/ 0 h 176"/>
              <a:gd name="T44" fmla="*/ 0 w 232"/>
              <a:gd name="T45" fmla="*/ 0 h 176"/>
              <a:gd name="T46" fmla="*/ 0 w 232"/>
              <a:gd name="T47" fmla="*/ 0 h 176"/>
              <a:gd name="T48" fmla="*/ 0 w 232"/>
              <a:gd name="T49" fmla="*/ 0 h 176"/>
              <a:gd name="T50" fmla="*/ 0 w 232"/>
              <a:gd name="T51" fmla="*/ 0 h 176"/>
              <a:gd name="T52" fmla="*/ 0 w 232"/>
              <a:gd name="T53" fmla="*/ 0 h 176"/>
              <a:gd name="T54" fmla="*/ 0 w 232"/>
              <a:gd name="T55" fmla="*/ 0 h 176"/>
              <a:gd name="T56" fmla="*/ 0 w 232"/>
              <a:gd name="T57" fmla="*/ 0 h 176"/>
              <a:gd name="T58" fmla="*/ 0 w 232"/>
              <a:gd name="T59" fmla="*/ 0 h 176"/>
              <a:gd name="T60" fmla="*/ 0 w 232"/>
              <a:gd name="T61" fmla="*/ 0 h 176"/>
              <a:gd name="T62" fmla="*/ 0 w 232"/>
              <a:gd name="T63" fmla="*/ 0 h 176"/>
              <a:gd name="T64" fmla="*/ 0 w 232"/>
              <a:gd name="T65" fmla="*/ 0 h 176"/>
              <a:gd name="T66" fmla="*/ 0 w 232"/>
              <a:gd name="T67" fmla="*/ 0 h 176"/>
              <a:gd name="T68" fmla="*/ 0 w 232"/>
              <a:gd name="T69" fmla="*/ 0 h 176"/>
              <a:gd name="T70" fmla="*/ 0 w 232"/>
              <a:gd name="T71" fmla="*/ 0 h 176"/>
              <a:gd name="T72" fmla="*/ 0 w 232"/>
              <a:gd name="T73" fmla="*/ 0 h 176"/>
              <a:gd name="T74" fmla="*/ 0 w 232"/>
              <a:gd name="T75" fmla="*/ 0 h 176"/>
              <a:gd name="T76" fmla="*/ 0 w 232"/>
              <a:gd name="T77" fmla="*/ 0 h 176"/>
              <a:gd name="T78" fmla="*/ 0 w 232"/>
              <a:gd name="T79" fmla="*/ 0 h 176"/>
              <a:gd name="T80" fmla="*/ 0 w 232"/>
              <a:gd name="T81" fmla="*/ 0 h 176"/>
              <a:gd name="T82" fmla="*/ 0 w 232"/>
              <a:gd name="T83" fmla="*/ 0 h 176"/>
              <a:gd name="T84" fmla="*/ 0 w 232"/>
              <a:gd name="T85" fmla="*/ 0 h 176"/>
              <a:gd name="T86" fmla="*/ 0 w 232"/>
              <a:gd name="T87" fmla="*/ 0 h 176"/>
              <a:gd name="T88" fmla="*/ 0 w 232"/>
              <a:gd name="T89" fmla="*/ 0 h 176"/>
              <a:gd name="T90" fmla="*/ 0 w 232"/>
              <a:gd name="T91" fmla="*/ 0 h 176"/>
              <a:gd name="T92" fmla="*/ 0 w 232"/>
              <a:gd name="T93" fmla="*/ 0 h 176"/>
              <a:gd name="T94" fmla="*/ 0 w 232"/>
              <a:gd name="T95" fmla="*/ 0 h 176"/>
              <a:gd name="T96" fmla="*/ 0 w 232"/>
              <a:gd name="T97" fmla="*/ 0 h 176"/>
              <a:gd name="T98" fmla="*/ 0 w 232"/>
              <a:gd name="T99" fmla="*/ 0 h 176"/>
              <a:gd name="T100" fmla="*/ 0 w 232"/>
              <a:gd name="T101" fmla="*/ 0 h 176"/>
              <a:gd name="T102" fmla="*/ 0 w 232"/>
              <a:gd name="T103" fmla="*/ 0 h 1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2"/>
              <a:gd name="T157" fmla="*/ 0 h 176"/>
              <a:gd name="T158" fmla="*/ 232 w 232"/>
              <a:gd name="T159" fmla="*/ 176 h 1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2" h="176">
                <a:moveTo>
                  <a:pt x="0" y="57"/>
                </a:moveTo>
                <a:lnTo>
                  <a:pt x="5" y="64"/>
                </a:lnTo>
                <a:lnTo>
                  <a:pt x="11" y="57"/>
                </a:lnTo>
                <a:lnTo>
                  <a:pt x="24" y="83"/>
                </a:lnTo>
                <a:lnTo>
                  <a:pt x="39" y="92"/>
                </a:lnTo>
                <a:lnTo>
                  <a:pt x="57" y="114"/>
                </a:lnTo>
                <a:lnTo>
                  <a:pt x="65" y="114"/>
                </a:lnTo>
                <a:lnTo>
                  <a:pt x="84" y="92"/>
                </a:lnTo>
                <a:lnTo>
                  <a:pt x="122" y="90"/>
                </a:lnTo>
                <a:lnTo>
                  <a:pt x="143" y="121"/>
                </a:lnTo>
                <a:lnTo>
                  <a:pt x="136" y="140"/>
                </a:lnTo>
                <a:lnTo>
                  <a:pt x="149" y="136"/>
                </a:lnTo>
                <a:lnTo>
                  <a:pt x="149" y="139"/>
                </a:lnTo>
                <a:lnTo>
                  <a:pt x="169" y="132"/>
                </a:lnTo>
                <a:lnTo>
                  <a:pt x="175" y="140"/>
                </a:lnTo>
                <a:lnTo>
                  <a:pt x="180" y="157"/>
                </a:lnTo>
                <a:lnTo>
                  <a:pt x="175" y="171"/>
                </a:lnTo>
                <a:lnTo>
                  <a:pt x="192" y="176"/>
                </a:lnTo>
                <a:lnTo>
                  <a:pt x="201" y="162"/>
                </a:lnTo>
                <a:lnTo>
                  <a:pt x="208" y="165"/>
                </a:lnTo>
                <a:lnTo>
                  <a:pt x="218" y="165"/>
                </a:lnTo>
                <a:lnTo>
                  <a:pt x="224" y="149"/>
                </a:lnTo>
                <a:lnTo>
                  <a:pt x="216" y="144"/>
                </a:lnTo>
                <a:lnTo>
                  <a:pt x="216" y="137"/>
                </a:lnTo>
                <a:lnTo>
                  <a:pt x="232" y="140"/>
                </a:lnTo>
                <a:lnTo>
                  <a:pt x="229" y="127"/>
                </a:lnTo>
                <a:lnTo>
                  <a:pt x="226" y="127"/>
                </a:lnTo>
                <a:lnTo>
                  <a:pt x="231" y="119"/>
                </a:lnTo>
                <a:lnTo>
                  <a:pt x="228" y="106"/>
                </a:lnTo>
                <a:lnTo>
                  <a:pt x="219" y="105"/>
                </a:lnTo>
                <a:lnTo>
                  <a:pt x="218" y="90"/>
                </a:lnTo>
                <a:lnTo>
                  <a:pt x="224" y="82"/>
                </a:lnTo>
                <a:lnTo>
                  <a:pt x="215" y="69"/>
                </a:lnTo>
                <a:lnTo>
                  <a:pt x="215" y="53"/>
                </a:lnTo>
                <a:lnTo>
                  <a:pt x="201" y="57"/>
                </a:lnTo>
                <a:lnTo>
                  <a:pt x="213" y="43"/>
                </a:lnTo>
                <a:lnTo>
                  <a:pt x="198" y="33"/>
                </a:lnTo>
                <a:lnTo>
                  <a:pt x="190" y="9"/>
                </a:lnTo>
                <a:lnTo>
                  <a:pt x="182" y="9"/>
                </a:lnTo>
                <a:lnTo>
                  <a:pt x="169" y="20"/>
                </a:lnTo>
                <a:lnTo>
                  <a:pt x="151" y="15"/>
                </a:lnTo>
                <a:lnTo>
                  <a:pt x="141" y="25"/>
                </a:lnTo>
                <a:lnTo>
                  <a:pt x="133" y="15"/>
                </a:lnTo>
                <a:lnTo>
                  <a:pt x="118" y="20"/>
                </a:lnTo>
                <a:lnTo>
                  <a:pt x="120" y="10"/>
                </a:lnTo>
                <a:lnTo>
                  <a:pt x="88" y="12"/>
                </a:lnTo>
                <a:lnTo>
                  <a:pt x="44" y="0"/>
                </a:lnTo>
                <a:lnTo>
                  <a:pt x="45" y="12"/>
                </a:lnTo>
                <a:lnTo>
                  <a:pt x="39" y="17"/>
                </a:lnTo>
                <a:lnTo>
                  <a:pt x="44" y="33"/>
                </a:lnTo>
                <a:lnTo>
                  <a:pt x="16" y="39"/>
                </a:lnTo>
                <a:lnTo>
                  <a:pt x="0" y="57"/>
                </a:lnTo>
              </a:path>
            </a:pathLst>
          </a:custGeom>
          <a:solidFill>
            <a:srgbClr val="CDCDCD"/>
          </a:solidFill>
          <a:ln w="6350">
            <a:solidFill>
              <a:schemeClr val="bg1"/>
            </a:solidFill>
            <a:round/>
            <a:headEnd/>
            <a:tailEnd/>
          </a:ln>
        </p:spPr>
        <p:txBody>
          <a:bodyPr/>
          <a:lstStyle/>
          <a:p>
            <a:endParaRPr lang="en-US"/>
          </a:p>
        </p:txBody>
      </p:sp>
      <p:sp>
        <p:nvSpPr>
          <p:cNvPr id="1176" name="Freeform 2217"/>
          <p:cNvSpPr>
            <a:spLocks/>
          </p:cNvSpPr>
          <p:nvPr/>
        </p:nvSpPr>
        <p:spPr bwMode="auto">
          <a:xfrm>
            <a:off x="4429125" y="4627563"/>
            <a:ext cx="131763" cy="141287"/>
          </a:xfrm>
          <a:custGeom>
            <a:avLst/>
            <a:gdLst>
              <a:gd name="T0" fmla="*/ 0 w 194"/>
              <a:gd name="T1" fmla="*/ 0 h 203"/>
              <a:gd name="T2" fmla="*/ 0 w 194"/>
              <a:gd name="T3" fmla="*/ 0 h 203"/>
              <a:gd name="T4" fmla="*/ 0 w 194"/>
              <a:gd name="T5" fmla="*/ 0 h 203"/>
              <a:gd name="T6" fmla="*/ 0 w 194"/>
              <a:gd name="T7" fmla="*/ 0 h 203"/>
              <a:gd name="T8" fmla="*/ 0 w 194"/>
              <a:gd name="T9" fmla="*/ 0 h 203"/>
              <a:gd name="T10" fmla="*/ 0 w 194"/>
              <a:gd name="T11" fmla="*/ 0 h 203"/>
              <a:gd name="T12" fmla="*/ 0 w 194"/>
              <a:gd name="T13" fmla="*/ 0 h 203"/>
              <a:gd name="T14" fmla="*/ 0 w 194"/>
              <a:gd name="T15" fmla="*/ 0 h 203"/>
              <a:gd name="T16" fmla="*/ 0 w 194"/>
              <a:gd name="T17" fmla="*/ 0 h 203"/>
              <a:gd name="T18" fmla="*/ 0 w 194"/>
              <a:gd name="T19" fmla="*/ 0 h 203"/>
              <a:gd name="T20" fmla="*/ 0 w 194"/>
              <a:gd name="T21" fmla="*/ 0 h 203"/>
              <a:gd name="T22" fmla="*/ 0 w 194"/>
              <a:gd name="T23" fmla="*/ 0 h 203"/>
              <a:gd name="T24" fmla="*/ 0 w 194"/>
              <a:gd name="T25" fmla="*/ 0 h 203"/>
              <a:gd name="T26" fmla="*/ 0 w 194"/>
              <a:gd name="T27" fmla="*/ 0 h 203"/>
              <a:gd name="T28" fmla="*/ 0 w 194"/>
              <a:gd name="T29" fmla="*/ 0 h 203"/>
              <a:gd name="T30" fmla="*/ 0 w 194"/>
              <a:gd name="T31" fmla="*/ 0 h 203"/>
              <a:gd name="T32" fmla="*/ 0 w 194"/>
              <a:gd name="T33" fmla="*/ 0 h 203"/>
              <a:gd name="T34" fmla="*/ 0 w 194"/>
              <a:gd name="T35" fmla="*/ 0 h 203"/>
              <a:gd name="T36" fmla="*/ 0 w 194"/>
              <a:gd name="T37" fmla="*/ 0 h 203"/>
              <a:gd name="T38" fmla="*/ 0 w 194"/>
              <a:gd name="T39" fmla="*/ 0 h 203"/>
              <a:gd name="T40" fmla="*/ 0 w 194"/>
              <a:gd name="T41" fmla="*/ 0 h 203"/>
              <a:gd name="T42" fmla="*/ 0 w 194"/>
              <a:gd name="T43" fmla="*/ 0 h 203"/>
              <a:gd name="T44" fmla="*/ 0 w 194"/>
              <a:gd name="T45" fmla="*/ 0 h 203"/>
              <a:gd name="T46" fmla="*/ 0 w 194"/>
              <a:gd name="T47" fmla="*/ 0 h 203"/>
              <a:gd name="T48" fmla="*/ 0 w 194"/>
              <a:gd name="T49" fmla="*/ 0 h 203"/>
              <a:gd name="T50" fmla="*/ 0 w 194"/>
              <a:gd name="T51" fmla="*/ 0 h 203"/>
              <a:gd name="T52" fmla="*/ 0 w 194"/>
              <a:gd name="T53" fmla="*/ 0 h 203"/>
              <a:gd name="T54" fmla="*/ 0 w 194"/>
              <a:gd name="T55" fmla="*/ 0 h 203"/>
              <a:gd name="T56" fmla="*/ 0 w 194"/>
              <a:gd name="T57" fmla="*/ 0 h 203"/>
              <a:gd name="T58" fmla="*/ 0 w 194"/>
              <a:gd name="T59" fmla="*/ 0 h 203"/>
              <a:gd name="T60" fmla="*/ 0 w 194"/>
              <a:gd name="T61" fmla="*/ 0 h 203"/>
              <a:gd name="T62" fmla="*/ 0 w 194"/>
              <a:gd name="T63" fmla="*/ 0 h 203"/>
              <a:gd name="T64" fmla="*/ 0 w 194"/>
              <a:gd name="T65" fmla="*/ 0 h 203"/>
              <a:gd name="T66" fmla="*/ 0 w 194"/>
              <a:gd name="T67" fmla="*/ 0 h 203"/>
              <a:gd name="T68" fmla="*/ 0 w 194"/>
              <a:gd name="T69" fmla="*/ 0 h 203"/>
              <a:gd name="T70" fmla="*/ 0 w 194"/>
              <a:gd name="T71" fmla="*/ 0 h 203"/>
              <a:gd name="T72" fmla="*/ 0 w 194"/>
              <a:gd name="T73" fmla="*/ 0 h 203"/>
              <a:gd name="T74" fmla="*/ 0 w 194"/>
              <a:gd name="T75" fmla="*/ 0 h 203"/>
              <a:gd name="T76" fmla="*/ 0 w 194"/>
              <a:gd name="T77" fmla="*/ 0 h 203"/>
              <a:gd name="T78" fmla="*/ 0 w 194"/>
              <a:gd name="T79" fmla="*/ 0 h 203"/>
              <a:gd name="T80" fmla="*/ 0 w 194"/>
              <a:gd name="T81" fmla="*/ 0 h 203"/>
              <a:gd name="T82" fmla="*/ 0 w 194"/>
              <a:gd name="T83" fmla="*/ 0 h 203"/>
              <a:gd name="T84" fmla="*/ 0 w 194"/>
              <a:gd name="T85" fmla="*/ 0 h 203"/>
              <a:gd name="T86" fmla="*/ 0 w 194"/>
              <a:gd name="T87" fmla="*/ 0 h 203"/>
              <a:gd name="T88" fmla="*/ 0 w 194"/>
              <a:gd name="T89" fmla="*/ 0 h 2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4"/>
              <a:gd name="T136" fmla="*/ 0 h 203"/>
              <a:gd name="T137" fmla="*/ 194 w 194"/>
              <a:gd name="T138" fmla="*/ 203 h 2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4" h="203">
                <a:moveTo>
                  <a:pt x="31" y="202"/>
                </a:moveTo>
                <a:lnTo>
                  <a:pt x="41" y="203"/>
                </a:lnTo>
                <a:lnTo>
                  <a:pt x="77" y="187"/>
                </a:lnTo>
                <a:lnTo>
                  <a:pt x="119" y="177"/>
                </a:lnTo>
                <a:lnTo>
                  <a:pt x="171" y="179"/>
                </a:lnTo>
                <a:lnTo>
                  <a:pt x="186" y="177"/>
                </a:lnTo>
                <a:lnTo>
                  <a:pt x="184" y="161"/>
                </a:lnTo>
                <a:lnTo>
                  <a:pt x="176" y="156"/>
                </a:lnTo>
                <a:lnTo>
                  <a:pt x="170" y="132"/>
                </a:lnTo>
                <a:lnTo>
                  <a:pt x="184" y="88"/>
                </a:lnTo>
                <a:lnTo>
                  <a:pt x="194" y="80"/>
                </a:lnTo>
                <a:lnTo>
                  <a:pt x="184" y="50"/>
                </a:lnTo>
                <a:lnTo>
                  <a:pt x="186" y="41"/>
                </a:lnTo>
                <a:lnTo>
                  <a:pt x="179" y="41"/>
                </a:lnTo>
                <a:lnTo>
                  <a:pt x="170" y="26"/>
                </a:lnTo>
                <a:lnTo>
                  <a:pt x="155" y="24"/>
                </a:lnTo>
                <a:lnTo>
                  <a:pt x="131" y="36"/>
                </a:lnTo>
                <a:lnTo>
                  <a:pt x="121" y="34"/>
                </a:lnTo>
                <a:lnTo>
                  <a:pt x="106" y="13"/>
                </a:lnTo>
                <a:lnTo>
                  <a:pt x="88" y="10"/>
                </a:lnTo>
                <a:lnTo>
                  <a:pt x="74" y="16"/>
                </a:lnTo>
                <a:lnTo>
                  <a:pt x="72" y="0"/>
                </a:lnTo>
                <a:lnTo>
                  <a:pt x="59" y="3"/>
                </a:lnTo>
                <a:lnTo>
                  <a:pt x="57" y="11"/>
                </a:lnTo>
                <a:lnTo>
                  <a:pt x="48" y="18"/>
                </a:lnTo>
                <a:lnTo>
                  <a:pt x="31" y="8"/>
                </a:lnTo>
                <a:lnTo>
                  <a:pt x="18" y="18"/>
                </a:lnTo>
                <a:lnTo>
                  <a:pt x="12" y="26"/>
                </a:lnTo>
                <a:lnTo>
                  <a:pt x="13" y="41"/>
                </a:lnTo>
                <a:lnTo>
                  <a:pt x="22" y="42"/>
                </a:lnTo>
                <a:lnTo>
                  <a:pt x="25" y="55"/>
                </a:lnTo>
                <a:lnTo>
                  <a:pt x="20" y="63"/>
                </a:lnTo>
                <a:lnTo>
                  <a:pt x="23" y="63"/>
                </a:lnTo>
                <a:lnTo>
                  <a:pt x="26" y="76"/>
                </a:lnTo>
                <a:lnTo>
                  <a:pt x="10" y="73"/>
                </a:lnTo>
                <a:lnTo>
                  <a:pt x="10" y="80"/>
                </a:lnTo>
                <a:lnTo>
                  <a:pt x="18" y="85"/>
                </a:lnTo>
                <a:lnTo>
                  <a:pt x="12" y="101"/>
                </a:lnTo>
                <a:lnTo>
                  <a:pt x="2" y="101"/>
                </a:lnTo>
                <a:lnTo>
                  <a:pt x="10" y="115"/>
                </a:lnTo>
                <a:lnTo>
                  <a:pt x="0" y="135"/>
                </a:lnTo>
                <a:lnTo>
                  <a:pt x="20" y="140"/>
                </a:lnTo>
                <a:lnTo>
                  <a:pt x="25" y="153"/>
                </a:lnTo>
                <a:lnTo>
                  <a:pt x="35" y="155"/>
                </a:lnTo>
                <a:lnTo>
                  <a:pt x="31" y="202"/>
                </a:lnTo>
                <a:close/>
              </a:path>
            </a:pathLst>
          </a:custGeom>
          <a:solidFill>
            <a:srgbClr val="CDCDCD"/>
          </a:solidFill>
          <a:ln w="6350">
            <a:solidFill>
              <a:schemeClr val="bg1"/>
            </a:solidFill>
            <a:round/>
            <a:headEnd/>
            <a:tailEnd/>
          </a:ln>
        </p:spPr>
        <p:txBody>
          <a:bodyPr/>
          <a:lstStyle/>
          <a:p>
            <a:endParaRPr lang="en-US"/>
          </a:p>
        </p:txBody>
      </p:sp>
      <p:sp>
        <p:nvSpPr>
          <p:cNvPr id="1177" name="Freeform 2218"/>
          <p:cNvSpPr>
            <a:spLocks/>
          </p:cNvSpPr>
          <p:nvPr/>
        </p:nvSpPr>
        <p:spPr bwMode="auto">
          <a:xfrm>
            <a:off x="4429125" y="4627563"/>
            <a:ext cx="131763" cy="141287"/>
          </a:xfrm>
          <a:custGeom>
            <a:avLst/>
            <a:gdLst>
              <a:gd name="T0" fmla="*/ 0 w 194"/>
              <a:gd name="T1" fmla="*/ 0 h 203"/>
              <a:gd name="T2" fmla="*/ 0 w 194"/>
              <a:gd name="T3" fmla="*/ 0 h 203"/>
              <a:gd name="T4" fmla="*/ 0 w 194"/>
              <a:gd name="T5" fmla="*/ 0 h 203"/>
              <a:gd name="T6" fmla="*/ 0 w 194"/>
              <a:gd name="T7" fmla="*/ 0 h 203"/>
              <a:gd name="T8" fmla="*/ 0 w 194"/>
              <a:gd name="T9" fmla="*/ 0 h 203"/>
              <a:gd name="T10" fmla="*/ 0 w 194"/>
              <a:gd name="T11" fmla="*/ 0 h 203"/>
              <a:gd name="T12" fmla="*/ 0 w 194"/>
              <a:gd name="T13" fmla="*/ 0 h 203"/>
              <a:gd name="T14" fmla="*/ 0 w 194"/>
              <a:gd name="T15" fmla="*/ 0 h 203"/>
              <a:gd name="T16" fmla="*/ 0 w 194"/>
              <a:gd name="T17" fmla="*/ 0 h 203"/>
              <a:gd name="T18" fmla="*/ 0 w 194"/>
              <a:gd name="T19" fmla="*/ 0 h 203"/>
              <a:gd name="T20" fmla="*/ 0 w 194"/>
              <a:gd name="T21" fmla="*/ 0 h 203"/>
              <a:gd name="T22" fmla="*/ 0 w 194"/>
              <a:gd name="T23" fmla="*/ 0 h 203"/>
              <a:gd name="T24" fmla="*/ 0 w 194"/>
              <a:gd name="T25" fmla="*/ 0 h 203"/>
              <a:gd name="T26" fmla="*/ 0 w 194"/>
              <a:gd name="T27" fmla="*/ 0 h 203"/>
              <a:gd name="T28" fmla="*/ 0 w 194"/>
              <a:gd name="T29" fmla="*/ 0 h 203"/>
              <a:gd name="T30" fmla="*/ 0 w 194"/>
              <a:gd name="T31" fmla="*/ 0 h 203"/>
              <a:gd name="T32" fmla="*/ 0 w 194"/>
              <a:gd name="T33" fmla="*/ 0 h 203"/>
              <a:gd name="T34" fmla="*/ 0 w 194"/>
              <a:gd name="T35" fmla="*/ 0 h 203"/>
              <a:gd name="T36" fmla="*/ 0 w 194"/>
              <a:gd name="T37" fmla="*/ 0 h 203"/>
              <a:gd name="T38" fmla="*/ 0 w 194"/>
              <a:gd name="T39" fmla="*/ 0 h 203"/>
              <a:gd name="T40" fmla="*/ 0 w 194"/>
              <a:gd name="T41" fmla="*/ 0 h 203"/>
              <a:gd name="T42" fmla="*/ 0 w 194"/>
              <a:gd name="T43" fmla="*/ 0 h 203"/>
              <a:gd name="T44" fmla="*/ 0 w 194"/>
              <a:gd name="T45" fmla="*/ 0 h 203"/>
              <a:gd name="T46" fmla="*/ 0 w 194"/>
              <a:gd name="T47" fmla="*/ 0 h 203"/>
              <a:gd name="T48" fmla="*/ 0 w 194"/>
              <a:gd name="T49" fmla="*/ 0 h 203"/>
              <a:gd name="T50" fmla="*/ 0 w 194"/>
              <a:gd name="T51" fmla="*/ 0 h 203"/>
              <a:gd name="T52" fmla="*/ 0 w 194"/>
              <a:gd name="T53" fmla="*/ 0 h 203"/>
              <a:gd name="T54" fmla="*/ 0 w 194"/>
              <a:gd name="T55" fmla="*/ 0 h 203"/>
              <a:gd name="T56" fmla="*/ 0 w 194"/>
              <a:gd name="T57" fmla="*/ 0 h 203"/>
              <a:gd name="T58" fmla="*/ 0 w 194"/>
              <a:gd name="T59" fmla="*/ 0 h 203"/>
              <a:gd name="T60" fmla="*/ 0 w 194"/>
              <a:gd name="T61" fmla="*/ 0 h 203"/>
              <a:gd name="T62" fmla="*/ 0 w 194"/>
              <a:gd name="T63" fmla="*/ 0 h 203"/>
              <a:gd name="T64" fmla="*/ 0 w 194"/>
              <a:gd name="T65" fmla="*/ 0 h 203"/>
              <a:gd name="T66" fmla="*/ 0 w 194"/>
              <a:gd name="T67" fmla="*/ 0 h 203"/>
              <a:gd name="T68" fmla="*/ 0 w 194"/>
              <a:gd name="T69" fmla="*/ 0 h 203"/>
              <a:gd name="T70" fmla="*/ 0 w 194"/>
              <a:gd name="T71" fmla="*/ 0 h 203"/>
              <a:gd name="T72" fmla="*/ 0 w 194"/>
              <a:gd name="T73" fmla="*/ 0 h 203"/>
              <a:gd name="T74" fmla="*/ 0 w 194"/>
              <a:gd name="T75" fmla="*/ 0 h 203"/>
              <a:gd name="T76" fmla="*/ 0 w 194"/>
              <a:gd name="T77" fmla="*/ 0 h 203"/>
              <a:gd name="T78" fmla="*/ 0 w 194"/>
              <a:gd name="T79" fmla="*/ 0 h 203"/>
              <a:gd name="T80" fmla="*/ 0 w 194"/>
              <a:gd name="T81" fmla="*/ 0 h 203"/>
              <a:gd name="T82" fmla="*/ 0 w 194"/>
              <a:gd name="T83" fmla="*/ 0 h 203"/>
              <a:gd name="T84" fmla="*/ 0 w 194"/>
              <a:gd name="T85" fmla="*/ 0 h 203"/>
              <a:gd name="T86" fmla="*/ 0 w 194"/>
              <a:gd name="T87" fmla="*/ 0 h 203"/>
              <a:gd name="T88" fmla="*/ 0 w 194"/>
              <a:gd name="T89" fmla="*/ 0 h 2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4"/>
              <a:gd name="T136" fmla="*/ 0 h 203"/>
              <a:gd name="T137" fmla="*/ 194 w 194"/>
              <a:gd name="T138" fmla="*/ 203 h 2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4" h="203">
                <a:moveTo>
                  <a:pt x="31" y="202"/>
                </a:moveTo>
                <a:lnTo>
                  <a:pt x="41" y="203"/>
                </a:lnTo>
                <a:lnTo>
                  <a:pt x="77" y="187"/>
                </a:lnTo>
                <a:lnTo>
                  <a:pt x="119" y="177"/>
                </a:lnTo>
                <a:lnTo>
                  <a:pt x="171" y="179"/>
                </a:lnTo>
                <a:lnTo>
                  <a:pt x="186" y="177"/>
                </a:lnTo>
                <a:lnTo>
                  <a:pt x="184" y="161"/>
                </a:lnTo>
                <a:lnTo>
                  <a:pt x="176" y="156"/>
                </a:lnTo>
                <a:lnTo>
                  <a:pt x="170" y="132"/>
                </a:lnTo>
                <a:lnTo>
                  <a:pt x="184" y="88"/>
                </a:lnTo>
                <a:lnTo>
                  <a:pt x="194" y="80"/>
                </a:lnTo>
                <a:lnTo>
                  <a:pt x="184" y="50"/>
                </a:lnTo>
                <a:lnTo>
                  <a:pt x="186" y="41"/>
                </a:lnTo>
                <a:lnTo>
                  <a:pt x="179" y="41"/>
                </a:lnTo>
                <a:lnTo>
                  <a:pt x="170" y="26"/>
                </a:lnTo>
                <a:lnTo>
                  <a:pt x="155" y="24"/>
                </a:lnTo>
                <a:lnTo>
                  <a:pt x="131" y="36"/>
                </a:lnTo>
                <a:lnTo>
                  <a:pt x="121" y="34"/>
                </a:lnTo>
                <a:lnTo>
                  <a:pt x="106" y="13"/>
                </a:lnTo>
                <a:lnTo>
                  <a:pt x="88" y="10"/>
                </a:lnTo>
                <a:lnTo>
                  <a:pt x="74" y="16"/>
                </a:lnTo>
                <a:lnTo>
                  <a:pt x="72" y="0"/>
                </a:lnTo>
                <a:lnTo>
                  <a:pt x="59" y="3"/>
                </a:lnTo>
                <a:lnTo>
                  <a:pt x="57" y="11"/>
                </a:lnTo>
                <a:lnTo>
                  <a:pt x="48" y="18"/>
                </a:lnTo>
                <a:lnTo>
                  <a:pt x="31" y="8"/>
                </a:lnTo>
                <a:lnTo>
                  <a:pt x="18" y="18"/>
                </a:lnTo>
                <a:lnTo>
                  <a:pt x="12" y="26"/>
                </a:lnTo>
                <a:lnTo>
                  <a:pt x="13" y="41"/>
                </a:lnTo>
                <a:lnTo>
                  <a:pt x="22" y="42"/>
                </a:lnTo>
                <a:lnTo>
                  <a:pt x="25" y="55"/>
                </a:lnTo>
                <a:lnTo>
                  <a:pt x="20" y="63"/>
                </a:lnTo>
                <a:lnTo>
                  <a:pt x="23" y="63"/>
                </a:lnTo>
                <a:lnTo>
                  <a:pt x="26" y="76"/>
                </a:lnTo>
                <a:lnTo>
                  <a:pt x="10" y="73"/>
                </a:lnTo>
                <a:lnTo>
                  <a:pt x="10" y="80"/>
                </a:lnTo>
                <a:lnTo>
                  <a:pt x="18" y="85"/>
                </a:lnTo>
                <a:lnTo>
                  <a:pt x="12" y="101"/>
                </a:lnTo>
                <a:lnTo>
                  <a:pt x="2" y="101"/>
                </a:lnTo>
                <a:lnTo>
                  <a:pt x="10" y="115"/>
                </a:lnTo>
                <a:lnTo>
                  <a:pt x="0" y="135"/>
                </a:lnTo>
                <a:lnTo>
                  <a:pt x="20" y="140"/>
                </a:lnTo>
                <a:lnTo>
                  <a:pt x="25" y="153"/>
                </a:lnTo>
                <a:lnTo>
                  <a:pt x="35" y="155"/>
                </a:lnTo>
                <a:lnTo>
                  <a:pt x="31" y="202"/>
                </a:lnTo>
              </a:path>
            </a:pathLst>
          </a:custGeom>
          <a:solidFill>
            <a:srgbClr val="CDCDCD"/>
          </a:solidFill>
          <a:ln w="6350">
            <a:solidFill>
              <a:schemeClr val="bg1"/>
            </a:solidFill>
            <a:round/>
            <a:headEnd/>
            <a:tailEnd/>
          </a:ln>
        </p:spPr>
        <p:txBody>
          <a:bodyPr/>
          <a:lstStyle/>
          <a:p>
            <a:endParaRPr lang="en-US"/>
          </a:p>
        </p:txBody>
      </p:sp>
      <p:sp>
        <p:nvSpPr>
          <p:cNvPr id="1178" name="Freeform 2219"/>
          <p:cNvSpPr>
            <a:spLocks/>
          </p:cNvSpPr>
          <p:nvPr/>
        </p:nvSpPr>
        <p:spPr bwMode="auto">
          <a:xfrm>
            <a:off x="5180013" y="5507038"/>
            <a:ext cx="49212" cy="50800"/>
          </a:xfrm>
          <a:custGeom>
            <a:avLst/>
            <a:gdLst>
              <a:gd name="T0" fmla="*/ 0 w 73"/>
              <a:gd name="T1" fmla="*/ 0 h 72"/>
              <a:gd name="T2" fmla="*/ 0 w 73"/>
              <a:gd name="T3" fmla="*/ 0 h 72"/>
              <a:gd name="T4" fmla="*/ 0 w 73"/>
              <a:gd name="T5" fmla="*/ 0 h 72"/>
              <a:gd name="T6" fmla="*/ 0 w 73"/>
              <a:gd name="T7" fmla="*/ 0 h 72"/>
              <a:gd name="T8" fmla="*/ 0 w 73"/>
              <a:gd name="T9" fmla="*/ 0 h 72"/>
              <a:gd name="T10" fmla="*/ 0 w 73"/>
              <a:gd name="T11" fmla="*/ 0 h 72"/>
              <a:gd name="T12" fmla="*/ 0 w 73"/>
              <a:gd name="T13" fmla="*/ 0 h 72"/>
              <a:gd name="T14" fmla="*/ 0 w 73"/>
              <a:gd name="T15" fmla="*/ 0 h 72"/>
              <a:gd name="T16" fmla="*/ 0 w 73"/>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2"/>
              <a:gd name="T29" fmla="*/ 73 w 73"/>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2">
                <a:moveTo>
                  <a:pt x="73" y="28"/>
                </a:moveTo>
                <a:lnTo>
                  <a:pt x="62" y="54"/>
                </a:lnTo>
                <a:lnTo>
                  <a:pt x="32" y="72"/>
                </a:lnTo>
                <a:lnTo>
                  <a:pt x="14" y="63"/>
                </a:lnTo>
                <a:lnTo>
                  <a:pt x="0" y="41"/>
                </a:lnTo>
                <a:lnTo>
                  <a:pt x="16" y="13"/>
                </a:lnTo>
                <a:lnTo>
                  <a:pt x="40" y="0"/>
                </a:lnTo>
                <a:lnTo>
                  <a:pt x="57" y="2"/>
                </a:lnTo>
                <a:lnTo>
                  <a:pt x="73" y="28"/>
                </a:lnTo>
                <a:close/>
              </a:path>
            </a:pathLst>
          </a:custGeom>
          <a:solidFill>
            <a:srgbClr val="CDCDCD"/>
          </a:solidFill>
          <a:ln w="6350">
            <a:solidFill>
              <a:schemeClr val="bg1"/>
            </a:solidFill>
            <a:round/>
            <a:headEnd/>
            <a:tailEnd/>
          </a:ln>
        </p:spPr>
        <p:txBody>
          <a:bodyPr/>
          <a:lstStyle/>
          <a:p>
            <a:endParaRPr lang="en-US"/>
          </a:p>
        </p:txBody>
      </p:sp>
      <p:sp>
        <p:nvSpPr>
          <p:cNvPr id="1179" name="Freeform 2220"/>
          <p:cNvSpPr>
            <a:spLocks/>
          </p:cNvSpPr>
          <p:nvPr/>
        </p:nvSpPr>
        <p:spPr bwMode="auto">
          <a:xfrm>
            <a:off x="5180013" y="5507038"/>
            <a:ext cx="49212" cy="50800"/>
          </a:xfrm>
          <a:custGeom>
            <a:avLst/>
            <a:gdLst>
              <a:gd name="T0" fmla="*/ 0 w 73"/>
              <a:gd name="T1" fmla="*/ 0 h 72"/>
              <a:gd name="T2" fmla="*/ 0 w 73"/>
              <a:gd name="T3" fmla="*/ 0 h 72"/>
              <a:gd name="T4" fmla="*/ 0 w 73"/>
              <a:gd name="T5" fmla="*/ 0 h 72"/>
              <a:gd name="T6" fmla="*/ 0 w 73"/>
              <a:gd name="T7" fmla="*/ 0 h 72"/>
              <a:gd name="T8" fmla="*/ 0 w 73"/>
              <a:gd name="T9" fmla="*/ 0 h 72"/>
              <a:gd name="T10" fmla="*/ 0 w 73"/>
              <a:gd name="T11" fmla="*/ 0 h 72"/>
              <a:gd name="T12" fmla="*/ 0 w 73"/>
              <a:gd name="T13" fmla="*/ 0 h 72"/>
              <a:gd name="T14" fmla="*/ 0 w 73"/>
              <a:gd name="T15" fmla="*/ 0 h 72"/>
              <a:gd name="T16" fmla="*/ 0 w 73"/>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2"/>
              <a:gd name="T29" fmla="*/ 73 w 73"/>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2">
                <a:moveTo>
                  <a:pt x="73" y="28"/>
                </a:moveTo>
                <a:lnTo>
                  <a:pt x="62" y="54"/>
                </a:lnTo>
                <a:lnTo>
                  <a:pt x="32" y="72"/>
                </a:lnTo>
                <a:lnTo>
                  <a:pt x="14" y="63"/>
                </a:lnTo>
                <a:lnTo>
                  <a:pt x="0" y="41"/>
                </a:lnTo>
                <a:lnTo>
                  <a:pt x="16" y="13"/>
                </a:lnTo>
                <a:lnTo>
                  <a:pt x="40" y="0"/>
                </a:lnTo>
                <a:lnTo>
                  <a:pt x="57" y="2"/>
                </a:lnTo>
                <a:lnTo>
                  <a:pt x="73" y="28"/>
                </a:lnTo>
              </a:path>
            </a:pathLst>
          </a:custGeom>
          <a:solidFill>
            <a:srgbClr val="CDCDCD"/>
          </a:solidFill>
          <a:ln w="6350">
            <a:solidFill>
              <a:schemeClr val="bg1"/>
            </a:solidFill>
            <a:round/>
            <a:headEnd/>
            <a:tailEnd/>
          </a:ln>
        </p:spPr>
        <p:txBody>
          <a:bodyPr/>
          <a:lstStyle/>
          <a:p>
            <a:endParaRPr lang="en-US"/>
          </a:p>
        </p:txBody>
      </p:sp>
      <p:sp>
        <p:nvSpPr>
          <p:cNvPr id="1180" name="Freeform 2221"/>
          <p:cNvSpPr>
            <a:spLocks/>
          </p:cNvSpPr>
          <p:nvPr/>
        </p:nvSpPr>
        <p:spPr bwMode="auto">
          <a:xfrm>
            <a:off x="4367213" y="4673600"/>
            <a:ext cx="84137" cy="93663"/>
          </a:xfrm>
          <a:custGeom>
            <a:avLst/>
            <a:gdLst>
              <a:gd name="T0" fmla="*/ 0 w 127"/>
              <a:gd name="T1" fmla="*/ 0 h 134"/>
              <a:gd name="T2" fmla="*/ 0 w 127"/>
              <a:gd name="T3" fmla="*/ 0 h 134"/>
              <a:gd name="T4" fmla="*/ 0 w 127"/>
              <a:gd name="T5" fmla="*/ 0 h 134"/>
              <a:gd name="T6" fmla="*/ 0 w 127"/>
              <a:gd name="T7" fmla="*/ 0 h 134"/>
              <a:gd name="T8" fmla="*/ 0 w 127"/>
              <a:gd name="T9" fmla="*/ 0 h 134"/>
              <a:gd name="T10" fmla="*/ 0 w 127"/>
              <a:gd name="T11" fmla="*/ 0 h 134"/>
              <a:gd name="T12" fmla="*/ 0 w 127"/>
              <a:gd name="T13" fmla="*/ 0 h 134"/>
              <a:gd name="T14" fmla="*/ 0 w 127"/>
              <a:gd name="T15" fmla="*/ 0 h 134"/>
              <a:gd name="T16" fmla="*/ 0 w 127"/>
              <a:gd name="T17" fmla="*/ 0 h 134"/>
              <a:gd name="T18" fmla="*/ 0 w 127"/>
              <a:gd name="T19" fmla="*/ 0 h 134"/>
              <a:gd name="T20" fmla="*/ 0 w 127"/>
              <a:gd name="T21" fmla="*/ 0 h 134"/>
              <a:gd name="T22" fmla="*/ 0 w 127"/>
              <a:gd name="T23" fmla="*/ 0 h 134"/>
              <a:gd name="T24" fmla="*/ 0 w 127"/>
              <a:gd name="T25" fmla="*/ 0 h 134"/>
              <a:gd name="T26" fmla="*/ 0 w 127"/>
              <a:gd name="T27" fmla="*/ 0 h 134"/>
              <a:gd name="T28" fmla="*/ 0 w 127"/>
              <a:gd name="T29" fmla="*/ 0 h 134"/>
              <a:gd name="T30" fmla="*/ 0 w 127"/>
              <a:gd name="T31" fmla="*/ 0 h 134"/>
              <a:gd name="T32" fmla="*/ 0 w 127"/>
              <a:gd name="T33" fmla="*/ 0 h 134"/>
              <a:gd name="T34" fmla="*/ 0 w 127"/>
              <a:gd name="T35" fmla="*/ 0 h 134"/>
              <a:gd name="T36" fmla="*/ 0 w 127"/>
              <a:gd name="T37" fmla="*/ 0 h 134"/>
              <a:gd name="T38" fmla="*/ 0 w 127"/>
              <a:gd name="T39" fmla="*/ 0 h 1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7"/>
              <a:gd name="T61" fmla="*/ 0 h 134"/>
              <a:gd name="T62" fmla="*/ 127 w 127"/>
              <a:gd name="T63" fmla="*/ 134 h 1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7" h="134">
                <a:moveTo>
                  <a:pt x="0" y="52"/>
                </a:moveTo>
                <a:lnTo>
                  <a:pt x="68" y="109"/>
                </a:lnTo>
                <a:lnTo>
                  <a:pt x="123" y="134"/>
                </a:lnTo>
                <a:lnTo>
                  <a:pt x="127" y="87"/>
                </a:lnTo>
                <a:lnTo>
                  <a:pt x="117" y="85"/>
                </a:lnTo>
                <a:lnTo>
                  <a:pt x="112" y="72"/>
                </a:lnTo>
                <a:lnTo>
                  <a:pt x="92" y="67"/>
                </a:lnTo>
                <a:lnTo>
                  <a:pt x="102" y="47"/>
                </a:lnTo>
                <a:lnTo>
                  <a:pt x="94" y="33"/>
                </a:lnTo>
                <a:lnTo>
                  <a:pt x="87" y="30"/>
                </a:lnTo>
                <a:lnTo>
                  <a:pt x="78" y="44"/>
                </a:lnTo>
                <a:lnTo>
                  <a:pt x="61" y="39"/>
                </a:lnTo>
                <a:lnTo>
                  <a:pt x="66" y="25"/>
                </a:lnTo>
                <a:lnTo>
                  <a:pt x="61" y="8"/>
                </a:lnTo>
                <a:lnTo>
                  <a:pt x="55" y="0"/>
                </a:lnTo>
                <a:lnTo>
                  <a:pt x="35" y="7"/>
                </a:lnTo>
                <a:lnTo>
                  <a:pt x="37" y="13"/>
                </a:lnTo>
                <a:lnTo>
                  <a:pt x="27" y="17"/>
                </a:lnTo>
                <a:lnTo>
                  <a:pt x="27" y="28"/>
                </a:lnTo>
                <a:lnTo>
                  <a:pt x="0" y="52"/>
                </a:lnTo>
                <a:close/>
              </a:path>
            </a:pathLst>
          </a:custGeom>
          <a:solidFill>
            <a:srgbClr val="CDCDCD"/>
          </a:solidFill>
          <a:ln w="6350">
            <a:solidFill>
              <a:schemeClr val="bg1"/>
            </a:solidFill>
            <a:round/>
            <a:headEnd/>
            <a:tailEnd/>
          </a:ln>
        </p:spPr>
        <p:txBody>
          <a:bodyPr/>
          <a:lstStyle/>
          <a:p>
            <a:endParaRPr lang="en-US"/>
          </a:p>
        </p:txBody>
      </p:sp>
      <p:sp>
        <p:nvSpPr>
          <p:cNvPr id="1181" name="Freeform 2222"/>
          <p:cNvSpPr>
            <a:spLocks/>
          </p:cNvSpPr>
          <p:nvPr/>
        </p:nvSpPr>
        <p:spPr bwMode="auto">
          <a:xfrm>
            <a:off x="4367213" y="4673600"/>
            <a:ext cx="84137" cy="93663"/>
          </a:xfrm>
          <a:custGeom>
            <a:avLst/>
            <a:gdLst>
              <a:gd name="T0" fmla="*/ 0 w 127"/>
              <a:gd name="T1" fmla="*/ 0 h 134"/>
              <a:gd name="T2" fmla="*/ 0 w 127"/>
              <a:gd name="T3" fmla="*/ 0 h 134"/>
              <a:gd name="T4" fmla="*/ 0 w 127"/>
              <a:gd name="T5" fmla="*/ 0 h 134"/>
              <a:gd name="T6" fmla="*/ 0 w 127"/>
              <a:gd name="T7" fmla="*/ 0 h 134"/>
              <a:gd name="T8" fmla="*/ 0 w 127"/>
              <a:gd name="T9" fmla="*/ 0 h 134"/>
              <a:gd name="T10" fmla="*/ 0 w 127"/>
              <a:gd name="T11" fmla="*/ 0 h 134"/>
              <a:gd name="T12" fmla="*/ 0 w 127"/>
              <a:gd name="T13" fmla="*/ 0 h 134"/>
              <a:gd name="T14" fmla="*/ 0 w 127"/>
              <a:gd name="T15" fmla="*/ 0 h 134"/>
              <a:gd name="T16" fmla="*/ 0 w 127"/>
              <a:gd name="T17" fmla="*/ 0 h 134"/>
              <a:gd name="T18" fmla="*/ 0 w 127"/>
              <a:gd name="T19" fmla="*/ 0 h 134"/>
              <a:gd name="T20" fmla="*/ 0 w 127"/>
              <a:gd name="T21" fmla="*/ 0 h 134"/>
              <a:gd name="T22" fmla="*/ 0 w 127"/>
              <a:gd name="T23" fmla="*/ 0 h 134"/>
              <a:gd name="T24" fmla="*/ 0 w 127"/>
              <a:gd name="T25" fmla="*/ 0 h 134"/>
              <a:gd name="T26" fmla="*/ 0 w 127"/>
              <a:gd name="T27" fmla="*/ 0 h 134"/>
              <a:gd name="T28" fmla="*/ 0 w 127"/>
              <a:gd name="T29" fmla="*/ 0 h 134"/>
              <a:gd name="T30" fmla="*/ 0 w 127"/>
              <a:gd name="T31" fmla="*/ 0 h 134"/>
              <a:gd name="T32" fmla="*/ 0 w 127"/>
              <a:gd name="T33" fmla="*/ 0 h 134"/>
              <a:gd name="T34" fmla="*/ 0 w 127"/>
              <a:gd name="T35" fmla="*/ 0 h 134"/>
              <a:gd name="T36" fmla="*/ 0 w 127"/>
              <a:gd name="T37" fmla="*/ 0 h 134"/>
              <a:gd name="T38" fmla="*/ 0 w 127"/>
              <a:gd name="T39" fmla="*/ 0 h 1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7"/>
              <a:gd name="T61" fmla="*/ 0 h 134"/>
              <a:gd name="T62" fmla="*/ 127 w 127"/>
              <a:gd name="T63" fmla="*/ 134 h 1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7" h="134">
                <a:moveTo>
                  <a:pt x="0" y="52"/>
                </a:moveTo>
                <a:lnTo>
                  <a:pt x="68" y="109"/>
                </a:lnTo>
                <a:lnTo>
                  <a:pt x="123" y="134"/>
                </a:lnTo>
                <a:lnTo>
                  <a:pt x="127" y="87"/>
                </a:lnTo>
                <a:lnTo>
                  <a:pt x="117" y="85"/>
                </a:lnTo>
                <a:lnTo>
                  <a:pt x="112" y="72"/>
                </a:lnTo>
                <a:lnTo>
                  <a:pt x="92" y="67"/>
                </a:lnTo>
                <a:lnTo>
                  <a:pt x="102" y="47"/>
                </a:lnTo>
                <a:lnTo>
                  <a:pt x="94" y="33"/>
                </a:lnTo>
                <a:lnTo>
                  <a:pt x="87" y="30"/>
                </a:lnTo>
                <a:lnTo>
                  <a:pt x="78" y="44"/>
                </a:lnTo>
                <a:lnTo>
                  <a:pt x="61" y="39"/>
                </a:lnTo>
                <a:lnTo>
                  <a:pt x="66" y="25"/>
                </a:lnTo>
                <a:lnTo>
                  <a:pt x="61" y="8"/>
                </a:lnTo>
                <a:lnTo>
                  <a:pt x="55" y="0"/>
                </a:lnTo>
                <a:lnTo>
                  <a:pt x="35" y="7"/>
                </a:lnTo>
                <a:lnTo>
                  <a:pt x="37" y="13"/>
                </a:lnTo>
                <a:lnTo>
                  <a:pt x="27" y="17"/>
                </a:lnTo>
                <a:lnTo>
                  <a:pt x="27" y="28"/>
                </a:lnTo>
                <a:lnTo>
                  <a:pt x="0" y="52"/>
                </a:lnTo>
              </a:path>
            </a:pathLst>
          </a:custGeom>
          <a:solidFill>
            <a:srgbClr val="CDCDCD"/>
          </a:solidFill>
          <a:ln w="6350">
            <a:solidFill>
              <a:schemeClr val="bg1"/>
            </a:solidFill>
            <a:round/>
            <a:headEnd/>
            <a:tailEnd/>
          </a:ln>
        </p:spPr>
        <p:txBody>
          <a:bodyPr/>
          <a:lstStyle/>
          <a:p>
            <a:endParaRPr lang="en-US"/>
          </a:p>
        </p:txBody>
      </p:sp>
      <p:sp>
        <p:nvSpPr>
          <p:cNvPr id="1182" name="Freeform 2223"/>
          <p:cNvSpPr>
            <a:spLocks/>
          </p:cNvSpPr>
          <p:nvPr/>
        </p:nvSpPr>
        <p:spPr bwMode="auto">
          <a:xfrm>
            <a:off x="4802188" y="4095750"/>
            <a:ext cx="336550" cy="334963"/>
          </a:xfrm>
          <a:custGeom>
            <a:avLst/>
            <a:gdLst>
              <a:gd name="T0" fmla="*/ 0 w 501"/>
              <a:gd name="T1" fmla="*/ 0 h 480"/>
              <a:gd name="T2" fmla="*/ 0 w 501"/>
              <a:gd name="T3" fmla="*/ 0 h 480"/>
              <a:gd name="T4" fmla="*/ 0 w 501"/>
              <a:gd name="T5" fmla="*/ 0 h 480"/>
              <a:gd name="T6" fmla="*/ 0 w 501"/>
              <a:gd name="T7" fmla="*/ 0 h 480"/>
              <a:gd name="T8" fmla="*/ 0 w 501"/>
              <a:gd name="T9" fmla="*/ 0 h 480"/>
              <a:gd name="T10" fmla="*/ 0 w 501"/>
              <a:gd name="T11" fmla="*/ 0 h 480"/>
              <a:gd name="T12" fmla="*/ 0 w 501"/>
              <a:gd name="T13" fmla="*/ 0 h 480"/>
              <a:gd name="T14" fmla="*/ 0 w 501"/>
              <a:gd name="T15" fmla="*/ 0 h 480"/>
              <a:gd name="T16" fmla="*/ 0 w 501"/>
              <a:gd name="T17" fmla="*/ 0 h 480"/>
              <a:gd name="T18" fmla="*/ 0 w 501"/>
              <a:gd name="T19" fmla="*/ 0 h 480"/>
              <a:gd name="T20" fmla="*/ 0 w 501"/>
              <a:gd name="T21" fmla="*/ 0 h 480"/>
              <a:gd name="T22" fmla="*/ 0 w 501"/>
              <a:gd name="T23" fmla="*/ 0 h 480"/>
              <a:gd name="T24" fmla="*/ 0 w 501"/>
              <a:gd name="T25" fmla="*/ 0 h 480"/>
              <a:gd name="T26" fmla="*/ 0 w 501"/>
              <a:gd name="T27" fmla="*/ 0 h 480"/>
              <a:gd name="T28" fmla="*/ 0 w 501"/>
              <a:gd name="T29" fmla="*/ 0 h 480"/>
              <a:gd name="T30" fmla="*/ 0 w 501"/>
              <a:gd name="T31" fmla="*/ 0 h 480"/>
              <a:gd name="T32" fmla="*/ 0 w 501"/>
              <a:gd name="T33" fmla="*/ 0 h 480"/>
              <a:gd name="T34" fmla="*/ 0 w 501"/>
              <a:gd name="T35" fmla="*/ 0 h 480"/>
              <a:gd name="T36" fmla="*/ 0 w 501"/>
              <a:gd name="T37" fmla="*/ 0 h 480"/>
              <a:gd name="T38" fmla="*/ 0 w 501"/>
              <a:gd name="T39" fmla="*/ 0 h 480"/>
              <a:gd name="T40" fmla="*/ 0 w 501"/>
              <a:gd name="T41" fmla="*/ 0 h 480"/>
              <a:gd name="T42" fmla="*/ 0 w 501"/>
              <a:gd name="T43" fmla="*/ 0 h 480"/>
              <a:gd name="T44" fmla="*/ 0 w 501"/>
              <a:gd name="T45" fmla="*/ 0 h 480"/>
              <a:gd name="T46" fmla="*/ 0 w 501"/>
              <a:gd name="T47" fmla="*/ 0 h 480"/>
              <a:gd name="T48" fmla="*/ 0 w 501"/>
              <a:gd name="T49" fmla="*/ 0 h 480"/>
              <a:gd name="T50" fmla="*/ 0 w 501"/>
              <a:gd name="T51" fmla="*/ 0 h 480"/>
              <a:gd name="T52" fmla="*/ 0 w 501"/>
              <a:gd name="T53" fmla="*/ 0 h 480"/>
              <a:gd name="T54" fmla="*/ 0 w 501"/>
              <a:gd name="T55" fmla="*/ 0 h 480"/>
              <a:gd name="T56" fmla="*/ 0 w 501"/>
              <a:gd name="T57" fmla="*/ 0 h 480"/>
              <a:gd name="T58" fmla="*/ 0 w 501"/>
              <a:gd name="T59" fmla="*/ 0 h 480"/>
              <a:gd name="T60" fmla="*/ 0 w 501"/>
              <a:gd name="T61" fmla="*/ 0 h 480"/>
              <a:gd name="T62" fmla="*/ 0 w 501"/>
              <a:gd name="T63" fmla="*/ 0 h 480"/>
              <a:gd name="T64" fmla="*/ 0 w 501"/>
              <a:gd name="T65" fmla="*/ 0 h 480"/>
              <a:gd name="T66" fmla="*/ 0 w 501"/>
              <a:gd name="T67" fmla="*/ 0 h 480"/>
              <a:gd name="T68" fmla="*/ 0 w 501"/>
              <a:gd name="T69" fmla="*/ 0 h 480"/>
              <a:gd name="T70" fmla="*/ 0 w 501"/>
              <a:gd name="T71" fmla="*/ 0 h 480"/>
              <a:gd name="T72" fmla="*/ 0 w 501"/>
              <a:gd name="T73" fmla="*/ 0 h 480"/>
              <a:gd name="T74" fmla="*/ 0 w 501"/>
              <a:gd name="T75" fmla="*/ 0 h 480"/>
              <a:gd name="T76" fmla="*/ 0 w 501"/>
              <a:gd name="T77" fmla="*/ 0 h 480"/>
              <a:gd name="T78" fmla="*/ 0 w 501"/>
              <a:gd name="T79" fmla="*/ 0 h 480"/>
              <a:gd name="T80" fmla="*/ 0 w 501"/>
              <a:gd name="T81" fmla="*/ 0 h 480"/>
              <a:gd name="T82" fmla="*/ 0 w 501"/>
              <a:gd name="T83" fmla="*/ 0 h 480"/>
              <a:gd name="T84" fmla="*/ 0 w 501"/>
              <a:gd name="T85" fmla="*/ 0 h 480"/>
              <a:gd name="T86" fmla="*/ 0 w 501"/>
              <a:gd name="T87" fmla="*/ 0 h 480"/>
              <a:gd name="T88" fmla="*/ 0 w 501"/>
              <a:gd name="T89" fmla="*/ 0 h 4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1"/>
              <a:gd name="T136" fmla="*/ 0 h 480"/>
              <a:gd name="T137" fmla="*/ 501 w 501"/>
              <a:gd name="T138" fmla="*/ 480 h 4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1" h="480">
                <a:moveTo>
                  <a:pt x="501" y="58"/>
                </a:moveTo>
                <a:lnTo>
                  <a:pt x="492" y="68"/>
                </a:lnTo>
                <a:lnTo>
                  <a:pt x="493" y="106"/>
                </a:lnTo>
                <a:lnTo>
                  <a:pt x="485" y="114"/>
                </a:lnTo>
                <a:lnTo>
                  <a:pt x="492" y="143"/>
                </a:lnTo>
                <a:lnTo>
                  <a:pt x="500" y="151"/>
                </a:lnTo>
                <a:lnTo>
                  <a:pt x="501" y="397"/>
                </a:lnTo>
                <a:lnTo>
                  <a:pt x="501" y="460"/>
                </a:lnTo>
                <a:lnTo>
                  <a:pt x="469" y="462"/>
                </a:lnTo>
                <a:lnTo>
                  <a:pt x="469" y="480"/>
                </a:lnTo>
                <a:lnTo>
                  <a:pt x="218" y="350"/>
                </a:lnTo>
                <a:lnTo>
                  <a:pt x="187" y="360"/>
                </a:lnTo>
                <a:lnTo>
                  <a:pt x="176" y="364"/>
                </a:lnTo>
                <a:lnTo>
                  <a:pt x="150" y="347"/>
                </a:lnTo>
                <a:lnTo>
                  <a:pt x="83" y="347"/>
                </a:lnTo>
                <a:lnTo>
                  <a:pt x="68" y="317"/>
                </a:lnTo>
                <a:lnTo>
                  <a:pt x="34" y="307"/>
                </a:lnTo>
                <a:lnTo>
                  <a:pt x="26" y="301"/>
                </a:lnTo>
                <a:lnTo>
                  <a:pt x="21" y="281"/>
                </a:lnTo>
                <a:lnTo>
                  <a:pt x="5" y="254"/>
                </a:lnTo>
                <a:lnTo>
                  <a:pt x="15" y="242"/>
                </a:lnTo>
                <a:lnTo>
                  <a:pt x="18" y="195"/>
                </a:lnTo>
                <a:lnTo>
                  <a:pt x="13" y="141"/>
                </a:lnTo>
                <a:lnTo>
                  <a:pt x="0" y="120"/>
                </a:lnTo>
                <a:lnTo>
                  <a:pt x="10" y="106"/>
                </a:lnTo>
                <a:lnTo>
                  <a:pt x="29" y="89"/>
                </a:lnTo>
                <a:lnTo>
                  <a:pt x="29" y="58"/>
                </a:lnTo>
                <a:lnTo>
                  <a:pt x="67" y="31"/>
                </a:lnTo>
                <a:lnTo>
                  <a:pt x="68" y="0"/>
                </a:lnTo>
                <a:lnTo>
                  <a:pt x="99" y="14"/>
                </a:lnTo>
                <a:lnTo>
                  <a:pt x="143" y="14"/>
                </a:lnTo>
                <a:lnTo>
                  <a:pt x="187" y="32"/>
                </a:lnTo>
                <a:lnTo>
                  <a:pt x="205" y="68"/>
                </a:lnTo>
                <a:lnTo>
                  <a:pt x="265" y="81"/>
                </a:lnTo>
                <a:lnTo>
                  <a:pt x="303" y="106"/>
                </a:lnTo>
                <a:lnTo>
                  <a:pt x="334" y="93"/>
                </a:lnTo>
                <a:lnTo>
                  <a:pt x="342" y="76"/>
                </a:lnTo>
                <a:lnTo>
                  <a:pt x="335" y="58"/>
                </a:lnTo>
                <a:lnTo>
                  <a:pt x="339" y="42"/>
                </a:lnTo>
                <a:lnTo>
                  <a:pt x="371" y="14"/>
                </a:lnTo>
                <a:lnTo>
                  <a:pt x="404" y="10"/>
                </a:lnTo>
                <a:lnTo>
                  <a:pt x="430" y="18"/>
                </a:lnTo>
                <a:lnTo>
                  <a:pt x="441" y="36"/>
                </a:lnTo>
                <a:lnTo>
                  <a:pt x="493" y="47"/>
                </a:lnTo>
                <a:lnTo>
                  <a:pt x="501" y="58"/>
                </a:lnTo>
                <a:close/>
              </a:path>
            </a:pathLst>
          </a:custGeom>
          <a:solidFill>
            <a:srgbClr val="CDCDCD"/>
          </a:solidFill>
          <a:ln w="6350">
            <a:solidFill>
              <a:schemeClr val="bg1"/>
            </a:solidFill>
            <a:round/>
            <a:headEnd/>
            <a:tailEnd/>
          </a:ln>
        </p:spPr>
        <p:txBody>
          <a:bodyPr/>
          <a:lstStyle/>
          <a:p>
            <a:endParaRPr lang="en-US"/>
          </a:p>
        </p:txBody>
      </p:sp>
      <p:sp>
        <p:nvSpPr>
          <p:cNvPr id="1183" name="Freeform 2224"/>
          <p:cNvSpPr>
            <a:spLocks/>
          </p:cNvSpPr>
          <p:nvPr/>
        </p:nvSpPr>
        <p:spPr bwMode="auto">
          <a:xfrm>
            <a:off x="4802188" y="4095750"/>
            <a:ext cx="336550" cy="334963"/>
          </a:xfrm>
          <a:custGeom>
            <a:avLst/>
            <a:gdLst>
              <a:gd name="T0" fmla="*/ 0 w 501"/>
              <a:gd name="T1" fmla="*/ 0 h 480"/>
              <a:gd name="T2" fmla="*/ 0 w 501"/>
              <a:gd name="T3" fmla="*/ 0 h 480"/>
              <a:gd name="T4" fmla="*/ 0 w 501"/>
              <a:gd name="T5" fmla="*/ 0 h 480"/>
              <a:gd name="T6" fmla="*/ 0 w 501"/>
              <a:gd name="T7" fmla="*/ 0 h 480"/>
              <a:gd name="T8" fmla="*/ 0 w 501"/>
              <a:gd name="T9" fmla="*/ 0 h 480"/>
              <a:gd name="T10" fmla="*/ 0 w 501"/>
              <a:gd name="T11" fmla="*/ 0 h 480"/>
              <a:gd name="T12" fmla="*/ 0 w 501"/>
              <a:gd name="T13" fmla="*/ 0 h 480"/>
              <a:gd name="T14" fmla="*/ 0 w 501"/>
              <a:gd name="T15" fmla="*/ 0 h 480"/>
              <a:gd name="T16" fmla="*/ 0 w 501"/>
              <a:gd name="T17" fmla="*/ 0 h 480"/>
              <a:gd name="T18" fmla="*/ 0 w 501"/>
              <a:gd name="T19" fmla="*/ 0 h 480"/>
              <a:gd name="T20" fmla="*/ 0 w 501"/>
              <a:gd name="T21" fmla="*/ 0 h 480"/>
              <a:gd name="T22" fmla="*/ 0 w 501"/>
              <a:gd name="T23" fmla="*/ 0 h 480"/>
              <a:gd name="T24" fmla="*/ 0 w 501"/>
              <a:gd name="T25" fmla="*/ 0 h 480"/>
              <a:gd name="T26" fmla="*/ 0 w 501"/>
              <a:gd name="T27" fmla="*/ 0 h 480"/>
              <a:gd name="T28" fmla="*/ 0 w 501"/>
              <a:gd name="T29" fmla="*/ 0 h 480"/>
              <a:gd name="T30" fmla="*/ 0 w 501"/>
              <a:gd name="T31" fmla="*/ 0 h 480"/>
              <a:gd name="T32" fmla="*/ 0 w 501"/>
              <a:gd name="T33" fmla="*/ 0 h 480"/>
              <a:gd name="T34" fmla="*/ 0 w 501"/>
              <a:gd name="T35" fmla="*/ 0 h 480"/>
              <a:gd name="T36" fmla="*/ 0 w 501"/>
              <a:gd name="T37" fmla="*/ 0 h 480"/>
              <a:gd name="T38" fmla="*/ 0 w 501"/>
              <a:gd name="T39" fmla="*/ 0 h 480"/>
              <a:gd name="T40" fmla="*/ 0 w 501"/>
              <a:gd name="T41" fmla="*/ 0 h 480"/>
              <a:gd name="T42" fmla="*/ 0 w 501"/>
              <a:gd name="T43" fmla="*/ 0 h 480"/>
              <a:gd name="T44" fmla="*/ 0 w 501"/>
              <a:gd name="T45" fmla="*/ 0 h 480"/>
              <a:gd name="T46" fmla="*/ 0 w 501"/>
              <a:gd name="T47" fmla="*/ 0 h 480"/>
              <a:gd name="T48" fmla="*/ 0 w 501"/>
              <a:gd name="T49" fmla="*/ 0 h 480"/>
              <a:gd name="T50" fmla="*/ 0 w 501"/>
              <a:gd name="T51" fmla="*/ 0 h 480"/>
              <a:gd name="T52" fmla="*/ 0 w 501"/>
              <a:gd name="T53" fmla="*/ 0 h 480"/>
              <a:gd name="T54" fmla="*/ 0 w 501"/>
              <a:gd name="T55" fmla="*/ 0 h 480"/>
              <a:gd name="T56" fmla="*/ 0 w 501"/>
              <a:gd name="T57" fmla="*/ 0 h 480"/>
              <a:gd name="T58" fmla="*/ 0 w 501"/>
              <a:gd name="T59" fmla="*/ 0 h 480"/>
              <a:gd name="T60" fmla="*/ 0 w 501"/>
              <a:gd name="T61" fmla="*/ 0 h 480"/>
              <a:gd name="T62" fmla="*/ 0 w 501"/>
              <a:gd name="T63" fmla="*/ 0 h 480"/>
              <a:gd name="T64" fmla="*/ 0 w 501"/>
              <a:gd name="T65" fmla="*/ 0 h 480"/>
              <a:gd name="T66" fmla="*/ 0 w 501"/>
              <a:gd name="T67" fmla="*/ 0 h 480"/>
              <a:gd name="T68" fmla="*/ 0 w 501"/>
              <a:gd name="T69" fmla="*/ 0 h 480"/>
              <a:gd name="T70" fmla="*/ 0 w 501"/>
              <a:gd name="T71" fmla="*/ 0 h 480"/>
              <a:gd name="T72" fmla="*/ 0 w 501"/>
              <a:gd name="T73" fmla="*/ 0 h 480"/>
              <a:gd name="T74" fmla="*/ 0 w 501"/>
              <a:gd name="T75" fmla="*/ 0 h 480"/>
              <a:gd name="T76" fmla="*/ 0 w 501"/>
              <a:gd name="T77" fmla="*/ 0 h 480"/>
              <a:gd name="T78" fmla="*/ 0 w 501"/>
              <a:gd name="T79" fmla="*/ 0 h 480"/>
              <a:gd name="T80" fmla="*/ 0 w 501"/>
              <a:gd name="T81" fmla="*/ 0 h 480"/>
              <a:gd name="T82" fmla="*/ 0 w 501"/>
              <a:gd name="T83" fmla="*/ 0 h 480"/>
              <a:gd name="T84" fmla="*/ 0 w 501"/>
              <a:gd name="T85" fmla="*/ 0 h 480"/>
              <a:gd name="T86" fmla="*/ 0 w 501"/>
              <a:gd name="T87" fmla="*/ 0 h 480"/>
              <a:gd name="T88" fmla="*/ 0 w 501"/>
              <a:gd name="T89" fmla="*/ 0 h 4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1"/>
              <a:gd name="T136" fmla="*/ 0 h 480"/>
              <a:gd name="T137" fmla="*/ 501 w 501"/>
              <a:gd name="T138" fmla="*/ 480 h 4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1" h="480">
                <a:moveTo>
                  <a:pt x="501" y="58"/>
                </a:moveTo>
                <a:lnTo>
                  <a:pt x="492" y="68"/>
                </a:lnTo>
                <a:lnTo>
                  <a:pt x="493" y="106"/>
                </a:lnTo>
                <a:lnTo>
                  <a:pt x="485" y="114"/>
                </a:lnTo>
                <a:lnTo>
                  <a:pt x="492" y="143"/>
                </a:lnTo>
                <a:lnTo>
                  <a:pt x="500" y="151"/>
                </a:lnTo>
                <a:lnTo>
                  <a:pt x="501" y="397"/>
                </a:lnTo>
                <a:lnTo>
                  <a:pt x="501" y="460"/>
                </a:lnTo>
                <a:lnTo>
                  <a:pt x="469" y="462"/>
                </a:lnTo>
                <a:lnTo>
                  <a:pt x="469" y="480"/>
                </a:lnTo>
                <a:lnTo>
                  <a:pt x="218" y="350"/>
                </a:lnTo>
                <a:lnTo>
                  <a:pt x="187" y="360"/>
                </a:lnTo>
                <a:lnTo>
                  <a:pt x="176" y="364"/>
                </a:lnTo>
                <a:lnTo>
                  <a:pt x="150" y="347"/>
                </a:lnTo>
                <a:lnTo>
                  <a:pt x="83" y="347"/>
                </a:lnTo>
                <a:lnTo>
                  <a:pt x="68" y="317"/>
                </a:lnTo>
                <a:lnTo>
                  <a:pt x="34" y="307"/>
                </a:lnTo>
                <a:lnTo>
                  <a:pt x="26" y="301"/>
                </a:lnTo>
                <a:lnTo>
                  <a:pt x="21" y="281"/>
                </a:lnTo>
                <a:lnTo>
                  <a:pt x="5" y="254"/>
                </a:lnTo>
                <a:lnTo>
                  <a:pt x="15" y="242"/>
                </a:lnTo>
                <a:lnTo>
                  <a:pt x="18" y="195"/>
                </a:lnTo>
                <a:lnTo>
                  <a:pt x="13" y="141"/>
                </a:lnTo>
                <a:lnTo>
                  <a:pt x="0" y="120"/>
                </a:lnTo>
                <a:lnTo>
                  <a:pt x="10" y="106"/>
                </a:lnTo>
                <a:lnTo>
                  <a:pt x="29" y="89"/>
                </a:lnTo>
                <a:lnTo>
                  <a:pt x="29" y="58"/>
                </a:lnTo>
                <a:lnTo>
                  <a:pt x="67" y="31"/>
                </a:lnTo>
                <a:lnTo>
                  <a:pt x="68" y="0"/>
                </a:lnTo>
                <a:lnTo>
                  <a:pt x="99" y="14"/>
                </a:lnTo>
                <a:lnTo>
                  <a:pt x="143" y="14"/>
                </a:lnTo>
                <a:lnTo>
                  <a:pt x="187" y="32"/>
                </a:lnTo>
                <a:lnTo>
                  <a:pt x="205" y="68"/>
                </a:lnTo>
                <a:lnTo>
                  <a:pt x="265" y="81"/>
                </a:lnTo>
                <a:lnTo>
                  <a:pt x="303" y="106"/>
                </a:lnTo>
                <a:lnTo>
                  <a:pt x="334" y="93"/>
                </a:lnTo>
                <a:lnTo>
                  <a:pt x="342" y="76"/>
                </a:lnTo>
                <a:lnTo>
                  <a:pt x="335" y="58"/>
                </a:lnTo>
                <a:lnTo>
                  <a:pt x="339" y="42"/>
                </a:lnTo>
                <a:lnTo>
                  <a:pt x="371" y="14"/>
                </a:lnTo>
                <a:lnTo>
                  <a:pt x="404" y="10"/>
                </a:lnTo>
                <a:lnTo>
                  <a:pt x="430" y="18"/>
                </a:lnTo>
                <a:lnTo>
                  <a:pt x="441" y="36"/>
                </a:lnTo>
                <a:lnTo>
                  <a:pt x="493" y="47"/>
                </a:lnTo>
                <a:lnTo>
                  <a:pt x="501" y="58"/>
                </a:lnTo>
              </a:path>
            </a:pathLst>
          </a:custGeom>
          <a:solidFill>
            <a:srgbClr val="CDCDCD"/>
          </a:solidFill>
          <a:ln w="6350">
            <a:solidFill>
              <a:schemeClr val="bg1"/>
            </a:solidFill>
            <a:round/>
            <a:headEnd/>
            <a:tailEnd/>
          </a:ln>
        </p:spPr>
        <p:txBody>
          <a:bodyPr/>
          <a:lstStyle/>
          <a:p>
            <a:endParaRPr lang="en-US"/>
          </a:p>
        </p:txBody>
      </p:sp>
      <p:sp>
        <p:nvSpPr>
          <p:cNvPr id="1184" name="Freeform 2225"/>
          <p:cNvSpPr>
            <a:spLocks/>
          </p:cNvSpPr>
          <p:nvPr/>
        </p:nvSpPr>
        <p:spPr bwMode="auto">
          <a:xfrm>
            <a:off x="5518150" y="5127625"/>
            <a:ext cx="152400" cy="307975"/>
          </a:xfrm>
          <a:custGeom>
            <a:avLst/>
            <a:gdLst>
              <a:gd name="T0" fmla="*/ 0 w 226"/>
              <a:gd name="T1" fmla="*/ 0 h 447"/>
              <a:gd name="T2" fmla="*/ 0 w 226"/>
              <a:gd name="T3" fmla="*/ 0 h 447"/>
              <a:gd name="T4" fmla="*/ 0 w 226"/>
              <a:gd name="T5" fmla="*/ 0 h 447"/>
              <a:gd name="T6" fmla="*/ 0 w 226"/>
              <a:gd name="T7" fmla="*/ 0 h 447"/>
              <a:gd name="T8" fmla="*/ 0 w 226"/>
              <a:gd name="T9" fmla="*/ 0 h 447"/>
              <a:gd name="T10" fmla="*/ 0 w 226"/>
              <a:gd name="T11" fmla="*/ 0 h 447"/>
              <a:gd name="T12" fmla="*/ 0 w 226"/>
              <a:gd name="T13" fmla="*/ 0 h 447"/>
              <a:gd name="T14" fmla="*/ 0 w 226"/>
              <a:gd name="T15" fmla="*/ 0 h 447"/>
              <a:gd name="T16" fmla="*/ 0 w 226"/>
              <a:gd name="T17" fmla="*/ 0 h 447"/>
              <a:gd name="T18" fmla="*/ 0 w 226"/>
              <a:gd name="T19" fmla="*/ 0 h 447"/>
              <a:gd name="T20" fmla="*/ 0 w 226"/>
              <a:gd name="T21" fmla="*/ 0 h 447"/>
              <a:gd name="T22" fmla="*/ 0 w 226"/>
              <a:gd name="T23" fmla="*/ 0 h 447"/>
              <a:gd name="T24" fmla="*/ 0 w 226"/>
              <a:gd name="T25" fmla="*/ 0 h 447"/>
              <a:gd name="T26" fmla="*/ 0 w 226"/>
              <a:gd name="T27" fmla="*/ 0 h 447"/>
              <a:gd name="T28" fmla="*/ 0 w 226"/>
              <a:gd name="T29" fmla="*/ 0 h 447"/>
              <a:gd name="T30" fmla="*/ 0 w 226"/>
              <a:gd name="T31" fmla="*/ 0 h 447"/>
              <a:gd name="T32" fmla="*/ 0 w 226"/>
              <a:gd name="T33" fmla="*/ 0 h 447"/>
              <a:gd name="T34" fmla="*/ 0 w 226"/>
              <a:gd name="T35" fmla="*/ 0 h 447"/>
              <a:gd name="T36" fmla="*/ 0 w 226"/>
              <a:gd name="T37" fmla="*/ 0 h 447"/>
              <a:gd name="T38" fmla="*/ 0 w 226"/>
              <a:gd name="T39" fmla="*/ 0 h 447"/>
              <a:gd name="T40" fmla="*/ 0 w 226"/>
              <a:gd name="T41" fmla="*/ 0 h 447"/>
              <a:gd name="T42" fmla="*/ 0 w 226"/>
              <a:gd name="T43" fmla="*/ 0 h 447"/>
              <a:gd name="T44" fmla="*/ 0 w 226"/>
              <a:gd name="T45" fmla="*/ 0 h 447"/>
              <a:gd name="T46" fmla="*/ 0 w 226"/>
              <a:gd name="T47" fmla="*/ 0 h 447"/>
              <a:gd name="T48" fmla="*/ 0 w 226"/>
              <a:gd name="T49" fmla="*/ 0 h 447"/>
              <a:gd name="T50" fmla="*/ 0 w 226"/>
              <a:gd name="T51" fmla="*/ 0 h 447"/>
              <a:gd name="T52" fmla="*/ 0 w 226"/>
              <a:gd name="T53" fmla="*/ 0 h 447"/>
              <a:gd name="T54" fmla="*/ 0 w 226"/>
              <a:gd name="T55" fmla="*/ 0 h 447"/>
              <a:gd name="T56" fmla="*/ 0 w 226"/>
              <a:gd name="T57" fmla="*/ 0 h 447"/>
              <a:gd name="T58" fmla="*/ 0 w 226"/>
              <a:gd name="T59" fmla="*/ 0 h 447"/>
              <a:gd name="T60" fmla="*/ 0 w 226"/>
              <a:gd name="T61" fmla="*/ 0 h 447"/>
              <a:gd name="T62" fmla="*/ 0 w 226"/>
              <a:gd name="T63" fmla="*/ 0 h 447"/>
              <a:gd name="T64" fmla="*/ 0 w 226"/>
              <a:gd name="T65" fmla="*/ 0 h 447"/>
              <a:gd name="T66" fmla="*/ 0 w 226"/>
              <a:gd name="T67" fmla="*/ 0 h 447"/>
              <a:gd name="T68" fmla="*/ 0 w 226"/>
              <a:gd name="T69" fmla="*/ 0 h 447"/>
              <a:gd name="T70" fmla="*/ 0 w 226"/>
              <a:gd name="T71" fmla="*/ 0 h 447"/>
              <a:gd name="T72" fmla="*/ 0 w 226"/>
              <a:gd name="T73" fmla="*/ 0 h 447"/>
              <a:gd name="T74" fmla="*/ 0 w 226"/>
              <a:gd name="T75" fmla="*/ 0 h 447"/>
              <a:gd name="T76" fmla="*/ 0 w 226"/>
              <a:gd name="T77" fmla="*/ 0 h 447"/>
              <a:gd name="T78" fmla="*/ 0 w 226"/>
              <a:gd name="T79" fmla="*/ 0 h 447"/>
              <a:gd name="T80" fmla="*/ 0 w 226"/>
              <a:gd name="T81" fmla="*/ 0 h 447"/>
              <a:gd name="T82" fmla="*/ 0 w 226"/>
              <a:gd name="T83" fmla="*/ 0 h 447"/>
              <a:gd name="T84" fmla="*/ 0 w 226"/>
              <a:gd name="T85" fmla="*/ 0 h 447"/>
              <a:gd name="T86" fmla="*/ 0 w 226"/>
              <a:gd name="T87" fmla="*/ 0 h 447"/>
              <a:gd name="T88" fmla="*/ 0 w 226"/>
              <a:gd name="T89" fmla="*/ 0 h 447"/>
              <a:gd name="T90" fmla="*/ 0 w 226"/>
              <a:gd name="T91" fmla="*/ 0 h 447"/>
              <a:gd name="T92" fmla="*/ 0 w 226"/>
              <a:gd name="T93" fmla="*/ 0 h 447"/>
              <a:gd name="T94" fmla="*/ 0 w 226"/>
              <a:gd name="T95" fmla="*/ 0 h 4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6"/>
              <a:gd name="T145" fmla="*/ 0 h 447"/>
              <a:gd name="T146" fmla="*/ 226 w 226"/>
              <a:gd name="T147" fmla="*/ 447 h 44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6" h="447">
                <a:moveTo>
                  <a:pt x="37" y="135"/>
                </a:moveTo>
                <a:lnTo>
                  <a:pt x="62" y="125"/>
                </a:lnTo>
                <a:lnTo>
                  <a:pt x="67" y="128"/>
                </a:lnTo>
                <a:lnTo>
                  <a:pt x="89" y="117"/>
                </a:lnTo>
                <a:lnTo>
                  <a:pt x="99" y="127"/>
                </a:lnTo>
                <a:lnTo>
                  <a:pt x="107" y="127"/>
                </a:lnTo>
                <a:lnTo>
                  <a:pt x="101" y="110"/>
                </a:lnTo>
                <a:lnTo>
                  <a:pt x="116" y="101"/>
                </a:lnTo>
                <a:lnTo>
                  <a:pt x="119" y="110"/>
                </a:lnTo>
                <a:lnTo>
                  <a:pt x="127" y="109"/>
                </a:lnTo>
                <a:lnTo>
                  <a:pt x="122" y="96"/>
                </a:lnTo>
                <a:lnTo>
                  <a:pt x="129" y="86"/>
                </a:lnTo>
                <a:lnTo>
                  <a:pt x="132" y="81"/>
                </a:lnTo>
                <a:lnTo>
                  <a:pt x="132" y="92"/>
                </a:lnTo>
                <a:lnTo>
                  <a:pt x="142" y="81"/>
                </a:lnTo>
                <a:lnTo>
                  <a:pt x="150" y="79"/>
                </a:lnTo>
                <a:lnTo>
                  <a:pt x="140" y="71"/>
                </a:lnTo>
                <a:lnTo>
                  <a:pt x="146" y="62"/>
                </a:lnTo>
                <a:lnTo>
                  <a:pt x="150" y="65"/>
                </a:lnTo>
                <a:lnTo>
                  <a:pt x="146" y="49"/>
                </a:lnTo>
                <a:lnTo>
                  <a:pt x="155" y="49"/>
                </a:lnTo>
                <a:lnTo>
                  <a:pt x="156" y="53"/>
                </a:lnTo>
                <a:lnTo>
                  <a:pt x="164" y="37"/>
                </a:lnTo>
                <a:lnTo>
                  <a:pt x="174" y="37"/>
                </a:lnTo>
                <a:lnTo>
                  <a:pt x="174" y="9"/>
                </a:lnTo>
                <a:lnTo>
                  <a:pt x="187" y="0"/>
                </a:lnTo>
                <a:lnTo>
                  <a:pt x="208" y="29"/>
                </a:lnTo>
                <a:lnTo>
                  <a:pt x="226" y="105"/>
                </a:lnTo>
                <a:lnTo>
                  <a:pt x="221" y="122"/>
                </a:lnTo>
                <a:lnTo>
                  <a:pt x="220" y="122"/>
                </a:lnTo>
                <a:lnTo>
                  <a:pt x="213" y="105"/>
                </a:lnTo>
                <a:lnTo>
                  <a:pt x="207" y="105"/>
                </a:lnTo>
                <a:lnTo>
                  <a:pt x="208" y="143"/>
                </a:lnTo>
                <a:lnTo>
                  <a:pt x="199" y="161"/>
                </a:lnTo>
                <a:lnTo>
                  <a:pt x="190" y="213"/>
                </a:lnTo>
                <a:lnTo>
                  <a:pt x="129" y="413"/>
                </a:lnTo>
                <a:lnTo>
                  <a:pt x="112" y="431"/>
                </a:lnTo>
                <a:lnTo>
                  <a:pt x="89" y="433"/>
                </a:lnTo>
                <a:lnTo>
                  <a:pt x="62" y="447"/>
                </a:lnTo>
                <a:lnTo>
                  <a:pt x="29" y="423"/>
                </a:lnTo>
                <a:lnTo>
                  <a:pt x="21" y="413"/>
                </a:lnTo>
                <a:lnTo>
                  <a:pt x="16" y="376"/>
                </a:lnTo>
                <a:lnTo>
                  <a:pt x="3" y="345"/>
                </a:lnTo>
                <a:lnTo>
                  <a:pt x="0" y="320"/>
                </a:lnTo>
                <a:lnTo>
                  <a:pt x="41" y="249"/>
                </a:lnTo>
                <a:lnTo>
                  <a:pt x="23" y="174"/>
                </a:lnTo>
                <a:lnTo>
                  <a:pt x="37" y="143"/>
                </a:lnTo>
                <a:lnTo>
                  <a:pt x="37" y="135"/>
                </a:lnTo>
                <a:close/>
              </a:path>
            </a:pathLst>
          </a:custGeom>
          <a:solidFill>
            <a:srgbClr val="CDCDCD"/>
          </a:solidFill>
          <a:ln w="6350">
            <a:solidFill>
              <a:schemeClr val="bg1"/>
            </a:solidFill>
            <a:round/>
            <a:headEnd/>
            <a:tailEnd/>
          </a:ln>
        </p:spPr>
        <p:txBody>
          <a:bodyPr/>
          <a:lstStyle/>
          <a:p>
            <a:endParaRPr lang="en-US"/>
          </a:p>
        </p:txBody>
      </p:sp>
      <p:sp>
        <p:nvSpPr>
          <p:cNvPr id="1185" name="Freeform 2226"/>
          <p:cNvSpPr>
            <a:spLocks/>
          </p:cNvSpPr>
          <p:nvPr/>
        </p:nvSpPr>
        <p:spPr bwMode="auto">
          <a:xfrm>
            <a:off x="5518150" y="5127625"/>
            <a:ext cx="152400" cy="307975"/>
          </a:xfrm>
          <a:custGeom>
            <a:avLst/>
            <a:gdLst>
              <a:gd name="T0" fmla="*/ 0 w 226"/>
              <a:gd name="T1" fmla="*/ 0 h 447"/>
              <a:gd name="T2" fmla="*/ 0 w 226"/>
              <a:gd name="T3" fmla="*/ 0 h 447"/>
              <a:gd name="T4" fmla="*/ 0 w 226"/>
              <a:gd name="T5" fmla="*/ 0 h 447"/>
              <a:gd name="T6" fmla="*/ 0 w 226"/>
              <a:gd name="T7" fmla="*/ 0 h 447"/>
              <a:gd name="T8" fmla="*/ 0 w 226"/>
              <a:gd name="T9" fmla="*/ 0 h 447"/>
              <a:gd name="T10" fmla="*/ 0 w 226"/>
              <a:gd name="T11" fmla="*/ 0 h 447"/>
              <a:gd name="T12" fmla="*/ 0 w 226"/>
              <a:gd name="T13" fmla="*/ 0 h 447"/>
              <a:gd name="T14" fmla="*/ 0 w 226"/>
              <a:gd name="T15" fmla="*/ 0 h 447"/>
              <a:gd name="T16" fmla="*/ 0 w 226"/>
              <a:gd name="T17" fmla="*/ 0 h 447"/>
              <a:gd name="T18" fmla="*/ 0 w 226"/>
              <a:gd name="T19" fmla="*/ 0 h 447"/>
              <a:gd name="T20" fmla="*/ 0 w 226"/>
              <a:gd name="T21" fmla="*/ 0 h 447"/>
              <a:gd name="T22" fmla="*/ 0 w 226"/>
              <a:gd name="T23" fmla="*/ 0 h 447"/>
              <a:gd name="T24" fmla="*/ 0 w 226"/>
              <a:gd name="T25" fmla="*/ 0 h 447"/>
              <a:gd name="T26" fmla="*/ 0 w 226"/>
              <a:gd name="T27" fmla="*/ 0 h 447"/>
              <a:gd name="T28" fmla="*/ 0 w 226"/>
              <a:gd name="T29" fmla="*/ 0 h 447"/>
              <a:gd name="T30" fmla="*/ 0 w 226"/>
              <a:gd name="T31" fmla="*/ 0 h 447"/>
              <a:gd name="T32" fmla="*/ 0 w 226"/>
              <a:gd name="T33" fmla="*/ 0 h 447"/>
              <a:gd name="T34" fmla="*/ 0 w 226"/>
              <a:gd name="T35" fmla="*/ 0 h 447"/>
              <a:gd name="T36" fmla="*/ 0 w 226"/>
              <a:gd name="T37" fmla="*/ 0 h 447"/>
              <a:gd name="T38" fmla="*/ 0 w 226"/>
              <a:gd name="T39" fmla="*/ 0 h 447"/>
              <a:gd name="T40" fmla="*/ 0 w 226"/>
              <a:gd name="T41" fmla="*/ 0 h 447"/>
              <a:gd name="T42" fmla="*/ 0 w 226"/>
              <a:gd name="T43" fmla="*/ 0 h 447"/>
              <a:gd name="T44" fmla="*/ 0 w 226"/>
              <a:gd name="T45" fmla="*/ 0 h 447"/>
              <a:gd name="T46" fmla="*/ 0 w 226"/>
              <a:gd name="T47" fmla="*/ 0 h 447"/>
              <a:gd name="T48" fmla="*/ 0 w 226"/>
              <a:gd name="T49" fmla="*/ 0 h 447"/>
              <a:gd name="T50" fmla="*/ 0 w 226"/>
              <a:gd name="T51" fmla="*/ 0 h 447"/>
              <a:gd name="T52" fmla="*/ 0 w 226"/>
              <a:gd name="T53" fmla="*/ 0 h 447"/>
              <a:gd name="T54" fmla="*/ 0 w 226"/>
              <a:gd name="T55" fmla="*/ 0 h 447"/>
              <a:gd name="T56" fmla="*/ 0 w 226"/>
              <a:gd name="T57" fmla="*/ 0 h 447"/>
              <a:gd name="T58" fmla="*/ 0 w 226"/>
              <a:gd name="T59" fmla="*/ 0 h 447"/>
              <a:gd name="T60" fmla="*/ 0 w 226"/>
              <a:gd name="T61" fmla="*/ 0 h 447"/>
              <a:gd name="T62" fmla="*/ 0 w 226"/>
              <a:gd name="T63" fmla="*/ 0 h 447"/>
              <a:gd name="T64" fmla="*/ 0 w 226"/>
              <a:gd name="T65" fmla="*/ 0 h 447"/>
              <a:gd name="T66" fmla="*/ 0 w 226"/>
              <a:gd name="T67" fmla="*/ 0 h 447"/>
              <a:gd name="T68" fmla="*/ 0 w 226"/>
              <a:gd name="T69" fmla="*/ 0 h 447"/>
              <a:gd name="T70" fmla="*/ 0 w 226"/>
              <a:gd name="T71" fmla="*/ 0 h 447"/>
              <a:gd name="T72" fmla="*/ 0 w 226"/>
              <a:gd name="T73" fmla="*/ 0 h 447"/>
              <a:gd name="T74" fmla="*/ 0 w 226"/>
              <a:gd name="T75" fmla="*/ 0 h 447"/>
              <a:gd name="T76" fmla="*/ 0 w 226"/>
              <a:gd name="T77" fmla="*/ 0 h 447"/>
              <a:gd name="T78" fmla="*/ 0 w 226"/>
              <a:gd name="T79" fmla="*/ 0 h 447"/>
              <a:gd name="T80" fmla="*/ 0 w 226"/>
              <a:gd name="T81" fmla="*/ 0 h 447"/>
              <a:gd name="T82" fmla="*/ 0 w 226"/>
              <a:gd name="T83" fmla="*/ 0 h 447"/>
              <a:gd name="T84" fmla="*/ 0 w 226"/>
              <a:gd name="T85" fmla="*/ 0 h 447"/>
              <a:gd name="T86" fmla="*/ 0 w 226"/>
              <a:gd name="T87" fmla="*/ 0 h 447"/>
              <a:gd name="T88" fmla="*/ 0 w 226"/>
              <a:gd name="T89" fmla="*/ 0 h 447"/>
              <a:gd name="T90" fmla="*/ 0 w 226"/>
              <a:gd name="T91" fmla="*/ 0 h 447"/>
              <a:gd name="T92" fmla="*/ 0 w 226"/>
              <a:gd name="T93" fmla="*/ 0 h 447"/>
              <a:gd name="T94" fmla="*/ 0 w 226"/>
              <a:gd name="T95" fmla="*/ 0 h 4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6"/>
              <a:gd name="T145" fmla="*/ 0 h 447"/>
              <a:gd name="T146" fmla="*/ 226 w 226"/>
              <a:gd name="T147" fmla="*/ 447 h 44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6" h="447">
                <a:moveTo>
                  <a:pt x="37" y="135"/>
                </a:moveTo>
                <a:lnTo>
                  <a:pt x="62" y="125"/>
                </a:lnTo>
                <a:lnTo>
                  <a:pt x="67" y="128"/>
                </a:lnTo>
                <a:lnTo>
                  <a:pt x="89" y="117"/>
                </a:lnTo>
                <a:lnTo>
                  <a:pt x="99" y="127"/>
                </a:lnTo>
                <a:lnTo>
                  <a:pt x="107" y="127"/>
                </a:lnTo>
                <a:lnTo>
                  <a:pt x="101" y="110"/>
                </a:lnTo>
                <a:lnTo>
                  <a:pt x="116" y="101"/>
                </a:lnTo>
                <a:lnTo>
                  <a:pt x="119" y="110"/>
                </a:lnTo>
                <a:lnTo>
                  <a:pt x="127" y="109"/>
                </a:lnTo>
                <a:lnTo>
                  <a:pt x="122" y="96"/>
                </a:lnTo>
                <a:lnTo>
                  <a:pt x="129" y="86"/>
                </a:lnTo>
                <a:lnTo>
                  <a:pt x="132" y="81"/>
                </a:lnTo>
                <a:lnTo>
                  <a:pt x="132" y="92"/>
                </a:lnTo>
                <a:lnTo>
                  <a:pt x="142" y="81"/>
                </a:lnTo>
                <a:lnTo>
                  <a:pt x="150" y="79"/>
                </a:lnTo>
                <a:lnTo>
                  <a:pt x="140" y="71"/>
                </a:lnTo>
                <a:lnTo>
                  <a:pt x="146" y="62"/>
                </a:lnTo>
                <a:lnTo>
                  <a:pt x="150" y="65"/>
                </a:lnTo>
                <a:lnTo>
                  <a:pt x="146" y="49"/>
                </a:lnTo>
                <a:lnTo>
                  <a:pt x="155" y="49"/>
                </a:lnTo>
                <a:lnTo>
                  <a:pt x="156" y="53"/>
                </a:lnTo>
                <a:lnTo>
                  <a:pt x="164" y="37"/>
                </a:lnTo>
                <a:lnTo>
                  <a:pt x="174" y="37"/>
                </a:lnTo>
                <a:lnTo>
                  <a:pt x="174" y="9"/>
                </a:lnTo>
                <a:lnTo>
                  <a:pt x="187" y="0"/>
                </a:lnTo>
                <a:lnTo>
                  <a:pt x="208" y="29"/>
                </a:lnTo>
                <a:lnTo>
                  <a:pt x="226" y="105"/>
                </a:lnTo>
                <a:lnTo>
                  <a:pt x="221" y="122"/>
                </a:lnTo>
                <a:lnTo>
                  <a:pt x="220" y="122"/>
                </a:lnTo>
                <a:lnTo>
                  <a:pt x="213" y="105"/>
                </a:lnTo>
                <a:lnTo>
                  <a:pt x="207" y="105"/>
                </a:lnTo>
                <a:lnTo>
                  <a:pt x="208" y="143"/>
                </a:lnTo>
                <a:lnTo>
                  <a:pt x="199" y="161"/>
                </a:lnTo>
                <a:lnTo>
                  <a:pt x="190" y="213"/>
                </a:lnTo>
                <a:lnTo>
                  <a:pt x="129" y="413"/>
                </a:lnTo>
                <a:lnTo>
                  <a:pt x="112" y="431"/>
                </a:lnTo>
                <a:lnTo>
                  <a:pt x="89" y="433"/>
                </a:lnTo>
                <a:lnTo>
                  <a:pt x="62" y="447"/>
                </a:lnTo>
                <a:lnTo>
                  <a:pt x="29" y="423"/>
                </a:lnTo>
                <a:lnTo>
                  <a:pt x="21" y="413"/>
                </a:lnTo>
                <a:lnTo>
                  <a:pt x="16" y="376"/>
                </a:lnTo>
                <a:lnTo>
                  <a:pt x="3" y="345"/>
                </a:lnTo>
                <a:lnTo>
                  <a:pt x="0" y="320"/>
                </a:lnTo>
                <a:lnTo>
                  <a:pt x="41" y="249"/>
                </a:lnTo>
                <a:lnTo>
                  <a:pt x="23" y="174"/>
                </a:lnTo>
                <a:lnTo>
                  <a:pt x="37" y="143"/>
                </a:lnTo>
                <a:lnTo>
                  <a:pt x="37" y="135"/>
                </a:lnTo>
              </a:path>
            </a:pathLst>
          </a:custGeom>
          <a:solidFill>
            <a:srgbClr val="CDCDCD"/>
          </a:solidFill>
          <a:ln w="6350">
            <a:solidFill>
              <a:schemeClr val="bg1"/>
            </a:solidFill>
            <a:round/>
            <a:headEnd/>
            <a:tailEnd/>
          </a:ln>
        </p:spPr>
        <p:txBody>
          <a:bodyPr/>
          <a:lstStyle/>
          <a:p>
            <a:endParaRPr lang="en-US"/>
          </a:p>
        </p:txBody>
      </p:sp>
      <p:sp>
        <p:nvSpPr>
          <p:cNvPr id="1186" name="Freeform 2227"/>
          <p:cNvSpPr>
            <a:spLocks/>
          </p:cNvSpPr>
          <p:nvPr/>
        </p:nvSpPr>
        <p:spPr bwMode="auto">
          <a:xfrm>
            <a:off x="4354513" y="4302125"/>
            <a:ext cx="341312" cy="336550"/>
          </a:xfrm>
          <a:custGeom>
            <a:avLst/>
            <a:gdLst>
              <a:gd name="T0" fmla="*/ 0 w 511"/>
              <a:gd name="T1" fmla="*/ 0 h 489"/>
              <a:gd name="T2" fmla="*/ 0 w 511"/>
              <a:gd name="T3" fmla="*/ 0 h 489"/>
              <a:gd name="T4" fmla="*/ 0 w 511"/>
              <a:gd name="T5" fmla="*/ 0 h 489"/>
              <a:gd name="T6" fmla="*/ 0 w 511"/>
              <a:gd name="T7" fmla="*/ 0 h 489"/>
              <a:gd name="T8" fmla="*/ 0 w 511"/>
              <a:gd name="T9" fmla="*/ 0 h 489"/>
              <a:gd name="T10" fmla="*/ 0 w 511"/>
              <a:gd name="T11" fmla="*/ 0 h 489"/>
              <a:gd name="T12" fmla="*/ 0 w 511"/>
              <a:gd name="T13" fmla="*/ 0 h 489"/>
              <a:gd name="T14" fmla="*/ 0 w 511"/>
              <a:gd name="T15" fmla="*/ 0 h 489"/>
              <a:gd name="T16" fmla="*/ 0 w 511"/>
              <a:gd name="T17" fmla="*/ 0 h 489"/>
              <a:gd name="T18" fmla="*/ 0 w 511"/>
              <a:gd name="T19" fmla="*/ 0 h 489"/>
              <a:gd name="T20" fmla="*/ 0 w 511"/>
              <a:gd name="T21" fmla="*/ 0 h 489"/>
              <a:gd name="T22" fmla="*/ 0 w 511"/>
              <a:gd name="T23" fmla="*/ 0 h 489"/>
              <a:gd name="T24" fmla="*/ 0 w 511"/>
              <a:gd name="T25" fmla="*/ 0 h 489"/>
              <a:gd name="T26" fmla="*/ 0 w 511"/>
              <a:gd name="T27" fmla="*/ 0 h 489"/>
              <a:gd name="T28" fmla="*/ 0 w 511"/>
              <a:gd name="T29" fmla="*/ 0 h 489"/>
              <a:gd name="T30" fmla="*/ 0 w 511"/>
              <a:gd name="T31" fmla="*/ 0 h 489"/>
              <a:gd name="T32" fmla="*/ 0 w 511"/>
              <a:gd name="T33" fmla="*/ 0 h 489"/>
              <a:gd name="T34" fmla="*/ 0 w 511"/>
              <a:gd name="T35" fmla="*/ 0 h 489"/>
              <a:gd name="T36" fmla="*/ 0 w 511"/>
              <a:gd name="T37" fmla="*/ 0 h 489"/>
              <a:gd name="T38" fmla="*/ 0 w 511"/>
              <a:gd name="T39" fmla="*/ 0 h 489"/>
              <a:gd name="T40" fmla="*/ 0 w 511"/>
              <a:gd name="T41" fmla="*/ 0 h 489"/>
              <a:gd name="T42" fmla="*/ 0 w 511"/>
              <a:gd name="T43" fmla="*/ 0 h 489"/>
              <a:gd name="T44" fmla="*/ 0 w 511"/>
              <a:gd name="T45" fmla="*/ 0 h 489"/>
              <a:gd name="T46" fmla="*/ 0 w 511"/>
              <a:gd name="T47" fmla="*/ 0 h 489"/>
              <a:gd name="T48" fmla="*/ 0 w 511"/>
              <a:gd name="T49" fmla="*/ 0 h 489"/>
              <a:gd name="T50" fmla="*/ 0 w 511"/>
              <a:gd name="T51" fmla="*/ 0 h 489"/>
              <a:gd name="T52" fmla="*/ 0 w 511"/>
              <a:gd name="T53" fmla="*/ 0 h 489"/>
              <a:gd name="T54" fmla="*/ 0 w 511"/>
              <a:gd name="T55" fmla="*/ 0 h 489"/>
              <a:gd name="T56" fmla="*/ 0 w 511"/>
              <a:gd name="T57" fmla="*/ 0 h 489"/>
              <a:gd name="T58" fmla="*/ 0 w 511"/>
              <a:gd name="T59" fmla="*/ 0 h 489"/>
              <a:gd name="T60" fmla="*/ 0 w 511"/>
              <a:gd name="T61" fmla="*/ 0 h 489"/>
              <a:gd name="T62" fmla="*/ 0 w 511"/>
              <a:gd name="T63" fmla="*/ 0 h 489"/>
              <a:gd name="T64" fmla="*/ 0 w 511"/>
              <a:gd name="T65" fmla="*/ 0 h 489"/>
              <a:gd name="T66" fmla="*/ 0 w 511"/>
              <a:gd name="T67" fmla="*/ 0 h 489"/>
              <a:gd name="T68" fmla="*/ 0 w 511"/>
              <a:gd name="T69" fmla="*/ 0 h 489"/>
              <a:gd name="T70" fmla="*/ 0 w 511"/>
              <a:gd name="T71" fmla="*/ 0 h 489"/>
              <a:gd name="T72" fmla="*/ 0 w 511"/>
              <a:gd name="T73" fmla="*/ 0 h 489"/>
              <a:gd name="T74" fmla="*/ 0 w 511"/>
              <a:gd name="T75" fmla="*/ 0 h 489"/>
              <a:gd name="T76" fmla="*/ 0 w 511"/>
              <a:gd name="T77" fmla="*/ 0 h 489"/>
              <a:gd name="T78" fmla="*/ 0 w 511"/>
              <a:gd name="T79" fmla="*/ 0 h 489"/>
              <a:gd name="T80" fmla="*/ 0 w 511"/>
              <a:gd name="T81" fmla="*/ 0 h 489"/>
              <a:gd name="T82" fmla="*/ 0 w 511"/>
              <a:gd name="T83" fmla="*/ 0 h 489"/>
              <a:gd name="T84" fmla="*/ 0 w 511"/>
              <a:gd name="T85" fmla="*/ 0 h 489"/>
              <a:gd name="T86" fmla="*/ 0 w 511"/>
              <a:gd name="T87" fmla="*/ 0 h 489"/>
              <a:gd name="T88" fmla="*/ 0 w 511"/>
              <a:gd name="T89" fmla="*/ 0 h 489"/>
              <a:gd name="T90" fmla="*/ 0 w 511"/>
              <a:gd name="T91" fmla="*/ 0 h 489"/>
              <a:gd name="T92" fmla="*/ 0 w 511"/>
              <a:gd name="T93" fmla="*/ 0 h 489"/>
              <a:gd name="T94" fmla="*/ 0 w 511"/>
              <a:gd name="T95" fmla="*/ 0 h 489"/>
              <a:gd name="T96" fmla="*/ 0 w 511"/>
              <a:gd name="T97" fmla="*/ 0 h 489"/>
              <a:gd name="T98" fmla="*/ 0 w 511"/>
              <a:gd name="T99" fmla="*/ 0 h 489"/>
              <a:gd name="T100" fmla="*/ 0 w 511"/>
              <a:gd name="T101" fmla="*/ 0 h 489"/>
              <a:gd name="T102" fmla="*/ 0 w 511"/>
              <a:gd name="T103" fmla="*/ 0 h 489"/>
              <a:gd name="T104" fmla="*/ 0 w 511"/>
              <a:gd name="T105" fmla="*/ 0 h 489"/>
              <a:gd name="T106" fmla="*/ 0 w 511"/>
              <a:gd name="T107" fmla="*/ 0 h 489"/>
              <a:gd name="T108" fmla="*/ 0 w 511"/>
              <a:gd name="T109" fmla="*/ 0 h 489"/>
              <a:gd name="T110" fmla="*/ 0 w 511"/>
              <a:gd name="T111" fmla="*/ 0 h 489"/>
              <a:gd name="T112" fmla="*/ 0 w 511"/>
              <a:gd name="T113" fmla="*/ 0 h 48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11"/>
              <a:gd name="T172" fmla="*/ 0 h 489"/>
              <a:gd name="T173" fmla="*/ 511 w 511"/>
              <a:gd name="T174" fmla="*/ 489 h 48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11" h="489">
                <a:moveTo>
                  <a:pt x="226" y="0"/>
                </a:moveTo>
                <a:lnTo>
                  <a:pt x="415" y="129"/>
                </a:lnTo>
                <a:lnTo>
                  <a:pt x="417" y="140"/>
                </a:lnTo>
                <a:lnTo>
                  <a:pt x="431" y="147"/>
                </a:lnTo>
                <a:lnTo>
                  <a:pt x="440" y="157"/>
                </a:lnTo>
                <a:lnTo>
                  <a:pt x="482" y="173"/>
                </a:lnTo>
                <a:lnTo>
                  <a:pt x="480" y="199"/>
                </a:lnTo>
                <a:lnTo>
                  <a:pt x="487" y="202"/>
                </a:lnTo>
                <a:lnTo>
                  <a:pt x="511" y="196"/>
                </a:lnTo>
                <a:lnTo>
                  <a:pt x="511" y="300"/>
                </a:lnTo>
                <a:lnTo>
                  <a:pt x="503" y="305"/>
                </a:lnTo>
                <a:lnTo>
                  <a:pt x="490" y="323"/>
                </a:lnTo>
                <a:lnTo>
                  <a:pt x="422" y="323"/>
                </a:lnTo>
                <a:lnTo>
                  <a:pt x="407" y="334"/>
                </a:lnTo>
                <a:lnTo>
                  <a:pt x="386" y="334"/>
                </a:lnTo>
                <a:lnTo>
                  <a:pt x="355" y="337"/>
                </a:lnTo>
                <a:lnTo>
                  <a:pt x="304" y="378"/>
                </a:lnTo>
                <a:lnTo>
                  <a:pt x="259" y="393"/>
                </a:lnTo>
                <a:lnTo>
                  <a:pt x="247" y="422"/>
                </a:lnTo>
                <a:lnTo>
                  <a:pt x="225" y="446"/>
                </a:lnTo>
                <a:lnTo>
                  <a:pt x="218" y="484"/>
                </a:lnTo>
                <a:lnTo>
                  <a:pt x="200" y="481"/>
                </a:lnTo>
                <a:lnTo>
                  <a:pt x="186" y="487"/>
                </a:lnTo>
                <a:lnTo>
                  <a:pt x="184" y="471"/>
                </a:lnTo>
                <a:lnTo>
                  <a:pt x="171" y="474"/>
                </a:lnTo>
                <a:lnTo>
                  <a:pt x="169" y="482"/>
                </a:lnTo>
                <a:lnTo>
                  <a:pt x="160" y="489"/>
                </a:lnTo>
                <a:lnTo>
                  <a:pt x="143" y="479"/>
                </a:lnTo>
                <a:lnTo>
                  <a:pt x="130" y="489"/>
                </a:lnTo>
                <a:lnTo>
                  <a:pt x="121" y="476"/>
                </a:lnTo>
                <a:lnTo>
                  <a:pt x="121" y="460"/>
                </a:lnTo>
                <a:lnTo>
                  <a:pt x="107" y="464"/>
                </a:lnTo>
                <a:lnTo>
                  <a:pt x="119" y="450"/>
                </a:lnTo>
                <a:lnTo>
                  <a:pt x="104" y="440"/>
                </a:lnTo>
                <a:lnTo>
                  <a:pt x="96" y="416"/>
                </a:lnTo>
                <a:lnTo>
                  <a:pt x="88" y="416"/>
                </a:lnTo>
                <a:lnTo>
                  <a:pt x="75" y="427"/>
                </a:lnTo>
                <a:lnTo>
                  <a:pt x="57" y="422"/>
                </a:lnTo>
                <a:lnTo>
                  <a:pt x="47" y="432"/>
                </a:lnTo>
                <a:lnTo>
                  <a:pt x="39" y="422"/>
                </a:lnTo>
                <a:lnTo>
                  <a:pt x="24" y="427"/>
                </a:lnTo>
                <a:lnTo>
                  <a:pt x="26" y="417"/>
                </a:lnTo>
                <a:lnTo>
                  <a:pt x="24" y="399"/>
                </a:lnTo>
                <a:lnTo>
                  <a:pt x="3" y="376"/>
                </a:lnTo>
                <a:lnTo>
                  <a:pt x="7" y="368"/>
                </a:lnTo>
                <a:lnTo>
                  <a:pt x="0" y="339"/>
                </a:lnTo>
                <a:lnTo>
                  <a:pt x="11" y="329"/>
                </a:lnTo>
                <a:lnTo>
                  <a:pt x="23" y="305"/>
                </a:lnTo>
                <a:lnTo>
                  <a:pt x="29" y="308"/>
                </a:lnTo>
                <a:lnTo>
                  <a:pt x="39" y="328"/>
                </a:lnTo>
                <a:lnTo>
                  <a:pt x="47" y="329"/>
                </a:lnTo>
                <a:lnTo>
                  <a:pt x="64" y="316"/>
                </a:lnTo>
                <a:lnTo>
                  <a:pt x="208" y="320"/>
                </a:lnTo>
                <a:lnTo>
                  <a:pt x="215" y="292"/>
                </a:lnTo>
                <a:lnTo>
                  <a:pt x="202" y="289"/>
                </a:lnTo>
                <a:lnTo>
                  <a:pt x="171" y="0"/>
                </a:lnTo>
                <a:lnTo>
                  <a:pt x="226" y="0"/>
                </a:lnTo>
                <a:close/>
              </a:path>
            </a:pathLst>
          </a:custGeom>
          <a:solidFill>
            <a:srgbClr val="CDCDCD"/>
          </a:solidFill>
          <a:ln w="6350">
            <a:solidFill>
              <a:schemeClr val="bg1"/>
            </a:solidFill>
            <a:round/>
            <a:headEnd/>
            <a:tailEnd/>
          </a:ln>
        </p:spPr>
        <p:txBody>
          <a:bodyPr/>
          <a:lstStyle/>
          <a:p>
            <a:endParaRPr lang="en-US"/>
          </a:p>
        </p:txBody>
      </p:sp>
      <p:sp>
        <p:nvSpPr>
          <p:cNvPr id="1187" name="Freeform 2228"/>
          <p:cNvSpPr>
            <a:spLocks/>
          </p:cNvSpPr>
          <p:nvPr/>
        </p:nvSpPr>
        <p:spPr bwMode="auto">
          <a:xfrm>
            <a:off x="4354513" y="4302125"/>
            <a:ext cx="341312" cy="336550"/>
          </a:xfrm>
          <a:custGeom>
            <a:avLst/>
            <a:gdLst>
              <a:gd name="T0" fmla="*/ 0 w 511"/>
              <a:gd name="T1" fmla="*/ 0 h 489"/>
              <a:gd name="T2" fmla="*/ 0 w 511"/>
              <a:gd name="T3" fmla="*/ 0 h 489"/>
              <a:gd name="T4" fmla="*/ 0 w 511"/>
              <a:gd name="T5" fmla="*/ 0 h 489"/>
              <a:gd name="T6" fmla="*/ 0 w 511"/>
              <a:gd name="T7" fmla="*/ 0 h 489"/>
              <a:gd name="T8" fmla="*/ 0 w 511"/>
              <a:gd name="T9" fmla="*/ 0 h 489"/>
              <a:gd name="T10" fmla="*/ 0 w 511"/>
              <a:gd name="T11" fmla="*/ 0 h 489"/>
              <a:gd name="T12" fmla="*/ 0 w 511"/>
              <a:gd name="T13" fmla="*/ 0 h 489"/>
              <a:gd name="T14" fmla="*/ 0 w 511"/>
              <a:gd name="T15" fmla="*/ 0 h 489"/>
              <a:gd name="T16" fmla="*/ 0 w 511"/>
              <a:gd name="T17" fmla="*/ 0 h 489"/>
              <a:gd name="T18" fmla="*/ 0 w 511"/>
              <a:gd name="T19" fmla="*/ 0 h 489"/>
              <a:gd name="T20" fmla="*/ 0 w 511"/>
              <a:gd name="T21" fmla="*/ 0 h 489"/>
              <a:gd name="T22" fmla="*/ 0 w 511"/>
              <a:gd name="T23" fmla="*/ 0 h 489"/>
              <a:gd name="T24" fmla="*/ 0 w 511"/>
              <a:gd name="T25" fmla="*/ 0 h 489"/>
              <a:gd name="T26" fmla="*/ 0 w 511"/>
              <a:gd name="T27" fmla="*/ 0 h 489"/>
              <a:gd name="T28" fmla="*/ 0 w 511"/>
              <a:gd name="T29" fmla="*/ 0 h 489"/>
              <a:gd name="T30" fmla="*/ 0 w 511"/>
              <a:gd name="T31" fmla="*/ 0 h 489"/>
              <a:gd name="T32" fmla="*/ 0 w 511"/>
              <a:gd name="T33" fmla="*/ 0 h 489"/>
              <a:gd name="T34" fmla="*/ 0 w 511"/>
              <a:gd name="T35" fmla="*/ 0 h 489"/>
              <a:gd name="T36" fmla="*/ 0 w 511"/>
              <a:gd name="T37" fmla="*/ 0 h 489"/>
              <a:gd name="T38" fmla="*/ 0 w 511"/>
              <a:gd name="T39" fmla="*/ 0 h 489"/>
              <a:gd name="T40" fmla="*/ 0 w 511"/>
              <a:gd name="T41" fmla="*/ 0 h 489"/>
              <a:gd name="T42" fmla="*/ 0 w 511"/>
              <a:gd name="T43" fmla="*/ 0 h 489"/>
              <a:gd name="T44" fmla="*/ 0 w 511"/>
              <a:gd name="T45" fmla="*/ 0 h 489"/>
              <a:gd name="T46" fmla="*/ 0 w 511"/>
              <a:gd name="T47" fmla="*/ 0 h 489"/>
              <a:gd name="T48" fmla="*/ 0 w 511"/>
              <a:gd name="T49" fmla="*/ 0 h 489"/>
              <a:gd name="T50" fmla="*/ 0 w 511"/>
              <a:gd name="T51" fmla="*/ 0 h 489"/>
              <a:gd name="T52" fmla="*/ 0 w 511"/>
              <a:gd name="T53" fmla="*/ 0 h 489"/>
              <a:gd name="T54" fmla="*/ 0 w 511"/>
              <a:gd name="T55" fmla="*/ 0 h 489"/>
              <a:gd name="T56" fmla="*/ 0 w 511"/>
              <a:gd name="T57" fmla="*/ 0 h 489"/>
              <a:gd name="T58" fmla="*/ 0 w 511"/>
              <a:gd name="T59" fmla="*/ 0 h 489"/>
              <a:gd name="T60" fmla="*/ 0 w 511"/>
              <a:gd name="T61" fmla="*/ 0 h 489"/>
              <a:gd name="T62" fmla="*/ 0 w 511"/>
              <a:gd name="T63" fmla="*/ 0 h 489"/>
              <a:gd name="T64" fmla="*/ 0 w 511"/>
              <a:gd name="T65" fmla="*/ 0 h 489"/>
              <a:gd name="T66" fmla="*/ 0 w 511"/>
              <a:gd name="T67" fmla="*/ 0 h 489"/>
              <a:gd name="T68" fmla="*/ 0 w 511"/>
              <a:gd name="T69" fmla="*/ 0 h 489"/>
              <a:gd name="T70" fmla="*/ 0 w 511"/>
              <a:gd name="T71" fmla="*/ 0 h 489"/>
              <a:gd name="T72" fmla="*/ 0 w 511"/>
              <a:gd name="T73" fmla="*/ 0 h 489"/>
              <a:gd name="T74" fmla="*/ 0 w 511"/>
              <a:gd name="T75" fmla="*/ 0 h 489"/>
              <a:gd name="T76" fmla="*/ 0 w 511"/>
              <a:gd name="T77" fmla="*/ 0 h 489"/>
              <a:gd name="T78" fmla="*/ 0 w 511"/>
              <a:gd name="T79" fmla="*/ 0 h 489"/>
              <a:gd name="T80" fmla="*/ 0 w 511"/>
              <a:gd name="T81" fmla="*/ 0 h 489"/>
              <a:gd name="T82" fmla="*/ 0 w 511"/>
              <a:gd name="T83" fmla="*/ 0 h 489"/>
              <a:gd name="T84" fmla="*/ 0 w 511"/>
              <a:gd name="T85" fmla="*/ 0 h 489"/>
              <a:gd name="T86" fmla="*/ 0 w 511"/>
              <a:gd name="T87" fmla="*/ 0 h 489"/>
              <a:gd name="T88" fmla="*/ 0 w 511"/>
              <a:gd name="T89" fmla="*/ 0 h 489"/>
              <a:gd name="T90" fmla="*/ 0 w 511"/>
              <a:gd name="T91" fmla="*/ 0 h 489"/>
              <a:gd name="T92" fmla="*/ 0 w 511"/>
              <a:gd name="T93" fmla="*/ 0 h 489"/>
              <a:gd name="T94" fmla="*/ 0 w 511"/>
              <a:gd name="T95" fmla="*/ 0 h 489"/>
              <a:gd name="T96" fmla="*/ 0 w 511"/>
              <a:gd name="T97" fmla="*/ 0 h 489"/>
              <a:gd name="T98" fmla="*/ 0 w 511"/>
              <a:gd name="T99" fmla="*/ 0 h 489"/>
              <a:gd name="T100" fmla="*/ 0 w 511"/>
              <a:gd name="T101" fmla="*/ 0 h 489"/>
              <a:gd name="T102" fmla="*/ 0 w 511"/>
              <a:gd name="T103" fmla="*/ 0 h 489"/>
              <a:gd name="T104" fmla="*/ 0 w 511"/>
              <a:gd name="T105" fmla="*/ 0 h 489"/>
              <a:gd name="T106" fmla="*/ 0 w 511"/>
              <a:gd name="T107" fmla="*/ 0 h 489"/>
              <a:gd name="T108" fmla="*/ 0 w 511"/>
              <a:gd name="T109" fmla="*/ 0 h 489"/>
              <a:gd name="T110" fmla="*/ 0 w 511"/>
              <a:gd name="T111" fmla="*/ 0 h 489"/>
              <a:gd name="T112" fmla="*/ 0 w 511"/>
              <a:gd name="T113" fmla="*/ 0 h 48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11"/>
              <a:gd name="T172" fmla="*/ 0 h 489"/>
              <a:gd name="T173" fmla="*/ 511 w 511"/>
              <a:gd name="T174" fmla="*/ 489 h 48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11" h="489">
                <a:moveTo>
                  <a:pt x="226" y="0"/>
                </a:moveTo>
                <a:lnTo>
                  <a:pt x="415" y="129"/>
                </a:lnTo>
                <a:lnTo>
                  <a:pt x="417" y="140"/>
                </a:lnTo>
                <a:lnTo>
                  <a:pt x="431" y="147"/>
                </a:lnTo>
                <a:lnTo>
                  <a:pt x="440" y="157"/>
                </a:lnTo>
                <a:lnTo>
                  <a:pt x="482" y="173"/>
                </a:lnTo>
                <a:lnTo>
                  <a:pt x="480" y="199"/>
                </a:lnTo>
                <a:lnTo>
                  <a:pt x="487" y="202"/>
                </a:lnTo>
                <a:lnTo>
                  <a:pt x="511" y="196"/>
                </a:lnTo>
                <a:lnTo>
                  <a:pt x="511" y="300"/>
                </a:lnTo>
                <a:lnTo>
                  <a:pt x="503" y="305"/>
                </a:lnTo>
                <a:lnTo>
                  <a:pt x="490" y="323"/>
                </a:lnTo>
                <a:lnTo>
                  <a:pt x="422" y="323"/>
                </a:lnTo>
                <a:lnTo>
                  <a:pt x="407" y="334"/>
                </a:lnTo>
                <a:lnTo>
                  <a:pt x="386" y="334"/>
                </a:lnTo>
                <a:lnTo>
                  <a:pt x="355" y="337"/>
                </a:lnTo>
                <a:lnTo>
                  <a:pt x="304" y="378"/>
                </a:lnTo>
                <a:lnTo>
                  <a:pt x="259" y="393"/>
                </a:lnTo>
                <a:lnTo>
                  <a:pt x="247" y="422"/>
                </a:lnTo>
                <a:lnTo>
                  <a:pt x="225" y="446"/>
                </a:lnTo>
                <a:lnTo>
                  <a:pt x="218" y="484"/>
                </a:lnTo>
                <a:lnTo>
                  <a:pt x="200" y="481"/>
                </a:lnTo>
                <a:lnTo>
                  <a:pt x="186" y="487"/>
                </a:lnTo>
                <a:lnTo>
                  <a:pt x="184" y="471"/>
                </a:lnTo>
                <a:lnTo>
                  <a:pt x="171" y="474"/>
                </a:lnTo>
                <a:lnTo>
                  <a:pt x="169" y="482"/>
                </a:lnTo>
                <a:lnTo>
                  <a:pt x="160" y="489"/>
                </a:lnTo>
                <a:lnTo>
                  <a:pt x="143" y="479"/>
                </a:lnTo>
                <a:lnTo>
                  <a:pt x="130" y="489"/>
                </a:lnTo>
                <a:lnTo>
                  <a:pt x="121" y="476"/>
                </a:lnTo>
                <a:lnTo>
                  <a:pt x="121" y="460"/>
                </a:lnTo>
                <a:lnTo>
                  <a:pt x="107" y="464"/>
                </a:lnTo>
                <a:lnTo>
                  <a:pt x="119" y="450"/>
                </a:lnTo>
                <a:lnTo>
                  <a:pt x="104" y="440"/>
                </a:lnTo>
                <a:lnTo>
                  <a:pt x="96" y="416"/>
                </a:lnTo>
                <a:lnTo>
                  <a:pt x="88" y="416"/>
                </a:lnTo>
                <a:lnTo>
                  <a:pt x="75" y="427"/>
                </a:lnTo>
                <a:lnTo>
                  <a:pt x="57" y="422"/>
                </a:lnTo>
                <a:lnTo>
                  <a:pt x="47" y="432"/>
                </a:lnTo>
                <a:lnTo>
                  <a:pt x="39" y="422"/>
                </a:lnTo>
                <a:lnTo>
                  <a:pt x="24" y="427"/>
                </a:lnTo>
                <a:lnTo>
                  <a:pt x="26" y="417"/>
                </a:lnTo>
                <a:lnTo>
                  <a:pt x="24" y="399"/>
                </a:lnTo>
                <a:lnTo>
                  <a:pt x="3" y="376"/>
                </a:lnTo>
                <a:lnTo>
                  <a:pt x="7" y="368"/>
                </a:lnTo>
                <a:lnTo>
                  <a:pt x="0" y="339"/>
                </a:lnTo>
                <a:lnTo>
                  <a:pt x="11" y="329"/>
                </a:lnTo>
                <a:lnTo>
                  <a:pt x="23" y="305"/>
                </a:lnTo>
                <a:lnTo>
                  <a:pt x="29" y="308"/>
                </a:lnTo>
                <a:lnTo>
                  <a:pt x="39" y="328"/>
                </a:lnTo>
                <a:lnTo>
                  <a:pt x="47" y="329"/>
                </a:lnTo>
                <a:lnTo>
                  <a:pt x="64" y="316"/>
                </a:lnTo>
                <a:lnTo>
                  <a:pt x="208" y="320"/>
                </a:lnTo>
                <a:lnTo>
                  <a:pt x="215" y="292"/>
                </a:lnTo>
                <a:lnTo>
                  <a:pt x="202" y="289"/>
                </a:lnTo>
                <a:lnTo>
                  <a:pt x="171" y="0"/>
                </a:lnTo>
                <a:lnTo>
                  <a:pt x="226" y="0"/>
                </a:lnTo>
              </a:path>
            </a:pathLst>
          </a:custGeom>
          <a:solidFill>
            <a:srgbClr val="CDCDCD"/>
          </a:solidFill>
          <a:ln w="6350">
            <a:solidFill>
              <a:schemeClr val="bg1"/>
            </a:solidFill>
            <a:round/>
            <a:headEnd/>
            <a:tailEnd/>
          </a:ln>
        </p:spPr>
        <p:txBody>
          <a:bodyPr/>
          <a:lstStyle/>
          <a:p>
            <a:endParaRPr lang="en-US"/>
          </a:p>
        </p:txBody>
      </p:sp>
      <p:sp>
        <p:nvSpPr>
          <p:cNvPr id="1188" name="Freeform 2229"/>
          <p:cNvSpPr>
            <a:spLocks/>
          </p:cNvSpPr>
          <p:nvPr/>
        </p:nvSpPr>
        <p:spPr bwMode="auto">
          <a:xfrm>
            <a:off x="4252913" y="4244975"/>
            <a:ext cx="252412" cy="290513"/>
          </a:xfrm>
          <a:custGeom>
            <a:avLst/>
            <a:gdLst>
              <a:gd name="T0" fmla="*/ 0 w 377"/>
              <a:gd name="T1" fmla="*/ 0 h 418"/>
              <a:gd name="T2" fmla="*/ 0 w 377"/>
              <a:gd name="T3" fmla="*/ 0 h 418"/>
              <a:gd name="T4" fmla="*/ 0 w 377"/>
              <a:gd name="T5" fmla="*/ 0 h 418"/>
              <a:gd name="T6" fmla="*/ 0 w 377"/>
              <a:gd name="T7" fmla="*/ 0 h 418"/>
              <a:gd name="T8" fmla="*/ 0 w 377"/>
              <a:gd name="T9" fmla="*/ 0 h 418"/>
              <a:gd name="T10" fmla="*/ 0 w 377"/>
              <a:gd name="T11" fmla="*/ 0 h 418"/>
              <a:gd name="T12" fmla="*/ 0 w 377"/>
              <a:gd name="T13" fmla="*/ 0 h 418"/>
              <a:gd name="T14" fmla="*/ 0 w 377"/>
              <a:gd name="T15" fmla="*/ 0 h 418"/>
              <a:gd name="T16" fmla="*/ 0 w 377"/>
              <a:gd name="T17" fmla="*/ 0 h 418"/>
              <a:gd name="T18" fmla="*/ 0 w 377"/>
              <a:gd name="T19" fmla="*/ 0 h 418"/>
              <a:gd name="T20" fmla="*/ 0 w 377"/>
              <a:gd name="T21" fmla="*/ 0 h 418"/>
              <a:gd name="T22" fmla="*/ 0 w 377"/>
              <a:gd name="T23" fmla="*/ 0 h 418"/>
              <a:gd name="T24" fmla="*/ 0 w 377"/>
              <a:gd name="T25" fmla="*/ 0 h 418"/>
              <a:gd name="T26" fmla="*/ 0 w 377"/>
              <a:gd name="T27" fmla="*/ 0 h 418"/>
              <a:gd name="T28" fmla="*/ 0 w 377"/>
              <a:gd name="T29" fmla="*/ 0 h 418"/>
              <a:gd name="T30" fmla="*/ 0 w 377"/>
              <a:gd name="T31" fmla="*/ 0 h 418"/>
              <a:gd name="T32" fmla="*/ 0 w 377"/>
              <a:gd name="T33" fmla="*/ 0 h 418"/>
              <a:gd name="T34" fmla="*/ 0 w 377"/>
              <a:gd name="T35" fmla="*/ 0 h 418"/>
              <a:gd name="T36" fmla="*/ 0 w 377"/>
              <a:gd name="T37" fmla="*/ 0 h 418"/>
              <a:gd name="T38" fmla="*/ 0 w 377"/>
              <a:gd name="T39" fmla="*/ 0 h 418"/>
              <a:gd name="T40" fmla="*/ 0 w 377"/>
              <a:gd name="T41" fmla="*/ 0 h 418"/>
              <a:gd name="T42" fmla="*/ 0 w 377"/>
              <a:gd name="T43" fmla="*/ 0 h 418"/>
              <a:gd name="T44" fmla="*/ 0 w 377"/>
              <a:gd name="T45" fmla="*/ 0 h 418"/>
              <a:gd name="T46" fmla="*/ 0 w 377"/>
              <a:gd name="T47" fmla="*/ 0 h 418"/>
              <a:gd name="T48" fmla="*/ 0 w 377"/>
              <a:gd name="T49" fmla="*/ 0 h 418"/>
              <a:gd name="T50" fmla="*/ 0 w 377"/>
              <a:gd name="T51" fmla="*/ 0 h 418"/>
              <a:gd name="T52" fmla="*/ 0 w 377"/>
              <a:gd name="T53" fmla="*/ 0 h 418"/>
              <a:gd name="T54" fmla="*/ 0 w 377"/>
              <a:gd name="T55" fmla="*/ 0 h 418"/>
              <a:gd name="T56" fmla="*/ 0 w 377"/>
              <a:gd name="T57" fmla="*/ 0 h 418"/>
              <a:gd name="T58" fmla="*/ 0 w 377"/>
              <a:gd name="T59" fmla="*/ 0 h 418"/>
              <a:gd name="T60" fmla="*/ 0 w 377"/>
              <a:gd name="T61" fmla="*/ 0 h 418"/>
              <a:gd name="T62" fmla="*/ 0 w 377"/>
              <a:gd name="T63" fmla="*/ 0 h 418"/>
              <a:gd name="T64" fmla="*/ 0 w 377"/>
              <a:gd name="T65" fmla="*/ 0 h 418"/>
              <a:gd name="T66" fmla="*/ 0 w 377"/>
              <a:gd name="T67" fmla="*/ 0 h 4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7"/>
              <a:gd name="T103" fmla="*/ 0 h 418"/>
              <a:gd name="T104" fmla="*/ 377 w 377"/>
              <a:gd name="T105" fmla="*/ 418 h 41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7" h="418">
                <a:moveTo>
                  <a:pt x="0" y="215"/>
                </a:moveTo>
                <a:lnTo>
                  <a:pt x="5" y="211"/>
                </a:lnTo>
                <a:lnTo>
                  <a:pt x="19" y="236"/>
                </a:lnTo>
                <a:lnTo>
                  <a:pt x="22" y="252"/>
                </a:lnTo>
                <a:lnTo>
                  <a:pt x="13" y="267"/>
                </a:lnTo>
                <a:lnTo>
                  <a:pt x="26" y="298"/>
                </a:lnTo>
                <a:lnTo>
                  <a:pt x="26" y="325"/>
                </a:lnTo>
                <a:lnTo>
                  <a:pt x="11" y="376"/>
                </a:lnTo>
                <a:lnTo>
                  <a:pt x="18" y="363"/>
                </a:lnTo>
                <a:lnTo>
                  <a:pt x="79" y="358"/>
                </a:lnTo>
                <a:lnTo>
                  <a:pt x="97" y="376"/>
                </a:lnTo>
                <a:lnTo>
                  <a:pt x="109" y="376"/>
                </a:lnTo>
                <a:lnTo>
                  <a:pt x="127" y="403"/>
                </a:lnTo>
                <a:lnTo>
                  <a:pt x="151" y="418"/>
                </a:lnTo>
                <a:lnTo>
                  <a:pt x="162" y="408"/>
                </a:lnTo>
                <a:lnTo>
                  <a:pt x="174" y="384"/>
                </a:lnTo>
                <a:lnTo>
                  <a:pt x="180" y="387"/>
                </a:lnTo>
                <a:lnTo>
                  <a:pt x="190" y="407"/>
                </a:lnTo>
                <a:lnTo>
                  <a:pt x="198" y="408"/>
                </a:lnTo>
                <a:lnTo>
                  <a:pt x="215" y="395"/>
                </a:lnTo>
                <a:lnTo>
                  <a:pt x="359" y="399"/>
                </a:lnTo>
                <a:lnTo>
                  <a:pt x="366" y="371"/>
                </a:lnTo>
                <a:lnTo>
                  <a:pt x="353" y="368"/>
                </a:lnTo>
                <a:lnTo>
                  <a:pt x="322" y="79"/>
                </a:lnTo>
                <a:lnTo>
                  <a:pt x="377" y="79"/>
                </a:lnTo>
                <a:lnTo>
                  <a:pt x="263" y="0"/>
                </a:lnTo>
                <a:lnTo>
                  <a:pt x="260" y="44"/>
                </a:lnTo>
                <a:lnTo>
                  <a:pt x="161" y="42"/>
                </a:lnTo>
                <a:lnTo>
                  <a:pt x="159" y="130"/>
                </a:lnTo>
                <a:lnTo>
                  <a:pt x="130" y="136"/>
                </a:lnTo>
                <a:lnTo>
                  <a:pt x="120" y="149"/>
                </a:lnTo>
                <a:lnTo>
                  <a:pt x="127" y="200"/>
                </a:lnTo>
                <a:lnTo>
                  <a:pt x="8" y="202"/>
                </a:lnTo>
                <a:lnTo>
                  <a:pt x="0" y="215"/>
                </a:lnTo>
                <a:close/>
              </a:path>
            </a:pathLst>
          </a:custGeom>
          <a:solidFill>
            <a:srgbClr val="CDCDCD"/>
          </a:solidFill>
          <a:ln w="6350">
            <a:solidFill>
              <a:schemeClr val="bg1"/>
            </a:solidFill>
            <a:round/>
            <a:headEnd/>
            <a:tailEnd/>
          </a:ln>
        </p:spPr>
        <p:txBody>
          <a:bodyPr/>
          <a:lstStyle/>
          <a:p>
            <a:endParaRPr lang="en-US"/>
          </a:p>
        </p:txBody>
      </p:sp>
      <p:sp>
        <p:nvSpPr>
          <p:cNvPr id="1189" name="Freeform 2230"/>
          <p:cNvSpPr>
            <a:spLocks/>
          </p:cNvSpPr>
          <p:nvPr/>
        </p:nvSpPr>
        <p:spPr bwMode="auto">
          <a:xfrm>
            <a:off x="4252913" y="4244975"/>
            <a:ext cx="252412" cy="290513"/>
          </a:xfrm>
          <a:custGeom>
            <a:avLst/>
            <a:gdLst>
              <a:gd name="T0" fmla="*/ 0 w 377"/>
              <a:gd name="T1" fmla="*/ 0 h 418"/>
              <a:gd name="T2" fmla="*/ 0 w 377"/>
              <a:gd name="T3" fmla="*/ 0 h 418"/>
              <a:gd name="T4" fmla="*/ 0 w 377"/>
              <a:gd name="T5" fmla="*/ 0 h 418"/>
              <a:gd name="T6" fmla="*/ 0 w 377"/>
              <a:gd name="T7" fmla="*/ 0 h 418"/>
              <a:gd name="T8" fmla="*/ 0 w 377"/>
              <a:gd name="T9" fmla="*/ 0 h 418"/>
              <a:gd name="T10" fmla="*/ 0 w 377"/>
              <a:gd name="T11" fmla="*/ 0 h 418"/>
              <a:gd name="T12" fmla="*/ 0 w 377"/>
              <a:gd name="T13" fmla="*/ 0 h 418"/>
              <a:gd name="T14" fmla="*/ 0 w 377"/>
              <a:gd name="T15" fmla="*/ 0 h 418"/>
              <a:gd name="T16" fmla="*/ 0 w 377"/>
              <a:gd name="T17" fmla="*/ 0 h 418"/>
              <a:gd name="T18" fmla="*/ 0 w 377"/>
              <a:gd name="T19" fmla="*/ 0 h 418"/>
              <a:gd name="T20" fmla="*/ 0 w 377"/>
              <a:gd name="T21" fmla="*/ 0 h 418"/>
              <a:gd name="T22" fmla="*/ 0 w 377"/>
              <a:gd name="T23" fmla="*/ 0 h 418"/>
              <a:gd name="T24" fmla="*/ 0 w 377"/>
              <a:gd name="T25" fmla="*/ 0 h 418"/>
              <a:gd name="T26" fmla="*/ 0 w 377"/>
              <a:gd name="T27" fmla="*/ 0 h 418"/>
              <a:gd name="T28" fmla="*/ 0 w 377"/>
              <a:gd name="T29" fmla="*/ 0 h 418"/>
              <a:gd name="T30" fmla="*/ 0 w 377"/>
              <a:gd name="T31" fmla="*/ 0 h 418"/>
              <a:gd name="T32" fmla="*/ 0 w 377"/>
              <a:gd name="T33" fmla="*/ 0 h 418"/>
              <a:gd name="T34" fmla="*/ 0 w 377"/>
              <a:gd name="T35" fmla="*/ 0 h 418"/>
              <a:gd name="T36" fmla="*/ 0 w 377"/>
              <a:gd name="T37" fmla="*/ 0 h 418"/>
              <a:gd name="T38" fmla="*/ 0 w 377"/>
              <a:gd name="T39" fmla="*/ 0 h 418"/>
              <a:gd name="T40" fmla="*/ 0 w 377"/>
              <a:gd name="T41" fmla="*/ 0 h 418"/>
              <a:gd name="T42" fmla="*/ 0 w 377"/>
              <a:gd name="T43" fmla="*/ 0 h 418"/>
              <a:gd name="T44" fmla="*/ 0 w 377"/>
              <a:gd name="T45" fmla="*/ 0 h 418"/>
              <a:gd name="T46" fmla="*/ 0 w 377"/>
              <a:gd name="T47" fmla="*/ 0 h 418"/>
              <a:gd name="T48" fmla="*/ 0 w 377"/>
              <a:gd name="T49" fmla="*/ 0 h 418"/>
              <a:gd name="T50" fmla="*/ 0 w 377"/>
              <a:gd name="T51" fmla="*/ 0 h 418"/>
              <a:gd name="T52" fmla="*/ 0 w 377"/>
              <a:gd name="T53" fmla="*/ 0 h 418"/>
              <a:gd name="T54" fmla="*/ 0 w 377"/>
              <a:gd name="T55" fmla="*/ 0 h 418"/>
              <a:gd name="T56" fmla="*/ 0 w 377"/>
              <a:gd name="T57" fmla="*/ 0 h 418"/>
              <a:gd name="T58" fmla="*/ 0 w 377"/>
              <a:gd name="T59" fmla="*/ 0 h 418"/>
              <a:gd name="T60" fmla="*/ 0 w 377"/>
              <a:gd name="T61" fmla="*/ 0 h 418"/>
              <a:gd name="T62" fmla="*/ 0 w 377"/>
              <a:gd name="T63" fmla="*/ 0 h 418"/>
              <a:gd name="T64" fmla="*/ 0 w 377"/>
              <a:gd name="T65" fmla="*/ 0 h 418"/>
              <a:gd name="T66" fmla="*/ 0 w 377"/>
              <a:gd name="T67" fmla="*/ 0 h 4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7"/>
              <a:gd name="T103" fmla="*/ 0 h 418"/>
              <a:gd name="T104" fmla="*/ 377 w 377"/>
              <a:gd name="T105" fmla="*/ 418 h 41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7" h="418">
                <a:moveTo>
                  <a:pt x="0" y="215"/>
                </a:moveTo>
                <a:lnTo>
                  <a:pt x="5" y="211"/>
                </a:lnTo>
                <a:lnTo>
                  <a:pt x="19" y="236"/>
                </a:lnTo>
                <a:lnTo>
                  <a:pt x="22" y="252"/>
                </a:lnTo>
                <a:lnTo>
                  <a:pt x="13" y="267"/>
                </a:lnTo>
                <a:lnTo>
                  <a:pt x="26" y="298"/>
                </a:lnTo>
                <a:lnTo>
                  <a:pt x="26" y="325"/>
                </a:lnTo>
                <a:lnTo>
                  <a:pt x="11" y="376"/>
                </a:lnTo>
                <a:lnTo>
                  <a:pt x="18" y="363"/>
                </a:lnTo>
                <a:lnTo>
                  <a:pt x="79" y="358"/>
                </a:lnTo>
                <a:lnTo>
                  <a:pt x="97" y="376"/>
                </a:lnTo>
                <a:lnTo>
                  <a:pt x="109" y="376"/>
                </a:lnTo>
                <a:lnTo>
                  <a:pt x="127" y="403"/>
                </a:lnTo>
                <a:lnTo>
                  <a:pt x="151" y="418"/>
                </a:lnTo>
                <a:lnTo>
                  <a:pt x="162" y="408"/>
                </a:lnTo>
                <a:lnTo>
                  <a:pt x="174" y="384"/>
                </a:lnTo>
                <a:lnTo>
                  <a:pt x="180" y="387"/>
                </a:lnTo>
                <a:lnTo>
                  <a:pt x="190" y="407"/>
                </a:lnTo>
                <a:lnTo>
                  <a:pt x="198" y="408"/>
                </a:lnTo>
                <a:lnTo>
                  <a:pt x="215" y="395"/>
                </a:lnTo>
                <a:lnTo>
                  <a:pt x="359" y="399"/>
                </a:lnTo>
                <a:lnTo>
                  <a:pt x="366" y="371"/>
                </a:lnTo>
                <a:lnTo>
                  <a:pt x="353" y="368"/>
                </a:lnTo>
                <a:lnTo>
                  <a:pt x="322" y="79"/>
                </a:lnTo>
                <a:lnTo>
                  <a:pt x="377" y="79"/>
                </a:lnTo>
                <a:lnTo>
                  <a:pt x="263" y="0"/>
                </a:lnTo>
                <a:lnTo>
                  <a:pt x="260" y="44"/>
                </a:lnTo>
                <a:lnTo>
                  <a:pt x="161" y="42"/>
                </a:lnTo>
                <a:lnTo>
                  <a:pt x="159" y="130"/>
                </a:lnTo>
                <a:lnTo>
                  <a:pt x="130" y="136"/>
                </a:lnTo>
                <a:lnTo>
                  <a:pt x="120" y="149"/>
                </a:lnTo>
                <a:lnTo>
                  <a:pt x="127" y="200"/>
                </a:lnTo>
                <a:lnTo>
                  <a:pt x="8" y="202"/>
                </a:lnTo>
                <a:lnTo>
                  <a:pt x="0" y="215"/>
                </a:lnTo>
              </a:path>
            </a:pathLst>
          </a:custGeom>
          <a:solidFill>
            <a:srgbClr val="CDCDCD"/>
          </a:solidFill>
          <a:ln w="6350">
            <a:solidFill>
              <a:schemeClr val="bg1"/>
            </a:solidFill>
            <a:round/>
            <a:headEnd/>
            <a:tailEnd/>
          </a:ln>
        </p:spPr>
        <p:txBody>
          <a:bodyPr/>
          <a:lstStyle/>
          <a:p>
            <a:endParaRPr lang="en-US"/>
          </a:p>
        </p:txBody>
      </p:sp>
      <p:sp>
        <p:nvSpPr>
          <p:cNvPr id="1190" name="Freeform 2231"/>
          <p:cNvSpPr>
            <a:spLocks/>
          </p:cNvSpPr>
          <p:nvPr/>
        </p:nvSpPr>
        <p:spPr bwMode="auto">
          <a:xfrm>
            <a:off x="4337050" y="4024313"/>
            <a:ext cx="250825" cy="211137"/>
          </a:xfrm>
          <a:custGeom>
            <a:avLst/>
            <a:gdLst>
              <a:gd name="T0" fmla="*/ 0 w 374"/>
              <a:gd name="T1" fmla="*/ 0 h 302"/>
              <a:gd name="T2" fmla="*/ 0 w 374"/>
              <a:gd name="T3" fmla="*/ 0 h 302"/>
              <a:gd name="T4" fmla="*/ 0 w 374"/>
              <a:gd name="T5" fmla="*/ 0 h 302"/>
              <a:gd name="T6" fmla="*/ 0 w 374"/>
              <a:gd name="T7" fmla="*/ 0 h 302"/>
              <a:gd name="T8" fmla="*/ 0 w 374"/>
              <a:gd name="T9" fmla="*/ 0 h 302"/>
              <a:gd name="T10" fmla="*/ 0 w 374"/>
              <a:gd name="T11" fmla="*/ 0 h 302"/>
              <a:gd name="T12" fmla="*/ 0 w 374"/>
              <a:gd name="T13" fmla="*/ 0 h 302"/>
              <a:gd name="T14" fmla="*/ 0 w 374"/>
              <a:gd name="T15" fmla="*/ 0 h 302"/>
              <a:gd name="T16" fmla="*/ 0 w 374"/>
              <a:gd name="T17" fmla="*/ 0 h 302"/>
              <a:gd name="T18" fmla="*/ 0 w 374"/>
              <a:gd name="T19" fmla="*/ 0 h 302"/>
              <a:gd name="T20" fmla="*/ 0 w 374"/>
              <a:gd name="T21" fmla="*/ 0 h 302"/>
              <a:gd name="T22" fmla="*/ 0 w 374"/>
              <a:gd name="T23" fmla="*/ 0 h 302"/>
              <a:gd name="T24" fmla="*/ 0 w 374"/>
              <a:gd name="T25" fmla="*/ 0 h 302"/>
              <a:gd name="T26" fmla="*/ 0 w 374"/>
              <a:gd name="T27" fmla="*/ 0 h 302"/>
              <a:gd name="T28" fmla="*/ 0 w 374"/>
              <a:gd name="T29" fmla="*/ 0 h 302"/>
              <a:gd name="T30" fmla="*/ 0 w 374"/>
              <a:gd name="T31" fmla="*/ 0 h 302"/>
              <a:gd name="T32" fmla="*/ 0 w 374"/>
              <a:gd name="T33" fmla="*/ 0 h 302"/>
              <a:gd name="T34" fmla="*/ 0 w 374"/>
              <a:gd name="T35" fmla="*/ 0 h 302"/>
              <a:gd name="T36" fmla="*/ 0 w 374"/>
              <a:gd name="T37" fmla="*/ 0 h 302"/>
              <a:gd name="T38" fmla="*/ 0 w 374"/>
              <a:gd name="T39" fmla="*/ 0 h 302"/>
              <a:gd name="T40" fmla="*/ 0 w 374"/>
              <a:gd name="T41" fmla="*/ 0 h 302"/>
              <a:gd name="T42" fmla="*/ 0 w 374"/>
              <a:gd name="T43" fmla="*/ 0 h 302"/>
              <a:gd name="T44" fmla="*/ 0 w 374"/>
              <a:gd name="T45" fmla="*/ 0 h 302"/>
              <a:gd name="T46" fmla="*/ 0 w 374"/>
              <a:gd name="T47" fmla="*/ 0 h 302"/>
              <a:gd name="T48" fmla="*/ 0 w 374"/>
              <a:gd name="T49" fmla="*/ 0 h 302"/>
              <a:gd name="T50" fmla="*/ 0 w 374"/>
              <a:gd name="T51" fmla="*/ 0 h 302"/>
              <a:gd name="T52" fmla="*/ 0 w 374"/>
              <a:gd name="T53" fmla="*/ 0 h 302"/>
              <a:gd name="T54" fmla="*/ 0 w 374"/>
              <a:gd name="T55" fmla="*/ 0 h 302"/>
              <a:gd name="T56" fmla="*/ 0 w 374"/>
              <a:gd name="T57" fmla="*/ 0 h 302"/>
              <a:gd name="T58" fmla="*/ 0 w 374"/>
              <a:gd name="T59" fmla="*/ 0 h 302"/>
              <a:gd name="T60" fmla="*/ 0 w 374"/>
              <a:gd name="T61" fmla="*/ 0 h 302"/>
              <a:gd name="T62" fmla="*/ 0 w 374"/>
              <a:gd name="T63" fmla="*/ 0 h 302"/>
              <a:gd name="T64" fmla="*/ 0 w 374"/>
              <a:gd name="T65" fmla="*/ 0 h 302"/>
              <a:gd name="T66" fmla="*/ 0 w 374"/>
              <a:gd name="T67" fmla="*/ 0 h 302"/>
              <a:gd name="T68" fmla="*/ 0 w 374"/>
              <a:gd name="T69" fmla="*/ 0 h 302"/>
              <a:gd name="T70" fmla="*/ 0 w 374"/>
              <a:gd name="T71" fmla="*/ 0 h 302"/>
              <a:gd name="T72" fmla="*/ 0 w 374"/>
              <a:gd name="T73" fmla="*/ 0 h 302"/>
              <a:gd name="T74" fmla="*/ 0 w 374"/>
              <a:gd name="T75" fmla="*/ 0 h 3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74"/>
              <a:gd name="T115" fmla="*/ 0 h 302"/>
              <a:gd name="T116" fmla="*/ 374 w 374"/>
              <a:gd name="T117" fmla="*/ 302 h 30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74" h="302">
                <a:moveTo>
                  <a:pt x="0" y="302"/>
                </a:moveTo>
                <a:lnTo>
                  <a:pt x="2" y="296"/>
                </a:lnTo>
                <a:lnTo>
                  <a:pt x="42" y="283"/>
                </a:lnTo>
                <a:lnTo>
                  <a:pt x="83" y="250"/>
                </a:lnTo>
                <a:lnTo>
                  <a:pt x="93" y="236"/>
                </a:lnTo>
                <a:lnTo>
                  <a:pt x="103" y="218"/>
                </a:lnTo>
                <a:lnTo>
                  <a:pt x="98" y="197"/>
                </a:lnTo>
                <a:lnTo>
                  <a:pt x="99" y="171"/>
                </a:lnTo>
                <a:lnTo>
                  <a:pt x="117" y="146"/>
                </a:lnTo>
                <a:lnTo>
                  <a:pt x="122" y="128"/>
                </a:lnTo>
                <a:lnTo>
                  <a:pt x="147" y="101"/>
                </a:lnTo>
                <a:lnTo>
                  <a:pt x="199" y="70"/>
                </a:lnTo>
                <a:lnTo>
                  <a:pt x="226" y="6"/>
                </a:lnTo>
                <a:lnTo>
                  <a:pt x="241" y="0"/>
                </a:lnTo>
                <a:lnTo>
                  <a:pt x="252" y="18"/>
                </a:lnTo>
                <a:lnTo>
                  <a:pt x="272" y="27"/>
                </a:lnTo>
                <a:lnTo>
                  <a:pt x="314" y="22"/>
                </a:lnTo>
                <a:lnTo>
                  <a:pt x="345" y="31"/>
                </a:lnTo>
                <a:lnTo>
                  <a:pt x="339" y="31"/>
                </a:lnTo>
                <a:lnTo>
                  <a:pt x="353" y="42"/>
                </a:lnTo>
                <a:lnTo>
                  <a:pt x="358" y="107"/>
                </a:lnTo>
                <a:lnTo>
                  <a:pt x="374" y="127"/>
                </a:lnTo>
                <a:lnTo>
                  <a:pt x="369" y="133"/>
                </a:lnTo>
                <a:lnTo>
                  <a:pt x="371" y="140"/>
                </a:lnTo>
                <a:lnTo>
                  <a:pt x="317" y="143"/>
                </a:lnTo>
                <a:lnTo>
                  <a:pt x="314" y="153"/>
                </a:lnTo>
                <a:lnTo>
                  <a:pt x="288" y="159"/>
                </a:lnTo>
                <a:lnTo>
                  <a:pt x="288" y="177"/>
                </a:lnTo>
                <a:lnTo>
                  <a:pt x="293" y="184"/>
                </a:lnTo>
                <a:lnTo>
                  <a:pt x="256" y="200"/>
                </a:lnTo>
                <a:lnTo>
                  <a:pt x="231" y="223"/>
                </a:lnTo>
                <a:lnTo>
                  <a:pt x="203" y="226"/>
                </a:lnTo>
                <a:lnTo>
                  <a:pt x="199" y="234"/>
                </a:lnTo>
                <a:lnTo>
                  <a:pt x="186" y="232"/>
                </a:lnTo>
                <a:lnTo>
                  <a:pt x="151" y="250"/>
                </a:lnTo>
                <a:lnTo>
                  <a:pt x="138" y="263"/>
                </a:lnTo>
                <a:lnTo>
                  <a:pt x="138" y="302"/>
                </a:lnTo>
                <a:lnTo>
                  <a:pt x="0" y="302"/>
                </a:lnTo>
                <a:close/>
              </a:path>
            </a:pathLst>
          </a:custGeom>
          <a:solidFill>
            <a:srgbClr val="CDCDCD"/>
          </a:solidFill>
          <a:ln w="6350">
            <a:solidFill>
              <a:schemeClr val="bg1"/>
            </a:solidFill>
            <a:round/>
            <a:headEnd/>
            <a:tailEnd/>
          </a:ln>
        </p:spPr>
        <p:txBody>
          <a:bodyPr/>
          <a:lstStyle/>
          <a:p>
            <a:endParaRPr lang="en-US"/>
          </a:p>
        </p:txBody>
      </p:sp>
      <p:sp>
        <p:nvSpPr>
          <p:cNvPr id="1191" name="Freeform 2232"/>
          <p:cNvSpPr>
            <a:spLocks/>
          </p:cNvSpPr>
          <p:nvPr/>
        </p:nvSpPr>
        <p:spPr bwMode="auto">
          <a:xfrm>
            <a:off x="4337050" y="4024313"/>
            <a:ext cx="250825" cy="211137"/>
          </a:xfrm>
          <a:custGeom>
            <a:avLst/>
            <a:gdLst>
              <a:gd name="T0" fmla="*/ 0 w 374"/>
              <a:gd name="T1" fmla="*/ 0 h 302"/>
              <a:gd name="T2" fmla="*/ 0 w 374"/>
              <a:gd name="T3" fmla="*/ 0 h 302"/>
              <a:gd name="T4" fmla="*/ 0 w 374"/>
              <a:gd name="T5" fmla="*/ 0 h 302"/>
              <a:gd name="T6" fmla="*/ 0 w 374"/>
              <a:gd name="T7" fmla="*/ 0 h 302"/>
              <a:gd name="T8" fmla="*/ 0 w 374"/>
              <a:gd name="T9" fmla="*/ 0 h 302"/>
              <a:gd name="T10" fmla="*/ 0 w 374"/>
              <a:gd name="T11" fmla="*/ 0 h 302"/>
              <a:gd name="T12" fmla="*/ 0 w 374"/>
              <a:gd name="T13" fmla="*/ 0 h 302"/>
              <a:gd name="T14" fmla="*/ 0 w 374"/>
              <a:gd name="T15" fmla="*/ 0 h 302"/>
              <a:gd name="T16" fmla="*/ 0 w 374"/>
              <a:gd name="T17" fmla="*/ 0 h 302"/>
              <a:gd name="T18" fmla="*/ 0 w 374"/>
              <a:gd name="T19" fmla="*/ 0 h 302"/>
              <a:gd name="T20" fmla="*/ 0 w 374"/>
              <a:gd name="T21" fmla="*/ 0 h 302"/>
              <a:gd name="T22" fmla="*/ 0 w 374"/>
              <a:gd name="T23" fmla="*/ 0 h 302"/>
              <a:gd name="T24" fmla="*/ 0 w 374"/>
              <a:gd name="T25" fmla="*/ 0 h 302"/>
              <a:gd name="T26" fmla="*/ 0 w 374"/>
              <a:gd name="T27" fmla="*/ 0 h 302"/>
              <a:gd name="T28" fmla="*/ 0 w 374"/>
              <a:gd name="T29" fmla="*/ 0 h 302"/>
              <a:gd name="T30" fmla="*/ 0 w 374"/>
              <a:gd name="T31" fmla="*/ 0 h 302"/>
              <a:gd name="T32" fmla="*/ 0 w 374"/>
              <a:gd name="T33" fmla="*/ 0 h 302"/>
              <a:gd name="T34" fmla="*/ 0 w 374"/>
              <a:gd name="T35" fmla="*/ 0 h 302"/>
              <a:gd name="T36" fmla="*/ 0 w 374"/>
              <a:gd name="T37" fmla="*/ 0 h 302"/>
              <a:gd name="T38" fmla="*/ 0 w 374"/>
              <a:gd name="T39" fmla="*/ 0 h 302"/>
              <a:gd name="T40" fmla="*/ 0 w 374"/>
              <a:gd name="T41" fmla="*/ 0 h 302"/>
              <a:gd name="T42" fmla="*/ 0 w 374"/>
              <a:gd name="T43" fmla="*/ 0 h 302"/>
              <a:gd name="T44" fmla="*/ 0 w 374"/>
              <a:gd name="T45" fmla="*/ 0 h 302"/>
              <a:gd name="T46" fmla="*/ 0 w 374"/>
              <a:gd name="T47" fmla="*/ 0 h 302"/>
              <a:gd name="T48" fmla="*/ 0 w 374"/>
              <a:gd name="T49" fmla="*/ 0 h 302"/>
              <a:gd name="T50" fmla="*/ 0 w 374"/>
              <a:gd name="T51" fmla="*/ 0 h 302"/>
              <a:gd name="T52" fmla="*/ 0 w 374"/>
              <a:gd name="T53" fmla="*/ 0 h 302"/>
              <a:gd name="T54" fmla="*/ 0 w 374"/>
              <a:gd name="T55" fmla="*/ 0 h 302"/>
              <a:gd name="T56" fmla="*/ 0 w 374"/>
              <a:gd name="T57" fmla="*/ 0 h 302"/>
              <a:gd name="T58" fmla="*/ 0 w 374"/>
              <a:gd name="T59" fmla="*/ 0 h 302"/>
              <a:gd name="T60" fmla="*/ 0 w 374"/>
              <a:gd name="T61" fmla="*/ 0 h 302"/>
              <a:gd name="T62" fmla="*/ 0 w 374"/>
              <a:gd name="T63" fmla="*/ 0 h 302"/>
              <a:gd name="T64" fmla="*/ 0 w 374"/>
              <a:gd name="T65" fmla="*/ 0 h 302"/>
              <a:gd name="T66" fmla="*/ 0 w 374"/>
              <a:gd name="T67" fmla="*/ 0 h 302"/>
              <a:gd name="T68" fmla="*/ 0 w 374"/>
              <a:gd name="T69" fmla="*/ 0 h 302"/>
              <a:gd name="T70" fmla="*/ 0 w 374"/>
              <a:gd name="T71" fmla="*/ 0 h 302"/>
              <a:gd name="T72" fmla="*/ 0 w 374"/>
              <a:gd name="T73" fmla="*/ 0 h 302"/>
              <a:gd name="T74" fmla="*/ 0 w 374"/>
              <a:gd name="T75" fmla="*/ 0 h 3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74"/>
              <a:gd name="T115" fmla="*/ 0 h 302"/>
              <a:gd name="T116" fmla="*/ 374 w 374"/>
              <a:gd name="T117" fmla="*/ 302 h 30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74" h="302">
                <a:moveTo>
                  <a:pt x="0" y="302"/>
                </a:moveTo>
                <a:lnTo>
                  <a:pt x="2" y="296"/>
                </a:lnTo>
                <a:lnTo>
                  <a:pt x="42" y="283"/>
                </a:lnTo>
                <a:lnTo>
                  <a:pt x="83" y="250"/>
                </a:lnTo>
                <a:lnTo>
                  <a:pt x="93" y="236"/>
                </a:lnTo>
                <a:lnTo>
                  <a:pt x="103" y="218"/>
                </a:lnTo>
                <a:lnTo>
                  <a:pt x="98" y="197"/>
                </a:lnTo>
                <a:lnTo>
                  <a:pt x="99" y="171"/>
                </a:lnTo>
                <a:lnTo>
                  <a:pt x="117" y="146"/>
                </a:lnTo>
                <a:lnTo>
                  <a:pt x="122" y="128"/>
                </a:lnTo>
                <a:lnTo>
                  <a:pt x="147" y="101"/>
                </a:lnTo>
                <a:lnTo>
                  <a:pt x="199" y="70"/>
                </a:lnTo>
                <a:lnTo>
                  <a:pt x="226" y="6"/>
                </a:lnTo>
                <a:lnTo>
                  <a:pt x="241" y="0"/>
                </a:lnTo>
                <a:lnTo>
                  <a:pt x="252" y="18"/>
                </a:lnTo>
                <a:lnTo>
                  <a:pt x="272" y="27"/>
                </a:lnTo>
                <a:lnTo>
                  <a:pt x="314" y="22"/>
                </a:lnTo>
                <a:lnTo>
                  <a:pt x="345" y="31"/>
                </a:lnTo>
                <a:lnTo>
                  <a:pt x="339" y="31"/>
                </a:lnTo>
                <a:lnTo>
                  <a:pt x="353" y="42"/>
                </a:lnTo>
                <a:lnTo>
                  <a:pt x="358" y="107"/>
                </a:lnTo>
                <a:lnTo>
                  <a:pt x="374" y="127"/>
                </a:lnTo>
                <a:lnTo>
                  <a:pt x="369" y="133"/>
                </a:lnTo>
                <a:lnTo>
                  <a:pt x="371" y="140"/>
                </a:lnTo>
                <a:lnTo>
                  <a:pt x="317" y="143"/>
                </a:lnTo>
                <a:lnTo>
                  <a:pt x="314" y="153"/>
                </a:lnTo>
                <a:lnTo>
                  <a:pt x="288" y="159"/>
                </a:lnTo>
                <a:lnTo>
                  <a:pt x="288" y="177"/>
                </a:lnTo>
                <a:lnTo>
                  <a:pt x="293" y="184"/>
                </a:lnTo>
                <a:lnTo>
                  <a:pt x="256" y="200"/>
                </a:lnTo>
                <a:lnTo>
                  <a:pt x="231" y="223"/>
                </a:lnTo>
                <a:lnTo>
                  <a:pt x="203" y="226"/>
                </a:lnTo>
                <a:lnTo>
                  <a:pt x="199" y="234"/>
                </a:lnTo>
                <a:lnTo>
                  <a:pt x="186" y="232"/>
                </a:lnTo>
                <a:lnTo>
                  <a:pt x="151" y="250"/>
                </a:lnTo>
                <a:lnTo>
                  <a:pt x="138" y="263"/>
                </a:lnTo>
                <a:lnTo>
                  <a:pt x="138" y="302"/>
                </a:lnTo>
                <a:lnTo>
                  <a:pt x="0" y="302"/>
                </a:lnTo>
              </a:path>
            </a:pathLst>
          </a:custGeom>
          <a:solidFill>
            <a:srgbClr val="CDCDCD"/>
          </a:solidFill>
          <a:ln w="6350">
            <a:solidFill>
              <a:schemeClr val="bg1"/>
            </a:solidFill>
            <a:round/>
            <a:headEnd/>
            <a:tailEnd/>
          </a:ln>
        </p:spPr>
        <p:txBody>
          <a:bodyPr/>
          <a:lstStyle/>
          <a:p>
            <a:endParaRPr lang="en-US"/>
          </a:p>
        </p:txBody>
      </p:sp>
      <p:sp>
        <p:nvSpPr>
          <p:cNvPr id="1192" name="Freeform 2233"/>
          <p:cNvSpPr>
            <a:spLocks/>
          </p:cNvSpPr>
          <p:nvPr/>
        </p:nvSpPr>
        <p:spPr bwMode="auto">
          <a:xfrm>
            <a:off x="4611688" y="4337050"/>
            <a:ext cx="334962" cy="266700"/>
          </a:xfrm>
          <a:custGeom>
            <a:avLst/>
            <a:gdLst>
              <a:gd name="T0" fmla="*/ 0 w 501"/>
              <a:gd name="T1" fmla="*/ 0 h 387"/>
              <a:gd name="T2" fmla="*/ 0 w 501"/>
              <a:gd name="T3" fmla="*/ 0 h 387"/>
              <a:gd name="T4" fmla="*/ 0 w 501"/>
              <a:gd name="T5" fmla="*/ 0 h 387"/>
              <a:gd name="T6" fmla="*/ 0 w 501"/>
              <a:gd name="T7" fmla="*/ 0 h 387"/>
              <a:gd name="T8" fmla="*/ 0 w 501"/>
              <a:gd name="T9" fmla="*/ 0 h 387"/>
              <a:gd name="T10" fmla="*/ 0 w 501"/>
              <a:gd name="T11" fmla="*/ 0 h 387"/>
              <a:gd name="T12" fmla="*/ 0 w 501"/>
              <a:gd name="T13" fmla="*/ 0 h 387"/>
              <a:gd name="T14" fmla="*/ 0 w 501"/>
              <a:gd name="T15" fmla="*/ 0 h 387"/>
              <a:gd name="T16" fmla="*/ 0 w 501"/>
              <a:gd name="T17" fmla="*/ 0 h 387"/>
              <a:gd name="T18" fmla="*/ 0 w 501"/>
              <a:gd name="T19" fmla="*/ 0 h 387"/>
              <a:gd name="T20" fmla="*/ 0 w 501"/>
              <a:gd name="T21" fmla="*/ 0 h 387"/>
              <a:gd name="T22" fmla="*/ 0 w 501"/>
              <a:gd name="T23" fmla="*/ 0 h 387"/>
              <a:gd name="T24" fmla="*/ 0 w 501"/>
              <a:gd name="T25" fmla="*/ 0 h 387"/>
              <a:gd name="T26" fmla="*/ 0 w 501"/>
              <a:gd name="T27" fmla="*/ 0 h 387"/>
              <a:gd name="T28" fmla="*/ 0 w 501"/>
              <a:gd name="T29" fmla="*/ 0 h 387"/>
              <a:gd name="T30" fmla="*/ 0 w 501"/>
              <a:gd name="T31" fmla="*/ 0 h 387"/>
              <a:gd name="T32" fmla="*/ 0 w 501"/>
              <a:gd name="T33" fmla="*/ 0 h 387"/>
              <a:gd name="T34" fmla="*/ 0 w 501"/>
              <a:gd name="T35" fmla="*/ 0 h 387"/>
              <a:gd name="T36" fmla="*/ 0 w 501"/>
              <a:gd name="T37" fmla="*/ 0 h 387"/>
              <a:gd name="T38" fmla="*/ 0 w 501"/>
              <a:gd name="T39" fmla="*/ 0 h 387"/>
              <a:gd name="T40" fmla="*/ 0 w 501"/>
              <a:gd name="T41" fmla="*/ 0 h 387"/>
              <a:gd name="T42" fmla="*/ 0 w 501"/>
              <a:gd name="T43" fmla="*/ 0 h 387"/>
              <a:gd name="T44" fmla="*/ 0 w 501"/>
              <a:gd name="T45" fmla="*/ 0 h 387"/>
              <a:gd name="T46" fmla="*/ 0 w 501"/>
              <a:gd name="T47" fmla="*/ 0 h 387"/>
              <a:gd name="T48" fmla="*/ 0 w 501"/>
              <a:gd name="T49" fmla="*/ 0 h 387"/>
              <a:gd name="T50" fmla="*/ 0 w 501"/>
              <a:gd name="T51" fmla="*/ 0 h 387"/>
              <a:gd name="T52" fmla="*/ 0 w 501"/>
              <a:gd name="T53" fmla="*/ 0 h 387"/>
              <a:gd name="T54" fmla="*/ 0 w 501"/>
              <a:gd name="T55" fmla="*/ 0 h 387"/>
              <a:gd name="T56" fmla="*/ 0 w 501"/>
              <a:gd name="T57" fmla="*/ 0 h 387"/>
              <a:gd name="T58" fmla="*/ 0 w 501"/>
              <a:gd name="T59" fmla="*/ 0 h 387"/>
              <a:gd name="T60" fmla="*/ 0 w 501"/>
              <a:gd name="T61" fmla="*/ 0 h 387"/>
              <a:gd name="T62" fmla="*/ 0 w 501"/>
              <a:gd name="T63" fmla="*/ 0 h 387"/>
              <a:gd name="T64" fmla="*/ 0 w 501"/>
              <a:gd name="T65" fmla="*/ 0 h 387"/>
              <a:gd name="T66" fmla="*/ 0 w 501"/>
              <a:gd name="T67" fmla="*/ 0 h 387"/>
              <a:gd name="T68" fmla="*/ 0 w 501"/>
              <a:gd name="T69" fmla="*/ 0 h 387"/>
              <a:gd name="T70" fmla="*/ 0 w 501"/>
              <a:gd name="T71" fmla="*/ 0 h 387"/>
              <a:gd name="T72" fmla="*/ 0 w 501"/>
              <a:gd name="T73" fmla="*/ 0 h 387"/>
              <a:gd name="T74" fmla="*/ 0 w 501"/>
              <a:gd name="T75" fmla="*/ 0 h 387"/>
              <a:gd name="T76" fmla="*/ 0 w 501"/>
              <a:gd name="T77" fmla="*/ 0 h 387"/>
              <a:gd name="T78" fmla="*/ 0 w 501"/>
              <a:gd name="T79" fmla="*/ 0 h 387"/>
              <a:gd name="T80" fmla="*/ 0 w 501"/>
              <a:gd name="T81" fmla="*/ 0 h 387"/>
              <a:gd name="T82" fmla="*/ 0 w 501"/>
              <a:gd name="T83" fmla="*/ 0 h 387"/>
              <a:gd name="T84" fmla="*/ 0 w 501"/>
              <a:gd name="T85" fmla="*/ 0 h 387"/>
              <a:gd name="T86" fmla="*/ 0 w 501"/>
              <a:gd name="T87" fmla="*/ 0 h 387"/>
              <a:gd name="T88" fmla="*/ 0 w 501"/>
              <a:gd name="T89" fmla="*/ 0 h 387"/>
              <a:gd name="T90" fmla="*/ 0 w 501"/>
              <a:gd name="T91" fmla="*/ 0 h 387"/>
              <a:gd name="T92" fmla="*/ 0 w 501"/>
              <a:gd name="T93" fmla="*/ 0 h 387"/>
              <a:gd name="T94" fmla="*/ 0 w 501"/>
              <a:gd name="T95" fmla="*/ 0 h 387"/>
              <a:gd name="T96" fmla="*/ 0 w 501"/>
              <a:gd name="T97" fmla="*/ 0 h 387"/>
              <a:gd name="T98" fmla="*/ 0 w 501"/>
              <a:gd name="T99" fmla="*/ 0 h 38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01"/>
              <a:gd name="T151" fmla="*/ 0 h 387"/>
              <a:gd name="T152" fmla="*/ 501 w 501"/>
              <a:gd name="T153" fmla="*/ 387 h 38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01" h="387">
                <a:moveTo>
                  <a:pt x="472" y="13"/>
                </a:moveTo>
                <a:lnTo>
                  <a:pt x="461" y="17"/>
                </a:lnTo>
                <a:lnTo>
                  <a:pt x="435" y="0"/>
                </a:lnTo>
                <a:lnTo>
                  <a:pt x="368" y="0"/>
                </a:lnTo>
                <a:lnTo>
                  <a:pt x="246" y="79"/>
                </a:lnTo>
                <a:lnTo>
                  <a:pt x="176" y="131"/>
                </a:lnTo>
                <a:lnTo>
                  <a:pt x="127" y="143"/>
                </a:lnTo>
                <a:lnTo>
                  <a:pt x="127" y="247"/>
                </a:lnTo>
                <a:lnTo>
                  <a:pt x="119" y="252"/>
                </a:lnTo>
                <a:lnTo>
                  <a:pt x="106" y="270"/>
                </a:lnTo>
                <a:lnTo>
                  <a:pt x="38" y="270"/>
                </a:lnTo>
                <a:lnTo>
                  <a:pt x="23" y="281"/>
                </a:lnTo>
                <a:lnTo>
                  <a:pt x="2" y="281"/>
                </a:lnTo>
                <a:lnTo>
                  <a:pt x="0" y="294"/>
                </a:lnTo>
                <a:lnTo>
                  <a:pt x="8" y="314"/>
                </a:lnTo>
                <a:lnTo>
                  <a:pt x="39" y="354"/>
                </a:lnTo>
                <a:lnTo>
                  <a:pt x="64" y="356"/>
                </a:lnTo>
                <a:lnTo>
                  <a:pt x="67" y="364"/>
                </a:lnTo>
                <a:lnTo>
                  <a:pt x="64" y="369"/>
                </a:lnTo>
                <a:lnTo>
                  <a:pt x="72" y="379"/>
                </a:lnTo>
                <a:lnTo>
                  <a:pt x="75" y="377"/>
                </a:lnTo>
                <a:lnTo>
                  <a:pt x="72" y="369"/>
                </a:lnTo>
                <a:lnTo>
                  <a:pt x="86" y="366"/>
                </a:lnTo>
                <a:lnTo>
                  <a:pt x="109" y="387"/>
                </a:lnTo>
                <a:lnTo>
                  <a:pt x="109" y="364"/>
                </a:lnTo>
                <a:lnTo>
                  <a:pt x="121" y="351"/>
                </a:lnTo>
                <a:lnTo>
                  <a:pt x="127" y="332"/>
                </a:lnTo>
                <a:lnTo>
                  <a:pt x="150" y="322"/>
                </a:lnTo>
                <a:lnTo>
                  <a:pt x="176" y="319"/>
                </a:lnTo>
                <a:lnTo>
                  <a:pt x="215" y="348"/>
                </a:lnTo>
                <a:lnTo>
                  <a:pt x="248" y="335"/>
                </a:lnTo>
                <a:lnTo>
                  <a:pt x="269" y="350"/>
                </a:lnTo>
                <a:lnTo>
                  <a:pt x="292" y="354"/>
                </a:lnTo>
                <a:lnTo>
                  <a:pt x="321" y="335"/>
                </a:lnTo>
                <a:lnTo>
                  <a:pt x="363" y="333"/>
                </a:lnTo>
                <a:lnTo>
                  <a:pt x="386" y="340"/>
                </a:lnTo>
                <a:lnTo>
                  <a:pt x="407" y="327"/>
                </a:lnTo>
                <a:lnTo>
                  <a:pt x="410" y="319"/>
                </a:lnTo>
                <a:lnTo>
                  <a:pt x="407" y="309"/>
                </a:lnTo>
                <a:lnTo>
                  <a:pt x="412" y="302"/>
                </a:lnTo>
                <a:lnTo>
                  <a:pt x="425" y="302"/>
                </a:lnTo>
                <a:lnTo>
                  <a:pt x="418" y="301"/>
                </a:lnTo>
                <a:lnTo>
                  <a:pt x="427" y="278"/>
                </a:lnTo>
                <a:lnTo>
                  <a:pt x="480" y="216"/>
                </a:lnTo>
                <a:lnTo>
                  <a:pt x="485" y="162"/>
                </a:lnTo>
                <a:lnTo>
                  <a:pt x="492" y="115"/>
                </a:lnTo>
                <a:lnTo>
                  <a:pt x="501" y="100"/>
                </a:lnTo>
                <a:lnTo>
                  <a:pt x="480" y="87"/>
                </a:lnTo>
                <a:lnTo>
                  <a:pt x="472" y="68"/>
                </a:lnTo>
                <a:lnTo>
                  <a:pt x="472" y="13"/>
                </a:lnTo>
                <a:close/>
              </a:path>
            </a:pathLst>
          </a:custGeom>
          <a:solidFill>
            <a:srgbClr val="CDCDCD"/>
          </a:solidFill>
          <a:ln w="6350">
            <a:solidFill>
              <a:schemeClr val="bg1"/>
            </a:solidFill>
            <a:round/>
            <a:headEnd/>
            <a:tailEnd/>
          </a:ln>
        </p:spPr>
        <p:txBody>
          <a:bodyPr/>
          <a:lstStyle/>
          <a:p>
            <a:endParaRPr lang="en-US"/>
          </a:p>
        </p:txBody>
      </p:sp>
      <p:sp>
        <p:nvSpPr>
          <p:cNvPr id="1193" name="Freeform 2234"/>
          <p:cNvSpPr>
            <a:spLocks/>
          </p:cNvSpPr>
          <p:nvPr/>
        </p:nvSpPr>
        <p:spPr bwMode="auto">
          <a:xfrm>
            <a:off x="4611688" y="4337050"/>
            <a:ext cx="334962" cy="266700"/>
          </a:xfrm>
          <a:custGeom>
            <a:avLst/>
            <a:gdLst>
              <a:gd name="T0" fmla="*/ 0 w 501"/>
              <a:gd name="T1" fmla="*/ 0 h 387"/>
              <a:gd name="T2" fmla="*/ 0 w 501"/>
              <a:gd name="T3" fmla="*/ 0 h 387"/>
              <a:gd name="T4" fmla="*/ 0 w 501"/>
              <a:gd name="T5" fmla="*/ 0 h 387"/>
              <a:gd name="T6" fmla="*/ 0 w 501"/>
              <a:gd name="T7" fmla="*/ 0 h 387"/>
              <a:gd name="T8" fmla="*/ 0 w 501"/>
              <a:gd name="T9" fmla="*/ 0 h 387"/>
              <a:gd name="T10" fmla="*/ 0 w 501"/>
              <a:gd name="T11" fmla="*/ 0 h 387"/>
              <a:gd name="T12" fmla="*/ 0 w 501"/>
              <a:gd name="T13" fmla="*/ 0 h 387"/>
              <a:gd name="T14" fmla="*/ 0 w 501"/>
              <a:gd name="T15" fmla="*/ 0 h 387"/>
              <a:gd name="T16" fmla="*/ 0 w 501"/>
              <a:gd name="T17" fmla="*/ 0 h 387"/>
              <a:gd name="T18" fmla="*/ 0 w 501"/>
              <a:gd name="T19" fmla="*/ 0 h 387"/>
              <a:gd name="T20" fmla="*/ 0 w 501"/>
              <a:gd name="T21" fmla="*/ 0 h 387"/>
              <a:gd name="T22" fmla="*/ 0 w 501"/>
              <a:gd name="T23" fmla="*/ 0 h 387"/>
              <a:gd name="T24" fmla="*/ 0 w 501"/>
              <a:gd name="T25" fmla="*/ 0 h 387"/>
              <a:gd name="T26" fmla="*/ 0 w 501"/>
              <a:gd name="T27" fmla="*/ 0 h 387"/>
              <a:gd name="T28" fmla="*/ 0 w 501"/>
              <a:gd name="T29" fmla="*/ 0 h 387"/>
              <a:gd name="T30" fmla="*/ 0 w 501"/>
              <a:gd name="T31" fmla="*/ 0 h 387"/>
              <a:gd name="T32" fmla="*/ 0 w 501"/>
              <a:gd name="T33" fmla="*/ 0 h 387"/>
              <a:gd name="T34" fmla="*/ 0 w 501"/>
              <a:gd name="T35" fmla="*/ 0 h 387"/>
              <a:gd name="T36" fmla="*/ 0 w 501"/>
              <a:gd name="T37" fmla="*/ 0 h 387"/>
              <a:gd name="T38" fmla="*/ 0 w 501"/>
              <a:gd name="T39" fmla="*/ 0 h 387"/>
              <a:gd name="T40" fmla="*/ 0 w 501"/>
              <a:gd name="T41" fmla="*/ 0 h 387"/>
              <a:gd name="T42" fmla="*/ 0 w 501"/>
              <a:gd name="T43" fmla="*/ 0 h 387"/>
              <a:gd name="T44" fmla="*/ 0 w 501"/>
              <a:gd name="T45" fmla="*/ 0 h 387"/>
              <a:gd name="T46" fmla="*/ 0 w 501"/>
              <a:gd name="T47" fmla="*/ 0 h 387"/>
              <a:gd name="T48" fmla="*/ 0 w 501"/>
              <a:gd name="T49" fmla="*/ 0 h 387"/>
              <a:gd name="T50" fmla="*/ 0 w 501"/>
              <a:gd name="T51" fmla="*/ 0 h 387"/>
              <a:gd name="T52" fmla="*/ 0 w 501"/>
              <a:gd name="T53" fmla="*/ 0 h 387"/>
              <a:gd name="T54" fmla="*/ 0 w 501"/>
              <a:gd name="T55" fmla="*/ 0 h 387"/>
              <a:gd name="T56" fmla="*/ 0 w 501"/>
              <a:gd name="T57" fmla="*/ 0 h 387"/>
              <a:gd name="T58" fmla="*/ 0 w 501"/>
              <a:gd name="T59" fmla="*/ 0 h 387"/>
              <a:gd name="T60" fmla="*/ 0 w 501"/>
              <a:gd name="T61" fmla="*/ 0 h 387"/>
              <a:gd name="T62" fmla="*/ 0 w 501"/>
              <a:gd name="T63" fmla="*/ 0 h 387"/>
              <a:gd name="T64" fmla="*/ 0 w 501"/>
              <a:gd name="T65" fmla="*/ 0 h 387"/>
              <a:gd name="T66" fmla="*/ 0 w 501"/>
              <a:gd name="T67" fmla="*/ 0 h 387"/>
              <a:gd name="T68" fmla="*/ 0 w 501"/>
              <a:gd name="T69" fmla="*/ 0 h 387"/>
              <a:gd name="T70" fmla="*/ 0 w 501"/>
              <a:gd name="T71" fmla="*/ 0 h 387"/>
              <a:gd name="T72" fmla="*/ 0 w 501"/>
              <a:gd name="T73" fmla="*/ 0 h 387"/>
              <a:gd name="T74" fmla="*/ 0 w 501"/>
              <a:gd name="T75" fmla="*/ 0 h 387"/>
              <a:gd name="T76" fmla="*/ 0 w 501"/>
              <a:gd name="T77" fmla="*/ 0 h 387"/>
              <a:gd name="T78" fmla="*/ 0 w 501"/>
              <a:gd name="T79" fmla="*/ 0 h 387"/>
              <a:gd name="T80" fmla="*/ 0 w 501"/>
              <a:gd name="T81" fmla="*/ 0 h 387"/>
              <a:gd name="T82" fmla="*/ 0 w 501"/>
              <a:gd name="T83" fmla="*/ 0 h 387"/>
              <a:gd name="T84" fmla="*/ 0 w 501"/>
              <a:gd name="T85" fmla="*/ 0 h 387"/>
              <a:gd name="T86" fmla="*/ 0 w 501"/>
              <a:gd name="T87" fmla="*/ 0 h 387"/>
              <a:gd name="T88" fmla="*/ 0 w 501"/>
              <a:gd name="T89" fmla="*/ 0 h 387"/>
              <a:gd name="T90" fmla="*/ 0 w 501"/>
              <a:gd name="T91" fmla="*/ 0 h 387"/>
              <a:gd name="T92" fmla="*/ 0 w 501"/>
              <a:gd name="T93" fmla="*/ 0 h 387"/>
              <a:gd name="T94" fmla="*/ 0 w 501"/>
              <a:gd name="T95" fmla="*/ 0 h 387"/>
              <a:gd name="T96" fmla="*/ 0 w 501"/>
              <a:gd name="T97" fmla="*/ 0 h 387"/>
              <a:gd name="T98" fmla="*/ 0 w 501"/>
              <a:gd name="T99" fmla="*/ 0 h 38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01"/>
              <a:gd name="T151" fmla="*/ 0 h 387"/>
              <a:gd name="T152" fmla="*/ 501 w 501"/>
              <a:gd name="T153" fmla="*/ 387 h 38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01" h="387">
                <a:moveTo>
                  <a:pt x="472" y="13"/>
                </a:moveTo>
                <a:lnTo>
                  <a:pt x="461" y="17"/>
                </a:lnTo>
                <a:lnTo>
                  <a:pt x="435" y="0"/>
                </a:lnTo>
                <a:lnTo>
                  <a:pt x="368" y="0"/>
                </a:lnTo>
                <a:lnTo>
                  <a:pt x="246" y="79"/>
                </a:lnTo>
                <a:lnTo>
                  <a:pt x="176" y="131"/>
                </a:lnTo>
                <a:lnTo>
                  <a:pt x="127" y="143"/>
                </a:lnTo>
                <a:lnTo>
                  <a:pt x="127" y="247"/>
                </a:lnTo>
                <a:lnTo>
                  <a:pt x="119" y="252"/>
                </a:lnTo>
                <a:lnTo>
                  <a:pt x="106" y="270"/>
                </a:lnTo>
                <a:lnTo>
                  <a:pt x="38" y="270"/>
                </a:lnTo>
                <a:lnTo>
                  <a:pt x="23" y="281"/>
                </a:lnTo>
                <a:lnTo>
                  <a:pt x="2" y="281"/>
                </a:lnTo>
                <a:lnTo>
                  <a:pt x="0" y="294"/>
                </a:lnTo>
                <a:lnTo>
                  <a:pt x="8" y="314"/>
                </a:lnTo>
                <a:lnTo>
                  <a:pt x="39" y="354"/>
                </a:lnTo>
                <a:lnTo>
                  <a:pt x="64" y="356"/>
                </a:lnTo>
                <a:lnTo>
                  <a:pt x="67" y="364"/>
                </a:lnTo>
                <a:lnTo>
                  <a:pt x="64" y="369"/>
                </a:lnTo>
                <a:lnTo>
                  <a:pt x="72" y="379"/>
                </a:lnTo>
                <a:lnTo>
                  <a:pt x="75" y="377"/>
                </a:lnTo>
                <a:lnTo>
                  <a:pt x="72" y="369"/>
                </a:lnTo>
                <a:lnTo>
                  <a:pt x="86" y="366"/>
                </a:lnTo>
                <a:lnTo>
                  <a:pt x="109" y="387"/>
                </a:lnTo>
                <a:lnTo>
                  <a:pt x="109" y="364"/>
                </a:lnTo>
                <a:lnTo>
                  <a:pt x="121" y="351"/>
                </a:lnTo>
                <a:lnTo>
                  <a:pt x="127" y="332"/>
                </a:lnTo>
                <a:lnTo>
                  <a:pt x="150" y="322"/>
                </a:lnTo>
                <a:lnTo>
                  <a:pt x="176" y="319"/>
                </a:lnTo>
                <a:lnTo>
                  <a:pt x="215" y="348"/>
                </a:lnTo>
                <a:lnTo>
                  <a:pt x="248" y="335"/>
                </a:lnTo>
                <a:lnTo>
                  <a:pt x="269" y="350"/>
                </a:lnTo>
                <a:lnTo>
                  <a:pt x="292" y="354"/>
                </a:lnTo>
                <a:lnTo>
                  <a:pt x="321" y="335"/>
                </a:lnTo>
                <a:lnTo>
                  <a:pt x="363" y="333"/>
                </a:lnTo>
                <a:lnTo>
                  <a:pt x="386" y="340"/>
                </a:lnTo>
                <a:lnTo>
                  <a:pt x="407" y="327"/>
                </a:lnTo>
                <a:lnTo>
                  <a:pt x="410" y="319"/>
                </a:lnTo>
                <a:lnTo>
                  <a:pt x="407" y="309"/>
                </a:lnTo>
                <a:lnTo>
                  <a:pt x="412" y="302"/>
                </a:lnTo>
                <a:lnTo>
                  <a:pt x="425" y="302"/>
                </a:lnTo>
                <a:lnTo>
                  <a:pt x="418" y="301"/>
                </a:lnTo>
                <a:lnTo>
                  <a:pt x="427" y="278"/>
                </a:lnTo>
                <a:lnTo>
                  <a:pt x="480" y="216"/>
                </a:lnTo>
                <a:lnTo>
                  <a:pt x="485" y="162"/>
                </a:lnTo>
                <a:lnTo>
                  <a:pt x="492" y="115"/>
                </a:lnTo>
                <a:lnTo>
                  <a:pt x="501" y="100"/>
                </a:lnTo>
                <a:lnTo>
                  <a:pt x="480" y="87"/>
                </a:lnTo>
                <a:lnTo>
                  <a:pt x="472" y="68"/>
                </a:lnTo>
                <a:lnTo>
                  <a:pt x="472" y="13"/>
                </a:lnTo>
              </a:path>
            </a:pathLst>
          </a:custGeom>
          <a:solidFill>
            <a:srgbClr val="CDCDCD"/>
          </a:solidFill>
          <a:ln w="6350">
            <a:solidFill>
              <a:schemeClr val="bg1"/>
            </a:solidFill>
            <a:round/>
            <a:headEnd/>
            <a:tailEnd/>
          </a:ln>
        </p:spPr>
        <p:txBody>
          <a:bodyPr/>
          <a:lstStyle/>
          <a:p>
            <a:endParaRPr lang="en-US"/>
          </a:p>
        </p:txBody>
      </p:sp>
      <p:sp>
        <p:nvSpPr>
          <p:cNvPr id="1194" name="Freeform 2235"/>
          <p:cNvSpPr>
            <a:spLocks/>
          </p:cNvSpPr>
          <p:nvPr/>
        </p:nvSpPr>
        <p:spPr bwMode="auto">
          <a:xfrm>
            <a:off x="4670425" y="4557713"/>
            <a:ext cx="242888" cy="212725"/>
          </a:xfrm>
          <a:custGeom>
            <a:avLst/>
            <a:gdLst>
              <a:gd name="T0" fmla="*/ 0 w 365"/>
              <a:gd name="T1" fmla="*/ 0 h 307"/>
              <a:gd name="T2" fmla="*/ 0 w 365"/>
              <a:gd name="T3" fmla="*/ 0 h 307"/>
              <a:gd name="T4" fmla="*/ 0 w 365"/>
              <a:gd name="T5" fmla="*/ 0 h 307"/>
              <a:gd name="T6" fmla="*/ 0 w 365"/>
              <a:gd name="T7" fmla="*/ 0 h 307"/>
              <a:gd name="T8" fmla="*/ 0 w 365"/>
              <a:gd name="T9" fmla="*/ 0 h 307"/>
              <a:gd name="T10" fmla="*/ 0 w 365"/>
              <a:gd name="T11" fmla="*/ 0 h 307"/>
              <a:gd name="T12" fmla="*/ 0 w 365"/>
              <a:gd name="T13" fmla="*/ 0 h 307"/>
              <a:gd name="T14" fmla="*/ 0 w 365"/>
              <a:gd name="T15" fmla="*/ 0 h 307"/>
              <a:gd name="T16" fmla="*/ 0 w 365"/>
              <a:gd name="T17" fmla="*/ 0 h 307"/>
              <a:gd name="T18" fmla="*/ 0 w 365"/>
              <a:gd name="T19" fmla="*/ 0 h 307"/>
              <a:gd name="T20" fmla="*/ 0 w 365"/>
              <a:gd name="T21" fmla="*/ 0 h 307"/>
              <a:gd name="T22" fmla="*/ 0 w 365"/>
              <a:gd name="T23" fmla="*/ 0 h 307"/>
              <a:gd name="T24" fmla="*/ 0 w 365"/>
              <a:gd name="T25" fmla="*/ 0 h 307"/>
              <a:gd name="T26" fmla="*/ 0 w 365"/>
              <a:gd name="T27" fmla="*/ 0 h 307"/>
              <a:gd name="T28" fmla="*/ 0 w 365"/>
              <a:gd name="T29" fmla="*/ 0 h 307"/>
              <a:gd name="T30" fmla="*/ 0 w 365"/>
              <a:gd name="T31" fmla="*/ 0 h 307"/>
              <a:gd name="T32" fmla="*/ 0 w 365"/>
              <a:gd name="T33" fmla="*/ 0 h 307"/>
              <a:gd name="T34" fmla="*/ 0 w 365"/>
              <a:gd name="T35" fmla="*/ 0 h 307"/>
              <a:gd name="T36" fmla="*/ 0 w 365"/>
              <a:gd name="T37" fmla="*/ 0 h 307"/>
              <a:gd name="T38" fmla="*/ 0 w 365"/>
              <a:gd name="T39" fmla="*/ 0 h 307"/>
              <a:gd name="T40" fmla="*/ 0 w 365"/>
              <a:gd name="T41" fmla="*/ 0 h 307"/>
              <a:gd name="T42" fmla="*/ 0 w 365"/>
              <a:gd name="T43" fmla="*/ 0 h 307"/>
              <a:gd name="T44" fmla="*/ 0 w 365"/>
              <a:gd name="T45" fmla="*/ 0 h 307"/>
              <a:gd name="T46" fmla="*/ 0 w 365"/>
              <a:gd name="T47" fmla="*/ 0 h 307"/>
              <a:gd name="T48" fmla="*/ 0 w 365"/>
              <a:gd name="T49" fmla="*/ 0 h 307"/>
              <a:gd name="T50" fmla="*/ 0 w 365"/>
              <a:gd name="T51" fmla="*/ 0 h 307"/>
              <a:gd name="T52" fmla="*/ 0 w 365"/>
              <a:gd name="T53" fmla="*/ 0 h 307"/>
              <a:gd name="T54" fmla="*/ 0 w 365"/>
              <a:gd name="T55" fmla="*/ 0 h 307"/>
              <a:gd name="T56" fmla="*/ 0 w 365"/>
              <a:gd name="T57" fmla="*/ 0 h 307"/>
              <a:gd name="T58" fmla="*/ 0 w 365"/>
              <a:gd name="T59" fmla="*/ 0 h 307"/>
              <a:gd name="T60" fmla="*/ 0 w 365"/>
              <a:gd name="T61" fmla="*/ 0 h 307"/>
              <a:gd name="T62" fmla="*/ 0 w 365"/>
              <a:gd name="T63" fmla="*/ 0 h 307"/>
              <a:gd name="T64" fmla="*/ 0 w 365"/>
              <a:gd name="T65" fmla="*/ 0 h 307"/>
              <a:gd name="T66" fmla="*/ 0 w 365"/>
              <a:gd name="T67" fmla="*/ 0 h 307"/>
              <a:gd name="T68" fmla="*/ 0 w 365"/>
              <a:gd name="T69" fmla="*/ 0 h 307"/>
              <a:gd name="T70" fmla="*/ 0 w 365"/>
              <a:gd name="T71" fmla="*/ 0 h 307"/>
              <a:gd name="T72" fmla="*/ 0 w 365"/>
              <a:gd name="T73" fmla="*/ 0 h 307"/>
              <a:gd name="T74" fmla="*/ 0 w 365"/>
              <a:gd name="T75" fmla="*/ 0 h 307"/>
              <a:gd name="T76" fmla="*/ 0 w 365"/>
              <a:gd name="T77" fmla="*/ 0 h 307"/>
              <a:gd name="T78" fmla="*/ 0 w 365"/>
              <a:gd name="T79" fmla="*/ 0 h 307"/>
              <a:gd name="T80" fmla="*/ 0 w 365"/>
              <a:gd name="T81" fmla="*/ 0 h 307"/>
              <a:gd name="T82" fmla="*/ 0 w 365"/>
              <a:gd name="T83" fmla="*/ 0 h 307"/>
              <a:gd name="T84" fmla="*/ 0 w 365"/>
              <a:gd name="T85" fmla="*/ 0 h 307"/>
              <a:gd name="T86" fmla="*/ 0 w 365"/>
              <a:gd name="T87" fmla="*/ 0 h 307"/>
              <a:gd name="T88" fmla="*/ 0 w 365"/>
              <a:gd name="T89" fmla="*/ 0 h 307"/>
              <a:gd name="T90" fmla="*/ 0 w 365"/>
              <a:gd name="T91" fmla="*/ 0 h 3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5"/>
              <a:gd name="T139" fmla="*/ 0 h 307"/>
              <a:gd name="T140" fmla="*/ 365 w 365"/>
              <a:gd name="T141" fmla="*/ 307 h 3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5" h="307">
                <a:moveTo>
                  <a:pt x="69" y="255"/>
                </a:moveTo>
                <a:lnTo>
                  <a:pt x="64" y="245"/>
                </a:lnTo>
                <a:lnTo>
                  <a:pt x="44" y="237"/>
                </a:lnTo>
                <a:lnTo>
                  <a:pt x="0" y="239"/>
                </a:lnTo>
                <a:lnTo>
                  <a:pt x="0" y="171"/>
                </a:lnTo>
                <a:lnTo>
                  <a:pt x="12" y="136"/>
                </a:lnTo>
                <a:lnTo>
                  <a:pt x="23" y="125"/>
                </a:lnTo>
                <a:lnTo>
                  <a:pt x="23" y="112"/>
                </a:lnTo>
                <a:lnTo>
                  <a:pt x="30" y="109"/>
                </a:lnTo>
                <a:lnTo>
                  <a:pt x="28" y="88"/>
                </a:lnTo>
                <a:lnTo>
                  <a:pt x="22" y="78"/>
                </a:lnTo>
                <a:lnTo>
                  <a:pt x="23" y="68"/>
                </a:lnTo>
                <a:lnTo>
                  <a:pt x="23" y="45"/>
                </a:lnTo>
                <a:lnTo>
                  <a:pt x="35" y="32"/>
                </a:lnTo>
                <a:lnTo>
                  <a:pt x="41" y="13"/>
                </a:lnTo>
                <a:lnTo>
                  <a:pt x="64" y="3"/>
                </a:lnTo>
                <a:lnTo>
                  <a:pt x="90" y="0"/>
                </a:lnTo>
                <a:lnTo>
                  <a:pt x="129" y="29"/>
                </a:lnTo>
                <a:lnTo>
                  <a:pt x="162" y="16"/>
                </a:lnTo>
                <a:lnTo>
                  <a:pt x="183" y="31"/>
                </a:lnTo>
                <a:lnTo>
                  <a:pt x="206" y="35"/>
                </a:lnTo>
                <a:lnTo>
                  <a:pt x="235" y="16"/>
                </a:lnTo>
                <a:lnTo>
                  <a:pt x="277" y="14"/>
                </a:lnTo>
                <a:lnTo>
                  <a:pt x="300" y="21"/>
                </a:lnTo>
                <a:lnTo>
                  <a:pt x="321" y="8"/>
                </a:lnTo>
                <a:lnTo>
                  <a:pt x="324" y="0"/>
                </a:lnTo>
                <a:lnTo>
                  <a:pt x="355" y="44"/>
                </a:lnTo>
                <a:lnTo>
                  <a:pt x="365" y="52"/>
                </a:lnTo>
                <a:lnTo>
                  <a:pt x="365" y="68"/>
                </a:lnTo>
                <a:lnTo>
                  <a:pt x="336" y="92"/>
                </a:lnTo>
                <a:lnTo>
                  <a:pt x="313" y="158"/>
                </a:lnTo>
                <a:lnTo>
                  <a:pt x="298" y="172"/>
                </a:lnTo>
                <a:lnTo>
                  <a:pt x="272" y="232"/>
                </a:lnTo>
                <a:lnTo>
                  <a:pt x="259" y="234"/>
                </a:lnTo>
                <a:lnTo>
                  <a:pt x="243" y="221"/>
                </a:lnTo>
                <a:lnTo>
                  <a:pt x="212" y="223"/>
                </a:lnTo>
                <a:lnTo>
                  <a:pt x="189" y="254"/>
                </a:lnTo>
                <a:lnTo>
                  <a:pt x="176" y="291"/>
                </a:lnTo>
                <a:lnTo>
                  <a:pt x="171" y="286"/>
                </a:lnTo>
                <a:lnTo>
                  <a:pt x="166" y="299"/>
                </a:lnTo>
                <a:lnTo>
                  <a:pt x="134" y="293"/>
                </a:lnTo>
                <a:lnTo>
                  <a:pt x="127" y="301"/>
                </a:lnTo>
                <a:lnTo>
                  <a:pt x="108" y="307"/>
                </a:lnTo>
                <a:lnTo>
                  <a:pt x="83" y="288"/>
                </a:lnTo>
                <a:lnTo>
                  <a:pt x="83" y="268"/>
                </a:lnTo>
                <a:lnTo>
                  <a:pt x="69" y="255"/>
                </a:lnTo>
                <a:close/>
              </a:path>
            </a:pathLst>
          </a:custGeom>
          <a:solidFill>
            <a:srgbClr val="CDCDCD"/>
          </a:solidFill>
          <a:ln w="6350">
            <a:solidFill>
              <a:schemeClr val="bg1"/>
            </a:solidFill>
            <a:round/>
            <a:headEnd/>
            <a:tailEnd/>
          </a:ln>
        </p:spPr>
        <p:txBody>
          <a:bodyPr/>
          <a:lstStyle/>
          <a:p>
            <a:endParaRPr lang="en-US"/>
          </a:p>
        </p:txBody>
      </p:sp>
      <p:sp>
        <p:nvSpPr>
          <p:cNvPr id="1195" name="Freeform 2236"/>
          <p:cNvSpPr>
            <a:spLocks/>
          </p:cNvSpPr>
          <p:nvPr/>
        </p:nvSpPr>
        <p:spPr bwMode="auto">
          <a:xfrm>
            <a:off x="4670425" y="4557713"/>
            <a:ext cx="242888" cy="212725"/>
          </a:xfrm>
          <a:custGeom>
            <a:avLst/>
            <a:gdLst>
              <a:gd name="T0" fmla="*/ 0 w 365"/>
              <a:gd name="T1" fmla="*/ 0 h 307"/>
              <a:gd name="T2" fmla="*/ 0 w 365"/>
              <a:gd name="T3" fmla="*/ 0 h 307"/>
              <a:gd name="T4" fmla="*/ 0 w 365"/>
              <a:gd name="T5" fmla="*/ 0 h 307"/>
              <a:gd name="T6" fmla="*/ 0 w 365"/>
              <a:gd name="T7" fmla="*/ 0 h 307"/>
              <a:gd name="T8" fmla="*/ 0 w 365"/>
              <a:gd name="T9" fmla="*/ 0 h 307"/>
              <a:gd name="T10" fmla="*/ 0 w 365"/>
              <a:gd name="T11" fmla="*/ 0 h 307"/>
              <a:gd name="T12" fmla="*/ 0 w 365"/>
              <a:gd name="T13" fmla="*/ 0 h 307"/>
              <a:gd name="T14" fmla="*/ 0 w 365"/>
              <a:gd name="T15" fmla="*/ 0 h 307"/>
              <a:gd name="T16" fmla="*/ 0 w 365"/>
              <a:gd name="T17" fmla="*/ 0 h 307"/>
              <a:gd name="T18" fmla="*/ 0 w 365"/>
              <a:gd name="T19" fmla="*/ 0 h 307"/>
              <a:gd name="T20" fmla="*/ 0 w 365"/>
              <a:gd name="T21" fmla="*/ 0 h 307"/>
              <a:gd name="T22" fmla="*/ 0 w 365"/>
              <a:gd name="T23" fmla="*/ 0 h 307"/>
              <a:gd name="T24" fmla="*/ 0 w 365"/>
              <a:gd name="T25" fmla="*/ 0 h 307"/>
              <a:gd name="T26" fmla="*/ 0 w 365"/>
              <a:gd name="T27" fmla="*/ 0 h 307"/>
              <a:gd name="T28" fmla="*/ 0 w 365"/>
              <a:gd name="T29" fmla="*/ 0 h 307"/>
              <a:gd name="T30" fmla="*/ 0 w 365"/>
              <a:gd name="T31" fmla="*/ 0 h 307"/>
              <a:gd name="T32" fmla="*/ 0 w 365"/>
              <a:gd name="T33" fmla="*/ 0 h 307"/>
              <a:gd name="T34" fmla="*/ 0 w 365"/>
              <a:gd name="T35" fmla="*/ 0 h 307"/>
              <a:gd name="T36" fmla="*/ 0 w 365"/>
              <a:gd name="T37" fmla="*/ 0 h 307"/>
              <a:gd name="T38" fmla="*/ 0 w 365"/>
              <a:gd name="T39" fmla="*/ 0 h 307"/>
              <a:gd name="T40" fmla="*/ 0 w 365"/>
              <a:gd name="T41" fmla="*/ 0 h 307"/>
              <a:gd name="T42" fmla="*/ 0 w 365"/>
              <a:gd name="T43" fmla="*/ 0 h 307"/>
              <a:gd name="T44" fmla="*/ 0 w 365"/>
              <a:gd name="T45" fmla="*/ 0 h 307"/>
              <a:gd name="T46" fmla="*/ 0 w 365"/>
              <a:gd name="T47" fmla="*/ 0 h 307"/>
              <a:gd name="T48" fmla="*/ 0 w 365"/>
              <a:gd name="T49" fmla="*/ 0 h 307"/>
              <a:gd name="T50" fmla="*/ 0 w 365"/>
              <a:gd name="T51" fmla="*/ 0 h 307"/>
              <a:gd name="T52" fmla="*/ 0 w 365"/>
              <a:gd name="T53" fmla="*/ 0 h 307"/>
              <a:gd name="T54" fmla="*/ 0 w 365"/>
              <a:gd name="T55" fmla="*/ 0 h 307"/>
              <a:gd name="T56" fmla="*/ 0 w 365"/>
              <a:gd name="T57" fmla="*/ 0 h 307"/>
              <a:gd name="T58" fmla="*/ 0 w 365"/>
              <a:gd name="T59" fmla="*/ 0 h 307"/>
              <a:gd name="T60" fmla="*/ 0 w 365"/>
              <a:gd name="T61" fmla="*/ 0 h 307"/>
              <a:gd name="T62" fmla="*/ 0 w 365"/>
              <a:gd name="T63" fmla="*/ 0 h 307"/>
              <a:gd name="T64" fmla="*/ 0 w 365"/>
              <a:gd name="T65" fmla="*/ 0 h 307"/>
              <a:gd name="T66" fmla="*/ 0 w 365"/>
              <a:gd name="T67" fmla="*/ 0 h 307"/>
              <a:gd name="T68" fmla="*/ 0 w 365"/>
              <a:gd name="T69" fmla="*/ 0 h 307"/>
              <a:gd name="T70" fmla="*/ 0 w 365"/>
              <a:gd name="T71" fmla="*/ 0 h 307"/>
              <a:gd name="T72" fmla="*/ 0 w 365"/>
              <a:gd name="T73" fmla="*/ 0 h 307"/>
              <a:gd name="T74" fmla="*/ 0 w 365"/>
              <a:gd name="T75" fmla="*/ 0 h 307"/>
              <a:gd name="T76" fmla="*/ 0 w 365"/>
              <a:gd name="T77" fmla="*/ 0 h 307"/>
              <a:gd name="T78" fmla="*/ 0 w 365"/>
              <a:gd name="T79" fmla="*/ 0 h 307"/>
              <a:gd name="T80" fmla="*/ 0 w 365"/>
              <a:gd name="T81" fmla="*/ 0 h 307"/>
              <a:gd name="T82" fmla="*/ 0 w 365"/>
              <a:gd name="T83" fmla="*/ 0 h 307"/>
              <a:gd name="T84" fmla="*/ 0 w 365"/>
              <a:gd name="T85" fmla="*/ 0 h 307"/>
              <a:gd name="T86" fmla="*/ 0 w 365"/>
              <a:gd name="T87" fmla="*/ 0 h 307"/>
              <a:gd name="T88" fmla="*/ 0 w 365"/>
              <a:gd name="T89" fmla="*/ 0 h 307"/>
              <a:gd name="T90" fmla="*/ 0 w 365"/>
              <a:gd name="T91" fmla="*/ 0 h 3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5"/>
              <a:gd name="T139" fmla="*/ 0 h 307"/>
              <a:gd name="T140" fmla="*/ 365 w 365"/>
              <a:gd name="T141" fmla="*/ 307 h 3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5" h="307">
                <a:moveTo>
                  <a:pt x="69" y="255"/>
                </a:moveTo>
                <a:lnTo>
                  <a:pt x="64" y="245"/>
                </a:lnTo>
                <a:lnTo>
                  <a:pt x="44" y="237"/>
                </a:lnTo>
                <a:lnTo>
                  <a:pt x="0" y="239"/>
                </a:lnTo>
                <a:lnTo>
                  <a:pt x="0" y="171"/>
                </a:lnTo>
                <a:lnTo>
                  <a:pt x="12" y="136"/>
                </a:lnTo>
                <a:lnTo>
                  <a:pt x="23" y="125"/>
                </a:lnTo>
                <a:lnTo>
                  <a:pt x="23" y="112"/>
                </a:lnTo>
                <a:lnTo>
                  <a:pt x="30" y="109"/>
                </a:lnTo>
                <a:lnTo>
                  <a:pt x="28" y="88"/>
                </a:lnTo>
                <a:lnTo>
                  <a:pt x="22" y="78"/>
                </a:lnTo>
                <a:lnTo>
                  <a:pt x="23" y="68"/>
                </a:lnTo>
                <a:lnTo>
                  <a:pt x="23" y="45"/>
                </a:lnTo>
                <a:lnTo>
                  <a:pt x="35" y="32"/>
                </a:lnTo>
                <a:lnTo>
                  <a:pt x="41" y="13"/>
                </a:lnTo>
                <a:lnTo>
                  <a:pt x="64" y="3"/>
                </a:lnTo>
                <a:lnTo>
                  <a:pt x="90" y="0"/>
                </a:lnTo>
                <a:lnTo>
                  <a:pt x="129" y="29"/>
                </a:lnTo>
                <a:lnTo>
                  <a:pt x="162" y="16"/>
                </a:lnTo>
                <a:lnTo>
                  <a:pt x="183" y="31"/>
                </a:lnTo>
                <a:lnTo>
                  <a:pt x="206" y="35"/>
                </a:lnTo>
                <a:lnTo>
                  <a:pt x="235" y="16"/>
                </a:lnTo>
                <a:lnTo>
                  <a:pt x="277" y="14"/>
                </a:lnTo>
                <a:lnTo>
                  <a:pt x="300" y="21"/>
                </a:lnTo>
                <a:lnTo>
                  <a:pt x="321" y="8"/>
                </a:lnTo>
                <a:lnTo>
                  <a:pt x="324" y="0"/>
                </a:lnTo>
                <a:lnTo>
                  <a:pt x="355" y="44"/>
                </a:lnTo>
                <a:lnTo>
                  <a:pt x="365" y="52"/>
                </a:lnTo>
                <a:lnTo>
                  <a:pt x="365" y="68"/>
                </a:lnTo>
                <a:lnTo>
                  <a:pt x="336" y="92"/>
                </a:lnTo>
                <a:lnTo>
                  <a:pt x="313" y="158"/>
                </a:lnTo>
                <a:lnTo>
                  <a:pt x="298" y="172"/>
                </a:lnTo>
                <a:lnTo>
                  <a:pt x="272" y="232"/>
                </a:lnTo>
                <a:lnTo>
                  <a:pt x="259" y="234"/>
                </a:lnTo>
                <a:lnTo>
                  <a:pt x="243" y="221"/>
                </a:lnTo>
                <a:lnTo>
                  <a:pt x="212" y="223"/>
                </a:lnTo>
                <a:lnTo>
                  <a:pt x="189" y="254"/>
                </a:lnTo>
                <a:lnTo>
                  <a:pt x="176" y="291"/>
                </a:lnTo>
                <a:lnTo>
                  <a:pt x="171" y="286"/>
                </a:lnTo>
                <a:lnTo>
                  <a:pt x="166" y="299"/>
                </a:lnTo>
                <a:lnTo>
                  <a:pt x="134" y="293"/>
                </a:lnTo>
                <a:lnTo>
                  <a:pt x="127" y="301"/>
                </a:lnTo>
                <a:lnTo>
                  <a:pt x="108" y="307"/>
                </a:lnTo>
                <a:lnTo>
                  <a:pt x="83" y="288"/>
                </a:lnTo>
                <a:lnTo>
                  <a:pt x="83" y="268"/>
                </a:lnTo>
                <a:lnTo>
                  <a:pt x="69" y="255"/>
                </a:lnTo>
              </a:path>
            </a:pathLst>
          </a:custGeom>
          <a:solidFill>
            <a:srgbClr val="CDCDCD"/>
          </a:solidFill>
          <a:ln w="6350">
            <a:solidFill>
              <a:schemeClr val="bg1"/>
            </a:solidFill>
            <a:round/>
            <a:headEnd/>
            <a:tailEnd/>
          </a:ln>
        </p:spPr>
        <p:txBody>
          <a:bodyPr/>
          <a:lstStyle/>
          <a:p>
            <a:endParaRPr lang="en-US"/>
          </a:p>
        </p:txBody>
      </p:sp>
      <p:sp>
        <p:nvSpPr>
          <p:cNvPr id="1196" name="Freeform 2237"/>
          <p:cNvSpPr>
            <a:spLocks/>
          </p:cNvSpPr>
          <p:nvPr/>
        </p:nvSpPr>
        <p:spPr bwMode="auto">
          <a:xfrm>
            <a:off x="4256088" y="4581525"/>
            <a:ext cx="65087" cy="41275"/>
          </a:xfrm>
          <a:custGeom>
            <a:avLst/>
            <a:gdLst>
              <a:gd name="T0" fmla="*/ 0 w 97"/>
              <a:gd name="T1" fmla="*/ 0 h 57"/>
              <a:gd name="T2" fmla="*/ 0 w 97"/>
              <a:gd name="T3" fmla="*/ 0 h 57"/>
              <a:gd name="T4" fmla="*/ 0 w 97"/>
              <a:gd name="T5" fmla="*/ 0 h 57"/>
              <a:gd name="T6" fmla="*/ 0 w 97"/>
              <a:gd name="T7" fmla="*/ 0 h 57"/>
              <a:gd name="T8" fmla="*/ 0 w 97"/>
              <a:gd name="T9" fmla="*/ 0 h 57"/>
              <a:gd name="T10" fmla="*/ 0 w 97"/>
              <a:gd name="T11" fmla="*/ 0 h 57"/>
              <a:gd name="T12" fmla="*/ 0 w 97"/>
              <a:gd name="T13" fmla="*/ 0 h 57"/>
              <a:gd name="T14" fmla="*/ 0 w 97"/>
              <a:gd name="T15" fmla="*/ 0 h 57"/>
              <a:gd name="T16" fmla="*/ 0 w 97"/>
              <a:gd name="T17" fmla="*/ 0 h 57"/>
              <a:gd name="T18" fmla="*/ 0 w 97"/>
              <a:gd name="T19" fmla="*/ 0 h 57"/>
              <a:gd name="T20" fmla="*/ 0 w 97"/>
              <a:gd name="T21" fmla="*/ 0 h 57"/>
              <a:gd name="T22" fmla="*/ 0 w 97"/>
              <a:gd name="T23" fmla="*/ 0 h 57"/>
              <a:gd name="T24" fmla="*/ 0 w 97"/>
              <a:gd name="T25" fmla="*/ 0 h 57"/>
              <a:gd name="T26" fmla="*/ 0 w 97"/>
              <a:gd name="T27" fmla="*/ 0 h 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7"/>
              <a:gd name="T43" fmla="*/ 0 h 57"/>
              <a:gd name="T44" fmla="*/ 97 w 97"/>
              <a:gd name="T45" fmla="*/ 57 h 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7" h="57">
                <a:moveTo>
                  <a:pt x="52" y="57"/>
                </a:moveTo>
                <a:lnTo>
                  <a:pt x="44" y="49"/>
                </a:lnTo>
                <a:lnTo>
                  <a:pt x="40" y="33"/>
                </a:lnTo>
                <a:lnTo>
                  <a:pt x="60" y="25"/>
                </a:lnTo>
                <a:lnTo>
                  <a:pt x="27" y="33"/>
                </a:lnTo>
                <a:lnTo>
                  <a:pt x="0" y="10"/>
                </a:lnTo>
                <a:lnTo>
                  <a:pt x="31" y="10"/>
                </a:lnTo>
                <a:lnTo>
                  <a:pt x="52" y="2"/>
                </a:lnTo>
                <a:lnTo>
                  <a:pt x="96" y="0"/>
                </a:lnTo>
                <a:lnTo>
                  <a:pt x="97" y="12"/>
                </a:lnTo>
                <a:lnTo>
                  <a:pt x="91" y="17"/>
                </a:lnTo>
                <a:lnTo>
                  <a:pt x="96" y="33"/>
                </a:lnTo>
                <a:lnTo>
                  <a:pt x="68" y="39"/>
                </a:lnTo>
                <a:lnTo>
                  <a:pt x="52" y="57"/>
                </a:lnTo>
                <a:close/>
              </a:path>
            </a:pathLst>
          </a:custGeom>
          <a:solidFill>
            <a:srgbClr val="CDCDCD"/>
          </a:solidFill>
          <a:ln w="6350">
            <a:solidFill>
              <a:schemeClr val="bg1"/>
            </a:solidFill>
            <a:round/>
            <a:headEnd/>
            <a:tailEnd/>
          </a:ln>
        </p:spPr>
        <p:txBody>
          <a:bodyPr/>
          <a:lstStyle/>
          <a:p>
            <a:endParaRPr lang="en-US"/>
          </a:p>
        </p:txBody>
      </p:sp>
      <p:sp>
        <p:nvSpPr>
          <p:cNvPr id="1197" name="Freeform 2238"/>
          <p:cNvSpPr>
            <a:spLocks/>
          </p:cNvSpPr>
          <p:nvPr/>
        </p:nvSpPr>
        <p:spPr bwMode="auto">
          <a:xfrm>
            <a:off x="4256088" y="4581525"/>
            <a:ext cx="65087" cy="41275"/>
          </a:xfrm>
          <a:custGeom>
            <a:avLst/>
            <a:gdLst>
              <a:gd name="T0" fmla="*/ 0 w 97"/>
              <a:gd name="T1" fmla="*/ 0 h 57"/>
              <a:gd name="T2" fmla="*/ 0 w 97"/>
              <a:gd name="T3" fmla="*/ 0 h 57"/>
              <a:gd name="T4" fmla="*/ 0 w 97"/>
              <a:gd name="T5" fmla="*/ 0 h 57"/>
              <a:gd name="T6" fmla="*/ 0 w 97"/>
              <a:gd name="T7" fmla="*/ 0 h 57"/>
              <a:gd name="T8" fmla="*/ 0 w 97"/>
              <a:gd name="T9" fmla="*/ 0 h 57"/>
              <a:gd name="T10" fmla="*/ 0 w 97"/>
              <a:gd name="T11" fmla="*/ 0 h 57"/>
              <a:gd name="T12" fmla="*/ 0 w 97"/>
              <a:gd name="T13" fmla="*/ 0 h 57"/>
              <a:gd name="T14" fmla="*/ 0 w 97"/>
              <a:gd name="T15" fmla="*/ 0 h 57"/>
              <a:gd name="T16" fmla="*/ 0 w 97"/>
              <a:gd name="T17" fmla="*/ 0 h 57"/>
              <a:gd name="T18" fmla="*/ 0 w 97"/>
              <a:gd name="T19" fmla="*/ 0 h 57"/>
              <a:gd name="T20" fmla="*/ 0 w 97"/>
              <a:gd name="T21" fmla="*/ 0 h 57"/>
              <a:gd name="T22" fmla="*/ 0 w 97"/>
              <a:gd name="T23" fmla="*/ 0 h 57"/>
              <a:gd name="T24" fmla="*/ 0 w 97"/>
              <a:gd name="T25" fmla="*/ 0 h 57"/>
              <a:gd name="T26" fmla="*/ 0 w 97"/>
              <a:gd name="T27" fmla="*/ 0 h 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7"/>
              <a:gd name="T43" fmla="*/ 0 h 57"/>
              <a:gd name="T44" fmla="*/ 97 w 97"/>
              <a:gd name="T45" fmla="*/ 57 h 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7" h="57">
                <a:moveTo>
                  <a:pt x="52" y="57"/>
                </a:moveTo>
                <a:lnTo>
                  <a:pt x="44" y="49"/>
                </a:lnTo>
                <a:lnTo>
                  <a:pt x="40" y="33"/>
                </a:lnTo>
                <a:lnTo>
                  <a:pt x="60" y="25"/>
                </a:lnTo>
                <a:lnTo>
                  <a:pt x="27" y="33"/>
                </a:lnTo>
                <a:lnTo>
                  <a:pt x="0" y="10"/>
                </a:lnTo>
                <a:lnTo>
                  <a:pt x="31" y="10"/>
                </a:lnTo>
                <a:lnTo>
                  <a:pt x="52" y="2"/>
                </a:lnTo>
                <a:lnTo>
                  <a:pt x="96" y="0"/>
                </a:lnTo>
                <a:lnTo>
                  <a:pt x="97" y="12"/>
                </a:lnTo>
                <a:lnTo>
                  <a:pt x="91" y="17"/>
                </a:lnTo>
                <a:lnTo>
                  <a:pt x="96" y="33"/>
                </a:lnTo>
                <a:lnTo>
                  <a:pt x="68" y="39"/>
                </a:lnTo>
                <a:lnTo>
                  <a:pt x="52" y="57"/>
                </a:lnTo>
              </a:path>
            </a:pathLst>
          </a:custGeom>
          <a:solidFill>
            <a:srgbClr val="CDCDCD"/>
          </a:solidFill>
          <a:ln w="6350">
            <a:solidFill>
              <a:schemeClr val="bg1"/>
            </a:solidFill>
            <a:round/>
            <a:headEnd/>
            <a:tailEnd/>
          </a:ln>
        </p:spPr>
        <p:txBody>
          <a:bodyPr/>
          <a:lstStyle/>
          <a:p>
            <a:endParaRPr lang="en-US"/>
          </a:p>
        </p:txBody>
      </p:sp>
      <p:sp>
        <p:nvSpPr>
          <p:cNvPr id="1198" name="Freeform 2239"/>
          <p:cNvSpPr>
            <a:spLocks/>
          </p:cNvSpPr>
          <p:nvPr/>
        </p:nvSpPr>
        <p:spPr bwMode="auto">
          <a:xfrm>
            <a:off x="5222875" y="4884738"/>
            <a:ext cx="39688" cy="34925"/>
          </a:xfrm>
          <a:custGeom>
            <a:avLst/>
            <a:gdLst>
              <a:gd name="T0" fmla="*/ 0 w 59"/>
              <a:gd name="T1" fmla="*/ 0 h 54"/>
              <a:gd name="T2" fmla="*/ 0 w 59"/>
              <a:gd name="T3" fmla="*/ 0 h 54"/>
              <a:gd name="T4" fmla="*/ 0 w 59"/>
              <a:gd name="T5" fmla="*/ 0 h 54"/>
              <a:gd name="T6" fmla="*/ 0 w 59"/>
              <a:gd name="T7" fmla="*/ 0 h 54"/>
              <a:gd name="T8" fmla="*/ 0 w 59"/>
              <a:gd name="T9" fmla="*/ 0 h 54"/>
              <a:gd name="T10" fmla="*/ 0 w 59"/>
              <a:gd name="T11" fmla="*/ 0 h 54"/>
              <a:gd name="T12" fmla="*/ 0 w 59"/>
              <a:gd name="T13" fmla="*/ 0 h 54"/>
              <a:gd name="T14" fmla="*/ 0 w 59"/>
              <a:gd name="T15" fmla="*/ 0 h 54"/>
              <a:gd name="T16" fmla="*/ 0 w 59"/>
              <a:gd name="T17" fmla="*/ 0 h 54"/>
              <a:gd name="T18" fmla="*/ 0 w 59"/>
              <a:gd name="T19" fmla="*/ 0 h 54"/>
              <a:gd name="T20" fmla="*/ 0 w 59"/>
              <a:gd name="T21" fmla="*/ 0 h 54"/>
              <a:gd name="T22" fmla="*/ 0 w 59"/>
              <a:gd name="T23" fmla="*/ 0 h 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
              <a:gd name="T37" fmla="*/ 0 h 54"/>
              <a:gd name="T38" fmla="*/ 59 w 59"/>
              <a:gd name="T39" fmla="*/ 54 h 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 h="54">
                <a:moveTo>
                  <a:pt x="23" y="8"/>
                </a:moveTo>
                <a:lnTo>
                  <a:pt x="33" y="10"/>
                </a:lnTo>
                <a:lnTo>
                  <a:pt x="46" y="0"/>
                </a:lnTo>
                <a:lnTo>
                  <a:pt x="59" y="29"/>
                </a:lnTo>
                <a:lnTo>
                  <a:pt x="52" y="41"/>
                </a:lnTo>
                <a:lnTo>
                  <a:pt x="31" y="41"/>
                </a:lnTo>
                <a:lnTo>
                  <a:pt x="26" y="52"/>
                </a:lnTo>
                <a:lnTo>
                  <a:pt x="17" y="54"/>
                </a:lnTo>
                <a:lnTo>
                  <a:pt x="8" y="44"/>
                </a:lnTo>
                <a:lnTo>
                  <a:pt x="5" y="52"/>
                </a:lnTo>
                <a:lnTo>
                  <a:pt x="0" y="41"/>
                </a:lnTo>
                <a:lnTo>
                  <a:pt x="23" y="8"/>
                </a:lnTo>
                <a:close/>
              </a:path>
            </a:pathLst>
          </a:custGeom>
          <a:solidFill>
            <a:srgbClr val="CDCDCD"/>
          </a:solidFill>
          <a:ln w="6350">
            <a:solidFill>
              <a:schemeClr val="bg1"/>
            </a:solidFill>
            <a:round/>
            <a:headEnd/>
            <a:tailEnd/>
          </a:ln>
        </p:spPr>
        <p:txBody>
          <a:bodyPr/>
          <a:lstStyle/>
          <a:p>
            <a:endParaRPr lang="en-US"/>
          </a:p>
        </p:txBody>
      </p:sp>
      <p:sp>
        <p:nvSpPr>
          <p:cNvPr id="1199" name="Freeform 2240"/>
          <p:cNvSpPr>
            <a:spLocks/>
          </p:cNvSpPr>
          <p:nvPr/>
        </p:nvSpPr>
        <p:spPr bwMode="auto">
          <a:xfrm>
            <a:off x="5222875" y="4884738"/>
            <a:ext cx="39688" cy="34925"/>
          </a:xfrm>
          <a:custGeom>
            <a:avLst/>
            <a:gdLst>
              <a:gd name="T0" fmla="*/ 0 w 59"/>
              <a:gd name="T1" fmla="*/ 0 h 54"/>
              <a:gd name="T2" fmla="*/ 0 w 59"/>
              <a:gd name="T3" fmla="*/ 0 h 54"/>
              <a:gd name="T4" fmla="*/ 0 w 59"/>
              <a:gd name="T5" fmla="*/ 0 h 54"/>
              <a:gd name="T6" fmla="*/ 0 w 59"/>
              <a:gd name="T7" fmla="*/ 0 h 54"/>
              <a:gd name="T8" fmla="*/ 0 w 59"/>
              <a:gd name="T9" fmla="*/ 0 h 54"/>
              <a:gd name="T10" fmla="*/ 0 w 59"/>
              <a:gd name="T11" fmla="*/ 0 h 54"/>
              <a:gd name="T12" fmla="*/ 0 w 59"/>
              <a:gd name="T13" fmla="*/ 0 h 54"/>
              <a:gd name="T14" fmla="*/ 0 w 59"/>
              <a:gd name="T15" fmla="*/ 0 h 54"/>
              <a:gd name="T16" fmla="*/ 0 w 59"/>
              <a:gd name="T17" fmla="*/ 0 h 54"/>
              <a:gd name="T18" fmla="*/ 0 w 59"/>
              <a:gd name="T19" fmla="*/ 0 h 54"/>
              <a:gd name="T20" fmla="*/ 0 w 59"/>
              <a:gd name="T21" fmla="*/ 0 h 54"/>
              <a:gd name="T22" fmla="*/ 0 w 59"/>
              <a:gd name="T23" fmla="*/ 0 h 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
              <a:gd name="T37" fmla="*/ 0 h 54"/>
              <a:gd name="T38" fmla="*/ 59 w 59"/>
              <a:gd name="T39" fmla="*/ 54 h 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 h="54">
                <a:moveTo>
                  <a:pt x="23" y="8"/>
                </a:moveTo>
                <a:lnTo>
                  <a:pt x="33" y="10"/>
                </a:lnTo>
                <a:lnTo>
                  <a:pt x="46" y="0"/>
                </a:lnTo>
                <a:lnTo>
                  <a:pt x="59" y="29"/>
                </a:lnTo>
                <a:lnTo>
                  <a:pt x="52" y="41"/>
                </a:lnTo>
                <a:lnTo>
                  <a:pt x="31" y="41"/>
                </a:lnTo>
                <a:lnTo>
                  <a:pt x="26" y="52"/>
                </a:lnTo>
                <a:lnTo>
                  <a:pt x="17" y="54"/>
                </a:lnTo>
                <a:lnTo>
                  <a:pt x="8" y="44"/>
                </a:lnTo>
                <a:lnTo>
                  <a:pt x="5" y="52"/>
                </a:lnTo>
                <a:lnTo>
                  <a:pt x="0" y="41"/>
                </a:lnTo>
                <a:lnTo>
                  <a:pt x="23" y="8"/>
                </a:lnTo>
              </a:path>
            </a:pathLst>
          </a:custGeom>
          <a:solidFill>
            <a:srgbClr val="CDCDCD"/>
          </a:solidFill>
          <a:ln w="6350">
            <a:solidFill>
              <a:schemeClr val="bg1"/>
            </a:solidFill>
            <a:round/>
            <a:headEnd/>
            <a:tailEnd/>
          </a:ln>
        </p:spPr>
        <p:txBody>
          <a:bodyPr/>
          <a:lstStyle/>
          <a:p>
            <a:endParaRPr lang="en-US"/>
          </a:p>
        </p:txBody>
      </p:sp>
      <p:sp>
        <p:nvSpPr>
          <p:cNvPr id="1200" name="Freeform 2241"/>
          <p:cNvSpPr>
            <a:spLocks/>
          </p:cNvSpPr>
          <p:nvPr/>
        </p:nvSpPr>
        <p:spPr bwMode="auto">
          <a:xfrm>
            <a:off x="4746625" y="4851400"/>
            <a:ext cx="4763" cy="7938"/>
          </a:xfrm>
          <a:custGeom>
            <a:avLst/>
            <a:gdLst>
              <a:gd name="T0" fmla="*/ 0 w 9"/>
              <a:gd name="T1" fmla="*/ 0 h 11"/>
              <a:gd name="T2" fmla="*/ 0 w 9"/>
              <a:gd name="T3" fmla="*/ 0 h 11"/>
              <a:gd name="T4" fmla="*/ 0 w 9"/>
              <a:gd name="T5" fmla="*/ 0 h 11"/>
              <a:gd name="T6" fmla="*/ 0 w 9"/>
              <a:gd name="T7" fmla="*/ 0 h 11"/>
              <a:gd name="T8" fmla="*/ 0 w 9"/>
              <a:gd name="T9" fmla="*/ 0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5" y="0"/>
                </a:moveTo>
                <a:lnTo>
                  <a:pt x="9" y="5"/>
                </a:lnTo>
                <a:lnTo>
                  <a:pt x="4" y="11"/>
                </a:lnTo>
                <a:lnTo>
                  <a:pt x="0" y="5"/>
                </a:lnTo>
                <a:lnTo>
                  <a:pt x="5" y="0"/>
                </a:lnTo>
                <a:close/>
              </a:path>
            </a:pathLst>
          </a:custGeom>
          <a:solidFill>
            <a:srgbClr val="CDCDCD"/>
          </a:solidFill>
          <a:ln w="6350">
            <a:solidFill>
              <a:schemeClr val="bg1"/>
            </a:solidFill>
            <a:round/>
            <a:headEnd/>
            <a:tailEnd/>
          </a:ln>
        </p:spPr>
        <p:txBody>
          <a:bodyPr/>
          <a:lstStyle/>
          <a:p>
            <a:endParaRPr lang="en-US"/>
          </a:p>
        </p:txBody>
      </p:sp>
      <p:sp>
        <p:nvSpPr>
          <p:cNvPr id="1201" name="Freeform 2242"/>
          <p:cNvSpPr>
            <a:spLocks/>
          </p:cNvSpPr>
          <p:nvPr/>
        </p:nvSpPr>
        <p:spPr bwMode="auto">
          <a:xfrm>
            <a:off x="4746625" y="4851400"/>
            <a:ext cx="4763" cy="7938"/>
          </a:xfrm>
          <a:custGeom>
            <a:avLst/>
            <a:gdLst>
              <a:gd name="T0" fmla="*/ 0 w 9"/>
              <a:gd name="T1" fmla="*/ 0 h 11"/>
              <a:gd name="T2" fmla="*/ 0 w 9"/>
              <a:gd name="T3" fmla="*/ 0 h 11"/>
              <a:gd name="T4" fmla="*/ 0 w 9"/>
              <a:gd name="T5" fmla="*/ 0 h 11"/>
              <a:gd name="T6" fmla="*/ 0 w 9"/>
              <a:gd name="T7" fmla="*/ 0 h 11"/>
              <a:gd name="T8" fmla="*/ 0 w 9"/>
              <a:gd name="T9" fmla="*/ 0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5" y="0"/>
                </a:moveTo>
                <a:lnTo>
                  <a:pt x="9" y="5"/>
                </a:lnTo>
                <a:lnTo>
                  <a:pt x="4" y="11"/>
                </a:lnTo>
                <a:lnTo>
                  <a:pt x="0" y="5"/>
                </a:lnTo>
                <a:lnTo>
                  <a:pt x="5" y="0"/>
                </a:lnTo>
              </a:path>
            </a:pathLst>
          </a:custGeom>
          <a:solidFill>
            <a:srgbClr val="CDCDCD"/>
          </a:solidFill>
          <a:ln w="6350">
            <a:solidFill>
              <a:schemeClr val="bg1"/>
            </a:solidFill>
            <a:round/>
            <a:headEnd/>
            <a:tailEnd/>
          </a:ln>
        </p:spPr>
        <p:txBody>
          <a:bodyPr/>
          <a:lstStyle/>
          <a:p>
            <a:endParaRPr lang="en-US"/>
          </a:p>
        </p:txBody>
      </p:sp>
      <p:sp>
        <p:nvSpPr>
          <p:cNvPr id="1202" name="Freeform 2243"/>
          <p:cNvSpPr>
            <a:spLocks/>
          </p:cNvSpPr>
          <p:nvPr/>
        </p:nvSpPr>
        <p:spPr bwMode="auto">
          <a:xfrm>
            <a:off x="4238625" y="4494213"/>
            <a:ext cx="133350" cy="96837"/>
          </a:xfrm>
          <a:custGeom>
            <a:avLst/>
            <a:gdLst>
              <a:gd name="T0" fmla="*/ 0 w 198"/>
              <a:gd name="T1" fmla="*/ 0 h 140"/>
              <a:gd name="T2" fmla="*/ 0 w 198"/>
              <a:gd name="T3" fmla="*/ 0 h 140"/>
              <a:gd name="T4" fmla="*/ 0 w 198"/>
              <a:gd name="T5" fmla="*/ 0 h 140"/>
              <a:gd name="T6" fmla="*/ 0 w 198"/>
              <a:gd name="T7" fmla="*/ 0 h 140"/>
              <a:gd name="T8" fmla="*/ 0 w 198"/>
              <a:gd name="T9" fmla="*/ 0 h 140"/>
              <a:gd name="T10" fmla="*/ 0 w 198"/>
              <a:gd name="T11" fmla="*/ 0 h 140"/>
              <a:gd name="T12" fmla="*/ 0 w 198"/>
              <a:gd name="T13" fmla="*/ 0 h 140"/>
              <a:gd name="T14" fmla="*/ 0 w 198"/>
              <a:gd name="T15" fmla="*/ 0 h 140"/>
              <a:gd name="T16" fmla="*/ 0 w 198"/>
              <a:gd name="T17" fmla="*/ 0 h 140"/>
              <a:gd name="T18" fmla="*/ 0 w 198"/>
              <a:gd name="T19" fmla="*/ 0 h 140"/>
              <a:gd name="T20" fmla="*/ 0 w 198"/>
              <a:gd name="T21" fmla="*/ 0 h 140"/>
              <a:gd name="T22" fmla="*/ 0 w 198"/>
              <a:gd name="T23" fmla="*/ 0 h 140"/>
              <a:gd name="T24" fmla="*/ 0 w 198"/>
              <a:gd name="T25" fmla="*/ 0 h 140"/>
              <a:gd name="T26" fmla="*/ 0 w 198"/>
              <a:gd name="T27" fmla="*/ 0 h 140"/>
              <a:gd name="T28" fmla="*/ 0 w 198"/>
              <a:gd name="T29" fmla="*/ 0 h 140"/>
              <a:gd name="T30" fmla="*/ 0 w 198"/>
              <a:gd name="T31" fmla="*/ 0 h 140"/>
              <a:gd name="T32" fmla="*/ 0 w 198"/>
              <a:gd name="T33" fmla="*/ 0 h 140"/>
              <a:gd name="T34" fmla="*/ 0 w 198"/>
              <a:gd name="T35" fmla="*/ 0 h 140"/>
              <a:gd name="T36" fmla="*/ 0 w 198"/>
              <a:gd name="T37" fmla="*/ 0 h 140"/>
              <a:gd name="T38" fmla="*/ 0 w 198"/>
              <a:gd name="T39" fmla="*/ 0 h 140"/>
              <a:gd name="T40" fmla="*/ 0 w 198"/>
              <a:gd name="T41" fmla="*/ 0 h 140"/>
              <a:gd name="T42" fmla="*/ 0 w 198"/>
              <a:gd name="T43" fmla="*/ 0 h 140"/>
              <a:gd name="T44" fmla="*/ 0 w 198"/>
              <a:gd name="T45" fmla="*/ 0 h 140"/>
              <a:gd name="T46" fmla="*/ 0 w 198"/>
              <a:gd name="T47" fmla="*/ 0 h 140"/>
              <a:gd name="T48" fmla="*/ 0 w 198"/>
              <a:gd name="T49" fmla="*/ 0 h 140"/>
              <a:gd name="T50" fmla="*/ 0 w 198"/>
              <a:gd name="T51" fmla="*/ 0 h 140"/>
              <a:gd name="T52" fmla="*/ 0 w 198"/>
              <a:gd name="T53" fmla="*/ 0 h 140"/>
              <a:gd name="T54" fmla="*/ 0 w 198"/>
              <a:gd name="T55" fmla="*/ 0 h 140"/>
              <a:gd name="T56" fmla="*/ 0 w 198"/>
              <a:gd name="T57" fmla="*/ 0 h 140"/>
              <a:gd name="T58" fmla="*/ 0 w 198"/>
              <a:gd name="T59" fmla="*/ 0 h 140"/>
              <a:gd name="T60" fmla="*/ 0 w 198"/>
              <a:gd name="T61" fmla="*/ 0 h 1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8"/>
              <a:gd name="T94" fmla="*/ 0 h 140"/>
              <a:gd name="T95" fmla="*/ 198 w 198"/>
              <a:gd name="T96" fmla="*/ 140 h 1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8" h="140">
                <a:moveTo>
                  <a:pt x="26" y="117"/>
                </a:moveTo>
                <a:lnTo>
                  <a:pt x="26" y="138"/>
                </a:lnTo>
                <a:lnTo>
                  <a:pt x="57" y="138"/>
                </a:lnTo>
                <a:lnTo>
                  <a:pt x="78" y="130"/>
                </a:lnTo>
                <a:lnTo>
                  <a:pt x="122" y="128"/>
                </a:lnTo>
                <a:lnTo>
                  <a:pt x="166" y="140"/>
                </a:lnTo>
                <a:lnTo>
                  <a:pt x="198" y="138"/>
                </a:lnTo>
                <a:lnTo>
                  <a:pt x="196" y="120"/>
                </a:lnTo>
                <a:lnTo>
                  <a:pt x="175" y="97"/>
                </a:lnTo>
                <a:lnTo>
                  <a:pt x="179" y="89"/>
                </a:lnTo>
                <a:lnTo>
                  <a:pt x="172" y="60"/>
                </a:lnTo>
                <a:lnTo>
                  <a:pt x="148" y="45"/>
                </a:lnTo>
                <a:lnTo>
                  <a:pt x="130" y="18"/>
                </a:lnTo>
                <a:lnTo>
                  <a:pt x="118" y="18"/>
                </a:lnTo>
                <a:lnTo>
                  <a:pt x="100" y="0"/>
                </a:lnTo>
                <a:lnTo>
                  <a:pt x="39" y="5"/>
                </a:lnTo>
                <a:lnTo>
                  <a:pt x="32" y="18"/>
                </a:lnTo>
                <a:lnTo>
                  <a:pt x="32" y="32"/>
                </a:lnTo>
                <a:lnTo>
                  <a:pt x="22" y="50"/>
                </a:lnTo>
                <a:lnTo>
                  <a:pt x="0" y="60"/>
                </a:lnTo>
                <a:lnTo>
                  <a:pt x="8" y="63"/>
                </a:lnTo>
                <a:lnTo>
                  <a:pt x="32" y="99"/>
                </a:lnTo>
                <a:lnTo>
                  <a:pt x="63" y="99"/>
                </a:lnTo>
                <a:lnTo>
                  <a:pt x="79" y="91"/>
                </a:lnTo>
                <a:lnTo>
                  <a:pt x="102" y="104"/>
                </a:lnTo>
                <a:lnTo>
                  <a:pt x="120" y="101"/>
                </a:lnTo>
                <a:lnTo>
                  <a:pt x="120" y="106"/>
                </a:lnTo>
                <a:lnTo>
                  <a:pt x="109" y="112"/>
                </a:lnTo>
                <a:lnTo>
                  <a:pt x="78" y="101"/>
                </a:lnTo>
                <a:lnTo>
                  <a:pt x="53" y="112"/>
                </a:lnTo>
                <a:lnTo>
                  <a:pt x="26" y="117"/>
                </a:lnTo>
                <a:close/>
              </a:path>
            </a:pathLst>
          </a:custGeom>
          <a:solidFill>
            <a:srgbClr val="CDCDCD"/>
          </a:solidFill>
          <a:ln w="6350">
            <a:solidFill>
              <a:schemeClr val="bg1"/>
            </a:solidFill>
            <a:round/>
            <a:headEnd/>
            <a:tailEnd/>
          </a:ln>
        </p:spPr>
        <p:txBody>
          <a:bodyPr/>
          <a:lstStyle/>
          <a:p>
            <a:endParaRPr lang="en-US"/>
          </a:p>
        </p:txBody>
      </p:sp>
      <p:sp>
        <p:nvSpPr>
          <p:cNvPr id="1203" name="Freeform 2244"/>
          <p:cNvSpPr>
            <a:spLocks/>
          </p:cNvSpPr>
          <p:nvPr/>
        </p:nvSpPr>
        <p:spPr bwMode="auto">
          <a:xfrm>
            <a:off x="4238625" y="4494213"/>
            <a:ext cx="133350" cy="96837"/>
          </a:xfrm>
          <a:custGeom>
            <a:avLst/>
            <a:gdLst>
              <a:gd name="T0" fmla="*/ 0 w 198"/>
              <a:gd name="T1" fmla="*/ 0 h 140"/>
              <a:gd name="T2" fmla="*/ 0 w 198"/>
              <a:gd name="T3" fmla="*/ 0 h 140"/>
              <a:gd name="T4" fmla="*/ 0 w 198"/>
              <a:gd name="T5" fmla="*/ 0 h 140"/>
              <a:gd name="T6" fmla="*/ 0 w 198"/>
              <a:gd name="T7" fmla="*/ 0 h 140"/>
              <a:gd name="T8" fmla="*/ 0 w 198"/>
              <a:gd name="T9" fmla="*/ 0 h 140"/>
              <a:gd name="T10" fmla="*/ 0 w 198"/>
              <a:gd name="T11" fmla="*/ 0 h 140"/>
              <a:gd name="T12" fmla="*/ 0 w 198"/>
              <a:gd name="T13" fmla="*/ 0 h 140"/>
              <a:gd name="T14" fmla="*/ 0 w 198"/>
              <a:gd name="T15" fmla="*/ 0 h 140"/>
              <a:gd name="T16" fmla="*/ 0 w 198"/>
              <a:gd name="T17" fmla="*/ 0 h 140"/>
              <a:gd name="T18" fmla="*/ 0 w 198"/>
              <a:gd name="T19" fmla="*/ 0 h 140"/>
              <a:gd name="T20" fmla="*/ 0 w 198"/>
              <a:gd name="T21" fmla="*/ 0 h 140"/>
              <a:gd name="T22" fmla="*/ 0 w 198"/>
              <a:gd name="T23" fmla="*/ 0 h 140"/>
              <a:gd name="T24" fmla="*/ 0 w 198"/>
              <a:gd name="T25" fmla="*/ 0 h 140"/>
              <a:gd name="T26" fmla="*/ 0 w 198"/>
              <a:gd name="T27" fmla="*/ 0 h 140"/>
              <a:gd name="T28" fmla="*/ 0 w 198"/>
              <a:gd name="T29" fmla="*/ 0 h 140"/>
              <a:gd name="T30" fmla="*/ 0 w 198"/>
              <a:gd name="T31" fmla="*/ 0 h 140"/>
              <a:gd name="T32" fmla="*/ 0 w 198"/>
              <a:gd name="T33" fmla="*/ 0 h 140"/>
              <a:gd name="T34" fmla="*/ 0 w 198"/>
              <a:gd name="T35" fmla="*/ 0 h 140"/>
              <a:gd name="T36" fmla="*/ 0 w 198"/>
              <a:gd name="T37" fmla="*/ 0 h 140"/>
              <a:gd name="T38" fmla="*/ 0 w 198"/>
              <a:gd name="T39" fmla="*/ 0 h 140"/>
              <a:gd name="T40" fmla="*/ 0 w 198"/>
              <a:gd name="T41" fmla="*/ 0 h 140"/>
              <a:gd name="T42" fmla="*/ 0 w 198"/>
              <a:gd name="T43" fmla="*/ 0 h 140"/>
              <a:gd name="T44" fmla="*/ 0 w 198"/>
              <a:gd name="T45" fmla="*/ 0 h 140"/>
              <a:gd name="T46" fmla="*/ 0 w 198"/>
              <a:gd name="T47" fmla="*/ 0 h 140"/>
              <a:gd name="T48" fmla="*/ 0 w 198"/>
              <a:gd name="T49" fmla="*/ 0 h 140"/>
              <a:gd name="T50" fmla="*/ 0 w 198"/>
              <a:gd name="T51" fmla="*/ 0 h 140"/>
              <a:gd name="T52" fmla="*/ 0 w 198"/>
              <a:gd name="T53" fmla="*/ 0 h 140"/>
              <a:gd name="T54" fmla="*/ 0 w 198"/>
              <a:gd name="T55" fmla="*/ 0 h 140"/>
              <a:gd name="T56" fmla="*/ 0 w 198"/>
              <a:gd name="T57" fmla="*/ 0 h 140"/>
              <a:gd name="T58" fmla="*/ 0 w 198"/>
              <a:gd name="T59" fmla="*/ 0 h 140"/>
              <a:gd name="T60" fmla="*/ 0 w 198"/>
              <a:gd name="T61" fmla="*/ 0 h 1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8"/>
              <a:gd name="T94" fmla="*/ 0 h 140"/>
              <a:gd name="T95" fmla="*/ 198 w 198"/>
              <a:gd name="T96" fmla="*/ 140 h 1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8" h="140">
                <a:moveTo>
                  <a:pt x="26" y="117"/>
                </a:moveTo>
                <a:lnTo>
                  <a:pt x="26" y="138"/>
                </a:lnTo>
                <a:lnTo>
                  <a:pt x="57" y="138"/>
                </a:lnTo>
                <a:lnTo>
                  <a:pt x="78" y="130"/>
                </a:lnTo>
                <a:lnTo>
                  <a:pt x="122" y="128"/>
                </a:lnTo>
                <a:lnTo>
                  <a:pt x="166" y="140"/>
                </a:lnTo>
                <a:lnTo>
                  <a:pt x="198" y="138"/>
                </a:lnTo>
                <a:lnTo>
                  <a:pt x="196" y="120"/>
                </a:lnTo>
                <a:lnTo>
                  <a:pt x="175" y="97"/>
                </a:lnTo>
                <a:lnTo>
                  <a:pt x="179" y="89"/>
                </a:lnTo>
                <a:lnTo>
                  <a:pt x="172" y="60"/>
                </a:lnTo>
                <a:lnTo>
                  <a:pt x="148" y="45"/>
                </a:lnTo>
                <a:lnTo>
                  <a:pt x="130" y="18"/>
                </a:lnTo>
                <a:lnTo>
                  <a:pt x="118" y="18"/>
                </a:lnTo>
                <a:lnTo>
                  <a:pt x="100" y="0"/>
                </a:lnTo>
                <a:lnTo>
                  <a:pt x="39" y="5"/>
                </a:lnTo>
                <a:lnTo>
                  <a:pt x="32" y="18"/>
                </a:lnTo>
                <a:lnTo>
                  <a:pt x="32" y="32"/>
                </a:lnTo>
                <a:lnTo>
                  <a:pt x="22" y="50"/>
                </a:lnTo>
                <a:lnTo>
                  <a:pt x="0" y="60"/>
                </a:lnTo>
                <a:lnTo>
                  <a:pt x="8" y="63"/>
                </a:lnTo>
                <a:lnTo>
                  <a:pt x="32" y="99"/>
                </a:lnTo>
                <a:lnTo>
                  <a:pt x="63" y="99"/>
                </a:lnTo>
                <a:lnTo>
                  <a:pt x="79" y="91"/>
                </a:lnTo>
                <a:lnTo>
                  <a:pt x="102" y="104"/>
                </a:lnTo>
                <a:lnTo>
                  <a:pt x="120" y="101"/>
                </a:lnTo>
                <a:lnTo>
                  <a:pt x="120" y="106"/>
                </a:lnTo>
                <a:lnTo>
                  <a:pt x="109" y="112"/>
                </a:lnTo>
                <a:lnTo>
                  <a:pt x="78" y="101"/>
                </a:lnTo>
                <a:lnTo>
                  <a:pt x="53" y="112"/>
                </a:lnTo>
                <a:lnTo>
                  <a:pt x="26" y="117"/>
                </a:lnTo>
              </a:path>
            </a:pathLst>
          </a:custGeom>
          <a:solidFill>
            <a:srgbClr val="CDCDCD"/>
          </a:solidFill>
          <a:ln w="6350">
            <a:solidFill>
              <a:schemeClr val="bg1"/>
            </a:solidFill>
            <a:round/>
            <a:headEnd/>
            <a:tailEnd/>
          </a:ln>
        </p:spPr>
        <p:txBody>
          <a:bodyPr/>
          <a:lstStyle/>
          <a:p>
            <a:endParaRPr lang="en-US"/>
          </a:p>
        </p:txBody>
      </p:sp>
      <p:sp>
        <p:nvSpPr>
          <p:cNvPr id="1204" name="Freeform 2245"/>
          <p:cNvSpPr>
            <a:spLocks/>
          </p:cNvSpPr>
          <p:nvPr/>
        </p:nvSpPr>
        <p:spPr bwMode="auto">
          <a:xfrm>
            <a:off x="4329113" y="4643438"/>
            <a:ext cx="61912" cy="65087"/>
          </a:xfrm>
          <a:custGeom>
            <a:avLst/>
            <a:gdLst>
              <a:gd name="T0" fmla="*/ 0 w 94"/>
              <a:gd name="T1" fmla="*/ 0 h 94"/>
              <a:gd name="T2" fmla="*/ 0 w 94"/>
              <a:gd name="T3" fmla="*/ 0 h 94"/>
              <a:gd name="T4" fmla="*/ 0 w 94"/>
              <a:gd name="T5" fmla="*/ 0 h 94"/>
              <a:gd name="T6" fmla="*/ 0 w 94"/>
              <a:gd name="T7" fmla="*/ 0 h 94"/>
              <a:gd name="T8" fmla="*/ 0 w 94"/>
              <a:gd name="T9" fmla="*/ 0 h 94"/>
              <a:gd name="T10" fmla="*/ 0 w 94"/>
              <a:gd name="T11" fmla="*/ 0 h 94"/>
              <a:gd name="T12" fmla="*/ 0 w 94"/>
              <a:gd name="T13" fmla="*/ 0 h 94"/>
              <a:gd name="T14" fmla="*/ 0 w 94"/>
              <a:gd name="T15" fmla="*/ 0 h 94"/>
              <a:gd name="T16" fmla="*/ 0 w 94"/>
              <a:gd name="T17" fmla="*/ 0 h 94"/>
              <a:gd name="T18" fmla="*/ 0 w 94"/>
              <a:gd name="T19" fmla="*/ 0 h 94"/>
              <a:gd name="T20" fmla="*/ 0 w 94"/>
              <a:gd name="T21" fmla="*/ 0 h 94"/>
              <a:gd name="T22" fmla="*/ 0 w 94"/>
              <a:gd name="T23" fmla="*/ 0 h 94"/>
              <a:gd name="T24" fmla="*/ 0 w 94"/>
              <a:gd name="T25" fmla="*/ 0 h 94"/>
              <a:gd name="T26" fmla="*/ 0 w 94"/>
              <a:gd name="T27" fmla="*/ 0 h 94"/>
              <a:gd name="T28" fmla="*/ 0 w 94"/>
              <a:gd name="T29" fmla="*/ 0 h 94"/>
              <a:gd name="T30" fmla="*/ 0 w 94"/>
              <a:gd name="T31" fmla="*/ 0 h 94"/>
              <a:gd name="T32" fmla="*/ 0 w 94"/>
              <a:gd name="T33" fmla="*/ 0 h 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4"/>
              <a:gd name="T52" fmla="*/ 0 h 94"/>
              <a:gd name="T53" fmla="*/ 94 w 94"/>
              <a:gd name="T54" fmla="*/ 94 h 9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4" h="94">
                <a:moveTo>
                  <a:pt x="0" y="24"/>
                </a:moveTo>
                <a:lnTo>
                  <a:pt x="6" y="47"/>
                </a:lnTo>
                <a:lnTo>
                  <a:pt x="1" y="50"/>
                </a:lnTo>
                <a:lnTo>
                  <a:pt x="13" y="65"/>
                </a:lnTo>
                <a:lnTo>
                  <a:pt x="29" y="81"/>
                </a:lnTo>
                <a:lnTo>
                  <a:pt x="57" y="94"/>
                </a:lnTo>
                <a:lnTo>
                  <a:pt x="84" y="70"/>
                </a:lnTo>
                <a:lnTo>
                  <a:pt x="84" y="59"/>
                </a:lnTo>
                <a:lnTo>
                  <a:pt x="94" y="55"/>
                </a:lnTo>
                <a:lnTo>
                  <a:pt x="92" y="49"/>
                </a:lnTo>
                <a:lnTo>
                  <a:pt x="92" y="46"/>
                </a:lnTo>
                <a:lnTo>
                  <a:pt x="79" y="50"/>
                </a:lnTo>
                <a:lnTo>
                  <a:pt x="86" y="31"/>
                </a:lnTo>
                <a:lnTo>
                  <a:pt x="65" y="0"/>
                </a:lnTo>
                <a:lnTo>
                  <a:pt x="27" y="2"/>
                </a:lnTo>
                <a:lnTo>
                  <a:pt x="8" y="24"/>
                </a:lnTo>
                <a:lnTo>
                  <a:pt x="0" y="24"/>
                </a:lnTo>
                <a:close/>
              </a:path>
            </a:pathLst>
          </a:custGeom>
          <a:solidFill>
            <a:srgbClr val="CDCDCD"/>
          </a:solidFill>
          <a:ln w="6350">
            <a:solidFill>
              <a:schemeClr val="bg1"/>
            </a:solidFill>
            <a:round/>
            <a:headEnd/>
            <a:tailEnd/>
          </a:ln>
        </p:spPr>
        <p:txBody>
          <a:bodyPr/>
          <a:lstStyle/>
          <a:p>
            <a:endParaRPr lang="en-US"/>
          </a:p>
        </p:txBody>
      </p:sp>
      <p:sp>
        <p:nvSpPr>
          <p:cNvPr id="1205" name="Freeform 2246"/>
          <p:cNvSpPr>
            <a:spLocks/>
          </p:cNvSpPr>
          <p:nvPr/>
        </p:nvSpPr>
        <p:spPr bwMode="auto">
          <a:xfrm>
            <a:off x="4329113" y="4643438"/>
            <a:ext cx="61912" cy="65087"/>
          </a:xfrm>
          <a:custGeom>
            <a:avLst/>
            <a:gdLst>
              <a:gd name="T0" fmla="*/ 0 w 94"/>
              <a:gd name="T1" fmla="*/ 0 h 94"/>
              <a:gd name="T2" fmla="*/ 0 w 94"/>
              <a:gd name="T3" fmla="*/ 0 h 94"/>
              <a:gd name="T4" fmla="*/ 0 w 94"/>
              <a:gd name="T5" fmla="*/ 0 h 94"/>
              <a:gd name="T6" fmla="*/ 0 w 94"/>
              <a:gd name="T7" fmla="*/ 0 h 94"/>
              <a:gd name="T8" fmla="*/ 0 w 94"/>
              <a:gd name="T9" fmla="*/ 0 h 94"/>
              <a:gd name="T10" fmla="*/ 0 w 94"/>
              <a:gd name="T11" fmla="*/ 0 h 94"/>
              <a:gd name="T12" fmla="*/ 0 w 94"/>
              <a:gd name="T13" fmla="*/ 0 h 94"/>
              <a:gd name="T14" fmla="*/ 0 w 94"/>
              <a:gd name="T15" fmla="*/ 0 h 94"/>
              <a:gd name="T16" fmla="*/ 0 w 94"/>
              <a:gd name="T17" fmla="*/ 0 h 94"/>
              <a:gd name="T18" fmla="*/ 0 w 94"/>
              <a:gd name="T19" fmla="*/ 0 h 94"/>
              <a:gd name="T20" fmla="*/ 0 w 94"/>
              <a:gd name="T21" fmla="*/ 0 h 94"/>
              <a:gd name="T22" fmla="*/ 0 w 94"/>
              <a:gd name="T23" fmla="*/ 0 h 94"/>
              <a:gd name="T24" fmla="*/ 0 w 94"/>
              <a:gd name="T25" fmla="*/ 0 h 94"/>
              <a:gd name="T26" fmla="*/ 0 w 94"/>
              <a:gd name="T27" fmla="*/ 0 h 94"/>
              <a:gd name="T28" fmla="*/ 0 w 94"/>
              <a:gd name="T29" fmla="*/ 0 h 94"/>
              <a:gd name="T30" fmla="*/ 0 w 94"/>
              <a:gd name="T31" fmla="*/ 0 h 94"/>
              <a:gd name="T32" fmla="*/ 0 w 94"/>
              <a:gd name="T33" fmla="*/ 0 h 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4"/>
              <a:gd name="T52" fmla="*/ 0 h 94"/>
              <a:gd name="T53" fmla="*/ 94 w 94"/>
              <a:gd name="T54" fmla="*/ 94 h 9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4" h="94">
                <a:moveTo>
                  <a:pt x="0" y="24"/>
                </a:moveTo>
                <a:lnTo>
                  <a:pt x="6" y="47"/>
                </a:lnTo>
                <a:lnTo>
                  <a:pt x="1" y="50"/>
                </a:lnTo>
                <a:lnTo>
                  <a:pt x="13" y="65"/>
                </a:lnTo>
                <a:lnTo>
                  <a:pt x="29" y="81"/>
                </a:lnTo>
                <a:lnTo>
                  <a:pt x="57" y="94"/>
                </a:lnTo>
                <a:lnTo>
                  <a:pt x="84" y="70"/>
                </a:lnTo>
                <a:lnTo>
                  <a:pt x="84" y="59"/>
                </a:lnTo>
                <a:lnTo>
                  <a:pt x="94" y="55"/>
                </a:lnTo>
                <a:lnTo>
                  <a:pt x="92" y="49"/>
                </a:lnTo>
                <a:lnTo>
                  <a:pt x="92" y="46"/>
                </a:lnTo>
                <a:lnTo>
                  <a:pt x="79" y="50"/>
                </a:lnTo>
                <a:lnTo>
                  <a:pt x="86" y="31"/>
                </a:lnTo>
                <a:lnTo>
                  <a:pt x="65" y="0"/>
                </a:lnTo>
                <a:lnTo>
                  <a:pt x="27" y="2"/>
                </a:lnTo>
                <a:lnTo>
                  <a:pt x="8" y="24"/>
                </a:lnTo>
                <a:lnTo>
                  <a:pt x="0" y="24"/>
                </a:lnTo>
              </a:path>
            </a:pathLst>
          </a:custGeom>
          <a:solidFill>
            <a:srgbClr val="CDCDCD"/>
          </a:solidFill>
          <a:ln w="6350">
            <a:solidFill>
              <a:schemeClr val="bg1"/>
            </a:solidFill>
            <a:round/>
            <a:headEnd/>
            <a:tailEnd/>
          </a:ln>
        </p:spPr>
        <p:txBody>
          <a:bodyPr/>
          <a:lstStyle/>
          <a:p>
            <a:endParaRPr lang="en-US"/>
          </a:p>
        </p:txBody>
      </p:sp>
      <p:sp>
        <p:nvSpPr>
          <p:cNvPr id="1206" name="Freeform 2247"/>
          <p:cNvSpPr>
            <a:spLocks/>
          </p:cNvSpPr>
          <p:nvPr/>
        </p:nvSpPr>
        <p:spPr bwMode="auto">
          <a:xfrm>
            <a:off x="4337050" y="4699000"/>
            <a:ext cx="6350" cy="3175"/>
          </a:xfrm>
          <a:custGeom>
            <a:avLst/>
            <a:gdLst>
              <a:gd name="T0" fmla="*/ 0 w 9"/>
              <a:gd name="T1" fmla="*/ 0 h 3"/>
              <a:gd name="T2" fmla="*/ 0 w 9"/>
              <a:gd name="T3" fmla="*/ 0 h 3"/>
              <a:gd name="T4" fmla="*/ 0 w 9"/>
              <a:gd name="T5" fmla="*/ 2147483647 h 3"/>
              <a:gd name="T6" fmla="*/ 0 w 9"/>
              <a:gd name="T7" fmla="*/ 0 h 3"/>
              <a:gd name="T8" fmla="*/ 0 60000 65536"/>
              <a:gd name="T9" fmla="*/ 0 60000 65536"/>
              <a:gd name="T10" fmla="*/ 0 60000 65536"/>
              <a:gd name="T11" fmla="*/ 0 60000 65536"/>
              <a:gd name="T12" fmla="*/ 0 w 9"/>
              <a:gd name="T13" fmla="*/ 0 h 3"/>
              <a:gd name="T14" fmla="*/ 9 w 9"/>
              <a:gd name="T15" fmla="*/ 3 h 3"/>
            </a:gdLst>
            <a:ahLst/>
            <a:cxnLst>
              <a:cxn ang="T8">
                <a:pos x="T0" y="T1"/>
              </a:cxn>
              <a:cxn ang="T9">
                <a:pos x="T2" y="T3"/>
              </a:cxn>
              <a:cxn ang="T10">
                <a:pos x="T4" y="T5"/>
              </a:cxn>
              <a:cxn ang="T11">
                <a:pos x="T6" y="T7"/>
              </a:cxn>
            </a:cxnLst>
            <a:rect l="T12" t="T13" r="T14" b="T15"/>
            <a:pathLst>
              <a:path w="9" h="3">
                <a:moveTo>
                  <a:pt x="9" y="0"/>
                </a:moveTo>
                <a:lnTo>
                  <a:pt x="0" y="0"/>
                </a:lnTo>
                <a:lnTo>
                  <a:pt x="3" y="3"/>
                </a:lnTo>
                <a:lnTo>
                  <a:pt x="9" y="0"/>
                </a:lnTo>
                <a:close/>
              </a:path>
            </a:pathLst>
          </a:custGeom>
          <a:solidFill>
            <a:srgbClr val="CDCDCD"/>
          </a:solidFill>
          <a:ln w="6350">
            <a:solidFill>
              <a:schemeClr val="bg1"/>
            </a:solidFill>
            <a:round/>
            <a:headEnd/>
            <a:tailEnd/>
          </a:ln>
        </p:spPr>
        <p:txBody>
          <a:bodyPr/>
          <a:lstStyle/>
          <a:p>
            <a:endParaRPr lang="en-US"/>
          </a:p>
        </p:txBody>
      </p:sp>
      <p:sp>
        <p:nvSpPr>
          <p:cNvPr id="1207" name="Freeform 2248"/>
          <p:cNvSpPr>
            <a:spLocks/>
          </p:cNvSpPr>
          <p:nvPr/>
        </p:nvSpPr>
        <p:spPr bwMode="auto">
          <a:xfrm>
            <a:off x="4337050" y="4699000"/>
            <a:ext cx="6350" cy="3175"/>
          </a:xfrm>
          <a:custGeom>
            <a:avLst/>
            <a:gdLst>
              <a:gd name="T0" fmla="*/ 0 w 9"/>
              <a:gd name="T1" fmla="*/ 0 h 3"/>
              <a:gd name="T2" fmla="*/ 0 w 9"/>
              <a:gd name="T3" fmla="*/ 0 h 3"/>
              <a:gd name="T4" fmla="*/ 0 w 9"/>
              <a:gd name="T5" fmla="*/ 2147483647 h 3"/>
              <a:gd name="T6" fmla="*/ 0 w 9"/>
              <a:gd name="T7" fmla="*/ 0 h 3"/>
              <a:gd name="T8" fmla="*/ 0 60000 65536"/>
              <a:gd name="T9" fmla="*/ 0 60000 65536"/>
              <a:gd name="T10" fmla="*/ 0 60000 65536"/>
              <a:gd name="T11" fmla="*/ 0 60000 65536"/>
              <a:gd name="T12" fmla="*/ 0 w 9"/>
              <a:gd name="T13" fmla="*/ 0 h 3"/>
              <a:gd name="T14" fmla="*/ 9 w 9"/>
              <a:gd name="T15" fmla="*/ 3 h 3"/>
            </a:gdLst>
            <a:ahLst/>
            <a:cxnLst>
              <a:cxn ang="T8">
                <a:pos x="T0" y="T1"/>
              </a:cxn>
              <a:cxn ang="T9">
                <a:pos x="T2" y="T3"/>
              </a:cxn>
              <a:cxn ang="T10">
                <a:pos x="T4" y="T5"/>
              </a:cxn>
              <a:cxn ang="T11">
                <a:pos x="T6" y="T7"/>
              </a:cxn>
            </a:cxnLst>
            <a:rect l="T12" t="T13" r="T14" b="T15"/>
            <a:pathLst>
              <a:path w="9" h="3">
                <a:moveTo>
                  <a:pt x="9" y="0"/>
                </a:moveTo>
                <a:lnTo>
                  <a:pt x="0" y="0"/>
                </a:lnTo>
                <a:lnTo>
                  <a:pt x="3" y="3"/>
                </a:lnTo>
                <a:lnTo>
                  <a:pt x="9" y="0"/>
                </a:lnTo>
              </a:path>
            </a:pathLst>
          </a:custGeom>
          <a:solidFill>
            <a:srgbClr val="CDCDCD"/>
          </a:solidFill>
          <a:ln w="6350">
            <a:solidFill>
              <a:schemeClr val="bg1"/>
            </a:solidFill>
            <a:round/>
            <a:headEnd/>
            <a:tailEnd/>
          </a:ln>
        </p:spPr>
        <p:txBody>
          <a:bodyPr/>
          <a:lstStyle/>
          <a:p>
            <a:endParaRPr lang="en-US"/>
          </a:p>
        </p:txBody>
      </p:sp>
      <p:sp>
        <p:nvSpPr>
          <p:cNvPr id="1208" name="Freeform 2249"/>
          <p:cNvSpPr>
            <a:spLocks/>
          </p:cNvSpPr>
          <p:nvPr/>
        </p:nvSpPr>
        <p:spPr bwMode="auto">
          <a:xfrm>
            <a:off x="5476875" y="4600575"/>
            <a:ext cx="215900" cy="298450"/>
          </a:xfrm>
          <a:custGeom>
            <a:avLst/>
            <a:gdLst>
              <a:gd name="T0" fmla="*/ 0 w 324"/>
              <a:gd name="T1" fmla="*/ 0 h 430"/>
              <a:gd name="T2" fmla="*/ 0 w 324"/>
              <a:gd name="T3" fmla="*/ 0 h 430"/>
              <a:gd name="T4" fmla="*/ 0 w 324"/>
              <a:gd name="T5" fmla="*/ 0 h 430"/>
              <a:gd name="T6" fmla="*/ 0 w 324"/>
              <a:gd name="T7" fmla="*/ 0 h 430"/>
              <a:gd name="T8" fmla="*/ 0 w 324"/>
              <a:gd name="T9" fmla="*/ 0 h 430"/>
              <a:gd name="T10" fmla="*/ 0 w 324"/>
              <a:gd name="T11" fmla="*/ 0 h 430"/>
              <a:gd name="T12" fmla="*/ 0 w 324"/>
              <a:gd name="T13" fmla="*/ 0 h 430"/>
              <a:gd name="T14" fmla="*/ 0 w 324"/>
              <a:gd name="T15" fmla="*/ 0 h 430"/>
              <a:gd name="T16" fmla="*/ 0 w 324"/>
              <a:gd name="T17" fmla="*/ 0 h 430"/>
              <a:gd name="T18" fmla="*/ 0 w 324"/>
              <a:gd name="T19" fmla="*/ 0 h 430"/>
              <a:gd name="T20" fmla="*/ 0 w 324"/>
              <a:gd name="T21" fmla="*/ 0 h 430"/>
              <a:gd name="T22" fmla="*/ 0 w 324"/>
              <a:gd name="T23" fmla="*/ 0 h 430"/>
              <a:gd name="T24" fmla="*/ 0 w 324"/>
              <a:gd name="T25" fmla="*/ 0 h 430"/>
              <a:gd name="T26" fmla="*/ 0 w 324"/>
              <a:gd name="T27" fmla="*/ 0 h 430"/>
              <a:gd name="T28" fmla="*/ 0 w 324"/>
              <a:gd name="T29" fmla="*/ 0 h 430"/>
              <a:gd name="T30" fmla="*/ 0 w 324"/>
              <a:gd name="T31" fmla="*/ 0 h 430"/>
              <a:gd name="T32" fmla="*/ 0 w 324"/>
              <a:gd name="T33" fmla="*/ 0 h 430"/>
              <a:gd name="T34" fmla="*/ 0 w 324"/>
              <a:gd name="T35" fmla="*/ 0 h 430"/>
              <a:gd name="T36" fmla="*/ 0 w 324"/>
              <a:gd name="T37" fmla="*/ 0 h 430"/>
              <a:gd name="T38" fmla="*/ 0 w 324"/>
              <a:gd name="T39" fmla="*/ 0 h 430"/>
              <a:gd name="T40" fmla="*/ 0 w 324"/>
              <a:gd name="T41" fmla="*/ 0 h 430"/>
              <a:gd name="T42" fmla="*/ 0 w 324"/>
              <a:gd name="T43" fmla="*/ 0 h 430"/>
              <a:gd name="T44" fmla="*/ 0 w 324"/>
              <a:gd name="T45" fmla="*/ 0 h 430"/>
              <a:gd name="T46" fmla="*/ 0 w 324"/>
              <a:gd name="T47" fmla="*/ 0 h 430"/>
              <a:gd name="T48" fmla="*/ 0 w 324"/>
              <a:gd name="T49" fmla="*/ 0 h 430"/>
              <a:gd name="T50" fmla="*/ 0 w 324"/>
              <a:gd name="T51" fmla="*/ 0 h 430"/>
              <a:gd name="T52" fmla="*/ 0 w 324"/>
              <a:gd name="T53" fmla="*/ 0 h 430"/>
              <a:gd name="T54" fmla="*/ 0 w 324"/>
              <a:gd name="T55" fmla="*/ 0 h 430"/>
              <a:gd name="T56" fmla="*/ 0 w 324"/>
              <a:gd name="T57" fmla="*/ 0 h 430"/>
              <a:gd name="T58" fmla="*/ 0 w 324"/>
              <a:gd name="T59" fmla="*/ 0 h 430"/>
              <a:gd name="T60" fmla="*/ 0 w 324"/>
              <a:gd name="T61" fmla="*/ 0 h 430"/>
              <a:gd name="T62" fmla="*/ 0 w 324"/>
              <a:gd name="T63" fmla="*/ 0 h 430"/>
              <a:gd name="T64" fmla="*/ 0 w 324"/>
              <a:gd name="T65" fmla="*/ 0 h 430"/>
              <a:gd name="T66" fmla="*/ 0 w 324"/>
              <a:gd name="T67" fmla="*/ 0 h 430"/>
              <a:gd name="T68" fmla="*/ 0 w 324"/>
              <a:gd name="T69" fmla="*/ 0 h 430"/>
              <a:gd name="T70" fmla="*/ 0 w 324"/>
              <a:gd name="T71" fmla="*/ 0 h 430"/>
              <a:gd name="T72" fmla="*/ 0 w 324"/>
              <a:gd name="T73" fmla="*/ 0 h 430"/>
              <a:gd name="T74" fmla="*/ 0 w 324"/>
              <a:gd name="T75" fmla="*/ 0 h 430"/>
              <a:gd name="T76" fmla="*/ 0 w 324"/>
              <a:gd name="T77" fmla="*/ 0 h 4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24"/>
              <a:gd name="T118" fmla="*/ 0 h 430"/>
              <a:gd name="T119" fmla="*/ 324 w 324"/>
              <a:gd name="T120" fmla="*/ 430 h 43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24" h="430">
                <a:moveTo>
                  <a:pt x="70" y="15"/>
                </a:moveTo>
                <a:lnTo>
                  <a:pt x="60" y="33"/>
                </a:lnTo>
                <a:lnTo>
                  <a:pt x="60" y="54"/>
                </a:lnTo>
                <a:lnTo>
                  <a:pt x="96" y="90"/>
                </a:lnTo>
                <a:lnTo>
                  <a:pt x="192" y="126"/>
                </a:lnTo>
                <a:lnTo>
                  <a:pt x="221" y="123"/>
                </a:lnTo>
                <a:lnTo>
                  <a:pt x="215" y="134"/>
                </a:lnTo>
                <a:lnTo>
                  <a:pt x="127" y="219"/>
                </a:lnTo>
                <a:lnTo>
                  <a:pt x="91" y="222"/>
                </a:lnTo>
                <a:lnTo>
                  <a:pt x="28" y="254"/>
                </a:lnTo>
                <a:lnTo>
                  <a:pt x="0" y="289"/>
                </a:lnTo>
                <a:lnTo>
                  <a:pt x="0" y="406"/>
                </a:lnTo>
                <a:lnTo>
                  <a:pt x="16" y="430"/>
                </a:lnTo>
                <a:lnTo>
                  <a:pt x="47" y="394"/>
                </a:lnTo>
                <a:lnTo>
                  <a:pt x="49" y="383"/>
                </a:lnTo>
                <a:lnTo>
                  <a:pt x="60" y="381"/>
                </a:lnTo>
                <a:lnTo>
                  <a:pt x="124" y="321"/>
                </a:lnTo>
                <a:lnTo>
                  <a:pt x="151" y="306"/>
                </a:lnTo>
                <a:lnTo>
                  <a:pt x="208" y="251"/>
                </a:lnTo>
                <a:lnTo>
                  <a:pt x="228" y="219"/>
                </a:lnTo>
                <a:lnTo>
                  <a:pt x="247" y="199"/>
                </a:lnTo>
                <a:lnTo>
                  <a:pt x="278" y="127"/>
                </a:lnTo>
                <a:lnTo>
                  <a:pt x="286" y="119"/>
                </a:lnTo>
                <a:lnTo>
                  <a:pt x="303" y="90"/>
                </a:lnTo>
                <a:lnTo>
                  <a:pt x="309" y="56"/>
                </a:lnTo>
                <a:lnTo>
                  <a:pt x="324" y="54"/>
                </a:lnTo>
                <a:lnTo>
                  <a:pt x="314" y="51"/>
                </a:lnTo>
                <a:lnTo>
                  <a:pt x="317" y="46"/>
                </a:lnTo>
                <a:lnTo>
                  <a:pt x="316" y="22"/>
                </a:lnTo>
                <a:lnTo>
                  <a:pt x="319" y="7"/>
                </a:lnTo>
                <a:lnTo>
                  <a:pt x="303" y="0"/>
                </a:lnTo>
                <a:lnTo>
                  <a:pt x="286" y="13"/>
                </a:lnTo>
                <a:lnTo>
                  <a:pt x="257" y="18"/>
                </a:lnTo>
                <a:lnTo>
                  <a:pt x="197" y="27"/>
                </a:lnTo>
                <a:lnTo>
                  <a:pt x="174" y="41"/>
                </a:lnTo>
                <a:lnTo>
                  <a:pt x="148" y="35"/>
                </a:lnTo>
                <a:lnTo>
                  <a:pt x="124" y="49"/>
                </a:lnTo>
                <a:lnTo>
                  <a:pt x="107" y="51"/>
                </a:lnTo>
                <a:lnTo>
                  <a:pt x="70" y="15"/>
                </a:lnTo>
                <a:close/>
              </a:path>
            </a:pathLst>
          </a:custGeom>
          <a:solidFill>
            <a:srgbClr val="CDCDCD"/>
          </a:solidFill>
          <a:ln w="6350">
            <a:solidFill>
              <a:schemeClr val="bg1"/>
            </a:solidFill>
            <a:round/>
            <a:headEnd/>
            <a:tailEnd/>
          </a:ln>
        </p:spPr>
        <p:txBody>
          <a:bodyPr/>
          <a:lstStyle/>
          <a:p>
            <a:endParaRPr lang="en-US"/>
          </a:p>
        </p:txBody>
      </p:sp>
      <p:sp>
        <p:nvSpPr>
          <p:cNvPr id="1209" name="Freeform 2250"/>
          <p:cNvSpPr>
            <a:spLocks/>
          </p:cNvSpPr>
          <p:nvPr/>
        </p:nvSpPr>
        <p:spPr bwMode="auto">
          <a:xfrm>
            <a:off x="5476875" y="4600575"/>
            <a:ext cx="215900" cy="298450"/>
          </a:xfrm>
          <a:custGeom>
            <a:avLst/>
            <a:gdLst>
              <a:gd name="T0" fmla="*/ 0 w 324"/>
              <a:gd name="T1" fmla="*/ 0 h 430"/>
              <a:gd name="T2" fmla="*/ 0 w 324"/>
              <a:gd name="T3" fmla="*/ 0 h 430"/>
              <a:gd name="T4" fmla="*/ 0 w 324"/>
              <a:gd name="T5" fmla="*/ 0 h 430"/>
              <a:gd name="T6" fmla="*/ 0 w 324"/>
              <a:gd name="T7" fmla="*/ 0 h 430"/>
              <a:gd name="T8" fmla="*/ 0 w 324"/>
              <a:gd name="T9" fmla="*/ 0 h 430"/>
              <a:gd name="T10" fmla="*/ 0 w 324"/>
              <a:gd name="T11" fmla="*/ 0 h 430"/>
              <a:gd name="T12" fmla="*/ 0 w 324"/>
              <a:gd name="T13" fmla="*/ 0 h 430"/>
              <a:gd name="T14" fmla="*/ 0 w 324"/>
              <a:gd name="T15" fmla="*/ 0 h 430"/>
              <a:gd name="T16" fmla="*/ 0 w 324"/>
              <a:gd name="T17" fmla="*/ 0 h 430"/>
              <a:gd name="T18" fmla="*/ 0 w 324"/>
              <a:gd name="T19" fmla="*/ 0 h 430"/>
              <a:gd name="T20" fmla="*/ 0 w 324"/>
              <a:gd name="T21" fmla="*/ 0 h 430"/>
              <a:gd name="T22" fmla="*/ 0 w 324"/>
              <a:gd name="T23" fmla="*/ 0 h 430"/>
              <a:gd name="T24" fmla="*/ 0 w 324"/>
              <a:gd name="T25" fmla="*/ 0 h 430"/>
              <a:gd name="T26" fmla="*/ 0 w 324"/>
              <a:gd name="T27" fmla="*/ 0 h 430"/>
              <a:gd name="T28" fmla="*/ 0 w 324"/>
              <a:gd name="T29" fmla="*/ 0 h 430"/>
              <a:gd name="T30" fmla="*/ 0 w 324"/>
              <a:gd name="T31" fmla="*/ 0 h 430"/>
              <a:gd name="T32" fmla="*/ 0 w 324"/>
              <a:gd name="T33" fmla="*/ 0 h 430"/>
              <a:gd name="T34" fmla="*/ 0 w 324"/>
              <a:gd name="T35" fmla="*/ 0 h 430"/>
              <a:gd name="T36" fmla="*/ 0 w 324"/>
              <a:gd name="T37" fmla="*/ 0 h 430"/>
              <a:gd name="T38" fmla="*/ 0 w 324"/>
              <a:gd name="T39" fmla="*/ 0 h 430"/>
              <a:gd name="T40" fmla="*/ 0 w 324"/>
              <a:gd name="T41" fmla="*/ 0 h 430"/>
              <a:gd name="T42" fmla="*/ 0 w 324"/>
              <a:gd name="T43" fmla="*/ 0 h 430"/>
              <a:gd name="T44" fmla="*/ 0 w 324"/>
              <a:gd name="T45" fmla="*/ 0 h 430"/>
              <a:gd name="T46" fmla="*/ 0 w 324"/>
              <a:gd name="T47" fmla="*/ 0 h 430"/>
              <a:gd name="T48" fmla="*/ 0 w 324"/>
              <a:gd name="T49" fmla="*/ 0 h 430"/>
              <a:gd name="T50" fmla="*/ 0 w 324"/>
              <a:gd name="T51" fmla="*/ 0 h 430"/>
              <a:gd name="T52" fmla="*/ 0 w 324"/>
              <a:gd name="T53" fmla="*/ 0 h 430"/>
              <a:gd name="T54" fmla="*/ 0 w 324"/>
              <a:gd name="T55" fmla="*/ 0 h 430"/>
              <a:gd name="T56" fmla="*/ 0 w 324"/>
              <a:gd name="T57" fmla="*/ 0 h 430"/>
              <a:gd name="T58" fmla="*/ 0 w 324"/>
              <a:gd name="T59" fmla="*/ 0 h 430"/>
              <a:gd name="T60" fmla="*/ 0 w 324"/>
              <a:gd name="T61" fmla="*/ 0 h 430"/>
              <a:gd name="T62" fmla="*/ 0 w 324"/>
              <a:gd name="T63" fmla="*/ 0 h 430"/>
              <a:gd name="T64" fmla="*/ 0 w 324"/>
              <a:gd name="T65" fmla="*/ 0 h 430"/>
              <a:gd name="T66" fmla="*/ 0 w 324"/>
              <a:gd name="T67" fmla="*/ 0 h 430"/>
              <a:gd name="T68" fmla="*/ 0 w 324"/>
              <a:gd name="T69" fmla="*/ 0 h 430"/>
              <a:gd name="T70" fmla="*/ 0 w 324"/>
              <a:gd name="T71" fmla="*/ 0 h 430"/>
              <a:gd name="T72" fmla="*/ 0 w 324"/>
              <a:gd name="T73" fmla="*/ 0 h 430"/>
              <a:gd name="T74" fmla="*/ 0 w 324"/>
              <a:gd name="T75" fmla="*/ 0 h 430"/>
              <a:gd name="T76" fmla="*/ 0 w 324"/>
              <a:gd name="T77" fmla="*/ 0 h 4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24"/>
              <a:gd name="T118" fmla="*/ 0 h 430"/>
              <a:gd name="T119" fmla="*/ 324 w 324"/>
              <a:gd name="T120" fmla="*/ 430 h 43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24" h="430">
                <a:moveTo>
                  <a:pt x="70" y="15"/>
                </a:moveTo>
                <a:lnTo>
                  <a:pt x="60" y="33"/>
                </a:lnTo>
                <a:lnTo>
                  <a:pt x="60" y="54"/>
                </a:lnTo>
                <a:lnTo>
                  <a:pt x="96" y="90"/>
                </a:lnTo>
                <a:lnTo>
                  <a:pt x="192" y="126"/>
                </a:lnTo>
                <a:lnTo>
                  <a:pt x="221" y="123"/>
                </a:lnTo>
                <a:lnTo>
                  <a:pt x="215" y="134"/>
                </a:lnTo>
                <a:lnTo>
                  <a:pt x="127" y="219"/>
                </a:lnTo>
                <a:lnTo>
                  <a:pt x="91" y="222"/>
                </a:lnTo>
                <a:lnTo>
                  <a:pt x="28" y="254"/>
                </a:lnTo>
                <a:lnTo>
                  <a:pt x="0" y="289"/>
                </a:lnTo>
                <a:lnTo>
                  <a:pt x="0" y="406"/>
                </a:lnTo>
                <a:lnTo>
                  <a:pt x="16" y="430"/>
                </a:lnTo>
                <a:lnTo>
                  <a:pt x="47" y="394"/>
                </a:lnTo>
                <a:lnTo>
                  <a:pt x="49" y="383"/>
                </a:lnTo>
                <a:lnTo>
                  <a:pt x="60" y="381"/>
                </a:lnTo>
                <a:lnTo>
                  <a:pt x="124" y="321"/>
                </a:lnTo>
                <a:lnTo>
                  <a:pt x="151" y="306"/>
                </a:lnTo>
                <a:lnTo>
                  <a:pt x="208" y="251"/>
                </a:lnTo>
                <a:lnTo>
                  <a:pt x="228" y="219"/>
                </a:lnTo>
                <a:lnTo>
                  <a:pt x="247" y="199"/>
                </a:lnTo>
                <a:lnTo>
                  <a:pt x="278" y="127"/>
                </a:lnTo>
                <a:lnTo>
                  <a:pt x="286" y="119"/>
                </a:lnTo>
                <a:lnTo>
                  <a:pt x="303" y="90"/>
                </a:lnTo>
                <a:lnTo>
                  <a:pt x="309" y="56"/>
                </a:lnTo>
                <a:lnTo>
                  <a:pt x="324" y="54"/>
                </a:lnTo>
                <a:lnTo>
                  <a:pt x="314" y="51"/>
                </a:lnTo>
                <a:lnTo>
                  <a:pt x="317" y="46"/>
                </a:lnTo>
                <a:lnTo>
                  <a:pt x="316" y="22"/>
                </a:lnTo>
                <a:lnTo>
                  <a:pt x="319" y="7"/>
                </a:lnTo>
                <a:lnTo>
                  <a:pt x="303" y="0"/>
                </a:lnTo>
                <a:lnTo>
                  <a:pt x="286" y="13"/>
                </a:lnTo>
                <a:lnTo>
                  <a:pt x="257" y="18"/>
                </a:lnTo>
                <a:lnTo>
                  <a:pt x="197" y="27"/>
                </a:lnTo>
                <a:lnTo>
                  <a:pt x="174" y="41"/>
                </a:lnTo>
                <a:lnTo>
                  <a:pt x="148" y="35"/>
                </a:lnTo>
                <a:lnTo>
                  <a:pt x="124" y="49"/>
                </a:lnTo>
                <a:lnTo>
                  <a:pt x="107" y="51"/>
                </a:lnTo>
                <a:lnTo>
                  <a:pt x="70" y="15"/>
                </a:lnTo>
              </a:path>
            </a:pathLst>
          </a:custGeom>
          <a:solidFill>
            <a:srgbClr val="CDCDCD"/>
          </a:solidFill>
          <a:ln w="6350">
            <a:solidFill>
              <a:schemeClr val="bg1"/>
            </a:solidFill>
            <a:round/>
            <a:headEnd/>
            <a:tailEnd/>
          </a:ln>
        </p:spPr>
        <p:txBody>
          <a:bodyPr/>
          <a:lstStyle/>
          <a:p>
            <a:endParaRPr lang="en-US"/>
          </a:p>
        </p:txBody>
      </p:sp>
      <p:sp>
        <p:nvSpPr>
          <p:cNvPr id="1210" name="Freeform 2251"/>
          <p:cNvSpPr>
            <a:spLocks/>
          </p:cNvSpPr>
          <p:nvPr/>
        </p:nvSpPr>
        <p:spPr bwMode="auto">
          <a:xfrm>
            <a:off x="4956175" y="5351463"/>
            <a:ext cx="347663" cy="315912"/>
          </a:xfrm>
          <a:custGeom>
            <a:avLst/>
            <a:gdLst>
              <a:gd name="T0" fmla="*/ 0 w 517"/>
              <a:gd name="T1" fmla="*/ 0 h 456"/>
              <a:gd name="T2" fmla="*/ 0 w 517"/>
              <a:gd name="T3" fmla="*/ 0 h 456"/>
              <a:gd name="T4" fmla="*/ 0 w 517"/>
              <a:gd name="T5" fmla="*/ 0 h 456"/>
              <a:gd name="T6" fmla="*/ 0 w 517"/>
              <a:gd name="T7" fmla="*/ 0 h 456"/>
              <a:gd name="T8" fmla="*/ 0 w 517"/>
              <a:gd name="T9" fmla="*/ 0 h 456"/>
              <a:gd name="T10" fmla="*/ 0 w 517"/>
              <a:gd name="T11" fmla="*/ 0 h 456"/>
              <a:gd name="T12" fmla="*/ 0 w 517"/>
              <a:gd name="T13" fmla="*/ 0 h 456"/>
              <a:gd name="T14" fmla="*/ 0 w 517"/>
              <a:gd name="T15" fmla="*/ 0 h 456"/>
              <a:gd name="T16" fmla="*/ 0 w 517"/>
              <a:gd name="T17" fmla="*/ 0 h 456"/>
              <a:gd name="T18" fmla="*/ 0 w 517"/>
              <a:gd name="T19" fmla="*/ 0 h 456"/>
              <a:gd name="T20" fmla="*/ 0 w 517"/>
              <a:gd name="T21" fmla="*/ 0 h 456"/>
              <a:gd name="T22" fmla="*/ 0 w 517"/>
              <a:gd name="T23" fmla="*/ 0 h 456"/>
              <a:gd name="T24" fmla="*/ 0 w 517"/>
              <a:gd name="T25" fmla="*/ 0 h 456"/>
              <a:gd name="T26" fmla="*/ 0 w 517"/>
              <a:gd name="T27" fmla="*/ 0 h 456"/>
              <a:gd name="T28" fmla="*/ 0 w 517"/>
              <a:gd name="T29" fmla="*/ 0 h 456"/>
              <a:gd name="T30" fmla="*/ 0 w 517"/>
              <a:gd name="T31" fmla="*/ 0 h 456"/>
              <a:gd name="T32" fmla="*/ 0 w 517"/>
              <a:gd name="T33" fmla="*/ 0 h 456"/>
              <a:gd name="T34" fmla="*/ 0 w 517"/>
              <a:gd name="T35" fmla="*/ 0 h 456"/>
              <a:gd name="T36" fmla="*/ 0 w 517"/>
              <a:gd name="T37" fmla="*/ 0 h 456"/>
              <a:gd name="T38" fmla="*/ 0 w 517"/>
              <a:gd name="T39" fmla="*/ 0 h 456"/>
              <a:gd name="T40" fmla="*/ 0 w 517"/>
              <a:gd name="T41" fmla="*/ 0 h 456"/>
              <a:gd name="T42" fmla="*/ 0 w 517"/>
              <a:gd name="T43" fmla="*/ 0 h 456"/>
              <a:gd name="T44" fmla="*/ 0 w 517"/>
              <a:gd name="T45" fmla="*/ 0 h 456"/>
              <a:gd name="T46" fmla="*/ 0 w 517"/>
              <a:gd name="T47" fmla="*/ 0 h 456"/>
              <a:gd name="T48" fmla="*/ 0 w 517"/>
              <a:gd name="T49" fmla="*/ 0 h 456"/>
              <a:gd name="T50" fmla="*/ 0 w 517"/>
              <a:gd name="T51" fmla="*/ 0 h 456"/>
              <a:gd name="T52" fmla="*/ 0 w 517"/>
              <a:gd name="T53" fmla="*/ 0 h 456"/>
              <a:gd name="T54" fmla="*/ 0 w 517"/>
              <a:gd name="T55" fmla="*/ 0 h 456"/>
              <a:gd name="T56" fmla="*/ 0 w 517"/>
              <a:gd name="T57" fmla="*/ 0 h 456"/>
              <a:gd name="T58" fmla="*/ 0 w 517"/>
              <a:gd name="T59" fmla="*/ 0 h 456"/>
              <a:gd name="T60" fmla="*/ 0 w 517"/>
              <a:gd name="T61" fmla="*/ 0 h 456"/>
              <a:gd name="T62" fmla="*/ 0 w 517"/>
              <a:gd name="T63" fmla="*/ 0 h 456"/>
              <a:gd name="T64" fmla="*/ 0 w 517"/>
              <a:gd name="T65" fmla="*/ 0 h 456"/>
              <a:gd name="T66" fmla="*/ 0 w 517"/>
              <a:gd name="T67" fmla="*/ 0 h 456"/>
              <a:gd name="T68" fmla="*/ 0 w 517"/>
              <a:gd name="T69" fmla="*/ 0 h 456"/>
              <a:gd name="T70" fmla="*/ 0 w 517"/>
              <a:gd name="T71" fmla="*/ 0 h 456"/>
              <a:gd name="T72" fmla="*/ 0 w 517"/>
              <a:gd name="T73" fmla="*/ 0 h 456"/>
              <a:gd name="T74" fmla="*/ 0 w 517"/>
              <a:gd name="T75" fmla="*/ 0 h 456"/>
              <a:gd name="T76" fmla="*/ 0 w 517"/>
              <a:gd name="T77" fmla="*/ 0 h 456"/>
              <a:gd name="T78" fmla="*/ 0 w 517"/>
              <a:gd name="T79" fmla="*/ 0 h 456"/>
              <a:gd name="T80" fmla="*/ 0 w 517"/>
              <a:gd name="T81" fmla="*/ 0 h 456"/>
              <a:gd name="T82" fmla="*/ 0 w 517"/>
              <a:gd name="T83" fmla="*/ 0 h 456"/>
              <a:gd name="T84" fmla="*/ 0 w 517"/>
              <a:gd name="T85" fmla="*/ 0 h 456"/>
              <a:gd name="T86" fmla="*/ 0 w 517"/>
              <a:gd name="T87" fmla="*/ 0 h 456"/>
              <a:gd name="T88" fmla="*/ 0 w 517"/>
              <a:gd name="T89" fmla="*/ 0 h 456"/>
              <a:gd name="T90" fmla="*/ 0 w 517"/>
              <a:gd name="T91" fmla="*/ 0 h 456"/>
              <a:gd name="T92" fmla="*/ 0 w 517"/>
              <a:gd name="T93" fmla="*/ 0 h 456"/>
              <a:gd name="T94" fmla="*/ 0 w 517"/>
              <a:gd name="T95" fmla="*/ 0 h 456"/>
              <a:gd name="T96" fmla="*/ 0 w 517"/>
              <a:gd name="T97" fmla="*/ 0 h 456"/>
              <a:gd name="T98" fmla="*/ 0 w 517"/>
              <a:gd name="T99" fmla="*/ 0 h 456"/>
              <a:gd name="T100" fmla="*/ 0 w 517"/>
              <a:gd name="T101" fmla="*/ 0 h 456"/>
              <a:gd name="T102" fmla="*/ 0 w 517"/>
              <a:gd name="T103" fmla="*/ 0 h 456"/>
              <a:gd name="T104" fmla="*/ 0 w 517"/>
              <a:gd name="T105" fmla="*/ 0 h 456"/>
              <a:gd name="T106" fmla="*/ 0 w 517"/>
              <a:gd name="T107" fmla="*/ 0 h 456"/>
              <a:gd name="T108" fmla="*/ 0 w 517"/>
              <a:gd name="T109" fmla="*/ 0 h 4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17"/>
              <a:gd name="T166" fmla="*/ 0 h 456"/>
              <a:gd name="T167" fmla="*/ 517 w 517"/>
              <a:gd name="T168" fmla="*/ 456 h 45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17" h="456">
                <a:moveTo>
                  <a:pt x="517" y="161"/>
                </a:moveTo>
                <a:lnTo>
                  <a:pt x="493" y="161"/>
                </a:lnTo>
                <a:lnTo>
                  <a:pt x="483" y="178"/>
                </a:lnTo>
                <a:lnTo>
                  <a:pt x="473" y="178"/>
                </a:lnTo>
                <a:lnTo>
                  <a:pt x="460" y="174"/>
                </a:lnTo>
                <a:lnTo>
                  <a:pt x="454" y="157"/>
                </a:lnTo>
                <a:lnTo>
                  <a:pt x="467" y="129"/>
                </a:lnTo>
                <a:lnTo>
                  <a:pt x="473" y="124"/>
                </a:lnTo>
                <a:lnTo>
                  <a:pt x="486" y="132"/>
                </a:lnTo>
                <a:lnTo>
                  <a:pt x="489" y="129"/>
                </a:lnTo>
                <a:lnTo>
                  <a:pt x="488" y="75"/>
                </a:lnTo>
                <a:lnTo>
                  <a:pt x="476" y="18"/>
                </a:lnTo>
                <a:lnTo>
                  <a:pt x="452" y="4"/>
                </a:lnTo>
                <a:lnTo>
                  <a:pt x="406" y="0"/>
                </a:lnTo>
                <a:lnTo>
                  <a:pt x="348" y="39"/>
                </a:lnTo>
                <a:lnTo>
                  <a:pt x="296" y="93"/>
                </a:lnTo>
                <a:lnTo>
                  <a:pt x="286" y="119"/>
                </a:lnTo>
                <a:lnTo>
                  <a:pt x="260" y="124"/>
                </a:lnTo>
                <a:lnTo>
                  <a:pt x="232" y="113"/>
                </a:lnTo>
                <a:lnTo>
                  <a:pt x="216" y="114"/>
                </a:lnTo>
                <a:lnTo>
                  <a:pt x="180" y="158"/>
                </a:lnTo>
                <a:lnTo>
                  <a:pt x="159" y="165"/>
                </a:lnTo>
                <a:lnTo>
                  <a:pt x="135" y="161"/>
                </a:lnTo>
                <a:lnTo>
                  <a:pt x="136" y="122"/>
                </a:lnTo>
                <a:lnTo>
                  <a:pt x="109" y="91"/>
                </a:lnTo>
                <a:lnTo>
                  <a:pt x="109" y="225"/>
                </a:lnTo>
                <a:lnTo>
                  <a:pt x="83" y="241"/>
                </a:lnTo>
                <a:lnTo>
                  <a:pt x="40" y="241"/>
                </a:lnTo>
                <a:lnTo>
                  <a:pt x="35" y="227"/>
                </a:lnTo>
                <a:lnTo>
                  <a:pt x="19" y="217"/>
                </a:lnTo>
                <a:lnTo>
                  <a:pt x="0" y="228"/>
                </a:lnTo>
                <a:lnTo>
                  <a:pt x="30" y="301"/>
                </a:lnTo>
                <a:lnTo>
                  <a:pt x="56" y="349"/>
                </a:lnTo>
                <a:lnTo>
                  <a:pt x="56" y="371"/>
                </a:lnTo>
                <a:lnTo>
                  <a:pt x="53" y="380"/>
                </a:lnTo>
                <a:lnTo>
                  <a:pt x="47" y="378"/>
                </a:lnTo>
                <a:lnTo>
                  <a:pt x="45" y="388"/>
                </a:lnTo>
                <a:lnTo>
                  <a:pt x="61" y="417"/>
                </a:lnTo>
                <a:lnTo>
                  <a:pt x="63" y="430"/>
                </a:lnTo>
                <a:lnTo>
                  <a:pt x="73" y="430"/>
                </a:lnTo>
                <a:lnTo>
                  <a:pt x="73" y="441"/>
                </a:lnTo>
                <a:lnTo>
                  <a:pt x="112" y="456"/>
                </a:lnTo>
                <a:lnTo>
                  <a:pt x="125" y="445"/>
                </a:lnTo>
                <a:lnTo>
                  <a:pt x="169" y="441"/>
                </a:lnTo>
                <a:lnTo>
                  <a:pt x="192" y="428"/>
                </a:lnTo>
                <a:lnTo>
                  <a:pt x="263" y="435"/>
                </a:lnTo>
                <a:lnTo>
                  <a:pt x="268" y="427"/>
                </a:lnTo>
                <a:lnTo>
                  <a:pt x="292" y="430"/>
                </a:lnTo>
                <a:lnTo>
                  <a:pt x="294" y="419"/>
                </a:lnTo>
                <a:lnTo>
                  <a:pt x="338" y="410"/>
                </a:lnTo>
                <a:lnTo>
                  <a:pt x="382" y="375"/>
                </a:lnTo>
                <a:lnTo>
                  <a:pt x="429" y="321"/>
                </a:lnTo>
                <a:lnTo>
                  <a:pt x="472" y="251"/>
                </a:lnTo>
                <a:lnTo>
                  <a:pt x="504" y="222"/>
                </a:lnTo>
                <a:lnTo>
                  <a:pt x="517" y="161"/>
                </a:lnTo>
                <a:close/>
              </a:path>
            </a:pathLst>
          </a:custGeom>
          <a:solidFill>
            <a:srgbClr val="CDCDCD"/>
          </a:solidFill>
          <a:ln w="6350">
            <a:solidFill>
              <a:schemeClr val="bg1"/>
            </a:solidFill>
            <a:round/>
            <a:headEnd/>
            <a:tailEnd/>
          </a:ln>
        </p:spPr>
        <p:txBody>
          <a:bodyPr/>
          <a:lstStyle/>
          <a:p>
            <a:endParaRPr lang="en-US"/>
          </a:p>
        </p:txBody>
      </p:sp>
      <p:sp>
        <p:nvSpPr>
          <p:cNvPr id="1211" name="Freeform 2252"/>
          <p:cNvSpPr>
            <a:spLocks/>
          </p:cNvSpPr>
          <p:nvPr/>
        </p:nvSpPr>
        <p:spPr bwMode="auto">
          <a:xfrm>
            <a:off x="4956175" y="5351463"/>
            <a:ext cx="347663" cy="315912"/>
          </a:xfrm>
          <a:custGeom>
            <a:avLst/>
            <a:gdLst>
              <a:gd name="T0" fmla="*/ 0 w 517"/>
              <a:gd name="T1" fmla="*/ 0 h 456"/>
              <a:gd name="T2" fmla="*/ 0 w 517"/>
              <a:gd name="T3" fmla="*/ 0 h 456"/>
              <a:gd name="T4" fmla="*/ 0 w 517"/>
              <a:gd name="T5" fmla="*/ 0 h 456"/>
              <a:gd name="T6" fmla="*/ 0 w 517"/>
              <a:gd name="T7" fmla="*/ 0 h 456"/>
              <a:gd name="T8" fmla="*/ 0 w 517"/>
              <a:gd name="T9" fmla="*/ 0 h 456"/>
              <a:gd name="T10" fmla="*/ 0 w 517"/>
              <a:gd name="T11" fmla="*/ 0 h 456"/>
              <a:gd name="T12" fmla="*/ 0 w 517"/>
              <a:gd name="T13" fmla="*/ 0 h 456"/>
              <a:gd name="T14" fmla="*/ 0 w 517"/>
              <a:gd name="T15" fmla="*/ 0 h 456"/>
              <a:gd name="T16" fmla="*/ 0 w 517"/>
              <a:gd name="T17" fmla="*/ 0 h 456"/>
              <a:gd name="T18" fmla="*/ 0 w 517"/>
              <a:gd name="T19" fmla="*/ 0 h 456"/>
              <a:gd name="T20" fmla="*/ 0 w 517"/>
              <a:gd name="T21" fmla="*/ 0 h 456"/>
              <a:gd name="T22" fmla="*/ 0 w 517"/>
              <a:gd name="T23" fmla="*/ 0 h 456"/>
              <a:gd name="T24" fmla="*/ 0 w 517"/>
              <a:gd name="T25" fmla="*/ 0 h 456"/>
              <a:gd name="T26" fmla="*/ 0 w 517"/>
              <a:gd name="T27" fmla="*/ 0 h 456"/>
              <a:gd name="T28" fmla="*/ 0 w 517"/>
              <a:gd name="T29" fmla="*/ 0 h 456"/>
              <a:gd name="T30" fmla="*/ 0 w 517"/>
              <a:gd name="T31" fmla="*/ 0 h 456"/>
              <a:gd name="T32" fmla="*/ 0 w 517"/>
              <a:gd name="T33" fmla="*/ 0 h 456"/>
              <a:gd name="T34" fmla="*/ 0 w 517"/>
              <a:gd name="T35" fmla="*/ 0 h 456"/>
              <a:gd name="T36" fmla="*/ 0 w 517"/>
              <a:gd name="T37" fmla="*/ 0 h 456"/>
              <a:gd name="T38" fmla="*/ 0 w 517"/>
              <a:gd name="T39" fmla="*/ 0 h 456"/>
              <a:gd name="T40" fmla="*/ 0 w 517"/>
              <a:gd name="T41" fmla="*/ 0 h 456"/>
              <a:gd name="T42" fmla="*/ 0 w 517"/>
              <a:gd name="T43" fmla="*/ 0 h 456"/>
              <a:gd name="T44" fmla="*/ 0 w 517"/>
              <a:gd name="T45" fmla="*/ 0 h 456"/>
              <a:gd name="T46" fmla="*/ 0 w 517"/>
              <a:gd name="T47" fmla="*/ 0 h 456"/>
              <a:gd name="T48" fmla="*/ 0 w 517"/>
              <a:gd name="T49" fmla="*/ 0 h 456"/>
              <a:gd name="T50" fmla="*/ 0 w 517"/>
              <a:gd name="T51" fmla="*/ 0 h 456"/>
              <a:gd name="T52" fmla="*/ 0 w 517"/>
              <a:gd name="T53" fmla="*/ 0 h 456"/>
              <a:gd name="T54" fmla="*/ 0 w 517"/>
              <a:gd name="T55" fmla="*/ 0 h 456"/>
              <a:gd name="T56" fmla="*/ 0 w 517"/>
              <a:gd name="T57" fmla="*/ 0 h 456"/>
              <a:gd name="T58" fmla="*/ 0 w 517"/>
              <a:gd name="T59" fmla="*/ 0 h 456"/>
              <a:gd name="T60" fmla="*/ 0 w 517"/>
              <a:gd name="T61" fmla="*/ 0 h 456"/>
              <a:gd name="T62" fmla="*/ 0 w 517"/>
              <a:gd name="T63" fmla="*/ 0 h 456"/>
              <a:gd name="T64" fmla="*/ 0 w 517"/>
              <a:gd name="T65" fmla="*/ 0 h 456"/>
              <a:gd name="T66" fmla="*/ 0 w 517"/>
              <a:gd name="T67" fmla="*/ 0 h 456"/>
              <a:gd name="T68" fmla="*/ 0 w 517"/>
              <a:gd name="T69" fmla="*/ 0 h 456"/>
              <a:gd name="T70" fmla="*/ 0 w 517"/>
              <a:gd name="T71" fmla="*/ 0 h 456"/>
              <a:gd name="T72" fmla="*/ 0 w 517"/>
              <a:gd name="T73" fmla="*/ 0 h 456"/>
              <a:gd name="T74" fmla="*/ 0 w 517"/>
              <a:gd name="T75" fmla="*/ 0 h 456"/>
              <a:gd name="T76" fmla="*/ 0 w 517"/>
              <a:gd name="T77" fmla="*/ 0 h 456"/>
              <a:gd name="T78" fmla="*/ 0 w 517"/>
              <a:gd name="T79" fmla="*/ 0 h 456"/>
              <a:gd name="T80" fmla="*/ 0 w 517"/>
              <a:gd name="T81" fmla="*/ 0 h 456"/>
              <a:gd name="T82" fmla="*/ 0 w 517"/>
              <a:gd name="T83" fmla="*/ 0 h 456"/>
              <a:gd name="T84" fmla="*/ 0 w 517"/>
              <a:gd name="T85" fmla="*/ 0 h 456"/>
              <a:gd name="T86" fmla="*/ 0 w 517"/>
              <a:gd name="T87" fmla="*/ 0 h 456"/>
              <a:gd name="T88" fmla="*/ 0 w 517"/>
              <a:gd name="T89" fmla="*/ 0 h 456"/>
              <a:gd name="T90" fmla="*/ 0 w 517"/>
              <a:gd name="T91" fmla="*/ 0 h 456"/>
              <a:gd name="T92" fmla="*/ 0 w 517"/>
              <a:gd name="T93" fmla="*/ 0 h 456"/>
              <a:gd name="T94" fmla="*/ 0 w 517"/>
              <a:gd name="T95" fmla="*/ 0 h 456"/>
              <a:gd name="T96" fmla="*/ 0 w 517"/>
              <a:gd name="T97" fmla="*/ 0 h 456"/>
              <a:gd name="T98" fmla="*/ 0 w 517"/>
              <a:gd name="T99" fmla="*/ 0 h 456"/>
              <a:gd name="T100" fmla="*/ 0 w 517"/>
              <a:gd name="T101" fmla="*/ 0 h 456"/>
              <a:gd name="T102" fmla="*/ 0 w 517"/>
              <a:gd name="T103" fmla="*/ 0 h 456"/>
              <a:gd name="T104" fmla="*/ 0 w 517"/>
              <a:gd name="T105" fmla="*/ 0 h 456"/>
              <a:gd name="T106" fmla="*/ 0 w 517"/>
              <a:gd name="T107" fmla="*/ 0 h 456"/>
              <a:gd name="T108" fmla="*/ 0 w 517"/>
              <a:gd name="T109" fmla="*/ 0 h 4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17"/>
              <a:gd name="T166" fmla="*/ 0 h 456"/>
              <a:gd name="T167" fmla="*/ 517 w 517"/>
              <a:gd name="T168" fmla="*/ 456 h 45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17" h="456">
                <a:moveTo>
                  <a:pt x="517" y="161"/>
                </a:moveTo>
                <a:lnTo>
                  <a:pt x="493" y="161"/>
                </a:lnTo>
                <a:lnTo>
                  <a:pt x="483" y="178"/>
                </a:lnTo>
                <a:lnTo>
                  <a:pt x="473" y="178"/>
                </a:lnTo>
                <a:lnTo>
                  <a:pt x="460" y="174"/>
                </a:lnTo>
                <a:lnTo>
                  <a:pt x="454" y="157"/>
                </a:lnTo>
                <a:lnTo>
                  <a:pt x="467" y="129"/>
                </a:lnTo>
                <a:lnTo>
                  <a:pt x="473" y="124"/>
                </a:lnTo>
                <a:lnTo>
                  <a:pt x="486" y="132"/>
                </a:lnTo>
                <a:lnTo>
                  <a:pt x="489" y="129"/>
                </a:lnTo>
                <a:lnTo>
                  <a:pt x="488" y="75"/>
                </a:lnTo>
                <a:lnTo>
                  <a:pt x="476" y="18"/>
                </a:lnTo>
                <a:lnTo>
                  <a:pt x="452" y="4"/>
                </a:lnTo>
                <a:lnTo>
                  <a:pt x="406" y="0"/>
                </a:lnTo>
                <a:lnTo>
                  <a:pt x="348" y="39"/>
                </a:lnTo>
                <a:lnTo>
                  <a:pt x="296" y="93"/>
                </a:lnTo>
                <a:lnTo>
                  <a:pt x="286" y="119"/>
                </a:lnTo>
                <a:lnTo>
                  <a:pt x="260" y="124"/>
                </a:lnTo>
                <a:lnTo>
                  <a:pt x="232" y="113"/>
                </a:lnTo>
                <a:lnTo>
                  <a:pt x="216" y="114"/>
                </a:lnTo>
                <a:lnTo>
                  <a:pt x="180" y="158"/>
                </a:lnTo>
                <a:lnTo>
                  <a:pt x="159" y="165"/>
                </a:lnTo>
                <a:lnTo>
                  <a:pt x="135" y="161"/>
                </a:lnTo>
                <a:lnTo>
                  <a:pt x="136" y="122"/>
                </a:lnTo>
                <a:lnTo>
                  <a:pt x="109" y="91"/>
                </a:lnTo>
                <a:lnTo>
                  <a:pt x="109" y="225"/>
                </a:lnTo>
                <a:lnTo>
                  <a:pt x="83" y="241"/>
                </a:lnTo>
                <a:lnTo>
                  <a:pt x="40" y="241"/>
                </a:lnTo>
                <a:lnTo>
                  <a:pt x="35" y="227"/>
                </a:lnTo>
                <a:lnTo>
                  <a:pt x="19" y="217"/>
                </a:lnTo>
                <a:lnTo>
                  <a:pt x="0" y="228"/>
                </a:lnTo>
                <a:lnTo>
                  <a:pt x="30" y="301"/>
                </a:lnTo>
                <a:lnTo>
                  <a:pt x="56" y="349"/>
                </a:lnTo>
                <a:lnTo>
                  <a:pt x="56" y="371"/>
                </a:lnTo>
                <a:lnTo>
                  <a:pt x="53" y="380"/>
                </a:lnTo>
                <a:lnTo>
                  <a:pt x="47" y="378"/>
                </a:lnTo>
                <a:lnTo>
                  <a:pt x="45" y="388"/>
                </a:lnTo>
                <a:lnTo>
                  <a:pt x="61" y="417"/>
                </a:lnTo>
                <a:lnTo>
                  <a:pt x="63" y="430"/>
                </a:lnTo>
                <a:lnTo>
                  <a:pt x="73" y="430"/>
                </a:lnTo>
                <a:lnTo>
                  <a:pt x="73" y="441"/>
                </a:lnTo>
                <a:lnTo>
                  <a:pt x="112" y="456"/>
                </a:lnTo>
                <a:lnTo>
                  <a:pt x="125" y="445"/>
                </a:lnTo>
                <a:lnTo>
                  <a:pt x="169" y="441"/>
                </a:lnTo>
                <a:lnTo>
                  <a:pt x="192" y="428"/>
                </a:lnTo>
                <a:lnTo>
                  <a:pt x="263" y="435"/>
                </a:lnTo>
                <a:lnTo>
                  <a:pt x="268" y="427"/>
                </a:lnTo>
                <a:lnTo>
                  <a:pt x="292" y="430"/>
                </a:lnTo>
                <a:lnTo>
                  <a:pt x="294" y="419"/>
                </a:lnTo>
                <a:lnTo>
                  <a:pt x="338" y="410"/>
                </a:lnTo>
                <a:lnTo>
                  <a:pt x="382" y="375"/>
                </a:lnTo>
                <a:lnTo>
                  <a:pt x="429" y="321"/>
                </a:lnTo>
                <a:lnTo>
                  <a:pt x="472" y="251"/>
                </a:lnTo>
                <a:lnTo>
                  <a:pt x="504" y="222"/>
                </a:lnTo>
                <a:lnTo>
                  <a:pt x="517" y="161"/>
                </a:lnTo>
              </a:path>
            </a:pathLst>
          </a:custGeom>
          <a:solidFill>
            <a:srgbClr val="CDCDCD"/>
          </a:solidFill>
          <a:ln w="6350">
            <a:solidFill>
              <a:schemeClr val="bg1"/>
            </a:solidFill>
            <a:round/>
            <a:headEnd/>
            <a:tailEnd/>
          </a:ln>
        </p:spPr>
        <p:txBody>
          <a:bodyPr/>
          <a:lstStyle/>
          <a:p>
            <a:endParaRPr lang="en-US"/>
          </a:p>
        </p:txBody>
      </p:sp>
      <p:sp>
        <p:nvSpPr>
          <p:cNvPr id="1212" name="Freeform 2253"/>
          <p:cNvSpPr>
            <a:spLocks/>
          </p:cNvSpPr>
          <p:nvPr/>
        </p:nvSpPr>
        <p:spPr bwMode="auto">
          <a:xfrm>
            <a:off x="5180013" y="5507038"/>
            <a:ext cx="49212" cy="50800"/>
          </a:xfrm>
          <a:custGeom>
            <a:avLst/>
            <a:gdLst>
              <a:gd name="T0" fmla="*/ 0 w 73"/>
              <a:gd name="T1" fmla="*/ 0 h 72"/>
              <a:gd name="T2" fmla="*/ 0 w 73"/>
              <a:gd name="T3" fmla="*/ 0 h 72"/>
              <a:gd name="T4" fmla="*/ 0 w 73"/>
              <a:gd name="T5" fmla="*/ 0 h 72"/>
              <a:gd name="T6" fmla="*/ 0 w 73"/>
              <a:gd name="T7" fmla="*/ 0 h 72"/>
              <a:gd name="T8" fmla="*/ 0 w 73"/>
              <a:gd name="T9" fmla="*/ 0 h 72"/>
              <a:gd name="T10" fmla="*/ 0 w 73"/>
              <a:gd name="T11" fmla="*/ 0 h 72"/>
              <a:gd name="T12" fmla="*/ 0 w 73"/>
              <a:gd name="T13" fmla="*/ 0 h 72"/>
              <a:gd name="T14" fmla="*/ 0 w 73"/>
              <a:gd name="T15" fmla="*/ 0 h 72"/>
              <a:gd name="T16" fmla="*/ 0 w 73"/>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2"/>
              <a:gd name="T29" fmla="*/ 73 w 73"/>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2">
                <a:moveTo>
                  <a:pt x="73" y="28"/>
                </a:moveTo>
                <a:lnTo>
                  <a:pt x="62" y="54"/>
                </a:lnTo>
                <a:lnTo>
                  <a:pt x="32" y="72"/>
                </a:lnTo>
                <a:lnTo>
                  <a:pt x="14" y="63"/>
                </a:lnTo>
                <a:lnTo>
                  <a:pt x="0" y="41"/>
                </a:lnTo>
                <a:lnTo>
                  <a:pt x="16" y="13"/>
                </a:lnTo>
                <a:lnTo>
                  <a:pt x="40" y="0"/>
                </a:lnTo>
                <a:lnTo>
                  <a:pt x="57" y="2"/>
                </a:lnTo>
                <a:lnTo>
                  <a:pt x="73" y="28"/>
                </a:lnTo>
                <a:close/>
              </a:path>
            </a:pathLst>
          </a:custGeom>
          <a:solidFill>
            <a:srgbClr val="CDCDCD"/>
          </a:solidFill>
          <a:ln w="6350">
            <a:solidFill>
              <a:schemeClr val="bg1"/>
            </a:solidFill>
            <a:round/>
            <a:headEnd/>
            <a:tailEnd/>
          </a:ln>
        </p:spPr>
        <p:txBody>
          <a:bodyPr/>
          <a:lstStyle/>
          <a:p>
            <a:endParaRPr lang="en-US"/>
          </a:p>
        </p:txBody>
      </p:sp>
      <p:sp>
        <p:nvSpPr>
          <p:cNvPr id="1213" name="Freeform 2254"/>
          <p:cNvSpPr>
            <a:spLocks/>
          </p:cNvSpPr>
          <p:nvPr/>
        </p:nvSpPr>
        <p:spPr bwMode="auto">
          <a:xfrm>
            <a:off x="5180013" y="5507038"/>
            <a:ext cx="49212" cy="50800"/>
          </a:xfrm>
          <a:custGeom>
            <a:avLst/>
            <a:gdLst>
              <a:gd name="T0" fmla="*/ 0 w 73"/>
              <a:gd name="T1" fmla="*/ 0 h 72"/>
              <a:gd name="T2" fmla="*/ 0 w 73"/>
              <a:gd name="T3" fmla="*/ 0 h 72"/>
              <a:gd name="T4" fmla="*/ 0 w 73"/>
              <a:gd name="T5" fmla="*/ 0 h 72"/>
              <a:gd name="T6" fmla="*/ 0 w 73"/>
              <a:gd name="T7" fmla="*/ 0 h 72"/>
              <a:gd name="T8" fmla="*/ 0 w 73"/>
              <a:gd name="T9" fmla="*/ 0 h 72"/>
              <a:gd name="T10" fmla="*/ 0 w 73"/>
              <a:gd name="T11" fmla="*/ 0 h 72"/>
              <a:gd name="T12" fmla="*/ 0 w 73"/>
              <a:gd name="T13" fmla="*/ 0 h 72"/>
              <a:gd name="T14" fmla="*/ 0 w 73"/>
              <a:gd name="T15" fmla="*/ 0 h 72"/>
              <a:gd name="T16" fmla="*/ 0 w 73"/>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2"/>
              <a:gd name="T29" fmla="*/ 73 w 73"/>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2">
                <a:moveTo>
                  <a:pt x="73" y="28"/>
                </a:moveTo>
                <a:lnTo>
                  <a:pt x="62" y="54"/>
                </a:lnTo>
                <a:lnTo>
                  <a:pt x="32" y="72"/>
                </a:lnTo>
                <a:lnTo>
                  <a:pt x="14" y="63"/>
                </a:lnTo>
                <a:lnTo>
                  <a:pt x="0" y="41"/>
                </a:lnTo>
                <a:lnTo>
                  <a:pt x="16" y="13"/>
                </a:lnTo>
                <a:lnTo>
                  <a:pt x="40" y="0"/>
                </a:lnTo>
                <a:lnTo>
                  <a:pt x="57" y="2"/>
                </a:lnTo>
                <a:lnTo>
                  <a:pt x="73" y="28"/>
                </a:lnTo>
              </a:path>
            </a:pathLst>
          </a:custGeom>
          <a:solidFill>
            <a:srgbClr val="CDCDCD"/>
          </a:solidFill>
          <a:ln w="6350">
            <a:solidFill>
              <a:schemeClr val="bg1"/>
            </a:solidFill>
            <a:round/>
            <a:headEnd/>
            <a:tailEnd/>
          </a:ln>
        </p:spPr>
        <p:txBody>
          <a:bodyPr/>
          <a:lstStyle/>
          <a:p>
            <a:endParaRPr lang="en-US"/>
          </a:p>
        </p:txBody>
      </p:sp>
      <p:sp>
        <p:nvSpPr>
          <p:cNvPr id="1214" name="Freeform 2255"/>
          <p:cNvSpPr>
            <a:spLocks/>
          </p:cNvSpPr>
          <p:nvPr/>
        </p:nvSpPr>
        <p:spPr bwMode="auto">
          <a:xfrm>
            <a:off x="5138738" y="5203825"/>
            <a:ext cx="166687" cy="161925"/>
          </a:xfrm>
          <a:custGeom>
            <a:avLst/>
            <a:gdLst>
              <a:gd name="T0" fmla="*/ 0 w 245"/>
              <a:gd name="T1" fmla="*/ 0 h 233"/>
              <a:gd name="T2" fmla="*/ 0 w 245"/>
              <a:gd name="T3" fmla="*/ 0 h 233"/>
              <a:gd name="T4" fmla="*/ 0 w 245"/>
              <a:gd name="T5" fmla="*/ 0 h 233"/>
              <a:gd name="T6" fmla="*/ 0 w 245"/>
              <a:gd name="T7" fmla="*/ 0 h 233"/>
              <a:gd name="T8" fmla="*/ 0 w 245"/>
              <a:gd name="T9" fmla="*/ 0 h 233"/>
              <a:gd name="T10" fmla="*/ 0 w 245"/>
              <a:gd name="T11" fmla="*/ 0 h 233"/>
              <a:gd name="T12" fmla="*/ 0 w 245"/>
              <a:gd name="T13" fmla="*/ 0 h 233"/>
              <a:gd name="T14" fmla="*/ 0 w 245"/>
              <a:gd name="T15" fmla="*/ 0 h 233"/>
              <a:gd name="T16" fmla="*/ 0 w 245"/>
              <a:gd name="T17" fmla="*/ 0 h 233"/>
              <a:gd name="T18" fmla="*/ 0 w 245"/>
              <a:gd name="T19" fmla="*/ 0 h 233"/>
              <a:gd name="T20" fmla="*/ 0 w 245"/>
              <a:gd name="T21" fmla="*/ 0 h 233"/>
              <a:gd name="T22" fmla="*/ 0 w 245"/>
              <a:gd name="T23" fmla="*/ 0 h 233"/>
              <a:gd name="T24" fmla="*/ 0 w 245"/>
              <a:gd name="T25" fmla="*/ 0 h 233"/>
              <a:gd name="T26" fmla="*/ 0 w 245"/>
              <a:gd name="T27" fmla="*/ 0 h 233"/>
              <a:gd name="T28" fmla="*/ 0 w 245"/>
              <a:gd name="T29" fmla="*/ 0 h 233"/>
              <a:gd name="T30" fmla="*/ 0 w 245"/>
              <a:gd name="T31" fmla="*/ 0 h 233"/>
              <a:gd name="T32" fmla="*/ 0 w 245"/>
              <a:gd name="T33" fmla="*/ 0 h 233"/>
              <a:gd name="T34" fmla="*/ 0 w 245"/>
              <a:gd name="T35" fmla="*/ 0 h 233"/>
              <a:gd name="T36" fmla="*/ 0 w 245"/>
              <a:gd name="T37" fmla="*/ 0 h 233"/>
              <a:gd name="T38" fmla="*/ 0 w 245"/>
              <a:gd name="T39" fmla="*/ 0 h 233"/>
              <a:gd name="T40" fmla="*/ 0 w 245"/>
              <a:gd name="T41" fmla="*/ 0 h 233"/>
              <a:gd name="T42" fmla="*/ 0 w 245"/>
              <a:gd name="T43" fmla="*/ 0 h 233"/>
              <a:gd name="T44" fmla="*/ 0 w 245"/>
              <a:gd name="T45" fmla="*/ 0 h 2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5"/>
              <a:gd name="T70" fmla="*/ 0 h 233"/>
              <a:gd name="T71" fmla="*/ 245 w 245"/>
              <a:gd name="T72" fmla="*/ 233 h 23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5" h="233">
                <a:moveTo>
                  <a:pt x="131" y="215"/>
                </a:moveTo>
                <a:lnTo>
                  <a:pt x="177" y="219"/>
                </a:lnTo>
                <a:lnTo>
                  <a:pt x="201" y="233"/>
                </a:lnTo>
                <a:lnTo>
                  <a:pt x="205" y="217"/>
                </a:lnTo>
                <a:lnTo>
                  <a:pt x="219" y="204"/>
                </a:lnTo>
                <a:lnTo>
                  <a:pt x="242" y="145"/>
                </a:lnTo>
                <a:lnTo>
                  <a:pt x="237" y="113"/>
                </a:lnTo>
                <a:lnTo>
                  <a:pt x="245" y="88"/>
                </a:lnTo>
                <a:lnTo>
                  <a:pt x="245" y="62"/>
                </a:lnTo>
                <a:lnTo>
                  <a:pt x="237" y="31"/>
                </a:lnTo>
                <a:lnTo>
                  <a:pt x="195" y="15"/>
                </a:lnTo>
                <a:lnTo>
                  <a:pt x="161" y="12"/>
                </a:lnTo>
                <a:lnTo>
                  <a:pt x="161" y="2"/>
                </a:lnTo>
                <a:lnTo>
                  <a:pt x="144" y="0"/>
                </a:lnTo>
                <a:lnTo>
                  <a:pt x="112" y="12"/>
                </a:lnTo>
                <a:lnTo>
                  <a:pt x="107" y="35"/>
                </a:lnTo>
                <a:lnTo>
                  <a:pt x="83" y="46"/>
                </a:lnTo>
                <a:lnTo>
                  <a:pt x="53" y="79"/>
                </a:lnTo>
                <a:lnTo>
                  <a:pt x="0" y="72"/>
                </a:lnTo>
                <a:lnTo>
                  <a:pt x="27" y="124"/>
                </a:lnTo>
                <a:lnTo>
                  <a:pt x="81" y="166"/>
                </a:lnTo>
                <a:lnTo>
                  <a:pt x="86" y="196"/>
                </a:lnTo>
                <a:lnTo>
                  <a:pt x="131" y="215"/>
                </a:lnTo>
                <a:close/>
              </a:path>
            </a:pathLst>
          </a:custGeom>
          <a:solidFill>
            <a:srgbClr val="CDCDCD"/>
          </a:solidFill>
          <a:ln w="6350">
            <a:solidFill>
              <a:schemeClr val="bg1"/>
            </a:solidFill>
            <a:round/>
            <a:headEnd/>
            <a:tailEnd/>
          </a:ln>
        </p:spPr>
        <p:txBody>
          <a:bodyPr/>
          <a:lstStyle/>
          <a:p>
            <a:endParaRPr lang="en-US"/>
          </a:p>
        </p:txBody>
      </p:sp>
      <p:sp>
        <p:nvSpPr>
          <p:cNvPr id="1215" name="Freeform 2256"/>
          <p:cNvSpPr>
            <a:spLocks/>
          </p:cNvSpPr>
          <p:nvPr/>
        </p:nvSpPr>
        <p:spPr bwMode="auto">
          <a:xfrm>
            <a:off x="5138738" y="5203825"/>
            <a:ext cx="166687" cy="161925"/>
          </a:xfrm>
          <a:custGeom>
            <a:avLst/>
            <a:gdLst>
              <a:gd name="T0" fmla="*/ 0 w 245"/>
              <a:gd name="T1" fmla="*/ 0 h 233"/>
              <a:gd name="T2" fmla="*/ 0 w 245"/>
              <a:gd name="T3" fmla="*/ 0 h 233"/>
              <a:gd name="T4" fmla="*/ 0 w 245"/>
              <a:gd name="T5" fmla="*/ 0 h 233"/>
              <a:gd name="T6" fmla="*/ 0 w 245"/>
              <a:gd name="T7" fmla="*/ 0 h 233"/>
              <a:gd name="T8" fmla="*/ 0 w 245"/>
              <a:gd name="T9" fmla="*/ 0 h 233"/>
              <a:gd name="T10" fmla="*/ 0 w 245"/>
              <a:gd name="T11" fmla="*/ 0 h 233"/>
              <a:gd name="T12" fmla="*/ 0 w 245"/>
              <a:gd name="T13" fmla="*/ 0 h 233"/>
              <a:gd name="T14" fmla="*/ 0 w 245"/>
              <a:gd name="T15" fmla="*/ 0 h 233"/>
              <a:gd name="T16" fmla="*/ 0 w 245"/>
              <a:gd name="T17" fmla="*/ 0 h 233"/>
              <a:gd name="T18" fmla="*/ 0 w 245"/>
              <a:gd name="T19" fmla="*/ 0 h 233"/>
              <a:gd name="T20" fmla="*/ 0 w 245"/>
              <a:gd name="T21" fmla="*/ 0 h 233"/>
              <a:gd name="T22" fmla="*/ 0 w 245"/>
              <a:gd name="T23" fmla="*/ 0 h 233"/>
              <a:gd name="T24" fmla="*/ 0 w 245"/>
              <a:gd name="T25" fmla="*/ 0 h 233"/>
              <a:gd name="T26" fmla="*/ 0 w 245"/>
              <a:gd name="T27" fmla="*/ 0 h 233"/>
              <a:gd name="T28" fmla="*/ 0 w 245"/>
              <a:gd name="T29" fmla="*/ 0 h 233"/>
              <a:gd name="T30" fmla="*/ 0 w 245"/>
              <a:gd name="T31" fmla="*/ 0 h 233"/>
              <a:gd name="T32" fmla="*/ 0 w 245"/>
              <a:gd name="T33" fmla="*/ 0 h 233"/>
              <a:gd name="T34" fmla="*/ 0 w 245"/>
              <a:gd name="T35" fmla="*/ 0 h 233"/>
              <a:gd name="T36" fmla="*/ 0 w 245"/>
              <a:gd name="T37" fmla="*/ 0 h 233"/>
              <a:gd name="T38" fmla="*/ 0 w 245"/>
              <a:gd name="T39" fmla="*/ 0 h 233"/>
              <a:gd name="T40" fmla="*/ 0 w 245"/>
              <a:gd name="T41" fmla="*/ 0 h 233"/>
              <a:gd name="T42" fmla="*/ 0 w 245"/>
              <a:gd name="T43" fmla="*/ 0 h 233"/>
              <a:gd name="T44" fmla="*/ 0 w 245"/>
              <a:gd name="T45" fmla="*/ 0 h 2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5"/>
              <a:gd name="T70" fmla="*/ 0 h 233"/>
              <a:gd name="T71" fmla="*/ 245 w 245"/>
              <a:gd name="T72" fmla="*/ 233 h 23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5" h="233">
                <a:moveTo>
                  <a:pt x="131" y="215"/>
                </a:moveTo>
                <a:lnTo>
                  <a:pt x="177" y="219"/>
                </a:lnTo>
                <a:lnTo>
                  <a:pt x="201" y="233"/>
                </a:lnTo>
                <a:lnTo>
                  <a:pt x="205" y="217"/>
                </a:lnTo>
                <a:lnTo>
                  <a:pt x="219" y="204"/>
                </a:lnTo>
                <a:lnTo>
                  <a:pt x="242" y="145"/>
                </a:lnTo>
                <a:lnTo>
                  <a:pt x="237" y="113"/>
                </a:lnTo>
                <a:lnTo>
                  <a:pt x="245" y="88"/>
                </a:lnTo>
                <a:lnTo>
                  <a:pt x="245" y="62"/>
                </a:lnTo>
                <a:lnTo>
                  <a:pt x="237" y="31"/>
                </a:lnTo>
                <a:lnTo>
                  <a:pt x="195" y="15"/>
                </a:lnTo>
                <a:lnTo>
                  <a:pt x="161" y="12"/>
                </a:lnTo>
                <a:lnTo>
                  <a:pt x="161" y="2"/>
                </a:lnTo>
                <a:lnTo>
                  <a:pt x="144" y="0"/>
                </a:lnTo>
                <a:lnTo>
                  <a:pt x="112" y="12"/>
                </a:lnTo>
                <a:lnTo>
                  <a:pt x="107" y="35"/>
                </a:lnTo>
                <a:lnTo>
                  <a:pt x="83" y="46"/>
                </a:lnTo>
                <a:lnTo>
                  <a:pt x="53" y="79"/>
                </a:lnTo>
                <a:lnTo>
                  <a:pt x="0" y="72"/>
                </a:lnTo>
                <a:lnTo>
                  <a:pt x="27" y="124"/>
                </a:lnTo>
                <a:lnTo>
                  <a:pt x="81" y="166"/>
                </a:lnTo>
                <a:lnTo>
                  <a:pt x="86" y="196"/>
                </a:lnTo>
                <a:lnTo>
                  <a:pt x="131" y="215"/>
                </a:lnTo>
              </a:path>
            </a:pathLst>
          </a:custGeom>
          <a:solidFill>
            <a:srgbClr val="CDCDCD"/>
          </a:solidFill>
          <a:ln w="6350">
            <a:solidFill>
              <a:schemeClr val="bg1"/>
            </a:solidFill>
            <a:round/>
            <a:headEnd/>
            <a:tailEnd/>
          </a:ln>
        </p:spPr>
        <p:txBody>
          <a:bodyPr/>
          <a:lstStyle/>
          <a:p>
            <a:endParaRPr lang="en-US"/>
          </a:p>
        </p:txBody>
      </p:sp>
      <p:sp>
        <p:nvSpPr>
          <p:cNvPr id="1216" name="Freeform 2257"/>
          <p:cNvSpPr>
            <a:spLocks/>
          </p:cNvSpPr>
          <p:nvPr/>
        </p:nvSpPr>
        <p:spPr bwMode="auto">
          <a:xfrm>
            <a:off x="4854575" y="5232400"/>
            <a:ext cx="284163" cy="287338"/>
          </a:xfrm>
          <a:custGeom>
            <a:avLst/>
            <a:gdLst>
              <a:gd name="T0" fmla="*/ 0 w 427"/>
              <a:gd name="T1" fmla="*/ 0 h 415"/>
              <a:gd name="T2" fmla="*/ 0 w 427"/>
              <a:gd name="T3" fmla="*/ 0 h 415"/>
              <a:gd name="T4" fmla="*/ 0 w 427"/>
              <a:gd name="T5" fmla="*/ 0 h 415"/>
              <a:gd name="T6" fmla="*/ 0 w 427"/>
              <a:gd name="T7" fmla="*/ 0 h 415"/>
              <a:gd name="T8" fmla="*/ 0 w 427"/>
              <a:gd name="T9" fmla="*/ 0 h 415"/>
              <a:gd name="T10" fmla="*/ 0 w 427"/>
              <a:gd name="T11" fmla="*/ 0 h 415"/>
              <a:gd name="T12" fmla="*/ 0 w 427"/>
              <a:gd name="T13" fmla="*/ 0 h 415"/>
              <a:gd name="T14" fmla="*/ 0 w 427"/>
              <a:gd name="T15" fmla="*/ 0 h 415"/>
              <a:gd name="T16" fmla="*/ 0 w 427"/>
              <a:gd name="T17" fmla="*/ 0 h 415"/>
              <a:gd name="T18" fmla="*/ 0 w 427"/>
              <a:gd name="T19" fmla="*/ 0 h 415"/>
              <a:gd name="T20" fmla="*/ 0 w 427"/>
              <a:gd name="T21" fmla="*/ 0 h 415"/>
              <a:gd name="T22" fmla="*/ 0 w 427"/>
              <a:gd name="T23" fmla="*/ 0 h 415"/>
              <a:gd name="T24" fmla="*/ 0 w 427"/>
              <a:gd name="T25" fmla="*/ 0 h 415"/>
              <a:gd name="T26" fmla="*/ 0 w 427"/>
              <a:gd name="T27" fmla="*/ 0 h 415"/>
              <a:gd name="T28" fmla="*/ 0 w 427"/>
              <a:gd name="T29" fmla="*/ 0 h 415"/>
              <a:gd name="T30" fmla="*/ 0 w 427"/>
              <a:gd name="T31" fmla="*/ 0 h 415"/>
              <a:gd name="T32" fmla="*/ 0 w 427"/>
              <a:gd name="T33" fmla="*/ 0 h 415"/>
              <a:gd name="T34" fmla="*/ 0 w 427"/>
              <a:gd name="T35" fmla="*/ 0 h 415"/>
              <a:gd name="T36" fmla="*/ 0 w 427"/>
              <a:gd name="T37" fmla="*/ 0 h 415"/>
              <a:gd name="T38" fmla="*/ 0 w 427"/>
              <a:gd name="T39" fmla="*/ 0 h 415"/>
              <a:gd name="T40" fmla="*/ 0 w 427"/>
              <a:gd name="T41" fmla="*/ 0 h 415"/>
              <a:gd name="T42" fmla="*/ 0 w 427"/>
              <a:gd name="T43" fmla="*/ 0 h 415"/>
              <a:gd name="T44" fmla="*/ 0 w 427"/>
              <a:gd name="T45" fmla="*/ 0 h 415"/>
              <a:gd name="T46" fmla="*/ 0 w 427"/>
              <a:gd name="T47" fmla="*/ 0 h 415"/>
              <a:gd name="T48" fmla="*/ 0 w 427"/>
              <a:gd name="T49" fmla="*/ 0 h 415"/>
              <a:gd name="T50" fmla="*/ 0 w 427"/>
              <a:gd name="T51" fmla="*/ 0 h 415"/>
              <a:gd name="T52" fmla="*/ 0 w 427"/>
              <a:gd name="T53" fmla="*/ 0 h 415"/>
              <a:gd name="T54" fmla="*/ 0 w 427"/>
              <a:gd name="T55" fmla="*/ 0 h 415"/>
              <a:gd name="T56" fmla="*/ 0 w 427"/>
              <a:gd name="T57" fmla="*/ 0 h 415"/>
              <a:gd name="T58" fmla="*/ 0 w 427"/>
              <a:gd name="T59" fmla="*/ 0 h 415"/>
              <a:gd name="T60" fmla="*/ 0 w 427"/>
              <a:gd name="T61" fmla="*/ 0 h 415"/>
              <a:gd name="T62" fmla="*/ 0 w 427"/>
              <a:gd name="T63" fmla="*/ 0 h 415"/>
              <a:gd name="T64" fmla="*/ 0 w 427"/>
              <a:gd name="T65" fmla="*/ 0 h 415"/>
              <a:gd name="T66" fmla="*/ 0 w 427"/>
              <a:gd name="T67" fmla="*/ 0 h 415"/>
              <a:gd name="T68" fmla="*/ 0 w 427"/>
              <a:gd name="T69" fmla="*/ 0 h 415"/>
              <a:gd name="T70" fmla="*/ 0 w 427"/>
              <a:gd name="T71" fmla="*/ 0 h 415"/>
              <a:gd name="T72" fmla="*/ 0 w 427"/>
              <a:gd name="T73" fmla="*/ 0 h 415"/>
              <a:gd name="T74" fmla="*/ 0 w 427"/>
              <a:gd name="T75" fmla="*/ 0 h 4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7"/>
              <a:gd name="T115" fmla="*/ 0 h 415"/>
              <a:gd name="T116" fmla="*/ 427 w 427"/>
              <a:gd name="T117" fmla="*/ 415 h 41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7" h="415">
                <a:moveTo>
                  <a:pt x="152" y="402"/>
                </a:moveTo>
                <a:lnTo>
                  <a:pt x="127" y="383"/>
                </a:lnTo>
                <a:lnTo>
                  <a:pt x="112" y="358"/>
                </a:lnTo>
                <a:lnTo>
                  <a:pt x="101" y="300"/>
                </a:lnTo>
                <a:lnTo>
                  <a:pt x="98" y="274"/>
                </a:lnTo>
                <a:lnTo>
                  <a:pt x="88" y="246"/>
                </a:lnTo>
                <a:lnTo>
                  <a:pt x="86" y="191"/>
                </a:lnTo>
                <a:lnTo>
                  <a:pt x="31" y="86"/>
                </a:lnTo>
                <a:lnTo>
                  <a:pt x="2" y="42"/>
                </a:lnTo>
                <a:lnTo>
                  <a:pt x="0" y="16"/>
                </a:lnTo>
                <a:lnTo>
                  <a:pt x="15" y="7"/>
                </a:lnTo>
                <a:lnTo>
                  <a:pt x="18" y="10"/>
                </a:lnTo>
                <a:lnTo>
                  <a:pt x="33" y="0"/>
                </a:lnTo>
                <a:lnTo>
                  <a:pt x="47" y="0"/>
                </a:lnTo>
                <a:lnTo>
                  <a:pt x="70" y="16"/>
                </a:lnTo>
                <a:lnTo>
                  <a:pt x="208" y="15"/>
                </a:lnTo>
                <a:lnTo>
                  <a:pt x="235" y="31"/>
                </a:lnTo>
                <a:lnTo>
                  <a:pt x="267" y="31"/>
                </a:lnTo>
                <a:lnTo>
                  <a:pt x="309" y="39"/>
                </a:lnTo>
                <a:lnTo>
                  <a:pt x="366" y="24"/>
                </a:lnTo>
                <a:lnTo>
                  <a:pt x="394" y="18"/>
                </a:lnTo>
                <a:lnTo>
                  <a:pt x="415" y="21"/>
                </a:lnTo>
                <a:lnTo>
                  <a:pt x="427" y="31"/>
                </a:lnTo>
                <a:lnTo>
                  <a:pt x="415" y="31"/>
                </a:lnTo>
                <a:lnTo>
                  <a:pt x="394" y="41"/>
                </a:lnTo>
                <a:lnTo>
                  <a:pt x="376" y="59"/>
                </a:lnTo>
                <a:lnTo>
                  <a:pt x="370" y="42"/>
                </a:lnTo>
                <a:lnTo>
                  <a:pt x="353" y="41"/>
                </a:lnTo>
                <a:lnTo>
                  <a:pt x="293" y="54"/>
                </a:lnTo>
                <a:lnTo>
                  <a:pt x="293" y="171"/>
                </a:lnTo>
                <a:lnTo>
                  <a:pt x="261" y="171"/>
                </a:lnTo>
                <a:lnTo>
                  <a:pt x="261" y="265"/>
                </a:lnTo>
                <a:lnTo>
                  <a:pt x="261" y="399"/>
                </a:lnTo>
                <a:lnTo>
                  <a:pt x="235" y="415"/>
                </a:lnTo>
                <a:lnTo>
                  <a:pt x="192" y="415"/>
                </a:lnTo>
                <a:lnTo>
                  <a:pt x="187" y="401"/>
                </a:lnTo>
                <a:lnTo>
                  <a:pt x="171" y="391"/>
                </a:lnTo>
                <a:lnTo>
                  <a:pt x="152" y="402"/>
                </a:lnTo>
                <a:close/>
              </a:path>
            </a:pathLst>
          </a:custGeom>
          <a:solidFill>
            <a:srgbClr val="CDCDCD"/>
          </a:solidFill>
          <a:ln w="6350">
            <a:solidFill>
              <a:schemeClr val="bg1"/>
            </a:solidFill>
            <a:round/>
            <a:headEnd/>
            <a:tailEnd/>
          </a:ln>
        </p:spPr>
        <p:txBody>
          <a:bodyPr/>
          <a:lstStyle/>
          <a:p>
            <a:endParaRPr lang="en-US"/>
          </a:p>
        </p:txBody>
      </p:sp>
      <p:sp>
        <p:nvSpPr>
          <p:cNvPr id="1217" name="Freeform 2258"/>
          <p:cNvSpPr>
            <a:spLocks/>
          </p:cNvSpPr>
          <p:nvPr/>
        </p:nvSpPr>
        <p:spPr bwMode="auto">
          <a:xfrm>
            <a:off x="4854575" y="5232400"/>
            <a:ext cx="284163" cy="287338"/>
          </a:xfrm>
          <a:custGeom>
            <a:avLst/>
            <a:gdLst>
              <a:gd name="T0" fmla="*/ 0 w 427"/>
              <a:gd name="T1" fmla="*/ 0 h 415"/>
              <a:gd name="T2" fmla="*/ 0 w 427"/>
              <a:gd name="T3" fmla="*/ 0 h 415"/>
              <a:gd name="T4" fmla="*/ 0 w 427"/>
              <a:gd name="T5" fmla="*/ 0 h 415"/>
              <a:gd name="T6" fmla="*/ 0 w 427"/>
              <a:gd name="T7" fmla="*/ 0 h 415"/>
              <a:gd name="T8" fmla="*/ 0 w 427"/>
              <a:gd name="T9" fmla="*/ 0 h 415"/>
              <a:gd name="T10" fmla="*/ 0 w 427"/>
              <a:gd name="T11" fmla="*/ 0 h 415"/>
              <a:gd name="T12" fmla="*/ 0 w 427"/>
              <a:gd name="T13" fmla="*/ 0 h 415"/>
              <a:gd name="T14" fmla="*/ 0 w 427"/>
              <a:gd name="T15" fmla="*/ 0 h 415"/>
              <a:gd name="T16" fmla="*/ 0 w 427"/>
              <a:gd name="T17" fmla="*/ 0 h 415"/>
              <a:gd name="T18" fmla="*/ 0 w 427"/>
              <a:gd name="T19" fmla="*/ 0 h 415"/>
              <a:gd name="T20" fmla="*/ 0 w 427"/>
              <a:gd name="T21" fmla="*/ 0 h 415"/>
              <a:gd name="T22" fmla="*/ 0 w 427"/>
              <a:gd name="T23" fmla="*/ 0 h 415"/>
              <a:gd name="T24" fmla="*/ 0 w 427"/>
              <a:gd name="T25" fmla="*/ 0 h 415"/>
              <a:gd name="T26" fmla="*/ 0 w 427"/>
              <a:gd name="T27" fmla="*/ 0 h 415"/>
              <a:gd name="T28" fmla="*/ 0 w 427"/>
              <a:gd name="T29" fmla="*/ 0 h 415"/>
              <a:gd name="T30" fmla="*/ 0 w 427"/>
              <a:gd name="T31" fmla="*/ 0 h 415"/>
              <a:gd name="T32" fmla="*/ 0 w 427"/>
              <a:gd name="T33" fmla="*/ 0 h 415"/>
              <a:gd name="T34" fmla="*/ 0 w 427"/>
              <a:gd name="T35" fmla="*/ 0 h 415"/>
              <a:gd name="T36" fmla="*/ 0 w 427"/>
              <a:gd name="T37" fmla="*/ 0 h 415"/>
              <a:gd name="T38" fmla="*/ 0 w 427"/>
              <a:gd name="T39" fmla="*/ 0 h 415"/>
              <a:gd name="T40" fmla="*/ 0 w 427"/>
              <a:gd name="T41" fmla="*/ 0 h 415"/>
              <a:gd name="T42" fmla="*/ 0 w 427"/>
              <a:gd name="T43" fmla="*/ 0 h 415"/>
              <a:gd name="T44" fmla="*/ 0 w 427"/>
              <a:gd name="T45" fmla="*/ 0 h 415"/>
              <a:gd name="T46" fmla="*/ 0 w 427"/>
              <a:gd name="T47" fmla="*/ 0 h 415"/>
              <a:gd name="T48" fmla="*/ 0 w 427"/>
              <a:gd name="T49" fmla="*/ 0 h 415"/>
              <a:gd name="T50" fmla="*/ 0 w 427"/>
              <a:gd name="T51" fmla="*/ 0 h 415"/>
              <a:gd name="T52" fmla="*/ 0 w 427"/>
              <a:gd name="T53" fmla="*/ 0 h 415"/>
              <a:gd name="T54" fmla="*/ 0 w 427"/>
              <a:gd name="T55" fmla="*/ 0 h 415"/>
              <a:gd name="T56" fmla="*/ 0 w 427"/>
              <a:gd name="T57" fmla="*/ 0 h 415"/>
              <a:gd name="T58" fmla="*/ 0 w 427"/>
              <a:gd name="T59" fmla="*/ 0 h 415"/>
              <a:gd name="T60" fmla="*/ 0 w 427"/>
              <a:gd name="T61" fmla="*/ 0 h 415"/>
              <a:gd name="T62" fmla="*/ 0 w 427"/>
              <a:gd name="T63" fmla="*/ 0 h 415"/>
              <a:gd name="T64" fmla="*/ 0 w 427"/>
              <a:gd name="T65" fmla="*/ 0 h 415"/>
              <a:gd name="T66" fmla="*/ 0 w 427"/>
              <a:gd name="T67" fmla="*/ 0 h 415"/>
              <a:gd name="T68" fmla="*/ 0 w 427"/>
              <a:gd name="T69" fmla="*/ 0 h 415"/>
              <a:gd name="T70" fmla="*/ 0 w 427"/>
              <a:gd name="T71" fmla="*/ 0 h 415"/>
              <a:gd name="T72" fmla="*/ 0 w 427"/>
              <a:gd name="T73" fmla="*/ 0 h 415"/>
              <a:gd name="T74" fmla="*/ 0 w 427"/>
              <a:gd name="T75" fmla="*/ 0 h 4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7"/>
              <a:gd name="T115" fmla="*/ 0 h 415"/>
              <a:gd name="T116" fmla="*/ 427 w 427"/>
              <a:gd name="T117" fmla="*/ 415 h 41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7" h="415">
                <a:moveTo>
                  <a:pt x="152" y="402"/>
                </a:moveTo>
                <a:lnTo>
                  <a:pt x="127" y="383"/>
                </a:lnTo>
                <a:lnTo>
                  <a:pt x="112" y="358"/>
                </a:lnTo>
                <a:lnTo>
                  <a:pt x="101" y="300"/>
                </a:lnTo>
                <a:lnTo>
                  <a:pt x="98" y="274"/>
                </a:lnTo>
                <a:lnTo>
                  <a:pt x="88" y="246"/>
                </a:lnTo>
                <a:lnTo>
                  <a:pt x="86" y="191"/>
                </a:lnTo>
                <a:lnTo>
                  <a:pt x="31" y="86"/>
                </a:lnTo>
                <a:lnTo>
                  <a:pt x="2" y="42"/>
                </a:lnTo>
                <a:lnTo>
                  <a:pt x="0" y="16"/>
                </a:lnTo>
                <a:lnTo>
                  <a:pt x="15" y="7"/>
                </a:lnTo>
                <a:lnTo>
                  <a:pt x="18" y="10"/>
                </a:lnTo>
                <a:lnTo>
                  <a:pt x="33" y="0"/>
                </a:lnTo>
                <a:lnTo>
                  <a:pt x="47" y="0"/>
                </a:lnTo>
                <a:lnTo>
                  <a:pt x="70" y="16"/>
                </a:lnTo>
                <a:lnTo>
                  <a:pt x="208" y="15"/>
                </a:lnTo>
                <a:lnTo>
                  <a:pt x="235" y="31"/>
                </a:lnTo>
                <a:lnTo>
                  <a:pt x="267" y="31"/>
                </a:lnTo>
                <a:lnTo>
                  <a:pt x="309" y="39"/>
                </a:lnTo>
                <a:lnTo>
                  <a:pt x="366" y="24"/>
                </a:lnTo>
                <a:lnTo>
                  <a:pt x="394" y="18"/>
                </a:lnTo>
                <a:lnTo>
                  <a:pt x="415" y="21"/>
                </a:lnTo>
                <a:lnTo>
                  <a:pt x="427" y="31"/>
                </a:lnTo>
                <a:lnTo>
                  <a:pt x="415" y="31"/>
                </a:lnTo>
                <a:lnTo>
                  <a:pt x="394" y="41"/>
                </a:lnTo>
                <a:lnTo>
                  <a:pt x="376" y="59"/>
                </a:lnTo>
                <a:lnTo>
                  <a:pt x="370" y="42"/>
                </a:lnTo>
                <a:lnTo>
                  <a:pt x="353" y="41"/>
                </a:lnTo>
                <a:lnTo>
                  <a:pt x="293" y="54"/>
                </a:lnTo>
                <a:lnTo>
                  <a:pt x="293" y="171"/>
                </a:lnTo>
                <a:lnTo>
                  <a:pt x="261" y="171"/>
                </a:lnTo>
                <a:lnTo>
                  <a:pt x="261" y="265"/>
                </a:lnTo>
                <a:lnTo>
                  <a:pt x="261" y="399"/>
                </a:lnTo>
                <a:lnTo>
                  <a:pt x="235" y="415"/>
                </a:lnTo>
                <a:lnTo>
                  <a:pt x="192" y="415"/>
                </a:lnTo>
                <a:lnTo>
                  <a:pt x="187" y="401"/>
                </a:lnTo>
                <a:lnTo>
                  <a:pt x="171" y="391"/>
                </a:lnTo>
                <a:lnTo>
                  <a:pt x="152" y="402"/>
                </a:lnTo>
              </a:path>
            </a:pathLst>
          </a:custGeom>
          <a:solidFill>
            <a:srgbClr val="CDCDCD"/>
          </a:solidFill>
          <a:ln w="6350">
            <a:solidFill>
              <a:schemeClr val="bg1"/>
            </a:solidFill>
            <a:round/>
            <a:headEnd/>
            <a:tailEnd/>
          </a:ln>
        </p:spPr>
        <p:txBody>
          <a:bodyPr/>
          <a:lstStyle/>
          <a:p>
            <a:endParaRPr lang="en-US"/>
          </a:p>
        </p:txBody>
      </p:sp>
      <p:sp>
        <p:nvSpPr>
          <p:cNvPr id="1218" name="Freeform 2259"/>
          <p:cNvSpPr>
            <a:spLocks/>
          </p:cNvSpPr>
          <p:nvPr/>
        </p:nvSpPr>
        <p:spPr bwMode="auto">
          <a:xfrm>
            <a:off x="4252913" y="4235450"/>
            <a:ext cx="176212" cy="158750"/>
          </a:xfrm>
          <a:custGeom>
            <a:avLst/>
            <a:gdLst>
              <a:gd name="T0" fmla="*/ 0 w 263"/>
              <a:gd name="T1" fmla="*/ 0 h 232"/>
              <a:gd name="T2" fmla="*/ 0 w 263"/>
              <a:gd name="T3" fmla="*/ 0 h 232"/>
              <a:gd name="T4" fmla="*/ 0 w 263"/>
              <a:gd name="T5" fmla="*/ 0 h 232"/>
              <a:gd name="T6" fmla="*/ 0 w 263"/>
              <a:gd name="T7" fmla="*/ 0 h 232"/>
              <a:gd name="T8" fmla="*/ 0 w 263"/>
              <a:gd name="T9" fmla="*/ 0 h 232"/>
              <a:gd name="T10" fmla="*/ 0 w 263"/>
              <a:gd name="T11" fmla="*/ 0 h 232"/>
              <a:gd name="T12" fmla="*/ 0 w 263"/>
              <a:gd name="T13" fmla="*/ 0 h 232"/>
              <a:gd name="T14" fmla="*/ 0 w 263"/>
              <a:gd name="T15" fmla="*/ 0 h 232"/>
              <a:gd name="T16" fmla="*/ 0 w 263"/>
              <a:gd name="T17" fmla="*/ 0 h 232"/>
              <a:gd name="T18" fmla="*/ 0 w 263"/>
              <a:gd name="T19" fmla="*/ 0 h 232"/>
              <a:gd name="T20" fmla="*/ 0 w 263"/>
              <a:gd name="T21" fmla="*/ 0 h 232"/>
              <a:gd name="T22" fmla="*/ 0 w 263"/>
              <a:gd name="T23" fmla="*/ 0 h 232"/>
              <a:gd name="T24" fmla="*/ 0 w 263"/>
              <a:gd name="T25" fmla="*/ 0 h 232"/>
              <a:gd name="T26" fmla="*/ 0 w 263"/>
              <a:gd name="T27" fmla="*/ 0 h 232"/>
              <a:gd name="T28" fmla="*/ 0 w 263"/>
              <a:gd name="T29" fmla="*/ 0 h 232"/>
              <a:gd name="T30" fmla="*/ 0 w 263"/>
              <a:gd name="T31" fmla="*/ 0 h 232"/>
              <a:gd name="T32" fmla="*/ 0 w 263"/>
              <a:gd name="T33" fmla="*/ 0 h 232"/>
              <a:gd name="T34" fmla="*/ 0 w 263"/>
              <a:gd name="T35" fmla="*/ 0 h 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3"/>
              <a:gd name="T55" fmla="*/ 0 h 232"/>
              <a:gd name="T56" fmla="*/ 263 w 263"/>
              <a:gd name="T57" fmla="*/ 232 h 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3" h="232">
                <a:moveTo>
                  <a:pt x="0" y="232"/>
                </a:moveTo>
                <a:lnTo>
                  <a:pt x="8" y="189"/>
                </a:lnTo>
                <a:lnTo>
                  <a:pt x="14" y="186"/>
                </a:lnTo>
                <a:lnTo>
                  <a:pt x="39" y="132"/>
                </a:lnTo>
                <a:lnTo>
                  <a:pt x="66" y="93"/>
                </a:lnTo>
                <a:lnTo>
                  <a:pt x="79" y="59"/>
                </a:lnTo>
                <a:lnTo>
                  <a:pt x="109" y="33"/>
                </a:lnTo>
                <a:lnTo>
                  <a:pt x="125" y="0"/>
                </a:lnTo>
                <a:lnTo>
                  <a:pt x="263" y="0"/>
                </a:lnTo>
                <a:lnTo>
                  <a:pt x="263" y="17"/>
                </a:lnTo>
                <a:lnTo>
                  <a:pt x="260" y="61"/>
                </a:lnTo>
                <a:lnTo>
                  <a:pt x="161" y="59"/>
                </a:lnTo>
                <a:lnTo>
                  <a:pt x="159" y="147"/>
                </a:lnTo>
                <a:lnTo>
                  <a:pt x="130" y="153"/>
                </a:lnTo>
                <a:lnTo>
                  <a:pt x="120" y="166"/>
                </a:lnTo>
                <a:lnTo>
                  <a:pt x="127" y="217"/>
                </a:lnTo>
                <a:lnTo>
                  <a:pt x="8" y="219"/>
                </a:lnTo>
                <a:lnTo>
                  <a:pt x="0" y="232"/>
                </a:lnTo>
                <a:close/>
              </a:path>
            </a:pathLst>
          </a:custGeom>
          <a:solidFill>
            <a:srgbClr val="CDCDCD"/>
          </a:solidFill>
          <a:ln w="6350">
            <a:solidFill>
              <a:schemeClr val="bg1"/>
            </a:solidFill>
            <a:round/>
            <a:headEnd/>
            <a:tailEnd/>
          </a:ln>
        </p:spPr>
        <p:txBody>
          <a:bodyPr/>
          <a:lstStyle/>
          <a:p>
            <a:endParaRPr lang="en-US"/>
          </a:p>
        </p:txBody>
      </p:sp>
      <p:sp>
        <p:nvSpPr>
          <p:cNvPr id="1219" name="Freeform 2260"/>
          <p:cNvSpPr>
            <a:spLocks/>
          </p:cNvSpPr>
          <p:nvPr/>
        </p:nvSpPr>
        <p:spPr bwMode="auto">
          <a:xfrm>
            <a:off x="4252913" y="4235450"/>
            <a:ext cx="176212" cy="158750"/>
          </a:xfrm>
          <a:custGeom>
            <a:avLst/>
            <a:gdLst>
              <a:gd name="T0" fmla="*/ 0 w 263"/>
              <a:gd name="T1" fmla="*/ 0 h 232"/>
              <a:gd name="T2" fmla="*/ 0 w 263"/>
              <a:gd name="T3" fmla="*/ 0 h 232"/>
              <a:gd name="T4" fmla="*/ 0 w 263"/>
              <a:gd name="T5" fmla="*/ 0 h 232"/>
              <a:gd name="T6" fmla="*/ 0 w 263"/>
              <a:gd name="T7" fmla="*/ 0 h 232"/>
              <a:gd name="T8" fmla="*/ 0 w 263"/>
              <a:gd name="T9" fmla="*/ 0 h 232"/>
              <a:gd name="T10" fmla="*/ 0 w 263"/>
              <a:gd name="T11" fmla="*/ 0 h 232"/>
              <a:gd name="T12" fmla="*/ 0 w 263"/>
              <a:gd name="T13" fmla="*/ 0 h 232"/>
              <a:gd name="T14" fmla="*/ 0 w 263"/>
              <a:gd name="T15" fmla="*/ 0 h 232"/>
              <a:gd name="T16" fmla="*/ 0 w 263"/>
              <a:gd name="T17" fmla="*/ 0 h 232"/>
              <a:gd name="T18" fmla="*/ 0 w 263"/>
              <a:gd name="T19" fmla="*/ 0 h 232"/>
              <a:gd name="T20" fmla="*/ 0 w 263"/>
              <a:gd name="T21" fmla="*/ 0 h 232"/>
              <a:gd name="T22" fmla="*/ 0 w 263"/>
              <a:gd name="T23" fmla="*/ 0 h 232"/>
              <a:gd name="T24" fmla="*/ 0 w 263"/>
              <a:gd name="T25" fmla="*/ 0 h 232"/>
              <a:gd name="T26" fmla="*/ 0 w 263"/>
              <a:gd name="T27" fmla="*/ 0 h 232"/>
              <a:gd name="T28" fmla="*/ 0 w 263"/>
              <a:gd name="T29" fmla="*/ 0 h 232"/>
              <a:gd name="T30" fmla="*/ 0 w 263"/>
              <a:gd name="T31" fmla="*/ 0 h 232"/>
              <a:gd name="T32" fmla="*/ 0 w 263"/>
              <a:gd name="T33" fmla="*/ 0 h 232"/>
              <a:gd name="T34" fmla="*/ 0 w 263"/>
              <a:gd name="T35" fmla="*/ 0 h 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3"/>
              <a:gd name="T55" fmla="*/ 0 h 232"/>
              <a:gd name="T56" fmla="*/ 263 w 263"/>
              <a:gd name="T57" fmla="*/ 232 h 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3" h="232">
                <a:moveTo>
                  <a:pt x="0" y="232"/>
                </a:moveTo>
                <a:lnTo>
                  <a:pt x="8" y="189"/>
                </a:lnTo>
                <a:lnTo>
                  <a:pt x="14" y="186"/>
                </a:lnTo>
                <a:lnTo>
                  <a:pt x="39" y="132"/>
                </a:lnTo>
                <a:lnTo>
                  <a:pt x="66" y="93"/>
                </a:lnTo>
                <a:lnTo>
                  <a:pt x="79" y="59"/>
                </a:lnTo>
                <a:lnTo>
                  <a:pt x="109" y="33"/>
                </a:lnTo>
                <a:lnTo>
                  <a:pt x="125" y="0"/>
                </a:lnTo>
                <a:lnTo>
                  <a:pt x="263" y="0"/>
                </a:lnTo>
                <a:lnTo>
                  <a:pt x="263" y="17"/>
                </a:lnTo>
                <a:lnTo>
                  <a:pt x="260" y="61"/>
                </a:lnTo>
                <a:lnTo>
                  <a:pt x="161" y="59"/>
                </a:lnTo>
                <a:lnTo>
                  <a:pt x="159" y="147"/>
                </a:lnTo>
                <a:lnTo>
                  <a:pt x="130" y="153"/>
                </a:lnTo>
                <a:lnTo>
                  <a:pt x="120" y="166"/>
                </a:lnTo>
                <a:lnTo>
                  <a:pt x="127" y="217"/>
                </a:lnTo>
                <a:lnTo>
                  <a:pt x="8" y="219"/>
                </a:lnTo>
                <a:lnTo>
                  <a:pt x="0" y="232"/>
                </a:lnTo>
              </a:path>
            </a:pathLst>
          </a:custGeom>
          <a:solidFill>
            <a:srgbClr val="CDCDCD"/>
          </a:solidFill>
          <a:ln w="6350">
            <a:solidFill>
              <a:schemeClr val="bg1"/>
            </a:solidFill>
            <a:round/>
            <a:headEnd/>
            <a:tailEnd/>
          </a:ln>
        </p:spPr>
        <p:txBody>
          <a:bodyPr/>
          <a:lstStyle/>
          <a:p>
            <a:endParaRPr lang="en-US"/>
          </a:p>
        </p:txBody>
      </p:sp>
      <p:sp>
        <p:nvSpPr>
          <p:cNvPr id="1220" name="Freeform 2261"/>
          <p:cNvSpPr>
            <a:spLocks/>
          </p:cNvSpPr>
          <p:nvPr/>
        </p:nvSpPr>
        <p:spPr bwMode="auto">
          <a:xfrm>
            <a:off x="5072063" y="4344988"/>
            <a:ext cx="347662" cy="436562"/>
          </a:xfrm>
          <a:custGeom>
            <a:avLst/>
            <a:gdLst>
              <a:gd name="T0" fmla="*/ 0 w 522"/>
              <a:gd name="T1" fmla="*/ 0 h 630"/>
              <a:gd name="T2" fmla="*/ 0 w 522"/>
              <a:gd name="T3" fmla="*/ 0 h 630"/>
              <a:gd name="T4" fmla="*/ 0 w 522"/>
              <a:gd name="T5" fmla="*/ 0 h 630"/>
              <a:gd name="T6" fmla="*/ 0 w 522"/>
              <a:gd name="T7" fmla="*/ 0 h 630"/>
              <a:gd name="T8" fmla="*/ 0 w 522"/>
              <a:gd name="T9" fmla="*/ 0 h 630"/>
              <a:gd name="T10" fmla="*/ 0 w 522"/>
              <a:gd name="T11" fmla="*/ 0 h 630"/>
              <a:gd name="T12" fmla="*/ 0 w 522"/>
              <a:gd name="T13" fmla="*/ 0 h 630"/>
              <a:gd name="T14" fmla="*/ 0 w 522"/>
              <a:gd name="T15" fmla="*/ 0 h 630"/>
              <a:gd name="T16" fmla="*/ 0 w 522"/>
              <a:gd name="T17" fmla="*/ 0 h 630"/>
              <a:gd name="T18" fmla="*/ 0 w 522"/>
              <a:gd name="T19" fmla="*/ 0 h 630"/>
              <a:gd name="T20" fmla="*/ 0 w 522"/>
              <a:gd name="T21" fmla="*/ 0 h 630"/>
              <a:gd name="T22" fmla="*/ 0 w 522"/>
              <a:gd name="T23" fmla="*/ 0 h 630"/>
              <a:gd name="T24" fmla="*/ 0 w 522"/>
              <a:gd name="T25" fmla="*/ 0 h 630"/>
              <a:gd name="T26" fmla="*/ 0 w 522"/>
              <a:gd name="T27" fmla="*/ 0 h 630"/>
              <a:gd name="T28" fmla="*/ 0 w 522"/>
              <a:gd name="T29" fmla="*/ 0 h 630"/>
              <a:gd name="T30" fmla="*/ 0 w 522"/>
              <a:gd name="T31" fmla="*/ 0 h 630"/>
              <a:gd name="T32" fmla="*/ 0 w 522"/>
              <a:gd name="T33" fmla="*/ 0 h 630"/>
              <a:gd name="T34" fmla="*/ 0 w 522"/>
              <a:gd name="T35" fmla="*/ 0 h 630"/>
              <a:gd name="T36" fmla="*/ 0 w 522"/>
              <a:gd name="T37" fmla="*/ 0 h 630"/>
              <a:gd name="T38" fmla="*/ 0 w 522"/>
              <a:gd name="T39" fmla="*/ 0 h 630"/>
              <a:gd name="T40" fmla="*/ 0 w 522"/>
              <a:gd name="T41" fmla="*/ 0 h 630"/>
              <a:gd name="T42" fmla="*/ 0 w 522"/>
              <a:gd name="T43" fmla="*/ 0 h 630"/>
              <a:gd name="T44" fmla="*/ 0 w 522"/>
              <a:gd name="T45" fmla="*/ 0 h 630"/>
              <a:gd name="T46" fmla="*/ 0 w 522"/>
              <a:gd name="T47" fmla="*/ 0 h 630"/>
              <a:gd name="T48" fmla="*/ 0 w 522"/>
              <a:gd name="T49" fmla="*/ 0 h 630"/>
              <a:gd name="T50" fmla="*/ 0 w 522"/>
              <a:gd name="T51" fmla="*/ 0 h 630"/>
              <a:gd name="T52" fmla="*/ 0 w 522"/>
              <a:gd name="T53" fmla="*/ 0 h 630"/>
              <a:gd name="T54" fmla="*/ 0 w 522"/>
              <a:gd name="T55" fmla="*/ 0 h 630"/>
              <a:gd name="T56" fmla="*/ 0 w 522"/>
              <a:gd name="T57" fmla="*/ 0 h 630"/>
              <a:gd name="T58" fmla="*/ 0 w 522"/>
              <a:gd name="T59" fmla="*/ 0 h 630"/>
              <a:gd name="T60" fmla="*/ 0 w 522"/>
              <a:gd name="T61" fmla="*/ 0 h 630"/>
              <a:gd name="T62" fmla="*/ 0 w 522"/>
              <a:gd name="T63" fmla="*/ 0 h 630"/>
              <a:gd name="T64" fmla="*/ 0 w 522"/>
              <a:gd name="T65" fmla="*/ 0 h 630"/>
              <a:gd name="T66" fmla="*/ 0 w 522"/>
              <a:gd name="T67" fmla="*/ 0 h 630"/>
              <a:gd name="T68" fmla="*/ 0 w 522"/>
              <a:gd name="T69" fmla="*/ 0 h 6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2"/>
              <a:gd name="T106" fmla="*/ 0 h 630"/>
              <a:gd name="T107" fmla="*/ 522 w 522"/>
              <a:gd name="T108" fmla="*/ 630 h 6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2" h="630">
                <a:moveTo>
                  <a:pt x="433" y="0"/>
                </a:moveTo>
                <a:lnTo>
                  <a:pt x="420" y="9"/>
                </a:lnTo>
                <a:lnTo>
                  <a:pt x="412" y="8"/>
                </a:lnTo>
                <a:lnTo>
                  <a:pt x="404" y="26"/>
                </a:lnTo>
                <a:lnTo>
                  <a:pt x="387" y="30"/>
                </a:lnTo>
                <a:lnTo>
                  <a:pt x="381" y="44"/>
                </a:lnTo>
                <a:lnTo>
                  <a:pt x="368" y="44"/>
                </a:lnTo>
                <a:lnTo>
                  <a:pt x="355" y="39"/>
                </a:lnTo>
                <a:lnTo>
                  <a:pt x="301" y="37"/>
                </a:lnTo>
                <a:lnTo>
                  <a:pt x="304" y="30"/>
                </a:lnTo>
                <a:lnTo>
                  <a:pt x="300" y="30"/>
                </a:lnTo>
                <a:lnTo>
                  <a:pt x="296" y="37"/>
                </a:lnTo>
                <a:lnTo>
                  <a:pt x="99" y="37"/>
                </a:lnTo>
                <a:lnTo>
                  <a:pt x="99" y="100"/>
                </a:lnTo>
                <a:lnTo>
                  <a:pt x="67" y="102"/>
                </a:lnTo>
                <a:lnTo>
                  <a:pt x="67" y="120"/>
                </a:lnTo>
                <a:lnTo>
                  <a:pt x="67" y="242"/>
                </a:lnTo>
                <a:lnTo>
                  <a:pt x="34" y="247"/>
                </a:lnTo>
                <a:lnTo>
                  <a:pt x="29" y="265"/>
                </a:lnTo>
                <a:lnTo>
                  <a:pt x="13" y="284"/>
                </a:lnTo>
                <a:lnTo>
                  <a:pt x="13" y="297"/>
                </a:lnTo>
                <a:lnTo>
                  <a:pt x="8" y="304"/>
                </a:lnTo>
                <a:lnTo>
                  <a:pt x="0" y="333"/>
                </a:lnTo>
                <a:lnTo>
                  <a:pt x="0" y="343"/>
                </a:lnTo>
                <a:lnTo>
                  <a:pt x="13" y="341"/>
                </a:lnTo>
                <a:lnTo>
                  <a:pt x="16" y="358"/>
                </a:lnTo>
                <a:lnTo>
                  <a:pt x="33" y="389"/>
                </a:lnTo>
                <a:lnTo>
                  <a:pt x="26" y="397"/>
                </a:lnTo>
                <a:lnTo>
                  <a:pt x="52" y="426"/>
                </a:lnTo>
                <a:lnTo>
                  <a:pt x="52" y="464"/>
                </a:lnTo>
                <a:lnTo>
                  <a:pt x="70" y="472"/>
                </a:lnTo>
                <a:lnTo>
                  <a:pt x="73" y="480"/>
                </a:lnTo>
                <a:lnTo>
                  <a:pt x="104" y="490"/>
                </a:lnTo>
                <a:lnTo>
                  <a:pt x="107" y="506"/>
                </a:lnTo>
                <a:lnTo>
                  <a:pt x="140" y="529"/>
                </a:lnTo>
                <a:lnTo>
                  <a:pt x="151" y="551"/>
                </a:lnTo>
                <a:lnTo>
                  <a:pt x="171" y="566"/>
                </a:lnTo>
                <a:lnTo>
                  <a:pt x="179" y="582"/>
                </a:lnTo>
                <a:lnTo>
                  <a:pt x="195" y="602"/>
                </a:lnTo>
                <a:lnTo>
                  <a:pt x="210" y="608"/>
                </a:lnTo>
                <a:lnTo>
                  <a:pt x="218" y="602"/>
                </a:lnTo>
                <a:lnTo>
                  <a:pt x="238" y="605"/>
                </a:lnTo>
                <a:lnTo>
                  <a:pt x="247" y="599"/>
                </a:lnTo>
                <a:lnTo>
                  <a:pt x="285" y="630"/>
                </a:lnTo>
                <a:lnTo>
                  <a:pt x="365" y="626"/>
                </a:lnTo>
                <a:lnTo>
                  <a:pt x="381" y="617"/>
                </a:lnTo>
                <a:lnTo>
                  <a:pt x="397" y="600"/>
                </a:lnTo>
                <a:lnTo>
                  <a:pt x="441" y="600"/>
                </a:lnTo>
                <a:lnTo>
                  <a:pt x="441" y="576"/>
                </a:lnTo>
                <a:lnTo>
                  <a:pt x="420" y="568"/>
                </a:lnTo>
                <a:lnTo>
                  <a:pt x="407" y="535"/>
                </a:lnTo>
                <a:lnTo>
                  <a:pt x="387" y="522"/>
                </a:lnTo>
                <a:lnTo>
                  <a:pt x="378" y="506"/>
                </a:lnTo>
                <a:lnTo>
                  <a:pt x="352" y="496"/>
                </a:lnTo>
                <a:lnTo>
                  <a:pt x="358" y="480"/>
                </a:lnTo>
                <a:lnTo>
                  <a:pt x="376" y="480"/>
                </a:lnTo>
                <a:lnTo>
                  <a:pt x="386" y="472"/>
                </a:lnTo>
                <a:lnTo>
                  <a:pt x="391" y="413"/>
                </a:lnTo>
                <a:lnTo>
                  <a:pt x="412" y="398"/>
                </a:lnTo>
                <a:lnTo>
                  <a:pt x="417" y="374"/>
                </a:lnTo>
                <a:lnTo>
                  <a:pt x="451" y="335"/>
                </a:lnTo>
                <a:lnTo>
                  <a:pt x="461" y="301"/>
                </a:lnTo>
                <a:lnTo>
                  <a:pt x="459" y="271"/>
                </a:lnTo>
                <a:lnTo>
                  <a:pt x="477" y="200"/>
                </a:lnTo>
                <a:lnTo>
                  <a:pt x="519" y="182"/>
                </a:lnTo>
                <a:lnTo>
                  <a:pt x="522" y="169"/>
                </a:lnTo>
                <a:lnTo>
                  <a:pt x="488" y="140"/>
                </a:lnTo>
                <a:lnTo>
                  <a:pt x="483" y="66"/>
                </a:lnTo>
                <a:lnTo>
                  <a:pt x="474" y="55"/>
                </a:lnTo>
                <a:lnTo>
                  <a:pt x="472" y="37"/>
                </a:lnTo>
                <a:lnTo>
                  <a:pt x="433" y="0"/>
                </a:lnTo>
                <a:close/>
              </a:path>
            </a:pathLst>
          </a:custGeom>
          <a:solidFill>
            <a:srgbClr val="CDCDCD"/>
          </a:solidFill>
          <a:ln w="6350">
            <a:solidFill>
              <a:schemeClr val="bg1"/>
            </a:solidFill>
            <a:round/>
            <a:headEnd/>
            <a:tailEnd/>
          </a:ln>
        </p:spPr>
        <p:txBody>
          <a:bodyPr/>
          <a:lstStyle/>
          <a:p>
            <a:endParaRPr lang="en-US"/>
          </a:p>
        </p:txBody>
      </p:sp>
      <p:sp>
        <p:nvSpPr>
          <p:cNvPr id="1221" name="Freeform 2262"/>
          <p:cNvSpPr>
            <a:spLocks/>
          </p:cNvSpPr>
          <p:nvPr/>
        </p:nvSpPr>
        <p:spPr bwMode="auto">
          <a:xfrm>
            <a:off x="5072063" y="4344988"/>
            <a:ext cx="347662" cy="436562"/>
          </a:xfrm>
          <a:custGeom>
            <a:avLst/>
            <a:gdLst>
              <a:gd name="T0" fmla="*/ 0 w 522"/>
              <a:gd name="T1" fmla="*/ 0 h 630"/>
              <a:gd name="T2" fmla="*/ 0 w 522"/>
              <a:gd name="T3" fmla="*/ 0 h 630"/>
              <a:gd name="T4" fmla="*/ 0 w 522"/>
              <a:gd name="T5" fmla="*/ 0 h 630"/>
              <a:gd name="T6" fmla="*/ 0 w 522"/>
              <a:gd name="T7" fmla="*/ 0 h 630"/>
              <a:gd name="T8" fmla="*/ 0 w 522"/>
              <a:gd name="T9" fmla="*/ 0 h 630"/>
              <a:gd name="T10" fmla="*/ 0 w 522"/>
              <a:gd name="T11" fmla="*/ 0 h 630"/>
              <a:gd name="T12" fmla="*/ 0 w 522"/>
              <a:gd name="T13" fmla="*/ 0 h 630"/>
              <a:gd name="T14" fmla="*/ 0 w 522"/>
              <a:gd name="T15" fmla="*/ 0 h 630"/>
              <a:gd name="T16" fmla="*/ 0 w 522"/>
              <a:gd name="T17" fmla="*/ 0 h 630"/>
              <a:gd name="T18" fmla="*/ 0 w 522"/>
              <a:gd name="T19" fmla="*/ 0 h 630"/>
              <a:gd name="T20" fmla="*/ 0 w 522"/>
              <a:gd name="T21" fmla="*/ 0 h 630"/>
              <a:gd name="T22" fmla="*/ 0 w 522"/>
              <a:gd name="T23" fmla="*/ 0 h 630"/>
              <a:gd name="T24" fmla="*/ 0 w 522"/>
              <a:gd name="T25" fmla="*/ 0 h 630"/>
              <a:gd name="T26" fmla="*/ 0 w 522"/>
              <a:gd name="T27" fmla="*/ 0 h 630"/>
              <a:gd name="T28" fmla="*/ 0 w 522"/>
              <a:gd name="T29" fmla="*/ 0 h 630"/>
              <a:gd name="T30" fmla="*/ 0 w 522"/>
              <a:gd name="T31" fmla="*/ 0 h 630"/>
              <a:gd name="T32" fmla="*/ 0 w 522"/>
              <a:gd name="T33" fmla="*/ 0 h 630"/>
              <a:gd name="T34" fmla="*/ 0 w 522"/>
              <a:gd name="T35" fmla="*/ 0 h 630"/>
              <a:gd name="T36" fmla="*/ 0 w 522"/>
              <a:gd name="T37" fmla="*/ 0 h 630"/>
              <a:gd name="T38" fmla="*/ 0 w 522"/>
              <a:gd name="T39" fmla="*/ 0 h 630"/>
              <a:gd name="T40" fmla="*/ 0 w 522"/>
              <a:gd name="T41" fmla="*/ 0 h 630"/>
              <a:gd name="T42" fmla="*/ 0 w 522"/>
              <a:gd name="T43" fmla="*/ 0 h 630"/>
              <a:gd name="T44" fmla="*/ 0 w 522"/>
              <a:gd name="T45" fmla="*/ 0 h 630"/>
              <a:gd name="T46" fmla="*/ 0 w 522"/>
              <a:gd name="T47" fmla="*/ 0 h 630"/>
              <a:gd name="T48" fmla="*/ 0 w 522"/>
              <a:gd name="T49" fmla="*/ 0 h 630"/>
              <a:gd name="T50" fmla="*/ 0 w 522"/>
              <a:gd name="T51" fmla="*/ 0 h 630"/>
              <a:gd name="T52" fmla="*/ 0 w 522"/>
              <a:gd name="T53" fmla="*/ 0 h 630"/>
              <a:gd name="T54" fmla="*/ 0 w 522"/>
              <a:gd name="T55" fmla="*/ 0 h 630"/>
              <a:gd name="T56" fmla="*/ 0 w 522"/>
              <a:gd name="T57" fmla="*/ 0 h 630"/>
              <a:gd name="T58" fmla="*/ 0 w 522"/>
              <a:gd name="T59" fmla="*/ 0 h 630"/>
              <a:gd name="T60" fmla="*/ 0 w 522"/>
              <a:gd name="T61" fmla="*/ 0 h 630"/>
              <a:gd name="T62" fmla="*/ 0 w 522"/>
              <a:gd name="T63" fmla="*/ 0 h 630"/>
              <a:gd name="T64" fmla="*/ 0 w 522"/>
              <a:gd name="T65" fmla="*/ 0 h 630"/>
              <a:gd name="T66" fmla="*/ 0 w 522"/>
              <a:gd name="T67" fmla="*/ 0 h 630"/>
              <a:gd name="T68" fmla="*/ 0 w 522"/>
              <a:gd name="T69" fmla="*/ 0 h 6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2"/>
              <a:gd name="T106" fmla="*/ 0 h 630"/>
              <a:gd name="T107" fmla="*/ 522 w 522"/>
              <a:gd name="T108" fmla="*/ 630 h 6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2" h="630">
                <a:moveTo>
                  <a:pt x="433" y="0"/>
                </a:moveTo>
                <a:lnTo>
                  <a:pt x="420" y="9"/>
                </a:lnTo>
                <a:lnTo>
                  <a:pt x="412" y="8"/>
                </a:lnTo>
                <a:lnTo>
                  <a:pt x="404" y="26"/>
                </a:lnTo>
                <a:lnTo>
                  <a:pt x="387" y="30"/>
                </a:lnTo>
                <a:lnTo>
                  <a:pt x="381" y="44"/>
                </a:lnTo>
                <a:lnTo>
                  <a:pt x="368" y="44"/>
                </a:lnTo>
                <a:lnTo>
                  <a:pt x="355" y="39"/>
                </a:lnTo>
                <a:lnTo>
                  <a:pt x="301" y="37"/>
                </a:lnTo>
                <a:lnTo>
                  <a:pt x="304" y="30"/>
                </a:lnTo>
                <a:lnTo>
                  <a:pt x="300" y="30"/>
                </a:lnTo>
                <a:lnTo>
                  <a:pt x="296" y="37"/>
                </a:lnTo>
                <a:lnTo>
                  <a:pt x="99" y="37"/>
                </a:lnTo>
                <a:lnTo>
                  <a:pt x="99" y="100"/>
                </a:lnTo>
                <a:lnTo>
                  <a:pt x="67" y="102"/>
                </a:lnTo>
                <a:lnTo>
                  <a:pt x="67" y="120"/>
                </a:lnTo>
                <a:lnTo>
                  <a:pt x="67" y="242"/>
                </a:lnTo>
                <a:lnTo>
                  <a:pt x="34" y="247"/>
                </a:lnTo>
                <a:lnTo>
                  <a:pt x="29" y="265"/>
                </a:lnTo>
                <a:lnTo>
                  <a:pt x="13" y="284"/>
                </a:lnTo>
                <a:lnTo>
                  <a:pt x="13" y="297"/>
                </a:lnTo>
                <a:lnTo>
                  <a:pt x="8" y="304"/>
                </a:lnTo>
                <a:lnTo>
                  <a:pt x="0" y="333"/>
                </a:lnTo>
                <a:lnTo>
                  <a:pt x="0" y="343"/>
                </a:lnTo>
                <a:lnTo>
                  <a:pt x="13" y="341"/>
                </a:lnTo>
                <a:lnTo>
                  <a:pt x="16" y="358"/>
                </a:lnTo>
                <a:lnTo>
                  <a:pt x="33" y="389"/>
                </a:lnTo>
                <a:lnTo>
                  <a:pt x="26" y="397"/>
                </a:lnTo>
                <a:lnTo>
                  <a:pt x="52" y="426"/>
                </a:lnTo>
                <a:lnTo>
                  <a:pt x="52" y="464"/>
                </a:lnTo>
                <a:lnTo>
                  <a:pt x="70" y="472"/>
                </a:lnTo>
                <a:lnTo>
                  <a:pt x="73" y="480"/>
                </a:lnTo>
                <a:lnTo>
                  <a:pt x="104" y="490"/>
                </a:lnTo>
                <a:lnTo>
                  <a:pt x="107" y="506"/>
                </a:lnTo>
                <a:lnTo>
                  <a:pt x="140" y="529"/>
                </a:lnTo>
                <a:lnTo>
                  <a:pt x="151" y="551"/>
                </a:lnTo>
                <a:lnTo>
                  <a:pt x="171" y="566"/>
                </a:lnTo>
                <a:lnTo>
                  <a:pt x="179" y="582"/>
                </a:lnTo>
                <a:lnTo>
                  <a:pt x="195" y="602"/>
                </a:lnTo>
                <a:lnTo>
                  <a:pt x="210" y="608"/>
                </a:lnTo>
                <a:lnTo>
                  <a:pt x="218" y="602"/>
                </a:lnTo>
                <a:lnTo>
                  <a:pt x="238" y="605"/>
                </a:lnTo>
                <a:lnTo>
                  <a:pt x="247" y="599"/>
                </a:lnTo>
                <a:lnTo>
                  <a:pt x="285" y="630"/>
                </a:lnTo>
                <a:lnTo>
                  <a:pt x="365" y="626"/>
                </a:lnTo>
                <a:lnTo>
                  <a:pt x="381" y="617"/>
                </a:lnTo>
                <a:lnTo>
                  <a:pt x="397" y="600"/>
                </a:lnTo>
                <a:lnTo>
                  <a:pt x="441" y="600"/>
                </a:lnTo>
                <a:lnTo>
                  <a:pt x="441" y="576"/>
                </a:lnTo>
                <a:lnTo>
                  <a:pt x="420" y="568"/>
                </a:lnTo>
                <a:lnTo>
                  <a:pt x="407" y="535"/>
                </a:lnTo>
                <a:lnTo>
                  <a:pt x="387" y="522"/>
                </a:lnTo>
                <a:lnTo>
                  <a:pt x="378" y="506"/>
                </a:lnTo>
                <a:lnTo>
                  <a:pt x="352" y="496"/>
                </a:lnTo>
                <a:lnTo>
                  <a:pt x="358" y="480"/>
                </a:lnTo>
                <a:lnTo>
                  <a:pt x="376" y="480"/>
                </a:lnTo>
                <a:lnTo>
                  <a:pt x="386" y="472"/>
                </a:lnTo>
                <a:lnTo>
                  <a:pt x="391" y="413"/>
                </a:lnTo>
                <a:lnTo>
                  <a:pt x="412" y="398"/>
                </a:lnTo>
                <a:lnTo>
                  <a:pt x="417" y="374"/>
                </a:lnTo>
                <a:lnTo>
                  <a:pt x="451" y="335"/>
                </a:lnTo>
                <a:lnTo>
                  <a:pt x="461" y="301"/>
                </a:lnTo>
                <a:lnTo>
                  <a:pt x="459" y="271"/>
                </a:lnTo>
                <a:lnTo>
                  <a:pt x="477" y="200"/>
                </a:lnTo>
                <a:lnTo>
                  <a:pt x="519" y="182"/>
                </a:lnTo>
                <a:lnTo>
                  <a:pt x="522" y="169"/>
                </a:lnTo>
                <a:lnTo>
                  <a:pt x="488" y="140"/>
                </a:lnTo>
                <a:lnTo>
                  <a:pt x="483" y="66"/>
                </a:lnTo>
                <a:lnTo>
                  <a:pt x="474" y="55"/>
                </a:lnTo>
                <a:lnTo>
                  <a:pt x="472" y="37"/>
                </a:lnTo>
                <a:lnTo>
                  <a:pt x="433" y="0"/>
                </a:lnTo>
              </a:path>
            </a:pathLst>
          </a:custGeom>
          <a:solidFill>
            <a:srgbClr val="CDCDCD"/>
          </a:solidFill>
          <a:ln w="6350">
            <a:solidFill>
              <a:schemeClr val="bg1"/>
            </a:solidFill>
            <a:round/>
            <a:headEnd/>
            <a:tailEnd/>
          </a:ln>
        </p:spPr>
        <p:txBody>
          <a:bodyPr/>
          <a:lstStyle/>
          <a:p>
            <a:endParaRPr lang="en-US"/>
          </a:p>
        </p:txBody>
      </p:sp>
      <p:sp>
        <p:nvSpPr>
          <p:cNvPr id="1222" name="Freeform 2263"/>
          <p:cNvSpPr>
            <a:spLocks/>
          </p:cNvSpPr>
          <p:nvPr/>
        </p:nvSpPr>
        <p:spPr bwMode="auto">
          <a:xfrm>
            <a:off x="5260975" y="5437188"/>
            <a:ext cx="25400" cy="38100"/>
          </a:xfrm>
          <a:custGeom>
            <a:avLst/>
            <a:gdLst>
              <a:gd name="T0" fmla="*/ 0 w 39"/>
              <a:gd name="T1" fmla="*/ 0 h 54"/>
              <a:gd name="T2" fmla="*/ 0 w 39"/>
              <a:gd name="T3" fmla="*/ 0 h 54"/>
              <a:gd name="T4" fmla="*/ 0 w 39"/>
              <a:gd name="T5" fmla="*/ 0 h 54"/>
              <a:gd name="T6" fmla="*/ 0 w 39"/>
              <a:gd name="T7" fmla="*/ 0 h 54"/>
              <a:gd name="T8" fmla="*/ 0 w 39"/>
              <a:gd name="T9" fmla="*/ 0 h 54"/>
              <a:gd name="T10" fmla="*/ 0 w 39"/>
              <a:gd name="T11" fmla="*/ 0 h 54"/>
              <a:gd name="T12" fmla="*/ 0 w 39"/>
              <a:gd name="T13" fmla="*/ 0 h 54"/>
              <a:gd name="T14" fmla="*/ 0 w 39"/>
              <a:gd name="T15" fmla="*/ 0 h 54"/>
              <a:gd name="T16" fmla="*/ 0 w 39"/>
              <a:gd name="T17" fmla="*/ 0 h 54"/>
              <a:gd name="T18" fmla="*/ 0 w 39"/>
              <a:gd name="T19" fmla="*/ 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54"/>
              <a:gd name="T32" fmla="*/ 39 w 39"/>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54">
                <a:moveTo>
                  <a:pt x="35" y="5"/>
                </a:moveTo>
                <a:lnTo>
                  <a:pt x="32" y="8"/>
                </a:lnTo>
                <a:lnTo>
                  <a:pt x="19" y="0"/>
                </a:lnTo>
                <a:lnTo>
                  <a:pt x="13" y="5"/>
                </a:lnTo>
                <a:lnTo>
                  <a:pt x="0" y="33"/>
                </a:lnTo>
                <a:lnTo>
                  <a:pt x="6" y="50"/>
                </a:lnTo>
                <a:lnTo>
                  <a:pt x="19" y="54"/>
                </a:lnTo>
                <a:lnTo>
                  <a:pt x="29" y="54"/>
                </a:lnTo>
                <a:lnTo>
                  <a:pt x="39" y="37"/>
                </a:lnTo>
                <a:lnTo>
                  <a:pt x="35" y="5"/>
                </a:lnTo>
                <a:close/>
              </a:path>
            </a:pathLst>
          </a:custGeom>
          <a:solidFill>
            <a:srgbClr val="CDCDCD"/>
          </a:solidFill>
          <a:ln w="6350">
            <a:solidFill>
              <a:schemeClr val="bg1"/>
            </a:solidFill>
            <a:round/>
            <a:headEnd/>
            <a:tailEnd/>
          </a:ln>
        </p:spPr>
        <p:txBody>
          <a:bodyPr/>
          <a:lstStyle/>
          <a:p>
            <a:endParaRPr lang="en-US"/>
          </a:p>
        </p:txBody>
      </p:sp>
      <p:sp>
        <p:nvSpPr>
          <p:cNvPr id="1223" name="Freeform 2264"/>
          <p:cNvSpPr>
            <a:spLocks/>
          </p:cNvSpPr>
          <p:nvPr/>
        </p:nvSpPr>
        <p:spPr bwMode="auto">
          <a:xfrm>
            <a:off x="5260975" y="5437188"/>
            <a:ext cx="25400" cy="38100"/>
          </a:xfrm>
          <a:custGeom>
            <a:avLst/>
            <a:gdLst>
              <a:gd name="T0" fmla="*/ 0 w 39"/>
              <a:gd name="T1" fmla="*/ 0 h 54"/>
              <a:gd name="T2" fmla="*/ 0 w 39"/>
              <a:gd name="T3" fmla="*/ 0 h 54"/>
              <a:gd name="T4" fmla="*/ 0 w 39"/>
              <a:gd name="T5" fmla="*/ 0 h 54"/>
              <a:gd name="T6" fmla="*/ 0 w 39"/>
              <a:gd name="T7" fmla="*/ 0 h 54"/>
              <a:gd name="T8" fmla="*/ 0 w 39"/>
              <a:gd name="T9" fmla="*/ 0 h 54"/>
              <a:gd name="T10" fmla="*/ 0 w 39"/>
              <a:gd name="T11" fmla="*/ 0 h 54"/>
              <a:gd name="T12" fmla="*/ 0 w 39"/>
              <a:gd name="T13" fmla="*/ 0 h 54"/>
              <a:gd name="T14" fmla="*/ 0 w 39"/>
              <a:gd name="T15" fmla="*/ 0 h 54"/>
              <a:gd name="T16" fmla="*/ 0 w 39"/>
              <a:gd name="T17" fmla="*/ 0 h 54"/>
              <a:gd name="T18" fmla="*/ 0 w 39"/>
              <a:gd name="T19" fmla="*/ 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54"/>
              <a:gd name="T32" fmla="*/ 39 w 39"/>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54">
                <a:moveTo>
                  <a:pt x="35" y="5"/>
                </a:moveTo>
                <a:lnTo>
                  <a:pt x="32" y="8"/>
                </a:lnTo>
                <a:lnTo>
                  <a:pt x="19" y="0"/>
                </a:lnTo>
                <a:lnTo>
                  <a:pt x="13" y="5"/>
                </a:lnTo>
                <a:lnTo>
                  <a:pt x="0" y="33"/>
                </a:lnTo>
                <a:lnTo>
                  <a:pt x="6" y="50"/>
                </a:lnTo>
                <a:lnTo>
                  <a:pt x="19" y="54"/>
                </a:lnTo>
                <a:lnTo>
                  <a:pt x="29" y="54"/>
                </a:lnTo>
                <a:lnTo>
                  <a:pt x="39" y="37"/>
                </a:lnTo>
                <a:lnTo>
                  <a:pt x="35" y="5"/>
                </a:lnTo>
              </a:path>
            </a:pathLst>
          </a:custGeom>
          <a:solidFill>
            <a:srgbClr val="CDCDCD"/>
          </a:solidFill>
          <a:ln w="6350">
            <a:solidFill>
              <a:schemeClr val="bg1"/>
            </a:solidFill>
            <a:round/>
            <a:headEnd/>
            <a:tailEnd/>
          </a:ln>
        </p:spPr>
        <p:txBody>
          <a:bodyPr/>
          <a:lstStyle/>
          <a:p>
            <a:endParaRPr lang="en-US"/>
          </a:p>
        </p:txBody>
      </p:sp>
      <p:sp>
        <p:nvSpPr>
          <p:cNvPr id="1224" name="Freeform 2265"/>
          <p:cNvSpPr>
            <a:spLocks/>
          </p:cNvSpPr>
          <p:nvPr/>
        </p:nvSpPr>
        <p:spPr bwMode="auto">
          <a:xfrm>
            <a:off x="4606925" y="4616450"/>
            <a:ext cx="44450" cy="112713"/>
          </a:xfrm>
          <a:custGeom>
            <a:avLst/>
            <a:gdLst>
              <a:gd name="T0" fmla="*/ 0 w 67"/>
              <a:gd name="T1" fmla="*/ 0 h 161"/>
              <a:gd name="T2" fmla="*/ 0 w 67"/>
              <a:gd name="T3" fmla="*/ 0 h 161"/>
              <a:gd name="T4" fmla="*/ 0 w 67"/>
              <a:gd name="T5" fmla="*/ 0 h 161"/>
              <a:gd name="T6" fmla="*/ 0 w 67"/>
              <a:gd name="T7" fmla="*/ 0 h 161"/>
              <a:gd name="T8" fmla="*/ 0 w 67"/>
              <a:gd name="T9" fmla="*/ 0 h 161"/>
              <a:gd name="T10" fmla="*/ 0 w 67"/>
              <a:gd name="T11" fmla="*/ 0 h 161"/>
              <a:gd name="T12" fmla="*/ 0 w 67"/>
              <a:gd name="T13" fmla="*/ 0 h 161"/>
              <a:gd name="T14" fmla="*/ 0 w 67"/>
              <a:gd name="T15" fmla="*/ 0 h 161"/>
              <a:gd name="T16" fmla="*/ 0 w 67"/>
              <a:gd name="T17" fmla="*/ 0 h 161"/>
              <a:gd name="T18" fmla="*/ 0 w 67"/>
              <a:gd name="T19" fmla="*/ 0 h 161"/>
              <a:gd name="T20" fmla="*/ 0 w 67"/>
              <a:gd name="T21" fmla="*/ 0 h 161"/>
              <a:gd name="T22" fmla="*/ 0 w 67"/>
              <a:gd name="T23" fmla="*/ 0 h 161"/>
              <a:gd name="T24" fmla="*/ 0 w 67"/>
              <a:gd name="T25" fmla="*/ 0 h 161"/>
              <a:gd name="T26" fmla="*/ 0 w 67"/>
              <a:gd name="T27" fmla="*/ 0 h 161"/>
              <a:gd name="T28" fmla="*/ 0 w 67"/>
              <a:gd name="T29" fmla="*/ 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61"/>
              <a:gd name="T47" fmla="*/ 67 w 67"/>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61">
                <a:moveTo>
                  <a:pt x="67" y="156"/>
                </a:moveTo>
                <a:lnTo>
                  <a:pt x="46" y="161"/>
                </a:lnTo>
                <a:lnTo>
                  <a:pt x="28" y="138"/>
                </a:lnTo>
                <a:lnTo>
                  <a:pt x="21" y="57"/>
                </a:lnTo>
                <a:lnTo>
                  <a:pt x="16" y="31"/>
                </a:lnTo>
                <a:lnTo>
                  <a:pt x="2" y="16"/>
                </a:lnTo>
                <a:lnTo>
                  <a:pt x="5" y="5"/>
                </a:lnTo>
                <a:lnTo>
                  <a:pt x="0" y="0"/>
                </a:lnTo>
                <a:lnTo>
                  <a:pt x="21" y="6"/>
                </a:lnTo>
                <a:lnTo>
                  <a:pt x="33" y="5"/>
                </a:lnTo>
                <a:lnTo>
                  <a:pt x="31" y="26"/>
                </a:lnTo>
                <a:lnTo>
                  <a:pt x="47" y="41"/>
                </a:lnTo>
                <a:lnTo>
                  <a:pt x="59" y="78"/>
                </a:lnTo>
                <a:lnTo>
                  <a:pt x="59" y="143"/>
                </a:lnTo>
                <a:lnTo>
                  <a:pt x="67" y="156"/>
                </a:lnTo>
                <a:close/>
              </a:path>
            </a:pathLst>
          </a:custGeom>
          <a:solidFill>
            <a:srgbClr val="CDCDCD"/>
          </a:solidFill>
          <a:ln w="6350">
            <a:solidFill>
              <a:schemeClr val="bg1"/>
            </a:solidFill>
            <a:round/>
            <a:headEnd/>
            <a:tailEnd/>
          </a:ln>
        </p:spPr>
        <p:txBody>
          <a:bodyPr/>
          <a:lstStyle/>
          <a:p>
            <a:endParaRPr lang="en-US"/>
          </a:p>
        </p:txBody>
      </p:sp>
      <p:sp>
        <p:nvSpPr>
          <p:cNvPr id="1225" name="Freeform 2266"/>
          <p:cNvSpPr>
            <a:spLocks/>
          </p:cNvSpPr>
          <p:nvPr/>
        </p:nvSpPr>
        <p:spPr bwMode="auto">
          <a:xfrm>
            <a:off x="4606925" y="4616450"/>
            <a:ext cx="44450" cy="112713"/>
          </a:xfrm>
          <a:custGeom>
            <a:avLst/>
            <a:gdLst>
              <a:gd name="T0" fmla="*/ 0 w 67"/>
              <a:gd name="T1" fmla="*/ 0 h 161"/>
              <a:gd name="T2" fmla="*/ 0 w 67"/>
              <a:gd name="T3" fmla="*/ 0 h 161"/>
              <a:gd name="T4" fmla="*/ 0 w 67"/>
              <a:gd name="T5" fmla="*/ 0 h 161"/>
              <a:gd name="T6" fmla="*/ 0 w 67"/>
              <a:gd name="T7" fmla="*/ 0 h 161"/>
              <a:gd name="T8" fmla="*/ 0 w 67"/>
              <a:gd name="T9" fmla="*/ 0 h 161"/>
              <a:gd name="T10" fmla="*/ 0 w 67"/>
              <a:gd name="T11" fmla="*/ 0 h 161"/>
              <a:gd name="T12" fmla="*/ 0 w 67"/>
              <a:gd name="T13" fmla="*/ 0 h 161"/>
              <a:gd name="T14" fmla="*/ 0 w 67"/>
              <a:gd name="T15" fmla="*/ 0 h 161"/>
              <a:gd name="T16" fmla="*/ 0 w 67"/>
              <a:gd name="T17" fmla="*/ 0 h 161"/>
              <a:gd name="T18" fmla="*/ 0 w 67"/>
              <a:gd name="T19" fmla="*/ 0 h 161"/>
              <a:gd name="T20" fmla="*/ 0 w 67"/>
              <a:gd name="T21" fmla="*/ 0 h 161"/>
              <a:gd name="T22" fmla="*/ 0 w 67"/>
              <a:gd name="T23" fmla="*/ 0 h 161"/>
              <a:gd name="T24" fmla="*/ 0 w 67"/>
              <a:gd name="T25" fmla="*/ 0 h 161"/>
              <a:gd name="T26" fmla="*/ 0 w 67"/>
              <a:gd name="T27" fmla="*/ 0 h 161"/>
              <a:gd name="T28" fmla="*/ 0 w 67"/>
              <a:gd name="T29" fmla="*/ 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61"/>
              <a:gd name="T47" fmla="*/ 67 w 67"/>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61">
                <a:moveTo>
                  <a:pt x="67" y="156"/>
                </a:moveTo>
                <a:lnTo>
                  <a:pt x="46" y="161"/>
                </a:lnTo>
                <a:lnTo>
                  <a:pt x="28" y="138"/>
                </a:lnTo>
                <a:lnTo>
                  <a:pt x="21" y="57"/>
                </a:lnTo>
                <a:lnTo>
                  <a:pt x="16" y="31"/>
                </a:lnTo>
                <a:lnTo>
                  <a:pt x="2" y="16"/>
                </a:lnTo>
                <a:lnTo>
                  <a:pt x="5" y="5"/>
                </a:lnTo>
                <a:lnTo>
                  <a:pt x="0" y="0"/>
                </a:lnTo>
                <a:lnTo>
                  <a:pt x="21" y="6"/>
                </a:lnTo>
                <a:lnTo>
                  <a:pt x="33" y="5"/>
                </a:lnTo>
                <a:lnTo>
                  <a:pt x="31" y="26"/>
                </a:lnTo>
                <a:lnTo>
                  <a:pt x="47" y="41"/>
                </a:lnTo>
                <a:lnTo>
                  <a:pt x="59" y="78"/>
                </a:lnTo>
                <a:lnTo>
                  <a:pt x="59" y="143"/>
                </a:lnTo>
                <a:lnTo>
                  <a:pt x="67" y="156"/>
                </a:lnTo>
              </a:path>
            </a:pathLst>
          </a:custGeom>
          <a:solidFill>
            <a:srgbClr val="CDCDCD"/>
          </a:solidFill>
          <a:ln w="6350">
            <a:solidFill>
              <a:schemeClr val="bg1"/>
            </a:solidFill>
            <a:round/>
            <a:headEnd/>
            <a:tailEnd/>
          </a:ln>
        </p:spPr>
        <p:txBody>
          <a:bodyPr/>
          <a:lstStyle/>
          <a:p>
            <a:endParaRPr lang="en-US"/>
          </a:p>
        </p:txBody>
      </p:sp>
      <p:sp>
        <p:nvSpPr>
          <p:cNvPr id="1226" name="Freeform 2267"/>
          <p:cNvSpPr>
            <a:spLocks/>
          </p:cNvSpPr>
          <p:nvPr/>
        </p:nvSpPr>
        <p:spPr bwMode="auto">
          <a:xfrm>
            <a:off x="4764088" y="3986213"/>
            <a:ext cx="84137" cy="184150"/>
          </a:xfrm>
          <a:custGeom>
            <a:avLst/>
            <a:gdLst>
              <a:gd name="T0" fmla="*/ 0 w 123"/>
              <a:gd name="T1" fmla="*/ 0 h 266"/>
              <a:gd name="T2" fmla="*/ 0 w 123"/>
              <a:gd name="T3" fmla="*/ 0 h 266"/>
              <a:gd name="T4" fmla="*/ 0 w 123"/>
              <a:gd name="T5" fmla="*/ 0 h 266"/>
              <a:gd name="T6" fmla="*/ 0 w 123"/>
              <a:gd name="T7" fmla="*/ 0 h 266"/>
              <a:gd name="T8" fmla="*/ 0 w 123"/>
              <a:gd name="T9" fmla="*/ 0 h 266"/>
              <a:gd name="T10" fmla="*/ 0 w 123"/>
              <a:gd name="T11" fmla="*/ 0 h 266"/>
              <a:gd name="T12" fmla="*/ 0 w 123"/>
              <a:gd name="T13" fmla="*/ 0 h 266"/>
              <a:gd name="T14" fmla="*/ 0 w 123"/>
              <a:gd name="T15" fmla="*/ 0 h 266"/>
              <a:gd name="T16" fmla="*/ 0 w 123"/>
              <a:gd name="T17" fmla="*/ 0 h 266"/>
              <a:gd name="T18" fmla="*/ 0 w 123"/>
              <a:gd name="T19" fmla="*/ 0 h 266"/>
              <a:gd name="T20" fmla="*/ 0 w 123"/>
              <a:gd name="T21" fmla="*/ 0 h 266"/>
              <a:gd name="T22" fmla="*/ 0 w 123"/>
              <a:gd name="T23" fmla="*/ 0 h 266"/>
              <a:gd name="T24" fmla="*/ 0 w 123"/>
              <a:gd name="T25" fmla="*/ 0 h 266"/>
              <a:gd name="T26" fmla="*/ 0 w 123"/>
              <a:gd name="T27" fmla="*/ 0 h 266"/>
              <a:gd name="T28" fmla="*/ 0 w 123"/>
              <a:gd name="T29" fmla="*/ 0 h 266"/>
              <a:gd name="T30" fmla="*/ 0 w 123"/>
              <a:gd name="T31" fmla="*/ 0 h 266"/>
              <a:gd name="T32" fmla="*/ 0 w 123"/>
              <a:gd name="T33" fmla="*/ 0 h 266"/>
              <a:gd name="T34" fmla="*/ 0 w 123"/>
              <a:gd name="T35" fmla="*/ 0 h 266"/>
              <a:gd name="T36" fmla="*/ 0 w 123"/>
              <a:gd name="T37" fmla="*/ 0 h 266"/>
              <a:gd name="T38" fmla="*/ 0 w 123"/>
              <a:gd name="T39" fmla="*/ 0 h 266"/>
              <a:gd name="T40" fmla="*/ 0 w 123"/>
              <a:gd name="T41" fmla="*/ 0 h 266"/>
              <a:gd name="T42" fmla="*/ 0 w 123"/>
              <a:gd name="T43" fmla="*/ 0 h 266"/>
              <a:gd name="T44" fmla="*/ 0 w 123"/>
              <a:gd name="T45" fmla="*/ 0 h 266"/>
              <a:gd name="T46" fmla="*/ 0 w 123"/>
              <a:gd name="T47" fmla="*/ 0 h 266"/>
              <a:gd name="T48" fmla="*/ 0 w 123"/>
              <a:gd name="T49" fmla="*/ 0 h 266"/>
              <a:gd name="T50" fmla="*/ 0 w 123"/>
              <a:gd name="T51" fmla="*/ 0 h 266"/>
              <a:gd name="T52" fmla="*/ 0 w 123"/>
              <a:gd name="T53" fmla="*/ 0 h 266"/>
              <a:gd name="T54" fmla="*/ 0 w 123"/>
              <a:gd name="T55" fmla="*/ 0 h 266"/>
              <a:gd name="T56" fmla="*/ 0 w 123"/>
              <a:gd name="T57" fmla="*/ 0 h 266"/>
              <a:gd name="T58" fmla="*/ 0 w 123"/>
              <a:gd name="T59" fmla="*/ 0 h 266"/>
              <a:gd name="T60" fmla="*/ 0 w 123"/>
              <a:gd name="T61" fmla="*/ 0 h 266"/>
              <a:gd name="T62" fmla="*/ 0 w 123"/>
              <a:gd name="T63" fmla="*/ 0 h 266"/>
              <a:gd name="T64" fmla="*/ 0 w 123"/>
              <a:gd name="T65" fmla="*/ 0 h 266"/>
              <a:gd name="T66" fmla="*/ 0 w 123"/>
              <a:gd name="T67" fmla="*/ 0 h 266"/>
              <a:gd name="T68" fmla="*/ 0 w 123"/>
              <a:gd name="T69" fmla="*/ 0 h 266"/>
              <a:gd name="T70" fmla="*/ 0 w 123"/>
              <a:gd name="T71" fmla="*/ 0 h 2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3"/>
              <a:gd name="T109" fmla="*/ 0 h 266"/>
              <a:gd name="T110" fmla="*/ 123 w 123"/>
              <a:gd name="T111" fmla="*/ 266 h 2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3" h="266">
                <a:moveTo>
                  <a:pt x="42" y="15"/>
                </a:moveTo>
                <a:lnTo>
                  <a:pt x="70" y="0"/>
                </a:lnTo>
                <a:lnTo>
                  <a:pt x="89" y="4"/>
                </a:lnTo>
                <a:lnTo>
                  <a:pt x="91" y="20"/>
                </a:lnTo>
                <a:lnTo>
                  <a:pt x="97" y="23"/>
                </a:lnTo>
                <a:lnTo>
                  <a:pt x="115" y="10"/>
                </a:lnTo>
                <a:lnTo>
                  <a:pt x="117" y="18"/>
                </a:lnTo>
                <a:lnTo>
                  <a:pt x="97" y="47"/>
                </a:lnTo>
                <a:lnTo>
                  <a:pt x="102" y="57"/>
                </a:lnTo>
                <a:lnTo>
                  <a:pt x="115" y="65"/>
                </a:lnTo>
                <a:lnTo>
                  <a:pt x="117" y="80"/>
                </a:lnTo>
                <a:lnTo>
                  <a:pt x="109" y="98"/>
                </a:lnTo>
                <a:lnTo>
                  <a:pt x="86" y="116"/>
                </a:lnTo>
                <a:lnTo>
                  <a:pt x="84" y="127"/>
                </a:lnTo>
                <a:lnTo>
                  <a:pt x="76" y="126"/>
                </a:lnTo>
                <a:lnTo>
                  <a:pt x="76" y="130"/>
                </a:lnTo>
                <a:lnTo>
                  <a:pt x="86" y="142"/>
                </a:lnTo>
                <a:lnTo>
                  <a:pt x="101" y="147"/>
                </a:lnTo>
                <a:lnTo>
                  <a:pt x="109" y="145"/>
                </a:lnTo>
                <a:lnTo>
                  <a:pt x="115" y="158"/>
                </a:lnTo>
                <a:lnTo>
                  <a:pt x="123" y="160"/>
                </a:lnTo>
                <a:lnTo>
                  <a:pt x="122" y="191"/>
                </a:lnTo>
                <a:lnTo>
                  <a:pt x="84" y="218"/>
                </a:lnTo>
                <a:lnTo>
                  <a:pt x="84" y="249"/>
                </a:lnTo>
                <a:lnTo>
                  <a:pt x="65" y="266"/>
                </a:lnTo>
                <a:lnTo>
                  <a:pt x="52" y="200"/>
                </a:lnTo>
                <a:lnTo>
                  <a:pt x="26" y="186"/>
                </a:lnTo>
                <a:lnTo>
                  <a:pt x="21" y="163"/>
                </a:lnTo>
                <a:lnTo>
                  <a:pt x="6" y="157"/>
                </a:lnTo>
                <a:lnTo>
                  <a:pt x="0" y="130"/>
                </a:lnTo>
                <a:lnTo>
                  <a:pt x="27" y="106"/>
                </a:lnTo>
                <a:lnTo>
                  <a:pt x="34" y="83"/>
                </a:lnTo>
                <a:lnTo>
                  <a:pt x="29" y="57"/>
                </a:lnTo>
                <a:lnTo>
                  <a:pt x="34" y="34"/>
                </a:lnTo>
                <a:lnTo>
                  <a:pt x="27" y="31"/>
                </a:lnTo>
                <a:lnTo>
                  <a:pt x="42" y="15"/>
                </a:lnTo>
                <a:close/>
              </a:path>
            </a:pathLst>
          </a:custGeom>
          <a:solidFill>
            <a:srgbClr val="CDCDCD"/>
          </a:solidFill>
          <a:ln w="6350">
            <a:solidFill>
              <a:schemeClr val="bg1"/>
            </a:solidFill>
            <a:round/>
            <a:headEnd/>
            <a:tailEnd/>
          </a:ln>
        </p:spPr>
        <p:txBody>
          <a:bodyPr/>
          <a:lstStyle/>
          <a:p>
            <a:endParaRPr lang="en-US"/>
          </a:p>
        </p:txBody>
      </p:sp>
      <p:sp>
        <p:nvSpPr>
          <p:cNvPr id="1227" name="Freeform 2268"/>
          <p:cNvSpPr>
            <a:spLocks/>
          </p:cNvSpPr>
          <p:nvPr/>
        </p:nvSpPr>
        <p:spPr bwMode="auto">
          <a:xfrm>
            <a:off x="4764088" y="3986213"/>
            <a:ext cx="84137" cy="184150"/>
          </a:xfrm>
          <a:custGeom>
            <a:avLst/>
            <a:gdLst>
              <a:gd name="T0" fmla="*/ 0 w 123"/>
              <a:gd name="T1" fmla="*/ 0 h 266"/>
              <a:gd name="T2" fmla="*/ 0 w 123"/>
              <a:gd name="T3" fmla="*/ 0 h 266"/>
              <a:gd name="T4" fmla="*/ 0 w 123"/>
              <a:gd name="T5" fmla="*/ 0 h 266"/>
              <a:gd name="T6" fmla="*/ 0 w 123"/>
              <a:gd name="T7" fmla="*/ 0 h 266"/>
              <a:gd name="T8" fmla="*/ 0 w 123"/>
              <a:gd name="T9" fmla="*/ 0 h 266"/>
              <a:gd name="T10" fmla="*/ 0 w 123"/>
              <a:gd name="T11" fmla="*/ 0 h 266"/>
              <a:gd name="T12" fmla="*/ 0 w 123"/>
              <a:gd name="T13" fmla="*/ 0 h 266"/>
              <a:gd name="T14" fmla="*/ 0 w 123"/>
              <a:gd name="T15" fmla="*/ 0 h 266"/>
              <a:gd name="T16" fmla="*/ 0 w 123"/>
              <a:gd name="T17" fmla="*/ 0 h 266"/>
              <a:gd name="T18" fmla="*/ 0 w 123"/>
              <a:gd name="T19" fmla="*/ 0 h 266"/>
              <a:gd name="T20" fmla="*/ 0 w 123"/>
              <a:gd name="T21" fmla="*/ 0 h 266"/>
              <a:gd name="T22" fmla="*/ 0 w 123"/>
              <a:gd name="T23" fmla="*/ 0 h 266"/>
              <a:gd name="T24" fmla="*/ 0 w 123"/>
              <a:gd name="T25" fmla="*/ 0 h 266"/>
              <a:gd name="T26" fmla="*/ 0 w 123"/>
              <a:gd name="T27" fmla="*/ 0 h 266"/>
              <a:gd name="T28" fmla="*/ 0 w 123"/>
              <a:gd name="T29" fmla="*/ 0 h 266"/>
              <a:gd name="T30" fmla="*/ 0 w 123"/>
              <a:gd name="T31" fmla="*/ 0 h 266"/>
              <a:gd name="T32" fmla="*/ 0 w 123"/>
              <a:gd name="T33" fmla="*/ 0 h 266"/>
              <a:gd name="T34" fmla="*/ 0 w 123"/>
              <a:gd name="T35" fmla="*/ 0 h 266"/>
              <a:gd name="T36" fmla="*/ 0 w 123"/>
              <a:gd name="T37" fmla="*/ 0 h 266"/>
              <a:gd name="T38" fmla="*/ 0 w 123"/>
              <a:gd name="T39" fmla="*/ 0 h 266"/>
              <a:gd name="T40" fmla="*/ 0 w 123"/>
              <a:gd name="T41" fmla="*/ 0 h 266"/>
              <a:gd name="T42" fmla="*/ 0 w 123"/>
              <a:gd name="T43" fmla="*/ 0 h 266"/>
              <a:gd name="T44" fmla="*/ 0 w 123"/>
              <a:gd name="T45" fmla="*/ 0 h 266"/>
              <a:gd name="T46" fmla="*/ 0 w 123"/>
              <a:gd name="T47" fmla="*/ 0 h 266"/>
              <a:gd name="T48" fmla="*/ 0 w 123"/>
              <a:gd name="T49" fmla="*/ 0 h 266"/>
              <a:gd name="T50" fmla="*/ 0 w 123"/>
              <a:gd name="T51" fmla="*/ 0 h 266"/>
              <a:gd name="T52" fmla="*/ 0 w 123"/>
              <a:gd name="T53" fmla="*/ 0 h 266"/>
              <a:gd name="T54" fmla="*/ 0 w 123"/>
              <a:gd name="T55" fmla="*/ 0 h 266"/>
              <a:gd name="T56" fmla="*/ 0 w 123"/>
              <a:gd name="T57" fmla="*/ 0 h 266"/>
              <a:gd name="T58" fmla="*/ 0 w 123"/>
              <a:gd name="T59" fmla="*/ 0 h 266"/>
              <a:gd name="T60" fmla="*/ 0 w 123"/>
              <a:gd name="T61" fmla="*/ 0 h 266"/>
              <a:gd name="T62" fmla="*/ 0 w 123"/>
              <a:gd name="T63" fmla="*/ 0 h 266"/>
              <a:gd name="T64" fmla="*/ 0 w 123"/>
              <a:gd name="T65" fmla="*/ 0 h 266"/>
              <a:gd name="T66" fmla="*/ 0 w 123"/>
              <a:gd name="T67" fmla="*/ 0 h 266"/>
              <a:gd name="T68" fmla="*/ 0 w 123"/>
              <a:gd name="T69" fmla="*/ 0 h 266"/>
              <a:gd name="T70" fmla="*/ 0 w 123"/>
              <a:gd name="T71" fmla="*/ 0 h 2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3"/>
              <a:gd name="T109" fmla="*/ 0 h 266"/>
              <a:gd name="T110" fmla="*/ 123 w 123"/>
              <a:gd name="T111" fmla="*/ 266 h 2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3" h="266">
                <a:moveTo>
                  <a:pt x="42" y="15"/>
                </a:moveTo>
                <a:lnTo>
                  <a:pt x="70" y="0"/>
                </a:lnTo>
                <a:lnTo>
                  <a:pt x="89" y="4"/>
                </a:lnTo>
                <a:lnTo>
                  <a:pt x="91" y="20"/>
                </a:lnTo>
                <a:lnTo>
                  <a:pt x="97" y="23"/>
                </a:lnTo>
                <a:lnTo>
                  <a:pt x="115" y="10"/>
                </a:lnTo>
                <a:lnTo>
                  <a:pt x="117" y="18"/>
                </a:lnTo>
                <a:lnTo>
                  <a:pt x="97" y="47"/>
                </a:lnTo>
                <a:lnTo>
                  <a:pt x="102" y="57"/>
                </a:lnTo>
                <a:lnTo>
                  <a:pt x="115" y="65"/>
                </a:lnTo>
                <a:lnTo>
                  <a:pt x="117" y="80"/>
                </a:lnTo>
                <a:lnTo>
                  <a:pt x="109" y="98"/>
                </a:lnTo>
                <a:lnTo>
                  <a:pt x="86" y="116"/>
                </a:lnTo>
                <a:lnTo>
                  <a:pt x="84" y="127"/>
                </a:lnTo>
                <a:lnTo>
                  <a:pt x="76" y="126"/>
                </a:lnTo>
                <a:lnTo>
                  <a:pt x="76" y="130"/>
                </a:lnTo>
                <a:lnTo>
                  <a:pt x="86" y="142"/>
                </a:lnTo>
                <a:lnTo>
                  <a:pt x="101" y="147"/>
                </a:lnTo>
                <a:lnTo>
                  <a:pt x="109" y="145"/>
                </a:lnTo>
                <a:lnTo>
                  <a:pt x="115" y="158"/>
                </a:lnTo>
                <a:lnTo>
                  <a:pt x="123" y="160"/>
                </a:lnTo>
                <a:lnTo>
                  <a:pt x="122" y="191"/>
                </a:lnTo>
                <a:lnTo>
                  <a:pt x="84" y="218"/>
                </a:lnTo>
                <a:lnTo>
                  <a:pt x="84" y="249"/>
                </a:lnTo>
                <a:lnTo>
                  <a:pt x="65" y="266"/>
                </a:lnTo>
                <a:lnTo>
                  <a:pt x="52" y="200"/>
                </a:lnTo>
                <a:lnTo>
                  <a:pt x="26" y="186"/>
                </a:lnTo>
                <a:lnTo>
                  <a:pt x="21" y="163"/>
                </a:lnTo>
                <a:lnTo>
                  <a:pt x="6" y="157"/>
                </a:lnTo>
                <a:lnTo>
                  <a:pt x="0" y="130"/>
                </a:lnTo>
                <a:lnTo>
                  <a:pt x="27" y="106"/>
                </a:lnTo>
                <a:lnTo>
                  <a:pt x="34" y="83"/>
                </a:lnTo>
                <a:lnTo>
                  <a:pt x="29" y="57"/>
                </a:lnTo>
                <a:lnTo>
                  <a:pt x="34" y="34"/>
                </a:lnTo>
                <a:lnTo>
                  <a:pt x="27" y="31"/>
                </a:lnTo>
                <a:lnTo>
                  <a:pt x="42" y="15"/>
                </a:lnTo>
              </a:path>
            </a:pathLst>
          </a:custGeom>
          <a:solidFill>
            <a:srgbClr val="CDCDCD"/>
          </a:solidFill>
          <a:ln w="6350">
            <a:solidFill>
              <a:schemeClr val="bg1"/>
            </a:solidFill>
            <a:round/>
            <a:headEnd/>
            <a:tailEnd/>
          </a:ln>
        </p:spPr>
        <p:txBody>
          <a:bodyPr/>
          <a:lstStyle/>
          <a:p>
            <a:endParaRPr lang="en-US"/>
          </a:p>
        </p:txBody>
      </p:sp>
      <p:sp>
        <p:nvSpPr>
          <p:cNvPr id="1228" name="Freeform 2269"/>
          <p:cNvSpPr>
            <a:spLocks/>
          </p:cNvSpPr>
          <p:nvPr/>
        </p:nvSpPr>
        <p:spPr bwMode="auto">
          <a:xfrm>
            <a:off x="4832350" y="4078288"/>
            <a:ext cx="6350" cy="4762"/>
          </a:xfrm>
          <a:custGeom>
            <a:avLst/>
            <a:gdLst>
              <a:gd name="T0" fmla="*/ 2147483647 w 8"/>
              <a:gd name="T1" fmla="*/ 0 h 7"/>
              <a:gd name="T2" fmla="*/ 2147483647 w 8"/>
              <a:gd name="T3" fmla="*/ 0 h 7"/>
              <a:gd name="T4" fmla="*/ 0 w 8"/>
              <a:gd name="T5" fmla="*/ 0 h 7"/>
              <a:gd name="T6" fmla="*/ 2147483647 w 8"/>
              <a:gd name="T7" fmla="*/ 0 h 7"/>
              <a:gd name="T8" fmla="*/ 0 60000 65536"/>
              <a:gd name="T9" fmla="*/ 0 60000 65536"/>
              <a:gd name="T10" fmla="*/ 0 60000 65536"/>
              <a:gd name="T11" fmla="*/ 0 60000 65536"/>
              <a:gd name="T12" fmla="*/ 0 w 8"/>
              <a:gd name="T13" fmla="*/ 0 h 7"/>
              <a:gd name="T14" fmla="*/ 8 w 8"/>
              <a:gd name="T15" fmla="*/ 7 h 7"/>
            </a:gdLst>
            <a:ahLst/>
            <a:cxnLst>
              <a:cxn ang="T8">
                <a:pos x="T0" y="T1"/>
              </a:cxn>
              <a:cxn ang="T9">
                <a:pos x="T2" y="T3"/>
              </a:cxn>
              <a:cxn ang="T10">
                <a:pos x="T4" y="T5"/>
              </a:cxn>
              <a:cxn ang="T11">
                <a:pos x="T6" y="T7"/>
              </a:cxn>
            </a:cxnLst>
            <a:rect l="T12" t="T13" r="T14" b="T15"/>
            <a:pathLst>
              <a:path w="8" h="7">
                <a:moveTo>
                  <a:pt x="6" y="0"/>
                </a:moveTo>
                <a:lnTo>
                  <a:pt x="8" y="7"/>
                </a:lnTo>
                <a:lnTo>
                  <a:pt x="0" y="7"/>
                </a:lnTo>
                <a:lnTo>
                  <a:pt x="6" y="0"/>
                </a:lnTo>
              </a:path>
            </a:pathLst>
          </a:custGeom>
          <a:solidFill>
            <a:srgbClr val="CDCDCD"/>
          </a:solidFill>
          <a:ln w="6350">
            <a:solidFill>
              <a:schemeClr val="bg1"/>
            </a:solidFill>
            <a:round/>
            <a:headEnd/>
            <a:tailEnd/>
          </a:ln>
        </p:spPr>
        <p:txBody>
          <a:bodyPr/>
          <a:lstStyle/>
          <a:p>
            <a:endParaRPr lang="en-US"/>
          </a:p>
        </p:txBody>
      </p:sp>
      <p:sp>
        <p:nvSpPr>
          <p:cNvPr id="1229" name="Freeform 2270"/>
          <p:cNvSpPr>
            <a:spLocks/>
          </p:cNvSpPr>
          <p:nvPr/>
        </p:nvSpPr>
        <p:spPr bwMode="auto">
          <a:xfrm>
            <a:off x="4500563" y="4532313"/>
            <a:ext cx="157162" cy="122237"/>
          </a:xfrm>
          <a:custGeom>
            <a:avLst/>
            <a:gdLst>
              <a:gd name="T0" fmla="*/ 0 w 238"/>
              <a:gd name="T1" fmla="*/ 0 h 178"/>
              <a:gd name="T2" fmla="*/ 0 w 238"/>
              <a:gd name="T3" fmla="*/ 0 h 178"/>
              <a:gd name="T4" fmla="*/ 0 w 238"/>
              <a:gd name="T5" fmla="*/ 0 h 178"/>
              <a:gd name="T6" fmla="*/ 0 w 238"/>
              <a:gd name="T7" fmla="*/ 0 h 178"/>
              <a:gd name="T8" fmla="*/ 0 w 238"/>
              <a:gd name="T9" fmla="*/ 0 h 178"/>
              <a:gd name="T10" fmla="*/ 0 w 238"/>
              <a:gd name="T11" fmla="*/ 0 h 178"/>
              <a:gd name="T12" fmla="*/ 0 w 238"/>
              <a:gd name="T13" fmla="*/ 0 h 178"/>
              <a:gd name="T14" fmla="*/ 0 w 238"/>
              <a:gd name="T15" fmla="*/ 0 h 178"/>
              <a:gd name="T16" fmla="*/ 0 w 238"/>
              <a:gd name="T17" fmla="*/ 0 h 178"/>
              <a:gd name="T18" fmla="*/ 0 w 238"/>
              <a:gd name="T19" fmla="*/ 0 h 178"/>
              <a:gd name="T20" fmla="*/ 0 w 238"/>
              <a:gd name="T21" fmla="*/ 0 h 178"/>
              <a:gd name="T22" fmla="*/ 0 w 238"/>
              <a:gd name="T23" fmla="*/ 0 h 178"/>
              <a:gd name="T24" fmla="*/ 0 w 238"/>
              <a:gd name="T25" fmla="*/ 0 h 178"/>
              <a:gd name="T26" fmla="*/ 0 w 238"/>
              <a:gd name="T27" fmla="*/ 0 h 178"/>
              <a:gd name="T28" fmla="*/ 0 w 238"/>
              <a:gd name="T29" fmla="*/ 0 h 178"/>
              <a:gd name="T30" fmla="*/ 0 w 238"/>
              <a:gd name="T31" fmla="*/ 0 h 178"/>
              <a:gd name="T32" fmla="*/ 0 w 238"/>
              <a:gd name="T33" fmla="*/ 0 h 178"/>
              <a:gd name="T34" fmla="*/ 0 w 238"/>
              <a:gd name="T35" fmla="*/ 0 h 178"/>
              <a:gd name="T36" fmla="*/ 0 w 238"/>
              <a:gd name="T37" fmla="*/ 0 h 178"/>
              <a:gd name="T38" fmla="*/ 0 w 238"/>
              <a:gd name="T39" fmla="*/ 0 h 178"/>
              <a:gd name="T40" fmla="*/ 0 w 238"/>
              <a:gd name="T41" fmla="*/ 0 h 178"/>
              <a:gd name="T42" fmla="*/ 0 w 238"/>
              <a:gd name="T43" fmla="*/ 0 h 178"/>
              <a:gd name="T44" fmla="*/ 0 w 238"/>
              <a:gd name="T45" fmla="*/ 0 h 178"/>
              <a:gd name="T46" fmla="*/ 0 w 238"/>
              <a:gd name="T47" fmla="*/ 0 h 178"/>
              <a:gd name="T48" fmla="*/ 0 w 238"/>
              <a:gd name="T49" fmla="*/ 0 h 178"/>
              <a:gd name="T50" fmla="*/ 0 w 238"/>
              <a:gd name="T51" fmla="*/ 0 h 178"/>
              <a:gd name="T52" fmla="*/ 0 w 238"/>
              <a:gd name="T53" fmla="*/ 0 h 178"/>
              <a:gd name="T54" fmla="*/ 0 w 238"/>
              <a:gd name="T55" fmla="*/ 0 h 178"/>
              <a:gd name="T56" fmla="*/ 0 w 238"/>
              <a:gd name="T57" fmla="*/ 0 h 1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8"/>
              <a:gd name="T88" fmla="*/ 0 h 178"/>
              <a:gd name="T89" fmla="*/ 238 w 238"/>
              <a:gd name="T90" fmla="*/ 178 h 1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8" h="178">
                <a:moveTo>
                  <a:pt x="0" y="150"/>
                </a:moveTo>
                <a:lnTo>
                  <a:pt x="15" y="171"/>
                </a:lnTo>
                <a:lnTo>
                  <a:pt x="25" y="173"/>
                </a:lnTo>
                <a:lnTo>
                  <a:pt x="49" y="161"/>
                </a:lnTo>
                <a:lnTo>
                  <a:pt x="64" y="163"/>
                </a:lnTo>
                <a:lnTo>
                  <a:pt x="73" y="178"/>
                </a:lnTo>
                <a:lnTo>
                  <a:pt x="80" y="178"/>
                </a:lnTo>
                <a:lnTo>
                  <a:pt x="72" y="139"/>
                </a:lnTo>
                <a:lnTo>
                  <a:pt x="73" y="129"/>
                </a:lnTo>
                <a:lnTo>
                  <a:pt x="137" y="130"/>
                </a:lnTo>
                <a:lnTo>
                  <a:pt x="158" y="124"/>
                </a:lnTo>
                <a:lnTo>
                  <a:pt x="179" y="130"/>
                </a:lnTo>
                <a:lnTo>
                  <a:pt x="191" y="129"/>
                </a:lnTo>
                <a:lnTo>
                  <a:pt x="207" y="112"/>
                </a:lnTo>
                <a:lnTo>
                  <a:pt x="226" y="114"/>
                </a:lnTo>
                <a:lnTo>
                  <a:pt x="238" y="98"/>
                </a:lnTo>
                <a:lnTo>
                  <a:pt x="230" y="88"/>
                </a:lnTo>
                <a:lnTo>
                  <a:pt x="233" y="83"/>
                </a:lnTo>
                <a:lnTo>
                  <a:pt x="230" y="75"/>
                </a:lnTo>
                <a:lnTo>
                  <a:pt x="205" y="73"/>
                </a:lnTo>
                <a:lnTo>
                  <a:pt x="174" y="33"/>
                </a:lnTo>
                <a:lnTo>
                  <a:pt x="166" y="13"/>
                </a:lnTo>
                <a:lnTo>
                  <a:pt x="168" y="0"/>
                </a:lnTo>
                <a:lnTo>
                  <a:pt x="137" y="3"/>
                </a:lnTo>
                <a:lnTo>
                  <a:pt x="86" y="44"/>
                </a:lnTo>
                <a:lnTo>
                  <a:pt x="41" y="59"/>
                </a:lnTo>
                <a:lnTo>
                  <a:pt x="29" y="88"/>
                </a:lnTo>
                <a:lnTo>
                  <a:pt x="7" y="112"/>
                </a:lnTo>
                <a:lnTo>
                  <a:pt x="0" y="150"/>
                </a:lnTo>
                <a:close/>
              </a:path>
            </a:pathLst>
          </a:custGeom>
          <a:solidFill>
            <a:srgbClr val="CDCDCD"/>
          </a:solidFill>
          <a:ln w="6350">
            <a:solidFill>
              <a:schemeClr val="bg1"/>
            </a:solidFill>
            <a:round/>
            <a:headEnd/>
            <a:tailEnd/>
          </a:ln>
        </p:spPr>
        <p:txBody>
          <a:bodyPr/>
          <a:lstStyle/>
          <a:p>
            <a:endParaRPr lang="en-US"/>
          </a:p>
        </p:txBody>
      </p:sp>
      <p:sp>
        <p:nvSpPr>
          <p:cNvPr id="1230" name="Freeform 2271"/>
          <p:cNvSpPr>
            <a:spLocks/>
          </p:cNvSpPr>
          <p:nvPr/>
        </p:nvSpPr>
        <p:spPr bwMode="auto">
          <a:xfrm>
            <a:off x="4500563" y="4532313"/>
            <a:ext cx="157162" cy="122237"/>
          </a:xfrm>
          <a:custGeom>
            <a:avLst/>
            <a:gdLst>
              <a:gd name="T0" fmla="*/ 0 w 238"/>
              <a:gd name="T1" fmla="*/ 0 h 178"/>
              <a:gd name="T2" fmla="*/ 0 w 238"/>
              <a:gd name="T3" fmla="*/ 0 h 178"/>
              <a:gd name="T4" fmla="*/ 0 w 238"/>
              <a:gd name="T5" fmla="*/ 0 h 178"/>
              <a:gd name="T6" fmla="*/ 0 w 238"/>
              <a:gd name="T7" fmla="*/ 0 h 178"/>
              <a:gd name="T8" fmla="*/ 0 w 238"/>
              <a:gd name="T9" fmla="*/ 0 h 178"/>
              <a:gd name="T10" fmla="*/ 0 w 238"/>
              <a:gd name="T11" fmla="*/ 0 h 178"/>
              <a:gd name="T12" fmla="*/ 0 w 238"/>
              <a:gd name="T13" fmla="*/ 0 h 178"/>
              <a:gd name="T14" fmla="*/ 0 w 238"/>
              <a:gd name="T15" fmla="*/ 0 h 178"/>
              <a:gd name="T16" fmla="*/ 0 w 238"/>
              <a:gd name="T17" fmla="*/ 0 h 178"/>
              <a:gd name="T18" fmla="*/ 0 w 238"/>
              <a:gd name="T19" fmla="*/ 0 h 178"/>
              <a:gd name="T20" fmla="*/ 0 w 238"/>
              <a:gd name="T21" fmla="*/ 0 h 178"/>
              <a:gd name="T22" fmla="*/ 0 w 238"/>
              <a:gd name="T23" fmla="*/ 0 h 178"/>
              <a:gd name="T24" fmla="*/ 0 w 238"/>
              <a:gd name="T25" fmla="*/ 0 h 178"/>
              <a:gd name="T26" fmla="*/ 0 w 238"/>
              <a:gd name="T27" fmla="*/ 0 h 178"/>
              <a:gd name="T28" fmla="*/ 0 w 238"/>
              <a:gd name="T29" fmla="*/ 0 h 178"/>
              <a:gd name="T30" fmla="*/ 0 w 238"/>
              <a:gd name="T31" fmla="*/ 0 h 178"/>
              <a:gd name="T32" fmla="*/ 0 w 238"/>
              <a:gd name="T33" fmla="*/ 0 h 178"/>
              <a:gd name="T34" fmla="*/ 0 w 238"/>
              <a:gd name="T35" fmla="*/ 0 h 178"/>
              <a:gd name="T36" fmla="*/ 0 w 238"/>
              <a:gd name="T37" fmla="*/ 0 h 178"/>
              <a:gd name="T38" fmla="*/ 0 w 238"/>
              <a:gd name="T39" fmla="*/ 0 h 178"/>
              <a:gd name="T40" fmla="*/ 0 w 238"/>
              <a:gd name="T41" fmla="*/ 0 h 178"/>
              <a:gd name="T42" fmla="*/ 0 w 238"/>
              <a:gd name="T43" fmla="*/ 0 h 178"/>
              <a:gd name="T44" fmla="*/ 0 w 238"/>
              <a:gd name="T45" fmla="*/ 0 h 178"/>
              <a:gd name="T46" fmla="*/ 0 w 238"/>
              <a:gd name="T47" fmla="*/ 0 h 178"/>
              <a:gd name="T48" fmla="*/ 0 w 238"/>
              <a:gd name="T49" fmla="*/ 0 h 178"/>
              <a:gd name="T50" fmla="*/ 0 w 238"/>
              <a:gd name="T51" fmla="*/ 0 h 178"/>
              <a:gd name="T52" fmla="*/ 0 w 238"/>
              <a:gd name="T53" fmla="*/ 0 h 178"/>
              <a:gd name="T54" fmla="*/ 0 w 238"/>
              <a:gd name="T55" fmla="*/ 0 h 178"/>
              <a:gd name="T56" fmla="*/ 0 w 238"/>
              <a:gd name="T57" fmla="*/ 0 h 1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8"/>
              <a:gd name="T88" fmla="*/ 0 h 178"/>
              <a:gd name="T89" fmla="*/ 238 w 238"/>
              <a:gd name="T90" fmla="*/ 178 h 1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8" h="178">
                <a:moveTo>
                  <a:pt x="0" y="150"/>
                </a:moveTo>
                <a:lnTo>
                  <a:pt x="15" y="171"/>
                </a:lnTo>
                <a:lnTo>
                  <a:pt x="25" y="173"/>
                </a:lnTo>
                <a:lnTo>
                  <a:pt x="49" y="161"/>
                </a:lnTo>
                <a:lnTo>
                  <a:pt x="64" y="163"/>
                </a:lnTo>
                <a:lnTo>
                  <a:pt x="73" y="178"/>
                </a:lnTo>
                <a:lnTo>
                  <a:pt x="80" y="178"/>
                </a:lnTo>
                <a:lnTo>
                  <a:pt x="72" y="139"/>
                </a:lnTo>
                <a:lnTo>
                  <a:pt x="73" y="129"/>
                </a:lnTo>
                <a:lnTo>
                  <a:pt x="137" y="130"/>
                </a:lnTo>
                <a:lnTo>
                  <a:pt x="158" y="124"/>
                </a:lnTo>
                <a:lnTo>
                  <a:pt x="179" y="130"/>
                </a:lnTo>
                <a:lnTo>
                  <a:pt x="191" y="129"/>
                </a:lnTo>
                <a:lnTo>
                  <a:pt x="207" y="112"/>
                </a:lnTo>
                <a:lnTo>
                  <a:pt x="226" y="114"/>
                </a:lnTo>
                <a:lnTo>
                  <a:pt x="238" y="98"/>
                </a:lnTo>
                <a:lnTo>
                  <a:pt x="230" y="88"/>
                </a:lnTo>
                <a:lnTo>
                  <a:pt x="233" y="83"/>
                </a:lnTo>
                <a:lnTo>
                  <a:pt x="230" y="75"/>
                </a:lnTo>
                <a:lnTo>
                  <a:pt x="205" y="73"/>
                </a:lnTo>
                <a:lnTo>
                  <a:pt x="174" y="33"/>
                </a:lnTo>
                <a:lnTo>
                  <a:pt x="166" y="13"/>
                </a:lnTo>
                <a:lnTo>
                  <a:pt x="168" y="0"/>
                </a:lnTo>
                <a:lnTo>
                  <a:pt x="137" y="3"/>
                </a:lnTo>
                <a:lnTo>
                  <a:pt x="86" y="44"/>
                </a:lnTo>
                <a:lnTo>
                  <a:pt x="41" y="59"/>
                </a:lnTo>
                <a:lnTo>
                  <a:pt x="29" y="88"/>
                </a:lnTo>
                <a:lnTo>
                  <a:pt x="7" y="112"/>
                </a:lnTo>
                <a:lnTo>
                  <a:pt x="0" y="150"/>
                </a:lnTo>
              </a:path>
            </a:pathLst>
          </a:custGeom>
          <a:solidFill>
            <a:srgbClr val="CDCDCD"/>
          </a:solidFill>
          <a:ln w="6350">
            <a:solidFill>
              <a:schemeClr val="bg1"/>
            </a:solidFill>
            <a:round/>
            <a:headEnd/>
            <a:tailEnd/>
          </a:ln>
        </p:spPr>
        <p:txBody>
          <a:bodyPr/>
          <a:lstStyle/>
          <a:p>
            <a:endParaRPr lang="en-US"/>
          </a:p>
        </p:txBody>
      </p:sp>
      <p:sp>
        <p:nvSpPr>
          <p:cNvPr id="1231" name="Freeform 2272"/>
          <p:cNvSpPr>
            <a:spLocks/>
          </p:cNvSpPr>
          <p:nvPr/>
        </p:nvSpPr>
        <p:spPr bwMode="auto">
          <a:xfrm>
            <a:off x="5227638" y="4911725"/>
            <a:ext cx="34925" cy="44450"/>
          </a:xfrm>
          <a:custGeom>
            <a:avLst/>
            <a:gdLst>
              <a:gd name="T0" fmla="*/ 0 w 52"/>
              <a:gd name="T1" fmla="*/ 0 h 65"/>
              <a:gd name="T2" fmla="*/ 0 w 52"/>
              <a:gd name="T3" fmla="*/ 0 h 65"/>
              <a:gd name="T4" fmla="*/ 0 w 52"/>
              <a:gd name="T5" fmla="*/ 0 h 65"/>
              <a:gd name="T6" fmla="*/ 0 w 52"/>
              <a:gd name="T7" fmla="*/ 0 h 65"/>
              <a:gd name="T8" fmla="*/ 0 w 52"/>
              <a:gd name="T9" fmla="*/ 0 h 65"/>
              <a:gd name="T10" fmla="*/ 0 w 52"/>
              <a:gd name="T11" fmla="*/ 0 h 65"/>
              <a:gd name="T12" fmla="*/ 0 w 52"/>
              <a:gd name="T13" fmla="*/ 0 h 65"/>
              <a:gd name="T14" fmla="*/ 0 w 52"/>
              <a:gd name="T15" fmla="*/ 0 h 65"/>
              <a:gd name="T16" fmla="*/ 0 w 52"/>
              <a:gd name="T17" fmla="*/ 0 h 65"/>
              <a:gd name="T18" fmla="*/ 0 w 52"/>
              <a:gd name="T19" fmla="*/ 0 h 65"/>
              <a:gd name="T20" fmla="*/ 0 w 52"/>
              <a:gd name="T21" fmla="*/ 0 h 65"/>
              <a:gd name="T22" fmla="*/ 0 w 52"/>
              <a:gd name="T23" fmla="*/ 0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
              <a:gd name="T37" fmla="*/ 0 h 65"/>
              <a:gd name="T38" fmla="*/ 52 w 52"/>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 h="65">
                <a:moveTo>
                  <a:pt x="0" y="11"/>
                </a:moveTo>
                <a:lnTo>
                  <a:pt x="3" y="3"/>
                </a:lnTo>
                <a:lnTo>
                  <a:pt x="12" y="13"/>
                </a:lnTo>
                <a:lnTo>
                  <a:pt x="21" y="11"/>
                </a:lnTo>
                <a:lnTo>
                  <a:pt x="26" y="0"/>
                </a:lnTo>
                <a:lnTo>
                  <a:pt x="47" y="0"/>
                </a:lnTo>
                <a:lnTo>
                  <a:pt x="42" y="11"/>
                </a:lnTo>
                <a:lnTo>
                  <a:pt x="52" y="27"/>
                </a:lnTo>
                <a:lnTo>
                  <a:pt x="31" y="60"/>
                </a:lnTo>
                <a:lnTo>
                  <a:pt x="16" y="65"/>
                </a:lnTo>
                <a:lnTo>
                  <a:pt x="5" y="31"/>
                </a:lnTo>
                <a:lnTo>
                  <a:pt x="0" y="11"/>
                </a:lnTo>
                <a:close/>
              </a:path>
            </a:pathLst>
          </a:custGeom>
          <a:solidFill>
            <a:srgbClr val="CDCDCD"/>
          </a:solidFill>
          <a:ln w="6350">
            <a:solidFill>
              <a:schemeClr val="bg1"/>
            </a:solidFill>
            <a:round/>
            <a:headEnd/>
            <a:tailEnd/>
          </a:ln>
        </p:spPr>
        <p:txBody>
          <a:bodyPr/>
          <a:lstStyle/>
          <a:p>
            <a:endParaRPr lang="en-US"/>
          </a:p>
        </p:txBody>
      </p:sp>
      <p:sp>
        <p:nvSpPr>
          <p:cNvPr id="1232" name="Freeform 2273"/>
          <p:cNvSpPr>
            <a:spLocks/>
          </p:cNvSpPr>
          <p:nvPr/>
        </p:nvSpPr>
        <p:spPr bwMode="auto">
          <a:xfrm>
            <a:off x="5227638" y="4911725"/>
            <a:ext cx="34925" cy="44450"/>
          </a:xfrm>
          <a:custGeom>
            <a:avLst/>
            <a:gdLst>
              <a:gd name="T0" fmla="*/ 0 w 52"/>
              <a:gd name="T1" fmla="*/ 0 h 65"/>
              <a:gd name="T2" fmla="*/ 0 w 52"/>
              <a:gd name="T3" fmla="*/ 0 h 65"/>
              <a:gd name="T4" fmla="*/ 0 w 52"/>
              <a:gd name="T5" fmla="*/ 0 h 65"/>
              <a:gd name="T6" fmla="*/ 0 w 52"/>
              <a:gd name="T7" fmla="*/ 0 h 65"/>
              <a:gd name="T8" fmla="*/ 0 w 52"/>
              <a:gd name="T9" fmla="*/ 0 h 65"/>
              <a:gd name="T10" fmla="*/ 0 w 52"/>
              <a:gd name="T11" fmla="*/ 0 h 65"/>
              <a:gd name="T12" fmla="*/ 0 w 52"/>
              <a:gd name="T13" fmla="*/ 0 h 65"/>
              <a:gd name="T14" fmla="*/ 0 w 52"/>
              <a:gd name="T15" fmla="*/ 0 h 65"/>
              <a:gd name="T16" fmla="*/ 0 w 52"/>
              <a:gd name="T17" fmla="*/ 0 h 65"/>
              <a:gd name="T18" fmla="*/ 0 w 52"/>
              <a:gd name="T19" fmla="*/ 0 h 65"/>
              <a:gd name="T20" fmla="*/ 0 w 52"/>
              <a:gd name="T21" fmla="*/ 0 h 65"/>
              <a:gd name="T22" fmla="*/ 0 w 52"/>
              <a:gd name="T23" fmla="*/ 0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
              <a:gd name="T37" fmla="*/ 0 h 65"/>
              <a:gd name="T38" fmla="*/ 52 w 52"/>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 h="65">
                <a:moveTo>
                  <a:pt x="0" y="11"/>
                </a:moveTo>
                <a:lnTo>
                  <a:pt x="3" y="3"/>
                </a:lnTo>
                <a:lnTo>
                  <a:pt x="12" y="13"/>
                </a:lnTo>
                <a:lnTo>
                  <a:pt x="21" y="11"/>
                </a:lnTo>
                <a:lnTo>
                  <a:pt x="26" y="0"/>
                </a:lnTo>
                <a:lnTo>
                  <a:pt x="47" y="0"/>
                </a:lnTo>
                <a:lnTo>
                  <a:pt x="42" y="11"/>
                </a:lnTo>
                <a:lnTo>
                  <a:pt x="52" y="27"/>
                </a:lnTo>
                <a:lnTo>
                  <a:pt x="31" y="60"/>
                </a:lnTo>
                <a:lnTo>
                  <a:pt x="16" y="65"/>
                </a:lnTo>
                <a:lnTo>
                  <a:pt x="5" y="31"/>
                </a:lnTo>
                <a:lnTo>
                  <a:pt x="0" y="11"/>
                </a:lnTo>
              </a:path>
            </a:pathLst>
          </a:custGeom>
          <a:solidFill>
            <a:srgbClr val="CDCDCD"/>
          </a:solidFill>
          <a:ln w="6350">
            <a:solidFill>
              <a:schemeClr val="bg1"/>
            </a:solidFill>
            <a:round/>
            <a:headEnd/>
            <a:tailEnd/>
          </a:ln>
        </p:spPr>
        <p:txBody>
          <a:bodyPr/>
          <a:lstStyle/>
          <a:p>
            <a:endParaRPr lang="en-US"/>
          </a:p>
        </p:txBody>
      </p:sp>
      <p:sp>
        <p:nvSpPr>
          <p:cNvPr id="1233" name="Freeform 2274"/>
          <p:cNvSpPr>
            <a:spLocks/>
          </p:cNvSpPr>
          <p:nvPr/>
        </p:nvSpPr>
        <p:spPr bwMode="auto">
          <a:xfrm>
            <a:off x="5326063" y="4762500"/>
            <a:ext cx="169862" cy="201613"/>
          </a:xfrm>
          <a:custGeom>
            <a:avLst/>
            <a:gdLst>
              <a:gd name="T0" fmla="*/ 0 w 251"/>
              <a:gd name="T1" fmla="*/ 0 h 290"/>
              <a:gd name="T2" fmla="*/ 0 w 251"/>
              <a:gd name="T3" fmla="*/ 0 h 290"/>
              <a:gd name="T4" fmla="*/ 0 w 251"/>
              <a:gd name="T5" fmla="*/ 0 h 290"/>
              <a:gd name="T6" fmla="*/ 0 w 251"/>
              <a:gd name="T7" fmla="*/ 0 h 290"/>
              <a:gd name="T8" fmla="*/ 0 w 251"/>
              <a:gd name="T9" fmla="*/ 0 h 290"/>
              <a:gd name="T10" fmla="*/ 0 w 251"/>
              <a:gd name="T11" fmla="*/ 0 h 290"/>
              <a:gd name="T12" fmla="*/ 0 w 251"/>
              <a:gd name="T13" fmla="*/ 0 h 290"/>
              <a:gd name="T14" fmla="*/ 0 w 251"/>
              <a:gd name="T15" fmla="*/ 0 h 290"/>
              <a:gd name="T16" fmla="*/ 0 w 251"/>
              <a:gd name="T17" fmla="*/ 0 h 290"/>
              <a:gd name="T18" fmla="*/ 0 w 251"/>
              <a:gd name="T19" fmla="*/ 0 h 290"/>
              <a:gd name="T20" fmla="*/ 0 w 251"/>
              <a:gd name="T21" fmla="*/ 0 h 290"/>
              <a:gd name="T22" fmla="*/ 0 w 251"/>
              <a:gd name="T23" fmla="*/ 0 h 290"/>
              <a:gd name="T24" fmla="*/ 0 w 251"/>
              <a:gd name="T25" fmla="*/ 0 h 290"/>
              <a:gd name="T26" fmla="*/ 0 w 251"/>
              <a:gd name="T27" fmla="*/ 0 h 290"/>
              <a:gd name="T28" fmla="*/ 0 w 251"/>
              <a:gd name="T29" fmla="*/ 0 h 290"/>
              <a:gd name="T30" fmla="*/ 0 w 251"/>
              <a:gd name="T31" fmla="*/ 0 h 290"/>
              <a:gd name="T32" fmla="*/ 0 w 251"/>
              <a:gd name="T33" fmla="*/ 0 h 290"/>
              <a:gd name="T34" fmla="*/ 0 w 251"/>
              <a:gd name="T35" fmla="*/ 0 h 290"/>
              <a:gd name="T36" fmla="*/ 0 w 251"/>
              <a:gd name="T37" fmla="*/ 0 h 290"/>
              <a:gd name="T38" fmla="*/ 0 w 251"/>
              <a:gd name="T39" fmla="*/ 0 h 290"/>
              <a:gd name="T40" fmla="*/ 0 w 251"/>
              <a:gd name="T41" fmla="*/ 0 h 290"/>
              <a:gd name="T42" fmla="*/ 0 w 251"/>
              <a:gd name="T43" fmla="*/ 0 h 290"/>
              <a:gd name="T44" fmla="*/ 0 w 251"/>
              <a:gd name="T45" fmla="*/ 0 h 290"/>
              <a:gd name="T46" fmla="*/ 0 w 251"/>
              <a:gd name="T47" fmla="*/ 0 h 290"/>
              <a:gd name="T48" fmla="*/ 0 w 251"/>
              <a:gd name="T49" fmla="*/ 0 h 290"/>
              <a:gd name="T50" fmla="*/ 0 w 251"/>
              <a:gd name="T51" fmla="*/ 0 h 290"/>
              <a:gd name="T52" fmla="*/ 0 w 251"/>
              <a:gd name="T53" fmla="*/ 0 h 290"/>
              <a:gd name="T54" fmla="*/ 0 w 251"/>
              <a:gd name="T55" fmla="*/ 0 h 290"/>
              <a:gd name="T56" fmla="*/ 0 w 251"/>
              <a:gd name="T57" fmla="*/ 0 h 290"/>
              <a:gd name="T58" fmla="*/ 0 w 251"/>
              <a:gd name="T59" fmla="*/ 0 h 290"/>
              <a:gd name="T60" fmla="*/ 0 w 251"/>
              <a:gd name="T61" fmla="*/ 0 h 2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1"/>
              <a:gd name="T94" fmla="*/ 0 h 290"/>
              <a:gd name="T95" fmla="*/ 251 w 251"/>
              <a:gd name="T96" fmla="*/ 290 h 29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1" h="290">
                <a:moveTo>
                  <a:pt x="60" y="0"/>
                </a:moveTo>
                <a:lnTo>
                  <a:pt x="16" y="0"/>
                </a:lnTo>
                <a:lnTo>
                  <a:pt x="0" y="17"/>
                </a:lnTo>
                <a:lnTo>
                  <a:pt x="11" y="21"/>
                </a:lnTo>
                <a:lnTo>
                  <a:pt x="19" y="46"/>
                </a:lnTo>
                <a:lnTo>
                  <a:pt x="31" y="56"/>
                </a:lnTo>
                <a:lnTo>
                  <a:pt x="36" y="78"/>
                </a:lnTo>
                <a:lnTo>
                  <a:pt x="31" y="96"/>
                </a:lnTo>
                <a:lnTo>
                  <a:pt x="3" y="135"/>
                </a:lnTo>
                <a:lnTo>
                  <a:pt x="6" y="153"/>
                </a:lnTo>
                <a:lnTo>
                  <a:pt x="28" y="152"/>
                </a:lnTo>
                <a:lnTo>
                  <a:pt x="10" y="160"/>
                </a:lnTo>
                <a:lnTo>
                  <a:pt x="5" y="168"/>
                </a:lnTo>
                <a:lnTo>
                  <a:pt x="10" y="174"/>
                </a:lnTo>
                <a:lnTo>
                  <a:pt x="119" y="238"/>
                </a:lnTo>
                <a:lnTo>
                  <a:pt x="127" y="262"/>
                </a:lnTo>
                <a:lnTo>
                  <a:pt x="171" y="290"/>
                </a:lnTo>
                <a:lnTo>
                  <a:pt x="181" y="280"/>
                </a:lnTo>
                <a:lnTo>
                  <a:pt x="203" y="228"/>
                </a:lnTo>
                <a:lnTo>
                  <a:pt x="239" y="197"/>
                </a:lnTo>
                <a:lnTo>
                  <a:pt x="223" y="173"/>
                </a:lnTo>
                <a:lnTo>
                  <a:pt x="223" y="56"/>
                </a:lnTo>
                <a:lnTo>
                  <a:pt x="251" y="21"/>
                </a:lnTo>
                <a:lnTo>
                  <a:pt x="234" y="23"/>
                </a:lnTo>
                <a:lnTo>
                  <a:pt x="218" y="13"/>
                </a:lnTo>
                <a:lnTo>
                  <a:pt x="195" y="18"/>
                </a:lnTo>
                <a:lnTo>
                  <a:pt x="171" y="33"/>
                </a:lnTo>
                <a:lnTo>
                  <a:pt x="156" y="33"/>
                </a:lnTo>
                <a:lnTo>
                  <a:pt x="124" y="26"/>
                </a:lnTo>
                <a:lnTo>
                  <a:pt x="85" y="2"/>
                </a:lnTo>
                <a:lnTo>
                  <a:pt x="60" y="0"/>
                </a:lnTo>
                <a:close/>
              </a:path>
            </a:pathLst>
          </a:custGeom>
          <a:solidFill>
            <a:srgbClr val="CDCDCD"/>
          </a:solidFill>
          <a:ln w="6350">
            <a:solidFill>
              <a:schemeClr val="bg1"/>
            </a:solidFill>
            <a:round/>
            <a:headEnd/>
            <a:tailEnd/>
          </a:ln>
        </p:spPr>
        <p:txBody>
          <a:bodyPr/>
          <a:lstStyle/>
          <a:p>
            <a:endParaRPr lang="en-US"/>
          </a:p>
        </p:txBody>
      </p:sp>
      <p:sp>
        <p:nvSpPr>
          <p:cNvPr id="1234" name="Freeform 2275"/>
          <p:cNvSpPr>
            <a:spLocks/>
          </p:cNvSpPr>
          <p:nvPr/>
        </p:nvSpPr>
        <p:spPr bwMode="auto">
          <a:xfrm>
            <a:off x="5326063" y="4762500"/>
            <a:ext cx="169862" cy="201613"/>
          </a:xfrm>
          <a:custGeom>
            <a:avLst/>
            <a:gdLst>
              <a:gd name="T0" fmla="*/ 0 w 251"/>
              <a:gd name="T1" fmla="*/ 0 h 290"/>
              <a:gd name="T2" fmla="*/ 0 w 251"/>
              <a:gd name="T3" fmla="*/ 0 h 290"/>
              <a:gd name="T4" fmla="*/ 0 w 251"/>
              <a:gd name="T5" fmla="*/ 0 h 290"/>
              <a:gd name="T6" fmla="*/ 0 w 251"/>
              <a:gd name="T7" fmla="*/ 0 h 290"/>
              <a:gd name="T8" fmla="*/ 0 w 251"/>
              <a:gd name="T9" fmla="*/ 0 h 290"/>
              <a:gd name="T10" fmla="*/ 0 w 251"/>
              <a:gd name="T11" fmla="*/ 0 h 290"/>
              <a:gd name="T12" fmla="*/ 0 w 251"/>
              <a:gd name="T13" fmla="*/ 0 h 290"/>
              <a:gd name="T14" fmla="*/ 0 w 251"/>
              <a:gd name="T15" fmla="*/ 0 h 290"/>
              <a:gd name="T16" fmla="*/ 0 w 251"/>
              <a:gd name="T17" fmla="*/ 0 h 290"/>
              <a:gd name="T18" fmla="*/ 0 w 251"/>
              <a:gd name="T19" fmla="*/ 0 h 290"/>
              <a:gd name="T20" fmla="*/ 0 w 251"/>
              <a:gd name="T21" fmla="*/ 0 h 290"/>
              <a:gd name="T22" fmla="*/ 0 w 251"/>
              <a:gd name="T23" fmla="*/ 0 h 290"/>
              <a:gd name="T24" fmla="*/ 0 w 251"/>
              <a:gd name="T25" fmla="*/ 0 h 290"/>
              <a:gd name="T26" fmla="*/ 0 w 251"/>
              <a:gd name="T27" fmla="*/ 0 h 290"/>
              <a:gd name="T28" fmla="*/ 0 w 251"/>
              <a:gd name="T29" fmla="*/ 0 h 290"/>
              <a:gd name="T30" fmla="*/ 0 w 251"/>
              <a:gd name="T31" fmla="*/ 0 h 290"/>
              <a:gd name="T32" fmla="*/ 0 w 251"/>
              <a:gd name="T33" fmla="*/ 0 h 290"/>
              <a:gd name="T34" fmla="*/ 0 w 251"/>
              <a:gd name="T35" fmla="*/ 0 h 290"/>
              <a:gd name="T36" fmla="*/ 0 w 251"/>
              <a:gd name="T37" fmla="*/ 0 h 290"/>
              <a:gd name="T38" fmla="*/ 0 w 251"/>
              <a:gd name="T39" fmla="*/ 0 h 290"/>
              <a:gd name="T40" fmla="*/ 0 w 251"/>
              <a:gd name="T41" fmla="*/ 0 h 290"/>
              <a:gd name="T42" fmla="*/ 0 w 251"/>
              <a:gd name="T43" fmla="*/ 0 h 290"/>
              <a:gd name="T44" fmla="*/ 0 w 251"/>
              <a:gd name="T45" fmla="*/ 0 h 290"/>
              <a:gd name="T46" fmla="*/ 0 w 251"/>
              <a:gd name="T47" fmla="*/ 0 h 290"/>
              <a:gd name="T48" fmla="*/ 0 w 251"/>
              <a:gd name="T49" fmla="*/ 0 h 290"/>
              <a:gd name="T50" fmla="*/ 0 w 251"/>
              <a:gd name="T51" fmla="*/ 0 h 290"/>
              <a:gd name="T52" fmla="*/ 0 w 251"/>
              <a:gd name="T53" fmla="*/ 0 h 290"/>
              <a:gd name="T54" fmla="*/ 0 w 251"/>
              <a:gd name="T55" fmla="*/ 0 h 290"/>
              <a:gd name="T56" fmla="*/ 0 w 251"/>
              <a:gd name="T57" fmla="*/ 0 h 290"/>
              <a:gd name="T58" fmla="*/ 0 w 251"/>
              <a:gd name="T59" fmla="*/ 0 h 290"/>
              <a:gd name="T60" fmla="*/ 0 w 251"/>
              <a:gd name="T61" fmla="*/ 0 h 2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1"/>
              <a:gd name="T94" fmla="*/ 0 h 290"/>
              <a:gd name="T95" fmla="*/ 251 w 251"/>
              <a:gd name="T96" fmla="*/ 290 h 29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1" h="290">
                <a:moveTo>
                  <a:pt x="60" y="0"/>
                </a:moveTo>
                <a:lnTo>
                  <a:pt x="16" y="0"/>
                </a:lnTo>
                <a:lnTo>
                  <a:pt x="0" y="17"/>
                </a:lnTo>
                <a:lnTo>
                  <a:pt x="11" y="21"/>
                </a:lnTo>
                <a:lnTo>
                  <a:pt x="19" y="46"/>
                </a:lnTo>
                <a:lnTo>
                  <a:pt x="31" y="56"/>
                </a:lnTo>
                <a:lnTo>
                  <a:pt x="36" y="78"/>
                </a:lnTo>
                <a:lnTo>
                  <a:pt x="31" y="96"/>
                </a:lnTo>
                <a:lnTo>
                  <a:pt x="3" y="135"/>
                </a:lnTo>
                <a:lnTo>
                  <a:pt x="6" y="153"/>
                </a:lnTo>
                <a:lnTo>
                  <a:pt x="28" y="152"/>
                </a:lnTo>
                <a:lnTo>
                  <a:pt x="10" y="160"/>
                </a:lnTo>
                <a:lnTo>
                  <a:pt x="5" y="168"/>
                </a:lnTo>
                <a:lnTo>
                  <a:pt x="10" y="174"/>
                </a:lnTo>
                <a:lnTo>
                  <a:pt x="119" y="238"/>
                </a:lnTo>
                <a:lnTo>
                  <a:pt x="127" y="262"/>
                </a:lnTo>
                <a:lnTo>
                  <a:pt x="171" y="290"/>
                </a:lnTo>
                <a:lnTo>
                  <a:pt x="181" y="280"/>
                </a:lnTo>
                <a:lnTo>
                  <a:pt x="203" y="228"/>
                </a:lnTo>
                <a:lnTo>
                  <a:pt x="239" y="197"/>
                </a:lnTo>
                <a:lnTo>
                  <a:pt x="223" y="173"/>
                </a:lnTo>
                <a:lnTo>
                  <a:pt x="223" y="56"/>
                </a:lnTo>
                <a:lnTo>
                  <a:pt x="251" y="21"/>
                </a:lnTo>
                <a:lnTo>
                  <a:pt x="234" y="23"/>
                </a:lnTo>
                <a:lnTo>
                  <a:pt x="218" y="13"/>
                </a:lnTo>
                <a:lnTo>
                  <a:pt x="195" y="18"/>
                </a:lnTo>
                <a:lnTo>
                  <a:pt x="171" y="33"/>
                </a:lnTo>
                <a:lnTo>
                  <a:pt x="156" y="33"/>
                </a:lnTo>
                <a:lnTo>
                  <a:pt x="124" y="26"/>
                </a:lnTo>
                <a:lnTo>
                  <a:pt x="85" y="2"/>
                </a:lnTo>
                <a:lnTo>
                  <a:pt x="60" y="0"/>
                </a:lnTo>
              </a:path>
            </a:pathLst>
          </a:custGeom>
          <a:solidFill>
            <a:srgbClr val="CDCDCD"/>
          </a:solidFill>
          <a:ln w="6350">
            <a:solidFill>
              <a:schemeClr val="bg1"/>
            </a:solidFill>
            <a:round/>
            <a:headEnd/>
            <a:tailEnd/>
          </a:ln>
        </p:spPr>
        <p:txBody>
          <a:bodyPr/>
          <a:lstStyle/>
          <a:p>
            <a:endParaRPr lang="en-US"/>
          </a:p>
        </p:txBody>
      </p:sp>
      <p:sp>
        <p:nvSpPr>
          <p:cNvPr id="1235" name="Freeform 2276"/>
          <p:cNvSpPr>
            <a:spLocks/>
          </p:cNvSpPr>
          <p:nvPr/>
        </p:nvSpPr>
        <p:spPr bwMode="auto">
          <a:xfrm>
            <a:off x="4868863" y="4745038"/>
            <a:ext cx="401637" cy="407987"/>
          </a:xfrm>
          <a:custGeom>
            <a:avLst/>
            <a:gdLst>
              <a:gd name="T0" fmla="*/ 0 w 599"/>
              <a:gd name="T1" fmla="*/ 0 h 588"/>
              <a:gd name="T2" fmla="*/ 0 w 599"/>
              <a:gd name="T3" fmla="*/ 0 h 588"/>
              <a:gd name="T4" fmla="*/ 0 w 599"/>
              <a:gd name="T5" fmla="*/ 0 h 588"/>
              <a:gd name="T6" fmla="*/ 0 w 599"/>
              <a:gd name="T7" fmla="*/ 0 h 588"/>
              <a:gd name="T8" fmla="*/ 0 w 599"/>
              <a:gd name="T9" fmla="*/ 0 h 588"/>
              <a:gd name="T10" fmla="*/ 0 w 599"/>
              <a:gd name="T11" fmla="*/ 0 h 588"/>
              <a:gd name="T12" fmla="*/ 0 w 599"/>
              <a:gd name="T13" fmla="*/ 0 h 588"/>
              <a:gd name="T14" fmla="*/ 0 w 599"/>
              <a:gd name="T15" fmla="*/ 0 h 588"/>
              <a:gd name="T16" fmla="*/ 0 w 599"/>
              <a:gd name="T17" fmla="*/ 0 h 588"/>
              <a:gd name="T18" fmla="*/ 0 w 599"/>
              <a:gd name="T19" fmla="*/ 0 h 588"/>
              <a:gd name="T20" fmla="*/ 0 w 599"/>
              <a:gd name="T21" fmla="*/ 0 h 588"/>
              <a:gd name="T22" fmla="*/ 0 w 599"/>
              <a:gd name="T23" fmla="*/ 0 h 588"/>
              <a:gd name="T24" fmla="*/ 0 w 599"/>
              <a:gd name="T25" fmla="*/ 0 h 588"/>
              <a:gd name="T26" fmla="*/ 0 w 599"/>
              <a:gd name="T27" fmla="*/ 0 h 588"/>
              <a:gd name="T28" fmla="*/ 0 w 599"/>
              <a:gd name="T29" fmla="*/ 0 h 588"/>
              <a:gd name="T30" fmla="*/ 0 w 599"/>
              <a:gd name="T31" fmla="*/ 0 h 588"/>
              <a:gd name="T32" fmla="*/ 0 w 599"/>
              <a:gd name="T33" fmla="*/ 0 h 588"/>
              <a:gd name="T34" fmla="*/ 0 w 599"/>
              <a:gd name="T35" fmla="*/ 0 h 588"/>
              <a:gd name="T36" fmla="*/ 0 w 599"/>
              <a:gd name="T37" fmla="*/ 0 h 588"/>
              <a:gd name="T38" fmla="*/ 0 w 599"/>
              <a:gd name="T39" fmla="*/ 0 h 588"/>
              <a:gd name="T40" fmla="*/ 0 w 599"/>
              <a:gd name="T41" fmla="*/ 0 h 588"/>
              <a:gd name="T42" fmla="*/ 0 w 599"/>
              <a:gd name="T43" fmla="*/ 0 h 588"/>
              <a:gd name="T44" fmla="*/ 0 w 599"/>
              <a:gd name="T45" fmla="*/ 0 h 588"/>
              <a:gd name="T46" fmla="*/ 0 w 599"/>
              <a:gd name="T47" fmla="*/ 0 h 588"/>
              <a:gd name="T48" fmla="*/ 0 w 599"/>
              <a:gd name="T49" fmla="*/ 0 h 588"/>
              <a:gd name="T50" fmla="*/ 0 w 599"/>
              <a:gd name="T51" fmla="*/ 0 h 588"/>
              <a:gd name="T52" fmla="*/ 0 w 599"/>
              <a:gd name="T53" fmla="*/ 0 h 588"/>
              <a:gd name="T54" fmla="*/ 0 w 599"/>
              <a:gd name="T55" fmla="*/ 0 h 588"/>
              <a:gd name="T56" fmla="*/ 0 w 599"/>
              <a:gd name="T57" fmla="*/ 0 h 588"/>
              <a:gd name="T58" fmla="*/ 0 w 599"/>
              <a:gd name="T59" fmla="*/ 0 h 588"/>
              <a:gd name="T60" fmla="*/ 0 w 599"/>
              <a:gd name="T61" fmla="*/ 0 h 588"/>
              <a:gd name="T62" fmla="*/ 0 w 599"/>
              <a:gd name="T63" fmla="*/ 0 h 588"/>
              <a:gd name="T64" fmla="*/ 0 w 599"/>
              <a:gd name="T65" fmla="*/ 0 h 588"/>
              <a:gd name="T66" fmla="*/ 0 w 599"/>
              <a:gd name="T67" fmla="*/ 0 h 588"/>
              <a:gd name="T68" fmla="*/ 0 w 599"/>
              <a:gd name="T69" fmla="*/ 0 h 588"/>
              <a:gd name="T70" fmla="*/ 0 w 599"/>
              <a:gd name="T71" fmla="*/ 0 h 588"/>
              <a:gd name="T72" fmla="*/ 0 w 599"/>
              <a:gd name="T73" fmla="*/ 0 h 588"/>
              <a:gd name="T74" fmla="*/ 0 w 599"/>
              <a:gd name="T75" fmla="*/ 0 h 588"/>
              <a:gd name="T76" fmla="*/ 0 w 599"/>
              <a:gd name="T77" fmla="*/ 0 h 588"/>
              <a:gd name="T78" fmla="*/ 0 w 599"/>
              <a:gd name="T79" fmla="*/ 0 h 588"/>
              <a:gd name="T80" fmla="*/ 0 w 599"/>
              <a:gd name="T81" fmla="*/ 0 h 588"/>
              <a:gd name="T82" fmla="*/ 0 w 599"/>
              <a:gd name="T83" fmla="*/ 0 h 588"/>
              <a:gd name="T84" fmla="*/ 0 w 599"/>
              <a:gd name="T85" fmla="*/ 0 h 588"/>
              <a:gd name="T86" fmla="*/ 0 w 599"/>
              <a:gd name="T87" fmla="*/ 0 h 588"/>
              <a:gd name="T88" fmla="*/ 0 w 599"/>
              <a:gd name="T89" fmla="*/ 0 h 588"/>
              <a:gd name="T90" fmla="*/ 0 w 599"/>
              <a:gd name="T91" fmla="*/ 0 h 5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99"/>
              <a:gd name="T139" fmla="*/ 0 h 588"/>
              <a:gd name="T140" fmla="*/ 599 w 599"/>
              <a:gd name="T141" fmla="*/ 588 h 5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99" h="588">
                <a:moveTo>
                  <a:pt x="574" y="129"/>
                </a:moveTo>
                <a:lnTo>
                  <a:pt x="553" y="152"/>
                </a:lnTo>
                <a:lnTo>
                  <a:pt x="550" y="207"/>
                </a:lnTo>
                <a:lnTo>
                  <a:pt x="527" y="240"/>
                </a:lnTo>
                <a:lnTo>
                  <a:pt x="532" y="251"/>
                </a:lnTo>
                <a:lnTo>
                  <a:pt x="537" y="271"/>
                </a:lnTo>
                <a:lnTo>
                  <a:pt x="532" y="328"/>
                </a:lnTo>
                <a:lnTo>
                  <a:pt x="537" y="344"/>
                </a:lnTo>
                <a:lnTo>
                  <a:pt x="539" y="368"/>
                </a:lnTo>
                <a:lnTo>
                  <a:pt x="550" y="388"/>
                </a:lnTo>
                <a:lnTo>
                  <a:pt x="570" y="404"/>
                </a:lnTo>
                <a:lnTo>
                  <a:pt x="574" y="422"/>
                </a:lnTo>
                <a:lnTo>
                  <a:pt x="532" y="432"/>
                </a:lnTo>
                <a:lnTo>
                  <a:pt x="517" y="455"/>
                </a:lnTo>
                <a:lnTo>
                  <a:pt x="522" y="495"/>
                </a:lnTo>
                <a:lnTo>
                  <a:pt x="511" y="536"/>
                </a:lnTo>
                <a:lnTo>
                  <a:pt x="526" y="552"/>
                </a:lnTo>
                <a:lnTo>
                  <a:pt x="548" y="552"/>
                </a:lnTo>
                <a:lnTo>
                  <a:pt x="550" y="588"/>
                </a:lnTo>
                <a:lnTo>
                  <a:pt x="522" y="582"/>
                </a:lnTo>
                <a:lnTo>
                  <a:pt x="496" y="552"/>
                </a:lnTo>
                <a:lnTo>
                  <a:pt x="477" y="547"/>
                </a:lnTo>
                <a:lnTo>
                  <a:pt x="464" y="536"/>
                </a:lnTo>
                <a:lnTo>
                  <a:pt x="439" y="541"/>
                </a:lnTo>
                <a:lnTo>
                  <a:pt x="413" y="528"/>
                </a:lnTo>
                <a:lnTo>
                  <a:pt x="405" y="516"/>
                </a:lnTo>
                <a:lnTo>
                  <a:pt x="384" y="523"/>
                </a:lnTo>
                <a:lnTo>
                  <a:pt x="376" y="508"/>
                </a:lnTo>
                <a:lnTo>
                  <a:pt x="368" y="510"/>
                </a:lnTo>
                <a:lnTo>
                  <a:pt x="321" y="512"/>
                </a:lnTo>
                <a:lnTo>
                  <a:pt x="312" y="523"/>
                </a:lnTo>
                <a:lnTo>
                  <a:pt x="303" y="516"/>
                </a:lnTo>
                <a:lnTo>
                  <a:pt x="312" y="500"/>
                </a:lnTo>
                <a:lnTo>
                  <a:pt x="298" y="464"/>
                </a:lnTo>
                <a:lnTo>
                  <a:pt x="296" y="404"/>
                </a:lnTo>
                <a:lnTo>
                  <a:pt x="293" y="396"/>
                </a:lnTo>
                <a:lnTo>
                  <a:pt x="265" y="396"/>
                </a:lnTo>
                <a:lnTo>
                  <a:pt x="267" y="383"/>
                </a:lnTo>
                <a:lnTo>
                  <a:pt x="228" y="388"/>
                </a:lnTo>
                <a:lnTo>
                  <a:pt x="218" y="417"/>
                </a:lnTo>
                <a:lnTo>
                  <a:pt x="171" y="422"/>
                </a:lnTo>
                <a:lnTo>
                  <a:pt x="145" y="398"/>
                </a:lnTo>
                <a:lnTo>
                  <a:pt x="135" y="359"/>
                </a:lnTo>
                <a:lnTo>
                  <a:pt x="122" y="349"/>
                </a:lnTo>
                <a:lnTo>
                  <a:pt x="29" y="350"/>
                </a:lnTo>
                <a:lnTo>
                  <a:pt x="0" y="363"/>
                </a:lnTo>
                <a:lnTo>
                  <a:pt x="0" y="350"/>
                </a:lnTo>
                <a:lnTo>
                  <a:pt x="3" y="349"/>
                </a:lnTo>
                <a:lnTo>
                  <a:pt x="6" y="324"/>
                </a:lnTo>
                <a:lnTo>
                  <a:pt x="19" y="313"/>
                </a:lnTo>
                <a:lnTo>
                  <a:pt x="37" y="318"/>
                </a:lnTo>
                <a:lnTo>
                  <a:pt x="45" y="308"/>
                </a:lnTo>
                <a:lnTo>
                  <a:pt x="62" y="303"/>
                </a:lnTo>
                <a:lnTo>
                  <a:pt x="63" y="318"/>
                </a:lnTo>
                <a:lnTo>
                  <a:pt x="70" y="320"/>
                </a:lnTo>
                <a:lnTo>
                  <a:pt x="111" y="289"/>
                </a:lnTo>
                <a:lnTo>
                  <a:pt x="120" y="269"/>
                </a:lnTo>
                <a:lnTo>
                  <a:pt x="127" y="233"/>
                </a:lnTo>
                <a:lnTo>
                  <a:pt x="138" y="212"/>
                </a:lnTo>
                <a:lnTo>
                  <a:pt x="169" y="189"/>
                </a:lnTo>
                <a:lnTo>
                  <a:pt x="181" y="105"/>
                </a:lnTo>
                <a:lnTo>
                  <a:pt x="197" y="70"/>
                </a:lnTo>
                <a:lnTo>
                  <a:pt x="198" y="53"/>
                </a:lnTo>
                <a:lnTo>
                  <a:pt x="205" y="49"/>
                </a:lnTo>
                <a:lnTo>
                  <a:pt x="207" y="25"/>
                </a:lnTo>
                <a:lnTo>
                  <a:pt x="225" y="4"/>
                </a:lnTo>
                <a:lnTo>
                  <a:pt x="244" y="5"/>
                </a:lnTo>
                <a:lnTo>
                  <a:pt x="262" y="25"/>
                </a:lnTo>
                <a:lnTo>
                  <a:pt x="270" y="23"/>
                </a:lnTo>
                <a:lnTo>
                  <a:pt x="291" y="31"/>
                </a:lnTo>
                <a:lnTo>
                  <a:pt x="319" y="31"/>
                </a:lnTo>
                <a:lnTo>
                  <a:pt x="334" y="15"/>
                </a:lnTo>
                <a:lnTo>
                  <a:pt x="350" y="20"/>
                </a:lnTo>
                <a:lnTo>
                  <a:pt x="387" y="7"/>
                </a:lnTo>
                <a:lnTo>
                  <a:pt x="394" y="13"/>
                </a:lnTo>
                <a:lnTo>
                  <a:pt x="405" y="9"/>
                </a:lnTo>
                <a:lnTo>
                  <a:pt x="407" y="4"/>
                </a:lnTo>
                <a:lnTo>
                  <a:pt x="441" y="0"/>
                </a:lnTo>
                <a:lnTo>
                  <a:pt x="449" y="9"/>
                </a:lnTo>
                <a:lnTo>
                  <a:pt x="454" y="5"/>
                </a:lnTo>
                <a:lnTo>
                  <a:pt x="459" y="9"/>
                </a:lnTo>
                <a:lnTo>
                  <a:pt x="464" y="4"/>
                </a:lnTo>
                <a:lnTo>
                  <a:pt x="480" y="5"/>
                </a:lnTo>
                <a:lnTo>
                  <a:pt x="496" y="25"/>
                </a:lnTo>
                <a:lnTo>
                  <a:pt x="511" y="31"/>
                </a:lnTo>
                <a:lnTo>
                  <a:pt x="519" y="25"/>
                </a:lnTo>
                <a:lnTo>
                  <a:pt x="539" y="28"/>
                </a:lnTo>
                <a:lnTo>
                  <a:pt x="548" y="22"/>
                </a:lnTo>
                <a:lnTo>
                  <a:pt x="586" y="53"/>
                </a:lnTo>
                <a:lnTo>
                  <a:pt x="584" y="83"/>
                </a:lnTo>
                <a:lnTo>
                  <a:pt x="599" y="96"/>
                </a:lnTo>
                <a:lnTo>
                  <a:pt x="574" y="119"/>
                </a:lnTo>
                <a:lnTo>
                  <a:pt x="574" y="129"/>
                </a:lnTo>
                <a:close/>
              </a:path>
            </a:pathLst>
          </a:custGeom>
          <a:solidFill>
            <a:srgbClr val="CDCDCD"/>
          </a:solidFill>
          <a:ln w="6350">
            <a:solidFill>
              <a:schemeClr val="bg1"/>
            </a:solidFill>
            <a:round/>
            <a:headEnd/>
            <a:tailEnd/>
          </a:ln>
        </p:spPr>
        <p:txBody>
          <a:bodyPr/>
          <a:lstStyle/>
          <a:p>
            <a:endParaRPr lang="en-US"/>
          </a:p>
        </p:txBody>
      </p:sp>
      <p:sp>
        <p:nvSpPr>
          <p:cNvPr id="1236" name="Freeform 2277"/>
          <p:cNvSpPr>
            <a:spLocks/>
          </p:cNvSpPr>
          <p:nvPr/>
        </p:nvSpPr>
        <p:spPr bwMode="auto">
          <a:xfrm>
            <a:off x="4868863" y="4745038"/>
            <a:ext cx="401637" cy="407987"/>
          </a:xfrm>
          <a:custGeom>
            <a:avLst/>
            <a:gdLst>
              <a:gd name="T0" fmla="*/ 0 w 599"/>
              <a:gd name="T1" fmla="*/ 0 h 588"/>
              <a:gd name="T2" fmla="*/ 0 w 599"/>
              <a:gd name="T3" fmla="*/ 0 h 588"/>
              <a:gd name="T4" fmla="*/ 0 w 599"/>
              <a:gd name="T5" fmla="*/ 0 h 588"/>
              <a:gd name="T6" fmla="*/ 0 w 599"/>
              <a:gd name="T7" fmla="*/ 0 h 588"/>
              <a:gd name="T8" fmla="*/ 0 w 599"/>
              <a:gd name="T9" fmla="*/ 0 h 588"/>
              <a:gd name="T10" fmla="*/ 0 w 599"/>
              <a:gd name="T11" fmla="*/ 0 h 588"/>
              <a:gd name="T12" fmla="*/ 0 w 599"/>
              <a:gd name="T13" fmla="*/ 0 h 588"/>
              <a:gd name="T14" fmla="*/ 0 w 599"/>
              <a:gd name="T15" fmla="*/ 0 h 588"/>
              <a:gd name="T16" fmla="*/ 0 w 599"/>
              <a:gd name="T17" fmla="*/ 0 h 588"/>
              <a:gd name="T18" fmla="*/ 0 w 599"/>
              <a:gd name="T19" fmla="*/ 0 h 588"/>
              <a:gd name="T20" fmla="*/ 0 w 599"/>
              <a:gd name="T21" fmla="*/ 0 h 588"/>
              <a:gd name="T22" fmla="*/ 0 w 599"/>
              <a:gd name="T23" fmla="*/ 0 h 588"/>
              <a:gd name="T24" fmla="*/ 0 w 599"/>
              <a:gd name="T25" fmla="*/ 0 h 588"/>
              <a:gd name="T26" fmla="*/ 0 w 599"/>
              <a:gd name="T27" fmla="*/ 0 h 588"/>
              <a:gd name="T28" fmla="*/ 0 w 599"/>
              <a:gd name="T29" fmla="*/ 0 h 588"/>
              <a:gd name="T30" fmla="*/ 0 w 599"/>
              <a:gd name="T31" fmla="*/ 0 h 588"/>
              <a:gd name="T32" fmla="*/ 0 w 599"/>
              <a:gd name="T33" fmla="*/ 0 h 588"/>
              <a:gd name="T34" fmla="*/ 0 w 599"/>
              <a:gd name="T35" fmla="*/ 0 h 588"/>
              <a:gd name="T36" fmla="*/ 0 w 599"/>
              <a:gd name="T37" fmla="*/ 0 h 588"/>
              <a:gd name="T38" fmla="*/ 0 w 599"/>
              <a:gd name="T39" fmla="*/ 0 h 588"/>
              <a:gd name="T40" fmla="*/ 0 w 599"/>
              <a:gd name="T41" fmla="*/ 0 h 588"/>
              <a:gd name="T42" fmla="*/ 0 w 599"/>
              <a:gd name="T43" fmla="*/ 0 h 588"/>
              <a:gd name="T44" fmla="*/ 0 w 599"/>
              <a:gd name="T45" fmla="*/ 0 h 588"/>
              <a:gd name="T46" fmla="*/ 0 w 599"/>
              <a:gd name="T47" fmla="*/ 0 h 588"/>
              <a:gd name="T48" fmla="*/ 0 w 599"/>
              <a:gd name="T49" fmla="*/ 0 h 588"/>
              <a:gd name="T50" fmla="*/ 0 w 599"/>
              <a:gd name="T51" fmla="*/ 0 h 588"/>
              <a:gd name="T52" fmla="*/ 0 w 599"/>
              <a:gd name="T53" fmla="*/ 0 h 588"/>
              <a:gd name="T54" fmla="*/ 0 w 599"/>
              <a:gd name="T55" fmla="*/ 0 h 588"/>
              <a:gd name="T56" fmla="*/ 0 w 599"/>
              <a:gd name="T57" fmla="*/ 0 h 588"/>
              <a:gd name="T58" fmla="*/ 0 w 599"/>
              <a:gd name="T59" fmla="*/ 0 h 588"/>
              <a:gd name="T60" fmla="*/ 0 w 599"/>
              <a:gd name="T61" fmla="*/ 0 h 588"/>
              <a:gd name="T62" fmla="*/ 0 w 599"/>
              <a:gd name="T63" fmla="*/ 0 h 588"/>
              <a:gd name="T64" fmla="*/ 0 w 599"/>
              <a:gd name="T65" fmla="*/ 0 h 588"/>
              <a:gd name="T66" fmla="*/ 0 w 599"/>
              <a:gd name="T67" fmla="*/ 0 h 588"/>
              <a:gd name="T68" fmla="*/ 0 w 599"/>
              <a:gd name="T69" fmla="*/ 0 h 588"/>
              <a:gd name="T70" fmla="*/ 0 w 599"/>
              <a:gd name="T71" fmla="*/ 0 h 588"/>
              <a:gd name="T72" fmla="*/ 0 w 599"/>
              <a:gd name="T73" fmla="*/ 0 h 588"/>
              <a:gd name="T74" fmla="*/ 0 w 599"/>
              <a:gd name="T75" fmla="*/ 0 h 588"/>
              <a:gd name="T76" fmla="*/ 0 w 599"/>
              <a:gd name="T77" fmla="*/ 0 h 588"/>
              <a:gd name="T78" fmla="*/ 0 w 599"/>
              <a:gd name="T79" fmla="*/ 0 h 588"/>
              <a:gd name="T80" fmla="*/ 0 w 599"/>
              <a:gd name="T81" fmla="*/ 0 h 588"/>
              <a:gd name="T82" fmla="*/ 0 w 599"/>
              <a:gd name="T83" fmla="*/ 0 h 588"/>
              <a:gd name="T84" fmla="*/ 0 w 599"/>
              <a:gd name="T85" fmla="*/ 0 h 588"/>
              <a:gd name="T86" fmla="*/ 0 w 599"/>
              <a:gd name="T87" fmla="*/ 0 h 588"/>
              <a:gd name="T88" fmla="*/ 0 w 599"/>
              <a:gd name="T89" fmla="*/ 0 h 588"/>
              <a:gd name="T90" fmla="*/ 0 w 599"/>
              <a:gd name="T91" fmla="*/ 0 h 5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99"/>
              <a:gd name="T139" fmla="*/ 0 h 588"/>
              <a:gd name="T140" fmla="*/ 599 w 599"/>
              <a:gd name="T141" fmla="*/ 588 h 5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99" h="588">
                <a:moveTo>
                  <a:pt x="574" y="129"/>
                </a:moveTo>
                <a:lnTo>
                  <a:pt x="553" y="152"/>
                </a:lnTo>
                <a:lnTo>
                  <a:pt x="550" y="207"/>
                </a:lnTo>
                <a:lnTo>
                  <a:pt x="527" y="240"/>
                </a:lnTo>
                <a:lnTo>
                  <a:pt x="532" y="251"/>
                </a:lnTo>
                <a:lnTo>
                  <a:pt x="537" y="271"/>
                </a:lnTo>
                <a:lnTo>
                  <a:pt x="532" y="328"/>
                </a:lnTo>
                <a:lnTo>
                  <a:pt x="537" y="344"/>
                </a:lnTo>
                <a:lnTo>
                  <a:pt x="539" y="368"/>
                </a:lnTo>
                <a:lnTo>
                  <a:pt x="550" y="388"/>
                </a:lnTo>
                <a:lnTo>
                  <a:pt x="570" y="404"/>
                </a:lnTo>
                <a:lnTo>
                  <a:pt x="574" y="422"/>
                </a:lnTo>
                <a:lnTo>
                  <a:pt x="532" y="432"/>
                </a:lnTo>
                <a:lnTo>
                  <a:pt x="517" y="455"/>
                </a:lnTo>
                <a:lnTo>
                  <a:pt x="522" y="495"/>
                </a:lnTo>
                <a:lnTo>
                  <a:pt x="511" y="536"/>
                </a:lnTo>
                <a:lnTo>
                  <a:pt x="526" y="552"/>
                </a:lnTo>
                <a:lnTo>
                  <a:pt x="548" y="552"/>
                </a:lnTo>
                <a:lnTo>
                  <a:pt x="550" y="588"/>
                </a:lnTo>
                <a:lnTo>
                  <a:pt x="522" y="582"/>
                </a:lnTo>
                <a:lnTo>
                  <a:pt x="496" y="552"/>
                </a:lnTo>
                <a:lnTo>
                  <a:pt x="477" y="547"/>
                </a:lnTo>
                <a:lnTo>
                  <a:pt x="464" y="536"/>
                </a:lnTo>
                <a:lnTo>
                  <a:pt x="439" y="541"/>
                </a:lnTo>
                <a:lnTo>
                  <a:pt x="413" y="528"/>
                </a:lnTo>
                <a:lnTo>
                  <a:pt x="405" y="516"/>
                </a:lnTo>
                <a:lnTo>
                  <a:pt x="384" y="523"/>
                </a:lnTo>
                <a:lnTo>
                  <a:pt x="376" y="508"/>
                </a:lnTo>
                <a:lnTo>
                  <a:pt x="368" y="510"/>
                </a:lnTo>
                <a:lnTo>
                  <a:pt x="321" y="512"/>
                </a:lnTo>
                <a:lnTo>
                  <a:pt x="312" y="523"/>
                </a:lnTo>
                <a:lnTo>
                  <a:pt x="303" y="516"/>
                </a:lnTo>
                <a:lnTo>
                  <a:pt x="312" y="500"/>
                </a:lnTo>
                <a:lnTo>
                  <a:pt x="298" y="464"/>
                </a:lnTo>
                <a:lnTo>
                  <a:pt x="296" y="404"/>
                </a:lnTo>
                <a:lnTo>
                  <a:pt x="293" y="396"/>
                </a:lnTo>
                <a:lnTo>
                  <a:pt x="265" y="396"/>
                </a:lnTo>
                <a:lnTo>
                  <a:pt x="267" y="383"/>
                </a:lnTo>
                <a:lnTo>
                  <a:pt x="228" y="388"/>
                </a:lnTo>
                <a:lnTo>
                  <a:pt x="218" y="417"/>
                </a:lnTo>
                <a:lnTo>
                  <a:pt x="171" y="422"/>
                </a:lnTo>
                <a:lnTo>
                  <a:pt x="145" y="398"/>
                </a:lnTo>
                <a:lnTo>
                  <a:pt x="135" y="359"/>
                </a:lnTo>
                <a:lnTo>
                  <a:pt x="122" y="349"/>
                </a:lnTo>
                <a:lnTo>
                  <a:pt x="29" y="350"/>
                </a:lnTo>
                <a:lnTo>
                  <a:pt x="0" y="363"/>
                </a:lnTo>
                <a:lnTo>
                  <a:pt x="0" y="350"/>
                </a:lnTo>
                <a:lnTo>
                  <a:pt x="3" y="349"/>
                </a:lnTo>
                <a:lnTo>
                  <a:pt x="6" y="324"/>
                </a:lnTo>
                <a:lnTo>
                  <a:pt x="19" y="313"/>
                </a:lnTo>
                <a:lnTo>
                  <a:pt x="37" y="318"/>
                </a:lnTo>
                <a:lnTo>
                  <a:pt x="45" y="308"/>
                </a:lnTo>
                <a:lnTo>
                  <a:pt x="62" y="303"/>
                </a:lnTo>
                <a:lnTo>
                  <a:pt x="63" y="318"/>
                </a:lnTo>
                <a:lnTo>
                  <a:pt x="70" y="320"/>
                </a:lnTo>
                <a:lnTo>
                  <a:pt x="111" y="289"/>
                </a:lnTo>
                <a:lnTo>
                  <a:pt x="120" y="269"/>
                </a:lnTo>
                <a:lnTo>
                  <a:pt x="127" y="233"/>
                </a:lnTo>
                <a:lnTo>
                  <a:pt x="138" y="212"/>
                </a:lnTo>
                <a:lnTo>
                  <a:pt x="169" y="189"/>
                </a:lnTo>
                <a:lnTo>
                  <a:pt x="181" y="105"/>
                </a:lnTo>
                <a:lnTo>
                  <a:pt x="197" y="70"/>
                </a:lnTo>
                <a:lnTo>
                  <a:pt x="198" y="53"/>
                </a:lnTo>
                <a:lnTo>
                  <a:pt x="205" y="49"/>
                </a:lnTo>
                <a:lnTo>
                  <a:pt x="207" y="25"/>
                </a:lnTo>
                <a:lnTo>
                  <a:pt x="225" y="4"/>
                </a:lnTo>
                <a:lnTo>
                  <a:pt x="244" y="5"/>
                </a:lnTo>
                <a:lnTo>
                  <a:pt x="262" y="25"/>
                </a:lnTo>
                <a:lnTo>
                  <a:pt x="270" y="23"/>
                </a:lnTo>
                <a:lnTo>
                  <a:pt x="291" y="31"/>
                </a:lnTo>
                <a:lnTo>
                  <a:pt x="319" y="31"/>
                </a:lnTo>
                <a:lnTo>
                  <a:pt x="334" y="15"/>
                </a:lnTo>
                <a:lnTo>
                  <a:pt x="350" y="20"/>
                </a:lnTo>
                <a:lnTo>
                  <a:pt x="387" y="7"/>
                </a:lnTo>
                <a:lnTo>
                  <a:pt x="394" y="13"/>
                </a:lnTo>
                <a:lnTo>
                  <a:pt x="405" y="9"/>
                </a:lnTo>
                <a:lnTo>
                  <a:pt x="407" y="4"/>
                </a:lnTo>
                <a:lnTo>
                  <a:pt x="441" y="0"/>
                </a:lnTo>
                <a:lnTo>
                  <a:pt x="449" y="9"/>
                </a:lnTo>
                <a:lnTo>
                  <a:pt x="454" y="5"/>
                </a:lnTo>
                <a:lnTo>
                  <a:pt x="459" y="9"/>
                </a:lnTo>
                <a:lnTo>
                  <a:pt x="464" y="4"/>
                </a:lnTo>
                <a:lnTo>
                  <a:pt x="480" y="5"/>
                </a:lnTo>
                <a:lnTo>
                  <a:pt x="496" y="25"/>
                </a:lnTo>
                <a:lnTo>
                  <a:pt x="511" y="31"/>
                </a:lnTo>
                <a:lnTo>
                  <a:pt x="519" y="25"/>
                </a:lnTo>
                <a:lnTo>
                  <a:pt x="539" y="28"/>
                </a:lnTo>
                <a:lnTo>
                  <a:pt x="548" y="22"/>
                </a:lnTo>
                <a:lnTo>
                  <a:pt x="586" y="53"/>
                </a:lnTo>
                <a:lnTo>
                  <a:pt x="584" y="83"/>
                </a:lnTo>
                <a:lnTo>
                  <a:pt x="599" y="96"/>
                </a:lnTo>
                <a:lnTo>
                  <a:pt x="574" y="119"/>
                </a:lnTo>
                <a:lnTo>
                  <a:pt x="574" y="129"/>
                </a:lnTo>
              </a:path>
            </a:pathLst>
          </a:custGeom>
          <a:solidFill>
            <a:srgbClr val="CDCDCD"/>
          </a:solidFill>
          <a:ln w="6350">
            <a:solidFill>
              <a:schemeClr val="bg1"/>
            </a:solidFill>
            <a:round/>
            <a:headEnd/>
            <a:tailEnd/>
          </a:ln>
        </p:spPr>
        <p:txBody>
          <a:bodyPr/>
          <a:lstStyle/>
          <a:p>
            <a:endParaRPr lang="en-US"/>
          </a:p>
        </p:txBody>
      </p:sp>
      <p:sp>
        <p:nvSpPr>
          <p:cNvPr id="1237" name="Freeform 2278"/>
          <p:cNvSpPr>
            <a:spLocks/>
          </p:cNvSpPr>
          <p:nvPr/>
        </p:nvSpPr>
        <p:spPr bwMode="auto">
          <a:xfrm>
            <a:off x="5238750" y="4772025"/>
            <a:ext cx="111125" cy="117475"/>
          </a:xfrm>
          <a:custGeom>
            <a:avLst/>
            <a:gdLst>
              <a:gd name="T0" fmla="*/ 0 w 168"/>
              <a:gd name="T1" fmla="*/ 0 h 169"/>
              <a:gd name="T2" fmla="*/ 0 w 168"/>
              <a:gd name="T3" fmla="*/ 0 h 169"/>
              <a:gd name="T4" fmla="*/ 0 w 168"/>
              <a:gd name="T5" fmla="*/ 0 h 169"/>
              <a:gd name="T6" fmla="*/ 0 w 168"/>
              <a:gd name="T7" fmla="*/ 0 h 169"/>
              <a:gd name="T8" fmla="*/ 0 w 168"/>
              <a:gd name="T9" fmla="*/ 0 h 169"/>
              <a:gd name="T10" fmla="*/ 0 w 168"/>
              <a:gd name="T11" fmla="*/ 0 h 169"/>
              <a:gd name="T12" fmla="*/ 0 w 168"/>
              <a:gd name="T13" fmla="*/ 0 h 169"/>
              <a:gd name="T14" fmla="*/ 0 w 168"/>
              <a:gd name="T15" fmla="*/ 0 h 169"/>
              <a:gd name="T16" fmla="*/ 0 w 168"/>
              <a:gd name="T17" fmla="*/ 0 h 169"/>
              <a:gd name="T18" fmla="*/ 0 w 168"/>
              <a:gd name="T19" fmla="*/ 0 h 169"/>
              <a:gd name="T20" fmla="*/ 0 w 168"/>
              <a:gd name="T21" fmla="*/ 0 h 169"/>
              <a:gd name="T22" fmla="*/ 0 w 168"/>
              <a:gd name="T23" fmla="*/ 0 h 169"/>
              <a:gd name="T24" fmla="*/ 0 w 168"/>
              <a:gd name="T25" fmla="*/ 0 h 169"/>
              <a:gd name="T26" fmla="*/ 0 w 168"/>
              <a:gd name="T27" fmla="*/ 0 h 169"/>
              <a:gd name="T28" fmla="*/ 0 w 168"/>
              <a:gd name="T29" fmla="*/ 0 h 169"/>
              <a:gd name="T30" fmla="*/ 0 w 168"/>
              <a:gd name="T31" fmla="*/ 0 h 169"/>
              <a:gd name="T32" fmla="*/ 0 w 168"/>
              <a:gd name="T33" fmla="*/ 0 h 169"/>
              <a:gd name="T34" fmla="*/ 0 w 168"/>
              <a:gd name="T35" fmla="*/ 0 h 169"/>
              <a:gd name="T36" fmla="*/ 0 w 168"/>
              <a:gd name="T37" fmla="*/ 0 h 169"/>
              <a:gd name="T38" fmla="*/ 0 w 168"/>
              <a:gd name="T39" fmla="*/ 0 h 169"/>
              <a:gd name="T40" fmla="*/ 0 w 168"/>
              <a:gd name="T41" fmla="*/ 0 h 169"/>
              <a:gd name="T42" fmla="*/ 0 w 168"/>
              <a:gd name="T43" fmla="*/ 0 h 169"/>
              <a:gd name="T44" fmla="*/ 0 w 168"/>
              <a:gd name="T45" fmla="*/ 0 h 169"/>
              <a:gd name="T46" fmla="*/ 0 w 168"/>
              <a:gd name="T47" fmla="*/ 0 h 1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8"/>
              <a:gd name="T73" fmla="*/ 0 h 169"/>
              <a:gd name="T74" fmla="*/ 168 w 168"/>
              <a:gd name="T75" fmla="*/ 169 h 1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8" h="169">
                <a:moveTo>
                  <a:pt x="135" y="118"/>
                </a:moveTo>
                <a:lnTo>
                  <a:pt x="163" y="79"/>
                </a:lnTo>
                <a:lnTo>
                  <a:pt x="168" y="61"/>
                </a:lnTo>
                <a:lnTo>
                  <a:pt x="163" y="39"/>
                </a:lnTo>
                <a:lnTo>
                  <a:pt x="151" y="29"/>
                </a:lnTo>
                <a:lnTo>
                  <a:pt x="143" y="4"/>
                </a:lnTo>
                <a:lnTo>
                  <a:pt x="132" y="0"/>
                </a:lnTo>
                <a:lnTo>
                  <a:pt x="116" y="9"/>
                </a:lnTo>
                <a:lnTo>
                  <a:pt x="36" y="13"/>
                </a:lnTo>
                <a:lnTo>
                  <a:pt x="34" y="43"/>
                </a:lnTo>
                <a:lnTo>
                  <a:pt x="49" y="56"/>
                </a:lnTo>
                <a:lnTo>
                  <a:pt x="49" y="76"/>
                </a:lnTo>
                <a:lnTo>
                  <a:pt x="29" y="94"/>
                </a:lnTo>
                <a:lnTo>
                  <a:pt x="24" y="89"/>
                </a:lnTo>
                <a:lnTo>
                  <a:pt x="3" y="112"/>
                </a:lnTo>
                <a:lnTo>
                  <a:pt x="0" y="167"/>
                </a:lnTo>
                <a:lnTo>
                  <a:pt x="10" y="169"/>
                </a:lnTo>
                <a:lnTo>
                  <a:pt x="23" y="159"/>
                </a:lnTo>
                <a:lnTo>
                  <a:pt x="65" y="157"/>
                </a:lnTo>
                <a:lnTo>
                  <a:pt x="68" y="131"/>
                </a:lnTo>
                <a:lnTo>
                  <a:pt x="91" y="120"/>
                </a:lnTo>
                <a:lnTo>
                  <a:pt x="104" y="125"/>
                </a:lnTo>
                <a:lnTo>
                  <a:pt x="111" y="115"/>
                </a:lnTo>
                <a:lnTo>
                  <a:pt x="135" y="118"/>
                </a:lnTo>
                <a:close/>
              </a:path>
            </a:pathLst>
          </a:custGeom>
          <a:solidFill>
            <a:srgbClr val="CDCDCD"/>
          </a:solidFill>
          <a:ln w="6350">
            <a:solidFill>
              <a:schemeClr val="bg1"/>
            </a:solidFill>
            <a:round/>
            <a:headEnd/>
            <a:tailEnd/>
          </a:ln>
        </p:spPr>
        <p:txBody>
          <a:bodyPr/>
          <a:lstStyle/>
          <a:p>
            <a:endParaRPr lang="en-US"/>
          </a:p>
        </p:txBody>
      </p:sp>
      <p:sp>
        <p:nvSpPr>
          <p:cNvPr id="1238" name="Freeform 2279"/>
          <p:cNvSpPr>
            <a:spLocks/>
          </p:cNvSpPr>
          <p:nvPr/>
        </p:nvSpPr>
        <p:spPr bwMode="auto">
          <a:xfrm>
            <a:off x="5238750" y="4772025"/>
            <a:ext cx="111125" cy="117475"/>
          </a:xfrm>
          <a:custGeom>
            <a:avLst/>
            <a:gdLst>
              <a:gd name="T0" fmla="*/ 0 w 168"/>
              <a:gd name="T1" fmla="*/ 0 h 169"/>
              <a:gd name="T2" fmla="*/ 0 w 168"/>
              <a:gd name="T3" fmla="*/ 0 h 169"/>
              <a:gd name="T4" fmla="*/ 0 w 168"/>
              <a:gd name="T5" fmla="*/ 0 h 169"/>
              <a:gd name="T6" fmla="*/ 0 w 168"/>
              <a:gd name="T7" fmla="*/ 0 h 169"/>
              <a:gd name="T8" fmla="*/ 0 w 168"/>
              <a:gd name="T9" fmla="*/ 0 h 169"/>
              <a:gd name="T10" fmla="*/ 0 w 168"/>
              <a:gd name="T11" fmla="*/ 0 h 169"/>
              <a:gd name="T12" fmla="*/ 0 w 168"/>
              <a:gd name="T13" fmla="*/ 0 h 169"/>
              <a:gd name="T14" fmla="*/ 0 w 168"/>
              <a:gd name="T15" fmla="*/ 0 h 169"/>
              <a:gd name="T16" fmla="*/ 0 w 168"/>
              <a:gd name="T17" fmla="*/ 0 h 169"/>
              <a:gd name="T18" fmla="*/ 0 w 168"/>
              <a:gd name="T19" fmla="*/ 0 h 169"/>
              <a:gd name="T20" fmla="*/ 0 w 168"/>
              <a:gd name="T21" fmla="*/ 0 h 169"/>
              <a:gd name="T22" fmla="*/ 0 w 168"/>
              <a:gd name="T23" fmla="*/ 0 h 169"/>
              <a:gd name="T24" fmla="*/ 0 w 168"/>
              <a:gd name="T25" fmla="*/ 0 h 169"/>
              <a:gd name="T26" fmla="*/ 0 w 168"/>
              <a:gd name="T27" fmla="*/ 0 h 169"/>
              <a:gd name="T28" fmla="*/ 0 w 168"/>
              <a:gd name="T29" fmla="*/ 0 h 169"/>
              <a:gd name="T30" fmla="*/ 0 w 168"/>
              <a:gd name="T31" fmla="*/ 0 h 169"/>
              <a:gd name="T32" fmla="*/ 0 w 168"/>
              <a:gd name="T33" fmla="*/ 0 h 169"/>
              <a:gd name="T34" fmla="*/ 0 w 168"/>
              <a:gd name="T35" fmla="*/ 0 h 169"/>
              <a:gd name="T36" fmla="*/ 0 w 168"/>
              <a:gd name="T37" fmla="*/ 0 h 169"/>
              <a:gd name="T38" fmla="*/ 0 w 168"/>
              <a:gd name="T39" fmla="*/ 0 h 169"/>
              <a:gd name="T40" fmla="*/ 0 w 168"/>
              <a:gd name="T41" fmla="*/ 0 h 169"/>
              <a:gd name="T42" fmla="*/ 0 w 168"/>
              <a:gd name="T43" fmla="*/ 0 h 169"/>
              <a:gd name="T44" fmla="*/ 0 w 168"/>
              <a:gd name="T45" fmla="*/ 0 h 169"/>
              <a:gd name="T46" fmla="*/ 0 w 168"/>
              <a:gd name="T47" fmla="*/ 0 h 1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8"/>
              <a:gd name="T73" fmla="*/ 0 h 169"/>
              <a:gd name="T74" fmla="*/ 168 w 168"/>
              <a:gd name="T75" fmla="*/ 169 h 1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8" h="169">
                <a:moveTo>
                  <a:pt x="135" y="118"/>
                </a:moveTo>
                <a:lnTo>
                  <a:pt x="163" y="79"/>
                </a:lnTo>
                <a:lnTo>
                  <a:pt x="168" y="61"/>
                </a:lnTo>
                <a:lnTo>
                  <a:pt x="163" y="39"/>
                </a:lnTo>
                <a:lnTo>
                  <a:pt x="151" y="29"/>
                </a:lnTo>
                <a:lnTo>
                  <a:pt x="143" y="4"/>
                </a:lnTo>
                <a:lnTo>
                  <a:pt x="132" y="0"/>
                </a:lnTo>
                <a:lnTo>
                  <a:pt x="116" y="9"/>
                </a:lnTo>
                <a:lnTo>
                  <a:pt x="36" y="13"/>
                </a:lnTo>
                <a:lnTo>
                  <a:pt x="34" y="43"/>
                </a:lnTo>
                <a:lnTo>
                  <a:pt x="49" y="56"/>
                </a:lnTo>
                <a:lnTo>
                  <a:pt x="49" y="76"/>
                </a:lnTo>
                <a:lnTo>
                  <a:pt x="29" y="94"/>
                </a:lnTo>
                <a:lnTo>
                  <a:pt x="24" y="89"/>
                </a:lnTo>
                <a:lnTo>
                  <a:pt x="3" y="112"/>
                </a:lnTo>
                <a:lnTo>
                  <a:pt x="0" y="167"/>
                </a:lnTo>
                <a:lnTo>
                  <a:pt x="10" y="169"/>
                </a:lnTo>
                <a:lnTo>
                  <a:pt x="23" y="159"/>
                </a:lnTo>
                <a:lnTo>
                  <a:pt x="65" y="157"/>
                </a:lnTo>
                <a:lnTo>
                  <a:pt x="68" y="131"/>
                </a:lnTo>
                <a:lnTo>
                  <a:pt x="91" y="120"/>
                </a:lnTo>
                <a:lnTo>
                  <a:pt x="104" y="125"/>
                </a:lnTo>
                <a:lnTo>
                  <a:pt x="111" y="115"/>
                </a:lnTo>
                <a:lnTo>
                  <a:pt x="135" y="118"/>
                </a:lnTo>
              </a:path>
            </a:pathLst>
          </a:custGeom>
          <a:solidFill>
            <a:srgbClr val="CDCDCD"/>
          </a:solidFill>
          <a:ln w="6350">
            <a:solidFill>
              <a:schemeClr val="bg1"/>
            </a:solidFill>
            <a:round/>
            <a:headEnd/>
            <a:tailEnd/>
          </a:ln>
        </p:spPr>
        <p:txBody>
          <a:bodyPr/>
          <a:lstStyle/>
          <a:p>
            <a:endParaRPr lang="en-US"/>
          </a:p>
        </p:txBody>
      </p:sp>
      <p:sp>
        <p:nvSpPr>
          <p:cNvPr id="1239" name="Freeform 2280"/>
          <p:cNvSpPr>
            <a:spLocks/>
          </p:cNvSpPr>
          <p:nvPr/>
        </p:nvSpPr>
        <p:spPr bwMode="auto">
          <a:xfrm>
            <a:off x="5302250" y="5065713"/>
            <a:ext cx="65088" cy="171450"/>
          </a:xfrm>
          <a:custGeom>
            <a:avLst/>
            <a:gdLst>
              <a:gd name="T0" fmla="*/ 0 w 100"/>
              <a:gd name="T1" fmla="*/ 0 h 247"/>
              <a:gd name="T2" fmla="*/ 0 w 100"/>
              <a:gd name="T3" fmla="*/ 0 h 247"/>
              <a:gd name="T4" fmla="*/ 0 w 100"/>
              <a:gd name="T5" fmla="*/ 0 h 247"/>
              <a:gd name="T6" fmla="*/ 0 w 100"/>
              <a:gd name="T7" fmla="*/ 0 h 247"/>
              <a:gd name="T8" fmla="*/ 0 w 100"/>
              <a:gd name="T9" fmla="*/ 0 h 247"/>
              <a:gd name="T10" fmla="*/ 0 w 100"/>
              <a:gd name="T11" fmla="*/ 0 h 247"/>
              <a:gd name="T12" fmla="*/ 0 w 100"/>
              <a:gd name="T13" fmla="*/ 0 h 247"/>
              <a:gd name="T14" fmla="*/ 0 w 100"/>
              <a:gd name="T15" fmla="*/ 0 h 247"/>
              <a:gd name="T16" fmla="*/ 0 w 100"/>
              <a:gd name="T17" fmla="*/ 0 h 247"/>
              <a:gd name="T18" fmla="*/ 0 w 100"/>
              <a:gd name="T19" fmla="*/ 0 h 247"/>
              <a:gd name="T20" fmla="*/ 0 w 100"/>
              <a:gd name="T21" fmla="*/ 0 h 247"/>
              <a:gd name="T22" fmla="*/ 0 w 100"/>
              <a:gd name="T23" fmla="*/ 0 h 247"/>
              <a:gd name="T24" fmla="*/ 0 w 100"/>
              <a:gd name="T25" fmla="*/ 0 h 247"/>
              <a:gd name="T26" fmla="*/ 0 w 100"/>
              <a:gd name="T27" fmla="*/ 0 h 247"/>
              <a:gd name="T28" fmla="*/ 0 w 100"/>
              <a:gd name="T29" fmla="*/ 0 h 247"/>
              <a:gd name="T30" fmla="*/ 0 w 100"/>
              <a:gd name="T31" fmla="*/ 0 h 247"/>
              <a:gd name="T32" fmla="*/ 0 w 100"/>
              <a:gd name="T33" fmla="*/ 0 h 247"/>
              <a:gd name="T34" fmla="*/ 0 w 100"/>
              <a:gd name="T35" fmla="*/ 0 h 247"/>
              <a:gd name="T36" fmla="*/ 0 w 100"/>
              <a:gd name="T37" fmla="*/ 0 h 247"/>
              <a:gd name="T38" fmla="*/ 0 w 100"/>
              <a:gd name="T39" fmla="*/ 0 h 247"/>
              <a:gd name="T40" fmla="*/ 0 w 100"/>
              <a:gd name="T41" fmla="*/ 0 h 247"/>
              <a:gd name="T42" fmla="*/ 0 w 100"/>
              <a:gd name="T43" fmla="*/ 0 h 247"/>
              <a:gd name="T44" fmla="*/ 0 w 100"/>
              <a:gd name="T45" fmla="*/ 0 h 247"/>
              <a:gd name="T46" fmla="*/ 0 w 100"/>
              <a:gd name="T47" fmla="*/ 0 h 247"/>
              <a:gd name="T48" fmla="*/ 0 w 100"/>
              <a:gd name="T49" fmla="*/ 0 h 247"/>
              <a:gd name="T50" fmla="*/ 0 w 100"/>
              <a:gd name="T51" fmla="*/ 0 h 247"/>
              <a:gd name="T52" fmla="*/ 0 w 100"/>
              <a:gd name="T53" fmla="*/ 0 h 247"/>
              <a:gd name="T54" fmla="*/ 0 w 100"/>
              <a:gd name="T55" fmla="*/ 0 h 247"/>
              <a:gd name="T56" fmla="*/ 0 w 100"/>
              <a:gd name="T57" fmla="*/ 0 h 247"/>
              <a:gd name="T58" fmla="*/ 0 w 100"/>
              <a:gd name="T59" fmla="*/ 0 h 247"/>
              <a:gd name="T60" fmla="*/ 0 w 100"/>
              <a:gd name="T61" fmla="*/ 0 h 247"/>
              <a:gd name="T62" fmla="*/ 0 w 100"/>
              <a:gd name="T63" fmla="*/ 0 h 247"/>
              <a:gd name="T64" fmla="*/ 0 w 100"/>
              <a:gd name="T65" fmla="*/ 0 h 247"/>
              <a:gd name="T66" fmla="*/ 0 w 100"/>
              <a:gd name="T67" fmla="*/ 0 h 2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0"/>
              <a:gd name="T103" fmla="*/ 0 h 247"/>
              <a:gd name="T104" fmla="*/ 100 w 100"/>
              <a:gd name="T105" fmla="*/ 247 h 2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0" h="247">
                <a:moveTo>
                  <a:pt x="12" y="148"/>
                </a:moveTo>
                <a:lnTo>
                  <a:pt x="26" y="166"/>
                </a:lnTo>
                <a:lnTo>
                  <a:pt x="51" y="161"/>
                </a:lnTo>
                <a:lnTo>
                  <a:pt x="54" y="166"/>
                </a:lnTo>
                <a:lnTo>
                  <a:pt x="59" y="189"/>
                </a:lnTo>
                <a:lnTo>
                  <a:pt x="49" y="210"/>
                </a:lnTo>
                <a:lnTo>
                  <a:pt x="54" y="221"/>
                </a:lnTo>
                <a:lnTo>
                  <a:pt x="77" y="239"/>
                </a:lnTo>
                <a:lnTo>
                  <a:pt x="75" y="247"/>
                </a:lnTo>
                <a:lnTo>
                  <a:pt x="82" y="247"/>
                </a:lnTo>
                <a:lnTo>
                  <a:pt x="80" y="231"/>
                </a:lnTo>
                <a:lnTo>
                  <a:pt x="82" y="221"/>
                </a:lnTo>
                <a:lnTo>
                  <a:pt x="96" y="210"/>
                </a:lnTo>
                <a:lnTo>
                  <a:pt x="100" y="176"/>
                </a:lnTo>
                <a:lnTo>
                  <a:pt x="67" y="133"/>
                </a:lnTo>
                <a:lnTo>
                  <a:pt x="80" y="159"/>
                </a:lnTo>
                <a:lnTo>
                  <a:pt x="67" y="150"/>
                </a:lnTo>
                <a:lnTo>
                  <a:pt x="59" y="153"/>
                </a:lnTo>
                <a:lnTo>
                  <a:pt x="57" y="140"/>
                </a:lnTo>
                <a:lnTo>
                  <a:pt x="38" y="94"/>
                </a:lnTo>
                <a:lnTo>
                  <a:pt x="48" y="73"/>
                </a:lnTo>
                <a:lnTo>
                  <a:pt x="48" y="32"/>
                </a:lnTo>
                <a:lnTo>
                  <a:pt x="36" y="18"/>
                </a:lnTo>
                <a:lnTo>
                  <a:pt x="38" y="6"/>
                </a:lnTo>
                <a:lnTo>
                  <a:pt x="25" y="8"/>
                </a:lnTo>
                <a:lnTo>
                  <a:pt x="9" y="0"/>
                </a:lnTo>
                <a:lnTo>
                  <a:pt x="28" y="40"/>
                </a:lnTo>
                <a:lnTo>
                  <a:pt x="20" y="47"/>
                </a:lnTo>
                <a:lnTo>
                  <a:pt x="17" y="68"/>
                </a:lnTo>
                <a:lnTo>
                  <a:pt x="17" y="89"/>
                </a:lnTo>
                <a:lnTo>
                  <a:pt x="22" y="97"/>
                </a:lnTo>
                <a:lnTo>
                  <a:pt x="10" y="106"/>
                </a:lnTo>
                <a:lnTo>
                  <a:pt x="0" y="137"/>
                </a:lnTo>
                <a:lnTo>
                  <a:pt x="12" y="148"/>
                </a:lnTo>
                <a:close/>
              </a:path>
            </a:pathLst>
          </a:custGeom>
          <a:solidFill>
            <a:srgbClr val="CDCDCD"/>
          </a:solidFill>
          <a:ln w="6350">
            <a:solidFill>
              <a:schemeClr val="bg1"/>
            </a:solidFill>
            <a:round/>
            <a:headEnd/>
            <a:tailEnd/>
          </a:ln>
        </p:spPr>
        <p:txBody>
          <a:bodyPr/>
          <a:lstStyle/>
          <a:p>
            <a:endParaRPr lang="en-US"/>
          </a:p>
        </p:txBody>
      </p:sp>
      <p:sp>
        <p:nvSpPr>
          <p:cNvPr id="1240" name="Freeform 2281"/>
          <p:cNvSpPr>
            <a:spLocks/>
          </p:cNvSpPr>
          <p:nvPr/>
        </p:nvSpPr>
        <p:spPr bwMode="auto">
          <a:xfrm>
            <a:off x="5302250" y="5065713"/>
            <a:ext cx="65088" cy="171450"/>
          </a:xfrm>
          <a:custGeom>
            <a:avLst/>
            <a:gdLst>
              <a:gd name="T0" fmla="*/ 0 w 100"/>
              <a:gd name="T1" fmla="*/ 0 h 247"/>
              <a:gd name="T2" fmla="*/ 0 w 100"/>
              <a:gd name="T3" fmla="*/ 0 h 247"/>
              <a:gd name="T4" fmla="*/ 0 w 100"/>
              <a:gd name="T5" fmla="*/ 0 h 247"/>
              <a:gd name="T6" fmla="*/ 0 w 100"/>
              <a:gd name="T7" fmla="*/ 0 h 247"/>
              <a:gd name="T8" fmla="*/ 0 w 100"/>
              <a:gd name="T9" fmla="*/ 0 h 247"/>
              <a:gd name="T10" fmla="*/ 0 w 100"/>
              <a:gd name="T11" fmla="*/ 0 h 247"/>
              <a:gd name="T12" fmla="*/ 0 w 100"/>
              <a:gd name="T13" fmla="*/ 0 h 247"/>
              <a:gd name="T14" fmla="*/ 0 w 100"/>
              <a:gd name="T15" fmla="*/ 0 h 247"/>
              <a:gd name="T16" fmla="*/ 0 w 100"/>
              <a:gd name="T17" fmla="*/ 0 h 247"/>
              <a:gd name="T18" fmla="*/ 0 w 100"/>
              <a:gd name="T19" fmla="*/ 0 h 247"/>
              <a:gd name="T20" fmla="*/ 0 w 100"/>
              <a:gd name="T21" fmla="*/ 0 h 247"/>
              <a:gd name="T22" fmla="*/ 0 w 100"/>
              <a:gd name="T23" fmla="*/ 0 h 247"/>
              <a:gd name="T24" fmla="*/ 0 w 100"/>
              <a:gd name="T25" fmla="*/ 0 h 247"/>
              <a:gd name="T26" fmla="*/ 0 w 100"/>
              <a:gd name="T27" fmla="*/ 0 h 247"/>
              <a:gd name="T28" fmla="*/ 0 w 100"/>
              <a:gd name="T29" fmla="*/ 0 h 247"/>
              <a:gd name="T30" fmla="*/ 0 w 100"/>
              <a:gd name="T31" fmla="*/ 0 h 247"/>
              <a:gd name="T32" fmla="*/ 0 w 100"/>
              <a:gd name="T33" fmla="*/ 0 h 247"/>
              <a:gd name="T34" fmla="*/ 0 w 100"/>
              <a:gd name="T35" fmla="*/ 0 h 247"/>
              <a:gd name="T36" fmla="*/ 0 w 100"/>
              <a:gd name="T37" fmla="*/ 0 h 247"/>
              <a:gd name="T38" fmla="*/ 0 w 100"/>
              <a:gd name="T39" fmla="*/ 0 h 247"/>
              <a:gd name="T40" fmla="*/ 0 w 100"/>
              <a:gd name="T41" fmla="*/ 0 h 247"/>
              <a:gd name="T42" fmla="*/ 0 w 100"/>
              <a:gd name="T43" fmla="*/ 0 h 247"/>
              <a:gd name="T44" fmla="*/ 0 w 100"/>
              <a:gd name="T45" fmla="*/ 0 h 247"/>
              <a:gd name="T46" fmla="*/ 0 w 100"/>
              <a:gd name="T47" fmla="*/ 0 h 247"/>
              <a:gd name="T48" fmla="*/ 0 w 100"/>
              <a:gd name="T49" fmla="*/ 0 h 247"/>
              <a:gd name="T50" fmla="*/ 0 w 100"/>
              <a:gd name="T51" fmla="*/ 0 h 247"/>
              <a:gd name="T52" fmla="*/ 0 w 100"/>
              <a:gd name="T53" fmla="*/ 0 h 247"/>
              <a:gd name="T54" fmla="*/ 0 w 100"/>
              <a:gd name="T55" fmla="*/ 0 h 247"/>
              <a:gd name="T56" fmla="*/ 0 w 100"/>
              <a:gd name="T57" fmla="*/ 0 h 247"/>
              <a:gd name="T58" fmla="*/ 0 w 100"/>
              <a:gd name="T59" fmla="*/ 0 h 247"/>
              <a:gd name="T60" fmla="*/ 0 w 100"/>
              <a:gd name="T61" fmla="*/ 0 h 247"/>
              <a:gd name="T62" fmla="*/ 0 w 100"/>
              <a:gd name="T63" fmla="*/ 0 h 247"/>
              <a:gd name="T64" fmla="*/ 0 w 100"/>
              <a:gd name="T65" fmla="*/ 0 h 247"/>
              <a:gd name="T66" fmla="*/ 0 w 100"/>
              <a:gd name="T67" fmla="*/ 0 h 2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0"/>
              <a:gd name="T103" fmla="*/ 0 h 247"/>
              <a:gd name="T104" fmla="*/ 100 w 100"/>
              <a:gd name="T105" fmla="*/ 247 h 2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0" h="247">
                <a:moveTo>
                  <a:pt x="12" y="148"/>
                </a:moveTo>
                <a:lnTo>
                  <a:pt x="26" y="166"/>
                </a:lnTo>
                <a:lnTo>
                  <a:pt x="51" y="161"/>
                </a:lnTo>
                <a:lnTo>
                  <a:pt x="54" y="166"/>
                </a:lnTo>
                <a:lnTo>
                  <a:pt x="59" y="189"/>
                </a:lnTo>
                <a:lnTo>
                  <a:pt x="49" y="210"/>
                </a:lnTo>
                <a:lnTo>
                  <a:pt x="54" y="221"/>
                </a:lnTo>
                <a:lnTo>
                  <a:pt x="77" y="239"/>
                </a:lnTo>
                <a:lnTo>
                  <a:pt x="75" y="247"/>
                </a:lnTo>
                <a:lnTo>
                  <a:pt x="82" y="247"/>
                </a:lnTo>
                <a:lnTo>
                  <a:pt x="80" y="231"/>
                </a:lnTo>
                <a:lnTo>
                  <a:pt x="82" y="221"/>
                </a:lnTo>
                <a:lnTo>
                  <a:pt x="96" y="210"/>
                </a:lnTo>
                <a:lnTo>
                  <a:pt x="100" y="176"/>
                </a:lnTo>
                <a:lnTo>
                  <a:pt x="67" y="133"/>
                </a:lnTo>
                <a:lnTo>
                  <a:pt x="80" y="159"/>
                </a:lnTo>
                <a:lnTo>
                  <a:pt x="67" y="150"/>
                </a:lnTo>
                <a:lnTo>
                  <a:pt x="59" y="153"/>
                </a:lnTo>
                <a:lnTo>
                  <a:pt x="57" y="140"/>
                </a:lnTo>
                <a:lnTo>
                  <a:pt x="38" y="94"/>
                </a:lnTo>
                <a:lnTo>
                  <a:pt x="48" y="73"/>
                </a:lnTo>
                <a:lnTo>
                  <a:pt x="48" y="32"/>
                </a:lnTo>
                <a:lnTo>
                  <a:pt x="36" y="18"/>
                </a:lnTo>
                <a:lnTo>
                  <a:pt x="38" y="6"/>
                </a:lnTo>
                <a:lnTo>
                  <a:pt x="25" y="8"/>
                </a:lnTo>
                <a:lnTo>
                  <a:pt x="9" y="0"/>
                </a:lnTo>
                <a:lnTo>
                  <a:pt x="28" y="40"/>
                </a:lnTo>
                <a:lnTo>
                  <a:pt x="20" y="47"/>
                </a:lnTo>
                <a:lnTo>
                  <a:pt x="17" y="68"/>
                </a:lnTo>
                <a:lnTo>
                  <a:pt x="17" y="89"/>
                </a:lnTo>
                <a:lnTo>
                  <a:pt x="22" y="97"/>
                </a:lnTo>
                <a:lnTo>
                  <a:pt x="10" y="106"/>
                </a:lnTo>
                <a:lnTo>
                  <a:pt x="0" y="137"/>
                </a:lnTo>
                <a:lnTo>
                  <a:pt x="12" y="148"/>
                </a:lnTo>
              </a:path>
            </a:pathLst>
          </a:custGeom>
          <a:solidFill>
            <a:srgbClr val="CDCDCD"/>
          </a:solidFill>
          <a:ln w="6350">
            <a:solidFill>
              <a:schemeClr val="bg1"/>
            </a:solidFill>
            <a:round/>
            <a:headEnd/>
            <a:tailEnd/>
          </a:ln>
        </p:spPr>
        <p:txBody>
          <a:bodyPr/>
          <a:lstStyle/>
          <a:p>
            <a:endParaRPr lang="en-US"/>
          </a:p>
        </p:txBody>
      </p:sp>
      <p:sp>
        <p:nvSpPr>
          <p:cNvPr id="1241" name="Freeform 2282"/>
          <p:cNvSpPr>
            <a:spLocks/>
          </p:cNvSpPr>
          <p:nvPr/>
        </p:nvSpPr>
        <p:spPr bwMode="auto">
          <a:xfrm>
            <a:off x="5243513" y="5089525"/>
            <a:ext cx="225425" cy="376238"/>
          </a:xfrm>
          <a:custGeom>
            <a:avLst/>
            <a:gdLst>
              <a:gd name="T0" fmla="*/ 0 w 338"/>
              <a:gd name="T1" fmla="*/ 0 h 542"/>
              <a:gd name="T2" fmla="*/ 0 w 338"/>
              <a:gd name="T3" fmla="*/ 0 h 542"/>
              <a:gd name="T4" fmla="*/ 0 w 338"/>
              <a:gd name="T5" fmla="*/ 0 h 542"/>
              <a:gd name="T6" fmla="*/ 0 w 338"/>
              <a:gd name="T7" fmla="*/ 0 h 542"/>
              <a:gd name="T8" fmla="*/ 0 w 338"/>
              <a:gd name="T9" fmla="*/ 0 h 542"/>
              <a:gd name="T10" fmla="*/ 0 w 338"/>
              <a:gd name="T11" fmla="*/ 0 h 542"/>
              <a:gd name="T12" fmla="*/ 0 w 338"/>
              <a:gd name="T13" fmla="*/ 0 h 542"/>
              <a:gd name="T14" fmla="*/ 0 w 338"/>
              <a:gd name="T15" fmla="*/ 0 h 542"/>
              <a:gd name="T16" fmla="*/ 0 w 338"/>
              <a:gd name="T17" fmla="*/ 0 h 542"/>
              <a:gd name="T18" fmla="*/ 0 w 338"/>
              <a:gd name="T19" fmla="*/ 0 h 542"/>
              <a:gd name="T20" fmla="*/ 0 w 338"/>
              <a:gd name="T21" fmla="*/ 0 h 542"/>
              <a:gd name="T22" fmla="*/ 0 w 338"/>
              <a:gd name="T23" fmla="*/ 0 h 542"/>
              <a:gd name="T24" fmla="*/ 0 w 338"/>
              <a:gd name="T25" fmla="*/ 0 h 542"/>
              <a:gd name="T26" fmla="*/ 0 w 338"/>
              <a:gd name="T27" fmla="*/ 0 h 542"/>
              <a:gd name="T28" fmla="*/ 0 w 338"/>
              <a:gd name="T29" fmla="*/ 0 h 542"/>
              <a:gd name="T30" fmla="*/ 0 w 338"/>
              <a:gd name="T31" fmla="*/ 0 h 542"/>
              <a:gd name="T32" fmla="*/ 0 w 338"/>
              <a:gd name="T33" fmla="*/ 0 h 542"/>
              <a:gd name="T34" fmla="*/ 0 w 338"/>
              <a:gd name="T35" fmla="*/ 0 h 542"/>
              <a:gd name="T36" fmla="*/ 0 w 338"/>
              <a:gd name="T37" fmla="*/ 0 h 542"/>
              <a:gd name="T38" fmla="*/ 0 w 338"/>
              <a:gd name="T39" fmla="*/ 0 h 542"/>
              <a:gd name="T40" fmla="*/ 0 w 338"/>
              <a:gd name="T41" fmla="*/ 0 h 542"/>
              <a:gd name="T42" fmla="*/ 0 w 338"/>
              <a:gd name="T43" fmla="*/ 0 h 542"/>
              <a:gd name="T44" fmla="*/ 0 w 338"/>
              <a:gd name="T45" fmla="*/ 0 h 542"/>
              <a:gd name="T46" fmla="*/ 0 w 338"/>
              <a:gd name="T47" fmla="*/ 0 h 542"/>
              <a:gd name="T48" fmla="*/ 0 w 338"/>
              <a:gd name="T49" fmla="*/ 0 h 542"/>
              <a:gd name="T50" fmla="*/ 0 w 338"/>
              <a:gd name="T51" fmla="*/ 0 h 542"/>
              <a:gd name="T52" fmla="*/ 0 w 338"/>
              <a:gd name="T53" fmla="*/ 0 h 542"/>
              <a:gd name="T54" fmla="*/ 0 w 338"/>
              <a:gd name="T55" fmla="*/ 0 h 542"/>
              <a:gd name="T56" fmla="*/ 0 w 338"/>
              <a:gd name="T57" fmla="*/ 0 h 542"/>
              <a:gd name="T58" fmla="*/ 0 w 338"/>
              <a:gd name="T59" fmla="*/ 0 h 542"/>
              <a:gd name="T60" fmla="*/ 0 w 338"/>
              <a:gd name="T61" fmla="*/ 0 h 542"/>
              <a:gd name="T62" fmla="*/ 0 w 338"/>
              <a:gd name="T63" fmla="*/ 0 h 542"/>
              <a:gd name="T64" fmla="*/ 0 w 338"/>
              <a:gd name="T65" fmla="*/ 0 h 542"/>
              <a:gd name="T66" fmla="*/ 0 w 338"/>
              <a:gd name="T67" fmla="*/ 0 h 542"/>
              <a:gd name="T68" fmla="*/ 0 w 338"/>
              <a:gd name="T69" fmla="*/ 0 h 542"/>
              <a:gd name="T70" fmla="*/ 0 w 338"/>
              <a:gd name="T71" fmla="*/ 0 h 542"/>
              <a:gd name="T72" fmla="*/ 0 w 338"/>
              <a:gd name="T73" fmla="*/ 0 h 5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8"/>
              <a:gd name="T112" fmla="*/ 0 h 542"/>
              <a:gd name="T113" fmla="*/ 338 w 338"/>
              <a:gd name="T114" fmla="*/ 542 h 5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8" h="542">
                <a:moveTo>
                  <a:pt x="332" y="0"/>
                </a:moveTo>
                <a:lnTo>
                  <a:pt x="338" y="17"/>
                </a:lnTo>
                <a:lnTo>
                  <a:pt x="327" y="44"/>
                </a:lnTo>
                <a:lnTo>
                  <a:pt x="327" y="80"/>
                </a:lnTo>
                <a:lnTo>
                  <a:pt x="328" y="121"/>
                </a:lnTo>
                <a:lnTo>
                  <a:pt x="332" y="121"/>
                </a:lnTo>
                <a:lnTo>
                  <a:pt x="336" y="137"/>
                </a:lnTo>
                <a:lnTo>
                  <a:pt x="327" y="153"/>
                </a:lnTo>
                <a:lnTo>
                  <a:pt x="332" y="157"/>
                </a:lnTo>
                <a:lnTo>
                  <a:pt x="330" y="166"/>
                </a:lnTo>
                <a:lnTo>
                  <a:pt x="304" y="191"/>
                </a:lnTo>
                <a:lnTo>
                  <a:pt x="304" y="197"/>
                </a:lnTo>
                <a:lnTo>
                  <a:pt x="281" y="214"/>
                </a:lnTo>
                <a:lnTo>
                  <a:pt x="232" y="231"/>
                </a:lnTo>
                <a:lnTo>
                  <a:pt x="203" y="254"/>
                </a:lnTo>
                <a:lnTo>
                  <a:pt x="208" y="258"/>
                </a:lnTo>
                <a:lnTo>
                  <a:pt x="195" y="277"/>
                </a:lnTo>
                <a:lnTo>
                  <a:pt x="188" y="269"/>
                </a:lnTo>
                <a:lnTo>
                  <a:pt x="185" y="279"/>
                </a:lnTo>
                <a:lnTo>
                  <a:pt x="146" y="310"/>
                </a:lnTo>
                <a:lnTo>
                  <a:pt x="146" y="332"/>
                </a:lnTo>
                <a:lnTo>
                  <a:pt x="156" y="342"/>
                </a:lnTo>
                <a:lnTo>
                  <a:pt x="169" y="388"/>
                </a:lnTo>
                <a:lnTo>
                  <a:pt x="172" y="385"/>
                </a:lnTo>
                <a:lnTo>
                  <a:pt x="164" y="448"/>
                </a:lnTo>
                <a:lnTo>
                  <a:pt x="164" y="455"/>
                </a:lnTo>
                <a:lnTo>
                  <a:pt x="170" y="443"/>
                </a:lnTo>
                <a:lnTo>
                  <a:pt x="169" y="455"/>
                </a:lnTo>
                <a:lnTo>
                  <a:pt x="148" y="474"/>
                </a:lnTo>
                <a:lnTo>
                  <a:pt x="87" y="502"/>
                </a:lnTo>
                <a:lnTo>
                  <a:pt x="78" y="518"/>
                </a:lnTo>
                <a:lnTo>
                  <a:pt x="86" y="528"/>
                </a:lnTo>
                <a:lnTo>
                  <a:pt x="89" y="520"/>
                </a:lnTo>
                <a:lnTo>
                  <a:pt x="89" y="542"/>
                </a:lnTo>
                <a:lnTo>
                  <a:pt x="65" y="542"/>
                </a:lnTo>
                <a:lnTo>
                  <a:pt x="61" y="510"/>
                </a:lnTo>
                <a:lnTo>
                  <a:pt x="60" y="456"/>
                </a:lnTo>
                <a:lnTo>
                  <a:pt x="48" y="399"/>
                </a:lnTo>
                <a:lnTo>
                  <a:pt x="52" y="383"/>
                </a:lnTo>
                <a:lnTo>
                  <a:pt x="66" y="370"/>
                </a:lnTo>
                <a:lnTo>
                  <a:pt x="89" y="311"/>
                </a:lnTo>
                <a:lnTo>
                  <a:pt x="84" y="279"/>
                </a:lnTo>
                <a:lnTo>
                  <a:pt x="92" y="254"/>
                </a:lnTo>
                <a:lnTo>
                  <a:pt x="92" y="228"/>
                </a:lnTo>
                <a:lnTo>
                  <a:pt x="84" y="197"/>
                </a:lnTo>
                <a:lnTo>
                  <a:pt x="42" y="181"/>
                </a:lnTo>
                <a:lnTo>
                  <a:pt x="8" y="178"/>
                </a:lnTo>
                <a:lnTo>
                  <a:pt x="8" y="168"/>
                </a:lnTo>
                <a:lnTo>
                  <a:pt x="0" y="150"/>
                </a:lnTo>
                <a:lnTo>
                  <a:pt x="99" y="116"/>
                </a:lnTo>
                <a:lnTo>
                  <a:pt x="113" y="134"/>
                </a:lnTo>
                <a:lnTo>
                  <a:pt x="138" y="129"/>
                </a:lnTo>
                <a:lnTo>
                  <a:pt x="141" y="134"/>
                </a:lnTo>
                <a:lnTo>
                  <a:pt x="146" y="157"/>
                </a:lnTo>
                <a:lnTo>
                  <a:pt x="136" y="178"/>
                </a:lnTo>
                <a:lnTo>
                  <a:pt x="141" y="189"/>
                </a:lnTo>
                <a:lnTo>
                  <a:pt x="164" y="207"/>
                </a:lnTo>
                <a:lnTo>
                  <a:pt x="162" y="215"/>
                </a:lnTo>
                <a:lnTo>
                  <a:pt x="169" y="215"/>
                </a:lnTo>
                <a:lnTo>
                  <a:pt x="167" y="199"/>
                </a:lnTo>
                <a:lnTo>
                  <a:pt x="169" y="189"/>
                </a:lnTo>
                <a:lnTo>
                  <a:pt x="183" y="178"/>
                </a:lnTo>
                <a:lnTo>
                  <a:pt x="187" y="144"/>
                </a:lnTo>
                <a:lnTo>
                  <a:pt x="154" y="101"/>
                </a:lnTo>
                <a:lnTo>
                  <a:pt x="148" y="64"/>
                </a:lnTo>
                <a:lnTo>
                  <a:pt x="157" y="36"/>
                </a:lnTo>
                <a:lnTo>
                  <a:pt x="188" y="33"/>
                </a:lnTo>
                <a:lnTo>
                  <a:pt x="203" y="41"/>
                </a:lnTo>
                <a:lnTo>
                  <a:pt x="242" y="36"/>
                </a:lnTo>
                <a:lnTo>
                  <a:pt x="265" y="25"/>
                </a:lnTo>
                <a:lnTo>
                  <a:pt x="281" y="30"/>
                </a:lnTo>
                <a:lnTo>
                  <a:pt x="315" y="17"/>
                </a:lnTo>
                <a:lnTo>
                  <a:pt x="332" y="5"/>
                </a:lnTo>
                <a:lnTo>
                  <a:pt x="332" y="0"/>
                </a:lnTo>
                <a:close/>
              </a:path>
            </a:pathLst>
          </a:custGeom>
          <a:solidFill>
            <a:srgbClr val="CDCDCD"/>
          </a:solidFill>
          <a:ln w="6350">
            <a:solidFill>
              <a:schemeClr val="bg1"/>
            </a:solidFill>
            <a:round/>
            <a:headEnd/>
            <a:tailEnd/>
          </a:ln>
        </p:spPr>
        <p:txBody>
          <a:bodyPr/>
          <a:lstStyle/>
          <a:p>
            <a:endParaRPr lang="en-US"/>
          </a:p>
        </p:txBody>
      </p:sp>
      <p:sp>
        <p:nvSpPr>
          <p:cNvPr id="1242" name="Freeform 2283"/>
          <p:cNvSpPr>
            <a:spLocks/>
          </p:cNvSpPr>
          <p:nvPr/>
        </p:nvSpPr>
        <p:spPr bwMode="auto">
          <a:xfrm>
            <a:off x="5243513" y="5089525"/>
            <a:ext cx="225425" cy="376238"/>
          </a:xfrm>
          <a:custGeom>
            <a:avLst/>
            <a:gdLst>
              <a:gd name="T0" fmla="*/ 0 w 338"/>
              <a:gd name="T1" fmla="*/ 0 h 542"/>
              <a:gd name="T2" fmla="*/ 0 w 338"/>
              <a:gd name="T3" fmla="*/ 0 h 542"/>
              <a:gd name="T4" fmla="*/ 0 w 338"/>
              <a:gd name="T5" fmla="*/ 0 h 542"/>
              <a:gd name="T6" fmla="*/ 0 w 338"/>
              <a:gd name="T7" fmla="*/ 0 h 542"/>
              <a:gd name="T8" fmla="*/ 0 w 338"/>
              <a:gd name="T9" fmla="*/ 0 h 542"/>
              <a:gd name="T10" fmla="*/ 0 w 338"/>
              <a:gd name="T11" fmla="*/ 0 h 542"/>
              <a:gd name="T12" fmla="*/ 0 w 338"/>
              <a:gd name="T13" fmla="*/ 0 h 542"/>
              <a:gd name="T14" fmla="*/ 0 w 338"/>
              <a:gd name="T15" fmla="*/ 0 h 542"/>
              <a:gd name="T16" fmla="*/ 0 w 338"/>
              <a:gd name="T17" fmla="*/ 0 h 542"/>
              <a:gd name="T18" fmla="*/ 0 w 338"/>
              <a:gd name="T19" fmla="*/ 0 h 542"/>
              <a:gd name="T20" fmla="*/ 0 w 338"/>
              <a:gd name="T21" fmla="*/ 0 h 542"/>
              <a:gd name="T22" fmla="*/ 0 w 338"/>
              <a:gd name="T23" fmla="*/ 0 h 542"/>
              <a:gd name="T24" fmla="*/ 0 w 338"/>
              <a:gd name="T25" fmla="*/ 0 h 542"/>
              <a:gd name="T26" fmla="*/ 0 w 338"/>
              <a:gd name="T27" fmla="*/ 0 h 542"/>
              <a:gd name="T28" fmla="*/ 0 w 338"/>
              <a:gd name="T29" fmla="*/ 0 h 542"/>
              <a:gd name="T30" fmla="*/ 0 w 338"/>
              <a:gd name="T31" fmla="*/ 0 h 542"/>
              <a:gd name="T32" fmla="*/ 0 w 338"/>
              <a:gd name="T33" fmla="*/ 0 h 542"/>
              <a:gd name="T34" fmla="*/ 0 w 338"/>
              <a:gd name="T35" fmla="*/ 0 h 542"/>
              <a:gd name="T36" fmla="*/ 0 w 338"/>
              <a:gd name="T37" fmla="*/ 0 h 542"/>
              <a:gd name="T38" fmla="*/ 0 w 338"/>
              <a:gd name="T39" fmla="*/ 0 h 542"/>
              <a:gd name="T40" fmla="*/ 0 w 338"/>
              <a:gd name="T41" fmla="*/ 0 h 542"/>
              <a:gd name="T42" fmla="*/ 0 w 338"/>
              <a:gd name="T43" fmla="*/ 0 h 542"/>
              <a:gd name="T44" fmla="*/ 0 w 338"/>
              <a:gd name="T45" fmla="*/ 0 h 542"/>
              <a:gd name="T46" fmla="*/ 0 w 338"/>
              <a:gd name="T47" fmla="*/ 0 h 542"/>
              <a:gd name="T48" fmla="*/ 0 w 338"/>
              <a:gd name="T49" fmla="*/ 0 h 542"/>
              <a:gd name="T50" fmla="*/ 0 w 338"/>
              <a:gd name="T51" fmla="*/ 0 h 542"/>
              <a:gd name="T52" fmla="*/ 0 w 338"/>
              <a:gd name="T53" fmla="*/ 0 h 542"/>
              <a:gd name="T54" fmla="*/ 0 w 338"/>
              <a:gd name="T55" fmla="*/ 0 h 542"/>
              <a:gd name="T56" fmla="*/ 0 w 338"/>
              <a:gd name="T57" fmla="*/ 0 h 542"/>
              <a:gd name="T58" fmla="*/ 0 w 338"/>
              <a:gd name="T59" fmla="*/ 0 h 542"/>
              <a:gd name="T60" fmla="*/ 0 w 338"/>
              <a:gd name="T61" fmla="*/ 0 h 542"/>
              <a:gd name="T62" fmla="*/ 0 w 338"/>
              <a:gd name="T63" fmla="*/ 0 h 542"/>
              <a:gd name="T64" fmla="*/ 0 w 338"/>
              <a:gd name="T65" fmla="*/ 0 h 542"/>
              <a:gd name="T66" fmla="*/ 0 w 338"/>
              <a:gd name="T67" fmla="*/ 0 h 542"/>
              <a:gd name="T68" fmla="*/ 0 w 338"/>
              <a:gd name="T69" fmla="*/ 0 h 542"/>
              <a:gd name="T70" fmla="*/ 0 w 338"/>
              <a:gd name="T71" fmla="*/ 0 h 542"/>
              <a:gd name="T72" fmla="*/ 0 w 338"/>
              <a:gd name="T73" fmla="*/ 0 h 5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8"/>
              <a:gd name="T112" fmla="*/ 0 h 542"/>
              <a:gd name="T113" fmla="*/ 338 w 338"/>
              <a:gd name="T114" fmla="*/ 542 h 5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8" h="542">
                <a:moveTo>
                  <a:pt x="332" y="0"/>
                </a:moveTo>
                <a:lnTo>
                  <a:pt x="338" y="17"/>
                </a:lnTo>
                <a:lnTo>
                  <a:pt x="327" y="44"/>
                </a:lnTo>
                <a:lnTo>
                  <a:pt x="327" y="80"/>
                </a:lnTo>
                <a:lnTo>
                  <a:pt x="328" y="121"/>
                </a:lnTo>
                <a:lnTo>
                  <a:pt x="332" y="121"/>
                </a:lnTo>
                <a:lnTo>
                  <a:pt x="336" y="137"/>
                </a:lnTo>
                <a:lnTo>
                  <a:pt x="327" y="153"/>
                </a:lnTo>
                <a:lnTo>
                  <a:pt x="332" y="157"/>
                </a:lnTo>
                <a:lnTo>
                  <a:pt x="330" y="166"/>
                </a:lnTo>
                <a:lnTo>
                  <a:pt x="304" y="191"/>
                </a:lnTo>
                <a:lnTo>
                  <a:pt x="304" y="197"/>
                </a:lnTo>
                <a:lnTo>
                  <a:pt x="281" y="214"/>
                </a:lnTo>
                <a:lnTo>
                  <a:pt x="232" y="231"/>
                </a:lnTo>
                <a:lnTo>
                  <a:pt x="203" y="254"/>
                </a:lnTo>
                <a:lnTo>
                  <a:pt x="208" y="258"/>
                </a:lnTo>
                <a:lnTo>
                  <a:pt x="195" y="277"/>
                </a:lnTo>
                <a:lnTo>
                  <a:pt x="188" y="269"/>
                </a:lnTo>
                <a:lnTo>
                  <a:pt x="185" y="279"/>
                </a:lnTo>
                <a:lnTo>
                  <a:pt x="146" y="310"/>
                </a:lnTo>
                <a:lnTo>
                  <a:pt x="146" y="332"/>
                </a:lnTo>
                <a:lnTo>
                  <a:pt x="156" y="342"/>
                </a:lnTo>
                <a:lnTo>
                  <a:pt x="169" y="388"/>
                </a:lnTo>
                <a:lnTo>
                  <a:pt x="172" y="385"/>
                </a:lnTo>
                <a:lnTo>
                  <a:pt x="164" y="448"/>
                </a:lnTo>
                <a:lnTo>
                  <a:pt x="164" y="455"/>
                </a:lnTo>
                <a:lnTo>
                  <a:pt x="170" y="443"/>
                </a:lnTo>
                <a:lnTo>
                  <a:pt x="169" y="455"/>
                </a:lnTo>
                <a:lnTo>
                  <a:pt x="148" y="474"/>
                </a:lnTo>
                <a:lnTo>
                  <a:pt x="87" y="502"/>
                </a:lnTo>
                <a:lnTo>
                  <a:pt x="78" y="518"/>
                </a:lnTo>
                <a:lnTo>
                  <a:pt x="86" y="528"/>
                </a:lnTo>
                <a:lnTo>
                  <a:pt x="89" y="520"/>
                </a:lnTo>
                <a:lnTo>
                  <a:pt x="89" y="542"/>
                </a:lnTo>
                <a:lnTo>
                  <a:pt x="65" y="542"/>
                </a:lnTo>
                <a:lnTo>
                  <a:pt x="61" y="510"/>
                </a:lnTo>
                <a:lnTo>
                  <a:pt x="60" y="456"/>
                </a:lnTo>
                <a:lnTo>
                  <a:pt x="48" y="399"/>
                </a:lnTo>
                <a:lnTo>
                  <a:pt x="52" y="383"/>
                </a:lnTo>
                <a:lnTo>
                  <a:pt x="66" y="370"/>
                </a:lnTo>
                <a:lnTo>
                  <a:pt x="89" y="311"/>
                </a:lnTo>
                <a:lnTo>
                  <a:pt x="84" y="279"/>
                </a:lnTo>
                <a:lnTo>
                  <a:pt x="92" y="254"/>
                </a:lnTo>
                <a:lnTo>
                  <a:pt x="92" y="228"/>
                </a:lnTo>
                <a:lnTo>
                  <a:pt x="84" y="197"/>
                </a:lnTo>
                <a:lnTo>
                  <a:pt x="42" y="181"/>
                </a:lnTo>
                <a:lnTo>
                  <a:pt x="8" y="178"/>
                </a:lnTo>
                <a:lnTo>
                  <a:pt x="8" y="168"/>
                </a:lnTo>
                <a:lnTo>
                  <a:pt x="0" y="150"/>
                </a:lnTo>
                <a:lnTo>
                  <a:pt x="99" y="116"/>
                </a:lnTo>
                <a:lnTo>
                  <a:pt x="113" y="134"/>
                </a:lnTo>
                <a:lnTo>
                  <a:pt x="138" y="129"/>
                </a:lnTo>
                <a:lnTo>
                  <a:pt x="141" y="134"/>
                </a:lnTo>
                <a:lnTo>
                  <a:pt x="146" y="157"/>
                </a:lnTo>
                <a:lnTo>
                  <a:pt x="136" y="178"/>
                </a:lnTo>
                <a:lnTo>
                  <a:pt x="141" y="189"/>
                </a:lnTo>
                <a:lnTo>
                  <a:pt x="164" y="207"/>
                </a:lnTo>
                <a:lnTo>
                  <a:pt x="162" y="215"/>
                </a:lnTo>
                <a:lnTo>
                  <a:pt x="169" y="215"/>
                </a:lnTo>
                <a:lnTo>
                  <a:pt x="167" y="199"/>
                </a:lnTo>
                <a:lnTo>
                  <a:pt x="169" y="189"/>
                </a:lnTo>
                <a:lnTo>
                  <a:pt x="183" y="178"/>
                </a:lnTo>
                <a:lnTo>
                  <a:pt x="187" y="144"/>
                </a:lnTo>
                <a:lnTo>
                  <a:pt x="154" y="101"/>
                </a:lnTo>
                <a:lnTo>
                  <a:pt x="148" y="64"/>
                </a:lnTo>
                <a:lnTo>
                  <a:pt x="157" y="36"/>
                </a:lnTo>
                <a:lnTo>
                  <a:pt x="188" y="33"/>
                </a:lnTo>
                <a:lnTo>
                  <a:pt x="203" y="41"/>
                </a:lnTo>
                <a:lnTo>
                  <a:pt x="242" y="36"/>
                </a:lnTo>
                <a:lnTo>
                  <a:pt x="265" y="25"/>
                </a:lnTo>
                <a:lnTo>
                  <a:pt x="281" y="30"/>
                </a:lnTo>
                <a:lnTo>
                  <a:pt x="315" y="17"/>
                </a:lnTo>
                <a:lnTo>
                  <a:pt x="332" y="5"/>
                </a:lnTo>
                <a:lnTo>
                  <a:pt x="332" y="0"/>
                </a:lnTo>
              </a:path>
            </a:pathLst>
          </a:custGeom>
          <a:solidFill>
            <a:srgbClr val="CDCDCD"/>
          </a:solidFill>
          <a:ln w="6350">
            <a:solidFill>
              <a:schemeClr val="bg1"/>
            </a:solidFill>
            <a:round/>
            <a:headEnd/>
            <a:tailEnd/>
          </a:ln>
        </p:spPr>
        <p:txBody>
          <a:bodyPr/>
          <a:lstStyle/>
          <a:p>
            <a:endParaRPr lang="en-US"/>
          </a:p>
        </p:txBody>
      </p:sp>
      <p:sp>
        <p:nvSpPr>
          <p:cNvPr id="1243" name="Freeform 2284"/>
          <p:cNvSpPr>
            <a:spLocks/>
          </p:cNvSpPr>
          <p:nvPr/>
        </p:nvSpPr>
        <p:spPr bwMode="auto">
          <a:xfrm>
            <a:off x="5237163" y="4883150"/>
            <a:ext cx="228600" cy="233363"/>
          </a:xfrm>
          <a:custGeom>
            <a:avLst/>
            <a:gdLst>
              <a:gd name="T0" fmla="*/ 0 w 341"/>
              <a:gd name="T1" fmla="*/ 0 h 339"/>
              <a:gd name="T2" fmla="*/ 0 w 341"/>
              <a:gd name="T3" fmla="*/ 0 h 339"/>
              <a:gd name="T4" fmla="*/ 0 w 341"/>
              <a:gd name="T5" fmla="*/ 0 h 339"/>
              <a:gd name="T6" fmla="*/ 0 w 341"/>
              <a:gd name="T7" fmla="*/ 0 h 339"/>
              <a:gd name="T8" fmla="*/ 0 w 341"/>
              <a:gd name="T9" fmla="*/ 0 h 339"/>
              <a:gd name="T10" fmla="*/ 0 w 341"/>
              <a:gd name="T11" fmla="*/ 0 h 339"/>
              <a:gd name="T12" fmla="*/ 0 w 341"/>
              <a:gd name="T13" fmla="*/ 0 h 339"/>
              <a:gd name="T14" fmla="*/ 0 w 341"/>
              <a:gd name="T15" fmla="*/ 0 h 339"/>
              <a:gd name="T16" fmla="*/ 0 w 341"/>
              <a:gd name="T17" fmla="*/ 0 h 339"/>
              <a:gd name="T18" fmla="*/ 0 w 341"/>
              <a:gd name="T19" fmla="*/ 0 h 339"/>
              <a:gd name="T20" fmla="*/ 0 w 341"/>
              <a:gd name="T21" fmla="*/ 0 h 339"/>
              <a:gd name="T22" fmla="*/ 0 w 341"/>
              <a:gd name="T23" fmla="*/ 0 h 339"/>
              <a:gd name="T24" fmla="*/ 0 w 341"/>
              <a:gd name="T25" fmla="*/ 0 h 339"/>
              <a:gd name="T26" fmla="*/ 0 w 341"/>
              <a:gd name="T27" fmla="*/ 0 h 339"/>
              <a:gd name="T28" fmla="*/ 0 w 341"/>
              <a:gd name="T29" fmla="*/ 0 h 339"/>
              <a:gd name="T30" fmla="*/ 0 w 341"/>
              <a:gd name="T31" fmla="*/ 0 h 339"/>
              <a:gd name="T32" fmla="*/ 0 w 341"/>
              <a:gd name="T33" fmla="*/ 0 h 339"/>
              <a:gd name="T34" fmla="*/ 0 w 341"/>
              <a:gd name="T35" fmla="*/ 0 h 339"/>
              <a:gd name="T36" fmla="*/ 0 w 341"/>
              <a:gd name="T37" fmla="*/ 0 h 339"/>
              <a:gd name="T38" fmla="*/ 0 w 341"/>
              <a:gd name="T39" fmla="*/ 0 h 339"/>
              <a:gd name="T40" fmla="*/ 0 w 341"/>
              <a:gd name="T41" fmla="*/ 0 h 339"/>
              <a:gd name="T42" fmla="*/ 0 w 341"/>
              <a:gd name="T43" fmla="*/ 0 h 339"/>
              <a:gd name="T44" fmla="*/ 0 w 341"/>
              <a:gd name="T45" fmla="*/ 0 h 339"/>
              <a:gd name="T46" fmla="*/ 0 w 341"/>
              <a:gd name="T47" fmla="*/ 0 h 339"/>
              <a:gd name="T48" fmla="*/ 0 w 341"/>
              <a:gd name="T49" fmla="*/ 0 h 339"/>
              <a:gd name="T50" fmla="*/ 0 w 341"/>
              <a:gd name="T51" fmla="*/ 0 h 339"/>
              <a:gd name="T52" fmla="*/ 0 w 341"/>
              <a:gd name="T53" fmla="*/ 0 h 339"/>
              <a:gd name="T54" fmla="*/ 0 w 341"/>
              <a:gd name="T55" fmla="*/ 0 h 339"/>
              <a:gd name="T56" fmla="*/ 0 w 341"/>
              <a:gd name="T57" fmla="*/ 0 h 339"/>
              <a:gd name="T58" fmla="*/ 0 w 341"/>
              <a:gd name="T59" fmla="*/ 0 h 339"/>
              <a:gd name="T60" fmla="*/ 0 w 341"/>
              <a:gd name="T61" fmla="*/ 0 h 339"/>
              <a:gd name="T62" fmla="*/ 0 w 341"/>
              <a:gd name="T63" fmla="*/ 0 h 339"/>
              <a:gd name="T64" fmla="*/ 0 w 341"/>
              <a:gd name="T65" fmla="*/ 0 h 339"/>
              <a:gd name="T66" fmla="*/ 0 w 341"/>
              <a:gd name="T67" fmla="*/ 0 h 339"/>
              <a:gd name="T68" fmla="*/ 0 w 341"/>
              <a:gd name="T69" fmla="*/ 0 h 339"/>
              <a:gd name="T70" fmla="*/ 0 w 341"/>
              <a:gd name="T71" fmla="*/ 0 h 339"/>
              <a:gd name="T72" fmla="*/ 0 w 341"/>
              <a:gd name="T73" fmla="*/ 0 h 339"/>
              <a:gd name="T74" fmla="*/ 0 w 341"/>
              <a:gd name="T75" fmla="*/ 0 h 339"/>
              <a:gd name="T76" fmla="*/ 0 w 341"/>
              <a:gd name="T77" fmla="*/ 0 h 339"/>
              <a:gd name="T78" fmla="*/ 0 w 341"/>
              <a:gd name="T79" fmla="*/ 0 h 339"/>
              <a:gd name="T80" fmla="*/ 0 w 341"/>
              <a:gd name="T81" fmla="*/ 0 h 339"/>
              <a:gd name="T82" fmla="*/ 0 w 341"/>
              <a:gd name="T83" fmla="*/ 0 h 339"/>
              <a:gd name="T84" fmla="*/ 0 w 341"/>
              <a:gd name="T85" fmla="*/ 0 h 339"/>
              <a:gd name="T86" fmla="*/ 0 w 341"/>
              <a:gd name="T87" fmla="*/ 0 h 339"/>
              <a:gd name="T88" fmla="*/ 0 w 341"/>
              <a:gd name="T89" fmla="*/ 0 h 339"/>
              <a:gd name="T90" fmla="*/ 0 w 341"/>
              <a:gd name="T91" fmla="*/ 0 h 339"/>
              <a:gd name="T92" fmla="*/ 0 w 341"/>
              <a:gd name="T93" fmla="*/ 0 h 3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1"/>
              <a:gd name="T142" fmla="*/ 0 h 339"/>
              <a:gd name="T143" fmla="*/ 341 w 341"/>
              <a:gd name="T144" fmla="*/ 339 h 33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1" h="339">
                <a:moveTo>
                  <a:pt x="166" y="334"/>
                </a:moveTo>
                <a:lnTo>
                  <a:pt x="197" y="331"/>
                </a:lnTo>
                <a:lnTo>
                  <a:pt x="212" y="339"/>
                </a:lnTo>
                <a:lnTo>
                  <a:pt x="251" y="334"/>
                </a:lnTo>
                <a:lnTo>
                  <a:pt x="274" y="323"/>
                </a:lnTo>
                <a:lnTo>
                  <a:pt x="290" y="328"/>
                </a:lnTo>
                <a:lnTo>
                  <a:pt x="324" y="315"/>
                </a:lnTo>
                <a:lnTo>
                  <a:pt x="341" y="303"/>
                </a:lnTo>
                <a:lnTo>
                  <a:pt x="341" y="298"/>
                </a:lnTo>
                <a:lnTo>
                  <a:pt x="323" y="287"/>
                </a:lnTo>
                <a:lnTo>
                  <a:pt x="308" y="249"/>
                </a:lnTo>
                <a:lnTo>
                  <a:pt x="303" y="232"/>
                </a:lnTo>
                <a:lnTo>
                  <a:pt x="313" y="193"/>
                </a:lnTo>
                <a:lnTo>
                  <a:pt x="290" y="168"/>
                </a:lnTo>
                <a:lnTo>
                  <a:pt x="305" y="116"/>
                </a:lnTo>
                <a:lnTo>
                  <a:pt x="261" y="88"/>
                </a:lnTo>
                <a:lnTo>
                  <a:pt x="253" y="64"/>
                </a:lnTo>
                <a:lnTo>
                  <a:pt x="144" y="0"/>
                </a:lnTo>
                <a:lnTo>
                  <a:pt x="114" y="35"/>
                </a:lnTo>
                <a:lnTo>
                  <a:pt x="129" y="39"/>
                </a:lnTo>
                <a:lnTo>
                  <a:pt x="106" y="48"/>
                </a:lnTo>
                <a:lnTo>
                  <a:pt x="100" y="59"/>
                </a:lnTo>
                <a:lnTo>
                  <a:pt x="98" y="49"/>
                </a:lnTo>
                <a:lnTo>
                  <a:pt x="93" y="51"/>
                </a:lnTo>
                <a:lnTo>
                  <a:pt x="82" y="39"/>
                </a:lnTo>
                <a:lnTo>
                  <a:pt x="80" y="49"/>
                </a:lnTo>
                <a:lnTo>
                  <a:pt x="69" y="56"/>
                </a:lnTo>
                <a:lnTo>
                  <a:pt x="66" y="35"/>
                </a:lnTo>
                <a:lnTo>
                  <a:pt x="67" y="0"/>
                </a:lnTo>
                <a:lnTo>
                  <a:pt x="25" y="2"/>
                </a:lnTo>
                <a:lnTo>
                  <a:pt x="38" y="31"/>
                </a:lnTo>
                <a:lnTo>
                  <a:pt x="31" y="43"/>
                </a:lnTo>
                <a:lnTo>
                  <a:pt x="26" y="54"/>
                </a:lnTo>
                <a:lnTo>
                  <a:pt x="36" y="70"/>
                </a:lnTo>
                <a:lnTo>
                  <a:pt x="15" y="103"/>
                </a:lnTo>
                <a:lnTo>
                  <a:pt x="0" y="108"/>
                </a:lnTo>
                <a:lnTo>
                  <a:pt x="9" y="155"/>
                </a:lnTo>
                <a:lnTo>
                  <a:pt x="4" y="170"/>
                </a:lnTo>
                <a:lnTo>
                  <a:pt x="26" y="188"/>
                </a:lnTo>
                <a:lnTo>
                  <a:pt x="28" y="202"/>
                </a:lnTo>
                <a:lnTo>
                  <a:pt x="44" y="240"/>
                </a:lnTo>
                <a:lnTo>
                  <a:pt x="105" y="266"/>
                </a:lnTo>
                <a:lnTo>
                  <a:pt x="121" y="274"/>
                </a:lnTo>
                <a:lnTo>
                  <a:pt x="134" y="272"/>
                </a:lnTo>
                <a:lnTo>
                  <a:pt x="150" y="284"/>
                </a:lnTo>
                <a:lnTo>
                  <a:pt x="157" y="321"/>
                </a:lnTo>
                <a:lnTo>
                  <a:pt x="166" y="334"/>
                </a:lnTo>
                <a:close/>
              </a:path>
            </a:pathLst>
          </a:custGeom>
          <a:solidFill>
            <a:srgbClr val="CDCDCD"/>
          </a:solidFill>
          <a:ln w="6350">
            <a:solidFill>
              <a:schemeClr val="bg1"/>
            </a:solidFill>
            <a:round/>
            <a:headEnd/>
            <a:tailEnd/>
          </a:ln>
        </p:spPr>
        <p:txBody>
          <a:bodyPr/>
          <a:lstStyle/>
          <a:p>
            <a:endParaRPr lang="en-US"/>
          </a:p>
        </p:txBody>
      </p:sp>
      <p:sp>
        <p:nvSpPr>
          <p:cNvPr id="1244" name="Freeform 2285"/>
          <p:cNvSpPr>
            <a:spLocks/>
          </p:cNvSpPr>
          <p:nvPr/>
        </p:nvSpPr>
        <p:spPr bwMode="auto">
          <a:xfrm>
            <a:off x="5237163" y="4883150"/>
            <a:ext cx="228600" cy="233363"/>
          </a:xfrm>
          <a:custGeom>
            <a:avLst/>
            <a:gdLst>
              <a:gd name="T0" fmla="*/ 0 w 341"/>
              <a:gd name="T1" fmla="*/ 0 h 339"/>
              <a:gd name="T2" fmla="*/ 0 w 341"/>
              <a:gd name="T3" fmla="*/ 0 h 339"/>
              <a:gd name="T4" fmla="*/ 0 w 341"/>
              <a:gd name="T5" fmla="*/ 0 h 339"/>
              <a:gd name="T6" fmla="*/ 0 w 341"/>
              <a:gd name="T7" fmla="*/ 0 h 339"/>
              <a:gd name="T8" fmla="*/ 0 w 341"/>
              <a:gd name="T9" fmla="*/ 0 h 339"/>
              <a:gd name="T10" fmla="*/ 0 w 341"/>
              <a:gd name="T11" fmla="*/ 0 h 339"/>
              <a:gd name="T12" fmla="*/ 0 w 341"/>
              <a:gd name="T13" fmla="*/ 0 h 339"/>
              <a:gd name="T14" fmla="*/ 0 w 341"/>
              <a:gd name="T15" fmla="*/ 0 h 339"/>
              <a:gd name="T16" fmla="*/ 0 w 341"/>
              <a:gd name="T17" fmla="*/ 0 h 339"/>
              <a:gd name="T18" fmla="*/ 0 w 341"/>
              <a:gd name="T19" fmla="*/ 0 h 339"/>
              <a:gd name="T20" fmla="*/ 0 w 341"/>
              <a:gd name="T21" fmla="*/ 0 h 339"/>
              <a:gd name="T22" fmla="*/ 0 w 341"/>
              <a:gd name="T23" fmla="*/ 0 h 339"/>
              <a:gd name="T24" fmla="*/ 0 w 341"/>
              <a:gd name="T25" fmla="*/ 0 h 339"/>
              <a:gd name="T26" fmla="*/ 0 w 341"/>
              <a:gd name="T27" fmla="*/ 0 h 339"/>
              <a:gd name="T28" fmla="*/ 0 w 341"/>
              <a:gd name="T29" fmla="*/ 0 h 339"/>
              <a:gd name="T30" fmla="*/ 0 w 341"/>
              <a:gd name="T31" fmla="*/ 0 h 339"/>
              <a:gd name="T32" fmla="*/ 0 w 341"/>
              <a:gd name="T33" fmla="*/ 0 h 339"/>
              <a:gd name="T34" fmla="*/ 0 w 341"/>
              <a:gd name="T35" fmla="*/ 0 h 339"/>
              <a:gd name="T36" fmla="*/ 0 w 341"/>
              <a:gd name="T37" fmla="*/ 0 h 339"/>
              <a:gd name="T38" fmla="*/ 0 w 341"/>
              <a:gd name="T39" fmla="*/ 0 h 339"/>
              <a:gd name="T40" fmla="*/ 0 w 341"/>
              <a:gd name="T41" fmla="*/ 0 h 339"/>
              <a:gd name="T42" fmla="*/ 0 w 341"/>
              <a:gd name="T43" fmla="*/ 0 h 339"/>
              <a:gd name="T44" fmla="*/ 0 w 341"/>
              <a:gd name="T45" fmla="*/ 0 h 339"/>
              <a:gd name="T46" fmla="*/ 0 w 341"/>
              <a:gd name="T47" fmla="*/ 0 h 339"/>
              <a:gd name="T48" fmla="*/ 0 w 341"/>
              <a:gd name="T49" fmla="*/ 0 h 339"/>
              <a:gd name="T50" fmla="*/ 0 w 341"/>
              <a:gd name="T51" fmla="*/ 0 h 339"/>
              <a:gd name="T52" fmla="*/ 0 w 341"/>
              <a:gd name="T53" fmla="*/ 0 h 339"/>
              <a:gd name="T54" fmla="*/ 0 w 341"/>
              <a:gd name="T55" fmla="*/ 0 h 339"/>
              <a:gd name="T56" fmla="*/ 0 w 341"/>
              <a:gd name="T57" fmla="*/ 0 h 339"/>
              <a:gd name="T58" fmla="*/ 0 w 341"/>
              <a:gd name="T59" fmla="*/ 0 h 339"/>
              <a:gd name="T60" fmla="*/ 0 w 341"/>
              <a:gd name="T61" fmla="*/ 0 h 339"/>
              <a:gd name="T62" fmla="*/ 0 w 341"/>
              <a:gd name="T63" fmla="*/ 0 h 339"/>
              <a:gd name="T64" fmla="*/ 0 w 341"/>
              <a:gd name="T65" fmla="*/ 0 h 339"/>
              <a:gd name="T66" fmla="*/ 0 w 341"/>
              <a:gd name="T67" fmla="*/ 0 h 339"/>
              <a:gd name="T68" fmla="*/ 0 w 341"/>
              <a:gd name="T69" fmla="*/ 0 h 339"/>
              <a:gd name="T70" fmla="*/ 0 w 341"/>
              <a:gd name="T71" fmla="*/ 0 h 339"/>
              <a:gd name="T72" fmla="*/ 0 w 341"/>
              <a:gd name="T73" fmla="*/ 0 h 339"/>
              <a:gd name="T74" fmla="*/ 0 w 341"/>
              <a:gd name="T75" fmla="*/ 0 h 339"/>
              <a:gd name="T76" fmla="*/ 0 w 341"/>
              <a:gd name="T77" fmla="*/ 0 h 339"/>
              <a:gd name="T78" fmla="*/ 0 w 341"/>
              <a:gd name="T79" fmla="*/ 0 h 339"/>
              <a:gd name="T80" fmla="*/ 0 w 341"/>
              <a:gd name="T81" fmla="*/ 0 h 339"/>
              <a:gd name="T82" fmla="*/ 0 w 341"/>
              <a:gd name="T83" fmla="*/ 0 h 339"/>
              <a:gd name="T84" fmla="*/ 0 w 341"/>
              <a:gd name="T85" fmla="*/ 0 h 339"/>
              <a:gd name="T86" fmla="*/ 0 w 341"/>
              <a:gd name="T87" fmla="*/ 0 h 339"/>
              <a:gd name="T88" fmla="*/ 0 w 341"/>
              <a:gd name="T89" fmla="*/ 0 h 339"/>
              <a:gd name="T90" fmla="*/ 0 w 341"/>
              <a:gd name="T91" fmla="*/ 0 h 339"/>
              <a:gd name="T92" fmla="*/ 0 w 341"/>
              <a:gd name="T93" fmla="*/ 0 h 3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1"/>
              <a:gd name="T142" fmla="*/ 0 h 339"/>
              <a:gd name="T143" fmla="*/ 341 w 341"/>
              <a:gd name="T144" fmla="*/ 339 h 33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1" h="339">
                <a:moveTo>
                  <a:pt x="166" y="334"/>
                </a:moveTo>
                <a:lnTo>
                  <a:pt x="197" y="331"/>
                </a:lnTo>
                <a:lnTo>
                  <a:pt x="212" y="339"/>
                </a:lnTo>
                <a:lnTo>
                  <a:pt x="251" y="334"/>
                </a:lnTo>
                <a:lnTo>
                  <a:pt x="274" y="323"/>
                </a:lnTo>
                <a:lnTo>
                  <a:pt x="290" y="328"/>
                </a:lnTo>
                <a:lnTo>
                  <a:pt x="324" y="315"/>
                </a:lnTo>
                <a:lnTo>
                  <a:pt x="341" y="303"/>
                </a:lnTo>
                <a:lnTo>
                  <a:pt x="341" y="298"/>
                </a:lnTo>
                <a:lnTo>
                  <a:pt x="323" y="287"/>
                </a:lnTo>
                <a:lnTo>
                  <a:pt x="308" y="249"/>
                </a:lnTo>
                <a:lnTo>
                  <a:pt x="303" y="232"/>
                </a:lnTo>
                <a:lnTo>
                  <a:pt x="313" y="193"/>
                </a:lnTo>
                <a:lnTo>
                  <a:pt x="290" y="168"/>
                </a:lnTo>
                <a:lnTo>
                  <a:pt x="305" y="116"/>
                </a:lnTo>
                <a:lnTo>
                  <a:pt x="261" y="88"/>
                </a:lnTo>
                <a:lnTo>
                  <a:pt x="253" y="64"/>
                </a:lnTo>
                <a:lnTo>
                  <a:pt x="144" y="0"/>
                </a:lnTo>
                <a:lnTo>
                  <a:pt x="114" y="35"/>
                </a:lnTo>
                <a:lnTo>
                  <a:pt x="129" y="39"/>
                </a:lnTo>
                <a:lnTo>
                  <a:pt x="106" y="48"/>
                </a:lnTo>
                <a:lnTo>
                  <a:pt x="100" y="59"/>
                </a:lnTo>
                <a:lnTo>
                  <a:pt x="98" y="49"/>
                </a:lnTo>
                <a:lnTo>
                  <a:pt x="93" y="51"/>
                </a:lnTo>
                <a:lnTo>
                  <a:pt x="82" y="39"/>
                </a:lnTo>
                <a:lnTo>
                  <a:pt x="80" y="49"/>
                </a:lnTo>
                <a:lnTo>
                  <a:pt x="69" y="56"/>
                </a:lnTo>
                <a:lnTo>
                  <a:pt x="66" y="35"/>
                </a:lnTo>
                <a:lnTo>
                  <a:pt x="67" y="0"/>
                </a:lnTo>
                <a:lnTo>
                  <a:pt x="25" y="2"/>
                </a:lnTo>
                <a:lnTo>
                  <a:pt x="38" y="31"/>
                </a:lnTo>
                <a:lnTo>
                  <a:pt x="31" y="43"/>
                </a:lnTo>
                <a:lnTo>
                  <a:pt x="26" y="54"/>
                </a:lnTo>
                <a:lnTo>
                  <a:pt x="36" y="70"/>
                </a:lnTo>
                <a:lnTo>
                  <a:pt x="15" y="103"/>
                </a:lnTo>
                <a:lnTo>
                  <a:pt x="0" y="108"/>
                </a:lnTo>
                <a:lnTo>
                  <a:pt x="9" y="155"/>
                </a:lnTo>
                <a:lnTo>
                  <a:pt x="4" y="170"/>
                </a:lnTo>
                <a:lnTo>
                  <a:pt x="26" y="188"/>
                </a:lnTo>
                <a:lnTo>
                  <a:pt x="28" y="202"/>
                </a:lnTo>
                <a:lnTo>
                  <a:pt x="44" y="240"/>
                </a:lnTo>
                <a:lnTo>
                  <a:pt x="105" y="266"/>
                </a:lnTo>
                <a:lnTo>
                  <a:pt x="121" y="274"/>
                </a:lnTo>
                <a:lnTo>
                  <a:pt x="134" y="272"/>
                </a:lnTo>
                <a:lnTo>
                  <a:pt x="150" y="284"/>
                </a:lnTo>
                <a:lnTo>
                  <a:pt x="157" y="321"/>
                </a:lnTo>
                <a:lnTo>
                  <a:pt x="166" y="334"/>
                </a:lnTo>
              </a:path>
            </a:pathLst>
          </a:custGeom>
          <a:solidFill>
            <a:srgbClr val="CDCDCD"/>
          </a:solidFill>
          <a:ln w="6350">
            <a:solidFill>
              <a:schemeClr val="bg1"/>
            </a:solidFill>
            <a:round/>
            <a:headEnd/>
            <a:tailEnd/>
          </a:ln>
        </p:spPr>
        <p:txBody>
          <a:bodyPr/>
          <a:lstStyle/>
          <a:p>
            <a:endParaRPr lang="en-US"/>
          </a:p>
        </p:txBody>
      </p:sp>
      <p:sp>
        <p:nvSpPr>
          <p:cNvPr id="1245" name="Freeform 2286"/>
          <p:cNvSpPr>
            <a:spLocks/>
          </p:cNvSpPr>
          <p:nvPr/>
        </p:nvSpPr>
        <p:spPr bwMode="auto">
          <a:xfrm>
            <a:off x="5440363" y="4986338"/>
            <a:ext cx="6350" cy="14287"/>
          </a:xfrm>
          <a:custGeom>
            <a:avLst/>
            <a:gdLst>
              <a:gd name="T0" fmla="*/ 0 w 8"/>
              <a:gd name="T1" fmla="*/ 0 h 21"/>
              <a:gd name="T2" fmla="*/ 2147483647 w 8"/>
              <a:gd name="T3" fmla="*/ 0 h 21"/>
              <a:gd name="T4" fmla="*/ 0 w 8"/>
              <a:gd name="T5" fmla="*/ 0 h 21"/>
              <a:gd name="T6" fmla="*/ 0 w 8"/>
              <a:gd name="T7" fmla="*/ 0 h 21"/>
              <a:gd name="T8" fmla="*/ 0 60000 65536"/>
              <a:gd name="T9" fmla="*/ 0 60000 65536"/>
              <a:gd name="T10" fmla="*/ 0 60000 65536"/>
              <a:gd name="T11" fmla="*/ 0 60000 65536"/>
              <a:gd name="T12" fmla="*/ 0 w 8"/>
              <a:gd name="T13" fmla="*/ 0 h 21"/>
              <a:gd name="T14" fmla="*/ 8 w 8"/>
              <a:gd name="T15" fmla="*/ 21 h 21"/>
            </a:gdLst>
            <a:ahLst/>
            <a:cxnLst>
              <a:cxn ang="T8">
                <a:pos x="T0" y="T1"/>
              </a:cxn>
              <a:cxn ang="T9">
                <a:pos x="T2" y="T3"/>
              </a:cxn>
              <a:cxn ang="T10">
                <a:pos x="T4" y="T5"/>
              </a:cxn>
              <a:cxn ang="T11">
                <a:pos x="T6" y="T7"/>
              </a:cxn>
            </a:cxnLst>
            <a:rect l="T12" t="T13" r="T14" b="T15"/>
            <a:pathLst>
              <a:path w="8" h="21">
                <a:moveTo>
                  <a:pt x="0" y="0"/>
                </a:moveTo>
                <a:lnTo>
                  <a:pt x="8" y="21"/>
                </a:lnTo>
                <a:lnTo>
                  <a:pt x="0" y="16"/>
                </a:lnTo>
                <a:lnTo>
                  <a:pt x="0" y="0"/>
                </a:lnTo>
              </a:path>
            </a:pathLst>
          </a:custGeom>
          <a:solidFill>
            <a:srgbClr val="CDCDCD"/>
          </a:solidFill>
          <a:ln w="6350">
            <a:solidFill>
              <a:schemeClr val="bg1"/>
            </a:solidFill>
            <a:round/>
            <a:headEnd/>
            <a:tailEnd/>
          </a:ln>
        </p:spPr>
        <p:txBody>
          <a:bodyPr/>
          <a:lstStyle/>
          <a:p>
            <a:endParaRPr lang="en-US"/>
          </a:p>
        </p:txBody>
      </p:sp>
      <p:sp>
        <p:nvSpPr>
          <p:cNvPr id="1246" name="Freeform 2287"/>
          <p:cNvSpPr>
            <a:spLocks/>
          </p:cNvSpPr>
          <p:nvPr/>
        </p:nvSpPr>
        <p:spPr bwMode="auto">
          <a:xfrm>
            <a:off x="5451475" y="4968875"/>
            <a:ext cx="1588" cy="9525"/>
          </a:xfrm>
          <a:custGeom>
            <a:avLst/>
            <a:gdLst>
              <a:gd name="T0" fmla="*/ 0 w 4"/>
              <a:gd name="T1" fmla="*/ 0 h 15"/>
              <a:gd name="T2" fmla="*/ 0 w 4"/>
              <a:gd name="T3" fmla="*/ 0 h 15"/>
              <a:gd name="T4" fmla="*/ 0 w 4"/>
              <a:gd name="T5" fmla="*/ 0 h 15"/>
              <a:gd name="T6" fmla="*/ 0 w 4"/>
              <a:gd name="T7" fmla="*/ 0 h 15"/>
              <a:gd name="T8" fmla="*/ 0 60000 65536"/>
              <a:gd name="T9" fmla="*/ 0 60000 65536"/>
              <a:gd name="T10" fmla="*/ 0 60000 65536"/>
              <a:gd name="T11" fmla="*/ 0 60000 65536"/>
              <a:gd name="T12" fmla="*/ 0 w 4"/>
              <a:gd name="T13" fmla="*/ 0 h 15"/>
              <a:gd name="T14" fmla="*/ 4 w 4"/>
              <a:gd name="T15" fmla="*/ 15 h 15"/>
            </a:gdLst>
            <a:ahLst/>
            <a:cxnLst>
              <a:cxn ang="T8">
                <a:pos x="T0" y="T1"/>
              </a:cxn>
              <a:cxn ang="T9">
                <a:pos x="T2" y="T3"/>
              </a:cxn>
              <a:cxn ang="T10">
                <a:pos x="T4" y="T5"/>
              </a:cxn>
              <a:cxn ang="T11">
                <a:pos x="T6" y="T7"/>
              </a:cxn>
            </a:cxnLst>
            <a:rect l="T12" t="T13" r="T14" b="T15"/>
            <a:pathLst>
              <a:path w="4" h="15">
                <a:moveTo>
                  <a:pt x="4" y="7"/>
                </a:moveTo>
                <a:lnTo>
                  <a:pt x="2" y="15"/>
                </a:lnTo>
                <a:lnTo>
                  <a:pt x="0" y="0"/>
                </a:lnTo>
                <a:lnTo>
                  <a:pt x="4" y="7"/>
                </a:lnTo>
                <a:close/>
              </a:path>
            </a:pathLst>
          </a:custGeom>
          <a:solidFill>
            <a:srgbClr val="CDCDCD"/>
          </a:solidFill>
          <a:ln w="6350">
            <a:solidFill>
              <a:schemeClr val="bg1"/>
            </a:solidFill>
            <a:round/>
            <a:headEnd/>
            <a:tailEnd/>
          </a:ln>
        </p:spPr>
        <p:txBody>
          <a:bodyPr/>
          <a:lstStyle/>
          <a:p>
            <a:endParaRPr lang="en-US"/>
          </a:p>
        </p:txBody>
      </p:sp>
      <p:sp>
        <p:nvSpPr>
          <p:cNvPr id="1247" name="Freeform 2288"/>
          <p:cNvSpPr>
            <a:spLocks/>
          </p:cNvSpPr>
          <p:nvPr/>
        </p:nvSpPr>
        <p:spPr bwMode="auto">
          <a:xfrm>
            <a:off x="5451475" y="4968875"/>
            <a:ext cx="1588" cy="9525"/>
          </a:xfrm>
          <a:custGeom>
            <a:avLst/>
            <a:gdLst>
              <a:gd name="T0" fmla="*/ 0 w 4"/>
              <a:gd name="T1" fmla="*/ 0 h 15"/>
              <a:gd name="T2" fmla="*/ 0 w 4"/>
              <a:gd name="T3" fmla="*/ 0 h 15"/>
              <a:gd name="T4" fmla="*/ 0 w 4"/>
              <a:gd name="T5" fmla="*/ 0 h 15"/>
              <a:gd name="T6" fmla="*/ 0 w 4"/>
              <a:gd name="T7" fmla="*/ 0 h 15"/>
              <a:gd name="T8" fmla="*/ 0 60000 65536"/>
              <a:gd name="T9" fmla="*/ 0 60000 65536"/>
              <a:gd name="T10" fmla="*/ 0 60000 65536"/>
              <a:gd name="T11" fmla="*/ 0 60000 65536"/>
              <a:gd name="T12" fmla="*/ 0 w 4"/>
              <a:gd name="T13" fmla="*/ 0 h 15"/>
              <a:gd name="T14" fmla="*/ 4 w 4"/>
              <a:gd name="T15" fmla="*/ 15 h 15"/>
            </a:gdLst>
            <a:ahLst/>
            <a:cxnLst>
              <a:cxn ang="T8">
                <a:pos x="T0" y="T1"/>
              </a:cxn>
              <a:cxn ang="T9">
                <a:pos x="T2" y="T3"/>
              </a:cxn>
              <a:cxn ang="T10">
                <a:pos x="T4" y="T5"/>
              </a:cxn>
              <a:cxn ang="T11">
                <a:pos x="T6" y="T7"/>
              </a:cxn>
            </a:cxnLst>
            <a:rect l="T12" t="T13" r="T14" b="T15"/>
            <a:pathLst>
              <a:path w="4" h="15">
                <a:moveTo>
                  <a:pt x="4" y="7"/>
                </a:moveTo>
                <a:lnTo>
                  <a:pt x="2" y="15"/>
                </a:lnTo>
                <a:lnTo>
                  <a:pt x="0" y="0"/>
                </a:lnTo>
                <a:lnTo>
                  <a:pt x="4" y="7"/>
                </a:lnTo>
              </a:path>
            </a:pathLst>
          </a:custGeom>
          <a:solidFill>
            <a:srgbClr val="CDCDCD"/>
          </a:solidFill>
          <a:ln w="6350">
            <a:solidFill>
              <a:schemeClr val="bg1"/>
            </a:solidFill>
            <a:round/>
            <a:headEnd/>
            <a:tailEnd/>
          </a:ln>
        </p:spPr>
        <p:txBody>
          <a:bodyPr/>
          <a:lstStyle/>
          <a:p>
            <a:endParaRPr lang="en-US"/>
          </a:p>
        </p:txBody>
      </p:sp>
      <p:sp>
        <p:nvSpPr>
          <p:cNvPr id="1248" name="Freeform 2289"/>
          <p:cNvSpPr>
            <a:spLocks/>
          </p:cNvSpPr>
          <p:nvPr/>
        </p:nvSpPr>
        <p:spPr bwMode="auto">
          <a:xfrm>
            <a:off x="5075238" y="5037138"/>
            <a:ext cx="246062" cy="220662"/>
          </a:xfrm>
          <a:custGeom>
            <a:avLst/>
            <a:gdLst>
              <a:gd name="T0" fmla="*/ 0 w 368"/>
              <a:gd name="T1" fmla="*/ 0 h 318"/>
              <a:gd name="T2" fmla="*/ 0 w 368"/>
              <a:gd name="T3" fmla="*/ 0 h 318"/>
              <a:gd name="T4" fmla="*/ 0 w 368"/>
              <a:gd name="T5" fmla="*/ 0 h 318"/>
              <a:gd name="T6" fmla="*/ 0 w 368"/>
              <a:gd name="T7" fmla="*/ 0 h 318"/>
              <a:gd name="T8" fmla="*/ 0 w 368"/>
              <a:gd name="T9" fmla="*/ 0 h 318"/>
              <a:gd name="T10" fmla="*/ 0 w 368"/>
              <a:gd name="T11" fmla="*/ 0 h 318"/>
              <a:gd name="T12" fmla="*/ 0 w 368"/>
              <a:gd name="T13" fmla="*/ 0 h 318"/>
              <a:gd name="T14" fmla="*/ 0 w 368"/>
              <a:gd name="T15" fmla="*/ 0 h 318"/>
              <a:gd name="T16" fmla="*/ 0 w 368"/>
              <a:gd name="T17" fmla="*/ 0 h 318"/>
              <a:gd name="T18" fmla="*/ 0 w 368"/>
              <a:gd name="T19" fmla="*/ 0 h 318"/>
              <a:gd name="T20" fmla="*/ 0 w 368"/>
              <a:gd name="T21" fmla="*/ 0 h 318"/>
              <a:gd name="T22" fmla="*/ 0 w 368"/>
              <a:gd name="T23" fmla="*/ 0 h 318"/>
              <a:gd name="T24" fmla="*/ 0 w 368"/>
              <a:gd name="T25" fmla="*/ 0 h 318"/>
              <a:gd name="T26" fmla="*/ 0 w 368"/>
              <a:gd name="T27" fmla="*/ 0 h 318"/>
              <a:gd name="T28" fmla="*/ 0 w 368"/>
              <a:gd name="T29" fmla="*/ 0 h 318"/>
              <a:gd name="T30" fmla="*/ 0 w 368"/>
              <a:gd name="T31" fmla="*/ 0 h 318"/>
              <a:gd name="T32" fmla="*/ 0 w 368"/>
              <a:gd name="T33" fmla="*/ 0 h 318"/>
              <a:gd name="T34" fmla="*/ 0 w 368"/>
              <a:gd name="T35" fmla="*/ 0 h 318"/>
              <a:gd name="T36" fmla="*/ 0 w 368"/>
              <a:gd name="T37" fmla="*/ 0 h 318"/>
              <a:gd name="T38" fmla="*/ 0 w 368"/>
              <a:gd name="T39" fmla="*/ 0 h 318"/>
              <a:gd name="T40" fmla="*/ 0 w 368"/>
              <a:gd name="T41" fmla="*/ 0 h 318"/>
              <a:gd name="T42" fmla="*/ 0 w 368"/>
              <a:gd name="T43" fmla="*/ 0 h 318"/>
              <a:gd name="T44" fmla="*/ 0 w 368"/>
              <a:gd name="T45" fmla="*/ 0 h 318"/>
              <a:gd name="T46" fmla="*/ 0 w 368"/>
              <a:gd name="T47" fmla="*/ 0 h 318"/>
              <a:gd name="T48" fmla="*/ 0 w 368"/>
              <a:gd name="T49" fmla="*/ 0 h 318"/>
              <a:gd name="T50" fmla="*/ 0 w 368"/>
              <a:gd name="T51" fmla="*/ 0 h 318"/>
              <a:gd name="T52" fmla="*/ 0 w 368"/>
              <a:gd name="T53" fmla="*/ 0 h 318"/>
              <a:gd name="T54" fmla="*/ 0 w 368"/>
              <a:gd name="T55" fmla="*/ 0 h 318"/>
              <a:gd name="T56" fmla="*/ 0 w 368"/>
              <a:gd name="T57" fmla="*/ 0 h 318"/>
              <a:gd name="T58" fmla="*/ 0 w 368"/>
              <a:gd name="T59" fmla="*/ 0 h 318"/>
              <a:gd name="T60" fmla="*/ 0 w 368"/>
              <a:gd name="T61" fmla="*/ 0 h 318"/>
              <a:gd name="T62" fmla="*/ 0 w 368"/>
              <a:gd name="T63" fmla="*/ 0 h 318"/>
              <a:gd name="T64" fmla="*/ 0 w 368"/>
              <a:gd name="T65" fmla="*/ 0 h 318"/>
              <a:gd name="T66" fmla="*/ 0 w 368"/>
              <a:gd name="T67" fmla="*/ 0 h 318"/>
              <a:gd name="T68" fmla="*/ 0 w 368"/>
              <a:gd name="T69" fmla="*/ 0 h 318"/>
              <a:gd name="T70" fmla="*/ 0 w 368"/>
              <a:gd name="T71" fmla="*/ 0 h 318"/>
              <a:gd name="T72" fmla="*/ 0 w 368"/>
              <a:gd name="T73" fmla="*/ 0 h 318"/>
              <a:gd name="T74" fmla="*/ 0 w 368"/>
              <a:gd name="T75" fmla="*/ 0 h 318"/>
              <a:gd name="T76" fmla="*/ 0 w 368"/>
              <a:gd name="T77" fmla="*/ 0 h 318"/>
              <a:gd name="T78" fmla="*/ 0 w 368"/>
              <a:gd name="T79" fmla="*/ 0 h 318"/>
              <a:gd name="T80" fmla="*/ 0 w 368"/>
              <a:gd name="T81" fmla="*/ 0 h 318"/>
              <a:gd name="T82" fmla="*/ 0 w 368"/>
              <a:gd name="T83" fmla="*/ 0 h 318"/>
              <a:gd name="T84" fmla="*/ 0 w 368"/>
              <a:gd name="T85" fmla="*/ 0 h 318"/>
              <a:gd name="T86" fmla="*/ 0 w 368"/>
              <a:gd name="T87" fmla="*/ 0 h 318"/>
              <a:gd name="T88" fmla="*/ 0 w 368"/>
              <a:gd name="T89" fmla="*/ 0 h 318"/>
              <a:gd name="T90" fmla="*/ 0 w 368"/>
              <a:gd name="T91" fmla="*/ 0 h 3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8"/>
              <a:gd name="T139" fmla="*/ 0 h 318"/>
              <a:gd name="T140" fmla="*/ 368 w 368"/>
              <a:gd name="T141" fmla="*/ 318 h 31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8" h="318">
                <a:moveTo>
                  <a:pt x="64" y="88"/>
                </a:moveTo>
                <a:lnTo>
                  <a:pt x="62" y="150"/>
                </a:lnTo>
                <a:lnTo>
                  <a:pt x="69" y="155"/>
                </a:lnTo>
                <a:lnTo>
                  <a:pt x="0" y="155"/>
                </a:lnTo>
                <a:lnTo>
                  <a:pt x="0" y="272"/>
                </a:lnTo>
                <a:lnTo>
                  <a:pt x="39" y="304"/>
                </a:lnTo>
                <a:lnTo>
                  <a:pt x="67" y="298"/>
                </a:lnTo>
                <a:lnTo>
                  <a:pt x="88" y="301"/>
                </a:lnTo>
                <a:lnTo>
                  <a:pt x="100" y="311"/>
                </a:lnTo>
                <a:lnTo>
                  <a:pt x="153" y="318"/>
                </a:lnTo>
                <a:lnTo>
                  <a:pt x="183" y="285"/>
                </a:lnTo>
                <a:lnTo>
                  <a:pt x="207" y="274"/>
                </a:lnTo>
                <a:lnTo>
                  <a:pt x="212" y="251"/>
                </a:lnTo>
                <a:lnTo>
                  <a:pt x="244" y="239"/>
                </a:lnTo>
                <a:lnTo>
                  <a:pt x="261" y="241"/>
                </a:lnTo>
                <a:lnTo>
                  <a:pt x="253" y="223"/>
                </a:lnTo>
                <a:lnTo>
                  <a:pt x="352" y="189"/>
                </a:lnTo>
                <a:lnTo>
                  <a:pt x="340" y="178"/>
                </a:lnTo>
                <a:lnTo>
                  <a:pt x="350" y="147"/>
                </a:lnTo>
                <a:lnTo>
                  <a:pt x="362" y="138"/>
                </a:lnTo>
                <a:lnTo>
                  <a:pt x="357" y="130"/>
                </a:lnTo>
                <a:lnTo>
                  <a:pt x="357" y="109"/>
                </a:lnTo>
                <a:lnTo>
                  <a:pt x="360" y="88"/>
                </a:lnTo>
                <a:lnTo>
                  <a:pt x="368" y="81"/>
                </a:lnTo>
                <a:lnTo>
                  <a:pt x="349" y="41"/>
                </a:lnTo>
                <a:lnTo>
                  <a:pt x="288" y="15"/>
                </a:lnTo>
                <a:lnTo>
                  <a:pt x="285" y="21"/>
                </a:lnTo>
                <a:lnTo>
                  <a:pt x="272" y="15"/>
                </a:lnTo>
                <a:lnTo>
                  <a:pt x="270" y="0"/>
                </a:lnTo>
                <a:lnTo>
                  <a:pt x="228" y="10"/>
                </a:lnTo>
                <a:lnTo>
                  <a:pt x="213" y="33"/>
                </a:lnTo>
                <a:lnTo>
                  <a:pt x="218" y="73"/>
                </a:lnTo>
                <a:lnTo>
                  <a:pt x="207" y="114"/>
                </a:lnTo>
                <a:lnTo>
                  <a:pt x="222" y="130"/>
                </a:lnTo>
                <a:lnTo>
                  <a:pt x="244" y="130"/>
                </a:lnTo>
                <a:lnTo>
                  <a:pt x="246" y="166"/>
                </a:lnTo>
                <a:lnTo>
                  <a:pt x="218" y="160"/>
                </a:lnTo>
                <a:lnTo>
                  <a:pt x="192" y="130"/>
                </a:lnTo>
                <a:lnTo>
                  <a:pt x="173" y="125"/>
                </a:lnTo>
                <a:lnTo>
                  <a:pt x="160" y="114"/>
                </a:lnTo>
                <a:lnTo>
                  <a:pt x="135" y="119"/>
                </a:lnTo>
                <a:lnTo>
                  <a:pt x="109" y="106"/>
                </a:lnTo>
                <a:lnTo>
                  <a:pt x="101" y="94"/>
                </a:lnTo>
                <a:lnTo>
                  <a:pt x="80" y="101"/>
                </a:lnTo>
                <a:lnTo>
                  <a:pt x="72" y="86"/>
                </a:lnTo>
                <a:lnTo>
                  <a:pt x="64" y="88"/>
                </a:lnTo>
                <a:close/>
              </a:path>
            </a:pathLst>
          </a:custGeom>
          <a:solidFill>
            <a:srgbClr val="CDCDCD"/>
          </a:solidFill>
          <a:ln w="6350">
            <a:solidFill>
              <a:schemeClr val="bg1"/>
            </a:solidFill>
            <a:round/>
            <a:headEnd/>
            <a:tailEnd/>
          </a:ln>
        </p:spPr>
        <p:txBody>
          <a:bodyPr/>
          <a:lstStyle/>
          <a:p>
            <a:endParaRPr lang="en-US"/>
          </a:p>
        </p:txBody>
      </p:sp>
      <p:sp>
        <p:nvSpPr>
          <p:cNvPr id="1249" name="Freeform 2290"/>
          <p:cNvSpPr>
            <a:spLocks/>
          </p:cNvSpPr>
          <p:nvPr/>
        </p:nvSpPr>
        <p:spPr bwMode="auto">
          <a:xfrm>
            <a:off x="5075238" y="5037138"/>
            <a:ext cx="246062" cy="220662"/>
          </a:xfrm>
          <a:custGeom>
            <a:avLst/>
            <a:gdLst>
              <a:gd name="T0" fmla="*/ 0 w 368"/>
              <a:gd name="T1" fmla="*/ 0 h 318"/>
              <a:gd name="T2" fmla="*/ 0 w 368"/>
              <a:gd name="T3" fmla="*/ 0 h 318"/>
              <a:gd name="T4" fmla="*/ 0 w 368"/>
              <a:gd name="T5" fmla="*/ 0 h 318"/>
              <a:gd name="T6" fmla="*/ 0 w 368"/>
              <a:gd name="T7" fmla="*/ 0 h 318"/>
              <a:gd name="T8" fmla="*/ 0 w 368"/>
              <a:gd name="T9" fmla="*/ 0 h 318"/>
              <a:gd name="T10" fmla="*/ 0 w 368"/>
              <a:gd name="T11" fmla="*/ 0 h 318"/>
              <a:gd name="T12" fmla="*/ 0 w 368"/>
              <a:gd name="T13" fmla="*/ 0 h 318"/>
              <a:gd name="T14" fmla="*/ 0 w 368"/>
              <a:gd name="T15" fmla="*/ 0 h 318"/>
              <a:gd name="T16" fmla="*/ 0 w 368"/>
              <a:gd name="T17" fmla="*/ 0 h 318"/>
              <a:gd name="T18" fmla="*/ 0 w 368"/>
              <a:gd name="T19" fmla="*/ 0 h 318"/>
              <a:gd name="T20" fmla="*/ 0 w 368"/>
              <a:gd name="T21" fmla="*/ 0 h 318"/>
              <a:gd name="T22" fmla="*/ 0 w 368"/>
              <a:gd name="T23" fmla="*/ 0 h 318"/>
              <a:gd name="T24" fmla="*/ 0 w 368"/>
              <a:gd name="T25" fmla="*/ 0 h 318"/>
              <a:gd name="T26" fmla="*/ 0 w 368"/>
              <a:gd name="T27" fmla="*/ 0 h 318"/>
              <a:gd name="T28" fmla="*/ 0 w 368"/>
              <a:gd name="T29" fmla="*/ 0 h 318"/>
              <a:gd name="T30" fmla="*/ 0 w 368"/>
              <a:gd name="T31" fmla="*/ 0 h 318"/>
              <a:gd name="T32" fmla="*/ 0 w 368"/>
              <a:gd name="T33" fmla="*/ 0 h 318"/>
              <a:gd name="T34" fmla="*/ 0 w 368"/>
              <a:gd name="T35" fmla="*/ 0 h 318"/>
              <a:gd name="T36" fmla="*/ 0 w 368"/>
              <a:gd name="T37" fmla="*/ 0 h 318"/>
              <a:gd name="T38" fmla="*/ 0 w 368"/>
              <a:gd name="T39" fmla="*/ 0 h 318"/>
              <a:gd name="T40" fmla="*/ 0 w 368"/>
              <a:gd name="T41" fmla="*/ 0 h 318"/>
              <a:gd name="T42" fmla="*/ 0 w 368"/>
              <a:gd name="T43" fmla="*/ 0 h 318"/>
              <a:gd name="T44" fmla="*/ 0 w 368"/>
              <a:gd name="T45" fmla="*/ 0 h 318"/>
              <a:gd name="T46" fmla="*/ 0 w 368"/>
              <a:gd name="T47" fmla="*/ 0 h 318"/>
              <a:gd name="T48" fmla="*/ 0 w 368"/>
              <a:gd name="T49" fmla="*/ 0 h 318"/>
              <a:gd name="T50" fmla="*/ 0 w 368"/>
              <a:gd name="T51" fmla="*/ 0 h 318"/>
              <a:gd name="T52" fmla="*/ 0 w 368"/>
              <a:gd name="T53" fmla="*/ 0 h 318"/>
              <a:gd name="T54" fmla="*/ 0 w 368"/>
              <a:gd name="T55" fmla="*/ 0 h 318"/>
              <a:gd name="T56" fmla="*/ 0 w 368"/>
              <a:gd name="T57" fmla="*/ 0 h 318"/>
              <a:gd name="T58" fmla="*/ 0 w 368"/>
              <a:gd name="T59" fmla="*/ 0 h 318"/>
              <a:gd name="T60" fmla="*/ 0 w 368"/>
              <a:gd name="T61" fmla="*/ 0 h 318"/>
              <a:gd name="T62" fmla="*/ 0 w 368"/>
              <a:gd name="T63" fmla="*/ 0 h 318"/>
              <a:gd name="T64" fmla="*/ 0 w 368"/>
              <a:gd name="T65" fmla="*/ 0 h 318"/>
              <a:gd name="T66" fmla="*/ 0 w 368"/>
              <a:gd name="T67" fmla="*/ 0 h 318"/>
              <a:gd name="T68" fmla="*/ 0 w 368"/>
              <a:gd name="T69" fmla="*/ 0 h 318"/>
              <a:gd name="T70" fmla="*/ 0 w 368"/>
              <a:gd name="T71" fmla="*/ 0 h 318"/>
              <a:gd name="T72" fmla="*/ 0 w 368"/>
              <a:gd name="T73" fmla="*/ 0 h 318"/>
              <a:gd name="T74" fmla="*/ 0 w 368"/>
              <a:gd name="T75" fmla="*/ 0 h 318"/>
              <a:gd name="T76" fmla="*/ 0 w 368"/>
              <a:gd name="T77" fmla="*/ 0 h 318"/>
              <a:gd name="T78" fmla="*/ 0 w 368"/>
              <a:gd name="T79" fmla="*/ 0 h 318"/>
              <a:gd name="T80" fmla="*/ 0 w 368"/>
              <a:gd name="T81" fmla="*/ 0 h 318"/>
              <a:gd name="T82" fmla="*/ 0 w 368"/>
              <a:gd name="T83" fmla="*/ 0 h 318"/>
              <a:gd name="T84" fmla="*/ 0 w 368"/>
              <a:gd name="T85" fmla="*/ 0 h 318"/>
              <a:gd name="T86" fmla="*/ 0 w 368"/>
              <a:gd name="T87" fmla="*/ 0 h 318"/>
              <a:gd name="T88" fmla="*/ 0 w 368"/>
              <a:gd name="T89" fmla="*/ 0 h 318"/>
              <a:gd name="T90" fmla="*/ 0 w 368"/>
              <a:gd name="T91" fmla="*/ 0 h 3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8"/>
              <a:gd name="T139" fmla="*/ 0 h 318"/>
              <a:gd name="T140" fmla="*/ 368 w 368"/>
              <a:gd name="T141" fmla="*/ 318 h 31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8" h="318">
                <a:moveTo>
                  <a:pt x="64" y="88"/>
                </a:moveTo>
                <a:lnTo>
                  <a:pt x="62" y="150"/>
                </a:lnTo>
                <a:lnTo>
                  <a:pt x="69" y="155"/>
                </a:lnTo>
                <a:lnTo>
                  <a:pt x="0" y="155"/>
                </a:lnTo>
                <a:lnTo>
                  <a:pt x="0" y="272"/>
                </a:lnTo>
                <a:lnTo>
                  <a:pt x="39" y="304"/>
                </a:lnTo>
                <a:lnTo>
                  <a:pt x="67" y="298"/>
                </a:lnTo>
                <a:lnTo>
                  <a:pt x="88" y="301"/>
                </a:lnTo>
                <a:lnTo>
                  <a:pt x="100" y="311"/>
                </a:lnTo>
                <a:lnTo>
                  <a:pt x="153" y="318"/>
                </a:lnTo>
                <a:lnTo>
                  <a:pt x="183" y="285"/>
                </a:lnTo>
                <a:lnTo>
                  <a:pt x="207" y="274"/>
                </a:lnTo>
                <a:lnTo>
                  <a:pt x="212" y="251"/>
                </a:lnTo>
                <a:lnTo>
                  <a:pt x="244" y="239"/>
                </a:lnTo>
                <a:lnTo>
                  <a:pt x="261" y="241"/>
                </a:lnTo>
                <a:lnTo>
                  <a:pt x="253" y="223"/>
                </a:lnTo>
                <a:lnTo>
                  <a:pt x="352" y="189"/>
                </a:lnTo>
                <a:lnTo>
                  <a:pt x="340" y="178"/>
                </a:lnTo>
                <a:lnTo>
                  <a:pt x="350" y="147"/>
                </a:lnTo>
                <a:lnTo>
                  <a:pt x="362" y="138"/>
                </a:lnTo>
                <a:lnTo>
                  <a:pt x="357" y="130"/>
                </a:lnTo>
                <a:lnTo>
                  <a:pt x="357" y="109"/>
                </a:lnTo>
                <a:lnTo>
                  <a:pt x="360" y="88"/>
                </a:lnTo>
                <a:lnTo>
                  <a:pt x="368" y="81"/>
                </a:lnTo>
                <a:lnTo>
                  <a:pt x="349" y="41"/>
                </a:lnTo>
                <a:lnTo>
                  <a:pt x="288" y="15"/>
                </a:lnTo>
                <a:lnTo>
                  <a:pt x="285" y="21"/>
                </a:lnTo>
                <a:lnTo>
                  <a:pt x="272" y="15"/>
                </a:lnTo>
                <a:lnTo>
                  <a:pt x="270" y="0"/>
                </a:lnTo>
                <a:lnTo>
                  <a:pt x="228" y="10"/>
                </a:lnTo>
                <a:lnTo>
                  <a:pt x="213" y="33"/>
                </a:lnTo>
                <a:lnTo>
                  <a:pt x="218" y="73"/>
                </a:lnTo>
                <a:lnTo>
                  <a:pt x="207" y="114"/>
                </a:lnTo>
                <a:lnTo>
                  <a:pt x="222" y="130"/>
                </a:lnTo>
                <a:lnTo>
                  <a:pt x="244" y="130"/>
                </a:lnTo>
                <a:lnTo>
                  <a:pt x="246" y="166"/>
                </a:lnTo>
                <a:lnTo>
                  <a:pt x="218" y="160"/>
                </a:lnTo>
                <a:lnTo>
                  <a:pt x="192" y="130"/>
                </a:lnTo>
                <a:lnTo>
                  <a:pt x="173" y="125"/>
                </a:lnTo>
                <a:lnTo>
                  <a:pt x="160" y="114"/>
                </a:lnTo>
                <a:lnTo>
                  <a:pt x="135" y="119"/>
                </a:lnTo>
                <a:lnTo>
                  <a:pt x="109" y="106"/>
                </a:lnTo>
                <a:lnTo>
                  <a:pt x="101" y="94"/>
                </a:lnTo>
                <a:lnTo>
                  <a:pt x="80" y="101"/>
                </a:lnTo>
                <a:lnTo>
                  <a:pt x="72" y="86"/>
                </a:lnTo>
                <a:lnTo>
                  <a:pt x="64" y="88"/>
                </a:lnTo>
              </a:path>
            </a:pathLst>
          </a:custGeom>
          <a:solidFill>
            <a:srgbClr val="CDCDCD"/>
          </a:solidFill>
          <a:ln w="6350">
            <a:solidFill>
              <a:schemeClr val="bg1"/>
            </a:solidFill>
            <a:round/>
            <a:headEnd/>
            <a:tailEnd/>
          </a:ln>
        </p:spPr>
        <p:txBody>
          <a:bodyPr/>
          <a:lstStyle/>
          <a:p>
            <a:endParaRPr lang="en-US"/>
          </a:p>
        </p:txBody>
      </p:sp>
      <p:sp>
        <p:nvSpPr>
          <p:cNvPr id="1250" name="Freeform 2291"/>
          <p:cNvSpPr>
            <a:spLocks/>
          </p:cNvSpPr>
          <p:nvPr/>
        </p:nvSpPr>
        <p:spPr bwMode="auto">
          <a:xfrm>
            <a:off x="4810125" y="3633788"/>
            <a:ext cx="158750" cy="80962"/>
          </a:xfrm>
          <a:custGeom>
            <a:avLst/>
            <a:gdLst>
              <a:gd name="T0" fmla="*/ 0 w 241"/>
              <a:gd name="T1" fmla="*/ 0 h 119"/>
              <a:gd name="T2" fmla="*/ 0 w 241"/>
              <a:gd name="T3" fmla="*/ 0 h 119"/>
              <a:gd name="T4" fmla="*/ 0 w 241"/>
              <a:gd name="T5" fmla="*/ 0 h 119"/>
              <a:gd name="T6" fmla="*/ 0 w 241"/>
              <a:gd name="T7" fmla="*/ 0 h 119"/>
              <a:gd name="T8" fmla="*/ 0 w 241"/>
              <a:gd name="T9" fmla="*/ 0 h 119"/>
              <a:gd name="T10" fmla="*/ 0 w 241"/>
              <a:gd name="T11" fmla="*/ 0 h 119"/>
              <a:gd name="T12" fmla="*/ 0 w 241"/>
              <a:gd name="T13" fmla="*/ 0 h 119"/>
              <a:gd name="T14" fmla="*/ 0 w 241"/>
              <a:gd name="T15" fmla="*/ 0 h 119"/>
              <a:gd name="T16" fmla="*/ 0 w 241"/>
              <a:gd name="T17" fmla="*/ 0 h 119"/>
              <a:gd name="T18" fmla="*/ 0 w 241"/>
              <a:gd name="T19" fmla="*/ 0 h 119"/>
              <a:gd name="T20" fmla="*/ 0 w 241"/>
              <a:gd name="T21" fmla="*/ 0 h 119"/>
              <a:gd name="T22" fmla="*/ 0 w 241"/>
              <a:gd name="T23" fmla="*/ 0 h 119"/>
              <a:gd name="T24" fmla="*/ 0 w 241"/>
              <a:gd name="T25" fmla="*/ 0 h 119"/>
              <a:gd name="T26" fmla="*/ 0 w 241"/>
              <a:gd name="T27" fmla="*/ 0 h 119"/>
              <a:gd name="T28" fmla="*/ 0 w 241"/>
              <a:gd name="T29" fmla="*/ 0 h 119"/>
              <a:gd name="T30" fmla="*/ 0 w 241"/>
              <a:gd name="T31" fmla="*/ 0 h 119"/>
              <a:gd name="T32" fmla="*/ 0 w 241"/>
              <a:gd name="T33" fmla="*/ 0 h 119"/>
              <a:gd name="T34" fmla="*/ 0 w 241"/>
              <a:gd name="T35" fmla="*/ 0 h 119"/>
              <a:gd name="T36" fmla="*/ 0 w 241"/>
              <a:gd name="T37" fmla="*/ 0 h 119"/>
              <a:gd name="T38" fmla="*/ 0 w 241"/>
              <a:gd name="T39" fmla="*/ 0 h 119"/>
              <a:gd name="T40" fmla="*/ 0 w 241"/>
              <a:gd name="T41" fmla="*/ 0 h 119"/>
              <a:gd name="T42" fmla="*/ 0 w 241"/>
              <a:gd name="T43" fmla="*/ 0 h 119"/>
              <a:gd name="T44" fmla="*/ 0 w 241"/>
              <a:gd name="T45" fmla="*/ 0 h 119"/>
              <a:gd name="T46" fmla="*/ 0 w 241"/>
              <a:gd name="T47" fmla="*/ 0 h 119"/>
              <a:gd name="T48" fmla="*/ 0 w 241"/>
              <a:gd name="T49" fmla="*/ 0 h 1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1"/>
              <a:gd name="T76" fmla="*/ 0 h 119"/>
              <a:gd name="T77" fmla="*/ 241 w 241"/>
              <a:gd name="T78" fmla="*/ 119 h 1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1" h="119">
                <a:moveTo>
                  <a:pt x="136" y="13"/>
                </a:moveTo>
                <a:lnTo>
                  <a:pt x="107" y="36"/>
                </a:lnTo>
                <a:lnTo>
                  <a:pt x="110" y="65"/>
                </a:lnTo>
                <a:lnTo>
                  <a:pt x="104" y="68"/>
                </a:lnTo>
                <a:lnTo>
                  <a:pt x="89" y="62"/>
                </a:lnTo>
                <a:lnTo>
                  <a:pt x="53" y="75"/>
                </a:lnTo>
                <a:lnTo>
                  <a:pt x="32" y="68"/>
                </a:lnTo>
                <a:lnTo>
                  <a:pt x="24" y="78"/>
                </a:lnTo>
                <a:lnTo>
                  <a:pt x="10" y="68"/>
                </a:lnTo>
                <a:lnTo>
                  <a:pt x="0" y="71"/>
                </a:lnTo>
                <a:lnTo>
                  <a:pt x="5" y="94"/>
                </a:lnTo>
                <a:lnTo>
                  <a:pt x="27" y="101"/>
                </a:lnTo>
                <a:lnTo>
                  <a:pt x="83" y="91"/>
                </a:lnTo>
                <a:lnTo>
                  <a:pt x="94" y="107"/>
                </a:lnTo>
                <a:lnTo>
                  <a:pt x="132" y="117"/>
                </a:lnTo>
                <a:lnTo>
                  <a:pt x="159" y="119"/>
                </a:lnTo>
                <a:lnTo>
                  <a:pt x="208" y="101"/>
                </a:lnTo>
                <a:lnTo>
                  <a:pt x="220" y="93"/>
                </a:lnTo>
                <a:lnTo>
                  <a:pt x="223" y="60"/>
                </a:lnTo>
                <a:lnTo>
                  <a:pt x="239" y="60"/>
                </a:lnTo>
                <a:lnTo>
                  <a:pt x="241" y="44"/>
                </a:lnTo>
                <a:lnTo>
                  <a:pt x="228" y="11"/>
                </a:lnTo>
                <a:lnTo>
                  <a:pt x="177" y="0"/>
                </a:lnTo>
                <a:lnTo>
                  <a:pt x="161" y="16"/>
                </a:lnTo>
                <a:lnTo>
                  <a:pt x="136" y="13"/>
                </a:lnTo>
                <a:close/>
              </a:path>
            </a:pathLst>
          </a:custGeom>
          <a:solidFill>
            <a:srgbClr val="CDCDCD"/>
          </a:solidFill>
          <a:ln w="6350">
            <a:solidFill>
              <a:schemeClr val="bg1"/>
            </a:solidFill>
            <a:round/>
            <a:headEnd/>
            <a:tailEnd/>
          </a:ln>
        </p:spPr>
        <p:txBody>
          <a:bodyPr/>
          <a:lstStyle/>
          <a:p>
            <a:endParaRPr lang="en-US"/>
          </a:p>
        </p:txBody>
      </p:sp>
      <p:sp>
        <p:nvSpPr>
          <p:cNvPr id="1251" name="Freeform 2292"/>
          <p:cNvSpPr>
            <a:spLocks/>
          </p:cNvSpPr>
          <p:nvPr/>
        </p:nvSpPr>
        <p:spPr bwMode="auto">
          <a:xfrm>
            <a:off x="4810125" y="3633788"/>
            <a:ext cx="158750" cy="80962"/>
          </a:xfrm>
          <a:custGeom>
            <a:avLst/>
            <a:gdLst>
              <a:gd name="T0" fmla="*/ 0 w 241"/>
              <a:gd name="T1" fmla="*/ 0 h 119"/>
              <a:gd name="T2" fmla="*/ 0 w 241"/>
              <a:gd name="T3" fmla="*/ 0 h 119"/>
              <a:gd name="T4" fmla="*/ 0 w 241"/>
              <a:gd name="T5" fmla="*/ 0 h 119"/>
              <a:gd name="T6" fmla="*/ 0 w 241"/>
              <a:gd name="T7" fmla="*/ 0 h 119"/>
              <a:gd name="T8" fmla="*/ 0 w 241"/>
              <a:gd name="T9" fmla="*/ 0 h 119"/>
              <a:gd name="T10" fmla="*/ 0 w 241"/>
              <a:gd name="T11" fmla="*/ 0 h 119"/>
              <a:gd name="T12" fmla="*/ 0 w 241"/>
              <a:gd name="T13" fmla="*/ 0 h 119"/>
              <a:gd name="T14" fmla="*/ 0 w 241"/>
              <a:gd name="T15" fmla="*/ 0 h 119"/>
              <a:gd name="T16" fmla="*/ 0 w 241"/>
              <a:gd name="T17" fmla="*/ 0 h 119"/>
              <a:gd name="T18" fmla="*/ 0 w 241"/>
              <a:gd name="T19" fmla="*/ 0 h 119"/>
              <a:gd name="T20" fmla="*/ 0 w 241"/>
              <a:gd name="T21" fmla="*/ 0 h 119"/>
              <a:gd name="T22" fmla="*/ 0 w 241"/>
              <a:gd name="T23" fmla="*/ 0 h 119"/>
              <a:gd name="T24" fmla="*/ 0 w 241"/>
              <a:gd name="T25" fmla="*/ 0 h 119"/>
              <a:gd name="T26" fmla="*/ 0 w 241"/>
              <a:gd name="T27" fmla="*/ 0 h 119"/>
              <a:gd name="T28" fmla="*/ 0 w 241"/>
              <a:gd name="T29" fmla="*/ 0 h 119"/>
              <a:gd name="T30" fmla="*/ 0 w 241"/>
              <a:gd name="T31" fmla="*/ 0 h 119"/>
              <a:gd name="T32" fmla="*/ 0 w 241"/>
              <a:gd name="T33" fmla="*/ 0 h 119"/>
              <a:gd name="T34" fmla="*/ 0 w 241"/>
              <a:gd name="T35" fmla="*/ 0 h 119"/>
              <a:gd name="T36" fmla="*/ 0 w 241"/>
              <a:gd name="T37" fmla="*/ 0 h 119"/>
              <a:gd name="T38" fmla="*/ 0 w 241"/>
              <a:gd name="T39" fmla="*/ 0 h 119"/>
              <a:gd name="T40" fmla="*/ 0 w 241"/>
              <a:gd name="T41" fmla="*/ 0 h 119"/>
              <a:gd name="T42" fmla="*/ 0 w 241"/>
              <a:gd name="T43" fmla="*/ 0 h 119"/>
              <a:gd name="T44" fmla="*/ 0 w 241"/>
              <a:gd name="T45" fmla="*/ 0 h 119"/>
              <a:gd name="T46" fmla="*/ 0 w 241"/>
              <a:gd name="T47" fmla="*/ 0 h 119"/>
              <a:gd name="T48" fmla="*/ 0 w 241"/>
              <a:gd name="T49" fmla="*/ 0 h 1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1"/>
              <a:gd name="T76" fmla="*/ 0 h 119"/>
              <a:gd name="T77" fmla="*/ 241 w 241"/>
              <a:gd name="T78" fmla="*/ 119 h 1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1" h="119">
                <a:moveTo>
                  <a:pt x="136" y="13"/>
                </a:moveTo>
                <a:lnTo>
                  <a:pt x="107" y="36"/>
                </a:lnTo>
                <a:lnTo>
                  <a:pt x="110" y="65"/>
                </a:lnTo>
                <a:lnTo>
                  <a:pt x="104" y="68"/>
                </a:lnTo>
                <a:lnTo>
                  <a:pt x="89" y="62"/>
                </a:lnTo>
                <a:lnTo>
                  <a:pt x="53" y="75"/>
                </a:lnTo>
                <a:lnTo>
                  <a:pt x="32" y="68"/>
                </a:lnTo>
                <a:lnTo>
                  <a:pt x="24" y="78"/>
                </a:lnTo>
                <a:lnTo>
                  <a:pt x="10" y="68"/>
                </a:lnTo>
                <a:lnTo>
                  <a:pt x="0" y="71"/>
                </a:lnTo>
                <a:lnTo>
                  <a:pt x="5" y="94"/>
                </a:lnTo>
                <a:lnTo>
                  <a:pt x="27" y="101"/>
                </a:lnTo>
                <a:lnTo>
                  <a:pt x="83" y="91"/>
                </a:lnTo>
                <a:lnTo>
                  <a:pt x="94" y="107"/>
                </a:lnTo>
                <a:lnTo>
                  <a:pt x="132" y="117"/>
                </a:lnTo>
                <a:lnTo>
                  <a:pt x="159" y="119"/>
                </a:lnTo>
                <a:lnTo>
                  <a:pt x="208" y="101"/>
                </a:lnTo>
                <a:lnTo>
                  <a:pt x="220" y="93"/>
                </a:lnTo>
                <a:lnTo>
                  <a:pt x="223" y="60"/>
                </a:lnTo>
                <a:lnTo>
                  <a:pt x="239" y="60"/>
                </a:lnTo>
                <a:lnTo>
                  <a:pt x="241" y="44"/>
                </a:lnTo>
                <a:lnTo>
                  <a:pt x="228" y="11"/>
                </a:lnTo>
                <a:lnTo>
                  <a:pt x="177" y="0"/>
                </a:lnTo>
                <a:lnTo>
                  <a:pt x="161" y="16"/>
                </a:lnTo>
                <a:lnTo>
                  <a:pt x="136" y="13"/>
                </a:lnTo>
              </a:path>
            </a:pathLst>
          </a:custGeom>
          <a:noFill/>
          <a:ln w="6350">
            <a:solidFill>
              <a:schemeClr val="bg1"/>
            </a:solidFill>
            <a:round/>
            <a:headEnd/>
            <a:tailEnd/>
          </a:ln>
        </p:spPr>
        <p:txBody>
          <a:bodyPr/>
          <a:lstStyle/>
          <a:p>
            <a:endParaRPr lang="en-US"/>
          </a:p>
        </p:txBody>
      </p:sp>
      <p:sp>
        <p:nvSpPr>
          <p:cNvPr id="1252" name="Freeform 2293"/>
          <p:cNvSpPr>
            <a:spLocks/>
          </p:cNvSpPr>
          <p:nvPr/>
        </p:nvSpPr>
        <p:spPr bwMode="auto">
          <a:xfrm>
            <a:off x="4670425" y="3552825"/>
            <a:ext cx="69850" cy="60325"/>
          </a:xfrm>
          <a:custGeom>
            <a:avLst/>
            <a:gdLst>
              <a:gd name="T0" fmla="*/ 0 w 108"/>
              <a:gd name="T1" fmla="*/ 0 h 88"/>
              <a:gd name="T2" fmla="*/ 0 w 108"/>
              <a:gd name="T3" fmla="*/ 0 h 88"/>
              <a:gd name="T4" fmla="*/ 0 w 108"/>
              <a:gd name="T5" fmla="*/ 0 h 88"/>
              <a:gd name="T6" fmla="*/ 0 w 108"/>
              <a:gd name="T7" fmla="*/ 0 h 88"/>
              <a:gd name="T8" fmla="*/ 0 w 108"/>
              <a:gd name="T9" fmla="*/ 0 h 88"/>
              <a:gd name="T10" fmla="*/ 0 w 108"/>
              <a:gd name="T11" fmla="*/ 0 h 88"/>
              <a:gd name="T12" fmla="*/ 0 w 108"/>
              <a:gd name="T13" fmla="*/ 0 h 88"/>
              <a:gd name="T14" fmla="*/ 0 w 108"/>
              <a:gd name="T15" fmla="*/ 0 h 88"/>
              <a:gd name="T16" fmla="*/ 0 w 108"/>
              <a:gd name="T17" fmla="*/ 0 h 88"/>
              <a:gd name="T18" fmla="*/ 0 w 108"/>
              <a:gd name="T19" fmla="*/ 0 h 88"/>
              <a:gd name="T20" fmla="*/ 0 w 108"/>
              <a:gd name="T21" fmla="*/ 0 h 88"/>
              <a:gd name="T22" fmla="*/ 0 w 108"/>
              <a:gd name="T23" fmla="*/ 0 h 88"/>
              <a:gd name="T24" fmla="*/ 0 w 108"/>
              <a:gd name="T25" fmla="*/ 0 h 88"/>
              <a:gd name="T26" fmla="*/ 0 w 108"/>
              <a:gd name="T27" fmla="*/ 0 h 88"/>
              <a:gd name="T28" fmla="*/ 0 w 108"/>
              <a:gd name="T29" fmla="*/ 0 h 88"/>
              <a:gd name="T30" fmla="*/ 0 w 108"/>
              <a:gd name="T31" fmla="*/ 0 h 88"/>
              <a:gd name="T32" fmla="*/ 0 w 108"/>
              <a:gd name="T33" fmla="*/ 0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8"/>
              <a:gd name="T52" fmla="*/ 0 h 88"/>
              <a:gd name="T53" fmla="*/ 108 w 108"/>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8" h="88">
                <a:moveTo>
                  <a:pt x="70" y="0"/>
                </a:moveTo>
                <a:lnTo>
                  <a:pt x="31" y="8"/>
                </a:lnTo>
                <a:lnTo>
                  <a:pt x="22" y="2"/>
                </a:lnTo>
                <a:lnTo>
                  <a:pt x="0" y="15"/>
                </a:lnTo>
                <a:lnTo>
                  <a:pt x="0" y="28"/>
                </a:lnTo>
                <a:lnTo>
                  <a:pt x="38" y="51"/>
                </a:lnTo>
                <a:lnTo>
                  <a:pt x="44" y="67"/>
                </a:lnTo>
                <a:lnTo>
                  <a:pt x="67" y="62"/>
                </a:lnTo>
                <a:lnTo>
                  <a:pt x="67" y="80"/>
                </a:lnTo>
                <a:lnTo>
                  <a:pt x="92" y="88"/>
                </a:lnTo>
                <a:lnTo>
                  <a:pt x="87" y="72"/>
                </a:lnTo>
                <a:lnTo>
                  <a:pt x="101" y="59"/>
                </a:lnTo>
                <a:lnTo>
                  <a:pt x="108" y="46"/>
                </a:lnTo>
                <a:lnTo>
                  <a:pt x="100" y="33"/>
                </a:lnTo>
                <a:lnTo>
                  <a:pt x="90" y="28"/>
                </a:lnTo>
                <a:lnTo>
                  <a:pt x="87" y="10"/>
                </a:lnTo>
                <a:lnTo>
                  <a:pt x="70" y="0"/>
                </a:lnTo>
                <a:close/>
              </a:path>
            </a:pathLst>
          </a:custGeom>
          <a:solidFill>
            <a:srgbClr val="B1726B"/>
          </a:solidFill>
          <a:ln w="6350">
            <a:solidFill>
              <a:srgbClr val="B1726B"/>
            </a:solidFill>
            <a:round/>
            <a:headEnd/>
            <a:tailEnd/>
          </a:ln>
        </p:spPr>
        <p:txBody>
          <a:bodyPr/>
          <a:lstStyle/>
          <a:p>
            <a:endParaRPr lang="en-US"/>
          </a:p>
        </p:txBody>
      </p:sp>
      <p:sp>
        <p:nvSpPr>
          <p:cNvPr id="1253" name="Freeform 2294"/>
          <p:cNvSpPr>
            <a:spLocks/>
          </p:cNvSpPr>
          <p:nvPr/>
        </p:nvSpPr>
        <p:spPr bwMode="auto">
          <a:xfrm>
            <a:off x="4670425" y="3552825"/>
            <a:ext cx="69850" cy="60325"/>
          </a:xfrm>
          <a:custGeom>
            <a:avLst/>
            <a:gdLst>
              <a:gd name="T0" fmla="*/ 0 w 108"/>
              <a:gd name="T1" fmla="*/ 0 h 88"/>
              <a:gd name="T2" fmla="*/ 0 w 108"/>
              <a:gd name="T3" fmla="*/ 0 h 88"/>
              <a:gd name="T4" fmla="*/ 0 w 108"/>
              <a:gd name="T5" fmla="*/ 0 h 88"/>
              <a:gd name="T6" fmla="*/ 0 w 108"/>
              <a:gd name="T7" fmla="*/ 0 h 88"/>
              <a:gd name="T8" fmla="*/ 0 w 108"/>
              <a:gd name="T9" fmla="*/ 0 h 88"/>
              <a:gd name="T10" fmla="*/ 0 w 108"/>
              <a:gd name="T11" fmla="*/ 0 h 88"/>
              <a:gd name="T12" fmla="*/ 0 w 108"/>
              <a:gd name="T13" fmla="*/ 0 h 88"/>
              <a:gd name="T14" fmla="*/ 0 w 108"/>
              <a:gd name="T15" fmla="*/ 0 h 88"/>
              <a:gd name="T16" fmla="*/ 0 w 108"/>
              <a:gd name="T17" fmla="*/ 0 h 88"/>
              <a:gd name="T18" fmla="*/ 0 w 108"/>
              <a:gd name="T19" fmla="*/ 0 h 88"/>
              <a:gd name="T20" fmla="*/ 0 w 108"/>
              <a:gd name="T21" fmla="*/ 0 h 88"/>
              <a:gd name="T22" fmla="*/ 0 w 108"/>
              <a:gd name="T23" fmla="*/ 0 h 88"/>
              <a:gd name="T24" fmla="*/ 0 w 108"/>
              <a:gd name="T25" fmla="*/ 0 h 88"/>
              <a:gd name="T26" fmla="*/ 0 w 108"/>
              <a:gd name="T27" fmla="*/ 0 h 88"/>
              <a:gd name="T28" fmla="*/ 0 w 108"/>
              <a:gd name="T29" fmla="*/ 0 h 88"/>
              <a:gd name="T30" fmla="*/ 0 w 108"/>
              <a:gd name="T31" fmla="*/ 0 h 88"/>
              <a:gd name="T32" fmla="*/ 0 w 108"/>
              <a:gd name="T33" fmla="*/ 0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8"/>
              <a:gd name="T52" fmla="*/ 0 h 88"/>
              <a:gd name="T53" fmla="*/ 108 w 108"/>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8" h="88">
                <a:moveTo>
                  <a:pt x="70" y="0"/>
                </a:moveTo>
                <a:lnTo>
                  <a:pt x="31" y="8"/>
                </a:lnTo>
                <a:lnTo>
                  <a:pt x="22" y="2"/>
                </a:lnTo>
                <a:lnTo>
                  <a:pt x="0" y="15"/>
                </a:lnTo>
                <a:lnTo>
                  <a:pt x="0" y="28"/>
                </a:lnTo>
                <a:lnTo>
                  <a:pt x="38" y="51"/>
                </a:lnTo>
                <a:lnTo>
                  <a:pt x="44" y="67"/>
                </a:lnTo>
                <a:lnTo>
                  <a:pt x="67" y="62"/>
                </a:lnTo>
                <a:lnTo>
                  <a:pt x="67" y="80"/>
                </a:lnTo>
                <a:lnTo>
                  <a:pt x="92" y="88"/>
                </a:lnTo>
                <a:lnTo>
                  <a:pt x="87" y="72"/>
                </a:lnTo>
                <a:lnTo>
                  <a:pt x="101" y="59"/>
                </a:lnTo>
                <a:lnTo>
                  <a:pt x="108" y="46"/>
                </a:lnTo>
                <a:lnTo>
                  <a:pt x="100" y="33"/>
                </a:lnTo>
                <a:lnTo>
                  <a:pt x="90" y="28"/>
                </a:lnTo>
                <a:lnTo>
                  <a:pt x="87" y="10"/>
                </a:lnTo>
                <a:lnTo>
                  <a:pt x="70" y="0"/>
                </a:lnTo>
              </a:path>
            </a:pathLst>
          </a:custGeom>
          <a:solidFill>
            <a:srgbClr val="B1726B"/>
          </a:solidFill>
          <a:ln w="6350">
            <a:solidFill>
              <a:srgbClr val="B1726B"/>
            </a:solidFill>
            <a:round/>
            <a:headEnd/>
            <a:tailEnd/>
          </a:ln>
        </p:spPr>
        <p:txBody>
          <a:bodyPr/>
          <a:lstStyle/>
          <a:p>
            <a:endParaRPr lang="en-US"/>
          </a:p>
        </p:txBody>
      </p:sp>
      <p:sp>
        <p:nvSpPr>
          <p:cNvPr id="1254" name="Freeform 2295"/>
          <p:cNvSpPr>
            <a:spLocks/>
          </p:cNvSpPr>
          <p:nvPr/>
        </p:nvSpPr>
        <p:spPr bwMode="auto">
          <a:xfrm>
            <a:off x="5292725" y="4029075"/>
            <a:ext cx="49213" cy="28575"/>
          </a:xfrm>
          <a:custGeom>
            <a:avLst/>
            <a:gdLst>
              <a:gd name="T0" fmla="*/ 0 w 72"/>
              <a:gd name="T1" fmla="*/ 0 h 43"/>
              <a:gd name="T2" fmla="*/ 0 w 72"/>
              <a:gd name="T3" fmla="*/ 0 h 43"/>
              <a:gd name="T4" fmla="*/ 0 w 72"/>
              <a:gd name="T5" fmla="*/ 0 h 43"/>
              <a:gd name="T6" fmla="*/ 0 w 72"/>
              <a:gd name="T7" fmla="*/ 0 h 43"/>
              <a:gd name="T8" fmla="*/ 0 w 72"/>
              <a:gd name="T9" fmla="*/ 0 h 43"/>
              <a:gd name="T10" fmla="*/ 0 w 72"/>
              <a:gd name="T11" fmla="*/ 0 h 43"/>
              <a:gd name="T12" fmla="*/ 0 w 72"/>
              <a:gd name="T13" fmla="*/ 0 h 43"/>
              <a:gd name="T14" fmla="*/ 0 w 72"/>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43"/>
              <a:gd name="T26" fmla="*/ 72 w 72"/>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43">
                <a:moveTo>
                  <a:pt x="54" y="10"/>
                </a:moveTo>
                <a:lnTo>
                  <a:pt x="72" y="0"/>
                </a:lnTo>
                <a:lnTo>
                  <a:pt x="54" y="30"/>
                </a:lnTo>
                <a:lnTo>
                  <a:pt x="23" y="43"/>
                </a:lnTo>
                <a:lnTo>
                  <a:pt x="9" y="38"/>
                </a:lnTo>
                <a:lnTo>
                  <a:pt x="0" y="27"/>
                </a:lnTo>
                <a:lnTo>
                  <a:pt x="22" y="14"/>
                </a:lnTo>
                <a:lnTo>
                  <a:pt x="54" y="10"/>
                </a:lnTo>
                <a:close/>
              </a:path>
            </a:pathLst>
          </a:custGeom>
          <a:solidFill>
            <a:srgbClr val="CDCDCD"/>
          </a:solidFill>
          <a:ln w="6350">
            <a:solidFill>
              <a:schemeClr val="bg1"/>
            </a:solidFill>
            <a:round/>
            <a:headEnd/>
            <a:tailEnd/>
          </a:ln>
        </p:spPr>
        <p:txBody>
          <a:bodyPr/>
          <a:lstStyle/>
          <a:p>
            <a:endParaRPr lang="en-US"/>
          </a:p>
        </p:txBody>
      </p:sp>
      <p:sp>
        <p:nvSpPr>
          <p:cNvPr id="1255" name="Freeform 2296"/>
          <p:cNvSpPr>
            <a:spLocks/>
          </p:cNvSpPr>
          <p:nvPr/>
        </p:nvSpPr>
        <p:spPr bwMode="auto">
          <a:xfrm>
            <a:off x="5292725" y="4029075"/>
            <a:ext cx="49213" cy="28575"/>
          </a:xfrm>
          <a:custGeom>
            <a:avLst/>
            <a:gdLst>
              <a:gd name="T0" fmla="*/ 0 w 72"/>
              <a:gd name="T1" fmla="*/ 0 h 43"/>
              <a:gd name="T2" fmla="*/ 0 w 72"/>
              <a:gd name="T3" fmla="*/ 0 h 43"/>
              <a:gd name="T4" fmla="*/ 0 w 72"/>
              <a:gd name="T5" fmla="*/ 0 h 43"/>
              <a:gd name="T6" fmla="*/ 0 w 72"/>
              <a:gd name="T7" fmla="*/ 0 h 43"/>
              <a:gd name="T8" fmla="*/ 0 w 72"/>
              <a:gd name="T9" fmla="*/ 0 h 43"/>
              <a:gd name="T10" fmla="*/ 0 w 72"/>
              <a:gd name="T11" fmla="*/ 0 h 43"/>
              <a:gd name="T12" fmla="*/ 0 w 72"/>
              <a:gd name="T13" fmla="*/ 0 h 43"/>
              <a:gd name="T14" fmla="*/ 0 w 72"/>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43"/>
              <a:gd name="T26" fmla="*/ 72 w 72"/>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43">
                <a:moveTo>
                  <a:pt x="54" y="10"/>
                </a:moveTo>
                <a:lnTo>
                  <a:pt x="72" y="0"/>
                </a:lnTo>
                <a:lnTo>
                  <a:pt x="54" y="30"/>
                </a:lnTo>
                <a:lnTo>
                  <a:pt x="23" y="43"/>
                </a:lnTo>
                <a:lnTo>
                  <a:pt x="9" y="38"/>
                </a:lnTo>
                <a:lnTo>
                  <a:pt x="0" y="27"/>
                </a:lnTo>
                <a:lnTo>
                  <a:pt x="22" y="14"/>
                </a:lnTo>
                <a:lnTo>
                  <a:pt x="54" y="10"/>
                </a:lnTo>
              </a:path>
            </a:pathLst>
          </a:custGeom>
          <a:solidFill>
            <a:srgbClr val="CDCDCD"/>
          </a:solidFill>
          <a:ln w="6350">
            <a:solidFill>
              <a:schemeClr val="bg1"/>
            </a:solidFill>
            <a:round/>
            <a:headEnd/>
            <a:tailEnd/>
          </a:ln>
        </p:spPr>
        <p:txBody>
          <a:bodyPr/>
          <a:lstStyle/>
          <a:p>
            <a:endParaRPr lang="en-US"/>
          </a:p>
        </p:txBody>
      </p:sp>
      <p:sp>
        <p:nvSpPr>
          <p:cNvPr id="1256" name="Freeform 2297"/>
          <p:cNvSpPr>
            <a:spLocks/>
          </p:cNvSpPr>
          <p:nvPr/>
        </p:nvSpPr>
        <p:spPr bwMode="auto">
          <a:xfrm>
            <a:off x="4918075" y="3409950"/>
            <a:ext cx="7938" cy="9525"/>
          </a:xfrm>
          <a:custGeom>
            <a:avLst/>
            <a:gdLst>
              <a:gd name="T0" fmla="*/ 0 w 13"/>
              <a:gd name="T1" fmla="*/ 0 h 15"/>
              <a:gd name="T2" fmla="*/ 0 w 13"/>
              <a:gd name="T3" fmla="*/ 0 h 15"/>
              <a:gd name="T4" fmla="*/ 0 w 13"/>
              <a:gd name="T5" fmla="*/ 0 h 15"/>
              <a:gd name="T6" fmla="*/ 0 w 13"/>
              <a:gd name="T7" fmla="*/ 0 h 15"/>
              <a:gd name="T8" fmla="*/ 0 60000 65536"/>
              <a:gd name="T9" fmla="*/ 0 60000 65536"/>
              <a:gd name="T10" fmla="*/ 0 60000 65536"/>
              <a:gd name="T11" fmla="*/ 0 60000 65536"/>
              <a:gd name="T12" fmla="*/ 0 w 13"/>
              <a:gd name="T13" fmla="*/ 0 h 15"/>
              <a:gd name="T14" fmla="*/ 13 w 13"/>
              <a:gd name="T15" fmla="*/ 15 h 15"/>
            </a:gdLst>
            <a:ahLst/>
            <a:cxnLst>
              <a:cxn ang="T8">
                <a:pos x="T0" y="T1"/>
              </a:cxn>
              <a:cxn ang="T9">
                <a:pos x="T2" y="T3"/>
              </a:cxn>
              <a:cxn ang="T10">
                <a:pos x="T4" y="T5"/>
              </a:cxn>
              <a:cxn ang="T11">
                <a:pos x="T6" y="T7"/>
              </a:cxn>
            </a:cxnLst>
            <a:rect l="T12" t="T13" r="T14" b="T15"/>
            <a:pathLst>
              <a:path w="13" h="15">
                <a:moveTo>
                  <a:pt x="13" y="15"/>
                </a:moveTo>
                <a:lnTo>
                  <a:pt x="0" y="0"/>
                </a:lnTo>
                <a:lnTo>
                  <a:pt x="0" y="10"/>
                </a:lnTo>
                <a:lnTo>
                  <a:pt x="13" y="15"/>
                </a:lnTo>
                <a:close/>
              </a:path>
            </a:pathLst>
          </a:custGeom>
          <a:solidFill>
            <a:srgbClr val="CDCDCD"/>
          </a:solidFill>
          <a:ln w="6350">
            <a:solidFill>
              <a:schemeClr val="bg1"/>
            </a:solidFill>
            <a:round/>
            <a:headEnd/>
            <a:tailEnd/>
          </a:ln>
        </p:spPr>
        <p:txBody>
          <a:bodyPr/>
          <a:lstStyle/>
          <a:p>
            <a:endParaRPr lang="en-US"/>
          </a:p>
        </p:txBody>
      </p:sp>
      <p:sp>
        <p:nvSpPr>
          <p:cNvPr id="1257" name="Freeform 2298"/>
          <p:cNvSpPr>
            <a:spLocks/>
          </p:cNvSpPr>
          <p:nvPr/>
        </p:nvSpPr>
        <p:spPr bwMode="auto">
          <a:xfrm>
            <a:off x="4918075" y="3409950"/>
            <a:ext cx="7938" cy="9525"/>
          </a:xfrm>
          <a:custGeom>
            <a:avLst/>
            <a:gdLst>
              <a:gd name="T0" fmla="*/ 0 w 13"/>
              <a:gd name="T1" fmla="*/ 0 h 15"/>
              <a:gd name="T2" fmla="*/ 0 w 13"/>
              <a:gd name="T3" fmla="*/ 0 h 15"/>
              <a:gd name="T4" fmla="*/ 0 w 13"/>
              <a:gd name="T5" fmla="*/ 0 h 15"/>
              <a:gd name="T6" fmla="*/ 0 w 13"/>
              <a:gd name="T7" fmla="*/ 0 h 15"/>
              <a:gd name="T8" fmla="*/ 0 60000 65536"/>
              <a:gd name="T9" fmla="*/ 0 60000 65536"/>
              <a:gd name="T10" fmla="*/ 0 60000 65536"/>
              <a:gd name="T11" fmla="*/ 0 60000 65536"/>
              <a:gd name="T12" fmla="*/ 0 w 13"/>
              <a:gd name="T13" fmla="*/ 0 h 15"/>
              <a:gd name="T14" fmla="*/ 13 w 13"/>
              <a:gd name="T15" fmla="*/ 15 h 15"/>
            </a:gdLst>
            <a:ahLst/>
            <a:cxnLst>
              <a:cxn ang="T8">
                <a:pos x="T0" y="T1"/>
              </a:cxn>
              <a:cxn ang="T9">
                <a:pos x="T2" y="T3"/>
              </a:cxn>
              <a:cxn ang="T10">
                <a:pos x="T4" y="T5"/>
              </a:cxn>
              <a:cxn ang="T11">
                <a:pos x="T6" y="T7"/>
              </a:cxn>
            </a:cxnLst>
            <a:rect l="T12" t="T13" r="T14" b="T15"/>
            <a:pathLst>
              <a:path w="13" h="15">
                <a:moveTo>
                  <a:pt x="13" y="15"/>
                </a:moveTo>
                <a:lnTo>
                  <a:pt x="0" y="0"/>
                </a:lnTo>
                <a:lnTo>
                  <a:pt x="0" y="10"/>
                </a:lnTo>
                <a:lnTo>
                  <a:pt x="13" y="15"/>
                </a:lnTo>
              </a:path>
            </a:pathLst>
          </a:custGeom>
          <a:solidFill>
            <a:srgbClr val="CDCDCD"/>
          </a:solidFill>
          <a:ln w="6350">
            <a:solidFill>
              <a:schemeClr val="bg1"/>
            </a:solidFill>
            <a:round/>
            <a:headEnd/>
            <a:tailEnd/>
          </a:ln>
        </p:spPr>
        <p:txBody>
          <a:bodyPr/>
          <a:lstStyle/>
          <a:p>
            <a:endParaRPr lang="en-US"/>
          </a:p>
        </p:txBody>
      </p:sp>
      <p:sp>
        <p:nvSpPr>
          <p:cNvPr id="1258" name="Freeform 2299"/>
          <p:cNvSpPr>
            <a:spLocks/>
          </p:cNvSpPr>
          <p:nvPr/>
        </p:nvSpPr>
        <p:spPr bwMode="auto">
          <a:xfrm>
            <a:off x="4778375" y="3313113"/>
            <a:ext cx="58738" cy="112712"/>
          </a:xfrm>
          <a:custGeom>
            <a:avLst/>
            <a:gdLst>
              <a:gd name="T0" fmla="*/ 0 w 88"/>
              <a:gd name="T1" fmla="*/ 0 h 163"/>
              <a:gd name="T2" fmla="*/ 0 w 88"/>
              <a:gd name="T3" fmla="*/ 0 h 163"/>
              <a:gd name="T4" fmla="*/ 0 w 88"/>
              <a:gd name="T5" fmla="*/ 0 h 163"/>
              <a:gd name="T6" fmla="*/ 0 w 88"/>
              <a:gd name="T7" fmla="*/ 0 h 163"/>
              <a:gd name="T8" fmla="*/ 0 w 88"/>
              <a:gd name="T9" fmla="*/ 0 h 163"/>
              <a:gd name="T10" fmla="*/ 0 w 88"/>
              <a:gd name="T11" fmla="*/ 0 h 163"/>
              <a:gd name="T12" fmla="*/ 0 w 88"/>
              <a:gd name="T13" fmla="*/ 0 h 163"/>
              <a:gd name="T14" fmla="*/ 0 w 88"/>
              <a:gd name="T15" fmla="*/ 0 h 163"/>
              <a:gd name="T16" fmla="*/ 0 w 88"/>
              <a:gd name="T17" fmla="*/ 0 h 163"/>
              <a:gd name="T18" fmla="*/ 0 w 88"/>
              <a:gd name="T19" fmla="*/ 0 h 163"/>
              <a:gd name="T20" fmla="*/ 0 w 88"/>
              <a:gd name="T21" fmla="*/ 0 h 163"/>
              <a:gd name="T22" fmla="*/ 0 w 88"/>
              <a:gd name="T23" fmla="*/ 0 h 163"/>
              <a:gd name="T24" fmla="*/ 0 w 88"/>
              <a:gd name="T25" fmla="*/ 0 h 163"/>
              <a:gd name="T26" fmla="*/ 0 w 88"/>
              <a:gd name="T27" fmla="*/ 0 h 163"/>
              <a:gd name="T28" fmla="*/ 0 w 88"/>
              <a:gd name="T29" fmla="*/ 0 h 163"/>
              <a:gd name="T30" fmla="*/ 0 w 88"/>
              <a:gd name="T31" fmla="*/ 0 h 163"/>
              <a:gd name="T32" fmla="*/ 0 w 88"/>
              <a:gd name="T33" fmla="*/ 0 h 163"/>
              <a:gd name="T34" fmla="*/ 0 w 88"/>
              <a:gd name="T35" fmla="*/ 0 h 163"/>
              <a:gd name="T36" fmla="*/ 0 w 88"/>
              <a:gd name="T37" fmla="*/ 0 h 163"/>
              <a:gd name="T38" fmla="*/ 0 w 88"/>
              <a:gd name="T39" fmla="*/ 0 h 163"/>
              <a:gd name="T40" fmla="*/ 0 w 88"/>
              <a:gd name="T41" fmla="*/ 0 h 163"/>
              <a:gd name="T42" fmla="*/ 0 w 88"/>
              <a:gd name="T43" fmla="*/ 0 h 163"/>
              <a:gd name="T44" fmla="*/ 0 w 88"/>
              <a:gd name="T45" fmla="*/ 0 h 1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8"/>
              <a:gd name="T70" fmla="*/ 0 h 163"/>
              <a:gd name="T71" fmla="*/ 88 w 88"/>
              <a:gd name="T72" fmla="*/ 163 h 1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8" h="163">
                <a:moveTo>
                  <a:pt x="47" y="163"/>
                </a:moveTo>
                <a:lnTo>
                  <a:pt x="20" y="160"/>
                </a:lnTo>
                <a:lnTo>
                  <a:pt x="20" y="137"/>
                </a:lnTo>
                <a:lnTo>
                  <a:pt x="2" y="124"/>
                </a:lnTo>
                <a:lnTo>
                  <a:pt x="0" y="79"/>
                </a:lnTo>
                <a:lnTo>
                  <a:pt x="8" y="48"/>
                </a:lnTo>
                <a:lnTo>
                  <a:pt x="73" y="0"/>
                </a:lnTo>
                <a:lnTo>
                  <a:pt x="77" y="28"/>
                </a:lnTo>
                <a:lnTo>
                  <a:pt x="62" y="64"/>
                </a:lnTo>
                <a:lnTo>
                  <a:pt x="70" y="64"/>
                </a:lnTo>
                <a:lnTo>
                  <a:pt x="65" y="75"/>
                </a:lnTo>
                <a:lnTo>
                  <a:pt x="88" y="74"/>
                </a:lnTo>
                <a:lnTo>
                  <a:pt x="88" y="83"/>
                </a:lnTo>
                <a:lnTo>
                  <a:pt x="77" y="93"/>
                </a:lnTo>
                <a:lnTo>
                  <a:pt x="70" y="90"/>
                </a:lnTo>
                <a:lnTo>
                  <a:pt x="70" y="103"/>
                </a:lnTo>
                <a:lnTo>
                  <a:pt x="56" y="108"/>
                </a:lnTo>
                <a:lnTo>
                  <a:pt x="57" y="116"/>
                </a:lnTo>
                <a:lnTo>
                  <a:pt x="49" y="116"/>
                </a:lnTo>
                <a:lnTo>
                  <a:pt x="51" y="123"/>
                </a:lnTo>
                <a:lnTo>
                  <a:pt x="46" y="150"/>
                </a:lnTo>
                <a:lnTo>
                  <a:pt x="51" y="163"/>
                </a:lnTo>
                <a:lnTo>
                  <a:pt x="47" y="163"/>
                </a:lnTo>
                <a:close/>
              </a:path>
            </a:pathLst>
          </a:custGeom>
          <a:solidFill>
            <a:srgbClr val="C41300"/>
          </a:solidFill>
          <a:ln w="6350">
            <a:solidFill>
              <a:srgbClr val="C41300"/>
            </a:solidFill>
            <a:round/>
            <a:headEnd/>
            <a:tailEnd/>
          </a:ln>
        </p:spPr>
        <p:txBody>
          <a:bodyPr/>
          <a:lstStyle/>
          <a:p>
            <a:endParaRPr lang="en-US"/>
          </a:p>
        </p:txBody>
      </p:sp>
      <p:sp>
        <p:nvSpPr>
          <p:cNvPr id="1259" name="Freeform 2300"/>
          <p:cNvSpPr>
            <a:spLocks/>
          </p:cNvSpPr>
          <p:nvPr/>
        </p:nvSpPr>
        <p:spPr bwMode="auto">
          <a:xfrm>
            <a:off x="4778375" y="3313113"/>
            <a:ext cx="58738" cy="112712"/>
          </a:xfrm>
          <a:custGeom>
            <a:avLst/>
            <a:gdLst>
              <a:gd name="T0" fmla="*/ 0 w 88"/>
              <a:gd name="T1" fmla="*/ 0 h 163"/>
              <a:gd name="T2" fmla="*/ 0 w 88"/>
              <a:gd name="T3" fmla="*/ 0 h 163"/>
              <a:gd name="T4" fmla="*/ 0 w 88"/>
              <a:gd name="T5" fmla="*/ 0 h 163"/>
              <a:gd name="T6" fmla="*/ 0 w 88"/>
              <a:gd name="T7" fmla="*/ 0 h 163"/>
              <a:gd name="T8" fmla="*/ 0 w 88"/>
              <a:gd name="T9" fmla="*/ 0 h 163"/>
              <a:gd name="T10" fmla="*/ 0 w 88"/>
              <a:gd name="T11" fmla="*/ 0 h 163"/>
              <a:gd name="T12" fmla="*/ 0 w 88"/>
              <a:gd name="T13" fmla="*/ 0 h 163"/>
              <a:gd name="T14" fmla="*/ 0 w 88"/>
              <a:gd name="T15" fmla="*/ 0 h 163"/>
              <a:gd name="T16" fmla="*/ 0 w 88"/>
              <a:gd name="T17" fmla="*/ 0 h 163"/>
              <a:gd name="T18" fmla="*/ 0 w 88"/>
              <a:gd name="T19" fmla="*/ 0 h 163"/>
              <a:gd name="T20" fmla="*/ 0 w 88"/>
              <a:gd name="T21" fmla="*/ 0 h 163"/>
              <a:gd name="T22" fmla="*/ 0 w 88"/>
              <a:gd name="T23" fmla="*/ 0 h 163"/>
              <a:gd name="T24" fmla="*/ 0 w 88"/>
              <a:gd name="T25" fmla="*/ 0 h 163"/>
              <a:gd name="T26" fmla="*/ 0 w 88"/>
              <a:gd name="T27" fmla="*/ 0 h 163"/>
              <a:gd name="T28" fmla="*/ 0 w 88"/>
              <a:gd name="T29" fmla="*/ 0 h 163"/>
              <a:gd name="T30" fmla="*/ 0 w 88"/>
              <a:gd name="T31" fmla="*/ 0 h 163"/>
              <a:gd name="T32" fmla="*/ 0 w 88"/>
              <a:gd name="T33" fmla="*/ 0 h 163"/>
              <a:gd name="T34" fmla="*/ 0 w 88"/>
              <a:gd name="T35" fmla="*/ 0 h 163"/>
              <a:gd name="T36" fmla="*/ 0 w 88"/>
              <a:gd name="T37" fmla="*/ 0 h 163"/>
              <a:gd name="T38" fmla="*/ 0 w 88"/>
              <a:gd name="T39" fmla="*/ 0 h 163"/>
              <a:gd name="T40" fmla="*/ 0 w 88"/>
              <a:gd name="T41" fmla="*/ 0 h 163"/>
              <a:gd name="T42" fmla="*/ 0 w 88"/>
              <a:gd name="T43" fmla="*/ 0 h 163"/>
              <a:gd name="T44" fmla="*/ 0 w 88"/>
              <a:gd name="T45" fmla="*/ 0 h 1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8"/>
              <a:gd name="T70" fmla="*/ 0 h 163"/>
              <a:gd name="T71" fmla="*/ 88 w 88"/>
              <a:gd name="T72" fmla="*/ 163 h 1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8" h="163">
                <a:moveTo>
                  <a:pt x="47" y="163"/>
                </a:moveTo>
                <a:lnTo>
                  <a:pt x="20" y="160"/>
                </a:lnTo>
                <a:lnTo>
                  <a:pt x="20" y="137"/>
                </a:lnTo>
                <a:lnTo>
                  <a:pt x="2" y="124"/>
                </a:lnTo>
                <a:lnTo>
                  <a:pt x="0" y="79"/>
                </a:lnTo>
                <a:lnTo>
                  <a:pt x="8" y="48"/>
                </a:lnTo>
                <a:lnTo>
                  <a:pt x="73" y="0"/>
                </a:lnTo>
                <a:lnTo>
                  <a:pt x="77" y="28"/>
                </a:lnTo>
                <a:lnTo>
                  <a:pt x="62" y="64"/>
                </a:lnTo>
                <a:lnTo>
                  <a:pt x="70" y="64"/>
                </a:lnTo>
                <a:lnTo>
                  <a:pt x="65" y="75"/>
                </a:lnTo>
                <a:lnTo>
                  <a:pt x="88" y="74"/>
                </a:lnTo>
                <a:lnTo>
                  <a:pt x="88" y="83"/>
                </a:lnTo>
                <a:lnTo>
                  <a:pt x="77" y="93"/>
                </a:lnTo>
                <a:lnTo>
                  <a:pt x="70" y="90"/>
                </a:lnTo>
                <a:lnTo>
                  <a:pt x="70" y="103"/>
                </a:lnTo>
                <a:lnTo>
                  <a:pt x="56" y="108"/>
                </a:lnTo>
                <a:lnTo>
                  <a:pt x="57" y="116"/>
                </a:lnTo>
                <a:lnTo>
                  <a:pt x="49" y="116"/>
                </a:lnTo>
                <a:lnTo>
                  <a:pt x="51" y="123"/>
                </a:lnTo>
                <a:lnTo>
                  <a:pt x="46" y="150"/>
                </a:lnTo>
                <a:lnTo>
                  <a:pt x="51" y="163"/>
                </a:lnTo>
                <a:lnTo>
                  <a:pt x="47" y="163"/>
                </a:lnTo>
              </a:path>
            </a:pathLst>
          </a:custGeom>
          <a:solidFill>
            <a:srgbClr val="CDCDCD"/>
          </a:solidFill>
          <a:ln w="6350" algn="ctr">
            <a:solidFill>
              <a:schemeClr val="bg1"/>
            </a:solidFill>
            <a:round/>
            <a:headEnd/>
            <a:tailEnd/>
          </a:ln>
        </p:spPr>
        <p:txBody>
          <a:bodyPr/>
          <a:lstStyle/>
          <a:p>
            <a:endParaRPr lang="en-US"/>
          </a:p>
        </p:txBody>
      </p:sp>
      <p:sp>
        <p:nvSpPr>
          <p:cNvPr id="1260" name="Freeform 2301"/>
          <p:cNvSpPr>
            <a:spLocks/>
          </p:cNvSpPr>
          <p:nvPr/>
        </p:nvSpPr>
        <p:spPr bwMode="auto">
          <a:xfrm>
            <a:off x="4833938" y="3417888"/>
            <a:ext cx="4762" cy="14287"/>
          </a:xfrm>
          <a:custGeom>
            <a:avLst/>
            <a:gdLst>
              <a:gd name="T0" fmla="*/ 0 w 7"/>
              <a:gd name="T1" fmla="*/ 0 h 18"/>
              <a:gd name="T2" fmla="*/ 0 w 7"/>
              <a:gd name="T3" fmla="*/ 2147483647 h 18"/>
              <a:gd name="T4" fmla="*/ 0 w 7"/>
              <a:gd name="T5" fmla="*/ 2147483647 h 18"/>
              <a:gd name="T6" fmla="*/ 0 w 7"/>
              <a:gd name="T7" fmla="*/ 0 h 18"/>
              <a:gd name="T8" fmla="*/ 0 60000 65536"/>
              <a:gd name="T9" fmla="*/ 0 60000 65536"/>
              <a:gd name="T10" fmla="*/ 0 60000 65536"/>
              <a:gd name="T11" fmla="*/ 0 60000 65536"/>
              <a:gd name="T12" fmla="*/ 0 w 7"/>
              <a:gd name="T13" fmla="*/ 0 h 18"/>
              <a:gd name="T14" fmla="*/ 7 w 7"/>
              <a:gd name="T15" fmla="*/ 18 h 18"/>
            </a:gdLst>
            <a:ahLst/>
            <a:cxnLst>
              <a:cxn ang="T8">
                <a:pos x="T0" y="T1"/>
              </a:cxn>
              <a:cxn ang="T9">
                <a:pos x="T2" y="T3"/>
              </a:cxn>
              <a:cxn ang="T10">
                <a:pos x="T4" y="T5"/>
              </a:cxn>
              <a:cxn ang="T11">
                <a:pos x="T6" y="T7"/>
              </a:cxn>
            </a:cxnLst>
            <a:rect l="T12" t="T13" r="T14" b="T15"/>
            <a:pathLst>
              <a:path w="7" h="18">
                <a:moveTo>
                  <a:pt x="7" y="0"/>
                </a:moveTo>
                <a:lnTo>
                  <a:pt x="3" y="18"/>
                </a:lnTo>
                <a:lnTo>
                  <a:pt x="0" y="10"/>
                </a:lnTo>
                <a:lnTo>
                  <a:pt x="7" y="0"/>
                </a:lnTo>
                <a:close/>
              </a:path>
            </a:pathLst>
          </a:custGeom>
          <a:solidFill>
            <a:srgbClr val="C41300"/>
          </a:solidFill>
          <a:ln w="6350">
            <a:solidFill>
              <a:srgbClr val="C41300"/>
            </a:solidFill>
            <a:round/>
            <a:headEnd/>
            <a:tailEnd/>
          </a:ln>
        </p:spPr>
        <p:txBody>
          <a:bodyPr/>
          <a:lstStyle/>
          <a:p>
            <a:endParaRPr lang="en-US"/>
          </a:p>
        </p:txBody>
      </p:sp>
      <p:sp>
        <p:nvSpPr>
          <p:cNvPr id="1261" name="Freeform 2302"/>
          <p:cNvSpPr>
            <a:spLocks/>
          </p:cNvSpPr>
          <p:nvPr/>
        </p:nvSpPr>
        <p:spPr bwMode="auto">
          <a:xfrm>
            <a:off x="4833938" y="3417888"/>
            <a:ext cx="4762" cy="14287"/>
          </a:xfrm>
          <a:custGeom>
            <a:avLst/>
            <a:gdLst>
              <a:gd name="T0" fmla="*/ 0 w 7"/>
              <a:gd name="T1" fmla="*/ 0 h 18"/>
              <a:gd name="T2" fmla="*/ 0 w 7"/>
              <a:gd name="T3" fmla="*/ 2147483647 h 18"/>
              <a:gd name="T4" fmla="*/ 0 w 7"/>
              <a:gd name="T5" fmla="*/ 2147483647 h 18"/>
              <a:gd name="T6" fmla="*/ 0 w 7"/>
              <a:gd name="T7" fmla="*/ 0 h 18"/>
              <a:gd name="T8" fmla="*/ 0 60000 65536"/>
              <a:gd name="T9" fmla="*/ 0 60000 65536"/>
              <a:gd name="T10" fmla="*/ 0 60000 65536"/>
              <a:gd name="T11" fmla="*/ 0 60000 65536"/>
              <a:gd name="T12" fmla="*/ 0 w 7"/>
              <a:gd name="T13" fmla="*/ 0 h 18"/>
              <a:gd name="T14" fmla="*/ 7 w 7"/>
              <a:gd name="T15" fmla="*/ 18 h 18"/>
            </a:gdLst>
            <a:ahLst/>
            <a:cxnLst>
              <a:cxn ang="T8">
                <a:pos x="T0" y="T1"/>
              </a:cxn>
              <a:cxn ang="T9">
                <a:pos x="T2" y="T3"/>
              </a:cxn>
              <a:cxn ang="T10">
                <a:pos x="T4" y="T5"/>
              </a:cxn>
              <a:cxn ang="T11">
                <a:pos x="T6" y="T7"/>
              </a:cxn>
            </a:cxnLst>
            <a:rect l="T12" t="T13" r="T14" b="T15"/>
            <a:pathLst>
              <a:path w="7" h="18">
                <a:moveTo>
                  <a:pt x="7" y="0"/>
                </a:moveTo>
                <a:lnTo>
                  <a:pt x="3" y="18"/>
                </a:lnTo>
                <a:lnTo>
                  <a:pt x="0" y="10"/>
                </a:lnTo>
                <a:lnTo>
                  <a:pt x="7" y="0"/>
                </a:lnTo>
              </a:path>
            </a:pathLst>
          </a:custGeom>
          <a:solidFill>
            <a:srgbClr val="C41300"/>
          </a:solidFill>
          <a:ln w="6350">
            <a:solidFill>
              <a:srgbClr val="C41300"/>
            </a:solidFill>
            <a:round/>
            <a:headEnd/>
            <a:tailEnd/>
          </a:ln>
        </p:spPr>
        <p:txBody>
          <a:bodyPr/>
          <a:lstStyle/>
          <a:p>
            <a:endParaRPr lang="en-US"/>
          </a:p>
        </p:txBody>
      </p:sp>
      <p:sp>
        <p:nvSpPr>
          <p:cNvPr id="1262" name="Freeform 2303"/>
          <p:cNvSpPr>
            <a:spLocks/>
          </p:cNvSpPr>
          <p:nvPr/>
        </p:nvSpPr>
        <p:spPr bwMode="auto">
          <a:xfrm>
            <a:off x="4813300" y="3397250"/>
            <a:ext cx="25400" cy="20638"/>
          </a:xfrm>
          <a:custGeom>
            <a:avLst/>
            <a:gdLst>
              <a:gd name="T0" fmla="*/ 0 w 36"/>
              <a:gd name="T1" fmla="*/ 0 h 32"/>
              <a:gd name="T2" fmla="*/ 0 w 36"/>
              <a:gd name="T3" fmla="*/ 0 h 32"/>
              <a:gd name="T4" fmla="*/ 0 w 36"/>
              <a:gd name="T5" fmla="*/ 0 h 32"/>
              <a:gd name="T6" fmla="*/ 0 w 36"/>
              <a:gd name="T7" fmla="*/ 0 h 32"/>
              <a:gd name="T8" fmla="*/ 0 w 36"/>
              <a:gd name="T9" fmla="*/ 0 h 32"/>
              <a:gd name="T10" fmla="*/ 0 w 36"/>
              <a:gd name="T11" fmla="*/ 0 h 32"/>
              <a:gd name="T12" fmla="*/ 0 w 36"/>
              <a:gd name="T13" fmla="*/ 0 h 32"/>
              <a:gd name="T14" fmla="*/ 0 60000 65536"/>
              <a:gd name="T15" fmla="*/ 0 60000 65536"/>
              <a:gd name="T16" fmla="*/ 0 60000 65536"/>
              <a:gd name="T17" fmla="*/ 0 60000 65536"/>
              <a:gd name="T18" fmla="*/ 0 60000 65536"/>
              <a:gd name="T19" fmla="*/ 0 60000 65536"/>
              <a:gd name="T20" fmla="*/ 0 60000 65536"/>
              <a:gd name="T21" fmla="*/ 0 w 36"/>
              <a:gd name="T22" fmla="*/ 0 h 32"/>
              <a:gd name="T23" fmla="*/ 36 w 36"/>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2">
                <a:moveTo>
                  <a:pt x="10" y="5"/>
                </a:moveTo>
                <a:lnTo>
                  <a:pt x="28" y="0"/>
                </a:lnTo>
                <a:lnTo>
                  <a:pt x="36" y="19"/>
                </a:lnTo>
                <a:lnTo>
                  <a:pt x="34" y="29"/>
                </a:lnTo>
                <a:lnTo>
                  <a:pt x="11" y="32"/>
                </a:lnTo>
                <a:lnTo>
                  <a:pt x="0" y="6"/>
                </a:lnTo>
                <a:lnTo>
                  <a:pt x="10" y="5"/>
                </a:lnTo>
                <a:close/>
              </a:path>
            </a:pathLst>
          </a:custGeom>
          <a:solidFill>
            <a:srgbClr val="C41300"/>
          </a:solidFill>
          <a:ln w="6350">
            <a:solidFill>
              <a:srgbClr val="C41300"/>
            </a:solidFill>
            <a:round/>
            <a:headEnd/>
            <a:tailEnd/>
          </a:ln>
        </p:spPr>
        <p:txBody>
          <a:bodyPr/>
          <a:lstStyle/>
          <a:p>
            <a:endParaRPr lang="en-US"/>
          </a:p>
        </p:txBody>
      </p:sp>
      <p:sp>
        <p:nvSpPr>
          <p:cNvPr id="1263" name="Freeform 2304"/>
          <p:cNvSpPr>
            <a:spLocks/>
          </p:cNvSpPr>
          <p:nvPr/>
        </p:nvSpPr>
        <p:spPr bwMode="auto">
          <a:xfrm>
            <a:off x="4813300" y="3397250"/>
            <a:ext cx="25400" cy="20638"/>
          </a:xfrm>
          <a:custGeom>
            <a:avLst/>
            <a:gdLst>
              <a:gd name="T0" fmla="*/ 0 w 36"/>
              <a:gd name="T1" fmla="*/ 0 h 32"/>
              <a:gd name="T2" fmla="*/ 0 w 36"/>
              <a:gd name="T3" fmla="*/ 0 h 32"/>
              <a:gd name="T4" fmla="*/ 0 w 36"/>
              <a:gd name="T5" fmla="*/ 0 h 32"/>
              <a:gd name="T6" fmla="*/ 0 w 36"/>
              <a:gd name="T7" fmla="*/ 0 h 32"/>
              <a:gd name="T8" fmla="*/ 0 w 36"/>
              <a:gd name="T9" fmla="*/ 0 h 32"/>
              <a:gd name="T10" fmla="*/ 0 w 36"/>
              <a:gd name="T11" fmla="*/ 0 h 32"/>
              <a:gd name="T12" fmla="*/ 0 w 36"/>
              <a:gd name="T13" fmla="*/ 0 h 32"/>
              <a:gd name="T14" fmla="*/ 0 60000 65536"/>
              <a:gd name="T15" fmla="*/ 0 60000 65536"/>
              <a:gd name="T16" fmla="*/ 0 60000 65536"/>
              <a:gd name="T17" fmla="*/ 0 60000 65536"/>
              <a:gd name="T18" fmla="*/ 0 60000 65536"/>
              <a:gd name="T19" fmla="*/ 0 60000 65536"/>
              <a:gd name="T20" fmla="*/ 0 60000 65536"/>
              <a:gd name="T21" fmla="*/ 0 w 36"/>
              <a:gd name="T22" fmla="*/ 0 h 32"/>
              <a:gd name="T23" fmla="*/ 36 w 36"/>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2">
                <a:moveTo>
                  <a:pt x="10" y="5"/>
                </a:moveTo>
                <a:lnTo>
                  <a:pt x="28" y="0"/>
                </a:lnTo>
                <a:lnTo>
                  <a:pt x="36" y="19"/>
                </a:lnTo>
                <a:lnTo>
                  <a:pt x="34" y="29"/>
                </a:lnTo>
                <a:lnTo>
                  <a:pt x="11" y="32"/>
                </a:lnTo>
                <a:lnTo>
                  <a:pt x="0" y="6"/>
                </a:lnTo>
                <a:lnTo>
                  <a:pt x="10" y="5"/>
                </a:lnTo>
              </a:path>
            </a:pathLst>
          </a:custGeom>
          <a:solidFill>
            <a:srgbClr val="CDCDCD"/>
          </a:solidFill>
          <a:ln w="6350" algn="ctr">
            <a:solidFill>
              <a:schemeClr val="bg1"/>
            </a:solidFill>
            <a:round/>
            <a:headEnd/>
            <a:tailEnd/>
          </a:ln>
        </p:spPr>
        <p:txBody>
          <a:bodyPr/>
          <a:lstStyle/>
          <a:p>
            <a:endParaRPr lang="en-US"/>
          </a:p>
        </p:txBody>
      </p:sp>
      <p:sp>
        <p:nvSpPr>
          <p:cNvPr id="1264" name="Freeform 2305"/>
          <p:cNvSpPr>
            <a:spLocks/>
          </p:cNvSpPr>
          <p:nvPr/>
        </p:nvSpPr>
        <p:spPr bwMode="auto">
          <a:xfrm>
            <a:off x="4843463" y="3422650"/>
            <a:ext cx="14287" cy="12700"/>
          </a:xfrm>
          <a:custGeom>
            <a:avLst/>
            <a:gdLst>
              <a:gd name="T0" fmla="*/ 0 w 25"/>
              <a:gd name="T1" fmla="*/ 0 h 17"/>
              <a:gd name="T2" fmla="*/ 0 w 25"/>
              <a:gd name="T3" fmla="*/ 0 h 17"/>
              <a:gd name="T4" fmla="*/ 0 w 25"/>
              <a:gd name="T5" fmla="*/ 0 h 17"/>
              <a:gd name="T6" fmla="*/ 0 w 25"/>
              <a:gd name="T7" fmla="*/ 0 h 17"/>
              <a:gd name="T8" fmla="*/ 0 w 25"/>
              <a:gd name="T9" fmla="*/ 0 h 17"/>
              <a:gd name="T10" fmla="*/ 0 w 25"/>
              <a:gd name="T11" fmla="*/ 0 h 17"/>
              <a:gd name="T12" fmla="*/ 0 60000 65536"/>
              <a:gd name="T13" fmla="*/ 0 60000 65536"/>
              <a:gd name="T14" fmla="*/ 0 60000 65536"/>
              <a:gd name="T15" fmla="*/ 0 60000 65536"/>
              <a:gd name="T16" fmla="*/ 0 60000 65536"/>
              <a:gd name="T17" fmla="*/ 0 60000 65536"/>
              <a:gd name="T18" fmla="*/ 0 w 25"/>
              <a:gd name="T19" fmla="*/ 0 h 17"/>
              <a:gd name="T20" fmla="*/ 25 w 25"/>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5" h="17">
                <a:moveTo>
                  <a:pt x="8" y="0"/>
                </a:moveTo>
                <a:lnTo>
                  <a:pt x="20" y="5"/>
                </a:lnTo>
                <a:lnTo>
                  <a:pt x="25" y="17"/>
                </a:lnTo>
                <a:lnTo>
                  <a:pt x="0" y="12"/>
                </a:lnTo>
                <a:lnTo>
                  <a:pt x="0" y="2"/>
                </a:lnTo>
                <a:lnTo>
                  <a:pt x="8" y="0"/>
                </a:lnTo>
                <a:close/>
              </a:path>
            </a:pathLst>
          </a:custGeom>
          <a:solidFill>
            <a:srgbClr val="CDCDCD"/>
          </a:solidFill>
          <a:ln w="6350">
            <a:solidFill>
              <a:schemeClr val="bg1"/>
            </a:solidFill>
            <a:round/>
            <a:headEnd/>
            <a:tailEnd/>
          </a:ln>
        </p:spPr>
        <p:txBody>
          <a:bodyPr/>
          <a:lstStyle/>
          <a:p>
            <a:endParaRPr lang="en-US"/>
          </a:p>
        </p:txBody>
      </p:sp>
      <p:sp>
        <p:nvSpPr>
          <p:cNvPr id="1265" name="Freeform 2306"/>
          <p:cNvSpPr>
            <a:spLocks/>
          </p:cNvSpPr>
          <p:nvPr/>
        </p:nvSpPr>
        <p:spPr bwMode="auto">
          <a:xfrm>
            <a:off x="4843463" y="3422650"/>
            <a:ext cx="14287" cy="12700"/>
          </a:xfrm>
          <a:custGeom>
            <a:avLst/>
            <a:gdLst>
              <a:gd name="T0" fmla="*/ 0 w 25"/>
              <a:gd name="T1" fmla="*/ 0 h 17"/>
              <a:gd name="T2" fmla="*/ 0 w 25"/>
              <a:gd name="T3" fmla="*/ 0 h 17"/>
              <a:gd name="T4" fmla="*/ 0 w 25"/>
              <a:gd name="T5" fmla="*/ 0 h 17"/>
              <a:gd name="T6" fmla="*/ 0 w 25"/>
              <a:gd name="T7" fmla="*/ 0 h 17"/>
              <a:gd name="T8" fmla="*/ 0 w 25"/>
              <a:gd name="T9" fmla="*/ 0 h 17"/>
              <a:gd name="T10" fmla="*/ 0 w 25"/>
              <a:gd name="T11" fmla="*/ 0 h 17"/>
              <a:gd name="T12" fmla="*/ 0 60000 65536"/>
              <a:gd name="T13" fmla="*/ 0 60000 65536"/>
              <a:gd name="T14" fmla="*/ 0 60000 65536"/>
              <a:gd name="T15" fmla="*/ 0 60000 65536"/>
              <a:gd name="T16" fmla="*/ 0 60000 65536"/>
              <a:gd name="T17" fmla="*/ 0 60000 65536"/>
              <a:gd name="T18" fmla="*/ 0 w 25"/>
              <a:gd name="T19" fmla="*/ 0 h 17"/>
              <a:gd name="T20" fmla="*/ 25 w 25"/>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5" h="17">
                <a:moveTo>
                  <a:pt x="8" y="0"/>
                </a:moveTo>
                <a:lnTo>
                  <a:pt x="20" y="5"/>
                </a:lnTo>
                <a:lnTo>
                  <a:pt x="25" y="17"/>
                </a:lnTo>
                <a:lnTo>
                  <a:pt x="0" y="12"/>
                </a:lnTo>
                <a:lnTo>
                  <a:pt x="0" y="2"/>
                </a:lnTo>
                <a:lnTo>
                  <a:pt x="8" y="0"/>
                </a:lnTo>
              </a:path>
            </a:pathLst>
          </a:custGeom>
          <a:solidFill>
            <a:srgbClr val="CDCDCD"/>
          </a:solidFill>
          <a:ln w="6350">
            <a:solidFill>
              <a:schemeClr val="bg1"/>
            </a:solidFill>
            <a:round/>
            <a:headEnd/>
            <a:tailEnd/>
          </a:ln>
        </p:spPr>
        <p:txBody>
          <a:bodyPr/>
          <a:lstStyle/>
          <a:p>
            <a:endParaRPr lang="en-US"/>
          </a:p>
        </p:txBody>
      </p:sp>
      <p:sp>
        <p:nvSpPr>
          <p:cNvPr id="1266" name="Freeform 2307"/>
          <p:cNvSpPr>
            <a:spLocks/>
          </p:cNvSpPr>
          <p:nvPr/>
        </p:nvSpPr>
        <p:spPr bwMode="auto">
          <a:xfrm>
            <a:off x="4857750" y="3422650"/>
            <a:ext cx="7938" cy="14288"/>
          </a:xfrm>
          <a:custGeom>
            <a:avLst/>
            <a:gdLst>
              <a:gd name="T0" fmla="*/ 0 w 9"/>
              <a:gd name="T1" fmla="*/ 0 h 21"/>
              <a:gd name="T2" fmla="*/ 2147483647 w 9"/>
              <a:gd name="T3" fmla="*/ 0 h 21"/>
              <a:gd name="T4" fmla="*/ 2147483647 w 9"/>
              <a:gd name="T5" fmla="*/ 0 h 21"/>
              <a:gd name="T6" fmla="*/ 0 w 9"/>
              <a:gd name="T7" fmla="*/ 0 h 21"/>
              <a:gd name="T8" fmla="*/ 0 60000 65536"/>
              <a:gd name="T9" fmla="*/ 0 60000 65536"/>
              <a:gd name="T10" fmla="*/ 0 60000 65536"/>
              <a:gd name="T11" fmla="*/ 0 60000 65536"/>
              <a:gd name="T12" fmla="*/ 0 w 9"/>
              <a:gd name="T13" fmla="*/ 0 h 21"/>
              <a:gd name="T14" fmla="*/ 9 w 9"/>
              <a:gd name="T15" fmla="*/ 21 h 21"/>
            </a:gdLst>
            <a:ahLst/>
            <a:cxnLst>
              <a:cxn ang="T8">
                <a:pos x="T0" y="T1"/>
              </a:cxn>
              <a:cxn ang="T9">
                <a:pos x="T2" y="T3"/>
              </a:cxn>
              <a:cxn ang="T10">
                <a:pos x="T4" y="T5"/>
              </a:cxn>
              <a:cxn ang="T11">
                <a:pos x="T6" y="T7"/>
              </a:cxn>
            </a:cxnLst>
            <a:rect l="T12" t="T13" r="T14" b="T15"/>
            <a:pathLst>
              <a:path w="9" h="21">
                <a:moveTo>
                  <a:pt x="0" y="0"/>
                </a:moveTo>
                <a:lnTo>
                  <a:pt x="9" y="5"/>
                </a:lnTo>
                <a:lnTo>
                  <a:pt x="6" y="21"/>
                </a:lnTo>
                <a:lnTo>
                  <a:pt x="0" y="0"/>
                </a:lnTo>
                <a:close/>
              </a:path>
            </a:pathLst>
          </a:custGeom>
          <a:solidFill>
            <a:srgbClr val="CDCDCD"/>
          </a:solidFill>
          <a:ln w="6350">
            <a:solidFill>
              <a:schemeClr val="bg1"/>
            </a:solidFill>
            <a:round/>
            <a:headEnd/>
            <a:tailEnd/>
          </a:ln>
        </p:spPr>
        <p:txBody>
          <a:bodyPr/>
          <a:lstStyle/>
          <a:p>
            <a:endParaRPr lang="en-US"/>
          </a:p>
        </p:txBody>
      </p:sp>
      <p:sp>
        <p:nvSpPr>
          <p:cNvPr id="1267" name="Freeform 2308"/>
          <p:cNvSpPr>
            <a:spLocks/>
          </p:cNvSpPr>
          <p:nvPr/>
        </p:nvSpPr>
        <p:spPr bwMode="auto">
          <a:xfrm>
            <a:off x="4857750" y="3422650"/>
            <a:ext cx="7938" cy="14288"/>
          </a:xfrm>
          <a:custGeom>
            <a:avLst/>
            <a:gdLst>
              <a:gd name="T0" fmla="*/ 0 w 9"/>
              <a:gd name="T1" fmla="*/ 0 h 21"/>
              <a:gd name="T2" fmla="*/ 2147483647 w 9"/>
              <a:gd name="T3" fmla="*/ 0 h 21"/>
              <a:gd name="T4" fmla="*/ 2147483647 w 9"/>
              <a:gd name="T5" fmla="*/ 0 h 21"/>
              <a:gd name="T6" fmla="*/ 0 w 9"/>
              <a:gd name="T7" fmla="*/ 0 h 21"/>
              <a:gd name="T8" fmla="*/ 0 60000 65536"/>
              <a:gd name="T9" fmla="*/ 0 60000 65536"/>
              <a:gd name="T10" fmla="*/ 0 60000 65536"/>
              <a:gd name="T11" fmla="*/ 0 60000 65536"/>
              <a:gd name="T12" fmla="*/ 0 w 9"/>
              <a:gd name="T13" fmla="*/ 0 h 21"/>
              <a:gd name="T14" fmla="*/ 9 w 9"/>
              <a:gd name="T15" fmla="*/ 21 h 21"/>
            </a:gdLst>
            <a:ahLst/>
            <a:cxnLst>
              <a:cxn ang="T8">
                <a:pos x="T0" y="T1"/>
              </a:cxn>
              <a:cxn ang="T9">
                <a:pos x="T2" y="T3"/>
              </a:cxn>
              <a:cxn ang="T10">
                <a:pos x="T4" y="T5"/>
              </a:cxn>
              <a:cxn ang="T11">
                <a:pos x="T6" y="T7"/>
              </a:cxn>
            </a:cxnLst>
            <a:rect l="T12" t="T13" r="T14" b="T15"/>
            <a:pathLst>
              <a:path w="9" h="21">
                <a:moveTo>
                  <a:pt x="0" y="0"/>
                </a:moveTo>
                <a:lnTo>
                  <a:pt x="9" y="5"/>
                </a:lnTo>
                <a:lnTo>
                  <a:pt x="6" y="21"/>
                </a:lnTo>
                <a:lnTo>
                  <a:pt x="0" y="0"/>
                </a:lnTo>
              </a:path>
            </a:pathLst>
          </a:custGeom>
          <a:solidFill>
            <a:srgbClr val="CDCDCD"/>
          </a:solidFill>
          <a:ln w="6350">
            <a:solidFill>
              <a:schemeClr val="bg1"/>
            </a:solidFill>
            <a:round/>
            <a:headEnd/>
            <a:tailEnd/>
          </a:ln>
        </p:spPr>
        <p:txBody>
          <a:bodyPr/>
          <a:lstStyle/>
          <a:p>
            <a:endParaRPr lang="en-US"/>
          </a:p>
        </p:txBody>
      </p:sp>
      <p:sp>
        <p:nvSpPr>
          <p:cNvPr id="1268" name="Freeform 2309"/>
          <p:cNvSpPr>
            <a:spLocks/>
          </p:cNvSpPr>
          <p:nvPr/>
        </p:nvSpPr>
        <p:spPr bwMode="auto">
          <a:xfrm>
            <a:off x="4840288" y="3376613"/>
            <a:ext cx="34925" cy="44450"/>
          </a:xfrm>
          <a:custGeom>
            <a:avLst/>
            <a:gdLst>
              <a:gd name="T0" fmla="*/ 0 w 54"/>
              <a:gd name="T1" fmla="*/ 0 h 64"/>
              <a:gd name="T2" fmla="*/ 0 w 54"/>
              <a:gd name="T3" fmla="*/ 0 h 64"/>
              <a:gd name="T4" fmla="*/ 0 w 54"/>
              <a:gd name="T5" fmla="*/ 0 h 64"/>
              <a:gd name="T6" fmla="*/ 0 w 54"/>
              <a:gd name="T7" fmla="*/ 0 h 64"/>
              <a:gd name="T8" fmla="*/ 0 w 54"/>
              <a:gd name="T9" fmla="*/ 0 h 64"/>
              <a:gd name="T10" fmla="*/ 0 w 54"/>
              <a:gd name="T11" fmla="*/ 0 h 64"/>
              <a:gd name="T12" fmla="*/ 0 w 54"/>
              <a:gd name="T13" fmla="*/ 0 h 64"/>
              <a:gd name="T14" fmla="*/ 0 w 54"/>
              <a:gd name="T15" fmla="*/ 0 h 64"/>
              <a:gd name="T16" fmla="*/ 0 w 54"/>
              <a:gd name="T17" fmla="*/ 0 h 64"/>
              <a:gd name="T18" fmla="*/ 0 w 54"/>
              <a:gd name="T19" fmla="*/ 0 h 64"/>
              <a:gd name="T20" fmla="*/ 0 w 54"/>
              <a:gd name="T21" fmla="*/ 0 h 64"/>
              <a:gd name="T22" fmla="*/ 0 w 54"/>
              <a:gd name="T23" fmla="*/ 0 h 64"/>
              <a:gd name="T24" fmla="*/ 0 w 54"/>
              <a:gd name="T25" fmla="*/ 0 h 64"/>
              <a:gd name="T26" fmla="*/ 0 w 54"/>
              <a:gd name="T27" fmla="*/ 0 h 64"/>
              <a:gd name="T28" fmla="*/ 0 w 54"/>
              <a:gd name="T29" fmla="*/ 0 h 64"/>
              <a:gd name="T30" fmla="*/ 0 w 54"/>
              <a:gd name="T31" fmla="*/ 0 h 64"/>
              <a:gd name="T32" fmla="*/ 0 w 54"/>
              <a:gd name="T33" fmla="*/ 0 h 64"/>
              <a:gd name="T34" fmla="*/ 0 w 54"/>
              <a:gd name="T35" fmla="*/ 0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64"/>
              <a:gd name="T56" fmla="*/ 54 w 54"/>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64">
                <a:moveTo>
                  <a:pt x="16" y="8"/>
                </a:moveTo>
                <a:lnTo>
                  <a:pt x="20" y="15"/>
                </a:lnTo>
                <a:lnTo>
                  <a:pt x="0" y="23"/>
                </a:lnTo>
                <a:lnTo>
                  <a:pt x="6" y="30"/>
                </a:lnTo>
                <a:lnTo>
                  <a:pt x="11" y="51"/>
                </a:lnTo>
                <a:lnTo>
                  <a:pt x="28" y="54"/>
                </a:lnTo>
                <a:lnTo>
                  <a:pt x="26" y="60"/>
                </a:lnTo>
                <a:lnTo>
                  <a:pt x="39" y="64"/>
                </a:lnTo>
                <a:lnTo>
                  <a:pt x="39" y="51"/>
                </a:lnTo>
                <a:lnTo>
                  <a:pt x="47" y="49"/>
                </a:lnTo>
                <a:lnTo>
                  <a:pt x="42" y="34"/>
                </a:lnTo>
                <a:lnTo>
                  <a:pt x="54" y="25"/>
                </a:lnTo>
                <a:lnTo>
                  <a:pt x="46" y="0"/>
                </a:lnTo>
                <a:lnTo>
                  <a:pt x="33" y="8"/>
                </a:lnTo>
                <a:lnTo>
                  <a:pt x="33" y="13"/>
                </a:lnTo>
                <a:lnTo>
                  <a:pt x="28" y="25"/>
                </a:lnTo>
                <a:lnTo>
                  <a:pt x="28" y="10"/>
                </a:lnTo>
                <a:lnTo>
                  <a:pt x="16" y="8"/>
                </a:lnTo>
                <a:close/>
              </a:path>
            </a:pathLst>
          </a:custGeom>
          <a:solidFill>
            <a:srgbClr val="CDCDCD"/>
          </a:solidFill>
          <a:ln w="6350">
            <a:solidFill>
              <a:schemeClr val="bg1"/>
            </a:solidFill>
            <a:round/>
            <a:headEnd/>
            <a:tailEnd/>
          </a:ln>
        </p:spPr>
        <p:txBody>
          <a:bodyPr/>
          <a:lstStyle/>
          <a:p>
            <a:endParaRPr lang="en-US"/>
          </a:p>
        </p:txBody>
      </p:sp>
      <p:sp>
        <p:nvSpPr>
          <p:cNvPr id="1269" name="Freeform 2310"/>
          <p:cNvSpPr>
            <a:spLocks/>
          </p:cNvSpPr>
          <p:nvPr/>
        </p:nvSpPr>
        <p:spPr bwMode="auto">
          <a:xfrm>
            <a:off x="4840288" y="3376613"/>
            <a:ext cx="34925" cy="44450"/>
          </a:xfrm>
          <a:custGeom>
            <a:avLst/>
            <a:gdLst>
              <a:gd name="T0" fmla="*/ 0 w 54"/>
              <a:gd name="T1" fmla="*/ 0 h 64"/>
              <a:gd name="T2" fmla="*/ 0 w 54"/>
              <a:gd name="T3" fmla="*/ 0 h 64"/>
              <a:gd name="T4" fmla="*/ 0 w 54"/>
              <a:gd name="T5" fmla="*/ 0 h 64"/>
              <a:gd name="T6" fmla="*/ 0 w 54"/>
              <a:gd name="T7" fmla="*/ 0 h 64"/>
              <a:gd name="T8" fmla="*/ 0 w 54"/>
              <a:gd name="T9" fmla="*/ 0 h 64"/>
              <a:gd name="T10" fmla="*/ 0 w 54"/>
              <a:gd name="T11" fmla="*/ 0 h 64"/>
              <a:gd name="T12" fmla="*/ 0 w 54"/>
              <a:gd name="T13" fmla="*/ 0 h 64"/>
              <a:gd name="T14" fmla="*/ 0 w 54"/>
              <a:gd name="T15" fmla="*/ 0 h 64"/>
              <a:gd name="T16" fmla="*/ 0 w 54"/>
              <a:gd name="T17" fmla="*/ 0 h 64"/>
              <a:gd name="T18" fmla="*/ 0 w 54"/>
              <a:gd name="T19" fmla="*/ 0 h 64"/>
              <a:gd name="T20" fmla="*/ 0 w 54"/>
              <a:gd name="T21" fmla="*/ 0 h 64"/>
              <a:gd name="T22" fmla="*/ 0 w 54"/>
              <a:gd name="T23" fmla="*/ 0 h 64"/>
              <a:gd name="T24" fmla="*/ 0 w 54"/>
              <a:gd name="T25" fmla="*/ 0 h 64"/>
              <a:gd name="T26" fmla="*/ 0 w 54"/>
              <a:gd name="T27" fmla="*/ 0 h 64"/>
              <a:gd name="T28" fmla="*/ 0 w 54"/>
              <a:gd name="T29" fmla="*/ 0 h 64"/>
              <a:gd name="T30" fmla="*/ 0 w 54"/>
              <a:gd name="T31" fmla="*/ 0 h 64"/>
              <a:gd name="T32" fmla="*/ 0 w 54"/>
              <a:gd name="T33" fmla="*/ 0 h 64"/>
              <a:gd name="T34" fmla="*/ 0 w 54"/>
              <a:gd name="T35" fmla="*/ 0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64"/>
              <a:gd name="T56" fmla="*/ 54 w 54"/>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64">
                <a:moveTo>
                  <a:pt x="16" y="8"/>
                </a:moveTo>
                <a:lnTo>
                  <a:pt x="20" y="15"/>
                </a:lnTo>
                <a:lnTo>
                  <a:pt x="0" y="23"/>
                </a:lnTo>
                <a:lnTo>
                  <a:pt x="6" y="30"/>
                </a:lnTo>
                <a:lnTo>
                  <a:pt x="11" y="51"/>
                </a:lnTo>
                <a:lnTo>
                  <a:pt x="28" y="54"/>
                </a:lnTo>
                <a:lnTo>
                  <a:pt x="26" y="60"/>
                </a:lnTo>
                <a:lnTo>
                  <a:pt x="39" y="64"/>
                </a:lnTo>
                <a:lnTo>
                  <a:pt x="39" y="51"/>
                </a:lnTo>
                <a:lnTo>
                  <a:pt x="47" y="49"/>
                </a:lnTo>
                <a:lnTo>
                  <a:pt x="42" y="34"/>
                </a:lnTo>
                <a:lnTo>
                  <a:pt x="54" y="25"/>
                </a:lnTo>
                <a:lnTo>
                  <a:pt x="46" y="0"/>
                </a:lnTo>
                <a:lnTo>
                  <a:pt x="33" y="8"/>
                </a:lnTo>
                <a:lnTo>
                  <a:pt x="33" y="13"/>
                </a:lnTo>
                <a:lnTo>
                  <a:pt x="28" y="25"/>
                </a:lnTo>
                <a:lnTo>
                  <a:pt x="28" y="10"/>
                </a:lnTo>
                <a:lnTo>
                  <a:pt x="16" y="8"/>
                </a:lnTo>
              </a:path>
            </a:pathLst>
          </a:custGeom>
          <a:solidFill>
            <a:srgbClr val="CDCDCD"/>
          </a:solidFill>
          <a:ln w="6350">
            <a:solidFill>
              <a:schemeClr val="bg1"/>
            </a:solidFill>
            <a:round/>
            <a:headEnd/>
            <a:tailEnd/>
          </a:ln>
        </p:spPr>
        <p:txBody>
          <a:bodyPr/>
          <a:lstStyle/>
          <a:p>
            <a:endParaRPr lang="en-US"/>
          </a:p>
        </p:txBody>
      </p:sp>
      <p:sp>
        <p:nvSpPr>
          <p:cNvPr id="1270" name="Freeform 2311"/>
          <p:cNvSpPr>
            <a:spLocks/>
          </p:cNvSpPr>
          <p:nvPr/>
        </p:nvSpPr>
        <p:spPr bwMode="auto">
          <a:xfrm>
            <a:off x="4454525" y="3117850"/>
            <a:ext cx="12700" cy="11113"/>
          </a:xfrm>
          <a:custGeom>
            <a:avLst/>
            <a:gdLst>
              <a:gd name="T0" fmla="*/ 0 w 17"/>
              <a:gd name="T1" fmla="*/ 0 h 16"/>
              <a:gd name="T2" fmla="*/ 0 w 17"/>
              <a:gd name="T3" fmla="*/ 0 h 16"/>
              <a:gd name="T4" fmla="*/ 0 w 17"/>
              <a:gd name="T5" fmla="*/ 0 h 16"/>
              <a:gd name="T6" fmla="*/ 0 w 17"/>
              <a:gd name="T7" fmla="*/ 0 h 16"/>
              <a:gd name="T8" fmla="*/ 0 60000 65536"/>
              <a:gd name="T9" fmla="*/ 0 60000 65536"/>
              <a:gd name="T10" fmla="*/ 0 60000 65536"/>
              <a:gd name="T11" fmla="*/ 0 60000 65536"/>
              <a:gd name="T12" fmla="*/ 0 w 17"/>
              <a:gd name="T13" fmla="*/ 0 h 16"/>
              <a:gd name="T14" fmla="*/ 17 w 17"/>
              <a:gd name="T15" fmla="*/ 16 h 16"/>
            </a:gdLst>
            <a:ahLst/>
            <a:cxnLst>
              <a:cxn ang="T8">
                <a:pos x="T0" y="T1"/>
              </a:cxn>
              <a:cxn ang="T9">
                <a:pos x="T2" y="T3"/>
              </a:cxn>
              <a:cxn ang="T10">
                <a:pos x="T4" y="T5"/>
              </a:cxn>
              <a:cxn ang="T11">
                <a:pos x="T6" y="T7"/>
              </a:cxn>
            </a:cxnLst>
            <a:rect l="T12" t="T13" r="T14" b="T15"/>
            <a:pathLst>
              <a:path w="17" h="16">
                <a:moveTo>
                  <a:pt x="17" y="16"/>
                </a:moveTo>
                <a:lnTo>
                  <a:pt x="17" y="0"/>
                </a:lnTo>
                <a:lnTo>
                  <a:pt x="0" y="3"/>
                </a:lnTo>
                <a:lnTo>
                  <a:pt x="17" y="16"/>
                </a:lnTo>
                <a:close/>
              </a:path>
            </a:pathLst>
          </a:custGeom>
          <a:solidFill>
            <a:srgbClr val="CDCDCD"/>
          </a:solidFill>
          <a:ln w="6350">
            <a:solidFill>
              <a:schemeClr val="bg1"/>
            </a:solidFill>
            <a:round/>
            <a:headEnd/>
            <a:tailEnd/>
          </a:ln>
        </p:spPr>
        <p:txBody>
          <a:bodyPr/>
          <a:lstStyle/>
          <a:p>
            <a:endParaRPr lang="en-US"/>
          </a:p>
        </p:txBody>
      </p:sp>
      <p:sp>
        <p:nvSpPr>
          <p:cNvPr id="1271" name="Freeform 2312"/>
          <p:cNvSpPr>
            <a:spLocks/>
          </p:cNvSpPr>
          <p:nvPr/>
        </p:nvSpPr>
        <p:spPr bwMode="auto">
          <a:xfrm>
            <a:off x="4454525" y="3117850"/>
            <a:ext cx="12700" cy="11113"/>
          </a:xfrm>
          <a:custGeom>
            <a:avLst/>
            <a:gdLst>
              <a:gd name="T0" fmla="*/ 0 w 17"/>
              <a:gd name="T1" fmla="*/ 0 h 16"/>
              <a:gd name="T2" fmla="*/ 0 w 17"/>
              <a:gd name="T3" fmla="*/ 0 h 16"/>
              <a:gd name="T4" fmla="*/ 0 w 17"/>
              <a:gd name="T5" fmla="*/ 0 h 16"/>
              <a:gd name="T6" fmla="*/ 0 w 17"/>
              <a:gd name="T7" fmla="*/ 0 h 16"/>
              <a:gd name="T8" fmla="*/ 0 60000 65536"/>
              <a:gd name="T9" fmla="*/ 0 60000 65536"/>
              <a:gd name="T10" fmla="*/ 0 60000 65536"/>
              <a:gd name="T11" fmla="*/ 0 60000 65536"/>
              <a:gd name="T12" fmla="*/ 0 w 17"/>
              <a:gd name="T13" fmla="*/ 0 h 16"/>
              <a:gd name="T14" fmla="*/ 17 w 17"/>
              <a:gd name="T15" fmla="*/ 16 h 16"/>
            </a:gdLst>
            <a:ahLst/>
            <a:cxnLst>
              <a:cxn ang="T8">
                <a:pos x="T0" y="T1"/>
              </a:cxn>
              <a:cxn ang="T9">
                <a:pos x="T2" y="T3"/>
              </a:cxn>
              <a:cxn ang="T10">
                <a:pos x="T4" y="T5"/>
              </a:cxn>
              <a:cxn ang="T11">
                <a:pos x="T6" y="T7"/>
              </a:cxn>
            </a:cxnLst>
            <a:rect l="T12" t="T13" r="T14" b="T15"/>
            <a:pathLst>
              <a:path w="17" h="16">
                <a:moveTo>
                  <a:pt x="17" y="16"/>
                </a:moveTo>
                <a:lnTo>
                  <a:pt x="17" y="0"/>
                </a:lnTo>
                <a:lnTo>
                  <a:pt x="0" y="3"/>
                </a:lnTo>
                <a:lnTo>
                  <a:pt x="17" y="16"/>
                </a:lnTo>
              </a:path>
            </a:pathLst>
          </a:custGeom>
          <a:solidFill>
            <a:srgbClr val="CDCDCD"/>
          </a:solidFill>
          <a:ln w="6350">
            <a:solidFill>
              <a:schemeClr val="bg1"/>
            </a:solidFill>
            <a:round/>
            <a:headEnd/>
            <a:tailEnd/>
          </a:ln>
        </p:spPr>
        <p:txBody>
          <a:bodyPr/>
          <a:lstStyle/>
          <a:p>
            <a:endParaRPr lang="en-US"/>
          </a:p>
        </p:txBody>
      </p:sp>
      <p:sp>
        <p:nvSpPr>
          <p:cNvPr id="1272" name="Freeform 2313"/>
          <p:cNvSpPr>
            <a:spLocks/>
          </p:cNvSpPr>
          <p:nvPr/>
        </p:nvSpPr>
        <p:spPr bwMode="auto">
          <a:xfrm>
            <a:off x="4884738" y="3435350"/>
            <a:ext cx="11112" cy="12700"/>
          </a:xfrm>
          <a:custGeom>
            <a:avLst/>
            <a:gdLst>
              <a:gd name="T0" fmla="*/ 0 w 18"/>
              <a:gd name="T1" fmla="*/ 0 h 21"/>
              <a:gd name="T2" fmla="*/ 0 w 18"/>
              <a:gd name="T3" fmla="*/ 0 h 21"/>
              <a:gd name="T4" fmla="*/ 0 w 18"/>
              <a:gd name="T5" fmla="*/ 0 h 21"/>
              <a:gd name="T6" fmla="*/ 0 w 18"/>
              <a:gd name="T7" fmla="*/ 0 h 21"/>
              <a:gd name="T8" fmla="*/ 0 w 18"/>
              <a:gd name="T9" fmla="*/ 0 h 21"/>
              <a:gd name="T10" fmla="*/ 0 w 18"/>
              <a:gd name="T11" fmla="*/ 0 h 21"/>
              <a:gd name="T12" fmla="*/ 0 w 18"/>
              <a:gd name="T13" fmla="*/ 0 h 21"/>
              <a:gd name="T14" fmla="*/ 0 w 18"/>
              <a:gd name="T15" fmla="*/ 0 h 21"/>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1"/>
              <a:gd name="T26" fmla="*/ 18 w 18"/>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1">
                <a:moveTo>
                  <a:pt x="16" y="11"/>
                </a:moveTo>
                <a:lnTo>
                  <a:pt x="18" y="21"/>
                </a:lnTo>
                <a:lnTo>
                  <a:pt x="0" y="16"/>
                </a:lnTo>
                <a:lnTo>
                  <a:pt x="2" y="6"/>
                </a:lnTo>
                <a:lnTo>
                  <a:pt x="10" y="11"/>
                </a:lnTo>
                <a:lnTo>
                  <a:pt x="5" y="0"/>
                </a:lnTo>
                <a:lnTo>
                  <a:pt x="16" y="4"/>
                </a:lnTo>
                <a:lnTo>
                  <a:pt x="16" y="11"/>
                </a:lnTo>
                <a:close/>
              </a:path>
            </a:pathLst>
          </a:custGeom>
          <a:solidFill>
            <a:srgbClr val="CDCDCD"/>
          </a:solidFill>
          <a:ln w="6350">
            <a:solidFill>
              <a:schemeClr val="bg1"/>
            </a:solidFill>
            <a:round/>
            <a:headEnd/>
            <a:tailEnd/>
          </a:ln>
        </p:spPr>
        <p:txBody>
          <a:bodyPr/>
          <a:lstStyle/>
          <a:p>
            <a:endParaRPr lang="en-US"/>
          </a:p>
        </p:txBody>
      </p:sp>
      <p:sp>
        <p:nvSpPr>
          <p:cNvPr id="1273" name="Freeform 2314"/>
          <p:cNvSpPr>
            <a:spLocks/>
          </p:cNvSpPr>
          <p:nvPr/>
        </p:nvSpPr>
        <p:spPr bwMode="auto">
          <a:xfrm>
            <a:off x="4884738" y="3435350"/>
            <a:ext cx="11112" cy="12700"/>
          </a:xfrm>
          <a:custGeom>
            <a:avLst/>
            <a:gdLst>
              <a:gd name="T0" fmla="*/ 0 w 18"/>
              <a:gd name="T1" fmla="*/ 0 h 21"/>
              <a:gd name="T2" fmla="*/ 0 w 18"/>
              <a:gd name="T3" fmla="*/ 0 h 21"/>
              <a:gd name="T4" fmla="*/ 0 w 18"/>
              <a:gd name="T5" fmla="*/ 0 h 21"/>
              <a:gd name="T6" fmla="*/ 0 w 18"/>
              <a:gd name="T7" fmla="*/ 0 h 21"/>
              <a:gd name="T8" fmla="*/ 0 w 18"/>
              <a:gd name="T9" fmla="*/ 0 h 21"/>
              <a:gd name="T10" fmla="*/ 0 w 18"/>
              <a:gd name="T11" fmla="*/ 0 h 21"/>
              <a:gd name="T12" fmla="*/ 0 w 18"/>
              <a:gd name="T13" fmla="*/ 0 h 21"/>
              <a:gd name="T14" fmla="*/ 0 w 18"/>
              <a:gd name="T15" fmla="*/ 0 h 21"/>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1"/>
              <a:gd name="T26" fmla="*/ 18 w 18"/>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1">
                <a:moveTo>
                  <a:pt x="16" y="11"/>
                </a:moveTo>
                <a:lnTo>
                  <a:pt x="18" y="21"/>
                </a:lnTo>
                <a:lnTo>
                  <a:pt x="0" y="16"/>
                </a:lnTo>
                <a:lnTo>
                  <a:pt x="2" y="6"/>
                </a:lnTo>
                <a:lnTo>
                  <a:pt x="10" y="11"/>
                </a:lnTo>
                <a:lnTo>
                  <a:pt x="5" y="0"/>
                </a:lnTo>
                <a:lnTo>
                  <a:pt x="16" y="4"/>
                </a:lnTo>
                <a:lnTo>
                  <a:pt x="16" y="11"/>
                </a:lnTo>
              </a:path>
            </a:pathLst>
          </a:custGeom>
          <a:solidFill>
            <a:srgbClr val="CDCDCD"/>
          </a:solidFill>
          <a:ln w="6350">
            <a:solidFill>
              <a:schemeClr val="bg1"/>
            </a:solidFill>
            <a:round/>
            <a:headEnd/>
            <a:tailEnd/>
          </a:ln>
        </p:spPr>
        <p:txBody>
          <a:bodyPr/>
          <a:lstStyle/>
          <a:p>
            <a:endParaRPr lang="en-US"/>
          </a:p>
        </p:txBody>
      </p:sp>
      <p:sp>
        <p:nvSpPr>
          <p:cNvPr id="1274" name="Freeform 2315"/>
          <p:cNvSpPr>
            <a:spLocks/>
          </p:cNvSpPr>
          <p:nvPr/>
        </p:nvSpPr>
        <p:spPr bwMode="auto">
          <a:xfrm>
            <a:off x="4884738" y="3435350"/>
            <a:ext cx="11112" cy="12700"/>
          </a:xfrm>
          <a:custGeom>
            <a:avLst/>
            <a:gdLst>
              <a:gd name="T0" fmla="*/ 0 w 18"/>
              <a:gd name="T1" fmla="*/ 0 h 21"/>
              <a:gd name="T2" fmla="*/ 0 w 18"/>
              <a:gd name="T3" fmla="*/ 0 h 21"/>
              <a:gd name="T4" fmla="*/ 0 w 18"/>
              <a:gd name="T5" fmla="*/ 0 h 21"/>
              <a:gd name="T6" fmla="*/ 0 w 18"/>
              <a:gd name="T7" fmla="*/ 0 h 21"/>
              <a:gd name="T8" fmla="*/ 0 w 18"/>
              <a:gd name="T9" fmla="*/ 0 h 21"/>
              <a:gd name="T10" fmla="*/ 0 w 18"/>
              <a:gd name="T11" fmla="*/ 0 h 21"/>
              <a:gd name="T12" fmla="*/ 0 w 18"/>
              <a:gd name="T13" fmla="*/ 0 h 21"/>
              <a:gd name="T14" fmla="*/ 0 w 18"/>
              <a:gd name="T15" fmla="*/ 0 h 21"/>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1"/>
              <a:gd name="T26" fmla="*/ 18 w 18"/>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1">
                <a:moveTo>
                  <a:pt x="16" y="11"/>
                </a:moveTo>
                <a:lnTo>
                  <a:pt x="18" y="21"/>
                </a:lnTo>
                <a:lnTo>
                  <a:pt x="0" y="16"/>
                </a:lnTo>
                <a:lnTo>
                  <a:pt x="2" y="6"/>
                </a:lnTo>
                <a:lnTo>
                  <a:pt x="10" y="11"/>
                </a:lnTo>
                <a:lnTo>
                  <a:pt x="5" y="0"/>
                </a:lnTo>
                <a:lnTo>
                  <a:pt x="16" y="4"/>
                </a:lnTo>
                <a:lnTo>
                  <a:pt x="16" y="11"/>
                </a:lnTo>
                <a:close/>
              </a:path>
            </a:pathLst>
          </a:custGeom>
          <a:solidFill>
            <a:srgbClr val="CDCDCD"/>
          </a:solidFill>
          <a:ln w="6350">
            <a:solidFill>
              <a:schemeClr val="bg1"/>
            </a:solidFill>
            <a:round/>
            <a:headEnd/>
            <a:tailEnd/>
          </a:ln>
        </p:spPr>
        <p:txBody>
          <a:bodyPr/>
          <a:lstStyle/>
          <a:p>
            <a:endParaRPr lang="en-US"/>
          </a:p>
        </p:txBody>
      </p:sp>
      <p:sp>
        <p:nvSpPr>
          <p:cNvPr id="1275" name="Freeform 2316"/>
          <p:cNvSpPr>
            <a:spLocks/>
          </p:cNvSpPr>
          <p:nvPr/>
        </p:nvSpPr>
        <p:spPr bwMode="auto">
          <a:xfrm>
            <a:off x="4884738" y="3435350"/>
            <a:ext cx="11112" cy="12700"/>
          </a:xfrm>
          <a:custGeom>
            <a:avLst/>
            <a:gdLst>
              <a:gd name="T0" fmla="*/ 0 w 18"/>
              <a:gd name="T1" fmla="*/ 0 h 21"/>
              <a:gd name="T2" fmla="*/ 0 w 18"/>
              <a:gd name="T3" fmla="*/ 0 h 21"/>
              <a:gd name="T4" fmla="*/ 0 w 18"/>
              <a:gd name="T5" fmla="*/ 0 h 21"/>
              <a:gd name="T6" fmla="*/ 0 w 18"/>
              <a:gd name="T7" fmla="*/ 0 h 21"/>
              <a:gd name="T8" fmla="*/ 0 w 18"/>
              <a:gd name="T9" fmla="*/ 0 h 21"/>
              <a:gd name="T10" fmla="*/ 0 w 18"/>
              <a:gd name="T11" fmla="*/ 0 h 21"/>
              <a:gd name="T12" fmla="*/ 0 w 18"/>
              <a:gd name="T13" fmla="*/ 0 h 21"/>
              <a:gd name="T14" fmla="*/ 0 w 18"/>
              <a:gd name="T15" fmla="*/ 0 h 21"/>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1"/>
              <a:gd name="T26" fmla="*/ 18 w 18"/>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1">
                <a:moveTo>
                  <a:pt x="16" y="11"/>
                </a:moveTo>
                <a:lnTo>
                  <a:pt x="18" y="21"/>
                </a:lnTo>
                <a:lnTo>
                  <a:pt x="0" y="16"/>
                </a:lnTo>
                <a:lnTo>
                  <a:pt x="2" y="6"/>
                </a:lnTo>
                <a:lnTo>
                  <a:pt x="10" y="11"/>
                </a:lnTo>
                <a:lnTo>
                  <a:pt x="5" y="0"/>
                </a:lnTo>
                <a:lnTo>
                  <a:pt x="16" y="4"/>
                </a:lnTo>
                <a:lnTo>
                  <a:pt x="16" y="11"/>
                </a:lnTo>
              </a:path>
            </a:pathLst>
          </a:custGeom>
          <a:solidFill>
            <a:srgbClr val="CDCDCD"/>
          </a:solidFill>
          <a:ln w="6350">
            <a:solidFill>
              <a:schemeClr val="bg1"/>
            </a:solidFill>
            <a:round/>
            <a:headEnd/>
            <a:tailEnd/>
          </a:ln>
        </p:spPr>
        <p:txBody>
          <a:bodyPr/>
          <a:lstStyle/>
          <a:p>
            <a:endParaRPr lang="en-US"/>
          </a:p>
        </p:txBody>
      </p:sp>
      <p:sp>
        <p:nvSpPr>
          <p:cNvPr id="1276" name="Freeform 2317"/>
          <p:cNvSpPr>
            <a:spLocks/>
          </p:cNvSpPr>
          <p:nvPr/>
        </p:nvSpPr>
        <p:spPr bwMode="auto">
          <a:xfrm>
            <a:off x="4733925" y="3422650"/>
            <a:ext cx="188913" cy="265113"/>
          </a:xfrm>
          <a:custGeom>
            <a:avLst/>
            <a:gdLst>
              <a:gd name="T0" fmla="*/ 0 w 280"/>
              <a:gd name="T1" fmla="*/ 0 h 381"/>
              <a:gd name="T2" fmla="*/ 0 w 280"/>
              <a:gd name="T3" fmla="*/ 0 h 381"/>
              <a:gd name="T4" fmla="*/ 0 w 280"/>
              <a:gd name="T5" fmla="*/ 0 h 381"/>
              <a:gd name="T6" fmla="*/ 0 w 280"/>
              <a:gd name="T7" fmla="*/ 0 h 381"/>
              <a:gd name="T8" fmla="*/ 0 w 280"/>
              <a:gd name="T9" fmla="*/ 0 h 381"/>
              <a:gd name="T10" fmla="*/ 0 w 280"/>
              <a:gd name="T11" fmla="*/ 0 h 381"/>
              <a:gd name="T12" fmla="*/ 0 w 280"/>
              <a:gd name="T13" fmla="*/ 0 h 381"/>
              <a:gd name="T14" fmla="*/ 0 w 280"/>
              <a:gd name="T15" fmla="*/ 0 h 381"/>
              <a:gd name="T16" fmla="*/ 0 w 280"/>
              <a:gd name="T17" fmla="*/ 0 h 381"/>
              <a:gd name="T18" fmla="*/ 0 w 280"/>
              <a:gd name="T19" fmla="*/ 0 h 381"/>
              <a:gd name="T20" fmla="*/ 0 w 280"/>
              <a:gd name="T21" fmla="*/ 0 h 381"/>
              <a:gd name="T22" fmla="*/ 0 w 280"/>
              <a:gd name="T23" fmla="*/ 0 h 381"/>
              <a:gd name="T24" fmla="*/ 0 w 280"/>
              <a:gd name="T25" fmla="*/ 0 h 381"/>
              <a:gd name="T26" fmla="*/ 0 w 280"/>
              <a:gd name="T27" fmla="*/ 0 h 381"/>
              <a:gd name="T28" fmla="*/ 0 w 280"/>
              <a:gd name="T29" fmla="*/ 0 h 381"/>
              <a:gd name="T30" fmla="*/ 0 w 280"/>
              <a:gd name="T31" fmla="*/ 0 h 381"/>
              <a:gd name="T32" fmla="*/ 0 w 280"/>
              <a:gd name="T33" fmla="*/ 0 h 381"/>
              <a:gd name="T34" fmla="*/ 0 w 280"/>
              <a:gd name="T35" fmla="*/ 0 h 381"/>
              <a:gd name="T36" fmla="*/ 0 w 280"/>
              <a:gd name="T37" fmla="*/ 0 h 381"/>
              <a:gd name="T38" fmla="*/ 0 w 280"/>
              <a:gd name="T39" fmla="*/ 0 h 381"/>
              <a:gd name="T40" fmla="*/ 0 w 280"/>
              <a:gd name="T41" fmla="*/ 0 h 381"/>
              <a:gd name="T42" fmla="*/ 0 w 280"/>
              <a:gd name="T43" fmla="*/ 0 h 381"/>
              <a:gd name="T44" fmla="*/ 0 w 280"/>
              <a:gd name="T45" fmla="*/ 0 h 381"/>
              <a:gd name="T46" fmla="*/ 0 w 280"/>
              <a:gd name="T47" fmla="*/ 0 h 381"/>
              <a:gd name="T48" fmla="*/ 0 w 280"/>
              <a:gd name="T49" fmla="*/ 0 h 381"/>
              <a:gd name="T50" fmla="*/ 0 w 280"/>
              <a:gd name="T51" fmla="*/ 0 h 381"/>
              <a:gd name="T52" fmla="*/ 0 w 280"/>
              <a:gd name="T53" fmla="*/ 0 h 381"/>
              <a:gd name="T54" fmla="*/ 0 w 280"/>
              <a:gd name="T55" fmla="*/ 0 h 381"/>
              <a:gd name="T56" fmla="*/ 0 w 280"/>
              <a:gd name="T57" fmla="*/ 0 h 381"/>
              <a:gd name="T58" fmla="*/ 0 w 280"/>
              <a:gd name="T59" fmla="*/ 0 h 381"/>
              <a:gd name="T60" fmla="*/ 0 w 280"/>
              <a:gd name="T61" fmla="*/ 0 h 381"/>
              <a:gd name="T62" fmla="*/ 0 w 280"/>
              <a:gd name="T63" fmla="*/ 0 h 381"/>
              <a:gd name="T64" fmla="*/ 0 w 280"/>
              <a:gd name="T65" fmla="*/ 0 h 381"/>
              <a:gd name="T66" fmla="*/ 0 w 280"/>
              <a:gd name="T67" fmla="*/ 0 h 381"/>
              <a:gd name="T68" fmla="*/ 0 w 280"/>
              <a:gd name="T69" fmla="*/ 0 h 381"/>
              <a:gd name="T70" fmla="*/ 0 w 280"/>
              <a:gd name="T71" fmla="*/ 0 h 381"/>
              <a:gd name="T72" fmla="*/ 0 w 280"/>
              <a:gd name="T73" fmla="*/ 0 h 381"/>
              <a:gd name="T74" fmla="*/ 0 w 280"/>
              <a:gd name="T75" fmla="*/ 0 h 381"/>
              <a:gd name="T76" fmla="*/ 0 w 280"/>
              <a:gd name="T77" fmla="*/ 0 h 381"/>
              <a:gd name="T78" fmla="*/ 0 w 280"/>
              <a:gd name="T79" fmla="*/ 0 h 381"/>
              <a:gd name="T80" fmla="*/ 0 w 280"/>
              <a:gd name="T81" fmla="*/ 0 h 381"/>
              <a:gd name="T82" fmla="*/ 0 w 280"/>
              <a:gd name="T83" fmla="*/ 0 h 381"/>
              <a:gd name="T84" fmla="*/ 0 w 280"/>
              <a:gd name="T85" fmla="*/ 0 h 381"/>
              <a:gd name="T86" fmla="*/ 0 w 280"/>
              <a:gd name="T87" fmla="*/ 0 h 381"/>
              <a:gd name="T88" fmla="*/ 0 w 280"/>
              <a:gd name="T89" fmla="*/ 0 h 381"/>
              <a:gd name="T90" fmla="*/ 0 w 280"/>
              <a:gd name="T91" fmla="*/ 0 h 381"/>
              <a:gd name="T92" fmla="*/ 0 w 280"/>
              <a:gd name="T93" fmla="*/ 0 h 381"/>
              <a:gd name="T94" fmla="*/ 0 w 280"/>
              <a:gd name="T95" fmla="*/ 0 h 381"/>
              <a:gd name="T96" fmla="*/ 0 w 280"/>
              <a:gd name="T97" fmla="*/ 0 h 381"/>
              <a:gd name="T98" fmla="*/ 0 w 280"/>
              <a:gd name="T99" fmla="*/ 0 h 381"/>
              <a:gd name="T100" fmla="*/ 0 w 280"/>
              <a:gd name="T101" fmla="*/ 0 h 381"/>
              <a:gd name="T102" fmla="*/ 0 w 280"/>
              <a:gd name="T103" fmla="*/ 0 h 381"/>
              <a:gd name="T104" fmla="*/ 0 w 280"/>
              <a:gd name="T105" fmla="*/ 0 h 381"/>
              <a:gd name="T106" fmla="*/ 0 w 280"/>
              <a:gd name="T107" fmla="*/ 0 h 381"/>
              <a:gd name="T108" fmla="*/ 0 w 280"/>
              <a:gd name="T109" fmla="*/ 0 h 381"/>
              <a:gd name="T110" fmla="*/ 0 w 280"/>
              <a:gd name="T111" fmla="*/ 0 h 381"/>
              <a:gd name="T112" fmla="*/ 0 w 280"/>
              <a:gd name="T113" fmla="*/ 0 h 381"/>
              <a:gd name="T114" fmla="*/ 0 w 280"/>
              <a:gd name="T115" fmla="*/ 0 h 381"/>
              <a:gd name="T116" fmla="*/ 0 w 280"/>
              <a:gd name="T117" fmla="*/ 0 h 381"/>
              <a:gd name="T118" fmla="*/ 0 w 280"/>
              <a:gd name="T119" fmla="*/ 0 h 381"/>
              <a:gd name="T120" fmla="*/ 0 w 280"/>
              <a:gd name="T121" fmla="*/ 0 h 381"/>
              <a:gd name="T122" fmla="*/ 0 w 280"/>
              <a:gd name="T123" fmla="*/ 0 h 3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0"/>
              <a:gd name="T187" fmla="*/ 0 h 381"/>
              <a:gd name="T188" fmla="*/ 280 w 280"/>
              <a:gd name="T189" fmla="*/ 381 h 3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0" h="381">
                <a:moveTo>
                  <a:pt x="273" y="213"/>
                </a:moveTo>
                <a:lnTo>
                  <a:pt x="280" y="186"/>
                </a:lnTo>
                <a:lnTo>
                  <a:pt x="270" y="173"/>
                </a:lnTo>
                <a:lnTo>
                  <a:pt x="263" y="119"/>
                </a:lnTo>
                <a:lnTo>
                  <a:pt x="255" y="112"/>
                </a:lnTo>
                <a:lnTo>
                  <a:pt x="262" y="86"/>
                </a:lnTo>
                <a:lnTo>
                  <a:pt x="255" y="62"/>
                </a:lnTo>
                <a:lnTo>
                  <a:pt x="216" y="29"/>
                </a:lnTo>
                <a:lnTo>
                  <a:pt x="200" y="36"/>
                </a:lnTo>
                <a:lnTo>
                  <a:pt x="205" y="26"/>
                </a:lnTo>
                <a:lnTo>
                  <a:pt x="169" y="52"/>
                </a:lnTo>
                <a:lnTo>
                  <a:pt x="146" y="52"/>
                </a:lnTo>
                <a:lnTo>
                  <a:pt x="156" y="33"/>
                </a:lnTo>
                <a:lnTo>
                  <a:pt x="125" y="31"/>
                </a:lnTo>
                <a:lnTo>
                  <a:pt x="119" y="23"/>
                </a:lnTo>
                <a:lnTo>
                  <a:pt x="119" y="6"/>
                </a:lnTo>
                <a:lnTo>
                  <a:pt x="110" y="3"/>
                </a:lnTo>
                <a:lnTo>
                  <a:pt x="83" y="0"/>
                </a:lnTo>
                <a:lnTo>
                  <a:pt x="94" y="23"/>
                </a:lnTo>
                <a:lnTo>
                  <a:pt x="83" y="33"/>
                </a:lnTo>
                <a:lnTo>
                  <a:pt x="97" y="57"/>
                </a:lnTo>
                <a:lnTo>
                  <a:pt x="81" y="62"/>
                </a:lnTo>
                <a:lnTo>
                  <a:pt x="83" y="86"/>
                </a:lnTo>
                <a:lnTo>
                  <a:pt x="78" y="75"/>
                </a:lnTo>
                <a:lnTo>
                  <a:pt x="66" y="80"/>
                </a:lnTo>
                <a:lnTo>
                  <a:pt x="63" y="68"/>
                </a:lnTo>
                <a:lnTo>
                  <a:pt x="53" y="67"/>
                </a:lnTo>
                <a:lnTo>
                  <a:pt x="39" y="68"/>
                </a:lnTo>
                <a:lnTo>
                  <a:pt x="32" y="80"/>
                </a:lnTo>
                <a:lnTo>
                  <a:pt x="47" y="93"/>
                </a:lnTo>
                <a:lnTo>
                  <a:pt x="32" y="91"/>
                </a:lnTo>
                <a:lnTo>
                  <a:pt x="27" y="117"/>
                </a:lnTo>
                <a:lnTo>
                  <a:pt x="19" y="124"/>
                </a:lnTo>
                <a:lnTo>
                  <a:pt x="31" y="138"/>
                </a:lnTo>
                <a:lnTo>
                  <a:pt x="18" y="159"/>
                </a:lnTo>
                <a:lnTo>
                  <a:pt x="0" y="158"/>
                </a:lnTo>
                <a:lnTo>
                  <a:pt x="0" y="220"/>
                </a:lnTo>
                <a:lnTo>
                  <a:pt x="8" y="233"/>
                </a:lnTo>
                <a:lnTo>
                  <a:pt x="1" y="246"/>
                </a:lnTo>
                <a:lnTo>
                  <a:pt x="9" y="267"/>
                </a:lnTo>
                <a:lnTo>
                  <a:pt x="8" y="277"/>
                </a:lnTo>
                <a:lnTo>
                  <a:pt x="21" y="293"/>
                </a:lnTo>
                <a:lnTo>
                  <a:pt x="63" y="304"/>
                </a:lnTo>
                <a:lnTo>
                  <a:pt x="47" y="345"/>
                </a:lnTo>
                <a:lnTo>
                  <a:pt x="47" y="368"/>
                </a:lnTo>
                <a:lnTo>
                  <a:pt x="88" y="366"/>
                </a:lnTo>
                <a:lnTo>
                  <a:pt x="109" y="374"/>
                </a:lnTo>
                <a:lnTo>
                  <a:pt x="119" y="371"/>
                </a:lnTo>
                <a:lnTo>
                  <a:pt x="133" y="381"/>
                </a:lnTo>
                <a:lnTo>
                  <a:pt x="141" y="371"/>
                </a:lnTo>
                <a:lnTo>
                  <a:pt x="162" y="378"/>
                </a:lnTo>
                <a:lnTo>
                  <a:pt x="198" y="365"/>
                </a:lnTo>
                <a:lnTo>
                  <a:pt x="213" y="371"/>
                </a:lnTo>
                <a:lnTo>
                  <a:pt x="219" y="368"/>
                </a:lnTo>
                <a:lnTo>
                  <a:pt x="216" y="339"/>
                </a:lnTo>
                <a:lnTo>
                  <a:pt x="245" y="316"/>
                </a:lnTo>
                <a:lnTo>
                  <a:pt x="205" y="278"/>
                </a:lnTo>
                <a:lnTo>
                  <a:pt x="189" y="238"/>
                </a:lnTo>
                <a:lnTo>
                  <a:pt x="198" y="246"/>
                </a:lnTo>
                <a:lnTo>
                  <a:pt x="255" y="212"/>
                </a:lnTo>
                <a:lnTo>
                  <a:pt x="257" y="199"/>
                </a:lnTo>
                <a:lnTo>
                  <a:pt x="273" y="213"/>
                </a:lnTo>
                <a:close/>
              </a:path>
            </a:pathLst>
          </a:custGeom>
          <a:solidFill>
            <a:srgbClr val="CDCDCD"/>
          </a:solidFill>
          <a:ln w="6350">
            <a:solidFill>
              <a:schemeClr val="bg1"/>
            </a:solidFill>
            <a:round/>
            <a:headEnd/>
            <a:tailEnd/>
          </a:ln>
        </p:spPr>
        <p:txBody>
          <a:bodyPr/>
          <a:lstStyle/>
          <a:p>
            <a:endParaRPr lang="en-US"/>
          </a:p>
        </p:txBody>
      </p:sp>
      <p:sp>
        <p:nvSpPr>
          <p:cNvPr id="1277" name="Freeform 2318"/>
          <p:cNvSpPr>
            <a:spLocks/>
          </p:cNvSpPr>
          <p:nvPr/>
        </p:nvSpPr>
        <p:spPr bwMode="auto">
          <a:xfrm>
            <a:off x="4733925" y="3422650"/>
            <a:ext cx="188913" cy="265113"/>
          </a:xfrm>
          <a:custGeom>
            <a:avLst/>
            <a:gdLst>
              <a:gd name="T0" fmla="*/ 0 w 280"/>
              <a:gd name="T1" fmla="*/ 0 h 381"/>
              <a:gd name="T2" fmla="*/ 0 w 280"/>
              <a:gd name="T3" fmla="*/ 0 h 381"/>
              <a:gd name="T4" fmla="*/ 0 w 280"/>
              <a:gd name="T5" fmla="*/ 0 h 381"/>
              <a:gd name="T6" fmla="*/ 0 w 280"/>
              <a:gd name="T7" fmla="*/ 0 h 381"/>
              <a:gd name="T8" fmla="*/ 0 w 280"/>
              <a:gd name="T9" fmla="*/ 0 h 381"/>
              <a:gd name="T10" fmla="*/ 0 w 280"/>
              <a:gd name="T11" fmla="*/ 0 h 381"/>
              <a:gd name="T12" fmla="*/ 0 w 280"/>
              <a:gd name="T13" fmla="*/ 0 h 381"/>
              <a:gd name="T14" fmla="*/ 0 w 280"/>
              <a:gd name="T15" fmla="*/ 0 h 381"/>
              <a:gd name="T16" fmla="*/ 0 w 280"/>
              <a:gd name="T17" fmla="*/ 0 h 381"/>
              <a:gd name="T18" fmla="*/ 0 w 280"/>
              <a:gd name="T19" fmla="*/ 0 h 381"/>
              <a:gd name="T20" fmla="*/ 0 w 280"/>
              <a:gd name="T21" fmla="*/ 0 h 381"/>
              <a:gd name="T22" fmla="*/ 0 w 280"/>
              <a:gd name="T23" fmla="*/ 0 h 381"/>
              <a:gd name="T24" fmla="*/ 0 w 280"/>
              <a:gd name="T25" fmla="*/ 0 h 381"/>
              <a:gd name="T26" fmla="*/ 0 w 280"/>
              <a:gd name="T27" fmla="*/ 0 h 381"/>
              <a:gd name="T28" fmla="*/ 0 w 280"/>
              <a:gd name="T29" fmla="*/ 0 h 381"/>
              <a:gd name="T30" fmla="*/ 0 w 280"/>
              <a:gd name="T31" fmla="*/ 0 h 381"/>
              <a:gd name="T32" fmla="*/ 0 w 280"/>
              <a:gd name="T33" fmla="*/ 0 h 381"/>
              <a:gd name="T34" fmla="*/ 0 w 280"/>
              <a:gd name="T35" fmla="*/ 0 h 381"/>
              <a:gd name="T36" fmla="*/ 0 w 280"/>
              <a:gd name="T37" fmla="*/ 0 h 381"/>
              <a:gd name="T38" fmla="*/ 0 w 280"/>
              <a:gd name="T39" fmla="*/ 0 h 381"/>
              <a:gd name="T40" fmla="*/ 0 w 280"/>
              <a:gd name="T41" fmla="*/ 0 h 381"/>
              <a:gd name="T42" fmla="*/ 0 w 280"/>
              <a:gd name="T43" fmla="*/ 0 h 381"/>
              <a:gd name="T44" fmla="*/ 0 w 280"/>
              <a:gd name="T45" fmla="*/ 0 h 381"/>
              <a:gd name="T46" fmla="*/ 0 w 280"/>
              <a:gd name="T47" fmla="*/ 0 h 381"/>
              <a:gd name="T48" fmla="*/ 0 w 280"/>
              <a:gd name="T49" fmla="*/ 0 h 381"/>
              <a:gd name="T50" fmla="*/ 0 w 280"/>
              <a:gd name="T51" fmla="*/ 0 h 381"/>
              <a:gd name="T52" fmla="*/ 0 w 280"/>
              <a:gd name="T53" fmla="*/ 0 h 381"/>
              <a:gd name="T54" fmla="*/ 0 w 280"/>
              <a:gd name="T55" fmla="*/ 0 h 381"/>
              <a:gd name="T56" fmla="*/ 0 w 280"/>
              <a:gd name="T57" fmla="*/ 0 h 381"/>
              <a:gd name="T58" fmla="*/ 0 w 280"/>
              <a:gd name="T59" fmla="*/ 0 h 381"/>
              <a:gd name="T60" fmla="*/ 0 w 280"/>
              <a:gd name="T61" fmla="*/ 0 h 381"/>
              <a:gd name="T62" fmla="*/ 0 w 280"/>
              <a:gd name="T63" fmla="*/ 0 h 381"/>
              <a:gd name="T64" fmla="*/ 0 w 280"/>
              <a:gd name="T65" fmla="*/ 0 h 381"/>
              <a:gd name="T66" fmla="*/ 0 w 280"/>
              <a:gd name="T67" fmla="*/ 0 h 381"/>
              <a:gd name="T68" fmla="*/ 0 w 280"/>
              <a:gd name="T69" fmla="*/ 0 h 381"/>
              <a:gd name="T70" fmla="*/ 0 w 280"/>
              <a:gd name="T71" fmla="*/ 0 h 381"/>
              <a:gd name="T72" fmla="*/ 0 w 280"/>
              <a:gd name="T73" fmla="*/ 0 h 381"/>
              <a:gd name="T74" fmla="*/ 0 w 280"/>
              <a:gd name="T75" fmla="*/ 0 h 381"/>
              <a:gd name="T76" fmla="*/ 0 w 280"/>
              <a:gd name="T77" fmla="*/ 0 h 381"/>
              <a:gd name="T78" fmla="*/ 0 w 280"/>
              <a:gd name="T79" fmla="*/ 0 h 381"/>
              <a:gd name="T80" fmla="*/ 0 w 280"/>
              <a:gd name="T81" fmla="*/ 0 h 381"/>
              <a:gd name="T82" fmla="*/ 0 w 280"/>
              <a:gd name="T83" fmla="*/ 0 h 381"/>
              <a:gd name="T84" fmla="*/ 0 w 280"/>
              <a:gd name="T85" fmla="*/ 0 h 381"/>
              <a:gd name="T86" fmla="*/ 0 w 280"/>
              <a:gd name="T87" fmla="*/ 0 h 381"/>
              <a:gd name="T88" fmla="*/ 0 w 280"/>
              <a:gd name="T89" fmla="*/ 0 h 381"/>
              <a:gd name="T90" fmla="*/ 0 w 280"/>
              <a:gd name="T91" fmla="*/ 0 h 381"/>
              <a:gd name="T92" fmla="*/ 0 w 280"/>
              <a:gd name="T93" fmla="*/ 0 h 381"/>
              <a:gd name="T94" fmla="*/ 0 w 280"/>
              <a:gd name="T95" fmla="*/ 0 h 381"/>
              <a:gd name="T96" fmla="*/ 0 w 280"/>
              <a:gd name="T97" fmla="*/ 0 h 381"/>
              <a:gd name="T98" fmla="*/ 0 w 280"/>
              <a:gd name="T99" fmla="*/ 0 h 381"/>
              <a:gd name="T100" fmla="*/ 0 w 280"/>
              <a:gd name="T101" fmla="*/ 0 h 381"/>
              <a:gd name="T102" fmla="*/ 0 w 280"/>
              <a:gd name="T103" fmla="*/ 0 h 381"/>
              <a:gd name="T104" fmla="*/ 0 w 280"/>
              <a:gd name="T105" fmla="*/ 0 h 381"/>
              <a:gd name="T106" fmla="*/ 0 w 280"/>
              <a:gd name="T107" fmla="*/ 0 h 381"/>
              <a:gd name="T108" fmla="*/ 0 w 280"/>
              <a:gd name="T109" fmla="*/ 0 h 381"/>
              <a:gd name="T110" fmla="*/ 0 w 280"/>
              <a:gd name="T111" fmla="*/ 0 h 381"/>
              <a:gd name="T112" fmla="*/ 0 w 280"/>
              <a:gd name="T113" fmla="*/ 0 h 381"/>
              <a:gd name="T114" fmla="*/ 0 w 280"/>
              <a:gd name="T115" fmla="*/ 0 h 381"/>
              <a:gd name="T116" fmla="*/ 0 w 280"/>
              <a:gd name="T117" fmla="*/ 0 h 381"/>
              <a:gd name="T118" fmla="*/ 0 w 280"/>
              <a:gd name="T119" fmla="*/ 0 h 381"/>
              <a:gd name="T120" fmla="*/ 0 w 280"/>
              <a:gd name="T121" fmla="*/ 0 h 381"/>
              <a:gd name="T122" fmla="*/ 0 w 280"/>
              <a:gd name="T123" fmla="*/ 0 h 3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0"/>
              <a:gd name="T187" fmla="*/ 0 h 381"/>
              <a:gd name="T188" fmla="*/ 280 w 280"/>
              <a:gd name="T189" fmla="*/ 381 h 3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0" h="381">
                <a:moveTo>
                  <a:pt x="273" y="213"/>
                </a:moveTo>
                <a:lnTo>
                  <a:pt x="280" y="186"/>
                </a:lnTo>
                <a:lnTo>
                  <a:pt x="270" y="173"/>
                </a:lnTo>
                <a:lnTo>
                  <a:pt x="263" y="119"/>
                </a:lnTo>
                <a:lnTo>
                  <a:pt x="255" y="112"/>
                </a:lnTo>
                <a:lnTo>
                  <a:pt x="262" y="86"/>
                </a:lnTo>
                <a:lnTo>
                  <a:pt x="255" y="62"/>
                </a:lnTo>
                <a:lnTo>
                  <a:pt x="216" y="29"/>
                </a:lnTo>
                <a:lnTo>
                  <a:pt x="200" y="36"/>
                </a:lnTo>
                <a:lnTo>
                  <a:pt x="205" y="26"/>
                </a:lnTo>
                <a:lnTo>
                  <a:pt x="169" y="52"/>
                </a:lnTo>
                <a:lnTo>
                  <a:pt x="146" y="52"/>
                </a:lnTo>
                <a:lnTo>
                  <a:pt x="156" y="33"/>
                </a:lnTo>
                <a:lnTo>
                  <a:pt x="125" y="31"/>
                </a:lnTo>
                <a:lnTo>
                  <a:pt x="119" y="23"/>
                </a:lnTo>
                <a:lnTo>
                  <a:pt x="119" y="6"/>
                </a:lnTo>
                <a:lnTo>
                  <a:pt x="110" y="3"/>
                </a:lnTo>
                <a:lnTo>
                  <a:pt x="83" y="0"/>
                </a:lnTo>
                <a:lnTo>
                  <a:pt x="94" y="23"/>
                </a:lnTo>
                <a:lnTo>
                  <a:pt x="83" y="33"/>
                </a:lnTo>
                <a:lnTo>
                  <a:pt x="97" y="57"/>
                </a:lnTo>
                <a:lnTo>
                  <a:pt x="81" y="62"/>
                </a:lnTo>
                <a:lnTo>
                  <a:pt x="83" y="86"/>
                </a:lnTo>
                <a:lnTo>
                  <a:pt x="78" y="75"/>
                </a:lnTo>
                <a:lnTo>
                  <a:pt x="66" y="80"/>
                </a:lnTo>
                <a:lnTo>
                  <a:pt x="63" y="68"/>
                </a:lnTo>
                <a:lnTo>
                  <a:pt x="53" y="67"/>
                </a:lnTo>
                <a:lnTo>
                  <a:pt x="39" y="68"/>
                </a:lnTo>
                <a:lnTo>
                  <a:pt x="32" y="80"/>
                </a:lnTo>
                <a:lnTo>
                  <a:pt x="47" y="93"/>
                </a:lnTo>
                <a:lnTo>
                  <a:pt x="32" y="91"/>
                </a:lnTo>
                <a:lnTo>
                  <a:pt x="27" y="117"/>
                </a:lnTo>
                <a:lnTo>
                  <a:pt x="19" y="124"/>
                </a:lnTo>
                <a:lnTo>
                  <a:pt x="31" y="138"/>
                </a:lnTo>
                <a:lnTo>
                  <a:pt x="18" y="159"/>
                </a:lnTo>
                <a:lnTo>
                  <a:pt x="0" y="158"/>
                </a:lnTo>
                <a:lnTo>
                  <a:pt x="0" y="220"/>
                </a:lnTo>
                <a:lnTo>
                  <a:pt x="8" y="233"/>
                </a:lnTo>
                <a:lnTo>
                  <a:pt x="1" y="246"/>
                </a:lnTo>
                <a:lnTo>
                  <a:pt x="9" y="267"/>
                </a:lnTo>
                <a:lnTo>
                  <a:pt x="8" y="277"/>
                </a:lnTo>
                <a:lnTo>
                  <a:pt x="21" y="293"/>
                </a:lnTo>
                <a:lnTo>
                  <a:pt x="63" y="304"/>
                </a:lnTo>
                <a:lnTo>
                  <a:pt x="47" y="345"/>
                </a:lnTo>
                <a:lnTo>
                  <a:pt x="47" y="368"/>
                </a:lnTo>
                <a:lnTo>
                  <a:pt x="88" y="366"/>
                </a:lnTo>
                <a:lnTo>
                  <a:pt x="109" y="374"/>
                </a:lnTo>
                <a:lnTo>
                  <a:pt x="119" y="371"/>
                </a:lnTo>
                <a:lnTo>
                  <a:pt x="133" y="381"/>
                </a:lnTo>
                <a:lnTo>
                  <a:pt x="141" y="371"/>
                </a:lnTo>
                <a:lnTo>
                  <a:pt x="162" y="378"/>
                </a:lnTo>
                <a:lnTo>
                  <a:pt x="198" y="365"/>
                </a:lnTo>
                <a:lnTo>
                  <a:pt x="213" y="371"/>
                </a:lnTo>
                <a:lnTo>
                  <a:pt x="219" y="368"/>
                </a:lnTo>
                <a:lnTo>
                  <a:pt x="216" y="339"/>
                </a:lnTo>
                <a:lnTo>
                  <a:pt x="245" y="316"/>
                </a:lnTo>
                <a:lnTo>
                  <a:pt x="205" y="278"/>
                </a:lnTo>
                <a:lnTo>
                  <a:pt x="189" y="238"/>
                </a:lnTo>
                <a:lnTo>
                  <a:pt x="198" y="246"/>
                </a:lnTo>
                <a:lnTo>
                  <a:pt x="255" y="212"/>
                </a:lnTo>
                <a:lnTo>
                  <a:pt x="257" y="199"/>
                </a:lnTo>
                <a:lnTo>
                  <a:pt x="273" y="213"/>
                </a:lnTo>
              </a:path>
            </a:pathLst>
          </a:custGeom>
          <a:solidFill>
            <a:srgbClr val="B1726B"/>
          </a:solidFill>
          <a:ln w="6350">
            <a:solidFill>
              <a:srgbClr val="B1726B"/>
            </a:solidFill>
            <a:round/>
            <a:headEnd/>
            <a:tailEnd/>
          </a:ln>
        </p:spPr>
        <p:txBody>
          <a:bodyPr/>
          <a:lstStyle/>
          <a:p>
            <a:endParaRPr lang="en-US"/>
          </a:p>
        </p:txBody>
      </p:sp>
      <p:sp>
        <p:nvSpPr>
          <p:cNvPr id="1278" name="Freeform 2319"/>
          <p:cNvSpPr>
            <a:spLocks/>
          </p:cNvSpPr>
          <p:nvPr/>
        </p:nvSpPr>
        <p:spPr bwMode="auto">
          <a:xfrm>
            <a:off x="5035550" y="3857625"/>
            <a:ext cx="134938" cy="115888"/>
          </a:xfrm>
          <a:custGeom>
            <a:avLst/>
            <a:gdLst>
              <a:gd name="T0" fmla="*/ 0 w 201"/>
              <a:gd name="T1" fmla="*/ 0 h 167"/>
              <a:gd name="T2" fmla="*/ 0 w 201"/>
              <a:gd name="T3" fmla="*/ 0 h 167"/>
              <a:gd name="T4" fmla="*/ 0 w 201"/>
              <a:gd name="T5" fmla="*/ 0 h 167"/>
              <a:gd name="T6" fmla="*/ 0 w 201"/>
              <a:gd name="T7" fmla="*/ 0 h 167"/>
              <a:gd name="T8" fmla="*/ 0 w 201"/>
              <a:gd name="T9" fmla="*/ 0 h 167"/>
              <a:gd name="T10" fmla="*/ 0 w 201"/>
              <a:gd name="T11" fmla="*/ 0 h 167"/>
              <a:gd name="T12" fmla="*/ 0 w 201"/>
              <a:gd name="T13" fmla="*/ 0 h 167"/>
              <a:gd name="T14" fmla="*/ 0 w 201"/>
              <a:gd name="T15" fmla="*/ 0 h 167"/>
              <a:gd name="T16" fmla="*/ 0 w 201"/>
              <a:gd name="T17" fmla="*/ 0 h 167"/>
              <a:gd name="T18" fmla="*/ 0 w 201"/>
              <a:gd name="T19" fmla="*/ 0 h 167"/>
              <a:gd name="T20" fmla="*/ 0 w 201"/>
              <a:gd name="T21" fmla="*/ 0 h 167"/>
              <a:gd name="T22" fmla="*/ 0 w 201"/>
              <a:gd name="T23" fmla="*/ 0 h 167"/>
              <a:gd name="T24" fmla="*/ 0 w 201"/>
              <a:gd name="T25" fmla="*/ 0 h 167"/>
              <a:gd name="T26" fmla="*/ 0 w 201"/>
              <a:gd name="T27" fmla="*/ 0 h 167"/>
              <a:gd name="T28" fmla="*/ 0 w 201"/>
              <a:gd name="T29" fmla="*/ 0 h 167"/>
              <a:gd name="T30" fmla="*/ 0 w 201"/>
              <a:gd name="T31" fmla="*/ 0 h 167"/>
              <a:gd name="T32" fmla="*/ 0 w 201"/>
              <a:gd name="T33" fmla="*/ 0 h 167"/>
              <a:gd name="T34" fmla="*/ 0 w 201"/>
              <a:gd name="T35" fmla="*/ 0 h 167"/>
              <a:gd name="T36" fmla="*/ 0 w 201"/>
              <a:gd name="T37" fmla="*/ 0 h 167"/>
              <a:gd name="T38" fmla="*/ 0 w 201"/>
              <a:gd name="T39" fmla="*/ 0 h 167"/>
              <a:gd name="T40" fmla="*/ 0 w 201"/>
              <a:gd name="T41" fmla="*/ 0 h 167"/>
              <a:gd name="T42" fmla="*/ 0 w 201"/>
              <a:gd name="T43" fmla="*/ 0 h 167"/>
              <a:gd name="T44" fmla="*/ 0 w 201"/>
              <a:gd name="T45" fmla="*/ 0 h 167"/>
              <a:gd name="T46" fmla="*/ 0 w 201"/>
              <a:gd name="T47" fmla="*/ 0 h 167"/>
              <a:gd name="T48" fmla="*/ 0 w 201"/>
              <a:gd name="T49" fmla="*/ 0 h 167"/>
              <a:gd name="T50" fmla="*/ 0 w 201"/>
              <a:gd name="T51" fmla="*/ 0 h 167"/>
              <a:gd name="T52" fmla="*/ 0 w 201"/>
              <a:gd name="T53" fmla="*/ 0 h 167"/>
              <a:gd name="T54" fmla="*/ 0 w 201"/>
              <a:gd name="T55" fmla="*/ 0 h 167"/>
              <a:gd name="T56" fmla="*/ 0 w 201"/>
              <a:gd name="T57" fmla="*/ 0 h 167"/>
              <a:gd name="T58" fmla="*/ 0 w 201"/>
              <a:gd name="T59" fmla="*/ 0 h 167"/>
              <a:gd name="T60" fmla="*/ 0 w 201"/>
              <a:gd name="T61" fmla="*/ 0 h 167"/>
              <a:gd name="T62" fmla="*/ 0 w 201"/>
              <a:gd name="T63" fmla="*/ 0 h 167"/>
              <a:gd name="T64" fmla="*/ 0 w 201"/>
              <a:gd name="T65" fmla="*/ 0 h 167"/>
              <a:gd name="T66" fmla="*/ 0 w 201"/>
              <a:gd name="T67" fmla="*/ 0 h 167"/>
              <a:gd name="T68" fmla="*/ 0 w 201"/>
              <a:gd name="T69" fmla="*/ 0 h 167"/>
              <a:gd name="T70" fmla="*/ 0 w 201"/>
              <a:gd name="T71" fmla="*/ 0 h 167"/>
              <a:gd name="T72" fmla="*/ 0 w 201"/>
              <a:gd name="T73" fmla="*/ 0 h 167"/>
              <a:gd name="T74" fmla="*/ 0 w 201"/>
              <a:gd name="T75" fmla="*/ 0 h 167"/>
              <a:gd name="T76" fmla="*/ 0 w 201"/>
              <a:gd name="T77" fmla="*/ 0 h 167"/>
              <a:gd name="T78" fmla="*/ 0 w 201"/>
              <a:gd name="T79" fmla="*/ 0 h 1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1"/>
              <a:gd name="T121" fmla="*/ 0 h 167"/>
              <a:gd name="T122" fmla="*/ 201 w 201"/>
              <a:gd name="T123" fmla="*/ 167 h 16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1" h="167">
                <a:moveTo>
                  <a:pt x="18" y="112"/>
                </a:moveTo>
                <a:lnTo>
                  <a:pt x="30" y="115"/>
                </a:lnTo>
                <a:lnTo>
                  <a:pt x="30" y="120"/>
                </a:lnTo>
                <a:lnTo>
                  <a:pt x="18" y="120"/>
                </a:lnTo>
                <a:lnTo>
                  <a:pt x="30" y="141"/>
                </a:lnTo>
                <a:lnTo>
                  <a:pt x="78" y="140"/>
                </a:lnTo>
                <a:lnTo>
                  <a:pt x="95" y="146"/>
                </a:lnTo>
                <a:lnTo>
                  <a:pt x="87" y="153"/>
                </a:lnTo>
                <a:lnTo>
                  <a:pt x="109" y="154"/>
                </a:lnTo>
                <a:lnTo>
                  <a:pt x="121" y="167"/>
                </a:lnTo>
                <a:lnTo>
                  <a:pt x="121" y="146"/>
                </a:lnTo>
                <a:lnTo>
                  <a:pt x="74" y="119"/>
                </a:lnTo>
                <a:lnTo>
                  <a:pt x="88" y="115"/>
                </a:lnTo>
                <a:lnTo>
                  <a:pt x="87" y="102"/>
                </a:lnTo>
                <a:lnTo>
                  <a:pt x="96" y="105"/>
                </a:lnTo>
                <a:lnTo>
                  <a:pt x="78" y="75"/>
                </a:lnTo>
                <a:lnTo>
                  <a:pt x="78" y="52"/>
                </a:lnTo>
                <a:lnTo>
                  <a:pt x="87" y="50"/>
                </a:lnTo>
                <a:lnTo>
                  <a:pt x="83" y="55"/>
                </a:lnTo>
                <a:lnTo>
                  <a:pt x="106" y="76"/>
                </a:lnTo>
                <a:lnTo>
                  <a:pt x="104" y="63"/>
                </a:lnTo>
                <a:lnTo>
                  <a:pt x="121" y="75"/>
                </a:lnTo>
                <a:lnTo>
                  <a:pt x="114" y="58"/>
                </a:lnTo>
                <a:lnTo>
                  <a:pt x="129" y="65"/>
                </a:lnTo>
                <a:lnTo>
                  <a:pt x="111" y="50"/>
                </a:lnTo>
                <a:lnTo>
                  <a:pt x="134" y="35"/>
                </a:lnTo>
                <a:lnTo>
                  <a:pt x="152" y="34"/>
                </a:lnTo>
                <a:lnTo>
                  <a:pt x="186" y="44"/>
                </a:lnTo>
                <a:lnTo>
                  <a:pt x="201" y="13"/>
                </a:lnTo>
                <a:lnTo>
                  <a:pt x="194" y="0"/>
                </a:lnTo>
                <a:lnTo>
                  <a:pt x="189" y="0"/>
                </a:lnTo>
                <a:lnTo>
                  <a:pt x="189" y="11"/>
                </a:lnTo>
                <a:lnTo>
                  <a:pt x="178" y="18"/>
                </a:lnTo>
                <a:lnTo>
                  <a:pt x="168" y="22"/>
                </a:lnTo>
                <a:lnTo>
                  <a:pt x="134" y="8"/>
                </a:lnTo>
                <a:lnTo>
                  <a:pt x="88" y="18"/>
                </a:lnTo>
                <a:lnTo>
                  <a:pt x="26" y="39"/>
                </a:lnTo>
                <a:lnTo>
                  <a:pt x="30" y="52"/>
                </a:lnTo>
                <a:lnTo>
                  <a:pt x="0" y="88"/>
                </a:lnTo>
                <a:lnTo>
                  <a:pt x="18" y="112"/>
                </a:lnTo>
                <a:close/>
              </a:path>
            </a:pathLst>
          </a:custGeom>
          <a:solidFill>
            <a:srgbClr val="CDCDCD"/>
          </a:solidFill>
          <a:ln w="6350">
            <a:solidFill>
              <a:schemeClr val="bg1"/>
            </a:solidFill>
            <a:round/>
            <a:headEnd/>
            <a:tailEnd/>
          </a:ln>
        </p:spPr>
        <p:txBody>
          <a:bodyPr/>
          <a:lstStyle/>
          <a:p>
            <a:endParaRPr lang="en-US"/>
          </a:p>
        </p:txBody>
      </p:sp>
      <p:sp>
        <p:nvSpPr>
          <p:cNvPr id="1279" name="Freeform 2320"/>
          <p:cNvSpPr>
            <a:spLocks/>
          </p:cNvSpPr>
          <p:nvPr/>
        </p:nvSpPr>
        <p:spPr bwMode="auto">
          <a:xfrm>
            <a:off x="5035550" y="3857625"/>
            <a:ext cx="134938" cy="115888"/>
          </a:xfrm>
          <a:custGeom>
            <a:avLst/>
            <a:gdLst>
              <a:gd name="T0" fmla="*/ 0 w 201"/>
              <a:gd name="T1" fmla="*/ 0 h 167"/>
              <a:gd name="T2" fmla="*/ 0 w 201"/>
              <a:gd name="T3" fmla="*/ 0 h 167"/>
              <a:gd name="T4" fmla="*/ 0 w 201"/>
              <a:gd name="T5" fmla="*/ 0 h 167"/>
              <a:gd name="T6" fmla="*/ 0 w 201"/>
              <a:gd name="T7" fmla="*/ 0 h 167"/>
              <a:gd name="T8" fmla="*/ 0 w 201"/>
              <a:gd name="T9" fmla="*/ 0 h 167"/>
              <a:gd name="T10" fmla="*/ 0 w 201"/>
              <a:gd name="T11" fmla="*/ 0 h 167"/>
              <a:gd name="T12" fmla="*/ 0 w 201"/>
              <a:gd name="T13" fmla="*/ 0 h 167"/>
              <a:gd name="T14" fmla="*/ 0 w 201"/>
              <a:gd name="T15" fmla="*/ 0 h 167"/>
              <a:gd name="T16" fmla="*/ 0 w 201"/>
              <a:gd name="T17" fmla="*/ 0 h 167"/>
              <a:gd name="T18" fmla="*/ 0 w 201"/>
              <a:gd name="T19" fmla="*/ 0 h 167"/>
              <a:gd name="T20" fmla="*/ 0 w 201"/>
              <a:gd name="T21" fmla="*/ 0 h 167"/>
              <a:gd name="T22" fmla="*/ 0 w 201"/>
              <a:gd name="T23" fmla="*/ 0 h 167"/>
              <a:gd name="T24" fmla="*/ 0 w 201"/>
              <a:gd name="T25" fmla="*/ 0 h 167"/>
              <a:gd name="T26" fmla="*/ 0 w 201"/>
              <a:gd name="T27" fmla="*/ 0 h 167"/>
              <a:gd name="T28" fmla="*/ 0 w 201"/>
              <a:gd name="T29" fmla="*/ 0 h 167"/>
              <a:gd name="T30" fmla="*/ 0 w 201"/>
              <a:gd name="T31" fmla="*/ 0 h 167"/>
              <a:gd name="T32" fmla="*/ 0 w 201"/>
              <a:gd name="T33" fmla="*/ 0 h 167"/>
              <a:gd name="T34" fmla="*/ 0 w 201"/>
              <a:gd name="T35" fmla="*/ 0 h 167"/>
              <a:gd name="T36" fmla="*/ 0 w 201"/>
              <a:gd name="T37" fmla="*/ 0 h 167"/>
              <a:gd name="T38" fmla="*/ 0 w 201"/>
              <a:gd name="T39" fmla="*/ 0 h 167"/>
              <a:gd name="T40" fmla="*/ 0 w 201"/>
              <a:gd name="T41" fmla="*/ 0 h 167"/>
              <a:gd name="T42" fmla="*/ 0 w 201"/>
              <a:gd name="T43" fmla="*/ 0 h 167"/>
              <a:gd name="T44" fmla="*/ 0 w 201"/>
              <a:gd name="T45" fmla="*/ 0 h 167"/>
              <a:gd name="T46" fmla="*/ 0 w 201"/>
              <a:gd name="T47" fmla="*/ 0 h 167"/>
              <a:gd name="T48" fmla="*/ 0 w 201"/>
              <a:gd name="T49" fmla="*/ 0 h 167"/>
              <a:gd name="T50" fmla="*/ 0 w 201"/>
              <a:gd name="T51" fmla="*/ 0 h 167"/>
              <a:gd name="T52" fmla="*/ 0 w 201"/>
              <a:gd name="T53" fmla="*/ 0 h 167"/>
              <a:gd name="T54" fmla="*/ 0 w 201"/>
              <a:gd name="T55" fmla="*/ 0 h 167"/>
              <a:gd name="T56" fmla="*/ 0 w 201"/>
              <a:gd name="T57" fmla="*/ 0 h 167"/>
              <a:gd name="T58" fmla="*/ 0 w 201"/>
              <a:gd name="T59" fmla="*/ 0 h 167"/>
              <a:gd name="T60" fmla="*/ 0 w 201"/>
              <a:gd name="T61" fmla="*/ 0 h 167"/>
              <a:gd name="T62" fmla="*/ 0 w 201"/>
              <a:gd name="T63" fmla="*/ 0 h 167"/>
              <a:gd name="T64" fmla="*/ 0 w 201"/>
              <a:gd name="T65" fmla="*/ 0 h 167"/>
              <a:gd name="T66" fmla="*/ 0 w 201"/>
              <a:gd name="T67" fmla="*/ 0 h 167"/>
              <a:gd name="T68" fmla="*/ 0 w 201"/>
              <a:gd name="T69" fmla="*/ 0 h 167"/>
              <a:gd name="T70" fmla="*/ 0 w 201"/>
              <a:gd name="T71" fmla="*/ 0 h 167"/>
              <a:gd name="T72" fmla="*/ 0 w 201"/>
              <a:gd name="T73" fmla="*/ 0 h 167"/>
              <a:gd name="T74" fmla="*/ 0 w 201"/>
              <a:gd name="T75" fmla="*/ 0 h 167"/>
              <a:gd name="T76" fmla="*/ 0 w 201"/>
              <a:gd name="T77" fmla="*/ 0 h 167"/>
              <a:gd name="T78" fmla="*/ 0 w 201"/>
              <a:gd name="T79" fmla="*/ 0 h 1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1"/>
              <a:gd name="T121" fmla="*/ 0 h 167"/>
              <a:gd name="T122" fmla="*/ 201 w 201"/>
              <a:gd name="T123" fmla="*/ 167 h 16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1" h="167">
                <a:moveTo>
                  <a:pt x="18" y="112"/>
                </a:moveTo>
                <a:lnTo>
                  <a:pt x="30" y="115"/>
                </a:lnTo>
                <a:lnTo>
                  <a:pt x="30" y="120"/>
                </a:lnTo>
                <a:lnTo>
                  <a:pt x="18" y="120"/>
                </a:lnTo>
                <a:lnTo>
                  <a:pt x="30" y="141"/>
                </a:lnTo>
                <a:lnTo>
                  <a:pt x="78" y="140"/>
                </a:lnTo>
                <a:lnTo>
                  <a:pt x="95" y="146"/>
                </a:lnTo>
                <a:lnTo>
                  <a:pt x="87" y="153"/>
                </a:lnTo>
                <a:lnTo>
                  <a:pt x="109" y="154"/>
                </a:lnTo>
                <a:lnTo>
                  <a:pt x="121" y="167"/>
                </a:lnTo>
                <a:lnTo>
                  <a:pt x="121" y="146"/>
                </a:lnTo>
                <a:lnTo>
                  <a:pt x="74" y="119"/>
                </a:lnTo>
                <a:lnTo>
                  <a:pt x="88" y="115"/>
                </a:lnTo>
                <a:lnTo>
                  <a:pt x="87" y="102"/>
                </a:lnTo>
                <a:lnTo>
                  <a:pt x="96" y="105"/>
                </a:lnTo>
                <a:lnTo>
                  <a:pt x="78" y="75"/>
                </a:lnTo>
                <a:lnTo>
                  <a:pt x="78" y="52"/>
                </a:lnTo>
                <a:lnTo>
                  <a:pt x="87" y="50"/>
                </a:lnTo>
                <a:lnTo>
                  <a:pt x="83" y="55"/>
                </a:lnTo>
                <a:lnTo>
                  <a:pt x="106" y="76"/>
                </a:lnTo>
                <a:lnTo>
                  <a:pt x="104" y="63"/>
                </a:lnTo>
                <a:lnTo>
                  <a:pt x="121" y="75"/>
                </a:lnTo>
                <a:lnTo>
                  <a:pt x="114" y="58"/>
                </a:lnTo>
                <a:lnTo>
                  <a:pt x="129" y="65"/>
                </a:lnTo>
                <a:lnTo>
                  <a:pt x="111" y="50"/>
                </a:lnTo>
                <a:lnTo>
                  <a:pt x="134" y="35"/>
                </a:lnTo>
                <a:lnTo>
                  <a:pt x="152" y="34"/>
                </a:lnTo>
                <a:lnTo>
                  <a:pt x="186" y="44"/>
                </a:lnTo>
                <a:lnTo>
                  <a:pt x="201" y="13"/>
                </a:lnTo>
                <a:lnTo>
                  <a:pt x="194" y="0"/>
                </a:lnTo>
                <a:lnTo>
                  <a:pt x="189" y="0"/>
                </a:lnTo>
                <a:lnTo>
                  <a:pt x="189" y="11"/>
                </a:lnTo>
                <a:lnTo>
                  <a:pt x="178" y="18"/>
                </a:lnTo>
                <a:lnTo>
                  <a:pt x="168" y="22"/>
                </a:lnTo>
                <a:lnTo>
                  <a:pt x="134" y="8"/>
                </a:lnTo>
                <a:lnTo>
                  <a:pt x="88" y="18"/>
                </a:lnTo>
                <a:lnTo>
                  <a:pt x="26" y="39"/>
                </a:lnTo>
                <a:lnTo>
                  <a:pt x="30" y="52"/>
                </a:lnTo>
                <a:lnTo>
                  <a:pt x="0" y="88"/>
                </a:lnTo>
                <a:lnTo>
                  <a:pt x="18" y="112"/>
                </a:lnTo>
              </a:path>
            </a:pathLst>
          </a:custGeom>
          <a:solidFill>
            <a:srgbClr val="CDCDCD"/>
          </a:solidFill>
          <a:ln w="6350">
            <a:solidFill>
              <a:schemeClr val="bg1"/>
            </a:solidFill>
            <a:round/>
            <a:headEnd/>
            <a:tailEnd/>
          </a:ln>
        </p:spPr>
        <p:txBody>
          <a:bodyPr/>
          <a:lstStyle/>
          <a:p>
            <a:endParaRPr lang="en-US"/>
          </a:p>
        </p:txBody>
      </p:sp>
      <p:sp>
        <p:nvSpPr>
          <p:cNvPr id="1280" name="Freeform 2321"/>
          <p:cNvSpPr>
            <a:spLocks/>
          </p:cNvSpPr>
          <p:nvPr/>
        </p:nvSpPr>
        <p:spPr bwMode="auto">
          <a:xfrm>
            <a:off x="5024438" y="3917950"/>
            <a:ext cx="9525" cy="7938"/>
          </a:xfrm>
          <a:custGeom>
            <a:avLst/>
            <a:gdLst>
              <a:gd name="T0" fmla="*/ 0 w 13"/>
              <a:gd name="T1" fmla="*/ 0 h 13"/>
              <a:gd name="T2" fmla="*/ 0 w 13"/>
              <a:gd name="T3" fmla="*/ 0 h 13"/>
              <a:gd name="T4" fmla="*/ 0 w 13"/>
              <a:gd name="T5" fmla="*/ 0 h 13"/>
              <a:gd name="T6" fmla="*/ 0 w 13"/>
              <a:gd name="T7" fmla="*/ 0 h 13"/>
              <a:gd name="T8" fmla="*/ 0 60000 65536"/>
              <a:gd name="T9" fmla="*/ 0 60000 65536"/>
              <a:gd name="T10" fmla="*/ 0 60000 65536"/>
              <a:gd name="T11" fmla="*/ 0 60000 65536"/>
              <a:gd name="T12" fmla="*/ 0 w 13"/>
              <a:gd name="T13" fmla="*/ 0 h 13"/>
              <a:gd name="T14" fmla="*/ 13 w 13"/>
              <a:gd name="T15" fmla="*/ 13 h 13"/>
            </a:gdLst>
            <a:ahLst/>
            <a:cxnLst>
              <a:cxn ang="T8">
                <a:pos x="T0" y="T1"/>
              </a:cxn>
              <a:cxn ang="T9">
                <a:pos x="T2" y="T3"/>
              </a:cxn>
              <a:cxn ang="T10">
                <a:pos x="T4" y="T5"/>
              </a:cxn>
              <a:cxn ang="T11">
                <a:pos x="T6" y="T7"/>
              </a:cxn>
            </a:cxnLst>
            <a:rect l="T12" t="T13" r="T14" b="T15"/>
            <a:pathLst>
              <a:path w="13" h="13">
                <a:moveTo>
                  <a:pt x="13" y="13"/>
                </a:moveTo>
                <a:lnTo>
                  <a:pt x="7" y="0"/>
                </a:lnTo>
                <a:lnTo>
                  <a:pt x="0" y="0"/>
                </a:lnTo>
                <a:lnTo>
                  <a:pt x="13" y="13"/>
                </a:lnTo>
                <a:close/>
              </a:path>
            </a:pathLst>
          </a:custGeom>
          <a:solidFill>
            <a:srgbClr val="CDCDCD"/>
          </a:solidFill>
          <a:ln w="6350">
            <a:solidFill>
              <a:schemeClr val="bg1"/>
            </a:solidFill>
            <a:round/>
            <a:headEnd/>
            <a:tailEnd/>
          </a:ln>
        </p:spPr>
        <p:txBody>
          <a:bodyPr/>
          <a:lstStyle/>
          <a:p>
            <a:endParaRPr lang="en-US"/>
          </a:p>
        </p:txBody>
      </p:sp>
      <p:sp>
        <p:nvSpPr>
          <p:cNvPr id="1281" name="Freeform 2322"/>
          <p:cNvSpPr>
            <a:spLocks/>
          </p:cNvSpPr>
          <p:nvPr/>
        </p:nvSpPr>
        <p:spPr bwMode="auto">
          <a:xfrm>
            <a:off x="5024438" y="3917950"/>
            <a:ext cx="9525" cy="7938"/>
          </a:xfrm>
          <a:custGeom>
            <a:avLst/>
            <a:gdLst>
              <a:gd name="T0" fmla="*/ 0 w 13"/>
              <a:gd name="T1" fmla="*/ 0 h 13"/>
              <a:gd name="T2" fmla="*/ 0 w 13"/>
              <a:gd name="T3" fmla="*/ 0 h 13"/>
              <a:gd name="T4" fmla="*/ 0 w 13"/>
              <a:gd name="T5" fmla="*/ 0 h 13"/>
              <a:gd name="T6" fmla="*/ 0 w 13"/>
              <a:gd name="T7" fmla="*/ 0 h 13"/>
              <a:gd name="T8" fmla="*/ 0 60000 65536"/>
              <a:gd name="T9" fmla="*/ 0 60000 65536"/>
              <a:gd name="T10" fmla="*/ 0 60000 65536"/>
              <a:gd name="T11" fmla="*/ 0 60000 65536"/>
              <a:gd name="T12" fmla="*/ 0 w 13"/>
              <a:gd name="T13" fmla="*/ 0 h 13"/>
              <a:gd name="T14" fmla="*/ 13 w 13"/>
              <a:gd name="T15" fmla="*/ 13 h 13"/>
            </a:gdLst>
            <a:ahLst/>
            <a:cxnLst>
              <a:cxn ang="T8">
                <a:pos x="T0" y="T1"/>
              </a:cxn>
              <a:cxn ang="T9">
                <a:pos x="T2" y="T3"/>
              </a:cxn>
              <a:cxn ang="T10">
                <a:pos x="T4" y="T5"/>
              </a:cxn>
              <a:cxn ang="T11">
                <a:pos x="T6" y="T7"/>
              </a:cxn>
            </a:cxnLst>
            <a:rect l="T12" t="T13" r="T14" b="T15"/>
            <a:pathLst>
              <a:path w="13" h="13">
                <a:moveTo>
                  <a:pt x="13" y="13"/>
                </a:moveTo>
                <a:lnTo>
                  <a:pt x="7" y="0"/>
                </a:lnTo>
                <a:lnTo>
                  <a:pt x="0" y="0"/>
                </a:lnTo>
                <a:lnTo>
                  <a:pt x="13" y="13"/>
                </a:lnTo>
              </a:path>
            </a:pathLst>
          </a:custGeom>
          <a:solidFill>
            <a:srgbClr val="CDCDCD"/>
          </a:solidFill>
          <a:ln w="6350">
            <a:solidFill>
              <a:schemeClr val="bg1"/>
            </a:solidFill>
            <a:round/>
            <a:headEnd/>
            <a:tailEnd/>
          </a:ln>
        </p:spPr>
        <p:txBody>
          <a:bodyPr/>
          <a:lstStyle/>
          <a:p>
            <a:endParaRPr lang="en-US"/>
          </a:p>
        </p:txBody>
      </p:sp>
      <p:sp>
        <p:nvSpPr>
          <p:cNvPr id="1282" name="Freeform 2323"/>
          <p:cNvSpPr>
            <a:spLocks/>
          </p:cNvSpPr>
          <p:nvPr/>
        </p:nvSpPr>
        <p:spPr bwMode="auto">
          <a:xfrm>
            <a:off x="5038725" y="3954463"/>
            <a:ext cx="7938" cy="9525"/>
          </a:xfrm>
          <a:custGeom>
            <a:avLst/>
            <a:gdLst>
              <a:gd name="T0" fmla="*/ 0 w 11"/>
              <a:gd name="T1" fmla="*/ 0 h 13"/>
              <a:gd name="T2" fmla="*/ 0 w 11"/>
              <a:gd name="T3" fmla="*/ 0 h 13"/>
              <a:gd name="T4" fmla="*/ 0 w 11"/>
              <a:gd name="T5" fmla="*/ 0 h 13"/>
              <a:gd name="T6" fmla="*/ 0 w 11"/>
              <a:gd name="T7" fmla="*/ 0 h 13"/>
              <a:gd name="T8" fmla="*/ 0 60000 65536"/>
              <a:gd name="T9" fmla="*/ 0 60000 65536"/>
              <a:gd name="T10" fmla="*/ 0 60000 65536"/>
              <a:gd name="T11" fmla="*/ 0 60000 65536"/>
              <a:gd name="T12" fmla="*/ 0 w 11"/>
              <a:gd name="T13" fmla="*/ 0 h 13"/>
              <a:gd name="T14" fmla="*/ 11 w 11"/>
              <a:gd name="T15" fmla="*/ 13 h 13"/>
            </a:gdLst>
            <a:ahLst/>
            <a:cxnLst>
              <a:cxn ang="T8">
                <a:pos x="T0" y="T1"/>
              </a:cxn>
              <a:cxn ang="T9">
                <a:pos x="T2" y="T3"/>
              </a:cxn>
              <a:cxn ang="T10">
                <a:pos x="T4" y="T5"/>
              </a:cxn>
              <a:cxn ang="T11">
                <a:pos x="T6" y="T7"/>
              </a:cxn>
            </a:cxnLst>
            <a:rect l="T12" t="T13" r="T14" b="T15"/>
            <a:pathLst>
              <a:path w="11" h="13">
                <a:moveTo>
                  <a:pt x="11" y="13"/>
                </a:moveTo>
                <a:lnTo>
                  <a:pt x="8" y="0"/>
                </a:lnTo>
                <a:lnTo>
                  <a:pt x="0" y="6"/>
                </a:lnTo>
                <a:lnTo>
                  <a:pt x="11" y="13"/>
                </a:lnTo>
                <a:close/>
              </a:path>
            </a:pathLst>
          </a:custGeom>
          <a:solidFill>
            <a:srgbClr val="CDCDCD"/>
          </a:solidFill>
          <a:ln w="6350">
            <a:solidFill>
              <a:schemeClr val="bg1"/>
            </a:solidFill>
            <a:round/>
            <a:headEnd/>
            <a:tailEnd/>
          </a:ln>
        </p:spPr>
        <p:txBody>
          <a:bodyPr/>
          <a:lstStyle/>
          <a:p>
            <a:endParaRPr lang="en-US"/>
          </a:p>
        </p:txBody>
      </p:sp>
      <p:sp>
        <p:nvSpPr>
          <p:cNvPr id="1283" name="Freeform 2324"/>
          <p:cNvSpPr>
            <a:spLocks/>
          </p:cNvSpPr>
          <p:nvPr/>
        </p:nvSpPr>
        <p:spPr bwMode="auto">
          <a:xfrm>
            <a:off x="5038725" y="3954463"/>
            <a:ext cx="7938" cy="9525"/>
          </a:xfrm>
          <a:custGeom>
            <a:avLst/>
            <a:gdLst>
              <a:gd name="T0" fmla="*/ 0 w 11"/>
              <a:gd name="T1" fmla="*/ 0 h 13"/>
              <a:gd name="T2" fmla="*/ 0 w 11"/>
              <a:gd name="T3" fmla="*/ 0 h 13"/>
              <a:gd name="T4" fmla="*/ 0 w 11"/>
              <a:gd name="T5" fmla="*/ 0 h 13"/>
              <a:gd name="T6" fmla="*/ 0 w 11"/>
              <a:gd name="T7" fmla="*/ 0 h 13"/>
              <a:gd name="T8" fmla="*/ 0 60000 65536"/>
              <a:gd name="T9" fmla="*/ 0 60000 65536"/>
              <a:gd name="T10" fmla="*/ 0 60000 65536"/>
              <a:gd name="T11" fmla="*/ 0 60000 65536"/>
              <a:gd name="T12" fmla="*/ 0 w 11"/>
              <a:gd name="T13" fmla="*/ 0 h 13"/>
              <a:gd name="T14" fmla="*/ 11 w 11"/>
              <a:gd name="T15" fmla="*/ 13 h 13"/>
            </a:gdLst>
            <a:ahLst/>
            <a:cxnLst>
              <a:cxn ang="T8">
                <a:pos x="T0" y="T1"/>
              </a:cxn>
              <a:cxn ang="T9">
                <a:pos x="T2" y="T3"/>
              </a:cxn>
              <a:cxn ang="T10">
                <a:pos x="T4" y="T5"/>
              </a:cxn>
              <a:cxn ang="T11">
                <a:pos x="T6" y="T7"/>
              </a:cxn>
            </a:cxnLst>
            <a:rect l="T12" t="T13" r="T14" b="T15"/>
            <a:pathLst>
              <a:path w="11" h="13">
                <a:moveTo>
                  <a:pt x="11" y="13"/>
                </a:moveTo>
                <a:lnTo>
                  <a:pt x="8" y="0"/>
                </a:lnTo>
                <a:lnTo>
                  <a:pt x="0" y="6"/>
                </a:lnTo>
                <a:lnTo>
                  <a:pt x="11" y="13"/>
                </a:lnTo>
              </a:path>
            </a:pathLst>
          </a:custGeom>
          <a:solidFill>
            <a:srgbClr val="CDCDCD"/>
          </a:solidFill>
          <a:ln w="6350">
            <a:solidFill>
              <a:schemeClr val="bg1"/>
            </a:solidFill>
            <a:round/>
            <a:headEnd/>
            <a:tailEnd/>
          </a:ln>
        </p:spPr>
        <p:txBody>
          <a:bodyPr/>
          <a:lstStyle/>
          <a:p>
            <a:endParaRPr lang="en-US"/>
          </a:p>
        </p:txBody>
      </p:sp>
      <p:sp>
        <p:nvSpPr>
          <p:cNvPr id="1284" name="Freeform 2325"/>
          <p:cNvSpPr>
            <a:spLocks/>
          </p:cNvSpPr>
          <p:nvPr/>
        </p:nvSpPr>
        <p:spPr bwMode="auto">
          <a:xfrm>
            <a:off x="5056188" y="3957638"/>
            <a:ext cx="47625" cy="50800"/>
          </a:xfrm>
          <a:custGeom>
            <a:avLst/>
            <a:gdLst>
              <a:gd name="T0" fmla="*/ 0 w 73"/>
              <a:gd name="T1" fmla="*/ 0 h 73"/>
              <a:gd name="T2" fmla="*/ 0 w 73"/>
              <a:gd name="T3" fmla="*/ 0 h 73"/>
              <a:gd name="T4" fmla="*/ 0 w 73"/>
              <a:gd name="T5" fmla="*/ 0 h 73"/>
              <a:gd name="T6" fmla="*/ 0 w 73"/>
              <a:gd name="T7" fmla="*/ 0 h 73"/>
              <a:gd name="T8" fmla="*/ 0 w 73"/>
              <a:gd name="T9" fmla="*/ 0 h 73"/>
              <a:gd name="T10" fmla="*/ 0 w 73"/>
              <a:gd name="T11" fmla="*/ 0 h 73"/>
              <a:gd name="T12" fmla="*/ 0 w 73"/>
              <a:gd name="T13" fmla="*/ 0 h 73"/>
              <a:gd name="T14" fmla="*/ 0 w 73"/>
              <a:gd name="T15" fmla="*/ 0 h 73"/>
              <a:gd name="T16" fmla="*/ 0 w 73"/>
              <a:gd name="T17" fmla="*/ 0 h 73"/>
              <a:gd name="T18" fmla="*/ 0 w 73"/>
              <a:gd name="T19" fmla="*/ 0 h 73"/>
              <a:gd name="T20" fmla="*/ 0 w 73"/>
              <a:gd name="T21" fmla="*/ 0 h 73"/>
              <a:gd name="T22" fmla="*/ 0 w 73"/>
              <a:gd name="T23" fmla="*/ 0 h 73"/>
              <a:gd name="T24" fmla="*/ 0 w 73"/>
              <a:gd name="T25" fmla="*/ 0 h 73"/>
              <a:gd name="T26" fmla="*/ 0 w 73"/>
              <a:gd name="T27" fmla="*/ 0 h 73"/>
              <a:gd name="T28" fmla="*/ 0 w 73"/>
              <a:gd name="T29" fmla="*/ 0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3"/>
              <a:gd name="T46" fmla="*/ 0 h 73"/>
              <a:gd name="T47" fmla="*/ 73 w 73"/>
              <a:gd name="T48" fmla="*/ 73 h 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3" h="73">
                <a:moveTo>
                  <a:pt x="27" y="0"/>
                </a:moveTo>
                <a:lnTo>
                  <a:pt x="8" y="1"/>
                </a:lnTo>
                <a:lnTo>
                  <a:pt x="0" y="17"/>
                </a:lnTo>
                <a:lnTo>
                  <a:pt x="16" y="39"/>
                </a:lnTo>
                <a:lnTo>
                  <a:pt x="16" y="55"/>
                </a:lnTo>
                <a:lnTo>
                  <a:pt x="21" y="60"/>
                </a:lnTo>
                <a:lnTo>
                  <a:pt x="27" y="48"/>
                </a:lnTo>
                <a:lnTo>
                  <a:pt x="37" y="73"/>
                </a:lnTo>
                <a:lnTo>
                  <a:pt x="48" y="58"/>
                </a:lnTo>
                <a:lnTo>
                  <a:pt x="63" y="73"/>
                </a:lnTo>
                <a:lnTo>
                  <a:pt x="50" y="27"/>
                </a:lnTo>
                <a:lnTo>
                  <a:pt x="63" y="39"/>
                </a:lnTo>
                <a:lnTo>
                  <a:pt x="73" y="30"/>
                </a:lnTo>
                <a:lnTo>
                  <a:pt x="63" y="11"/>
                </a:lnTo>
                <a:lnTo>
                  <a:pt x="27" y="0"/>
                </a:lnTo>
                <a:close/>
              </a:path>
            </a:pathLst>
          </a:custGeom>
          <a:solidFill>
            <a:srgbClr val="CDCDCD"/>
          </a:solidFill>
          <a:ln w="6350">
            <a:solidFill>
              <a:schemeClr val="bg1"/>
            </a:solidFill>
            <a:round/>
            <a:headEnd/>
            <a:tailEnd/>
          </a:ln>
        </p:spPr>
        <p:txBody>
          <a:bodyPr/>
          <a:lstStyle/>
          <a:p>
            <a:endParaRPr lang="en-US"/>
          </a:p>
        </p:txBody>
      </p:sp>
      <p:sp>
        <p:nvSpPr>
          <p:cNvPr id="1285" name="Freeform 2326"/>
          <p:cNvSpPr>
            <a:spLocks/>
          </p:cNvSpPr>
          <p:nvPr/>
        </p:nvSpPr>
        <p:spPr bwMode="auto">
          <a:xfrm>
            <a:off x="5056188" y="3957638"/>
            <a:ext cx="47625" cy="50800"/>
          </a:xfrm>
          <a:custGeom>
            <a:avLst/>
            <a:gdLst>
              <a:gd name="T0" fmla="*/ 0 w 73"/>
              <a:gd name="T1" fmla="*/ 0 h 73"/>
              <a:gd name="T2" fmla="*/ 0 w 73"/>
              <a:gd name="T3" fmla="*/ 0 h 73"/>
              <a:gd name="T4" fmla="*/ 0 w 73"/>
              <a:gd name="T5" fmla="*/ 0 h 73"/>
              <a:gd name="T6" fmla="*/ 0 w 73"/>
              <a:gd name="T7" fmla="*/ 0 h 73"/>
              <a:gd name="T8" fmla="*/ 0 w 73"/>
              <a:gd name="T9" fmla="*/ 0 h 73"/>
              <a:gd name="T10" fmla="*/ 0 w 73"/>
              <a:gd name="T11" fmla="*/ 0 h 73"/>
              <a:gd name="T12" fmla="*/ 0 w 73"/>
              <a:gd name="T13" fmla="*/ 0 h 73"/>
              <a:gd name="T14" fmla="*/ 0 w 73"/>
              <a:gd name="T15" fmla="*/ 0 h 73"/>
              <a:gd name="T16" fmla="*/ 0 w 73"/>
              <a:gd name="T17" fmla="*/ 0 h 73"/>
              <a:gd name="T18" fmla="*/ 0 w 73"/>
              <a:gd name="T19" fmla="*/ 0 h 73"/>
              <a:gd name="T20" fmla="*/ 0 w 73"/>
              <a:gd name="T21" fmla="*/ 0 h 73"/>
              <a:gd name="T22" fmla="*/ 0 w 73"/>
              <a:gd name="T23" fmla="*/ 0 h 73"/>
              <a:gd name="T24" fmla="*/ 0 w 73"/>
              <a:gd name="T25" fmla="*/ 0 h 73"/>
              <a:gd name="T26" fmla="*/ 0 w 73"/>
              <a:gd name="T27" fmla="*/ 0 h 73"/>
              <a:gd name="T28" fmla="*/ 0 w 73"/>
              <a:gd name="T29" fmla="*/ 0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3"/>
              <a:gd name="T46" fmla="*/ 0 h 73"/>
              <a:gd name="T47" fmla="*/ 73 w 73"/>
              <a:gd name="T48" fmla="*/ 73 h 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3" h="73">
                <a:moveTo>
                  <a:pt x="27" y="0"/>
                </a:moveTo>
                <a:lnTo>
                  <a:pt x="8" y="1"/>
                </a:lnTo>
                <a:lnTo>
                  <a:pt x="0" y="17"/>
                </a:lnTo>
                <a:lnTo>
                  <a:pt x="16" y="39"/>
                </a:lnTo>
                <a:lnTo>
                  <a:pt x="16" y="55"/>
                </a:lnTo>
                <a:lnTo>
                  <a:pt x="21" y="60"/>
                </a:lnTo>
                <a:lnTo>
                  <a:pt x="27" y="48"/>
                </a:lnTo>
                <a:lnTo>
                  <a:pt x="37" y="73"/>
                </a:lnTo>
                <a:lnTo>
                  <a:pt x="48" y="58"/>
                </a:lnTo>
                <a:lnTo>
                  <a:pt x="63" y="73"/>
                </a:lnTo>
                <a:lnTo>
                  <a:pt x="50" y="27"/>
                </a:lnTo>
                <a:lnTo>
                  <a:pt x="63" y="39"/>
                </a:lnTo>
                <a:lnTo>
                  <a:pt x="73" y="30"/>
                </a:lnTo>
                <a:lnTo>
                  <a:pt x="63" y="11"/>
                </a:lnTo>
                <a:lnTo>
                  <a:pt x="27" y="0"/>
                </a:lnTo>
              </a:path>
            </a:pathLst>
          </a:custGeom>
          <a:solidFill>
            <a:srgbClr val="CDCDCD"/>
          </a:solidFill>
          <a:ln w="6350">
            <a:solidFill>
              <a:schemeClr val="bg1"/>
            </a:solidFill>
            <a:round/>
            <a:headEnd/>
            <a:tailEnd/>
          </a:ln>
        </p:spPr>
        <p:txBody>
          <a:bodyPr/>
          <a:lstStyle/>
          <a:p>
            <a:endParaRPr lang="en-US"/>
          </a:p>
        </p:txBody>
      </p:sp>
      <p:sp>
        <p:nvSpPr>
          <p:cNvPr id="1286" name="Freeform 2327"/>
          <p:cNvSpPr>
            <a:spLocks/>
          </p:cNvSpPr>
          <p:nvPr/>
        </p:nvSpPr>
        <p:spPr bwMode="auto">
          <a:xfrm>
            <a:off x="5133975" y="3967163"/>
            <a:ext cx="4763" cy="6350"/>
          </a:xfrm>
          <a:custGeom>
            <a:avLst/>
            <a:gdLst>
              <a:gd name="T0" fmla="*/ 2147483647 w 8"/>
              <a:gd name="T1" fmla="*/ 0 h 13"/>
              <a:gd name="T2" fmla="*/ 2147483647 w 8"/>
              <a:gd name="T3" fmla="*/ 0 h 13"/>
              <a:gd name="T4" fmla="*/ 0 w 8"/>
              <a:gd name="T5" fmla="*/ 0 h 13"/>
              <a:gd name="T6" fmla="*/ 2147483647 w 8"/>
              <a:gd name="T7" fmla="*/ 0 h 13"/>
              <a:gd name="T8" fmla="*/ 0 60000 65536"/>
              <a:gd name="T9" fmla="*/ 0 60000 65536"/>
              <a:gd name="T10" fmla="*/ 0 60000 65536"/>
              <a:gd name="T11" fmla="*/ 0 60000 65536"/>
              <a:gd name="T12" fmla="*/ 0 w 8"/>
              <a:gd name="T13" fmla="*/ 0 h 13"/>
              <a:gd name="T14" fmla="*/ 8 w 8"/>
              <a:gd name="T15" fmla="*/ 13 h 13"/>
            </a:gdLst>
            <a:ahLst/>
            <a:cxnLst>
              <a:cxn ang="T8">
                <a:pos x="T0" y="T1"/>
              </a:cxn>
              <a:cxn ang="T9">
                <a:pos x="T2" y="T3"/>
              </a:cxn>
              <a:cxn ang="T10">
                <a:pos x="T4" y="T5"/>
              </a:cxn>
              <a:cxn ang="T11">
                <a:pos x="T6" y="T7"/>
              </a:cxn>
            </a:cxnLst>
            <a:rect l="T12" t="T13" r="T14" b="T15"/>
            <a:pathLst>
              <a:path w="8" h="13">
                <a:moveTo>
                  <a:pt x="8" y="13"/>
                </a:moveTo>
                <a:lnTo>
                  <a:pt x="8" y="3"/>
                </a:lnTo>
                <a:lnTo>
                  <a:pt x="0" y="0"/>
                </a:lnTo>
                <a:lnTo>
                  <a:pt x="8" y="13"/>
                </a:lnTo>
              </a:path>
            </a:pathLst>
          </a:custGeom>
          <a:solidFill>
            <a:srgbClr val="CDCDCD"/>
          </a:solidFill>
          <a:ln w="6350">
            <a:solidFill>
              <a:schemeClr val="bg1"/>
            </a:solidFill>
            <a:round/>
            <a:headEnd/>
            <a:tailEnd/>
          </a:ln>
        </p:spPr>
        <p:txBody>
          <a:bodyPr/>
          <a:lstStyle/>
          <a:p>
            <a:endParaRPr lang="en-US"/>
          </a:p>
        </p:txBody>
      </p:sp>
      <p:sp>
        <p:nvSpPr>
          <p:cNvPr id="1287" name="Freeform 2328"/>
          <p:cNvSpPr>
            <a:spLocks/>
          </p:cNvSpPr>
          <p:nvPr/>
        </p:nvSpPr>
        <p:spPr bwMode="auto">
          <a:xfrm>
            <a:off x="5106988" y="4030663"/>
            <a:ext cx="57150" cy="19050"/>
          </a:xfrm>
          <a:custGeom>
            <a:avLst/>
            <a:gdLst>
              <a:gd name="T0" fmla="*/ 0 w 86"/>
              <a:gd name="T1" fmla="*/ 0 h 29"/>
              <a:gd name="T2" fmla="*/ 0 w 86"/>
              <a:gd name="T3" fmla="*/ 0 h 29"/>
              <a:gd name="T4" fmla="*/ 0 w 86"/>
              <a:gd name="T5" fmla="*/ 0 h 29"/>
              <a:gd name="T6" fmla="*/ 0 w 86"/>
              <a:gd name="T7" fmla="*/ 0 h 29"/>
              <a:gd name="T8" fmla="*/ 0 w 86"/>
              <a:gd name="T9" fmla="*/ 0 h 29"/>
              <a:gd name="T10" fmla="*/ 0 w 86"/>
              <a:gd name="T11" fmla="*/ 0 h 29"/>
              <a:gd name="T12" fmla="*/ 0 w 86"/>
              <a:gd name="T13" fmla="*/ 0 h 29"/>
              <a:gd name="T14" fmla="*/ 0 w 86"/>
              <a:gd name="T15" fmla="*/ 0 h 29"/>
              <a:gd name="T16" fmla="*/ 0 w 86"/>
              <a:gd name="T17" fmla="*/ 0 h 29"/>
              <a:gd name="T18" fmla="*/ 0 w 86"/>
              <a:gd name="T19" fmla="*/ 0 h 29"/>
              <a:gd name="T20" fmla="*/ 0 w 86"/>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29"/>
              <a:gd name="T35" fmla="*/ 86 w 86"/>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29">
                <a:moveTo>
                  <a:pt x="47" y="8"/>
                </a:moveTo>
                <a:lnTo>
                  <a:pt x="25" y="10"/>
                </a:lnTo>
                <a:lnTo>
                  <a:pt x="18" y="0"/>
                </a:lnTo>
                <a:lnTo>
                  <a:pt x="7" y="0"/>
                </a:lnTo>
                <a:lnTo>
                  <a:pt x="0" y="16"/>
                </a:lnTo>
                <a:lnTo>
                  <a:pt x="29" y="18"/>
                </a:lnTo>
                <a:lnTo>
                  <a:pt x="39" y="29"/>
                </a:lnTo>
                <a:lnTo>
                  <a:pt x="83" y="24"/>
                </a:lnTo>
                <a:lnTo>
                  <a:pt x="86" y="14"/>
                </a:lnTo>
                <a:lnTo>
                  <a:pt x="77" y="18"/>
                </a:lnTo>
                <a:lnTo>
                  <a:pt x="47" y="8"/>
                </a:lnTo>
                <a:close/>
              </a:path>
            </a:pathLst>
          </a:custGeom>
          <a:solidFill>
            <a:srgbClr val="CDCDCD"/>
          </a:solidFill>
          <a:ln w="6350">
            <a:solidFill>
              <a:schemeClr val="bg1"/>
            </a:solidFill>
            <a:round/>
            <a:headEnd/>
            <a:tailEnd/>
          </a:ln>
        </p:spPr>
        <p:txBody>
          <a:bodyPr/>
          <a:lstStyle/>
          <a:p>
            <a:endParaRPr lang="en-US"/>
          </a:p>
        </p:txBody>
      </p:sp>
      <p:sp>
        <p:nvSpPr>
          <p:cNvPr id="1288" name="Freeform 2329"/>
          <p:cNvSpPr>
            <a:spLocks/>
          </p:cNvSpPr>
          <p:nvPr/>
        </p:nvSpPr>
        <p:spPr bwMode="auto">
          <a:xfrm>
            <a:off x="5106988" y="4030663"/>
            <a:ext cx="57150" cy="19050"/>
          </a:xfrm>
          <a:custGeom>
            <a:avLst/>
            <a:gdLst>
              <a:gd name="T0" fmla="*/ 0 w 86"/>
              <a:gd name="T1" fmla="*/ 0 h 29"/>
              <a:gd name="T2" fmla="*/ 0 w 86"/>
              <a:gd name="T3" fmla="*/ 0 h 29"/>
              <a:gd name="T4" fmla="*/ 0 w 86"/>
              <a:gd name="T5" fmla="*/ 0 h 29"/>
              <a:gd name="T6" fmla="*/ 0 w 86"/>
              <a:gd name="T7" fmla="*/ 0 h 29"/>
              <a:gd name="T8" fmla="*/ 0 w 86"/>
              <a:gd name="T9" fmla="*/ 0 h 29"/>
              <a:gd name="T10" fmla="*/ 0 w 86"/>
              <a:gd name="T11" fmla="*/ 0 h 29"/>
              <a:gd name="T12" fmla="*/ 0 w 86"/>
              <a:gd name="T13" fmla="*/ 0 h 29"/>
              <a:gd name="T14" fmla="*/ 0 w 86"/>
              <a:gd name="T15" fmla="*/ 0 h 29"/>
              <a:gd name="T16" fmla="*/ 0 w 86"/>
              <a:gd name="T17" fmla="*/ 0 h 29"/>
              <a:gd name="T18" fmla="*/ 0 w 86"/>
              <a:gd name="T19" fmla="*/ 0 h 29"/>
              <a:gd name="T20" fmla="*/ 0 w 86"/>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29"/>
              <a:gd name="T35" fmla="*/ 86 w 86"/>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29">
                <a:moveTo>
                  <a:pt x="47" y="8"/>
                </a:moveTo>
                <a:lnTo>
                  <a:pt x="25" y="10"/>
                </a:lnTo>
                <a:lnTo>
                  <a:pt x="18" y="0"/>
                </a:lnTo>
                <a:lnTo>
                  <a:pt x="7" y="0"/>
                </a:lnTo>
                <a:lnTo>
                  <a:pt x="0" y="16"/>
                </a:lnTo>
                <a:lnTo>
                  <a:pt x="29" y="18"/>
                </a:lnTo>
                <a:lnTo>
                  <a:pt x="39" y="29"/>
                </a:lnTo>
                <a:lnTo>
                  <a:pt x="83" y="24"/>
                </a:lnTo>
                <a:lnTo>
                  <a:pt x="86" y="14"/>
                </a:lnTo>
                <a:lnTo>
                  <a:pt x="77" y="18"/>
                </a:lnTo>
                <a:lnTo>
                  <a:pt x="47" y="8"/>
                </a:lnTo>
              </a:path>
            </a:pathLst>
          </a:custGeom>
          <a:solidFill>
            <a:srgbClr val="CDCDCD"/>
          </a:solidFill>
          <a:ln w="6350">
            <a:solidFill>
              <a:schemeClr val="bg1"/>
            </a:solidFill>
            <a:round/>
            <a:headEnd/>
            <a:tailEnd/>
          </a:ln>
        </p:spPr>
        <p:txBody>
          <a:bodyPr/>
          <a:lstStyle/>
          <a:p>
            <a:endParaRPr lang="en-US"/>
          </a:p>
        </p:txBody>
      </p:sp>
      <p:sp>
        <p:nvSpPr>
          <p:cNvPr id="1289" name="Freeform 2330"/>
          <p:cNvSpPr>
            <a:spLocks/>
          </p:cNvSpPr>
          <p:nvPr/>
        </p:nvSpPr>
        <p:spPr bwMode="auto">
          <a:xfrm>
            <a:off x="5195888" y="4006850"/>
            <a:ext cx="11112" cy="15875"/>
          </a:xfrm>
          <a:custGeom>
            <a:avLst/>
            <a:gdLst>
              <a:gd name="T0" fmla="*/ 0 w 16"/>
              <a:gd name="T1" fmla="*/ 0 h 21"/>
              <a:gd name="T2" fmla="*/ 0 w 16"/>
              <a:gd name="T3" fmla="*/ 0 h 21"/>
              <a:gd name="T4" fmla="*/ 0 w 16"/>
              <a:gd name="T5" fmla="*/ 0 h 21"/>
              <a:gd name="T6" fmla="*/ 0 w 16"/>
              <a:gd name="T7" fmla="*/ 0 h 21"/>
              <a:gd name="T8" fmla="*/ 0 w 16"/>
              <a:gd name="T9" fmla="*/ 0 h 21"/>
              <a:gd name="T10" fmla="*/ 0 60000 65536"/>
              <a:gd name="T11" fmla="*/ 0 60000 65536"/>
              <a:gd name="T12" fmla="*/ 0 60000 65536"/>
              <a:gd name="T13" fmla="*/ 0 60000 65536"/>
              <a:gd name="T14" fmla="*/ 0 60000 65536"/>
              <a:gd name="T15" fmla="*/ 0 w 16"/>
              <a:gd name="T16" fmla="*/ 0 h 21"/>
              <a:gd name="T17" fmla="*/ 16 w 16"/>
              <a:gd name="T18" fmla="*/ 21 h 21"/>
            </a:gdLst>
            <a:ahLst/>
            <a:cxnLst>
              <a:cxn ang="T10">
                <a:pos x="T0" y="T1"/>
              </a:cxn>
              <a:cxn ang="T11">
                <a:pos x="T2" y="T3"/>
              </a:cxn>
              <a:cxn ang="T12">
                <a:pos x="T4" y="T5"/>
              </a:cxn>
              <a:cxn ang="T13">
                <a:pos x="T6" y="T7"/>
              </a:cxn>
              <a:cxn ang="T14">
                <a:pos x="T8" y="T9"/>
              </a:cxn>
            </a:cxnLst>
            <a:rect l="T15" t="T16" r="T17" b="T18"/>
            <a:pathLst>
              <a:path w="16" h="21">
                <a:moveTo>
                  <a:pt x="9" y="16"/>
                </a:moveTo>
                <a:lnTo>
                  <a:pt x="16" y="0"/>
                </a:lnTo>
                <a:lnTo>
                  <a:pt x="0" y="12"/>
                </a:lnTo>
                <a:lnTo>
                  <a:pt x="0" y="21"/>
                </a:lnTo>
                <a:lnTo>
                  <a:pt x="9" y="16"/>
                </a:lnTo>
                <a:close/>
              </a:path>
            </a:pathLst>
          </a:custGeom>
          <a:solidFill>
            <a:srgbClr val="CDCDCD"/>
          </a:solidFill>
          <a:ln w="6350">
            <a:solidFill>
              <a:schemeClr val="bg1"/>
            </a:solidFill>
            <a:round/>
            <a:headEnd/>
            <a:tailEnd/>
          </a:ln>
        </p:spPr>
        <p:txBody>
          <a:bodyPr/>
          <a:lstStyle/>
          <a:p>
            <a:endParaRPr lang="en-US"/>
          </a:p>
        </p:txBody>
      </p:sp>
      <p:sp>
        <p:nvSpPr>
          <p:cNvPr id="1290" name="Freeform 2331"/>
          <p:cNvSpPr>
            <a:spLocks/>
          </p:cNvSpPr>
          <p:nvPr/>
        </p:nvSpPr>
        <p:spPr bwMode="auto">
          <a:xfrm>
            <a:off x="5195888" y="4006850"/>
            <a:ext cx="11112" cy="15875"/>
          </a:xfrm>
          <a:custGeom>
            <a:avLst/>
            <a:gdLst>
              <a:gd name="T0" fmla="*/ 0 w 16"/>
              <a:gd name="T1" fmla="*/ 0 h 21"/>
              <a:gd name="T2" fmla="*/ 0 w 16"/>
              <a:gd name="T3" fmla="*/ 0 h 21"/>
              <a:gd name="T4" fmla="*/ 0 w 16"/>
              <a:gd name="T5" fmla="*/ 0 h 21"/>
              <a:gd name="T6" fmla="*/ 0 w 16"/>
              <a:gd name="T7" fmla="*/ 0 h 21"/>
              <a:gd name="T8" fmla="*/ 0 w 16"/>
              <a:gd name="T9" fmla="*/ 0 h 21"/>
              <a:gd name="T10" fmla="*/ 0 60000 65536"/>
              <a:gd name="T11" fmla="*/ 0 60000 65536"/>
              <a:gd name="T12" fmla="*/ 0 60000 65536"/>
              <a:gd name="T13" fmla="*/ 0 60000 65536"/>
              <a:gd name="T14" fmla="*/ 0 60000 65536"/>
              <a:gd name="T15" fmla="*/ 0 w 16"/>
              <a:gd name="T16" fmla="*/ 0 h 21"/>
              <a:gd name="T17" fmla="*/ 16 w 16"/>
              <a:gd name="T18" fmla="*/ 21 h 21"/>
            </a:gdLst>
            <a:ahLst/>
            <a:cxnLst>
              <a:cxn ang="T10">
                <a:pos x="T0" y="T1"/>
              </a:cxn>
              <a:cxn ang="T11">
                <a:pos x="T2" y="T3"/>
              </a:cxn>
              <a:cxn ang="T12">
                <a:pos x="T4" y="T5"/>
              </a:cxn>
              <a:cxn ang="T13">
                <a:pos x="T6" y="T7"/>
              </a:cxn>
              <a:cxn ang="T14">
                <a:pos x="T8" y="T9"/>
              </a:cxn>
            </a:cxnLst>
            <a:rect l="T15" t="T16" r="T17" b="T18"/>
            <a:pathLst>
              <a:path w="16" h="21">
                <a:moveTo>
                  <a:pt x="9" y="16"/>
                </a:moveTo>
                <a:lnTo>
                  <a:pt x="16" y="0"/>
                </a:lnTo>
                <a:lnTo>
                  <a:pt x="0" y="12"/>
                </a:lnTo>
                <a:lnTo>
                  <a:pt x="0" y="21"/>
                </a:lnTo>
                <a:lnTo>
                  <a:pt x="9" y="16"/>
                </a:lnTo>
              </a:path>
            </a:pathLst>
          </a:custGeom>
          <a:solidFill>
            <a:srgbClr val="CDCDCD"/>
          </a:solidFill>
          <a:ln w="6350">
            <a:solidFill>
              <a:schemeClr val="bg1"/>
            </a:solidFill>
            <a:round/>
            <a:headEnd/>
            <a:tailEnd/>
          </a:ln>
        </p:spPr>
        <p:txBody>
          <a:bodyPr/>
          <a:lstStyle/>
          <a:p>
            <a:endParaRPr lang="en-US"/>
          </a:p>
        </p:txBody>
      </p:sp>
      <p:sp>
        <p:nvSpPr>
          <p:cNvPr id="1291" name="Freeform 2332"/>
          <p:cNvSpPr>
            <a:spLocks/>
          </p:cNvSpPr>
          <p:nvPr/>
        </p:nvSpPr>
        <p:spPr bwMode="auto">
          <a:xfrm>
            <a:off x="5154613" y="3948113"/>
            <a:ext cx="7937" cy="11112"/>
          </a:xfrm>
          <a:custGeom>
            <a:avLst/>
            <a:gdLst>
              <a:gd name="T0" fmla="*/ 2147483647 w 10"/>
              <a:gd name="T1" fmla="*/ 0 h 16"/>
              <a:gd name="T2" fmla="*/ 2147483647 w 10"/>
              <a:gd name="T3" fmla="*/ 0 h 16"/>
              <a:gd name="T4" fmla="*/ 0 w 10"/>
              <a:gd name="T5" fmla="*/ 0 h 16"/>
              <a:gd name="T6" fmla="*/ 2147483647 w 10"/>
              <a:gd name="T7" fmla="*/ 0 h 16"/>
              <a:gd name="T8" fmla="*/ 0 60000 65536"/>
              <a:gd name="T9" fmla="*/ 0 60000 65536"/>
              <a:gd name="T10" fmla="*/ 0 60000 65536"/>
              <a:gd name="T11" fmla="*/ 0 60000 65536"/>
              <a:gd name="T12" fmla="*/ 0 w 10"/>
              <a:gd name="T13" fmla="*/ 0 h 16"/>
              <a:gd name="T14" fmla="*/ 10 w 10"/>
              <a:gd name="T15" fmla="*/ 16 h 16"/>
            </a:gdLst>
            <a:ahLst/>
            <a:cxnLst>
              <a:cxn ang="T8">
                <a:pos x="T0" y="T1"/>
              </a:cxn>
              <a:cxn ang="T9">
                <a:pos x="T2" y="T3"/>
              </a:cxn>
              <a:cxn ang="T10">
                <a:pos x="T4" y="T5"/>
              </a:cxn>
              <a:cxn ang="T11">
                <a:pos x="T6" y="T7"/>
              </a:cxn>
            </a:cxnLst>
            <a:rect l="T12" t="T13" r="T14" b="T15"/>
            <a:pathLst>
              <a:path w="10" h="16">
                <a:moveTo>
                  <a:pt x="4" y="16"/>
                </a:moveTo>
                <a:lnTo>
                  <a:pt x="10" y="5"/>
                </a:lnTo>
                <a:lnTo>
                  <a:pt x="0" y="0"/>
                </a:lnTo>
                <a:lnTo>
                  <a:pt x="4" y="16"/>
                </a:lnTo>
                <a:close/>
              </a:path>
            </a:pathLst>
          </a:custGeom>
          <a:solidFill>
            <a:srgbClr val="CDCDCD"/>
          </a:solidFill>
          <a:ln w="6350">
            <a:solidFill>
              <a:schemeClr val="bg1"/>
            </a:solidFill>
            <a:round/>
            <a:headEnd/>
            <a:tailEnd/>
          </a:ln>
        </p:spPr>
        <p:txBody>
          <a:bodyPr/>
          <a:lstStyle/>
          <a:p>
            <a:endParaRPr lang="en-US"/>
          </a:p>
        </p:txBody>
      </p:sp>
      <p:sp>
        <p:nvSpPr>
          <p:cNvPr id="1292" name="Freeform 2333"/>
          <p:cNvSpPr>
            <a:spLocks/>
          </p:cNvSpPr>
          <p:nvPr/>
        </p:nvSpPr>
        <p:spPr bwMode="auto">
          <a:xfrm>
            <a:off x="5154613" y="3948113"/>
            <a:ext cx="7937" cy="11112"/>
          </a:xfrm>
          <a:custGeom>
            <a:avLst/>
            <a:gdLst>
              <a:gd name="T0" fmla="*/ 2147483647 w 10"/>
              <a:gd name="T1" fmla="*/ 0 h 16"/>
              <a:gd name="T2" fmla="*/ 2147483647 w 10"/>
              <a:gd name="T3" fmla="*/ 0 h 16"/>
              <a:gd name="T4" fmla="*/ 0 w 10"/>
              <a:gd name="T5" fmla="*/ 0 h 16"/>
              <a:gd name="T6" fmla="*/ 2147483647 w 10"/>
              <a:gd name="T7" fmla="*/ 0 h 16"/>
              <a:gd name="T8" fmla="*/ 0 60000 65536"/>
              <a:gd name="T9" fmla="*/ 0 60000 65536"/>
              <a:gd name="T10" fmla="*/ 0 60000 65536"/>
              <a:gd name="T11" fmla="*/ 0 60000 65536"/>
              <a:gd name="T12" fmla="*/ 0 w 10"/>
              <a:gd name="T13" fmla="*/ 0 h 16"/>
              <a:gd name="T14" fmla="*/ 10 w 10"/>
              <a:gd name="T15" fmla="*/ 16 h 16"/>
            </a:gdLst>
            <a:ahLst/>
            <a:cxnLst>
              <a:cxn ang="T8">
                <a:pos x="T0" y="T1"/>
              </a:cxn>
              <a:cxn ang="T9">
                <a:pos x="T2" y="T3"/>
              </a:cxn>
              <a:cxn ang="T10">
                <a:pos x="T4" y="T5"/>
              </a:cxn>
              <a:cxn ang="T11">
                <a:pos x="T6" y="T7"/>
              </a:cxn>
            </a:cxnLst>
            <a:rect l="T12" t="T13" r="T14" b="T15"/>
            <a:pathLst>
              <a:path w="10" h="16">
                <a:moveTo>
                  <a:pt x="4" y="16"/>
                </a:moveTo>
                <a:lnTo>
                  <a:pt x="10" y="5"/>
                </a:lnTo>
                <a:lnTo>
                  <a:pt x="0" y="0"/>
                </a:lnTo>
                <a:lnTo>
                  <a:pt x="4" y="16"/>
                </a:lnTo>
              </a:path>
            </a:pathLst>
          </a:custGeom>
          <a:solidFill>
            <a:srgbClr val="CDCDCD"/>
          </a:solidFill>
          <a:ln w="6350">
            <a:solidFill>
              <a:schemeClr val="bg1"/>
            </a:solidFill>
            <a:round/>
            <a:headEnd/>
            <a:tailEnd/>
          </a:ln>
        </p:spPr>
        <p:txBody>
          <a:bodyPr/>
          <a:lstStyle/>
          <a:p>
            <a:endParaRPr lang="en-US"/>
          </a:p>
        </p:txBody>
      </p:sp>
      <p:sp>
        <p:nvSpPr>
          <p:cNvPr id="1293" name="Freeform 2334"/>
          <p:cNvSpPr>
            <a:spLocks/>
          </p:cNvSpPr>
          <p:nvPr/>
        </p:nvSpPr>
        <p:spPr bwMode="auto">
          <a:xfrm>
            <a:off x="5154613" y="3927475"/>
            <a:ext cx="15875" cy="7938"/>
          </a:xfrm>
          <a:custGeom>
            <a:avLst/>
            <a:gdLst>
              <a:gd name="T0" fmla="*/ 0 w 22"/>
              <a:gd name="T1" fmla="*/ 0 h 11"/>
              <a:gd name="T2" fmla="*/ 0 w 22"/>
              <a:gd name="T3" fmla="*/ 0 h 11"/>
              <a:gd name="T4" fmla="*/ 0 w 22"/>
              <a:gd name="T5" fmla="*/ 0 h 11"/>
              <a:gd name="T6" fmla="*/ 0 w 22"/>
              <a:gd name="T7" fmla="*/ 0 h 11"/>
              <a:gd name="T8" fmla="*/ 0 60000 65536"/>
              <a:gd name="T9" fmla="*/ 0 60000 65536"/>
              <a:gd name="T10" fmla="*/ 0 60000 65536"/>
              <a:gd name="T11" fmla="*/ 0 60000 65536"/>
              <a:gd name="T12" fmla="*/ 0 w 22"/>
              <a:gd name="T13" fmla="*/ 0 h 11"/>
              <a:gd name="T14" fmla="*/ 22 w 22"/>
              <a:gd name="T15" fmla="*/ 11 h 11"/>
            </a:gdLst>
            <a:ahLst/>
            <a:cxnLst>
              <a:cxn ang="T8">
                <a:pos x="T0" y="T1"/>
              </a:cxn>
              <a:cxn ang="T9">
                <a:pos x="T2" y="T3"/>
              </a:cxn>
              <a:cxn ang="T10">
                <a:pos x="T4" y="T5"/>
              </a:cxn>
              <a:cxn ang="T11">
                <a:pos x="T6" y="T7"/>
              </a:cxn>
            </a:cxnLst>
            <a:rect l="T12" t="T13" r="T14" b="T15"/>
            <a:pathLst>
              <a:path w="22" h="11">
                <a:moveTo>
                  <a:pt x="22" y="11"/>
                </a:moveTo>
                <a:lnTo>
                  <a:pt x="15" y="0"/>
                </a:lnTo>
                <a:lnTo>
                  <a:pt x="0" y="8"/>
                </a:lnTo>
                <a:lnTo>
                  <a:pt x="22" y="11"/>
                </a:lnTo>
                <a:close/>
              </a:path>
            </a:pathLst>
          </a:custGeom>
          <a:solidFill>
            <a:srgbClr val="CDCDCD"/>
          </a:solidFill>
          <a:ln w="6350">
            <a:solidFill>
              <a:schemeClr val="bg1"/>
            </a:solidFill>
            <a:round/>
            <a:headEnd/>
            <a:tailEnd/>
          </a:ln>
        </p:spPr>
        <p:txBody>
          <a:bodyPr/>
          <a:lstStyle/>
          <a:p>
            <a:endParaRPr lang="en-US"/>
          </a:p>
        </p:txBody>
      </p:sp>
      <p:sp>
        <p:nvSpPr>
          <p:cNvPr id="1294" name="Freeform 2335"/>
          <p:cNvSpPr>
            <a:spLocks/>
          </p:cNvSpPr>
          <p:nvPr/>
        </p:nvSpPr>
        <p:spPr bwMode="auto">
          <a:xfrm>
            <a:off x="5154613" y="3927475"/>
            <a:ext cx="15875" cy="7938"/>
          </a:xfrm>
          <a:custGeom>
            <a:avLst/>
            <a:gdLst>
              <a:gd name="T0" fmla="*/ 0 w 22"/>
              <a:gd name="T1" fmla="*/ 0 h 11"/>
              <a:gd name="T2" fmla="*/ 0 w 22"/>
              <a:gd name="T3" fmla="*/ 0 h 11"/>
              <a:gd name="T4" fmla="*/ 0 w 22"/>
              <a:gd name="T5" fmla="*/ 0 h 11"/>
              <a:gd name="T6" fmla="*/ 0 w 22"/>
              <a:gd name="T7" fmla="*/ 0 h 11"/>
              <a:gd name="T8" fmla="*/ 0 60000 65536"/>
              <a:gd name="T9" fmla="*/ 0 60000 65536"/>
              <a:gd name="T10" fmla="*/ 0 60000 65536"/>
              <a:gd name="T11" fmla="*/ 0 60000 65536"/>
              <a:gd name="T12" fmla="*/ 0 w 22"/>
              <a:gd name="T13" fmla="*/ 0 h 11"/>
              <a:gd name="T14" fmla="*/ 22 w 22"/>
              <a:gd name="T15" fmla="*/ 11 h 11"/>
            </a:gdLst>
            <a:ahLst/>
            <a:cxnLst>
              <a:cxn ang="T8">
                <a:pos x="T0" y="T1"/>
              </a:cxn>
              <a:cxn ang="T9">
                <a:pos x="T2" y="T3"/>
              </a:cxn>
              <a:cxn ang="T10">
                <a:pos x="T4" y="T5"/>
              </a:cxn>
              <a:cxn ang="T11">
                <a:pos x="T6" y="T7"/>
              </a:cxn>
            </a:cxnLst>
            <a:rect l="T12" t="T13" r="T14" b="T15"/>
            <a:pathLst>
              <a:path w="22" h="11">
                <a:moveTo>
                  <a:pt x="22" y="11"/>
                </a:moveTo>
                <a:lnTo>
                  <a:pt x="15" y="0"/>
                </a:lnTo>
                <a:lnTo>
                  <a:pt x="0" y="8"/>
                </a:lnTo>
                <a:lnTo>
                  <a:pt x="22" y="11"/>
                </a:lnTo>
              </a:path>
            </a:pathLst>
          </a:custGeom>
          <a:solidFill>
            <a:srgbClr val="CDCDCD"/>
          </a:solidFill>
          <a:ln w="6350">
            <a:solidFill>
              <a:schemeClr val="bg1"/>
            </a:solidFill>
            <a:round/>
            <a:headEnd/>
            <a:tailEnd/>
          </a:ln>
        </p:spPr>
        <p:txBody>
          <a:bodyPr/>
          <a:lstStyle/>
          <a:p>
            <a:endParaRPr lang="en-US"/>
          </a:p>
        </p:txBody>
      </p:sp>
      <p:sp>
        <p:nvSpPr>
          <p:cNvPr id="1295" name="Freeform 2336"/>
          <p:cNvSpPr>
            <a:spLocks/>
          </p:cNvSpPr>
          <p:nvPr/>
        </p:nvSpPr>
        <p:spPr bwMode="auto">
          <a:xfrm>
            <a:off x="5137150" y="3908425"/>
            <a:ext cx="7938" cy="6350"/>
          </a:xfrm>
          <a:custGeom>
            <a:avLst/>
            <a:gdLst>
              <a:gd name="T0" fmla="*/ 0 w 11"/>
              <a:gd name="T1" fmla="*/ 2147483647 h 6"/>
              <a:gd name="T2" fmla="*/ 0 w 11"/>
              <a:gd name="T3" fmla="*/ 0 h 6"/>
              <a:gd name="T4" fmla="*/ 0 w 11"/>
              <a:gd name="T5" fmla="*/ 0 h 6"/>
              <a:gd name="T6" fmla="*/ 0 w 11"/>
              <a:gd name="T7" fmla="*/ 2147483647 h 6"/>
              <a:gd name="T8" fmla="*/ 0 w 11"/>
              <a:gd name="T9" fmla="*/ 2147483647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0" y="6"/>
                </a:moveTo>
                <a:lnTo>
                  <a:pt x="1" y="0"/>
                </a:lnTo>
                <a:lnTo>
                  <a:pt x="9" y="0"/>
                </a:lnTo>
                <a:lnTo>
                  <a:pt x="11" y="1"/>
                </a:lnTo>
                <a:lnTo>
                  <a:pt x="0" y="6"/>
                </a:lnTo>
                <a:close/>
              </a:path>
            </a:pathLst>
          </a:custGeom>
          <a:solidFill>
            <a:srgbClr val="CDCDCD"/>
          </a:solidFill>
          <a:ln w="6350">
            <a:solidFill>
              <a:schemeClr val="bg1"/>
            </a:solidFill>
            <a:round/>
            <a:headEnd/>
            <a:tailEnd/>
          </a:ln>
        </p:spPr>
        <p:txBody>
          <a:bodyPr/>
          <a:lstStyle/>
          <a:p>
            <a:endParaRPr lang="en-US"/>
          </a:p>
        </p:txBody>
      </p:sp>
      <p:sp>
        <p:nvSpPr>
          <p:cNvPr id="1296" name="Freeform 2337"/>
          <p:cNvSpPr>
            <a:spLocks/>
          </p:cNvSpPr>
          <p:nvPr/>
        </p:nvSpPr>
        <p:spPr bwMode="auto">
          <a:xfrm>
            <a:off x="5137150" y="3908425"/>
            <a:ext cx="7938" cy="6350"/>
          </a:xfrm>
          <a:custGeom>
            <a:avLst/>
            <a:gdLst>
              <a:gd name="T0" fmla="*/ 0 w 11"/>
              <a:gd name="T1" fmla="*/ 2147483647 h 6"/>
              <a:gd name="T2" fmla="*/ 0 w 11"/>
              <a:gd name="T3" fmla="*/ 0 h 6"/>
              <a:gd name="T4" fmla="*/ 0 w 11"/>
              <a:gd name="T5" fmla="*/ 0 h 6"/>
              <a:gd name="T6" fmla="*/ 0 w 11"/>
              <a:gd name="T7" fmla="*/ 2147483647 h 6"/>
              <a:gd name="T8" fmla="*/ 0 w 11"/>
              <a:gd name="T9" fmla="*/ 2147483647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0" y="6"/>
                </a:moveTo>
                <a:lnTo>
                  <a:pt x="1" y="0"/>
                </a:lnTo>
                <a:lnTo>
                  <a:pt x="9" y="0"/>
                </a:lnTo>
                <a:lnTo>
                  <a:pt x="11" y="1"/>
                </a:lnTo>
                <a:lnTo>
                  <a:pt x="0" y="6"/>
                </a:lnTo>
              </a:path>
            </a:pathLst>
          </a:custGeom>
          <a:solidFill>
            <a:srgbClr val="CDCDCD"/>
          </a:solidFill>
          <a:ln w="6350">
            <a:solidFill>
              <a:schemeClr val="bg1"/>
            </a:solidFill>
            <a:round/>
            <a:headEnd/>
            <a:tailEnd/>
          </a:ln>
        </p:spPr>
        <p:txBody>
          <a:bodyPr/>
          <a:lstStyle/>
          <a:p>
            <a:endParaRPr lang="en-US"/>
          </a:p>
        </p:txBody>
      </p:sp>
      <p:sp>
        <p:nvSpPr>
          <p:cNvPr id="1297" name="Freeform 2338"/>
          <p:cNvSpPr>
            <a:spLocks/>
          </p:cNvSpPr>
          <p:nvPr/>
        </p:nvSpPr>
        <p:spPr bwMode="auto">
          <a:xfrm>
            <a:off x="5126038" y="3886200"/>
            <a:ext cx="6350" cy="6350"/>
          </a:xfrm>
          <a:custGeom>
            <a:avLst/>
            <a:gdLst>
              <a:gd name="T0" fmla="*/ 0 w 9"/>
              <a:gd name="T1" fmla="*/ 2147483647 h 8"/>
              <a:gd name="T2" fmla="*/ 0 w 9"/>
              <a:gd name="T3" fmla="*/ 0 h 8"/>
              <a:gd name="T4" fmla="*/ 0 w 9"/>
              <a:gd name="T5" fmla="*/ 2147483647 h 8"/>
              <a:gd name="T6" fmla="*/ 0 w 9"/>
              <a:gd name="T7" fmla="*/ 2147483647 h 8"/>
              <a:gd name="T8" fmla="*/ 0 60000 65536"/>
              <a:gd name="T9" fmla="*/ 0 60000 65536"/>
              <a:gd name="T10" fmla="*/ 0 60000 65536"/>
              <a:gd name="T11" fmla="*/ 0 60000 65536"/>
              <a:gd name="T12" fmla="*/ 0 w 9"/>
              <a:gd name="T13" fmla="*/ 0 h 8"/>
              <a:gd name="T14" fmla="*/ 9 w 9"/>
              <a:gd name="T15" fmla="*/ 8 h 8"/>
            </a:gdLst>
            <a:ahLst/>
            <a:cxnLst>
              <a:cxn ang="T8">
                <a:pos x="T0" y="T1"/>
              </a:cxn>
              <a:cxn ang="T9">
                <a:pos x="T2" y="T3"/>
              </a:cxn>
              <a:cxn ang="T10">
                <a:pos x="T4" y="T5"/>
              </a:cxn>
              <a:cxn ang="T11">
                <a:pos x="T6" y="T7"/>
              </a:cxn>
            </a:cxnLst>
            <a:rect l="T12" t="T13" r="T14" b="T15"/>
            <a:pathLst>
              <a:path w="9" h="8">
                <a:moveTo>
                  <a:pt x="7" y="8"/>
                </a:moveTo>
                <a:lnTo>
                  <a:pt x="9" y="0"/>
                </a:lnTo>
                <a:lnTo>
                  <a:pt x="0" y="3"/>
                </a:lnTo>
                <a:lnTo>
                  <a:pt x="7" y="8"/>
                </a:lnTo>
              </a:path>
            </a:pathLst>
          </a:custGeom>
          <a:solidFill>
            <a:srgbClr val="CDCDCD"/>
          </a:solidFill>
          <a:ln w="6350">
            <a:solidFill>
              <a:schemeClr val="bg1"/>
            </a:solidFill>
            <a:round/>
            <a:headEnd/>
            <a:tailEnd/>
          </a:ln>
        </p:spPr>
        <p:txBody>
          <a:bodyPr/>
          <a:lstStyle/>
          <a:p>
            <a:endParaRPr lang="en-US"/>
          </a:p>
        </p:txBody>
      </p:sp>
      <p:sp>
        <p:nvSpPr>
          <p:cNvPr id="1298" name="Freeform 2339"/>
          <p:cNvSpPr>
            <a:spLocks/>
          </p:cNvSpPr>
          <p:nvPr/>
        </p:nvSpPr>
        <p:spPr bwMode="auto">
          <a:xfrm>
            <a:off x="5095875" y="3937000"/>
            <a:ext cx="33338" cy="30163"/>
          </a:xfrm>
          <a:custGeom>
            <a:avLst/>
            <a:gdLst>
              <a:gd name="T0" fmla="*/ 0 w 49"/>
              <a:gd name="T1" fmla="*/ 0 h 42"/>
              <a:gd name="T2" fmla="*/ 0 w 49"/>
              <a:gd name="T3" fmla="*/ 0 h 42"/>
              <a:gd name="T4" fmla="*/ 0 w 49"/>
              <a:gd name="T5" fmla="*/ 0 h 42"/>
              <a:gd name="T6" fmla="*/ 0 w 49"/>
              <a:gd name="T7" fmla="*/ 0 h 42"/>
              <a:gd name="T8" fmla="*/ 0 w 49"/>
              <a:gd name="T9" fmla="*/ 0 h 42"/>
              <a:gd name="T10" fmla="*/ 0 w 49"/>
              <a:gd name="T11" fmla="*/ 0 h 42"/>
              <a:gd name="T12" fmla="*/ 0 w 49"/>
              <a:gd name="T13" fmla="*/ 0 h 42"/>
              <a:gd name="T14" fmla="*/ 0 w 49"/>
              <a:gd name="T15" fmla="*/ 0 h 42"/>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42"/>
              <a:gd name="T26" fmla="*/ 49 w 49"/>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42">
                <a:moveTo>
                  <a:pt x="49" y="37"/>
                </a:moveTo>
                <a:lnTo>
                  <a:pt x="36" y="16"/>
                </a:lnTo>
                <a:lnTo>
                  <a:pt x="12" y="0"/>
                </a:lnTo>
                <a:lnTo>
                  <a:pt x="0" y="8"/>
                </a:lnTo>
                <a:lnTo>
                  <a:pt x="36" y="32"/>
                </a:lnTo>
                <a:lnTo>
                  <a:pt x="43" y="42"/>
                </a:lnTo>
                <a:lnTo>
                  <a:pt x="49" y="42"/>
                </a:lnTo>
                <a:lnTo>
                  <a:pt x="49" y="37"/>
                </a:lnTo>
                <a:close/>
              </a:path>
            </a:pathLst>
          </a:custGeom>
          <a:solidFill>
            <a:srgbClr val="CDCDCD"/>
          </a:solidFill>
          <a:ln w="6350">
            <a:solidFill>
              <a:schemeClr val="bg1"/>
            </a:solidFill>
            <a:round/>
            <a:headEnd/>
            <a:tailEnd/>
          </a:ln>
        </p:spPr>
        <p:txBody>
          <a:bodyPr/>
          <a:lstStyle/>
          <a:p>
            <a:endParaRPr lang="en-US"/>
          </a:p>
        </p:txBody>
      </p:sp>
      <p:sp>
        <p:nvSpPr>
          <p:cNvPr id="1299" name="Freeform 2340"/>
          <p:cNvSpPr>
            <a:spLocks/>
          </p:cNvSpPr>
          <p:nvPr/>
        </p:nvSpPr>
        <p:spPr bwMode="auto">
          <a:xfrm>
            <a:off x="5095875" y="3937000"/>
            <a:ext cx="33338" cy="30163"/>
          </a:xfrm>
          <a:custGeom>
            <a:avLst/>
            <a:gdLst>
              <a:gd name="T0" fmla="*/ 0 w 49"/>
              <a:gd name="T1" fmla="*/ 0 h 42"/>
              <a:gd name="T2" fmla="*/ 0 w 49"/>
              <a:gd name="T3" fmla="*/ 0 h 42"/>
              <a:gd name="T4" fmla="*/ 0 w 49"/>
              <a:gd name="T5" fmla="*/ 0 h 42"/>
              <a:gd name="T6" fmla="*/ 0 w 49"/>
              <a:gd name="T7" fmla="*/ 0 h 42"/>
              <a:gd name="T8" fmla="*/ 0 w 49"/>
              <a:gd name="T9" fmla="*/ 0 h 42"/>
              <a:gd name="T10" fmla="*/ 0 w 49"/>
              <a:gd name="T11" fmla="*/ 0 h 42"/>
              <a:gd name="T12" fmla="*/ 0 w 49"/>
              <a:gd name="T13" fmla="*/ 0 h 42"/>
              <a:gd name="T14" fmla="*/ 0 w 49"/>
              <a:gd name="T15" fmla="*/ 0 h 42"/>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42"/>
              <a:gd name="T26" fmla="*/ 49 w 49"/>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42">
                <a:moveTo>
                  <a:pt x="49" y="37"/>
                </a:moveTo>
                <a:lnTo>
                  <a:pt x="36" y="16"/>
                </a:lnTo>
                <a:lnTo>
                  <a:pt x="12" y="0"/>
                </a:lnTo>
                <a:lnTo>
                  <a:pt x="0" y="8"/>
                </a:lnTo>
                <a:lnTo>
                  <a:pt x="36" y="32"/>
                </a:lnTo>
                <a:lnTo>
                  <a:pt x="43" y="42"/>
                </a:lnTo>
                <a:lnTo>
                  <a:pt x="49" y="42"/>
                </a:lnTo>
                <a:lnTo>
                  <a:pt x="49" y="37"/>
                </a:lnTo>
              </a:path>
            </a:pathLst>
          </a:custGeom>
          <a:solidFill>
            <a:srgbClr val="CDCDCD"/>
          </a:solidFill>
          <a:ln w="6350">
            <a:solidFill>
              <a:schemeClr val="bg1"/>
            </a:solidFill>
            <a:round/>
            <a:headEnd/>
            <a:tailEnd/>
          </a:ln>
        </p:spPr>
        <p:txBody>
          <a:bodyPr/>
          <a:lstStyle/>
          <a:p>
            <a:endParaRPr lang="en-US"/>
          </a:p>
        </p:txBody>
      </p:sp>
      <p:sp>
        <p:nvSpPr>
          <p:cNvPr id="1300" name="Freeform 2341"/>
          <p:cNvSpPr>
            <a:spLocks/>
          </p:cNvSpPr>
          <p:nvPr/>
        </p:nvSpPr>
        <p:spPr bwMode="auto">
          <a:xfrm>
            <a:off x="4751388" y="3695700"/>
            <a:ext cx="247650" cy="271463"/>
          </a:xfrm>
          <a:custGeom>
            <a:avLst/>
            <a:gdLst>
              <a:gd name="T0" fmla="*/ 0 w 369"/>
              <a:gd name="T1" fmla="*/ 0 h 389"/>
              <a:gd name="T2" fmla="*/ 0 w 369"/>
              <a:gd name="T3" fmla="*/ 0 h 389"/>
              <a:gd name="T4" fmla="*/ 0 w 369"/>
              <a:gd name="T5" fmla="*/ 0 h 389"/>
              <a:gd name="T6" fmla="*/ 0 w 369"/>
              <a:gd name="T7" fmla="*/ 0 h 389"/>
              <a:gd name="T8" fmla="*/ 0 w 369"/>
              <a:gd name="T9" fmla="*/ 0 h 389"/>
              <a:gd name="T10" fmla="*/ 0 w 369"/>
              <a:gd name="T11" fmla="*/ 0 h 389"/>
              <a:gd name="T12" fmla="*/ 0 w 369"/>
              <a:gd name="T13" fmla="*/ 0 h 389"/>
              <a:gd name="T14" fmla="*/ 0 w 369"/>
              <a:gd name="T15" fmla="*/ 0 h 389"/>
              <a:gd name="T16" fmla="*/ 0 w 369"/>
              <a:gd name="T17" fmla="*/ 0 h 389"/>
              <a:gd name="T18" fmla="*/ 0 w 369"/>
              <a:gd name="T19" fmla="*/ 0 h 389"/>
              <a:gd name="T20" fmla="*/ 0 w 369"/>
              <a:gd name="T21" fmla="*/ 0 h 389"/>
              <a:gd name="T22" fmla="*/ 0 w 369"/>
              <a:gd name="T23" fmla="*/ 0 h 389"/>
              <a:gd name="T24" fmla="*/ 0 w 369"/>
              <a:gd name="T25" fmla="*/ 0 h 389"/>
              <a:gd name="T26" fmla="*/ 0 w 369"/>
              <a:gd name="T27" fmla="*/ 0 h 389"/>
              <a:gd name="T28" fmla="*/ 0 w 369"/>
              <a:gd name="T29" fmla="*/ 0 h 389"/>
              <a:gd name="T30" fmla="*/ 0 w 369"/>
              <a:gd name="T31" fmla="*/ 0 h 389"/>
              <a:gd name="T32" fmla="*/ 0 w 369"/>
              <a:gd name="T33" fmla="*/ 0 h 389"/>
              <a:gd name="T34" fmla="*/ 0 w 369"/>
              <a:gd name="T35" fmla="*/ 0 h 389"/>
              <a:gd name="T36" fmla="*/ 0 w 369"/>
              <a:gd name="T37" fmla="*/ 0 h 389"/>
              <a:gd name="T38" fmla="*/ 0 w 369"/>
              <a:gd name="T39" fmla="*/ 0 h 389"/>
              <a:gd name="T40" fmla="*/ 0 w 369"/>
              <a:gd name="T41" fmla="*/ 0 h 389"/>
              <a:gd name="T42" fmla="*/ 0 w 369"/>
              <a:gd name="T43" fmla="*/ 0 h 389"/>
              <a:gd name="T44" fmla="*/ 0 w 369"/>
              <a:gd name="T45" fmla="*/ 0 h 389"/>
              <a:gd name="T46" fmla="*/ 0 w 369"/>
              <a:gd name="T47" fmla="*/ 0 h 389"/>
              <a:gd name="T48" fmla="*/ 0 w 369"/>
              <a:gd name="T49" fmla="*/ 0 h 389"/>
              <a:gd name="T50" fmla="*/ 0 w 369"/>
              <a:gd name="T51" fmla="*/ 0 h 389"/>
              <a:gd name="T52" fmla="*/ 0 w 369"/>
              <a:gd name="T53" fmla="*/ 0 h 389"/>
              <a:gd name="T54" fmla="*/ 0 w 369"/>
              <a:gd name="T55" fmla="*/ 0 h 389"/>
              <a:gd name="T56" fmla="*/ 0 w 369"/>
              <a:gd name="T57" fmla="*/ 0 h 389"/>
              <a:gd name="T58" fmla="*/ 0 w 369"/>
              <a:gd name="T59" fmla="*/ 0 h 389"/>
              <a:gd name="T60" fmla="*/ 0 w 369"/>
              <a:gd name="T61" fmla="*/ 0 h 389"/>
              <a:gd name="T62" fmla="*/ 0 w 369"/>
              <a:gd name="T63" fmla="*/ 0 h 389"/>
              <a:gd name="T64" fmla="*/ 0 w 369"/>
              <a:gd name="T65" fmla="*/ 0 h 389"/>
              <a:gd name="T66" fmla="*/ 0 w 369"/>
              <a:gd name="T67" fmla="*/ 0 h 3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9"/>
              <a:gd name="T103" fmla="*/ 0 h 389"/>
              <a:gd name="T104" fmla="*/ 369 w 369"/>
              <a:gd name="T105" fmla="*/ 389 h 38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9" h="389">
                <a:moveTo>
                  <a:pt x="218" y="68"/>
                </a:moveTo>
                <a:lnTo>
                  <a:pt x="226" y="65"/>
                </a:lnTo>
                <a:lnTo>
                  <a:pt x="219" y="54"/>
                </a:lnTo>
                <a:lnTo>
                  <a:pt x="214" y="37"/>
                </a:lnTo>
                <a:lnTo>
                  <a:pt x="209" y="37"/>
                </a:lnTo>
                <a:lnTo>
                  <a:pt x="218" y="26"/>
                </a:lnTo>
                <a:lnTo>
                  <a:pt x="180" y="16"/>
                </a:lnTo>
                <a:lnTo>
                  <a:pt x="169" y="0"/>
                </a:lnTo>
                <a:lnTo>
                  <a:pt x="113" y="10"/>
                </a:lnTo>
                <a:lnTo>
                  <a:pt x="113" y="18"/>
                </a:lnTo>
                <a:lnTo>
                  <a:pt x="104" y="19"/>
                </a:lnTo>
                <a:lnTo>
                  <a:pt x="105" y="34"/>
                </a:lnTo>
                <a:lnTo>
                  <a:pt x="81" y="26"/>
                </a:lnTo>
                <a:lnTo>
                  <a:pt x="71" y="52"/>
                </a:lnTo>
                <a:lnTo>
                  <a:pt x="53" y="31"/>
                </a:lnTo>
                <a:lnTo>
                  <a:pt x="34" y="50"/>
                </a:lnTo>
                <a:lnTo>
                  <a:pt x="8" y="54"/>
                </a:lnTo>
                <a:lnTo>
                  <a:pt x="0" y="57"/>
                </a:lnTo>
                <a:lnTo>
                  <a:pt x="9" y="81"/>
                </a:lnTo>
                <a:lnTo>
                  <a:pt x="0" y="98"/>
                </a:lnTo>
                <a:lnTo>
                  <a:pt x="4" y="101"/>
                </a:lnTo>
                <a:lnTo>
                  <a:pt x="9" y="128"/>
                </a:lnTo>
                <a:lnTo>
                  <a:pt x="24" y="130"/>
                </a:lnTo>
                <a:lnTo>
                  <a:pt x="26" y="145"/>
                </a:lnTo>
                <a:lnTo>
                  <a:pt x="43" y="140"/>
                </a:lnTo>
                <a:lnTo>
                  <a:pt x="65" y="120"/>
                </a:lnTo>
                <a:lnTo>
                  <a:pt x="107" y="138"/>
                </a:lnTo>
                <a:lnTo>
                  <a:pt x="120" y="179"/>
                </a:lnTo>
                <a:lnTo>
                  <a:pt x="139" y="207"/>
                </a:lnTo>
                <a:lnTo>
                  <a:pt x="154" y="208"/>
                </a:lnTo>
                <a:lnTo>
                  <a:pt x="198" y="255"/>
                </a:lnTo>
                <a:lnTo>
                  <a:pt x="219" y="255"/>
                </a:lnTo>
                <a:lnTo>
                  <a:pt x="240" y="282"/>
                </a:lnTo>
                <a:lnTo>
                  <a:pt x="255" y="282"/>
                </a:lnTo>
                <a:lnTo>
                  <a:pt x="262" y="298"/>
                </a:lnTo>
                <a:lnTo>
                  <a:pt x="273" y="308"/>
                </a:lnTo>
                <a:lnTo>
                  <a:pt x="279" y="303"/>
                </a:lnTo>
                <a:lnTo>
                  <a:pt x="297" y="355"/>
                </a:lnTo>
                <a:lnTo>
                  <a:pt x="286" y="361"/>
                </a:lnTo>
                <a:lnTo>
                  <a:pt x="281" y="379"/>
                </a:lnTo>
                <a:lnTo>
                  <a:pt x="283" y="389"/>
                </a:lnTo>
                <a:lnTo>
                  <a:pt x="294" y="389"/>
                </a:lnTo>
                <a:lnTo>
                  <a:pt x="309" y="373"/>
                </a:lnTo>
                <a:lnTo>
                  <a:pt x="312" y="353"/>
                </a:lnTo>
                <a:lnTo>
                  <a:pt x="327" y="347"/>
                </a:lnTo>
                <a:lnTo>
                  <a:pt x="327" y="329"/>
                </a:lnTo>
                <a:lnTo>
                  <a:pt x="309" y="316"/>
                </a:lnTo>
                <a:lnTo>
                  <a:pt x="315" y="291"/>
                </a:lnTo>
                <a:lnTo>
                  <a:pt x="330" y="285"/>
                </a:lnTo>
                <a:lnTo>
                  <a:pt x="353" y="296"/>
                </a:lnTo>
                <a:lnTo>
                  <a:pt x="366" y="312"/>
                </a:lnTo>
                <a:lnTo>
                  <a:pt x="369" y="303"/>
                </a:lnTo>
                <a:lnTo>
                  <a:pt x="353" y="277"/>
                </a:lnTo>
                <a:lnTo>
                  <a:pt x="289" y="246"/>
                </a:lnTo>
                <a:lnTo>
                  <a:pt x="296" y="228"/>
                </a:lnTo>
                <a:lnTo>
                  <a:pt x="292" y="225"/>
                </a:lnTo>
                <a:lnTo>
                  <a:pt x="266" y="229"/>
                </a:lnTo>
                <a:lnTo>
                  <a:pt x="250" y="218"/>
                </a:lnTo>
                <a:lnTo>
                  <a:pt x="232" y="197"/>
                </a:lnTo>
                <a:lnTo>
                  <a:pt x="214" y="155"/>
                </a:lnTo>
                <a:lnTo>
                  <a:pt x="180" y="130"/>
                </a:lnTo>
                <a:lnTo>
                  <a:pt x="175" y="111"/>
                </a:lnTo>
                <a:lnTo>
                  <a:pt x="180" y="96"/>
                </a:lnTo>
                <a:lnTo>
                  <a:pt x="175" y="89"/>
                </a:lnTo>
                <a:lnTo>
                  <a:pt x="175" y="76"/>
                </a:lnTo>
                <a:lnTo>
                  <a:pt x="203" y="60"/>
                </a:lnTo>
                <a:lnTo>
                  <a:pt x="214" y="60"/>
                </a:lnTo>
                <a:lnTo>
                  <a:pt x="218" y="68"/>
                </a:lnTo>
                <a:close/>
              </a:path>
            </a:pathLst>
          </a:custGeom>
          <a:solidFill>
            <a:srgbClr val="CDCDCD"/>
          </a:solidFill>
          <a:ln w="6350">
            <a:solidFill>
              <a:schemeClr val="bg1"/>
            </a:solidFill>
            <a:round/>
            <a:headEnd/>
            <a:tailEnd/>
          </a:ln>
        </p:spPr>
        <p:txBody>
          <a:bodyPr/>
          <a:lstStyle/>
          <a:p>
            <a:endParaRPr lang="en-US"/>
          </a:p>
        </p:txBody>
      </p:sp>
      <p:sp>
        <p:nvSpPr>
          <p:cNvPr id="1301" name="Freeform 2342"/>
          <p:cNvSpPr>
            <a:spLocks/>
          </p:cNvSpPr>
          <p:nvPr/>
        </p:nvSpPr>
        <p:spPr bwMode="auto">
          <a:xfrm>
            <a:off x="4751388" y="3695700"/>
            <a:ext cx="247650" cy="271463"/>
          </a:xfrm>
          <a:custGeom>
            <a:avLst/>
            <a:gdLst>
              <a:gd name="T0" fmla="*/ 0 w 369"/>
              <a:gd name="T1" fmla="*/ 0 h 389"/>
              <a:gd name="T2" fmla="*/ 0 w 369"/>
              <a:gd name="T3" fmla="*/ 0 h 389"/>
              <a:gd name="T4" fmla="*/ 0 w 369"/>
              <a:gd name="T5" fmla="*/ 0 h 389"/>
              <a:gd name="T6" fmla="*/ 0 w 369"/>
              <a:gd name="T7" fmla="*/ 0 h 389"/>
              <a:gd name="T8" fmla="*/ 0 w 369"/>
              <a:gd name="T9" fmla="*/ 0 h 389"/>
              <a:gd name="T10" fmla="*/ 0 w 369"/>
              <a:gd name="T11" fmla="*/ 0 h 389"/>
              <a:gd name="T12" fmla="*/ 0 w 369"/>
              <a:gd name="T13" fmla="*/ 0 h 389"/>
              <a:gd name="T14" fmla="*/ 0 w 369"/>
              <a:gd name="T15" fmla="*/ 0 h 389"/>
              <a:gd name="T16" fmla="*/ 0 w 369"/>
              <a:gd name="T17" fmla="*/ 0 h 389"/>
              <a:gd name="T18" fmla="*/ 0 w 369"/>
              <a:gd name="T19" fmla="*/ 0 h 389"/>
              <a:gd name="T20" fmla="*/ 0 w 369"/>
              <a:gd name="T21" fmla="*/ 0 h 389"/>
              <a:gd name="T22" fmla="*/ 0 w 369"/>
              <a:gd name="T23" fmla="*/ 0 h 389"/>
              <a:gd name="T24" fmla="*/ 0 w 369"/>
              <a:gd name="T25" fmla="*/ 0 h 389"/>
              <a:gd name="T26" fmla="*/ 0 w 369"/>
              <a:gd name="T27" fmla="*/ 0 h 389"/>
              <a:gd name="T28" fmla="*/ 0 w 369"/>
              <a:gd name="T29" fmla="*/ 0 h 389"/>
              <a:gd name="T30" fmla="*/ 0 w 369"/>
              <a:gd name="T31" fmla="*/ 0 h 389"/>
              <a:gd name="T32" fmla="*/ 0 w 369"/>
              <a:gd name="T33" fmla="*/ 0 h 389"/>
              <a:gd name="T34" fmla="*/ 0 w 369"/>
              <a:gd name="T35" fmla="*/ 0 h 389"/>
              <a:gd name="T36" fmla="*/ 0 w 369"/>
              <a:gd name="T37" fmla="*/ 0 h 389"/>
              <a:gd name="T38" fmla="*/ 0 w 369"/>
              <a:gd name="T39" fmla="*/ 0 h 389"/>
              <a:gd name="T40" fmla="*/ 0 w 369"/>
              <a:gd name="T41" fmla="*/ 0 h 389"/>
              <a:gd name="T42" fmla="*/ 0 w 369"/>
              <a:gd name="T43" fmla="*/ 0 h 389"/>
              <a:gd name="T44" fmla="*/ 0 w 369"/>
              <a:gd name="T45" fmla="*/ 0 h 389"/>
              <a:gd name="T46" fmla="*/ 0 w 369"/>
              <a:gd name="T47" fmla="*/ 0 h 389"/>
              <a:gd name="T48" fmla="*/ 0 w 369"/>
              <a:gd name="T49" fmla="*/ 0 h 389"/>
              <a:gd name="T50" fmla="*/ 0 w 369"/>
              <a:gd name="T51" fmla="*/ 0 h 389"/>
              <a:gd name="T52" fmla="*/ 0 w 369"/>
              <a:gd name="T53" fmla="*/ 0 h 389"/>
              <a:gd name="T54" fmla="*/ 0 w 369"/>
              <a:gd name="T55" fmla="*/ 0 h 389"/>
              <a:gd name="T56" fmla="*/ 0 w 369"/>
              <a:gd name="T57" fmla="*/ 0 h 389"/>
              <a:gd name="T58" fmla="*/ 0 w 369"/>
              <a:gd name="T59" fmla="*/ 0 h 389"/>
              <a:gd name="T60" fmla="*/ 0 w 369"/>
              <a:gd name="T61" fmla="*/ 0 h 389"/>
              <a:gd name="T62" fmla="*/ 0 w 369"/>
              <a:gd name="T63" fmla="*/ 0 h 389"/>
              <a:gd name="T64" fmla="*/ 0 w 369"/>
              <a:gd name="T65" fmla="*/ 0 h 389"/>
              <a:gd name="T66" fmla="*/ 0 w 369"/>
              <a:gd name="T67" fmla="*/ 0 h 3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9"/>
              <a:gd name="T103" fmla="*/ 0 h 389"/>
              <a:gd name="T104" fmla="*/ 369 w 369"/>
              <a:gd name="T105" fmla="*/ 389 h 38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9" h="389">
                <a:moveTo>
                  <a:pt x="218" y="68"/>
                </a:moveTo>
                <a:lnTo>
                  <a:pt x="226" y="65"/>
                </a:lnTo>
                <a:lnTo>
                  <a:pt x="219" y="54"/>
                </a:lnTo>
                <a:lnTo>
                  <a:pt x="214" y="37"/>
                </a:lnTo>
                <a:lnTo>
                  <a:pt x="209" y="37"/>
                </a:lnTo>
                <a:lnTo>
                  <a:pt x="218" y="26"/>
                </a:lnTo>
                <a:lnTo>
                  <a:pt x="180" y="16"/>
                </a:lnTo>
                <a:lnTo>
                  <a:pt x="169" y="0"/>
                </a:lnTo>
                <a:lnTo>
                  <a:pt x="113" y="10"/>
                </a:lnTo>
                <a:lnTo>
                  <a:pt x="113" y="18"/>
                </a:lnTo>
                <a:lnTo>
                  <a:pt x="104" y="19"/>
                </a:lnTo>
                <a:lnTo>
                  <a:pt x="105" y="34"/>
                </a:lnTo>
                <a:lnTo>
                  <a:pt x="81" y="26"/>
                </a:lnTo>
                <a:lnTo>
                  <a:pt x="71" y="52"/>
                </a:lnTo>
                <a:lnTo>
                  <a:pt x="53" y="31"/>
                </a:lnTo>
                <a:lnTo>
                  <a:pt x="34" y="50"/>
                </a:lnTo>
                <a:lnTo>
                  <a:pt x="8" y="54"/>
                </a:lnTo>
                <a:lnTo>
                  <a:pt x="0" y="57"/>
                </a:lnTo>
                <a:lnTo>
                  <a:pt x="9" y="81"/>
                </a:lnTo>
                <a:lnTo>
                  <a:pt x="0" y="98"/>
                </a:lnTo>
                <a:lnTo>
                  <a:pt x="4" y="101"/>
                </a:lnTo>
                <a:lnTo>
                  <a:pt x="9" y="128"/>
                </a:lnTo>
                <a:lnTo>
                  <a:pt x="24" y="130"/>
                </a:lnTo>
                <a:lnTo>
                  <a:pt x="26" y="145"/>
                </a:lnTo>
                <a:lnTo>
                  <a:pt x="43" y="140"/>
                </a:lnTo>
                <a:lnTo>
                  <a:pt x="65" y="120"/>
                </a:lnTo>
                <a:lnTo>
                  <a:pt x="107" y="138"/>
                </a:lnTo>
                <a:lnTo>
                  <a:pt x="120" y="179"/>
                </a:lnTo>
                <a:lnTo>
                  <a:pt x="139" y="207"/>
                </a:lnTo>
                <a:lnTo>
                  <a:pt x="154" y="208"/>
                </a:lnTo>
                <a:lnTo>
                  <a:pt x="198" y="255"/>
                </a:lnTo>
                <a:lnTo>
                  <a:pt x="219" y="255"/>
                </a:lnTo>
                <a:lnTo>
                  <a:pt x="240" y="282"/>
                </a:lnTo>
                <a:lnTo>
                  <a:pt x="255" y="282"/>
                </a:lnTo>
                <a:lnTo>
                  <a:pt x="262" y="298"/>
                </a:lnTo>
                <a:lnTo>
                  <a:pt x="273" y="308"/>
                </a:lnTo>
                <a:lnTo>
                  <a:pt x="279" y="303"/>
                </a:lnTo>
                <a:lnTo>
                  <a:pt x="297" y="355"/>
                </a:lnTo>
                <a:lnTo>
                  <a:pt x="286" y="361"/>
                </a:lnTo>
                <a:lnTo>
                  <a:pt x="281" y="379"/>
                </a:lnTo>
                <a:lnTo>
                  <a:pt x="283" y="389"/>
                </a:lnTo>
                <a:lnTo>
                  <a:pt x="294" y="389"/>
                </a:lnTo>
                <a:lnTo>
                  <a:pt x="309" y="373"/>
                </a:lnTo>
                <a:lnTo>
                  <a:pt x="312" y="353"/>
                </a:lnTo>
                <a:lnTo>
                  <a:pt x="327" y="347"/>
                </a:lnTo>
                <a:lnTo>
                  <a:pt x="327" y="329"/>
                </a:lnTo>
                <a:lnTo>
                  <a:pt x="309" y="316"/>
                </a:lnTo>
                <a:lnTo>
                  <a:pt x="315" y="291"/>
                </a:lnTo>
                <a:lnTo>
                  <a:pt x="330" y="285"/>
                </a:lnTo>
                <a:lnTo>
                  <a:pt x="353" y="296"/>
                </a:lnTo>
                <a:lnTo>
                  <a:pt x="366" y="312"/>
                </a:lnTo>
                <a:lnTo>
                  <a:pt x="369" y="303"/>
                </a:lnTo>
                <a:lnTo>
                  <a:pt x="353" y="277"/>
                </a:lnTo>
                <a:lnTo>
                  <a:pt x="289" y="246"/>
                </a:lnTo>
                <a:lnTo>
                  <a:pt x="296" y="228"/>
                </a:lnTo>
                <a:lnTo>
                  <a:pt x="292" y="225"/>
                </a:lnTo>
                <a:lnTo>
                  <a:pt x="266" y="229"/>
                </a:lnTo>
                <a:lnTo>
                  <a:pt x="250" y="218"/>
                </a:lnTo>
                <a:lnTo>
                  <a:pt x="232" y="197"/>
                </a:lnTo>
                <a:lnTo>
                  <a:pt x="214" y="155"/>
                </a:lnTo>
                <a:lnTo>
                  <a:pt x="180" y="130"/>
                </a:lnTo>
                <a:lnTo>
                  <a:pt x="175" y="111"/>
                </a:lnTo>
                <a:lnTo>
                  <a:pt x="180" y="96"/>
                </a:lnTo>
                <a:lnTo>
                  <a:pt x="175" y="89"/>
                </a:lnTo>
                <a:lnTo>
                  <a:pt x="175" y="76"/>
                </a:lnTo>
                <a:lnTo>
                  <a:pt x="203" y="60"/>
                </a:lnTo>
                <a:lnTo>
                  <a:pt x="214" y="60"/>
                </a:lnTo>
                <a:lnTo>
                  <a:pt x="218" y="68"/>
                </a:lnTo>
              </a:path>
            </a:pathLst>
          </a:custGeom>
          <a:solidFill>
            <a:srgbClr val="B1726B"/>
          </a:solidFill>
          <a:ln w="6350">
            <a:solidFill>
              <a:srgbClr val="B1726B"/>
            </a:solidFill>
            <a:round/>
            <a:headEnd/>
            <a:tailEnd/>
          </a:ln>
        </p:spPr>
        <p:txBody>
          <a:bodyPr/>
          <a:lstStyle/>
          <a:p>
            <a:endParaRPr lang="en-US"/>
          </a:p>
        </p:txBody>
      </p:sp>
      <p:sp>
        <p:nvSpPr>
          <p:cNvPr id="1302" name="Freeform 2343"/>
          <p:cNvSpPr>
            <a:spLocks/>
          </p:cNvSpPr>
          <p:nvPr/>
        </p:nvSpPr>
        <p:spPr bwMode="auto">
          <a:xfrm>
            <a:off x="4781550" y="3870325"/>
            <a:ext cx="28575" cy="69850"/>
          </a:xfrm>
          <a:custGeom>
            <a:avLst/>
            <a:gdLst>
              <a:gd name="T0" fmla="*/ 0 w 44"/>
              <a:gd name="T1" fmla="*/ 0 h 101"/>
              <a:gd name="T2" fmla="*/ 0 w 44"/>
              <a:gd name="T3" fmla="*/ 0 h 101"/>
              <a:gd name="T4" fmla="*/ 0 w 44"/>
              <a:gd name="T5" fmla="*/ 0 h 101"/>
              <a:gd name="T6" fmla="*/ 0 w 44"/>
              <a:gd name="T7" fmla="*/ 0 h 101"/>
              <a:gd name="T8" fmla="*/ 0 w 44"/>
              <a:gd name="T9" fmla="*/ 0 h 101"/>
              <a:gd name="T10" fmla="*/ 0 w 44"/>
              <a:gd name="T11" fmla="*/ 0 h 101"/>
              <a:gd name="T12" fmla="*/ 0 w 44"/>
              <a:gd name="T13" fmla="*/ 0 h 101"/>
              <a:gd name="T14" fmla="*/ 0 w 44"/>
              <a:gd name="T15" fmla="*/ 0 h 101"/>
              <a:gd name="T16" fmla="*/ 0 w 44"/>
              <a:gd name="T17" fmla="*/ 0 h 101"/>
              <a:gd name="T18" fmla="*/ 0 w 44"/>
              <a:gd name="T19" fmla="*/ 0 h 101"/>
              <a:gd name="T20" fmla="*/ 0 w 44"/>
              <a:gd name="T21" fmla="*/ 0 h 101"/>
              <a:gd name="T22" fmla="*/ 0 w 44"/>
              <a:gd name="T23" fmla="*/ 0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101"/>
              <a:gd name="T38" fmla="*/ 44 w 44"/>
              <a:gd name="T39" fmla="*/ 101 h 1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101">
                <a:moveTo>
                  <a:pt x="29" y="0"/>
                </a:moveTo>
                <a:lnTo>
                  <a:pt x="40" y="8"/>
                </a:lnTo>
                <a:lnTo>
                  <a:pt x="44" y="26"/>
                </a:lnTo>
                <a:lnTo>
                  <a:pt x="44" y="80"/>
                </a:lnTo>
                <a:lnTo>
                  <a:pt x="40" y="88"/>
                </a:lnTo>
                <a:lnTo>
                  <a:pt x="32" y="86"/>
                </a:lnTo>
                <a:lnTo>
                  <a:pt x="18" y="101"/>
                </a:lnTo>
                <a:lnTo>
                  <a:pt x="8" y="85"/>
                </a:lnTo>
                <a:lnTo>
                  <a:pt x="9" y="57"/>
                </a:lnTo>
                <a:lnTo>
                  <a:pt x="0" y="16"/>
                </a:lnTo>
                <a:lnTo>
                  <a:pt x="11" y="20"/>
                </a:lnTo>
                <a:lnTo>
                  <a:pt x="29" y="0"/>
                </a:lnTo>
                <a:close/>
              </a:path>
            </a:pathLst>
          </a:custGeom>
          <a:solidFill>
            <a:srgbClr val="CDCDCD"/>
          </a:solidFill>
          <a:ln w="6350">
            <a:solidFill>
              <a:schemeClr val="bg1"/>
            </a:solidFill>
            <a:round/>
            <a:headEnd/>
            <a:tailEnd/>
          </a:ln>
        </p:spPr>
        <p:txBody>
          <a:bodyPr/>
          <a:lstStyle/>
          <a:p>
            <a:endParaRPr lang="en-US"/>
          </a:p>
        </p:txBody>
      </p:sp>
      <p:sp>
        <p:nvSpPr>
          <p:cNvPr id="1303" name="Freeform 2344"/>
          <p:cNvSpPr>
            <a:spLocks/>
          </p:cNvSpPr>
          <p:nvPr/>
        </p:nvSpPr>
        <p:spPr bwMode="auto">
          <a:xfrm>
            <a:off x="4781550" y="3870325"/>
            <a:ext cx="28575" cy="69850"/>
          </a:xfrm>
          <a:custGeom>
            <a:avLst/>
            <a:gdLst>
              <a:gd name="T0" fmla="*/ 0 w 44"/>
              <a:gd name="T1" fmla="*/ 0 h 101"/>
              <a:gd name="T2" fmla="*/ 0 w 44"/>
              <a:gd name="T3" fmla="*/ 0 h 101"/>
              <a:gd name="T4" fmla="*/ 0 w 44"/>
              <a:gd name="T5" fmla="*/ 0 h 101"/>
              <a:gd name="T6" fmla="*/ 0 w 44"/>
              <a:gd name="T7" fmla="*/ 0 h 101"/>
              <a:gd name="T8" fmla="*/ 0 w 44"/>
              <a:gd name="T9" fmla="*/ 0 h 101"/>
              <a:gd name="T10" fmla="*/ 0 w 44"/>
              <a:gd name="T11" fmla="*/ 0 h 101"/>
              <a:gd name="T12" fmla="*/ 0 w 44"/>
              <a:gd name="T13" fmla="*/ 0 h 101"/>
              <a:gd name="T14" fmla="*/ 0 w 44"/>
              <a:gd name="T15" fmla="*/ 0 h 101"/>
              <a:gd name="T16" fmla="*/ 0 w 44"/>
              <a:gd name="T17" fmla="*/ 0 h 101"/>
              <a:gd name="T18" fmla="*/ 0 w 44"/>
              <a:gd name="T19" fmla="*/ 0 h 101"/>
              <a:gd name="T20" fmla="*/ 0 w 44"/>
              <a:gd name="T21" fmla="*/ 0 h 101"/>
              <a:gd name="T22" fmla="*/ 0 w 44"/>
              <a:gd name="T23" fmla="*/ 0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101"/>
              <a:gd name="T38" fmla="*/ 44 w 44"/>
              <a:gd name="T39" fmla="*/ 101 h 1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101">
                <a:moveTo>
                  <a:pt x="29" y="0"/>
                </a:moveTo>
                <a:lnTo>
                  <a:pt x="40" y="8"/>
                </a:lnTo>
                <a:lnTo>
                  <a:pt x="44" y="26"/>
                </a:lnTo>
                <a:lnTo>
                  <a:pt x="44" y="80"/>
                </a:lnTo>
                <a:lnTo>
                  <a:pt x="40" y="88"/>
                </a:lnTo>
                <a:lnTo>
                  <a:pt x="32" y="86"/>
                </a:lnTo>
                <a:lnTo>
                  <a:pt x="18" y="101"/>
                </a:lnTo>
                <a:lnTo>
                  <a:pt x="8" y="85"/>
                </a:lnTo>
                <a:lnTo>
                  <a:pt x="9" y="57"/>
                </a:lnTo>
                <a:lnTo>
                  <a:pt x="0" y="16"/>
                </a:lnTo>
                <a:lnTo>
                  <a:pt x="11" y="20"/>
                </a:lnTo>
                <a:lnTo>
                  <a:pt x="29" y="0"/>
                </a:lnTo>
              </a:path>
            </a:pathLst>
          </a:custGeom>
          <a:solidFill>
            <a:srgbClr val="CDCDCD"/>
          </a:solidFill>
          <a:ln w="6350">
            <a:solidFill>
              <a:schemeClr val="bg1"/>
            </a:solidFill>
            <a:round/>
            <a:headEnd/>
            <a:tailEnd/>
          </a:ln>
        </p:spPr>
        <p:txBody>
          <a:bodyPr/>
          <a:lstStyle/>
          <a:p>
            <a:endParaRPr lang="en-US"/>
          </a:p>
        </p:txBody>
      </p:sp>
      <p:sp>
        <p:nvSpPr>
          <p:cNvPr id="1304" name="Freeform 2345"/>
          <p:cNvSpPr>
            <a:spLocks/>
          </p:cNvSpPr>
          <p:nvPr/>
        </p:nvSpPr>
        <p:spPr bwMode="auto">
          <a:xfrm>
            <a:off x="4873625" y="3957638"/>
            <a:ext cx="65088" cy="41275"/>
          </a:xfrm>
          <a:custGeom>
            <a:avLst/>
            <a:gdLst>
              <a:gd name="T0" fmla="*/ 0 w 97"/>
              <a:gd name="T1" fmla="*/ 0 h 60"/>
              <a:gd name="T2" fmla="*/ 0 w 97"/>
              <a:gd name="T3" fmla="*/ 0 h 60"/>
              <a:gd name="T4" fmla="*/ 0 w 97"/>
              <a:gd name="T5" fmla="*/ 0 h 60"/>
              <a:gd name="T6" fmla="*/ 0 w 97"/>
              <a:gd name="T7" fmla="*/ 0 h 60"/>
              <a:gd name="T8" fmla="*/ 0 w 97"/>
              <a:gd name="T9" fmla="*/ 0 h 60"/>
              <a:gd name="T10" fmla="*/ 0 w 97"/>
              <a:gd name="T11" fmla="*/ 0 h 60"/>
              <a:gd name="T12" fmla="*/ 0 w 97"/>
              <a:gd name="T13" fmla="*/ 0 h 60"/>
              <a:gd name="T14" fmla="*/ 0 w 97"/>
              <a:gd name="T15" fmla="*/ 0 h 60"/>
              <a:gd name="T16" fmla="*/ 0 w 97"/>
              <a:gd name="T17" fmla="*/ 0 h 60"/>
              <a:gd name="T18" fmla="*/ 0 w 97"/>
              <a:gd name="T19" fmla="*/ 0 h 60"/>
              <a:gd name="T20" fmla="*/ 0 w 97"/>
              <a:gd name="T21" fmla="*/ 0 h 60"/>
              <a:gd name="T22" fmla="*/ 0 w 97"/>
              <a:gd name="T23" fmla="*/ 0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7"/>
              <a:gd name="T37" fmla="*/ 0 h 60"/>
              <a:gd name="T38" fmla="*/ 97 w 97"/>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7" h="60">
                <a:moveTo>
                  <a:pt x="97" y="0"/>
                </a:moveTo>
                <a:lnTo>
                  <a:pt x="83" y="32"/>
                </a:lnTo>
                <a:lnTo>
                  <a:pt x="86" y="48"/>
                </a:lnTo>
                <a:lnTo>
                  <a:pt x="83" y="60"/>
                </a:lnTo>
                <a:lnTo>
                  <a:pt x="68" y="60"/>
                </a:lnTo>
                <a:lnTo>
                  <a:pt x="57" y="48"/>
                </a:lnTo>
                <a:lnTo>
                  <a:pt x="3" y="24"/>
                </a:lnTo>
                <a:lnTo>
                  <a:pt x="0" y="11"/>
                </a:lnTo>
                <a:lnTo>
                  <a:pt x="3" y="1"/>
                </a:lnTo>
                <a:lnTo>
                  <a:pt x="21" y="1"/>
                </a:lnTo>
                <a:lnTo>
                  <a:pt x="37" y="9"/>
                </a:lnTo>
                <a:lnTo>
                  <a:pt x="97" y="0"/>
                </a:lnTo>
                <a:close/>
              </a:path>
            </a:pathLst>
          </a:custGeom>
          <a:solidFill>
            <a:srgbClr val="CDCDCD"/>
          </a:solidFill>
          <a:ln w="6350">
            <a:solidFill>
              <a:schemeClr val="bg1"/>
            </a:solidFill>
            <a:round/>
            <a:headEnd/>
            <a:tailEnd/>
          </a:ln>
        </p:spPr>
        <p:txBody>
          <a:bodyPr/>
          <a:lstStyle/>
          <a:p>
            <a:endParaRPr lang="en-US"/>
          </a:p>
        </p:txBody>
      </p:sp>
      <p:sp>
        <p:nvSpPr>
          <p:cNvPr id="1305" name="Freeform 2346"/>
          <p:cNvSpPr>
            <a:spLocks/>
          </p:cNvSpPr>
          <p:nvPr/>
        </p:nvSpPr>
        <p:spPr bwMode="auto">
          <a:xfrm>
            <a:off x="4873625" y="3957638"/>
            <a:ext cx="65088" cy="41275"/>
          </a:xfrm>
          <a:custGeom>
            <a:avLst/>
            <a:gdLst>
              <a:gd name="T0" fmla="*/ 0 w 97"/>
              <a:gd name="T1" fmla="*/ 0 h 60"/>
              <a:gd name="T2" fmla="*/ 0 w 97"/>
              <a:gd name="T3" fmla="*/ 0 h 60"/>
              <a:gd name="T4" fmla="*/ 0 w 97"/>
              <a:gd name="T5" fmla="*/ 0 h 60"/>
              <a:gd name="T6" fmla="*/ 0 w 97"/>
              <a:gd name="T7" fmla="*/ 0 h 60"/>
              <a:gd name="T8" fmla="*/ 0 w 97"/>
              <a:gd name="T9" fmla="*/ 0 h 60"/>
              <a:gd name="T10" fmla="*/ 0 w 97"/>
              <a:gd name="T11" fmla="*/ 0 h 60"/>
              <a:gd name="T12" fmla="*/ 0 w 97"/>
              <a:gd name="T13" fmla="*/ 0 h 60"/>
              <a:gd name="T14" fmla="*/ 0 w 97"/>
              <a:gd name="T15" fmla="*/ 0 h 60"/>
              <a:gd name="T16" fmla="*/ 0 w 97"/>
              <a:gd name="T17" fmla="*/ 0 h 60"/>
              <a:gd name="T18" fmla="*/ 0 w 97"/>
              <a:gd name="T19" fmla="*/ 0 h 60"/>
              <a:gd name="T20" fmla="*/ 0 w 97"/>
              <a:gd name="T21" fmla="*/ 0 h 60"/>
              <a:gd name="T22" fmla="*/ 0 w 97"/>
              <a:gd name="T23" fmla="*/ 0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7"/>
              <a:gd name="T37" fmla="*/ 0 h 60"/>
              <a:gd name="T38" fmla="*/ 97 w 97"/>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7" h="60">
                <a:moveTo>
                  <a:pt x="97" y="0"/>
                </a:moveTo>
                <a:lnTo>
                  <a:pt x="83" y="32"/>
                </a:lnTo>
                <a:lnTo>
                  <a:pt x="86" y="48"/>
                </a:lnTo>
                <a:lnTo>
                  <a:pt x="83" y="60"/>
                </a:lnTo>
                <a:lnTo>
                  <a:pt x="68" y="60"/>
                </a:lnTo>
                <a:lnTo>
                  <a:pt x="57" y="48"/>
                </a:lnTo>
                <a:lnTo>
                  <a:pt x="3" y="24"/>
                </a:lnTo>
                <a:lnTo>
                  <a:pt x="0" y="11"/>
                </a:lnTo>
                <a:lnTo>
                  <a:pt x="3" y="1"/>
                </a:lnTo>
                <a:lnTo>
                  <a:pt x="21" y="1"/>
                </a:lnTo>
                <a:lnTo>
                  <a:pt x="37" y="9"/>
                </a:lnTo>
                <a:lnTo>
                  <a:pt x="97" y="0"/>
                </a:lnTo>
              </a:path>
            </a:pathLst>
          </a:custGeom>
          <a:solidFill>
            <a:srgbClr val="CDCDCD"/>
          </a:solidFill>
          <a:ln w="6350">
            <a:solidFill>
              <a:schemeClr val="bg1"/>
            </a:solidFill>
            <a:round/>
            <a:headEnd/>
            <a:tailEnd/>
          </a:ln>
        </p:spPr>
        <p:txBody>
          <a:bodyPr/>
          <a:lstStyle/>
          <a:p>
            <a:endParaRPr lang="en-US"/>
          </a:p>
        </p:txBody>
      </p:sp>
      <p:sp>
        <p:nvSpPr>
          <p:cNvPr id="1306" name="Freeform 2347"/>
          <p:cNvSpPr>
            <a:spLocks/>
          </p:cNvSpPr>
          <p:nvPr/>
        </p:nvSpPr>
        <p:spPr bwMode="auto">
          <a:xfrm>
            <a:off x="4727575" y="3594100"/>
            <a:ext cx="14288" cy="20638"/>
          </a:xfrm>
          <a:custGeom>
            <a:avLst/>
            <a:gdLst>
              <a:gd name="T0" fmla="*/ 0 w 22"/>
              <a:gd name="T1" fmla="*/ 0 h 31"/>
              <a:gd name="T2" fmla="*/ 0 w 22"/>
              <a:gd name="T3" fmla="*/ 0 h 31"/>
              <a:gd name="T4" fmla="*/ 0 w 22"/>
              <a:gd name="T5" fmla="*/ 0 h 31"/>
              <a:gd name="T6" fmla="*/ 0 w 22"/>
              <a:gd name="T7" fmla="*/ 0 h 31"/>
              <a:gd name="T8" fmla="*/ 0 w 22"/>
              <a:gd name="T9" fmla="*/ 0 h 31"/>
              <a:gd name="T10" fmla="*/ 0 w 22"/>
              <a:gd name="T11" fmla="*/ 0 h 31"/>
              <a:gd name="T12" fmla="*/ 0 60000 65536"/>
              <a:gd name="T13" fmla="*/ 0 60000 65536"/>
              <a:gd name="T14" fmla="*/ 0 60000 65536"/>
              <a:gd name="T15" fmla="*/ 0 60000 65536"/>
              <a:gd name="T16" fmla="*/ 0 60000 65536"/>
              <a:gd name="T17" fmla="*/ 0 60000 65536"/>
              <a:gd name="T18" fmla="*/ 0 w 22"/>
              <a:gd name="T19" fmla="*/ 0 h 31"/>
              <a:gd name="T20" fmla="*/ 22 w 22"/>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22" h="31">
                <a:moveTo>
                  <a:pt x="5" y="29"/>
                </a:moveTo>
                <a:lnTo>
                  <a:pt x="21" y="31"/>
                </a:lnTo>
                <a:lnTo>
                  <a:pt x="22" y="21"/>
                </a:lnTo>
                <a:lnTo>
                  <a:pt x="14" y="0"/>
                </a:lnTo>
                <a:lnTo>
                  <a:pt x="0" y="13"/>
                </a:lnTo>
                <a:lnTo>
                  <a:pt x="5" y="29"/>
                </a:lnTo>
                <a:close/>
              </a:path>
            </a:pathLst>
          </a:custGeom>
          <a:solidFill>
            <a:srgbClr val="B1726B"/>
          </a:solidFill>
          <a:ln w="6350">
            <a:solidFill>
              <a:srgbClr val="B1726B"/>
            </a:solidFill>
            <a:round/>
            <a:headEnd/>
            <a:tailEnd/>
          </a:ln>
        </p:spPr>
        <p:txBody>
          <a:bodyPr/>
          <a:lstStyle/>
          <a:p>
            <a:endParaRPr lang="en-US"/>
          </a:p>
        </p:txBody>
      </p:sp>
      <p:sp>
        <p:nvSpPr>
          <p:cNvPr id="1307" name="Freeform 2348"/>
          <p:cNvSpPr>
            <a:spLocks/>
          </p:cNvSpPr>
          <p:nvPr/>
        </p:nvSpPr>
        <p:spPr bwMode="auto">
          <a:xfrm>
            <a:off x="4727575" y="3594100"/>
            <a:ext cx="14288" cy="20638"/>
          </a:xfrm>
          <a:custGeom>
            <a:avLst/>
            <a:gdLst>
              <a:gd name="T0" fmla="*/ 0 w 22"/>
              <a:gd name="T1" fmla="*/ 0 h 31"/>
              <a:gd name="T2" fmla="*/ 0 w 22"/>
              <a:gd name="T3" fmla="*/ 0 h 31"/>
              <a:gd name="T4" fmla="*/ 0 w 22"/>
              <a:gd name="T5" fmla="*/ 0 h 31"/>
              <a:gd name="T6" fmla="*/ 0 w 22"/>
              <a:gd name="T7" fmla="*/ 0 h 31"/>
              <a:gd name="T8" fmla="*/ 0 w 22"/>
              <a:gd name="T9" fmla="*/ 0 h 31"/>
              <a:gd name="T10" fmla="*/ 0 w 22"/>
              <a:gd name="T11" fmla="*/ 0 h 31"/>
              <a:gd name="T12" fmla="*/ 0 60000 65536"/>
              <a:gd name="T13" fmla="*/ 0 60000 65536"/>
              <a:gd name="T14" fmla="*/ 0 60000 65536"/>
              <a:gd name="T15" fmla="*/ 0 60000 65536"/>
              <a:gd name="T16" fmla="*/ 0 60000 65536"/>
              <a:gd name="T17" fmla="*/ 0 60000 65536"/>
              <a:gd name="T18" fmla="*/ 0 w 22"/>
              <a:gd name="T19" fmla="*/ 0 h 31"/>
              <a:gd name="T20" fmla="*/ 22 w 22"/>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22" h="31">
                <a:moveTo>
                  <a:pt x="5" y="29"/>
                </a:moveTo>
                <a:lnTo>
                  <a:pt x="21" y="31"/>
                </a:lnTo>
                <a:lnTo>
                  <a:pt x="22" y="21"/>
                </a:lnTo>
                <a:lnTo>
                  <a:pt x="14" y="0"/>
                </a:lnTo>
                <a:lnTo>
                  <a:pt x="0" y="13"/>
                </a:lnTo>
                <a:lnTo>
                  <a:pt x="5" y="29"/>
                </a:lnTo>
              </a:path>
            </a:pathLst>
          </a:custGeom>
          <a:solidFill>
            <a:srgbClr val="B1726B"/>
          </a:solidFill>
          <a:ln w="6350">
            <a:solidFill>
              <a:srgbClr val="B1726B"/>
            </a:solidFill>
            <a:round/>
            <a:headEnd/>
            <a:tailEnd/>
          </a:ln>
        </p:spPr>
        <p:txBody>
          <a:bodyPr/>
          <a:lstStyle/>
          <a:p>
            <a:endParaRPr lang="en-US"/>
          </a:p>
        </p:txBody>
      </p:sp>
      <p:sp>
        <p:nvSpPr>
          <p:cNvPr id="1308" name="Freeform 2349"/>
          <p:cNvSpPr>
            <a:spLocks/>
          </p:cNvSpPr>
          <p:nvPr/>
        </p:nvSpPr>
        <p:spPr bwMode="auto">
          <a:xfrm>
            <a:off x="4710113" y="3487738"/>
            <a:ext cx="7937" cy="11112"/>
          </a:xfrm>
          <a:custGeom>
            <a:avLst/>
            <a:gdLst>
              <a:gd name="T0" fmla="*/ 0 w 14"/>
              <a:gd name="T1" fmla="*/ 0 h 14"/>
              <a:gd name="T2" fmla="*/ 0 w 14"/>
              <a:gd name="T3" fmla="*/ 2147483647 h 14"/>
              <a:gd name="T4" fmla="*/ 0 w 14"/>
              <a:gd name="T5" fmla="*/ 0 h 14"/>
              <a:gd name="T6" fmla="*/ 0 w 14"/>
              <a:gd name="T7" fmla="*/ 0 h 14"/>
              <a:gd name="T8" fmla="*/ 0 60000 65536"/>
              <a:gd name="T9" fmla="*/ 0 60000 65536"/>
              <a:gd name="T10" fmla="*/ 0 60000 65536"/>
              <a:gd name="T11" fmla="*/ 0 60000 65536"/>
              <a:gd name="T12" fmla="*/ 0 w 14"/>
              <a:gd name="T13" fmla="*/ 0 h 14"/>
              <a:gd name="T14" fmla="*/ 14 w 14"/>
              <a:gd name="T15" fmla="*/ 14 h 14"/>
            </a:gdLst>
            <a:ahLst/>
            <a:cxnLst>
              <a:cxn ang="T8">
                <a:pos x="T0" y="T1"/>
              </a:cxn>
              <a:cxn ang="T9">
                <a:pos x="T2" y="T3"/>
              </a:cxn>
              <a:cxn ang="T10">
                <a:pos x="T4" y="T5"/>
              </a:cxn>
              <a:cxn ang="T11">
                <a:pos x="T6" y="T7"/>
              </a:cxn>
            </a:cxnLst>
            <a:rect l="T12" t="T13" r="T14" b="T15"/>
            <a:pathLst>
              <a:path w="14" h="14">
                <a:moveTo>
                  <a:pt x="14" y="0"/>
                </a:moveTo>
                <a:lnTo>
                  <a:pt x="0" y="14"/>
                </a:lnTo>
                <a:lnTo>
                  <a:pt x="8" y="0"/>
                </a:lnTo>
                <a:lnTo>
                  <a:pt x="14" y="0"/>
                </a:lnTo>
                <a:close/>
              </a:path>
            </a:pathLst>
          </a:custGeom>
          <a:solidFill>
            <a:srgbClr val="B1726B"/>
          </a:solidFill>
          <a:ln w="6350">
            <a:solidFill>
              <a:srgbClr val="B1726B"/>
            </a:solidFill>
            <a:round/>
            <a:headEnd/>
            <a:tailEnd/>
          </a:ln>
        </p:spPr>
        <p:txBody>
          <a:bodyPr/>
          <a:lstStyle/>
          <a:p>
            <a:endParaRPr lang="en-US"/>
          </a:p>
        </p:txBody>
      </p:sp>
      <p:sp>
        <p:nvSpPr>
          <p:cNvPr id="1309" name="Freeform 2350"/>
          <p:cNvSpPr>
            <a:spLocks/>
          </p:cNvSpPr>
          <p:nvPr/>
        </p:nvSpPr>
        <p:spPr bwMode="auto">
          <a:xfrm>
            <a:off x="4710113" y="3487738"/>
            <a:ext cx="7937" cy="11112"/>
          </a:xfrm>
          <a:custGeom>
            <a:avLst/>
            <a:gdLst>
              <a:gd name="T0" fmla="*/ 0 w 14"/>
              <a:gd name="T1" fmla="*/ 0 h 14"/>
              <a:gd name="T2" fmla="*/ 0 w 14"/>
              <a:gd name="T3" fmla="*/ 2147483647 h 14"/>
              <a:gd name="T4" fmla="*/ 0 w 14"/>
              <a:gd name="T5" fmla="*/ 0 h 14"/>
              <a:gd name="T6" fmla="*/ 0 w 14"/>
              <a:gd name="T7" fmla="*/ 0 h 14"/>
              <a:gd name="T8" fmla="*/ 0 60000 65536"/>
              <a:gd name="T9" fmla="*/ 0 60000 65536"/>
              <a:gd name="T10" fmla="*/ 0 60000 65536"/>
              <a:gd name="T11" fmla="*/ 0 60000 65536"/>
              <a:gd name="T12" fmla="*/ 0 w 14"/>
              <a:gd name="T13" fmla="*/ 0 h 14"/>
              <a:gd name="T14" fmla="*/ 14 w 14"/>
              <a:gd name="T15" fmla="*/ 14 h 14"/>
            </a:gdLst>
            <a:ahLst/>
            <a:cxnLst>
              <a:cxn ang="T8">
                <a:pos x="T0" y="T1"/>
              </a:cxn>
              <a:cxn ang="T9">
                <a:pos x="T2" y="T3"/>
              </a:cxn>
              <a:cxn ang="T10">
                <a:pos x="T4" y="T5"/>
              </a:cxn>
              <a:cxn ang="T11">
                <a:pos x="T6" y="T7"/>
              </a:cxn>
            </a:cxnLst>
            <a:rect l="T12" t="T13" r="T14" b="T15"/>
            <a:pathLst>
              <a:path w="14" h="14">
                <a:moveTo>
                  <a:pt x="14" y="0"/>
                </a:moveTo>
                <a:lnTo>
                  <a:pt x="0" y="14"/>
                </a:lnTo>
                <a:lnTo>
                  <a:pt x="8" y="0"/>
                </a:lnTo>
                <a:lnTo>
                  <a:pt x="14" y="0"/>
                </a:lnTo>
              </a:path>
            </a:pathLst>
          </a:custGeom>
          <a:solidFill>
            <a:srgbClr val="B1726B"/>
          </a:solidFill>
          <a:ln w="6350">
            <a:solidFill>
              <a:srgbClr val="B1726B"/>
            </a:solidFill>
            <a:round/>
            <a:headEnd/>
            <a:tailEnd/>
          </a:ln>
        </p:spPr>
        <p:txBody>
          <a:bodyPr/>
          <a:lstStyle/>
          <a:p>
            <a:endParaRPr lang="en-US"/>
          </a:p>
        </p:txBody>
      </p:sp>
      <p:sp>
        <p:nvSpPr>
          <p:cNvPr id="1310" name="Freeform 2351"/>
          <p:cNvSpPr>
            <a:spLocks/>
          </p:cNvSpPr>
          <p:nvPr/>
        </p:nvSpPr>
        <p:spPr bwMode="auto">
          <a:xfrm>
            <a:off x="4683125" y="3478213"/>
            <a:ext cx="74613" cy="96837"/>
          </a:xfrm>
          <a:custGeom>
            <a:avLst/>
            <a:gdLst>
              <a:gd name="T0" fmla="*/ 0 w 110"/>
              <a:gd name="T1" fmla="*/ 0 h 140"/>
              <a:gd name="T2" fmla="*/ 0 w 110"/>
              <a:gd name="T3" fmla="*/ 0 h 140"/>
              <a:gd name="T4" fmla="*/ 0 w 110"/>
              <a:gd name="T5" fmla="*/ 0 h 140"/>
              <a:gd name="T6" fmla="*/ 0 w 110"/>
              <a:gd name="T7" fmla="*/ 0 h 140"/>
              <a:gd name="T8" fmla="*/ 0 w 110"/>
              <a:gd name="T9" fmla="*/ 0 h 140"/>
              <a:gd name="T10" fmla="*/ 0 w 110"/>
              <a:gd name="T11" fmla="*/ 0 h 140"/>
              <a:gd name="T12" fmla="*/ 0 w 110"/>
              <a:gd name="T13" fmla="*/ 0 h 140"/>
              <a:gd name="T14" fmla="*/ 0 w 110"/>
              <a:gd name="T15" fmla="*/ 0 h 140"/>
              <a:gd name="T16" fmla="*/ 0 w 110"/>
              <a:gd name="T17" fmla="*/ 0 h 140"/>
              <a:gd name="T18" fmla="*/ 0 w 110"/>
              <a:gd name="T19" fmla="*/ 0 h 140"/>
              <a:gd name="T20" fmla="*/ 0 w 110"/>
              <a:gd name="T21" fmla="*/ 0 h 140"/>
              <a:gd name="T22" fmla="*/ 0 w 110"/>
              <a:gd name="T23" fmla="*/ 0 h 140"/>
              <a:gd name="T24" fmla="*/ 0 w 110"/>
              <a:gd name="T25" fmla="*/ 0 h 140"/>
              <a:gd name="T26" fmla="*/ 0 w 110"/>
              <a:gd name="T27" fmla="*/ 0 h 140"/>
              <a:gd name="T28" fmla="*/ 0 w 110"/>
              <a:gd name="T29" fmla="*/ 0 h 140"/>
              <a:gd name="T30" fmla="*/ 0 w 110"/>
              <a:gd name="T31" fmla="*/ 0 h 140"/>
              <a:gd name="T32" fmla="*/ 0 w 110"/>
              <a:gd name="T33" fmla="*/ 0 h 140"/>
              <a:gd name="T34" fmla="*/ 0 w 110"/>
              <a:gd name="T35" fmla="*/ 0 h 140"/>
              <a:gd name="T36" fmla="*/ 0 w 110"/>
              <a:gd name="T37" fmla="*/ 0 h 140"/>
              <a:gd name="T38" fmla="*/ 0 w 110"/>
              <a:gd name="T39" fmla="*/ 0 h 140"/>
              <a:gd name="T40" fmla="*/ 0 w 110"/>
              <a:gd name="T41" fmla="*/ 0 h 140"/>
              <a:gd name="T42" fmla="*/ 0 w 110"/>
              <a:gd name="T43" fmla="*/ 0 h 140"/>
              <a:gd name="T44" fmla="*/ 0 w 110"/>
              <a:gd name="T45" fmla="*/ 0 h 140"/>
              <a:gd name="T46" fmla="*/ 0 w 110"/>
              <a:gd name="T47" fmla="*/ 0 h 140"/>
              <a:gd name="T48" fmla="*/ 0 w 110"/>
              <a:gd name="T49" fmla="*/ 0 h 140"/>
              <a:gd name="T50" fmla="*/ 0 w 110"/>
              <a:gd name="T51" fmla="*/ 0 h 140"/>
              <a:gd name="T52" fmla="*/ 0 w 110"/>
              <a:gd name="T53" fmla="*/ 0 h 140"/>
              <a:gd name="T54" fmla="*/ 0 w 110"/>
              <a:gd name="T55" fmla="*/ 0 h 14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0"/>
              <a:gd name="T85" fmla="*/ 0 h 140"/>
              <a:gd name="T86" fmla="*/ 110 w 110"/>
              <a:gd name="T87" fmla="*/ 140 h 14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0" h="140">
                <a:moveTo>
                  <a:pt x="47" y="29"/>
                </a:moveTo>
                <a:lnTo>
                  <a:pt x="53" y="39"/>
                </a:lnTo>
                <a:lnTo>
                  <a:pt x="47" y="44"/>
                </a:lnTo>
                <a:lnTo>
                  <a:pt x="47" y="53"/>
                </a:lnTo>
                <a:lnTo>
                  <a:pt x="60" y="60"/>
                </a:lnTo>
                <a:lnTo>
                  <a:pt x="58" y="49"/>
                </a:lnTo>
                <a:lnTo>
                  <a:pt x="65" y="31"/>
                </a:lnTo>
                <a:lnTo>
                  <a:pt x="60" y="29"/>
                </a:lnTo>
                <a:lnTo>
                  <a:pt x="61" y="11"/>
                </a:lnTo>
                <a:lnTo>
                  <a:pt x="99" y="0"/>
                </a:lnTo>
                <a:lnTo>
                  <a:pt x="110" y="11"/>
                </a:lnTo>
                <a:lnTo>
                  <a:pt x="105" y="37"/>
                </a:lnTo>
                <a:lnTo>
                  <a:pt x="97" y="44"/>
                </a:lnTo>
                <a:lnTo>
                  <a:pt x="109" y="58"/>
                </a:lnTo>
                <a:lnTo>
                  <a:pt x="96" y="79"/>
                </a:lnTo>
                <a:lnTo>
                  <a:pt x="78" y="78"/>
                </a:lnTo>
                <a:lnTo>
                  <a:pt x="78" y="140"/>
                </a:lnTo>
                <a:lnTo>
                  <a:pt x="68" y="135"/>
                </a:lnTo>
                <a:lnTo>
                  <a:pt x="65" y="117"/>
                </a:lnTo>
                <a:lnTo>
                  <a:pt x="48" y="107"/>
                </a:lnTo>
                <a:lnTo>
                  <a:pt x="9" y="115"/>
                </a:lnTo>
                <a:lnTo>
                  <a:pt x="0" y="109"/>
                </a:lnTo>
                <a:lnTo>
                  <a:pt x="26" y="107"/>
                </a:lnTo>
                <a:lnTo>
                  <a:pt x="13" y="101"/>
                </a:lnTo>
                <a:lnTo>
                  <a:pt x="44" y="91"/>
                </a:lnTo>
                <a:lnTo>
                  <a:pt x="26" y="89"/>
                </a:lnTo>
                <a:lnTo>
                  <a:pt x="21" y="79"/>
                </a:lnTo>
                <a:lnTo>
                  <a:pt x="47" y="29"/>
                </a:lnTo>
                <a:close/>
              </a:path>
            </a:pathLst>
          </a:custGeom>
          <a:solidFill>
            <a:srgbClr val="B1726B"/>
          </a:solidFill>
          <a:ln w="6350">
            <a:solidFill>
              <a:srgbClr val="B1726B"/>
            </a:solidFill>
            <a:round/>
            <a:headEnd/>
            <a:tailEnd/>
          </a:ln>
        </p:spPr>
        <p:txBody>
          <a:bodyPr/>
          <a:lstStyle/>
          <a:p>
            <a:endParaRPr lang="en-US"/>
          </a:p>
        </p:txBody>
      </p:sp>
      <p:sp>
        <p:nvSpPr>
          <p:cNvPr id="1311" name="Freeform 2352"/>
          <p:cNvSpPr>
            <a:spLocks/>
          </p:cNvSpPr>
          <p:nvPr/>
        </p:nvSpPr>
        <p:spPr bwMode="auto">
          <a:xfrm>
            <a:off x="4683125" y="3478213"/>
            <a:ext cx="74613" cy="96837"/>
          </a:xfrm>
          <a:custGeom>
            <a:avLst/>
            <a:gdLst>
              <a:gd name="T0" fmla="*/ 0 w 110"/>
              <a:gd name="T1" fmla="*/ 0 h 140"/>
              <a:gd name="T2" fmla="*/ 0 w 110"/>
              <a:gd name="T3" fmla="*/ 0 h 140"/>
              <a:gd name="T4" fmla="*/ 0 w 110"/>
              <a:gd name="T5" fmla="*/ 0 h 140"/>
              <a:gd name="T6" fmla="*/ 0 w 110"/>
              <a:gd name="T7" fmla="*/ 0 h 140"/>
              <a:gd name="T8" fmla="*/ 0 w 110"/>
              <a:gd name="T9" fmla="*/ 0 h 140"/>
              <a:gd name="T10" fmla="*/ 0 w 110"/>
              <a:gd name="T11" fmla="*/ 0 h 140"/>
              <a:gd name="T12" fmla="*/ 0 w 110"/>
              <a:gd name="T13" fmla="*/ 0 h 140"/>
              <a:gd name="T14" fmla="*/ 0 w 110"/>
              <a:gd name="T15" fmla="*/ 0 h 140"/>
              <a:gd name="T16" fmla="*/ 0 w 110"/>
              <a:gd name="T17" fmla="*/ 0 h 140"/>
              <a:gd name="T18" fmla="*/ 0 w 110"/>
              <a:gd name="T19" fmla="*/ 0 h 140"/>
              <a:gd name="T20" fmla="*/ 0 w 110"/>
              <a:gd name="T21" fmla="*/ 0 h 140"/>
              <a:gd name="T22" fmla="*/ 0 w 110"/>
              <a:gd name="T23" fmla="*/ 0 h 140"/>
              <a:gd name="T24" fmla="*/ 0 w 110"/>
              <a:gd name="T25" fmla="*/ 0 h 140"/>
              <a:gd name="T26" fmla="*/ 0 w 110"/>
              <a:gd name="T27" fmla="*/ 0 h 140"/>
              <a:gd name="T28" fmla="*/ 0 w 110"/>
              <a:gd name="T29" fmla="*/ 0 h 140"/>
              <a:gd name="T30" fmla="*/ 0 w 110"/>
              <a:gd name="T31" fmla="*/ 0 h 140"/>
              <a:gd name="T32" fmla="*/ 0 w 110"/>
              <a:gd name="T33" fmla="*/ 0 h 140"/>
              <a:gd name="T34" fmla="*/ 0 w 110"/>
              <a:gd name="T35" fmla="*/ 0 h 140"/>
              <a:gd name="T36" fmla="*/ 0 w 110"/>
              <a:gd name="T37" fmla="*/ 0 h 140"/>
              <a:gd name="T38" fmla="*/ 0 w 110"/>
              <a:gd name="T39" fmla="*/ 0 h 140"/>
              <a:gd name="T40" fmla="*/ 0 w 110"/>
              <a:gd name="T41" fmla="*/ 0 h 140"/>
              <a:gd name="T42" fmla="*/ 0 w 110"/>
              <a:gd name="T43" fmla="*/ 0 h 140"/>
              <a:gd name="T44" fmla="*/ 0 w 110"/>
              <a:gd name="T45" fmla="*/ 0 h 140"/>
              <a:gd name="T46" fmla="*/ 0 w 110"/>
              <a:gd name="T47" fmla="*/ 0 h 140"/>
              <a:gd name="T48" fmla="*/ 0 w 110"/>
              <a:gd name="T49" fmla="*/ 0 h 140"/>
              <a:gd name="T50" fmla="*/ 0 w 110"/>
              <a:gd name="T51" fmla="*/ 0 h 140"/>
              <a:gd name="T52" fmla="*/ 0 w 110"/>
              <a:gd name="T53" fmla="*/ 0 h 140"/>
              <a:gd name="T54" fmla="*/ 0 w 110"/>
              <a:gd name="T55" fmla="*/ 0 h 14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0"/>
              <a:gd name="T85" fmla="*/ 0 h 140"/>
              <a:gd name="T86" fmla="*/ 110 w 110"/>
              <a:gd name="T87" fmla="*/ 140 h 14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0" h="140">
                <a:moveTo>
                  <a:pt x="47" y="29"/>
                </a:moveTo>
                <a:lnTo>
                  <a:pt x="53" y="39"/>
                </a:lnTo>
                <a:lnTo>
                  <a:pt x="47" y="44"/>
                </a:lnTo>
                <a:lnTo>
                  <a:pt x="47" y="53"/>
                </a:lnTo>
                <a:lnTo>
                  <a:pt x="60" y="60"/>
                </a:lnTo>
                <a:lnTo>
                  <a:pt x="58" y="49"/>
                </a:lnTo>
                <a:lnTo>
                  <a:pt x="65" y="31"/>
                </a:lnTo>
                <a:lnTo>
                  <a:pt x="60" y="29"/>
                </a:lnTo>
                <a:lnTo>
                  <a:pt x="61" y="11"/>
                </a:lnTo>
                <a:lnTo>
                  <a:pt x="99" y="0"/>
                </a:lnTo>
                <a:lnTo>
                  <a:pt x="110" y="11"/>
                </a:lnTo>
                <a:lnTo>
                  <a:pt x="105" y="37"/>
                </a:lnTo>
                <a:lnTo>
                  <a:pt x="97" y="44"/>
                </a:lnTo>
                <a:lnTo>
                  <a:pt x="109" y="58"/>
                </a:lnTo>
                <a:lnTo>
                  <a:pt x="96" y="79"/>
                </a:lnTo>
                <a:lnTo>
                  <a:pt x="78" y="78"/>
                </a:lnTo>
                <a:lnTo>
                  <a:pt x="78" y="140"/>
                </a:lnTo>
                <a:lnTo>
                  <a:pt x="68" y="135"/>
                </a:lnTo>
                <a:lnTo>
                  <a:pt x="65" y="117"/>
                </a:lnTo>
                <a:lnTo>
                  <a:pt x="48" y="107"/>
                </a:lnTo>
                <a:lnTo>
                  <a:pt x="9" y="115"/>
                </a:lnTo>
                <a:lnTo>
                  <a:pt x="0" y="109"/>
                </a:lnTo>
                <a:lnTo>
                  <a:pt x="26" y="107"/>
                </a:lnTo>
                <a:lnTo>
                  <a:pt x="13" y="101"/>
                </a:lnTo>
                <a:lnTo>
                  <a:pt x="44" y="91"/>
                </a:lnTo>
                <a:lnTo>
                  <a:pt x="26" y="89"/>
                </a:lnTo>
                <a:lnTo>
                  <a:pt x="21" y="79"/>
                </a:lnTo>
                <a:lnTo>
                  <a:pt x="47" y="29"/>
                </a:lnTo>
              </a:path>
            </a:pathLst>
          </a:custGeom>
          <a:solidFill>
            <a:srgbClr val="B1726B"/>
          </a:solidFill>
          <a:ln w="6350">
            <a:solidFill>
              <a:srgbClr val="B1726B"/>
            </a:solidFill>
            <a:round/>
            <a:headEnd/>
            <a:tailEnd/>
          </a:ln>
        </p:spPr>
        <p:txBody>
          <a:bodyPr/>
          <a:lstStyle/>
          <a:p>
            <a:endParaRPr lang="en-US"/>
          </a:p>
        </p:txBody>
      </p:sp>
      <p:sp>
        <p:nvSpPr>
          <p:cNvPr id="1312" name="Freeform 2353"/>
          <p:cNvSpPr>
            <a:spLocks/>
          </p:cNvSpPr>
          <p:nvPr/>
        </p:nvSpPr>
        <p:spPr bwMode="auto">
          <a:xfrm>
            <a:off x="4249738" y="4106863"/>
            <a:ext cx="9525" cy="4762"/>
          </a:xfrm>
          <a:custGeom>
            <a:avLst/>
            <a:gdLst>
              <a:gd name="T0" fmla="*/ 2147483647 w 14"/>
              <a:gd name="T1" fmla="*/ 0 h 9"/>
              <a:gd name="T2" fmla="*/ 0 w 14"/>
              <a:gd name="T3" fmla="*/ 0 h 9"/>
              <a:gd name="T4" fmla="*/ 2147483647 w 14"/>
              <a:gd name="T5" fmla="*/ 0 h 9"/>
              <a:gd name="T6" fmla="*/ 2147483647 w 14"/>
              <a:gd name="T7" fmla="*/ 0 h 9"/>
              <a:gd name="T8" fmla="*/ 2147483647 w 14"/>
              <a:gd name="T9" fmla="*/ 0 h 9"/>
              <a:gd name="T10" fmla="*/ 0 60000 65536"/>
              <a:gd name="T11" fmla="*/ 0 60000 65536"/>
              <a:gd name="T12" fmla="*/ 0 60000 65536"/>
              <a:gd name="T13" fmla="*/ 0 60000 65536"/>
              <a:gd name="T14" fmla="*/ 0 60000 65536"/>
              <a:gd name="T15" fmla="*/ 0 w 14"/>
              <a:gd name="T16" fmla="*/ 0 h 9"/>
              <a:gd name="T17" fmla="*/ 14 w 14"/>
              <a:gd name="T18" fmla="*/ 9 h 9"/>
            </a:gdLst>
            <a:ahLst/>
            <a:cxnLst>
              <a:cxn ang="T10">
                <a:pos x="T0" y="T1"/>
              </a:cxn>
              <a:cxn ang="T11">
                <a:pos x="T2" y="T3"/>
              </a:cxn>
              <a:cxn ang="T12">
                <a:pos x="T4" y="T5"/>
              </a:cxn>
              <a:cxn ang="T13">
                <a:pos x="T6" y="T7"/>
              </a:cxn>
              <a:cxn ang="T14">
                <a:pos x="T8" y="T9"/>
              </a:cxn>
            </a:cxnLst>
            <a:rect l="T15" t="T16" r="T17" b="T18"/>
            <a:pathLst>
              <a:path w="14" h="9">
                <a:moveTo>
                  <a:pt x="8" y="0"/>
                </a:moveTo>
                <a:lnTo>
                  <a:pt x="0" y="2"/>
                </a:lnTo>
                <a:lnTo>
                  <a:pt x="8" y="9"/>
                </a:lnTo>
                <a:lnTo>
                  <a:pt x="14" y="5"/>
                </a:lnTo>
                <a:lnTo>
                  <a:pt x="8" y="0"/>
                </a:lnTo>
                <a:close/>
              </a:path>
            </a:pathLst>
          </a:custGeom>
          <a:solidFill>
            <a:srgbClr val="CDCDCD"/>
          </a:solidFill>
          <a:ln w="6350">
            <a:solidFill>
              <a:schemeClr val="bg1"/>
            </a:solidFill>
            <a:round/>
            <a:headEnd/>
            <a:tailEnd/>
          </a:ln>
        </p:spPr>
        <p:txBody>
          <a:bodyPr/>
          <a:lstStyle/>
          <a:p>
            <a:endParaRPr lang="en-US"/>
          </a:p>
        </p:txBody>
      </p:sp>
      <p:sp>
        <p:nvSpPr>
          <p:cNvPr id="1313" name="Freeform 2354"/>
          <p:cNvSpPr>
            <a:spLocks/>
          </p:cNvSpPr>
          <p:nvPr/>
        </p:nvSpPr>
        <p:spPr bwMode="auto">
          <a:xfrm>
            <a:off x="4249738" y="4106863"/>
            <a:ext cx="9525" cy="4762"/>
          </a:xfrm>
          <a:custGeom>
            <a:avLst/>
            <a:gdLst>
              <a:gd name="T0" fmla="*/ 2147483647 w 14"/>
              <a:gd name="T1" fmla="*/ 0 h 9"/>
              <a:gd name="T2" fmla="*/ 0 w 14"/>
              <a:gd name="T3" fmla="*/ 0 h 9"/>
              <a:gd name="T4" fmla="*/ 2147483647 w 14"/>
              <a:gd name="T5" fmla="*/ 0 h 9"/>
              <a:gd name="T6" fmla="*/ 2147483647 w 14"/>
              <a:gd name="T7" fmla="*/ 0 h 9"/>
              <a:gd name="T8" fmla="*/ 2147483647 w 14"/>
              <a:gd name="T9" fmla="*/ 0 h 9"/>
              <a:gd name="T10" fmla="*/ 0 60000 65536"/>
              <a:gd name="T11" fmla="*/ 0 60000 65536"/>
              <a:gd name="T12" fmla="*/ 0 60000 65536"/>
              <a:gd name="T13" fmla="*/ 0 60000 65536"/>
              <a:gd name="T14" fmla="*/ 0 60000 65536"/>
              <a:gd name="T15" fmla="*/ 0 w 14"/>
              <a:gd name="T16" fmla="*/ 0 h 9"/>
              <a:gd name="T17" fmla="*/ 14 w 14"/>
              <a:gd name="T18" fmla="*/ 9 h 9"/>
            </a:gdLst>
            <a:ahLst/>
            <a:cxnLst>
              <a:cxn ang="T10">
                <a:pos x="T0" y="T1"/>
              </a:cxn>
              <a:cxn ang="T11">
                <a:pos x="T2" y="T3"/>
              </a:cxn>
              <a:cxn ang="T12">
                <a:pos x="T4" y="T5"/>
              </a:cxn>
              <a:cxn ang="T13">
                <a:pos x="T6" y="T7"/>
              </a:cxn>
              <a:cxn ang="T14">
                <a:pos x="T8" y="T9"/>
              </a:cxn>
            </a:cxnLst>
            <a:rect l="T15" t="T16" r="T17" b="T18"/>
            <a:pathLst>
              <a:path w="14" h="9">
                <a:moveTo>
                  <a:pt x="8" y="0"/>
                </a:moveTo>
                <a:lnTo>
                  <a:pt x="0" y="2"/>
                </a:lnTo>
                <a:lnTo>
                  <a:pt x="8" y="9"/>
                </a:lnTo>
                <a:lnTo>
                  <a:pt x="14" y="5"/>
                </a:lnTo>
                <a:lnTo>
                  <a:pt x="8" y="0"/>
                </a:lnTo>
              </a:path>
            </a:pathLst>
          </a:custGeom>
          <a:solidFill>
            <a:srgbClr val="CDCDCD"/>
          </a:solidFill>
          <a:ln w="6350">
            <a:solidFill>
              <a:schemeClr val="bg1"/>
            </a:solidFill>
            <a:round/>
            <a:headEnd/>
            <a:tailEnd/>
          </a:ln>
        </p:spPr>
        <p:txBody>
          <a:bodyPr/>
          <a:lstStyle/>
          <a:p>
            <a:endParaRPr lang="en-US"/>
          </a:p>
        </p:txBody>
      </p:sp>
      <p:sp>
        <p:nvSpPr>
          <p:cNvPr id="1314" name="Freeform 2355"/>
          <p:cNvSpPr>
            <a:spLocks/>
          </p:cNvSpPr>
          <p:nvPr/>
        </p:nvSpPr>
        <p:spPr bwMode="auto">
          <a:xfrm>
            <a:off x="4411663" y="3848100"/>
            <a:ext cx="69850" cy="142875"/>
          </a:xfrm>
          <a:custGeom>
            <a:avLst/>
            <a:gdLst>
              <a:gd name="T0" fmla="*/ 0 w 101"/>
              <a:gd name="T1" fmla="*/ 0 h 205"/>
              <a:gd name="T2" fmla="*/ 0 w 101"/>
              <a:gd name="T3" fmla="*/ 0 h 205"/>
              <a:gd name="T4" fmla="*/ 0 w 101"/>
              <a:gd name="T5" fmla="*/ 0 h 205"/>
              <a:gd name="T6" fmla="*/ 0 w 101"/>
              <a:gd name="T7" fmla="*/ 0 h 205"/>
              <a:gd name="T8" fmla="*/ 0 w 101"/>
              <a:gd name="T9" fmla="*/ 0 h 205"/>
              <a:gd name="T10" fmla="*/ 0 w 101"/>
              <a:gd name="T11" fmla="*/ 0 h 205"/>
              <a:gd name="T12" fmla="*/ 0 w 101"/>
              <a:gd name="T13" fmla="*/ 0 h 205"/>
              <a:gd name="T14" fmla="*/ 0 w 101"/>
              <a:gd name="T15" fmla="*/ 0 h 205"/>
              <a:gd name="T16" fmla="*/ 0 w 101"/>
              <a:gd name="T17" fmla="*/ 0 h 205"/>
              <a:gd name="T18" fmla="*/ 0 w 101"/>
              <a:gd name="T19" fmla="*/ 0 h 205"/>
              <a:gd name="T20" fmla="*/ 0 w 101"/>
              <a:gd name="T21" fmla="*/ 0 h 205"/>
              <a:gd name="T22" fmla="*/ 0 w 101"/>
              <a:gd name="T23" fmla="*/ 0 h 205"/>
              <a:gd name="T24" fmla="*/ 0 w 101"/>
              <a:gd name="T25" fmla="*/ 0 h 205"/>
              <a:gd name="T26" fmla="*/ 0 w 101"/>
              <a:gd name="T27" fmla="*/ 0 h 205"/>
              <a:gd name="T28" fmla="*/ 0 w 101"/>
              <a:gd name="T29" fmla="*/ 0 h 205"/>
              <a:gd name="T30" fmla="*/ 0 w 101"/>
              <a:gd name="T31" fmla="*/ 0 h 205"/>
              <a:gd name="T32" fmla="*/ 0 w 101"/>
              <a:gd name="T33" fmla="*/ 0 h 205"/>
              <a:gd name="T34" fmla="*/ 0 w 101"/>
              <a:gd name="T35" fmla="*/ 0 h 205"/>
              <a:gd name="T36" fmla="*/ 0 w 101"/>
              <a:gd name="T37" fmla="*/ 0 h 205"/>
              <a:gd name="T38" fmla="*/ 0 w 101"/>
              <a:gd name="T39" fmla="*/ 0 h 20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1"/>
              <a:gd name="T61" fmla="*/ 0 h 205"/>
              <a:gd name="T62" fmla="*/ 101 w 101"/>
              <a:gd name="T63" fmla="*/ 205 h 20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1" h="205">
                <a:moveTo>
                  <a:pt x="19" y="13"/>
                </a:moveTo>
                <a:lnTo>
                  <a:pt x="24" y="48"/>
                </a:lnTo>
                <a:lnTo>
                  <a:pt x="0" y="138"/>
                </a:lnTo>
                <a:lnTo>
                  <a:pt x="10" y="151"/>
                </a:lnTo>
                <a:lnTo>
                  <a:pt x="24" y="148"/>
                </a:lnTo>
                <a:lnTo>
                  <a:pt x="18" y="205"/>
                </a:lnTo>
                <a:lnTo>
                  <a:pt x="63" y="198"/>
                </a:lnTo>
                <a:lnTo>
                  <a:pt x="62" y="182"/>
                </a:lnTo>
                <a:lnTo>
                  <a:pt x="78" y="166"/>
                </a:lnTo>
                <a:lnTo>
                  <a:pt x="68" y="148"/>
                </a:lnTo>
                <a:lnTo>
                  <a:pt x="75" y="127"/>
                </a:lnTo>
                <a:lnTo>
                  <a:pt x="65" y="102"/>
                </a:lnTo>
                <a:lnTo>
                  <a:pt x="81" y="89"/>
                </a:lnTo>
                <a:lnTo>
                  <a:pt x="80" y="76"/>
                </a:lnTo>
                <a:lnTo>
                  <a:pt x="83" y="45"/>
                </a:lnTo>
                <a:lnTo>
                  <a:pt x="101" y="21"/>
                </a:lnTo>
                <a:lnTo>
                  <a:pt x="94" y="8"/>
                </a:lnTo>
                <a:lnTo>
                  <a:pt x="46" y="9"/>
                </a:lnTo>
                <a:lnTo>
                  <a:pt x="42" y="0"/>
                </a:lnTo>
                <a:lnTo>
                  <a:pt x="19" y="13"/>
                </a:lnTo>
                <a:close/>
              </a:path>
            </a:pathLst>
          </a:custGeom>
          <a:solidFill>
            <a:srgbClr val="BBAD87"/>
          </a:solidFill>
          <a:ln w="6350">
            <a:solidFill>
              <a:srgbClr val="BBAD87"/>
            </a:solidFill>
            <a:round/>
            <a:headEnd/>
            <a:tailEnd/>
          </a:ln>
        </p:spPr>
        <p:txBody>
          <a:bodyPr/>
          <a:lstStyle/>
          <a:p>
            <a:endParaRPr lang="en-US"/>
          </a:p>
        </p:txBody>
      </p:sp>
      <p:sp>
        <p:nvSpPr>
          <p:cNvPr id="1315" name="Freeform 2356"/>
          <p:cNvSpPr>
            <a:spLocks/>
          </p:cNvSpPr>
          <p:nvPr/>
        </p:nvSpPr>
        <p:spPr bwMode="auto">
          <a:xfrm>
            <a:off x="4411663" y="3848100"/>
            <a:ext cx="69850" cy="142875"/>
          </a:xfrm>
          <a:custGeom>
            <a:avLst/>
            <a:gdLst>
              <a:gd name="T0" fmla="*/ 0 w 101"/>
              <a:gd name="T1" fmla="*/ 0 h 205"/>
              <a:gd name="T2" fmla="*/ 0 w 101"/>
              <a:gd name="T3" fmla="*/ 0 h 205"/>
              <a:gd name="T4" fmla="*/ 0 w 101"/>
              <a:gd name="T5" fmla="*/ 0 h 205"/>
              <a:gd name="T6" fmla="*/ 0 w 101"/>
              <a:gd name="T7" fmla="*/ 0 h 205"/>
              <a:gd name="T8" fmla="*/ 0 w 101"/>
              <a:gd name="T9" fmla="*/ 0 h 205"/>
              <a:gd name="T10" fmla="*/ 0 w 101"/>
              <a:gd name="T11" fmla="*/ 0 h 205"/>
              <a:gd name="T12" fmla="*/ 0 w 101"/>
              <a:gd name="T13" fmla="*/ 0 h 205"/>
              <a:gd name="T14" fmla="*/ 0 w 101"/>
              <a:gd name="T15" fmla="*/ 0 h 205"/>
              <a:gd name="T16" fmla="*/ 0 w 101"/>
              <a:gd name="T17" fmla="*/ 0 h 205"/>
              <a:gd name="T18" fmla="*/ 0 w 101"/>
              <a:gd name="T19" fmla="*/ 0 h 205"/>
              <a:gd name="T20" fmla="*/ 0 w 101"/>
              <a:gd name="T21" fmla="*/ 0 h 205"/>
              <a:gd name="T22" fmla="*/ 0 w 101"/>
              <a:gd name="T23" fmla="*/ 0 h 205"/>
              <a:gd name="T24" fmla="*/ 0 w 101"/>
              <a:gd name="T25" fmla="*/ 0 h 205"/>
              <a:gd name="T26" fmla="*/ 0 w 101"/>
              <a:gd name="T27" fmla="*/ 0 h 205"/>
              <a:gd name="T28" fmla="*/ 0 w 101"/>
              <a:gd name="T29" fmla="*/ 0 h 205"/>
              <a:gd name="T30" fmla="*/ 0 w 101"/>
              <a:gd name="T31" fmla="*/ 0 h 205"/>
              <a:gd name="T32" fmla="*/ 0 w 101"/>
              <a:gd name="T33" fmla="*/ 0 h 205"/>
              <a:gd name="T34" fmla="*/ 0 w 101"/>
              <a:gd name="T35" fmla="*/ 0 h 205"/>
              <a:gd name="T36" fmla="*/ 0 w 101"/>
              <a:gd name="T37" fmla="*/ 0 h 205"/>
              <a:gd name="T38" fmla="*/ 0 w 101"/>
              <a:gd name="T39" fmla="*/ 0 h 20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1"/>
              <a:gd name="T61" fmla="*/ 0 h 205"/>
              <a:gd name="T62" fmla="*/ 101 w 101"/>
              <a:gd name="T63" fmla="*/ 205 h 20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1" h="205">
                <a:moveTo>
                  <a:pt x="19" y="13"/>
                </a:moveTo>
                <a:lnTo>
                  <a:pt x="24" y="48"/>
                </a:lnTo>
                <a:lnTo>
                  <a:pt x="0" y="138"/>
                </a:lnTo>
                <a:lnTo>
                  <a:pt x="10" y="151"/>
                </a:lnTo>
                <a:lnTo>
                  <a:pt x="24" y="148"/>
                </a:lnTo>
                <a:lnTo>
                  <a:pt x="18" y="205"/>
                </a:lnTo>
                <a:lnTo>
                  <a:pt x="63" y="198"/>
                </a:lnTo>
                <a:lnTo>
                  <a:pt x="62" y="182"/>
                </a:lnTo>
                <a:lnTo>
                  <a:pt x="78" y="166"/>
                </a:lnTo>
                <a:lnTo>
                  <a:pt x="68" y="148"/>
                </a:lnTo>
                <a:lnTo>
                  <a:pt x="75" y="127"/>
                </a:lnTo>
                <a:lnTo>
                  <a:pt x="65" y="102"/>
                </a:lnTo>
                <a:lnTo>
                  <a:pt x="81" y="89"/>
                </a:lnTo>
                <a:lnTo>
                  <a:pt x="80" y="76"/>
                </a:lnTo>
                <a:lnTo>
                  <a:pt x="83" y="45"/>
                </a:lnTo>
                <a:lnTo>
                  <a:pt x="101" y="21"/>
                </a:lnTo>
                <a:lnTo>
                  <a:pt x="94" y="8"/>
                </a:lnTo>
                <a:lnTo>
                  <a:pt x="46" y="9"/>
                </a:lnTo>
                <a:lnTo>
                  <a:pt x="42" y="0"/>
                </a:lnTo>
                <a:lnTo>
                  <a:pt x="19" y="13"/>
                </a:lnTo>
              </a:path>
            </a:pathLst>
          </a:custGeom>
          <a:solidFill>
            <a:srgbClr val="BBAD87"/>
          </a:solidFill>
          <a:ln w="6350">
            <a:solidFill>
              <a:srgbClr val="BBAD87"/>
            </a:solidFill>
            <a:round/>
            <a:headEnd/>
            <a:tailEnd/>
          </a:ln>
        </p:spPr>
        <p:txBody>
          <a:bodyPr/>
          <a:lstStyle/>
          <a:p>
            <a:endParaRPr lang="en-US"/>
          </a:p>
        </p:txBody>
      </p:sp>
      <p:sp>
        <p:nvSpPr>
          <p:cNvPr id="1316" name="Freeform 2357"/>
          <p:cNvSpPr>
            <a:spLocks/>
          </p:cNvSpPr>
          <p:nvPr/>
        </p:nvSpPr>
        <p:spPr bwMode="auto">
          <a:xfrm>
            <a:off x="4030663" y="3944938"/>
            <a:ext cx="7937" cy="3175"/>
          </a:xfrm>
          <a:custGeom>
            <a:avLst/>
            <a:gdLst>
              <a:gd name="T0" fmla="*/ 2147483647 w 8"/>
              <a:gd name="T1" fmla="*/ 0 h 5"/>
              <a:gd name="T2" fmla="*/ 0 w 8"/>
              <a:gd name="T3" fmla="*/ 0 h 5"/>
              <a:gd name="T4" fmla="*/ 2147483647 w 8"/>
              <a:gd name="T5" fmla="*/ 0 h 5"/>
              <a:gd name="T6" fmla="*/ 2147483647 w 8"/>
              <a:gd name="T7" fmla="*/ 0 h 5"/>
              <a:gd name="T8" fmla="*/ 0 60000 65536"/>
              <a:gd name="T9" fmla="*/ 0 60000 65536"/>
              <a:gd name="T10" fmla="*/ 0 60000 65536"/>
              <a:gd name="T11" fmla="*/ 0 60000 65536"/>
              <a:gd name="T12" fmla="*/ 0 w 8"/>
              <a:gd name="T13" fmla="*/ 0 h 5"/>
              <a:gd name="T14" fmla="*/ 8 w 8"/>
              <a:gd name="T15" fmla="*/ 5 h 5"/>
            </a:gdLst>
            <a:ahLst/>
            <a:cxnLst>
              <a:cxn ang="T8">
                <a:pos x="T0" y="T1"/>
              </a:cxn>
              <a:cxn ang="T9">
                <a:pos x="T2" y="T3"/>
              </a:cxn>
              <a:cxn ang="T10">
                <a:pos x="T4" y="T5"/>
              </a:cxn>
              <a:cxn ang="T11">
                <a:pos x="T6" y="T7"/>
              </a:cxn>
            </a:cxnLst>
            <a:rect l="T12" t="T13" r="T14" b="T15"/>
            <a:pathLst>
              <a:path w="8" h="5">
                <a:moveTo>
                  <a:pt x="8" y="0"/>
                </a:moveTo>
                <a:lnTo>
                  <a:pt x="0" y="3"/>
                </a:lnTo>
                <a:lnTo>
                  <a:pt x="6" y="5"/>
                </a:lnTo>
                <a:lnTo>
                  <a:pt x="8" y="0"/>
                </a:lnTo>
                <a:close/>
              </a:path>
            </a:pathLst>
          </a:custGeom>
          <a:solidFill>
            <a:srgbClr val="CDCDCD"/>
          </a:solidFill>
          <a:ln w="6350">
            <a:solidFill>
              <a:schemeClr val="bg1"/>
            </a:solidFill>
            <a:round/>
            <a:headEnd/>
            <a:tailEnd/>
          </a:ln>
        </p:spPr>
        <p:txBody>
          <a:bodyPr/>
          <a:lstStyle/>
          <a:p>
            <a:endParaRPr lang="en-US"/>
          </a:p>
        </p:txBody>
      </p:sp>
      <p:sp>
        <p:nvSpPr>
          <p:cNvPr id="1317" name="Freeform 2358"/>
          <p:cNvSpPr>
            <a:spLocks/>
          </p:cNvSpPr>
          <p:nvPr/>
        </p:nvSpPr>
        <p:spPr bwMode="auto">
          <a:xfrm>
            <a:off x="4030663" y="3944938"/>
            <a:ext cx="7937" cy="3175"/>
          </a:xfrm>
          <a:custGeom>
            <a:avLst/>
            <a:gdLst>
              <a:gd name="T0" fmla="*/ 2147483647 w 8"/>
              <a:gd name="T1" fmla="*/ 0 h 5"/>
              <a:gd name="T2" fmla="*/ 0 w 8"/>
              <a:gd name="T3" fmla="*/ 0 h 5"/>
              <a:gd name="T4" fmla="*/ 2147483647 w 8"/>
              <a:gd name="T5" fmla="*/ 0 h 5"/>
              <a:gd name="T6" fmla="*/ 2147483647 w 8"/>
              <a:gd name="T7" fmla="*/ 0 h 5"/>
              <a:gd name="T8" fmla="*/ 0 60000 65536"/>
              <a:gd name="T9" fmla="*/ 0 60000 65536"/>
              <a:gd name="T10" fmla="*/ 0 60000 65536"/>
              <a:gd name="T11" fmla="*/ 0 60000 65536"/>
              <a:gd name="T12" fmla="*/ 0 w 8"/>
              <a:gd name="T13" fmla="*/ 0 h 5"/>
              <a:gd name="T14" fmla="*/ 8 w 8"/>
              <a:gd name="T15" fmla="*/ 5 h 5"/>
            </a:gdLst>
            <a:ahLst/>
            <a:cxnLst>
              <a:cxn ang="T8">
                <a:pos x="T0" y="T1"/>
              </a:cxn>
              <a:cxn ang="T9">
                <a:pos x="T2" y="T3"/>
              </a:cxn>
              <a:cxn ang="T10">
                <a:pos x="T4" y="T5"/>
              </a:cxn>
              <a:cxn ang="T11">
                <a:pos x="T6" y="T7"/>
              </a:cxn>
            </a:cxnLst>
            <a:rect l="T12" t="T13" r="T14" b="T15"/>
            <a:pathLst>
              <a:path w="8" h="5">
                <a:moveTo>
                  <a:pt x="8" y="0"/>
                </a:moveTo>
                <a:lnTo>
                  <a:pt x="0" y="3"/>
                </a:lnTo>
                <a:lnTo>
                  <a:pt x="6" y="5"/>
                </a:lnTo>
                <a:lnTo>
                  <a:pt x="8" y="0"/>
                </a:lnTo>
              </a:path>
            </a:pathLst>
          </a:custGeom>
          <a:solidFill>
            <a:srgbClr val="CDCDCD"/>
          </a:solidFill>
          <a:ln w="6350">
            <a:solidFill>
              <a:schemeClr val="bg1"/>
            </a:solidFill>
            <a:round/>
            <a:headEnd/>
            <a:tailEnd/>
          </a:ln>
        </p:spPr>
        <p:txBody>
          <a:bodyPr/>
          <a:lstStyle/>
          <a:p>
            <a:endParaRPr lang="en-US"/>
          </a:p>
        </p:txBody>
      </p:sp>
      <p:sp>
        <p:nvSpPr>
          <p:cNvPr id="1318" name="Freeform 2359"/>
          <p:cNvSpPr>
            <a:spLocks/>
          </p:cNvSpPr>
          <p:nvPr/>
        </p:nvSpPr>
        <p:spPr bwMode="auto">
          <a:xfrm>
            <a:off x="4067175" y="3968750"/>
            <a:ext cx="11113" cy="4763"/>
          </a:xfrm>
          <a:custGeom>
            <a:avLst/>
            <a:gdLst>
              <a:gd name="T0" fmla="*/ 0 w 20"/>
              <a:gd name="T1" fmla="*/ 0 h 6"/>
              <a:gd name="T2" fmla="*/ 0 w 20"/>
              <a:gd name="T3" fmla="*/ 0 h 6"/>
              <a:gd name="T4" fmla="*/ 0 w 20"/>
              <a:gd name="T5" fmla="*/ 2147483647 h 6"/>
              <a:gd name="T6" fmla="*/ 0 w 20"/>
              <a:gd name="T7" fmla="*/ 0 h 6"/>
              <a:gd name="T8" fmla="*/ 0 60000 65536"/>
              <a:gd name="T9" fmla="*/ 0 60000 65536"/>
              <a:gd name="T10" fmla="*/ 0 60000 65536"/>
              <a:gd name="T11" fmla="*/ 0 60000 65536"/>
              <a:gd name="T12" fmla="*/ 0 w 20"/>
              <a:gd name="T13" fmla="*/ 0 h 6"/>
              <a:gd name="T14" fmla="*/ 20 w 20"/>
              <a:gd name="T15" fmla="*/ 6 h 6"/>
            </a:gdLst>
            <a:ahLst/>
            <a:cxnLst>
              <a:cxn ang="T8">
                <a:pos x="T0" y="T1"/>
              </a:cxn>
              <a:cxn ang="T9">
                <a:pos x="T2" y="T3"/>
              </a:cxn>
              <a:cxn ang="T10">
                <a:pos x="T4" y="T5"/>
              </a:cxn>
              <a:cxn ang="T11">
                <a:pos x="T6" y="T7"/>
              </a:cxn>
            </a:cxnLst>
            <a:rect l="T12" t="T13" r="T14" b="T15"/>
            <a:pathLst>
              <a:path w="20" h="6">
                <a:moveTo>
                  <a:pt x="20" y="0"/>
                </a:moveTo>
                <a:lnTo>
                  <a:pt x="0" y="0"/>
                </a:lnTo>
                <a:lnTo>
                  <a:pt x="12" y="6"/>
                </a:lnTo>
                <a:lnTo>
                  <a:pt x="20" y="0"/>
                </a:lnTo>
                <a:close/>
              </a:path>
            </a:pathLst>
          </a:custGeom>
          <a:solidFill>
            <a:srgbClr val="CDCDCD"/>
          </a:solidFill>
          <a:ln w="6350">
            <a:solidFill>
              <a:schemeClr val="bg1"/>
            </a:solidFill>
            <a:round/>
            <a:headEnd/>
            <a:tailEnd/>
          </a:ln>
        </p:spPr>
        <p:txBody>
          <a:bodyPr/>
          <a:lstStyle/>
          <a:p>
            <a:endParaRPr lang="en-US"/>
          </a:p>
        </p:txBody>
      </p:sp>
      <p:sp>
        <p:nvSpPr>
          <p:cNvPr id="1319" name="Freeform 2360"/>
          <p:cNvSpPr>
            <a:spLocks/>
          </p:cNvSpPr>
          <p:nvPr/>
        </p:nvSpPr>
        <p:spPr bwMode="auto">
          <a:xfrm>
            <a:off x="4067175" y="3968750"/>
            <a:ext cx="11113" cy="4763"/>
          </a:xfrm>
          <a:custGeom>
            <a:avLst/>
            <a:gdLst>
              <a:gd name="T0" fmla="*/ 0 w 20"/>
              <a:gd name="T1" fmla="*/ 0 h 6"/>
              <a:gd name="T2" fmla="*/ 0 w 20"/>
              <a:gd name="T3" fmla="*/ 0 h 6"/>
              <a:gd name="T4" fmla="*/ 0 w 20"/>
              <a:gd name="T5" fmla="*/ 2147483647 h 6"/>
              <a:gd name="T6" fmla="*/ 0 w 20"/>
              <a:gd name="T7" fmla="*/ 0 h 6"/>
              <a:gd name="T8" fmla="*/ 0 60000 65536"/>
              <a:gd name="T9" fmla="*/ 0 60000 65536"/>
              <a:gd name="T10" fmla="*/ 0 60000 65536"/>
              <a:gd name="T11" fmla="*/ 0 60000 65536"/>
              <a:gd name="T12" fmla="*/ 0 w 20"/>
              <a:gd name="T13" fmla="*/ 0 h 6"/>
              <a:gd name="T14" fmla="*/ 20 w 20"/>
              <a:gd name="T15" fmla="*/ 6 h 6"/>
            </a:gdLst>
            <a:ahLst/>
            <a:cxnLst>
              <a:cxn ang="T8">
                <a:pos x="T0" y="T1"/>
              </a:cxn>
              <a:cxn ang="T9">
                <a:pos x="T2" y="T3"/>
              </a:cxn>
              <a:cxn ang="T10">
                <a:pos x="T4" y="T5"/>
              </a:cxn>
              <a:cxn ang="T11">
                <a:pos x="T6" y="T7"/>
              </a:cxn>
            </a:cxnLst>
            <a:rect l="T12" t="T13" r="T14" b="T15"/>
            <a:pathLst>
              <a:path w="20" h="6">
                <a:moveTo>
                  <a:pt x="20" y="0"/>
                </a:moveTo>
                <a:lnTo>
                  <a:pt x="0" y="0"/>
                </a:lnTo>
                <a:lnTo>
                  <a:pt x="12" y="6"/>
                </a:lnTo>
                <a:lnTo>
                  <a:pt x="20" y="0"/>
                </a:lnTo>
              </a:path>
            </a:pathLst>
          </a:custGeom>
          <a:solidFill>
            <a:srgbClr val="CDCDCD"/>
          </a:solidFill>
          <a:ln w="6350">
            <a:solidFill>
              <a:schemeClr val="bg1"/>
            </a:solidFill>
            <a:round/>
            <a:headEnd/>
            <a:tailEnd/>
          </a:ln>
        </p:spPr>
        <p:txBody>
          <a:bodyPr/>
          <a:lstStyle/>
          <a:p>
            <a:endParaRPr lang="en-US"/>
          </a:p>
        </p:txBody>
      </p:sp>
      <p:sp>
        <p:nvSpPr>
          <p:cNvPr id="1320" name="Freeform 2361"/>
          <p:cNvSpPr>
            <a:spLocks/>
          </p:cNvSpPr>
          <p:nvPr/>
        </p:nvSpPr>
        <p:spPr bwMode="auto">
          <a:xfrm>
            <a:off x="5035550" y="3659188"/>
            <a:ext cx="196850" cy="144462"/>
          </a:xfrm>
          <a:custGeom>
            <a:avLst/>
            <a:gdLst>
              <a:gd name="T0" fmla="*/ 0 w 297"/>
              <a:gd name="T1" fmla="*/ 0 h 208"/>
              <a:gd name="T2" fmla="*/ 0 w 297"/>
              <a:gd name="T3" fmla="*/ 0 h 208"/>
              <a:gd name="T4" fmla="*/ 0 w 297"/>
              <a:gd name="T5" fmla="*/ 0 h 208"/>
              <a:gd name="T6" fmla="*/ 0 w 297"/>
              <a:gd name="T7" fmla="*/ 0 h 208"/>
              <a:gd name="T8" fmla="*/ 0 w 297"/>
              <a:gd name="T9" fmla="*/ 0 h 208"/>
              <a:gd name="T10" fmla="*/ 0 w 297"/>
              <a:gd name="T11" fmla="*/ 0 h 208"/>
              <a:gd name="T12" fmla="*/ 0 w 297"/>
              <a:gd name="T13" fmla="*/ 0 h 208"/>
              <a:gd name="T14" fmla="*/ 0 w 297"/>
              <a:gd name="T15" fmla="*/ 0 h 208"/>
              <a:gd name="T16" fmla="*/ 0 w 297"/>
              <a:gd name="T17" fmla="*/ 0 h 208"/>
              <a:gd name="T18" fmla="*/ 0 w 297"/>
              <a:gd name="T19" fmla="*/ 0 h 208"/>
              <a:gd name="T20" fmla="*/ 0 w 297"/>
              <a:gd name="T21" fmla="*/ 0 h 208"/>
              <a:gd name="T22" fmla="*/ 0 w 297"/>
              <a:gd name="T23" fmla="*/ 0 h 208"/>
              <a:gd name="T24" fmla="*/ 0 w 297"/>
              <a:gd name="T25" fmla="*/ 0 h 208"/>
              <a:gd name="T26" fmla="*/ 0 w 297"/>
              <a:gd name="T27" fmla="*/ 0 h 208"/>
              <a:gd name="T28" fmla="*/ 0 w 297"/>
              <a:gd name="T29" fmla="*/ 0 h 208"/>
              <a:gd name="T30" fmla="*/ 0 w 297"/>
              <a:gd name="T31" fmla="*/ 0 h 208"/>
              <a:gd name="T32" fmla="*/ 0 w 297"/>
              <a:gd name="T33" fmla="*/ 0 h 208"/>
              <a:gd name="T34" fmla="*/ 0 w 297"/>
              <a:gd name="T35" fmla="*/ 0 h 208"/>
              <a:gd name="T36" fmla="*/ 0 w 297"/>
              <a:gd name="T37" fmla="*/ 0 h 208"/>
              <a:gd name="T38" fmla="*/ 0 w 297"/>
              <a:gd name="T39" fmla="*/ 0 h 208"/>
              <a:gd name="T40" fmla="*/ 0 w 297"/>
              <a:gd name="T41" fmla="*/ 0 h 208"/>
              <a:gd name="T42" fmla="*/ 0 w 297"/>
              <a:gd name="T43" fmla="*/ 0 h 208"/>
              <a:gd name="T44" fmla="*/ 0 w 297"/>
              <a:gd name="T45" fmla="*/ 0 h 208"/>
              <a:gd name="T46" fmla="*/ 0 w 297"/>
              <a:gd name="T47" fmla="*/ 0 h 208"/>
              <a:gd name="T48" fmla="*/ 0 w 297"/>
              <a:gd name="T49" fmla="*/ 0 h 208"/>
              <a:gd name="T50" fmla="*/ 0 w 297"/>
              <a:gd name="T51" fmla="*/ 0 h 208"/>
              <a:gd name="T52" fmla="*/ 0 w 297"/>
              <a:gd name="T53" fmla="*/ 0 h 208"/>
              <a:gd name="T54" fmla="*/ 0 w 297"/>
              <a:gd name="T55" fmla="*/ 0 h 208"/>
              <a:gd name="T56" fmla="*/ 0 w 297"/>
              <a:gd name="T57" fmla="*/ 0 h 208"/>
              <a:gd name="T58" fmla="*/ 0 w 297"/>
              <a:gd name="T59" fmla="*/ 0 h 208"/>
              <a:gd name="T60" fmla="*/ 0 w 297"/>
              <a:gd name="T61" fmla="*/ 0 h 208"/>
              <a:gd name="T62" fmla="*/ 0 w 297"/>
              <a:gd name="T63" fmla="*/ 0 h 2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7"/>
              <a:gd name="T97" fmla="*/ 0 h 208"/>
              <a:gd name="T98" fmla="*/ 297 w 297"/>
              <a:gd name="T99" fmla="*/ 208 h 20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7" h="208">
                <a:moveTo>
                  <a:pt x="0" y="97"/>
                </a:moveTo>
                <a:lnTo>
                  <a:pt x="30" y="87"/>
                </a:lnTo>
                <a:lnTo>
                  <a:pt x="56" y="29"/>
                </a:lnTo>
                <a:lnTo>
                  <a:pt x="82" y="13"/>
                </a:lnTo>
                <a:lnTo>
                  <a:pt x="137" y="11"/>
                </a:lnTo>
                <a:lnTo>
                  <a:pt x="150" y="19"/>
                </a:lnTo>
                <a:lnTo>
                  <a:pt x="207" y="0"/>
                </a:lnTo>
                <a:lnTo>
                  <a:pt x="225" y="19"/>
                </a:lnTo>
                <a:lnTo>
                  <a:pt x="248" y="66"/>
                </a:lnTo>
                <a:lnTo>
                  <a:pt x="253" y="128"/>
                </a:lnTo>
                <a:lnTo>
                  <a:pt x="264" y="136"/>
                </a:lnTo>
                <a:lnTo>
                  <a:pt x="297" y="130"/>
                </a:lnTo>
                <a:lnTo>
                  <a:pt x="295" y="157"/>
                </a:lnTo>
                <a:lnTo>
                  <a:pt x="279" y="170"/>
                </a:lnTo>
                <a:lnTo>
                  <a:pt x="282" y="157"/>
                </a:lnTo>
                <a:lnTo>
                  <a:pt x="275" y="151"/>
                </a:lnTo>
                <a:lnTo>
                  <a:pt x="269" y="201"/>
                </a:lnTo>
                <a:lnTo>
                  <a:pt x="214" y="187"/>
                </a:lnTo>
                <a:lnTo>
                  <a:pt x="166" y="208"/>
                </a:lnTo>
                <a:lnTo>
                  <a:pt x="90" y="201"/>
                </a:lnTo>
                <a:lnTo>
                  <a:pt x="83" y="195"/>
                </a:lnTo>
                <a:lnTo>
                  <a:pt x="88" y="187"/>
                </a:lnTo>
                <a:lnTo>
                  <a:pt x="80" y="185"/>
                </a:lnTo>
                <a:lnTo>
                  <a:pt x="70" y="172"/>
                </a:lnTo>
                <a:lnTo>
                  <a:pt x="77" y="167"/>
                </a:lnTo>
                <a:lnTo>
                  <a:pt x="72" y="161"/>
                </a:lnTo>
                <a:lnTo>
                  <a:pt x="65" y="167"/>
                </a:lnTo>
                <a:lnTo>
                  <a:pt x="39" y="154"/>
                </a:lnTo>
                <a:lnTo>
                  <a:pt x="38" y="140"/>
                </a:lnTo>
                <a:lnTo>
                  <a:pt x="30" y="136"/>
                </a:lnTo>
                <a:lnTo>
                  <a:pt x="17" y="109"/>
                </a:lnTo>
                <a:lnTo>
                  <a:pt x="0" y="97"/>
                </a:lnTo>
                <a:close/>
              </a:path>
            </a:pathLst>
          </a:custGeom>
          <a:solidFill>
            <a:srgbClr val="CDCDCD"/>
          </a:solidFill>
          <a:ln w="6350">
            <a:solidFill>
              <a:schemeClr val="bg1"/>
            </a:solidFill>
            <a:round/>
            <a:headEnd/>
            <a:tailEnd/>
          </a:ln>
        </p:spPr>
        <p:txBody>
          <a:bodyPr/>
          <a:lstStyle/>
          <a:p>
            <a:endParaRPr lang="en-US"/>
          </a:p>
        </p:txBody>
      </p:sp>
      <p:sp>
        <p:nvSpPr>
          <p:cNvPr id="1321" name="Freeform 2362"/>
          <p:cNvSpPr>
            <a:spLocks/>
          </p:cNvSpPr>
          <p:nvPr/>
        </p:nvSpPr>
        <p:spPr bwMode="auto">
          <a:xfrm>
            <a:off x="5035550" y="3659188"/>
            <a:ext cx="196850" cy="144462"/>
          </a:xfrm>
          <a:custGeom>
            <a:avLst/>
            <a:gdLst>
              <a:gd name="T0" fmla="*/ 0 w 297"/>
              <a:gd name="T1" fmla="*/ 0 h 208"/>
              <a:gd name="T2" fmla="*/ 0 w 297"/>
              <a:gd name="T3" fmla="*/ 0 h 208"/>
              <a:gd name="T4" fmla="*/ 0 w 297"/>
              <a:gd name="T5" fmla="*/ 0 h 208"/>
              <a:gd name="T6" fmla="*/ 0 w 297"/>
              <a:gd name="T7" fmla="*/ 0 h 208"/>
              <a:gd name="T8" fmla="*/ 0 w 297"/>
              <a:gd name="T9" fmla="*/ 0 h 208"/>
              <a:gd name="T10" fmla="*/ 0 w 297"/>
              <a:gd name="T11" fmla="*/ 0 h 208"/>
              <a:gd name="T12" fmla="*/ 0 w 297"/>
              <a:gd name="T13" fmla="*/ 0 h 208"/>
              <a:gd name="T14" fmla="*/ 0 w 297"/>
              <a:gd name="T15" fmla="*/ 0 h 208"/>
              <a:gd name="T16" fmla="*/ 0 w 297"/>
              <a:gd name="T17" fmla="*/ 0 h 208"/>
              <a:gd name="T18" fmla="*/ 0 w 297"/>
              <a:gd name="T19" fmla="*/ 0 h 208"/>
              <a:gd name="T20" fmla="*/ 0 w 297"/>
              <a:gd name="T21" fmla="*/ 0 h 208"/>
              <a:gd name="T22" fmla="*/ 0 w 297"/>
              <a:gd name="T23" fmla="*/ 0 h 208"/>
              <a:gd name="T24" fmla="*/ 0 w 297"/>
              <a:gd name="T25" fmla="*/ 0 h 208"/>
              <a:gd name="T26" fmla="*/ 0 w 297"/>
              <a:gd name="T27" fmla="*/ 0 h 208"/>
              <a:gd name="T28" fmla="*/ 0 w 297"/>
              <a:gd name="T29" fmla="*/ 0 h 208"/>
              <a:gd name="T30" fmla="*/ 0 w 297"/>
              <a:gd name="T31" fmla="*/ 0 h 208"/>
              <a:gd name="T32" fmla="*/ 0 w 297"/>
              <a:gd name="T33" fmla="*/ 0 h 208"/>
              <a:gd name="T34" fmla="*/ 0 w 297"/>
              <a:gd name="T35" fmla="*/ 0 h 208"/>
              <a:gd name="T36" fmla="*/ 0 w 297"/>
              <a:gd name="T37" fmla="*/ 0 h 208"/>
              <a:gd name="T38" fmla="*/ 0 w 297"/>
              <a:gd name="T39" fmla="*/ 0 h 208"/>
              <a:gd name="T40" fmla="*/ 0 w 297"/>
              <a:gd name="T41" fmla="*/ 0 h 208"/>
              <a:gd name="T42" fmla="*/ 0 w 297"/>
              <a:gd name="T43" fmla="*/ 0 h 208"/>
              <a:gd name="T44" fmla="*/ 0 w 297"/>
              <a:gd name="T45" fmla="*/ 0 h 208"/>
              <a:gd name="T46" fmla="*/ 0 w 297"/>
              <a:gd name="T47" fmla="*/ 0 h 208"/>
              <a:gd name="T48" fmla="*/ 0 w 297"/>
              <a:gd name="T49" fmla="*/ 0 h 208"/>
              <a:gd name="T50" fmla="*/ 0 w 297"/>
              <a:gd name="T51" fmla="*/ 0 h 208"/>
              <a:gd name="T52" fmla="*/ 0 w 297"/>
              <a:gd name="T53" fmla="*/ 0 h 208"/>
              <a:gd name="T54" fmla="*/ 0 w 297"/>
              <a:gd name="T55" fmla="*/ 0 h 208"/>
              <a:gd name="T56" fmla="*/ 0 w 297"/>
              <a:gd name="T57" fmla="*/ 0 h 208"/>
              <a:gd name="T58" fmla="*/ 0 w 297"/>
              <a:gd name="T59" fmla="*/ 0 h 208"/>
              <a:gd name="T60" fmla="*/ 0 w 297"/>
              <a:gd name="T61" fmla="*/ 0 h 208"/>
              <a:gd name="T62" fmla="*/ 0 w 297"/>
              <a:gd name="T63" fmla="*/ 0 h 2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7"/>
              <a:gd name="T97" fmla="*/ 0 h 208"/>
              <a:gd name="T98" fmla="*/ 297 w 297"/>
              <a:gd name="T99" fmla="*/ 208 h 20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7" h="208">
                <a:moveTo>
                  <a:pt x="0" y="97"/>
                </a:moveTo>
                <a:lnTo>
                  <a:pt x="30" y="87"/>
                </a:lnTo>
                <a:lnTo>
                  <a:pt x="56" y="29"/>
                </a:lnTo>
                <a:lnTo>
                  <a:pt x="82" y="13"/>
                </a:lnTo>
                <a:lnTo>
                  <a:pt x="137" y="11"/>
                </a:lnTo>
                <a:lnTo>
                  <a:pt x="150" y="19"/>
                </a:lnTo>
                <a:lnTo>
                  <a:pt x="207" y="0"/>
                </a:lnTo>
                <a:lnTo>
                  <a:pt x="225" y="19"/>
                </a:lnTo>
                <a:lnTo>
                  <a:pt x="248" y="66"/>
                </a:lnTo>
                <a:lnTo>
                  <a:pt x="253" y="128"/>
                </a:lnTo>
                <a:lnTo>
                  <a:pt x="264" y="136"/>
                </a:lnTo>
                <a:lnTo>
                  <a:pt x="297" y="130"/>
                </a:lnTo>
                <a:lnTo>
                  <a:pt x="295" y="157"/>
                </a:lnTo>
                <a:lnTo>
                  <a:pt x="279" y="170"/>
                </a:lnTo>
                <a:lnTo>
                  <a:pt x="282" y="157"/>
                </a:lnTo>
                <a:lnTo>
                  <a:pt x="275" y="151"/>
                </a:lnTo>
                <a:lnTo>
                  <a:pt x="269" y="201"/>
                </a:lnTo>
                <a:lnTo>
                  <a:pt x="214" y="187"/>
                </a:lnTo>
                <a:lnTo>
                  <a:pt x="166" y="208"/>
                </a:lnTo>
                <a:lnTo>
                  <a:pt x="90" y="201"/>
                </a:lnTo>
                <a:lnTo>
                  <a:pt x="83" y="195"/>
                </a:lnTo>
                <a:lnTo>
                  <a:pt x="88" y="187"/>
                </a:lnTo>
                <a:lnTo>
                  <a:pt x="80" y="185"/>
                </a:lnTo>
                <a:lnTo>
                  <a:pt x="70" y="172"/>
                </a:lnTo>
                <a:lnTo>
                  <a:pt x="77" y="167"/>
                </a:lnTo>
                <a:lnTo>
                  <a:pt x="72" y="161"/>
                </a:lnTo>
                <a:lnTo>
                  <a:pt x="65" y="167"/>
                </a:lnTo>
                <a:lnTo>
                  <a:pt x="39" y="154"/>
                </a:lnTo>
                <a:lnTo>
                  <a:pt x="38" y="140"/>
                </a:lnTo>
                <a:lnTo>
                  <a:pt x="30" y="136"/>
                </a:lnTo>
                <a:lnTo>
                  <a:pt x="17" y="109"/>
                </a:lnTo>
                <a:lnTo>
                  <a:pt x="0" y="97"/>
                </a:lnTo>
              </a:path>
            </a:pathLst>
          </a:custGeom>
          <a:solidFill>
            <a:srgbClr val="CDCDCD"/>
          </a:solidFill>
          <a:ln w="6350">
            <a:solidFill>
              <a:schemeClr val="bg1"/>
            </a:solidFill>
            <a:round/>
            <a:headEnd/>
            <a:tailEnd/>
          </a:ln>
        </p:spPr>
        <p:txBody>
          <a:bodyPr/>
          <a:lstStyle/>
          <a:p>
            <a:endParaRPr lang="en-US"/>
          </a:p>
        </p:txBody>
      </p:sp>
      <p:sp>
        <p:nvSpPr>
          <p:cNvPr id="1322" name="Freeform 2363"/>
          <p:cNvSpPr>
            <a:spLocks/>
          </p:cNvSpPr>
          <p:nvPr/>
        </p:nvSpPr>
        <p:spPr bwMode="auto">
          <a:xfrm>
            <a:off x="4254500" y="4213225"/>
            <a:ext cx="12700" cy="11113"/>
          </a:xfrm>
          <a:custGeom>
            <a:avLst/>
            <a:gdLst>
              <a:gd name="T0" fmla="*/ 0 w 19"/>
              <a:gd name="T1" fmla="*/ 0 h 16"/>
              <a:gd name="T2" fmla="*/ 0 w 19"/>
              <a:gd name="T3" fmla="*/ 0 h 16"/>
              <a:gd name="T4" fmla="*/ 0 w 19"/>
              <a:gd name="T5" fmla="*/ 0 h 16"/>
              <a:gd name="T6" fmla="*/ 0 w 19"/>
              <a:gd name="T7" fmla="*/ 0 h 16"/>
              <a:gd name="T8" fmla="*/ 0 w 19"/>
              <a:gd name="T9" fmla="*/ 0 h 16"/>
              <a:gd name="T10" fmla="*/ 0 60000 65536"/>
              <a:gd name="T11" fmla="*/ 0 60000 65536"/>
              <a:gd name="T12" fmla="*/ 0 60000 65536"/>
              <a:gd name="T13" fmla="*/ 0 60000 65536"/>
              <a:gd name="T14" fmla="*/ 0 60000 65536"/>
              <a:gd name="T15" fmla="*/ 0 w 19"/>
              <a:gd name="T16" fmla="*/ 0 h 16"/>
              <a:gd name="T17" fmla="*/ 19 w 19"/>
              <a:gd name="T18" fmla="*/ 16 h 16"/>
            </a:gdLst>
            <a:ahLst/>
            <a:cxnLst>
              <a:cxn ang="T10">
                <a:pos x="T0" y="T1"/>
              </a:cxn>
              <a:cxn ang="T11">
                <a:pos x="T2" y="T3"/>
              </a:cxn>
              <a:cxn ang="T12">
                <a:pos x="T4" y="T5"/>
              </a:cxn>
              <a:cxn ang="T13">
                <a:pos x="T6" y="T7"/>
              </a:cxn>
              <a:cxn ang="T14">
                <a:pos x="T8" y="T9"/>
              </a:cxn>
            </a:cxnLst>
            <a:rect l="T15" t="T16" r="T17" b="T18"/>
            <a:pathLst>
              <a:path w="19" h="16">
                <a:moveTo>
                  <a:pt x="19" y="0"/>
                </a:moveTo>
                <a:lnTo>
                  <a:pt x="0" y="8"/>
                </a:lnTo>
                <a:lnTo>
                  <a:pt x="0" y="15"/>
                </a:lnTo>
                <a:lnTo>
                  <a:pt x="11" y="16"/>
                </a:lnTo>
                <a:lnTo>
                  <a:pt x="19" y="0"/>
                </a:lnTo>
                <a:close/>
              </a:path>
            </a:pathLst>
          </a:custGeom>
          <a:solidFill>
            <a:srgbClr val="CDCDCD"/>
          </a:solidFill>
          <a:ln w="6350">
            <a:solidFill>
              <a:schemeClr val="bg1"/>
            </a:solidFill>
            <a:round/>
            <a:headEnd/>
            <a:tailEnd/>
          </a:ln>
        </p:spPr>
        <p:txBody>
          <a:bodyPr/>
          <a:lstStyle/>
          <a:p>
            <a:endParaRPr lang="en-US"/>
          </a:p>
        </p:txBody>
      </p:sp>
      <p:sp>
        <p:nvSpPr>
          <p:cNvPr id="1323" name="Freeform 2364"/>
          <p:cNvSpPr>
            <a:spLocks/>
          </p:cNvSpPr>
          <p:nvPr/>
        </p:nvSpPr>
        <p:spPr bwMode="auto">
          <a:xfrm>
            <a:off x="4254500" y="4213225"/>
            <a:ext cx="12700" cy="11113"/>
          </a:xfrm>
          <a:custGeom>
            <a:avLst/>
            <a:gdLst>
              <a:gd name="T0" fmla="*/ 0 w 19"/>
              <a:gd name="T1" fmla="*/ 0 h 16"/>
              <a:gd name="T2" fmla="*/ 0 w 19"/>
              <a:gd name="T3" fmla="*/ 0 h 16"/>
              <a:gd name="T4" fmla="*/ 0 w 19"/>
              <a:gd name="T5" fmla="*/ 0 h 16"/>
              <a:gd name="T6" fmla="*/ 0 w 19"/>
              <a:gd name="T7" fmla="*/ 0 h 16"/>
              <a:gd name="T8" fmla="*/ 0 w 19"/>
              <a:gd name="T9" fmla="*/ 0 h 16"/>
              <a:gd name="T10" fmla="*/ 0 60000 65536"/>
              <a:gd name="T11" fmla="*/ 0 60000 65536"/>
              <a:gd name="T12" fmla="*/ 0 60000 65536"/>
              <a:gd name="T13" fmla="*/ 0 60000 65536"/>
              <a:gd name="T14" fmla="*/ 0 60000 65536"/>
              <a:gd name="T15" fmla="*/ 0 w 19"/>
              <a:gd name="T16" fmla="*/ 0 h 16"/>
              <a:gd name="T17" fmla="*/ 19 w 19"/>
              <a:gd name="T18" fmla="*/ 16 h 16"/>
            </a:gdLst>
            <a:ahLst/>
            <a:cxnLst>
              <a:cxn ang="T10">
                <a:pos x="T0" y="T1"/>
              </a:cxn>
              <a:cxn ang="T11">
                <a:pos x="T2" y="T3"/>
              </a:cxn>
              <a:cxn ang="T12">
                <a:pos x="T4" y="T5"/>
              </a:cxn>
              <a:cxn ang="T13">
                <a:pos x="T6" y="T7"/>
              </a:cxn>
              <a:cxn ang="T14">
                <a:pos x="T8" y="T9"/>
              </a:cxn>
            </a:cxnLst>
            <a:rect l="T15" t="T16" r="T17" b="T18"/>
            <a:pathLst>
              <a:path w="19" h="16">
                <a:moveTo>
                  <a:pt x="19" y="0"/>
                </a:moveTo>
                <a:lnTo>
                  <a:pt x="0" y="8"/>
                </a:lnTo>
                <a:lnTo>
                  <a:pt x="0" y="15"/>
                </a:lnTo>
                <a:lnTo>
                  <a:pt x="11" y="16"/>
                </a:lnTo>
                <a:lnTo>
                  <a:pt x="19" y="0"/>
                </a:lnTo>
              </a:path>
            </a:pathLst>
          </a:custGeom>
          <a:solidFill>
            <a:srgbClr val="CDCDCD"/>
          </a:solidFill>
          <a:ln w="6350">
            <a:solidFill>
              <a:schemeClr val="bg1"/>
            </a:solidFill>
            <a:round/>
            <a:headEnd/>
            <a:tailEnd/>
          </a:ln>
        </p:spPr>
        <p:txBody>
          <a:bodyPr/>
          <a:lstStyle/>
          <a:p>
            <a:endParaRPr lang="en-US"/>
          </a:p>
        </p:txBody>
      </p:sp>
      <p:sp>
        <p:nvSpPr>
          <p:cNvPr id="1324" name="Freeform 2365"/>
          <p:cNvSpPr>
            <a:spLocks/>
          </p:cNvSpPr>
          <p:nvPr/>
        </p:nvSpPr>
        <p:spPr bwMode="auto">
          <a:xfrm>
            <a:off x="4308475" y="4210050"/>
            <a:ext cx="9525" cy="14288"/>
          </a:xfrm>
          <a:custGeom>
            <a:avLst/>
            <a:gdLst>
              <a:gd name="T0" fmla="*/ 0 w 16"/>
              <a:gd name="T1" fmla="*/ 0 h 21"/>
              <a:gd name="T2" fmla="*/ 0 w 16"/>
              <a:gd name="T3" fmla="*/ 0 h 21"/>
              <a:gd name="T4" fmla="*/ 0 w 16"/>
              <a:gd name="T5" fmla="*/ 0 h 21"/>
              <a:gd name="T6" fmla="*/ 0 w 16"/>
              <a:gd name="T7" fmla="*/ 0 h 21"/>
              <a:gd name="T8" fmla="*/ 0 60000 65536"/>
              <a:gd name="T9" fmla="*/ 0 60000 65536"/>
              <a:gd name="T10" fmla="*/ 0 60000 65536"/>
              <a:gd name="T11" fmla="*/ 0 60000 65536"/>
              <a:gd name="T12" fmla="*/ 0 w 16"/>
              <a:gd name="T13" fmla="*/ 0 h 21"/>
              <a:gd name="T14" fmla="*/ 16 w 16"/>
              <a:gd name="T15" fmla="*/ 21 h 21"/>
            </a:gdLst>
            <a:ahLst/>
            <a:cxnLst>
              <a:cxn ang="T8">
                <a:pos x="T0" y="T1"/>
              </a:cxn>
              <a:cxn ang="T9">
                <a:pos x="T2" y="T3"/>
              </a:cxn>
              <a:cxn ang="T10">
                <a:pos x="T4" y="T5"/>
              </a:cxn>
              <a:cxn ang="T11">
                <a:pos x="T6" y="T7"/>
              </a:cxn>
            </a:cxnLst>
            <a:rect l="T12" t="T13" r="T14" b="T15"/>
            <a:pathLst>
              <a:path w="16" h="21">
                <a:moveTo>
                  <a:pt x="16" y="0"/>
                </a:moveTo>
                <a:lnTo>
                  <a:pt x="0" y="21"/>
                </a:lnTo>
                <a:lnTo>
                  <a:pt x="15" y="13"/>
                </a:lnTo>
                <a:lnTo>
                  <a:pt x="16" y="0"/>
                </a:lnTo>
                <a:close/>
              </a:path>
            </a:pathLst>
          </a:custGeom>
          <a:solidFill>
            <a:srgbClr val="CDCDCD"/>
          </a:solidFill>
          <a:ln w="6350">
            <a:solidFill>
              <a:schemeClr val="bg1"/>
            </a:solidFill>
            <a:round/>
            <a:headEnd/>
            <a:tailEnd/>
          </a:ln>
        </p:spPr>
        <p:txBody>
          <a:bodyPr/>
          <a:lstStyle/>
          <a:p>
            <a:endParaRPr lang="en-US"/>
          </a:p>
        </p:txBody>
      </p:sp>
      <p:sp>
        <p:nvSpPr>
          <p:cNvPr id="1325" name="Freeform 2366"/>
          <p:cNvSpPr>
            <a:spLocks/>
          </p:cNvSpPr>
          <p:nvPr/>
        </p:nvSpPr>
        <p:spPr bwMode="auto">
          <a:xfrm>
            <a:off x="4308475" y="4210050"/>
            <a:ext cx="9525" cy="14288"/>
          </a:xfrm>
          <a:custGeom>
            <a:avLst/>
            <a:gdLst>
              <a:gd name="T0" fmla="*/ 0 w 16"/>
              <a:gd name="T1" fmla="*/ 0 h 21"/>
              <a:gd name="T2" fmla="*/ 0 w 16"/>
              <a:gd name="T3" fmla="*/ 0 h 21"/>
              <a:gd name="T4" fmla="*/ 0 w 16"/>
              <a:gd name="T5" fmla="*/ 0 h 21"/>
              <a:gd name="T6" fmla="*/ 0 w 16"/>
              <a:gd name="T7" fmla="*/ 0 h 21"/>
              <a:gd name="T8" fmla="*/ 0 60000 65536"/>
              <a:gd name="T9" fmla="*/ 0 60000 65536"/>
              <a:gd name="T10" fmla="*/ 0 60000 65536"/>
              <a:gd name="T11" fmla="*/ 0 60000 65536"/>
              <a:gd name="T12" fmla="*/ 0 w 16"/>
              <a:gd name="T13" fmla="*/ 0 h 21"/>
              <a:gd name="T14" fmla="*/ 16 w 16"/>
              <a:gd name="T15" fmla="*/ 21 h 21"/>
            </a:gdLst>
            <a:ahLst/>
            <a:cxnLst>
              <a:cxn ang="T8">
                <a:pos x="T0" y="T1"/>
              </a:cxn>
              <a:cxn ang="T9">
                <a:pos x="T2" y="T3"/>
              </a:cxn>
              <a:cxn ang="T10">
                <a:pos x="T4" y="T5"/>
              </a:cxn>
              <a:cxn ang="T11">
                <a:pos x="T6" y="T7"/>
              </a:cxn>
            </a:cxnLst>
            <a:rect l="T12" t="T13" r="T14" b="T15"/>
            <a:pathLst>
              <a:path w="16" h="21">
                <a:moveTo>
                  <a:pt x="16" y="0"/>
                </a:moveTo>
                <a:lnTo>
                  <a:pt x="0" y="21"/>
                </a:lnTo>
                <a:lnTo>
                  <a:pt x="15" y="13"/>
                </a:lnTo>
                <a:lnTo>
                  <a:pt x="16" y="0"/>
                </a:lnTo>
              </a:path>
            </a:pathLst>
          </a:custGeom>
          <a:solidFill>
            <a:srgbClr val="CDCDCD"/>
          </a:solidFill>
          <a:ln w="6350">
            <a:solidFill>
              <a:schemeClr val="bg1"/>
            </a:solidFill>
            <a:round/>
            <a:headEnd/>
            <a:tailEnd/>
          </a:ln>
        </p:spPr>
        <p:txBody>
          <a:bodyPr/>
          <a:lstStyle/>
          <a:p>
            <a:endParaRPr lang="en-US"/>
          </a:p>
        </p:txBody>
      </p:sp>
      <p:sp>
        <p:nvSpPr>
          <p:cNvPr id="1326" name="Freeform 2367"/>
          <p:cNvSpPr>
            <a:spLocks/>
          </p:cNvSpPr>
          <p:nvPr/>
        </p:nvSpPr>
        <p:spPr bwMode="auto">
          <a:xfrm>
            <a:off x="4276725" y="4224338"/>
            <a:ext cx="7938" cy="11112"/>
          </a:xfrm>
          <a:custGeom>
            <a:avLst/>
            <a:gdLst>
              <a:gd name="T0" fmla="*/ 0 w 13"/>
              <a:gd name="T1" fmla="*/ 0 h 14"/>
              <a:gd name="T2" fmla="*/ 0 w 13"/>
              <a:gd name="T3" fmla="*/ 2147483647 h 14"/>
              <a:gd name="T4" fmla="*/ 0 w 13"/>
              <a:gd name="T5" fmla="*/ 2147483647 h 14"/>
              <a:gd name="T6" fmla="*/ 0 w 13"/>
              <a:gd name="T7" fmla="*/ 2147483647 h 14"/>
              <a:gd name="T8" fmla="*/ 0 w 13"/>
              <a:gd name="T9" fmla="*/ 0 h 14"/>
              <a:gd name="T10" fmla="*/ 0 60000 65536"/>
              <a:gd name="T11" fmla="*/ 0 60000 65536"/>
              <a:gd name="T12" fmla="*/ 0 60000 65536"/>
              <a:gd name="T13" fmla="*/ 0 60000 65536"/>
              <a:gd name="T14" fmla="*/ 0 60000 65536"/>
              <a:gd name="T15" fmla="*/ 0 w 13"/>
              <a:gd name="T16" fmla="*/ 0 h 14"/>
              <a:gd name="T17" fmla="*/ 13 w 13"/>
              <a:gd name="T18" fmla="*/ 14 h 14"/>
            </a:gdLst>
            <a:ahLst/>
            <a:cxnLst>
              <a:cxn ang="T10">
                <a:pos x="T0" y="T1"/>
              </a:cxn>
              <a:cxn ang="T11">
                <a:pos x="T2" y="T3"/>
              </a:cxn>
              <a:cxn ang="T12">
                <a:pos x="T4" y="T5"/>
              </a:cxn>
              <a:cxn ang="T13">
                <a:pos x="T6" y="T7"/>
              </a:cxn>
              <a:cxn ang="T14">
                <a:pos x="T8" y="T9"/>
              </a:cxn>
            </a:cxnLst>
            <a:rect l="T15" t="T16" r="T17" b="T18"/>
            <a:pathLst>
              <a:path w="13" h="14">
                <a:moveTo>
                  <a:pt x="4" y="0"/>
                </a:moveTo>
                <a:lnTo>
                  <a:pt x="0" y="14"/>
                </a:lnTo>
                <a:lnTo>
                  <a:pt x="6" y="14"/>
                </a:lnTo>
                <a:lnTo>
                  <a:pt x="13" y="5"/>
                </a:lnTo>
                <a:lnTo>
                  <a:pt x="4" y="0"/>
                </a:lnTo>
                <a:close/>
              </a:path>
            </a:pathLst>
          </a:custGeom>
          <a:solidFill>
            <a:srgbClr val="CDCDCD"/>
          </a:solidFill>
          <a:ln w="6350">
            <a:solidFill>
              <a:schemeClr val="bg1"/>
            </a:solidFill>
            <a:round/>
            <a:headEnd/>
            <a:tailEnd/>
          </a:ln>
        </p:spPr>
        <p:txBody>
          <a:bodyPr/>
          <a:lstStyle/>
          <a:p>
            <a:endParaRPr lang="en-US"/>
          </a:p>
        </p:txBody>
      </p:sp>
      <p:sp>
        <p:nvSpPr>
          <p:cNvPr id="1327" name="Freeform 2368"/>
          <p:cNvSpPr>
            <a:spLocks/>
          </p:cNvSpPr>
          <p:nvPr/>
        </p:nvSpPr>
        <p:spPr bwMode="auto">
          <a:xfrm>
            <a:off x="4276725" y="4224338"/>
            <a:ext cx="7938" cy="11112"/>
          </a:xfrm>
          <a:custGeom>
            <a:avLst/>
            <a:gdLst>
              <a:gd name="T0" fmla="*/ 0 w 13"/>
              <a:gd name="T1" fmla="*/ 0 h 14"/>
              <a:gd name="T2" fmla="*/ 0 w 13"/>
              <a:gd name="T3" fmla="*/ 2147483647 h 14"/>
              <a:gd name="T4" fmla="*/ 0 w 13"/>
              <a:gd name="T5" fmla="*/ 2147483647 h 14"/>
              <a:gd name="T6" fmla="*/ 0 w 13"/>
              <a:gd name="T7" fmla="*/ 2147483647 h 14"/>
              <a:gd name="T8" fmla="*/ 0 w 13"/>
              <a:gd name="T9" fmla="*/ 0 h 14"/>
              <a:gd name="T10" fmla="*/ 0 60000 65536"/>
              <a:gd name="T11" fmla="*/ 0 60000 65536"/>
              <a:gd name="T12" fmla="*/ 0 60000 65536"/>
              <a:gd name="T13" fmla="*/ 0 60000 65536"/>
              <a:gd name="T14" fmla="*/ 0 60000 65536"/>
              <a:gd name="T15" fmla="*/ 0 w 13"/>
              <a:gd name="T16" fmla="*/ 0 h 14"/>
              <a:gd name="T17" fmla="*/ 13 w 13"/>
              <a:gd name="T18" fmla="*/ 14 h 14"/>
            </a:gdLst>
            <a:ahLst/>
            <a:cxnLst>
              <a:cxn ang="T10">
                <a:pos x="T0" y="T1"/>
              </a:cxn>
              <a:cxn ang="T11">
                <a:pos x="T2" y="T3"/>
              </a:cxn>
              <a:cxn ang="T12">
                <a:pos x="T4" y="T5"/>
              </a:cxn>
              <a:cxn ang="T13">
                <a:pos x="T6" y="T7"/>
              </a:cxn>
              <a:cxn ang="T14">
                <a:pos x="T8" y="T9"/>
              </a:cxn>
            </a:cxnLst>
            <a:rect l="T15" t="T16" r="T17" b="T18"/>
            <a:pathLst>
              <a:path w="13" h="14">
                <a:moveTo>
                  <a:pt x="4" y="0"/>
                </a:moveTo>
                <a:lnTo>
                  <a:pt x="0" y="14"/>
                </a:lnTo>
                <a:lnTo>
                  <a:pt x="6" y="14"/>
                </a:lnTo>
                <a:lnTo>
                  <a:pt x="13" y="5"/>
                </a:lnTo>
                <a:lnTo>
                  <a:pt x="4" y="0"/>
                </a:lnTo>
              </a:path>
            </a:pathLst>
          </a:custGeom>
          <a:solidFill>
            <a:srgbClr val="CDCDCD"/>
          </a:solidFill>
          <a:ln w="6350">
            <a:solidFill>
              <a:schemeClr val="bg1"/>
            </a:solidFill>
            <a:round/>
            <a:headEnd/>
            <a:tailEnd/>
          </a:ln>
        </p:spPr>
        <p:txBody>
          <a:bodyPr/>
          <a:lstStyle/>
          <a:p>
            <a:endParaRPr lang="en-US"/>
          </a:p>
        </p:txBody>
      </p:sp>
      <p:sp>
        <p:nvSpPr>
          <p:cNvPr id="1328" name="Freeform 2369"/>
          <p:cNvSpPr>
            <a:spLocks/>
          </p:cNvSpPr>
          <p:nvPr/>
        </p:nvSpPr>
        <p:spPr bwMode="auto">
          <a:xfrm>
            <a:off x="4416425" y="3803650"/>
            <a:ext cx="265113" cy="214313"/>
          </a:xfrm>
          <a:custGeom>
            <a:avLst/>
            <a:gdLst>
              <a:gd name="T0" fmla="*/ 0 w 395"/>
              <a:gd name="T1" fmla="*/ 0 h 312"/>
              <a:gd name="T2" fmla="*/ 0 w 395"/>
              <a:gd name="T3" fmla="*/ 0 h 312"/>
              <a:gd name="T4" fmla="*/ 0 w 395"/>
              <a:gd name="T5" fmla="*/ 0 h 312"/>
              <a:gd name="T6" fmla="*/ 0 w 395"/>
              <a:gd name="T7" fmla="*/ 0 h 312"/>
              <a:gd name="T8" fmla="*/ 0 w 395"/>
              <a:gd name="T9" fmla="*/ 0 h 312"/>
              <a:gd name="T10" fmla="*/ 0 w 395"/>
              <a:gd name="T11" fmla="*/ 0 h 312"/>
              <a:gd name="T12" fmla="*/ 0 w 395"/>
              <a:gd name="T13" fmla="*/ 0 h 312"/>
              <a:gd name="T14" fmla="*/ 0 w 395"/>
              <a:gd name="T15" fmla="*/ 0 h 312"/>
              <a:gd name="T16" fmla="*/ 0 w 395"/>
              <a:gd name="T17" fmla="*/ 0 h 312"/>
              <a:gd name="T18" fmla="*/ 0 w 395"/>
              <a:gd name="T19" fmla="*/ 0 h 312"/>
              <a:gd name="T20" fmla="*/ 0 w 395"/>
              <a:gd name="T21" fmla="*/ 0 h 312"/>
              <a:gd name="T22" fmla="*/ 0 w 395"/>
              <a:gd name="T23" fmla="*/ 0 h 312"/>
              <a:gd name="T24" fmla="*/ 0 w 395"/>
              <a:gd name="T25" fmla="*/ 0 h 312"/>
              <a:gd name="T26" fmla="*/ 0 w 395"/>
              <a:gd name="T27" fmla="*/ 0 h 312"/>
              <a:gd name="T28" fmla="*/ 0 w 395"/>
              <a:gd name="T29" fmla="*/ 0 h 312"/>
              <a:gd name="T30" fmla="*/ 0 w 395"/>
              <a:gd name="T31" fmla="*/ 0 h 312"/>
              <a:gd name="T32" fmla="*/ 0 w 395"/>
              <a:gd name="T33" fmla="*/ 0 h 312"/>
              <a:gd name="T34" fmla="*/ 0 w 395"/>
              <a:gd name="T35" fmla="*/ 0 h 312"/>
              <a:gd name="T36" fmla="*/ 0 w 395"/>
              <a:gd name="T37" fmla="*/ 0 h 312"/>
              <a:gd name="T38" fmla="*/ 0 w 395"/>
              <a:gd name="T39" fmla="*/ 0 h 312"/>
              <a:gd name="T40" fmla="*/ 0 w 395"/>
              <a:gd name="T41" fmla="*/ 0 h 312"/>
              <a:gd name="T42" fmla="*/ 0 w 395"/>
              <a:gd name="T43" fmla="*/ 0 h 312"/>
              <a:gd name="T44" fmla="*/ 0 w 395"/>
              <a:gd name="T45" fmla="*/ 0 h 312"/>
              <a:gd name="T46" fmla="*/ 0 w 395"/>
              <a:gd name="T47" fmla="*/ 0 h 312"/>
              <a:gd name="T48" fmla="*/ 0 w 395"/>
              <a:gd name="T49" fmla="*/ 0 h 312"/>
              <a:gd name="T50" fmla="*/ 0 w 395"/>
              <a:gd name="T51" fmla="*/ 0 h 312"/>
              <a:gd name="T52" fmla="*/ 0 w 395"/>
              <a:gd name="T53" fmla="*/ 0 h 312"/>
              <a:gd name="T54" fmla="*/ 0 w 395"/>
              <a:gd name="T55" fmla="*/ 0 h 312"/>
              <a:gd name="T56" fmla="*/ 0 w 395"/>
              <a:gd name="T57" fmla="*/ 0 h 312"/>
              <a:gd name="T58" fmla="*/ 0 w 395"/>
              <a:gd name="T59" fmla="*/ 0 h 312"/>
              <a:gd name="T60" fmla="*/ 0 w 395"/>
              <a:gd name="T61" fmla="*/ 0 h 312"/>
              <a:gd name="T62" fmla="*/ 0 w 395"/>
              <a:gd name="T63" fmla="*/ 0 h 312"/>
              <a:gd name="T64" fmla="*/ 0 w 395"/>
              <a:gd name="T65" fmla="*/ 0 h 312"/>
              <a:gd name="T66" fmla="*/ 0 w 395"/>
              <a:gd name="T67" fmla="*/ 0 h 312"/>
              <a:gd name="T68" fmla="*/ 0 w 395"/>
              <a:gd name="T69" fmla="*/ 0 h 312"/>
              <a:gd name="T70" fmla="*/ 0 w 395"/>
              <a:gd name="T71" fmla="*/ 0 h 312"/>
              <a:gd name="T72" fmla="*/ 0 w 395"/>
              <a:gd name="T73" fmla="*/ 0 h 312"/>
              <a:gd name="T74" fmla="*/ 0 w 395"/>
              <a:gd name="T75" fmla="*/ 0 h 312"/>
              <a:gd name="T76" fmla="*/ 0 w 395"/>
              <a:gd name="T77" fmla="*/ 0 h 312"/>
              <a:gd name="T78" fmla="*/ 0 w 395"/>
              <a:gd name="T79" fmla="*/ 0 h 312"/>
              <a:gd name="T80" fmla="*/ 0 w 395"/>
              <a:gd name="T81" fmla="*/ 0 h 312"/>
              <a:gd name="T82" fmla="*/ 0 w 395"/>
              <a:gd name="T83" fmla="*/ 0 h 312"/>
              <a:gd name="T84" fmla="*/ 0 w 395"/>
              <a:gd name="T85" fmla="*/ 0 h 312"/>
              <a:gd name="T86" fmla="*/ 0 w 395"/>
              <a:gd name="T87" fmla="*/ 0 h 312"/>
              <a:gd name="T88" fmla="*/ 0 w 395"/>
              <a:gd name="T89" fmla="*/ 0 h 312"/>
              <a:gd name="T90" fmla="*/ 0 w 395"/>
              <a:gd name="T91" fmla="*/ 0 h 312"/>
              <a:gd name="T92" fmla="*/ 0 w 395"/>
              <a:gd name="T93" fmla="*/ 0 h 31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5"/>
              <a:gd name="T142" fmla="*/ 0 h 312"/>
              <a:gd name="T143" fmla="*/ 395 w 395"/>
              <a:gd name="T144" fmla="*/ 312 h 31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5" h="312">
                <a:moveTo>
                  <a:pt x="234" y="13"/>
                </a:moveTo>
                <a:lnTo>
                  <a:pt x="268" y="39"/>
                </a:lnTo>
                <a:lnTo>
                  <a:pt x="304" y="44"/>
                </a:lnTo>
                <a:lnTo>
                  <a:pt x="317" y="41"/>
                </a:lnTo>
                <a:lnTo>
                  <a:pt x="332" y="44"/>
                </a:lnTo>
                <a:lnTo>
                  <a:pt x="338" y="54"/>
                </a:lnTo>
                <a:lnTo>
                  <a:pt x="342" y="49"/>
                </a:lnTo>
                <a:lnTo>
                  <a:pt x="355" y="55"/>
                </a:lnTo>
                <a:lnTo>
                  <a:pt x="389" y="54"/>
                </a:lnTo>
                <a:lnTo>
                  <a:pt x="395" y="59"/>
                </a:lnTo>
                <a:lnTo>
                  <a:pt x="387" y="80"/>
                </a:lnTo>
                <a:lnTo>
                  <a:pt x="316" y="122"/>
                </a:lnTo>
                <a:lnTo>
                  <a:pt x="281" y="179"/>
                </a:lnTo>
                <a:lnTo>
                  <a:pt x="285" y="195"/>
                </a:lnTo>
                <a:lnTo>
                  <a:pt x="298" y="203"/>
                </a:lnTo>
                <a:lnTo>
                  <a:pt x="294" y="210"/>
                </a:lnTo>
                <a:lnTo>
                  <a:pt x="278" y="225"/>
                </a:lnTo>
                <a:lnTo>
                  <a:pt x="268" y="251"/>
                </a:lnTo>
                <a:lnTo>
                  <a:pt x="250" y="252"/>
                </a:lnTo>
                <a:lnTo>
                  <a:pt x="228" y="283"/>
                </a:lnTo>
                <a:lnTo>
                  <a:pt x="154" y="285"/>
                </a:lnTo>
                <a:lnTo>
                  <a:pt x="122" y="312"/>
                </a:lnTo>
                <a:lnTo>
                  <a:pt x="102" y="304"/>
                </a:lnTo>
                <a:lnTo>
                  <a:pt x="84" y="272"/>
                </a:lnTo>
                <a:lnTo>
                  <a:pt x="58" y="265"/>
                </a:lnTo>
                <a:lnTo>
                  <a:pt x="57" y="249"/>
                </a:lnTo>
                <a:lnTo>
                  <a:pt x="73" y="233"/>
                </a:lnTo>
                <a:lnTo>
                  <a:pt x="63" y="215"/>
                </a:lnTo>
                <a:lnTo>
                  <a:pt x="70" y="194"/>
                </a:lnTo>
                <a:lnTo>
                  <a:pt x="60" y="169"/>
                </a:lnTo>
                <a:lnTo>
                  <a:pt x="76" y="156"/>
                </a:lnTo>
                <a:lnTo>
                  <a:pt x="75" y="143"/>
                </a:lnTo>
                <a:lnTo>
                  <a:pt x="78" y="112"/>
                </a:lnTo>
                <a:lnTo>
                  <a:pt x="96" y="88"/>
                </a:lnTo>
                <a:lnTo>
                  <a:pt x="89" y="75"/>
                </a:lnTo>
                <a:lnTo>
                  <a:pt x="41" y="76"/>
                </a:lnTo>
                <a:lnTo>
                  <a:pt x="37" y="67"/>
                </a:lnTo>
                <a:lnTo>
                  <a:pt x="14" y="80"/>
                </a:lnTo>
                <a:lnTo>
                  <a:pt x="19" y="57"/>
                </a:lnTo>
                <a:lnTo>
                  <a:pt x="14" y="59"/>
                </a:lnTo>
                <a:lnTo>
                  <a:pt x="11" y="50"/>
                </a:lnTo>
                <a:lnTo>
                  <a:pt x="14" y="44"/>
                </a:lnTo>
                <a:lnTo>
                  <a:pt x="0" y="29"/>
                </a:lnTo>
                <a:lnTo>
                  <a:pt x="10" y="18"/>
                </a:lnTo>
                <a:lnTo>
                  <a:pt x="28" y="16"/>
                </a:lnTo>
                <a:lnTo>
                  <a:pt x="36" y="0"/>
                </a:lnTo>
                <a:lnTo>
                  <a:pt x="234" y="13"/>
                </a:lnTo>
                <a:close/>
              </a:path>
            </a:pathLst>
          </a:custGeom>
          <a:solidFill>
            <a:srgbClr val="CDCDCD"/>
          </a:solidFill>
          <a:ln w="6350">
            <a:solidFill>
              <a:schemeClr val="bg1"/>
            </a:solidFill>
            <a:round/>
            <a:headEnd/>
            <a:tailEnd/>
          </a:ln>
        </p:spPr>
        <p:txBody>
          <a:bodyPr/>
          <a:lstStyle/>
          <a:p>
            <a:endParaRPr lang="en-US"/>
          </a:p>
        </p:txBody>
      </p:sp>
      <p:sp>
        <p:nvSpPr>
          <p:cNvPr id="1329" name="Freeform 2370"/>
          <p:cNvSpPr>
            <a:spLocks/>
          </p:cNvSpPr>
          <p:nvPr/>
        </p:nvSpPr>
        <p:spPr bwMode="auto">
          <a:xfrm>
            <a:off x="4416425" y="3803650"/>
            <a:ext cx="265113" cy="214313"/>
          </a:xfrm>
          <a:custGeom>
            <a:avLst/>
            <a:gdLst>
              <a:gd name="T0" fmla="*/ 0 w 395"/>
              <a:gd name="T1" fmla="*/ 0 h 312"/>
              <a:gd name="T2" fmla="*/ 0 w 395"/>
              <a:gd name="T3" fmla="*/ 0 h 312"/>
              <a:gd name="T4" fmla="*/ 0 w 395"/>
              <a:gd name="T5" fmla="*/ 0 h 312"/>
              <a:gd name="T6" fmla="*/ 0 w 395"/>
              <a:gd name="T7" fmla="*/ 0 h 312"/>
              <a:gd name="T8" fmla="*/ 0 w 395"/>
              <a:gd name="T9" fmla="*/ 0 h 312"/>
              <a:gd name="T10" fmla="*/ 0 w 395"/>
              <a:gd name="T11" fmla="*/ 0 h 312"/>
              <a:gd name="T12" fmla="*/ 0 w 395"/>
              <a:gd name="T13" fmla="*/ 0 h 312"/>
              <a:gd name="T14" fmla="*/ 0 w 395"/>
              <a:gd name="T15" fmla="*/ 0 h 312"/>
              <a:gd name="T16" fmla="*/ 0 w 395"/>
              <a:gd name="T17" fmla="*/ 0 h 312"/>
              <a:gd name="T18" fmla="*/ 0 w 395"/>
              <a:gd name="T19" fmla="*/ 0 h 312"/>
              <a:gd name="T20" fmla="*/ 0 w 395"/>
              <a:gd name="T21" fmla="*/ 0 h 312"/>
              <a:gd name="T22" fmla="*/ 0 w 395"/>
              <a:gd name="T23" fmla="*/ 0 h 312"/>
              <a:gd name="T24" fmla="*/ 0 w 395"/>
              <a:gd name="T25" fmla="*/ 0 h 312"/>
              <a:gd name="T26" fmla="*/ 0 w 395"/>
              <a:gd name="T27" fmla="*/ 0 h 312"/>
              <a:gd name="T28" fmla="*/ 0 w 395"/>
              <a:gd name="T29" fmla="*/ 0 h 312"/>
              <a:gd name="T30" fmla="*/ 0 w 395"/>
              <a:gd name="T31" fmla="*/ 0 h 312"/>
              <a:gd name="T32" fmla="*/ 0 w 395"/>
              <a:gd name="T33" fmla="*/ 0 h 312"/>
              <a:gd name="T34" fmla="*/ 0 w 395"/>
              <a:gd name="T35" fmla="*/ 0 h 312"/>
              <a:gd name="T36" fmla="*/ 0 w 395"/>
              <a:gd name="T37" fmla="*/ 0 h 312"/>
              <a:gd name="T38" fmla="*/ 0 w 395"/>
              <a:gd name="T39" fmla="*/ 0 h 312"/>
              <a:gd name="T40" fmla="*/ 0 w 395"/>
              <a:gd name="T41" fmla="*/ 0 h 312"/>
              <a:gd name="T42" fmla="*/ 0 w 395"/>
              <a:gd name="T43" fmla="*/ 0 h 312"/>
              <a:gd name="T44" fmla="*/ 0 w 395"/>
              <a:gd name="T45" fmla="*/ 0 h 312"/>
              <a:gd name="T46" fmla="*/ 0 w 395"/>
              <a:gd name="T47" fmla="*/ 0 h 312"/>
              <a:gd name="T48" fmla="*/ 0 w 395"/>
              <a:gd name="T49" fmla="*/ 0 h 312"/>
              <a:gd name="T50" fmla="*/ 0 w 395"/>
              <a:gd name="T51" fmla="*/ 0 h 312"/>
              <a:gd name="T52" fmla="*/ 0 w 395"/>
              <a:gd name="T53" fmla="*/ 0 h 312"/>
              <a:gd name="T54" fmla="*/ 0 w 395"/>
              <a:gd name="T55" fmla="*/ 0 h 312"/>
              <a:gd name="T56" fmla="*/ 0 w 395"/>
              <a:gd name="T57" fmla="*/ 0 h 312"/>
              <a:gd name="T58" fmla="*/ 0 w 395"/>
              <a:gd name="T59" fmla="*/ 0 h 312"/>
              <a:gd name="T60" fmla="*/ 0 w 395"/>
              <a:gd name="T61" fmla="*/ 0 h 312"/>
              <a:gd name="T62" fmla="*/ 0 w 395"/>
              <a:gd name="T63" fmla="*/ 0 h 312"/>
              <a:gd name="T64" fmla="*/ 0 w 395"/>
              <a:gd name="T65" fmla="*/ 0 h 312"/>
              <a:gd name="T66" fmla="*/ 0 w 395"/>
              <a:gd name="T67" fmla="*/ 0 h 312"/>
              <a:gd name="T68" fmla="*/ 0 w 395"/>
              <a:gd name="T69" fmla="*/ 0 h 312"/>
              <a:gd name="T70" fmla="*/ 0 w 395"/>
              <a:gd name="T71" fmla="*/ 0 h 312"/>
              <a:gd name="T72" fmla="*/ 0 w 395"/>
              <a:gd name="T73" fmla="*/ 0 h 312"/>
              <a:gd name="T74" fmla="*/ 0 w 395"/>
              <a:gd name="T75" fmla="*/ 0 h 312"/>
              <a:gd name="T76" fmla="*/ 0 w 395"/>
              <a:gd name="T77" fmla="*/ 0 h 312"/>
              <a:gd name="T78" fmla="*/ 0 w 395"/>
              <a:gd name="T79" fmla="*/ 0 h 312"/>
              <a:gd name="T80" fmla="*/ 0 w 395"/>
              <a:gd name="T81" fmla="*/ 0 h 312"/>
              <a:gd name="T82" fmla="*/ 0 w 395"/>
              <a:gd name="T83" fmla="*/ 0 h 312"/>
              <a:gd name="T84" fmla="*/ 0 w 395"/>
              <a:gd name="T85" fmla="*/ 0 h 312"/>
              <a:gd name="T86" fmla="*/ 0 w 395"/>
              <a:gd name="T87" fmla="*/ 0 h 312"/>
              <a:gd name="T88" fmla="*/ 0 w 395"/>
              <a:gd name="T89" fmla="*/ 0 h 312"/>
              <a:gd name="T90" fmla="*/ 0 w 395"/>
              <a:gd name="T91" fmla="*/ 0 h 312"/>
              <a:gd name="T92" fmla="*/ 0 w 395"/>
              <a:gd name="T93" fmla="*/ 0 h 31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5"/>
              <a:gd name="T142" fmla="*/ 0 h 312"/>
              <a:gd name="T143" fmla="*/ 395 w 395"/>
              <a:gd name="T144" fmla="*/ 312 h 31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5" h="312">
                <a:moveTo>
                  <a:pt x="234" y="13"/>
                </a:moveTo>
                <a:lnTo>
                  <a:pt x="268" y="39"/>
                </a:lnTo>
                <a:lnTo>
                  <a:pt x="304" y="44"/>
                </a:lnTo>
                <a:lnTo>
                  <a:pt x="317" y="41"/>
                </a:lnTo>
                <a:lnTo>
                  <a:pt x="332" y="44"/>
                </a:lnTo>
                <a:lnTo>
                  <a:pt x="338" y="54"/>
                </a:lnTo>
                <a:lnTo>
                  <a:pt x="342" y="49"/>
                </a:lnTo>
                <a:lnTo>
                  <a:pt x="355" y="55"/>
                </a:lnTo>
                <a:lnTo>
                  <a:pt x="389" y="54"/>
                </a:lnTo>
                <a:lnTo>
                  <a:pt x="395" y="59"/>
                </a:lnTo>
                <a:lnTo>
                  <a:pt x="387" y="80"/>
                </a:lnTo>
                <a:lnTo>
                  <a:pt x="316" y="122"/>
                </a:lnTo>
                <a:lnTo>
                  <a:pt x="281" y="179"/>
                </a:lnTo>
                <a:lnTo>
                  <a:pt x="285" y="195"/>
                </a:lnTo>
                <a:lnTo>
                  <a:pt x="298" y="203"/>
                </a:lnTo>
                <a:lnTo>
                  <a:pt x="294" y="210"/>
                </a:lnTo>
                <a:lnTo>
                  <a:pt x="278" y="225"/>
                </a:lnTo>
                <a:lnTo>
                  <a:pt x="268" y="251"/>
                </a:lnTo>
                <a:lnTo>
                  <a:pt x="250" y="252"/>
                </a:lnTo>
                <a:lnTo>
                  <a:pt x="228" y="283"/>
                </a:lnTo>
                <a:lnTo>
                  <a:pt x="154" y="285"/>
                </a:lnTo>
                <a:lnTo>
                  <a:pt x="122" y="312"/>
                </a:lnTo>
                <a:lnTo>
                  <a:pt x="102" y="304"/>
                </a:lnTo>
                <a:lnTo>
                  <a:pt x="84" y="272"/>
                </a:lnTo>
                <a:lnTo>
                  <a:pt x="58" y="265"/>
                </a:lnTo>
                <a:lnTo>
                  <a:pt x="57" y="249"/>
                </a:lnTo>
                <a:lnTo>
                  <a:pt x="73" y="233"/>
                </a:lnTo>
                <a:lnTo>
                  <a:pt x="63" y="215"/>
                </a:lnTo>
                <a:lnTo>
                  <a:pt x="70" y="194"/>
                </a:lnTo>
                <a:lnTo>
                  <a:pt x="60" y="169"/>
                </a:lnTo>
                <a:lnTo>
                  <a:pt x="76" y="156"/>
                </a:lnTo>
                <a:lnTo>
                  <a:pt x="75" y="143"/>
                </a:lnTo>
                <a:lnTo>
                  <a:pt x="78" y="112"/>
                </a:lnTo>
                <a:lnTo>
                  <a:pt x="96" y="88"/>
                </a:lnTo>
                <a:lnTo>
                  <a:pt x="89" y="75"/>
                </a:lnTo>
                <a:lnTo>
                  <a:pt x="41" y="76"/>
                </a:lnTo>
                <a:lnTo>
                  <a:pt x="37" y="67"/>
                </a:lnTo>
                <a:lnTo>
                  <a:pt x="14" y="80"/>
                </a:lnTo>
                <a:lnTo>
                  <a:pt x="19" y="57"/>
                </a:lnTo>
                <a:lnTo>
                  <a:pt x="14" y="59"/>
                </a:lnTo>
                <a:lnTo>
                  <a:pt x="11" y="50"/>
                </a:lnTo>
                <a:lnTo>
                  <a:pt x="14" y="44"/>
                </a:lnTo>
                <a:lnTo>
                  <a:pt x="0" y="29"/>
                </a:lnTo>
                <a:lnTo>
                  <a:pt x="10" y="18"/>
                </a:lnTo>
                <a:lnTo>
                  <a:pt x="28" y="16"/>
                </a:lnTo>
                <a:lnTo>
                  <a:pt x="36" y="0"/>
                </a:lnTo>
                <a:lnTo>
                  <a:pt x="234" y="13"/>
                </a:lnTo>
              </a:path>
            </a:pathLst>
          </a:custGeom>
          <a:solidFill>
            <a:srgbClr val="BBAD87"/>
          </a:solidFill>
          <a:ln w="6350">
            <a:solidFill>
              <a:srgbClr val="BBAD87"/>
            </a:solidFill>
            <a:round/>
            <a:headEnd/>
            <a:tailEnd/>
          </a:ln>
        </p:spPr>
        <p:txBody>
          <a:bodyPr/>
          <a:lstStyle/>
          <a:p>
            <a:endParaRPr lang="en-US"/>
          </a:p>
        </p:txBody>
      </p:sp>
      <p:sp>
        <p:nvSpPr>
          <p:cNvPr id="1330" name="Freeform 2371"/>
          <p:cNvSpPr>
            <a:spLocks/>
          </p:cNvSpPr>
          <p:nvPr/>
        </p:nvSpPr>
        <p:spPr bwMode="auto">
          <a:xfrm>
            <a:off x="4638675" y="3935413"/>
            <a:ext cx="3175" cy="4762"/>
          </a:xfrm>
          <a:custGeom>
            <a:avLst/>
            <a:gdLst>
              <a:gd name="T0" fmla="*/ 0 w 8"/>
              <a:gd name="T1" fmla="*/ 0 h 8"/>
              <a:gd name="T2" fmla="*/ 0 w 8"/>
              <a:gd name="T3" fmla="*/ 2147483647 h 8"/>
              <a:gd name="T4" fmla="*/ 0 w 8"/>
              <a:gd name="T5" fmla="*/ 2147483647 h 8"/>
              <a:gd name="T6" fmla="*/ 0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8" y="0"/>
                </a:moveTo>
                <a:lnTo>
                  <a:pt x="5" y="8"/>
                </a:lnTo>
                <a:lnTo>
                  <a:pt x="0" y="7"/>
                </a:lnTo>
                <a:lnTo>
                  <a:pt x="8" y="0"/>
                </a:lnTo>
              </a:path>
            </a:pathLst>
          </a:custGeom>
          <a:solidFill>
            <a:srgbClr val="BBAD87"/>
          </a:solidFill>
          <a:ln w="6350">
            <a:solidFill>
              <a:srgbClr val="BBAD87"/>
            </a:solidFill>
            <a:round/>
            <a:headEnd/>
            <a:tailEnd/>
          </a:ln>
        </p:spPr>
        <p:txBody>
          <a:bodyPr/>
          <a:lstStyle/>
          <a:p>
            <a:endParaRPr lang="en-US"/>
          </a:p>
        </p:txBody>
      </p:sp>
      <p:sp>
        <p:nvSpPr>
          <p:cNvPr id="1331" name="Freeform 2372"/>
          <p:cNvSpPr>
            <a:spLocks/>
          </p:cNvSpPr>
          <p:nvPr/>
        </p:nvSpPr>
        <p:spPr bwMode="auto">
          <a:xfrm>
            <a:off x="4692650" y="3906838"/>
            <a:ext cx="7938" cy="6350"/>
          </a:xfrm>
          <a:custGeom>
            <a:avLst/>
            <a:gdLst>
              <a:gd name="T0" fmla="*/ 0 w 13"/>
              <a:gd name="T1" fmla="*/ 0 h 6"/>
              <a:gd name="T2" fmla="*/ 0 w 13"/>
              <a:gd name="T3" fmla="*/ 2147483647 h 6"/>
              <a:gd name="T4" fmla="*/ 0 w 13"/>
              <a:gd name="T5" fmla="*/ 0 h 6"/>
              <a:gd name="T6" fmla="*/ 0 w 13"/>
              <a:gd name="T7" fmla="*/ 0 h 6"/>
              <a:gd name="T8" fmla="*/ 0 60000 65536"/>
              <a:gd name="T9" fmla="*/ 0 60000 65536"/>
              <a:gd name="T10" fmla="*/ 0 60000 65536"/>
              <a:gd name="T11" fmla="*/ 0 60000 65536"/>
              <a:gd name="T12" fmla="*/ 0 w 13"/>
              <a:gd name="T13" fmla="*/ 0 h 6"/>
              <a:gd name="T14" fmla="*/ 13 w 13"/>
              <a:gd name="T15" fmla="*/ 6 h 6"/>
            </a:gdLst>
            <a:ahLst/>
            <a:cxnLst>
              <a:cxn ang="T8">
                <a:pos x="T0" y="T1"/>
              </a:cxn>
              <a:cxn ang="T9">
                <a:pos x="T2" y="T3"/>
              </a:cxn>
              <a:cxn ang="T10">
                <a:pos x="T4" y="T5"/>
              </a:cxn>
              <a:cxn ang="T11">
                <a:pos x="T6" y="T7"/>
              </a:cxn>
            </a:cxnLst>
            <a:rect l="T12" t="T13" r="T14" b="T15"/>
            <a:pathLst>
              <a:path w="13" h="6">
                <a:moveTo>
                  <a:pt x="9" y="0"/>
                </a:moveTo>
                <a:lnTo>
                  <a:pt x="13" y="6"/>
                </a:lnTo>
                <a:lnTo>
                  <a:pt x="0" y="0"/>
                </a:lnTo>
                <a:lnTo>
                  <a:pt x="9" y="0"/>
                </a:lnTo>
                <a:close/>
              </a:path>
            </a:pathLst>
          </a:custGeom>
          <a:solidFill>
            <a:srgbClr val="CDCDCD"/>
          </a:solidFill>
          <a:ln w="6350">
            <a:solidFill>
              <a:schemeClr val="bg1"/>
            </a:solidFill>
            <a:round/>
            <a:headEnd/>
            <a:tailEnd/>
          </a:ln>
        </p:spPr>
        <p:txBody>
          <a:bodyPr/>
          <a:lstStyle/>
          <a:p>
            <a:endParaRPr lang="en-US"/>
          </a:p>
        </p:txBody>
      </p:sp>
      <p:sp>
        <p:nvSpPr>
          <p:cNvPr id="1332" name="Freeform 2373"/>
          <p:cNvSpPr>
            <a:spLocks/>
          </p:cNvSpPr>
          <p:nvPr/>
        </p:nvSpPr>
        <p:spPr bwMode="auto">
          <a:xfrm>
            <a:off x="4692650" y="3906838"/>
            <a:ext cx="7938" cy="6350"/>
          </a:xfrm>
          <a:custGeom>
            <a:avLst/>
            <a:gdLst>
              <a:gd name="T0" fmla="*/ 0 w 13"/>
              <a:gd name="T1" fmla="*/ 0 h 6"/>
              <a:gd name="T2" fmla="*/ 0 w 13"/>
              <a:gd name="T3" fmla="*/ 2147483647 h 6"/>
              <a:gd name="T4" fmla="*/ 0 w 13"/>
              <a:gd name="T5" fmla="*/ 0 h 6"/>
              <a:gd name="T6" fmla="*/ 0 w 13"/>
              <a:gd name="T7" fmla="*/ 0 h 6"/>
              <a:gd name="T8" fmla="*/ 0 60000 65536"/>
              <a:gd name="T9" fmla="*/ 0 60000 65536"/>
              <a:gd name="T10" fmla="*/ 0 60000 65536"/>
              <a:gd name="T11" fmla="*/ 0 60000 65536"/>
              <a:gd name="T12" fmla="*/ 0 w 13"/>
              <a:gd name="T13" fmla="*/ 0 h 6"/>
              <a:gd name="T14" fmla="*/ 13 w 13"/>
              <a:gd name="T15" fmla="*/ 6 h 6"/>
            </a:gdLst>
            <a:ahLst/>
            <a:cxnLst>
              <a:cxn ang="T8">
                <a:pos x="T0" y="T1"/>
              </a:cxn>
              <a:cxn ang="T9">
                <a:pos x="T2" y="T3"/>
              </a:cxn>
              <a:cxn ang="T10">
                <a:pos x="T4" y="T5"/>
              </a:cxn>
              <a:cxn ang="T11">
                <a:pos x="T6" y="T7"/>
              </a:cxn>
            </a:cxnLst>
            <a:rect l="T12" t="T13" r="T14" b="T15"/>
            <a:pathLst>
              <a:path w="13" h="6">
                <a:moveTo>
                  <a:pt x="9" y="0"/>
                </a:moveTo>
                <a:lnTo>
                  <a:pt x="13" y="6"/>
                </a:lnTo>
                <a:lnTo>
                  <a:pt x="0" y="0"/>
                </a:lnTo>
                <a:lnTo>
                  <a:pt x="9" y="0"/>
                </a:lnTo>
              </a:path>
            </a:pathLst>
          </a:custGeom>
          <a:solidFill>
            <a:srgbClr val="CDCDCD"/>
          </a:solidFill>
          <a:ln w="6350">
            <a:solidFill>
              <a:schemeClr val="bg1"/>
            </a:solidFill>
            <a:round/>
            <a:headEnd/>
            <a:tailEnd/>
          </a:ln>
        </p:spPr>
        <p:txBody>
          <a:bodyPr/>
          <a:lstStyle/>
          <a:p>
            <a:endParaRPr lang="en-US"/>
          </a:p>
        </p:txBody>
      </p:sp>
      <p:sp>
        <p:nvSpPr>
          <p:cNvPr id="1333" name="Freeform 2374"/>
          <p:cNvSpPr>
            <a:spLocks/>
          </p:cNvSpPr>
          <p:nvPr/>
        </p:nvSpPr>
        <p:spPr bwMode="auto">
          <a:xfrm>
            <a:off x="4660900" y="3908425"/>
            <a:ext cx="22225" cy="22225"/>
          </a:xfrm>
          <a:custGeom>
            <a:avLst/>
            <a:gdLst>
              <a:gd name="T0" fmla="*/ 0 w 33"/>
              <a:gd name="T1" fmla="*/ 0 h 29"/>
              <a:gd name="T2" fmla="*/ 0 w 33"/>
              <a:gd name="T3" fmla="*/ 0 h 29"/>
              <a:gd name="T4" fmla="*/ 0 w 33"/>
              <a:gd name="T5" fmla="*/ 0 h 29"/>
              <a:gd name="T6" fmla="*/ 0 w 33"/>
              <a:gd name="T7" fmla="*/ 0 h 29"/>
              <a:gd name="T8" fmla="*/ 0 w 33"/>
              <a:gd name="T9" fmla="*/ 0 h 29"/>
              <a:gd name="T10" fmla="*/ 0 w 33"/>
              <a:gd name="T11" fmla="*/ 0 h 29"/>
              <a:gd name="T12" fmla="*/ 0 60000 65536"/>
              <a:gd name="T13" fmla="*/ 0 60000 65536"/>
              <a:gd name="T14" fmla="*/ 0 60000 65536"/>
              <a:gd name="T15" fmla="*/ 0 60000 65536"/>
              <a:gd name="T16" fmla="*/ 0 60000 65536"/>
              <a:gd name="T17" fmla="*/ 0 60000 65536"/>
              <a:gd name="T18" fmla="*/ 0 w 33"/>
              <a:gd name="T19" fmla="*/ 0 h 29"/>
              <a:gd name="T20" fmla="*/ 33 w 33"/>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3" h="29">
                <a:moveTo>
                  <a:pt x="24" y="0"/>
                </a:moveTo>
                <a:lnTo>
                  <a:pt x="24" y="8"/>
                </a:lnTo>
                <a:lnTo>
                  <a:pt x="33" y="13"/>
                </a:lnTo>
                <a:lnTo>
                  <a:pt x="23" y="29"/>
                </a:lnTo>
                <a:lnTo>
                  <a:pt x="0" y="16"/>
                </a:lnTo>
                <a:lnTo>
                  <a:pt x="24" y="0"/>
                </a:lnTo>
                <a:close/>
              </a:path>
            </a:pathLst>
          </a:custGeom>
          <a:solidFill>
            <a:srgbClr val="CDCDCD"/>
          </a:solidFill>
          <a:ln w="6350">
            <a:solidFill>
              <a:schemeClr val="bg1"/>
            </a:solidFill>
            <a:round/>
            <a:headEnd/>
            <a:tailEnd/>
          </a:ln>
        </p:spPr>
        <p:txBody>
          <a:bodyPr/>
          <a:lstStyle/>
          <a:p>
            <a:endParaRPr lang="en-US"/>
          </a:p>
        </p:txBody>
      </p:sp>
      <p:sp>
        <p:nvSpPr>
          <p:cNvPr id="1334" name="Freeform 2375"/>
          <p:cNvSpPr>
            <a:spLocks/>
          </p:cNvSpPr>
          <p:nvPr/>
        </p:nvSpPr>
        <p:spPr bwMode="auto">
          <a:xfrm>
            <a:off x="4660900" y="3908425"/>
            <a:ext cx="22225" cy="22225"/>
          </a:xfrm>
          <a:custGeom>
            <a:avLst/>
            <a:gdLst>
              <a:gd name="T0" fmla="*/ 0 w 33"/>
              <a:gd name="T1" fmla="*/ 0 h 29"/>
              <a:gd name="T2" fmla="*/ 0 w 33"/>
              <a:gd name="T3" fmla="*/ 0 h 29"/>
              <a:gd name="T4" fmla="*/ 0 w 33"/>
              <a:gd name="T5" fmla="*/ 0 h 29"/>
              <a:gd name="T6" fmla="*/ 0 w 33"/>
              <a:gd name="T7" fmla="*/ 0 h 29"/>
              <a:gd name="T8" fmla="*/ 0 w 33"/>
              <a:gd name="T9" fmla="*/ 0 h 29"/>
              <a:gd name="T10" fmla="*/ 0 w 33"/>
              <a:gd name="T11" fmla="*/ 0 h 29"/>
              <a:gd name="T12" fmla="*/ 0 60000 65536"/>
              <a:gd name="T13" fmla="*/ 0 60000 65536"/>
              <a:gd name="T14" fmla="*/ 0 60000 65536"/>
              <a:gd name="T15" fmla="*/ 0 60000 65536"/>
              <a:gd name="T16" fmla="*/ 0 60000 65536"/>
              <a:gd name="T17" fmla="*/ 0 60000 65536"/>
              <a:gd name="T18" fmla="*/ 0 w 33"/>
              <a:gd name="T19" fmla="*/ 0 h 29"/>
              <a:gd name="T20" fmla="*/ 33 w 33"/>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3" h="29">
                <a:moveTo>
                  <a:pt x="24" y="0"/>
                </a:moveTo>
                <a:lnTo>
                  <a:pt x="24" y="8"/>
                </a:lnTo>
                <a:lnTo>
                  <a:pt x="33" y="13"/>
                </a:lnTo>
                <a:lnTo>
                  <a:pt x="23" y="29"/>
                </a:lnTo>
                <a:lnTo>
                  <a:pt x="0" y="16"/>
                </a:lnTo>
                <a:lnTo>
                  <a:pt x="24" y="0"/>
                </a:lnTo>
              </a:path>
            </a:pathLst>
          </a:custGeom>
          <a:solidFill>
            <a:srgbClr val="CDCDCD"/>
          </a:solidFill>
          <a:ln w="6350">
            <a:solidFill>
              <a:schemeClr val="bg1"/>
            </a:solidFill>
            <a:round/>
            <a:headEnd/>
            <a:tailEnd/>
          </a:ln>
        </p:spPr>
        <p:txBody>
          <a:bodyPr/>
          <a:lstStyle/>
          <a:p>
            <a:endParaRPr lang="en-US"/>
          </a:p>
        </p:txBody>
      </p:sp>
      <p:sp>
        <p:nvSpPr>
          <p:cNvPr id="1335" name="Freeform 2376"/>
          <p:cNvSpPr>
            <a:spLocks/>
          </p:cNvSpPr>
          <p:nvPr/>
        </p:nvSpPr>
        <p:spPr bwMode="auto">
          <a:xfrm>
            <a:off x="4787900" y="3046413"/>
            <a:ext cx="17463" cy="7937"/>
          </a:xfrm>
          <a:custGeom>
            <a:avLst/>
            <a:gdLst>
              <a:gd name="T0" fmla="*/ 0 w 24"/>
              <a:gd name="T1" fmla="*/ 0 h 11"/>
              <a:gd name="T2" fmla="*/ 2147483647 w 24"/>
              <a:gd name="T3" fmla="*/ 0 h 11"/>
              <a:gd name="T4" fmla="*/ 2147483647 w 24"/>
              <a:gd name="T5" fmla="*/ 0 h 11"/>
              <a:gd name="T6" fmla="*/ 0 w 24"/>
              <a:gd name="T7" fmla="*/ 0 h 11"/>
              <a:gd name="T8" fmla="*/ 0 60000 65536"/>
              <a:gd name="T9" fmla="*/ 0 60000 65536"/>
              <a:gd name="T10" fmla="*/ 0 60000 65536"/>
              <a:gd name="T11" fmla="*/ 0 60000 65536"/>
              <a:gd name="T12" fmla="*/ 0 w 24"/>
              <a:gd name="T13" fmla="*/ 0 h 11"/>
              <a:gd name="T14" fmla="*/ 24 w 24"/>
              <a:gd name="T15" fmla="*/ 11 h 11"/>
            </a:gdLst>
            <a:ahLst/>
            <a:cxnLst>
              <a:cxn ang="T8">
                <a:pos x="T0" y="T1"/>
              </a:cxn>
              <a:cxn ang="T9">
                <a:pos x="T2" y="T3"/>
              </a:cxn>
              <a:cxn ang="T10">
                <a:pos x="T4" y="T5"/>
              </a:cxn>
              <a:cxn ang="T11">
                <a:pos x="T6" y="T7"/>
              </a:cxn>
            </a:cxnLst>
            <a:rect l="T12" t="T13" r="T14" b="T15"/>
            <a:pathLst>
              <a:path w="24" h="11">
                <a:moveTo>
                  <a:pt x="0" y="11"/>
                </a:moveTo>
                <a:lnTo>
                  <a:pt x="16" y="0"/>
                </a:lnTo>
                <a:lnTo>
                  <a:pt x="24" y="8"/>
                </a:lnTo>
                <a:lnTo>
                  <a:pt x="0" y="11"/>
                </a:lnTo>
                <a:close/>
              </a:path>
            </a:pathLst>
          </a:custGeom>
          <a:solidFill>
            <a:srgbClr val="CDCDCD"/>
          </a:solidFill>
          <a:ln w="6350">
            <a:solidFill>
              <a:schemeClr val="bg1"/>
            </a:solidFill>
            <a:round/>
            <a:headEnd/>
            <a:tailEnd/>
          </a:ln>
        </p:spPr>
        <p:txBody>
          <a:bodyPr/>
          <a:lstStyle/>
          <a:p>
            <a:endParaRPr lang="en-US"/>
          </a:p>
        </p:txBody>
      </p:sp>
      <p:sp>
        <p:nvSpPr>
          <p:cNvPr id="1336" name="Freeform 2377"/>
          <p:cNvSpPr>
            <a:spLocks/>
          </p:cNvSpPr>
          <p:nvPr/>
        </p:nvSpPr>
        <p:spPr bwMode="auto">
          <a:xfrm>
            <a:off x="4787900" y="3046413"/>
            <a:ext cx="17463" cy="7937"/>
          </a:xfrm>
          <a:custGeom>
            <a:avLst/>
            <a:gdLst>
              <a:gd name="T0" fmla="*/ 0 w 24"/>
              <a:gd name="T1" fmla="*/ 0 h 11"/>
              <a:gd name="T2" fmla="*/ 2147483647 w 24"/>
              <a:gd name="T3" fmla="*/ 0 h 11"/>
              <a:gd name="T4" fmla="*/ 2147483647 w 24"/>
              <a:gd name="T5" fmla="*/ 0 h 11"/>
              <a:gd name="T6" fmla="*/ 0 w 24"/>
              <a:gd name="T7" fmla="*/ 0 h 11"/>
              <a:gd name="T8" fmla="*/ 0 60000 65536"/>
              <a:gd name="T9" fmla="*/ 0 60000 65536"/>
              <a:gd name="T10" fmla="*/ 0 60000 65536"/>
              <a:gd name="T11" fmla="*/ 0 60000 65536"/>
              <a:gd name="T12" fmla="*/ 0 w 24"/>
              <a:gd name="T13" fmla="*/ 0 h 11"/>
              <a:gd name="T14" fmla="*/ 24 w 24"/>
              <a:gd name="T15" fmla="*/ 11 h 11"/>
            </a:gdLst>
            <a:ahLst/>
            <a:cxnLst>
              <a:cxn ang="T8">
                <a:pos x="T0" y="T1"/>
              </a:cxn>
              <a:cxn ang="T9">
                <a:pos x="T2" y="T3"/>
              </a:cxn>
              <a:cxn ang="T10">
                <a:pos x="T4" y="T5"/>
              </a:cxn>
              <a:cxn ang="T11">
                <a:pos x="T6" y="T7"/>
              </a:cxn>
            </a:cxnLst>
            <a:rect l="T12" t="T13" r="T14" b="T15"/>
            <a:pathLst>
              <a:path w="24" h="11">
                <a:moveTo>
                  <a:pt x="0" y="11"/>
                </a:moveTo>
                <a:lnTo>
                  <a:pt x="16" y="0"/>
                </a:lnTo>
                <a:lnTo>
                  <a:pt x="24" y="8"/>
                </a:lnTo>
                <a:lnTo>
                  <a:pt x="0" y="11"/>
                </a:lnTo>
              </a:path>
            </a:pathLst>
          </a:custGeom>
          <a:solidFill>
            <a:srgbClr val="CDCDCD"/>
          </a:solidFill>
          <a:ln w="6350">
            <a:solidFill>
              <a:schemeClr val="bg1"/>
            </a:solidFill>
            <a:round/>
            <a:headEnd/>
            <a:tailEnd/>
          </a:ln>
        </p:spPr>
        <p:txBody>
          <a:bodyPr/>
          <a:lstStyle/>
          <a:p>
            <a:endParaRPr lang="en-US"/>
          </a:p>
        </p:txBody>
      </p:sp>
      <p:sp>
        <p:nvSpPr>
          <p:cNvPr id="1337" name="Freeform 2378"/>
          <p:cNvSpPr>
            <a:spLocks/>
          </p:cNvSpPr>
          <p:nvPr/>
        </p:nvSpPr>
        <p:spPr bwMode="auto">
          <a:xfrm>
            <a:off x="4732338" y="3109913"/>
            <a:ext cx="1587" cy="6350"/>
          </a:xfrm>
          <a:custGeom>
            <a:avLst/>
            <a:gdLst>
              <a:gd name="T0" fmla="*/ 0 w 7"/>
              <a:gd name="T1" fmla="*/ 0 h 10"/>
              <a:gd name="T2" fmla="*/ 0 w 7"/>
              <a:gd name="T3" fmla="*/ 0 h 10"/>
              <a:gd name="T4" fmla="*/ 0 w 7"/>
              <a:gd name="T5" fmla="*/ 0 h 10"/>
              <a:gd name="T6" fmla="*/ 0 w 7"/>
              <a:gd name="T7" fmla="*/ 0 h 10"/>
              <a:gd name="T8" fmla="*/ 0 60000 65536"/>
              <a:gd name="T9" fmla="*/ 0 60000 65536"/>
              <a:gd name="T10" fmla="*/ 0 60000 65536"/>
              <a:gd name="T11" fmla="*/ 0 60000 65536"/>
              <a:gd name="T12" fmla="*/ 0 w 7"/>
              <a:gd name="T13" fmla="*/ 0 h 10"/>
              <a:gd name="T14" fmla="*/ 7 w 7"/>
              <a:gd name="T15" fmla="*/ 10 h 10"/>
            </a:gdLst>
            <a:ahLst/>
            <a:cxnLst>
              <a:cxn ang="T8">
                <a:pos x="T0" y="T1"/>
              </a:cxn>
              <a:cxn ang="T9">
                <a:pos x="T2" y="T3"/>
              </a:cxn>
              <a:cxn ang="T10">
                <a:pos x="T4" y="T5"/>
              </a:cxn>
              <a:cxn ang="T11">
                <a:pos x="T6" y="T7"/>
              </a:cxn>
            </a:cxnLst>
            <a:rect l="T12" t="T13" r="T14" b="T15"/>
            <a:pathLst>
              <a:path w="7" h="10">
                <a:moveTo>
                  <a:pt x="3" y="10"/>
                </a:moveTo>
                <a:lnTo>
                  <a:pt x="7" y="0"/>
                </a:lnTo>
                <a:lnTo>
                  <a:pt x="0" y="2"/>
                </a:lnTo>
                <a:lnTo>
                  <a:pt x="3" y="10"/>
                </a:lnTo>
              </a:path>
            </a:pathLst>
          </a:custGeom>
          <a:solidFill>
            <a:srgbClr val="CDCDCD"/>
          </a:solidFill>
          <a:ln w="6350">
            <a:solidFill>
              <a:schemeClr val="bg1"/>
            </a:solidFill>
            <a:round/>
            <a:headEnd/>
            <a:tailEnd/>
          </a:ln>
        </p:spPr>
        <p:txBody>
          <a:bodyPr/>
          <a:lstStyle/>
          <a:p>
            <a:endParaRPr lang="en-US"/>
          </a:p>
        </p:txBody>
      </p:sp>
      <p:sp>
        <p:nvSpPr>
          <p:cNvPr id="1338" name="Freeform 2379"/>
          <p:cNvSpPr>
            <a:spLocks/>
          </p:cNvSpPr>
          <p:nvPr/>
        </p:nvSpPr>
        <p:spPr bwMode="auto">
          <a:xfrm>
            <a:off x="4843463" y="2752725"/>
            <a:ext cx="271462" cy="652463"/>
          </a:xfrm>
          <a:custGeom>
            <a:avLst/>
            <a:gdLst>
              <a:gd name="T0" fmla="*/ 0 w 409"/>
              <a:gd name="T1" fmla="*/ 0 h 941"/>
              <a:gd name="T2" fmla="*/ 0 w 409"/>
              <a:gd name="T3" fmla="*/ 0 h 941"/>
              <a:gd name="T4" fmla="*/ 0 w 409"/>
              <a:gd name="T5" fmla="*/ 0 h 941"/>
              <a:gd name="T6" fmla="*/ 0 w 409"/>
              <a:gd name="T7" fmla="*/ 0 h 941"/>
              <a:gd name="T8" fmla="*/ 0 w 409"/>
              <a:gd name="T9" fmla="*/ 0 h 941"/>
              <a:gd name="T10" fmla="*/ 0 w 409"/>
              <a:gd name="T11" fmla="*/ 0 h 941"/>
              <a:gd name="T12" fmla="*/ 0 w 409"/>
              <a:gd name="T13" fmla="*/ 0 h 941"/>
              <a:gd name="T14" fmla="*/ 0 w 409"/>
              <a:gd name="T15" fmla="*/ 0 h 941"/>
              <a:gd name="T16" fmla="*/ 0 w 409"/>
              <a:gd name="T17" fmla="*/ 0 h 941"/>
              <a:gd name="T18" fmla="*/ 0 w 409"/>
              <a:gd name="T19" fmla="*/ 0 h 941"/>
              <a:gd name="T20" fmla="*/ 0 w 409"/>
              <a:gd name="T21" fmla="*/ 0 h 941"/>
              <a:gd name="T22" fmla="*/ 0 w 409"/>
              <a:gd name="T23" fmla="*/ 0 h 941"/>
              <a:gd name="T24" fmla="*/ 0 w 409"/>
              <a:gd name="T25" fmla="*/ 0 h 941"/>
              <a:gd name="T26" fmla="*/ 0 w 409"/>
              <a:gd name="T27" fmla="*/ 0 h 941"/>
              <a:gd name="T28" fmla="*/ 0 w 409"/>
              <a:gd name="T29" fmla="*/ 0 h 941"/>
              <a:gd name="T30" fmla="*/ 0 w 409"/>
              <a:gd name="T31" fmla="*/ 0 h 941"/>
              <a:gd name="T32" fmla="*/ 0 w 409"/>
              <a:gd name="T33" fmla="*/ 0 h 941"/>
              <a:gd name="T34" fmla="*/ 0 w 409"/>
              <a:gd name="T35" fmla="*/ 0 h 941"/>
              <a:gd name="T36" fmla="*/ 0 w 409"/>
              <a:gd name="T37" fmla="*/ 0 h 941"/>
              <a:gd name="T38" fmla="*/ 0 w 409"/>
              <a:gd name="T39" fmla="*/ 0 h 941"/>
              <a:gd name="T40" fmla="*/ 0 w 409"/>
              <a:gd name="T41" fmla="*/ 0 h 941"/>
              <a:gd name="T42" fmla="*/ 0 w 409"/>
              <a:gd name="T43" fmla="*/ 0 h 941"/>
              <a:gd name="T44" fmla="*/ 0 w 409"/>
              <a:gd name="T45" fmla="*/ 0 h 941"/>
              <a:gd name="T46" fmla="*/ 0 w 409"/>
              <a:gd name="T47" fmla="*/ 0 h 941"/>
              <a:gd name="T48" fmla="*/ 0 w 409"/>
              <a:gd name="T49" fmla="*/ 0 h 941"/>
              <a:gd name="T50" fmla="*/ 0 w 409"/>
              <a:gd name="T51" fmla="*/ 0 h 941"/>
              <a:gd name="T52" fmla="*/ 0 w 409"/>
              <a:gd name="T53" fmla="*/ 0 h 941"/>
              <a:gd name="T54" fmla="*/ 0 w 409"/>
              <a:gd name="T55" fmla="*/ 0 h 941"/>
              <a:gd name="T56" fmla="*/ 0 w 409"/>
              <a:gd name="T57" fmla="*/ 0 h 941"/>
              <a:gd name="T58" fmla="*/ 0 w 409"/>
              <a:gd name="T59" fmla="*/ 0 h 941"/>
              <a:gd name="T60" fmla="*/ 0 w 409"/>
              <a:gd name="T61" fmla="*/ 0 h 941"/>
              <a:gd name="T62" fmla="*/ 0 w 409"/>
              <a:gd name="T63" fmla="*/ 0 h 941"/>
              <a:gd name="T64" fmla="*/ 0 w 409"/>
              <a:gd name="T65" fmla="*/ 0 h 941"/>
              <a:gd name="T66" fmla="*/ 0 w 409"/>
              <a:gd name="T67" fmla="*/ 0 h 941"/>
              <a:gd name="T68" fmla="*/ 0 w 409"/>
              <a:gd name="T69" fmla="*/ 0 h 941"/>
              <a:gd name="T70" fmla="*/ 0 w 409"/>
              <a:gd name="T71" fmla="*/ 0 h 941"/>
              <a:gd name="T72" fmla="*/ 0 w 409"/>
              <a:gd name="T73" fmla="*/ 0 h 941"/>
              <a:gd name="T74" fmla="*/ 0 w 409"/>
              <a:gd name="T75" fmla="*/ 0 h 941"/>
              <a:gd name="T76" fmla="*/ 0 w 409"/>
              <a:gd name="T77" fmla="*/ 0 h 941"/>
              <a:gd name="T78" fmla="*/ 0 w 409"/>
              <a:gd name="T79" fmla="*/ 0 h 941"/>
              <a:gd name="T80" fmla="*/ 0 w 409"/>
              <a:gd name="T81" fmla="*/ 0 h 941"/>
              <a:gd name="T82" fmla="*/ 0 w 409"/>
              <a:gd name="T83" fmla="*/ 0 h 941"/>
              <a:gd name="T84" fmla="*/ 0 w 409"/>
              <a:gd name="T85" fmla="*/ 0 h 941"/>
              <a:gd name="T86" fmla="*/ 0 w 409"/>
              <a:gd name="T87" fmla="*/ 0 h 941"/>
              <a:gd name="T88" fmla="*/ 0 w 409"/>
              <a:gd name="T89" fmla="*/ 0 h 941"/>
              <a:gd name="T90" fmla="*/ 0 w 409"/>
              <a:gd name="T91" fmla="*/ 0 h 941"/>
              <a:gd name="T92" fmla="*/ 0 w 409"/>
              <a:gd name="T93" fmla="*/ 0 h 941"/>
              <a:gd name="T94" fmla="*/ 0 w 409"/>
              <a:gd name="T95" fmla="*/ 0 h 941"/>
              <a:gd name="T96" fmla="*/ 0 w 409"/>
              <a:gd name="T97" fmla="*/ 0 h 941"/>
              <a:gd name="T98" fmla="*/ 0 w 409"/>
              <a:gd name="T99" fmla="*/ 0 h 941"/>
              <a:gd name="T100" fmla="*/ 0 w 409"/>
              <a:gd name="T101" fmla="*/ 0 h 941"/>
              <a:gd name="T102" fmla="*/ 0 w 409"/>
              <a:gd name="T103" fmla="*/ 0 h 941"/>
              <a:gd name="T104" fmla="*/ 0 w 409"/>
              <a:gd name="T105" fmla="*/ 0 h 9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9"/>
              <a:gd name="T160" fmla="*/ 0 h 941"/>
              <a:gd name="T161" fmla="*/ 409 w 409"/>
              <a:gd name="T162" fmla="*/ 941 h 94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9" h="941">
                <a:moveTo>
                  <a:pt x="301" y="0"/>
                </a:moveTo>
                <a:lnTo>
                  <a:pt x="285" y="4"/>
                </a:lnTo>
                <a:lnTo>
                  <a:pt x="288" y="15"/>
                </a:lnTo>
                <a:lnTo>
                  <a:pt x="279" y="39"/>
                </a:lnTo>
                <a:lnTo>
                  <a:pt x="287" y="52"/>
                </a:lnTo>
                <a:lnTo>
                  <a:pt x="282" y="56"/>
                </a:lnTo>
                <a:lnTo>
                  <a:pt x="226" y="48"/>
                </a:lnTo>
                <a:lnTo>
                  <a:pt x="215" y="96"/>
                </a:lnTo>
                <a:lnTo>
                  <a:pt x="200" y="85"/>
                </a:lnTo>
                <a:lnTo>
                  <a:pt x="176" y="103"/>
                </a:lnTo>
                <a:lnTo>
                  <a:pt x="160" y="144"/>
                </a:lnTo>
                <a:lnTo>
                  <a:pt x="166" y="170"/>
                </a:lnTo>
                <a:lnTo>
                  <a:pt x="137" y="210"/>
                </a:lnTo>
                <a:lnTo>
                  <a:pt x="130" y="238"/>
                </a:lnTo>
                <a:lnTo>
                  <a:pt x="111" y="248"/>
                </a:lnTo>
                <a:lnTo>
                  <a:pt x="104" y="313"/>
                </a:lnTo>
                <a:lnTo>
                  <a:pt x="83" y="355"/>
                </a:lnTo>
                <a:lnTo>
                  <a:pt x="96" y="375"/>
                </a:lnTo>
                <a:lnTo>
                  <a:pt x="96" y="393"/>
                </a:lnTo>
                <a:lnTo>
                  <a:pt x="60" y="402"/>
                </a:lnTo>
                <a:lnTo>
                  <a:pt x="34" y="425"/>
                </a:lnTo>
                <a:lnTo>
                  <a:pt x="31" y="446"/>
                </a:lnTo>
                <a:lnTo>
                  <a:pt x="39" y="468"/>
                </a:lnTo>
                <a:lnTo>
                  <a:pt x="31" y="502"/>
                </a:lnTo>
                <a:lnTo>
                  <a:pt x="34" y="555"/>
                </a:lnTo>
                <a:lnTo>
                  <a:pt x="51" y="585"/>
                </a:lnTo>
                <a:lnTo>
                  <a:pt x="33" y="611"/>
                </a:lnTo>
                <a:lnTo>
                  <a:pt x="44" y="637"/>
                </a:lnTo>
                <a:lnTo>
                  <a:pt x="41" y="665"/>
                </a:lnTo>
                <a:lnTo>
                  <a:pt x="23" y="678"/>
                </a:lnTo>
                <a:lnTo>
                  <a:pt x="15" y="700"/>
                </a:lnTo>
                <a:lnTo>
                  <a:pt x="18" y="717"/>
                </a:lnTo>
                <a:lnTo>
                  <a:pt x="13" y="738"/>
                </a:lnTo>
                <a:lnTo>
                  <a:pt x="3" y="743"/>
                </a:lnTo>
                <a:lnTo>
                  <a:pt x="2" y="728"/>
                </a:lnTo>
                <a:lnTo>
                  <a:pt x="0" y="736"/>
                </a:lnTo>
                <a:lnTo>
                  <a:pt x="2" y="764"/>
                </a:lnTo>
                <a:lnTo>
                  <a:pt x="7" y="777"/>
                </a:lnTo>
                <a:lnTo>
                  <a:pt x="15" y="772"/>
                </a:lnTo>
                <a:lnTo>
                  <a:pt x="17" y="777"/>
                </a:lnTo>
                <a:lnTo>
                  <a:pt x="8" y="787"/>
                </a:lnTo>
                <a:lnTo>
                  <a:pt x="18" y="790"/>
                </a:lnTo>
                <a:lnTo>
                  <a:pt x="18" y="805"/>
                </a:lnTo>
                <a:lnTo>
                  <a:pt x="25" y="805"/>
                </a:lnTo>
                <a:lnTo>
                  <a:pt x="23" y="829"/>
                </a:lnTo>
                <a:lnTo>
                  <a:pt x="56" y="878"/>
                </a:lnTo>
                <a:lnTo>
                  <a:pt x="46" y="886"/>
                </a:lnTo>
                <a:lnTo>
                  <a:pt x="49" y="896"/>
                </a:lnTo>
                <a:lnTo>
                  <a:pt x="43" y="899"/>
                </a:lnTo>
                <a:lnTo>
                  <a:pt x="57" y="930"/>
                </a:lnTo>
                <a:lnTo>
                  <a:pt x="51" y="941"/>
                </a:lnTo>
                <a:lnTo>
                  <a:pt x="93" y="941"/>
                </a:lnTo>
                <a:lnTo>
                  <a:pt x="103" y="905"/>
                </a:lnTo>
                <a:lnTo>
                  <a:pt x="150" y="901"/>
                </a:lnTo>
                <a:lnTo>
                  <a:pt x="173" y="826"/>
                </a:lnTo>
                <a:lnTo>
                  <a:pt x="168" y="798"/>
                </a:lnTo>
                <a:lnTo>
                  <a:pt x="174" y="796"/>
                </a:lnTo>
                <a:lnTo>
                  <a:pt x="176" y="774"/>
                </a:lnTo>
                <a:lnTo>
                  <a:pt x="163" y="765"/>
                </a:lnTo>
                <a:lnTo>
                  <a:pt x="178" y="761"/>
                </a:lnTo>
                <a:lnTo>
                  <a:pt x="158" y="756"/>
                </a:lnTo>
                <a:lnTo>
                  <a:pt x="183" y="751"/>
                </a:lnTo>
                <a:lnTo>
                  <a:pt x="200" y="730"/>
                </a:lnTo>
                <a:lnTo>
                  <a:pt x="212" y="738"/>
                </a:lnTo>
                <a:lnTo>
                  <a:pt x="225" y="725"/>
                </a:lnTo>
                <a:lnTo>
                  <a:pt x="225" y="717"/>
                </a:lnTo>
                <a:lnTo>
                  <a:pt x="233" y="712"/>
                </a:lnTo>
                <a:lnTo>
                  <a:pt x="192" y="717"/>
                </a:lnTo>
                <a:lnTo>
                  <a:pt x="161" y="704"/>
                </a:lnTo>
                <a:lnTo>
                  <a:pt x="184" y="697"/>
                </a:lnTo>
                <a:lnTo>
                  <a:pt x="212" y="710"/>
                </a:lnTo>
                <a:lnTo>
                  <a:pt x="231" y="700"/>
                </a:lnTo>
                <a:lnTo>
                  <a:pt x="241" y="678"/>
                </a:lnTo>
                <a:lnTo>
                  <a:pt x="226" y="653"/>
                </a:lnTo>
                <a:lnTo>
                  <a:pt x="230" y="652"/>
                </a:lnTo>
                <a:lnTo>
                  <a:pt x="202" y="630"/>
                </a:lnTo>
                <a:lnTo>
                  <a:pt x="179" y="658"/>
                </a:lnTo>
                <a:lnTo>
                  <a:pt x="160" y="661"/>
                </a:lnTo>
                <a:lnTo>
                  <a:pt x="189" y="643"/>
                </a:lnTo>
                <a:lnTo>
                  <a:pt x="186" y="572"/>
                </a:lnTo>
                <a:lnTo>
                  <a:pt x="189" y="559"/>
                </a:lnTo>
                <a:lnTo>
                  <a:pt x="196" y="564"/>
                </a:lnTo>
                <a:lnTo>
                  <a:pt x="200" y="525"/>
                </a:lnTo>
                <a:lnTo>
                  <a:pt x="194" y="505"/>
                </a:lnTo>
                <a:lnTo>
                  <a:pt x="205" y="510"/>
                </a:lnTo>
                <a:lnTo>
                  <a:pt x="210" y="500"/>
                </a:lnTo>
                <a:lnTo>
                  <a:pt x="210" y="477"/>
                </a:lnTo>
                <a:lnTo>
                  <a:pt x="217" y="487"/>
                </a:lnTo>
                <a:lnTo>
                  <a:pt x="226" y="472"/>
                </a:lnTo>
                <a:lnTo>
                  <a:pt x="239" y="453"/>
                </a:lnTo>
                <a:lnTo>
                  <a:pt x="296" y="419"/>
                </a:lnTo>
                <a:lnTo>
                  <a:pt x="329" y="373"/>
                </a:lnTo>
                <a:lnTo>
                  <a:pt x="318" y="344"/>
                </a:lnTo>
                <a:lnTo>
                  <a:pt x="329" y="319"/>
                </a:lnTo>
                <a:lnTo>
                  <a:pt x="326" y="303"/>
                </a:lnTo>
                <a:lnTo>
                  <a:pt x="345" y="287"/>
                </a:lnTo>
                <a:lnTo>
                  <a:pt x="339" y="275"/>
                </a:lnTo>
                <a:lnTo>
                  <a:pt x="352" y="284"/>
                </a:lnTo>
                <a:lnTo>
                  <a:pt x="358" y="262"/>
                </a:lnTo>
                <a:lnTo>
                  <a:pt x="407" y="272"/>
                </a:lnTo>
                <a:lnTo>
                  <a:pt x="409" y="259"/>
                </a:lnTo>
                <a:lnTo>
                  <a:pt x="399" y="228"/>
                </a:lnTo>
                <a:lnTo>
                  <a:pt x="407" y="196"/>
                </a:lnTo>
                <a:lnTo>
                  <a:pt x="392" y="163"/>
                </a:lnTo>
                <a:lnTo>
                  <a:pt x="394" y="96"/>
                </a:lnTo>
                <a:lnTo>
                  <a:pt x="375" y="64"/>
                </a:lnTo>
                <a:lnTo>
                  <a:pt x="301" y="0"/>
                </a:lnTo>
                <a:close/>
              </a:path>
            </a:pathLst>
          </a:custGeom>
          <a:solidFill>
            <a:srgbClr val="CDCDCD"/>
          </a:solidFill>
          <a:ln w="6350">
            <a:solidFill>
              <a:schemeClr val="bg1"/>
            </a:solidFill>
            <a:round/>
            <a:headEnd/>
            <a:tailEnd/>
          </a:ln>
        </p:spPr>
        <p:txBody>
          <a:bodyPr/>
          <a:lstStyle/>
          <a:p>
            <a:endParaRPr lang="en-US"/>
          </a:p>
        </p:txBody>
      </p:sp>
      <p:sp>
        <p:nvSpPr>
          <p:cNvPr id="1339" name="Freeform 2380"/>
          <p:cNvSpPr>
            <a:spLocks/>
          </p:cNvSpPr>
          <p:nvPr/>
        </p:nvSpPr>
        <p:spPr bwMode="auto">
          <a:xfrm>
            <a:off x="4843463" y="2752725"/>
            <a:ext cx="271462" cy="652463"/>
          </a:xfrm>
          <a:custGeom>
            <a:avLst/>
            <a:gdLst>
              <a:gd name="T0" fmla="*/ 0 w 409"/>
              <a:gd name="T1" fmla="*/ 0 h 941"/>
              <a:gd name="T2" fmla="*/ 0 w 409"/>
              <a:gd name="T3" fmla="*/ 0 h 941"/>
              <a:gd name="T4" fmla="*/ 0 w 409"/>
              <a:gd name="T5" fmla="*/ 0 h 941"/>
              <a:gd name="T6" fmla="*/ 0 w 409"/>
              <a:gd name="T7" fmla="*/ 0 h 941"/>
              <a:gd name="T8" fmla="*/ 0 w 409"/>
              <a:gd name="T9" fmla="*/ 0 h 941"/>
              <a:gd name="T10" fmla="*/ 0 w 409"/>
              <a:gd name="T11" fmla="*/ 0 h 941"/>
              <a:gd name="T12" fmla="*/ 0 w 409"/>
              <a:gd name="T13" fmla="*/ 0 h 941"/>
              <a:gd name="T14" fmla="*/ 0 w 409"/>
              <a:gd name="T15" fmla="*/ 0 h 941"/>
              <a:gd name="T16" fmla="*/ 0 w 409"/>
              <a:gd name="T17" fmla="*/ 0 h 941"/>
              <a:gd name="T18" fmla="*/ 0 w 409"/>
              <a:gd name="T19" fmla="*/ 0 h 941"/>
              <a:gd name="T20" fmla="*/ 0 w 409"/>
              <a:gd name="T21" fmla="*/ 0 h 941"/>
              <a:gd name="T22" fmla="*/ 0 w 409"/>
              <a:gd name="T23" fmla="*/ 0 h 941"/>
              <a:gd name="T24" fmla="*/ 0 w 409"/>
              <a:gd name="T25" fmla="*/ 0 h 941"/>
              <a:gd name="T26" fmla="*/ 0 w 409"/>
              <a:gd name="T27" fmla="*/ 0 h 941"/>
              <a:gd name="T28" fmla="*/ 0 w 409"/>
              <a:gd name="T29" fmla="*/ 0 h 941"/>
              <a:gd name="T30" fmla="*/ 0 w 409"/>
              <a:gd name="T31" fmla="*/ 0 h 941"/>
              <a:gd name="T32" fmla="*/ 0 w 409"/>
              <a:gd name="T33" fmla="*/ 0 h 941"/>
              <a:gd name="T34" fmla="*/ 0 w 409"/>
              <a:gd name="T35" fmla="*/ 0 h 941"/>
              <a:gd name="T36" fmla="*/ 0 w 409"/>
              <a:gd name="T37" fmla="*/ 0 h 941"/>
              <a:gd name="T38" fmla="*/ 0 w 409"/>
              <a:gd name="T39" fmla="*/ 0 h 941"/>
              <a:gd name="T40" fmla="*/ 0 w 409"/>
              <a:gd name="T41" fmla="*/ 0 h 941"/>
              <a:gd name="T42" fmla="*/ 0 w 409"/>
              <a:gd name="T43" fmla="*/ 0 h 941"/>
              <a:gd name="T44" fmla="*/ 0 w 409"/>
              <a:gd name="T45" fmla="*/ 0 h 941"/>
              <a:gd name="T46" fmla="*/ 0 w 409"/>
              <a:gd name="T47" fmla="*/ 0 h 941"/>
              <a:gd name="T48" fmla="*/ 0 w 409"/>
              <a:gd name="T49" fmla="*/ 0 h 941"/>
              <a:gd name="T50" fmla="*/ 0 w 409"/>
              <a:gd name="T51" fmla="*/ 0 h 941"/>
              <a:gd name="T52" fmla="*/ 0 w 409"/>
              <a:gd name="T53" fmla="*/ 0 h 941"/>
              <a:gd name="T54" fmla="*/ 0 w 409"/>
              <a:gd name="T55" fmla="*/ 0 h 941"/>
              <a:gd name="T56" fmla="*/ 0 w 409"/>
              <a:gd name="T57" fmla="*/ 0 h 941"/>
              <a:gd name="T58" fmla="*/ 0 w 409"/>
              <a:gd name="T59" fmla="*/ 0 h 941"/>
              <a:gd name="T60" fmla="*/ 0 w 409"/>
              <a:gd name="T61" fmla="*/ 0 h 941"/>
              <a:gd name="T62" fmla="*/ 0 w 409"/>
              <a:gd name="T63" fmla="*/ 0 h 941"/>
              <a:gd name="T64" fmla="*/ 0 w 409"/>
              <a:gd name="T65" fmla="*/ 0 h 941"/>
              <a:gd name="T66" fmla="*/ 0 w 409"/>
              <a:gd name="T67" fmla="*/ 0 h 941"/>
              <a:gd name="T68" fmla="*/ 0 w 409"/>
              <a:gd name="T69" fmla="*/ 0 h 941"/>
              <a:gd name="T70" fmla="*/ 0 w 409"/>
              <a:gd name="T71" fmla="*/ 0 h 941"/>
              <a:gd name="T72" fmla="*/ 0 w 409"/>
              <a:gd name="T73" fmla="*/ 0 h 941"/>
              <a:gd name="T74" fmla="*/ 0 w 409"/>
              <a:gd name="T75" fmla="*/ 0 h 941"/>
              <a:gd name="T76" fmla="*/ 0 w 409"/>
              <a:gd name="T77" fmla="*/ 0 h 941"/>
              <a:gd name="T78" fmla="*/ 0 w 409"/>
              <a:gd name="T79" fmla="*/ 0 h 941"/>
              <a:gd name="T80" fmla="*/ 0 w 409"/>
              <a:gd name="T81" fmla="*/ 0 h 941"/>
              <a:gd name="T82" fmla="*/ 0 w 409"/>
              <a:gd name="T83" fmla="*/ 0 h 941"/>
              <a:gd name="T84" fmla="*/ 0 w 409"/>
              <a:gd name="T85" fmla="*/ 0 h 941"/>
              <a:gd name="T86" fmla="*/ 0 w 409"/>
              <a:gd name="T87" fmla="*/ 0 h 941"/>
              <a:gd name="T88" fmla="*/ 0 w 409"/>
              <a:gd name="T89" fmla="*/ 0 h 941"/>
              <a:gd name="T90" fmla="*/ 0 w 409"/>
              <a:gd name="T91" fmla="*/ 0 h 941"/>
              <a:gd name="T92" fmla="*/ 0 w 409"/>
              <a:gd name="T93" fmla="*/ 0 h 941"/>
              <a:gd name="T94" fmla="*/ 0 w 409"/>
              <a:gd name="T95" fmla="*/ 0 h 941"/>
              <a:gd name="T96" fmla="*/ 0 w 409"/>
              <a:gd name="T97" fmla="*/ 0 h 941"/>
              <a:gd name="T98" fmla="*/ 0 w 409"/>
              <a:gd name="T99" fmla="*/ 0 h 941"/>
              <a:gd name="T100" fmla="*/ 0 w 409"/>
              <a:gd name="T101" fmla="*/ 0 h 941"/>
              <a:gd name="T102" fmla="*/ 0 w 409"/>
              <a:gd name="T103" fmla="*/ 0 h 941"/>
              <a:gd name="T104" fmla="*/ 0 w 409"/>
              <a:gd name="T105" fmla="*/ 0 h 9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9"/>
              <a:gd name="T160" fmla="*/ 0 h 941"/>
              <a:gd name="T161" fmla="*/ 409 w 409"/>
              <a:gd name="T162" fmla="*/ 941 h 94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9" h="941">
                <a:moveTo>
                  <a:pt x="301" y="0"/>
                </a:moveTo>
                <a:lnTo>
                  <a:pt x="285" y="4"/>
                </a:lnTo>
                <a:lnTo>
                  <a:pt x="288" y="15"/>
                </a:lnTo>
                <a:lnTo>
                  <a:pt x="279" y="39"/>
                </a:lnTo>
                <a:lnTo>
                  <a:pt x="287" y="52"/>
                </a:lnTo>
                <a:lnTo>
                  <a:pt x="282" y="56"/>
                </a:lnTo>
                <a:lnTo>
                  <a:pt x="226" y="48"/>
                </a:lnTo>
                <a:lnTo>
                  <a:pt x="215" y="96"/>
                </a:lnTo>
                <a:lnTo>
                  <a:pt x="200" y="85"/>
                </a:lnTo>
                <a:lnTo>
                  <a:pt x="176" y="103"/>
                </a:lnTo>
                <a:lnTo>
                  <a:pt x="160" y="144"/>
                </a:lnTo>
                <a:lnTo>
                  <a:pt x="166" y="170"/>
                </a:lnTo>
                <a:lnTo>
                  <a:pt x="137" y="210"/>
                </a:lnTo>
                <a:lnTo>
                  <a:pt x="130" y="238"/>
                </a:lnTo>
                <a:lnTo>
                  <a:pt x="111" y="248"/>
                </a:lnTo>
                <a:lnTo>
                  <a:pt x="104" y="313"/>
                </a:lnTo>
                <a:lnTo>
                  <a:pt x="83" y="355"/>
                </a:lnTo>
                <a:lnTo>
                  <a:pt x="96" y="375"/>
                </a:lnTo>
                <a:lnTo>
                  <a:pt x="96" y="393"/>
                </a:lnTo>
                <a:lnTo>
                  <a:pt x="60" y="402"/>
                </a:lnTo>
                <a:lnTo>
                  <a:pt x="34" y="425"/>
                </a:lnTo>
                <a:lnTo>
                  <a:pt x="31" y="446"/>
                </a:lnTo>
                <a:lnTo>
                  <a:pt x="39" y="468"/>
                </a:lnTo>
                <a:lnTo>
                  <a:pt x="31" y="502"/>
                </a:lnTo>
                <a:lnTo>
                  <a:pt x="34" y="555"/>
                </a:lnTo>
                <a:lnTo>
                  <a:pt x="51" y="585"/>
                </a:lnTo>
                <a:lnTo>
                  <a:pt x="33" y="611"/>
                </a:lnTo>
                <a:lnTo>
                  <a:pt x="44" y="637"/>
                </a:lnTo>
                <a:lnTo>
                  <a:pt x="41" y="665"/>
                </a:lnTo>
                <a:lnTo>
                  <a:pt x="23" y="678"/>
                </a:lnTo>
                <a:lnTo>
                  <a:pt x="15" y="700"/>
                </a:lnTo>
                <a:lnTo>
                  <a:pt x="18" y="717"/>
                </a:lnTo>
                <a:lnTo>
                  <a:pt x="13" y="738"/>
                </a:lnTo>
                <a:lnTo>
                  <a:pt x="3" y="743"/>
                </a:lnTo>
                <a:lnTo>
                  <a:pt x="2" y="728"/>
                </a:lnTo>
                <a:lnTo>
                  <a:pt x="0" y="736"/>
                </a:lnTo>
                <a:lnTo>
                  <a:pt x="2" y="764"/>
                </a:lnTo>
                <a:lnTo>
                  <a:pt x="7" y="777"/>
                </a:lnTo>
                <a:lnTo>
                  <a:pt x="15" y="772"/>
                </a:lnTo>
                <a:lnTo>
                  <a:pt x="17" y="777"/>
                </a:lnTo>
                <a:lnTo>
                  <a:pt x="8" y="787"/>
                </a:lnTo>
                <a:lnTo>
                  <a:pt x="18" y="790"/>
                </a:lnTo>
                <a:lnTo>
                  <a:pt x="18" y="805"/>
                </a:lnTo>
                <a:lnTo>
                  <a:pt x="25" y="805"/>
                </a:lnTo>
                <a:lnTo>
                  <a:pt x="23" y="829"/>
                </a:lnTo>
                <a:lnTo>
                  <a:pt x="56" y="878"/>
                </a:lnTo>
                <a:lnTo>
                  <a:pt x="46" y="886"/>
                </a:lnTo>
                <a:lnTo>
                  <a:pt x="49" y="896"/>
                </a:lnTo>
                <a:lnTo>
                  <a:pt x="43" y="899"/>
                </a:lnTo>
                <a:lnTo>
                  <a:pt x="57" y="930"/>
                </a:lnTo>
                <a:lnTo>
                  <a:pt x="51" y="941"/>
                </a:lnTo>
                <a:lnTo>
                  <a:pt x="93" y="941"/>
                </a:lnTo>
                <a:lnTo>
                  <a:pt x="103" y="905"/>
                </a:lnTo>
                <a:lnTo>
                  <a:pt x="150" y="901"/>
                </a:lnTo>
                <a:lnTo>
                  <a:pt x="173" y="826"/>
                </a:lnTo>
                <a:lnTo>
                  <a:pt x="168" y="798"/>
                </a:lnTo>
                <a:lnTo>
                  <a:pt x="174" y="796"/>
                </a:lnTo>
                <a:lnTo>
                  <a:pt x="176" y="774"/>
                </a:lnTo>
                <a:lnTo>
                  <a:pt x="163" y="765"/>
                </a:lnTo>
                <a:lnTo>
                  <a:pt x="178" y="761"/>
                </a:lnTo>
                <a:lnTo>
                  <a:pt x="158" y="756"/>
                </a:lnTo>
                <a:lnTo>
                  <a:pt x="183" y="751"/>
                </a:lnTo>
                <a:lnTo>
                  <a:pt x="200" y="730"/>
                </a:lnTo>
                <a:lnTo>
                  <a:pt x="212" y="738"/>
                </a:lnTo>
                <a:lnTo>
                  <a:pt x="225" y="725"/>
                </a:lnTo>
                <a:lnTo>
                  <a:pt x="225" y="717"/>
                </a:lnTo>
                <a:lnTo>
                  <a:pt x="233" y="712"/>
                </a:lnTo>
                <a:lnTo>
                  <a:pt x="192" y="717"/>
                </a:lnTo>
                <a:lnTo>
                  <a:pt x="161" y="704"/>
                </a:lnTo>
                <a:lnTo>
                  <a:pt x="184" y="697"/>
                </a:lnTo>
                <a:lnTo>
                  <a:pt x="212" y="710"/>
                </a:lnTo>
                <a:lnTo>
                  <a:pt x="231" y="700"/>
                </a:lnTo>
                <a:lnTo>
                  <a:pt x="241" y="678"/>
                </a:lnTo>
                <a:lnTo>
                  <a:pt x="226" y="653"/>
                </a:lnTo>
                <a:lnTo>
                  <a:pt x="230" y="652"/>
                </a:lnTo>
                <a:lnTo>
                  <a:pt x="202" y="630"/>
                </a:lnTo>
                <a:lnTo>
                  <a:pt x="179" y="658"/>
                </a:lnTo>
                <a:lnTo>
                  <a:pt x="160" y="661"/>
                </a:lnTo>
                <a:lnTo>
                  <a:pt x="189" y="643"/>
                </a:lnTo>
                <a:lnTo>
                  <a:pt x="186" y="572"/>
                </a:lnTo>
                <a:lnTo>
                  <a:pt x="189" y="559"/>
                </a:lnTo>
                <a:lnTo>
                  <a:pt x="196" y="564"/>
                </a:lnTo>
                <a:lnTo>
                  <a:pt x="200" y="525"/>
                </a:lnTo>
                <a:lnTo>
                  <a:pt x="194" y="505"/>
                </a:lnTo>
                <a:lnTo>
                  <a:pt x="205" y="510"/>
                </a:lnTo>
                <a:lnTo>
                  <a:pt x="210" y="500"/>
                </a:lnTo>
                <a:lnTo>
                  <a:pt x="210" y="477"/>
                </a:lnTo>
                <a:lnTo>
                  <a:pt x="217" y="487"/>
                </a:lnTo>
                <a:lnTo>
                  <a:pt x="226" y="472"/>
                </a:lnTo>
                <a:lnTo>
                  <a:pt x="239" y="453"/>
                </a:lnTo>
                <a:lnTo>
                  <a:pt x="296" y="419"/>
                </a:lnTo>
                <a:lnTo>
                  <a:pt x="329" y="373"/>
                </a:lnTo>
                <a:lnTo>
                  <a:pt x="318" y="344"/>
                </a:lnTo>
                <a:lnTo>
                  <a:pt x="329" y="319"/>
                </a:lnTo>
                <a:lnTo>
                  <a:pt x="326" y="303"/>
                </a:lnTo>
                <a:lnTo>
                  <a:pt x="345" y="287"/>
                </a:lnTo>
                <a:lnTo>
                  <a:pt x="339" y="275"/>
                </a:lnTo>
                <a:lnTo>
                  <a:pt x="352" y="284"/>
                </a:lnTo>
                <a:lnTo>
                  <a:pt x="358" y="262"/>
                </a:lnTo>
                <a:lnTo>
                  <a:pt x="407" y="272"/>
                </a:lnTo>
                <a:lnTo>
                  <a:pt x="409" y="259"/>
                </a:lnTo>
                <a:lnTo>
                  <a:pt x="399" y="228"/>
                </a:lnTo>
                <a:lnTo>
                  <a:pt x="407" y="196"/>
                </a:lnTo>
                <a:lnTo>
                  <a:pt x="392" y="163"/>
                </a:lnTo>
                <a:lnTo>
                  <a:pt x="394" y="96"/>
                </a:lnTo>
                <a:lnTo>
                  <a:pt x="375" y="64"/>
                </a:lnTo>
                <a:lnTo>
                  <a:pt x="301" y="0"/>
                </a:lnTo>
              </a:path>
            </a:pathLst>
          </a:custGeom>
          <a:solidFill>
            <a:srgbClr val="CDCDCD"/>
          </a:solidFill>
          <a:ln w="6350">
            <a:solidFill>
              <a:schemeClr val="bg1"/>
            </a:solidFill>
            <a:round/>
            <a:headEnd/>
            <a:tailEnd/>
          </a:ln>
        </p:spPr>
        <p:txBody>
          <a:bodyPr/>
          <a:lstStyle/>
          <a:p>
            <a:endParaRPr lang="en-US"/>
          </a:p>
        </p:txBody>
      </p:sp>
      <p:sp>
        <p:nvSpPr>
          <p:cNvPr id="1340" name="Freeform 2381"/>
          <p:cNvSpPr>
            <a:spLocks/>
          </p:cNvSpPr>
          <p:nvPr/>
        </p:nvSpPr>
        <p:spPr bwMode="auto">
          <a:xfrm>
            <a:off x="4991100" y="3305175"/>
            <a:ext cx="15875" cy="38100"/>
          </a:xfrm>
          <a:custGeom>
            <a:avLst/>
            <a:gdLst>
              <a:gd name="T0" fmla="*/ 0 w 24"/>
              <a:gd name="T1" fmla="*/ 0 h 53"/>
              <a:gd name="T2" fmla="*/ 0 w 24"/>
              <a:gd name="T3" fmla="*/ 0 h 53"/>
              <a:gd name="T4" fmla="*/ 0 w 24"/>
              <a:gd name="T5" fmla="*/ 0 h 53"/>
              <a:gd name="T6" fmla="*/ 0 w 24"/>
              <a:gd name="T7" fmla="*/ 0 h 53"/>
              <a:gd name="T8" fmla="*/ 0 w 24"/>
              <a:gd name="T9" fmla="*/ 0 h 53"/>
              <a:gd name="T10" fmla="*/ 0 w 24"/>
              <a:gd name="T11" fmla="*/ 0 h 53"/>
              <a:gd name="T12" fmla="*/ 0 w 24"/>
              <a:gd name="T13" fmla="*/ 0 h 53"/>
              <a:gd name="T14" fmla="*/ 0 60000 65536"/>
              <a:gd name="T15" fmla="*/ 0 60000 65536"/>
              <a:gd name="T16" fmla="*/ 0 60000 65536"/>
              <a:gd name="T17" fmla="*/ 0 60000 65536"/>
              <a:gd name="T18" fmla="*/ 0 60000 65536"/>
              <a:gd name="T19" fmla="*/ 0 60000 65536"/>
              <a:gd name="T20" fmla="*/ 0 60000 65536"/>
              <a:gd name="T21" fmla="*/ 0 w 24"/>
              <a:gd name="T22" fmla="*/ 0 h 53"/>
              <a:gd name="T23" fmla="*/ 24 w 24"/>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53">
                <a:moveTo>
                  <a:pt x="0" y="53"/>
                </a:moveTo>
                <a:lnTo>
                  <a:pt x="21" y="29"/>
                </a:lnTo>
                <a:lnTo>
                  <a:pt x="19" y="9"/>
                </a:lnTo>
                <a:lnTo>
                  <a:pt x="24" y="0"/>
                </a:lnTo>
                <a:lnTo>
                  <a:pt x="14" y="0"/>
                </a:lnTo>
                <a:lnTo>
                  <a:pt x="1" y="21"/>
                </a:lnTo>
                <a:lnTo>
                  <a:pt x="0" y="53"/>
                </a:lnTo>
                <a:close/>
              </a:path>
            </a:pathLst>
          </a:custGeom>
          <a:solidFill>
            <a:srgbClr val="CDCDCD"/>
          </a:solidFill>
          <a:ln w="6350">
            <a:solidFill>
              <a:schemeClr val="bg1"/>
            </a:solidFill>
            <a:round/>
            <a:headEnd/>
            <a:tailEnd/>
          </a:ln>
        </p:spPr>
        <p:txBody>
          <a:bodyPr/>
          <a:lstStyle/>
          <a:p>
            <a:endParaRPr lang="en-US"/>
          </a:p>
        </p:txBody>
      </p:sp>
      <p:sp>
        <p:nvSpPr>
          <p:cNvPr id="1341" name="Freeform 2382"/>
          <p:cNvSpPr>
            <a:spLocks/>
          </p:cNvSpPr>
          <p:nvPr/>
        </p:nvSpPr>
        <p:spPr bwMode="auto">
          <a:xfrm>
            <a:off x="4991100" y="3305175"/>
            <a:ext cx="15875" cy="38100"/>
          </a:xfrm>
          <a:custGeom>
            <a:avLst/>
            <a:gdLst>
              <a:gd name="T0" fmla="*/ 0 w 24"/>
              <a:gd name="T1" fmla="*/ 0 h 53"/>
              <a:gd name="T2" fmla="*/ 0 w 24"/>
              <a:gd name="T3" fmla="*/ 0 h 53"/>
              <a:gd name="T4" fmla="*/ 0 w 24"/>
              <a:gd name="T5" fmla="*/ 0 h 53"/>
              <a:gd name="T6" fmla="*/ 0 w 24"/>
              <a:gd name="T7" fmla="*/ 0 h 53"/>
              <a:gd name="T8" fmla="*/ 0 w 24"/>
              <a:gd name="T9" fmla="*/ 0 h 53"/>
              <a:gd name="T10" fmla="*/ 0 w 24"/>
              <a:gd name="T11" fmla="*/ 0 h 53"/>
              <a:gd name="T12" fmla="*/ 0 w 24"/>
              <a:gd name="T13" fmla="*/ 0 h 53"/>
              <a:gd name="T14" fmla="*/ 0 60000 65536"/>
              <a:gd name="T15" fmla="*/ 0 60000 65536"/>
              <a:gd name="T16" fmla="*/ 0 60000 65536"/>
              <a:gd name="T17" fmla="*/ 0 60000 65536"/>
              <a:gd name="T18" fmla="*/ 0 60000 65536"/>
              <a:gd name="T19" fmla="*/ 0 60000 65536"/>
              <a:gd name="T20" fmla="*/ 0 60000 65536"/>
              <a:gd name="T21" fmla="*/ 0 w 24"/>
              <a:gd name="T22" fmla="*/ 0 h 53"/>
              <a:gd name="T23" fmla="*/ 24 w 24"/>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53">
                <a:moveTo>
                  <a:pt x="0" y="53"/>
                </a:moveTo>
                <a:lnTo>
                  <a:pt x="21" y="29"/>
                </a:lnTo>
                <a:lnTo>
                  <a:pt x="19" y="9"/>
                </a:lnTo>
                <a:lnTo>
                  <a:pt x="24" y="0"/>
                </a:lnTo>
                <a:lnTo>
                  <a:pt x="14" y="0"/>
                </a:lnTo>
                <a:lnTo>
                  <a:pt x="1" y="21"/>
                </a:lnTo>
                <a:lnTo>
                  <a:pt x="0" y="53"/>
                </a:lnTo>
              </a:path>
            </a:pathLst>
          </a:custGeom>
          <a:solidFill>
            <a:srgbClr val="CDCDCD"/>
          </a:solidFill>
          <a:ln w="6350">
            <a:solidFill>
              <a:schemeClr val="bg1"/>
            </a:solidFill>
            <a:round/>
            <a:headEnd/>
            <a:tailEnd/>
          </a:ln>
        </p:spPr>
        <p:txBody>
          <a:bodyPr/>
          <a:lstStyle/>
          <a:p>
            <a:endParaRPr lang="en-US"/>
          </a:p>
        </p:txBody>
      </p:sp>
      <p:sp>
        <p:nvSpPr>
          <p:cNvPr id="1342" name="Freeform 2383"/>
          <p:cNvSpPr>
            <a:spLocks/>
          </p:cNvSpPr>
          <p:nvPr/>
        </p:nvSpPr>
        <p:spPr bwMode="auto">
          <a:xfrm>
            <a:off x="4951413" y="3340100"/>
            <a:ext cx="11112" cy="31750"/>
          </a:xfrm>
          <a:custGeom>
            <a:avLst/>
            <a:gdLst>
              <a:gd name="T0" fmla="*/ 0 w 16"/>
              <a:gd name="T1" fmla="*/ 0 h 44"/>
              <a:gd name="T2" fmla="*/ 2147483647 w 16"/>
              <a:gd name="T3" fmla="*/ 0 h 44"/>
              <a:gd name="T4" fmla="*/ 2147483647 w 16"/>
              <a:gd name="T5" fmla="*/ 0 h 44"/>
              <a:gd name="T6" fmla="*/ 0 w 16"/>
              <a:gd name="T7" fmla="*/ 0 h 44"/>
              <a:gd name="T8" fmla="*/ 0 60000 65536"/>
              <a:gd name="T9" fmla="*/ 0 60000 65536"/>
              <a:gd name="T10" fmla="*/ 0 60000 65536"/>
              <a:gd name="T11" fmla="*/ 0 60000 65536"/>
              <a:gd name="T12" fmla="*/ 0 w 16"/>
              <a:gd name="T13" fmla="*/ 0 h 44"/>
              <a:gd name="T14" fmla="*/ 16 w 16"/>
              <a:gd name="T15" fmla="*/ 44 h 44"/>
            </a:gdLst>
            <a:ahLst/>
            <a:cxnLst>
              <a:cxn ang="T8">
                <a:pos x="T0" y="T1"/>
              </a:cxn>
              <a:cxn ang="T9">
                <a:pos x="T2" y="T3"/>
              </a:cxn>
              <a:cxn ang="T10">
                <a:pos x="T4" y="T5"/>
              </a:cxn>
              <a:cxn ang="T11">
                <a:pos x="T6" y="T7"/>
              </a:cxn>
            </a:cxnLst>
            <a:rect l="T12" t="T13" r="T14" b="T15"/>
            <a:pathLst>
              <a:path w="16" h="44">
                <a:moveTo>
                  <a:pt x="0" y="44"/>
                </a:moveTo>
                <a:lnTo>
                  <a:pt x="16" y="0"/>
                </a:lnTo>
                <a:lnTo>
                  <a:pt x="3" y="21"/>
                </a:lnTo>
                <a:lnTo>
                  <a:pt x="0" y="44"/>
                </a:lnTo>
                <a:close/>
              </a:path>
            </a:pathLst>
          </a:custGeom>
          <a:solidFill>
            <a:srgbClr val="CDCDCD"/>
          </a:solidFill>
          <a:ln w="6350">
            <a:solidFill>
              <a:schemeClr val="bg1"/>
            </a:solidFill>
            <a:round/>
            <a:headEnd/>
            <a:tailEnd/>
          </a:ln>
        </p:spPr>
        <p:txBody>
          <a:bodyPr/>
          <a:lstStyle/>
          <a:p>
            <a:endParaRPr lang="en-US"/>
          </a:p>
        </p:txBody>
      </p:sp>
      <p:sp>
        <p:nvSpPr>
          <p:cNvPr id="1343" name="Freeform 2384"/>
          <p:cNvSpPr>
            <a:spLocks/>
          </p:cNvSpPr>
          <p:nvPr/>
        </p:nvSpPr>
        <p:spPr bwMode="auto">
          <a:xfrm>
            <a:off x="4951413" y="3340100"/>
            <a:ext cx="11112" cy="31750"/>
          </a:xfrm>
          <a:custGeom>
            <a:avLst/>
            <a:gdLst>
              <a:gd name="T0" fmla="*/ 0 w 16"/>
              <a:gd name="T1" fmla="*/ 0 h 44"/>
              <a:gd name="T2" fmla="*/ 2147483647 w 16"/>
              <a:gd name="T3" fmla="*/ 0 h 44"/>
              <a:gd name="T4" fmla="*/ 2147483647 w 16"/>
              <a:gd name="T5" fmla="*/ 0 h 44"/>
              <a:gd name="T6" fmla="*/ 0 w 16"/>
              <a:gd name="T7" fmla="*/ 0 h 44"/>
              <a:gd name="T8" fmla="*/ 0 60000 65536"/>
              <a:gd name="T9" fmla="*/ 0 60000 65536"/>
              <a:gd name="T10" fmla="*/ 0 60000 65536"/>
              <a:gd name="T11" fmla="*/ 0 60000 65536"/>
              <a:gd name="T12" fmla="*/ 0 w 16"/>
              <a:gd name="T13" fmla="*/ 0 h 44"/>
              <a:gd name="T14" fmla="*/ 16 w 16"/>
              <a:gd name="T15" fmla="*/ 44 h 44"/>
            </a:gdLst>
            <a:ahLst/>
            <a:cxnLst>
              <a:cxn ang="T8">
                <a:pos x="T0" y="T1"/>
              </a:cxn>
              <a:cxn ang="T9">
                <a:pos x="T2" y="T3"/>
              </a:cxn>
              <a:cxn ang="T10">
                <a:pos x="T4" y="T5"/>
              </a:cxn>
              <a:cxn ang="T11">
                <a:pos x="T6" y="T7"/>
              </a:cxn>
            </a:cxnLst>
            <a:rect l="T12" t="T13" r="T14" b="T15"/>
            <a:pathLst>
              <a:path w="16" h="44">
                <a:moveTo>
                  <a:pt x="0" y="44"/>
                </a:moveTo>
                <a:lnTo>
                  <a:pt x="16" y="0"/>
                </a:lnTo>
                <a:lnTo>
                  <a:pt x="3" y="21"/>
                </a:lnTo>
                <a:lnTo>
                  <a:pt x="0" y="44"/>
                </a:lnTo>
              </a:path>
            </a:pathLst>
          </a:custGeom>
          <a:solidFill>
            <a:srgbClr val="CDCDCD"/>
          </a:solidFill>
          <a:ln w="6350">
            <a:solidFill>
              <a:schemeClr val="bg1"/>
            </a:solidFill>
            <a:round/>
            <a:headEnd/>
            <a:tailEnd/>
          </a:ln>
        </p:spPr>
        <p:txBody>
          <a:bodyPr/>
          <a:lstStyle/>
          <a:p>
            <a:endParaRPr lang="en-US"/>
          </a:p>
        </p:txBody>
      </p:sp>
      <p:sp>
        <p:nvSpPr>
          <p:cNvPr id="1344" name="Freeform 2385"/>
          <p:cNvSpPr>
            <a:spLocks/>
          </p:cNvSpPr>
          <p:nvPr/>
        </p:nvSpPr>
        <p:spPr bwMode="auto">
          <a:xfrm>
            <a:off x="4733925" y="3676650"/>
            <a:ext cx="93663" cy="57150"/>
          </a:xfrm>
          <a:custGeom>
            <a:avLst/>
            <a:gdLst>
              <a:gd name="T0" fmla="*/ 0 w 136"/>
              <a:gd name="T1" fmla="*/ 0 h 82"/>
              <a:gd name="T2" fmla="*/ 0 w 136"/>
              <a:gd name="T3" fmla="*/ 0 h 82"/>
              <a:gd name="T4" fmla="*/ 0 w 136"/>
              <a:gd name="T5" fmla="*/ 0 h 82"/>
              <a:gd name="T6" fmla="*/ 0 w 136"/>
              <a:gd name="T7" fmla="*/ 0 h 82"/>
              <a:gd name="T8" fmla="*/ 0 w 136"/>
              <a:gd name="T9" fmla="*/ 0 h 82"/>
              <a:gd name="T10" fmla="*/ 0 w 136"/>
              <a:gd name="T11" fmla="*/ 0 h 82"/>
              <a:gd name="T12" fmla="*/ 0 w 136"/>
              <a:gd name="T13" fmla="*/ 0 h 82"/>
              <a:gd name="T14" fmla="*/ 0 w 136"/>
              <a:gd name="T15" fmla="*/ 0 h 82"/>
              <a:gd name="T16" fmla="*/ 0 w 136"/>
              <a:gd name="T17" fmla="*/ 0 h 82"/>
              <a:gd name="T18" fmla="*/ 0 w 136"/>
              <a:gd name="T19" fmla="*/ 0 h 82"/>
              <a:gd name="T20" fmla="*/ 0 w 136"/>
              <a:gd name="T21" fmla="*/ 0 h 82"/>
              <a:gd name="T22" fmla="*/ 0 w 136"/>
              <a:gd name="T23" fmla="*/ 0 h 82"/>
              <a:gd name="T24" fmla="*/ 0 w 136"/>
              <a:gd name="T25" fmla="*/ 0 h 82"/>
              <a:gd name="T26" fmla="*/ 0 w 136"/>
              <a:gd name="T27" fmla="*/ 0 h 82"/>
              <a:gd name="T28" fmla="*/ 0 w 136"/>
              <a:gd name="T29" fmla="*/ 0 h 82"/>
              <a:gd name="T30" fmla="*/ 0 w 136"/>
              <a:gd name="T31" fmla="*/ 0 h 82"/>
              <a:gd name="T32" fmla="*/ 0 w 136"/>
              <a:gd name="T33" fmla="*/ 0 h 82"/>
              <a:gd name="T34" fmla="*/ 0 w 136"/>
              <a:gd name="T35" fmla="*/ 0 h 82"/>
              <a:gd name="T36" fmla="*/ 0 w 136"/>
              <a:gd name="T37" fmla="*/ 0 h 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
              <a:gd name="T58" fmla="*/ 0 h 82"/>
              <a:gd name="T59" fmla="*/ 136 w 136"/>
              <a:gd name="T60" fmla="*/ 82 h 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 h="82">
                <a:moveTo>
                  <a:pt x="47" y="2"/>
                </a:moveTo>
                <a:lnTo>
                  <a:pt x="88" y="0"/>
                </a:lnTo>
                <a:lnTo>
                  <a:pt x="109" y="8"/>
                </a:lnTo>
                <a:lnTo>
                  <a:pt x="114" y="31"/>
                </a:lnTo>
                <a:lnTo>
                  <a:pt x="136" y="38"/>
                </a:lnTo>
                <a:lnTo>
                  <a:pt x="136" y="46"/>
                </a:lnTo>
                <a:lnTo>
                  <a:pt x="127" y="47"/>
                </a:lnTo>
                <a:lnTo>
                  <a:pt x="128" y="62"/>
                </a:lnTo>
                <a:lnTo>
                  <a:pt x="104" y="54"/>
                </a:lnTo>
                <a:lnTo>
                  <a:pt x="94" y="80"/>
                </a:lnTo>
                <a:lnTo>
                  <a:pt x="76" y="59"/>
                </a:lnTo>
                <a:lnTo>
                  <a:pt x="57" y="78"/>
                </a:lnTo>
                <a:lnTo>
                  <a:pt x="31" y="82"/>
                </a:lnTo>
                <a:lnTo>
                  <a:pt x="23" y="59"/>
                </a:lnTo>
                <a:lnTo>
                  <a:pt x="13" y="59"/>
                </a:lnTo>
                <a:lnTo>
                  <a:pt x="1" y="70"/>
                </a:lnTo>
                <a:lnTo>
                  <a:pt x="0" y="56"/>
                </a:lnTo>
                <a:lnTo>
                  <a:pt x="29" y="7"/>
                </a:lnTo>
                <a:lnTo>
                  <a:pt x="47" y="2"/>
                </a:lnTo>
                <a:close/>
              </a:path>
            </a:pathLst>
          </a:custGeom>
          <a:solidFill>
            <a:srgbClr val="CDCDCD"/>
          </a:solidFill>
          <a:ln w="6350">
            <a:solidFill>
              <a:schemeClr val="bg1"/>
            </a:solidFill>
            <a:round/>
            <a:headEnd/>
            <a:tailEnd/>
          </a:ln>
        </p:spPr>
        <p:txBody>
          <a:bodyPr/>
          <a:lstStyle/>
          <a:p>
            <a:endParaRPr lang="en-US"/>
          </a:p>
        </p:txBody>
      </p:sp>
      <p:sp>
        <p:nvSpPr>
          <p:cNvPr id="1345" name="Freeform 2386"/>
          <p:cNvSpPr>
            <a:spLocks/>
          </p:cNvSpPr>
          <p:nvPr/>
        </p:nvSpPr>
        <p:spPr bwMode="auto">
          <a:xfrm>
            <a:off x="4733925" y="3676650"/>
            <a:ext cx="93663" cy="57150"/>
          </a:xfrm>
          <a:custGeom>
            <a:avLst/>
            <a:gdLst>
              <a:gd name="T0" fmla="*/ 0 w 136"/>
              <a:gd name="T1" fmla="*/ 0 h 82"/>
              <a:gd name="T2" fmla="*/ 0 w 136"/>
              <a:gd name="T3" fmla="*/ 0 h 82"/>
              <a:gd name="T4" fmla="*/ 0 w 136"/>
              <a:gd name="T5" fmla="*/ 0 h 82"/>
              <a:gd name="T6" fmla="*/ 0 w 136"/>
              <a:gd name="T7" fmla="*/ 0 h 82"/>
              <a:gd name="T8" fmla="*/ 0 w 136"/>
              <a:gd name="T9" fmla="*/ 0 h 82"/>
              <a:gd name="T10" fmla="*/ 0 w 136"/>
              <a:gd name="T11" fmla="*/ 0 h 82"/>
              <a:gd name="T12" fmla="*/ 0 w 136"/>
              <a:gd name="T13" fmla="*/ 0 h 82"/>
              <a:gd name="T14" fmla="*/ 0 w 136"/>
              <a:gd name="T15" fmla="*/ 0 h 82"/>
              <a:gd name="T16" fmla="*/ 0 w 136"/>
              <a:gd name="T17" fmla="*/ 0 h 82"/>
              <a:gd name="T18" fmla="*/ 0 w 136"/>
              <a:gd name="T19" fmla="*/ 0 h 82"/>
              <a:gd name="T20" fmla="*/ 0 w 136"/>
              <a:gd name="T21" fmla="*/ 0 h 82"/>
              <a:gd name="T22" fmla="*/ 0 w 136"/>
              <a:gd name="T23" fmla="*/ 0 h 82"/>
              <a:gd name="T24" fmla="*/ 0 w 136"/>
              <a:gd name="T25" fmla="*/ 0 h 82"/>
              <a:gd name="T26" fmla="*/ 0 w 136"/>
              <a:gd name="T27" fmla="*/ 0 h 82"/>
              <a:gd name="T28" fmla="*/ 0 w 136"/>
              <a:gd name="T29" fmla="*/ 0 h 82"/>
              <a:gd name="T30" fmla="*/ 0 w 136"/>
              <a:gd name="T31" fmla="*/ 0 h 82"/>
              <a:gd name="T32" fmla="*/ 0 w 136"/>
              <a:gd name="T33" fmla="*/ 0 h 82"/>
              <a:gd name="T34" fmla="*/ 0 w 136"/>
              <a:gd name="T35" fmla="*/ 0 h 82"/>
              <a:gd name="T36" fmla="*/ 0 w 136"/>
              <a:gd name="T37" fmla="*/ 0 h 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
              <a:gd name="T58" fmla="*/ 0 h 82"/>
              <a:gd name="T59" fmla="*/ 136 w 136"/>
              <a:gd name="T60" fmla="*/ 82 h 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 h="82">
                <a:moveTo>
                  <a:pt x="47" y="2"/>
                </a:moveTo>
                <a:lnTo>
                  <a:pt x="88" y="0"/>
                </a:lnTo>
                <a:lnTo>
                  <a:pt x="109" y="8"/>
                </a:lnTo>
                <a:lnTo>
                  <a:pt x="114" y="31"/>
                </a:lnTo>
                <a:lnTo>
                  <a:pt x="136" y="38"/>
                </a:lnTo>
                <a:lnTo>
                  <a:pt x="136" y="46"/>
                </a:lnTo>
                <a:lnTo>
                  <a:pt x="127" y="47"/>
                </a:lnTo>
                <a:lnTo>
                  <a:pt x="128" y="62"/>
                </a:lnTo>
                <a:lnTo>
                  <a:pt x="104" y="54"/>
                </a:lnTo>
                <a:lnTo>
                  <a:pt x="94" y="80"/>
                </a:lnTo>
                <a:lnTo>
                  <a:pt x="76" y="59"/>
                </a:lnTo>
                <a:lnTo>
                  <a:pt x="57" y="78"/>
                </a:lnTo>
                <a:lnTo>
                  <a:pt x="31" y="82"/>
                </a:lnTo>
                <a:lnTo>
                  <a:pt x="23" y="59"/>
                </a:lnTo>
                <a:lnTo>
                  <a:pt x="13" y="59"/>
                </a:lnTo>
                <a:lnTo>
                  <a:pt x="1" y="70"/>
                </a:lnTo>
                <a:lnTo>
                  <a:pt x="0" y="56"/>
                </a:lnTo>
                <a:lnTo>
                  <a:pt x="29" y="7"/>
                </a:lnTo>
                <a:lnTo>
                  <a:pt x="47" y="2"/>
                </a:lnTo>
              </a:path>
            </a:pathLst>
          </a:custGeom>
          <a:solidFill>
            <a:srgbClr val="CDCDCD"/>
          </a:solidFill>
          <a:ln w="6350">
            <a:solidFill>
              <a:schemeClr val="bg1"/>
            </a:solidFill>
            <a:round/>
            <a:headEnd/>
            <a:tailEnd/>
          </a:ln>
        </p:spPr>
        <p:txBody>
          <a:bodyPr/>
          <a:lstStyle/>
          <a:p>
            <a:endParaRPr lang="en-US"/>
          </a:p>
        </p:txBody>
      </p:sp>
      <p:sp>
        <p:nvSpPr>
          <p:cNvPr id="1346" name="Freeform 2387"/>
          <p:cNvSpPr>
            <a:spLocks/>
          </p:cNvSpPr>
          <p:nvPr/>
        </p:nvSpPr>
        <p:spPr bwMode="auto">
          <a:xfrm>
            <a:off x="4913313" y="3754438"/>
            <a:ext cx="7937" cy="7937"/>
          </a:xfrm>
          <a:custGeom>
            <a:avLst/>
            <a:gdLst>
              <a:gd name="T0" fmla="*/ 2147483647 w 10"/>
              <a:gd name="T1" fmla="*/ 0 h 13"/>
              <a:gd name="T2" fmla="*/ 2147483647 w 10"/>
              <a:gd name="T3" fmla="*/ 0 h 13"/>
              <a:gd name="T4" fmla="*/ 0 w 10"/>
              <a:gd name="T5" fmla="*/ 0 h 13"/>
              <a:gd name="T6" fmla="*/ 2147483647 w 10"/>
              <a:gd name="T7" fmla="*/ 0 h 13"/>
              <a:gd name="T8" fmla="*/ 0 60000 65536"/>
              <a:gd name="T9" fmla="*/ 0 60000 65536"/>
              <a:gd name="T10" fmla="*/ 0 60000 65536"/>
              <a:gd name="T11" fmla="*/ 0 60000 65536"/>
              <a:gd name="T12" fmla="*/ 0 w 10"/>
              <a:gd name="T13" fmla="*/ 0 h 13"/>
              <a:gd name="T14" fmla="*/ 10 w 10"/>
              <a:gd name="T15" fmla="*/ 13 h 13"/>
            </a:gdLst>
            <a:ahLst/>
            <a:cxnLst>
              <a:cxn ang="T8">
                <a:pos x="T0" y="T1"/>
              </a:cxn>
              <a:cxn ang="T9">
                <a:pos x="T2" y="T3"/>
              </a:cxn>
              <a:cxn ang="T10">
                <a:pos x="T4" y="T5"/>
              </a:cxn>
              <a:cxn ang="T11">
                <a:pos x="T6" y="T7"/>
              </a:cxn>
            </a:cxnLst>
            <a:rect l="T12" t="T13" r="T14" b="T15"/>
            <a:pathLst>
              <a:path w="10" h="13">
                <a:moveTo>
                  <a:pt x="3" y="0"/>
                </a:moveTo>
                <a:lnTo>
                  <a:pt x="10" y="13"/>
                </a:lnTo>
                <a:lnTo>
                  <a:pt x="0" y="8"/>
                </a:lnTo>
                <a:lnTo>
                  <a:pt x="3" y="0"/>
                </a:lnTo>
              </a:path>
            </a:pathLst>
          </a:custGeom>
          <a:solidFill>
            <a:srgbClr val="CDCDCD"/>
          </a:solidFill>
          <a:ln w="6350">
            <a:solidFill>
              <a:schemeClr val="bg1"/>
            </a:solidFill>
            <a:round/>
            <a:headEnd/>
            <a:tailEnd/>
          </a:ln>
        </p:spPr>
        <p:txBody>
          <a:bodyPr/>
          <a:lstStyle/>
          <a:p>
            <a:endParaRPr lang="en-US"/>
          </a:p>
        </p:txBody>
      </p:sp>
      <p:sp>
        <p:nvSpPr>
          <p:cNvPr id="1347" name="Freeform 2388"/>
          <p:cNvSpPr>
            <a:spLocks/>
          </p:cNvSpPr>
          <p:nvPr/>
        </p:nvSpPr>
        <p:spPr bwMode="auto">
          <a:xfrm>
            <a:off x="5522913" y="5108575"/>
            <a:ext cx="4762" cy="12700"/>
          </a:xfrm>
          <a:custGeom>
            <a:avLst/>
            <a:gdLst>
              <a:gd name="T0" fmla="*/ 2147483647 w 6"/>
              <a:gd name="T1" fmla="*/ 0 h 18"/>
              <a:gd name="T2" fmla="*/ 2147483647 w 6"/>
              <a:gd name="T3" fmla="*/ 0 h 18"/>
              <a:gd name="T4" fmla="*/ 0 w 6"/>
              <a:gd name="T5" fmla="*/ 0 h 18"/>
              <a:gd name="T6" fmla="*/ 2147483647 w 6"/>
              <a:gd name="T7" fmla="*/ 0 h 18"/>
              <a:gd name="T8" fmla="*/ 0 60000 65536"/>
              <a:gd name="T9" fmla="*/ 0 60000 65536"/>
              <a:gd name="T10" fmla="*/ 0 60000 65536"/>
              <a:gd name="T11" fmla="*/ 0 60000 65536"/>
              <a:gd name="T12" fmla="*/ 0 w 6"/>
              <a:gd name="T13" fmla="*/ 0 h 18"/>
              <a:gd name="T14" fmla="*/ 6 w 6"/>
              <a:gd name="T15" fmla="*/ 18 h 18"/>
            </a:gdLst>
            <a:ahLst/>
            <a:cxnLst>
              <a:cxn ang="T8">
                <a:pos x="T0" y="T1"/>
              </a:cxn>
              <a:cxn ang="T9">
                <a:pos x="T2" y="T3"/>
              </a:cxn>
              <a:cxn ang="T10">
                <a:pos x="T4" y="T5"/>
              </a:cxn>
              <a:cxn ang="T11">
                <a:pos x="T6" y="T7"/>
              </a:cxn>
            </a:cxnLst>
            <a:rect l="T12" t="T13" r="T14" b="T15"/>
            <a:pathLst>
              <a:path w="6" h="18">
                <a:moveTo>
                  <a:pt x="5" y="0"/>
                </a:moveTo>
                <a:lnTo>
                  <a:pt x="6" y="18"/>
                </a:lnTo>
                <a:lnTo>
                  <a:pt x="0" y="9"/>
                </a:lnTo>
                <a:lnTo>
                  <a:pt x="5" y="0"/>
                </a:lnTo>
                <a:close/>
              </a:path>
            </a:pathLst>
          </a:custGeom>
          <a:solidFill>
            <a:srgbClr val="CDCDCD"/>
          </a:solidFill>
          <a:ln w="6350">
            <a:solidFill>
              <a:schemeClr val="bg1"/>
            </a:solidFill>
            <a:round/>
            <a:headEnd/>
            <a:tailEnd/>
          </a:ln>
        </p:spPr>
        <p:txBody>
          <a:bodyPr/>
          <a:lstStyle/>
          <a:p>
            <a:endParaRPr lang="en-US"/>
          </a:p>
        </p:txBody>
      </p:sp>
      <p:sp>
        <p:nvSpPr>
          <p:cNvPr id="1348" name="Freeform 2389"/>
          <p:cNvSpPr>
            <a:spLocks/>
          </p:cNvSpPr>
          <p:nvPr/>
        </p:nvSpPr>
        <p:spPr bwMode="auto">
          <a:xfrm>
            <a:off x="5522913" y="5108575"/>
            <a:ext cx="4762" cy="12700"/>
          </a:xfrm>
          <a:custGeom>
            <a:avLst/>
            <a:gdLst>
              <a:gd name="T0" fmla="*/ 2147483647 w 6"/>
              <a:gd name="T1" fmla="*/ 0 h 18"/>
              <a:gd name="T2" fmla="*/ 2147483647 w 6"/>
              <a:gd name="T3" fmla="*/ 0 h 18"/>
              <a:gd name="T4" fmla="*/ 0 w 6"/>
              <a:gd name="T5" fmla="*/ 0 h 18"/>
              <a:gd name="T6" fmla="*/ 2147483647 w 6"/>
              <a:gd name="T7" fmla="*/ 0 h 18"/>
              <a:gd name="T8" fmla="*/ 0 60000 65536"/>
              <a:gd name="T9" fmla="*/ 0 60000 65536"/>
              <a:gd name="T10" fmla="*/ 0 60000 65536"/>
              <a:gd name="T11" fmla="*/ 0 60000 65536"/>
              <a:gd name="T12" fmla="*/ 0 w 6"/>
              <a:gd name="T13" fmla="*/ 0 h 18"/>
              <a:gd name="T14" fmla="*/ 6 w 6"/>
              <a:gd name="T15" fmla="*/ 18 h 18"/>
            </a:gdLst>
            <a:ahLst/>
            <a:cxnLst>
              <a:cxn ang="T8">
                <a:pos x="T0" y="T1"/>
              </a:cxn>
              <a:cxn ang="T9">
                <a:pos x="T2" y="T3"/>
              </a:cxn>
              <a:cxn ang="T10">
                <a:pos x="T4" y="T5"/>
              </a:cxn>
              <a:cxn ang="T11">
                <a:pos x="T6" y="T7"/>
              </a:cxn>
            </a:cxnLst>
            <a:rect l="T12" t="T13" r="T14" b="T15"/>
            <a:pathLst>
              <a:path w="6" h="18">
                <a:moveTo>
                  <a:pt x="5" y="0"/>
                </a:moveTo>
                <a:lnTo>
                  <a:pt x="6" y="18"/>
                </a:lnTo>
                <a:lnTo>
                  <a:pt x="0" y="9"/>
                </a:lnTo>
                <a:lnTo>
                  <a:pt x="5" y="0"/>
                </a:lnTo>
              </a:path>
            </a:pathLst>
          </a:custGeom>
          <a:solidFill>
            <a:srgbClr val="CDCDCD"/>
          </a:solidFill>
          <a:ln w="6350">
            <a:solidFill>
              <a:schemeClr val="bg1"/>
            </a:solidFill>
            <a:round/>
            <a:headEnd/>
            <a:tailEnd/>
          </a:ln>
        </p:spPr>
        <p:txBody>
          <a:bodyPr/>
          <a:lstStyle/>
          <a:p>
            <a:endParaRPr lang="en-US"/>
          </a:p>
        </p:txBody>
      </p:sp>
      <p:sp>
        <p:nvSpPr>
          <p:cNvPr id="1349" name="Freeform 2390"/>
          <p:cNvSpPr>
            <a:spLocks/>
          </p:cNvSpPr>
          <p:nvPr/>
        </p:nvSpPr>
        <p:spPr bwMode="auto">
          <a:xfrm>
            <a:off x="5545138" y="5127625"/>
            <a:ext cx="3175" cy="4763"/>
          </a:xfrm>
          <a:custGeom>
            <a:avLst/>
            <a:gdLst>
              <a:gd name="T0" fmla="*/ 0 w 7"/>
              <a:gd name="T1" fmla="*/ 0 h 10"/>
              <a:gd name="T2" fmla="*/ 0 w 7"/>
              <a:gd name="T3" fmla="*/ 0 h 10"/>
              <a:gd name="T4" fmla="*/ 0 w 7"/>
              <a:gd name="T5" fmla="*/ 0 h 10"/>
              <a:gd name="T6" fmla="*/ 0 w 7"/>
              <a:gd name="T7" fmla="*/ 0 h 10"/>
              <a:gd name="T8" fmla="*/ 0 60000 65536"/>
              <a:gd name="T9" fmla="*/ 0 60000 65536"/>
              <a:gd name="T10" fmla="*/ 0 60000 65536"/>
              <a:gd name="T11" fmla="*/ 0 60000 65536"/>
              <a:gd name="T12" fmla="*/ 0 w 7"/>
              <a:gd name="T13" fmla="*/ 0 h 10"/>
              <a:gd name="T14" fmla="*/ 7 w 7"/>
              <a:gd name="T15" fmla="*/ 10 h 10"/>
            </a:gdLst>
            <a:ahLst/>
            <a:cxnLst>
              <a:cxn ang="T8">
                <a:pos x="T0" y="T1"/>
              </a:cxn>
              <a:cxn ang="T9">
                <a:pos x="T2" y="T3"/>
              </a:cxn>
              <a:cxn ang="T10">
                <a:pos x="T4" y="T5"/>
              </a:cxn>
              <a:cxn ang="T11">
                <a:pos x="T6" y="T7"/>
              </a:cxn>
            </a:cxnLst>
            <a:rect l="T12" t="T13" r="T14" b="T15"/>
            <a:pathLst>
              <a:path w="7" h="10">
                <a:moveTo>
                  <a:pt x="7" y="0"/>
                </a:moveTo>
                <a:lnTo>
                  <a:pt x="7" y="10"/>
                </a:lnTo>
                <a:lnTo>
                  <a:pt x="0" y="3"/>
                </a:lnTo>
                <a:lnTo>
                  <a:pt x="7" y="0"/>
                </a:lnTo>
              </a:path>
            </a:pathLst>
          </a:custGeom>
          <a:solidFill>
            <a:srgbClr val="CDCDCD"/>
          </a:solidFill>
          <a:ln w="6350">
            <a:solidFill>
              <a:schemeClr val="bg1"/>
            </a:solidFill>
            <a:round/>
            <a:headEnd/>
            <a:tailEnd/>
          </a:ln>
        </p:spPr>
        <p:txBody>
          <a:bodyPr/>
          <a:lstStyle/>
          <a:p>
            <a:endParaRPr lang="en-US"/>
          </a:p>
        </p:txBody>
      </p:sp>
      <p:sp>
        <p:nvSpPr>
          <p:cNvPr id="1350" name="Freeform 2391"/>
          <p:cNvSpPr>
            <a:spLocks/>
          </p:cNvSpPr>
          <p:nvPr/>
        </p:nvSpPr>
        <p:spPr bwMode="auto">
          <a:xfrm>
            <a:off x="5561013" y="5138738"/>
            <a:ext cx="4762" cy="4762"/>
          </a:xfrm>
          <a:custGeom>
            <a:avLst/>
            <a:gdLst>
              <a:gd name="T0" fmla="*/ 2147483647 w 6"/>
              <a:gd name="T1" fmla="*/ 0 h 8"/>
              <a:gd name="T2" fmla="*/ 2147483647 w 6"/>
              <a:gd name="T3" fmla="*/ 0 h 8"/>
              <a:gd name="T4" fmla="*/ 0 w 6"/>
              <a:gd name="T5" fmla="*/ 0 h 8"/>
              <a:gd name="T6" fmla="*/ 2147483647 w 6"/>
              <a:gd name="T7" fmla="*/ 0 h 8"/>
              <a:gd name="T8" fmla="*/ 0 60000 65536"/>
              <a:gd name="T9" fmla="*/ 0 60000 65536"/>
              <a:gd name="T10" fmla="*/ 0 60000 65536"/>
              <a:gd name="T11" fmla="*/ 0 60000 65536"/>
              <a:gd name="T12" fmla="*/ 0 w 6"/>
              <a:gd name="T13" fmla="*/ 0 h 8"/>
              <a:gd name="T14" fmla="*/ 6 w 6"/>
              <a:gd name="T15" fmla="*/ 8 h 8"/>
            </a:gdLst>
            <a:ahLst/>
            <a:cxnLst>
              <a:cxn ang="T8">
                <a:pos x="T0" y="T1"/>
              </a:cxn>
              <a:cxn ang="T9">
                <a:pos x="T2" y="T3"/>
              </a:cxn>
              <a:cxn ang="T10">
                <a:pos x="T4" y="T5"/>
              </a:cxn>
              <a:cxn ang="T11">
                <a:pos x="T6" y="T7"/>
              </a:cxn>
            </a:cxnLst>
            <a:rect l="T12" t="T13" r="T14" b="T15"/>
            <a:pathLst>
              <a:path w="6" h="8">
                <a:moveTo>
                  <a:pt x="6" y="3"/>
                </a:moveTo>
                <a:lnTo>
                  <a:pt x="1" y="8"/>
                </a:lnTo>
                <a:lnTo>
                  <a:pt x="0" y="0"/>
                </a:lnTo>
                <a:lnTo>
                  <a:pt x="6" y="3"/>
                </a:lnTo>
              </a:path>
            </a:pathLst>
          </a:custGeom>
          <a:solidFill>
            <a:srgbClr val="CDCDCD"/>
          </a:solidFill>
          <a:ln w="6350">
            <a:solidFill>
              <a:schemeClr val="bg1"/>
            </a:solidFill>
            <a:round/>
            <a:headEnd/>
            <a:tailEnd/>
          </a:ln>
        </p:spPr>
        <p:txBody>
          <a:bodyPr/>
          <a:lstStyle/>
          <a:p>
            <a:endParaRPr lang="en-US"/>
          </a:p>
        </p:txBody>
      </p:sp>
      <p:sp>
        <p:nvSpPr>
          <p:cNvPr id="1351" name="Freeform 2392"/>
          <p:cNvSpPr>
            <a:spLocks/>
          </p:cNvSpPr>
          <p:nvPr/>
        </p:nvSpPr>
        <p:spPr bwMode="auto">
          <a:xfrm>
            <a:off x="5886450" y="3952875"/>
            <a:ext cx="303213" cy="239713"/>
          </a:xfrm>
          <a:custGeom>
            <a:avLst/>
            <a:gdLst>
              <a:gd name="T0" fmla="*/ 0 w 454"/>
              <a:gd name="T1" fmla="*/ 0 h 345"/>
              <a:gd name="T2" fmla="*/ 0 w 454"/>
              <a:gd name="T3" fmla="*/ 0 h 345"/>
              <a:gd name="T4" fmla="*/ 0 w 454"/>
              <a:gd name="T5" fmla="*/ 0 h 345"/>
              <a:gd name="T6" fmla="*/ 0 w 454"/>
              <a:gd name="T7" fmla="*/ 0 h 345"/>
              <a:gd name="T8" fmla="*/ 0 w 454"/>
              <a:gd name="T9" fmla="*/ 0 h 345"/>
              <a:gd name="T10" fmla="*/ 0 w 454"/>
              <a:gd name="T11" fmla="*/ 0 h 345"/>
              <a:gd name="T12" fmla="*/ 0 w 454"/>
              <a:gd name="T13" fmla="*/ 0 h 345"/>
              <a:gd name="T14" fmla="*/ 0 w 454"/>
              <a:gd name="T15" fmla="*/ 0 h 345"/>
              <a:gd name="T16" fmla="*/ 0 w 454"/>
              <a:gd name="T17" fmla="*/ 0 h 345"/>
              <a:gd name="T18" fmla="*/ 0 w 454"/>
              <a:gd name="T19" fmla="*/ 0 h 345"/>
              <a:gd name="T20" fmla="*/ 0 w 454"/>
              <a:gd name="T21" fmla="*/ 0 h 345"/>
              <a:gd name="T22" fmla="*/ 0 w 454"/>
              <a:gd name="T23" fmla="*/ 0 h 345"/>
              <a:gd name="T24" fmla="*/ 0 w 454"/>
              <a:gd name="T25" fmla="*/ 0 h 345"/>
              <a:gd name="T26" fmla="*/ 0 w 454"/>
              <a:gd name="T27" fmla="*/ 0 h 345"/>
              <a:gd name="T28" fmla="*/ 0 w 454"/>
              <a:gd name="T29" fmla="*/ 0 h 345"/>
              <a:gd name="T30" fmla="*/ 0 w 454"/>
              <a:gd name="T31" fmla="*/ 0 h 345"/>
              <a:gd name="T32" fmla="*/ 0 w 454"/>
              <a:gd name="T33" fmla="*/ 0 h 345"/>
              <a:gd name="T34" fmla="*/ 0 w 454"/>
              <a:gd name="T35" fmla="*/ 0 h 345"/>
              <a:gd name="T36" fmla="*/ 0 w 454"/>
              <a:gd name="T37" fmla="*/ 0 h 345"/>
              <a:gd name="T38" fmla="*/ 0 w 454"/>
              <a:gd name="T39" fmla="*/ 0 h 345"/>
              <a:gd name="T40" fmla="*/ 0 w 454"/>
              <a:gd name="T41" fmla="*/ 0 h 345"/>
              <a:gd name="T42" fmla="*/ 0 w 454"/>
              <a:gd name="T43" fmla="*/ 0 h 345"/>
              <a:gd name="T44" fmla="*/ 0 w 454"/>
              <a:gd name="T45" fmla="*/ 0 h 345"/>
              <a:gd name="T46" fmla="*/ 0 w 454"/>
              <a:gd name="T47" fmla="*/ 0 h 345"/>
              <a:gd name="T48" fmla="*/ 0 w 454"/>
              <a:gd name="T49" fmla="*/ 0 h 345"/>
              <a:gd name="T50" fmla="*/ 0 w 454"/>
              <a:gd name="T51" fmla="*/ 0 h 345"/>
              <a:gd name="T52" fmla="*/ 0 w 454"/>
              <a:gd name="T53" fmla="*/ 0 h 345"/>
              <a:gd name="T54" fmla="*/ 0 w 454"/>
              <a:gd name="T55" fmla="*/ 0 h 345"/>
              <a:gd name="T56" fmla="*/ 0 w 454"/>
              <a:gd name="T57" fmla="*/ 0 h 345"/>
              <a:gd name="T58" fmla="*/ 0 w 454"/>
              <a:gd name="T59" fmla="*/ 0 h 345"/>
              <a:gd name="T60" fmla="*/ 0 w 454"/>
              <a:gd name="T61" fmla="*/ 0 h 345"/>
              <a:gd name="T62" fmla="*/ 0 w 454"/>
              <a:gd name="T63" fmla="*/ 0 h 345"/>
              <a:gd name="T64" fmla="*/ 0 w 454"/>
              <a:gd name="T65" fmla="*/ 0 h 345"/>
              <a:gd name="T66" fmla="*/ 0 w 454"/>
              <a:gd name="T67" fmla="*/ 0 h 345"/>
              <a:gd name="T68" fmla="*/ 0 w 454"/>
              <a:gd name="T69" fmla="*/ 0 h 345"/>
              <a:gd name="T70" fmla="*/ 0 w 454"/>
              <a:gd name="T71" fmla="*/ 0 h 345"/>
              <a:gd name="T72" fmla="*/ 0 w 454"/>
              <a:gd name="T73" fmla="*/ 0 h 3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4"/>
              <a:gd name="T112" fmla="*/ 0 h 345"/>
              <a:gd name="T113" fmla="*/ 454 w 454"/>
              <a:gd name="T114" fmla="*/ 345 h 3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4" h="345">
                <a:moveTo>
                  <a:pt x="194" y="41"/>
                </a:moveTo>
                <a:lnTo>
                  <a:pt x="226" y="47"/>
                </a:lnTo>
                <a:lnTo>
                  <a:pt x="239" y="60"/>
                </a:lnTo>
                <a:lnTo>
                  <a:pt x="265" y="46"/>
                </a:lnTo>
                <a:lnTo>
                  <a:pt x="280" y="54"/>
                </a:lnTo>
                <a:lnTo>
                  <a:pt x="285" y="33"/>
                </a:lnTo>
                <a:lnTo>
                  <a:pt x="306" y="37"/>
                </a:lnTo>
                <a:lnTo>
                  <a:pt x="311" y="29"/>
                </a:lnTo>
                <a:lnTo>
                  <a:pt x="307" y="23"/>
                </a:lnTo>
                <a:lnTo>
                  <a:pt x="329" y="0"/>
                </a:lnTo>
                <a:lnTo>
                  <a:pt x="342" y="8"/>
                </a:lnTo>
                <a:lnTo>
                  <a:pt x="338" y="18"/>
                </a:lnTo>
                <a:lnTo>
                  <a:pt x="348" y="23"/>
                </a:lnTo>
                <a:lnTo>
                  <a:pt x="345" y="54"/>
                </a:lnTo>
                <a:lnTo>
                  <a:pt x="353" y="72"/>
                </a:lnTo>
                <a:lnTo>
                  <a:pt x="408" y="39"/>
                </a:lnTo>
                <a:lnTo>
                  <a:pt x="418" y="41"/>
                </a:lnTo>
                <a:lnTo>
                  <a:pt x="421" y="49"/>
                </a:lnTo>
                <a:lnTo>
                  <a:pt x="441" y="44"/>
                </a:lnTo>
                <a:lnTo>
                  <a:pt x="454" y="44"/>
                </a:lnTo>
                <a:lnTo>
                  <a:pt x="451" y="49"/>
                </a:lnTo>
                <a:lnTo>
                  <a:pt x="441" y="54"/>
                </a:lnTo>
                <a:lnTo>
                  <a:pt x="447" y="57"/>
                </a:lnTo>
                <a:lnTo>
                  <a:pt x="416" y="64"/>
                </a:lnTo>
                <a:lnTo>
                  <a:pt x="384" y="65"/>
                </a:lnTo>
                <a:lnTo>
                  <a:pt x="342" y="93"/>
                </a:lnTo>
                <a:lnTo>
                  <a:pt x="338" y="96"/>
                </a:lnTo>
                <a:lnTo>
                  <a:pt x="353" y="117"/>
                </a:lnTo>
                <a:lnTo>
                  <a:pt x="351" y="130"/>
                </a:lnTo>
                <a:lnTo>
                  <a:pt x="332" y="156"/>
                </a:lnTo>
                <a:lnTo>
                  <a:pt x="337" y="161"/>
                </a:lnTo>
                <a:lnTo>
                  <a:pt x="330" y="174"/>
                </a:lnTo>
                <a:lnTo>
                  <a:pt x="299" y="174"/>
                </a:lnTo>
                <a:lnTo>
                  <a:pt x="312" y="197"/>
                </a:lnTo>
                <a:lnTo>
                  <a:pt x="285" y="208"/>
                </a:lnTo>
                <a:lnTo>
                  <a:pt x="275" y="236"/>
                </a:lnTo>
                <a:lnTo>
                  <a:pt x="278" y="254"/>
                </a:lnTo>
                <a:lnTo>
                  <a:pt x="265" y="265"/>
                </a:lnTo>
                <a:lnTo>
                  <a:pt x="255" y="257"/>
                </a:lnTo>
                <a:lnTo>
                  <a:pt x="241" y="257"/>
                </a:lnTo>
                <a:lnTo>
                  <a:pt x="224" y="270"/>
                </a:lnTo>
                <a:lnTo>
                  <a:pt x="229" y="275"/>
                </a:lnTo>
                <a:lnTo>
                  <a:pt x="200" y="278"/>
                </a:lnTo>
                <a:lnTo>
                  <a:pt x="187" y="290"/>
                </a:lnTo>
                <a:lnTo>
                  <a:pt x="185" y="326"/>
                </a:lnTo>
                <a:lnTo>
                  <a:pt x="182" y="329"/>
                </a:lnTo>
                <a:lnTo>
                  <a:pt x="145" y="339"/>
                </a:lnTo>
                <a:lnTo>
                  <a:pt x="124" y="337"/>
                </a:lnTo>
                <a:lnTo>
                  <a:pt x="114" y="345"/>
                </a:lnTo>
                <a:lnTo>
                  <a:pt x="93" y="339"/>
                </a:lnTo>
                <a:lnTo>
                  <a:pt x="60" y="345"/>
                </a:lnTo>
                <a:lnTo>
                  <a:pt x="13" y="329"/>
                </a:lnTo>
                <a:lnTo>
                  <a:pt x="34" y="300"/>
                </a:lnTo>
                <a:lnTo>
                  <a:pt x="39" y="282"/>
                </a:lnTo>
                <a:lnTo>
                  <a:pt x="28" y="265"/>
                </a:lnTo>
                <a:lnTo>
                  <a:pt x="8" y="257"/>
                </a:lnTo>
                <a:lnTo>
                  <a:pt x="1" y="213"/>
                </a:lnTo>
                <a:lnTo>
                  <a:pt x="10" y="192"/>
                </a:lnTo>
                <a:lnTo>
                  <a:pt x="0" y="184"/>
                </a:lnTo>
                <a:lnTo>
                  <a:pt x="0" y="173"/>
                </a:lnTo>
                <a:lnTo>
                  <a:pt x="0" y="168"/>
                </a:lnTo>
                <a:lnTo>
                  <a:pt x="13" y="161"/>
                </a:lnTo>
                <a:lnTo>
                  <a:pt x="19" y="142"/>
                </a:lnTo>
                <a:lnTo>
                  <a:pt x="26" y="103"/>
                </a:lnTo>
                <a:lnTo>
                  <a:pt x="24" y="111"/>
                </a:lnTo>
                <a:lnTo>
                  <a:pt x="34" y="117"/>
                </a:lnTo>
                <a:lnTo>
                  <a:pt x="71" y="127"/>
                </a:lnTo>
                <a:lnTo>
                  <a:pt x="81" y="119"/>
                </a:lnTo>
                <a:lnTo>
                  <a:pt x="88" y="109"/>
                </a:lnTo>
                <a:lnTo>
                  <a:pt x="83" y="103"/>
                </a:lnTo>
                <a:lnTo>
                  <a:pt x="128" y="83"/>
                </a:lnTo>
                <a:lnTo>
                  <a:pt x="140" y="47"/>
                </a:lnTo>
                <a:lnTo>
                  <a:pt x="156" y="47"/>
                </a:lnTo>
                <a:lnTo>
                  <a:pt x="166" y="37"/>
                </a:lnTo>
                <a:lnTo>
                  <a:pt x="194" y="41"/>
                </a:lnTo>
                <a:close/>
              </a:path>
            </a:pathLst>
          </a:custGeom>
          <a:solidFill>
            <a:srgbClr val="CDCDCD"/>
          </a:solidFill>
          <a:ln w="6350">
            <a:solidFill>
              <a:schemeClr val="bg1"/>
            </a:solidFill>
            <a:round/>
            <a:headEnd/>
            <a:tailEnd/>
          </a:ln>
        </p:spPr>
        <p:txBody>
          <a:bodyPr/>
          <a:lstStyle/>
          <a:p>
            <a:endParaRPr lang="en-US"/>
          </a:p>
        </p:txBody>
      </p:sp>
      <p:sp>
        <p:nvSpPr>
          <p:cNvPr id="1352" name="Freeform 2393"/>
          <p:cNvSpPr>
            <a:spLocks/>
          </p:cNvSpPr>
          <p:nvPr/>
        </p:nvSpPr>
        <p:spPr bwMode="auto">
          <a:xfrm>
            <a:off x="5886450" y="3952875"/>
            <a:ext cx="303213" cy="239713"/>
          </a:xfrm>
          <a:custGeom>
            <a:avLst/>
            <a:gdLst>
              <a:gd name="T0" fmla="*/ 0 w 454"/>
              <a:gd name="T1" fmla="*/ 0 h 345"/>
              <a:gd name="T2" fmla="*/ 0 w 454"/>
              <a:gd name="T3" fmla="*/ 0 h 345"/>
              <a:gd name="T4" fmla="*/ 0 w 454"/>
              <a:gd name="T5" fmla="*/ 0 h 345"/>
              <a:gd name="T6" fmla="*/ 0 w 454"/>
              <a:gd name="T7" fmla="*/ 0 h 345"/>
              <a:gd name="T8" fmla="*/ 0 w 454"/>
              <a:gd name="T9" fmla="*/ 0 h 345"/>
              <a:gd name="T10" fmla="*/ 0 w 454"/>
              <a:gd name="T11" fmla="*/ 0 h 345"/>
              <a:gd name="T12" fmla="*/ 0 w 454"/>
              <a:gd name="T13" fmla="*/ 0 h 345"/>
              <a:gd name="T14" fmla="*/ 0 w 454"/>
              <a:gd name="T15" fmla="*/ 0 h 345"/>
              <a:gd name="T16" fmla="*/ 0 w 454"/>
              <a:gd name="T17" fmla="*/ 0 h 345"/>
              <a:gd name="T18" fmla="*/ 0 w 454"/>
              <a:gd name="T19" fmla="*/ 0 h 345"/>
              <a:gd name="T20" fmla="*/ 0 w 454"/>
              <a:gd name="T21" fmla="*/ 0 h 345"/>
              <a:gd name="T22" fmla="*/ 0 w 454"/>
              <a:gd name="T23" fmla="*/ 0 h 345"/>
              <a:gd name="T24" fmla="*/ 0 w 454"/>
              <a:gd name="T25" fmla="*/ 0 h 345"/>
              <a:gd name="T26" fmla="*/ 0 w 454"/>
              <a:gd name="T27" fmla="*/ 0 h 345"/>
              <a:gd name="T28" fmla="*/ 0 w 454"/>
              <a:gd name="T29" fmla="*/ 0 h 345"/>
              <a:gd name="T30" fmla="*/ 0 w 454"/>
              <a:gd name="T31" fmla="*/ 0 h 345"/>
              <a:gd name="T32" fmla="*/ 0 w 454"/>
              <a:gd name="T33" fmla="*/ 0 h 345"/>
              <a:gd name="T34" fmla="*/ 0 w 454"/>
              <a:gd name="T35" fmla="*/ 0 h 345"/>
              <a:gd name="T36" fmla="*/ 0 w 454"/>
              <a:gd name="T37" fmla="*/ 0 h 345"/>
              <a:gd name="T38" fmla="*/ 0 w 454"/>
              <a:gd name="T39" fmla="*/ 0 h 345"/>
              <a:gd name="T40" fmla="*/ 0 w 454"/>
              <a:gd name="T41" fmla="*/ 0 h 345"/>
              <a:gd name="T42" fmla="*/ 0 w 454"/>
              <a:gd name="T43" fmla="*/ 0 h 345"/>
              <a:gd name="T44" fmla="*/ 0 w 454"/>
              <a:gd name="T45" fmla="*/ 0 h 345"/>
              <a:gd name="T46" fmla="*/ 0 w 454"/>
              <a:gd name="T47" fmla="*/ 0 h 345"/>
              <a:gd name="T48" fmla="*/ 0 w 454"/>
              <a:gd name="T49" fmla="*/ 0 h 345"/>
              <a:gd name="T50" fmla="*/ 0 w 454"/>
              <a:gd name="T51" fmla="*/ 0 h 345"/>
              <a:gd name="T52" fmla="*/ 0 w 454"/>
              <a:gd name="T53" fmla="*/ 0 h 345"/>
              <a:gd name="T54" fmla="*/ 0 w 454"/>
              <a:gd name="T55" fmla="*/ 0 h 345"/>
              <a:gd name="T56" fmla="*/ 0 w 454"/>
              <a:gd name="T57" fmla="*/ 0 h 345"/>
              <a:gd name="T58" fmla="*/ 0 w 454"/>
              <a:gd name="T59" fmla="*/ 0 h 345"/>
              <a:gd name="T60" fmla="*/ 0 w 454"/>
              <a:gd name="T61" fmla="*/ 0 h 345"/>
              <a:gd name="T62" fmla="*/ 0 w 454"/>
              <a:gd name="T63" fmla="*/ 0 h 345"/>
              <a:gd name="T64" fmla="*/ 0 w 454"/>
              <a:gd name="T65" fmla="*/ 0 h 345"/>
              <a:gd name="T66" fmla="*/ 0 w 454"/>
              <a:gd name="T67" fmla="*/ 0 h 345"/>
              <a:gd name="T68" fmla="*/ 0 w 454"/>
              <a:gd name="T69" fmla="*/ 0 h 345"/>
              <a:gd name="T70" fmla="*/ 0 w 454"/>
              <a:gd name="T71" fmla="*/ 0 h 345"/>
              <a:gd name="T72" fmla="*/ 0 w 454"/>
              <a:gd name="T73" fmla="*/ 0 h 3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4"/>
              <a:gd name="T112" fmla="*/ 0 h 345"/>
              <a:gd name="T113" fmla="*/ 454 w 454"/>
              <a:gd name="T114" fmla="*/ 345 h 3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4" h="345">
                <a:moveTo>
                  <a:pt x="194" y="41"/>
                </a:moveTo>
                <a:lnTo>
                  <a:pt x="226" y="47"/>
                </a:lnTo>
                <a:lnTo>
                  <a:pt x="239" y="60"/>
                </a:lnTo>
                <a:lnTo>
                  <a:pt x="265" y="46"/>
                </a:lnTo>
                <a:lnTo>
                  <a:pt x="280" y="54"/>
                </a:lnTo>
                <a:lnTo>
                  <a:pt x="285" y="33"/>
                </a:lnTo>
                <a:lnTo>
                  <a:pt x="306" y="37"/>
                </a:lnTo>
                <a:lnTo>
                  <a:pt x="311" y="29"/>
                </a:lnTo>
                <a:lnTo>
                  <a:pt x="307" y="23"/>
                </a:lnTo>
                <a:lnTo>
                  <a:pt x="329" y="0"/>
                </a:lnTo>
                <a:lnTo>
                  <a:pt x="342" y="8"/>
                </a:lnTo>
                <a:lnTo>
                  <a:pt x="338" y="18"/>
                </a:lnTo>
                <a:lnTo>
                  <a:pt x="348" y="23"/>
                </a:lnTo>
                <a:lnTo>
                  <a:pt x="345" y="54"/>
                </a:lnTo>
                <a:lnTo>
                  <a:pt x="353" y="72"/>
                </a:lnTo>
                <a:lnTo>
                  <a:pt x="408" y="39"/>
                </a:lnTo>
                <a:lnTo>
                  <a:pt x="418" y="41"/>
                </a:lnTo>
                <a:lnTo>
                  <a:pt x="421" y="49"/>
                </a:lnTo>
                <a:lnTo>
                  <a:pt x="441" y="44"/>
                </a:lnTo>
                <a:lnTo>
                  <a:pt x="454" y="44"/>
                </a:lnTo>
                <a:lnTo>
                  <a:pt x="451" y="49"/>
                </a:lnTo>
                <a:lnTo>
                  <a:pt x="441" y="54"/>
                </a:lnTo>
                <a:lnTo>
                  <a:pt x="447" y="57"/>
                </a:lnTo>
                <a:lnTo>
                  <a:pt x="416" y="64"/>
                </a:lnTo>
                <a:lnTo>
                  <a:pt x="384" y="65"/>
                </a:lnTo>
                <a:lnTo>
                  <a:pt x="342" y="93"/>
                </a:lnTo>
                <a:lnTo>
                  <a:pt x="338" y="96"/>
                </a:lnTo>
                <a:lnTo>
                  <a:pt x="353" y="117"/>
                </a:lnTo>
                <a:lnTo>
                  <a:pt x="351" y="130"/>
                </a:lnTo>
                <a:lnTo>
                  <a:pt x="332" y="156"/>
                </a:lnTo>
                <a:lnTo>
                  <a:pt x="337" y="161"/>
                </a:lnTo>
                <a:lnTo>
                  <a:pt x="330" y="174"/>
                </a:lnTo>
                <a:lnTo>
                  <a:pt x="299" y="174"/>
                </a:lnTo>
                <a:lnTo>
                  <a:pt x="312" y="197"/>
                </a:lnTo>
                <a:lnTo>
                  <a:pt x="285" y="208"/>
                </a:lnTo>
                <a:lnTo>
                  <a:pt x="275" y="236"/>
                </a:lnTo>
                <a:lnTo>
                  <a:pt x="278" y="254"/>
                </a:lnTo>
                <a:lnTo>
                  <a:pt x="265" y="265"/>
                </a:lnTo>
                <a:lnTo>
                  <a:pt x="255" y="257"/>
                </a:lnTo>
                <a:lnTo>
                  <a:pt x="241" y="257"/>
                </a:lnTo>
                <a:lnTo>
                  <a:pt x="224" y="270"/>
                </a:lnTo>
                <a:lnTo>
                  <a:pt x="229" y="275"/>
                </a:lnTo>
                <a:lnTo>
                  <a:pt x="200" y="278"/>
                </a:lnTo>
                <a:lnTo>
                  <a:pt x="187" y="290"/>
                </a:lnTo>
                <a:lnTo>
                  <a:pt x="185" y="326"/>
                </a:lnTo>
                <a:lnTo>
                  <a:pt x="182" y="329"/>
                </a:lnTo>
                <a:lnTo>
                  <a:pt x="145" y="339"/>
                </a:lnTo>
                <a:lnTo>
                  <a:pt x="124" y="337"/>
                </a:lnTo>
                <a:lnTo>
                  <a:pt x="114" y="345"/>
                </a:lnTo>
                <a:lnTo>
                  <a:pt x="93" y="339"/>
                </a:lnTo>
                <a:lnTo>
                  <a:pt x="60" y="345"/>
                </a:lnTo>
                <a:lnTo>
                  <a:pt x="13" y="329"/>
                </a:lnTo>
                <a:lnTo>
                  <a:pt x="34" y="300"/>
                </a:lnTo>
                <a:lnTo>
                  <a:pt x="39" y="282"/>
                </a:lnTo>
                <a:lnTo>
                  <a:pt x="28" y="265"/>
                </a:lnTo>
                <a:lnTo>
                  <a:pt x="8" y="257"/>
                </a:lnTo>
                <a:lnTo>
                  <a:pt x="1" y="213"/>
                </a:lnTo>
                <a:lnTo>
                  <a:pt x="10" y="192"/>
                </a:lnTo>
                <a:lnTo>
                  <a:pt x="0" y="184"/>
                </a:lnTo>
                <a:lnTo>
                  <a:pt x="0" y="173"/>
                </a:lnTo>
                <a:lnTo>
                  <a:pt x="0" y="168"/>
                </a:lnTo>
                <a:lnTo>
                  <a:pt x="13" y="161"/>
                </a:lnTo>
                <a:lnTo>
                  <a:pt x="19" y="142"/>
                </a:lnTo>
                <a:lnTo>
                  <a:pt x="26" y="103"/>
                </a:lnTo>
                <a:lnTo>
                  <a:pt x="24" y="111"/>
                </a:lnTo>
                <a:lnTo>
                  <a:pt x="34" y="117"/>
                </a:lnTo>
                <a:lnTo>
                  <a:pt x="71" y="127"/>
                </a:lnTo>
                <a:lnTo>
                  <a:pt x="81" y="119"/>
                </a:lnTo>
                <a:lnTo>
                  <a:pt x="88" y="109"/>
                </a:lnTo>
                <a:lnTo>
                  <a:pt x="83" y="103"/>
                </a:lnTo>
                <a:lnTo>
                  <a:pt x="128" y="83"/>
                </a:lnTo>
                <a:lnTo>
                  <a:pt x="140" y="47"/>
                </a:lnTo>
                <a:lnTo>
                  <a:pt x="156" y="47"/>
                </a:lnTo>
                <a:lnTo>
                  <a:pt x="166" y="37"/>
                </a:lnTo>
                <a:lnTo>
                  <a:pt x="194" y="41"/>
                </a:lnTo>
              </a:path>
            </a:pathLst>
          </a:custGeom>
          <a:solidFill>
            <a:srgbClr val="CDCDCD"/>
          </a:solidFill>
          <a:ln w="6350">
            <a:solidFill>
              <a:schemeClr val="bg1"/>
            </a:solidFill>
            <a:round/>
            <a:headEnd/>
            <a:tailEnd/>
          </a:ln>
        </p:spPr>
        <p:txBody>
          <a:bodyPr/>
          <a:lstStyle/>
          <a:p>
            <a:endParaRPr lang="en-US"/>
          </a:p>
        </p:txBody>
      </p:sp>
      <p:sp>
        <p:nvSpPr>
          <p:cNvPr id="1353" name="Freeform 2394"/>
          <p:cNvSpPr>
            <a:spLocks/>
          </p:cNvSpPr>
          <p:nvPr/>
        </p:nvSpPr>
        <p:spPr bwMode="auto">
          <a:xfrm>
            <a:off x="5670550" y="4270375"/>
            <a:ext cx="6350" cy="4763"/>
          </a:xfrm>
          <a:custGeom>
            <a:avLst/>
            <a:gdLst>
              <a:gd name="T0" fmla="*/ 2147483647 w 6"/>
              <a:gd name="T1" fmla="*/ 0 h 10"/>
              <a:gd name="T2" fmla="*/ 0 w 6"/>
              <a:gd name="T3" fmla="*/ 0 h 10"/>
              <a:gd name="T4" fmla="*/ 2147483647 w 6"/>
              <a:gd name="T5" fmla="*/ 0 h 10"/>
              <a:gd name="T6" fmla="*/ 2147483647 w 6"/>
              <a:gd name="T7" fmla="*/ 0 h 10"/>
              <a:gd name="T8" fmla="*/ 0 60000 65536"/>
              <a:gd name="T9" fmla="*/ 0 60000 65536"/>
              <a:gd name="T10" fmla="*/ 0 60000 65536"/>
              <a:gd name="T11" fmla="*/ 0 60000 65536"/>
              <a:gd name="T12" fmla="*/ 0 w 6"/>
              <a:gd name="T13" fmla="*/ 0 h 10"/>
              <a:gd name="T14" fmla="*/ 6 w 6"/>
              <a:gd name="T15" fmla="*/ 10 h 10"/>
            </a:gdLst>
            <a:ahLst/>
            <a:cxnLst>
              <a:cxn ang="T8">
                <a:pos x="T0" y="T1"/>
              </a:cxn>
              <a:cxn ang="T9">
                <a:pos x="T2" y="T3"/>
              </a:cxn>
              <a:cxn ang="T10">
                <a:pos x="T4" y="T5"/>
              </a:cxn>
              <a:cxn ang="T11">
                <a:pos x="T6" y="T7"/>
              </a:cxn>
            </a:cxnLst>
            <a:rect l="T12" t="T13" r="T14" b="T15"/>
            <a:pathLst>
              <a:path w="6" h="10">
                <a:moveTo>
                  <a:pt x="6" y="1"/>
                </a:moveTo>
                <a:lnTo>
                  <a:pt x="0" y="0"/>
                </a:lnTo>
                <a:lnTo>
                  <a:pt x="1" y="10"/>
                </a:lnTo>
                <a:lnTo>
                  <a:pt x="6" y="1"/>
                </a:lnTo>
                <a:close/>
              </a:path>
            </a:pathLst>
          </a:custGeom>
          <a:solidFill>
            <a:srgbClr val="CDCDCD"/>
          </a:solidFill>
          <a:ln w="6350">
            <a:solidFill>
              <a:schemeClr val="bg1"/>
            </a:solidFill>
            <a:round/>
            <a:headEnd/>
            <a:tailEnd/>
          </a:ln>
        </p:spPr>
        <p:txBody>
          <a:bodyPr/>
          <a:lstStyle/>
          <a:p>
            <a:endParaRPr lang="en-US"/>
          </a:p>
        </p:txBody>
      </p:sp>
      <p:sp>
        <p:nvSpPr>
          <p:cNvPr id="1354" name="Freeform 2395"/>
          <p:cNvSpPr>
            <a:spLocks/>
          </p:cNvSpPr>
          <p:nvPr/>
        </p:nvSpPr>
        <p:spPr bwMode="auto">
          <a:xfrm>
            <a:off x="5670550" y="4270375"/>
            <a:ext cx="6350" cy="4763"/>
          </a:xfrm>
          <a:custGeom>
            <a:avLst/>
            <a:gdLst>
              <a:gd name="T0" fmla="*/ 2147483647 w 6"/>
              <a:gd name="T1" fmla="*/ 0 h 10"/>
              <a:gd name="T2" fmla="*/ 0 w 6"/>
              <a:gd name="T3" fmla="*/ 0 h 10"/>
              <a:gd name="T4" fmla="*/ 2147483647 w 6"/>
              <a:gd name="T5" fmla="*/ 0 h 10"/>
              <a:gd name="T6" fmla="*/ 2147483647 w 6"/>
              <a:gd name="T7" fmla="*/ 0 h 10"/>
              <a:gd name="T8" fmla="*/ 0 60000 65536"/>
              <a:gd name="T9" fmla="*/ 0 60000 65536"/>
              <a:gd name="T10" fmla="*/ 0 60000 65536"/>
              <a:gd name="T11" fmla="*/ 0 60000 65536"/>
              <a:gd name="T12" fmla="*/ 0 w 6"/>
              <a:gd name="T13" fmla="*/ 0 h 10"/>
              <a:gd name="T14" fmla="*/ 6 w 6"/>
              <a:gd name="T15" fmla="*/ 10 h 10"/>
            </a:gdLst>
            <a:ahLst/>
            <a:cxnLst>
              <a:cxn ang="T8">
                <a:pos x="T0" y="T1"/>
              </a:cxn>
              <a:cxn ang="T9">
                <a:pos x="T2" y="T3"/>
              </a:cxn>
              <a:cxn ang="T10">
                <a:pos x="T4" y="T5"/>
              </a:cxn>
              <a:cxn ang="T11">
                <a:pos x="T6" y="T7"/>
              </a:cxn>
            </a:cxnLst>
            <a:rect l="T12" t="T13" r="T14" b="T15"/>
            <a:pathLst>
              <a:path w="6" h="10">
                <a:moveTo>
                  <a:pt x="6" y="1"/>
                </a:moveTo>
                <a:lnTo>
                  <a:pt x="0" y="0"/>
                </a:lnTo>
                <a:lnTo>
                  <a:pt x="1" y="10"/>
                </a:lnTo>
                <a:lnTo>
                  <a:pt x="6" y="1"/>
                </a:lnTo>
              </a:path>
            </a:pathLst>
          </a:custGeom>
          <a:solidFill>
            <a:srgbClr val="CDCDCD"/>
          </a:solidFill>
          <a:ln w="6350">
            <a:solidFill>
              <a:schemeClr val="bg1"/>
            </a:solidFill>
            <a:round/>
            <a:headEnd/>
            <a:tailEnd/>
          </a:ln>
        </p:spPr>
        <p:txBody>
          <a:bodyPr/>
          <a:lstStyle/>
          <a:p>
            <a:endParaRPr lang="en-US"/>
          </a:p>
        </p:txBody>
      </p:sp>
      <p:sp>
        <p:nvSpPr>
          <p:cNvPr id="1355" name="Freeform 2396"/>
          <p:cNvSpPr>
            <a:spLocks/>
          </p:cNvSpPr>
          <p:nvPr/>
        </p:nvSpPr>
        <p:spPr bwMode="auto">
          <a:xfrm>
            <a:off x="5424488" y="3981450"/>
            <a:ext cx="211137" cy="217488"/>
          </a:xfrm>
          <a:custGeom>
            <a:avLst/>
            <a:gdLst>
              <a:gd name="T0" fmla="*/ 0 w 314"/>
              <a:gd name="T1" fmla="*/ 0 h 314"/>
              <a:gd name="T2" fmla="*/ 0 w 314"/>
              <a:gd name="T3" fmla="*/ 0 h 314"/>
              <a:gd name="T4" fmla="*/ 0 w 314"/>
              <a:gd name="T5" fmla="*/ 0 h 314"/>
              <a:gd name="T6" fmla="*/ 0 w 314"/>
              <a:gd name="T7" fmla="*/ 0 h 314"/>
              <a:gd name="T8" fmla="*/ 0 w 314"/>
              <a:gd name="T9" fmla="*/ 0 h 314"/>
              <a:gd name="T10" fmla="*/ 0 w 314"/>
              <a:gd name="T11" fmla="*/ 0 h 314"/>
              <a:gd name="T12" fmla="*/ 0 w 314"/>
              <a:gd name="T13" fmla="*/ 0 h 314"/>
              <a:gd name="T14" fmla="*/ 0 w 314"/>
              <a:gd name="T15" fmla="*/ 0 h 314"/>
              <a:gd name="T16" fmla="*/ 0 w 314"/>
              <a:gd name="T17" fmla="*/ 0 h 314"/>
              <a:gd name="T18" fmla="*/ 0 w 314"/>
              <a:gd name="T19" fmla="*/ 0 h 314"/>
              <a:gd name="T20" fmla="*/ 0 w 314"/>
              <a:gd name="T21" fmla="*/ 0 h 314"/>
              <a:gd name="T22" fmla="*/ 0 w 314"/>
              <a:gd name="T23" fmla="*/ 0 h 314"/>
              <a:gd name="T24" fmla="*/ 0 w 314"/>
              <a:gd name="T25" fmla="*/ 0 h 314"/>
              <a:gd name="T26" fmla="*/ 0 w 314"/>
              <a:gd name="T27" fmla="*/ 0 h 314"/>
              <a:gd name="T28" fmla="*/ 0 w 314"/>
              <a:gd name="T29" fmla="*/ 0 h 314"/>
              <a:gd name="T30" fmla="*/ 0 w 314"/>
              <a:gd name="T31" fmla="*/ 0 h 314"/>
              <a:gd name="T32" fmla="*/ 0 w 314"/>
              <a:gd name="T33" fmla="*/ 0 h 314"/>
              <a:gd name="T34" fmla="*/ 0 w 314"/>
              <a:gd name="T35" fmla="*/ 0 h 314"/>
              <a:gd name="T36" fmla="*/ 0 w 314"/>
              <a:gd name="T37" fmla="*/ 0 h 314"/>
              <a:gd name="T38" fmla="*/ 0 w 314"/>
              <a:gd name="T39" fmla="*/ 0 h 314"/>
              <a:gd name="T40" fmla="*/ 0 w 314"/>
              <a:gd name="T41" fmla="*/ 0 h 314"/>
              <a:gd name="T42" fmla="*/ 0 w 314"/>
              <a:gd name="T43" fmla="*/ 0 h 314"/>
              <a:gd name="T44" fmla="*/ 0 w 314"/>
              <a:gd name="T45" fmla="*/ 0 h 314"/>
              <a:gd name="T46" fmla="*/ 0 w 314"/>
              <a:gd name="T47" fmla="*/ 0 h 314"/>
              <a:gd name="T48" fmla="*/ 0 w 314"/>
              <a:gd name="T49" fmla="*/ 0 h 314"/>
              <a:gd name="T50" fmla="*/ 0 w 314"/>
              <a:gd name="T51" fmla="*/ 0 h 314"/>
              <a:gd name="T52" fmla="*/ 0 w 314"/>
              <a:gd name="T53" fmla="*/ 0 h 314"/>
              <a:gd name="T54" fmla="*/ 0 w 314"/>
              <a:gd name="T55" fmla="*/ 0 h 314"/>
              <a:gd name="T56" fmla="*/ 0 w 314"/>
              <a:gd name="T57" fmla="*/ 0 h 314"/>
              <a:gd name="T58" fmla="*/ 0 w 314"/>
              <a:gd name="T59" fmla="*/ 0 h 314"/>
              <a:gd name="T60" fmla="*/ 0 w 314"/>
              <a:gd name="T61" fmla="*/ 0 h 314"/>
              <a:gd name="T62" fmla="*/ 0 w 314"/>
              <a:gd name="T63" fmla="*/ 0 h 314"/>
              <a:gd name="T64" fmla="*/ 0 w 314"/>
              <a:gd name="T65" fmla="*/ 0 h 314"/>
              <a:gd name="T66" fmla="*/ 0 w 314"/>
              <a:gd name="T67" fmla="*/ 0 h 314"/>
              <a:gd name="T68" fmla="*/ 0 w 314"/>
              <a:gd name="T69" fmla="*/ 0 h 314"/>
              <a:gd name="T70" fmla="*/ 0 w 314"/>
              <a:gd name="T71" fmla="*/ 0 h 314"/>
              <a:gd name="T72" fmla="*/ 0 w 314"/>
              <a:gd name="T73" fmla="*/ 0 h 314"/>
              <a:gd name="T74" fmla="*/ 0 w 314"/>
              <a:gd name="T75" fmla="*/ 0 h 3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14"/>
              <a:gd name="T115" fmla="*/ 0 h 314"/>
              <a:gd name="T116" fmla="*/ 314 w 314"/>
              <a:gd name="T117" fmla="*/ 314 h 3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14" h="314">
                <a:moveTo>
                  <a:pt x="13" y="202"/>
                </a:moveTo>
                <a:lnTo>
                  <a:pt x="62" y="217"/>
                </a:lnTo>
                <a:lnTo>
                  <a:pt x="98" y="243"/>
                </a:lnTo>
                <a:lnTo>
                  <a:pt x="131" y="254"/>
                </a:lnTo>
                <a:lnTo>
                  <a:pt x="139" y="267"/>
                </a:lnTo>
                <a:lnTo>
                  <a:pt x="155" y="270"/>
                </a:lnTo>
                <a:lnTo>
                  <a:pt x="158" y="296"/>
                </a:lnTo>
                <a:lnTo>
                  <a:pt x="194" y="313"/>
                </a:lnTo>
                <a:lnTo>
                  <a:pt x="218" y="303"/>
                </a:lnTo>
                <a:lnTo>
                  <a:pt x="251" y="314"/>
                </a:lnTo>
                <a:lnTo>
                  <a:pt x="272" y="283"/>
                </a:lnTo>
                <a:lnTo>
                  <a:pt x="295" y="283"/>
                </a:lnTo>
                <a:lnTo>
                  <a:pt x="308" y="287"/>
                </a:lnTo>
                <a:lnTo>
                  <a:pt x="314" y="282"/>
                </a:lnTo>
                <a:lnTo>
                  <a:pt x="295" y="265"/>
                </a:lnTo>
                <a:lnTo>
                  <a:pt x="290" y="249"/>
                </a:lnTo>
                <a:lnTo>
                  <a:pt x="282" y="246"/>
                </a:lnTo>
                <a:lnTo>
                  <a:pt x="284" y="218"/>
                </a:lnTo>
                <a:lnTo>
                  <a:pt x="272" y="194"/>
                </a:lnTo>
                <a:lnTo>
                  <a:pt x="233" y="168"/>
                </a:lnTo>
                <a:lnTo>
                  <a:pt x="212" y="135"/>
                </a:lnTo>
                <a:lnTo>
                  <a:pt x="218" y="114"/>
                </a:lnTo>
                <a:lnTo>
                  <a:pt x="236" y="86"/>
                </a:lnTo>
                <a:lnTo>
                  <a:pt x="235" y="75"/>
                </a:lnTo>
                <a:lnTo>
                  <a:pt x="241" y="64"/>
                </a:lnTo>
                <a:lnTo>
                  <a:pt x="215" y="55"/>
                </a:lnTo>
                <a:lnTo>
                  <a:pt x="196" y="26"/>
                </a:lnTo>
                <a:lnTo>
                  <a:pt x="194" y="8"/>
                </a:lnTo>
                <a:lnTo>
                  <a:pt x="179" y="10"/>
                </a:lnTo>
                <a:lnTo>
                  <a:pt x="178" y="5"/>
                </a:lnTo>
                <a:lnTo>
                  <a:pt x="137" y="0"/>
                </a:lnTo>
                <a:lnTo>
                  <a:pt x="122" y="12"/>
                </a:lnTo>
                <a:lnTo>
                  <a:pt x="103" y="34"/>
                </a:lnTo>
                <a:lnTo>
                  <a:pt x="85" y="41"/>
                </a:lnTo>
                <a:lnTo>
                  <a:pt x="82" y="103"/>
                </a:lnTo>
                <a:lnTo>
                  <a:pt x="77" y="117"/>
                </a:lnTo>
                <a:lnTo>
                  <a:pt x="0" y="161"/>
                </a:lnTo>
                <a:lnTo>
                  <a:pt x="13" y="202"/>
                </a:lnTo>
                <a:close/>
              </a:path>
            </a:pathLst>
          </a:custGeom>
          <a:solidFill>
            <a:srgbClr val="CDCDCD"/>
          </a:solidFill>
          <a:ln w="6350">
            <a:solidFill>
              <a:schemeClr val="bg1"/>
            </a:solidFill>
            <a:round/>
            <a:headEnd/>
            <a:tailEnd/>
          </a:ln>
        </p:spPr>
        <p:txBody>
          <a:bodyPr/>
          <a:lstStyle/>
          <a:p>
            <a:endParaRPr lang="en-US"/>
          </a:p>
        </p:txBody>
      </p:sp>
      <p:sp>
        <p:nvSpPr>
          <p:cNvPr id="1356" name="Freeform 2397"/>
          <p:cNvSpPr>
            <a:spLocks/>
          </p:cNvSpPr>
          <p:nvPr/>
        </p:nvSpPr>
        <p:spPr bwMode="auto">
          <a:xfrm>
            <a:off x="5424488" y="3981450"/>
            <a:ext cx="211137" cy="217488"/>
          </a:xfrm>
          <a:custGeom>
            <a:avLst/>
            <a:gdLst>
              <a:gd name="T0" fmla="*/ 0 w 314"/>
              <a:gd name="T1" fmla="*/ 0 h 314"/>
              <a:gd name="T2" fmla="*/ 0 w 314"/>
              <a:gd name="T3" fmla="*/ 0 h 314"/>
              <a:gd name="T4" fmla="*/ 0 w 314"/>
              <a:gd name="T5" fmla="*/ 0 h 314"/>
              <a:gd name="T6" fmla="*/ 0 w 314"/>
              <a:gd name="T7" fmla="*/ 0 h 314"/>
              <a:gd name="T8" fmla="*/ 0 w 314"/>
              <a:gd name="T9" fmla="*/ 0 h 314"/>
              <a:gd name="T10" fmla="*/ 0 w 314"/>
              <a:gd name="T11" fmla="*/ 0 h 314"/>
              <a:gd name="T12" fmla="*/ 0 w 314"/>
              <a:gd name="T13" fmla="*/ 0 h 314"/>
              <a:gd name="T14" fmla="*/ 0 w 314"/>
              <a:gd name="T15" fmla="*/ 0 h 314"/>
              <a:gd name="T16" fmla="*/ 0 w 314"/>
              <a:gd name="T17" fmla="*/ 0 h 314"/>
              <a:gd name="T18" fmla="*/ 0 w 314"/>
              <a:gd name="T19" fmla="*/ 0 h 314"/>
              <a:gd name="T20" fmla="*/ 0 w 314"/>
              <a:gd name="T21" fmla="*/ 0 h 314"/>
              <a:gd name="T22" fmla="*/ 0 w 314"/>
              <a:gd name="T23" fmla="*/ 0 h 314"/>
              <a:gd name="T24" fmla="*/ 0 w 314"/>
              <a:gd name="T25" fmla="*/ 0 h 314"/>
              <a:gd name="T26" fmla="*/ 0 w 314"/>
              <a:gd name="T27" fmla="*/ 0 h 314"/>
              <a:gd name="T28" fmla="*/ 0 w 314"/>
              <a:gd name="T29" fmla="*/ 0 h 314"/>
              <a:gd name="T30" fmla="*/ 0 w 314"/>
              <a:gd name="T31" fmla="*/ 0 h 314"/>
              <a:gd name="T32" fmla="*/ 0 w 314"/>
              <a:gd name="T33" fmla="*/ 0 h 314"/>
              <a:gd name="T34" fmla="*/ 0 w 314"/>
              <a:gd name="T35" fmla="*/ 0 h 314"/>
              <a:gd name="T36" fmla="*/ 0 w 314"/>
              <a:gd name="T37" fmla="*/ 0 h 314"/>
              <a:gd name="T38" fmla="*/ 0 w 314"/>
              <a:gd name="T39" fmla="*/ 0 h 314"/>
              <a:gd name="T40" fmla="*/ 0 w 314"/>
              <a:gd name="T41" fmla="*/ 0 h 314"/>
              <a:gd name="T42" fmla="*/ 0 w 314"/>
              <a:gd name="T43" fmla="*/ 0 h 314"/>
              <a:gd name="T44" fmla="*/ 0 w 314"/>
              <a:gd name="T45" fmla="*/ 0 h 314"/>
              <a:gd name="T46" fmla="*/ 0 w 314"/>
              <a:gd name="T47" fmla="*/ 0 h 314"/>
              <a:gd name="T48" fmla="*/ 0 w 314"/>
              <a:gd name="T49" fmla="*/ 0 h 314"/>
              <a:gd name="T50" fmla="*/ 0 w 314"/>
              <a:gd name="T51" fmla="*/ 0 h 314"/>
              <a:gd name="T52" fmla="*/ 0 w 314"/>
              <a:gd name="T53" fmla="*/ 0 h 314"/>
              <a:gd name="T54" fmla="*/ 0 w 314"/>
              <a:gd name="T55" fmla="*/ 0 h 314"/>
              <a:gd name="T56" fmla="*/ 0 w 314"/>
              <a:gd name="T57" fmla="*/ 0 h 314"/>
              <a:gd name="T58" fmla="*/ 0 w 314"/>
              <a:gd name="T59" fmla="*/ 0 h 314"/>
              <a:gd name="T60" fmla="*/ 0 w 314"/>
              <a:gd name="T61" fmla="*/ 0 h 314"/>
              <a:gd name="T62" fmla="*/ 0 w 314"/>
              <a:gd name="T63" fmla="*/ 0 h 314"/>
              <a:gd name="T64" fmla="*/ 0 w 314"/>
              <a:gd name="T65" fmla="*/ 0 h 314"/>
              <a:gd name="T66" fmla="*/ 0 w 314"/>
              <a:gd name="T67" fmla="*/ 0 h 314"/>
              <a:gd name="T68" fmla="*/ 0 w 314"/>
              <a:gd name="T69" fmla="*/ 0 h 314"/>
              <a:gd name="T70" fmla="*/ 0 w 314"/>
              <a:gd name="T71" fmla="*/ 0 h 314"/>
              <a:gd name="T72" fmla="*/ 0 w 314"/>
              <a:gd name="T73" fmla="*/ 0 h 314"/>
              <a:gd name="T74" fmla="*/ 0 w 314"/>
              <a:gd name="T75" fmla="*/ 0 h 3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14"/>
              <a:gd name="T115" fmla="*/ 0 h 314"/>
              <a:gd name="T116" fmla="*/ 314 w 314"/>
              <a:gd name="T117" fmla="*/ 314 h 3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14" h="314">
                <a:moveTo>
                  <a:pt x="13" y="202"/>
                </a:moveTo>
                <a:lnTo>
                  <a:pt x="62" y="217"/>
                </a:lnTo>
                <a:lnTo>
                  <a:pt x="98" y="243"/>
                </a:lnTo>
                <a:lnTo>
                  <a:pt x="131" y="254"/>
                </a:lnTo>
                <a:lnTo>
                  <a:pt x="139" y="267"/>
                </a:lnTo>
                <a:lnTo>
                  <a:pt x="155" y="270"/>
                </a:lnTo>
                <a:lnTo>
                  <a:pt x="158" y="296"/>
                </a:lnTo>
                <a:lnTo>
                  <a:pt x="194" y="313"/>
                </a:lnTo>
                <a:lnTo>
                  <a:pt x="218" y="303"/>
                </a:lnTo>
                <a:lnTo>
                  <a:pt x="251" y="314"/>
                </a:lnTo>
                <a:lnTo>
                  <a:pt x="272" y="283"/>
                </a:lnTo>
                <a:lnTo>
                  <a:pt x="295" y="283"/>
                </a:lnTo>
                <a:lnTo>
                  <a:pt x="308" y="287"/>
                </a:lnTo>
                <a:lnTo>
                  <a:pt x="314" y="282"/>
                </a:lnTo>
                <a:lnTo>
                  <a:pt x="295" y="265"/>
                </a:lnTo>
                <a:lnTo>
                  <a:pt x="290" y="249"/>
                </a:lnTo>
                <a:lnTo>
                  <a:pt x="282" y="246"/>
                </a:lnTo>
                <a:lnTo>
                  <a:pt x="284" y="218"/>
                </a:lnTo>
                <a:lnTo>
                  <a:pt x="272" y="194"/>
                </a:lnTo>
                <a:lnTo>
                  <a:pt x="233" y="168"/>
                </a:lnTo>
                <a:lnTo>
                  <a:pt x="212" y="135"/>
                </a:lnTo>
                <a:lnTo>
                  <a:pt x="218" y="114"/>
                </a:lnTo>
                <a:lnTo>
                  <a:pt x="236" y="86"/>
                </a:lnTo>
                <a:lnTo>
                  <a:pt x="235" y="75"/>
                </a:lnTo>
                <a:lnTo>
                  <a:pt x="241" y="64"/>
                </a:lnTo>
                <a:lnTo>
                  <a:pt x="215" y="55"/>
                </a:lnTo>
                <a:lnTo>
                  <a:pt x="196" y="26"/>
                </a:lnTo>
                <a:lnTo>
                  <a:pt x="194" y="8"/>
                </a:lnTo>
                <a:lnTo>
                  <a:pt x="179" y="10"/>
                </a:lnTo>
                <a:lnTo>
                  <a:pt x="178" y="5"/>
                </a:lnTo>
                <a:lnTo>
                  <a:pt x="137" y="0"/>
                </a:lnTo>
                <a:lnTo>
                  <a:pt x="122" y="12"/>
                </a:lnTo>
                <a:lnTo>
                  <a:pt x="103" y="34"/>
                </a:lnTo>
                <a:lnTo>
                  <a:pt x="85" y="41"/>
                </a:lnTo>
                <a:lnTo>
                  <a:pt x="82" y="103"/>
                </a:lnTo>
                <a:lnTo>
                  <a:pt x="77" y="117"/>
                </a:lnTo>
                <a:lnTo>
                  <a:pt x="0" y="161"/>
                </a:lnTo>
                <a:lnTo>
                  <a:pt x="13" y="202"/>
                </a:lnTo>
              </a:path>
            </a:pathLst>
          </a:custGeom>
          <a:solidFill>
            <a:srgbClr val="CDCDCD"/>
          </a:solidFill>
          <a:ln w="6350">
            <a:solidFill>
              <a:schemeClr val="bg1"/>
            </a:solidFill>
            <a:round/>
            <a:headEnd/>
            <a:tailEnd/>
          </a:ln>
        </p:spPr>
        <p:txBody>
          <a:bodyPr/>
          <a:lstStyle/>
          <a:p>
            <a:endParaRPr lang="en-US"/>
          </a:p>
        </p:txBody>
      </p:sp>
      <p:sp>
        <p:nvSpPr>
          <p:cNvPr id="1357" name="Freeform 2398"/>
          <p:cNvSpPr>
            <a:spLocks/>
          </p:cNvSpPr>
          <p:nvPr/>
        </p:nvSpPr>
        <p:spPr bwMode="auto">
          <a:xfrm>
            <a:off x="5554663" y="4191000"/>
            <a:ext cx="36512" cy="15875"/>
          </a:xfrm>
          <a:custGeom>
            <a:avLst/>
            <a:gdLst>
              <a:gd name="T0" fmla="*/ 0 w 57"/>
              <a:gd name="T1" fmla="*/ 0 h 26"/>
              <a:gd name="T2" fmla="*/ 0 w 57"/>
              <a:gd name="T3" fmla="*/ 0 h 26"/>
              <a:gd name="T4" fmla="*/ 0 w 57"/>
              <a:gd name="T5" fmla="*/ 0 h 26"/>
              <a:gd name="T6" fmla="*/ 0 w 57"/>
              <a:gd name="T7" fmla="*/ 0 h 26"/>
              <a:gd name="T8" fmla="*/ 0 w 57"/>
              <a:gd name="T9" fmla="*/ 0 h 26"/>
              <a:gd name="T10" fmla="*/ 0 60000 65536"/>
              <a:gd name="T11" fmla="*/ 0 60000 65536"/>
              <a:gd name="T12" fmla="*/ 0 60000 65536"/>
              <a:gd name="T13" fmla="*/ 0 60000 65536"/>
              <a:gd name="T14" fmla="*/ 0 60000 65536"/>
              <a:gd name="T15" fmla="*/ 0 w 57"/>
              <a:gd name="T16" fmla="*/ 0 h 26"/>
              <a:gd name="T17" fmla="*/ 57 w 57"/>
              <a:gd name="T18" fmla="*/ 26 h 26"/>
            </a:gdLst>
            <a:ahLst/>
            <a:cxnLst>
              <a:cxn ang="T10">
                <a:pos x="T0" y="T1"/>
              </a:cxn>
              <a:cxn ang="T11">
                <a:pos x="T2" y="T3"/>
              </a:cxn>
              <a:cxn ang="T12">
                <a:pos x="T4" y="T5"/>
              </a:cxn>
              <a:cxn ang="T13">
                <a:pos x="T6" y="T7"/>
              </a:cxn>
              <a:cxn ang="T14">
                <a:pos x="T8" y="T9"/>
              </a:cxn>
            </a:cxnLst>
            <a:rect l="T15" t="T16" r="T17" b="T18"/>
            <a:pathLst>
              <a:path w="57" h="26">
                <a:moveTo>
                  <a:pt x="0" y="10"/>
                </a:moveTo>
                <a:lnTo>
                  <a:pt x="24" y="26"/>
                </a:lnTo>
                <a:lnTo>
                  <a:pt x="57" y="11"/>
                </a:lnTo>
                <a:lnTo>
                  <a:pt x="24" y="0"/>
                </a:lnTo>
                <a:lnTo>
                  <a:pt x="0" y="10"/>
                </a:lnTo>
                <a:close/>
              </a:path>
            </a:pathLst>
          </a:custGeom>
          <a:solidFill>
            <a:srgbClr val="CDCDCD"/>
          </a:solidFill>
          <a:ln w="6350">
            <a:solidFill>
              <a:schemeClr val="bg1"/>
            </a:solidFill>
            <a:round/>
            <a:headEnd/>
            <a:tailEnd/>
          </a:ln>
        </p:spPr>
        <p:txBody>
          <a:bodyPr/>
          <a:lstStyle/>
          <a:p>
            <a:endParaRPr lang="en-US"/>
          </a:p>
        </p:txBody>
      </p:sp>
      <p:sp>
        <p:nvSpPr>
          <p:cNvPr id="1358" name="Freeform 2399"/>
          <p:cNvSpPr>
            <a:spLocks/>
          </p:cNvSpPr>
          <p:nvPr/>
        </p:nvSpPr>
        <p:spPr bwMode="auto">
          <a:xfrm>
            <a:off x="5554663" y="4191000"/>
            <a:ext cx="36512" cy="15875"/>
          </a:xfrm>
          <a:custGeom>
            <a:avLst/>
            <a:gdLst>
              <a:gd name="T0" fmla="*/ 0 w 57"/>
              <a:gd name="T1" fmla="*/ 0 h 26"/>
              <a:gd name="T2" fmla="*/ 0 w 57"/>
              <a:gd name="T3" fmla="*/ 0 h 26"/>
              <a:gd name="T4" fmla="*/ 0 w 57"/>
              <a:gd name="T5" fmla="*/ 0 h 26"/>
              <a:gd name="T6" fmla="*/ 0 w 57"/>
              <a:gd name="T7" fmla="*/ 0 h 26"/>
              <a:gd name="T8" fmla="*/ 0 w 57"/>
              <a:gd name="T9" fmla="*/ 0 h 26"/>
              <a:gd name="T10" fmla="*/ 0 60000 65536"/>
              <a:gd name="T11" fmla="*/ 0 60000 65536"/>
              <a:gd name="T12" fmla="*/ 0 60000 65536"/>
              <a:gd name="T13" fmla="*/ 0 60000 65536"/>
              <a:gd name="T14" fmla="*/ 0 60000 65536"/>
              <a:gd name="T15" fmla="*/ 0 w 57"/>
              <a:gd name="T16" fmla="*/ 0 h 26"/>
              <a:gd name="T17" fmla="*/ 57 w 57"/>
              <a:gd name="T18" fmla="*/ 26 h 26"/>
            </a:gdLst>
            <a:ahLst/>
            <a:cxnLst>
              <a:cxn ang="T10">
                <a:pos x="T0" y="T1"/>
              </a:cxn>
              <a:cxn ang="T11">
                <a:pos x="T2" y="T3"/>
              </a:cxn>
              <a:cxn ang="T12">
                <a:pos x="T4" y="T5"/>
              </a:cxn>
              <a:cxn ang="T13">
                <a:pos x="T6" y="T7"/>
              </a:cxn>
              <a:cxn ang="T14">
                <a:pos x="T8" y="T9"/>
              </a:cxn>
            </a:cxnLst>
            <a:rect l="T15" t="T16" r="T17" b="T18"/>
            <a:pathLst>
              <a:path w="57" h="26">
                <a:moveTo>
                  <a:pt x="0" y="10"/>
                </a:moveTo>
                <a:lnTo>
                  <a:pt x="24" y="26"/>
                </a:lnTo>
                <a:lnTo>
                  <a:pt x="57" y="11"/>
                </a:lnTo>
                <a:lnTo>
                  <a:pt x="24" y="0"/>
                </a:lnTo>
                <a:lnTo>
                  <a:pt x="0" y="10"/>
                </a:lnTo>
              </a:path>
            </a:pathLst>
          </a:custGeom>
          <a:solidFill>
            <a:srgbClr val="CDCDCD"/>
          </a:solidFill>
          <a:ln w="6350">
            <a:solidFill>
              <a:schemeClr val="bg1"/>
            </a:solidFill>
            <a:round/>
            <a:headEnd/>
            <a:tailEnd/>
          </a:ln>
        </p:spPr>
        <p:txBody>
          <a:bodyPr/>
          <a:lstStyle/>
          <a:p>
            <a:endParaRPr lang="en-US"/>
          </a:p>
        </p:txBody>
      </p:sp>
      <p:sp>
        <p:nvSpPr>
          <p:cNvPr id="1359" name="Freeform 2400"/>
          <p:cNvSpPr>
            <a:spLocks/>
          </p:cNvSpPr>
          <p:nvPr/>
        </p:nvSpPr>
        <p:spPr bwMode="auto">
          <a:xfrm>
            <a:off x="5327650" y="4095750"/>
            <a:ext cx="31750" cy="98425"/>
          </a:xfrm>
          <a:custGeom>
            <a:avLst/>
            <a:gdLst>
              <a:gd name="T0" fmla="*/ 0 w 46"/>
              <a:gd name="T1" fmla="*/ 0 h 144"/>
              <a:gd name="T2" fmla="*/ 0 w 46"/>
              <a:gd name="T3" fmla="*/ 0 h 144"/>
              <a:gd name="T4" fmla="*/ 0 w 46"/>
              <a:gd name="T5" fmla="*/ 0 h 144"/>
              <a:gd name="T6" fmla="*/ 0 w 46"/>
              <a:gd name="T7" fmla="*/ 0 h 144"/>
              <a:gd name="T8" fmla="*/ 0 w 46"/>
              <a:gd name="T9" fmla="*/ 0 h 144"/>
              <a:gd name="T10" fmla="*/ 0 w 46"/>
              <a:gd name="T11" fmla="*/ 0 h 144"/>
              <a:gd name="T12" fmla="*/ 0 w 46"/>
              <a:gd name="T13" fmla="*/ 0 h 144"/>
              <a:gd name="T14" fmla="*/ 0 w 46"/>
              <a:gd name="T15" fmla="*/ 0 h 144"/>
              <a:gd name="T16" fmla="*/ 0 w 46"/>
              <a:gd name="T17" fmla="*/ 0 h 144"/>
              <a:gd name="T18" fmla="*/ 0 w 46"/>
              <a:gd name="T19" fmla="*/ 0 h 144"/>
              <a:gd name="T20" fmla="*/ 0 w 46"/>
              <a:gd name="T21" fmla="*/ 0 h 144"/>
              <a:gd name="T22" fmla="*/ 0 w 46"/>
              <a:gd name="T23" fmla="*/ 0 h 144"/>
              <a:gd name="T24" fmla="*/ 0 w 46"/>
              <a:gd name="T25" fmla="*/ 0 h 144"/>
              <a:gd name="T26" fmla="*/ 0 w 46"/>
              <a:gd name="T27" fmla="*/ 0 h 144"/>
              <a:gd name="T28" fmla="*/ 0 w 46"/>
              <a:gd name="T29" fmla="*/ 0 h 144"/>
              <a:gd name="T30" fmla="*/ 0 w 46"/>
              <a:gd name="T31" fmla="*/ 0 h 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144"/>
              <a:gd name="T50" fmla="*/ 46 w 46"/>
              <a:gd name="T51" fmla="*/ 144 h 1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144">
                <a:moveTo>
                  <a:pt x="26" y="140"/>
                </a:moveTo>
                <a:lnTo>
                  <a:pt x="41" y="66"/>
                </a:lnTo>
                <a:lnTo>
                  <a:pt x="23" y="70"/>
                </a:lnTo>
                <a:lnTo>
                  <a:pt x="33" y="53"/>
                </a:lnTo>
                <a:lnTo>
                  <a:pt x="25" y="52"/>
                </a:lnTo>
                <a:lnTo>
                  <a:pt x="25" y="37"/>
                </a:lnTo>
                <a:lnTo>
                  <a:pt x="33" y="26"/>
                </a:lnTo>
                <a:lnTo>
                  <a:pt x="44" y="32"/>
                </a:lnTo>
                <a:lnTo>
                  <a:pt x="44" y="19"/>
                </a:lnTo>
                <a:lnTo>
                  <a:pt x="46" y="0"/>
                </a:lnTo>
                <a:lnTo>
                  <a:pt x="42" y="4"/>
                </a:lnTo>
                <a:lnTo>
                  <a:pt x="28" y="3"/>
                </a:lnTo>
                <a:lnTo>
                  <a:pt x="12" y="58"/>
                </a:lnTo>
                <a:lnTo>
                  <a:pt x="0" y="74"/>
                </a:lnTo>
                <a:lnTo>
                  <a:pt x="25" y="144"/>
                </a:lnTo>
                <a:lnTo>
                  <a:pt x="26" y="140"/>
                </a:lnTo>
                <a:close/>
              </a:path>
            </a:pathLst>
          </a:custGeom>
          <a:solidFill>
            <a:srgbClr val="CDCDCD"/>
          </a:solidFill>
          <a:ln w="6350">
            <a:solidFill>
              <a:schemeClr val="bg1"/>
            </a:solidFill>
            <a:round/>
            <a:headEnd/>
            <a:tailEnd/>
          </a:ln>
        </p:spPr>
        <p:txBody>
          <a:bodyPr/>
          <a:lstStyle/>
          <a:p>
            <a:endParaRPr lang="en-US"/>
          </a:p>
        </p:txBody>
      </p:sp>
      <p:sp>
        <p:nvSpPr>
          <p:cNvPr id="1360" name="Freeform 2401"/>
          <p:cNvSpPr>
            <a:spLocks/>
          </p:cNvSpPr>
          <p:nvPr/>
        </p:nvSpPr>
        <p:spPr bwMode="auto">
          <a:xfrm>
            <a:off x="5327650" y="4095750"/>
            <a:ext cx="31750" cy="98425"/>
          </a:xfrm>
          <a:custGeom>
            <a:avLst/>
            <a:gdLst>
              <a:gd name="T0" fmla="*/ 0 w 46"/>
              <a:gd name="T1" fmla="*/ 0 h 144"/>
              <a:gd name="T2" fmla="*/ 0 w 46"/>
              <a:gd name="T3" fmla="*/ 0 h 144"/>
              <a:gd name="T4" fmla="*/ 0 w 46"/>
              <a:gd name="T5" fmla="*/ 0 h 144"/>
              <a:gd name="T6" fmla="*/ 0 w 46"/>
              <a:gd name="T7" fmla="*/ 0 h 144"/>
              <a:gd name="T8" fmla="*/ 0 w 46"/>
              <a:gd name="T9" fmla="*/ 0 h 144"/>
              <a:gd name="T10" fmla="*/ 0 w 46"/>
              <a:gd name="T11" fmla="*/ 0 h 144"/>
              <a:gd name="T12" fmla="*/ 0 w 46"/>
              <a:gd name="T13" fmla="*/ 0 h 144"/>
              <a:gd name="T14" fmla="*/ 0 w 46"/>
              <a:gd name="T15" fmla="*/ 0 h 144"/>
              <a:gd name="T16" fmla="*/ 0 w 46"/>
              <a:gd name="T17" fmla="*/ 0 h 144"/>
              <a:gd name="T18" fmla="*/ 0 w 46"/>
              <a:gd name="T19" fmla="*/ 0 h 144"/>
              <a:gd name="T20" fmla="*/ 0 w 46"/>
              <a:gd name="T21" fmla="*/ 0 h 144"/>
              <a:gd name="T22" fmla="*/ 0 w 46"/>
              <a:gd name="T23" fmla="*/ 0 h 144"/>
              <a:gd name="T24" fmla="*/ 0 w 46"/>
              <a:gd name="T25" fmla="*/ 0 h 144"/>
              <a:gd name="T26" fmla="*/ 0 w 46"/>
              <a:gd name="T27" fmla="*/ 0 h 144"/>
              <a:gd name="T28" fmla="*/ 0 w 46"/>
              <a:gd name="T29" fmla="*/ 0 h 144"/>
              <a:gd name="T30" fmla="*/ 0 w 46"/>
              <a:gd name="T31" fmla="*/ 0 h 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144"/>
              <a:gd name="T50" fmla="*/ 46 w 46"/>
              <a:gd name="T51" fmla="*/ 144 h 1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144">
                <a:moveTo>
                  <a:pt x="26" y="140"/>
                </a:moveTo>
                <a:lnTo>
                  <a:pt x="41" y="66"/>
                </a:lnTo>
                <a:lnTo>
                  <a:pt x="23" y="70"/>
                </a:lnTo>
                <a:lnTo>
                  <a:pt x="33" y="53"/>
                </a:lnTo>
                <a:lnTo>
                  <a:pt x="25" y="52"/>
                </a:lnTo>
                <a:lnTo>
                  <a:pt x="25" y="37"/>
                </a:lnTo>
                <a:lnTo>
                  <a:pt x="33" y="26"/>
                </a:lnTo>
                <a:lnTo>
                  <a:pt x="44" y="32"/>
                </a:lnTo>
                <a:lnTo>
                  <a:pt x="44" y="19"/>
                </a:lnTo>
                <a:lnTo>
                  <a:pt x="46" y="0"/>
                </a:lnTo>
                <a:lnTo>
                  <a:pt x="42" y="4"/>
                </a:lnTo>
                <a:lnTo>
                  <a:pt x="28" y="3"/>
                </a:lnTo>
                <a:lnTo>
                  <a:pt x="12" y="58"/>
                </a:lnTo>
                <a:lnTo>
                  <a:pt x="0" y="74"/>
                </a:lnTo>
                <a:lnTo>
                  <a:pt x="25" y="144"/>
                </a:lnTo>
                <a:lnTo>
                  <a:pt x="26" y="140"/>
                </a:lnTo>
              </a:path>
            </a:pathLst>
          </a:custGeom>
          <a:solidFill>
            <a:srgbClr val="CDCDCD"/>
          </a:solidFill>
          <a:ln w="6350">
            <a:solidFill>
              <a:schemeClr val="bg1"/>
            </a:solidFill>
            <a:round/>
            <a:headEnd/>
            <a:tailEnd/>
          </a:ln>
        </p:spPr>
        <p:txBody>
          <a:bodyPr/>
          <a:lstStyle/>
          <a:p>
            <a:endParaRPr lang="en-US"/>
          </a:p>
        </p:txBody>
      </p:sp>
      <p:sp>
        <p:nvSpPr>
          <p:cNvPr id="1361" name="Freeform 2402"/>
          <p:cNvSpPr>
            <a:spLocks/>
          </p:cNvSpPr>
          <p:nvPr/>
        </p:nvSpPr>
        <p:spPr bwMode="auto">
          <a:xfrm>
            <a:off x="5343525" y="4092575"/>
            <a:ext cx="90488" cy="106363"/>
          </a:xfrm>
          <a:custGeom>
            <a:avLst/>
            <a:gdLst>
              <a:gd name="T0" fmla="*/ 0 w 133"/>
              <a:gd name="T1" fmla="*/ 0 h 153"/>
              <a:gd name="T2" fmla="*/ 0 w 133"/>
              <a:gd name="T3" fmla="*/ 0 h 153"/>
              <a:gd name="T4" fmla="*/ 0 w 133"/>
              <a:gd name="T5" fmla="*/ 0 h 153"/>
              <a:gd name="T6" fmla="*/ 0 w 133"/>
              <a:gd name="T7" fmla="*/ 0 h 153"/>
              <a:gd name="T8" fmla="*/ 0 w 133"/>
              <a:gd name="T9" fmla="*/ 0 h 153"/>
              <a:gd name="T10" fmla="*/ 0 w 133"/>
              <a:gd name="T11" fmla="*/ 0 h 153"/>
              <a:gd name="T12" fmla="*/ 0 w 133"/>
              <a:gd name="T13" fmla="*/ 0 h 153"/>
              <a:gd name="T14" fmla="*/ 0 w 133"/>
              <a:gd name="T15" fmla="*/ 0 h 153"/>
              <a:gd name="T16" fmla="*/ 0 w 133"/>
              <a:gd name="T17" fmla="*/ 0 h 153"/>
              <a:gd name="T18" fmla="*/ 0 w 133"/>
              <a:gd name="T19" fmla="*/ 0 h 153"/>
              <a:gd name="T20" fmla="*/ 0 w 133"/>
              <a:gd name="T21" fmla="*/ 0 h 153"/>
              <a:gd name="T22" fmla="*/ 0 w 133"/>
              <a:gd name="T23" fmla="*/ 0 h 153"/>
              <a:gd name="T24" fmla="*/ 0 w 133"/>
              <a:gd name="T25" fmla="*/ 0 h 153"/>
              <a:gd name="T26" fmla="*/ 0 w 133"/>
              <a:gd name="T27" fmla="*/ 0 h 153"/>
              <a:gd name="T28" fmla="*/ 0 w 133"/>
              <a:gd name="T29" fmla="*/ 0 h 153"/>
              <a:gd name="T30" fmla="*/ 0 w 133"/>
              <a:gd name="T31" fmla="*/ 0 h 153"/>
              <a:gd name="T32" fmla="*/ 0 w 133"/>
              <a:gd name="T33" fmla="*/ 0 h 153"/>
              <a:gd name="T34" fmla="*/ 0 w 133"/>
              <a:gd name="T35" fmla="*/ 0 h 153"/>
              <a:gd name="T36" fmla="*/ 0 w 133"/>
              <a:gd name="T37" fmla="*/ 0 h 153"/>
              <a:gd name="T38" fmla="*/ 0 w 133"/>
              <a:gd name="T39" fmla="*/ 0 h 153"/>
              <a:gd name="T40" fmla="*/ 0 w 133"/>
              <a:gd name="T41" fmla="*/ 0 h 153"/>
              <a:gd name="T42" fmla="*/ 0 w 133"/>
              <a:gd name="T43" fmla="*/ 0 h 1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3"/>
              <a:gd name="T67" fmla="*/ 0 h 153"/>
              <a:gd name="T68" fmla="*/ 133 w 133"/>
              <a:gd name="T69" fmla="*/ 153 h 1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3" h="153">
                <a:moveTo>
                  <a:pt x="120" y="0"/>
                </a:moveTo>
                <a:lnTo>
                  <a:pt x="52" y="38"/>
                </a:lnTo>
                <a:lnTo>
                  <a:pt x="28" y="23"/>
                </a:lnTo>
                <a:lnTo>
                  <a:pt x="21" y="23"/>
                </a:lnTo>
                <a:lnTo>
                  <a:pt x="21" y="36"/>
                </a:lnTo>
                <a:lnTo>
                  <a:pt x="10" y="30"/>
                </a:lnTo>
                <a:lnTo>
                  <a:pt x="2" y="41"/>
                </a:lnTo>
                <a:lnTo>
                  <a:pt x="2" y="56"/>
                </a:lnTo>
                <a:lnTo>
                  <a:pt x="10" y="57"/>
                </a:lnTo>
                <a:lnTo>
                  <a:pt x="0" y="74"/>
                </a:lnTo>
                <a:lnTo>
                  <a:pt x="18" y="70"/>
                </a:lnTo>
                <a:lnTo>
                  <a:pt x="3" y="144"/>
                </a:lnTo>
                <a:lnTo>
                  <a:pt x="3" y="150"/>
                </a:lnTo>
                <a:lnTo>
                  <a:pt x="37" y="153"/>
                </a:lnTo>
                <a:lnTo>
                  <a:pt x="57" y="127"/>
                </a:lnTo>
                <a:lnTo>
                  <a:pt x="81" y="122"/>
                </a:lnTo>
                <a:lnTo>
                  <a:pt x="86" y="109"/>
                </a:lnTo>
                <a:lnTo>
                  <a:pt x="99" y="101"/>
                </a:lnTo>
                <a:lnTo>
                  <a:pt x="65" y="65"/>
                </a:lnTo>
                <a:lnTo>
                  <a:pt x="124" y="54"/>
                </a:lnTo>
                <a:lnTo>
                  <a:pt x="133" y="41"/>
                </a:lnTo>
                <a:lnTo>
                  <a:pt x="120" y="0"/>
                </a:lnTo>
                <a:close/>
              </a:path>
            </a:pathLst>
          </a:custGeom>
          <a:solidFill>
            <a:srgbClr val="CDCDCD"/>
          </a:solidFill>
          <a:ln w="6350">
            <a:solidFill>
              <a:schemeClr val="bg1"/>
            </a:solidFill>
            <a:round/>
            <a:headEnd/>
            <a:tailEnd/>
          </a:ln>
        </p:spPr>
        <p:txBody>
          <a:bodyPr/>
          <a:lstStyle/>
          <a:p>
            <a:endParaRPr lang="en-US"/>
          </a:p>
        </p:txBody>
      </p:sp>
      <p:sp>
        <p:nvSpPr>
          <p:cNvPr id="1362" name="Freeform 2403"/>
          <p:cNvSpPr>
            <a:spLocks/>
          </p:cNvSpPr>
          <p:nvPr/>
        </p:nvSpPr>
        <p:spPr bwMode="auto">
          <a:xfrm>
            <a:off x="5343525" y="4092575"/>
            <a:ext cx="90488" cy="106363"/>
          </a:xfrm>
          <a:custGeom>
            <a:avLst/>
            <a:gdLst>
              <a:gd name="T0" fmla="*/ 0 w 133"/>
              <a:gd name="T1" fmla="*/ 0 h 153"/>
              <a:gd name="T2" fmla="*/ 0 w 133"/>
              <a:gd name="T3" fmla="*/ 0 h 153"/>
              <a:gd name="T4" fmla="*/ 0 w 133"/>
              <a:gd name="T5" fmla="*/ 0 h 153"/>
              <a:gd name="T6" fmla="*/ 0 w 133"/>
              <a:gd name="T7" fmla="*/ 0 h 153"/>
              <a:gd name="T8" fmla="*/ 0 w 133"/>
              <a:gd name="T9" fmla="*/ 0 h 153"/>
              <a:gd name="T10" fmla="*/ 0 w 133"/>
              <a:gd name="T11" fmla="*/ 0 h 153"/>
              <a:gd name="T12" fmla="*/ 0 w 133"/>
              <a:gd name="T13" fmla="*/ 0 h 153"/>
              <a:gd name="T14" fmla="*/ 0 w 133"/>
              <a:gd name="T15" fmla="*/ 0 h 153"/>
              <a:gd name="T16" fmla="*/ 0 w 133"/>
              <a:gd name="T17" fmla="*/ 0 h 153"/>
              <a:gd name="T18" fmla="*/ 0 w 133"/>
              <a:gd name="T19" fmla="*/ 0 h 153"/>
              <a:gd name="T20" fmla="*/ 0 w 133"/>
              <a:gd name="T21" fmla="*/ 0 h 153"/>
              <a:gd name="T22" fmla="*/ 0 w 133"/>
              <a:gd name="T23" fmla="*/ 0 h 153"/>
              <a:gd name="T24" fmla="*/ 0 w 133"/>
              <a:gd name="T25" fmla="*/ 0 h 153"/>
              <a:gd name="T26" fmla="*/ 0 w 133"/>
              <a:gd name="T27" fmla="*/ 0 h 153"/>
              <a:gd name="T28" fmla="*/ 0 w 133"/>
              <a:gd name="T29" fmla="*/ 0 h 153"/>
              <a:gd name="T30" fmla="*/ 0 w 133"/>
              <a:gd name="T31" fmla="*/ 0 h 153"/>
              <a:gd name="T32" fmla="*/ 0 w 133"/>
              <a:gd name="T33" fmla="*/ 0 h 153"/>
              <a:gd name="T34" fmla="*/ 0 w 133"/>
              <a:gd name="T35" fmla="*/ 0 h 153"/>
              <a:gd name="T36" fmla="*/ 0 w 133"/>
              <a:gd name="T37" fmla="*/ 0 h 153"/>
              <a:gd name="T38" fmla="*/ 0 w 133"/>
              <a:gd name="T39" fmla="*/ 0 h 153"/>
              <a:gd name="T40" fmla="*/ 0 w 133"/>
              <a:gd name="T41" fmla="*/ 0 h 153"/>
              <a:gd name="T42" fmla="*/ 0 w 133"/>
              <a:gd name="T43" fmla="*/ 0 h 1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3"/>
              <a:gd name="T67" fmla="*/ 0 h 153"/>
              <a:gd name="T68" fmla="*/ 133 w 133"/>
              <a:gd name="T69" fmla="*/ 153 h 1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3" h="153">
                <a:moveTo>
                  <a:pt x="120" y="0"/>
                </a:moveTo>
                <a:lnTo>
                  <a:pt x="52" y="38"/>
                </a:lnTo>
                <a:lnTo>
                  <a:pt x="28" y="23"/>
                </a:lnTo>
                <a:lnTo>
                  <a:pt x="21" y="23"/>
                </a:lnTo>
                <a:lnTo>
                  <a:pt x="21" y="36"/>
                </a:lnTo>
                <a:lnTo>
                  <a:pt x="10" y="30"/>
                </a:lnTo>
                <a:lnTo>
                  <a:pt x="2" y="41"/>
                </a:lnTo>
                <a:lnTo>
                  <a:pt x="2" y="56"/>
                </a:lnTo>
                <a:lnTo>
                  <a:pt x="10" y="57"/>
                </a:lnTo>
                <a:lnTo>
                  <a:pt x="0" y="74"/>
                </a:lnTo>
                <a:lnTo>
                  <a:pt x="18" y="70"/>
                </a:lnTo>
                <a:lnTo>
                  <a:pt x="3" y="144"/>
                </a:lnTo>
                <a:lnTo>
                  <a:pt x="3" y="150"/>
                </a:lnTo>
                <a:lnTo>
                  <a:pt x="37" y="153"/>
                </a:lnTo>
                <a:lnTo>
                  <a:pt x="57" y="127"/>
                </a:lnTo>
                <a:lnTo>
                  <a:pt x="81" y="122"/>
                </a:lnTo>
                <a:lnTo>
                  <a:pt x="86" y="109"/>
                </a:lnTo>
                <a:lnTo>
                  <a:pt x="99" y="101"/>
                </a:lnTo>
                <a:lnTo>
                  <a:pt x="65" y="65"/>
                </a:lnTo>
                <a:lnTo>
                  <a:pt x="124" y="54"/>
                </a:lnTo>
                <a:lnTo>
                  <a:pt x="133" y="41"/>
                </a:lnTo>
                <a:lnTo>
                  <a:pt x="120" y="0"/>
                </a:lnTo>
              </a:path>
            </a:pathLst>
          </a:custGeom>
          <a:solidFill>
            <a:srgbClr val="CDCDCD"/>
          </a:solidFill>
          <a:ln w="6350">
            <a:solidFill>
              <a:schemeClr val="bg1"/>
            </a:solidFill>
            <a:round/>
            <a:headEnd/>
            <a:tailEnd/>
          </a:ln>
        </p:spPr>
        <p:txBody>
          <a:bodyPr/>
          <a:lstStyle/>
          <a:p>
            <a:endParaRPr lang="en-US"/>
          </a:p>
        </p:txBody>
      </p:sp>
      <p:sp>
        <p:nvSpPr>
          <p:cNvPr id="1363" name="Freeform 2404"/>
          <p:cNvSpPr>
            <a:spLocks/>
          </p:cNvSpPr>
          <p:nvPr/>
        </p:nvSpPr>
        <p:spPr bwMode="auto">
          <a:xfrm>
            <a:off x="5591175" y="4175125"/>
            <a:ext cx="38100" cy="36513"/>
          </a:xfrm>
          <a:custGeom>
            <a:avLst/>
            <a:gdLst>
              <a:gd name="T0" fmla="*/ 0 w 54"/>
              <a:gd name="T1" fmla="*/ 0 h 52"/>
              <a:gd name="T2" fmla="*/ 0 w 54"/>
              <a:gd name="T3" fmla="*/ 0 h 52"/>
              <a:gd name="T4" fmla="*/ 0 w 54"/>
              <a:gd name="T5" fmla="*/ 0 h 52"/>
              <a:gd name="T6" fmla="*/ 0 w 54"/>
              <a:gd name="T7" fmla="*/ 0 h 52"/>
              <a:gd name="T8" fmla="*/ 0 w 54"/>
              <a:gd name="T9" fmla="*/ 0 h 52"/>
              <a:gd name="T10" fmla="*/ 0 w 54"/>
              <a:gd name="T11" fmla="*/ 0 h 52"/>
              <a:gd name="T12" fmla="*/ 0 w 54"/>
              <a:gd name="T13" fmla="*/ 0 h 52"/>
              <a:gd name="T14" fmla="*/ 0 w 54"/>
              <a:gd name="T15" fmla="*/ 0 h 52"/>
              <a:gd name="T16" fmla="*/ 0 w 54"/>
              <a:gd name="T17" fmla="*/ 0 h 52"/>
              <a:gd name="T18" fmla="*/ 0 w 54"/>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52"/>
              <a:gd name="T32" fmla="*/ 54 w 54"/>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52">
                <a:moveTo>
                  <a:pt x="54" y="52"/>
                </a:moveTo>
                <a:lnTo>
                  <a:pt x="34" y="52"/>
                </a:lnTo>
                <a:lnTo>
                  <a:pt x="24" y="39"/>
                </a:lnTo>
                <a:lnTo>
                  <a:pt x="0" y="31"/>
                </a:lnTo>
                <a:lnTo>
                  <a:pt x="21" y="0"/>
                </a:lnTo>
                <a:lnTo>
                  <a:pt x="44" y="0"/>
                </a:lnTo>
                <a:lnTo>
                  <a:pt x="50" y="13"/>
                </a:lnTo>
                <a:lnTo>
                  <a:pt x="34" y="26"/>
                </a:lnTo>
                <a:lnTo>
                  <a:pt x="46" y="28"/>
                </a:lnTo>
                <a:lnTo>
                  <a:pt x="54" y="52"/>
                </a:lnTo>
                <a:close/>
              </a:path>
            </a:pathLst>
          </a:custGeom>
          <a:solidFill>
            <a:srgbClr val="CDCDCD"/>
          </a:solidFill>
          <a:ln w="6350">
            <a:solidFill>
              <a:schemeClr val="bg1"/>
            </a:solidFill>
            <a:round/>
            <a:headEnd/>
            <a:tailEnd/>
          </a:ln>
        </p:spPr>
        <p:txBody>
          <a:bodyPr/>
          <a:lstStyle/>
          <a:p>
            <a:endParaRPr lang="en-US"/>
          </a:p>
        </p:txBody>
      </p:sp>
      <p:sp>
        <p:nvSpPr>
          <p:cNvPr id="1364" name="Freeform 2405"/>
          <p:cNvSpPr>
            <a:spLocks/>
          </p:cNvSpPr>
          <p:nvPr/>
        </p:nvSpPr>
        <p:spPr bwMode="auto">
          <a:xfrm>
            <a:off x="5591175" y="4175125"/>
            <a:ext cx="38100" cy="36513"/>
          </a:xfrm>
          <a:custGeom>
            <a:avLst/>
            <a:gdLst>
              <a:gd name="T0" fmla="*/ 0 w 54"/>
              <a:gd name="T1" fmla="*/ 0 h 52"/>
              <a:gd name="T2" fmla="*/ 0 w 54"/>
              <a:gd name="T3" fmla="*/ 0 h 52"/>
              <a:gd name="T4" fmla="*/ 0 w 54"/>
              <a:gd name="T5" fmla="*/ 0 h 52"/>
              <a:gd name="T6" fmla="*/ 0 w 54"/>
              <a:gd name="T7" fmla="*/ 0 h 52"/>
              <a:gd name="T8" fmla="*/ 0 w 54"/>
              <a:gd name="T9" fmla="*/ 0 h 52"/>
              <a:gd name="T10" fmla="*/ 0 w 54"/>
              <a:gd name="T11" fmla="*/ 0 h 52"/>
              <a:gd name="T12" fmla="*/ 0 w 54"/>
              <a:gd name="T13" fmla="*/ 0 h 52"/>
              <a:gd name="T14" fmla="*/ 0 w 54"/>
              <a:gd name="T15" fmla="*/ 0 h 52"/>
              <a:gd name="T16" fmla="*/ 0 w 54"/>
              <a:gd name="T17" fmla="*/ 0 h 52"/>
              <a:gd name="T18" fmla="*/ 0 w 54"/>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52"/>
              <a:gd name="T32" fmla="*/ 54 w 54"/>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52">
                <a:moveTo>
                  <a:pt x="54" y="52"/>
                </a:moveTo>
                <a:lnTo>
                  <a:pt x="34" y="52"/>
                </a:lnTo>
                <a:lnTo>
                  <a:pt x="24" y="39"/>
                </a:lnTo>
                <a:lnTo>
                  <a:pt x="0" y="31"/>
                </a:lnTo>
                <a:lnTo>
                  <a:pt x="21" y="0"/>
                </a:lnTo>
                <a:lnTo>
                  <a:pt x="44" y="0"/>
                </a:lnTo>
                <a:lnTo>
                  <a:pt x="50" y="13"/>
                </a:lnTo>
                <a:lnTo>
                  <a:pt x="34" y="26"/>
                </a:lnTo>
                <a:lnTo>
                  <a:pt x="46" y="28"/>
                </a:lnTo>
                <a:lnTo>
                  <a:pt x="54" y="52"/>
                </a:lnTo>
              </a:path>
            </a:pathLst>
          </a:custGeom>
          <a:solidFill>
            <a:srgbClr val="CDCDCD"/>
          </a:solidFill>
          <a:ln w="6350">
            <a:solidFill>
              <a:schemeClr val="bg1"/>
            </a:solidFill>
            <a:round/>
            <a:headEnd/>
            <a:tailEnd/>
          </a:ln>
        </p:spPr>
        <p:txBody>
          <a:bodyPr/>
          <a:lstStyle/>
          <a:p>
            <a:endParaRPr lang="en-US"/>
          </a:p>
        </p:txBody>
      </p:sp>
      <p:sp>
        <p:nvSpPr>
          <p:cNvPr id="1365" name="Freeform 2406"/>
          <p:cNvSpPr>
            <a:spLocks/>
          </p:cNvSpPr>
          <p:nvPr/>
        </p:nvSpPr>
        <p:spPr bwMode="auto">
          <a:xfrm>
            <a:off x="5346700" y="4054475"/>
            <a:ext cx="36513" cy="42863"/>
          </a:xfrm>
          <a:custGeom>
            <a:avLst/>
            <a:gdLst>
              <a:gd name="T0" fmla="*/ 0 w 54"/>
              <a:gd name="T1" fmla="*/ 0 h 61"/>
              <a:gd name="T2" fmla="*/ 0 w 54"/>
              <a:gd name="T3" fmla="*/ 0 h 61"/>
              <a:gd name="T4" fmla="*/ 0 w 54"/>
              <a:gd name="T5" fmla="*/ 0 h 61"/>
              <a:gd name="T6" fmla="*/ 0 w 54"/>
              <a:gd name="T7" fmla="*/ 0 h 61"/>
              <a:gd name="T8" fmla="*/ 0 w 54"/>
              <a:gd name="T9" fmla="*/ 0 h 61"/>
              <a:gd name="T10" fmla="*/ 0 w 54"/>
              <a:gd name="T11" fmla="*/ 0 h 61"/>
              <a:gd name="T12" fmla="*/ 0 w 54"/>
              <a:gd name="T13" fmla="*/ 0 h 61"/>
              <a:gd name="T14" fmla="*/ 0 w 54"/>
              <a:gd name="T15" fmla="*/ 0 h 61"/>
              <a:gd name="T16" fmla="*/ 0 w 54"/>
              <a:gd name="T17" fmla="*/ 0 h 61"/>
              <a:gd name="T18" fmla="*/ 0 w 54"/>
              <a:gd name="T19" fmla="*/ 0 h 61"/>
              <a:gd name="T20" fmla="*/ 0 w 54"/>
              <a:gd name="T21" fmla="*/ 0 h 61"/>
              <a:gd name="T22" fmla="*/ 0 w 54"/>
              <a:gd name="T23" fmla="*/ 0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61"/>
              <a:gd name="T38" fmla="*/ 54 w 54"/>
              <a:gd name="T39" fmla="*/ 61 h 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61">
                <a:moveTo>
                  <a:pt x="18" y="57"/>
                </a:moveTo>
                <a:lnTo>
                  <a:pt x="14" y="61"/>
                </a:lnTo>
                <a:lnTo>
                  <a:pt x="0" y="60"/>
                </a:lnTo>
                <a:lnTo>
                  <a:pt x="31" y="0"/>
                </a:lnTo>
                <a:lnTo>
                  <a:pt x="47" y="0"/>
                </a:lnTo>
                <a:lnTo>
                  <a:pt x="44" y="6"/>
                </a:lnTo>
                <a:lnTo>
                  <a:pt x="54" y="19"/>
                </a:lnTo>
                <a:lnTo>
                  <a:pt x="42" y="29"/>
                </a:lnTo>
                <a:lnTo>
                  <a:pt x="44" y="32"/>
                </a:lnTo>
                <a:lnTo>
                  <a:pt x="32" y="35"/>
                </a:lnTo>
                <a:lnTo>
                  <a:pt x="32" y="45"/>
                </a:lnTo>
                <a:lnTo>
                  <a:pt x="18" y="57"/>
                </a:lnTo>
                <a:close/>
              </a:path>
            </a:pathLst>
          </a:custGeom>
          <a:solidFill>
            <a:srgbClr val="CDCDCD"/>
          </a:solidFill>
          <a:ln w="6350">
            <a:solidFill>
              <a:schemeClr val="bg1"/>
            </a:solidFill>
            <a:round/>
            <a:headEnd/>
            <a:tailEnd/>
          </a:ln>
        </p:spPr>
        <p:txBody>
          <a:bodyPr/>
          <a:lstStyle/>
          <a:p>
            <a:endParaRPr lang="en-US"/>
          </a:p>
        </p:txBody>
      </p:sp>
      <p:sp>
        <p:nvSpPr>
          <p:cNvPr id="1366" name="Freeform 2407"/>
          <p:cNvSpPr>
            <a:spLocks/>
          </p:cNvSpPr>
          <p:nvPr/>
        </p:nvSpPr>
        <p:spPr bwMode="auto">
          <a:xfrm>
            <a:off x="5346700" y="4054475"/>
            <a:ext cx="36513" cy="42863"/>
          </a:xfrm>
          <a:custGeom>
            <a:avLst/>
            <a:gdLst>
              <a:gd name="T0" fmla="*/ 0 w 54"/>
              <a:gd name="T1" fmla="*/ 0 h 61"/>
              <a:gd name="T2" fmla="*/ 0 w 54"/>
              <a:gd name="T3" fmla="*/ 0 h 61"/>
              <a:gd name="T4" fmla="*/ 0 w 54"/>
              <a:gd name="T5" fmla="*/ 0 h 61"/>
              <a:gd name="T6" fmla="*/ 0 w 54"/>
              <a:gd name="T7" fmla="*/ 0 h 61"/>
              <a:gd name="T8" fmla="*/ 0 w 54"/>
              <a:gd name="T9" fmla="*/ 0 h 61"/>
              <a:gd name="T10" fmla="*/ 0 w 54"/>
              <a:gd name="T11" fmla="*/ 0 h 61"/>
              <a:gd name="T12" fmla="*/ 0 w 54"/>
              <a:gd name="T13" fmla="*/ 0 h 61"/>
              <a:gd name="T14" fmla="*/ 0 w 54"/>
              <a:gd name="T15" fmla="*/ 0 h 61"/>
              <a:gd name="T16" fmla="*/ 0 w 54"/>
              <a:gd name="T17" fmla="*/ 0 h 61"/>
              <a:gd name="T18" fmla="*/ 0 w 54"/>
              <a:gd name="T19" fmla="*/ 0 h 61"/>
              <a:gd name="T20" fmla="*/ 0 w 54"/>
              <a:gd name="T21" fmla="*/ 0 h 61"/>
              <a:gd name="T22" fmla="*/ 0 w 54"/>
              <a:gd name="T23" fmla="*/ 0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61"/>
              <a:gd name="T38" fmla="*/ 54 w 54"/>
              <a:gd name="T39" fmla="*/ 61 h 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61">
                <a:moveTo>
                  <a:pt x="18" y="57"/>
                </a:moveTo>
                <a:lnTo>
                  <a:pt x="14" y="61"/>
                </a:lnTo>
                <a:lnTo>
                  <a:pt x="0" y="60"/>
                </a:lnTo>
                <a:lnTo>
                  <a:pt x="31" y="0"/>
                </a:lnTo>
                <a:lnTo>
                  <a:pt x="47" y="0"/>
                </a:lnTo>
                <a:lnTo>
                  <a:pt x="44" y="6"/>
                </a:lnTo>
                <a:lnTo>
                  <a:pt x="54" y="19"/>
                </a:lnTo>
                <a:lnTo>
                  <a:pt x="42" y="29"/>
                </a:lnTo>
                <a:lnTo>
                  <a:pt x="44" y="32"/>
                </a:lnTo>
                <a:lnTo>
                  <a:pt x="32" y="35"/>
                </a:lnTo>
                <a:lnTo>
                  <a:pt x="32" y="45"/>
                </a:lnTo>
                <a:lnTo>
                  <a:pt x="18" y="57"/>
                </a:lnTo>
              </a:path>
            </a:pathLst>
          </a:custGeom>
          <a:solidFill>
            <a:srgbClr val="CDCDCD"/>
          </a:solidFill>
          <a:ln w="6350">
            <a:solidFill>
              <a:schemeClr val="bg1"/>
            </a:solidFill>
            <a:round/>
            <a:headEnd/>
            <a:tailEnd/>
          </a:ln>
        </p:spPr>
        <p:txBody>
          <a:bodyPr/>
          <a:lstStyle/>
          <a:p>
            <a:endParaRPr lang="en-US"/>
          </a:p>
        </p:txBody>
      </p:sp>
      <p:sp>
        <p:nvSpPr>
          <p:cNvPr id="1367" name="Freeform 2408"/>
          <p:cNvSpPr>
            <a:spLocks/>
          </p:cNvSpPr>
          <p:nvPr/>
        </p:nvSpPr>
        <p:spPr bwMode="auto">
          <a:xfrm>
            <a:off x="5705475" y="4303713"/>
            <a:ext cx="166688" cy="192087"/>
          </a:xfrm>
          <a:custGeom>
            <a:avLst/>
            <a:gdLst>
              <a:gd name="T0" fmla="*/ 0 w 246"/>
              <a:gd name="T1" fmla="*/ 0 h 278"/>
              <a:gd name="T2" fmla="*/ 0 w 246"/>
              <a:gd name="T3" fmla="*/ 0 h 278"/>
              <a:gd name="T4" fmla="*/ 0 w 246"/>
              <a:gd name="T5" fmla="*/ 0 h 278"/>
              <a:gd name="T6" fmla="*/ 0 w 246"/>
              <a:gd name="T7" fmla="*/ 0 h 278"/>
              <a:gd name="T8" fmla="*/ 0 w 246"/>
              <a:gd name="T9" fmla="*/ 0 h 278"/>
              <a:gd name="T10" fmla="*/ 0 w 246"/>
              <a:gd name="T11" fmla="*/ 0 h 278"/>
              <a:gd name="T12" fmla="*/ 0 w 246"/>
              <a:gd name="T13" fmla="*/ 0 h 278"/>
              <a:gd name="T14" fmla="*/ 0 w 246"/>
              <a:gd name="T15" fmla="*/ 0 h 278"/>
              <a:gd name="T16" fmla="*/ 0 w 246"/>
              <a:gd name="T17" fmla="*/ 0 h 278"/>
              <a:gd name="T18" fmla="*/ 0 w 246"/>
              <a:gd name="T19" fmla="*/ 0 h 278"/>
              <a:gd name="T20" fmla="*/ 0 w 246"/>
              <a:gd name="T21" fmla="*/ 0 h 278"/>
              <a:gd name="T22" fmla="*/ 0 w 246"/>
              <a:gd name="T23" fmla="*/ 0 h 278"/>
              <a:gd name="T24" fmla="*/ 0 w 246"/>
              <a:gd name="T25" fmla="*/ 0 h 278"/>
              <a:gd name="T26" fmla="*/ 0 w 246"/>
              <a:gd name="T27" fmla="*/ 0 h 278"/>
              <a:gd name="T28" fmla="*/ 0 w 246"/>
              <a:gd name="T29" fmla="*/ 0 h 278"/>
              <a:gd name="T30" fmla="*/ 0 w 246"/>
              <a:gd name="T31" fmla="*/ 0 h 278"/>
              <a:gd name="T32" fmla="*/ 0 w 246"/>
              <a:gd name="T33" fmla="*/ 0 h 278"/>
              <a:gd name="T34" fmla="*/ 0 w 246"/>
              <a:gd name="T35" fmla="*/ 0 h 278"/>
              <a:gd name="T36" fmla="*/ 0 w 246"/>
              <a:gd name="T37" fmla="*/ 0 h 278"/>
              <a:gd name="T38" fmla="*/ 0 w 246"/>
              <a:gd name="T39" fmla="*/ 0 h 278"/>
              <a:gd name="T40" fmla="*/ 0 w 246"/>
              <a:gd name="T41" fmla="*/ 0 h 278"/>
              <a:gd name="T42" fmla="*/ 0 w 246"/>
              <a:gd name="T43" fmla="*/ 0 h 278"/>
              <a:gd name="T44" fmla="*/ 0 w 246"/>
              <a:gd name="T45" fmla="*/ 0 h 278"/>
              <a:gd name="T46" fmla="*/ 0 w 246"/>
              <a:gd name="T47" fmla="*/ 0 h 278"/>
              <a:gd name="T48" fmla="*/ 0 w 246"/>
              <a:gd name="T49" fmla="*/ 0 h 2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6"/>
              <a:gd name="T76" fmla="*/ 0 h 278"/>
              <a:gd name="T77" fmla="*/ 246 w 246"/>
              <a:gd name="T78" fmla="*/ 278 h 2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6" h="278">
                <a:moveTo>
                  <a:pt x="33" y="278"/>
                </a:moveTo>
                <a:lnTo>
                  <a:pt x="69" y="265"/>
                </a:lnTo>
                <a:lnTo>
                  <a:pt x="93" y="267"/>
                </a:lnTo>
                <a:lnTo>
                  <a:pt x="113" y="239"/>
                </a:lnTo>
                <a:lnTo>
                  <a:pt x="137" y="234"/>
                </a:lnTo>
                <a:lnTo>
                  <a:pt x="150" y="208"/>
                </a:lnTo>
                <a:lnTo>
                  <a:pt x="183" y="199"/>
                </a:lnTo>
                <a:lnTo>
                  <a:pt x="181" y="164"/>
                </a:lnTo>
                <a:lnTo>
                  <a:pt x="189" y="153"/>
                </a:lnTo>
                <a:lnTo>
                  <a:pt x="197" y="145"/>
                </a:lnTo>
                <a:lnTo>
                  <a:pt x="205" y="151"/>
                </a:lnTo>
                <a:lnTo>
                  <a:pt x="240" y="104"/>
                </a:lnTo>
                <a:lnTo>
                  <a:pt x="246" y="85"/>
                </a:lnTo>
                <a:lnTo>
                  <a:pt x="228" y="72"/>
                </a:lnTo>
                <a:lnTo>
                  <a:pt x="212" y="47"/>
                </a:lnTo>
                <a:lnTo>
                  <a:pt x="153" y="24"/>
                </a:lnTo>
                <a:lnTo>
                  <a:pt x="135" y="0"/>
                </a:lnTo>
                <a:lnTo>
                  <a:pt x="119" y="2"/>
                </a:lnTo>
                <a:lnTo>
                  <a:pt x="126" y="28"/>
                </a:lnTo>
                <a:lnTo>
                  <a:pt x="109" y="34"/>
                </a:lnTo>
                <a:lnTo>
                  <a:pt x="103" y="75"/>
                </a:lnTo>
                <a:lnTo>
                  <a:pt x="119" y="101"/>
                </a:lnTo>
                <a:lnTo>
                  <a:pt x="95" y="166"/>
                </a:lnTo>
                <a:lnTo>
                  <a:pt x="0" y="200"/>
                </a:lnTo>
                <a:lnTo>
                  <a:pt x="33" y="278"/>
                </a:lnTo>
                <a:close/>
              </a:path>
            </a:pathLst>
          </a:custGeom>
          <a:solidFill>
            <a:srgbClr val="CDCDCD"/>
          </a:solidFill>
          <a:ln w="6350">
            <a:solidFill>
              <a:schemeClr val="bg1"/>
            </a:solidFill>
            <a:round/>
            <a:headEnd/>
            <a:tailEnd/>
          </a:ln>
        </p:spPr>
        <p:txBody>
          <a:bodyPr/>
          <a:lstStyle/>
          <a:p>
            <a:endParaRPr lang="en-US"/>
          </a:p>
        </p:txBody>
      </p:sp>
      <p:sp>
        <p:nvSpPr>
          <p:cNvPr id="1368" name="Freeform 2409"/>
          <p:cNvSpPr>
            <a:spLocks/>
          </p:cNvSpPr>
          <p:nvPr/>
        </p:nvSpPr>
        <p:spPr bwMode="auto">
          <a:xfrm>
            <a:off x="5705475" y="4303713"/>
            <a:ext cx="166688" cy="192087"/>
          </a:xfrm>
          <a:custGeom>
            <a:avLst/>
            <a:gdLst>
              <a:gd name="T0" fmla="*/ 0 w 246"/>
              <a:gd name="T1" fmla="*/ 0 h 278"/>
              <a:gd name="T2" fmla="*/ 0 w 246"/>
              <a:gd name="T3" fmla="*/ 0 h 278"/>
              <a:gd name="T4" fmla="*/ 0 w 246"/>
              <a:gd name="T5" fmla="*/ 0 h 278"/>
              <a:gd name="T6" fmla="*/ 0 w 246"/>
              <a:gd name="T7" fmla="*/ 0 h 278"/>
              <a:gd name="T8" fmla="*/ 0 w 246"/>
              <a:gd name="T9" fmla="*/ 0 h 278"/>
              <a:gd name="T10" fmla="*/ 0 w 246"/>
              <a:gd name="T11" fmla="*/ 0 h 278"/>
              <a:gd name="T12" fmla="*/ 0 w 246"/>
              <a:gd name="T13" fmla="*/ 0 h 278"/>
              <a:gd name="T14" fmla="*/ 0 w 246"/>
              <a:gd name="T15" fmla="*/ 0 h 278"/>
              <a:gd name="T16" fmla="*/ 0 w 246"/>
              <a:gd name="T17" fmla="*/ 0 h 278"/>
              <a:gd name="T18" fmla="*/ 0 w 246"/>
              <a:gd name="T19" fmla="*/ 0 h 278"/>
              <a:gd name="T20" fmla="*/ 0 w 246"/>
              <a:gd name="T21" fmla="*/ 0 h 278"/>
              <a:gd name="T22" fmla="*/ 0 w 246"/>
              <a:gd name="T23" fmla="*/ 0 h 278"/>
              <a:gd name="T24" fmla="*/ 0 w 246"/>
              <a:gd name="T25" fmla="*/ 0 h 278"/>
              <a:gd name="T26" fmla="*/ 0 w 246"/>
              <a:gd name="T27" fmla="*/ 0 h 278"/>
              <a:gd name="T28" fmla="*/ 0 w 246"/>
              <a:gd name="T29" fmla="*/ 0 h 278"/>
              <a:gd name="T30" fmla="*/ 0 w 246"/>
              <a:gd name="T31" fmla="*/ 0 h 278"/>
              <a:gd name="T32" fmla="*/ 0 w 246"/>
              <a:gd name="T33" fmla="*/ 0 h 278"/>
              <a:gd name="T34" fmla="*/ 0 w 246"/>
              <a:gd name="T35" fmla="*/ 0 h 278"/>
              <a:gd name="T36" fmla="*/ 0 w 246"/>
              <a:gd name="T37" fmla="*/ 0 h 278"/>
              <a:gd name="T38" fmla="*/ 0 w 246"/>
              <a:gd name="T39" fmla="*/ 0 h 278"/>
              <a:gd name="T40" fmla="*/ 0 w 246"/>
              <a:gd name="T41" fmla="*/ 0 h 278"/>
              <a:gd name="T42" fmla="*/ 0 w 246"/>
              <a:gd name="T43" fmla="*/ 0 h 278"/>
              <a:gd name="T44" fmla="*/ 0 w 246"/>
              <a:gd name="T45" fmla="*/ 0 h 278"/>
              <a:gd name="T46" fmla="*/ 0 w 246"/>
              <a:gd name="T47" fmla="*/ 0 h 278"/>
              <a:gd name="T48" fmla="*/ 0 w 246"/>
              <a:gd name="T49" fmla="*/ 0 h 2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6"/>
              <a:gd name="T76" fmla="*/ 0 h 278"/>
              <a:gd name="T77" fmla="*/ 246 w 246"/>
              <a:gd name="T78" fmla="*/ 278 h 2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6" h="278">
                <a:moveTo>
                  <a:pt x="33" y="278"/>
                </a:moveTo>
                <a:lnTo>
                  <a:pt x="69" y="265"/>
                </a:lnTo>
                <a:lnTo>
                  <a:pt x="93" y="267"/>
                </a:lnTo>
                <a:lnTo>
                  <a:pt x="113" y="239"/>
                </a:lnTo>
                <a:lnTo>
                  <a:pt x="137" y="234"/>
                </a:lnTo>
                <a:lnTo>
                  <a:pt x="150" y="208"/>
                </a:lnTo>
                <a:lnTo>
                  <a:pt x="183" y="199"/>
                </a:lnTo>
                <a:lnTo>
                  <a:pt x="181" y="164"/>
                </a:lnTo>
                <a:lnTo>
                  <a:pt x="189" y="153"/>
                </a:lnTo>
                <a:lnTo>
                  <a:pt x="197" y="145"/>
                </a:lnTo>
                <a:lnTo>
                  <a:pt x="205" y="151"/>
                </a:lnTo>
                <a:lnTo>
                  <a:pt x="240" y="104"/>
                </a:lnTo>
                <a:lnTo>
                  <a:pt x="246" y="85"/>
                </a:lnTo>
                <a:lnTo>
                  <a:pt x="228" y="72"/>
                </a:lnTo>
                <a:lnTo>
                  <a:pt x="212" y="47"/>
                </a:lnTo>
                <a:lnTo>
                  <a:pt x="153" y="24"/>
                </a:lnTo>
                <a:lnTo>
                  <a:pt x="135" y="0"/>
                </a:lnTo>
                <a:lnTo>
                  <a:pt x="119" y="2"/>
                </a:lnTo>
                <a:lnTo>
                  <a:pt x="126" y="28"/>
                </a:lnTo>
                <a:lnTo>
                  <a:pt x="109" y="34"/>
                </a:lnTo>
                <a:lnTo>
                  <a:pt x="103" y="75"/>
                </a:lnTo>
                <a:lnTo>
                  <a:pt x="119" y="101"/>
                </a:lnTo>
                <a:lnTo>
                  <a:pt x="95" y="166"/>
                </a:lnTo>
                <a:lnTo>
                  <a:pt x="0" y="200"/>
                </a:lnTo>
                <a:lnTo>
                  <a:pt x="33" y="278"/>
                </a:lnTo>
              </a:path>
            </a:pathLst>
          </a:custGeom>
          <a:solidFill>
            <a:srgbClr val="CDCDCD"/>
          </a:solidFill>
          <a:ln w="6350">
            <a:solidFill>
              <a:schemeClr val="bg1"/>
            </a:solidFill>
            <a:round/>
            <a:headEnd/>
            <a:tailEnd/>
          </a:ln>
        </p:spPr>
        <p:txBody>
          <a:bodyPr/>
          <a:lstStyle/>
          <a:p>
            <a:endParaRPr lang="en-US"/>
          </a:p>
        </p:txBody>
      </p:sp>
      <p:sp>
        <p:nvSpPr>
          <p:cNvPr id="1369" name="Freeform 2410"/>
          <p:cNvSpPr>
            <a:spLocks/>
          </p:cNvSpPr>
          <p:nvPr/>
        </p:nvSpPr>
        <p:spPr bwMode="auto">
          <a:xfrm>
            <a:off x="5791200" y="4270375"/>
            <a:ext cx="6350" cy="14288"/>
          </a:xfrm>
          <a:custGeom>
            <a:avLst/>
            <a:gdLst>
              <a:gd name="T0" fmla="*/ 0 w 10"/>
              <a:gd name="T1" fmla="*/ 0 h 21"/>
              <a:gd name="T2" fmla="*/ 0 w 10"/>
              <a:gd name="T3" fmla="*/ 0 h 21"/>
              <a:gd name="T4" fmla="*/ 0 w 10"/>
              <a:gd name="T5" fmla="*/ 0 h 21"/>
              <a:gd name="T6" fmla="*/ 0 w 10"/>
              <a:gd name="T7" fmla="*/ 0 h 21"/>
              <a:gd name="T8" fmla="*/ 0 w 10"/>
              <a:gd name="T9" fmla="*/ 0 h 21"/>
              <a:gd name="T10" fmla="*/ 0 60000 65536"/>
              <a:gd name="T11" fmla="*/ 0 60000 65536"/>
              <a:gd name="T12" fmla="*/ 0 60000 65536"/>
              <a:gd name="T13" fmla="*/ 0 60000 65536"/>
              <a:gd name="T14" fmla="*/ 0 60000 65536"/>
              <a:gd name="T15" fmla="*/ 0 w 10"/>
              <a:gd name="T16" fmla="*/ 0 h 21"/>
              <a:gd name="T17" fmla="*/ 10 w 10"/>
              <a:gd name="T18" fmla="*/ 21 h 21"/>
            </a:gdLst>
            <a:ahLst/>
            <a:cxnLst>
              <a:cxn ang="T10">
                <a:pos x="T0" y="T1"/>
              </a:cxn>
              <a:cxn ang="T11">
                <a:pos x="T2" y="T3"/>
              </a:cxn>
              <a:cxn ang="T12">
                <a:pos x="T4" y="T5"/>
              </a:cxn>
              <a:cxn ang="T13">
                <a:pos x="T6" y="T7"/>
              </a:cxn>
              <a:cxn ang="T14">
                <a:pos x="T8" y="T9"/>
              </a:cxn>
            </a:cxnLst>
            <a:rect l="T15" t="T16" r="T17" b="T18"/>
            <a:pathLst>
              <a:path w="10" h="21">
                <a:moveTo>
                  <a:pt x="7" y="21"/>
                </a:moveTo>
                <a:lnTo>
                  <a:pt x="10" y="0"/>
                </a:lnTo>
                <a:lnTo>
                  <a:pt x="0" y="8"/>
                </a:lnTo>
                <a:lnTo>
                  <a:pt x="0" y="19"/>
                </a:lnTo>
                <a:lnTo>
                  <a:pt x="7" y="21"/>
                </a:lnTo>
                <a:close/>
              </a:path>
            </a:pathLst>
          </a:custGeom>
          <a:solidFill>
            <a:srgbClr val="CDCDCD"/>
          </a:solidFill>
          <a:ln w="6350">
            <a:solidFill>
              <a:schemeClr val="bg1"/>
            </a:solidFill>
            <a:round/>
            <a:headEnd/>
            <a:tailEnd/>
          </a:ln>
        </p:spPr>
        <p:txBody>
          <a:bodyPr/>
          <a:lstStyle/>
          <a:p>
            <a:endParaRPr lang="en-US"/>
          </a:p>
        </p:txBody>
      </p:sp>
      <p:sp>
        <p:nvSpPr>
          <p:cNvPr id="1370" name="Freeform 2411"/>
          <p:cNvSpPr>
            <a:spLocks/>
          </p:cNvSpPr>
          <p:nvPr/>
        </p:nvSpPr>
        <p:spPr bwMode="auto">
          <a:xfrm>
            <a:off x="5791200" y="4270375"/>
            <a:ext cx="6350" cy="14288"/>
          </a:xfrm>
          <a:custGeom>
            <a:avLst/>
            <a:gdLst>
              <a:gd name="T0" fmla="*/ 0 w 10"/>
              <a:gd name="T1" fmla="*/ 0 h 21"/>
              <a:gd name="T2" fmla="*/ 0 w 10"/>
              <a:gd name="T3" fmla="*/ 0 h 21"/>
              <a:gd name="T4" fmla="*/ 0 w 10"/>
              <a:gd name="T5" fmla="*/ 0 h 21"/>
              <a:gd name="T6" fmla="*/ 0 w 10"/>
              <a:gd name="T7" fmla="*/ 0 h 21"/>
              <a:gd name="T8" fmla="*/ 0 w 10"/>
              <a:gd name="T9" fmla="*/ 0 h 21"/>
              <a:gd name="T10" fmla="*/ 0 60000 65536"/>
              <a:gd name="T11" fmla="*/ 0 60000 65536"/>
              <a:gd name="T12" fmla="*/ 0 60000 65536"/>
              <a:gd name="T13" fmla="*/ 0 60000 65536"/>
              <a:gd name="T14" fmla="*/ 0 60000 65536"/>
              <a:gd name="T15" fmla="*/ 0 w 10"/>
              <a:gd name="T16" fmla="*/ 0 h 21"/>
              <a:gd name="T17" fmla="*/ 10 w 10"/>
              <a:gd name="T18" fmla="*/ 21 h 21"/>
            </a:gdLst>
            <a:ahLst/>
            <a:cxnLst>
              <a:cxn ang="T10">
                <a:pos x="T0" y="T1"/>
              </a:cxn>
              <a:cxn ang="T11">
                <a:pos x="T2" y="T3"/>
              </a:cxn>
              <a:cxn ang="T12">
                <a:pos x="T4" y="T5"/>
              </a:cxn>
              <a:cxn ang="T13">
                <a:pos x="T6" y="T7"/>
              </a:cxn>
              <a:cxn ang="T14">
                <a:pos x="T8" y="T9"/>
              </a:cxn>
            </a:cxnLst>
            <a:rect l="T15" t="T16" r="T17" b="T18"/>
            <a:pathLst>
              <a:path w="10" h="21">
                <a:moveTo>
                  <a:pt x="7" y="21"/>
                </a:moveTo>
                <a:lnTo>
                  <a:pt x="10" y="0"/>
                </a:lnTo>
                <a:lnTo>
                  <a:pt x="0" y="8"/>
                </a:lnTo>
                <a:lnTo>
                  <a:pt x="0" y="19"/>
                </a:lnTo>
                <a:lnTo>
                  <a:pt x="7" y="21"/>
                </a:lnTo>
              </a:path>
            </a:pathLst>
          </a:custGeom>
          <a:solidFill>
            <a:srgbClr val="CDCDCD"/>
          </a:solidFill>
          <a:ln w="6350">
            <a:solidFill>
              <a:schemeClr val="bg1"/>
            </a:solidFill>
            <a:round/>
            <a:headEnd/>
            <a:tailEnd/>
          </a:ln>
        </p:spPr>
        <p:txBody>
          <a:bodyPr/>
          <a:lstStyle/>
          <a:p>
            <a:endParaRPr lang="en-US"/>
          </a:p>
        </p:txBody>
      </p:sp>
      <p:sp>
        <p:nvSpPr>
          <p:cNvPr id="1371" name="Freeform 2412"/>
          <p:cNvSpPr>
            <a:spLocks/>
          </p:cNvSpPr>
          <p:nvPr/>
        </p:nvSpPr>
        <p:spPr bwMode="auto">
          <a:xfrm>
            <a:off x="5894388" y="3994150"/>
            <a:ext cx="354012" cy="334963"/>
          </a:xfrm>
          <a:custGeom>
            <a:avLst/>
            <a:gdLst>
              <a:gd name="T0" fmla="*/ 0 w 527"/>
              <a:gd name="T1" fmla="*/ 0 h 485"/>
              <a:gd name="T2" fmla="*/ 0 w 527"/>
              <a:gd name="T3" fmla="*/ 0 h 485"/>
              <a:gd name="T4" fmla="*/ 0 w 527"/>
              <a:gd name="T5" fmla="*/ 0 h 485"/>
              <a:gd name="T6" fmla="*/ 0 w 527"/>
              <a:gd name="T7" fmla="*/ 0 h 485"/>
              <a:gd name="T8" fmla="*/ 0 w 527"/>
              <a:gd name="T9" fmla="*/ 0 h 485"/>
              <a:gd name="T10" fmla="*/ 0 w 527"/>
              <a:gd name="T11" fmla="*/ 0 h 485"/>
              <a:gd name="T12" fmla="*/ 0 w 527"/>
              <a:gd name="T13" fmla="*/ 0 h 485"/>
              <a:gd name="T14" fmla="*/ 0 w 527"/>
              <a:gd name="T15" fmla="*/ 0 h 485"/>
              <a:gd name="T16" fmla="*/ 0 w 527"/>
              <a:gd name="T17" fmla="*/ 0 h 485"/>
              <a:gd name="T18" fmla="*/ 0 w 527"/>
              <a:gd name="T19" fmla="*/ 0 h 485"/>
              <a:gd name="T20" fmla="*/ 0 w 527"/>
              <a:gd name="T21" fmla="*/ 0 h 485"/>
              <a:gd name="T22" fmla="*/ 0 w 527"/>
              <a:gd name="T23" fmla="*/ 0 h 485"/>
              <a:gd name="T24" fmla="*/ 0 w 527"/>
              <a:gd name="T25" fmla="*/ 0 h 485"/>
              <a:gd name="T26" fmla="*/ 0 w 527"/>
              <a:gd name="T27" fmla="*/ 0 h 485"/>
              <a:gd name="T28" fmla="*/ 0 w 527"/>
              <a:gd name="T29" fmla="*/ 0 h 485"/>
              <a:gd name="T30" fmla="*/ 0 w 527"/>
              <a:gd name="T31" fmla="*/ 0 h 485"/>
              <a:gd name="T32" fmla="*/ 0 w 527"/>
              <a:gd name="T33" fmla="*/ 0 h 485"/>
              <a:gd name="T34" fmla="*/ 0 w 527"/>
              <a:gd name="T35" fmla="*/ 0 h 485"/>
              <a:gd name="T36" fmla="*/ 0 w 527"/>
              <a:gd name="T37" fmla="*/ 0 h 485"/>
              <a:gd name="T38" fmla="*/ 0 w 527"/>
              <a:gd name="T39" fmla="*/ 0 h 485"/>
              <a:gd name="T40" fmla="*/ 0 w 527"/>
              <a:gd name="T41" fmla="*/ 0 h 485"/>
              <a:gd name="T42" fmla="*/ 0 w 527"/>
              <a:gd name="T43" fmla="*/ 0 h 485"/>
              <a:gd name="T44" fmla="*/ 0 w 527"/>
              <a:gd name="T45" fmla="*/ 0 h 485"/>
              <a:gd name="T46" fmla="*/ 0 w 527"/>
              <a:gd name="T47" fmla="*/ 0 h 485"/>
              <a:gd name="T48" fmla="*/ 0 w 527"/>
              <a:gd name="T49" fmla="*/ 0 h 485"/>
              <a:gd name="T50" fmla="*/ 0 w 527"/>
              <a:gd name="T51" fmla="*/ 0 h 485"/>
              <a:gd name="T52" fmla="*/ 0 w 527"/>
              <a:gd name="T53" fmla="*/ 0 h 485"/>
              <a:gd name="T54" fmla="*/ 0 w 527"/>
              <a:gd name="T55" fmla="*/ 0 h 485"/>
              <a:gd name="T56" fmla="*/ 0 w 527"/>
              <a:gd name="T57" fmla="*/ 0 h 485"/>
              <a:gd name="T58" fmla="*/ 0 w 527"/>
              <a:gd name="T59" fmla="*/ 0 h 485"/>
              <a:gd name="T60" fmla="*/ 0 w 527"/>
              <a:gd name="T61" fmla="*/ 0 h 485"/>
              <a:gd name="T62" fmla="*/ 0 w 527"/>
              <a:gd name="T63" fmla="*/ 0 h 485"/>
              <a:gd name="T64" fmla="*/ 0 w 527"/>
              <a:gd name="T65" fmla="*/ 0 h 485"/>
              <a:gd name="T66" fmla="*/ 0 w 527"/>
              <a:gd name="T67" fmla="*/ 0 h 485"/>
              <a:gd name="T68" fmla="*/ 0 w 527"/>
              <a:gd name="T69" fmla="*/ 0 h 485"/>
              <a:gd name="T70" fmla="*/ 0 w 527"/>
              <a:gd name="T71" fmla="*/ 0 h 485"/>
              <a:gd name="T72" fmla="*/ 0 w 527"/>
              <a:gd name="T73" fmla="*/ 0 h 485"/>
              <a:gd name="T74" fmla="*/ 0 w 527"/>
              <a:gd name="T75" fmla="*/ 0 h 485"/>
              <a:gd name="T76" fmla="*/ 0 w 527"/>
              <a:gd name="T77" fmla="*/ 0 h 485"/>
              <a:gd name="T78" fmla="*/ 0 w 527"/>
              <a:gd name="T79" fmla="*/ 0 h 485"/>
              <a:gd name="T80" fmla="*/ 0 w 527"/>
              <a:gd name="T81" fmla="*/ 0 h 485"/>
              <a:gd name="T82" fmla="*/ 0 w 527"/>
              <a:gd name="T83" fmla="*/ 0 h 485"/>
              <a:gd name="T84" fmla="*/ 0 w 527"/>
              <a:gd name="T85" fmla="*/ 0 h 485"/>
              <a:gd name="T86" fmla="*/ 0 w 527"/>
              <a:gd name="T87" fmla="*/ 0 h 485"/>
              <a:gd name="T88" fmla="*/ 0 w 527"/>
              <a:gd name="T89" fmla="*/ 0 h 485"/>
              <a:gd name="T90" fmla="*/ 0 w 527"/>
              <a:gd name="T91" fmla="*/ 0 h 485"/>
              <a:gd name="T92" fmla="*/ 0 w 527"/>
              <a:gd name="T93" fmla="*/ 0 h 485"/>
              <a:gd name="T94" fmla="*/ 0 w 527"/>
              <a:gd name="T95" fmla="*/ 0 h 485"/>
              <a:gd name="T96" fmla="*/ 0 w 527"/>
              <a:gd name="T97" fmla="*/ 0 h 485"/>
              <a:gd name="T98" fmla="*/ 0 w 527"/>
              <a:gd name="T99" fmla="*/ 0 h 485"/>
              <a:gd name="T100" fmla="*/ 0 w 527"/>
              <a:gd name="T101" fmla="*/ 0 h 4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7"/>
              <a:gd name="T154" fmla="*/ 0 h 485"/>
              <a:gd name="T155" fmla="*/ 527 w 527"/>
              <a:gd name="T156" fmla="*/ 485 h 48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7" h="485">
                <a:moveTo>
                  <a:pt x="223" y="485"/>
                </a:moveTo>
                <a:lnTo>
                  <a:pt x="208" y="480"/>
                </a:lnTo>
                <a:lnTo>
                  <a:pt x="197" y="453"/>
                </a:lnTo>
                <a:lnTo>
                  <a:pt x="185" y="448"/>
                </a:lnTo>
                <a:lnTo>
                  <a:pt x="176" y="430"/>
                </a:lnTo>
                <a:lnTo>
                  <a:pt x="127" y="431"/>
                </a:lnTo>
                <a:lnTo>
                  <a:pt x="120" y="430"/>
                </a:lnTo>
                <a:lnTo>
                  <a:pt x="117" y="438"/>
                </a:lnTo>
                <a:lnTo>
                  <a:pt x="102" y="430"/>
                </a:lnTo>
                <a:lnTo>
                  <a:pt x="37" y="436"/>
                </a:lnTo>
                <a:lnTo>
                  <a:pt x="26" y="441"/>
                </a:lnTo>
                <a:lnTo>
                  <a:pt x="23" y="438"/>
                </a:lnTo>
                <a:lnTo>
                  <a:pt x="29" y="405"/>
                </a:lnTo>
                <a:lnTo>
                  <a:pt x="42" y="392"/>
                </a:lnTo>
                <a:lnTo>
                  <a:pt x="67" y="384"/>
                </a:lnTo>
                <a:lnTo>
                  <a:pt x="75" y="368"/>
                </a:lnTo>
                <a:lnTo>
                  <a:pt x="60" y="361"/>
                </a:lnTo>
                <a:lnTo>
                  <a:pt x="58" y="332"/>
                </a:lnTo>
                <a:lnTo>
                  <a:pt x="23" y="313"/>
                </a:lnTo>
                <a:lnTo>
                  <a:pt x="0" y="272"/>
                </a:lnTo>
                <a:lnTo>
                  <a:pt x="47" y="288"/>
                </a:lnTo>
                <a:lnTo>
                  <a:pt x="80" y="282"/>
                </a:lnTo>
                <a:lnTo>
                  <a:pt x="101" y="288"/>
                </a:lnTo>
                <a:lnTo>
                  <a:pt x="111" y="280"/>
                </a:lnTo>
                <a:lnTo>
                  <a:pt x="132" y="282"/>
                </a:lnTo>
                <a:lnTo>
                  <a:pt x="169" y="272"/>
                </a:lnTo>
                <a:lnTo>
                  <a:pt x="172" y="269"/>
                </a:lnTo>
                <a:lnTo>
                  <a:pt x="174" y="233"/>
                </a:lnTo>
                <a:lnTo>
                  <a:pt x="187" y="221"/>
                </a:lnTo>
                <a:lnTo>
                  <a:pt x="216" y="218"/>
                </a:lnTo>
                <a:lnTo>
                  <a:pt x="211" y="213"/>
                </a:lnTo>
                <a:lnTo>
                  <a:pt x="228" y="200"/>
                </a:lnTo>
                <a:lnTo>
                  <a:pt x="242" y="200"/>
                </a:lnTo>
                <a:lnTo>
                  <a:pt x="252" y="208"/>
                </a:lnTo>
                <a:lnTo>
                  <a:pt x="265" y="197"/>
                </a:lnTo>
                <a:lnTo>
                  <a:pt x="262" y="179"/>
                </a:lnTo>
                <a:lnTo>
                  <a:pt x="272" y="151"/>
                </a:lnTo>
                <a:lnTo>
                  <a:pt x="299" y="140"/>
                </a:lnTo>
                <a:lnTo>
                  <a:pt x="286" y="117"/>
                </a:lnTo>
                <a:lnTo>
                  <a:pt x="317" y="117"/>
                </a:lnTo>
                <a:lnTo>
                  <a:pt x="324" y="104"/>
                </a:lnTo>
                <a:lnTo>
                  <a:pt x="319" y="99"/>
                </a:lnTo>
                <a:lnTo>
                  <a:pt x="338" y="73"/>
                </a:lnTo>
                <a:lnTo>
                  <a:pt x="340" y="60"/>
                </a:lnTo>
                <a:lnTo>
                  <a:pt x="325" y="39"/>
                </a:lnTo>
                <a:lnTo>
                  <a:pt x="329" y="36"/>
                </a:lnTo>
                <a:lnTo>
                  <a:pt x="371" y="8"/>
                </a:lnTo>
                <a:lnTo>
                  <a:pt x="403" y="7"/>
                </a:lnTo>
                <a:lnTo>
                  <a:pt x="434" y="0"/>
                </a:lnTo>
                <a:lnTo>
                  <a:pt x="457" y="5"/>
                </a:lnTo>
                <a:lnTo>
                  <a:pt x="459" y="15"/>
                </a:lnTo>
                <a:lnTo>
                  <a:pt x="470" y="15"/>
                </a:lnTo>
                <a:lnTo>
                  <a:pt x="477" y="23"/>
                </a:lnTo>
                <a:lnTo>
                  <a:pt x="475" y="39"/>
                </a:lnTo>
                <a:lnTo>
                  <a:pt x="483" y="46"/>
                </a:lnTo>
                <a:lnTo>
                  <a:pt x="493" y="44"/>
                </a:lnTo>
                <a:lnTo>
                  <a:pt x="500" y="52"/>
                </a:lnTo>
                <a:lnTo>
                  <a:pt x="527" y="62"/>
                </a:lnTo>
                <a:lnTo>
                  <a:pt x="508" y="77"/>
                </a:lnTo>
                <a:lnTo>
                  <a:pt x="501" y="90"/>
                </a:lnTo>
                <a:lnTo>
                  <a:pt x="488" y="88"/>
                </a:lnTo>
                <a:lnTo>
                  <a:pt x="462" y="96"/>
                </a:lnTo>
                <a:lnTo>
                  <a:pt x="421" y="85"/>
                </a:lnTo>
                <a:lnTo>
                  <a:pt x="410" y="88"/>
                </a:lnTo>
                <a:lnTo>
                  <a:pt x="405" y="103"/>
                </a:lnTo>
                <a:lnTo>
                  <a:pt x="412" y="106"/>
                </a:lnTo>
                <a:lnTo>
                  <a:pt x="408" y="112"/>
                </a:lnTo>
                <a:lnTo>
                  <a:pt x="420" y="119"/>
                </a:lnTo>
                <a:lnTo>
                  <a:pt x="412" y="127"/>
                </a:lnTo>
                <a:lnTo>
                  <a:pt x="420" y="135"/>
                </a:lnTo>
                <a:lnTo>
                  <a:pt x="410" y="147"/>
                </a:lnTo>
                <a:lnTo>
                  <a:pt x="421" y="160"/>
                </a:lnTo>
                <a:lnTo>
                  <a:pt x="434" y="163"/>
                </a:lnTo>
                <a:lnTo>
                  <a:pt x="436" y="174"/>
                </a:lnTo>
                <a:lnTo>
                  <a:pt x="452" y="176"/>
                </a:lnTo>
                <a:lnTo>
                  <a:pt x="457" y="186"/>
                </a:lnTo>
                <a:lnTo>
                  <a:pt x="434" y="197"/>
                </a:lnTo>
                <a:lnTo>
                  <a:pt x="430" y="207"/>
                </a:lnTo>
                <a:lnTo>
                  <a:pt x="436" y="215"/>
                </a:lnTo>
                <a:lnTo>
                  <a:pt x="430" y="223"/>
                </a:lnTo>
                <a:lnTo>
                  <a:pt x="441" y="228"/>
                </a:lnTo>
                <a:lnTo>
                  <a:pt x="421" y="236"/>
                </a:lnTo>
                <a:lnTo>
                  <a:pt x="408" y="256"/>
                </a:lnTo>
                <a:lnTo>
                  <a:pt x="405" y="265"/>
                </a:lnTo>
                <a:lnTo>
                  <a:pt x="394" y="270"/>
                </a:lnTo>
                <a:lnTo>
                  <a:pt x="377" y="303"/>
                </a:lnTo>
                <a:lnTo>
                  <a:pt x="361" y="314"/>
                </a:lnTo>
                <a:lnTo>
                  <a:pt x="345" y="340"/>
                </a:lnTo>
                <a:lnTo>
                  <a:pt x="314" y="348"/>
                </a:lnTo>
                <a:lnTo>
                  <a:pt x="301" y="335"/>
                </a:lnTo>
                <a:lnTo>
                  <a:pt x="275" y="371"/>
                </a:lnTo>
                <a:lnTo>
                  <a:pt x="272" y="387"/>
                </a:lnTo>
                <a:lnTo>
                  <a:pt x="294" y="392"/>
                </a:lnTo>
                <a:lnTo>
                  <a:pt x="291" y="412"/>
                </a:lnTo>
                <a:lnTo>
                  <a:pt x="306" y="420"/>
                </a:lnTo>
                <a:lnTo>
                  <a:pt x="322" y="464"/>
                </a:lnTo>
                <a:lnTo>
                  <a:pt x="309" y="470"/>
                </a:lnTo>
                <a:lnTo>
                  <a:pt x="301" y="462"/>
                </a:lnTo>
                <a:lnTo>
                  <a:pt x="288" y="472"/>
                </a:lnTo>
                <a:lnTo>
                  <a:pt x="251" y="464"/>
                </a:lnTo>
                <a:lnTo>
                  <a:pt x="249" y="479"/>
                </a:lnTo>
                <a:lnTo>
                  <a:pt x="233" y="479"/>
                </a:lnTo>
                <a:lnTo>
                  <a:pt x="223" y="485"/>
                </a:lnTo>
                <a:close/>
              </a:path>
            </a:pathLst>
          </a:custGeom>
          <a:solidFill>
            <a:srgbClr val="CDCDCD"/>
          </a:solidFill>
          <a:ln w="6350">
            <a:solidFill>
              <a:schemeClr val="bg1"/>
            </a:solidFill>
            <a:round/>
            <a:headEnd/>
            <a:tailEnd/>
          </a:ln>
        </p:spPr>
        <p:txBody>
          <a:bodyPr/>
          <a:lstStyle/>
          <a:p>
            <a:endParaRPr lang="en-US"/>
          </a:p>
        </p:txBody>
      </p:sp>
      <p:sp>
        <p:nvSpPr>
          <p:cNvPr id="1372" name="Freeform 2413"/>
          <p:cNvSpPr>
            <a:spLocks/>
          </p:cNvSpPr>
          <p:nvPr/>
        </p:nvSpPr>
        <p:spPr bwMode="auto">
          <a:xfrm>
            <a:off x="5894388" y="3994150"/>
            <a:ext cx="354012" cy="334963"/>
          </a:xfrm>
          <a:custGeom>
            <a:avLst/>
            <a:gdLst>
              <a:gd name="T0" fmla="*/ 0 w 527"/>
              <a:gd name="T1" fmla="*/ 0 h 485"/>
              <a:gd name="T2" fmla="*/ 0 w 527"/>
              <a:gd name="T3" fmla="*/ 0 h 485"/>
              <a:gd name="T4" fmla="*/ 0 w 527"/>
              <a:gd name="T5" fmla="*/ 0 h 485"/>
              <a:gd name="T6" fmla="*/ 0 w 527"/>
              <a:gd name="T7" fmla="*/ 0 h 485"/>
              <a:gd name="T8" fmla="*/ 0 w 527"/>
              <a:gd name="T9" fmla="*/ 0 h 485"/>
              <a:gd name="T10" fmla="*/ 0 w 527"/>
              <a:gd name="T11" fmla="*/ 0 h 485"/>
              <a:gd name="T12" fmla="*/ 0 w 527"/>
              <a:gd name="T13" fmla="*/ 0 h 485"/>
              <a:gd name="T14" fmla="*/ 0 w 527"/>
              <a:gd name="T15" fmla="*/ 0 h 485"/>
              <a:gd name="T16" fmla="*/ 0 w 527"/>
              <a:gd name="T17" fmla="*/ 0 h 485"/>
              <a:gd name="T18" fmla="*/ 0 w 527"/>
              <a:gd name="T19" fmla="*/ 0 h 485"/>
              <a:gd name="T20" fmla="*/ 0 w 527"/>
              <a:gd name="T21" fmla="*/ 0 h 485"/>
              <a:gd name="T22" fmla="*/ 0 w 527"/>
              <a:gd name="T23" fmla="*/ 0 h 485"/>
              <a:gd name="T24" fmla="*/ 0 w 527"/>
              <a:gd name="T25" fmla="*/ 0 h 485"/>
              <a:gd name="T26" fmla="*/ 0 w 527"/>
              <a:gd name="T27" fmla="*/ 0 h 485"/>
              <a:gd name="T28" fmla="*/ 0 w 527"/>
              <a:gd name="T29" fmla="*/ 0 h 485"/>
              <a:gd name="T30" fmla="*/ 0 w 527"/>
              <a:gd name="T31" fmla="*/ 0 h 485"/>
              <a:gd name="T32" fmla="*/ 0 w 527"/>
              <a:gd name="T33" fmla="*/ 0 h 485"/>
              <a:gd name="T34" fmla="*/ 0 w 527"/>
              <a:gd name="T35" fmla="*/ 0 h 485"/>
              <a:gd name="T36" fmla="*/ 0 w 527"/>
              <a:gd name="T37" fmla="*/ 0 h 485"/>
              <a:gd name="T38" fmla="*/ 0 w 527"/>
              <a:gd name="T39" fmla="*/ 0 h 485"/>
              <a:gd name="T40" fmla="*/ 0 w 527"/>
              <a:gd name="T41" fmla="*/ 0 h 485"/>
              <a:gd name="T42" fmla="*/ 0 w 527"/>
              <a:gd name="T43" fmla="*/ 0 h 485"/>
              <a:gd name="T44" fmla="*/ 0 w 527"/>
              <a:gd name="T45" fmla="*/ 0 h 485"/>
              <a:gd name="T46" fmla="*/ 0 w 527"/>
              <a:gd name="T47" fmla="*/ 0 h 485"/>
              <a:gd name="T48" fmla="*/ 0 w 527"/>
              <a:gd name="T49" fmla="*/ 0 h 485"/>
              <a:gd name="T50" fmla="*/ 0 w 527"/>
              <a:gd name="T51" fmla="*/ 0 h 485"/>
              <a:gd name="T52" fmla="*/ 0 w 527"/>
              <a:gd name="T53" fmla="*/ 0 h 485"/>
              <a:gd name="T54" fmla="*/ 0 w 527"/>
              <a:gd name="T55" fmla="*/ 0 h 485"/>
              <a:gd name="T56" fmla="*/ 0 w 527"/>
              <a:gd name="T57" fmla="*/ 0 h 485"/>
              <a:gd name="T58" fmla="*/ 0 w 527"/>
              <a:gd name="T59" fmla="*/ 0 h 485"/>
              <a:gd name="T60" fmla="*/ 0 w 527"/>
              <a:gd name="T61" fmla="*/ 0 h 485"/>
              <a:gd name="T62" fmla="*/ 0 w 527"/>
              <a:gd name="T63" fmla="*/ 0 h 485"/>
              <a:gd name="T64" fmla="*/ 0 w 527"/>
              <a:gd name="T65" fmla="*/ 0 h 485"/>
              <a:gd name="T66" fmla="*/ 0 w 527"/>
              <a:gd name="T67" fmla="*/ 0 h 485"/>
              <a:gd name="T68" fmla="*/ 0 w 527"/>
              <a:gd name="T69" fmla="*/ 0 h 485"/>
              <a:gd name="T70" fmla="*/ 0 w 527"/>
              <a:gd name="T71" fmla="*/ 0 h 485"/>
              <a:gd name="T72" fmla="*/ 0 w 527"/>
              <a:gd name="T73" fmla="*/ 0 h 485"/>
              <a:gd name="T74" fmla="*/ 0 w 527"/>
              <a:gd name="T75" fmla="*/ 0 h 485"/>
              <a:gd name="T76" fmla="*/ 0 w 527"/>
              <a:gd name="T77" fmla="*/ 0 h 485"/>
              <a:gd name="T78" fmla="*/ 0 w 527"/>
              <a:gd name="T79" fmla="*/ 0 h 485"/>
              <a:gd name="T80" fmla="*/ 0 w 527"/>
              <a:gd name="T81" fmla="*/ 0 h 485"/>
              <a:gd name="T82" fmla="*/ 0 w 527"/>
              <a:gd name="T83" fmla="*/ 0 h 485"/>
              <a:gd name="T84" fmla="*/ 0 w 527"/>
              <a:gd name="T85" fmla="*/ 0 h 485"/>
              <a:gd name="T86" fmla="*/ 0 w 527"/>
              <a:gd name="T87" fmla="*/ 0 h 485"/>
              <a:gd name="T88" fmla="*/ 0 w 527"/>
              <a:gd name="T89" fmla="*/ 0 h 485"/>
              <a:gd name="T90" fmla="*/ 0 w 527"/>
              <a:gd name="T91" fmla="*/ 0 h 485"/>
              <a:gd name="T92" fmla="*/ 0 w 527"/>
              <a:gd name="T93" fmla="*/ 0 h 485"/>
              <a:gd name="T94" fmla="*/ 0 w 527"/>
              <a:gd name="T95" fmla="*/ 0 h 485"/>
              <a:gd name="T96" fmla="*/ 0 w 527"/>
              <a:gd name="T97" fmla="*/ 0 h 485"/>
              <a:gd name="T98" fmla="*/ 0 w 527"/>
              <a:gd name="T99" fmla="*/ 0 h 485"/>
              <a:gd name="T100" fmla="*/ 0 w 527"/>
              <a:gd name="T101" fmla="*/ 0 h 4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7"/>
              <a:gd name="T154" fmla="*/ 0 h 485"/>
              <a:gd name="T155" fmla="*/ 527 w 527"/>
              <a:gd name="T156" fmla="*/ 485 h 48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7" h="485">
                <a:moveTo>
                  <a:pt x="223" y="485"/>
                </a:moveTo>
                <a:lnTo>
                  <a:pt x="208" y="480"/>
                </a:lnTo>
                <a:lnTo>
                  <a:pt x="197" y="453"/>
                </a:lnTo>
                <a:lnTo>
                  <a:pt x="185" y="448"/>
                </a:lnTo>
                <a:lnTo>
                  <a:pt x="176" y="430"/>
                </a:lnTo>
                <a:lnTo>
                  <a:pt x="127" y="431"/>
                </a:lnTo>
                <a:lnTo>
                  <a:pt x="120" y="430"/>
                </a:lnTo>
                <a:lnTo>
                  <a:pt x="117" y="438"/>
                </a:lnTo>
                <a:lnTo>
                  <a:pt x="102" y="430"/>
                </a:lnTo>
                <a:lnTo>
                  <a:pt x="37" y="436"/>
                </a:lnTo>
                <a:lnTo>
                  <a:pt x="26" y="441"/>
                </a:lnTo>
                <a:lnTo>
                  <a:pt x="23" y="438"/>
                </a:lnTo>
                <a:lnTo>
                  <a:pt x="29" y="405"/>
                </a:lnTo>
                <a:lnTo>
                  <a:pt x="42" y="392"/>
                </a:lnTo>
                <a:lnTo>
                  <a:pt x="67" y="384"/>
                </a:lnTo>
                <a:lnTo>
                  <a:pt x="75" y="368"/>
                </a:lnTo>
                <a:lnTo>
                  <a:pt x="60" y="361"/>
                </a:lnTo>
                <a:lnTo>
                  <a:pt x="58" y="332"/>
                </a:lnTo>
                <a:lnTo>
                  <a:pt x="23" y="313"/>
                </a:lnTo>
                <a:lnTo>
                  <a:pt x="0" y="272"/>
                </a:lnTo>
                <a:lnTo>
                  <a:pt x="47" y="288"/>
                </a:lnTo>
                <a:lnTo>
                  <a:pt x="80" y="282"/>
                </a:lnTo>
                <a:lnTo>
                  <a:pt x="101" y="288"/>
                </a:lnTo>
                <a:lnTo>
                  <a:pt x="111" y="280"/>
                </a:lnTo>
                <a:lnTo>
                  <a:pt x="132" y="282"/>
                </a:lnTo>
                <a:lnTo>
                  <a:pt x="169" y="272"/>
                </a:lnTo>
                <a:lnTo>
                  <a:pt x="172" y="269"/>
                </a:lnTo>
                <a:lnTo>
                  <a:pt x="174" y="233"/>
                </a:lnTo>
                <a:lnTo>
                  <a:pt x="187" y="221"/>
                </a:lnTo>
                <a:lnTo>
                  <a:pt x="216" y="218"/>
                </a:lnTo>
                <a:lnTo>
                  <a:pt x="211" y="213"/>
                </a:lnTo>
                <a:lnTo>
                  <a:pt x="228" y="200"/>
                </a:lnTo>
                <a:lnTo>
                  <a:pt x="242" y="200"/>
                </a:lnTo>
                <a:lnTo>
                  <a:pt x="252" y="208"/>
                </a:lnTo>
                <a:lnTo>
                  <a:pt x="265" y="197"/>
                </a:lnTo>
                <a:lnTo>
                  <a:pt x="262" y="179"/>
                </a:lnTo>
                <a:lnTo>
                  <a:pt x="272" y="151"/>
                </a:lnTo>
                <a:lnTo>
                  <a:pt x="299" y="140"/>
                </a:lnTo>
                <a:lnTo>
                  <a:pt x="286" y="117"/>
                </a:lnTo>
                <a:lnTo>
                  <a:pt x="317" y="117"/>
                </a:lnTo>
                <a:lnTo>
                  <a:pt x="324" y="104"/>
                </a:lnTo>
                <a:lnTo>
                  <a:pt x="319" y="99"/>
                </a:lnTo>
                <a:lnTo>
                  <a:pt x="338" y="73"/>
                </a:lnTo>
                <a:lnTo>
                  <a:pt x="340" y="60"/>
                </a:lnTo>
                <a:lnTo>
                  <a:pt x="325" y="39"/>
                </a:lnTo>
                <a:lnTo>
                  <a:pt x="329" y="36"/>
                </a:lnTo>
                <a:lnTo>
                  <a:pt x="371" y="8"/>
                </a:lnTo>
                <a:lnTo>
                  <a:pt x="403" y="7"/>
                </a:lnTo>
                <a:lnTo>
                  <a:pt x="434" y="0"/>
                </a:lnTo>
                <a:lnTo>
                  <a:pt x="457" y="5"/>
                </a:lnTo>
                <a:lnTo>
                  <a:pt x="459" y="15"/>
                </a:lnTo>
                <a:lnTo>
                  <a:pt x="470" y="15"/>
                </a:lnTo>
                <a:lnTo>
                  <a:pt x="477" y="23"/>
                </a:lnTo>
                <a:lnTo>
                  <a:pt x="475" y="39"/>
                </a:lnTo>
                <a:lnTo>
                  <a:pt x="483" y="46"/>
                </a:lnTo>
                <a:lnTo>
                  <a:pt x="493" y="44"/>
                </a:lnTo>
                <a:lnTo>
                  <a:pt x="500" y="52"/>
                </a:lnTo>
                <a:lnTo>
                  <a:pt x="527" y="62"/>
                </a:lnTo>
                <a:lnTo>
                  <a:pt x="508" y="77"/>
                </a:lnTo>
                <a:lnTo>
                  <a:pt x="501" y="90"/>
                </a:lnTo>
                <a:lnTo>
                  <a:pt x="488" y="88"/>
                </a:lnTo>
                <a:lnTo>
                  <a:pt x="462" y="96"/>
                </a:lnTo>
                <a:lnTo>
                  <a:pt x="421" y="85"/>
                </a:lnTo>
                <a:lnTo>
                  <a:pt x="410" y="88"/>
                </a:lnTo>
                <a:lnTo>
                  <a:pt x="405" y="103"/>
                </a:lnTo>
                <a:lnTo>
                  <a:pt x="412" y="106"/>
                </a:lnTo>
                <a:lnTo>
                  <a:pt x="408" y="112"/>
                </a:lnTo>
                <a:lnTo>
                  <a:pt x="420" y="119"/>
                </a:lnTo>
                <a:lnTo>
                  <a:pt x="412" y="127"/>
                </a:lnTo>
                <a:lnTo>
                  <a:pt x="420" y="135"/>
                </a:lnTo>
                <a:lnTo>
                  <a:pt x="410" y="147"/>
                </a:lnTo>
                <a:lnTo>
                  <a:pt x="421" y="160"/>
                </a:lnTo>
                <a:lnTo>
                  <a:pt x="434" y="163"/>
                </a:lnTo>
                <a:lnTo>
                  <a:pt x="436" y="174"/>
                </a:lnTo>
                <a:lnTo>
                  <a:pt x="452" y="176"/>
                </a:lnTo>
                <a:lnTo>
                  <a:pt x="457" y="186"/>
                </a:lnTo>
                <a:lnTo>
                  <a:pt x="434" y="197"/>
                </a:lnTo>
                <a:lnTo>
                  <a:pt x="430" y="207"/>
                </a:lnTo>
                <a:lnTo>
                  <a:pt x="436" y="215"/>
                </a:lnTo>
                <a:lnTo>
                  <a:pt x="430" y="223"/>
                </a:lnTo>
                <a:lnTo>
                  <a:pt x="441" y="228"/>
                </a:lnTo>
                <a:lnTo>
                  <a:pt x="421" y="236"/>
                </a:lnTo>
                <a:lnTo>
                  <a:pt x="408" y="256"/>
                </a:lnTo>
                <a:lnTo>
                  <a:pt x="405" y="265"/>
                </a:lnTo>
                <a:lnTo>
                  <a:pt x="394" y="270"/>
                </a:lnTo>
                <a:lnTo>
                  <a:pt x="377" y="303"/>
                </a:lnTo>
                <a:lnTo>
                  <a:pt x="361" y="314"/>
                </a:lnTo>
                <a:lnTo>
                  <a:pt x="345" y="340"/>
                </a:lnTo>
                <a:lnTo>
                  <a:pt x="314" y="348"/>
                </a:lnTo>
                <a:lnTo>
                  <a:pt x="301" y="335"/>
                </a:lnTo>
                <a:lnTo>
                  <a:pt x="275" y="371"/>
                </a:lnTo>
                <a:lnTo>
                  <a:pt x="272" y="387"/>
                </a:lnTo>
                <a:lnTo>
                  <a:pt x="294" y="392"/>
                </a:lnTo>
                <a:lnTo>
                  <a:pt x="291" y="412"/>
                </a:lnTo>
                <a:lnTo>
                  <a:pt x="306" y="420"/>
                </a:lnTo>
                <a:lnTo>
                  <a:pt x="322" y="464"/>
                </a:lnTo>
                <a:lnTo>
                  <a:pt x="309" y="470"/>
                </a:lnTo>
                <a:lnTo>
                  <a:pt x="301" y="462"/>
                </a:lnTo>
                <a:lnTo>
                  <a:pt x="288" y="472"/>
                </a:lnTo>
                <a:lnTo>
                  <a:pt x="251" y="464"/>
                </a:lnTo>
                <a:lnTo>
                  <a:pt x="249" y="479"/>
                </a:lnTo>
                <a:lnTo>
                  <a:pt x="233" y="479"/>
                </a:lnTo>
                <a:lnTo>
                  <a:pt x="223" y="485"/>
                </a:lnTo>
              </a:path>
            </a:pathLst>
          </a:custGeom>
          <a:solidFill>
            <a:srgbClr val="CDCDCD"/>
          </a:solidFill>
          <a:ln w="6350">
            <a:solidFill>
              <a:schemeClr val="bg1"/>
            </a:solidFill>
            <a:round/>
            <a:headEnd/>
            <a:tailEnd/>
          </a:ln>
        </p:spPr>
        <p:txBody>
          <a:bodyPr/>
          <a:lstStyle/>
          <a:p>
            <a:endParaRPr lang="en-US"/>
          </a:p>
        </p:txBody>
      </p:sp>
      <p:sp>
        <p:nvSpPr>
          <p:cNvPr id="1373" name="Freeform 2414"/>
          <p:cNvSpPr>
            <a:spLocks/>
          </p:cNvSpPr>
          <p:nvPr/>
        </p:nvSpPr>
        <p:spPr bwMode="auto">
          <a:xfrm>
            <a:off x="5680075" y="4271963"/>
            <a:ext cx="17463" cy="36512"/>
          </a:xfrm>
          <a:custGeom>
            <a:avLst/>
            <a:gdLst>
              <a:gd name="T0" fmla="*/ 0 w 26"/>
              <a:gd name="T1" fmla="*/ 0 h 53"/>
              <a:gd name="T2" fmla="*/ 0 w 26"/>
              <a:gd name="T3" fmla="*/ 0 h 53"/>
              <a:gd name="T4" fmla="*/ 0 w 26"/>
              <a:gd name="T5" fmla="*/ 0 h 53"/>
              <a:gd name="T6" fmla="*/ 0 w 26"/>
              <a:gd name="T7" fmla="*/ 0 h 53"/>
              <a:gd name="T8" fmla="*/ 0 w 26"/>
              <a:gd name="T9" fmla="*/ 0 h 53"/>
              <a:gd name="T10" fmla="*/ 0 w 26"/>
              <a:gd name="T11" fmla="*/ 0 h 53"/>
              <a:gd name="T12" fmla="*/ 0 w 26"/>
              <a:gd name="T13" fmla="*/ 0 h 53"/>
              <a:gd name="T14" fmla="*/ 0 60000 65536"/>
              <a:gd name="T15" fmla="*/ 0 60000 65536"/>
              <a:gd name="T16" fmla="*/ 0 60000 65536"/>
              <a:gd name="T17" fmla="*/ 0 60000 65536"/>
              <a:gd name="T18" fmla="*/ 0 60000 65536"/>
              <a:gd name="T19" fmla="*/ 0 60000 65536"/>
              <a:gd name="T20" fmla="*/ 0 60000 65536"/>
              <a:gd name="T21" fmla="*/ 0 w 26"/>
              <a:gd name="T22" fmla="*/ 0 h 53"/>
              <a:gd name="T23" fmla="*/ 26 w 26"/>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53">
                <a:moveTo>
                  <a:pt x="21" y="50"/>
                </a:moveTo>
                <a:lnTo>
                  <a:pt x="26" y="8"/>
                </a:lnTo>
                <a:lnTo>
                  <a:pt x="13" y="0"/>
                </a:lnTo>
                <a:lnTo>
                  <a:pt x="0" y="21"/>
                </a:lnTo>
                <a:lnTo>
                  <a:pt x="0" y="47"/>
                </a:lnTo>
                <a:lnTo>
                  <a:pt x="10" y="53"/>
                </a:lnTo>
                <a:lnTo>
                  <a:pt x="21" y="50"/>
                </a:lnTo>
                <a:close/>
              </a:path>
            </a:pathLst>
          </a:custGeom>
          <a:solidFill>
            <a:srgbClr val="CDCDCD"/>
          </a:solidFill>
          <a:ln w="6350">
            <a:solidFill>
              <a:schemeClr val="bg1"/>
            </a:solidFill>
            <a:round/>
            <a:headEnd/>
            <a:tailEnd/>
          </a:ln>
        </p:spPr>
        <p:txBody>
          <a:bodyPr/>
          <a:lstStyle/>
          <a:p>
            <a:endParaRPr lang="en-US"/>
          </a:p>
        </p:txBody>
      </p:sp>
      <p:sp>
        <p:nvSpPr>
          <p:cNvPr id="1374" name="Freeform 2415"/>
          <p:cNvSpPr>
            <a:spLocks/>
          </p:cNvSpPr>
          <p:nvPr/>
        </p:nvSpPr>
        <p:spPr bwMode="auto">
          <a:xfrm>
            <a:off x="5680075" y="4271963"/>
            <a:ext cx="17463" cy="36512"/>
          </a:xfrm>
          <a:custGeom>
            <a:avLst/>
            <a:gdLst>
              <a:gd name="T0" fmla="*/ 0 w 26"/>
              <a:gd name="T1" fmla="*/ 0 h 53"/>
              <a:gd name="T2" fmla="*/ 0 w 26"/>
              <a:gd name="T3" fmla="*/ 0 h 53"/>
              <a:gd name="T4" fmla="*/ 0 w 26"/>
              <a:gd name="T5" fmla="*/ 0 h 53"/>
              <a:gd name="T6" fmla="*/ 0 w 26"/>
              <a:gd name="T7" fmla="*/ 0 h 53"/>
              <a:gd name="T8" fmla="*/ 0 w 26"/>
              <a:gd name="T9" fmla="*/ 0 h 53"/>
              <a:gd name="T10" fmla="*/ 0 w 26"/>
              <a:gd name="T11" fmla="*/ 0 h 53"/>
              <a:gd name="T12" fmla="*/ 0 w 26"/>
              <a:gd name="T13" fmla="*/ 0 h 53"/>
              <a:gd name="T14" fmla="*/ 0 60000 65536"/>
              <a:gd name="T15" fmla="*/ 0 60000 65536"/>
              <a:gd name="T16" fmla="*/ 0 60000 65536"/>
              <a:gd name="T17" fmla="*/ 0 60000 65536"/>
              <a:gd name="T18" fmla="*/ 0 60000 65536"/>
              <a:gd name="T19" fmla="*/ 0 60000 65536"/>
              <a:gd name="T20" fmla="*/ 0 60000 65536"/>
              <a:gd name="T21" fmla="*/ 0 w 26"/>
              <a:gd name="T22" fmla="*/ 0 h 53"/>
              <a:gd name="T23" fmla="*/ 26 w 26"/>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53">
                <a:moveTo>
                  <a:pt x="21" y="50"/>
                </a:moveTo>
                <a:lnTo>
                  <a:pt x="26" y="8"/>
                </a:lnTo>
                <a:lnTo>
                  <a:pt x="13" y="0"/>
                </a:lnTo>
                <a:lnTo>
                  <a:pt x="0" y="21"/>
                </a:lnTo>
                <a:lnTo>
                  <a:pt x="0" y="47"/>
                </a:lnTo>
                <a:lnTo>
                  <a:pt x="10" y="53"/>
                </a:lnTo>
                <a:lnTo>
                  <a:pt x="21" y="50"/>
                </a:lnTo>
              </a:path>
            </a:pathLst>
          </a:custGeom>
          <a:solidFill>
            <a:srgbClr val="CDCDCD"/>
          </a:solidFill>
          <a:ln w="6350">
            <a:solidFill>
              <a:schemeClr val="bg1"/>
            </a:solidFill>
            <a:round/>
            <a:headEnd/>
            <a:tailEnd/>
          </a:ln>
        </p:spPr>
        <p:txBody>
          <a:bodyPr/>
          <a:lstStyle/>
          <a:p>
            <a:endParaRPr lang="en-US"/>
          </a:p>
        </p:txBody>
      </p:sp>
      <p:sp>
        <p:nvSpPr>
          <p:cNvPr id="1375" name="Freeform 2416"/>
          <p:cNvSpPr>
            <a:spLocks/>
          </p:cNvSpPr>
          <p:nvPr/>
        </p:nvSpPr>
        <p:spPr bwMode="auto">
          <a:xfrm>
            <a:off x="5341938" y="4119563"/>
            <a:ext cx="442912" cy="398462"/>
          </a:xfrm>
          <a:custGeom>
            <a:avLst/>
            <a:gdLst>
              <a:gd name="T0" fmla="*/ 0 w 664"/>
              <a:gd name="T1" fmla="*/ 0 h 575"/>
              <a:gd name="T2" fmla="*/ 0 w 664"/>
              <a:gd name="T3" fmla="*/ 0 h 575"/>
              <a:gd name="T4" fmla="*/ 0 w 664"/>
              <a:gd name="T5" fmla="*/ 0 h 575"/>
              <a:gd name="T6" fmla="*/ 0 w 664"/>
              <a:gd name="T7" fmla="*/ 0 h 575"/>
              <a:gd name="T8" fmla="*/ 0 w 664"/>
              <a:gd name="T9" fmla="*/ 0 h 575"/>
              <a:gd name="T10" fmla="*/ 0 w 664"/>
              <a:gd name="T11" fmla="*/ 0 h 575"/>
              <a:gd name="T12" fmla="*/ 0 w 664"/>
              <a:gd name="T13" fmla="*/ 0 h 575"/>
              <a:gd name="T14" fmla="*/ 0 w 664"/>
              <a:gd name="T15" fmla="*/ 0 h 575"/>
              <a:gd name="T16" fmla="*/ 0 w 664"/>
              <a:gd name="T17" fmla="*/ 0 h 575"/>
              <a:gd name="T18" fmla="*/ 0 w 664"/>
              <a:gd name="T19" fmla="*/ 0 h 575"/>
              <a:gd name="T20" fmla="*/ 0 w 664"/>
              <a:gd name="T21" fmla="*/ 0 h 575"/>
              <a:gd name="T22" fmla="*/ 0 w 664"/>
              <a:gd name="T23" fmla="*/ 0 h 575"/>
              <a:gd name="T24" fmla="*/ 0 w 664"/>
              <a:gd name="T25" fmla="*/ 0 h 575"/>
              <a:gd name="T26" fmla="*/ 0 w 664"/>
              <a:gd name="T27" fmla="*/ 0 h 575"/>
              <a:gd name="T28" fmla="*/ 0 w 664"/>
              <a:gd name="T29" fmla="*/ 0 h 575"/>
              <a:gd name="T30" fmla="*/ 0 w 664"/>
              <a:gd name="T31" fmla="*/ 0 h 575"/>
              <a:gd name="T32" fmla="*/ 0 w 664"/>
              <a:gd name="T33" fmla="*/ 0 h 575"/>
              <a:gd name="T34" fmla="*/ 0 w 664"/>
              <a:gd name="T35" fmla="*/ 0 h 575"/>
              <a:gd name="T36" fmla="*/ 0 w 664"/>
              <a:gd name="T37" fmla="*/ 0 h 575"/>
              <a:gd name="T38" fmla="*/ 0 w 664"/>
              <a:gd name="T39" fmla="*/ 0 h 575"/>
              <a:gd name="T40" fmla="*/ 0 w 664"/>
              <a:gd name="T41" fmla="*/ 0 h 575"/>
              <a:gd name="T42" fmla="*/ 0 w 664"/>
              <a:gd name="T43" fmla="*/ 0 h 575"/>
              <a:gd name="T44" fmla="*/ 0 w 664"/>
              <a:gd name="T45" fmla="*/ 0 h 575"/>
              <a:gd name="T46" fmla="*/ 0 w 664"/>
              <a:gd name="T47" fmla="*/ 0 h 575"/>
              <a:gd name="T48" fmla="*/ 0 w 664"/>
              <a:gd name="T49" fmla="*/ 0 h 575"/>
              <a:gd name="T50" fmla="*/ 0 w 664"/>
              <a:gd name="T51" fmla="*/ 0 h 575"/>
              <a:gd name="T52" fmla="*/ 0 w 664"/>
              <a:gd name="T53" fmla="*/ 0 h 575"/>
              <a:gd name="T54" fmla="*/ 0 w 664"/>
              <a:gd name="T55" fmla="*/ 0 h 575"/>
              <a:gd name="T56" fmla="*/ 0 w 664"/>
              <a:gd name="T57" fmla="*/ 0 h 575"/>
              <a:gd name="T58" fmla="*/ 0 w 664"/>
              <a:gd name="T59" fmla="*/ 0 h 575"/>
              <a:gd name="T60" fmla="*/ 0 w 664"/>
              <a:gd name="T61" fmla="*/ 0 h 575"/>
              <a:gd name="T62" fmla="*/ 0 w 664"/>
              <a:gd name="T63" fmla="*/ 0 h 575"/>
              <a:gd name="T64" fmla="*/ 0 w 664"/>
              <a:gd name="T65" fmla="*/ 0 h 575"/>
              <a:gd name="T66" fmla="*/ 0 w 664"/>
              <a:gd name="T67" fmla="*/ 0 h 575"/>
              <a:gd name="T68" fmla="*/ 0 w 664"/>
              <a:gd name="T69" fmla="*/ 0 h 575"/>
              <a:gd name="T70" fmla="*/ 0 w 664"/>
              <a:gd name="T71" fmla="*/ 0 h 575"/>
              <a:gd name="T72" fmla="*/ 0 w 664"/>
              <a:gd name="T73" fmla="*/ 0 h 575"/>
              <a:gd name="T74" fmla="*/ 0 w 664"/>
              <a:gd name="T75" fmla="*/ 0 h 575"/>
              <a:gd name="T76" fmla="*/ 0 w 664"/>
              <a:gd name="T77" fmla="*/ 0 h 575"/>
              <a:gd name="T78" fmla="*/ 0 w 664"/>
              <a:gd name="T79" fmla="*/ 0 h 575"/>
              <a:gd name="T80" fmla="*/ 0 w 664"/>
              <a:gd name="T81" fmla="*/ 0 h 575"/>
              <a:gd name="T82" fmla="*/ 0 w 664"/>
              <a:gd name="T83" fmla="*/ 0 h 575"/>
              <a:gd name="T84" fmla="*/ 0 w 664"/>
              <a:gd name="T85" fmla="*/ 0 h 575"/>
              <a:gd name="T86" fmla="*/ 0 w 664"/>
              <a:gd name="T87" fmla="*/ 0 h 575"/>
              <a:gd name="T88" fmla="*/ 0 w 664"/>
              <a:gd name="T89" fmla="*/ 0 h 575"/>
              <a:gd name="T90" fmla="*/ 0 w 664"/>
              <a:gd name="T91" fmla="*/ 0 h 575"/>
              <a:gd name="T92" fmla="*/ 0 w 664"/>
              <a:gd name="T93" fmla="*/ 0 h 575"/>
              <a:gd name="T94" fmla="*/ 0 w 664"/>
              <a:gd name="T95" fmla="*/ 0 h 575"/>
              <a:gd name="T96" fmla="*/ 0 w 664"/>
              <a:gd name="T97" fmla="*/ 0 h 575"/>
              <a:gd name="T98" fmla="*/ 0 w 664"/>
              <a:gd name="T99" fmla="*/ 0 h 575"/>
              <a:gd name="T100" fmla="*/ 0 w 664"/>
              <a:gd name="T101" fmla="*/ 0 h 575"/>
              <a:gd name="T102" fmla="*/ 0 w 664"/>
              <a:gd name="T103" fmla="*/ 0 h 575"/>
              <a:gd name="T104" fmla="*/ 0 w 664"/>
              <a:gd name="T105" fmla="*/ 0 h 575"/>
              <a:gd name="T106" fmla="*/ 0 w 664"/>
              <a:gd name="T107" fmla="*/ 0 h 575"/>
              <a:gd name="T108" fmla="*/ 0 w 664"/>
              <a:gd name="T109" fmla="*/ 0 h 575"/>
              <a:gd name="T110" fmla="*/ 0 w 664"/>
              <a:gd name="T111" fmla="*/ 0 h 575"/>
              <a:gd name="T112" fmla="*/ 0 w 664"/>
              <a:gd name="T113" fmla="*/ 0 h 575"/>
              <a:gd name="T114" fmla="*/ 0 w 664"/>
              <a:gd name="T115" fmla="*/ 0 h 5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4"/>
              <a:gd name="T175" fmla="*/ 0 h 575"/>
              <a:gd name="T176" fmla="*/ 664 w 664"/>
              <a:gd name="T177" fmla="*/ 575 h 57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4" h="575">
                <a:moveTo>
                  <a:pt x="251" y="549"/>
                </a:moveTo>
                <a:lnTo>
                  <a:pt x="238" y="510"/>
                </a:lnTo>
                <a:lnTo>
                  <a:pt x="218" y="496"/>
                </a:lnTo>
                <a:lnTo>
                  <a:pt x="203" y="470"/>
                </a:lnTo>
                <a:lnTo>
                  <a:pt x="197" y="446"/>
                </a:lnTo>
                <a:lnTo>
                  <a:pt x="177" y="426"/>
                </a:lnTo>
                <a:lnTo>
                  <a:pt x="145" y="407"/>
                </a:lnTo>
                <a:lnTo>
                  <a:pt x="135" y="365"/>
                </a:lnTo>
                <a:lnTo>
                  <a:pt x="137" y="348"/>
                </a:lnTo>
                <a:lnTo>
                  <a:pt x="117" y="301"/>
                </a:lnTo>
                <a:lnTo>
                  <a:pt x="98" y="285"/>
                </a:lnTo>
                <a:lnTo>
                  <a:pt x="86" y="283"/>
                </a:lnTo>
                <a:lnTo>
                  <a:pt x="73" y="244"/>
                </a:lnTo>
                <a:lnTo>
                  <a:pt x="16" y="151"/>
                </a:lnTo>
                <a:lnTo>
                  <a:pt x="0" y="150"/>
                </a:lnTo>
                <a:lnTo>
                  <a:pt x="8" y="103"/>
                </a:lnTo>
                <a:lnTo>
                  <a:pt x="8" y="109"/>
                </a:lnTo>
                <a:lnTo>
                  <a:pt x="42" y="112"/>
                </a:lnTo>
                <a:lnTo>
                  <a:pt x="62" y="86"/>
                </a:lnTo>
                <a:lnTo>
                  <a:pt x="86" y="81"/>
                </a:lnTo>
                <a:lnTo>
                  <a:pt x="91" y="68"/>
                </a:lnTo>
                <a:lnTo>
                  <a:pt x="104" y="60"/>
                </a:lnTo>
                <a:lnTo>
                  <a:pt x="70" y="24"/>
                </a:lnTo>
                <a:lnTo>
                  <a:pt x="129" y="13"/>
                </a:lnTo>
                <a:lnTo>
                  <a:pt x="138" y="0"/>
                </a:lnTo>
                <a:lnTo>
                  <a:pt x="187" y="15"/>
                </a:lnTo>
                <a:lnTo>
                  <a:pt x="223" y="41"/>
                </a:lnTo>
                <a:lnTo>
                  <a:pt x="256" y="52"/>
                </a:lnTo>
                <a:lnTo>
                  <a:pt x="264" y="65"/>
                </a:lnTo>
                <a:lnTo>
                  <a:pt x="280" y="68"/>
                </a:lnTo>
                <a:lnTo>
                  <a:pt x="283" y="94"/>
                </a:lnTo>
                <a:lnTo>
                  <a:pt x="319" y="111"/>
                </a:lnTo>
                <a:lnTo>
                  <a:pt x="343" y="127"/>
                </a:lnTo>
                <a:lnTo>
                  <a:pt x="376" y="112"/>
                </a:lnTo>
                <a:lnTo>
                  <a:pt x="400" y="120"/>
                </a:lnTo>
                <a:lnTo>
                  <a:pt x="410" y="133"/>
                </a:lnTo>
                <a:lnTo>
                  <a:pt x="430" y="133"/>
                </a:lnTo>
                <a:lnTo>
                  <a:pt x="443" y="158"/>
                </a:lnTo>
                <a:lnTo>
                  <a:pt x="459" y="173"/>
                </a:lnTo>
                <a:lnTo>
                  <a:pt x="462" y="184"/>
                </a:lnTo>
                <a:lnTo>
                  <a:pt x="485" y="199"/>
                </a:lnTo>
                <a:lnTo>
                  <a:pt x="488" y="216"/>
                </a:lnTo>
                <a:lnTo>
                  <a:pt x="487" y="230"/>
                </a:lnTo>
                <a:lnTo>
                  <a:pt x="506" y="267"/>
                </a:lnTo>
                <a:lnTo>
                  <a:pt x="516" y="273"/>
                </a:lnTo>
                <a:lnTo>
                  <a:pt x="536" y="301"/>
                </a:lnTo>
                <a:lnTo>
                  <a:pt x="545" y="327"/>
                </a:lnTo>
                <a:lnTo>
                  <a:pt x="641" y="343"/>
                </a:lnTo>
                <a:lnTo>
                  <a:pt x="648" y="337"/>
                </a:lnTo>
                <a:lnTo>
                  <a:pt x="664" y="363"/>
                </a:lnTo>
                <a:lnTo>
                  <a:pt x="640" y="428"/>
                </a:lnTo>
                <a:lnTo>
                  <a:pt x="545" y="462"/>
                </a:lnTo>
                <a:lnTo>
                  <a:pt x="446" y="487"/>
                </a:lnTo>
                <a:lnTo>
                  <a:pt x="366" y="575"/>
                </a:lnTo>
                <a:lnTo>
                  <a:pt x="366" y="539"/>
                </a:lnTo>
                <a:lnTo>
                  <a:pt x="308" y="518"/>
                </a:lnTo>
                <a:lnTo>
                  <a:pt x="277" y="526"/>
                </a:lnTo>
                <a:lnTo>
                  <a:pt x="251" y="549"/>
                </a:lnTo>
                <a:close/>
              </a:path>
            </a:pathLst>
          </a:custGeom>
          <a:solidFill>
            <a:srgbClr val="CDCDCD"/>
          </a:solidFill>
          <a:ln w="6350">
            <a:solidFill>
              <a:schemeClr val="bg1"/>
            </a:solidFill>
            <a:round/>
            <a:headEnd/>
            <a:tailEnd/>
          </a:ln>
        </p:spPr>
        <p:txBody>
          <a:bodyPr/>
          <a:lstStyle/>
          <a:p>
            <a:endParaRPr lang="en-US"/>
          </a:p>
        </p:txBody>
      </p:sp>
      <p:sp>
        <p:nvSpPr>
          <p:cNvPr id="1376" name="Freeform 2417"/>
          <p:cNvSpPr>
            <a:spLocks/>
          </p:cNvSpPr>
          <p:nvPr/>
        </p:nvSpPr>
        <p:spPr bwMode="auto">
          <a:xfrm>
            <a:off x="5341938" y="4119563"/>
            <a:ext cx="442912" cy="398462"/>
          </a:xfrm>
          <a:custGeom>
            <a:avLst/>
            <a:gdLst>
              <a:gd name="T0" fmla="*/ 0 w 664"/>
              <a:gd name="T1" fmla="*/ 0 h 575"/>
              <a:gd name="T2" fmla="*/ 0 w 664"/>
              <a:gd name="T3" fmla="*/ 0 h 575"/>
              <a:gd name="T4" fmla="*/ 0 w 664"/>
              <a:gd name="T5" fmla="*/ 0 h 575"/>
              <a:gd name="T6" fmla="*/ 0 w 664"/>
              <a:gd name="T7" fmla="*/ 0 h 575"/>
              <a:gd name="T8" fmla="*/ 0 w 664"/>
              <a:gd name="T9" fmla="*/ 0 h 575"/>
              <a:gd name="T10" fmla="*/ 0 w 664"/>
              <a:gd name="T11" fmla="*/ 0 h 575"/>
              <a:gd name="T12" fmla="*/ 0 w 664"/>
              <a:gd name="T13" fmla="*/ 0 h 575"/>
              <a:gd name="T14" fmla="*/ 0 w 664"/>
              <a:gd name="T15" fmla="*/ 0 h 575"/>
              <a:gd name="T16" fmla="*/ 0 w 664"/>
              <a:gd name="T17" fmla="*/ 0 h 575"/>
              <a:gd name="T18" fmla="*/ 0 w 664"/>
              <a:gd name="T19" fmla="*/ 0 h 575"/>
              <a:gd name="T20" fmla="*/ 0 w 664"/>
              <a:gd name="T21" fmla="*/ 0 h 575"/>
              <a:gd name="T22" fmla="*/ 0 w 664"/>
              <a:gd name="T23" fmla="*/ 0 h 575"/>
              <a:gd name="T24" fmla="*/ 0 w 664"/>
              <a:gd name="T25" fmla="*/ 0 h 575"/>
              <a:gd name="T26" fmla="*/ 0 w 664"/>
              <a:gd name="T27" fmla="*/ 0 h 575"/>
              <a:gd name="T28" fmla="*/ 0 w 664"/>
              <a:gd name="T29" fmla="*/ 0 h 575"/>
              <a:gd name="T30" fmla="*/ 0 w 664"/>
              <a:gd name="T31" fmla="*/ 0 h 575"/>
              <a:gd name="T32" fmla="*/ 0 w 664"/>
              <a:gd name="T33" fmla="*/ 0 h 575"/>
              <a:gd name="T34" fmla="*/ 0 w 664"/>
              <a:gd name="T35" fmla="*/ 0 h 575"/>
              <a:gd name="T36" fmla="*/ 0 w 664"/>
              <a:gd name="T37" fmla="*/ 0 h 575"/>
              <a:gd name="T38" fmla="*/ 0 w 664"/>
              <a:gd name="T39" fmla="*/ 0 h 575"/>
              <a:gd name="T40" fmla="*/ 0 w 664"/>
              <a:gd name="T41" fmla="*/ 0 h 575"/>
              <a:gd name="T42" fmla="*/ 0 w 664"/>
              <a:gd name="T43" fmla="*/ 0 h 575"/>
              <a:gd name="T44" fmla="*/ 0 w 664"/>
              <a:gd name="T45" fmla="*/ 0 h 575"/>
              <a:gd name="T46" fmla="*/ 0 w 664"/>
              <a:gd name="T47" fmla="*/ 0 h 575"/>
              <a:gd name="T48" fmla="*/ 0 w 664"/>
              <a:gd name="T49" fmla="*/ 0 h 575"/>
              <a:gd name="T50" fmla="*/ 0 w 664"/>
              <a:gd name="T51" fmla="*/ 0 h 575"/>
              <a:gd name="T52" fmla="*/ 0 w 664"/>
              <a:gd name="T53" fmla="*/ 0 h 575"/>
              <a:gd name="T54" fmla="*/ 0 w 664"/>
              <a:gd name="T55" fmla="*/ 0 h 575"/>
              <a:gd name="T56" fmla="*/ 0 w 664"/>
              <a:gd name="T57" fmla="*/ 0 h 575"/>
              <a:gd name="T58" fmla="*/ 0 w 664"/>
              <a:gd name="T59" fmla="*/ 0 h 575"/>
              <a:gd name="T60" fmla="*/ 0 w 664"/>
              <a:gd name="T61" fmla="*/ 0 h 575"/>
              <a:gd name="T62" fmla="*/ 0 w 664"/>
              <a:gd name="T63" fmla="*/ 0 h 575"/>
              <a:gd name="T64" fmla="*/ 0 w 664"/>
              <a:gd name="T65" fmla="*/ 0 h 575"/>
              <a:gd name="T66" fmla="*/ 0 w 664"/>
              <a:gd name="T67" fmla="*/ 0 h 575"/>
              <a:gd name="T68" fmla="*/ 0 w 664"/>
              <a:gd name="T69" fmla="*/ 0 h 575"/>
              <a:gd name="T70" fmla="*/ 0 w 664"/>
              <a:gd name="T71" fmla="*/ 0 h 575"/>
              <a:gd name="T72" fmla="*/ 0 w 664"/>
              <a:gd name="T73" fmla="*/ 0 h 575"/>
              <a:gd name="T74" fmla="*/ 0 w 664"/>
              <a:gd name="T75" fmla="*/ 0 h 575"/>
              <a:gd name="T76" fmla="*/ 0 w 664"/>
              <a:gd name="T77" fmla="*/ 0 h 575"/>
              <a:gd name="T78" fmla="*/ 0 w 664"/>
              <a:gd name="T79" fmla="*/ 0 h 575"/>
              <a:gd name="T80" fmla="*/ 0 w 664"/>
              <a:gd name="T81" fmla="*/ 0 h 575"/>
              <a:gd name="T82" fmla="*/ 0 w 664"/>
              <a:gd name="T83" fmla="*/ 0 h 575"/>
              <a:gd name="T84" fmla="*/ 0 w 664"/>
              <a:gd name="T85" fmla="*/ 0 h 575"/>
              <a:gd name="T86" fmla="*/ 0 w 664"/>
              <a:gd name="T87" fmla="*/ 0 h 575"/>
              <a:gd name="T88" fmla="*/ 0 w 664"/>
              <a:gd name="T89" fmla="*/ 0 h 575"/>
              <a:gd name="T90" fmla="*/ 0 w 664"/>
              <a:gd name="T91" fmla="*/ 0 h 575"/>
              <a:gd name="T92" fmla="*/ 0 w 664"/>
              <a:gd name="T93" fmla="*/ 0 h 575"/>
              <a:gd name="T94" fmla="*/ 0 w 664"/>
              <a:gd name="T95" fmla="*/ 0 h 575"/>
              <a:gd name="T96" fmla="*/ 0 w 664"/>
              <a:gd name="T97" fmla="*/ 0 h 575"/>
              <a:gd name="T98" fmla="*/ 0 w 664"/>
              <a:gd name="T99" fmla="*/ 0 h 575"/>
              <a:gd name="T100" fmla="*/ 0 w 664"/>
              <a:gd name="T101" fmla="*/ 0 h 575"/>
              <a:gd name="T102" fmla="*/ 0 w 664"/>
              <a:gd name="T103" fmla="*/ 0 h 575"/>
              <a:gd name="T104" fmla="*/ 0 w 664"/>
              <a:gd name="T105" fmla="*/ 0 h 575"/>
              <a:gd name="T106" fmla="*/ 0 w 664"/>
              <a:gd name="T107" fmla="*/ 0 h 575"/>
              <a:gd name="T108" fmla="*/ 0 w 664"/>
              <a:gd name="T109" fmla="*/ 0 h 575"/>
              <a:gd name="T110" fmla="*/ 0 w 664"/>
              <a:gd name="T111" fmla="*/ 0 h 575"/>
              <a:gd name="T112" fmla="*/ 0 w 664"/>
              <a:gd name="T113" fmla="*/ 0 h 575"/>
              <a:gd name="T114" fmla="*/ 0 w 664"/>
              <a:gd name="T115" fmla="*/ 0 h 5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4"/>
              <a:gd name="T175" fmla="*/ 0 h 575"/>
              <a:gd name="T176" fmla="*/ 664 w 664"/>
              <a:gd name="T177" fmla="*/ 575 h 57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4" h="575">
                <a:moveTo>
                  <a:pt x="251" y="549"/>
                </a:moveTo>
                <a:lnTo>
                  <a:pt x="238" y="510"/>
                </a:lnTo>
                <a:lnTo>
                  <a:pt x="218" y="496"/>
                </a:lnTo>
                <a:lnTo>
                  <a:pt x="203" y="470"/>
                </a:lnTo>
                <a:lnTo>
                  <a:pt x="197" y="446"/>
                </a:lnTo>
                <a:lnTo>
                  <a:pt x="177" y="426"/>
                </a:lnTo>
                <a:lnTo>
                  <a:pt x="145" y="407"/>
                </a:lnTo>
                <a:lnTo>
                  <a:pt x="135" y="365"/>
                </a:lnTo>
                <a:lnTo>
                  <a:pt x="137" y="348"/>
                </a:lnTo>
                <a:lnTo>
                  <a:pt x="117" y="301"/>
                </a:lnTo>
                <a:lnTo>
                  <a:pt x="98" y="285"/>
                </a:lnTo>
                <a:lnTo>
                  <a:pt x="86" y="283"/>
                </a:lnTo>
                <a:lnTo>
                  <a:pt x="73" y="244"/>
                </a:lnTo>
                <a:lnTo>
                  <a:pt x="16" y="151"/>
                </a:lnTo>
                <a:lnTo>
                  <a:pt x="0" y="150"/>
                </a:lnTo>
                <a:lnTo>
                  <a:pt x="8" y="103"/>
                </a:lnTo>
                <a:lnTo>
                  <a:pt x="8" y="109"/>
                </a:lnTo>
                <a:lnTo>
                  <a:pt x="42" y="112"/>
                </a:lnTo>
                <a:lnTo>
                  <a:pt x="62" y="86"/>
                </a:lnTo>
                <a:lnTo>
                  <a:pt x="86" y="81"/>
                </a:lnTo>
                <a:lnTo>
                  <a:pt x="91" y="68"/>
                </a:lnTo>
                <a:lnTo>
                  <a:pt x="104" y="60"/>
                </a:lnTo>
                <a:lnTo>
                  <a:pt x="70" y="24"/>
                </a:lnTo>
                <a:lnTo>
                  <a:pt x="129" y="13"/>
                </a:lnTo>
                <a:lnTo>
                  <a:pt x="138" y="0"/>
                </a:lnTo>
                <a:lnTo>
                  <a:pt x="187" y="15"/>
                </a:lnTo>
                <a:lnTo>
                  <a:pt x="223" y="41"/>
                </a:lnTo>
                <a:lnTo>
                  <a:pt x="256" y="52"/>
                </a:lnTo>
                <a:lnTo>
                  <a:pt x="264" y="65"/>
                </a:lnTo>
                <a:lnTo>
                  <a:pt x="280" y="68"/>
                </a:lnTo>
                <a:lnTo>
                  <a:pt x="283" y="94"/>
                </a:lnTo>
                <a:lnTo>
                  <a:pt x="319" y="111"/>
                </a:lnTo>
                <a:lnTo>
                  <a:pt x="343" y="127"/>
                </a:lnTo>
                <a:lnTo>
                  <a:pt x="376" y="112"/>
                </a:lnTo>
                <a:lnTo>
                  <a:pt x="400" y="120"/>
                </a:lnTo>
                <a:lnTo>
                  <a:pt x="410" y="133"/>
                </a:lnTo>
                <a:lnTo>
                  <a:pt x="430" y="133"/>
                </a:lnTo>
                <a:lnTo>
                  <a:pt x="443" y="158"/>
                </a:lnTo>
                <a:lnTo>
                  <a:pt x="459" y="173"/>
                </a:lnTo>
                <a:lnTo>
                  <a:pt x="462" y="184"/>
                </a:lnTo>
                <a:lnTo>
                  <a:pt x="485" y="199"/>
                </a:lnTo>
                <a:lnTo>
                  <a:pt x="488" y="216"/>
                </a:lnTo>
                <a:lnTo>
                  <a:pt x="487" y="230"/>
                </a:lnTo>
                <a:lnTo>
                  <a:pt x="506" y="267"/>
                </a:lnTo>
                <a:lnTo>
                  <a:pt x="516" y="273"/>
                </a:lnTo>
                <a:lnTo>
                  <a:pt x="536" y="301"/>
                </a:lnTo>
                <a:lnTo>
                  <a:pt x="545" y="327"/>
                </a:lnTo>
                <a:lnTo>
                  <a:pt x="641" y="343"/>
                </a:lnTo>
                <a:lnTo>
                  <a:pt x="648" y="337"/>
                </a:lnTo>
                <a:lnTo>
                  <a:pt x="664" y="363"/>
                </a:lnTo>
                <a:lnTo>
                  <a:pt x="640" y="428"/>
                </a:lnTo>
                <a:lnTo>
                  <a:pt x="545" y="462"/>
                </a:lnTo>
                <a:lnTo>
                  <a:pt x="446" y="487"/>
                </a:lnTo>
                <a:lnTo>
                  <a:pt x="366" y="575"/>
                </a:lnTo>
                <a:lnTo>
                  <a:pt x="366" y="539"/>
                </a:lnTo>
                <a:lnTo>
                  <a:pt x="308" y="518"/>
                </a:lnTo>
                <a:lnTo>
                  <a:pt x="277" y="526"/>
                </a:lnTo>
                <a:lnTo>
                  <a:pt x="251" y="549"/>
                </a:lnTo>
              </a:path>
            </a:pathLst>
          </a:custGeom>
          <a:solidFill>
            <a:srgbClr val="CDCDCD"/>
          </a:solidFill>
          <a:ln w="6350">
            <a:solidFill>
              <a:schemeClr val="bg1"/>
            </a:solidFill>
            <a:round/>
            <a:headEnd/>
            <a:tailEnd/>
          </a:ln>
        </p:spPr>
        <p:txBody>
          <a:bodyPr/>
          <a:lstStyle/>
          <a:p>
            <a:endParaRPr lang="en-US"/>
          </a:p>
        </p:txBody>
      </p:sp>
      <p:sp>
        <p:nvSpPr>
          <p:cNvPr id="1377" name="Freeform 2418"/>
          <p:cNvSpPr>
            <a:spLocks/>
          </p:cNvSpPr>
          <p:nvPr/>
        </p:nvSpPr>
        <p:spPr bwMode="auto">
          <a:xfrm>
            <a:off x="5357813" y="3984625"/>
            <a:ext cx="149225" cy="133350"/>
          </a:xfrm>
          <a:custGeom>
            <a:avLst/>
            <a:gdLst>
              <a:gd name="T0" fmla="*/ 0 w 221"/>
              <a:gd name="T1" fmla="*/ 0 h 192"/>
              <a:gd name="T2" fmla="*/ 0 w 221"/>
              <a:gd name="T3" fmla="*/ 0 h 192"/>
              <a:gd name="T4" fmla="*/ 0 w 221"/>
              <a:gd name="T5" fmla="*/ 0 h 192"/>
              <a:gd name="T6" fmla="*/ 0 w 221"/>
              <a:gd name="T7" fmla="*/ 0 h 192"/>
              <a:gd name="T8" fmla="*/ 0 w 221"/>
              <a:gd name="T9" fmla="*/ 0 h 192"/>
              <a:gd name="T10" fmla="*/ 0 w 221"/>
              <a:gd name="T11" fmla="*/ 0 h 192"/>
              <a:gd name="T12" fmla="*/ 0 w 221"/>
              <a:gd name="T13" fmla="*/ 0 h 192"/>
              <a:gd name="T14" fmla="*/ 0 w 221"/>
              <a:gd name="T15" fmla="*/ 0 h 192"/>
              <a:gd name="T16" fmla="*/ 0 w 221"/>
              <a:gd name="T17" fmla="*/ 0 h 192"/>
              <a:gd name="T18" fmla="*/ 0 w 221"/>
              <a:gd name="T19" fmla="*/ 0 h 192"/>
              <a:gd name="T20" fmla="*/ 0 w 221"/>
              <a:gd name="T21" fmla="*/ 0 h 192"/>
              <a:gd name="T22" fmla="*/ 0 w 221"/>
              <a:gd name="T23" fmla="*/ 0 h 192"/>
              <a:gd name="T24" fmla="*/ 0 w 221"/>
              <a:gd name="T25" fmla="*/ 0 h 192"/>
              <a:gd name="T26" fmla="*/ 0 w 221"/>
              <a:gd name="T27" fmla="*/ 0 h 192"/>
              <a:gd name="T28" fmla="*/ 0 w 221"/>
              <a:gd name="T29" fmla="*/ 0 h 192"/>
              <a:gd name="T30" fmla="*/ 0 w 221"/>
              <a:gd name="T31" fmla="*/ 0 h 192"/>
              <a:gd name="T32" fmla="*/ 0 w 221"/>
              <a:gd name="T33" fmla="*/ 0 h 192"/>
              <a:gd name="T34" fmla="*/ 0 w 221"/>
              <a:gd name="T35" fmla="*/ 0 h 192"/>
              <a:gd name="T36" fmla="*/ 0 w 221"/>
              <a:gd name="T37" fmla="*/ 0 h 192"/>
              <a:gd name="T38" fmla="*/ 0 w 221"/>
              <a:gd name="T39" fmla="*/ 0 h 192"/>
              <a:gd name="T40" fmla="*/ 0 w 221"/>
              <a:gd name="T41" fmla="*/ 0 h 192"/>
              <a:gd name="T42" fmla="*/ 0 w 221"/>
              <a:gd name="T43" fmla="*/ 0 h 192"/>
              <a:gd name="T44" fmla="*/ 0 w 221"/>
              <a:gd name="T45" fmla="*/ 0 h 192"/>
              <a:gd name="T46" fmla="*/ 0 w 221"/>
              <a:gd name="T47" fmla="*/ 0 h 192"/>
              <a:gd name="T48" fmla="*/ 0 w 221"/>
              <a:gd name="T49" fmla="*/ 0 h 192"/>
              <a:gd name="T50" fmla="*/ 0 w 221"/>
              <a:gd name="T51" fmla="*/ 0 h 192"/>
              <a:gd name="T52" fmla="*/ 0 w 221"/>
              <a:gd name="T53" fmla="*/ 0 h 192"/>
              <a:gd name="T54" fmla="*/ 0 w 221"/>
              <a:gd name="T55" fmla="*/ 0 h 192"/>
              <a:gd name="T56" fmla="*/ 0 w 221"/>
              <a:gd name="T57" fmla="*/ 0 h 192"/>
              <a:gd name="T58" fmla="*/ 0 w 221"/>
              <a:gd name="T59" fmla="*/ 0 h 192"/>
              <a:gd name="T60" fmla="*/ 0 w 221"/>
              <a:gd name="T61" fmla="*/ 0 h 192"/>
              <a:gd name="T62" fmla="*/ 0 w 221"/>
              <a:gd name="T63" fmla="*/ 0 h 1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1"/>
              <a:gd name="T97" fmla="*/ 0 h 192"/>
              <a:gd name="T98" fmla="*/ 221 w 221"/>
              <a:gd name="T99" fmla="*/ 192 h 1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1" h="192">
                <a:moveTo>
                  <a:pt x="99" y="154"/>
                </a:moveTo>
                <a:lnTo>
                  <a:pt x="31" y="192"/>
                </a:lnTo>
                <a:lnTo>
                  <a:pt x="7" y="177"/>
                </a:lnTo>
                <a:lnTo>
                  <a:pt x="0" y="177"/>
                </a:lnTo>
                <a:lnTo>
                  <a:pt x="2" y="158"/>
                </a:lnTo>
                <a:lnTo>
                  <a:pt x="16" y="146"/>
                </a:lnTo>
                <a:lnTo>
                  <a:pt x="16" y="136"/>
                </a:lnTo>
                <a:lnTo>
                  <a:pt x="28" y="133"/>
                </a:lnTo>
                <a:lnTo>
                  <a:pt x="26" y="130"/>
                </a:lnTo>
                <a:lnTo>
                  <a:pt x="38" y="120"/>
                </a:lnTo>
                <a:lnTo>
                  <a:pt x="28" y="107"/>
                </a:lnTo>
                <a:lnTo>
                  <a:pt x="31" y="101"/>
                </a:lnTo>
                <a:lnTo>
                  <a:pt x="15" y="101"/>
                </a:lnTo>
                <a:lnTo>
                  <a:pt x="13" y="58"/>
                </a:lnTo>
                <a:lnTo>
                  <a:pt x="13" y="52"/>
                </a:lnTo>
                <a:lnTo>
                  <a:pt x="21" y="57"/>
                </a:lnTo>
                <a:lnTo>
                  <a:pt x="28" y="44"/>
                </a:lnTo>
                <a:lnTo>
                  <a:pt x="38" y="42"/>
                </a:lnTo>
                <a:lnTo>
                  <a:pt x="33" y="32"/>
                </a:lnTo>
                <a:lnTo>
                  <a:pt x="38" y="18"/>
                </a:lnTo>
                <a:lnTo>
                  <a:pt x="64" y="26"/>
                </a:lnTo>
                <a:lnTo>
                  <a:pt x="93" y="14"/>
                </a:lnTo>
                <a:lnTo>
                  <a:pt x="117" y="24"/>
                </a:lnTo>
                <a:lnTo>
                  <a:pt x="166" y="5"/>
                </a:lnTo>
                <a:lnTo>
                  <a:pt x="197" y="8"/>
                </a:lnTo>
                <a:lnTo>
                  <a:pt x="212" y="0"/>
                </a:lnTo>
                <a:lnTo>
                  <a:pt x="221" y="5"/>
                </a:lnTo>
                <a:lnTo>
                  <a:pt x="202" y="27"/>
                </a:lnTo>
                <a:lnTo>
                  <a:pt x="184" y="34"/>
                </a:lnTo>
                <a:lnTo>
                  <a:pt x="181" y="96"/>
                </a:lnTo>
                <a:lnTo>
                  <a:pt x="176" y="110"/>
                </a:lnTo>
                <a:lnTo>
                  <a:pt x="99" y="154"/>
                </a:lnTo>
                <a:close/>
              </a:path>
            </a:pathLst>
          </a:custGeom>
          <a:solidFill>
            <a:srgbClr val="CDCDCD"/>
          </a:solidFill>
          <a:ln w="6350">
            <a:solidFill>
              <a:schemeClr val="bg1"/>
            </a:solidFill>
            <a:round/>
            <a:headEnd/>
            <a:tailEnd/>
          </a:ln>
        </p:spPr>
        <p:txBody>
          <a:bodyPr/>
          <a:lstStyle/>
          <a:p>
            <a:endParaRPr lang="en-US"/>
          </a:p>
        </p:txBody>
      </p:sp>
      <p:sp>
        <p:nvSpPr>
          <p:cNvPr id="1378" name="Freeform 2419"/>
          <p:cNvSpPr>
            <a:spLocks/>
          </p:cNvSpPr>
          <p:nvPr/>
        </p:nvSpPr>
        <p:spPr bwMode="auto">
          <a:xfrm>
            <a:off x="5357813" y="3984625"/>
            <a:ext cx="149225" cy="133350"/>
          </a:xfrm>
          <a:custGeom>
            <a:avLst/>
            <a:gdLst>
              <a:gd name="T0" fmla="*/ 0 w 221"/>
              <a:gd name="T1" fmla="*/ 0 h 192"/>
              <a:gd name="T2" fmla="*/ 0 w 221"/>
              <a:gd name="T3" fmla="*/ 0 h 192"/>
              <a:gd name="T4" fmla="*/ 0 w 221"/>
              <a:gd name="T5" fmla="*/ 0 h 192"/>
              <a:gd name="T6" fmla="*/ 0 w 221"/>
              <a:gd name="T7" fmla="*/ 0 h 192"/>
              <a:gd name="T8" fmla="*/ 0 w 221"/>
              <a:gd name="T9" fmla="*/ 0 h 192"/>
              <a:gd name="T10" fmla="*/ 0 w 221"/>
              <a:gd name="T11" fmla="*/ 0 h 192"/>
              <a:gd name="T12" fmla="*/ 0 w 221"/>
              <a:gd name="T13" fmla="*/ 0 h 192"/>
              <a:gd name="T14" fmla="*/ 0 w 221"/>
              <a:gd name="T15" fmla="*/ 0 h 192"/>
              <a:gd name="T16" fmla="*/ 0 w 221"/>
              <a:gd name="T17" fmla="*/ 0 h 192"/>
              <a:gd name="T18" fmla="*/ 0 w 221"/>
              <a:gd name="T19" fmla="*/ 0 h 192"/>
              <a:gd name="T20" fmla="*/ 0 w 221"/>
              <a:gd name="T21" fmla="*/ 0 h 192"/>
              <a:gd name="T22" fmla="*/ 0 w 221"/>
              <a:gd name="T23" fmla="*/ 0 h 192"/>
              <a:gd name="T24" fmla="*/ 0 w 221"/>
              <a:gd name="T25" fmla="*/ 0 h 192"/>
              <a:gd name="T26" fmla="*/ 0 w 221"/>
              <a:gd name="T27" fmla="*/ 0 h 192"/>
              <a:gd name="T28" fmla="*/ 0 w 221"/>
              <a:gd name="T29" fmla="*/ 0 h 192"/>
              <a:gd name="T30" fmla="*/ 0 w 221"/>
              <a:gd name="T31" fmla="*/ 0 h 192"/>
              <a:gd name="T32" fmla="*/ 0 w 221"/>
              <a:gd name="T33" fmla="*/ 0 h 192"/>
              <a:gd name="T34" fmla="*/ 0 w 221"/>
              <a:gd name="T35" fmla="*/ 0 h 192"/>
              <a:gd name="T36" fmla="*/ 0 w 221"/>
              <a:gd name="T37" fmla="*/ 0 h 192"/>
              <a:gd name="T38" fmla="*/ 0 w 221"/>
              <a:gd name="T39" fmla="*/ 0 h 192"/>
              <a:gd name="T40" fmla="*/ 0 w 221"/>
              <a:gd name="T41" fmla="*/ 0 h 192"/>
              <a:gd name="T42" fmla="*/ 0 w 221"/>
              <a:gd name="T43" fmla="*/ 0 h 192"/>
              <a:gd name="T44" fmla="*/ 0 w 221"/>
              <a:gd name="T45" fmla="*/ 0 h 192"/>
              <a:gd name="T46" fmla="*/ 0 w 221"/>
              <a:gd name="T47" fmla="*/ 0 h 192"/>
              <a:gd name="T48" fmla="*/ 0 w 221"/>
              <a:gd name="T49" fmla="*/ 0 h 192"/>
              <a:gd name="T50" fmla="*/ 0 w 221"/>
              <a:gd name="T51" fmla="*/ 0 h 192"/>
              <a:gd name="T52" fmla="*/ 0 w 221"/>
              <a:gd name="T53" fmla="*/ 0 h 192"/>
              <a:gd name="T54" fmla="*/ 0 w 221"/>
              <a:gd name="T55" fmla="*/ 0 h 192"/>
              <a:gd name="T56" fmla="*/ 0 w 221"/>
              <a:gd name="T57" fmla="*/ 0 h 192"/>
              <a:gd name="T58" fmla="*/ 0 w 221"/>
              <a:gd name="T59" fmla="*/ 0 h 192"/>
              <a:gd name="T60" fmla="*/ 0 w 221"/>
              <a:gd name="T61" fmla="*/ 0 h 192"/>
              <a:gd name="T62" fmla="*/ 0 w 221"/>
              <a:gd name="T63" fmla="*/ 0 h 1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1"/>
              <a:gd name="T97" fmla="*/ 0 h 192"/>
              <a:gd name="T98" fmla="*/ 221 w 221"/>
              <a:gd name="T99" fmla="*/ 192 h 1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1" h="192">
                <a:moveTo>
                  <a:pt x="99" y="154"/>
                </a:moveTo>
                <a:lnTo>
                  <a:pt x="31" y="192"/>
                </a:lnTo>
                <a:lnTo>
                  <a:pt x="7" y="177"/>
                </a:lnTo>
                <a:lnTo>
                  <a:pt x="0" y="177"/>
                </a:lnTo>
                <a:lnTo>
                  <a:pt x="2" y="158"/>
                </a:lnTo>
                <a:lnTo>
                  <a:pt x="16" y="146"/>
                </a:lnTo>
                <a:lnTo>
                  <a:pt x="16" y="136"/>
                </a:lnTo>
                <a:lnTo>
                  <a:pt x="28" y="133"/>
                </a:lnTo>
                <a:lnTo>
                  <a:pt x="26" y="130"/>
                </a:lnTo>
                <a:lnTo>
                  <a:pt x="38" y="120"/>
                </a:lnTo>
                <a:lnTo>
                  <a:pt x="28" y="107"/>
                </a:lnTo>
                <a:lnTo>
                  <a:pt x="31" y="101"/>
                </a:lnTo>
                <a:lnTo>
                  <a:pt x="15" y="101"/>
                </a:lnTo>
                <a:lnTo>
                  <a:pt x="13" y="58"/>
                </a:lnTo>
                <a:lnTo>
                  <a:pt x="13" y="52"/>
                </a:lnTo>
                <a:lnTo>
                  <a:pt x="21" y="57"/>
                </a:lnTo>
                <a:lnTo>
                  <a:pt x="28" y="44"/>
                </a:lnTo>
                <a:lnTo>
                  <a:pt x="38" y="42"/>
                </a:lnTo>
                <a:lnTo>
                  <a:pt x="33" y="32"/>
                </a:lnTo>
                <a:lnTo>
                  <a:pt x="38" y="18"/>
                </a:lnTo>
                <a:lnTo>
                  <a:pt x="64" y="26"/>
                </a:lnTo>
                <a:lnTo>
                  <a:pt x="93" y="14"/>
                </a:lnTo>
                <a:lnTo>
                  <a:pt x="117" y="24"/>
                </a:lnTo>
                <a:lnTo>
                  <a:pt x="166" y="5"/>
                </a:lnTo>
                <a:lnTo>
                  <a:pt x="197" y="8"/>
                </a:lnTo>
                <a:lnTo>
                  <a:pt x="212" y="0"/>
                </a:lnTo>
                <a:lnTo>
                  <a:pt x="221" y="5"/>
                </a:lnTo>
                <a:lnTo>
                  <a:pt x="202" y="27"/>
                </a:lnTo>
                <a:lnTo>
                  <a:pt x="184" y="34"/>
                </a:lnTo>
                <a:lnTo>
                  <a:pt x="181" y="96"/>
                </a:lnTo>
                <a:lnTo>
                  <a:pt x="176" y="110"/>
                </a:lnTo>
                <a:lnTo>
                  <a:pt x="99" y="154"/>
                </a:lnTo>
              </a:path>
            </a:pathLst>
          </a:custGeom>
          <a:solidFill>
            <a:srgbClr val="CDCDCD"/>
          </a:solidFill>
          <a:ln w="6350">
            <a:solidFill>
              <a:schemeClr val="bg1"/>
            </a:solidFill>
            <a:round/>
            <a:headEnd/>
            <a:tailEnd/>
          </a:ln>
        </p:spPr>
        <p:txBody>
          <a:bodyPr/>
          <a:lstStyle/>
          <a:p>
            <a:endParaRPr lang="en-US"/>
          </a:p>
        </p:txBody>
      </p:sp>
      <p:sp>
        <p:nvSpPr>
          <p:cNvPr id="1379" name="Freeform 2420"/>
          <p:cNvSpPr>
            <a:spLocks/>
          </p:cNvSpPr>
          <p:nvPr/>
        </p:nvSpPr>
        <p:spPr bwMode="auto">
          <a:xfrm>
            <a:off x="5686425" y="4273550"/>
            <a:ext cx="109538" cy="84138"/>
          </a:xfrm>
          <a:custGeom>
            <a:avLst/>
            <a:gdLst>
              <a:gd name="T0" fmla="*/ 0 w 164"/>
              <a:gd name="T1" fmla="*/ 0 h 120"/>
              <a:gd name="T2" fmla="*/ 0 w 164"/>
              <a:gd name="T3" fmla="*/ 0 h 120"/>
              <a:gd name="T4" fmla="*/ 0 w 164"/>
              <a:gd name="T5" fmla="*/ 0 h 120"/>
              <a:gd name="T6" fmla="*/ 0 w 164"/>
              <a:gd name="T7" fmla="*/ 0 h 120"/>
              <a:gd name="T8" fmla="*/ 0 w 164"/>
              <a:gd name="T9" fmla="*/ 0 h 120"/>
              <a:gd name="T10" fmla="*/ 0 w 164"/>
              <a:gd name="T11" fmla="*/ 0 h 120"/>
              <a:gd name="T12" fmla="*/ 0 w 164"/>
              <a:gd name="T13" fmla="*/ 0 h 120"/>
              <a:gd name="T14" fmla="*/ 0 w 164"/>
              <a:gd name="T15" fmla="*/ 0 h 120"/>
              <a:gd name="T16" fmla="*/ 0 w 164"/>
              <a:gd name="T17" fmla="*/ 0 h 120"/>
              <a:gd name="T18" fmla="*/ 0 w 164"/>
              <a:gd name="T19" fmla="*/ 0 h 120"/>
              <a:gd name="T20" fmla="*/ 0 w 164"/>
              <a:gd name="T21" fmla="*/ 0 h 120"/>
              <a:gd name="T22" fmla="*/ 0 w 164"/>
              <a:gd name="T23" fmla="*/ 0 h 120"/>
              <a:gd name="T24" fmla="*/ 0 w 164"/>
              <a:gd name="T25" fmla="*/ 0 h 120"/>
              <a:gd name="T26" fmla="*/ 0 w 164"/>
              <a:gd name="T27" fmla="*/ 0 h 120"/>
              <a:gd name="T28" fmla="*/ 0 w 164"/>
              <a:gd name="T29" fmla="*/ 0 h 120"/>
              <a:gd name="T30" fmla="*/ 0 w 164"/>
              <a:gd name="T31" fmla="*/ 0 h 120"/>
              <a:gd name="T32" fmla="*/ 0 w 164"/>
              <a:gd name="T33" fmla="*/ 0 h 120"/>
              <a:gd name="T34" fmla="*/ 0 w 164"/>
              <a:gd name="T35" fmla="*/ 0 h 120"/>
              <a:gd name="T36" fmla="*/ 0 w 164"/>
              <a:gd name="T37" fmla="*/ 0 h 120"/>
              <a:gd name="T38" fmla="*/ 0 w 164"/>
              <a:gd name="T39" fmla="*/ 0 h 120"/>
              <a:gd name="T40" fmla="*/ 0 w 164"/>
              <a:gd name="T41" fmla="*/ 0 h 120"/>
              <a:gd name="T42" fmla="*/ 0 w 164"/>
              <a:gd name="T43" fmla="*/ 0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4"/>
              <a:gd name="T67" fmla="*/ 0 h 120"/>
              <a:gd name="T68" fmla="*/ 164 w 164"/>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4" h="120">
                <a:moveTo>
                  <a:pt x="164" y="39"/>
                </a:moveTo>
                <a:lnTo>
                  <a:pt x="163" y="13"/>
                </a:lnTo>
                <a:lnTo>
                  <a:pt x="156" y="11"/>
                </a:lnTo>
                <a:lnTo>
                  <a:pt x="156" y="0"/>
                </a:lnTo>
                <a:lnTo>
                  <a:pt x="106" y="54"/>
                </a:lnTo>
                <a:lnTo>
                  <a:pt x="106" y="60"/>
                </a:lnTo>
                <a:lnTo>
                  <a:pt x="91" y="67"/>
                </a:lnTo>
                <a:lnTo>
                  <a:pt x="50" y="63"/>
                </a:lnTo>
                <a:lnTo>
                  <a:pt x="39" y="70"/>
                </a:lnTo>
                <a:lnTo>
                  <a:pt x="23" y="70"/>
                </a:lnTo>
                <a:lnTo>
                  <a:pt x="20" y="62"/>
                </a:lnTo>
                <a:lnTo>
                  <a:pt x="11" y="60"/>
                </a:lnTo>
                <a:lnTo>
                  <a:pt x="11" y="47"/>
                </a:lnTo>
                <a:lnTo>
                  <a:pt x="0" y="50"/>
                </a:lnTo>
                <a:lnTo>
                  <a:pt x="20" y="78"/>
                </a:lnTo>
                <a:lnTo>
                  <a:pt x="29" y="104"/>
                </a:lnTo>
                <a:lnTo>
                  <a:pt x="125" y="120"/>
                </a:lnTo>
                <a:lnTo>
                  <a:pt x="132" y="114"/>
                </a:lnTo>
                <a:lnTo>
                  <a:pt x="138" y="73"/>
                </a:lnTo>
                <a:lnTo>
                  <a:pt x="155" y="67"/>
                </a:lnTo>
                <a:lnTo>
                  <a:pt x="148" y="41"/>
                </a:lnTo>
                <a:lnTo>
                  <a:pt x="164" y="39"/>
                </a:lnTo>
                <a:close/>
              </a:path>
            </a:pathLst>
          </a:custGeom>
          <a:solidFill>
            <a:srgbClr val="CDCDCD"/>
          </a:solidFill>
          <a:ln w="6350">
            <a:solidFill>
              <a:schemeClr val="bg1"/>
            </a:solidFill>
            <a:round/>
            <a:headEnd/>
            <a:tailEnd/>
          </a:ln>
        </p:spPr>
        <p:txBody>
          <a:bodyPr/>
          <a:lstStyle/>
          <a:p>
            <a:endParaRPr lang="en-US"/>
          </a:p>
        </p:txBody>
      </p:sp>
      <p:sp>
        <p:nvSpPr>
          <p:cNvPr id="1380" name="Freeform 2421"/>
          <p:cNvSpPr>
            <a:spLocks/>
          </p:cNvSpPr>
          <p:nvPr/>
        </p:nvSpPr>
        <p:spPr bwMode="auto">
          <a:xfrm>
            <a:off x="5686425" y="4273550"/>
            <a:ext cx="109538" cy="84138"/>
          </a:xfrm>
          <a:custGeom>
            <a:avLst/>
            <a:gdLst>
              <a:gd name="T0" fmla="*/ 0 w 164"/>
              <a:gd name="T1" fmla="*/ 0 h 120"/>
              <a:gd name="T2" fmla="*/ 0 w 164"/>
              <a:gd name="T3" fmla="*/ 0 h 120"/>
              <a:gd name="T4" fmla="*/ 0 w 164"/>
              <a:gd name="T5" fmla="*/ 0 h 120"/>
              <a:gd name="T6" fmla="*/ 0 w 164"/>
              <a:gd name="T7" fmla="*/ 0 h 120"/>
              <a:gd name="T8" fmla="*/ 0 w 164"/>
              <a:gd name="T9" fmla="*/ 0 h 120"/>
              <a:gd name="T10" fmla="*/ 0 w 164"/>
              <a:gd name="T11" fmla="*/ 0 h 120"/>
              <a:gd name="T12" fmla="*/ 0 w 164"/>
              <a:gd name="T13" fmla="*/ 0 h 120"/>
              <a:gd name="T14" fmla="*/ 0 w 164"/>
              <a:gd name="T15" fmla="*/ 0 h 120"/>
              <a:gd name="T16" fmla="*/ 0 w 164"/>
              <a:gd name="T17" fmla="*/ 0 h 120"/>
              <a:gd name="T18" fmla="*/ 0 w 164"/>
              <a:gd name="T19" fmla="*/ 0 h 120"/>
              <a:gd name="T20" fmla="*/ 0 w 164"/>
              <a:gd name="T21" fmla="*/ 0 h 120"/>
              <a:gd name="T22" fmla="*/ 0 w 164"/>
              <a:gd name="T23" fmla="*/ 0 h 120"/>
              <a:gd name="T24" fmla="*/ 0 w 164"/>
              <a:gd name="T25" fmla="*/ 0 h 120"/>
              <a:gd name="T26" fmla="*/ 0 w 164"/>
              <a:gd name="T27" fmla="*/ 0 h 120"/>
              <a:gd name="T28" fmla="*/ 0 w 164"/>
              <a:gd name="T29" fmla="*/ 0 h 120"/>
              <a:gd name="T30" fmla="*/ 0 w 164"/>
              <a:gd name="T31" fmla="*/ 0 h 120"/>
              <a:gd name="T32" fmla="*/ 0 w 164"/>
              <a:gd name="T33" fmla="*/ 0 h 120"/>
              <a:gd name="T34" fmla="*/ 0 w 164"/>
              <a:gd name="T35" fmla="*/ 0 h 120"/>
              <a:gd name="T36" fmla="*/ 0 w 164"/>
              <a:gd name="T37" fmla="*/ 0 h 120"/>
              <a:gd name="T38" fmla="*/ 0 w 164"/>
              <a:gd name="T39" fmla="*/ 0 h 120"/>
              <a:gd name="T40" fmla="*/ 0 w 164"/>
              <a:gd name="T41" fmla="*/ 0 h 120"/>
              <a:gd name="T42" fmla="*/ 0 w 164"/>
              <a:gd name="T43" fmla="*/ 0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4"/>
              <a:gd name="T67" fmla="*/ 0 h 120"/>
              <a:gd name="T68" fmla="*/ 164 w 164"/>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4" h="120">
                <a:moveTo>
                  <a:pt x="164" y="39"/>
                </a:moveTo>
                <a:lnTo>
                  <a:pt x="163" y="13"/>
                </a:lnTo>
                <a:lnTo>
                  <a:pt x="156" y="11"/>
                </a:lnTo>
                <a:lnTo>
                  <a:pt x="156" y="0"/>
                </a:lnTo>
                <a:lnTo>
                  <a:pt x="106" y="54"/>
                </a:lnTo>
                <a:lnTo>
                  <a:pt x="106" y="60"/>
                </a:lnTo>
                <a:lnTo>
                  <a:pt x="91" y="67"/>
                </a:lnTo>
                <a:lnTo>
                  <a:pt x="50" y="63"/>
                </a:lnTo>
                <a:lnTo>
                  <a:pt x="39" y="70"/>
                </a:lnTo>
                <a:lnTo>
                  <a:pt x="23" y="70"/>
                </a:lnTo>
                <a:lnTo>
                  <a:pt x="20" y="62"/>
                </a:lnTo>
                <a:lnTo>
                  <a:pt x="11" y="60"/>
                </a:lnTo>
                <a:lnTo>
                  <a:pt x="11" y="47"/>
                </a:lnTo>
                <a:lnTo>
                  <a:pt x="0" y="50"/>
                </a:lnTo>
                <a:lnTo>
                  <a:pt x="20" y="78"/>
                </a:lnTo>
                <a:lnTo>
                  <a:pt x="29" y="104"/>
                </a:lnTo>
                <a:lnTo>
                  <a:pt x="125" y="120"/>
                </a:lnTo>
                <a:lnTo>
                  <a:pt x="132" y="114"/>
                </a:lnTo>
                <a:lnTo>
                  <a:pt x="138" y="73"/>
                </a:lnTo>
                <a:lnTo>
                  <a:pt x="155" y="67"/>
                </a:lnTo>
                <a:lnTo>
                  <a:pt x="148" y="41"/>
                </a:lnTo>
                <a:lnTo>
                  <a:pt x="164" y="39"/>
                </a:lnTo>
              </a:path>
            </a:pathLst>
          </a:custGeom>
          <a:solidFill>
            <a:srgbClr val="CDCDCD"/>
          </a:solidFill>
          <a:ln w="6350">
            <a:solidFill>
              <a:schemeClr val="bg1"/>
            </a:solidFill>
            <a:round/>
            <a:headEnd/>
            <a:tailEnd/>
          </a:ln>
        </p:spPr>
        <p:txBody>
          <a:bodyPr/>
          <a:lstStyle/>
          <a:p>
            <a:endParaRPr lang="en-US"/>
          </a:p>
        </p:txBody>
      </p:sp>
      <p:sp>
        <p:nvSpPr>
          <p:cNvPr id="1381" name="Freeform 2422"/>
          <p:cNvSpPr>
            <a:spLocks/>
          </p:cNvSpPr>
          <p:nvPr/>
        </p:nvSpPr>
        <p:spPr bwMode="auto">
          <a:xfrm>
            <a:off x="5159375" y="3851275"/>
            <a:ext cx="63500" cy="53975"/>
          </a:xfrm>
          <a:custGeom>
            <a:avLst/>
            <a:gdLst>
              <a:gd name="T0" fmla="*/ 0 w 94"/>
              <a:gd name="T1" fmla="*/ 0 h 80"/>
              <a:gd name="T2" fmla="*/ 0 w 94"/>
              <a:gd name="T3" fmla="*/ 0 h 80"/>
              <a:gd name="T4" fmla="*/ 0 w 94"/>
              <a:gd name="T5" fmla="*/ 0 h 80"/>
              <a:gd name="T6" fmla="*/ 0 w 94"/>
              <a:gd name="T7" fmla="*/ 0 h 80"/>
              <a:gd name="T8" fmla="*/ 0 w 94"/>
              <a:gd name="T9" fmla="*/ 0 h 80"/>
              <a:gd name="T10" fmla="*/ 0 w 94"/>
              <a:gd name="T11" fmla="*/ 0 h 80"/>
              <a:gd name="T12" fmla="*/ 0 w 94"/>
              <a:gd name="T13" fmla="*/ 0 h 80"/>
              <a:gd name="T14" fmla="*/ 0 w 94"/>
              <a:gd name="T15" fmla="*/ 0 h 80"/>
              <a:gd name="T16" fmla="*/ 0 w 94"/>
              <a:gd name="T17" fmla="*/ 0 h 80"/>
              <a:gd name="T18" fmla="*/ 0 w 94"/>
              <a:gd name="T19" fmla="*/ 0 h 80"/>
              <a:gd name="T20" fmla="*/ 0 w 94"/>
              <a:gd name="T21" fmla="*/ 0 h 80"/>
              <a:gd name="T22" fmla="*/ 0 w 94"/>
              <a:gd name="T23" fmla="*/ 0 h 80"/>
              <a:gd name="T24" fmla="*/ 0 w 94"/>
              <a:gd name="T25" fmla="*/ 0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80"/>
              <a:gd name="T41" fmla="*/ 94 w 9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80">
                <a:moveTo>
                  <a:pt x="62" y="3"/>
                </a:moveTo>
                <a:lnTo>
                  <a:pt x="34" y="0"/>
                </a:lnTo>
                <a:lnTo>
                  <a:pt x="8" y="10"/>
                </a:lnTo>
                <a:lnTo>
                  <a:pt x="15" y="23"/>
                </a:lnTo>
                <a:lnTo>
                  <a:pt x="0" y="54"/>
                </a:lnTo>
                <a:lnTo>
                  <a:pt x="18" y="59"/>
                </a:lnTo>
                <a:lnTo>
                  <a:pt x="6" y="67"/>
                </a:lnTo>
                <a:lnTo>
                  <a:pt x="5" y="80"/>
                </a:lnTo>
                <a:lnTo>
                  <a:pt x="47" y="44"/>
                </a:lnTo>
                <a:lnTo>
                  <a:pt x="88" y="42"/>
                </a:lnTo>
                <a:lnTo>
                  <a:pt x="94" y="32"/>
                </a:lnTo>
                <a:lnTo>
                  <a:pt x="67" y="19"/>
                </a:lnTo>
                <a:lnTo>
                  <a:pt x="62" y="3"/>
                </a:lnTo>
                <a:close/>
              </a:path>
            </a:pathLst>
          </a:custGeom>
          <a:solidFill>
            <a:srgbClr val="CDCDCD"/>
          </a:solidFill>
          <a:ln w="6350">
            <a:solidFill>
              <a:schemeClr val="bg1"/>
            </a:solidFill>
            <a:round/>
            <a:headEnd/>
            <a:tailEnd/>
          </a:ln>
        </p:spPr>
        <p:txBody>
          <a:bodyPr/>
          <a:lstStyle/>
          <a:p>
            <a:endParaRPr lang="en-US"/>
          </a:p>
        </p:txBody>
      </p:sp>
      <p:sp>
        <p:nvSpPr>
          <p:cNvPr id="1382" name="Freeform 2423"/>
          <p:cNvSpPr>
            <a:spLocks/>
          </p:cNvSpPr>
          <p:nvPr/>
        </p:nvSpPr>
        <p:spPr bwMode="auto">
          <a:xfrm>
            <a:off x="5159375" y="3851275"/>
            <a:ext cx="63500" cy="53975"/>
          </a:xfrm>
          <a:custGeom>
            <a:avLst/>
            <a:gdLst>
              <a:gd name="T0" fmla="*/ 0 w 94"/>
              <a:gd name="T1" fmla="*/ 0 h 80"/>
              <a:gd name="T2" fmla="*/ 0 w 94"/>
              <a:gd name="T3" fmla="*/ 0 h 80"/>
              <a:gd name="T4" fmla="*/ 0 w 94"/>
              <a:gd name="T5" fmla="*/ 0 h 80"/>
              <a:gd name="T6" fmla="*/ 0 w 94"/>
              <a:gd name="T7" fmla="*/ 0 h 80"/>
              <a:gd name="T8" fmla="*/ 0 w 94"/>
              <a:gd name="T9" fmla="*/ 0 h 80"/>
              <a:gd name="T10" fmla="*/ 0 w 94"/>
              <a:gd name="T11" fmla="*/ 0 h 80"/>
              <a:gd name="T12" fmla="*/ 0 w 94"/>
              <a:gd name="T13" fmla="*/ 0 h 80"/>
              <a:gd name="T14" fmla="*/ 0 w 94"/>
              <a:gd name="T15" fmla="*/ 0 h 80"/>
              <a:gd name="T16" fmla="*/ 0 w 94"/>
              <a:gd name="T17" fmla="*/ 0 h 80"/>
              <a:gd name="T18" fmla="*/ 0 w 94"/>
              <a:gd name="T19" fmla="*/ 0 h 80"/>
              <a:gd name="T20" fmla="*/ 0 w 94"/>
              <a:gd name="T21" fmla="*/ 0 h 80"/>
              <a:gd name="T22" fmla="*/ 0 w 94"/>
              <a:gd name="T23" fmla="*/ 0 h 80"/>
              <a:gd name="T24" fmla="*/ 0 w 94"/>
              <a:gd name="T25" fmla="*/ 0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80"/>
              <a:gd name="T41" fmla="*/ 94 w 9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80">
                <a:moveTo>
                  <a:pt x="62" y="3"/>
                </a:moveTo>
                <a:lnTo>
                  <a:pt x="34" y="0"/>
                </a:lnTo>
                <a:lnTo>
                  <a:pt x="8" y="10"/>
                </a:lnTo>
                <a:lnTo>
                  <a:pt x="15" y="23"/>
                </a:lnTo>
                <a:lnTo>
                  <a:pt x="0" y="54"/>
                </a:lnTo>
                <a:lnTo>
                  <a:pt x="18" y="59"/>
                </a:lnTo>
                <a:lnTo>
                  <a:pt x="6" y="67"/>
                </a:lnTo>
                <a:lnTo>
                  <a:pt x="5" y="80"/>
                </a:lnTo>
                <a:lnTo>
                  <a:pt x="47" y="44"/>
                </a:lnTo>
                <a:lnTo>
                  <a:pt x="88" y="42"/>
                </a:lnTo>
                <a:lnTo>
                  <a:pt x="94" y="32"/>
                </a:lnTo>
                <a:lnTo>
                  <a:pt x="67" y="19"/>
                </a:lnTo>
                <a:lnTo>
                  <a:pt x="62" y="3"/>
                </a:lnTo>
              </a:path>
            </a:pathLst>
          </a:custGeom>
          <a:solidFill>
            <a:srgbClr val="CDCDCD"/>
          </a:solidFill>
          <a:ln w="6350">
            <a:solidFill>
              <a:schemeClr val="bg1"/>
            </a:solidFill>
            <a:round/>
            <a:headEnd/>
            <a:tailEnd/>
          </a:ln>
        </p:spPr>
        <p:txBody>
          <a:bodyPr/>
          <a:lstStyle/>
          <a:p>
            <a:endParaRPr lang="en-US"/>
          </a:p>
        </p:txBody>
      </p:sp>
      <p:sp>
        <p:nvSpPr>
          <p:cNvPr id="1383" name="Freeform 2424"/>
          <p:cNvSpPr>
            <a:spLocks/>
          </p:cNvSpPr>
          <p:nvPr/>
        </p:nvSpPr>
        <p:spPr bwMode="auto">
          <a:xfrm>
            <a:off x="5162550" y="3851275"/>
            <a:ext cx="392113" cy="173038"/>
          </a:xfrm>
          <a:custGeom>
            <a:avLst/>
            <a:gdLst>
              <a:gd name="T0" fmla="*/ 0 w 586"/>
              <a:gd name="T1" fmla="*/ 0 h 251"/>
              <a:gd name="T2" fmla="*/ 0 w 586"/>
              <a:gd name="T3" fmla="*/ 0 h 251"/>
              <a:gd name="T4" fmla="*/ 0 w 586"/>
              <a:gd name="T5" fmla="*/ 0 h 251"/>
              <a:gd name="T6" fmla="*/ 0 w 586"/>
              <a:gd name="T7" fmla="*/ 0 h 251"/>
              <a:gd name="T8" fmla="*/ 0 w 586"/>
              <a:gd name="T9" fmla="*/ 0 h 251"/>
              <a:gd name="T10" fmla="*/ 0 w 586"/>
              <a:gd name="T11" fmla="*/ 0 h 251"/>
              <a:gd name="T12" fmla="*/ 0 w 586"/>
              <a:gd name="T13" fmla="*/ 0 h 251"/>
              <a:gd name="T14" fmla="*/ 0 w 586"/>
              <a:gd name="T15" fmla="*/ 0 h 251"/>
              <a:gd name="T16" fmla="*/ 0 w 586"/>
              <a:gd name="T17" fmla="*/ 0 h 251"/>
              <a:gd name="T18" fmla="*/ 0 w 586"/>
              <a:gd name="T19" fmla="*/ 0 h 251"/>
              <a:gd name="T20" fmla="*/ 0 w 586"/>
              <a:gd name="T21" fmla="*/ 0 h 251"/>
              <a:gd name="T22" fmla="*/ 0 w 586"/>
              <a:gd name="T23" fmla="*/ 0 h 251"/>
              <a:gd name="T24" fmla="*/ 0 w 586"/>
              <a:gd name="T25" fmla="*/ 0 h 251"/>
              <a:gd name="T26" fmla="*/ 0 w 586"/>
              <a:gd name="T27" fmla="*/ 0 h 251"/>
              <a:gd name="T28" fmla="*/ 0 w 586"/>
              <a:gd name="T29" fmla="*/ 0 h 251"/>
              <a:gd name="T30" fmla="*/ 0 w 586"/>
              <a:gd name="T31" fmla="*/ 0 h 251"/>
              <a:gd name="T32" fmla="*/ 0 w 586"/>
              <a:gd name="T33" fmla="*/ 0 h 251"/>
              <a:gd name="T34" fmla="*/ 0 w 586"/>
              <a:gd name="T35" fmla="*/ 0 h 251"/>
              <a:gd name="T36" fmla="*/ 0 w 586"/>
              <a:gd name="T37" fmla="*/ 0 h 251"/>
              <a:gd name="T38" fmla="*/ 0 w 586"/>
              <a:gd name="T39" fmla="*/ 0 h 251"/>
              <a:gd name="T40" fmla="*/ 0 w 586"/>
              <a:gd name="T41" fmla="*/ 0 h 251"/>
              <a:gd name="T42" fmla="*/ 0 w 586"/>
              <a:gd name="T43" fmla="*/ 0 h 251"/>
              <a:gd name="T44" fmla="*/ 0 w 586"/>
              <a:gd name="T45" fmla="*/ 0 h 251"/>
              <a:gd name="T46" fmla="*/ 0 w 586"/>
              <a:gd name="T47" fmla="*/ 0 h 251"/>
              <a:gd name="T48" fmla="*/ 0 w 586"/>
              <a:gd name="T49" fmla="*/ 0 h 251"/>
              <a:gd name="T50" fmla="*/ 0 w 586"/>
              <a:gd name="T51" fmla="*/ 0 h 251"/>
              <a:gd name="T52" fmla="*/ 0 w 586"/>
              <a:gd name="T53" fmla="*/ 0 h 251"/>
              <a:gd name="T54" fmla="*/ 0 w 586"/>
              <a:gd name="T55" fmla="*/ 0 h 251"/>
              <a:gd name="T56" fmla="*/ 0 w 586"/>
              <a:gd name="T57" fmla="*/ 0 h 251"/>
              <a:gd name="T58" fmla="*/ 0 w 586"/>
              <a:gd name="T59" fmla="*/ 0 h 251"/>
              <a:gd name="T60" fmla="*/ 0 w 586"/>
              <a:gd name="T61" fmla="*/ 0 h 251"/>
              <a:gd name="T62" fmla="*/ 0 w 586"/>
              <a:gd name="T63" fmla="*/ 0 h 251"/>
              <a:gd name="T64" fmla="*/ 0 w 586"/>
              <a:gd name="T65" fmla="*/ 0 h 251"/>
              <a:gd name="T66" fmla="*/ 0 w 586"/>
              <a:gd name="T67" fmla="*/ 0 h 251"/>
              <a:gd name="T68" fmla="*/ 0 w 586"/>
              <a:gd name="T69" fmla="*/ 0 h 251"/>
              <a:gd name="T70" fmla="*/ 0 w 586"/>
              <a:gd name="T71" fmla="*/ 0 h 251"/>
              <a:gd name="T72" fmla="*/ 0 w 586"/>
              <a:gd name="T73" fmla="*/ 0 h 251"/>
              <a:gd name="T74" fmla="*/ 0 w 586"/>
              <a:gd name="T75" fmla="*/ 0 h 251"/>
              <a:gd name="T76" fmla="*/ 0 w 586"/>
              <a:gd name="T77" fmla="*/ 0 h 251"/>
              <a:gd name="T78" fmla="*/ 0 w 586"/>
              <a:gd name="T79" fmla="*/ 0 h 251"/>
              <a:gd name="T80" fmla="*/ 0 w 586"/>
              <a:gd name="T81" fmla="*/ 0 h 251"/>
              <a:gd name="T82" fmla="*/ 0 w 586"/>
              <a:gd name="T83" fmla="*/ 0 h 25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6"/>
              <a:gd name="T127" fmla="*/ 0 h 251"/>
              <a:gd name="T128" fmla="*/ 586 w 586"/>
              <a:gd name="T129" fmla="*/ 251 h 25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6" h="251">
                <a:moveTo>
                  <a:pt x="7" y="83"/>
                </a:moveTo>
                <a:lnTo>
                  <a:pt x="20" y="73"/>
                </a:lnTo>
                <a:lnTo>
                  <a:pt x="51" y="70"/>
                </a:lnTo>
                <a:lnTo>
                  <a:pt x="49" y="65"/>
                </a:lnTo>
                <a:lnTo>
                  <a:pt x="85" y="67"/>
                </a:lnTo>
                <a:lnTo>
                  <a:pt x="91" y="67"/>
                </a:lnTo>
                <a:lnTo>
                  <a:pt x="85" y="60"/>
                </a:lnTo>
                <a:lnTo>
                  <a:pt x="91" y="59"/>
                </a:lnTo>
                <a:lnTo>
                  <a:pt x="116" y="55"/>
                </a:lnTo>
                <a:lnTo>
                  <a:pt x="96" y="50"/>
                </a:lnTo>
                <a:lnTo>
                  <a:pt x="91" y="44"/>
                </a:lnTo>
                <a:lnTo>
                  <a:pt x="98" y="34"/>
                </a:lnTo>
                <a:lnTo>
                  <a:pt x="156" y="44"/>
                </a:lnTo>
                <a:lnTo>
                  <a:pt x="195" y="13"/>
                </a:lnTo>
                <a:lnTo>
                  <a:pt x="226" y="2"/>
                </a:lnTo>
                <a:lnTo>
                  <a:pt x="283" y="0"/>
                </a:lnTo>
                <a:lnTo>
                  <a:pt x="298" y="16"/>
                </a:lnTo>
                <a:lnTo>
                  <a:pt x="313" y="13"/>
                </a:lnTo>
                <a:lnTo>
                  <a:pt x="321" y="32"/>
                </a:lnTo>
                <a:lnTo>
                  <a:pt x="374" y="49"/>
                </a:lnTo>
                <a:lnTo>
                  <a:pt x="415" y="39"/>
                </a:lnTo>
                <a:lnTo>
                  <a:pt x="448" y="44"/>
                </a:lnTo>
                <a:lnTo>
                  <a:pt x="482" y="18"/>
                </a:lnTo>
                <a:lnTo>
                  <a:pt x="508" y="23"/>
                </a:lnTo>
                <a:lnTo>
                  <a:pt x="523" y="19"/>
                </a:lnTo>
                <a:lnTo>
                  <a:pt x="545" y="42"/>
                </a:lnTo>
                <a:lnTo>
                  <a:pt x="557" y="75"/>
                </a:lnTo>
                <a:lnTo>
                  <a:pt x="580" y="91"/>
                </a:lnTo>
                <a:lnTo>
                  <a:pt x="567" y="109"/>
                </a:lnTo>
                <a:lnTo>
                  <a:pt x="571" y="125"/>
                </a:lnTo>
                <a:lnTo>
                  <a:pt x="571" y="171"/>
                </a:lnTo>
                <a:lnTo>
                  <a:pt x="586" y="185"/>
                </a:lnTo>
                <a:lnTo>
                  <a:pt x="586" y="195"/>
                </a:lnTo>
                <a:lnTo>
                  <a:pt x="571" y="197"/>
                </a:lnTo>
                <a:lnTo>
                  <a:pt x="570" y="192"/>
                </a:lnTo>
                <a:lnTo>
                  <a:pt x="529" y="187"/>
                </a:lnTo>
                <a:lnTo>
                  <a:pt x="514" y="199"/>
                </a:lnTo>
                <a:lnTo>
                  <a:pt x="505" y="194"/>
                </a:lnTo>
                <a:lnTo>
                  <a:pt x="490" y="202"/>
                </a:lnTo>
                <a:lnTo>
                  <a:pt x="459" y="199"/>
                </a:lnTo>
                <a:lnTo>
                  <a:pt x="410" y="218"/>
                </a:lnTo>
                <a:lnTo>
                  <a:pt x="386" y="208"/>
                </a:lnTo>
                <a:lnTo>
                  <a:pt x="357" y="220"/>
                </a:lnTo>
                <a:lnTo>
                  <a:pt x="331" y="212"/>
                </a:lnTo>
                <a:lnTo>
                  <a:pt x="326" y="226"/>
                </a:lnTo>
                <a:lnTo>
                  <a:pt x="331" y="236"/>
                </a:lnTo>
                <a:lnTo>
                  <a:pt x="321" y="238"/>
                </a:lnTo>
                <a:lnTo>
                  <a:pt x="314" y="251"/>
                </a:lnTo>
                <a:lnTo>
                  <a:pt x="306" y="246"/>
                </a:lnTo>
                <a:lnTo>
                  <a:pt x="308" y="226"/>
                </a:lnTo>
                <a:lnTo>
                  <a:pt x="316" y="218"/>
                </a:lnTo>
                <a:lnTo>
                  <a:pt x="309" y="212"/>
                </a:lnTo>
                <a:lnTo>
                  <a:pt x="295" y="225"/>
                </a:lnTo>
                <a:lnTo>
                  <a:pt x="275" y="215"/>
                </a:lnTo>
                <a:lnTo>
                  <a:pt x="262" y="218"/>
                </a:lnTo>
                <a:lnTo>
                  <a:pt x="251" y="231"/>
                </a:lnTo>
                <a:lnTo>
                  <a:pt x="210" y="244"/>
                </a:lnTo>
                <a:lnTo>
                  <a:pt x="150" y="210"/>
                </a:lnTo>
                <a:lnTo>
                  <a:pt x="140" y="212"/>
                </a:lnTo>
                <a:lnTo>
                  <a:pt x="137" y="234"/>
                </a:lnTo>
                <a:lnTo>
                  <a:pt x="116" y="241"/>
                </a:lnTo>
                <a:lnTo>
                  <a:pt x="99" y="234"/>
                </a:lnTo>
                <a:lnTo>
                  <a:pt x="93" y="218"/>
                </a:lnTo>
                <a:lnTo>
                  <a:pt x="85" y="221"/>
                </a:lnTo>
                <a:lnTo>
                  <a:pt x="77" y="213"/>
                </a:lnTo>
                <a:lnTo>
                  <a:pt x="60" y="221"/>
                </a:lnTo>
                <a:lnTo>
                  <a:pt x="60" y="215"/>
                </a:lnTo>
                <a:lnTo>
                  <a:pt x="41" y="220"/>
                </a:lnTo>
                <a:lnTo>
                  <a:pt x="68" y="203"/>
                </a:lnTo>
                <a:lnTo>
                  <a:pt x="38" y="205"/>
                </a:lnTo>
                <a:lnTo>
                  <a:pt x="44" y="197"/>
                </a:lnTo>
                <a:lnTo>
                  <a:pt x="34" y="189"/>
                </a:lnTo>
                <a:lnTo>
                  <a:pt x="38" y="181"/>
                </a:lnTo>
                <a:lnTo>
                  <a:pt x="28" y="177"/>
                </a:lnTo>
                <a:lnTo>
                  <a:pt x="31" y="164"/>
                </a:lnTo>
                <a:lnTo>
                  <a:pt x="5" y="156"/>
                </a:lnTo>
                <a:lnTo>
                  <a:pt x="10" y="140"/>
                </a:lnTo>
                <a:lnTo>
                  <a:pt x="16" y="150"/>
                </a:lnTo>
                <a:lnTo>
                  <a:pt x="31" y="150"/>
                </a:lnTo>
                <a:lnTo>
                  <a:pt x="20" y="140"/>
                </a:lnTo>
                <a:lnTo>
                  <a:pt x="25" y="132"/>
                </a:lnTo>
                <a:lnTo>
                  <a:pt x="18" y="117"/>
                </a:lnTo>
                <a:lnTo>
                  <a:pt x="21" y="102"/>
                </a:lnTo>
                <a:lnTo>
                  <a:pt x="0" y="106"/>
                </a:lnTo>
                <a:lnTo>
                  <a:pt x="7" y="83"/>
                </a:lnTo>
                <a:close/>
              </a:path>
            </a:pathLst>
          </a:custGeom>
          <a:solidFill>
            <a:srgbClr val="CDCDCD"/>
          </a:solidFill>
          <a:ln w="6350">
            <a:solidFill>
              <a:schemeClr val="bg1"/>
            </a:solidFill>
            <a:round/>
            <a:headEnd/>
            <a:tailEnd/>
          </a:ln>
        </p:spPr>
        <p:txBody>
          <a:bodyPr/>
          <a:lstStyle/>
          <a:p>
            <a:endParaRPr lang="en-US"/>
          </a:p>
        </p:txBody>
      </p:sp>
      <p:sp>
        <p:nvSpPr>
          <p:cNvPr id="1384" name="Freeform 2425"/>
          <p:cNvSpPr>
            <a:spLocks/>
          </p:cNvSpPr>
          <p:nvPr/>
        </p:nvSpPr>
        <p:spPr bwMode="auto">
          <a:xfrm>
            <a:off x="5162550" y="3851275"/>
            <a:ext cx="392113" cy="173038"/>
          </a:xfrm>
          <a:custGeom>
            <a:avLst/>
            <a:gdLst>
              <a:gd name="T0" fmla="*/ 0 w 586"/>
              <a:gd name="T1" fmla="*/ 0 h 251"/>
              <a:gd name="T2" fmla="*/ 0 w 586"/>
              <a:gd name="T3" fmla="*/ 0 h 251"/>
              <a:gd name="T4" fmla="*/ 0 w 586"/>
              <a:gd name="T5" fmla="*/ 0 h 251"/>
              <a:gd name="T6" fmla="*/ 0 w 586"/>
              <a:gd name="T7" fmla="*/ 0 h 251"/>
              <a:gd name="T8" fmla="*/ 0 w 586"/>
              <a:gd name="T9" fmla="*/ 0 h 251"/>
              <a:gd name="T10" fmla="*/ 0 w 586"/>
              <a:gd name="T11" fmla="*/ 0 h 251"/>
              <a:gd name="T12" fmla="*/ 0 w 586"/>
              <a:gd name="T13" fmla="*/ 0 h 251"/>
              <a:gd name="T14" fmla="*/ 0 w 586"/>
              <a:gd name="T15" fmla="*/ 0 h 251"/>
              <a:gd name="T16" fmla="*/ 0 w 586"/>
              <a:gd name="T17" fmla="*/ 0 h 251"/>
              <a:gd name="T18" fmla="*/ 0 w 586"/>
              <a:gd name="T19" fmla="*/ 0 h 251"/>
              <a:gd name="T20" fmla="*/ 0 w 586"/>
              <a:gd name="T21" fmla="*/ 0 h 251"/>
              <a:gd name="T22" fmla="*/ 0 w 586"/>
              <a:gd name="T23" fmla="*/ 0 h 251"/>
              <a:gd name="T24" fmla="*/ 0 w 586"/>
              <a:gd name="T25" fmla="*/ 0 h 251"/>
              <a:gd name="T26" fmla="*/ 0 w 586"/>
              <a:gd name="T27" fmla="*/ 0 h 251"/>
              <a:gd name="T28" fmla="*/ 0 w 586"/>
              <a:gd name="T29" fmla="*/ 0 h 251"/>
              <a:gd name="T30" fmla="*/ 0 w 586"/>
              <a:gd name="T31" fmla="*/ 0 h 251"/>
              <a:gd name="T32" fmla="*/ 0 w 586"/>
              <a:gd name="T33" fmla="*/ 0 h 251"/>
              <a:gd name="T34" fmla="*/ 0 w 586"/>
              <a:gd name="T35" fmla="*/ 0 h 251"/>
              <a:gd name="T36" fmla="*/ 0 w 586"/>
              <a:gd name="T37" fmla="*/ 0 h 251"/>
              <a:gd name="T38" fmla="*/ 0 w 586"/>
              <a:gd name="T39" fmla="*/ 0 h 251"/>
              <a:gd name="T40" fmla="*/ 0 w 586"/>
              <a:gd name="T41" fmla="*/ 0 h 251"/>
              <a:gd name="T42" fmla="*/ 0 w 586"/>
              <a:gd name="T43" fmla="*/ 0 h 251"/>
              <a:gd name="T44" fmla="*/ 0 w 586"/>
              <a:gd name="T45" fmla="*/ 0 h 251"/>
              <a:gd name="T46" fmla="*/ 0 w 586"/>
              <a:gd name="T47" fmla="*/ 0 h 251"/>
              <a:gd name="T48" fmla="*/ 0 w 586"/>
              <a:gd name="T49" fmla="*/ 0 h 251"/>
              <a:gd name="T50" fmla="*/ 0 w 586"/>
              <a:gd name="T51" fmla="*/ 0 h 251"/>
              <a:gd name="T52" fmla="*/ 0 w 586"/>
              <a:gd name="T53" fmla="*/ 0 h 251"/>
              <a:gd name="T54" fmla="*/ 0 w 586"/>
              <a:gd name="T55" fmla="*/ 0 h 251"/>
              <a:gd name="T56" fmla="*/ 0 w 586"/>
              <a:gd name="T57" fmla="*/ 0 h 251"/>
              <a:gd name="T58" fmla="*/ 0 w 586"/>
              <a:gd name="T59" fmla="*/ 0 h 251"/>
              <a:gd name="T60" fmla="*/ 0 w 586"/>
              <a:gd name="T61" fmla="*/ 0 h 251"/>
              <a:gd name="T62" fmla="*/ 0 w 586"/>
              <a:gd name="T63" fmla="*/ 0 h 251"/>
              <a:gd name="T64" fmla="*/ 0 w 586"/>
              <a:gd name="T65" fmla="*/ 0 h 251"/>
              <a:gd name="T66" fmla="*/ 0 w 586"/>
              <a:gd name="T67" fmla="*/ 0 h 251"/>
              <a:gd name="T68" fmla="*/ 0 w 586"/>
              <a:gd name="T69" fmla="*/ 0 h 251"/>
              <a:gd name="T70" fmla="*/ 0 w 586"/>
              <a:gd name="T71" fmla="*/ 0 h 251"/>
              <a:gd name="T72" fmla="*/ 0 w 586"/>
              <a:gd name="T73" fmla="*/ 0 h 251"/>
              <a:gd name="T74" fmla="*/ 0 w 586"/>
              <a:gd name="T75" fmla="*/ 0 h 251"/>
              <a:gd name="T76" fmla="*/ 0 w 586"/>
              <a:gd name="T77" fmla="*/ 0 h 251"/>
              <a:gd name="T78" fmla="*/ 0 w 586"/>
              <a:gd name="T79" fmla="*/ 0 h 251"/>
              <a:gd name="T80" fmla="*/ 0 w 586"/>
              <a:gd name="T81" fmla="*/ 0 h 251"/>
              <a:gd name="T82" fmla="*/ 0 w 586"/>
              <a:gd name="T83" fmla="*/ 0 h 25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6"/>
              <a:gd name="T127" fmla="*/ 0 h 251"/>
              <a:gd name="T128" fmla="*/ 586 w 586"/>
              <a:gd name="T129" fmla="*/ 251 h 25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6" h="251">
                <a:moveTo>
                  <a:pt x="7" y="83"/>
                </a:moveTo>
                <a:lnTo>
                  <a:pt x="20" y="73"/>
                </a:lnTo>
                <a:lnTo>
                  <a:pt x="51" y="70"/>
                </a:lnTo>
                <a:lnTo>
                  <a:pt x="49" y="65"/>
                </a:lnTo>
                <a:lnTo>
                  <a:pt x="85" y="67"/>
                </a:lnTo>
                <a:lnTo>
                  <a:pt x="91" y="67"/>
                </a:lnTo>
                <a:lnTo>
                  <a:pt x="85" y="60"/>
                </a:lnTo>
                <a:lnTo>
                  <a:pt x="91" y="59"/>
                </a:lnTo>
                <a:lnTo>
                  <a:pt x="116" y="55"/>
                </a:lnTo>
                <a:lnTo>
                  <a:pt x="96" y="50"/>
                </a:lnTo>
                <a:lnTo>
                  <a:pt x="91" y="44"/>
                </a:lnTo>
                <a:lnTo>
                  <a:pt x="98" y="34"/>
                </a:lnTo>
                <a:lnTo>
                  <a:pt x="156" y="44"/>
                </a:lnTo>
                <a:lnTo>
                  <a:pt x="195" y="13"/>
                </a:lnTo>
                <a:lnTo>
                  <a:pt x="226" y="2"/>
                </a:lnTo>
                <a:lnTo>
                  <a:pt x="283" y="0"/>
                </a:lnTo>
                <a:lnTo>
                  <a:pt x="298" y="16"/>
                </a:lnTo>
                <a:lnTo>
                  <a:pt x="313" y="13"/>
                </a:lnTo>
                <a:lnTo>
                  <a:pt x="321" y="32"/>
                </a:lnTo>
                <a:lnTo>
                  <a:pt x="374" y="49"/>
                </a:lnTo>
                <a:lnTo>
                  <a:pt x="415" y="39"/>
                </a:lnTo>
                <a:lnTo>
                  <a:pt x="448" y="44"/>
                </a:lnTo>
                <a:lnTo>
                  <a:pt x="482" y="18"/>
                </a:lnTo>
                <a:lnTo>
                  <a:pt x="508" y="23"/>
                </a:lnTo>
                <a:lnTo>
                  <a:pt x="523" y="19"/>
                </a:lnTo>
                <a:lnTo>
                  <a:pt x="545" y="42"/>
                </a:lnTo>
                <a:lnTo>
                  <a:pt x="557" y="75"/>
                </a:lnTo>
                <a:lnTo>
                  <a:pt x="580" y="91"/>
                </a:lnTo>
                <a:lnTo>
                  <a:pt x="567" y="109"/>
                </a:lnTo>
                <a:lnTo>
                  <a:pt x="571" y="125"/>
                </a:lnTo>
                <a:lnTo>
                  <a:pt x="571" y="171"/>
                </a:lnTo>
                <a:lnTo>
                  <a:pt x="586" y="185"/>
                </a:lnTo>
                <a:lnTo>
                  <a:pt x="586" y="195"/>
                </a:lnTo>
                <a:lnTo>
                  <a:pt x="571" y="197"/>
                </a:lnTo>
                <a:lnTo>
                  <a:pt x="570" y="192"/>
                </a:lnTo>
                <a:lnTo>
                  <a:pt x="529" y="187"/>
                </a:lnTo>
                <a:lnTo>
                  <a:pt x="514" y="199"/>
                </a:lnTo>
                <a:lnTo>
                  <a:pt x="505" y="194"/>
                </a:lnTo>
                <a:lnTo>
                  <a:pt x="490" y="202"/>
                </a:lnTo>
                <a:lnTo>
                  <a:pt x="459" y="199"/>
                </a:lnTo>
                <a:lnTo>
                  <a:pt x="410" y="218"/>
                </a:lnTo>
                <a:lnTo>
                  <a:pt x="386" y="208"/>
                </a:lnTo>
                <a:lnTo>
                  <a:pt x="357" y="220"/>
                </a:lnTo>
                <a:lnTo>
                  <a:pt x="331" y="212"/>
                </a:lnTo>
                <a:lnTo>
                  <a:pt x="326" y="226"/>
                </a:lnTo>
                <a:lnTo>
                  <a:pt x="331" y="236"/>
                </a:lnTo>
                <a:lnTo>
                  <a:pt x="321" y="238"/>
                </a:lnTo>
                <a:lnTo>
                  <a:pt x="314" y="251"/>
                </a:lnTo>
                <a:lnTo>
                  <a:pt x="306" y="246"/>
                </a:lnTo>
                <a:lnTo>
                  <a:pt x="308" y="226"/>
                </a:lnTo>
                <a:lnTo>
                  <a:pt x="316" y="218"/>
                </a:lnTo>
                <a:lnTo>
                  <a:pt x="309" y="212"/>
                </a:lnTo>
                <a:lnTo>
                  <a:pt x="295" y="225"/>
                </a:lnTo>
                <a:lnTo>
                  <a:pt x="275" y="215"/>
                </a:lnTo>
                <a:lnTo>
                  <a:pt x="262" y="218"/>
                </a:lnTo>
                <a:lnTo>
                  <a:pt x="251" y="231"/>
                </a:lnTo>
                <a:lnTo>
                  <a:pt x="210" y="244"/>
                </a:lnTo>
                <a:lnTo>
                  <a:pt x="150" y="210"/>
                </a:lnTo>
                <a:lnTo>
                  <a:pt x="140" y="212"/>
                </a:lnTo>
                <a:lnTo>
                  <a:pt x="137" y="234"/>
                </a:lnTo>
                <a:lnTo>
                  <a:pt x="116" y="241"/>
                </a:lnTo>
                <a:lnTo>
                  <a:pt x="99" y="234"/>
                </a:lnTo>
                <a:lnTo>
                  <a:pt x="93" y="218"/>
                </a:lnTo>
                <a:lnTo>
                  <a:pt x="85" y="221"/>
                </a:lnTo>
                <a:lnTo>
                  <a:pt x="77" y="213"/>
                </a:lnTo>
                <a:lnTo>
                  <a:pt x="60" y="221"/>
                </a:lnTo>
                <a:lnTo>
                  <a:pt x="60" y="215"/>
                </a:lnTo>
                <a:lnTo>
                  <a:pt x="41" y="220"/>
                </a:lnTo>
                <a:lnTo>
                  <a:pt x="68" y="203"/>
                </a:lnTo>
                <a:lnTo>
                  <a:pt x="38" y="205"/>
                </a:lnTo>
                <a:lnTo>
                  <a:pt x="44" y="197"/>
                </a:lnTo>
                <a:lnTo>
                  <a:pt x="34" y="189"/>
                </a:lnTo>
                <a:lnTo>
                  <a:pt x="38" y="181"/>
                </a:lnTo>
                <a:lnTo>
                  <a:pt x="28" y="177"/>
                </a:lnTo>
                <a:lnTo>
                  <a:pt x="31" y="164"/>
                </a:lnTo>
                <a:lnTo>
                  <a:pt x="5" y="156"/>
                </a:lnTo>
                <a:lnTo>
                  <a:pt x="10" y="140"/>
                </a:lnTo>
                <a:lnTo>
                  <a:pt x="16" y="150"/>
                </a:lnTo>
                <a:lnTo>
                  <a:pt x="31" y="150"/>
                </a:lnTo>
                <a:lnTo>
                  <a:pt x="20" y="140"/>
                </a:lnTo>
                <a:lnTo>
                  <a:pt x="25" y="132"/>
                </a:lnTo>
                <a:lnTo>
                  <a:pt x="18" y="117"/>
                </a:lnTo>
                <a:lnTo>
                  <a:pt x="21" y="102"/>
                </a:lnTo>
                <a:lnTo>
                  <a:pt x="0" y="106"/>
                </a:lnTo>
                <a:lnTo>
                  <a:pt x="7" y="83"/>
                </a:lnTo>
              </a:path>
            </a:pathLst>
          </a:custGeom>
          <a:solidFill>
            <a:schemeClr val="folHlink"/>
          </a:solidFill>
          <a:ln w="6350">
            <a:solidFill>
              <a:schemeClr val="folHlink"/>
            </a:solidFill>
            <a:round/>
            <a:headEnd/>
            <a:tailEnd/>
          </a:ln>
        </p:spPr>
        <p:txBody>
          <a:bodyPr/>
          <a:lstStyle/>
          <a:p>
            <a:endParaRPr lang="en-US"/>
          </a:p>
        </p:txBody>
      </p:sp>
      <p:sp>
        <p:nvSpPr>
          <p:cNvPr id="1385" name="Freeform 2426"/>
          <p:cNvSpPr>
            <a:spLocks/>
          </p:cNvSpPr>
          <p:nvPr/>
        </p:nvSpPr>
        <p:spPr bwMode="auto">
          <a:xfrm>
            <a:off x="5737225" y="4583113"/>
            <a:ext cx="22225" cy="11112"/>
          </a:xfrm>
          <a:custGeom>
            <a:avLst/>
            <a:gdLst>
              <a:gd name="T0" fmla="*/ 0 w 31"/>
              <a:gd name="T1" fmla="*/ 0 h 15"/>
              <a:gd name="T2" fmla="*/ 0 w 31"/>
              <a:gd name="T3" fmla="*/ 0 h 15"/>
              <a:gd name="T4" fmla="*/ 0 w 31"/>
              <a:gd name="T5" fmla="*/ 0 h 15"/>
              <a:gd name="T6" fmla="*/ 0 w 31"/>
              <a:gd name="T7" fmla="*/ 0 h 15"/>
              <a:gd name="T8" fmla="*/ 0 w 31"/>
              <a:gd name="T9" fmla="*/ 0 h 15"/>
              <a:gd name="T10" fmla="*/ 0 w 31"/>
              <a:gd name="T11" fmla="*/ 0 h 15"/>
              <a:gd name="T12" fmla="*/ 0 60000 65536"/>
              <a:gd name="T13" fmla="*/ 0 60000 65536"/>
              <a:gd name="T14" fmla="*/ 0 60000 65536"/>
              <a:gd name="T15" fmla="*/ 0 60000 65536"/>
              <a:gd name="T16" fmla="*/ 0 60000 65536"/>
              <a:gd name="T17" fmla="*/ 0 60000 65536"/>
              <a:gd name="T18" fmla="*/ 0 w 31"/>
              <a:gd name="T19" fmla="*/ 0 h 15"/>
              <a:gd name="T20" fmla="*/ 31 w 31"/>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31" h="15">
                <a:moveTo>
                  <a:pt x="31" y="3"/>
                </a:moveTo>
                <a:lnTo>
                  <a:pt x="30" y="10"/>
                </a:lnTo>
                <a:lnTo>
                  <a:pt x="20" y="15"/>
                </a:lnTo>
                <a:lnTo>
                  <a:pt x="0" y="8"/>
                </a:lnTo>
                <a:lnTo>
                  <a:pt x="5" y="0"/>
                </a:lnTo>
                <a:lnTo>
                  <a:pt x="31" y="3"/>
                </a:lnTo>
                <a:close/>
              </a:path>
            </a:pathLst>
          </a:custGeom>
          <a:solidFill>
            <a:srgbClr val="CDCDCD"/>
          </a:solidFill>
          <a:ln w="6350">
            <a:solidFill>
              <a:schemeClr val="bg1"/>
            </a:solidFill>
            <a:round/>
            <a:headEnd/>
            <a:tailEnd/>
          </a:ln>
        </p:spPr>
        <p:txBody>
          <a:bodyPr/>
          <a:lstStyle/>
          <a:p>
            <a:endParaRPr lang="en-US"/>
          </a:p>
        </p:txBody>
      </p:sp>
      <p:sp>
        <p:nvSpPr>
          <p:cNvPr id="1386" name="Freeform 2427"/>
          <p:cNvSpPr>
            <a:spLocks/>
          </p:cNvSpPr>
          <p:nvPr/>
        </p:nvSpPr>
        <p:spPr bwMode="auto">
          <a:xfrm>
            <a:off x="5737225" y="4583113"/>
            <a:ext cx="22225" cy="11112"/>
          </a:xfrm>
          <a:custGeom>
            <a:avLst/>
            <a:gdLst>
              <a:gd name="T0" fmla="*/ 0 w 31"/>
              <a:gd name="T1" fmla="*/ 0 h 15"/>
              <a:gd name="T2" fmla="*/ 0 w 31"/>
              <a:gd name="T3" fmla="*/ 0 h 15"/>
              <a:gd name="T4" fmla="*/ 0 w 31"/>
              <a:gd name="T5" fmla="*/ 0 h 15"/>
              <a:gd name="T6" fmla="*/ 0 w 31"/>
              <a:gd name="T7" fmla="*/ 0 h 15"/>
              <a:gd name="T8" fmla="*/ 0 w 31"/>
              <a:gd name="T9" fmla="*/ 0 h 15"/>
              <a:gd name="T10" fmla="*/ 0 w 31"/>
              <a:gd name="T11" fmla="*/ 0 h 15"/>
              <a:gd name="T12" fmla="*/ 0 60000 65536"/>
              <a:gd name="T13" fmla="*/ 0 60000 65536"/>
              <a:gd name="T14" fmla="*/ 0 60000 65536"/>
              <a:gd name="T15" fmla="*/ 0 60000 65536"/>
              <a:gd name="T16" fmla="*/ 0 60000 65536"/>
              <a:gd name="T17" fmla="*/ 0 60000 65536"/>
              <a:gd name="T18" fmla="*/ 0 w 31"/>
              <a:gd name="T19" fmla="*/ 0 h 15"/>
              <a:gd name="T20" fmla="*/ 31 w 31"/>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31" h="15">
                <a:moveTo>
                  <a:pt x="31" y="3"/>
                </a:moveTo>
                <a:lnTo>
                  <a:pt x="30" y="10"/>
                </a:lnTo>
                <a:lnTo>
                  <a:pt x="20" y="15"/>
                </a:lnTo>
                <a:lnTo>
                  <a:pt x="0" y="8"/>
                </a:lnTo>
                <a:lnTo>
                  <a:pt x="5" y="0"/>
                </a:lnTo>
                <a:lnTo>
                  <a:pt x="31" y="3"/>
                </a:lnTo>
              </a:path>
            </a:pathLst>
          </a:custGeom>
          <a:solidFill>
            <a:srgbClr val="CDCDCD"/>
          </a:solidFill>
          <a:ln w="6350">
            <a:solidFill>
              <a:schemeClr val="bg1"/>
            </a:solidFill>
            <a:round/>
            <a:headEnd/>
            <a:tailEnd/>
          </a:ln>
        </p:spPr>
        <p:txBody>
          <a:bodyPr/>
          <a:lstStyle/>
          <a:p>
            <a:endParaRPr lang="en-US"/>
          </a:p>
        </p:txBody>
      </p:sp>
      <p:sp>
        <p:nvSpPr>
          <p:cNvPr id="1387" name="Freeform 2428"/>
          <p:cNvSpPr>
            <a:spLocks/>
          </p:cNvSpPr>
          <p:nvPr/>
        </p:nvSpPr>
        <p:spPr bwMode="auto">
          <a:xfrm>
            <a:off x="5508625" y="4440238"/>
            <a:ext cx="219075" cy="142875"/>
          </a:xfrm>
          <a:custGeom>
            <a:avLst/>
            <a:gdLst>
              <a:gd name="T0" fmla="*/ 0 w 329"/>
              <a:gd name="T1" fmla="*/ 0 h 207"/>
              <a:gd name="T2" fmla="*/ 0 w 329"/>
              <a:gd name="T3" fmla="*/ 0 h 207"/>
              <a:gd name="T4" fmla="*/ 0 w 329"/>
              <a:gd name="T5" fmla="*/ 0 h 207"/>
              <a:gd name="T6" fmla="*/ 0 w 329"/>
              <a:gd name="T7" fmla="*/ 0 h 207"/>
              <a:gd name="T8" fmla="*/ 0 w 329"/>
              <a:gd name="T9" fmla="*/ 0 h 207"/>
              <a:gd name="T10" fmla="*/ 0 w 329"/>
              <a:gd name="T11" fmla="*/ 0 h 207"/>
              <a:gd name="T12" fmla="*/ 0 w 329"/>
              <a:gd name="T13" fmla="*/ 0 h 207"/>
              <a:gd name="T14" fmla="*/ 0 w 329"/>
              <a:gd name="T15" fmla="*/ 0 h 207"/>
              <a:gd name="T16" fmla="*/ 0 w 329"/>
              <a:gd name="T17" fmla="*/ 0 h 207"/>
              <a:gd name="T18" fmla="*/ 0 w 329"/>
              <a:gd name="T19" fmla="*/ 0 h 207"/>
              <a:gd name="T20" fmla="*/ 0 w 329"/>
              <a:gd name="T21" fmla="*/ 0 h 207"/>
              <a:gd name="T22" fmla="*/ 0 w 329"/>
              <a:gd name="T23" fmla="*/ 0 h 207"/>
              <a:gd name="T24" fmla="*/ 0 w 329"/>
              <a:gd name="T25" fmla="*/ 0 h 207"/>
              <a:gd name="T26" fmla="*/ 0 w 329"/>
              <a:gd name="T27" fmla="*/ 0 h 207"/>
              <a:gd name="T28" fmla="*/ 0 w 329"/>
              <a:gd name="T29" fmla="*/ 0 h 207"/>
              <a:gd name="T30" fmla="*/ 0 w 329"/>
              <a:gd name="T31" fmla="*/ 0 h 207"/>
              <a:gd name="T32" fmla="*/ 0 w 329"/>
              <a:gd name="T33" fmla="*/ 0 h 207"/>
              <a:gd name="T34" fmla="*/ 0 w 329"/>
              <a:gd name="T35" fmla="*/ 0 h 207"/>
              <a:gd name="T36" fmla="*/ 0 w 329"/>
              <a:gd name="T37" fmla="*/ 0 h 207"/>
              <a:gd name="T38" fmla="*/ 0 w 329"/>
              <a:gd name="T39" fmla="*/ 0 h 207"/>
              <a:gd name="T40" fmla="*/ 0 w 329"/>
              <a:gd name="T41" fmla="*/ 0 h 207"/>
              <a:gd name="T42" fmla="*/ 0 w 329"/>
              <a:gd name="T43" fmla="*/ 0 h 207"/>
              <a:gd name="T44" fmla="*/ 0 w 329"/>
              <a:gd name="T45" fmla="*/ 0 h 2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9"/>
              <a:gd name="T70" fmla="*/ 0 h 207"/>
              <a:gd name="T71" fmla="*/ 329 w 329"/>
              <a:gd name="T72" fmla="*/ 207 h 20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9" h="207">
                <a:moveTo>
                  <a:pt x="117" y="113"/>
                </a:moveTo>
                <a:lnTo>
                  <a:pt x="197" y="25"/>
                </a:lnTo>
                <a:lnTo>
                  <a:pt x="296" y="0"/>
                </a:lnTo>
                <a:lnTo>
                  <a:pt x="329" y="78"/>
                </a:lnTo>
                <a:lnTo>
                  <a:pt x="309" y="93"/>
                </a:lnTo>
                <a:lnTo>
                  <a:pt x="304" y="113"/>
                </a:lnTo>
                <a:lnTo>
                  <a:pt x="221" y="140"/>
                </a:lnTo>
                <a:lnTo>
                  <a:pt x="205" y="148"/>
                </a:lnTo>
                <a:lnTo>
                  <a:pt x="194" y="161"/>
                </a:lnTo>
                <a:lnTo>
                  <a:pt x="164" y="166"/>
                </a:lnTo>
                <a:lnTo>
                  <a:pt x="134" y="184"/>
                </a:lnTo>
                <a:lnTo>
                  <a:pt x="101" y="184"/>
                </a:lnTo>
                <a:lnTo>
                  <a:pt x="72" y="205"/>
                </a:lnTo>
                <a:lnTo>
                  <a:pt x="29" y="207"/>
                </a:lnTo>
                <a:lnTo>
                  <a:pt x="21" y="191"/>
                </a:lnTo>
                <a:lnTo>
                  <a:pt x="8" y="129"/>
                </a:lnTo>
                <a:lnTo>
                  <a:pt x="0" y="122"/>
                </a:lnTo>
                <a:lnTo>
                  <a:pt x="7" y="103"/>
                </a:lnTo>
                <a:lnTo>
                  <a:pt x="2" y="87"/>
                </a:lnTo>
                <a:lnTo>
                  <a:pt x="28" y="64"/>
                </a:lnTo>
                <a:lnTo>
                  <a:pt x="59" y="56"/>
                </a:lnTo>
                <a:lnTo>
                  <a:pt x="117" y="77"/>
                </a:lnTo>
                <a:lnTo>
                  <a:pt x="117" y="113"/>
                </a:lnTo>
                <a:close/>
              </a:path>
            </a:pathLst>
          </a:custGeom>
          <a:solidFill>
            <a:srgbClr val="CDCDCD"/>
          </a:solidFill>
          <a:ln w="6350">
            <a:solidFill>
              <a:schemeClr val="bg1"/>
            </a:solidFill>
            <a:round/>
            <a:headEnd/>
            <a:tailEnd/>
          </a:ln>
        </p:spPr>
        <p:txBody>
          <a:bodyPr/>
          <a:lstStyle/>
          <a:p>
            <a:endParaRPr lang="en-US"/>
          </a:p>
        </p:txBody>
      </p:sp>
      <p:sp>
        <p:nvSpPr>
          <p:cNvPr id="1388" name="Freeform 2429"/>
          <p:cNvSpPr>
            <a:spLocks/>
          </p:cNvSpPr>
          <p:nvPr/>
        </p:nvSpPr>
        <p:spPr bwMode="auto">
          <a:xfrm>
            <a:off x="5508625" y="4440238"/>
            <a:ext cx="219075" cy="142875"/>
          </a:xfrm>
          <a:custGeom>
            <a:avLst/>
            <a:gdLst>
              <a:gd name="T0" fmla="*/ 0 w 329"/>
              <a:gd name="T1" fmla="*/ 0 h 207"/>
              <a:gd name="T2" fmla="*/ 0 w 329"/>
              <a:gd name="T3" fmla="*/ 0 h 207"/>
              <a:gd name="T4" fmla="*/ 0 w 329"/>
              <a:gd name="T5" fmla="*/ 0 h 207"/>
              <a:gd name="T6" fmla="*/ 0 w 329"/>
              <a:gd name="T7" fmla="*/ 0 h 207"/>
              <a:gd name="T8" fmla="*/ 0 w 329"/>
              <a:gd name="T9" fmla="*/ 0 h 207"/>
              <a:gd name="T10" fmla="*/ 0 w 329"/>
              <a:gd name="T11" fmla="*/ 0 h 207"/>
              <a:gd name="T12" fmla="*/ 0 w 329"/>
              <a:gd name="T13" fmla="*/ 0 h 207"/>
              <a:gd name="T14" fmla="*/ 0 w 329"/>
              <a:gd name="T15" fmla="*/ 0 h 207"/>
              <a:gd name="T16" fmla="*/ 0 w 329"/>
              <a:gd name="T17" fmla="*/ 0 h 207"/>
              <a:gd name="T18" fmla="*/ 0 w 329"/>
              <a:gd name="T19" fmla="*/ 0 h 207"/>
              <a:gd name="T20" fmla="*/ 0 w 329"/>
              <a:gd name="T21" fmla="*/ 0 h 207"/>
              <a:gd name="T22" fmla="*/ 0 w 329"/>
              <a:gd name="T23" fmla="*/ 0 h 207"/>
              <a:gd name="T24" fmla="*/ 0 w 329"/>
              <a:gd name="T25" fmla="*/ 0 h 207"/>
              <a:gd name="T26" fmla="*/ 0 w 329"/>
              <a:gd name="T27" fmla="*/ 0 h 207"/>
              <a:gd name="T28" fmla="*/ 0 w 329"/>
              <a:gd name="T29" fmla="*/ 0 h 207"/>
              <a:gd name="T30" fmla="*/ 0 w 329"/>
              <a:gd name="T31" fmla="*/ 0 h 207"/>
              <a:gd name="T32" fmla="*/ 0 w 329"/>
              <a:gd name="T33" fmla="*/ 0 h 207"/>
              <a:gd name="T34" fmla="*/ 0 w 329"/>
              <a:gd name="T35" fmla="*/ 0 h 207"/>
              <a:gd name="T36" fmla="*/ 0 w 329"/>
              <a:gd name="T37" fmla="*/ 0 h 207"/>
              <a:gd name="T38" fmla="*/ 0 w 329"/>
              <a:gd name="T39" fmla="*/ 0 h 207"/>
              <a:gd name="T40" fmla="*/ 0 w 329"/>
              <a:gd name="T41" fmla="*/ 0 h 207"/>
              <a:gd name="T42" fmla="*/ 0 w 329"/>
              <a:gd name="T43" fmla="*/ 0 h 207"/>
              <a:gd name="T44" fmla="*/ 0 w 329"/>
              <a:gd name="T45" fmla="*/ 0 h 2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9"/>
              <a:gd name="T70" fmla="*/ 0 h 207"/>
              <a:gd name="T71" fmla="*/ 329 w 329"/>
              <a:gd name="T72" fmla="*/ 207 h 20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9" h="207">
                <a:moveTo>
                  <a:pt x="117" y="113"/>
                </a:moveTo>
                <a:lnTo>
                  <a:pt x="197" y="25"/>
                </a:lnTo>
                <a:lnTo>
                  <a:pt x="296" y="0"/>
                </a:lnTo>
                <a:lnTo>
                  <a:pt x="329" y="78"/>
                </a:lnTo>
                <a:lnTo>
                  <a:pt x="309" y="93"/>
                </a:lnTo>
                <a:lnTo>
                  <a:pt x="304" y="113"/>
                </a:lnTo>
                <a:lnTo>
                  <a:pt x="221" y="140"/>
                </a:lnTo>
                <a:lnTo>
                  <a:pt x="205" y="148"/>
                </a:lnTo>
                <a:lnTo>
                  <a:pt x="194" y="161"/>
                </a:lnTo>
                <a:lnTo>
                  <a:pt x="164" y="166"/>
                </a:lnTo>
                <a:lnTo>
                  <a:pt x="134" y="184"/>
                </a:lnTo>
                <a:lnTo>
                  <a:pt x="101" y="184"/>
                </a:lnTo>
                <a:lnTo>
                  <a:pt x="72" y="205"/>
                </a:lnTo>
                <a:lnTo>
                  <a:pt x="29" y="207"/>
                </a:lnTo>
                <a:lnTo>
                  <a:pt x="21" y="191"/>
                </a:lnTo>
                <a:lnTo>
                  <a:pt x="8" y="129"/>
                </a:lnTo>
                <a:lnTo>
                  <a:pt x="0" y="122"/>
                </a:lnTo>
                <a:lnTo>
                  <a:pt x="7" y="103"/>
                </a:lnTo>
                <a:lnTo>
                  <a:pt x="2" y="87"/>
                </a:lnTo>
                <a:lnTo>
                  <a:pt x="28" y="64"/>
                </a:lnTo>
                <a:lnTo>
                  <a:pt x="59" y="56"/>
                </a:lnTo>
                <a:lnTo>
                  <a:pt x="117" y="77"/>
                </a:lnTo>
                <a:lnTo>
                  <a:pt x="117" y="113"/>
                </a:lnTo>
              </a:path>
            </a:pathLst>
          </a:custGeom>
          <a:solidFill>
            <a:srgbClr val="CDCDCD"/>
          </a:solidFill>
          <a:ln w="6350">
            <a:solidFill>
              <a:schemeClr val="bg1"/>
            </a:solidFill>
            <a:round/>
            <a:headEnd/>
            <a:tailEnd/>
          </a:ln>
        </p:spPr>
        <p:txBody>
          <a:bodyPr/>
          <a:lstStyle/>
          <a:p>
            <a:endParaRPr lang="en-US"/>
          </a:p>
        </p:txBody>
      </p:sp>
      <p:sp>
        <p:nvSpPr>
          <p:cNvPr id="1389" name="Freeform 2430"/>
          <p:cNvSpPr>
            <a:spLocks/>
          </p:cNvSpPr>
          <p:nvPr/>
        </p:nvSpPr>
        <p:spPr bwMode="auto">
          <a:xfrm>
            <a:off x="5778500" y="4254500"/>
            <a:ext cx="17463" cy="11113"/>
          </a:xfrm>
          <a:custGeom>
            <a:avLst/>
            <a:gdLst>
              <a:gd name="T0" fmla="*/ 0 w 28"/>
              <a:gd name="T1" fmla="*/ 0 h 14"/>
              <a:gd name="T2" fmla="*/ 0 w 28"/>
              <a:gd name="T3" fmla="*/ 0 h 14"/>
              <a:gd name="T4" fmla="*/ 0 w 28"/>
              <a:gd name="T5" fmla="*/ 2147483647 h 14"/>
              <a:gd name="T6" fmla="*/ 0 w 28"/>
              <a:gd name="T7" fmla="*/ 0 h 14"/>
              <a:gd name="T8" fmla="*/ 0 60000 65536"/>
              <a:gd name="T9" fmla="*/ 0 60000 65536"/>
              <a:gd name="T10" fmla="*/ 0 60000 65536"/>
              <a:gd name="T11" fmla="*/ 0 60000 65536"/>
              <a:gd name="T12" fmla="*/ 0 w 28"/>
              <a:gd name="T13" fmla="*/ 0 h 14"/>
              <a:gd name="T14" fmla="*/ 28 w 28"/>
              <a:gd name="T15" fmla="*/ 14 h 14"/>
            </a:gdLst>
            <a:ahLst/>
            <a:cxnLst>
              <a:cxn ang="T8">
                <a:pos x="T0" y="T1"/>
              </a:cxn>
              <a:cxn ang="T9">
                <a:pos x="T2" y="T3"/>
              </a:cxn>
              <a:cxn ang="T10">
                <a:pos x="T4" y="T5"/>
              </a:cxn>
              <a:cxn ang="T11">
                <a:pos x="T6" y="T7"/>
              </a:cxn>
            </a:cxnLst>
            <a:rect l="T12" t="T13" r="T14" b="T15"/>
            <a:pathLst>
              <a:path w="28" h="14">
                <a:moveTo>
                  <a:pt x="28" y="0"/>
                </a:moveTo>
                <a:lnTo>
                  <a:pt x="16" y="0"/>
                </a:lnTo>
                <a:lnTo>
                  <a:pt x="0" y="14"/>
                </a:lnTo>
                <a:lnTo>
                  <a:pt x="28" y="0"/>
                </a:lnTo>
                <a:close/>
              </a:path>
            </a:pathLst>
          </a:custGeom>
          <a:solidFill>
            <a:srgbClr val="CDCDCD"/>
          </a:solidFill>
          <a:ln w="6350">
            <a:solidFill>
              <a:schemeClr val="bg1"/>
            </a:solidFill>
            <a:round/>
            <a:headEnd/>
            <a:tailEnd/>
          </a:ln>
        </p:spPr>
        <p:txBody>
          <a:bodyPr/>
          <a:lstStyle/>
          <a:p>
            <a:endParaRPr lang="en-US"/>
          </a:p>
        </p:txBody>
      </p:sp>
      <p:sp>
        <p:nvSpPr>
          <p:cNvPr id="1390" name="Freeform 2431"/>
          <p:cNvSpPr>
            <a:spLocks/>
          </p:cNvSpPr>
          <p:nvPr/>
        </p:nvSpPr>
        <p:spPr bwMode="auto">
          <a:xfrm>
            <a:off x="5778500" y="4254500"/>
            <a:ext cx="17463" cy="11113"/>
          </a:xfrm>
          <a:custGeom>
            <a:avLst/>
            <a:gdLst>
              <a:gd name="T0" fmla="*/ 0 w 28"/>
              <a:gd name="T1" fmla="*/ 0 h 14"/>
              <a:gd name="T2" fmla="*/ 0 w 28"/>
              <a:gd name="T3" fmla="*/ 0 h 14"/>
              <a:gd name="T4" fmla="*/ 0 w 28"/>
              <a:gd name="T5" fmla="*/ 2147483647 h 14"/>
              <a:gd name="T6" fmla="*/ 0 w 28"/>
              <a:gd name="T7" fmla="*/ 0 h 14"/>
              <a:gd name="T8" fmla="*/ 0 60000 65536"/>
              <a:gd name="T9" fmla="*/ 0 60000 65536"/>
              <a:gd name="T10" fmla="*/ 0 60000 65536"/>
              <a:gd name="T11" fmla="*/ 0 60000 65536"/>
              <a:gd name="T12" fmla="*/ 0 w 28"/>
              <a:gd name="T13" fmla="*/ 0 h 14"/>
              <a:gd name="T14" fmla="*/ 28 w 28"/>
              <a:gd name="T15" fmla="*/ 14 h 14"/>
            </a:gdLst>
            <a:ahLst/>
            <a:cxnLst>
              <a:cxn ang="T8">
                <a:pos x="T0" y="T1"/>
              </a:cxn>
              <a:cxn ang="T9">
                <a:pos x="T2" y="T3"/>
              </a:cxn>
              <a:cxn ang="T10">
                <a:pos x="T4" y="T5"/>
              </a:cxn>
              <a:cxn ang="T11">
                <a:pos x="T6" y="T7"/>
              </a:cxn>
            </a:cxnLst>
            <a:rect l="T12" t="T13" r="T14" b="T15"/>
            <a:pathLst>
              <a:path w="28" h="14">
                <a:moveTo>
                  <a:pt x="28" y="0"/>
                </a:moveTo>
                <a:lnTo>
                  <a:pt x="16" y="0"/>
                </a:lnTo>
                <a:lnTo>
                  <a:pt x="0" y="14"/>
                </a:lnTo>
                <a:lnTo>
                  <a:pt x="28" y="0"/>
                </a:lnTo>
              </a:path>
            </a:pathLst>
          </a:custGeom>
          <a:solidFill>
            <a:srgbClr val="CDCDCD"/>
          </a:solidFill>
          <a:ln w="6350">
            <a:solidFill>
              <a:schemeClr val="bg1"/>
            </a:solidFill>
            <a:round/>
            <a:headEnd/>
            <a:tailEnd/>
          </a:ln>
        </p:spPr>
        <p:txBody>
          <a:bodyPr/>
          <a:lstStyle/>
          <a:p>
            <a:endParaRPr lang="en-US"/>
          </a:p>
        </p:txBody>
      </p:sp>
      <p:sp>
        <p:nvSpPr>
          <p:cNvPr id="1391" name="Freeform 2432"/>
          <p:cNvSpPr>
            <a:spLocks/>
          </p:cNvSpPr>
          <p:nvPr/>
        </p:nvSpPr>
        <p:spPr bwMode="auto">
          <a:xfrm>
            <a:off x="5541963" y="3914775"/>
            <a:ext cx="403225" cy="381000"/>
          </a:xfrm>
          <a:custGeom>
            <a:avLst/>
            <a:gdLst>
              <a:gd name="T0" fmla="*/ 0 w 602"/>
              <a:gd name="T1" fmla="*/ 0 h 552"/>
              <a:gd name="T2" fmla="*/ 0 w 602"/>
              <a:gd name="T3" fmla="*/ 0 h 552"/>
              <a:gd name="T4" fmla="*/ 0 w 602"/>
              <a:gd name="T5" fmla="*/ 0 h 552"/>
              <a:gd name="T6" fmla="*/ 0 w 602"/>
              <a:gd name="T7" fmla="*/ 0 h 552"/>
              <a:gd name="T8" fmla="*/ 0 w 602"/>
              <a:gd name="T9" fmla="*/ 0 h 552"/>
              <a:gd name="T10" fmla="*/ 0 w 602"/>
              <a:gd name="T11" fmla="*/ 0 h 552"/>
              <a:gd name="T12" fmla="*/ 0 w 602"/>
              <a:gd name="T13" fmla="*/ 0 h 552"/>
              <a:gd name="T14" fmla="*/ 0 w 602"/>
              <a:gd name="T15" fmla="*/ 0 h 552"/>
              <a:gd name="T16" fmla="*/ 0 w 602"/>
              <a:gd name="T17" fmla="*/ 0 h 552"/>
              <a:gd name="T18" fmla="*/ 0 w 602"/>
              <a:gd name="T19" fmla="*/ 0 h 552"/>
              <a:gd name="T20" fmla="*/ 0 w 602"/>
              <a:gd name="T21" fmla="*/ 0 h 552"/>
              <a:gd name="T22" fmla="*/ 0 w 602"/>
              <a:gd name="T23" fmla="*/ 0 h 552"/>
              <a:gd name="T24" fmla="*/ 0 w 602"/>
              <a:gd name="T25" fmla="*/ 0 h 552"/>
              <a:gd name="T26" fmla="*/ 0 w 602"/>
              <a:gd name="T27" fmla="*/ 0 h 552"/>
              <a:gd name="T28" fmla="*/ 0 w 602"/>
              <a:gd name="T29" fmla="*/ 0 h 552"/>
              <a:gd name="T30" fmla="*/ 0 w 602"/>
              <a:gd name="T31" fmla="*/ 0 h 552"/>
              <a:gd name="T32" fmla="*/ 0 w 602"/>
              <a:gd name="T33" fmla="*/ 0 h 552"/>
              <a:gd name="T34" fmla="*/ 0 w 602"/>
              <a:gd name="T35" fmla="*/ 0 h 552"/>
              <a:gd name="T36" fmla="*/ 0 w 602"/>
              <a:gd name="T37" fmla="*/ 0 h 552"/>
              <a:gd name="T38" fmla="*/ 0 w 602"/>
              <a:gd name="T39" fmla="*/ 0 h 552"/>
              <a:gd name="T40" fmla="*/ 0 w 602"/>
              <a:gd name="T41" fmla="*/ 0 h 552"/>
              <a:gd name="T42" fmla="*/ 0 w 602"/>
              <a:gd name="T43" fmla="*/ 0 h 552"/>
              <a:gd name="T44" fmla="*/ 0 w 602"/>
              <a:gd name="T45" fmla="*/ 0 h 552"/>
              <a:gd name="T46" fmla="*/ 0 w 602"/>
              <a:gd name="T47" fmla="*/ 0 h 552"/>
              <a:gd name="T48" fmla="*/ 0 w 602"/>
              <a:gd name="T49" fmla="*/ 0 h 552"/>
              <a:gd name="T50" fmla="*/ 0 w 602"/>
              <a:gd name="T51" fmla="*/ 0 h 552"/>
              <a:gd name="T52" fmla="*/ 0 w 602"/>
              <a:gd name="T53" fmla="*/ 0 h 552"/>
              <a:gd name="T54" fmla="*/ 0 w 602"/>
              <a:gd name="T55" fmla="*/ 0 h 552"/>
              <a:gd name="T56" fmla="*/ 0 w 602"/>
              <a:gd name="T57" fmla="*/ 0 h 552"/>
              <a:gd name="T58" fmla="*/ 0 w 602"/>
              <a:gd name="T59" fmla="*/ 0 h 552"/>
              <a:gd name="T60" fmla="*/ 0 w 602"/>
              <a:gd name="T61" fmla="*/ 0 h 552"/>
              <a:gd name="T62" fmla="*/ 0 w 602"/>
              <a:gd name="T63" fmla="*/ 0 h 552"/>
              <a:gd name="T64" fmla="*/ 0 w 602"/>
              <a:gd name="T65" fmla="*/ 0 h 552"/>
              <a:gd name="T66" fmla="*/ 0 w 602"/>
              <a:gd name="T67" fmla="*/ 0 h 552"/>
              <a:gd name="T68" fmla="*/ 0 w 602"/>
              <a:gd name="T69" fmla="*/ 0 h 552"/>
              <a:gd name="T70" fmla="*/ 0 w 602"/>
              <a:gd name="T71" fmla="*/ 0 h 552"/>
              <a:gd name="T72" fmla="*/ 0 w 602"/>
              <a:gd name="T73" fmla="*/ 0 h 552"/>
              <a:gd name="T74" fmla="*/ 0 w 602"/>
              <a:gd name="T75" fmla="*/ 0 h 552"/>
              <a:gd name="T76" fmla="*/ 0 w 602"/>
              <a:gd name="T77" fmla="*/ 0 h 552"/>
              <a:gd name="T78" fmla="*/ 0 w 602"/>
              <a:gd name="T79" fmla="*/ 0 h 5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02"/>
              <a:gd name="T121" fmla="*/ 0 h 552"/>
              <a:gd name="T122" fmla="*/ 602 w 602"/>
              <a:gd name="T123" fmla="*/ 552 h 55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02" h="552">
                <a:moveTo>
                  <a:pt x="286" y="121"/>
                </a:moveTo>
                <a:lnTo>
                  <a:pt x="312" y="119"/>
                </a:lnTo>
                <a:lnTo>
                  <a:pt x="307" y="96"/>
                </a:lnTo>
                <a:lnTo>
                  <a:pt x="325" y="91"/>
                </a:lnTo>
                <a:lnTo>
                  <a:pt x="354" y="70"/>
                </a:lnTo>
                <a:lnTo>
                  <a:pt x="408" y="60"/>
                </a:lnTo>
                <a:lnTo>
                  <a:pt x="419" y="73"/>
                </a:lnTo>
                <a:lnTo>
                  <a:pt x="475" y="90"/>
                </a:lnTo>
                <a:lnTo>
                  <a:pt x="483" y="106"/>
                </a:lnTo>
                <a:lnTo>
                  <a:pt x="520" y="130"/>
                </a:lnTo>
                <a:lnTo>
                  <a:pt x="537" y="130"/>
                </a:lnTo>
                <a:lnTo>
                  <a:pt x="540" y="160"/>
                </a:lnTo>
                <a:lnTo>
                  <a:pt x="533" y="199"/>
                </a:lnTo>
                <a:lnTo>
                  <a:pt x="527" y="218"/>
                </a:lnTo>
                <a:lnTo>
                  <a:pt x="514" y="225"/>
                </a:lnTo>
                <a:lnTo>
                  <a:pt x="514" y="230"/>
                </a:lnTo>
                <a:lnTo>
                  <a:pt x="514" y="241"/>
                </a:lnTo>
                <a:lnTo>
                  <a:pt x="524" y="249"/>
                </a:lnTo>
                <a:lnTo>
                  <a:pt x="515" y="270"/>
                </a:lnTo>
                <a:lnTo>
                  <a:pt x="522" y="314"/>
                </a:lnTo>
                <a:lnTo>
                  <a:pt x="542" y="322"/>
                </a:lnTo>
                <a:lnTo>
                  <a:pt x="553" y="339"/>
                </a:lnTo>
                <a:lnTo>
                  <a:pt x="548" y="357"/>
                </a:lnTo>
                <a:lnTo>
                  <a:pt x="527" y="386"/>
                </a:lnTo>
                <a:lnTo>
                  <a:pt x="550" y="427"/>
                </a:lnTo>
                <a:lnTo>
                  <a:pt x="585" y="446"/>
                </a:lnTo>
                <a:lnTo>
                  <a:pt x="587" y="475"/>
                </a:lnTo>
                <a:lnTo>
                  <a:pt x="602" y="482"/>
                </a:lnTo>
                <a:lnTo>
                  <a:pt x="594" y="498"/>
                </a:lnTo>
                <a:lnTo>
                  <a:pt x="569" y="506"/>
                </a:lnTo>
                <a:lnTo>
                  <a:pt x="556" y="519"/>
                </a:lnTo>
                <a:lnTo>
                  <a:pt x="550" y="552"/>
                </a:lnTo>
                <a:lnTo>
                  <a:pt x="418" y="532"/>
                </a:lnTo>
                <a:lnTo>
                  <a:pt x="402" y="490"/>
                </a:lnTo>
                <a:lnTo>
                  <a:pt x="385" y="482"/>
                </a:lnTo>
                <a:lnTo>
                  <a:pt x="330" y="505"/>
                </a:lnTo>
                <a:lnTo>
                  <a:pt x="296" y="498"/>
                </a:lnTo>
                <a:lnTo>
                  <a:pt x="291" y="490"/>
                </a:lnTo>
                <a:lnTo>
                  <a:pt x="270" y="482"/>
                </a:lnTo>
                <a:lnTo>
                  <a:pt x="260" y="469"/>
                </a:lnTo>
                <a:lnTo>
                  <a:pt x="229" y="456"/>
                </a:lnTo>
                <a:lnTo>
                  <a:pt x="213" y="422"/>
                </a:lnTo>
                <a:lnTo>
                  <a:pt x="201" y="410"/>
                </a:lnTo>
                <a:lnTo>
                  <a:pt x="185" y="376"/>
                </a:lnTo>
                <a:lnTo>
                  <a:pt x="169" y="383"/>
                </a:lnTo>
                <a:lnTo>
                  <a:pt x="148" y="360"/>
                </a:lnTo>
                <a:lnTo>
                  <a:pt x="139" y="378"/>
                </a:lnTo>
                <a:lnTo>
                  <a:pt x="120" y="361"/>
                </a:lnTo>
                <a:lnTo>
                  <a:pt x="115" y="345"/>
                </a:lnTo>
                <a:lnTo>
                  <a:pt x="107" y="342"/>
                </a:lnTo>
                <a:lnTo>
                  <a:pt x="109" y="314"/>
                </a:lnTo>
                <a:lnTo>
                  <a:pt x="97" y="290"/>
                </a:lnTo>
                <a:lnTo>
                  <a:pt x="58" y="264"/>
                </a:lnTo>
                <a:lnTo>
                  <a:pt x="37" y="231"/>
                </a:lnTo>
                <a:lnTo>
                  <a:pt x="43" y="210"/>
                </a:lnTo>
                <a:lnTo>
                  <a:pt x="61" y="182"/>
                </a:lnTo>
                <a:lnTo>
                  <a:pt x="60" y="171"/>
                </a:lnTo>
                <a:lnTo>
                  <a:pt x="66" y="160"/>
                </a:lnTo>
                <a:lnTo>
                  <a:pt x="40" y="151"/>
                </a:lnTo>
                <a:lnTo>
                  <a:pt x="21" y="122"/>
                </a:lnTo>
                <a:lnTo>
                  <a:pt x="19" y="104"/>
                </a:lnTo>
                <a:lnTo>
                  <a:pt x="19" y="94"/>
                </a:lnTo>
                <a:lnTo>
                  <a:pt x="4" y="80"/>
                </a:lnTo>
                <a:lnTo>
                  <a:pt x="4" y="34"/>
                </a:lnTo>
                <a:lnTo>
                  <a:pt x="0" y="18"/>
                </a:lnTo>
                <a:lnTo>
                  <a:pt x="13" y="0"/>
                </a:lnTo>
                <a:lnTo>
                  <a:pt x="17" y="7"/>
                </a:lnTo>
                <a:lnTo>
                  <a:pt x="40" y="38"/>
                </a:lnTo>
                <a:lnTo>
                  <a:pt x="60" y="39"/>
                </a:lnTo>
                <a:lnTo>
                  <a:pt x="79" y="39"/>
                </a:lnTo>
                <a:lnTo>
                  <a:pt x="94" y="16"/>
                </a:lnTo>
                <a:lnTo>
                  <a:pt x="115" y="8"/>
                </a:lnTo>
                <a:lnTo>
                  <a:pt x="125" y="11"/>
                </a:lnTo>
                <a:lnTo>
                  <a:pt x="130" y="33"/>
                </a:lnTo>
                <a:lnTo>
                  <a:pt x="120" y="41"/>
                </a:lnTo>
                <a:lnTo>
                  <a:pt x="148" y="55"/>
                </a:lnTo>
                <a:lnTo>
                  <a:pt x="156" y="90"/>
                </a:lnTo>
                <a:lnTo>
                  <a:pt x="188" y="98"/>
                </a:lnTo>
                <a:lnTo>
                  <a:pt x="205" y="117"/>
                </a:lnTo>
                <a:lnTo>
                  <a:pt x="236" y="130"/>
                </a:lnTo>
                <a:lnTo>
                  <a:pt x="286" y="121"/>
                </a:lnTo>
                <a:close/>
              </a:path>
            </a:pathLst>
          </a:custGeom>
          <a:solidFill>
            <a:srgbClr val="CDCDCD"/>
          </a:solidFill>
          <a:ln w="6350">
            <a:solidFill>
              <a:schemeClr val="bg1"/>
            </a:solidFill>
            <a:round/>
            <a:headEnd/>
            <a:tailEnd/>
          </a:ln>
        </p:spPr>
        <p:txBody>
          <a:bodyPr/>
          <a:lstStyle/>
          <a:p>
            <a:endParaRPr lang="en-US"/>
          </a:p>
        </p:txBody>
      </p:sp>
      <p:sp>
        <p:nvSpPr>
          <p:cNvPr id="1392" name="Freeform 2433"/>
          <p:cNvSpPr>
            <a:spLocks/>
          </p:cNvSpPr>
          <p:nvPr/>
        </p:nvSpPr>
        <p:spPr bwMode="auto">
          <a:xfrm>
            <a:off x="5541963" y="3914775"/>
            <a:ext cx="403225" cy="381000"/>
          </a:xfrm>
          <a:custGeom>
            <a:avLst/>
            <a:gdLst>
              <a:gd name="T0" fmla="*/ 0 w 602"/>
              <a:gd name="T1" fmla="*/ 0 h 552"/>
              <a:gd name="T2" fmla="*/ 0 w 602"/>
              <a:gd name="T3" fmla="*/ 0 h 552"/>
              <a:gd name="T4" fmla="*/ 0 w 602"/>
              <a:gd name="T5" fmla="*/ 0 h 552"/>
              <a:gd name="T6" fmla="*/ 0 w 602"/>
              <a:gd name="T7" fmla="*/ 0 h 552"/>
              <a:gd name="T8" fmla="*/ 0 w 602"/>
              <a:gd name="T9" fmla="*/ 0 h 552"/>
              <a:gd name="T10" fmla="*/ 0 w 602"/>
              <a:gd name="T11" fmla="*/ 0 h 552"/>
              <a:gd name="T12" fmla="*/ 0 w 602"/>
              <a:gd name="T13" fmla="*/ 0 h 552"/>
              <a:gd name="T14" fmla="*/ 0 w 602"/>
              <a:gd name="T15" fmla="*/ 0 h 552"/>
              <a:gd name="T16" fmla="*/ 0 w 602"/>
              <a:gd name="T17" fmla="*/ 0 h 552"/>
              <a:gd name="T18" fmla="*/ 0 w 602"/>
              <a:gd name="T19" fmla="*/ 0 h 552"/>
              <a:gd name="T20" fmla="*/ 0 w 602"/>
              <a:gd name="T21" fmla="*/ 0 h 552"/>
              <a:gd name="T22" fmla="*/ 0 w 602"/>
              <a:gd name="T23" fmla="*/ 0 h 552"/>
              <a:gd name="T24" fmla="*/ 0 w 602"/>
              <a:gd name="T25" fmla="*/ 0 h 552"/>
              <a:gd name="T26" fmla="*/ 0 w 602"/>
              <a:gd name="T27" fmla="*/ 0 h 552"/>
              <a:gd name="T28" fmla="*/ 0 w 602"/>
              <a:gd name="T29" fmla="*/ 0 h 552"/>
              <a:gd name="T30" fmla="*/ 0 w 602"/>
              <a:gd name="T31" fmla="*/ 0 h 552"/>
              <a:gd name="T32" fmla="*/ 0 w 602"/>
              <a:gd name="T33" fmla="*/ 0 h 552"/>
              <a:gd name="T34" fmla="*/ 0 w 602"/>
              <a:gd name="T35" fmla="*/ 0 h 552"/>
              <a:gd name="T36" fmla="*/ 0 w 602"/>
              <a:gd name="T37" fmla="*/ 0 h 552"/>
              <a:gd name="T38" fmla="*/ 0 w 602"/>
              <a:gd name="T39" fmla="*/ 0 h 552"/>
              <a:gd name="T40" fmla="*/ 0 w 602"/>
              <a:gd name="T41" fmla="*/ 0 h 552"/>
              <a:gd name="T42" fmla="*/ 0 w 602"/>
              <a:gd name="T43" fmla="*/ 0 h 552"/>
              <a:gd name="T44" fmla="*/ 0 w 602"/>
              <a:gd name="T45" fmla="*/ 0 h 552"/>
              <a:gd name="T46" fmla="*/ 0 w 602"/>
              <a:gd name="T47" fmla="*/ 0 h 552"/>
              <a:gd name="T48" fmla="*/ 0 w 602"/>
              <a:gd name="T49" fmla="*/ 0 h 552"/>
              <a:gd name="T50" fmla="*/ 0 w 602"/>
              <a:gd name="T51" fmla="*/ 0 h 552"/>
              <a:gd name="T52" fmla="*/ 0 w 602"/>
              <a:gd name="T53" fmla="*/ 0 h 552"/>
              <a:gd name="T54" fmla="*/ 0 w 602"/>
              <a:gd name="T55" fmla="*/ 0 h 552"/>
              <a:gd name="T56" fmla="*/ 0 w 602"/>
              <a:gd name="T57" fmla="*/ 0 h 552"/>
              <a:gd name="T58" fmla="*/ 0 w 602"/>
              <a:gd name="T59" fmla="*/ 0 h 552"/>
              <a:gd name="T60" fmla="*/ 0 w 602"/>
              <a:gd name="T61" fmla="*/ 0 h 552"/>
              <a:gd name="T62" fmla="*/ 0 w 602"/>
              <a:gd name="T63" fmla="*/ 0 h 552"/>
              <a:gd name="T64" fmla="*/ 0 w 602"/>
              <a:gd name="T65" fmla="*/ 0 h 552"/>
              <a:gd name="T66" fmla="*/ 0 w 602"/>
              <a:gd name="T67" fmla="*/ 0 h 552"/>
              <a:gd name="T68" fmla="*/ 0 w 602"/>
              <a:gd name="T69" fmla="*/ 0 h 552"/>
              <a:gd name="T70" fmla="*/ 0 w 602"/>
              <a:gd name="T71" fmla="*/ 0 h 552"/>
              <a:gd name="T72" fmla="*/ 0 w 602"/>
              <a:gd name="T73" fmla="*/ 0 h 552"/>
              <a:gd name="T74" fmla="*/ 0 w 602"/>
              <a:gd name="T75" fmla="*/ 0 h 552"/>
              <a:gd name="T76" fmla="*/ 0 w 602"/>
              <a:gd name="T77" fmla="*/ 0 h 552"/>
              <a:gd name="T78" fmla="*/ 0 w 602"/>
              <a:gd name="T79" fmla="*/ 0 h 5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02"/>
              <a:gd name="T121" fmla="*/ 0 h 552"/>
              <a:gd name="T122" fmla="*/ 602 w 602"/>
              <a:gd name="T123" fmla="*/ 552 h 55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02" h="552">
                <a:moveTo>
                  <a:pt x="286" y="121"/>
                </a:moveTo>
                <a:lnTo>
                  <a:pt x="312" y="119"/>
                </a:lnTo>
                <a:lnTo>
                  <a:pt x="307" y="96"/>
                </a:lnTo>
                <a:lnTo>
                  <a:pt x="325" y="91"/>
                </a:lnTo>
                <a:lnTo>
                  <a:pt x="354" y="70"/>
                </a:lnTo>
                <a:lnTo>
                  <a:pt x="408" y="60"/>
                </a:lnTo>
                <a:lnTo>
                  <a:pt x="419" y="73"/>
                </a:lnTo>
                <a:lnTo>
                  <a:pt x="475" y="90"/>
                </a:lnTo>
                <a:lnTo>
                  <a:pt x="483" y="106"/>
                </a:lnTo>
                <a:lnTo>
                  <a:pt x="520" y="130"/>
                </a:lnTo>
                <a:lnTo>
                  <a:pt x="537" y="130"/>
                </a:lnTo>
                <a:lnTo>
                  <a:pt x="540" y="160"/>
                </a:lnTo>
                <a:lnTo>
                  <a:pt x="533" y="199"/>
                </a:lnTo>
                <a:lnTo>
                  <a:pt x="527" y="218"/>
                </a:lnTo>
                <a:lnTo>
                  <a:pt x="514" y="225"/>
                </a:lnTo>
                <a:lnTo>
                  <a:pt x="514" y="230"/>
                </a:lnTo>
                <a:lnTo>
                  <a:pt x="514" y="241"/>
                </a:lnTo>
                <a:lnTo>
                  <a:pt x="524" y="249"/>
                </a:lnTo>
                <a:lnTo>
                  <a:pt x="515" y="270"/>
                </a:lnTo>
                <a:lnTo>
                  <a:pt x="522" y="314"/>
                </a:lnTo>
                <a:lnTo>
                  <a:pt x="542" y="322"/>
                </a:lnTo>
                <a:lnTo>
                  <a:pt x="553" y="339"/>
                </a:lnTo>
                <a:lnTo>
                  <a:pt x="548" y="357"/>
                </a:lnTo>
                <a:lnTo>
                  <a:pt x="527" y="386"/>
                </a:lnTo>
                <a:lnTo>
                  <a:pt x="550" y="427"/>
                </a:lnTo>
                <a:lnTo>
                  <a:pt x="585" y="446"/>
                </a:lnTo>
                <a:lnTo>
                  <a:pt x="587" y="475"/>
                </a:lnTo>
                <a:lnTo>
                  <a:pt x="602" y="482"/>
                </a:lnTo>
                <a:lnTo>
                  <a:pt x="594" y="498"/>
                </a:lnTo>
                <a:lnTo>
                  <a:pt x="569" y="506"/>
                </a:lnTo>
                <a:lnTo>
                  <a:pt x="556" y="519"/>
                </a:lnTo>
                <a:lnTo>
                  <a:pt x="550" y="552"/>
                </a:lnTo>
                <a:lnTo>
                  <a:pt x="418" y="532"/>
                </a:lnTo>
                <a:lnTo>
                  <a:pt x="402" y="490"/>
                </a:lnTo>
                <a:lnTo>
                  <a:pt x="385" y="482"/>
                </a:lnTo>
                <a:lnTo>
                  <a:pt x="330" y="505"/>
                </a:lnTo>
                <a:lnTo>
                  <a:pt x="296" y="498"/>
                </a:lnTo>
                <a:lnTo>
                  <a:pt x="291" y="490"/>
                </a:lnTo>
                <a:lnTo>
                  <a:pt x="270" y="482"/>
                </a:lnTo>
                <a:lnTo>
                  <a:pt x="260" y="469"/>
                </a:lnTo>
                <a:lnTo>
                  <a:pt x="229" y="456"/>
                </a:lnTo>
                <a:lnTo>
                  <a:pt x="213" y="422"/>
                </a:lnTo>
                <a:lnTo>
                  <a:pt x="201" y="410"/>
                </a:lnTo>
                <a:lnTo>
                  <a:pt x="185" y="376"/>
                </a:lnTo>
                <a:lnTo>
                  <a:pt x="169" y="383"/>
                </a:lnTo>
                <a:lnTo>
                  <a:pt x="148" y="360"/>
                </a:lnTo>
                <a:lnTo>
                  <a:pt x="139" y="378"/>
                </a:lnTo>
                <a:lnTo>
                  <a:pt x="120" y="361"/>
                </a:lnTo>
                <a:lnTo>
                  <a:pt x="115" y="345"/>
                </a:lnTo>
                <a:lnTo>
                  <a:pt x="107" y="342"/>
                </a:lnTo>
                <a:lnTo>
                  <a:pt x="109" y="314"/>
                </a:lnTo>
                <a:lnTo>
                  <a:pt x="97" y="290"/>
                </a:lnTo>
                <a:lnTo>
                  <a:pt x="58" y="264"/>
                </a:lnTo>
                <a:lnTo>
                  <a:pt x="37" y="231"/>
                </a:lnTo>
                <a:lnTo>
                  <a:pt x="43" y="210"/>
                </a:lnTo>
                <a:lnTo>
                  <a:pt x="61" y="182"/>
                </a:lnTo>
                <a:lnTo>
                  <a:pt x="60" y="171"/>
                </a:lnTo>
                <a:lnTo>
                  <a:pt x="66" y="160"/>
                </a:lnTo>
                <a:lnTo>
                  <a:pt x="40" y="151"/>
                </a:lnTo>
                <a:lnTo>
                  <a:pt x="21" y="122"/>
                </a:lnTo>
                <a:lnTo>
                  <a:pt x="19" y="104"/>
                </a:lnTo>
                <a:lnTo>
                  <a:pt x="19" y="94"/>
                </a:lnTo>
                <a:lnTo>
                  <a:pt x="4" y="80"/>
                </a:lnTo>
                <a:lnTo>
                  <a:pt x="4" y="34"/>
                </a:lnTo>
                <a:lnTo>
                  <a:pt x="0" y="18"/>
                </a:lnTo>
                <a:lnTo>
                  <a:pt x="13" y="0"/>
                </a:lnTo>
                <a:lnTo>
                  <a:pt x="17" y="7"/>
                </a:lnTo>
                <a:lnTo>
                  <a:pt x="40" y="38"/>
                </a:lnTo>
                <a:lnTo>
                  <a:pt x="60" y="39"/>
                </a:lnTo>
                <a:lnTo>
                  <a:pt x="79" y="39"/>
                </a:lnTo>
                <a:lnTo>
                  <a:pt x="94" y="16"/>
                </a:lnTo>
                <a:lnTo>
                  <a:pt x="115" y="8"/>
                </a:lnTo>
                <a:lnTo>
                  <a:pt x="125" y="11"/>
                </a:lnTo>
                <a:lnTo>
                  <a:pt x="130" y="33"/>
                </a:lnTo>
                <a:lnTo>
                  <a:pt x="120" y="41"/>
                </a:lnTo>
                <a:lnTo>
                  <a:pt x="148" y="55"/>
                </a:lnTo>
                <a:lnTo>
                  <a:pt x="156" y="90"/>
                </a:lnTo>
                <a:lnTo>
                  <a:pt x="188" y="98"/>
                </a:lnTo>
                <a:lnTo>
                  <a:pt x="205" y="117"/>
                </a:lnTo>
                <a:lnTo>
                  <a:pt x="236" y="130"/>
                </a:lnTo>
                <a:lnTo>
                  <a:pt x="286" y="121"/>
                </a:lnTo>
              </a:path>
            </a:pathLst>
          </a:custGeom>
          <a:solidFill>
            <a:srgbClr val="CDCDCD"/>
          </a:solidFill>
          <a:ln w="6350">
            <a:solidFill>
              <a:schemeClr val="bg1"/>
            </a:solidFill>
            <a:round/>
            <a:headEnd/>
            <a:tailEnd/>
          </a:ln>
        </p:spPr>
        <p:txBody>
          <a:bodyPr/>
          <a:lstStyle/>
          <a:p>
            <a:endParaRPr lang="en-US"/>
          </a:p>
        </p:txBody>
      </p:sp>
      <p:sp>
        <p:nvSpPr>
          <p:cNvPr id="1393" name="Freeform 2434"/>
          <p:cNvSpPr>
            <a:spLocks/>
          </p:cNvSpPr>
          <p:nvPr/>
        </p:nvSpPr>
        <p:spPr bwMode="auto">
          <a:xfrm>
            <a:off x="5078413" y="3205163"/>
            <a:ext cx="11112" cy="9525"/>
          </a:xfrm>
          <a:custGeom>
            <a:avLst/>
            <a:gdLst>
              <a:gd name="T0" fmla="*/ 0 w 15"/>
              <a:gd name="T1" fmla="*/ 0 h 16"/>
              <a:gd name="T2" fmla="*/ 0 w 15"/>
              <a:gd name="T3" fmla="*/ 0 h 16"/>
              <a:gd name="T4" fmla="*/ 0 w 15"/>
              <a:gd name="T5" fmla="*/ 0 h 16"/>
              <a:gd name="T6" fmla="*/ 0 w 15"/>
              <a:gd name="T7" fmla="*/ 0 h 16"/>
              <a:gd name="T8" fmla="*/ 0 60000 65536"/>
              <a:gd name="T9" fmla="*/ 0 60000 65536"/>
              <a:gd name="T10" fmla="*/ 0 60000 65536"/>
              <a:gd name="T11" fmla="*/ 0 60000 65536"/>
              <a:gd name="T12" fmla="*/ 0 w 15"/>
              <a:gd name="T13" fmla="*/ 0 h 16"/>
              <a:gd name="T14" fmla="*/ 15 w 15"/>
              <a:gd name="T15" fmla="*/ 16 h 16"/>
            </a:gdLst>
            <a:ahLst/>
            <a:cxnLst>
              <a:cxn ang="T8">
                <a:pos x="T0" y="T1"/>
              </a:cxn>
              <a:cxn ang="T9">
                <a:pos x="T2" y="T3"/>
              </a:cxn>
              <a:cxn ang="T10">
                <a:pos x="T4" y="T5"/>
              </a:cxn>
              <a:cxn ang="T11">
                <a:pos x="T6" y="T7"/>
              </a:cxn>
            </a:cxnLst>
            <a:rect l="T12" t="T13" r="T14" b="T15"/>
            <a:pathLst>
              <a:path w="15" h="16">
                <a:moveTo>
                  <a:pt x="9" y="16"/>
                </a:moveTo>
                <a:lnTo>
                  <a:pt x="15" y="0"/>
                </a:lnTo>
                <a:lnTo>
                  <a:pt x="0" y="16"/>
                </a:lnTo>
                <a:lnTo>
                  <a:pt x="9" y="16"/>
                </a:lnTo>
                <a:close/>
              </a:path>
            </a:pathLst>
          </a:custGeom>
          <a:solidFill>
            <a:srgbClr val="CDCDCD"/>
          </a:solidFill>
          <a:ln w="6350">
            <a:solidFill>
              <a:schemeClr val="bg1"/>
            </a:solidFill>
            <a:round/>
            <a:headEnd/>
            <a:tailEnd/>
          </a:ln>
        </p:spPr>
        <p:txBody>
          <a:bodyPr/>
          <a:lstStyle/>
          <a:p>
            <a:endParaRPr lang="en-US"/>
          </a:p>
        </p:txBody>
      </p:sp>
      <p:sp>
        <p:nvSpPr>
          <p:cNvPr id="1394" name="Freeform 2435"/>
          <p:cNvSpPr>
            <a:spLocks/>
          </p:cNvSpPr>
          <p:nvPr/>
        </p:nvSpPr>
        <p:spPr bwMode="auto">
          <a:xfrm>
            <a:off x="5078413" y="3205163"/>
            <a:ext cx="11112" cy="9525"/>
          </a:xfrm>
          <a:custGeom>
            <a:avLst/>
            <a:gdLst>
              <a:gd name="T0" fmla="*/ 0 w 15"/>
              <a:gd name="T1" fmla="*/ 0 h 16"/>
              <a:gd name="T2" fmla="*/ 0 w 15"/>
              <a:gd name="T3" fmla="*/ 0 h 16"/>
              <a:gd name="T4" fmla="*/ 0 w 15"/>
              <a:gd name="T5" fmla="*/ 0 h 16"/>
              <a:gd name="T6" fmla="*/ 0 w 15"/>
              <a:gd name="T7" fmla="*/ 0 h 16"/>
              <a:gd name="T8" fmla="*/ 0 60000 65536"/>
              <a:gd name="T9" fmla="*/ 0 60000 65536"/>
              <a:gd name="T10" fmla="*/ 0 60000 65536"/>
              <a:gd name="T11" fmla="*/ 0 60000 65536"/>
              <a:gd name="T12" fmla="*/ 0 w 15"/>
              <a:gd name="T13" fmla="*/ 0 h 16"/>
              <a:gd name="T14" fmla="*/ 15 w 15"/>
              <a:gd name="T15" fmla="*/ 16 h 16"/>
            </a:gdLst>
            <a:ahLst/>
            <a:cxnLst>
              <a:cxn ang="T8">
                <a:pos x="T0" y="T1"/>
              </a:cxn>
              <a:cxn ang="T9">
                <a:pos x="T2" y="T3"/>
              </a:cxn>
              <a:cxn ang="T10">
                <a:pos x="T4" y="T5"/>
              </a:cxn>
              <a:cxn ang="T11">
                <a:pos x="T6" y="T7"/>
              </a:cxn>
            </a:cxnLst>
            <a:rect l="T12" t="T13" r="T14" b="T15"/>
            <a:pathLst>
              <a:path w="15" h="16">
                <a:moveTo>
                  <a:pt x="9" y="16"/>
                </a:moveTo>
                <a:lnTo>
                  <a:pt x="15" y="0"/>
                </a:lnTo>
                <a:lnTo>
                  <a:pt x="0" y="16"/>
                </a:lnTo>
                <a:lnTo>
                  <a:pt x="9" y="16"/>
                </a:lnTo>
              </a:path>
            </a:pathLst>
          </a:custGeom>
          <a:solidFill>
            <a:srgbClr val="CDCDCD"/>
          </a:solidFill>
          <a:ln w="6350">
            <a:solidFill>
              <a:schemeClr val="bg1"/>
            </a:solidFill>
            <a:round/>
            <a:headEnd/>
            <a:tailEnd/>
          </a:ln>
        </p:spPr>
        <p:txBody>
          <a:bodyPr/>
          <a:lstStyle/>
          <a:p>
            <a:endParaRPr lang="en-US"/>
          </a:p>
        </p:txBody>
      </p:sp>
      <p:sp>
        <p:nvSpPr>
          <p:cNvPr id="1395" name="Freeform 2436"/>
          <p:cNvSpPr>
            <a:spLocks/>
          </p:cNvSpPr>
          <p:nvPr/>
        </p:nvSpPr>
        <p:spPr bwMode="auto">
          <a:xfrm>
            <a:off x="5022850" y="3200400"/>
            <a:ext cx="7938" cy="15875"/>
          </a:xfrm>
          <a:custGeom>
            <a:avLst/>
            <a:gdLst>
              <a:gd name="T0" fmla="*/ 0 w 12"/>
              <a:gd name="T1" fmla="*/ 0 h 22"/>
              <a:gd name="T2" fmla="*/ 0 w 12"/>
              <a:gd name="T3" fmla="*/ 0 h 22"/>
              <a:gd name="T4" fmla="*/ 0 w 12"/>
              <a:gd name="T5" fmla="*/ 2147483647 h 22"/>
              <a:gd name="T6" fmla="*/ 0 w 12"/>
              <a:gd name="T7" fmla="*/ 2147483647 h 22"/>
              <a:gd name="T8" fmla="*/ 0 w 12"/>
              <a:gd name="T9" fmla="*/ 0 h 22"/>
              <a:gd name="T10" fmla="*/ 0 60000 65536"/>
              <a:gd name="T11" fmla="*/ 0 60000 65536"/>
              <a:gd name="T12" fmla="*/ 0 60000 65536"/>
              <a:gd name="T13" fmla="*/ 0 60000 65536"/>
              <a:gd name="T14" fmla="*/ 0 60000 65536"/>
              <a:gd name="T15" fmla="*/ 0 w 12"/>
              <a:gd name="T16" fmla="*/ 0 h 22"/>
              <a:gd name="T17" fmla="*/ 12 w 12"/>
              <a:gd name="T18" fmla="*/ 22 h 22"/>
            </a:gdLst>
            <a:ahLst/>
            <a:cxnLst>
              <a:cxn ang="T10">
                <a:pos x="T0" y="T1"/>
              </a:cxn>
              <a:cxn ang="T11">
                <a:pos x="T2" y="T3"/>
              </a:cxn>
              <a:cxn ang="T12">
                <a:pos x="T4" y="T5"/>
              </a:cxn>
              <a:cxn ang="T13">
                <a:pos x="T6" y="T7"/>
              </a:cxn>
              <a:cxn ang="T14">
                <a:pos x="T8" y="T9"/>
              </a:cxn>
            </a:cxnLst>
            <a:rect l="T15" t="T16" r="T17" b="T18"/>
            <a:pathLst>
              <a:path w="12" h="22">
                <a:moveTo>
                  <a:pt x="10" y="0"/>
                </a:moveTo>
                <a:lnTo>
                  <a:pt x="2" y="0"/>
                </a:lnTo>
                <a:lnTo>
                  <a:pt x="0" y="16"/>
                </a:lnTo>
                <a:lnTo>
                  <a:pt x="12" y="22"/>
                </a:lnTo>
                <a:lnTo>
                  <a:pt x="10" y="0"/>
                </a:lnTo>
                <a:close/>
              </a:path>
            </a:pathLst>
          </a:custGeom>
          <a:solidFill>
            <a:srgbClr val="CDCDCD"/>
          </a:solidFill>
          <a:ln w="6350">
            <a:solidFill>
              <a:schemeClr val="bg1"/>
            </a:solidFill>
            <a:round/>
            <a:headEnd/>
            <a:tailEnd/>
          </a:ln>
        </p:spPr>
        <p:txBody>
          <a:bodyPr/>
          <a:lstStyle/>
          <a:p>
            <a:endParaRPr lang="en-US"/>
          </a:p>
        </p:txBody>
      </p:sp>
      <p:sp>
        <p:nvSpPr>
          <p:cNvPr id="1396" name="Freeform 2437"/>
          <p:cNvSpPr>
            <a:spLocks/>
          </p:cNvSpPr>
          <p:nvPr/>
        </p:nvSpPr>
        <p:spPr bwMode="auto">
          <a:xfrm>
            <a:off x="5022850" y="3200400"/>
            <a:ext cx="7938" cy="15875"/>
          </a:xfrm>
          <a:custGeom>
            <a:avLst/>
            <a:gdLst>
              <a:gd name="T0" fmla="*/ 0 w 12"/>
              <a:gd name="T1" fmla="*/ 0 h 22"/>
              <a:gd name="T2" fmla="*/ 0 w 12"/>
              <a:gd name="T3" fmla="*/ 0 h 22"/>
              <a:gd name="T4" fmla="*/ 0 w 12"/>
              <a:gd name="T5" fmla="*/ 2147483647 h 22"/>
              <a:gd name="T6" fmla="*/ 0 w 12"/>
              <a:gd name="T7" fmla="*/ 2147483647 h 22"/>
              <a:gd name="T8" fmla="*/ 0 w 12"/>
              <a:gd name="T9" fmla="*/ 0 h 22"/>
              <a:gd name="T10" fmla="*/ 0 60000 65536"/>
              <a:gd name="T11" fmla="*/ 0 60000 65536"/>
              <a:gd name="T12" fmla="*/ 0 60000 65536"/>
              <a:gd name="T13" fmla="*/ 0 60000 65536"/>
              <a:gd name="T14" fmla="*/ 0 60000 65536"/>
              <a:gd name="T15" fmla="*/ 0 w 12"/>
              <a:gd name="T16" fmla="*/ 0 h 22"/>
              <a:gd name="T17" fmla="*/ 12 w 12"/>
              <a:gd name="T18" fmla="*/ 22 h 22"/>
            </a:gdLst>
            <a:ahLst/>
            <a:cxnLst>
              <a:cxn ang="T10">
                <a:pos x="T0" y="T1"/>
              </a:cxn>
              <a:cxn ang="T11">
                <a:pos x="T2" y="T3"/>
              </a:cxn>
              <a:cxn ang="T12">
                <a:pos x="T4" y="T5"/>
              </a:cxn>
              <a:cxn ang="T13">
                <a:pos x="T6" y="T7"/>
              </a:cxn>
              <a:cxn ang="T14">
                <a:pos x="T8" y="T9"/>
              </a:cxn>
            </a:cxnLst>
            <a:rect l="T15" t="T16" r="T17" b="T18"/>
            <a:pathLst>
              <a:path w="12" h="22">
                <a:moveTo>
                  <a:pt x="10" y="0"/>
                </a:moveTo>
                <a:lnTo>
                  <a:pt x="2" y="0"/>
                </a:lnTo>
                <a:lnTo>
                  <a:pt x="0" y="16"/>
                </a:lnTo>
                <a:lnTo>
                  <a:pt x="12" y="22"/>
                </a:lnTo>
                <a:lnTo>
                  <a:pt x="10" y="0"/>
                </a:lnTo>
              </a:path>
            </a:pathLst>
          </a:custGeom>
          <a:solidFill>
            <a:srgbClr val="CDCDCD"/>
          </a:solidFill>
          <a:ln w="6350">
            <a:solidFill>
              <a:schemeClr val="bg1"/>
            </a:solidFill>
            <a:round/>
            <a:headEnd/>
            <a:tailEnd/>
          </a:ln>
        </p:spPr>
        <p:txBody>
          <a:bodyPr/>
          <a:lstStyle/>
          <a:p>
            <a:endParaRPr lang="en-US"/>
          </a:p>
        </p:txBody>
      </p:sp>
      <p:sp>
        <p:nvSpPr>
          <p:cNvPr id="1397" name="Freeform 2438"/>
          <p:cNvSpPr>
            <a:spLocks/>
          </p:cNvSpPr>
          <p:nvPr/>
        </p:nvSpPr>
        <p:spPr bwMode="auto">
          <a:xfrm>
            <a:off x="5045075" y="2692400"/>
            <a:ext cx="227013" cy="527050"/>
          </a:xfrm>
          <a:custGeom>
            <a:avLst/>
            <a:gdLst>
              <a:gd name="T0" fmla="*/ 0 w 341"/>
              <a:gd name="T1" fmla="*/ 0 h 762"/>
              <a:gd name="T2" fmla="*/ 0 w 341"/>
              <a:gd name="T3" fmla="*/ 0 h 762"/>
              <a:gd name="T4" fmla="*/ 0 w 341"/>
              <a:gd name="T5" fmla="*/ 0 h 762"/>
              <a:gd name="T6" fmla="*/ 0 w 341"/>
              <a:gd name="T7" fmla="*/ 0 h 762"/>
              <a:gd name="T8" fmla="*/ 0 w 341"/>
              <a:gd name="T9" fmla="*/ 0 h 762"/>
              <a:gd name="T10" fmla="*/ 0 w 341"/>
              <a:gd name="T11" fmla="*/ 0 h 762"/>
              <a:gd name="T12" fmla="*/ 0 w 341"/>
              <a:gd name="T13" fmla="*/ 0 h 762"/>
              <a:gd name="T14" fmla="*/ 0 w 341"/>
              <a:gd name="T15" fmla="*/ 0 h 762"/>
              <a:gd name="T16" fmla="*/ 0 w 341"/>
              <a:gd name="T17" fmla="*/ 0 h 762"/>
              <a:gd name="T18" fmla="*/ 0 w 341"/>
              <a:gd name="T19" fmla="*/ 0 h 762"/>
              <a:gd name="T20" fmla="*/ 0 w 341"/>
              <a:gd name="T21" fmla="*/ 0 h 762"/>
              <a:gd name="T22" fmla="*/ 0 w 341"/>
              <a:gd name="T23" fmla="*/ 0 h 762"/>
              <a:gd name="T24" fmla="*/ 0 w 341"/>
              <a:gd name="T25" fmla="*/ 0 h 762"/>
              <a:gd name="T26" fmla="*/ 0 w 341"/>
              <a:gd name="T27" fmla="*/ 0 h 762"/>
              <a:gd name="T28" fmla="*/ 0 w 341"/>
              <a:gd name="T29" fmla="*/ 0 h 762"/>
              <a:gd name="T30" fmla="*/ 0 w 341"/>
              <a:gd name="T31" fmla="*/ 0 h 762"/>
              <a:gd name="T32" fmla="*/ 0 w 341"/>
              <a:gd name="T33" fmla="*/ 0 h 762"/>
              <a:gd name="T34" fmla="*/ 0 w 341"/>
              <a:gd name="T35" fmla="*/ 0 h 762"/>
              <a:gd name="T36" fmla="*/ 0 w 341"/>
              <a:gd name="T37" fmla="*/ 0 h 762"/>
              <a:gd name="T38" fmla="*/ 0 w 341"/>
              <a:gd name="T39" fmla="*/ 0 h 762"/>
              <a:gd name="T40" fmla="*/ 0 w 341"/>
              <a:gd name="T41" fmla="*/ 0 h 762"/>
              <a:gd name="T42" fmla="*/ 0 w 341"/>
              <a:gd name="T43" fmla="*/ 0 h 762"/>
              <a:gd name="T44" fmla="*/ 0 w 341"/>
              <a:gd name="T45" fmla="*/ 0 h 762"/>
              <a:gd name="T46" fmla="*/ 0 w 341"/>
              <a:gd name="T47" fmla="*/ 0 h 762"/>
              <a:gd name="T48" fmla="*/ 0 w 341"/>
              <a:gd name="T49" fmla="*/ 0 h 762"/>
              <a:gd name="T50" fmla="*/ 0 w 341"/>
              <a:gd name="T51" fmla="*/ 0 h 762"/>
              <a:gd name="T52" fmla="*/ 0 w 341"/>
              <a:gd name="T53" fmla="*/ 0 h 762"/>
              <a:gd name="T54" fmla="*/ 0 w 341"/>
              <a:gd name="T55" fmla="*/ 0 h 762"/>
              <a:gd name="T56" fmla="*/ 0 w 341"/>
              <a:gd name="T57" fmla="*/ 0 h 762"/>
              <a:gd name="T58" fmla="*/ 0 w 341"/>
              <a:gd name="T59" fmla="*/ 0 h 762"/>
              <a:gd name="T60" fmla="*/ 0 w 341"/>
              <a:gd name="T61" fmla="*/ 0 h 762"/>
              <a:gd name="T62" fmla="*/ 0 w 341"/>
              <a:gd name="T63" fmla="*/ 0 h 762"/>
              <a:gd name="T64" fmla="*/ 0 w 341"/>
              <a:gd name="T65" fmla="*/ 0 h 7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1"/>
              <a:gd name="T100" fmla="*/ 0 h 762"/>
              <a:gd name="T101" fmla="*/ 341 w 341"/>
              <a:gd name="T102" fmla="*/ 762 h 7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1" h="762">
                <a:moveTo>
                  <a:pt x="0" y="88"/>
                </a:moveTo>
                <a:lnTo>
                  <a:pt x="74" y="152"/>
                </a:lnTo>
                <a:lnTo>
                  <a:pt x="93" y="184"/>
                </a:lnTo>
                <a:lnTo>
                  <a:pt x="91" y="251"/>
                </a:lnTo>
                <a:lnTo>
                  <a:pt x="106" y="284"/>
                </a:lnTo>
                <a:lnTo>
                  <a:pt x="98" y="316"/>
                </a:lnTo>
                <a:lnTo>
                  <a:pt x="108" y="347"/>
                </a:lnTo>
                <a:lnTo>
                  <a:pt x="147" y="383"/>
                </a:lnTo>
                <a:lnTo>
                  <a:pt x="155" y="420"/>
                </a:lnTo>
                <a:lnTo>
                  <a:pt x="127" y="432"/>
                </a:lnTo>
                <a:lnTo>
                  <a:pt x="122" y="453"/>
                </a:lnTo>
                <a:lnTo>
                  <a:pt x="67" y="526"/>
                </a:lnTo>
                <a:lnTo>
                  <a:pt x="51" y="544"/>
                </a:lnTo>
                <a:lnTo>
                  <a:pt x="35" y="544"/>
                </a:lnTo>
                <a:lnTo>
                  <a:pt x="33" y="559"/>
                </a:lnTo>
                <a:lnTo>
                  <a:pt x="21" y="559"/>
                </a:lnTo>
                <a:lnTo>
                  <a:pt x="12" y="583"/>
                </a:lnTo>
                <a:lnTo>
                  <a:pt x="18" y="613"/>
                </a:lnTo>
                <a:lnTo>
                  <a:pt x="17" y="626"/>
                </a:lnTo>
                <a:lnTo>
                  <a:pt x="31" y="661"/>
                </a:lnTo>
                <a:lnTo>
                  <a:pt x="25" y="661"/>
                </a:lnTo>
                <a:lnTo>
                  <a:pt x="25" y="683"/>
                </a:lnTo>
                <a:lnTo>
                  <a:pt x="18" y="696"/>
                </a:lnTo>
                <a:lnTo>
                  <a:pt x="25" y="710"/>
                </a:lnTo>
                <a:lnTo>
                  <a:pt x="20" y="718"/>
                </a:lnTo>
                <a:lnTo>
                  <a:pt x="59" y="741"/>
                </a:lnTo>
                <a:lnTo>
                  <a:pt x="69" y="735"/>
                </a:lnTo>
                <a:lnTo>
                  <a:pt x="77" y="759"/>
                </a:lnTo>
                <a:lnTo>
                  <a:pt x="85" y="753"/>
                </a:lnTo>
                <a:lnTo>
                  <a:pt x="90" y="762"/>
                </a:lnTo>
                <a:lnTo>
                  <a:pt x="116" y="756"/>
                </a:lnTo>
                <a:lnTo>
                  <a:pt x="165" y="731"/>
                </a:lnTo>
                <a:lnTo>
                  <a:pt x="220" y="722"/>
                </a:lnTo>
                <a:lnTo>
                  <a:pt x="292" y="653"/>
                </a:lnTo>
                <a:lnTo>
                  <a:pt x="341" y="582"/>
                </a:lnTo>
                <a:lnTo>
                  <a:pt x="341" y="557"/>
                </a:lnTo>
                <a:lnTo>
                  <a:pt x="321" y="534"/>
                </a:lnTo>
                <a:lnTo>
                  <a:pt x="305" y="512"/>
                </a:lnTo>
                <a:lnTo>
                  <a:pt x="314" y="471"/>
                </a:lnTo>
                <a:lnTo>
                  <a:pt x="300" y="455"/>
                </a:lnTo>
                <a:lnTo>
                  <a:pt x="298" y="432"/>
                </a:lnTo>
                <a:lnTo>
                  <a:pt x="290" y="430"/>
                </a:lnTo>
                <a:lnTo>
                  <a:pt x="290" y="396"/>
                </a:lnTo>
                <a:lnTo>
                  <a:pt x="300" y="359"/>
                </a:lnTo>
                <a:lnTo>
                  <a:pt x="272" y="269"/>
                </a:lnTo>
                <a:lnTo>
                  <a:pt x="297" y="215"/>
                </a:lnTo>
                <a:lnTo>
                  <a:pt x="277" y="173"/>
                </a:lnTo>
                <a:lnTo>
                  <a:pt x="251" y="149"/>
                </a:lnTo>
                <a:lnTo>
                  <a:pt x="256" y="110"/>
                </a:lnTo>
                <a:lnTo>
                  <a:pt x="251" y="106"/>
                </a:lnTo>
                <a:lnTo>
                  <a:pt x="267" y="92"/>
                </a:lnTo>
                <a:lnTo>
                  <a:pt x="261" y="79"/>
                </a:lnTo>
                <a:lnTo>
                  <a:pt x="275" y="59"/>
                </a:lnTo>
                <a:lnTo>
                  <a:pt x="272" y="31"/>
                </a:lnTo>
                <a:lnTo>
                  <a:pt x="235" y="0"/>
                </a:lnTo>
                <a:lnTo>
                  <a:pt x="171" y="23"/>
                </a:lnTo>
                <a:lnTo>
                  <a:pt x="165" y="44"/>
                </a:lnTo>
                <a:lnTo>
                  <a:pt x="161" y="95"/>
                </a:lnTo>
                <a:lnTo>
                  <a:pt x="127" y="124"/>
                </a:lnTo>
                <a:lnTo>
                  <a:pt x="108" y="106"/>
                </a:lnTo>
                <a:lnTo>
                  <a:pt x="90" y="123"/>
                </a:lnTo>
                <a:lnTo>
                  <a:pt x="59" y="116"/>
                </a:lnTo>
                <a:lnTo>
                  <a:pt x="20" y="66"/>
                </a:lnTo>
                <a:lnTo>
                  <a:pt x="13" y="70"/>
                </a:lnTo>
                <a:lnTo>
                  <a:pt x="17" y="82"/>
                </a:lnTo>
                <a:lnTo>
                  <a:pt x="0" y="88"/>
                </a:lnTo>
                <a:close/>
              </a:path>
            </a:pathLst>
          </a:custGeom>
          <a:solidFill>
            <a:srgbClr val="CDCDCD"/>
          </a:solidFill>
          <a:ln w="6350">
            <a:solidFill>
              <a:schemeClr val="bg1"/>
            </a:solidFill>
            <a:round/>
            <a:headEnd/>
            <a:tailEnd/>
          </a:ln>
        </p:spPr>
        <p:txBody>
          <a:bodyPr/>
          <a:lstStyle/>
          <a:p>
            <a:endParaRPr lang="en-US"/>
          </a:p>
        </p:txBody>
      </p:sp>
      <p:sp>
        <p:nvSpPr>
          <p:cNvPr id="1398" name="Freeform 2439"/>
          <p:cNvSpPr>
            <a:spLocks/>
          </p:cNvSpPr>
          <p:nvPr/>
        </p:nvSpPr>
        <p:spPr bwMode="auto">
          <a:xfrm>
            <a:off x="5045075" y="2692400"/>
            <a:ext cx="227013" cy="527050"/>
          </a:xfrm>
          <a:custGeom>
            <a:avLst/>
            <a:gdLst>
              <a:gd name="T0" fmla="*/ 0 w 341"/>
              <a:gd name="T1" fmla="*/ 0 h 762"/>
              <a:gd name="T2" fmla="*/ 0 w 341"/>
              <a:gd name="T3" fmla="*/ 0 h 762"/>
              <a:gd name="T4" fmla="*/ 0 w 341"/>
              <a:gd name="T5" fmla="*/ 0 h 762"/>
              <a:gd name="T6" fmla="*/ 0 w 341"/>
              <a:gd name="T7" fmla="*/ 0 h 762"/>
              <a:gd name="T8" fmla="*/ 0 w 341"/>
              <a:gd name="T9" fmla="*/ 0 h 762"/>
              <a:gd name="T10" fmla="*/ 0 w 341"/>
              <a:gd name="T11" fmla="*/ 0 h 762"/>
              <a:gd name="T12" fmla="*/ 0 w 341"/>
              <a:gd name="T13" fmla="*/ 0 h 762"/>
              <a:gd name="T14" fmla="*/ 0 w 341"/>
              <a:gd name="T15" fmla="*/ 0 h 762"/>
              <a:gd name="T16" fmla="*/ 0 w 341"/>
              <a:gd name="T17" fmla="*/ 0 h 762"/>
              <a:gd name="T18" fmla="*/ 0 w 341"/>
              <a:gd name="T19" fmla="*/ 0 h 762"/>
              <a:gd name="T20" fmla="*/ 0 w 341"/>
              <a:gd name="T21" fmla="*/ 0 h 762"/>
              <a:gd name="T22" fmla="*/ 0 w 341"/>
              <a:gd name="T23" fmla="*/ 0 h 762"/>
              <a:gd name="T24" fmla="*/ 0 w 341"/>
              <a:gd name="T25" fmla="*/ 0 h 762"/>
              <a:gd name="T26" fmla="*/ 0 w 341"/>
              <a:gd name="T27" fmla="*/ 0 h 762"/>
              <a:gd name="T28" fmla="*/ 0 w 341"/>
              <a:gd name="T29" fmla="*/ 0 h 762"/>
              <a:gd name="T30" fmla="*/ 0 w 341"/>
              <a:gd name="T31" fmla="*/ 0 h 762"/>
              <a:gd name="T32" fmla="*/ 0 w 341"/>
              <a:gd name="T33" fmla="*/ 0 h 762"/>
              <a:gd name="T34" fmla="*/ 0 w 341"/>
              <a:gd name="T35" fmla="*/ 0 h 762"/>
              <a:gd name="T36" fmla="*/ 0 w 341"/>
              <a:gd name="T37" fmla="*/ 0 h 762"/>
              <a:gd name="T38" fmla="*/ 0 w 341"/>
              <a:gd name="T39" fmla="*/ 0 h 762"/>
              <a:gd name="T40" fmla="*/ 0 w 341"/>
              <a:gd name="T41" fmla="*/ 0 h 762"/>
              <a:gd name="T42" fmla="*/ 0 w 341"/>
              <a:gd name="T43" fmla="*/ 0 h 762"/>
              <a:gd name="T44" fmla="*/ 0 w 341"/>
              <a:gd name="T45" fmla="*/ 0 h 762"/>
              <a:gd name="T46" fmla="*/ 0 w 341"/>
              <a:gd name="T47" fmla="*/ 0 h 762"/>
              <a:gd name="T48" fmla="*/ 0 w 341"/>
              <a:gd name="T49" fmla="*/ 0 h 762"/>
              <a:gd name="T50" fmla="*/ 0 w 341"/>
              <a:gd name="T51" fmla="*/ 0 h 762"/>
              <a:gd name="T52" fmla="*/ 0 w 341"/>
              <a:gd name="T53" fmla="*/ 0 h 762"/>
              <a:gd name="T54" fmla="*/ 0 w 341"/>
              <a:gd name="T55" fmla="*/ 0 h 762"/>
              <a:gd name="T56" fmla="*/ 0 w 341"/>
              <a:gd name="T57" fmla="*/ 0 h 762"/>
              <a:gd name="T58" fmla="*/ 0 w 341"/>
              <a:gd name="T59" fmla="*/ 0 h 762"/>
              <a:gd name="T60" fmla="*/ 0 w 341"/>
              <a:gd name="T61" fmla="*/ 0 h 762"/>
              <a:gd name="T62" fmla="*/ 0 w 341"/>
              <a:gd name="T63" fmla="*/ 0 h 762"/>
              <a:gd name="T64" fmla="*/ 0 w 341"/>
              <a:gd name="T65" fmla="*/ 0 h 7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1"/>
              <a:gd name="T100" fmla="*/ 0 h 762"/>
              <a:gd name="T101" fmla="*/ 341 w 341"/>
              <a:gd name="T102" fmla="*/ 762 h 7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1" h="762">
                <a:moveTo>
                  <a:pt x="0" y="88"/>
                </a:moveTo>
                <a:lnTo>
                  <a:pt x="74" y="152"/>
                </a:lnTo>
                <a:lnTo>
                  <a:pt x="93" y="184"/>
                </a:lnTo>
                <a:lnTo>
                  <a:pt x="91" y="251"/>
                </a:lnTo>
                <a:lnTo>
                  <a:pt x="106" y="284"/>
                </a:lnTo>
                <a:lnTo>
                  <a:pt x="98" y="316"/>
                </a:lnTo>
                <a:lnTo>
                  <a:pt x="108" y="347"/>
                </a:lnTo>
                <a:lnTo>
                  <a:pt x="147" y="383"/>
                </a:lnTo>
                <a:lnTo>
                  <a:pt x="155" y="420"/>
                </a:lnTo>
                <a:lnTo>
                  <a:pt x="127" y="432"/>
                </a:lnTo>
                <a:lnTo>
                  <a:pt x="122" y="453"/>
                </a:lnTo>
                <a:lnTo>
                  <a:pt x="67" y="526"/>
                </a:lnTo>
                <a:lnTo>
                  <a:pt x="51" y="544"/>
                </a:lnTo>
                <a:lnTo>
                  <a:pt x="35" y="544"/>
                </a:lnTo>
                <a:lnTo>
                  <a:pt x="33" y="559"/>
                </a:lnTo>
                <a:lnTo>
                  <a:pt x="21" y="559"/>
                </a:lnTo>
                <a:lnTo>
                  <a:pt x="12" y="583"/>
                </a:lnTo>
                <a:lnTo>
                  <a:pt x="18" y="613"/>
                </a:lnTo>
                <a:lnTo>
                  <a:pt x="17" y="626"/>
                </a:lnTo>
                <a:lnTo>
                  <a:pt x="31" y="661"/>
                </a:lnTo>
                <a:lnTo>
                  <a:pt x="25" y="661"/>
                </a:lnTo>
                <a:lnTo>
                  <a:pt x="25" y="683"/>
                </a:lnTo>
                <a:lnTo>
                  <a:pt x="18" y="696"/>
                </a:lnTo>
                <a:lnTo>
                  <a:pt x="25" y="710"/>
                </a:lnTo>
                <a:lnTo>
                  <a:pt x="20" y="718"/>
                </a:lnTo>
                <a:lnTo>
                  <a:pt x="59" y="741"/>
                </a:lnTo>
                <a:lnTo>
                  <a:pt x="69" y="735"/>
                </a:lnTo>
                <a:lnTo>
                  <a:pt x="77" y="759"/>
                </a:lnTo>
                <a:lnTo>
                  <a:pt x="85" y="753"/>
                </a:lnTo>
                <a:lnTo>
                  <a:pt x="90" y="762"/>
                </a:lnTo>
                <a:lnTo>
                  <a:pt x="116" y="756"/>
                </a:lnTo>
                <a:lnTo>
                  <a:pt x="165" y="731"/>
                </a:lnTo>
                <a:lnTo>
                  <a:pt x="220" y="722"/>
                </a:lnTo>
                <a:lnTo>
                  <a:pt x="292" y="653"/>
                </a:lnTo>
                <a:lnTo>
                  <a:pt x="341" y="582"/>
                </a:lnTo>
                <a:lnTo>
                  <a:pt x="341" y="557"/>
                </a:lnTo>
                <a:lnTo>
                  <a:pt x="321" y="534"/>
                </a:lnTo>
                <a:lnTo>
                  <a:pt x="305" y="512"/>
                </a:lnTo>
                <a:lnTo>
                  <a:pt x="314" y="471"/>
                </a:lnTo>
                <a:lnTo>
                  <a:pt x="300" y="455"/>
                </a:lnTo>
                <a:lnTo>
                  <a:pt x="298" y="432"/>
                </a:lnTo>
                <a:lnTo>
                  <a:pt x="290" y="430"/>
                </a:lnTo>
                <a:lnTo>
                  <a:pt x="290" y="396"/>
                </a:lnTo>
                <a:lnTo>
                  <a:pt x="300" y="359"/>
                </a:lnTo>
                <a:lnTo>
                  <a:pt x="272" y="269"/>
                </a:lnTo>
                <a:lnTo>
                  <a:pt x="297" y="215"/>
                </a:lnTo>
                <a:lnTo>
                  <a:pt x="277" y="173"/>
                </a:lnTo>
                <a:lnTo>
                  <a:pt x="251" y="149"/>
                </a:lnTo>
                <a:lnTo>
                  <a:pt x="256" y="110"/>
                </a:lnTo>
                <a:lnTo>
                  <a:pt x="251" y="106"/>
                </a:lnTo>
                <a:lnTo>
                  <a:pt x="267" y="92"/>
                </a:lnTo>
                <a:lnTo>
                  <a:pt x="261" y="79"/>
                </a:lnTo>
                <a:lnTo>
                  <a:pt x="275" y="59"/>
                </a:lnTo>
                <a:lnTo>
                  <a:pt x="272" y="31"/>
                </a:lnTo>
                <a:lnTo>
                  <a:pt x="235" y="0"/>
                </a:lnTo>
                <a:lnTo>
                  <a:pt x="171" y="23"/>
                </a:lnTo>
                <a:lnTo>
                  <a:pt x="165" y="44"/>
                </a:lnTo>
                <a:lnTo>
                  <a:pt x="161" y="95"/>
                </a:lnTo>
                <a:lnTo>
                  <a:pt x="127" y="124"/>
                </a:lnTo>
                <a:lnTo>
                  <a:pt x="108" y="106"/>
                </a:lnTo>
                <a:lnTo>
                  <a:pt x="90" y="123"/>
                </a:lnTo>
                <a:lnTo>
                  <a:pt x="59" y="116"/>
                </a:lnTo>
                <a:lnTo>
                  <a:pt x="20" y="66"/>
                </a:lnTo>
                <a:lnTo>
                  <a:pt x="13" y="70"/>
                </a:lnTo>
                <a:lnTo>
                  <a:pt x="17" y="82"/>
                </a:lnTo>
                <a:lnTo>
                  <a:pt x="0" y="88"/>
                </a:lnTo>
              </a:path>
            </a:pathLst>
          </a:custGeom>
          <a:solidFill>
            <a:srgbClr val="CDCDCD"/>
          </a:solidFill>
          <a:ln w="6350">
            <a:solidFill>
              <a:schemeClr val="bg1"/>
            </a:solidFill>
            <a:round/>
            <a:headEnd/>
            <a:tailEnd/>
          </a:ln>
        </p:spPr>
        <p:txBody>
          <a:bodyPr/>
          <a:lstStyle/>
          <a:p>
            <a:endParaRPr lang="en-US"/>
          </a:p>
        </p:txBody>
      </p:sp>
      <p:sp>
        <p:nvSpPr>
          <p:cNvPr id="1399" name="Freeform 2440"/>
          <p:cNvSpPr>
            <a:spLocks/>
          </p:cNvSpPr>
          <p:nvPr/>
        </p:nvSpPr>
        <p:spPr bwMode="auto">
          <a:xfrm>
            <a:off x="4638675" y="3833813"/>
            <a:ext cx="6350" cy="4762"/>
          </a:xfrm>
          <a:custGeom>
            <a:avLst/>
            <a:gdLst>
              <a:gd name="T0" fmla="*/ 0 w 10"/>
              <a:gd name="T1" fmla="*/ 0 h 10"/>
              <a:gd name="T2" fmla="*/ 0 w 10"/>
              <a:gd name="T3" fmla="*/ 0 h 10"/>
              <a:gd name="T4" fmla="*/ 0 w 10"/>
              <a:gd name="T5" fmla="*/ 0 h 10"/>
              <a:gd name="T6" fmla="*/ 0 w 10"/>
              <a:gd name="T7" fmla="*/ 0 h 10"/>
              <a:gd name="T8" fmla="*/ 0 60000 65536"/>
              <a:gd name="T9" fmla="*/ 0 60000 65536"/>
              <a:gd name="T10" fmla="*/ 0 60000 65536"/>
              <a:gd name="T11" fmla="*/ 0 60000 65536"/>
              <a:gd name="T12" fmla="*/ 0 w 10"/>
              <a:gd name="T13" fmla="*/ 0 h 10"/>
              <a:gd name="T14" fmla="*/ 10 w 10"/>
              <a:gd name="T15" fmla="*/ 10 h 10"/>
            </a:gdLst>
            <a:ahLst/>
            <a:cxnLst>
              <a:cxn ang="T8">
                <a:pos x="T0" y="T1"/>
              </a:cxn>
              <a:cxn ang="T9">
                <a:pos x="T2" y="T3"/>
              </a:cxn>
              <a:cxn ang="T10">
                <a:pos x="T4" y="T5"/>
              </a:cxn>
              <a:cxn ang="T11">
                <a:pos x="T6" y="T7"/>
              </a:cxn>
            </a:cxnLst>
            <a:rect l="T12" t="T13" r="T14" b="T15"/>
            <a:pathLst>
              <a:path w="10" h="10">
                <a:moveTo>
                  <a:pt x="0" y="0"/>
                </a:moveTo>
                <a:lnTo>
                  <a:pt x="10" y="5"/>
                </a:lnTo>
                <a:lnTo>
                  <a:pt x="6" y="10"/>
                </a:lnTo>
                <a:lnTo>
                  <a:pt x="0" y="0"/>
                </a:lnTo>
              </a:path>
            </a:pathLst>
          </a:custGeom>
          <a:solidFill>
            <a:srgbClr val="BBAD87"/>
          </a:solidFill>
          <a:ln w="6350">
            <a:solidFill>
              <a:srgbClr val="BBAD87"/>
            </a:solidFill>
            <a:round/>
            <a:headEnd/>
            <a:tailEnd/>
          </a:ln>
        </p:spPr>
        <p:txBody>
          <a:bodyPr/>
          <a:lstStyle/>
          <a:p>
            <a:endParaRPr lang="en-US"/>
          </a:p>
        </p:txBody>
      </p:sp>
      <p:sp>
        <p:nvSpPr>
          <p:cNvPr id="1400" name="Freeform 2441"/>
          <p:cNvSpPr>
            <a:spLocks/>
          </p:cNvSpPr>
          <p:nvPr/>
        </p:nvSpPr>
        <p:spPr bwMode="auto">
          <a:xfrm>
            <a:off x="4498975" y="3394075"/>
            <a:ext cx="3175" cy="11113"/>
          </a:xfrm>
          <a:custGeom>
            <a:avLst/>
            <a:gdLst>
              <a:gd name="T0" fmla="*/ 0 w 4"/>
              <a:gd name="T1" fmla="*/ 0 h 14"/>
              <a:gd name="T2" fmla="*/ 2147483647 w 4"/>
              <a:gd name="T3" fmla="*/ 2147483647 h 14"/>
              <a:gd name="T4" fmla="*/ 2147483647 w 4"/>
              <a:gd name="T5" fmla="*/ 0 h 14"/>
              <a:gd name="T6" fmla="*/ 0 w 4"/>
              <a:gd name="T7" fmla="*/ 0 h 14"/>
              <a:gd name="T8" fmla="*/ 0 60000 65536"/>
              <a:gd name="T9" fmla="*/ 0 60000 65536"/>
              <a:gd name="T10" fmla="*/ 0 60000 65536"/>
              <a:gd name="T11" fmla="*/ 0 60000 65536"/>
              <a:gd name="T12" fmla="*/ 0 w 4"/>
              <a:gd name="T13" fmla="*/ 0 h 14"/>
              <a:gd name="T14" fmla="*/ 4 w 4"/>
              <a:gd name="T15" fmla="*/ 14 h 14"/>
            </a:gdLst>
            <a:ahLst/>
            <a:cxnLst>
              <a:cxn ang="T8">
                <a:pos x="T0" y="T1"/>
              </a:cxn>
              <a:cxn ang="T9">
                <a:pos x="T2" y="T3"/>
              </a:cxn>
              <a:cxn ang="T10">
                <a:pos x="T4" y="T5"/>
              </a:cxn>
              <a:cxn ang="T11">
                <a:pos x="T6" y="T7"/>
              </a:cxn>
            </a:cxnLst>
            <a:rect l="T12" t="T13" r="T14" b="T15"/>
            <a:pathLst>
              <a:path w="4" h="14">
                <a:moveTo>
                  <a:pt x="0" y="0"/>
                </a:moveTo>
                <a:lnTo>
                  <a:pt x="3" y="14"/>
                </a:lnTo>
                <a:lnTo>
                  <a:pt x="4" y="0"/>
                </a:lnTo>
                <a:lnTo>
                  <a:pt x="0" y="0"/>
                </a:lnTo>
                <a:close/>
              </a:path>
            </a:pathLst>
          </a:custGeom>
          <a:solidFill>
            <a:srgbClr val="B1726B"/>
          </a:solidFill>
          <a:ln w="6350">
            <a:solidFill>
              <a:srgbClr val="B1726B"/>
            </a:solidFill>
            <a:round/>
            <a:headEnd/>
            <a:tailEnd/>
          </a:ln>
        </p:spPr>
        <p:txBody>
          <a:bodyPr/>
          <a:lstStyle/>
          <a:p>
            <a:endParaRPr lang="en-US"/>
          </a:p>
        </p:txBody>
      </p:sp>
      <p:sp>
        <p:nvSpPr>
          <p:cNvPr id="1401" name="Freeform 2442"/>
          <p:cNvSpPr>
            <a:spLocks/>
          </p:cNvSpPr>
          <p:nvPr/>
        </p:nvSpPr>
        <p:spPr bwMode="auto">
          <a:xfrm>
            <a:off x="4498975" y="3394075"/>
            <a:ext cx="3175" cy="11113"/>
          </a:xfrm>
          <a:custGeom>
            <a:avLst/>
            <a:gdLst>
              <a:gd name="T0" fmla="*/ 0 w 4"/>
              <a:gd name="T1" fmla="*/ 0 h 14"/>
              <a:gd name="T2" fmla="*/ 2147483647 w 4"/>
              <a:gd name="T3" fmla="*/ 2147483647 h 14"/>
              <a:gd name="T4" fmla="*/ 2147483647 w 4"/>
              <a:gd name="T5" fmla="*/ 0 h 14"/>
              <a:gd name="T6" fmla="*/ 0 w 4"/>
              <a:gd name="T7" fmla="*/ 0 h 14"/>
              <a:gd name="T8" fmla="*/ 0 60000 65536"/>
              <a:gd name="T9" fmla="*/ 0 60000 65536"/>
              <a:gd name="T10" fmla="*/ 0 60000 65536"/>
              <a:gd name="T11" fmla="*/ 0 60000 65536"/>
              <a:gd name="T12" fmla="*/ 0 w 4"/>
              <a:gd name="T13" fmla="*/ 0 h 14"/>
              <a:gd name="T14" fmla="*/ 4 w 4"/>
              <a:gd name="T15" fmla="*/ 14 h 14"/>
            </a:gdLst>
            <a:ahLst/>
            <a:cxnLst>
              <a:cxn ang="T8">
                <a:pos x="T0" y="T1"/>
              </a:cxn>
              <a:cxn ang="T9">
                <a:pos x="T2" y="T3"/>
              </a:cxn>
              <a:cxn ang="T10">
                <a:pos x="T4" y="T5"/>
              </a:cxn>
              <a:cxn ang="T11">
                <a:pos x="T6" y="T7"/>
              </a:cxn>
            </a:cxnLst>
            <a:rect l="T12" t="T13" r="T14" b="T15"/>
            <a:pathLst>
              <a:path w="4" h="14">
                <a:moveTo>
                  <a:pt x="0" y="0"/>
                </a:moveTo>
                <a:lnTo>
                  <a:pt x="3" y="14"/>
                </a:lnTo>
                <a:lnTo>
                  <a:pt x="4" y="0"/>
                </a:lnTo>
                <a:lnTo>
                  <a:pt x="0" y="0"/>
                </a:lnTo>
              </a:path>
            </a:pathLst>
          </a:custGeom>
          <a:solidFill>
            <a:srgbClr val="B1726B"/>
          </a:solidFill>
          <a:ln w="6350">
            <a:solidFill>
              <a:srgbClr val="B1726B"/>
            </a:solidFill>
            <a:round/>
            <a:headEnd/>
            <a:tailEnd/>
          </a:ln>
        </p:spPr>
        <p:txBody>
          <a:bodyPr/>
          <a:lstStyle/>
          <a:p>
            <a:endParaRPr lang="en-US"/>
          </a:p>
        </p:txBody>
      </p:sp>
      <p:sp>
        <p:nvSpPr>
          <p:cNvPr id="1402" name="Freeform 2443"/>
          <p:cNvSpPr>
            <a:spLocks/>
          </p:cNvSpPr>
          <p:nvPr/>
        </p:nvSpPr>
        <p:spPr bwMode="auto">
          <a:xfrm>
            <a:off x="4576763" y="3190875"/>
            <a:ext cx="9525" cy="31750"/>
          </a:xfrm>
          <a:custGeom>
            <a:avLst/>
            <a:gdLst>
              <a:gd name="T0" fmla="*/ 0 w 17"/>
              <a:gd name="T1" fmla="*/ 0 h 46"/>
              <a:gd name="T2" fmla="*/ 0 w 17"/>
              <a:gd name="T3" fmla="*/ 0 h 46"/>
              <a:gd name="T4" fmla="*/ 0 w 17"/>
              <a:gd name="T5" fmla="*/ 0 h 46"/>
              <a:gd name="T6" fmla="*/ 0 w 17"/>
              <a:gd name="T7" fmla="*/ 0 h 46"/>
              <a:gd name="T8" fmla="*/ 0 w 17"/>
              <a:gd name="T9" fmla="*/ 0 h 46"/>
              <a:gd name="T10" fmla="*/ 0 w 17"/>
              <a:gd name="T11" fmla="*/ 0 h 46"/>
              <a:gd name="T12" fmla="*/ 0 w 17"/>
              <a:gd name="T13" fmla="*/ 0 h 46"/>
              <a:gd name="T14" fmla="*/ 0 60000 65536"/>
              <a:gd name="T15" fmla="*/ 0 60000 65536"/>
              <a:gd name="T16" fmla="*/ 0 60000 65536"/>
              <a:gd name="T17" fmla="*/ 0 60000 65536"/>
              <a:gd name="T18" fmla="*/ 0 60000 65536"/>
              <a:gd name="T19" fmla="*/ 0 60000 65536"/>
              <a:gd name="T20" fmla="*/ 0 60000 65536"/>
              <a:gd name="T21" fmla="*/ 0 w 17"/>
              <a:gd name="T22" fmla="*/ 0 h 46"/>
              <a:gd name="T23" fmla="*/ 17 w 17"/>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46">
                <a:moveTo>
                  <a:pt x="12" y="0"/>
                </a:moveTo>
                <a:lnTo>
                  <a:pt x="0" y="23"/>
                </a:lnTo>
                <a:lnTo>
                  <a:pt x="12" y="28"/>
                </a:lnTo>
                <a:lnTo>
                  <a:pt x="9" y="46"/>
                </a:lnTo>
                <a:lnTo>
                  <a:pt x="15" y="37"/>
                </a:lnTo>
                <a:lnTo>
                  <a:pt x="17" y="13"/>
                </a:lnTo>
                <a:lnTo>
                  <a:pt x="12" y="0"/>
                </a:lnTo>
                <a:close/>
              </a:path>
            </a:pathLst>
          </a:custGeom>
          <a:solidFill>
            <a:srgbClr val="CDCDCD"/>
          </a:solidFill>
          <a:ln w="6350">
            <a:solidFill>
              <a:schemeClr val="bg1"/>
            </a:solidFill>
            <a:round/>
            <a:headEnd/>
            <a:tailEnd/>
          </a:ln>
        </p:spPr>
        <p:txBody>
          <a:bodyPr/>
          <a:lstStyle/>
          <a:p>
            <a:endParaRPr lang="en-US"/>
          </a:p>
        </p:txBody>
      </p:sp>
      <p:sp>
        <p:nvSpPr>
          <p:cNvPr id="1403" name="Freeform 2444"/>
          <p:cNvSpPr>
            <a:spLocks/>
          </p:cNvSpPr>
          <p:nvPr/>
        </p:nvSpPr>
        <p:spPr bwMode="auto">
          <a:xfrm>
            <a:off x="4576763" y="3190875"/>
            <a:ext cx="9525" cy="31750"/>
          </a:xfrm>
          <a:custGeom>
            <a:avLst/>
            <a:gdLst>
              <a:gd name="T0" fmla="*/ 0 w 17"/>
              <a:gd name="T1" fmla="*/ 0 h 46"/>
              <a:gd name="T2" fmla="*/ 0 w 17"/>
              <a:gd name="T3" fmla="*/ 0 h 46"/>
              <a:gd name="T4" fmla="*/ 0 w 17"/>
              <a:gd name="T5" fmla="*/ 0 h 46"/>
              <a:gd name="T6" fmla="*/ 0 w 17"/>
              <a:gd name="T7" fmla="*/ 0 h 46"/>
              <a:gd name="T8" fmla="*/ 0 w 17"/>
              <a:gd name="T9" fmla="*/ 0 h 46"/>
              <a:gd name="T10" fmla="*/ 0 w 17"/>
              <a:gd name="T11" fmla="*/ 0 h 46"/>
              <a:gd name="T12" fmla="*/ 0 w 17"/>
              <a:gd name="T13" fmla="*/ 0 h 46"/>
              <a:gd name="T14" fmla="*/ 0 60000 65536"/>
              <a:gd name="T15" fmla="*/ 0 60000 65536"/>
              <a:gd name="T16" fmla="*/ 0 60000 65536"/>
              <a:gd name="T17" fmla="*/ 0 60000 65536"/>
              <a:gd name="T18" fmla="*/ 0 60000 65536"/>
              <a:gd name="T19" fmla="*/ 0 60000 65536"/>
              <a:gd name="T20" fmla="*/ 0 60000 65536"/>
              <a:gd name="T21" fmla="*/ 0 w 17"/>
              <a:gd name="T22" fmla="*/ 0 h 46"/>
              <a:gd name="T23" fmla="*/ 17 w 17"/>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46">
                <a:moveTo>
                  <a:pt x="12" y="0"/>
                </a:moveTo>
                <a:lnTo>
                  <a:pt x="0" y="23"/>
                </a:lnTo>
                <a:lnTo>
                  <a:pt x="12" y="28"/>
                </a:lnTo>
                <a:lnTo>
                  <a:pt x="9" y="46"/>
                </a:lnTo>
                <a:lnTo>
                  <a:pt x="15" y="37"/>
                </a:lnTo>
                <a:lnTo>
                  <a:pt x="17" y="13"/>
                </a:lnTo>
                <a:lnTo>
                  <a:pt x="12" y="0"/>
                </a:lnTo>
              </a:path>
            </a:pathLst>
          </a:custGeom>
          <a:solidFill>
            <a:srgbClr val="CDCDCD"/>
          </a:solidFill>
          <a:ln w="6350">
            <a:solidFill>
              <a:schemeClr val="bg1"/>
            </a:solidFill>
            <a:round/>
            <a:headEnd/>
            <a:tailEnd/>
          </a:ln>
        </p:spPr>
        <p:txBody>
          <a:bodyPr/>
          <a:lstStyle/>
          <a:p>
            <a:endParaRPr lang="en-US"/>
          </a:p>
        </p:txBody>
      </p:sp>
      <p:sp>
        <p:nvSpPr>
          <p:cNvPr id="1404" name="Freeform 2445"/>
          <p:cNvSpPr>
            <a:spLocks/>
          </p:cNvSpPr>
          <p:nvPr/>
        </p:nvSpPr>
        <p:spPr bwMode="auto">
          <a:xfrm>
            <a:off x="4441825" y="3408363"/>
            <a:ext cx="53975" cy="50800"/>
          </a:xfrm>
          <a:custGeom>
            <a:avLst/>
            <a:gdLst>
              <a:gd name="T0" fmla="*/ 0 w 80"/>
              <a:gd name="T1" fmla="*/ 0 h 71"/>
              <a:gd name="T2" fmla="*/ 0 w 80"/>
              <a:gd name="T3" fmla="*/ 0 h 71"/>
              <a:gd name="T4" fmla="*/ 0 w 80"/>
              <a:gd name="T5" fmla="*/ 0 h 71"/>
              <a:gd name="T6" fmla="*/ 0 w 80"/>
              <a:gd name="T7" fmla="*/ 0 h 71"/>
              <a:gd name="T8" fmla="*/ 0 w 80"/>
              <a:gd name="T9" fmla="*/ 0 h 71"/>
              <a:gd name="T10" fmla="*/ 0 w 80"/>
              <a:gd name="T11" fmla="*/ 0 h 71"/>
              <a:gd name="T12" fmla="*/ 0 w 80"/>
              <a:gd name="T13" fmla="*/ 0 h 71"/>
              <a:gd name="T14" fmla="*/ 0 w 80"/>
              <a:gd name="T15" fmla="*/ 0 h 71"/>
              <a:gd name="T16" fmla="*/ 0 w 80"/>
              <a:gd name="T17" fmla="*/ 0 h 71"/>
              <a:gd name="T18" fmla="*/ 0 w 80"/>
              <a:gd name="T19" fmla="*/ 0 h 71"/>
              <a:gd name="T20" fmla="*/ 0 w 80"/>
              <a:gd name="T21" fmla="*/ 0 h 71"/>
              <a:gd name="T22" fmla="*/ 0 w 80"/>
              <a:gd name="T23" fmla="*/ 0 h 71"/>
              <a:gd name="T24" fmla="*/ 0 w 80"/>
              <a:gd name="T25" fmla="*/ 0 h 71"/>
              <a:gd name="T26" fmla="*/ 0 w 80"/>
              <a:gd name="T27" fmla="*/ 0 h 71"/>
              <a:gd name="T28" fmla="*/ 0 w 80"/>
              <a:gd name="T29" fmla="*/ 0 h 71"/>
              <a:gd name="T30" fmla="*/ 0 w 80"/>
              <a:gd name="T31" fmla="*/ 0 h 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0"/>
              <a:gd name="T49" fmla="*/ 0 h 71"/>
              <a:gd name="T50" fmla="*/ 80 w 80"/>
              <a:gd name="T51" fmla="*/ 71 h 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0" h="71">
                <a:moveTo>
                  <a:pt x="15" y="19"/>
                </a:moveTo>
                <a:lnTo>
                  <a:pt x="0" y="47"/>
                </a:lnTo>
                <a:lnTo>
                  <a:pt x="10" y="63"/>
                </a:lnTo>
                <a:lnTo>
                  <a:pt x="47" y="49"/>
                </a:lnTo>
                <a:lnTo>
                  <a:pt x="59" y="71"/>
                </a:lnTo>
                <a:lnTo>
                  <a:pt x="78" y="57"/>
                </a:lnTo>
                <a:lnTo>
                  <a:pt x="74" y="44"/>
                </a:lnTo>
                <a:lnTo>
                  <a:pt x="78" y="52"/>
                </a:lnTo>
                <a:lnTo>
                  <a:pt x="80" y="47"/>
                </a:lnTo>
                <a:lnTo>
                  <a:pt x="65" y="37"/>
                </a:lnTo>
                <a:lnTo>
                  <a:pt x="69" y="21"/>
                </a:lnTo>
                <a:lnTo>
                  <a:pt x="59" y="8"/>
                </a:lnTo>
                <a:lnTo>
                  <a:pt x="26" y="16"/>
                </a:lnTo>
                <a:lnTo>
                  <a:pt x="33" y="5"/>
                </a:lnTo>
                <a:lnTo>
                  <a:pt x="21" y="0"/>
                </a:lnTo>
                <a:lnTo>
                  <a:pt x="15" y="19"/>
                </a:lnTo>
                <a:close/>
              </a:path>
            </a:pathLst>
          </a:custGeom>
          <a:solidFill>
            <a:srgbClr val="B1726B"/>
          </a:solidFill>
          <a:ln w="6350">
            <a:solidFill>
              <a:srgbClr val="B1726B"/>
            </a:solidFill>
            <a:round/>
            <a:headEnd/>
            <a:tailEnd/>
          </a:ln>
        </p:spPr>
        <p:txBody>
          <a:bodyPr/>
          <a:lstStyle/>
          <a:p>
            <a:endParaRPr lang="en-US"/>
          </a:p>
        </p:txBody>
      </p:sp>
      <p:sp>
        <p:nvSpPr>
          <p:cNvPr id="1405" name="Freeform 2446"/>
          <p:cNvSpPr>
            <a:spLocks/>
          </p:cNvSpPr>
          <p:nvPr/>
        </p:nvSpPr>
        <p:spPr bwMode="auto">
          <a:xfrm>
            <a:off x="4441825" y="3408363"/>
            <a:ext cx="53975" cy="50800"/>
          </a:xfrm>
          <a:custGeom>
            <a:avLst/>
            <a:gdLst>
              <a:gd name="T0" fmla="*/ 0 w 80"/>
              <a:gd name="T1" fmla="*/ 0 h 71"/>
              <a:gd name="T2" fmla="*/ 0 w 80"/>
              <a:gd name="T3" fmla="*/ 0 h 71"/>
              <a:gd name="T4" fmla="*/ 0 w 80"/>
              <a:gd name="T5" fmla="*/ 0 h 71"/>
              <a:gd name="T6" fmla="*/ 0 w 80"/>
              <a:gd name="T7" fmla="*/ 0 h 71"/>
              <a:gd name="T8" fmla="*/ 0 w 80"/>
              <a:gd name="T9" fmla="*/ 0 h 71"/>
              <a:gd name="T10" fmla="*/ 0 w 80"/>
              <a:gd name="T11" fmla="*/ 0 h 71"/>
              <a:gd name="T12" fmla="*/ 0 w 80"/>
              <a:gd name="T13" fmla="*/ 0 h 71"/>
              <a:gd name="T14" fmla="*/ 0 w 80"/>
              <a:gd name="T15" fmla="*/ 0 h 71"/>
              <a:gd name="T16" fmla="*/ 0 w 80"/>
              <a:gd name="T17" fmla="*/ 0 h 71"/>
              <a:gd name="T18" fmla="*/ 0 w 80"/>
              <a:gd name="T19" fmla="*/ 0 h 71"/>
              <a:gd name="T20" fmla="*/ 0 w 80"/>
              <a:gd name="T21" fmla="*/ 0 h 71"/>
              <a:gd name="T22" fmla="*/ 0 w 80"/>
              <a:gd name="T23" fmla="*/ 0 h 71"/>
              <a:gd name="T24" fmla="*/ 0 w 80"/>
              <a:gd name="T25" fmla="*/ 0 h 71"/>
              <a:gd name="T26" fmla="*/ 0 w 80"/>
              <a:gd name="T27" fmla="*/ 0 h 71"/>
              <a:gd name="T28" fmla="*/ 0 w 80"/>
              <a:gd name="T29" fmla="*/ 0 h 71"/>
              <a:gd name="T30" fmla="*/ 0 w 80"/>
              <a:gd name="T31" fmla="*/ 0 h 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0"/>
              <a:gd name="T49" fmla="*/ 0 h 71"/>
              <a:gd name="T50" fmla="*/ 80 w 80"/>
              <a:gd name="T51" fmla="*/ 71 h 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0" h="71">
                <a:moveTo>
                  <a:pt x="15" y="19"/>
                </a:moveTo>
                <a:lnTo>
                  <a:pt x="0" y="47"/>
                </a:lnTo>
                <a:lnTo>
                  <a:pt x="10" y="63"/>
                </a:lnTo>
                <a:lnTo>
                  <a:pt x="47" y="49"/>
                </a:lnTo>
                <a:lnTo>
                  <a:pt x="59" y="71"/>
                </a:lnTo>
                <a:lnTo>
                  <a:pt x="78" y="57"/>
                </a:lnTo>
                <a:lnTo>
                  <a:pt x="74" y="44"/>
                </a:lnTo>
                <a:lnTo>
                  <a:pt x="78" y="52"/>
                </a:lnTo>
                <a:lnTo>
                  <a:pt x="80" y="47"/>
                </a:lnTo>
                <a:lnTo>
                  <a:pt x="65" y="37"/>
                </a:lnTo>
                <a:lnTo>
                  <a:pt x="69" y="21"/>
                </a:lnTo>
                <a:lnTo>
                  <a:pt x="59" y="8"/>
                </a:lnTo>
                <a:lnTo>
                  <a:pt x="26" y="16"/>
                </a:lnTo>
                <a:lnTo>
                  <a:pt x="33" y="5"/>
                </a:lnTo>
                <a:lnTo>
                  <a:pt x="21" y="0"/>
                </a:lnTo>
                <a:lnTo>
                  <a:pt x="15" y="19"/>
                </a:lnTo>
              </a:path>
            </a:pathLst>
          </a:custGeom>
          <a:solidFill>
            <a:srgbClr val="B1726B"/>
          </a:solidFill>
          <a:ln w="6350">
            <a:solidFill>
              <a:srgbClr val="B1726B"/>
            </a:solidFill>
            <a:round/>
            <a:headEnd/>
            <a:tailEnd/>
          </a:ln>
        </p:spPr>
        <p:txBody>
          <a:bodyPr/>
          <a:lstStyle/>
          <a:p>
            <a:endParaRPr lang="en-US"/>
          </a:p>
        </p:txBody>
      </p:sp>
      <p:sp>
        <p:nvSpPr>
          <p:cNvPr id="1406" name="Freeform 2447"/>
          <p:cNvSpPr>
            <a:spLocks/>
          </p:cNvSpPr>
          <p:nvPr/>
        </p:nvSpPr>
        <p:spPr bwMode="auto">
          <a:xfrm>
            <a:off x="4467225" y="3316288"/>
            <a:ext cx="20638" cy="22225"/>
          </a:xfrm>
          <a:custGeom>
            <a:avLst/>
            <a:gdLst>
              <a:gd name="T0" fmla="*/ 0 w 31"/>
              <a:gd name="T1" fmla="*/ 0 h 33"/>
              <a:gd name="T2" fmla="*/ 0 w 31"/>
              <a:gd name="T3" fmla="*/ 0 h 33"/>
              <a:gd name="T4" fmla="*/ 0 w 31"/>
              <a:gd name="T5" fmla="*/ 0 h 33"/>
              <a:gd name="T6" fmla="*/ 0 w 31"/>
              <a:gd name="T7" fmla="*/ 0 h 33"/>
              <a:gd name="T8" fmla="*/ 0 w 31"/>
              <a:gd name="T9" fmla="*/ 0 h 33"/>
              <a:gd name="T10" fmla="*/ 0 w 31"/>
              <a:gd name="T11" fmla="*/ 0 h 33"/>
              <a:gd name="T12" fmla="*/ 0 60000 65536"/>
              <a:gd name="T13" fmla="*/ 0 60000 65536"/>
              <a:gd name="T14" fmla="*/ 0 60000 65536"/>
              <a:gd name="T15" fmla="*/ 0 60000 65536"/>
              <a:gd name="T16" fmla="*/ 0 60000 65536"/>
              <a:gd name="T17" fmla="*/ 0 60000 65536"/>
              <a:gd name="T18" fmla="*/ 0 w 31"/>
              <a:gd name="T19" fmla="*/ 0 h 33"/>
              <a:gd name="T20" fmla="*/ 31 w 31"/>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1" h="33">
                <a:moveTo>
                  <a:pt x="13" y="0"/>
                </a:moveTo>
                <a:lnTo>
                  <a:pt x="0" y="15"/>
                </a:lnTo>
                <a:lnTo>
                  <a:pt x="28" y="33"/>
                </a:lnTo>
                <a:lnTo>
                  <a:pt x="31" y="25"/>
                </a:lnTo>
                <a:lnTo>
                  <a:pt x="21" y="23"/>
                </a:lnTo>
                <a:lnTo>
                  <a:pt x="13" y="0"/>
                </a:lnTo>
                <a:close/>
              </a:path>
            </a:pathLst>
          </a:custGeom>
          <a:solidFill>
            <a:srgbClr val="B1726B"/>
          </a:solidFill>
          <a:ln w="6350">
            <a:solidFill>
              <a:srgbClr val="B1726B"/>
            </a:solidFill>
            <a:round/>
            <a:headEnd/>
            <a:tailEnd/>
          </a:ln>
        </p:spPr>
        <p:txBody>
          <a:bodyPr/>
          <a:lstStyle/>
          <a:p>
            <a:endParaRPr lang="en-US"/>
          </a:p>
        </p:txBody>
      </p:sp>
      <p:sp>
        <p:nvSpPr>
          <p:cNvPr id="1407" name="Freeform 2448"/>
          <p:cNvSpPr>
            <a:spLocks/>
          </p:cNvSpPr>
          <p:nvPr/>
        </p:nvSpPr>
        <p:spPr bwMode="auto">
          <a:xfrm>
            <a:off x="4467225" y="3316288"/>
            <a:ext cx="20638" cy="22225"/>
          </a:xfrm>
          <a:custGeom>
            <a:avLst/>
            <a:gdLst>
              <a:gd name="T0" fmla="*/ 0 w 31"/>
              <a:gd name="T1" fmla="*/ 0 h 33"/>
              <a:gd name="T2" fmla="*/ 0 w 31"/>
              <a:gd name="T3" fmla="*/ 0 h 33"/>
              <a:gd name="T4" fmla="*/ 0 w 31"/>
              <a:gd name="T5" fmla="*/ 0 h 33"/>
              <a:gd name="T6" fmla="*/ 0 w 31"/>
              <a:gd name="T7" fmla="*/ 0 h 33"/>
              <a:gd name="T8" fmla="*/ 0 w 31"/>
              <a:gd name="T9" fmla="*/ 0 h 33"/>
              <a:gd name="T10" fmla="*/ 0 w 31"/>
              <a:gd name="T11" fmla="*/ 0 h 33"/>
              <a:gd name="T12" fmla="*/ 0 60000 65536"/>
              <a:gd name="T13" fmla="*/ 0 60000 65536"/>
              <a:gd name="T14" fmla="*/ 0 60000 65536"/>
              <a:gd name="T15" fmla="*/ 0 60000 65536"/>
              <a:gd name="T16" fmla="*/ 0 60000 65536"/>
              <a:gd name="T17" fmla="*/ 0 60000 65536"/>
              <a:gd name="T18" fmla="*/ 0 w 31"/>
              <a:gd name="T19" fmla="*/ 0 h 33"/>
              <a:gd name="T20" fmla="*/ 31 w 31"/>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1" h="33">
                <a:moveTo>
                  <a:pt x="13" y="0"/>
                </a:moveTo>
                <a:lnTo>
                  <a:pt x="0" y="15"/>
                </a:lnTo>
                <a:lnTo>
                  <a:pt x="28" y="33"/>
                </a:lnTo>
                <a:lnTo>
                  <a:pt x="31" y="25"/>
                </a:lnTo>
                <a:lnTo>
                  <a:pt x="21" y="23"/>
                </a:lnTo>
                <a:lnTo>
                  <a:pt x="13" y="0"/>
                </a:lnTo>
              </a:path>
            </a:pathLst>
          </a:custGeom>
          <a:solidFill>
            <a:srgbClr val="B1726B"/>
          </a:solidFill>
          <a:ln w="6350">
            <a:solidFill>
              <a:srgbClr val="B1726B"/>
            </a:solidFill>
            <a:round/>
            <a:headEnd/>
            <a:tailEnd/>
          </a:ln>
        </p:spPr>
        <p:txBody>
          <a:bodyPr/>
          <a:lstStyle/>
          <a:p>
            <a:endParaRPr lang="en-US"/>
          </a:p>
        </p:txBody>
      </p:sp>
      <p:sp>
        <p:nvSpPr>
          <p:cNvPr id="1408" name="Freeform 2449"/>
          <p:cNvSpPr>
            <a:spLocks/>
          </p:cNvSpPr>
          <p:nvPr/>
        </p:nvSpPr>
        <p:spPr bwMode="auto">
          <a:xfrm>
            <a:off x="4478338" y="3359150"/>
            <a:ext cx="9525" cy="11113"/>
          </a:xfrm>
          <a:custGeom>
            <a:avLst/>
            <a:gdLst>
              <a:gd name="T0" fmla="*/ 0 w 16"/>
              <a:gd name="T1" fmla="*/ 2147483647 h 13"/>
              <a:gd name="T2" fmla="*/ 0 w 16"/>
              <a:gd name="T3" fmla="*/ 0 h 13"/>
              <a:gd name="T4" fmla="*/ 0 w 16"/>
              <a:gd name="T5" fmla="*/ 2147483647 h 13"/>
              <a:gd name="T6" fmla="*/ 0 w 16"/>
              <a:gd name="T7" fmla="*/ 2147483647 h 13"/>
              <a:gd name="T8" fmla="*/ 0 w 16"/>
              <a:gd name="T9" fmla="*/ 2147483647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16" y="13"/>
                </a:moveTo>
                <a:lnTo>
                  <a:pt x="6" y="0"/>
                </a:lnTo>
                <a:lnTo>
                  <a:pt x="0" y="2"/>
                </a:lnTo>
                <a:lnTo>
                  <a:pt x="6" y="13"/>
                </a:lnTo>
                <a:lnTo>
                  <a:pt x="16" y="13"/>
                </a:lnTo>
                <a:close/>
              </a:path>
            </a:pathLst>
          </a:custGeom>
          <a:solidFill>
            <a:srgbClr val="B1726B"/>
          </a:solidFill>
          <a:ln w="6350">
            <a:solidFill>
              <a:srgbClr val="B1726B"/>
            </a:solidFill>
            <a:round/>
            <a:headEnd/>
            <a:tailEnd/>
          </a:ln>
        </p:spPr>
        <p:txBody>
          <a:bodyPr/>
          <a:lstStyle/>
          <a:p>
            <a:endParaRPr lang="en-US"/>
          </a:p>
        </p:txBody>
      </p:sp>
      <p:sp>
        <p:nvSpPr>
          <p:cNvPr id="1409" name="Freeform 2450"/>
          <p:cNvSpPr>
            <a:spLocks/>
          </p:cNvSpPr>
          <p:nvPr/>
        </p:nvSpPr>
        <p:spPr bwMode="auto">
          <a:xfrm>
            <a:off x="4478338" y="3359150"/>
            <a:ext cx="9525" cy="11113"/>
          </a:xfrm>
          <a:custGeom>
            <a:avLst/>
            <a:gdLst>
              <a:gd name="T0" fmla="*/ 0 w 16"/>
              <a:gd name="T1" fmla="*/ 2147483647 h 13"/>
              <a:gd name="T2" fmla="*/ 0 w 16"/>
              <a:gd name="T3" fmla="*/ 0 h 13"/>
              <a:gd name="T4" fmla="*/ 0 w 16"/>
              <a:gd name="T5" fmla="*/ 2147483647 h 13"/>
              <a:gd name="T6" fmla="*/ 0 w 16"/>
              <a:gd name="T7" fmla="*/ 2147483647 h 13"/>
              <a:gd name="T8" fmla="*/ 0 w 16"/>
              <a:gd name="T9" fmla="*/ 2147483647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16" y="13"/>
                </a:moveTo>
                <a:lnTo>
                  <a:pt x="6" y="0"/>
                </a:lnTo>
                <a:lnTo>
                  <a:pt x="0" y="2"/>
                </a:lnTo>
                <a:lnTo>
                  <a:pt x="6" y="13"/>
                </a:lnTo>
                <a:lnTo>
                  <a:pt x="16" y="13"/>
                </a:lnTo>
              </a:path>
            </a:pathLst>
          </a:custGeom>
          <a:solidFill>
            <a:srgbClr val="B1726B"/>
          </a:solidFill>
          <a:ln w="6350">
            <a:solidFill>
              <a:srgbClr val="B1726B"/>
            </a:solidFill>
            <a:round/>
            <a:headEnd/>
            <a:tailEnd/>
          </a:ln>
        </p:spPr>
        <p:txBody>
          <a:bodyPr/>
          <a:lstStyle/>
          <a:p>
            <a:endParaRPr lang="en-US"/>
          </a:p>
        </p:txBody>
      </p:sp>
      <p:sp>
        <p:nvSpPr>
          <p:cNvPr id="1410" name="Freeform 2451"/>
          <p:cNvSpPr>
            <a:spLocks/>
          </p:cNvSpPr>
          <p:nvPr/>
        </p:nvSpPr>
        <p:spPr bwMode="auto">
          <a:xfrm>
            <a:off x="4484688" y="3379788"/>
            <a:ext cx="11112" cy="9525"/>
          </a:xfrm>
          <a:custGeom>
            <a:avLst/>
            <a:gdLst>
              <a:gd name="T0" fmla="*/ 2147483647 w 16"/>
              <a:gd name="T1" fmla="*/ 0 h 15"/>
              <a:gd name="T2" fmla="*/ 0 w 16"/>
              <a:gd name="T3" fmla="*/ 0 h 15"/>
              <a:gd name="T4" fmla="*/ 2147483647 w 16"/>
              <a:gd name="T5" fmla="*/ 0 h 15"/>
              <a:gd name="T6" fmla="*/ 2147483647 w 16"/>
              <a:gd name="T7" fmla="*/ 0 h 15"/>
              <a:gd name="T8" fmla="*/ 0 60000 65536"/>
              <a:gd name="T9" fmla="*/ 0 60000 65536"/>
              <a:gd name="T10" fmla="*/ 0 60000 65536"/>
              <a:gd name="T11" fmla="*/ 0 60000 65536"/>
              <a:gd name="T12" fmla="*/ 0 w 16"/>
              <a:gd name="T13" fmla="*/ 0 h 15"/>
              <a:gd name="T14" fmla="*/ 16 w 16"/>
              <a:gd name="T15" fmla="*/ 15 h 15"/>
            </a:gdLst>
            <a:ahLst/>
            <a:cxnLst>
              <a:cxn ang="T8">
                <a:pos x="T0" y="T1"/>
              </a:cxn>
              <a:cxn ang="T9">
                <a:pos x="T2" y="T3"/>
              </a:cxn>
              <a:cxn ang="T10">
                <a:pos x="T4" y="T5"/>
              </a:cxn>
              <a:cxn ang="T11">
                <a:pos x="T6" y="T7"/>
              </a:cxn>
            </a:cxnLst>
            <a:rect l="T12" t="T13" r="T14" b="T15"/>
            <a:pathLst>
              <a:path w="16" h="15">
                <a:moveTo>
                  <a:pt x="16" y="0"/>
                </a:moveTo>
                <a:lnTo>
                  <a:pt x="0" y="15"/>
                </a:lnTo>
                <a:lnTo>
                  <a:pt x="8" y="0"/>
                </a:lnTo>
                <a:lnTo>
                  <a:pt x="16" y="0"/>
                </a:lnTo>
                <a:close/>
              </a:path>
            </a:pathLst>
          </a:custGeom>
          <a:solidFill>
            <a:srgbClr val="B1726B"/>
          </a:solidFill>
          <a:ln w="6350">
            <a:solidFill>
              <a:srgbClr val="B1726B"/>
            </a:solidFill>
            <a:round/>
            <a:headEnd/>
            <a:tailEnd/>
          </a:ln>
        </p:spPr>
        <p:txBody>
          <a:bodyPr/>
          <a:lstStyle/>
          <a:p>
            <a:endParaRPr lang="en-US"/>
          </a:p>
        </p:txBody>
      </p:sp>
      <p:sp>
        <p:nvSpPr>
          <p:cNvPr id="1411" name="Freeform 2452"/>
          <p:cNvSpPr>
            <a:spLocks/>
          </p:cNvSpPr>
          <p:nvPr/>
        </p:nvSpPr>
        <p:spPr bwMode="auto">
          <a:xfrm>
            <a:off x="4484688" y="3379788"/>
            <a:ext cx="11112" cy="9525"/>
          </a:xfrm>
          <a:custGeom>
            <a:avLst/>
            <a:gdLst>
              <a:gd name="T0" fmla="*/ 2147483647 w 16"/>
              <a:gd name="T1" fmla="*/ 0 h 15"/>
              <a:gd name="T2" fmla="*/ 0 w 16"/>
              <a:gd name="T3" fmla="*/ 0 h 15"/>
              <a:gd name="T4" fmla="*/ 2147483647 w 16"/>
              <a:gd name="T5" fmla="*/ 0 h 15"/>
              <a:gd name="T6" fmla="*/ 2147483647 w 16"/>
              <a:gd name="T7" fmla="*/ 0 h 15"/>
              <a:gd name="T8" fmla="*/ 0 60000 65536"/>
              <a:gd name="T9" fmla="*/ 0 60000 65536"/>
              <a:gd name="T10" fmla="*/ 0 60000 65536"/>
              <a:gd name="T11" fmla="*/ 0 60000 65536"/>
              <a:gd name="T12" fmla="*/ 0 w 16"/>
              <a:gd name="T13" fmla="*/ 0 h 15"/>
              <a:gd name="T14" fmla="*/ 16 w 16"/>
              <a:gd name="T15" fmla="*/ 15 h 15"/>
            </a:gdLst>
            <a:ahLst/>
            <a:cxnLst>
              <a:cxn ang="T8">
                <a:pos x="T0" y="T1"/>
              </a:cxn>
              <a:cxn ang="T9">
                <a:pos x="T2" y="T3"/>
              </a:cxn>
              <a:cxn ang="T10">
                <a:pos x="T4" y="T5"/>
              </a:cxn>
              <a:cxn ang="T11">
                <a:pos x="T6" y="T7"/>
              </a:cxn>
            </a:cxnLst>
            <a:rect l="T12" t="T13" r="T14" b="T15"/>
            <a:pathLst>
              <a:path w="16" h="15">
                <a:moveTo>
                  <a:pt x="16" y="0"/>
                </a:moveTo>
                <a:lnTo>
                  <a:pt x="0" y="15"/>
                </a:lnTo>
                <a:lnTo>
                  <a:pt x="8" y="0"/>
                </a:lnTo>
                <a:lnTo>
                  <a:pt x="16" y="0"/>
                </a:lnTo>
              </a:path>
            </a:pathLst>
          </a:custGeom>
          <a:solidFill>
            <a:srgbClr val="B1726B"/>
          </a:solidFill>
          <a:ln w="6350">
            <a:solidFill>
              <a:srgbClr val="B1726B"/>
            </a:solidFill>
            <a:round/>
            <a:headEnd/>
            <a:tailEnd/>
          </a:ln>
        </p:spPr>
        <p:txBody>
          <a:bodyPr/>
          <a:lstStyle/>
          <a:p>
            <a:endParaRPr lang="en-US"/>
          </a:p>
        </p:txBody>
      </p:sp>
      <p:sp>
        <p:nvSpPr>
          <p:cNvPr id="1412" name="Freeform 2453"/>
          <p:cNvSpPr>
            <a:spLocks/>
          </p:cNvSpPr>
          <p:nvPr/>
        </p:nvSpPr>
        <p:spPr bwMode="auto">
          <a:xfrm>
            <a:off x="4473575" y="3387725"/>
            <a:ext cx="11113" cy="9525"/>
          </a:xfrm>
          <a:custGeom>
            <a:avLst/>
            <a:gdLst>
              <a:gd name="T0" fmla="*/ 2147483647 w 13"/>
              <a:gd name="T1" fmla="*/ 0 h 12"/>
              <a:gd name="T2" fmla="*/ 0 w 13"/>
              <a:gd name="T3" fmla="*/ 2147483647 h 12"/>
              <a:gd name="T4" fmla="*/ 2147483647 w 13"/>
              <a:gd name="T5" fmla="*/ 2147483647 h 12"/>
              <a:gd name="T6" fmla="*/ 2147483647 w 13"/>
              <a:gd name="T7" fmla="*/ 0 h 12"/>
              <a:gd name="T8" fmla="*/ 0 60000 65536"/>
              <a:gd name="T9" fmla="*/ 0 60000 65536"/>
              <a:gd name="T10" fmla="*/ 0 60000 65536"/>
              <a:gd name="T11" fmla="*/ 0 60000 65536"/>
              <a:gd name="T12" fmla="*/ 0 w 13"/>
              <a:gd name="T13" fmla="*/ 0 h 12"/>
              <a:gd name="T14" fmla="*/ 13 w 13"/>
              <a:gd name="T15" fmla="*/ 12 h 12"/>
            </a:gdLst>
            <a:ahLst/>
            <a:cxnLst>
              <a:cxn ang="T8">
                <a:pos x="T0" y="T1"/>
              </a:cxn>
              <a:cxn ang="T9">
                <a:pos x="T2" y="T3"/>
              </a:cxn>
              <a:cxn ang="T10">
                <a:pos x="T4" y="T5"/>
              </a:cxn>
              <a:cxn ang="T11">
                <a:pos x="T6" y="T7"/>
              </a:cxn>
            </a:cxnLst>
            <a:rect l="T12" t="T13" r="T14" b="T15"/>
            <a:pathLst>
              <a:path w="13" h="12">
                <a:moveTo>
                  <a:pt x="8" y="0"/>
                </a:moveTo>
                <a:lnTo>
                  <a:pt x="0" y="9"/>
                </a:lnTo>
                <a:lnTo>
                  <a:pt x="13" y="12"/>
                </a:lnTo>
                <a:lnTo>
                  <a:pt x="8" y="0"/>
                </a:lnTo>
                <a:close/>
              </a:path>
            </a:pathLst>
          </a:custGeom>
          <a:solidFill>
            <a:srgbClr val="B1726B"/>
          </a:solidFill>
          <a:ln w="6350">
            <a:solidFill>
              <a:srgbClr val="B1726B"/>
            </a:solidFill>
            <a:round/>
            <a:headEnd/>
            <a:tailEnd/>
          </a:ln>
        </p:spPr>
        <p:txBody>
          <a:bodyPr/>
          <a:lstStyle/>
          <a:p>
            <a:endParaRPr lang="en-US"/>
          </a:p>
        </p:txBody>
      </p:sp>
      <p:sp>
        <p:nvSpPr>
          <p:cNvPr id="1413" name="Freeform 2454"/>
          <p:cNvSpPr>
            <a:spLocks/>
          </p:cNvSpPr>
          <p:nvPr/>
        </p:nvSpPr>
        <p:spPr bwMode="auto">
          <a:xfrm>
            <a:off x="4473575" y="3387725"/>
            <a:ext cx="11113" cy="9525"/>
          </a:xfrm>
          <a:custGeom>
            <a:avLst/>
            <a:gdLst>
              <a:gd name="T0" fmla="*/ 2147483647 w 13"/>
              <a:gd name="T1" fmla="*/ 0 h 12"/>
              <a:gd name="T2" fmla="*/ 0 w 13"/>
              <a:gd name="T3" fmla="*/ 2147483647 h 12"/>
              <a:gd name="T4" fmla="*/ 2147483647 w 13"/>
              <a:gd name="T5" fmla="*/ 2147483647 h 12"/>
              <a:gd name="T6" fmla="*/ 2147483647 w 13"/>
              <a:gd name="T7" fmla="*/ 0 h 12"/>
              <a:gd name="T8" fmla="*/ 0 60000 65536"/>
              <a:gd name="T9" fmla="*/ 0 60000 65536"/>
              <a:gd name="T10" fmla="*/ 0 60000 65536"/>
              <a:gd name="T11" fmla="*/ 0 60000 65536"/>
              <a:gd name="T12" fmla="*/ 0 w 13"/>
              <a:gd name="T13" fmla="*/ 0 h 12"/>
              <a:gd name="T14" fmla="*/ 13 w 13"/>
              <a:gd name="T15" fmla="*/ 12 h 12"/>
            </a:gdLst>
            <a:ahLst/>
            <a:cxnLst>
              <a:cxn ang="T8">
                <a:pos x="T0" y="T1"/>
              </a:cxn>
              <a:cxn ang="T9">
                <a:pos x="T2" y="T3"/>
              </a:cxn>
              <a:cxn ang="T10">
                <a:pos x="T4" y="T5"/>
              </a:cxn>
              <a:cxn ang="T11">
                <a:pos x="T6" y="T7"/>
              </a:cxn>
            </a:cxnLst>
            <a:rect l="T12" t="T13" r="T14" b="T15"/>
            <a:pathLst>
              <a:path w="13" h="12">
                <a:moveTo>
                  <a:pt x="8" y="0"/>
                </a:moveTo>
                <a:lnTo>
                  <a:pt x="0" y="9"/>
                </a:lnTo>
                <a:lnTo>
                  <a:pt x="13" y="12"/>
                </a:lnTo>
                <a:lnTo>
                  <a:pt x="8" y="0"/>
                </a:lnTo>
              </a:path>
            </a:pathLst>
          </a:custGeom>
          <a:solidFill>
            <a:srgbClr val="B1726B"/>
          </a:solidFill>
          <a:ln w="6350">
            <a:solidFill>
              <a:srgbClr val="B1726B"/>
            </a:solidFill>
            <a:round/>
            <a:headEnd/>
            <a:tailEnd/>
          </a:ln>
        </p:spPr>
        <p:txBody>
          <a:bodyPr/>
          <a:lstStyle/>
          <a:p>
            <a:endParaRPr lang="en-US"/>
          </a:p>
        </p:txBody>
      </p:sp>
      <p:sp>
        <p:nvSpPr>
          <p:cNvPr id="1414" name="Freeform 2455"/>
          <p:cNvSpPr>
            <a:spLocks/>
          </p:cNvSpPr>
          <p:nvPr/>
        </p:nvSpPr>
        <p:spPr bwMode="auto">
          <a:xfrm>
            <a:off x="4510088" y="3444875"/>
            <a:ext cx="6350" cy="11113"/>
          </a:xfrm>
          <a:custGeom>
            <a:avLst/>
            <a:gdLst>
              <a:gd name="T0" fmla="*/ 0 w 10"/>
              <a:gd name="T1" fmla="*/ 0 h 16"/>
              <a:gd name="T2" fmla="*/ 0 w 10"/>
              <a:gd name="T3" fmla="*/ 0 h 16"/>
              <a:gd name="T4" fmla="*/ 0 w 10"/>
              <a:gd name="T5" fmla="*/ 0 h 16"/>
              <a:gd name="T6" fmla="*/ 0 w 10"/>
              <a:gd name="T7" fmla="*/ 0 h 16"/>
              <a:gd name="T8" fmla="*/ 0 60000 65536"/>
              <a:gd name="T9" fmla="*/ 0 60000 65536"/>
              <a:gd name="T10" fmla="*/ 0 60000 65536"/>
              <a:gd name="T11" fmla="*/ 0 60000 65536"/>
              <a:gd name="T12" fmla="*/ 0 w 10"/>
              <a:gd name="T13" fmla="*/ 0 h 16"/>
              <a:gd name="T14" fmla="*/ 10 w 10"/>
              <a:gd name="T15" fmla="*/ 16 h 16"/>
            </a:gdLst>
            <a:ahLst/>
            <a:cxnLst>
              <a:cxn ang="T8">
                <a:pos x="T0" y="T1"/>
              </a:cxn>
              <a:cxn ang="T9">
                <a:pos x="T2" y="T3"/>
              </a:cxn>
              <a:cxn ang="T10">
                <a:pos x="T4" y="T5"/>
              </a:cxn>
              <a:cxn ang="T11">
                <a:pos x="T6" y="T7"/>
              </a:cxn>
            </a:cxnLst>
            <a:rect l="T12" t="T13" r="T14" b="T15"/>
            <a:pathLst>
              <a:path w="10" h="16">
                <a:moveTo>
                  <a:pt x="10" y="0"/>
                </a:moveTo>
                <a:lnTo>
                  <a:pt x="0" y="16"/>
                </a:lnTo>
                <a:lnTo>
                  <a:pt x="10" y="11"/>
                </a:lnTo>
                <a:lnTo>
                  <a:pt x="10" y="0"/>
                </a:lnTo>
                <a:close/>
              </a:path>
            </a:pathLst>
          </a:custGeom>
          <a:solidFill>
            <a:srgbClr val="B1726B"/>
          </a:solidFill>
          <a:ln w="6350">
            <a:solidFill>
              <a:srgbClr val="B1726B"/>
            </a:solidFill>
            <a:round/>
            <a:headEnd/>
            <a:tailEnd/>
          </a:ln>
        </p:spPr>
        <p:txBody>
          <a:bodyPr/>
          <a:lstStyle/>
          <a:p>
            <a:endParaRPr lang="en-US"/>
          </a:p>
        </p:txBody>
      </p:sp>
      <p:sp>
        <p:nvSpPr>
          <p:cNvPr id="1415" name="Freeform 2456"/>
          <p:cNvSpPr>
            <a:spLocks/>
          </p:cNvSpPr>
          <p:nvPr/>
        </p:nvSpPr>
        <p:spPr bwMode="auto">
          <a:xfrm>
            <a:off x="4510088" y="3444875"/>
            <a:ext cx="6350" cy="11113"/>
          </a:xfrm>
          <a:custGeom>
            <a:avLst/>
            <a:gdLst>
              <a:gd name="T0" fmla="*/ 0 w 10"/>
              <a:gd name="T1" fmla="*/ 0 h 16"/>
              <a:gd name="T2" fmla="*/ 0 w 10"/>
              <a:gd name="T3" fmla="*/ 0 h 16"/>
              <a:gd name="T4" fmla="*/ 0 w 10"/>
              <a:gd name="T5" fmla="*/ 0 h 16"/>
              <a:gd name="T6" fmla="*/ 0 w 10"/>
              <a:gd name="T7" fmla="*/ 0 h 16"/>
              <a:gd name="T8" fmla="*/ 0 60000 65536"/>
              <a:gd name="T9" fmla="*/ 0 60000 65536"/>
              <a:gd name="T10" fmla="*/ 0 60000 65536"/>
              <a:gd name="T11" fmla="*/ 0 60000 65536"/>
              <a:gd name="T12" fmla="*/ 0 w 10"/>
              <a:gd name="T13" fmla="*/ 0 h 16"/>
              <a:gd name="T14" fmla="*/ 10 w 10"/>
              <a:gd name="T15" fmla="*/ 16 h 16"/>
            </a:gdLst>
            <a:ahLst/>
            <a:cxnLst>
              <a:cxn ang="T8">
                <a:pos x="T0" y="T1"/>
              </a:cxn>
              <a:cxn ang="T9">
                <a:pos x="T2" y="T3"/>
              </a:cxn>
              <a:cxn ang="T10">
                <a:pos x="T4" y="T5"/>
              </a:cxn>
              <a:cxn ang="T11">
                <a:pos x="T6" y="T7"/>
              </a:cxn>
            </a:cxnLst>
            <a:rect l="T12" t="T13" r="T14" b="T15"/>
            <a:pathLst>
              <a:path w="10" h="16">
                <a:moveTo>
                  <a:pt x="10" y="0"/>
                </a:moveTo>
                <a:lnTo>
                  <a:pt x="0" y="16"/>
                </a:lnTo>
                <a:lnTo>
                  <a:pt x="10" y="11"/>
                </a:lnTo>
                <a:lnTo>
                  <a:pt x="10" y="0"/>
                </a:lnTo>
              </a:path>
            </a:pathLst>
          </a:custGeom>
          <a:solidFill>
            <a:srgbClr val="B1726B"/>
          </a:solidFill>
          <a:ln w="6350">
            <a:solidFill>
              <a:srgbClr val="B1726B"/>
            </a:solidFill>
            <a:round/>
            <a:headEnd/>
            <a:tailEnd/>
          </a:ln>
        </p:spPr>
        <p:txBody>
          <a:bodyPr/>
          <a:lstStyle/>
          <a:p>
            <a:endParaRPr lang="en-US"/>
          </a:p>
        </p:txBody>
      </p:sp>
      <p:sp>
        <p:nvSpPr>
          <p:cNvPr id="1416" name="Freeform 2457"/>
          <p:cNvSpPr>
            <a:spLocks/>
          </p:cNvSpPr>
          <p:nvPr/>
        </p:nvSpPr>
        <p:spPr bwMode="auto">
          <a:xfrm>
            <a:off x="4514850" y="3478213"/>
            <a:ext cx="9525" cy="7937"/>
          </a:xfrm>
          <a:custGeom>
            <a:avLst/>
            <a:gdLst>
              <a:gd name="T0" fmla="*/ 0 w 15"/>
              <a:gd name="T1" fmla="*/ 0 h 11"/>
              <a:gd name="T2" fmla="*/ 0 w 15"/>
              <a:gd name="T3" fmla="*/ 0 h 11"/>
              <a:gd name="T4" fmla="*/ 0 w 15"/>
              <a:gd name="T5" fmla="*/ 0 h 11"/>
              <a:gd name="T6" fmla="*/ 0 w 15"/>
              <a:gd name="T7" fmla="*/ 0 h 11"/>
              <a:gd name="T8" fmla="*/ 0 60000 65536"/>
              <a:gd name="T9" fmla="*/ 0 60000 65536"/>
              <a:gd name="T10" fmla="*/ 0 60000 65536"/>
              <a:gd name="T11" fmla="*/ 0 60000 65536"/>
              <a:gd name="T12" fmla="*/ 0 w 15"/>
              <a:gd name="T13" fmla="*/ 0 h 11"/>
              <a:gd name="T14" fmla="*/ 15 w 15"/>
              <a:gd name="T15" fmla="*/ 11 h 11"/>
            </a:gdLst>
            <a:ahLst/>
            <a:cxnLst>
              <a:cxn ang="T8">
                <a:pos x="T0" y="T1"/>
              </a:cxn>
              <a:cxn ang="T9">
                <a:pos x="T2" y="T3"/>
              </a:cxn>
              <a:cxn ang="T10">
                <a:pos x="T4" y="T5"/>
              </a:cxn>
              <a:cxn ang="T11">
                <a:pos x="T6" y="T7"/>
              </a:cxn>
            </a:cxnLst>
            <a:rect l="T12" t="T13" r="T14" b="T15"/>
            <a:pathLst>
              <a:path w="15" h="11">
                <a:moveTo>
                  <a:pt x="15" y="11"/>
                </a:moveTo>
                <a:lnTo>
                  <a:pt x="0" y="0"/>
                </a:lnTo>
                <a:lnTo>
                  <a:pt x="8" y="11"/>
                </a:lnTo>
                <a:lnTo>
                  <a:pt x="15" y="11"/>
                </a:lnTo>
                <a:close/>
              </a:path>
            </a:pathLst>
          </a:custGeom>
          <a:solidFill>
            <a:srgbClr val="B1726B"/>
          </a:solidFill>
          <a:ln w="6350">
            <a:solidFill>
              <a:srgbClr val="B1726B"/>
            </a:solidFill>
            <a:round/>
            <a:headEnd/>
            <a:tailEnd/>
          </a:ln>
        </p:spPr>
        <p:txBody>
          <a:bodyPr/>
          <a:lstStyle/>
          <a:p>
            <a:endParaRPr lang="en-US"/>
          </a:p>
        </p:txBody>
      </p:sp>
      <p:sp>
        <p:nvSpPr>
          <p:cNvPr id="1417" name="Freeform 2458"/>
          <p:cNvSpPr>
            <a:spLocks/>
          </p:cNvSpPr>
          <p:nvPr/>
        </p:nvSpPr>
        <p:spPr bwMode="auto">
          <a:xfrm>
            <a:off x="4514850" y="3478213"/>
            <a:ext cx="9525" cy="7937"/>
          </a:xfrm>
          <a:custGeom>
            <a:avLst/>
            <a:gdLst>
              <a:gd name="T0" fmla="*/ 0 w 15"/>
              <a:gd name="T1" fmla="*/ 0 h 11"/>
              <a:gd name="T2" fmla="*/ 0 w 15"/>
              <a:gd name="T3" fmla="*/ 0 h 11"/>
              <a:gd name="T4" fmla="*/ 0 w 15"/>
              <a:gd name="T5" fmla="*/ 0 h 11"/>
              <a:gd name="T6" fmla="*/ 0 w 15"/>
              <a:gd name="T7" fmla="*/ 0 h 11"/>
              <a:gd name="T8" fmla="*/ 0 60000 65536"/>
              <a:gd name="T9" fmla="*/ 0 60000 65536"/>
              <a:gd name="T10" fmla="*/ 0 60000 65536"/>
              <a:gd name="T11" fmla="*/ 0 60000 65536"/>
              <a:gd name="T12" fmla="*/ 0 w 15"/>
              <a:gd name="T13" fmla="*/ 0 h 11"/>
              <a:gd name="T14" fmla="*/ 15 w 15"/>
              <a:gd name="T15" fmla="*/ 11 h 11"/>
            </a:gdLst>
            <a:ahLst/>
            <a:cxnLst>
              <a:cxn ang="T8">
                <a:pos x="T0" y="T1"/>
              </a:cxn>
              <a:cxn ang="T9">
                <a:pos x="T2" y="T3"/>
              </a:cxn>
              <a:cxn ang="T10">
                <a:pos x="T4" y="T5"/>
              </a:cxn>
              <a:cxn ang="T11">
                <a:pos x="T6" y="T7"/>
              </a:cxn>
            </a:cxnLst>
            <a:rect l="T12" t="T13" r="T14" b="T15"/>
            <a:pathLst>
              <a:path w="15" h="11">
                <a:moveTo>
                  <a:pt x="15" y="11"/>
                </a:moveTo>
                <a:lnTo>
                  <a:pt x="0" y="0"/>
                </a:lnTo>
                <a:lnTo>
                  <a:pt x="8" y="11"/>
                </a:lnTo>
                <a:lnTo>
                  <a:pt x="15" y="11"/>
                </a:lnTo>
              </a:path>
            </a:pathLst>
          </a:custGeom>
          <a:solidFill>
            <a:srgbClr val="B1726B"/>
          </a:solidFill>
          <a:ln w="6350">
            <a:solidFill>
              <a:srgbClr val="B1726B"/>
            </a:solidFill>
            <a:round/>
            <a:headEnd/>
            <a:tailEnd/>
          </a:ln>
        </p:spPr>
        <p:txBody>
          <a:bodyPr/>
          <a:lstStyle/>
          <a:p>
            <a:endParaRPr lang="en-US"/>
          </a:p>
        </p:txBody>
      </p:sp>
      <p:sp>
        <p:nvSpPr>
          <p:cNvPr id="1418" name="Freeform 2459"/>
          <p:cNvSpPr>
            <a:spLocks/>
          </p:cNvSpPr>
          <p:nvPr/>
        </p:nvSpPr>
        <p:spPr bwMode="auto">
          <a:xfrm>
            <a:off x="4481513" y="3275013"/>
            <a:ext cx="163512" cy="323850"/>
          </a:xfrm>
          <a:custGeom>
            <a:avLst/>
            <a:gdLst>
              <a:gd name="T0" fmla="*/ 0 w 246"/>
              <a:gd name="T1" fmla="*/ 0 h 467"/>
              <a:gd name="T2" fmla="*/ 0 w 246"/>
              <a:gd name="T3" fmla="*/ 0 h 467"/>
              <a:gd name="T4" fmla="*/ 0 w 246"/>
              <a:gd name="T5" fmla="*/ 0 h 467"/>
              <a:gd name="T6" fmla="*/ 0 w 246"/>
              <a:gd name="T7" fmla="*/ 0 h 467"/>
              <a:gd name="T8" fmla="*/ 0 w 246"/>
              <a:gd name="T9" fmla="*/ 0 h 467"/>
              <a:gd name="T10" fmla="*/ 0 w 246"/>
              <a:gd name="T11" fmla="*/ 0 h 467"/>
              <a:gd name="T12" fmla="*/ 0 w 246"/>
              <a:gd name="T13" fmla="*/ 0 h 467"/>
              <a:gd name="T14" fmla="*/ 0 w 246"/>
              <a:gd name="T15" fmla="*/ 0 h 467"/>
              <a:gd name="T16" fmla="*/ 0 w 246"/>
              <a:gd name="T17" fmla="*/ 0 h 467"/>
              <a:gd name="T18" fmla="*/ 0 w 246"/>
              <a:gd name="T19" fmla="*/ 0 h 467"/>
              <a:gd name="T20" fmla="*/ 0 w 246"/>
              <a:gd name="T21" fmla="*/ 0 h 467"/>
              <a:gd name="T22" fmla="*/ 0 w 246"/>
              <a:gd name="T23" fmla="*/ 0 h 467"/>
              <a:gd name="T24" fmla="*/ 0 w 246"/>
              <a:gd name="T25" fmla="*/ 0 h 467"/>
              <a:gd name="T26" fmla="*/ 0 w 246"/>
              <a:gd name="T27" fmla="*/ 0 h 467"/>
              <a:gd name="T28" fmla="*/ 0 w 246"/>
              <a:gd name="T29" fmla="*/ 0 h 467"/>
              <a:gd name="T30" fmla="*/ 0 w 246"/>
              <a:gd name="T31" fmla="*/ 0 h 467"/>
              <a:gd name="T32" fmla="*/ 0 w 246"/>
              <a:gd name="T33" fmla="*/ 0 h 467"/>
              <a:gd name="T34" fmla="*/ 0 w 246"/>
              <a:gd name="T35" fmla="*/ 0 h 467"/>
              <a:gd name="T36" fmla="*/ 0 w 246"/>
              <a:gd name="T37" fmla="*/ 0 h 467"/>
              <a:gd name="T38" fmla="*/ 0 w 246"/>
              <a:gd name="T39" fmla="*/ 0 h 467"/>
              <a:gd name="T40" fmla="*/ 0 w 246"/>
              <a:gd name="T41" fmla="*/ 0 h 467"/>
              <a:gd name="T42" fmla="*/ 0 w 246"/>
              <a:gd name="T43" fmla="*/ 0 h 467"/>
              <a:gd name="T44" fmla="*/ 0 w 246"/>
              <a:gd name="T45" fmla="*/ 0 h 467"/>
              <a:gd name="T46" fmla="*/ 0 w 246"/>
              <a:gd name="T47" fmla="*/ 0 h 467"/>
              <a:gd name="T48" fmla="*/ 0 w 246"/>
              <a:gd name="T49" fmla="*/ 0 h 467"/>
              <a:gd name="T50" fmla="*/ 0 w 246"/>
              <a:gd name="T51" fmla="*/ 0 h 467"/>
              <a:gd name="T52" fmla="*/ 0 w 246"/>
              <a:gd name="T53" fmla="*/ 0 h 467"/>
              <a:gd name="T54" fmla="*/ 0 w 246"/>
              <a:gd name="T55" fmla="*/ 0 h 467"/>
              <a:gd name="T56" fmla="*/ 0 w 246"/>
              <a:gd name="T57" fmla="*/ 0 h 467"/>
              <a:gd name="T58" fmla="*/ 0 w 246"/>
              <a:gd name="T59" fmla="*/ 0 h 467"/>
              <a:gd name="T60" fmla="*/ 0 w 246"/>
              <a:gd name="T61" fmla="*/ 0 h 467"/>
              <a:gd name="T62" fmla="*/ 0 w 246"/>
              <a:gd name="T63" fmla="*/ 0 h 467"/>
              <a:gd name="T64" fmla="*/ 0 w 246"/>
              <a:gd name="T65" fmla="*/ 0 h 467"/>
              <a:gd name="T66" fmla="*/ 0 w 246"/>
              <a:gd name="T67" fmla="*/ 0 h 467"/>
              <a:gd name="T68" fmla="*/ 0 w 246"/>
              <a:gd name="T69" fmla="*/ 0 h 467"/>
              <a:gd name="T70" fmla="*/ 0 w 246"/>
              <a:gd name="T71" fmla="*/ 0 h 467"/>
              <a:gd name="T72" fmla="*/ 0 w 246"/>
              <a:gd name="T73" fmla="*/ 0 h 467"/>
              <a:gd name="T74" fmla="*/ 0 w 246"/>
              <a:gd name="T75" fmla="*/ 0 h 467"/>
              <a:gd name="T76" fmla="*/ 0 w 246"/>
              <a:gd name="T77" fmla="*/ 0 h 467"/>
              <a:gd name="T78" fmla="*/ 0 w 246"/>
              <a:gd name="T79" fmla="*/ 0 h 467"/>
              <a:gd name="T80" fmla="*/ 0 w 246"/>
              <a:gd name="T81" fmla="*/ 0 h 467"/>
              <a:gd name="T82" fmla="*/ 0 w 246"/>
              <a:gd name="T83" fmla="*/ 0 h 467"/>
              <a:gd name="T84" fmla="*/ 0 w 246"/>
              <a:gd name="T85" fmla="*/ 0 h 467"/>
              <a:gd name="T86" fmla="*/ 0 w 246"/>
              <a:gd name="T87" fmla="*/ 0 h 467"/>
              <a:gd name="T88" fmla="*/ 0 w 246"/>
              <a:gd name="T89" fmla="*/ 0 h 467"/>
              <a:gd name="T90" fmla="*/ 0 w 246"/>
              <a:gd name="T91" fmla="*/ 0 h 46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6"/>
              <a:gd name="T139" fmla="*/ 0 h 467"/>
              <a:gd name="T140" fmla="*/ 246 w 246"/>
              <a:gd name="T141" fmla="*/ 467 h 46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6" h="467">
                <a:moveTo>
                  <a:pt x="117" y="441"/>
                </a:moveTo>
                <a:lnTo>
                  <a:pt x="143" y="434"/>
                </a:lnTo>
                <a:lnTo>
                  <a:pt x="150" y="425"/>
                </a:lnTo>
                <a:lnTo>
                  <a:pt x="169" y="433"/>
                </a:lnTo>
                <a:lnTo>
                  <a:pt x="223" y="421"/>
                </a:lnTo>
                <a:lnTo>
                  <a:pt x="238" y="403"/>
                </a:lnTo>
                <a:lnTo>
                  <a:pt x="218" y="402"/>
                </a:lnTo>
                <a:lnTo>
                  <a:pt x="213" y="394"/>
                </a:lnTo>
                <a:lnTo>
                  <a:pt x="244" y="361"/>
                </a:lnTo>
                <a:lnTo>
                  <a:pt x="246" y="332"/>
                </a:lnTo>
                <a:lnTo>
                  <a:pt x="233" y="320"/>
                </a:lnTo>
                <a:lnTo>
                  <a:pt x="195" y="325"/>
                </a:lnTo>
                <a:lnTo>
                  <a:pt x="205" y="302"/>
                </a:lnTo>
                <a:lnTo>
                  <a:pt x="182" y="280"/>
                </a:lnTo>
                <a:lnTo>
                  <a:pt x="198" y="286"/>
                </a:lnTo>
                <a:lnTo>
                  <a:pt x="198" y="275"/>
                </a:lnTo>
                <a:lnTo>
                  <a:pt x="174" y="236"/>
                </a:lnTo>
                <a:lnTo>
                  <a:pt x="158" y="229"/>
                </a:lnTo>
                <a:lnTo>
                  <a:pt x="143" y="179"/>
                </a:lnTo>
                <a:lnTo>
                  <a:pt x="112" y="154"/>
                </a:lnTo>
                <a:lnTo>
                  <a:pt x="91" y="154"/>
                </a:lnTo>
                <a:lnTo>
                  <a:pt x="111" y="143"/>
                </a:lnTo>
                <a:lnTo>
                  <a:pt x="101" y="128"/>
                </a:lnTo>
                <a:lnTo>
                  <a:pt x="111" y="127"/>
                </a:lnTo>
                <a:lnTo>
                  <a:pt x="124" y="106"/>
                </a:lnTo>
                <a:lnTo>
                  <a:pt x="137" y="73"/>
                </a:lnTo>
                <a:lnTo>
                  <a:pt x="133" y="58"/>
                </a:lnTo>
                <a:lnTo>
                  <a:pt x="62" y="66"/>
                </a:lnTo>
                <a:lnTo>
                  <a:pt x="58" y="58"/>
                </a:lnTo>
                <a:lnTo>
                  <a:pt x="73" y="50"/>
                </a:lnTo>
                <a:lnTo>
                  <a:pt x="63" y="44"/>
                </a:lnTo>
                <a:lnTo>
                  <a:pt x="94" y="18"/>
                </a:lnTo>
                <a:lnTo>
                  <a:pt x="94" y="1"/>
                </a:lnTo>
                <a:lnTo>
                  <a:pt x="89" y="0"/>
                </a:lnTo>
                <a:lnTo>
                  <a:pt x="37" y="5"/>
                </a:lnTo>
                <a:lnTo>
                  <a:pt x="32" y="24"/>
                </a:lnTo>
                <a:lnTo>
                  <a:pt x="26" y="26"/>
                </a:lnTo>
                <a:lnTo>
                  <a:pt x="23" y="34"/>
                </a:lnTo>
                <a:lnTo>
                  <a:pt x="29" y="42"/>
                </a:lnTo>
                <a:lnTo>
                  <a:pt x="13" y="50"/>
                </a:lnTo>
                <a:lnTo>
                  <a:pt x="16" y="66"/>
                </a:lnTo>
                <a:lnTo>
                  <a:pt x="11" y="66"/>
                </a:lnTo>
                <a:lnTo>
                  <a:pt x="11" y="75"/>
                </a:lnTo>
                <a:lnTo>
                  <a:pt x="21" y="79"/>
                </a:lnTo>
                <a:lnTo>
                  <a:pt x="11" y="110"/>
                </a:lnTo>
                <a:lnTo>
                  <a:pt x="0" y="114"/>
                </a:lnTo>
                <a:lnTo>
                  <a:pt x="15" y="128"/>
                </a:lnTo>
                <a:lnTo>
                  <a:pt x="29" y="120"/>
                </a:lnTo>
                <a:lnTo>
                  <a:pt x="13" y="192"/>
                </a:lnTo>
                <a:lnTo>
                  <a:pt x="28" y="167"/>
                </a:lnTo>
                <a:lnTo>
                  <a:pt x="23" y="154"/>
                </a:lnTo>
                <a:lnTo>
                  <a:pt x="32" y="143"/>
                </a:lnTo>
                <a:lnTo>
                  <a:pt x="29" y="162"/>
                </a:lnTo>
                <a:lnTo>
                  <a:pt x="37" y="153"/>
                </a:lnTo>
                <a:lnTo>
                  <a:pt x="45" y="159"/>
                </a:lnTo>
                <a:lnTo>
                  <a:pt x="41" y="171"/>
                </a:lnTo>
                <a:lnTo>
                  <a:pt x="45" y="184"/>
                </a:lnTo>
                <a:lnTo>
                  <a:pt x="36" y="213"/>
                </a:lnTo>
                <a:lnTo>
                  <a:pt x="31" y="213"/>
                </a:lnTo>
                <a:lnTo>
                  <a:pt x="36" y="228"/>
                </a:lnTo>
                <a:lnTo>
                  <a:pt x="41" y="218"/>
                </a:lnTo>
                <a:lnTo>
                  <a:pt x="54" y="228"/>
                </a:lnTo>
                <a:lnTo>
                  <a:pt x="57" y="219"/>
                </a:lnTo>
                <a:lnTo>
                  <a:pt x="96" y="213"/>
                </a:lnTo>
                <a:lnTo>
                  <a:pt x="78" y="239"/>
                </a:lnTo>
                <a:lnTo>
                  <a:pt x="93" y="259"/>
                </a:lnTo>
                <a:lnTo>
                  <a:pt x="109" y="252"/>
                </a:lnTo>
                <a:lnTo>
                  <a:pt x="99" y="275"/>
                </a:lnTo>
                <a:lnTo>
                  <a:pt x="106" y="276"/>
                </a:lnTo>
                <a:lnTo>
                  <a:pt x="99" y="291"/>
                </a:lnTo>
                <a:lnTo>
                  <a:pt x="102" y="296"/>
                </a:lnTo>
                <a:lnTo>
                  <a:pt x="75" y="299"/>
                </a:lnTo>
                <a:lnTo>
                  <a:pt x="45" y="325"/>
                </a:lnTo>
                <a:lnTo>
                  <a:pt x="63" y="320"/>
                </a:lnTo>
                <a:lnTo>
                  <a:pt x="70" y="342"/>
                </a:lnTo>
                <a:lnTo>
                  <a:pt x="63" y="353"/>
                </a:lnTo>
                <a:lnTo>
                  <a:pt x="29" y="376"/>
                </a:lnTo>
                <a:lnTo>
                  <a:pt x="36" y="387"/>
                </a:lnTo>
                <a:lnTo>
                  <a:pt x="54" y="379"/>
                </a:lnTo>
                <a:lnTo>
                  <a:pt x="58" y="389"/>
                </a:lnTo>
                <a:lnTo>
                  <a:pt x="73" y="386"/>
                </a:lnTo>
                <a:lnTo>
                  <a:pt x="86" y="400"/>
                </a:lnTo>
                <a:lnTo>
                  <a:pt x="115" y="386"/>
                </a:lnTo>
                <a:lnTo>
                  <a:pt x="99" y="408"/>
                </a:lnTo>
                <a:lnTo>
                  <a:pt x="63" y="412"/>
                </a:lnTo>
                <a:lnTo>
                  <a:pt x="19" y="467"/>
                </a:lnTo>
                <a:lnTo>
                  <a:pt x="32" y="467"/>
                </a:lnTo>
                <a:lnTo>
                  <a:pt x="45" y="451"/>
                </a:lnTo>
                <a:lnTo>
                  <a:pt x="78" y="456"/>
                </a:lnTo>
                <a:lnTo>
                  <a:pt x="86" y="438"/>
                </a:lnTo>
                <a:lnTo>
                  <a:pt x="107" y="433"/>
                </a:lnTo>
                <a:lnTo>
                  <a:pt x="117" y="441"/>
                </a:lnTo>
                <a:close/>
              </a:path>
            </a:pathLst>
          </a:custGeom>
          <a:solidFill>
            <a:srgbClr val="B1726B"/>
          </a:solidFill>
          <a:ln w="6350">
            <a:solidFill>
              <a:srgbClr val="B1726B"/>
            </a:solidFill>
            <a:round/>
            <a:headEnd/>
            <a:tailEnd/>
          </a:ln>
        </p:spPr>
        <p:txBody>
          <a:bodyPr/>
          <a:lstStyle/>
          <a:p>
            <a:endParaRPr lang="en-US"/>
          </a:p>
        </p:txBody>
      </p:sp>
      <p:sp>
        <p:nvSpPr>
          <p:cNvPr id="1419" name="Freeform 2460"/>
          <p:cNvSpPr>
            <a:spLocks/>
          </p:cNvSpPr>
          <p:nvPr/>
        </p:nvSpPr>
        <p:spPr bwMode="auto">
          <a:xfrm>
            <a:off x="4481513" y="3275013"/>
            <a:ext cx="163512" cy="323850"/>
          </a:xfrm>
          <a:custGeom>
            <a:avLst/>
            <a:gdLst>
              <a:gd name="T0" fmla="*/ 0 w 246"/>
              <a:gd name="T1" fmla="*/ 0 h 467"/>
              <a:gd name="T2" fmla="*/ 0 w 246"/>
              <a:gd name="T3" fmla="*/ 0 h 467"/>
              <a:gd name="T4" fmla="*/ 0 w 246"/>
              <a:gd name="T5" fmla="*/ 0 h 467"/>
              <a:gd name="T6" fmla="*/ 0 w 246"/>
              <a:gd name="T7" fmla="*/ 0 h 467"/>
              <a:gd name="T8" fmla="*/ 0 w 246"/>
              <a:gd name="T9" fmla="*/ 0 h 467"/>
              <a:gd name="T10" fmla="*/ 0 w 246"/>
              <a:gd name="T11" fmla="*/ 0 h 467"/>
              <a:gd name="T12" fmla="*/ 0 w 246"/>
              <a:gd name="T13" fmla="*/ 0 h 467"/>
              <a:gd name="T14" fmla="*/ 0 w 246"/>
              <a:gd name="T15" fmla="*/ 0 h 467"/>
              <a:gd name="T16" fmla="*/ 0 w 246"/>
              <a:gd name="T17" fmla="*/ 0 h 467"/>
              <a:gd name="T18" fmla="*/ 0 w 246"/>
              <a:gd name="T19" fmla="*/ 0 h 467"/>
              <a:gd name="T20" fmla="*/ 0 w 246"/>
              <a:gd name="T21" fmla="*/ 0 h 467"/>
              <a:gd name="T22" fmla="*/ 0 w 246"/>
              <a:gd name="T23" fmla="*/ 0 h 467"/>
              <a:gd name="T24" fmla="*/ 0 w 246"/>
              <a:gd name="T25" fmla="*/ 0 h 467"/>
              <a:gd name="T26" fmla="*/ 0 w 246"/>
              <a:gd name="T27" fmla="*/ 0 h 467"/>
              <a:gd name="T28" fmla="*/ 0 w 246"/>
              <a:gd name="T29" fmla="*/ 0 h 467"/>
              <a:gd name="T30" fmla="*/ 0 w 246"/>
              <a:gd name="T31" fmla="*/ 0 h 467"/>
              <a:gd name="T32" fmla="*/ 0 w 246"/>
              <a:gd name="T33" fmla="*/ 0 h 467"/>
              <a:gd name="T34" fmla="*/ 0 w 246"/>
              <a:gd name="T35" fmla="*/ 0 h 467"/>
              <a:gd name="T36" fmla="*/ 0 w 246"/>
              <a:gd name="T37" fmla="*/ 0 h 467"/>
              <a:gd name="T38" fmla="*/ 0 w 246"/>
              <a:gd name="T39" fmla="*/ 0 h 467"/>
              <a:gd name="T40" fmla="*/ 0 w 246"/>
              <a:gd name="T41" fmla="*/ 0 h 467"/>
              <a:gd name="T42" fmla="*/ 0 w 246"/>
              <a:gd name="T43" fmla="*/ 0 h 467"/>
              <a:gd name="T44" fmla="*/ 0 w 246"/>
              <a:gd name="T45" fmla="*/ 0 h 467"/>
              <a:gd name="T46" fmla="*/ 0 w 246"/>
              <a:gd name="T47" fmla="*/ 0 h 467"/>
              <a:gd name="T48" fmla="*/ 0 w 246"/>
              <a:gd name="T49" fmla="*/ 0 h 467"/>
              <a:gd name="T50" fmla="*/ 0 w 246"/>
              <a:gd name="T51" fmla="*/ 0 h 467"/>
              <a:gd name="T52" fmla="*/ 0 w 246"/>
              <a:gd name="T53" fmla="*/ 0 h 467"/>
              <a:gd name="T54" fmla="*/ 0 w 246"/>
              <a:gd name="T55" fmla="*/ 0 h 467"/>
              <a:gd name="T56" fmla="*/ 0 w 246"/>
              <a:gd name="T57" fmla="*/ 0 h 467"/>
              <a:gd name="T58" fmla="*/ 0 w 246"/>
              <a:gd name="T59" fmla="*/ 0 h 467"/>
              <a:gd name="T60" fmla="*/ 0 w 246"/>
              <a:gd name="T61" fmla="*/ 0 h 467"/>
              <a:gd name="T62" fmla="*/ 0 w 246"/>
              <a:gd name="T63" fmla="*/ 0 h 467"/>
              <a:gd name="T64" fmla="*/ 0 w 246"/>
              <a:gd name="T65" fmla="*/ 0 h 467"/>
              <a:gd name="T66" fmla="*/ 0 w 246"/>
              <a:gd name="T67" fmla="*/ 0 h 467"/>
              <a:gd name="T68" fmla="*/ 0 w 246"/>
              <a:gd name="T69" fmla="*/ 0 h 467"/>
              <a:gd name="T70" fmla="*/ 0 w 246"/>
              <a:gd name="T71" fmla="*/ 0 h 467"/>
              <a:gd name="T72" fmla="*/ 0 w 246"/>
              <a:gd name="T73" fmla="*/ 0 h 467"/>
              <a:gd name="T74" fmla="*/ 0 w 246"/>
              <a:gd name="T75" fmla="*/ 0 h 467"/>
              <a:gd name="T76" fmla="*/ 0 w 246"/>
              <a:gd name="T77" fmla="*/ 0 h 467"/>
              <a:gd name="T78" fmla="*/ 0 w 246"/>
              <a:gd name="T79" fmla="*/ 0 h 467"/>
              <a:gd name="T80" fmla="*/ 0 w 246"/>
              <a:gd name="T81" fmla="*/ 0 h 467"/>
              <a:gd name="T82" fmla="*/ 0 w 246"/>
              <a:gd name="T83" fmla="*/ 0 h 467"/>
              <a:gd name="T84" fmla="*/ 0 w 246"/>
              <a:gd name="T85" fmla="*/ 0 h 467"/>
              <a:gd name="T86" fmla="*/ 0 w 246"/>
              <a:gd name="T87" fmla="*/ 0 h 467"/>
              <a:gd name="T88" fmla="*/ 0 w 246"/>
              <a:gd name="T89" fmla="*/ 0 h 467"/>
              <a:gd name="T90" fmla="*/ 0 w 246"/>
              <a:gd name="T91" fmla="*/ 0 h 46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6"/>
              <a:gd name="T139" fmla="*/ 0 h 467"/>
              <a:gd name="T140" fmla="*/ 246 w 246"/>
              <a:gd name="T141" fmla="*/ 467 h 46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6" h="467">
                <a:moveTo>
                  <a:pt x="117" y="441"/>
                </a:moveTo>
                <a:lnTo>
                  <a:pt x="143" y="434"/>
                </a:lnTo>
                <a:lnTo>
                  <a:pt x="150" y="425"/>
                </a:lnTo>
                <a:lnTo>
                  <a:pt x="169" y="433"/>
                </a:lnTo>
                <a:lnTo>
                  <a:pt x="223" y="421"/>
                </a:lnTo>
                <a:lnTo>
                  <a:pt x="238" y="403"/>
                </a:lnTo>
                <a:lnTo>
                  <a:pt x="218" y="402"/>
                </a:lnTo>
                <a:lnTo>
                  <a:pt x="213" y="394"/>
                </a:lnTo>
                <a:lnTo>
                  <a:pt x="244" y="361"/>
                </a:lnTo>
                <a:lnTo>
                  <a:pt x="246" y="332"/>
                </a:lnTo>
                <a:lnTo>
                  <a:pt x="233" y="320"/>
                </a:lnTo>
                <a:lnTo>
                  <a:pt x="195" y="325"/>
                </a:lnTo>
                <a:lnTo>
                  <a:pt x="205" y="302"/>
                </a:lnTo>
                <a:lnTo>
                  <a:pt x="182" y="280"/>
                </a:lnTo>
                <a:lnTo>
                  <a:pt x="198" y="286"/>
                </a:lnTo>
                <a:lnTo>
                  <a:pt x="198" y="275"/>
                </a:lnTo>
                <a:lnTo>
                  <a:pt x="174" y="236"/>
                </a:lnTo>
                <a:lnTo>
                  <a:pt x="158" y="229"/>
                </a:lnTo>
                <a:lnTo>
                  <a:pt x="143" y="179"/>
                </a:lnTo>
                <a:lnTo>
                  <a:pt x="112" y="154"/>
                </a:lnTo>
                <a:lnTo>
                  <a:pt x="91" y="154"/>
                </a:lnTo>
                <a:lnTo>
                  <a:pt x="111" y="143"/>
                </a:lnTo>
                <a:lnTo>
                  <a:pt x="101" y="128"/>
                </a:lnTo>
                <a:lnTo>
                  <a:pt x="111" y="127"/>
                </a:lnTo>
                <a:lnTo>
                  <a:pt x="124" y="106"/>
                </a:lnTo>
                <a:lnTo>
                  <a:pt x="137" y="73"/>
                </a:lnTo>
                <a:lnTo>
                  <a:pt x="133" y="58"/>
                </a:lnTo>
                <a:lnTo>
                  <a:pt x="62" y="66"/>
                </a:lnTo>
                <a:lnTo>
                  <a:pt x="58" y="58"/>
                </a:lnTo>
                <a:lnTo>
                  <a:pt x="73" y="50"/>
                </a:lnTo>
                <a:lnTo>
                  <a:pt x="63" y="44"/>
                </a:lnTo>
                <a:lnTo>
                  <a:pt x="94" y="18"/>
                </a:lnTo>
                <a:lnTo>
                  <a:pt x="94" y="1"/>
                </a:lnTo>
                <a:lnTo>
                  <a:pt x="89" y="0"/>
                </a:lnTo>
                <a:lnTo>
                  <a:pt x="37" y="5"/>
                </a:lnTo>
                <a:lnTo>
                  <a:pt x="32" y="24"/>
                </a:lnTo>
                <a:lnTo>
                  <a:pt x="26" y="26"/>
                </a:lnTo>
                <a:lnTo>
                  <a:pt x="23" y="34"/>
                </a:lnTo>
                <a:lnTo>
                  <a:pt x="29" y="42"/>
                </a:lnTo>
                <a:lnTo>
                  <a:pt x="13" y="50"/>
                </a:lnTo>
                <a:lnTo>
                  <a:pt x="16" y="66"/>
                </a:lnTo>
                <a:lnTo>
                  <a:pt x="11" y="66"/>
                </a:lnTo>
                <a:lnTo>
                  <a:pt x="11" y="75"/>
                </a:lnTo>
                <a:lnTo>
                  <a:pt x="21" y="79"/>
                </a:lnTo>
                <a:lnTo>
                  <a:pt x="11" y="110"/>
                </a:lnTo>
                <a:lnTo>
                  <a:pt x="0" y="114"/>
                </a:lnTo>
                <a:lnTo>
                  <a:pt x="15" y="128"/>
                </a:lnTo>
                <a:lnTo>
                  <a:pt x="29" y="120"/>
                </a:lnTo>
                <a:lnTo>
                  <a:pt x="13" y="192"/>
                </a:lnTo>
                <a:lnTo>
                  <a:pt x="28" y="167"/>
                </a:lnTo>
                <a:lnTo>
                  <a:pt x="23" y="154"/>
                </a:lnTo>
                <a:lnTo>
                  <a:pt x="32" y="143"/>
                </a:lnTo>
                <a:lnTo>
                  <a:pt x="29" y="162"/>
                </a:lnTo>
                <a:lnTo>
                  <a:pt x="37" y="153"/>
                </a:lnTo>
                <a:lnTo>
                  <a:pt x="45" y="159"/>
                </a:lnTo>
                <a:lnTo>
                  <a:pt x="41" y="171"/>
                </a:lnTo>
                <a:lnTo>
                  <a:pt x="45" y="184"/>
                </a:lnTo>
                <a:lnTo>
                  <a:pt x="36" y="213"/>
                </a:lnTo>
                <a:lnTo>
                  <a:pt x="31" y="213"/>
                </a:lnTo>
                <a:lnTo>
                  <a:pt x="36" y="228"/>
                </a:lnTo>
                <a:lnTo>
                  <a:pt x="41" y="218"/>
                </a:lnTo>
                <a:lnTo>
                  <a:pt x="54" y="228"/>
                </a:lnTo>
                <a:lnTo>
                  <a:pt x="57" y="219"/>
                </a:lnTo>
                <a:lnTo>
                  <a:pt x="96" y="213"/>
                </a:lnTo>
                <a:lnTo>
                  <a:pt x="78" y="239"/>
                </a:lnTo>
                <a:lnTo>
                  <a:pt x="93" y="259"/>
                </a:lnTo>
                <a:lnTo>
                  <a:pt x="109" y="252"/>
                </a:lnTo>
                <a:lnTo>
                  <a:pt x="99" y="275"/>
                </a:lnTo>
                <a:lnTo>
                  <a:pt x="106" y="276"/>
                </a:lnTo>
                <a:lnTo>
                  <a:pt x="99" y="291"/>
                </a:lnTo>
                <a:lnTo>
                  <a:pt x="102" y="296"/>
                </a:lnTo>
                <a:lnTo>
                  <a:pt x="75" y="299"/>
                </a:lnTo>
                <a:lnTo>
                  <a:pt x="45" y="325"/>
                </a:lnTo>
                <a:lnTo>
                  <a:pt x="63" y="320"/>
                </a:lnTo>
                <a:lnTo>
                  <a:pt x="70" y="342"/>
                </a:lnTo>
                <a:lnTo>
                  <a:pt x="63" y="353"/>
                </a:lnTo>
                <a:lnTo>
                  <a:pt x="29" y="376"/>
                </a:lnTo>
                <a:lnTo>
                  <a:pt x="36" y="387"/>
                </a:lnTo>
                <a:lnTo>
                  <a:pt x="54" y="379"/>
                </a:lnTo>
                <a:lnTo>
                  <a:pt x="58" y="389"/>
                </a:lnTo>
                <a:lnTo>
                  <a:pt x="73" y="386"/>
                </a:lnTo>
                <a:lnTo>
                  <a:pt x="86" y="400"/>
                </a:lnTo>
                <a:lnTo>
                  <a:pt x="115" y="386"/>
                </a:lnTo>
                <a:lnTo>
                  <a:pt x="99" y="408"/>
                </a:lnTo>
                <a:lnTo>
                  <a:pt x="63" y="412"/>
                </a:lnTo>
                <a:lnTo>
                  <a:pt x="19" y="467"/>
                </a:lnTo>
                <a:lnTo>
                  <a:pt x="32" y="467"/>
                </a:lnTo>
                <a:lnTo>
                  <a:pt x="45" y="451"/>
                </a:lnTo>
                <a:lnTo>
                  <a:pt x="78" y="456"/>
                </a:lnTo>
                <a:lnTo>
                  <a:pt x="86" y="438"/>
                </a:lnTo>
                <a:lnTo>
                  <a:pt x="107" y="433"/>
                </a:lnTo>
                <a:lnTo>
                  <a:pt x="117" y="441"/>
                </a:lnTo>
              </a:path>
            </a:pathLst>
          </a:custGeom>
          <a:solidFill>
            <a:srgbClr val="B1726B"/>
          </a:solidFill>
          <a:ln w="6350">
            <a:solidFill>
              <a:srgbClr val="B1726B"/>
            </a:solidFill>
            <a:round/>
            <a:headEnd/>
            <a:tailEnd/>
          </a:ln>
        </p:spPr>
        <p:txBody>
          <a:bodyPr/>
          <a:lstStyle/>
          <a:p>
            <a:endParaRPr lang="en-US"/>
          </a:p>
        </p:txBody>
      </p:sp>
      <p:sp>
        <p:nvSpPr>
          <p:cNvPr id="1420" name="Freeform 2461"/>
          <p:cNvSpPr>
            <a:spLocks/>
          </p:cNvSpPr>
          <p:nvPr/>
        </p:nvSpPr>
        <p:spPr bwMode="auto">
          <a:xfrm>
            <a:off x="4462463" y="3284538"/>
            <a:ext cx="17462" cy="26987"/>
          </a:xfrm>
          <a:custGeom>
            <a:avLst/>
            <a:gdLst>
              <a:gd name="T0" fmla="*/ 0 w 26"/>
              <a:gd name="T1" fmla="*/ 0 h 41"/>
              <a:gd name="T2" fmla="*/ 0 w 26"/>
              <a:gd name="T3" fmla="*/ 0 h 41"/>
              <a:gd name="T4" fmla="*/ 0 w 26"/>
              <a:gd name="T5" fmla="*/ 0 h 41"/>
              <a:gd name="T6" fmla="*/ 0 w 26"/>
              <a:gd name="T7" fmla="*/ 0 h 41"/>
              <a:gd name="T8" fmla="*/ 0 w 26"/>
              <a:gd name="T9" fmla="*/ 0 h 41"/>
              <a:gd name="T10" fmla="*/ 0 w 26"/>
              <a:gd name="T11" fmla="*/ 0 h 41"/>
              <a:gd name="T12" fmla="*/ 0 w 26"/>
              <a:gd name="T13" fmla="*/ 0 h 41"/>
              <a:gd name="T14" fmla="*/ 0 60000 65536"/>
              <a:gd name="T15" fmla="*/ 0 60000 65536"/>
              <a:gd name="T16" fmla="*/ 0 60000 65536"/>
              <a:gd name="T17" fmla="*/ 0 60000 65536"/>
              <a:gd name="T18" fmla="*/ 0 60000 65536"/>
              <a:gd name="T19" fmla="*/ 0 60000 65536"/>
              <a:gd name="T20" fmla="*/ 0 60000 65536"/>
              <a:gd name="T21" fmla="*/ 0 w 26"/>
              <a:gd name="T22" fmla="*/ 0 h 41"/>
              <a:gd name="T23" fmla="*/ 26 w 26"/>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41">
                <a:moveTo>
                  <a:pt x="25" y="0"/>
                </a:moveTo>
                <a:lnTo>
                  <a:pt x="0" y="15"/>
                </a:lnTo>
                <a:lnTo>
                  <a:pt x="0" y="41"/>
                </a:lnTo>
                <a:lnTo>
                  <a:pt x="21" y="26"/>
                </a:lnTo>
                <a:lnTo>
                  <a:pt x="18" y="20"/>
                </a:lnTo>
                <a:lnTo>
                  <a:pt x="26" y="13"/>
                </a:lnTo>
                <a:lnTo>
                  <a:pt x="25" y="0"/>
                </a:lnTo>
                <a:close/>
              </a:path>
            </a:pathLst>
          </a:custGeom>
          <a:solidFill>
            <a:srgbClr val="B1726B"/>
          </a:solidFill>
          <a:ln w="6350">
            <a:solidFill>
              <a:srgbClr val="B1726B"/>
            </a:solidFill>
            <a:round/>
            <a:headEnd/>
            <a:tailEnd/>
          </a:ln>
        </p:spPr>
        <p:txBody>
          <a:bodyPr/>
          <a:lstStyle/>
          <a:p>
            <a:endParaRPr lang="en-US"/>
          </a:p>
        </p:txBody>
      </p:sp>
      <p:sp>
        <p:nvSpPr>
          <p:cNvPr id="1421" name="Freeform 2462"/>
          <p:cNvSpPr>
            <a:spLocks/>
          </p:cNvSpPr>
          <p:nvPr/>
        </p:nvSpPr>
        <p:spPr bwMode="auto">
          <a:xfrm>
            <a:off x="4462463" y="3284538"/>
            <a:ext cx="17462" cy="26987"/>
          </a:xfrm>
          <a:custGeom>
            <a:avLst/>
            <a:gdLst>
              <a:gd name="T0" fmla="*/ 0 w 26"/>
              <a:gd name="T1" fmla="*/ 0 h 41"/>
              <a:gd name="T2" fmla="*/ 0 w 26"/>
              <a:gd name="T3" fmla="*/ 0 h 41"/>
              <a:gd name="T4" fmla="*/ 0 w 26"/>
              <a:gd name="T5" fmla="*/ 0 h 41"/>
              <a:gd name="T6" fmla="*/ 0 w 26"/>
              <a:gd name="T7" fmla="*/ 0 h 41"/>
              <a:gd name="T8" fmla="*/ 0 w 26"/>
              <a:gd name="T9" fmla="*/ 0 h 41"/>
              <a:gd name="T10" fmla="*/ 0 w 26"/>
              <a:gd name="T11" fmla="*/ 0 h 41"/>
              <a:gd name="T12" fmla="*/ 0 w 26"/>
              <a:gd name="T13" fmla="*/ 0 h 41"/>
              <a:gd name="T14" fmla="*/ 0 60000 65536"/>
              <a:gd name="T15" fmla="*/ 0 60000 65536"/>
              <a:gd name="T16" fmla="*/ 0 60000 65536"/>
              <a:gd name="T17" fmla="*/ 0 60000 65536"/>
              <a:gd name="T18" fmla="*/ 0 60000 65536"/>
              <a:gd name="T19" fmla="*/ 0 60000 65536"/>
              <a:gd name="T20" fmla="*/ 0 60000 65536"/>
              <a:gd name="T21" fmla="*/ 0 w 26"/>
              <a:gd name="T22" fmla="*/ 0 h 41"/>
              <a:gd name="T23" fmla="*/ 26 w 26"/>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41">
                <a:moveTo>
                  <a:pt x="25" y="0"/>
                </a:moveTo>
                <a:lnTo>
                  <a:pt x="0" y="15"/>
                </a:lnTo>
                <a:lnTo>
                  <a:pt x="0" y="41"/>
                </a:lnTo>
                <a:lnTo>
                  <a:pt x="21" y="26"/>
                </a:lnTo>
                <a:lnTo>
                  <a:pt x="18" y="20"/>
                </a:lnTo>
                <a:lnTo>
                  <a:pt x="26" y="13"/>
                </a:lnTo>
                <a:lnTo>
                  <a:pt x="25" y="0"/>
                </a:lnTo>
              </a:path>
            </a:pathLst>
          </a:custGeom>
          <a:solidFill>
            <a:srgbClr val="B1726B"/>
          </a:solidFill>
          <a:ln w="6350">
            <a:solidFill>
              <a:srgbClr val="B1726B"/>
            </a:solidFill>
            <a:round/>
            <a:headEnd/>
            <a:tailEnd/>
          </a:ln>
        </p:spPr>
        <p:txBody>
          <a:bodyPr/>
          <a:lstStyle/>
          <a:p>
            <a:endParaRPr lang="en-US"/>
          </a:p>
        </p:txBody>
      </p:sp>
      <p:sp>
        <p:nvSpPr>
          <p:cNvPr id="1422" name="Freeform 2463"/>
          <p:cNvSpPr>
            <a:spLocks/>
          </p:cNvSpPr>
          <p:nvPr/>
        </p:nvSpPr>
        <p:spPr bwMode="auto">
          <a:xfrm>
            <a:off x="8058150" y="3255963"/>
            <a:ext cx="26988" cy="30162"/>
          </a:xfrm>
          <a:custGeom>
            <a:avLst/>
            <a:gdLst>
              <a:gd name="T0" fmla="*/ 0 w 41"/>
              <a:gd name="T1" fmla="*/ 0 h 44"/>
              <a:gd name="T2" fmla="*/ 0 w 41"/>
              <a:gd name="T3" fmla="*/ 0 h 44"/>
              <a:gd name="T4" fmla="*/ 0 w 41"/>
              <a:gd name="T5" fmla="*/ 0 h 44"/>
              <a:gd name="T6" fmla="*/ 0 w 41"/>
              <a:gd name="T7" fmla="*/ 0 h 44"/>
              <a:gd name="T8" fmla="*/ 0 w 41"/>
              <a:gd name="T9" fmla="*/ 0 h 44"/>
              <a:gd name="T10" fmla="*/ 0 w 41"/>
              <a:gd name="T11" fmla="*/ 0 h 44"/>
              <a:gd name="T12" fmla="*/ 0 60000 65536"/>
              <a:gd name="T13" fmla="*/ 0 60000 65536"/>
              <a:gd name="T14" fmla="*/ 0 60000 65536"/>
              <a:gd name="T15" fmla="*/ 0 60000 65536"/>
              <a:gd name="T16" fmla="*/ 0 60000 65536"/>
              <a:gd name="T17" fmla="*/ 0 60000 65536"/>
              <a:gd name="T18" fmla="*/ 0 w 41"/>
              <a:gd name="T19" fmla="*/ 0 h 44"/>
              <a:gd name="T20" fmla="*/ 41 w 41"/>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41" h="44">
                <a:moveTo>
                  <a:pt x="33" y="0"/>
                </a:moveTo>
                <a:lnTo>
                  <a:pt x="11" y="12"/>
                </a:lnTo>
                <a:lnTo>
                  <a:pt x="15" y="13"/>
                </a:lnTo>
                <a:lnTo>
                  <a:pt x="0" y="44"/>
                </a:lnTo>
                <a:lnTo>
                  <a:pt x="41" y="13"/>
                </a:lnTo>
                <a:lnTo>
                  <a:pt x="33" y="0"/>
                </a:lnTo>
                <a:close/>
              </a:path>
            </a:pathLst>
          </a:custGeom>
          <a:solidFill>
            <a:srgbClr val="CDCDCD"/>
          </a:solidFill>
          <a:ln w="6350">
            <a:solidFill>
              <a:schemeClr val="bg1"/>
            </a:solidFill>
            <a:round/>
            <a:headEnd/>
            <a:tailEnd/>
          </a:ln>
        </p:spPr>
        <p:txBody>
          <a:bodyPr/>
          <a:lstStyle/>
          <a:p>
            <a:endParaRPr lang="en-US"/>
          </a:p>
        </p:txBody>
      </p:sp>
      <p:sp>
        <p:nvSpPr>
          <p:cNvPr id="1423" name="Freeform 2464"/>
          <p:cNvSpPr>
            <a:spLocks/>
          </p:cNvSpPr>
          <p:nvPr/>
        </p:nvSpPr>
        <p:spPr bwMode="auto">
          <a:xfrm>
            <a:off x="8058150" y="3255963"/>
            <a:ext cx="26988" cy="30162"/>
          </a:xfrm>
          <a:custGeom>
            <a:avLst/>
            <a:gdLst>
              <a:gd name="T0" fmla="*/ 0 w 41"/>
              <a:gd name="T1" fmla="*/ 0 h 44"/>
              <a:gd name="T2" fmla="*/ 0 w 41"/>
              <a:gd name="T3" fmla="*/ 0 h 44"/>
              <a:gd name="T4" fmla="*/ 0 w 41"/>
              <a:gd name="T5" fmla="*/ 0 h 44"/>
              <a:gd name="T6" fmla="*/ 0 w 41"/>
              <a:gd name="T7" fmla="*/ 0 h 44"/>
              <a:gd name="T8" fmla="*/ 0 w 41"/>
              <a:gd name="T9" fmla="*/ 0 h 44"/>
              <a:gd name="T10" fmla="*/ 0 w 41"/>
              <a:gd name="T11" fmla="*/ 0 h 44"/>
              <a:gd name="T12" fmla="*/ 0 60000 65536"/>
              <a:gd name="T13" fmla="*/ 0 60000 65536"/>
              <a:gd name="T14" fmla="*/ 0 60000 65536"/>
              <a:gd name="T15" fmla="*/ 0 60000 65536"/>
              <a:gd name="T16" fmla="*/ 0 60000 65536"/>
              <a:gd name="T17" fmla="*/ 0 60000 65536"/>
              <a:gd name="T18" fmla="*/ 0 w 41"/>
              <a:gd name="T19" fmla="*/ 0 h 44"/>
              <a:gd name="T20" fmla="*/ 41 w 41"/>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41" h="44">
                <a:moveTo>
                  <a:pt x="33" y="0"/>
                </a:moveTo>
                <a:lnTo>
                  <a:pt x="11" y="12"/>
                </a:lnTo>
                <a:lnTo>
                  <a:pt x="15" y="13"/>
                </a:lnTo>
                <a:lnTo>
                  <a:pt x="0" y="44"/>
                </a:lnTo>
                <a:lnTo>
                  <a:pt x="41" y="13"/>
                </a:lnTo>
                <a:lnTo>
                  <a:pt x="33" y="0"/>
                </a:lnTo>
              </a:path>
            </a:pathLst>
          </a:custGeom>
          <a:solidFill>
            <a:srgbClr val="CDCDCD"/>
          </a:solidFill>
          <a:ln w="6350">
            <a:solidFill>
              <a:schemeClr val="bg1"/>
            </a:solidFill>
            <a:round/>
            <a:headEnd/>
            <a:tailEnd/>
          </a:ln>
        </p:spPr>
        <p:txBody>
          <a:bodyPr/>
          <a:lstStyle/>
          <a:p>
            <a:endParaRPr lang="en-US"/>
          </a:p>
        </p:txBody>
      </p:sp>
      <p:sp>
        <p:nvSpPr>
          <p:cNvPr id="1424" name="Freeform 2465"/>
          <p:cNvSpPr>
            <a:spLocks/>
          </p:cNvSpPr>
          <p:nvPr/>
        </p:nvSpPr>
        <p:spPr bwMode="auto">
          <a:xfrm>
            <a:off x="7508875" y="3416300"/>
            <a:ext cx="19050" cy="20638"/>
          </a:xfrm>
          <a:custGeom>
            <a:avLst/>
            <a:gdLst>
              <a:gd name="T0" fmla="*/ 0 w 27"/>
              <a:gd name="T1" fmla="*/ 0 h 30"/>
              <a:gd name="T2" fmla="*/ 0 w 27"/>
              <a:gd name="T3" fmla="*/ 0 h 30"/>
              <a:gd name="T4" fmla="*/ 0 w 27"/>
              <a:gd name="T5" fmla="*/ 0 h 30"/>
              <a:gd name="T6" fmla="*/ 0 w 27"/>
              <a:gd name="T7" fmla="*/ 0 h 30"/>
              <a:gd name="T8" fmla="*/ 0 w 27"/>
              <a:gd name="T9" fmla="*/ 0 h 30"/>
              <a:gd name="T10" fmla="*/ 0 w 27"/>
              <a:gd name="T11" fmla="*/ 0 h 30"/>
              <a:gd name="T12" fmla="*/ 0 60000 65536"/>
              <a:gd name="T13" fmla="*/ 0 60000 65536"/>
              <a:gd name="T14" fmla="*/ 0 60000 65536"/>
              <a:gd name="T15" fmla="*/ 0 60000 65536"/>
              <a:gd name="T16" fmla="*/ 0 60000 65536"/>
              <a:gd name="T17" fmla="*/ 0 60000 65536"/>
              <a:gd name="T18" fmla="*/ 0 w 27"/>
              <a:gd name="T19" fmla="*/ 0 h 30"/>
              <a:gd name="T20" fmla="*/ 27 w 27"/>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27" h="30">
                <a:moveTo>
                  <a:pt x="0" y="26"/>
                </a:moveTo>
                <a:lnTo>
                  <a:pt x="13" y="30"/>
                </a:lnTo>
                <a:lnTo>
                  <a:pt x="27" y="8"/>
                </a:lnTo>
                <a:lnTo>
                  <a:pt x="11" y="0"/>
                </a:lnTo>
                <a:lnTo>
                  <a:pt x="1" y="21"/>
                </a:lnTo>
                <a:lnTo>
                  <a:pt x="0" y="26"/>
                </a:lnTo>
                <a:close/>
              </a:path>
            </a:pathLst>
          </a:custGeom>
          <a:solidFill>
            <a:srgbClr val="CDCDCD"/>
          </a:solidFill>
          <a:ln w="6350">
            <a:solidFill>
              <a:schemeClr val="bg1"/>
            </a:solidFill>
            <a:round/>
            <a:headEnd/>
            <a:tailEnd/>
          </a:ln>
        </p:spPr>
        <p:txBody>
          <a:bodyPr/>
          <a:lstStyle/>
          <a:p>
            <a:endParaRPr lang="en-US"/>
          </a:p>
        </p:txBody>
      </p:sp>
      <p:sp>
        <p:nvSpPr>
          <p:cNvPr id="1425" name="Freeform 2466"/>
          <p:cNvSpPr>
            <a:spLocks/>
          </p:cNvSpPr>
          <p:nvPr/>
        </p:nvSpPr>
        <p:spPr bwMode="auto">
          <a:xfrm>
            <a:off x="7508875" y="3416300"/>
            <a:ext cx="19050" cy="20638"/>
          </a:xfrm>
          <a:custGeom>
            <a:avLst/>
            <a:gdLst>
              <a:gd name="T0" fmla="*/ 0 w 27"/>
              <a:gd name="T1" fmla="*/ 0 h 30"/>
              <a:gd name="T2" fmla="*/ 0 w 27"/>
              <a:gd name="T3" fmla="*/ 0 h 30"/>
              <a:gd name="T4" fmla="*/ 0 w 27"/>
              <a:gd name="T5" fmla="*/ 0 h 30"/>
              <a:gd name="T6" fmla="*/ 0 w 27"/>
              <a:gd name="T7" fmla="*/ 0 h 30"/>
              <a:gd name="T8" fmla="*/ 0 w 27"/>
              <a:gd name="T9" fmla="*/ 0 h 30"/>
              <a:gd name="T10" fmla="*/ 0 w 27"/>
              <a:gd name="T11" fmla="*/ 0 h 30"/>
              <a:gd name="T12" fmla="*/ 0 60000 65536"/>
              <a:gd name="T13" fmla="*/ 0 60000 65536"/>
              <a:gd name="T14" fmla="*/ 0 60000 65536"/>
              <a:gd name="T15" fmla="*/ 0 60000 65536"/>
              <a:gd name="T16" fmla="*/ 0 60000 65536"/>
              <a:gd name="T17" fmla="*/ 0 60000 65536"/>
              <a:gd name="T18" fmla="*/ 0 w 27"/>
              <a:gd name="T19" fmla="*/ 0 h 30"/>
              <a:gd name="T20" fmla="*/ 27 w 27"/>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27" h="30">
                <a:moveTo>
                  <a:pt x="0" y="26"/>
                </a:moveTo>
                <a:lnTo>
                  <a:pt x="13" y="30"/>
                </a:lnTo>
                <a:lnTo>
                  <a:pt x="27" y="8"/>
                </a:lnTo>
                <a:lnTo>
                  <a:pt x="11" y="0"/>
                </a:lnTo>
                <a:lnTo>
                  <a:pt x="1" y="21"/>
                </a:lnTo>
                <a:lnTo>
                  <a:pt x="0" y="26"/>
                </a:lnTo>
              </a:path>
            </a:pathLst>
          </a:custGeom>
          <a:solidFill>
            <a:srgbClr val="CDCDCD"/>
          </a:solidFill>
          <a:ln w="6350">
            <a:solidFill>
              <a:schemeClr val="bg1"/>
            </a:solidFill>
            <a:round/>
            <a:headEnd/>
            <a:tailEnd/>
          </a:ln>
        </p:spPr>
        <p:txBody>
          <a:bodyPr/>
          <a:lstStyle/>
          <a:p>
            <a:endParaRPr lang="en-US"/>
          </a:p>
        </p:txBody>
      </p:sp>
      <p:sp>
        <p:nvSpPr>
          <p:cNvPr id="1426" name="Freeform 2467"/>
          <p:cNvSpPr>
            <a:spLocks/>
          </p:cNvSpPr>
          <p:nvPr/>
        </p:nvSpPr>
        <p:spPr bwMode="auto">
          <a:xfrm>
            <a:off x="7496175" y="5689600"/>
            <a:ext cx="31750" cy="11113"/>
          </a:xfrm>
          <a:custGeom>
            <a:avLst/>
            <a:gdLst>
              <a:gd name="T0" fmla="*/ 0 w 47"/>
              <a:gd name="T1" fmla="*/ 2147483647 h 16"/>
              <a:gd name="T2" fmla="*/ 0 w 47"/>
              <a:gd name="T3" fmla="*/ 0 h 16"/>
              <a:gd name="T4" fmla="*/ 0 w 47"/>
              <a:gd name="T5" fmla="*/ 2147483647 h 16"/>
              <a:gd name="T6" fmla="*/ 0 w 47"/>
              <a:gd name="T7" fmla="*/ 2147483647 h 16"/>
              <a:gd name="T8" fmla="*/ 0 w 47"/>
              <a:gd name="T9" fmla="*/ 2147483647 h 16"/>
              <a:gd name="T10" fmla="*/ 0 w 47"/>
              <a:gd name="T11" fmla="*/ 2147483647 h 16"/>
              <a:gd name="T12" fmla="*/ 0 60000 65536"/>
              <a:gd name="T13" fmla="*/ 0 60000 65536"/>
              <a:gd name="T14" fmla="*/ 0 60000 65536"/>
              <a:gd name="T15" fmla="*/ 0 60000 65536"/>
              <a:gd name="T16" fmla="*/ 0 60000 65536"/>
              <a:gd name="T17" fmla="*/ 0 60000 65536"/>
              <a:gd name="T18" fmla="*/ 0 w 47"/>
              <a:gd name="T19" fmla="*/ 0 h 16"/>
              <a:gd name="T20" fmla="*/ 47 w 47"/>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47" h="16">
                <a:moveTo>
                  <a:pt x="0" y="7"/>
                </a:moveTo>
                <a:lnTo>
                  <a:pt x="23" y="0"/>
                </a:lnTo>
                <a:lnTo>
                  <a:pt x="47" y="11"/>
                </a:lnTo>
                <a:lnTo>
                  <a:pt x="10" y="16"/>
                </a:lnTo>
                <a:lnTo>
                  <a:pt x="3" y="16"/>
                </a:lnTo>
                <a:lnTo>
                  <a:pt x="0" y="7"/>
                </a:lnTo>
                <a:close/>
              </a:path>
            </a:pathLst>
          </a:custGeom>
          <a:solidFill>
            <a:srgbClr val="BBAD87"/>
          </a:solidFill>
          <a:ln w="6350">
            <a:solidFill>
              <a:srgbClr val="BBAD87"/>
            </a:solidFill>
            <a:round/>
            <a:headEnd/>
            <a:tailEnd/>
          </a:ln>
        </p:spPr>
        <p:txBody>
          <a:bodyPr/>
          <a:lstStyle/>
          <a:p>
            <a:endParaRPr lang="en-US"/>
          </a:p>
        </p:txBody>
      </p:sp>
      <p:sp>
        <p:nvSpPr>
          <p:cNvPr id="1427" name="Freeform 2468"/>
          <p:cNvSpPr>
            <a:spLocks/>
          </p:cNvSpPr>
          <p:nvPr/>
        </p:nvSpPr>
        <p:spPr bwMode="auto">
          <a:xfrm>
            <a:off x="7496175" y="5689600"/>
            <a:ext cx="31750" cy="11113"/>
          </a:xfrm>
          <a:custGeom>
            <a:avLst/>
            <a:gdLst>
              <a:gd name="T0" fmla="*/ 0 w 47"/>
              <a:gd name="T1" fmla="*/ 2147483647 h 16"/>
              <a:gd name="T2" fmla="*/ 0 w 47"/>
              <a:gd name="T3" fmla="*/ 0 h 16"/>
              <a:gd name="T4" fmla="*/ 0 w 47"/>
              <a:gd name="T5" fmla="*/ 2147483647 h 16"/>
              <a:gd name="T6" fmla="*/ 0 w 47"/>
              <a:gd name="T7" fmla="*/ 2147483647 h 16"/>
              <a:gd name="T8" fmla="*/ 0 w 47"/>
              <a:gd name="T9" fmla="*/ 2147483647 h 16"/>
              <a:gd name="T10" fmla="*/ 0 w 47"/>
              <a:gd name="T11" fmla="*/ 2147483647 h 16"/>
              <a:gd name="T12" fmla="*/ 0 60000 65536"/>
              <a:gd name="T13" fmla="*/ 0 60000 65536"/>
              <a:gd name="T14" fmla="*/ 0 60000 65536"/>
              <a:gd name="T15" fmla="*/ 0 60000 65536"/>
              <a:gd name="T16" fmla="*/ 0 60000 65536"/>
              <a:gd name="T17" fmla="*/ 0 60000 65536"/>
              <a:gd name="T18" fmla="*/ 0 w 47"/>
              <a:gd name="T19" fmla="*/ 0 h 16"/>
              <a:gd name="T20" fmla="*/ 47 w 47"/>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47" h="16">
                <a:moveTo>
                  <a:pt x="0" y="7"/>
                </a:moveTo>
                <a:lnTo>
                  <a:pt x="23" y="0"/>
                </a:lnTo>
                <a:lnTo>
                  <a:pt x="47" y="11"/>
                </a:lnTo>
                <a:lnTo>
                  <a:pt x="10" y="16"/>
                </a:lnTo>
                <a:lnTo>
                  <a:pt x="3" y="16"/>
                </a:lnTo>
                <a:lnTo>
                  <a:pt x="0" y="7"/>
                </a:lnTo>
              </a:path>
            </a:pathLst>
          </a:custGeom>
          <a:solidFill>
            <a:srgbClr val="BBAD87"/>
          </a:solidFill>
          <a:ln w="6350">
            <a:solidFill>
              <a:srgbClr val="BBAD87"/>
            </a:solidFill>
            <a:round/>
            <a:headEnd/>
            <a:tailEnd/>
          </a:ln>
        </p:spPr>
        <p:txBody>
          <a:bodyPr/>
          <a:lstStyle/>
          <a:p>
            <a:endParaRPr lang="en-US"/>
          </a:p>
        </p:txBody>
      </p:sp>
      <p:sp>
        <p:nvSpPr>
          <p:cNvPr id="1428" name="Freeform 2469"/>
          <p:cNvSpPr>
            <a:spLocks/>
          </p:cNvSpPr>
          <p:nvPr/>
        </p:nvSpPr>
        <p:spPr bwMode="auto">
          <a:xfrm>
            <a:off x="7000875" y="5094288"/>
            <a:ext cx="855663" cy="692150"/>
          </a:xfrm>
          <a:custGeom>
            <a:avLst/>
            <a:gdLst>
              <a:gd name="T0" fmla="*/ 0 w 1273"/>
              <a:gd name="T1" fmla="*/ 0 h 1000"/>
              <a:gd name="T2" fmla="*/ 0 w 1273"/>
              <a:gd name="T3" fmla="*/ 0 h 1000"/>
              <a:gd name="T4" fmla="*/ 0 w 1273"/>
              <a:gd name="T5" fmla="*/ 0 h 1000"/>
              <a:gd name="T6" fmla="*/ 0 w 1273"/>
              <a:gd name="T7" fmla="*/ 0 h 1000"/>
              <a:gd name="T8" fmla="*/ 0 w 1273"/>
              <a:gd name="T9" fmla="*/ 0 h 1000"/>
              <a:gd name="T10" fmla="*/ 0 w 1273"/>
              <a:gd name="T11" fmla="*/ 0 h 1000"/>
              <a:gd name="T12" fmla="*/ 0 w 1273"/>
              <a:gd name="T13" fmla="*/ 0 h 1000"/>
              <a:gd name="T14" fmla="*/ 0 w 1273"/>
              <a:gd name="T15" fmla="*/ 0 h 1000"/>
              <a:gd name="T16" fmla="*/ 0 w 1273"/>
              <a:gd name="T17" fmla="*/ 0 h 1000"/>
              <a:gd name="T18" fmla="*/ 0 w 1273"/>
              <a:gd name="T19" fmla="*/ 0 h 1000"/>
              <a:gd name="T20" fmla="*/ 0 w 1273"/>
              <a:gd name="T21" fmla="*/ 0 h 1000"/>
              <a:gd name="T22" fmla="*/ 0 w 1273"/>
              <a:gd name="T23" fmla="*/ 0 h 1000"/>
              <a:gd name="T24" fmla="*/ 0 w 1273"/>
              <a:gd name="T25" fmla="*/ 0 h 1000"/>
              <a:gd name="T26" fmla="*/ 0 w 1273"/>
              <a:gd name="T27" fmla="*/ 0 h 1000"/>
              <a:gd name="T28" fmla="*/ 0 w 1273"/>
              <a:gd name="T29" fmla="*/ 0 h 1000"/>
              <a:gd name="T30" fmla="*/ 0 w 1273"/>
              <a:gd name="T31" fmla="*/ 0 h 1000"/>
              <a:gd name="T32" fmla="*/ 0 w 1273"/>
              <a:gd name="T33" fmla="*/ 0 h 1000"/>
              <a:gd name="T34" fmla="*/ 0 w 1273"/>
              <a:gd name="T35" fmla="*/ 0 h 1000"/>
              <a:gd name="T36" fmla="*/ 0 w 1273"/>
              <a:gd name="T37" fmla="*/ 0 h 1000"/>
              <a:gd name="T38" fmla="*/ 0 w 1273"/>
              <a:gd name="T39" fmla="*/ 0 h 1000"/>
              <a:gd name="T40" fmla="*/ 0 w 1273"/>
              <a:gd name="T41" fmla="*/ 0 h 1000"/>
              <a:gd name="T42" fmla="*/ 0 w 1273"/>
              <a:gd name="T43" fmla="*/ 0 h 1000"/>
              <a:gd name="T44" fmla="*/ 0 w 1273"/>
              <a:gd name="T45" fmla="*/ 0 h 1000"/>
              <a:gd name="T46" fmla="*/ 0 w 1273"/>
              <a:gd name="T47" fmla="*/ 0 h 1000"/>
              <a:gd name="T48" fmla="*/ 0 w 1273"/>
              <a:gd name="T49" fmla="*/ 0 h 1000"/>
              <a:gd name="T50" fmla="*/ 0 w 1273"/>
              <a:gd name="T51" fmla="*/ 0 h 1000"/>
              <a:gd name="T52" fmla="*/ 0 w 1273"/>
              <a:gd name="T53" fmla="*/ 0 h 1000"/>
              <a:gd name="T54" fmla="*/ 0 w 1273"/>
              <a:gd name="T55" fmla="*/ 0 h 1000"/>
              <a:gd name="T56" fmla="*/ 0 w 1273"/>
              <a:gd name="T57" fmla="*/ 0 h 1000"/>
              <a:gd name="T58" fmla="*/ 0 w 1273"/>
              <a:gd name="T59" fmla="*/ 0 h 1000"/>
              <a:gd name="T60" fmla="*/ 0 w 1273"/>
              <a:gd name="T61" fmla="*/ 0 h 1000"/>
              <a:gd name="T62" fmla="*/ 0 w 1273"/>
              <a:gd name="T63" fmla="*/ 0 h 1000"/>
              <a:gd name="T64" fmla="*/ 0 w 1273"/>
              <a:gd name="T65" fmla="*/ 0 h 1000"/>
              <a:gd name="T66" fmla="*/ 0 w 1273"/>
              <a:gd name="T67" fmla="*/ 0 h 1000"/>
              <a:gd name="T68" fmla="*/ 0 w 1273"/>
              <a:gd name="T69" fmla="*/ 0 h 1000"/>
              <a:gd name="T70" fmla="*/ 0 w 1273"/>
              <a:gd name="T71" fmla="*/ 0 h 1000"/>
              <a:gd name="T72" fmla="*/ 0 w 1273"/>
              <a:gd name="T73" fmla="*/ 0 h 1000"/>
              <a:gd name="T74" fmla="*/ 0 w 1273"/>
              <a:gd name="T75" fmla="*/ 0 h 1000"/>
              <a:gd name="T76" fmla="*/ 0 w 1273"/>
              <a:gd name="T77" fmla="*/ 0 h 1000"/>
              <a:gd name="T78" fmla="*/ 0 w 1273"/>
              <a:gd name="T79" fmla="*/ 0 h 1000"/>
              <a:gd name="T80" fmla="*/ 0 w 1273"/>
              <a:gd name="T81" fmla="*/ 0 h 1000"/>
              <a:gd name="T82" fmla="*/ 0 w 1273"/>
              <a:gd name="T83" fmla="*/ 0 h 1000"/>
              <a:gd name="T84" fmla="*/ 0 w 1273"/>
              <a:gd name="T85" fmla="*/ 0 h 1000"/>
              <a:gd name="T86" fmla="*/ 0 w 1273"/>
              <a:gd name="T87" fmla="*/ 0 h 1000"/>
              <a:gd name="T88" fmla="*/ 0 w 1273"/>
              <a:gd name="T89" fmla="*/ 0 h 1000"/>
              <a:gd name="T90" fmla="*/ 0 w 1273"/>
              <a:gd name="T91" fmla="*/ 0 h 1000"/>
              <a:gd name="T92" fmla="*/ 0 w 1273"/>
              <a:gd name="T93" fmla="*/ 0 h 1000"/>
              <a:gd name="T94" fmla="*/ 0 w 1273"/>
              <a:gd name="T95" fmla="*/ 0 h 1000"/>
              <a:gd name="T96" fmla="*/ 0 w 1273"/>
              <a:gd name="T97" fmla="*/ 0 h 1000"/>
              <a:gd name="T98" fmla="*/ 0 w 1273"/>
              <a:gd name="T99" fmla="*/ 0 h 1000"/>
              <a:gd name="T100" fmla="*/ 0 w 1273"/>
              <a:gd name="T101" fmla="*/ 0 h 1000"/>
              <a:gd name="T102" fmla="*/ 0 w 1273"/>
              <a:gd name="T103" fmla="*/ 0 h 1000"/>
              <a:gd name="T104" fmla="*/ 0 w 1273"/>
              <a:gd name="T105" fmla="*/ 0 h 1000"/>
              <a:gd name="T106" fmla="*/ 0 w 1273"/>
              <a:gd name="T107" fmla="*/ 0 h 1000"/>
              <a:gd name="T108" fmla="*/ 0 w 1273"/>
              <a:gd name="T109" fmla="*/ 0 h 1000"/>
              <a:gd name="T110" fmla="*/ 0 w 1273"/>
              <a:gd name="T111" fmla="*/ 0 h 1000"/>
              <a:gd name="T112" fmla="*/ 0 w 1273"/>
              <a:gd name="T113" fmla="*/ 0 h 1000"/>
              <a:gd name="T114" fmla="*/ 0 w 1273"/>
              <a:gd name="T115" fmla="*/ 0 h 1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3"/>
              <a:gd name="T175" fmla="*/ 0 h 1000"/>
              <a:gd name="T176" fmla="*/ 1273 w 1273"/>
              <a:gd name="T177" fmla="*/ 1000 h 1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3" h="1000">
                <a:moveTo>
                  <a:pt x="23" y="367"/>
                </a:moveTo>
                <a:lnTo>
                  <a:pt x="25" y="362"/>
                </a:lnTo>
                <a:lnTo>
                  <a:pt x="28" y="388"/>
                </a:lnTo>
                <a:lnTo>
                  <a:pt x="40" y="367"/>
                </a:lnTo>
                <a:lnTo>
                  <a:pt x="69" y="357"/>
                </a:lnTo>
                <a:lnTo>
                  <a:pt x="83" y="337"/>
                </a:lnTo>
                <a:lnTo>
                  <a:pt x="108" y="321"/>
                </a:lnTo>
                <a:lnTo>
                  <a:pt x="137" y="326"/>
                </a:lnTo>
                <a:lnTo>
                  <a:pt x="173" y="311"/>
                </a:lnTo>
                <a:lnTo>
                  <a:pt x="184" y="302"/>
                </a:lnTo>
                <a:lnTo>
                  <a:pt x="199" y="303"/>
                </a:lnTo>
                <a:lnTo>
                  <a:pt x="241" y="289"/>
                </a:lnTo>
                <a:lnTo>
                  <a:pt x="261" y="277"/>
                </a:lnTo>
                <a:lnTo>
                  <a:pt x="271" y="254"/>
                </a:lnTo>
                <a:lnTo>
                  <a:pt x="287" y="238"/>
                </a:lnTo>
                <a:lnTo>
                  <a:pt x="280" y="220"/>
                </a:lnTo>
                <a:lnTo>
                  <a:pt x="287" y="206"/>
                </a:lnTo>
                <a:lnTo>
                  <a:pt x="300" y="196"/>
                </a:lnTo>
                <a:lnTo>
                  <a:pt x="303" y="186"/>
                </a:lnTo>
                <a:lnTo>
                  <a:pt x="324" y="222"/>
                </a:lnTo>
                <a:lnTo>
                  <a:pt x="326" y="207"/>
                </a:lnTo>
                <a:lnTo>
                  <a:pt x="333" y="207"/>
                </a:lnTo>
                <a:lnTo>
                  <a:pt x="324" y="191"/>
                </a:lnTo>
                <a:lnTo>
                  <a:pt x="324" y="181"/>
                </a:lnTo>
                <a:lnTo>
                  <a:pt x="337" y="178"/>
                </a:lnTo>
                <a:lnTo>
                  <a:pt x="344" y="189"/>
                </a:lnTo>
                <a:lnTo>
                  <a:pt x="354" y="191"/>
                </a:lnTo>
                <a:lnTo>
                  <a:pt x="350" y="183"/>
                </a:lnTo>
                <a:lnTo>
                  <a:pt x="359" y="167"/>
                </a:lnTo>
                <a:lnTo>
                  <a:pt x="357" y="157"/>
                </a:lnTo>
                <a:lnTo>
                  <a:pt x="373" y="153"/>
                </a:lnTo>
                <a:lnTo>
                  <a:pt x="370" y="140"/>
                </a:lnTo>
                <a:lnTo>
                  <a:pt x="381" y="144"/>
                </a:lnTo>
                <a:lnTo>
                  <a:pt x="376" y="127"/>
                </a:lnTo>
                <a:lnTo>
                  <a:pt x="393" y="124"/>
                </a:lnTo>
                <a:lnTo>
                  <a:pt x="393" y="129"/>
                </a:lnTo>
                <a:lnTo>
                  <a:pt x="401" y="124"/>
                </a:lnTo>
                <a:lnTo>
                  <a:pt x="401" y="105"/>
                </a:lnTo>
                <a:lnTo>
                  <a:pt x="406" y="113"/>
                </a:lnTo>
                <a:lnTo>
                  <a:pt x="430" y="101"/>
                </a:lnTo>
                <a:lnTo>
                  <a:pt x="453" y="111"/>
                </a:lnTo>
                <a:lnTo>
                  <a:pt x="471" y="129"/>
                </a:lnTo>
                <a:lnTo>
                  <a:pt x="463" y="160"/>
                </a:lnTo>
                <a:lnTo>
                  <a:pt x="472" y="142"/>
                </a:lnTo>
                <a:lnTo>
                  <a:pt x="481" y="134"/>
                </a:lnTo>
                <a:lnTo>
                  <a:pt x="502" y="134"/>
                </a:lnTo>
                <a:lnTo>
                  <a:pt x="518" y="145"/>
                </a:lnTo>
                <a:lnTo>
                  <a:pt x="516" y="137"/>
                </a:lnTo>
                <a:lnTo>
                  <a:pt x="520" y="134"/>
                </a:lnTo>
                <a:lnTo>
                  <a:pt x="508" y="119"/>
                </a:lnTo>
                <a:lnTo>
                  <a:pt x="525" y="93"/>
                </a:lnTo>
                <a:lnTo>
                  <a:pt x="538" y="90"/>
                </a:lnTo>
                <a:lnTo>
                  <a:pt x="538" y="82"/>
                </a:lnTo>
                <a:lnTo>
                  <a:pt x="534" y="82"/>
                </a:lnTo>
                <a:lnTo>
                  <a:pt x="536" y="69"/>
                </a:lnTo>
                <a:lnTo>
                  <a:pt x="549" y="61"/>
                </a:lnTo>
                <a:lnTo>
                  <a:pt x="559" y="69"/>
                </a:lnTo>
                <a:lnTo>
                  <a:pt x="557" y="57"/>
                </a:lnTo>
                <a:lnTo>
                  <a:pt x="562" y="53"/>
                </a:lnTo>
                <a:lnTo>
                  <a:pt x="593" y="54"/>
                </a:lnTo>
                <a:lnTo>
                  <a:pt x="609" y="46"/>
                </a:lnTo>
                <a:lnTo>
                  <a:pt x="609" y="31"/>
                </a:lnTo>
                <a:lnTo>
                  <a:pt x="590" y="22"/>
                </a:lnTo>
                <a:lnTo>
                  <a:pt x="583" y="20"/>
                </a:lnTo>
                <a:lnTo>
                  <a:pt x="591" y="15"/>
                </a:lnTo>
                <a:lnTo>
                  <a:pt x="596" y="20"/>
                </a:lnTo>
                <a:lnTo>
                  <a:pt x="599" y="17"/>
                </a:lnTo>
                <a:lnTo>
                  <a:pt x="614" y="30"/>
                </a:lnTo>
                <a:lnTo>
                  <a:pt x="617" y="23"/>
                </a:lnTo>
                <a:lnTo>
                  <a:pt x="625" y="33"/>
                </a:lnTo>
                <a:lnTo>
                  <a:pt x="647" y="36"/>
                </a:lnTo>
                <a:lnTo>
                  <a:pt x="660" y="46"/>
                </a:lnTo>
                <a:lnTo>
                  <a:pt x="678" y="44"/>
                </a:lnTo>
                <a:lnTo>
                  <a:pt x="692" y="53"/>
                </a:lnTo>
                <a:lnTo>
                  <a:pt x="717" y="41"/>
                </a:lnTo>
                <a:lnTo>
                  <a:pt x="712" y="48"/>
                </a:lnTo>
                <a:lnTo>
                  <a:pt x="718" y="48"/>
                </a:lnTo>
                <a:lnTo>
                  <a:pt x="718" y="62"/>
                </a:lnTo>
                <a:lnTo>
                  <a:pt x="733" y="41"/>
                </a:lnTo>
                <a:lnTo>
                  <a:pt x="736" y="54"/>
                </a:lnTo>
                <a:lnTo>
                  <a:pt x="746" y="54"/>
                </a:lnTo>
                <a:lnTo>
                  <a:pt x="735" y="70"/>
                </a:lnTo>
                <a:lnTo>
                  <a:pt x="738" y="77"/>
                </a:lnTo>
                <a:lnTo>
                  <a:pt x="735" y="82"/>
                </a:lnTo>
                <a:lnTo>
                  <a:pt x="726" y="80"/>
                </a:lnTo>
                <a:lnTo>
                  <a:pt x="725" y="90"/>
                </a:lnTo>
                <a:lnTo>
                  <a:pt x="718" y="85"/>
                </a:lnTo>
                <a:lnTo>
                  <a:pt x="713" y="100"/>
                </a:lnTo>
                <a:lnTo>
                  <a:pt x="720" y="98"/>
                </a:lnTo>
                <a:lnTo>
                  <a:pt x="705" y="140"/>
                </a:lnTo>
                <a:lnTo>
                  <a:pt x="730" y="152"/>
                </a:lnTo>
                <a:lnTo>
                  <a:pt x="733" y="173"/>
                </a:lnTo>
                <a:lnTo>
                  <a:pt x="757" y="170"/>
                </a:lnTo>
                <a:lnTo>
                  <a:pt x="785" y="193"/>
                </a:lnTo>
                <a:lnTo>
                  <a:pt x="813" y="199"/>
                </a:lnTo>
                <a:lnTo>
                  <a:pt x="822" y="214"/>
                </a:lnTo>
                <a:lnTo>
                  <a:pt x="847" y="230"/>
                </a:lnTo>
                <a:lnTo>
                  <a:pt x="871" y="222"/>
                </a:lnTo>
                <a:lnTo>
                  <a:pt x="884" y="191"/>
                </a:lnTo>
                <a:lnTo>
                  <a:pt x="896" y="142"/>
                </a:lnTo>
                <a:lnTo>
                  <a:pt x="892" y="97"/>
                </a:lnTo>
                <a:lnTo>
                  <a:pt x="901" y="62"/>
                </a:lnTo>
                <a:lnTo>
                  <a:pt x="896" y="56"/>
                </a:lnTo>
                <a:lnTo>
                  <a:pt x="917" y="9"/>
                </a:lnTo>
                <a:lnTo>
                  <a:pt x="930" y="0"/>
                </a:lnTo>
                <a:lnTo>
                  <a:pt x="931" y="9"/>
                </a:lnTo>
                <a:lnTo>
                  <a:pt x="933" y="33"/>
                </a:lnTo>
                <a:lnTo>
                  <a:pt x="941" y="40"/>
                </a:lnTo>
                <a:lnTo>
                  <a:pt x="941" y="53"/>
                </a:lnTo>
                <a:lnTo>
                  <a:pt x="951" y="62"/>
                </a:lnTo>
                <a:lnTo>
                  <a:pt x="964" y="116"/>
                </a:lnTo>
                <a:lnTo>
                  <a:pt x="972" y="121"/>
                </a:lnTo>
                <a:lnTo>
                  <a:pt x="990" y="116"/>
                </a:lnTo>
                <a:lnTo>
                  <a:pt x="1014" y="140"/>
                </a:lnTo>
                <a:lnTo>
                  <a:pt x="1021" y="191"/>
                </a:lnTo>
                <a:lnTo>
                  <a:pt x="1031" y="201"/>
                </a:lnTo>
                <a:lnTo>
                  <a:pt x="1039" y="253"/>
                </a:lnTo>
                <a:lnTo>
                  <a:pt x="1045" y="258"/>
                </a:lnTo>
                <a:lnTo>
                  <a:pt x="1047" y="272"/>
                </a:lnTo>
                <a:lnTo>
                  <a:pt x="1063" y="280"/>
                </a:lnTo>
                <a:lnTo>
                  <a:pt x="1081" y="280"/>
                </a:lnTo>
                <a:lnTo>
                  <a:pt x="1088" y="297"/>
                </a:lnTo>
                <a:lnTo>
                  <a:pt x="1104" y="300"/>
                </a:lnTo>
                <a:lnTo>
                  <a:pt x="1125" y="313"/>
                </a:lnTo>
                <a:lnTo>
                  <a:pt x="1120" y="326"/>
                </a:lnTo>
                <a:lnTo>
                  <a:pt x="1132" y="333"/>
                </a:lnTo>
                <a:lnTo>
                  <a:pt x="1145" y="354"/>
                </a:lnTo>
                <a:lnTo>
                  <a:pt x="1151" y="388"/>
                </a:lnTo>
                <a:lnTo>
                  <a:pt x="1159" y="385"/>
                </a:lnTo>
                <a:lnTo>
                  <a:pt x="1164" y="373"/>
                </a:lnTo>
                <a:lnTo>
                  <a:pt x="1180" y="390"/>
                </a:lnTo>
                <a:lnTo>
                  <a:pt x="1184" y="383"/>
                </a:lnTo>
                <a:lnTo>
                  <a:pt x="1190" y="422"/>
                </a:lnTo>
                <a:lnTo>
                  <a:pt x="1236" y="463"/>
                </a:lnTo>
                <a:lnTo>
                  <a:pt x="1260" y="502"/>
                </a:lnTo>
                <a:lnTo>
                  <a:pt x="1260" y="551"/>
                </a:lnTo>
                <a:lnTo>
                  <a:pt x="1273" y="606"/>
                </a:lnTo>
                <a:lnTo>
                  <a:pt x="1255" y="700"/>
                </a:lnTo>
                <a:lnTo>
                  <a:pt x="1239" y="740"/>
                </a:lnTo>
                <a:lnTo>
                  <a:pt x="1202" y="783"/>
                </a:lnTo>
                <a:lnTo>
                  <a:pt x="1205" y="793"/>
                </a:lnTo>
                <a:lnTo>
                  <a:pt x="1185" y="845"/>
                </a:lnTo>
                <a:lnTo>
                  <a:pt x="1182" y="840"/>
                </a:lnTo>
                <a:lnTo>
                  <a:pt x="1169" y="867"/>
                </a:lnTo>
                <a:lnTo>
                  <a:pt x="1161" y="933"/>
                </a:lnTo>
                <a:lnTo>
                  <a:pt x="1141" y="945"/>
                </a:lnTo>
                <a:lnTo>
                  <a:pt x="1104" y="950"/>
                </a:lnTo>
                <a:lnTo>
                  <a:pt x="1062" y="982"/>
                </a:lnTo>
                <a:lnTo>
                  <a:pt x="1045" y="982"/>
                </a:lnTo>
                <a:lnTo>
                  <a:pt x="1045" y="990"/>
                </a:lnTo>
                <a:lnTo>
                  <a:pt x="1054" y="989"/>
                </a:lnTo>
                <a:lnTo>
                  <a:pt x="1049" y="1000"/>
                </a:lnTo>
                <a:lnTo>
                  <a:pt x="1023" y="976"/>
                </a:lnTo>
                <a:lnTo>
                  <a:pt x="1018" y="963"/>
                </a:lnTo>
                <a:lnTo>
                  <a:pt x="1000" y="967"/>
                </a:lnTo>
                <a:lnTo>
                  <a:pt x="1006" y="958"/>
                </a:lnTo>
                <a:lnTo>
                  <a:pt x="1000" y="946"/>
                </a:lnTo>
                <a:lnTo>
                  <a:pt x="985" y="956"/>
                </a:lnTo>
                <a:lnTo>
                  <a:pt x="993" y="961"/>
                </a:lnTo>
                <a:lnTo>
                  <a:pt x="953" y="985"/>
                </a:lnTo>
                <a:lnTo>
                  <a:pt x="925" y="969"/>
                </a:lnTo>
                <a:lnTo>
                  <a:pt x="904" y="963"/>
                </a:lnTo>
                <a:lnTo>
                  <a:pt x="894" y="967"/>
                </a:lnTo>
                <a:lnTo>
                  <a:pt x="860" y="950"/>
                </a:lnTo>
                <a:lnTo>
                  <a:pt x="845" y="930"/>
                </a:lnTo>
                <a:lnTo>
                  <a:pt x="839" y="914"/>
                </a:lnTo>
                <a:lnTo>
                  <a:pt x="840" y="897"/>
                </a:lnTo>
                <a:lnTo>
                  <a:pt x="837" y="881"/>
                </a:lnTo>
                <a:lnTo>
                  <a:pt x="822" y="863"/>
                </a:lnTo>
                <a:lnTo>
                  <a:pt x="826" y="850"/>
                </a:lnTo>
                <a:lnTo>
                  <a:pt x="788" y="860"/>
                </a:lnTo>
                <a:lnTo>
                  <a:pt x="798" y="845"/>
                </a:lnTo>
                <a:lnTo>
                  <a:pt x="798" y="829"/>
                </a:lnTo>
                <a:lnTo>
                  <a:pt x="785" y="806"/>
                </a:lnTo>
                <a:lnTo>
                  <a:pt x="774" y="840"/>
                </a:lnTo>
                <a:lnTo>
                  <a:pt x="748" y="844"/>
                </a:lnTo>
                <a:lnTo>
                  <a:pt x="749" y="832"/>
                </a:lnTo>
                <a:lnTo>
                  <a:pt x="764" y="831"/>
                </a:lnTo>
                <a:lnTo>
                  <a:pt x="765" y="803"/>
                </a:lnTo>
                <a:lnTo>
                  <a:pt x="780" y="780"/>
                </a:lnTo>
                <a:lnTo>
                  <a:pt x="783" y="766"/>
                </a:lnTo>
                <a:lnTo>
                  <a:pt x="775" y="741"/>
                </a:lnTo>
                <a:lnTo>
                  <a:pt x="774" y="757"/>
                </a:lnTo>
                <a:lnTo>
                  <a:pt x="757" y="787"/>
                </a:lnTo>
                <a:lnTo>
                  <a:pt x="733" y="801"/>
                </a:lnTo>
                <a:lnTo>
                  <a:pt x="718" y="823"/>
                </a:lnTo>
                <a:lnTo>
                  <a:pt x="718" y="837"/>
                </a:lnTo>
                <a:lnTo>
                  <a:pt x="692" y="823"/>
                </a:lnTo>
                <a:lnTo>
                  <a:pt x="692" y="816"/>
                </a:lnTo>
                <a:lnTo>
                  <a:pt x="702" y="823"/>
                </a:lnTo>
                <a:lnTo>
                  <a:pt x="700" y="810"/>
                </a:lnTo>
                <a:lnTo>
                  <a:pt x="679" y="767"/>
                </a:lnTo>
                <a:lnTo>
                  <a:pt x="660" y="757"/>
                </a:lnTo>
                <a:lnTo>
                  <a:pt x="663" y="743"/>
                </a:lnTo>
                <a:lnTo>
                  <a:pt x="637" y="728"/>
                </a:lnTo>
                <a:lnTo>
                  <a:pt x="638" y="733"/>
                </a:lnTo>
                <a:lnTo>
                  <a:pt x="614" y="722"/>
                </a:lnTo>
                <a:lnTo>
                  <a:pt x="604" y="727"/>
                </a:lnTo>
                <a:lnTo>
                  <a:pt x="583" y="710"/>
                </a:lnTo>
                <a:lnTo>
                  <a:pt x="560" y="705"/>
                </a:lnTo>
                <a:lnTo>
                  <a:pt x="505" y="707"/>
                </a:lnTo>
                <a:lnTo>
                  <a:pt x="471" y="727"/>
                </a:lnTo>
                <a:lnTo>
                  <a:pt x="407" y="733"/>
                </a:lnTo>
                <a:lnTo>
                  <a:pt x="344" y="761"/>
                </a:lnTo>
                <a:lnTo>
                  <a:pt x="329" y="790"/>
                </a:lnTo>
                <a:lnTo>
                  <a:pt x="215" y="793"/>
                </a:lnTo>
                <a:lnTo>
                  <a:pt x="197" y="814"/>
                </a:lnTo>
                <a:lnTo>
                  <a:pt x="181" y="816"/>
                </a:lnTo>
                <a:lnTo>
                  <a:pt x="160" y="832"/>
                </a:lnTo>
                <a:lnTo>
                  <a:pt x="150" y="832"/>
                </a:lnTo>
                <a:lnTo>
                  <a:pt x="149" y="839"/>
                </a:lnTo>
                <a:lnTo>
                  <a:pt x="93" y="831"/>
                </a:lnTo>
                <a:lnTo>
                  <a:pt x="74" y="810"/>
                </a:lnTo>
                <a:lnTo>
                  <a:pt x="61" y="806"/>
                </a:lnTo>
                <a:lnTo>
                  <a:pt x="61" y="782"/>
                </a:lnTo>
                <a:lnTo>
                  <a:pt x="72" y="782"/>
                </a:lnTo>
                <a:lnTo>
                  <a:pt x="80" y="766"/>
                </a:lnTo>
                <a:lnTo>
                  <a:pt x="80" y="710"/>
                </a:lnTo>
                <a:lnTo>
                  <a:pt x="57" y="661"/>
                </a:lnTo>
                <a:lnTo>
                  <a:pt x="54" y="622"/>
                </a:lnTo>
                <a:lnTo>
                  <a:pt x="30" y="577"/>
                </a:lnTo>
                <a:lnTo>
                  <a:pt x="22" y="546"/>
                </a:lnTo>
                <a:lnTo>
                  <a:pt x="0" y="515"/>
                </a:lnTo>
                <a:lnTo>
                  <a:pt x="7" y="518"/>
                </a:lnTo>
                <a:lnTo>
                  <a:pt x="14" y="530"/>
                </a:lnTo>
                <a:lnTo>
                  <a:pt x="20" y="526"/>
                </a:lnTo>
                <a:lnTo>
                  <a:pt x="17" y="510"/>
                </a:lnTo>
                <a:lnTo>
                  <a:pt x="22" y="521"/>
                </a:lnTo>
                <a:lnTo>
                  <a:pt x="30" y="510"/>
                </a:lnTo>
                <a:lnTo>
                  <a:pt x="5" y="455"/>
                </a:lnTo>
                <a:lnTo>
                  <a:pt x="5" y="438"/>
                </a:lnTo>
                <a:lnTo>
                  <a:pt x="17" y="417"/>
                </a:lnTo>
                <a:lnTo>
                  <a:pt x="15" y="381"/>
                </a:lnTo>
                <a:lnTo>
                  <a:pt x="23" y="367"/>
                </a:lnTo>
                <a:close/>
              </a:path>
            </a:pathLst>
          </a:custGeom>
          <a:solidFill>
            <a:srgbClr val="CDCDCD"/>
          </a:solidFill>
          <a:ln w="6350">
            <a:solidFill>
              <a:schemeClr val="bg1"/>
            </a:solidFill>
            <a:round/>
            <a:headEnd/>
            <a:tailEnd/>
          </a:ln>
        </p:spPr>
        <p:txBody>
          <a:bodyPr/>
          <a:lstStyle/>
          <a:p>
            <a:endParaRPr lang="en-US"/>
          </a:p>
        </p:txBody>
      </p:sp>
      <p:sp>
        <p:nvSpPr>
          <p:cNvPr id="1429" name="Freeform 2470"/>
          <p:cNvSpPr>
            <a:spLocks/>
          </p:cNvSpPr>
          <p:nvPr/>
        </p:nvSpPr>
        <p:spPr bwMode="auto">
          <a:xfrm>
            <a:off x="7018338" y="5094288"/>
            <a:ext cx="838200" cy="692150"/>
          </a:xfrm>
          <a:custGeom>
            <a:avLst/>
            <a:gdLst>
              <a:gd name="T0" fmla="*/ 0 w 1250"/>
              <a:gd name="T1" fmla="*/ 0 h 1000"/>
              <a:gd name="T2" fmla="*/ 0 w 1250"/>
              <a:gd name="T3" fmla="*/ 0 h 1000"/>
              <a:gd name="T4" fmla="*/ 0 w 1250"/>
              <a:gd name="T5" fmla="*/ 0 h 1000"/>
              <a:gd name="T6" fmla="*/ 0 w 1250"/>
              <a:gd name="T7" fmla="*/ 0 h 1000"/>
              <a:gd name="T8" fmla="*/ 0 w 1250"/>
              <a:gd name="T9" fmla="*/ 0 h 1000"/>
              <a:gd name="T10" fmla="*/ 0 w 1250"/>
              <a:gd name="T11" fmla="*/ 0 h 1000"/>
              <a:gd name="T12" fmla="*/ 0 w 1250"/>
              <a:gd name="T13" fmla="*/ 0 h 1000"/>
              <a:gd name="T14" fmla="*/ 0 w 1250"/>
              <a:gd name="T15" fmla="*/ 0 h 1000"/>
              <a:gd name="T16" fmla="*/ 0 w 1250"/>
              <a:gd name="T17" fmla="*/ 0 h 1000"/>
              <a:gd name="T18" fmla="*/ 0 w 1250"/>
              <a:gd name="T19" fmla="*/ 0 h 1000"/>
              <a:gd name="T20" fmla="*/ 0 w 1250"/>
              <a:gd name="T21" fmla="*/ 0 h 1000"/>
              <a:gd name="T22" fmla="*/ 0 w 1250"/>
              <a:gd name="T23" fmla="*/ 0 h 1000"/>
              <a:gd name="T24" fmla="*/ 0 w 1250"/>
              <a:gd name="T25" fmla="*/ 0 h 1000"/>
              <a:gd name="T26" fmla="*/ 0 w 1250"/>
              <a:gd name="T27" fmla="*/ 0 h 1000"/>
              <a:gd name="T28" fmla="*/ 0 w 1250"/>
              <a:gd name="T29" fmla="*/ 0 h 1000"/>
              <a:gd name="T30" fmla="*/ 0 w 1250"/>
              <a:gd name="T31" fmla="*/ 0 h 1000"/>
              <a:gd name="T32" fmla="*/ 0 w 1250"/>
              <a:gd name="T33" fmla="*/ 0 h 1000"/>
              <a:gd name="T34" fmla="*/ 0 w 1250"/>
              <a:gd name="T35" fmla="*/ 0 h 1000"/>
              <a:gd name="T36" fmla="*/ 0 w 1250"/>
              <a:gd name="T37" fmla="*/ 0 h 1000"/>
              <a:gd name="T38" fmla="*/ 0 w 1250"/>
              <a:gd name="T39" fmla="*/ 0 h 1000"/>
              <a:gd name="T40" fmla="*/ 0 w 1250"/>
              <a:gd name="T41" fmla="*/ 0 h 1000"/>
              <a:gd name="T42" fmla="*/ 0 w 1250"/>
              <a:gd name="T43" fmla="*/ 0 h 1000"/>
              <a:gd name="T44" fmla="*/ 0 w 1250"/>
              <a:gd name="T45" fmla="*/ 0 h 1000"/>
              <a:gd name="T46" fmla="*/ 0 w 1250"/>
              <a:gd name="T47" fmla="*/ 0 h 1000"/>
              <a:gd name="T48" fmla="*/ 0 w 1250"/>
              <a:gd name="T49" fmla="*/ 0 h 1000"/>
              <a:gd name="T50" fmla="*/ 0 w 1250"/>
              <a:gd name="T51" fmla="*/ 0 h 1000"/>
              <a:gd name="T52" fmla="*/ 0 w 1250"/>
              <a:gd name="T53" fmla="*/ 0 h 1000"/>
              <a:gd name="T54" fmla="*/ 0 w 1250"/>
              <a:gd name="T55" fmla="*/ 0 h 1000"/>
              <a:gd name="T56" fmla="*/ 0 w 1250"/>
              <a:gd name="T57" fmla="*/ 0 h 1000"/>
              <a:gd name="T58" fmla="*/ 0 w 1250"/>
              <a:gd name="T59" fmla="*/ 0 h 1000"/>
              <a:gd name="T60" fmla="*/ 0 w 1250"/>
              <a:gd name="T61" fmla="*/ 0 h 1000"/>
              <a:gd name="T62" fmla="*/ 0 w 1250"/>
              <a:gd name="T63" fmla="*/ 0 h 1000"/>
              <a:gd name="T64" fmla="*/ 0 w 1250"/>
              <a:gd name="T65" fmla="*/ 0 h 1000"/>
              <a:gd name="T66" fmla="*/ 0 w 1250"/>
              <a:gd name="T67" fmla="*/ 0 h 1000"/>
              <a:gd name="T68" fmla="*/ 0 w 1250"/>
              <a:gd name="T69" fmla="*/ 0 h 1000"/>
              <a:gd name="T70" fmla="*/ 0 w 1250"/>
              <a:gd name="T71" fmla="*/ 0 h 1000"/>
              <a:gd name="T72" fmla="*/ 0 w 1250"/>
              <a:gd name="T73" fmla="*/ 0 h 1000"/>
              <a:gd name="T74" fmla="*/ 0 w 1250"/>
              <a:gd name="T75" fmla="*/ 0 h 1000"/>
              <a:gd name="T76" fmla="*/ 0 w 1250"/>
              <a:gd name="T77" fmla="*/ 0 h 1000"/>
              <a:gd name="T78" fmla="*/ 0 w 1250"/>
              <a:gd name="T79" fmla="*/ 0 h 1000"/>
              <a:gd name="T80" fmla="*/ 0 w 1250"/>
              <a:gd name="T81" fmla="*/ 0 h 1000"/>
              <a:gd name="T82" fmla="*/ 0 w 1250"/>
              <a:gd name="T83" fmla="*/ 0 h 1000"/>
              <a:gd name="T84" fmla="*/ 0 w 1250"/>
              <a:gd name="T85" fmla="*/ 0 h 1000"/>
              <a:gd name="T86" fmla="*/ 0 w 1250"/>
              <a:gd name="T87" fmla="*/ 0 h 1000"/>
              <a:gd name="T88" fmla="*/ 0 w 1250"/>
              <a:gd name="T89" fmla="*/ 0 h 1000"/>
              <a:gd name="T90" fmla="*/ 0 w 1250"/>
              <a:gd name="T91" fmla="*/ 0 h 1000"/>
              <a:gd name="T92" fmla="*/ 0 w 1250"/>
              <a:gd name="T93" fmla="*/ 0 h 1000"/>
              <a:gd name="T94" fmla="*/ 0 w 1250"/>
              <a:gd name="T95" fmla="*/ 0 h 1000"/>
              <a:gd name="T96" fmla="*/ 0 w 1250"/>
              <a:gd name="T97" fmla="*/ 0 h 1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50"/>
              <a:gd name="T148" fmla="*/ 0 h 1000"/>
              <a:gd name="T149" fmla="*/ 1250 w 1250"/>
              <a:gd name="T150" fmla="*/ 1000 h 1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50" h="1000">
                <a:moveTo>
                  <a:pt x="0" y="367"/>
                </a:moveTo>
                <a:lnTo>
                  <a:pt x="2" y="362"/>
                </a:lnTo>
                <a:lnTo>
                  <a:pt x="5" y="388"/>
                </a:lnTo>
                <a:lnTo>
                  <a:pt x="17" y="367"/>
                </a:lnTo>
                <a:lnTo>
                  <a:pt x="46" y="357"/>
                </a:lnTo>
                <a:lnTo>
                  <a:pt x="60" y="337"/>
                </a:lnTo>
                <a:lnTo>
                  <a:pt x="85" y="321"/>
                </a:lnTo>
                <a:lnTo>
                  <a:pt x="114" y="326"/>
                </a:lnTo>
                <a:lnTo>
                  <a:pt x="150" y="311"/>
                </a:lnTo>
                <a:lnTo>
                  <a:pt x="161" y="302"/>
                </a:lnTo>
                <a:lnTo>
                  <a:pt x="176" y="303"/>
                </a:lnTo>
                <a:lnTo>
                  <a:pt x="218" y="289"/>
                </a:lnTo>
                <a:lnTo>
                  <a:pt x="238" y="277"/>
                </a:lnTo>
                <a:lnTo>
                  <a:pt x="248" y="254"/>
                </a:lnTo>
                <a:lnTo>
                  <a:pt x="264" y="238"/>
                </a:lnTo>
                <a:lnTo>
                  <a:pt x="257" y="220"/>
                </a:lnTo>
                <a:lnTo>
                  <a:pt x="264" y="206"/>
                </a:lnTo>
                <a:lnTo>
                  <a:pt x="277" y="196"/>
                </a:lnTo>
                <a:lnTo>
                  <a:pt x="280" y="186"/>
                </a:lnTo>
                <a:lnTo>
                  <a:pt x="301" y="222"/>
                </a:lnTo>
                <a:lnTo>
                  <a:pt x="303" y="207"/>
                </a:lnTo>
                <a:lnTo>
                  <a:pt x="310" y="207"/>
                </a:lnTo>
                <a:lnTo>
                  <a:pt x="301" y="191"/>
                </a:lnTo>
                <a:lnTo>
                  <a:pt x="301" y="181"/>
                </a:lnTo>
                <a:lnTo>
                  <a:pt x="314" y="178"/>
                </a:lnTo>
                <a:lnTo>
                  <a:pt x="321" y="189"/>
                </a:lnTo>
                <a:lnTo>
                  <a:pt x="331" y="191"/>
                </a:lnTo>
                <a:lnTo>
                  <a:pt x="327" y="183"/>
                </a:lnTo>
                <a:lnTo>
                  <a:pt x="336" y="167"/>
                </a:lnTo>
                <a:lnTo>
                  <a:pt x="334" y="157"/>
                </a:lnTo>
                <a:lnTo>
                  <a:pt x="350" y="153"/>
                </a:lnTo>
                <a:lnTo>
                  <a:pt x="347" y="140"/>
                </a:lnTo>
                <a:lnTo>
                  <a:pt x="358" y="144"/>
                </a:lnTo>
                <a:lnTo>
                  <a:pt x="353" y="127"/>
                </a:lnTo>
                <a:lnTo>
                  <a:pt x="370" y="124"/>
                </a:lnTo>
                <a:lnTo>
                  <a:pt x="370" y="129"/>
                </a:lnTo>
                <a:lnTo>
                  <a:pt x="378" y="124"/>
                </a:lnTo>
                <a:lnTo>
                  <a:pt x="378" y="105"/>
                </a:lnTo>
                <a:lnTo>
                  <a:pt x="383" y="113"/>
                </a:lnTo>
                <a:lnTo>
                  <a:pt x="407" y="101"/>
                </a:lnTo>
                <a:lnTo>
                  <a:pt x="430" y="111"/>
                </a:lnTo>
                <a:lnTo>
                  <a:pt x="448" y="129"/>
                </a:lnTo>
                <a:lnTo>
                  <a:pt x="440" y="160"/>
                </a:lnTo>
                <a:lnTo>
                  <a:pt x="449" y="142"/>
                </a:lnTo>
                <a:lnTo>
                  <a:pt x="458" y="134"/>
                </a:lnTo>
                <a:lnTo>
                  <a:pt x="479" y="134"/>
                </a:lnTo>
                <a:lnTo>
                  <a:pt x="495" y="145"/>
                </a:lnTo>
                <a:lnTo>
                  <a:pt x="493" y="137"/>
                </a:lnTo>
                <a:lnTo>
                  <a:pt x="497" y="134"/>
                </a:lnTo>
                <a:lnTo>
                  <a:pt x="485" y="119"/>
                </a:lnTo>
                <a:lnTo>
                  <a:pt x="502" y="93"/>
                </a:lnTo>
                <a:lnTo>
                  <a:pt x="515" y="90"/>
                </a:lnTo>
                <a:lnTo>
                  <a:pt x="515" y="82"/>
                </a:lnTo>
                <a:lnTo>
                  <a:pt x="511" y="82"/>
                </a:lnTo>
                <a:lnTo>
                  <a:pt x="513" y="69"/>
                </a:lnTo>
                <a:lnTo>
                  <a:pt x="526" y="61"/>
                </a:lnTo>
                <a:lnTo>
                  <a:pt x="536" y="69"/>
                </a:lnTo>
                <a:lnTo>
                  <a:pt x="534" y="57"/>
                </a:lnTo>
                <a:lnTo>
                  <a:pt x="539" y="53"/>
                </a:lnTo>
                <a:lnTo>
                  <a:pt x="570" y="54"/>
                </a:lnTo>
                <a:lnTo>
                  <a:pt x="586" y="46"/>
                </a:lnTo>
                <a:lnTo>
                  <a:pt x="586" y="31"/>
                </a:lnTo>
                <a:lnTo>
                  <a:pt x="567" y="22"/>
                </a:lnTo>
                <a:lnTo>
                  <a:pt x="560" y="20"/>
                </a:lnTo>
                <a:lnTo>
                  <a:pt x="568" y="15"/>
                </a:lnTo>
                <a:lnTo>
                  <a:pt x="573" y="20"/>
                </a:lnTo>
                <a:lnTo>
                  <a:pt x="576" y="17"/>
                </a:lnTo>
                <a:lnTo>
                  <a:pt x="591" y="30"/>
                </a:lnTo>
                <a:lnTo>
                  <a:pt x="594" y="23"/>
                </a:lnTo>
                <a:lnTo>
                  <a:pt x="602" y="33"/>
                </a:lnTo>
                <a:lnTo>
                  <a:pt x="624" y="36"/>
                </a:lnTo>
                <a:lnTo>
                  <a:pt x="637" y="46"/>
                </a:lnTo>
                <a:lnTo>
                  <a:pt x="655" y="44"/>
                </a:lnTo>
                <a:lnTo>
                  <a:pt x="669" y="53"/>
                </a:lnTo>
                <a:lnTo>
                  <a:pt x="694" y="41"/>
                </a:lnTo>
                <a:lnTo>
                  <a:pt x="689" y="48"/>
                </a:lnTo>
                <a:lnTo>
                  <a:pt x="695" y="48"/>
                </a:lnTo>
                <a:lnTo>
                  <a:pt x="695" y="62"/>
                </a:lnTo>
                <a:lnTo>
                  <a:pt x="710" y="41"/>
                </a:lnTo>
                <a:lnTo>
                  <a:pt x="713" y="54"/>
                </a:lnTo>
                <a:lnTo>
                  <a:pt x="723" y="54"/>
                </a:lnTo>
                <a:lnTo>
                  <a:pt x="712" y="70"/>
                </a:lnTo>
                <a:lnTo>
                  <a:pt x="715" y="77"/>
                </a:lnTo>
                <a:lnTo>
                  <a:pt x="712" y="82"/>
                </a:lnTo>
                <a:lnTo>
                  <a:pt x="703" y="80"/>
                </a:lnTo>
                <a:lnTo>
                  <a:pt x="702" y="90"/>
                </a:lnTo>
                <a:lnTo>
                  <a:pt x="695" y="85"/>
                </a:lnTo>
                <a:lnTo>
                  <a:pt x="690" y="100"/>
                </a:lnTo>
                <a:lnTo>
                  <a:pt x="697" y="98"/>
                </a:lnTo>
                <a:lnTo>
                  <a:pt x="682" y="140"/>
                </a:lnTo>
                <a:lnTo>
                  <a:pt x="707" y="152"/>
                </a:lnTo>
                <a:lnTo>
                  <a:pt x="710" y="173"/>
                </a:lnTo>
                <a:lnTo>
                  <a:pt x="734" y="170"/>
                </a:lnTo>
                <a:lnTo>
                  <a:pt x="762" y="193"/>
                </a:lnTo>
                <a:lnTo>
                  <a:pt x="790" y="199"/>
                </a:lnTo>
                <a:lnTo>
                  <a:pt x="799" y="214"/>
                </a:lnTo>
                <a:lnTo>
                  <a:pt x="824" y="230"/>
                </a:lnTo>
                <a:lnTo>
                  <a:pt x="848" y="222"/>
                </a:lnTo>
                <a:lnTo>
                  <a:pt x="861" y="191"/>
                </a:lnTo>
                <a:lnTo>
                  <a:pt x="873" y="142"/>
                </a:lnTo>
                <a:lnTo>
                  <a:pt x="869" y="97"/>
                </a:lnTo>
                <a:lnTo>
                  <a:pt x="878" y="62"/>
                </a:lnTo>
                <a:lnTo>
                  <a:pt x="873" y="56"/>
                </a:lnTo>
                <a:lnTo>
                  <a:pt x="894" y="9"/>
                </a:lnTo>
                <a:lnTo>
                  <a:pt x="907" y="0"/>
                </a:lnTo>
                <a:lnTo>
                  <a:pt x="908" y="9"/>
                </a:lnTo>
                <a:lnTo>
                  <a:pt x="910" y="33"/>
                </a:lnTo>
                <a:lnTo>
                  <a:pt x="918" y="40"/>
                </a:lnTo>
                <a:lnTo>
                  <a:pt x="918" y="53"/>
                </a:lnTo>
                <a:lnTo>
                  <a:pt x="928" y="62"/>
                </a:lnTo>
                <a:lnTo>
                  <a:pt x="941" y="116"/>
                </a:lnTo>
                <a:lnTo>
                  <a:pt x="949" y="121"/>
                </a:lnTo>
                <a:lnTo>
                  <a:pt x="967" y="116"/>
                </a:lnTo>
                <a:lnTo>
                  <a:pt x="991" y="140"/>
                </a:lnTo>
                <a:lnTo>
                  <a:pt x="998" y="191"/>
                </a:lnTo>
                <a:lnTo>
                  <a:pt x="1008" y="201"/>
                </a:lnTo>
                <a:lnTo>
                  <a:pt x="1016" y="253"/>
                </a:lnTo>
                <a:lnTo>
                  <a:pt x="1022" y="258"/>
                </a:lnTo>
                <a:lnTo>
                  <a:pt x="1024" y="272"/>
                </a:lnTo>
                <a:lnTo>
                  <a:pt x="1040" y="280"/>
                </a:lnTo>
                <a:lnTo>
                  <a:pt x="1058" y="280"/>
                </a:lnTo>
                <a:lnTo>
                  <a:pt x="1065" y="297"/>
                </a:lnTo>
                <a:lnTo>
                  <a:pt x="1081" y="300"/>
                </a:lnTo>
                <a:lnTo>
                  <a:pt x="1102" y="313"/>
                </a:lnTo>
                <a:lnTo>
                  <a:pt x="1097" y="326"/>
                </a:lnTo>
                <a:lnTo>
                  <a:pt x="1109" y="333"/>
                </a:lnTo>
                <a:lnTo>
                  <a:pt x="1122" y="354"/>
                </a:lnTo>
                <a:lnTo>
                  <a:pt x="1128" y="388"/>
                </a:lnTo>
                <a:lnTo>
                  <a:pt x="1136" y="385"/>
                </a:lnTo>
                <a:lnTo>
                  <a:pt x="1141" y="373"/>
                </a:lnTo>
                <a:lnTo>
                  <a:pt x="1157" y="390"/>
                </a:lnTo>
                <a:lnTo>
                  <a:pt x="1161" y="383"/>
                </a:lnTo>
                <a:lnTo>
                  <a:pt x="1167" y="422"/>
                </a:lnTo>
                <a:lnTo>
                  <a:pt x="1213" y="463"/>
                </a:lnTo>
                <a:lnTo>
                  <a:pt x="1237" y="502"/>
                </a:lnTo>
                <a:lnTo>
                  <a:pt x="1237" y="551"/>
                </a:lnTo>
                <a:lnTo>
                  <a:pt x="1250" y="606"/>
                </a:lnTo>
                <a:lnTo>
                  <a:pt x="1232" y="700"/>
                </a:lnTo>
                <a:lnTo>
                  <a:pt x="1216" y="740"/>
                </a:lnTo>
                <a:lnTo>
                  <a:pt x="1179" y="783"/>
                </a:lnTo>
                <a:lnTo>
                  <a:pt x="1182" y="793"/>
                </a:lnTo>
                <a:lnTo>
                  <a:pt x="1162" y="845"/>
                </a:lnTo>
                <a:lnTo>
                  <a:pt x="1159" y="840"/>
                </a:lnTo>
                <a:lnTo>
                  <a:pt x="1146" y="867"/>
                </a:lnTo>
                <a:lnTo>
                  <a:pt x="1138" y="933"/>
                </a:lnTo>
                <a:lnTo>
                  <a:pt x="1118" y="945"/>
                </a:lnTo>
                <a:lnTo>
                  <a:pt x="1081" y="950"/>
                </a:lnTo>
                <a:lnTo>
                  <a:pt x="1039" y="982"/>
                </a:lnTo>
                <a:lnTo>
                  <a:pt x="1022" y="982"/>
                </a:lnTo>
                <a:lnTo>
                  <a:pt x="1022" y="990"/>
                </a:lnTo>
                <a:lnTo>
                  <a:pt x="1031" y="989"/>
                </a:lnTo>
                <a:lnTo>
                  <a:pt x="1026" y="1000"/>
                </a:lnTo>
                <a:lnTo>
                  <a:pt x="1000" y="976"/>
                </a:lnTo>
                <a:lnTo>
                  <a:pt x="995" y="963"/>
                </a:lnTo>
                <a:lnTo>
                  <a:pt x="977" y="967"/>
                </a:lnTo>
                <a:lnTo>
                  <a:pt x="983" y="958"/>
                </a:lnTo>
                <a:lnTo>
                  <a:pt x="977" y="946"/>
                </a:lnTo>
                <a:lnTo>
                  <a:pt x="962" y="956"/>
                </a:lnTo>
                <a:lnTo>
                  <a:pt x="970" y="961"/>
                </a:lnTo>
                <a:lnTo>
                  <a:pt x="930" y="985"/>
                </a:lnTo>
                <a:lnTo>
                  <a:pt x="902" y="969"/>
                </a:lnTo>
                <a:lnTo>
                  <a:pt x="881" y="963"/>
                </a:lnTo>
                <a:lnTo>
                  <a:pt x="871" y="967"/>
                </a:lnTo>
                <a:lnTo>
                  <a:pt x="837" y="950"/>
                </a:lnTo>
                <a:lnTo>
                  <a:pt x="822" y="930"/>
                </a:lnTo>
                <a:lnTo>
                  <a:pt x="816" y="914"/>
                </a:lnTo>
                <a:lnTo>
                  <a:pt x="817" y="897"/>
                </a:lnTo>
                <a:lnTo>
                  <a:pt x="814" y="881"/>
                </a:lnTo>
                <a:lnTo>
                  <a:pt x="799" y="863"/>
                </a:lnTo>
                <a:lnTo>
                  <a:pt x="803" y="850"/>
                </a:lnTo>
                <a:lnTo>
                  <a:pt x="765" y="860"/>
                </a:lnTo>
                <a:lnTo>
                  <a:pt x="775" y="845"/>
                </a:lnTo>
                <a:lnTo>
                  <a:pt x="775" y="829"/>
                </a:lnTo>
                <a:lnTo>
                  <a:pt x="762" y="806"/>
                </a:lnTo>
                <a:lnTo>
                  <a:pt x="751" y="840"/>
                </a:lnTo>
                <a:lnTo>
                  <a:pt x="725" y="844"/>
                </a:lnTo>
                <a:lnTo>
                  <a:pt x="726" y="832"/>
                </a:lnTo>
                <a:lnTo>
                  <a:pt x="741" y="831"/>
                </a:lnTo>
                <a:lnTo>
                  <a:pt x="742" y="803"/>
                </a:lnTo>
                <a:lnTo>
                  <a:pt x="757" y="780"/>
                </a:lnTo>
                <a:lnTo>
                  <a:pt x="760" y="766"/>
                </a:lnTo>
                <a:lnTo>
                  <a:pt x="752" y="741"/>
                </a:lnTo>
                <a:lnTo>
                  <a:pt x="751" y="757"/>
                </a:lnTo>
                <a:lnTo>
                  <a:pt x="734" y="787"/>
                </a:lnTo>
                <a:lnTo>
                  <a:pt x="710" y="801"/>
                </a:lnTo>
                <a:lnTo>
                  <a:pt x="695" y="823"/>
                </a:lnTo>
                <a:lnTo>
                  <a:pt x="695" y="837"/>
                </a:lnTo>
                <a:lnTo>
                  <a:pt x="669" y="823"/>
                </a:lnTo>
                <a:lnTo>
                  <a:pt x="669" y="816"/>
                </a:lnTo>
                <a:lnTo>
                  <a:pt x="679" y="823"/>
                </a:lnTo>
                <a:lnTo>
                  <a:pt x="677" y="810"/>
                </a:lnTo>
                <a:lnTo>
                  <a:pt x="656" y="767"/>
                </a:lnTo>
                <a:lnTo>
                  <a:pt x="637" y="757"/>
                </a:lnTo>
                <a:lnTo>
                  <a:pt x="640" y="743"/>
                </a:lnTo>
                <a:lnTo>
                  <a:pt x="614" y="728"/>
                </a:lnTo>
                <a:lnTo>
                  <a:pt x="615" y="733"/>
                </a:lnTo>
                <a:lnTo>
                  <a:pt x="591" y="722"/>
                </a:lnTo>
              </a:path>
            </a:pathLst>
          </a:custGeom>
          <a:solidFill>
            <a:srgbClr val="BBAD87"/>
          </a:solidFill>
          <a:ln w="6350">
            <a:solidFill>
              <a:srgbClr val="BBAD87"/>
            </a:solidFill>
            <a:round/>
            <a:headEnd/>
            <a:tailEnd/>
          </a:ln>
        </p:spPr>
        <p:txBody>
          <a:bodyPr/>
          <a:lstStyle/>
          <a:p>
            <a:endParaRPr lang="en-US"/>
          </a:p>
        </p:txBody>
      </p:sp>
      <p:sp>
        <p:nvSpPr>
          <p:cNvPr id="1430" name="Freeform 2471"/>
          <p:cNvSpPr>
            <a:spLocks/>
          </p:cNvSpPr>
          <p:nvPr/>
        </p:nvSpPr>
        <p:spPr bwMode="auto">
          <a:xfrm>
            <a:off x="7000875" y="5348288"/>
            <a:ext cx="412750" cy="325437"/>
          </a:xfrm>
          <a:custGeom>
            <a:avLst/>
            <a:gdLst>
              <a:gd name="T0" fmla="*/ 0 w 614"/>
              <a:gd name="T1" fmla="*/ 0 h 472"/>
              <a:gd name="T2" fmla="*/ 0 w 614"/>
              <a:gd name="T3" fmla="*/ 0 h 472"/>
              <a:gd name="T4" fmla="*/ 0 w 614"/>
              <a:gd name="T5" fmla="*/ 0 h 472"/>
              <a:gd name="T6" fmla="*/ 0 w 614"/>
              <a:gd name="T7" fmla="*/ 0 h 472"/>
              <a:gd name="T8" fmla="*/ 0 w 614"/>
              <a:gd name="T9" fmla="*/ 0 h 472"/>
              <a:gd name="T10" fmla="*/ 0 w 614"/>
              <a:gd name="T11" fmla="*/ 0 h 472"/>
              <a:gd name="T12" fmla="*/ 0 w 614"/>
              <a:gd name="T13" fmla="*/ 0 h 472"/>
              <a:gd name="T14" fmla="*/ 0 w 614"/>
              <a:gd name="T15" fmla="*/ 0 h 472"/>
              <a:gd name="T16" fmla="*/ 0 w 614"/>
              <a:gd name="T17" fmla="*/ 0 h 472"/>
              <a:gd name="T18" fmla="*/ 0 w 614"/>
              <a:gd name="T19" fmla="*/ 0 h 472"/>
              <a:gd name="T20" fmla="*/ 0 w 614"/>
              <a:gd name="T21" fmla="*/ 0 h 472"/>
              <a:gd name="T22" fmla="*/ 0 w 614"/>
              <a:gd name="T23" fmla="*/ 0 h 472"/>
              <a:gd name="T24" fmla="*/ 0 w 614"/>
              <a:gd name="T25" fmla="*/ 0 h 472"/>
              <a:gd name="T26" fmla="*/ 0 w 614"/>
              <a:gd name="T27" fmla="*/ 0 h 472"/>
              <a:gd name="T28" fmla="*/ 0 w 614"/>
              <a:gd name="T29" fmla="*/ 0 h 472"/>
              <a:gd name="T30" fmla="*/ 0 w 614"/>
              <a:gd name="T31" fmla="*/ 0 h 472"/>
              <a:gd name="T32" fmla="*/ 0 w 614"/>
              <a:gd name="T33" fmla="*/ 0 h 472"/>
              <a:gd name="T34" fmla="*/ 0 w 614"/>
              <a:gd name="T35" fmla="*/ 0 h 472"/>
              <a:gd name="T36" fmla="*/ 0 w 614"/>
              <a:gd name="T37" fmla="*/ 0 h 472"/>
              <a:gd name="T38" fmla="*/ 0 w 614"/>
              <a:gd name="T39" fmla="*/ 0 h 472"/>
              <a:gd name="T40" fmla="*/ 0 w 614"/>
              <a:gd name="T41" fmla="*/ 0 h 472"/>
              <a:gd name="T42" fmla="*/ 0 w 614"/>
              <a:gd name="T43" fmla="*/ 0 h 472"/>
              <a:gd name="T44" fmla="*/ 0 w 614"/>
              <a:gd name="T45" fmla="*/ 0 h 472"/>
              <a:gd name="T46" fmla="*/ 0 w 614"/>
              <a:gd name="T47" fmla="*/ 0 h 472"/>
              <a:gd name="T48" fmla="*/ 0 w 614"/>
              <a:gd name="T49" fmla="*/ 0 h 472"/>
              <a:gd name="T50" fmla="*/ 0 w 614"/>
              <a:gd name="T51" fmla="*/ 0 h 472"/>
              <a:gd name="T52" fmla="*/ 0 w 614"/>
              <a:gd name="T53" fmla="*/ 0 h 472"/>
              <a:gd name="T54" fmla="*/ 0 w 614"/>
              <a:gd name="T55" fmla="*/ 0 h 472"/>
              <a:gd name="T56" fmla="*/ 0 w 614"/>
              <a:gd name="T57" fmla="*/ 0 h 472"/>
              <a:gd name="T58" fmla="*/ 0 w 614"/>
              <a:gd name="T59" fmla="*/ 0 h 472"/>
              <a:gd name="T60" fmla="*/ 0 w 614"/>
              <a:gd name="T61" fmla="*/ 0 h 472"/>
              <a:gd name="T62" fmla="*/ 0 w 614"/>
              <a:gd name="T63" fmla="*/ 0 h 472"/>
              <a:gd name="T64" fmla="*/ 0 w 614"/>
              <a:gd name="T65" fmla="*/ 0 h 472"/>
              <a:gd name="T66" fmla="*/ 0 w 614"/>
              <a:gd name="T67" fmla="*/ 0 h 472"/>
              <a:gd name="T68" fmla="*/ 0 w 614"/>
              <a:gd name="T69" fmla="*/ 0 h 472"/>
              <a:gd name="T70" fmla="*/ 0 w 614"/>
              <a:gd name="T71" fmla="*/ 0 h 472"/>
              <a:gd name="T72" fmla="*/ 0 w 614"/>
              <a:gd name="T73" fmla="*/ 0 h 472"/>
              <a:gd name="T74" fmla="*/ 0 w 614"/>
              <a:gd name="T75" fmla="*/ 0 h 4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14"/>
              <a:gd name="T115" fmla="*/ 0 h 472"/>
              <a:gd name="T116" fmla="*/ 614 w 614"/>
              <a:gd name="T117" fmla="*/ 472 h 4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14" h="472">
                <a:moveTo>
                  <a:pt x="614" y="355"/>
                </a:moveTo>
                <a:lnTo>
                  <a:pt x="604" y="360"/>
                </a:lnTo>
                <a:lnTo>
                  <a:pt x="583" y="343"/>
                </a:lnTo>
                <a:lnTo>
                  <a:pt x="560" y="338"/>
                </a:lnTo>
                <a:lnTo>
                  <a:pt x="505" y="340"/>
                </a:lnTo>
                <a:lnTo>
                  <a:pt x="471" y="360"/>
                </a:lnTo>
                <a:lnTo>
                  <a:pt x="407" y="366"/>
                </a:lnTo>
                <a:lnTo>
                  <a:pt x="344" y="394"/>
                </a:lnTo>
                <a:lnTo>
                  <a:pt x="329" y="423"/>
                </a:lnTo>
                <a:lnTo>
                  <a:pt x="215" y="426"/>
                </a:lnTo>
                <a:lnTo>
                  <a:pt x="197" y="447"/>
                </a:lnTo>
                <a:lnTo>
                  <a:pt x="181" y="449"/>
                </a:lnTo>
                <a:lnTo>
                  <a:pt x="160" y="465"/>
                </a:lnTo>
                <a:lnTo>
                  <a:pt x="150" y="465"/>
                </a:lnTo>
                <a:lnTo>
                  <a:pt x="149" y="472"/>
                </a:lnTo>
                <a:lnTo>
                  <a:pt x="93" y="464"/>
                </a:lnTo>
                <a:lnTo>
                  <a:pt x="74" y="443"/>
                </a:lnTo>
                <a:lnTo>
                  <a:pt x="61" y="439"/>
                </a:lnTo>
                <a:lnTo>
                  <a:pt x="61" y="415"/>
                </a:lnTo>
                <a:lnTo>
                  <a:pt x="72" y="415"/>
                </a:lnTo>
                <a:lnTo>
                  <a:pt x="80" y="399"/>
                </a:lnTo>
                <a:lnTo>
                  <a:pt x="80" y="343"/>
                </a:lnTo>
                <a:lnTo>
                  <a:pt x="57" y="294"/>
                </a:lnTo>
                <a:lnTo>
                  <a:pt x="54" y="255"/>
                </a:lnTo>
                <a:lnTo>
                  <a:pt x="30" y="210"/>
                </a:lnTo>
                <a:lnTo>
                  <a:pt x="22" y="179"/>
                </a:lnTo>
                <a:lnTo>
                  <a:pt x="0" y="148"/>
                </a:lnTo>
                <a:lnTo>
                  <a:pt x="7" y="151"/>
                </a:lnTo>
                <a:lnTo>
                  <a:pt x="14" y="163"/>
                </a:lnTo>
                <a:lnTo>
                  <a:pt x="20" y="159"/>
                </a:lnTo>
                <a:lnTo>
                  <a:pt x="17" y="143"/>
                </a:lnTo>
                <a:lnTo>
                  <a:pt x="22" y="154"/>
                </a:lnTo>
                <a:lnTo>
                  <a:pt x="30" y="143"/>
                </a:lnTo>
                <a:lnTo>
                  <a:pt x="5" y="88"/>
                </a:lnTo>
                <a:lnTo>
                  <a:pt x="5" y="71"/>
                </a:lnTo>
                <a:lnTo>
                  <a:pt x="17" y="50"/>
                </a:lnTo>
                <a:lnTo>
                  <a:pt x="15" y="14"/>
                </a:lnTo>
                <a:lnTo>
                  <a:pt x="23" y="0"/>
                </a:lnTo>
              </a:path>
            </a:pathLst>
          </a:custGeom>
          <a:solidFill>
            <a:srgbClr val="BBAD87"/>
          </a:solidFill>
          <a:ln w="6350">
            <a:solidFill>
              <a:srgbClr val="BBAD87"/>
            </a:solidFill>
            <a:round/>
            <a:headEnd/>
            <a:tailEnd/>
          </a:ln>
        </p:spPr>
        <p:txBody>
          <a:bodyPr/>
          <a:lstStyle/>
          <a:p>
            <a:endParaRPr lang="en-US"/>
          </a:p>
        </p:txBody>
      </p:sp>
      <p:sp>
        <p:nvSpPr>
          <p:cNvPr id="1431" name="Freeform 2472"/>
          <p:cNvSpPr>
            <a:spLocks/>
          </p:cNvSpPr>
          <p:nvPr/>
        </p:nvSpPr>
        <p:spPr bwMode="auto">
          <a:xfrm>
            <a:off x="7742238" y="5819775"/>
            <a:ext cx="4762" cy="3175"/>
          </a:xfrm>
          <a:custGeom>
            <a:avLst/>
            <a:gdLst>
              <a:gd name="T0" fmla="*/ 0 w 10"/>
              <a:gd name="T1" fmla="*/ 0 h 7"/>
              <a:gd name="T2" fmla="*/ 0 w 10"/>
              <a:gd name="T3" fmla="*/ 0 h 7"/>
              <a:gd name="T4" fmla="*/ 0 w 10"/>
              <a:gd name="T5" fmla="*/ 0 h 7"/>
              <a:gd name="T6" fmla="*/ 0 w 10"/>
              <a:gd name="T7" fmla="*/ 0 h 7"/>
              <a:gd name="T8" fmla="*/ 0 60000 65536"/>
              <a:gd name="T9" fmla="*/ 0 60000 65536"/>
              <a:gd name="T10" fmla="*/ 0 60000 65536"/>
              <a:gd name="T11" fmla="*/ 0 60000 65536"/>
              <a:gd name="T12" fmla="*/ 0 w 10"/>
              <a:gd name="T13" fmla="*/ 0 h 7"/>
              <a:gd name="T14" fmla="*/ 10 w 10"/>
              <a:gd name="T15" fmla="*/ 7 h 7"/>
            </a:gdLst>
            <a:ahLst/>
            <a:cxnLst>
              <a:cxn ang="T8">
                <a:pos x="T0" y="T1"/>
              </a:cxn>
              <a:cxn ang="T9">
                <a:pos x="T2" y="T3"/>
              </a:cxn>
              <a:cxn ang="T10">
                <a:pos x="T4" y="T5"/>
              </a:cxn>
              <a:cxn ang="T11">
                <a:pos x="T6" y="T7"/>
              </a:cxn>
            </a:cxnLst>
            <a:rect l="T12" t="T13" r="T14" b="T15"/>
            <a:pathLst>
              <a:path w="10" h="7">
                <a:moveTo>
                  <a:pt x="0" y="5"/>
                </a:moveTo>
                <a:lnTo>
                  <a:pt x="6" y="0"/>
                </a:lnTo>
                <a:lnTo>
                  <a:pt x="10" y="7"/>
                </a:lnTo>
                <a:lnTo>
                  <a:pt x="0" y="5"/>
                </a:lnTo>
              </a:path>
            </a:pathLst>
          </a:custGeom>
          <a:solidFill>
            <a:srgbClr val="BBAD87"/>
          </a:solidFill>
          <a:ln w="6350">
            <a:solidFill>
              <a:srgbClr val="BBAD87"/>
            </a:solidFill>
            <a:round/>
            <a:headEnd/>
            <a:tailEnd/>
          </a:ln>
        </p:spPr>
        <p:txBody>
          <a:bodyPr/>
          <a:lstStyle/>
          <a:p>
            <a:endParaRPr lang="en-US"/>
          </a:p>
        </p:txBody>
      </p:sp>
      <p:sp>
        <p:nvSpPr>
          <p:cNvPr id="1432" name="Freeform 2473"/>
          <p:cNvSpPr>
            <a:spLocks/>
          </p:cNvSpPr>
          <p:nvPr/>
        </p:nvSpPr>
        <p:spPr bwMode="auto">
          <a:xfrm>
            <a:off x="7494588" y="5162550"/>
            <a:ext cx="7937" cy="11113"/>
          </a:xfrm>
          <a:custGeom>
            <a:avLst/>
            <a:gdLst>
              <a:gd name="T0" fmla="*/ 0 w 13"/>
              <a:gd name="T1" fmla="*/ 0 h 16"/>
              <a:gd name="T2" fmla="*/ 0 w 13"/>
              <a:gd name="T3" fmla="*/ 0 h 16"/>
              <a:gd name="T4" fmla="*/ 0 w 13"/>
              <a:gd name="T5" fmla="*/ 2147483647 h 16"/>
              <a:gd name="T6" fmla="*/ 0 w 13"/>
              <a:gd name="T7" fmla="*/ 2147483647 h 16"/>
              <a:gd name="T8" fmla="*/ 0 w 13"/>
              <a:gd name="T9" fmla="*/ 0 h 16"/>
              <a:gd name="T10" fmla="*/ 0 60000 65536"/>
              <a:gd name="T11" fmla="*/ 0 60000 65536"/>
              <a:gd name="T12" fmla="*/ 0 60000 65536"/>
              <a:gd name="T13" fmla="*/ 0 60000 65536"/>
              <a:gd name="T14" fmla="*/ 0 60000 65536"/>
              <a:gd name="T15" fmla="*/ 0 w 13"/>
              <a:gd name="T16" fmla="*/ 0 h 16"/>
              <a:gd name="T17" fmla="*/ 13 w 13"/>
              <a:gd name="T18" fmla="*/ 16 h 16"/>
            </a:gdLst>
            <a:ahLst/>
            <a:cxnLst>
              <a:cxn ang="T10">
                <a:pos x="T0" y="T1"/>
              </a:cxn>
              <a:cxn ang="T11">
                <a:pos x="T2" y="T3"/>
              </a:cxn>
              <a:cxn ang="T12">
                <a:pos x="T4" y="T5"/>
              </a:cxn>
              <a:cxn ang="T13">
                <a:pos x="T6" y="T7"/>
              </a:cxn>
              <a:cxn ang="T14">
                <a:pos x="T8" y="T9"/>
              </a:cxn>
            </a:cxnLst>
            <a:rect l="T15" t="T16" r="T17" b="T18"/>
            <a:pathLst>
              <a:path w="13" h="16">
                <a:moveTo>
                  <a:pt x="0" y="0"/>
                </a:moveTo>
                <a:lnTo>
                  <a:pt x="9" y="0"/>
                </a:lnTo>
                <a:lnTo>
                  <a:pt x="13" y="13"/>
                </a:lnTo>
                <a:lnTo>
                  <a:pt x="1" y="16"/>
                </a:lnTo>
                <a:lnTo>
                  <a:pt x="0" y="0"/>
                </a:lnTo>
                <a:close/>
              </a:path>
            </a:pathLst>
          </a:custGeom>
          <a:solidFill>
            <a:srgbClr val="BBAD87"/>
          </a:solidFill>
          <a:ln w="6350">
            <a:solidFill>
              <a:srgbClr val="BBAD87"/>
            </a:solidFill>
            <a:round/>
            <a:headEnd/>
            <a:tailEnd/>
          </a:ln>
        </p:spPr>
        <p:txBody>
          <a:bodyPr/>
          <a:lstStyle/>
          <a:p>
            <a:endParaRPr lang="en-US"/>
          </a:p>
        </p:txBody>
      </p:sp>
      <p:sp>
        <p:nvSpPr>
          <p:cNvPr id="1433" name="Freeform 2474"/>
          <p:cNvSpPr>
            <a:spLocks/>
          </p:cNvSpPr>
          <p:nvPr/>
        </p:nvSpPr>
        <p:spPr bwMode="auto">
          <a:xfrm>
            <a:off x="7494588" y="5162550"/>
            <a:ext cx="7937" cy="11113"/>
          </a:xfrm>
          <a:custGeom>
            <a:avLst/>
            <a:gdLst>
              <a:gd name="T0" fmla="*/ 0 w 13"/>
              <a:gd name="T1" fmla="*/ 0 h 16"/>
              <a:gd name="T2" fmla="*/ 0 w 13"/>
              <a:gd name="T3" fmla="*/ 0 h 16"/>
              <a:gd name="T4" fmla="*/ 0 w 13"/>
              <a:gd name="T5" fmla="*/ 2147483647 h 16"/>
              <a:gd name="T6" fmla="*/ 0 w 13"/>
              <a:gd name="T7" fmla="*/ 2147483647 h 16"/>
              <a:gd name="T8" fmla="*/ 0 w 13"/>
              <a:gd name="T9" fmla="*/ 0 h 16"/>
              <a:gd name="T10" fmla="*/ 0 60000 65536"/>
              <a:gd name="T11" fmla="*/ 0 60000 65536"/>
              <a:gd name="T12" fmla="*/ 0 60000 65536"/>
              <a:gd name="T13" fmla="*/ 0 60000 65536"/>
              <a:gd name="T14" fmla="*/ 0 60000 65536"/>
              <a:gd name="T15" fmla="*/ 0 w 13"/>
              <a:gd name="T16" fmla="*/ 0 h 16"/>
              <a:gd name="T17" fmla="*/ 13 w 13"/>
              <a:gd name="T18" fmla="*/ 16 h 16"/>
            </a:gdLst>
            <a:ahLst/>
            <a:cxnLst>
              <a:cxn ang="T10">
                <a:pos x="T0" y="T1"/>
              </a:cxn>
              <a:cxn ang="T11">
                <a:pos x="T2" y="T3"/>
              </a:cxn>
              <a:cxn ang="T12">
                <a:pos x="T4" y="T5"/>
              </a:cxn>
              <a:cxn ang="T13">
                <a:pos x="T6" y="T7"/>
              </a:cxn>
              <a:cxn ang="T14">
                <a:pos x="T8" y="T9"/>
              </a:cxn>
            </a:cxnLst>
            <a:rect l="T15" t="T16" r="T17" b="T18"/>
            <a:pathLst>
              <a:path w="13" h="16">
                <a:moveTo>
                  <a:pt x="0" y="0"/>
                </a:moveTo>
                <a:lnTo>
                  <a:pt x="9" y="0"/>
                </a:lnTo>
                <a:lnTo>
                  <a:pt x="13" y="13"/>
                </a:lnTo>
                <a:lnTo>
                  <a:pt x="1" y="16"/>
                </a:lnTo>
                <a:lnTo>
                  <a:pt x="0" y="0"/>
                </a:lnTo>
              </a:path>
            </a:pathLst>
          </a:custGeom>
          <a:solidFill>
            <a:srgbClr val="BBAD87"/>
          </a:solidFill>
          <a:ln w="6350">
            <a:solidFill>
              <a:srgbClr val="BBAD87"/>
            </a:solidFill>
            <a:round/>
            <a:headEnd/>
            <a:tailEnd/>
          </a:ln>
        </p:spPr>
        <p:txBody>
          <a:bodyPr/>
          <a:lstStyle/>
          <a:p>
            <a:endParaRPr lang="en-US"/>
          </a:p>
        </p:txBody>
      </p:sp>
      <p:sp>
        <p:nvSpPr>
          <p:cNvPr id="1434" name="Freeform 2475"/>
          <p:cNvSpPr>
            <a:spLocks/>
          </p:cNvSpPr>
          <p:nvPr/>
        </p:nvSpPr>
        <p:spPr bwMode="auto">
          <a:xfrm>
            <a:off x="7362825" y="5105400"/>
            <a:ext cx="23813" cy="15875"/>
          </a:xfrm>
          <a:custGeom>
            <a:avLst/>
            <a:gdLst>
              <a:gd name="T0" fmla="*/ 0 w 32"/>
              <a:gd name="T1" fmla="*/ 0 h 23"/>
              <a:gd name="T2" fmla="*/ 2147483647 w 32"/>
              <a:gd name="T3" fmla="*/ 0 h 23"/>
              <a:gd name="T4" fmla="*/ 2147483647 w 32"/>
              <a:gd name="T5" fmla="*/ 0 h 23"/>
              <a:gd name="T6" fmla="*/ 2147483647 w 32"/>
              <a:gd name="T7" fmla="*/ 0 h 23"/>
              <a:gd name="T8" fmla="*/ 2147483647 w 32"/>
              <a:gd name="T9" fmla="*/ 0 h 23"/>
              <a:gd name="T10" fmla="*/ 2147483647 w 32"/>
              <a:gd name="T11" fmla="*/ 0 h 23"/>
              <a:gd name="T12" fmla="*/ 0 w 32"/>
              <a:gd name="T13" fmla="*/ 0 h 23"/>
              <a:gd name="T14" fmla="*/ 0 60000 65536"/>
              <a:gd name="T15" fmla="*/ 0 60000 65536"/>
              <a:gd name="T16" fmla="*/ 0 60000 65536"/>
              <a:gd name="T17" fmla="*/ 0 60000 65536"/>
              <a:gd name="T18" fmla="*/ 0 60000 65536"/>
              <a:gd name="T19" fmla="*/ 0 60000 65536"/>
              <a:gd name="T20" fmla="*/ 0 60000 65536"/>
              <a:gd name="T21" fmla="*/ 0 w 32"/>
              <a:gd name="T22" fmla="*/ 0 h 23"/>
              <a:gd name="T23" fmla="*/ 32 w 32"/>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3">
                <a:moveTo>
                  <a:pt x="0" y="0"/>
                </a:moveTo>
                <a:lnTo>
                  <a:pt x="10" y="8"/>
                </a:lnTo>
                <a:lnTo>
                  <a:pt x="26" y="0"/>
                </a:lnTo>
                <a:lnTo>
                  <a:pt x="32" y="11"/>
                </a:lnTo>
                <a:lnTo>
                  <a:pt x="18" y="23"/>
                </a:lnTo>
                <a:lnTo>
                  <a:pt x="3" y="13"/>
                </a:lnTo>
                <a:lnTo>
                  <a:pt x="0" y="0"/>
                </a:lnTo>
                <a:close/>
              </a:path>
            </a:pathLst>
          </a:custGeom>
          <a:solidFill>
            <a:srgbClr val="CDCDCD"/>
          </a:solidFill>
          <a:ln w="6350">
            <a:solidFill>
              <a:schemeClr val="bg1"/>
            </a:solidFill>
            <a:round/>
            <a:headEnd/>
            <a:tailEnd/>
          </a:ln>
        </p:spPr>
        <p:txBody>
          <a:bodyPr/>
          <a:lstStyle/>
          <a:p>
            <a:endParaRPr lang="en-US"/>
          </a:p>
        </p:txBody>
      </p:sp>
      <p:sp>
        <p:nvSpPr>
          <p:cNvPr id="1435" name="Freeform 2476"/>
          <p:cNvSpPr>
            <a:spLocks/>
          </p:cNvSpPr>
          <p:nvPr/>
        </p:nvSpPr>
        <p:spPr bwMode="auto">
          <a:xfrm>
            <a:off x="7362825" y="5105400"/>
            <a:ext cx="23813" cy="15875"/>
          </a:xfrm>
          <a:custGeom>
            <a:avLst/>
            <a:gdLst>
              <a:gd name="T0" fmla="*/ 0 w 32"/>
              <a:gd name="T1" fmla="*/ 0 h 23"/>
              <a:gd name="T2" fmla="*/ 2147483647 w 32"/>
              <a:gd name="T3" fmla="*/ 0 h 23"/>
              <a:gd name="T4" fmla="*/ 2147483647 w 32"/>
              <a:gd name="T5" fmla="*/ 0 h 23"/>
              <a:gd name="T6" fmla="*/ 2147483647 w 32"/>
              <a:gd name="T7" fmla="*/ 0 h 23"/>
              <a:gd name="T8" fmla="*/ 2147483647 w 32"/>
              <a:gd name="T9" fmla="*/ 0 h 23"/>
              <a:gd name="T10" fmla="*/ 2147483647 w 32"/>
              <a:gd name="T11" fmla="*/ 0 h 23"/>
              <a:gd name="T12" fmla="*/ 0 w 32"/>
              <a:gd name="T13" fmla="*/ 0 h 23"/>
              <a:gd name="T14" fmla="*/ 0 60000 65536"/>
              <a:gd name="T15" fmla="*/ 0 60000 65536"/>
              <a:gd name="T16" fmla="*/ 0 60000 65536"/>
              <a:gd name="T17" fmla="*/ 0 60000 65536"/>
              <a:gd name="T18" fmla="*/ 0 60000 65536"/>
              <a:gd name="T19" fmla="*/ 0 60000 65536"/>
              <a:gd name="T20" fmla="*/ 0 60000 65536"/>
              <a:gd name="T21" fmla="*/ 0 w 32"/>
              <a:gd name="T22" fmla="*/ 0 h 23"/>
              <a:gd name="T23" fmla="*/ 32 w 32"/>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3">
                <a:moveTo>
                  <a:pt x="0" y="0"/>
                </a:moveTo>
                <a:lnTo>
                  <a:pt x="10" y="8"/>
                </a:lnTo>
                <a:lnTo>
                  <a:pt x="26" y="0"/>
                </a:lnTo>
                <a:lnTo>
                  <a:pt x="32" y="11"/>
                </a:lnTo>
                <a:lnTo>
                  <a:pt x="18" y="23"/>
                </a:lnTo>
                <a:lnTo>
                  <a:pt x="3" y="13"/>
                </a:lnTo>
                <a:lnTo>
                  <a:pt x="0" y="0"/>
                </a:lnTo>
              </a:path>
            </a:pathLst>
          </a:custGeom>
          <a:solidFill>
            <a:srgbClr val="CDCDCD"/>
          </a:solidFill>
          <a:ln w="6350">
            <a:solidFill>
              <a:schemeClr val="bg1"/>
            </a:solidFill>
            <a:round/>
            <a:headEnd/>
            <a:tailEnd/>
          </a:ln>
        </p:spPr>
        <p:txBody>
          <a:bodyPr/>
          <a:lstStyle/>
          <a:p>
            <a:endParaRPr lang="en-US"/>
          </a:p>
        </p:txBody>
      </p:sp>
      <p:sp>
        <p:nvSpPr>
          <p:cNvPr id="1436" name="Freeform 2477"/>
          <p:cNvSpPr>
            <a:spLocks/>
          </p:cNvSpPr>
          <p:nvPr/>
        </p:nvSpPr>
        <p:spPr bwMode="auto">
          <a:xfrm>
            <a:off x="7356475" y="5110163"/>
            <a:ext cx="11113" cy="9525"/>
          </a:xfrm>
          <a:custGeom>
            <a:avLst/>
            <a:gdLst>
              <a:gd name="T0" fmla="*/ 0 w 17"/>
              <a:gd name="T1" fmla="*/ 0 h 15"/>
              <a:gd name="T2" fmla="*/ 0 w 17"/>
              <a:gd name="T3" fmla="*/ 0 h 15"/>
              <a:gd name="T4" fmla="*/ 0 w 17"/>
              <a:gd name="T5" fmla="*/ 0 h 15"/>
              <a:gd name="T6" fmla="*/ 0 w 17"/>
              <a:gd name="T7" fmla="*/ 0 h 15"/>
              <a:gd name="T8" fmla="*/ 0 w 17"/>
              <a:gd name="T9" fmla="*/ 0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4" y="15"/>
                </a:moveTo>
                <a:lnTo>
                  <a:pt x="0" y="8"/>
                </a:lnTo>
                <a:lnTo>
                  <a:pt x="7" y="0"/>
                </a:lnTo>
                <a:lnTo>
                  <a:pt x="17" y="13"/>
                </a:lnTo>
                <a:lnTo>
                  <a:pt x="4" y="15"/>
                </a:lnTo>
                <a:close/>
              </a:path>
            </a:pathLst>
          </a:custGeom>
          <a:solidFill>
            <a:srgbClr val="CDCDCD"/>
          </a:solidFill>
          <a:ln w="6350">
            <a:solidFill>
              <a:schemeClr val="bg1"/>
            </a:solidFill>
            <a:round/>
            <a:headEnd/>
            <a:tailEnd/>
          </a:ln>
        </p:spPr>
        <p:txBody>
          <a:bodyPr/>
          <a:lstStyle/>
          <a:p>
            <a:endParaRPr lang="en-US"/>
          </a:p>
        </p:txBody>
      </p:sp>
      <p:sp>
        <p:nvSpPr>
          <p:cNvPr id="1437" name="Freeform 2478"/>
          <p:cNvSpPr>
            <a:spLocks/>
          </p:cNvSpPr>
          <p:nvPr/>
        </p:nvSpPr>
        <p:spPr bwMode="auto">
          <a:xfrm>
            <a:off x="7356475" y="5110163"/>
            <a:ext cx="11113" cy="9525"/>
          </a:xfrm>
          <a:custGeom>
            <a:avLst/>
            <a:gdLst>
              <a:gd name="T0" fmla="*/ 0 w 17"/>
              <a:gd name="T1" fmla="*/ 0 h 15"/>
              <a:gd name="T2" fmla="*/ 0 w 17"/>
              <a:gd name="T3" fmla="*/ 0 h 15"/>
              <a:gd name="T4" fmla="*/ 0 w 17"/>
              <a:gd name="T5" fmla="*/ 0 h 15"/>
              <a:gd name="T6" fmla="*/ 0 w 17"/>
              <a:gd name="T7" fmla="*/ 0 h 15"/>
              <a:gd name="T8" fmla="*/ 0 w 17"/>
              <a:gd name="T9" fmla="*/ 0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4" y="15"/>
                </a:moveTo>
                <a:lnTo>
                  <a:pt x="0" y="8"/>
                </a:lnTo>
                <a:lnTo>
                  <a:pt x="7" y="0"/>
                </a:lnTo>
                <a:lnTo>
                  <a:pt x="17" y="13"/>
                </a:lnTo>
                <a:lnTo>
                  <a:pt x="4" y="15"/>
                </a:lnTo>
              </a:path>
            </a:pathLst>
          </a:custGeom>
          <a:solidFill>
            <a:srgbClr val="CDCDCD"/>
          </a:solidFill>
          <a:ln w="6350">
            <a:solidFill>
              <a:schemeClr val="bg1"/>
            </a:solidFill>
            <a:round/>
            <a:headEnd/>
            <a:tailEnd/>
          </a:ln>
        </p:spPr>
        <p:txBody>
          <a:bodyPr/>
          <a:lstStyle/>
          <a:p>
            <a:endParaRPr lang="en-US"/>
          </a:p>
        </p:txBody>
      </p:sp>
      <p:sp>
        <p:nvSpPr>
          <p:cNvPr id="1438" name="Freeform 2479"/>
          <p:cNvSpPr>
            <a:spLocks/>
          </p:cNvSpPr>
          <p:nvPr/>
        </p:nvSpPr>
        <p:spPr bwMode="auto">
          <a:xfrm>
            <a:off x="7553325" y="5222875"/>
            <a:ext cx="11113" cy="6350"/>
          </a:xfrm>
          <a:custGeom>
            <a:avLst/>
            <a:gdLst>
              <a:gd name="T0" fmla="*/ 0 w 18"/>
              <a:gd name="T1" fmla="*/ 0 h 10"/>
              <a:gd name="T2" fmla="*/ 0 w 18"/>
              <a:gd name="T3" fmla="*/ 0 h 10"/>
              <a:gd name="T4" fmla="*/ 0 w 18"/>
              <a:gd name="T5" fmla="*/ 0 h 10"/>
              <a:gd name="T6" fmla="*/ 0 w 18"/>
              <a:gd name="T7" fmla="*/ 0 h 10"/>
              <a:gd name="T8" fmla="*/ 0 w 18"/>
              <a:gd name="T9" fmla="*/ 0 h 10"/>
              <a:gd name="T10" fmla="*/ 0 60000 65536"/>
              <a:gd name="T11" fmla="*/ 0 60000 65536"/>
              <a:gd name="T12" fmla="*/ 0 60000 65536"/>
              <a:gd name="T13" fmla="*/ 0 60000 65536"/>
              <a:gd name="T14" fmla="*/ 0 60000 65536"/>
              <a:gd name="T15" fmla="*/ 0 w 18"/>
              <a:gd name="T16" fmla="*/ 0 h 10"/>
              <a:gd name="T17" fmla="*/ 18 w 18"/>
              <a:gd name="T18" fmla="*/ 10 h 10"/>
            </a:gdLst>
            <a:ahLst/>
            <a:cxnLst>
              <a:cxn ang="T10">
                <a:pos x="T0" y="T1"/>
              </a:cxn>
              <a:cxn ang="T11">
                <a:pos x="T2" y="T3"/>
              </a:cxn>
              <a:cxn ang="T12">
                <a:pos x="T4" y="T5"/>
              </a:cxn>
              <a:cxn ang="T13">
                <a:pos x="T6" y="T7"/>
              </a:cxn>
              <a:cxn ang="T14">
                <a:pos x="T8" y="T9"/>
              </a:cxn>
            </a:cxnLst>
            <a:rect l="T15" t="T16" r="T17" b="T18"/>
            <a:pathLst>
              <a:path w="18" h="10">
                <a:moveTo>
                  <a:pt x="12" y="0"/>
                </a:moveTo>
                <a:lnTo>
                  <a:pt x="18" y="5"/>
                </a:lnTo>
                <a:lnTo>
                  <a:pt x="2" y="10"/>
                </a:lnTo>
                <a:lnTo>
                  <a:pt x="0" y="5"/>
                </a:lnTo>
                <a:lnTo>
                  <a:pt x="12" y="0"/>
                </a:lnTo>
                <a:close/>
              </a:path>
            </a:pathLst>
          </a:custGeom>
          <a:solidFill>
            <a:srgbClr val="BBAD87"/>
          </a:solidFill>
          <a:ln w="6350">
            <a:solidFill>
              <a:srgbClr val="BBAD87"/>
            </a:solidFill>
            <a:round/>
            <a:headEnd/>
            <a:tailEnd/>
          </a:ln>
        </p:spPr>
        <p:txBody>
          <a:bodyPr/>
          <a:lstStyle/>
          <a:p>
            <a:endParaRPr lang="en-US"/>
          </a:p>
        </p:txBody>
      </p:sp>
      <p:sp>
        <p:nvSpPr>
          <p:cNvPr id="1439" name="Freeform 2480"/>
          <p:cNvSpPr>
            <a:spLocks/>
          </p:cNvSpPr>
          <p:nvPr/>
        </p:nvSpPr>
        <p:spPr bwMode="auto">
          <a:xfrm>
            <a:off x="7553325" y="5222875"/>
            <a:ext cx="11113" cy="6350"/>
          </a:xfrm>
          <a:custGeom>
            <a:avLst/>
            <a:gdLst>
              <a:gd name="T0" fmla="*/ 0 w 18"/>
              <a:gd name="T1" fmla="*/ 0 h 10"/>
              <a:gd name="T2" fmla="*/ 0 w 18"/>
              <a:gd name="T3" fmla="*/ 0 h 10"/>
              <a:gd name="T4" fmla="*/ 0 w 18"/>
              <a:gd name="T5" fmla="*/ 0 h 10"/>
              <a:gd name="T6" fmla="*/ 0 w 18"/>
              <a:gd name="T7" fmla="*/ 0 h 10"/>
              <a:gd name="T8" fmla="*/ 0 w 18"/>
              <a:gd name="T9" fmla="*/ 0 h 10"/>
              <a:gd name="T10" fmla="*/ 0 60000 65536"/>
              <a:gd name="T11" fmla="*/ 0 60000 65536"/>
              <a:gd name="T12" fmla="*/ 0 60000 65536"/>
              <a:gd name="T13" fmla="*/ 0 60000 65536"/>
              <a:gd name="T14" fmla="*/ 0 60000 65536"/>
              <a:gd name="T15" fmla="*/ 0 w 18"/>
              <a:gd name="T16" fmla="*/ 0 h 10"/>
              <a:gd name="T17" fmla="*/ 18 w 18"/>
              <a:gd name="T18" fmla="*/ 10 h 10"/>
            </a:gdLst>
            <a:ahLst/>
            <a:cxnLst>
              <a:cxn ang="T10">
                <a:pos x="T0" y="T1"/>
              </a:cxn>
              <a:cxn ang="T11">
                <a:pos x="T2" y="T3"/>
              </a:cxn>
              <a:cxn ang="T12">
                <a:pos x="T4" y="T5"/>
              </a:cxn>
              <a:cxn ang="T13">
                <a:pos x="T6" y="T7"/>
              </a:cxn>
              <a:cxn ang="T14">
                <a:pos x="T8" y="T9"/>
              </a:cxn>
            </a:cxnLst>
            <a:rect l="T15" t="T16" r="T17" b="T18"/>
            <a:pathLst>
              <a:path w="18" h="10">
                <a:moveTo>
                  <a:pt x="12" y="0"/>
                </a:moveTo>
                <a:lnTo>
                  <a:pt x="18" y="5"/>
                </a:lnTo>
                <a:lnTo>
                  <a:pt x="2" y="10"/>
                </a:lnTo>
                <a:lnTo>
                  <a:pt x="0" y="5"/>
                </a:lnTo>
                <a:lnTo>
                  <a:pt x="12" y="0"/>
                </a:lnTo>
              </a:path>
            </a:pathLst>
          </a:custGeom>
          <a:solidFill>
            <a:srgbClr val="BBAD87"/>
          </a:solidFill>
          <a:ln w="6350">
            <a:solidFill>
              <a:srgbClr val="BBAD87"/>
            </a:solidFill>
            <a:round/>
            <a:headEnd/>
            <a:tailEnd/>
          </a:ln>
        </p:spPr>
        <p:txBody>
          <a:bodyPr/>
          <a:lstStyle/>
          <a:p>
            <a:endParaRPr lang="en-US"/>
          </a:p>
        </p:txBody>
      </p:sp>
      <p:sp>
        <p:nvSpPr>
          <p:cNvPr id="1440" name="Freeform 2481"/>
          <p:cNvSpPr>
            <a:spLocks/>
          </p:cNvSpPr>
          <p:nvPr/>
        </p:nvSpPr>
        <p:spPr bwMode="auto">
          <a:xfrm>
            <a:off x="7845425" y="5416550"/>
            <a:ext cx="6350" cy="17463"/>
          </a:xfrm>
          <a:custGeom>
            <a:avLst/>
            <a:gdLst>
              <a:gd name="T0" fmla="*/ 2147483647 w 8"/>
              <a:gd name="T1" fmla="*/ 0 h 30"/>
              <a:gd name="T2" fmla="*/ 2147483647 w 8"/>
              <a:gd name="T3" fmla="*/ 0 h 30"/>
              <a:gd name="T4" fmla="*/ 0 w 8"/>
              <a:gd name="T5" fmla="*/ 0 h 30"/>
              <a:gd name="T6" fmla="*/ 2147483647 w 8"/>
              <a:gd name="T7" fmla="*/ 0 h 30"/>
              <a:gd name="T8" fmla="*/ 0 60000 65536"/>
              <a:gd name="T9" fmla="*/ 0 60000 65536"/>
              <a:gd name="T10" fmla="*/ 0 60000 65536"/>
              <a:gd name="T11" fmla="*/ 0 60000 65536"/>
              <a:gd name="T12" fmla="*/ 0 w 8"/>
              <a:gd name="T13" fmla="*/ 0 h 30"/>
              <a:gd name="T14" fmla="*/ 8 w 8"/>
              <a:gd name="T15" fmla="*/ 30 h 30"/>
            </a:gdLst>
            <a:ahLst/>
            <a:cxnLst>
              <a:cxn ang="T8">
                <a:pos x="T0" y="T1"/>
              </a:cxn>
              <a:cxn ang="T9">
                <a:pos x="T2" y="T3"/>
              </a:cxn>
              <a:cxn ang="T10">
                <a:pos x="T4" y="T5"/>
              </a:cxn>
              <a:cxn ang="T11">
                <a:pos x="T6" y="T7"/>
              </a:cxn>
            </a:cxnLst>
            <a:rect l="T12" t="T13" r="T14" b="T15"/>
            <a:pathLst>
              <a:path w="8" h="30">
                <a:moveTo>
                  <a:pt x="2" y="0"/>
                </a:moveTo>
                <a:lnTo>
                  <a:pt x="8" y="13"/>
                </a:lnTo>
                <a:lnTo>
                  <a:pt x="0" y="30"/>
                </a:lnTo>
                <a:lnTo>
                  <a:pt x="2" y="0"/>
                </a:lnTo>
                <a:close/>
              </a:path>
            </a:pathLst>
          </a:custGeom>
          <a:solidFill>
            <a:srgbClr val="BBAD87"/>
          </a:solidFill>
          <a:ln w="6350">
            <a:solidFill>
              <a:srgbClr val="BBAD87"/>
            </a:solidFill>
            <a:round/>
            <a:headEnd/>
            <a:tailEnd/>
          </a:ln>
        </p:spPr>
        <p:txBody>
          <a:bodyPr/>
          <a:lstStyle/>
          <a:p>
            <a:endParaRPr lang="en-US"/>
          </a:p>
        </p:txBody>
      </p:sp>
      <p:sp>
        <p:nvSpPr>
          <p:cNvPr id="1441" name="Freeform 2482"/>
          <p:cNvSpPr>
            <a:spLocks/>
          </p:cNvSpPr>
          <p:nvPr/>
        </p:nvSpPr>
        <p:spPr bwMode="auto">
          <a:xfrm>
            <a:off x="7845425" y="5416550"/>
            <a:ext cx="6350" cy="17463"/>
          </a:xfrm>
          <a:custGeom>
            <a:avLst/>
            <a:gdLst>
              <a:gd name="T0" fmla="*/ 2147483647 w 8"/>
              <a:gd name="T1" fmla="*/ 0 h 30"/>
              <a:gd name="T2" fmla="*/ 2147483647 w 8"/>
              <a:gd name="T3" fmla="*/ 0 h 30"/>
              <a:gd name="T4" fmla="*/ 0 w 8"/>
              <a:gd name="T5" fmla="*/ 0 h 30"/>
              <a:gd name="T6" fmla="*/ 2147483647 w 8"/>
              <a:gd name="T7" fmla="*/ 0 h 30"/>
              <a:gd name="T8" fmla="*/ 0 60000 65536"/>
              <a:gd name="T9" fmla="*/ 0 60000 65536"/>
              <a:gd name="T10" fmla="*/ 0 60000 65536"/>
              <a:gd name="T11" fmla="*/ 0 60000 65536"/>
              <a:gd name="T12" fmla="*/ 0 w 8"/>
              <a:gd name="T13" fmla="*/ 0 h 30"/>
              <a:gd name="T14" fmla="*/ 8 w 8"/>
              <a:gd name="T15" fmla="*/ 30 h 30"/>
            </a:gdLst>
            <a:ahLst/>
            <a:cxnLst>
              <a:cxn ang="T8">
                <a:pos x="T0" y="T1"/>
              </a:cxn>
              <a:cxn ang="T9">
                <a:pos x="T2" y="T3"/>
              </a:cxn>
              <a:cxn ang="T10">
                <a:pos x="T4" y="T5"/>
              </a:cxn>
              <a:cxn ang="T11">
                <a:pos x="T6" y="T7"/>
              </a:cxn>
            </a:cxnLst>
            <a:rect l="T12" t="T13" r="T14" b="T15"/>
            <a:pathLst>
              <a:path w="8" h="30">
                <a:moveTo>
                  <a:pt x="2" y="0"/>
                </a:moveTo>
                <a:lnTo>
                  <a:pt x="8" y="13"/>
                </a:lnTo>
                <a:lnTo>
                  <a:pt x="0" y="30"/>
                </a:lnTo>
                <a:lnTo>
                  <a:pt x="2" y="0"/>
                </a:lnTo>
              </a:path>
            </a:pathLst>
          </a:custGeom>
          <a:solidFill>
            <a:srgbClr val="BBAD87"/>
          </a:solidFill>
          <a:ln w="6350">
            <a:solidFill>
              <a:srgbClr val="BBAD87"/>
            </a:solidFill>
            <a:round/>
            <a:headEnd/>
            <a:tailEnd/>
          </a:ln>
        </p:spPr>
        <p:txBody>
          <a:bodyPr/>
          <a:lstStyle/>
          <a:p>
            <a:endParaRPr lang="en-US"/>
          </a:p>
        </p:txBody>
      </p:sp>
      <p:sp>
        <p:nvSpPr>
          <p:cNvPr id="1442" name="Freeform 2483"/>
          <p:cNvSpPr>
            <a:spLocks/>
          </p:cNvSpPr>
          <p:nvPr/>
        </p:nvSpPr>
        <p:spPr bwMode="auto">
          <a:xfrm>
            <a:off x="7735888" y="5802313"/>
            <a:ext cx="9525" cy="15875"/>
          </a:xfrm>
          <a:custGeom>
            <a:avLst/>
            <a:gdLst>
              <a:gd name="T0" fmla="*/ 0 w 14"/>
              <a:gd name="T1" fmla="*/ 0 h 22"/>
              <a:gd name="T2" fmla="*/ 2147483647 w 14"/>
              <a:gd name="T3" fmla="*/ 0 h 22"/>
              <a:gd name="T4" fmla="*/ 2147483647 w 14"/>
              <a:gd name="T5" fmla="*/ 0 h 22"/>
              <a:gd name="T6" fmla="*/ 2147483647 w 14"/>
              <a:gd name="T7" fmla="*/ 0 h 22"/>
              <a:gd name="T8" fmla="*/ 0 w 14"/>
              <a:gd name="T9" fmla="*/ 0 h 22"/>
              <a:gd name="T10" fmla="*/ 0 60000 65536"/>
              <a:gd name="T11" fmla="*/ 0 60000 65536"/>
              <a:gd name="T12" fmla="*/ 0 60000 65536"/>
              <a:gd name="T13" fmla="*/ 0 60000 65536"/>
              <a:gd name="T14" fmla="*/ 0 60000 65536"/>
              <a:gd name="T15" fmla="*/ 0 w 14"/>
              <a:gd name="T16" fmla="*/ 0 h 22"/>
              <a:gd name="T17" fmla="*/ 14 w 14"/>
              <a:gd name="T18" fmla="*/ 22 h 22"/>
            </a:gdLst>
            <a:ahLst/>
            <a:cxnLst>
              <a:cxn ang="T10">
                <a:pos x="T0" y="T1"/>
              </a:cxn>
              <a:cxn ang="T11">
                <a:pos x="T2" y="T3"/>
              </a:cxn>
              <a:cxn ang="T12">
                <a:pos x="T4" y="T5"/>
              </a:cxn>
              <a:cxn ang="T13">
                <a:pos x="T6" y="T7"/>
              </a:cxn>
              <a:cxn ang="T14">
                <a:pos x="T8" y="T9"/>
              </a:cxn>
            </a:cxnLst>
            <a:rect l="T15" t="T16" r="T17" b="T18"/>
            <a:pathLst>
              <a:path w="14" h="22">
                <a:moveTo>
                  <a:pt x="0" y="0"/>
                </a:moveTo>
                <a:lnTo>
                  <a:pt x="13" y="9"/>
                </a:lnTo>
                <a:lnTo>
                  <a:pt x="14" y="18"/>
                </a:lnTo>
                <a:lnTo>
                  <a:pt x="8" y="22"/>
                </a:lnTo>
                <a:lnTo>
                  <a:pt x="0" y="0"/>
                </a:lnTo>
                <a:close/>
              </a:path>
            </a:pathLst>
          </a:custGeom>
          <a:solidFill>
            <a:srgbClr val="BBAD87"/>
          </a:solidFill>
          <a:ln w="6350">
            <a:solidFill>
              <a:srgbClr val="BBAD87"/>
            </a:solidFill>
            <a:round/>
            <a:headEnd/>
            <a:tailEnd/>
          </a:ln>
        </p:spPr>
        <p:txBody>
          <a:bodyPr/>
          <a:lstStyle/>
          <a:p>
            <a:endParaRPr lang="en-US"/>
          </a:p>
        </p:txBody>
      </p:sp>
      <p:sp>
        <p:nvSpPr>
          <p:cNvPr id="1443" name="Freeform 2484"/>
          <p:cNvSpPr>
            <a:spLocks/>
          </p:cNvSpPr>
          <p:nvPr/>
        </p:nvSpPr>
        <p:spPr bwMode="auto">
          <a:xfrm>
            <a:off x="7735888" y="5802313"/>
            <a:ext cx="9525" cy="15875"/>
          </a:xfrm>
          <a:custGeom>
            <a:avLst/>
            <a:gdLst>
              <a:gd name="T0" fmla="*/ 0 w 14"/>
              <a:gd name="T1" fmla="*/ 0 h 22"/>
              <a:gd name="T2" fmla="*/ 2147483647 w 14"/>
              <a:gd name="T3" fmla="*/ 0 h 22"/>
              <a:gd name="T4" fmla="*/ 2147483647 w 14"/>
              <a:gd name="T5" fmla="*/ 0 h 22"/>
              <a:gd name="T6" fmla="*/ 2147483647 w 14"/>
              <a:gd name="T7" fmla="*/ 0 h 22"/>
              <a:gd name="T8" fmla="*/ 0 w 14"/>
              <a:gd name="T9" fmla="*/ 0 h 22"/>
              <a:gd name="T10" fmla="*/ 0 60000 65536"/>
              <a:gd name="T11" fmla="*/ 0 60000 65536"/>
              <a:gd name="T12" fmla="*/ 0 60000 65536"/>
              <a:gd name="T13" fmla="*/ 0 60000 65536"/>
              <a:gd name="T14" fmla="*/ 0 60000 65536"/>
              <a:gd name="T15" fmla="*/ 0 w 14"/>
              <a:gd name="T16" fmla="*/ 0 h 22"/>
              <a:gd name="T17" fmla="*/ 14 w 14"/>
              <a:gd name="T18" fmla="*/ 22 h 22"/>
            </a:gdLst>
            <a:ahLst/>
            <a:cxnLst>
              <a:cxn ang="T10">
                <a:pos x="T0" y="T1"/>
              </a:cxn>
              <a:cxn ang="T11">
                <a:pos x="T2" y="T3"/>
              </a:cxn>
              <a:cxn ang="T12">
                <a:pos x="T4" y="T5"/>
              </a:cxn>
              <a:cxn ang="T13">
                <a:pos x="T6" y="T7"/>
              </a:cxn>
              <a:cxn ang="T14">
                <a:pos x="T8" y="T9"/>
              </a:cxn>
            </a:cxnLst>
            <a:rect l="T15" t="T16" r="T17" b="T18"/>
            <a:pathLst>
              <a:path w="14" h="22">
                <a:moveTo>
                  <a:pt x="0" y="0"/>
                </a:moveTo>
                <a:lnTo>
                  <a:pt x="13" y="9"/>
                </a:lnTo>
                <a:lnTo>
                  <a:pt x="14" y="18"/>
                </a:lnTo>
                <a:lnTo>
                  <a:pt x="8" y="22"/>
                </a:lnTo>
                <a:lnTo>
                  <a:pt x="0" y="0"/>
                </a:lnTo>
              </a:path>
            </a:pathLst>
          </a:custGeom>
          <a:solidFill>
            <a:srgbClr val="BBAD87"/>
          </a:solidFill>
          <a:ln w="6350">
            <a:solidFill>
              <a:srgbClr val="BBAD87"/>
            </a:solidFill>
            <a:round/>
            <a:headEnd/>
            <a:tailEnd/>
          </a:ln>
        </p:spPr>
        <p:txBody>
          <a:bodyPr/>
          <a:lstStyle/>
          <a:p>
            <a:endParaRPr lang="en-US"/>
          </a:p>
        </p:txBody>
      </p:sp>
      <p:sp>
        <p:nvSpPr>
          <p:cNvPr id="1444" name="Freeform 2485"/>
          <p:cNvSpPr>
            <a:spLocks/>
          </p:cNvSpPr>
          <p:nvPr/>
        </p:nvSpPr>
        <p:spPr bwMode="auto">
          <a:xfrm>
            <a:off x="7669213" y="5829300"/>
            <a:ext cx="76200" cy="85725"/>
          </a:xfrm>
          <a:custGeom>
            <a:avLst/>
            <a:gdLst>
              <a:gd name="T0" fmla="*/ 0 w 112"/>
              <a:gd name="T1" fmla="*/ 0 h 124"/>
              <a:gd name="T2" fmla="*/ 0 w 112"/>
              <a:gd name="T3" fmla="*/ 0 h 124"/>
              <a:gd name="T4" fmla="*/ 0 w 112"/>
              <a:gd name="T5" fmla="*/ 0 h 124"/>
              <a:gd name="T6" fmla="*/ 0 w 112"/>
              <a:gd name="T7" fmla="*/ 0 h 124"/>
              <a:gd name="T8" fmla="*/ 0 w 112"/>
              <a:gd name="T9" fmla="*/ 0 h 124"/>
              <a:gd name="T10" fmla="*/ 0 w 112"/>
              <a:gd name="T11" fmla="*/ 0 h 124"/>
              <a:gd name="T12" fmla="*/ 0 w 112"/>
              <a:gd name="T13" fmla="*/ 0 h 124"/>
              <a:gd name="T14" fmla="*/ 0 w 112"/>
              <a:gd name="T15" fmla="*/ 0 h 124"/>
              <a:gd name="T16" fmla="*/ 0 w 112"/>
              <a:gd name="T17" fmla="*/ 0 h 124"/>
              <a:gd name="T18" fmla="*/ 0 w 112"/>
              <a:gd name="T19" fmla="*/ 0 h 124"/>
              <a:gd name="T20" fmla="*/ 0 w 112"/>
              <a:gd name="T21" fmla="*/ 0 h 124"/>
              <a:gd name="T22" fmla="*/ 0 w 112"/>
              <a:gd name="T23" fmla="*/ 0 h 124"/>
              <a:gd name="T24" fmla="*/ 0 w 112"/>
              <a:gd name="T25" fmla="*/ 0 h 124"/>
              <a:gd name="T26" fmla="*/ 0 w 112"/>
              <a:gd name="T27" fmla="*/ 0 h 124"/>
              <a:gd name="T28" fmla="*/ 0 w 112"/>
              <a:gd name="T29" fmla="*/ 0 h 124"/>
              <a:gd name="T30" fmla="*/ 0 w 112"/>
              <a:gd name="T31" fmla="*/ 0 h 124"/>
              <a:gd name="T32" fmla="*/ 0 w 112"/>
              <a:gd name="T33" fmla="*/ 0 h 124"/>
              <a:gd name="T34" fmla="*/ 0 w 112"/>
              <a:gd name="T35" fmla="*/ 0 h 124"/>
              <a:gd name="T36" fmla="*/ 0 w 112"/>
              <a:gd name="T37" fmla="*/ 0 h 1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2"/>
              <a:gd name="T58" fmla="*/ 0 h 124"/>
              <a:gd name="T59" fmla="*/ 112 w 112"/>
              <a:gd name="T60" fmla="*/ 124 h 1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2" h="124">
                <a:moveTo>
                  <a:pt x="0" y="0"/>
                </a:moveTo>
                <a:lnTo>
                  <a:pt x="0" y="24"/>
                </a:lnTo>
                <a:lnTo>
                  <a:pt x="25" y="67"/>
                </a:lnTo>
                <a:lnTo>
                  <a:pt x="20" y="73"/>
                </a:lnTo>
                <a:lnTo>
                  <a:pt x="15" y="60"/>
                </a:lnTo>
                <a:lnTo>
                  <a:pt x="20" y="88"/>
                </a:lnTo>
                <a:lnTo>
                  <a:pt x="33" y="107"/>
                </a:lnTo>
                <a:lnTo>
                  <a:pt x="46" y="112"/>
                </a:lnTo>
                <a:lnTo>
                  <a:pt x="39" y="120"/>
                </a:lnTo>
                <a:lnTo>
                  <a:pt x="65" y="124"/>
                </a:lnTo>
                <a:lnTo>
                  <a:pt x="72" y="107"/>
                </a:lnTo>
                <a:lnTo>
                  <a:pt x="80" y="109"/>
                </a:lnTo>
                <a:lnTo>
                  <a:pt x="88" y="89"/>
                </a:lnTo>
                <a:lnTo>
                  <a:pt x="99" y="88"/>
                </a:lnTo>
                <a:lnTo>
                  <a:pt x="111" y="55"/>
                </a:lnTo>
                <a:lnTo>
                  <a:pt x="112" y="26"/>
                </a:lnTo>
                <a:lnTo>
                  <a:pt x="104" y="6"/>
                </a:lnTo>
                <a:lnTo>
                  <a:pt x="56" y="19"/>
                </a:lnTo>
                <a:lnTo>
                  <a:pt x="0" y="0"/>
                </a:lnTo>
                <a:close/>
              </a:path>
            </a:pathLst>
          </a:custGeom>
          <a:solidFill>
            <a:srgbClr val="BBAD87"/>
          </a:solidFill>
          <a:ln w="6350">
            <a:solidFill>
              <a:srgbClr val="BBAD87"/>
            </a:solidFill>
            <a:round/>
            <a:headEnd/>
            <a:tailEnd/>
          </a:ln>
        </p:spPr>
        <p:txBody>
          <a:bodyPr/>
          <a:lstStyle/>
          <a:p>
            <a:endParaRPr lang="en-US"/>
          </a:p>
        </p:txBody>
      </p:sp>
      <p:sp>
        <p:nvSpPr>
          <p:cNvPr id="1445" name="Freeform 2486"/>
          <p:cNvSpPr>
            <a:spLocks/>
          </p:cNvSpPr>
          <p:nvPr/>
        </p:nvSpPr>
        <p:spPr bwMode="auto">
          <a:xfrm>
            <a:off x="7669213" y="5829300"/>
            <a:ext cx="76200" cy="85725"/>
          </a:xfrm>
          <a:custGeom>
            <a:avLst/>
            <a:gdLst>
              <a:gd name="T0" fmla="*/ 0 w 112"/>
              <a:gd name="T1" fmla="*/ 0 h 124"/>
              <a:gd name="T2" fmla="*/ 0 w 112"/>
              <a:gd name="T3" fmla="*/ 0 h 124"/>
              <a:gd name="T4" fmla="*/ 0 w 112"/>
              <a:gd name="T5" fmla="*/ 0 h 124"/>
              <a:gd name="T6" fmla="*/ 0 w 112"/>
              <a:gd name="T7" fmla="*/ 0 h 124"/>
              <a:gd name="T8" fmla="*/ 0 w 112"/>
              <a:gd name="T9" fmla="*/ 0 h 124"/>
              <a:gd name="T10" fmla="*/ 0 w 112"/>
              <a:gd name="T11" fmla="*/ 0 h 124"/>
              <a:gd name="T12" fmla="*/ 0 w 112"/>
              <a:gd name="T13" fmla="*/ 0 h 124"/>
              <a:gd name="T14" fmla="*/ 0 w 112"/>
              <a:gd name="T15" fmla="*/ 0 h 124"/>
              <a:gd name="T16" fmla="*/ 0 w 112"/>
              <a:gd name="T17" fmla="*/ 0 h 124"/>
              <a:gd name="T18" fmla="*/ 0 w 112"/>
              <a:gd name="T19" fmla="*/ 0 h 124"/>
              <a:gd name="T20" fmla="*/ 0 w 112"/>
              <a:gd name="T21" fmla="*/ 0 h 124"/>
              <a:gd name="T22" fmla="*/ 0 w 112"/>
              <a:gd name="T23" fmla="*/ 0 h 124"/>
              <a:gd name="T24" fmla="*/ 0 w 112"/>
              <a:gd name="T25" fmla="*/ 0 h 124"/>
              <a:gd name="T26" fmla="*/ 0 w 112"/>
              <a:gd name="T27" fmla="*/ 0 h 124"/>
              <a:gd name="T28" fmla="*/ 0 w 112"/>
              <a:gd name="T29" fmla="*/ 0 h 124"/>
              <a:gd name="T30" fmla="*/ 0 w 112"/>
              <a:gd name="T31" fmla="*/ 0 h 124"/>
              <a:gd name="T32" fmla="*/ 0 w 112"/>
              <a:gd name="T33" fmla="*/ 0 h 124"/>
              <a:gd name="T34" fmla="*/ 0 w 112"/>
              <a:gd name="T35" fmla="*/ 0 h 124"/>
              <a:gd name="T36" fmla="*/ 0 w 112"/>
              <a:gd name="T37" fmla="*/ 0 h 1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2"/>
              <a:gd name="T58" fmla="*/ 0 h 124"/>
              <a:gd name="T59" fmla="*/ 112 w 112"/>
              <a:gd name="T60" fmla="*/ 124 h 1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2" h="124">
                <a:moveTo>
                  <a:pt x="0" y="0"/>
                </a:moveTo>
                <a:lnTo>
                  <a:pt x="0" y="24"/>
                </a:lnTo>
                <a:lnTo>
                  <a:pt x="25" y="67"/>
                </a:lnTo>
                <a:lnTo>
                  <a:pt x="20" y="73"/>
                </a:lnTo>
                <a:lnTo>
                  <a:pt x="15" y="60"/>
                </a:lnTo>
                <a:lnTo>
                  <a:pt x="20" y="88"/>
                </a:lnTo>
                <a:lnTo>
                  <a:pt x="33" y="107"/>
                </a:lnTo>
                <a:lnTo>
                  <a:pt x="46" y="112"/>
                </a:lnTo>
                <a:lnTo>
                  <a:pt x="39" y="120"/>
                </a:lnTo>
                <a:lnTo>
                  <a:pt x="65" y="124"/>
                </a:lnTo>
                <a:lnTo>
                  <a:pt x="72" y="107"/>
                </a:lnTo>
                <a:lnTo>
                  <a:pt x="80" y="109"/>
                </a:lnTo>
                <a:lnTo>
                  <a:pt x="88" y="89"/>
                </a:lnTo>
                <a:lnTo>
                  <a:pt x="99" y="88"/>
                </a:lnTo>
                <a:lnTo>
                  <a:pt x="111" y="55"/>
                </a:lnTo>
                <a:lnTo>
                  <a:pt x="112" y="26"/>
                </a:lnTo>
                <a:lnTo>
                  <a:pt x="104" y="6"/>
                </a:lnTo>
                <a:lnTo>
                  <a:pt x="56" y="19"/>
                </a:lnTo>
                <a:lnTo>
                  <a:pt x="0" y="0"/>
                </a:lnTo>
              </a:path>
            </a:pathLst>
          </a:custGeom>
          <a:solidFill>
            <a:srgbClr val="BBAD87"/>
          </a:solidFill>
          <a:ln w="6350">
            <a:solidFill>
              <a:srgbClr val="BBAD87"/>
            </a:solidFill>
            <a:round/>
            <a:headEnd/>
            <a:tailEnd/>
          </a:ln>
        </p:spPr>
        <p:txBody>
          <a:bodyPr/>
          <a:lstStyle/>
          <a:p>
            <a:endParaRPr lang="en-US"/>
          </a:p>
        </p:txBody>
      </p:sp>
      <p:sp>
        <p:nvSpPr>
          <p:cNvPr id="1446" name="Freeform 2487"/>
          <p:cNvSpPr>
            <a:spLocks/>
          </p:cNvSpPr>
          <p:nvPr/>
        </p:nvSpPr>
        <p:spPr bwMode="auto">
          <a:xfrm>
            <a:off x="7988300" y="5116513"/>
            <a:ext cx="7938" cy="4762"/>
          </a:xfrm>
          <a:custGeom>
            <a:avLst/>
            <a:gdLst>
              <a:gd name="T0" fmla="*/ 0 w 11"/>
              <a:gd name="T1" fmla="*/ 0 h 7"/>
              <a:gd name="T2" fmla="*/ 2147483647 w 11"/>
              <a:gd name="T3" fmla="*/ 0 h 7"/>
              <a:gd name="T4" fmla="*/ 2147483647 w 11"/>
              <a:gd name="T5" fmla="*/ 0 h 7"/>
              <a:gd name="T6" fmla="*/ 0 w 11"/>
              <a:gd name="T7" fmla="*/ 0 h 7"/>
              <a:gd name="T8" fmla="*/ 0 60000 65536"/>
              <a:gd name="T9" fmla="*/ 0 60000 65536"/>
              <a:gd name="T10" fmla="*/ 0 60000 65536"/>
              <a:gd name="T11" fmla="*/ 0 60000 65536"/>
              <a:gd name="T12" fmla="*/ 0 w 11"/>
              <a:gd name="T13" fmla="*/ 0 h 7"/>
              <a:gd name="T14" fmla="*/ 11 w 11"/>
              <a:gd name="T15" fmla="*/ 7 h 7"/>
            </a:gdLst>
            <a:ahLst/>
            <a:cxnLst>
              <a:cxn ang="T8">
                <a:pos x="T0" y="T1"/>
              </a:cxn>
              <a:cxn ang="T9">
                <a:pos x="T2" y="T3"/>
              </a:cxn>
              <a:cxn ang="T10">
                <a:pos x="T4" y="T5"/>
              </a:cxn>
              <a:cxn ang="T11">
                <a:pos x="T6" y="T7"/>
              </a:cxn>
            </a:cxnLst>
            <a:rect l="T12" t="T13" r="T14" b="T15"/>
            <a:pathLst>
              <a:path w="11" h="7">
                <a:moveTo>
                  <a:pt x="0" y="5"/>
                </a:moveTo>
                <a:lnTo>
                  <a:pt x="5" y="0"/>
                </a:lnTo>
                <a:lnTo>
                  <a:pt x="11" y="7"/>
                </a:lnTo>
                <a:lnTo>
                  <a:pt x="0" y="5"/>
                </a:lnTo>
                <a:close/>
              </a:path>
            </a:pathLst>
          </a:custGeom>
          <a:solidFill>
            <a:srgbClr val="CDCDCD"/>
          </a:solidFill>
          <a:ln w="6350">
            <a:solidFill>
              <a:schemeClr val="bg1"/>
            </a:solidFill>
            <a:round/>
            <a:headEnd/>
            <a:tailEnd/>
          </a:ln>
        </p:spPr>
        <p:txBody>
          <a:bodyPr/>
          <a:lstStyle/>
          <a:p>
            <a:endParaRPr lang="en-US"/>
          </a:p>
        </p:txBody>
      </p:sp>
      <p:sp>
        <p:nvSpPr>
          <p:cNvPr id="1447" name="Freeform 2488"/>
          <p:cNvSpPr>
            <a:spLocks/>
          </p:cNvSpPr>
          <p:nvPr/>
        </p:nvSpPr>
        <p:spPr bwMode="auto">
          <a:xfrm>
            <a:off x="7988300" y="5116513"/>
            <a:ext cx="7938" cy="4762"/>
          </a:xfrm>
          <a:custGeom>
            <a:avLst/>
            <a:gdLst>
              <a:gd name="T0" fmla="*/ 0 w 11"/>
              <a:gd name="T1" fmla="*/ 0 h 7"/>
              <a:gd name="T2" fmla="*/ 2147483647 w 11"/>
              <a:gd name="T3" fmla="*/ 0 h 7"/>
              <a:gd name="T4" fmla="*/ 2147483647 w 11"/>
              <a:gd name="T5" fmla="*/ 0 h 7"/>
              <a:gd name="T6" fmla="*/ 0 w 11"/>
              <a:gd name="T7" fmla="*/ 0 h 7"/>
              <a:gd name="T8" fmla="*/ 0 60000 65536"/>
              <a:gd name="T9" fmla="*/ 0 60000 65536"/>
              <a:gd name="T10" fmla="*/ 0 60000 65536"/>
              <a:gd name="T11" fmla="*/ 0 60000 65536"/>
              <a:gd name="T12" fmla="*/ 0 w 11"/>
              <a:gd name="T13" fmla="*/ 0 h 7"/>
              <a:gd name="T14" fmla="*/ 11 w 11"/>
              <a:gd name="T15" fmla="*/ 7 h 7"/>
            </a:gdLst>
            <a:ahLst/>
            <a:cxnLst>
              <a:cxn ang="T8">
                <a:pos x="T0" y="T1"/>
              </a:cxn>
              <a:cxn ang="T9">
                <a:pos x="T2" y="T3"/>
              </a:cxn>
              <a:cxn ang="T10">
                <a:pos x="T4" y="T5"/>
              </a:cxn>
              <a:cxn ang="T11">
                <a:pos x="T6" y="T7"/>
              </a:cxn>
            </a:cxnLst>
            <a:rect l="T12" t="T13" r="T14" b="T15"/>
            <a:pathLst>
              <a:path w="11" h="7">
                <a:moveTo>
                  <a:pt x="0" y="5"/>
                </a:moveTo>
                <a:lnTo>
                  <a:pt x="5" y="0"/>
                </a:lnTo>
                <a:lnTo>
                  <a:pt x="11" y="7"/>
                </a:lnTo>
                <a:lnTo>
                  <a:pt x="0" y="5"/>
                </a:lnTo>
              </a:path>
            </a:pathLst>
          </a:custGeom>
          <a:solidFill>
            <a:srgbClr val="CDCDCD"/>
          </a:solidFill>
          <a:ln w="6350">
            <a:solidFill>
              <a:schemeClr val="bg1"/>
            </a:solidFill>
            <a:round/>
            <a:headEnd/>
            <a:tailEnd/>
          </a:ln>
        </p:spPr>
        <p:txBody>
          <a:bodyPr/>
          <a:lstStyle/>
          <a:p>
            <a:endParaRPr lang="en-US"/>
          </a:p>
        </p:txBody>
      </p:sp>
      <p:sp>
        <p:nvSpPr>
          <p:cNvPr id="1448" name="Freeform 2489"/>
          <p:cNvSpPr>
            <a:spLocks/>
          </p:cNvSpPr>
          <p:nvPr/>
        </p:nvSpPr>
        <p:spPr bwMode="auto">
          <a:xfrm>
            <a:off x="8020050" y="5083175"/>
            <a:ext cx="20638" cy="14288"/>
          </a:xfrm>
          <a:custGeom>
            <a:avLst/>
            <a:gdLst>
              <a:gd name="T0" fmla="*/ 0 w 31"/>
              <a:gd name="T1" fmla="*/ 0 h 21"/>
              <a:gd name="T2" fmla="*/ 0 w 31"/>
              <a:gd name="T3" fmla="*/ 0 h 21"/>
              <a:gd name="T4" fmla="*/ 0 w 31"/>
              <a:gd name="T5" fmla="*/ 0 h 21"/>
              <a:gd name="T6" fmla="*/ 0 w 31"/>
              <a:gd name="T7" fmla="*/ 0 h 21"/>
              <a:gd name="T8" fmla="*/ 0 w 31"/>
              <a:gd name="T9" fmla="*/ 0 h 21"/>
              <a:gd name="T10" fmla="*/ 0 60000 65536"/>
              <a:gd name="T11" fmla="*/ 0 60000 65536"/>
              <a:gd name="T12" fmla="*/ 0 60000 65536"/>
              <a:gd name="T13" fmla="*/ 0 60000 65536"/>
              <a:gd name="T14" fmla="*/ 0 60000 65536"/>
              <a:gd name="T15" fmla="*/ 0 w 31"/>
              <a:gd name="T16" fmla="*/ 0 h 21"/>
              <a:gd name="T17" fmla="*/ 31 w 31"/>
              <a:gd name="T18" fmla="*/ 21 h 21"/>
            </a:gdLst>
            <a:ahLst/>
            <a:cxnLst>
              <a:cxn ang="T10">
                <a:pos x="T0" y="T1"/>
              </a:cxn>
              <a:cxn ang="T11">
                <a:pos x="T2" y="T3"/>
              </a:cxn>
              <a:cxn ang="T12">
                <a:pos x="T4" y="T5"/>
              </a:cxn>
              <a:cxn ang="T13">
                <a:pos x="T6" y="T7"/>
              </a:cxn>
              <a:cxn ang="T14">
                <a:pos x="T8" y="T9"/>
              </a:cxn>
            </a:cxnLst>
            <a:rect l="T15" t="T16" r="T17" b="T18"/>
            <a:pathLst>
              <a:path w="31" h="21">
                <a:moveTo>
                  <a:pt x="0" y="0"/>
                </a:moveTo>
                <a:lnTo>
                  <a:pt x="23" y="10"/>
                </a:lnTo>
                <a:lnTo>
                  <a:pt x="31" y="21"/>
                </a:lnTo>
                <a:lnTo>
                  <a:pt x="15" y="18"/>
                </a:lnTo>
                <a:lnTo>
                  <a:pt x="0" y="0"/>
                </a:lnTo>
                <a:close/>
              </a:path>
            </a:pathLst>
          </a:custGeom>
          <a:solidFill>
            <a:srgbClr val="CDCDCD"/>
          </a:solidFill>
          <a:ln w="6350">
            <a:solidFill>
              <a:schemeClr val="bg1"/>
            </a:solidFill>
            <a:round/>
            <a:headEnd/>
            <a:tailEnd/>
          </a:ln>
        </p:spPr>
        <p:txBody>
          <a:bodyPr/>
          <a:lstStyle/>
          <a:p>
            <a:endParaRPr lang="en-US"/>
          </a:p>
        </p:txBody>
      </p:sp>
      <p:sp>
        <p:nvSpPr>
          <p:cNvPr id="1449" name="Freeform 2490"/>
          <p:cNvSpPr>
            <a:spLocks/>
          </p:cNvSpPr>
          <p:nvPr/>
        </p:nvSpPr>
        <p:spPr bwMode="auto">
          <a:xfrm>
            <a:off x="8020050" y="5083175"/>
            <a:ext cx="20638" cy="14288"/>
          </a:xfrm>
          <a:custGeom>
            <a:avLst/>
            <a:gdLst>
              <a:gd name="T0" fmla="*/ 0 w 31"/>
              <a:gd name="T1" fmla="*/ 0 h 21"/>
              <a:gd name="T2" fmla="*/ 0 w 31"/>
              <a:gd name="T3" fmla="*/ 0 h 21"/>
              <a:gd name="T4" fmla="*/ 0 w 31"/>
              <a:gd name="T5" fmla="*/ 0 h 21"/>
              <a:gd name="T6" fmla="*/ 0 w 31"/>
              <a:gd name="T7" fmla="*/ 0 h 21"/>
              <a:gd name="T8" fmla="*/ 0 w 31"/>
              <a:gd name="T9" fmla="*/ 0 h 21"/>
              <a:gd name="T10" fmla="*/ 0 60000 65536"/>
              <a:gd name="T11" fmla="*/ 0 60000 65536"/>
              <a:gd name="T12" fmla="*/ 0 60000 65536"/>
              <a:gd name="T13" fmla="*/ 0 60000 65536"/>
              <a:gd name="T14" fmla="*/ 0 60000 65536"/>
              <a:gd name="T15" fmla="*/ 0 w 31"/>
              <a:gd name="T16" fmla="*/ 0 h 21"/>
              <a:gd name="T17" fmla="*/ 31 w 31"/>
              <a:gd name="T18" fmla="*/ 21 h 21"/>
            </a:gdLst>
            <a:ahLst/>
            <a:cxnLst>
              <a:cxn ang="T10">
                <a:pos x="T0" y="T1"/>
              </a:cxn>
              <a:cxn ang="T11">
                <a:pos x="T2" y="T3"/>
              </a:cxn>
              <a:cxn ang="T12">
                <a:pos x="T4" y="T5"/>
              </a:cxn>
              <a:cxn ang="T13">
                <a:pos x="T6" y="T7"/>
              </a:cxn>
              <a:cxn ang="T14">
                <a:pos x="T8" y="T9"/>
              </a:cxn>
            </a:cxnLst>
            <a:rect l="T15" t="T16" r="T17" b="T18"/>
            <a:pathLst>
              <a:path w="31" h="21">
                <a:moveTo>
                  <a:pt x="0" y="0"/>
                </a:moveTo>
                <a:lnTo>
                  <a:pt x="23" y="10"/>
                </a:lnTo>
                <a:lnTo>
                  <a:pt x="31" y="21"/>
                </a:lnTo>
                <a:lnTo>
                  <a:pt x="15" y="18"/>
                </a:lnTo>
                <a:lnTo>
                  <a:pt x="0" y="0"/>
                </a:lnTo>
              </a:path>
            </a:pathLst>
          </a:custGeom>
          <a:solidFill>
            <a:srgbClr val="CDCDCD"/>
          </a:solidFill>
          <a:ln w="6350">
            <a:solidFill>
              <a:schemeClr val="bg1"/>
            </a:solidFill>
            <a:round/>
            <a:headEnd/>
            <a:tailEnd/>
          </a:ln>
        </p:spPr>
        <p:txBody>
          <a:bodyPr/>
          <a:lstStyle/>
          <a:p>
            <a:endParaRPr lang="en-US"/>
          </a:p>
        </p:txBody>
      </p:sp>
      <p:sp>
        <p:nvSpPr>
          <p:cNvPr id="1450" name="Freeform 2491"/>
          <p:cNvSpPr>
            <a:spLocks/>
          </p:cNvSpPr>
          <p:nvPr/>
        </p:nvSpPr>
        <p:spPr bwMode="auto">
          <a:xfrm>
            <a:off x="7980363" y="5064125"/>
            <a:ext cx="28575" cy="12700"/>
          </a:xfrm>
          <a:custGeom>
            <a:avLst/>
            <a:gdLst>
              <a:gd name="T0" fmla="*/ 0 w 41"/>
              <a:gd name="T1" fmla="*/ 0 h 17"/>
              <a:gd name="T2" fmla="*/ 0 w 41"/>
              <a:gd name="T3" fmla="*/ 2147483647 h 17"/>
              <a:gd name="T4" fmla="*/ 0 w 41"/>
              <a:gd name="T5" fmla="*/ 2147483647 h 17"/>
              <a:gd name="T6" fmla="*/ 0 w 41"/>
              <a:gd name="T7" fmla="*/ 2147483647 h 17"/>
              <a:gd name="T8" fmla="*/ 0 w 41"/>
              <a:gd name="T9" fmla="*/ 2147483647 h 17"/>
              <a:gd name="T10" fmla="*/ 0 w 41"/>
              <a:gd name="T11" fmla="*/ 0 h 17"/>
              <a:gd name="T12" fmla="*/ 0 60000 65536"/>
              <a:gd name="T13" fmla="*/ 0 60000 65536"/>
              <a:gd name="T14" fmla="*/ 0 60000 65536"/>
              <a:gd name="T15" fmla="*/ 0 60000 65536"/>
              <a:gd name="T16" fmla="*/ 0 60000 65536"/>
              <a:gd name="T17" fmla="*/ 0 60000 65536"/>
              <a:gd name="T18" fmla="*/ 0 w 41"/>
              <a:gd name="T19" fmla="*/ 0 h 17"/>
              <a:gd name="T20" fmla="*/ 41 w 41"/>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1" h="17">
                <a:moveTo>
                  <a:pt x="0" y="0"/>
                </a:moveTo>
                <a:lnTo>
                  <a:pt x="23" y="1"/>
                </a:lnTo>
                <a:lnTo>
                  <a:pt x="41" y="17"/>
                </a:lnTo>
                <a:lnTo>
                  <a:pt x="15" y="17"/>
                </a:lnTo>
                <a:lnTo>
                  <a:pt x="0" y="8"/>
                </a:lnTo>
                <a:lnTo>
                  <a:pt x="0" y="0"/>
                </a:lnTo>
                <a:close/>
              </a:path>
            </a:pathLst>
          </a:custGeom>
          <a:solidFill>
            <a:srgbClr val="CDCDCD"/>
          </a:solidFill>
          <a:ln w="6350">
            <a:solidFill>
              <a:schemeClr val="bg1"/>
            </a:solidFill>
            <a:round/>
            <a:headEnd/>
            <a:tailEnd/>
          </a:ln>
        </p:spPr>
        <p:txBody>
          <a:bodyPr/>
          <a:lstStyle/>
          <a:p>
            <a:endParaRPr lang="en-US"/>
          </a:p>
        </p:txBody>
      </p:sp>
      <p:sp>
        <p:nvSpPr>
          <p:cNvPr id="1451" name="Freeform 2492"/>
          <p:cNvSpPr>
            <a:spLocks/>
          </p:cNvSpPr>
          <p:nvPr/>
        </p:nvSpPr>
        <p:spPr bwMode="auto">
          <a:xfrm>
            <a:off x="7980363" y="5064125"/>
            <a:ext cx="28575" cy="12700"/>
          </a:xfrm>
          <a:custGeom>
            <a:avLst/>
            <a:gdLst>
              <a:gd name="T0" fmla="*/ 0 w 41"/>
              <a:gd name="T1" fmla="*/ 0 h 17"/>
              <a:gd name="T2" fmla="*/ 0 w 41"/>
              <a:gd name="T3" fmla="*/ 2147483647 h 17"/>
              <a:gd name="T4" fmla="*/ 0 w 41"/>
              <a:gd name="T5" fmla="*/ 2147483647 h 17"/>
              <a:gd name="T6" fmla="*/ 0 w 41"/>
              <a:gd name="T7" fmla="*/ 2147483647 h 17"/>
              <a:gd name="T8" fmla="*/ 0 w 41"/>
              <a:gd name="T9" fmla="*/ 2147483647 h 17"/>
              <a:gd name="T10" fmla="*/ 0 w 41"/>
              <a:gd name="T11" fmla="*/ 0 h 17"/>
              <a:gd name="T12" fmla="*/ 0 60000 65536"/>
              <a:gd name="T13" fmla="*/ 0 60000 65536"/>
              <a:gd name="T14" fmla="*/ 0 60000 65536"/>
              <a:gd name="T15" fmla="*/ 0 60000 65536"/>
              <a:gd name="T16" fmla="*/ 0 60000 65536"/>
              <a:gd name="T17" fmla="*/ 0 60000 65536"/>
              <a:gd name="T18" fmla="*/ 0 w 41"/>
              <a:gd name="T19" fmla="*/ 0 h 17"/>
              <a:gd name="T20" fmla="*/ 41 w 41"/>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1" h="17">
                <a:moveTo>
                  <a:pt x="0" y="0"/>
                </a:moveTo>
                <a:lnTo>
                  <a:pt x="23" y="1"/>
                </a:lnTo>
                <a:lnTo>
                  <a:pt x="41" y="17"/>
                </a:lnTo>
                <a:lnTo>
                  <a:pt x="15" y="17"/>
                </a:lnTo>
                <a:lnTo>
                  <a:pt x="0" y="8"/>
                </a:lnTo>
                <a:lnTo>
                  <a:pt x="0" y="0"/>
                </a:lnTo>
              </a:path>
            </a:pathLst>
          </a:custGeom>
          <a:solidFill>
            <a:srgbClr val="CDCDCD"/>
          </a:solidFill>
          <a:ln w="6350">
            <a:solidFill>
              <a:schemeClr val="bg1"/>
            </a:solidFill>
            <a:round/>
            <a:headEnd/>
            <a:tailEnd/>
          </a:ln>
        </p:spPr>
        <p:txBody>
          <a:bodyPr/>
          <a:lstStyle/>
          <a:p>
            <a:endParaRPr lang="en-US"/>
          </a:p>
        </p:txBody>
      </p:sp>
      <p:sp>
        <p:nvSpPr>
          <p:cNvPr id="1452" name="Freeform 2493"/>
          <p:cNvSpPr>
            <a:spLocks/>
          </p:cNvSpPr>
          <p:nvPr/>
        </p:nvSpPr>
        <p:spPr bwMode="auto">
          <a:xfrm>
            <a:off x="8004175" y="5043488"/>
            <a:ext cx="20638" cy="26987"/>
          </a:xfrm>
          <a:custGeom>
            <a:avLst/>
            <a:gdLst>
              <a:gd name="T0" fmla="*/ 0 w 30"/>
              <a:gd name="T1" fmla="*/ 0 h 39"/>
              <a:gd name="T2" fmla="*/ 0 w 30"/>
              <a:gd name="T3" fmla="*/ 0 h 39"/>
              <a:gd name="T4" fmla="*/ 0 w 30"/>
              <a:gd name="T5" fmla="*/ 0 h 39"/>
              <a:gd name="T6" fmla="*/ 0 w 30"/>
              <a:gd name="T7" fmla="*/ 0 h 39"/>
              <a:gd name="T8" fmla="*/ 0 60000 65536"/>
              <a:gd name="T9" fmla="*/ 0 60000 65536"/>
              <a:gd name="T10" fmla="*/ 0 60000 65536"/>
              <a:gd name="T11" fmla="*/ 0 60000 65536"/>
              <a:gd name="T12" fmla="*/ 0 w 30"/>
              <a:gd name="T13" fmla="*/ 0 h 39"/>
              <a:gd name="T14" fmla="*/ 30 w 30"/>
              <a:gd name="T15" fmla="*/ 39 h 39"/>
            </a:gdLst>
            <a:ahLst/>
            <a:cxnLst>
              <a:cxn ang="T8">
                <a:pos x="T0" y="T1"/>
              </a:cxn>
              <a:cxn ang="T9">
                <a:pos x="T2" y="T3"/>
              </a:cxn>
              <a:cxn ang="T10">
                <a:pos x="T4" y="T5"/>
              </a:cxn>
              <a:cxn ang="T11">
                <a:pos x="T6" y="T7"/>
              </a:cxn>
            </a:cxnLst>
            <a:rect l="T12" t="T13" r="T14" b="T15"/>
            <a:pathLst>
              <a:path w="30" h="39">
                <a:moveTo>
                  <a:pt x="0" y="0"/>
                </a:moveTo>
                <a:lnTo>
                  <a:pt x="30" y="39"/>
                </a:lnTo>
                <a:lnTo>
                  <a:pt x="13" y="26"/>
                </a:lnTo>
                <a:lnTo>
                  <a:pt x="0" y="0"/>
                </a:lnTo>
                <a:close/>
              </a:path>
            </a:pathLst>
          </a:custGeom>
          <a:solidFill>
            <a:srgbClr val="CDCDCD"/>
          </a:solidFill>
          <a:ln w="6350">
            <a:solidFill>
              <a:schemeClr val="bg1"/>
            </a:solidFill>
            <a:round/>
            <a:headEnd/>
            <a:tailEnd/>
          </a:ln>
        </p:spPr>
        <p:txBody>
          <a:bodyPr/>
          <a:lstStyle/>
          <a:p>
            <a:endParaRPr lang="en-US"/>
          </a:p>
        </p:txBody>
      </p:sp>
      <p:sp>
        <p:nvSpPr>
          <p:cNvPr id="1453" name="Freeform 2494"/>
          <p:cNvSpPr>
            <a:spLocks/>
          </p:cNvSpPr>
          <p:nvPr/>
        </p:nvSpPr>
        <p:spPr bwMode="auto">
          <a:xfrm>
            <a:off x="8004175" y="5043488"/>
            <a:ext cx="20638" cy="26987"/>
          </a:xfrm>
          <a:custGeom>
            <a:avLst/>
            <a:gdLst>
              <a:gd name="T0" fmla="*/ 0 w 30"/>
              <a:gd name="T1" fmla="*/ 0 h 39"/>
              <a:gd name="T2" fmla="*/ 0 w 30"/>
              <a:gd name="T3" fmla="*/ 0 h 39"/>
              <a:gd name="T4" fmla="*/ 0 w 30"/>
              <a:gd name="T5" fmla="*/ 0 h 39"/>
              <a:gd name="T6" fmla="*/ 0 w 30"/>
              <a:gd name="T7" fmla="*/ 0 h 39"/>
              <a:gd name="T8" fmla="*/ 0 60000 65536"/>
              <a:gd name="T9" fmla="*/ 0 60000 65536"/>
              <a:gd name="T10" fmla="*/ 0 60000 65536"/>
              <a:gd name="T11" fmla="*/ 0 60000 65536"/>
              <a:gd name="T12" fmla="*/ 0 w 30"/>
              <a:gd name="T13" fmla="*/ 0 h 39"/>
              <a:gd name="T14" fmla="*/ 30 w 30"/>
              <a:gd name="T15" fmla="*/ 39 h 39"/>
            </a:gdLst>
            <a:ahLst/>
            <a:cxnLst>
              <a:cxn ang="T8">
                <a:pos x="T0" y="T1"/>
              </a:cxn>
              <a:cxn ang="T9">
                <a:pos x="T2" y="T3"/>
              </a:cxn>
              <a:cxn ang="T10">
                <a:pos x="T4" y="T5"/>
              </a:cxn>
              <a:cxn ang="T11">
                <a:pos x="T6" y="T7"/>
              </a:cxn>
            </a:cxnLst>
            <a:rect l="T12" t="T13" r="T14" b="T15"/>
            <a:pathLst>
              <a:path w="30" h="39">
                <a:moveTo>
                  <a:pt x="0" y="0"/>
                </a:moveTo>
                <a:lnTo>
                  <a:pt x="30" y="39"/>
                </a:lnTo>
                <a:lnTo>
                  <a:pt x="13" y="26"/>
                </a:lnTo>
                <a:lnTo>
                  <a:pt x="0" y="0"/>
                </a:lnTo>
              </a:path>
            </a:pathLst>
          </a:custGeom>
          <a:solidFill>
            <a:srgbClr val="CDCDCD"/>
          </a:solidFill>
          <a:ln w="6350">
            <a:solidFill>
              <a:schemeClr val="bg1"/>
            </a:solidFill>
            <a:round/>
            <a:headEnd/>
            <a:tailEnd/>
          </a:ln>
        </p:spPr>
        <p:txBody>
          <a:bodyPr/>
          <a:lstStyle/>
          <a:p>
            <a:endParaRPr lang="en-US"/>
          </a:p>
        </p:txBody>
      </p:sp>
      <p:sp>
        <p:nvSpPr>
          <p:cNvPr id="1454" name="Freeform 2495"/>
          <p:cNvSpPr>
            <a:spLocks/>
          </p:cNvSpPr>
          <p:nvPr/>
        </p:nvSpPr>
        <p:spPr bwMode="auto">
          <a:xfrm>
            <a:off x="7959725" y="5026025"/>
            <a:ext cx="26988" cy="19050"/>
          </a:xfrm>
          <a:custGeom>
            <a:avLst/>
            <a:gdLst>
              <a:gd name="T0" fmla="*/ 0 w 40"/>
              <a:gd name="T1" fmla="*/ 0 h 28"/>
              <a:gd name="T2" fmla="*/ 0 w 40"/>
              <a:gd name="T3" fmla="*/ 0 h 28"/>
              <a:gd name="T4" fmla="*/ 0 w 40"/>
              <a:gd name="T5" fmla="*/ 0 h 28"/>
              <a:gd name="T6" fmla="*/ 0 w 40"/>
              <a:gd name="T7" fmla="*/ 0 h 28"/>
              <a:gd name="T8" fmla="*/ 0 w 40"/>
              <a:gd name="T9" fmla="*/ 0 h 28"/>
              <a:gd name="T10" fmla="*/ 0 60000 65536"/>
              <a:gd name="T11" fmla="*/ 0 60000 65536"/>
              <a:gd name="T12" fmla="*/ 0 60000 65536"/>
              <a:gd name="T13" fmla="*/ 0 60000 65536"/>
              <a:gd name="T14" fmla="*/ 0 60000 65536"/>
              <a:gd name="T15" fmla="*/ 0 w 40"/>
              <a:gd name="T16" fmla="*/ 0 h 28"/>
              <a:gd name="T17" fmla="*/ 40 w 40"/>
              <a:gd name="T18" fmla="*/ 28 h 28"/>
            </a:gdLst>
            <a:ahLst/>
            <a:cxnLst>
              <a:cxn ang="T10">
                <a:pos x="T0" y="T1"/>
              </a:cxn>
              <a:cxn ang="T11">
                <a:pos x="T2" y="T3"/>
              </a:cxn>
              <a:cxn ang="T12">
                <a:pos x="T4" y="T5"/>
              </a:cxn>
              <a:cxn ang="T13">
                <a:pos x="T6" y="T7"/>
              </a:cxn>
              <a:cxn ang="T14">
                <a:pos x="T8" y="T9"/>
              </a:cxn>
            </a:cxnLst>
            <a:rect l="T15" t="T16" r="T17" b="T18"/>
            <a:pathLst>
              <a:path w="40" h="28">
                <a:moveTo>
                  <a:pt x="0" y="0"/>
                </a:moveTo>
                <a:lnTo>
                  <a:pt x="35" y="18"/>
                </a:lnTo>
                <a:lnTo>
                  <a:pt x="40" y="28"/>
                </a:lnTo>
                <a:lnTo>
                  <a:pt x="8" y="12"/>
                </a:lnTo>
                <a:lnTo>
                  <a:pt x="0" y="0"/>
                </a:lnTo>
                <a:close/>
              </a:path>
            </a:pathLst>
          </a:custGeom>
          <a:solidFill>
            <a:srgbClr val="CDCDCD"/>
          </a:solidFill>
          <a:ln w="6350">
            <a:solidFill>
              <a:schemeClr val="bg1"/>
            </a:solidFill>
            <a:round/>
            <a:headEnd/>
            <a:tailEnd/>
          </a:ln>
        </p:spPr>
        <p:txBody>
          <a:bodyPr/>
          <a:lstStyle/>
          <a:p>
            <a:endParaRPr lang="en-US"/>
          </a:p>
        </p:txBody>
      </p:sp>
      <p:sp>
        <p:nvSpPr>
          <p:cNvPr id="1455" name="Freeform 2496"/>
          <p:cNvSpPr>
            <a:spLocks/>
          </p:cNvSpPr>
          <p:nvPr/>
        </p:nvSpPr>
        <p:spPr bwMode="auto">
          <a:xfrm>
            <a:off x="7959725" y="5026025"/>
            <a:ext cx="26988" cy="19050"/>
          </a:xfrm>
          <a:custGeom>
            <a:avLst/>
            <a:gdLst>
              <a:gd name="T0" fmla="*/ 0 w 40"/>
              <a:gd name="T1" fmla="*/ 0 h 28"/>
              <a:gd name="T2" fmla="*/ 0 w 40"/>
              <a:gd name="T3" fmla="*/ 0 h 28"/>
              <a:gd name="T4" fmla="*/ 0 w 40"/>
              <a:gd name="T5" fmla="*/ 0 h 28"/>
              <a:gd name="T6" fmla="*/ 0 w 40"/>
              <a:gd name="T7" fmla="*/ 0 h 28"/>
              <a:gd name="T8" fmla="*/ 0 w 40"/>
              <a:gd name="T9" fmla="*/ 0 h 28"/>
              <a:gd name="T10" fmla="*/ 0 60000 65536"/>
              <a:gd name="T11" fmla="*/ 0 60000 65536"/>
              <a:gd name="T12" fmla="*/ 0 60000 65536"/>
              <a:gd name="T13" fmla="*/ 0 60000 65536"/>
              <a:gd name="T14" fmla="*/ 0 60000 65536"/>
              <a:gd name="T15" fmla="*/ 0 w 40"/>
              <a:gd name="T16" fmla="*/ 0 h 28"/>
              <a:gd name="T17" fmla="*/ 40 w 40"/>
              <a:gd name="T18" fmla="*/ 28 h 28"/>
            </a:gdLst>
            <a:ahLst/>
            <a:cxnLst>
              <a:cxn ang="T10">
                <a:pos x="T0" y="T1"/>
              </a:cxn>
              <a:cxn ang="T11">
                <a:pos x="T2" y="T3"/>
              </a:cxn>
              <a:cxn ang="T12">
                <a:pos x="T4" y="T5"/>
              </a:cxn>
              <a:cxn ang="T13">
                <a:pos x="T6" y="T7"/>
              </a:cxn>
              <a:cxn ang="T14">
                <a:pos x="T8" y="T9"/>
              </a:cxn>
            </a:cxnLst>
            <a:rect l="T15" t="T16" r="T17" b="T18"/>
            <a:pathLst>
              <a:path w="40" h="28">
                <a:moveTo>
                  <a:pt x="0" y="0"/>
                </a:moveTo>
                <a:lnTo>
                  <a:pt x="35" y="18"/>
                </a:lnTo>
                <a:lnTo>
                  <a:pt x="40" y="28"/>
                </a:lnTo>
                <a:lnTo>
                  <a:pt x="8" y="12"/>
                </a:lnTo>
                <a:lnTo>
                  <a:pt x="0" y="0"/>
                </a:lnTo>
              </a:path>
            </a:pathLst>
          </a:custGeom>
          <a:solidFill>
            <a:srgbClr val="CDCDCD"/>
          </a:solidFill>
          <a:ln w="6350">
            <a:solidFill>
              <a:schemeClr val="bg1"/>
            </a:solidFill>
            <a:round/>
            <a:headEnd/>
            <a:tailEnd/>
          </a:ln>
        </p:spPr>
        <p:txBody>
          <a:bodyPr/>
          <a:lstStyle/>
          <a:p>
            <a:endParaRPr lang="en-US"/>
          </a:p>
        </p:txBody>
      </p:sp>
      <p:sp>
        <p:nvSpPr>
          <p:cNvPr id="1456" name="Freeform 2497"/>
          <p:cNvSpPr>
            <a:spLocks/>
          </p:cNvSpPr>
          <p:nvPr/>
        </p:nvSpPr>
        <p:spPr bwMode="auto">
          <a:xfrm>
            <a:off x="7932738" y="5035550"/>
            <a:ext cx="11112" cy="9525"/>
          </a:xfrm>
          <a:custGeom>
            <a:avLst/>
            <a:gdLst>
              <a:gd name="T0" fmla="*/ 0 w 18"/>
              <a:gd name="T1" fmla="*/ 0 h 15"/>
              <a:gd name="T2" fmla="*/ 0 w 18"/>
              <a:gd name="T3" fmla="*/ 0 h 15"/>
              <a:gd name="T4" fmla="*/ 0 w 18"/>
              <a:gd name="T5" fmla="*/ 0 h 15"/>
              <a:gd name="T6" fmla="*/ 0 w 18"/>
              <a:gd name="T7" fmla="*/ 0 h 15"/>
              <a:gd name="T8" fmla="*/ 0 w 18"/>
              <a:gd name="T9" fmla="*/ 0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a:moveTo>
                  <a:pt x="0" y="7"/>
                </a:moveTo>
                <a:lnTo>
                  <a:pt x="0" y="2"/>
                </a:lnTo>
                <a:lnTo>
                  <a:pt x="8" y="0"/>
                </a:lnTo>
                <a:lnTo>
                  <a:pt x="18" y="15"/>
                </a:lnTo>
                <a:lnTo>
                  <a:pt x="0" y="7"/>
                </a:lnTo>
                <a:close/>
              </a:path>
            </a:pathLst>
          </a:custGeom>
          <a:solidFill>
            <a:srgbClr val="CDCDCD"/>
          </a:solidFill>
          <a:ln w="6350">
            <a:solidFill>
              <a:schemeClr val="bg1"/>
            </a:solidFill>
            <a:round/>
            <a:headEnd/>
            <a:tailEnd/>
          </a:ln>
        </p:spPr>
        <p:txBody>
          <a:bodyPr/>
          <a:lstStyle/>
          <a:p>
            <a:endParaRPr lang="en-US"/>
          </a:p>
        </p:txBody>
      </p:sp>
      <p:sp>
        <p:nvSpPr>
          <p:cNvPr id="1457" name="Freeform 2498"/>
          <p:cNvSpPr>
            <a:spLocks/>
          </p:cNvSpPr>
          <p:nvPr/>
        </p:nvSpPr>
        <p:spPr bwMode="auto">
          <a:xfrm>
            <a:off x="7932738" y="5035550"/>
            <a:ext cx="11112" cy="9525"/>
          </a:xfrm>
          <a:custGeom>
            <a:avLst/>
            <a:gdLst>
              <a:gd name="T0" fmla="*/ 0 w 18"/>
              <a:gd name="T1" fmla="*/ 0 h 15"/>
              <a:gd name="T2" fmla="*/ 0 w 18"/>
              <a:gd name="T3" fmla="*/ 0 h 15"/>
              <a:gd name="T4" fmla="*/ 0 w 18"/>
              <a:gd name="T5" fmla="*/ 0 h 15"/>
              <a:gd name="T6" fmla="*/ 0 w 18"/>
              <a:gd name="T7" fmla="*/ 0 h 15"/>
              <a:gd name="T8" fmla="*/ 0 w 18"/>
              <a:gd name="T9" fmla="*/ 0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a:moveTo>
                  <a:pt x="0" y="7"/>
                </a:moveTo>
                <a:lnTo>
                  <a:pt x="0" y="2"/>
                </a:lnTo>
                <a:lnTo>
                  <a:pt x="8" y="0"/>
                </a:lnTo>
                <a:lnTo>
                  <a:pt x="18" y="15"/>
                </a:lnTo>
                <a:lnTo>
                  <a:pt x="0" y="7"/>
                </a:lnTo>
              </a:path>
            </a:pathLst>
          </a:custGeom>
          <a:solidFill>
            <a:srgbClr val="CDCDCD"/>
          </a:solidFill>
          <a:ln w="6350">
            <a:solidFill>
              <a:schemeClr val="bg1"/>
            </a:solidFill>
            <a:round/>
            <a:headEnd/>
            <a:tailEnd/>
          </a:ln>
        </p:spPr>
        <p:txBody>
          <a:bodyPr/>
          <a:lstStyle/>
          <a:p>
            <a:endParaRPr lang="en-US"/>
          </a:p>
        </p:txBody>
      </p:sp>
      <p:sp>
        <p:nvSpPr>
          <p:cNvPr id="1458" name="Freeform 2499"/>
          <p:cNvSpPr>
            <a:spLocks/>
          </p:cNvSpPr>
          <p:nvPr/>
        </p:nvSpPr>
        <p:spPr bwMode="auto">
          <a:xfrm>
            <a:off x="7927975" y="5030788"/>
            <a:ext cx="3175" cy="4762"/>
          </a:xfrm>
          <a:custGeom>
            <a:avLst/>
            <a:gdLst>
              <a:gd name="T0" fmla="*/ 2147483647 w 4"/>
              <a:gd name="T1" fmla="*/ 2147483647 h 8"/>
              <a:gd name="T2" fmla="*/ 2147483647 w 4"/>
              <a:gd name="T3" fmla="*/ 2147483647 h 8"/>
              <a:gd name="T4" fmla="*/ 0 w 4"/>
              <a:gd name="T5" fmla="*/ 0 h 8"/>
              <a:gd name="T6" fmla="*/ 2147483647 w 4"/>
              <a:gd name="T7" fmla="*/ 2147483647 h 8"/>
              <a:gd name="T8" fmla="*/ 0 60000 65536"/>
              <a:gd name="T9" fmla="*/ 0 60000 65536"/>
              <a:gd name="T10" fmla="*/ 0 60000 65536"/>
              <a:gd name="T11" fmla="*/ 0 60000 65536"/>
              <a:gd name="T12" fmla="*/ 0 w 4"/>
              <a:gd name="T13" fmla="*/ 0 h 8"/>
              <a:gd name="T14" fmla="*/ 4 w 4"/>
              <a:gd name="T15" fmla="*/ 8 h 8"/>
            </a:gdLst>
            <a:ahLst/>
            <a:cxnLst>
              <a:cxn ang="T8">
                <a:pos x="T0" y="T1"/>
              </a:cxn>
              <a:cxn ang="T9">
                <a:pos x="T2" y="T3"/>
              </a:cxn>
              <a:cxn ang="T10">
                <a:pos x="T4" y="T5"/>
              </a:cxn>
              <a:cxn ang="T11">
                <a:pos x="T6" y="T7"/>
              </a:cxn>
            </a:cxnLst>
            <a:rect l="T12" t="T13" r="T14" b="T15"/>
            <a:pathLst>
              <a:path w="4" h="8">
                <a:moveTo>
                  <a:pt x="4" y="2"/>
                </a:moveTo>
                <a:lnTo>
                  <a:pt x="2" y="8"/>
                </a:lnTo>
                <a:lnTo>
                  <a:pt x="0" y="0"/>
                </a:lnTo>
                <a:lnTo>
                  <a:pt x="4" y="2"/>
                </a:lnTo>
              </a:path>
            </a:pathLst>
          </a:custGeom>
          <a:solidFill>
            <a:srgbClr val="CDCDCD"/>
          </a:solidFill>
          <a:ln w="6350">
            <a:solidFill>
              <a:schemeClr val="bg1"/>
            </a:solidFill>
            <a:round/>
            <a:headEnd/>
            <a:tailEnd/>
          </a:ln>
        </p:spPr>
        <p:txBody>
          <a:bodyPr/>
          <a:lstStyle/>
          <a:p>
            <a:endParaRPr lang="en-US"/>
          </a:p>
        </p:txBody>
      </p:sp>
      <p:sp>
        <p:nvSpPr>
          <p:cNvPr id="1459" name="Freeform 2500"/>
          <p:cNvSpPr>
            <a:spLocks/>
          </p:cNvSpPr>
          <p:nvPr/>
        </p:nvSpPr>
        <p:spPr bwMode="auto">
          <a:xfrm>
            <a:off x="7916863" y="5003800"/>
            <a:ext cx="19050" cy="15875"/>
          </a:xfrm>
          <a:custGeom>
            <a:avLst/>
            <a:gdLst>
              <a:gd name="T0" fmla="*/ 0 w 31"/>
              <a:gd name="T1" fmla="*/ 0 h 21"/>
              <a:gd name="T2" fmla="*/ 0 w 31"/>
              <a:gd name="T3" fmla="*/ 0 h 21"/>
              <a:gd name="T4" fmla="*/ 0 w 31"/>
              <a:gd name="T5" fmla="*/ 0 h 21"/>
              <a:gd name="T6" fmla="*/ 0 w 31"/>
              <a:gd name="T7" fmla="*/ 0 h 21"/>
              <a:gd name="T8" fmla="*/ 0 60000 65536"/>
              <a:gd name="T9" fmla="*/ 0 60000 65536"/>
              <a:gd name="T10" fmla="*/ 0 60000 65536"/>
              <a:gd name="T11" fmla="*/ 0 60000 65536"/>
              <a:gd name="T12" fmla="*/ 0 w 31"/>
              <a:gd name="T13" fmla="*/ 0 h 21"/>
              <a:gd name="T14" fmla="*/ 31 w 31"/>
              <a:gd name="T15" fmla="*/ 21 h 21"/>
            </a:gdLst>
            <a:ahLst/>
            <a:cxnLst>
              <a:cxn ang="T8">
                <a:pos x="T0" y="T1"/>
              </a:cxn>
              <a:cxn ang="T9">
                <a:pos x="T2" y="T3"/>
              </a:cxn>
              <a:cxn ang="T10">
                <a:pos x="T4" y="T5"/>
              </a:cxn>
              <a:cxn ang="T11">
                <a:pos x="T6" y="T7"/>
              </a:cxn>
            </a:cxnLst>
            <a:rect l="T12" t="T13" r="T14" b="T15"/>
            <a:pathLst>
              <a:path w="31" h="21">
                <a:moveTo>
                  <a:pt x="0" y="0"/>
                </a:moveTo>
                <a:lnTo>
                  <a:pt x="31" y="21"/>
                </a:lnTo>
                <a:lnTo>
                  <a:pt x="15" y="16"/>
                </a:lnTo>
                <a:lnTo>
                  <a:pt x="0" y="0"/>
                </a:lnTo>
                <a:close/>
              </a:path>
            </a:pathLst>
          </a:custGeom>
          <a:solidFill>
            <a:srgbClr val="CDCDCD"/>
          </a:solidFill>
          <a:ln w="6350">
            <a:solidFill>
              <a:schemeClr val="bg1"/>
            </a:solidFill>
            <a:round/>
            <a:headEnd/>
            <a:tailEnd/>
          </a:ln>
        </p:spPr>
        <p:txBody>
          <a:bodyPr/>
          <a:lstStyle/>
          <a:p>
            <a:endParaRPr lang="en-US"/>
          </a:p>
        </p:txBody>
      </p:sp>
      <p:sp>
        <p:nvSpPr>
          <p:cNvPr id="1460" name="Freeform 2501"/>
          <p:cNvSpPr>
            <a:spLocks/>
          </p:cNvSpPr>
          <p:nvPr/>
        </p:nvSpPr>
        <p:spPr bwMode="auto">
          <a:xfrm>
            <a:off x="7916863" y="5003800"/>
            <a:ext cx="19050" cy="15875"/>
          </a:xfrm>
          <a:custGeom>
            <a:avLst/>
            <a:gdLst>
              <a:gd name="T0" fmla="*/ 0 w 31"/>
              <a:gd name="T1" fmla="*/ 0 h 21"/>
              <a:gd name="T2" fmla="*/ 0 w 31"/>
              <a:gd name="T3" fmla="*/ 0 h 21"/>
              <a:gd name="T4" fmla="*/ 0 w 31"/>
              <a:gd name="T5" fmla="*/ 0 h 21"/>
              <a:gd name="T6" fmla="*/ 0 w 31"/>
              <a:gd name="T7" fmla="*/ 0 h 21"/>
              <a:gd name="T8" fmla="*/ 0 60000 65536"/>
              <a:gd name="T9" fmla="*/ 0 60000 65536"/>
              <a:gd name="T10" fmla="*/ 0 60000 65536"/>
              <a:gd name="T11" fmla="*/ 0 60000 65536"/>
              <a:gd name="T12" fmla="*/ 0 w 31"/>
              <a:gd name="T13" fmla="*/ 0 h 21"/>
              <a:gd name="T14" fmla="*/ 31 w 31"/>
              <a:gd name="T15" fmla="*/ 21 h 21"/>
            </a:gdLst>
            <a:ahLst/>
            <a:cxnLst>
              <a:cxn ang="T8">
                <a:pos x="T0" y="T1"/>
              </a:cxn>
              <a:cxn ang="T9">
                <a:pos x="T2" y="T3"/>
              </a:cxn>
              <a:cxn ang="T10">
                <a:pos x="T4" y="T5"/>
              </a:cxn>
              <a:cxn ang="T11">
                <a:pos x="T6" y="T7"/>
              </a:cxn>
            </a:cxnLst>
            <a:rect l="T12" t="T13" r="T14" b="T15"/>
            <a:pathLst>
              <a:path w="31" h="21">
                <a:moveTo>
                  <a:pt x="0" y="0"/>
                </a:moveTo>
                <a:lnTo>
                  <a:pt x="31" y="21"/>
                </a:lnTo>
                <a:lnTo>
                  <a:pt x="15" y="16"/>
                </a:lnTo>
                <a:lnTo>
                  <a:pt x="0" y="0"/>
                </a:lnTo>
              </a:path>
            </a:pathLst>
          </a:custGeom>
          <a:solidFill>
            <a:srgbClr val="CDCDCD"/>
          </a:solidFill>
          <a:ln w="6350">
            <a:solidFill>
              <a:schemeClr val="bg1"/>
            </a:solidFill>
            <a:round/>
            <a:headEnd/>
            <a:tailEnd/>
          </a:ln>
        </p:spPr>
        <p:txBody>
          <a:bodyPr/>
          <a:lstStyle/>
          <a:p>
            <a:endParaRPr lang="en-US"/>
          </a:p>
        </p:txBody>
      </p:sp>
      <p:sp>
        <p:nvSpPr>
          <p:cNvPr id="1461" name="Freeform 2502"/>
          <p:cNvSpPr>
            <a:spLocks/>
          </p:cNvSpPr>
          <p:nvPr/>
        </p:nvSpPr>
        <p:spPr bwMode="auto">
          <a:xfrm>
            <a:off x="7016750" y="4749800"/>
            <a:ext cx="30163" cy="23813"/>
          </a:xfrm>
          <a:custGeom>
            <a:avLst/>
            <a:gdLst>
              <a:gd name="T0" fmla="*/ 0 w 45"/>
              <a:gd name="T1" fmla="*/ 0 h 34"/>
              <a:gd name="T2" fmla="*/ 0 w 45"/>
              <a:gd name="T3" fmla="*/ 0 h 34"/>
              <a:gd name="T4" fmla="*/ 0 w 45"/>
              <a:gd name="T5" fmla="*/ 0 h 34"/>
              <a:gd name="T6" fmla="*/ 0 w 45"/>
              <a:gd name="T7" fmla="*/ 0 h 34"/>
              <a:gd name="T8" fmla="*/ 0 w 45"/>
              <a:gd name="T9" fmla="*/ 0 h 34"/>
              <a:gd name="T10" fmla="*/ 0 w 45"/>
              <a:gd name="T11" fmla="*/ 0 h 34"/>
              <a:gd name="T12" fmla="*/ 0 w 45"/>
              <a:gd name="T13" fmla="*/ 0 h 34"/>
              <a:gd name="T14" fmla="*/ 0 60000 65536"/>
              <a:gd name="T15" fmla="*/ 0 60000 65536"/>
              <a:gd name="T16" fmla="*/ 0 60000 65536"/>
              <a:gd name="T17" fmla="*/ 0 60000 65536"/>
              <a:gd name="T18" fmla="*/ 0 60000 65536"/>
              <a:gd name="T19" fmla="*/ 0 60000 65536"/>
              <a:gd name="T20" fmla="*/ 0 60000 65536"/>
              <a:gd name="T21" fmla="*/ 0 w 45"/>
              <a:gd name="T22" fmla="*/ 0 h 34"/>
              <a:gd name="T23" fmla="*/ 45 w 45"/>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4">
                <a:moveTo>
                  <a:pt x="0" y="16"/>
                </a:moveTo>
                <a:lnTo>
                  <a:pt x="31" y="0"/>
                </a:lnTo>
                <a:lnTo>
                  <a:pt x="39" y="6"/>
                </a:lnTo>
                <a:lnTo>
                  <a:pt x="45" y="23"/>
                </a:lnTo>
                <a:lnTo>
                  <a:pt x="31" y="10"/>
                </a:lnTo>
                <a:lnTo>
                  <a:pt x="19" y="34"/>
                </a:lnTo>
                <a:lnTo>
                  <a:pt x="0" y="16"/>
                </a:lnTo>
                <a:close/>
              </a:path>
            </a:pathLst>
          </a:custGeom>
          <a:solidFill>
            <a:srgbClr val="CDCDCD"/>
          </a:solidFill>
          <a:ln w="6350">
            <a:solidFill>
              <a:schemeClr val="bg1"/>
            </a:solidFill>
            <a:round/>
            <a:headEnd/>
            <a:tailEnd/>
          </a:ln>
        </p:spPr>
        <p:txBody>
          <a:bodyPr/>
          <a:lstStyle/>
          <a:p>
            <a:endParaRPr lang="en-US"/>
          </a:p>
        </p:txBody>
      </p:sp>
      <p:sp>
        <p:nvSpPr>
          <p:cNvPr id="1462" name="Freeform 2503"/>
          <p:cNvSpPr>
            <a:spLocks/>
          </p:cNvSpPr>
          <p:nvPr/>
        </p:nvSpPr>
        <p:spPr bwMode="auto">
          <a:xfrm>
            <a:off x="7016750" y="4749800"/>
            <a:ext cx="30163" cy="23813"/>
          </a:xfrm>
          <a:custGeom>
            <a:avLst/>
            <a:gdLst>
              <a:gd name="T0" fmla="*/ 0 w 45"/>
              <a:gd name="T1" fmla="*/ 0 h 34"/>
              <a:gd name="T2" fmla="*/ 0 w 45"/>
              <a:gd name="T3" fmla="*/ 0 h 34"/>
              <a:gd name="T4" fmla="*/ 0 w 45"/>
              <a:gd name="T5" fmla="*/ 0 h 34"/>
              <a:gd name="T6" fmla="*/ 0 w 45"/>
              <a:gd name="T7" fmla="*/ 0 h 34"/>
              <a:gd name="T8" fmla="*/ 0 w 45"/>
              <a:gd name="T9" fmla="*/ 0 h 34"/>
              <a:gd name="T10" fmla="*/ 0 w 45"/>
              <a:gd name="T11" fmla="*/ 0 h 34"/>
              <a:gd name="T12" fmla="*/ 0 w 45"/>
              <a:gd name="T13" fmla="*/ 0 h 34"/>
              <a:gd name="T14" fmla="*/ 0 60000 65536"/>
              <a:gd name="T15" fmla="*/ 0 60000 65536"/>
              <a:gd name="T16" fmla="*/ 0 60000 65536"/>
              <a:gd name="T17" fmla="*/ 0 60000 65536"/>
              <a:gd name="T18" fmla="*/ 0 60000 65536"/>
              <a:gd name="T19" fmla="*/ 0 60000 65536"/>
              <a:gd name="T20" fmla="*/ 0 60000 65536"/>
              <a:gd name="T21" fmla="*/ 0 w 45"/>
              <a:gd name="T22" fmla="*/ 0 h 34"/>
              <a:gd name="T23" fmla="*/ 45 w 45"/>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4">
                <a:moveTo>
                  <a:pt x="0" y="16"/>
                </a:moveTo>
                <a:lnTo>
                  <a:pt x="31" y="0"/>
                </a:lnTo>
                <a:lnTo>
                  <a:pt x="39" y="6"/>
                </a:lnTo>
                <a:lnTo>
                  <a:pt x="45" y="23"/>
                </a:lnTo>
                <a:lnTo>
                  <a:pt x="31" y="10"/>
                </a:lnTo>
                <a:lnTo>
                  <a:pt x="19" y="34"/>
                </a:lnTo>
                <a:lnTo>
                  <a:pt x="0" y="16"/>
                </a:lnTo>
              </a:path>
            </a:pathLst>
          </a:custGeom>
          <a:solidFill>
            <a:srgbClr val="CDCDCD"/>
          </a:solidFill>
          <a:ln w="6350">
            <a:solidFill>
              <a:schemeClr val="bg1"/>
            </a:solidFill>
            <a:round/>
            <a:headEnd/>
            <a:tailEnd/>
          </a:ln>
        </p:spPr>
        <p:txBody>
          <a:bodyPr/>
          <a:lstStyle/>
          <a:p>
            <a:endParaRPr lang="en-US"/>
          </a:p>
        </p:txBody>
      </p:sp>
      <p:sp>
        <p:nvSpPr>
          <p:cNvPr id="1463" name="Freeform 2504"/>
          <p:cNvSpPr>
            <a:spLocks/>
          </p:cNvSpPr>
          <p:nvPr/>
        </p:nvSpPr>
        <p:spPr bwMode="auto">
          <a:xfrm>
            <a:off x="7707313" y="4903788"/>
            <a:ext cx="11112" cy="4762"/>
          </a:xfrm>
          <a:custGeom>
            <a:avLst/>
            <a:gdLst>
              <a:gd name="T0" fmla="*/ 0 w 16"/>
              <a:gd name="T1" fmla="*/ 0 h 6"/>
              <a:gd name="T2" fmla="*/ 0 w 16"/>
              <a:gd name="T3" fmla="*/ 0 h 6"/>
              <a:gd name="T4" fmla="*/ 0 w 16"/>
              <a:gd name="T5" fmla="*/ 2147483647 h 6"/>
              <a:gd name="T6" fmla="*/ 0 w 16"/>
              <a:gd name="T7" fmla="*/ 2147483647 h 6"/>
              <a:gd name="T8" fmla="*/ 0 w 16"/>
              <a:gd name="T9" fmla="*/ 0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0" y="0"/>
                </a:moveTo>
                <a:lnTo>
                  <a:pt x="16" y="0"/>
                </a:lnTo>
                <a:lnTo>
                  <a:pt x="11" y="6"/>
                </a:lnTo>
                <a:lnTo>
                  <a:pt x="1" y="6"/>
                </a:lnTo>
                <a:lnTo>
                  <a:pt x="0" y="0"/>
                </a:lnTo>
                <a:close/>
              </a:path>
            </a:pathLst>
          </a:custGeom>
          <a:solidFill>
            <a:srgbClr val="CDCDCD"/>
          </a:solidFill>
          <a:ln w="6350">
            <a:solidFill>
              <a:schemeClr val="bg1"/>
            </a:solidFill>
            <a:round/>
            <a:headEnd/>
            <a:tailEnd/>
          </a:ln>
        </p:spPr>
        <p:txBody>
          <a:bodyPr/>
          <a:lstStyle/>
          <a:p>
            <a:endParaRPr lang="en-US"/>
          </a:p>
        </p:txBody>
      </p:sp>
      <p:sp>
        <p:nvSpPr>
          <p:cNvPr id="1464" name="Freeform 2505"/>
          <p:cNvSpPr>
            <a:spLocks/>
          </p:cNvSpPr>
          <p:nvPr/>
        </p:nvSpPr>
        <p:spPr bwMode="auto">
          <a:xfrm>
            <a:off x="7707313" y="4903788"/>
            <a:ext cx="11112" cy="4762"/>
          </a:xfrm>
          <a:custGeom>
            <a:avLst/>
            <a:gdLst>
              <a:gd name="T0" fmla="*/ 0 w 16"/>
              <a:gd name="T1" fmla="*/ 0 h 6"/>
              <a:gd name="T2" fmla="*/ 0 w 16"/>
              <a:gd name="T3" fmla="*/ 0 h 6"/>
              <a:gd name="T4" fmla="*/ 0 w 16"/>
              <a:gd name="T5" fmla="*/ 2147483647 h 6"/>
              <a:gd name="T6" fmla="*/ 0 w 16"/>
              <a:gd name="T7" fmla="*/ 2147483647 h 6"/>
              <a:gd name="T8" fmla="*/ 0 w 16"/>
              <a:gd name="T9" fmla="*/ 0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0" y="0"/>
                </a:moveTo>
                <a:lnTo>
                  <a:pt x="16" y="0"/>
                </a:lnTo>
                <a:lnTo>
                  <a:pt x="11" y="6"/>
                </a:lnTo>
                <a:lnTo>
                  <a:pt x="1" y="6"/>
                </a:lnTo>
                <a:lnTo>
                  <a:pt x="0" y="0"/>
                </a:lnTo>
              </a:path>
            </a:pathLst>
          </a:custGeom>
          <a:solidFill>
            <a:srgbClr val="CDCDCD"/>
          </a:solidFill>
          <a:ln w="6350">
            <a:solidFill>
              <a:schemeClr val="bg1"/>
            </a:solidFill>
            <a:round/>
            <a:headEnd/>
            <a:tailEnd/>
          </a:ln>
        </p:spPr>
        <p:txBody>
          <a:bodyPr/>
          <a:lstStyle/>
          <a:p>
            <a:endParaRPr lang="en-US"/>
          </a:p>
        </p:txBody>
      </p:sp>
      <p:sp>
        <p:nvSpPr>
          <p:cNvPr id="1465" name="Freeform 2506"/>
          <p:cNvSpPr>
            <a:spLocks/>
          </p:cNvSpPr>
          <p:nvPr/>
        </p:nvSpPr>
        <p:spPr bwMode="auto">
          <a:xfrm>
            <a:off x="7589838" y="4916488"/>
            <a:ext cx="207962" cy="177800"/>
          </a:xfrm>
          <a:custGeom>
            <a:avLst/>
            <a:gdLst>
              <a:gd name="T0" fmla="*/ 0 w 313"/>
              <a:gd name="T1" fmla="*/ 0 h 257"/>
              <a:gd name="T2" fmla="*/ 0 w 313"/>
              <a:gd name="T3" fmla="*/ 0 h 257"/>
              <a:gd name="T4" fmla="*/ 0 w 313"/>
              <a:gd name="T5" fmla="*/ 0 h 257"/>
              <a:gd name="T6" fmla="*/ 0 w 313"/>
              <a:gd name="T7" fmla="*/ 0 h 257"/>
              <a:gd name="T8" fmla="*/ 0 w 313"/>
              <a:gd name="T9" fmla="*/ 0 h 257"/>
              <a:gd name="T10" fmla="*/ 0 w 313"/>
              <a:gd name="T11" fmla="*/ 0 h 257"/>
              <a:gd name="T12" fmla="*/ 0 w 313"/>
              <a:gd name="T13" fmla="*/ 0 h 257"/>
              <a:gd name="T14" fmla="*/ 0 w 313"/>
              <a:gd name="T15" fmla="*/ 0 h 257"/>
              <a:gd name="T16" fmla="*/ 0 w 313"/>
              <a:gd name="T17" fmla="*/ 0 h 257"/>
              <a:gd name="T18" fmla="*/ 0 w 313"/>
              <a:gd name="T19" fmla="*/ 0 h 257"/>
              <a:gd name="T20" fmla="*/ 0 w 313"/>
              <a:gd name="T21" fmla="*/ 0 h 257"/>
              <a:gd name="T22" fmla="*/ 0 w 313"/>
              <a:gd name="T23" fmla="*/ 0 h 257"/>
              <a:gd name="T24" fmla="*/ 0 w 313"/>
              <a:gd name="T25" fmla="*/ 0 h 257"/>
              <a:gd name="T26" fmla="*/ 0 w 313"/>
              <a:gd name="T27" fmla="*/ 0 h 257"/>
              <a:gd name="T28" fmla="*/ 0 w 313"/>
              <a:gd name="T29" fmla="*/ 0 h 257"/>
              <a:gd name="T30" fmla="*/ 0 w 313"/>
              <a:gd name="T31" fmla="*/ 0 h 257"/>
              <a:gd name="T32" fmla="*/ 0 w 313"/>
              <a:gd name="T33" fmla="*/ 0 h 257"/>
              <a:gd name="T34" fmla="*/ 0 w 313"/>
              <a:gd name="T35" fmla="*/ 0 h 257"/>
              <a:gd name="T36" fmla="*/ 0 w 313"/>
              <a:gd name="T37" fmla="*/ 0 h 257"/>
              <a:gd name="T38" fmla="*/ 0 w 313"/>
              <a:gd name="T39" fmla="*/ 0 h 257"/>
              <a:gd name="T40" fmla="*/ 0 w 313"/>
              <a:gd name="T41" fmla="*/ 0 h 257"/>
              <a:gd name="T42" fmla="*/ 0 w 313"/>
              <a:gd name="T43" fmla="*/ 0 h 257"/>
              <a:gd name="T44" fmla="*/ 0 w 313"/>
              <a:gd name="T45" fmla="*/ 0 h 257"/>
              <a:gd name="T46" fmla="*/ 0 w 313"/>
              <a:gd name="T47" fmla="*/ 0 h 257"/>
              <a:gd name="T48" fmla="*/ 0 w 313"/>
              <a:gd name="T49" fmla="*/ 0 h 257"/>
              <a:gd name="T50" fmla="*/ 0 w 313"/>
              <a:gd name="T51" fmla="*/ 0 h 257"/>
              <a:gd name="T52" fmla="*/ 0 w 313"/>
              <a:gd name="T53" fmla="*/ 0 h 257"/>
              <a:gd name="T54" fmla="*/ 0 w 313"/>
              <a:gd name="T55" fmla="*/ 0 h 257"/>
              <a:gd name="T56" fmla="*/ 0 w 313"/>
              <a:gd name="T57" fmla="*/ 0 h 257"/>
              <a:gd name="T58" fmla="*/ 0 w 313"/>
              <a:gd name="T59" fmla="*/ 0 h 257"/>
              <a:gd name="T60" fmla="*/ 0 w 313"/>
              <a:gd name="T61" fmla="*/ 0 h 257"/>
              <a:gd name="T62" fmla="*/ 0 w 313"/>
              <a:gd name="T63" fmla="*/ 0 h 257"/>
              <a:gd name="T64" fmla="*/ 0 w 313"/>
              <a:gd name="T65" fmla="*/ 0 h 257"/>
              <a:gd name="T66" fmla="*/ 0 w 313"/>
              <a:gd name="T67" fmla="*/ 0 h 257"/>
              <a:gd name="T68" fmla="*/ 0 w 313"/>
              <a:gd name="T69" fmla="*/ 0 h 257"/>
              <a:gd name="T70" fmla="*/ 0 w 313"/>
              <a:gd name="T71" fmla="*/ 0 h 257"/>
              <a:gd name="T72" fmla="*/ 0 w 313"/>
              <a:gd name="T73" fmla="*/ 0 h 2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3"/>
              <a:gd name="T112" fmla="*/ 0 h 257"/>
              <a:gd name="T113" fmla="*/ 313 w 313"/>
              <a:gd name="T114" fmla="*/ 257 h 2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3" h="257">
                <a:moveTo>
                  <a:pt x="3" y="80"/>
                </a:moveTo>
                <a:lnTo>
                  <a:pt x="2" y="0"/>
                </a:lnTo>
                <a:lnTo>
                  <a:pt x="108" y="39"/>
                </a:lnTo>
                <a:lnTo>
                  <a:pt x="145" y="65"/>
                </a:lnTo>
                <a:lnTo>
                  <a:pt x="155" y="93"/>
                </a:lnTo>
                <a:lnTo>
                  <a:pt x="212" y="113"/>
                </a:lnTo>
                <a:lnTo>
                  <a:pt x="218" y="134"/>
                </a:lnTo>
                <a:lnTo>
                  <a:pt x="192" y="137"/>
                </a:lnTo>
                <a:lnTo>
                  <a:pt x="200" y="155"/>
                </a:lnTo>
                <a:lnTo>
                  <a:pt x="221" y="174"/>
                </a:lnTo>
                <a:lnTo>
                  <a:pt x="241" y="202"/>
                </a:lnTo>
                <a:lnTo>
                  <a:pt x="259" y="205"/>
                </a:lnTo>
                <a:lnTo>
                  <a:pt x="261" y="218"/>
                </a:lnTo>
                <a:lnTo>
                  <a:pt x="285" y="227"/>
                </a:lnTo>
                <a:lnTo>
                  <a:pt x="280" y="233"/>
                </a:lnTo>
                <a:lnTo>
                  <a:pt x="313" y="243"/>
                </a:lnTo>
                <a:lnTo>
                  <a:pt x="296" y="248"/>
                </a:lnTo>
                <a:lnTo>
                  <a:pt x="306" y="251"/>
                </a:lnTo>
                <a:lnTo>
                  <a:pt x="296" y="257"/>
                </a:lnTo>
                <a:lnTo>
                  <a:pt x="283" y="249"/>
                </a:lnTo>
                <a:lnTo>
                  <a:pt x="217" y="238"/>
                </a:lnTo>
                <a:lnTo>
                  <a:pt x="189" y="214"/>
                </a:lnTo>
                <a:lnTo>
                  <a:pt x="189" y="207"/>
                </a:lnTo>
                <a:lnTo>
                  <a:pt x="179" y="205"/>
                </a:lnTo>
                <a:lnTo>
                  <a:pt x="165" y="181"/>
                </a:lnTo>
                <a:lnTo>
                  <a:pt x="109" y="158"/>
                </a:lnTo>
                <a:lnTo>
                  <a:pt x="99" y="163"/>
                </a:lnTo>
                <a:lnTo>
                  <a:pt x="90" y="160"/>
                </a:lnTo>
                <a:lnTo>
                  <a:pt x="91" y="171"/>
                </a:lnTo>
                <a:lnTo>
                  <a:pt x="82" y="173"/>
                </a:lnTo>
                <a:lnTo>
                  <a:pt x="80" y="178"/>
                </a:lnTo>
                <a:lnTo>
                  <a:pt x="64" y="184"/>
                </a:lnTo>
                <a:lnTo>
                  <a:pt x="75" y="200"/>
                </a:lnTo>
                <a:lnTo>
                  <a:pt x="57" y="214"/>
                </a:lnTo>
                <a:lnTo>
                  <a:pt x="8" y="209"/>
                </a:lnTo>
                <a:lnTo>
                  <a:pt x="0" y="135"/>
                </a:lnTo>
                <a:lnTo>
                  <a:pt x="3" y="80"/>
                </a:lnTo>
                <a:close/>
              </a:path>
            </a:pathLst>
          </a:custGeom>
          <a:solidFill>
            <a:srgbClr val="CDCDCD"/>
          </a:solidFill>
          <a:ln w="6350">
            <a:solidFill>
              <a:schemeClr val="bg1"/>
            </a:solidFill>
            <a:round/>
            <a:headEnd/>
            <a:tailEnd/>
          </a:ln>
        </p:spPr>
        <p:txBody>
          <a:bodyPr/>
          <a:lstStyle/>
          <a:p>
            <a:endParaRPr lang="en-US"/>
          </a:p>
        </p:txBody>
      </p:sp>
      <p:sp>
        <p:nvSpPr>
          <p:cNvPr id="1466" name="Freeform 2507"/>
          <p:cNvSpPr>
            <a:spLocks/>
          </p:cNvSpPr>
          <p:nvPr/>
        </p:nvSpPr>
        <p:spPr bwMode="auto">
          <a:xfrm>
            <a:off x="7589838" y="4916488"/>
            <a:ext cx="207962" cy="177800"/>
          </a:xfrm>
          <a:custGeom>
            <a:avLst/>
            <a:gdLst>
              <a:gd name="T0" fmla="*/ 0 w 313"/>
              <a:gd name="T1" fmla="*/ 0 h 257"/>
              <a:gd name="T2" fmla="*/ 0 w 313"/>
              <a:gd name="T3" fmla="*/ 0 h 257"/>
              <a:gd name="T4" fmla="*/ 0 w 313"/>
              <a:gd name="T5" fmla="*/ 0 h 257"/>
              <a:gd name="T6" fmla="*/ 0 w 313"/>
              <a:gd name="T7" fmla="*/ 0 h 257"/>
              <a:gd name="T8" fmla="*/ 0 w 313"/>
              <a:gd name="T9" fmla="*/ 0 h 257"/>
              <a:gd name="T10" fmla="*/ 0 w 313"/>
              <a:gd name="T11" fmla="*/ 0 h 257"/>
              <a:gd name="T12" fmla="*/ 0 w 313"/>
              <a:gd name="T13" fmla="*/ 0 h 257"/>
              <a:gd name="T14" fmla="*/ 0 w 313"/>
              <a:gd name="T15" fmla="*/ 0 h 257"/>
              <a:gd name="T16" fmla="*/ 0 w 313"/>
              <a:gd name="T17" fmla="*/ 0 h 257"/>
              <a:gd name="T18" fmla="*/ 0 w 313"/>
              <a:gd name="T19" fmla="*/ 0 h 257"/>
              <a:gd name="T20" fmla="*/ 0 w 313"/>
              <a:gd name="T21" fmla="*/ 0 h 257"/>
              <a:gd name="T22" fmla="*/ 0 w 313"/>
              <a:gd name="T23" fmla="*/ 0 h 257"/>
              <a:gd name="T24" fmla="*/ 0 w 313"/>
              <a:gd name="T25" fmla="*/ 0 h 257"/>
              <a:gd name="T26" fmla="*/ 0 w 313"/>
              <a:gd name="T27" fmla="*/ 0 h 257"/>
              <a:gd name="T28" fmla="*/ 0 w 313"/>
              <a:gd name="T29" fmla="*/ 0 h 257"/>
              <a:gd name="T30" fmla="*/ 0 w 313"/>
              <a:gd name="T31" fmla="*/ 0 h 257"/>
              <a:gd name="T32" fmla="*/ 0 w 313"/>
              <a:gd name="T33" fmla="*/ 0 h 257"/>
              <a:gd name="T34" fmla="*/ 0 w 313"/>
              <a:gd name="T35" fmla="*/ 0 h 257"/>
              <a:gd name="T36" fmla="*/ 0 w 313"/>
              <a:gd name="T37" fmla="*/ 0 h 257"/>
              <a:gd name="T38" fmla="*/ 0 w 313"/>
              <a:gd name="T39" fmla="*/ 0 h 257"/>
              <a:gd name="T40" fmla="*/ 0 w 313"/>
              <a:gd name="T41" fmla="*/ 0 h 257"/>
              <a:gd name="T42" fmla="*/ 0 w 313"/>
              <a:gd name="T43" fmla="*/ 0 h 257"/>
              <a:gd name="T44" fmla="*/ 0 w 313"/>
              <a:gd name="T45" fmla="*/ 0 h 257"/>
              <a:gd name="T46" fmla="*/ 0 w 313"/>
              <a:gd name="T47" fmla="*/ 0 h 257"/>
              <a:gd name="T48" fmla="*/ 0 w 313"/>
              <a:gd name="T49" fmla="*/ 0 h 257"/>
              <a:gd name="T50" fmla="*/ 0 w 313"/>
              <a:gd name="T51" fmla="*/ 0 h 257"/>
              <a:gd name="T52" fmla="*/ 0 w 313"/>
              <a:gd name="T53" fmla="*/ 0 h 257"/>
              <a:gd name="T54" fmla="*/ 0 w 313"/>
              <a:gd name="T55" fmla="*/ 0 h 257"/>
              <a:gd name="T56" fmla="*/ 0 w 313"/>
              <a:gd name="T57" fmla="*/ 0 h 257"/>
              <a:gd name="T58" fmla="*/ 0 w 313"/>
              <a:gd name="T59" fmla="*/ 0 h 257"/>
              <a:gd name="T60" fmla="*/ 0 w 313"/>
              <a:gd name="T61" fmla="*/ 0 h 257"/>
              <a:gd name="T62" fmla="*/ 0 w 313"/>
              <a:gd name="T63" fmla="*/ 0 h 257"/>
              <a:gd name="T64" fmla="*/ 0 w 313"/>
              <a:gd name="T65" fmla="*/ 0 h 257"/>
              <a:gd name="T66" fmla="*/ 0 w 313"/>
              <a:gd name="T67" fmla="*/ 0 h 257"/>
              <a:gd name="T68" fmla="*/ 0 w 313"/>
              <a:gd name="T69" fmla="*/ 0 h 257"/>
              <a:gd name="T70" fmla="*/ 0 w 313"/>
              <a:gd name="T71" fmla="*/ 0 h 257"/>
              <a:gd name="T72" fmla="*/ 0 w 313"/>
              <a:gd name="T73" fmla="*/ 0 h 2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3"/>
              <a:gd name="T112" fmla="*/ 0 h 257"/>
              <a:gd name="T113" fmla="*/ 313 w 313"/>
              <a:gd name="T114" fmla="*/ 257 h 2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3" h="257">
                <a:moveTo>
                  <a:pt x="3" y="80"/>
                </a:moveTo>
                <a:lnTo>
                  <a:pt x="2" y="0"/>
                </a:lnTo>
                <a:lnTo>
                  <a:pt x="108" y="39"/>
                </a:lnTo>
                <a:lnTo>
                  <a:pt x="145" y="65"/>
                </a:lnTo>
                <a:lnTo>
                  <a:pt x="155" y="93"/>
                </a:lnTo>
                <a:lnTo>
                  <a:pt x="212" y="113"/>
                </a:lnTo>
                <a:lnTo>
                  <a:pt x="218" y="134"/>
                </a:lnTo>
                <a:lnTo>
                  <a:pt x="192" y="137"/>
                </a:lnTo>
                <a:lnTo>
                  <a:pt x="200" y="155"/>
                </a:lnTo>
                <a:lnTo>
                  <a:pt x="221" y="174"/>
                </a:lnTo>
                <a:lnTo>
                  <a:pt x="241" y="202"/>
                </a:lnTo>
                <a:lnTo>
                  <a:pt x="259" y="205"/>
                </a:lnTo>
                <a:lnTo>
                  <a:pt x="261" y="218"/>
                </a:lnTo>
                <a:lnTo>
                  <a:pt x="285" y="227"/>
                </a:lnTo>
                <a:lnTo>
                  <a:pt x="280" y="233"/>
                </a:lnTo>
                <a:lnTo>
                  <a:pt x="313" y="243"/>
                </a:lnTo>
                <a:lnTo>
                  <a:pt x="296" y="248"/>
                </a:lnTo>
                <a:lnTo>
                  <a:pt x="306" y="251"/>
                </a:lnTo>
                <a:lnTo>
                  <a:pt x="296" y="257"/>
                </a:lnTo>
                <a:lnTo>
                  <a:pt x="283" y="249"/>
                </a:lnTo>
                <a:lnTo>
                  <a:pt x="217" y="238"/>
                </a:lnTo>
                <a:lnTo>
                  <a:pt x="189" y="214"/>
                </a:lnTo>
                <a:lnTo>
                  <a:pt x="189" y="207"/>
                </a:lnTo>
                <a:lnTo>
                  <a:pt x="179" y="205"/>
                </a:lnTo>
                <a:lnTo>
                  <a:pt x="165" y="181"/>
                </a:lnTo>
                <a:lnTo>
                  <a:pt x="109" y="158"/>
                </a:lnTo>
                <a:lnTo>
                  <a:pt x="99" y="163"/>
                </a:lnTo>
                <a:lnTo>
                  <a:pt x="90" y="160"/>
                </a:lnTo>
                <a:lnTo>
                  <a:pt x="91" y="171"/>
                </a:lnTo>
                <a:lnTo>
                  <a:pt x="82" y="173"/>
                </a:lnTo>
                <a:lnTo>
                  <a:pt x="80" y="178"/>
                </a:lnTo>
                <a:lnTo>
                  <a:pt x="64" y="184"/>
                </a:lnTo>
                <a:lnTo>
                  <a:pt x="75" y="200"/>
                </a:lnTo>
                <a:lnTo>
                  <a:pt x="57" y="214"/>
                </a:lnTo>
                <a:lnTo>
                  <a:pt x="8" y="209"/>
                </a:lnTo>
                <a:lnTo>
                  <a:pt x="0" y="135"/>
                </a:lnTo>
                <a:lnTo>
                  <a:pt x="3" y="80"/>
                </a:lnTo>
              </a:path>
            </a:pathLst>
          </a:custGeom>
          <a:solidFill>
            <a:srgbClr val="CDCDCD"/>
          </a:solidFill>
          <a:ln w="6350">
            <a:solidFill>
              <a:schemeClr val="bg1"/>
            </a:solidFill>
            <a:round/>
            <a:headEnd/>
            <a:tailEnd/>
          </a:ln>
        </p:spPr>
        <p:txBody>
          <a:bodyPr/>
          <a:lstStyle/>
          <a:p>
            <a:endParaRPr lang="en-US"/>
          </a:p>
        </p:txBody>
      </p:sp>
      <p:sp>
        <p:nvSpPr>
          <p:cNvPr id="1467" name="Freeform 2508"/>
          <p:cNvSpPr>
            <a:spLocks/>
          </p:cNvSpPr>
          <p:nvPr/>
        </p:nvSpPr>
        <p:spPr bwMode="auto">
          <a:xfrm>
            <a:off x="7791450" y="5065713"/>
            <a:ext cx="9525" cy="6350"/>
          </a:xfrm>
          <a:custGeom>
            <a:avLst/>
            <a:gdLst>
              <a:gd name="T0" fmla="*/ 0 w 15"/>
              <a:gd name="T1" fmla="*/ 0 h 12"/>
              <a:gd name="T2" fmla="*/ 0 w 15"/>
              <a:gd name="T3" fmla="*/ 0 h 12"/>
              <a:gd name="T4" fmla="*/ 0 w 15"/>
              <a:gd name="T5" fmla="*/ 0 h 12"/>
              <a:gd name="T6" fmla="*/ 0 w 15"/>
              <a:gd name="T7" fmla="*/ 0 h 12"/>
              <a:gd name="T8" fmla="*/ 0 w 15"/>
              <a:gd name="T9" fmla="*/ 0 h 12"/>
              <a:gd name="T10" fmla="*/ 0 60000 65536"/>
              <a:gd name="T11" fmla="*/ 0 60000 65536"/>
              <a:gd name="T12" fmla="*/ 0 60000 65536"/>
              <a:gd name="T13" fmla="*/ 0 60000 65536"/>
              <a:gd name="T14" fmla="*/ 0 60000 65536"/>
              <a:gd name="T15" fmla="*/ 0 w 15"/>
              <a:gd name="T16" fmla="*/ 0 h 12"/>
              <a:gd name="T17" fmla="*/ 15 w 15"/>
              <a:gd name="T18" fmla="*/ 12 h 12"/>
            </a:gdLst>
            <a:ahLst/>
            <a:cxnLst>
              <a:cxn ang="T10">
                <a:pos x="T0" y="T1"/>
              </a:cxn>
              <a:cxn ang="T11">
                <a:pos x="T2" y="T3"/>
              </a:cxn>
              <a:cxn ang="T12">
                <a:pos x="T4" y="T5"/>
              </a:cxn>
              <a:cxn ang="T13">
                <a:pos x="T6" y="T7"/>
              </a:cxn>
              <a:cxn ang="T14">
                <a:pos x="T8" y="T9"/>
              </a:cxn>
            </a:cxnLst>
            <a:rect l="T15" t="T16" r="T17" b="T18"/>
            <a:pathLst>
              <a:path w="15" h="12">
                <a:moveTo>
                  <a:pt x="0" y="0"/>
                </a:moveTo>
                <a:lnTo>
                  <a:pt x="13" y="3"/>
                </a:lnTo>
                <a:lnTo>
                  <a:pt x="15" y="12"/>
                </a:lnTo>
                <a:lnTo>
                  <a:pt x="3" y="10"/>
                </a:lnTo>
                <a:lnTo>
                  <a:pt x="0" y="0"/>
                </a:lnTo>
                <a:close/>
              </a:path>
            </a:pathLst>
          </a:custGeom>
          <a:solidFill>
            <a:srgbClr val="CDCDCD"/>
          </a:solidFill>
          <a:ln w="6350">
            <a:solidFill>
              <a:schemeClr val="bg1"/>
            </a:solidFill>
            <a:round/>
            <a:headEnd/>
            <a:tailEnd/>
          </a:ln>
        </p:spPr>
        <p:txBody>
          <a:bodyPr/>
          <a:lstStyle/>
          <a:p>
            <a:endParaRPr lang="en-US"/>
          </a:p>
        </p:txBody>
      </p:sp>
      <p:sp>
        <p:nvSpPr>
          <p:cNvPr id="1468" name="Freeform 2509"/>
          <p:cNvSpPr>
            <a:spLocks/>
          </p:cNvSpPr>
          <p:nvPr/>
        </p:nvSpPr>
        <p:spPr bwMode="auto">
          <a:xfrm>
            <a:off x="7791450" y="5065713"/>
            <a:ext cx="9525" cy="6350"/>
          </a:xfrm>
          <a:custGeom>
            <a:avLst/>
            <a:gdLst>
              <a:gd name="T0" fmla="*/ 0 w 15"/>
              <a:gd name="T1" fmla="*/ 0 h 12"/>
              <a:gd name="T2" fmla="*/ 0 w 15"/>
              <a:gd name="T3" fmla="*/ 0 h 12"/>
              <a:gd name="T4" fmla="*/ 0 w 15"/>
              <a:gd name="T5" fmla="*/ 0 h 12"/>
              <a:gd name="T6" fmla="*/ 0 w 15"/>
              <a:gd name="T7" fmla="*/ 0 h 12"/>
              <a:gd name="T8" fmla="*/ 0 w 15"/>
              <a:gd name="T9" fmla="*/ 0 h 12"/>
              <a:gd name="T10" fmla="*/ 0 60000 65536"/>
              <a:gd name="T11" fmla="*/ 0 60000 65536"/>
              <a:gd name="T12" fmla="*/ 0 60000 65536"/>
              <a:gd name="T13" fmla="*/ 0 60000 65536"/>
              <a:gd name="T14" fmla="*/ 0 60000 65536"/>
              <a:gd name="T15" fmla="*/ 0 w 15"/>
              <a:gd name="T16" fmla="*/ 0 h 12"/>
              <a:gd name="T17" fmla="*/ 15 w 15"/>
              <a:gd name="T18" fmla="*/ 12 h 12"/>
            </a:gdLst>
            <a:ahLst/>
            <a:cxnLst>
              <a:cxn ang="T10">
                <a:pos x="T0" y="T1"/>
              </a:cxn>
              <a:cxn ang="T11">
                <a:pos x="T2" y="T3"/>
              </a:cxn>
              <a:cxn ang="T12">
                <a:pos x="T4" y="T5"/>
              </a:cxn>
              <a:cxn ang="T13">
                <a:pos x="T6" y="T7"/>
              </a:cxn>
              <a:cxn ang="T14">
                <a:pos x="T8" y="T9"/>
              </a:cxn>
            </a:cxnLst>
            <a:rect l="T15" t="T16" r="T17" b="T18"/>
            <a:pathLst>
              <a:path w="15" h="12">
                <a:moveTo>
                  <a:pt x="0" y="0"/>
                </a:moveTo>
                <a:lnTo>
                  <a:pt x="13" y="3"/>
                </a:lnTo>
                <a:lnTo>
                  <a:pt x="15" y="12"/>
                </a:lnTo>
                <a:lnTo>
                  <a:pt x="3" y="10"/>
                </a:lnTo>
                <a:lnTo>
                  <a:pt x="0" y="0"/>
                </a:lnTo>
              </a:path>
            </a:pathLst>
          </a:custGeom>
          <a:solidFill>
            <a:srgbClr val="CDCDCD"/>
          </a:solidFill>
          <a:ln w="6350">
            <a:solidFill>
              <a:schemeClr val="bg1"/>
            </a:solidFill>
            <a:round/>
            <a:headEnd/>
            <a:tailEnd/>
          </a:ln>
        </p:spPr>
        <p:txBody>
          <a:bodyPr/>
          <a:lstStyle/>
          <a:p>
            <a:endParaRPr lang="en-US"/>
          </a:p>
        </p:txBody>
      </p:sp>
      <p:sp>
        <p:nvSpPr>
          <p:cNvPr id="1469" name="Freeform 2510"/>
          <p:cNvSpPr>
            <a:spLocks/>
          </p:cNvSpPr>
          <p:nvPr/>
        </p:nvSpPr>
        <p:spPr bwMode="auto">
          <a:xfrm>
            <a:off x="7878763" y="4978400"/>
            <a:ext cx="25400" cy="31750"/>
          </a:xfrm>
          <a:custGeom>
            <a:avLst/>
            <a:gdLst>
              <a:gd name="T0" fmla="*/ 0 w 39"/>
              <a:gd name="T1" fmla="*/ 0 h 45"/>
              <a:gd name="T2" fmla="*/ 0 w 39"/>
              <a:gd name="T3" fmla="*/ 0 h 45"/>
              <a:gd name="T4" fmla="*/ 0 w 39"/>
              <a:gd name="T5" fmla="*/ 0 h 45"/>
              <a:gd name="T6" fmla="*/ 0 w 39"/>
              <a:gd name="T7" fmla="*/ 0 h 45"/>
              <a:gd name="T8" fmla="*/ 0 w 39"/>
              <a:gd name="T9" fmla="*/ 0 h 45"/>
              <a:gd name="T10" fmla="*/ 0 w 39"/>
              <a:gd name="T11" fmla="*/ 0 h 45"/>
              <a:gd name="T12" fmla="*/ 0 w 39"/>
              <a:gd name="T13" fmla="*/ 0 h 45"/>
              <a:gd name="T14" fmla="*/ 0 w 39"/>
              <a:gd name="T15" fmla="*/ 0 h 45"/>
              <a:gd name="T16" fmla="*/ 0 w 39"/>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45"/>
              <a:gd name="T29" fmla="*/ 39 w 39"/>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45">
                <a:moveTo>
                  <a:pt x="0" y="0"/>
                </a:moveTo>
                <a:lnTo>
                  <a:pt x="8" y="3"/>
                </a:lnTo>
                <a:lnTo>
                  <a:pt x="39" y="32"/>
                </a:lnTo>
                <a:lnTo>
                  <a:pt x="39" y="44"/>
                </a:lnTo>
                <a:lnTo>
                  <a:pt x="28" y="45"/>
                </a:lnTo>
                <a:lnTo>
                  <a:pt x="18" y="39"/>
                </a:lnTo>
                <a:lnTo>
                  <a:pt x="16" y="27"/>
                </a:lnTo>
                <a:lnTo>
                  <a:pt x="2" y="13"/>
                </a:lnTo>
                <a:lnTo>
                  <a:pt x="0" y="0"/>
                </a:lnTo>
                <a:close/>
              </a:path>
            </a:pathLst>
          </a:custGeom>
          <a:solidFill>
            <a:srgbClr val="CDCDCD"/>
          </a:solidFill>
          <a:ln w="6350">
            <a:solidFill>
              <a:schemeClr val="bg1"/>
            </a:solidFill>
            <a:round/>
            <a:headEnd/>
            <a:tailEnd/>
          </a:ln>
        </p:spPr>
        <p:txBody>
          <a:bodyPr/>
          <a:lstStyle/>
          <a:p>
            <a:endParaRPr lang="en-US"/>
          </a:p>
        </p:txBody>
      </p:sp>
      <p:sp>
        <p:nvSpPr>
          <p:cNvPr id="1470" name="Freeform 2511"/>
          <p:cNvSpPr>
            <a:spLocks/>
          </p:cNvSpPr>
          <p:nvPr/>
        </p:nvSpPr>
        <p:spPr bwMode="auto">
          <a:xfrm>
            <a:off x="7878763" y="4978400"/>
            <a:ext cx="25400" cy="31750"/>
          </a:xfrm>
          <a:custGeom>
            <a:avLst/>
            <a:gdLst>
              <a:gd name="T0" fmla="*/ 0 w 39"/>
              <a:gd name="T1" fmla="*/ 0 h 45"/>
              <a:gd name="T2" fmla="*/ 0 w 39"/>
              <a:gd name="T3" fmla="*/ 0 h 45"/>
              <a:gd name="T4" fmla="*/ 0 w 39"/>
              <a:gd name="T5" fmla="*/ 0 h 45"/>
              <a:gd name="T6" fmla="*/ 0 w 39"/>
              <a:gd name="T7" fmla="*/ 0 h 45"/>
              <a:gd name="T8" fmla="*/ 0 w 39"/>
              <a:gd name="T9" fmla="*/ 0 h 45"/>
              <a:gd name="T10" fmla="*/ 0 w 39"/>
              <a:gd name="T11" fmla="*/ 0 h 45"/>
              <a:gd name="T12" fmla="*/ 0 w 39"/>
              <a:gd name="T13" fmla="*/ 0 h 45"/>
              <a:gd name="T14" fmla="*/ 0 w 39"/>
              <a:gd name="T15" fmla="*/ 0 h 45"/>
              <a:gd name="T16" fmla="*/ 0 w 39"/>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45"/>
              <a:gd name="T29" fmla="*/ 39 w 39"/>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45">
                <a:moveTo>
                  <a:pt x="0" y="0"/>
                </a:moveTo>
                <a:lnTo>
                  <a:pt x="8" y="3"/>
                </a:lnTo>
                <a:lnTo>
                  <a:pt x="39" y="32"/>
                </a:lnTo>
                <a:lnTo>
                  <a:pt x="39" y="44"/>
                </a:lnTo>
                <a:lnTo>
                  <a:pt x="28" y="45"/>
                </a:lnTo>
                <a:lnTo>
                  <a:pt x="18" y="39"/>
                </a:lnTo>
                <a:lnTo>
                  <a:pt x="16" y="27"/>
                </a:lnTo>
                <a:lnTo>
                  <a:pt x="2" y="13"/>
                </a:lnTo>
                <a:lnTo>
                  <a:pt x="0" y="0"/>
                </a:lnTo>
              </a:path>
            </a:pathLst>
          </a:custGeom>
          <a:solidFill>
            <a:srgbClr val="CDCDCD"/>
          </a:solidFill>
          <a:ln w="6350">
            <a:solidFill>
              <a:schemeClr val="bg1"/>
            </a:solidFill>
            <a:round/>
            <a:headEnd/>
            <a:tailEnd/>
          </a:ln>
        </p:spPr>
        <p:txBody>
          <a:bodyPr/>
          <a:lstStyle/>
          <a:p>
            <a:endParaRPr lang="en-US"/>
          </a:p>
        </p:txBody>
      </p:sp>
      <p:sp>
        <p:nvSpPr>
          <p:cNvPr id="1471" name="Freeform 2512"/>
          <p:cNvSpPr>
            <a:spLocks/>
          </p:cNvSpPr>
          <p:nvPr/>
        </p:nvSpPr>
        <p:spPr bwMode="auto">
          <a:xfrm>
            <a:off x="7743825" y="4953000"/>
            <a:ext cx="85725" cy="46038"/>
          </a:xfrm>
          <a:custGeom>
            <a:avLst/>
            <a:gdLst>
              <a:gd name="T0" fmla="*/ 0 w 127"/>
              <a:gd name="T1" fmla="*/ 0 h 65"/>
              <a:gd name="T2" fmla="*/ 0 w 127"/>
              <a:gd name="T3" fmla="*/ 0 h 65"/>
              <a:gd name="T4" fmla="*/ 0 w 127"/>
              <a:gd name="T5" fmla="*/ 0 h 65"/>
              <a:gd name="T6" fmla="*/ 0 w 127"/>
              <a:gd name="T7" fmla="*/ 0 h 65"/>
              <a:gd name="T8" fmla="*/ 0 w 127"/>
              <a:gd name="T9" fmla="*/ 0 h 65"/>
              <a:gd name="T10" fmla="*/ 0 w 127"/>
              <a:gd name="T11" fmla="*/ 0 h 65"/>
              <a:gd name="T12" fmla="*/ 0 w 127"/>
              <a:gd name="T13" fmla="*/ 0 h 65"/>
              <a:gd name="T14" fmla="*/ 0 w 127"/>
              <a:gd name="T15" fmla="*/ 0 h 65"/>
              <a:gd name="T16" fmla="*/ 0 w 127"/>
              <a:gd name="T17" fmla="*/ 0 h 65"/>
              <a:gd name="T18" fmla="*/ 0 w 127"/>
              <a:gd name="T19" fmla="*/ 0 h 65"/>
              <a:gd name="T20" fmla="*/ 0 w 127"/>
              <a:gd name="T21" fmla="*/ 0 h 65"/>
              <a:gd name="T22" fmla="*/ 0 w 127"/>
              <a:gd name="T23" fmla="*/ 0 h 65"/>
              <a:gd name="T24" fmla="*/ 0 w 127"/>
              <a:gd name="T25" fmla="*/ 0 h 65"/>
              <a:gd name="T26" fmla="*/ 0 w 127"/>
              <a:gd name="T27" fmla="*/ 0 h 65"/>
              <a:gd name="T28" fmla="*/ 0 w 127"/>
              <a:gd name="T29" fmla="*/ 0 h 65"/>
              <a:gd name="T30" fmla="*/ 0 w 127"/>
              <a:gd name="T31" fmla="*/ 0 h 65"/>
              <a:gd name="T32" fmla="*/ 0 w 127"/>
              <a:gd name="T33" fmla="*/ 0 h 65"/>
              <a:gd name="T34" fmla="*/ 0 w 127"/>
              <a:gd name="T35" fmla="*/ 0 h 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7"/>
              <a:gd name="T55" fmla="*/ 0 h 65"/>
              <a:gd name="T56" fmla="*/ 127 w 127"/>
              <a:gd name="T57" fmla="*/ 65 h 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7" h="65">
                <a:moveTo>
                  <a:pt x="0" y="41"/>
                </a:moveTo>
                <a:lnTo>
                  <a:pt x="44" y="41"/>
                </a:lnTo>
                <a:lnTo>
                  <a:pt x="57" y="26"/>
                </a:lnTo>
                <a:lnTo>
                  <a:pt x="55" y="36"/>
                </a:lnTo>
                <a:lnTo>
                  <a:pt x="76" y="39"/>
                </a:lnTo>
                <a:lnTo>
                  <a:pt x="104" y="20"/>
                </a:lnTo>
                <a:lnTo>
                  <a:pt x="102" y="2"/>
                </a:lnTo>
                <a:lnTo>
                  <a:pt x="120" y="0"/>
                </a:lnTo>
                <a:lnTo>
                  <a:pt x="127" y="8"/>
                </a:lnTo>
                <a:lnTo>
                  <a:pt x="115" y="41"/>
                </a:lnTo>
                <a:lnTo>
                  <a:pt x="104" y="41"/>
                </a:lnTo>
                <a:lnTo>
                  <a:pt x="96" y="55"/>
                </a:lnTo>
                <a:lnTo>
                  <a:pt x="75" y="63"/>
                </a:lnTo>
                <a:lnTo>
                  <a:pt x="44" y="65"/>
                </a:lnTo>
                <a:lnTo>
                  <a:pt x="36" y="59"/>
                </a:lnTo>
                <a:lnTo>
                  <a:pt x="26" y="60"/>
                </a:lnTo>
                <a:lnTo>
                  <a:pt x="6" y="50"/>
                </a:lnTo>
                <a:lnTo>
                  <a:pt x="0" y="41"/>
                </a:lnTo>
                <a:close/>
              </a:path>
            </a:pathLst>
          </a:custGeom>
          <a:solidFill>
            <a:srgbClr val="CDCDCD"/>
          </a:solidFill>
          <a:ln w="6350">
            <a:solidFill>
              <a:schemeClr val="bg1"/>
            </a:solidFill>
            <a:round/>
            <a:headEnd/>
            <a:tailEnd/>
          </a:ln>
        </p:spPr>
        <p:txBody>
          <a:bodyPr/>
          <a:lstStyle/>
          <a:p>
            <a:endParaRPr lang="en-US"/>
          </a:p>
        </p:txBody>
      </p:sp>
      <p:sp>
        <p:nvSpPr>
          <p:cNvPr id="1472" name="Freeform 2513"/>
          <p:cNvSpPr>
            <a:spLocks/>
          </p:cNvSpPr>
          <p:nvPr/>
        </p:nvSpPr>
        <p:spPr bwMode="auto">
          <a:xfrm>
            <a:off x="7743825" y="4953000"/>
            <a:ext cx="85725" cy="46038"/>
          </a:xfrm>
          <a:custGeom>
            <a:avLst/>
            <a:gdLst>
              <a:gd name="T0" fmla="*/ 0 w 127"/>
              <a:gd name="T1" fmla="*/ 0 h 65"/>
              <a:gd name="T2" fmla="*/ 0 w 127"/>
              <a:gd name="T3" fmla="*/ 0 h 65"/>
              <a:gd name="T4" fmla="*/ 0 w 127"/>
              <a:gd name="T5" fmla="*/ 0 h 65"/>
              <a:gd name="T6" fmla="*/ 0 w 127"/>
              <a:gd name="T7" fmla="*/ 0 h 65"/>
              <a:gd name="T8" fmla="*/ 0 w 127"/>
              <a:gd name="T9" fmla="*/ 0 h 65"/>
              <a:gd name="T10" fmla="*/ 0 w 127"/>
              <a:gd name="T11" fmla="*/ 0 h 65"/>
              <a:gd name="T12" fmla="*/ 0 w 127"/>
              <a:gd name="T13" fmla="*/ 0 h 65"/>
              <a:gd name="T14" fmla="*/ 0 w 127"/>
              <a:gd name="T15" fmla="*/ 0 h 65"/>
              <a:gd name="T16" fmla="*/ 0 w 127"/>
              <a:gd name="T17" fmla="*/ 0 h 65"/>
              <a:gd name="T18" fmla="*/ 0 w 127"/>
              <a:gd name="T19" fmla="*/ 0 h 65"/>
              <a:gd name="T20" fmla="*/ 0 w 127"/>
              <a:gd name="T21" fmla="*/ 0 h 65"/>
              <a:gd name="T22" fmla="*/ 0 w 127"/>
              <a:gd name="T23" fmla="*/ 0 h 65"/>
              <a:gd name="T24" fmla="*/ 0 w 127"/>
              <a:gd name="T25" fmla="*/ 0 h 65"/>
              <a:gd name="T26" fmla="*/ 0 w 127"/>
              <a:gd name="T27" fmla="*/ 0 h 65"/>
              <a:gd name="T28" fmla="*/ 0 w 127"/>
              <a:gd name="T29" fmla="*/ 0 h 65"/>
              <a:gd name="T30" fmla="*/ 0 w 127"/>
              <a:gd name="T31" fmla="*/ 0 h 65"/>
              <a:gd name="T32" fmla="*/ 0 w 127"/>
              <a:gd name="T33" fmla="*/ 0 h 65"/>
              <a:gd name="T34" fmla="*/ 0 w 127"/>
              <a:gd name="T35" fmla="*/ 0 h 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7"/>
              <a:gd name="T55" fmla="*/ 0 h 65"/>
              <a:gd name="T56" fmla="*/ 127 w 127"/>
              <a:gd name="T57" fmla="*/ 65 h 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7" h="65">
                <a:moveTo>
                  <a:pt x="0" y="41"/>
                </a:moveTo>
                <a:lnTo>
                  <a:pt x="44" y="41"/>
                </a:lnTo>
                <a:lnTo>
                  <a:pt x="57" y="26"/>
                </a:lnTo>
                <a:lnTo>
                  <a:pt x="55" y="36"/>
                </a:lnTo>
                <a:lnTo>
                  <a:pt x="76" y="39"/>
                </a:lnTo>
                <a:lnTo>
                  <a:pt x="104" y="20"/>
                </a:lnTo>
                <a:lnTo>
                  <a:pt x="102" y="2"/>
                </a:lnTo>
                <a:lnTo>
                  <a:pt x="120" y="0"/>
                </a:lnTo>
                <a:lnTo>
                  <a:pt x="127" y="8"/>
                </a:lnTo>
                <a:lnTo>
                  <a:pt x="115" y="41"/>
                </a:lnTo>
                <a:lnTo>
                  <a:pt x="104" y="41"/>
                </a:lnTo>
                <a:lnTo>
                  <a:pt x="96" y="55"/>
                </a:lnTo>
                <a:lnTo>
                  <a:pt x="75" y="63"/>
                </a:lnTo>
                <a:lnTo>
                  <a:pt x="44" y="65"/>
                </a:lnTo>
                <a:lnTo>
                  <a:pt x="36" y="59"/>
                </a:lnTo>
                <a:lnTo>
                  <a:pt x="26" y="60"/>
                </a:lnTo>
                <a:lnTo>
                  <a:pt x="6" y="50"/>
                </a:lnTo>
                <a:lnTo>
                  <a:pt x="0" y="41"/>
                </a:lnTo>
              </a:path>
            </a:pathLst>
          </a:custGeom>
          <a:solidFill>
            <a:srgbClr val="CDCDCD"/>
          </a:solidFill>
          <a:ln w="6350">
            <a:solidFill>
              <a:schemeClr val="bg1"/>
            </a:solidFill>
            <a:round/>
            <a:headEnd/>
            <a:tailEnd/>
          </a:ln>
        </p:spPr>
        <p:txBody>
          <a:bodyPr/>
          <a:lstStyle/>
          <a:p>
            <a:endParaRPr lang="en-US"/>
          </a:p>
        </p:txBody>
      </p:sp>
      <p:sp>
        <p:nvSpPr>
          <p:cNvPr id="1473" name="Freeform 2514"/>
          <p:cNvSpPr>
            <a:spLocks/>
          </p:cNvSpPr>
          <p:nvPr/>
        </p:nvSpPr>
        <p:spPr bwMode="auto">
          <a:xfrm>
            <a:off x="7732713" y="4981575"/>
            <a:ext cx="6350" cy="4763"/>
          </a:xfrm>
          <a:custGeom>
            <a:avLst/>
            <a:gdLst>
              <a:gd name="T0" fmla="*/ 0 w 8"/>
              <a:gd name="T1" fmla="*/ 0 h 8"/>
              <a:gd name="T2" fmla="*/ 2147483647 w 8"/>
              <a:gd name="T3" fmla="*/ 0 h 8"/>
              <a:gd name="T4" fmla="*/ 2147483647 w 8"/>
              <a:gd name="T5" fmla="*/ 0 h 8"/>
              <a:gd name="T6" fmla="*/ 0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8" y="1"/>
                </a:lnTo>
                <a:lnTo>
                  <a:pt x="8" y="8"/>
                </a:lnTo>
                <a:lnTo>
                  <a:pt x="0" y="0"/>
                </a:lnTo>
              </a:path>
            </a:pathLst>
          </a:custGeom>
          <a:solidFill>
            <a:srgbClr val="CDCDCD"/>
          </a:solidFill>
          <a:ln w="6350">
            <a:solidFill>
              <a:schemeClr val="bg1"/>
            </a:solidFill>
            <a:round/>
            <a:headEnd/>
            <a:tailEnd/>
          </a:ln>
        </p:spPr>
        <p:txBody>
          <a:bodyPr/>
          <a:lstStyle/>
          <a:p>
            <a:endParaRPr lang="en-US"/>
          </a:p>
        </p:txBody>
      </p:sp>
      <p:sp>
        <p:nvSpPr>
          <p:cNvPr id="1474" name="Freeform 2515"/>
          <p:cNvSpPr>
            <a:spLocks/>
          </p:cNvSpPr>
          <p:nvPr/>
        </p:nvSpPr>
        <p:spPr bwMode="auto">
          <a:xfrm>
            <a:off x="7831138" y="4937125"/>
            <a:ext cx="15875" cy="28575"/>
          </a:xfrm>
          <a:custGeom>
            <a:avLst/>
            <a:gdLst>
              <a:gd name="T0" fmla="*/ 0 w 25"/>
              <a:gd name="T1" fmla="*/ 0 h 39"/>
              <a:gd name="T2" fmla="*/ 0 w 25"/>
              <a:gd name="T3" fmla="*/ 0 h 39"/>
              <a:gd name="T4" fmla="*/ 0 w 25"/>
              <a:gd name="T5" fmla="*/ 0 h 39"/>
              <a:gd name="T6" fmla="*/ 0 w 25"/>
              <a:gd name="T7" fmla="*/ 0 h 39"/>
              <a:gd name="T8" fmla="*/ 0 w 25"/>
              <a:gd name="T9" fmla="*/ 0 h 39"/>
              <a:gd name="T10" fmla="*/ 0 w 25"/>
              <a:gd name="T11" fmla="*/ 0 h 39"/>
              <a:gd name="T12" fmla="*/ 0 60000 65536"/>
              <a:gd name="T13" fmla="*/ 0 60000 65536"/>
              <a:gd name="T14" fmla="*/ 0 60000 65536"/>
              <a:gd name="T15" fmla="*/ 0 60000 65536"/>
              <a:gd name="T16" fmla="*/ 0 60000 65536"/>
              <a:gd name="T17" fmla="*/ 0 60000 65536"/>
              <a:gd name="T18" fmla="*/ 0 w 25"/>
              <a:gd name="T19" fmla="*/ 0 h 39"/>
              <a:gd name="T20" fmla="*/ 25 w 25"/>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25" h="39">
                <a:moveTo>
                  <a:pt x="18" y="13"/>
                </a:moveTo>
                <a:lnTo>
                  <a:pt x="25" y="24"/>
                </a:lnTo>
                <a:lnTo>
                  <a:pt x="18" y="39"/>
                </a:lnTo>
                <a:lnTo>
                  <a:pt x="15" y="39"/>
                </a:lnTo>
                <a:lnTo>
                  <a:pt x="0" y="0"/>
                </a:lnTo>
                <a:lnTo>
                  <a:pt x="18" y="13"/>
                </a:lnTo>
                <a:close/>
              </a:path>
            </a:pathLst>
          </a:custGeom>
          <a:solidFill>
            <a:srgbClr val="CDCDCD"/>
          </a:solidFill>
          <a:ln w="6350">
            <a:solidFill>
              <a:schemeClr val="bg1"/>
            </a:solidFill>
            <a:round/>
            <a:headEnd/>
            <a:tailEnd/>
          </a:ln>
        </p:spPr>
        <p:txBody>
          <a:bodyPr/>
          <a:lstStyle/>
          <a:p>
            <a:endParaRPr lang="en-US"/>
          </a:p>
        </p:txBody>
      </p:sp>
      <p:sp>
        <p:nvSpPr>
          <p:cNvPr id="1475" name="Freeform 2516"/>
          <p:cNvSpPr>
            <a:spLocks/>
          </p:cNvSpPr>
          <p:nvPr/>
        </p:nvSpPr>
        <p:spPr bwMode="auto">
          <a:xfrm>
            <a:off x="7831138" y="4937125"/>
            <a:ext cx="15875" cy="28575"/>
          </a:xfrm>
          <a:custGeom>
            <a:avLst/>
            <a:gdLst>
              <a:gd name="T0" fmla="*/ 0 w 25"/>
              <a:gd name="T1" fmla="*/ 0 h 39"/>
              <a:gd name="T2" fmla="*/ 0 w 25"/>
              <a:gd name="T3" fmla="*/ 0 h 39"/>
              <a:gd name="T4" fmla="*/ 0 w 25"/>
              <a:gd name="T5" fmla="*/ 0 h 39"/>
              <a:gd name="T6" fmla="*/ 0 w 25"/>
              <a:gd name="T7" fmla="*/ 0 h 39"/>
              <a:gd name="T8" fmla="*/ 0 w 25"/>
              <a:gd name="T9" fmla="*/ 0 h 39"/>
              <a:gd name="T10" fmla="*/ 0 w 25"/>
              <a:gd name="T11" fmla="*/ 0 h 39"/>
              <a:gd name="T12" fmla="*/ 0 60000 65536"/>
              <a:gd name="T13" fmla="*/ 0 60000 65536"/>
              <a:gd name="T14" fmla="*/ 0 60000 65536"/>
              <a:gd name="T15" fmla="*/ 0 60000 65536"/>
              <a:gd name="T16" fmla="*/ 0 60000 65536"/>
              <a:gd name="T17" fmla="*/ 0 60000 65536"/>
              <a:gd name="T18" fmla="*/ 0 w 25"/>
              <a:gd name="T19" fmla="*/ 0 h 39"/>
              <a:gd name="T20" fmla="*/ 25 w 25"/>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25" h="39">
                <a:moveTo>
                  <a:pt x="18" y="13"/>
                </a:moveTo>
                <a:lnTo>
                  <a:pt x="25" y="24"/>
                </a:lnTo>
                <a:lnTo>
                  <a:pt x="18" y="39"/>
                </a:lnTo>
                <a:lnTo>
                  <a:pt x="15" y="39"/>
                </a:lnTo>
                <a:lnTo>
                  <a:pt x="0" y="0"/>
                </a:lnTo>
                <a:lnTo>
                  <a:pt x="18" y="13"/>
                </a:lnTo>
              </a:path>
            </a:pathLst>
          </a:custGeom>
          <a:solidFill>
            <a:srgbClr val="CDCDCD"/>
          </a:solidFill>
          <a:ln w="6350">
            <a:solidFill>
              <a:schemeClr val="bg1"/>
            </a:solidFill>
            <a:round/>
            <a:headEnd/>
            <a:tailEnd/>
          </a:ln>
        </p:spPr>
        <p:txBody>
          <a:bodyPr/>
          <a:lstStyle/>
          <a:p>
            <a:endParaRPr lang="en-US"/>
          </a:p>
        </p:txBody>
      </p:sp>
      <p:sp>
        <p:nvSpPr>
          <p:cNvPr id="1476" name="Freeform 2517"/>
          <p:cNvSpPr>
            <a:spLocks/>
          </p:cNvSpPr>
          <p:nvPr/>
        </p:nvSpPr>
        <p:spPr bwMode="auto">
          <a:xfrm>
            <a:off x="7778750" y="4914900"/>
            <a:ext cx="11113" cy="4763"/>
          </a:xfrm>
          <a:custGeom>
            <a:avLst/>
            <a:gdLst>
              <a:gd name="T0" fmla="*/ 0 w 15"/>
              <a:gd name="T1" fmla="*/ 0 h 8"/>
              <a:gd name="T2" fmla="*/ 2147483647 w 15"/>
              <a:gd name="T3" fmla="*/ 0 h 8"/>
              <a:gd name="T4" fmla="*/ 2147483647 w 15"/>
              <a:gd name="T5" fmla="*/ 0 h 8"/>
              <a:gd name="T6" fmla="*/ 2147483647 w 15"/>
              <a:gd name="T7" fmla="*/ 0 h 8"/>
              <a:gd name="T8" fmla="*/ 0 w 15"/>
              <a:gd name="T9" fmla="*/ 0 h 8"/>
              <a:gd name="T10" fmla="*/ 0 60000 65536"/>
              <a:gd name="T11" fmla="*/ 0 60000 65536"/>
              <a:gd name="T12" fmla="*/ 0 60000 65536"/>
              <a:gd name="T13" fmla="*/ 0 60000 65536"/>
              <a:gd name="T14" fmla="*/ 0 60000 65536"/>
              <a:gd name="T15" fmla="*/ 0 w 15"/>
              <a:gd name="T16" fmla="*/ 0 h 8"/>
              <a:gd name="T17" fmla="*/ 15 w 15"/>
              <a:gd name="T18" fmla="*/ 8 h 8"/>
            </a:gdLst>
            <a:ahLst/>
            <a:cxnLst>
              <a:cxn ang="T10">
                <a:pos x="T0" y="T1"/>
              </a:cxn>
              <a:cxn ang="T11">
                <a:pos x="T2" y="T3"/>
              </a:cxn>
              <a:cxn ang="T12">
                <a:pos x="T4" y="T5"/>
              </a:cxn>
              <a:cxn ang="T13">
                <a:pos x="T6" y="T7"/>
              </a:cxn>
              <a:cxn ang="T14">
                <a:pos x="T8" y="T9"/>
              </a:cxn>
            </a:cxnLst>
            <a:rect l="T15" t="T16" r="T17" b="T18"/>
            <a:pathLst>
              <a:path w="15" h="8">
                <a:moveTo>
                  <a:pt x="0" y="2"/>
                </a:moveTo>
                <a:lnTo>
                  <a:pt x="11" y="0"/>
                </a:lnTo>
                <a:lnTo>
                  <a:pt x="15" y="5"/>
                </a:lnTo>
                <a:lnTo>
                  <a:pt x="6" y="8"/>
                </a:lnTo>
                <a:lnTo>
                  <a:pt x="0" y="2"/>
                </a:lnTo>
                <a:close/>
              </a:path>
            </a:pathLst>
          </a:custGeom>
          <a:solidFill>
            <a:srgbClr val="CDCDCD"/>
          </a:solidFill>
          <a:ln w="6350">
            <a:solidFill>
              <a:schemeClr val="bg1"/>
            </a:solidFill>
            <a:round/>
            <a:headEnd/>
            <a:tailEnd/>
          </a:ln>
        </p:spPr>
        <p:txBody>
          <a:bodyPr/>
          <a:lstStyle/>
          <a:p>
            <a:endParaRPr lang="en-US"/>
          </a:p>
        </p:txBody>
      </p:sp>
      <p:sp>
        <p:nvSpPr>
          <p:cNvPr id="1477" name="Freeform 2518"/>
          <p:cNvSpPr>
            <a:spLocks/>
          </p:cNvSpPr>
          <p:nvPr/>
        </p:nvSpPr>
        <p:spPr bwMode="auto">
          <a:xfrm>
            <a:off x="7778750" y="4914900"/>
            <a:ext cx="11113" cy="4763"/>
          </a:xfrm>
          <a:custGeom>
            <a:avLst/>
            <a:gdLst>
              <a:gd name="T0" fmla="*/ 0 w 15"/>
              <a:gd name="T1" fmla="*/ 0 h 8"/>
              <a:gd name="T2" fmla="*/ 2147483647 w 15"/>
              <a:gd name="T3" fmla="*/ 0 h 8"/>
              <a:gd name="T4" fmla="*/ 2147483647 w 15"/>
              <a:gd name="T5" fmla="*/ 0 h 8"/>
              <a:gd name="T6" fmla="*/ 2147483647 w 15"/>
              <a:gd name="T7" fmla="*/ 0 h 8"/>
              <a:gd name="T8" fmla="*/ 0 w 15"/>
              <a:gd name="T9" fmla="*/ 0 h 8"/>
              <a:gd name="T10" fmla="*/ 0 60000 65536"/>
              <a:gd name="T11" fmla="*/ 0 60000 65536"/>
              <a:gd name="T12" fmla="*/ 0 60000 65536"/>
              <a:gd name="T13" fmla="*/ 0 60000 65536"/>
              <a:gd name="T14" fmla="*/ 0 60000 65536"/>
              <a:gd name="T15" fmla="*/ 0 w 15"/>
              <a:gd name="T16" fmla="*/ 0 h 8"/>
              <a:gd name="T17" fmla="*/ 15 w 15"/>
              <a:gd name="T18" fmla="*/ 8 h 8"/>
            </a:gdLst>
            <a:ahLst/>
            <a:cxnLst>
              <a:cxn ang="T10">
                <a:pos x="T0" y="T1"/>
              </a:cxn>
              <a:cxn ang="T11">
                <a:pos x="T2" y="T3"/>
              </a:cxn>
              <a:cxn ang="T12">
                <a:pos x="T4" y="T5"/>
              </a:cxn>
              <a:cxn ang="T13">
                <a:pos x="T6" y="T7"/>
              </a:cxn>
              <a:cxn ang="T14">
                <a:pos x="T8" y="T9"/>
              </a:cxn>
            </a:cxnLst>
            <a:rect l="T15" t="T16" r="T17" b="T18"/>
            <a:pathLst>
              <a:path w="15" h="8">
                <a:moveTo>
                  <a:pt x="0" y="2"/>
                </a:moveTo>
                <a:lnTo>
                  <a:pt x="11" y="0"/>
                </a:lnTo>
                <a:lnTo>
                  <a:pt x="15" y="5"/>
                </a:lnTo>
                <a:lnTo>
                  <a:pt x="6" y="8"/>
                </a:lnTo>
                <a:lnTo>
                  <a:pt x="0" y="2"/>
                </a:lnTo>
              </a:path>
            </a:pathLst>
          </a:custGeom>
          <a:solidFill>
            <a:srgbClr val="CDCDCD"/>
          </a:solidFill>
          <a:ln w="6350">
            <a:solidFill>
              <a:schemeClr val="bg1"/>
            </a:solidFill>
            <a:round/>
            <a:headEnd/>
            <a:tailEnd/>
          </a:ln>
        </p:spPr>
        <p:txBody>
          <a:bodyPr/>
          <a:lstStyle/>
          <a:p>
            <a:endParaRPr lang="en-US"/>
          </a:p>
        </p:txBody>
      </p:sp>
      <p:sp>
        <p:nvSpPr>
          <p:cNvPr id="1478" name="Freeform 2519"/>
          <p:cNvSpPr>
            <a:spLocks/>
          </p:cNvSpPr>
          <p:nvPr/>
        </p:nvSpPr>
        <p:spPr bwMode="auto">
          <a:xfrm>
            <a:off x="7085013" y="4611688"/>
            <a:ext cx="50800" cy="65087"/>
          </a:xfrm>
          <a:custGeom>
            <a:avLst/>
            <a:gdLst>
              <a:gd name="T0" fmla="*/ 0 w 75"/>
              <a:gd name="T1" fmla="*/ 0 h 93"/>
              <a:gd name="T2" fmla="*/ 0 w 75"/>
              <a:gd name="T3" fmla="*/ 0 h 93"/>
              <a:gd name="T4" fmla="*/ 0 w 75"/>
              <a:gd name="T5" fmla="*/ 0 h 93"/>
              <a:gd name="T6" fmla="*/ 0 w 75"/>
              <a:gd name="T7" fmla="*/ 0 h 93"/>
              <a:gd name="T8" fmla="*/ 0 w 75"/>
              <a:gd name="T9" fmla="*/ 0 h 93"/>
              <a:gd name="T10" fmla="*/ 0 w 75"/>
              <a:gd name="T11" fmla="*/ 0 h 93"/>
              <a:gd name="T12" fmla="*/ 0 w 75"/>
              <a:gd name="T13" fmla="*/ 0 h 93"/>
              <a:gd name="T14" fmla="*/ 0 w 75"/>
              <a:gd name="T15" fmla="*/ 0 h 93"/>
              <a:gd name="T16" fmla="*/ 0 w 75"/>
              <a:gd name="T17" fmla="*/ 0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93"/>
              <a:gd name="T29" fmla="*/ 75 w 75"/>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93">
                <a:moveTo>
                  <a:pt x="70" y="0"/>
                </a:moveTo>
                <a:lnTo>
                  <a:pt x="75" y="31"/>
                </a:lnTo>
                <a:lnTo>
                  <a:pt x="51" y="49"/>
                </a:lnTo>
                <a:lnTo>
                  <a:pt x="49" y="57"/>
                </a:lnTo>
                <a:lnTo>
                  <a:pt x="23" y="80"/>
                </a:lnTo>
                <a:lnTo>
                  <a:pt x="0" y="93"/>
                </a:lnTo>
                <a:lnTo>
                  <a:pt x="7" y="79"/>
                </a:lnTo>
                <a:lnTo>
                  <a:pt x="60" y="31"/>
                </a:lnTo>
                <a:lnTo>
                  <a:pt x="70" y="0"/>
                </a:lnTo>
                <a:close/>
              </a:path>
            </a:pathLst>
          </a:custGeom>
          <a:solidFill>
            <a:srgbClr val="CDCDCD"/>
          </a:solidFill>
          <a:ln w="6350">
            <a:solidFill>
              <a:schemeClr val="bg1"/>
            </a:solidFill>
            <a:round/>
            <a:headEnd/>
            <a:tailEnd/>
          </a:ln>
        </p:spPr>
        <p:txBody>
          <a:bodyPr/>
          <a:lstStyle/>
          <a:p>
            <a:endParaRPr lang="en-US"/>
          </a:p>
        </p:txBody>
      </p:sp>
      <p:sp>
        <p:nvSpPr>
          <p:cNvPr id="1479" name="Freeform 2520"/>
          <p:cNvSpPr>
            <a:spLocks/>
          </p:cNvSpPr>
          <p:nvPr/>
        </p:nvSpPr>
        <p:spPr bwMode="auto">
          <a:xfrm>
            <a:off x="7085013" y="4611688"/>
            <a:ext cx="50800" cy="65087"/>
          </a:xfrm>
          <a:custGeom>
            <a:avLst/>
            <a:gdLst>
              <a:gd name="T0" fmla="*/ 0 w 75"/>
              <a:gd name="T1" fmla="*/ 0 h 93"/>
              <a:gd name="T2" fmla="*/ 0 w 75"/>
              <a:gd name="T3" fmla="*/ 0 h 93"/>
              <a:gd name="T4" fmla="*/ 0 w 75"/>
              <a:gd name="T5" fmla="*/ 0 h 93"/>
              <a:gd name="T6" fmla="*/ 0 w 75"/>
              <a:gd name="T7" fmla="*/ 0 h 93"/>
              <a:gd name="T8" fmla="*/ 0 w 75"/>
              <a:gd name="T9" fmla="*/ 0 h 93"/>
              <a:gd name="T10" fmla="*/ 0 w 75"/>
              <a:gd name="T11" fmla="*/ 0 h 93"/>
              <a:gd name="T12" fmla="*/ 0 w 75"/>
              <a:gd name="T13" fmla="*/ 0 h 93"/>
              <a:gd name="T14" fmla="*/ 0 w 75"/>
              <a:gd name="T15" fmla="*/ 0 h 93"/>
              <a:gd name="T16" fmla="*/ 0 w 75"/>
              <a:gd name="T17" fmla="*/ 0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93"/>
              <a:gd name="T29" fmla="*/ 75 w 75"/>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93">
                <a:moveTo>
                  <a:pt x="70" y="0"/>
                </a:moveTo>
                <a:lnTo>
                  <a:pt x="75" y="31"/>
                </a:lnTo>
                <a:lnTo>
                  <a:pt x="51" y="49"/>
                </a:lnTo>
                <a:lnTo>
                  <a:pt x="49" y="57"/>
                </a:lnTo>
                <a:lnTo>
                  <a:pt x="23" y="80"/>
                </a:lnTo>
                <a:lnTo>
                  <a:pt x="0" y="93"/>
                </a:lnTo>
                <a:lnTo>
                  <a:pt x="7" y="79"/>
                </a:lnTo>
                <a:lnTo>
                  <a:pt x="60" y="31"/>
                </a:lnTo>
                <a:lnTo>
                  <a:pt x="70" y="0"/>
                </a:lnTo>
              </a:path>
            </a:pathLst>
          </a:custGeom>
          <a:solidFill>
            <a:srgbClr val="CDCDCD"/>
          </a:solidFill>
          <a:ln w="6350">
            <a:solidFill>
              <a:schemeClr val="bg1"/>
            </a:solidFill>
            <a:round/>
            <a:headEnd/>
            <a:tailEnd/>
          </a:ln>
        </p:spPr>
        <p:txBody>
          <a:bodyPr/>
          <a:lstStyle/>
          <a:p>
            <a:endParaRPr lang="en-US"/>
          </a:p>
        </p:txBody>
      </p:sp>
      <p:sp>
        <p:nvSpPr>
          <p:cNvPr id="1480" name="Freeform 2521"/>
          <p:cNvSpPr>
            <a:spLocks/>
          </p:cNvSpPr>
          <p:nvPr/>
        </p:nvSpPr>
        <p:spPr bwMode="auto">
          <a:xfrm>
            <a:off x="7138988" y="4748213"/>
            <a:ext cx="7937" cy="6350"/>
          </a:xfrm>
          <a:custGeom>
            <a:avLst/>
            <a:gdLst>
              <a:gd name="T0" fmla="*/ 0 w 11"/>
              <a:gd name="T1" fmla="*/ 2147483647 h 8"/>
              <a:gd name="T2" fmla="*/ 0 w 11"/>
              <a:gd name="T3" fmla="*/ 2147483647 h 8"/>
              <a:gd name="T4" fmla="*/ 0 w 11"/>
              <a:gd name="T5" fmla="*/ 0 h 8"/>
              <a:gd name="T6" fmla="*/ 0 w 11"/>
              <a:gd name="T7" fmla="*/ 2147483647 h 8"/>
              <a:gd name="T8" fmla="*/ 0 60000 65536"/>
              <a:gd name="T9" fmla="*/ 0 60000 65536"/>
              <a:gd name="T10" fmla="*/ 0 60000 65536"/>
              <a:gd name="T11" fmla="*/ 0 60000 65536"/>
              <a:gd name="T12" fmla="*/ 0 w 11"/>
              <a:gd name="T13" fmla="*/ 0 h 8"/>
              <a:gd name="T14" fmla="*/ 11 w 11"/>
              <a:gd name="T15" fmla="*/ 8 h 8"/>
            </a:gdLst>
            <a:ahLst/>
            <a:cxnLst>
              <a:cxn ang="T8">
                <a:pos x="T0" y="T1"/>
              </a:cxn>
              <a:cxn ang="T9">
                <a:pos x="T2" y="T3"/>
              </a:cxn>
              <a:cxn ang="T10">
                <a:pos x="T4" y="T5"/>
              </a:cxn>
              <a:cxn ang="T11">
                <a:pos x="T6" y="T7"/>
              </a:cxn>
            </a:cxnLst>
            <a:rect l="T12" t="T13" r="T14" b="T15"/>
            <a:pathLst>
              <a:path w="11" h="8">
                <a:moveTo>
                  <a:pt x="0" y="8"/>
                </a:moveTo>
                <a:lnTo>
                  <a:pt x="3" y="1"/>
                </a:lnTo>
                <a:lnTo>
                  <a:pt x="11" y="0"/>
                </a:lnTo>
                <a:lnTo>
                  <a:pt x="0" y="8"/>
                </a:lnTo>
                <a:close/>
              </a:path>
            </a:pathLst>
          </a:custGeom>
          <a:solidFill>
            <a:srgbClr val="CDCDCD"/>
          </a:solidFill>
          <a:ln w="6350">
            <a:solidFill>
              <a:schemeClr val="bg1"/>
            </a:solidFill>
            <a:round/>
            <a:headEnd/>
            <a:tailEnd/>
          </a:ln>
        </p:spPr>
        <p:txBody>
          <a:bodyPr/>
          <a:lstStyle/>
          <a:p>
            <a:endParaRPr lang="en-US"/>
          </a:p>
        </p:txBody>
      </p:sp>
      <p:sp>
        <p:nvSpPr>
          <p:cNvPr id="1481" name="Freeform 2522"/>
          <p:cNvSpPr>
            <a:spLocks/>
          </p:cNvSpPr>
          <p:nvPr/>
        </p:nvSpPr>
        <p:spPr bwMode="auto">
          <a:xfrm>
            <a:off x="7138988" y="4748213"/>
            <a:ext cx="7937" cy="6350"/>
          </a:xfrm>
          <a:custGeom>
            <a:avLst/>
            <a:gdLst>
              <a:gd name="T0" fmla="*/ 0 w 11"/>
              <a:gd name="T1" fmla="*/ 2147483647 h 8"/>
              <a:gd name="T2" fmla="*/ 0 w 11"/>
              <a:gd name="T3" fmla="*/ 2147483647 h 8"/>
              <a:gd name="T4" fmla="*/ 0 w 11"/>
              <a:gd name="T5" fmla="*/ 0 h 8"/>
              <a:gd name="T6" fmla="*/ 0 w 11"/>
              <a:gd name="T7" fmla="*/ 2147483647 h 8"/>
              <a:gd name="T8" fmla="*/ 0 60000 65536"/>
              <a:gd name="T9" fmla="*/ 0 60000 65536"/>
              <a:gd name="T10" fmla="*/ 0 60000 65536"/>
              <a:gd name="T11" fmla="*/ 0 60000 65536"/>
              <a:gd name="T12" fmla="*/ 0 w 11"/>
              <a:gd name="T13" fmla="*/ 0 h 8"/>
              <a:gd name="T14" fmla="*/ 11 w 11"/>
              <a:gd name="T15" fmla="*/ 8 h 8"/>
            </a:gdLst>
            <a:ahLst/>
            <a:cxnLst>
              <a:cxn ang="T8">
                <a:pos x="T0" y="T1"/>
              </a:cxn>
              <a:cxn ang="T9">
                <a:pos x="T2" y="T3"/>
              </a:cxn>
              <a:cxn ang="T10">
                <a:pos x="T4" y="T5"/>
              </a:cxn>
              <a:cxn ang="T11">
                <a:pos x="T6" y="T7"/>
              </a:cxn>
            </a:cxnLst>
            <a:rect l="T12" t="T13" r="T14" b="T15"/>
            <a:pathLst>
              <a:path w="11" h="8">
                <a:moveTo>
                  <a:pt x="0" y="8"/>
                </a:moveTo>
                <a:lnTo>
                  <a:pt x="3" y="1"/>
                </a:lnTo>
                <a:lnTo>
                  <a:pt x="11" y="0"/>
                </a:lnTo>
                <a:lnTo>
                  <a:pt x="0" y="8"/>
                </a:lnTo>
              </a:path>
            </a:pathLst>
          </a:custGeom>
          <a:solidFill>
            <a:srgbClr val="CDCDCD"/>
          </a:solidFill>
          <a:ln w="6350">
            <a:solidFill>
              <a:schemeClr val="bg1"/>
            </a:solidFill>
            <a:round/>
            <a:headEnd/>
            <a:tailEnd/>
          </a:ln>
        </p:spPr>
        <p:txBody>
          <a:bodyPr/>
          <a:lstStyle/>
          <a:p>
            <a:endParaRPr lang="en-US"/>
          </a:p>
        </p:txBody>
      </p:sp>
      <p:sp>
        <p:nvSpPr>
          <p:cNvPr id="1482" name="Freeform 2523"/>
          <p:cNvSpPr>
            <a:spLocks/>
          </p:cNvSpPr>
          <p:nvPr/>
        </p:nvSpPr>
        <p:spPr bwMode="auto">
          <a:xfrm>
            <a:off x="7164388" y="4729163"/>
            <a:ext cx="7937" cy="6350"/>
          </a:xfrm>
          <a:custGeom>
            <a:avLst/>
            <a:gdLst>
              <a:gd name="T0" fmla="*/ 0 w 15"/>
              <a:gd name="T1" fmla="*/ 2147483647 h 8"/>
              <a:gd name="T2" fmla="*/ 0 w 15"/>
              <a:gd name="T3" fmla="*/ 0 h 8"/>
              <a:gd name="T4" fmla="*/ 0 w 15"/>
              <a:gd name="T5" fmla="*/ 2147483647 h 8"/>
              <a:gd name="T6" fmla="*/ 0 w 15"/>
              <a:gd name="T7" fmla="*/ 2147483647 h 8"/>
              <a:gd name="T8" fmla="*/ 0 w 15"/>
              <a:gd name="T9" fmla="*/ 2147483647 h 8"/>
              <a:gd name="T10" fmla="*/ 0 60000 65536"/>
              <a:gd name="T11" fmla="*/ 0 60000 65536"/>
              <a:gd name="T12" fmla="*/ 0 60000 65536"/>
              <a:gd name="T13" fmla="*/ 0 60000 65536"/>
              <a:gd name="T14" fmla="*/ 0 60000 65536"/>
              <a:gd name="T15" fmla="*/ 0 w 15"/>
              <a:gd name="T16" fmla="*/ 0 h 8"/>
              <a:gd name="T17" fmla="*/ 15 w 15"/>
              <a:gd name="T18" fmla="*/ 8 h 8"/>
            </a:gdLst>
            <a:ahLst/>
            <a:cxnLst>
              <a:cxn ang="T10">
                <a:pos x="T0" y="T1"/>
              </a:cxn>
              <a:cxn ang="T11">
                <a:pos x="T2" y="T3"/>
              </a:cxn>
              <a:cxn ang="T12">
                <a:pos x="T4" y="T5"/>
              </a:cxn>
              <a:cxn ang="T13">
                <a:pos x="T6" y="T7"/>
              </a:cxn>
              <a:cxn ang="T14">
                <a:pos x="T8" y="T9"/>
              </a:cxn>
            </a:cxnLst>
            <a:rect l="T15" t="T16" r="T17" b="T18"/>
            <a:pathLst>
              <a:path w="15" h="8">
                <a:moveTo>
                  <a:pt x="0" y="7"/>
                </a:moveTo>
                <a:lnTo>
                  <a:pt x="5" y="0"/>
                </a:lnTo>
                <a:lnTo>
                  <a:pt x="15" y="5"/>
                </a:lnTo>
                <a:lnTo>
                  <a:pt x="13" y="8"/>
                </a:lnTo>
                <a:lnTo>
                  <a:pt x="0" y="7"/>
                </a:lnTo>
                <a:close/>
              </a:path>
            </a:pathLst>
          </a:custGeom>
          <a:solidFill>
            <a:srgbClr val="CDCDCD"/>
          </a:solidFill>
          <a:ln w="6350">
            <a:solidFill>
              <a:schemeClr val="bg1"/>
            </a:solidFill>
            <a:round/>
            <a:headEnd/>
            <a:tailEnd/>
          </a:ln>
        </p:spPr>
        <p:txBody>
          <a:bodyPr/>
          <a:lstStyle/>
          <a:p>
            <a:endParaRPr lang="en-US"/>
          </a:p>
        </p:txBody>
      </p:sp>
      <p:sp>
        <p:nvSpPr>
          <p:cNvPr id="1483" name="Freeform 2524"/>
          <p:cNvSpPr>
            <a:spLocks/>
          </p:cNvSpPr>
          <p:nvPr/>
        </p:nvSpPr>
        <p:spPr bwMode="auto">
          <a:xfrm>
            <a:off x="7164388" y="4729163"/>
            <a:ext cx="7937" cy="6350"/>
          </a:xfrm>
          <a:custGeom>
            <a:avLst/>
            <a:gdLst>
              <a:gd name="T0" fmla="*/ 0 w 15"/>
              <a:gd name="T1" fmla="*/ 2147483647 h 8"/>
              <a:gd name="T2" fmla="*/ 0 w 15"/>
              <a:gd name="T3" fmla="*/ 0 h 8"/>
              <a:gd name="T4" fmla="*/ 0 w 15"/>
              <a:gd name="T5" fmla="*/ 2147483647 h 8"/>
              <a:gd name="T6" fmla="*/ 0 w 15"/>
              <a:gd name="T7" fmla="*/ 2147483647 h 8"/>
              <a:gd name="T8" fmla="*/ 0 w 15"/>
              <a:gd name="T9" fmla="*/ 2147483647 h 8"/>
              <a:gd name="T10" fmla="*/ 0 60000 65536"/>
              <a:gd name="T11" fmla="*/ 0 60000 65536"/>
              <a:gd name="T12" fmla="*/ 0 60000 65536"/>
              <a:gd name="T13" fmla="*/ 0 60000 65536"/>
              <a:gd name="T14" fmla="*/ 0 60000 65536"/>
              <a:gd name="T15" fmla="*/ 0 w 15"/>
              <a:gd name="T16" fmla="*/ 0 h 8"/>
              <a:gd name="T17" fmla="*/ 15 w 15"/>
              <a:gd name="T18" fmla="*/ 8 h 8"/>
            </a:gdLst>
            <a:ahLst/>
            <a:cxnLst>
              <a:cxn ang="T10">
                <a:pos x="T0" y="T1"/>
              </a:cxn>
              <a:cxn ang="T11">
                <a:pos x="T2" y="T3"/>
              </a:cxn>
              <a:cxn ang="T12">
                <a:pos x="T4" y="T5"/>
              </a:cxn>
              <a:cxn ang="T13">
                <a:pos x="T6" y="T7"/>
              </a:cxn>
              <a:cxn ang="T14">
                <a:pos x="T8" y="T9"/>
              </a:cxn>
            </a:cxnLst>
            <a:rect l="T15" t="T16" r="T17" b="T18"/>
            <a:pathLst>
              <a:path w="15" h="8">
                <a:moveTo>
                  <a:pt x="0" y="7"/>
                </a:moveTo>
                <a:lnTo>
                  <a:pt x="5" y="0"/>
                </a:lnTo>
                <a:lnTo>
                  <a:pt x="15" y="5"/>
                </a:lnTo>
                <a:lnTo>
                  <a:pt x="13" y="8"/>
                </a:lnTo>
                <a:lnTo>
                  <a:pt x="0" y="7"/>
                </a:lnTo>
              </a:path>
            </a:pathLst>
          </a:custGeom>
          <a:solidFill>
            <a:srgbClr val="CDCDCD"/>
          </a:solidFill>
          <a:ln w="6350">
            <a:solidFill>
              <a:schemeClr val="bg1"/>
            </a:solidFill>
            <a:round/>
            <a:headEnd/>
            <a:tailEnd/>
          </a:ln>
        </p:spPr>
        <p:txBody>
          <a:bodyPr/>
          <a:lstStyle/>
          <a:p>
            <a:endParaRPr lang="en-US"/>
          </a:p>
        </p:txBody>
      </p:sp>
      <p:sp>
        <p:nvSpPr>
          <p:cNvPr id="1484" name="Freeform 2525"/>
          <p:cNvSpPr>
            <a:spLocks/>
          </p:cNvSpPr>
          <p:nvPr/>
        </p:nvSpPr>
        <p:spPr bwMode="auto">
          <a:xfrm>
            <a:off x="7183438" y="4718050"/>
            <a:ext cx="9525" cy="3175"/>
          </a:xfrm>
          <a:custGeom>
            <a:avLst/>
            <a:gdLst>
              <a:gd name="T0" fmla="*/ 0 w 16"/>
              <a:gd name="T1" fmla="*/ 0 h 5"/>
              <a:gd name="T2" fmla="*/ 0 w 16"/>
              <a:gd name="T3" fmla="*/ 0 h 5"/>
              <a:gd name="T4" fmla="*/ 0 w 16"/>
              <a:gd name="T5" fmla="*/ 0 h 5"/>
              <a:gd name="T6" fmla="*/ 0 w 16"/>
              <a:gd name="T7" fmla="*/ 0 h 5"/>
              <a:gd name="T8" fmla="*/ 0 60000 65536"/>
              <a:gd name="T9" fmla="*/ 0 60000 65536"/>
              <a:gd name="T10" fmla="*/ 0 60000 65536"/>
              <a:gd name="T11" fmla="*/ 0 60000 65536"/>
              <a:gd name="T12" fmla="*/ 0 w 16"/>
              <a:gd name="T13" fmla="*/ 0 h 5"/>
              <a:gd name="T14" fmla="*/ 16 w 16"/>
              <a:gd name="T15" fmla="*/ 5 h 5"/>
            </a:gdLst>
            <a:ahLst/>
            <a:cxnLst>
              <a:cxn ang="T8">
                <a:pos x="T0" y="T1"/>
              </a:cxn>
              <a:cxn ang="T9">
                <a:pos x="T2" y="T3"/>
              </a:cxn>
              <a:cxn ang="T10">
                <a:pos x="T4" y="T5"/>
              </a:cxn>
              <a:cxn ang="T11">
                <a:pos x="T6" y="T7"/>
              </a:cxn>
            </a:cxnLst>
            <a:rect l="T12" t="T13" r="T14" b="T15"/>
            <a:pathLst>
              <a:path w="16" h="5">
                <a:moveTo>
                  <a:pt x="0" y="0"/>
                </a:moveTo>
                <a:lnTo>
                  <a:pt x="16" y="0"/>
                </a:lnTo>
                <a:lnTo>
                  <a:pt x="5" y="5"/>
                </a:lnTo>
                <a:lnTo>
                  <a:pt x="0" y="0"/>
                </a:lnTo>
                <a:close/>
              </a:path>
            </a:pathLst>
          </a:custGeom>
          <a:solidFill>
            <a:srgbClr val="CDCDCD"/>
          </a:solidFill>
          <a:ln w="6350">
            <a:solidFill>
              <a:schemeClr val="bg1"/>
            </a:solidFill>
            <a:round/>
            <a:headEnd/>
            <a:tailEnd/>
          </a:ln>
        </p:spPr>
        <p:txBody>
          <a:bodyPr/>
          <a:lstStyle/>
          <a:p>
            <a:endParaRPr lang="en-US"/>
          </a:p>
        </p:txBody>
      </p:sp>
      <p:sp>
        <p:nvSpPr>
          <p:cNvPr id="1485" name="Freeform 2526"/>
          <p:cNvSpPr>
            <a:spLocks/>
          </p:cNvSpPr>
          <p:nvPr/>
        </p:nvSpPr>
        <p:spPr bwMode="auto">
          <a:xfrm>
            <a:off x="7183438" y="4718050"/>
            <a:ext cx="9525" cy="3175"/>
          </a:xfrm>
          <a:custGeom>
            <a:avLst/>
            <a:gdLst>
              <a:gd name="T0" fmla="*/ 0 w 16"/>
              <a:gd name="T1" fmla="*/ 0 h 5"/>
              <a:gd name="T2" fmla="*/ 0 w 16"/>
              <a:gd name="T3" fmla="*/ 0 h 5"/>
              <a:gd name="T4" fmla="*/ 0 w 16"/>
              <a:gd name="T5" fmla="*/ 0 h 5"/>
              <a:gd name="T6" fmla="*/ 0 w 16"/>
              <a:gd name="T7" fmla="*/ 0 h 5"/>
              <a:gd name="T8" fmla="*/ 0 60000 65536"/>
              <a:gd name="T9" fmla="*/ 0 60000 65536"/>
              <a:gd name="T10" fmla="*/ 0 60000 65536"/>
              <a:gd name="T11" fmla="*/ 0 60000 65536"/>
              <a:gd name="T12" fmla="*/ 0 w 16"/>
              <a:gd name="T13" fmla="*/ 0 h 5"/>
              <a:gd name="T14" fmla="*/ 16 w 16"/>
              <a:gd name="T15" fmla="*/ 5 h 5"/>
            </a:gdLst>
            <a:ahLst/>
            <a:cxnLst>
              <a:cxn ang="T8">
                <a:pos x="T0" y="T1"/>
              </a:cxn>
              <a:cxn ang="T9">
                <a:pos x="T2" y="T3"/>
              </a:cxn>
              <a:cxn ang="T10">
                <a:pos x="T4" y="T5"/>
              </a:cxn>
              <a:cxn ang="T11">
                <a:pos x="T6" y="T7"/>
              </a:cxn>
            </a:cxnLst>
            <a:rect l="T12" t="T13" r="T14" b="T15"/>
            <a:pathLst>
              <a:path w="16" h="5">
                <a:moveTo>
                  <a:pt x="0" y="0"/>
                </a:moveTo>
                <a:lnTo>
                  <a:pt x="16" y="0"/>
                </a:lnTo>
                <a:lnTo>
                  <a:pt x="5" y="5"/>
                </a:lnTo>
                <a:lnTo>
                  <a:pt x="0" y="0"/>
                </a:lnTo>
              </a:path>
            </a:pathLst>
          </a:custGeom>
          <a:solidFill>
            <a:srgbClr val="CDCDCD"/>
          </a:solidFill>
          <a:ln w="6350">
            <a:solidFill>
              <a:schemeClr val="bg1"/>
            </a:solidFill>
            <a:round/>
            <a:headEnd/>
            <a:tailEnd/>
          </a:ln>
        </p:spPr>
        <p:txBody>
          <a:bodyPr/>
          <a:lstStyle/>
          <a:p>
            <a:endParaRPr lang="en-US"/>
          </a:p>
        </p:txBody>
      </p:sp>
      <p:sp>
        <p:nvSpPr>
          <p:cNvPr id="1486" name="Freeform 2527"/>
          <p:cNvSpPr>
            <a:spLocks/>
          </p:cNvSpPr>
          <p:nvPr/>
        </p:nvSpPr>
        <p:spPr bwMode="auto">
          <a:xfrm>
            <a:off x="7185025" y="4649788"/>
            <a:ext cx="96838" cy="88900"/>
          </a:xfrm>
          <a:custGeom>
            <a:avLst/>
            <a:gdLst>
              <a:gd name="T0" fmla="*/ 0 w 145"/>
              <a:gd name="T1" fmla="*/ 0 h 129"/>
              <a:gd name="T2" fmla="*/ 0 w 145"/>
              <a:gd name="T3" fmla="*/ 0 h 129"/>
              <a:gd name="T4" fmla="*/ 0 w 145"/>
              <a:gd name="T5" fmla="*/ 0 h 129"/>
              <a:gd name="T6" fmla="*/ 0 w 145"/>
              <a:gd name="T7" fmla="*/ 0 h 129"/>
              <a:gd name="T8" fmla="*/ 0 w 145"/>
              <a:gd name="T9" fmla="*/ 0 h 129"/>
              <a:gd name="T10" fmla="*/ 0 w 145"/>
              <a:gd name="T11" fmla="*/ 0 h 129"/>
              <a:gd name="T12" fmla="*/ 0 w 145"/>
              <a:gd name="T13" fmla="*/ 0 h 129"/>
              <a:gd name="T14" fmla="*/ 0 w 145"/>
              <a:gd name="T15" fmla="*/ 0 h 129"/>
              <a:gd name="T16" fmla="*/ 0 w 145"/>
              <a:gd name="T17" fmla="*/ 0 h 129"/>
              <a:gd name="T18" fmla="*/ 0 w 145"/>
              <a:gd name="T19" fmla="*/ 0 h 129"/>
              <a:gd name="T20" fmla="*/ 0 w 145"/>
              <a:gd name="T21" fmla="*/ 0 h 129"/>
              <a:gd name="T22" fmla="*/ 0 w 145"/>
              <a:gd name="T23" fmla="*/ 0 h 129"/>
              <a:gd name="T24" fmla="*/ 0 w 145"/>
              <a:gd name="T25" fmla="*/ 0 h 129"/>
              <a:gd name="T26" fmla="*/ 0 w 145"/>
              <a:gd name="T27" fmla="*/ 0 h 129"/>
              <a:gd name="T28" fmla="*/ 0 w 145"/>
              <a:gd name="T29" fmla="*/ 0 h 129"/>
              <a:gd name="T30" fmla="*/ 0 w 145"/>
              <a:gd name="T31" fmla="*/ 0 h 129"/>
              <a:gd name="T32" fmla="*/ 0 w 145"/>
              <a:gd name="T33" fmla="*/ 0 h 129"/>
              <a:gd name="T34" fmla="*/ 0 w 145"/>
              <a:gd name="T35" fmla="*/ 0 h 129"/>
              <a:gd name="T36" fmla="*/ 0 w 145"/>
              <a:gd name="T37" fmla="*/ 0 h 129"/>
              <a:gd name="T38" fmla="*/ 0 w 145"/>
              <a:gd name="T39" fmla="*/ 0 h 129"/>
              <a:gd name="T40" fmla="*/ 0 w 145"/>
              <a:gd name="T41" fmla="*/ 0 h 129"/>
              <a:gd name="T42" fmla="*/ 0 w 145"/>
              <a:gd name="T43" fmla="*/ 0 h 129"/>
              <a:gd name="T44" fmla="*/ 0 w 145"/>
              <a:gd name="T45" fmla="*/ 0 h 129"/>
              <a:gd name="T46" fmla="*/ 0 w 145"/>
              <a:gd name="T47" fmla="*/ 0 h 129"/>
              <a:gd name="T48" fmla="*/ 0 w 145"/>
              <a:gd name="T49" fmla="*/ 0 h 129"/>
              <a:gd name="T50" fmla="*/ 0 w 145"/>
              <a:gd name="T51" fmla="*/ 0 h 129"/>
              <a:gd name="T52" fmla="*/ 0 w 145"/>
              <a:gd name="T53" fmla="*/ 0 h 129"/>
              <a:gd name="T54" fmla="*/ 0 w 145"/>
              <a:gd name="T55" fmla="*/ 0 h 129"/>
              <a:gd name="T56" fmla="*/ 0 w 145"/>
              <a:gd name="T57" fmla="*/ 0 h 129"/>
              <a:gd name="T58" fmla="*/ 0 w 145"/>
              <a:gd name="T59" fmla="*/ 0 h 129"/>
              <a:gd name="T60" fmla="*/ 0 w 145"/>
              <a:gd name="T61" fmla="*/ 0 h 129"/>
              <a:gd name="T62" fmla="*/ 0 w 145"/>
              <a:gd name="T63" fmla="*/ 0 h 129"/>
              <a:gd name="T64" fmla="*/ 0 w 145"/>
              <a:gd name="T65" fmla="*/ 0 h 129"/>
              <a:gd name="T66" fmla="*/ 0 w 145"/>
              <a:gd name="T67" fmla="*/ 0 h 129"/>
              <a:gd name="T68" fmla="*/ 0 w 145"/>
              <a:gd name="T69" fmla="*/ 0 h 129"/>
              <a:gd name="T70" fmla="*/ 0 w 145"/>
              <a:gd name="T71" fmla="*/ 0 h 129"/>
              <a:gd name="T72" fmla="*/ 0 w 145"/>
              <a:gd name="T73" fmla="*/ 0 h 129"/>
              <a:gd name="T74" fmla="*/ 0 w 145"/>
              <a:gd name="T75" fmla="*/ 0 h 12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5"/>
              <a:gd name="T115" fmla="*/ 0 h 129"/>
              <a:gd name="T116" fmla="*/ 145 w 145"/>
              <a:gd name="T117" fmla="*/ 129 h 12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5" h="129">
                <a:moveTo>
                  <a:pt x="111" y="0"/>
                </a:moveTo>
                <a:lnTo>
                  <a:pt x="116" y="0"/>
                </a:lnTo>
                <a:lnTo>
                  <a:pt x="134" y="16"/>
                </a:lnTo>
                <a:lnTo>
                  <a:pt x="137" y="29"/>
                </a:lnTo>
                <a:lnTo>
                  <a:pt x="134" y="34"/>
                </a:lnTo>
                <a:lnTo>
                  <a:pt x="137" y="39"/>
                </a:lnTo>
                <a:lnTo>
                  <a:pt x="145" y="70"/>
                </a:lnTo>
                <a:lnTo>
                  <a:pt x="135" y="104"/>
                </a:lnTo>
                <a:lnTo>
                  <a:pt x="126" y="75"/>
                </a:lnTo>
                <a:lnTo>
                  <a:pt x="111" y="90"/>
                </a:lnTo>
                <a:lnTo>
                  <a:pt x="111" y="98"/>
                </a:lnTo>
                <a:lnTo>
                  <a:pt x="119" y="112"/>
                </a:lnTo>
                <a:lnTo>
                  <a:pt x="111" y="129"/>
                </a:lnTo>
                <a:lnTo>
                  <a:pt x="106" y="114"/>
                </a:lnTo>
                <a:lnTo>
                  <a:pt x="95" y="121"/>
                </a:lnTo>
                <a:lnTo>
                  <a:pt x="72" y="106"/>
                </a:lnTo>
                <a:lnTo>
                  <a:pt x="65" y="86"/>
                </a:lnTo>
                <a:lnTo>
                  <a:pt x="72" y="72"/>
                </a:lnTo>
                <a:lnTo>
                  <a:pt x="56" y="57"/>
                </a:lnTo>
                <a:lnTo>
                  <a:pt x="46" y="72"/>
                </a:lnTo>
                <a:lnTo>
                  <a:pt x="39" y="64"/>
                </a:lnTo>
                <a:lnTo>
                  <a:pt x="30" y="75"/>
                </a:lnTo>
                <a:lnTo>
                  <a:pt x="28" y="64"/>
                </a:lnTo>
                <a:lnTo>
                  <a:pt x="21" y="64"/>
                </a:lnTo>
                <a:lnTo>
                  <a:pt x="10" y="88"/>
                </a:lnTo>
                <a:lnTo>
                  <a:pt x="2" y="88"/>
                </a:lnTo>
                <a:lnTo>
                  <a:pt x="0" y="81"/>
                </a:lnTo>
                <a:lnTo>
                  <a:pt x="13" y="54"/>
                </a:lnTo>
                <a:lnTo>
                  <a:pt x="30" y="47"/>
                </a:lnTo>
                <a:lnTo>
                  <a:pt x="46" y="31"/>
                </a:lnTo>
                <a:lnTo>
                  <a:pt x="57" y="34"/>
                </a:lnTo>
                <a:lnTo>
                  <a:pt x="56" y="54"/>
                </a:lnTo>
                <a:lnTo>
                  <a:pt x="70" y="47"/>
                </a:lnTo>
                <a:lnTo>
                  <a:pt x="74" y="38"/>
                </a:lnTo>
                <a:lnTo>
                  <a:pt x="85" y="38"/>
                </a:lnTo>
                <a:lnTo>
                  <a:pt x="90" y="23"/>
                </a:lnTo>
                <a:lnTo>
                  <a:pt x="111" y="21"/>
                </a:lnTo>
                <a:lnTo>
                  <a:pt x="111" y="0"/>
                </a:lnTo>
                <a:close/>
              </a:path>
            </a:pathLst>
          </a:custGeom>
          <a:solidFill>
            <a:srgbClr val="CDCDCD"/>
          </a:solidFill>
          <a:ln w="6350">
            <a:solidFill>
              <a:schemeClr val="bg1"/>
            </a:solidFill>
            <a:round/>
            <a:headEnd/>
            <a:tailEnd/>
          </a:ln>
        </p:spPr>
        <p:txBody>
          <a:bodyPr/>
          <a:lstStyle/>
          <a:p>
            <a:endParaRPr lang="en-US"/>
          </a:p>
        </p:txBody>
      </p:sp>
      <p:sp>
        <p:nvSpPr>
          <p:cNvPr id="1487" name="Freeform 2528"/>
          <p:cNvSpPr>
            <a:spLocks/>
          </p:cNvSpPr>
          <p:nvPr/>
        </p:nvSpPr>
        <p:spPr bwMode="auto">
          <a:xfrm>
            <a:off x="7185025" y="4649788"/>
            <a:ext cx="96838" cy="88900"/>
          </a:xfrm>
          <a:custGeom>
            <a:avLst/>
            <a:gdLst>
              <a:gd name="T0" fmla="*/ 0 w 145"/>
              <a:gd name="T1" fmla="*/ 0 h 129"/>
              <a:gd name="T2" fmla="*/ 0 w 145"/>
              <a:gd name="T3" fmla="*/ 0 h 129"/>
              <a:gd name="T4" fmla="*/ 0 w 145"/>
              <a:gd name="T5" fmla="*/ 0 h 129"/>
              <a:gd name="T6" fmla="*/ 0 w 145"/>
              <a:gd name="T7" fmla="*/ 0 h 129"/>
              <a:gd name="T8" fmla="*/ 0 w 145"/>
              <a:gd name="T9" fmla="*/ 0 h 129"/>
              <a:gd name="T10" fmla="*/ 0 w 145"/>
              <a:gd name="T11" fmla="*/ 0 h 129"/>
              <a:gd name="T12" fmla="*/ 0 w 145"/>
              <a:gd name="T13" fmla="*/ 0 h 129"/>
              <a:gd name="T14" fmla="*/ 0 w 145"/>
              <a:gd name="T15" fmla="*/ 0 h 129"/>
              <a:gd name="T16" fmla="*/ 0 w 145"/>
              <a:gd name="T17" fmla="*/ 0 h 129"/>
              <a:gd name="T18" fmla="*/ 0 w 145"/>
              <a:gd name="T19" fmla="*/ 0 h 129"/>
              <a:gd name="T20" fmla="*/ 0 w 145"/>
              <a:gd name="T21" fmla="*/ 0 h 129"/>
              <a:gd name="T22" fmla="*/ 0 w 145"/>
              <a:gd name="T23" fmla="*/ 0 h 129"/>
              <a:gd name="T24" fmla="*/ 0 w 145"/>
              <a:gd name="T25" fmla="*/ 0 h 129"/>
              <a:gd name="T26" fmla="*/ 0 w 145"/>
              <a:gd name="T27" fmla="*/ 0 h 129"/>
              <a:gd name="T28" fmla="*/ 0 w 145"/>
              <a:gd name="T29" fmla="*/ 0 h 129"/>
              <a:gd name="T30" fmla="*/ 0 w 145"/>
              <a:gd name="T31" fmla="*/ 0 h 129"/>
              <a:gd name="T32" fmla="*/ 0 w 145"/>
              <a:gd name="T33" fmla="*/ 0 h 129"/>
              <a:gd name="T34" fmla="*/ 0 w 145"/>
              <a:gd name="T35" fmla="*/ 0 h 129"/>
              <a:gd name="T36" fmla="*/ 0 w 145"/>
              <a:gd name="T37" fmla="*/ 0 h 129"/>
              <a:gd name="T38" fmla="*/ 0 w 145"/>
              <a:gd name="T39" fmla="*/ 0 h 129"/>
              <a:gd name="T40" fmla="*/ 0 w 145"/>
              <a:gd name="T41" fmla="*/ 0 h 129"/>
              <a:gd name="T42" fmla="*/ 0 w 145"/>
              <a:gd name="T43" fmla="*/ 0 h 129"/>
              <a:gd name="T44" fmla="*/ 0 w 145"/>
              <a:gd name="T45" fmla="*/ 0 h 129"/>
              <a:gd name="T46" fmla="*/ 0 w 145"/>
              <a:gd name="T47" fmla="*/ 0 h 129"/>
              <a:gd name="T48" fmla="*/ 0 w 145"/>
              <a:gd name="T49" fmla="*/ 0 h 129"/>
              <a:gd name="T50" fmla="*/ 0 w 145"/>
              <a:gd name="T51" fmla="*/ 0 h 129"/>
              <a:gd name="T52" fmla="*/ 0 w 145"/>
              <a:gd name="T53" fmla="*/ 0 h 129"/>
              <a:gd name="T54" fmla="*/ 0 w 145"/>
              <a:gd name="T55" fmla="*/ 0 h 129"/>
              <a:gd name="T56" fmla="*/ 0 w 145"/>
              <a:gd name="T57" fmla="*/ 0 h 129"/>
              <a:gd name="T58" fmla="*/ 0 w 145"/>
              <a:gd name="T59" fmla="*/ 0 h 129"/>
              <a:gd name="T60" fmla="*/ 0 w 145"/>
              <a:gd name="T61" fmla="*/ 0 h 129"/>
              <a:gd name="T62" fmla="*/ 0 w 145"/>
              <a:gd name="T63" fmla="*/ 0 h 129"/>
              <a:gd name="T64" fmla="*/ 0 w 145"/>
              <a:gd name="T65" fmla="*/ 0 h 129"/>
              <a:gd name="T66" fmla="*/ 0 w 145"/>
              <a:gd name="T67" fmla="*/ 0 h 129"/>
              <a:gd name="T68" fmla="*/ 0 w 145"/>
              <a:gd name="T69" fmla="*/ 0 h 129"/>
              <a:gd name="T70" fmla="*/ 0 w 145"/>
              <a:gd name="T71" fmla="*/ 0 h 129"/>
              <a:gd name="T72" fmla="*/ 0 w 145"/>
              <a:gd name="T73" fmla="*/ 0 h 129"/>
              <a:gd name="T74" fmla="*/ 0 w 145"/>
              <a:gd name="T75" fmla="*/ 0 h 12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5"/>
              <a:gd name="T115" fmla="*/ 0 h 129"/>
              <a:gd name="T116" fmla="*/ 145 w 145"/>
              <a:gd name="T117" fmla="*/ 129 h 12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5" h="129">
                <a:moveTo>
                  <a:pt x="111" y="0"/>
                </a:moveTo>
                <a:lnTo>
                  <a:pt x="116" y="0"/>
                </a:lnTo>
                <a:lnTo>
                  <a:pt x="134" y="16"/>
                </a:lnTo>
                <a:lnTo>
                  <a:pt x="137" y="29"/>
                </a:lnTo>
                <a:lnTo>
                  <a:pt x="134" y="34"/>
                </a:lnTo>
                <a:lnTo>
                  <a:pt x="137" y="39"/>
                </a:lnTo>
                <a:lnTo>
                  <a:pt x="145" y="70"/>
                </a:lnTo>
                <a:lnTo>
                  <a:pt x="135" y="104"/>
                </a:lnTo>
                <a:lnTo>
                  <a:pt x="126" y="75"/>
                </a:lnTo>
                <a:lnTo>
                  <a:pt x="111" y="90"/>
                </a:lnTo>
                <a:lnTo>
                  <a:pt x="111" y="98"/>
                </a:lnTo>
                <a:lnTo>
                  <a:pt x="119" y="112"/>
                </a:lnTo>
                <a:lnTo>
                  <a:pt x="111" y="129"/>
                </a:lnTo>
                <a:lnTo>
                  <a:pt x="106" y="114"/>
                </a:lnTo>
                <a:lnTo>
                  <a:pt x="95" y="121"/>
                </a:lnTo>
                <a:lnTo>
                  <a:pt x="72" y="106"/>
                </a:lnTo>
                <a:lnTo>
                  <a:pt x="65" y="86"/>
                </a:lnTo>
                <a:lnTo>
                  <a:pt x="72" y="72"/>
                </a:lnTo>
                <a:lnTo>
                  <a:pt x="56" y="57"/>
                </a:lnTo>
                <a:lnTo>
                  <a:pt x="46" y="72"/>
                </a:lnTo>
                <a:lnTo>
                  <a:pt x="39" y="64"/>
                </a:lnTo>
                <a:lnTo>
                  <a:pt x="30" y="75"/>
                </a:lnTo>
                <a:lnTo>
                  <a:pt x="28" y="64"/>
                </a:lnTo>
                <a:lnTo>
                  <a:pt x="21" y="64"/>
                </a:lnTo>
                <a:lnTo>
                  <a:pt x="10" y="88"/>
                </a:lnTo>
                <a:lnTo>
                  <a:pt x="2" y="88"/>
                </a:lnTo>
                <a:lnTo>
                  <a:pt x="0" y="81"/>
                </a:lnTo>
                <a:lnTo>
                  <a:pt x="13" y="54"/>
                </a:lnTo>
                <a:lnTo>
                  <a:pt x="30" y="47"/>
                </a:lnTo>
                <a:lnTo>
                  <a:pt x="46" y="31"/>
                </a:lnTo>
                <a:lnTo>
                  <a:pt x="57" y="34"/>
                </a:lnTo>
                <a:lnTo>
                  <a:pt x="56" y="54"/>
                </a:lnTo>
                <a:lnTo>
                  <a:pt x="70" y="47"/>
                </a:lnTo>
                <a:lnTo>
                  <a:pt x="74" y="38"/>
                </a:lnTo>
                <a:lnTo>
                  <a:pt x="85" y="38"/>
                </a:lnTo>
                <a:lnTo>
                  <a:pt x="90" y="23"/>
                </a:lnTo>
                <a:lnTo>
                  <a:pt x="111" y="21"/>
                </a:lnTo>
                <a:lnTo>
                  <a:pt x="111" y="0"/>
                </a:lnTo>
              </a:path>
            </a:pathLst>
          </a:custGeom>
          <a:solidFill>
            <a:srgbClr val="CDCDCD"/>
          </a:solidFill>
          <a:ln w="6350">
            <a:solidFill>
              <a:schemeClr val="bg1"/>
            </a:solidFill>
            <a:round/>
            <a:headEnd/>
            <a:tailEnd/>
          </a:ln>
        </p:spPr>
        <p:txBody>
          <a:bodyPr/>
          <a:lstStyle/>
          <a:p>
            <a:endParaRPr lang="en-US"/>
          </a:p>
        </p:txBody>
      </p:sp>
      <p:sp>
        <p:nvSpPr>
          <p:cNvPr id="1488" name="Freeform 2529"/>
          <p:cNvSpPr>
            <a:spLocks/>
          </p:cNvSpPr>
          <p:nvPr/>
        </p:nvSpPr>
        <p:spPr bwMode="auto">
          <a:xfrm>
            <a:off x="7224713" y="4640263"/>
            <a:ext cx="15875" cy="12700"/>
          </a:xfrm>
          <a:custGeom>
            <a:avLst/>
            <a:gdLst>
              <a:gd name="T0" fmla="*/ 0 w 24"/>
              <a:gd name="T1" fmla="*/ 0 h 18"/>
              <a:gd name="T2" fmla="*/ 0 w 24"/>
              <a:gd name="T3" fmla="*/ 0 h 18"/>
              <a:gd name="T4" fmla="*/ 0 w 24"/>
              <a:gd name="T5" fmla="*/ 0 h 18"/>
              <a:gd name="T6" fmla="*/ 0 w 24"/>
              <a:gd name="T7" fmla="*/ 0 h 18"/>
              <a:gd name="T8" fmla="*/ 0 w 24"/>
              <a:gd name="T9" fmla="*/ 0 h 18"/>
              <a:gd name="T10" fmla="*/ 0 w 24"/>
              <a:gd name="T11" fmla="*/ 0 h 18"/>
              <a:gd name="T12" fmla="*/ 0 60000 65536"/>
              <a:gd name="T13" fmla="*/ 0 60000 65536"/>
              <a:gd name="T14" fmla="*/ 0 60000 65536"/>
              <a:gd name="T15" fmla="*/ 0 60000 65536"/>
              <a:gd name="T16" fmla="*/ 0 60000 65536"/>
              <a:gd name="T17" fmla="*/ 0 60000 65536"/>
              <a:gd name="T18" fmla="*/ 0 w 24"/>
              <a:gd name="T19" fmla="*/ 0 h 18"/>
              <a:gd name="T20" fmla="*/ 24 w 24"/>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24" h="18">
                <a:moveTo>
                  <a:pt x="0" y="10"/>
                </a:moveTo>
                <a:lnTo>
                  <a:pt x="11" y="0"/>
                </a:lnTo>
                <a:lnTo>
                  <a:pt x="24" y="2"/>
                </a:lnTo>
                <a:lnTo>
                  <a:pt x="21" y="17"/>
                </a:lnTo>
                <a:lnTo>
                  <a:pt x="3" y="18"/>
                </a:lnTo>
                <a:lnTo>
                  <a:pt x="0" y="10"/>
                </a:lnTo>
                <a:close/>
              </a:path>
            </a:pathLst>
          </a:custGeom>
          <a:solidFill>
            <a:srgbClr val="CDCDCD"/>
          </a:solidFill>
          <a:ln w="6350">
            <a:solidFill>
              <a:schemeClr val="bg1"/>
            </a:solidFill>
            <a:round/>
            <a:headEnd/>
            <a:tailEnd/>
          </a:ln>
        </p:spPr>
        <p:txBody>
          <a:bodyPr/>
          <a:lstStyle/>
          <a:p>
            <a:endParaRPr lang="en-US"/>
          </a:p>
        </p:txBody>
      </p:sp>
      <p:sp>
        <p:nvSpPr>
          <p:cNvPr id="1489" name="Freeform 2530"/>
          <p:cNvSpPr>
            <a:spLocks/>
          </p:cNvSpPr>
          <p:nvPr/>
        </p:nvSpPr>
        <p:spPr bwMode="auto">
          <a:xfrm>
            <a:off x="7224713" y="4640263"/>
            <a:ext cx="15875" cy="12700"/>
          </a:xfrm>
          <a:custGeom>
            <a:avLst/>
            <a:gdLst>
              <a:gd name="T0" fmla="*/ 0 w 24"/>
              <a:gd name="T1" fmla="*/ 0 h 18"/>
              <a:gd name="T2" fmla="*/ 0 w 24"/>
              <a:gd name="T3" fmla="*/ 0 h 18"/>
              <a:gd name="T4" fmla="*/ 0 w 24"/>
              <a:gd name="T5" fmla="*/ 0 h 18"/>
              <a:gd name="T6" fmla="*/ 0 w 24"/>
              <a:gd name="T7" fmla="*/ 0 h 18"/>
              <a:gd name="T8" fmla="*/ 0 w 24"/>
              <a:gd name="T9" fmla="*/ 0 h 18"/>
              <a:gd name="T10" fmla="*/ 0 w 24"/>
              <a:gd name="T11" fmla="*/ 0 h 18"/>
              <a:gd name="T12" fmla="*/ 0 60000 65536"/>
              <a:gd name="T13" fmla="*/ 0 60000 65536"/>
              <a:gd name="T14" fmla="*/ 0 60000 65536"/>
              <a:gd name="T15" fmla="*/ 0 60000 65536"/>
              <a:gd name="T16" fmla="*/ 0 60000 65536"/>
              <a:gd name="T17" fmla="*/ 0 60000 65536"/>
              <a:gd name="T18" fmla="*/ 0 w 24"/>
              <a:gd name="T19" fmla="*/ 0 h 18"/>
              <a:gd name="T20" fmla="*/ 24 w 24"/>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24" h="18">
                <a:moveTo>
                  <a:pt x="0" y="10"/>
                </a:moveTo>
                <a:lnTo>
                  <a:pt x="11" y="0"/>
                </a:lnTo>
                <a:lnTo>
                  <a:pt x="24" y="2"/>
                </a:lnTo>
                <a:lnTo>
                  <a:pt x="21" y="17"/>
                </a:lnTo>
                <a:lnTo>
                  <a:pt x="3" y="18"/>
                </a:lnTo>
                <a:lnTo>
                  <a:pt x="0" y="10"/>
                </a:lnTo>
              </a:path>
            </a:pathLst>
          </a:custGeom>
          <a:solidFill>
            <a:srgbClr val="CDCDCD"/>
          </a:solidFill>
          <a:ln w="6350">
            <a:solidFill>
              <a:schemeClr val="bg1"/>
            </a:solidFill>
            <a:round/>
            <a:headEnd/>
            <a:tailEnd/>
          </a:ln>
        </p:spPr>
        <p:txBody>
          <a:bodyPr/>
          <a:lstStyle/>
          <a:p>
            <a:endParaRPr lang="en-US"/>
          </a:p>
        </p:txBody>
      </p:sp>
      <p:sp>
        <p:nvSpPr>
          <p:cNvPr id="1490" name="Freeform 2531"/>
          <p:cNvSpPr>
            <a:spLocks/>
          </p:cNvSpPr>
          <p:nvPr/>
        </p:nvSpPr>
        <p:spPr bwMode="auto">
          <a:xfrm>
            <a:off x="7215188" y="4616450"/>
            <a:ext cx="14287" cy="39688"/>
          </a:xfrm>
          <a:custGeom>
            <a:avLst/>
            <a:gdLst>
              <a:gd name="T0" fmla="*/ 0 w 19"/>
              <a:gd name="T1" fmla="*/ 0 h 57"/>
              <a:gd name="T2" fmla="*/ 0 w 19"/>
              <a:gd name="T3" fmla="*/ 0 h 57"/>
              <a:gd name="T4" fmla="*/ 0 w 19"/>
              <a:gd name="T5" fmla="*/ 0 h 57"/>
              <a:gd name="T6" fmla="*/ 0 w 19"/>
              <a:gd name="T7" fmla="*/ 0 h 57"/>
              <a:gd name="T8" fmla="*/ 0 w 19"/>
              <a:gd name="T9" fmla="*/ 0 h 57"/>
              <a:gd name="T10" fmla="*/ 0 60000 65536"/>
              <a:gd name="T11" fmla="*/ 0 60000 65536"/>
              <a:gd name="T12" fmla="*/ 0 60000 65536"/>
              <a:gd name="T13" fmla="*/ 0 60000 65536"/>
              <a:gd name="T14" fmla="*/ 0 60000 65536"/>
              <a:gd name="T15" fmla="*/ 0 w 19"/>
              <a:gd name="T16" fmla="*/ 0 h 57"/>
              <a:gd name="T17" fmla="*/ 19 w 19"/>
              <a:gd name="T18" fmla="*/ 57 h 57"/>
            </a:gdLst>
            <a:ahLst/>
            <a:cxnLst>
              <a:cxn ang="T10">
                <a:pos x="T0" y="T1"/>
              </a:cxn>
              <a:cxn ang="T11">
                <a:pos x="T2" y="T3"/>
              </a:cxn>
              <a:cxn ang="T12">
                <a:pos x="T4" y="T5"/>
              </a:cxn>
              <a:cxn ang="T13">
                <a:pos x="T6" y="T7"/>
              </a:cxn>
              <a:cxn ang="T14">
                <a:pos x="T8" y="T9"/>
              </a:cxn>
            </a:cxnLst>
            <a:rect l="T15" t="T16" r="T17" b="T18"/>
            <a:pathLst>
              <a:path w="19" h="57">
                <a:moveTo>
                  <a:pt x="19" y="0"/>
                </a:moveTo>
                <a:lnTo>
                  <a:pt x="19" y="26"/>
                </a:lnTo>
                <a:lnTo>
                  <a:pt x="0" y="57"/>
                </a:lnTo>
                <a:lnTo>
                  <a:pt x="0" y="44"/>
                </a:lnTo>
                <a:lnTo>
                  <a:pt x="19" y="0"/>
                </a:lnTo>
                <a:close/>
              </a:path>
            </a:pathLst>
          </a:custGeom>
          <a:solidFill>
            <a:srgbClr val="CDCDCD"/>
          </a:solidFill>
          <a:ln w="6350">
            <a:solidFill>
              <a:schemeClr val="bg1"/>
            </a:solidFill>
            <a:round/>
            <a:headEnd/>
            <a:tailEnd/>
          </a:ln>
        </p:spPr>
        <p:txBody>
          <a:bodyPr/>
          <a:lstStyle/>
          <a:p>
            <a:endParaRPr lang="en-US"/>
          </a:p>
        </p:txBody>
      </p:sp>
      <p:sp>
        <p:nvSpPr>
          <p:cNvPr id="1491" name="Freeform 2532"/>
          <p:cNvSpPr>
            <a:spLocks/>
          </p:cNvSpPr>
          <p:nvPr/>
        </p:nvSpPr>
        <p:spPr bwMode="auto">
          <a:xfrm>
            <a:off x="7215188" y="4616450"/>
            <a:ext cx="14287" cy="39688"/>
          </a:xfrm>
          <a:custGeom>
            <a:avLst/>
            <a:gdLst>
              <a:gd name="T0" fmla="*/ 0 w 19"/>
              <a:gd name="T1" fmla="*/ 0 h 57"/>
              <a:gd name="T2" fmla="*/ 0 w 19"/>
              <a:gd name="T3" fmla="*/ 0 h 57"/>
              <a:gd name="T4" fmla="*/ 0 w 19"/>
              <a:gd name="T5" fmla="*/ 0 h 57"/>
              <a:gd name="T6" fmla="*/ 0 w 19"/>
              <a:gd name="T7" fmla="*/ 0 h 57"/>
              <a:gd name="T8" fmla="*/ 0 w 19"/>
              <a:gd name="T9" fmla="*/ 0 h 57"/>
              <a:gd name="T10" fmla="*/ 0 60000 65536"/>
              <a:gd name="T11" fmla="*/ 0 60000 65536"/>
              <a:gd name="T12" fmla="*/ 0 60000 65536"/>
              <a:gd name="T13" fmla="*/ 0 60000 65536"/>
              <a:gd name="T14" fmla="*/ 0 60000 65536"/>
              <a:gd name="T15" fmla="*/ 0 w 19"/>
              <a:gd name="T16" fmla="*/ 0 h 57"/>
              <a:gd name="T17" fmla="*/ 19 w 19"/>
              <a:gd name="T18" fmla="*/ 57 h 57"/>
            </a:gdLst>
            <a:ahLst/>
            <a:cxnLst>
              <a:cxn ang="T10">
                <a:pos x="T0" y="T1"/>
              </a:cxn>
              <a:cxn ang="T11">
                <a:pos x="T2" y="T3"/>
              </a:cxn>
              <a:cxn ang="T12">
                <a:pos x="T4" y="T5"/>
              </a:cxn>
              <a:cxn ang="T13">
                <a:pos x="T6" y="T7"/>
              </a:cxn>
              <a:cxn ang="T14">
                <a:pos x="T8" y="T9"/>
              </a:cxn>
            </a:cxnLst>
            <a:rect l="T15" t="T16" r="T17" b="T18"/>
            <a:pathLst>
              <a:path w="19" h="57">
                <a:moveTo>
                  <a:pt x="19" y="0"/>
                </a:moveTo>
                <a:lnTo>
                  <a:pt x="19" y="26"/>
                </a:lnTo>
                <a:lnTo>
                  <a:pt x="0" y="57"/>
                </a:lnTo>
                <a:lnTo>
                  <a:pt x="0" y="44"/>
                </a:lnTo>
                <a:lnTo>
                  <a:pt x="19" y="0"/>
                </a:lnTo>
              </a:path>
            </a:pathLst>
          </a:custGeom>
          <a:solidFill>
            <a:srgbClr val="CDCDCD"/>
          </a:solidFill>
          <a:ln w="6350">
            <a:solidFill>
              <a:schemeClr val="bg1"/>
            </a:solidFill>
            <a:round/>
            <a:headEnd/>
            <a:tailEnd/>
          </a:ln>
        </p:spPr>
        <p:txBody>
          <a:bodyPr/>
          <a:lstStyle/>
          <a:p>
            <a:endParaRPr lang="en-US"/>
          </a:p>
        </p:txBody>
      </p:sp>
      <p:sp>
        <p:nvSpPr>
          <p:cNvPr id="1492" name="Freeform 2533"/>
          <p:cNvSpPr>
            <a:spLocks/>
          </p:cNvSpPr>
          <p:nvPr/>
        </p:nvSpPr>
        <p:spPr bwMode="auto">
          <a:xfrm>
            <a:off x="7259638" y="4635500"/>
            <a:ext cx="3175" cy="11113"/>
          </a:xfrm>
          <a:custGeom>
            <a:avLst/>
            <a:gdLst>
              <a:gd name="T0" fmla="*/ 0 w 4"/>
              <a:gd name="T1" fmla="*/ 0 h 18"/>
              <a:gd name="T2" fmla="*/ 2147483647 w 4"/>
              <a:gd name="T3" fmla="*/ 0 h 18"/>
              <a:gd name="T4" fmla="*/ 2147483647 w 4"/>
              <a:gd name="T5" fmla="*/ 0 h 18"/>
              <a:gd name="T6" fmla="*/ 0 w 4"/>
              <a:gd name="T7" fmla="*/ 0 h 18"/>
              <a:gd name="T8" fmla="*/ 0 60000 65536"/>
              <a:gd name="T9" fmla="*/ 0 60000 65536"/>
              <a:gd name="T10" fmla="*/ 0 60000 65536"/>
              <a:gd name="T11" fmla="*/ 0 60000 65536"/>
              <a:gd name="T12" fmla="*/ 0 w 4"/>
              <a:gd name="T13" fmla="*/ 0 h 18"/>
              <a:gd name="T14" fmla="*/ 4 w 4"/>
              <a:gd name="T15" fmla="*/ 18 h 18"/>
            </a:gdLst>
            <a:ahLst/>
            <a:cxnLst>
              <a:cxn ang="T8">
                <a:pos x="T0" y="T1"/>
              </a:cxn>
              <a:cxn ang="T9">
                <a:pos x="T2" y="T3"/>
              </a:cxn>
              <a:cxn ang="T10">
                <a:pos x="T4" y="T5"/>
              </a:cxn>
              <a:cxn ang="T11">
                <a:pos x="T6" y="T7"/>
              </a:cxn>
            </a:cxnLst>
            <a:rect l="T12" t="T13" r="T14" b="T15"/>
            <a:pathLst>
              <a:path w="4" h="18">
                <a:moveTo>
                  <a:pt x="0" y="8"/>
                </a:moveTo>
                <a:lnTo>
                  <a:pt x="4" y="0"/>
                </a:lnTo>
                <a:lnTo>
                  <a:pt x="4" y="18"/>
                </a:lnTo>
                <a:lnTo>
                  <a:pt x="0" y="8"/>
                </a:lnTo>
                <a:close/>
              </a:path>
            </a:pathLst>
          </a:custGeom>
          <a:solidFill>
            <a:srgbClr val="CDCDCD"/>
          </a:solidFill>
          <a:ln w="6350">
            <a:solidFill>
              <a:schemeClr val="bg1"/>
            </a:solidFill>
            <a:round/>
            <a:headEnd/>
            <a:tailEnd/>
          </a:ln>
        </p:spPr>
        <p:txBody>
          <a:bodyPr/>
          <a:lstStyle/>
          <a:p>
            <a:endParaRPr lang="en-US"/>
          </a:p>
        </p:txBody>
      </p:sp>
      <p:sp>
        <p:nvSpPr>
          <p:cNvPr id="1493" name="Freeform 2534"/>
          <p:cNvSpPr>
            <a:spLocks/>
          </p:cNvSpPr>
          <p:nvPr/>
        </p:nvSpPr>
        <p:spPr bwMode="auto">
          <a:xfrm>
            <a:off x="7259638" y="4635500"/>
            <a:ext cx="3175" cy="11113"/>
          </a:xfrm>
          <a:custGeom>
            <a:avLst/>
            <a:gdLst>
              <a:gd name="T0" fmla="*/ 0 w 4"/>
              <a:gd name="T1" fmla="*/ 0 h 18"/>
              <a:gd name="T2" fmla="*/ 2147483647 w 4"/>
              <a:gd name="T3" fmla="*/ 0 h 18"/>
              <a:gd name="T4" fmla="*/ 2147483647 w 4"/>
              <a:gd name="T5" fmla="*/ 0 h 18"/>
              <a:gd name="T6" fmla="*/ 0 w 4"/>
              <a:gd name="T7" fmla="*/ 0 h 18"/>
              <a:gd name="T8" fmla="*/ 0 60000 65536"/>
              <a:gd name="T9" fmla="*/ 0 60000 65536"/>
              <a:gd name="T10" fmla="*/ 0 60000 65536"/>
              <a:gd name="T11" fmla="*/ 0 60000 65536"/>
              <a:gd name="T12" fmla="*/ 0 w 4"/>
              <a:gd name="T13" fmla="*/ 0 h 18"/>
              <a:gd name="T14" fmla="*/ 4 w 4"/>
              <a:gd name="T15" fmla="*/ 18 h 18"/>
            </a:gdLst>
            <a:ahLst/>
            <a:cxnLst>
              <a:cxn ang="T8">
                <a:pos x="T0" y="T1"/>
              </a:cxn>
              <a:cxn ang="T9">
                <a:pos x="T2" y="T3"/>
              </a:cxn>
              <a:cxn ang="T10">
                <a:pos x="T4" y="T5"/>
              </a:cxn>
              <a:cxn ang="T11">
                <a:pos x="T6" y="T7"/>
              </a:cxn>
            </a:cxnLst>
            <a:rect l="T12" t="T13" r="T14" b="T15"/>
            <a:pathLst>
              <a:path w="4" h="18">
                <a:moveTo>
                  <a:pt x="0" y="8"/>
                </a:moveTo>
                <a:lnTo>
                  <a:pt x="4" y="0"/>
                </a:lnTo>
                <a:lnTo>
                  <a:pt x="4" y="18"/>
                </a:lnTo>
                <a:lnTo>
                  <a:pt x="0" y="8"/>
                </a:lnTo>
              </a:path>
            </a:pathLst>
          </a:custGeom>
          <a:solidFill>
            <a:srgbClr val="CDCDCD"/>
          </a:solidFill>
          <a:ln w="6350">
            <a:solidFill>
              <a:schemeClr val="bg1"/>
            </a:solidFill>
            <a:round/>
            <a:headEnd/>
            <a:tailEnd/>
          </a:ln>
        </p:spPr>
        <p:txBody>
          <a:bodyPr/>
          <a:lstStyle/>
          <a:p>
            <a:endParaRPr lang="en-US"/>
          </a:p>
        </p:txBody>
      </p:sp>
      <p:sp>
        <p:nvSpPr>
          <p:cNvPr id="1494" name="Freeform 2535"/>
          <p:cNvSpPr>
            <a:spLocks/>
          </p:cNvSpPr>
          <p:nvPr/>
        </p:nvSpPr>
        <p:spPr bwMode="auto">
          <a:xfrm>
            <a:off x="7234238" y="4610100"/>
            <a:ext cx="19050" cy="31750"/>
          </a:xfrm>
          <a:custGeom>
            <a:avLst/>
            <a:gdLst>
              <a:gd name="T0" fmla="*/ 0 w 27"/>
              <a:gd name="T1" fmla="*/ 0 h 47"/>
              <a:gd name="T2" fmla="*/ 0 w 27"/>
              <a:gd name="T3" fmla="*/ 0 h 47"/>
              <a:gd name="T4" fmla="*/ 0 w 27"/>
              <a:gd name="T5" fmla="*/ 0 h 47"/>
              <a:gd name="T6" fmla="*/ 0 w 27"/>
              <a:gd name="T7" fmla="*/ 0 h 47"/>
              <a:gd name="T8" fmla="*/ 0 w 27"/>
              <a:gd name="T9" fmla="*/ 0 h 47"/>
              <a:gd name="T10" fmla="*/ 0 w 27"/>
              <a:gd name="T11" fmla="*/ 0 h 47"/>
              <a:gd name="T12" fmla="*/ 0 w 27"/>
              <a:gd name="T13" fmla="*/ 0 h 47"/>
              <a:gd name="T14" fmla="*/ 0 w 27"/>
              <a:gd name="T15" fmla="*/ 0 h 47"/>
              <a:gd name="T16" fmla="*/ 0 w 27"/>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7"/>
              <a:gd name="T29" fmla="*/ 27 w 27"/>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7">
                <a:moveTo>
                  <a:pt x="0" y="0"/>
                </a:moveTo>
                <a:lnTo>
                  <a:pt x="19" y="10"/>
                </a:lnTo>
                <a:lnTo>
                  <a:pt x="27" y="41"/>
                </a:lnTo>
                <a:lnTo>
                  <a:pt x="21" y="41"/>
                </a:lnTo>
                <a:lnTo>
                  <a:pt x="19" y="47"/>
                </a:lnTo>
                <a:lnTo>
                  <a:pt x="13" y="39"/>
                </a:lnTo>
                <a:lnTo>
                  <a:pt x="10" y="18"/>
                </a:lnTo>
                <a:lnTo>
                  <a:pt x="3" y="20"/>
                </a:lnTo>
                <a:lnTo>
                  <a:pt x="0" y="0"/>
                </a:lnTo>
                <a:close/>
              </a:path>
            </a:pathLst>
          </a:custGeom>
          <a:solidFill>
            <a:srgbClr val="CDCDCD"/>
          </a:solidFill>
          <a:ln w="6350">
            <a:solidFill>
              <a:schemeClr val="bg1"/>
            </a:solidFill>
            <a:round/>
            <a:headEnd/>
            <a:tailEnd/>
          </a:ln>
        </p:spPr>
        <p:txBody>
          <a:bodyPr/>
          <a:lstStyle/>
          <a:p>
            <a:endParaRPr lang="en-US"/>
          </a:p>
        </p:txBody>
      </p:sp>
      <p:sp>
        <p:nvSpPr>
          <p:cNvPr id="1495" name="Freeform 2536"/>
          <p:cNvSpPr>
            <a:spLocks/>
          </p:cNvSpPr>
          <p:nvPr/>
        </p:nvSpPr>
        <p:spPr bwMode="auto">
          <a:xfrm>
            <a:off x="7234238" y="4610100"/>
            <a:ext cx="19050" cy="31750"/>
          </a:xfrm>
          <a:custGeom>
            <a:avLst/>
            <a:gdLst>
              <a:gd name="T0" fmla="*/ 0 w 27"/>
              <a:gd name="T1" fmla="*/ 0 h 47"/>
              <a:gd name="T2" fmla="*/ 0 w 27"/>
              <a:gd name="T3" fmla="*/ 0 h 47"/>
              <a:gd name="T4" fmla="*/ 0 w 27"/>
              <a:gd name="T5" fmla="*/ 0 h 47"/>
              <a:gd name="T6" fmla="*/ 0 w 27"/>
              <a:gd name="T7" fmla="*/ 0 h 47"/>
              <a:gd name="T8" fmla="*/ 0 w 27"/>
              <a:gd name="T9" fmla="*/ 0 h 47"/>
              <a:gd name="T10" fmla="*/ 0 w 27"/>
              <a:gd name="T11" fmla="*/ 0 h 47"/>
              <a:gd name="T12" fmla="*/ 0 w 27"/>
              <a:gd name="T13" fmla="*/ 0 h 47"/>
              <a:gd name="T14" fmla="*/ 0 w 27"/>
              <a:gd name="T15" fmla="*/ 0 h 47"/>
              <a:gd name="T16" fmla="*/ 0 w 27"/>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7"/>
              <a:gd name="T29" fmla="*/ 27 w 27"/>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7">
                <a:moveTo>
                  <a:pt x="0" y="0"/>
                </a:moveTo>
                <a:lnTo>
                  <a:pt x="19" y="10"/>
                </a:lnTo>
                <a:lnTo>
                  <a:pt x="27" y="41"/>
                </a:lnTo>
                <a:lnTo>
                  <a:pt x="21" y="41"/>
                </a:lnTo>
                <a:lnTo>
                  <a:pt x="19" y="47"/>
                </a:lnTo>
                <a:lnTo>
                  <a:pt x="13" y="39"/>
                </a:lnTo>
                <a:lnTo>
                  <a:pt x="10" y="18"/>
                </a:lnTo>
                <a:lnTo>
                  <a:pt x="3" y="20"/>
                </a:lnTo>
                <a:lnTo>
                  <a:pt x="0" y="0"/>
                </a:lnTo>
              </a:path>
            </a:pathLst>
          </a:custGeom>
          <a:solidFill>
            <a:srgbClr val="CDCDCD"/>
          </a:solidFill>
          <a:ln w="6350">
            <a:solidFill>
              <a:schemeClr val="bg1"/>
            </a:solidFill>
            <a:round/>
            <a:headEnd/>
            <a:tailEnd/>
          </a:ln>
        </p:spPr>
        <p:txBody>
          <a:bodyPr/>
          <a:lstStyle/>
          <a:p>
            <a:endParaRPr lang="en-US"/>
          </a:p>
        </p:txBody>
      </p:sp>
      <p:sp>
        <p:nvSpPr>
          <p:cNvPr id="1496" name="Freeform 2537"/>
          <p:cNvSpPr>
            <a:spLocks/>
          </p:cNvSpPr>
          <p:nvPr/>
        </p:nvSpPr>
        <p:spPr bwMode="auto">
          <a:xfrm>
            <a:off x="7194550" y="4622800"/>
            <a:ext cx="22225" cy="42863"/>
          </a:xfrm>
          <a:custGeom>
            <a:avLst/>
            <a:gdLst>
              <a:gd name="T0" fmla="*/ 0 w 32"/>
              <a:gd name="T1" fmla="*/ 0 h 62"/>
              <a:gd name="T2" fmla="*/ 0 w 32"/>
              <a:gd name="T3" fmla="*/ 0 h 62"/>
              <a:gd name="T4" fmla="*/ 0 w 32"/>
              <a:gd name="T5" fmla="*/ 0 h 62"/>
              <a:gd name="T6" fmla="*/ 0 w 32"/>
              <a:gd name="T7" fmla="*/ 0 h 62"/>
              <a:gd name="T8" fmla="*/ 0 w 32"/>
              <a:gd name="T9" fmla="*/ 0 h 62"/>
              <a:gd name="T10" fmla="*/ 0 w 32"/>
              <a:gd name="T11" fmla="*/ 0 h 62"/>
              <a:gd name="T12" fmla="*/ 0 w 32"/>
              <a:gd name="T13" fmla="*/ 0 h 62"/>
              <a:gd name="T14" fmla="*/ 0 w 32"/>
              <a:gd name="T15" fmla="*/ 0 h 62"/>
              <a:gd name="T16" fmla="*/ 0 w 32"/>
              <a:gd name="T17" fmla="*/ 0 h 62"/>
              <a:gd name="T18" fmla="*/ 0 w 32"/>
              <a:gd name="T19" fmla="*/ 0 h 62"/>
              <a:gd name="T20" fmla="*/ 0 w 32"/>
              <a:gd name="T21" fmla="*/ 0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62"/>
              <a:gd name="T35" fmla="*/ 32 w 32"/>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62">
                <a:moveTo>
                  <a:pt x="14" y="4"/>
                </a:moveTo>
                <a:lnTo>
                  <a:pt x="21" y="0"/>
                </a:lnTo>
                <a:lnTo>
                  <a:pt x="32" y="4"/>
                </a:lnTo>
                <a:lnTo>
                  <a:pt x="32" y="9"/>
                </a:lnTo>
                <a:lnTo>
                  <a:pt x="22" y="36"/>
                </a:lnTo>
                <a:lnTo>
                  <a:pt x="22" y="57"/>
                </a:lnTo>
                <a:lnTo>
                  <a:pt x="19" y="62"/>
                </a:lnTo>
                <a:lnTo>
                  <a:pt x="0" y="41"/>
                </a:lnTo>
                <a:lnTo>
                  <a:pt x="1" y="33"/>
                </a:lnTo>
                <a:lnTo>
                  <a:pt x="8" y="31"/>
                </a:lnTo>
                <a:lnTo>
                  <a:pt x="14" y="4"/>
                </a:lnTo>
                <a:close/>
              </a:path>
            </a:pathLst>
          </a:custGeom>
          <a:solidFill>
            <a:srgbClr val="CDCDCD"/>
          </a:solidFill>
          <a:ln w="6350">
            <a:solidFill>
              <a:schemeClr val="bg1"/>
            </a:solidFill>
            <a:round/>
            <a:headEnd/>
            <a:tailEnd/>
          </a:ln>
        </p:spPr>
        <p:txBody>
          <a:bodyPr/>
          <a:lstStyle/>
          <a:p>
            <a:endParaRPr lang="en-US"/>
          </a:p>
        </p:txBody>
      </p:sp>
      <p:sp>
        <p:nvSpPr>
          <p:cNvPr id="1497" name="Freeform 2538"/>
          <p:cNvSpPr>
            <a:spLocks/>
          </p:cNvSpPr>
          <p:nvPr/>
        </p:nvSpPr>
        <p:spPr bwMode="auto">
          <a:xfrm>
            <a:off x="7194550" y="4622800"/>
            <a:ext cx="22225" cy="42863"/>
          </a:xfrm>
          <a:custGeom>
            <a:avLst/>
            <a:gdLst>
              <a:gd name="T0" fmla="*/ 0 w 32"/>
              <a:gd name="T1" fmla="*/ 0 h 62"/>
              <a:gd name="T2" fmla="*/ 0 w 32"/>
              <a:gd name="T3" fmla="*/ 0 h 62"/>
              <a:gd name="T4" fmla="*/ 0 w 32"/>
              <a:gd name="T5" fmla="*/ 0 h 62"/>
              <a:gd name="T6" fmla="*/ 0 w 32"/>
              <a:gd name="T7" fmla="*/ 0 h 62"/>
              <a:gd name="T8" fmla="*/ 0 w 32"/>
              <a:gd name="T9" fmla="*/ 0 h 62"/>
              <a:gd name="T10" fmla="*/ 0 w 32"/>
              <a:gd name="T11" fmla="*/ 0 h 62"/>
              <a:gd name="T12" fmla="*/ 0 w 32"/>
              <a:gd name="T13" fmla="*/ 0 h 62"/>
              <a:gd name="T14" fmla="*/ 0 w 32"/>
              <a:gd name="T15" fmla="*/ 0 h 62"/>
              <a:gd name="T16" fmla="*/ 0 w 32"/>
              <a:gd name="T17" fmla="*/ 0 h 62"/>
              <a:gd name="T18" fmla="*/ 0 w 32"/>
              <a:gd name="T19" fmla="*/ 0 h 62"/>
              <a:gd name="T20" fmla="*/ 0 w 32"/>
              <a:gd name="T21" fmla="*/ 0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62"/>
              <a:gd name="T35" fmla="*/ 32 w 32"/>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62">
                <a:moveTo>
                  <a:pt x="14" y="4"/>
                </a:moveTo>
                <a:lnTo>
                  <a:pt x="21" y="0"/>
                </a:lnTo>
                <a:lnTo>
                  <a:pt x="32" y="4"/>
                </a:lnTo>
                <a:lnTo>
                  <a:pt x="32" y="9"/>
                </a:lnTo>
                <a:lnTo>
                  <a:pt x="22" y="36"/>
                </a:lnTo>
                <a:lnTo>
                  <a:pt x="22" y="57"/>
                </a:lnTo>
                <a:lnTo>
                  <a:pt x="19" y="62"/>
                </a:lnTo>
                <a:lnTo>
                  <a:pt x="0" y="41"/>
                </a:lnTo>
                <a:lnTo>
                  <a:pt x="1" y="33"/>
                </a:lnTo>
                <a:lnTo>
                  <a:pt x="8" y="31"/>
                </a:lnTo>
                <a:lnTo>
                  <a:pt x="14" y="4"/>
                </a:lnTo>
              </a:path>
            </a:pathLst>
          </a:custGeom>
          <a:solidFill>
            <a:srgbClr val="CDCDCD"/>
          </a:solidFill>
          <a:ln w="6350">
            <a:solidFill>
              <a:schemeClr val="bg1"/>
            </a:solidFill>
            <a:round/>
            <a:headEnd/>
            <a:tailEnd/>
          </a:ln>
        </p:spPr>
        <p:txBody>
          <a:bodyPr/>
          <a:lstStyle/>
          <a:p>
            <a:endParaRPr lang="en-US"/>
          </a:p>
        </p:txBody>
      </p:sp>
      <p:sp>
        <p:nvSpPr>
          <p:cNvPr id="1498" name="Freeform 2539"/>
          <p:cNvSpPr>
            <a:spLocks/>
          </p:cNvSpPr>
          <p:nvPr/>
        </p:nvSpPr>
        <p:spPr bwMode="auto">
          <a:xfrm>
            <a:off x="7185025" y="4602163"/>
            <a:ext cx="23813" cy="33337"/>
          </a:xfrm>
          <a:custGeom>
            <a:avLst/>
            <a:gdLst>
              <a:gd name="T0" fmla="*/ 0 w 36"/>
              <a:gd name="T1" fmla="*/ 0 h 47"/>
              <a:gd name="T2" fmla="*/ 0 w 36"/>
              <a:gd name="T3" fmla="*/ 0 h 47"/>
              <a:gd name="T4" fmla="*/ 0 w 36"/>
              <a:gd name="T5" fmla="*/ 0 h 47"/>
              <a:gd name="T6" fmla="*/ 0 w 36"/>
              <a:gd name="T7" fmla="*/ 0 h 47"/>
              <a:gd name="T8" fmla="*/ 0 w 36"/>
              <a:gd name="T9" fmla="*/ 0 h 47"/>
              <a:gd name="T10" fmla="*/ 0 w 36"/>
              <a:gd name="T11" fmla="*/ 0 h 47"/>
              <a:gd name="T12" fmla="*/ 0 60000 65536"/>
              <a:gd name="T13" fmla="*/ 0 60000 65536"/>
              <a:gd name="T14" fmla="*/ 0 60000 65536"/>
              <a:gd name="T15" fmla="*/ 0 60000 65536"/>
              <a:gd name="T16" fmla="*/ 0 60000 65536"/>
              <a:gd name="T17" fmla="*/ 0 60000 65536"/>
              <a:gd name="T18" fmla="*/ 0 w 36"/>
              <a:gd name="T19" fmla="*/ 0 h 47"/>
              <a:gd name="T20" fmla="*/ 36 w 36"/>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6" h="47">
                <a:moveTo>
                  <a:pt x="0" y="0"/>
                </a:moveTo>
                <a:lnTo>
                  <a:pt x="17" y="8"/>
                </a:lnTo>
                <a:lnTo>
                  <a:pt x="36" y="11"/>
                </a:lnTo>
                <a:lnTo>
                  <a:pt x="33" y="25"/>
                </a:lnTo>
                <a:lnTo>
                  <a:pt x="2" y="47"/>
                </a:lnTo>
                <a:lnTo>
                  <a:pt x="0" y="0"/>
                </a:lnTo>
                <a:close/>
              </a:path>
            </a:pathLst>
          </a:custGeom>
          <a:solidFill>
            <a:srgbClr val="CDCDCD"/>
          </a:solidFill>
          <a:ln w="6350">
            <a:solidFill>
              <a:schemeClr val="bg1"/>
            </a:solidFill>
            <a:round/>
            <a:headEnd/>
            <a:tailEnd/>
          </a:ln>
        </p:spPr>
        <p:txBody>
          <a:bodyPr/>
          <a:lstStyle/>
          <a:p>
            <a:endParaRPr lang="en-US"/>
          </a:p>
        </p:txBody>
      </p:sp>
      <p:sp>
        <p:nvSpPr>
          <p:cNvPr id="1499" name="Freeform 2540"/>
          <p:cNvSpPr>
            <a:spLocks/>
          </p:cNvSpPr>
          <p:nvPr/>
        </p:nvSpPr>
        <p:spPr bwMode="auto">
          <a:xfrm>
            <a:off x="7185025" y="4602163"/>
            <a:ext cx="23813" cy="33337"/>
          </a:xfrm>
          <a:custGeom>
            <a:avLst/>
            <a:gdLst>
              <a:gd name="T0" fmla="*/ 0 w 36"/>
              <a:gd name="T1" fmla="*/ 0 h 47"/>
              <a:gd name="T2" fmla="*/ 0 w 36"/>
              <a:gd name="T3" fmla="*/ 0 h 47"/>
              <a:gd name="T4" fmla="*/ 0 w 36"/>
              <a:gd name="T5" fmla="*/ 0 h 47"/>
              <a:gd name="T6" fmla="*/ 0 w 36"/>
              <a:gd name="T7" fmla="*/ 0 h 47"/>
              <a:gd name="T8" fmla="*/ 0 w 36"/>
              <a:gd name="T9" fmla="*/ 0 h 47"/>
              <a:gd name="T10" fmla="*/ 0 w 36"/>
              <a:gd name="T11" fmla="*/ 0 h 47"/>
              <a:gd name="T12" fmla="*/ 0 60000 65536"/>
              <a:gd name="T13" fmla="*/ 0 60000 65536"/>
              <a:gd name="T14" fmla="*/ 0 60000 65536"/>
              <a:gd name="T15" fmla="*/ 0 60000 65536"/>
              <a:gd name="T16" fmla="*/ 0 60000 65536"/>
              <a:gd name="T17" fmla="*/ 0 60000 65536"/>
              <a:gd name="T18" fmla="*/ 0 w 36"/>
              <a:gd name="T19" fmla="*/ 0 h 47"/>
              <a:gd name="T20" fmla="*/ 36 w 36"/>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6" h="47">
                <a:moveTo>
                  <a:pt x="0" y="0"/>
                </a:moveTo>
                <a:lnTo>
                  <a:pt x="17" y="8"/>
                </a:lnTo>
                <a:lnTo>
                  <a:pt x="36" y="11"/>
                </a:lnTo>
                <a:lnTo>
                  <a:pt x="33" y="25"/>
                </a:lnTo>
                <a:lnTo>
                  <a:pt x="2" y="47"/>
                </a:lnTo>
                <a:lnTo>
                  <a:pt x="0" y="0"/>
                </a:lnTo>
              </a:path>
            </a:pathLst>
          </a:custGeom>
          <a:solidFill>
            <a:srgbClr val="CDCDCD"/>
          </a:solidFill>
          <a:ln w="6350">
            <a:solidFill>
              <a:schemeClr val="bg1"/>
            </a:solidFill>
            <a:round/>
            <a:headEnd/>
            <a:tailEnd/>
          </a:ln>
        </p:spPr>
        <p:txBody>
          <a:bodyPr/>
          <a:lstStyle/>
          <a:p>
            <a:endParaRPr lang="en-US"/>
          </a:p>
        </p:txBody>
      </p:sp>
      <p:sp>
        <p:nvSpPr>
          <p:cNvPr id="1500" name="Freeform 2541"/>
          <p:cNvSpPr>
            <a:spLocks/>
          </p:cNvSpPr>
          <p:nvPr/>
        </p:nvSpPr>
        <p:spPr bwMode="auto">
          <a:xfrm>
            <a:off x="7234238" y="4587875"/>
            <a:ext cx="30162" cy="33338"/>
          </a:xfrm>
          <a:custGeom>
            <a:avLst/>
            <a:gdLst>
              <a:gd name="T0" fmla="*/ 0 w 42"/>
              <a:gd name="T1" fmla="*/ 0 h 47"/>
              <a:gd name="T2" fmla="*/ 0 w 42"/>
              <a:gd name="T3" fmla="*/ 0 h 47"/>
              <a:gd name="T4" fmla="*/ 0 w 42"/>
              <a:gd name="T5" fmla="*/ 0 h 47"/>
              <a:gd name="T6" fmla="*/ 0 w 42"/>
              <a:gd name="T7" fmla="*/ 0 h 47"/>
              <a:gd name="T8" fmla="*/ 0 w 42"/>
              <a:gd name="T9" fmla="*/ 0 h 47"/>
              <a:gd name="T10" fmla="*/ 0 w 42"/>
              <a:gd name="T11" fmla="*/ 0 h 47"/>
              <a:gd name="T12" fmla="*/ 0 w 42"/>
              <a:gd name="T13" fmla="*/ 0 h 47"/>
              <a:gd name="T14" fmla="*/ 0 60000 65536"/>
              <a:gd name="T15" fmla="*/ 0 60000 65536"/>
              <a:gd name="T16" fmla="*/ 0 60000 65536"/>
              <a:gd name="T17" fmla="*/ 0 60000 65536"/>
              <a:gd name="T18" fmla="*/ 0 60000 65536"/>
              <a:gd name="T19" fmla="*/ 0 60000 65536"/>
              <a:gd name="T20" fmla="*/ 0 60000 65536"/>
              <a:gd name="T21" fmla="*/ 0 w 42"/>
              <a:gd name="T22" fmla="*/ 0 h 47"/>
              <a:gd name="T23" fmla="*/ 42 w 42"/>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47">
                <a:moveTo>
                  <a:pt x="0" y="0"/>
                </a:moveTo>
                <a:lnTo>
                  <a:pt x="27" y="1"/>
                </a:lnTo>
                <a:lnTo>
                  <a:pt x="34" y="8"/>
                </a:lnTo>
                <a:lnTo>
                  <a:pt x="34" y="27"/>
                </a:lnTo>
                <a:lnTo>
                  <a:pt x="42" y="47"/>
                </a:lnTo>
                <a:lnTo>
                  <a:pt x="27" y="44"/>
                </a:lnTo>
                <a:lnTo>
                  <a:pt x="0" y="0"/>
                </a:lnTo>
                <a:close/>
              </a:path>
            </a:pathLst>
          </a:custGeom>
          <a:solidFill>
            <a:srgbClr val="CDCDCD"/>
          </a:solidFill>
          <a:ln w="6350">
            <a:solidFill>
              <a:schemeClr val="bg1"/>
            </a:solidFill>
            <a:round/>
            <a:headEnd/>
            <a:tailEnd/>
          </a:ln>
        </p:spPr>
        <p:txBody>
          <a:bodyPr/>
          <a:lstStyle/>
          <a:p>
            <a:endParaRPr lang="en-US"/>
          </a:p>
        </p:txBody>
      </p:sp>
      <p:sp>
        <p:nvSpPr>
          <p:cNvPr id="1501" name="Freeform 2542"/>
          <p:cNvSpPr>
            <a:spLocks/>
          </p:cNvSpPr>
          <p:nvPr/>
        </p:nvSpPr>
        <p:spPr bwMode="auto">
          <a:xfrm>
            <a:off x="7234238" y="4587875"/>
            <a:ext cx="30162" cy="33338"/>
          </a:xfrm>
          <a:custGeom>
            <a:avLst/>
            <a:gdLst>
              <a:gd name="T0" fmla="*/ 0 w 42"/>
              <a:gd name="T1" fmla="*/ 0 h 47"/>
              <a:gd name="T2" fmla="*/ 0 w 42"/>
              <a:gd name="T3" fmla="*/ 0 h 47"/>
              <a:gd name="T4" fmla="*/ 0 w 42"/>
              <a:gd name="T5" fmla="*/ 0 h 47"/>
              <a:gd name="T6" fmla="*/ 0 w 42"/>
              <a:gd name="T7" fmla="*/ 0 h 47"/>
              <a:gd name="T8" fmla="*/ 0 w 42"/>
              <a:gd name="T9" fmla="*/ 0 h 47"/>
              <a:gd name="T10" fmla="*/ 0 w 42"/>
              <a:gd name="T11" fmla="*/ 0 h 47"/>
              <a:gd name="T12" fmla="*/ 0 w 42"/>
              <a:gd name="T13" fmla="*/ 0 h 47"/>
              <a:gd name="T14" fmla="*/ 0 60000 65536"/>
              <a:gd name="T15" fmla="*/ 0 60000 65536"/>
              <a:gd name="T16" fmla="*/ 0 60000 65536"/>
              <a:gd name="T17" fmla="*/ 0 60000 65536"/>
              <a:gd name="T18" fmla="*/ 0 60000 65536"/>
              <a:gd name="T19" fmla="*/ 0 60000 65536"/>
              <a:gd name="T20" fmla="*/ 0 60000 65536"/>
              <a:gd name="T21" fmla="*/ 0 w 42"/>
              <a:gd name="T22" fmla="*/ 0 h 47"/>
              <a:gd name="T23" fmla="*/ 42 w 42"/>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47">
                <a:moveTo>
                  <a:pt x="0" y="0"/>
                </a:moveTo>
                <a:lnTo>
                  <a:pt x="27" y="1"/>
                </a:lnTo>
                <a:lnTo>
                  <a:pt x="34" y="8"/>
                </a:lnTo>
                <a:lnTo>
                  <a:pt x="34" y="27"/>
                </a:lnTo>
                <a:lnTo>
                  <a:pt x="42" y="47"/>
                </a:lnTo>
                <a:lnTo>
                  <a:pt x="27" y="44"/>
                </a:lnTo>
                <a:lnTo>
                  <a:pt x="0" y="0"/>
                </a:lnTo>
              </a:path>
            </a:pathLst>
          </a:custGeom>
          <a:solidFill>
            <a:srgbClr val="CDCDCD"/>
          </a:solidFill>
          <a:ln w="6350">
            <a:solidFill>
              <a:schemeClr val="bg1"/>
            </a:solidFill>
            <a:round/>
            <a:headEnd/>
            <a:tailEnd/>
          </a:ln>
        </p:spPr>
        <p:txBody>
          <a:bodyPr/>
          <a:lstStyle/>
          <a:p>
            <a:endParaRPr lang="en-US"/>
          </a:p>
        </p:txBody>
      </p:sp>
      <p:sp>
        <p:nvSpPr>
          <p:cNvPr id="1502" name="Freeform 2543"/>
          <p:cNvSpPr>
            <a:spLocks/>
          </p:cNvSpPr>
          <p:nvPr/>
        </p:nvSpPr>
        <p:spPr bwMode="auto">
          <a:xfrm>
            <a:off x="7210425" y="4586288"/>
            <a:ext cx="19050" cy="17462"/>
          </a:xfrm>
          <a:custGeom>
            <a:avLst/>
            <a:gdLst>
              <a:gd name="T0" fmla="*/ 0 w 26"/>
              <a:gd name="T1" fmla="*/ 0 h 26"/>
              <a:gd name="T2" fmla="*/ 0 w 26"/>
              <a:gd name="T3" fmla="*/ 0 h 26"/>
              <a:gd name="T4" fmla="*/ 0 w 26"/>
              <a:gd name="T5" fmla="*/ 0 h 26"/>
              <a:gd name="T6" fmla="*/ 0 w 26"/>
              <a:gd name="T7" fmla="*/ 0 h 26"/>
              <a:gd name="T8" fmla="*/ 0 w 26"/>
              <a:gd name="T9" fmla="*/ 0 h 26"/>
              <a:gd name="T10" fmla="*/ 0 w 26"/>
              <a:gd name="T11" fmla="*/ 0 h 26"/>
              <a:gd name="T12" fmla="*/ 0 60000 65536"/>
              <a:gd name="T13" fmla="*/ 0 60000 65536"/>
              <a:gd name="T14" fmla="*/ 0 60000 65536"/>
              <a:gd name="T15" fmla="*/ 0 60000 65536"/>
              <a:gd name="T16" fmla="*/ 0 60000 65536"/>
              <a:gd name="T17" fmla="*/ 0 60000 65536"/>
              <a:gd name="T18" fmla="*/ 0 w 26"/>
              <a:gd name="T19" fmla="*/ 0 h 26"/>
              <a:gd name="T20" fmla="*/ 26 w 26"/>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6" h="26">
                <a:moveTo>
                  <a:pt x="2" y="0"/>
                </a:moveTo>
                <a:lnTo>
                  <a:pt x="25" y="18"/>
                </a:lnTo>
                <a:lnTo>
                  <a:pt x="26" y="26"/>
                </a:lnTo>
                <a:lnTo>
                  <a:pt x="10" y="13"/>
                </a:lnTo>
                <a:lnTo>
                  <a:pt x="0" y="18"/>
                </a:lnTo>
                <a:lnTo>
                  <a:pt x="2" y="0"/>
                </a:lnTo>
                <a:close/>
              </a:path>
            </a:pathLst>
          </a:custGeom>
          <a:solidFill>
            <a:srgbClr val="CDCDCD"/>
          </a:solidFill>
          <a:ln w="6350">
            <a:solidFill>
              <a:schemeClr val="bg1"/>
            </a:solidFill>
            <a:round/>
            <a:headEnd/>
            <a:tailEnd/>
          </a:ln>
        </p:spPr>
        <p:txBody>
          <a:bodyPr/>
          <a:lstStyle/>
          <a:p>
            <a:endParaRPr lang="en-US"/>
          </a:p>
        </p:txBody>
      </p:sp>
      <p:sp>
        <p:nvSpPr>
          <p:cNvPr id="1503" name="Freeform 2544"/>
          <p:cNvSpPr>
            <a:spLocks/>
          </p:cNvSpPr>
          <p:nvPr/>
        </p:nvSpPr>
        <p:spPr bwMode="auto">
          <a:xfrm>
            <a:off x="7210425" y="4586288"/>
            <a:ext cx="19050" cy="17462"/>
          </a:xfrm>
          <a:custGeom>
            <a:avLst/>
            <a:gdLst>
              <a:gd name="T0" fmla="*/ 0 w 26"/>
              <a:gd name="T1" fmla="*/ 0 h 26"/>
              <a:gd name="T2" fmla="*/ 0 w 26"/>
              <a:gd name="T3" fmla="*/ 0 h 26"/>
              <a:gd name="T4" fmla="*/ 0 w 26"/>
              <a:gd name="T5" fmla="*/ 0 h 26"/>
              <a:gd name="T6" fmla="*/ 0 w 26"/>
              <a:gd name="T7" fmla="*/ 0 h 26"/>
              <a:gd name="T8" fmla="*/ 0 w 26"/>
              <a:gd name="T9" fmla="*/ 0 h 26"/>
              <a:gd name="T10" fmla="*/ 0 w 26"/>
              <a:gd name="T11" fmla="*/ 0 h 26"/>
              <a:gd name="T12" fmla="*/ 0 60000 65536"/>
              <a:gd name="T13" fmla="*/ 0 60000 65536"/>
              <a:gd name="T14" fmla="*/ 0 60000 65536"/>
              <a:gd name="T15" fmla="*/ 0 60000 65536"/>
              <a:gd name="T16" fmla="*/ 0 60000 65536"/>
              <a:gd name="T17" fmla="*/ 0 60000 65536"/>
              <a:gd name="T18" fmla="*/ 0 w 26"/>
              <a:gd name="T19" fmla="*/ 0 h 26"/>
              <a:gd name="T20" fmla="*/ 26 w 26"/>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6" h="26">
                <a:moveTo>
                  <a:pt x="2" y="0"/>
                </a:moveTo>
                <a:lnTo>
                  <a:pt x="25" y="18"/>
                </a:lnTo>
                <a:lnTo>
                  <a:pt x="26" y="26"/>
                </a:lnTo>
                <a:lnTo>
                  <a:pt x="10" y="13"/>
                </a:lnTo>
                <a:lnTo>
                  <a:pt x="0" y="18"/>
                </a:lnTo>
                <a:lnTo>
                  <a:pt x="2" y="0"/>
                </a:lnTo>
              </a:path>
            </a:pathLst>
          </a:custGeom>
          <a:solidFill>
            <a:srgbClr val="CDCDCD"/>
          </a:solidFill>
          <a:ln w="6350">
            <a:solidFill>
              <a:schemeClr val="bg1"/>
            </a:solidFill>
            <a:round/>
            <a:headEnd/>
            <a:tailEnd/>
          </a:ln>
        </p:spPr>
        <p:txBody>
          <a:bodyPr/>
          <a:lstStyle/>
          <a:p>
            <a:endParaRPr lang="en-US"/>
          </a:p>
        </p:txBody>
      </p:sp>
      <p:sp>
        <p:nvSpPr>
          <p:cNvPr id="1504" name="Freeform 2545"/>
          <p:cNvSpPr>
            <a:spLocks/>
          </p:cNvSpPr>
          <p:nvPr/>
        </p:nvSpPr>
        <p:spPr bwMode="auto">
          <a:xfrm>
            <a:off x="7185025" y="4586288"/>
            <a:ext cx="3175" cy="9525"/>
          </a:xfrm>
          <a:custGeom>
            <a:avLst/>
            <a:gdLst>
              <a:gd name="T0" fmla="*/ 0 w 5"/>
              <a:gd name="T1" fmla="*/ 0 h 13"/>
              <a:gd name="T2" fmla="*/ 0 w 5"/>
              <a:gd name="T3" fmla="*/ 0 h 13"/>
              <a:gd name="T4" fmla="*/ 0 w 5"/>
              <a:gd name="T5" fmla="*/ 0 h 13"/>
              <a:gd name="T6" fmla="*/ 0 w 5"/>
              <a:gd name="T7" fmla="*/ 0 h 13"/>
              <a:gd name="T8" fmla="*/ 0 60000 65536"/>
              <a:gd name="T9" fmla="*/ 0 60000 65536"/>
              <a:gd name="T10" fmla="*/ 0 60000 65536"/>
              <a:gd name="T11" fmla="*/ 0 60000 65536"/>
              <a:gd name="T12" fmla="*/ 0 w 5"/>
              <a:gd name="T13" fmla="*/ 0 h 13"/>
              <a:gd name="T14" fmla="*/ 5 w 5"/>
              <a:gd name="T15" fmla="*/ 13 h 13"/>
            </a:gdLst>
            <a:ahLst/>
            <a:cxnLst>
              <a:cxn ang="T8">
                <a:pos x="T0" y="T1"/>
              </a:cxn>
              <a:cxn ang="T9">
                <a:pos x="T2" y="T3"/>
              </a:cxn>
              <a:cxn ang="T10">
                <a:pos x="T4" y="T5"/>
              </a:cxn>
              <a:cxn ang="T11">
                <a:pos x="T6" y="T7"/>
              </a:cxn>
            </a:cxnLst>
            <a:rect l="T12" t="T13" r="T14" b="T15"/>
            <a:pathLst>
              <a:path w="5" h="13">
                <a:moveTo>
                  <a:pt x="0" y="5"/>
                </a:moveTo>
                <a:lnTo>
                  <a:pt x="5" y="0"/>
                </a:lnTo>
                <a:lnTo>
                  <a:pt x="0" y="13"/>
                </a:lnTo>
                <a:lnTo>
                  <a:pt x="0" y="5"/>
                </a:lnTo>
                <a:close/>
              </a:path>
            </a:pathLst>
          </a:custGeom>
          <a:solidFill>
            <a:srgbClr val="CDCDCD"/>
          </a:solidFill>
          <a:ln w="6350">
            <a:solidFill>
              <a:schemeClr val="bg1"/>
            </a:solidFill>
            <a:round/>
            <a:headEnd/>
            <a:tailEnd/>
          </a:ln>
        </p:spPr>
        <p:txBody>
          <a:bodyPr/>
          <a:lstStyle/>
          <a:p>
            <a:endParaRPr lang="en-US"/>
          </a:p>
        </p:txBody>
      </p:sp>
      <p:sp>
        <p:nvSpPr>
          <p:cNvPr id="1505" name="Freeform 2546"/>
          <p:cNvSpPr>
            <a:spLocks/>
          </p:cNvSpPr>
          <p:nvPr/>
        </p:nvSpPr>
        <p:spPr bwMode="auto">
          <a:xfrm>
            <a:off x="7185025" y="4586288"/>
            <a:ext cx="3175" cy="9525"/>
          </a:xfrm>
          <a:custGeom>
            <a:avLst/>
            <a:gdLst>
              <a:gd name="T0" fmla="*/ 0 w 5"/>
              <a:gd name="T1" fmla="*/ 0 h 13"/>
              <a:gd name="T2" fmla="*/ 0 w 5"/>
              <a:gd name="T3" fmla="*/ 0 h 13"/>
              <a:gd name="T4" fmla="*/ 0 w 5"/>
              <a:gd name="T5" fmla="*/ 0 h 13"/>
              <a:gd name="T6" fmla="*/ 0 w 5"/>
              <a:gd name="T7" fmla="*/ 0 h 13"/>
              <a:gd name="T8" fmla="*/ 0 60000 65536"/>
              <a:gd name="T9" fmla="*/ 0 60000 65536"/>
              <a:gd name="T10" fmla="*/ 0 60000 65536"/>
              <a:gd name="T11" fmla="*/ 0 60000 65536"/>
              <a:gd name="T12" fmla="*/ 0 w 5"/>
              <a:gd name="T13" fmla="*/ 0 h 13"/>
              <a:gd name="T14" fmla="*/ 5 w 5"/>
              <a:gd name="T15" fmla="*/ 13 h 13"/>
            </a:gdLst>
            <a:ahLst/>
            <a:cxnLst>
              <a:cxn ang="T8">
                <a:pos x="T0" y="T1"/>
              </a:cxn>
              <a:cxn ang="T9">
                <a:pos x="T2" y="T3"/>
              </a:cxn>
              <a:cxn ang="T10">
                <a:pos x="T4" y="T5"/>
              </a:cxn>
              <a:cxn ang="T11">
                <a:pos x="T6" y="T7"/>
              </a:cxn>
            </a:cxnLst>
            <a:rect l="T12" t="T13" r="T14" b="T15"/>
            <a:pathLst>
              <a:path w="5" h="13">
                <a:moveTo>
                  <a:pt x="0" y="5"/>
                </a:moveTo>
                <a:lnTo>
                  <a:pt x="5" y="0"/>
                </a:lnTo>
                <a:lnTo>
                  <a:pt x="0" y="13"/>
                </a:lnTo>
                <a:lnTo>
                  <a:pt x="0" y="5"/>
                </a:lnTo>
              </a:path>
            </a:pathLst>
          </a:custGeom>
          <a:solidFill>
            <a:srgbClr val="CDCDCD"/>
          </a:solidFill>
          <a:ln w="6350">
            <a:solidFill>
              <a:schemeClr val="bg1"/>
            </a:solidFill>
            <a:round/>
            <a:headEnd/>
            <a:tailEnd/>
          </a:ln>
        </p:spPr>
        <p:txBody>
          <a:bodyPr/>
          <a:lstStyle/>
          <a:p>
            <a:endParaRPr lang="en-US"/>
          </a:p>
        </p:txBody>
      </p:sp>
      <p:sp>
        <p:nvSpPr>
          <p:cNvPr id="1506" name="Freeform 2547"/>
          <p:cNvSpPr>
            <a:spLocks/>
          </p:cNvSpPr>
          <p:nvPr/>
        </p:nvSpPr>
        <p:spPr bwMode="auto">
          <a:xfrm>
            <a:off x="7183438" y="4565650"/>
            <a:ext cx="4762" cy="6350"/>
          </a:xfrm>
          <a:custGeom>
            <a:avLst/>
            <a:gdLst>
              <a:gd name="T0" fmla="*/ 0 w 8"/>
              <a:gd name="T1" fmla="*/ 2147483647 h 10"/>
              <a:gd name="T2" fmla="*/ 0 w 8"/>
              <a:gd name="T3" fmla="*/ 0 h 10"/>
              <a:gd name="T4" fmla="*/ 0 w 8"/>
              <a:gd name="T5" fmla="*/ 2147483647 h 10"/>
              <a:gd name="T6" fmla="*/ 0 w 8"/>
              <a:gd name="T7" fmla="*/ 2147483647 h 10"/>
              <a:gd name="T8" fmla="*/ 0 w 8"/>
              <a:gd name="T9" fmla="*/ 2147483647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2" y="5"/>
                </a:moveTo>
                <a:lnTo>
                  <a:pt x="0" y="0"/>
                </a:lnTo>
                <a:lnTo>
                  <a:pt x="8" y="2"/>
                </a:lnTo>
                <a:lnTo>
                  <a:pt x="8" y="10"/>
                </a:lnTo>
                <a:lnTo>
                  <a:pt x="2" y="5"/>
                </a:lnTo>
                <a:close/>
              </a:path>
            </a:pathLst>
          </a:custGeom>
          <a:solidFill>
            <a:srgbClr val="CDCDCD"/>
          </a:solidFill>
          <a:ln w="6350">
            <a:solidFill>
              <a:schemeClr val="bg1"/>
            </a:solidFill>
            <a:round/>
            <a:headEnd/>
            <a:tailEnd/>
          </a:ln>
        </p:spPr>
        <p:txBody>
          <a:bodyPr/>
          <a:lstStyle/>
          <a:p>
            <a:endParaRPr lang="en-US"/>
          </a:p>
        </p:txBody>
      </p:sp>
      <p:sp>
        <p:nvSpPr>
          <p:cNvPr id="1507" name="Freeform 2548"/>
          <p:cNvSpPr>
            <a:spLocks/>
          </p:cNvSpPr>
          <p:nvPr/>
        </p:nvSpPr>
        <p:spPr bwMode="auto">
          <a:xfrm>
            <a:off x="7183438" y="4565650"/>
            <a:ext cx="4762" cy="6350"/>
          </a:xfrm>
          <a:custGeom>
            <a:avLst/>
            <a:gdLst>
              <a:gd name="T0" fmla="*/ 0 w 8"/>
              <a:gd name="T1" fmla="*/ 2147483647 h 10"/>
              <a:gd name="T2" fmla="*/ 0 w 8"/>
              <a:gd name="T3" fmla="*/ 0 h 10"/>
              <a:gd name="T4" fmla="*/ 0 w 8"/>
              <a:gd name="T5" fmla="*/ 2147483647 h 10"/>
              <a:gd name="T6" fmla="*/ 0 w 8"/>
              <a:gd name="T7" fmla="*/ 2147483647 h 10"/>
              <a:gd name="T8" fmla="*/ 0 w 8"/>
              <a:gd name="T9" fmla="*/ 2147483647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2" y="5"/>
                </a:moveTo>
                <a:lnTo>
                  <a:pt x="0" y="0"/>
                </a:lnTo>
                <a:lnTo>
                  <a:pt x="8" y="2"/>
                </a:lnTo>
                <a:lnTo>
                  <a:pt x="8" y="10"/>
                </a:lnTo>
                <a:lnTo>
                  <a:pt x="2" y="5"/>
                </a:lnTo>
              </a:path>
            </a:pathLst>
          </a:custGeom>
          <a:solidFill>
            <a:srgbClr val="CDCDCD"/>
          </a:solidFill>
          <a:ln w="6350">
            <a:solidFill>
              <a:schemeClr val="bg1"/>
            </a:solidFill>
            <a:round/>
            <a:headEnd/>
            <a:tailEnd/>
          </a:ln>
        </p:spPr>
        <p:txBody>
          <a:bodyPr/>
          <a:lstStyle/>
          <a:p>
            <a:endParaRPr lang="en-US"/>
          </a:p>
        </p:txBody>
      </p:sp>
      <p:sp>
        <p:nvSpPr>
          <p:cNvPr id="1508" name="Freeform 2549"/>
          <p:cNvSpPr>
            <a:spLocks/>
          </p:cNvSpPr>
          <p:nvPr/>
        </p:nvSpPr>
        <p:spPr bwMode="auto">
          <a:xfrm>
            <a:off x="7183438" y="4530725"/>
            <a:ext cx="1587" cy="6350"/>
          </a:xfrm>
          <a:custGeom>
            <a:avLst/>
            <a:gdLst>
              <a:gd name="T0" fmla="*/ 0 w 3"/>
              <a:gd name="T1" fmla="*/ 0 h 13"/>
              <a:gd name="T2" fmla="*/ 0 w 3"/>
              <a:gd name="T3" fmla="*/ 0 h 13"/>
              <a:gd name="T4" fmla="*/ 0 w 3"/>
              <a:gd name="T5" fmla="*/ 0 h 13"/>
              <a:gd name="T6" fmla="*/ 0 w 3"/>
              <a:gd name="T7" fmla="*/ 0 h 13"/>
              <a:gd name="T8" fmla="*/ 0 60000 65536"/>
              <a:gd name="T9" fmla="*/ 0 60000 65536"/>
              <a:gd name="T10" fmla="*/ 0 60000 65536"/>
              <a:gd name="T11" fmla="*/ 0 60000 65536"/>
              <a:gd name="T12" fmla="*/ 0 w 3"/>
              <a:gd name="T13" fmla="*/ 0 h 13"/>
              <a:gd name="T14" fmla="*/ 3 w 3"/>
              <a:gd name="T15" fmla="*/ 13 h 13"/>
            </a:gdLst>
            <a:ahLst/>
            <a:cxnLst>
              <a:cxn ang="T8">
                <a:pos x="T0" y="T1"/>
              </a:cxn>
              <a:cxn ang="T9">
                <a:pos x="T2" y="T3"/>
              </a:cxn>
              <a:cxn ang="T10">
                <a:pos x="T4" y="T5"/>
              </a:cxn>
              <a:cxn ang="T11">
                <a:pos x="T6" y="T7"/>
              </a:cxn>
            </a:cxnLst>
            <a:rect l="T12" t="T13" r="T14" b="T15"/>
            <a:pathLst>
              <a:path w="3" h="13">
                <a:moveTo>
                  <a:pt x="0" y="3"/>
                </a:moveTo>
                <a:lnTo>
                  <a:pt x="3" y="0"/>
                </a:lnTo>
                <a:lnTo>
                  <a:pt x="3" y="13"/>
                </a:lnTo>
                <a:lnTo>
                  <a:pt x="0" y="3"/>
                </a:lnTo>
                <a:close/>
              </a:path>
            </a:pathLst>
          </a:custGeom>
          <a:solidFill>
            <a:srgbClr val="CDCDCD"/>
          </a:solidFill>
          <a:ln w="6350">
            <a:solidFill>
              <a:schemeClr val="bg1"/>
            </a:solidFill>
            <a:round/>
            <a:headEnd/>
            <a:tailEnd/>
          </a:ln>
        </p:spPr>
        <p:txBody>
          <a:bodyPr/>
          <a:lstStyle/>
          <a:p>
            <a:endParaRPr lang="en-US"/>
          </a:p>
        </p:txBody>
      </p:sp>
      <p:sp>
        <p:nvSpPr>
          <p:cNvPr id="1509" name="Freeform 2550"/>
          <p:cNvSpPr>
            <a:spLocks/>
          </p:cNvSpPr>
          <p:nvPr/>
        </p:nvSpPr>
        <p:spPr bwMode="auto">
          <a:xfrm>
            <a:off x="7183438" y="4530725"/>
            <a:ext cx="1587" cy="6350"/>
          </a:xfrm>
          <a:custGeom>
            <a:avLst/>
            <a:gdLst>
              <a:gd name="T0" fmla="*/ 0 w 3"/>
              <a:gd name="T1" fmla="*/ 0 h 13"/>
              <a:gd name="T2" fmla="*/ 0 w 3"/>
              <a:gd name="T3" fmla="*/ 0 h 13"/>
              <a:gd name="T4" fmla="*/ 0 w 3"/>
              <a:gd name="T5" fmla="*/ 0 h 13"/>
              <a:gd name="T6" fmla="*/ 0 w 3"/>
              <a:gd name="T7" fmla="*/ 0 h 13"/>
              <a:gd name="T8" fmla="*/ 0 60000 65536"/>
              <a:gd name="T9" fmla="*/ 0 60000 65536"/>
              <a:gd name="T10" fmla="*/ 0 60000 65536"/>
              <a:gd name="T11" fmla="*/ 0 60000 65536"/>
              <a:gd name="T12" fmla="*/ 0 w 3"/>
              <a:gd name="T13" fmla="*/ 0 h 13"/>
              <a:gd name="T14" fmla="*/ 3 w 3"/>
              <a:gd name="T15" fmla="*/ 13 h 13"/>
            </a:gdLst>
            <a:ahLst/>
            <a:cxnLst>
              <a:cxn ang="T8">
                <a:pos x="T0" y="T1"/>
              </a:cxn>
              <a:cxn ang="T9">
                <a:pos x="T2" y="T3"/>
              </a:cxn>
              <a:cxn ang="T10">
                <a:pos x="T4" y="T5"/>
              </a:cxn>
              <a:cxn ang="T11">
                <a:pos x="T6" y="T7"/>
              </a:cxn>
            </a:cxnLst>
            <a:rect l="T12" t="T13" r="T14" b="T15"/>
            <a:pathLst>
              <a:path w="3" h="13">
                <a:moveTo>
                  <a:pt x="0" y="3"/>
                </a:moveTo>
                <a:lnTo>
                  <a:pt x="3" y="0"/>
                </a:lnTo>
                <a:lnTo>
                  <a:pt x="3" y="13"/>
                </a:lnTo>
                <a:lnTo>
                  <a:pt x="0" y="3"/>
                </a:lnTo>
              </a:path>
            </a:pathLst>
          </a:custGeom>
          <a:solidFill>
            <a:srgbClr val="CDCDCD"/>
          </a:solidFill>
          <a:ln w="6350">
            <a:solidFill>
              <a:schemeClr val="bg1"/>
            </a:solidFill>
            <a:round/>
            <a:headEnd/>
            <a:tailEnd/>
          </a:ln>
        </p:spPr>
        <p:txBody>
          <a:bodyPr/>
          <a:lstStyle/>
          <a:p>
            <a:endParaRPr lang="en-US"/>
          </a:p>
        </p:txBody>
      </p:sp>
      <p:sp>
        <p:nvSpPr>
          <p:cNvPr id="1510" name="Freeform 2551"/>
          <p:cNvSpPr>
            <a:spLocks/>
          </p:cNvSpPr>
          <p:nvPr/>
        </p:nvSpPr>
        <p:spPr bwMode="auto">
          <a:xfrm>
            <a:off x="7137400" y="4449763"/>
            <a:ext cx="92075" cy="138112"/>
          </a:xfrm>
          <a:custGeom>
            <a:avLst/>
            <a:gdLst>
              <a:gd name="T0" fmla="*/ 0 w 137"/>
              <a:gd name="T1" fmla="*/ 0 h 199"/>
              <a:gd name="T2" fmla="*/ 0 w 137"/>
              <a:gd name="T3" fmla="*/ 0 h 199"/>
              <a:gd name="T4" fmla="*/ 0 w 137"/>
              <a:gd name="T5" fmla="*/ 0 h 199"/>
              <a:gd name="T6" fmla="*/ 0 w 137"/>
              <a:gd name="T7" fmla="*/ 0 h 199"/>
              <a:gd name="T8" fmla="*/ 0 w 137"/>
              <a:gd name="T9" fmla="*/ 0 h 199"/>
              <a:gd name="T10" fmla="*/ 0 w 137"/>
              <a:gd name="T11" fmla="*/ 0 h 199"/>
              <a:gd name="T12" fmla="*/ 0 w 137"/>
              <a:gd name="T13" fmla="*/ 0 h 199"/>
              <a:gd name="T14" fmla="*/ 0 w 137"/>
              <a:gd name="T15" fmla="*/ 0 h 199"/>
              <a:gd name="T16" fmla="*/ 0 w 137"/>
              <a:gd name="T17" fmla="*/ 0 h 199"/>
              <a:gd name="T18" fmla="*/ 0 w 137"/>
              <a:gd name="T19" fmla="*/ 0 h 199"/>
              <a:gd name="T20" fmla="*/ 0 w 137"/>
              <a:gd name="T21" fmla="*/ 0 h 199"/>
              <a:gd name="T22" fmla="*/ 0 w 137"/>
              <a:gd name="T23" fmla="*/ 0 h 199"/>
              <a:gd name="T24" fmla="*/ 0 w 137"/>
              <a:gd name="T25" fmla="*/ 0 h 199"/>
              <a:gd name="T26" fmla="*/ 0 w 137"/>
              <a:gd name="T27" fmla="*/ 0 h 199"/>
              <a:gd name="T28" fmla="*/ 0 w 137"/>
              <a:gd name="T29" fmla="*/ 0 h 199"/>
              <a:gd name="T30" fmla="*/ 0 w 137"/>
              <a:gd name="T31" fmla="*/ 0 h 199"/>
              <a:gd name="T32" fmla="*/ 0 w 137"/>
              <a:gd name="T33" fmla="*/ 0 h 199"/>
              <a:gd name="T34" fmla="*/ 0 w 137"/>
              <a:gd name="T35" fmla="*/ 0 h 199"/>
              <a:gd name="T36" fmla="*/ 0 w 137"/>
              <a:gd name="T37" fmla="*/ 0 h 199"/>
              <a:gd name="T38" fmla="*/ 0 w 137"/>
              <a:gd name="T39" fmla="*/ 0 h 199"/>
              <a:gd name="T40" fmla="*/ 0 w 137"/>
              <a:gd name="T41" fmla="*/ 0 h 199"/>
              <a:gd name="T42" fmla="*/ 0 w 137"/>
              <a:gd name="T43" fmla="*/ 0 h 199"/>
              <a:gd name="T44" fmla="*/ 0 w 137"/>
              <a:gd name="T45" fmla="*/ 0 h 199"/>
              <a:gd name="T46" fmla="*/ 0 w 137"/>
              <a:gd name="T47" fmla="*/ 0 h 199"/>
              <a:gd name="T48" fmla="*/ 0 w 137"/>
              <a:gd name="T49" fmla="*/ 0 h 199"/>
              <a:gd name="T50" fmla="*/ 0 w 137"/>
              <a:gd name="T51" fmla="*/ 0 h 199"/>
              <a:gd name="T52" fmla="*/ 0 w 137"/>
              <a:gd name="T53" fmla="*/ 0 h 199"/>
              <a:gd name="T54" fmla="*/ 0 w 137"/>
              <a:gd name="T55" fmla="*/ 0 h 199"/>
              <a:gd name="T56" fmla="*/ 0 w 137"/>
              <a:gd name="T57" fmla="*/ 0 h 199"/>
              <a:gd name="T58" fmla="*/ 0 w 137"/>
              <a:gd name="T59" fmla="*/ 0 h 199"/>
              <a:gd name="T60" fmla="*/ 0 w 137"/>
              <a:gd name="T61" fmla="*/ 0 h 199"/>
              <a:gd name="T62" fmla="*/ 0 w 137"/>
              <a:gd name="T63" fmla="*/ 0 h 199"/>
              <a:gd name="T64" fmla="*/ 0 w 137"/>
              <a:gd name="T65" fmla="*/ 0 h 199"/>
              <a:gd name="T66" fmla="*/ 0 w 137"/>
              <a:gd name="T67" fmla="*/ 0 h 199"/>
              <a:gd name="T68" fmla="*/ 0 w 137"/>
              <a:gd name="T69" fmla="*/ 0 h 199"/>
              <a:gd name="T70" fmla="*/ 0 w 137"/>
              <a:gd name="T71" fmla="*/ 0 h 199"/>
              <a:gd name="T72" fmla="*/ 0 w 137"/>
              <a:gd name="T73" fmla="*/ 0 h 199"/>
              <a:gd name="T74" fmla="*/ 0 w 137"/>
              <a:gd name="T75" fmla="*/ 0 h 199"/>
              <a:gd name="T76" fmla="*/ 0 w 137"/>
              <a:gd name="T77" fmla="*/ 0 h 199"/>
              <a:gd name="T78" fmla="*/ 0 w 137"/>
              <a:gd name="T79" fmla="*/ 0 h 199"/>
              <a:gd name="T80" fmla="*/ 0 w 137"/>
              <a:gd name="T81" fmla="*/ 0 h 199"/>
              <a:gd name="T82" fmla="*/ 0 w 137"/>
              <a:gd name="T83" fmla="*/ 0 h 1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7"/>
              <a:gd name="T127" fmla="*/ 0 h 199"/>
              <a:gd name="T128" fmla="*/ 137 w 137"/>
              <a:gd name="T129" fmla="*/ 199 h 19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7" h="199">
                <a:moveTo>
                  <a:pt x="78" y="5"/>
                </a:moveTo>
                <a:lnTo>
                  <a:pt x="76" y="36"/>
                </a:lnTo>
                <a:lnTo>
                  <a:pt x="86" y="55"/>
                </a:lnTo>
                <a:lnTo>
                  <a:pt x="75" y="81"/>
                </a:lnTo>
                <a:lnTo>
                  <a:pt x="62" y="89"/>
                </a:lnTo>
                <a:lnTo>
                  <a:pt x="52" y="107"/>
                </a:lnTo>
                <a:lnTo>
                  <a:pt x="59" y="137"/>
                </a:lnTo>
                <a:lnTo>
                  <a:pt x="70" y="153"/>
                </a:lnTo>
                <a:lnTo>
                  <a:pt x="78" y="151"/>
                </a:lnTo>
                <a:lnTo>
                  <a:pt x="78" y="143"/>
                </a:lnTo>
                <a:lnTo>
                  <a:pt x="91" y="138"/>
                </a:lnTo>
                <a:lnTo>
                  <a:pt x="106" y="159"/>
                </a:lnTo>
                <a:lnTo>
                  <a:pt x="109" y="150"/>
                </a:lnTo>
                <a:lnTo>
                  <a:pt x="129" y="158"/>
                </a:lnTo>
                <a:lnTo>
                  <a:pt x="120" y="163"/>
                </a:lnTo>
                <a:lnTo>
                  <a:pt x="129" y="174"/>
                </a:lnTo>
                <a:lnTo>
                  <a:pt x="129" y="179"/>
                </a:lnTo>
                <a:lnTo>
                  <a:pt x="137" y="184"/>
                </a:lnTo>
                <a:lnTo>
                  <a:pt x="133" y="199"/>
                </a:lnTo>
                <a:lnTo>
                  <a:pt x="129" y="190"/>
                </a:lnTo>
                <a:lnTo>
                  <a:pt x="132" y="187"/>
                </a:lnTo>
                <a:lnTo>
                  <a:pt x="112" y="179"/>
                </a:lnTo>
                <a:lnTo>
                  <a:pt x="91" y="155"/>
                </a:lnTo>
                <a:lnTo>
                  <a:pt x="86" y="153"/>
                </a:lnTo>
                <a:lnTo>
                  <a:pt x="91" y="176"/>
                </a:lnTo>
                <a:lnTo>
                  <a:pt x="68" y="153"/>
                </a:lnTo>
                <a:lnTo>
                  <a:pt x="59" y="153"/>
                </a:lnTo>
                <a:lnTo>
                  <a:pt x="50" y="161"/>
                </a:lnTo>
                <a:lnTo>
                  <a:pt x="29" y="158"/>
                </a:lnTo>
                <a:lnTo>
                  <a:pt x="28" y="145"/>
                </a:lnTo>
                <a:lnTo>
                  <a:pt x="36" y="129"/>
                </a:lnTo>
                <a:lnTo>
                  <a:pt x="26" y="125"/>
                </a:lnTo>
                <a:lnTo>
                  <a:pt x="24" y="137"/>
                </a:lnTo>
                <a:lnTo>
                  <a:pt x="10" y="114"/>
                </a:lnTo>
                <a:lnTo>
                  <a:pt x="0" y="80"/>
                </a:lnTo>
                <a:lnTo>
                  <a:pt x="18" y="81"/>
                </a:lnTo>
                <a:lnTo>
                  <a:pt x="26" y="3"/>
                </a:lnTo>
                <a:lnTo>
                  <a:pt x="29" y="0"/>
                </a:lnTo>
                <a:lnTo>
                  <a:pt x="60" y="10"/>
                </a:lnTo>
                <a:lnTo>
                  <a:pt x="70" y="8"/>
                </a:lnTo>
                <a:lnTo>
                  <a:pt x="73" y="2"/>
                </a:lnTo>
                <a:lnTo>
                  <a:pt x="78" y="5"/>
                </a:lnTo>
                <a:close/>
              </a:path>
            </a:pathLst>
          </a:custGeom>
          <a:solidFill>
            <a:srgbClr val="CDCDCD"/>
          </a:solidFill>
          <a:ln w="6350">
            <a:solidFill>
              <a:schemeClr val="bg1"/>
            </a:solidFill>
            <a:round/>
            <a:headEnd/>
            <a:tailEnd/>
          </a:ln>
        </p:spPr>
        <p:txBody>
          <a:bodyPr/>
          <a:lstStyle/>
          <a:p>
            <a:endParaRPr lang="en-US"/>
          </a:p>
        </p:txBody>
      </p:sp>
      <p:sp>
        <p:nvSpPr>
          <p:cNvPr id="1511" name="Freeform 2552"/>
          <p:cNvSpPr>
            <a:spLocks/>
          </p:cNvSpPr>
          <p:nvPr/>
        </p:nvSpPr>
        <p:spPr bwMode="auto">
          <a:xfrm>
            <a:off x="7137400" y="4449763"/>
            <a:ext cx="92075" cy="138112"/>
          </a:xfrm>
          <a:custGeom>
            <a:avLst/>
            <a:gdLst>
              <a:gd name="T0" fmla="*/ 0 w 137"/>
              <a:gd name="T1" fmla="*/ 0 h 199"/>
              <a:gd name="T2" fmla="*/ 0 w 137"/>
              <a:gd name="T3" fmla="*/ 0 h 199"/>
              <a:gd name="T4" fmla="*/ 0 w 137"/>
              <a:gd name="T5" fmla="*/ 0 h 199"/>
              <a:gd name="T6" fmla="*/ 0 w 137"/>
              <a:gd name="T7" fmla="*/ 0 h 199"/>
              <a:gd name="T8" fmla="*/ 0 w 137"/>
              <a:gd name="T9" fmla="*/ 0 h 199"/>
              <a:gd name="T10" fmla="*/ 0 w 137"/>
              <a:gd name="T11" fmla="*/ 0 h 199"/>
              <a:gd name="T12" fmla="*/ 0 w 137"/>
              <a:gd name="T13" fmla="*/ 0 h 199"/>
              <a:gd name="T14" fmla="*/ 0 w 137"/>
              <a:gd name="T15" fmla="*/ 0 h 199"/>
              <a:gd name="T16" fmla="*/ 0 w 137"/>
              <a:gd name="T17" fmla="*/ 0 h 199"/>
              <a:gd name="T18" fmla="*/ 0 w 137"/>
              <a:gd name="T19" fmla="*/ 0 h 199"/>
              <a:gd name="T20" fmla="*/ 0 w 137"/>
              <a:gd name="T21" fmla="*/ 0 h 199"/>
              <a:gd name="T22" fmla="*/ 0 w 137"/>
              <a:gd name="T23" fmla="*/ 0 h 199"/>
              <a:gd name="T24" fmla="*/ 0 w 137"/>
              <a:gd name="T25" fmla="*/ 0 h 199"/>
              <a:gd name="T26" fmla="*/ 0 w 137"/>
              <a:gd name="T27" fmla="*/ 0 h 199"/>
              <a:gd name="T28" fmla="*/ 0 w 137"/>
              <a:gd name="T29" fmla="*/ 0 h 199"/>
              <a:gd name="T30" fmla="*/ 0 w 137"/>
              <a:gd name="T31" fmla="*/ 0 h 199"/>
              <a:gd name="T32" fmla="*/ 0 w 137"/>
              <a:gd name="T33" fmla="*/ 0 h 199"/>
              <a:gd name="T34" fmla="*/ 0 w 137"/>
              <a:gd name="T35" fmla="*/ 0 h 199"/>
              <a:gd name="T36" fmla="*/ 0 w 137"/>
              <a:gd name="T37" fmla="*/ 0 h 199"/>
              <a:gd name="T38" fmla="*/ 0 w 137"/>
              <a:gd name="T39" fmla="*/ 0 h 199"/>
              <a:gd name="T40" fmla="*/ 0 w 137"/>
              <a:gd name="T41" fmla="*/ 0 h 199"/>
              <a:gd name="T42" fmla="*/ 0 w 137"/>
              <a:gd name="T43" fmla="*/ 0 h 199"/>
              <a:gd name="T44" fmla="*/ 0 w 137"/>
              <a:gd name="T45" fmla="*/ 0 h 199"/>
              <a:gd name="T46" fmla="*/ 0 w 137"/>
              <a:gd name="T47" fmla="*/ 0 h 199"/>
              <a:gd name="T48" fmla="*/ 0 w 137"/>
              <a:gd name="T49" fmla="*/ 0 h 199"/>
              <a:gd name="T50" fmla="*/ 0 w 137"/>
              <a:gd name="T51" fmla="*/ 0 h 199"/>
              <a:gd name="T52" fmla="*/ 0 w 137"/>
              <a:gd name="T53" fmla="*/ 0 h 199"/>
              <a:gd name="T54" fmla="*/ 0 w 137"/>
              <a:gd name="T55" fmla="*/ 0 h 199"/>
              <a:gd name="T56" fmla="*/ 0 w 137"/>
              <a:gd name="T57" fmla="*/ 0 h 199"/>
              <a:gd name="T58" fmla="*/ 0 w 137"/>
              <a:gd name="T59" fmla="*/ 0 h 199"/>
              <a:gd name="T60" fmla="*/ 0 w 137"/>
              <a:gd name="T61" fmla="*/ 0 h 199"/>
              <a:gd name="T62" fmla="*/ 0 w 137"/>
              <a:gd name="T63" fmla="*/ 0 h 199"/>
              <a:gd name="T64" fmla="*/ 0 w 137"/>
              <a:gd name="T65" fmla="*/ 0 h 199"/>
              <a:gd name="T66" fmla="*/ 0 w 137"/>
              <a:gd name="T67" fmla="*/ 0 h 199"/>
              <a:gd name="T68" fmla="*/ 0 w 137"/>
              <a:gd name="T69" fmla="*/ 0 h 199"/>
              <a:gd name="T70" fmla="*/ 0 w 137"/>
              <a:gd name="T71" fmla="*/ 0 h 199"/>
              <a:gd name="T72" fmla="*/ 0 w 137"/>
              <a:gd name="T73" fmla="*/ 0 h 199"/>
              <a:gd name="T74" fmla="*/ 0 w 137"/>
              <a:gd name="T75" fmla="*/ 0 h 199"/>
              <a:gd name="T76" fmla="*/ 0 w 137"/>
              <a:gd name="T77" fmla="*/ 0 h 199"/>
              <a:gd name="T78" fmla="*/ 0 w 137"/>
              <a:gd name="T79" fmla="*/ 0 h 199"/>
              <a:gd name="T80" fmla="*/ 0 w 137"/>
              <a:gd name="T81" fmla="*/ 0 h 199"/>
              <a:gd name="T82" fmla="*/ 0 w 137"/>
              <a:gd name="T83" fmla="*/ 0 h 1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7"/>
              <a:gd name="T127" fmla="*/ 0 h 199"/>
              <a:gd name="T128" fmla="*/ 137 w 137"/>
              <a:gd name="T129" fmla="*/ 199 h 19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7" h="199">
                <a:moveTo>
                  <a:pt x="78" y="5"/>
                </a:moveTo>
                <a:lnTo>
                  <a:pt x="76" y="36"/>
                </a:lnTo>
                <a:lnTo>
                  <a:pt x="86" y="55"/>
                </a:lnTo>
                <a:lnTo>
                  <a:pt x="75" y="81"/>
                </a:lnTo>
                <a:lnTo>
                  <a:pt x="62" y="89"/>
                </a:lnTo>
                <a:lnTo>
                  <a:pt x="52" y="107"/>
                </a:lnTo>
                <a:lnTo>
                  <a:pt x="59" y="137"/>
                </a:lnTo>
                <a:lnTo>
                  <a:pt x="70" y="153"/>
                </a:lnTo>
                <a:lnTo>
                  <a:pt x="78" y="151"/>
                </a:lnTo>
                <a:lnTo>
                  <a:pt x="78" y="143"/>
                </a:lnTo>
                <a:lnTo>
                  <a:pt x="91" y="138"/>
                </a:lnTo>
                <a:lnTo>
                  <a:pt x="106" y="159"/>
                </a:lnTo>
                <a:lnTo>
                  <a:pt x="109" y="150"/>
                </a:lnTo>
                <a:lnTo>
                  <a:pt x="129" y="158"/>
                </a:lnTo>
                <a:lnTo>
                  <a:pt x="120" y="163"/>
                </a:lnTo>
                <a:lnTo>
                  <a:pt x="129" y="174"/>
                </a:lnTo>
                <a:lnTo>
                  <a:pt x="129" y="179"/>
                </a:lnTo>
                <a:lnTo>
                  <a:pt x="137" y="184"/>
                </a:lnTo>
                <a:lnTo>
                  <a:pt x="133" y="199"/>
                </a:lnTo>
                <a:lnTo>
                  <a:pt x="129" y="190"/>
                </a:lnTo>
                <a:lnTo>
                  <a:pt x="132" y="187"/>
                </a:lnTo>
                <a:lnTo>
                  <a:pt x="112" y="179"/>
                </a:lnTo>
                <a:lnTo>
                  <a:pt x="91" y="155"/>
                </a:lnTo>
                <a:lnTo>
                  <a:pt x="86" y="153"/>
                </a:lnTo>
                <a:lnTo>
                  <a:pt x="91" y="176"/>
                </a:lnTo>
                <a:lnTo>
                  <a:pt x="68" y="153"/>
                </a:lnTo>
                <a:lnTo>
                  <a:pt x="59" y="153"/>
                </a:lnTo>
                <a:lnTo>
                  <a:pt x="50" y="161"/>
                </a:lnTo>
                <a:lnTo>
                  <a:pt x="29" y="158"/>
                </a:lnTo>
                <a:lnTo>
                  <a:pt x="28" y="145"/>
                </a:lnTo>
                <a:lnTo>
                  <a:pt x="36" y="129"/>
                </a:lnTo>
                <a:lnTo>
                  <a:pt x="26" y="125"/>
                </a:lnTo>
                <a:lnTo>
                  <a:pt x="24" y="137"/>
                </a:lnTo>
                <a:lnTo>
                  <a:pt x="10" y="114"/>
                </a:lnTo>
                <a:lnTo>
                  <a:pt x="0" y="80"/>
                </a:lnTo>
                <a:lnTo>
                  <a:pt x="18" y="81"/>
                </a:lnTo>
                <a:lnTo>
                  <a:pt x="26" y="3"/>
                </a:lnTo>
                <a:lnTo>
                  <a:pt x="29" y="0"/>
                </a:lnTo>
                <a:lnTo>
                  <a:pt x="60" y="10"/>
                </a:lnTo>
                <a:lnTo>
                  <a:pt x="70" y="8"/>
                </a:lnTo>
                <a:lnTo>
                  <a:pt x="73" y="2"/>
                </a:lnTo>
                <a:lnTo>
                  <a:pt x="78" y="5"/>
                </a:lnTo>
              </a:path>
            </a:pathLst>
          </a:custGeom>
          <a:solidFill>
            <a:srgbClr val="CDCDCD"/>
          </a:solidFill>
          <a:ln w="6350">
            <a:solidFill>
              <a:schemeClr val="bg1"/>
            </a:solidFill>
            <a:round/>
            <a:headEnd/>
            <a:tailEnd/>
          </a:ln>
        </p:spPr>
        <p:txBody>
          <a:bodyPr/>
          <a:lstStyle/>
          <a:p>
            <a:endParaRPr lang="en-US"/>
          </a:p>
        </p:txBody>
      </p:sp>
      <p:sp>
        <p:nvSpPr>
          <p:cNvPr id="1512" name="Freeform 2553"/>
          <p:cNvSpPr>
            <a:spLocks/>
          </p:cNvSpPr>
          <p:nvPr/>
        </p:nvSpPr>
        <p:spPr bwMode="auto">
          <a:xfrm>
            <a:off x="7151688" y="4567238"/>
            <a:ext cx="22225" cy="26987"/>
          </a:xfrm>
          <a:custGeom>
            <a:avLst/>
            <a:gdLst>
              <a:gd name="T0" fmla="*/ 0 w 36"/>
              <a:gd name="T1" fmla="*/ 0 h 39"/>
              <a:gd name="T2" fmla="*/ 0 w 36"/>
              <a:gd name="T3" fmla="*/ 0 h 39"/>
              <a:gd name="T4" fmla="*/ 0 w 36"/>
              <a:gd name="T5" fmla="*/ 0 h 39"/>
              <a:gd name="T6" fmla="*/ 0 w 36"/>
              <a:gd name="T7" fmla="*/ 0 h 39"/>
              <a:gd name="T8" fmla="*/ 0 w 36"/>
              <a:gd name="T9" fmla="*/ 0 h 39"/>
              <a:gd name="T10" fmla="*/ 0 w 36"/>
              <a:gd name="T11" fmla="*/ 0 h 39"/>
              <a:gd name="T12" fmla="*/ 0 w 36"/>
              <a:gd name="T13" fmla="*/ 0 h 39"/>
              <a:gd name="T14" fmla="*/ 0 60000 65536"/>
              <a:gd name="T15" fmla="*/ 0 60000 65536"/>
              <a:gd name="T16" fmla="*/ 0 60000 65536"/>
              <a:gd name="T17" fmla="*/ 0 60000 65536"/>
              <a:gd name="T18" fmla="*/ 0 60000 65536"/>
              <a:gd name="T19" fmla="*/ 0 60000 65536"/>
              <a:gd name="T20" fmla="*/ 0 60000 65536"/>
              <a:gd name="T21" fmla="*/ 0 w 36"/>
              <a:gd name="T22" fmla="*/ 0 h 39"/>
              <a:gd name="T23" fmla="*/ 36 w 36"/>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9">
                <a:moveTo>
                  <a:pt x="0" y="1"/>
                </a:moveTo>
                <a:lnTo>
                  <a:pt x="23" y="0"/>
                </a:lnTo>
                <a:lnTo>
                  <a:pt x="36" y="9"/>
                </a:lnTo>
                <a:lnTo>
                  <a:pt x="36" y="35"/>
                </a:lnTo>
                <a:lnTo>
                  <a:pt x="28" y="39"/>
                </a:lnTo>
                <a:lnTo>
                  <a:pt x="10" y="8"/>
                </a:lnTo>
                <a:lnTo>
                  <a:pt x="0" y="1"/>
                </a:lnTo>
                <a:close/>
              </a:path>
            </a:pathLst>
          </a:custGeom>
          <a:solidFill>
            <a:srgbClr val="CDCDCD"/>
          </a:solidFill>
          <a:ln w="6350">
            <a:solidFill>
              <a:schemeClr val="bg1"/>
            </a:solidFill>
            <a:round/>
            <a:headEnd/>
            <a:tailEnd/>
          </a:ln>
        </p:spPr>
        <p:txBody>
          <a:bodyPr/>
          <a:lstStyle/>
          <a:p>
            <a:endParaRPr lang="en-US"/>
          </a:p>
        </p:txBody>
      </p:sp>
      <p:sp>
        <p:nvSpPr>
          <p:cNvPr id="1513" name="Freeform 2554"/>
          <p:cNvSpPr>
            <a:spLocks/>
          </p:cNvSpPr>
          <p:nvPr/>
        </p:nvSpPr>
        <p:spPr bwMode="auto">
          <a:xfrm>
            <a:off x="7151688" y="4567238"/>
            <a:ext cx="22225" cy="26987"/>
          </a:xfrm>
          <a:custGeom>
            <a:avLst/>
            <a:gdLst>
              <a:gd name="T0" fmla="*/ 0 w 36"/>
              <a:gd name="T1" fmla="*/ 0 h 39"/>
              <a:gd name="T2" fmla="*/ 0 w 36"/>
              <a:gd name="T3" fmla="*/ 0 h 39"/>
              <a:gd name="T4" fmla="*/ 0 w 36"/>
              <a:gd name="T5" fmla="*/ 0 h 39"/>
              <a:gd name="T6" fmla="*/ 0 w 36"/>
              <a:gd name="T7" fmla="*/ 0 h 39"/>
              <a:gd name="T8" fmla="*/ 0 w 36"/>
              <a:gd name="T9" fmla="*/ 0 h 39"/>
              <a:gd name="T10" fmla="*/ 0 w 36"/>
              <a:gd name="T11" fmla="*/ 0 h 39"/>
              <a:gd name="T12" fmla="*/ 0 w 36"/>
              <a:gd name="T13" fmla="*/ 0 h 39"/>
              <a:gd name="T14" fmla="*/ 0 60000 65536"/>
              <a:gd name="T15" fmla="*/ 0 60000 65536"/>
              <a:gd name="T16" fmla="*/ 0 60000 65536"/>
              <a:gd name="T17" fmla="*/ 0 60000 65536"/>
              <a:gd name="T18" fmla="*/ 0 60000 65536"/>
              <a:gd name="T19" fmla="*/ 0 60000 65536"/>
              <a:gd name="T20" fmla="*/ 0 60000 65536"/>
              <a:gd name="T21" fmla="*/ 0 w 36"/>
              <a:gd name="T22" fmla="*/ 0 h 39"/>
              <a:gd name="T23" fmla="*/ 36 w 36"/>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9">
                <a:moveTo>
                  <a:pt x="0" y="1"/>
                </a:moveTo>
                <a:lnTo>
                  <a:pt x="23" y="0"/>
                </a:lnTo>
                <a:lnTo>
                  <a:pt x="36" y="9"/>
                </a:lnTo>
                <a:lnTo>
                  <a:pt x="36" y="35"/>
                </a:lnTo>
                <a:lnTo>
                  <a:pt x="28" y="39"/>
                </a:lnTo>
                <a:lnTo>
                  <a:pt x="10" y="8"/>
                </a:lnTo>
                <a:lnTo>
                  <a:pt x="0" y="1"/>
                </a:lnTo>
              </a:path>
            </a:pathLst>
          </a:custGeom>
          <a:solidFill>
            <a:srgbClr val="CDCDCD"/>
          </a:solidFill>
          <a:ln w="6350">
            <a:solidFill>
              <a:schemeClr val="bg1"/>
            </a:solidFill>
            <a:round/>
            <a:headEnd/>
            <a:tailEnd/>
          </a:ln>
        </p:spPr>
        <p:txBody>
          <a:bodyPr/>
          <a:lstStyle/>
          <a:p>
            <a:endParaRPr lang="en-US"/>
          </a:p>
        </p:txBody>
      </p:sp>
      <p:sp>
        <p:nvSpPr>
          <p:cNvPr id="1514" name="Freeform 2555"/>
          <p:cNvSpPr>
            <a:spLocks/>
          </p:cNvSpPr>
          <p:nvPr/>
        </p:nvSpPr>
        <p:spPr bwMode="auto">
          <a:xfrm>
            <a:off x="6464300" y="4264025"/>
            <a:ext cx="100013" cy="133350"/>
          </a:xfrm>
          <a:custGeom>
            <a:avLst/>
            <a:gdLst>
              <a:gd name="T0" fmla="*/ 0 w 152"/>
              <a:gd name="T1" fmla="*/ 0 h 192"/>
              <a:gd name="T2" fmla="*/ 0 w 152"/>
              <a:gd name="T3" fmla="*/ 0 h 192"/>
              <a:gd name="T4" fmla="*/ 0 w 152"/>
              <a:gd name="T5" fmla="*/ 0 h 192"/>
              <a:gd name="T6" fmla="*/ 0 w 152"/>
              <a:gd name="T7" fmla="*/ 0 h 192"/>
              <a:gd name="T8" fmla="*/ 0 w 152"/>
              <a:gd name="T9" fmla="*/ 0 h 192"/>
              <a:gd name="T10" fmla="*/ 0 w 152"/>
              <a:gd name="T11" fmla="*/ 0 h 192"/>
              <a:gd name="T12" fmla="*/ 0 w 152"/>
              <a:gd name="T13" fmla="*/ 0 h 192"/>
              <a:gd name="T14" fmla="*/ 0 w 152"/>
              <a:gd name="T15" fmla="*/ 0 h 192"/>
              <a:gd name="T16" fmla="*/ 0 w 152"/>
              <a:gd name="T17" fmla="*/ 0 h 192"/>
              <a:gd name="T18" fmla="*/ 0 w 152"/>
              <a:gd name="T19" fmla="*/ 0 h 192"/>
              <a:gd name="T20" fmla="*/ 0 w 152"/>
              <a:gd name="T21" fmla="*/ 0 h 192"/>
              <a:gd name="T22" fmla="*/ 0 w 152"/>
              <a:gd name="T23" fmla="*/ 0 h 192"/>
              <a:gd name="T24" fmla="*/ 0 w 152"/>
              <a:gd name="T25" fmla="*/ 0 h 192"/>
              <a:gd name="T26" fmla="*/ 0 w 152"/>
              <a:gd name="T27" fmla="*/ 0 h 192"/>
              <a:gd name="T28" fmla="*/ 0 w 152"/>
              <a:gd name="T29" fmla="*/ 0 h 192"/>
              <a:gd name="T30" fmla="*/ 0 w 152"/>
              <a:gd name="T31" fmla="*/ 0 h 192"/>
              <a:gd name="T32" fmla="*/ 0 w 152"/>
              <a:gd name="T33" fmla="*/ 0 h 192"/>
              <a:gd name="T34" fmla="*/ 0 w 152"/>
              <a:gd name="T35" fmla="*/ 0 h 192"/>
              <a:gd name="T36" fmla="*/ 0 w 152"/>
              <a:gd name="T37" fmla="*/ 0 h 192"/>
              <a:gd name="T38" fmla="*/ 0 w 152"/>
              <a:gd name="T39" fmla="*/ 0 h 192"/>
              <a:gd name="T40" fmla="*/ 0 w 152"/>
              <a:gd name="T41" fmla="*/ 0 h 192"/>
              <a:gd name="T42" fmla="*/ 0 w 152"/>
              <a:gd name="T43" fmla="*/ 0 h 192"/>
              <a:gd name="T44" fmla="*/ 0 w 152"/>
              <a:gd name="T45" fmla="*/ 0 h 192"/>
              <a:gd name="T46" fmla="*/ 0 w 152"/>
              <a:gd name="T47" fmla="*/ 0 h 192"/>
              <a:gd name="T48" fmla="*/ 0 w 152"/>
              <a:gd name="T49" fmla="*/ 0 h 192"/>
              <a:gd name="T50" fmla="*/ 0 w 152"/>
              <a:gd name="T51" fmla="*/ 0 h 192"/>
              <a:gd name="T52" fmla="*/ 0 w 152"/>
              <a:gd name="T53" fmla="*/ 0 h 192"/>
              <a:gd name="T54" fmla="*/ 0 w 152"/>
              <a:gd name="T55" fmla="*/ 0 h 192"/>
              <a:gd name="T56" fmla="*/ 0 w 152"/>
              <a:gd name="T57" fmla="*/ 0 h 192"/>
              <a:gd name="T58" fmla="*/ 0 w 152"/>
              <a:gd name="T59" fmla="*/ 0 h 192"/>
              <a:gd name="T60" fmla="*/ 0 w 152"/>
              <a:gd name="T61" fmla="*/ 0 h 192"/>
              <a:gd name="T62" fmla="*/ 0 w 152"/>
              <a:gd name="T63" fmla="*/ 0 h 192"/>
              <a:gd name="T64" fmla="*/ 0 w 152"/>
              <a:gd name="T65" fmla="*/ 0 h 192"/>
              <a:gd name="T66" fmla="*/ 0 w 152"/>
              <a:gd name="T67" fmla="*/ 0 h 192"/>
              <a:gd name="T68" fmla="*/ 0 w 152"/>
              <a:gd name="T69" fmla="*/ 0 h 192"/>
              <a:gd name="T70" fmla="*/ 0 w 152"/>
              <a:gd name="T71" fmla="*/ 0 h 192"/>
              <a:gd name="T72" fmla="*/ 0 w 152"/>
              <a:gd name="T73" fmla="*/ 0 h 1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2"/>
              <a:gd name="T112" fmla="*/ 0 h 192"/>
              <a:gd name="T113" fmla="*/ 152 w 152"/>
              <a:gd name="T114" fmla="*/ 192 h 1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2" h="192">
                <a:moveTo>
                  <a:pt x="152" y="158"/>
                </a:moveTo>
                <a:lnTo>
                  <a:pt x="152" y="177"/>
                </a:lnTo>
                <a:lnTo>
                  <a:pt x="140" y="177"/>
                </a:lnTo>
                <a:lnTo>
                  <a:pt x="140" y="192"/>
                </a:lnTo>
                <a:lnTo>
                  <a:pt x="126" y="146"/>
                </a:lnTo>
                <a:lnTo>
                  <a:pt x="119" y="130"/>
                </a:lnTo>
                <a:lnTo>
                  <a:pt x="100" y="130"/>
                </a:lnTo>
                <a:lnTo>
                  <a:pt x="92" y="123"/>
                </a:lnTo>
                <a:lnTo>
                  <a:pt x="85" y="133"/>
                </a:lnTo>
                <a:lnTo>
                  <a:pt x="85" y="146"/>
                </a:lnTo>
                <a:lnTo>
                  <a:pt x="75" y="161"/>
                </a:lnTo>
                <a:lnTo>
                  <a:pt x="67" y="153"/>
                </a:lnTo>
                <a:lnTo>
                  <a:pt x="57" y="163"/>
                </a:lnTo>
                <a:lnTo>
                  <a:pt x="56" y="159"/>
                </a:lnTo>
                <a:lnTo>
                  <a:pt x="33" y="167"/>
                </a:lnTo>
                <a:lnTo>
                  <a:pt x="18" y="99"/>
                </a:lnTo>
                <a:lnTo>
                  <a:pt x="20" y="76"/>
                </a:lnTo>
                <a:lnTo>
                  <a:pt x="0" y="60"/>
                </a:lnTo>
                <a:lnTo>
                  <a:pt x="12" y="44"/>
                </a:lnTo>
                <a:lnTo>
                  <a:pt x="25" y="44"/>
                </a:lnTo>
                <a:lnTo>
                  <a:pt x="23" y="32"/>
                </a:lnTo>
                <a:lnTo>
                  <a:pt x="10" y="31"/>
                </a:lnTo>
                <a:lnTo>
                  <a:pt x="7" y="21"/>
                </a:lnTo>
                <a:lnTo>
                  <a:pt x="18" y="0"/>
                </a:lnTo>
                <a:lnTo>
                  <a:pt x="28" y="14"/>
                </a:lnTo>
                <a:lnTo>
                  <a:pt x="35" y="3"/>
                </a:lnTo>
                <a:lnTo>
                  <a:pt x="41" y="18"/>
                </a:lnTo>
                <a:lnTo>
                  <a:pt x="49" y="18"/>
                </a:lnTo>
                <a:lnTo>
                  <a:pt x="53" y="9"/>
                </a:lnTo>
                <a:lnTo>
                  <a:pt x="59" y="32"/>
                </a:lnTo>
                <a:lnTo>
                  <a:pt x="69" y="40"/>
                </a:lnTo>
                <a:lnTo>
                  <a:pt x="139" y="49"/>
                </a:lnTo>
                <a:lnTo>
                  <a:pt x="100" y="89"/>
                </a:lnTo>
                <a:lnTo>
                  <a:pt x="106" y="109"/>
                </a:lnTo>
                <a:lnTo>
                  <a:pt x="119" y="119"/>
                </a:lnTo>
                <a:lnTo>
                  <a:pt x="136" y="96"/>
                </a:lnTo>
                <a:lnTo>
                  <a:pt x="152" y="158"/>
                </a:lnTo>
                <a:close/>
              </a:path>
            </a:pathLst>
          </a:custGeom>
          <a:solidFill>
            <a:srgbClr val="CDCDCD"/>
          </a:solidFill>
          <a:ln w="6350">
            <a:solidFill>
              <a:schemeClr val="bg1"/>
            </a:solidFill>
            <a:round/>
            <a:headEnd/>
            <a:tailEnd/>
          </a:ln>
        </p:spPr>
        <p:txBody>
          <a:bodyPr/>
          <a:lstStyle/>
          <a:p>
            <a:endParaRPr lang="en-US"/>
          </a:p>
        </p:txBody>
      </p:sp>
      <p:sp>
        <p:nvSpPr>
          <p:cNvPr id="1515" name="Freeform 2556"/>
          <p:cNvSpPr>
            <a:spLocks/>
          </p:cNvSpPr>
          <p:nvPr/>
        </p:nvSpPr>
        <p:spPr bwMode="auto">
          <a:xfrm>
            <a:off x="6464300" y="4264025"/>
            <a:ext cx="100013" cy="133350"/>
          </a:xfrm>
          <a:custGeom>
            <a:avLst/>
            <a:gdLst>
              <a:gd name="T0" fmla="*/ 0 w 152"/>
              <a:gd name="T1" fmla="*/ 0 h 192"/>
              <a:gd name="T2" fmla="*/ 0 w 152"/>
              <a:gd name="T3" fmla="*/ 0 h 192"/>
              <a:gd name="T4" fmla="*/ 0 w 152"/>
              <a:gd name="T5" fmla="*/ 0 h 192"/>
              <a:gd name="T6" fmla="*/ 0 w 152"/>
              <a:gd name="T7" fmla="*/ 0 h 192"/>
              <a:gd name="T8" fmla="*/ 0 w 152"/>
              <a:gd name="T9" fmla="*/ 0 h 192"/>
              <a:gd name="T10" fmla="*/ 0 w 152"/>
              <a:gd name="T11" fmla="*/ 0 h 192"/>
              <a:gd name="T12" fmla="*/ 0 w 152"/>
              <a:gd name="T13" fmla="*/ 0 h 192"/>
              <a:gd name="T14" fmla="*/ 0 w 152"/>
              <a:gd name="T15" fmla="*/ 0 h 192"/>
              <a:gd name="T16" fmla="*/ 0 w 152"/>
              <a:gd name="T17" fmla="*/ 0 h 192"/>
              <a:gd name="T18" fmla="*/ 0 w 152"/>
              <a:gd name="T19" fmla="*/ 0 h 192"/>
              <a:gd name="T20" fmla="*/ 0 w 152"/>
              <a:gd name="T21" fmla="*/ 0 h 192"/>
              <a:gd name="T22" fmla="*/ 0 w 152"/>
              <a:gd name="T23" fmla="*/ 0 h 192"/>
              <a:gd name="T24" fmla="*/ 0 w 152"/>
              <a:gd name="T25" fmla="*/ 0 h 192"/>
              <a:gd name="T26" fmla="*/ 0 w 152"/>
              <a:gd name="T27" fmla="*/ 0 h 192"/>
              <a:gd name="T28" fmla="*/ 0 w 152"/>
              <a:gd name="T29" fmla="*/ 0 h 192"/>
              <a:gd name="T30" fmla="*/ 0 w 152"/>
              <a:gd name="T31" fmla="*/ 0 h 192"/>
              <a:gd name="T32" fmla="*/ 0 w 152"/>
              <a:gd name="T33" fmla="*/ 0 h 192"/>
              <a:gd name="T34" fmla="*/ 0 w 152"/>
              <a:gd name="T35" fmla="*/ 0 h 192"/>
              <a:gd name="T36" fmla="*/ 0 w 152"/>
              <a:gd name="T37" fmla="*/ 0 h 192"/>
              <a:gd name="T38" fmla="*/ 0 w 152"/>
              <a:gd name="T39" fmla="*/ 0 h 192"/>
              <a:gd name="T40" fmla="*/ 0 w 152"/>
              <a:gd name="T41" fmla="*/ 0 h 192"/>
              <a:gd name="T42" fmla="*/ 0 w 152"/>
              <a:gd name="T43" fmla="*/ 0 h 192"/>
              <a:gd name="T44" fmla="*/ 0 w 152"/>
              <a:gd name="T45" fmla="*/ 0 h 192"/>
              <a:gd name="T46" fmla="*/ 0 w 152"/>
              <a:gd name="T47" fmla="*/ 0 h 192"/>
              <a:gd name="T48" fmla="*/ 0 w 152"/>
              <a:gd name="T49" fmla="*/ 0 h 192"/>
              <a:gd name="T50" fmla="*/ 0 w 152"/>
              <a:gd name="T51" fmla="*/ 0 h 192"/>
              <a:gd name="T52" fmla="*/ 0 w 152"/>
              <a:gd name="T53" fmla="*/ 0 h 192"/>
              <a:gd name="T54" fmla="*/ 0 w 152"/>
              <a:gd name="T55" fmla="*/ 0 h 192"/>
              <a:gd name="T56" fmla="*/ 0 w 152"/>
              <a:gd name="T57" fmla="*/ 0 h 192"/>
              <a:gd name="T58" fmla="*/ 0 w 152"/>
              <a:gd name="T59" fmla="*/ 0 h 192"/>
              <a:gd name="T60" fmla="*/ 0 w 152"/>
              <a:gd name="T61" fmla="*/ 0 h 192"/>
              <a:gd name="T62" fmla="*/ 0 w 152"/>
              <a:gd name="T63" fmla="*/ 0 h 192"/>
              <a:gd name="T64" fmla="*/ 0 w 152"/>
              <a:gd name="T65" fmla="*/ 0 h 192"/>
              <a:gd name="T66" fmla="*/ 0 w 152"/>
              <a:gd name="T67" fmla="*/ 0 h 192"/>
              <a:gd name="T68" fmla="*/ 0 w 152"/>
              <a:gd name="T69" fmla="*/ 0 h 192"/>
              <a:gd name="T70" fmla="*/ 0 w 152"/>
              <a:gd name="T71" fmla="*/ 0 h 192"/>
              <a:gd name="T72" fmla="*/ 0 w 152"/>
              <a:gd name="T73" fmla="*/ 0 h 1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2"/>
              <a:gd name="T112" fmla="*/ 0 h 192"/>
              <a:gd name="T113" fmla="*/ 152 w 152"/>
              <a:gd name="T114" fmla="*/ 192 h 1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2" h="192">
                <a:moveTo>
                  <a:pt x="152" y="158"/>
                </a:moveTo>
                <a:lnTo>
                  <a:pt x="152" y="177"/>
                </a:lnTo>
                <a:lnTo>
                  <a:pt x="140" y="177"/>
                </a:lnTo>
                <a:lnTo>
                  <a:pt x="140" y="192"/>
                </a:lnTo>
                <a:lnTo>
                  <a:pt x="126" y="146"/>
                </a:lnTo>
                <a:lnTo>
                  <a:pt x="119" y="130"/>
                </a:lnTo>
                <a:lnTo>
                  <a:pt x="100" y="130"/>
                </a:lnTo>
                <a:lnTo>
                  <a:pt x="92" y="123"/>
                </a:lnTo>
                <a:lnTo>
                  <a:pt x="85" y="133"/>
                </a:lnTo>
                <a:lnTo>
                  <a:pt x="85" y="146"/>
                </a:lnTo>
                <a:lnTo>
                  <a:pt x="75" y="161"/>
                </a:lnTo>
                <a:lnTo>
                  <a:pt x="67" y="153"/>
                </a:lnTo>
                <a:lnTo>
                  <a:pt x="57" y="163"/>
                </a:lnTo>
                <a:lnTo>
                  <a:pt x="56" y="159"/>
                </a:lnTo>
                <a:lnTo>
                  <a:pt x="33" y="167"/>
                </a:lnTo>
                <a:lnTo>
                  <a:pt x="18" y="99"/>
                </a:lnTo>
                <a:lnTo>
                  <a:pt x="20" y="76"/>
                </a:lnTo>
                <a:lnTo>
                  <a:pt x="0" y="60"/>
                </a:lnTo>
                <a:lnTo>
                  <a:pt x="12" y="44"/>
                </a:lnTo>
                <a:lnTo>
                  <a:pt x="25" y="44"/>
                </a:lnTo>
                <a:lnTo>
                  <a:pt x="23" y="32"/>
                </a:lnTo>
                <a:lnTo>
                  <a:pt x="10" y="31"/>
                </a:lnTo>
                <a:lnTo>
                  <a:pt x="7" y="21"/>
                </a:lnTo>
                <a:lnTo>
                  <a:pt x="18" y="0"/>
                </a:lnTo>
                <a:lnTo>
                  <a:pt x="28" y="14"/>
                </a:lnTo>
                <a:lnTo>
                  <a:pt x="35" y="3"/>
                </a:lnTo>
                <a:lnTo>
                  <a:pt x="41" y="18"/>
                </a:lnTo>
                <a:lnTo>
                  <a:pt x="49" y="18"/>
                </a:lnTo>
                <a:lnTo>
                  <a:pt x="53" y="9"/>
                </a:lnTo>
                <a:lnTo>
                  <a:pt x="59" y="32"/>
                </a:lnTo>
                <a:lnTo>
                  <a:pt x="69" y="40"/>
                </a:lnTo>
                <a:lnTo>
                  <a:pt x="139" y="49"/>
                </a:lnTo>
                <a:lnTo>
                  <a:pt x="100" y="89"/>
                </a:lnTo>
                <a:lnTo>
                  <a:pt x="106" y="109"/>
                </a:lnTo>
                <a:lnTo>
                  <a:pt x="119" y="119"/>
                </a:lnTo>
                <a:lnTo>
                  <a:pt x="136" y="96"/>
                </a:lnTo>
                <a:lnTo>
                  <a:pt x="152" y="158"/>
                </a:lnTo>
              </a:path>
            </a:pathLst>
          </a:custGeom>
          <a:solidFill>
            <a:srgbClr val="CDCDCD"/>
          </a:solidFill>
          <a:ln w="6350">
            <a:solidFill>
              <a:schemeClr val="bg1"/>
            </a:solidFill>
            <a:round/>
            <a:headEnd/>
            <a:tailEnd/>
          </a:ln>
        </p:spPr>
        <p:txBody>
          <a:bodyPr/>
          <a:lstStyle/>
          <a:p>
            <a:endParaRPr lang="en-US"/>
          </a:p>
        </p:txBody>
      </p:sp>
      <p:sp>
        <p:nvSpPr>
          <p:cNvPr id="1516" name="Freeform 2557"/>
          <p:cNvSpPr>
            <a:spLocks/>
          </p:cNvSpPr>
          <p:nvPr/>
        </p:nvSpPr>
        <p:spPr bwMode="auto">
          <a:xfrm>
            <a:off x="6524625" y="4352925"/>
            <a:ext cx="1588" cy="11113"/>
          </a:xfrm>
          <a:custGeom>
            <a:avLst/>
            <a:gdLst>
              <a:gd name="T0" fmla="*/ 0 w 3"/>
              <a:gd name="T1" fmla="*/ 0 h 15"/>
              <a:gd name="T2" fmla="*/ 0 w 3"/>
              <a:gd name="T3" fmla="*/ 0 h 15"/>
              <a:gd name="T4" fmla="*/ 2147483647 w 3"/>
              <a:gd name="T5" fmla="*/ 0 h 15"/>
              <a:gd name="T6" fmla="*/ 2147483647 w 3"/>
              <a:gd name="T7" fmla="*/ 0 h 15"/>
              <a:gd name="T8" fmla="*/ 0 w 3"/>
              <a:gd name="T9" fmla="*/ 0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0"/>
                </a:moveTo>
                <a:lnTo>
                  <a:pt x="0" y="13"/>
                </a:lnTo>
                <a:lnTo>
                  <a:pt x="2" y="15"/>
                </a:lnTo>
                <a:lnTo>
                  <a:pt x="3" y="5"/>
                </a:lnTo>
                <a:lnTo>
                  <a:pt x="0" y="0"/>
                </a:lnTo>
                <a:close/>
              </a:path>
            </a:pathLst>
          </a:custGeom>
          <a:solidFill>
            <a:srgbClr val="CDCDCD"/>
          </a:solidFill>
          <a:ln w="6350">
            <a:solidFill>
              <a:schemeClr val="bg1"/>
            </a:solidFill>
            <a:round/>
            <a:headEnd/>
            <a:tailEnd/>
          </a:ln>
        </p:spPr>
        <p:txBody>
          <a:bodyPr/>
          <a:lstStyle/>
          <a:p>
            <a:endParaRPr lang="en-US"/>
          </a:p>
        </p:txBody>
      </p:sp>
      <p:sp>
        <p:nvSpPr>
          <p:cNvPr id="1517" name="Freeform 2558"/>
          <p:cNvSpPr>
            <a:spLocks/>
          </p:cNvSpPr>
          <p:nvPr/>
        </p:nvSpPr>
        <p:spPr bwMode="auto">
          <a:xfrm>
            <a:off x="6524625" y="4352925"/>
            <a:ext cx="1588" cy="11113"/>
          </a:xfrm>
          <a:custGeom>
            <a:avLst/>
            <a:gdLst>
              <a:gd name="T0" fmla="*/ 0 w 3"/>
              <a:gd name="T1" fmla="*/ 0 h 15"/>
              <a:gd name="T2" fmla="*/ 0 w 3"/>
              <a:gd name="T3" fmla="*/ 0 h 15"/>
              <a:gd name="T4" fmla="*/ 2147483647 w 3"/>
              <a:gd name="T5" fmla="*/ 0 h 15"/>
              <a:gd name="T6" fmla="*/ 2147483647 w 3"/>
              <a:gd name="T7" fmla="*/ 0 h 15"/>
              <a:gd name="T8" fmla="*/ 0 w 3"/>
              <a:gd name="T9" fmla="*/ 0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0"/>
                </a:moveTo>
                <a:lnTo>
                  <a:pt x="0" y="13"/>
                </a:lnTo>
                <a:lnTo>
                  <a:pt x="2" y="15"/>
                </a:lnTo>
                <a:lnTo>
                  <a:pt x="3" y="5"/>
                </a:lnTo>
                <a:lnTo>
                  <a:pt x="0" y="0"/>
                </a:lnTo>
              </a:path>
            </a:pathLst>
          </a:custGeom>
          <a:solidFill>
            <a:srgbClr val="CDCDCD"/>
          </a:solidFill>
          <a:ln w="6350">
            <a:solidFill>
              <a:schemeClr val="bg1"/>
            </a:solidFill>
            <a:round/>
            <a:headEnd/>
            <a:tailEnd/>
          </a:ln>
        </p:spPr>
        <p:txBody>
          <a:bodyPr/>
          <a:lstStyle/>
          <a:p>
            <a:endParaRPr lang="en-US"/>
          </a:p>
        </p:txBody>
      </p:sp>
      <p:sp>
        <p:nvSpPr>
          <p:cNvPr id="1518" name="Freeform 2559"/>
          <p:cNvSpPr>
            <a:spLocks/>
          </p:cNvSpPr>
          <p:nvPr/>
        </p:nvSpPr>
        <p:spPr bwMode="auto">
          <a:xfrm>
            <a:off x="6481763" y="4219575"/>
            <a:ext cx="74612" cy="39688"/>
          </a:xfrm>
          <a:custGeom>
            <a:avLst/>
            <a:gdLst>
              <a:gd name="T0" fmla="*/ 0 w 109"/>
              <a:gd name="T1" fmla="*/ 0 h 57"/>
              <a:gd name="T2" fmla="*/ 0 w 109"/>
              <a:gd name="T3" fmla="*/ 0 h 57"/>
              <a:gd name="T4" fmla="*/ 0 w 109"/>
              <a:gd name="T5" fmla="*/ 0 h 57"/>
              <a:gd name="T6" fmla="*/ 0 w 109"/>
              <a:gd name="T7" fmla="*/ 0 h 57"/>
              <a:gd name="T8" fmla="*/ 0 w 109"/>
              <a:gd name="T9" fmla="*/ 0 h 57"/>
              <a:gd name="T10" fmla="*/ 0 w 109"/>
              <a:gd name="T11" fmla="*/ 0 h 57"/>
              <a:gd name="T12" fmla="*/ 0 w 109"/>
              <a:gd name="T13" fmla="*/ 0 h 57"/>
              <a:gd name="T14" fmla="*/ 0 w 109"/>
              <a:gd name="T15" fmla="*/ 0 h 57"/>
              <a:gd name="T16" fmla="*/ 0 w 109"/>
              <a:gd name="T17" fmla="*/ 0 h 57"/>
              <a:gd name="T18" fmla="*/ 0 w 109"/>
              <a:gd name="T19" fmla="*/ 0 h 57"/>
              <a:gd name="T20" fmla="*/ 0 w 109"/>
              <a:gd name="T21" fmla="*/ 0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9"/>
              <a:gd name="T34" fmla="*/ 0 h 57"/>
              <a:gd name="T35" fmla="*/ 109 w 109"/>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9" h="57">
                <a:moveTo>
                  <a:pt x="7" y="34"/>
                </a:moveTo>
                <a:lnTo>
                  <a:pt x="0" y="41"/>
                </a:lnTo>
                <a:lnTo>
                  <a:pt x="5" y="51"/>
                </a:lnTo>
                <a:lnTo>
                  <a:pt x="29" y="57"/>
                </a:lnTo>
                <a:lnTo>
                  <a:pt x="103" y="49"/>
                </a:lnTo>
                <a:lnTo>
                  <a:pt x="109" y="34"/>
                </a:lnTo>
                <a:lnTo>
                  <a:pt x="95" y="28"/>
                </a:lnTo>
                <a:lnTo>
                  <a:pt x="95" y="18"/>
                </a:lnTo>
                <a:lnTo>
                  <a:pt x="85" y="12"/>
                </a:lnTo>
                <a:lnTo>
                  <a:pt x="39" y="0"/>
                </a:lnTo>
                <a:lnTo>
                  <a:pt x="7" y="34"/>
                </a:lnTo>
                <a:close/>
              </a:path>
            </a:pathLst>
          </a:custGeom>
          <a:solidFill>
            <a:srgbClr val="CDCDCD"/>
          </a:solidFill>
          <a:ln w="6350">
            <a:solidFill>
              <a:schemeClr val="bg1"/>
            </a:solidFill>
            <a:round/>
            <a:headEnd/>
            <a:tailEnd/>
          </a:ln>
        </p:spPr>
        <p:txBody>
          <a:bodyPr/>
          <a:lstStyle/>
          <a:p>
            <a:endParaRPr lang="en-US"/>
          </a:p>
        </p:txBody>
      </p:sp>
      <p:sp>
        <p:nvSpPr>
          <p:cNvPr id="1519" name="Freeform 2560"/>
          <p:cNvSpPr>
            <a:spLocks/>
          </p:cNvSpPr>
          <p:nvPr/>
        </p:nvSpPr>
        <p:spPr bwMode="auto">
          <a:xfrm>
            <a:off x="6481763" y="4219575"/>
            <a:ext cx="74612" cy="39688"/>
          </a:xfrm>
          <a:custGeom>
            <a:avLst/>
            <a:gdLst>
              <a:gd name="T0" fmla="*/ 0 w 109"/>
              <a:gd name="T1" fmla="*/ 0 h 57"/>
              <a:gd name="T2" fmla="*/ 0 w 109"/>
              <a:gd name="T3" fmla="*/ 0 h 57"/>
              <a:gd name="T4" fmla="*/ 0 w 109"/>
              <a:gd name="T5" fmla="*/ 0 h 57"/>
              <a:gd name="T6" fmla="*/ 0 w 109"/>
              <a:gd name="T7" fmla="*/ 0 h 57"/>
              <a:gd name="T8" fmla="*/ 0 w 109"/>
              <a:gd name="T9" fmla="*/ 0 h 57"/>
              <a:gd name="T10" fmla="*/ 0 w 109"/>
              <a:gd name="T11" fmla="*/ 0 h 57"/>
              <a:gd name="T12" fmla="*/ 0 w 109"/>
              <a:gd name="T13" fmla="*/ 0 h 57"/>
              <a:gd name="T14" fmla="*/ 0 w 109"/>
              <a:gd name="T15" fmla="*/ 0 h 57"/>
              <a:gd name="T16" fmla="*/ 0 w 109"/>
              <a:gd name="T17" fmla="*/ 0 h 57"/>
              <a:gd name="T18" fmla="*/ 0 w 109"/>
              <a:gd name="T19" fmla="*/ 0 h 57"/>
              <a:gd name="T20" fmla="*/ 0 w 109"/>
              <a:gd name="T21" fmla="*/ 0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9"/>
              <a:gd name="T34" fmla="*/ 0 h 57"/>
              <a:gd name="T35" fmla="*/ 109 w 109"/>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9" h="57">
                <a:moveTo>
                  <a:pt x="7" y="34"/>
                </a:moveTo>
                <a:lnTo>
                  <a:pt x="0" y="41"/>
                </a:lnTo>
                <a:lnTo>
                  <a:pt x="5" y="51"/>
                </a:lnTo>
                <a:lnTo>
                  <a:pt x="29" y="57"/>
                </a:lnTo>
                <a:lnTo>
                  <a:pt x="103" y="49"/>
                </a:lnTo>
                <a:lnTo>
                  <a:pt x="109" y="34"/>
                </a:lnTo>
                <a:lnTo>
                  <a:pt x="95" y="28"/>
                </a:lnTo>
                <a:lnTo>
                  <a:pt x="95" y="18"/>
                </a:lnTo>
                <a:lnTo>
                  <a:pt x="85" y="12"/>
                </a:lnTo>
                <a:lnTo>
                  <a:pt x="39" y="0"/>
                </a:lnTo>
                <a:lnTo>
                  <a:pt x="7" y="34"/>
                </a:lnTo>
              </a:path>
            </a:pathLst>
          </a:custGeom>
          <a:solidFill>
            <a:srgbClr val="CDCDCD"/>
          </a:solidFill>
          <a:ln w="6350">
            <a:solidFill>
              <a:schemeClr val="bg1"/>
            </a:solidFill>
            <a:round/>
            <a:headEnd/>
            <a:tailEnd/>
          </a:ln>
        </p:spPr>
        <p:txBody>
          <a:bodyPr/>
          <a:lstStyle/>
          <a:p>
            <a:endParaRPr lang="en-US"/>
          </a:p>
        </p:txBody>
      </p:sp>
      <p:sp>
        <p:nvSpPr>
          <p:cNvPr id="1520" name="Freeform 2561"/>
          <p:cNvSpPr>
            <a:spLocks/>
          </p:cNvSpPr>
          <p:nvPr/>
        </p:nvSpPr>
        <p:spPr bwMode="auto">
          <a:xfrm>
            <a:off x="6557963" y="4219575"/>
            <a:ext cx="187325" cy="419100"/>
          </a:xfrm>
          <a:custGeom>
            <a:avLst/>
            <a:gdLst>
              <a:gd name="T0" fmla="*/ 0 w 280"/>
              <a:gd name="T1" fmla="*/ 0 h 606"/>
              <a:gd name="T2" fmla="*/ 0 w 280"/>
              <a:gd name="T3" fmla="*/ 0 h 606"/>
              <a:gd name="T4" fmla="*/ 0 w 280"/>
              <a:gd name="T5" fmla="*/ 0 h 606"/>
              <a:gd name="T6" fmla="*/ 0 w 280"/>
              <a:gd name="T7" fmla="*/ 0 h 606"/>
              <a:gd name="T8" fmla="*/ 0 w 280"/>
              <a:gd name="T9" fmla="*/ 0 h 606"/>
              <a:gd name="T10" fmla="*/ 0 w 280"/>
              <a:gd name="T11" fmla="*/ 0 h 606"/>
              <a:gd name="T12" fmla="*/ 0 w 280"/>
              <a:gd name="T13" fmla="*/ 0 h 606"/>
              <a:gd name="T14" fmla="*/ 0 w 280"/>
              <a:gd name="T15" fmla="*/ 0 h 606"/>
              <a:gd name="T16" fmla="*/ 0 w 280"/>
              <a:gd name="T17" fmla="*/ 0 h 606"/>
              <a:gd name="T18" fmla="*/ 0 w 280"/>
              <a:gd name="T19" fmla="*/ 0 h 606"/>
              <a:gd name="T20" fmla="*/ 0 w 280"/>
              <a:gd name="T21" fmla="*/ 0 h 606"/>
              <a:gd name="T22" fmla="*/ 0 w 280"/>
              <a:gd name="T23" fmla="*/ 0 h 606"/>
              <a:gd name="T24" fmla="*/ 0 w 280"/>
              <a:gd name="T25" fmla="*/ 0 h 606"/>
              <a:gd name="T26" fmla="*/ 0 w 280"/>
              <a:gd name="T27" fmla="*/ 0 h 606"/>
              <a:gd name="T28" fmla="*/ 0 w 280"/>
              <a:gd name="T29" fmla="*/ 0 h 606"/>
              <a:gd name="T30" fmla="*/ 0 w 280"/>
              <a:gd name="T31" fmla="*/ 0 h 606"/>
              <a:gd name="T32" fmla="*/ 0 w 280"/>
              <a:gd name="T33" fmla="*/ 0 h 606"/>
              <a:gd name="T34" fmla="*/ 0 w 280"/>
              <a:gd name="T35" fmla="*/ 0 h 606"/>
              <a:gd name="T36" fmla="*/ 0 w 280"/>
              <a:gd name="T37" fmla="*/ 0 h 606"/>
              <a:gd name="T38" fmla="*/ 0 w 280"/>
              <a:gd name="T39" fmla="*/ 0 h 606"/>
              <a:gd name="T40" fmla="*/ 0 w 280"/>
              <a:gd name="T41" fmla="*/ 0 h 606"/>
              <a:gd name="T42" fmla="*/ 0 w 280"/>
              <a:gd name="T43" fmla="*/ 0 h 606"/>
              <a:gd name="T44" fmla="*/ 0 w 280"/>
              <a:gd name="T45" fmla="*/ 0 h 606"/>
              <a:gd name="T46" fmla="*/ 0 w 280"/>
              <a:gd name="T47" fmla="*/ 0 h 606"/>
              <a:gd name="T48" fmla="*/ 0 w 280"/>
              <a:gd name="T49" fmla="*/ 0 h 606"/>
              <a:gd name="T50" fmla="*/ 0 w 280"/>
              <a:gd name="T51" fmla="*/ 0 h 606"/>
              <a:gd name="T52" fmla="*/ 0 w 280"/>
              <a:gd name="T53" fmla="*/ 0 h 606"/>
              <a:gd name="T54" fmla="*/ 0 w 280"/>
              <a:gd name="T55" fmla="*/ 0 h 606"/>
              <a:gd name="T56" fmla="*/ 0 w 280"/>
              <a:gd name="T57" fmla="*/ 0 h 606"/>
              <a:gd name="T58" fmla="*/ 0 w 280"/>
              <a:gd name="T59" fmla="*/ 0 h 606"/>
              <a:gd name="T60" fmla="*/ 0 w 280"/>
              <a:gd name="T61" fmla="*/ 0 h 606"/>
              <a:gd name="T62" fmla="*/ 0 w 280"/>
              <a:gd name="T63" fmla="*/ 0 h 606"/>
              <a:gd name="T64" fmla="*/ 0 w 280"/>
              <a:gd name="T65" fmla="*/ 0 h 606"/>
              <a:gd name="T66" fmla="*/ 0 w 280"/>
              <a:gd name="T67" fmla="*/ 0 h 606"/>
              <a:gd name="T68" fmla="*/ 0 w 280"/>
              <a:gd name="T69" fmla="*/ 0 h 606"/>
              <a:gd name="T70" fmla="*/ 0 w 280"/>
              <a:gd name="T71" fmla="*/ 0 h 606"/>
              <a:gd name="T72" fmla="*/ 0 w 280"/>
              <a:gd name="T73" fmla="*/ 0 h 606"/>
              <a:gd name="T74" fmla="*/ 0 w 280"/>
              <a:gd name="T75" fmla="*/ 0 h 6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80"/>
              <a:gd name="T115" fmla="*/ 0 h 606"/>
              <a:gd name="T116" fmla="*/ 280 w 280"/>
              <a:gd name="T117" fmla="*/ 606 h 6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80" h="606">
                <a:moveTo>
                  <a:pt x="280" y="230"/>
                </a:moveTo>
                <a:lnTo>
                  <a:pt x="253" y="262"/>
                </a:lnTo>
                <a:lnTo>
                  <a:pt x="241" y="274"/>
                </a:lnTo>
                <a:lnTo>
                  <a:pt x="209" y="297"/>
                </a:lnTo>
                <a:lnTo>
                  <a:pt x="183" y="300"/>
                </a:lnTo>
                <a:lnTo>
                  <a:pt x="171" y="339"/>
                </a:lnTo>
                <a:lnTo>
                  <a:pt x="181" y="365"/>
                </a:lnTo>
                <a:lnTo>
                  <a:pt x="197" y="381"/>
                </a:lnTo>
                <a:lnTo>
                  <a:pt x="199" y="407"/>
                </a:lnTo>
                <a:lnTo>
                  <a:pt x="207" y="414"/>
                </a:lnTo>
                <a:lnTo>
                  <a:pt x="189" y="454"/>
                </a:lnTo>
                <a:lnTo>
                  <a:pt x="192" y="464"/>
                </a:lnTo>
                <a:lnTo>
                  <a:pt x="215" y="484"/>
                </a:lnTo>
                <a:lnTo>
                  <a:pt x="217" y="511"/>
                </a:lnTo>
                <a:lnTo>
                  <a:pt x="232" y="550"/>
                </a:lnTo>
                <a:lnTo>
                  <a:pt x="210" y="583"/>
                </a:lnTo>
                <a:lnTo>
                  <a:pt x="206" y="606"/>
                </a:lnTo>
                <a:lnTo>
                  <a:pt x="199" y="601"/>
                </a:lnTo>
                <a:lnTo>
                  <a:pt x="209" y="555"/>
                </a:lnTo>
                <a:lnTo>
                  <a:pt x="199" y="549"/>
                </a:lnTo>
                <a:lnTo>
                  <a:pt x="204" y="544"/>
                </a:lnTo>
                <a:lnTo>
                  <a:pt x="201" y="518"/>
                </a:lnTo>
                <a:lnTo>
                  <a:pt x="192" y="492"/>
                </a:lnTo>
                <a:lnTo>
                  <a:pt x="189" y="495"/>
                </a:lnTo>
                <a:lnTo>
                  <a:pt x="176" y="451"/>
                </a:lnTo>
                <a:lnTo>
                  <a:pt x="173" y="401"/>
                </a:lnTo>
                <a:lnTo>
                  <a:pt x="145" y="389"/>
                </a:lnTo>
                <a:lnTo>
                  <a:pt x="140" y="370"/>
                </a:lnTo>
                <a:lnTo>
                  <a:pt x="139" y="396"/>
                </a:lnTo>
                <a:lnTo>
                  <a:pt x="96" y="425"/>
                </a:lnTo>
                <a:lnTo>
                  <a:pt x="72" y="422"/>
                </a:lnTo>
                <a:lnTo>
                  <a:pt x="72" y="414"/>
                </a:lnTo>
                <a:lnTo>
                  <a:pt x="62" y="417"/>
                </a:lnTo>
                <a:lnTo>
                  <a:pt x="72" y="380"/>
                </a:lnTo>
                <a:lnTo>
                  <a:pt x="66" y="342"/>
                </a:lnTo>
                <a:lnTo>
                  <a:pt x="53" y="316"/>
                </a:lnTo>
                <a:lnTo>
                  <a:pt x="49" y="321"/>
                </a:lnTo>
                <a:lnTo>
                  <a:pt x="41" y="311"/>
                </a:lnTo>
                <a:lnTo>
                  <a:pt x="43" y="305"/>
                </a:lnTo>
                <a:lnTo>
                  <a:pt x="48" y="310"/>
                </a:lnTo>
                <a:lnTo>
                  <a:pt x="44" y="295"/>
                </a:lnTo>
                <a:lnTo>
                  <a:pt x="22" y="283"/>
                </a:lnTo>
                <a:lnTo>
                  <a:pt x="0" y="256"/>
                </a:lnTo>
                <a:lnTo>
                  <a:pt x="0" y="241"/>
                </a:lnTo>
                <a:lnTo>
                  <a:pt x="12" y="241"/>
                </a:lnTo>
                <a:lnTo>
                  <a:pt x="12" y="222"/>
                </a:lnTo>
                <a:lnTo>
                  <a:pt x="28" y="213"/>
                </a:lnTo>
                <a:lnTo>
                  <a:pt x="23" y="194"/>
                </a:lnTo>
                <a:lnTo>
                  <a:pt x="25" y="189"/>
                </a:lnTo>
                <a:lnTo>
                  <a:pt x="33" y="187"/>
                </a:lnTo>
                <a:lnTo>
                  <a:pt x="35" y="160"/>
                </a:lnTo>
                <a:lnTo>
                  <a:pt x="61" y="152"/>
                </a:lnTo>
                <a:lnTo>
                  <a:pt x="77" y="109"/>
                </a:lnTo>
                <a:lnTo>
                  <a:pt x="93" y="88"/>
                </a:lnTo>
                <a:lnTo>
                  <a:pt x="95" y="65"/>
                </a:lnTo>
                <a:lnTo>
                  <a:pt x="124" y="41"/>
                </a:lnTo>
                <a:lnTo>
                  <a:pt x="149" y="39"/>
                </a:lnTo>
                <a:lnTo>
                  <a:pt x="152" y="18"/>
                </a:lnTo>
                <a:lnTo>
                  <a:pt x="160" y="13"/>
                </a:lnTo>
                <a:lnTo>
                  <a:pt x="160" y="5"/>
                </a:lnTo>
                <a:lnTo>
                  <a:pt x="168" y="0"/>
                </a:lnTo>
                <a:lnTo>
                  <a:pt x="178" y="5"/>
                </a:lnTo>
                <a:lnTo>
                  <a:pt x="191" y="28"/>
                </a:lnTo>
                <a:lnTo>
                  <a:pt x="199" y="28"/>
                </a:lnTo>
                <a:lnTo>
                  <a:pt x="206" y="57"/>
                </a:lnTo>
                <a:lnTo>
                  <a:pt x="204" y="80"/>
                </a:lnTo>
                <a:lnTo>
                  <a:pt x="178" y="114"/>
                </a:lnTo>
                <a:lnTo>
                  <a:pt x="168" y="158"/>
                </a:lnTo>
                <a:lnTo>
                  <a:pt x="194" y="147"/>
                </a:lnTo>
                <a:lnTo>
                  <a:pt x="209" y="147"/>
                </a:lnTo>
                <a:lnTo>
                  <a:pt x="214" y="173"/>
                </a:lnTo>
                <a:lnTo>
                  <a:pt x="228" y="184"/>
                </a:lnTo>
                <a:lnTo>
                  <a:pt x="223" y="210"/>
                </a:lnTo>
                <a:lnTo>
                  <a:pt x="241" y="217"/>
                </a:lnTo>
                <a:lnTo>
                  <a:pt x="253" y="233"/>
                </a:lnTo>
                <a:lnTo>
                  <a:pt x="274" y="225"/>
                </a:lnTo>
                <a:lnTo>
                  <a:pt x="280" y="230"/>
                </a:lnTo>
                <a:close/>
              </a:path>
            </a:pathLst>
          </a:custGeom>
          <a:solidFill>
            <a:srgbClr val="CDCDCD"/>
          </a:solidFill>
          <a:ln w="6350">
            <a:solidFill>
              <a:schemeClr val="bg1"/>
            </a:solidFill>
            <a:round/>
            <a:headEnd/>
            <a:tailEnd/>
          </a:ln>
        </p:spPr>
        <p:txBody>
          <a:bodyPr/>
          <a:lstStyle/>
          <a:p>
            <a:endParaRPr lang="en-US"/>
          </a:p>
        </p:txBody>
      </p:sp>
      <p:sp>
        <p:nvSpPr>
          <p:cNvPr id="1521" name="Freeform 2562"/>
          <p:cNvSpPr>
            <a:spLocks/>
          </p:cNvSpPr>
          <p:nvPr/>
        </p:nvSpPr>
        <p:spPr bwMode="auto">
          <a:xfrm>
            <a:off x="6557963" y="4219575"/>
            <a:ext cx="187325" cy="419100"/>
          </a:xfrm>
          <a:custGeom>
            <a:avLst/>
            <a:gdLst>
              <a:gd name="T0" fmla="*/ 0 w 280"/>
              <a:gd name="T1" fmla="*/ 0 h 606"/>
              <a:gd name="T2" fmla="*/ 0 w 280"/>
              <a:gd name="T3" fmla="*/ 0 h 606"/>
              <a:gd name="T4" fmla="*/ 0 w 280"/>
              <a:gd name="T5" fmla="*/ 0 h 606"/>
              <a:gd name="T6" fmla="*/ 0 w 280"/>
              <a:gd name="T7" fmla="*/ 0 h 606"/>
              <a:gd name="T8" fmla="*/ 0 w 280"/>
              <a:gd name="T9" fmla="*/ 0 h 606"/>
              <a:gd name="T10" fmla="*/ 0 w 280"/>
              <a:gd name="T11" fmla="*/ 0 h 606"/>
              <a:gd name="T12" fmla="*/ 0 w 280"/>
              <a:gd name="T13" fmla="*/ 0 h 606"/>
              <a:gd name="T14" fmla="*/ 0 w 280"/>
              <a:gd name="T15" fmla="*/ 0 h 606"/>
              <a:gd name="T16" fmla="*/ 0 w 280"/>
              <a:gd name="T17" fmla="*/ 0 h 606"/>
              <a:gd name="T18" fmla="*/ 0 w 280"/>
              <a:gd name="T19" fmla="*/ 0 h 606"/>
              <a:gd name="T20" fmla="*/ 0 w 280"/>
              <a:gd name="T21" fmla="*/ 0 h 606"/>
              <a:gd name="T22" fmla="*/ 0 w 280"/>
              <a:gd name="T23" fmla="*/ 0 h 606"/>
              <a:gd name="T24" fmla="*/ 0 w 280"/>
              <a:gd name="T25" fmla="*/ 0 h 606"/>
              <a:gd name="T26" fmla="*/ 0 w 280"/>
              <a:gd name="T27" fmla="*/ 0 h 606"/>
              <a:gd name="T28" fmla="*/ 0 w 280"/>
              <a:gd name="T29" fmla="*/ 0 h 606"/>
              <a:gd name="T30" fmla="*/ 0 w 280"/>
              <a:gd name="T31" fmla="*/ 0 h 606"/>
              <a:gd name="T32" fmla="*/ 0 w 280"/>
              <a:gd name="T33" fmla="*/ 0 h 606"/>
              <a:gd name="T34" fmla="*/ 0 w 280"/>
              <a:gd name="T35" fmla="*/ 0 h 606"/>
              <a:gd name="T36" fmla="*/ 0 w 280"/>
              <a:gd name="T37" fmla="*/ 0 h 606"/>
              <a:gd name="T38" fmla="*/ 0 w 280"/>
              <a:gd name="T39" fmla="*/ 0 h 606"/>
              <a:gd name="T40" fmla="*/ 0 w 280"/>
              <a:gd name="T41" fmla="*/ 0 h 606"/>
              <a:gd name="T42" fmla="*/ 0 w 280"/>
              <a:gd name="T43" fmla="*/ 0 h 606"/>
              <a:gd name="T44" fmla="*/ 0 w 280"/>
              <a:gd name="T45" fmla="*/ 0 h 606"/>
              <a:gd name="T46" fmla="*/ 0 w 280"/>
              <a:gd name="T47" fmla="*/ 0 h 606"/>
              <a:gd name="T48" fmla="*/ 0 w 280"/>
              <a:gd name="T49" fmla="*/ 0 h 606"/>
              <a:gd name="T50" fmla="*/ 0 w 280"/>
              <a:gd name="T51" fmla="*/ 0 h 606"/>
              <a:gd name="T52" fmla="*/ 0 w 280"/>
              <a:gd name="T53" fmla="*/ 0 h 606"/>
              <a:gd name="T54" fmla="*/ 0 w 280"/>
              <a:gd name="T55" fmla="*/ 0 h 606"/>
              <a:gd name="T56" fmla="*/ 0 w 280"/>
              <a:gd name="T57" fmla="*/ 0 h 606"/>
              <a:gd name="T58" fmla="*/ 0 w 280"/>
              <a:gd name="T59" fmla="*/ 0 h 606"/>
              <a:gd name="T60" fmla="*/ 0 w 280"/>
              <a:gd name="T61" fmla="*/ 0 h 606"/>
              <a:gd name="T62" fmla="*/ 0 w 280"/>
              <a:gd name="T63" fmla="*/ 0 h 606"/>
              <a:gd name="T64" fmla="*/ 0 w 280"/>
              <a:gd name="T65" fmla="*/ 0 h 606"/>
              <a:gd name="T66" fmla="*/ 0 w 280"/>
              <a:gd name="T67" fmla="*/ 0 h 606"/>
              <a:gd name="T68" fmla="*/ 0 w 280"/>
              <a:gd name="T69" fmla="*/ 0 h 606"/>
              <a:gd name="T70" fmla="*/ 0 w 280"/>
              <a:gd name="T71" fmla="*/ 0 h 606"/>
              <a:gd name="T72" fmla="*/ 0 w 280"/>
              <a:gd name="T73" fmla="*/ 0 h 606"/>
              <a:gd name="T74" fmla="*/ 0 w 280"/>
              <a:gd name="T75" fmla="*/ 0 h 6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80"/>
              <a:gd name="T115" fmla="*/ 0 h 606"/>
              <a:gd name="T116" fmla="*/ 280 w 280"/>
              <a:gd name="T117" fmla="*/ 606 h 6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80" h="606">
                <a:moveTo>
                  <a:pt x="280" y="230"/>
                </a:moveTo>
                <a:lnTo>
                  <a:pt x="253" y="262"/>
                </a:lnTo>
                <a:lnTo>
                  <a:pt x="241" y="274"/>
                </a:lnTo>
                <a:lnTo>
                  <a:pt x="209" y="297"/>
                </a:lnTo>
                <a:lnTo>
                  <a:pt x="183" y="300"/>
                </a:lnTo>
                <a:lnTo>
                  <a:pt x="171" y="339"/>
                </a:lnTo>
                <a:lnTo>
                  <a:pt x="181" y="365"/>
                </a:lnTo>
                <a:lnTo>
                  <a:pt x="197" y="381"/>
                </a:lnTo>
                <a:lnTo>
                  <a:pt x="199" y="407"/>
                </a:lnTo>
                <a:lnTo>
                  <a:pt x="207" y="414"/>
                </a:lnTo>
                <a:lnTo>
                  <a:pt x="189" y="454"/>
                </a:lnTo>
                <a:lnTo>
                  <a:pt x="192" y="464"/>
                </a:lnTo>
                <a:lnTo>
                  <a:pt x="215" y="484"/>
                </a:lnTo>
                <a:lnTo>
                  <a:pt x="217" y="511"/>
                </a:lnTo>
                <a:lnTo>
                  <a:pt x="232" y="550"/>
                </a:lnTo>
                <a:lnTo>
                  <a:pt x="210" y="583"/>
                </a:lnTo>
                <a:lnTo>
                  <a:pt x="206" y="606"/>
                </a:lnTo>
                <a:lnTo>
                  <a:pt x="199" y="601"/>
                </a:lnTo>
                <a:lnTo>
                  <a:pt x="209" y="555"/>
                </a:lnTo>
                <a:lnTo>
                  <a:pt x="199" y="549"/>
                </a:lnTo>
                <a:lnTo>
                  <a:pt x="204" y="544"/>
                </a:lnTo>
                <a:lnTo>
                  <a:pt x="201" y="518"/>
                </a:lnTo>
                <a:lnTo>
                  <a:pt x="192" y="492"/>
                </a:lnTo>
                <a:lnTo>
                  <a:pt x="189" y="495"/>
                </a:lnTo>
                <a:lnTo>
                  <a:pt x="176" y="451"/>
                </a:lnTo>
                <a:lnTo>
                  <a:pt x="173" y="401"/>
                </a:lnTo>
                <a:lnTo>
                  <a:pt x="145" y="389"/>
                </a:lnTo>
                <a:lnTo>
                  <a:pt x="140" y="370"/>
                </a:lnTo>
                <a:lnTo>
                  <a:pt x="139" y="396"/>
                </a:lnTo>
                <a:lnTo>
                  <a:pt x="96" y="425"/>
                </a:lnTo>
                <a:lnTo>
                  <a:pt x="72" y="422"/>
                </a:lnTo>
                <a:lnTo>
                  <a:pt x="72" y="414"/>
                </a:lnTo>
                <a:lnTo>
                  <a:pt x="62" y="417"/>
                </a:lnTo>
                <a:lnTo>
                  <a:pt x="72" y="380"/>
                </a:lnTo>
                <a:lnTo>
                  <a:pt x="66" y="342"/>
                </a:lnTo>
                <a:lnTo>
                  <a:pt x="53" y="316"/>
                </a:lnTo>
                <a:lnTo>
                  <a:pt x="49" y="321"/>
                </a:lnTo>
                <a:lnTo>
                  <a:pt x="41" y="311"/>
                </a:lnTo>
                <a:lnTo>
                  <a:pt x="43" y="305"/>
                </a:lnTo>
                <a:lnTo>
                  <a:pt x="48" y="310"/>
                </a:lnTo>
                <a:lnTo>
                  <a:pt x="44" y="295"/>
                </a:lnTo>
                <a:lnTo>
                  <a:pt x="22" y="283"/>
                </a:lnTo>
                <a:lnTo>
                  <a:pt x="0" y="256"/>
                </a:lnTo>
                <a:lnTo>
                  <a:pt x="0" y="241"/>
                </a:lnTo>
                <a:lnTo>
                  <a:pt x="12" y="241"/>
                </a:lnTo>
                <a:lnTo>
                  <a:pt x="12" y="222"/>
                </a:lnTo>
                <a:lnTo>
                  <a:pt x="28" y="213"/>
                </a:lnTo>
                <a:lnTo>
                  <a:pt x="23" y="194"/>
                </a:lnTo>
                <a:lnTo>
                  <a:pt x="25" y="189"/>
                </a:lnTo>
                <a:lnTo>
                  <a:pt x="33" y="187"/>
                </a:lnTo>
                <a:lnTo>
                  <a:pt x="35" y="160"/>
                </a:lnTo>
                <a:lnTo>
                  <a:pt x="61" y="152"/>
                </a:lnTo>
                <a:lnTo>
                  <a:pt x="77" y="109"/>
                </a:lnTo>
                <a:lnTo>
                  <a:pt x="93" y="88"/>
                </a:lnTo>
                <a:lnTo>
                  <a:pt x="95" y="65"/>
                </a:lnTo>
                <a:lnTo>
                  <a:pt x="124" y="41"/>
                </a:lnTo>
                <a:lnTo>
                  <a:pt x="149" y="39"/>
                </a:lnTo>
                <a:lnTo>
                  <a:pt x="152" y="18"/>
                </a:lnTo>
                <a:lnTo>
                  <a:pt x="160" y="13"/>
                </a:lnTo>
                <a:lnTo>
                  <a:pt x="160" y="5"/>
                </a:lnTo>
                <a:lnTo>
                  <a:pt x="168" y="0"/>
                </a:lnTo>
                <a:lnTo>
                  <a:pt x="178" y="5"/>
                </a:lnTo>
                <a:lnTo>
                  <a:pt x="191" y="28"/>
                </a:lnTo>
                <a:lnTo>
                  <a:pt x="199" y="28"/>
                </a:lnTo>
                <a:lnTo>
                  <a:pt x="206" y="57"/>
                </a:lnTo>
                <a:lnTo>
                  <a:pt x="204" y="80"/>
                </a:lnTo>
                <a:lnTo>
                  <a:pt x="178" y="114"/>
                </a:lnTo>
                <a:lnTo>
                  <a:pt x="168" y="158"/>
                </a:lnTo>
                <a:lnTo>
                  <a:pt x="194" y="147"/>
                </a:lnTo>
                <a:lnTo>
                  <a:pt x="209" y="147"/>
                </a:lnTo>
                <a:lnTo>
                  <a:pt x="214" y="173"/>
                </a:lnTo>
                <a:lnTo>
                  <a:pt x="228" y="184"/>
                </a:lnTo>
                <a:lnTo>
                  <a:pt x="223" y="210"/>
                </a:lnTo>
                <a:lnTo>
                  <a:pt x="241" y="217"/>
                </a:lnTo>
                <a:lnTo>
                  <a:pt x="253" y="233"/>
                </a:lnTo>
                <a:lnTo>
                  <a:pt x="274" y="225"/>
                </a:lnTo>
                <a:lnTo>
                  <a:pt x="280" y="230"/>
                </a:lnTo>
              </a:path>
            </a:pathLst>
          </a:custGeom>
          <a:solidFill>
            <a:srgbClr val="CDCDCD"/>
          </a:solidFill>
          <a:ln w="6350">
            <a:solidFill>
              <a:schemeClr val="bg1"/>
            </a:solidFill>
            <a:round/>
            <a:headEnd/>
            <a:tailEnd/>
          </a:ln>
        </p:spPr>
        <p:txBody>
          <a:bodyPr/>
          <a:lstStyle/>
          <a:p>
            <a:endParaRPr lang="en-US"/>
          </a:p>
        </p:txBody>
      </p:sp>
      <p:sp>
        <p:nvSpPr>
          <p:cNvPr id="1522" name="Freeform 2563"/>
          <p:cNvSpPr>
            <a:spLocks/>
          </p:cNvSpPr>
          <p:nvPr/>
        </p:nvSpPr>
        <p:spPr bwMode="auto">
          <a:xfrm>
            <a:off x="6684963" y="4602163"/>
            <a:ext cx="4762" cy="4762"/>
          </a:xfrm>
          <a:custGeom>
            <a:avLst/>
            <a:gdLst>
              <a:gd name="T0" fmla="*/ 0 w 8"/>
              <a:gd name="T1" fmla="*/ 0 h 8"/>
              <a:gd name="T2" fmla="*/ 0 w 8"/>
              <a:gd name="T3" fmla="*/ 2147483647 h 8"/>
              <a:gd name="T4" fmla="*/ 0 w 8"/>
              <a:gd name="T5" fmla="*/ 2147483647 h 8"/>
              <a:gd name="T6" fmla="*/ 0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6" y="0"/>
                </a:moveTo>
                <a:lnTo>
                  <a:pt x="0" y="7"/>
                </a:lnTo>
                <a:lnTo>
                  <a:pt x="8" y="8"/>
                </a:lnTo>
                <a:lnTo>
                  <a:pt x="6" y="0"/>
                </a:lnTo>
                <a:close/>
              </a:path>
            </a:pathLst>
          </a:custGeom>
          <a:solidFill>
            <a:srgbClr val="CDCDCD"/>
          </a:solidFill>
          <a:ln w="6350">
            <a:solidFill>
              <a:schemeClr val="bg1"/>
            </a:solidFill>
            <a:round/>
            <a:headEnd/>
            <a:tailEnd/>
          </a:ln>
        </p:spPr>
        <p:txBody>
          <a:bodyPr/>
          <a:lstStyle/>
          <a:p>
            <a:endParaRPr lang="en-US"/>
          </a:p>
        </p:txBody>
      </p:sp>
      <p:sp>
        <p:nvSpPr>
          <p:cNvPr id="1523" name="Freeform 2564"/>
          <p:cNvSpPr>
            <a:spLocks/>
          </p:cNvSpPr>
          <p:nvPr/>
        </p:nvSpPr>
        <p:spPr bwMode="auto">
          <a:xfrm>
            <a:off x="6684963" y="4602163"/>
            <a:ext cx="4762" cy="4762"/>
          </a:xfrm>
          <a:custGeom>
            <a:avLst/>
            <a:gdLst>
              <a:gd name="T0" fmla="*/ 0 w 8"/>
              <a:gd name="T1" fmla="*/ 0 h 8"/>
              <a:gd name="T2" fmla="*/ 0 w 8"/>
              <a:gd name="T3" fmla="*/ 2147483647 h 8"/>
              <a:gd name="T4" fmla="*/ 0 w 8"/>
              <a:gd name="T5" fmla="*/ 2147483647 h 8"/>
              <a:gd name="T6" fmla="*/ 0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6" y="0"/>
                </a:moveTo>
                <a:lnTo>
                  <a:pt x="0" y="7"/>
                </a:lnTo>
                <a:lnTo>
                  <a:pt x="8" y="8"/>
                </a:lnTo>
                <a:lnTo>
                  <a:pt x="6" y="0"/>
                </a:lnTo>
              </a:path>
            </a:pathLst>
          </a:custGeom>
          <a:solidFill>
            <a:srgbClr val="CDCDCD"/>
          </a:solidFill>
          <a:ln w="6350">
            <a:solidFill>
              <a:schemeClr val="bg1"/>
            </a:solidFill>
            <a:round/>
            <a:headEnd/>
            <a:tailEnd/>
          </a:ln>
        </p:spPr>
        <p:txBody>
          <a:bodyPr/>
          <a:lstStyle/>
          <a:p>
            <a:endParaRPr lang="en-US"/>
          </a:p>
        </p:txBody>
      </p:sp>
      <p:sp>
        <p:nvSpPr>
          <p:cNvPr id="1524" name="Freeform 2565"/>
          <p:cNvSpPr>
            <a:spLocks/>
          </p:cNvSpPr>
          <p:nvPr/>
        </p:nvSpPr>
        <p:spPr bwMode="auto">
          <a:xfrm>
            <a:off x="6769100" y="4537075"/>
            <a:ext cx="111125" cy="95250"/>
          </a:xfrm>
          <a:custGeom>
            <a:avLst/>
            <a:gdLst>
              <a:gd name="T0" fmla="*/ 0 w 166"/>
              <a:gd name="T1" fmla="*/ 0 h 137"/>
              <a:gd name="T2" fmla="*/ 0 w 166"/>
              <a:gd name="T3" fmla="*/ 0 h 137"/>
              <a:gd name="T4" fmla="*/ 0 w 166"/>
              <a:gd name="T5" fmla="*/ 0 h 137"/>
              <a:gd name="T6" fmla="*/ 0 w 166"/>
              <a:gd name="T7" fmla="*/ 0 h 137"/>
              <a:gd name="T8" fmla="*/ 0 w 166"/>
              <a:gd name="T9" fmla="*/ 0 h 137"/>
              <a:gd name="T10" fmla="*/ 0 w 166"/>
              <a:gd name="T11" fmla="*/ 0 h 137"/>
              <a:gd name="T12" fmla="*/ 0 w 166"/>
              <a:gd name="T13" fmla="*/ 0 h 137"/>
              <a:gd name="T14" fmla="*/ 0 w 166"/>
              <a:gd name="T15" fmla="*/ 0 h 137"/>
              <a:gd name="T16" fmla="*/ 0 w 166"/>
              <a:gd name="T17" fmla="*/ 0 h 137"/>
              <a:gd name="T18" fmla="*/ 0 w 166"/>
              <a:gd name="T19" fmla="*/ 0 h 137"/>
              <a:gd name="T20" fmla="*/ 0 w 166"/>
              <a:gd name="T21" fmla="*/ 0 h 137"/>
              <a:gd name="T22" fmla="*/ 0 w 166"/>
              <a:gd name="T23" fmla="*/ 0 h 137"/>
              <a:gd name="T24" fmla="*/ 0 w 166"/>
              <a:gd name="T25" fmla="*/ 0 h 137"/>
              <a:gd name="T26" fmla="*/ 0 w 166"/>
              <a:gd name="T27" fmla="*/ 0 h 137"/>
              <a:gd name="T28" fmla="*/ 0 w 166"/>
              <a:gd name="T29" fmla="*/ 0 h 137"/>
              <a:gd name="T30" fmla="*/ 0 w 166"/>
              <a:gd name="T31" fmla="*/ 0 h 137"/>
              <a:gd name="T32" fmla="*/ 0 w 166"/>
              <a:gd name="T33" fmla="*/ 0 h 137"/>
              <a:gd name="T34" fmla="*/ 0 w 166"/>
              <a:gd name="T35" fmla="*/ 0 h 137"/>
              <a:gd name="T36" fmla="*/ 0 w 166"/>
              <a:gd name="T37" fmla="*/ 0 h 137"/>
              <a:gd name="T38" fmla="*/ 0 w 166"/>
              <a:gd name="T39" fmla="*/ 0 h 137"/>
              <a:gd name="T40" fmla="*/ 0 w 166"/>
              <a:gd name="T41" fmla="*/ 0 h 137"/>
              <a:gd name="T42" fmla="*/ 0 w 166"/>
              <a:gd name="T43" fmla="*/ 0 h 137"/>
              <a:gd name="T44" fmla="*/ 0 w 166"/>
              <a:gd name="T45" fmla="*/ 0 h 1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137"/>
              <a:gd name="T71" fmla="*/ 166 w 166"/>
              <a:gd name="T72" fmla="*/ 137 h 1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137">
                <a:moveTo>
                  <a:pt x="163" y="0"/>
                </a:moveTo>
                <a:lnTo>
                  <a:pt x="166" y="75"/>
                </a:lnTo>
                <a:lnTo>
                  <a:pt x="132" y="90"/>
                </a:lnTo>
                <a:lnTo>
                  <a:pt x="130" y="96"/>
                </a:lnTo>
                <a:lnTo>
                  <a:pt x="114" y="98"/>
                </a:lnTo>
                <a:lnTo>
                  <a:pt x="114" y="116"/>
                </a:lnTo>
                <a:lnTo>
                  <a:pt x="86" y="124"/>
                </a:lnTo>
                <a:lnTo>
                  <a:pt x="83" y="132"/>
                </a:lnTo>
                <a:lnTo>
                  <a:pt x="70" y="137"/>
                </a:lnTo>
                <a:lnTo>
                  <a:pt x="42" y="134"/>
                </a:lnTo>
                <a:lnTo>
                  <a:pt x="42" y="118"/>
                </a:lnTo>
                <a:lnTo>
                  <a:pt x="28" y="124"/>
                </a:lnTo>
                <a:lnTo>
                  <a:pt x="20" y="100"/>
                </a:lnTo>
                <a:lnTo>
                  <a:pt x="18" y="82"/>
                </a:lnTo>
                <a:lnTo>
                  <a:pt x="5" y="69"/>
                </a:lnTo>
                <a:lnTo>
                  <a:pt x="0" y="51"/>
                </a:lnTo>
                <a:lnTo>
                  <a:pt x="8" y="30"/>
                </a:lnTo>
                <a:lnTo>
                  <a:pt x="31" y="10"/>
                </a:lnTo>
                <a:lnTo>
                  <a:pt x="91" y="13"/>
                </a:lnTo>
                <a:lnTo>
                  <a:pt x="114" y="25"/>
                </a:lnTo>
                <a:lnTo>
                  <a:pt x="129" y="8"/>
                </a:lnTo>
                <a:lnTo>
                  <a:pt x="148" y="12"/>
                </a:lnTo>
                <a:lnTo>
                  <a:pt x="163" y="0"/>
                </a:lnTo>
                <a:close/>
              </a:path>
            </a:pathLst>
          </a:custGeom>
          <a:solidFill>
            <a:srgbClr val="CDCDCD"/>
          </a:solidFill>
          <a:ln w="6350">
            <a:solidFill>
              <a:schemeClr val="bg1"/>
            </a:solidFill>
            <a:round/>
            <a:headEnd/>
            <a:tailEnd/>
          </a:ln>
        </p:spPr>
        <p:txBody>
          <a:bodyPr/>
          <a:lstStyle/>
          <a:p>
            <a:endParaRPr lang="en-US"/>
          </a:p>
        </p:txBody>
      </p:sp>
      <p:sp>
        <p:nvSpPr>
          <p:cNvPr id="1525" name="Freeform 2566"/>
          <p:cNvSpPr>
            <a:spLocks/>
          </p:cNvSpPr>
          <p:nvPr/>
        </p:nvSpPr>
        <p:spPr bwMode="auto">
          <a:xfrm>
            <a:off x="6769100" y="4537075"/>
            <a:ext cx="111125" cy="95250"/>
          </a:xfrm>
          <a:custGeom>
            <a:avLst/>
            <a:gdLst>
              <a:gd name="T0" fmla="*/ 0 w 166"/>
              <a:gd name="T1" fmla="*/ 0 h 137"/>
              <a:gd name="T2" fmla="*/ 0 w 166"/>
              <a:gd name="T3" fmla="*/ 0 h 137"/>
              <a:gd name="T4" fmla="*/ 0 w 166"/>
              <a:gd name="T5" fmla="*/ 0 h 137"/>
              <a:gd name="T6" fmla="*/ 0 w 166"/>
              <a:gd name="T7" fmla="*/ 0 h 137"/>
              <a:gd name="T8" fmla="*/ 0 w 166"/>
              <a:gd name="T9" fmla="*/ 0 h 137"/>
              <a:gd name="T10" fmla="*/ 0 w 166"/>
              <a:gd name="T11" fmla="*/ 0 h 137"/>
              <a:gd name="T12" fmla="*/ 0 w 166"/>
              <a:gd name="T13" fmla="*/ 0 h 137"/>
              <a:gd name="T14" fmla="*/ 0 w 166"/>
              <a:gd name="T15" fmla="*/ 0 h 137"/>
              <a:gd name="T16" fmla="*/ 0 w 166"/>
              <a:gd name="T17" fmla="*/ 0 h 137"/>
              <a:gd name="T18" fmla="*/ 0 w 166"/>
              <a:gd name="T19" fmla="*/ 0 h 137"/>
              <a:gd name="T20" fmla="*/ 0 w 166"/>
              <a:gd name="T21" fmla="*/ 0 h 137"/>
              <a:gd name="T22" fmla="*/ 0 w 166"/>
              <a:gd name="T23" fmla="*/ 0 h 137"/>
              <a:gd name="T24" fmla="*/ 0 w 166"/>
              <a:gd name="T25" fmla="*/ 0 h 137"/>
              <a:gd name="T26" fmla="*/ 0 w 166"/>
              <a:gd name="T27" fmla="*/ 0 h 137"/>
              <a:gd name="T28" fmla="*/ 0 w 166"/>
              <a:gd name="T29" fmla="*/ 0 h 137"/>
              <a:gd name="T30" fmla="*/ 0 w 166"/>
              <a:gd name="T31" fmla="*/ 0 h 137"/>
              <a:gd name="T32" fmla="*/ 0 w 166"/>
              <a:gd name="T33" fmla="*/ 0 h 137"/>
              <a:gd name="T34" fmla="*/ 0 w 166"/>
              <a:gd name="T35" fmla="*/ 0 h 137"/>
              <a:gd name="T36" fmla="*/ 0 w 166"/>
              <a:gd name="T37" fmla="*/ 0 h 137"/>
              <a:gd name="T38" fmla="*/ 0 w 166"/>
              <a:gd name="T39" fmla="*/ 0 h 137"/>
              <a:gd name="T40" fmla="*/ 0 w 166"/>
              <a:gd name="T41" fmla="*/ 0 h 137"/>
              <a:gd name="T42" fmla="*/ 0 w 166"/>
              <a:gd name="T43" fmla="*/ 0 h 137"/>
              <a:gd name="T44" fmla="*/ 0 w 166"/>
              <a:gd name="T45" fmla="*/ 0 h 1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137"/>
              <a:gd name="T71" fmla="*/ 166 w 166"/>
              <a:gd name="T72" fmla="*/ 137 h 1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137">
                <a:moveTo>
                  <a:pt x="163" y="0"/>
                </a:moveTo>
                <a:lnTo>
                  <a:pt x="166" y="75"/>
                </a:lnTo>
                <a:lnTo>
                  <a:pt x="132" y="90"/>
                </a:lnTo>
                <a:lnTo>
                  <a:pt x="130" y="96"/>
                </a:lnTo>
                <a:lnTo>
                  <a:pt x="114" y="98"/>
                </a:lnTo>
                <a:lnTo>
                  <a:pt x="114" y="116"/>
                </a:lnTo>
                <a:lnTo>
                  <a:pt x="86" y="124"/>
                </a:lnTo>
                <a:lnTo>
                  <a:pt x="83" y="132"/>
                </a:lnTo>
                <a:lnTo>
                  <a:pt x="70" y="137"/>
                </a:lnTo>
                <a:lnTo>
                  <a:pt x="42" y="134"/>
                </a:lnTo>
                <a:lnTo>
                  <a:pt x="42" y="118"/>
                </a:lnTo>
                <a:lnTo>
                  <a:pt x="28" y="124"/>
                </a:lnTo>
                <a:lnTo>
                  <a:pt x="20" y="100"/>
                </a:lnTo>
                <a:lnTo>
                  <a:pt x="18" y="82"/>
                </a:lnTo>
                <a:lnTo>
                  <a:pt x="5" y="69"/>
                </a:lnTo>
                <a:lnTo>
                  <a:pt x="0" y="51"/>
                </a:lnTo>
                <a:lnTo>
                  <a:pt x="8" y="30"/>
                </a:lnTo>
                <a:lnTo>
                  <a:pt x="31" y="10"/>
                </a:lnTo>
                <a:lnTo>
                  <a:pt x="91" y="13"/>
                </a:lnTo>
                <a:lnTo>
                  <a:pt x="114" y="25"/>
                </a:lnTo>
                <a:lnTo>
                  <a:pt x="129" y="8"/>
                </a:lnTo>
                <a:lnTo>
                  <a:pt x="148" y="12"/>
                </a:lnTo>
                <a:lnTo>
                  <a:pt x="163" y="0"/>
                </a:lnTo>
              </a:path>
            </a:pathLst>
          </a:custGeom>
          <a:solidFill>
            <a:srgbClr val="CDCDCD"/>
          </a:solidFill>
          <a:ln w="6350">
            <a:solidFill>
              <a:schemeClr val="bg1"/>
            </a:solidFill>
            <a:round/>
            <a:headEnd/>
            <a:tailEnd/>
          </a:ln>
        </p:spPr>
        <p:txBody>
          <a:bodyPr/>
          <a:lstStyle/>
          <a:p>
            <a:endParaRPr lang="en-US"/>
          </a:p>
        </p:txBody>
      </p:sp>
      <p:sp>
        <p:nvSpPr>
          <p:cNvPr id="1526" name="Freeform 2567"/>
          <p:cNvSpPr>
            <a:spLocks/>
          </p:cNvSpPr>
          <p:nvPr/>
        </p:nvSpPr>
        <p:spPr bwMode="auto">
          <a:xfrm>
            <a:off x="6162675" y="3481388"/>
            <a:ext cx="1293813" cy="928687"/>
          </a:xfrm>
          <a:custGeom>
            <a:avLst/>
            <a:gdLst>
              <a:gd name="T0" fmla="*/ 0 w 1929"/>
              <a:gd name="T1" fmla="*/ 0 h 1343"/>
              <a:gd name="T2" fmla="*/ 0 w 1929"/>
              <a:gd name="T3" fmla="*/ 0 h 1343"/>
              <a:gd name="T4" fmla="*/ 0 w 1929"/>
              <a:gd name="T5" fmla="*/ 0 h 1343"/>
              <a:gd name="T6" fmla="*/ 0 w 1929"/>
              <a:gd name="T7" fmla="*/ 0 h 1343"/>
              <a:gd name="T8" fmla="*/ 0 w 1929"/>
              <a:gd name="T9" fmla="*/ 0 h 1343"/>
              <a:gd name="T10" fmla="*/ 0 w 1929"/>
              <a:gd name="T11" fmla="*/ 0 h 1343"/>
              <a:gd name="T12" fmla="*/ 0 w 1929"/>
              <a:gd name="T13" fmla="*/ 0 h 1343"/>
              <a:gd name="T14" fmla="*/ 0 w 1929"/>
              <a:gd name="T15" fmla="*/ 0 h 1343"/>
              <a:gd name="T16" fmla="*/ 0 w 1929"/>
              <a:gd name="T17" fmla="*/ 0 h 1343"/>
              <a:gd name="T18" fmla="*/ 0 w 1929"/>
              <a:gd name="T19" fmla="*/ 0 h 1343"/>
              <a:gd name="T20" fmla="*/ 0 w 1929"/>
              <a:gd name="T21" fmla="*/ 0 h 1343"/>
              <a:gd name="T22" fmla="*/ 0 w 1929"/>
              <a:gd name="T23" fmla="*/ 0 h 1343"/>
              <a:gd name="T24" fmla="*/ 0 w 1929"/>
              <a:gd name="T25" fmla="*/ 0 h 1343"/>
              <a:gd name="T26" fmla="*/ 0 w 1929"/>
              <a:gd name="T27" fmla="*/ 0 h 1343"/>
              <a:gd name="T28" fmla="*/ 0 w 1929"/>
              <a:gd name="T29" fmla="*/ 0 h 1343"/>
              <a:gd name="T30" fmla="*/ 0 w 1929"/>
              <a:gd name="T31" fmla="*/ 0 h 1343"/>
              <a:gd name="T32" fmla="*/ 0 w 1929"/>
              <a:gd name="T33" fmla="*/ 0 h 1343"/>
              <a:gd name="T34" fmla="*/ 0 w 1929"/>
              <a:gd name="T35" fmla="*/ 0 h 1343"/>
              <a:gd name="T36" fmla="*/ 0 w 1929"/>
              <a:gd name="T37" fmla="*/ 0 h 1343"/>
              <a:gd name="T38" fmla="*/ 0 w 1929"/>
              <a:gd name="T39" fmla="*/ 0 h 1343"/>
              <a:gd name="T40" fmla="*/ 0 w 1929"/>
              <a:gd name="T41" fmla="*/ 0 h 1343"/>
              <a:gd name="T42" fmla="*/ 0 w 1929"/>
              <a:gd name="T43" fmla="*/ 0 h 1343"/>
              <a:gd name="T44" fmla="*/ 0 w 1929"/>
              <a:gd name="T45" fmla="*/ 0 h 1343"/>
              <a:gd name="T46" fmla="*/ 0 w 1929"/>
              <a:gd name="T47" fmla="*/ 0 h 1343"/>
              <a:gd name="T48" fmla="*/ 0 w 1929"/>
              <a:gd name="T49" fmla="*/ 0 h 1343"/>
              <a:gd name="T50" fmla="*/ 0 w 1929"/>
              <a:gd name="T51" fmla="*/ 0 h 1343"/>
              <a:gd name="T52" fmla="*/ 0 w 1929"/>
              <a:gd name="T53" fmla="*/ 0 h 1343"/>
              <a:gd name="T54" fmla="*/ 0 w 1929"/>
              <a:gd name="T55" fmla="*/ 0 h 1343"/>
              <a:gd name="T56" fmla="*/ 0 w 1929"/>
              <a:gd name="T57" fmla="*/ 0 h 1343"/>
              <a:gd name="T58" fmla="*/ 0 w 1929"/>
              <a:gd name="T59" fmla="*/ 0 h 1343"/>
              <a:gd name="T60" fmla="*/ 0 w 1929"/>
              <a:gd name="T61" fmla="*/ 0 h 1343"/>
              <a:gd name="T62" fmla="*/ 0 w 1929"/>
              <a:gd name="T63" fmla="*/ 0 h 1343"/>
              <a:gd name="T64" fmla="*/ 0 w 1929"/>
              <a:gd name="T65" fmla="*/ 0 h 1343"/>
              <a:gd name="T66" fmla="*/ 0 w 1929"/>
              <a:gd name="T67" fmla="*/ 0 h 1343"/>
              <a:gd name="T68" fmla="*/ 0 w 1929"/>
              <a:gd name="T69" fmla="*/ 0 h 1343"/>
              <a:gd name="T70" fmla="*/ 0 w 1929"/>
              <a:gd name="T71" fmla="*/ 0 h 1343"/>
              <a:gd name="T72" fmla="*/ 0 w 1929"/>
              <a:gd name="T73" fmla="*/ 0 h 1343"/>
              <a:gd name="T74" fmla="*/ 0 w 1929"/>
              <a:gd name="T75" fmla="*/ 0 h 1343"/>
              <a:gd name="T76" fmla="*/ 0 w 1929"/>
              <a:gd name="T77" fmla="*/ 0 h 1343"/>
              <a:gd name="T78" fmla="*/ 0 w 1929"/>
              <a:gd name="T79" fmla="*/ 0 h 1343"/>
              <a:gd name="T80" fmla="*/ 0 w 1929"/>
              <a:gd name="T81" fmla="*/ 0 h 1343"/>
              <a:gd name="T82" fmla="*/ 0 w 1929"/>
              <a:gd name="T83" fmla="*/ 0 h 1343"/>
              <a:gd name="T84" fmla="*/ 0 w 1929"/>
              <a:gd name="T85" fmla="*/ 0 h 1343"/>
              <a:gd name="T86" fmla="*/ 0 w 1929"/>
              <a:gd name="T87" fmla="*/ 0 h 1343"/>
              <a:gd name="T88" fmla="*/ 0 w 1929"/>
              <a:gd name="T89" fmla="*/ 0 h 1343"/>
              <a:gd name="T90" fmla="*/ 0 w 1929"/>
              <a:gd name="T91" fmla="*/ 0 h 1343"/>
              <a:gd name="T92" fmla="*/ 0 w 1929"/>
              <a:gd name="T93" fmla="*/ 0 h 1343"/>
              <a:gd name="T94" fmla="*/ 0 w 1929"/>
              <a:gd name="T95" fmla="*/ 0 h 1343"/>
              <a:gd name="T96" fmla="*/ 0 w 1929"/>
              <a:gd name="T97" fmla="*/ 0 h 1343"/>
              <a:gd name="T98" fmla="*/ 0 w 1929"/>
              <a:gd name="T99" fmla="*/ 0 h 1343"/>
              <a:gd name="T100" fmla="*/ 0 w 1929"/>
              <a:gd name="T101" fmla="*/ 0 h 1343"/>
              <a:gd name="T102" fmla="*/ 0 w 1929"/>
              <a:gd name="T103" fmla="*/ 0 h 1343"/>
              <a:gd name="T104" fmla="*/ 0 w 1929"/>
              <a:gd name="T105" fmla="*/ 0 h 1343"/>
              <a:gd name="T106" fmla="*/ 0 w 1929"/>
              <a:gd name="T107" fmla="*/ 0 h 1343"/>
              <a:gd name="T108" fmla="*/ 0 w 1929"/>
              <a:gd name="T109" fmla="*/ 0 h 1343"/>
              <a:gd name="T110" fmla="*/ 0 w 1929"/>
              <a:gd name="T111" fmla="*/ 0 h 1343"/>
              <a:gd name="T112" fmla="*/ 0 w 1929"/>
              <a:gd name="T113" fmla="*/ 0 h 1343"/>
              <a:gd name="T114" fmla="*/ 0 w 1929"/>
              <a:gd name="T115" fmla="*/ 0 h 13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29"/>
              <a:gd name="T175" fmla="*/ 0 h 1343"/>
              <a:gd name="T176" fmla="*/ 1929 w 1929"/>
              <a:gd name="T177" fmla="*/ 1343 h 13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29" h="1343">
                <a:moveTo>
                  <a:pt x="6" y="638"/>
                </a:moveTo>
                <a:lnTo>
                  <a:pt x="10" y="619"/>
                </a:lnTo>
                <a:lnTo>
                  <a:pt x="36" y="607"/>
                </a:lnTo>
                <a:lnTo>
                  <a:pt x="41" y="599"/>
                </a:lnTo>
                <a:lnTo>
                  <a:pt x="83" y="604"/>
                </a:lnTo>
                <a:lnTo>
                  <a:pt x="102" y="584"/>
                </a:lnTo>
                <a:lnTo>
                  <a:pt x="145" y="576"/>
                </a:lnTo>
                <a:lnTo>
                  <a:pt x="158" y="560"/>
                </a:lnTo>
                <a:lnTo>
                  <a:pt x="205" y="537"/>
                </a:lnTo>
                <a:lnTo>
                  <a:pt x="211" y="518"/>
                </a:lnTo>
                <a:lnTo>
                  <a:pt x="221" y="480"/>
                </a:lnTo>
                <a:lnTo>
                  <a:pt x="208" y="425"/>
                </a:lnTo>
                <a:lnTo>
                  <a:pt x="198" y="413"/>
                </a:lnTo>
                <a:lnTo>
                  <a:pt x="273" y="396"/>
                </a:lnTo>
                <a:lnTo>
                  <a:pt x="272" y="363"/>
                </a:lnTo>
                <a:lnTo>
                  <a:pt x="294" y="308"/>
                </a:lnTo>
                <a:lnTo>
                  <a:pt x="345" y="314"/>
                </a:lnTo>
                <a:lnTo>
                  <a:pt x="355" y="324"/>
                </a:lnTo>
                <a:lnTo>
                  <a:pt x="376" y="313"/>
                </a:lnTo>
                <a:lnTo>
                  <a:pt x="376" y="278"/>
                </a:lnTo>
                <a:lnTo>
                  <a:pt x="384" y="251"/>
                </a:lnTo>
                <a:lnTo>
                  <a:pt x="407" y="249"/>
                </a:lnTo>
                <a:lnTo>
                  <a:pt x="420" y="228"/>
                </a:lnTo>
                <a:lnTo>
                  <a:pt x="434" y="233"/>
                </a:lnTo>
                <a:lnTo>
                  <a:pt x="446" y="225"/>
                </a:lnTo>
                <a:lnTo>
                  <a:pt x="454" y="246"/>
                </a:lnTo>
                <a:lnTo>
                  <a:pt x="477" y="272"/>
                </a:lnTo>
                <a:lnTo>
                  <a:pt x="519" y="280"/>
                </a:lnTo>
                <a:lnTo>
                  <a:pt x="524" y="290"/>
                </a:lnTo>
                <a:lnTo>
                  <a:pt x="539" y="335"/>
                </a:lnTo>
                <a:lnTo>
                  <a:pt x="540" y="374"/>
                </a:lnTo>
                <a:lnTo>
                  <a:pt x="537" y="392"/>
                </a:lnTo>
                <a:lnTo>
                  <a:pt x="587" y="409"/>
                </a:lnTo>
                <a:lnTo>
                  <a:pt x="609" y="407"/>
                </a:lnTo>
                <a:lnTo>
                  <a:pt x="682" y="438"/>
                </a:lnTo>
                <a:lnTo>
                  <a:pt x="706" y="477"/>
                </a:lnTo>
                <a:lnTo>
                  <a:pt x="737" y="508"/>
                </a:lnTo>
                <a:lnTo>
                  <a:pt x="856" y="503"/>
                </a:lnTo>
                <a:lnTo>
                  <a:pt x="906" y="529"/>
                </a:lnTo>
                <a:lnTo>
                  <a:pt x="985" y="553"/>
                </a:lnTo>
                <a:lnTo>
                  <a:pt x="1072" y="519"/>
                </a:lnTo>
                <a:lnTo>
                  <a:pt x="1113" y="521"/>
                </a:lnTo>
                <a:lnTo>
                  <a:pt x="1149" y="511"/>
                </a:lnTo>
                <a:lnTo>
                  <a:pt x="1208" y="461"/>
                </a:lnTo>
                <a:lnTo>
                  <a:pt x="1193" y="438"/>
                </a:lnTo>
                <a:lnTo>
                  <a:pt x="1208" y="409"/>
                </a:lnTo>
                <a:lnTo>
                  <a:pt x="1219" y="404"/>
                </a:lnTo>
                <a:lnTo>
                  <a:pt x="1258" y="417"/>
                </a:lnTo>
                <a:lnTo>
                  <a:pt x="1297" y="384"/>
                </a:lnTo>
                <a:lnTo>
                  <a:pt x="1323" y="376"/>
                </a:lnTo>
                <a:lnTo>
                  <a:pt x="1361" y="335"/>
                </a:lnTo>
                <a:lnTo>
                  <a:pt x="1445" y="329"/>
                </a:lnTo>
                <a:lnTo>
                  <a:pt x="1435" y="317"/>
                </a:lnTo>
                <a:lnTo>
                  <a:pt x="1434" y="298"/>
                </a:lnTo>
                <a:lnTo>
                  <a:pt x="1404" y="267"/>
                </a:lnTo>
                <a:lnTo>
                  <a:pt x="1365" y="290"/>
                </a:lnTo>
                <a:lnTo>
                  <a:pt x="1325" y="285"/>
                </a:lnTo>
                <a:lnTo>
                  <a:pt x="1320" y="265"/>
                </a:lnTo>
                <a:lnTo>
                  <a:pt x="1323" y="215"/>
                </a:lnTo>
                <a:lnTo>
                  <a:pt x="1348" y="176"/>
                </a:lnTo>
                <a:lnTo>
                  <a:pt x="1393" y="195"/>
                </a:lnTo>
                <a:lnTo>
                  <a:pt x="1437" y="169"/>
                </a:lnTo>
                <a:lnTo>
                  <a:pt x="1440" y="151"/>
                </a:lnTo>
                <a:lnTo>
                  <a:pt x="1458" y="98"/>
                </a:lnTo>
                <a:lnTo>
                  <a:pt x="1484" y="75"/>
                </a:lnTo>
                <a:lnTo>
                  <a:pt x="1483" y="50"/>
                </a:lnTo>
                <a:lnTo>
                  <a:pt x="1460" y="50"/>
                </a:lnTo>
                <a:lnTo>
                  <a:pt x="1463" y="42"/>
                </a:lnTo>
                <a:lnTo>
                  <a:pt x="1489" y="13"/>
                </a:lnTo>
                <a:lnTo>
                  <a:pt x="1575" y="0"/>
                </a:lnTo>
                <a:lnTo>
                  <a:pt x="1601" y="18"/>
                </a:lnTo>
                <a:lnTo>
                  <a:pt x="1639" y="26"/>
                </a:lnTo>
                <a:lnTo>
                  <a:pt x="1663" y="59"/>
                </a:lnTo>
                <a:lnTo>
                  <a:pt x="1668" y="88"/>
                </a:lnTo>
                <a:lnTo>
                  <a:pt x="1688" y="132"/>
                </a:lnTo>
                <a:lnTo>
                  <a:pt x="1699" y="192"/>
                </a:lnTo>
                <a:lnTo>
                  <a:pt x="1751" y="202"/>
                </a:lnTo>
                <a:lnTo>
                  <a:pt x="1795" y="226"/>
                </a:lnTo>
                <a:lnTo>
                  <a:pt x="1803" y="247"/>
                </a:lnTo>
                <a:lnTo>
                  <a:pt x="1803" y="267"/>
                </a:lnTo>
                <a:lnTo>
                  <a:pt x="1813" y="283"/>
                </a:lnTo>
                <a:lnTo>
                  <a:pt x="1842" y="285"/>
                </a:lnTo>
                <a:lnTo>
                  <a:pt x="1929" y="247"/>
                </a:lnTo>
                <a:lnTo>
                  <a:pt x="1924" y="257"/>
                </a:lnTo>
                <a:lnTo>
                  <a:pt x="1927" y="290"/>
                </a:lnTo>
                <a:lnTo>
                  <a:pt x="1912" y="304"/>
                </a:lnTo>
                <a:lnTo>
                  <a:pt x="1898" y="358"/>
                </a:lnTo>
                <a:lnTo>
                  <a:pt x="1876" y="402"/>
                </a:lnTo>
                <a:lnTo>
                  <a:pt x="1868" y="409"/>
                </a:lnTo>
                <a:lnTo>
                  <a:pt x="1836" y="397"/>
                </a:lnTo>
                <a:lnTo>
                  <a:pt x="1810" y="422"/>
                </a:lnTo>
                <a:lnTo>
                  <a:pt x="1816" y="444"/>
                </a:lnTo>
                <a:lnTo>
                  <a:pt x="1816" y="480"/>
                </a:lnTo>
                <a:lnTo>
                  <a:pt x="1797" y="505"/>
                </a:lnTo>
                <a:lnTo>
                  <a:pt x="1797" y="513"/>
                </a:lnTo>
                <a:lnTo>
                  <a:pt x="1780" y="498"/>
                </a:lnTo>
                <a:lnTo>
                  <a:pt x="1764" y="523"/>
                </a:lnTo>
                <a:lnTo>
                  <a:pt x="1746" y="537"/>
                </a:lnTo>
                <a:lnTo>
                  <a:pt x="1722" y="539"/>
                </a:lnTo>
                <a:lnTo>
                  <a:pt x="1723" y="563"/>
                </a:lnTo>
                <a:lnTo>
                  <a:pt x="1699" y="566"/>
                </a:lnTo>
                <a:lnTo>
                  <a:pt x="1680" y="557"/>
                </a:lnTo>
                <a:lnTo>
                  <a:pt x="1647" y="588"/>
                </a:lnTo>
                <a:lnTo>
                  <a:pt x="1618" y="602"/>
                </a:lnTo>
                <a:lnTo>
                  <a:pt x="1601" y="625"/>
                </a:lnTo>
                <a:lnTo>
                  <a:pt x="1569" y="632"/>
                </a:lnTo>
                <a:lnTo>
                  <a:pt x="1504" y="674"/>
                </a:lnTo>
                <a:lnTo>
                  <a:pt x="1499" y="672"/>
                </a:lnTo>
                <a:lnTo>
                  <a:pt x="1514" y="663"/>
                </a:lnTo>
                <a:lnTo>
                  <a:pt x="1517" y="649"/>
                </a:lnTo>
                <a:lnTo>
                  <a:pt x="1504" y="641"/>
                </a:lnTo>
                <a:lnTo>
                  <a:pt x="1533" y="602"/>
                </a:lnTo>
                <a:lnTo>
                  <a:pt x="1522" y="579"/>
                </a:lnTo>
                <a:lnTo>
                  <a:pt x="1499" y="586"/>
                </a:lnTo>
                <a:lnTo>
                  <a:pt x="1476" y="615"/>
                </a:lnTo>
                <a:lnTo>
                  <a:pt x="1448" y="632"/>
                </a:lnTo>
                <a:lnTo>
                  <a:pt x="1435" y="651"/>
                </a:lnTo>
                <a:lnTo>
                  <a:pt x="1416" y="659"/>
                </a:lnTo>
                <a:lnTo>
                  <a:pt x="1400" y="656"/>
                </a:lnTo>
                <a:lnTo>
                  <a:pt x="1388" y="674"/>
                </a:lnTo>
                <a:lnTo>
                  <a:pt x="1387" y="684"/>
                </a:lnTo>
                <a:lnTo>
                  <a:pt x="1401" y="698"/>
                </a:lnTo>
                <a:lnTo>
                  <a:pt x="1424" y="711"/>
                </a:lnTo>
                <a:lnTo>
                  <a:pt x="1432" y="733"/>
                </a:lnTo>
                <a:lnTo>
                  <a:pt x="1448" y="739"/>
                </a:lnTo>
                <a:lnTo>
                  <a:pt x="1489" y="711"/>
                </a:lnTo>
                <a:lnTo>
                  <a:pt x="1512" y="726"/>
                </a:lnTo>
                <a:lnTo>
                  <a:pt x="1544" y="729"/>
                </a:lnTo>
                <a:lnTo>
                  <a:pt x="1536" y="752"/>
                </a:lnTo>
                <a:lnTo>
                  <a:pt x="1531" y="744"/>
                </a:lnTo>
                <a:lnTo>
                  <a:pt x="1523" y="744"/>
                </a:lnTo>
                <a:lnTo>
                  <a:pt x="1515" y="754"/>
                </a:lnTo>
                <a:lnTo>
                  <a:pt x="1489" y="759"/>
                </a:lnTo>
                <a:lnTo>
                  <a:pt x="1491" y="765"/>
                </a:lnTo>
                <a:lnTo>
                  <a:pt x="1483" y="780"/>
                </a:lnTo>
                <a:lnTo>
                  <a:pt x="1468" y="775"/>
                </a:lnTo>
                <a:lnTo>
                  <a:pt x="1466" y="786"/>
                </a:lnTo>
                <a:lnTo>
                  <a:pt x="1452" y="799"/>
                </a:lnTo>
                <a:lnTo>
                  <a:pt x="1437" y="825"/>
                </a:lnTo>
                <a:lnTo>
                  <a:pt x="1468" y="845"/>
                </a:lnTo>
                <a:lnTo>
                  <a:pt x="1491" y="907"/>
                </a:lnTo>
                <a:lnTo>
                  <a:pt x="1523" y="944"/>
                </a:lnTo>
                <a:lnTo>
                  <a:pt x="1481" y="931"/>
                </a:lnTo>
                <a:lnTo>
                  <a:pt x="1466" y="934"/>
                </a:lnTo>
                <a:lnTo>
                  <a:pt x="1481" y="936"/>
                </a:lnTo>
                <a:lnTo>
                  <a:pt x="1499" y="947"/>
                </a:lnTo>
                <a:lnTo>
                  <a:pt x="1523" y="970"/>
                </a:lnTo>
                <a:lnTo>
                  <a:pt x="1468" y="1001"/>
                </a:lnTo>
                <a:lnTo>
                  <a:pt x="1499" y="995"/>
                </a:lnTo>
                <a:lnTo>
                  <a:pt x="1525" y="1009"/>
                </a:lnTo>
                <a:lnTo>
                  <a:pt x="1509" y="1024"/>
                </a:lnTo>
                <a:lnTo>
                  <a:pt x="1520" y="1019"/>
                </a:lnTo>
                <a:lnTo>
                  <a:pt x="1520" y="1027"/>
                </a:lnTo>
                <a:lnTo>
                  <a:pt x="1520" y="1034"/>
                </a:lnTo>
                <a:lnTo>
                  <a:pt x="1509" y="1035"/>
                </a:lnTo>
                <a:lnTo>
                  <a:pt x="1512" y="1043"/>
                </a:lnTo>
                <a:lnTo>
                  <a:pt x="1504" y="1071"/>
                </a:lnTo>
                <a:lnTo>
                  <a:pt x="1496" y="1068"/>
                </a:lnTo>
                <a:lnTo>
                  <a:pt x="1458" y="1130"/>
                </a:lnTo>
                <a:lnTo>
                  <a:pt x="1457" y="1120"/>
                </a:lnTo>
                <a:lnTo>
                  <a:pt x="1448" y="1126"/>
                </a:lnTo>
                <a:lnTo>
                  <a:pt x="1452" y="1138"/>
                </a:lnTo>
                <a:lnTo>
                  <a:pt x="1444" y="1167"/>
                </a:lnTo>
                <a:lnTo>
                  <a:pt x="1437" y="1164"/>
                </a:lnTo>
                <a:lnTo>
                  <a:pt x="1417" y="1195"/>
                </a:lnTo>
                <a:lnTo>
                  <a:pt x="1400" y="1200"/>
                </a:lnTo>
                <a:lnTo>
                  <a:pt x="1400" y="1211"/>
                </a:lnTo>
                <a:lnTo>
                  <a:pt x="1385" y="1226"/>
                </a:lnTo>
                <a:lnTo>
                  <a:pt x="1385" y="1223"/>
                </a:lnTo>
                <a:lnTo>
                  <a:pt x="1382" y="1227"/>
                </a:lnTo>
                <a:lnTo>
                  <a:pt x="1365" y="1232"/>
                </a:lnTo>
                <a:lnTo>
                  <a:pt x="1348" y="1250"/>
                </a:lnTo>
                <a:lnTo>
                  <a:pt x="1318" y="1260"/>
                </a:lnTo>
                <a:lnTo>
                  <a:pt x="1308" y="1255"/>
                </a:lnTo>
                <a:lnTo>
                  <a:pt x="1297" y="1263"/>
                </a:lnTo>
                <a:lnTo>
                  <a:pt x="1295" y="1258"/>
                </a:lnTo>
                <a:lnTo>
                  <a:pt x="1291" y="1265"/>
                </a:lnTo>
                <a:lnTo>
                  <a:pt x="1281" y="1265"/>
                </a:lnTo>
                <a:lnTo>
                  <a:pt x="1287" y="1270"/>
                </a:lnTo>
                <a:lnTo>
                  <a:pt x="1291" y="1265"/>
                </a:lnTo>
                <a:lnTo>
                  <a:pt x="1279" y="1265"/>
                </a:lnTo>
                <a:lnTo>
                  <a:pt x="1281" y="1271"/>
                </a:lnTo>
                <a:lnTo>
                  <a:pt x="1271" y="1273"/>
                </a:lnTo>
                <a:lnTo>
                  <a:pt x="1258" y="1255"/>
                </a:lnTo>
                <a:lnTo>
                  <a:pt x="1258" y="1275"/>
                </a:lnTo>
                <a:lnTo>
                  <a:pt x="1243" y="1263"/>
                </a:lnTo>
                <a:lnTo>
                  <a:pt x="1238" y="1288"/>
                </a:lnTo>
                <a:lnTo>
                  <a:pt x="1160" y="1306"/>
                </a:lnTo>
                <a:lnTo>
                  <a:pt x="1152" y="1322"/>
                </a:lnTo>
                <a:lnTo>
                  <a:pt x="1160" y="1338"/>
                </a:lnTo>
                <a:lnTo>
                  <a:pt x="1149" y="1343"/>
                </a:lnTo>
                <a:lnTo>
                  <a:pt x="1136" y="1322"/>
                </a:lnTo>
                <a:lnTo>
                  <a:pt x="1136" y="1299"/>
                </a:lnTo>
                <a:lnTo>
                  <a:pt x="1120" y="1306"/>
                </a:lnTo>
                <a:lnTo>
                  <a:pt x="1100" y="1293"/>
                </a:lnTo>
                <a:lnTo>
                  <a:pt x="1090" y="1304"/>
                </a:lnTo>
                <a:lnTo>
                  <a:pt x="1089" y="1297"/>
                </a:lnTo>
                <a:lnTo>
                  <a:pt x="1082" y="1304"/>
                </a:lnTo>
                <a:lnTo>
                  <a:pt x="1063" y="1299"/>
                </a:lnTo>
                <a:lnTo>
                  <a:pt x="1046" y="1288"/>
                </a:lnTo>
                <a:lnTo>
                  <a:pt x="1037" y="1258"/>
                </a:lnTo>
                <a:lnTo>
                  <a:pt x="994" y="1242"/>
                </a:lnTo>
                <a:lnTo>
                  <a:pt x="952" y="1265"/>
                </a:lnTo>
                <a:lnTo>
                  <a:pt x="939" y="1260"/>
                </a:lnTo>
                <a:lnTo>
                  <a:pt x="928" y="1266"/>
                </a:lnTo>
                <a:lnTo>
                  <a:pt x="908" y="1258"/>
                </a:lnTo>
                <a:lnTo>
                  <a:pt x="903" y="1271"/>
                </a:lnTo>
                <a:lnTo>
                  <a:pt x="889" y="1266"/>
                </a:lnTo>
                <a:lnTo>
                  <a:pt x="882" y="1271"/>
                </a:lnTo>
                <a:lnTo>
                  <a:pt x="884" y="1307"/>
                </a:lnTo>
                <a:lnTo>
                  <a:pt x="872" y="1312"/>
                </a:lnTo>
                <a:lnTo>
                  <a:pt x="867" y="1296"/>
                </a:lnTo>
                <a:lnTo>
                  <a:pt x="861" y="1291"/>
                </a:lnTo>
                <a:lnTo>
                  <a:pt x="840" y="1299"/>
                </a:lnTo>
                <a:lnTo>
                  <a:pt x="828" y="1283"/>
                </a:lnTo>
                <a:lnTo>
                  <a:pt x="810" y="1276"/>
                </a:lnTo>
                <a:lnTo>
                  <a:pt x="815" y="1250"/>
                </a:lnTo>
                <a:lnTo>
                  <a:pt x="801" y="1239"/>
                </a:lnTo>
                <a:lnTo>
                  <a:pt x="796" y="1213"/>
                </a:lnTo>
                <a:lnTo>
                  <a:pt x="781" y="1213"/>
                </a:lnTo>
                <a:lnTo>
                  <a:pt x="755" y="1224"/>
                </a:lnTo>
                <a:lnTo>
                  <a:pt x="765" y="1180"/>
                </a:lnTo>
                <a:lnTo>
                  <a:pt x="791" y="1146"/>
                </a:lnTo>
                <a:lnTo>
                  <a:pt x="793" y="1123"/>
                </a:lnTo>
                <a:lnTo>
                  <a:pt x="786" y="1094"/>
                </a:lnTo>
                <a:lnTo>
                  <a:pt x="778" y="1094"/>
                </a:lnTo>
                <a:lnTo>
                  <a:pt x="765" y="1071"/>
                </a:lnTo>
                <a:lnTo>
                  <a:pt x="755" y="1066"/>
                </a:lnTo>
                <a:lnTo>
                  <a:pt x="747" y="1071"/>
                </a:lnTo>
                <a:lnTo>
                  <a:pt x="739" y="1063"/>
                </a:lnTo>
                <a:lnTo>
                  <a:pt x="716" y="1058"/>
                </a:lnTo>
                <a:lnTo>
                  <a:pt x="718" y="1043"/>
                </a:lnTo>
                <a:lnTo>
                  <a:pt x="713" y="1042"/>
                </a:lnTo>
                <a:lnTo>
                  <a:pt x="706" y="1024"/>
                </a:lnTo>
                <a:lnTo>
                  <a:pt x="682" y="1034"/>
                </a:lnTo>
                <a:lnTo>
                  <a:pt x="659" y="1032"/>
                </a:lnTo>
                <a:lnTo>
                  <a:pt x="612" y="1068"/>
                </a:lnTo>
                <a:lnTo>
                  <a:pt x="570" y="1084"/>
                </a:lnTo>
                <a:lnTo>
                  <a:pt x="560" y="1078"/>
                </a:lnTo>
                <a:lnTo>
                  <a:pt x="514" y="1066"/>
                </a:lnTo>
                <a:lnTo>
                  <a:pt x="482" y="1100"/>
                </a:lnTo>
                <a:lnTo>
                  <a:pt x="475" y="1097"/>
                </a:lnTo>
                <a:lnTo>
                  <a:pt x="475" y="1074"/>
                </a:lnTo>
                <a:lnTo>
                  <a:pt x="456" y="1081"/>
                </a:lnTo>
                <a:lnTo>
                  <a:pt x="433" y="1084"/>
                </a:lnTo>
                <a:lnTo>
                  <a:pt x="410" y="1078"/>
                </a:lnTo>
                <a:lnTo>
                  <a:pt x="387" y="1081"/>
                </a:lnTo>
                <a:lnTo>
                  <a:pt x="379" y="1071"/>
                </a:lnTo>
                <a:lnTo>
                  <a:pt x="361" y="1065"/>
                </a:lnTo>
                <a:lnTo>
                  <a:pt x="363" y="1056"/>
                </a:lnTo>
                <a:lnTo>
                  <a:pt x="332" y="1050"/>
                </a:lnTo>
                <a:lnTo>
                  <a:pt x="334" y="1032"/>
                </a:lnTo>
                <a:lnTo>
                  <a:pt x="312" y="1040"/>
                </a:lnTo>
                <a:lnTo>
                  <a:pt x="301" y="1021"/>
                </a:lnTo>
                <a:lnTo>
                  <a:pt x="275" y="1001"/>
                </a:lnTo>
                <a:lnTo>
                  <a:pt x="244" y="995"/>
                </a:lnTo>
                <a:lnTo>
                  <a:pt x="242" y="1004"/>
                </a:lnTo>
                <a:lnTo>
                  <a:pt x="234" y="998"/>
                </a:lnTo>
                <a:lnTo>
                  <a:pt x="184" y="967"/>
                </a:lnTo>
                <a:lnTo>
                  <a:pt x="169" y="969"/>
                </a:lnTo>
                <a:lnTo>
                  <a:pt x="161" y="954"/>
                </a:lnTo>
                <a:lnTo>
                  <a:pt x="163" y="934"/>
                </a:lnTo>
                <a:lnTo>
                  <a:pt x="153" y="913"/>
                </a:lnTo>
                <a:lnTo>
                  <a:pt x="161" y="907"/>
                </a:lnTo>
                <a:lnTo>
                  <a:pt x="169" y="920"/>
                </a:lnTo>
                <a:lnTo>
                  <a:pt x="187" y="905"/>
                </a:lnTo>
                <a:lnTo>
                  <a:pt x="182" y="889"/>
                </a:lnTo>
                <a:lnTo>
                  <a:pt x="169" y="881"/>
                </a:lnTo>
                <a:lnTo>
                  <a:pt x="168" y="858"/>
                </a:lnTo>
                <a:lnTo>
                  <a:pt x="185" y="855"/>
                </a:lnTo>
                <a:lnTo>
                  <a:pt x="187" y="842"/>
                </a:lnTo>
                <a:lnTo>
                  <a:pt x="202" y="829"/>
                </a:lnTo>
                <a:lnTo>
                  <a:pt x="211" y="799"/>
                </a:lnTo>
                <a:lnTo>
                  <a:pt x="202" y="803"/>
                </a:lnTo>
                <a:lnTo>
                  <a:pt x="200" y="794"/>
                </a:lnTo>
                <a:lnTo>
                  <a:pt x="177" y="781"/>
                </a:lnTo>
                <a:lnTo>
                  <a:pt x="125" y="801"/>
                </a:lnTo>
                <a:lnTo>
                  <a:pt x="98" y="791"/>
                </a:lnTo>
                <a:lnTo>
                  <a:pt x="91" y="783"/>
                </a:lnTo>
                <a:lnTo>
                  <a:pt x="81" y="785"/>
                </a:lnTo>
                <a:lnTo>
                  <a:pt x="73" y="778"/>
                </a:lnTo>
                <a:lnTo>
                  <a:pt x="75" y="762"/>
                </a:lnTo>
                <a:lnTo>
                  <a:pt x="68" y="754"/>
                </a:lnTo>
                <a:lnTo>
                  <a:pt x="57" y="754"/>
                </a:lnTo>
                <a:lnTo>
                  <a:pt x="55" y="744"/>
                </a:lnTo>
                <a:lnTo>
                  <a:pt x="32" y="739"/>
                </a:lnTo>
                <a:lnTo>
                  <a:pt x="26" y="736"/>
                </a:lnTo>
                <a:lnTo>
                  <a:pt x="36" y="731"/>
                </a:lnTo>
                <a:lnTo>
                  <a:pt x="42" y="731"/>
                </a:lnTo>
                <a:lnTo>
                  <a:pt x="36" y="685"/>
                </a:lnTo>
                <a:lnTo>
                  <a:pt x="32" y="680"/>
                </a:lnTo>
                <a:lnTo>
                  <a:pt x="10" y="682"/>
                </a:lnTo>
                <a:lnTo>
                  <a:pt x="0" y="667"/>
                </a:lnTo>
                <a:lnTo>
                  <a:pt x="6" y="638"/>
                </a:lnTo>
                <a:close/>
              </a:path>
            </a:pathLst>
          </a:custGeom>
          <a:solidFill>
            <a:srgbClr val="CDCDCD"/>
          </a:solidFill>
          <a:ln w="6350">
            <a:solidFill>
              <a:schemeClr val="bg1"/>
            </a:solidFill>
            <a:round/>
            <a:headEnd/>
            <a:tailEnd/>
          </a:ln>
        </p:spPr>
        <p:txBody>
          <a:bodyPr/>
          <a:lstStyle/>
          <a:p>
            <a:endParaRPr lang="en-US"/>
          </a:p>
        </p:txBody>
      </p:sp>
      <p:sp>
        <p:nvSpPr>
          <p:cNvPr id="1527" name="Freeform 2568"/>
          <p:cNvSpPr>
            <a:spLocks/>
          </p:cNvSpPr>
          <p:nvPr/>
        </p:nvSpPr>
        <p:spPr bwMode="auto">
          <a:xfrm>
            <a:off x="6169025" y="3481388"/>
            <a:ext cx="1287463" cy="928687"/>
          </a:xfrm>
          <a:custGeom>
            <a:avLst/>
            <a:gdLst>
              <a:gd name="T0" fmla="*/ 0 w 1923"/>
              <a:gd name="T1" fmla="*/ 0 h 1343"/>
              <a:gd name="T2" fmla="*/ 0 w 1923"/>
              <a:gd name="T3" fmla="*/ 0 h 1343"/>
              <a:gd name="T4" fmla="*/ 0 w 1923"/>
              <a:gd name="T5" fmla="*/ 0 h 1343"/>
              <a:gd name="T6" fmla="*/ 0 w 1923"/>
              <a:gd name="T7" fmla="*/ 0 h 1343"/>
              <a:gd name="T8" fmla="*/ 0 w 1923"/>
              <a:gd name="T9" fmla="*/ 0 h 1343"/>
              <a:gd name="T10" fmla="*/ 0 w 1923"/>
              <a:gd name="T11" fmla="*/ 0 h 1343"/>
              <a:gd name="T12" fmla="*/ 0 w 1923"/>
              <a:gd name="T13" fmla="*/ 0 h 1343"/>
              <a:gd name="T14" fmla="*/ 0 w 1923"/>
              <a:gd name="T15" fmla="*/ 0 h 1343"/>
              <a:gd name="T16" fmla="*/ 0 w 1923"/>
              <a:gd name="T17" fmla="*/ 0 h 1343"/>
              <a:gd name="T18" fmla="*/ 0 w 1923"/>
              <a:gd name="T19" fmla="*/ 0 h 1343"/>
              <a:gd name="T20" fmla="*/ 0 w 1923"/>
              <a:gd name="T21" fmla="*/ 0 h 1343"/>
              <a:gd name="T22" fmla="*/ 0 w 1923"/>
              <a:gd name="T23" fmla="*/ 0 h 1343"/>
              <a:gd name="T24" fmla="*/ 0 w 1923"/>
              <a:gd name="T25" fmla="*/ 0 h 1343"/>
              <a:gd name="T26" fmla="*/ 0 w 1923"/>
              <a:gd name="T27" fmla="*/ 0 h 1343"/>
              <a:gd name="T28" fmla="*/ 0 w 1923"/>
              <a:gd name="T29" fmla="*/ 0 h 1343"/>
              <a:gd name="T30" fmla="*/ 0 w 1923"/>
              <a:gd name="T31" fmla="*/ 0 h 1343"/>
              <a:gd name="T32" fmla="*/ 0 w 1923"/>
              <a:gd name="T33" fmla="*/ 0 h 1343"/>
              <a:gd name="T34" fmla="*/ 0 w 1923"/>
              <a:gd name="T35" fmla="*/ 0 h 1343"/>
              <a:gd name="T36" fmla="*/ 0 w 1923"/>
              <a:gd name="T37" fmla="*/ 0 h 1343"/>
              <a:gd name="T38" fmla="*/ 0 w 1923"/>
              <a:gd name="T39" fmla="*/ 0 h 1343"/>
              <a:gd name="T40" fmla="*/ 0 w 1923"/>
              <a:gd name="T41" fmla="*/ 0 h 1343"/>
              <a:gd name="T42" fmla="*/ 0 w 1923"/>
              <a:gd name="T43" fmla="*/ 0 h 1343"/>
              <a:gd name="T44" fmla="*/ 0 w 1923"/>
              <a:gd name="T45" fmla="*/ 0 h 1343"/>
              <a:gd name="T46" fmla="*/ 0 w 1923"/>
              <a:gd name="T47" fmla="*/ 0 h 1343"/>
              <a:gd name="T48" fmla="*/ 0 w 1923"/>
              <a:gd name="T49" fmla="*/ 0 h 1343"/>
              <a:gd name="T50" fmla="*/ 0 w 1923"/>
              <a:gd name="T51" fmla="*/ 0 h 1343"/>
              <a:gd name="T52" fmla="*/ 0 w 1923"/>
              <a:gd name="T53" fmla="*/ 0 h 1343"/>
              <a:gd name="T54" fmla="*/ 0 w 1923"/>
              <a:gd name="T55" fmla="*/ 0 h 1343"/>
              <a:gd name="T56" fmla="*/ 0 w 1923"/>
              <a:gd name="T57" fmla="*/ 0 h 1343"/>
              <a:gd name="T58" fmla="*/ 0 w 1923"/>
              <a:gd name="T59" fmla="*/ 0 h 1343"/>
              <a:gd name="T60" fmla="*/ 0 w 1923"/>
              <a:gd name="T61" fmla="*/ 0 h 1343"/>
              <a:gd name="T62" fmla="*/ 0 w 1923"/>
              <a:gd name="T63" fmla="*/ 0 h 1343"/>
              <a:gd name="T64" fmla="*/ 0 w 1923"/>
              <a:gd name="T65" fmla="*/ 0 h 1343"/>
              <a:gd name="T66" fmla="*/ 0 w 1923"/>
              <a:gd name="T67" fmla="*/ 0 h 1343"/>
              <a:gd name="T68" fmla="*/ 0 w 1923"/>
              <a:gd name="T69" fmla="*/ 0 h 1343"/>
              <a:gd name="T70" fmla="*/ 0 w 1923"/>
              <a:gd name="T71" fmla="*/ 0 h 1343"/>
              <a:gd name="T72" fmla="*/ 0 w 1923"/>
              <a:gd name="T73" fmla="*/ 0 h 1343"/>
              <a:gd name="T74" fmla="*/ 0 w 1923"/>
              <a:gd name="T75" fmla="*/ 0 h 1343"/>
              <a:gd name="T76" fmla="*/ 0 w 1923"/>
              <a:gd name="T77" fmla="*/ 0 h 1343"/>
              <a:gd name="T78" fmla="*/ 0 w 1923"/>
              <a:gd name="T79" fmla="*/ 0 h 1343"/>
              <a:gd name="T80" fmla="*/ 0 w 1923"/>
              <a:gd name="T81" fmla="*/ 0 h 1343"/>
              <a:gd name="T82" fmla="*/ 0 w 1923"/>
              <a:gd name="T83" fmla="*/ 0 h 1343"/>
              <a:gd name="T84" fmla="*/ 0 w 1923"/>
              <a:gd name="T85" fmla="*/ 0 h 1343"/>
              <a:gd name="T86" fmla="*/ 0 w 1923"/>
              <a:gd name="T87" fmla="*/ 0 h 1343"/>
              <a:gd name="T88" fmla="*/ 0 w 1923"/>
              <a:gd name="T89" fmla="*/ 0 h 1343"/>
              <a:gd name="T90" fmla="*/ 0 w 1923"/>
              <a:gd name="T91" fmla="*/ 0 h 1343"/>
              <a:gd name="T92" fmla="*/ 0 w 1923"/>
              <a:gd name="T93" fmla="*/ 0 h 1343"/>
              <a:gd name="T94" fmla="*/ 0 w 1923"/>
              <a:gd name="T95" fmla="*/ 0 h 1343"/>
              <a:gd name="T96" fmla="*/ 0 w 1923"/>
              <a:gd name="T97" fmla="*/ 0 h 13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23"/>
              <a:gd name="T148" fmla="*/ 0 h 1343"/>
              <a:gd name="T149" fmla="*/ 1923 w 1923"/>
              <a:gd name="T150" fmla="*/ 1343 h 134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23" h="1343">
                <a:moveTo>
                  <a:pt x="0" y="638"/>
                </a:moveTo>
                <a:lnTo>
                  <a:pt x="4" y="619"/>
                </a:lnTo>
                <a:lnTo>
                  <a:pt x="30" y="607"/>
                </a:lnTo>
                <a:lnTo>
                  <a:pt x="35" y="599"/>
                </a:lnTo>
                <a:lnTo>
                  <a:pt x="77" y="604"/>
                </a:lnTo>
                <a:lnTo>
                  <a:pt x="96" y="584"/>
                </a:lnTo>
                <a:lnTo>
                  <a:pt x="139" y="576"/>
                </a:lnTo>
                <a:lnTo>
                  <a:pt x="152" y="560"/>
                </a:lnTo>
                <a:lnTo>
                  <a:pt x="199" y="537"/>
                </a:lnTo>
                <a:lnTo>
                  <a:pt x="205" y="518"/>
                </a:lnTo>
                <a:lnTo>
                  <a:pt x="215" y="480"/>
                </a:lnTo>
                <a:lnTo>
                  <a:pt x="202" y="425"/>
                </a:lnTo>
                <a:lnTo>
                  <a:pt x="192" y="413"/>
                </a:lnTo>
                <a:lnTo>
                  <a:pt x="267" y="396"/>
                </a:lnTo>
                <a:lnTo>
                  <a:pt x="266" y="363"/>
                </a:lnTo>
                <a:lnTo>
                  <a:pt x="288" y="308"/>
                </a:lnTo>
                <a:lnTo>
                  <a:pt x="339" y="314"/>
                </a:lnTo>
                <a:lnTo>
                  <a:pt x="349" y="324"/>
                </a:lnTo>
                <a:lnTo>
                  <a:pt x="370" y="313"/>
                </a:lnTo>
                <a:lnTo>
                  <a:pt x="370" y="278"/>
                </a:lnTo>
                <a:lnTo>
                  <a:pt x="378" y="251"/>
                </a:lnTo>
                <a:lnTo>
                  <a:pt x="401" y="249"/>
                </a:lnTo>
                <a:lnTo>
                  <a:pt x="414" y="228"/>
                </a:lnTo>
                <a:lnTo>
                  <a:pt x="428" y="233"/>
                </a:lnTo>
                <a:lnTo>
                  <a:pt x="440" y="225"/>
                </a:lnTo>
                <a:lnTo>
                  <a:pt x="448" y="246"/>
                </a:lnTo>
                <a:lnTo>
                  <a:pt x="471" y="272"/>
                </a:lnTo>
                <a:lnTo>
                  <a:pt x="513" y="280"/>
                </a:lnTo>
                <a:lnTo>
                  <a:pt x="518" y="290"/>
                </a:lnTo>
                <a:lnTo>
                  <a:pt x="533" y="335"/>
                </a:lnTo>
                <a:lnTo>
                  <a:pt x="534" y="374"/>
                </a:lnTo>
                <a:lnTo>
                  <a:pt x="531" y="392"/>
                </a:lnTo>
                <a:lnTo>
                  <a:pt x="581" y="409"/>
                </a:lnTo>
                <a:lnTo>
                  <a:pt x="603" y="407"/>
                </a:lnTo>
                <a:lnTo>
                  <a:pt x="676" y="438"/>
                </a:lnTo>
                <a:lnTo>
                  <a:pt x="700" y="477"/>
                </a:lnTo>
                <a:lnTo>
                  <a:pt x="731" y="508"/>
                </a:lnTo>
                <a:lnTo>
                  <a:pt x="850" y="503"/>
                </a:lnTo>
                <a:lnTo>
                  <a:pt x="900" y="529"/>
                </a:lnTo>
                <a:lnTo>
                  <a:pt x="979" y="553"/>
                </a:lnTo>
                <a:lnTo>
                  <a:pt x="1066" y="519"/>
                </a:lnTo>
                <a:lnTo>
                  <a:pt x="1107" y="521"/>
                </a:lnTo>
                <a:lnTo>
                  <a:pt x="1143" y="511"/>
                </a:lnTo>
                <a:lnTo>
                  <a:pt x="1202" y="461"/>
                </a:lnTo>
                <a:lnTo>
                  <a:pt x="1187" y="438"/>
                </a:lnTo>
                <a:lnTo>
                  <a:pt x="1202" y="409"/>
                </a:lnTo>
                <a:lnTo>
                  <a:pt x="1213" y="404"/>
                </a:lnTo>
                <a:lnTo>
                  <a:pt x="1252" y="417"/>
                </a:lnTo>
                <a:lnTo>
                  <a:pt x="1291" y="384"/>
                </a:lnTo>
                <a:lnTo>
                  <a:pt x="1317" y="376"/>
                </a:lnTo>
                <a:lnTo>
                  <a:pt x="1355" y="335"/>
                </a:lnTo>
                <a:lnTo>
                  <a:pt x="1439" y="329"/>
                </a:lnTo>
                <a:lnTo>
                  <a:pt x="1429" y="317"/>
                </a:lnTo>
                <a:lnTo>
                  <a:pt x="1428" y="298"/>
                </a:lnTo>
                <a:lnTo>
                  <a:pt x="1398" y="267"/>
                </a:lnTo>
                <a:lnTo>
                  <a:pt x="1359" y="290"/>
                </a:lnTo>
                <a:lnTo>
                  <a:pt x="1319" y="285"/>
                </a:lnTo>
                <a:lnTo>
                  <a:pt x="1314" y="265"/>
                </a:lnTo>
                <a:lnTo>
                  <a:pt x="1317" y="215"/>
                </a:lnTo>
                <a:lnTo>
                  <a:pt x="1342" y="176"/>
                </a:lnTo>
                <a:lnTo>
                  <a:pt x="1387" y="195"/>
                </a:lnTo>
                <a:lnTo>
                  <a:pt x="1431" y="169"/>
                </a:lnTo>
                <a:lnTo>
                  <a:pt x="1434" y="151"/>
                </a:lnTo>
                <a:lnTo>
                  <a:pt x="1452" y="98"/>
                </a:lnTo>
                <a:lnTo>
                  <a:pt x="1478" y="75"/>
                </a:lnTo>
                <a:lnTo>
                  <a:pt x="1477" y="50"/>
                </a:lnTo>
                <a:lnTo>
                  <a:pt x="1454" y="50"/>
                </a:lnTo>
                <a:lnTo>
                  <a:pt x="1457" y="42"/>
                </a:lnTo>
                <a:lnTo>
                  <a:pt x="1483" y="13"/>
                </a:lnTo>
                <a:lnTo>
                  <a:pt x="1569" y="0"/>
                </a:lnTo>
                <a:lnTo>
                  <a:pt x="1595" y="18"/>
                </a:lnTo>
                <a:lnTo>
                  <a:pt x="1633" y="26"/>
                </a:lnTo>
                <a:lnTo>
                  <a:pt x="1657" y="59"/>
                </a:lnTo>
                <a:lnTo>
                  <a:pt x="1662" y="88"/>
                </a:lnTo>
                <a:lnTo>
                  <a:pt x="1682" y="132"/>
                </a:lnTo>
                <a:lnTo>
                  <a:pt x="1693" y="192"/>
                </a:lnTo>
                <a:lnTo>
                  <a:pt x="1745" y="202"/>
                </a:lnTo>
                <a:lnTo>
                  <a:pt x="1789" y="226"/>
                </a:lnTo>
                <a:lnTo>
                  <a:pt x="1797" y="247"/>
                </a:lnTo>
                <a:lnTo>
                  <a:pt x="1797" y="267"/>
                </a:lnTo>
                <a:lnTo>
                  <a:pt x="1807" y="283"/>
                </a:lnTo>
                <a:lnTo>
                  <a:pt x="1836" y="285"/>
                </a:lnTo>
                <a:lnTo>
                  <a:pt x="1923" y="247"/>
                </a:lnTo>
                <a:lnTo>
                  <a:pt x="1918" y="257"/>
                </a:lnTo>
                <a:lnTo>
                  <a:pt x="1921" y="290"/>
                </a:lnTo>
                <a:lnTo>
                  <a:pt x="1906" y="304"/>
                </a:lnTo>
                <a:lnTo>
                  <a:pt x="1892" y="358"/>
                </a:lnTo>
                <a:lnTo>
                  <a:pt x="1870" y="402"/>
                </a:lnTo>
                <a:lnTo>
                  <a:pt x="1862" y="409"/>
                </a:lnTo>
                <a:lnTo>
                  <a:pt x="1830" y="397"/>
                </a:lnTo>
                <a:lnTo>
                  <a:pt x="1804" y="422"/>
                </a:lnTo>
                <a:lnTo>
                  <a:pt x="1810" y="444"/>
                </a:lnTo>
                <a:lnTo>
                  <a:pt x="1810" y="480"/>
                </a:lnTo>
                <a:lnTo>
                  <a:pt x="1791" y="505"/>
                </a:lnTo>
                <a:lnTo>
                  <a:pt x="1791" y="513"/>
                </a:lnTo>
                <a:lnTo>
                  <a:pt x="1774" y="498"/>
                </a:lnTo>
                <a:lnTo>
                  <a:pt x="1758" y="523"/>
                </a:lnTo>
                <a:lnTo>
                  <a:pt x="1740" y="537"/>
                </a:lnTo>
                <a:lnTo>
                  <a:pt x="1716" y="539"/>
                </a:lnTo>
                <a:lnTo>
                  <a:pt x="1717" y="563"/>
                </a:lnTo>
                <a:lnTo>
                  <a:pt x="1693" y="566"/>
                </a:lnTo>
                <a:lnTo>
                  <a:pt x="1674" y="557"/>
                </a:lnTo>
                <a:lnTo>
                  <a:pt x="1641" y="588"/>
                </a:lnTo>
                <a:lnTo>
                  <a:pt x="1612" y="602"/>
                </a:lnTo>
                <a:lnTo>
                  <a:pt x="1595" y="625"/>
                </a:lnTo>
                <a:lnTo>
                  <a:pt x="1563" y="632"/>
                </a:lnTo>
                <a:lnTo>
                  <a:pt x="1498" y="674"/>
                </a:lnTo>
                <a:lnTo>
                  <a:pt x="1493" y="672"/>
                </a:lnTo>
                <a:lnTo>
                  <a:pt x="1508" y="663"/>
                </a:lnTo>
                <a:lnTo>
                  <a:pt x="1511" y="649"/>
                </a:lnTo>
                <a:lnTo>
                  <a:pt x="1498" y="641"/>
                </a:lnTo>
                <a:lnTo>
                  <a:pt x="1527" y="602"/>
                </a:lnTo>
                <a:lnTo>
                  <a:pt x="1516" y="579"/>
                </a:lnTo>
                <a:lnTo>
                  <a:pt x="1493" y="586"/>
                </a:lnTo>
                <a:lnTo>
                  <a:pt x="1470" y="615"/>
                </a:lnTo>
                <a:lnTo>
                  <a:pt x="1442" y="632"/>
                </a:lnTo>
                <a:lnTo>
                  <a:pt x="1429" y="651"/>
                </a:lnTo>
                <a:lnTo>
                  <a:pt x="1410" y="659"/>
                </a:lnTo>
                <a:lnTo>
                  <a:pt x="1394" y="656"/>
                </a:lnTo>
                <a:lnTo>
                  <a:pt x="1382" y="674"/>
                </a:lnTo>
                <a:lnTo>
                  <a:pt x="1381" y="684"/>
                </a:lnTo>
                <a:lnTo>
                  <a:pt x="1395" y="698"/>
                </a:lnTo>
                <a:lnTo>
                  <a:pt x="1418" y="711"/>
                </a:lnTo>
                <a:lnTo>
                  <a:pt x="1426" y="733"/>
                </a:lnTo>
                <a:lnTo>
                  <a:pt x="1442" y="739"/>
                </a:lnTo>
                <a:lnTo>
                  <a:pt x="1483" y="711"/>
                </a:lnTo>
                <a:lnTo>
                  <a:pt x="1506" y="726"/>
                </a:lnTo>
                <a:lnTo>
                  <a:pt x="1538" y="729"/>
                </a:lnTo>
                <a:lnTo>
                  <a:pt x="1530" y="752"/>
                </a:lnTo>
                <a:lnTo>
                  <a:pt x="1525" y="744"/>
                </a:lnTo>
                <a:lnTo>
                  <a:pt x="1517" y="744"/>
                </a:lnTo>
                <a:lnTo>
                  <a:pt x="1509" y="754"/>
                </a:lnTo>
                <a:lnTo>
                  <a:pt x="1483" y="759"/>
                </a:lnTo>
                <a:lnTo>
                  <a:pt x="1485" y="765"/>
                </a:lnTo>
                <a:lnTo>
                  <a:pt x="1477" y="780"/>
                </a:lnTo>
                <a:lnTo>
                  <a:pt x="1462" y="775"/>
                </a:lnTo>
                <a:lnTo>
                  <a:pt x="1460" y="786"/>
                </a:lnTo>
                <a:lnTo>
                  <a:pt x="1446" y="799"/>
                </a:lnTo>
                <a:lnTo>
                  <a:pt x="1431" y="825"/>
                </a:lnTo>
                <a:lnTo>
                  <a:pt x="1462" y="845"/>
                </a:lnTo>
                <a:lnTo>
                  <a:pt x="1485" y="907"/>
                </a:lnTo>
                <a:lnTo>
                  <a:pt x="1517" y="944"/>
                </a:lnTo>
                <a:lnTo>
                  <a:pt x="1475" y="931"/>
                </a:lnTo>
                <a:lnTo>
                  <a:pt x="1460" y="934"/>
                </a:lnTo>
                <a:lnTo>
                  <a:pt x="1475" y="936"/>
                </a:lnTo>
                <a:lnTo>
                  <a:pt x="1493" y="947"/>
                </a:lnTo>
                <a:lnTo>
                  <a:pt x="1517" y="970"/>
                </a:lnTo>
                <a:lnTo>
                  <a:pt x="1462" y="1001"/>
                </a:lnTo>
                <a:lnTo>
                  <a:pt x="1493" y="995"/>
                </a:lnTo>
                <a:lnTo>
                  <a:pt x="1519" y="1009"/>
                </a:lnTo>
                <a:lnTo>
                  <a:pt x="1503" y="1024"/>
                </a:lnTo>
                <a:lnTo>
                  <a:pt x="1514" y="1019"/>
                </a:lnTo>
                <a:lnTo>
                  <a:pt x="1514" y="1027"/>
                </a:lnTo>
                <a:lnTo>
                  <a:pt x="1514" y="1034"/>
                </a:lnTo>
                <a:lnTo>
                  <a:pt x="1503" y="1035"/>
                </a:lnTo>
                <a:lnTo>
                  <a:pt x="1506" y="1043"/>
                </a:lnTo>
                <a:lnTo>
                  <a:pt x="1498" y="1071"/>
                </a:lnTo>
                <a:lnTo>
                  <a:pt x="1490" y="1068"/>
                </a:lnTo>
                <a:lnTo>
                  <a:pt x="1452" y="1130"/>
                </a:lnTo>
                <a:lnTo>
                  <a:pt x="1451" y="1120"/>
                </a:lnTo>
                <a:lnTo>
                  <a:pt x="1442" y="1126"/>
                </a:lnTo>
                <a:lnTo>
                  <a:pt x="1446" y="1138"/>
                </a:lnTo>
                <a:lnTo>
                  <a:pt x="1438" y="1167"/>
                </a:lnTo>
                <a:lnTo>
                  <a:pt x="1431" y="1164"/>
                </a:lnTo>
                <a:lnTo>
                  <a:pt x="1411" y="1195"/>
                </a:lnTo>
                <a:lnTo>
                  <a:pt x="1394" y="1200"/>
                </a:lnTo>
                <a:lnTo>
                  <a:pt x="1394" y="1211"/>
                </a:lnTo>
                <a:lnTo>
                  <a:pt x="1379" y="1226"/>
                </a:lnTo>
                <a:lnTo>
                  <a:pt x="1379" y="1223"/>
                </a:lnTo>
                <a:lnTo>
                  <a:pt x="1376" y="1227"/>
                </a:lnTo>
                <a:lnTo>
                  <a:pt x="1359" y="1232"/>
                </a:lnTo>
                <a:lnTo>
                  <a:pt x="1342" y="1250"/>
                </a:lnTo>
                <a:lnTo>
                  <a:pt x="1312" y="1260"/>
                </a:lnTo>
                <a:lnTo>
                  <a:pt x="1302" y="1255"/>
                </a:lnTo>
                <a:lnTo>
                  <a:pt x="1291" y="1263"/>
                </a:lnTo>
                <a:lnTo>
                  <a:pt x="1289" y="1258"/>
                </a:lnTo>
                <a:lnTo>
                  <a:pt x="1285" y="1265"/>
                </a:lnTo>
                <a:lnTo>
                  <a:pt x="1275" y="1265"/>
                </a:lnTo>
                <a:lnTo>
                  <a:pt x="1281" y="1270"/>
                </a:lnTo>
                <a:lnTo>
                  <a:pt x="1285" y="1265"/>
                </a:lnTo>
                <a:lnTo>
                  <a:pt x="1273" y="1265"/>
                </a:lnTo>
                <a:lnTo>
                  <a:pt x="1275" y="1271"/>
                </a:lnTo>
                <a:lnTo>
                  <a:pt x="1265" y="1273"/>
                </a:lnTo>
                <a:lnTo>
                  <a:pt x="1252" y="1255"/>
                </a:lnTo>
                <a:lnTo>
                  <a:pt x="1252" y="1275"/>
                </a:lnTo>
                <a:lnTo>
                  <a:pt x="1237" y="1263"/>
                </a:lnTo>
                <a:lnTo>
                  <a:pt x="1232" y="1288"/>
                </a:lnTo>
                <a:lnTo>
                  <a:pt x="1154" y="1306"/>
                </a:lnTo>
                <a:lnTo>
                  <a:pt x="1146" y="1322"/>
                </a:lnTo>
                <a:lnTo>
                  <a:pt x="1154" y="1338"/>
                </a:lnTo>
                <a:lnTo>
                  <a:pt x="1143" y="1343"/>
                </a:lnTo>
                <a:lnTo>
                  <a:pt x="1130" y="1322"/>
                </a:lnTo>
                <a:lnTo>
                  <a:pt x="1130" y="1299"/>
                </a:lnTo>
                <a:lnTo>
                  <a:pt x="1114" y="1306"/>
                </a:lnTo>
                <a:lnTo>
                  <a:pt x="1094" y="1293"/>
                </a:lnTo>
                <a:lnTo>
                  <a:pt x="1084" y="1304"/>
                </a:lnTo>
                <a:lnTo>
                  <a:pt x="1083" y="1297"/>
                </a:lnTo>
              </a:path>
            </a:pathLst>
          </a:custGeom>
          <a:solidFill>
            <a:srgbClr val="BBAD87"/>
          </a:solidFill>
          <a:ln w="6350">
            <a:solidFill>
              <a:srgbClr val="BBAD87"/>
            </a:solidFill>
            <a:round/>
            <a:headEnd/>
            <a:tailEnd/>
          </a:ln>
        </p:spPr>
        <p:txBody>
          <a:bodyPr/>
          <a:lstStyle/>
          <a:p>
            <a:endParaRPr lang="en-US"/>
          </a:p>
        </p:txBody>
      </p:sp>
      <p:sp>
        <p:nvSpPr>
          <p:cNvPr id="1528" name="Freeform 2569"/>
          <p:cNvSpPr>
            <a:spLocks/>
          </p:cNvSpPr>
          <p:nvPr/>
        </p:nvSpPr>
        <p:spPr bwMode="auto">
          <a:xfrm>
            <a:off x="6162675" y="3922713"/>
            <a:ext cx="730250" cy="466725"/>
          </a:xfrm>
          <a:custGeom>
            <a:avLst/>
            <a:gdLst>
              <a:gd name="T0" fmla="*/ 0 w 1089"/>
              <a:gd name="T1" fmla="*/ 0 h 674"/>
              <a:gd name="T2" fmla="*/ 0 w 1089"/>
              <a:gd name="T3" fmla="*/ 0 h 674"/>
              <a:gd name="T4" fmla="*/ 0 w 1089"/>
              <a:gd name="T5" fmla="*/ 0 h 674"/>
              <a:gd name="T6" fmla="*/ 0 w 1089"/>
              <a:gd name="T7" fmla="*/ 0 h 674"/>
              <a:gd name="T8" fmla="*/ 0 w 1089"/>
              <a:gd name="T9" fmla="*/ 0 h 674"/>
              <a:gd name="T10" fmla="*/ 0 w 1089"/>
              <a:gd name="T11" fmla="*/ 0 h 674"/>
              <a:gd name="T12" fmla="*/ 0 w 1089"/>
              <a:gd name="T13" fmla="*/ 0 h 674"/>
              <a:gd name="T14" fmla="*/ 0 w 1089"/>
              <a:gd name="T15" fmla="*/ 0 h 674"/>
              <a:gd name="T16" fmla="*/ 0 w 1089"/>
              <a:gd name="T17" fmla="*/ 0 h 674"/>
              <a:gd name="T18" fmla="*/ 0 w 1089"/>
              <a:gd name="T19" fmla="*/ 0 h 674"/>
              <a:gd name="T20" fmla="*/ 0 w 1089"/>
              <a:gd name="T21" fmla="*/ 0 h 674"/>
              <a:gd name="T22" fmla="*/ 0 w 1089"/>
              <a:gd name="T23" fmla="*/ 0 h 674"/>
              <a:gd name="T24" fmla="*/ 0 w 1089"/>
              <a:gd name="T25" fmla="*/ 0 h 674"/>
              <a:gd name="T26" fmla="*/ 0 w 1089"/>
              <a:gd name="T27" fmla="*/ 0 h 674"/>
              <a:gd name="T28" fmla="*/ 0 w 1089"/>
              <a:gd name="T29" fmla="*/ 0 h 674"/>
              <a:gd name="T30" fmla="*/ 0 w 1089"/>
              <a:gd name="T31" fmla="*/ 0 h 674"/>
              <a:gd name="T32" fmla="*/ 0 w 1089"/>
              <a:gd name="T33" fmla="*/ 0 h 674"/>
              <a:gd name="T34" fmla="*/ 0 w 1089"/>
              <a:gd name="T35" fmla="*/ 0 h 674"/>
              <a:gd name="T36" fmla="*/ 0 w 1089"/>
              <a:gd name="T37" fmla="*/ 0 h 674"/>
              <a:gd name="T38" fmla="*/ 0 w 1089"/>
              <a:gd name="T39" fmla="*/ 0 h 674"/>
              <a:gd name="T40" fmla="*/ 0 w 1089"/>
              <a:gd name="T41" fmla="*/ 0 h 674"/>
              <a:gd name="T42" fmla="*/ 0 w 1089"/>
              <a:gd name="T43" fmla="*/ 0 h 674"/>
              <a:gd name="T44" fmla="*/ 0 w 1089"/>
              <a:gd name="T45" fmla="*/ 0 h 674"/>
              <a:gd name="T46" fmla="*/ 0 w 1089"/>
              <a:gd name="T47" fmla="*/ 0 h 674"/>
              <a:gd name="T48" fmla="*/ 0 w 1089"/>
              <a:gd name="T49" fmla="*/ 0 h 674"/>
              <a:gd name="T50" fmla="*/ 0 w 1089"/>
              <a:gd name="T51" fmla="*/ 0 h 674"/>
              <a:gd name="T52" fmla="*/ 0 w 1089"/>
              <a:gd name="T53" fmla="*/ 0 h 674"/>
              <a:gd name="T54" fmla="*/ 0 w 1089"/>
              <a:gd name="T55" fmla="*/ 0 h 674"/>
              <a:gd name="T56" fmla="*/ 0 w 1089"/>
              <a:gd name="T57" fmla="*/ 0 h 674"/>
              <a:gd name="T58" fmla="*/ 0 w 1089"/>
              <a:gd name="T59" fmla="*/ 0 h 674"/>
              <a:gd name="T60" fmla="*/ 0 w 1089"/>
              <a:gd name="T61" fmla="*/ 0 h 674"/>
              <a:gd name="T62" fmla="*/ 0 w 1089"/>
              <a:gd name="T63" fmla="*/ 0 h 674"/>
              <a:gd name="T64" fmla="*/ 0 w 1089"/>
              <a:gd name="T65" fmla="*/ 0 h 674"/>
              <a:gd name="T66" fmla="*/ 0 w 1089"/>
              <a:gd name="T67" fmla="*/ 0 h 674"/>
              <a:gd name="T68" fmla="*/ 0 w 1089"/>
              <a:gd name="T69" fmla="*/ 0 h 674"/>
              <a:gd name="T70" fmla="*/ 0 w 1089"/>
              <a:gd name="T71" fmla="*/ 0 h 674"/>
              <a:gd name="T72" fmla="*/ 0 w 1089"/>
              <a:gd name="T73" fmla="*/ 0 h 674"/>
              <a:gd name="T74" fmla="*/ 0 w 1089"/>
              <a:gd name="T75" fmla="*/ 0 h 674"/>
              <a:gd name="T76" fmla="*/ 0 w 1089"/>
              <a:gd name="T77" fmla="*/ 0 h 674"/>
              <a:gd name="T78" fmla="*/ 0 w 1089"/>
              <a:gd name="T79" fmla="*/ 0 h 674"/>
              <a:gd name="T80" fmla="*/ 0 w 1089"/>
              <a:gd name="T81" fmla="*/ 0 h 674"/>
              <a:gd name="T82" fmla="*/ 0 w 1089"/>
              <a:gd name="T83" fmla="*/ 0 h 674"/>
              <a:gd name="T84" fmla="*/ 0 w 1089"/>
              <a:gd name="T85" fmla="*/ 0 h 674"/>
              <a:gd name="T86" fmla="*/ 0 w 1089"/>
              <a:gd name="T87" fmla="*/ 0 h 674"/>
              <a:gd name="T88" fmla="*/ 0 w 1089"/>
              <a:gd name="T89" fmla="*/ 0 h 674"/>
              <a:gd name="T90" fmla="*/ 0 w 1089"/>
              <a:gd name="T91" fmla="*/ 0 h 674"/>
              <a:gd name="T92" fmla="*/ 0 w 1089"/>
              <a:gd name="T93" fmla="*/ 0 h 674"/>
              <a:gd name="T94" fmla="*/ 0 w 1089"/>
              <a:gd name="T95" fmla="*/ 0 h 674"/>
              <a:gd name="T96" fmla="*/ 0 w 1089"/>
              <a:gd name="T97" fmla="*/ 0 h 6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89"/>
              <a:gd name="T148" fmla="*/ 0 h 674"/>
              <a:gd name="T149" fmla="*/ 1089 w 1089"/>
              <a:gd name="T150" fmla="*/ 674 h 6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89" h="674">
                <a:moveTo>
                  <a:pt x="1089" y="659"/>
                </a:moveTo>
                <a:lnTo>
                  <a:pt x="1082" y="666"/>
                </a:lnTo>
                <a:lnTo>
                  <a:pt x="1063" y="661"/>
                </a:lnTo>
                <a:lnTo>
                  <a:pt x="1046" y="650"/>
                </a:lnTo>
                <a:lnTo>
                  <a:pt x="1037" y="620"/>
                </a:lnTo>
                <a:lnTo>
                  <a:pt x="994" y="604"/>
                </a:lnTo>
                <a:lnTo>
                  <a:pt x="952" y="627"/>
                </a:lnTo>
                <a:lnTo>
                  <a:pt x="939" y="622"/>
                </a:lnTo>
                <a:lnTo>
                  <a:pt x="928" y="628"/>
                </a:lnTo>
                <a:lnTo>
                  <a:pt x="908" y="620"/>
                </a:lnTo>
                <a:lnTo>
                  <a:pt x="903" y="633"/>
                </a:lnTo>
                <a:lnTo>
                  <a:pt x="889" y="628"/>
                </a:lnTo>
                <a:lnTo>
                  <a:pt x="882" y="633"/>
                </a:lnTo>
                <a:lnTo>
                  <a:pt x="884" y="669"/>
                </a:lnTo>
                <a:lnTo>
                  <a:pt x="872" y="674"/>
                </a:lnTo>
                <a:lnTo>
                  <a:pt x="867" y="658"/>
                </a:lnTo>
                <a:lnTo>
                  <a:pt x="861" y="653"/>
                </a:lnTo>
                <a:lnTo>
                  <a:pt x="840" y="661"/>
                </a:lnTo>
                <a:lnTo>
                  <a:pt x="828" y="645"/>
                </a:lnTo>
                <a:lnTo>
                  <a:pt x="810" y="638"/>
                </a:lnTo>
                <a:lnTo>
                  <a:pt x="815" y="612"/>
                </a:lnTo>
                <a:lnTo>
                  <a:pt x="801" y="601"/>
                </a:lnTo>
                <a:lnTo>
                  <a:pt x="796" y="575"/>
                </a:lnTo>
                <a:lnTo>
                  <a:pt x="781" y="575"/>
                </a:lnTo>
                <a:lnTo>
                  <a:pt x="755" y="586"/>
                </a:lnTo>
                <a:lnTo>
                  <a:pt x="765" y="542"/>
                </a:lnTo>
                <a:lnTo>
                  <a:pt x="791" y="508"/>
                </a:lnTo>
                <a:lnTo>
                  <a:pt x="793" y="485"/>
                </a:lnTo>
                <a:lnTo>
                  <a:pt x="786" y="456"/>
                </a:lnTo>
                <a:lnTo>
                  <a:pt x="778" y="456"/>
                </a:lnTo>
                <a:lnTo>
                  <a:pt x="765" y="433"/>
                </a:lnTo>
                <a:lnTo>
                  <a:pt x="755" y="428"/>
                </a:lnTo>
                <a:lnTo>
                  <a:pt x="747" y="433"/>
                </a:lnTo>
                <a:lnTo>
                  <a:pt x="739" y="425"/>
                </a:lnTo>
                <a:lnTo>
                  <a:pt x="716" y="420"/>
                </a:lnTo>
                <a:lnTo>
                  <a:pt x="718" y="405"/>
                </a:lnTo>
                <a:lnTo>
                  <a:pt x="713" y="404"/>
                </a:lnTo>
                <a:lnTo>
                  <a:pt x="706" y="386"/>
                </a:lnTo>
                <a:lnTo>
                  <a:pt x="682" y="396"/>
                </a:lnTo>
                <a:lnTo>
                  <a:pt x="659" y="394"/>
                </a:lnTo>
                <a:lnTo>
                  <a:pt x="612" y="430"/>
                </a:lnTo>
                <a:lnTo>
                  <a:pt x="570" y="446"/>
                </a:lnTo>
                <a:lnTo>
                  <a:pt x="560" y="440"/>
                </a:lnTo>
                <a:lnTo>
                  <a:pt x="514" y="428"/>
                </a:lnTo>
                <a:lnTo>
                  <a:pt x="482" y="462"/>
                </a:lnTo>
                <a:lnTo>
                  <a:pt x="475" y="459"/>
                </a:lnTo>
                <a:lnTo>
                  <a:pt x="475" y="436"/>
                </a:lnTo>
                <a:lnTo>
                  <a:pt x="456" y="443"/>
                </a:lnTo>
                <a:lnTo>
                  <a:pt x="433" y="446"/>
                </a:lnTo>
                <a:lnTo>
                  <a:pt x="410" y="440"/>
                </a:lnTo>
                <a:lnTo>
                  <a:pt x="387" y="443"/>
                </a:lnTo>
                <a:lnTo>
                  <a:pt x="379" y="433"/>
                </a:lnTo>
                <a:lnTo>
                  <a:pt x="361" y="427"/>
                </a:lnTo>
                <a:lnTo>
                  <a:pt x="363" y="418"/>
                </a:lnTo>
                <a:lnTo>
                  <a:pt x="332" y="412"/>
                </a:lnTo>
                <a:lnTo>
                  <a:pt x="334" y="394"/>
                </a:lnTo>
                <a:lnTo>
                  <a:pt x="312" y="402"/>
                </a:lnTo>
                <a:lnTo>
                  <a:pt x="301" y="383"/>
                </a:lnTo>
                <a:lnTo>
                  <a:pt x="275" y="363"/>
                </a:lnTo>
                <a:lnTo>
                  <a:pt x="244" y="357"/>
                </a:lnTo>
                <a:lnTo>
                  <a:pt x="242" y="366"/>
                </a:lnTo>
                <a:lnTo>
                  <a:pt x="234" y="360"/>
                </a:lnTo>
                <a:lnTo>
                  <a:pt x="184" y="329"/>
                </a:lnTo>
                <a:lnTo>
                  <a:pt x="169" y="331"/>
                </a:lnTo>
                <a:lnTo>
                  <a:pt x="161" y="316"/>
                </a:lnTo>
                <a:lnTo>
                  <a:pt x="163" y="296"/>
                </a:lnTo>
                <a:lnTo>
                  <a:pt x="153" y="275"/>
                </a:lnTo>
                <a:lnTo>
                  <a:pt x="161" y="269"/>
                </a:lnTo>
                <a:lnTo>
                  <a:pt x="169" y="282"/>
                </a:lnTo>
                <a:lnTo>
                  <a:pt x="187" y="267"/>
                </a:lnTo>
                <a:lnTo>
                  <a:pt x="182" y="251"/>
                </a:lnTo>
                <a:lnTo>
                  <a:pt x="169" y="243"/>
                </a:lnTo>
                <a:lnTo>
                  <a:pt x="168" y="220"/>
                </a:lnTo>
                <a:lnTo>
                  <a:pt x="185" y="217"/>
                </a:lnTo>
                <a:lnTo>
                  <a:pt x="187" y="204"/>
                </a:lnTo>
                <a:lnTo>
                  <a:pt x="202" y="191"/>
                </a:lnTo>
                <a:lnTo>
                  <a:pt x="211" y="161"/>
                </a:lnTo>
                <a:lnTo>
                  <a:pt x="202" y="165"/>
                </a:lnTo>
                <a:lnTo>
                  <a:pt x="200" y="156"/>
                </a:lnTo>
                <a:lnTo>
                  <a:pt x="177" y="143"/>
                </a:lnTo>
                <a:lnTo>
                  <a:pt x="125" y="163"/>
                </a:lnTo>
                <a:lnTo>
                  <a:pt x="98" y="153"/>
                </a:lnTo>
                <a:lnTo>
                  <a:pt x="91" y="145"/>
                </a:lnTo>
                <a:lnTo>
                  <a:pt x="81" y="147"/>
                </a:lnTo>
                <a:lnTo>
                  <a:pt x="73" y="140"/>
                </a:lnTo>
                <a:lnTo>
                  <a:pt x="75" y="124"/>
                </a:lnTo>
                <a:lnTo>
                  <a:pt x="68" y="116"/>
                </a:lnTo>
                <a:lnTo>
                  <a:pt x="57" y="116"/>
                </a:lnTo>
                <a:lnTo>
                  <a:pt x="55" y="106"/>
                </a:lnTo>
                <a:lnTo>
                  <a:pt x="32" y="101"/>
                </a:lnTo>
                <a:lnTo>
                  <a:pt x="26" y="98"/>
                </a:lnTo>
                <a:lnTo>
                  <a:pt x="36" y="93"/>
                </a:lnTo>
                <a:lnTo>
                  <a:pt x="42" y="93"/>
                </a:lnTo>
                <a:lnTo>
                  <a:pt x="36" y="47"/>
                </a:lnTo>
                <a:lnTo>
                  <a:pt x="32" y="42"/>
                </a:lnTo>
                <a:lnTo>
                  <a:pt x="10" y="44"/>
                </a:lnTo>
                <a:lnTo>
                  <a:pt x="0" y="29"/>
                </a:lnTo>
                <a:lnTo>
                  <a:pt x="6" y="0"/>
                </a:lnTo>
              </a:path>
            </a:pathLst>
          </a:custGeom>
          <a:solidFill>
            <a:srgbClr val="BBAD87"/>
          </a:solidFill>
          <a:ln w="6350">
            <a:solidFill>
              <a:srgbClr val="BBAD87"/>
            </a:solidFill>
            <a:round/>
            <a:headEnd/>
            <a:tailEnd/>
          </a:ln>
        </p:spPr>
        <p:txBody>
          <a:bodyPr/>
          <a:lstStyle/>
          <a:p>
            <a:endParaRPr lang="en-US"/>
          </a:p>
        </p:txBody>
      </p:sp>
      <p:sp>
        <p:nvSpPr>
          <p:cNvPr id="1529" name="Freeform 2570"/>
          <p:cNvSpPr>
            <a:spLocks/>
          </p:cNvSpPr>
          <p:nvPr/>
        </p:nvSpPr>
        <p:spPr bwMode="auto">
          <a:xfrm>
            <a:off x="6904038" y="4416425"/>
            <a:ext cx="47625" cy="42863"/>
          </a:xfrm>
          <a:custGeom>
            <a:avLst/>
            <a:gdLst>
              <a:gd name="T0" fmla="*/ 0 w 74"/>
              <a:gd name="T1" fmla="*/ 0 h 62"/>
              <a:gd name="T2" fmla="*/ 0 w 74"/>
              <a:gd name="T3" fmla="*/ 0 h 62"/>
              <a:gd name="T4" fmla="*/ 0 w 74"/>
              <a:gd name="T5" fmla="*/ 0 h 62"/>
              <a:gd name="T6" fmla="*/ 0 w 74"/>
              <a:gd name="T7" fmla="*/ 0 h 62"/>
              <a:gd name="T8" fmla="*/ 0 w 74"/>
              <a:gd name="T9" fmla="*/ 0 h 62"/>
              <a:gd name="T10" fmla="*/ 0 w 74"/>
              <a:gd name="T11" fmla="*/ 0 h 62"/>
              <a:gd name="T12" fmla="*/ 0 w 74"/>
              <a:gd name="T13" fmla="*/ 0 h 62"/>
              <a:gd name="T14" fmla="*/ 0 w 74"/>
              <a:gd name="T15" fmla="*/ 0 h 62"/>
              <a:gd name="T16" fmla="*/ 0 w 74"/>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62"/>
              <a:gd name="T29" fmla="*/ 74 w 74"/>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62">
                <a:moveTo>
                  <a:pt x="59" y="0"/>
                </a:moveTo>
                <a:lnTo>
                  <a:pt x="72" y="2"/>
                </a:lnTo>
                <a:lnTo>
                  <a:pt x="74" y="14"/>
                </a:lnTo>
                <a:lnTo>
                  <a:pt x="59" y="43"/>
                </a:lnTo>
                <a:lnTo>
                  <a:pt x="35" y="62"/>
                </a:lnTo>
                <a:lnTo>
                  <a:pt x="7" y="54"/>
                </a:lnTo>
                <a:lnTo>
                  <a:pt x="0" y="27"/>
                </a:lnTo>
                <a:lnTo>
                  <a:pt x="28" y="4"/>
                </a:lnTo>
                <a:lnTo>
                  <a:pt x="59" y="0"/>
                </a:lnTo>
                <a:close/>
              </a:path>
            </a:pathLst>
          </a:custGeom>
          <a:solidFill>
            <a:srgbClr val="CDCDCD"/>
          </a:solidFill>
          <a:ln w="6350">
            <a:solidFill>
              <a:schemeClr val="bg1"/>
            </a:solidFill>
            <a:round/>
            <a:headEnd/>
            <a:tailEnd/>
          </a:ln>
        </p:spPr>
        <p:txBody>
          <a:bodyPr/>
          <a:lstStyle/>
          <a:p>
            <a:endParaRPr lang="en-US"/>
          </a:p>
        </p:txBody>
      </p:sp>
      <p:sp>
        <p:nvSpPr>
          <p:cNvPr id="1530" name="Freeform 2571"/>
          <p:cNvSpPr>
            <a:spLocks/>
          </p:cNvSpPr>
          <p:nvPr/>
        </p:nvSpPr>
        <p:spPr bwMode="auto">
          <a:xfrm>
            <a:off x="6904038" y="4416425"/>
            <a:ext cx="47625" cy="42863"/>
          </a:xfrm>
          <a:custGeom>
            <a:avLst/>
            <a:gdLst>
              <a:gd name="T0" fmla="*/ 0 w 74"/>
              <a:gd name="T1" fmla="*/ 0 h 62"/>
              <a:gd name="T2" fmla="*/ 0 w 74"/>
              <a:gd name="T3" fmla="*/ 0 h 62"/>
              <a:gd name="T4" fmla="*/ 0 w 74"/>
              <a:gd name="T5" fmla="*/ 0 h 62"/>
              <a:gd name="T6" fmla="*/ 0 w 74"/>
              <a:gd name="T7" fmla="*/ 0 h 62"/>
              <a:gd name="T8" fmla="*/ 0 w 74"/>
              <a:gd name="T9" fmla="*/ 0 h 62"/>
              <a:gd name="T10" fmla="*/ 0 w 74"/>
              <a:gd name="T11" fmla="*/ 0 h 62"/>
              <a:gd name="T12" fmla="*/ 0 w 74"/>
              <a:gd name="T13" fmla="*/ 0 h 62"/>
              <a:gd name="T14" fmla="*/ 0 w 74"/>
              <a:gd name="T15" fmla="*/ 0 h 62"/>
              <a:gd name="T16" fmla="*/ 0 w 74"/>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62"/>
              <a:gd name="T29" fmla="*/ 74 w 74"/>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62">
                <a:moveTo>
                  <a:pt x="59" y="0"/>
                </a:moveTo>
                <a:lnTo>
                  <a:pt x="72" y="2"/>
                </a:lnTo>
                <a:lnTo>
                  <a:pt x="74" y="14"/>
                </a:lnTo>
                <a:lnTo>
                  <a:pt x="59" y="43"/>
                </a:lnTo>
                <a:lnTo>
                  <a:pt x="35" y="62"/>
                </a:lnTo>
                <a:lnTo>
                  <a:pt x="7" y="54"/>
                </a:lnTo>
                <a:lnTo>
                  <a:pt x="0" y="27"/>
                </a:lnTo>
                <a:lnTo>
                  <a:pt x="28" y="4"/>
                </a:lnTo>
                <a:lnTo>
                  <a:pt x="59" y="0"/>
                </a:lnTo>
              </a:path>
            </a:pathLst>
          </a:custGeom>
          <a:solidFill>
            <a:srgbClr val="CDCDCD"/>
          </a:solidFill>
          <a:ln w="6350">
            <a:solidFill>
              <a:schemeClr val="bg1"/>
            </a:solidFill>
            <a:round/>
            <a:headEnd/>
            <a:tailEnd/>
          </a:ln>
        </p:spPr>
        <p:txBody>
          <a:bodyPr/>
          <a:lstStyle/>
          <a:p>
            <a:endParaRPr lang="en-US"/>
          </a:p>
        </p:txBody>
      </p:sp>
      <p:sp>
        <p:nvSpPr>
          <p:cNvPr id="1531" name="Freeform 2572"/>
          <p:cNvSpPr>
            <a:spLocks/>
          </p:cNvSpPr>
          <p:nvPr/>
        </p:nvSpPr>
        <p:spPr bwMode="auto">
          <a:xfrm>
            <a:off x="7143750" y="4294188"/>
            <a:ext cx="39688" cy="77787"/>
          </a:xfrm>
          <a:custGeom>
            <a:avLst/>
            <a:gdLst>
              <a:gd name="T0" fmla="*/ 0 w 57"/>
              <a:gd name="T1" fmla="*/ 0 h 114"/>
              <a:gd name="T2" fmla="*/ 0 w 57"/>
              <a:gd name="T3" fmla="*/ 0 h 114"/>
              <a:gd name="T4" fmla="*/ 0 w 57"/>
              <a:gd name="T5" fmla="*/ 0 h 114"/>
              <a:gd name="T6" fmla="*/ 0 w 57"/>
              <a:gd name="T7" fmla="*/ 0 h 114"/>
              <a:gd name="T8" fmla="*/ 0 w 57"/>
              <a:gd name="T9" fmla="*/ 0 h 114"/>
              <a:gd name="T10" fmla="*/ 0 w 57"/>
              <a:gd name="T11" fmla="*/ 0 h 114"/>
              <a:gd name="T12" fmla="*/ 0 w 57"/>
              <a:gd name="T13" fmla="*/ 0 h 114"/>
              <a:gd name="T14" fmla="*/ 0 w 57"/>
              <a:gd name="T15" fmla="*/ 0 h 114"/>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114"/>
              <a:gd name="T26" fmla="*/ 57 w 57"/>
              <a:gd name="T27" fmla="*/ 114 h 1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114">
                <a:moveTo>
                  <a:pt x="44" y="0"/>
                </a:moveTo>
                <a:lnTo>
                  <a:pt x="57" y="6"/>
                </a:lnTo>
                <a:lnTo>
                  <a:pt x="57" y="21"/>
                </a:lnTo>
                <a:lnTo>
                  <a:pt x="24" y="114"/>
                </a:lnTo>
                <a:lnTo>
                  <a:pt x="3" y="83"/>
                </a:lnTo>
                <a:lnTo>
                  <a:pt x="0" y="58"/>
                </a:lnTo>
                <a:lnTo>
                  <a:pt x="28" y="6"/>
                </a:lnTo>
                <a:lnTo>
                  <a:pt x="44" y="0"/>
                </a:lnTo>
                <a:close/>
              </a:path>
            </a:pathLst>
          </a:custGeom>
          <a:solidFill>
            <a:srgbClr val="CDCDCD"/>
          </a:solidFill>
          <a:ln w="6350">
            <a:solidFill>
              <a:schemeClr val="bg1"/>
            </a:solidFill>
            <a:round/>
            <a:headEnd/>
            <a:tailEnd/>
          </a:ln>
        </p:spPr>
        <p:txBody>
          <a:bodyPr/>
          <a:lstStyle/>
          <a:p>
            <a:endParaRPr lang="en-US"/>
          </a:p>
        </p:txBody>
      </p:sp>
      <p:sp>
        <p:nvSpPr>
          <p:cNvPr id="1532" name="Freeform 2573"/>
          <p:cNvSpPr>
            <a:spLocks/>
          </p:cNvSpPr>
          <p:nvPr/>
        </p:nvSpPr>
        <p:spPr bwMode="auto">
          <a:xfrm>
            <a:off x="7143750" y="4294188"/>
            <a:ext cx="39688" cy="77787"/>
          </a:xfrm>
          <a:custGeom>
            <a:avLst/>
            <a:gdLst>
              <a:gd name="T0" fmla="*/ 0 w 57"/>
              <a:gd name="T1" fmla="*/ 0 h 114"/>
              <a:gd name="T2" fmla="*/ 0 w 57"/>
              <a:gd name="T3" fmla="*/ 0 h 114"/>
              <a:gd name="T4" fmla="*/ 0 w 57"/>
              <a:gd name="T5" fmla="*/ 0 h 114"/>
              <a:gd name="T6" fmla="*/ 0 w 57"/>
              <a:gd name="T7" fmla="*/ 0 h 114"/>
              <a:gd name="T8" fmla="*/ 0 w 57"/>
              <a:gd name="T9" fmla="*/ 0 h 114"/>
              <a:gd name="T10" fmla="*/ 0 w 57"/>
              <a:gd name="T11" fmla="*/ 0 h 114"/>
              <a:gd name="T12" fmla="*/ 0 w 57"/>
              <a:gd name="T13" fmla="*/ 0 h 114"/>
              <a:gd name="T14" fmla="*/ 0 w 57"/>
              <a:gd name="T15" fmla="*/ 0 h 114"/>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114"/>
              <a:gd name="T26" fmla="*/ 57 w 57"/>
              <a:gd name="T27" fmla="*/ 114 h 1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114">
                <a:moveTo>
                  <a:pt x="44" y="0"/>
                </a:moveTo>
                <a:lnTo>
                  <a:pt x="57" y="6"/>
                </a:lnTo>
                <a:lnTo>
                  <a:pt x="57" y="21"/>
                </a:lnTo>
                <a:lnTo>
                  <a:pt x="24" y="114"/>
                </a:lnTo>
                <a:lnTo>
                  <a:pt x="3" y="83"/>
                </a:lnTo>
                <a:lnTo>
                  <a:pt x="0" y="58"/>
                </a:lnTo>
                <a:lnTo>
                  <a:pt x="28" y="6"/>
                </a:lnTo>
                <a:lnTo>
                  <a:pt x="44" y="0"/>
                </a:lnTo>
              </a:path>
            </a:pathLst>
          </a:custGeom>
          <a:solidFill>
            <a:srgbClr val="CDCDCD"/>
          </a:solidFill>
          <a:ln w="6350">
            <a:solidFill>
              <a:schemeClr val="bg1"/>
            </a:solidFill>
            <a:round/>
            <a:headEnd/>
            <a:tailEnd/>
          </a:ln>
        </p:spPr>
        <p:txBody>
          <a:bodyPr/>
          <a:lstStyle/>
          <a:p>
            <a:endParaRPr lang="en-US"/>
          </a:p>
        </p:txBody>
      </p:sp>
      <p:sp>
        <p:nvSpPr>
          <p:cNvPr id="1533" name="Freeform 2574"/>
          <p:cNvSpPr>
            <a:spLocks/>
          </p:cNvSpPr>
          <p:nvPr/>
        </p:nvSpPr>
        <p:spPr bwMode="auto">
          <a:xfrm>
            <a:off x="7013575" y="4362450"/>
            <a:ext cx="3175" cy="6350"/>
          </a:xfrm>
          <a:custGeom>
            <a:avLst/>
            <a:gdLst>
              <a:gd name="T0" fmla="*/ 0 w 5"/>
              <a:gd name="T1" fmla="*/ 0 h 6"/>
              <a:gd name="T2" fmla="*/ 0 w 5"/>
              <a:gd name="T3" fmla="*/ 2147483647 h 6"/>
              <a:gd name="T4" fmla="*/ 0 w 5"/>
              <a:gd name="T5" fmla="*/ 2147483647 h 6"/>
              <a:gd name="T6" fmla="*/ 0 w 5"/>
              <a:gd name="T7" fmla="*/ 0 h 6"/>
              <a:gd name="T8" fmla="*/ 0 60000 65536"/>
              <a:gd name="T9" fmla="*/ 0 60000 65536"/>
              <a:gd name="T10" fmla="*/ 0 60000 65536"/>
              <a:gd name="T11" fmla="*/ 0 60000 65536"/>
              <a:gd name="T12" fmla="*/ 0 w 5"/>
              <a:gd name="T13" fmla="*/ 0 h 6"/>
              <a:gd name="T14" fmla="*/ 5 w 5"/>
              <a:gd name="T15" fmla="*/ 6 h 6"/>
            </a:gdLst>
            <a:ahLst/>
            <a:cxnLst>
              <a:cxn ang="T8">
                <a:pos x="T0" y="T1"/>
              </a:cxn>
              <a:cxn ang="T9">
                <a:pos x="T2" y="T3"/>
              </a:cxn>
              <a:cxn ang="T10">
                <a:pos x="T4" y="T5"/>
              </a:cxn>
              <a:cxn ang="T11">
                <a:pos x="T6" y="T7"/>
              </a:cxn>
            </a:cxnLst>
            <a:rect l="T12" t="T13" r="T14" b="T15"/>
            <a:pathLst>
              <a:path w="5" h="6">
                <a:moveTo>
                  <a:pt x="5" y="0"/>
                </a:moveTo>
                <a:lnTo>
                  <a:pt x="0" y="3"/>
                </a:lnTo>
                <a:lnTo>
                  <a:pt x="5" y="6"/>
                </a:lnTo>
                <a:lnTo>
                  <a:pt x="5" y="0"/>
                </a:lnTo>
              </a:path>
            </a:pathLst>
          </a:custGeom>
          <a:solidFill>
            <a:srgbClr val="CDCDCD"/>
          </a:solidFill>
          <a:ln w="6350">
            <a:solidFill>
              <a:schemeClr val="bg1"/>
            </a:solidFill>
            <a:round/>
            <a:headEnd/>
            <a:tailEnd/>
          </a:ln>
        </p:spPr>
        <p:txBody>
          <a:bodyPr/>
          <a:lstStyle/>
          <a:p>
            <a:endParaRPr lang="en-US"/>
          </a:p>
        </p:txBody>
      </p:sp>
      <p:sp>
        <p:nvSpPr>
          <p:cNvPr id="1534" name="Freeform 2575"/>
          <p:cNvSpPr>
            <a:spLocks/>
          </p:cNvSpPr>
          <p:nvPr/>
        </p:nvSpPr>
        <p:spPr bwMode="auto">
          <a:xfrm>
            <a:off x="7562850" y="3749675"/>
            <a:ext cx="127000" cy="120650"/>
          </a:xfrm>
          <a:custGeom>
            <a:avLst/>
            <a:gdLst>
              <a:gd name="T0" fmla="*/ 0 w 188"/>
              <a:gd name="T1" fmla="*/ 0 h 175"/>
              <a:gd name="T2" fmla="*/ 0 w 188"/>
              <a:gd name="T3" fmla="*/ 0 h 175"/>
              <a:gd name="T4" fmla="*/ 0 w 188"/>
              <a:gd name="T5" fmla="*/ 0 h 175"/>
              <a:gd name="T6" fmla="*/ 0 w 188"/>
              <a:gd name="T7" fmla="*/ 0 h 175"/>
              <a:gd name="T8" fmla="*/ 0 w 188"/>
              <a:gd name="T9" fmla="*/ 0 h 175"/>
              <a:gd name="T10" fmla="*/ 0 w 188"/>
              <a:gd name="T11" fmla="*/ 0 h 175"/>
              <a:gd name="T12" fmla="*/ 0 w 188"/>
              <a:gd name="T13" fmla="*/ 0 h 175"/>
              <a:gd name="T14" fmla="*/ 0 w 188"/>
              <a:gd name="T15" fmla="*/ 0 h 175"/>
              <a:gd name="T16" fmla="*/ 0 w 188"/>
              <a:gd name="T17" fmla="*/ 0 h 175"/>
              <a:gd name="T18" fmla="*/ 0 w 188"/>
              <a:gd name="T19" fmla="*/ 0 h 175"/>
              <a:gd name="T20" fmla="*/ 0 w 188"/>
              <a:gd name="T21" fmla="*/ 0 h 175"/>
              <a:gd name="T22" fmla="*/ 0 w 188"/>
              <a:gd name="T23" fmla="*/ 0 h 175"/>
              <a:gd name="T24" fmla="*/ 0 w 188"/>
              <a:gd name="T25" fmla="*/ 0 h 175"/>
              <a:gd name="T26" fmla="*/ 0 w 188"/>
              <a:gd name="T27" fmla="*/ 0 h 175"/>
              <a:gd name="T28" fmla="*/ 0 w 188"/>
              <a:gd name="T29" fmla="*/ 0 h 175"/>
              <a:gd name="T30" fmla="*/ 0 w 188"/>
              <a:gd name="T31" fmla="*/ 0 h 175"/>
              <a:gd name="T32" fmla="*/ 0 w 188"/>
              <a:gd name="T33" fmla="*/ 0 h 175"/>
              <a:gd name="T34" fmla="*/ 0 w 188"/>
              <a:gd name="T35" fmla="*/ 0 h 175"/>
              <a:gd name="T36" fmla="*/ 0 w 188"/>
              <a:gd name="T37" fmla="*/ 0 h 175"/>
              <a:gd name="T38" fmla="*/ 0 w 188"/>
              <a:gd name="T39" fmla="*/ 0 h 175"/>
              <a:gd name="T40" fmla="*/ 0 w 188"/>
              <a:gd name="T41" fmla="*/ 0 h 175"/>
              <a:gd name="T42" fmla="*/ 0 w 188"/>
              <a:gd name="T43" fmla="*/ 0 h 175"/>
              <a:gd name="T44" fmla="*/ 0 w 188"/>
              <a:gd name="T45" fmla="*/ 0 h 175"/>
              <a:gd name="T46" fmla="*/ 0 w 188"/>
              <a:gd name="T47" fmla="*/ 0 h 175"/>
              <a:gd name="T48" fmla="*/ 0 w 188"/>
              <a:gd name="T49" fmla="*/ 0 h 175"/>
              <a:gd name="T50" fmla="*/ 0 w 188"/>
              <a:gd name="T51" fmla="*/ 0 h 175"/>
              <a:gd name="T52" fmla="*/ 0 w 188"/>
              <a:gd name="T53" fmla="*/ 0 h 175"/>
              <a:gd name="T54" fmla="*/ 0 w 188"/>
              <a:gd name="T55" fmla="*/ 0 h 175"/>
              <a:gd name="T56" fmla="*/ 0 w 188"/>
              <a:gd name="T57" fmla="*/ 0 h 175"/>
              <a:gd name="T58" fmla="*/ 0 w 188"/>
              <a:gd name="T59" fmla="*/ 0 h 1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8"/>
              <a:gd name="T91" fmla="*/ 0 h 175"/>
              <a:gd name="T92" fmla="*/ 188 w 188"/>
              <a:gd name="T93" fmla="*/ 175 h 17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8" h="175">
                <a:moveTo>
                  <a:pt x="162" y="62"/>
                </a:moveTo>
                <a:lnTo>
                  <a:pt x="175" y="54"/>
                </a:lnTo>
                <a:lnTo>
                  <a:pt x="167" y="74"/>
                </a:lnTo>
                <a:lnTo>
                  <a:pt x="174" y="93"/>
                </a:lnTo>
                <a:lnTo>
                  <a:pt x="188" y="90"/>
                </a:lnTo>
                <a:lnTo>
                  <a:pt x="184" y="96"/>
                </a:lnTo>
                <a:lnTo>
                  <a:pt x="127" y="118"/>
                </a:lnTo>
                <a:lnTo>
                  <a:pt x="105" y="153"/>
                </a:lnTo>
                <a:lnTo>
                  <a:pt x="65" y="127"/>
                </a:lnTo>
                <a:lnTo>
                  <a:pt x="42" y="134"/>
                </a:lnTo>
                <a:lnTo>
                  <a:pt x="21" y="131"/>
                </a:lnTo>
                <a:lnTo>
                  <a:pt x="14" y="136"/>
                </a:lnTo>
                <a:lnTo>
                  <a:pt x="18" y="144"/>
                </a:lnTo>
                <a:lnTo>
                  <a:pt x="40" y="158"/>
                </a:lnTo>
                <a:lnTo>
                  <a:pt x="6" y="175"/>
                </a:lnTo>
                <a:lnTo>
                  <a:pt x="8" y="150"/>
                </a:lnTo>
                <a:lnTo>
                  <a:pt x="0" y="140"/>
                </a:lnTo>
                <a:lnTo>
                  <a:pt x="1" y="127"/>
                </a:lnTo>
                <a:lnTo>
                  <a:pt x="18" y="113"/>
                </a:lnTo>
                <a:lnTo>
                  <a:pt x="18" y="96"/>
                </a:lnTo>
                <a:lnTo>
                  <a:pt x="45" y="101"/>
                </a:lnTo>
                <a:lnTo>
                  <a:pt x="49" y="90"/>
                </a:lnTo>
                <a:lnTo>
                  <a:pt x="49" y="77"/>
                </a:lnTo>
                <a:lnTo>
                  <a:pt x="57" y="62"/>
                </a:lnTo>
                <a:lnTo>
                  <a:pt x="62" y="31"/>
                </a:lnTo>
                <a:lnTo>
                  <a:pt x="57" y="9"/>
                </a:lnTo>
                <a:lnTo>
                  <a:pt x="63" y="0"/>
                </a:lnTo>
                <a:lnTo>
                  <a:pt x="112" y="52"/>
                </a:lnTo>
                <a:lnTo>
                  <a:pt x="149" y="69"/>
                </a:lnTo>
                <a:lnTo>
                  <a:pt x="162" y="62"/>
                </a:lnTo>
                <a:close/>
              </a:path>
            </a:pathLst>
          </a:custGeom>
          <a:solidFill>
            <a:srgbClr val="CDCDCD"/>
          </a:solidFill>
          <a:ln w="6350">
            <a:solidFill>
              <a:schemeClr val="bg1"/>
            </a:solidFill>
            <a:round/>
            <a:headEnd/>
            <a:tailEnd/>
          </a:ln>
        </p:spPr>
        <p:txBody>
          <a:bodyPr/>
          <a:lstStyle/>
          <a:p>
            <a:endParaRPr lang="en-US"/>
          </a:p>
        </p:txBody>
      </p:sp>
      <p:sp>
        <p:nvSpPr>
          <p:cNvPr id="1535" name="Freeform 2576"/>
          <p:cNvSpPr>
            <a:spLocks/>
          </p:cNvSpPr>
          <p:nvPr/>
        </p:nvSpPr>
        <p:spPr bwMode="auto">
          <a:xfrm>
            <a:off x="7562850" y="3749675"/>
            <a:ext cx="127000" cy="120650"/>
          </a:xfrm>
          <a:custGeom>
            <a:avLst/>
            <a:gdLst>
              <a:gd name="T0" fmla="*/ 0 w 188"/>
              <a:gd name="T1" fmla="*/ 0 h 175"/>
              <a:gd name="T2" fmla="*/ 0 w 188"/>
              <a:gd name="T3" fmla="*/ 0 h 175"/>
              <a:gd name="T4" fmla="*/ 0 w 188"/>
              <a:gd name="T5" fmla="*/ 0 h 175"/>
              <a:gd name="T6" fmla="*/ 0 w 188"/>
              <a:gd name="T7" fmla="*/ 0 h 175"/>
              <a:gd name="T8" fmla="*/ 0 w 188"/>
              <a:gd name="T9" fmla="*/ 0 h 175"/>
              <a:gd name="T10" fmla="*/ 0 w 188"/>
              <a:gd name="T11" fmla="*/ 0 h 175"/>
              <a:gd name="T12" fmla="*/ 0 w 188"/>
              <a:gd name="T13" fmla="*/ 0 h 175"/>
              <a:gd name="T14" fmla="*/ 0 w 188"/>
              <a:gd name="T15" fmla="*/ 0 h 175"/>
              <a:gd name="T16" fmla="*/ 0 w 188"/>
              <a:gd name="T17" fmla="*/ 0 h 175"/>
              <a:gd name="T18" fmla="*/ 0 w 188"/>
              <a:gd name="T19" fmla="*/ 0 h 175"/>
              <a:gd name="T20" fmla="*/ 0 w 188"/>
              <a:gd name="T21" fmla="*/ 0 h 175"/>
              <a:gd name="T22" fmla="*/ 0 w 188"/>
              <a:gd name="T23" fmla="*/ 0 h 175"/>
              <a:gd name="T24" fmla="*/ 0 w 188"/>
              <a:gd name="T25" fmla="*/ 0 h 175"/>
              <a:gd name="T26" fmla="*/ 0 w 188"/>
              <a:gd name="T27" fmla="*/ 0 h 175"/>
              <a:gd name="T28" fmla="*/ 0 w 188"/>
              <a:gd name="T29" fmla="*/ 0 h 175"/>
              <a:gd name="T30" fmla="*/ 0 w 188"/>
              <a:gd name="T31" fmla="*/ 0 h 175"/>
              <a:gd name="T32" fmla="*/ 0 w 188"/>
              <a:gd name="T33" fmla="*/ 0 h 175"/>
              <a:gd name="T34" fmla="*/ 0 w 188"/>
              <a:gd name="T35" fmla="*/ 0 h 175"/>
              <a:gd name="T36" fmla="*/ 0 w 188"/>
              <a:gd name="T37" fmla="*/ 0 h 175"/>
              <a:gd name="T38" fmla="*/ 0 w 188"/>
              <a:gd name="T39" fmla="*/ 0 h 175"/>
              <a:gd name="T40" fmla="*/ 0 w 188"/>
              <a:gd name="T41" fmla="*/ 0 h 175"/>
              <a:gd name="T42" fmla="*/ 0 w 188"/>
              <a:gd name="T43" fmla="*/ 0 h 175"/>
              <a:gd name="T44" fmla="*/ 0 w 188"/>
              <a:gd name="T45" fmla="*/ 0 h 175"/>
              <a:gd name="T46" fmla="*/ 0 w 188"/>
              <a:gd name="T47" fmla="*/ 0 h 175"/>
              <a:gd name="T48" fmla="*/ 0 w 188"/>
              <a:gd name="T49" fmla="*/ 0 h 175"/>
              <a:gd name="T50" fmla="*/ 0 w 188"/>
              <a:gd name="T51" fmla="*/ 0 h 175"/>
              <a:gd name="T52" fmla="*/ 0 w 188"/>
              <a:gd name="T53" fmla="*/ 0 h 175"/>
              <a:gd name="T54" fmla="*/ 0 w 188"/>
              <a:gd name="T55" fmla="*/ 0 h 175"/>
              <a:gd name="T56" fmla="*/ 0 w 188"/>
              <a:gd name="T57" fmla="*/ 0 h 175"/>
              <a:gd name="T58" fmla="*/ 0 w 188"/>
              <a:gd name="T59" fmla="*/ 0 h 1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8"/>
              <a:gd name="T91" fmla="*/ 0 h 175"/>
              <a:gd name="T92" fmla="*/ 188 w 188"/>
              <a:gd name="T93" fmla="*/ 175 h 17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8" h="175">
                <a:moveTo>
                  <a:pt x="162" y="62"/>
                </a:moveTo>
                <a:lnTo>
                  <a:pt x="175" y="54"/>
                </a:lnTo>
                <a:lnTo>
                  <a:pt x="167" y="74"/>
                </a:lnTo>
                <a:lnTo>
                  <a:pt x="174" y="93"/>
                </a:lnTo>
                <a:lnTo>
                  <a:pt x="188" y="90"/>
                </a:lnTo>
                <a:lnTo>
                  <a:pt x="184" y="96"/>
                </a:lnTo>
                <a:lnTo>
                  <a:pt x="127" y="118"/>
                </a:lnTo>
                <a:lnTo>
                  <a:pt x="105" y="153"/>
                </a:lnTo>
                <a:lnTo>
                  <a:pt x="65" y="127"/>
                </a:lnTo>
                <a:lnTo>
                  <a:pt x="42" y="134"/>
                </a:lnTo>
                <a:lnTo>
                  <a:pt x="21" y="131"/>
                </a:lnTo>
                <a:lnTo>
                  <a:pt x="14" y="136"/>
                </a:lnTo>
                <a:lnTo>
                  <a:pt x="18" y="144"/>
                </a:lnTo>
                <a:lnTo>
                  <a:pt x="40" y="158"/>
                </a:lnTo>
                <a:lnTo>
                  <a:pt x="6" y="175"/>
                </a:lnTo>
                <a:lnTo>
                  <a:pt x="8" y="150"/>
                </a:lnTo>
                <a:lnTo>
                  <a:pt x="0" y="140"/>
                </a:lnTo>
                <a:lnTo>
                  <a:pt x="1" y="127"/>
                </a:lnTo>
                <a:lnTo>
                  <a:pt x="18" y="113"/>
                </a:lnTo>
                <a:lnTo>
                  <a:pt x="18" y="96"/>
                </a:lnTo>
                <a:lnTo>
                  <a:pt x="45" y="101"/>
                </a:lnTo>
                <a:lnTo>
                  <a:pt x="49" y="90"/>
                </a:lnTo>
                <a:lnTo>
                  <a:pt x="49" y="77"/>
                </a:lnTo>
                <a:lnTo>
                  <a:pt x="57" y="62"/>
                </a:lnTo>
                <a:lnTo>
                  <a:pt x="62" y="31"/>
                </a:lnTo>
                <a:lnTo>
                  <a:pt x="57" y="9"/>
                </a:lnTo>
                <a:lnTo>
                  <a:pt x="63" y="0"/>
                </a:lnTo>
                <a:lnTo>
                  <a:pt x="112" y="52"/>
                </a:lnTo>
                <a:lnTo>
                  <a:pt x="149" y="69"/>
                </a:lnTo>
                <a:lnTo>
                  <a:pt x="162" y="62"/>
                </a:lnTo>
              </a:path>
            </a:pathLst>
          </a:custGeom>
          <a:solidFill>
            <a:srgbClr val="B1726B"/>
          </a:solidFill>
          <a:ln w="6350">
            <a:solidFill>
              <a:schemeClr val="bg1"/>
            </a:solidFill>
            <a:round/>
            <a:headEnd/>
            <a:tailEnd/>
          </a:ln>
        </p:spPr>
        <p:txBody>
          <a:bodyPr/>
          <a:lstStyle/>
          <a:p>
            <a:endParaRPr lang="en-US"/>
          </a:p>
        </p:txBody>
      </p:sp>
      <p:sp>
        <p:nvSpPr>
          <p:cNvPr id="1536" name="Freeform 2577"/>
          <p:cNvSpPr>
            <a:spLocks/>
          </p:cNvSpPr>
          <p:nvPr/>
        </p:nvSpPr>
        <p:spPr bwMode="auto">
          <a:xfrm>
            <a:off x="7340600" y="4213225"/>
            <a:ext cx="4763" cy="7938"/>
          </a:xfrm>
          <a:custGeom>
            <a:avLst/>
            <a:gdLst>
              <a:gd name="T0" fmla="*/ 0 w 8"/>
              <a:gd name="T1" fmla="*/ 2147483647 h 10"/>
              <a:gd name="T2" fmla="*/ 2147483647 w 8"/>
              <a:gd name="T3" fmla="*/ 0 h 10"/>
              <a:gd name="T4" fmla="*/ 0 w 8"/>
              <a:gd name="T5" fmla="*/ 2147483647 h 10"/>
              <a:gd name="T6" fmla="*/ 0 w 8"/>
              <a:gd name="T7" fmla="*/ 2147483647 h 10"/>
              <a:gd name="T8" fmla="*/ 0 60000 65536"/>
              <a:gd name="T9" fmla="*/ 0 60000 65536"/>
              <a:gd name="T10" fmla="*/ 0 60000 65536"/>
              <a:gd name="T11" fmla="*/ 0 60000 65536"/>
              <a:gd name="T12" fmla="*/ 0 w 8"/>
              <a:gd name="T13" fmla="*/ 0 h 10"/>
              <a:gd name="T14" fmla="*/ 8 w 8"/>
              <a:gd name="T15" fmla="*/ 10 h 10"/>
            </a:gdLst>
            <a:ahLst/>
            <a:cxnLst>
              <a:cxn ang="T8">
                <a:pos x="T0" y="T1"/>
              </a:cxn>
              <a:cxn ang="T9">
                <a:pos x="T2" y="T3"/>
              </a:cxn>
              <a:cxn ang="T10">
                <a:pos x="T4" y="T5"/>
              </a:cxn>
              <a:cxn ang="T11">
                <a:pos x="T6" y="T7"/>
              </a:cxn>
            </a:cxnLst>
            <a:rect l="T12" t="T13" r="T14" b="T15"/>
            <a:pathLst>
              <a:path w="8" h="10">
                <a:moveTo>
                  <a:pt x="0" y="3"/>
                </a:moveTo>
                <a:lnTo>
                  <a:pt x="8" y="0"/>
                </a:lnTo>
                <a:lnTo>
                  <a:pt x="0" y="10"/>
                </a:lnTo>
                <a:lnTo>
                  <a:pt x="0" y="3"/>
                </a:lnTo>
                <a:close/>
              </a:path>
            </a:pathLst>
          </a:custGeom>
          <a:solidFill>
            <a:srgbClr val="CDCDCD"/>
          </a:solidFill>
          <a:ln w="6350">
            <a:solidFill>
              <a:schemeClr val="bg1"/>
            </a:solidFill>
            <a:round/>
            <a:headEnd/>
            <a:tailEnd/>
          </a:ln>
        </p:spPr>
        <p:txBody>
          <a:bodyPr/>
          <a:lstStyle/>
          <a:p>
            <a:endParaRPr lang="en-US"/>
          </a:p>
        </p:txBody>
      </p:sp>
      <p:sp>
        <p:nvSpPr>
          <p:cNvPr id="1537" name="Freeform 2578"/>
          <p:cNvSpPr>
            <a:spLocks/>
          </p:cNvSpPr>
          <p:nvPr/>
        </p:nvSpPr>
        <p:spPr bwMode="auto">
          <a:xfrm>
            <a:off x="7340600" y="4213225"/>
            <a:ext cx="4763" cy="7938"/>
          </a:xfrm>
          <a:custGeom>
            <a:avLst/>
            <a:gdLst>
              <a:gd name="T0" fmla="*/ 0 w 8"/>
              <a:gd name="T1" fmla="*/ 2147483647 h 10"/>
              <a:gd name="T2" fmla="*/ 2147483647 w 8"/>
              <a:gd name="T3" fmla="*/ 0 h 10"/>
              <a:gd name="T4" fmla="*/ 0 w 8"/>
              <a:gd name="T5" fmla="*/ 2147483647 h 10"/>
              <a:gd name="T6" fmla="*/ 0 w 8"/>
              <a:gd name="T7" fmla="*/ 2147483647 h 10"/>
              <a:gd name="T8" fmla="*/ 0 60000 65536"/>
              <a:gd name="T9" fmla="*/ 0 60000 65536"/>
              <a:gd name="T10" fmla="*/ 0 60000 65536"/>
              <a:gd name="T11" fmla="*/ 0 60000 65536"/>
              <a:gd name="T12" fmla="*/ 0 w 8"/>
              <a:gd name="T13" fmla="*/ 0 h 10"/>
              <a:gd name="T14" fmla="*/ 8 w 8"/>
              <a:gd name="T15" fmla="*/ 10 h 10"/>
            </a:gdLst>
            <a:ahLst/>
            <a:cxnLst>
              <a:cxn ang="T8">
                <a:pos x="T0" y="T1"/>
              </a:cxn>
              <a:cxn ang="T9">
                <a:pos x="T2" y="T3"/>
              </a:cxn>
              <a:cxn ang="T10">
                <a:pos x="T4" y="T5"/>
              </a:cxn>
              <a:cxn ang="T11">
                <a:pos x="T6" y="T7"/>
              </a:cxn>
            </a:cxnLst>
            <a:rect l="T12" t="T13" r="T14" b="T15"/>
            <a:pathLst>
              <a:path w="8" h="10">
                <a:moveTo>
                  <a:pt x="0" y="3"/>
                </a:moveTo>
                <a:lnTo>
                  <a:pt x="8" y="0"/>
                </a:lnTo>
                <a:lnTo>
                  <a:pt x="0" y="10"/>
                </a:lnTo>
                <a:lnTo>
                  <a:pt x="0" y="3"/>
                </a:lnTo>
              </a:path>
            </a:pathLst>
          </a:custGeom>
          <a:solidFill>
            <a:srgbClr val="CDCDCD"/>
          </a:solidFill>
          <a:ln w="6350">
            <a:solidFill>
              <a:schemeClr val="bg1"/>
            </a:solidFill>
            <a:round/>
            <a:headEnd/>
            <a:tailEnd/>
          </a:ln>
        </p:spPr>
        <p:txBody>
          <a:bodyPr/>
          <a:lstStyle/>
          <a:p>
            <a:endParaRPr lang="en-US"/>
          </a:p>
        </p:txBody>
      </p:sp>
      <p:sp>
        <p:nvSpPr>
          <p:cNvPr id="1538" name="Freeform 2579"/>
          <p:cNvSpPr>
            <a:spLocks/>
          </p:cNvSpPr>
          <p:nvPr/>
        </p:nvSpPr>
        <p:spPr bwMode="auto">
          <a:xfrm>
            <a:off x="7305675" y="4254500"/>
            <a:ext cx="11113" cy="17463"/>
          </a:xfrm>
          <a:custGeom>
            <a:avLst/>
            <a:gdLst>
              <a:gd name="T0" fmla="*/ 2147483647 w 14"/>
              <a:gd name="T1" fmla="*/ 0 h 26"/>
              <a:gd name="T2" fmla="*/ 2147483647 w 14"/>
              <a:gd name="T3" fmla="*/ 0 h 26"/>
              <a:gd name="T4" fmla="*/ 0 w 14"/>
              <a:gd name="T5" fmla="*/ 0 h 26"/>
              <a:gd name="T6" fmla="*/ 2147483647 w 14"/>
              <a:gd name="T7" fmla="*/ 0 h 26"/>
              <a:gd name="T8" fmla="*/ 0 60000 65536"/>
              <a:gd name="T9" fmla="*/ 0 60000 65536"/>
              <a:gd name="T10" fmla="*/ 0 60000 65536"/>
              <a:gd name="T11" fmla="*/ 0 60000 65536"/>
              <a:gd name="T12" fmla="*/ 0 w 14"/>
              <a:gd name="T13" fmla="*/ 0 h 26"/>
              <a:gd name="T14" fmla="*/ 14 w 14"/>
              <a:gd name="T15" fmla="*/ 26 h 26"/>
            </a:gdLst>
            <a:ahLst/>
            <a:cxnLst>
              <a:cxn ang="T8">
                <a:pos x="T0" y="T1"/>
              </a:cxn>
              <a:cxn ang="T9">
                <a:pos x="T2" y="T3"/>
              </a:cxn>
              <a:cxn ang="T10">
                <a:pos x="T4" y="T5"/>
              </a:cxn>
              <a:cxn ang="T11">
                <a:pos x="T6" y="T7"/>
              </a:cxn>
            </a:cxnLst>
            <a:rect l="T12" t="T13" r="T14" b="T15"/>
            <a:pathLst>
              <a:path w="14" h="26">
                <a:moveTo>
                  <a:pt x="1" y="13"/>
                </a:moveTo>
                <a:lnTo>
                  <a:pt x="14" y="0"/>
                </a:lnTo>
                <a:lnTo>
                  <a:pt x="0" y="26"/>
                </a:lnTo>
                <a:lnTo>
                  <a:pt x="1" y="13"/>
                </a:lnTo>
                <a:close/>
              </a:path>
            </a:pathLst>
          </a:custGeom>
          <a:solidFill>
            <a:srgbClr val="CDCDCD"/>
          </a:solidFill>
          <a:ln w="6350">
            <a:solidFill>
              <a:schemeClr val="bg1"/>
            </a:solidFill>
            <a:round/>
            <a:headEnd/>
            <a:tailEnd/>
          </a:ln>
        </p:spPr>
        <p:txBody>
          <a:bodyPr/>
          <a:lstStyle/>
          <a:p>
            <a:endParaRPr lang="en-US"/>
          </a:p>
        </p:txBody>
      </p:sp>
      <p:sp>
        <p:nvSpPr>
          <p:cNvPr id="1539" name="Freeform 2580"/>
          <p:cNvSpPr>
            <a:spLocks/>
          </p:cNvSpPr>
          <p:nvPr/>
        </p:nvSpPr>
        <p:spPr bwMode="auto">
          <a:xfrm>
            <a:off x="7305675" y="4254500"/>
            <a:ext cx="11113" cy="17463"/>
          </a:xfrm>
          <a:custGeom>
            <a:avLst/>
            <a:gdLst>
              <a:gd name="T0" fmla="*/ 2147483647 w 14"/>
              <a:gd name="T1" fmla="*/ 0 h 26"/>
              <a:gd name="T2" fmla="*/ 2147483647 w 14"/>
              <a:gd name="T3" fmla="*/ 0 h 26"/>
              <a:gd name="T4" fmla="*/ 0 w 14"/>
              <a:gd name="T5" fmla="*/ 0 h 26"/>
              <a:gd name="T6" fmla="*/ 2147483647 w 14"/>
              <a:gd name="T7" fmla="*/ 0 h 26"/>
              <a:gd name="T8" fmla="*/ 0 60000 65536"/>
              <a:gd name="T9" fmla="*/ 0 60000 65536"/>
              <a:gd name="T10" fmla="*/ 0 60000 65536"/>
              <a:gd name="T11" fmla="*/ 0 60000 65536"/>
              <a:gd name="T12" fmla="*/ 0 w 14"/>
              <a:gd name="T13" fmla="*/ 0 h 26"/>
              <a:gd name="T14" fmla="*/ 14 w 14"/>
              <a:gd name="T15" fmla="*/ 26 h 26"/>
            </a:gdLst>
            <a:ahLst/>
            <a:cxnLst>
              <a:cxn ang="T8">
                <a:pos x="T0" y="T1"/>
              </a:cxn>
              <a:cxn ang="T9">
                <a:pos x="T2" y="T3"/>
              </a:cxn>
              <a:cxn ang="T10">
                <a:pos x="T4" y="T5"/>
              </a:cxn>
              <a:cxn ang="T11">
                <a:pos x="T6" y="T7"/>
              </a:cxn>
            </a:cxnLst>
            <a:rect l="T12" t="T13" r="T14" b="T15"/>
            <a:pathLst>
              <a:path w="14" h="26">
                <a:moveTo>
                  <a:pt x="1" y="13"/>
                </a:moveTo>
                <a:lnTo>
                  <a:pt x="14" y="0"/>
                </a:lnTo>
                <a:lnTo>
                  <a:pt x="0" y="26"/>
                </a:lnTo>
                <a:lnTo>
                  <a:pt x="1" y="13"/>
                </a:lnTo>
              </a:path>
            </a:pathLst>
          </a:custGeom>
          <a:solidFill>
            <a:srgbClr val="CDCDCD"/>
          </a:solidFill>
          <a:ln w="6350">
            <a:solidFill>
              <a:schemeClr val="bg1"/>
            </a:solidFill>
            <a:round/>
            <a:headEnd/>
            <a:tailEnd/>
          </a:ln>
        </p:spPr>
        <p:txBody>
          <a:bodyPr/>
          <a:lstStyle/>
          <a:p>
            <a:endParaRPr lang="en-US"/>
          </a:p>
        </p:txBody>
      </p:sp>
      <p:sp>
        <p:nvSpPr>
          <p:cNvPr id="1540" name="Freeform 2581"/>
          <p:cNvSpPr>
            <a:spLocks/>
          </p:cNvSpPr>
          <p:nvPr/>
        </p:nvSpPr>
        <p:spPr bwMode="auto">
          <a:xfrm>
            <a:off x="7221538" y="4313238"/>
            <a:ext cx="3175" cy="4762"/>
          </a:xfrm>
          <a:custGeom>
            <a:avLst/>
            <a:gdLst>
              <a:gd name="T0" fmla="*/ 0 w 5"/>
              <a:gd name="T1" fmla="*/ 0 h 7"/>
              <a:gd name="T2" fmla="*/ 0 w 5"/>
              <a:gd name="T3" fmla="*/ 0 h 7"/>
              <a:gd name="T4" fmla="*/ 0 w 5"/>
              <a:gd name="T5" fmla="*/ 0 h 7"/>
              <a:gd name="T6" fmla="*/ 0 w 5"/>
              <a:gd name="T7" fmla="*/ 0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0" y="0"/>
                </a:moveTo>
                <a:lnTo>
                  <a:pt x="5" y="5"/>
                </a:lnTo>
                <a:lnTo>
                  <a:pt x="0" y="7"/>
                </a:lnTo>
                <a:lnTo>
                  <a:pt x="0" y="0"/>
                </a:lnTo>
              </a:path>
            </a:pathLst>
          </a:custGeom>
          <a:solidFill>
            <a:srgbClr val="CDCDCD"/>
          </a:solidFill>
          <a:ln w="6350">
            <a:solidFill>
              <a:schemeClr val="bg1"/>
            </a:solidFill>
            <a:round/>
            <a:headEnd/>
            <a:tailEnd/>
          </a:ln>
        </p:spPr>
        <p:txBody>
          <a:bodyPr/>
          <a:lstStyle/>
          <a:p>
            <a:endParaRPr lang="en-US"/>
          </a:p>
        </p:txBody>
      </p:sp>
      <p:sp>
        <p:nvSpPr>
          <p:cNvPr id="1541" name="Freeform 2582"/>
          <p:cNvSpPr>
            <a:spLocks/>
          </p:cNvSpPr>
          <p:nvPr/>
        </p:nvSpPr>
        <p:spPr bwMode="auto">
          <a:xfrm>
            <a:off x="7334250" y="4098925"/>
            <a:ext cx="4763" cy="6350"/>
          </a:xfrm>
          <a:custGeom>
            <a:avLst/>
            <a:gdLst>
              <a:gd name="T0" fmla="*/ 2147483647 w 5"/>
              <a:gd name="T1" fmla="*/ 2147483647 h 10"/>
              <a:gd name="T2" fmla="*/ 0 w 5"/>
              <a:gd name="T3" fmla="*/ 0 h 10"/>
              <a:gd name="T4" fmla="*/ 0 w 5"/>
              <a:gd name="T5" fmla="*/ 2147483647 h 10"/>
              <a:gd name="T6" fmla="*/ 2147483647 w 5"/>
              <a:gd name="T7" fmla="*/ 2147483647 h 10"/>
              <a:gd name="T8" fmla="*/ 0 60000 65536"/>
              <a:gd name="T9" fmla="*/ 0 60000 65536"/>
              <a:gd name="T10" fmla="*/ 0 60000 65536"/>
              <a:gd name="T11" fmla="*/ 0 60000 65536"/>
              <a:gd name="T12" fmla="*/ 0 w 5"/>
              <a:gd name="T13" fmla="*/ 0 h 10"/>
              <a:gd name="T14" fmla="*/ 5 w 5"/>
              <a:gd name="T15" fmla="*/ 10 h 10"/>
            </a:gdLst>
            <a:ahLst/>
            <a:cxnLst>
              <a:cxn ang="T8">
                <a:pos x="T0" y="T1"/>
              </a:cxn>
              <a:cxn ang="T9">
                <a:pos x="T2" y="T3"/>
              </a:cxn>
              <a:cxn ang="T10">
                <a:pos x="T4" y="T5"/>
              </a:cxn>
              <a:cxn ang="T11">
                <a:pos x="T6" y="T7"/>
              </a:cxn>
            </a:cxnLst>
            <a:rect l="T12" t="T13" r="T14" b="T15"/>
            <a:pathLst>
              <a:path w="5" h="10">
                <a:moveTo>
                  <a:pt x="5" y="3"/>
                </a:moveTo>
                <a:lnTo>
                  <a:pt x="0" y="0"/>
                </a:lnTo>
                <a:lnTo>
                  <a:pt x="0" y="10"/>
                </a:lnTo>
                <a:lnTo>
                  <a:pt x="5" y="3"/>
                </a:lnTo>
              </a:path>
            </a:pathLst>
          </a:custGeom>
          <a:solidFill>
            <a:srgbClr val="CDCDCD"/>
          </a:solidFill>
          <a:ln w="6350">
            <a:solidFill>
              <a:schemeClr val="bg1"/>
            </a:solidFill>
            <a:round/>
            <a:headEnd/>
            <a:tailEnd/>
          </a:ln>
        </p:spPr>
        <p:txBody>
          <a:bodyPr/>
          <a:lstStyle/>
          <a:p>
            <a:endParaRPr lang="en-US"/>
          </a:p>
        </p:txBody>
      </p:sp>
      <p:sp>
        <p:nvSpPr>
          <p:cNvPr id="1542" name="Freeform 2583"/>
          <p:cNvSpPr>
            <a:spLocks/>
          </p:cNvSpPr>
          <p:nvPr/>
        </p:nvSpPr>
        <p:spPr bwMode="auto">
          <a:xfrm>
            <a:off x="7364413" y="4168775"/>
            <a:ext cx="4762" cy="3175"/>
          </a:xfrm>
          <a:custGeom>
            <a:avLst/>
            <a:gdLst>
              <a:gd name="T0" fmla="*/ 0 w 7"/>
              <a:gd name="T1" fmla="*/ 0 h 7"/>
              <a:gd name="T2" fmla="*/ 0 w 7"/>
              <a:gd name="T3" fmla="*/ 0 h 7"/>
              <a:gd name="T4" fmla="*/ 0 w 7"/>
              <a:gd name="T5" fmla="*/ 0 h 7"/>
              <a:gd name="T6" fmla="*/ 0 w 7"/>
              <a:gd name="T7" fmla="*/ 0 h 7"/>
              <a:gd name="T8" fmla="*/ 0 60000 65536"/>
              <a:gd name="T9" fmla="*/ 0 60000 65536"/>
              <a:gd name="T10" fmla="*/ 0 60000 65536"/>
              <a:gd name="T11" fmla="*/ 0 60000 65536"/>
              <a:gd name="T12" fmla="*/ 0 w 7"/>
              <a:gd name="T13" fmla="*/ 0 h 7"/>
              <a:gd name="T14" fmla="*/ 7 w 7"/>
              <a:gd name="T15" fmla="*/ 7 h 7"/>
            </a:gdLst>
            <a:ahLst/>
            <a:cxnLst>
              <a:cxn ang="T8">
                <a:pos x="T0" y="T1"/>
              </a:cxn>
              <a:cxn ang="T9">
                <a:pos x="T2" y="T3"/>
              </a:cxn>
              <a:cxn ang="T10">
                <a:pos x="T4" y="T5"/>
              </a:cxn>
              <a:cxn ang="T11">
                <a:pos x="T6" y="T7"/>
              </a:cxn>
            </a:cxnLst>
            <a:rect l="T12" t="T13" r="T14" b="T15"/>
            <a:pathLst>
              <a:path w="7" h="7">
                <a:moveTo>
                  <a:pt x="2" y="0"/>
                </a:moveTo>
                <a:lnTo>
                  <a:pt x="0" y="7"/>
                </a:lnTo>
                <a:lnTo>
                  <a:pt x="7" y="7"/>
                </a:lnTo>
                <a:lnTo>
                  <a:pt x="2" y="0"/>
                </a:lnTo>
              </a:path>
            </a:pathLst>
          </a:custGeom>
          <a:solidFill>
            <a:srgbClr val="CDCDCD"/>
          </a:solidFill>
          <a:ln w="6350">
            <a:solidFill>
              <a:schemeClr val="bg1"/>
            </a:solidFill>
            <a:round/>
            <a:headEnd/>
            <a:tailEnd/>
          </a:ln>
        </p:spPr>
        <p:txBody>
          <a:bodyPr/>
          <a:lstStyle/>
          <a:p>
            <a:endParaRPr lang="en-US"/>
          </a:p>
        </p:txBody>
      </p:sp>
      <p:sp>
        <p:nvSpPr>
          <p:cNvPr id="1543" name="Freeform 2584"/>
          <p:cNvSpPr>
            <a:spLocks/>
          </p:cNvSpPr>
          <p:nvPr/>
        </p:nvSpPr>
        <p:spPr bwMode="auto">
          <a:xfrm>
            <a:off x="7346950" y="4078288"/>
            <a:ext cx="50800" cy="71437"/>
          </a:xfrm>
          <a:custGeom>
            <a:avLst/>
            <a:gdLst>
              <a:gd name="T0" fmla="*/ 0 w 74"/>
              <a:gd name="T1" fmla="*/ 0 h 106"/>
              <a:gd name="T2" fmla="*/ 0 w 74"/>
              <a:gd name="T3" fmla="*/ 0 h 106"/>
              <a:gd name="T4" fmla="*/ 0 w 74"/>
              <a:gd name="T5" fmla="*/ 0 h 106"/>
              <a:gd name="T6" fmla="*/ 0 w 74"/>
              <a:gd name="T7" fmla="*/ 0 h 106"/>
              <a:gd name="T8" fmla="*/ 0 w 74"/>
              <a:gd name="T9" fmla="*/ 0 h 106"/>
              <a:gd name="T10" fmla="*/ 0 w 74"/>
              <a:gd name="T11" fmla="*/ 0 h 106"/>
              <a:gd name="T12" fmla="*/ 0 w 74"/>
              <a:gd name="T13" fmla="*/ 0 h 106"/>
              <a:gd name="T14" fmla="*/ 0 w 74"/>
              <a:gd name="T15" fmla="*/ 0 h 106"/>
              <a:gd name="T16" fmla="*/ 0 w 74"/>
              <a:gd name="T17" fmla="*/ 0 h 106"/>
              <a:gd name="T18" fmla="*/ 0 w 74"/>
              <a:gd name="T19" fmla="*/ 0 h 106"/>
              <a:gd name="T20" fmla="*/ 0 w 74"/>
              <a:gd name="T21" fmla="*/ 0 h 106"/>
              <a:gd name="T22" fmla="*/ 0 w 74"/>
              <a:gd name="T23" fmla="*/ 0 h 106"/>
              <a:gd name="T24" fmla="*/ 0 w 74"/>
              <a:gd name="T25" fmla="*/ 0 h 106"/>
              <a:gd name="T26" fmla="*/ 0 w 74"/>
              <a:gd name="T27" fmla="*/ 0 h 106"/>
              <a:gd name="T28" fmla="*/ 0 w 74"/>
              <a:gd name="T29" fmla="*/ 0 h 106"/>
              <a:gd name="T30" fmla="*/ 0 w 74"/>
              <a:gd name="T31" fmla="*/ 0 h 106"/>
              <a:gd name="T32" fmla="*/ 0 w 74"/>
              <a:gd name="T33" fmla="*/ 0 h 106"/>
              <a:gd name="T34" fmla="*/ 0 w 74"/>
              <a:gd name="T35" fmla="*/ 0 h 106"/>
              <a:gd name="T36" fmla="*/ 0 w 74"/>
              <a:gd name="T37" fmla="*/ 0 h 106"/>
              <a:gd name="T38" fmla="*/ 0 w 74"/>
              <a:gd name="T39" fmla="*/ 0 h 106"/>
              <a:gd name="T40" fmla="*/ 0 w 74"/>
              <a:gd name="T41" fmla="*/ 0 h 106"/>
              <a:gd name="T42" fmla="*/ 0 w 74"/>
              <a:gd name="T43" fmla="*/ 0 h 106"/>
              <a:gd name="T44" fmla="*/ 0 w 74"/>
              <a:gd name="T45" fmla="*/ 0 h 1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4"/>
              <a:gd name="T70" fmla="*/ 0 h 106"/>
              <a:gd name="T71" fmla="*/ 74 w 74"/>
              <a:gd name="T72" fmla="*/ 106 h 10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4" h="106">
                <a:moveTo>
                  <a:pt x="38" y="0"/>
                </a:moveTo>
                <a:lnTo>
                  <a:pt x="0" y="26"/>
                </a:lnTo>
                <a:lnTo>
                  <a:pt x="9" y="36"/>
                </a:lnTo>
                <a:lnTo>
                  <a:pt x="9" y="41"/>
                </a:lnTo>
                <a:lnTo>
                  <a:pt x="2" y="34"/>
                </a:lnTo>
                <a:lnTo>
                  <a:pt x="4" y="51"/>
                </a:lnTo>
                <a:lnTo>
                  <a:pt x="20" y="47"/>
                </a:lnTo>
                <a:lnTo>
                  <a:pt x="20" y="28"/>
                </a:lnTo>
                <a:lnTo>
                  <a:pt x="28" y="42"/>
                </a:lnTo>
                <a:lnTo>
                  <a:pt x="30" y="57"/>
                </a:lnTo>
                <a:lnTo>
                  <a:pt x="20" y="73"/>
                </a:lnTo>
                <a:lnTo>
                  <a:pt x="20" y="96"/>
                </a:lnTo>
                <a:lnTo>
                  <a:pt x="30" y="103"/>
                </a:lnTo>
                <a:lnTo>
                  <a:pt x="33" y="83"/>
                </a:lnTo>
                <a:lnTo>
                  <a:pt x="36" y="85"/>
                </a:lnTo>
                <a:lnTo>
                  <a:pt x="36" y="106"/>
                </a:lnTo>
                <a:lnTo>
                  <a:pt x="51" y="93"/>
                </a:lnTo>
                <a:lnTo>
                  <a:pt x="74" y="41"/>
                </a:lnTo>
                <a:lnTo>
                  <a:pt x="69" y="26"/>
                </a:lnTo>
                <a:lnTo>
                  <a:pt x="61" y="25"/>
                </a:lnTo>
                <a:lnTo>
                  <a:pt x="64" y="12"/>
                </a:lnTo>
                <a:lnTo>
                  <a:pt x="49" y="13"/>
                </a:lnTo>
                <a:lnTo>
                  <a:pt x="38" y="0"/>
                </a:lnTo>
                <a:close/>
              </a:path>
            </a:pathLst>
          </a:custGeom>
          <a:solidFill>
            <a:srgbClr val="CDCDCD"/>
          </a:solidFill>
          <a:ln w="6350">
            <a:solidFill>
              <a:schemeClr val="bg1"/>
            </a:solidFill>
            <a:round/>
            <a:headEnd/>
            <a:tailEnd/>
          </a:ln>
        </p:spPr>
        <p:txBody>
          <a:bodyPr/>
          <a:lstStyle/>
          <a:p>
            <a:endParaRPr lang="en-US"/>
          </a:p>
        </p:txBody>
      </p:sp>
      <p:sp>
        <p:nvSpPr>
          <p:cNvPr id="1544" name="Freeform 2585"/>
          <p:cNvSpPr>
            <a:spLocks/>
          </p:cNvSpPr>
          <p:nvPr/>
        </p:nvSpPr>
        <p:spPr bwMode="auto">
          <a:xfrm>
            <a:off x="7346950" y="4078288"/>
            <a:ext cx="50800" cy="71437"/>
          </a:xfrm>
          <a:custGeom>
            <a:avLst/>
            <a:gdLst>
              <a:gd name="T0" fmla="*/ 0 w 74"/>
              <a:gd name="T1" fmla="*/ 0 h 106"/>
              <a:gd name="T2" fmla="*/ 0 w 74"/>
              <a:gd name="T3" fmla="*/ 0 h 106"/>
              <a:gd name="T4" fmla="*/ 0 w 74"/>
              <a:gd name="T5" fmla="*/ 0 h 106"/>
              <a:gd name="T6" fmla="*/ 0 w 74"/>
              <a:gd name="T7" fmla="*/ 0 h 106"/>
              <a:gd name="T8" fmla="*/ 0 w 74"/>
              <a:gd name="T9" fmla="*/ 0 h 106"/>
              <a:gd name="T10" fmla="*/ 0 w 74"/>
              <a:gd name="T11" fmla="*/ 0 h 106"/>
              <a:gd name="T12" fmla="*/ 0 w 74"/>
              <a:gd name="T13" fmla="*/ 0 h 106"/>
              <a:gd name="T14" fmla="*/ 0 w 74"/>
              <a:gd name="T15" fmla="*/ 0 h 106"/>
              <a:gd name="T16" fmla="*/ 0 w 74"/>
              <a:gd name="T17" fmla="*/ 0 h 106"/>
              <a:gd name="T18" fmla="*/ 0 w 74"/>
              <a:gd name="T19" fmla="*/ 0 h 106"/>
              <a:gd name="T20" fmla="*/ 0 w 74"/>
              <a:gd name="T21" fmla="*/ 0 h 106"/>
              <a:gd name="T22" fmla="*/ 0 w 74"/>
              <a:gd name="T23" fmla="*/ 0 h 106"/>
              <a:gd name="T24" fmla="*/ 0 w 74"/>
              <a:gd name="T25" fmla="*/ 0 h 106"/>
              <a:gd name="T26" fmla="*/ 0 w 74"/>
              <a:gd name="T27" fmla="*/ 0 h 106"/>
              <a:gd name="T28" fmla="*/ 0 w 74"/>
              <a:gd name="T29" fmla="*/ 0 h 106"/>
              <a:gd name="T30" fmla="*/ 0 w 74"/>
              <a:gd name="T31" fmla="*/ 0 h 106"/>
              <a:gd name="T32" fmla="*/ 0 w 74"/>
              <a:gd name="T33" fmla="*/ 0 h 106"/>
              <a:gd name="T34" fmla="*/ 0 w 74"/>
              <a:gd name="T35" fmla="*/ 0 h 106"/>
              <a:gd name="T36" fmla="*/ 0 w 74"/>
              <a:gd name="T37" fmla="*/ 0 h 106"/>
              <a:gd name="T38" fmla="*/ 0 w 74"/>
              <a:gd name="T39" fmla="*/ 0 h 106"/>
              <a:gd name="T40" fmla="*/ 0 w 74"/>
              <a:gd name="T41" fmla="*/ 0 h 106"/>
              <a:gd name="T42" fmla="*/ 0 w 74"/>
              <a:gd name="T43" fmla="*/ 0 h 106"/>
              <a:gd name="T44" fmla="*/ 0 w 74"/>
              <a:gd name="T45" fmla="*/ 0 h 1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4"/>
              <a:gd name="T70" fmla="*/ 0 h 106"/>
              <a:gd name="T71" fmla="*/ 74 w 74"/>
              <a:gd name="T72" fmla="*/ 106 h 10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4" h="106">
                <a:moveTo>
                  <a:pt x="38" y="0"/>
                </a:moveTo>
                <a:lnTo>
                  <a:pt x="0" y="26"/>
                </a:lnTo>
                <a:lnTo>
                  <a:pt x="9" y="36"/>
                </a:lnTo>
                <a:lnTo>
                  <a:pt x="9" y="41"/>
                </a:lnTo>
                <a:lnTo>
                  <a:pt x="2" y="34"/>
                </a:lnTo>
                <a:lnTo>
                  <a:pt x="4" y="51"/>
                </a:lnTo>
                <a:lnTo>
                  <a:pt x="20" y="47"/>
                </a:lnTo>
                <a:lnTo>
                  <a:pt x="20" y="28"/>
                </a:lnTo>
                <a:lnTo>
                  <a:pt x="28" y="42"/>
                </a:lnTo>
                <a:lnTo>
                  <a:pt x="30" y="57"/>
                </a:lnTo>
                <a:lnTo>
                  <a:pt x="20" y="73"/>
                </a:lnTo>
                <a:lnTo>
                  <a:pt x="20" y="96"/>
                </a:lnTo>
                <a:lnTo>
                  <a:pt x="30" y="103"/>
                </a:lnTo>
                <a:lnTo>
                  <a:pt x="33" y="83"/>
                </a:lnTo>
                <a:lnTo>
                  <a:pt x="36" y="85"/>
                </a:lnTo>
                <a:lnTo>
                  <a:pt x="36" y="106"/>
                </a:lnTo>
                <a:lnTo>
                  <a:pt x="51" y="93"/>
                </a:lnTo>
                <a:lnTo>
                  <a:pt x="74" y="41"/>
                </a:lnTo>
                <a:lnTo>
                  <a:pt x="69" y="26"/>
                </a:lnTo>
                <a:lnTo>
                  <a:pt x="61" y="25"/>
                </a:lnTo>
                <a:lnTo>
                  <a:pt x="64" y="12"/>
                </a:lnTo>
                <a:lnTo>
                  <a:pt x="49" y="13"/>
                </a:lnTo>
                <a:lnTo>
                  <a:pt x="38" y="0"/>
                </a:lnTo>
              </a:path>
            </a:pathLst>
          </a:custGeom>
          <a:solidFill>
            <a:srgbClr val="CDCDCD"/>
          </a:solidFill>
          <a:ln w="6350">
            <a:solidFill>
              <a:schemeClr val="bg1"/>
            </a:solidFill>
            <a:round/>
            <a:headEnd/>
            <a:tailEnd/>
          </a:ln>
        </p:spPr>
        <p:txBody>
          <a:bodyPr/>
          <a:lstStyle/>
          <a:p>
            <a:endParaRPr lang="en-US"/>
          </a:p>
        </p:txBody>
      </p:sp>
      <p:sp>
        <p:nvSpPr>
          <p:cNvPr id="1545" name="Freeform 2586"/>
          <p:cNvSpPr>
            <a:spLocks/>
          </p:cNvSpPr>
          <p:nvPr/>
        </p:nvSpPr>
        <p:spPr bwMode="auto">
          <a:xfrm>
            <a:off x="7454900" y="4060825"/>
            <a:ext cx="6350" cy="9525"/>
          </a:xfrm>
          <a:custGeom>
            <a:avLst/>
            <a:gdLst>
              <a:gd name="T0" fmla="*/ 2147483647 w 10"/>
              <a:gd name="T1" fmla="*/ 0 h 15"/>
              <a:gd name="T2" fmla="*/ 0 w 10"/>
              <a:gd name="T3" fmla="*/ 0 h 15"/>
              <a:gd name="T4" fmla="*/ 2147483647 w 10"/>
              <a:gd name="T5" fmla="*/ 0 h 15"/>
              <a:gd name="T6" fmla="*/ 2147483647 w 10"/>
              <a:gd name="T7" fmla="*/ 0 h 15"/>
              <a:gd name="T8" fmla="*/ 0 60000 65536"/>
              <a:gd name="T9" fmla="*/ 0 60000 65536"/>
              <a:gd name="T10" fmla="*/ 0 60000 65536"/>
              <a:gd name="T11" fmla="*/ 0 60000 65536"/>
              <a:gd name="T12" fmla="*/ 0 w 10"/>
              <a:gd name="T13" fmla="*/ 0 h 15"/>
              <a:gd name="T14" fmla="*/ 10 w 10"/>
              <a:gd name="T15" fmla="*/ 15 h 15"/>
            </a:gdLst>
            <a:ahLst/>
            <a:cxnLst>
              <a:cxn ang="T8">
                <a:pos x="T0" y="T1"/>
              </a:cxn>
              <a:cxn ang="T9">
                <a:pos x="T2" y="T3"/>
              </a:cxn>
              <a:cxn ang="T10">
                <a:pos x="T4" y="T5"/>
              </a:cxn>
              <a:cxn ang="T11">
                <a:pos x="T6" y="T7"/>
              </a:cxn>
            </a:cxnLst>
            <a:rect l="T12" t="T13" r="T14" b="T15"/>
            <a:pathLst>
              <a:path w="10" h="15">
                <a:moveTo>
                  <a:pt x="10" y="0"/>
                </a:moveTo>
                <a:lnTo>
                  <a:pt x="0" y="15"/>
                </a:lnTo>
                <a:lnTo>
                  <a:pt x="8" y="13"/>
                </a:lnTo>
                <a:lnTo>
                  <a:pt x="10" y="0"/>
                </a:lnTo>
              </a:path>
            </a:pathLst>
          </a:custGeom>
          <a:solidFill>
            <a:srgbClr val="CDCDCD"/>
          </a:solidFill>
          <a:ln w="6350">
            <a:solidFill>
              <a:schemeClr val="bg1"/>
            </a:solidFill>
            <a:round/>
            <a:headEnd/>
            <a:tailEnd/>
          </a:ln>
        </p:spPr>
        <p:txBody>
          <a:bodyPr/>
          <a:lstStyle/>
          <a:p>
            <a:endParaRPr lang="en-US"/>
          </a:p>
        </p:txBody>
      </p:sp>
      <p:sp>
        <p:nvSpPr>
          <p:cNvPr id="1546" name="Freeform 2587"/>
          <p:cNvSpPr>
            <a:spLocks/>
          </p:cNvSpPr>
          <p:nvPr/>
        </p:nvSpPr>
        <p:spPr bwMode="auto">
          <a:xfrm>
            <a:off x="7400925" y="4065588"/>
            <a:ext cx="53975" cy="42862"/>
          </a:xfrm>
          <a:custGeom>
            <a:avLst/>
            <a:gdLst>
              <a:gd name="T0" fmla="*/ 0 w 80"/>
              <a:gd name="T1" fmla="*/ 0 h 62"/>
              <a:gd name="T2" fmla="*/ 0 w 80"/>
              <a:gd name="T3" fmla="*/ 0 h 62"/>
              <a:gd name="T4" fmla="*/ 0 w 80"/>
              <a:gd name="T5" fmla="*/ 0 h 62"/>
              <a:gd name="T6" fmla="*/ 0 w 80"/>
              <a:gd name="T7" fmla="*/ 0 h 62"/>
              <a:gd name="T8" fmla="*/ 0 w 80"/>
              <a:gd name="T9" fmla="*/ 0 h 62"/>
              <a:gd name="T10" fmla="*/ 0 w 80"/>
              <a:gd name="T11" fmla="*/ 0 h 62"/>
              <a:gd name="T12" fmla="*/ 0 w 80"/>
              <a:gd name="T13" fmla="*/ 0 h 62"/>
              <a:gd name="T14" fmla="*/ 0 w 80"/>
              <a:gd name="T15" fmla="*/ 0 h 62"/>
              <a:gd name="T16" fmla="*/ 0 w 80"/>
              <a:gd name="T17" fmla="*/ 0 h 62"/>
              <a:gd name="T18" fmla="*/ 0 w 80"/>
              <a:gd name="T19" fmla="*/ 0 h 62"/>
              <a:gd name="T20" fmla="*/ 0 w 80"/>
              <a:gd name="T21" fmla="*/ 0 h 62"/>
              <a:gd name="T22" fmla="*/ 0 w 80"/>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0"/>
              <a:gd name="T37" fmla="*/ 0 h 62"/>
              <a:gd name="T38" fmla="*/ 80 w 80"/>
              <a:gd name="T39" fmla="*/ 62 h 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0" h="62">
                <a:moveTo>
                  <a:pt x="64" y="43"/>
                </a:moveTo>
                <a:lnTo>
                  <a:pt x="42" y="36"/>
                </a:lnTo>
                <a:lnTo>
                  <a:pt x="28" y="62"/>
                </a:lnTo>
                <a:lnTo>
                  <a:pt x="21" y="62"/>
                </a:lnTo>
                <a:lnTo>
                  <a:pt x="10" y="39"/>
                </a:lnTo>
                <a:lnTo>
                  <a:pt x="0" y="38"/>
                </a:lnTo>
                <a:lnTo>
                  <a:pt x="21" y="15"/>
                </a:lnTo>
                <a:lnTo>
                  <a:pt x="38" y="16"/>
                </a:lnTo>
                <a:lnTo>
                  <a:pt x="59" y="0"/>
                </a:lnTo>
                <a:lnTo>
                  <a:pt x="75" y="7"/>
                </a:lnTo>
                <a:lnTo>
                  <a:pt x="80" y="23"/>
                </a:lnTo>
                <a:lnTo>
                  <a:pt x="64" y="43"/>
                </a:lnTo>
                <a:close/>
              </a:path>
            </a:pathLst>
          </a:custGeom>
          <a:solidFill>
            <a:srgbClr val="CDCDCD"/>
          </a:solidFill>
          <a:ln w="6350">
            <a:solidFill>
              <a:schemeClr val="bg1"/>
            </a:solidFill>
            <a:round/>
            <a:headEnd/>
            <a:tailEnd/>
          </a:ln>
        </p:spPr>
        <p:txBody>
          <a:bodyPr/>
          <a:lstStyle/>
          <a:p>
            <a:endParaRPr lang="en-US"/>
          </a:p>
        </p:txBody>
      </p:sp>
      <p:sp>
        <p:nvSpPr>
          <p:cNvPr id="1547" name="Freeform 2588"/>
          <p:cNvSpPr>
            <a:spLocks/>
          </p:cNvSpPr>
          <p:nvPr/>
        </p:nvSpPr>
        <p:spPr bwMode="auto">
          <a:xfrm>
            <a:off x="7400925" y="4065588"/>
            <a:ext cx="53975" cy="42862"/>
          </a:xfrm>
          <a:custGeom>
            <a:avLst/>
            <a:gdLst>
              <a:gd name="T0" fmla="*/ 0 w 80"/>
              <a:gd name="T1" fmla="*/ 0 h 62"/>
              <a:gd name="T2" fmla="*/ 0 w 80"/>
              <a:gd name="T3" fmla="*/ 0 h 62"/>
              <a:gd name="T4" fmla="*/ 0 w 80"/>
              <a:gd name="T5" fmla="*/ 0 h 62"/>
              <a:gd name="T6" fmla="*/ 0 w 80"/>
              <a:gd name="T7" fmla="*/ 0 h 62"/>
              <a:gd name="T8" fmla="*/ 0 w 80"/>
              <a:gd name="T9" fmla="*/ 0 h 62"/>
              <a:gd name="T10" fmla="*/ 0 w 80"/>
              <a:gd name="T11" fmla="*/ 0 h 62"/>
              <a:gd name="T12" fmla="*/ 0 w 80"/>
              <a:gd name="T13" fmla="*/ 0 h 62"/>
              <a:gd name="T14" fmla="*/ 0 w 80"/>
              <a:gd name="T15" fmla="*/ 0 h 62"/>
              <a:gd name="T16" fmla="*/ 0 w 80"/>
              <a:gd name="T17" fmla="*/ 0 h 62"/>
              <a:gd name="T18" fmla="*/ 0 w 80"/>
              <a:gd name="T19" fmla="*/ 0 h 62"/>
              <a:gd name="T20" fmla="*/ 0 w 80"/>
              <a:gd name="T21" fmla="*/ 0 h 62"/>
              <a:gd name="T22" fmla="*/ 0 w 80"/>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0"/>
              <a:gd name="T37" fmla="*/ 0 h 62"/>
              <a:gd name="T38" fmla="*/ 80 w 80"/>
              <a:gd name="T39" fmla="*/ 62 h 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0" h="62">
                <a:moveTo>
                  <a:pt x="64" y="43"/>
                </a:moveTo>
                <a:lnTo>
                  <a:pt x="42" y="36"/>
                </a:lnTo>
                <a:lnTo>
                  <a:pt x="28" y="62"/>
                </a:lnTo>
                <a:lnTo>
                  <a:pt x="21" y="62"/>
                </a:lnTo>
                <a:lnTo>
                  <a:pt x="10" y="39"/>
                </a:lnTo>
                <a:lnTo>
                  <a:pt x="0" y="38"/>
                </a:lnTo>
                <a:lnTo>
                  <a:pt x="21" y="15"/>
                </a:lnTo>
                <a:lnTo>
                  <a:pt x="38" y="16"/>
                </a:lnTo>
                <a:lnTo>
                  <a:pt x="59" y="0"/>
                </a:lnTo>
                <a:lnTo>
                  <a:pt x="75" y="7"/>
                </a:lnTo>
                <a:lnTo>
                  <a:pt x="80" y="23"/>
                </a:lnTo>
                <a:lnTo>
                  <a:pt x="64" y="43"/>
                </a:lnTo>
              </a:path>
            </a:pathLst>
          </a:custGeom>
          <a:solidFill>
            <a:srgbClr val="CDCDCD"/>
          </a:solidFill>
          <a:ln w="6350">
            <a:solidFill>
              <a:schemeClr val="bg1"/>
            </a:solidFill>
            <a:round/>
            <a:headEnd/>
            <a:tailEnd/>
          </a:ln>
        </p:spPr>
        <p:txBody>
          <a:bodyPr/>
          <a:lstStyle/>
          <a:p>
            <a:endParaRPr lang="en-US"/>
          </a:p>
        </p:txBody>
      </p:sp>
      <p:sp>
        <p:nvSpPr>
          <p:cNvPr id="1548" name="Freeform 2589"/>
          <p:cNvSpPr>
            <a:spLocks/>
          </p:cNvSpPr>
          <p:nvPr/>
        </p:nvSpPr>
        <p:spPr bwMode="auto">
          <a:xfrm>
            <a:off x="7531100" y="3959225"/>
            <a:ext cx="4763" cy="12700"/>
          </a:xfrm>
          <a:custGeom>
            <a:avLst/>
            <a:gdLst>
              <a:gd name="T0" fmla="*/ 2147483647 w 8"/>
              <a:gd name="T1" fmla="*/ 0 h 20"/>
              <a:gd name="T2" fmla="*/ 2147483647 w 8"/>
              <a:gd name="T3" fmla="*/ 0 h 20"/>
              <a:gd name="T4" fmla="*/ 0 w 8"/>
              <a:gd name="T5" fmla="*/ 0 h 20"/>
              <a:gd name="T6" fmla="*/ 2147483647 w 8"/>
              <a:gd name="T7" fmla="*/ 0 h 20"/>
              <a:gd name="T8" fmla="*/ 0 60000 65536"/>
              <a:gd name="T9" fmla="*/ 0 60000 65536"/>
              <a:gd name="T10" fmla="*/ 0 60000 65536"/>
              <a:gd name="T11" fmla="*/ 0 60000 65536"/>
              <a:gd name="T12" fmla="*/ 0 w 8"/>
              <a:gd name="T13" fmla="*/ 0 h 20"/>
              <a:gd name="T14" fmla="*/ 8 w 8"/>
              <a:gd name="T15" fmla="*/ 20 h 20"/>
            </a:gdLst>
            <a:ahLst/>
            <a:cxnLst>
              <a:cxn ang="T8">
                <a:pos x="T0" y="T1"/>
              </a:cxn>
              <a:cxn ang="T9">
                <a:pos x="T2" y="T3"/>
              </a:cxn>
              <a:cxn ang="T10">
                <a:pos x="T4" y="T5"/>
              </a:cxn>
              <a:cxn ang="T11">
                <a:pos x="T6" y="T7"/>
              </a:cxn>
            </a:cxnLst>
            <a:rect l="T12" t="T13" r="T14" b="T15"/>
            <a:pathLst>
              <a:path w="8" h="20">
                <a:moveTo>
                  <a:pt x="8" y="0"/>
                </a:moveTo>
                <a:lnTo>
                  <a:pt x="3" y="20"/>
                </a:lnTo>
                <a:lnTo>
                  <a:pt x="0" y="20"/>
                </a:lnTo>
                <a:lnTo>
                  <a:pt x="8" y="0"/>
                </a:lnTo>
              </a:path>
            </a:pathLst>
          </a:custGeom>
          <a:solidFill>
            <a:srgbClr val="CDCDCD"/>
          </a:solidFill>
          <a:ln w="6350">
            <a:solidFill>
              <a:schemeClr val="bg1"/>
            </a:solidFill>
            <a:round/>
            <a:headEnd/>
            <a:tailEnd/>
          </a:ln>
        </p:spPr>
        <p:txBody>
          <a:bodyPr/>
          <a:lstStyle/>
          <a:p>
            <a:endParaRPr lang="en-US"/>
          </a:p>
        </p:txBody>
      </p:sp>
      <p:sp>
        <p:nvSpPr>
          <p:cNvPr id="1549" name="Freeform 2590"/>
          <p:cNvSpPr>
            <a:spLocks/>
          </p:cNvSpPr>
          <p:nvPr/>
        </p:nvSpPr>
        <p:spPr bwMode="auto">
          <a:xfrm>
            <a:off x="7375525" y="3870325"/>
            <a:ext cx="234950" cy="217488"/>
          </a:xfrm>
          <a:custGeom>
            <a:avLst/>
            <a:gdLst>
              <a:gd name="T0" fmla="*/ 0 w 351"/>
              <a:gd name="T1" fmla="*/ 0 h 314"/>
              <a:gd name="T2" fmla="*/ 0 w 351"/>
              <a:gd name="T3" fmla="*/ 0 h 314"/>
              <a:gd name="T4" fmla="*/ 0 w 351"/>
              <a:gd name="T5" fmla="*/ 0 h 314"/>
              <a:gd name="T6" fmla="*/ 0 w 351"/>
              <a:gd name="T7" fmla="*/ 0 h 314"/>
              <a:gd name="T8" fmla="*/ 0 w 351"/>
              <a:gd name="T9" fmla="*/ 0 h 314"/>
              <a:gd name="T10" fmla="*/ 0 w 351"/>
              <a:gd name="T11" fmla="*/ 0 h 314"/>
              <a:gd name="T12" fmla="*/ 0 w 351"/>
              <a:gd name="T13" fmla="*/ 0 h 314"/>
              <a:gd name="T14" fmla="*/ 0 w 351"/>
              <a:gd name="T15" fmla="*/ 0 h 314"/>
              <a:gd name="T16" fmla="*/ 0 w 351"/>
              <a:gd name="T17" fmla="*/ 0 h 314"/>
              <a:gd name="T18" fmla="*/ 0 w 351"/>
              <a:gd name="T19" fmla="*/ 0 h 314"/>
              <a:gd name="T20" fmla="*/ 0 w 351"/>
              <a:gd name="T21" fmla="*/ 0 h 314"/>
              <a:gd name="T22" fmla="*/ 0 w 351"/>
              <a:gd name="T23" fmla="*/ 0 h 314"/>
              <a:gd name="T24" fmla="*/ 0 w 351"/>
              <a:gd name="T25" fmla="*/ 0 h 314"/>
              <a:gd name="T26" fmla="*/ 0 w 351"/>
              <a:gd name="T27" fmla="*/ 0 h 314"/>
              <a:gd name="T28" fmla="*/ 0 w 351"/>
              <a:gd name="T29" fmla="*/ 0 h 314"/>
              <a:gd name="T30" fmla="*/ 0 w 351"/>
              <a:gd name="T31" fmla="*/ 0 h 314"/>
              <a:gd name="T32" fmla="*/ 0 w 351"/>
              <a:gd name="T33" fmla="*/ 0 h 314"/>
              <a:gd name="T34" fmla="*/ 0 w 351"/>
              <a:gd name="T35" fmla="*/ 0 h 314"/>
              <a:gd name="T36" fmla="*/ 0 w 351"/>
              <a:gd name="T37" fmla="*/ 0 h 314"/>
              <a:gd name="T38" fmla="*/ 0 w 351"/>
              <a:gd name="T39" fmla="*/ 0 h 314"/>
              <a:gd name="T40" fmla="*/ 0 w 351"/>
              <a:gd name="T41" fmla="*/ 0 h 314"/>
              <a:gd name="T42" fmla="*/ 0 w 351"/>
              <a:gd name="T43" fmla="*/ 0 h 314"/>
              <a:gd name="T44" fmla="*/ 0 w 351"/>
              <a:gd name="T45" fmla="*/ 0 h 314"/>
              <a:gd name="T46" fmla="*/ 0 w 351"/>
              <a:gd name="T47" fmla="*/ 0 h 314"/>
              <a:gd name="T48" fmla="*/ 0 w 351"/>
              <a:gd name="T49" fmla="*/ 0 h 314"/>
              <a:gd name="T50" fmla="*/ 0 w 351"/>
              <a:gd name="T51" fmla="*/ 0 h 314"/>
              <a:gd name="T52" fmla="*/ 0 w 351"/>
              <a:gd name="T53" fmla="*/ 0 h 314"/>
              <a:gd name="T54" fmla="*/ 0 w 351"/>
              <a:gd name="T55" fmla="*/ 0 h 314"/>
              <a:gd name="T56" fmla="*/ 0 w 351"/>
              <a:gd name="T57" fmla="*/ 0 h 314"/>
              <a:gd name="T58" fmla="*/ 0 w 351"/>
              <a:gd name="T59" fmla="*/ 0 h 314"/>
              <a:gd name="T60" fmla="*/ 0 w 351"/>
              <a:gd name="T61" fmla="*/ 0 h 314"/>
              <a:gd name="T62" fmla="*/ 0 w 351"/>
              <a:gd name="T63" fmla="*/ 0 h 314"/>
              <a:gd name="T64" fmla="*/ 0 w 351"/>
              <a:gd name="T65" fmla="*/ 0 h 3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1"/>
              <a:gd name="T100" fmla="*/ 0 h 314"/>
              <a:gd name="T101" fmla="*/ 351 w 351"/>
              <a:gd name="T102" fmla="*/ 314 h 3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1" h="314">
                <a:moveTo>
                  <a:pt x="320" y="1"/>
                </a:moveTo>
                <a:lnTo>
                  <a:pt x="329" y="1"/>
                </a:lnTo>
                <a:lnTo>
                  <a:pt x="330" y="31"/>
                </a:lnTo>
                <a:lnTo>
                  <a:pt x="351" y="79"/>
                </a:lnTo>
                <a:lnTo>
                  <a:pt x="333" y="128"/>
                </a:lnTo>
                <a:lnTo>
                  <a:pt x="319" y="131"/>
                </a:lnTo>
                <a:lnTo>
                  <a:pt x="319" y="182"/>
                </a:lnTo>
                <a:lnTo>
                  <a:pt x="306" y="208"/>
                </a:lnTo>
                <a:lnTo>
                  <a:pt x="311" y="231"/>
                </a:lnTo>
                <a:lnTo>
                  <a:pt x="296" y="250"/>
                </a:lnTo>
                <a:lnTo>
                  <a:pt x="281" y="262"/>
                </a:lnTo>
                <a:lnTo>
                  <a:pt x="288" y="232"/>
                </a:lnTo>
                <a:lnTo>
                  <a:pt x="281" y="232"/>
                </a:lnTo>
                <a:lnTo>
                  <a:pt x="275" y="250"/>
                </a:lnTo>
                <a:lnTo>
                  <a:pt x="263" y="247"/>
                </a:lnTo>
                <a:lnTo>
                  <a:pt x="254" y="271"/>
                </a:lnTo>
                <a:lnTo>
                  <a:pt x="249" y="271"/>
                </a:lnTo>
                <a:lnTo>
                  <a:pt x="249" y="255"/>
                </a:lnTo>
                <a:lnTo>
                  <a:pt x="246" y="255"/>
                </a:lnTo>
                <a:lnTo>
                  <a:pt x="229" y="273"/>
                </a:lnTo>
                <a:lnTo>
                  <a:pt x="193" y="273"/>
                </a:lnTo>
                <a:lnTo>
                  <a:pt x="200" y="267"/>
                </a:lnTo>
                <a:lnTo>
                  <a:pt x="189" y="267"/>
                </a:lnTo>
                <a:lnTo>
                  <a:pt x="185" y="255"/>
                </a:lnTo>
                <a:lnTo>
                  <a:pt x="177" y="271"/>
                </a:lnTo>
                <a:lnTo>
                  <a:pt x="187" y="280"/>
                </a:lnTo>
                <a:lnTo>
                  <a:pt x="187" y="288"/>
                </a:lnTo>
                <a:lnTo>
                  <a:pt x="171" y="289"/>
                </a:lnTo>
                <a:lnTo>
                  <a:pt x="151" y="314"/>
                </a:lnTo>
                <a:lnTo>
                  <a:pt x="133" y="296"/>
                </a:lnTo>
                <a:lnTo>
                  <a:pt x="138" y="270"/>
                </a:lnTo>
                <a:lnTo>
                  <a:pt x="106" y="267"/>
                </a:lnTo>
                <a:lnTo>
                  <a:pt x="91" y="280"/>
                </a:lnTo>
                <a:lnTo>
                  <a:pt x="47" y="283"/>
                </a:lnTo>
                <a:lnTo>
                  <a:pt x="34" y="299"/>
                </a:lnTo>
                <a:lnTo>
                  <a:pt x="0" y="296"/>
                </a:lnTo>
                <a:lnTo>
                  <a:pt x="0" y="283"/>
                </a:lnTo>
                <a:lnTo>
                  <a:pt x="13" y="280"/>
                </a:lnTo>
                <a:lnTo>
                  <a:pt x="58" y="237"/>
                </a:lnTo>
                <a:lnTo>
                  <a:pt x="135" y="229"/>
                </a:lnTo>
                <a:lnTo>
                  <a:pt x="135" y="234"/>
                </a:lnTo>
                <a:lnTo>
                  <a:pt x="151" y="237"/>
                </a:lnTo>
                <a:lnTo>
                  <a:pt x="161" y="229"/>
                </a:lnTo>
                <a:lnTo>
                  <a:pt x="161" y="213"/>
                </a:lnTo>
                <a:lnTo>
                  <a:pt x="177" y="193"/>
                </a:lnTo>
                <a:lnTo>
                  <a:pt x="185" y="167"/>
                </a:lnTo>
                <a:lnTo>
                  <a:pt x="193" y="161"/>
                </a:lnTo>
                <a:lnTo>
                  <a:pt x="200" y="161"/>
                </a:lnTo>
                <a:lnTo>
                  <a:pt x="189" y="175"/>
                </a:lnTo>
                <a:lnTo>
                  <a:pt x="190" y="190"/>
                </a:lnTo>
                <a:lnTo>
                  <a:pt x="234" y="167"/>
                </a:lnTo>
                <a:lnTo>
                  <a:pt x="263" y="141"/>
                </a:lnTo>
                <a:lnTo>
                  <a:pt x="278" y="105"/>
                </a:lnTo>
                <a:lnTo>
                  <a:pt x="286" y="78"/>
                </a:lnTo>
                <a:lnTo>
                  <a:pt x="286" y="70"/>
                </a:lnTo>
                <a:lnTo>
                  <a:pt x="278" y="61"/>
                </a:lnTo>
                <a:lnTo>
                  <a:pt x="285" y="52"/>
                </a:lnTo>
                <a:lnTo>
                  <a:pt x="285" y="34"/>
                </a:lnTo>
                <a:lnTo>
                  <a:pt x="298" y="9"/>
                </a:lnTo>
                <a:lnTo>
                  <a:pt x="309" y="26"/>
                </a:lnTo>
                <a:lnTo>
                  <a:pt x="320" y="22"/>
                </a:lnTo>
                <a:lnTo>
                  <a:pt x="325" y="8"/>
                </a:lnTo>
                <a:lnTo>
                  <a:pt x="312" y="14"/>
                </a:lnTo>
                <a:lnTo>
                  <a:pt x="311" y="6"/>
                </a:lnTo>
                <a:lnTo>
                  <a:pt x="312" y="0"/>
                </a:lnTo>
                <a:lnTo>
                  <a:pt x="320" y="1"/>
                </a:lnTo>
                <a:close/>
              </a:path>
            </a:pathLst>
          </a:custGeom>
          <a:solidFill>
            <a:srgbClr val="CDCDCD"/>
          </a:solidFill>
          <a:ln w="6350">
            <a:solidFill>
              <a:schemeClr val="bg1"/>
            </a:solidFill>
            <a:round/>
            <a:headEnd/>
            <a:tailEnd/>
          </a:ln>
        </p:spPr>
        <p:txBody>
          <a:bodyPr/>
          <a:lstStyle/>
          <a:p>
            <a:endParaRPr lang="en-US"/>
          </a:p>
        </p:txBody>
      </p:sp>
      <p:sp>
        <p:nvSpPr>
          <p:cNvPr id="1550" name="Freeform 2591"/>
          <p:cNvSpPr>
            <a:spLocks/>
          </p:cNvSpPr>
          <p:nvPr/>
        </p:nvSpPr>
        <p:spPr bwMode="auto">
          <a:xfrm>
            <a:off x="7375525" y="3870325"/>
            <a:ext cx="234950" cy="217488"/>
          </a:xfrm>
          <a:custGeom>
            <a:avLst/>
            <a:gdLst>
              <a:gd name="T0" fmla="*/ 0 w 351"/>
              <a:gd name="T1" fmla="*/ 0 h 314"/>
              <a:gd name="T2" fmla="*/ 0 w 351"/>
              <a:gd name="T3" fmla="*/ 0 h 314"/>
              <a:gd name="T4" fmla="*/ 0 w 351"/>
              <a:gd name="T5" fmla="*/ 0 h 314"/>
              <a:gd name="T6" fmla="*/ 0 w 351"/>
              <a:gd name="T7" fmla="*/ 0 h 314"/>
              <a:gd name="T8" fmla="*/ 0 w 351"/>
              <a:gd name="T9" fmla="*/ 0 h 314"/>
              <a:gd name="T10" fmla="*/ 0 w 351"/>
              <a:gd name="T11" fmla="*/ 0 h 314"/>
              <a:gd name="T12" fmla="*/ 0 w 351"/>
              <a:gd name="T13" fmla="*/ 0 h 314"/>
              <a:gd name="T14" fmla="*/ 0 w 351"/>
              <a:gd name="T15" fmla="*/ 0 h 314"/>
              <a:gd name="T16" fmla="*/ 0 w 351"/>
              <a:gd name="T17" fmla="*/ 0 h 314"/>
              <a:gd name="T18" fmla="*/ 0 w 351"/>
              <a:gd name="T19" fmla="*/ 0 h 314"/>
              <a:gd name="T20" fmla="*/ 0 w 351"/>
              <a:gd name="T21" fmla="*/ 0 h 314"/>
              <a:gd name="T22" fmla="*/ 0 w 351"/>
              <a:gd name="T23" fmla="*/ 0 h 314"/>
              <a:gd name="T24" fmla="*/ 0 w 351"/>
              <a:gd name="T25" fmla="*/ 0 h 314"/>
              <a:gd name="T26" fmla="*/ 0 w 351"/>
              <a:gd name="T27" fmla="*/ 0 h 314"/>
              <a:gd name="T28" fmla="*/ 0 w 351"/>
              <a:gd name="T29" fmla="*/ 0 h 314"/>
              <a:gd name="T30" fmla="*/ 0 w 351"/>
              <a:gd name="T31" fmla="*/ 0 h 314"/>
              <a:gd name="T32" fmla="*/ 0 w 351"/>
              <a:gd name="T33" fmla="*/ 0 h 314"/>
              <a:gd name="T34" fmla="*/ 0 w 351"/>
              <a:gd name="T35" fmla="*/ 0 h 314"/>
              <a:gd name="T36" fmla="*/ 0 w 351"/>
              <a:gd name="T37" fmla="*/ 0 h 314"/>
              <a:gd name="T38" fmla="*/ 0 w 351"/>
              <a:gd name="T39" fmla="*/ 0 h 314"/>
              <a:gd name="T40" fmla="*/ 0 w 351"/>
              <a:gd name="T41" fmla="*/ 0 h 314"/>
              <a:gd name="T42" fmla="*/ 0 w 351"/>
              <a:gd name="T43" fmla="*/ 0 h 314"/>
              <a:gd name="T44" fmla="*/ 0 w 351"/>
              <a:gd name="T45" fmla="*/ 0 h 314"/>
              <a:gd name="T46" fmla="*/ 0 w 351"/>
              <a:gd name="T47" fmla="*/ 0 h 314"/>
              <a:gd name="T48" fmla="*/ 0 w 351"/>
              <a:gd name="T49" fmla="*/ 0 h 314"/>
              <a:gd name="T50" fmla="*/ 0 w 351"/>
              <a:gd name="T51" fmla="*/ 0 h 314"/>
              <a:gd name="T52" fmla="*/ 0 w 351"/>
              <a:gd name="T53" fmla="*/ 0 h 314"/>
              <a:gd name="T54" fmla="*/ 0 w 351"/>
              <a:gd name="T55" fmla="*/ 0 h 314"/>
              <a:gd name="T56" fmla="*/ 0 w 351"/>
              <a:gd name="T57" fmla="*/ 0 h 314"/>
              <a:gd name="T58" fmla="*/ 0 w 351"/>
              <a:gd name="T59" fmla="*/ 0 h 314"/>
              <a:gd name="T60" fmla="*/ 0 w 351"/>
              <a:gd name="T61" fmla="*/ 0 h 314"/>
              <a:gd name="T62" fmla="*/ 0 w 351"/>
              <a:gd name="T63" fmla="*/ 0 h 314"/>
              <a:gd name="T64" fmla="*/ 0 w 351"/>
              <a:gd name="T65" fmla="*/ 0 h 3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1"/>
              <a:gd name="T100" fmla="*/ 0 h 314"/>
              <a:gd name="T101" fmla="*/ 351 w 351"/>
              <a:gd name="T102" fmla="*/ 314 h 3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1" h="314">
                <a:moveTo>
                  <a:pt x="320" y="1"/>
                </a:moveTo>
                <a:lnTo>
                  <a:pt x="329" y="1"/>
                </a:lnTo>
                <a:lnTo>
                  <a:pt x="330" y="31"/>
                </a:lnTo>
                <a:lnTo>
                  <a:pt x="351" y="79"/>
                </a:lnTo>
                <a:lnTo>
                  <a:pt x="333" y="128"/>
                </a:lnTo>
                <a:lnTo>
                  <a:pt x="319" y="131"/>
                </a:lnTo>
                <a:lnTo>
                  <a:pt x="319" y="182"/>
                </a:lnTo>
                <a:lnTo>
                  <a:pt x="306" y="208"/>
                </a:lnTo>
                <a:lnTo>
                  <a:pt x="311" y="231"/>
                </a:lnTo>
                <a:lnTo>
                  <a:pt x="296" y="250"/>
                </a:lnTo>
                <a:lnTo>
                  <a:pt x="281" y="262"/>
                </a:lnTo>
                <a:lnTo>
                  <a:pt x="288" y="232"/>
                </a:lnTo>
                <a:lnTo>
                  <a:pt x="281" y="232"/>
                </a:lnTo>
                <a:lnTo>
                  <a:pt x="275" y="250"/>
                </a:lnTo>
                <a:lnTo>
                  <a:pt x="263" y="247"/>
                </a:lnTo>
                <a:lnTo>
                  <a:pt x="254" y="271"/>
                </a:lnTo>
                <a:lnTo>
                  <a:pt x="249" y="271"/>
                </a:lnTo>
                <a:lnTo>
                  <a:pt x="249" y="255"/>
                </a:lnTo>
                <a:lnTo>
                  <a:pt x="246" y="255"/>
                </a:lnTo>
                <a:lnTo>
                  <a:pt x="229" y="273"/>
                </a:lnTo>
                <a:lnTo>
                  <a:pt x="193" y="273"/>
                </a:lnTo>
                <a:lnTo>
                  <a:pt x="200" y="267"/>
                </a:lnTo>
                <a:lnTo>
                  <a:pt x="189" y="267"/>
                </a:lnTo>
                <a:lnTo>
                  <a:pt x="185" y="255"/>
                </a:lnTo>
                <a:lnTo>
                  <a:pt x="177" y="271"/>
                </a:lnTo>
                <a:lnTo>
                  <a:pt x="187" y="280"/>
                </a:lnTo>
                <a:lnTo>
                  <a:pt x="187" y="288"/>
                </a:lnTo>
                <a:lnTo>
                  <a:pt x="171" y="289"/>
                </a:lnTo>
                <a:lnTo>
                  <a:pt x="151" y="314"/>
                </a:lnTo>
                <a:lnTo>
                  <a:pt x="133" y="296"/>
                </a:lnTo>
                <a:lnTo>
                  <a:pt x="138" y="270"/>
                </a:lnTo>
                <a:lnTo>
                  <a:pt x="106" y="267"/>
                </a:lnTo>
                <a:lnTo>
                  <a:pt x="91" y="280"/>
                </a:lnTo>
                <a:lnTo>
                  <a:pt x="47" y="283"/>
                </a:lnTo>
                <a:lnTo>
                  <a:pt x="34" y="299"/>
                </a:lnTo>
                <a:lnTo>
                  <a:pt x="0" y="296"/>
                </a:lnTo>
                <a:lnTo>
                  <a:pt x="0" y="283"/>
                </a:lnTo>
                <a:lnTo>
                  <a:pt x="13" y="280"/>
                </a:lnTo>
                <a:lnTo>
                  <a:pt x="58" y="237"/>
                </a:lnTo>
                <a:lnTo>
                  <a:pt x="135" y="229"/>
                </a:lnTo>
                <a:lnTo>
                  <a:pt x="135" y="234"/>
                </a:lnTo>
                <a:lnTo>
                  <a:pt x="151" y="237"/>
                </a:lnTo>
                <a:lnTo>
                  <a:pt x="161" y="229"/>
                </a:lnTo>
                <a:lnTo>
                  <a:pt x="161" y="213"/>
                </a:lnTo>
                <a:lnTo>
                  <a:pt x="177" y="193"/>
                </a:lnTo>
                <a:lnTo>
                  <a:pt x="185" y="167"/>
                </a:lnTo>
                <a:lnTo>
                  <a:pt x="193" y="161"/>
                </a:lnTo>
                <a:lnTo>
                  <a:pt x="200" y="161"/>
                </a:lnTo>
                <a:lnTo>
                  <a:pt x="189" y="175"/>
                </a:lnTo>
                <a:lnTo>
                  <a:pt x="190" y="190"/>
                </a:lnTo>
                <a:lnTo>
                  <a:pt x="234" y="167"/>
                </a:lnTo>
                <a:lnTo>
                  <a:pt x="263" y="141"/>
                </a:lnTo>
                <a:lnTo>
                  <a:pt x="278" y="105"/>
                </a:lnTo>
                <a:lnTo>
                  <a:pt x="286" y="78"/>
                </a:lnTo>
                <a:lnTo>
                  <a:pt x="286" y="70"/>
                </a:lnTo>
                <a:lnTo>
                  <a:pt x="278" y="61"/>
                </a:lnTo>
                <a:lnTo>
                  <a:pt x="285" y="52"/>
                </a:lnTo>
                <a:lnTo>
                  <a:pt x="285" y="34"/>
                </a:lnTo>
                <a:lnTo>
                  <a:pt x="298" y="9"/>
                </a:lnTo>
                <a:lnTo>
                  <a:pt x="309" y="26"/>
                </a:lnTo>
                <a:lnTo>
                  <a:pt x="320" y="22"/>
                </a:lnTo>
                <a:lnTo>
                  <a:pt x="325" y="8"/>
                </a:lnTo>
                <a:lnTo>
                  <a:pt x="312" y="14"/>
                </a:lnTo>
                <a:lnTo>
                  <a:pt x="311" y="6"/>
                </a:lnTo>
                <a:lnTo>
                  <a:pt x="312" y="0"/>
                </a:lnTo>
                <a:lnTo>
                  <a:pt x="320" y="1"/>
                </a:lnTo>
              </a:path>
            </a:pathLst>
          </a:custGeom>
          <a:solidFill>
            <a:srgbClr val="B1726B"/>
          </a:solidFill>
          <a:ln w="6350">
            <a:solidFill>
              <a:srgbClr val="B1726B"/>
            </a:solidFill>
            <a:round/>
            <a:headEnd/>
            <a:tailEnd/>
          </a:ln>
        </p:spPr>
        <p:txBody>
          <a:bodyPr/>
          <a:lstStyle/>
          <a:p>
            <a:endParaRPr lang="en-US"/>
          </a:p>
        </p:txBody>
      </p:sp>
      <p:sp>
        <p:nvSpPr>
          <p:cNvPr id="1551" name="Freeform 2592"/>
          <p:cNvSpPr>
            <a:spLocks/>
          </p:cNvSpPr>
          <p:nvPr/>
        </p:nvSpPr>
        <p:spPr bwMode="auto">
          <a:xfrm>
            <a:off x="7591425" y="3756025"/>
            <a:ext cx="1588" cy="4763"/>
          </a:xfrm>
          <a:custGeom>
            <a:avLst/>
            <a:gdLst>
              <a:gd name="T0" fmla="*/ 0 w 6"/>
              <a:gd name="T1" fmla="*/ 0 h 7"/>
              <a:gd name="T2" fmla="*/ 0 w 6"/>
              <a:gd name="T3" fmla="*/ 0 h 7"/>
              <a:gd name="T4" fmla="*/ 0 w 6"/>
              <a:gd name="T5" fmla="*/ 0 h 7"/>
              <a:gd name="T6" fmla="*/ 0 w 6"/>
              <a:gd name="T7" fmla="*/ 0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1" y="0"/>
                </a:moveTo>
                <a:lnTo>
                  <a:pt x="0" y="3"/>
                </a:lnTo>
                <a:lnTo>
                  <a:pt x="6" y="7"/>
                </a:lnTo>
                <a:lnTo>
                  <a:pt x="1" y="0"/>
                </a:lnTo>
              </a:path>
            </a:pathLst>
          </a:custGeom>
          <a:solidFill>
            <a:srgbClr val="CDCDCD"/>
          </a:solidFill>
          <a:ln w="6350">
            <a:solidFill>
              <a:schemeClr val="bg1"/>
            </a:solidFill>
            <a:round/>
            <a:headEnd/>
            <a:tailEnd/>
          </a:ln>
        </p:spPr>
        <p:txBody>
          <a:bodyPr/>
          <a:lstStyle/>
          <a:p>
            <a:endParaRPr lang="en-US"/>
          </a:p>
        </p:txBody>
      </p:sp>
      <p:sp>
        <p:nvSpPr>
          <p:cNvPr id="1552" name="Freeform 2593"/>
          <p:cNvSpPr>
            <a:spLocks/>
          </p:cNvSpPr>
          <p:nvPr/>
        </p:nvSpPr>
        <p:spPr bwMode="auto">
          <a:xfrm>
            <a:off x="7235825" y="3825875"/>
            <a:ext cx="133350" cy="149225"/>
          </a:xfrm>
          <a:custGeom>
            <a:avLst/>
            <a:gdLst>
              <a:gd name="T0" fmla="*/ 0 w 199"/>
              <a:gd name="T1" fmla="*/ 0 h 217"/>
              <a:gd name="T2" fmla="*/ 0 w 199"/>
              <a:gd name="T3" fmla="*/ 0 h 217"/>
              <a:gd name="T4" fmla="*/ 0 w 199"/>
              <a:gd name="T5" fmla="*/ 0 h 217"/>
              <a:gd name="T6" fmla="*/ 0 w 199"/>
              <a:gd name="T7" fmla="*/ 0 h 217"/>
              <a:gd name="T8" fmla="*/ 0 w 199"/>
              <a:gd name="T9" fmla="*/ 0 h 217"/>
              <a:gd name="T10" fmla="*/ 0 w 199"/>
              <a:gd name="T11" fmla="*/ 0 h 217"/>
              <a:gd name="T12" fmla="*/ 0 w 199"/>
              <a:gd name="T13" fmla="*/ 0 h 217"/>
              <a:gd name="T14" fmla="*/ 0 w 199"/>
              <a:gd name="T15" fmla="*/ 0 h 217"/>
              <a:gd name="T16" fmla="*/ 0 w 199"/>
              <a:gd name="T17" fmla="*/ 0 h 217"/>
              <a:gd name="T18" fmla="*/ 0 w 199"/>
              <a:gd name="T19" fmla="*/ 0 h 217"/>
              <a:gd name="T20" fmla="*/ 0 w 199"/>
              <a:gd name="T21" fmla="*/ 0 h 217"/>
              <a:gd name="T22" fmla="*/ 0 w 199"/>
              <a:gd name="T23" fmla="*/ 0 h 217"/>
              <a:gd name="T24" fmla="*/ 0 w 199"/>
              <a:gd name="T25" fmla="*/ 0 h 217"/>
              <a:gd name="T26" fmla="*/ 0 w 199"/>
              <a:gd name="T27" fmla="*/ 0 h 217"/>
              <a:gd name="T28" fmla="*/ 0 w 199"/>
              <a:gd name="T29" fmla="*/ 0 h 217"/>
              <a:gd name="T30" fmla="*/ 0 w 199"/>
              <a:gd name="T31" fmla="*/ 0 h 217"/>
              <a:gd name="T32" fmla="*/ 0 w 199"/>
              <a:gd name="T33" fmla="*/ 0 h 217"/>
              <a:gd name="T34" fmla="*/ 0 w 199"/>
              <a:gd name="T35" fmla="*/ 0 h 217"/>
              <a:gd name="T36" fmla="*/ 0 w 199"/>
              <a:gd name="T37" fmla="*/ 0 h 217"/>
              <a:gd name="T38" fmla="*/ 0 w 199"/>
              <a:gd name="T39" fmla="*/ 0 h 217"/>
              <a:gd name="T40" fmla="*/ 0 w 199"/>
              <a:gd name="T41" fmla="*/ 0 h 217"/>
              <a:gd name="T42" fmla="*/ 0 w 199"/>
              <a:gd name="T43" fmla="*/ 0 h 217"/>
              <a:gd name="T44" fmla="*/ 0 w 199"/>
              <a:gd name="T45" fmla="*/ 0 h 217"/>
              <a:gd name="T46" fmla="*/ 0 w 199"/>
              <a:gd name="T47" fmla="*/ 0 h 217"/>
              <a:gd name="T48" fmla="*/ 0 w 199"/>
              <a:gd name="T49" fmla="*/ 0 h 217"/>
              <a:gd name="T50" fmla="*/ 0 w 199"/>
              <a:gd name="T51" fmla="*/ 0 h 217"/>
              <a:gd name="T52" fmla="*/ 0 w 199"/>
              <a:gd name="T53" fmla="*/ 0 h 217"/>
              <a:gd name="T54" fmla="*/ 0 w 199"/>
              <a:gd name="T55" fmla="*/ 0 h 217"/>
              <a:gd name="T56" fmla="*/ 0 w 199"/>
              <a:gd name="T57" fmla="*/ 0 h 217"/>
              <a:gd name="T58" fmla="*/ 0 w 199"/>
              <a:gd name="T59" fmla="*/ 0 h 217"/>
              <a:gd name="T60" fmla="*/ 0 w 199"/>
              <a:gd name="T61" fmla="*/ 0 h 217"/>
              <a:gd name="T62" fmla="*/ 0 w 199"/>
              <a:gd name="T63" fmla="*/ 0 h 217"/>
              <a:gd name="T64" fmla="*/ 0 w 199"/>
              <a:gd name="T65" fmla="*/ 0 h 2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217"/>
              <a:gd name="T101" fmla="*/ 199 w 199"/>
              <a:gd name="T102" fmla="*/ 217 h 2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217">
                <a:moveTo>
                  <a:pt x="196" y="15"/>
                </a:moveTo>
                <a:lnTo>
                  <a:pt x="199" y="23"/>
                </a:lnTo>
                <a:lnTo>
                  <a:pt x="168" y="57"/>
                </a:lnTo>
                <a:lnTo>
                  <a:pt x="168" y="86"/>
                </a:lnTo>
                <a:lnTo>
                  <a:pt x="126" y="119"/>
                </a:lnTo>
                <a:lnTo>
                  <a:pt x="98" y="132"/>
                </a:lnTo>
                <a:lnTo>
                  <a:pt x="98" y="158"/>
                </a:lnTo>
                <a:lnTo>
                  <a:pt x="126" y="184"/>
                </a:lnTo>
                <a:lnTo>
                  <a:pt x="108" y="195"/>
                </a:lnTo>
                <a:lnTo>
                  <a:pt x="88" y="195"/>
                </a:lnTo>
                <a:lnTo>
                  <a:pt x="67" y="215"/>
                </a:lnTo>
                <a:lnTo>
                  <a:pt x="39" y="205"/>
                </a:lnTo>
                <a:lnTo>
                  <a:pt x="38" y="213"/>
                </a:lnTo>
                <a:lnTo>
                  <a:pt x="28" y="217"/>
                </a:lnTo>
                <a:lnTo>
                  <a:pt x="23" y="207"/>
                </a:lnTo>
                <a:lnTo>
                  <a:pt x="26" y="200"/>
                </a:lnTo>
                <a:lnTo>
                  <a:pt x="12" y="202"/>
                </a:lnTo>
                <a:lnTo>
                  <a:pt x="20" y="186"/>
                </a:lnTo>
                <a:lnTo>
                  <a:pt x="33" y="178"/>
                </a:lnTo>
                <a:lnTo>
                  <a:pt x="26" y="174"/>
                </a:lnTo>
                <a:lnTo>
                  <a:pt x="33" y="143"/>
                </a:lnTo>
                <a:lnTo>
                  <a:pt x="9" y="142"/>
                </a:lnTo>
                <a:lnTo>
                  <a:pt x="0" y="127"/>
                </a:lnTo>
                <a:lnTo>
                  <a:pt x="17" y="104"/>
                </a:lnTo>
                <a:lnTo>
                  <a:pt x="46" y="90"/>
                </a:lnTo>
                <a:lnTo>
                  <a:pt x="79" y="59"/>
                </a:lnTo>
                <a:lnTo>
                  <a:pt x="98" y="68"/>
                </a:lnTo>
                <a:lnTo>
                  <a:pt x="122" y="65"/>
                </a:lnTo>
                <a:lnTo>
                  <a:pt x="121" y="41"/>
                </a:lnTo>
                <a:lnTo>
                  <a:pt x="145" y="39"/>
                </a:lnTo>
                <a:lnTo>
                  <a:pt x="163" y="25"/>
                </a:lnTo>
                <a:lnTo>
                  <a:pt x="179" y="0"/>
                </a:lnTo>
                <a:lnTo>
                  <a:pt x="196" y="15"/>
                </a:lnTo>
                <a:close/>
              </a:path>
            </a:pathLst>
          </a:custGeom>
          <a:solidFill>
            <a:srgbClr val="CDCDCD"/>
          </a:solidFill>
          <a:ln w="6350">
            <a:solidFill>
              <a:schemeClr val="bg1"/>
            </a:solidFill>
            <a:round/>
            <a:headEnd/>
            <a:tailEnd/>
          </a:ln>
        </p:spPr>
        <p:txBody>
          <a:bodyPr/>
          <a:lstStyle/>
          <a:p>
            <a:endParaRPr lang="en-US"/>
          </a:p>
        </p:txBody>
      </p:sp>
      <p:sp>
        <p:nvSpPr>
          <p:cNvPr id="1553" name="Freeform 2594"/>
          <p:cNvSpPr>
            <a:spLocks/>
          </p:cNvSpPr>
          <p:nvPr/>
        </p:nvSpPr>
        <p:spPr bwMode="auto">
          <a:xfrm>
            <a:off x="7235825" y="3825875"/>
            <a:ext cx="133350" cy="149225"/>
          </a:xfrm>
          <a:custGeom>
            <a:avLst/>
            <a:gdLst>
              <a:gd name="T0" fmla="*/ 0 w 199"/>
              <a:gd name="T1" fmla="*/ 0 h 217"/>
              <a:gd name="T2" fmla="*/ 0 w 199"/>
              <a:gd name="T3" fmla="*/ 0 h 217"/>
              <a:gd name="T4" fmla="*/ 0 w 199"/>
              <a:gd name="T5" fmla="*/ 0 h 217"/>
              <a:gd name="T6" fmla="*/ 0 w 199"/>
              <a:gd name="T7" fmla="*/ 0 h 217"/>
              <a:gd name="T8" fmla="*/ 0 w 199"/>
              <a:gd name="T9" fmla="*/ 0 h 217"/>
              <a:gd name="T10" fmla="*/ 0 w 199"/>
              <a:gd name="T11" fmla="*/ 0 h 217"/>
              <a:gd name="T12" fmla="*/ 0 w 199"/>
              <a:gd name="T13" fmla="*/ 0 h 217"/>
              <a:gd name="T14" fmla="*/ 0 w 199"/>
              <a:gd name="T15" fmla="*/ 0 h 217"/>
              <a:gd name="T16" fmla="*/ 0 w 199"/>
              <a:gd name="T17" fmla="*/ 0 h 217"/>
              <a:gd name="T18" fmla="*/ 0 w 199"/>
              <a:gd name="T19" fmla="*/ 0 h 217"/>
              <a:gd name="T20" fmla="*/ 0 w 199"/>
              <a:gd name="T21" fmla="*/ 0 h 217"/>
              <a:gd name="T22" fmla="*/ 0 w 199"/>
              <a:gd name="T23" fmla="*/ 0 h 217"/>
              <a:gd name="T24" fmla="*/ 0 w 199"/>
              <a:gd name="T25" fmla="*/ 0 h 217"/>
              <a:gd name="T26" fmla="*/ 0 w 199"/>
              <a:gd name="T27" fmla="*/ 0 h 217"/>
              <a:gd name="T28" fmla="*/ 0 w 199"/>
              <a:gd name="T29" fmla="*/ 0 h 217"/>
              <a:gd name="T30" fmla="*/ 0 w 199"/>
              <a:gd name="T31" fmla="*/ 0 h 217"/>
              <a:gd name="T32" fmla="*/ 0 w 199"/>
              <a:gd name="T33" fmla="*/ 0 h 217"/>
              <a:gd name="T34" fmla="*/ 0 w 199"/>
              <a:gd name="T35" fmla="*/ 0 h 217"/>
              <a:gd name="T36" fmla="*/ 0 w 199"/>
              <a:gd name="T37" fmla="*/ 0 h 217"/>
              <a:gd name="T38" fmla="*/ 0 w 199"/>
              <a:gd name="T39" fmla="*/ 0 h 217"/>
              <a:gd name="T40" fmla="*/ 0 w 199"/>
              <a:gd name="T41" fmla="*/ 0 h 217"/>
              <a:gd name="T42" fmla="*/ 0 w 199"/>
              <a:gd name="T43" fmla="*/ 0 h 217"/>
              <a:gd name="T44" fmla="*/ 0 w 199"/>
              <a:gd name="T45" fmla="*/ 0 h 217"/>
              <a:gd name="T46" fmla="*/ 0 w 199"/>
              <a:gd name="T47" fmla="*/ 0 h 217"/>
              <a:gd name="T48" fmla="*/ 0 w 199"/>
              <a:gd name="T49" fmla="*/ 0 h 217"/>
              <a:gd name="T50" fmla="*/ 0 w 199"/>
              <a:gd name="T51" fmla="*/ 0 h 217"/>
              <a:gd name="T52" fmla="*/ 0 w 199"/>
              <a:gd name="T53" fmla="*/ 0 h 217"/>
              <a:gd name="T54" fmla="*/ 0 w 199"/>
              <a:gd name="T55" fmla="*/ 0 h 217"/>
              <a:gd name="T56" fmla="*/ 0 w 199"/>
              <a:gd name="T57" fmla="*/ 0 h 217"/>
              <a:gd name="T58" fmla="*/ 0 w 199"/>
              <a:gd name="T59" fmla="*/ 0 h 217"/>
              <a:gd name="T60" fmla="*/ 0 w 199"/>
              <a:gd name="T61" fmla="*/ 0 h 217"/>
              <a:gd name="T62" fmla="*/ 0 w 199"/>
              <a:gd name="T63" fmla="*/ 0 h 217"/>
              <a:gd name="T64" fmla="*/ 0 w 199"/>
              <a:gd name="T65" fmla="*/ 0 h 2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217"/>
              <a:gd name="T101" fmla="*/ 199 w 199"/>
              <a:gd name="T102" fmla="*/ 217 h 2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217">
                <a:moveTo>
                  <a:pt x="196" y="15"/>
                </a:moveTo>
                <a:lnTo>
                  <a:pt x="199" y="23"/>
                </a:lnTo>
                <a:lnTo>
                  <a:pt x="168" y="57"/>
                </a:lnTo>
                <a:lnTo>
                  <a:pt x="168" y="86"/>
                </a:lnTo>
                <a:lnTo>
                  <a:pt x="126" y="119"/>
                </a:lnTo>
                <a:lnTo>
                  <a:pt x="98" y="132"/>
                </a:lnTo>
                <a:lnTo>
                  <a:pt x="98" y="158"/>
                </a:lnTo>
                <a:lnTo>
                  <a:pt x="126" y="184"/>
                </a:lnTo>
                <a:lnTo>
                  <a:pt x="108" y="195"/>
                </a:lnTo>
                <a:lnTo>
                  <a:pt x="88" y="195"/>
                </a:lnTo>
                <a:lnTo>
                  <a:pt x="67" y="215"/>
                </a:lnTo>
                <a:lnTo>
                  <a:pt x="39" y="205"/>
                </a:lnTo>
                <a:lnTo>
                  <a:pt x="38" y="213"/>
                </a:lnTo>
                <a:lnTo>
                  <a:pt x="28" y="217"/>
                </a:lnTo>
                <a:lnTo>
                  <a:pt x="23" y="207"/>
                </a:lnTo>
                <a:lnTo>
                  <a:pt x="26" y="200"/>
                </a:lnTo>
                <a:lnTo>
                  <a:pt x="12" y="202"/>
                </a:lnTo>
                <a:lnTo>
                  <a:pt x="20" y="186"/>
                </a:lnTo>
                <a:lnTo>
                  <a:pt x="33" y="178"/>
                </a:lnTo>
                <a:lnTo>
                  <a:pt x="26" y="174"/>
                </a:lnTo>
                <a:lnTo>
                  <a:pt x="33" y="143"/>
                </a:lnTo>
                <a:lnTo>
                  <a:pt x="9" y="142"/>
                </a:lnTo>
                <a:lnTo>
                  <a:pt x="0" y="127"/>
                </a:lnTo>
                <a:lnTo>
                  <a:pt x="17" y="104"/>
                </a:lnTo>
                <a:lnTo>
                  <a:pt x="46" y="90"/>
                </a:lnTo>
                <a:lnTo>
                  <a:pt x="79" y="59"/>
                </a:lnTo>
                <a:lnTo>
                  <a:pt x="98" y="68"/>
                </a:lnTo>
                <a:lnTo>
                  <a:pt x="122" y="65"/>
                </a:lnTo>
                <a:lnTo>
                  <a:pt x="121" y="41"/>
                </a:lnTo>
                <a:lnTo>
                  <a:pt x="145" y="39"/>
                </a:lnTo>
                <a:lnTo>
                  <a:pt x="163" y="25"/>
                </a:lnTo>
                <a:lnTo>
                  <a:pt x="179" y="0"/>
                </a:lnTo>
                <a:lnTo>
                  <a:pt x="196" y="15"/>
                </a:lnTo>
              </a:path>
            </a:pathLst>
          </a:custGeom>
          <a:solidFill>
            <a:srgbClr val="CDCDCD"/>
          </a:solidFill>
          <a:ln w="6350">
            <a:solidFill>
              <a:schemeClr val="bg1"/>
            </a:solidFill>
            <a:round/>
            <a:headEnd/>
            <a:tailEnd/>
          </a:ln>
        </p:spPr>
        <p:txBody>
          <a:bodyPr/>
          <a:lstStyle/>
          <a:p>
            <a:endParaRPr lang="en-US"/>
          </a:p>
        </p:txBody>
      </p:sp>
      <p:sp>
        <p:nvSpPr>
          <p:cNvPr id="1554" name="Freeform 2595"/>
          <p:cNvSpPr>
            <a:spLocks/>
          </p:cNvSpPr>
          <p:nvPr/>
        </p:nvSpPr>
        <p:spPr bwMode="auto">
          <a:xfrm>
            <a:off x="7275513" y="4090988"/>
            <a:ext cx="14287" cy="4762"/>
          </a:xfrm>
          <a:custGeom>
            <a:avLst/>
            <a:gdLst>
              <a:gd name="T0" fmla="*/ 0 w 23"/>
              <a:gd name="T1" fmla="*/ 0 h 8"/>
              <a:gd name="T2" fmla="*/ 0 w 23"/>
              <a:gd name="T3" fmla="*/ 0 h 8"/>
              <a:gd name="T4" fmla="*/ 0 w 23"/>
              <a:gd name="T5" fmla="*/ 0 h 8"/>
              <a:gd name="T6" fmla="*/ 0 w 23"/>
              <a:gd name="T7" fmla="*/ 0 h 8"/>
              <a:gd name="T8" fmla="*/ 0 w 23"/>
              <a:gd name="T9" fmla="*/ 0 h 8"/>
              <a:gd name="T10" fmla="*/ 0 60000 65536"/>
              <a:gd name="T11" fmla="*/ 0 60000 65536"/>
              <a:gd name="T12" fmla="*/ 0 60000 65536"/>
              <a:gd name="T13" fmla="*/ 0 60000 65536"/>
              <a:gd name="T14" fmla="*/ 0 60000 65536"/>
              <a:gd name="T15" fmla="*/ 0 w 23"/>
              <a:gd name="T16" fmla="*/ 0 h 8"/>
              <a:gd name="T17" fmla="*/ 23 w 23"/>
              <a:gd name="T18" fmla="*/ 8 h 8"/>
            </a:gdLst>
            <a:ahLst/>
            <a:cxnLst>
              <a:cxn ang="T10">
                <a:pos x="T0" y="T1"/>
              </a:cxn>
              <a:cxn ang="T11">
                <a:pos x="T2" y="T3"/>
              </a:cxn>
              <a:cxn ang="T12">
                <a:pos x="T4" y="T5"/>
              </a:cxn>
              <a:cxn ang="T13">
                <a:pos x="T6" y="T7"/>
              </a:cxn>
              <a:cxn ang="T14">
                <a:pos x="T8" y="T9"/>
              </a:cxn>
            </a:cxnLst>
            <a:rect l="T15" t="T16" r="T17" b="T18"/>
            <a:pathLst>
              <a:path w="23" h="8">
                <a:moveTo>
                  <a:pt x="2" y="0"/>
                </a:moveTo>
                <a:lnTo>
                  <a:pt x="0" y="6"/>
                </a:lnTo>
                <a:lnTo>
                  <a:pt x="7" y="8"/>
                </a:lnTo>
                <a:lnTo>
                  <a:pt x="23" y="0"/>
                </a:lnTo>
                <a:lnTo>
                  <a:pt x="2" y="0"/>
                </a:lnTo>
                <a:close/>
              </a:path>
            </a:pathLst>
          </a:custGeom>
          <a:solidFill>
            <a:srgbClr val="CDCDCD"/>
          </a:solidFill>
          <a:ln w="6350">
            <a:solidFill>
              <a:schemeClr val="bg1"/>
            </a:solidFill>
            <a:round/>
            <a:headEnd/>
            <a:tailEnd/>
          </a:ln>
        </p:spPr>
        <p:txBody>
          <a:bodyPr/>
          <a:lstStyle/>
          <a:p>
            <a:endParaRPr lang="en-US"/>
          </a:p>
        </p:txBody>
      </p:sp>
      <p:sp>
        <p:nvSpPr>
          <p:cNvPr id="1555" name="Freeform 2596"/>
          <p:cNvSpPr>
            <a:spLocks/>
          </p:cNvSpPr>
          <p:nvPr/>
        </p:nvSpPr>
        <p:spPr bwMode="auto">
          <a:xfrm>
            <a:off x="7275513" y="4090988"/>
            <a:ext cx="14287" cy="4762"/>
          </a:xfrm>
          <a:custGeom>
            <a:avLst/>
            <a:gdLst>
              <a:gd name="T0" fmla="*/ 0 w 23"/>
              <a:gd name="T1" fmla="*/ 0 h 8"/>
              <a:gd name="T2" fmla="*/ 0 w 23"/>
              <a:gd name="T3" fmla="*/ 0 h 8"/>
              <a:gd name="T4" fmla="*/ 0 w 23"/>
              <a:gd name="T5" fmla="*/ 0 h 8"/>
              <a:gd name="T6" fmla="*/ 0 w 23"/>
              <a:gd name="T7" fmla="*/ 0 h 8"/>
              <a:gd name="T8" fmla="*/ 0 w 23"/>
              <a:gd name="T9" fmla="*/ 0 h 8"/>
              <a:gd name="T10" fmla="*/ 0 60000 65536"/>
              <a:gd name="T11" fmla="*/ 0 60000 65536"/>
              <a:gd name="T12" fmla="*/ 0 60000 65536"/>
              <a:gd name="T13" fmla="*/ 0 60000 65536"/>
              <a:gd name="T14" fmla="*/ 0 60000 65536"/>
              <a:gd name="T15" fmla="*/ 0 w 23"/>
              <a:gd name="T16" fmla="*/ 0 h 8"/>
              <a:gd name="T17" fmla="*/ 23 w 23"/>
              <a:gd name="T18" fmla="*/ 8 h 8"/>
            </a:gdLst>
            <a:ahLst/>
            <a:cxnLst>
              <a:cxn ang="T10">
                <a:pos x="T0" y="T1"/>
              </a:cxn>
              <a:cxn ang="T11">
                <a:pos x="T2" y="T3"/>
              </a:cxn>
              <a:cxn ang="T12">
                <a:pos x="T4" y="T5"/>
              </a:cxn>
              <a:cxn ang="T13">
                <a:pos x="T6" y="T7"/>
              </a:cxn>
              <a:cxn ang="T14">
                <a:pos x="T8" y="T9"/>
              </a:cxn>
            </a:cxnLst>
            <a:rect l="T15" t="T16" r="T17" b="T18"/>
            <a:pathLst>
              <a:path w="23" h="8">
                <a:moveTo>
                  <a:pt x="2" y="0"/>
                </a:moveTo>
                <a:lnTo>
                  <a:pt x="0" y="6"/>
                </a:lnTo>
                <a:lnTo>
                  <a:pt x="7" y="8"/>
                </a:lnTo>
                <a:lnTo>
                  <a:pt x="23" y="0"/>
                </a:lnTo>
                <a:lnTo>
                  <a:pt x="2" y="0"/>
                </a:lnTo>
              </a:path>
            </a:pathLst>
          </a:custGeom>
          <a:solidFill>
            <a:srgbClr val="CDCDCD"/>
          </a:solidFill>
          <a:ln w="6350">
            <a:solidFill>
              <a:schemeClr val="bg1"/>
            </a:solidFill>
            <a:round/>
            <a:headEnd/>
            <a:tailEnd/>
          </a:ln>
        </p:spPr>
        <p:txBody>
          <a:bodyPr/>
          <a:lstStyle/>
          <a:p>
            <a:endParaRPr lang="en-US"/>
          </a:p>
        </p:txBody>
      </p:sp>
      <p:sp>
        <p:nvSpPr>
          <p:cNvPr id="1556" name="Freeform 2597"/>
          <p:cNvSpPr>
            <a:spLocks/>
          </p:cNvSpPr>
          <p:nvPr/>
        </p:nvSpPr>
        <p:spPr bwMode="auto">
          <a:xfrm>
            <a:off x="7272338" y="3952875"/>
            <a:ext cx="73025" cy="112713"/>
          </a:xfrm>
          <a:custGeom>
            <a:avLst/>
            <a:gdLst>
              <a:gd name="T0" fmla="*/ 0 w 109"/>
              <a:gd name="T1" fmla="*/ 0 h 161"/>
              <a:gd name="T2" fmla="*/ 0 w 109"/>
              <a:gd name="T3" fmla="*/ 0 h 161"/>
              <a:gd name="T4" fmla="*/ 0 w 109"/>
              <a:gd name="T5" fmla="*/ 0 h 161"/>
              <a:gd name="T6" fmla="*/ 0 w 109"/>
              <a:gd name="T7" fmla="*/ 0 h 161"/>
              <a:gd name="T8" fmla="*/ 0 w 109"/>
              <a:gd name="T9" fmla="*/ 0 h 161"/>
              <a:gd name="T10" fmla="*/ 0 w 109"/>
              <a:gd name="T11" fmla="*/ 0 h 161"/>
              <a:gd name="T12" fmla="*/ 0 w 109"/>
              <a:gd name="T13" fmla="*/ 0 h 161"/>
              <a:gd name="T14" fmla="*/ 0 w 109"/>
              <a:gd name="T15" fmla="*/ 0 h 161"/>
              <a:gd name="T16" fmla="*/ 0 w 109"/>
              <a:gd name="T17" fmla="*/ 0 h 161"/>
              <a:gd name="T18" fmla="*/ 0 w 109"/>
              <a:gd name="T19" fmla="*/ 0 h 161"/>
              <a:gd name="T20" fmla="*/ 0 w 109"/>
              <a:gd name="T21" fmla="*/ 0 h 161"/>
              <a:gd name="T22" fmla="*/ 0 w 109"/>
              <a:gd name="T23" fmla="*/ 0 h 161"/>
              <a:gd name="T24" fmla="*/ 0 w 109"/>
              <a:gd name="T25" fmla="*/ 0 h 161"/>
              <a:gd name="T26" fmla="*/ 0 w 109"/>
              <a:gd name="T27" fmla="*/ 0 h 161"/>
              <a:gd name="T28" fmla="*/ 0 w 109"/>
              <a:gd name="T29" fmla="*/ 0 h 161"/>
              <a:gd name="T30" fmla="*/ 0 w 109"/>
              <a:gd name="T31" fmla="*/ 0 h 161"/>
              <a:gd name="T32" fmla="*/ 0 w 109"/>
              <a:gd name="T33" fmla="*/ 0 h 161"/>
              <a:gd name="T34" fmla="*/ 0 w 109"/>
              <a:gd name="T35" fmla="*/ 0 h 161"/>
              <a:gd name="T36" fmla="*/ 0 w 109"/>
              <a:gd name="T37" fmla="*/ 0 h 161"/>
              <a:gd name="T38" fmla="*/ 0 w 109"/>
              <a:gd name="T39" fmla="*/ 0 h 161"/>
              <a:gd name="T40" fmla="*/ 0 w 109"/>
              <a:gd name="T41" fmla="*/ 0 h 161"/>
              <a:gd name="T42" fmla="*/ 0 w 109"/>
              <a:gd name="T43" fmla="*/ 0 h 161"/>
              <a:gd name="T44" fmla="*/ 0 w 109"/>
              <a:gd name="T45" fmla="*/ 0 h 161"/>
              <a:gd name="T46" fmla="*/ 0 w 109"/>
              <a:gd name="T47" fmla="*/ 0 h 161"/>
              <a:gd name="T48" fmla="*/ 0 w 109"/>
              <a:gd name="T49" fmla="*/ 0 h 161"/>
              <a:gd name="T50" fmla="*/ 0 w 109"/>
              <a:gd name="T51" fmla="*/ 0 h 161"/>
              <a:gd name="T52" fmla="*/ 0 w 109"/>
              <a:gd name="T53" fmla="*/ 0 h 161"/>
              <a:gd name="T54" fmla="*/ 0 w 109"/>
              <a:gd name="T55" fmla="*/ 0 h 161"/>
              <a:gd name="T56" fmla="*/ 0 w 109"/>
              <a:gd name="T57" fmla="*/ 0 h 16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9"/>
              <a:gd name="T88" fmla="*/ 0 h 161"/>
              <a:gd name="T89" fmla="*/ 109 w 109"/>
              <a:gd name="T90" fmla="*/ 161 h 16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9" h="161">
                <a:moveTo>
                  <a:pt x="72" y="0"/>
                </a:moveTo>
                <a:lnTo>
                  <a:pt x="99" y="41"/>
                </a:lnTo>
                <a:lnTo>
                  <a:pt x="109" y="98"/>
                </a:lnTo>
                <a:lnTo>
                  <a:pt x="99" y="124"/>
                </a:lnTo>
                <a:lnTo>
                  <a:pt x="88" y="134"/>
                </a:lnTo>
                <a:lnTo>
                  <a:pt x="77" y="130"/>
                </a:lnTo>
                <a:lnTo>
                  <a:pt x="70" y="143"/>
                </a:lnTo>
                <a:lnTo>
                  <a:pt x="57" y="137"/>
                </a:lnTo>
                <a:lnTo>
                  <a:pt x="46" y="150"/>
                </a:lnTo>
                <a:lnTo>
                  <a:pt x="42" y="143"/>
                </a:lnTo>
                <a:lnTo>
                  <a:pt x="38" y="156"/>
                </a:lnTo>
                <a:lnTo>
                  <a:pt x="34" y="153"/>
                </a:lnTo>
                <a:lnTo>
                  <a:pt x="38" y="147"/>
                </a:lnTo>
                <a:lnTo>
                  <a:pt x="25" y="158"/>
                </a:lnTo>
                <a:lnTo>
                  <a:pt x="3" y="161"/>
                </a:lnTo>
                <a:lnTo>
                  <a:pt x="5" y="150"/>
                </a:lnTo>
                <a:lnTo>
                  <a:pt x="12" y="153"/>
                </a:lnTo>
                <a:lnTo>
                  <a:pt x="13" y="145"/>
                </a:lnTo>
                <a:lnTo>
                  <a:pt x="5" y="142"/>
                </a:lnTo>
                <a:lnTo>
                  <a:pt x="20" y="104"/>
                </a:lnTo>
                <a:lnTo>
                  <a:pt x="12" y="73"/>
                </a:lnTo>
                <a:lnTo>
                  <a:pt x="5" y="81"/>
                </a:lnTo>
                <a:lnTo>
                  <a:pt x="0" y="70"/>
                </a:lnTo>
                <a:lnTo>
                  <a:pt x="18" y="62"/>
                </a:lnTo>
                <a:lnTo>
                  <a:pt x="25" y="67"/>
                </a:lnTo>
                <a:lnTo>
                  <a:pt x="13" y="31"/>
                </a:lnTo>
                <a:lnTo>
                  <a:pt x="34" y="11"/>
                </a:lnTo>
                <a:lnTo>
                  <a:pt x="54" y="11"/>
                </a:lnTo>
                <a:lnTo>
                  <a:pt x="72" y="0"/>
                </a:lnTo>
                <a:close/>
              </a:path>
            </a:pathLst>
          </a:custGeom>
          <a:solidFill>
            <a:srgbClr val="CDCDCD"/>
          </a:solidFill>
          <a:ln w="6350">
            <a:solidFill>
              <a:schemeClr val="bg1"/>
            </a:solidFill>
            <a:round/>
            <a:headEnd/>
            <a:tailEnd/>
          </a:ln>
        </p:spPr>
        <p:txBody>
          <a:bodyPr/>
          <a:lstStyle/>
          <a:p>
            <a:endParaRPr lang="en-US"/>
          </a:p>
        </p:txBody>
      </p:sp>
      <p:sp>
        <p:nvSpPr>
          <p:cNvPr id="1557" name="Freeform 2598"/>
          <p:cNvSpPr>
            <a:spLocks/>
          </p:cNvSpPr>
          <p:nvPr/>
        </p:nvSpPr>
        <p:spPr bwMode="auto">
          <a:xfrm>
            <a:off x="7272338" y="3952875"/>
            <a:ext cx="73025" cy="112713"/>
          </a:xfrm>
          <a:custGeom>
            <a:avLst/>
            <a:gdLst>
              <a:gd name="T0" fmla="*/ 0 w 109"/>
              <a:gd name="T1" fmla="*/ 0 h 161"/>
              <a:gd name="T2" fmla="*/ 0 w 109"/>
              <a:gd name="T3" fmla="*/ 0 h 161"/>
              <a:gd name="T4" fmla="*/ 0 w 109"/>
              <a:gd name="T5" fmla="*/ 0 h 161"/>
              <a:gd name="T6" fmla="*/ 0 w 109"/>
              <a:gd name="T7" fmla="*/ 0 h 161"/>
              <a:gd name="T8" fmla="*/ 0 w 109"/>
              <a:gd name="T9" fmla="*/ 0 h 161"/>
              <a:gd name="T10" fmla="*/ 0 w 109"/>
              <a:gd name="T11" fmla="*/ 0 h 161"/>
              <a:gd name="T12" fmla="*/ 0 w 109"/>
              <a:gd name="T13" fmla="*/ 0 h 161"/>
              <a:gd name="T14" fmla="*/ 0 w 109"/>
              <a:gd name="T15" fmla="*/ 0 h 161"/>
              <a:gd name="T16" fmla="*/ 0 w 109"/>
              <a:gd name="T17" fmla="*/ 0 h 161"/>
              <a:gd name="T18" fmla="*/ 0 w 109"/>
              <a:gd name="T19" fmla="*/ 0 h 161"/>
              <a:gd name="T20" fmla="*/ 0 w 109"/>
              <a:gd name="T21" fmla="*/ 0 h 161"/>
              <a:gd name="T22" fmla="*/ 0 w 109"/>
              <a:gd name="T23" fmla="*/ 0 h 161"/>
              <a:gd name="T24" fmla="*/ 0 w 109"/>
              <a:gd name="T25" fmla="*/ 0 h 161"/>
              <a:gd name="T26" fmla="*/ 0 w 109"/>
              <a:gd name="T27" fmla="*/ 0 h 161"/>
              <a:gd name="T28" fmla="*/ 0 w 109"/>
              <a:gd name="T29" fmla="*/ 0 h 161"/>
              <a:gd name="T30" fmla="*/ 0 w 109"/>
              <a:gd name="T31" fmla="*/ 0 h 161"/>
              <a:gd name="T32" fmla="*/ 0 w 109"/>
              <a:gd name="T33" fmla="*/ 0 h 161"/>
              <a:gd name="T34" fmla="*/ 0 w 109"/>
              <a:gd name="T35" fmla="*/ 0 h 161"/>
              <a:gd name="T36" fmla="*/ 0 w 109"/>
              <a:gd name="T37" fmla="*/ 0 h 161"/>
              <a:gd name="T38" fmla="*/ 0 w 109"/>
              <a:gd name="T39" fmla="*/ 0 h 161"/>
              <a:gd name="T40" fmla="*/ 0 w 109"/>
              <a:gd name="T41" fmla="*/ 0 h 161"/>
              <a:gd name="T42" fmla="*/ 0 w 109"/>
              <a:gd name="T43" fmla="*/ 0 h 161"/>
              <a:gd name="T44" fmla="*/ 0 w 109"/>
              <a:gd name="T45" fmla="*/ 0 h 161"/>
              <a:gd name="T46" fmla="*/ 0 w 109"/>
              <a:gd name="T47" fmla="*/ 0 h 161"/>
              <a:gd name="T48" fmla="*/ 0 w 109"/>
              <a:gd name="T49" fmla="*/ 0 h 161"/>
              <a:gd name="T50" fmla="*/ 0 w 109"/>
              <a:gd name="T51" fmla="*/ 0 h 161"/>
              <a:gd name="T52" fmla="*/ 0 w 109"/>
              <a:gd name="T53" fmla="*/ 0 h 161"/>
              <a:gd name="T54" fmla="*/ 0 w 109"/>
              <a:gd name="T55" fmla="*/ 0 h 161"/>
              <a:gd name="T56" fmla="*/ 0 w 109"/>
              <a:gd name="T57" fmla="*/ 0 h 16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9"/>
              <a:gd name="T88" fmla="*/ 0 h 161"/>
              <a:gd name="T89" fmla="*/ 109 w 109"/>
              <a:gd name="T90" fmla="*/ 161 h 16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9" h="161">
                <a:moveTo>
                  <a:pt x="72" y="0"/>
                </a:moveTo>
                <a:lnTo>
                  <a:pt x="99" y="41"/>
                </a:lnTo>
                <a:lnTo>
                  <a:pt x="109" y="98"/>
                </a:lnTo>
                <a:lnTo>
                  <a:pt x="99" y="124"/>
                </a:lnTo>
                <a:lnTo>
                  <a:pt x="88" y="134"/>
                </a:lnTo>
                <a:lnTo>
                  <a:pt x="77" y="130"/>
                </a:lnTo>
                <a:lnTo>
                  <a:pt x="70" y="143"/>
                </a:lnTo>
                <a:lnTo>
                  <a:pt x="57" y="137"/>
                </a:lnTo>
                <a:lnTo>
                  <a:pt x="46" y="150"/>
                </a:lnTo>
                <a:lnTo>
                  <a:pt x="42" y="143"/>
                </a:lnTo>
                <a:lnTo>
                  <a:pt x="38" y="156"/>
                </a:lnTo>
                <a:lnTo>
                  <a:pt x="34" y="153"/>
                </a:lnTo>
                <a:lnTo>
                  <a:pt x="38" y="147"/>
                </a:lnTo>
                <a:lnTo>
                  <a:pt x="25" y="158"/>
                </a:lnTo>
                <a:lnTo>
                  <a:pt x="3" y="161"/>
                </a:lnTo>
                <a:lnTo>
                  <a:pt x="5" y="150"/>
                </a:lnTo>
                <a:lnTo>
                  <a:pt x="12" y="153"/>
                </a:lnTo>
                <a:lnTo>
                  <a:pt x="13" y="145"/>
                </a:lnTo>
                <a:lnTo>
                  <a:pt x="5" y="142"/>
                </a:lnTo>
                <a:lnTo>
                  <a:pt x="20" y="104"/>
                </a:lnTo>
                <a:lnTo>
                  <a:pt x="12" y="73"/>
                </a:lnTo>
                <a:lnTo>
                  <a:pt x="5" y="81"/>
                </a:lnTo>
                <a:lnTo>
                  <a:pt x="0" y="70"/>
                </a:lnTo>
                <a:lnTo>
                  <a:pt x="18" y="62"/>
                </a:lnTo>
                <a:lnTo>
                  <a:pt x="25" y="67"/>
                </a:lnTo>
                <a:lnTo>
                  <a:pt x="13" y="31"/>
                </a:lnTo>
                <a:lnTo>
                  <a:pt x="34" y="11"/>
                </a:lnTo>
                <a:lnTo>
                  <a:pt x="54" y="11"/>
                </a:lnTo>
                <a:lnTo>
                  <a:pt x="72" y="0"/>
                </a:lnTo>
              </a:path>
            </a:pathLst>
          </a:custGeom>
          <a:solidFill>
            <a:srgbClr val="CDCDCD"/>
          </a:solidFill>
          <a:ln w="6350">
            <a:solidFill>
              <a:schemeClr val="bg1"/>
            </a:solidFill>
            <a:round/>
            <a:headEnd/>
            <a:tailEnd/>
          </a:ln>
        </p:spPr>
        <p:txBody>
          <a:bodyPr/>
          <a:lstStyle/>
          <a:p>
            <a:endParaRPr lang="en-US"/>
          </a:p>
        </p:txBody>
      </p:sp>
      <p:sp>
        <p:nvSpPr>
          <p:cNvPr id="1558" name="Freeform 2599"/>
          <p:cNvSpPr>
            <a:spLocks/>
          </p:cNvSpPr>
          <p:nvPr/>
        </p:nvSpPr>
        <p:spPr bwMode="auto">
          <a:xfrm>
            <a:off x="6726238" y="4357688"/>
            <a:ext cx="152400" cy="196850"/>
          </a:xfrm>
          <a:custGeom>
            <a:avLst/>
            <a:gdLst>
              <a:gd name="T0" fmla="*/ 0 w 230"/>
              <a:gd name="T1" fmla="*/ 0 h 284"/>
              <a:gd name="T2" fmla="*/ 0 w 230"/>
              <a:gd name="T3" fmla="*/ 0 h 284"/>
              <a:gd name="T4" fmla="*/ 0 w 230"/>
              <a:gd name="T5" fmla="*/ 0 h 284"/>
              <a:gd name="T6" fmla="*/ 0 w 230"/>
              <a:gd name="T7" fmla="*/ 0 h 284"/>
              <a:gd name="T8" fmla="*/ 0 w 230"/>
              <a:gd name="T9" fmla="*/ 0 h 284"/>
              <a:gd name="T10" fmla="*/ 0 w 230"/>
              <a:gd name="T11" fmla="*/ 0 h 284"/>
              <a:gd name="T12" fmla="*/ 0 w 230"/>
              <a:gd name="T13" fmla="*/ 0 h 284"/>
              <a:gd name="T14" fmla="*/ 0 w 230"/>
              <a:gd name="T15" fmla="*/ 0 h 284"/>
              <a:gd name="T16" fmla="*/ 0 w 230"/>
              <a:gd name="T17" fmla="*/ 0 h 284"/>
              <a:gd name="T18" fmla="*/ 0 w 230"/>
              <a:gd name="T19" fmla="*/ 0 h 284"/>
              <a:gd name="T20" fmla="*/ 0 w 230"/>
              <a:gd name="T21" fmla="*/ 0 h 284"/>
              <a:gd name="T22" fmla="*/ 0 w 230"/>
              <a:gd name="T23" fmla="*/ 0 h 284"/>
              <a:gd name="T24" fmla="*/ 0 w 230"/>
              <a:gd name="T25" fmla="*/ 0 h 284"/>
              <a:gd name="T26" fmla="*/ 0 w 230"/>
              <a:gd name="T27" fmla="*/ 0 h 284"/>
              <a:gd name="T28" fmla="*/ 0 w 230"/>
              <a:gd name="T29" fmla="*/ 0 h 284"/>
              <a:gd name="T30" fmla="*/ 0 w 230"/>
              <a:gd name="T31" fmla="*/ 0 h 284"/>
              <a:gd name="T32" fmla="*/ 0 w 230"/>
              <a:gd name="T33" fmla="*/ 0 h 284"/>
              <a:gd name="T34" fmla="*/ 0 w 230"/>
              <a:gd name="T35" fmla="*/ 0 h 284"/>
              <a:gd name="T36" fmla="*/ 0 w 230"/>
              <a:gd name="T37" fmla="*/ 0 h 284"/>
              <a:gd name="T38" fmla="*/ 0 w 230"/>
              <a:gd name="T39" fmla="*/ 0 h 284"/>
              <a:gd name="T40" fmla="*/ 0 w 230"/>
              <a:gd name="T41" fmla="*/ 0 h 284"/>
              <a:gd name="T42" fmla="*/ 0 w 230"/>
              <a:gd name="T43" fmla="*/ 0 h 284"/>
              <a:gd name="T44" fmla="*/ 0 w 230"/>
              <a:gd name="T45" fmla="*/ 0 h 284"/>
              <a:gd name="T46" fmla="*/ 0 w 230"/>
              <a:gd name="T47" fmla="*/ 0 h 284"/>
              <a:gd name="T48" fmla="*/ 0 w 230"/>
              <a:gd name="T49" fmla="*/ 0 h 284"/>
              <a:gd name="T50" fmla="*/ 0 w 230"/>
              <a:gd name="T51" fmla="*/ 0 h 284"/>
              <a:gd name="T52" fmla="*/ 0 w 230"/>
              <a:gd name="T53" fmla="*/ 0 h 284"/>
              <a:gd name="T54" fmla="*/ 0 w 230"/>
              <a:gd name="T55" fmla="*/ 0 h 284"/>
              <a:gd name="T56" fmla="*/ 0 w 230"/>
              <a:gd name="T57" fmla="*/ 0 h 284"/>
              <a:gd name="T58" fmla="*/ 0 w 230"/>
              <a:gd name="T59" fmla="*/ 0 h 284"/>
              <a:gd name="T60" fmla="*/ 0 w 230"/>
              <a:gd name="T61" fmla="*/ 0 h 284"/>
              <a:gd name="T62" fmla="*/ 0 w 230"/>
              <a:gd name="T63" fmla="*/ 0 h 284"/>
              <a:gd name="T64" fmla="*/ 0 w 230"/>
              <a:gd name="T65" fmla="*/ 0 h 284"/>
              <a:gd name="T66" fmla="*/ 0 w 230"/>
              <a:gd name="T67" fmla="*/ 0 h 284"/>
              <a:gd name="T68" fmla="*/ 0 w 230"/>
              <a:gd name="T69" fmla="*/ 0 h 284"/>
              <a:gd name="T70" fmla="*/ 0 w 230"/>
              <a:gd name="T71" fmla="*/ 0 h 284"/>
              <a:gd name="T72" fmla="*/ 0 w 230"/>
              <a:gd name="T73" fmla="*/ 0 h 284"/>
              <a:gd name="T74" fmla="*/ 0 w 230"/>
              <a:gd name="T75" fmla="*/ 0 h 284"/>
              <a:gd name="T76" fmla="*/ 0 w 230"/>
              <a:gd name="T77" fmla="*/ 0 h 284"/>
              <a:gd name="T78" fmla="*/ 0 w 230"/>
              <a:gd name="T79" fmla="*/ 0 h 284"/>
              <a:gd name="T80" fmla="*/ 0 w 230"/>
              <a:gd name="T81" fmla="*/ 0 h 284"/>
              <a:gd name="T82" fmla="*/ 0 w 230"/>
              <a:gd name="T83" fmla="*/ 0 h 284"/>
              <a:gd name="T84" fmla="*/ 0 w 230"/>
              <a:gd name="T85" fmla="*/ 0 h 284"/>
              <a:gd name="T86" fmla="*/ 0 w 230"/>
              <a:gd name="T87" fmla="*/ 0 h 2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0"/>
              <a:gd name="T133" fmla="*/ 0 h 284"/>
              <a:gd name="T134" fmla="*/ 230 w 230"/>
              <a:gd name="T135" fmla="*/ 284 h 2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0" h="284">
                <a:moveTo>
                  <a:pt x="29" y="30"/>
                </a:moveTo>
                <a:lnTo>
                  <a:pt x="2" y="62"/>
                </a:lnTo>
                <a:lnTo>
                  <a:pt x="0" y="69"/>
                </a:lnTo>
                <a:lnTo>
                  <a:pt x="10" y="74"/>
                </a:lnTo>
                <a:lnTo>
                  <a:pt x="11" y="95"/>
                </a:lnTo>
                <a:lnTo>
                  <a:pt x="29" y="100"/>
                </a:lnTo>
                <a:lnTo>
                  <a:pt x="23" y="165"/>
                </a:lnTo>
                <a:lnTo>
                  <a:pt x="54" y="145"/>
                </a:lnTo>
                <a:lnTo>
                  <a:pt x="75" y="155"/>
                </a:lnTo>
                <a:lnTo>
                  <a:pt x="86" y="150"/>
                </a:lnTo>
                <a:lnTo>
                  <a:pt x="91" y="142"/>
                </a:lnTo>
                <a:lnTo>
                  <a:pt x="103" y="139"/>
                </a:lnTo>
                <a:lnTo>
                  <a:pt x="112" y="139"/>
                </a:lnTo>
                <a:lnTo>
                  <a:pt x="135" y="165"/>
                </a:lnTo>
                <a:lnTo>
                  <a:pt x="145" y="207"/>
                </a:lnTo>
                <a:lnTo>
                  <a:pt x="164" y="230"/>
                </a:lnTo>
                <a:lnTo>
                  <a:pt x="164" y="264"/>
                </a:lnTo>
                <a:lnTo>
                  <a:pt x="156" y="272"/>
                </a:lnTo>
                <a:lnTo>
                  <a:pt x="179" y="284"/>
                </a:lnTo>
                <a:lnTo>
                  <a:pt x="194" y="267"/>
                </a:lnTo>
                <a:lnTo>
                  <a:pt x="213" y="271"/>
                </a:lnTo>
                <a:lnTo>
                  <a:pt x="228" y="259"/>
                </a:lnTo>
                <a:lnTo>
                  <a:pt x="230" y="241"/>
                </a:lnTo>
                <a:lnTo>
                  <a:pt x="218" y="209"/>
                </a:lnTo>
                <a:lnTo>
                  <a:pt x="199" y="199"/>
                </a:lnTo>
                <a:lnTo>
                  <a:pt x="197" y="191"/>
                </a:lnTo>
                <a:lnTo>
                  <a:pt x="194" y="175"/>
                </a:lnTo>
                <a:lnTo>
                  <a:pt x="179" y="167"/>
                </a:lnTo>
                <a:lnTo>
                  <a:pt x="155" y="132"/>
                </a:lnTo>
                <a:lnTo>
                  <a:pt x="117" y="110"/>
                </a:lnTo>
                <a:lnTo>
                  <a:pt x="122" y="97"/>
                </a:lnTo>
                <a:lnTo>
                  <a:pt x="135" y="97"/>
                </a:lnTo>
                <a:lnTo>
                  <a:pt x="145" y="87"/>
                </a:lnTo>
                <a:lnTo>
                  <a:pt x="132" y="62"/>
                </a:lnTo>
                <a:lnTo>
                  <a:pt x="125" y="56"/>
                </a:lnTo>
                <a:lnTo>
                  <a:pt x="93" y="56"/>
                </a:lnTo>
                <a:lnTo>
                  <a:pt x="85" y="48"/>
                </a:lnTo>
                <a:lnTo>
                  <a:pt x="83" y="30"/>
                </a:lnTo>
                <a:lnTo>
                  <a:pt x="65" y="5"/>
                </a:lnTo>
                <a:lnTo>
                  <a:pt x="51" y="0"/>
                </a:lnTo>
                <a:lnTo>
                  <a:pt x="44" y="5"/>
                </a:lnTo>
                <a:lnTo>
                  <a:pt x="46" y="41"/>
                </a:lnTo>
                <a:lnTo>
                  <a:pt x="34" y="46"/>
                </a:lnTo>
                <a:lnTo>
                  <a:pt x="29" y="30"/>
                </a:lnTo>
                <a:close/>
              </a:path>
            </a:pathLst>
          </a:custGeom>
          <a:solidFill>
            <a:srgbClr val="CDCDCD"/>
          </a:solidFill>
          <a:ln w="6350">
            <a:solidFill>
              <a:schemeClr val="bg1"/>
            </a:solidFill>
            <a:round/>
            <a:headEnd/>
            <a:tailEnd/>
          </a:ln>
        </p:spPr>
        <p:txBody>
          <a:bodyPr/>
          <a:lstStyle/>
          <a:p>
            <a:endParaRPr lang="en-US"/>
          </a:p>
        </p:txBody>
      </p:sp>
      <p:sp>
        <p:nvSpPr>
          <p:cNvPr id="1559" name="Freeform 2600"/>
          <p:cNvSpPr>
            <a:spLocks/>
          </p:cNvSpPr>
          <p:nvPr/>
        </p:nvSpPr>
        <p:spPr bwMode="auto">
          <a:xfrm>
            <a:off x="6726238" y="4357688"/>
            <a:ext cx="152400" cy="196850"/>
          </a:xfrm>
          <a:custGeom>
            <a:avLst/>
            <a:gdLst>
              <a:gd name="T0" fmla="*/ 0 w 230"/>
              <a:gd name="T1" fmla="*/ 0 h 284"/>
              <a:gd name="T2" fmla="*/ 0 w 230"/>
              <a:gd name="T3" fmla="*/ 0 h 284"/>
              <a:gd name="T4" fmla="*/ 0 w 230"/>
              <a:gd name="T5" fmla="*/ 0 h 284"/>
              <a:gd name="T6" fmla="*/ 0 w 230"/>
              <a:gd name="T7" fmla="*/ 0 h 284"/>
              <a:gd name="T8" fmla="*/ 0 w 230"/>
              <a:gd name="T9" fmla="*/ 0 h 284"/>
              <a:gd name="T10" fmla="*/ 0 w 230"/>
              <a:gd name="T11" fmla="*/ 0 h 284"/>
              <a:gd name="T12" fmla="*/ 0 w 230"/>
              <a:gd name="T13" fmla="*/ 0 h 284"/>
              <a:gd name="T14" fmla="*/ 0 w 230"/>
              <a:gd name="T15" fmla="*/ 0 h 284"/>
              <a:gd name="T16" fmla="*/ 0 w 230"/>
              <a:gd name="T17" fmla="*/ 0 h 284"/>
              <a:gd name="T18" fmla="*/ 0 w 230"/>
              <a:gd name="T19" fmla="*/ 0 h 284"/>
              <a:gd name="T20" fmla="*/ 0 w 230"/>
              <a:gd name="T21" fmla="*/ 0 h 284"/>
              <a:gd name="T22" fmla="*/ 0 w 230"/>
              <a:gd name="T23" fmla="*/ 0 h 284"/>
              <a:gd name="T24" fmla="*/ 0 w 230"/>
              <a:gd name="T25" fmla="*/ 0 h 284"/>
              <a:gd name="T26" fmla="*/ 0 w 230"/>
              <a:gd name="T27" fmla="*/ 0 h 284"/>
              <a:gd name="T28" fmla="*/ 0 w 230"/>
              <a:gd name="T29" fmla="*/ 0 h 284"/>
              <a:gd name="T30" fmla="*/ 0 w 230"/>
              <a:gd name="T31" fmla="*/ 0 h 284"/>
              <a:gd name="T32" fmla="*/ 0 w 230"/>
              <a:gd name="T33" fmla="*/ 0 h 284"/>
              <a:gd name="T34" fmla="*/ 0 w 230"/>
              <a:gd name="T35" fmla="*/ 0 h 284"/>
              <a:gd name="T36" fmla="*/ 0 w 230"/>
              <a:gd name="T37" fmla="*/ 0 h 284"/>
              <a:gd name="T38" fmla="*/ 0 w 230"/>
              <a:gd name="T39" fmla="*/ 0 h 284"/>
              <a:gd name="T40" fmla="*/ 0 w 230"/>
              <a:gd name="T41" fmla="*/ 0 h 284"/>
              <a:gd name="T42" fmla="*/ 0 w 230"/>
              <a:gd name="T43" fmla="*/ 0 h 284"/>
              <a:gd name="T44" fmla="*/ 0 w 230"/>
              <a:gd name="T45" fmla="*/ 0 h 284"/>
              <a:gd name="T46" fmla="*/ 0 w 230"/>
              <a:gd name="T47" fmla="*/ 0 h 284"/>
              <a:gd name="T48" fmla="*/ 0 w 230"/>
              <a:gd name="T49" fmla="*/ 0 h 284"/>
              <a:gd name="T50" fmla="*/ 0 w 230"/>
              <a:gd name="T51" fmla="*/ 0 h 284"/>
              <a:gd name="T52" fmla="*/ 0 w 230"/>
              <a:gd name="T53" fmla="*/ 0 h 284"/>
              <a:gd name="T54" fmla="*/ 0 w 230"/>
              <a:gd name="T55" fmla="*/ 0 h 284"/>
              <a:gd name="T56" fmla="*/ 0 w 230"/>
              <a:gd name="T57" fmla="*/ 0 h 284"/>
              <a:gd name="T58" fmla="*/ 0 w 230"/>
              <a:gd name="T59" fmla="*/ 0 h 284"/>
              <a:gd name="T60" fmla="*/ 0 w 230"/>
              <a:gd name="T61" fmla="*/ 0 h 284"/>
              <a:gd name="T62" fmla="*/ 0 w 230"/>
              <a:gd name="T63" fmla="*/ 0 h 284"/>
              <a:gd name="T64" fmla="*/ 0 w 230"/>
              <a:gd name="T65" fmla="*/ 0 h 284"/>
              <a:gd name="T66" fmla="*/ 0 w 230"/>
              <a:gd name="T67" fmla="*/ 0 h 284"/>
              <a:gd name="T68" fmla="*/ 0 w 230"/>
              <a:gd name="T69" fmla="*/ 0 h 284"/>
              <a:gd name="T70" fmla="*/ 0 w 230"/>
              <a:gd name="T71" fmla="*/ 0 h 284"/>
              <a:gd name="T72" fmla="*/ 0 w 230"/>
              <a:gd name="T73" fmla="*/ 0 h 284"/>
              <a:gd name="T74" fmla="*/ 0 w 230"/>
              <a:gd name="T75" fmla="*/ 0 h 284"/>
              <a:gd name="T76" fmla="*/ 0 w 230"/>
              <a:gd name="T77" fmla="*/ 0 h 284"/>
              <a:gd name="T78" fmla="*/ 0 w 230"/>
              <a:gd name="T79" fmla="*/ 0 h 284"/>
              <a:gd name="T80" fmla="*/ 0 w 230"/>
              <a:gd name="T81" fmla="*/ 0 h 284"/>
              <a:gd name="T82" fmla="*/ 0 w 230"/>
              <a:gd name="T83" fmla="*/ 0 h 284"/>
              <a:gd name="T84" fmla="*/ 0 w 230"/>
              <a:gd name="T85" fmla="*/ 0 h 284"/>
              <a:gd name="T86" fmla="*/ 0 w 230"/>
              <a:gd name="T87" fmla="*/ 0 h 2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0"/>
              <a:gd name="T133" fmla="*/ 0 h 284"/>
              <a:gd name="T134" fmla="*/ 230 w 230"/>
              <a:gd name="T135" fmla="*/ 284 h 2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0" h="284">
                <a:moveTo>
                  <a:pt x="29" y="30"/>
                </a:moveTo>
                <a:lnTo>
                  <a:pt x="2" y="62"/>
                </a:lnTo>
                <a:lnTo>
                  <a:pt x="0" y="69"/>
                </a:lnTo>
                <a:lnTo>
                  <a:pt x="10" y="74"/>
                </a:lnTo>
                <a:lnTo>
                  <a:pt x="11" y="95"/>
                </a:lnTo>
                <a:lnTo>
                  <a:pt x="29" y="100"/>
                </a:lnTo>
                <a:lnTo>
                  <a:pt x="23" y="165"/>
                </a:lnTo>
                <a:lnTo>
                  <a:pt x="54" y="145"/>
                </a:lnTo>
                <a:lnTo>
                  <a:pt x="75" y="155"/>
                </a:lnTo>
                <a:lnTo>
                  <a:pt x="86" y="150"/>
                </a:lnTo>
                <a:lnTo>
                  <a:pt x="91" y="142"/>
                </a:lnTo>
                <a:lnTo>
                  <a:pt x="103" y="139"/>
                </a:lnTo>
                <a:lnTo>
                  <a:pt x="112" y="139"/>
                </a:lnTo>
                <a:lnTo>
                  <a:pt x="135" y="165"/>
                </a:lnTo>
                <a:lnTo>
                  <a:pt x="145" y="207"/>
                </a:lnTo>
                <a:lnTo>
                  <a:pt x="164" y="230"/>
                </a:lnTo>
                <a:lnTo>
                  <a:pt x="164" y="264"/>
                </a:lnTo>
                <a:lnTo>
                  <a:pt x="156" y="272"/>
                </a:lnTo>
                <a:lnTo>
                  <a:pt x="179" y="284"/>
                </a:lnTo>
                <a:lnTo>
                  <a:pt x="194" y="267"/>
                </a:lnTo>
                <a:lnTo>
                  <a:pt x="213" y="271"/>
                </a:lnTo>
                <a:lnTo>
                  <a:pt x="228" y="259"/>
                </a:lnTo>
                <a:lnTo>
                  <a:pt x="230" y="241"/>
                </a:lnTo>
                <a:lnTo>
                  <a:pt x="218" y="209"/>
                </a:lnTo>
                <a:lnTo>
                  <a:pt x="199" y="199"/>
                </a:lnTo>
                <a:lnTo>
                  <a:pt x="197" y="191"/>
                </a:lnTo>
                <a:lnTo>
                  <a:pt x="194" y="175"/>
                </a:lnTo>
                <a:lnTo>
                  <a:pt x="179" y="167"/>
                </a:lnTo>
                <a:lnTo>
                  <a:pt x="155" y="132"/>
                </a:lnTo>
                <a:lnTo>
                  <a:pt x="117" y="110"/>
                </a:lnTo>
                <a:lnTo>
                  <a:pt x="122" y="97"/>
                </a:lnTo>
                <a:lnTo>
                  <a:pt x="135" y="97"/>
                </a:lnTo>
                <a:lnTo>
                  <a:pt x="145" y="87"/>
                </a:lnTo>
                <a:lnTo>
                  <a:pt x="132" y="62"/>
                </a:lnTo>
                <a:lnTo>
                  <a:pt x="125" y="56"/>
                </a:lnTo>
                <a:lnTo>
                  <a:pt x="93" y="56"/>
                </a:lnTo>
                <a:lnTo>
                  <a:pt x="85" y="48"/>
                </a:lnTo>
                <a:lnTo>
                  <a:pt x="83" y="30"/>
                </a:lnTo>
                <a:lnTo>
                  <a:pt x="65" y="5"/>
                </a:lnTo>
                <a:lnTo>
                  <a:pt x="51" y="0"/>
                </a:lnTo>
                <a:lnTo>
                  <a:pt x="44" y="5"/>
                </a:lnTo>
                <a:lnTo>
                  <a:pt x="46" y="41"/>
                </a:lnTo>
                <a:lnTo>
                  <a:pt x="34" y="46"/>
                </a:lnTo>
                <a:lnTo>
                  <a:pt x="29" y="30"/>
                </a:lnTo>
              </a:path>
            </a:pathLst>
          </a:custGeom>
          <a:solidFill>
            <a:srgbClr val="CDCDCD"/>
          </a:solidFill>
          <a:ln w="6350">
            <a:solidFill>
              <a:schemeClr val="bg1"/>
            </a:solidFill>
            <a:round/>
            <a:headEnd/>
            <a:tailEnd/>
          </a:ln>
        </p:spPr>
        <p:txBody>
          <a:bodyPr/>
          <a:lstStyle/>
          <a:p>
            <a:endParaRPr lang="en-US"/>
          </a:p>
        </p:txBody>
      </p:sp>
      <p:sp>
        <p:nvSpPr>
          <p:cNvPr id="1560" name="Freeform 2601"/>
          <p:cNvSpPr>
            <a:spLocks/>
          </p:cNvSpPr>
          <p:nvPr/>
        </p:nvSpPr>
        <p:spPr bwMode="auto">
          <a:xfrm>
            <a:off x="6924675" y="4710113"/>
            <a:ext cx="204788" cy="130175"/>
          </a:xfrm>
          <a:custGeom>
            <a:avLst/>
            <a:gdLst>
              <a:gd name="T0" fmla="*/ 0 w 304"/>
              <a:gd name="T1" fmla="*/ 0 h 187"/>
              <a:gd name="T2" fmla="*/ 0 w 304"/>
              <a:gd name="T3" fmla="*/ 0 h 187"/>
              <a:gd name="T4" fmla="*/ 0 w 304"/>
              <a:gd name="T5" fmla="*/ 0 h 187"/>
              <a:gd name="T6" fmla="*/ 0 w 304"/>
              <a:gd name="T7" fmla="*/ 0 h 187"/>
              <a:gd name="T8" fmla="*/ 0 w 304"/>
              <a:gd name="T9" fmla="*/ 0 h 187"/>
              <a:gd name="T10" fmla="*/ 0 w 304"/>
              <a:gd name="T11" fmla="*/ 0 h 187"/>
              <a:gd name="T12" fmla="*/ 0 w 304"/>
              <a:gd name="T13" fmla="*/ 0 h 187"/>
              <a:gd name="T14" fmla="*/ 0 w 304"/>
              <a:gd name="T15" fmla="*/ 0 h 187"/>
              <a:gd name="T16" fmla="*/ 0 w 304"/>
              <a:gd name="T17" fmla="*/ 0 h 187"/>
              <a:gd name="T18" fmla="*/ 0 w 304"/>
              <a:gd name="T19" fmla="*/ 0 h 187"/>
              <a:gd name="T20" fmla="*/ 0 w 304"/>
              <a:gd name="T21" fmla="*/ 0 h 187"/>
              <a:gd name="T22" fmla="*/ 0 w 304"/>
              <a:gd name="T23" fmla="*/ 0 h 187"/>
              <a:gd name="T24" fmla="*/ 0 w 304"/>
              <a:gd name="T25" fmla="*/ 0 h 187"/>
              <a:gd name="T26" fmla="*/ 0 w 304"/>
              <a:gd name="T27" fmla="*/ 0 h 187"/>
              <a:gd name="T28" fmla="*/ 0 w 304"/>
              <a:gd name="T29" fmla="*/ 0 h 187"/>
              <a:gd name="T30" fmla="*/ 0 w 304"/>
              <a:gd name="T31" fmla="*/ 0 h 187"/>
              <a:gd name="T32" fmla="*/ 0 w 304"/>
              <a:gd name="T33" fmla="*/ 0 h 187"/>
              <a:gd name="T34" fmla="*/ 0 w 304"/>
              <a:gd name="T35" fmla="*/ 0 h 187"/>
              <a:gd name="T36" fmla="*/ 0 w 304"/>
              <a:gd name="T37" fmla="*/ 0 h 187"/>
              <a:gd name="T38" fmla="*/ 0 w 304"/>
              <a:gd name="T39" fmla="*/ 0 h 187"/>
              <a:gd name="T40" fmla="*/ 0 w 304"/>
              <a:gd name="T41" fmla="*/ 0 h 187"/>
              <a:gd name="T42" fmla="*/ 0 w 304"/>
              <a:gd name="T43" fmla="*/ 0 h 187"/>
              <a:gd name="T44" fmla="*/ 0 w 304"/>
              <a:gd name="T45" fmla="*/ 0 h 187"/>
              <a:gd name="T46" fmla="*/ 0 w 304"/>
              <a:gd name="T47" fmla="*/ 0 h 187"/>
              <a:gd name="T48" fmla="*/ 0 w 304"/>
              <a:gd name="T49" fmla="*/ 0 h 187"/>
              <a:gd name="T50" fmla="*/ 0 w 304"/>
              <a:gd name="T51" fmla="*/ 0 h 187"/>
              <a:gd name="T52" fmla="*/ 0 w 304"/>
              <a:gd name="T53" fmla="*/ 0 h 187"/>
              <a:gd name="T54" fmla="*/ 0 w 304"/>
              <a:gd name="T55" fmla="*/ 0 h 187"/>
              <a:gd name="T56" fmla="*/ 0 w 304"/>
              <a:gd name="T57" fmla="*/ 0 h 187"/>
              <a:gd name="T58" fmla="*/ 0 w 304"/>
              <a:gd name="T59" fmla="*/ 0 h 187"/>
              <a:gd name="T60" fmla="*/ 0 w 304"/>
              <a:gd name="T61" fmla="*/ 0 h 187"/>
              <a:gd name="T62" fmla="*/ 0 w 304"/>
              <a:gd name="T63" fmla="*/ 0 h 187"/>
              <a:gd name="T64" fmla="*/ 0 w 304"/>
              <a:gd name="T65" fmla="*/ 0 h 187"/>
              <a:gd name="T66" fmla="*/ 0 w 304"/>
              <a:gd name="T67" fmla="*/ 0 h 187"/>
              <a:gd name="T68" fmla="*/ 0 w 304"/>
              <a:gd name="T69" fmla="*/ 0 h 187"/>
              <a:gd name="T70" fmla="*/ 0 w 304"/>
              <a:gd name="T71" fmla="*/ 0 h 187"/>
              <a:gd name="T72" fmla="*/ 0 w 304"/>
              <a:gd name="T73" fmla="*/ 0 h 187"/>
              <a:gd name="T74" fmla="*/ 0 w 304"/>
              <a:gd name="T75" fmla="*/ 0 h 187"/>
              <a:gd name="T76" fmla="*/ 0 w 304"/>
              <a:gd name="T77" fmla="*/ 0 h 187"/>
              <a:gd name="T78" fmla="*/ 0 w 304"/>
              <a:gd name="T79" fmla="*/ 0 h 187"/>
              <a:gd name="T80" fmla="*/ 0 w 304"/>
              <a:gd name="T81" fmla="*/ 0 h 187"/>
              <a:gd name="T82" fmla="*/ 0 w 304"/>
              <a:gd name="T83" fmla="*/ 0 h 187"/>
              <a:gd name="T84" fmla="*/ 0 w 304"/>
              <a:gd name="T85" fmla="*/ 0 h 187"/>
              <a:gd name="T86" fmla="*/ 0 w 304"/>
              <a:gd name="T87" fmla="*/ 0 h 187"/>
              <a:gd name="T88" fmla="*/ 0 w 304"/>
              <a:gd name="T89" fmla="*/ 0 h 1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4"/>
              <a:gd name="T136" fmla="*/ 0 h 187"/>
              <a:gd name="T137" fmla="*/ 304 w 304"/>
              <a:gd name="T138" fmla="*/ 187 h 1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4" h="187">
                <a:moveTo>
                  <a:pt x="2" y="151"/>
                </a:moveTo>
                <a:lnTo>
                  <a:pt x="13" y="161"/>
                </a:lnTo>
                <a:lnTo>
                  <a:pt x="44" y="168"/>
                </a:lnTo>
                <a:lnTo>
                  <a:pt x="49" y="145"/>
                </a:lnTo>
                <a:lnTo>
                  <a:pt x="57" y="145"/>
                </a:lnTo>
                <a:lnTo>
                  <a:pt x="63" y="127"/>
                </a:lnTo>
                <a:lnTo>
                  <a:pt x="102" y="120"/>
                </a:lnTo>
                <a:lnTo>
                  <a:pt x="132" y="88"/>
                </a:lnTo>
                <a:lnTo>
                  <a:pt x="137" y="73"/>
                </a:lnTo>
                <a:lnTo>
                  <a:pt x="156" y="91"/>
                </a:lnTo>
                <a:lnTo>
                  <a:pt x="168" y="67"/>
                </a:lnTo>
                <a:lnTo>
                  <a:pt x="182" y="80"/>
                </a:lnTo>
                <a:lnTo>
                  <a:pt x="176" y="63"/>
                </a:lnTo>
                <a:lnTo>
                  <a:pt x="185" y="55"/>
                </a:lnTo>
                <a:lnTo>
                  <a:pt x="184" y="46"/>
                </a:lnTo>
                <a:lnTo>
                  <a:pt x="194" y="42"/>
                </a:lnTo>
                <a:lnTo>
                  <a:pt x="223" y="0"/>
                </a:lnTo>
                <a:lnTo>
                  <a:pt x="223" y="11"/>
                </a:lnTo>
                <a:lnTo>
                  <a:pt x="236" y="0"/>
                </a:lnTo>
                <a:lnTo>
                  <a:pt x="241" y="10"/>
                </a:lnTo>
                <a:lnTo>
                  <a:pt x="252" y="15"/>
                </a:lnTo>
                <a:lnTo>
                  <a:pt x="252" y="31"/>
                </a:lnTo>
                <a:lnTo>
                  <a:pt x="265" y="29"/>
                </a:lnTo>
                <a:lnTo>
                  <a:pt x="265" y="39"/>
                </a:lnTo>
                <a:lnTo>
                  <a:pt x="273" y="37"/>
                </a:lnTo>
                <a:lnTo>
                  <a:pt x="304" y="54"/>
                </a:lnTo>
                <a:lnTo>
                  <a:pt x="288" y="63"/>
                </a:lnTo>
                <a:lnTo>
                  <a:pt x="272" y="63"/>
                </a:lnTo>
                <a:lnTo>
                  <a:pt x="281" y="80"/>
                </a:lnTo>
                <a:lnTo>
                  <a:pt x="265" y="86"/>
                </a:lnTo>
                <a:lnTo>
                  <a:pt x="255" y="81"/>
                </a:lnTo>
                <a:lnTo>
                  <a:pt x="251" y="86"/>
                </a:lnTo>
                <a:lnTo>
                  <a:pt x="234" y="80"/>
                </a:lnTo>
                <a:lnTo>
                  <a:pt x="195" y="81"/>
                </a:lnTo>
                <a:lnTo>
                  <a:pt x="161" y="158"/>
                </a:lnTo>
                <a:lnTo>
                  <a:pt x="153" y="168"/>
                </a:lnTo>
                <a:lnTo>
                  <a:pt x="143" y="174"/>
                </a:lnTo>
                <a:lnTo>
                  <a:pt x="120" y="179"/>
                </a:lnTo>
                <a:lnTo>
                  <a:pt x="102" y="169"/>
                </a:lnTo>
                <a:lnTo>
                  <a:pt x="86" y="169"/>
                </a:lnTo>
                <a:lnTo>
                  <a:pt x="63" y="187"/>
                </a:lnTo>
                <a:lnTo>
                  <a:pt x="29" y="187"/>
                </a:lnTo>
                <a:lnTo>
                  <a:pt x="13" y="179"/>
                </a:lnTo>
                <a:lnTo>
                  <a:pt x="0" y="153"/>
                </a:lnTo>
                <a:lnTo>
                  <a:pt x="2" y="151"/>
                </a:lnTo>
                <a:close/>
              </a:path>
            </a:pathLst>
          </a:custGeom>
          <a:solidFill>
            <a:srgbClr val="CDCDCD"/>
          </a:solidFill>
          <a:ln w="6350">
            <a:solidFill>
              <a:schemeClr val="bg1"/>
            </a:solidFill>
            <a:round/>
            <a:headEnd/>
            <a:tailEnd/>
          </a:ln>
        </p:spPr>
        <p:txBody>
          <a:bodyPr/>
          <a:lstStyle/>
          <a:p>
            <a:endParaRPr lang="en-US"/>
          </a:p>
        </p:txBody>
      </p:sp>
      <p:sp>
        <p:nvSpPr>
          <p:cNvPr id="1561" name="Freeform 2602"/>
          <p:cNvSpPr>
            <a:spLocks/>
          </p:cNvSpPr>
          <p:nvPr/>
        </p:nvSpPr>
        <p:spPr bwMode="auto">
          <a:xfrm>
            <a:off x="6924675" y="4710113"/>
            <a:ext cx="204788" cy="130175"/>
          </a:xfrm>
          <a:custGeom>
            <a:avLst/>
            <a:gdLst>
              <a:gd name="T0" fmla="*/ 0 w 304"/>
              <a:gd name="T1" fmla="*/ 0 h 187"/>
              <a:gd name="T2" fmla="*/ 0 w 304"/>
              <a:gd name="T3" fmla="*/ 0 h 187"/>
              <a:gd name="T4" fmla="*/ 0 w 304"/>
              <a:gd name="T5" fmla="*/ 0 h 187"/>
              <a:gd name="T6" fmla="*/ 0 w 304"/>
              <a:gd name="T7" fmla="*/ 0 h 187"/>
              <a:gd name="T8" fmla="*/ 0 w 304"/>
              <a:gd name="T9" fmla="*/ 0 h 187"/>
              <a:gd name="T10" fmla="*/ 0 w 304"/>
              <a:gd name="T11" fmla="*/ 0 h 187"/>
              <a:gd name="T12" fmla="*/ 0 w 304"/>
              <a:gd name="T13" fmla="*/ 0 h 187"/>
              <a:gd name="T14" fmla="*/ 0 w 304"/>
              <a:gd name="T15" fmla="*/ 0 h 187"/>
              <a:gd name="T16" fmla="*/ 0 w 304"/>
              <a:gd name="T17" fmla="*/ 0 h 187"/>
              <a:gd name="T18" fmla="*/ 0 w 304"/>
              <a:gd name="T19" fmla="*/ 0 h 187"/>
              <a:gd name="T20" fmla="*/ 0 w 304"/>
              <a:gd name="T21" fmla="*/ 0 h 187"/>
              <a:gd name="T22" fmla="*/ 0 w 304"/>
              <a:gd name="T23" fmla="*/ 0 h 187"/>
              <a:gd name="T24" fmla="*/ 0 w 304"/>
              <a:gd name="T25" fmla="*/ 0 h 187"/>
              <a:gd name="T26" fmla="*/ 0 w 304"/>
              <a:gd name="T27" fmla="*/ 0 h 187"/>
              <a:gd name="T28" fmla="*/ 0 w 304"/>
              <a:gd name="T29" fmla="*/ 0 h 187"/>
              <a:gd name="T30" fmla="*/ 0 w 304"/>
              <a:gd name="T31" fmla="*/ 0 h 187"/>
              <a:gd name="T32" fmla="*/ 0 w 304"/>
              <a:gd name="T33" fmla="*/ 0 h 187"/>
              <a:gd name="T34" fmla="*/ 0 w 304"/>
              <a:gd name="T35" fmla="*/ 0 h 187"/>
              <a:gd name="T36" fmla="*/ 0 w 304"/>
              <a:gd name="T37" fmla="*/ 0 h 187"/>
              <a:gd name="T38" fmla="*/ 0 w 304"/>
              <a:gd name="T39" fmla="*/ 0 h 187"/>
              <a:gd name="T40" fmla="*/ 0 w 304"/>
              <a:gd name="T41" fmla="*/ 0 h 187"/>
              <a:gd name="T42" fmla="*/ 0 w 304"/>
              <a:gd name="T43" fmla="*/ 0 h 187"/>
              <a:gd name="T44" fmla="*/ 0 w 304"/>
              <a:gd name="T45" fmla="*/ 0 h 187"/>
              <a:gd name="T46" fmla="*/ 0 w 304"/>
              <a:gd name="T47" fmla="*/ 0 h 187"/>
              <a:gd name="T48" fmla="*/ 0 w 304"/>
              <a:gd name="T49" fmla="*/ 0 h 187"/>
              <a:gd name="T50" fmla="*/ 0 w 304"/>
              <a:gd name="T51" fmla="*/ 0 h 187"/>
              <a:gd name="T52" fmla="*/ 0 w 304"/>
              <a:gd name="T53" fmla="*/ 0 h 187"/>
              <a:gd name="T54" fmla="*/ 0 w 304"/>
              <a:gd name="T55" fmla="*/ 0 h 187"/>
              <a:gd name="T56" fmla="*/ 0 w 304"/>
              <a:gd name="T57" fmla="*/ 0 h 187"/>
              <a:gd name="T58" fmla="*/ 0 w 304"/>
              <a:gd name="T59" fmla="*/ 0 h 187"/>
              <a:gd name="T60" fmla="*/ 0 w 304"/>
              <a:gd name="T61" fmla="*/ 0 h 187"/>
              <a:gd name="T62" fmla="*/ 0 w 304"/>
              <a:gd name="T63" fmla="*/ 0 h 187"/>
              <a:gd name="T64" fmla="*/ 0 w 304"/>
              <a:gd name="T65" fmla="*/ 0 h 187"/>
              <a:gd name="T66" fmla="*/ 0 w 304"/>
              <a:gd name="T67" fmla="*/ 0 h 187"/>
              <a:gd name="T68" fmla="*/ 0 w 304"/>
              <a:gd name="T69" fmla="*/ 0 h 187"/>
              <a:gd name="T70" fmla="*/ 0 w 304"/>
              <a:gd name="T71" fmla="*/ 0 h 187"/>
              <a:gd name="T72" fmla="*/ 0 w 304"/>
              <a:gd name="T73" fmla="*/ 0 h 187"/>
              <a:gd name="T74" fmla="*/ 0 w 304"/>
              <a:gd name="T75" fmla="*/ 0 h 187"/>
              <a:gd name="T76" fmla="*/ 0 w 304"/>
              <a:gd name="T77" fmla="*/ 0 h 187"/>
              <a:gd name="T78" fmla="*/ 0 w 304"/>
              <a:gd name="T79" fmla="*/ 0 h 187"/>
              <a:gd name="T80" fmla="*/ 0 w 304"/>
              <a:gd name="T81" fmla="*/ 0 h 187"/>
              <a:gd name="T82" fmla="*/ 0 w 304"/>
              <a:gd name="T83" fmla="*/ 0 h 187"/>
              <a:gd name="T84" fmla="*/ 0 w 304"/>
              <a:gd name="T85" fmla="*/ 0 h 187"/>
              <a:gd name="T86" fmla="*/ 0 w 304"/>
              <a:gd name="T87" fmla="*/ 0 h 187"/>
              <a:gd name="T88" fmla="*/ 0 w 304"/>
              <a:gd name="T89" fmla="*/ 0 h 1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4"/>
              <a:gd name="T136" fmla="*/ 0 h 187"/>
              <a:gd name="T137" fmla="*/ 304 w 304"/>
              <a:gd name="T138" fmla="*/ 187 h 1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4" h="187">
                <a:moveTo>
                  <a:pt x="2" y="151"/>
                </a:moveTo>
                <a:lnTo>
                  <a:pt x="13" y="161"/>
                </a:lnTo>
                <a:lnTo>
                  <a:pt x="44" y="168"/>
                </a:lnTo>
                <a:lnTo>
                  <a:pt x="49" y="145"/>
                </a:lnTo>
                <a:lnTo>
                  <a:pt x="57" y="145"/>
                </a:lnTo>
                <a:lnTo>
                  <a:pt x="63" y="127"/>
                </a:lnTo>
                <a:lnTo>
                  <a:pt x="102" y="120"/>
                </a:lnTo>
                <a:lnTo>
                  <a:pt x="132" y="88"/>
                </a:lnTo>
                <a:lnTo>
                  <a:pt x="137" y="73"/>
                </a:lnTo>
                <a:lnTo>
                  <a:pt x="156" y="91"/>
                </a:lnTo>
                <a:lnTo>
                  <a:pt x="168" y="67"/>
                </a:lnTo>
                <a:lnTo>
                  <a:pt x="182" y="80"/>
                </a:lnTo>
                <a:lnTo>
                  <a:pt x="176" y="63"/>
                </a:lnTo>
                <a:lnTo>
                  <a:pt x="185" y="55"/>
                </a:lnTo>
                <a:lnTo>
                  <a:pt x="184" y="46"/>
                </a:lnTo>
                <a:lnTo>
                  <a:pt x="194" y="42"/>
                </a:lnTo>
                <a:lnTo>
                  <a:pt x="223" y="0"/>
                </a:lnTo>
                <a:lnTo>
                  <a:pt x="223" y="11"/>
                </a:lnTo>
                <a:lnTo>
                  <a:pt x="236" y="0"/>
                </a:lnTo>
                <a:lnTo>
                  <a:pt x="241" y="10"/>
                </a:lnTo>
                <a:lnTo>
                  <a:pt x="252" y="15"/>
                </a:lnTo>
                <a:lnTo>
                  <a:pt x="252" y="31"/>
                </a:lnTo>
                <a:lnTo>
                  <a:pt x="265" y="29"/>
                </a:lnTo>
                <a:lnTo>
                  <a:pt x="265" y="39"/>
                </a:lnTo>
                <a:lnTo>
                  <a:pt x="273" y="37"/>
                </a:lnTo>
                <a:lnTo>
                  <a:pt x="304" y="54"/>
                </a:lnTo>
                <a:lnTo>
                  <a:pt x="288" y="63"/>
                </a:lnTo>
                <a:lnTo>
                  <a:pt x="272" y="63"/>
                </a:lnTo>
                <a:lnTo>
                  <a:pt x="281" y="80"/>
                </a:lnTo>
                <a:lnTo>
                  <a:pt x="265" y="86"/>
                </a:lnTo>
                <a:lnTo>
                  <a:pt x="255" y="81"/>
                </a:lnTo>
                <a:lnTo>
                  <a:pt x="251" y="86"/>
                </a:lnTo>
                <a:lnTo>
                  <a:pt x="234" y="80"/>
                </a:lnTo>
                <a:lnTo>
                  <a:pt x="195" y="81"/>
                </a:lnTo>
                <a:lnTo>
                  <a:pt x="161" y="158"/>
                </a:lnTo>
                <a:lnTo>
                  <a:pt x="153" y="168"/>
                </a:lnTo>
                <a:lnTo>
                  <a:pt x="143" y="174"/>
                </a:lnTo>
                <a:lnTo>
                  <a:pt x="120" y="179"/>
                </a:lnTo>
                <a:lnTo>
                  <a:pt x="102" y="169"/>
                </a:lnTo>
                <a:lnTo>
                  <a:pt x="86" y="169"/>
                </a:lnTo>
                <a:lnTo>
                  <a:pt x="63" y="187"/>
                </a:lnTo>
                <a:lnTo>
                  <a:pt x="29" y="187"/>
                </a:lnTo>
                <a:lnTo>
                  <a:pt x="13" y="179"/>
                </a:lnTo>
                <a:lnTo>
                  <a:pt x="0" y="153"/>
                </a:lnTo>
                <a:lnTo>
                  <a:pt x="2" y="151"/>
                </a:lnTo>
              </a:path>
            </a:pathLst>
          </a:custGeom>
          <a:solidFill>
            <a:srgbClr val="CDCDCD"/>
          </a:solidFill>
          <a:ln w="6350">
            <a:solidFill>
              <a:schemeClr val="bg1"/>
            </a:solidFill>
            <a:round/>
            <a:headEnd/>
            <a:tailEnd/>
          </a:ln>
        </p:spPr>
        <p:txBody>
          <a:bodyPr/>
          <a:lstStyle/>
          <a:p>
            <a:endParaRPr lang="en-US"/>
          </a:p>
        </p:txBody>
      </p:sp>
      <p:sp>
        <p:nvSpPr>
          <p:cNvPr id="1562" name="Freeform 2603"/>
          <p:cNvSpPr>
            <a:spLocks/>
          </p:cNvSpPr>
          <p:nvPr/>
        </p:nvSpPr>
        <p:spPr bwMode="auto">
          <a:xfrm>
            <a:off x="6726238" y="4714875"/>
            <a:ext cx="85725" cy="114300"/>
          </a:xfrm>
          <a:custGeom>
            <a:avLst/>
            <a:gdLst>
              <a:gd name="T0" fmla="*/ 0 w 130"/>
              <a:gd name="T1" fmla="*/ 0 h 164"/>
              <a:gd name="T2" fmla="*/ 0 w 130"/>
              <a:gd name="T3" fmla="*/ 0 h 164"/>
              <a:gd name="T4" fmla="*/ 0 w 130"/>
              <a:gd name="T5" fmla="*/ 0 h 164"/>
              <a:gd name="T6" fmla="*/ 0 w 130"/>
              <a:gd name="T7" fmla="*/ 0 h 164"/>
              <a:gd name="T8" fmla="*/ 0 w 130"/>
              <a:gd name="T9" fmla="*/ 0 h 164"/>
              <a:gd name="T10" fmla="*/ 0 w 130"/>
              <a:gd name="T11" fmla="*/ 0 h 164"/>
              <a:gd name="T12" fmla="*/ 0 w 130"/>
              <a:gd name="T13" fmla="*/ 0 h 164"/>
              <a:gd name="T14" fmla="*/ 0 w 130"/>
              <a:gd name="T15" fmla="*/ 0 h 164"/>
              <a:gd name="T16" fmla="*/ 0 w 130"/>
              <a:gd name="T17" fmla="*/ 0 h 164"/>
              <a:gd name="T18" fmla="*/ 0 w 130"/>
              <a:gd name="T19" fmla="*/ 0 h 164"/>
              <a:gd name="T20" fmla="*/ 0 w 130"/>
              <a:gd name="T21" fmla="*/ 0 h 164"/>
              <a:gd name="T22" fmla="*/ 0 w 130"/>
              <a:gd name="T23" fmla="*/ 0 h 164"/>
              <a:gd name="T24" fmla="*/ 0 w 130"/>
              <a:gd name="T25" fmla="*/ 0 h 164"/>
              <a:gd name="T26" fmla="*/ 0 w 130"/>
              <a:gd name="T27" fmla="*/ 0 h 164"/>
              <a:gd name="T28" fmla="*/ 0 w 130"/>
              <a:gd name="T29" fmla="*/ 0 h 164"/>
              <a:gd name="T30" fmla="*/ 0 w 130"/>
              <a:gd name="T31" fmla="*/ 0 h 164"/>
              <a:gd name="T32" fmla="*/ 0 w 130"/>
              <a:gd name="T33" fmla="*/ 0 h 164"/>
              <a:gd name="T34" fmla="*/ 0 w 130"/>
              <a:gd name="T35" fmla="*/ 0 h 1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0"/>
              <a:gd name="T55" fmla="*/ 0 h 164"/>
              <a:gd name="T56" fmla="*/ 130 w 130"/>
              <a:gd name="T57" fmla="*/ 164 h 1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0" h="164">
                <a:moveTo>
                  <a:pt x="65" y="14"/>
                </a:moveTo>
                <a:lnTo>
                  <a:pt x="68" y="14"/>
                </a:lnTo>
                <a:lnTo>
                  <a:pt x="90" y="32"/>
                </a:lnTo>
                <a:lnTo>
                  <a:pt x="103" y="52"/>
                </a:lnTo>
                <a:lnTo>
                  <a:pt x="103" y="107"/>
                </a:lnTo>
                <a:lnTo>
                  <a:pt x="130" y="151"/>
                </a:lnTo>
                <a:lnTo>
                  <a:pt x="125" y="164"/>
                </a:lnTo>
                <a:lnTo>
                  <a:pt x="114" y="159"/>
                </a:lnTo>
                <a:lnTo>
                  <a:pt x="103" y="164"/>
                </a:lnTo>
                <a:lnTo>
                  <a:pt x="38" y="118"/>
                </a:lnTo>
                <a:lnTo>
                  <a:pt x="13" y="73"/>
                </a:lnTo>
                <a:lnTo>
                  <a:pt x="2" y="6"/>
                </a:lnTo>
                <a:lnTo>
                  <a:pt x="0" y="0"/>
                </a:lnTo>
                <a:lnTo>
                  <a:pt x="26" y="6"/>
                </a:lnTo>
                <a:lnTo>
                  <a:pt x="34" y="30"/>
                </a:lnTo>
                <a:lnTo>
                  <a:pt x="46" y="22"/>
                </a:lnTo>
                <a:lnTo>
                  <a:pt x="59" y="22"/>
                </a:lnTo>
                <a:lnTo>
                  <a:pt x="65" y="14"/>
                </a:lnTo>
                <a:close/>
              </a:path>
            </a:pathLst>
          </a:custGeom>
          <a:solidFill>
            <a:srgbClr val="CDCDCD"/>
          </a:solidFill>
          <a:ln w="6350">
            <a:solidFill>
              <a:schemeClr val="bg1"/>
            </a:solidFill>
            <a:round/>
            <a:headEnd/>
            <a:tailEnd/>
          </a:ln>
        </p:spPr>
        <p:txBody>
          <a:bodyPr/>
          <a:lstStyle/>
          <a:p>
            <a:endParaRPr lang="en-US"/>
          </a:p>
        </p:txBody>
      </p:sp>
      <p:sp>
        <p:nvSpPr>
          <p:cNvPr id="1563" name="Freeform 2604"/>
          <p:cNvSpPr>
            <a:spLocks/>
          </p:cNvSpPr>
          <p:nvPr/>
        </p:nvSpPr>
        <p:spPr bwMode="auto">
          <a:xfrm>
            <a:off x="6726238" y="4714875"/>
            <a:ext cx="85725" cy="114300"/>
          </a:xfrm>
          <a:custGeom>
            <a:avLst/>
            <a:gdLst>
              <a:gd name="T0" fmla="*/ 0 w 130"/>
              <a:gd name="T1" fmla="*/ 0 h 164"/>
              <a:gd name="T2" fmla="*/ 0 w 130"/>
              <a:gd name="T3" fmla="*/ 0 h 164"/>
              <a:gd name="T4" fmla="*/ 0 w 130"/>
              <a:gd name="T5" fmla="*/ 0 h 164"/>
              <a:gd name="T6" fmla="*/ 0 w 130"/>
              <a:gd name="T7" fmla="*/ 0 h 164"/>
              <a:gd name="T8" fmla="*/ 0 w 130"/>
              <a:gd name="T9" fmla="*/ 0 h 164"/>
              <a:gd name="T10" fmla="*/ 0 w 130"/>
              <a:gd name="T11" fmla="*/ 0 h 164"/>
              <a:gd name="T12" fmla="*/ 0 w 130"/>
              <a:gd name="T13" fmla="*/ 0 h 164"/>
              <a:gd name="T14" fmla="*/ 0 w 130"/>
              <a:gd name="T15" fmla="*/ 0 h 164"/>
              <a:gd name="T16" fmla="*/ 0 w 130"/>
              <a:gd name="T17" fmla="*/ 0 h 164"/>
              <a:gd name="T18" fmla="*/ 0 w 130"/>
              <a:gd name="T19" fmla="*/ 0 h 164"/>
              <a:gd name="T20" fmla="*/ 0 w 130"/>
              <a:gd name="T21" fmla="*/ 0 h 164"/>
              <a:gd name="T22" fmla="*/ 0 w 130"/>
              <a:gd name="T23" fmla="*/ 0 h 164"/>
              <a:gd name="T24" fmla="*/ 0 w 130"/>
              <a:gd name="T25" fmla="*/ 0 h 164"/>
              <a:gd name="T26" fmla="*/ 0 w 130"/>
              <a:gd name="T27" fmla="*/ 0 h 164"/>
              <a:gd name="T28" fmla="*/ 0 w 130"/>
              <a:gd name="T29" fmla="*/ 0 h 164"/>
              <a:gd name="T30" fmla="*/ 0 w 130"/>
              <a:gd name="T31" fmla="*/ 0 h 164"/>
              <a:gd name="T32" fmla="*/ 0 w 130"/>
              <a:gd name="T33" fmla="*/ 0 h 164"/>
              <a:gd name="T34" fmla="*/ 0 w 130"/>
              <a:gd name="T35" fmla="*/ 0 h 1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0"/>
              <a:gd name="T55" fmla="*/ 0 h 164"/>
              <a:gd name="T56" fmla="*/ 130 w 130"/>
              <a:gd name="T57" fmla="*/ 164 h 1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0" h="164">
                <a:moveTo>
                  <a:pt x="65" y="14"/>
                </a:moveTo>
                <a:lnTo>
                  <a:pt x="68" y="14"/>
                </a:lnTo>
                <a:lnTo>
                  <a:pt x="90" y="32"/>
                </a:lnTo>
                <a:lnTo>
                  <a:pt x="103" y="52"/>
                </a:lnTo>
                <a:lnTo>
                  <a:pt x="103" y="107"/>
                </a:lnTo>
                <a:lnTo>
                  <a:pt x="130" y="151"/>
                </a:lnTo>
                <a:lnTo>
                  <a:pt x="125" y="164"/>
                </a:lnTo>
                <a:lnTo>
                  <a:pt x="114" y="159"/>
                </a:lnTo>
                <a:lnTo>
                  <a:pt x="103" y="164"/>
                </a:lnTo>
                <a:lnTo>
                  <a:pt x="38" y="118"/>
                </a:lnTo>
                <a:lnTo>
                  <a:pt x="13" y="73"/>
                </a:lnTo>
                <a:lnTo>
                  <a:pt x="2" y="6"/>
                </a:lnTo>
                <a:lnTo>
                  <a:pt x="0" y="0"/>
                </a:lnTo>
                <a:lnTo>
                  <a:pt x="26" y="6"/>
                </a:lnTo>
                <a:lnTo>
                  <a:pt x="34" y="30"/>
                </a:lnTo>
                <a:lnTo>
                  <a:pt x="46" y="22"/>
                </a:lnTo>
                <a:lnTo>
                  <a:pt x="59" y="22"/>
                </a:lnTo>
                <a:lnTo>
                  <a:pt x="65" y="14"/>
                </a:lnTo>
              </a:path>
            </a:pathLst>
          </a:custGeom>
          <a:solidFill>
            <a:srgbClr val="CDCDCD"/>
          </a:solidFill>
          <a:ln w="6350">
            <a:solidFill>
              <a:schemeClr val="bg1"/>
            </a:solidFill>
            <a:round/>
            <a:headEnd/>
            <a:tailEnd/>
          </a:ln>
        </p:spPr>
        <p:txBody>
          <a:bodyPr/>
          <a:lstStyle/>
          <a:p>
            <a:endParaRPr lang="en-US"/>
          </a:p>
        </p:txBody>
      </p:sp>
      <p:sp>
        <p:nvSpPr>
          <p:cNvPr id="1564" name="Freeform 2605"/>
          <p:cNvSpPr>
            <a:spLocks/>
          </p:cNvSpPr>
          <p:nvPr/>
        </p:nvSpPr>
        <p:spPr bwMode="auto">
          <a:xfrm>
            <a:off x="6297613" y="4170363"/>
            <a:ext cx="169862" cy="98425"/>
          </a:xfrm>
          <a:custGeom>
            <a:avLst/>
            <a:gdLst>
              <a:gd name="T0" fmla="*/ 0 w 254"/>
              <a:gd name="T1" fmla="*/ 0 h 141"/>
              <a:gd name="T2" fmla="*/ 0 w 254"/>
              <a:gd name="T3" fmla="*/ 0 h 141"/>
              <a:gd name="T4" fmla="*/ 0 w 254"/>
              <a:gd name="T5" fmla="*/ 0 h 141"/>
              <a:gd name="T6" fmla="*/ 0 w 254"/>
              <a:gd name="T7" fmla="*/ 0 h 141"/>
              <a:gd name="T8" fmla="*/ 0 w 254"/>
              <a:gd name="T9" fmla="*/ 0 h 141"/>
              <a:gd name="T10" fmla="*/ 0 w 254"/>
              <a:gd name="T11" fmla="*/ 0 h 141"/>
              <a:gd name="T12" fmla="*/ 0 w 254"/>
              <a:gd name="T13" fmla="*/ 0 h 141"/>
              <a:gd name="T14" fmla="*/ 0 w 254"/>
              <a:gd name="T15" fmla="*/ 0 h 141"/>
              <a:gd name="T16" fmla="*/ 0 w 254"/>
              <a:gd name="T17" fmla="*/ 0 h 141"/>
              <a:gd name="T18" fmla="*/ 0 w 254"/>
              <a:gd name="T19" fmla="*/ 0 h 141"/>
              <a:gd name="T20" fmla="*/ 0 w 254"/>
              <a:gd name="T21" fmla="*/ 0 h 141"/>
              <a:gd name="T22" fmla="*/ 0 w 254"/>
              <a:gd name="T23" fmla="*/ 0 h 141"/>
              <a:gd name="T24" fmla="*/ 0 w 254"/>
              <a:gd name="T25" fmla="*/ 0 h 141"/>
              <a:gd name="T26" fmla="*/ 0 w 254"/>
              <a:gd name="T27" fmla="*/ 0 h 141"/>
              <a:gd name="T28" fmla="*/ 0 w 254"/>
              <a:gd name="T29" fmla="*/ 0 h 141"/>
              <a:gd name="T30" fmla="*/ 0 w 254"/>
              <a:gd name="T31" fmla="*/ 0 h 141"/>
              <a:gd name="T32" fmla="*/ 0 w 254"/>
              <a:gd name="T33" fmla="*/ 0 h 141"/>
              <a:gd name="T34" fmla="*/ 0 w 254"/>
              <a:gd name="T35" fmla="*/ 0 h 141"/>
              <a:gd name="T36" fmla="*/ 0 w 254"/>
              <a:gd name="T37" fmla="*/ 0 h 141"/>
              <a:gd name="T38" fmla="*/ 0 w 254"/>
              <a:gd name="T39" fmla="*/ 0 h 141"/>
              <a:gd name="T40" fmla="*/ 0 w 254"/>
              <a:gd name="T41" fmla="*/ 0 h 141"/>
              <a:gd name="T42" fmla="*/ 0 w 254"/>
              <a:gd name="T43" fmla="*/ 0 h 141"/>
              <a:gd name="T44" fmla="*/ 0 w 254"/>
              <a:gd name="T45" fmla="*/ 0 h 141"/>
              <a:gd name="T46" fmla="*/ 0 w 254"/>
              <a:gd name="T47" fmla="*/ 0 h 141"/>
              <a:gd name="T48" fmla="*/ 0 w 254"/>
              <a:gd name="T49" fmla="*/ 0 h 141"/>
              <a:gd name="T50" fmla="*/ 0 w 254"/>
              <a:gd name="T51" fmla="*/ 0 h 1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4"/>
              <a:gd name="T79" fmla="*/ 0 h 141"/>
              <a:gd name="T80" fmla="*/ 254 w 254"/>
              <a:gd name="T81" fmla="*/ 141 h 1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4" h="141">
                <a:moveTo>
                  <a:pt x="32" y="3"/>
                </a:moveTo>
                <a:lnTo>
                  <a:pt x="40" y="9"/>
                </a:lnTo>
                <a:lnTo>
                  <a:pt x="42" y="0"/>
                </a:lnTo>
                <a:lnTo>
                  <a:pt x="73" y="6"/>
                </a:lnTo>
                <a:lnTo>
                  <a:pt x="99" y="26"/>
                </a:lnTo>
                <a:lnTo>
                  <a:pt x="110" y="45"/>
                </a:lnTo>
                <a:lnTo>
                  <a:pt x="132" y="37"/>
                </a:lnTo>
                <a:lnTo>
                  <a:pt x="130" y="55"/>
                </a:lnTo>
                <a:lnTo>
                  <a:pt x="161" y="61"/>
                </a:lnTo>
                <a:lnTo>
                  <a:pt x="159" y="70"/>
                </a:lnTo>
                <a:lnTo>
                  <a:pt x="177" y="76"/>
                </a:lnTo>
                <a:lnTo>
                  <a:pt x="185" y="86"/>
                </a:lnTo>
                <a:lnTo>
                  <a:pt x="208" y="83"/>
                </a:lnTo>
                <a:lnTo>
                  <a:pt x="231" y="89"/>
                </a:lnTo>
                <a:lnTo>
                  <a:pt x="254" y="86"/>
                </a:lnTo>
                <a:lnTo>
                  <a:pt x="249" y="112"/>
                </a:lnTo>
                <a:lnTo>
                  <a:pt x="245" y="118"/>
                </a:lnTo>
                <a:lnTo>
                  <a:pt x="254" y="127"/>
                </a:lnTo>
                <a:lnTo>
                  <a:pt x="249" y="138"/>
                </a:lnTo>
                <a:lnTo>
                  <a:pt x="224" y="141"/>
                </a:lnTo>
                <a:lnTo>
                  <a:pt x="153" y="125"/>
                </a:lnTo>
                <a:lnTo>
                  <a:pt x="135" y="105"/>
                </a:lnTo>
                <a:lnTo>
                  <a:pt x="86" y="104"/>
                </a:lnTo>
                <a:lnTo>
                  <a:pt x="0" y="55"/>
                </a:lnTo>
                <a:lnTo>
                  <a:pt x="9" y="19"/>
                </a:lnTo>
                <a:lnTo>
                  <a:pt x="32" y="3"/>
                </a:lnTo>
                <a:close/>
              </a:path>
            </a:pathLst>
          </a:custGeom>
          <a:solidFill>
            <a:srgbClr val="CDCDCD"/>
          </a:solidFill>
          <a:ln w="6350">
            <a:solidFill>
              <a:schemeClr val="bg1"/>
            </a:solidFill>
            <a:round/>
            <a:headEnd/>
            <a:tailEnd/>
          </a:ln>
        </p:spPr>
        <p:txBody>
          <a:bodyPr/>
          <a:lstStyle/>
          <a:p>
            <a:endParaRPr lang="en-US"/>
          </a:p>
        </p:txBody>
      </p:sp>
      <p:sp>
        <p:nvSpPr>
          <p:cNvPr id="1565" name="Freeform 2606"/>
          <p:cNvSpPr>
            <a:spLocks/>
          </p:cNvSpPr>
          <p:nvPr/>
        </p:nvSpPr>
        <p:spPr bwMode="auto">
          <a:xfrm>
            <a:off x="6297613" y="4170363"/>
            <a:ext cx="169862" cy="98425"/>
          </a:xfrm>
          <a:custGeom>
            <a:avLst/>
            <a:gdLst>
              <a:gd name="T0" fmla="*/ 0 w 254"/>
              <a:gd name="T1" fmla="*/ 0 h 141"/>
              <a:gd name="T2" fmla="*/ 0 w 254"/>
              <a:gd name="T3" fmla="*/ 0 h 141"/>
              <a:gd name="T4" fmla="*/ 0 w 254"/>
              <a:gd name="T5" fmla="*/ 0 h 141"/>
              <a:gd name="T6" fmla="*/ 0 w 254"/>
              <a:gd name="T7" fmla="*/ 0 h 141"/>
              <a:gd name="T8" fmla="*/ 0 w 254"/>
              <a:gd name="T9" fmla="*/ 0 h 141"/>
              <a:gd name="T10" fmla="*/ 0 w 254"/>
              <a:gd name="T11" fmla="*/ 0 h 141"/>
              <a:gd name="T12" fmla="*/ 0 w 254"/>
              <a:gd name="T13" fmla="*/ 0 h 141"/>
              <a:gd name="T14" fmla="*/ 0 w 254"/>
              <a:gd name="T15" fmla="*/ 0 h 141"/>
              <a:gd name="T16" fmla="*/ 0 w 254"/>
              <a:gd name="T17" fmla="*/ 0 h 141"/>
              <a:gd name="T18" fmla="*/ 0 w 254"/>
              <a:gd name="T19" fmla="*/ 0 h 141"/>
              <a:gd name="T20" fmla="*/ 0 w 254"/>
              <a:gd name="T21" fmla="*/ 0 h 141"/>
              <a:gd name="T22" fmla="*/ 0 w 254"/>
              <a:gd name="T23" fmla="*/ 0 h 141"/>
              <a:gd name="T24" fmla="*/ 0 w 254"/>
              <a:gd name="T25" fmla="*/ 0 h 141"/>
              <a:gd name="T26" fmla="*/ 0 w 254"/>
              <a:gd name="T27" fmla="*/ 0 h 141"/>
              <a:gd name="T28" fmla="*/ 0 w 254"/>
              <a:gd name="T29" fmla="*/ 0 h 141"/>
              <a:gd name="T30" fmla="*/ 0 w 254"/>
              <a:gd name="T31" fmla="*/ 0 h 141"/>
              <a:gd name="T32" fmla="*/ 0 w 254"/>
              <a:gd name="T33" fmla="*/ 0 h 141"/>
              <a:gd name="T34" fmla="*/ 0 w 254"/>
              <a:gd name="T35" fmla="*/ 0 h 141"/>
              <a:gd name="T36" fmla="*/ 0 w 254"/>
              <a:gd name="T37" fmla="*/ 0 h 141"/>
              <a:gd name="T38" fmla="*/ 0 w 254"/>
              <a:gd name="T39" fmla="*/ 0 h 141"/>
              <a:gd name="T40" fmla="*/ 0 w 254"/>
              <a:gd name="T41" fmla="*/ 0 h 141"/>
              <a:gd name="T42" fmla="*/ 0 w 254"/>
              <a:gd name="T43" fmla="*/ 0 h 141"/>
              <a:gd name="T44" fmla="*/ 0 w 254"/>
              <a:gd name="T45" fmla="*/ 0 h 141"/>
              <a:gd name="T46" fmla="*/ 0 w 254"/>
              <a:gd name="T47" fmla="*/ 0 h 141"/>
              <a:gd name="T48" fmla="*/ 0 w 254"/>
              <a:gd name="T49" fmla="*/ 0 h 141"/>
              <a:gd name="T50" fmla="*/ 0 w 254"/>
              <a:gd name="T51" fmla="*/ 0 h 1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4"/>
              <a:gd name="T79" fmla="*/ 0 h 141"/>
              <a:gd name="T80" fmla="*/ 254 w 254"/>
              <a:gd name="T81" fmla="*/ 141 h 1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4" h="141">
                <a:moveTo>
                  <a:pt x="32" y="3"/>
                </a:moveTo>
                <a:lnTo>
                  <a:pt x="40" y="9"/>
                </a:lnTo>
                <a:lnTo>
                  <a:pt x="42" y="0"/>
                </a:lnTo>
                <a:lnTo>
                  <a:pt x="73" y="6"/>
                </a:lnTo>
                <a:lnTo>
                  <a:pt x="99" y="26"/>
                </a:lnTo>
                <a:lnTo>
                  <a:pt x="110" y="45"/>
                </a:lnTo>
                <a:lnTo>
                  <a:pt x="132" y="37"/>
                </a:lnTo>
                <a:lnTo>
                  <a:pt x="130" y="55"/>
                </a:lnTo>
                <a:lnTo>
                  <a:pt x="161" y="61"/>
                </a:lnTo>
                <a:lnTo>
                  <a:pt x="159" y="70"/>
                </a:lnTo>
                <a:lnTo>
                  <a:pt x="177" y="76"/>
                </a:lnTo>
                <a:lnTo>
                  <a:pt x="185" y="86"/>
                </a:lnTo>
                <a:lnTo>
                  <a:pt x="208" y="83"/>
                </a:lnTo>
                <a:lnTo>
                  <a:pt x="231" y="89"/>
                </a:lnTo>
                <a:lnTo>
                  <a:pt x="254" y="86"/>
                </a:lnTo>
                <a:lnTo>
                  <a:pt x="249" y="112"/>
                </a:lnTo>
                <a:lnTo>
                  <a:pt x="245" y="118"/>
                </a:lnTo>
                <a:lnTo>
                  <a:pt x="254" y="127"/>
                </a:lnTo>
                <a:lnTo>
                  <a:pt x="249" y="138"/>
                </a:lnTo>
                <a:lnTo>
                  <a:pt x="224" y="141"/>
                </a:lnTo>
                <a:lnTo>
                  <a:pt x="153" y="125"/>
                </a:lnTo>
                <a:lnTo>
                  <a:pt x="135" y="105"/>
                </a:lnTo>
                <a:lnTo>
                  <a:pt x="86" y="104"/>
                </a:lnTo>
                <a:lnTo>
                  <a:pt x="0" y="55"/>
                </a:lnTo>
                <a:lnTo>
                  <a:pt x="9" y="19"/>
                </a:lnTo>
                <a:lnTo>
                  <a:pt x="32" y="3"/>
                </a:lnTo>
              </a:path>
            </a:pathLst>
          </a:custGeom>
          <a:solidFill>
            <a:srgbClr val="CDCDCD"/>
          </a:solidFill>
          <a:ln w="6350">
            <a:solidFill>
              <a:schemeClr val="bg1"/>
            </a:solidFill>
            <a:round/>
            <a:headEnd/>
            <a:tailEnd/>
          </a:ln>
        </p:spPr>
        <p:txBody>
          <a:bodyPr/>
          <a:lstStyle/>
          <a:p>
            <a:endParaRPr lang="en-US"/>
          </a:p>
        </p:txBody>
      </p:sp>
      <p:sp>
        <p:nvSpPr>
          <p:cNvPr id="1566" name="Freeform 2607"/>
          <p:cNvSpPr>
            <a:spLocks/>
          </p:cNvSpPr>
          <p:nvPr/>
        </p:nvSpPr>
        <p:spPr bwMode="auto">
          <a:xfrm>
            <a:off x="6800850" y="4827588"/>
            <a:ext cx="7938" cy="4762"/>
          </a:xfrm>
          <a:custGeom>
            <a:avLst/>
            <a:gdLst>
              <a:gd name="T0" fmla="*/ 2147483647 w 10"/>
              <a:gd name="T1" fmla="*/ 2147483647 h 6"/>
              <a:gd name="T2" fmla="*/ 2147483647 w 10"/>
              <a:gd name="T3" fmla="*/ 0 h 6"/>
              <a:gd name="T4" fmla="*/ 0 w 10"/>
              <a:gd name="T5" fmla="*/ 2147483647 h 6"/>
              <a:gd name="T6" fmla="*/ 2147483647 w 10"/>
              <a:gd name="T7" fmla="*/ 2147483647 h 6"/>
              <a:gd name="T8" fmla="*/ 0 60000 65536"/>
              <a:gd name="T9" fmla="*/ 0 60000 65536"/>
              <a:gd name="T10" fmla="*/ 0 60000 65536"/>
              <a:gd name="T11" fmla="*/ 0 60000 65536"/>
              <a:gd name="T12" fmla="*/ 0 w 10"/>
              <a:gd name="T13" fmla="*/ 0 h 6"/>
              <a:gd name="T14" fmla="*/ 10 w 10"/>
              <a:gd name="T15" fmla="*/ 6 h 6"/>
            </a:gdLst>
            <a:ahLst/>
            <a:cxnLst>
              <a:cxn ang="T8">
                <a:pos x="T0" y="T1"/>
              </a:cxn>
              <a:cxn ang="T9">
                <a:pos x="T2" y="T3"/>
              </a:cxn>
              <a:cxn ang="T10">
                <a:pos x="T4" y="T5"/>
              </a:cxn>
              <a:cxn ang="T11">
                <a:pos x="T6" y="T7"/>
              </a:cxn>
            </a:cxnLst>
            <a:rect l="T12" t="T13" r="T14" b="T15"/>
            <a:pathLst>
              <a:path w="10" h="6">
                <a:moveTo>
                  <a:pt x="10" y="3"/>
                </a:moveTo>
                <a:lnTo>
                  <a:pt x="5" y="0"/>
                </a:lnTo>
                <a:lnTo>
                  <a:pt x="0" y="6"/>
                </a:lnTo>
                <a:lnTo>
                  <a:pt x="10" y="3"/>
                </a:lnTo>
                <a:close/>
              </a:path>
            </a:pathLst>
          </a:custGeom>
          <a:solidFill>
            <a:srgbClr val="CDCDCD"/>
          </a:solidFill>
          <a:ln w="6350">
            <a:solidFill>
              <a:schemeClr val="bg1"/>
            </a:solidFill>
            <a:round/>
            <a:headEnd/>
            <a:tailEnd/>
          </a:ln>
        </p:spPr>
        <p:txBody>
          <a:bodyPr/>
          <a:lstStyle/>
          <a:p>
            <a:endParaRPr lang="en-US"/>
          </a:p>
        </p:txBody>
      </p:sp>
      <p:sp>
        <p:nvSpPr>
          <p:cNvPr id="1567" name="Freeform 2608"/>
          <p:cNvSpPr>
            <a:spLocks/>
          </p:cNvSpPr>
          <p:nvPr/>
        </p:nvSpPr>
        <p:spPr bwMode="auto">
          <a:xfrm>
            <a:off x="6800850" y="4827588"/>
            <a:ext cx="7938" cy="4762"/>
          </a:xfrm>
          <a:custGeom>
            <a:avLst/>
            <a:gdLst>
              <a:gd name="T0" fmla="*/ 2147483647 w 10"/>
              <a:gd name="T1" fmla="*/ 2147483647 h 6"/>
              <a:gd name="T2" fmla="*/ 2147483647 w 10"/>
              <a:gd name="T3" fmla="*/ 0 h 6"/>
              <a:gd name="T4" fmla="*/ 0 w 10"/>
              <a:gd name="T5" fmla="*/ 2147483647 h 6"/>
              <a:gd name="T6" fmla="*/ 2147483647 w 10"/>
              <a:gd name="T7" fmla="*/ 2147483647 h 6"/>
              <a:gd name="T8" fmla="*/ 0 60000 65536"/>
              <a:gd name="T9" fmla="*/ 0 60000 65536"/>
              <a:gd name="T10" fmla="*/ 0 60000 65536"/>
              <a:gd name="T11" fmla="*/ 0 60000 65536"/>
              <a:gd name="T12" fmla="*/ 0 w 10"/>
              <a:gd name="T13" fmla="*/ 0 h 6"/>
              <a:gd name="T14" fmla="*/ 10 w 10"/>
              <a:gd name="T15" fmla="*/ 6 h 6"/>
            </a:gdLst>
            <a:ahLst/>
            <a:cxnLst>
              <a:cxn ang="T8">
                <a:pos x="T0" y="T1"/>
              </a:cxn>
              <a:cxn ang="T9">
                <a:pos x="T2" y="T3"/>
              </a:cxn>
              <a:cxn ang="T10">
                <a:pos x="T4" y="T5"/>
              </a:cxn>
              <a:cxn ang="T11">
                <a:pos x="T6" y="T7"/>
              </a:cxn>
            </a:cxnLst>
            <a:rect l="T12" t="T13" r="T14" b="T15"/>
            <a:pathLst>
              <a:path w="10" h="6">
                <a:moveTo>
                  <a:pt x="10" y="3"/>
                </a:moveTo>
                <a:lnTo>
                  <a:pt x="5" y="0"/>
                </a:lnTo>
                <a:lnTo>
                  <a:pt x="0" y="6"/>
                </a:lnTo>
                <a:lnTo>
                  <a:pt x="10" y="3"/>
                </a:lnTo>
              </a:path>
            </a:pathLst>
          </a:custGeom>
          <a:solidFill>
            <a:srgbClr val="CDCDCD"/>
          </a:solidFill>
          <a:ln w="6350">
            <a:solidFill>
              <a:schemeClr val="bg1"/>
            </a:solidFill>
            <a:round/>
            <a:headEnd/>
            <a:tailEnd/>
          </a:ln>
        </p:spPr>
        <p:txBody>
          <a:bodyPr/>
          <a:lstStyle/>
          <a:p>
            <a:endParaRPr lang="en-US"/>
          </a:p>
        </p:txBody>
      </p:sp>
      <p:sp>
        <p:nvSpPr>
          <p:cNvPr id="1568" name="Freeform 2609"/>
          <p:cNvSpPr>
            <a:spLocks/>
          </p:cNvSpPr>
          <p:nvPr/>
        </p:nvSpPr>
        <p:spPr bwMode="auto">
          <a:xfrm>
            <a:off x="6672263" y="4402138"/>
            <a:ext cx="163512" cy="334962"/>
          </a:xfrm>
          <a:custGeom>
            <a:avLst/>
            <a:gdLst>
              <a:gd name="T0" fmla="*/ 0 w 244"/>
              <a:gd name="T1" fmla="*/ 0 h 485"/>
              <a:gd name="T2" fmla="*/ 0 w 244"/>
              <a:gd name="T3" fmla="*/ 0 h 485"/>
              <a:gd name="T4" fmla="*/ 0 w 244"/>
              <a:gd name="T5" fmla="*/ 0 h 485"/>
              <a:gd name="T6" fmla="*/ 0 w 244"/>
              <a:gd name="T7" fmla="*/ 0 h 485"/>
              <a:gd name="T8" fmla="*/ 0 w 244"/>
              <a:gd name="T9" fmla="*/ 0 h 485"/>
              <a:gd name="T10" fmla="*/ 0 w 244"/>
              <a:gd name="T11" fmla="*/ 0 h 485"/>
              <a:gd name="T12" fmla="*/ 0 w 244"/>
              <a:gd name="T13" fmla="*/ 0 h 485"/>
              <a:gd name="T14" fmla="*/ 0 w 244"/>
              <a:gd name="T15" fmla="*/ 0 h 485"/>
              <a:gd name="T16" fmla="*/ 0 w 244"/>
              <a:gd name="T17" fmla="*/ 0 h 485"/>
              <a:gd name="T18" fmla="*/ 0 w 244"/>
              <a:gd name="T19" fmla="*/ 0 h 485"/>
              <a:gd name="T20" fmla="*/ 0 w 244"/>
              <a:gd name="T21" fmla="*/ 0 h 485"/>
              <a:gd name="T22" fmla="*/ 0 w 244"/>
              <a:gd name="T23" fmla="*/ 0 h 485"/>
              <a:gd name="T24" fmla="*/ 0 w 244"/>
              <a:gd name="T25" fmla="*/ 0 h 485"/>
              <a:gd name="T26" fmla="*/ 0 w 244"/>
              <a:gd name="T27" fmla="*/ 0 h 485"/>
              <a:gd name="T28" fmla="*/ 0 w 244"/>
              <a:gd name="T29" fmla="*/ 0 h 485"/>
              <a:gd name="T30" fmla="*/ 0 w 244"/>
              <a:gd name="T31" fmla="*/ 0 h 485"/>
              <a:gd name="T32" fmla="*/ 0 w 244"/>
              <a:gd name="T33" fmla="*/ 0 h 485"/>
              <a:gd name="T34" fmla="*/ 0 w 244"/>
              <a:gd name="T35" fmla="*/ 0 h 485"/>
              <a:gd name="T36" fmla="*/ 0 w 244"/>
              <a:gd name="T37" fmla="*/ 0 h 485"/>
              <a:gd name="T38" fmla="*/ 0 w 244"/>
              <a:gd name="T39" fmla="*/ 0 h 485"/>
              <a:gd name="T40" fmla="*/ 0 w 244"/>
              <a:gd name="T41" fmla="*/ 0 h 485"/>
              <a:gd name="T42" fmla="*/ 0 w 244"/>
              <a:gd name="T43" fmla="*/ 0 h 485"/>
              <a:gd name="T44" fmla="*/ 0 w 244"/>
              <a:gd name="T45" fmla="*/ 0 h 485"/>
              <a:gd name="T46" fmla="*/ 0 w 244"/>
              <a:gd name="T47" fmla="*/ 0 h 485"/>
              <a:gd name="T48" fmla="*/ 0 w 244"/>
              <a:gd name="T49" fmla="*/ 0 h 485"/>
              <a:gd name="T50" fmla="*/ 0 w 244"/>
              <a:gd name="T51" fmla="*/ 0 h 485"/>
              <a:gd name="T52" fmla="*/ 0 w 244"/>
              <a:gd name="T53" fmla="*/ 0 h 485"/>
              <a:gd name="T54" fmla="*/ 0 w 244"/>
              <a:gd name="T55" fmla="*/ 0 h 485"/>
              <a:gd name="T56" fmla="*/ 0 w 244"/>
              <a:gd name="T57" fmla="*/ 0 h 485"/>
              <a:gd name="T58" fmla="*/ 0 w 244"/>
              <a:gd name="T59" fmla="*/ 0 h 485"/>
              <a:gd name="T60" fmla="*/ 0 w 244"/>
              <a:gd name="T61" fmla="*/ 0 h 485"/>
              <a:gd name="T62" fmla="*/ 0 w 244"/>
              <a:gd name="T63" fmla="*/ 0 h 485"/>
              <a:gd name="T64" fmla="*/ 0 w 244"/>
              <a:gd name="T65" fmla="*/ 0 h 485"/>
              <a:gd name="T66" fmla="*/ 0 w 244"/>
              <a:gd name="T67" fmla="*/ 0 h 485"/>
              <a:gd name="T68" fmla="*/ 0 w 244"/>
              <a:gd name="T69" fmla="*/ 0 h 485"/>
              <a:gd name="T70" fmla="*/ 0 w 244"/>
              <a:gd name="T71" fmla="*/ 0 h 485"/>
              <a:gd name="T72" fmla="*/ 0 w 244"/>
              <a:gd name="T73" fmla="*/ 0 h 485"/>
              <a:gd name="T74" fmla="*/ 0 w 244"/>
              <a:gd name="T75" fmla="*/ 0 h 485"/>
              <a:gd name="T76" fmla="*/ 0 w 244"/>
              <a:gd name="T77" fmla="*/ 0 h 485"/>
              <a:gd name="T78" fmla="*/ 0 w 244"/>
              <a:gd name="T79" fmla="*/ 0 h 485"/>
              <a:gd name="T80" fmla="*/ 0 w 244"/>
              <a:gd name="T81" fmla="*/ 0 h 485"/>
              <a:gd name="T82" fmla="*/ 0 w 244"/>
              <a:gd name="T83" fmla="*/ 0 h 485"/>
              <a:gd name="T84" fmla="*/ 0 w 244"/>
              <a:gd name="T85" fmla="*/ 0 h 485"/>
              <a:gd name="T86" fmla="*/ 0 w 244"/>
              <a:gd name="T87" fmla="*/ 0 h 485"/>
              <a:gd name="T88" fmla="*/ 0 w 244"/>
              <a:gd name="T89" fmla="*/ 0 h 485"/>
              <a:gd name="T90" fmla="*/ 0 w 244"/>
              <a:gd name="T91" fmla="*/ 0 h 485"/>
              <a:gd name="T92" fmla="*/ 0 w 244"/>
              <a:gd name="T93" fmla="*/ 0 h 485"/>
              <a:gd name="T94" fmla="*/ 0 w 244"/>
              <a:gd name="T95" fmla="*/ 0 h 485"/>
              <a:gd name="T96" fmla="*/ 0 w 244"/>
              <a:gd name="T97" fmla="*/ 0 h 485"/>
              <a:gd name="T98" fmla="*/ 0 w 244"/>
              <a:gd name="T99" fmla="*/ 0 h 485"/>
              <a:gd name="T100" fmla="*/ 0 w 244"/>
              <a:gd name="T101" fmla="*/ 0 h 485"/>
              <a:gd name="T102" fmla="*/ 0 w 244"/>
              <a:gd name="T103" fmla="*/ 0 h 485"/>
              <a:gd name="T104" fmla="*/ 0 w 244"/>
              <a:gd name="T105" fmla="*/ 0 h 485"/>
              <a:gd name="T106" fmla="*/ 0 w 244"/>
              <a:gd name="T107" fmla="*/ 0 h 485"/>
              <a:gd name="T108" fmla="*/ 0 w 244"/>
              <a:gd name="T109" fmla="*/ 0 h 485"/>
              <a:gd name="T110" fmla="*/ 0 w 244"/>
              <a:gd name="T111" fmla="*/ 0 h 485"/>
              <a:gd name="T112" fmla="*/ 0 w 244"/>
              <a:gd name="T113" fmla="*/ 0 h 485"/>
              <a:gd name="T114" fmla="*/ 0 w 244"/>
              <a:gd name="T115" fmla="*/ 0 h 485"/>
              <a:gd name="T116" fmla="*/ 0 w 244"/>
              <a:gd name="T117" fmla="*/ 0 h 485"/>
              <a:gd name="T118" fmla="*/ 0 w 244"/>
              <a:gd name="T119" fmla="*/ 0 h 485"/>
              <a:gd name="T120" fmla="*/ 0 w 244"/>
              <a:gd name="T121" fmla="*/ 0 h 485"/>
              <a:gd name="T122" fmla="*/ 0 w 244"/>
              <a:gd name="T123" fmla="*/ 0 h 4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4"/>
              <a:gd name="T187" fmla="*/ 0 h 485"/>
              <a:gd name="T188" fmla="*/ 244 w 244"/>
              <a:gd name="T189" fmla="*/ 485 h 4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4" h="485">
                <a:moveTo>
                  <a:pt x="236" y="210"/>
                </a:moveTo>
                <a:lnTo>
                  <a:pt x="176" y="207"/>
                </a:lnTo>
                <a:lnTo>
                  <a:pt x="153" y="227"/>
                </a:lnTo>
                <a:lnTo>
                  <a:pt x="145" y="248"/>
                </a:lnTo>
                <a:lnTo>
                  <a:pt x="150" y="266"/>
                </a:lnTo>
                <a:lnTo>
                  <a:pt x="163" y="279"/>
                </a:lnTo>
                <a:lnTo>
                  <a:pt x="165" y="297"/>
                </a:lnTo>
                <a:lnTo>
                  <a:pt x="157" y="282"/>
                </a:lnTo>
                <a:lnTo>
                  <a:pt x="134" y="266"/>
                </a:lnTo>
                <a:lnTo>
                  <a:pt x="103" y="266"/>
                </a:lnTo>
                <a:lnTo>
                  <a:pt x="101" y="238"/>
                </a:lnTo>
                <a:lnTo>
                  <a:pt x="80" y="235"/>
                </a:lnTo>
                <a:lnTo>
                  <a:pt x="74" y="240"/>
                </a:lnTo>
                <a:lnTo>
                  <a:pt x="70" y="279"/>
                </a:lnTo>
                <a:lnTo>
                  <a:pt x="49" y="342"/>
                </a:lnTo>
                <a:lnTo>
                  <a:pt x="52" y="373"/>
                </a:lnTo>
                <a:lnTo>
                  <a:pt x="69" y="373"/>
                </a:lnTo>
                <a:lnTo>
                  <a:pt x="91" y="433"/>
                </a:lnTo>
                <a:lnTo>
                  <a:pt x="103" y="446"/>
                </a:lnTo>
                <a:lnTo>
                  <a:pt x="124" y="448"/>
                </a:lnTo>
                <a:lnTo>
                  <a:pt x="145" y="469"/>
                </a:lnTo>
                <a:lnTo>
                  <a:pt x="139" y="477"/>
                </a:lnTo>
                <a:lnTo>
                  <a:pt x="126" y="477"/>
                </a:lnTo>
                <a:lnTo>
                  <a:pt x="114" y="485"/>
                </a:lnTo>
                <a:lnTo>
                  <a:pt x="106" y="461"/>
                </a:lnTo>
                <a:lnTo>
                  <a:pt x="80" y="455"/>
                </a:lnTo>
                <a:lnTo>
                  <a:pt x="82" y="461"/>
                </a:lnTo>
                <a:lnTo>
                  <a:pt x="35" y="402"/>
                </a:lnTo>
                <a:lnTo>
                  <a:pt x="21" y="406"/>
                </a:lnTo>
                <a:lnTo>
                  <a:pt x="21" y="381"/>
                </a:lnTo>
                <a:lnTo>
                  <a:pt x="35" y="344"/>
                </a:lnTo>
                <a:lnTo>
                  <a:pt x="39" y="321"/>
                </a:lnTo>
                <a:lnTo>
                  <a:pt x="61" y="288"/>
                </a:lnTo>
                <a:lnTo>
                  <a:pt x="46" y="249"/>
                </a:lnTo>
                <a:lnTo>
                  <a:pt x="44" y="222"/>
                </a:lnTo>
                <a:lnTo>
                  <a:pt x="21" y="202"/>
                </a:lnTo>
                <a:lnTo>
                  <a:pt x="18" y="192"/>
                </a:lnTo>
                <a:lnTo>
                  <a:pt x="36" y="152"/>
                </a:lnTo>
                <a:lnTo>
                  <a:pt x="28" y="145"/>
                </a:lnTo>
                <a:lnTo>
                  <a:pt x="26" y="119"/>
                </a:lnTo>
                <a:lnTo>
                  <a:pt x="10" y="103"/>
                </a:lnTo>
                <a:lnTo>
                  <a:pt x="0" y="77"/>
                </a:lnTo>
                <a:lnTo>
                  <a:pt x="12" y="38"/>
                </a:lnTo>
                <a:lnTo>
                  <a:pt x="38" y="35"/>
                </a:lnTo>
                <a:lnTo>
                  <a:pt x="70" y="12"/>
                </a:lnTo>
                <a:lnTo>
                  <a:pt x="82" y="0"/>
                </a:lnTo>
                <a:lnTo>
                  <a:pt x="80" y="7"/>
                </a:lnTo>
                <a:lnTo>
                  <a:pt x="90" y="12"/>
                </a:lnTo>
                <a:lnTo>
                  <a:pt x="91" y="33"/>
                </a:lnTo>
                <a:lnTo>
                  <a:pt x="109" y="38"/>
                </a:lnTo>
                <a:lnTo>
                  <a:pt x="103" y="103"/>
                </a:lnTo>
                <a:lnTo>
                  <a:pt x="134" y="83"/>
                </a:lnTo>
                <a:lnTo>
                  <a:pt x="155" y="93"/>
                </a:lnTo>
                <a:lnTo>
                  <a:pt x="166" y="88"/>
                </a:lnTo>
                <a:lnTo>
                  <a:pt x="171" y="80"/>
                </a:lnTo>
                <a:lnTo>
                  <a:pt x="183" y="77"/>
                </a:lnTo>
                <a:lnTo>
                  <a:pt x="192" y="77"/>
                </a:lnTo>
                <a:lnTo>
                  <a:pt x="215" y="103"/>
                </a:lnTo>
                <a:lnTo>
                  <a:pt x="225" y="145"/>
                </a:lnTo>
                <a:lnTo>
                  <a:pt x="244" y="168"/>
                </a:lnTo>
                <a:lnTo>
                  <a:pt x="244" y="202"/>
                </a:lnTo>
                <a:lnTo>
                  <a:pt x="236" y="210"/>
                </a:lnTo>
                <a:close/>
              </a:path>
            </a:pathLst>
          </a:custGeom>
          <a:solidFill>
            <a:srgbClr val="CDCDCD"/>
          </a:solidFill>
          <a:ln w="6350">
            <a:solidFill>
              <a:schemeClr val="bg1"/>
            </a:solidFill>
            <a:round/>
            <a:headEnd/>
            <a:tailEnd/>
          </a:ln>
        </p:spPr>
        <p:txBody>
          <a:bodyPr/>
          <a:lstStyle/>
          <a:p>
            <a:endParaRPr lang="en-US"/>
          </a:p>
        </p:txBody>
      </p:sp>
      <p:sp>
        <p:nvSpPr>
          <p:cNvPr id="1569" name="Freeform 2610"/>
          <p:cNvSpPr>
            <a:spLocks/>
          </p:cNvSpPr>
          <p:nvPr/>
        </p:nvSpPr>
        <p:spPr bwMode="auto">
          <a:xfrm>
            <a:off x="6672263" y="4402138"/>
            <a:ext cx="163512" cy="334962"/>
          </a:xfrm>
          <a:custGeom>
            <a:avLst/>
            <a:gdLst>
              <a:gd name="T0" fmla="*/ 0 w 244"/>
              <a:gd name="T1" fmla="*/ 0 h 485"/>
              <a:gd name="T2" fmla="*/ 0 w 244"/>
              <a:gd name="T3" fmla="*/ 0 h 485"/>
              <a:gd name="T4" fmla="*/ 0 w 244"/>
              <a:gd name="T5" fmla="*/ 0 h 485"/>
              <a:gd name="T6" fmla="*/ 0 w 244"/>
              <a:gd name="T7" fmla="*/ 0 h 485"/>
              <a:gd name="T8" fmla="*/ 0 w 244"/>
              <a:gd name="T9" fmla="*/ 0 h 485"/>
              <a:gd name="T10" fmla="*/ 0 w 244"/>
              <a:gd name="T11" fmla="*/ 0 h 485"/>
              <a:gd name="T12" fmla="*/ 0 w 244"/>
              <a:gd name="T13" fmla="*/ 0 h 485"/>
              <a:gd name="T14" fmla="*/ 0 w 244"/>
              <a:gd name="T15" fmla="*/ 0 h 485"/>
              <a:gd name="T16" fmla="*/ 0 w 244"/>
              <a:gd name="T17" fmla="*/ 0 h 485"/>
              <a:gd name="T18" fmla="*/ 0 w 244"/>
              <a:gd name="T19" fmla="*/ 0 h 485"/>
              <a:gd name="T20" fmla="*/ 0 w 244"/>
              <a:gd name="T21" fmla="*/ 0 h 485"/>
              <a:gd name="T22" fmla="*/ 0 w 244"/>
              <a:gd name="T23" fmla="*/ 0 h 485"/>
              <a:gd name="T24" fmla="*/ 0 w 244"/>
              <a:gd name="T25" fmla="*/ 0 h 485"/>
              <a:gd name="T26" fmla="*/ 0 w 244"/>
              <a:gd name="T27" fmla="*/ 0 h 485"/>
              <a:gd name="T28" fmla="*/ 0 w 244"/>
              <a:gd name="T29" fmla="*/ 0 h 485"/>
              <a:gd name="T30" fmla="*/ 0 w 244"/>
              <a:gd name="T31" fmla="*/ 0 h 485"/>
              <a:gd name="T32" fmla="*/ 0 w 244"/>
              <a:gd name="T33" fmla="*/ 0 h 485"/>
              <a:gd name="T34" fmla="*/ 0 w 244"/>
              <a:gd name="T35" fmla="*/ 0 h 485"/>
              <a:gd name="T36" fmla="*/ 0 w 244"/>
              <a:gd name="T37" fmla="*/ 0 h 485"/>
              <a:gd name="T38" fmla="*/ 0 w 244"/>
              <a:gd name="T39" fmla="*/ 0 h 485"/>
              <a:gd name="T40" fmla="*/ 0 w 244"/>
              <a:gd name="T41" fmla="*/ 0 h 485"/>
              <a:gd name="T42" fmla="*/ 0 w 244"/>
              <a:gd name="T43" fmla="*/ 0 h 485"/>
              <a:gd name="T44" fmla="*/ 0 w 244"/>
              <a:gd name="T45" fmla="*/ 0 h 485"/>
              <a:gd name="T46" fmla="*/ 0 w 244"/>
              <a:gd name="T47" fmla="*/ 0 h 485"/>
              <a:gd name="T48" fmla="*/ 0 w 244"/>
              <a:gd name="T49" fmla="*/ 0 h 485"/>
              <a:gd name="T50" fmla="*/ 0 w 244"/>
              <a:gd name="T51" fmla="*/ 0 h 485"/>
              <a:gd name="T52" fmla="*/ 0 w 244"/>
              <a:gd name="T53" fmla="*/ 0 h 485"/>
              <a:gd name="T54" fmla="*/ 0 w 244"/>
              <a:gd name="T55" fmla="*/ 0 h 485"/>
              <a:gd name="T56" fmla="*/ 0 w 244"/>
              <a:gd name="T57" fmla="*/ 0 h 485"/>
              <a:gd name="T58" fmla="*/ 0 w 244"/>
              <a:gd name="T59" fmla="*/ 0 h 485"/>
              <a:gd name="T60" fmla="*/ 0 w 244"/>
              <a:gd name="T61" fmla="*/ 0 h 485"/>
              <a:gd name="T62" fmla="*/ 0 w 244"/>
              <a:gd name="T63" fmla="*/ 0 h 485"/>
              <a:gd name="T64" fmla="*/ 0 w 244"/>
              <a:gd name="T65" fmla="*/ 0 h 485"/>
              <a:gd name="T66" fmla="*/ 0 w 244"/>
              <a:gd name="T67" fmla="*/ 0 h 485"/>
              <a:gd name="T68" fmla="*/ 0 w 244"/>
              <a:gd name="T69" fmla="*/ 0 h 485"/>
              <a:gd name="T70" fmla="*/ 0 w 244"/>
              <a:gd name="T71" fmla="*/ 0 h 485"/>
              <a:gd name="T72" fmla="*/ 0 w 244"/>
              <a:gd name="T73" fmla="*/ 0 h 485"/>
              <a:gd name="T74" fmla="*/ 0 w 244"/>
              <a:gd name="T75" fmla="*/ 0 h 485"/>
              <a:gd name="T76" fmla="*/ 0 w 244"/>
              <a:gd name="T77" fmla="*/ 0 h 485"/>
              <a:gd name="T78" fmla="*/ 0 w 244"/>
              <a:gd name="T79" fmla="*/ 0 h 485"/>
              <a:gd name="T80" fmla="*/ 0 w 244"/>
              <a:gd name="T81" fmla="*/ 0 h 485"/>
              <a:gd name="T82" fmla="*/ 0 w 244"/>
              <a:gd name="T83" fmla="*/ 0 h 485"/>
              <a:gd name="T84" fmla="*/ 0 w 244"/>
              <a:gd name="T85" fmla="*/ 0 h 485"/>
              <a:gd name="T86" fmla="*/ 0 w 244"/>
              <a:gd name="T87" fmla="*/ 0 h 485"/>
              <a:gd name="T88" fmla="*/ 0 w 244"/>
              <a:gd name="T89" fmla="*/ 0 h 485"/>
              <a:gd name="T90" fmla="*/ 0 w 244"/>
              <a:gd name="T91" fmla="*/ 0 h 485"/>
              <a:gd name="T92" fmla="*/ 0 w 244"/>
              <a:gd name="T93" fmla="*/ 0 h 485"/>
              <a:gd name="T94" fmla="*/ 0 w 244"/>
              <a:gd name="T95" fmla="*/ 0 h 485"/>
              <a:gd name="T96" fmla="*/ 0 w 244"/>
              <a:gd name="T97" fmla="*/ 0 h 485"/>
              <a:gd name="T98" fmla="*/ 0 w 244"/>
              <a:gd name="T99" fmla="*/ 0 h 485"/>
              <a:gd name="T100" fmla="*/ 0 w 244"/>
              <a:gd name="T101" fmla="*/ 0 h 485"/>
              <a:gd name="T102" fmla="*/ 0 w 244"/>
              <a:gd name="T103" fmla="*/ 0 h 485"/>
              <a:gd name="T104" fmla="*/ 0 w 244"/>
              <a:gd name="T105" fmla="*/ 0 h 485"/>
              <a:gd name="T106" fmla="*/ 0 w 244"/>
              <a:gd name="T107" fmla="*/ 0 h 485"/>
              <a:gd name="T108" fmla="*/ 0 w 244"/>
              <a:gd name="T109" fmla="*/ 0 h 485"/>
              <a:gd name="T110" fmla="*/ 0 w 244"/>
              <a:gd name="T111" fmla="*/ 0 h 485"/>
              <a:gd name="T112" fmla="*/ 0 w 244"/>
              <a:gd name="T113" fmla="*/ 0 h 485"/>
              <a:gd name="T114" fmla="*/ 0 w 244"/>
              <a:gd name="T115" fmla="*/ 0 h 485"/>
              <a:gd name="T116" fmla="*/ 0 w 244"/>
              <a:gd name="T117" fmla="*/ 0 h 485"/>
              <a:gd name="T118" fmla="*/ 0 w 244"/>
              <a:gd name="T119" fmla="*/ 0 h 485"/>
              <a:gd name="T120" fmla="*/ 0 w 244"/>
              <a:gd name="T121" fmla="*/ 0 h 485"/>
              <a:gd name="T122" fmla="*/ 0 w 244"/>
              <a:gd name="T123" fmla="*/ 0 h 4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4"/>
              <a:gd name="T187" fmla="*/ 0 h 485"/>
              <a:gd name="T188" fmla="*/ 244 w 244"/>
              <a:gd name="T189" fmla="*/ 485 h 4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4" h="485">
                <a:moveTo>
                  <a:pt x="236" y="210"/>
                </a:moveTo>
                <a:lnTo>
                  <a:pt x="176" y="207"/>
                </a:lnTo>
                <a:lnTo>
                  <a:pt x="153" y="227"/>
                </a:lnTo>
                <a:lnTo>
                  <a:pt x="145" y="248"/>
                </a:lnTo>
                <a:lnTo>
                  <a:pt x="150" y="266"/>
                </a:lnTo>
                <a:lnTo>
                  <a:pt x="163" y="279"/>
                </a:lnTo>
                <a:lnTo>
                  <a:pt x="165" y="297"/>
                </a:lnTo>
                <a:lnTo>
                  <a:pt x="157" y="282"/>
                </a:lnTo>
                <a:lnTo>
                  <a:pt x="134" y="266"/>
                </a:lnTo>
                <a:lnTo>
                  <a:pt x="103" y="266"/>
                </a:lnTo>
                <a:lnTo>
                  <a:pt x="101" y="238"/>
                </a:lnTo>
                <a:lnTo>
                  <a:pt x="80" y="235"/>
                </a:lnTo>
                <a:lnTo>
                  <a:pt x="74" y="240"/>
                </a:lnTo>
                <a:lnTo>
                  <a:pt x="70" y="279"/>
                </a:lnTo>
                <a:lnTo>
                  <a:pt x="49" y="342"/>
                </a:lnTo>
                <a:lnTo>
                  <a:pt x="52" y="373"/>
                </a:lnTo>
                <a:lnTo>
                  <a:pt x="69" y="373"/>
                </a:lnTo>
                <a:lnTo>
                  <a:pt x="91" y="433"/>
                </a:lnTo>
                <a:lnTo>
                  <a:pt x="103" y="446"/>
                </a:lnTo>
                <a:lnTo>
                  <a:pt x="124" y="448"/>
                </a:lnTo>
                <a:lnTo>
                  <a:pt x="145" y="469"/>
                </a:lnTo>
                <a:lnTo>
                  <a:pt x="139" y="477"/>
                </a:lnTo>
                <a:lnTo>
                  <a:pt x="126" y="477"/>
                </a:lnTo>
                <a:lnTo>
                  <a:pt x="114" y="485"/>
                </a:lnTo>
                <a:lnTo>
                  <a:pt x="106" y="461"/>
                </a:lnTo>
                <a:lnTo>
                  <a:pt x="80" y="455"/>
                </a:lnTo>
                <a:lnTo>
                  <a:pt x="82" y="461"/>
                </a:lnTo>
                <a:lnTo>
                  <a:pt x="35" y="402"/>
                </a:lnTo>
                <a:lnTo>
                  <a:pt x="21" y="406"/>
                </a:lnTo>
                <a:lnTo>
                  <a:pt x="21" y="381"/>
                </a:lnTo>
                <a:lnTo>
                  <a:pt x="35" y="344"/>
                </a:lnTo>
                <a:lnTo>
                  <a:pt x="39" y="321"/>
                </a:lnTo>
                <a:lnTo>
                  <a:pt x="61" y="288"/>
                </a:lnTo>
                <a:lnTo>
                  <a:pt x="46" y="249"/>
                </a:lnTo>
                <a:lnTo>
                  <a:pt x="44" y="222"/>
                </a:lnTo>
                <a:lnTo>
                  <a:pt x="21" y="202"/>
                </a:lnTo>
                <a:lnTo>
                  <a:pt x="18" y="192"/>
                </a:lnTo>
                <a:lnTo>
                  <a:pt x="36" y="152"/>
                </a:lnTo>
                <a:lnTo>
                  <a:pt x="28" y="145"/>
                </a:lnTo>
                <a:lnTo>
                  <a:pt x="26" y="119"/>
                </a:lnTo>
                <a:lnTo>
                  <a:pt x="10" y="103"/>
                </a:lnTo>
                <a:lnTo>
                  <a:pt x="0" y="77"/>
                </a:lnTo>
                <a:lnTo>
                  <a:pt x="12" y="38"/>
                </a:lnTo>
                <a:lnTo>
                  <a:pt x="38" y="35"/>
                </a:lnTo>
                <a:lnTo>
                  <a:pt x="70" y="12"/>
                </a:lnTo>
                <a:lnTo>
                  <a:pt x="82" y="0"/>
                </a:lnTo>
                <a:lnTo>
                  <a:pt x="80" y="7"/>
                </a:lnTo>
                <a:lnTo>
                  <a:pt x="90" y="12"/>
                </a:lnTo>
                <a:lnTo>
                  <a:pt x="91" y="33"/>
                </a:lnTo>
                <a:lnTo>
                  <a:pt x="109" y="38"/>
                </a:lnTo>
                <a:lnTo>
                  <a:pt x="103" y="103"/>
                </a:lnTo>
                <a:lnTo>
                  <a:pt x="134" y="83"/>
                </a:lnTo>
                <a:lnTo>
                  <a:pt x="155" y="93"/>
                </a:lnTo>
                <a:lnTo>
                  <a:pt x="166" y="88"/>
                </a:lnTo>
                <a:lnTo>
                  <a:pt x="171" y="80"/>
                </a:lnTo>
                <a:lnTo>
                  <a:pt x="183" y="77"/>
                </a:lnTo>
                <a:lnTo>
                  <a:pt x="192" y="77"/>
                </a:lnTo>
                <a:lnTo>
                  <a:pt x="215" y="103"/>
                </a:lnTo>
                <a:lnTo>
                  <a:pt x="225" y="145"/>
                </a:lnTo>
                <a:lnTo>
                  <a:pt x="244" y="168"/>
                </a:lnTo>
                <a:lnTo>
                  <a:pt x="244" y="202"/>
                </a:lnTo>
                <a:lnTo>
                  <a:pt x="236" y="210"/>
                </a:lnTo>
              </a:path>
            </a:pathLst>
          </a:custGeom>
          <a:solidFill>
            <a:srgbClr val="CDCDCD"/>
          </a:solidFill>
          <a:ln w="6350">
            <a:solidFill>
              <a:schemeClr val="bg1"/>
            </a:solidFill>
            <a:round/>
            <a:headEnd/>
            <a:tailEnd/>
          </a:ln>
        </p:spPr>
        <p:txBody>
          <a:bodyPr/>
          <a:lstStyle/>
          <a:p>
            <a:endParaRPr lang="en-US"/>
          </a:p>
        </p:txBody>
      </p:sp>
      <p:sp>
        <p:nvSpPr>
          <p:cNvPr id="1570" name="Freeform 2611"/>
          <p:cNvSpPr>
            <a:spLocks/>
          </p:cNvSpPr>
          <p:nvPr/>
        </p:nvSpPr>
        <p:spPr bwMode="auto">
          <a:xfrm>
            <a:off x="6769100" y="4340225"/>
            <a:ext cx="150813" cy="331788"/>
          </a:xfrm>
          <a:custGeom>
            <a:avLst/>
            <a:gdLst>
              <a:gd name="T0" fmla="*/ 0 w 223"/>
              <a:gd name="T1" fmla="*/ 0 h 479"/>
              <a:gd name="T2" fmla="*/ 0 w 223"/>
              <a:gd name="T3" fmla="*/ 0 h 479"/>
              <a:gd name="T4" fmla="*/ 0 w 223"/>
              <a:gd name="T5" fmla="*/ 0 h 479"/>
              <a:gd name="T6" fmla="*/ 0 w 223"/>
              <a:gd name="T7" fmla="*/ 0 h 479"/>
              <a:gd name="T8" fmla="*/ 0 w 223"/>
              <a:gd name="T9" fmla="*/ 0 h 479"/>
              <a:gd name="T10" fmla="*/ 0 w 223"/>
              <a:gd name="T11" fmla="*/ 0 h 479"/>
              <a:gd name="T12" fmla="*/ 0 w 223"/>
              <a:gd name="T13" fmla="*/ 0 h 479"/>
              <a:gd name="T14" fmla="*/ 0 w 223"/>
              <a:gd name="T15" fmla="*/ 0 h 479"/>
              <a:gd name="T16" fmla="*/ 0 w 223"/>
              <a:gd name="T17" fmla="*/ 0 h 479"/>
              <a:gd name="T18" fmla="*/ 0 w 223"/>
              <a:gd name="T19" fmla="*/ 0 h 479"/>
              <a:gd name="T20" fmla="*/ 0 w 223"/>
              <a:gd name="T21" fmla="*/ 0 h 479"/>
              <a:gd name="T22" fmla="*/ 0 w 223"/>
              <a:gd name="T23" fmla="*/ 0 h 479"/>
              <a:gd name="T24" fmla="*/ 0 w 223"/>
              <a:gd name="T25" fmla="*/ 0 h 479"/>
              <a:gd name="T26" fmla="*/ 0 w 223"/>
              <a:gd name="T27" fmla="*/ 0 h 479"/>
              <a:gd name="T28" fmla="*/ 0 w 223"/>
              <a:gd name="T29" fmla="*/ 0 h 479"/>
              <a:gd name="T30" fmla="*/ 0 w 223"/>
              <a:gd name="T31" fmla="*/ 0 h 479"/>
              <a:gd name="T32" fmla="*/ 0 w 223"/>
              <a:gd name="T33" fmla="*/ 0 h 479"/>
              <a:gd name="T34" fmla="*/ 0 w 223"/>
              <a:gd name="T35" fmla="*/ 0 h 479"/>
              <a:gd name="T36" fmla="*/ 0 w 223"/>
              <a:gd name="T37" fmla="*/ 0 h 479"/>
              <a:gd name="T38" fmla="*/ 0 w 223"/>
              <a:gd name="T39" fmla="*/ 0 h 479"/>
              <a:gd name="T40" fmla="*/ 0 w 223"/>
              <a:gd name="T41" fmla="*/ 0 h 479"/>
              <a:gd name="T42" fmla="*/ 0 w 223"/>
              <a:gd name="T43" fmla="*/ 0 h 479"/>
              <a:gd name="T44" fmla="*/ 0 w 223"/>
              <a:gd name="T45" fmla="*/ 0 h 479"/>
              <a:gd name="T46" fmla="*/ 0 w 223"/>
              <a:gd name="T47" fmla="*/ 0 h 479"/>
              <a:gd name="T48" fmla="*/ 0 w 223"/>
              <a:gd name="T49" fmla="*/ 0 h 479"/>
              <a:gd name="T50" fmla="*/ 0 w 223"/>
              <a:gd name="T51" fmla="*/ 0 h 479"/>
              <a:gd name="T52" fmla="*/ 0 w 223"/>
              <a:gd name="T53" fmla="*/ 0 h 479"/>
              <a:gd name="T54" fmla="*/ 0 w 223"/>
              <a:gd name="T55" fmla="*/ 0 h 479"/>
              <a:gd name="T56" fmla="*/ 0 w 223"/>
              <a:gd name="T57" fmla="*/ 0 h 479"/>
              <a:gd name="T58" fmla="*/ 0 w 223"/>
              <a:gd name="T59" fmla="*/ 0 h 479"/>
              <a:gd name="T60" fmla="*/ 0 w 223"/>
              <a:gd name="T61" fmla="*/ 0 h 479"/>
              <a:gd name="T62" fmla="*/ 0 w 223"/>
              <a:gd name="T63" fmla="*/ 0 h 479"/>
              <a:gd name="T64" fmla="*/ 0 w 223"/>
              <a:gd name="T65" fmla="*/ 0 h 479"/>
              <a:gd name="T66" fmla="*/ 0 w 223"/>
              <a:gd name="T67" fmla="*/ 0 h 479"/>
              <a:gd name="T68" fmla="*/ 0 w 223"/>
              <a:gd name="T69" fmla="*/ 0 h 479"/>
              <a:gd name="T70" fmla="*/ 0 w 223"/>
              <a:gd name="T71" fmla="*/ 0 h 479"/>
              <a:gd name="T72" fmla="*/ 0 w 223"/>
              <a:gd name="T73" fmla="*/ 0 h 479"/>
              <a:gd name="T74" fmla="*/ 0 w 223"/>
              <a:gd name="T75" fmla="*/ 0 h 479"/>
              <a:gd name="T76" fmla="*/ 0 w 223"/>
              <a:gd name="T77" fmla="*/ 0 h 479"/>
              <a:gd name="T78" fmla="*/ 0 w 223"/>
              <a:gd name="T79" fmla="*/ 0 h 479"/>
              <a:gd name="T80" fmla="*/ 0 w 223"/>
              <a:gd name="T81" fmla="*/ 0 h 479"/>
              <a:gd name="T82" fmla="*/ 0 w 223"/>
              <a:gd name="T83" fmla="*/ 0 h 479"/>
              <a:gd name="T84" fmla="*/ 0 w 223"/>
              <a:gd name="T85" fmla="*/ 0 h 479"/>
              <a:gd name="T86" fmla="*/ 0 w 223"/>
              <a:gd name="T87" fmla="*/ 0 h 479"/>
              <a:gd name="T88" fmla="*/ 0 w 223"/>
              <a:gd name="T89" fmla="*/ 0 h 479"/>
              <a:gd name="T90" fmla="*/ 0 w 223"/>
              <a:gd name="T91" fmla="*/ 0 h 479"/>
              <a:gd name="T92" fmla="*/ 0 w 223"/>
              <a:gd name="T93" fmla="*/ 0 h 479"/>
              <a:gd name="T94" fmla="*/ 0 w 223"/>
              <a:gd name="T95" fmla="*/ 0 h 479"/>
              <a:gd name="T96" fmla="*/ 0 w 223"/>
              <a:gd name="T97" fmla="*/ 0 h 479"/>
              <a:gd name="T98" fmla="*/ 0 w 223"/>
              <a:gd name="T99" fmla="*/ 0 h 479"/>
              <a:gd name="T100" fmla="*/ 0 w 223"/>
              <a:gd name="T101" fmla="*/ 0 h 479"/>
              <a:gd name="T102" fmla="*/ 0 w 223"/>
              <a:gd name="T103" fmla="*/ 0 h 479"/>
              <a:gd name="T104" fmla="*/ 0 w 223"/>
              <a:gd name="T105" fmla="*/ 0 h 479"/>
              <a:gd name="T106" fmla="*/ 0 w 223"/>
              <a:gd name="T107" fmla="*/ 0 h 479"/>
              <a:gd name="T108" fmla="*/ 0 w 223"/>
              <a:gd name="T109" fmla="*/ 0 h 479"/>
              <a:gd name="T110" fmla="*/ 0 w 223"/>
              <a:gd name="T111" fmla="*/ 0 h 479"/>
              <a:gd name="T112" fmla="*/ 0 w 223"/>
              <a:gd name="T113" fmla="*/ 0 h 479"/>
              <a:gd name="T114" fmla="*/ 0 w 223"/>
              <a:gd name="T115" fmla="*/ 0 h 479"/>
              <a:gd name="T116" fmla="*/ 0 w 223"/>
              <a:gd name="T117" fmla="*/ 0 h 479"/>
              <a:gd name="T118" fmla="*/ 0 w 223"/>
              <a:gd name="T119" fmla="*/ 0 h 479"/>
              <a:gd name="T120" fmla="*/ 0 w 223"/>
              <a:gd name="T121" fmla="*/ 0 h 479"/>
              <a:gd name="T122" fmla="*/ 0 w 223"/>
              <a:gd name="T123" fmla="*/ 0 h 479"/>
              <a:gd name="T124" fmla="*/ 0 w 223"/>
              <a:gd name="T125" fmla="*/ 0 h 47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3"/>
              <a:gd name="T190" fmla="*/ 0 h 479"/>
              <a:gd name="T191" fmla="*/ 223 w 223"/>
              <a:gd name="T192" fmla="*/ 479 h 47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3" h="479">
                <a:moveTo>
                  <a:pt x="0" y="29"/>
                </a:moveTo>
                <a:lnTo>
                  <a:pt x="5" y="16"/>
                </a:lnTo>
                <a:lnTo>
                  <a:pt x="25" y="24"/>
                </a:lnTo>
                <a:lnTo>
                  <a:pt x="36" y="18"/>
                </a:lnTo>
                <a:lnTo>
                  <a:pt x="49" y="23"/>
                </a:lnTo>
                <a:lnTo>
                  <a:pt x="91" y="0"/>
                </a:lnTo>
                <a:lnTo>
                  <a:pt x="134" y="16"/>
                </a:lnTo>
                <a:lnTo>
                  <a:pt x="143" y="46"/>
                </a:lnTo>
                <a:lnTo>
                  <a:pt x="160" y="57"/>
                </a:lnTo>
                <a:lnTo>
                  <a:pt x="179" y="62"/>
                </a:lnTo>
                <a:lnTo>
                  <a:pt x="161" y="67"/>
                </a:lnTo>
                <a:lnTo>
                  <a:pt x="137" y="88"/>
                </a:lnTo>
                <a:lnTo>
                  <a:pt x="116" y="112"/>
                </a:lnTo>
                <a:lnTo>
                  <a:pt x="106" y="142"/>
                </a:lnTo>
                <a:lnTo>
                  <a:pt x="108" y="158"/>
                </a:lnTo>
                <a:lnTo>
                  <a:pt x="127" y="174"/>
                </a:lnTo>
                <a:lnTo>
                  <a:pt x="130" y="187"/>
                </a:lnTo>
                <a:lnTo>
                  <a:pt x="150" y="207"/>
                </a:lnTo>
                <a:lnTo>
                  <a:pt x="171" y="231"/>
                </a:lnTo>
                <a:lnTo>
                  <a:pt x="187" y="238"/>
                </a:lnTo>
                <a:lnTo>
                  <a:pt x="192" y="252"/>
                </a:lnTo>
                <a:lnTo>
                  <a:pt x="207" y="264"/>
                </a:lnTo>
                <a:lnTo>
                  <a:pt x="223" y="345"/>
                </a:lnTo>
                <a:lnTo>
                  <a:pt x="217" y="358"/>
                </a:lnTo>
                <a:lnTo>
                  <a:pt x="217" y="381"/>
                </a:lnTo>
                <a:lnTo>
                  <a:pt x="212" y="392"/>
                </a:lnTo>
                <a:lnTo>
                  <a:pt x="181" y="412"/>
                </a:lnTo>
                <a:lnTo>
                  <a:pt x="160" y="422"/>
                </a:lnTo>
                <a:lnTo>
                  <a:pt x="143" y="422"/>
                </a:lnTo>
                <a:lnTo>
                  <a:pt x="130" y="438"/>
                </a:lnTo>
                <a:lnTo>
                  <a:pt x="132" y="449"/>
                </a:lnTo>
                <a:lnTo>
                  <a:pt x="117" y="438"/>
                </a:lnTo>
                <a:lnTo>
                  <a:pt x="122" y="454"/>
                </a:lnTo>
                <a:lnTo>
                  <a:pt x="90" y="479"/>
                </a:lnTo>
                <a:lnTo>
                  <a:pt x="83" y="477"/>
                </a:lnTo>
                <a:lnTo>
                  <a:pt x="82" y="454"/>
                </a:lnTo>
                <a:lnTo>
                  <a:pt x="90" y="433"/>
                </a:lnTo>
                <a:lnTo>
                  <a:pt x="70" y="420"/>
                </a:lnTo>
                <a:lnTo>
                  <a:pt x="83" y="415"/>
                </a:lnTo>
                <a:lnTo>
                  <a:pt x="86" y="407"/>
                </a:lnTo>
                <a:lnTo>
                  <a:pt x="114" y="399"/>
                </a:lnTo>
                <a:lnTo>
                  <a:pt x="114" y="381"/>
                </a:lnTo>
                <a:lnTo>
                  <a:pt x="130" y="379"/>
                </a:lnTo>
                <a:lnTo>
                  <a:pt x="132" y="373"/>
                </a:lnTo>
                <a:lnTo>
                  <a:pt x="166" y="358"/>
                </a:lnTo>
                <a:lnTo>
                  <a:pt x="163" y="283"/>
                </a:lnTo>
                <a:lnTo>
                  <a:pt x="165" y="265"/>
                </a:lnTo>
                <a:lnTo>
                  <a:pt x="153" y="233"/>
                </a:lnTo>
                <a:lnTo>
                  <a:pt x="134" y="223"/>
                </a:lnTo>
                <a:lnTo>
                  <a:pt x="132" y="215"/>
                </a:lnTo>
                <a:lnTo>
                  <a:pt x="129" y="199"/>
                </a:lnTo>
                <a:lnTo>
                  <a:pt x="114" y="191"/>
                </a:lnTo>
                <a:lnTo>
                  <a:pt x="90" y="156"/>
                </a:lnTo>
                <a:lnTo>
                  <a:pt x="52" y="134"/>
                </a:lnTo>
                <a:lnTo>
                  <a:pt x="57" y="121"/>
                </a:lnTo>
                <a:lnTo>
                  <a:pt x="70" y="121"/>
                </a:lnTo>
                <a:lnTo>
                  <a:pt x="80" y="111"/>
                </a:lnTo>
                <a:lnTo>
                  <a:pt x="67" y="86"/>
                </a:lnTo>
                <a:lnTo>
                  <a:pt x="60" y="80"/>
                </a:lnTo>
                <a:lnTo>
                  <a:pt x="28" y="80"/>
                </a:lnTo>
                <a:lnTo>
                  <a:pt x="20" y="72"/>
                </a:lnTo>
                <a:lnTo>
                  <a:pt x="18" y="54"/>
                </a:lnTo>
                <a:lnTo>
                  <a:pt x="0" y="29"/>
                </a:lnTo>
                <a:close/>
              </a:path>
            </a:pathLst>
          </a:custGeom>
          <a:solidFill>
            <a:srgbClr val="CDCDCD"/>
          </a:solidFill>
          <a:ln w="6350">
            <a:solidFill>
              <a:schemeClr val="bg1"/>
            </a:solidFill>
            <a:round/>
            <a:headEnd/>
            <a:tailEnd/>
          </a:ln>
        </p:spPr>
        <p:txBody>
          <a:bodyPr/>
          <a:lstStyle/>
          <a:p>
            <a:endParaRPr lang="en-US"/>
          </a:p>
        </p:txBody>
      </p:sp>
      <p:sp>
        <p:nvSpPr>
          <p:cNvPr id="1571" name="Freeform 2612"/>
          <p:cNvSpPr>
            <a:spLocks/>
          </p:cNvSpPr>
          <p:nvPr/>
        </p:nvSpPr>
        <p:spPr bwMode="auto">
          <a:xfrm>
            <a:off x="6769100" y="4340225"/>
            <a:ext cx="150813" cy="331788"/>
          </a:xfrm>
          <a:custGeom>
            <a:avLst/>
            <a:gdLst>
              <a:gd name="T0" fmla="*/ 0 w 223"/>
              <a:gd name="T1" fmla="*/ 0 h 479"/>
              <a:gd name="T2" fmla="*/ 0 w 223"/>
              <a:gd name="T3" fmla="*/ 0 h 479"/>
              <a:gd name="T4" fmla="*/ 0 w 223"/>
              <a:gd name="T5" fmla="*/ 0 h 479"/>
              <a:gd name="T6" fmla="*/ 0 w 223"/>
              <a:gd name="T7" fmla="*/ 0 h 479"/>
              <a:gd name="T8" fmla="*/ 0 w 223"/>
              <a:gd name="T9" fmla="*/ 0 h 479"/>
              <a:gd name="T10" fmla="*/ 0 w 223"/>
              <a:gd name="T11" fmla="*/ 0 h 479"/>
              <a:gd name="T12" fmla="*/ 0 w 223"/>
              <a:gd name="T13" fmla="*/ 0 h 479"/>
              <a:gd name="T14" fmla="*/ 0 w 223"/>
              <a:gd name="T15" fmla="*/ 0 h 479"/>
              <a:gd name="T16" fmla="*/ 0 w 223"/>
              <a:gd name="T17" fmla="*/ 0 h 479"/>
              <a:gd name="T18" fmla="*/ 0 w 223"/>
              <a:gd name="T19" fmla="*/ 0 h 479"/>
              <a:gd name="T20" fmla="*/ 0 w 223"/>
              <a:gd name="T21" fmla="*/ 0 h 479"/>
              <a:gd name="T22" fmla="*/ 0 w 223"/>
              <a:gd name="T23" fmla="*/ 0 h 479"/>
              <a:gd name="T24" fmla="*/ 0 w 223"/>
              <a:gd name="T25" fmla="*/ 0 h 479"/>
              <a:gd name="T26" fmla="*/ 0 w 223"/>
              <a:gd name="T27" fmla="*/ 0 h 479"/>
              <a:gd name="T28" fmla="*/ 0 w 223"/>
              <a:gd name="T29" fmla="*/ 0 h 479"/>
              <a:gd name="T30" fmla="*/ 0 w 223"/>
              <a:gd name="T31" fmla="*/ 0 h 479"/>
              <a:gd name="T32" fmla="*/ 0 w 223"/>
              <a:gd name="T33" fmla="*/ 0 h 479"/>
              <a:gd name="T34" fmla="*/ 0 w 223"/>
              <a:gd name="T35" fmla="*/ 0 h 479"/>
              <a:gd name="T36" fmla="*/ 0 w 223"/>
              <a:gd name="T37" fmla="*/ 0 h 479"/>
              <a:gd name="T38" fmla="*/ 0 w 223"/>
              <a:gd name="T39" fmla="*/ 0 h 479"/>
              <a:gd name="T40" fmla="*/ 0 w 223"/>
              <a:gd name="T41" fmla="*/ 0 h 479"/>
              <a:gd name="T42" fmla="*/ 0 w 223"/>
              <a:gd name="T43" fmla="*/ 0 h 479"/>
              <a:gd name="T44" fmla="*/ 0 w 223"/>
              <a:gd name="T45" fmla="*/ 0 h 479"/>
              <a:gd name="T46" fmla="*/ 0 w 223"/>
              <a:gd name="T47" fmla="*/ 0 h 479"/>
              <a:gd name="T48" fmla="*/ 0 w 223"/>
              <a:gd name="T49" fmla="*/ 0 h 479"/>
              <a:gd name="T50" fmla="*/ 0 w 223"/>
              <a:gd name="T51" fmla="*/ 0 h 479"/>
              <a:gd name="T52" fmla="*/ 0 w 223"/>
              <a:gd name="T53" fmla="*/ 0 h 479"/>
              <a:gd name="T54" fmla="*/ 0 w 223"/>
              <a:gd name="T55" fmla="*/ 0 h 479"/>
              <a:gd name="T56" fmla="*/ 0 w 223"/>
              <a:gd name="T57" fmla="*/ 0 h 479"/>
              <a:gd name="T58" fmla="*/ 0 w 223"/>
              <a:gd name="T59" fmla="*/ 0 h 479"/>
              <a:gd name="T60" fmla="*/ 0 w 223"/>
              <a:gd name="T61" fmla="*/ 0 h 479"/>
              <a:gd name="T62" fmla="*/ 0 w 223"/>
              <a:gd name="T63" fmla="*/ 0 h 479"/>
              <a:gd name="T64" fmla="*/ 0 w 223"/>
              <a:gd name="T65" fmla="*/ 0 h 479"/>
              <a:gd name="T66" fmla="*/ 0 w 223"/>
              <a:gd name="T67" fmla="*/ 0 h 479"/>
              <a:gd name="T68" fmla="*/ 0 w 223"/>
              <a:gd name="T69" fmla="*/ 0 h 479"/>
              <a:gd name="T70" fmla="*/ 0 w 223"/>
              <a:gd name="T71" fmla="*/ 0 h 479"/>
              <a:gd name="T72" fmla="*/ 0 w 223"/>
              <a:gd name="T73" fmla="*/ 0 h 479"/>
              <a:gd name="T74" fmla="*/ 0 w 223"/>
              <a:gd name="T75" fmla="*/ 0 h 479"/>
              <a:gd name="T76" fmla="*/ 0 w 223"/>
              <a:gd name="T77" fmla="*/ 0 h 479"/>
              <a:gd name="T78" fmla="*/ 0 w 223"/>
              <a:gd name="T79" fmla="*/ 0 h 479"/>
              <a:gd name="T80" fmla="*/ 0 w 223"/>
              <a:gd name="T81" fmla="*/ 0 h 479"/>
              <a:gd name="T82" fmla="*/ 0 w 223"/>
              <a:gd name="T83" fmla="*/ 0 h 479"/>
              <a:gd name="T84" fmla="*/ 0 w 223"/>
              <a:gd name="T85" fmla="*/ 0 h 479"/>
              <a:gd name="T86" fmla="*/ 0 w 223"/>
              <a:gd name="T87" fmla="*/ 0 h 479"/>
              <a:gd name="T88" fmla="*/ 0 w 223"/>
              <a:gd name="T89" fmla="*/ 0 h 479"/>
              <a:gd name="T90" fmla="*/ 0 w 223"/>
              <a:gd name="T91" fmla="*/ 0 h 479"/>
              <a:gd name="T92" fmla="*/ 0 w 223"/>
              <a:gd name="T93" fmla="*/ 0 h 479"/>
              <a:gd name="T94" fmla="*/ 0 w 223"/>
              <a:gd name="T95" fmla="*/ 0 h 479"/>
              <a:gd name="T96" fmla="*/ 0 w 223"/>
              <a:gd name="T97" fmla="*/ 0 h 479"/>
              <a:gd name="T98" fmla="*/ 0 w 223"/>
              <a:gd name="T99" fmla="*/ 0 h 479"/>
              <a:gd name="T100" fmla="*/ 0 w 223"/>
              <a:gd name="T101" fmla="*/ 0 h 479"/>
              <a:gd name="T102" fmla="*/ 0 w 223"/>
              <a:gd name="T103" fmla="*/ 0 h 479"/>
              <a:gd name="T104" fmla="*/ 0 w 223"/>
              <a:gd name="T105" fmla="*/ 0 h 479"/>
              <a:gd name="T106" fmla="*/ 0 w 223"/>
              <a:gd name="T107" fmla="*/ 0 h 479"/>
              <a:gd name="T108" fmla="*/ 0 w 223"/>
              <a:gd name="T109" fmla="*/ 0 h 479"/>
              <a:gd name="T110" fmla="*/ 0 w 223"/>
              <a:gd name="T111" fmla="*/ 0 h 479"/>
              <a:gd name="T112" fmla="*/ 0 w 223"/>
              <a:gd name="T113" fmla="*/ 0 h 479"/>
              <a:gd name="T114" fmla="*/ 0 w 223"/>
              <a:gd name="T115" fmla="*/ 0 h 479"/>
              <a:gd name="T116" fmla="*/ 0 w 223"/>
              <a:gd name="T117" fmla="*/ 0 h 479"/>
              <a:gd name="T118" fmla="*/ 0 w 223"/>
              <a:gd name="T119" fmla="*/ 0 h 479"/>
              <a:gd name="T120" fmla="*/ 0 w 223"/>
              <a:gd name="T121" fmla="*/ 0 h 479"/>
              <a:gd name="T122" fmla="*/ 0 w 223"/>
              <a:gd name="T123" fmla="*/ 0 h 479"/>
              <a:gd name="T124" fmla="*/ 0 w 223"/>
              <a:gd name="T125" fmla="*/ 0 h 47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3"/>
              <a:gd name="T190" fmla="*/ 0 h 479"/>
              <a:gd name="T191" fmla="*/ 223 w 223"/>
              <a:gd name="T192" fmla="*/ 479 h 47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3" h="479">
                <a:moveTo>
                  <a:pt x="0" y="29"/>
                </a:moveTo>
                <a:lnTo>
                  <a:pt x="5" y="16"/>
                </a:lnTo>
                <a:lnTo>
                  <a:pt x="25" y="24"/>
                </a:lnTo>
                <a:lnTo>
                  <a:pt x="36" y="18"/>
                </a:lnTo>
                <a:lnTo>
                  <a:pt x="49" y="23"/>
                </a:lnTo>
                <a:lnTo>
                  <a:pt x="91" y="0"/>
                </a:lnTo>
                <a:lnTo>
                  <a:pt x="134" y="16"/>
                </a:lnTo>
                <a:lnTo>
                  <a:pt x="143" y="46"/>
                </a:lnTo>
                <a:lnTo>
                  <a:pt x="160" y="57"/>
                </a:lnTo>
                <a:lnTo>
                  <a:pt x="179" y="62"/>
                </a:lnTo>
                <a:lnTo>
                  <a:pt x="161" y="67"/>
                </a:lnTo>
                <a:lnTo>
                  <a:pt x="137" y="88"/>
                </a:lnTo>
                <a:lnTo>
                  <a:pt x="116" y="112"/>
                </a:lnTo>
                <a:lnTo>
                  <a:pt x="106" y="142"/>
                </a:lnTo>
                <a:lnTo>
                  <a:pt x="108" y="158"/>
                </a:lnTo>
                <a:lnTo>
                  <a:pt x="127" y="174"/>
                </a:lnTo>
                <a:lnTo>
                  <a:pt x="130" y="187"/>
                </a:lnTo>
                <a:lnTo>
                  <a:pt x="150" y="207"/>
                </a:lnTo>
                <a:lnTo>
                  <a:pt x="171" y="231"/>
                </a:lnTo>
                <a:lnTo>
                  <a:pt x="187" y="238"/>
                </a:lnTo>
                <a:lnTo>
                  <a:pt x="192" y="252"/>
                </a:lnTo>
                <a:lnTo>
                  <a:pt x="207" y="264"/>
                </a:lnTo>
                <a:lnTo>
                  <a:pt x="223" y="345"/>
                </a:lnTo>
                <a:lnTo>
                  <a:pt x="217" y="358"/>
                </a:lnTo>
                <a:lnTo>
                  <a:pt x="217" y="381"/>
                </a:lnTo>
                <a:lnTo>
                  <a:pt x="212" y="392"/>
                </a:lnTo>
                <a:lnTo>
                  <a:pt x="181" y="412"/>
                </a:lnTo>
                <a:lnTo>
                  <a:pt x="160" y="422"/>
                </a:lnTo>
                <a:lnTo>
                  <a:pt x="143" y="422"/>
                </a:lnTo>
                <a:lnTo>
                  <a:pt x="130" y="438"/>
                </a:lnTo>
                <a:lnTo>
                  <a:pt x="132" y="449"/>
                </a:lnTo>
                <a:lnTo>
                  <a:pt x="117" y="438"/>
                </a:lnTo>
                <a:lnTo>
                  <a:pt x="122" y="454"/>
                </a:lnTo>
                <a:lnTo>
                  <a:pt x="90" y="479"/>
                </a:lnTo>
                <a:lnTo>
                  <a:pt x="83" y="477"/>
                </a:lnTo>
                <a:lnTo>
                  <a:pt x="82" y="454"/>
                </a:lnTo>
                <a:lnTo>
                  <a:pt x="90" y="433"/>
                </a:lnTo>
                <a:lnTo>
                  <a:pt x="70" y="420"/>
                </a:lnTo>
                <a:lnTo>
                  <a:pt x="83" y="415"/>
                </a:lnTo>
                <a:lnTo>
                  <a:pt x="86" y="407"/>
                </a:lnTo>
                <a:lnTo>
                  <a:pt x="114" y="399"/>
                </a:lnTo>
                <a:lnTo>
                  <a:pt x="114" y="381"/>
                </a:lnTo>
                <a:lnTo>
                  <a:pt x="130" y="379"/>
                </a:lnTo>
                <a:lnTo>
                  <a:pt x="132" y="373"/>
                </a:lnTo>
                <a:lnTo>
                  <a:pt x="166" y="358"/>
                </a:lnTo>
                <a:lnTo>
                  <a:pt x="163" y="283"/>
                </a:lnTo>
                <a:lnTo>
                  <a:pt x="165" y="265"/>
                </a:lnTo>
                <a:lnTo>
                  <a:pt x="153" y="233"/>
                </a:lnTo>
                <a:lnTo>
                  <a:pt x="134" y="223"/>
                </a:lnTo>
                <a:lnTo>
                  <a:pt x="132" y="215"/>
                </a:lnTo>
                <a:lnTo>
                  <a:pt x="129" y="199"/>
                </a:lnTo>
                <a:lnTo>
                  <a:pt x="114" y="191"/>
                </a:lnTo>
                <a:lnTo>
                  <a:pt x="90" y="156"/>
                </a:lnTo>
                <a:lnTo>
                  <a:pt x="52" y="134"/>
                </a:lnTo>
                <a:lnTo>
                  <a:pt x="57" y="121"/>
                </a:lnTo>
                <a:lnTo>
                  <a:pt x="70" y="121"/>
                </a:lnTo>
                <a:lnTo>
                  <a:pt x="80" y="111"/>
                </a:lnTo>
                <a:lnTo>
                  <a:pt x="67" y="86"/>
                </a:lnTo>
                <a:lnTo>
                  <a:pt x="60" y="80"/>
                </a:lnTo>
                <a:lnTo>
                  <a:pt x="28" y="80"/>
                </a:lnTo>
                <a:lnTo>
                  <a:pt x="20" y="72"/>
                </a:lnTo>
                <a:lnTo>
                  <a:pt x="18" y="54"/>
                </a:lnTo>
                <a:lnTo>
                  <a:pt x="0" y="29"/>
                </a:lnTo>
              </a:path>
            </a:pathLst>
          </a:custGeom>
          <a:solidFill>
            <a:srgbClr val="CDCDCD"/>
          </a:solidFill>
          <a:ln w="6350">
            <a:solidFill>
              <a:schemeClr val="bg1"/>
            </a:solidFill>
            <a:round/>
            <a:headEnd/>
            <a:tailEnd/>
          </a:ln>
        </p:spPr>
        <p:txBody>
          <a:bodyPr/>
          <a:lstStyle/>
          <a:p>
            <a:endParaRPr lang="en-US"/>
          </a:p>
        </p:txBody>
      </p:sp>
      <p:sp>
        <p:nvSpPr>
          <p:cNvPr id="1572" name="Freeform 2613"/>
          <p:cNvSpPr>
            <a:spLocks/>
          </p:cNvSpPr>
          <p:nvPr/>
        </p:nvSpPr>
        <p:spPr bwMode="auto">
          <a:xfrm>
            <a:off x="6621463" y="4738688"/>
            <a:ext cx="227012" cy="249237"/>
          </a:xfrm>
          <a:custGeom>
            <a:avLst/>
            <a:gdLst>
              <a:gd name="T0" fmla="*/ 0 w 341"/>
              <a:gd name="T1" fmla="*/ 0 h 359"/>
              <a:gd name="T2" fmla="*/ 0 w 341"/>
              <a:gd name="T3" fmla="*/ 0 h 359"/>
              <a:gd name="T4" fmla="*/ 0 w 341"/>
              <a:gd name="T5" fmla="*/ 0 h 359"/>
              <a:gd name="T6" fmla="*/ 0 w 341"/>
              <a:gd name="T7" fmla="*/ 0 h 359"/>
              <a:gd name="T8" fmla="*/ 0 w 341"/>
              <a:gd name="T9" fmla="*/ 0 h 359"/>
              <a:gd name="T10" fmla="*/ 0 w 341"/>
              <a:gd name="T11" fmla="*/ 0 h 359"/>
              <a:gd name="T12" fmla="*/ 0 w 341"/>
              <a:gd name="T13" fmla="*/ 0 h 359"/>
              <a:gd name="T14" fmla="*/ 0 w 341"/>
              <a:gd name="T15" fmla="*/ 0 h 359"/>
              <a:gd name="T16" fmla="*/ 0 w 341"/>
              <a:gd name="T17" fmla="*/ 0 h 359"/>
              <a:gd name="T18" fmla="*/ 0 w 341"/>
              <a:gd name="T19" fmla="*/ 0 h 359"/>
              <a:gd name="T20" fmla="*/ 0 w 341"/>
              <a:gd name="T21" fmla="*/ 0 h 359"/>
              <a:gd name="T22" fmla="*/ 0 w 341"/>
              <a:gd name="T23" fmla="*/ 0 h 359"/>
              <a:gd name="T24" fmla="*/ 0 w 341"/>
              <a:gd name="T25" fmla="*/ 0 h 359"/>
              <a:gd name="T26" fmla="*/ 0 w 341"/>
              <a:gd name="T27" fmla="*/ 0 h 359"/>
              <a:gd name="T28" fmla="*/ 0 w 341"/>
              <a:gd name="T29" fmla="*/ 0 h 359"/>
              <a:gd name="T30" fmla="*/ 0 w 341"/>
              <a:gd name="T31" fmla="*/ 0 h 359"/>
              <a:gd name="T32" fmla="*/ 0 w 341"/>
              <a:gd name="T33" fmla="*/ 0 h 359"/>
              <a:gd name="T34" fmla="*/ 0 w 341"/>
              <a:gd name="T35" fmla="*/ 0 h 359"/>
              <a:gd name="T36" fmla="*/ 0 w 341"/>
              <a:gd name="T37" fmla="*/ 0 h 359"/>
              <a:gd name="T38" fmla="*/ 0 w 341"/>
              <a:gd name="T39" fmla="*/ 0 h 359"/>
              <a:gd name="T40" fmla="*/ 0 w 341"/>
              <a:gd name="T41" fmla="*/ 0 h 359"/>
              <a:gd name="T42" fmla="*/ 0 w 341"/>
              <a:gd name="T43" fmla="*/ 0 h 359"/>
              <a:gd name="T44" fmla="*/ 0 w 341"/>
              <a:gd name="T45" fmla="*/ 0 h 359"/>
              <a:gd name="T46" fmla="*/ 0 w 341"/>
              <a:gd name="T47" fmla="*/ 0 h 359"/>
              <a:gd name="T48" fmla="*/ 0 w 341"/>
              <a:gd name="T49" fmla="*/ 0 h 359"/>
              <a:gd name="T50" fmla="*/ 0 w 341"/>
              <a:gd name="T51" fmla="*/ 0 h 359"/>
              <a:gd name="T52" fmla="*/ 0 w 341"/>
              <a:gd name="T53" fmla="*/ 0 h 359"/>
              <a:gd name="T54" fmla="*/ 0 w 341"/>
              <a:gd name="T55" fmla="*/ 0 h 359"/>
              <a:gd name="T56" fmla="*/ 0 w 341"/>
              <a:gd name="T57" fmla="*/ 0 h 359"/>
              <a:gd name="T58" fmla="*/ 0 w 341"/>
              <a:gd name="T59" fmla="*/ 0 h 359"/>
              <a:gd name="T60" fmla="*/ 0 w 341"/>
              <a:gd name="T61" fmla="*/ 0 h 359"/>
              <a:gd name="T62" fmla="*/ 0 w 341"/>
              <a:gd name="T63" fmla="*/ 0 h 359"/>
              <a:gd name="T64" fmla="*/ 0 w 341"/>
              <a:gd name="T65" fmla="*/ 0 h 359"/>
              <a:gd name="T66" fmla="*/ 0 w 341"/>
              <a:gd name="T67" fmla="*/ 0 h 359"/>
              <a:gd name="T68" fmla="*/ 0 w 341"/>
              <a:gd name="T69" fmla="*/ 0 h 359"/>
              <a:gd name="T70" fmla="*/ 0 w 341"/>
              <a:gd name="T71" fmla="*/ 0 h 359"/>
              <a:gd name="T72" fmla="*/ 0 w 341"/>
              <a:gd name="T73" fmla="*/ 0 h 359"/>
              <a:gd name="T74" fmla="*/ 0 w 341"/>
              <a:gd name="T75" fmla="*/ 0 h 359"/>
              <a:gd name="T76" fmla="*/ 0 w 341"/>
              <a:gd name="T77" fmla="*/ 0 h 359"/>
              <a:gd name="T78" fmla="*/ 0 w 341"/>
              <a:gd name="T79" fmla="*/ 0 h 359"/>
              <a:gd name="T80" fmla="*/ 0 w 341"/>
              <a:gd name="T81" fmla="*/ 0 h 359"/>
              <a:gd name="T82" fmla="*/ 0 w 341"/>
              <a:gd name="T83" fmla="*/ 0 h 359"/>
              <a:gd name="T84" fmla="*/ 0 w 341"/>
              <a:gd name="T85" fmla="*/ 0 h 359"/>
              <a:gd name="T86" fmla="*/ 0 w 341"/>
              <a:gd name="T87" fmla="*/ 0 h 359"/>
              <a:gd name="T88" fmla="*/ 0 w 341"/>
              <a:gd name="T89" fmla="*/ 0 h 359"/>
              <a:gd name="T90" fmla="*/ 0 w 341"/>
              <a:gd name="T91" fmla="*/ 0 h 359"/>
              <a:gd name="T92" fmla="*/ 0 w 341"/>
              <a:gd name="T93" fmla="*/ 0 h 359"/>
              <a:gd name="T94" fmla="*/ 0 w 341"/>
              <a:gd name="T95" fmla="*/ 0 h 359"/>
              <a:gd name="T96" fmla="*/ 0 w 341"/>
              <a:gd name="T97" fmla="*/ 0 h 359"/>
              <a:gd name="T98" fmla="*/ 0 w 341"/>
              <a:gd name="T99" fmla="*/ 0 h 359"/>
              <a:gd name="T100" fmla="*/ 0 w 341"/>
              <a:gd name="T101" fmla="*/ 0 h 3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41"/>
              <a:gd name="T154" fmla="*/ 0 h 359"/>
              <a:gd name="T155" fmla="*/ 341 w 341"/>
              <a:gd name="T156" fmla="*/ 359 h 35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41" h="359">
                <a:moveTo>
                  <a:pt x="0" y="0"/>
                </a:moveTo>
                <a:lnTo>
                  <a:pt x="17" y="0"/>
                </a:lnTo>
                <a:lnTo>
                  <a:pt x="38" y="9"/>
                </a:lnTo>
                <a:lnTo>
                  <a:pt x="75" y="14"/>
                </a:lnTo>
                <a:lnTo>
                  <a:pt x="98" y="47"/>
                </a:lnTo>
                <a:lnTo>
                  <a:pt x="132" y="68"/>
                </a:lnTo>
                <a:lnTo>
                  <a:pt x="171" y="105"/>
                </a:lnTo>
                <a:lnTo>
                  <a:pt x="178" y="110"/>
                </a:lnTo>
                <a:lnTo>
                  <a:pt x="184" y="105"/>
                </a:lnTo>
                <a:lnTo>
                  <a:pt x="194" y="120"/>
                </a:lnTo>
                <a:lnTo>
                  <a:pt x="215" y="130"/>
                </a:lnTo>
                <a:lnTo>
                  <a:pt x="220" y="138"/>
                </a:lnTo>
                <a:lnTo>
                  <a:pt x="222" y="135"/>
                </a:lnTo>
                <a:lnTo>
                  <a:pt x="232" y="143"/>
                </a:lnTo>
                <a:lnTo>
                  <a:pt x="248" y="145"/>
                </a:lnTo>
                <a:lnTo>
                  <a:pt x="246" y="161"/>
                </a:lnTo>
                <a:lnTo>
                  <a:pt x="245" y="166"/>
                </a:lnTo>
                <a:lnTo>
                  <a:pt x="258" y="159"/>
                </a:lnTo>
                <a:lnTo>
                  <a:pt x="267" y="166"/>
                </a:lnTo>
                <a:lnTo>
                  <a:pt x="271" y="174"/>
                </a:lnTo>
                <a:lnTo>
                  <a:pt x="262" y="182"/>
                </a:lnTo>
                <a:lnTo>
                  <a:pt x="267" y="184"/>
                </a:lnTo>
                <a:lnTo>
                  <a:pt x="261" y="197"/>
                </a:lnTo>
                <a:lnTo>
                  <a:pt x="262" y="202"/>
                </a:lnTo>
                <a:lnTo>
                  <a:pt x="289" y="210"/>
                </a:lnTo>
                <a:lnTo>
                  <a:pt x="295" y="234"/>
                </a:lnTo>
                <a:lnTo>
                  <a:pt x="306" y="241"/>
                </a:lnTo>
                <a:lnTo>
                  <a:pt x="303" y="249"/>
                </a:lnTo>
                <a:lnTo>
                  <a:pt x="328" y="252"/>
                </a:lnTo>
                <a:lnTo>
                  <a:pt x="341" y="270"/>
                </a:lnTo>
                <a:lnTo>
                  <a:pt x="334" y="358"/>
                </a:lnTo>
                <a:lnTo>
                  <a:pt x="319" y="348"/>
                </a:lnTo>
                <a:lnTo>
                  <a:pt x="311" y="356"/>
                </a:lnTo>
                <a:lnTo>
                  <a:pt x="303" y="348"/>
                </a:lnTo>
                <a:lnTo>
                  <a:pt x="300" y="350"/>
                </a:lnTo>
                <a:lnTo>
                  <a:pt x="300" y="359"/>
                </a:lnTo>
                <a:lnTo>
                  <a:pt x="271" y="333"/>
                </a:lnTo>
                <a:lnTo>
                  <a:pt x="230" y="304"/>
                </a:lnTo>
                <a:lnTo>
                  <a:pt x="220" y="288"/>
                </a:lnTo>
                <a:lnTo>
                  <a:pt x="183" y="247"/>
                </a:lnTo>
                <a:lnTo>
                  <a:pt x="160" y="197"/>
                </a:lnTo>
                <a:lnTo>
                  <a:pt x="144" y="175"/>
                </a:lnTo>
                <a:lnTo>
                  <a:pt x="129" y="166"/>
                </a:lnTo>
                <a:lnTo>
                  <a:pt x="114" y="122"/>
                </a:lnTo>
                <a:lnTo>
                  <a:pt x="105" y="112"/>
                </a:lnTo>
                <a:lnTo>
                  <a:pt x="80" y="102"/>
                </a:lnTo>
                <a:lnTo>
                  <a:pt x="77" y="86"/>
                </a:lnTo>
                <a:lnTo>
                  <a:pt x="61" y="65"/>
                </a:lnTo>
                <a:lnTo>
                  <a:pt x="44" y="58"/>
                </a:lnTo>
                <a:lnTo>
                  <a:pt x="12" y="26"/>
                </a:lnTo>
                <a:lnTo>
                  <a:pt x="0" y="0"/>
                </a:lnTo>
                <a:close/>
              </a:path>
            </a:pathLst>
          </a:custGeom>
          <a:solidFill>
            <a:srgbClr val="CDCDCD"/>
          </a:solidFill>
          <a:ln w="6350">
            <a:solidFill>
              <a:schemeClr val="bg1"/>
            </a:solidFill>
            <a:round/>
            <a:headEnd/>
            <a:tailEnd/>
          </a:ln>
        </p:spPr>
        <p:txBody>
          <a:bodyPr/>
          <a:lstStyle/>
          <a:p>
            <a:endParaRPr lang="en-US"/>
          </a:p>
        </p:txBody>
      </p:sp>
      <p:sp>
        <p:nvSpPr>
          <p:cNvPr id="1573" name="Freeform 2614"/>
          <p:cNvSpPr>
            <a:spLocks/>
          </p:cNvSpPr>
          <p:nvPr/>
        </p:nvSpPr>
        <p:spPr bwMode="auto">
          <a:xfrm>
            <a:off x="6621463" y="4738688"/>
            <a:ext cx="227012" cy="249237"/>
          </a:xfrm>
          <a:custGeom>
            <a:avLst/>
            <a:gdLst>
              <a:gd name="T0" fmla="*/ 0 w 341"/>
              <a:gd name="T1" fmla="*/ 0 h 359"/>
              <a:gd name="T2" fmla="*/ 0 w 341"/>
              <a:gd name="T3" fmla="*/ 0 h 359"/>
              <a:gd name="T4" fmla="*/ 0 w 341"/>
              <a:gd name="T5" fmla="*/ 0 h 359"/>
              <a:gd name="T6" fmla="*/ 0 w 341"/>
              <a:gd name="T7" fmla="*/ 0 h 359"/>
              <a:gd name="T8" fmla="*/ 0 w 341"/>
              <a:gd name="T9" fmla="*/ 0 h 359"/>
              <a:gd name="T10" fmla="*/ 0 w 341"/>
              <a:gd name="T11" fmla="*/ 0 h 359"/>
              <a:gd name="T12" fmla="*/ 0 w 341"/>
              <a:gd name="T13" fmla="*/ 0 h 359"/>
              <a:gd name="T14" fmla="*/ 0 w 341"/>
              <a:gd name="T15" fmla="*/ 0 h 359"/>
              <a:gd name="T16" fmla="*/ 0 w 341"/>
              <a:gd name="T17" fmla="*/ 0 h 359"/>
              <a:gd name="T18" fmla="*/ 0 w 341"/>
              <a:gd name="T19" fmla="*/ 0 h 359"/>
              <a:gd name="T20" fmla="*/ 0 w 341"/>
              <a:gd name="T21" fmla="*/ 0 h 359"/>
              <a:gd name="T22" fmla="*/ 0 w 341"/>
              <a:gd name="T23" fmla="*/ 0 h 359"/>
              <a:gd name="T24" fmla="*/ 0 w 341"/>
              <a:gd name="T25" fmla="*/ 0 h 359"/>
              <a:gd name="T26" fmla="*/ 0 w 341"/>
              <a:gd name="T27" fmla="*/ 0 h 359"/>
              <a:gd name="T28" fmla="*/ 0 w 341"/>
              <a:gd name="T29" fmla="*/ 0 h 359"/>
              <a:gd name="T30" fmla="*/ 0 w 341"/>
              <a:gd name="T31" fmla="*/ 0 h 359"/>
              <a:gd name="T32" fmla="*/ 0 w 341"/>
              <a:gd name="T33" fmla="*/ 0 h 359"/>
              <a:gd name="T34" fmla="*/ 0 w 341"/>
              <a:gd name="T35" fmla="*/ 0 h 359"/>
              <a:gd name="T36" fmla="*/ 0 w 341"/>
              <a:gd name="T37" fmla="*/ 0 h 359"/>
              <a:gd name="T38" fmla="*/ 0 w 341"/>
              <a:gd name="T39" fmla="*/ 0 h 359"/>
              <a:gd name="T40" fmla="*/ 0 w 341"/>
              <a:gd name="T41" fmla="*/ 0 h 359"/>
              <a:gd name="T42" fmla="*/ 0 w 341"/>
              <a:gd name="T43" fmla="*/ 0 h 359"/>
              <a:gd name="T44" fmla="*/ 0 w 341"/>
              <a:gd name="T45" fmla="*/ 0 h 359"/>
              <a:gd name="T46" fmla="*/ 0 w 341"/>
              <a:gd name="T47" fmla="*/ 0 h 359"/>
              <a:gd name="T48" fmla="*/ 0 w 341"/>
              <a:gd name="T49" fmla="*/ 0 h 359"/>
              <a:gd name="T50" fmla="*/ 0 w 341"/>
              <a:gd name="T51" fmla="*/ 0 h 359"/>
              <a:gd name="T52" fmla="*/ 0 w 341"/>
              <a:gd name="T53" fmla="*/ 0 h 359"/>
              <a:gd name="T54" fmla="*/ 0 w 341"/>
              <a:gd name="T55" fmla="*/ 0 h 359"/>
              <a:gd name="T56" fmla="*/ 0 w 341"/>
              <a:gd name="T57" fmla="*/ 0 h 359"/>
              <a:gd name="T58" fmla="*/ 0 w 341"/>
              <a:gd name="T59" fmla="*/ 0 h 359"/>
              <a:gd name="T60" fmla="*/ 0 w 341"/>
              <a:gd name="T61" fmla="*/ 0 h 359"/>
              <a:gd name="T62" fmla="*/ 0 w 341"/>
              <a:gd name="T63" fmla="*/ 0 h 359"/>
              <a:gd name="T64" fmla="*/ 0 w 341"/>
              <a:gd name="T65" fmla="*/ 0 h 359"/>
              <a:gd name="T66" fmla="*/ 0 w 341"/>
              <a:gd name="T67" fmla="*/ 0 h 359"/>
              <a:gd name="T68" fmla="*/ 0 w 341"/>
              <a:gd name="T69" fmla="*/ 0 h 359"/>
              <a:gd name="T70" fmla="*/ 0 w 341"/>
              <a:gd name="T71" fmla="*/ 0 h 359"/>
              <a:gd name="T72" fmla="*/ 0 w 341"/>
              <a:gd name="T73" fmla="*/ 0 h 359"/>
              <a:gd name="T74" fmla="*/ 0 w 341"/>
              <a:gd name="T75" fmla="*/ 0 h 359"/>
              <a:gd name="T76" fmla="*/ 0 w 341"/>
              <a:gd name="T77" fmla="*/ 0 h 359"/>
              <a:gd name="T78" fmla="*/ 0 w 341"/>
              <a:gd name="T79" fmla="*/ 0 h 359"/>
              <a:gd name="T80" fmla="*/ 0 w 341"/>
              <a:gd name="T81" fmla="*/ 0 h 359"/>
              <a:gd name="T82" fmla="*/ 0 w 341"/>
              <a:gd name="T83" fmla="*/ 0 h 359"/>
              <a:gd name="T84" fmla="*/ 0 w 341"/>
              <a:gd name="T85" fmla="*/ 0 h 359"/>
              <a:gd name="T86" fmla="*/ 0 w 341"/>
              <a:gd name="T87" fmla="*/ 0 h 359"/>
              <a:gd name="T88" fmla="*/ 0 w 341"/>
              <a:gd name="T89" fmla="*/ 0 h 359"/>
              <a:gd name="T90" fmla="*/ 0 w 341"/>
              <a:gd name="T91" fmla="*/ 0 h 359"/>
              <a:gd name="T92" fmla="*/ 0 w 341"/>
              <a:gd name="T93" fmla="*/ 0 h 359"/>
              <a:gd name="T94" fmla="*/ 0 w 341"/>
              <a:gd name="T95" fmla="*/ 0 h 359"/>
              <a:gd name="T96" fmla="*/ 0 w 341"/>
              <a:gd name="T97" fmla="*/ 0 h 359"/>
              <a:gd name="T98" fmla="*/ 0 w 341"/>
              <a:gd name="T99" fmla="*/ 0 h 359"/>
              <a:gd name="T100" fmla="*/ 0 w 341"/>
              <a:gd name="T101" fmla="*/ 0 h 3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41"/>
              <a:gd name="T154" fmla="*/ 0 h 359"/>
              <a:gd name="T155" fmla="*/ 341 w 341"/>
              <a:gd name="T156" fmla="*/ 359 h 35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41" h="359">
                <a:moveTo>
                  <a:pt x="0" y="0"/>
                </a:moveTo>
                <a:lnTo>
                  <a:pt x="17" y="0"/>
                </a:lnTo>
                <a:lnTo>
                  <a:pt x="38" y="9"/>
                </a:lnTo>
                <a:lnTo>
                  <a:pt x="75" y="14"/>
                </a:lnTo>
                <a:lnTo>
                  <a:pt x="98" y="47"/>
                </a:lnTo>
                <a:lnTo>
                  <a:pt x="132" y="68"/>
                </a:lnTo>
                <a:lnTo>
                  <a:pt x="171" y="105"/>
                </a:lnTo>
                <a:lnTo>
                  <a:pt x="178" y="110"/>
                </a:lnTo>
                <a:lnTo>
                  <a:pt x="184" y="105"/>
                </a:lnTo>
                <a:lnTo>
                  <a:pt x="194" y="120"/>
                </a:lnTo>
                <a:lnTo>
                  <a:pt x="215" y="130"/>
                </a:lnTo>
                <a:lnTo>
                  <a:pt x="220" y="138"/>
                </a:lnTo>
                <a:lnTo>
                  <a:pt x="222" y="135"/>
                </a:lnTo>
                <a:lnTo>
                  <a:pt x="232" y="143"/>
                </a:lnTo>
                <a:lnTo>
                  <a:pt x="248" y="145"/>
                </a:lnTo>
                <a:lnTo>
                  <a:pt x="246" y="161"/>
                </a:lnTo>
                <a:lnTo>
                  <a:pt x="245" y="166"/>
                </a:lnTo>
                <a:lnTo>
                  <a:pt x="258" y="159"/>
                </a:lnTo>
                <a:lnTo>
                  <a:pt x="267" y="166"/>
                </a:lnTo>
                <a:lnTo>
                  <a:pt x="271" y="174"/>
                </a:lnTo>
                <a:lnTo>
                  <a:pt x="262" y="182"/>
                </a:lnTo>
                <a:lnTo>
                  <a:pt x="267" y="184"/>
                </a:lnTo>
                <a:lnTo>
                  <a:pt x="261" y="197"/>
                </a:lnTo>
                <a:lnTo>
                  <a:pt x="262" y="202"/>
                </a:lnTo>
                <a:lnTo>
                  <a:pt x="289" y="210"/>
                </a:lnTo>
                <a:lnTo>
                  <a:pt x="295" y="234"/>
                </a:lnTo>
                <a:lnTo>
                  <a:pt x="306" y="241"/>
                </a:lnTo>
                <a:lnTo>
                  <a:pt x="303" y="249"/>
                </a:lnTo>
                <a:lnTo>
                  <a:pt x="328" y="252"/>
                </a:lnTo>
                <a:lnTo>
                  <a:pt x="341" y="270"/>
                </a:lnTo>
                <a:lnTo>
                  <a:pt x="334" y="358"/>
                </a:lnTo>
                <a:lnTo>
                  <a:pt x="319" y="348"/>
                </a:lnTo>
                <a:lnTo>
                  <a:pt x="311" y="356"/>
                </a:lnTo>
                <a:lnTo>
                  <a:pt x="303" y="348"/>
                </a:lnTo>
                <a:lnTo>
                  <a:pt x="300" y="350"/>
                </a:lnTo>
                <a:lnTo>
                  <a:pt x="300" y="359"/>
                </a:lnTo>
                <a:lnTo>
                  <a:pt x="271" y="333"/>
                </a:lnTo>
                <a:lnTo>
                  <a:pt x="230" y="304"/>
                </a:lnTo>
                <a:lnTo>
                  <a:pt x="220" y="288"/>
                </a:lnTo>
                <a:lnTo>
                  <a:pt x="183" y="247"/>
                </a:lnTo>
                <a:lnTo>
                  <a:pt x="160" y="197"/>
                </a:lnTo>
                <a:lnTo>
                  <a:pt x="144" y="175"/>
                </a:lnTo>
                <a:lnTo>
                  <a:pt x="129" y="166"/>
                </a:lnTo>
                <a:lnTo>
                  <a:pt x="114" y="122"/>
                </a:lnTo>
                <a:lnTo>
                  <a:pt x="105" y="112"/>
                </a:lnTo>
                <a:lnTo>
                  <a:pt x="80" y="102"/>
                </a:lnTo>
                <a:lnTo>
                  <a:pt x="77" y="86"/>
                </a:lnTo>
                <a:lnTo>
                  <a:pt x="61" y="65"/>
                </a:lnTo>
                <a:lnTo>
                  <a:pt x="44" y="58"/>
                </a:lnTo>
                <a:lnTo>
                  <a:pt x="12" y="26"/>
                </a:lnTo>
                <a:lnTo>
                  <a:pt x="0" y="0"/>
                </a:lnTo>
              </a:path>
            </a:pathLst>
          </a:custGeom>
          <a:solidFill>
            <a:srgbClr val="CDCDCD"/>
          </a:solidFill>
          <a:ln w="6350">
            <a:solidFill>
              <a:schemeClr val="bg1"/>
            </a:solidFill>
            <a:round/>
            <a:headEnd/>
            <a:tailEnd/>
          </a:ln>
        </p:spPr>
        <p:txBody>
          <a:bodyPr/>
          <a:lstStyle/>
          <a:p>
            <a:endParaRPr lang="en-US"/>
          </a:p>
        </p:txBody>
      </p:sp>
      <p:sp>
        <p:nvSpPr>
          <p:cNvPr id="1574" name="Freeform 2615"/>
          <p:cNvSpPr>
            <a:spLocks/>
          </p:cNvSpPr>
          <p:nvPr/>
        </p:nvSpPr>
        <p:spPr bwMode="auto">
          <a:xfrm>
            <a:off x="7375525" y="4868863"/>
            <a:ext cx="217488" cy="192087"/>
          </a:xfrm>
          <a:custGeom>
            <a:avLst/>
            <a:gdLst>
              <a:gd name="T0" fmla="*/ 0 w 327"/>
              <a:gd name="T1" fmla="*/ 0 h 275"/>
              <a:gd name="T2" fmla="*/ 0 w 327"/>
              <a:gd name="T3" fmla="*/ 0 h 275"/>
              <a:gd name="T4" fmla="*/ 0 w 327"/>
              <a:gd name="T5" fmla="*/ 0 h 275"/>
              <a:gd name="T6" fmla="*/ 0 w 327"/>
              <a:gd name="T7" fmla="*/ 0 h 275"/>
              <a:gd name="T8" fmla="*/ 0 w 327"/>
              <a:gd name="T9" fmla="*/ 0 h 275"/>
              <a:gd name="T10" fmla="*/ 0 w 327"/>
              <a:gd name="T11" fmla="*/ 0 h 275"/>
              <a:gd name="T12" fmla="*/ 0 w 327"/>
              <a:gd name="T13" fmla="*/ 0 h 275"/>
              <a:gd name="T14" fmla="*/ 0 w 327"/>
              <a:gd name="T15" fmla="*/ 0 h 275"/>
              <a:gd name="T16" fmla="*/ 0 w 327"/>
              <a:gd name="T17" fmla="*/ 0 h 275"/>
              <a:gd name="T18" fmla="*/ 0 w 327"/>
              <a:gd name="T19" fmla="*/ 0 h 275"/>
              <a:gd name="T20" fmla="*/ 0 w 327"/>
              <a:gd name="T21" fmla="*/ 0 h 275"/>
              <a:gd name="T22" fmla="*/ 0 w 327"/>
              <a:gd name="T23" fmla="*/ 0 h 275"/>
              <a:gd name="T24" fmla="*/ 0 w 327"/>
              <a:gd name="T25" fmla="*/ 0 h 275"/>
              <a:gd name="T26" fmla="*/ 0 w 327"/>
              <a:gd name="T27" fmla="*/ 0 h 275"/>
              <a:gd name="T28" fmla="*/ 0 w 327"/>
              <a:gd name="T29" fmla="*/ 0 h 275"/>
              <a:gd name="T30" fmla="*/ 0 w 327"/>
              <a:gd name="T31" fmla="*/ 0 h 275"/>
              <a:gd name="T32" fmla="*/ 0 w 327"/>
              <a:gd name="T33" fmla="*/ 0 h 275"/>
              <a:gd name="T34" fmla="*/ 0 w 327"/>
              <a:gd name="T35" fmla="*/ 0 h 275"/>
              <a:gd name="T36" fmla="*/ 0 w 327"/>
              <a:gd name="T37" fmla="*/ 0 h 275"/>
              <a:gd name="T38" fmla="*/ 0 w 327"/>
              <a:gd name="T39" fmla="*/ 0 h 275"/>
              <a:gd name="T40" fmla="*/ 0 w 327"/>
              <a:gd name="T41" fmla="*/ 0 h 275"/>
              <a:gd name="T42" fmla="*/ 0 w 327"/>
              <a:gd name="T43" fmla="*/ 0 h 275"/>
              <a:gd name="T44" fmla="*/ 0 w 327"/>
              <a:gd name="T45" fmla="*/ 0 h 275"/>
              <a:gd name="T46" fmla="*/ 0 w 327"/>
              <a:gd name="T47" fmla="*/ 0 h 275"/>
              <a:gd name="T48" fmla="*/ 0 w 327"/>
              <a:gd name="T49" fmla="*/ 0 h 275"/>
              <a:gd name="T50" fmla="*/ 0 w 327"/>
              <a:gd name="T51" fmla="*/ 0 h 275"/>
              <a:gd name="T52" fmla="*/ 0 w 327"/>
              <a:gd name="T53" fmla="*/ 0 h 275"/>
              <a:gd name="T54" fmla="*/ 0 w 327"/>
              <a:gd name="T55" fmla="*/ 0 h 275"/>
              <a:gd name="T56" fmla="*/ 0 w 327"/>
              <a:gd name="T57" fmla="*/ 0 h 275"/>
              <a:gd name="T58" fmla="*/ 0 w 327"/>
              <a:gd name="T59" fmla="*/ 0 h 275"/>
              <a:gd name="T60" fmla="*/ 0 w 327"/>
              <a:gd name="T61" fmla="*/ 0 h 275"/>
              <a:gd name="T62" fmla="*/ 0 w 327"/>
              <a:gd name="T63" fmla="*/ 0 h 275"/>
              <a:gd name="T64" fmla="*/ 0 w 327"/>
              <a:gd name="T65" fmla="*/ 0 h 275"/>
              <a:gd name="T66" fmla="*/ 0 w 327"/>
              <a:gd name="T67" fmla="*/ 0 h 275"/>
              <a:gd name="T68" fmla="*/ 0 w 327"/>
              <a:gd name="T69" fmla="*/ 0 h 275"/>
              <a:gd name="T70" fmla="*/ 0 w 327"/>
              <a:gd name="T71" fmla="*/ 0 h 275"/>
              <a:gd name="T72" fmla="*/ 0 w 327"/>
              <a:gd name="T73" fmla="*/ 0 h 275"/>
              <a:gd name="T74" fmla="*/ 0 w 327"/>
              <a:gd name="T75" fmla="*/ 0 h 275"/>
              <a:gd name="T76" fmla="*/ 0 w 327"/>
              <a:gd name="T77" fmla="*/ 0 h 275"/>
              <a:gd name="T78" fmla="*/ 0 w 327"/>
              <a:gd name="T79" fmla="*/ 0 h 275"/>
              <a:gd name="T80" fmla="*/ 0 w 327"/>
              <a:gd name="T81" fmla="*/ 0 h 275"/>
              <a:gd name="T82" fmla="*/ 0 w 327"/>
              <a:gd name="T83" fmla="*/ 0 h 275"/>
              <a:gd name="T84" fmla="*/ 0 w 327"/>
              <a:gd name="T85" fmla="*/ 0 h 275"/>
              <a:gd name="T86" fmla="*/ 0 w 327"/>
              <a:gd name="T87" fmla="*/ 0 h 275"/>
              <a:gd name="T88" fmla="*/ 0 w 327"/>
              <a:gd name="T89" fmla="*/ 0 h 275"/>
              <a:gd name="T90" fmla="*/ 0 w 327"/>
              <a:gd name="T91" fmla="*/ 0 h 275"/>
              <a:gd name="T92" fmla="*/ 0 w 327"/>
              <a:gd name="T93" fmla="*/ 0 h 275"/>
              <a:gd name="T94" fmla="*/ 0 w 327"/>
              <a:gd name="T95" fmla="*/ 0 h 275"/>
              <a:gd name="T96" fmla="*/ 0 w 327"/>
              <a:gd name="T97" fmla="*/ 0 h 275"/>
              <a:gd name="T98" fmla="*/ 0 w 327"/>
              <a:gd name="T99" fmla="*/ 0 h 275"/>
              <a:gd name="T100" fmla="*/ 0 w 327"/>
              <a:gd name="T101" fmla="*/ 0 h 275"/>
              <a:gd name="T102" fmla="*/ 0 w 327"/>
              <a:gd name="T103" fmla="*/ 0 h 275"/>
              <a:gd name="T104" fmla="*/ 0 w 327"/>
              <a:gd name="T105" fmla="*/ 0 h 275"/>
              <a:gd name="T106" fmla="*/ 0 w 327"/>
              <a:gd name="T107" fmla="*/ 0 h 275"/>
              <a:gd name="T108" fmla="*/ 0 w 327"/>
              <a:gd name="T109" fmla="*/ 0 h 275"/>
              <a:gd name="T110" fmla="*/ 0 w 327"/>
              <a:gd name="T111" fmla="*/ 0 h 2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27"/>
              <a:gd name="T169" fmla="*/ 0 h 275"/>
              <a:gd name="T170" fmla="*/ 327 w 327"/>
              <a:gd name="T171" fmla="*/ 275 h 2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27" h="275">
                <a:moveTo>
                  <a:pt x="322" y="146"/>
                </a:moveTo>
                <a:lnTo>
                  <a:pt x="321" y="66"/>
                </a:lnTo>
                <a:lnTo>
                  <a:pt x="275" y="58"/>
                </a:lnTo>
                <a:lnTo>
                  <a:pt x="218" y="32"/>
                </a:lnTo>
                <a:lnTo>
                  <a:pt x="200" y="43"/>
                </a:lnTo>
                <a:lnTo>
                  <a:pt x="192" y="56"/>
                </a:lnTo>
                <a:lnTo>
                  <a:pt x="173" y="56"/>
                </a:lnTo>
                <a:lnTo>
                  <a:pt x="147" y="92"/>
                </a:lnTo>
                <a:lnTo>
                  <a:pt x="135" y="92"/>
                </a:lnTo>
                <a:lnTo>
                  <a:pt x="124" y="87"/>
                </a:lnTo>
                <a:lnTo>
                  <a:pt x="116" y="68"/>
                </a:lnTo>
                <a:lnTo>
                  <a:pt x="112" y="66"/>
                </a:lnTo>
                <a:lnTo>
                  <a:pt x="111" y="74"/>
                </a:lnTo>
                <a:lnTo>
                  <a:pt x="103" y="63"/>
                </a:lnTo>
                <a:lnTo>
                  <a:pt x="103" y="27"/>
                </a:lnTo>
                <a:lnTo>
                  <a:pt x="98" y="11"/>
                </a:lnTo>
                <a:lnTo>
                  <a:pt x="77" y="11"/>
                </a:lnTo>
                <a:lnTo>
                  <a:pt x="60" y="0"/>
                </a:lnTo>
                <a:lnTo>
                  <a:pt x="44" y="0"/>
                </a:lnTo>
                <a:lnTo>
                  <a:pt x="8" y="16"/>
                </a:lnTo>
                <a:lnTo>
                  <a:pt x="0" y="32"/>
                </a:lnTo>
                <a:lnTo>
                  <a:pt x="26" y="37"/>
                </a:lnTo>
                <a:lnTo>
                  <a:pt x="34" y="56"/>
                </a:lnTo>
                <a:lnTo>
                  <a:pt x="44" y="58"/>
                </a:lnTo>
                <a:lnTo>
                  <a:pt x="93" y="52"/>
                </a:lnTo>
                <a:lnTo>
                  <a:pt x="90" y="65"/>
                </a:lnTo>
                <a:lnTo>
                  <a:pt x="85" y="66"/>
                </a:lnTo>
                <a:lnTo>
                  <a:pt x="72" y="65"/>
                </a:lnTo>
                <a:lnTo>
                  <a:pt x="55" y="73"/>
                </a:lnTo>
                <a:lnTo>
                  <a:pt x="33" y="74"/>
                </a:lnTo>
                <a:lnTo>
                  <a:pt x="33" y="79"/>
                </a:lnTo>
                <a:lnTo>
                  <a:pt x="44" y="81"/>
                </a:lnTo>
                <a:lnTo>
                  <a:pt x="59" y="92"/>
                </a:lnTo>
                <a:lnTo>
                  <a:pt x="64" y="115"/>
                </a:lnTo>
                <a:lnTo>
                  <a:pt x="80" y="112"/>
                </a:lnTo>
                <a:lnTo>
                  <a:pt x="91" y="81"/>
                </a:lnTo>
                <a:lnTo>
                  <a:pt x="91" y="100"/>
                </a:lnTo>
                <a:lnTo>
                  <a:pt x="108" y="115"/>
                </a:lnTo>
                <a:lnTo>
                  <a:pt x="119" y="113"/>
                </a:lnTo>
                <a:lnTo>
                  <a:pt x="132" y="128"/>
                </a:lnTo>
                <a:lnTo>
                  <a:pt x="181" y="138"/>
                </a:lnTo>
                <a:lnTo>
                  <a:pt x="226" y="156"/>
                </a:lnTo>
                <a:lnTo>
                  <a:pt x="248" y="195"/>
                </a:lnTo>
                <a:lnTo>
                  <a:pt x="241" y="205"/>
                </a:lnTo>
                <a:lnTo>
                  <a:pt x="256" y="213"/>
                </a:lnTo>
                <a:lnTo>
                  <a:pt x="249" y="216"/>
                </a:lnTo>
                <a:lnTo>
                  <a:pt x="256" y="226"/>
                </a:lnTo>
                <a:lnTo>
                  <a:pt x="244" y="219"/>
                </a:lnTo>
                <a:lnTo>
                  <a:pt x="233" y="221"/>
                </a:lnTo>
                <a:lnTo>
                  <a:pt x="217" y="250"/>
                </a:lnTo>
                <a:lnTo>
                  <a:pt x="252" y="249"/>
                </a:lnTo>
                <a:lnTo>
                  <a:pt x="256" y="242"/>
                </a:lnTo>
                <a:lnTo>
                  <a:pt x="283" y="240"/>
                </a:lnTo>
                <a:lnTo>
                  <a:pt x="327" y="275"/>
                </a:lnTo>
                <a:lnTo>
                  <a:pt x="319" y="201"/>
                </a:lnTo>
                <a:lnTo>
                  <a:pt x="322" y="146"/>
                </a:lnTo>
                <a:close/>
              </a:path>
            </a:pathLst>
          </a:custGeom>
          <a:solidFill>
            <a:srgbClr val="CDCDCD"/>
          </a:solidFill>
          <a:ln w="6350">
            <a:solidFill>
              <a:schemeClr val="bg1"/>
            </a:solidFill>
            <a:round/>
            <a:headEnd/>
            <a:tailEnd/>
          </a:ln>
        </p:spPr>
        <p:txBody>
          <a:bodyPr/>
          <a:lstStyle/>
          <a:p>
            <a:endParaRPr lang="en-US"/>
          </a:p>
        </p:txBody>
      </p:sp>
      <p:sp>
        <p:nvSpPr>
          <p:cNvPr id="1575" name="Freeform 2616"/>
          <p:cNvSpPr>
            <a:spLocks/>
          </p:cNvSpPr>
          <p:nvPr/>
        </p:nvSpPr>
        <p:spPr bwMode="auto">
          <a:xfrm>
            <a:off x="7375525" y="4868863"/>
            <a:ext cx="217488" cy="192087"/>
          </a:xfrm>
          <a:custGeom>
            <a:avLst/>
            <a:gdLst>
              <a:gd name="T0" fmla="*/ 0 w 327"/>
              <a:gd name="T1" fmla="*/ 0 h 275"/>
              <a:gd name="T2" fmla="*/ 0 w 327"/>
              <a:gd name="T3" fmla="*/ 0 h 275"/>
              <a:gd name="T4" fmla="*/ 0 w 327"/>
              <a:gd name="T5" fmla="*/ 0 h 275"/>
              <a:gd name="T6" fmla="*/ 0 w 327"/>
              <a:gd name="T7" fmla="*/ 0 h 275"/>
              <a:gd name="T8" fmla="*/ 0 w 327"/>
              <a:gd name="T9" fmla="*/ 0 h 275"/>
              <a:gd name="T10" fmla="*/ 0 w 327"/>
              <a:gd name="T11" fmla="*/ 0 h 275"/>
              <a:gd name="T12" fmla="*/ 0 w 327"/>
              <a:gd name="T13" fmla="*/ 0 h 275"/>
              <a:gd name="T14" fmla="*/ 0 w 327"/>
              <a:gd name="T15" fmla="*/ 0 h 275"/>
              <a:gd name="T16" fmla="*/ 0 w 327"/>
              <a:gd name="T17" fmla="*/ 0 h 275"/>
              <a:gd name="T18" fmla="*/ 0 w 327"/>
              <a:gd name="T19" fmla="*/ 0 h 275"/>
              <a:gd name="T20" fmla="*/ 0 w 327"/>
              <a:gd name="T21" fmla="*/ 0 h 275"/>
              <a:gd name="T22" fmla="*/ 0 w 327"/>
              <a:gd name="T23" fmla="*/ 0 h 275"/>
              <a:gd name="T24" fmla="*/ 0 w 327"/>
              <a:gd name="T25" fmla="*/ 0 h 275"/>
              <a:gd name="T26" fmla="*/ 0 w 327"/>
              <a:gd name="T27" fmla="*/ 0 h 275"/>
              <a:gd name="T28" fmla="*/ 0 w 327"/>
              <a:gd name="T29" fmla="*/ 0 h 275"/>
              <a:gd name="T30" fmla="*/ 0 w 327"/>
              <a:gd name="T31" fmla="*/ 0 h 275"/>
              <a:gd name="T32" fmla="*/ 0 w 327"/>
              <a:gd name="T33" fmla="*/ 0 h 275"/>
              <a:gd name="T34" fmla="*/ 0 w 327"/>
              <a:gd name="T35" fmla="*/ 0 h 275"/>
              <a:gd name="T36" fmla="*/ 0 w 327"/>
              <a:gd name="T37" fmla="*/ 0 h 275"/>
              <a:gd name="T38" fmla="*/ 0 w 327"/>
              <a:gd name="T39" fmla="*/ 0 h 275"/>
              <a:gd name="T40" fmla="*/ 0 w 327"/>
              <a:gd name="T41" fmla="*/ 0 h 275"/>
              <a:gd name="T42" fmla="*/ 0 w 327"/>
              <a:gd name="T43" fmla="*/ 0 h 275"/>
              <a:gd name="T44" fmla="*/ 0 w 327"/>
              <a:gd name="T45" fmla="*/ 0 h 275"/>
              <a:gd name="T46" fmla="*/ 0 w 327"/>
              <a:gd name="T47" fmla="*/ 0 h 275"/>
              <a:gd name="T48" fmla="*/ 0 w 327"/>
              <a:gd name="T49" fmla="*/ 0 h 275"/>
              <a:gd name="T50" fmla="*/ 0 w 327"/>
              <a:gd name="T51" fmla="*/ 0 h 275"/>
              <a:gd name="T52" fmla="*/ 0 w 327"/>
              <a:gd name="T53" fmla="*/ 0 h 275"/>
              <a:gd name="T54" fmla="*/ 0 w 327"/>
              <a:gd name="T55" fmla="*/ 0 h 275"/>
              <a:gd name="T56" fmla="*/ 0 w 327"/>
              <a:gd name="T57" fmla="*/ 0 h 275"/>
              <a:gd name="T58" fmla="*/ 0 w 327"/>
              <a:gd name="T59" fmla="*/ 0 h 275"/>
              <a:gd name="T60" fmla="*/ 0 w 327"/>
              <a:gd name="T61" fmla="*/ 0 h 275"/>
              <a:gd name="T62" fmla="*/ 0 w 327"/>
              <a:gd name="T63" fmla="*/ 0 h 275"/>
              <a:gd name="T64" fmla="*/ 0 w 327"/>
              <a:gd name="T65" fmla="*/ 0 h 275"/>
              <a:gd name="T66" fmla="*/ 0 w 327"/>
              <a:gd name="T67" fmla="*/ 0 h 275"/>
              <a:gd name="T68" fmla="*/ 0 w 327"/>
              <a:gd name="T69" fmla="*/ 0 h 275"/>
              <a:gd name="T70" fmla="*/ 0 w 327"/>
              <a:gd name="T71" fmla="*/ 0 h 275"/>
              <a:gd name="T72" fmla="*/ 0 w 327"/>
              <a:gd name="T73" fmla="*/ 0 h 275"/>
              <a:gd name="T74" fmla="*/ 0 w 327"/>
              <a:gd name="T75" fmla="*/ 0 h 275"/>
              <a:gd name="T76" fmla="*/ 0 w 327"/>
              <a:gd name="T77" fmla="*/ 0 h 275"/>
              <a:gd name="T78" fmla="*/ 0 w 327"/>
              <a:gd name="T79" fmla="*/ 0 h 275"/>
              <a:gd name="T80" fmla="*/ 0 w 327"/>
              <a:gd name="T81" fmla="*/ 0 h 275"/>
              <a:gd name="T82" fmla="*/ 0 w 327"/>
              <a:gd name="T83" fmla="*/ 0 h 275"/>
              <a:gd name="T84" fmla="*/ 0 w 327"/>
              <a:gd name="T85" fmla="*/ 0 h 275"/>
              <a:gd name="T86" fmla="*/ 0 w 327"/>
              <a:gd name="T87" fmla="*/ 0 h 275"/>
              <a:gd name="T88" fmla="*/ 0 w 327"/>
              <a:gd name="T89" fmla="*/ 0 h 275"/>
              <a:gd name="T90" fmla="*/ 0 w 327"/>
              <a:gd name="T91" fmla="*/ 0 h 275"/>
              <a:gd name="T92" fmla="*/ 0 w 327"/>
              <a:gd name="T93" fmla="*/ 0 h 275"/>
              <a:gd name="T94" fmla="*/ 0 w 327"/>
              <a:gd name="T95" fmla="*/ 0 h 275"/>
              <a:gd name="T96" fmla="*/ 0 w 327"/>
              <a:gd name="T97" fmla="*/ 0 h 275"/>
              <a:gd name="T98" fmla="*/ 0 w 327"/>
              <a:gd name="T99" fmla="*/ 0 h 275"/>
              <a:gd name="T100" fmla="*/ 0 w 327"/>
              <a:gd name="T101" fmla="*/ 0 h 275"/>
              <a:gd name="T102" fmla="*/ 0 w 327"/>
              <a:gd name="T103" fmla="*/ 0 h 275"/>
              <a:gd name="T104" fmla="*/ 0 w 327"/>
              <a:gd name="T105" fmla="*/ 0 h 275"/>
              <a:gd name="T106" fmla="*/ 0 w 327"/>
              <a:gd name="T107" fmla="*/ 0 h 275"/>
              <a:gd name="T108" fmla="*/ 0 w 327"/>
              <a:gd name="T109" fmla="*/ 0 h 275"/>
              <a:gd name="T110" fmla="*/ 0 w 327"/>
              <a:gd name="T111" fmla="*/ 0 h 2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27"/>
              <a:gd name="T169" fmla="*/ 0 h 275"/>
              <a:gd name="T170" fmla="*/ 327 w 327"/>
              <a:gd name="T171" fmla="*/ 275 h 2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27" h="275">
                <a:moveTo>
                  <a:pt x="322" y="146"/>
                </a:moveTo>
                <a:lnTo>
                  <a:pt x="321" y="66"/>
                </a:lnTo>
                <a:lnTo>
                  <a:pt x="275" y="58"/>
                </a:lnTo>
                <a:lnTo>
                  <a:pt x="218" y="32"/>
                </a:lnTo>
                <a:lnTo>
                  <a:pt x="200" y="43"/>
                </a:lnTo>
                <a:lnTo>
                  <a:pt x="192" y="56"/>
                </a:lnTo>
                <a:lnTo>
                  <a:pt x="173" y="56"/>
                </a:lnTo>
                <a:lnTo>
                  <a:pt x="147" y="92"/>
                </a:lnTo>
                <a:lnTo>
                  <a:pt x="135" y="92"/>
                </a:lnTo>
                <a:lnTo>
                  <a:pt x="124" y="87"/>
                </a:lnTo>
                <a:lnTo>
                  <a:pt x="116" y="68"/>
                </a:lnTo>
                <a:lnTo>
                  <a:pt x="112" y="66"/>
                </a:lnTo>
                <a:lnTo>
                  <a:pt x="111" y="74"/>
                </a:lnTo>
                <a:lnTo>
                  <a:pt x="103" y="63"/>
                </a:lnTo>
                <a:lnTo>
                  <a:pt x="103" y="27"/>
                </a:lnTo>
                <a:lnTo>
                  <a:pt x="98" y="11"/>
                </a:lnTo>
                <a:lnTo>
                  <a:pt x="77" y="11"/>
                </a:lnTo>
                <a:lnTo>
                  <a:pt x="60" y="0"/>
                </a:lnTo>
                <a:lnTo>
                  <a:pt x="44" y="0"/>
                </a:lnTo>
                <a:lnTo>
                  <a:pt x="8" y="16"/>
                </a:lnTo>
                <a:lnTo>
                  <a:pt x="0" y="32"/>
                </a:lnTo>
                <a:lnTo>
                  <a:pt x="26" y="37"/>
                </a:lnTo>
                <a:lnTo>
                  <a:pt x="34" y="56"/>
                </a:lnTo>
                <a:lnTo>
                  <a:pt x="44" y="58"/>
                </a:lnTo>
                <a:lnTo>
                  <a:pt x="93" y="52"/>
                </a:lnTo>
                <a:lnTo>
                  <a:pt x="90" y="65"/>
                </a:lnTo>
                <a:lnTo>
                  <a:pt x="85" y="66"/>
                </a:lnTo>
                <a:lnTo>
                  <a:pt x="72" y="65"/>
                </a:lnTo>
                <a:lnTo>
                  <a:pt x="55" y="73"/>
                </a:lnTo>
                <a:lnTo>
                  <a:pt x="33" y="74"/>
                </a:lnTo>
                <a:lnTo>
                  <a:pt x="33" y="79"/>
                </a:lnTo>
                <a:lnTo>
                  <a:pt x="44" y="81"/>
                </a:lnTo>
                <a:lnTo>
                  <a:pt x="59" y="92"/>
                </a:lnTo>
                <a:lnTo>
                  <a:pt x="64" y="115"/>
                </a:lnTo>
                <a:lnTo>
                  <a:pt x="80" y="112"/>
                </a:lnTo>
                <a:lnTo>
                  <a:pt x="91" y="81"/>
                </a:lnTo>
                <a:lnTo>
                  <a:pt x="91" y="100"/>
                </a:lnTo>
                <a:lnTo>
                  <a:pt x="108" y="115"/>
                </a:lnTo>
                <a:lnTo>
                  <a:pt x="119" y="113"/>
                </a:lnTo>
                <a:lnTo>
                  <a:pt x="132" y="128"/>
                </a:lnTo>
                <a:lnTo>
                  <a:pt x="181" y="138"/>
                </a:lnTo>
                <a:lnTo>
                  <a:pt x="226" y="156"/>
                </a:lnTo>
                <a:lnTo>
                  <a:pt x="248" y="195"/>
                </a:lnTo>
                <a:lnTo>
                  <a:pt x="241" y="205"/>
                </a:lnTo>
                <a:lnTo>
                  <a:pt x="256" y="213"/>
                </a:lnTo>
                <a:lnTo>
                  <a:pt x="249" y="216"/>
                </a:lnTo>
                <a:lnTo>
                  <a:pt x="256" y="226"/>
                </a:lnTo>
                <a:lnTo>
                  <a:pt x="244" y="219"/>
                </a:lnTo>
                <a:lnTo>
                  <a:pt x="233" y="221"/>
                </a:lnTo>
                <a:lnTo>
                  <a:pt x="217" y="250"/>
                </a:lnTo>
                <a:lnTo>
                  <a:pt x="252" y="249"/>
                </a:lnTo>
                <a:lnTo>
                  <a:pt x="256" y="242"/>
                </a:lnTo>
                <a:lnTo>
                  <a:pt x="283" y="240"/>
                </a:lnTo>
                <a:lnTo>
                  <a:pt x="327" y="275"/>
                </a:lnTo>
                <a:lnTo>
                  <a:pt x="319" y="201"/>
                </a:lnTo>
                <a:lnTo>
                  <a:pt x="322" y="146"/>
                </a:lnTo>
              </a:path>
            </a:pathLst>
          </a:custGeom>
          <a:solidFill>
            <a:srgbClr val="CDCDCD"/>
          </a:solidFill>
          <a:ln w="6350">
            <a:solidFill>
              <a:schemeClr val="bg1"/>
            </a:solidFill>
            <a:round/>
            <a:headEnd/>
            <a:tailEnd/>
          </a:ln>
        </p:spPr>
        <p:txBody>
          <a:bodyPr/>
          <a:lstStyle/>
          <a:p>
            <a:endParaRPr lang="en-US"/>
          </a:p>
        </p:txBody>
      </p:sp>
      <p:sp>
        <p:nvSpPr>
          <p:cNvPr id="1576" name="Freeform 2617"/>
          <p:cNvSpPr>
            <a:spLocks/>
          </p:cNvSpPr>
          <p:nvPr/>
        </p:nvSpPr>
        <p:spPr bwMode="auto">
          <a:xfrm>
            <a:off x="7299325" y="4892675"/>
            <a:ext cx="17463" cy="7938"/>
          </a:xfrm>
          <a:custGeom>
            <a:avLst/>
            <a:gdLst>
              <a:gd name="T0" fmla="*/ 0 w 24"/>
              <a:gd name="T1" fmla="*/ 2147483647 h 10"/>
              <a:gd name="T2" fmla="*/ 2147483647 w 24"/>
              <a:gd name="T3" fmla="*/ 0 h 10"/>
              <a:gd name="T4" fmla="*/ 2147483647 w 24"/>
              <a:gd name="T5" fmla="*/ 2147483647 h 10"/>
              <a:gd name="T6" fmla="*/ 2147483647 w 24"/>
              <a:gd name="T7" fmla="*/ 2147483647 h 10"/>
              <a:gd name="T8" fmla="*/ 0 w 24"/>
              <a:gd name="T9" fmla="*/ 2147483647 h 10"/>
              <a:gd name="T10" fmla="*/ 0 60000 65536"/>
              <a:gd name="T11" fmla="*/ 0 60000 65536"/>
              <a:gd name="T12" fmla="*/ 0 60000 65536"/>
              <a:gd name="T13" fmla="*/ 0 60000 65536"/>
              <a:gd name="T14" fmla="*/ 0 60000 65536"/>
              <a:gd name="T15" fmla="*/ 0 w 24"/>
              <a:gd name="T16" fmla="*/ 0 h 10"/>
              <a:gd name="T17" fmla="*/ 24 w 24"/>
              <a:gd name="T18" fmla="*/ 10 h 10"/>
            </a:gdLst>
            <a:ahLst/>
            <a:cxnLst>
              <a:cxn ang="T10">
                <a:pos x="T0" y="T1"/>
              </a:cxn>
              <a:cxn ang="T11">
                <a:pos x="T2" y="T3"/>
              </a:cxn>
              <a:cxn ang="T12">
                <a:pos x="T4" y="T5"/>
              </a:cxn>
              <a:cxn ang="T13">
                <a:pos x="T6" y="T7"/>
              </a:cxn>
              <a:cxn ang="T14">
                <a:pos x="T8" y="T9"/>
              </a:cxn>
            </a:cxnLst>
            <a:rect l="T15" t="T16" r="T17" b="T18"/>
            <a:pathLst>
              <a:path w="24" h="10">
                <a:moveTo>
                  <a:pt x="0" y="2"/>
                </a:moveTo>
                <a:lnTo>
                  <a:pt x="13" y="0"/>
                </a:lnTo>
                <a:lnTo>
                  <a:pt x="24" y="5"/>
                </a:lnTo>
                <a:lnTo>
                  <a:pt x="3" y="10"/>
                </a:lnTo>
                <a:lnTo>
                  <a:pt x="0" y="2"/>
                </a:lnTo>
                <a:close/>
              </a:path>
            </a:pathLst>
          </a:custGeom>
          <a:solidFill>
            <a:srgbClr val="CDCDCD"/>
          </a:solidFill>
          <a:ln w="6350">
            <a:solidFill>
              <a:schemeClr val="bg1"/>
            </a:solidFill>
            <a:round/>
            <a:headEnd/>
            <a:tailEnd/>
          </a:ln>
        </p:spPr>
        <p:txBody>
          <a:bodyPr/>
          <a:lstStyle/>
          <a:p>
            <a:endParaRPr lang="en-US"/>
          </a:p>
        </p:txBody>
      </p:sp>
      <p:sp>
        <p:nvSpPr>
          <p:cNvPr id="1577" name="Freeform 2618"/>
          <p:cNvSpPr>
            <a:spLocks/>
          </p:cNvSpPr>
          <p:nvPr/>
        </p:nvSpPr>
        <p:spPr bwMode="auto">
          <a:xfrm>
            <a:off x="7299325" y="4892675"/>
            <a:ext cx="17463" cy="7938"/>
          </a:xfrm>
          <a:custGeom>
            <a:avLst/>
            <a:gdLst>
              <a:gd name="T0" fmla="*/ 0 w 24"/>
              <a:gd name="T1" fmla="*/ 2147483647 h 10"/>
              <a:gd name="T2" fmla="*/ 2147483647 w 24"/>
              <a:gd name="T3" fmla="*/ 0 h 10"/>
              <a:gd name="T4" fmla="*/ 2147483647 w 24"/>
              <a:gd name="T5" fmla="*/ 2147483647 h 10"/>
              <a:gd name="T6" fmla="*/ 2147483647 w 24"/>
              <a:gd name="T7" fmla="*/ 2147483647 h 10"/>
              <a:gd name="T8" fmla="*/ 0 w 24"/>
              <a:gd name="T9" fmla="*/ 2147483647 h 10"/>
              <a:gd name="T10" fmla="*/ 0 60000 65536"/>
              <a:gd name="T11" fmla="*/ 0 60000 65536"/>
              <a:gd name="T12" fmla="*/ 0 60000 65536"/>
              <a:gd name="T13" fmla="*/ 0 60000 65536"/>
              <a:gd name="T14" fmla="*/ 0 60000 65536"/>
              <a:gd name="T15" fmla="*/ 0 w 24"/>
              <a:gd name="T16" fmla="*/ 0 h 10"/>
              <a:gd name="T17" fmla="*/ 24 w 24"/>
              <a:gd name="T18" fmla="*/ 10 h 10"/>
            </a:gdLst>
            <a:ahLst/>
            <a:cxnLst>
              <a:cxn ang="T10">
                <a:pos x="T0" y="T1"/>
              </a:cxn>
              <a:cxn ang="T11">
                <a:pos x="T2" y="T3"/>
              </a:cxn>
              <a:cxn ang="T12">
                <a:pos x="T4" y="T5"/>
              </a:cxn>
              <a:cxn ang="T13">
                <a:pos x="T6" y="T7"/>
              </a:cxn>
              <a:cxn ang="T14">
                <a:pos x="T8" y="T9"/>
              </a:cxn>
            </a:cxnLst>
            <a:rect l="T15" t="T16" r="T17" b="T18"/>
            <a:pathLst>
              <a:path w="24" h="10">
                <a:moveTo>
                  <a:pt x="0" y="2"/>
                </a:moveTo>
                <a:lnTo>
                  <a:pt x="13" y="0"/>
                </a:lnTo>
                <a:lnTo>
                  <a:pt x="24" y="5"/>
                </a:lnTo>
                <a:lnTo>
                  <a:pt x="3" y="10"/>
                </a:lnTo>
                <a:lnTo>
                  <a:pt x="0" y="2"/>
                </a:lnTo>
              </a:path>
            </a:pathLst>
          </a:custGeom>
          <a:solidFill>
            <a:srgbClr val="CDCDCD"/>
          </a:solidFill>
          <a:ln w="6350">
            <a:solidFill>
              <a:schemeClr val="bg1"/>
            </a:solidFill>
            <a:round/>
            <a:headEnd/>
            <a:tailEnd/>
          </a:ln>
        </p:spPr>
        <p:txBody>
          <a:bodyPr/>
          <a:lstStyle/>
          <a:p>
            <a:endParaRPr lang="en-US"/>
          </a:p>
        </p:txBody>
      </p:sp>
      <p:sp>
        <p:nvSpPr>
          <p:cNvPr id="1578" name="Freeform 2619"/>
          <p:cNvSpPr>
            <a:spLocks/>
          </p:cNvSpPr>
          <p:nvPr/>
        </p:nvSpPr>
        <p:spPr bwMode="auto">
          <a:xfrm>
            <a:off x="7297738" y="4868863"/>
            <a:ext cx="11112" cy="12700"/>
          </a:xfrm>
          <a:custGeom>
            <a:avLst/>
            <a:gdLst>
              <a:gd name="T0" fmla="*/ 0 w 16"/>
              <a:gd name="T1" fmla="*/ 0 h 16"/>
              <a:gd name="T2" fmla="*/ 2147483647 w 16"/>
              <a:gd name="T3" fmla="*/ 0 h 16"/>
              <a:gd name="T4" fmla="*/ 2147483647 w 16"/>
              <a:gd name="T5" fmla="*/ 2147483647 h 16"/>
              <a:gd name="T6" fmla="*/ 2147483647 w 16"/>
              <a:gd name="T7" fmla="*/ 2147483647 h 16"/>
              <a:gd name="T8" fmla="*/ 0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0"/>
                </a:moveTo>
                <a:lnTo>
                  <a:pt x="6" y="0"/>
                </a:lnTo>
                <a:lnTo>
                  <a:pt x="16" y="16"/>
                </a:lnTo>
                <a:lnTo>
                  <a:pt x="6" y="13"/>
                </a:lnTo>
                <a:lnTo>
                  <a:pt x="0" y="0"/>
                </a:lnTo>
                <a:close/>
              </a:path>
            </a:pathLst>
          </a:custGeom>
          <a:solidFill>
            <a:srgbClr val="CDCDCD"/>
          </a:solidFill>
          <a:ln w="6350">
            <a:solidFill>
              <a:schemeClr val="bg1"/>
            </a:solidFill>
            <a:round/>
            <a:headEnd/>
            <a:tailEnd/>
          </a:ln>
        </p:spPr>
        <p:txBody>
          <a:bodyPr/>
          <a:lstStyle/>
          <a:p>
            <a:endParaRPr lang="en-US"/>
          </a:p>
        </p:txBody>
      </p:sp>
      <p:sp>
        <p:nvSpPr>
          <p:cNvPr id="1579" name="Freeform 2620"/>
          <p:cNvSpPr>
            <a:spLocks/>
          </p:cNvSpPr>
          <p:nvPr/>
        </p:nvSpPr>
        <p:spPr bwMode="auto">
          <a:xfrm>
            <a:off x="7297738" y="4868863"/>
            <a:ext cx="11112" cy="12700"/>
          </a:xfrm>
          <a:custGeom>
            <a:avLst/>
            <a:gdLst>
              <a:gd name="T0" fmla="*/ 0 w 16"/>
              <a:gd name="T1" fmla="*/ 0 h 16"/>
              <a:gd name="T2" fmla="*/ 2147483647 w 16"/>
              <a:gd name="T3" fmla="*/ 0 h 16"/>
              <a:gd name="T4" fmla="*/ 2147483647 w 16"/>
              <a:gd name="T5" fmla="*/ 2147483647 h 16"/>
              <a:gd name="T6" fmla="*/ 2147483647 w 16"/>
              <a:gd name="T7" fmla="*/ 2147483647 h 16"/>
              <a:gd name="T8" fmla="*/ 0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0"/>
                </a:moveTo>
                <a:lnTo>
                  <a:pt x="6" y="0"/>
                </a:lnTo>
                <a:lnTo>
                  <a:pt x="16" y="16"/>
                </a:lnTo>
                <a:lnTo>
                  <a:pt x="6" y="13"/>
                </a:lnTo>
                <a:lnTo>
                  <a:pt x="0" y="0"/>
                </a:lnTo>
              </a:path>
            </a:pathLst>
          </a:custGeom>
          <a:solidFill>
            <a:srgbClr val="CDCDCD"/>
          </a:solidFill>
          <a:ln w="6350">
            <a:solidFill>
              <a:schemeClr val="bg1"/>
            </a:solidFill>
            <a:round/>
            <a:headEnd/>
            <a:tailEnd/>
          </a:ln>
        </p:spPr>
        <p:txBody>
          <a:bodyPr/>
          <a:lstStyle/>
          <a:p>
            <a:endParaRPr lang="en-US"/>
          </a:p>
        </p:txBody>
      </p:sp>
      <p:sp>
        <p:nvSpPr>
          <p:cNvPr id="1580" name="Freeform 2621"/>
          <p:cNvSpPr>
            <a:spLocks/>
          </p:cNvSpPr>
          <p:nvPr/>
        </p:nvSpPr>
        <p:spPr bwMode="auto">
          <a:xfrm>
            <a:off x="7299325" y="4811713"/>
            <a:ext cx="28575" cy="69850"/>
          </a:xfrm>
          <a:custGeom>
            <a:avLst/>
            <a:gdLst>
              <a:gd name="T0" fmla="*/ 0 w 44"/>
              <a:gd name="T1" fmla="*/ 0 h 100"/>
              <a:gd name="T2" fmla="*/ 0 w 44"/>
              <a:gd name="T3" fmla="*/ 0 h 100"/>
              <a:gd name="T4" fmla="*/ 0 w 44"/>
              <a:gd name="T5" fmla="*/ 0 h 100"/>
              <a:gd name="T6" fmla="*/ 0 w 44"/>
              <a:gd name="T7" fmla="*/ 0 h 100"/>
              <a:gd name="T8" fmla="*/ 0 w 44"/>
              <a:gd name="T9" fmla="*/ 0 h 100"/>
              <a:gd name="T10" fmla="*/ 0 w 44"/>
              <a:gd name="T11" fmla="*/ 0 h 100"/>
              <a:gd name="T12" fmla="*/ 0 w 44"/>
              <a:gd name="T13" fmla="*/ 0 h 100"/>
              <a:gd name="T14" fmla="*/ 0 w 44"/>
              <a:gd name="T15" fmla="*/ 0 h 100"/>
              <a:gd name="T16" fmla="*/ 0 w 44"/>
              <a:gd name="T17" fmla="*/ 0 h 100"/>
              <a:gd name="T18" fmla="*/ 0 w 44"/>
              <a:gd name="T19" fmla="*/ 0 h 100"/>
              <a:gd name="T20" fmla="*/ 0 w 44"/>
              <a:gd name="T21" fmla="*/ 0 h 100"/>
              <a:gd name="T22" fmla="*/ 0 w 44"/>
              <a:gd name="T23" fmla="*/ 0 h 100"/>
              <a:gd name="T24" fmla="*/ 0 w 44"/>
              <a:gd name="T25" fmla="*/ 0 h 100"/>
              <a:gd name="T26" fmla="*/ 0 w 44"/>
              <a:gd name="T27" fmla="*/ 0 h 100"/>
              <a:gd name="T28" fmla="*/ 0 w 44"/>
              <a:gd name="T29" fmla="*/ 0 h 100"/>
              <a:gd name="T30" fmla="*/ 0 w 44"/>
              <a:gd name="T31" fmla="*/ 0 h 100"/>
              <a:gd name="T32" fmla="*/ 0 w 44"/>
              <a:gd name="T33" fmla="*/ 0 h 1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100"/>
              <a:gd name="T53" fmla="*/ 44 w 44"/>
              <a:gd name="T54" fmla="*/ 100 h 1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100">
                <a:moveTo>
                  <a:pt x="18" y="0"/>
                </a:moveTo>
                <a:lnTo>
                  <a:pt x="19" y="31"/>
                </a:lnTo>
                <a:lnTo>
                  <a:pt x="8" y="44"/>
                </a:lnTo>
                <a:lnTo>
                  <a:pt x="13" y="46"/>
                </a:lnTo>
                <a:lnTo>
                  <a:pt x="31" y="23"/>
                </a:lnTo>
                <a:lnTo>
                  <a:pt x="41" y="30"/>
                </a:lnTo>
                <a:lnTo>
                  <a:pt x="41" y="38"/>
                </a:lnTo>
                <a:lnTo>
                  <a:pt x="29" y="48"/>
                </a:lnTo>
                <a:lnTo>
                  <a:pt x="44" y="62"/>
                </a:lnTo>
                <a:lnTo>
                  <a:pt x="19" y="56"/>
                </a:lnTo>
                <a:lnTo>
                  <a:pt x="18" y="59"/>
                </a:lnTo>
                <a:lnTo>
                  <a:pt x="18" y="79"/>
                </a:lnTo>
                <a:lnTo>
                  <a:pt x="27" y="100"/>
                </a:lnTo>
                <a:lnTo>
                  <a:pt x="11" y="79"/>
                </a:lnTo>
                <a:lnTo>
                  <a:pt x="0" y="36"/>
                </a:lnTo>
                <a:lnTo>
                  <a:pt x="5" y="15"/>
                </a:lnTo>
                <a:lnTo>
                  <a:pt x="18" y="0"/>
                </a:lnTo>
                <a:close/>
              </a:path>
            </a:pathLst>
          </a:custGeom>
          <a:solidFill>
            <a:srgbClr val="CDCDCD"/>
          </a:solidFill>
          <a:ln w="6350">
            <a:solidFill>
              <a:schemeClr val="bg1"/>
            </a:solidFill>
            <a:round/>
            <a:headEnd/>
            <a:tailEnd/>
          </a:ln>
        </p:spPr>
        <p:txBody>
          <a:bodyPr/>
          <a:lstStyle/>
          <a:p>
            <a:endParaRPr lang="en-US"/>
          </a:p>
        </p:txBody>
      </p:sp>
      <p:sp>
        <p:nvSpPr>
          <p:cNvPr id="1581" name="Freeform 2622"/>
          <p:cNvSpPr>
            <a:spLocks/>
          </p:cNvSpPr>
          <p:nvPr/>
        </p:nvSpPr>
        <p:spPr bwMode="auto">
          <a:xfrm>
            <a:off x="7299325" y="4811713"/>
            <a:ext cx="28575" cy="69850"/>
          </a:xfrm>
          <a:custGeom>
            <a:avLst/>
            <a:gdLst>
              <a:gd name="T0" fmla="*/ 0 w 44"/>
              <a:gd name="T1" fmla="*/ 0 h 100"/>
              <a:gd name="T2" fmla="*/ 0 w 44"/>
              <a:gd name="T3" fmla="*/ 0 h 100"/>
              <a:gd name="T4" fmla="*/ 0 w 44"/>
              <a:gd name="T5" fmla="*/ 0 h 100"/>
              <a:gd name="T6" fmla="*/ 0 w 44"/>
              <a:gd name="T7" fmla="*/ 0 h 100"/>
              <a:gd name="T8" fmla="*/ 0 w 44"/>
              <a:gd name="T9" fmla="*/ 0 h 100"/>
              <a:gd name="T10" fmla="*/ 0 w 44"/>
              <a:gd name="T11" fmla="*/ 0 h 100"/>
              <a:gd name="T12" fmla="*/ 0 w 44"/>
              <a:gd name="T13" fmla="*/ 0 h 100"/>
              <a:gd name="T14" fmla="*/ 0 w 44"/>
              <a:gd name="T15" fmla="*/ 0 h 100"/>
              <a:gd name="T16" fmla="*/ 0 w 44"/>
              <a:gd name="T17" fmla="*/ 0 h 100"/>
              <a:gd name="T18" fmla="*/ 0 w 44"/>
              <a:gd name="T19" fmla="*/ 0 h 100"/>
              <a:gd name="T20" fmla="*/ 0 w 44"/>
              <a:gd name="T21" fmla="*/ 0 h 100"/>
              <a:gd name="T22" fmla="*/ 0 w 44"/>
              <a:gd name="T23" fmla="*/ 0 h 100"/>
              <a:gd name="T24" fmla="*/ 0 w 44"/>
              <a:gd name="T25" fmla="*/ 0 h 100"/>
              <a:gd name="T26" fmla="*/ 0 w 44"/>
              <a:gd name="T27" fmla="*/ 0 h 100"/>
              <a:gd name="T28" fmla="*/ 0 w 44"/>
              <a:gd name="T29" fmla="*/ 0 h 100"/>
              <a:gd name="T30" fmla="*/ 0 w 44"/>
              <a:gd name="T31" fmla="*/ 0 h 100"/>
              <a:gd name="T32" fmla="*/ 0 w 44"/>
              <a:gd name="T33" fmla="*/ 0 h 1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100"/>
              <a:gd name="T53" fmla="*/ 44 w 44"/>
              <a:gd name="T54" fmla="*/ 100 h 1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100">
                <a:moveTo>
                  <a:pt x="18" y="0"/>
                </a:moveTo>
                <a:lnTo>
                  <a:pt x="19" y="31"/>
                </a:lnTo>
                <a:lnTo>
                  <a:pt x="8" y="44"/>
                </a:lnTo>
                <a:lnTo>
                  <a:pt x="13" y="46"/>
                </a:lnTo>
                <a:lnTo>
                  <a:pt x="31" y="23"/>
                </a:lnTo>
                <a:lnTo>
                  <a:pt x="41" y="30"/>
                </a:lnTo>
                <a:lnTo>
                  <a:pt x="41" y="38"/>
                </a:lnTo>
                <a:lnTo>
                  <a:pt x="29" y="48"/>
                </a:lnTo>
                <a:lnTo>
                  <a:pt x="44" y="62"/>
                </a:lnTo>
                <a:lnTo>
                  <a:pt x="19" y="56"/>
                </a:lnTo>
                <a:lnTo>
                  <a:pt x="18" y="59"/>
                </a:lnTo>
                <a:lnTo>
                  <a:pt x="18" y="79"/>
                </a:lnTo>
                <a:lnTo>
                  <a:pt x="27" y="100"/>
                </a:lnTo>
                <a:lnTo>
                  <a:pt x="11" y="79"/>
                </a:lnTo>
                <a:lnTo>
                  <a:pt x="0" y="36"/>
                </a:lnTo>
                <a:lnTo>
                  <a:pt x="5" y="15"/>
                </a:lnTo>
                <a:lnTo>
                  <a:pt x="18" y="0"/>
                </a:lnTo>
              </a:path>
            </a:pathLst>
          </a:custGeom>
          <a:solidFill>
            <a:srgbClr val="CDCDCD"/>
          </a:solidFill>
          <a:ln w="6350">
            <a:solidFill>
              <a:schemeClr val="bg1"/>
            </a:solidFill>
            <a:round/>
            <a:headEnd/>
            <a:tailEnd/>
          </a:ln>
        </p:spPr>
        <p:txBody>
          <a:bodyPr/>
          <a:lstStyle/>
          <a:p>
            <a:endParaRPr lang="en-US"/>
          </a:p>
        </p:txBody>
      </p:sp>
      <p:sp>
        <p:nvSpPr>
          <p:cNvPr id="1582" name="Freeform 2623"/>
          <p:cNvSpPr>
            <a:spLocks/>
          </p:cNvSpPr>
          <p:nvPr/>
        </p:nvSpPr>
        <p:spPr bwMode="auto">
          <a:xfrm>
            <a:off x="7318375" y="4803775"/>
            <a:ext cx="6350" cy="14288"/>
          </a:xfrm>
          <a:custGeom>
            <a:avLst/>
            <a:gdLst>
              <a:gd name="T0" fmla="*/ 0 w 12"/>
              <a:gd name="T1" fmla="*/ 0 h 20"/>
              <a:gd name="T2" fmla="*/ 0 w 12"/>
              <a:gd name="T3" fmla="*/ 0 h 20"/>
              <a:gd name="T4" fmla="*/ 0 w 12"/>
              <a:gd name="T5" fmla="*/ 0 h 20"/>
              <a:gd name="T6" fmla="*/ 0 w 12"/>
              <a:gd name="T7" fmla="*/ 0 h 20"/>
              <a:gd name="T8" fmla="*/ 0 w 12"/>
              <a:gd name="T9" fmla="*/ 0 h 20"/>
              <a:gd name="T10" fmla="*/ 0 60000 65536"/>
              <a:gd name="T11" fmla="*/ 0 60000 65536"/>
              <a:gd name="T12" fmla="*/ 0 60000 65536"/>
              <a:gd name="T13" fmla="*/ 0 60000 65536"/>
              <a:gd name="T14" fmla="*/ 0 60000 65536"/>
              <a:gd name="T15" fmla="*/ 0 w 12"/>
              <a:gd name="T16" fmla="*/ 0 h 20"/>
              <a:gd name="T17" fmla="*/ 12 w 12"/>
              <a:gd name="T18" fmla="*/ 20 h 20"/>
            </a:gdLst>
            <a:ahLst/>
            <a:cxnLst>
              <a:cxn ang="T10">
                <a:pos x="T0" y="T1"/>
              </a:cxn>
              <a:cxn ang="T11">
                <a:pos x="T2" y="T3"/>
              </a:cxn>
              <a:cxn ang="T12">
                <a:pos x="T4" y="T5"/>
              </a:cxn>
              <a:cxn ang="T13">
                <a:pos x="T6" y="T7"/>
              </a:cxn>
              <a:cxn ang="T14">
                <a:pos x="T8" y="T9"/>
              </a:cxn>
            </a:cxnLst>
            <a:rect l="T15" t="T16" r="T17" b="T18"/>
            <a:pathLst>
              <a:path w="12" h="20">
                <a:moveTo>
                  <a:pt x="9" y="0"/>
                </a:moveTo>
                <a:lnTo>
                  <a:pt x="12" y="12"/>
                </a:lnTo>
                <a:lnTo>
                  <a:pt x="2" y="20"/>
                </a:lnTo>
                <a:lnTo>
                  <a:pt x="0" y="9"/>
                </a:lnTo>
                <a:lnTo>
                  <a:pt x="9" y="0"/>
                </a:lnTo>
                <a:close/>
              </a:path>
            </a:pathLst>
          </a:custGeom>
          <a:solidFill>
            <a:srgbClr val="CDCDCD"/>
          </a:solidFill>
          <a:ln w="6350">
            <a:solidFill>
              <a:schemeClr val="bg1"/>
            </a:solidFill>
            <a:round/>
            <a:headEnd/>
            <a:tailEnd/>
          </a:ln>
        </p:spPr>
        <p:txBody>
          <a:bodyPr/>
          <a:lstStyle/>
          <a:p>
            <a:endParaRPr lang="en-US"/>
          </a:p>
        </p:txBody>
      </p:sp>
      <p:sp>
        <p:nvSpPr>
          <p:cNvPr id="1583" name="Freeform 2624"/>
          <p:cNvSpPr>
            <a:spLocks/>
          </p:cNvSpPr>
          <p:nvPr/>
        </p:nvSpPr>
        <p:spPr bwMode="auto">
          <a:xfrm>
            <a:off x="7318375" y="4803775"/>
            <a:ext cx="6350" cy="14288"/>
          </a:xfrm>
          <a:custGeom>
            <a:avLst/>
            <a:gdLst>
              <a:gd name="T0" fmla="*/ 0 w 12"/>
              <a:gd name="T1" fmla="*/ 0 h 20"/>
              <a:gd name="T2" fmla="*/ 0 w 12"/>
              <a:gd name="T3" fmla="*/ 0 h 20"/>
              <a:gd name="T4" fmla="*/ 0 w 12"/>
              <a:gd name="T5" fmla="*/ 0 h 20"/>
              <a:gd name="T6" fmla="*/ 0 w 12"/>
              <a:gd name="T7" fmla="*/ 0 h 20"/>
              <a:gd name="T8" fmla="*/ 0 w 12"/>
              <a:gd name="T9" fmla="*/ 0 h 20"/>
              <a:gd name="T10" fmla="*/ 0 60000 65536"/>
              <a:gd name="T11" fmla="*/ 0 60000 65536"/>
              <a:gd name="T12" fmla="*/ 0 60000 65536"/>
              <a:gd name="T13" fmla="*/ 0 60000 65536"/>
              <a:gd name="T14" fmla="*/ 0 60000 65536"/>
              <a:gd name="T15" fmla="*/ 0 w 12"/>
              <a:gd name="T16" fmla="*/ 0 h 20"/>
              <a:gd name="T17" fmla="*/ 12 w 12"/>
              <a:gd name="T18" fmla="*/ 20 h 20"/>
            </a:gdLst>
            <a:ahLst/>
            <a:cxnLst>
              <a:cxn ang="T10">
                <a:pos x="T0" y="T1"/>
              </a:cxn>
              <a:cxn ang="T11">
                <a:pos x="T2" y="T3"/>
              </a:cxn>
              <a:cxn ang="T12">
                <a:pos x="T4" y="T5"/>
              </a:cxn>
              <a:cxn ang="T13">
                <a:pos x="T6" y="T7"/>
              </a:cxn>
              <a:cxn ang="T14">
                <a:pos x="T8" y="T9"/>
              </a:cxn>
            </a:cxnLst>
            <a:rect l="T15" t="T16" r="T17" b="T18"/>
            <a:pathLst>
              <a:path w="12" h="20">
                <a:moveTo>
                  <a:pt x="9" y="0"/>
                </a:moveTo>
                <a:lnTo>
                  <a:pt x="12" y="12"/>
                </a:lnTo>
                <a:lnTo>
                  <a:pt x="2" y="20"/>
                </a:lnTo>
                <a:lnTo>
                  <a:pt x="0" y="9"/>
                </a:lnTo>
                <a:lnTo>
                  <a:pt x="9" y="0"/>
                </a:lnTo>
              </a:path>
            </a:pathLst>
          </a:custGeom>
          <a:solidFill>
            <a:srgbClr val="CDCDCD"/>
          </a:solidFill>
          <a:ln w="6350">
            <a:solidFill>
              <a:schemeClr val="bg1"/>
            </a:solidFill>
            <a:round/>
            <a:headEnd/>
            <a:tailEnd/>
          </a:ln>
        </p:spPr>
        <p:txBody>
          <a:bodyPr/>
          <a:lstStyle/>
          <a:p>
            <a:endParaRPr lang="en-US"/>
          </a:p>
        </p:txBody>
      </p:sp>
      <p:sp>
        <p:nvSpPr>
          <p:cNvPr id="1584" name="Freeform 2625"/>
          <p:cNvSpPr>
            <a:spLocks/>
          </p:cNvSpPr>
          <p:nvPr/>
        </p:nvSpPr>
        <p:spPr bwMode="auto">
          <a:xfrm>
            <a:off x="7269163" y="4926013"/>
            <a:ext cx="26987" cy="19050"/>
          </a:xfrm>
          <a:custGeom>
            <a:avLst/>
            <a:gdLst>
              <a:gd name="T0" fmla="*/ 0 w 39"/>
              <a:gd name="T1" fmla="*/ 0 h 28"/>
              <a:gd name="T2" fmla="*/ 0 w 39"/>
              <a:gd name="T3" fmla="*/ 0 h 28"/>
              <a:gd name="T4" fmla="*/ 0 w 39"/>
              <a:gd name="T5" fmla="*/ 0 h 28"/>
              <a:gd name="T6" fmla="*/ 0 w 39"/>
              <a:gd name="T7" fmla="*/ 0 h 28"/>
              <a:gd name="T8" fmla="*/ 0 w 39"/>
              <a:gd name="T9" fmla="*/ 0 h 28"/>
              <a:gd name="T10" fmla="*/ 0 w 39"/>
              <a:gd name="T11" fmla="*/ 0 h 28"/>
              <a:gd name="T12" fmla="*/ 0 w 39"/>
              <a:gd name="T13" fmla="*/ 0 h 28"/>
              <a:gd name="T14" fmla="*/ 0 w 39"/>
              <a:gd name="T15" fmla="*/ 0 h 28"/>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28"/>
              <a:gd name="T26" fmla="*/ 39 w 39"/>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28">
                <a:moveTo>
                  <a:pt x="0" y="2"/>
                </a:moveTo>
                <a:lnTo>
                  <a:pt x="23" y="0"/>
                </a:lnTo>
                <a:lnTo>
                  <a:pt x="37" y="10"/>
                </a:lnTo>
                <a:lnTo>
                  <a:pt x="39" y="18"/>
                </a:lnTo>
                <a:lnTo>
                  <a:pt x="24" y="28"/>
                </a:lnTo>
                <a:lnTo>
                  <a:pt x="16" y="26"/>
                </a:lnTo>
                <a:lnTo>
                  <a:pt x="5" y="16"/>
                </a:lnTo>
                <a:lnTo>
                  <a:pt x="0" y="2"/>
                </a:lnTo>
                <a:close/>
              </a:path>
            </a:pathLst>
          </a:custGeom>
          <a:solidFill>
            <a:srgbClr val="CDCDCD"/>
          </a:solidFill>
          <a:ln w="6350">
            <a:solidFill>
              <a:schemeClr val="bg1"/>
            </a:solidFill>
            <a:round/>
            <a:headEnd/>
            <a:tailEnd/>
          </a:ln>
        </p:spPr>
        <p:txBody>
          <a:bodyPr/>
          <a:lstStyle/>
          <a:p>
            <a:endParaRPr lang="en-US"/>
          </a:p>
        </p:txBody>
      </p:sp>
      <p:sp>
        <p:nvSpPr>
          <p:cNvPr id="1585" name="Freeform 2626"/>
          <p:cNvSpPr>
            <a:spLocks/>
          </p:cNvSpPr>
          <p:nvPr/>
        </p:nvSpPr>
        <p:spPr bwMode="auto">
          <a:xfrm>
            <a:off x="7269163" y="4926013"/>
            <a:ext cx="26987" cy="19050"/>
          </a:xfrm>
          <a:custGeom>
            <a:avLst/>
            <a:gdLst>
              <a:gd name="T0" fmla="*/ 0 w 39"/>
              <a:gd name="T1" fmla="*/ 0 h 28"/>
              <a:gd name="T2" fmla="*/ 0 w 39"/>
              <a:gd name="T3" fmla="*/ 0 h 28"/>
              <a:gd name="T4" fmla="*/ 0 w 39"/>
              <a:gd name="T5" fmla="*/ 0 h 28"/>
              <a:gd name="T6" fmla="*/ 0 w 39"/>
              <a:gd name="T7" fmla="*/ 0 h 28"/>
              <a:gd name="T8" fmla="*/ 0 w 39"/>
              <a:gd name="T9" fmla="*/ 0 h 28"/>
              <a:gd name="T10" fmla="*/ 0 w 39"/>
              <a:gd name="T11" fmla="*/ 0 h 28"/>
              <a:gd name="T12" fmla="*/ 0 w 39"/>
              <a:gd name="T13" fmla="*/ 0 h 28"/>
              <a:gd name="T14" fmla="*/ 0 w 39"/>
              <a:gd name="T15" fmla="*/ 0 h 28"/>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28"/>
              <a:gd name="T26" fmla="*/ 39 w 39"/>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28">
                <a:moveTo>
                  <a:pt x="0" y="2"/>
                </a:moveTo>
                <a:lnTo>
                  <a:pt x="23" y="0"/>
                </a:lnTo>
                <a:lnTo>
                  <a:pt x="37" y="10"/>
                </a:lnTo>
                <a:lnTo>
                  <a:pt x="39" y="18"/>
                </a:lnTo>
                <a:lnTo>
                  <a:pt x="24" y="28"/>
                </a:lnTo>
                <a:lnTo>
                  <a:pt x="16" y="26"/>
                </a:lnTo>
                <a:lnTo>
                  <a:pt x="5" y="16"/>
                </a:lnTo>
                <a:lnTo>
                  <a:pt x="0" y="2"/>
                </a:lnTo>
              </a:path>
            </a:pathLst>
          </a:custGeom>
          <a:solidFill>
            <a:srgbClr val="CDCDCD"/>
          </a:solidFill>
          <a:ln w="6350">
            <a:solidFill>
              <a:schemeClr val="bg1"/>
            </a:solidFill>
            <a:round/>
            <a:headEnd/>
            <a:tailEnd/>
          </a:ln>
        </p:spPr>
        <p:txBody>
          <a:bodyPr/>
          <a:lstStyle/>
          <a:p>
            <a:endParaRPr lang="en-US"/>
          </a:p>
        </p:txBody>
      </p:sp>
      <p:sp>
        <p:nvSpPr>
          <p:cNvPr id="1586" name="Freeform 2627"/>
          <p:cNvSpPr>
            <a:spLocks/>
          </p:cNvSpPr>
          <p:nvPr/>
        </p:nvSpPr>
        <p:spPr bwMode="auto">
          <a:xfrm>
            <a:off x="7258050" y="4902200"/>
            <a:ext cx="19050" cy="1588"/>
          </a:xfrm>
          <a:custGeom>
            <a:avLst/>
            <a:gdLst>
              <a:gd name="T0" fmla="*/ 0 w 26"/>
              <a:gd name="T1" fmla="*/ 0 h 7"/>
              <a:gd name="T2" fmla="*/ 2147483647 w 26"/>
              <a:gd name="T3" fmla="*/ 0 h 7"/>
              <a:gd name="T4" fmla="*/ 2147483647 w 26"/>
              <a:gd name="T5" fmla="*/ 0 h 7"/>
              <a:gd name="T6" fmla="*/ 0 w 26"/>
              <a:gd name="T7" fmla="*/ 0 h 7"/>
              <a:gd name="T8" fmla="*/ 0 60000 65536"/>
              <a:gd name="T9" fmla="*/ 0 60000 65536"/>
              <a:gd name="T10" fmla="*/ 0 60000 65536"/>
              <a:gd name="T11" fmla="*/ 0 60000 65536"/>
              <a:gd name="T12" fmla="*/ 0 w 26"/>
              <a:gd name="T13" fmla="*/ 0 h 7"/>
              <a:gd name="T14" fmla="*/ 26 w 26"/>
              <a:gd name="T15" fmla="*/ 7 h 7"/>
            </a:gdLst>
            <a:ahLst/>
            <a:cxnLst>
              <a:cxn ang="T8">
                <a:pos x="T0" y="T1"/>
              </a:cxn>
              <a:cxn ang="T9">
                <a:pos x="T2" y="T3"/>
              </a:cxn>
              <a:cxn ang="T10">
                <a:pos x="T4" y="T5"/>
              </a:cxn>
              <a:cxn ang="T11">
                <a:pos x="T6" y="T7"/>
              </a:cxn>
            </a:cxnLst>
            <a:rect l="T12" t="T13" r="T14" b="T15"/>
            <a:pathLst>
              <a:path w="26" h="7">
                <a:moveTo>
                  <a:pt x="0" y="2"/>
                </a:moveTo>
                <a:lnTo>
                  <a:pt x="26" y="0"/>
                </a:lnTo>
                <a:lnTo>
                  <a:pt x="2" y="7"/>
                </a:lnTo>
                <a:lnTo>
                  <a:pt x="0" y="2"/>
                </a:lnTo>
                <a:close/>
              </a:path>
            </a:pathLst>
          </a:custGeom>
          <a:solidFill>
            <a:srgbClr val="CDCDCD"/>
          </a:solidFill>
          <a:ln w="6350">
            <a:solidFill>
              <a:schemeClr val="bg1"/>
            </a:solidFill>
            <a:round/>
            <a:headEnd/>
            <a:tailEnd/>
          </a:ln>
        </p:spPr>
        <p:txBody>
          <a:bodyPr/>
          <a:lstStyle/>
          <a:p>
            <a:endParaRPr lang="en-US"/>
          </a:p>
        </p:txBody>
      </p:sp>
      <p:sp>
        <p:nvSpPr>
          <p:cNvPr id="1587" name="Freeform 2628"/>
          <p:cNvSpPr>
            <a:spLocks/>
          </p:cNvSpPr>
          <p:nvPr/>
        </p:nvSpPr>
        <p:spPr bwMode="auto">
          <a:xfrm>
            <a:off x="7258050" y="4902200"/>
            <a:ext cx="19050" cy="1588"/>
          </a:xfrm>
          <a:custGeom>
            <a:avLst/>
            <a:gdLst>
              <a:gd name="T0" fmla="*/ 0 w 26"/>
              <a:gd name="T1" fmla="*/ 0 h 7"/>
              <a:gd name="T2" fmla="*/ 2147483647 w 26"/>
              <a:gd name="T3" fmla="*/ 0 h 7"/>
              <a:gd name="T4" fmla="*/ 2147483647 w 26"/>
              <a:gd name="T5" fmla="*/ 0 h 7"/>
              <a:gd name="T6" fmla="*/ 0 w 26"/>
              <a:gd name="T7" fmla="*/ 0 h 7"/>
              <a:gd name="T8" fmla="*/ 0 60000 65536"/>
              <a:gd name="T9" fmla="*/ 0 60000 65536"/>
              <a:gd name="T10" fmla="*/ 0 60000 65536"/>
              <a:gd name="T11" fmla="*/ 0 60000 65536"/>
              <a:gd name="T12" fmla="*/ 0 w 26"/>
              <a:gd name="T13" fmla="*/ 0 h 7"/>
              <a:gd name="T14" fmla="*/ 26 w 26"/>
              <a:gd name="T15" fmla="*/ 7 h 7"/>
            </a:gdLst>
            <a:ahLst/>
            <a:cxnLst>
              <a:cxn ang="T8">
                <a:pos x="T0" y="T1"/>
              </a:cxn>
              <a:cxn ang="T9">
                <a:pos x="T2" y="T3"/>
              </a:cxn>
              <a:cxn ang="T10">
                <a:pos x="T4" y="T5"/>
              </a:cxn>
              <a:cxn ang="T11">
                <a:pos x="T6" y="T7"/>
              </a:cxn>
            </a:cxnLst>
            <a:rect l="T12" t="T13" r="T14" b="T15"/>
            <a:pathLst>
              <a:path w="26" h="7">
                <a:moveTo>
                  <a:pt x="0" y="2"/>
                </a:moveTo>
                <a:lnTo>
                  <a:pt x="26" y="0"/>
                </a:lnTo>
                <a:lnTo>
                  <a:pt x="2" y="7"/>
                </a:lnTo>
                <a:lnTo>
                  <a:pt x="0" y="2"/>
                </a:lnTo>
              </a:path>
            </a:pathLst>
          </a:custGeom>
          <a:solidFill>
            <a:srgbClr val="CDCDCD"/>
          </a:solidFill>
          <a:ln w="6350">
            <a:solidFill>
              <a:schemeClr val="bg1"/>
            </a:solidFill>
            <a:round/>
            <a:headEnd/>
            <a:tailEnd/>
          </a:ln>
        </p:spPr>
        <p:txBody>
          <a:bodyPr/>
          <a:lstStyle/>
          <a:p>
            <a:endParaRPr lang="en-US"/>
          </a:p>
        </p:txBody>
      </p:sp>
      <p:sp>
        <p:nvSpPr>
          <p:cNvPr id="1588" name="Freeform 2629"/>
          <p:cNvSpPr>
            <a:spLocks/>
          </p:cNvSpPr>
          <p:nvPr/>
        </p:nvSpPr>
        <p:spPr bwMode="auto">
          <a:xfrm>
            <a:off x="7235825" y="4899025"/>
            <a:ext cx="19050" cy="6350"/>
          </a:xfrm>
          <a:custGeom>
            <a:avLst/>
            <a:gdLst>
              <a:gd name="T0" fmla="*/ 0 w 28"/>
              <a:gd name="T1" fmla="*/ 0 h 12"/>
              <a:gd name="T2" fmla="*/ 0 w 28"/>
              <a:gd name="T3" fmla="*/ 0 h 12"/>
              <a:gd name="T4" fmla="*/ 0 w 28"/>
              <a:gd name="T5" fmla="*/ 0 h 12"/>
              <a:gd name="T6" fmla="*/ 0 w 28"/>
              <a:gd name="T7" fmla="*/ 0 h 12"/>
              <a:gd name="T8" fmla="*/ 0 60000 65536"/>
              <a:gd name="T9" fmla="*/ 0 60000 65536"/>
              <a:gd name="T10" fmla="*/ 0 60000 65536"/>
              <a:gd name="T11" fmla="*/ 0 60000 65536"/>
              <a:gd name="T12" fmla="*/ 0 w 28"/>
              <a:gd name="T13" fmla="*/ 0 h 12"/>
              <a:gd name="T14" fmla="*/ 28 w 28"/>
              <a:gd name="T15" fmla="*/ 12 h 12"/>
            </a:gdLst>
            <a:ahLst/>
            <a:cxnLst>
              <a:cxn ang="T8">
                <a:pos x="T0" y="T1"/>
              </a:cxn>
              <a:cxn ang="T9">
                <a:pos x="T2" y="T3"/>
              </a:cxn>
              <a:cxn ang="T10">
                <a:pos x="T4" y="T5"/>
              </a:cxn>
              <a:cxn ang="T11">
                <a:pos x="T6" y="T7"/>
              </a:cxn>
            </a:cxnLst>
            <a:rect l="T12" t="T13" r="T14" b="T15"/>
            <a:pathLst>
              <a:path w="28" h="12">
                <a:moveTo>
                  <a:pt x="0" y="0"/>
                </a:moveTo>
                <a:lnTo>
                  <a:pt x="28" y="3"/>
                </a:lnTo>
                <a:lnTo>
                  <a:pt x="7" y="12"/>
                </a:lnTo>
                <a:lnTo>
                  <a:pt x="0" y="0"/>
                </a:lnTo>
                <a:close/>
              </a:path>
            </a:pathLst>
          </a:custGeom>
          <a:solidFill>
            <a:srgbClr val="CDCDCD"/>
          </a:solidFill>
          <a:ln w="6350">
            <a:solidFill>
              <a:schemeClr val="bg1"/>
            </a:solidFill>
            <a:round/>
            <a:headEnd/>
            <a:tailEnd/>
          </a:ln>
        </p:spPr>
        <p:txBody>
          <a:bodyPr/>
          <a:lstStyle/>
          <a:p>
            <a:endParaRPr lang="en-US"/>
          </a:p>
        </p:txBody>
      </p:sp>
      <p:sp>
        <p:nvSpPr>
          <p:cNvPr id="1589" name="Freeform 2630"/>
          <p:cNvSpPr>
            <a:spLocks/>
          </p:cNvSpPr>
          <p:nvPr/>
        </p:nvSpPr>
        <p:spPr bwMode="auto">
          <a:xfrm>
            <a:off x="7235825" y="4899025"/>
            <a:ext cx="19050" cy="6350"/>
          </a:xfrm>
          <a:custGeom>
            <a:avLst/>
            <a:gdLst>
              <a:gd name="T0" fmla="*/ 0 w 28"/>
              <a:gd name="T1" fmla="*/ 0 h 12"/>
              <a:gd name="T2" fmla="*/ 0 w 28"/>
              <a:gd name="T3" fmla="*/ 0 h 12"/>
              <a:gd name="T4" fmla="*/ 0 w 28"/>
              <a:gd name="T5" fmla="*/ 0 h 12"/>
              <a:gd name="T6" fmla="*/ 0 w 28"/>
              <a:gd name="T7" fmla="*/ 0 h 12"/>
              <a:gd name="T8" fmla="*/ 0 60000 65536"/>
              <a:gd name="T9" fmla="*/ 0 60000 65536"/>
              <a:gd name="T10" fmla="*/ 0 60000 65536"/>
              <a:gd name="T11" fmla="*/ 0 60000 65536"/>
              <a:gd name="T12" fmla="*/ 0 w 28"/>
              <a:gd name="T13" fmla="*/ 0 h 12"/>
              <a:gd name="T14" fmla="*/ 28 w 28"/>
              <a:gd name="T15" fmla="*/ 12 h 12"/>
            </a:gdLst>
            <a:ahLst/>
            <a:cxnLst>
              <a:cxn ang="T8">
                <a:pos x="T0" y="T1"/>
              </a:cxn>
              <a:cxn ang="T9">
                <a:pos x="T2" y="T3"/>
              </a:cxn>
              <a:cxn ang="T10">
                <a:pos x="T4" y="T5"/>
              </a:cxn>
              <a:cxn ang="T11">
                <a:pos x="T6" y="T7"/>
              </a:cxn>
            </a:cxnLst>
            <a:rect l="T12" t="T13" r="T14" b="T15"/>
            <a:pathLst>
              <a:path w="28" h="12">
                <a:moveTo>
                  <a:pt x="0" y="0"/>
                </a:moveTo>
                <a:lnTo>
                  <a:pt x="28" y="3"/>
                </a:lnTo>
                <a:lnTo>
                  <a:pt x="7" y="12"/>
                </a:lnTo>
                <a:lnTo>
                  <a:pt x="0" y="0"/>
                </a:lnTo>
              </a:path>
            </a:pathLst>
          </a:custGeom>
          <a:solidFill>
            <a:srgbClr val="CDCDCD"/>
          </a:solidFill>
          <a:ln w="6350">
            <a:solidFill>
              <a:schemeClr val="bg1"/>
            </a:solidFill>
            <a:round/>
            <a:headEnd/>
            <a:tailEnd/>
          </a:ln>
        </p:spPr>
        <p:txBody>
          <a:bodyPr/>
          <a:lstStyle/>
          <a:p>
            <a:endParaRPr lang="en-US"/>
          </a:p>
        </p:txBody>
      </p:sp>
      <p:sp>
        <p:nvSpPr>
          <p:cNvPr id="1590" name="Freeform 2631"/>
          <p:cNvSpPr>
            <a:spLocks/>
          </p:cNvSpPr>
          <p:nvPr/>
        </p:nvSpPr>
        <p:spPr bwMode="auto">
          <a:xfrm>
            <a:off x="7210425" y="4889500"/>
            <a:ext cx="6350" cy="6350"/>
          </a:xfrm>
          <a:custGeom>
            <a:avLst/>
            <a:gdLst>
              <a:gd name="T0" fmla="*/ 0 w 10"/>
              <a:gd name="T1" fmla="*/ 2147483647 h 8"/>
              <a:gd name="T2" fmla="*/ 0 w 10"/>
              <a:gd name="T3" fmla="*/ 0 h 8"/>
              <a:gd name="T4" fmla="*/ 0 w 10"/>
              <a:gd name="T5" fmla="*/ 2147483647 h 8"/>
              <a:gd name="T6" fmla="*/ 0 w 10"/>
              <a:gd name="T7" fmla="*/ 2147483647 h 8"/>
              <a:gd name="T8" fmla="*/ 0 w 10"/>
              <a:gd name="T9" fmla="*/ 2147483647 h 8"/>
              <a:gd name="T10" fmla="*/ 0 60000 65536"/>
              <a:gd name="T11" fmla="*/ 0 60000 65536"/>
              <a:gd name="T12" fmla="*/ 0 60000 65536"/>
              <a:gd name="T13" fmla="*/ 0 60000 65536"/>
              <a:gd name="T14" fmla="*/ 0 60000 65536"/>
              <a:gd name="T15" fmla="*/ 0 w 10"/>
              <a:gd name="T16" fmla="*/ 0 h 8"/>
              <a:gd name="T17" fmla="*/ 10 w 10"/>
              <a:gd name="T18" fmla="*/ 8 h 8"/>
            </a:gdLst>
            <a:ahLst/>
            <a:cxnLst>
              <a:cxn ang="T10">
                <a:pos x="T0" y="T1"/>
              </a:cxn>
              <a:cxn ang="T11">
                <a:pos x="T2" y="T3"/>
              </a:cxn>
              <a:cxn ang="T12">
                <a:pos x="T4" y="T5"/>
              </a:cxn>
              <a:cxn ang="T13">
                <a:pos x="T6" y="T7"/>
              </a:cxn>
              <a:cxn ang="T14">
                <a:pos x="T8" y="T9"/>
              </a:cxn>
            </a:cxnLst>
            <a:rect l="T15" t="T16" r="T17" b="T18"/>
            <a:pathLst>
              <a:path w="10" h="8">
                <a:moveTo>
                  <a:pt x="0" y="3"/>
                </a:moveTo>
                <a:lnTo>
                  <a:pt x="10" y="0"/>
                </a:lnTo>
                <a:lnTo>
                  <a:pt x="8" y="6"/>
                </a:lnTo>
                <a:lnTo>
                  <a:pt x="2" y="8"/>
                </a:lnTo>
                <a:lnTo>
                  <a:pt x="0" y="3"/>
                </a:lnTo>
                <a:close/>
              </a:path>
            </a:pathLst>
          </a:custGeom>
          <a:solidFill>
            <a:srgbClr val="CDCDCD"/>
          </a:solidFill>
          <a:ln w="6350">
            <a:solidFill>
              <a:schemeClr val="bg1"/>
            </a:solidFill>
            <a:round/>
            <a:headEnd/>
            <a:tailEnd/>
          </a:ln>
        </p:spPr>
        <p:txBody>
          <a:bodyPr/>
          <a:lstStyle/>
          <a:p>
            <a:endParaRPr lang="en-US"/>
          </a:p>
        </p:txBody>
      </p:sp>
      <p:sp>
        <p:nvSpPr>
          <p:cNvPr id="1591" name="Freeform 2632"/>
          <p:cNvSpPr>
            <a:spLocks/>
          </p:cNvSpPr>
          <p:nvPr/>
        </p:nvSpPr>
        <p:spPr bwMode="auto">
          <a:xfrm>
            <a:off x="7210425" y="4889500"/>
            <a:ext cx="6350" cy="6350"/>
          </a:xfrm>
          <a:custGeom>
            <a:avLst/>
            <a:gdLst>
              <a:gd name="T0" fmla="*/ 0 w 10"/>
              <a:gd name="T1" fmla="*/ 2147483647 h 8"/>
              <a:gd name="T2" fmla="*/ 0 w 10"/>
              <a:gd name="T3" fmla="*/ 0 h 8"/>
              <a:gd name="T4" fmla="*/ 0 w 10"/>
              <a:gd name="T5" fmla="*/ 2147483647 h 8"/>
              <a:gd name="T6" fmla="*/ 0 w 10"/>
              <a:gd name="T7" fmla="*/ 2147483647 h 8"/>
              <a:gd name="T8" fmla="*/ 0 w 10"/>
              <a:gd name="T9" fmla="*/ 2147483647 h 8"/>
              <a:gd name="T10" fmla="*/ 0 60000 65536"/>
              <a:gd name="T11" fmla="*/ 0 60000 65536"/>
              <a:gd name="T12" fmla="*/ 0 60000 65536"/>
              <a:gd name="T13" fmla="*/ 0 60000 65536"/>
              <a:gd name="T14" fmla="*/ 0 60000 65536"/>
              <a:gd name="T15" fmla="*/ 0 w 10"/>
              <a:gd name="T16" fmla="*/ 0 h 8"/>
              <a:gd name="T17" fmla="*/ 10 w 10"/>
              <a:gd name="T18" fmla="*/ 8 h 8"/>
            </a:gdLst>
            <a:ahLst/>
            <a:cxnLst>
              <a:cxn ang="T10">
                <a:pos x="T0" y="T1"/>
              </a:cxn>
              <a:cxn ang="T11">
                <a:pos x="T2" y="T3"/>
              </a:cxn>
              <a:cxn ang="T12">
                <a:pos x="T4" y="T5"/>
              </a:cxn>
              <a:cxn ang="T13">
                <a:pos x="T6" y="T7"/>
              </a:cxn>
              <a:cxn ang="T14">
                <a:pos x="T8" y="T9"/>
              </a:cxn>
            </a:cxnLst>
            <a:rect l="T15" t="T16" r="T17" b="T18"/>
            <a:pathLst>
              <a:path w="10" h="8">
                <a:moveTo>
                  <a:pt x="0" y="3"/>
                </a:moveTo>
                <a:lnTo>
                  <a:pt x="10" y="0"/>
                </a:lnTo>
                <a:lnTo>
                  <a:pt x="8" y="6"/>
                </a:lnTo>
                <a:lnTo>
                  <a:pt x="2" y="8"/>
                </a:lnTo>
                <a:lnTo>
                  <a:pt x="0" y="3"/>
                </a:lnTo>
              </a:path>
            </a:pathLst>
          </a:custGeom>
          <a:solidFill>
            <a:srgbClr val="CDCDCD"/>
          </a:solidFill>
          <a:ln w="6350">
            <a:solidFill>
              <a:schemeClr val="bg1"/>
            </a:solidFill>
            <a:round/>
            <a:headEnd/>
            <a:tailEnd/>
          </a:ln>
        </p:spPr>
        <p:txBody>
          <a:bodyPr/>
          <a:lstStyle/>
          <a:p>
            <a:endParaRPr lang="en-US"/>
          </a:p>
        </p:txBody>
      </p:sp>
      <p:sp>
        <p:nvSpPr>
          <p:cNvPr id="1592" name="Freeform 2633"/>
          <p:cNvSpPr>
            <a:spLocks/>
          </p:cNvSpPr>
          <p:nvPr/>
        </p:nvSpPr>
        <p:spPr bwMode="auto">
          <a:xfrm>
            <a:off x="7204075" y="4886325"/>
            <a:ext cx="6350" cy="9525"/>
          </a:xfrm>
          <a:custGeom>
            <a:avLst/>
            <a:gdLst>
              <a:gd name="T0" fmla="*/ 2147483647 w 8"/>
              <a:gd name="T1" fmla="*/ 0 h 11"/>
              <a:gd name="T2" fmla="*/ 2147483647 w 8"/>
              <a:gd name="T3" fmla="*/ 2147483647 h 11"/>
              <a:gd name="T4" fmla="*/ 0 w 8"/>
              <a:gd name="T5" fmla="*/ 2147483647 h 11"/>
              <a:gd name="T6" fmla="*/ 0 w 8"/>
              <a:gd name="T7" fmla="*/ 2147483647 h 11"/>
              <a:gd name="T8" fmla="*/ 2147483647 w 8"/>
              <a:gd name="T9" fmla="*/ 0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6" y="0"/>
                </a:moveTo>
                <a:lnTo>
                  <a:pt x="8" y="5"/>
                </a:lnTo>
                <a:lnTo>
                  <a:pt x="0" y="11"/>
                </a:lnTo>
                <a:lnTo>
                  <a:pt x="0" y="3"/>
                </a:lnTo>
                <a:lnTo>
                  <a:pt x="6" y="0"/>
                </a:lnTo>
                <a:close/>
              </a:path>
            </a:pathLst>
          </a:custGeom>
          <a:solidFill>
            <a:srgbClr val="CDCDCD"/>
          </a:solidFill>
          <a:ln w="6350">
            <a:solidFill>
              <a:schemeClr val="bg1"/>
            </a:solidFill>
            <a:round/>
            <a:headEnd/>
            <a:tailEnd/>
          </a:ln>
        </p:spPr>
        <p:txBody>
          <a:bodyPr/>
          <a:lstStyle/>
          <a:p>
            <a:endParaRPr lang="en-US"/>
          </a:p>
        </p:txBody>
      </p:sp>
      <p:sp>
        <p:nvSpPr>
          <p:cNvPr id="1593" name="Freeform 2634"/>
          <p:cNvSpPr>
            <a:spLocks/>
          </p:cNvSpPr>
          <p:nvPr/>
        </p:nvSpPr>
        <p:spPr bwMode="auto">
          <a:xfrm>
            <a:off x="7204075" y="4886325"/>
            <a:ext cx="6350" cy="9525"/>
          </a:xfrm>
          <a:custGeom>
            <a:avLst/>
            <a:gdLst>
              <a:gd name="T0" fmla="*/ 2147483647 w 8"/>
              <a:gd name="T1" fmla="*/ 0 h 11"/>
              <a:gd name="T2" fmla="*/ 2147483647 w 8"/>
              <a:gd name="T3" fmla="*/ 2147483647 h 11"/>
              <a:gd name="T4" fmla="*/ 0 w 8"/>
              <a:gd name="T5" fmla="*/ 2147483647 h 11"/>
              <a:gd name="T6" fmla="*/ 0 w 8"/>
              <a:gd name="T7" fmla="*/ 2147483647 h 11"/>
              <a:gd name="T8" fmla="*/ 2147483647 w 8"/>
              <a:gd name="T9" fmla="*/ 0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6" y="0"/>
                </a:moveTo>
                <a:lnTo>
                  <a:pt x="8" y="5"/>
                </a:lnTo>
                <a:lnTo>
                  <a:pt x="0" y="11"/>
                </a:lnTo>
                <a:lnTo>
                  <a:pt x="0" y="3"/>
                </a:lnTo>
                <a:lnTo>
                  <a:pt x="6" y="0"/>
                </a:lnTo>
              </a:path>
            </a:pathLst>
          </a:custGeom>
          <a:solidFill>
            <a:srgbClr val="CDCDCD"/>
          </a:solidFill>
          <a:ln w="6350">
            <a:solidFill>
              <a:schemeClr val="bg1"/>
            </a:solidFill>
            <a:round/>
            <a:headEnd/>
            <a:tailEnd/>
          </a:ln>
        </p:spPr>
        <p:txBody>
          <a:bodyPr/>
          <a:lstStyle/>
          <a:p>
            <a:endParaRPr lang="en-US"/>
          </a:p>
        </p:txBody>
      </p:sp>
      <p:sp>
        <p:nvSpPr>
          <p:cNvPr id="1594" name="Freeform 2635"/>
          <p:cNvSpPr>
            <a:spLocks/>
          </p:cNvSpPr>
          <p:nvPr/>
        </p:nvSpPr>
        <p:spPr bwMode="auto">
          <a:xfrm>
            <a:off x="7205663" y="4949825"/>
            <a:ext cx="4762" cy="3175"/>
          </a:xfrm>
          <a:custGeom>
            <a:avLst/>
            <a:gdLst>
              <a:gd name="T0" fmla="*/ 0 w 6"/>
              <a:gd name="T1" fmla="*/ 0 h 7"/>
              <a:gd name="T2" fmla="*/ 2147483647 w 6"/>
              <a:gd name="T3" fmla="*/ 0 h 7"/>
              <a:gd name="T4" fmla="*/ 2147483647 w 6"/>
              <a:gd name="T5" fmla="*/ 0 h 7"/>
              <a:gd name="T6" fmla="*/ 0 w 6"/>
              <a:gd name="T7" fmla="*/ 0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0" y="0"/>
                </a:moveTo>
                <a:lnTo>
                  <a:pt x="6" y="0"/>
                </a:lnTo>
                <a:lnTo>
                  <a:pt x="6" y="7"/>
                </a:lnTo>
                <a:lnTo>
                  <a:pt x="0" y="0"/>
                </a:lnTo>
              </a:path>
            </a:pathLst>
          </a:custGeom>
          <a:solidFill>
            <a:srgbClr val="CDCDCD"/>
          </a:solidFill>
          <a:ln w="6350">
            <a:solidFill>
              <a:schemeClr val="bg1"/>
            </a:solidFill>
            <a:round/>
            <a:headEnd/>
            <a:tailEnd/>
          </a:ln>
        </p:spPr>
        <p:txBody>
          <a:bodyPr/>
          <a:lstStyle/>
          <a:p>
            <a:endParaRPr lang="en-US"/>
          </a:p>
        </p:txBody>
      </p:sp>
      <p:sp>
        <p:nvSpPr>
          <p:cNvPr id="1595" name="Freeform 2636"/>
          <p:cNvSpPr>
            <a:spLocks/>
          </p:cNvSpPr>
          <p:nvPr/>
        </p:nvSpPr>
        <p:spPr bwMode="auto">
          <a:xfrm>
            <a:off x="7199313" y="4956175"/>
            <a:ext cx="11112" cy="26988"/>
          </a:xfrm>
          <a:custGeom>
            <a:avLst/>
            <a:gdLst>
              <a:gd name="T0" fmla="*/ 2147483647 w 16"/>
              <a:gd name="T1" fmla="*/ 0 h 41"/>
              <a:gd name="T2" fmla="*/ 2147483647 w 16"/>
              <a:gd name="T3" fmla="*/ 0 h 41"/>
              <a:gd name="T4" fmla="*/ 2147483647 w 16"/>
              <a:gd name="T5" fmla="*/ 0 h 41"/>
              <a:gd name="T6" fmla="*/ 2147483647 w 16"/>
              <a:gd name="T7" fmla="*/ 0 h 41"/>
              <a:gd name="T8" fmla="*/ 2147483647 w 16"/>
              <a:gd name="T9" fmla="*/ 0 h 41"/>
              <a:gd name="T10" fmla="*/ 2147483647 w 16"/>
              <a:gd name="T11" fmla="*/ 0 h 41"/>
              <a:gd name="T12" fmla="*/ 0 w 16"/>
              <a:gd name="T13" fmla="*/ 0 h 41"/>
              <a:gd name="T14" fmla="*/ 2147483647 w 16"/>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41"/>
              <a:gd name="T26" fmla="*/ 16 w 16"/>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41">
                <a:moveTo>
                  <a:pt x="5" y="21"/>
                </a:moveTo>
                <a:lnTo>
                  <a:pt x="10" y="0"/>
                </a:lnTo>
                <a:lnTo>
                  <a:pt x="16" y="15"/>
                </a:lnTo>
                <a:lnTo>
                  <a:pt x="10" y="21"/>
                </a:lnTo>
                <a:lnTo>
                  <a:pt x="15" y="31"/>
                </a:lnTo>
                <a:lnTo>
                  <a:pt x="5" y="41"/>
                </a:lnTo>
                <a:lnTo>
                  <a:pt x="0" y="33"/>
                </a:lnTo>
                <a:lnTo>
                  <a:pt x="5" y="21"/>
                </a:lnTo>
                <a:close/>
              </a:path>
            </a:pathLst>
          </a:custGeom>
          <a:solidFill>
            <a:srgbClr val="CDCDCD"/>
          </a:solidFill>
          <a:ln w="6350">
            <a:solidFill>
              <a:schemeClr val="bg1"/>
            </a:solidFill>
            <a:round/>
            <a:headEnd/>
            <a:tailEnd/>
          </a:ln>
        </p:spPr>
        <p:txBody>
          <a:bodyPr/>
          <a:lstStyle/>
          <a:p>
            <a:endParaRPr lang="en-US"/>
          </a:p>
        </p:txBody>
      </p:sp>
      <p:sp>
        <p:nvSpPr>
          <p:cNvPr id="1596" name="Freeform 2637"/>
          <p:cNvSpPr>
            <a:spLocks/>
          </p:cNvSpPr>
          <p:nvPr/>
        </p:nvSpPr>
        <p:spPr bwMode="auto">
          <a:xfrm>
            <a:off x="7199313" y="4956175"/>
            <a:ext cx="11112" cy="26988"/>
          </a:xfrm>
          <a:custGeom>
            <a:avLst/>
            <a:gdLst>
              <a:gd name="T0" fmla="*/ 2147483647 w 16"/>
              <a:gd name="T1" fmla="*/ 0 h 41"/>
              <a:gd name="T2" fmla="*/ 2147483647 w 16"/>
              <a:gd name="T3" fmla="*/ 0 h 41"/>
              <a:gd name="T4" fmla="*/ 2147483647 w 16"/>
              <a:gd name="T5" fmla="*/ 0 h 41"/>
              <a:gd name="T6" fmla="*/ 2147483647 w 16"/>
              <a:gd name="T7" fmla="*/ 0 h 41"/>
              <a:gd name="T8" fmla="*/ 2147483647 w 16"/>
              <a:gd name="T9" fmla="*/ 0 h 41"/>
              <a:gd name="T10" fmla="*/ 2147483647 w 16"/>
              <a:gd name="T11" fmla="*/ 0 h 41"/>
              <a:gd name="T12" fmla="*/ 0 w 16"/>
              <a:gd name="T13" fmla="*/ 0 h 41"/>
              <a:gd name="T14" fmla="*/ 2147483647 w 16"/>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41"/>
              <a:gd name="T26" fmla="*/ 16 w 16"/>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41">
                <a:moveTo>
                  <a:pt x="5" y="21"/>
                </a:moveTo>
                <a:lnTo>
                  <a:pt x="10" y="0"/>
                </a:lnTo>
                <a:lnTo>
                  <a:pt x="16" y="15"/>
                </a:lnTo>
                <a:lnTo>
                  <a:pt x="10" y="21"/>
                </a:lnTo>
                <a:lnTo>
                  <a:pt x="15" y="31"/>
                </a:lnTo>
                <a:lnTo>
                  <a:pt x="5" y="41"/>
                </a:lnTo>
                <a:lnTo>
                  <a:pt x="0" y="33"/>
                </a:lnTo>
                <a:lnTo>
                  <a:pt x="5" y="21"/>
                </a:lnTo>
              </a:path>
            </a:pathLst>
          </a:custGeom>
          <a:solidFill>
            <a:srgbClr val="CDCDCD"/>
          </a:solidFill>
          <a:ln w="6350">
            <a:solidFill>
              <a:schemeClr val="bg1"/>
            </a:solidFill>
            <a:round/>
            <a:headEnd/>
            <a:tailEnd/>
          </a:ln>
        </p:spPr>
        <p:txBody>
          <a:bodyPr/>
          <a:lstStyle/>
          <a:p>
            <a:endParaRPr lang="en-US"/>
          </a:p>
        </p:txBody>
      </p:sp>
      <p:sp>
        <p:nvSpPr>
          <p:cNvPr id="1597" name="Freeform 2638"/>
          <p:cNvSpPr>
            <a:spLocks/>
          </p:cNvSpPr>
          <p:nvPr/>
        </p:nvSpPr>
        <p:spPr bwMode="auto">
          <a:xfrm>
            <a:off x="7183438" y="4972050"/>
            <a:ext cx="4762" cy="6350"/>
          </a:xfrm>
          <a:custGeom>
            <a:avLst/>
            <a:gdLst>
              <a:gd name="T0" fmla="*/ 0 w 8"/>
              <a:gd name="T1" fmla="*/ 2147483647 h 8"/>
              <a:gd name="T2" fmla="*/ 0 w 8"/>
              <a:gd name="T3" fmla="*/ 0 h 8"/>
              <a:gd name="T4" fmla="*/ 0 w 8"/>
              <a:gd name="T5" fmla="*/ 2147483647 h 8"/>
              <a:gd name="T6" fmla="*/ 0 w 8"/>
              <a:gd name="T7" fmla="*/ 2147483647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3"/>
                </a:moveTo>
                <a:lnTo>
                  <a:pt x="3" y="0"/>
                </a:lnTo>
                <a:lnTo>
                  <a:pt x="8" y="8"/>
                </a:lnTo>
                <a:lnTo>
                  <a:pt x="0" y="3"/>
                </a:lnTo>
              </a:path>
            </a:pathLst>
          </a:custGeom>
          <a:solidFill>
            <a:srgbClr val="CDCDCD"/>
          </a:solidFill>
          <a:ln w="6350">
            <a:solidFill>
              <a:schemeClr val="bg1"/>
            </a:solidFill>
            <a:round/>
            <a:headEnd/>
            <a:tailEnd/>
          </a:ln>
        </p:spPr>
        <p:txBody>
          <a:bodyPr/>
          <a:lstStyle/>
          <a:p>
            <a:endParaRPr lang="en-US"/>
          </a:p>
        </p:txBody>
      </p:sp>
      <p:sp>
        <p:nvSpPr>
          <p:cNvPr id="1598" name="Freeform 2639"/>
          <p:cNvSpPr>
            <a:spLocks/>
          </p:cNvSpPr>
          <p:nvPr/>
        </p:nvSpPr>
        <p:spPr bwMode="auto">
          <a:xfrm>
            <a:off x="7121525" y="4822825"/>
            <a:ext cx="130175" cy="160338"/>
          </a:xfrm>
          <a:custGeom>
            <a:avLst/>
            <a:gdLst>
              <a:gd name="T0" fmla="*/ 0 w 197"/>
              <a:gd name="T1" fmla="*/ 0 h 231"/>
              <a:gd name="T2" fmla="*/ 0 w 197"/>
              <a:gd name="T3" fmla="*/ 0 h 231"/>
              <a:gd name="T4" fmla="*/ 0 w 197"/>
              <a:gd name="T5" fmla="*/ 0 h 231"/>
              <a:gd name="T6" fmla="*/ 0 w 197"/>
              <a:gd name="T7" fmla="*/ 0 h 231"/>
              <a:gd name="T8" fmla="*/ 0 w 197"/>
              <a:gd name="T9" fmla="*/ 0 h 231"/>
              <a:gd name="T10" fmla="*/ 0 w 197"/>
              <a:gd name="T11" fmla="*/ 0 h 231"/>
              <a:gd name="T12" fmla="*/ 0 w 197"/>
              <a:gd name="T13" fmla="*/ 0 h 231"/>
              <a:gd name="T14" fmla="*/ 0 w 197"/>
              <a:gd name="T15" fmla="*/ 0 h 231"/>
              <a:gd name="T16" fmla="*/ 0 w 197"/>
              <a:gd name="T17" fmla="*/ 0 h 231"/>
              <a:gd name="T18" fmla="*/ 0 w 197"/>
              <a:gd name="T19" fmla="*/ 0 h 231"/>
              <a:gd name="T20" fmla="*/ 0 w 197"/>
              <a:gd name="T21" fmla="*/ 0 h 231"/>
              <a:gd name="T22" fmla="*/ 0 w 197"/>
              <a:gd name="T23" fmla="*/ 0 h 231"/>
              <a:gd name="T24" fmla="*/ 0 w 197"/>
              <a:gd name="T25" fmla="*/ 0 h 231"/>
              <a:gd name="T26" fmla="*/ 0 w 197"/>
              <a:gd name="T27" fmla="*/ 0 h 231"/>
              <a:gd name="T28" fmla="*/ 0 w 197"/>
              <a:gd name="T29" fmla="*/ 0 h 231"/>
              <a:gd name="T30" fmla="*/ 0 w 197"/>
              <a:gd name="T31" fmla="*/ 0 h 231"/>
              <a:gd name="T32" fmla="*/ 0 w 197"/>
              <a:gd name="T33" fmla="*/ 0 h 231"/>
              <a:gd name="T34" fmla="*/ 0 w 197"/>
              <a:gd name="T35" fmla="*/ 0 h 231"/>
              <a:gd name="T36" fmla="*/ 0 w 197"/>
              <a:gd name="T37" fmla="*/ 0 h 231"/>
              <a:gd name="T38" fmla="*/ 0 w 197"/>
              <a:gd name="T39" fmla="*/ 0 h 231"/>
              <a:gd name="T40" fmla="*/ 0 w 197"/>
              <a:gd name="T41" fmla="*/ 0 h 231"/>
              <a:gd name="T42" fmla="*/ 0 w 197"/>
              <a:gd name="T43" fmla="*/ 0 h 231"/>
              <a:gd name="T44" fmla="*/ 0 w 197"/>
              <a:gd name="T45" fmla="*/ 0 h 231"/>
              <a:gd name="T46" fmla="*/ 0 w 197"/>
              <a:gd name="T47" fmla="*/ 0 h 231"/>
              <a:gd name="T48" fmla="*/ 0 w 197"/>
              <a:gd name="T49" fmla="*/ 0 h 231"/>
              <a:gd name="T50" fmla="*/ 0 w 197"/>
              <a:gd name="T51" fmla="*/ 0 h 231"/>
              <a:gd name="T52" fmla="*/ 0 w 197"/>
              <a:gd name="T53" fmla="*/ 0 h 231"/>
              <a:gd name="T54" fmla="*/ 0 w 197"/>
              <a:gd name="T55" fmla="*/ 0 h 231"/>
              <a:gd name="T56" fmla="*/ 0 w 197"/>
              <a:gd name="T57" fmla="*/ 0 h 231"/>
              <a:gd name="T58" fmla="*/ 0 w 197"/>
              <a:gd name="T59" fmla="*/ 0 h 231"/>
              <a:gd name="T60" fmla="*/ 0 w 197"/>
              <a:gd name="T61" fmla="*/ 0 h 231"/>
              <a:gd name="T62" fmla="*/ 0 w 197"/>
              <a:gd name="T63" fmla="*/ 0 h 231"/>
              <a:gd name="T64" fmla="*/ 0 w 197"/>
              <a:gd name="T65" fmla="*/ 0 h 231"/>
              <a:gd name="T66" fmla="*/ 0 w 197"/>
              <a:gd name="T67" fmla="*/ 0 h 231"/>
              <a:gd name="T68" fmla="*/ 0 w 197"/>
              <a:gd name="T69" fmla="*/ 0 h 231"/>
              <a:gd name="T70" fmla="*/ 0 w 197"/>
              <a:gd name="T71" fmla="*/ 0 h 231"/>
              <a:gd name="T72" fmla="*/ 0 w 197"/>
              <a:gd name="T73" fmla="*/ 0 h 231"/>
              <a:gd name="T74" fmla="*/ 0 w 197"/>
              <a:gd name="T75" fmla="*/ 0 h 231"/>
              <a:gd name="T76" fmla="*/ 0 w 197"/>
              <a:gd name="T77" fmla="*/ 0 h 231"/>
              <a:gd name="T78" fmla="*/ 0 w 197"/>
              <a:gd name="T79" fmla="*/ 0 h 231"/>
              <a:gd name="T80" fmla="*/ 0 w 197"/>
              <a:gd name="T81" fmla="*/ 0 h 231"/>
              <a:gd name="T82" fmla="*/ 0 w 197"/>
              <a:gd name="T83" fmla="*/ 0 h 231"/>
              <a:gd name="T84" fmla="*/ 0 w 197"/>
              <a:gd name="T85" fmla="*/ 0 h 231"/>
              <a:gd name="T86" fmla="*/ 0 w 197"/>
              <a:gd name="T87" fmla="*/ 0 h 231"/>
              <a:gd name="T88" fmla="*/ 0 w 197"/>
              <a:gd name="T89" fmla="*/ 0 h 231"/>
              <a:gd name="T90" fmla="*/ 0 w 197"/>
              <a:gd name="T91" fmla="*/ 0 h 231"/>
              <a:gd name="T92" fmla="*/ 0 w 197"/>
              <a:gd name="T93" fmla="*/ 0 h 231"/>
              <a:gd name="T94" fmla="*/ 0 w 197"/>
              <a:gd name="T95" fmla="*/ 0 h 231"/>
              <a:gd name="T96" fmla="*/ 0 w 197"/>
              <a:gd name="T97" fmla="*/ 0 h 231"/>
              <a:gd name="T98" fmla="*/ 0 w 197"/>
              <a:gd name="T99" fmla="*/ 0 h 231"/>
              <a:gd name="T100" fmla="*/ 0 w 197"/>
              <a:gd name="T101" fmla="*/ 0 h 231"/>
              <a:gd name="T102" fmla="*/ 0 w 197"/>
              <a:gd name="T103" fmla="*/ 0 h 231"/>
              <a:gd name="T104" fmla="*/ 0 w 197"/>
              <a:gd name="T105" fmla="*/ 0 h 231"/>
              <a:gd name="T106" fmla="*/ 0 w 197"/>
              <a:gd name="T107" fmla="*/ 0 h 2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7"/>
              <a:gd name="T163" fmla="*/ 0 h 231"/>
              <a:gd name="T164" fmla="*/ 197 w 197"/>
              <a:gd name="T165" fmla="*/ 231 h 23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7" h="231">
                <a:moveTo>
                  <a:pt x="68" y="13"/>
                </a:moveTo>
                <a:lnTo>
                  <a:pt x="58" y="16"/>
                </a:lnTo>
                <a:lnTo>
                  <a:pt x="52" y="29"/>
                </a:lnTo>
                <a:lnTo>
                  <a:pt x="42" y="27"/>
                </a:lnTo>
                <a:lnTo>
                  <a:pt x="34" y="32"/>
                </a:lnTo>
                <a:lnTo>
                  <a:pt x="23" y="55"/>
                </a:lnTo>
                <a:lnTo>
                  <a:pt x="26" y="71"/>
                </a:lnTo>
                <a:lnTo>
                  <a:pt x="15" y="94"/>
                </a:lnTo>
                <a:lnTo>
                  <a:pt x="15" y="112"/>
                </a:lnTo>
                <a:lnTo>
                  <a:pt x="0" y="138"/>
                </a:lnTo>
                <a:lnTo>
                  <a:pt x="5" y="164"/>
                </a:lnTo>
                <a:lnTo>
                  <a:pt x="19" y="163"/>
                </a:lnTo>
                <a:lnTo>
                  <a:pt x="23" y="182"/>
                </a:lnTo>
                <a:lnTo>
                  <a:pt x="15" y="220"/>
                </a:lnTo>
                <a:lnTo>
                  <a:pt x="23" y="231"/>
                </a:lnTo>
                <a:lnTo>
                  <a:pt x="47" y="228"/>
                </a:lnTo>
                <a:lnTo>
                  <a:pt x="45" y="159"/>
                </a:lnTo>
                <a:lnTo>
                  <a:pt x="42" y="151"/>
                </a:lnTo>
                <a:lnTo>
                  <a:pt x="60" y="135"/>
                </a:lnTo>
                <a:lnTo>
                  <a:pt x="68" y="140"/>
                </a:lnTo>
                <a:lnTo>
                  <a:pt x="63" y="159"/>
                </a:lnTo>
                <a:lnTo>
                  <a:pt x="68" y="167"/>
                </a:lnTo>
                <a:lnTo>
                  <a:pt x="85" y="184"/>
                </a:lnTo>
                <a:lnTo>
                  <a:pt x="86" y="207"/>
                </a:lnTo>
                <a:lnTo>
                  <a:pt x="94" y="207"/>
                </a:lnTo>
                <a:lnTo>
                  <a:pt x="104" y="197"/>
                </a:lnTo>
                <a:lnTo>
                  <a:pt x="122" y="190"/>
                </a:lnTo>
                <a:lnTo>
                  <a:pt x="122" y="184"/>
                </a:lnTo>
                <a:lnTo>
                  <a:pt x="115" y="182"/>
                </a:lnTo>
                <a:lnTo>
                  <a:pt x="107" y="167"/>
                </a:lnTo>
                <a:lnTo>
                  <a:pt x="112" y="154"/>
                </a:lnTo>
                <a:lnTo>
                  <a:pt x="78" y="110"/>
                </a:lnTo>
                <a:lnTo>
                  <a:pt x="88" y="112"/>
                </a:lnTo>
                <a:lnTo>
                  <a:pt x="109" y="104"/>
                </a:lnTo>
                <a:lnTo>
                  <a:pt x="124" y="84"/>
                </a:lnTo>
                <a:lnTo>
                  <a:pt x="141" y="83"/>
                </a:lnTo>
                <a:lnTo>
                  <a:pt x="140" y="71"/>
                </a:lnTo>
                <a:lnTo>
                  <a:pt x="132" y="70"/>
                </a:lnTo>
                <a:lnTo>
                  <a:pt x="122" y="78"/>
                </a:lnTo>
                <a:lnTo>
                  <a:pt x="101" y="80"/>
                </a:lnTo>
                <a:lnTo>
                  <a:pt x="99" y="84"/>
                </a:lnTo>
                <a:lnTo>
                  <a:pt x="86" y="83"/>
                </a:lnTo>
                <a:lnTo>
                  <a:pt x="68" y="99"/>
                </a:lnTo>
                <a:lnTo>
                  <a:pt x="55" y="99"/>
                </a:lnTo>
                <a:lnTo>
                  <a:pt x="37" y="78"/>
                </a:lnTo>
                <a:lnTo>
                  <a:pt x="44" y="45"/>
                </a:lnTo>
                <a:lnTo>
                  <a:pt x="47" y="39"/>
                </a:lnTo>
                <a:lnTo>
                  <a:pt x="76" y="37"/>
                </a:lnTo>
                <a:lnTo>
                  <a:pt x="168" y="42"/>
                </a:lnTo>
                <a:lnTo>
                  <a:pt x="197" y="11"/>
                </a:lnTo>
                <a:lnTo>
                  <a:pt x="192" y="0"/>
                </a:lnTo>
                <a:lnTo>
                  <a:pt x="156" y="27"/>
                </a:lnTo>
                <a:lnTo>
                  <a:pt x="124" y="27"/>
                </a:lnTo>
                <a:lnTo>
                  <a:pt x="68" y="13"/>
                </a:lnTo>
                <a:close/>
              </a:path>
            </a:pathLst>
          </a:custGeom>
          <a:solidFill>
            <a:srgbClr val="CDCDCD"/>
          </a:solidFill>
          <a:ln w="6350">
            <a:solidFill>
              <a:schemeClr val="bg1"/>
            </a:solidFill>
            <a:round/>
            <a:headEnd/>
            <a:tailEnd/>
          </a:ln>
        </p:spPr>
        <p:txBody>
          <a:bodyPr/>
          <a:lstStyle/>
          <a:p>
            <a:endParaRPr lang="en-US"/>
          </a:p>
        </p:txBody>
      </p:sp>
      <p:sp>
        <p:nvSpPr>
          <p:cNvPr id="1599" name="Freeform 2640"/>
          <p:cNvSpPr>
            <a:spLocks/>
          </p:cNvSpPr>
          <p:nvPr/>
        </p:nvSpPr>
        <p:spPr bwMode="auto">
          <a:xfrm>
            <a:off x="7121525" y="4822825"/>
            <a:ext cx="130175" cy="160338"/>
          </a:xfrm>
          <a:custGeom>
            <a:avLst/>
            <a:gdLst>
              <a:gd name="T0" fmla="*/ 0 w 197"/>
              <a:gd name="T1" fmla="*/ 0 h 231"/>
              <a:gd name="T2" fmla="*/ 0 w 197"/>
              <a:gd name="T3" fmla="*/ 0 h 231"/>
              <a:gd name="T4" fmla="*/ 0 w 197"/>
              <a:gd name="T5" fmla="*/ 0 h 231"/>
              <a:gd name="T6" fmla="*/ 0 w 197"/>
              <a:gd name="T7" fmla="*/ 0 h 231"/>
              <a:gd name="T8" fmla="*/ 0 w 197"/>
              <a:gd name="T9" fmla="*/ 0 h 231"/>
              <a:gd name="T10" fmla="*/ 0 w 197"/>
              <a:gd name="T11" fmla="*/ 0 h 231"/>
              <a:gd name="T12" fmla="*/ 0 w 197"/>
              <a:gd name="T13" fmla="*/ 0 h 231"/>
              <a:gd name="T14" fmla="*/ 0 w 197"/>
              <a:gd name="T15" fmla="*/ 0 h 231"/>
              <a:gd name="T16" fmla="*/ 0 w 197"/>
              <a:gd name="T17" fmla="*/ 0 h 231"/>
              <a:gd name="T18" fmla="*/ 0 w 197"/>
              <a:gd name="T19" fmla="*/ 0 h 231"/>
              <a:gd name="T20" fmla="*/ 0 w 197"/>
              <a:gd name="T21" fmla="*/ 0 h 231"/>
              <a:gd name="T22" fmla="*/ 0 w 197"/>
              <a:gd name="T23" fmla="*/ 0 h 231"/>
              <a:gd name="T24" fmla="*/ 0 w 197"/>
              <a:gd name="T25" fmla="*/ 0 h 231"/>
              <a:gd name="T26" fmla="*/ 0 w 197"/>
              <a:gd name="T27" fmla="*/ 0 h 231"/>
              <a:gd name="T28" fmla="*/ 0 w 197"/>
              <a:gd name="T29" fmla="*/ 0 h 231"/>
              <a:gd name="T30" fmla="*/ 0 w 197"/>
              <a:gd name="T31" fmla="*/ 0 h 231"/>
              <a:gd name="T32" fmla="*/ 0 w 197"/>
              <a:gd name="T33" fmla="*/ 0 h 231"/>
              <a:gd name="T34" fmla="*/ 0 w 197"/>
              <a:gd name="T35" fmla="*/ 0 h 231"/>
              <a:gd name="T36" fmla="*/ 0 w 197"/>
              <a:gd name="T37" fmla="*/ 0 h 231"/>
              <a:gd name="T38" fmla="*/ 0 w 197"/>
              <a:gd name="T39" fmla="*/ 0 h 231"/>
              <a:gd name="T40" fmla="*/ 0 w 197"/>
              <a:gd name="T41" fmla="*/ 0 h 231"/>
              <a:gd name="T42" fmla="*/ 0 w 197"/>
              <a:gd name="T43" fmla="*/ 0 h 231"/>
              <a:gd name="T44" fmla="*/ 0 w 197"/>
              <a:gd name="T45" fmla="*/ 0 h 231"/>
              <a:gd name="T46" fmla="*/ 0 w 197"/>
              <a:gd name="T47" fmla="*/ 0 h 231"/>
              <a:gd name="T48" fmla="*/ 0 w 197"/>
              <a:gd name="T49" fmla="*/ 0 h 231"/>
              <a:gd name="T50" fmla="*/ 0 w 197"/>
              <a:gd name="T51" fmla="*/ 0 h 231"/>
              <a:gd name="T52" fmla="*/ 0 w 197"/>
              <a:gd name="T53" fmla="*/ 0 h 231"/>
              <a:gd name="T54" fmla="*/ 0 w 197"/>
              <a:gd name="T55" fmla="*/ 0 h 231"/>
              <a:gd name="T56" fmla="*/ 0 w 197"/>
              <a:gd name="T57" fmla="*/ 0 h 231"/>
              <a:gd name="T58" fmla="*/ 0 w 197"/>
              <a:gd name="T59" fmla="*/ 0 h 231"/>
              <a:gd name="T60" fmla="*/ 0 w 197"/>
              <a:gd name="T61" fmla="*/ 0 h 231"/>
              <a:gd name="T62" fmla="*/ 0 w 197"/>
              <a:gd name="T63" fmla="*/ 0 h 231"/>
              <a:gd name="T64" fmla="*/ 0 w 197"/>
              <a:gd name="T65" fmla="*/ 0 h 231"/>
              <a:gd name="T66" fmla="*/ 0 w 197"/>
              <a:gd name="T67" fmla="*/ 0 h 231"/>
              <a:gd name="T68" fmla="*/ 0 w 197"/>
              <a:gd name="T69" fmla="*/ 0 h 231"/>
              <a:gd name="T70" fmla="*/ 0 w 197"/>
              <a:gd name="T71" fmla="*/ 0 h 231"/>
              <a:gd name="T72" fmla="*/ 0 w 197"/>
              <a:gd name="T73" fmla="*/ 0 h 231"/>
              <a:gd name="T74" fmla="*/ 0 w 197"/>
              <a:gd name="T75" fmla="*/ 0 h 231"/>
              <a:gd name="T76" fmla="*/ 0 w 197"/>
              <a:gd name="T77" fmla="*/ 0 h 231"/>
              <a:gd name="T78" fmla="*/ 0 w 197"/>
              <a:gd name="T79" fmla="*/ 0 h 231"/>
              <a:gd name="T80" fmla="*/ 0 w 197"/>
              <a:gd name="T81" fmla="*/ 0 h 231"/>
              <a:gd name="T82" fmla="*/ 0 w 197"/>
              <a:gd name="T83" fmla="*/ 0 h 231"/>
              <a:gd name="T84" fmla="*/ 0 w 197"/>
              <a:gd name="T85" fmla="*/ 0 h 231"/>
              <a:gd name="T86" fmla="*/ 0 w 197"/>
              <a:gd name="T87" fmla="*/ 0 h 231"/>
              <a:gd name="T88" fmla="*/ 0 w 197"/>
              <a:gd name="T89" fmla="*/ 0 h 231"/>
              <a:gd name="T90" fmla="*/ 0 w 197"/>
              <a:gd name="T91" fmla="*/ 0 h 231"/>
              <a:gd name="T92" fmla="*/ 0 w 197"/>
              <a:gd name="T93" fmla="*/ 0 h 231"/>
              <a:gd name="T94" fmla="*/ 0 w 197"/>
              <a:gd name="T95" fmla="*/ 0 h 231"/>
              <a:gd name="T96" fmla="*/ 0 w 197"/>
              <a:gd name="T97" fmla="*/ 0 h 231"/>
              <a:gd name="T98" fmla="*/ 0 w 197"/>
              <a:gd name="T99" fmla="*/ 0 h 231"/>
              <a:gd name="T100" fmla="*/ 0 w 197"/>
              <a:gd name="T101" fmla="*/ 0 h 231"/>
              <a:gd name="T102" fmla="*/ 0 w 197"/>
              <a:gd name="T103" fmla="*/ 0 h 231"/>
              <a:gd name="T104" fmla="*/ 0 w 197"/>
              <a:gd name="T105" fmla="*/ 0 h 231"/>
              <a:gd name="T106" fmla="*/ 0 w 197"/>
              <a:gd name="T107" fmla="*/ 0 h 2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7"/>
              <a:gd name="T163" fmla="*/ 0 h 231"/>
              <a:gd name="T164" fmla="*/ 197 w 197"/>
              <a:gd name="T165" fmla="*/ 231 h 23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7" h="231">
                <a:moveTo>
                  <a:pt x="68" y="13"/>
                </a:moveTo>
                <a:lnTo>
                  <a:pt x="58" y="16"/>
                </a:lnTo>
                <a:lnTo>
                  <a:pt x="52" y="29"/>
                </a:lnTo>
                <a:lnTo>
                  <a:pt x="42" y="27"/>
                </a:lnTo>
                <a:lnTo>
                  <a:pt x="34" y="32"/>
                </a:lnTo>
                <a:lnTo>
                  <a:pt x="23" y="55"/>
                </a:lnTo>
                <a:lnTo>
                  <a:pt x="26" y="71"/>
                </a:lnTo>
                <a:lnTo>
                  <a:pt x="15" y="94"/>
                </a:lnTo>
                <a:lnTo>
                  <a:pt x="15" y="112"/>
                </a:lnTo>
                <a:lnTo>
                  <a:pt x="0" y="138"/>
                </a:lnTo>
                <a:lnTo>
                  <a:pt x="5" y="164"/>
                </a:lnTo>
                <a:lnTo>
                  <a:pt x="19" y="163"/>
                </a:lnTo>
                <a:lnTo>
                  <a:pt x="23" y="182"/>
                </a:lnTo>
                <a:lnTo>
                  <a:pt x="15" y="220"/>
                </a:lnTo>
                <a:lnTo>
                  <a:pt x="23" y="231"/>
                </a:lnTo>
                <a:lnTo>
                  <a:pt x="47" y="228"/>
                </a:lnTo>
                <a:lnTo>
                  <a:pt x="45" y="159"/>
                </a:lnTo>
                <a:lnTo>
                  <a:pt x="42" y="151"/>
                </a:lnTo>
                <a:lnTo>
                  <a:pt x="60" y="135"/>
                </a:lnTo>
                <a:lnTo>
                  <a:pt x="68" y="140"/>
                </a:lnTo>
                <a:lnTo>
                  <a:pt x="63" y="159"/>
                </a:lnTo>
                <a:lnTo>
                  <a:pt x="68" y="167"/>
                </a:lnTo>
                <a:lnTo>
                  <a:pt x="85" y="184"/>
                </a:lnTo>
                <a:lnTo>
                  <a:pt x="86" y="207"/>
                </a:lnTo>
                <a:lnTo>
                  <a:pt x="94" y="207"/>
                </a:lnTo>
                <a:lnTo>
                  <a:pt x="104" y="197"/>
                </a:lnTo>
                <a:lnTo>
                  <a:pt x="122" y="190"/>
                </a:lnTo>
                <a:lnTo>
                  <a:pt x="122" y="184"/>
                </a:lnTo>
                <a:lnTo>
                  <a:pt x="115" y="182"/>
                </a:lnTo>
                <a:lnTo>
                  <a:pt x="107" y="167"/>
                </a:lnTo>
                <a:lnTo>
                  <a:pt x="112" y="154"/>
                </a:lnTo>
                <a:lnTo>
                  <a:pt x="78" y="110"/>
                </a:lnTo>
                <a:lnTo>
                  <a:pt x="88" y="112"/>
                </a:lnTo>
                <a:lnTo>
                  <a:pt x="109" y="104"/>
                </a:lnTo>
                <a:lnTo>
                  <a:pt x="124" y="84"/>
                </a:lnTo>
                <a:lnTo>
                  <a:pt x="141" y="83"/>
                </a:lnTo>
                <a:lnTo>
                  <a:pt x="140" y="71"/>
                </a:lnTo>
                <a:lnTo>
                  <a:pt x="132" y="70"/>
                </a:lnTo>
                <a:lnTo>
                  <a:pt x="122" y="78"/>
                </a:lnTo>
                <a:lnTo>
                  <a:pt x="101" y="80"/>
                </a:lnTo>
                <a:lnTo>
                  <a:pt x="99" y="84"/>
                </a:lnTo>
                <a:lnTo>
                  <a:pt x="86" y="83"/>
                </a:lnTo>
                <a:lnTo>
                  <a:pt x="68" y="99"/>
                </a:lnTo>
                <a:lnTo>
                  <a:pt x="55" y="99"/>
                </a:lnTo>
                <a:lnTo>
                  <a:pt x="37" y="78"/>
                </a:lnTo>
                <a:lnTo>
                  <a:pt x="44" y="45"/>
                </a:lnTo>
                <a:lnTo>
                  <a:pt x="47" y="39"/>
                </a:lnTo>
                <a:lnTo>
                  <a:pt x="76" y="37"/>
                </a:lnTo>
                <a:lnTo>
                  <a:pt x="168" y="42"/>
                </a:lnTo>
                <a:lnTo>
                  <a:pt x="197" y="11"/>
                </a:lnTo>
                <a:lnTo>
                  <a:pt x="192" y="0"/>
                </a:lnTo>
                <a:lnTo>
                  <a:pt x="156" y="27"/>
                </a:lnTo>
                <a:lnTo>
                  <a:pt x="124" y="27"/>
                </a:lnTo>
                <a:lnTo>
                  <a:pt x="68" y="13"/>
                </a:lnTo>
              </a:path>
            </a:pathLst>
          </a:custGeom>
          <a:solidFill>
            <a:srgbClr val="CDCDCD"/>
          </a:solidFill>
          <a:ln w="6350">
            <a:solidFill>
              <a:schemeClr val="bg1"/>
            </a:solidFill>
            <a:round/>
            <a:headEnd/>
            <a:tailEnd/>
          </a:ln>
        </p:spPr>
        <p:txBody>
          <a:bodyPr/>
          <a:lstStyle/>
          <a:p>
            <a:endParaRPr lang="en-US"/>
          </a:p>
        </p:txBody>
      </p:sp>
      <p:sp>
        <p:nvSpPr>
          <p:cNvPr id="1600" name="Freeform 2641"/>
          <p:cNvSpPr>
            <a:spLocks/>
          </p:cNvSpPr>
          <p:nvPr/>
        </p:nvSpPr>
        <p:spPr bwMode="auto">
          <a:xfrm>
            <a:off x="7043738" y="5010150"/>
            <a:ext cx="6350" cy="3175"/>
          </a:xfrm>
          <a:custGeom>
            <a:avLst/>
            <a:gdLst>
              <a:gd name="T0" fmla="*/ 0 w 10"/>
              <a:gd name="T1" fmla="*/ 0 h 7"/>
              <a:gd name="T2" fmla="*/ 0 w 10"/>
              <a:gd name="T3" fmla="*/ 0 h 7"/>
              <a:gd name="T4" fmla="*/ 0 w 10"/>
              <a:gd name="T5" fmla="*/ 0 h 7"/>
              <a:gd name="T6" fmla="*/ 0 w 10"/>
              <a:gd name="T7" fmla="*/ 0 h 7"/>
              <a:gd name="T8" fmla="*/ 0 60000 65536"/>
              <a:gd name="T9" fmla="*/ 0 60000 65536"/>
              <a:gd name="T10" fmla="*/ 0 60000 65536"/>
              <a:gd name="T11" fmla="*/ 0 60000 65536"/>
              <a:gd name="T12" fmla="*/ 0 w 10"/>
              <a:gd name="T13" fmla="*/ 0 h 7"/>
              <a:gd name="T14" fmla="*/ 10 w 10"/>
              <a:gd name="T15" fmla="*/ 7 h 7"/>
            </a:gdLst>
            <a:ahLst/>
            <a:cxnLst>
              <a:cxn ang="T8">
                <a:pos x="T0" y="T1"/>
              </a:cxn>
              <a:cxn ang="T9">
                <a:pos x="T2" y="T3"/>
              </a:cxn>
              <a:cxn ang="T10">
                <a:pos x="T4" y="T5"/>
              </a:cxn>
              <a:cxn ang="T11">
                <a:pos x="T6" y="T7"/>
              </a:cxn>
            </a:cxnLst>
            <a:rect l="T12" t="T13" r="T14" b="T15"/>
            <a:pathLst>
              <a:path w="10" h="7">
                <a:moveTo>
                  <a:pt x="0" y="0"/>
                </a:moveTo>
                <a:lnTo>
                  <a:pt x="10" y="2"/>
                </a:lnTo>
                <a:lnTo>
                  <a:pt x="5" y="7"/>
                </a:lnTo>
                <a:lnTo>
                  <a:pt x="0" y="0"/>
                </a:lnTo>
                <a:close/>
              </a:path>
            </a:pathLst>
          </a:custGeom>
          <a:solidFill>
            <a:srgbClr val="CDCDCD"/>
          </a:solidFill>
          <a:ln w="6350">
            <a:solidFill>
              <a:schemeClr val="bg1"/>
            </a:solidFill>
            <a:round/>
            <a:headEnd/>
            <a:tailEnd/>
          </a:ln>
        </p:spPr>
        <p:txBody>
          <a:bodyPr/>
          <a:lstStyle/>
          <a:p>
            <a:endParaRPr lang="en-US"/>
          </a:p>
        </p:txBody>
      </p:sp>
      <p:sp>
        <p:nvSpPr>
          <p:cNvPr id="1601" name="Freeform 2642"/>
          <p:cNvSpPr>
            <a:spLocks/>
          </p:cNvSpPr>
          <p:nvPr/>
        </p:nvSpPr>
        <p:spPr bwMode="auto">
          <a:xfrm>
            <a:off x="7043738" y="5010150"/>
            <a:ext cx="6350" cy="3175"/>
          </a:xfrm>
          <a:custGeom>
            <a:avLst/>
            <a:gdLst>
              <a:gd name="T0" fmla="*/ 0 w 10"/>
              <a:gd name="T1" fmla="*/ 0 h 7"/>
              <a:gd name="T2" fmla="*/ 0 w 10"/>
              <a:gd name="T3" fmla="*/ 0 h 7"/>
              <a:gd name="T4" fmla="*/ 0 w 10"/>
              <a:gd name="T5" fmla="*/ 0 h 7"/>
              <a:gd name="T6" fmla="*/ 0 w 10"/>
              <a:gd name="T7" fmla="*/ 0 h 7"/>
              <a:gd name="T8" fmla="*/ 0 60000 65536"/>
              <a:gd name="T9" fmla="*/ 0 60000 65536"/>
              <a:gd name="T10" fmla="*/ 0 60000 65536"/>
              <a:gd name="T11" fmla="*/ 0 60000 65536"/>
              <a:gd name="T12" fmla="*/ 0 w 10"/>
              <a:gd name="T13" fmla="*/ 0 h 7"/>
              <a:gd name="T14" fmla="*/ 10 w 10"/>
              <a:gd name="T15" fmla="*/ 7 h 7"/>
            </a:gdLst>
            <a:ahLst/>
            <a:cxnLst>
              <a:cxn ang="T8">
                <a:pos x="T0" y="T1"/>
              </a:cxn>
              <a:cxn ang="T9">
                <a:pos x="T2" y="T3"/>
              </a:cxn>
              <a:cxn ang="T10">
                <a:pos x="T4" y="T5"/>
              </a:cxn>
              <a:cxn ang="T11">
                <a:pos x="T6" y="T7"/>
              </a:cxn>
            </a:cxnLst>
            <a:rect l="T12" t="T13" r="T14" b="T15"/>
            <a:pathLst>
              <a:path w="10" h="7">
                <a:moveTo>
                  <a:pt x="0" y="0"/>
                </a:moveTo>
                <a:lnTo>
                  <a:pt x="10" y="2"/>
                </a:lnTo>
                <a:lnTo>
                  <a:pt x="5" y="7"/>
                </a:lnTo>
                <a:lnTo>
                  <a:pt x="0" y="0"/>
                </a:lnTo>
              </a:path>
            </a:pathLst>
          </a:custGeom>
          <a:solidFill>
            <a:srgbClr val="CDCDCD"/>
          </a:solidFill>
          <a:ln w="6350">
            <a:solidFill>
              <a:schemeClr val="bg1"/>
            </a:solidFill>
            <a:round/>
            <a:headEnd/>
            <a:tailEnd/>
          </a:ln>
        </p:spPr>
        <p:txBody>
          <a:bodyPr/>
          <a:lstStyle/>
          <a:p>
            <a:endParaRPr lang="en-US"/>
          </a:p>
        </p:txBody>
      </p:sp>
      <p:sp>
        <p:nvSpPr>
          <p:cNvPr id="1602" name="Freeform 2643"/>
          <p:cNvSpPr>
            <a:spLocks/>
          </p:cNvSpPr>
          <p:nvPr/>
        </p:nvSpPr>
        <p:spPr bwMode="auto">
          <a:xfrm>
            <a:off x="6991350" y="5011738"/>
            <a:ext cx="26988" cy="4762"/>
          </a:xfrm>
          <a:custGeom>
            <a:avLst/>
            <a:gdLst>
              <a:gd name="T0" fmla="*/ 0 w 39"/>
              <a:gd name="T1" fmla="*/ 0 h 10"/>
              <a:gd name="T2" fmla="*/ 0 w 39"/>
              <a:gd name="T3" fmla="*/ 0 h 10"/>
              <a:gd name="T4" fmla="*/ 0 w 39"/>
              <a:gd name="T5" fmla="*/ 0 h 10"/>
              <a:gd name="T6" fmla="*/ 0 w 39"/>
              <a:gd name="T7" fmla="*/ 0 h 10"/>
              <a:gd name="T8" fmla="*/ 0 w 39"/>
              <a:gd name="T9" fmla="*/ 0 h 10"/>
              <a:gd name="T10" fmla="*/ 0 w 39"/>
              <a:gd name="T11" fmla="*/ 0 h 10"/>
              <a:gd name="T12" fmla="*/ 0 60000 65536"/>
              <a:gd name="T13" fmla="*/ 0 60000 65536"/>
              <a:gd name="T14" fmla="*/ 0 60000 65536"/>
              <a:gd name="T15" fmla="*/ 0 60000 65536"/>
              <a:gd name="T16" fmla="*/ 0 60000 65536"/>
              <a:gd name="T17" fmla="*/ 0 60000 65536"/>
              <a:gd name="T18" fmla="*/ 0 w 39"/>
              <a:gd name="T19" fmla="*/ 0 h 10"/>
              <a:gd name="T20" fmla="*/ 39 w 3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39" h="10">
                <a:moveTo>
                  <a:pt x="0" y="2"/>
                </a:moveTo>
                <a:lnTo>
                  <a:pt x="36" y="0"/>
                </a:lnTo>
                <a:lnTo>
                  <a:pt x="39" y="7"/>
                </a:lnTo>
                <a:lnTo>
                  <a:pt x="23" y="10"/>
                </a:lnTo>
                <a:lnTo>
                  <a:pt x="5" y="8"/>
                </a:lnTo>
                <a:lnTo>
                  <a:pt x="0" y="2"/>
                </a:lnTo>
                <a:close/>
              </a:path>
            </a:pathLst>
          </a:custGeom>
          <a:solidFill>
            <a:srgbClr val="CDCDCD"/>
          </a:solidFill>
          <a:ln w="6350">
            <a:solidFill>
              <a:schemeClr val="bg1"/>
            </a:solidFill>
            <a:round/>
            <a:headEnd/>
            <a:tailEnd/>
          </a:ln>
        </p:spPr>
        <p:txBody>
          <a:bodyPr/>
          <a:lstStyle/>
          <a:p>
            <a:endParaRPr lang="en-US"/>
          </a:p>
        </p:txBody>
      </p:sp>
      <p:sp>
        <p:nvSpPr>
          <p:cNvPr id="1603" name="Freeform 2644"/>
          <p:cNvSpPr>
            <a:spLocks/>
          </p:cNvSpPr>
          <p:nvPr/>
        </p:nvSpPr>
        <p:spPr bwMode="auto">
          <a:xfrm>
            <a:off x="6991350" y="5011738"/>
            <a:ext cx="26988" cy="4762"/>
          </a:xfrm>
          <a:custGeom>
            <a:avLst/>
            <a:gdLst>
              <a:gd name="T0" fmla="*/ 0 w 39"/>
              <a:gd name="T1" fmla="*/ 0 h 10"/>
              <a:gd name="T2" fmla="*/ 0 w 39"/>
              <a:gd name="T3" fmla="*/ 0 h 10"/>
              <a:gd name="T4" fmla="*/ 0 w 39"/>
              <a:gd name="T5" fmla="*/ 0 h 10"/>
              <a:gd name="T6" fmla="*/ 0 w 39"/>
              <a:gd name="T7" fmla="*/ 0 h 10"/>
              <a:gd name="T8" fmla="*/ 0 w 39"/>
              <a:gd name="T9" fmla="*/ 0 h 10"/>
              <a:gd name="T10" fmla="*/ 0 w 39"/>
              <a:gd name="T11" fmla="*/ 0 h 10"/>
              <a:gd name="T12" fmla="*/ 0 60000 65536"/>
              <a:gd name="T13" fmla="*/ 0 60000 65536"/>
              <a:gd name="T14" fmla="*/ 0 60000 65536"/>
              <a:gd name="T15" fmla="*/ 0 60000 65536"/>
              <a:gd name="T16" fmla="*/ 0 60000 65536"/>
              <a:gd name="T17" fmla="*/ 0 60000 65536"/>
              <a:gd name="T18" fmla="*/ 0 w 39"/>
              <a:gd name="T19" fmla="*/ 0 h 10"/>
              <a:gd name="T20" fmla="*/ 39 w 3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39" h="10">
                <a:moveTo>
                  <a:pt x="0" y="2"/>
                </a:moveTo>
                <a:lnTo>
                  <a:pt x="36" y="0"/>
                </a:lnTo>
                <a:lnTo>
                  <a:pt x="39" y="7"/>
                </a:lnTo>
                <a:lnTo>
                  <a:pt x="23" y="10"/>
                </a:lnTo>
                <a:lnTo>
                  <a:pt x="5" y="8"/>
                </a:lnTo>
                <a:lnTo>
                  <a:pt x="0" y="2"/>
                </a:lnTo>
              </a:path>
            </a:pathLst>
          </a:custGeom>
          <a:solidFill>
            <a:srgbClr val="CDCDCD"/>
          </a:solidFill>
          <a:ln w="6350">
            <a:solidFill>
              <a:schemeClr val="bg1"/>
            </a:solidFill>
            <a:round/>
            <a:headEnd/>
            <a:tailEnd/>
          </a:ln>
        </p:spPr>
        <p:txBody>
          <a:bodyPr/>
          <a:lstStyle/>
          <a:p>
            <a:endParaRPr lang="en-US"/>
          </a:p>
        </p:txBody>
      </p:sp>
      <p:sp>
        <p:nvSpPr>
          <p:cNvPr id="1604" name="Freeform 2645"/>
          <p:cNvSpPr>
            <a:spLocks/>
          </p:cNvSpPr>
          <p:nvPr/>
        </p:nvSpPr>
        <p:spPr bwMode="auto">
          <a:xfrm>
            <a:off x="7027863" y="5035550"/>
            <a:ext cx="23812" cy="17463"/>
          </a:xfrm>
          <a:custGeom>
            <a:avLst/>
            <a:gdLst>
              <a:gd name="T0" fmla="*/ 0 w 34"/>
              <a:gd name="T1" fmla="*/ 0 h 25"/>
              <a:gd name="T2" fmla="*/ 0 w 34"/>
              <a:gd name="T3" fmla="*/ 0 h 25"/>
              <a:gd name="T4" fmla="*/ 0 w 34"/>
              <a:gd name="T5" fmla="*/ 0 h 25"/>
              <a:gd name="T6" fmla="*/ 0 w 34"/>
              <a:gd name="T7" fmla="*/ 0 h 25"/>
              <a:gd name="T8" fmla="*/ 0 w 34"/>
              <a:gd name="T9" fmla="*/ 0 h 25"/>
              <a:gd name="T10" fmla="*/ 0 w 34"/>
              <a:gd name="T11" fmla="*/ 0 h 25"/>
              <a:gd name="T12" fmla="*/ 0 w 34"/>
              <a:gd name="T13" fmla="*/ 0 h 25"/>
              <a:gd name="T14" fmla="*/ 0 w 34"/>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25"/>
              <a:gd name="T26" fmla="*/ 34 w 34"/>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25">
                <a:moveTo>
                  <a:pt x="14" y="0"/>
                </a:moveTo>
                <a:lnTo>
                  <a:pt x="27" y="0"/>
                </a:lnTo>
                <a:lnTo>
                  <a:pt x="34" y="7"/>
                </a:lnTo>
                <a:lnTo>
                  <a:pt x="22" y="25"/>
                </a:lnTo>
                <a:lnTo>
                  <a:pt x="13" y="10"/>
                </a:lnTo>
                <a:lnTo>
                  <a:pt x="0" y="7"/>
                </a:lnTo>
                <a:lnTo>
                  <a:pt x="0" y="0"/>
                </a:lnTo>
                <a:lnTo>
                  <a:pt x="14" y="0"/>
                </a:lnTo>
                <a:close/>
              </a:path>
            </a:pathLst>
          </a:custGeom>
          <a:solidFill>
            <a:srgbClr val="CDCDCD"/>
          </a:solidFill>
          <a:ln w="6350">
            <a:solidFill>
              <a:schemeClr val="bg1"/>
            </a:solidFill>
            <a:round/>
            <a:headEnd/>
            <a:tailEnd/>
          </a:ln>
        </p:spPr>
        <p:txBody>
          <a:bodyPr/>
          <a:lstStyle/>
          <a:p>
            <a:endParaRPr lang="en-US"/>
          </a:p>
        </p:txBody>
      </p:sp>
      <p:sp>
        <p:nvSpPr>
          <p:cNvPr id="1605" name="Freeform 2646"/>
          <p:cNvSpPr>
            <a:spLocks/>
          </p:cNvSpPr>
          <p:nvPr/>
        </p:nvSpPr>
        <p:spPr bwMode="auto">
          <a:xfrm>
            <a:off x="7027863" y="5035550"/>
            <a:ext cx="23812" cy="17463"/>
          </a:xfrm>
          <a:custGeom>
            <a:avLst/>
            <a:gdLst>
              <a:gd name="T0" fmla="*/ 0 w 34"/>
              <a:gd name="T1" fmla="*/ 0 h 25"/>
              <a:gd name="T2" fmla="*/ 0 w 34"/>
              <a:gd name="T3" fmla="*/ 0 h 25"/>
              <a:gd name="T4" fmla="*/ 0 w 34"/>
              <a:gd name="T5" fmla="*/ 0 h 25"/>
              <a:gd name="T6" fmla="*/ 0 w 34"/>
              <a:gd name="T7" fmla="*/ 0 h 25"/>
              <a:gd name="T8" fmla="*/ 0 w 34"/>
              <a:gd name="T9" fmla="*/ 0 h 25"/>
              <a:gd name="T10" fmla="*/ 0 w 34"/>
              <a:gd name="T11" fmla="*/ 0 h 25"/>
              <a:gd name="T12" fmla="*/ 0 w 34"/>
              <a:gd name="T13" fmla="*/ 0 h 25"/>
              <a:gd name="T14" fmla="*/ 0 w 34"/>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25"/>
              <a:gd name="T26" fmla="*/ 34 w 34"/>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25">
                <a:moveTo>
                  <a:pt x="14" y="0"/>
                </a:moveTo>
                <a:lnTo>
                  <a:pt x="27" y="0"/>
                </a:lnTo>
                <a:lnTo>
                  <a:pt x="34" y="7"/>
                </a:lnTo>
                <a:lnTo>
                  <a:pt x="22" y="25"/>
                </a:lnTo>
                <a:lnTo>
                  <a:pt x="13" y="10"/>
                </a:lnTo>
                <a:lnTo>
                  <a:pt x="0" y="7"/>
                </a:lnTo>
                <a:lnTo>
                  <a:pt x="0" y="0"/>
                </a:lnTo>
                <a:lnTo>
                  <a:pt x="14" y="0"/>
                </a:lnTo>
              </a:path>
            </a:pathLst>
          </a:custGeom>
          <a:solidFill>
            <a:srgbClr val="CDCDCD"/>
          </a:solidFill>
          <a:ln w="6350">
            <a:solidFill>
              <a:schemeClr val="bg1"/>
            </a:solidFill>
            <a:round/>
            <a:headEnd/>
            <a:tailEnd/>
          </a:ln>
        </p:spPr>
        <p:txBody>
          <a:bodyPr/>
          <a:lstStyle/>
          <a:p>
            <a:endParaRPr lang="en-US"/>
          </a:p>
        </p:txBody>
      </p:sp>
      <p:sp>
        <p:nvSpPr>
          <p:cNvPr id="1606" name="Freeform 2647"/>
          <p:cNvSpPr>
            <a:spLocks/>
          </p:cNvSpPr>
          <p:nvPr/>
        </p:nvSpPr>
        <p:spPr bwMode="auto">
          <a:xfrm>
            <a:off x="7059613" y="5038725"/>
            <a:ext cx="15875" cy="15875"/>
          </a:xfrm>
          <a:custGeom>
            <a:avLst/>
            <a:gdLst>
              <a:gd name="T0" fmla="*/ 0 w 23"/>
              <a:gd name="T1" fmla="*/ 0 h 22"/>
              <a:gd name="T2" fmla="*/ 0 w 23"/>
              <a:gd name="T3" fmla="*/ 0 h 22"/>
              <a:gd name="T4" fmla="*/ 0 w 23"/>
              <a:gd name="T5" fmla="*/ 0 h 22"/>
              <a:gd name="T6" fmla="*/ 0 w 23"/>
              <a:gd name="T7" fmla="*/ 0 h 22"/>
              <a:gd name="T8" fmla="*/ 0 w 23"/>
              <a:gd name="T9" fmla="*/ 0 h 22"/>
              <a:gd name="T10" fmla="*/ 0 w 23"/>
              <a:gd name="T11" fmla="*/ 0 h 22"/>
              <a:gd name="T12" fmla="*/ 0 60000 65536"/>
              <a:gd name="T13" fmla="*/ 0 60000 65536"/>
              <a:gd name="T14" fmla="*/ 0 60000 65536"/>
              <a:gd name="T15" fmla="*/ 0 60000 65536"/>
              <a:gd name="T16" fmla="*/ 0 60000 65536"/>
              <a:gd name="T17" fmla="*/ 0 60000 65536"/>
              <a:gd name="T18" fmla="*/ 0 w 23"/>
              <a:gd name="T19" fmla="*/ 0 h 22"/>
              <a:gd name="T20" fmla="*/ 23 w 23"/>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3" h="22">
                <a:moveTo>
                  <a:pt x="3" y="8"/>
                </a:moveTo>
                <a:lnTo>
                  <a:pt x="12" y="0"/>
                </a:lnTo>
                <a:lnTo>
                  <a:pt x="23" y="5"/>
                </a:lnTo>
                <a:lnTo>
                  <a:pt x="21" y="22"/>
                </a:lnTo>
                <a:lnTo>
                  <a:pt x="0" y="22"/>
                </a:lnTo>
                <a:lnTo>
                  <a:pt x="3" y="8"/>
                </a:lnTo>
                <a:close/>
              </a:path>
            </a:pathLst>
          </a:custGeom>
          <a:solidFill>
            <a:srgbClr val="CDCDCD"/>
          </a:solidFill>
          <a:ln w="6350">
            <a:solidFill>
              <a:schemeClr val="bg1"/>
            </a:solidFill>
            <a:round/>
            <a:headEnd/>
            <a:tailEnd/>
          </a:ln>
        </p:spPr>
        <p:txBody>
          <a:bodyPr/>
          <a:lstStyle/>
          <a:p>
            <a:endParaRPr lang="en-US"/>
          </a:p>
        </p:txBody>
      </p:sp>
      <p:sp>
        <p:nvSpPr>
          <p:cNvPr id="1607" name="Freeform 2648"/>
          <p:cNvSpPr>
            <a:spLocks/>
          </p:cNvSpPr>
          <p:nvPr/>
        </p:nvSpPr>
        <p:spPr bwMode="auto">
          <a:xfrm>
            <a:off x="7059613" y="5038725"/>
            <a:ext cx="15875" cy="15875"/>
          </a:xfrm>
          <a:custGeom>
            <a:avLst/>
            <a:gdLst>
              <a:gd name="T0" fmla="*/ 0 w 23"/>
              <a:gd name="T1" fmla="*/ 0 h 22"/>
              <a:gd name="T2" fmla="*/ 0 w 23"/>
              <a:gd name="T3" fmla="*/ 0 h 22"/>
              <a:gd name="T4" fmla="*/ 0 w 23"/>
              <a:gd name="T5" fmla="*/ 0 h 22"/>
              <a:gd name="T6" fmla="*/ 0 w 23"/>
              <a:gd name="T7" fmla="*/ 0 h 22"/>
              <a:gd name="T8" fmla="*/ 0 w 23"/>
              <a:gd name="T9" fmla="*/ 0 h 22"/>
              <a:gd name="T10" fmla="*/ 0 w 23"/>
              <a:gd name="T11" fmla="*/ 0 h 22"/>
              <a:gd name="T12" fmla="*/ 0 60000 65536"/>
              <a:gd name="T13" fmla="*/ 0 60000 65536"/>
              <a:gd name="T14" fmla="*/ 0 60000 65536"/>
              <a:gd name="T15" fmla="*/ 0 60000 65536"/>
              <a:gd name="T16" fmla="*/ 0 60000 65536"/>
              <a:gd name="T17" fmla="*/ 0 60000 65536"/>
              <a:gd name="T18" fmla="*/ 0 w 23"/>
              <a:gd name="T19" fmla="*/ 0 h 22"/>
              <a:gd name="T20" fmla="*/ 23 w 23"/>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3" h="22">
                <a:moveTo>
                  <a:pt x="3" y="8"/>
                </a:moveTo>
                <a:lnTo>
                  <a:pt x="12" y="0"/>
                </a:lnTo>
                <a:lnTo>
                  <a:pt x="23" y="5"/>
                </a:lnTo>
                <a:lnTo>
                  <a:pt x="21" y="22"/>
                </a:lnTo>
                <a:lnTo>
                  <a:pt x="0" y="22"/>
                </a:lnTo>
                <a:lnTo>
                  <a:pt x="3" y="8"/>
                </a:lnTo>
              </a:path>
            </a:pathLst>
          </a:custGeom>
          <a:solidFill>
            <a:srgbClr val="CDCDCD"/>
          </a:solidFill>
          <a:ln w="6350">
            <a:solidFill>
              <a:schemeClr val="bg1"/>
            </a:solidFill>
            <a:round/>
            <a:headEnd/>
            <a:tailEnd/>
          </a:ln>
        </p:spPr>
        <p:txBody>
          <a:bodyPr/>
          <a:lstStyle/>
          <a:p>
            <a:endParaRPr lang="en-US"/>
          </a:p>
        </p:txBody>
      </p:sp>
      <p:sp>
        <p:nvSpPr>
          <p:cNvPr id="1608" name="Freeform 2649"/>
          <p:cNvSpPr>
            <a:spLocks/>
          </p:cNvSpPr>
          <p:nvPr/>
        </p:nvSpPr>
        <p:spPr bwMode="auto">
          <a:xfrm>
            <a:off x="7075488" y="5035550"/>
            <a:ext cx="50800" cy="25400"/>
          </a:xfrm>
          <a:custGeom>
            <a:avLst/>
            <a:gdLst>
              <a:gd name="T0" fmla="*/ 0 w 76"/>
              <a:gd name="T1" fmla="*/ 0 h 33"/>
              <a:gd name="T2" fmla="*/ 0 w 76"/>
              <a:gd name="T3" fmla="*/ 0 h 33"/>
              <a:gd name="T4" fmla="*/ 0 w 76"/>
              <a:gd name="T5" fmla="*/ 0 h 33"/>
              <a:gd name="T6" fmla="*/ 0 w 76"/>
              <a:gd name="T7" fmla="*/ 0 h 33"/>
              <a:gd name="T8" fmla="*/ 0 w 76"/>
              <a:gd name="T9" fmla="*/ 0 h 33"/>
              <a:gd name="T10" fmla="*/ 0 w 76"/>
              <a:gd name="T11" fmla="*/ 0 h 33"/>
              <a:gd name="T12" fmla="*/ 0 w 76"/>
              <a:gd name="T13" fmla="*/ 0 h 33"/>
              <a:gd name="T14" fmla="*/ 0 w 76"/>
              <a:gd name="T15" fmla="*/ 0 h 33"/>
              <a:gd name="T16" fmla="*/ 0 w 76"/>
              <a:gd name="T17" fmla="*/ 0 h 33"/>
              <a:gd name="T18" fmla="*/ 0 w 76"/>
              <a:gd name="T19" fmla="*/ 0 h 33"/>
              <a:gd name="T20" fmla="*/ 0 w 76"/>
              <a:gd name="T21" fmla="*/ 0 h 33"/>
              <a:gd name="T22" fmla="*/ 0 w 76"/>
              <a:gd name="T23" fmla="*/ 0 h 33"/>
              <a:gd name="T24" fmla="*/ 0 w 76"/>
              <a:gd name="T25" fmla="*/ 0 h 33"/>
              <a:gd name="T26" fmla="*/ 0 w 76"/>
              <a:gd name="T27" fmla="*/ 0 h 33"/>
              <a:gd name="T28" fmla="*/ 0 w 76"/>
              <a:gd name="T29" fmla="*/ 0 h 33"/>
              <a:gd name="T30" fmla="*/ 0 w 76"/>
              <a:gd name="T31" fmla="*/ 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6"/>
              <a:gd name="T49" fmla="*/ 0 h 33"/>
              <a:gd name="T50" fmla="*/ 76 w 76"/>
              <a:gd name="T51" fmla="*/ 33 h 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6" h="33">
                <a:moveTo>
                  <a:pt x="9" y="10"/>
                </a:moveTo>
                <a:lnTo>
                  <a:pt x="26" y="12"/>
                </a:lnTo>
                <a:lnTo>
                  <a:pt x="37" y="20"/>
                </a:lnTo>
                <a:lnTo>
                  <a:pt x="47" y="17"/>
                </a:lnTo>
                <a:lnTo>
                  <a:pt x="34" y="9"/>
                </a:lnTo>
                <a:lnTo>
                  <a:pt x="39" y="0"/>
                </a:lnTo>
                <a:lnTo>
                  <a:pt x="47" y="9"/>
                </a:lnTo>
                <a:lnTo>
                  <a:pt x="56" y="7"/>
                </a:lnTo>
                <a:lnTo>
                  <a:pt x="60" y="15"/>
                </a:lnTo>
                <a:lnTo>
                  <a:pt x="68" y="7"/>
                </a:lnTo>
                <a:lnTo>
                  <a:pt x="76" y="20"/>
                </a:lnTo>
                <a:lnTo>
                  <a:pt x="60" y="25"/>
                </a:lnTo>
                <a:lnTo>
                  <a:pt x="55" y="20"/>
                </a:lnTo>
                <a:lnTo>
                  <a:pt x="8" y="33"/>
                </a:lnTo>
                <a:lnTo>
                  <a:pt x="0" y="18"/>
                </a:lnTo>
                <a:lnTo>
                  <a:pt x="9" y="10"/>
                </a:lnTo>
                <a:close/>
              </a:path>
            </a:pathLst>
          </a:custGeom>
          <a:solidFill>
            <a:srgbClr val="CDCDCD"/>
          </a:solidFill>
          <a:ln w="6350">
            <a:solidFill>
              <a:schemeClr val="bg1"/>
            </a:solidFill>
            <a:round/>
            <a:headEnd/>
            <a:tailEnd/>
          </a:ln>
        </p:spPr>
        <p:txBody>
          <a:bodyPr/>
          <a:lstStyle/>
          <a:p>
            <a:endParaRPr lang="en-US"/>
          </a:p>
        </p:txBody>
      </p:sp>
      <p:sp>
        <p:nvSpPr>
          <p:cNvPr id="1609" name="Freeform 2650"/>
          <p:cNvSpPr>
            <a:spLocks/>
          </p:cNvSpPr>
          <p:nvPr/>
        </p:nvSpPr>
        <p:spPr bwMode="auto">
          <a:xfrm>
            <a:off x="7075488" y="5035550"/>
            <a:ext cx="50800" cy="25400"/>
          </a:xfrm>
          <a:custGeom>
            <a:avLst/>
            <a:gdLst>
              <a:gd name="T0" fmla="*/ 0 w 76"/>
              <a:gd name="T1" fmla="*/ 0 h 33"/>
              <a:gd name="T2" fmla="*/ 0 w 76"/>
              <a:gd name="T3" fmla="*/ 0 h 33"/>
              <a:gd name="T4" fmla="*/ 0 w 76"/>
              <a:gd name="T5" fmla="*/ 0 h 33"/>
              <a:gd name="T6" fmla="*/ 0 w 76"/>
              <a:gd name="T7" fmla="*/ 0 h 33"/>
              <a:gd name="T8" fmla="*/ 0 w 76"/>
              <a:gd name="T9" fmla="*/ 0 h 33"/>
              <a:gd name="T10" fmla="*/ 0 w 76"/>
              <a:gd name="T11" fmla="*/ 0 h 33"/>
              <a:gd name="T12" fmla="*/ 0 w 76"/>
              <a:gd name="T13" fmla="*/ 0 h 33"/>
              <a:gd name="T14" fmla="*/ 0 w 76"/>
              <a:gd name="T15" fmla="*/ 0 h 33"/>
              <a:gd name="T16" fmla="*/ 0 w 76"/>
              <a:gd name="T17" fmla="*/ 0 h 33"/>
              <a:gd name="T18" fmla="*/ 0 w 76"/>
              <a:gd name="T19" fmla="*/ 0 h 33"/>
              <a:gd name="T20" fmla="*/ 0 w 76"/>
              <a:gd name="T21" fmla="*/ 0 h 33"/>
              <a:gd name="T22" fmla="*/ 0 w 76"/>
              <a:gd name="T23" fmla="*/ 0 h 33"/>
              <a:gd name="T24" fmla="*/ 0 w 76"/>
              <a:gd name="T25" fmla="*/ 0 h 33"/>
              <a:gd name="T26" fmla="*/ 0 w 76"/>
              <a:gd name="T27" fmla="*/ 0 h 33"/>
              <a:gd name="T28" fmla="*/ 0 w 76"/>
              <a:gd name="T29" fmla="*/ 0 h 33"/>
              <a:gd name="T30" fmla="*/ 0 w 76"/>
              <a:gd name="T31" fmla="*/ 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6"/>
              <a:gd name="T49" fmla="*/ 0 h 33"/>
              <a:gd name="T50" fmla="*/ 76 w 76"/>
              <a:gd name="T51" fmla="*/ 33 h 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6" h="33">
                <a:moveTo>
                  <a:pt x="9" y="10"/>
                </a:moveTo>
                <a:lnTo>
                  <a:pt x="26" y="12"/>
                </a:lnTo>
                <a:lnTo>
                  <a:pt x="37" y="20"/>
                </a:lnTo>
                <a:lnTo>
                  <a:pt x="47" y="17"/>
                </a:lnTo>
                <a:lnTo>
                  <a:pt x="34" y="9"/>
                </a:lnTo>
                <a:lnTo>
                  <a:pt x="39" y="0"/>
                </a:lnTo>
                <a:lnTo>
                  <a:pt x="47" y="9"/>
                </a:lnTo>
                <a:lnTo>
                  <a:pt x="56" y="7"/>
                </a:lnTo>
                <a:lnTo>
                  <a:pt x="60" y="15"/>
                </a:lnTo>
                <a:lnTo>
                  <a:pt x="68" y="7"/>
                </a:lnTo>
                <a:lnTo>
                  <a:pt x="76" y="20"/>
                </a:lnTo>
                <a:lnTo>
                  <a:pt x="60" y="25"/>
                </a:lnTo>
                <a:lnTo>
                  <a:pt x="55" y="20"/>
                </a:lnTo>
                <a:lnTo>
                  <a:pt x="8" y="33"/>
                </a:lnTo>
                <a:lnTo>
                  <a:pt x="0" y="18"/>
                </a:lnTo>
                <a:lnTo>
                  <a:pt x="9" y="10"/>
                </a:lnTo>
              </a:path>
            </a:pathLst>
          </a:custGeom>
          <a:solidFill>
            <a:srgbClr val="CDCDCD"/>
          </a:solidFill>
          <a:ln w="6350">
            <a:solidFill>
              <a:schemeClr val="bg1"/>
            </a:solidFill>
            <a:round/>
            <a:headEnd/>
            <a:tailEnd/>
          </a:ln>
        </p:spPr>
        <p:txBody>
          <a:bodyPr/>
          <a:lstStyle/>
          <a:p>
            <a:endParaRPr lang="en-US"/>
          </a:p>
        </p:txBody>
      </p:sp>
      <p:sp>
        <p:nvSpPr>
          <p:cNvPr id="1610" name="Freeform 2651"/>
          <p:cNvSpPr>
            <a:spLocks/>
          </p:cNvSpPr>
          <p:nvPr/>
        </p:nvSpPr>
        <p:spPr bwMode="auto">
          <a:xfrm>
            <a:off x="7123113" y="5064125"/>
            <a:ext cx="38100" cy="22225"/>
          </a:xfrm>
          <a:custGeom>
            <a:avLst/>
            <a:gdLst>
              <a:gd name="T0" fmla="*/ 0 w 55"/>
              <a:gd name="T1" fmla="*/ 0 h 32"/>
              <a:gd name="T2" fmla="*/ 0 w 55"/>
              <a:gd name="T3" fmla="*/ 0 h 32"/>
              <a:gd name="T4" fmla="*/ 0 w 55"/>
              <a:gd name="T5" fmla="*/ 0 h 32"/>
              <a:gd name="T6" fmla="*/ 0 w 55"/>
              <a:gd name="T7" fmla="*/ 0 h 32"/>
              <a:gd name="T8" fmla="*/ 0 w 55"/>
              <a:gd name="T9" fmla="*/ 0 h 32"/>
              <a:gd name="T10" fmla="*/ 0 w 55"/>
              <a:gd name="T11" fmla="*/ 0 h 32"/>
              <a:gd name="T12" fmla="*/ 0 w 55"/>
              <a:gd name="T13" fmla="*/ 0 h 32"/>
              <a:gd name="T14" fmla="*/ 0 w 55"/>
              <a:gd name="T15" fmla="*/ 0 h 32"/>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32"/>
              <a:gd name="T26" fmla="*/ 55 w 55"/>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32">
                <a:moveTo>
                  <a:pt x="26" y="0"/>
                </a:moveTo>
                <a:lnTo>
                  <a:pt x="47" y="13"/>
                </a:lnTo>
                <a:lnTo>
                  <a:pt x="55" y="26"/>
                </a:lnTo>
                <a:lnTo>
                  <a:pt x="39" y="32"/>
                </a:lnTo>
                <a:lnTo>
                  <a:pt x="18" y="16"/>
                </a:lnTo>
                <a:lnTo>
                  <a:pt x="3" y="16"/>
                </a:lnTo>
                <a:lnTo>
                  <a:pt x="0" y="4"/>
                </a:lnTo>
                <a:lnTo>
                  <a:pt x="26" y="0"/>
                </a:lnTo>
                <a:close/>
              </a:path>
            </a:pathLst>
          </a:custGeom>
          <a:solidFill>
            <a:srgbClr val="CDCDCD"/>
          </a:solidFill>
          <a:ln w="6350">
            <a:solidFill>
              <a:schemeClr val="bg1"/>
            </a:solidFill>
            <a:round/>
            <a:headEnd/>
            <a:tailEnd/>
          </a:ln>
        </p:spPr>
        <p:txBody>
          <a:bodyPr/>
          <a:lstStyle/>
          <a:p>
            <a:endParaRPr lang="en-US"/>
          </a:p>
        </p:txBody>
      </p:sp>
      <p:sp>
        <p:nvSpPr>
          <p:cNvPr id="1611" name="Freeform 2652"/>
          <p:cNvSpPr>
            <a:spLocks/>
          </p:cNvSpPr>
          <p:nvPr/>
        </p:nvSpPr>
        <p:spPr bwMode="auto">
          <a:xfrm>
            <a:off x="7123113" y="5064125"/>
            <a:ext cx="38100" cy="22225"/>
          </a:xfrm>
          <a:custGeom>
            <a:avLst/>
            <a:gdLst>
              <a:gd name="T0" fmla="*/ 0 w 55"/>
              <a:gd name="T1" fmla="*/ 0 h 32"/>
              <a:gd name="T2" fmla="*/ 0 w 55"/>
              <a:gd name="T3" fmla="*/ 0 h 32"/>
              <a:gd name="T4" fmla="*/ 0 w 55"/>
              <a:gd name="T5" fmla="*/ 0 h 32"/>
              <a:gd name="T6" fmla="*/ 0 w 55"/>
              <a:gd name="T7" fmla="*/ 0 h 32"/>
              <a:gd name="T8" fmla="*/ 0 w 55"/>
              <a:gd name="T9" fmla="*/ 0 h 32"/>
              <a:gd name="T10" fmla="*/ 0 w 55"/>
              <a:gd name="T11" fmla="*/ 0 h 32"/>
              <a:gd name="T12" fmla="*/ 0 w 55"/>
              <a:gd name="T13" fmla="*/ 0 h 32"/>
              <a:gd name="T14" fmla="*/ 0 w 55"/>
              <a:gd name="T15" fmla="*/ 0 h 32"/>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32"/>
              <a:gd name="T26" fmla="*/ 55 w 55"/>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32">
                <a:moveTo>
                  <a:pt x="26" y="0"/>
                </a:moveTo>
                <a:lnTo>
                  <a:pt x="47" y="13"/>
                </a:lnTo>
                <a:lnTo>
                  <a:pt x="55" y="26"/>
                </a:lnTo>
                <a:lnTo>
                  <a:pt x="39" y="32"/>
                </a:lnTo>
                <a:lnTo>
                  <a:pt x="18" y="16"/>
                </a:lnTo>
                <a:lnTo>
                  <a:pt x="3" y="16"/>
                </a:lnTo>
                <a:lnTo>
                  <a:pt x="0" y="4"/>
                </a:lnTo>
                <a:lnTo>
                  <a:pt x="26" y="0"/>
                </a:lnTo>
              </a:path>
            </a:pathLst>
          </a:custGeom>
          <a:solidFill>
            <a:srgbClr val="CDCDCD"/>
          </a:solidFill>
          <a:ln w="6350">
            <a:solidFill>
              <a:schemeClr val="bg1"/>
            </a:solidFill>
            <a:round/>
            <a:headEnd/>
            <a:tailEnd/>
          </a:ln>
        </p:spPr>
        <p:txBody>
          <a:bodyPr/>
          <a:lstStyle/>
          <a:p>
            <a:endParaRPr lang="en-US"/>
          </a:p>
        </p:txBody>
      </p:sp>
      <p:sp>
        <p:nvSpPr>
          <p:cNvPr id="1612" name="Freeform 2653"/>
          <p:cNvSpPr>
            <a:spLocks/>
          </p:cNvSpPr>
          <p:nvPr/>
        </p:nvSpPr>
        <p:spPr bwMode="auto">
          <a:xfrm>
            <a:off x="7140575" y="5035550"/>
            <a:ext cx="65088" cy="20638"/>
          </a:xfrm>
          <a:custGeom>
            <a:avLst/>
            <a:gdLst>
              <a:gd name="T0" fmla="*/ 0 w 98"/>
              <a:gd name="T1" fmla="*/ 0 h 29"/>
              <a:gd name="T2" fmla="*/ 0 w 98"/>
              <a:gd name="T3" fmla="*/ 0 h 29"/>
              <a:gd name="T4" fmla="*/ 0 w 98"/>
              <a:gd name="T5" fmla="*/ 0 h 29"/>
              <a:gd name="T6" fmla="*/ 0 w 98"/>
              <a:gd name="T7" fmla="*/ 0 h 29"/>
              <a:gd name="T8" fmla="*/ 0 w 98"/>
              <a:gd name="T9" fmla="*/ 0 h 29"/>
              <a:gd name="T10" fmla="*/ 0 w 98"/>
              <a:gd name="T11" fmla="*/ 0 h 29"/>
              <a:gd name="T12" fmla="*/ 0 w 98"/>
              <a:gd name="T13" fmla="*/ 0 h 29"/>
              <a:gd name="T14" fmla="*/ 0 w 98"/>
              <a:gd name="T15" fmla="*/ 0 h 29"/>
              <a:gd name="T16" fmla="*/ 0 w 98"/>
              <a:gd name="T17" fmla="*/ 0 h 29"/>
              <a:gd name="T18" fmla="*/ 0 w 98"/>
              <a:gd name="T19" fmla="*/ 0 h 29"/>
              <a:gd name="T20" fmla="*/ 0 w 98"/>
              <a:gd name="T21" fmla="*/ 0 h 29"/>
              <a:gd name="T22" fmla="*/ 0 w 98"/>
              <a:gd name="T23" fmla="*/ 0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8"/>
              <a:gd name="T37" fmla="*/ 0 h 29"/>
              <a:gd name="T38" fmla="*/ 98 w 98"/>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8" h="29">
                <a:moveTo>
                  <a:pt x="2" y="13"/>
                </a:moveTo>
                <a:lnTo>
                  <a:pt x="25" y="5"/>
                </a:lnTo>
                <a:lnTo>
                  <a:pt x="51" y="18"/>
                </a:lnTo>
                <a:lnTo>
                  <a:pt x="70" y="13"/>
                </a:lnTo>
                <a:lnTo>
                  <a:pt x="82" y="18"/>
                </a:lnTo>
                <a:lnTo>
                  <a:pt x="95" y="8"/>
                </a:lnTo>
                <a:lnTo>
                  <a:pt x="95" y="0"/>
                </a:lnTo>
                <a:lnTo>
                  <a:pt x="98" y="10"/>
                </a:lnTo>
                <a:lnTo>
                  <a:pt x="85" y="21"/>
                </a:lnTo>
                <a:lnTo>
                  <a:pt x="39" y="29"/>
                </a:lnTo>
                <a:lnTo>
                  <a:pt x="0" y="24"/>
                </a:lnTo>
                <a:lnTo>
                  <a:pt x="2" y="13"/>
                </a:lnTo>
                <a:close/>
              </a:path>
            </a:pathLst>
          </a:custGeom>
          <a:solidFill>
            <a:srgbClr val="CDCDCD"/>
          </a:solidFill>
          <a:ln w="6350">
            <a:solidFill>
              <a:schemeClr val="bg1"/>
            </a:solidFill>
            <a:round/>
            <a:headEnd/>
            <a:tailEnd/>
          </a:ln>
        </p:spPr>
        <p:txBody>
          <a:bodyPr/>
          <a:lstStyle/>
          <a:p>
            <a:endParaRPr lang="en-US"/>
          </a:p>
        </p:txBody>
      </p:sp>
      <p:sp>
        <p:nvSpPr>
          <p:cNvPr id="1613" name="Freeform 2654"/>
          <p:cNvSpPr>
            <a:spLocks/>
          </p:cNvSpPr>
          <p:nvPr/>
        </p:nvSpPr>
        <p:spPr bwMode="auto">
          <a:xfrm>
            <a:off x="7140575" y="5035550"/>
            <a:ext cx="65088" cy="20638"/>
          </a:xfrm>
          <a:custGeom>
            <a:avLst/>
            <a:gdLst>
              <a:gd name="T0" fmla="*/ 0 w 98"/>
              <a:gd name="T1" fmla="*/ 0 h 29"/>
              <a:gd name="T2" fmla="*/ 0 w 98"/>
              <a:gd name="T3" fmla="*/ 0 h 29"/>
              <a:gd name="T4" fmla="*/ 0 w 98"/>
              <a:gd name="T5" fmla="*/ 0 h 29"/>
              <a:gd name="T6" fmla="*/ 0 w 98"/>
              <a:gd name="T7" fmla="*/ 0 h 29"/>
              <a:gd name="T8" fmla="*/ 0 w 98"/>
              <a:gd name="T9" fmla="*/ 0 h 29"/>
              <a:gd name="T10" fmla="*/ 0 w 98"/>
              <a:gd name="T11" fmla="*/ 0 h 29"/>
              <a:gd name="T12" fmla="*/ 0 w 98"/>
              <a:gd name="T13" fmla="*/ 0 h 29"/>
              <a:gd name="T14" fmla="*/ 0 w 98"/>
              <a:gd name="T15" fmla="*/ 0 h 29"/>
              <a:gd name="T16" fmla="*/ 0 w 98"/>
              <a:gd name="T17" fmla="*/ 0 h 29"/>
              <a:gd name="T18" fmla="*/ 0 w 98"/>
              <a:gd name="T19" fmla="*/ 0 h 29"/>
              <a:gd name="T20" fmla="*/ 0 w 98"/>
              <a:gd name="T21" fmla="*/ 0 h 29"/>
              <a:gd name="T22" fmla="*/ 0 w 98"/>
              <a:gd name="T23" fmla="*/ 0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8"/>
              <a:gd name="T37" fmla="*/ 0 h 29"/>
              <a:gd name="T38" fmla="*/ 98 w 98"/>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8" h="29">
                <a:moveTo>
                  <a:pt x="2" y="13"/>
                </a:moveTo>
                <a:lnTo>
                  <a:pt x="25" y="5"/>
                </a:lnTo>
                <a:lnTo>
                  <a:pt x="51" y="18"/>
                </a:lnTo>
                <a:lnTo>
                  <a:pt x="70" y="13"/>
                </a:lnTo>
                <a:lnTo>
                  <a:pt x="82" y="18"/>
                </a:lnTo>
                <a:lnTo>
                  <a:pt x="95" y="8"/>
                </a:lnTo>
                <a:lnTo>
                  <a:pt x="95" y="0"/>
                </a:lnTo>
                <a:lnTo>
                  <a:pt x="98" y="10"/>
                </a:lnTo>
                <a:lnTo>
                  <a:pt x="85" y="21"/>
                </a:lnTo>
                <a:lnTo>
                  <a:pt x="39" y="29"/>
                </a:lnTo>
                <a:lnTo>
                  <a:pt x="0" y="24"/>
                </a:lnTo>
                <a:lnTo>
                  <a:pt x="2" y="13"/>
                </a:lnTo>
              </a:path>
            </a:pathLst>
          </a:custGeom>
          <a:solidFill>
            <a:srgbClr val="CDCDCD"/>
          </a:solidFill>
          <a:ln w="6350">
            <a:solidFill>
              <a:schemeClr val="bg1"/>
            </a:solidFill>
            <a:round/>
            <a:headEnd/>
            <a:tailEnd/>
          </a:ln>
        </p:spPr>
        <p:txBody>
          <a:bodyPr/>
          <a:lstStyle/>
          <a:p>
            <a:endParaRPr lang="en-US"/>
          </a:p>
        </p:txBody>
      </p:sp>
      <p:sp>
        <p:nvSpPr>
          <p:cNvPr id="1614" name="Freeform 2655"/>
          <p:cNvSpPr>
            <a:spLocks/>
          </p:cNvSpPr>
          <p:nvPr/>
        </p:nvSpPr>
        <p:spPr bwMode="auto">
          <a:xfrm>
            <a:off x="7213600" y="5038725"/>
            <a:ext cx="9525" cy="7938"/>
          </a:xfrm>
          <a:custGeom>
            <a:avLst/>
            <a:gdLst>
              <a:gd name="T0" fmla="*/ 0 w 13"/>
              <a:gd name="T1" fmla="*/ 0 h 11"/>
              <a:gd name="T2" fmla="*/ 0 w 13"/>
              <a:gd name="T3" fmla="*/ 0 h 11"/>
              <a:gd name="T4" fmla="*/ 0 w 13"/>
              <a:gd name="T5" fmla="*/ 0 h 11"/>
              <a:gd name="T6" fmla="*/ 0 w 13"/>
              <a:gd name="T7" fmla="*/ 0 h 11"/>
              <a:gd name="T8" fmla="*/ 0 w 13"/>
              <a:gd name="T9" fmla="*/ 0 h 11"/>
              <a:gd name="T10" fmla="*/ 0 w 13"/>
              <a:gd name="T11" fmla="*/ 0 h 11"/>
              <a:gd name="T12" fmla="*/ 0 60000 65536"/>
              <a:gd name="T13" fmla="*/ 0 60000 65536"/>
              <a:gd name="T14" fmla="*/ 0 60000 65536"/>
              <a:gd name="T15" fmla="*/ 0 60000 65536"/>
              <a:gd name="T16" fmla="*/ 0 60000 65536"/>
              <a:gd name="T17" fmla="*/ 0 60000 65536"/>
              <a:gd name="T18" fmla="*/ 0 w 13"/>
              <a:gd name="T19" fmla="*/ 0 h 11"/>
              <a:gd name="T20" fmla="*/ 13 w 13"/>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3" h="11">
                <a:moveTo>
                  <a:pt x="0" y="11"/>
                </a:moveTo>
                <a:lnTo>
                  <a:pt x="3" y="0"/>
                </a:lnTo>
                <a:lnTo>
                  <a:pt x="8" y="5"/>
                </a:lnTo>
                <a:lnTo>
                  <a:pt x="13" y="0"/>
                </a:lnTo>
                <a:lnTo>
                  <a:pt x="10" y="11"/>
                </a:lnTo>
                <a:lnTo>
                  <a:pt x="0" y="11"/>
                </a:lnTo>
                <a:close/>
              </a:path>
            </a:pathLst>
          </a:custGeom>
          <a:solidFill>
            <a:srgbClr val="CDCDCD"/>
          </a:solidFill>
          <a:ln w="6350">
            <a:solidFill>
              <a:schemeClr val="bg1"/>
            </a:solidFill>
            <a:round/>
            <a:headEnd/>
            <a:tailEnd/>
          </a:ln>
        </p:spPr>
        <p:txBody>
          <a:bodyPr/>
          <a:lstStyle/>
          <a:p>
            <a:endParaRPr lang="en-US"/>
          </a:p>
        </p:txBody>
      </p:sp>
      <p:sp>
        <p:nvSpPr>
          <p:cNvPr id="1615" name="Freeform 2656"/>
          <p:cNvSpPr>
            <a:spLocks/>
          </p:cNvSpPr>
          <p:nvPr/>
        </p:nvSpPr>
        <p:spPr bwMode="auto">
          <a:xfrm>
            <a:off x="7213600" y="5038725"/>
            <a:ext cx="9525" cy="7938"/>
          </a:xfrm>
          <a:custGeom>
            <a:avLst/>
            <a:gdLst>
              <a:gd name="T0" fmla="*/ 0 w 13"/>
              <a:gd name="T1" fmla="*/ 0 h 11"/>
              <a:gd name="T2" fmla="*/ 0 w 13"/>
              <a:gd name="T3" fmla="*/ 0 h 11"/>
              <a:gd name="T4" fmla="*/ 0 w 13"/>
              <a:gd name="T5" fmla="*/ 0 h 11"/>
              <a:gd name="T6" fmla="*/ 0 w 13"/>
              <a:gd name="T7" fmla="*/ 0 h 11"/>
              <a:gd name="T8" fmla="*/ 0 w 13"/>
              <a:gd name="T9" fmla="*/ 0 h 11"/>
              <a:gd name="T10" fmla="*/ 0 w 13"/>
              <a:gd name="T11" fmla="*/ 0 h 11"/>
              <a:gd name="T12" fmla="*/ 0 60000 65536"/>
              <a:gd name="T13" fmla="*/ 0 60000 65536"/>
              <a:gd name="T14" fmla="*/ 0 60000 65536"/>
              <a:gd name="T15" fmla="*/ 0 60000 65536"/>
              <a:gd name="T16" fmla="*/ 0 60000 65536"/>
              <a:gd name="T17" fmla="*/ 0 60000 65536"/>
              <a:gd name="T18" fmla="*/ 0 w 13"/>
              <a:gd name="T19" fmla="*/ 0 h 11"/>
              <a:gd name="T20" fmla="*/ 13 w 13"/>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3" h="11">
                <a:moveTo>
                  <a:pt x="0" y="11"/>
                </a:moveTo>
                <a:lnTo>
                  <a:pt x="3" y="0"/>
                </a:lnTo>
                <a:lnTo>
                  <a:pt x="8" y="5"/>
                </a:lnTo>
                <a:lnTo>
                  <a:pt x="13" y="0"/>
                </a:lnTo>
                <a:lnTo>
                  <a:pt x="10" y="11"/>
                </a:lnTo>
                <a:lnTo>
                  <a:pt x="0" y="11"/>
                </a:lnTo>
              </a:path>
            </a:pathLst>
          </a:custGeom>
          <a:solidFill>
            <a:srgbClr val="CDCDCD"/>
          </a:solidFill>
          <a:ln w="6350">
            <a:solidFill>
              <a:schemeClr val="bg1"/>
            </a:solidFill>
            <a:round/>
            <a:headEnd/>
            <a:tailEnd/>
          </a:ln>
        </p:spPr>
        <p:txBody>
          <a:bodyPr/>
          <a:lstStyle/>
          <a:p>
            <a:endParaRPr lang="en-US"/>
          </a:p>
        </p:txBody>
      </p:sp>
      <p:sp>
        <p:nvSpPr>
          <p:cNvPr id="1616" name="Freeform 2657"/>
          <p:cNvSpPr>
            <a:spLocks/>
          </p:cNvSpPr>
          <p:nvPr/>
        </p:nvSpPr>
        <p:spPr bwMode="auto">
          <a:xfrm>
            <a:off x="7229475" y="5038725"/>
            <a:ext cx="3175" cy="7938"/>
          </a:xfrm>
          <a:custGeom>
            <a:avLst/>
            <a:gdLst>
              <a:gd name="T0" fmla="*/ 0 w 9"/>
              <a:gd name="T1" fmla="*/ 0 h 13"/>
              <a:gd name="T2" fmla="*/ 0 w 9"/>
              <a:gd name="T3" fmla="*/ 0 h 13"/>
              <a:gd name="T4" fmla="*/ 0 w 9"/>
              <a:gd name="T5" fmla="*/ 0 h 13"/>
              <a:gd name="T6" fmla="*/ 0 w 9"/>
              <a:gd name="T7" fmla="*/ 0 h 13"/>
              <a:gd name="T8" fmla="*/ 0 60000 65536"/>
              <a:gd name="T9" fmla="*/ 0 60000 65536"/>
              <a:gd name="T10" fmla="*/ 0 60000 65536"/>
              <a:gd name="T11" fmla="*/ 0 60000 65536"/>
              <a:gd name="T12" fmla="*/ 0 w 9"/>
              <a:gd name="T13" fmla="*/ 0 h 13"/>
              <a:gd name="T14" fmla="*/ 9 w 9"/>
              <a:gd name="T15" fmla="*/ 13 h 13"/>
            </a:gdLst>
            <a:ahLst/>
            <a:cxnLst>
              <a:cxn ang="T8">
                <a:pos x="T0" y="T1"/>
              </a:cxn>
              <a:cxn ang="T9">
                <a:pos x="T2" y="T3"/>
              </a:cxn>
              <a:cxn ang="T10">
                <a:pos x="T4" y="T5"/>
              </a:cxn>
              <a:cxn ang="T11">
                <a:pos x="T6" y="T7"/>
              </a:cxn>
            </a:cxnLst>
            <a:rect l="T12" t="T13" r="T14" b="T15"/>
            <a:pathLst>
              <a:path w="9" h="13">
                <a:moveTo>
                  <a:pt x="0" y="8"/>
                </a:moveTo>
                <a:lnTo>
                  <a:pt x="9" y="0"/>
                </a:lnTo>
                <a:lnTo>
                  <a:pt x="5" y="13"/>
                </a:lnTo>
                <a:lnTo>
                  <a:pt x="0" y="8"/>
                </a:lnTo>
                <a:close/>
              </a:path>
            </a:pathLst>
          </a:custGeom>
          <a:solidFill>
            <a:srgbClr val="CDCDCD"/>
          </a:solidFill>
          <a:ln w="6350">
            <a:solidFill>
              <a:schemeClr val="bg1"/>
            </a:solidFill>
            <a:round/>
            <a:headEnd/>
            <a:tailEnd/>
          </a:ln>
        </p:spPr>
        <p:txBody>
          <a:bodyPr/>
          <a:lstStyle/>
          <a:p>
            <a:endParaRPr lang="en-US"/>
          </a:p>
        </p:txBody>
      </p:sp>
      <p:sp>
        <p:nvSpPr>
          <p:cNvPr id="1617" name="Freeform 2658"/>
          <p:cNvSpPr>
            <a:spLocks/>
          </p:cNvSpPr>
          <p:nvPr/>
        </p:nvSpPr>
        <p:spPr bwMode="auto">
          <a:xfrm>
            <a:off x="7229475" y="5038725"/>
            <a:ext cx="3175" cy="7938"/>
          </a:xfrm>
          <a:custGeom>
            <a:avLst/>
            <a:gdLst>
              <a:gd name="T0" fmla="*/ 0 w 9"/>
              <a:gd name="T1" fmla="*/ 0 h 13"/>
              <a:gd name="T2" fmla="*/ 0 w 9"/>
              <a:gd name="T3" fmla="*/ 0 h 13"/>
              <a:gd name="T4" fmla="*/ 0 w 9"/>
              <a:gd name="T5" fmla="*/ 0 h 13"/>
              <a:gd name="T6" fmla="*/ 0 w 9"/>
              <a:gd name="T7" fmla="*/ 0 h 13"/>
              <a:gd name="T8" fmla="*/ 0 60000 65536"/>
              <a:gd name="T9" fmla="*/ 0 60000 65536"/>
              <a:gd name="T10" fmla="*/ 0 60000 65536"/>
              <a:gd name="T11" fmla="*/ 0 60000 65536"/>
              <a:gd name="T12" fmla="*/ 0 w 9"/>
              <a:gd name="T13" fmla="*/ 0 h 13"/>
              <a:gd name="T14" fmla="*/ 9 w 9"/>
              <a:gd name="T15" fmla="*/ 13 h 13"/>
            </a:gdLst>
            <a:ahLst/>
            <a:cxnLst>
              <a:cxn ang="T8">
                <a:pos x="T0" y="T1"/>
              </a:cxn>
              <a:cxn ang="T9">
                <a:pos x="T2" y="T3"/>
              </a:cxn>
              <a:cxn ang="T10">
                <a:pos x="T4" y="T5"/>
              </a:cxn>
              <a:cxn ang="T11">
                <a:pos x="T6" y="T7"/>
              </a:cxn>
            </a:cxnLst>
            <a:rect l="T12" t="T13" r="T14" b="T15"/>
            <a:pathLst>
              <a:path w="9" h="13">
                <a:moveTo>
                  <a:pt x="0" y="8"/>
                </a:moveTo>
                <a:lnTo>
                  <a:pt x="9" y="0"/>
                </a:lnTo>
                <a:lnTo>
                  <a:pt x="5" y="13"/>
                </a:lnTo>
                <a:lnTo>
                  <a:pt x="0" y="8"/>
                </a:lnTo>
              </a:path>
            </a:pathLst>
          </a:custGeom>
          <a:solidFill>
            <a:srgbClr val="CDCDCD"/>
          </a:solidFill>
          <a:ln w="6350">
            <a:solidFill>
              <a:schemeClr val="bg1"/>
            </a:solidFill>
            <a:round/>
            <a:headEnd/>
            <a:tailEnd/>
          </a:ln>
        </p:spPr>
        <p:txBody>
          <a:bodyPr/>
          <a:lstStyle/>
          <a:p>
            <a:endParaRPr lang="en-US"/>
          </a:p>
        </p:txBody>
      </p:sp>
      <p:sp>
        <p:nvSpPr>
          <p:cNvPr id="1618" name="Freeform 2659"/>
          <p:cNvSpPr>
            <a:spLocks/>
          </p:cNvSpPr>
          <p:nvPr/>
        </p:nvSpPr>
        <p:spPr bwMode="auto">
          <a:xfrm>
            <a:off x="7237413" y="5038725"/>
            <a:ext cx="14287" cy="6350"/>
          </a:xfrm>
          <a:custGeom>
            <a:avLst/>
            <a:gdLst>
              <a:gd name="T0" fmla="*/ 0 w 21"/>
              <a:gd name="T1" fmla="*/ 0 h 8"/>
              <a:gd name="T2" fmla="*/ 0 w 21"/>
              <a:gd name="T3" fmla="*/ 2147483647 h 8"/>
              <a:gd name="T4" fmla="*/ 0 w 21"/>
              <a:gd name="T5" fmla="*/ 2147483647 h 8"/>
              <a:gd name="T6" fmla="*/ 0 w 21"/>
              <a:gd name="T7" fmla="*/ 0 h 8"/>
              <a:gd name="T8" fmla="*/ 0 60000 65536"/>
              <a:gd name="T9" fmla="*/ 0 60000 65536"/>
              <a:gd name="T10" fmla="*/ 0 60000 65536"/>
              <a:gd name="T11" fmla="*/ 0 60000 65536"/>
              <a:gd name="T12" fmla="*/ 0 w 21"/>
              <a:gd name="T13" fmla="*/ 0 h 8"/>
              <a:gd name="T14" fmla="*/ 21 w 21"/>
              <a:gd name="T15" fmla="*/ 8 h 8"/>
            </a:gdLst>
            <a:ahLst/>
            <a:cxnLst>
              <a:cxn ang="T8">
                <a:pos x="T0" y="T1"/>
              </a:cxn>
              <a:cxn ang="T9">
                <a:pos x="T2" y="T3"/>
              </a:cxn>
              <a:cxn ang="T10">
                <a:pos x="T4" y="T5"/>
              </a:cxn>
              <a:cxn ang="T11">
                <a:pos x="T6" y="T7"/>
              </a:cxn>
            </a:cxnLst>
            <a:rect l="T12" t="T13" r="T14" b="T15"/>
            <a:pathLst>
              <a:path w="21" h="8">
                <a:moveTo>
                  <a:pt x="0" y="0"/>
                </a:moveTo>
                <a:lnTo>
                  <a:pt x="21" y="3"/>
                </a:lnTo>
                <a:lnTo>
                  <a:pt x="5" y="8"/>
                </a:lnTo>
                <a:lnTo>
                  <a:pt x="0" y="0"/>
                </a:lnTo>
                <a:close/>
              </a:path>
            </a:pathLst>
          </a:custGeom>
          <a:solidFill>
            <a:srgbClr val="CDCDCD"/>
          </a:solidFill>
          <a:ln w="6350">
            <a:solidFill>
              <a:schemeClr val="bg1"/>
            </a:solidFill>
            <a:round/>
            <a:headEnd/>
            <a:tailEnd/>
          </a:ln>
        </p:spPr>
        <p:txBody>
          <a:bodyPr/>
          <a:lstStyle/>
          <a:p>
            <a:endParaRPr lang="en-US"/>
          </a:p>
        </p:txBody>
      </p:sp>
      <p:sp>
        <p:nvSpPr>
          <p:cNvPr id="1619" name="Freeform 2660"/>
          <p:cNvSpPr>
            <a:spLocks/>
          </p:cNvSpPr>
          <p:nvPr/>
        </p:nvSpPr>
        <p:spPr bwMode="auto">
          <a:xfrm>
            <a:off x="7237413" y="5038725"/>
            <a:ext cx="14287" cy="6350"/>
          </a:xfrm>
          <a:custGeom>
            <a:avLst/>
            <a:gdLst>
              <a:gd name="T0" fmla="*/ 0 w 21"/>
              <a:gd name="T1" fmla="*/ 0 h 8"/>
              <a:gd name="T2" fmla="*/ 0 w 21"/>
              <a:gd name="T3" fmla="*/ 2147483647 h 8"/>
              <a:gd name="T4" fmla="*/ 0 w 21"/>
              <a:gd name="T5" fmla="*/ 2147483647 h 8"/>
              <a:gd name="T6" fmla="*/ 0 w 21"/>
              <a:gd name="T7" fmla="*/ 0 h 8"/>
              <a:gd name="T8" fmla="*/ 0 60000 65536"/>
              <a:gd name="T9" fmla="*/ 0 60000 65536"/>
              <a:gd name="T10" fmla="*/ 0 60000 65536"/>
              <a:gd name="T11" fmla="*/ 0 60000 65536"/>
              <a:gd name="T12" fmla="*/ 0 w 21"/>
              <a:gd name="T13" fmla="*/ 0 h 8"/>
              <a:gd name="T14" fmla="*/ 21 w 21"/>
              <a:gd name="T15" fmla="*/ 8 h 8"/>
            </a:gdLst>
            <a:ahLst/>
            <a:cxnLst>
              <a:cxn ang="T8">
                <a:pos x="T0" y="T1"/>
              </a:cxn>
              <a:cxn ang="T9">
                <a:pos x="T2" y="T3"/>
              </a:cxn>
              <a:cxn ang="T10">
                <a:pos x="T4" y="T5"/>
              </a:cxn>
              <a:cxn ang="T11">
                <a:pos x="T6" y="T7"/>
              </a:cxn>
            </a:cxnLst>
            <a:rect l="T12" t="T13" r="T14" b="T15"/>
            <a:pathLst>
              <a:path w="21" h="8">
                <a:moveTo>
                  <a:pt x="0" y="0"/>
                </a:moveTo>
                <a:lnTo>
                  <a:pt x="21" y="3"/>
                </a:lnTo>
                <a:lnTo>
                  <a:pt x="5" y="8"/>
                </a:lnTo>
                <a:lnTo>
                  <a:pt x="0" y="0"/>
                </a:lnTo>
              </a:path>
            </a:pathLst>
          </a:custGeom>
          <a:solidFill>
            <a:srgbClr val="CDCDCD"/>
          </a:solidFill>
          <a:ln w="6350">
            <a:solidFill>
              <a:schemeClr val="bg1"/>
            </a:solidFill>
            <a:round/>
            <a:headEnd/>
            <a:tailEnd/>
          </a:ln>
        </p:spPr>
        <p:txBody>
          <a:bodyPr/>
          <a:lstStyle/>
          <a:p>
            <a:endParaRPr lang="en-US"/>
          </a:p>
        </p:txBody>
      </p:sp>
      <p:sp>
        <p:nvSpPr>
          <p:cNvPr id="1620" name="Freeform 2661"/>
          <p:cNvSpPr>
            <a:spLocks/>
          </p:cNvSpPr>
          <p:nvPr/>
        </p:nvSpPr>
        <p:spPr bwMode="auto">
          <a:xfrm>
            <a:off x="7204075" y="5089525"/>
            <a:ext cx="11113" cy="9525"/>
          </a:xfrm>
          <a:custGeom>
            <a:avLst/>
            <a:gdLst>
              <a:gd name="T0" fmla="*/ 0 w 16"/>
              <a:gd name="T1" fmla="*/ 0 h 13"/>
              <a:gd name="T2" fmla="*/ 2147483647 w 16"/>
              <a:gd name="T3" fmla="*/ 0 h 13"/>
              <a:gd name="T4" fmla="*/ 2147483647 w 16"/>
              <a:gd name="T5" fmla="*/ 0 h 13"/>
              <a:gd name="T6" fmla="*/ 0 w 16"/>
              <a:gd name="T7" fmla="*/ 0 h 13"/>
              <a:gd name="T8" fmla="*/ 0 60000 65536"/>
              <a:gd name="T9" fmla="*/ 0 60000 65536"/>
              <a:gd name="T10" fmla="*/ 0 60000 65536"/>
              <a:gd name="T11" fmla="*/ 0 60000 65536"/>
              <a:gd name="T12" fmla="*/ 0 w 16"/>
              <a:gd name="T13" fmla="*/ 0 h 13"/>
              <a:gd name="T14" fmla="*/ 16 w 16"/>
              <a:gd name="T15" fmla="*/ 13 h 13"/>
            </a:gdLst>
            <a:ahLst/>
            <a:cxnLst>
              <a:cxn ang="T8">
                <a:pos x="T0" y="T1"/>
              </a:cxn>
              <a:cxn ang="T9">
                <a:pos x="T2" y="T3"/>
              </a:cxn>
              <a:cxn ang="T10">
                <a:pos x="T4" y="T5"/>
              </a:cxn>
              <a:cxn ang="T11">
                <a:pos x="T6" y="T7"/>
              </a:cxn>
            </a:cxnLst>
            <a:rect l="T12" t="T13" r="T14" b="T15"/>
            <a:pathLst>
              <a:path w="16" h="13">
                <a:moveTo>
                  <a:pt x="0" y="13"/>
                </a:moveTo>
                <a:lnTo>
                  <a:pt x="16" y="0"/>
                </a:lnTo>
                <a:lnTo>
                  <a:pt x="11" y="11"/>
                </a:lnTo>
                <a:lnTo>
                  <a:pt x="0" y="13"/>
                </a:lnTo>
                <a:close/>
              </a:path>
            </a:pathLst>
          </a:custGeom>
          <a:solidFill>
            <a:srgbClr val="CDCDCD"/>
          </a:solidFill>
          <a:ln w="6350">
            <a:solidFill>
              <a:schemeClr val="bg1"/>
            </a:solidFill>
            <a:round/>
            <a:headEnd/>
            <a:tailEnd/>
          </a:ln>
        </p:spPr>
        <p:txBody>
          <a:bodyPr/>
          <a:lstStyle/>
          <a:p>
            <a:endParaRPr lang="en-US"/>
          </a:p>
        </p:txBody>
      </p:sp>
      <p:sp>
        <p:nvSpPr>
          <p:cNvPr id="1621" name="Freeform 2662"/>
          <p:cNvSpPr>
            <a:spLocks/>
          </p:cNvSpPr>
          <p:nvPr/>
        </p:nvSpPr>
        <p:spPr bwMode="auto">
          <a:xfrm>
            <a:off x="7204075" y="5089525"/>
            <a:ext cx="11113" cy="9525"/>
          </a:xfrm>
          <a:custGeom>
            <a:avLst/>
            <a:gdLst>
              <a:gd name="T0" fmla="*/ 0 w 16"/>
              <a:gd name="T1" fmla="*/ 0 h 13"/>
              <a:gd name="T2" fmla="*/ 2147483647 w 16"/>
              <a:gd name="T3" fmla="*/ 0 h 13"/>
              <a:gd name="T4" fmla="*/ 2147483647 w 16"/>
              <a:gd name="T5" fmla="*/ 0 h 13"/>
              <a:gd name="T6" fmla="*/ 0 w 16"/>
              <a:gd name="T7" fmla="*/ 0 h 13"/>
              <a:gd name="T8" fmla="*/ 0 60000 65536"/>
              <a:gd name="T9" fmla="*/ 0 60000 65536"/>
              <a:gd name="T10" fmla="*/ 0 60000 65536"/>
              <a:gd name="T11" fmla="*/ 0 60000 65536"/>
              <a:gd name="T12" fmla="*/ 0 w 16"/>
              <a:gd name="T13" fmla="*/ 0 h 13"/>
              <a:gd name="T14" fmla="*/ 16 w 16"/>
              <a:gd name="T15" fmla="*/ 13 h 13"/>
            </a:gdLst>
            <a:ahLst/>
            <a:cxnLst>
              <a:cxn ang="T8">
                <a:pos x="T0" y="T1"/>
              </a:cxn>
              <a:cxn ang="T9">
                <a:pos x="T2" y="T3"/>
              </a:cxn>
              <a:cxn ang="T10">
                <a:pos x="T4" y="T5"/>
              </a:cxn>
              <a:cxn ang="T11">
                <a:pos x="T6" y="T7"/>
              </a:cxn>
            </a:cxnLst>
            <a:rect l="T12" t="T13" r="T14" b="T15"/>
            <a:pathLst>
              <a:path w="16" h="13">
                <a:moveTo>
                  <a:pt x="0" y="13"/>
                </a:moveTo>
                <a:lnTo>
                  <a:pt x="16" y="0"/>
                </a:lnTo>
                <a:lnTo>
                  <a:pt x="11" y="11"/>
                </a:lnTo>
                <a:lnTo>
                  <a:pt x="0" y="13"/>
                </a:lnTo>
              </a:path>
            </a:pathLst>
          </a:custGeom>
          <a:solidFill>
            <a:srgbClr val="CDCDCD"/>
          </a:solidFill>
          <a:ln w="6350">
            <a:solidFill>
              <a:schemeClr val="bg1"/>
            </a:solidFill>
            <a:round/>
            <a:headEnd/>
            <a:tailEnd/>
          </a:ln>
        </p:spPr>
        <p:txBody>
          <a:bodyPr/>
          <a:lstStyle/>
          <a:p>
            <a:endParaRPr lang="en-US"/>
          </a:p>
        </p:txBody>
      </p:sp>
      <p:sp>
        <p:nvSpPr>
          <p:cNvPr id="1622" name="Freeform 2663"/>
          <p:cNvSpPr>
            <a:spLocks/>
          </p:cNvSpPr>
          <p:nvPr/>
        </p:nvSpPr>
        <p:spPr bwMode="auto">
          <a:xfrm>
            <a:off x="7218363" y="5043488"/>
            <a:ext cx="76200" cy="44450"/>
          </a:xfrm>
          <a:custGeom>
            <a:avLst/>
            <a:gdLst>
              <a:gd name="T0" fmla="*/ 0 w 114"/>
              <a:gd name="T1" fmla="*/ 0 h 64"/>
              <a:gd name="T2" fmla="*/ 0 w 114"/>
              <a:gd name="T3" fmla="*/ 0 h 64"/>
              <a:gd name="T4" fmla="*/ 0 w 114"/>
              <a:gd name="T5" fmla="*/ 0 h 64"/>
              <a:gd name="T6" fmla="*/ 0 w 114"/>
              <a:gd name="T7" fmla="*/ 0 h 64"/>
              <a:gd name="T8" fmla="*/ 0 w 114"/>
              <a:gd name="T9" fmla="*/ 0 h 64"/>
              <a:gd name="T10" fmla="*/ 0 w 114"/>
              <a:gd name="T11" fmla="*/ 0 h 64"/>
              <a:gd name="T12" fmla="*/ 0 w 114"/>
              <a:gd name="T13" fmla="*/ 0 h 64"/>
              <a:gd name="T14" fmla="*/ 0 w 114"/>
              <a:gd name="T15" fmla="*/ 0 h 64"/>
              <a:gd name="T16" fmla="*/ 0 w 114"/>
              <a:gd name="T17" fmla="*/ 0 h 64"/>
              <a:gd name="T18" fmla="*/ 0 w 114"/>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64"/>
              <a:gd name="T32" fmla="*/ 114 w 114"/>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64">
                <a:moveTo>
                  <a:pt x="49" y="33"/>
                </a:moveTo>
                <a:lnTo>
                  <a:pt x="36" y="54"/>
                </a:lnTo>
                <a:lnTo>
                  <a:pt x="12" y="64"/>
                </a:lnTo>
                <a:lnTo>
                  <a:pt x="0" y="62"/>
                </a:lnTo>
                <a:lnTo>
                  <a:pt x="9" y="38"/>
                </a:lnTo>
                <a:lnTo>
                  <a:pt x="38" y="23"/>
                </a:lnTo>
                <a:lnTo>
                  <a:pt x="49" y="8"/>
                </a:lnTo>
                <a:lnTo>
                  <a:pt x="114" y="0"/>
                </a:lnTo>
                <a:lnTo>
                  <a:pt x="113" y="10"/>
                </a:lnTo>
                <a:lnTo>
                  <a:pt x="49" y="33"/>
                </a:lnTo>
                <a:close/>
              </a:path>
            </a:pathLst>
          </a:custGeom>
          <a:solidFill>
            <a:srgbClr val="CDCDCD"/>
          </a:solidFill>
          <a:ln w="6350">
            <a:solidFill>
              <a:schemeClr val="bg1"/>
            </a:solidFill>
            <a:round/>
            <a:headEnd/>
            <a:tailEnd/>
          </a:ln>
        </p:spPr>
        <p:txBody>
          <a:bodyPr/>
          <a:lstStyle/>
          <a:p>
            <a:endParaRPr lang="en-US"/>
          </a:p>
        </p:txBody>
      </p:sp>
      <p:sp>
        <p:nvSpPr>
          <p:cNvPr id="1623" name="Freeform 2664"/>
          <p:cNvSpPr>
            <a:spLocks/>
          </p:cNvSpPr>
          <p:nvPr/>
        </p:nvSpPr>
        <p:spPr bwMode="auto">
          <a:xfrm>
            <a:off x="7218363" y="5043488"/>
            <a:ext cx="76200" cy="44450"/>
          </a:xfrm>
          <a:custGeom>
            <a:avLst/>
            <a:gdLst>
              <a:gd name="T0" fmla="*/ 0 w 114"/>
              <a:gd name="T1" fmla="*/ 0 h 64"/>
              <a:gd name="T2" fmla="*/ 0 w 114"/>
              <a:gd name="T3" fmla="*/ 0 h 64"/>
              <a:gd name="T4" fmla="*/ 0 w 114"/>
              <a:gd name="T5" fmla="*/ 0 h 64"/>
              <a:gd name="T6" fmla="*/ 0 w 114"/>
              <a:gd name="T7" fmla="*/ 0 h 64"/>
              <a:gd name="T8" fmla="*/ 0 w 114"/>
              <a:gd name="T9" fmla="*/ 0 h 64"/>
              <a:gd name="T10" fmla="*/ 0 w 114"/>
              <a:gd name="T11" fmla="*/ 0 h 64"/>
              <a:gd name="T12" fmla="*/ 0 w 114"/>
              <a:gd name="T13" fmla="*/ 0 h 64"/>
              <a:gd name="T14" fmla="*/ 0 w 114"/>
              <a:gd name="T15" fmla="*/ 0 h 64"/>
              <a:gd name="T16" fmla="*/ 0 w 114"/>
              <a:gd name="T17" fmla="*/ 0 h 64"/>
              <a:gd name="T18" fmla="*/ 0 w 114"/>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64"/>
              <a:gd name="T32" fmla="*/ 114 w 114"/>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64">
                <a:moveTo>
                  <a:pt x="49" y="33"/>
                </a:moveTo>
                <a:lnTo>
                  <a:pt x="36" y="54"/>
                </a:lnTo>
                <a:lnTo>
                  <a:pt x="12" y="64"/>
                </a:lnTo>
                <a:lnTo>
                  <a:pt x="0" y="62"/>
                </a:lnTo>
                <a:lnTo>
                  <a:pt x="9" y="38"/>
                </a:lnTo>
                <a:lnTo>
                  <a:pt x="38" y="23"/>
                </a:lnTo>
                <a:lnTo>
                  <a:pt x="49" y="8"/>
                </a:lnTo>
                <a:lnTo>
                  <a:pt x="114" y="0"/>
                </a:lnTo>
                <a:lnTo>
                  <a:pt x="113" y="10"/>
                </a:lnTo>
                <a:lnTo>
                  <a:pt x="49" y="33"/>
                </a:lnTo>
              </a:path>
            </a:pathLst>
          </a:custGeom>
          <a:solidFill>
            <a:srgbClr val="CDCDCD"/>
          </a:solidFill>
          <a:ln w="6350">
            <a:solidFill>
              <a:schemeClr val="bg1"/>
            </a:solidFill>
            <a:round/>
            <a:headEnd/>
            <a:tailEnd/>
          </a:ln>
        </p:spPr>
        <p:txBody>
          <a:bodyPr/>
          <a:lstStyle/>
          <a:p>
            <a:endParaRPr lang="en-US"/>
          </a:p>
        </p:txBody>
      </p:sp>
      <p:sp>
        <p:nvSpPr>
          <p:cNvPr id="1624" name="Freeform 2665"/>
          <p:cNvSpPr>
            <a:spLocks/>
          </p:cNvSpPr>
          <p:nvPr/>
        </p:nvSpPr>
        <p:spPr bwMode="auto">
          <a:xfrm>
            <a:off x="7267575" y="5026025"/>
            <a:ext cx="20638" cy="9525"/>
          </a:xfrm>
          <a:custGeom>
            <a:avLst/>
            <a:gdLst>
              <a:gd name="T0" fmla="*/ 0 w 31"/>
              <a:gd name="T1" fmla="*/ 0 h 15"/>
              <a:gd name="T2" fmla="*/ 0 w 31"/>
              <a:gd name="T3" fmla="*/ 0 h 15"/>
              <a:gd name="T4" fmla="*/ 0 w 31"/>
              <a:gd name="T5" fmla="*/ 0 h 15"/>
              <a:gd name="T6" fmla="*/ 0 w 31"/>
              <a:gd name="T7" fmla="*/ 0 h 15"/>
              <a:gd name="T8" fmla="*/ 0 w 31"/>
              <a:gd name="T9" fmla="*/ 0 h 15"/>
              <a:gd name="T10" fmla="*/ 0 w 31"/>
              <a:gd name="T11" fmla="*/ 0 h 15"/>
              <a:gd name="T12" fmla="*/ 0 60000 65536"/>
              <a:gd name="T13" fmla="*/ 0 60000 65536"/>
              <a:gd name="T14" fmla="*/ 0 60000 65536"/>
              <a:gd name="T15" fmla="*/ 0 60000 65536"/>
              <a:gd name="T16" fmla="*/ 0 60000 65536"/>
              <a:gd name="T17" fmla="*/ 0 60000 65536"/>
              <a:gd name="T18" fmla="*/ 0 w 31"/>
              <a:gd name="T19" fmla="*/ 0 h 15"/>
              <a:gd name="T20" fmla="*/ 31 w 31"/>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31" h="15">
                <a:moveTo>
                  <a:pt x="0" y="15"/>
                </a:moveTo>
                <a:lnTo>
                  <a:pt x="0" y="5"/>
                </a:lnTo>
                <a:lnTo>
                  <a:pt x="22" y="0"/>
                </a:lnTo>
                <a:lnTo>
                  <a:pt x="31" y="5"/>
                </a:lnTo>
                <a:lnTo>
                  <a:pt x="18" y="13"/>
                </a:lnTo>
                <a:lnTo>
                  <a:pt x="0" y="15"/>
                </a:lnTo>
                <a:close/>
              </a:path>
            </a:pathLst>
          </a:custGeom>
          <a:solidFill>
            <a:srgbClr val="CDCDCD"/>
          </a:solidFill>
          <a:ln w="6350">
            <a:solidFill>
              <a:schemeClr val="bg1"/>
            </a:solidFill>
            <a:round/>
            <a:headEnd/>
            <a:tailEnd/>
          </a:ln>
        </p:spPr>
        <p:txBody>
          <a:bodyPr/>
          <a:lstStyle/>
          <a:p>
            <a:endParaRPr lang="en-US"/>
          </a:p>
        </p:txBody>
      </p:sp>
      <p:sp>
        <p:nvSpPr>
          <p:cNvPr id="1625" name="Freeform 2666"/>
          <p:cNvSpPr>
            <a:spLocks/>
          </p:cNvSpPr>
          <p:nvPr/>
        </p:nvSpPr>
        <p:spPr bwMode="auto">
          <a:xfrm>
            <a:off x="7267575" y="5026025"/>
            <a:ext cx="20638" cy="9525"/>
          </a:xfrm>
          <a:custGeom>
            <a:avLst/>
            <a:gdLst>
              <a:gd name="T0" fmla="*/ 0 w 31"/>
              <a:gd name="T1" fmla="*/ 0 h 15"/>
              <a:gd name="T2" fmla="*/ 0 w 31"/>
              <a:gd name="T3" fmla="*/ 0 h 15"/>
              <a:gd name="T4" fmla="*/ 0 w 31"/>
              <a:gd name="T5" fmla="*/ 0 h 15"/>
              <a:gd name="T6" fmla="*/ 0 w 31"/>
              <a:gd name="T7" fmla="*/ 0 h 15"/>
              <a:gd name="T8" fmla="*/ 0 w 31"/>
              <a:gd name="T9" fmla="*/ 0 h 15"/>
              <a:gd name="T10" fmla="*/ 0 w 31"/>
              <a:gd name="T11" fmla="*/ 0 h 15"/>
              <a:gd name="T12" fmla="*/ 0 60000 65536"/>
              <a:gd name="T13" fmla="*/ 0 60000 65536"/>
              <a:gd name="T14" fmla="*/ 0 60000 65536"/>
              <a:gd name="T15" fmla="*/ 0 60000 65536"/>
              <a:gd name="T16" fmla="*/ 0 60000 65536"/>
              <a:gd name="T17" fmla="*/ 0 60000 65536"/>
              <a:gd name="T18" fmla="*/ 0 w 31"/>
              <a:gd name="T19" fmla="*/ 0 h 15"/>
              <a:gd name="T20" fmla="*/ 31 w 31"/>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31" h="15">
                <a:moveTo>
                  <a:pt x="0" y="15"/>
                </a:moveTo>
                <a:lnTo>
                  <a:pt x="0" y="5"/>
                </a:lnTo>
                <a:lnTo>
                  <a:pt x="22" y="0"/>
                </a:lnTo>
                <a:lnTo>
                  <a:pt x="31" y="5"/>
                </a:lnTo>
                <a:lnTo>
                  <a:pt x="18" y="13"/>
                </a:lnTo>
                <a:lnTo>
                  <a:pt x="0" y="15"/>
                </a:lnTo>
              </a:path>
            </a:pathLst>
          </a:custGeom>
          <a:solidFill>
            <a:srgbClr val="CDCDCD"/>
          </a:solidFill>
          <a:ln w="6350">
            <a:solidFill>
              <a:schemeClr val="bg1"/>
            </a:solidFill>
            <a:round/>
            <a:headEnd/>
            <a:tailEnd/>
          </a:ln>
        </p:spPr>
        <p:txBody>
          <a:bodyPr/>
          <a:lstStyle/>
          <a:p>
            <a:endParaRPr lang="en-US"/>
          </a:p>
        </p:txBody>
      </p:sp>
      <p:sp>
        <p:nvSpPr>
          <p:cNvPr id="1626" name="Freeform 2667"/>
          <p:cNvSpPr>
            <a:spLocks/>
          </p:cNvSpPr>
          <p:nvPr/>
        </p:nvSpPr>
        <p:spPr bwMode="auto">
          <a:xfrm>
            <a:off x="7381875" y="5016500"/>
            <a:ext cx="7938" cy="19050"/>
          </a:xfrm>
          <a:custGeom>
            <a:avLst/>
            <a:gdLst>
              <a:gd name="T0" fmla="*/ 0 w 15"/>
              <a:gd name="T1" fmla="*/ 0 h 28"/>
              <a:gd name="T2" fmla="*/ 0 w 15"/>
              <a:gd name="T3" fmla="*/ 0 h 28"/>
              <a:gd name="T4" fmla="*/ 0 w 15"/>
              <a:gd name="T5" fmla="*/ 0 h 28"/>
              <a:gd name="T6" fmla="*/ 0 w 15"/>
              <a:gd name="T7" fmla="*/ 0 h 28"/>
              <a:gd name="T8" fmla="*/ 0 w 15"/>
              <a:gd name="T9" fmla="*/ 0 h 28"/>
              <a:gd name="T10" fmla="*/ 0 w 15"/>
              <a:gd name="T11" fmla="*/ 0 h 28"/>
              <a:gd name="T12" fmla="*/ 0 60000 65536"/>
              <a:gd name="T13" fmla="*/ 0 60000 65536"/>
              <a:gd name="T14" fmla="*/ 0 60000 65536"/>
              <a:gd name="T15" fmla="*/ 0 60000 65536"/>
              <a:gd name="T16" fmla="*/ 0 60000 65536"/>
              <a:gd name="T17" fmla="*/ 0 60000 65536"/>
              <a:gd name="T18" fmla="*/ 0 w 15"/>
              <a:gd name="T19" fmla="*/ 0 h 28"/>
              <a:gd name="T20" fmla="*/ 15 w 15"/>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15" h="28">
                <a:moveTo>
                  <a:pt x="0" y="21"/>
                </a:moveTo>
                <a:lnTo>
                  <a:pt x="8" y="0"/>
                </a:lnTo>
                <a:lnTo>
                  <a:pt x="15" y="2"/>
                </a:lnTo>
                <a:lnTo>
                  <a:pt x="15" y="15"/>
                </a:lnTo>
                <a:lnTo>
                  <a:pt x="4" y="28"/>
                </a:lnTo>
                <a:lnTo>
                  <a:pt x="0" y="21"/>
                </a:lnTo>
                <a:close/>
              </a:path>
            </a:pathLst>
          </a:custGeom>
          <a:solidFill>
            <a:srgbClr val="CDCDCD"/>
          </a:solidFill>
          <a:ln w="6350">
            <a:solidFill>
              <a:schemeClr val="bg1"/>
            </a:solidFill>
            <a:round/>
            <a:headEnd/>
            <a:tailEnd/>
          </a:ln>
        </p:spPr>
        <p:txBody>
          <a:bodyPr/>
          <a:lstStyle/>
          <a:p>
            <a:endParaRPr lang="en-US"/>
          </a:p>
        </p:txBody>
      </p:sp>
      <p:sp>
        <p:nvSpPr>
          <p:cNvPr id="1627" name="Freeform 2668"/>
          <p:cNvSpPr>
            <a:spLocks/>
          </p:cNvSpPr>
          <p:nvPr/>
        </p:nvSpPr>
        <p:spPr bwMode="auto">
          <a:xfrm>
            <a:off x="7381875" y="5016500"/>
            <a:ext cx="7938" cy="19050"/>
          </a:xfrm>
          <a:custGeom>
            <a:avLst/>
            <a:gdLst>
              <a:gd name="T0" fmla="*/ 0 w 15"/>
              <a:gd name="T1" fmla="*/ 0 h 28"/>
              <a:gd name="T2" fmla="*/ 0 w 15"/>
              <a:gd name="T3" fmla="*/ 0 h 28"/>
              <a:gd name="T4" fmla="*/ 0 w 15"/>
              <a:gd name="T5" fmla="*/ 0 h 28"/>
              <a:gd name="T6" fmla="*/ 0 w 15"/>
              <a:gd name="T7" fmla="*/ 0 h 28"/>
              <a:gd name="T8" fmla="*/ 0 w 15"/>
              <a:gd name="T9" fmla="*/ 0 h 28"/>
              <a:gd name="T10" fmla="*/ 0 w 15"/>
              <a:gd name="T11" fmla="*/ 0 h 28"/>
              <a:gd name="T12" fmla="*/ 0 60000 65536"/>
              <a:gd name="T13" fmla="*/ 0 60000 65536"/>
              <a:gd name="T14" fmla="*/ 0 60000 65536"/>
              <a:gd name="T15" fmla="*/ 0 60000 65536"/>
              <a:gd name="T16" fmla="*/ 0 60000 65536"/>
              <a:gd name="T17" fmla="*/ 0 60000 65536"/>
              <a:gd name="T18" fmla="*/ 0 w 15"/>
              <a:gd name="T19" fmla="*/ 0 h 28"/>
              <a:gd name="T20" fmla="*/ 15 w 15"/>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15" h="28">
                <a:moveTo>
                  <a:pt x="0" y="21"/>
                </a:moveTo>
                <a:lnTo>
                  <a:pt x="8" y="0"/>
                </a:lnTo>
                <a:lnTo>
                  <a:pt x="15" y="2"/>
                </a:lnTo>
                <a:lnTo>
                  <a:pt x="15" y="15"/>
                </a:lnTo>
                <a:lnTo>
                  <a:pt x="4" y="28"/>
                </a:lnTo>
                <a:lnTo>
                  <a:pt x="0" y="21"/>
                </a:lnTo>
              </a:path>
            </a:pathLst>
          </a:custGeom>
          <a:solidFill>
            <a:srgbClr val="CDCDCD"/>
          </a:solidFill>
          <a:ln w="6350">
            <a:solidFill>
              <a:schemeClr val="bg1"/>
            </a:solidFill>
            <a:round/>
            <a:headEnd/>
            <a:tailEnd/>
          </a:ln>
        </p:spPr>
        <p:txBody>
          <a:bodyPr/>
          <a:lstStyle/>
          <a:p>
            <a:endParaRPr lang="en-US"/>
          </a:p>
        </p:txBody>
      </p:sp>
      <p:sp>
        <p:nvSpPr>
          <p:cNvPr id="1628" name="Freeform 2669"/>
          <p:cNvSpPr>
            <a:spLocks/>
          </p:cNvSpPr>
          <p:nvPr/>
        </p:nvSpPr>
        <p:spPr bwMode="auto">
          <a:xfrm>
            <a:off x="7440613" y="4997450"/>
            <a:ext cx="9525" cy="14288"/>
          </a:xfrm>
          <a:custGeom>
            <a:avLst/>
            <a:gdLst>
              <a:gd name="T0" fmla="*/ 0 w 12"/>
              <a:gd name="T1" fmla="*/ 0 h 22"/>
              <a:gd name="T2" fmla="*/ 2147483647 w 12"/>
              <a:gd name="T3" fmla="*/ 0 h 22"/>
              <a:gd name="T4" fmla="*/ 2147483647 w 12"/>
              <a:gd name="T5" fmla="*/ 0 h 22"/>
              <a:gd name="T6" fmla="*/ 0 w 12"/>
              <a:gd name="T7" fmla="*/ 0 h 22"/>
              <a:gd name="T8" fmla="*/ 2147483647 w 12"/>
              <a:gd name="T9" fmla="*/ 0 h 22"/>
              <a:gd name="T10" fmla="*/ 0 w 12"/>
              <a:gd name="T11" fmla="*/ 0 h 22"/>
              <a:gd name="T12" fmla="*/ 0 60000 65536"/>
              <a:gd name="T13" fmla="*/ 0 60000 65536"/>
              <a:gd name="T14" fmla="*/ 0 60000 65536"/>
              <a:gd name="T15" fmla="*/ 0 60000 65536"/>
              <a:gd name="T16" fmla="*/ 0 60000 65536"/>
              <a:gd name="T17" fmla="*/ 0 60000 65536"/>
              <a:gd name="T18" fmla="*/ 0 w 12"/>
              <a:gd name="T19" fmla="*/ 0 h 22"/>
              <a:gd name="T20" fmla="*/ 12 w 12"/>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2" h="22">
                <a:moveTo>
                  <a:pt x="0" y="0"/>
                </a:moveTo>
                <a:lnTo>
                  <a:pt x="12" y="10"/>
                </a:lnTo>
                <a:lnTo>
                  <a:pt x="5" y="22"/>
                </a:lnTo>
                <a:lnTo>
                  <a:pt x="0" y="12"/>
                </a:lnTo>
                <a:lnTo>
                  <a:pt x="4" y="13"/>
                </a:lnTo>
                <a:lnTo>
                  <a:pt x="0" y="0"/>
                </a:lnTo>
                <a:close/>
              </a:path>
            </a:pathLst>
          </a:custGeom>
          <a:solidFill>
            <a:srgbClr val="CDCDCD"/>
          </a:solidFill>
          <a:ln w="6350">
            <a:solidFill>
              <a:schemeClr val="bg1"/>
            </a:solidFill>
            <a:round/>
            <a:headEnd/>
            <a:tailEnd/>
          </a:ln>
        </p:spPr>
        <p:txBody>
          <a:bodyPr/>
          <a:lstStyle/>
          <a:p>
            <a:endParaRPr lang="en-US"/>
          </a:p>
        </p:txBody>
      </p:sp>
      <p:sp>
        <p:nvSpPr>
          <p:cNvPr id="1629" name="Freeform 2670"/>
          <p:cNvSpPr>
            <a:spLocks/>
          </p:cNvSpPr>
          <p:nvPr/>
        </p:nvSpPr>
        <p:spPr bwMode="auto">
          <a:xfrm>
            <a:off x="7440613" y="4997450"/>
            <a:ext cx="9525" cy="14288"/>
          </a:xfrm>
          <a:custGeom>
            <a:avLst/>
            <a:gdLst>
              <a:gd name="T0" fmla="*/ 0 w 12"/>
              <a:gd name="T1" fmla="*/ 0 h 22"/>
              <a:gd name="T2" fmla="*/ 2147483647 w 12"/>
              <a:gd name="T3" fmla="*/ 0 h 22"/>
              <a:gd name="T4" fmla="*/ 2147483647 w 12"/>
              <a:gd name="T5" fmla="*/ 0 h 22"/>
              <a:gd name="T6" fmla="*/ 0 w 12"/>
              <a:gd name="T7" fmla="*/ 0 h 22"/>
              <a:gd name="T8" fmla="*/ 2147483647 w 12"/>
              <a:gd name="T9" fmla="*/ 0 h 22"/>
              <a:gd name="T10" fmla="*/ 0 w 12"/>
              <a:gd name="T11" fmla="*/ 0 h 22"/>
              <a:gd name="T12" fmla="*/ 0 60000 65536"/>
              <a:gd name="T13" fmla="*/ 0 60000 65536"/>
              <a:gd name="T14" fmla="*/ 0 60000 65536"/>
              <a:gd name="T15" fmla="*/ 0 60000 65536"/>
              <a:gd name="T16" fmla="*/ 0 60000 65536"/>
              <a:gd name="T17" fmla="*/ 0 60000 65536"/>
              <a:gd name="T18" fmla="*/ 0 w 12"/>
              <a:gd name="T19" fmla="*/ 0 h 22"/>
              <a:gd name="T20" fmla="*/ 12 w 12"/>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2" h="22">
                <a:moveTo>
                  <a:pt x="0" y="0"/>
                </a:moveTo>
                <a:lnTo>
                  <a:pt x="12" y="10"/>
                </a:lnTo>
                <a:lnTo>
                  <a:pt x="5" y="22"/>
                </a:lnTo>
                <a:lnTo>
                  <a:pt x="0" y="12"/>
                </a:lnTo>
                <a:lnTo>
                  <a:pt x="4" y="13"/>
                </a:lnTo>
                <a:lnTo>
                  <a:pt x="0" y="0"/>
                </a:lnTo>
              </a:path>
            </a:pathLst>
          </a:custGeom>
          <a:solidFill>
            <a:srgbClr val="CDCDCD"/>
          </a:solidFill>
          <a:ln w="6350">
            <a:solidFill>
              <a:schemeClr val="bg1"/>
            </a:solidFill>
            <a:round/>
            <a:headEnd/>
            <a:tailEnd/>
          </a:ln>
        </p:spPr>
        <p:txBody>
          <a:bodyPr/>
          <a:lstStyle/>
          <a:p>
            <a:endParaRPr lang="en-US"/>
          </a:p>
        </p:txBody>
      </p:sp>
      <p:sp>
        <p:nvSpPr>
          <p:cNvPr id="1630" name="Freeform 2671"/>
          <p:cNvSpPr>
            <a:spLocks/>
          </p:cNvSpPr>
          <p:nvPr/>
        </p:nvSpPr>
        <p:spPr bwMode="auto">
          <a:xfrm>
            <a:off x="7443788" y="4992688"/>
            <a:ext cx="7937" cy="11112"/>
          </a:xfrm>
          <a:custGeom>
            <a:avLst/>
            <a:gdLst>
              <a:gd name="T0" fmla="*/ 0 w 11"/>
              <a:gd name="T1" fmla="*/ 2147483647 h 16"/>
              <a:gd name="T2" fmla="*/ 0 w 11"/>
              <a:gd name="T3" fmla="*/ 0 h 16"/>
              <a:gd name="T4" fmla="*/ 0 w 11"/>
              <a:gd name="T5" fmla="*/ 2147483647 h 16"/>
              <a:gd name="T6" fmla="*/ 0 w 11"/>
              <a:gd name="T7" fmla="*/ 2147483647 h 16"/>
              <a:gd name="T8" fmla="*/ 0 w 11"/>
              <a:gd name="T9" fmla="*/ 2147483647 h 16"/>
              <a:gd name="T10" fmla="*/ 0 60000 65536"/>
              <a:gd name="T11" fmla="*/ 0 60000 65536"/>
              <a:gd name="T12" fmla="*/ 0 60000 65536"/>
              <a:gd name="T13" fmla="*/ 0 60000 65536"/>
              <a:gd name="T14" fmla="*/ 0 60000 65536"/>
              <a:gd name="T15" fmla="*/ 0 w 11"/>
              <a:gd name="T16" fmla="*/ 0 h 16"/>
              <a:gd name="T17" fmla="*/ 11 w 11"/>
              <a:gd name="T18" fmla="*/ 16 h 16"/>
            </a:gdLst>
            <a:ahLst/>
            <a:cxnLst>
              <a:cxn ang="T10">
                <a:pos x="T0" y="T1"/>
              </a:cxn>
              <a:cxn ang="T11">
                <a:pos x="T2" y="T3"/>
              </a:cxn>
              <a:cxn ang="T12">
                <a:pos x="T4" y="T5"/>
              </a:cxn>
              <a:cxn ang="T13">
                <a:pos x="T6" y="T7"/>
              </a:cxn>
              <a:cxn ang="T14">
                <a:pos x="T8" y="T9"/>
              </a:cxn>
            </a:cxnLst>
            <a:rect l="T15" t="T16" r="T17" b="T18"/>
            <a:pathLst>
              <a:path w="11" h="16">
                <a:moveTo>
                  <a:pt x="0" y="6"/>
                </a:moveTo>
                <a:lnTo>
                  <a:pt x="0" y="0"/>
                </a:lnTo>
                <a:lnTo>
                  <a:pt x="9" y="8"/>
                </a:lnTo>
                <a:lnTo>
                  <a:pt x="11" y="16"/>
                </a:lnTo>
                <a:lnTo>
                  <a:pt x="0" y="6"/>
                </a:lnTo>
                <a:close/>
              </a:path>
            </a:pathLst>
          </a:custGeom>
          <a:solidFill>
            <a:srgbClr val="CDCDCD"/>
          </a:solidFill>
          <a:ln w="6350">
            <a:solidFill>
              <a:schemeClr val="bg1"/>
            </a:solidFill>
            <a:round/>
            <a:headEnd/>
            <a:tailEnd/>
          </a:ln>
        </p:spPr>
        <p:txBody>
          <a:bodyPr/>
          <a:lstStyle/>
          <a:p>
            <a:endParaRPr lang="en-US"/>
          </a:p>
        </p:txBody>
      </p:sp>
      <p:sp>
        <p:nvSpPr>
          <p:cNvPr id="1631" name="Freeform 2672"/>
          <p:cNvSpPr>
            <a:spLocks/>
          </p:cNvSpPr>
          <p:nvPr/>
        </p:nvSpPr>
        <p:spPr bwMode="auto">
          <a:xfrm>
            <a:off x="7443788" y="4992688"/>
            <a:ext cx="7937" cy="11112"/>
          </a:xfrm>
          <a:custGeom>
            <a:avLst/>
            <a:gdLst>
              <a:gd name="T0" fmla="*/ 0 w 11"/>
              <a:gd name="T1" fmla="*/ 2147483647 h 16"/>
              <a:gd name="T2" fmla="*/ 0 w 11"/>
              <a:gd name="T3" fmla="*/ 0 h 16"/>
              <a:gd name="T4" fmla="*/ 0 w 11"/>
              <a:gd name="T5" fmla="*/ 2147483647 h 16"/>
              <a:gd name="T6" fmla="*/ 0 w 11"/>
              <a:gd name="T7" fmla="*/ 2147483647 h 16"/>
              <a:gd name="T8" fmla="*/ 0 w 11"/>
              <a:gd name="T9" fmla="*/ 2147483647 h 16"/>
              <a:gd name="T10" fmla="*/ 0 60000 65536"/>
              <a:gd name="T11" fmla="*/ 0 60000 65536"/>
              <a:gd name="T12" fmla="*/ 0 60000 65536"/>
              <a:gd name="T13" fmla="*/ 0 60000 65536"/>
              <a:gd name="T14" fmla="*/ 0 60000 65536"/>
              <a:gd name="T15" fmla="*/ 0 w 11"/>
              <a:gd name="T16" fmla="*/ 0 h 16"/>
              <a:gd name="T17" fmla="*/ 11 w 11"/>
              <a:gd name="T18" fmla="*/ 16 h 16"/>
            </a:gdLst>
            <a:ahLst/>
            <a:cxnLst>
              <a:cxn ang="T10">
                <a:pos x="T0" y="T1"/>
              </a:cxn>
              <a:cxn ang="T11">
                <a:pos x="T2" y="T3"/>
              </a:cxn>
              <a:cxn ang="T12">
                <a:pos x="T4" y="T5"/>
              </a:cxn>
              <a:cxn ang="T13">
                <a:pos x="T6" y="T7"/>
              </a:cxn>
              <a:cxn ang="T14">
                <a:pos x="T8" y="T9"/>
              </a:cxn>
            </a:cxnLst>
            <a:rect l="T15" t="T16" r="T17" b="T18"/>
            <a:pathLst>
              <a:path w="11" h="16">
                <a:moveTo>
                  <a:pt x="0" y="6"/>
                </a:moveTo>
                <a:lnTo>
                  <a:pt x="0" y="0"/>
                </a:lnTo>
                <a:lnTo>
                  <a:pt x="9" y="8"/>
                </a:lnTo>
                <a:lnTo>
                  <a:pt x="11" y="16"/>
                </a:lnTo>
                <a:lnTo>
                  <a:pt x="0" y="6"/>
                </a:lnTo>
              </a:path>
            </a:pathLst>
          </a:custGeom>
          <a:solidFill>
            <a:srgbClr val="CDCDCD"/>
          </a:solidFill>
          <a:ln w="6350">
            <a:solidFill>
              <a:schemeClr val="bg1"/>
            </a:solidFill>
            <a:round/>
            <a:headEnd/>
            <a:tailEnd/>
          </a:ln>
        </p:spPr>
        <p:txBody>
          <a:bodyPr/>
          <a:lstStyle/>
          <a:p>
            <a:endParaRPr lang="en-US"/>
          </a:p>
        </p:txBody>
      </p:sp>
      <p:sp>
        <p:nvSpPr>
          <p:cNvPr id="1632" name="Freeform 2673"/>
          <p:cNvSpPr>
            <a:spLocks/>
          </p:cNvSpPr>
          <p:nvPr/>
        </p:nvSpPr>
        <p:spPr bwMode="auto">
          <a:xfrm>
            <a:off x="7445375" y="4978400"/>
            <a:ext cx="6350" cy="20638"/>
          </a:xfrm>
          <a:custGeom>
            <a:avLst/>
            <a:gdLst>
              <a:gd name="T0" fmla="*/ 0 w 12"/>
              <a:gd name="T1" fmla="*/ 0 h 31"/>
              <a:gd name="T2" fmla="*/ 0 w 12"/>
              <a:gd name="T3" fmla="*/ 0 h 31"/>
              <a:gd name="T4" fmla="*/ 0 w 12"/>
              <a:gd name="T5" fmla="*/ 0 h 31"/>
              <a:gd name="T6" fmla="*/ 0 w 12"/>
              <a:gd name="T7" fmla="*/ 0 h 31"/>
              <a:gd name="T8" fmla="*/ 0 w 12"/>
              <a:gd name="T9" fmla="*/ 0 h 31"/>
              <a:gd name="T10" fmla="*/ 0 w 12"/>
              <a:gd name="T11" fmla="*/ 0 h 31"/>
              <a:gd name="T12" fmla="*/ 0 w 12"/>
              <a:gd name="T13" fmla="*/ 0 h 31"/>
              <a:gd name="T14" fmla="*/ 0 60000 65536"/>
              <a:gd name="T15" fmla="*/ 0 60000 65536"/>
              <a:gd name="T16" fmla="*/ 0 60000 65536"/>
              <a:gd name="T17" fmla="*/ 0 60000 65536"/>
              <a:gd name="T18" fmla="*/ 0 60000 65536"/>
              <a:gd name="T19" fmla="*/ 0 60000 65536"/>
              <a:gd name="T20" fmla="*/ 0 60000 65536"/>
              <a:gd name="T21" fmla="*/ 0 w 12"/>
              <a:gd name="T22" fmla="*/ 0 h 31"/>
              <a:gd name="T23" fmla="*/ 12 w 12"/>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31">
                <a:moveTo>
                  <a:pt x="0" y="13"/>
                </a:moveTo>
                <a:lnTo>
                  <a:pt x="7" y="0"/>
                </a:lnTo>
                <a:lnTo>
                  <a:pt x="12" y="3"/>
                </a:lnTo>
                <a:lnTo>
                  <a:pt x="12" y="31"/>
                </a:lnTo>
                <a:lnTo>
                  <a:pt x="4" y="27"/>
                </a:lnTo>
                <a:lnTo>
                  <a:pt x="4" y="14"/>
                </a:lnTo>
                <a:lnTo>
                  <a:pt x="0" y="13"/>
                </a:lnTo>
                <a:close/>
              </a:path>
            </a:pathLst>
          </a:custGeom>
          <a:solidFill>
            <a:srgbClr val="CDCDCD"/>
          </a:solidFill>
          <a:ln w="6350">
            <a:solidFill>
              <a:schemeClr val="bg1"/>
            </a:solidFill>
            <a:round/>
            <a:headEnd/>
            <a:tailEnd/>
          </a:ln>
        </p:spPr>
        <p:txBody>
          <a:bodyPr/>
          <a:lstStyle/>
          <a:p>
            <a:endParaRPr lang="en-US"/>
          </a:p>
        </p:txBody>
      </p:sp>
      <p:sp>
        <p:nvSpPr>
          <p:cNvPr id="1633" name="Freeform 2674"/>
          <p:cNvSpPr>
            <a:spLocks/>
          </p:cNvSpPr>
          <p:nvPr/>
        </p:nvSpPr>
        <p:spPr bwMode="auto">
          <a:xfrm>
            <a:off x="7445375" y="4978400"/>
            <a:ext cx="6350" cy="20638"/>
          </a:xfrm>
          <a:custGeom>
            <a:avLst/>
            <a:gdLst>
              <a:gd name="T0" fmla="*/ 0 w 12"/>
              <a:gd name="T1" fmla="*/ 0 h 31"/>
              <a:gd name="T2" fmla="*/ 0 w 12"/>
              <a:gd name="T3" fmla="*/ 0 h 31"/>
              <a:gd name="T4" fmla="*/ 0 w 12"/>
              <a:gd name="T5" fmla="*/ 0 h 31"/>
              <a:gd name="T6" fmla="*/ 0 w 12"/>
              <a:gd name="T7" fmla="*/ 0 h 31"/>
              <a:gd name="T8" fmla="*/ 0 w 12"/>
              <a:gd name="T9" fmla="*/ 0 h 31"/>
              <a:gd name="T10" fmla="*/ 0 w 12"/>
              <a:gd name="T11" fmla="*/ 0 h 31"/>
              <a:gd name="T12" fmla="*/ 0 w 12"/>
              <a:gd name="T13" fmla="*/ 0 h 31"/>
              <a:gd name="T14" fmla="*/ 0 60000 65536"/>
              <a:gd name="T15" fmla="*/ 0 60000 65536"/>
              <a:gd name="T16" fmla="*/ 0 60000 65536"/>
              <a:gd name="T17" fmla="*/ 0 60000 65536"/>
              <a:gd name="T18" fmla="*/ 0 60000 65536"/>
              <a:gd name="T19" fmla="*/ 0 60000 65536"/>
              <a:gd name="T20" fmla="*/ 0 60000 65536"/>
              <a:gd name="T21" fmla="*/ 0 w 12"/>
              <a:gd name="T22" fmla="*/ 0 h 31"/>
              <a:gd name="T23" fmla="*/ 12 w 12"/>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31">
                <a:moveTo>
                  <a:pt x="0" y="13"/>
                </a:moveTo>
                <a:lnTo>
                  <a:pt x="7" y="0"/>
                </a:lnTo>
                <a:lnTo>
                  <a:pt x="12" y="3"/>
                </a:lnTo>
                <a:lnTo>
                  <a:pt x="12" y="31"/>
                </a:lnTo>
                <a:lnTo>
                  <a:pt x="4" y="27"/>
                </a:lnTo>
                <a:lnTo>
                  <a:pt x="4" y="14"/>
                </a:lnTo>
                <a:lnTo>
                  <a:pt x="0" y="13"/>
                </a:lnTo>
              </a:path>
            </a:pathLst>
          </a:custGeom>
          <a:solidFill>
            <a:srgbClr val="CDCDCD"/>
          </a:solidFill>
          <a:ln w="6350">
            <a:solidFill>
              <a:schemeClr val="bg1"/>
            </a:solidFill>
            <a:round/>
            <a:headEnd/>
            <a:tailEnd/>
          </a:ln>
        </p:spPr>
        <p:txBody>
          <a:bodyPr/>
          <a:lstStyle/>
          <a:p>
            <a:endParaRPr lang="en-US"/>
          </a:p>
        </p:txBody>
      </p:sp>
      <p:sp>
        <p:nvSpPr>
          <p:cNvPr id="1634" name="Freeform 2675"/>
          <p:cNvSpPr>
            <a:spLocks/>
          </p:cNvSpPr>
          <p:nvPr/>
        </p:nvSpPr>
        <p:spPr bwMode="auto">
          <a:xfrm>
            <a:off x="7419975" y="4976813"/>
            <a:ext cx="3175" cy="11112"/>
          </a:xfrm>
          <a:custGeom>
            <a:avLst/>
            <a:gdLst>
              <a:gd name="T0" fmla="*/ 0 w 8"/>
              <a:gd name="T1" fmla="*/ 0 h 16"/>
              <a:gd name="T2" fmla="*/ 0 w 8"/>
              <a:gd name="T3" fmla="*/ 0 h 16"/>
              <a:gd name="T4" fmla="*/ 0 w 8"/>
              <a:gd name="T5" fmla="*/ 0 h 16"/>
              <a:gd name="T6" fmla="*/ 0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2" y="2"/>
                </a:moveTo>
                <a:lnTo>
                  <a:pt x="8" y="0"/>
                </a:lnTo>
                <a:lnTo>
                  <a:pt x="0" y="16"/>
                </a:lnTo>
                <a:lnTo>
                  <a:pt x="2" y="2"/>
                </a:lnTo>
                <a:close/>
              </a:path>
            </a:pathLst>
          </a:custGeom>
          <a:solidFill>
            <a:srgbClr val="CDCDCD"/>
          </a:solidFill>
          <a:ln w="6350">
            <a:solidFill>
              <a:schemeClr val="bg1"/>
            </a:solidFill>
            <a:round/>
            <a:headEnd/>
            <a:tailEnd/>
          </a:ln>
        </p:spPr>
        <p:txBody>
          <a:bodyPr/>
          <a:lstStyle/>
          <a:p>
            <a:endParaRPr lang="en-US"/>
          </a:p>
        </p:txBody>
      </p:sp>
      <p:sp>
        <p:nvSpPr>
          <p:cNvPr id="1635" name="Freeform 2676"/>
          <p:cNvSpPr>
            <a:spLocks/>
          </p:cNvSpPr>
          <p:nvPr/>
        </p:nvSpPr>
        <p:spPr bwMode="auto">
          <a:xfrm>
            <a:off x="7419975" y="4976813"/>
            <a:ext cx="3175" cy="11112"/>
          </a:xfrm>
          <a:custGeom>
            <a:avLst/>
            <a:gdLst>
              <a:gd name="T0" fmla="*/ 0 w 8"/>
              <a:gd name="T1" fmla="*/ 0 h 16"/>
              <a:gd name="T2" fmla="*/ 0 w 8"/>
              <a:gd name="T3" fmla="*/ 0 h 16"/>
              <a:gd name="T4" fmla="*/ 0 w 8"/>
              <a:gd name="T5" fmla="*/ 0 h 16"/>
              <a:gd name="T6" fmla="*/ 0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2" y="2"/>
                </a:moveTo>
                <a:lnTo>
                  <a:pt x="8" y="0"/>
                </a:lnTo>
                <a:lnTo>
                  <a:pt x="0" y="16"/>
                </a:lnTo>
                <a:lnTo>
                  <a:pt x="2" y="2"/>
                </a:lnTo>
              </a:path>
            </a:pathLst>
          </a:custGeom>
          <a:solidFill>
            <a:srgbClr val="CDCDCD"/>
          </a:solidFill>
          <a:ln w="6350">
            <a:solidFill>
              <a:schemeClr val="bg1"/>
            </a:solidFill>
            <a:round/>
            <a:headEnd/>
            <a:tailEnd/>
          </a:ln>
        </p:spPr>
        <p:txBody>
          <a:bodyPr/>
          <a:lstStyle/>
          <a:p>
            <a:endParaRPr lang="en-US"/>
          </a:p>
        </p:txBody>
      </p:sp>
      <p:sp>
        <p:nvSpPr>
          <p:cNvPr id="1636" name="Freeform 2677"/>
          <p:cNvSpPr>
            <a:spLocks/>
          </p:cNvSpPr>
          <p:nvPr/>
        </p:nvSpPr>
        <p:spPr bwMode="auto">
          <a:xfrm>
            <a:off x="7310438" y="4921250"/>
            <a:ext cx="61912" cy="23813"/>
          </a:xfrm>
          <a:custGeom>
            <a:avLst/>
            <a:gdLst>
              <a:gd name="T0" fmla="*/ 0 w 93"/>
              <a:gd name="T1" fmla="*/ 0 h 35"/>
              <a:gd name="T2" fmla="*/ 0 w 93"/>
              <a:gd name="T3" fmla="*/ 0 h 35"/>
              <a:gd name="T4" fmla="*/ 0 w 93"/>
              <a:gd name="T5" fmla="*/ 0 h 35"/>
              <a:gd name="T6" fmla="*/ 0 w 93"/>
              <a:gd name="T7" fmla="*/ 0 h 35"/>
              <a:gd name="T8" fmla="*/ 0 w 93"/>
              <a:gd name="T9" fmla="*/ 0 h 35"/>
              <a:gd name="T10" fmla="*/ 0 w 93"/>
              <a:gd name="T11" fmla="*/ 0 h 35"/>
              <a:gd name="T12" fmla="*/ 0 w 93"/>
              <a:gd name="T13" fmla="*/ 0 h 35"/>
              <a:gd name="T14" fmla="*/ 0 w 93"/>
              <a:gd name="T15" fmla="*/ 0 h 35"/>
              <a:gd name="T16" fmla="*/ 0 w 93"/>
              <a:gd name="T17" fmla="*/ 0 h 35"/>
              <a:gd name="T18" fmla="*/ 0 w 93"/>
              <a:gd name="T19" fmla="*/ 0 h 35"/>
              <a:gd name="T20" fmla="*/ 0 w 93"/>
              <a:gd name="T21" fmla="*/ 0 h 35"/>
              <a:gd name="T22" fmla="*/ 0 w 93"/>
              <a:gd name="T23" fmla="*/ 0 h 35"/>
              <a:gd name="T24" fmla="*/ 0 w 93"/>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
              <a:gd name="T40" fmla="*/ 0 h 35"/>
              <a:gd name="T41" fmla="*/ 93 w 93"/>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 h="35">
                <a:moveTo>
                  <a:pt x="2" y="23"/>
                </a:moveTo>
                <a:lnTo>
                  <a:pt x="0" y="15"/>
                </a:lnTo>
                <a:lnTo>
                  <a:pt x="10" y="2"/>
                </a:lnTo>
                <a:lnTo>
                  <a:pt x="51" y="0"/>
                </a:lnTo>
                <a:lnTo>
                  <a:pt x="81" y="9"/>
                </a:lnTo>
                <a:lnTo>
                  <a:pt x="93" y="30"/>
                </a:lnTo>
                <a:lnTo>
                  <a:pt x="91" y="35"/>
                </a:lnTo>
                <a:lnTo>
                  <a:pt x="57" y="18"/>
                </a:lnTo>
                <a:lnTo>
                  <a:pt x="41" y="22"/>
                </a:lnTo>
                <a:lnTo>
                  <a:pt x="31" y="15"/>
                </a:lnTo>
                <a:lnTo>
                  <a:pt x="18" y="23"/>
                </a:lnTo>
                <a:lnTo>
                  <a:pt x="8" y="13"/>
                </a:lnTo>
                <a:lnTo>
                  <a:pt x="2" y="23"/>
                </a:lnTo>
                <a:close/>
              </a:path>
            </a:pathLst>
          </a:custGeom>
          <a:solidFill>
            <a:srgbClr val="CDCDCD"/>
          </a:solidFill>
          <a:ln w="6350">
            <a:solidFill>
              <a:schemeClr val="bg1"/>
            </a:solidFill>
            <a:round/>
            <a:headEnd/>
            <a:tailEnd/>
          </a:ln>
        </p:spPr>
        <p:txBody>
          <a:bodyPr/>
          <a:lstStyle/>
          <a:p>
            <a:endParaRPr lang="en-US"/>
          </a:p>
        </p:txBody>
      </p:sp>
      <p:sp>
        <p:nvSpPr>
          <p:cNvPr id="1637" name="Freeform 2678"/>
          <p:cNvSpPr>
            <a:spLocks/>
          </p:cNvSpPr>
          <p:nvPr/>
        </p:nvSpPr>
        <p:spPr bwMode="auto">
          <a:xfrm>
            <a:off x="7310438" y="4921250"/>
            <a:ext cx="61912" cy="23813"/>
          </a:xfrm>
          <a:custGeom>
            <a:avLst/>
            <a:gdLst>
              <a:gd name="T0" fmla="*/ 0 w 93"/>
              <a:gd name="T1" fmla="*/ 0 h 35"/>
              <a:gd name="T2" fmla="*/ 0 w 93"/>
              <a:gd name="T3" fmla="*/ 0 h 35"/>
              <a:gd name="T4" fmla="*/ 0 w 93"/>
              <a:gd name="T5" fmla="*/ 0 h 35"/>
              <a:gd name="T6" fmla="*/ 0 w 93"/>
              <a:gd name="T7" fmla="*/ 0 h 35"/>
              <a:gd name="T8" fmla="*/ 0 w 93"/>
              <a:gd name="T9" fmla="*/ 0 h 35"/>
              <a:gd name="T10" fmla="*/ 0 w 93"/>
              <a:gd name="T11" fmla="*/ 0 h 35"/>
              <a:gd name="T12" fmla="*/ 0 w 93"/>
              <a:gd name="T13" fmla="*/ 0 h 35"/>
              <a:gd name="T14" fmla="*/ 0 w 93"/>
              <a:gd name="T15" fmla="*/ 0 h 35"/>
              <a:gd name="T16" fmla="*/ 0 w 93"/>
              <a:gd name="T17" fmla="*/ 0 h 35"/>
              <a:gd name="T18" fmla="*/ 0 w 93"/>
              <a:gd name="T19" fmla="*/ 0 h 35"/>
              <a:gd name="T20" fmla="*/ 0 w 93"/>
              <a:gd name="T21" fmla="*/ 0 h 35"/>
              <a:gd name="T22" fmla="*/ 0 w 93"/>
              <a:gd name="T23" fmla="*/ 0 h 35"/>
              <a:gd name="T24" fmla="*/ 0 w 93"/>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
              <a:gd name="T40" fmla="*/ 0 h 35"/>
              <a:gd name="T41" fmla="*/ 93 w 93"/>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 h="35">
                <a:moveTo>
                  <a:pt x="2" y="23"/>
                </a:moveTo>
                <a:lnTo>
                  <a:pt x="0" y="15"/>
                </a:lnTo>
                <a:lnTo>
                  <a:pt x="10" y="2"/>
                </a:lnTo>
                <a:lnTo>
                  <a:pt x="51" y="0"/>
                </a:lnTo>
                <a:lnTo>
                  <a:pt x="81" y="9"/>
                </a:lnTo>
                <a:lnTo>
                  <a:pt x="93" y="30"/>
                </a:lnTo>
                <a:lnTo>
                  <a:pt x="91" y="35"/>
                </a:lnTo>
                <a:lnTo>
                  <a:pt x="57" y="18"/>
                </a:lnTo>
                <a:lnTo>
                  <a:pt x="41" y="22"/>
                </a:lnTo>
                <a:lnTo>
                  <a:pt x="31" y="15"/>
                </a:lnTo>
                <a:lnTo>
                  <a:pt x="18" y="23"/>
                </a:lnTo>
                <a:lnTo>
                  <a:pt x="8" y="13"/>
                </a:lnTo>
                <a:lnTo>
                  <a:pt x="2" y="23"/>
                </a:lnTo>
              </a:path>
            </a:pathLst>
          </a:custGeom>
          <a:solidFill>
            <a:srgbClr val="CDCDCD"/>
          </a:solidFill>
          <a:ln w="6350">
            <a:solidFill>
              <a:schemeClr val="bg1"/>
            </a:solidFill>
            <a:round/>
            <a:headEnd/>
            <a:tailEnd/>
          </a:ln>
        </p:spPr>
        <p:txBody>
          <a:bodyPr/>
          <a:lstStyle/>
          <a:p>
            <a:endParaRPr lang="en-US"/>
          </a:p>
        </p:txBody>
      </p:sp>
      <p:sp>
        <p:nvSpPr>
          <p:cNvPr id="1638" name="Freeform 2679"/>
          <p:cNvSpPr>
            <a:spLocks/>
          </p:cNvSpPr>
          <p:nvPr/>
        </p:nvSpPr>
        <p:spPr bwMode="auto">
          <a:xfrm>
            <a:off x="7350125" y="4900613"/>
            <a:ext cx="12700" cy="6350"/>
          </a:xfrm>
          <a:custGeom>
            <a:avLst/>
            <a:gdLst>
              <a:gd name="T0" fmla="*/ 0 w 18"/>
              <a:gd name="T1" fmla="*/ 0 h 11"/>
              <a:gd name="T2" fmla="*/ 0 w 18"/>
              <a:gd name="T3" fmla="*/ 0 h 11"/>
              <a:gd name="T4" fmla="*/ 0 w 18"/>
              <a:gd name="T5" fmla="*/ 0 h 11"/>
              <a:gd name="T6" fmla="*/ 0 w 18"/>
              <a:gd name="T7" fmla="*/ 0 h 11"/>
              <a:gd name="T8" fmla="*/ 0 w 18"/>
              <a:gd name="T9" fmla="*/ 0 h 11"/>
              <a:gd name="T10" fmla="*/ 0 60000 65536"/>
              <a:gd name="T11" fmla="*/ 0 60000 65536"/>
              <a:gd name="T12" fmla="*/ 0 60000 65536"/>
              <a:gd name="T13" fmla="*/ 0 60000 65536"/>
              <a:gd name="T14" fmla="*/ 0 60000 65536"/>
              <a:gd name="T15" fmla="*/ 0 w 18"/>
              <a:gd name="T16" fmla="*/ 0 h 11"/>
              <a:gd name="T17" fmla="*/ 18 w 18"/>
              <a:gd name="T18" fmla="*/ 11 h 11"/>
            </a:gdLst>
            <a:ahLst/>
            <a:cxnLst>
              <a:cxn ang="T10">
                <a:pos x="T0" y="T1"/>
              </a:cxn>
              <a:cxn ang="T11">
                <a:pos x="T2" y="T3"/>
              </a:cxn>
              <a:cxn ang="T12">
                <a:pos x="T4" y="T5"/>
              </a:cxn>
              <a:cxn ang="T13">
                <a:pos x="T6" y="T7"/>
              </a:cxn>
              <a:cxn ang="T14">
                <a:pos x="T8" y="T9"/>
              </a:cxn>
            </a:cxnLst>
            <a:rect l="T15" t="T16" r="T17" b="T18"/>
            <a:pathLst>
              <a:path w="18" h="11">
                <a:moveTo>
                  <a:pt x="0" y="3"/>
                </a:moveTo>
                <a:lnTo>
                  <a:pt x="16" y="0"/>
                </a:lnTo>
                <a:lnTo>
                  <a:pt x="18" y="8"/>
                </a:lnTo>
                <a:lnTo>
                  <a:pt x="8" y="11"/>
                </a:lnTo>
                <a:lnTo>
                  <a:pt x="0" y="3"/>
                </a:lnTo>
                <a:close/>
              </a:path>
            </a:pathLst>
          </a:custGeom>
          <a:solidFill>
            <a:srgbClr val="CDCDCD"/>
          </a:solidFill>
          <a:ln w="6350">
            <a:solidFill>
              <a:schemeClr val="bg1"/>
            </a:solidFill>
            <a:round/>
            <a:headEnd/>
            <a:tailEnd/>
          </a:ln>
        </p:spPr>
        <p:txBody>
          <a:bodyPr/>
          <a:lstStyle/>
          <a:p>
            <a:endParaRPr lang="en-US"/>
          </a:p>
        </p:txBody>
      </p:sp>
      <p:sp>
        <p:nvSpPr>
          <p:cNvPr id="1639" name="Freeform 2680"/>
          <p:cNvSpPr>
            <a:spLocks/>
          </p:cNvSpPr>
          <p:nvPr/>
        </p:nvSpPr>
        <p:spPr bwMode="auto">
          <a:xfrm>
            <a:off x="7350125" y="4900613"/>
            <a:ext cx="12700" cy="6350"/>
          </a:xfrm>
          <a:custGeom>
            <a:avLst/>
            <a:gdLst>
              <a:gd name="T0" fmla="*/ 0 w 18"/>
              <a:gd name="T1" fmla="*/ 0 h 11"/>
              <a:gd name="T2" fmla="*/ 0 w 18"/>
              <a:gd name="T3" fmla="*/ 0 h 11"/>
              <a:gd name="T4" fmla="*/ 0 w 18"/>
              <a:gd name="T5" fmla="*/ 0 h 11"/>
              <a:gd name="T6" fmla="*/ 0 w 18"/>
              <a:gd name="T7" fmla="*/ 0 h 11"/>
              <a:gd name="T8" fmla="*/ 0 w 18"/>
              <a:gd name="T9" fmla="*/ 0 h 11"/>
              <a:gd name="T10" fmla="*/ 0 60000 65536"/>
              <a:gd name="T11" fmla="*/ 0 60000 65536"/>
              <a:gd name="T12" fmla="*/ 0 60000 65536"/>
              <a:gd name="T13" fmla="*/ 0 60000 65536"/>
              <a:gd name="T14" fmla="*/ 0 60000 65536"/>
              <a:gd name="T15" fmla="*/ 0 w 18"/>
              <a:gd name="T16" fmla="*/ 0 h 11"/>
              <a:gd name="T17" fmla="*/ 18 w 18"/>
              <a:gd name="T18" fmla="*/ 11 h 11"/>
            </a:gdLst>
            <a:ahLst/>
            <a:cxnLst>
              <a:cxn ang="T10">
                <a:pos x="T0" y="T1"/>
              </a:cxn>
              <a:cxn ang="T11">
                <a:pos x="T2" y="T3"/>
              </a:cxn>
              <a:cxn ang="T12">
                <a:pos x="T4" y="T5"/>
              </a:cxn>
              <a:cxn ang="T13">
                <a:pos x="T6" y="T7"/>
              </a:cxn>
              <a:cxn ang="T14">
                <a:pos x="T8" y="T9"/>
              </a:cxn>
            </a:cxnLst>
            <a:rect l="T15" t="T16" r="T17" b="T18"/>
            <a:pathLst>
              <a:path w="18" h="11">
                <a:moveTo>
                  <a:pt x="0" y="3"/>
                </a:moveTo>
                <a:lnTo>
                  <a:pt x="16" y="0"/>
                </a:lnTo>
                <a:lnTo>
                  <a:pt x="18" y="8"/>
                </a:lnTo>
                <a:lnTo>
                  <a:pt x="8" y="11"/>
                </a:lnTo>
                <a:lnTo>
                  <a:pt x="0" y="3"/>
                </a:lnTo>
              </a:path>
            </a:pathLst>
          </a:custGeom>
          <a:solidFill>
            <a:srgbClr val="CDCDCD"/>
          </a:solidFill>
          <a:ln w="6350">
            <a:solidFill>
              <a:schemeClr val="bg1"/>
            </a:solidFill>
            <a:round/>
            <a:headEnd/>
            <a:tailEnd/>
          </a:ln>
        </p:spPr>
        <p:txBody>
          <a:bodyPr/>
          <a:lstStyle/>
          <a:p>
            <a:endParaRPr lang="en-US"/>
          </a:p>
        </p:txBody>
      </p:sp>
      <p:sp>
        <p:nvSpPr>
          <p:cNvPr id="1640" name="Freeform 2681"/>
          <p:cNvSpPr>
            <a:spLocks/>
          </p:cNvSpPr>
          <p:nvPr/>
        </p:nvSpPr>
        <p:spPr bwMode="auto">
          <a:xfrm>
            <a:off x="7369175" y="4883150"/>
            <a:ext cx="6350" cy="6350"/>
          </a:xfrm>
          <a:custGeom>
            <a:avLst/>
            <a:gdLst>
              <a:gd name="T0" fmla="*/ 0 w 10"/>
              <a:gd name="T1" fmla="*/ 0 h 10"/>
              <a:gd name="T2" fmla="*/ 0 w 10"/>
              <a:gd name="T3" fmla="*/ 0 h 10"/>
              <a:gd name="T4" fmla="*/ 0 w 10"/>
              <a:gd name="T5" fmla="*/ 0 h 10"/>
              <a:gd name="T6" fmla="*/ 0 w 10"/>
              <a:gd name="T7" fmla="*/ 0 h 10"/>
              <a:gd name="T8" fmla="*/ 0 w 10"/>
              <a:gd name="T9" fmla="*/ 0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0" y="2"/>
                </a:moveTo>
                <a:lnTo>
                  <a:pt x="10" y="0"/>
                </a:lnTo>
                <a:lnTo>
                  <a:pt x="10" y="10"/>
                </a:lnTo>
                <a:lnTo>
                  <a:pt x="3" y="9"/>
                </a:lnTo>
                <a:lnTo>
                  <a:pt x="0" y="2"/>
                </a:lnTo>
                <a:close/>
              </a:path>
            </a:pathLst>
          </a:custGeom>
          <a:solidFill>
            <a:srgbClr val="CDCDCD"/>
          </a:solidFill>
          <a:ln w="6350">
            <a:solidFill>
              <a:schemeClr val="bg1"/>
            </a:solidFill>
            <a:round/>
            <a:headEnd/>
            <a:tailEnd/>
          </a:ln>
        </p:spPr>
        <p:txBody>
          <a:bodyPr/>
          <a:lstStyle/>
          <a:p>
            <a:endParaRPr lang="en-US"/>
          </a:p>
        </p:txBody>
      </p:sp>
      <p:sp>
        <p:nvSpPr>
          <p:cNvPr id="1641" name="Freeform 2682"/>
          <p:cNvSpPr>
            <a:spLocks/>
          </p:cNvSpPr>
          <p:nvPr/>
        </p:nvSpPr>
        <p:spPr bwMode="auto">
          <a:xfrm>
            <a:off x="7369175" y="4883150"/>
            <a:ext cx="6350" cy="6350"/>
          </a:xfrm>
          <a:custGeom>
            <a:avLst/>
            <a:gdLst>
              <a:gd name="T0" fmla="*/ 0 w 10"/>
              <a:gd name="T1" fmla="*/ 0 h 10"/>
              <a:gd name="T2" fmla="*/ 0 w 10"/>
              <a:gd name="T3" fmla="*/ 0 h 10"/>
              <a:gd name="T4" fmla="*/ 0 w 10"/>
              <a:gd name="T5" fmla="*/ 0 h 10"/>
              <a:gd name="T6" fmla="*/ 0 w 10"/>
              <a:gd name="T7" fmla="*/ 0 h 10"/>
              <a:gd name="T8" fmla="*/ 0 w 10"/>
              <a:gd name="T9" fmla="*/ 0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0" y="2"/>
                </a:moveTo>
                <a:lnTo>
                  <a:pt x="10" y="0"/>
                </a:lnTo>
                <a:lnTo>
                  <a:pt x="10" y="10"/>
                </a:lnTo>
                <a:lnTo>
                  <a:pt x="3" y="9"/>
                </a:lnTo>
                <a:lnTo>
                  <a:pt x="0" y="2"/>
                </a:lnTo>
              </a:path>
            </a:pathLst>
          </a:custGeom>
          <a:solidFill>
            <a:srgbClr val="CDCDCD"/>
          </a:solidFill>
          <a:ln w="6350">
            <a:solidFill>
              <a:schemeClr val="bg1"/>
            </a:solidFill>
            <a:round/>
            <a:headEnd/>
            <a:tailEnd/>
          </a:ln>
        </p:spPr>
        <p:txBody>
          <a:bodyPr/>
          <a:lstStyle/>
          <a:p>
            <a:endParaRPr lang="en-US"/>
          </a:p>
        </p:txBody>
      </p:sp>
      <p:sp>
        <p:nvSpPr>
          <p:cNvPr id="1642" name="Freeform 2683"/>
          <p:cNvSpPr>
            <a:spLocks/>
          </p:cNvSpPr>
          <p:nvPr/>
        </p:nvSpPr>
        <p:spPr bwMode="auto">
          <a:xfrm>
            <a:off x="7362825" y="4862513"/>
            <a:ext cx="19050" cy="7937"/>
          </a:xfrm>
          <a:custGeom>
            <a:avLst/>
            <a:gdLst>
              <a:gd name="T0" fmla="*/ 0 w 24"/>
              <a:gd name="T1" fmla="*/ 0 h 13"/>
              <a:gd name="T2" fmla="*/ 2147483647 w 24"/>
              <a:gd name="T3" fmla="*/ 0 h 13"/>
              <a:gd name="T4" fmla="*/ 2147483647 w 24"/>
              <a:gd name="T5" fmla="*/ 0 h 13"/>
              <a:gd name="T6" fmla="*/ 2147483647 w 24"/>
              <a:gd name="T7" fmla="*/ 0 h 13"/>
              <a:gd name="T8" fmla="*/ 0 w 24"/>
              <a:gd name="T9" fmla="*/ 0 h 13"/>
              <a:gd name="T10" fmla="*/ 0 60000 65536"/>
              <a:gd name="T11" fmla="*/ 0 60000 65536"/>
              <a:gd name="T12" fmla="*/ 0 60000 65536"/>
              <a:gd name="T13" fmla="*/ 0 60000 65536"/>
              <a:gd name="T14" fmla="*/ 0 60000 65536"/>
              <a:gd name="T15" fmla="*/ 0 w 24"/>
              <a:gd name="T16" fmla="*/ 0 h 13"/>
              <a:gd name="T17" fmla="*/ 24 w 24"/>
              <a:gd name="T18" fmla="*/ 13 h 13"/>
            </a:gdLst>
            <a:ahLst/>
            <a:cxnLst>
              <a:cxn ang="T10">
                <a:pos x="T0" y="T1"/>
              </a:cxn>
              <a:cxn ang="T11">
                <a:pos x="T2" y="T3"/>
              </a:cxn>
              <a:cxn ang="T12">
                <a:pos x="T4" y="T5"/>
              </a:cxn>
              <a:cxn ang="T13">
                <a:pos x="T6" y="T7"/>
              </a:cxn>
              <a:cxn ang="T14">
                <a:pos x="T8" y="T9"/>
              </a:cxn>
            </a:cxnLst>
            <a:rect l="T15" t="T16" r="T17" b="T18"/>
            <a:pathLst>
              <a:path w="24" h="13">
                <a:moveTo>
                  <a:pt x="0" y="3"/>
                </a:moveTo>
                <a:lnTo>
                  <a:pt x="8" y="0"/>
                </a:lnTo>
                <a:lnTo>
                  <a:pt x="24" y="8"/>
                </a:lnTo>
                <a:lnTo>
                  <a:pt x="13" y="13"/>
                </a:lnTo>
                <a:lnTo>
                  <a:pt x="0" y="3"/>
                </a:lnTo>
                <a:close/>
              </a:path>
            </a:pathLst>
          </a:custGeom>
          <a:solidFill>
            <a:srgbClr val="CDCDCD"/>
          </a:solidFill>
          <a:ln w="6350">
            <a:solidFill>
              <a:schemeClr val="bg1"/>
            </a:solidFill>
            <a:round/>
            <a:headEnd/>
            <a:tailEnd/>
          </a:ln>
        </p:spPr>
        <p:txBody>
          <a:bodyPr/>
          <a:lstStyle/>
          <a:p>
            <a:endParaRPr lang="en-US"/>
          </a:p>
        </p:txBody>
      </p:sp>
      <p:sp>
        <p:nvSpPr>
          <p:cNvPr id="1643" name="Freeform 2684"/>
          <p:cNvSpPr>
            <a:spLocks/>
          </p:cNvSpPr>
          <p:nvPr/>
        </p:nvSpPr>
        <p:spPr bwMode="auto">
          <a:xfrm>
            <a:off x="7362825" y="4862513"/>
            <a:ext cx="19050" cy="7937"/>
          </a:xfrm>
          <a:custGeom>
            <a:avLst/>
            <a:gdLst>
              <a:gd name="T0" fmla="*/ 0 w 24"/>
              <a:gd name="T1" fmla="*/ 0 h 13"/>
              <a:gd name="T2" fmla="*/ 2147483647 w 24"/>
              <a:gd name="T3" fmla="*/ 0 h 13"/>
              <a:gd name="T4" fmla="*/ 2147483647 w 24"/>
              <a:gd name="T5" fmla="*/ 0 h 13"/>
              <a:gd name="T6" fmla="*/ 2147483647 w 24"/>
              <a:gd name="T7" fmla="*/ 0 h 13"/>
              <a:gd name="T8" fmla="*/ 0 w 24"/>
              <a:gd name="T9" fmla="*/ 0 h 13"/>
              <a:gd name="T10" fmla="*/ 0 60000 65536"/>
              <a:gd name="T11" fmla="*/ 0 60000 65536"/>
              <a:gd name="T12" fmla="*/ 0 60000 65536"/>
              <a:gd name="T13" fmla="*/ 0 60000 65536"/>
              <a:gd name="T14" fmla="*/ 0 60000 65536"/>
              <a:gd name="T15" fmla="*/ 0 w 24"/>
              <a:gd name="T16" fmla="*/ 0 h 13"/>
              <a:gd name="T17" fmla="*/ 24 w 24"/>
              <a:gd name="T18" fmla="*/ 13 h 13"/>
            </a:gdLst>
            <a:ahLst/>
            <a:cxnLst>
              <a:cxn ang="T10">
                <a:pos x="T0" y="T1"/>
              </a:cxn>
              <a:cxn ang="T11">
                <a:pos x="T2" y="T3"/>
              </a:cxn>
              <a:cxn ang="T12">
                <a:pos x="T4" y="T5"/>
              </a:cxn>
              <a:cxn ang="T13">
                <a:pos x="T6" y="T7"/>
              </a:cxn>
              <a:cxn ang="T14">
                <a:pos x="T8" y="T9"/>
              </a:cxn>
            </a:cxnLst>
            <a:rect l="T15" t="T16" r="T17" b="T18"/>
            <a:pathLst>
              <a:path w="24" h="13">
                <a:moveTo>
                  <a:pt x="0" y="3"/>
                </a:moveTo>
                <a:lnTo>
                  <a:pt x="8" y="0"/>
                </a:lnTo>
                <a:lnTo>
                  <a:pt x="24" y="8"/>
                </a:lnTo>
                <a:lnTo>
                  <a:pt x="13" y="13"/>
                </a:lnTo>
                <a:lnTo>
                  <a:pt x="0" y="3"/>
                </a:lnTo>
              </a:path>
            </a:pathLst>
          </a:custGeom>
          <a:solidFill>
            <a:srgbClr val="CDCDCD"/>
          </a:solidFill>
          <a:ln w="6350">
            <a:solidFill>
              <a:schemeClr val="bg1"/>
            </a:solidFill>
            <a:round/>
            <a:headEnd/>
            <a:tailEnd/>
          </a:ln>
        </p:spPr>
        <p:txBody>
          <a:bodyPr/>
          <a:lstStyle/>
          <a:p>
            <a:endParaRPr lang="en-US"/>
          </a:p>
        </p:txBody>
      </p:sp>
      <p:sp>
        <p:nvSpPr>
          <p:cNvPr id="1644" name="Freeform 2685"/>
          <p:cNvSpPr>
            <a:spLocks/>
          </p:cNvSpPr>
          <p:nvPr/>
        </p:nvSpPr>
        <p:spPr bwMode="auto">
          <a:xfrm>
            <a:off x="7473950" y="4895850"/>
            <a:ext cx="25400" cy="6350"/>
          </a:xfrm>
          <a:custGeom>
            <a:avLst/>
            <a:gdLst>
              <a:gd name="T0" fmla="*/ 0 w 40"/>
              <a:gd name="T1" fmla="*/ 0 h 10"/>
              <a:gd name="T2" fmla="*/ 0 w 40"/>
              <a:gd name="T3" fmla="*/ 0 h 10"/>
              <a:gd name="T4" fmla="*/ 0 w 40"/>
              <a:gd name="T5" fmla="*/ 0 h 10"/>
              <a:gd name="T6" fmla="*/ 0 w 40"/>
              <a:gd name="T7" fmla="*/ 0 h 10"/>
              <a:gd name="T8" fmla="*/ 0 w 40"/>
              <a:gd name="T9" fmla="*/ 0 h 10"/>
              <a:gd name="T10" fmla="*/ 0 60000 65536"/>
              <a:gd name="T11" fmla="*/ 0 60000 65536"/>
              <a:gd name="T12" fmla="*/ 0 60000 65536"/>
              <a:gd name="T13" fmla="*/ 0 60000 65536"/>
              <a:gd name="T14" fmla="*/ 0 60000 65536"/>
              <a:gd name="T15" fmla="*/ 0 w 40"/>
              <a:gd name="T16" fmla="*/ 0 h 10"/>
              <a:gd name="T17" fmla="*/ 40 w 40"/>
              <a:gd name="T18" fmla="*/ 10 h 10"/>
            </a:gdLst>
            <a:ahLst/>
            <a:cxnLst>
              <a:cxn ang="T10">
                <a:pos x="T0" y="T1"/>
              </a:cxn>
              <a:cxn ang="T11">
                <a:pos x="T2" y="T3"/>
              </a:cxn>
              <a:cxn ang="T12">
                <a:pos x="T4" y="T5"/>
              </a:cxn>
              <a:cxn ang="T13">
                <a:pos x="T6" y="T7"/>
              </a:cxn>
              <a:cxn ang="T14">
                <a:pos x="T8" y="T9"/>
              </a:cxn>
            </a:cxnLst>
            <a:rect l="T15" t="T16" r="T17" b="T18"/>
            <a:pathLst>
              <a:path w="40" h="10">
                <a:moveTo>
                  <a:pt x="9" y="0"/>
                </a:moveTo>
                <a:lnTo>
                  <a:pt x="37" y="7"/>
                </a:lnTo>
                <a:lnTo>
                  <a:pt x="40" y="10"/>
                </a:lnTo>
                <a:lnTo>
                  <a:pt x="0" y="5"/>
                </a:lnTo>
                <a:lnTo>
                  <a:pt x="9" y="0"/>
                </a:lnTo>
                <a:close/>
              </a:path>
            </a:pathLst>
          </a:custGeom>
          <a:solidFill>
            <a:srgbClr val="CDCDCD"/>
          </a:solidFill>
          <a:ln w="6350">
            <a:solidFill>
              <a:schemeClr val="bg1"/>
            </a:solidFill>
            <a:round/>
            <a:headEnd/>
            <a:tailEnd/>
          </a:ln>
        </p:spPr>
        <p:txBody>
          <a:bodyPr/>
          <a:lstStyle/>
          <a:p>
            <a:endParaRPr lang="en-US"/>
          </a:p>
        </p:txBody>
      </p:sp>
      <p:sp>
        <p:nvSpPr>
          <p:cNvPr id="1645" name="Freeform 2686"/>
          <p:cNvSpPr>
            <a:spLocks/>
          </p:cNvSpPr>
          <p:nvPr/>
        </p:nvSpPr>
        <p:spPr bwMode="auto">
          <a:xfrm>
            <a:off x="7473950" y="4895850"/>
            <a:ext cx="25400" cy="6350"/>
          </a:xfrm>
          <a:custGeom>
            <a:avLst/>
            <a:gdLst>
              <a:gd name="T0" fmla="*/ 0 w 40"/>
              <a:gd name="T1" fmla="*/ 0 h 10"/>
              <a:gd name="T2" fmla="*/ 0 w 40"/>
              <a:gd name="T3" fmla="*/ 0 h 10"/>
              <a:gd name="T4" fmla="*/ 0 w 40"/>
              <a:gd name="T5" fmla="*/ 0 h 10"/>
              <a:gd name="T6" fmla="*/ 0 w 40"/>
              <a:gd name="T7" fmla="*/ 0 h 10"/>
              <a:gd name="T8" fmla="*/ 0 w 40"/>
              <a:gd name="T9" fmla="*/ 0 h 10"/>
              <a:gd name="T10" fmla="*/ 0 60000 65536"/>
              <a:gd name="T11" fmla="*/ 0 60000 65536"/>
              <a:gd name="T12" fmla="*/ 0 60000 65536"/>
              <a:gd name="T13" fmla="*/ 0 60000 65536"/>
              <a:gd name="T14" fmla="*/ 0 60000 65536"/>
              <a:gd name="T15" fmla="*/ 0 w 40"/>
              <a:gd name="T16" fmla="*/ 0 h 10"/>
              <a:gd name="T17" fmla="*/ 40 w 40"/>
              <a:gd name="T18" fmla="*/ 10 h 10"/>
            </a:gdLst>
            <a:ahLst/>
            <a:cxnLst>
              <a:cxn ang="T10">
                <a:pos x="T0" y="T1"/>
              </a:cxn>
              <a:cxn ang="T11">
                <a:pos x="T2" y="T3"/>
              </a:cxn>
              <a:cxn ang="T12">
                <a:pos x="T4" y="T5"/>
              </a:cxn>
              <a:cxn ang="T13">
                <a:pos x="T6" y="T7"/>
              </a:cxn>
              <a:cxn ang="T14">
                <a:pos x="T8" y="T9"/>
              </a:cxn>
            </a:cxnLst>
            <a:rect l="T15" t="T16" r="T17" b="T18"/>
            <a:pathLst>
              <a:path w="40" h="10">
                <a:moveTo>
                  <a:pt x="9" y="0"/>
                </a:moveTo>
                <a:lnTo>
                  <a:pt x="37" y="7"/>
                </a:lnTo>
                <a:lnTo>
                  <a:pt x="40" y="10"/>
                </a:lnTo>
                <a:lnTo>
                  <a:pt x="0" y="5"/>
                </a:lnTo>
                <a:lnTo>
                  <a:pt x="9" y="0"/>
                </a:lnTo>
              </a:path>
            </a:pathLst>
          </a:custGeom>
          <a:solidFill>
            <a:srgbClr val="CDCDCD"/>
          </a:solidFill>
          <a:ln w="6350">
            <a:solidFill>
              <a:schemeClr val="bg1"/>
            </a:solidFill>
            <a:round/>
            <a:headEnd/>
            <a:tailEnd/>
          </a:ln>
        </p:spPr>
        <p:txBody>
          <a:bodyPr/>
          <a:lstStyle/>
          <a:p>
            <a:endParaRPr lang="en-US"/>
          </a:p>
        </p:txBody>
      </p:sp>
      <p:sp>
        <p:nvSpPr>
          <p:cNvPr id="1646" name="Freeform 2687"/>
          <p:cNvSpPr>
            <a:spLocks/>
          </p:cNvSpPr>
          <p:nvPr/>
        </p:nvSpPr>
        <p:spPr bwMode="auto">
          <a:xfrm>
            <a:off x="7470775" y="4876800"/>
            <a:ext cx="17463" cy="11113"/>
          </a:xfrm>
          <a:custGeom>
            <a:avLst/>
            <a:gdLst>
              <a:gd name="T0" fmla="*/ 0 w 26"/>
              <a:gd name="T1" fmla="*/ 0 h 15"/>
              <a:gd name="T2" fmla="*/ 0 w 26"/>
              <a:gd name="T3" fmla="*/ 0 h 15"/>
              <a:gd name="T4" fmla="*/ 0 w 26"/>
              <a:gd name="T5" fmla="*/ 0 h 15"/>
              <a:gd name="T6" fmla="*/ 0 w 26"/>
              <a:gd name="T7" fmla="*/ 0 h 15"/>
              <a:gd name="T8" fmla="*/ 0 w 26"/>
              <a:gd name="T9" fmla="*/ 0 h 15"/>
              <a:gd name="T10" fmla="*/ 0 60000 65536"/>
              <a:gd name="T11" fmla="*/ 0 60000 65536"/>
              <a:gd name="T12" fmla="*/ 0 60000 65536"/>
              <a:gd name="T13" fmla="*/ 0 60000 65536"/>
              <a:gd name="T14" fmla="*/ 0 60000 65536"/>
              <a:gd name="T15" fmla="*/ 0 w 26"/>
              <a:gd name="T16" fmla="*/ 0 h 15"/>
              <a:gd name="T17" fmla="*/ 26 w 26"/>
              <a:gd name="T18" fmla="*/ 15 h 15"/>
            </a:gdLst>
            <a:ahLst/>
            <a:cxnLst>
              <a:cxn ang="T10">
                <a:pos x="T0" y="T1"/>
              </a:cxn>
              <a:cxn ang="T11">
                <a:pos x="T2" y="T3"/>
              </a:cxn>
              <a:cxn ang="T12">
                <a:pos x="T4" y="T5"/>
              </a:cxn>
              <a:cxn ang="T13">
                <a:pos x="T6" y="T7"/>
              </a:cxn>
              <a:cxn ang="T14">
                <a:pos x="T8" y="T9"/>
              </a:cxn>
            </a:cxnLst>
            <a:rect l="T15" t="T16" r="T17" b="T18"/>
            <a:pathLst>
              <a:path w="26" h="15">
                <a:moveTo>
                  <a:pt x="0" y="0"/>
                </a:moveTo>
                <a:lnTo>
                  <a:pt x="12" y="0"/>
                </a:lnTo>
                <a:lnTo>
                  <a:pt x="26" y="13"/>
                </a:lnTo>
                <a:lnTo>
                  <a:pt x="18" y="15"/>
                </a:lnTo>
                <a:lnTo>
                  <a:pt x="0" y="0"/>
                </a:lnTo>
                <a:close/>
              </a:path>
            </a:pathLst>
          </a:custGeom>
          <a:solidFill>
            <a:srgbClr val="CDCDCD"/>
          </a:solidFill>
          <a:ln w="6350">
            <a:solidFill>
              <a:schemeClr val="bg1"/>
            </a:solidFill>
            <a:round/>
            <a:headEnd/>
            <a:tailEnd/>
          </a:ln>
        </p:spPr>
        <p:txBody>
          <a:bodyPr/>
          <a:lstStyle/>
          <a:p>
            <a:endParaRPr lang="en-US"/>
          </a:p>
        </p:txBody>
      </p:sp>
      <p:sp>
        <p:nvSpPr>
          <p:cNvPr id="1647" name="Freeform 2688"/>
          <p:cNvSpPr>
            <a:spLocks/>
          </p:cNvSpPr>
          <p:nvPr/>
        </p:nvSpPr>
        <p:spPr bwMode="auto">
          <a:xfrm>
            <a:off x="7470775" y="4876800"/>
            <a:ext cx="17463" cy="11113"/>
          </a:xfrm>
          <a:custGeom>
            <a:avLst/>
            <a:gdLst>
              <a:gd name="T0" fmla="*/ 0 w 26"/>
              <a:gd name="T1" fmla="*/ 0 h 15"/>
              <a:gd name="T2" fmla="*/ 0 w 26"/>
              <a:gd name="T3" fmla="*/ 0 h 15"/>
              <a:gd name="T4" fmla="*/ 0 w 26"/>
              <a:gd name="T5" fmla="*/ 0 h 15"/>
              <a:gd name="T6" fmla="*/ 0 w 26"/>
              <a:gd name="T7" fmla="*/ 0 h 15"/>
              <a:gd name="T8" fmla="*/ 0 w 26"/>
              <a:gd name="T9" fmla="*/ 0 h 15"/>
              <a:gd name="T10" fmla="*/ 0 60000 65536"/>
              <a:gd name="T11" fmla="*/ 0 60000 65536"/>
              <a:gd name="T12" fmla="*/ 0 60000 65536"/>
              <a:gd name="T13" fmla="*/ 0 60000 65536"/>
              <a:gd name="T14" fmla="*/ 0 60000 65536"/>
              <a:gd name="T15" fmla="*/ 0 w 26"/>
              <a:gd name="T16" fmla="*/ 0 h 15"/>
              <a:gd name="T17" fmla="*/ 26 w 26"/>
              <a:gd name="T18" fmla="*/ 15 h 15"/>
            </a:gdLst>
            <a:ahLst/>
            <a:cxnLst>
              <a:cxn ang="T10">
                <a:pos x="T0" y="T1"/>
              </a:cxn>
              <a:cxn ang="T11">
                <a:pos x="T2" y="T3"/>
              </a:cxn>
              <a:cxn ang="T12">
                <a:pos x="T4" y="T5"/>
              </a:cxn>
              <a:cxn ang="T13">
                <a:pos x="T6" y="T7"/>
              </a:cxn>
              <a:cxn ang="T14">
                <a:pos x="T8" y="T9"/>
              </a:cxn>
            </a:cxnLst>
            <a:rect l="T15" t="T16" r="T17" b="T18"/>
            <a:pathLst>
              <a:path w="26" h="15">
                <a:moveTo>
                  <a:pt x="0" y="0"/>
                </a:moveTo>
                <a:lnTo>
                  <a:pt x="12" y="0"/>
                </a:lnTo>
                <a:lnTo>
                  <a:pt x="26" y="13"/>
                </a:lnTo>
                <a:lnTo>
                  <a:pt x="18" y="15"/>
                </a:lnTo>
                <a:lnTo>
                  <a:pt x="0" y="0"/>
                </a:lnTo>
              </a:path>
            </a:pathLst>
          </a:custGeom>
          <a:solidFill>
            <a:srgbClr val="CDCDCD"/>
          </a:solidFill>
          <a:ln w="6350">
            <a:solidFill>
              <a:schemeClr val="bg1"/>
            </a:solidFill>
            <a:round/>
            <a:headEnd/>
            <a:tailEnd/>
          </a:ln>
        </p:spPr>
        <p:txBody>
          <a:bodyPr/>
          <a:lstStyle/>
          <a:p>
            <a:endParaRPr lang="en-US"/>
          </a:p>
        </p:txBody>
      </p:sp>
      <p:sp>
        <p:nvSpPr>
          <p:cNvPr id="1648" name="Freeform 2689"/>
          <p:cNvSpPr>
            <a:spLocks/>
          </p:cNvSpPr>
          <p:nvPr/>
        </p:nvSpPr>
        <p:spPr bwMode="auto">
          <a:xfrm>
            <a:off x="7313613" y="4937125"/>
            <a:ext cx="6350" cy="6350"/>
          </a:xfrm>
          <a:custGeom>
            <a:avLst/>
            <a:gdLst>
              <a:gd name="T0" fmla="*/ 0 w 8"/>
              <a:gd name="T1" fmla="*/ 0 h 10"/>
              <a:gd name="T2" fmla="*/ 0 w 8"/>
              <a:gd name="T3" fmla="*/ 0 h 10"/>
              <a:gd name="T4" fmla="*/ 2147483647 w 8"/>
              <a:gd name="T5" fmla="*/ 0 h 10"/>
              <a:gd name="T6" fmla="*/ 0 w 8"/>
              <a:gd name="T7" fmla="*/ 0 h 10"/>
              <a:gd name="T8" fmla="*/ 0 60000 65536"/>
              <a:gd name="T9" fmla="*/ 0 60000 65536"/>
              <a:gd name="T10" fmla="*/ 0 60000 65536"/>
              <a:gd name="T11" fmla="*/ 0 60000 65536"/>
              <a:gd name="T12" fmla="*/ 0 w 8"/>
              <a:gd name="T13" fmla="*/ 0 h 10"/>
              <a:gd name="T14" fmla="*/ 8 w 8"/>
              <a:gd name="T15" fmla="*/ 10 h 10"/>
            </a:gdLst>
            <a:ahLst/>
            <a:cxnLst>
              <a:cxn ang="T8">
                <a:pos x="T0" y="T1"/>
              </a:cxn>
              <a:cxn ang="T9">
                <a:pos x="T2" y="T3"/>
              </a:cxn>
              <a:cxn ang="T10">
                <a:pos x="T4" y="T5"/>
              </a:cxn>
              <a:cxn ang="T11">
                <a:pos x="T6" y="T7"/>
              </a:cxn>
            </a:cxnLst>
            <a:rect l="T12" t="T13" r="T14" b="T15"/>
            <a:pathLst>
              <a:path w="8" h="10">
                <a:moveTo>
                  <a:pt x="0" y="10"/>
                </a:moveTo>
                <a:lnTo>
                  <a:pt x="0" y="3"/>
                </a:lnTo>
                <a:lnTo>
                  <a:pt x="8" y="0"/>
                </a:lnTo>
                <a:lnTo>
                  <a:pt x="0" y="10"/>
                </a:lnTo>
              </a:path>
            </a:pathLst>
          </a:custGeom>
          <a:solidFill>
            <a:srgbClr val="CDCDCD"/>
          </a:solidFill>
          <a:ln w="6350">
            <a:solidFill>
              <a:schemeClr val="bg1"/>
            </a:solidFill>
            <a:round/>
            <a:headEnd/>
            <a:tailEnd/>
          </a:ln>
        </p:spPr>
        <p:txBody>
          <a:bodyPr/>
          <a:lstStyle/>
          <a:p>
            <a:endParaRPr lang="en-US"/>
          </a:p>
        </p:txBody>
      </p:sp>
      <p:sp>
        <p:nvSpPr>
          <p:cNvPr id="1649" name="Freeform 2690"/>
          <p:cNvSpPr>
            <a:spLocks/>
          </p:cNvSpPr>
          <p:nvPr/>
        </p:nvSpPr>
        <p:spPr bwMode="auto">
          <a:xfrm>
            <a:off x="7061200" y="4933950"/>
            <a:ext cx="7938" cy="15875"/>
          </a:xfrm>
          <a:custGeom>
            <a:avLst/>
            <a:gdLst>
              <a:gd name="T0" fmla="*/ 2147483647 w 10"/>
              <a:gd name="T1" fmla="*/ 0 h 24"/>
              <a:gd name="T2" fmla="*/ 2147483647 w 10"/>
              <a:gd name="T3" fmla="*/ 0 h 24"/>
              <a:gd name="T4" fmla="*/ 2147483647 w 10"/>
              <a:gd name="T5" fmla="*/ 0 h 24"/>
              <a:gd name="T6" fmla="*/ 0 w 10"/>
              <a:gd name="T7" fmla="*/ 0 h 24"/>
              <a:gd name="T8" fmla="*/ 2147483647 w 10"/>
              <a:gd name="T9" fmla="*/ 0 h 24"/>
              <a:gd name="T10" fmla="*/ 0 60000 65536"/>
              <a:gd name="T11" fmla="*/ 0 60000 65536"/>
              <a:gd name="T12" fmla="*/ 0 60000 65536"/>
              <a:gd name="T13" fmla="*/ 0 60000 65536"/>
              <a:gd name="T14" fmla="*/ 0 60000 65536"/>
              <a:gd name="T15" fmla="*/ 0 w 10"/>
              <a:gd name="T16" fmla="*/ 0 h 24"/>
              <a:gd name="T17" fmla="*/ 10 w 10"/>
              <a:gd name="T18" fmla="*/ 24 h 24"/>
            </a:gdLst>
            <a:ahLst/>
            <a:cxnLst>
              <a:cxn ang="T10">
                <a:pos x="T0" y="T1"/>
              </a:cxn>
              <a:cxn ang="T11">
                <a:pos x="T2" y="T3"/>
              </a:cxn>
              <a:cxn ang="T12">
                <a:pos x="T4" y="T5"/>
              </a:cxn>
              <a:cxn ang="T13">
                <a:pos x="T6" y="T7"/>
              </a:cxn>
              <a:cxn ang="T14">
                <a:pos x="T8" y="T9"/>
              </a:cxn>
            </a:cxnLst>
            <a:rect l="T15" t="T16" r="T17" b="T18"/>
            <a:pathLst>
              <a:path w="10" h="24">
                <a:moveTo>
                  <a:pt x="5" y="0"/>
                </a:moveTo>
                <a:lnTo>
                  <a:pt x="10" y="18"/>
                </a:lnTo>
                <a:lnTo>
                  <a:pt x="3" y="24"/>
                </a:lnTo>
                <a:lnTo>
                  <a:pt x="0" y="8"/>
                </a:lnTo>
                <a:lnTo>
                  <a:pt x="5" y="0"/>
                </a:lnTo>
                <a:close/>
              </a:path>
            </a:pathLst>
          </a:custGeom>
          <a:solidFill>
            <a:srgbClr val="CDCDCD"/>
          </a:solidFill>
          <a:ln w="6350">
            <a:solidFill>
              <a:schemeClr val="bg1"/>
            </a:solidFill>
            <a:round/>
            <a:headEnd/>
            <a:tailEnd/>
          </a:ln>
        </p:spPr>
        <p:txBody>
          <a:bodyPr/>
          <a:lstStyle/>
          <a:p>
            <a:endParaRPr lang="en-US"/>
          </a:p>
        </p:txBody>
      </p:sp>
      <p:sp>
        <p:nvSpPr>
          <p:cNvPr id="1650" name="Freeform 2691"/>
          <p:cNvSpPr>
            <a:spLocks/>
          </p:cNvSpPr>
          <p:nvPr/>
        </p:nvSpPr>
        <p:spPr bwMode="auto">
          <a:xfrm>
            <a:off x="7061200" y="4933950"/>
            <a:ext cx="7938" cy="15875"/>
          </a:xfrm>
          <a:custGeom>
            <a:avLst/>
            <a:gdLst>
              <a:gd name="T0" fmla="*/ 2147483647 w 10"/>
              <a:gd name="T1" fmla="*/ 0 h 24"/>
              <a:gd name="T2" fmla="*/ 2147483647 w 10"/>
              <a:gd name="T3" fmla="*/ 0 h 24"/>
              <a:gd name="T4" fmla="*/ 2147483647 w 10"/>
              <a:gd name="T5" fmla="*/ 0 h 24"/>
              <a:gd name="T6" fmla="*/ 0 w 10"/>
              <a:gd name="T7" fmla="*/ 0 h 24"/>
              <a:gd name="T8" fmla="*/ 2147483647 w 10"/>
              <a:gd name="T9" fmla="*/ 0 h 24"/>
              <a:gd name="T10" fmla="*/ 0 60000 65536"/>
              <a:gd name="T11" fmla="*/ 0 60000 65536"/>
              <a:gd name="T12" fmla="*/ 0 60000 65536"/>
              <a:gd name="T13" fmla="*/ 0 60000 65536"/>
              <a:gd name="T14" fmla="*/ 0 60000 65536"/>
              <a:gd name="T15" fmla="*/ 0 w 10"/>
              <a:gd name="T16" fmla="*/ 0 h 24"/>
              <a:gd name="T17" fmla="*/ 10 w 10"/>
              <a:gd name="T18" fmla="*/ 24 h 24"/>
            </a:gdLst>
            <a:ahLst/>
            <a:cxnLst>
              <a:cxn ang="T10">
                <a:pos x="T0" y="T1"/>
              </a:cxn>
              <a:cxn ang="T11">
                <a:pos x="T2" y="T3"/>
              </a:cxn>
              <a:cxn ang="T12">
                <a:pos x="T4" y="T5"/>
              </a:cxn>
              <a:cxn ang="T13">
                <a:pos x="T6" y="T7"/>
              </a:cxn>
              <a:cxn ang="T14">
                <a:pos x="T8" y="T9"/>
              </a:cxn>
            </a:cxnLst>
            <a:rect l="T15" t="T16" r="T17" b="T18"/>
            <a:pathLst>
              <a:path w="10" h="24">
                <a:moveTo>
                  <a:pt x="5" y="0"/>
                </a:moveTo>
                <a:lnTo>
                  <a:pt x="10" y="18"/>
                </a:lnTo>
                <a:lnTo>
                  <a:pt x="3" y="24"/>
                </a:lnTo>
                <a:lnTo>
                  <a:pt x="0" y="8"/>
                </a:lnTo>
                <a:lnTo>
                  <a:pt x="5" y="0"/>
                </a:lnTo>
              </a:path>
            </a:pathLst>
          </a:custGeom>
          <a:solidFill>
            <a:srgbClr val="CDCDCD"/>
          </a:solidFill>
          <a:ln w="6350">
            <a:solidFill>
              <a:schemeClr val="bg1"/>
            </a:solidFill>
            <a:round/>
            <a:headEnd/>
            <a:tailEnd/>
          </a:ln>
        </p:spPr>
        <p:txBody>
          <a:bodyPr/>
          <a:lstStyle/>
          <a:p>
            <a:endParaRPr lang="en-US"/>
          </a:p>
        </p:txBody>
      </p:sp>
      <p:sp>
        <p:nvSpPr>
          <p:cNvPr id="1651" name="Freeform 2692"/>
          <p:cNvSpPr>
            <a:spLocks/>
          </p:cNvSpPr>
          <p:nvPr/>
        </p:nvSpPr>
        <p:spPr bwMode="auto">
          <a:xfrm>
            <a:off x="6910388" y="4767263"/>
            <a:ext cx="211137" cy="182562"/>
          </a:xfrm>
          <a:custGeom>
            <a:avLst/>
            <a:gdLst>
              <a:gd name="T0" fmla="*/ 0 w 314"/>
              <a:gd name="T1" fmla="*/ 0 h 267"/>
              <a:gd name="T2" fmla="*/ 0 w 314"/>
              <a:gd name="T3" fmla="*/ 0 h 267"/>
              <a:gd name="T4" fmla="*/ 0 w 314"/>
              <a:gd name="T5" fmla="*/ 0 h 267"/>
              <a:gd name="T6" fmla="*/ 0 w 314"/>
              <a:gd name="T7" fmla="*/ 0 h 267"/>
              <a:gd name="T8" fmla="*/ 0 w 314"/>
              <a:gd name="T9" fmla="*/ 0 h 267"/>
              <a:gd name="T10" fmla="*/ 0 w 314"/>
              <a:gd name="T11" fmla="*/ 0 h 267"/>
              <a:gd name="T12" fmla="*/ 0 w 314"/>
              <a:gd name="T13" fmla="*/ 0 h 267"/>
              <a:gd name="T14" fmla="*/ 0 w 314"/>
              <a:gd name="T15" fmla="*/ 0 h 267"/>
              <a:gd name="T16" fmla="*/ 0 w 314"/>
              <a:gd name="T17" fmla="*/ 0 h 267"/>
              <a:gd name="T18" fmla="*/ 0 w 314"/>
              <a:gd name="T19" fmla="*/ 0 h 267"/>
              <a:gd name="T20" fmla="*/ 0 w 314"/>
              <a:gd name="T21" fmla="*/ 0 h 267"/>
              <a:gd name="T22" fmla="*/ 0 w 314"/>
              <a:gd name="T23" fmla="*/ 0 h 267"/>
              <a:gd name="T24" fmla="*/ 0 w 314"/>
              <a:gd name="T25" fmla="*/ 0 h 267"/>
              <a:gd name="T26" fmla="*/ 0 w 314"/>
              <a:gd name="T27" fmla="*/ 0 h 267"/>
              <a:gd name="T28" fmla="*/ 0 w 314"/>
              <a:gd name="T29" fmla="*/ 0 h 267"/>
              <a:gd name="T30" fmla="*/ 0 w 314"/>
              <a:gd name="T31" fmla="*/ 0 h 267"/>
              <a:gd name="T32" fmla="*/ 0 w 314"/>
              <a:gd name="T33" fmla="*/ 0 h 267"/>
              <a:gd name="T34" fmla="*/ 0 w 314"/>
              <a:gd name="T35" fmla="*/ 0 h 267"/>
              <a:gd name="T36" fmla="*/ 0 w 314"/>
              <a:gd name="T37" fmla="*/ 0 h 267"/>
              <a:gd name="T38" fmla="*/ 0 w 314"/>
              <a:gd name="T39" fmla="*/ 0 h 267"/>
              <a:gd name="T40" fmla="*/ 0 w 314"/>
              <a:gd name="T41" fmla="*/ 0 h 267"/>
              <a:gd name="T42" fmla="*/ 0 w 314"/>
              <a:gd name="T43" fmla="*/ 0 h 267"/>
              <a:gd name="T44" fmla="*/ 0 w 314"/>
              <a:gd name="T45" fmla="*/ 0 h 267"/>
              <a:gd name="T46" fmla="*/ 0 w 314"/>
              <a:gd name="T47" fmla="*/ 0 h 267"/>
              <a:gd name="T48" fmla="*/ 0 w 314"/>
              <a:gd name="T49" fmla="*/ 0 h 267"/>
              <a:gd name="T50" fmla="*/ 0 w 314"/>
              <a:gd name="T51" fmla="*/ 0 h 267"/>
              <a:gd name="T52" fmla="*/ 0 w 314"/>
              <a:gd name="T53" fmla="*/ 0 h 267"/>
              <a:gd name="T54" fmla="*/ 0 w 314"/>
              <a:gd name="T55" fmla="*/ 0 h 267"/>
              <a:gd name="T56" fmla="*/ 0 w 314"/>
              <a:gd name="T57" fmla="*/ 0 h 267"/>
              <a:gd name="T58" fmla="*/ 0 w 314"/>
              <a:gd name="T59" fmla="*/ 0 h 267"/>
              <a:gd name="T60" fmla="*/ 0 w 314"/>
              <a:gd name="T61" fmla="*/ 0 h 267"/>
              <a:gd name="T62" fmla="*/ 0 w 314"/>
              <a:gd name="T63" fmla="*/ 0 h 267"/>
              <a:gd name="T64" fmla="*/ 0 w 314"/>
              <a:gd name="T65" fmla="*/ 0 h 267"/>
              <a:gd name="T66" fmla="*/ 0 w 314"/>
              <a:gd name="T67" fmla="*/ 0 h 267"/>
              <a:gd name="T68" fmla="*/ 0 w 314"/>
              <a:gd name="T69" fmla="*/ 0 h 267"/>
              <a:gd name="T70" fmla="*/ 0 w 314"/>
              <a:gd name="T71" fmla="*/ 0 h 267"/>
              <a:gd name="T72" fmla="*/ 0 w 314"/>
              <a:gd name="T73" fmla="*/ 0 h 267"/>
              <a:gd name="T74" fmla="*/ 0 w 314"/>
              <a:gd name="T75" fmla="*/ 0 h 267"/>
              <a:gd name="T76" fmla="*/ 0 w 314"/>
              <a:gd name="T77" fmla="*/ 0 h 267"/>
              <a:gd name="T78" fmla="*/ 0 w 314"/>
              <a:gd name="T79" fmla="*/ 0 h 267"/>
              <a:gd name="T80" fmla="*/ 0 w 314"/>
              <a:gd name="T81" fmla="*/ 0 h 267"/>
              <a:gd name="T82" fmla="*/ 0 w 314"/>
              <a:gd name="T83" fmla="*/ 0 h 267"/>
              <a:gd name="T84" fmla="*/ 0 w 314"/>
              <a:gd name="T85" fmla="*/ 0 h 267"/>
              <a:gd name="T86" fmla="*/ 0 w 314"/>
              <a:gd name="T87" fmla="*/ 0 h 267"/>
              <a:gd name="T88" fmla="*/ 0 w 314"/>
              <a:gd name="T89" fmla="*/ 0 h 267"/>
              <a:gd name="T90" fmla="*/ 0 w 314"/>
              <a:gd name="T91" fmla="*/ 0 h 267"/>
              <a:gd name="T92" fmla="*/ 0 w 314"/>
              <a:gd name="T93" fmla="*/ 0 h 2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4"/>
              <a:gd name="T142" fmla="*/ 0 h 267"/>
              <a:gd name="T143" fmla="*/ 314 w 314"/>
              <a:gd name="T144" fmla="*/ 267 h 26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4" h="267">
                <a:moveTo>
                  <a:pt x="272" y="6"/>
                </a:moveTo>
                <a:lnTo>
                  <a:pt x="255" y="0"/>
                </a:lnTo>
                <a:lnTo>
                  <a:pt x="216" y="1"/>
                </a:lnTo>
                <a:lnTo>
                  <a:pt x="182" y="78"/>
                </a:lnTo>
                <a:lnTo>
                  <a:pt x="174" y="88"/>
                </a:lnTo>
                <a:lnTo>
                  <a:pt x="164" y="94"/>
                </a:lnTo>
                <a:lnTo>
                  <a:pt x="141" y="99"/>
                </a:lnTo>
                <a:lnTo>
                  <a:pt x="123" y="89"/>
                </a:lnTo>
                <a:lnTo>
                  <a:pt x="107" y="89"/>
                </a:lnTo>
                <a:lnTo>
                  <a:pt x="84" y="107"/>
                </a:lnTo>
                <a:lnTo>
                  <a:pt x="50" y="107"/>
                </a:lnTo>
                <a:lnTo>
                  <a:pt x="34" y="99"/>
                </a:lnTo>
                <a:lnTo>
                  <a:pt x="21" y="73"/>
                </a:lnTo>
                <a:lnTo>
                  <a:pt x="18" y="75"/>
                </a:lnTo>
                <a:lnTo>
                  <a:pt x="6" y="88"/>
                </a:lnTo>
                <a:lnTo>
                  <a:pt x="0" y="120"/>
                </a:lnTo>
                <a:lnTo>
                  <a:pt x="8" y="151"/>
                </a:lnTo>
                <a:lnTo>
                  <a:pt x="23" y="159"/>
                </a:lnTo>
                <a:lnTo>
                  <a:pt x="31" y="176"/>
                </a:lnTo>
                <a:lnTo>
                  <a:pt x="44" y="229"/>
                </a:lnTo>
                <a:lnTo>
                  <a:pt x="68" y="231"/>
                </a:lnTo>
                <a:lnTo>
                  <a:pt x="86" y="223"/>
                </a:lnTo>
                <a:lnTo>
                  <a:pt x="93" y="247"/>
                </a:lnTo>
                <a:lnTo>
                  <a:pt x="114" y="242"/>
                </a:lnTo>
                <a:lnTo>
                  <a:pt x="128" y="231"/>
                </a:lnTo>
                <a:lnTo>
                  <a:pt x="150" y="237"/>
                </a:lnTo>
                <a:lnTo>
                  <a:pt x="151" y="246"/>
                </a:lnTo>
                <a:lnTo>
                  <a:pt x="167" y="242"/>
                </a:lnTo>
                <a:lnTo>
                  <a:pt x="176" y="249"/>
                </a:lnTo>
                <a:lnTo>
                  <a:pt x="182" y="267"/>
                </a:lnTo>
                <a:lnTo>
                  <a:pt x="187" y="267"/>
                </a:lnTo>
                <a:lnTo>
                  <a:pt x="223" y="247"/>
                </a:lnTo>
                <a:lnTo>
                  <a:pt x="242" y="206"/>
                </a:lnTo>
                <a:lnTo>
                  <a:pt x="231" y="193"/>
                </a:lnTo>
                <a:lnTo>
                  <a:pt x="255" y="174"/>
                </a:lnTo>
                <a:lnTo>
                  <a:pt x="268" y="153"/>
                </a:lnTo>
                <a:lnTo>
                  <a:pt x="272" y="125"/>
                </a:lnTo>
                <a:lnTo>
                  <a:pt x="286" y="112"/>
                </a:lnTo>
                <a:lnTo>
                  <a:pt x="286" y="104"/>
                </a:lnTo>
                <a:lnTo>
                  <a:pt x="298" y="112"/>
                </a:lnTo>
                <a:lnTo>
                  <a:pt x="314" y="110"/>
                </a:lnTo>
                <a:lnTo>
                  <a:pt x="283" y="78"/>
                </a:lnTo>
                <a:lnTo>
                  <a:pt x="286" y="65"/>
                </a:lnTo>
                <a:lnTo>
                  <a:pt x="260" y="24"/>
                </a:lnTo>
                <a:lnTo>
                  <a:pt x="278" y="23"/>
                </a:lnTo>
                <a:lnTo>
                  <a:pt x="267" y="10"/>
                </a:lnTo>
                <a:lnTo>
                  <a:pt x="272" y="6"/>
                </a:lnTo>
                <a:close/>
              </a:path>
            </a:pathLst>
          </a:custGeom>
          <a:solidFill>
            <a:srgbClr val="CDCDCD"/>
          </a:solidFill>
          <a:ln w="6350">
            <a:solidFill>
              <a:schemeClr val="bg1"/>
            </a:solidFill>
            <a:round/>
            <a:headEnd/>
            <a:tailEnd/>
          </a:ln>
        </p:spPr>
        <p:txBody>
          <a:bodyPr/>
          <a:lstStyle/>
          <a:p>
            <a:endParaRPr lang="en-US"/>
          </a:p>
        </p:txBody>
      </p:sp>
      <p:sp>
        <p:nvSpPr>
          <p:cNvPr id="1652" name="Freeform 2693"/>
          <p:cNvSpPr>
            <a:spLocks/>
          </p:cNvSpPr>
          <p:nvPr/>
        </p:nvSpPr>
        <p:spPr bwMode="auto">
          <a:xfrm>
            <a:off x="6910388" y="4767263"/>
            <a:ext cx="211137" cy="182562"/>
          </a:xfrm>
          <a:custGeom>
            <a:avLst/>
            <a:gdLst>
              <a:gd name="T0" fmla="*/ 0 w 314"/>
              <a:gd name="T1" fmla="*/ 0 h 267"/>
              <a:gd name="T2" fmla="*/ 0 w 314"/>
              <a:gd name="T3" fmla="*/ 0 h 267"/>
              <a:gd name="T4" fmla="*/ 0 w 314"/>
              <a:gd name="T5" fmla="*/ 0 h 267"/>
              <a:gd name="T6" fmla="*/ 0 w 314"/>
              <a:gd name="T7" fmla="*/ 0 h 267"/>
              <a:gd name="T8" fmla="*/ 0 w 314"/>
              <a:gd name="T9" fmla="*/ 0 h 267"/>
              <a:gd name="T10" fmla="*/ 0 w 314"/>
              <a:gd name="T11" fmla="*/ 0 h 267"/>
              <a:gd name="T12" fmla="*/ 0 w 314"/>
              <a:gd name="T13" fmla="*/ 0 h 267"/>
              <a:gd name="T14" fmla="*/ 0 w 314"/>
              <a:gd name="T15" fmla="*/ 0 h 267"/>
              <a:gd name="T16" fmla="*/ 0 w 314"/>
              <a:gd name="T17" fmla="*/ 0 h 267"/>
              <a:gd name="T18" fmla="*/ 0 w 314"/>
              <a:gd name="T19" fmla="*/ 0 h 267"/>
              <a:gd name="T20" fmla="*/ 0 w 314"/>
              <a:gd name="T21" fmla="*/ 0 h 267"/>
              <a:gd name="T22" fmla="*/ 0 w 314"/>
              <a:gd name="T23" fmla="*/ 0 h 267"/>
              <a:gd name="T24" fmla="*/ 0 w 314"/>
              <a:gd name="T25" fmla="*/ 0 h 267"/>
              <a:gd name="T26" fmla="*/ 0 w 314"/>
              <a:gd name="T27" fmla="*/ 0 h 267"/>
              <a:gd name="T28" fmla="*/ 0 w 314"/>
              <a:gd name="T29" fmla="*/ 0 h 267"/>
              <a:gd name="T30" fmla="*/ 0 w 314"/>
              <a:gd name="T31" fmla="*/ 0 h 267"/>
              <a:gd name="T32" fmla="*/ 0 w 314"/>
              <a:gd name="T33" fmla="*/ 0 h 267"/>
              <a:gd name="T34" fmla="*/ 0 w 314"/>
              <a:gd name="T35" fmla="*/ 0 h 267"/>
              <a:gd name="T36" fmla="*/ 0 w 314"/>
              <a:gd name="T37" fmla="*/ 0 h 267"/>
              <a:gd name="T38" fmla="*/ 0 w 314"/>
              <a:gd name="T39" fmla="*/ 0 h 267"/>
              <a:gd name="T40" fmla="*/ 0 w 314"/>
              <a:gd name="T41" fmla="*/ 0 h 267"/>
              <a:gd name="T42" fmla="*/ 0 w 314"/>
              <a:gd name="T43" fmla="*/ 0 h 267"/>
              <a:gd name="T44" fmla="*/ 0 w 314"/>
              <a:gd name="T45" fmla="*/ 0 h 267"/>
              <a:gd name="T46" fmla="*/ 0 w 314"/>
              <a:gd name="T47" fmla="*/ 0 h 267"/>
              <a:gd name="T48" fmla="*/ 0 w 314"/>
              <a:gd name="T49" fmla="*/ 0 h 267"/>
              <a:gd name="T50" fmla="*/ 0 w 314"/>
              <a:gd name="T51" fmla="*/ 0 h 267"/>
              <a:gd name="T52" fmla="*/ 0 w 314"/>
              <a:gd name="T53" fmla="*/ 0 h 267"/>
              <a:gd name="T54" fmla="*/ 0 w 314"/>
              <a:gd name="T55" fmla="*/ 0 h 267"/>
              <a:gd name="T56" fmla="*/ 0 w 314"/>
              <a:gd name="T57" fmla="*/ 0 h 267"/>
              <a:gd name="T58" fmla="*/ 0 w 314"/>
              <a:gd name="T59" fmla="*/ 0 h 267"/>
              <a:gd name="T60" fmla="*/ 0 w 314"/>
              <a:gd name="T61" fmla="*/ 0 h 267"/>
              <a:gd name="T62" fmla="*/ 0 w 314"/>
              <a:gd name="T63" fmla="*/ 0 h 267"/>
              <a:gd name="T64" fmla="*/ 0 w 314"/>
              <a:gd name="T65" fmla="*/ 0 h 267"/>
              <a:gd name="T66" fmla="*/ 0 w 314"/>
              <a:gd name="T67" fmla="*/ 0 h 267"/>
              <a:gd name="T68" fmla="*/ 0 w 314"/>
              <a:gd name="T69" fmla="*/ 0 h 267"/>
              <a:gd name="T70" fmla="*/ 0 w 314"/>
              <a:gd name="T71" fmla="*/ 0 h 267"/>
              <a:gd name="T72" fmla="*/ 0 w 314"/>
              <a:gd name="T73" fmla="*/ 0 h 267"/>
              <a:gd name="T74" fmla="*/ 0 w 314"/>
              <a:gd name="T75" fmla="*/ 0 h 267"/>
              <a:gd name="T76" fmla="*/ 0 w 314"/>
              <a:gd name="T77" fmla="*/ 0 h 267"/>
              <a:gd name="T78" fmla="*/ 0 w 314"/>
              <a:gd name="T79" fmla="*/ 0 h 267"/>
              <a:gd name="T80" fmla="*/ 0 w 314"/>
              <a:gd name="T81" fmla="*/ 0 h 267"/>
              <a:gd name="T82" fmla="*/ 0 w 314"/>
              <a:gd name="T83" fmla="*/ 0 h 267"/>
              <a:gd name="T84" fmla="*/ 0 w 314"/>
              <a:gd name="T85" fmla="*/ 0 h 267"/>
              <a:gd name="T86" fmla="*/ 0 w 314"/>
              <a:gd name="T87" fmla="*/ 0 h 267"/>
              <a:gd name="T88" fmla="*/ 0 w 314"/>
              <a:gd name="T89" fmla="*/ 0 h 267"/>
              <a:gd name="T90" fmla="*/ 0 w 314"/>
              <a:gd name="T91" fmla="*/ 0 h 267"/>
              <a:gd name="T92" fmla="*/ 0 w 314"/>
              <a:gd name="T93" fmla="*/ 0 h 2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4"/>
              <a:gd name="T142" fmla="*/ 0 h 267"/>
              <a:gd name="T143" fmla="*/ 314 w 314"/>
              <a:gd name="T144" fmla="*/ 267 h 26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4" h="267">
                <a:moveTo>
                  <a:pt x="272" y="6"/>
                </a:moveTo>
                <a:lnTo>
                  <a:pt x="255" y="0"/>
                </a:lnTo>
                <a:lnTo>
                  <a:pt x="216" y="1"/>
                </a:lnTo>
                <a:lnTo>
                  <a:pt x="182" y="78"/>
                </a:lnTo>
                <a:lnTo>
                  <a:pt x="174" y="88"/>
                </a:lnTo>
                <a:lnTo>
                  <a:pt x="164" y="94"/>
                </a:lnTo>
                <a:lnTo>
                  <a:pt x="141" y="99"/>
                </a:lnTo>
                <a:lnTo>
                  <a:pt x="123" y="89"/>
                </a:lnTo>
                <a:lnTo>
                  <a:pt x="107" y="89"/>
                </a:lnTo>
                <a:lnTo>
                  <a:pt x="84" y="107"/>
                </a:lnTo>
                <a:lnTo>
                  <a:pt x="50" y="107"/>
                </a:lnTo>
                <a:lnTo>
                  <a:pt x="34" y="99"/>
                </a:lnTo>
                <a:lnTo>
                  <a:pt x="21" y="73"/>
                </a:lnTo>
                <a:lnTo>
                  <a:pt x="18" y="75"/>
                </a:lnTo>
                <a:lnTo>
                  <a:pt x="6" y="88"/>
                </a:lnTo>
                <a:lnTo>
                  <a:pt x="0" y="120"/>
                </a:lnTo>
                <a:lnTo>
                  <a:pt x="8" y="151"/>
                </a:lnTo>
                <a:lnTo>
                  <a:pt x="23" y="159"/>
                </a:lnTo>
                <a:lnTo>
                  <a:pt x="31" y="176"/>
                </a:lnTo>
                <a:lnTo>
                  <a:pt x="44" y="229"/>
                </a:lnTo>
                <a:lnTo>
                  <a:pt x="68" y="231"/>
                </a:lnTo>
                <a:lnTo>
                  <a:pt x="86" y="223"/>
                </a:lnTo>
                <a:lnTo>
                  <a:pt x="93" y="247"/>
                </a:lnTo>
                <a:lnTo>
                  <a:pt x="114" y="242"/>
                </a:lnTo>
                <a:lnTo>
                  <a:pt x="128" y="231"/>
                </a:lnTo>
                <a:lnTo>
                  <a:pt x="150" y="237"/>
                </a:lnTo>
                <a:lnTo>
                  <a:pt x="151" y="246"/>
                </a:lnTo>
                <a:lnTo>
                  <a:pt x="167" y="242"/>
                </a:lnTo>
                <a:lnTo>
                  <a:pt x="176" y="249"/>
                </a:lnTo>
                <a:lnTo>
                  <a:pt x="182" y="267"/>
                </a:lnTo>
                <a:lnTo>
                  <a:pt x="187" y="267"/>
                </a:lnTo>
                <a:lnTo>
                  <a:pt x="223" y="247"/>
                </a:lnTo>
                <a:lnTo>
                  <a:pt x="242" y="206"/>
                </a:lnTo>
                <a:lnTo>
                  <a:pt x="231" y="193"/>
                </a:lnTo>
                <a:lnTo>
                  <a:pt x="255" y="174"/>
                </a:lnTo>
                <a:lnTo>
                  <a:pt x="268" y="153"/>
                </a:lnTo>
                <a:lnTo>
                  <a:pt x="272" y="125"/>
                </a:lnTo>
                <a:lnTo>
                  <a:pt x="286" y="112"/>
                </a:lnTo>
                <a:lnTo>
                  <a:pt x="286" y="104"/>
                </a:lnTo>
                <a:lnTo>
                  <a:pt x="298" y="112"/>
                </a:lnTo>
                <a:lnTo>
                  <a:pt x="314" y="110"/>
                </a:lnTo>
                <a:lnTo>
                  <a:pt x="283" y="78"/>
                </a:lnTo>
                <a:lnTo>
                  <a:pt x="286" y="65"/>
                </a:lnTo>
                <a:lnTo>
                  <a:pt x="260" y="24"/>
                </a:lnTo>
                <a:lnTo>
                  <a:pt x="278" y="23"/>
                </a:lnTo>
                <a:lnTo>
                  <a:pt x="267" y="10"/>
                </a:lnTo>
                <a:lnTo>
                  <a:pt x="272" y="6"/>
                </a:lnTo>
              </a:path>
            </a:pathLst>
          </a:custGeom>
          <a:solidFill>
            <a:srgbClr val="CDCDCD"/>
          </a:solidFill>
          <a:ln w="6350">
            <a:solidFill>
              <a:schemeClr val="bg1"/>
            </a:solidFill>
            <a:round/>
            <a:headEnd/>
            <a:tailEnd/>
          </a:ln>
        </p:spPr>
        <p:txBody>
          <a:bodyPr/>
          <a:lstStyle/>
          <a:p>
            <a:endParaRPr lang="en-US"/>
          </a:p>
        </p:txBody>
      </p:sp>
      <p:sp>
        <p:nvSpPr>
          <p:cNvPr id="1653" name="Freeform 2694"/>
          <p:cNvSpPr>
            <a:spLocks/>
          </p:cNvSpPr>
          <p:nvPr/>
        </p:nvSpPr>
        <p:spPr bwMode="auto">
          <a:xfrm>
            <a:off x="6832600" y="4989513"/>
            <a:ext cx="195263" cy="63500"/>
          </a:xfrm>
          <a:custGeom>
            <a:avLst/>
            <a:gdLst>
              <a:gd name="T0" fmla="*/ 0 w 292"/>
              <a:gd name="T1" fmla="*/ 0 h 91"/>
              <a:gd name="T2" fmla="*/ 0 w 292"/>
              <a:gd name="T3" fmla="*/ 0 h 91"/>
              <a:gd name="T4" fmla="*/ 0 w 292"/>
              <a:gd name="T5" fmla="*/ 0 h 91"/>
              <a:gd name="T6" fmla="*/ 0 w 292"/>
              <a:gd name="T7" fmla="*/ 0 h 91"/>
              <a:gd name="T8" fmla="*/ 0 w 292"/>
              <a:gd name="T9" fmla="*/ 0 h 91"/>
              <a:gd name="T10" fmla="*/ 0 w 292"/>
              <a:gd name="T11" fmla="*/ 0 h 91"/>
              <a:gd name="T12" fmla="*/ 0 w 292"/>
              <a:gd name="T13" fmla="*/ 0 h 91"/>
              <a:gd name="T14" fmla="*/ 0 w 292"/>
              <a:gd name="T15" fmla="*/ 0 h 91"/>
              <a:gd name="T16" fmla="*/ 0 w 292"/>
              <a:gd name="T17" fmla="*/ 0 h 91"/>
              <a:gd name="T18" fmla="*/ 0 w 292"/>
              <a:gd name="T19" fmla="*/ 0 h 91"/>
              <a:gd name="T20" fmla="*/ 0 w 292"/>
              <a:gd name="T21" fmla="*/ 0 h 91"/>
              <a:gd name="T22" fmla="*/ 0 w 292"/>
              <a:gd name="T23" fmla="*/ 0 h 91"/>
              <a:gd name="T24" fmla="*/ 0 w 292"/>
              <a:gd name="T25" fmla="*/ 0 h 91"/>
              <a:gd name="T26" fmla="*/ 0 w 292"/>
              <a:gd name="T27" fmla="*/ 0 h 91"/>
              <a:gd name="T28" fmla="*/ 0 w 292"/>
              <a:gd name="T29" fmla="*/ 0 h 91"/>
              <a:gd name="T30" fmla="*/ 0 w 292"/>
              <a:gd name="T31" fmla="*/ 0 h 91"/>
              <a:gd name="T32" fmla="*/ 0 w 292"/>
              <a:gd name="T33" fmla="*/ 0 h 91"/>
              <a:gd name="T34" fmla="*/ 0 w 292"/>
              <a:gd name="T35" fmla="*/ 0 h 91"/>
              <a:gd name="T36" fmla="*/ 0 w 292"/>
              <a:gd name="T37" fmla="*/ 0 h 91"/>
              <a:gd name="T38" fmla="*/ 0 w 292"/>
              <a:gd name="T39" fmla="*/ 0 h 91"/>
              <a:gd name="T40" fmla="*/ 0 w 292"/>
              <a:gd name="T41" fmla="*/ 0 h 91"/>
              <a:gd name="T42" fmla="*/ 0 w 292"/>
              <a:gd name="T43" fmla="*/ 0 h 91"/>
              <a:gd name="T44" fmla="*/ 0 w 292"/>
              <a:gd name="T45" fmla="*/ 0 h 91"/>
              <a:gd name="T46" fmla="*/ 0 w 292"/>
              <a:gd name="T47" fmla="*/ 0 h 91"/>
              <a:gd name="T48" fmla="*/ 0 w 292"/>
              <a:gd name="T49" fmla="*/ 0 h 91"/>
              <a:gd name="T50" fmla="*/ 0 w 292"/>
              <a:gd name="T51" fmla="*/ 0 h 91"/>
              <a:gd name="T52" fmla="*/ 0 w 292"/>
              <a:gd name="T53" fmla="*/ 0 h 91"/>
              <a:gd name="T54" fmla="*/ 0 w 292"/>
              <a:gd name="T55" fmla="*/ 0 h 91"/>
              <a:gd name="T56" fmla="*/ 0 w 292"/>
              <a:gd name="T57" fmla="*/ 0 h 91"/>
              <a:gd name="T58" fmla="*/ 0 w 292"/>
              <a:gd name="T59" fmla="*/ 0 h 91"/>
              <a:gd name="T60" fmla="*/ 0 w 292"/>
              <a:gd name="T61" fmla="*/ 0 h 91"/>
              <a:gd name="T62" fmla="*/ 0 w 292"/>
              <a:gd name="T63" fmla="*/ 0 h 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2"/>
              <a:gd name="T97" fmla="*/ 0 h 91"/>
              <a:gd name="T98" fmla="*/ 292 w 292"/>
              <a:gd name="T99" fmla="*/ 91 h 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2" h="91">
                <a:moveTo>
                  <a:pt x="217" y="75"/>
                </a:moveTo>
                <a:lnTo>
                  <a:pt x="202" y="77"/>
                </a:lnTo>
                <a:lnTo>
                  <a:pt x="176" y="72"/>
                </a:lnTo>
                <a:lnTo>
                  <a:pt x="140" y="57"/>
                </a:lnTo>
                <a:lnTo>
                  <a:pt x="111" y="55"/>
                </a:lnTo>
                <a:lnTo>
                  <a:pt x="101" y="60"/>
                </a:lnTo>
                <a:lnTo>
                  <a:pt x="54" y="49"/>
                </a:lnTo>
                <a:lnTo>
                  <a:pt x="36" y="41"/>
                </a:lnTo>
                <a:lnTo>
                  <a:pt x="41" y="36"/>
                </a:lnTo>
                <a:lnTo>
                  <a:pt x="3" y="28"/>
                </a:lnTo>
                <a:lnTo>
                  <a:pt x="0" y="21"/>
                </a:lnTo>
                <a:lnTo>
                  <a:pt x="12" y="23"/>
                </a:lnTo>
                <a:lnTo>
                  <a:pt x="25" y="3"/>
                </a:lnTo>
                <a:lnTo>
                  <a:pt x="31" y="0"/>
                </a:lnTo>
                <a:lnTo>
                  <a:pt x="51" y="5"/>
                </a:lnTo>
                <a:lnTo>
                  <a:pt x="67" y="0"/>
                </a:lnTo>
                <a:lnTo>
                  <a:pt x="70" y="8"/>
                </a:lnTo>
                <a:lnTo>
                  <a:pt x="95" y="11"/>
                </a:lnTo>
                <a:lnTo>
                  <a:pt x="114" y="29"/>
                </a:lnTo>
                <a:lnTo>
                  <a:pt x="161" y="33"/>
                </a:lnTo>
                <a:lnTo>
                  <a:pt x="171" y="20"/>
                </a:lnTo>
                <a:lnTo>
                  <a:pt x="178" y="15"/>
                </a:lnTo>
                <a:lnTo>
                  <a:pt x="186" y="24"/>
                </a:lnTo>
                <a:lnTo>
                  <a:pt x="196" y="21"/>
                </a:lnTo>
                <a:lnTo>
                  <a:pt x="228" y="31"/>
                </a:lnTo>
                <a:lnTo>
                  <a:pt x="244" y="55"/>
                </a:lnTo>
                <a:lnTo>
                  <a:pt x="288" y="60"/>
                </a:lnTo>
                <a:lnTo>
                  <a:pt x="287" y="78"/>
                </a:lnTo>
                <a:lnTo>
                  <a:pt x="292" y="91"/>
                </a:lnTo>
                <a:lnTo>
                  <a:pt x="249" y="75"/>
                </a:lnTo>
                <a:lnTo>
                  <a:pt x="235" y="78"/>
                </a:lnTo>
                <a:lnTo>
                  <a:pt x="217" y="75"/>
                </a:lnTo>
                <a:close/>
              </a:path>
            </a:pathLst>
          </a:custGeom>
          <a:solidFill>
            <a:srgbClr val="CDCDCD"/>
          </a:solidFill>
          <a:ln w="6350">
            <a:solidFill>
              <a:schemeClr val="bg1"/>
            </a:solidFill>
            <a:round/>
            <a:headEnd/>
            <a:tailEnd/>
          </a:ln>
        </p:spPr>
        <p:txBody>
          <a:bodyPr/>
          <a:lstStyle/>
          <a:p>
            <a:endParaRPr lang="en-US"/>
          </a:p>
        </p:txBody>
      </p:sp>
      <p:sp>
        <p:nvSpPr>
          <p:cNvPr id="1654" name="Freeform 2695"/>
          <p:cNvSpPr>
            <a:spLocks/>
          </p:cNvSpPr>
          <p:nvPr/>
        </p:nvSpPr>
        <p:spPr bwMode="auto">
          <a:xfrm>
            <a:off x="6832600" y="4989513"/>
            <a:ext cx="195263" cy="63500"/>
          </a:xfrm>
          <a:custGeom>
            <a:avLst/>
            <a:gdLst>
              <a:gd name="T0" fmla="*/ 0 w 292"/>
              <a:gd name="T1" fmla="*/ 0 h 91"/>
              <a:gd name="T2" fmla="*/ 0 w 292"/>
              <a:gd name="T3" fmla="*/ 0 h 91"/>
              <a:gd name="T4" fmla="*/ 0 w 292"/>
              <a:gd name="T5" fmla="*/ 0 h 91"/>
              <a:gd name="T6" fmla="*/ 0 w 292"/>
              <a:gd name="T7" fmla="*/ 0 h 91"/>
              <a:gd name="T8" fmla="*/ 0 w 292"/>
              <a:gd name="T9" fmla="*/ 0 h 91"/>
              <a:gd name="T10" fmla="*/ 0 w 292"/>
              <a:gd name="T11" fmla="*/ 0 h 91"/>
              <a:gd name="T12" fmla="*/ 0 w 292"/>
              <a:gd name="T13" fmla="*/ 0 h 91"/>
              <a:gd name="T14" fmla="*/ 0 w 292"/>
              <a:gd name="T15" fmla="*/ 0 h 91"/>
              <a:gd name="T16" fmla="*/ 0 w 292"/>
              <a:gd name="T17" fmla="*/ 0 h 91"/>
              <a:gd name="T18" fmla="*/ 0 w 292"/>
              <a:gd name="T19" fmla="*/ 0 h 91"/>
              <a:gd name="T20" fmla="*/ 0 w 292"/>
              <a:gd name="T21" fmla="*/ 0 h 91"/>
              <a:gd name="T22" fmla="*/ 0 w 292"/>
              <a:gd name="T23" fmla="*/ 0 h 91"/>
              <a:gd name="T24" fmla="*/ 0 w 292"/>
              <a:gd name="T25" fmla="*/ 0 h 91"/>
              <a:gd name="T26" fmla="*/ 0 w 292"/>
              <a:gd name="T27" fmla="*/ 0 h 91"/>
              <a:gd name="T28" fmla="*/ 0 w 292"/>
              <a:gd name="T29" fmla="*/ 0 h 91"/>
              <a:gd name="T30" fmla="*/ 0 w 292"/>
              <a:gd name="T31" fmla="*/ 0 h 91"/>
              <a:gd name="T32" fmla="*/ 0 w 292"/>
              <a:gd name="T33" fmla="*/ 0 h 91"/>
              <a:gd name="T34" fmla="*/ 0 w 292"/>
              <a:gd name="T35" fmla="*/ 0 h 91"/>
              <a:gd name="T36" fmla="*/ 0 w 292"/>
              <a:gd name="T37" fmla="*/ 0 h 91"/>
              <a:gd name="T38" fmla="*/ 0 w 292"/>
              <a:gd name="T39" fmla="*/ 0 h 91"/>
              <a:gd name="T40" fmla="*/ 0 w 292"/>
              <a:gd name="T41" fmla="*/ 0 h 91"/>
              <a:gd name="T42" fmla="*/ 0 w 292"/>
              <a:gd name="T43" fmla="*/ 0 h 91"/>
              <a:gd name="T44" fmla="*/ 0 w 292"/>
              <a:gd name="T45" fmla="*/ 0 h 91"/>
              <a:gd name="T46" fmla="*/ 0 w 292"/>
              <a:gd name="T47" fmla="*/ 0 h 91"/>
              <a:gd name="T48" fmla="*/ 0 w 292"/>
              <a:gd name="T49" fmla="*/ 0 h 91"/>
              <a:gd name="T50" fmla="*/ 0 w 292"/>
              <a:gd name="T51" fmla="*/ 0 h 91"/>
              <a:gd name="T52" fmla="*/ 0 w 292"/>
              <a:gd name="T53" fmla="*/ 0 h 91"/>
              <a:gd name="T54" fmla="*/ 0 w 292"/>
              <a:gd name="T55" fmla="*/ 0 h 91"/>
              <a:gd name="T56" fmla="*/ 0 w 292"/>
              <a:gd name="T57" fmla="*/ 0 h 91"/>
              <a:gd name="T58" fmla="*/ 0 w 292"/>
              <a:gd name="T59" fmla="*/ 0 h 91"/>
              <a:gd name="T60" fmla="*/ 0 w 292"/>
              <a:gd name="T61" fmla="*/ 0 h 91"/>
              <a:gd name="T62" fmla="*/ 0 w 292"/>
              <a:gd name="T63" fmla="*/ 0 h 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2"/>
              <a:gd name="T97" fmla="*/ 0 h 91"/>
              <a:gd name="T98" fmla="*/ 292 w 292"/>
              <a:gd name="T99" fmla="*/ 91 h 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2" h="91">
                <a:moveTo>
                  <a:pt x="217" y="75"/>
                </a:moveTo>
                <a:lnTo>
                  <a:pt x="202" y="77"/>
                </a:lnTo>
                <a:lnTo>
                  <a:pt x="176" y="72"/>
                </a:lnTo>
                <a:lnTo>
                  <a:pt x="140" y="57"/>
                </a:lnTo>
                <a:lnTo>
                  <a:pt x="111" y="55"/>
                </a:lnTo>
                <a:lnTo>
                  <a:pt x="101" y="60"/>
                </a:lnTo>
                <a:lnTo>
                  <a:pt x="54" y="49"/>
                </a:lnTo>
                <a:lnTo>
                  <a:pt x="36" y="41"/>
                </a:lnTo>
                <a:lnTo>
                  <a:pt x="41" y="36"/>
                </a:lnTo>
                <a:lnTo>
                  <a:pt x="3" y="28"/>
                </a:lnTo>
                <a:lnTo>
                  <a:pt x="0" y="21"/>
                </a:lnTo>
                <a:lnTo>
                  <a:pt x="12" y="23"/>
                </a:lnTo>
                <a:lnTo>
                  <a:pt x="25" y="3"/>
                </a:lnTo>
                <a:lnTo>
                  <a:pt x="31" y="0"/>
                </a:lnTo>
                <a:lnTo>
                  <a:pt x="51" y="5"/>
                </a:lnTo>
                <a:lnTo>
                  <a:pt x="67" y="0"/>
                </a:lnTo>
                <a:lnTo>
                  <a:pt x="70" y="8"/>
                </a:lnTo>
                <a:lnTo>
                  <a:pt x="95" y="11"/>
                </a:lnTo>
                <a:lnTo>
                  <a:pt x="114" y="29"/>
                </a:lnTo>
                <a:lnTo>
                  <a:pt x="161" y="33"/>
                </a:lnTo>
                <a:lnTo>
                  <a:pt x="171" y="20"/>
                </a:lnTo>
                <a:lnTo>
                  <a:pt x="178" y="15"/>
                </a:lnTo>
                <a:lnTo>
                  <a:pt x="186" y="24"/>
                </a:lnTo>
                <a:lnTo>
                  <a:pt x="196" y="21"/>
                </a:lnTo>
                <a:lnTo>
                  <a:pt x="228" y="31"/>
                </a:lnTo>
                <a:lnTo>
                  <a:pt x="244" y="55"/>
                </a:lnTo>
                <a:lnTo>
                  <a:pt x="288" y="60"/>
                </a:lnTo>
                <a:lnTo>
                  <a:pt x="287" y="78"/>
                </a:lnTo>
                <a:lnTo>
                  <a:pt x="292" y="91"/>
                </a:lnTo>
                <a:lnTo>
                  <a:pt x="249" y="75"/>
                </a:lnTo>
                <a:lnTo>
                  <a:pt x="235" y="78"/>
                </a:lnTo>
                <a:lnTo>
                  <a:pt x="217" y="75"/>
                </a:lnTo>
              </a:path>
            </a:pathLst>
          </a:custGeom>
          <a:solidFill>
            <a:srgbClr val="CDCDCD"/>
          </a:solidFill>
          <a:ln w="6350">
            <a:solidFill>
              <a:schemeClr val="bg1"/>
            </a:solidFill>
            <a:round/>
            <a:headEnd/>
            <a:tailEnd/>
          </a:ln>
        </p:spPr>
        <p:txBody>
          <a:bodyPr/>
          <a:lstStyle/>
          <a:p>
            <a:endParaRPr lang="en-US"/>
          </a:p>
        </p:txBody>
      </p:sp>
      <p:sp>
        <p:nvSpPr>
          <p:cNvPr id="1655" name="Freeform 2696"/>
          <p:cNvSpPr>
            <a:spLocks/>
          </p:cNvSpPr>
          <p:nvPr/>
        </p:nvSpPr>
        <p:spPr bwMode="auto">
          <a:xfrm>
            <a:off x="6884988" y="4916488"/>
            <a:ext cx="11112" cy="12700"/>
          </a:xfrm>
          <a:custGeom>
            <a:avLst/>
            <a:gdLst>
              <a:gd name="T0" fmla="*/ 0 w 18"/>
              <a:gd name="T1" fmla="*/ 0 h 18"/>
              <a:gd name="T2" fmla="*/ 0 w 18"/>
              <a:gd name="T3" fmla="*/ 0 h 18"/>
              <a:gd name="T4" fmla="*/ 0 w 18"/>
              <a:gd name="T5" fmla="*/ 0 h 18"/>
              <a:gd name="T6" fmla="*/ 0 w 18"/>
              <a:gd name="T7" fmla="*/ 0 h 18"/>
              <a:gd name="T8" fmla="*/ 0 w 18"/>
              <a:gd name="T9" fmla="*/ 0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3" y="0"/>
                </a:moveTo>
                <a:lnTo>
                  <a:pt x="18" y="7"/>
                </a:lnTo>
                <a:lnTo>
                  <a:pt x="14" y="18"/>
                </a:lnTo>
                <a:lnTo>
                  <a:pt x="0" y="17"/>
                </a:lnTo>
                <a:lnTo>
                  <a:pt x="3" y="0"/>
                </a:lnTo>
                <a:close/>
              </a:path>
            </a:pathLst>
          </a:custGeom>
          <a:solidFill>
            <a:srgbClr val="CDCDCD"/>
          </a:solidFill>
          <a:ln w="6350">
            <a:solidFill>
              <a:schemeClr val="bg1"/>
            </a:solidFill>
            <a:round/>
            <a:headEnd/>
            <a:tailEnd/>
          </a:ln>
        </p:spPr>
        <p:txBody>
          <a:bodyPr/>
          <a:lstStyle/>
          <a:p>
            <a:endParaRPr lang="en-US"/>
          </a:p>
        </p:txBody>
      </p:sp>
      <p:sp>
        <p:nvSpPr>
          <p:cNvPr id="1656" name="Freeform 2697"/>
          <p:cNvSpPr>
            <a:spLocks/>
          </p:cNvSpPr>
          <p:nvPr/>
        </p:nvSpPr>
        <p:spPr bwMode="auto">
          <a:xfrm>
            <a:off x="6884988" y="4916488"/>
            <a:ext cx="11112" cy="12700"/>
          </a:xfrm>
          <a:custGeom>
            <a:avLst/>
            <a:gdLst>
              <a:gd name="T0" fmla="*/ 0 w 18"/>
              <a:gd name="T1" fmla="*/ 0 h 18"/>
              <a:gd name="T2" fmla="*/ 0 w 18"/>
              <a:gd name="T3" fmla="*/ 0 h 18"/>
              <a:gd name="T4" fmla="*/ 0 w 18"/>
              <a:gd name="T5" fmla="*/ 0 h 18"/>
              <a:gd name="T6" fmla="*/ 0 w 18"/>
              <a:gd name="T7" fmla="*/ 0 h 18"/>
              <a:gd name="T8" fmla="*/ 0 w 18"/>
              <a:gd name="T9" fmla="*/ 0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3" y="0"/>
                </a:moveTo>
                <a:lnTo>
                  <a:pt x="18" y="7"/>
                </a:lnTo>
                <a:lnTo>
                  <a:pt x="14" y="18"/>
                </a:lnTo>
                <a:lnTo>
                  <a:pt x="0" y="17"/>
                </a:lnTo>
                <a:lnTo>
                  <a:pt x="3" y="0"/>
                </a:lnTo>
              </a:path>
            </a:pathLst>
          </a:custGeom>
          <a:solidFill>
            <a:srgbClr val="CDCDCD"/>
          </a:solidFill>
          <a:ln w="6350">
            <a:solidFill>
              <a:schemeClr val="bg1"/>
            </a:solidFill>
            <a:round/>
            <a:headEnd/>
            <a:tailEnd/>
          </a:ln>
        </p:spPr>
        <p:txBody>
          <a:bodyPr/>
          <a:lstStyle/>
          <a:p>
            <a:endParaRPr lang="en-US"/>
          </a:p>
        </p:txBody>
      </p:sp>
      <p:sp>
        <p:nvSpPr>
          <p:cNvPr id="1657" name="Freeform 2698"/>
          <p:cNvSpPr>
            <a:spLocks/>
          </p:cNvSpPr>
          <p:nvPr/>
        </p:nvSpPr>
        <p:spPr bwMode="auto">
          <a:xfrm>
            <a:off x="6831013" y="4894263"/>
            <a:ext cx="34925" cy="31750"/>
          </a:xfrm>
          <a:custGeom>
            <a:avLst/>
            <a:gdLst>
              <a:gd name="T0" fmla="*/ 0 w 48"/>
              <a:gd name="T1" fmla="*/ 0 h 47"/>
              <a:gd name="T2" fmla="*/ 0 w 48"/>
              <a:gd name="T3" fmla="*/ 0 h 47"/>
              <a:gd name="T4" fmla="*/ 0 w 48"/>
              <a:gd name="T5" fmla="*/ 0 h 47"/>
              <a:gd name="T6" fmla="*/ 0 w 48"/>
              <a:gd name="T7" fmla="*/ 0 h 47"/>
              <a:gd name="T8" fmla="*/ 0 w 48"/>
              <a:gd name="T9" fmla="*/ 0 h 47"/>
              <a:gd name="T10" fmla="*/ 0 w 48"/>
              <a:gd name="T11" fmla="*/ 0 h 47"/>
              <a:gd name="T12" fmla="*/ 0 w 48"/>
              <a:gd name="T13" fmla="*/ 0 h 47"/>
              <a:gd name="T14" fmla="*/ 0 w 48"/>
              <a:gd name="T15" fmla="*/ 0 h 47"/>
              <a:gd name="T16" fmla="*/ 0 w 48"/>
              <a:gd name="T17" fmla="*/ 0 h 47"/>
              <a:gd name="T18" fmla="*/ 0 w 48"/>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47"/>
              <a:gd name="T32" fmla="*/ 48 w 48"/>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47">
                <a:moveTo>
                  <a:pt x="0" y="14"/>
                </a:moveTo>
                <a:lnTo>
                  <a:pt x="6" y="3"/>
                </a:lnTo>
                <a:lnTo>
                  <a:pt x="17" y="8"/>
                </a:lnTo>
                <a:lnTo>
                  <a:pt x="22" y="0"/>
                </a:lnTo>
                <a:lnTo>
                  <a:pt x="35" y="29"/>
                </a:lnTo>
                <a:lnTo>
                  <a:pt x="48" y="31"/>
                </a:lnTo>
                <a:lnTo>
                  <a:pt x="48" y="47"/>
                </a:lnTo>
                <a:lnTo>
                  <a:pt x="29" y="40"/>
                </a:lnTo>
                <a:lnTo>
                  <a:pt x="19" y="22"/>
                </a:lnTo>
                <a:lnTo>
                  <a:pt x="0" y="14"/>
                </a:lnTo>
                <a:close/>
              </a:path>
            </a:pathLst>
          </a:custGeom>
          <a:solidFill>
            <a:srgbClr val="CDCDCD"/>
          </a:solidFill>
          <a:ln w="6350">
            <a:solidFill>
              <a:schemeClr val="bg1"/>
            </a:solidFill>
            <a:round/>
            <a:headEnd/>
            <a:tailEnd/>
          </a:ln>
        </p:spPr>
        <p:txBody>
          <a:bodyPr/>
          <a:lstStyle/>
          <a:p>
            <a:endParaRPr lang="en-US"/>
          </a:p>
        </p:txBody>
      </p:sp>
      <p:sp>
        <p:nvSpPr>
          <p:cNvPr id="1658" name="Freeform 2699"/>
          <p:cNvSpPr>
            <a:spLocks/>
          </p:cNvSpPr>
          <p:nvPr/>
        </p:nvSpPr>
        <p:spPr bwMode="auto">
          <a:xfrm>
            <a:off x="6831013" y="4894263"/>
            <a:ext cx="34925" cy="31750"/>
          </a:xfrm>
          <a:custGeom>
            <a:avLst/>
            <a:gdLst>
              <a:gd name="T0" fmla="*/ 0 w 48"/>
              <a:gd name="T1" fmla="*/ 0 h 47"/>
              <a:gd name="T2" fmla="*/ 0 w 48"/>
              <a:gd name="T3" fmla="*/ 0 h 47"/>
              <a:gd name="T4" fmla="*/ 0 w 48"/>
              <a:gd name="T5" fmla="*/ 0 h 47"/>
              <a:gd name="T6" fmla="*/ 0 w 48"/>
              <a:gd name="T7" fmla="*/ 0 h 47"/>
              <a:gd name="T8" fmla="*/ 0 w 48"/>
              <a:gd name="T9" fmla="*/ 0 h 47"/>
              <a:gd name="T10" fmla="*/ 0 w 48"/>
              <a:gd name="T11" fmla="*/ 0 h 47"/>
              <a:gd name="T12" fmla="*/ 0 w 48"/>
              <a:gd name="T13" fmla="*/ 0 h 47"/>
              <a:gd name="T14" fmla="*/ 0 w 48"/>
              <a:gd name="T15" fmla="*/ 0 h 47"/>
              <a:gd name="T16" fmla="*/ 0 w 48"/>
              <a:gd name="T17" fmla="*/ 0 h 47"/>
              <a:gd name="T18" fmla="*/ 0 w 48"/>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47"/>
              <a:gd name="T32" fmla="*/ 48 w 48"/>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47">
                <a:moveTo>
                  <a:pt x="0" y="14"/>
                </a:moveTo>
                <a:lnTo>
                  <a:pt x="6" y="3"/>
                </a:lnTo>
                <a:lnTo>
                  <a:pt x="17" y="8"/>
                </a:lnTo>
                <a:lnTo>
                  <a:pt x="22" y="0"/>
                </a:lnTo>
                <a:lnTo>
                  <a:pt x="35" y="29"/>
                </a:lnTo>
                <a:lnTo>
                  <a:pt x="48" y="31"/>
                </a:lnTo>
                <a:lnTo>
                  <a:pt x="48" y="47"/>
                </a:lnTo>
                <a:lnTo>
                  <a:pt x="29" y="40"/>
                </a:lnTo>
                <a:lnTo>
                  <a:pt x="19" y="22"/>
                </a:lnTo>
                <a:lnTo>
                  <a:pt x="0" y="14"/>
                </a:lnTo>
              </a:path>
            </a:pathLst>
          </a:custGeom>
          <a:solidFill>
            <a:srgbClr val="CDCDCD"/>
          </a:solidFill>
          <a:ln w="6350">
            <a:solidFill>
              <a:schemeClr val="bg1"/>
            </a:solidFill>
            <a:round/>
            <a:headEnd/>
            <a:tailEnd/>
          </a:ln>
        </p:spPr>
        <p:txBody>
          <a:bodyPr/>
          <a:lstStyle/>
          <a:p>
            <a:endParaRPr lang="en-US"/>
          </a:p>
        </p:txBody>
      </p:sp>
      <p:sp>
        <p:nvSpPr>
          <p:cNvPr id="1659" name="Freeform 2700"/>
          <p:cNvSpPr>
            <a:spLocks/>
          </p:cNvSpPr>
          <p:nvPr/>
        </p:nvSpPr>
        <p:spPr bwMode="auto">
          <a:xfrm>
            <a:off x="6813550" y="4868863"/>
            <a:ext cx="6350" cy="3175"/>
          </a:xfrm>
          <a:custGeom>
            <a:avLst/>
            <a:gdLst>
              <a:gd name="T0" fmla="*/ 0 w 6"/>
              <a:gd name="T1" fmla="*/ 0 h 8"/>
              <a:gd name="T2" fmla="*/ 2147483647 w 6"/>
              <a:gd name="T3" fmla="*/ 0 h 8"/>
              <a:gd name="T4" fmla="*/ 2147483647 w 6"/>
              <a:gd name="T5" fmla="*/ 0 h 8"/>
              <a:gd name="T6" fmla="*/ 2147483647 w 6"/>
              <a:gd name="T7" fmla="*/ 0 h 8"/>
              <a:gd name="T8" fmla="*/ 0 w 6"/>
              <a:gd name="T9" fmla="*/ 0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0" y="7"/>
                </a:moveTo>
                <a:lnTo>
                  <a:pt x="4" y="0"/>
                </a:lnTo>
                <a:lnTo>
                  <a:pt x="6" y="8"/>
                </a:lnTo>
                <a:lnTo>
                  <a:pt x="1" y="8"/>
                </a:lnTo>
                <a:lnTo>
                  <a:pt x="0" y="7"/>
                </a:lnTo>
                <a:close/>
              </a:path>
            </a:pathLst>
          </a:custGeom>
          <a:solidFill>
            <a:srgbClr val="CDCDCD"/>
          </a:solidFill>
          <a:ln w="6350">
            <a:solidFill>
              <a:schemeClr val="bg1"/>
            </a:solidFill>
            <a:round/>
            <a:headEnd/>
            <a:tailEnd/>
          </a:ln>
        </p:spPr>
        <p:txBody>
          <a:bodyPr/>
          <a:lstStyle/>
          <a:p>
            <a:endParaRPr lang="en-US"/>
          </a:p>
        </p:txBody>
      </p:sp>
      <p:sp>
        <p:nvSpPr>
          <p:cNvPr id="1660" name="Freeform 2701"/>
          <p:cNvSpPr>
            <a:spLocks/>
          </p:cNvSpPr>
          <p:nvPr/>
        </p:nvSpPr>
        <p:spPr bwMode="auto">
          <a:xfrm>
            <a:off x="6813550" y="4868863"/>
            <a:ext cx="6350" cy="3175"/>
          </a:xfrm>
          <a:custGeom>
            <a:avLst/>
            <a:gdLst>
              <a:gd name="T0" fmla="*/ 0 w 6"/>
              <a:gd name="T1" fmla="*/ 0 h 8"/>
              <a:gd name="T2" fmla="*/ 2147483647 w 6"/>
              <a:gd name="T3" fmla="*/ 0 h 8"/>
              <a:gd name="T4" fmla="*/ 2147483647 w 6"/>
              <a:gd name="T5" fmla="*/ 0 h 8"/>
              <a:gd name="T6" fmla="*/ 2147483647 w 6"/>
              <a:gd name="T7" fmla="*/ 0 h 8"/>
              <a:gd name="T8" fmla="*/ 0 w 6"/>
              <a:gd name="T9" fmla="*/ 0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0" y="7"/>
                </a:moveTo>
                <a:lnTo>
                  <a:pt x="4" y="0"/>
                </a:lnTo>
                <a:lnTo>
                  <a:pt x="6" y="8"/>
                </a:lnTo>
                <a:lnTo>
                  <a:pt x="1" y="8"/>
                </a:lnTo>
                <a:lnTo>
                  <a:pt x="0" y="7"/>
                </a:lnTo>
              </a:path>
            </a:pathLst>
          </a:custGeom>
          <a:solidFill>
            <a:srgbClr val="CDCDCD"/>
          </a:solidFill>
          <a:ln w="6350">
            <a:solidFill>
              <a:schemeClr val="bg1"/>
            </a:solidFill>
            <a:round/>
            <a:headEnd/>
            <a:tailEnd/>
          </a:ln>
        </p:spPr>
        <p:txBody>
          <a:bodyPr/>
          <a:lstStyle/>
          <a:p>
            <a:endParaRPr lang="en-US"/>
          </a:p>
        </p:txBody>
      </p:sp>
      <p:sp>
        <p:nvSpPr>
          <p:cNvPr id="1661" name="Freeform 2702"/>
          <p:cNvSpPr>
            <a:spLocks/>
          </p:cNvSpPr>
          <p:nvPr/>
        </p:nvSpPr>
        <p:spPr bwMode="auto">
          <a:xfrm>
            <a:off x="6813550" y="4835525"/>
            <a:ext cx="6350" cy="6350"/>
          </a:xfrm>
          <a:custGeom>
            <a:avLst/>
            <a:gdLst>
              <a:gd name="T0" fmla="*/ 2147483647 w 8"/>
              <a:gd name="T1" fmla="*/ 0 h 11"/>
              <a:gd name="T2" fmla="*/ 2147483647 w 8"/>
              <a:gd name="T3" fmla="*/ 0 h 11"/>
              <a:gd name="T4" fmla="*/ 0 w 8"/>
              <a:gd name="T5" fmla="*/ 0 h 11"/>
              <a:gd name="T6" fmla="*/ 2147483647 w 8"/>
              <a:gd name="T7" fmla="*/ 0 h 11"/>
              <a:gd name="T8" fmla="*/ 0 60000 65536"/>
              <a:gd name="T9" fmla="*/ 0 60000 65536"/>
              <a:gd name="T10" fmla="*/ 0 60000 65536"/>
              <a:gd name="T11" fmla="*/ 0 60000 65536"/>
              <a:gd name="T12" fmla="*/ 0 w 8"/>
              <a:gd name="T13" fmla="*/ 0 h 11"/>
              <a:gd name="T14" fmla="*/ 8 w 8"/>
              <a:gd name="T15" fmla="*/ 11 h 11"/>
            </a:gdLst>
            <a:ahLst/>
            <a:cxnLst>
              <a:cxn ang="T8">
                <a:pos x="T0" y="T1"/>
              </a:cxn>
              <a:cxn ang="T9">
                <a:pos x="T2" y="T3"/>
              </a:cxn>
              <a:cxn ang="T10">
                <a:pos x="T4" y="T5"/>
              </a:cxn>
              <a:cxn ang="T11">
                <a:pos x="T6" y="T7"/>
              </a:cxn>
            </a:cxnLst>
            <a:rect l="T12" t="T13" r="T14" b="T15"/>
            <a:pathLst>
              <a:path w="8" h="11">
                <a:moveTo>
                  <a:pt x="8" y="3"/>
                </a:moveTo>
                <a:lnTo>
                  <a:pt x="6" y="11"/>
                </a:lnTo>
                <a:lnTo>
                  <a:pt x="0" y="0"/>
                </a:lnTo>
                <a:lnTo>
                  <a:pt x="8" y="3"/>
                </a:lnTo>
              </a:path>
            </a:pathLst>
          </a:custGeom>
          <a:solidFill>
            <a:srgbClr val="CDCDCD"/>
          </a:solidFill>
          <a:ln w="6350">
            <a:solidFill>
              <a:schemeClr val="bg1"/>
            </a:solidFill>
            <a:round/>
            <a:headEnd/>
            <a:tailEnd/>
          </a:ln>
        </p:spPr>
        <p:txBody>
          <a:bodyPr/>
          <a:lstStyle/>
          <a:p>
            <a:endParaRPr lang="en-US"/>
          </a:p>
        </p:txBody>
      </p:sp>
      <p:sp>
        <p:nvSpPr>
          <p:cNvPr id="1662" name="Freeform 2703"/>
          <p:cNvSpPr>
            <a:spLocks/>
          </p:cNvSpPr>
          <p:nvPr/>
        </p:nvSpPr>
        <p:spPr bwMode="auto">
          <a:xfrm>
            <a:off x="6696075" y="4883150"/>
            <a:ext cx="12700" cy="17463"/>
          </a:xfrm>
          <a:custGeom>
            <a:avLst/>
            <a:gdLst>
              <a:gd name="T0" fmla="*/ 0 w 16"/>
              <a:gd name="T1" fmla="*/ 0 h 25"/>
              <a:gd name="T2" fmla="*/ 2147483647 w 16"/>
              <a:gd name="T3" fmla="*/ 0 h 25"/>
              <a:gd name="T4" fmla="*/ 2147483647 w 16"/>
              <a:gd name="T5" fmla="*/ 0 h 25"/>
              <a:gd name="T6" fmla="*/ 2147483647 w 16"/>
              <a:gd name="T7" fmla="*/ 0 h 25"/>
              <a:gd name="T8" fmla="*/ 0 w 16"/>
              <a:gd name="T9" fmla="*/ 0 h 25"/>
              <a:gd name="T10" fmla="*/ 0 60000 65536"/>
              <a:gd name="T11" fmla="*/ 0 60000 65536"/>
              <a:gd name="T12" fmla="*/ 0 60000 65536"/>
              <a:gd name="T13" fmla="*/ 0 60000 65536"/>
              <a:gd name="T14" fmla="*/ 0 60000 65536"/>
              <a:gd name="T15" fmla="*/ 0 w 16"/>
              <a:gd name="T16" fmla="*/ 0 h 25"/>
              <a:gd name="T17" fmla="*/ 16 w 16"/>
              <a:gd name="T18" fmla="*/ 25 h 25"/>
            </a:gdLst>
            <a:ahLst/>
            <a:cxnLst>
              <a:cxn ang="T10">
                <a:pos x="T0" y="T1"/>
              </a:cxn>
              <a:cxn ang="T11">
                <a:pos x="T2" y="T3"/>
              </a:cxn>
              <a:cxn ang="T12">
                <a:pos x="T4" y="T5"/>
              </a:cxn>
              <a:cxn ang="T13">
                <a:pos x="T6" y="T7"/>
              </a:cxn>
              <a:cxn ang="T14">
                <a:pos x="T8" y="T9"/>
              </a:cxn>
            </a:cxnLst>
            <a:rect l="T15" t="T16" r="T17" b="T18"/>
            <a:pathLst>
              <a:path w="16" h="25">
                <a:moveTo>
                  <a:pt x="0" y="0"/>
                </a:moveTo>
                <a:lnTo>
                  <a:pt x="6" y="0"/>
                </a:lnTo>
                <a:lnTo>
                  <a:pt x="16" y="25"/>
                </a:lnTo>
                <a:lnTo>
                  <a:pt x="1" y="17"/>
                </a:lnTo>
                <a:lnTo>
                  <a:pt x="0" y="0"/>
                </a:lnTo>
                <a:close/>
              </a:path>
            </a:pathLst>
          </a:custGeom>
          <a:solidFill>
            <a:srgbClr val="CDCDCD"/>
          </a:solidFill>
          <a:ln w="6350">
            <a:solidFill>
              <a:schemeClr val="bg1"/>
            </a:solidFill>
            <a:round/>
            <a:headEnd/>
            <a:tailEnd/>
          </a:ln>
        </p:spPr>
        <p:txBody>
          <a:bodyPr/>
          <a:lstStyle/>
          <a:p>
            <a:endParaRPr lang="en-US"/>
          </a:p>
        </p:txBody>
      </p:sp>
      <p:sp>
        <p:nvSpPr>
          <p:cNvPr id="1663" name="Freeform 2704"/>
          <p:cNvSpPr>
            <a:spLocks/>
          </p:cNvSpPr>
          <p:nvPr/>
        </p:nvSpPr>
        <p:spPr bwMode="auto">
          <a:xfrm>
            <a:off x="6696075" y="4883150"/>
            <a:ext cx="12700" cy="17463"/>
          </a:xfrm>
          <a:custGeom>
            <a:avLst/>
            <a:gdLst>
              <a:gd name="T0" fmla="*/ 0 w 16"/>
              <a:gd name="T1" fmla="*/ 0 h 25"/>
              <a:gd name="T2" fmla="*/ 2147483647 w 16"/>
              <a:gd name="T3" fmla="*/ 0 h 25"/>
              <a:gd name="T4" fmla="*/ 2147483647 w 16"/>
              <a:gd name="T5" fmla="*/ 0 h 25"/>
              <a:gd name="T6" fmla="*/ 2147483647 w 16"/>
              <a:gd name="T7" fmla="*/ 0 h 25"/>
              <a:gd name="T8" fmla="*/ 0 w 16"/>
              <a:gd name="T9" fmla="*/ 0 h 25"/>
              <a:gd name="T10" fmla="*/ 0 60000 65536"/>
              <a:gd name="T11" fmla="*/ 0 60000 65536"/>
              <a:gd name="T12" fmla="*/ 0 60000 65536"/>
              <a:gd name="T13" fmla="*/ 0 60000 65536"/>
              <a:gd name="T14" fmla="*/ 0 60000 65536"/>
              <a:gd name="T15" fmla="*/ 0 w 16"/>
              <a:gd name="T16" fmla="*/ 0 h 25"/>
              <a:gd name="T17" fmla="*/ 16 w 16"/>
              <a:gd name="T18" fmla="*/ 25 h 25"/>
            </a:gdLst>
            <a:ahLst/>
            <a:cxnLst>
              <a:cxn ang="T10">
                <a:pos x="T0" y="T1"/>
              </a:cxn>
              <a:cxn ang="T11">
                <a:pos x="T2" y="T3"/>
              </a:cxn>
              <a:cxn ang="T12">
                <a:pos x="T4" y="T5"/>
              </a:cxn>
              <a:cxn ang="T13">
                <a:pos x="T6" y="T7"/>
              </a:cxn>
              <a:cxn ang="T14">
                <a:pos x="T8" y="T9"/>
              </a:cxn>
            </a:cxnLst>
            <a:rect l="T15" t="T16" r="T17" b="T18"/>
            <a:pathLst>
              <a:path w="16" h="25">
                <a:moveTo>
                  <a:pt x="0" y="0"/>
                </a:moveTo>
                <a:lnTo>
                  <a:pt x="6" y="0"/>
                </a:lnTo>
                <a:lnTo>
                  <a:pt x="16" y="25"/>
                </a:lnTo>
                <a:lnTo>
                  <a:pt x="1" y="17"/>
                </a:lnTo>
                <a:lnTo>
                  <a:pt x="0" y="0"/>
                </a:lnTo>
              </a:path>
            </a:pathLst>
          </a:custGeom>
          <a:solidFill>
            <a:srgbClr val="CDCDCD"/>
          </a:solidFill>
          <a:ln w="6350">
            <a:solidFill>
              <a:schemeClr val="bg1"/>
            </a:solidFill>
            <a:round/>
            <a:headEnd/>
            <a:tailEnd/>
          </a:ln>
        </p:spPr>
        <p:txBody>
          <a:bodyPr/>
          <a:lstStyle/>
          <a:p>
            <a:endParaRPr lang="en-US"/>
          </a:p>
        </p:txBody>
      </p:sp>
      <p:sp>
        <p:nvSpPr>
          <p:cNvPr id="1664" name="Freeform 2705"/>
          <p:cNvSpPr>
            <a:spLocks/>
          </p:cNvSpPr>
          <p:nvPr/>
        </p:nvSpPr>
        <p:spPr bwMode="auto">
          <a:xfrm>
            <a:off x="6765925" y="4826000"/>
            <a:ext cx="9525" cy="6350"/>
          </a:xfrm>
          <a:custGeom>
            <a:avLst/>
            <a:gdLst>
              <a:gd name="T0" fmla="*/ 0 w 13"/>
              <a:gd name="T1" fmla="*/ 0 h 8"/>
              <a:gd name="T2" fmla="*/ 2147483647 w 13"/>
              <a:gd name="T3" fmla="*/ 2147483647 h 8"/>
              <a:gd name="T4" fmla="*/ 2147483647 w 13"/>
              <a:gd name="T5" fmla="*/ 2147483647 h 8"/>
              <a:gd name="T6" fmla="*/ 0 w 13"/>
              <a:gd name="T7" fmla="*/ 0 h 8"/>
              <a:gd name="T8" fmla="*/ 0 60000 65536"/>
              <a:gd name="T9" fmla="*/ 0 60000 65536"/>
              <a:gd name="T10" fmla="*/ 0 60000 65536"/>
              <a:gd name="T11" fmla="*/ 0 60000 65536"/>
              <a:gd name="T12" fmla="*/ 0 w 13"/>
              <a:gd name="T13" fmla="*/ 0 h 8"/>
              <a:gd name="T14" fmla="*/ 13 w 13"/>
              <a:gd name="T15" fmla="*/ 8 h 8"/>
            </a:gdLst>
            <a:ahLst/>
            <a:cxnLst>
              <a:cxn ang="T8">
                <a:pos x="T0" y="T1"/>
              </a:cxn>
              <a:cxn ang="T9">
                <a:pos x="T2" y="T3"/>
              </a:cxn>
              <a:cxn ang="T10">
                <a:pos x="T4" y="T5"/>
              </a:cxn>
              <a:cxn ang="T11">
                <a:pos x="T6" y="T7"/>
              </a:cxn>
            </a:cxnLst>
            <a:rect l="T12" t="T13" r="T14" b="T15"/>
            <a:pathLst>
              <a:path w="13" h="8">
                <a:moveTo>
                  <a:pt x="0" y="0"/>
                </a:moveTo>
                <a:lnTo>
                  <a:pt x="11" y="2"/>
                </a:lnTo>
                <a:lnTo>
                  <a:pt x="13" y="8"/>
                </a:lnTo>
                <a:lnTo>
                  <a:pt x="0" y="0"/>
                </a:lnTo>
                <a:close/>
              </a:path>
            </a:pathLst>
          </a:custGeom>
          <a:solidFill>
            <a:srgbClr val="CDCDCD"/>
          </a:solidFill>
          <a:ln w="6350">
            <a:solidFill>
              <a:schemeClr val="bg1"/>
            </a:solidFill>
            <a:round/>
            <a:headEnd/>
            <a:tailEnd/>
          </a:ln>
        </p:spPr>
        <p:txBody>
          <a:bodyPr/>
          <a:lstStyle/>
          <a:p>
            <a:endParaRPr lang="en-US"/>
          </a:p>
        </p:txBody>
      </p:sp>
      <p:sp>
        <p:nvSpPr>
          <p:cNvPr id="1665" name="Freeform 2706"/>
          <p:cNvSpPr>
            <a:spLocks/>
          </p:cNvSpPr>
          <p:nvPr/>
        </p:nvSpPr>
        <p:spPr bwMode="auto">
          <a:xfrm>
            <a:off x="6765925" y="4826000"/>
            <a:ext cx="9525" cy="6350"/>
          </a:xfrm>
          <a:custGeom>
            <a:avLst/>
            <a:gdLst>
              <a:gd name="T0" fmla="*/ 0 w 13"/>
              <a:gd name="T1" fmla="*/ 0 h 8"/>
              <a:gd name="T2" fmla="*/ 2147483647 w 13"/>
              <a:gd name="T3" fmla="*/ 2147483647 h 8"/>
              <a:gd name="T4" fmla="*/ 2147483647 w 13"/>
              <a:gd name="T5" fmla="*/ 2147483647 h 8"/>
              <a:gd name="T6" fmla="*/ 0 w 13"/>
              <a:gd name="T7" fmla="*/ 0 h 8"/>
              <a:gd name="T8" fmla="*/ 0 60000 65536"/>
              <a:gd name="T9" fmla="*/ 0 60000 65536"/>
              <a:gd name="T10" fmla="*/ 0 60000 65536"/>
              <a:gd name="T11" fmla="*/ 0 60000 65536"/>
              <a:gd name="T12" fmla="*/ 0 w 13"/>
              <a:gd name="T13" fmla="*/ 0 h 8"/>
              <a:gd name="T14" fmla="*/ 13 w 13"/>
              <a:gd name="T15" fmla="*/ 8 h 8"/>
            </a:gdLst>
            <a:ahLst/>
            <a:cxnLst>
              <a:cxn ang="T8">
                <a:pos x="T0" y="T1"/>
              </a:cxn>
              <a:cxn ang="T9">
                <a:pos x="T2" y="T3"/>
              </a:cxn>
              <a:cxn ang="T10">
                <a:pos x="T4" y="T5"/>
              </a:cxn>
              <a:cxn ang="T11">
                <a:pos x="T6" y="T7"/>
              </a:cxn>
            </a:cxnLst>
            <a:rect l="T12" t="T13" r="T14" b="T15"/>
            <a:pathLst>
              <a:path w="13" h="8">
                <a:moveTo>
                  <a:pt x="0" y="0"/>
                </a:moveTo>
                <a:lnTo>
                  <a:pt x="11" y="2"/>
                </a:lnTo>
                <a:lnTo>
                  <a:pt x="13" y="8"/>
                </a:lnTo>
                <a:lnTo>
                  <a:pt x="0" y="0"/>
                </a:lnTo>
              </a:path>
            </a:pathLst>
          </a:custGeom>
          <a:solidFill>
            <a:srgbClr val="CDCDCD"/>
          </a:solidFill>
          <a:ln w="6350">
            <a:solidFill>
              <a:schemeClr val="bg1"/>
            </a:solidFill>
            <a:round/>
            <a:headEnd/>
            <a:tailEnd/>
          </a:ln>
        </p:spPr>
        <p:txBody>
          <a:bodyPr/>
          <a:lstStyle/>
          <a:p>
            <a:endParaRPr lang="en-US"/>
          </a:p>
        </p:txBody>
      </p:sp>
      <p:sp>
        <p:nvSpPr>
          <p:cNvPr id="1666" name="Freeform 2707"/>
          <p:cNvSpPr>
            <a:spLocks/>
          </p:cNvSpPr>
          <p:nvPr/>
        </p:nvSpPr>
        <p:spPr bwMode="auto">
          <a:xfrm>
            <a:off x="6753225" y="4818063"/>
            <a:ext cx="7938" cy="4762"/>
          </a:xfrm>
          <a:custGeom>
            <a:avLst/>
            <a:gdLst>
              <a:gd name="T0" fmla="*/ 0 w 12"/>
              <a:gd name="T1" fmla="*/ 0 h 8"/>
              <a:gd name="T2" fmla="*/ 0 w 12"/>
              <a:gd name="T3" fmla="*/ 0 h 8"/>
              <a:gd name="T4" fmla="*/ 0 w 12"/>
              <a:gd name="T5" fmla="*/ 0 h 8"/>
              <a:gd name="T6" fmla="*/ 0 w 12"/>
              <a:gd name="T7" fmla="*/ 0 h 8"/>
              <a:gd name="T8" fmla="*/ 0 60000 65536"/>
              <a:gd name="T9" fmla="*/ 0 60000 65536"/>
              <a:gd name="T10" fmla="*/ 0 60000 65536"/>
              <a:gd name="T11" fmla="*/ 0 60000 65536"/>
              <a:gd name="T12" fmla="*/ 0 w 12"/>
              <a:gd name="T13" fmla="*/ 0 h 8"/>
              <a:gd name="T14" fmla="*/ 12 w 12"/>
              <a:gd name="T15" fmla="*/ 8 h 8"/>
            </a:gdLst>
            <a:ahLst/>
            <a:cxnLst>
              <a:cxn ang="T8">
                <a:pos x="T0" y="T1"/>
              </a:cxn>
              <a:cxn ang="T9">
                <a:pos x="T2" y="T3"/>
              </a:cxn>
              <a:cxn ang="T10">
                <a:pos x="T4" y="T5"/>
              </a:cxn>
              <a:cxn ang="T11">
                <a:pos x="T6" y="T7"/>
              </a:cxn>
            </a:cxnLst>
            <a:rect l="T12" t="T13" r="T14" b="T15"/>
            <a:pathLst>
              <a:path w="12" h="8">
                <a:moveTo>
                  <a:pt x="10" y="8"/>
                </a:moveTo>
                <a:lnTo>
                  <a:pt x="0" y="0"/>
                </a:lnTo>
                <a:lnTo>
                  <a:pt x="12" y="0"/>
                </a:lnTo>
                <a:lnTo>
                  <a:pt x="10" y="8"/>
                </a:lnTo>
                <a:close/>
              </a:path>
            </a:pathLst>
          </a:custGeom>
          <a:solidFill>
            <a:srgbClr val="CDCDCD"/>
          </a:solidFill>
          <a:ln w="6350">
            <a:solidFill>
              <a:schemeClr val="bg1"/>
            </a:solidFill>
            <a:round/>
            <a:headEnd/>
            <a:tailEnd/>
          </a:ln>
        </p:spPr>
        <p:txBody>
          <a:bodyPr/>
          <a:lstStyle/>
          <a:p>
            <a:endParaRPr lang="en-US"/>
          </a:p>
        </p:txBody>
      </p:sp>
      <p:sp>
        <p:nvSpPr>
          <p:cNvPr id="1667" name="Freeform 2708"/>
          <p:cNvSpPr>
            <a:spLocks/>
          </p:cNvSpPr>
          <p:nvPr/>
        </p:nvSpPr>
        <p:spPr bwMode="auto">
          <a:xfrm>
            <a:off x="6753225" y="4818063"/>
            <a:ext cx="7938" cy="4762"/>
          </a:xfrm>
          <a:custGeom>
            <a:avLst/>
            <a:gdLst>
              <a:gd name="T0" fmla="*/ 0 w 12"/>
              <a:gd name="T1" fmla="*/ 0 h 8"/>
              <a:gd name="T2" fmla="*/ 0 w 12"/>
              <a:gd name="T3" fmla="*/ 0 h 8"/>
              <a:gd name="T4" fmla="*/ 0 w 12"/>
              <a:gd name="T5" fmla="*/ 0 h 8"/>
              <a:gd name="T6" fmla="*/ 0 w 12"/>
              <a:gd name="T7" fmla="*/ 0 h 8"/>
              <a:gd name="T8" fmla="*/ 0 60000 65536"/>
              <a:gd name="T9" fmla="*/ 0 60000 65536"/>
              <a:gd name="T10" fmla="*/ 0 60000 65536"/>
              <a:gd name="T11" fmla="*/ 0 60000 65536"/>
              <a:gd name="T12" fmla="*/ 0 w 12"/>
              <a:gd name="T13" fmla="*/ 0 h 8"/>
              <a:gd name="T14" fmla="*/ 12 w 12"/>
              <a:gd name="T15" fmla="*/ 8 h 8"/>
            </a:gdLst>
            <a:ahLst/>
            <a:cxnLst>
              <a:cxn ang="T8">
                <a:pos x="T0" y="T1"/>
              </a:cxn>
              <a:cxn ang="T9">
                <a:pos x="T2" y="T3"/>
              </a:cxn>
              <a:cxn ang="T10">
                <a:pos x="T4" y="T5"/>
              </a:cxn>
              <a:cxn ang="T11">
                <a:pos x="T6" y="T7"/>
              </a:cxn>
            </a:cxnLst>
            <a:rect l="T12" t="T13" r="T14" b="T15"/>
            <a:pathLst>
              <a:path w="12" h="8">
                <a:moveTo>
                  <a:pt x="10" y="8"/>
                </a:moveTo>
                <a:lnTo>
                  <a:pt x="0" y="0"/>
                </a:lnTo>
                <a:lnTo>
                  <a:pt x="12" y="0"/>
                </a:lnTo>
                <a:lnTo>
                  <a:pt x="10" y="8"/>
                </a:lnTo>
              </a:path>
            </a:pathLst>
          </a:custGeom>
          <a:solidFill>
            <a:srgbClr val="CDCDCD"/>
          </a:solidFill>
          <a:ln w="6350">
            <a:solidFill>
              <a:schemeClr val="bg1"/>
            </a:solidFill>
            <a:round/>
            <a:headEnd/>
            <a:tailEnd/>
          </a:ln>
        </p:spPr>
        <p:txBody>
          <a:bodyPr/>
          <a:lstStyle/>
          <a:p>
            <a:endParaRPr lang="en-US"/>
          </a:p>
        </p:txBody>
      </p:sp>
      <p:sp>
        <p:nvSpPr>
          <p:cNvPr id="1668" name="Freeform 2709"/>
          <p:cNvSpPr>
            <a:spLocks/>
          </p:cNvSpPr>
          <p:nvPr/>
        </p:nvSpPr>
        <p:spPr bwMode="auto">
          <a:xfrm>
            <a:off x="6662738" y="4829175"/>
            <a:ext cx="15875" cy="17463"/>
          </a:xfrm>
          <a:custGeom>
            <a:avLst/>
            <a:gdLst>
              <a:gd name="T0" fmla="*/ 0 w 25"/>
              <a:gd name="T1" fmla="*/ 0 h 28"/>
              <a:gd name="T2" fmla="*/ 0 w 25"/>
              <a:gd name="T3" fmla="*/ 0 h 28"/>
              <a:gd name="T4" fmla="*/ 0 w 25"/>
              <a:gd name="T5" fmla="*/ 0 h 28"/>
              <a:gd name="T6" fmla="*/ 0 w 25"/>
              <a:gd name="T7" fmla="*/ 0 h 28"/>
              <a:gd name="T8" fmla="*/ 0 w 25"/>
              <a:gd name="T9" fmla="*/ 0 h 28"/>
              <a:gd name="T10" fmla="*/ 0 60000 65536"/>
              <a:gd name="T11" fmla="*/ 0 60000 65536"/>
              <a:gd name="T12" fmla="*/ 0 60000 65536"/>
              <a:gd name="T13" fmla="*/ 0 60000 65536"/>
              <a:gd name="T14" fmla="*/ 0 60000 65536"/>
              <a:gd name="T15" fmla="*/ 0 w 25"/>
              <a:gd name="T16" fmla="*/ 0 h 28"/>
              <a:gd name="T17" fmla="*/ 25 w 25"/>
              <a:gd name="T18" fmla="*/ 28 h 28"/>
            </a:gdLst>
            <a:ahLst/>
            <a:cxnLst>
              <a:cxn ang="T10">
                <a:pos x="T0" y="T1"/>
              </a:cxn>
              <a:cxn ang="T11">
                <a:pos x="T2" y="T3"/>
              </a:cxn>
              <a:cxn ang="T12">
                <a:pos x="T4" y="T5"/>
              </a:cxn>
              <a:cxn ang="T13">
                <a:pos x="T6" y="T7"/>
              </a:cxn>
              <a:cxn ang="T14">
                <a:pos x="T8" y="T9"/>
              </a:cxn>
            </a:cxnLst>
            <a:rect l="T15" t="T16" r="T17" b="T18"/>
            <a:pathLst>
              <a:path w="25" h="28">
                <a:moveTo>
                  <a:pt x="0" y="5"/>
                </a:moveTo>
                <a:lnTo>
                  <a:pt x="8" y="0"/>
                </a:lnTo>
                <a:lnTo>
                  <a:pt x="25" y="17"/>
                </a:lnTo>
                <a:lnTo>
                  <a:pt x="25" y="28"/>
                </a:lnTo>
                <a:lnTo>
                  <a:pt x="0" y="5"/>
                </a:lnTo>
                <a:close/>
              </a:path>
            </a:pathLst>
          </a:custGeom>
          <a:solidFill>
            <a:srgbClr val="CDCDCD"/>
          </a:solidFill>
          <a:ln w="6350">
            <a:solidFill>
              <a:schemeClr val="bg1"/>
            </a:solidFill>
            <a:round/>
            <a:headEnd/>
            <a:tailEnd/>
          </a:ln>
        </p:spPr>
        <p:txBody>
          <a:bodyPr/>
          <a:lstStyle/>
          <a:p>
            <a:endParaRPr lang="en-US"/>
          </a:p>
        </p:txBody>
      </p:sp>
      <p:sp>
        <p:nvSpPr>
          <p:cNvPr id="1669" name="Freeform 2710"/>
          <p:cNvSpPr>
            <a:spLocks/>
          </p:cNvSpPr>
          <p:nvPr/>
        </p:nvSpPr>
        <p:spPr bwMode="auto">
          <a:xfrm>
            <a:off x="6662738" y="4829175"/>
            <a:ext cx="15875" cy="17463"/>
          </a:xfrm>
          <a:custGeom>
            <a:avLst/>
            <a:gdLst>
              <a:gd name="T0" fmla="*/ 0 w 25"/>
              <a:gd name="T1" fmla="*/ 0 h 28"/>
              <a:gd name="T2" fmla="*/ 0 w 25"/>
              <a:gd name="T3" fmla="*/ 0 h 28"/>
              <a:gd name="T4" fmla="*/ 0 w 25"/>
              <a:gd name="T5" fmla="*/ 0 h 28"/>
              <a:gd name="T6" fmla="*/ 0 w 25"/>
              <a:gd name="T7" fmla="*/ 0 h 28"/>
              <a:gd name="T8" fmla="*/ 0 w 25"/>
              <a:gd name="T9" fmla="*/ 0 h 28"/>
              <a:gd name="T10" fmla="*/ 0 60000 65536"/>
              <a:gd name="T11" fmla="*/ 0 60000 65536"/>
              <a:gd name="T12" fmla="*/ 0 60000 65536"/>
              <a:gd name="T13" fmla="*/ 0 60000 65536"/>
              <a:gd name="T14" fmla="*/ 0 60000 65536"/>
              <a:gd name="T15" fmla="*/ 0 w 25"/>
              <a:gd name="T16" fmla="*/ 0 h 28"/>
              <a:gd name="T17" fmla="*/ 25 w 25"/>
              <a:gd name="T18" fmla="*/ 28 h 28"/>
            </a:gdLst>
            <a:ahLst/>
            <a:cxnLst>
              <a:cxn ang="T10">
                <a:pos x="T0" y="T1"/>
              </a:cxn>
              <a:cxn ang="T11">
                <a:pos x="T2" y="T3"/>
              </a:cxn>
              <a:cxn ang="T12">
                <a:pos x="T4" y="T5"/>
              </a:cxn>
              <a:cxn ang="T13">
                <a:pos x="T6" y="T7"/>
              </a:cxn>
              <a:cxn ang="T14">
                <a:pos x="T8" y="T9"/>
              </a:cxn>
            </a:cxnLst>
            <a:rect l="T15" t="T16" r="T17" b="T18"/>
            <a:pathLst>
              <a:path w="25" h="28">
                <a:moveTo>
                  <a:pt x="0" y="5"/>
                </a:moveTo>
                <a:lnTo>
                  <a:pt x="8" y="0"/>
                </a:lnTo>
                <a:lnTo>
                  <a:pt x="25" y="17"/>
                </a:lnTo>
                <a:lnTo>
                  <a:pt x="25" y="28"/>
                </a:lnTo>
                <a:lnTo>
                  <a:pt x="0" y="5"/>
                </a:lnTo>
              </a:path>
            </a:pathLst>
          </a:custGeom>
          <a:solidFill>
            <a:srgbClr val="CDCDCD"/>
          </a:solidFill>
          <a:ln w="6350">
            <a:solidFill>
              <a:schemeClr val="bg1"/>
            </a:solidFill>
            <a:round/>
            <a:headEnd/>
            <a:tailEnd/>
          </a:ln>
        </p:spPr>
        <p:txBody>
          <a:bodyPr/>
          <a:lstStyle/>
          <a:p>
            <a:endParaRPr lang="en-US"/>
          </a:p>
        </p:txBody>
      </p:sp>
      <p:sp>
        <p:nvSpPr>
          <p:cNvPr id="1670" name="Freeform 2711"/>
          <p:cNvSpPr>
            <a:spLocks/>
          </p:cNvSpPr>
          <p:nvPr/>
        </p:nvSpPr>
        <p:spPr bwMode="auto">
          <a:xfrm>
            <a:off x="6634163" y="4799013"/>
            <a:ext cx="12700" cy="11112"/>
          </a:xfrm>
          <a:custGeom>
            <a:avLst/>
            <a:gdLst>
              <a:gd name="T0" fmla="*/ 0 w 20"/>
              <a:gd name="T1" fmla="*/ 0 h 18"/>
              <a:gd name="T2" fmla="*/ 0 w 20"/>
              <a:gd name="T3" fmla="*/ 0 h 18"/>
              <a:gd name="T4" fmla="*/ 0 w 20"/>
              <a:gd name="T5" fmla="*/ 0 h 18"/>
              <a:gd name="T6" fmla="*/ 0 w 20"/>
              <a:gd name="T7" fmla="*/ 0 h 18"/>
              <a:gd name="T8" fmla="*/ 0 60000 65536"/>
              <a:gd name="T9" fmla="*/ 0 60000 65536"/>
              <a:gd name="T10" fmla="*/ 0 60000 65536"/>
              <a:gd name="T11" fmla="*/ 0 60000 65536"/>
              <a:gd name="T12" fmla="*/ 0 w 20"/>
              <a:gd name="T13" fmla="*/ 0 h 18"/>
              <a:gd name="T14" fmla="*/ 20 w 20"/>
              <a:gd name="T15" fmla="*/ 18 h 18"/>
            </a:gdLst>
            <a:ahLst/>
            <a:cxnLst>
              <a:cxn ang="T8">
                <a:pos x="T0" y="T1"/>
              </a:cxn>
              <a:cxn ang="T9">
                <a:pos x="T2" y="T3"/>
              </a:cxn>
              <a:cxn ang="T10">
                <a:pos x="T4" y="T5"/>
              </a:cxn>
              <a:cxn ang="T11">
                <a:pos x="T6" y="T7"/>
              </a:cxn>
            </a:cxnLst>
            <a:rect l="T12" t="T13" r="T14" b="T15"/>
            <a:pathLst>
              <a:path w="20" h="18">
                <a:moveTo>
                  <a:pt x="0" y="4"/>
                </a:moveTo>
                <a:lnTo>
                  <a:pt x="4" y="0"/>
                </a:lnTo>
                <a:lnTo>
                  <a:pt x="20" y="18"/>
                </a:lnTo>
                <a:lnTo>
                  <a:pt x="0" y="4"/>
                </a:lnTo>
                <a:close/>
              </a:path>
            </a:pathLst>
          </a:custGeom>
          <a:solidFill>
            <a:srgbClr val="CDCDCD"/>
          </a:solidFill>
          <a:ln w="6350">
            <a:solidFill>
              <a:schemeClr val="bg1"/>
            </a:solidFill>
            <a:round/>
            <a:headEnd/>
            <a:tailEnd/>
          </a:ln>
        </p:spPr>
        <p:txBody>
          <a:bodyPr/>
          <a:lstStyle/>
          <a:p>
            <a:endParaRPr lang="en-US"/>
          </a:p>
        </p:txBody>
      </p:sp>
      <p:sp>
        <p:nvSpPr>
          <p:cNvPr id="1671" name="Freeform 2712"/>
          <p:cNvSpPr>
            <a:spLocks/>
          </p:cNvSpPr>
          <p:nvPr/>
        </p:nvSpPr>
        <p:spPr bwMode="auto">
          <a:xfrm>
            <a:off x="6634163" y="4799013"/>
            <a:ext cx="12700" cy="11112"/>
          </a:xfrm>
          <a:custGeom>
            <a:avLst/>
            <a:gdLst>
              <a:gd name="T0" fmla="*/ 0 w 20"/>
              <a:gd name="T1" fmla="*/ 0 h 18"/>
              <a:gd name="T2" fmla="*/ 0 w 20"/>
              <a:gd name="T3" fmla="*/ 0 h 18"/>
              <a:gd name="T4" fmla="*/ 0 w 20"/>
              <a:gd name="T5" fmla="*/ 0 h 18"/>
              <a:gd name="T6" fmla="*/ 0 w 20"/>
              <a:gd name="T7" fmla="*/ 0 h 18"/>
              <a:gd name="T8" fmla="*/ 0 60000 65536"/>
              <a:gd name="T9" fmla="*/ 0 60000 65536"/>
              <a:gd name="T10" fmla="*/ 0 60000 65536"/>
              <a:gd name="T11" fmla="*/ 0 60000 65536"/>
              <a:gd name="T12" fmla="*/ 0 w 20"/>
              <a:gd name="T13" fmla="*/ 0 h 18"/>
              <a:gd name="T14" fmla="*/ 20 w 20"/>
              <a:gd name="T15" fmla="*/ 18 h 18"/>
            </a:gdLst>
            <a:ahLst/>
            <a:cxnLst>
              <a:cxn ang="T8">
                <a:pos x="T0" y="T1"/>
              </a:cxn>
              <a:cxn ang="T9">
                <a:pos x="T2" y="T3"/>
              </a:cxn>
              <a:cxn ang="T10">
                <a:pos x="T4" y="T5"/>
              </a:cxn>
              <a:cxn ang="T11">
                <a:pos x="T6" y="T7"/>
              </a:cxn>
            </a:cxnLst>
            <a:rect l="T12" t="T13" r="T14" b="T15"/>
            <a:pathLst>
              <a:path w="20" h="18">
                <a:moveTo>
                  <a:pt x="0" y="4"/>
                </a:moveTo>
                <a:lnTo>
                  <a:pt x="4" y="0"/>
                </a:lnTo>
                <a:lnTo>
                  <a:pt x="20" y="18"/>
                </a:lnTo>
                <a:lnTo>
                  <a:pt x="0" y="4"/>
                </a:lnTo>
              </a:path>
            </a:pathLst>
          </a:custGeom>
          <a:solidFill>
            <a:srgbClr val="CDCDCD"/>
          </a:solidFill>
          <a:ln w="6350">
            <a:solidFill>
              <a:schemeClr val="bg1"/>
            </a:solidFill>
            <a:round/>
            <a:headEnd/>
            <a:tailEnd/>
          </a:ln>
        </p:spPr>
        <p:txBody>
          <a:bodyPr/>
          <a:lstStyle/>
          <a:p>
            <a:endParaRPr lang="en-US"/>
          </a:p>
        </p:txBody>
      </p:sp>
      <p:sp>
        <p:nvSpPr>
          <p:cNvPr id="1672" name="Freeform 2713"/>
          <p:cNvSpPr>
            <a:spLocks/>
          </p:cNvSpPr>
          <p:nvPr/>
        </p:nvSpPr>
        <p:spPr bwMode="auto">
          <a:xfrm>
            <a:off x="7191375" y="4965700"/>
            <a:ext cx="7938" cy="12700"/>
          </a:xfrm>
          <a:custGeom>
            <a:avLst/>
            <a:gdLst>
              <a:gd name="T0" fmla="*/ 2147483647 w 11"/>
              <a:gd name="T1" fmla="*/ 0 h 20"/>
              <a:gd name="T2" fmla="*/ 2147483647 w 11"/>
              <a:gd name="T3" fmla="*/ 0 h 20"/>
              <a:gd name="T4" fmla="*/ 2147483647 w 11"/>
              <a:gd name="T5" fmla="*/ 0 h 20"/>
              <a:gd name="T6" fmla="*/ 0 w 11"/>
              <a:gd name="T7" fmla="*/ 0 h 20"/>
              <a:gd name="T8" fmla="*/ 2147483647 w 11"/>
              <a:gd name="T9" fmla="*/ 0 h 20"/>
              <a:gd name="T10" fmla="*/ 0 60000 65536"/>
              <a:gd name="T11" fmla="*/ 0 60000 65536"/>
              <a:gd name="T12" fmla="*/ 0 60000 65536"/>
              <a:gd name="T13" fmla="*/ 0 60000 65536"/>
              <a:gd name="T14" fmla="*/ 0 60000 65536"/>
              <a:gd name="T15" fmla="*/ 0 w 11"/>
              <a:gd name="T16" fmla="*/ 0 h 20"/>
              <a:gd name="T17" fmla="*/ 11 w 11"/>
              <a:gd name="T18" fmla="*/ 20 h 20"/>
            </a:gdLst>
            <a:ahLst/>
            <a:cxnLst>
              <a:cxn ang="T10">
                <a:pos x="T0" y="T1"/>
              </a:cxn>
              <a:cxn ang="T11">
                <a:pos x="T2" y="T3"/>
              </a:cxn>
              <a:cxn ang="T12">
                <a:pos x="T4" y="T5"/>
              </a:cxn>
              <a:cxn ang="T13">
                <a:pos x="T6" y="T7"/>
              </a:cxn>
              <a:cxn ang="T14">
                <a:pos x="T8" y="T9"/>
              </a:cxn>
            </a:cxnLst>
            <a:rect l="T15" t="T16" r="T17" b="T18"/>
            <a:pathLst>
              <a:path w="11" h="20">
                <a:moveTo>
                  <a:pt x="3" y="2"/>
                </a:moveTo>
                <a:lnTo>
                  <a:pt x="11" y="0"/>
                </a:lnTo>
                <a:lnTo>
                  <a:pt x="10" y="20"/>
                </a:lnTo>
                <a:lnTo>
                  <a:pt x="0" y="18"/>
                </a:lnTo>
                <a:lnTo>
                  <a:pt x="3" y="2"/>
                </a:lnTo>
                <a:close/>
              </a:path>
            </a:pathLst>
          </a:custGeom>
          <a:solidFill>
            <a:srgbClr val="CDCDCD"/>
          </a:solidFill>
          <a:ln w="6350">
            <a:solidFill>
              <a:schemeClr val="bg1"/>
            </a:solidFill>
            <a:round/>
            <a:headEnd/>
            <a:tailEnd/>
          </a:ln>
        </p:spPr>
        <p:txBody>
          <a:bodyPr/>
          <a:lstStyle/>
          <a:p>
            <a:endParaRPr lang="en-US"/>
          </a:p>
        </p:txBody>
      </p:sp>
      <p:sp>
        <p:nvSpPr>
          <p:cNvPr id="1673" name="Freeform 2714"/>
          <p:cNvSpPr>
            <a:spLocks/>
          </p:cNvSpPr>
          <p:nvPr/>
        </p:nvSpPr>
        <p:spPr bwMode="auto">
          <a:xfrm>
            <a:off x="7191375" y="4965700"/>
            <a:ext cx="7938" cy="12700"/>
          </a:xfrm>
          <a:custGeom>
            <a:avLst/>
            <a:gdLst>
              <a:gd name="T0" fmla="*/ 2147483647 w 11"/>
              <a:gd name="T1" fmla="*/ 0 h 20"/>
              <a:gd name="T2" fmla="*/ 2147483647 w 11"/>
              <a:gd name="T3" fmla="*/ 0 h 20"/>
              <a:gd name="T4" fmla="*/ 2147483647 w 11"/>
              <a:gd name="T5" fmla="*/ 0 h 20"/>
              <a:gd name="T6" fmla="*/ 0 w 11"/>
              <a:gd name="T7" fmla="*/ 0 h 20"/>
              <a:gd name="T8" fmla="*/ 2147483647 w 11"/>
              <a:gd name="T9" fmla="*/ 0 h 20"/>
              <a:gd name="T10" fmla="*/ 0 60000 65536"/>
              <a:gd name="T11" fmla="*/ 0 60000 65536"/>
              <a:gd name="T12" fmla="*/ 0 60000 65536"/>
              <a:gd name="T13" fmla="*/ 0 60000 65536"/>
              <a:gd name="T14" fmla="*/ 0 60000 65536"/>
              <a:gd name="T15" fmla="*/ 0 w 11"/>
              <a:gd name="T16" fmla="*/ 0 h 20"/>
              <a:gd name="T17" fmla="*/ 11 w 11"/>
              <a:gd name="T18" fmla="*/ 20 h 20"/>
            </a:gdLst>
            <a:ahLst/>
            <a:cxnLst>
              <a:cxn ang="T10">
                <a:pos x="T0" y="T1"/>
              </a:cxn>
              <a:cxn ang="T11">
                <a:pos x="T2" y="T3"/>
              </a:cxn>
              <a:cxn ang="T12">
                <a:pos x="T4" y="T5"/>
              </a:cxn>
              <a:cxn ang="T13">
                <a:pos x="T6" y="T7"/>
              </a:cxn>
              <a:cxn ang="T14">
                <a:pos x="T8" y="T9"/>
              </a:cxn>
            </a:cxnLst>
            <a:rect l="T15" t="T16" r="T17" b="T18"/>
            <a:pathLst>
              <a:path w="11" h="20">
                <a:moveTo>
                  <a:pt x="3" y="2"/>
                </a:moveTo>
                <a:lnTo>
                  <a:pt x="11" y="0"/>
                </a:lnTo>
                <a:lnTo>
                  <a:pt x="10" y="20"/>
                </a:lnTo>
                <a:lnTo>
                  <a:pt x="0" y="18"/>
                </a:lnTo>
                <a:lnTo>
                  <a:pt x="3" y="2"/>
                </a:lnTo>
              </a:path>
            </a:pathLst>
          </a:custGeom>
          <a:solidFill>
            <a:srgbClr val="CDCDCD"/>
          </a:solidFill>
          <a:ln w="6350">
            <a:solidFill>
              <a:schemeClr val="bg1"/>
            </a:solidFill>
            <a:round/>
            <a:headEnd/>
            <a:tailEnd/>
          </a:ln>
        </p:spPr>
        <p:txBody>
          <a:bodyPr/>
          <a:lstStyle/>
          <a:p>
            <a:endParaRPr lang="en-US"/>
          </a:p>
        </p:txBody>
      </p:sp>
      <p:sp>
        <p:nvSpPr>
          <p:cNvPr id="1674" name="Freeform 2715"/>
          <p:cNvSpPr>
            <a:spLocks/>
          </p:cNvSpPr>
          <p:nvPr/>
        </p:nvSpPr>
        <p:spPr bwMode="auto">
          <a:xfrm>
            <a:off x="6045200" y="4022725"/>
            <a:ext cx="619125" cy="660400"/>
          </a:xfrm>
          <a:custGeom>
            <a:avLst/>
            <a:gdLst>
              <a:gd name="T0" fmla="*/ 0 w 926"/>
              <a:gd name="T1" fmla="*/ 0 h 956"/>
              <a:gd name="T2" fmla="*/ 0 w 926"/>
              <a:gd name="T3" fmla="*/ 0 h 956"/>
              <a:gd name="T4" fmla="*/ 0 w 926"/>
              <a:gd name="T5" fmla="*/ 0 h 956"/>
              <a:gd name="T6" fmla="*/ 0 w 926"/>
              <a:gd name="T7" fmla="*/ 0 h 956"/>
              <a:gd name="T8" fmla="*/ 0 w 926"/>
              <a:gd name="T9" fmla="*/ 0 h 956"/>
              <a:gd name="T10" fmla="*/ 0 w 926"/>
              <a:gd name="T11" fmla="*/ 0 h 956"/>
              <a:gd name="T12" fmla="*/ 0 w 926"/>
              <a:gd name="T13" fmla="*/ 0 h 956"/>
              <a:gd name="T14" fmla="*/ 0 w 926"/>
              <a:gd name="T15" fmla="*/ 0 h 956"/>
              <a:gd name="T16" fmla="*/ 0 w 926"/>
              <a:gd name="T17" fmla="*/ 0 h 956"/>
              <a:gd name="T18" fmla="*/ 0 w 926"/>
              <a:gd name="T19" fmla="*/ 0 h 956"/>
              <a:gd name="T20" fmla="*/ 0 w 926"/>
              <a:gd name="T21" fmla="*/ 0 h 956"/>
              <a:gd name="T22" fmla="*/ 0 w 926"/>
              <a:gd name="T23" fmla="*/ 0 h 956"/>
              <a:gd name="T24" fmla="*/ 0 w 926"/>
              <a:gd name="T25" fmla="*/ 0 h 956"/>
              <a:gd name="T26" fmla="*/ 0 w 926"/>
              <a:gd name="T27" fmla="*/ 0 h 956"/>
              <a:gd name="T28" fmla="*/ 0 w 926"/>
              <a:gd name="T29" fmla="*/ 0 h 956"/>
              <a:gd name="T30" fmla="*/ 0 w 926"/>
              <a:gd name="T31" fmla="*/ 0 h 956"/>
              <a:gd name="T32" fmla="*/ 0 w 926"/>
              <a:gd name="T33" fmla="*/ 0 h 956"/>
              <a:gd name="T34" fmla="*/ 0 w 926"/>
              <a:gd name="T35" fmla="*/ 0 h 956"/>
              <a:gd name="T36" fmla="*/ 0 w 926"/>
              <a:gd name="T37" fmla="*/ 0 h 956"/>
              <a:gd name="T38" fmla="*/ 0 w 926"/>
              <a:gd name="T39" fmla="*/ 0 h 956"/>
              <a:gd name="T40" fmla="*/ 0 w 926"/>
              <a:gd name="T41" fmla="*/ 0 h 956"/>
              <a:gd name="T42" fmla="*/ 0 w 926"/>
              <a:gd name="T43" fmla="*/ 0 h 956"/>
              <a:gd name="T44" fmla="*/ 0 w 926"/>
              <a:gd name="T45" fmla="*/ 0 h 956"/>
              <a:gd name="T46" fmla="*/ 0 w 926"/>
              <a:gd name="T47" fmla="*/ 0 h 956"/>
              <a:gd name="T48" fmla="*/ 0 w 926"/>
              <a:gd name="T49" fmla="*/ 0 h 956"/>
              <a:gd name="T50" fmla="*/ 0 w 926"/>
              <a:gd name="T51" fmla="*/ 0 h 956"/>
              <a:gd name="T52" fmla="*/ 0 w 926"/>
              <a:gd name="T53" fmla="*/ 0 h 956"/>
              <a:gd name="T54" fmla="*/ 0 w 926"/>
              <a:gd name="T55" fmla="*/ 0 h 956"/>
              <a:gd name="T56" fmla="*/ 0 w 926"/>
              <a:gd name="T57" fmla="*/ 0 h 956"/>
              <a:gd name="T58" fmla="*/ 0 w 926"/>
              <a:gd name="T59" fmla="*/ 0 h 956"/>
              <a:gd name="T60" fmla="*/ 0 w 926"/>
              <a:gd name="T61" fmla="*/ 0 h 956"/>
              <a:gd name="T62" fmla="*/ 0 w 926"/>
              <a:gd name="T63" fmla="*/ 0 h 956"/>
              <a:gd name="T64" fmla="*/ 0 w 926"/>
              <a:gd name="T65" fmla="*/ 0 h 956"/>
              <a:gd name="T66" fmla="*/ 0 w 926"/>
              <a:gd name="T67" fmla="*/ 0 h 956"/>
              <a:gd name="T68" fmla="*/ 0 w 926"/>
              <a:gd name="T69" fmla="*/ 0 h 956"/>
              <a:gd name="T70" fmla="*/ 0 w 926"/>
              <a:gd name="T71" fmla="*/ 0 h 956"/>
              <a:gd name="T72" fmla="*/ 0 w 926"/>
              <a:gd name="T73" fmla="*/ 0 h 956"/>
              <a:gd name="T74" fmla="*/ 0 w 926"/>
              <a:gd name="T75" fmla="*/ 0 h 956"/>
              <a:gd name="T76" fmla="*/ 0 w 926"/>
              <a:gd name="T77" fmla="*/ 0 h 956"/>
              <a:gd name="T78" fmla="*/ 0 w 926"/>
              <a:gd name="T79" fmla="*/ 0 h 956"/>
              <a:gd name="T80" fmla="*/ 0 w 926"/>
              <a:gd name="T81" fmla="*/ 0 h 956"/>
              <a:gd name="T82" fmla="*/ 0 w 926"/>
              <a:gd name="T83" fmla="*/ 0 h 956"/>
              <a:gd name="T84" fmla="*/ 0 w 926"/>
              <a:gd name="T85" fmla="*/ 0 h 956"/>
              <a:gd name="T86" fmla="*/ 0 w 926"/>
              <a:gd name="T87" fmla="*/ 0 h 956"/>
              <a:gd name="T88" fmla="*/ 0 w 926"/>
              <a:gd name="T89" fmla="*/ 0 h 956"/>
              <a:gd name="T90" fmla="*/ 0 w 926"/>
              <a:gd name="T91" fmla="*/ 0 h 956"/>
              <a:gd name="T92" fmla="*/ 0 w 926"/>
              <a:gd name="T93" fmla="*/ 0 h 956"/>
              <a:gd name="T94" fmla="*/ 0 w 926"/>
              <a:gd name="T95" fmla="*/ 0 h 956"/>
              <a:gd name="T96" fmla="*/ 0 w 926"/>
              <a:gd name="T97" fmla="*/ 0 h 956"/>
              <a:gd name="T98" fmla="*/ 0 w 926"/>
              <a:gd name="T99" fmla="*/ 0 h 956"/>
              <a:gd name="T100" fmla="*/ 0 w 926"/>
              <a:gd name="T101" fmla="*/ 0 h 956"/>
              <a:gd name="T102" fmla="*/ 0 w 926"/>
              <a:gd name="T103" fmla="*/ 0 h 956"/>
              <a:gd name="T104" fmla="*/ 0 w 926"/>
              <a:gd name="T105" fmla="*/ 0 h 956"/>
              <a:gd name="T106" fmla="*/ 0 w 926"/>
              <a:gd name="T107" fmla="*/ 0 h 956"/>
              <a:gd name="T108" fmla="*/ 0 w 926"/>
              <a:gd name="T109" fmla="*/ 0 h 956"/>
              <a:gd name="T110" fmla="*/ 0 w 926"/>
              <a:gd name="T111" fmla="*/ 0 h 956"/>
              <a:gd name="T112" fmla="*/ 0 w 926"/>
              <a:gd name="T113" fmla="*/ 0 h 956"/>
              <a:gd name="T114" fmla="*/ 0 w 926"/>
              <a:gd name="T115" fmla="*/ 0 h 956"/>
              <a:gd name="T116" fmla="*/ 0 w 926"/>
              <a:gd name="T117" fmla="*/ 0 h 956"/>
              <a:gd name="T118" fmla="*/ 0 w 926"/>
              <a:gd name="T119" fmla="*/ 0 h 956"/>
              <a:gd name="T120" fmla="*/ 0 w 926"/>
              <a:gd name="T121" fmla="*/ 0 h 956"/>
              <a:gd name="T122" fmla="*/ 0 w 926"/>
              <a:gd name="T123" fmla="*/ 0 h 9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26"/>
              <a:gd name="T187" fmla="*/ 0 h 956"/>
              <a:gd name="T188" fmla="*/ 926 w 926"/>
              <a:gd name="T189" fmla="*/ 956 h 9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26" h="956">
                <a:moveTo>
                  <a:pt x="413" y="217"/>
                </a:moveTo>
                <a:lnTo>
                  <a:pt x="390" y="233"/>
                </a:lnTo>
                <a:lnTo>
                  <a:pt x="381" y="269"/>
                </a:lnTo>
                <a:lnTo>
                  <a:pt x="467" y="318"/>
                </a:lnTo>
                <a:lnTo>
                  <a:pt x="516" y="319"/>
                </a:lnTo>
                <a:lnTo>
                  <a:pt x="534" y="339"/>
                </a:lnTo>
                <a:lnTo>
                  <a:pt x="605" y="355"/>
                </a:lnTo>
                <a:lnTo>
                  <a:pt x="630" y="352"/>
                </a:lnTo>
                <a:lnTo>
                  <a:pt x="635" y="341"/>
                </a:lnTo>
                <a:lnTo>
                  <a:pt x="626" y="332"/>
                </a:lnTo>
                <a:lnTo>
                  <a:pt x="630" y="326"/>
                </a:lnTo>
                <a:lnTo>
                  <a:pt x="635" y="300"/>
                </a:lnTo>
                <a:lnTo>
                  <a:pt x="654" y="293"/>
                </a:lnTo>
                <a:lnTo>
                  <a:pt x="654" y="316"/>
                </a:lnTo>
                <a:lnTo>
                  <a:pt x="661" y="319"/>
                </a:lnTo>
                <a:lnTo>
                  <a:pt x="654" y="326"/>
                </a:lnTo>
                <a:lnTo>
                  <a:pt x="659" y="336"/>
                </a:lnTo>
                <a:lnTo>
                  <a:pt x="683" y="342"/>
                </a:lnTo>
                <a:lnTo>
                  <a:pt x="757" y="334"/>
                </a:lnTo>
                <a:lnTo>
                  <a:pt x="763" y="319"/>
                </a:lnTo>
                <a:lnTo>
                  <a:pt x="749" y="313"/>
                </a:lnTo>
                <a:lnTo>
                  <a:pt x="749" y="303"/>
                </a:lnTo>
                <a:lnTo>
                  <a:pt x="791" y="287"/>
                </a:lnTo>
                <a:lnTo>
                  <a:pt x="838" y="251"/>
                </a:lnTo>
                <a:lnTo>
                  <a:pt x="861" y="253"/>
                </a:lnTo>
                <a:lnTo>
                  <a:pt x="885" y="243"/>
                </a:lnTo>
                <a:lnTo>
                  <a:pt x="892" y="261"/>
                </a:lnTo>
                <a:lnTo>
                  <a:pt x="897" y="262"/>
                </a:lnTo>
                <a:lnTo>
                  <a:pt x="895" y="277"/>
                </a:lnTo>
                <a:lnTo>
                  <a:pt x="918" y="282"/>
                </a:lnTo>
                <a:lnTo>
                  <a:pt x="926" y="290"/>
                </a:lnTo>
                <a:lnTo>
                  <a:pt x="926" y="298"/>
                </a:lnTo>
                <a:lnTo>
                  <a:pt x="918" y="303"/>
                </a:lnTo>
                <a:lnTo>
                  <a:pt x="915" y="324"/>
                </a:lnTo>
                <a:lnTo>
                  <a:pt x="890" y="326"/>
                </a:lnTo>
                <a:lnTo>
                  <a:pt x="861" y="350"/>
                </a:lnTo>
                <a:lnTo>
                  <a:pt x="859" y="373"/>
                </a:lnTo>
                <a:lnTo>
                  <a:pt x="843" y="394"/>
                </a:lnTo>
                <a:lnTo>
                  <a:pt x="827" y="437"/>
                </a:lnTo>
                <a:lnTo>
                  <a:pt x="801" y="445"/>
                </a:lnTo>
                <a:lnTo>
                  <a:pt x="799" y="472"/>
                </a:lnTo>
                <a:lnTo>
                  <a:pt x="791" y="474"/>
                </a:lnTo>
                <a:lnTo>
                  <a:pt x="789" y="479"/>
                </a:lnTo>
                <a:lnTo>
                  <a:pt x="794" y="498"/>
                </a:lnTo>
                <a:lnTo>
                  <a:pt x="778" y="507"/>
                </a:lnTo>
                <a:lnTo>
                  <a:pt x="762" y="445"/>
                </a:lnTo>
                <a:lnTo>
                  <a:pt x="745" y="468"/>
                </a:lnTo>
                <a:lnTo>
                  <a:pt x="732" y="458"/>
                </a:lnTo>
                <a:lnTo>
                  <a:pt x="726" y="438"/>
                </a:lnTo>
                <a:lnTo>
                  <a:pt x="765" y="398"/>
                </a:lnTo>
                <a:lnTo>
                  <a:pt x="695" y="389"/>
                </a:lnTo>
                <a:lnTo>
                  <a:pt x="685" y="381"/>
                </a:lnTo>
                <a:lnTo>
                  <a:pt x="679" y="358"/>
                </a:lnTo>
                <a:lnTo>
                  <a:pt x="675" y="367"/>
                </a:lnTo>
                <a:lnTo>
                  <a:pt x="667" y="367"/>
                </a:lnTo>
                <a:lnTo>
                  <a:pt x="661" y="352"/>
                </a:lnTo>
                <a:lnTo>
                  <a:pt x="654" y="363"/>
                </a:lnTo>
                <a:lnTo>
                  <a:pt x="644" y="349"/>
                </a:lnTo>
                <a:lnTo>
                  <a:pt x="633" y="370"/>
                </a:lnTo>
                <a:lnTo>
                  <a:pt x="636" y="380"/>
                </a:lnTo>
                <a:lnTo>
                  <a:pt x="649" y="381"/>
                </a:lnTo>
                <a:lnTo>
                  <a:pt x="651" y="393"/>
                </a:lnTo>
                <a:lnTo>
                  <a:pt x="638" y="393"/>
                </a:lnTo>
                <a:lnTo>
                  <a:pt x="626" y="409"/>
                </a:lnTo>
                <a:lnTo>
                  <a:pt x="646" y="425"/>
                </a:lnTo>
                <a:lnTo>
                  <a:pt x="644" y="448"/>
                </a:lnTo>
                <a:lnTo>
                  <a:pt x="659" y="516"/>
                </a:lnTo>
                <a:lnTo>
                  <a:pt x="654" y="518"/>
                </a:lnTo>
                <a:lnTo>
                  <a:pt x="651" y="510"/>
                </a:lnTo>
                <a:lnTo>
                  <a:pt x="651" y="516"/>
                </a:lnTo>
                <a:lnTo>
                  <a:pt x="638" y="521"/>
                </a:lnTo>
                <a:lnTo>
                  <a:pt x="633" y="498"/>
                </a:lnTo>
                <a:lnTo>
                  <a:pt x="626" y="512"/>
                </a:lnTo>
                <a:lnTo>
                  <a:pt x="599" y="525"/>
                </a:lnTo>
                <a:lnTo>
                  <a:pt x="599" y="549"/>
                </a:lnTo>
                <a:lnTo>
                  <a:pt x="576" y="572"/>
                </a:lnTo>
                <a:lnTo>
                  <a:pt x="534" y="595"/>
                </a:lnTo>
                <a:lnTo>
                  <a:pt x="509" y="627"/>
                </a:lnTo>
                <a:lnTo>
                  <a:pt x="452" y="669"/>
                </a:lnTo>
                <a:lnTo>
                  <a:pt x="444" y="686"/>
                </a:lnTo>
                <a:lnTo>
                  <a:pt x="416" y="694"/>
                </a:lnTo>
                <a:lnTo>
                  <a:pt x="405" y="713"/>
                </a:lnTo>
                <a:lnTo>
                  <a:pt x="387" y="713"/>
                </a:lnTo>
                <a:lnTo>
                  <a:pt x="379" y="726"/>
                </a:lnTo>
                <a:lnTo>
                  <a:pt x="381" y="780"/>
                </a:lnTo>
                <a:lnTo>
                  <a:pt x="387" y="795"/>
                </a:lnTo>
                <a:lnTo>
                  <a:pt x="371" y="844"/>
                </a:lnTo>
                <a:lnTo>
                  <a:pt x="373" y="886"/>
                </a:lnTo>
                <a:lnTo>
                  <a:pt x="356" y="886"/>
                </a:lnTo>
                <a:lnTo>
                  <a:pt x="347" y="909"/>
                </a:lnTo>
                <a:lnTo>
                  <a:pt x="347" y="917"/>
                </a:lnTo>
                <a:lnTo>
                  <a:pt x="320" y="925"/>
                </a:lnTo>
                <a:lnTo>
                  <a:pt x="317" y="945"/>
                </a:lnTo>
                <a:lnTo>
                  <a:pt x="304" y="956"/>
                </a:lnTo>
                <a:lnTo>
                  <a:pt x="294" y="956"/>
                </a:lnTo>
                <a:lnTo>
                  <a:pt x="272" y="928"/>
                </a:lnTo>
                <a:lnTo>
                  <a:pt x="244" y="848"/>
                </a:lnTo>
                <a:lnTo>
                  <a:pt x="223" y="822"/>
                </a:lnTo>
                <a:lnTo>
                  <a:pt x="213" y="780"/>
                </a:lnTo>
                <a:lnTo>
                  <a:pt x="189" y="736"/>
                </a:lnTo>
                <a:lnTo>
                  <a:pt x="187" y="718"/>
                </a:lnTo>
                <a:lnTo>
                  <a:pt x="180" y="722"/>
                </a:lnTo>
                <a:lnTo>
                  <a:pt x="176" y="710"/>
                </a:lnTo>
                <a:lnTo>
                  <a:pt x="166" y="686"/>
                </a:lnTo>
                <a:lnTo>
                  <a:pt x="151" y="624"/>
                </a:lnTo>
                <a:lnTo>
                  <a:pt x="154" y="603"/>
                </a:lnTo>
                <a:lnTo>
                  <a:pt x="150" y="603"/>
                </a:lnTo>
                <a:lnTo>
                  <a:pt x="145" y="580"/>
                </a:lnTo>
                <a:lnTo>
                  <a:pt x="150" y="554"/>
                </a:lnTo>
                <a:lnTo>
                  <a:pt x="140" y="507"/>
                </a:lnTo>
                <a:lnTo>
                  <a:pt x="151" y="494"/>
                </a:lnTo>
                <a:lnTo>
                  <a:pt x="132" y="490"/>
                </a:lnTo>
                <a:lnTo>
                  <a:pt x="122" y="533"/>
                </a:lnTo>
                <a:lnTo>
                  <a:pt x="99" y="542"/>
                </a:lnTo>
                <a:lnTo>
                  <a:pt x="76" y="542"/>
                </a:lnTo>
                <a:lnTo>
                  <a:pt x="31" y="500"/>
                </a:lnTo>
                <a:lnTo>
                  <a:pt x="29" y="492"/>
                </a:lnTo>
                <a:lnTo>
                  <a:pt x="60" y="489"/>
                </a:lnTo>
                <a:lnTo>
                  <a:pt x="71" y="479"/>
                </a:lnTo>
                <a:lnTo>
                  <a:pt x="75" y="463"/>
                </a:lnTo>
                <a:lnTo>
                  <a:pt x="54" y="474"/>
                </a:lnTo>
                <a:lnTo>
                  <a:pt x="29" y="474"/>
                </a:lnTo>
                <a:lnTo>
                  <a:pt x="0" y="443"/>
                </a:lnTo>
                <a:lnTo>
                  <a:pt x="10" y="437"/>
                </a:lnTo>
                <a:lnTo>
                  <a:pt x="26" y="437"/>
                </a:lnTo>
                <a:lnTo>
                  <a:pt x="28" y="422"/>
                </a:lnTo>
                <a:lnTo>
                  <a:pt x="65" y="430"/>
                </a:lnTo>
                <a:lnTo>
                  <a:pt x="78" y="420"/>
                </a:lnTo>
                <a:lnTo>
                  <a:pt x="86" y="428"/>
                </a:lnTo>
                <a:lnTo>
                  <a:pt x="99" y="422"/>
                </a:lnTo>
                <a:lnTo>
                  <a:pt x="83" y="378"/>
                </a:lnTo>
                <a:lnTo>
                  <a:pt x="68" y="370"/>
                </a:lnTo>
                <a:lnTo>
                  <a:pt x="71" y="350"/>
                </a:lnTo>
                <a:lnTo>
                  <a:pt x="49" y="345"/>
                </a:lnTo>
                <a:lnTo>
                  <a:pt x="52" y="329"/>
                </a:lnTo>
                <a:lnTo>
                  <a:pt x="78" y="293"/>
                </a:lnTo>
                <a:lnTo>
                  <a:pt x="91" y="306"/>
                </a:lnTo>
                <a:lnTo>
                  <a:pt x="122" y="298"/>
                </a:lnTo>
                <a:lnTo>
                  <a:pt x="138" y="272"/>
                </a:lnTo>
                <a:lnTo>
                  <a:pt x="154" y="261"/>
                </a:lnTo>
                <a:lnTo>
                  <a:pt x="171" y="228"/>
                </a:lnTo>
                <a:lnTo>
                  <a:pt x="182" y="223"/>
                </a:lnTo>
                <a:lnTo>
                  <a:pt x="185" y="214"/>
                </a:lnTo>
                <a:lnTo>
                  <a:pt x="198" y="194"/>
                </a:lnTo>
                <a:lnTo>
                  <a:pt x="218" y="186"/>
                </a:lnTo>
                <a:lnTo>
                  <a:pt x="207" y="181"/>
                </a:lnTo>
                <a:lnTo>
                  <a:pt x="213" y="173"/>
                </a:lnTo>
                <a:lnTo>
                  <a:pt x="207" y="165"/>
                </a:lnTo>
                <a:lnTo>
                  <a:pt x="211" y="155"/>
                </a:lnTo>
                <a:lnTo>
                  <a:pt x="234" y="144"/>
                </a:lnTo>
                <a:lnTo>
                  <a:pt x="229" y="134"/>
                </a:lnTo>
                <a:lnTo>
                  <a:pt x="213" y="132"/>
                </a:lnTo>
                <a:lnTo>
                  <a:pt x="211" y="121"/>
                </a:lnTo>
                <a:lnTo>
                  <a:pt x="198" y="118"/>
                </a:lnTo>
                <a:lnTo>
                  <a:pt x="187" y="105"/>
                </a:lnTo>
                <a:lnTo>
                  <a:pt x="197" y="93"/>
                </a:lnTo>
                <a:lnTo>
                  <a:pt x="189" y="85"/>
                </a:lnTo>
                <a:lnTo>
                  <a:pt x="197" y="77"/>
                </a:lnTo>
                <a:lnTo>
                  <a:pt x="185" y="70"/>
                </a:lnTo>
                <a:lnTo>
                  <a:pt x="189" y="64"/>
                </a:lnTo>
                <a:lnTo>
                  <a:pt x="182" y="61"/>
                </a:lnTo>
                <a:lnTo>
                  <a:pt x="187" y="46"/>
                </a:lnTo>
                <a:lnTo>
                  <a:pt x="198" y="43"/>
                </a:lnTo>
                <a:lnTo>
                  <a:pt x="239" y="54"/>
                </a:lnTo>
                <a:lnTo>
                  <a:pt x="265" y="46"/>
                </a:lnTo>
                <a:lnTo>
                  <a:pt x="278" y="48"/>
                </a:lnTo>
                <a:lnTo>
                  <a:pt x="285" y="35"/>
                </a:lnTo>
                <a:lnTo>
                  <a:pt x="304" y="20"/>
                </a:lnTo>
                <a:lnTo>
                  <a:pt x="356" y="0"/>
                </a:lnTo>
                <a:lnTo>
                  <a:pt x="379" y="13"/>
                </a:lnTo>
                <a:lnTo>
                  <a:pt x="381" y="22"/>
                </a:lnTo>
                <a:lnTo>
                  <a:pt x="390" y="18"/>
                </a:lnTo>
                <a:lnTo>
                  <a:pt x="381" y="48"/>
                </a:lnTo>
                <a:lnTo>
                  <a:pt x="366" y="61"/>
                </a:lnTo>
                <a:lnTo>
                  <a:pt x="364" y="74"/>
                </a:lnTo>
                <a:lnTo>
                  <a:pt x="347" y="77"/>
                </a:lnTo>
                <a:lnTo>
                  <a:pt x="348" y="100"/>
                </a:lnTo>
                <a:lnTo>
                  <a:pt x="361" y="108"/>
                </a:lnTo>
                <a:lnTo>
                  <a:pt x="366" y="124"/>
                </a:lnTo>
                <a:lnTo>
                  <a:pt x="348" y="139"/>
                </a:lnTo>
                <a:lnTo>
                  <a:pt x="340" y="126"/>
                </a:lnTo>
                <a:lnTo>
                  <a:pt x="332" y="132"/>
                </a:lnTo>
                <a:lnTo>
                  <a:pt x="342" y="153"/>
                </a:lnTo>
                <a:lnTo>
                  <a:pt x="340" y="173"/>
                </a:lnTo>
                <a:lnTo>
                  <a:pt x="348" y="188"/>
                </a:lnTo>
                <a:lnTo>
                  <a:pt x="363" y="186"/>
                </a:lnTo>
                <a:lnTo>
                  <a:pt x="413" y="217"/>
                </a:lnTo>
                <a:close/>
              </a:path>
            </a:pathLst>
          </a:custGeom>
          <a:solidFill>
            <a:srgbClr val="CDCDCD"/>
          </a:solidFill>
          <a:ln w="6350">
            <a:solidFill>
              <a:schemeClr val="bg1"/>
            </a:solidFill>
            <a:round/>
            <a:headEnd/>
            <a:tailEnd/>
          </a:ln>
        </p:spPr>
        <p:txBody>
          <a:bodyPr/>
          <a:lstStyle/>
          <a:p>
            <a:endParaRPr lang="en-US"/>
          </a:p>
        </p:txBody>
      </p:sp>
      <p:sp>
        <p:nvSpPr>
          <p:cNvPr id="1675" name="Freeform 2716"/>
          <p:cNvSpPr>
            <a:spLocks/>
          </p:cNvSpPr>
          <p:nvPr/>
        </p:nvSpPr>
        <p:spPr bwMode="auto">
          <a:xfrm>
            <a:off x="6045200" y="4022725"/>
            <a:ext cx="619125" cy="660400"/>
          </a:xfrm>
          <a:custGeom>
            <a:avLst/>
            <a:gdLst>
              <a:gd name="T0" fmla="*/ 0 w 926"/>
              <a:gd name="T1" fmla="*/ 0 h 956"/>
              <a:gd name="T2" fmla="*/ 0 w 926"/>
              <a:gd name="T3" fmla="*/ 0 h 956"/>
              <a:gd name="T4" fmla="*/ 0 w 926"/>
              <a:gd name="T5" fmla="*/ 0 h 956"/>
              <a:gd name="T6" fmla="*/ 0 w 926"/>
              <a:gd name="T7" fmla="*/ 0 h 956"/>
              <a:gd name="T8" fmla="*/ 0 w 926"/>
              <a:gd name="T9" fmla="*/ 0 h 956"/>
              <a:gd name="T10" fmla="*/ 0 w 926"/>
              <a:gd name="T11" fmla="*/ 0 h 956"/>
              <a:gd name="T12" fmla="*/ 0 w 926"/>
              <a:gd name="T13" fmla="*/ 0 h 956"/>
              <a:gd name="T14" fmla="*/ 0 w 926"/>
              <a:gd name="T15" fmla="*/ 0 h 956"/>
              <a:gd name="T16" fmla="*/ 0 w 926"/>
              <a:gd name="T17" fmla="*/ 0 h 956"/>
              <a:gd name="T18" fmla="*/ 0 w 926"/>
              <a:gd name="T19" fmla="*/ 0 h 956"/>
              <a:gd name="T20" fmla="*/ 0 w 926"/>
              <a:gd name="T21" fmla="*/ 0 h 956"/>
              <a:gd name="T22" fmla="*/ 0 w 926"/>
              <a:gd name="T23" fmla="*/ 0 h 956"/>
              <a:gd name="T24" fmla="*/ 0 w 926"/>
              <a:gd name="T25" fmla="*/ 0 h 956"/>
              <a:gd name="T26" fmla="*/ 0 w 926"/>
              <a:gd name="T27" fmla="*/ 0 h 956"/>
              <a:gd name="T28" fmla="*/ 0 w 926"/>
              <a:gd name="T29" fmla="*/ 0 h 956"/>
              <a:gd name="T30" fmla="*/ 0 w 926"/>
              <a:gd name="T31" fmla="*/ 0 h 956"/>
              <a:gd name="T32" fmla="*/ 0 w 926"/>
              <a:gd name="T33" fmla="*/ 0 h 956"/>
              <a:gd name="T34" fmla="*/ 0 w 926"/>
              <a:gd name="T35" fmla="*/ 0 h 956"/>
              <a:gd name="T36" fmla="*/ 0 w 926"/>
              <a:gd name="T37" fmla="*/ 0 h 956"/>
              <a:gd name="T38" fmla="*/ 0 w 926"/>
              <a:gd name="T39" fmla="*/ 0 h 956"/>
              <a:gd name="T40" fmla="*/ 0 w 926"/>
              <a:gd name="T41" fmla="*/ 0 h 956"/>
              <a:gd name="T42" fmla="*/ 0 w 926"/>
              <a:gd name="T43" fmla="*/ 0 h 956"/>
              <a:gd name="T44" fmla="*/ 0 w 926"/>
              <a:gd name="T45" fmla="*/ 0 h 956"/>
              <a:gd name="T46" fmla="*/ 0 w 926"/>
              <a:gd name="T47" fmla="*/ 0 h 956"/>
              <a:gd name="T48" fmla="*/ 0 w 926"/>
              <a:gd name="T49" fmla="*/ 0 h 956"/>
              <a:gd name="T50" fmla="*/ 0 w 926"/>
              <a:gd name="T51" fmla="*/ 0 h 956"/>
              <a:gd name="T52" fmla="*/ 0 w 926"/>
              <a:gd name="T53" fmla="*/ 0 h 956"/>
              <a:gd name="T54" fmla="*/ 0 w 926"/>
              <a:gd name="T55" fmla="*/ 0 h 956"/>
              <a:gd name="T56" fmla="*/ 0 w 926"/>
              <a:gd name="T57" fmla="*/ 0 h 956"/>
              <a:gd name="T58" fmla="*/ 0 w 926"/>
              <a:gd name="T59" fmla="*/ 0 h 956"/>
              <a:gd name="T60" fmla="*/ 0 w 926"/>
              <a:gd name="T61" fmla="*/ 0 h 956"/>
              <a:gd name="T62" fmla="*/ 0 w 926"/>
              <a:gd name="T63" fmla="*/ 0 h 956"/>
              <a:gd name="T64" fmla="*/ 0 w 926"/>
              <a:gd name="T65" fmla="*/ 0 h 956"/>
              <a:gd name="T66" fmla="*/ 0 w 926"/>
              <a:gd name="T67" fmla="*/ 0 h 956"/>
              <a:gd name="T68" fmla="*/ 0 w 926"/>
              <a:gd name="T69" fmla="*/ 0 h 956"/>
              <a:gd name="T70" fmla="*/ 0 w 926"/>
              <a:gd name="T71" fmla="*/ 0 h 956"/>
              <a:gd name="T72" fmla="*/ 0 w 926"/>
              <a:gd name="T73" fmla="*/ 0 h 956"/>
              <a:gd name="T74" fmla="*/ 0 w 926"/>
              <a:gd name="T75" fmla="*/ 0 h 956"/>
              <a:gd name="T76" fmla="*/ 0 w 926"/>
              <a:gd name="T77" fmla="*/ 0 h 956"/>
              <a:gd name="T78" fmla="*/ 0 w 926"/>
              <a:gd name="T79" fmla="*/ 0 h 956"/>
              <a:gd name="T80" fmla="*/ 0 w 926"/>
              <a:gd name="T81" fmla="*/ 0 h 956"/>
              <a:gd name="T82" fmla="*/ 0 w 926"/>
              <a:gd name="T83" fmla="*/ 0 h 956"/>
              <a:gd name="T84" fmla="*/ 0 w 926"/>
              <a:gd name="T85" fmla="*/ 0 h 956"/>
              <a:gd name="T86" fmla="*/ 0 w 926"/>
              <a:gd name="T87" fmla="*/ 0 h 956"/>
              <a:gd name="T88" fmla="*/ 0 w 926"/>
              <a:gd name="T89" fmla="*/ 0 h 956"/>
              <a:gd name="T90" fmla="*/ 0 w 926"/>
              <a:gd name="T91" fmla="*/ 0 h 956"/>
              <a:gd name="T92" fmla="*/ 0 w 926"/>
              <a:gd name="T93" fmla="*/ 0 h 956"/>
              <a:gd name="T94" fmla="*/ 0 w 926"/>
              <a:gd name="T95" fmla="*/ 0 h 956"/>
              <a:gd name="T96" fmla="*/ 0 w 926"/>
              <a:gd name="T97" fmla="*/ 0 h 956"/>
              <a:gd name="T98" fmla="*/ 0 w 926"/>
              <a:gd name="T99" fmla="*/ 0 h 956"/>
              <a:gd name="T100" fmla="*/ 0 w 926"/>
              <a:gd name="T101" fmla="*/ 0 h 956"/>
              <a:gd name="T102" fmla="*/ 0 w 926"/>
              <a:gd name="T103" fmla="*/ 0 h 956"/>
              <a:gd name="T104" fmla="*/ 0 w 926"/>
              <a:gd name="T105" fmla="*/ 0 h 956"/>
              <a:gd name="T106" fmla="*/ 0 w 926"/>
              <a:gd name="T107" fmla="*/ 0 h 956"/>
              <a:gd name="T108" fmla="*/ 0 w 926"/>
              <a:gd name="T109" fmla="*/ 0 h 956"/>
              <a:gd name="T110" fmla="*/ 0 w 926"/>
              <a:gd name="T111" fmla="*/ 0 h 956"/>
              <a:gd name="T112" fmla="*/ 0 w 926"/>
              <a:gd name="T113" fmla="*/ 0 h 956"/>
              <a:gd name="T114" fmla="*/ 0 w 926"/>
              <a:gd name="T115" fmla="*/ 0 h 956"/>
              <a:gd name="T116" fmla="*/ 0 w 926"/>
              <a:gd name="T117" fmla="*/ 0 h 956"/>
              <a:gd name="T118" fmla="*/ 0 w 926"/>
              <a:gd name="T119" fmla="*/ 0 h 956"/>
              <a:gd name="T120" fmla="*/ 0 w 926"/>
              <a:gd name="T121" fmla="*/ 0 h 956"/>
              <a:gd name="T122" fmla="*/ 0 w 926"/>
              <a:gd name="T123" fmla="*/ 0 h 9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26"/>
              <a:gd name="T187" fmla="*/ 0 h 956"/>
              <a:gd name="T188" fmla="*/ 926 w 926"/>
              <a:gd name="T189" fmla="*/ 956 h 9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26" h="956">
                <a:moveTo>
                  <a:pt x="413" y="217"/>
                </a:moveTo>
                <a:lnTo>
                  <a:pt x="390" y="233"/>
                </a:lnTo>
                <a:lnTo>
                  <a:pt x="381" y="269"/>
                </a:lnTo>
                <a:lnTo>
                  <a:pt x="467" y="318"/>
                </a:lnTo>
                <a:lnTo>
                  <a:pt x="516" y="319"/>
                </a:lnTo>
                <a:lnTo>
                  <a:pt x="534" y="339"/>
                </a:lnTo>
                <a:lnTo>
                  <a:pt x="605" y="355"/>
                </a:lnTo>
                <a:lnTo>
                  <a:pt x="630" y="352"/>
                </a:lnTo>
                <a:lnTo>
                  <a:pt x="635" y="341"/>
                </a:lnTo>
                <a:lnTo>
                  <a:pt x="626" y="332"/>
                </a:lnTo>
                <a:lnTo>
                  <a:pt x="630" y="326"/>
                </a:lnTo>
                <a:lnTo>
                  <a:pt x="635" y="300"/>
                </a:lnTo>
                <a:lnTo>
                  <a:pt x="654" y="293"/>
                </a:lnTo>
                <a:lnTo>
                  <a:pt x="654" y="316"/>
                </a:lnTo>
                <a:lnTo>
                  <a:pt x="661" y="319"/>
                </a:lnTo>
                <a:lnTo>
                  <a:pt x="654" y="326"/>
                </a:lnTo>
                <a:lnTo>
                  <a:pt x="659" y="336"/>
                </a:lnTo>
                <a:lnTo>
                  <a:pt x="683" y="342"/>
                </a:lnTo>
                <a:lnTo>
                  <a:pt x="757" y="334"/>
                </a:lnTo>
                <a:lnTo>
                  <a:pt x="763" y="319"/>
                </a:lnTo>
                <a:lnTo>
                  <a:pt x="749" y="313"/>
                </a:lnTo>
                <a:lnTo>
                  <a:pt x="749" y="303"/>
                </a:lnTo>
                <a:lnTo>
                  <a:pt x="791" y="287"/>
                </a:lnTo>
                <a:lnTo>
                  <a:pt x="838" y="251"/>
                </a:lnTo>
                <a:lnTo>
                  <a:pt x="861" y="253"/>
                </a:lnTo>
                <a:lnTo>
                  <a:pt x="885" y="243"/>
                </a:lnTo>
                <a:lnTo>
                  <a:pt x="892" y="261"/>
                </a:lnTo>
                <a:lnTo>
                  <a:pt x="897" y="262"/>
                </a:lnTo>
                <a:lnTo>
                  <a:pt x="895" y="277"/>
                </a:lnTo>
                <a:lnTo>
                  <a:pt x="918" y="282"/>
                </a:lnTo>
                <a:lnTo>
                  <a:pt x="926" y="290"/>
                </a:lnTo>
                <a:lnTo>
                  <a:pt x="926" y="298"/>
                </a:lnTo>
                <a:lnTo>
                  <a:pt x="918" y="303"/>
                </a:lnTo>
                <a:lnTo>
                  <a:pt x="915" y="324"/>
                </a:lnTo>
                <a:lnTo>
                  <a:pt x="890" y="326"/>
                </a:lnTo>
                <a:lnTo>
                  <a:pt x="861" y="350"/>
                </a:lnTo>
                <a:lnTo>
                  <a:pt x="859" y="373"/>
                </a:lnTo>
                <a:lnTo>
                  <a:pt x="843" y="394"/>
                </a:lnTo>
                <a:lnTo>
                  <a:pt x="827" y="437"/>
                </a:lnTo>
                <a:lnTo>
                  <a:pt x="801" y="445"/>
                </a:lnTo>
                <a:lnTo>
                  <a:pt x="799" y="472"/>
                </a:lnTo>
                <a:lnTo>
                  <a:pt x="791" y="474"/>
                </a:lnTo>
                <a:lnTo>
                  <a:pt x="789" y="479"/>
                </a:lnTo>
                <a:lnTo>
                  <a:pt x="794" y="498"/>
                </a:lnTo>
                <a:lnTo>
                  <a:pt x="778" y="507"/>
                </a:lnTo>
                <a:lnTo>
                  <a:pt x="762" y="445"/>
                </a:lnTo>
                <a:lnTo>
                  <a:pt x="745" y="468"/>
                </a:lnTo>
                <a:lnTo>
                  <a:pt x="732" y="458"/>
                </a:lnTo>
                <a:lnTo>
                  <a:pt x="726" y="438"/>
                </a:lnTo>
                <a:lnTo>
                  <a:pt x="765" y="398"/>
                </a:lnTo>
                <a:lnTo>
                  <a:pt x="695" y="389"/>
                </a:lnTo>
                <a:lnTo>
                  <a:pt x="685" y="381"/>
                </a:lnTo>
                <a:lnTo>
                  <a:pt x="679" y="358"/>
                </a:lnTo>
                <a:lnTo>
                  <a:pt x="675" y="367"/>
                </a:lnTo>
                <a:lnTo>
                  <a:pt x="667" y="367"/>
                </a:lnTo>
                <a:lnTo>
                  <a:pt x="661" y="352"/>
                </a:lnTo>
                <a:lnTo>
                  <a:pt x="654" y="363"/>
                </a:lnTo>
                <a:lnTo>
                  <a:pt x="644" y="349"/>
                </a:lnTo>
                <a:lnTo>
                  <a:pt x="633" y="370"/>
                </a:lnTo>
                <a:lnTo>
                  <a:pt x="636" y="380"/>
                </a:lnTo>
                <a:lnTo>
                  <a:pt x="649" y="381"/>
                </a:lnTo>
                <a:lnTo>
                  <a:pt x="651" y="393"/>
                </a:lnTo>
                <a:lnTo>
                  <a:pt x="638" y="393"/>
                </a:lnTo>
                <a:lnTo>
                  <a:pt x="626" y="409"/>
                </a:lnTo>
                <a:lnTo>
                  <a:pt x="646" y="425"/>
                </a:lnTo>
                <a:lnTo>
                  <a:pt x="644" y="448"/>
                </a:lnTo>
                <a:lnTo>
                  <a:pt x="659" y="516"/>
                </a:lnTo>
                <a:lnTo>
                  <a:pt x="654" y="518"/>
                </a:lnTo>
                <a:lnTo>
                  <a:pt x="651" y="510"/>
                </a:lnTo>
                <a:lnTo>
                  <a:pt x="651" y="516"/>
                </a:lnTo>
                <a:lnTo>
                  <a:pt x="638" y="521"/>
                </a:lnTo>
                <a:lnTo>
                  <a:pt x="633" y="498"/>
                </a:lnTo>
                <a:lnTo>
                  <a:pt x="626" y="512"/>
                </a:lnTo>
                <a:lnTo>
                  <a:pt x="599" y="525"/>
                </a:lnTo>
                <a:lnTo>
                  <a:pt x="599" y="549"/>
                </a:lnTo>
                <a:lnTo>
                  <a:pt x="576" y="572"/>
                </a:lnTo>
                <a:lnTo>
                  <a:pt x="534" y="595"/>
                </a:lnTo>
                <a:lnTo>
                  <a:pt x="509" y="627"/>
                </a:lnTo>
                <a:lnTo>
                  <a:pt x="452" y="669"/>
                </a:lnTo>
                <a:lnTo>
                  <a:pt x="444" y="686"/>
                </a:lnTo>
                <a:lnTo>
                  <a:pt x="416" y="694"/>
                </a:lnTo>
                <a:lnTo>
                  <a:pt x="405" y="713"/>
                </a:lnTo>
                <a:lnTo>
                  <a:pt x="387" y="713"/>
                </a:lnTo>
                <a:lnTo>
                  <a:pt x="379" y="726"/>
                </a:lnTo>
                <a:lnTo>
                  <a:pt x="381" y="780"/>
                </a:lnTo>
                <a:lnTo>
                  <a:pt x="387" y="795"/>
                </a:lnTo>
                <a:lnTo>
                  <a:pt x="371" y="844"/>
                </a:lnTo>
                <a:lnTo>
                  <a:pt x="373" y="886"/>
                </a:lnTo>
                <a:lnTo>
                  <a:pt x="356" y="886"/>
                </a:lnTo>
                <a:lnTo>
                  <a:pt x="347" y="909"/>
                </a:lnTo>
                <a:lnTo>
                  <a:pt x="347" y="917"/>
                </a:lnTo>
                <a:lnTo>
                  <a:pt x="320" y="925"/>
                </a:lnTo>
                <a:lnTo>
                  <a:pt x="317" y="945"/>
                </a:lnTo>
                <a:lnTo>
                  <a:pt x="304" y="956"/>
                </a:lnTo>
                <a:lnTo>
                  <a:pt x="294" y="956"/>
                </a:lnTo>
                <a:lnTo>
                  <a:pt x="272" y="928"/>
                </a:lnTo>
                <a:lnTo>
                  <a:pt x="244" y="848"/>
                </a:lnTo>
                <a:lnTo>
                  <a:pt x="223" y="822"/>
                </a:lnTo>
                <a:lnTo>
                  <a:pt x="213" y="780"/>
                </a:lnTo>
                <a:lnTo>
                  <a:pt x="189" y="736"/>
                </a:lnTo>
                <a:lnTo>
                  <a:pt x="187" y="718"/>
                </a:lnTo>
                <a:lnTo>
                  <a:pt x="180" y="722"/>
                </a:lnTo>
                <a:lnTo>
                  <a:pt x="176" y="710"/>
                </a:lnTo>
                <a:lnTo>
                  <a:pt x="166" y="686"/>
                </a:lnTo>
                <a:lnTo>
                  <a:pt x="151" y="624"/>
                </a:lnTo>
                <a:lnTo>
                  <a:pt x="154" y="603"/>
                </a:lnTo>
                <a:lnTo>
                  <a:pt x="150" y="603"/>
                </a:lnTo>
                <a:lnTo>
                  <a:pt x="145" y="580"/>
                </a:lnTo>
                <a:lnTo>
                  <a:pt x="150" y="554"/>
                </a:lnTo>
                <a:lnTo>
                  <a:pt x="140" y="507"/>
                </a:lnTo>
                <a:lnTo>
                  <a:pt x="151" y="494"/>
                </a:lnTo>
                <a:lnTo>
                  <a:pt x="132" y="490"/>
                </a:lnTo>
                <a:lnTo>
                  <a:pt x="122" y="533"/>
                </a:lnTo>
                <a:lnTo>
                  <a:pt x="99" y="542"/>
                </a:lnTo>
                <a:lnTo>
                  <a:pt x="76" y="542"/>
                </a:lnTo>
                <a:lnTo>
                  <a:pt x="31" y="500"/>
                </a:lnTo>
                <a:lnTo>
                  <a:pt x="29" y="492"/>
                </a:lnTo>
                <a:lnTo>
                  <a:pt x="60" y="489"/>
                </a:lnTo>
                <a:lnTo>
                  <a:pt x="71" y="479"/>
                </a:lnTo>
                <a:lnTo>
                  <a:pt x="75" y="463"/>
                </a:lnTo>
                <a:lnTo>
                  <a:pt x="54" y="474"/>
                </a:lnTo>
                <a:lnTo>
                  <a:pt x="29" y="474"/>
                </a:lnTo>
                <a:lnTo>
                  <a:pt x="0" y="443"/>
                </a:lnTo>
                <a:lnTo>
                  <a:pt x="10" y="437"/>
                </a:lnTo>
                <a:lnTo>
                  <a:pt x="26" y="437"/>
                </a:lnTo>
                <a:lnTo>
                  <a:pt x="28" y="422"/>
                </a:lnTo>
                <a:lnTo>
                  <a:pt x="65" y="430"/>
                </a:lnTo>
                <a:lnTo>
                  <a:pt x="78" y="420"/>
                </a:lnTo>
                <a:lnTo>
                  <a:pt x="86" y="428"/>
                </a:lnTo>
                <a:lnTo>
                  <a:pt x="99" y="422"/>
                </a:lnTo>
                <a:lnTo>
                  <a:pt x="83" y="378"/>
                </a:lnTo>
                <a:lnTo>
                  <a:pt x="68" y="370"/>
                </a:lnTo>
                <a:lnTo>
                  <a:pt x="71" y="350"/>
                </a:lnTo>
                <a:lnTo>
                  <a:pt x="49" y="345"/>
                </a:lnTo>
                <a:lnTo>
                  <a:pt x="52" y="329"/>
                </a:lnTo>
                <a:lnTo>
                  <a:pt x="78" y="293"/>
                </a:lnTo>
                <a:lnTo>
                  <a:pt x="91" y="306"/>
                </a:lnTo>
                <a:lnTo>
                  <a:pt x="122" y="298"/>
                </a:lnTo>
                <a:lnTo>
                  <a:pt x="138" y="272"/>
                </a:lnTo>
                <a:lnTo>
                  <a:pt x="154" y="261"/>
                </a:lnTo>
                <a:lnTo>
                  <a:pt x="171" y="228"/>
                </a:lnTo>
                <a:lnTo>
                  <a:pt x="182" y="223"/>
                </a:lnTo>
                <a:lnTo>
                  <a:pt x="185" y="214"/>
                </a:lnTo>
                <a:lnTo>
                  <a:pt x="198" y="194"/>
                </a:lnTo>
                <a:lnTo>
                  <a:pt x="218" y="186"/>
                </a:lnTo>
                <a:lnTo>
                  <a:pt x="207" y="181"/>
                </a:lnTo>
                <a:lnTo>
                  <a:pt x="213" y="173"/>
                </a:lnTo>
                <a:lnTo>
                  <a:pt x="207" y="165"/>
                </a:lnTo>
                <a:lnTo>
                  <a:pt x="211" y="155"/>
                </a:lnTo>
                <a:lnTo>
                  <a:pt x="234" y="144"/>
                </a:lnTo>
                <a:lnTo>
                  <a:pt x="229" y="134"/>
                </a:lnTo>
                <a:lnTo>
                  <a:pt x="213" y="132"/>
                </a:lnTo>
                <a:lnTo>
                  <a:pt x="211" y="121"/>
                </a:lnTo>
                <a:lnTo>
                  <a:pt x="198" y="118"/>
                </a:lnTo>
                <a:lnTo>
                  <a:pt x="187" y="105"/>
                </a:lnTo>
                <a:lnTo>
                  <a:pt x="197" y="93"/>
                </a:lnTo>
                <a:lnTo>
                  <a:pt x="189" y="85"/>
                </a:lnTo>
                <a:lnTo>
                  <a:pt x="197" y="77"/>
                </a:lnTo>
                <a:lnTo>
                  <a:pt x="185" y="70"/>
                </a:lnTo>
                <a:lnTo>
                  <a:pt x="189" y="64"/>
                </a:lnTo>
                <a:lnTo>
                  <a:pt x="182" y="61"/>
                </a:lnTo>
                <a:lnTo>
                  <a:pt x="187" y="46"/>
                </a:lnTo>
                <a:lnTo>
                  <a:pt x="198" y="43"/>
                </a:lnTo>
                <a:lnTo>
                  <a:pt x="239" y="54"/>
                </a:lnTo>
                <a:lnTo>
                  <a:pt x="265" y="46"/>
                </a:lnTo>
                <a:lnTo>
                  <a:pt x="278" y="48"/>
                </a:lnTo>
                <a:lnTo>
                  <a:pt x="285" y="35"/>
                </a:lnTo>
                <a:lnTo>
                  <a:pt x="304" y="20"/>
                </a:lnTo>
                <a:lnTo>
                  <a:pt x="356" y="0"/>
                </a:lnTo>
                <a:lnTo>
                  <a:pt x="379" y="13"/>
                </a:lnTo>
                <a:lnTo>
                  <a:pt x="381" y="22"/>
                </a:lnTo>
                <a:lnTo>
                  <a:pt x="390" y="18"/>
                </a:lnTo>
                <a:lnTo>
                  <a:pt x="381" y="48"/>
                </a:lnTo>
                <a:lnTo>
                  <a:pt x="366" y="61"/>
                </a:lnTo>
                <a:lnTo>
                  <a:pt x="364" y="74"/>
                </a:lnTo>
                <a:lnTo>
                  <a:pt x="347" y="77"/>
                </a:lnTo>
                <a:lnTo>
                  <a:pt x="348" y="100"/>
                </a:lnTo>
                <a:lnTo>
                  <a:pt x="361" y="108"/>
                </a:lnTo>
                <a:lnTo>
                  <a:pt x="366" y="124"/>
                </a:lnTo>
                <a:lnTo>
                  <a:pt x="348" y="139"/>
                </a:lnTo>
                <a:lnTo>
                  <a:pt x="340" y="126"/>
                </a:lnTo>
                <a:lnTo>
                  <a:pt x="332" y="132"/>
                </a:lnTo>
                <a:lnTo>
                  <a:pt x="342" y="153"/>
                </a:lnTo>
                <a:lnTo>
                  <a:pt x="340" y="173"/>
                </a:lnTo>
                <a:lnTo>
                  <a:pt x="348" y="188"/>
                </a:lnTo>
                <a:lnTo>
                  <a:pt x="363" y="186"/>
                </a:lnTo>
                <a:lnTo>
                  <a:pt x="413" y="217"/>
                </a:lnTo>
              </a:path>
            </a:pathLst>
          </a:custGeom>
          <a:solidFill>
            <a:schemeClr val="folHlink"/>
          </a:solidFill>
          <a:ln w="6350">
            <a:solidFill>
              <a:schemeClr val="folHlink"/>
            </a:solidFill>
            <a:round/>
            <a:headEnd/>
            <a:tailEnd/>
          </a:ln>
        </p:spPr>
        <p:txBody>
          <a:bodyPr/>
          <a:lstStyle/>
          <a:p>
            <a:endParaRPr lang="en-US"/>
          </a:p>
        </p:txBody>
      </p:sp>
      <p:sp>
        <p:nvSpPr>
          <p:cNvPr id="1676" name="Freeform 2717"/>
          <p:cNvSpPr>
            <a:spLocks/>
          </p:cNvSpPr>
          <p:nvPr/>
        </p:nvSpPr>
        <p:spPr bwMode="auto">
          <a:xfrm>
            <a:off x="6562725" y="4562475"/>
            <a:ext cx="9525" cy="44450"/>
          </a:xfrm>
          <a:custGeom>
            <a:avLst/>
            <a:gdLst>
              <a:gd name="T0" fmla="*/ 2147483647 w 13"/>
              <a:gd name="T1" fmla="*/ 0 h 63"/>
              <a:gd name="T2" fmla="*/ 0 w 13"/>
              <a:gd name="T3" fmla="*/ 0 h 63"/>
              <a:gd name="T4" fmla="*/ 2147483647 w 13"/>
              <a:gd name="T5" fmla="*/ 0 h 63"/>
              <a:gd name="T6" fmla="*/ 2147483647 w 13"/>
              <a:gd name="T7" fmla="*/ 0 h 63"/>
              <a:gd name="T8" fmla="*/ 0 60000 65536"/>
              <a:gd name="T9" fmla="*/ 0 60000 65536"/>
              <a:gd name="T10" fmla="*/ 0 60000 65536"/>
              <a:gd name="T11" fmla="*/ 0 60000 65536"/>
              <a:gd name="T12" fmla="*/ 0 w 13"/>
              <a:gd name="T13" fmla="*/ 0 h 63"/>
              <a:gd name="T14" fmla="*/ 13 w 13"/>
              <a:gd name="T15" fmla="*/ 63 h 63"/>
            </a:gdLst>
            <a:ahLst/>
            <a:cxnLst>
              <a:cxn ang="T8">
                <a:pos x="T0" y="T1"/>
              </a:cxn>
              <a:cxn ang="T9">
                <a:pos x="T2" y="T3"/>
              </a:cxn>
              <a:cxn ang="T10">
                <a:pos x="T4" y="T5"/>
              </a:cxn>
              <a:cxn ang="T11">
                <a:pos x="T6" y="T7"/>
              </a:cxn>
            </a:cxnLst>
            <a:rect l="T12" t="T13" r="T14" b="T15"/>
            <a:pathLst>
              <a:path w="13" h="63">
                <a:moveTo>
                  <a:pt x="13" y="0"/>
                </a:moveTo>
                <a:lnTo>
                  <a:pt x="0" y="53"/>
                </a:lnTo>
                <a:lnTo>
                  <a:pt x="4" y="63"/>
                </a:lnTo>
                <a:lnTo>
                  <a:pt x="13" y="0"/>
                </a:lnTo>
                <a:close/>
              </a:path>
            </a:pathLst>
          </a:custGeom>
          <a:solidFill>
            <a:srgbClr val="CDCDCD"/>
          </a:solidFill>
          <a:ln w="6350">
            <a:solidFill>
              <a:schemeClr val="bg1"/>
            </a:solidFill>
            <a:round/>
            <a:headEnd/>
            <a:tailEnd/>
          </a:ln>
        </p:spPr>
        <p:txBody>
          <a:bodyPr/>
          <a:lstStyle/>
          <a:p>
            <a:endParaRPr lang="en-US"/>
          </a:p>
        </p:txBody>
      </p:sp>
      <p:sp>
        <p:nvSpPr>
          <p:cNvPr id="1677" name="Freeform 2718"/>
          <p:cNvSpPr>
            <a:spLocks/>
          </p:cNvSpPr>
          <p:nvPr/>
        </p:nvSpPr>
        <p:spPr bwMode="auto">
          <a:xfrm>
            <a:off x="6562725" y="4562475"/>
            <a:ext cx="9525" cy="44450"/>
          </a:xfrm>
          <a:custGeom>
            <a:avLst/>
            <a:gdLst>
              <a:gd name="T0" fmla="*/ 2147483647 w 13"/>
              <a:gd name="T1" fmla="*/ 0 h 63"/>
              <a:gd name="T2" fmla="*/ 0 w 13"/>
              <a:gd name="T3" fmla="*/ 0 h 63"/>
              <a:gd name="T4" fmla="*/ 2147483647 w 13"/>
              <a:gd name="T5" fmla="*/ 0 h 63"/>
              <a:gd name="T6" fmla="*/ 2147483647 w 13"/>
              <a:gd name="T7" fmla="*/ 0 h 63"/>
              <a:gd name="T8" fmla="*/ 0 60000 65536"/>
              <a:gd name="T9" fmla="*/ 0 60000 65536"/>
              <a:gd name="T10" fmla="*/ 0 60000 65536"/>
              <a:gd name="T11" fmla="*/ 0 60000 65536"/>
              <a:gd name="T12" fmla="*/ 0 w 13"/>
              <a:gd name="T13" fmla="*/ 0 h 63"/>
              <a:gd name="T14" fmla="*/ 13 w 13"/>
              <a:gd name="T15" fmla="*/ 63 h 63"/>
            </a:gdLst>
            <a:ahLst/>
            <a:cxnLst>
              <a:cxn ang="T8">
                <a:pos x="T0" y="T1"/>
              </a:cxn>
              <a:cxn ang="T9">
                <a:pos x="T2" y="T3"/>
              </a:cxn>
              <a:cxn ang="T10">
                <a:pos x="T4" y="T5"/>
              </a:cxn>
              <a:cxn ang="T11">
                <a:pos x="T6" y="T7"/>
              </a:cxn>
            </a:cxnLst>
            <a:rect l="T12" t="T13" r="T14" b="T15"/>
            <a:pathLst>
              <a:path w="13" h="63">
                <a:moveTo>
                  <a:pt x="13" y="0"/>
                </a:moveTo>
                <a:lnTo>
                  <a:pt x="0" y="53"/>
                </a:lnTo>
                <a:lnTo>
                  <a:pt x="4" y="63"/>
                </a:lnTo>
                <a:lnTo>
                  <a:pt x="13" y="0"/>
                </a:lnTo>
              </a:path>
            </a:pathLst>
          </a:custGeom>
          <a:solidFill>
            <a:srgbClr val="CDCDCD"/>
          </a:solidFill>
          <a:ln w="6350">
            <a:solidFill>
              <a:schemeClr val="bg1"/>
            </a:solidFill>
            <a:round/>
            <a:headEnd/>
            <a:tailEnd/>
          </a:ln>
        </p:spPr>
        <p:txBody>
          <a:bodyPr/>
          <a:lstStyle/>
          <a:p>
            <a:endParaRPr lang="en-US"/>
          </a:p>
        </p:txBody>
      </p:sp>
      <p:sp>
        <p:nvSpPr>
          <p:cNvPr id="1678" name="Freeform 2719"/>
          <p:cNvSpPr>
            <a:spLocks/>
          </p:cNvSpPr>
          <p:nvPr/>
        </p:nvSpPr>
        <p:spPr bwMode="auto">
          <a:xfrm>
            <a:off x="6586538" y="4702175"/>
            <a:ext cx="4762" cy="9525"/>
          </a:xfrm>
          <a:custGeom>
            <a:avLst/>
            <a:gdLst>
              <a:gd name="T0" fmla="*/ 2147483647 w 5"/>
              <a:gd name="T1" fmla="*/ 0 h 15"/>
              <a:gd name="T2" fmla="*/ 0 w 5"/>
              <a:gd name="T3" fmla="*/ 0 h 15"/>
              <a:gd name="T4" fmla="*/ 2147483647 w 5"/>
              <a:gd name="T5" fmla="*/ 0 h 15"/>
              <a:gd name="T6" fmla="*/ 2147483647 w 5"/>
              <a:gd name="T7" fmla="*/ 0 h 15"/>
              <a:gd name="T8" fmla="*/ 0 60000 65536"/>
              <a:gd name="T9" fmla="*/ 0 60000 65536"/>
              <a:gd name="T10" fmla="*/ 0 60000 65536"/>
              <a:gd name="T11" fmla="*/ 0 60000 65536"/>
              <a:gd name="T12" fmla="*/ 0 w 5"/>
              <a:gd name="T13" fmla="*/ 0 h 15"/>
              <a:gd name="T14" fmla="*/ 5 w 5"/>
              <a:gd name="T15" fmla="*/ 15 h 15"/>
            </a:gdLst>
            <a:ahLst/>
            <a:cxnLst>
              <a:cxn ang="T8">
                <a:pos x="T0" y="T1"/>
              </a:cxn>
              <a:cxn ang="T9">
                <a:pos x="T2" y="T3"/>
              </a:cxn>
              <a:cxn ang="T10">
                <a:pos x="T4" y="T5"/>
              </a:cxn>
              <a:cxn ang="T11">
                <a:pos x="T6" y="T7"/>
              </a:cxn>
            </a:cxnLst>
            <a:rect l="T12" t="T13" r="T14" b="T15"/>
            <a:pathLst>
              <a:path w="5" h="15">
                <a:moveTo>
                  <a:pt x="5" y="0"/>
                </a:moveTo>
                <a:lnTo>
                  <a:pt x="0" y="3"/>
                </a:lnTo>
                <a:lnTo>
                  <a:pt x="2" y="15"/>
                </a:lnTo>
                <a:lnTo>
                  <a:pt x="5" y="0"/>
                </a:lnTo>
                <a:close/>
              </a:path>
            </a:pathLst>
          </a:custGeom>
          <a:solidFill>
            <a:srgbClr val="CDCDCD"/>
          </a:solidFill>
          <a:ln w="6350">
            <a:solidFill>
              <a:schemeClr val="bg1"/>
            </a:solidFill>
            <a:round/>
            <a:headEnd/>
            <a:tailEnd/>
          </a:ln>
        </p:spPr>
        <p:txBody>
          <a:bodyPr/>
          <a:lstStyle/>
          <a:p>
            <a:endParaRPr lang="en-US"/>
          </a:p>
        </p:txBody>
      </p:sp>
      <p:sp>
        <p:nvSpPr>
          <p:cNvPr id="1679" name="Freeform 2720"/>
          <p:cNvSpPr>
            <a:spLocks/>
          </p:cNvSpPr>
          <p:nvPr/>
        </p:nvSpPr>
        <p:spPr bwMode="auto">
          <a:xfrm>
            <a:off x="6586538" y="4702175"/>
            <a:ext cx="4762" cy="9525"/>
          </a:xfrm>
          <a:custGeom>
            <a:avLst/>
            <a:gdLst>
              <a:gd name="T0" fmla="*/ 2147483647 w 5"/>
              <a:gd name="T1" fmla="*/ 0 h 15"/>
              <a:gd name="T2" fmla="*/ 0 w 5"/>
              <a:gd name="T3" fmla="*/ 0 h 15"/>
              <a:gd name="T4" fmla="*/ 2147483647 w 5"/>
              <a:gd name="T5" fmla="*/ 0 h 15"/>
              <a:gd name="T6" fmla="*/ 2147483647 w 5"/>
              <a:gd name="T7" fmla="*/ 0 h 15"/>
              <a:gd name="T8" fmla="*/ 0 60000 65536"/>
              <a:gd name="T9" fmla="*/ 0 60000 65536"/>
              <a:gd name="T10" fmla="*/ 0 60000 65536"/>
              <a:gd name="T11" fmla="*/ 0 60000 65536"/>
              <a:gd name="T12" fmla="*/ 0 w 5"/>
              <a:gd name="T13" fmla="*/ 0 h 15"/>
              <a:gd name="T14" fmla="*/ 5 w 5"/>
              <a:gd name="T15" fmla="*/ 15 h 15"/>
            </a:gdLst>
            <a:ahLst/>
            <a:cxnLst>
              <a:cxn ang="T8">
                <a:pos x="T0" y="T1"/>
              </a:cxn>
              <a:cxn ang="T9">
                <a:pos x="T2" y="T3"/>
              </a:cxn>
              <a:cxn ang="T10">
                <a:pos x="T4" y="T5"/>
              </a:cxn>
              <a:cxn ang="T11">
                <a:pos x="T6" y="T7"/>
              </a:cxn>
            </a:cxnLst>
            <a:rect l="T12" t="T13" r="T14" b="T15"/>
            <a:pathLst>
              <a:path w="5" h="15">
                <a:moveTo>
                  <a:pt x="5" y="0"/>
                </a:moveTo>
                <a:lnTo>
                  <a:pt x="0" y="3"/>
                </a:lnTo>
                <a:lnTo>
                  <a:pt x="2" y="15"/>
                </a:lnTo>
                <a:lnTo>
                  <a:pt x="5" y="0"/>
                </a:lnTo>
              </a:path>
            </a:pathLst>
          </a:custGeom>
          <a:solidFill>
            <a:srgbClr val="CDCDCD"/>
          </a:solidFill>
          <a:ln w="6350">
            <a:solidFill>
              <a:schemeClr val="bg1"/>
            </a:solidFill>
            <a:round/>
            <a:headEnd/>
            <a:tailEnd/>
          </a:ln>
        </p:spPr>
        <p:txBody>
          <a:bodyPr/>
          <a:lstStyle/>
          <a:p>
            <a:endParaRPr lang="en-US"/>
          </a:p>
        </p:txBody>
      </p:sp>
      <p:sp>
        <p:nvSpPr>
          <p:cNvPr id="1680" name="Freeform 2721"/>
          <p:cNvSpPr>
            <a:spLocks/>
          </p:cNvSpPr>
          <p:nvPr/>
        </p:nvSpPr>
        <p:spPr bwMode="auto">
          <a:xfrm>
            <a:off x="6462713" y="3527425"/>
            <a:ext cx="669925" cy="338138"/>
          </a:xfrm>
          <a:custGeom>
            <a:avLst/>
            <a:gdLst>
              <a:gd name="T0" fmla="*/ 0 w 999"/>
              <a:gd name="T1" fmla="*/ 0 h 488"/>
              <a:gd name="T2" fmla="*/ 0 w 999"/>
              <a:gd name="T3" fmla="*/ 0 h 488"/>
              <a:gd name="T4" fmla="*/ 0 w 999"/>
              <a:gd name="T5" fmla="*/ 0 h 488"/>
              <a:gd name="T6" fmla="*/ 0 w 999"/>
              <a:gd name="T7" fmla="*/ 0 h 488"/>
              <a:gd name="T8" fmla="*/ 0 w 999"/>
              <a:gd name="T9" fmla="*/ 0 h 488"/>
              <a:gd name="T10" fmla="*/ 0 w 999"/>
              <a:gd name="T11" fmla="*/ 0 h 488"/>
              <a:gd name="T12" fmla="*/ 0 w 999"/>
              <a:gd name="T13" fmla="*/ 0 h 488"/>
              <a:gd name="T14" fmla="*/ 0 w 999"/>
              <a:gd name="T15" fmla="*/ 0 h 488"/>
              <a:gd name="T16" fmla="*/ 0 w 999"/>
              <a:gd name="T17" fmla="*/ 0 h 488"/>
              <a:gd name="T18" fmla="*/ 0 w 999"/>
              <a:gd name="T19" fmla="*/ 0 h 488"/>
              <a:gd name="T20" fmla="*/ 0 w 999"/>
              <a:gd name="T21" fmla="*/ 0 h 488"/>
              <a:gd name="T22" fmla="*/ 0 w 999"/>
              <a:gd name="T23" fmla="*/ 0 h 488"/>
              <a:gd name="T24" fmla="*/ 0 w 999"/>
              <a:gd name="T25" fmla="*/ 0 h 488"/>
              <a:gd name="T26" fmla="*/ 0 w 999"/>
              <a:gd name="T27" fmla="*/ 0 h 488"/>
              <a:gd name="T28" fmla="*/ 0 w 999"/>
              <a:gd name="T29" fmla="*/ 0 h 488"/>
              <a:gd name="T30" fmla="*/ 0 w 999"/>
              <a:gd name="T31" fmla="*/ 0 h 488"/>
              <a:gd name="T32" fmla="*/ 0 w 999"/>
              <a:gd name="T33" fmla="*/ 0 h 488"/>
              <a:gd name="T34" fmla="*/ 0 w 999"/>
              <a:gd name="T35" fmla="*/ 0 h 488"/>
              <a:gd name="T36" fmla="*/ 0 w 999"/>
              <a:gd name="T37" fmla="*/ 0 h 488"/>
              <a:gd name="T38" fmla="*/ 0 w 999"/>
              <a:gd name="T39" fmla="*/ 0 h 488"/>
              <a:gd name="T40" fmla="*/ 0 w 999"/>
              <a:gd name="T41" fmla="*/ 0 h 488"/>
              <a:gd name="T42" fmla="*/ 0 w 999"/>
              <a:gd name="T43" fmla="*/ 0 h 488"/>
              <a:gd name="T44" fmla="*/ 0 w 999"/>
              <a:gd name="T45" fmla="*/ 0 h 488"/>
              <a:gd name="T46" fmla="*/ 0 w 999"/>
              <a:gd name="T47" fmla="*/ 0 h 488"/>
              <a:gd name="T48" fmla="*/ 0 w 999"/>
              <a:gd name="T49" fmla="*/ 0 h 488"/>
              <a:gd name="T50" fmla="*/ 0 w 999"/>
              <a:gd name="T51" fmla="*/ 0 h 488"/>
              <a:gd name="T52" fmla="*/ 0 w 999"/>
              <a:gd name="T53" fmla="*/ 0 h 488"/>
              <a:gd name="T54" fmla="*/ 0 w 999"/>
              <a:gd name="T55" fmla="*/ 0 h 488"/>
              <a:gd name="T56" fmla="*/ 0 w 999"/>
              <a:gd name="T57" fmla="*/ 0 h 488"/>
              <a:gd name="T58" fmla="*/ 0 w 999"/>
              <a:gd name="T59" fmla="*/ 0 h 488"/>
              <a:gd name="T60" fmla="*/ 0 w 999"/>
              <a:gd name="T61" fmla="*/ 0 h 488"/>
              <a:gd name="T62" fmla="*/ 0 w 999"/>
              <a:gd name="T63" fmla="*/ 0 h 488"/>
              <a:gd name="T64" fmla="*/ 0 w 999"/>
              <a:gd name="T65" fmla="*/ 0 h 488"/>
              <a:gd name="T66" fmla="*/ 0 w 999"/>
              <a:gd name="T67" fmla="*/ 0 h 488"/>
              <a:gd name="T68" fmla="*/ 0 w 999"/>
              <a:gd name="T69" fmla="*/ 0 h 488"/>
              <a:gd name="T70" fmla="*/ 0 w 999"/>
              <a:gd name="T71" fmla="*/ 0 h 488"/>
              <a:gd name="T72" fmla="*/ 0 w 999"/>
              <a:gd name="T73" fmla="*/ 0 h 488"/>
              <a:gd name="T74" fmla="*/ 0 w 999"/>
              <a:gd name="T75" fmla="*/ 0 h 488"/>
              <a:gd name="T76" fmla="*/ 0 w 999"/>
              <a:gd name="T77" fmla="*/ 0 h 488"/>
              <a:gd name="T78" fmla="*/ 0 w 999"/>
              <a:gd name="T79" fmla="*/ 0 h 488"/>
              <a:gd name="T80" fmla="*/ 0 w 999"/>
              <a:gd name="T81" fmla="*/ 0 h 488"/>
              <a:gd name="T82" fmla="*/ 0 w 999"/>
              <a:gd name="T83" fmla="*/ 0 h 488"/>
              <a:gd name="T84" fmla="*/ 0 w 999"/>
              <a:gd name="T85" fmla="*/ 0 h 488"/>
              <a:gd name="T86" fmla="*/ 0 w 999"/>
              <a:gd name="T87" fmla="*/ 0 h 488"/>
              <a:gd name="T88" fmla="*/ 0 w 999"/>
              <a:gd name="T89" fmla="*/ 0 h 488"/>
              <a:gd name="T90" fmla="*/ 0 w 999"/>
              <a:gd name="T91" fmla="*/ 0 h 488"/>
              <a:gd name="T92" fmla="*/ 0 w 999"/>
              <a:gd name="T93" fmla="*/ 0 h 488"/>
              <a:gd name="T94" fmla="*/ 0 w 999"/>
              <a:gd name="T95" fmla="*/ 0 h 488"/>
              <a:gd name="T96" fmla="*/ 0 w 999"/>
              <a:gd name="T97" fmla="*/ 0 h 488"/>
              <a:gd name="T98" fmla="*/ 0 w 999"/>
              <a:gd name="T99" fmla="*/ 0 h 488"/>
              <a:gd name="T100" fmla="*/ 0 w 999"/>
              <a:gd name="T101" fmla="*/ 0 h 488"/>
              <a:gd name="T102" fmla="*/ 0 w 999"/>
              <a:gd name="T103" fmla="*/ 0 h 488"/>
              <a:gd name="T104" fmla="*/ 0 w 999"/>
              <a:gd name="T105" fmla="*/ 0 h 488"/>
              <a:gd name="T106" fmla="*/ 0 w 999"/>
              <a:gd name="T107" fmla="*/ 0 h 488"/>
              <a:gd name="T108" fmla="*/ 0 w 999"/>
              <a:gd name="T109" fmla="*/ 0 h 488"/>
              <a:gd name="T110" fmla="*/ 0 w 999"/>
              <a:gd name="T111" fmla="*/ 0 h 488"/>
              <a:gd name="T112" fmla="*/ 0 w 999"/>
              <a:gd name="T113" fmla="*/ 0 h 488"/>
              <a:gd name="T114" fmla="*/ 0 w 999"/>
              <a:gd name="T115" fmla="*/ 0 h 488"/>
              <a:gd name="T116" fmla="*/ 0 w 999"/>
              <a:gd name="T117" fmla="*/ 0 h 488"/>
              <a:gd name="T118" fmla="*/ 0 w 999"/>
              <a:gd name="T119" fmla="*/ 0 h 488"/>
              <a:gd name="T120" fmla="*/ 0 w 999"/>
              <a:gd name="T121" fmla="*/ 0 h 4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9"/>
              <a:gd name="T184" fmla="*/ 0 h 488"/>
              <a:gd name="T185" fmla="*/ 999 w 999"/>
              <a:gd name="T186" fmla="*/ 488 h 4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9" h="488">
                <a:moveTo>
                  <a:pt x="0" y="160"/>
                </a:moveTo>
                <a:lnTo>
                  <a:pt x="8" y="181"/>
                </a:lnTo>
                <a:lnTo>
                  <a:pt x="31" y="207"/>
                </a:lnTo>
                <a:lnTo>
                  <a:pt x="73" y="215"/>
                </a:lnTo>
                <a:lnTo>
                  <a:pt x="78" y="225"/>
                </a:lnTo>
                <a:lnTo>
                  <a:pt x="93" y="270"/>
                </a:lnTo>
                <a:lnTo>
                  <a:pt x="94" y="309"/>
                </a:lnTo>
                <a:lnTo>
                  <a:pt x="91" y="327"/>
                </a:lnTo>
                <a:lnTo>
                  <a:pt x="141" y="344"/>
                </a:lnTo>
                <a:lnTo>
                  <a:pt x="163" y="342"/>
                </a:lnTo>
                <a:lnTo>
                  <a:pt x="236" y="373"/>
                </a:lnTo>
                <a:lnTo>
                  <a:pt x="260" y="412"/>
                </a:lnTo>
                <a:lnTo>
                  <a:pt x="291" y="443"/>
                </a:lnTo>
                <a:lnTo>
                  <a:pt x="410" y="438"/>
                </a:lnTo>
                <a:lnTo>
                  <a:pt x="460" y="464"/>
                </a:lnTo>
                <a:lnTo>
                  <a:pt x="539" y="488"/>
                </a:lnTo>
                <a:lnTo>
                  <a:pt x="626" y="454"/>
                </a:lnTo>
                <a:lnTo>
                  <a:pt x="667" y="456"/>
                </a:lnTo>
                <a:lnTo>
                  <a:pt x="703" y="446"/>
                </a:lnTo>
                <a:lnTo>
                  <a:pt x="762" y="396"/>
                </a:lnTo>
                <a:lnTo>
                  <a:pt x="747" y="373"/>
                </a:lnTo>
                <a:lnTo>
                  <a:pt x="762" y="344"/>
                </a:lnTo>
                <a:lnTo>
                  <a:pt x="773" y="339"/>
                </a:lnTo>
                <a:lnTo>
                  <a:pt x="812" y="352"/>
                </a:lnTo>
                <a:lnTo>
                  <a:pt x="851" y="319"/>
                </a:lnTo>
                <a:lnTo>
                  <a:pt x="877" y="311"/>
                </a:lnTo>
                <a:lnTo>
                  <a:pt x="915" y="270"/>
                </a:lnTo>
                <a:lnTo>
                  <a:pt x="999" y="264"/>
                </a:lnTo>
                <a:lnTo>
                  <a:pt x="989" y="252"/>
                </a:lnTo>
                <a:lnTo>
                  <a:pt x="988" y="233"/>
                </a:lnTo>
                <a:lnTo>
                  <a:pt x="958" y="202"/>
                </a:lnTo>
                <a:lnTo>
                  <a:pt x="919" y="225"/>
                </a:lnTo>
                <a:lnTo>
                  <a:pt x="879" y="220"/>
                </a:lnTo>
                <a:lnTo>
                  <a:pt x="874" y="200"/>
                </a:lnTo>
                <a:lnTo>
                  <a:pt x="877" y="150"/>
                </a:lnTo>
                <a:lnTo>
                  <a:pt x="902" y="111"/>
                </a:lnTo>
                <a:lnTo>
                  <a:pt x="879" y="114"/>
                </a:lnTo>
                <a:lnTo>
                  <a:pt x="843" y="98"/>
                </a:lnTo>
                <a:lnTo>
                  <a:pt x="794" y="130"/>
                </a:lnTo>
                <a:lnTo>
                  <a:pt x="729" y="150"/>
                </a:lnTo>
                <a:lnTo>
                  <a:pt x="701" y="145"/>
                </a:lnTo>
                <a:lnTo>
                  <a:pt x="659" y="137"/>
                </a:lnTo>
                <a:lnTo>
                  <a:pt x="636" y="117"/>
                </a:lnTo>
                <a:lnTo>
                  <a:pt x="561" y="80"/>
                </a:lnTo>
                <a:lnTo>
                  <a:pt x="543" y="77"/>
                </a:lnTo>
                <a:lnTo>
                  <a:pt x="498" y="96"/>
                </a:lnTo>
                <a:lnTo>
                  <a:pt x="477" y="90"/>
                </a:lnTo>
                <a:lnTo>
                  <a:pt x="454" y="73"/>
                </a:lnTo>
                <a:lnTo>
                  <a:pt x="446" y="34"/>
                </a:lnTo>
                <a:lnTo>
                  <a:pt x="361" y="0"/>
                </a:lnTo>
                <a:lnTo>
                  <a:pt x="317" y="38"/>
                </a:lnTo>
                <a:lnTo>
                  <a:pt x="325" y="75"/>
                </a:lnTo>
                <a:lnTo>
                  <a:pt x="319" y="85"/>
                </a:lnTo>
                <a:lnTo>
                  <a:pt x="322" y="104"/>
                </a:lnTo>
                <a:lnTo>
                  <a:pt x="316" y="108"/>
                </a:lnTo>
                <a:lnTo>
                  <a:pt x="223" y="108"/>
                </a:lnTo>
                <a:lnTo>
                  <a:pt x="203" y="86"/>
                </a:lnTo>
                <a:lnTo>
                  <a:pt x="127" y="78"/>
                </a:lnTo>
                <a:lnTo>
                  <a:pt x="91" y="91"/>
                </a:lnTo>
                <a:lnTo>
                  <a:pt x="14" y="137"/>
                </a:lnTo>
                <a:lnTo>
                  <a:pt x="0" y="160"/>
                </a:lnTo>
                <a:close/>
              </a:path>
            </a:pathLst>
          </a:custGeom>
          <a:solidFill>
            <a:srgbClr val="CDCDCD"/>
          </a:solidFill>
          <a:ln w="6350">
            <a:solidFill>
              <a:schemeClr val="bg1"/>
            </a:solidFill>
            <a:round/>
            <a:headEnd/>
            <a:tailEnd/>
          </a:ln>
        </p:spPr>
        <p:txBody>
          <a:bodyPr/>
          <a:lstStyle/>
          <a:p>
            <a:endParaRPr lang="en-US"/>
          </a:p>
        </p:txBody>
      </p:sp>
      <p:sp>
        <p:nvSpPr>
          <p:cNvPr id="1681" name="Freeform 2722"/>
          <p:cNvSpPr>
            <a:spLocks/>
          </p:cNvSpPr>
          <p:nvPr/>
        </p:nvSpPr>
        <p:spPr bwMode="auto">
          <a:xfrm>
            <a:off x="6462713" y="3527425"/>
            <a:ext cx="669925" cy="338138"/>
          </a:xfrm>
          <a:custGeom>
            <a:avLst/>
            <a:gdLst>
              <a:gd name="T0" fmla="*/ 0 w 999"/>
              <a:gd name="T1" fmla="*/ 0 h 488"/>
              <a:gd name="T2" fmla="*/ 0 w 999"/>
              <a:gd name="T3" fmla="*/ 0 h 488"/>
              <a:gd name="T4" fmla="*/ 0 w 999"/>
              <a:gd name="T5" fmla="*/ 0 h 488"/>
              <a:gd name="T6" fmla="*/ 0 w 999"/>
              <a:gd name="T7" fmla="*/ 0 h 488"/>
              <a:gd name="T8" fmla="*/ 0 w 999"/>
              <a:gd name="T9" fmla="*/ 0 h 488"/>
              <a:gd name="T10" fmla="*/ 0 w 999"/>
              <a:gd name="T11" fmla="*/ 0 h 488"/>
              <a:gd name="T12" fmla="*/ 0 w 999"/>
              <a:gd name="T13" fmla="*/ 0 h 488"/>
              <a:gd name="T14" fmla="*/ 0 w 999"/>
              <a:gd name="T15" fmla="*/ 0 h 488"/>
              <a:gd name="T16" fmla="*/ 0 w 999"/>
              <a:gd name="T17" fmla="*/ 0 h 488"/>
              <a:gd name="T18" fmla="*/ 0 w 999"/>
              <a:gd name="T19" fmla="*/ 0 h 488"/>
              <a:gd name="T20" fmla="*/ 0 w 999"/>
              <a:gd name="T21" fmla="*/ 0 h 488"/>
              <a:gd name="T22" fmla="*/ 0 w 999"/>
              <a:gd name="T23" fmla="*/ 0 h 488"/>
              <a:gd name="T24" fmla="*/ 0 w 999"/>
              <a:gd name="T25" fmla="*/ 0 h 488"/>
              <a:gd name="T26" fmla="*/ 0 w 999"/>
              <a:gd name="T27" fmla="*/ 0 h 488"/>
              <a:gd name="T28" fmla="*/ 0 w 999"/>
              <a:gd name="T29" fmla="*/ 0 h 488"/>
              <a:gd name="T30" fmla="*/ 0 w 999"/>
              <a:gd name="T31" fmla="*/ 0 h 488"/>
              <a:gd name="T32" fmla="*/ 0 w 999"/>
              <a:gd name="T33" fmla="*/ 0 h 488"/>
              <a:gd name="T34" fmla="*/ 0 w 999"/>
              <a:gd name="T35" fmla="*/ 0 h 488"/>
              <a:gd name="T36" fmla="*/ 0 w 999"/>
              <a:gd name="T37" fmla="*/ 0 h 488"/>
              <a:gd name="T38" fmla="*/ 0 w 999"/>
              <a:gd name="T39" fmla="*/ 0 h 488"/>
              <a:gd name="T40" fmla="*/ 0 w 999"/>
              <a:gd name="T41" fmla="*/ 0 h 488"/>
              <a:gd name="T42" fmla="*/ 0 w 999"/>
              <a:gd name="T43" fmla="*/ 0 h 488"/>
              <a:gd name="T44" fmla="*/ 0 w 999"/>
              <a:gd name="T45" fmla="*/ 0 h 488"/>
              <a:gd name="T46" fmla="*/ 0 w 999"/>
              <a:gd name="T47" fmla="*/ 0 h 488"/>
              <a:gd name="T48" fmla="*/ 0 w 999"/>
              <a:gd name="T49" fmla="*/ 0 h 488"/>
              <a:gd name="T50" fmla="*/ 0 w 999"/>
              <a:gd name="T51" fmla="*/ 0 h 488"/>
              <a:gd name="T52" fmla="*/ 0 w 999"/>
              <a:gd name="T53" fmla="*/ 0 h 488"/>
              <a:gd name="T54" fmla="*/ 0 w 999"/>
              <a:gd name="T55" fmla="*/ 0 h 488"/>
              <a:gd name="T56" fmla="*/ 0 w 999"/>
              <a:gd name="T57" fmla="*/ 0 h 488"/>
              <a:gd name="T58" fmla="*/ 0 w 999"/>
              <a:gd name="T59" fmla="*/ 0 h 488"/>
              <a:gd name="T60" fmla="*/ 0 w 999"/>
              <a:gd name="T61" fmla="*/ 0 h 488"/>
              <a:gd name="T62" fmla="*/ 0 w 999"/>
              <a:gd name="T63" fmla="*/ 0 h 488"/>
              <a:gd name="T64" fmla="*/ 0 w 999"/>
              <a:gd name="T65" fmla="*/ 0 h 488"/>
              <a:gd name="T66" fmla="*/ 0 w 999"/>
              <a:gd name="T67" fmla="*/ 0 h 488"/>
              <a:gd name="T68" fmla="*/ 0 w 999"/>
              <a:gd name="T69" fmla="*/ 0 h 488"/>
              <a:gd name="T70" fmla="*/ 0 w 999"/>
              <a:gd name="T71" fmla="*/ 0 h 488"/>
              <a:gd name="T72" fmla="*/ 0 w 999"/>
              <a:gd name="T73" fmla="*/ 0 h 488"/>
              <a:gd name="T74" fmla="*/ 0 w 999"/>
              <a:gd name="T75" fmla="*/ 0 h 488"/>
              <a:gd name="T76" fmla="*/ 0 w 999"/>
              <a:gd name="T77" fmla="*/ 0 h 488"/>
              <a:gd name="T78" fmla="*/ 0 w 999"/>
              <a:gd name="T79" fmla="*/ 0 h 488"/>
              <a:gd name="T80" fmla="*/ 0 w 999"/>
              <a:gd name="T81" fmla="*/ 0 h 488"/>
              <a:gd name="T82" fmla="*/ 0 w 999"/>
              <a:gd name="T83" fmla="*/ 0 h 488"/>
              <a:gd name="T84" fmla="*/ 0 w 999"/>
              <a:gd name="T85" fmla="*/ 0 h 488"/>
              <a:gd name="T86" fmla="*/ 0 w 999"/>
              <a:gd name="T87" fmla="*/ 0 h 488"/>
              <a:gd name="T88" fmla="*/ 0 w 999"/>
              <a:gd name="T89" fmla="*/ 0 h 488"/>
              <a:gd name="T90" fmla="*/ 0 w 999"/>
              <a:gd name="T91" fmla="*/ 0 h 488"/>
              <a:gd name="T92" fmla="*/ 0 w 999"/>
              <a:gd name="T93" fmla="*/ 0 h 488"/>
              <a:gd name="T94" fmla="*/ 0 w 999"/>
              <a:gd name="T95" fmla="*/ 0 h 488"/>
              <a:gd name="T96" fmla="*/ 0 w 999"/>
              <a:gd name="T97" fmla="*/ 0 h 488"/>
              <a:gd name="T98" fmla="*/ 0 w 999"/>
              <a:gd name="T99" fmla="*/ 0 h 488"/>
              <a:gd name="T100" fmla="*/ 0 w 999"/>
              <a:gd name="T101" fmla="*/ 0 h 488"/>
              <a:gd name="T102" fmla="*/ 0 w 999"/>
              <a:gd name="T103" fmla="*/ 0 h 488"/>
              <a:gd name="T104" fmla="*/ 0 w 999"/>
              <a:gd name="T105" fmla="*/ 0 h 488"/>
              <a:gd name="T106" fmla="*/ 0 w 999"/>
              <a:gd name="T107" fmla="*/ 0 h 488"/>
              <a:gd name="T108" fmla="*/ 0 w 999"/>
              <a:gd name="T109" fmla="*/ 0 h 488"/>
              <a:gd name="T110" fmla="*/ 0 w 999"/>
              <a:gd name="T111" fmla="*/ 0 h 488"/>
              <a:gd name="T112" fmla="*/ 0 w 999"/>
              <a:gd name="T113" fmla="*/ 0 h 488"/>
              <a:gd name="T114" fmla="*/ 0 w 999"/>
              <a:gd name="T115" fmla="*/ 0 h 488"/>
              <a:gd name="T116" fmla="*/ 0 w 999"/>
              <a:gd name="T117" fmla="*/ 0 h 488"/>
              <a:gd name="T118" fmla="*/ 0 w 999"/>
              <a:gd name="T119" fmla="*/ 0 h 488"/>
              <a:gd name="T120" fmla="*/ 0 w 999"/>
              <a:gd name="T121" fmla="*/ 0 h 4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9"/>
              <a:gd name="T184" fmla="*/ 0 h 488"/>
              <a:gd name="T185" fmla="*/ 999 w 999"/>
              <a:gd name="T186" fmla="*/ 488 h 4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9" h="488">
                <a:moveTo>
                  <a:pt x="0" y="160"/>
                </a:moveTo>
                <a:lnTo>
                  <a:pt x="8" y="181"/>
                </a:lnTo>
                <a:lnTo>
                  <a:pt x="31" y="207"/>
                </a:lnTo>
                <a:lnTo>
                  <a:pt x="73" y="215"/>
                </a:lnTo>
                <a:lnTo>
                  <a:pt x="78" y="225"/>
                </a:lnTo>
                <a:lnTo>
                  <a:pt x="93" y="270"/>
                </a:lnTo>
                <a:lnTo>
                  <a:pt x="94" y="309"/>
                </a:lnTo>
                <a:lnTo>
                  <a:pt x="91" y="327"/>
                </a:lnTo>
                <a:lnTo>
                  <a:pt x="141" y="344"/>
                </a:lnTo>
                <a:lnTo>
                  <a:pt x="163" y="342"/>
                </a:lnTo>
                <a:lnTo>
                  <a:pt x="236" y="373"/>
                </a:lnTo>
                <a:lnTo>
                  <a:pt x="260" y="412"/>
                </a:lnTo>
                <a:lnTo>
                  <a:pt x="291" y="443"/>
                </a:lnTo>
                <a:lnTo>
                  <a:pt x="410" y="438"/>
                </a:lnTo>
                <a:lnTo>
                  <a:pt x="460" y="464"/>
                </a:lnTo>
                <a:lnTo>
                  <a:pt x="539" y="488"/>
                </a:lnTo>
                <a:lnTo>
                  <a:pt x="626" y="454"/>
                </a:lnTo>
                <a:lnTo>
                  <a:pt x="667" y="456"/>
                </a:lnTo>
                <a:lnTo>
                  <a:pt x="703" y="446"/>
                </a:lnTo>
                <a:lnTo>
                  <a:pt x="762" y="396"/>
                </a:lnTo>
                <a:lnTo>
                  <a:pt x="747" y="373"/>
                </a:lnTo>
                <a:lnTo>
                  <a:pt x="762" y="344"/>
                </a:lnTo>
                <a:lnTo>
                  <a:pt x="773" y="339"/>
                </a:lnTo>
                <a:lnTo>
                  <a:pt x="812" y="352"/>
                </a:lnTo>
                <a:lnTo>
                  <a:pt x="851" y="319"/>
                </a:lnTo>
                <a:lnTo>
                  <a:pt x="877" y="311"/>
                </a:lnTo>
                <a:lnTo>
                  <a:pt x="915" y="270"/>
                </a:lnTo>
                <a:lnTo>
                  <a:pt x="999" y="264"/>
                </a:lnTo>
                <a:lnTo>
                  <a:pt x="989" y="252"/>
                </a:lnTo>
                <a:lnTo>
                  <a:pt x="988" y="233"/>
                </a:lnTo>
                <a:lnTo>
                  <a:pt x="958" y="202"/>
                </a:lnTo>
                <a:lnTo>
                  <a:pt x="919" y="225"/>
                </a:lnTo>
                <a:lnTo>
                  <a:pt x="879" y="220"/>
                </a:lnTo>
                <a:lnTo>
                  <a:pt x="874" y="200"/>
                </a:lnTo>
                <a:lnTo>
                  <a:pt x="877" y="150"/>
                </a:lnTo>
                <a:lnTo>
                  <a:pt x="902" y="111"/>
                </a:lnTo>
                <a:lnTo>
                  <a:pt x="879" y="114"/>
                </a:lnTo>
                <a:lnTo>
                  <a:pt x="843" y="98"/>
                </a:lnTo>
                <a:lnTo>
                  <a:pt x="794" y="130"/>
                </a:lnTo>
                <a:lnTo>
                  <a:pt x="729" y="150"/>
                </a:lnTo>
                <a:lnTo>
                  <a:pt x="701" y="145"/>
                </a:lnTo>
                <a:lnTo>
                  <a:pt x="659" y="137"/>
                </a:lnTo>
                <a:lnTo>
                  <a:pt x="636" y="117"/>
                </a:lnTo>
                <a:lnTo>
                  <a:pt x="561" y="80"/>
                </a:lnTo>
                <a:lnTo>
                  <a:pt x="543" y="77"/>
                </a:lnTo>
                <a:lnTo>
                  <a:pt x="498" y="96"/>
                </a:lnTo>
                <a:lnTo>
                  <a:pt x="477" y="90"/>
                </a:lnTo>
                <a:lnTo>
                  <a:pt x="454" y="73"/>
                </a:lnTo>
                <a:lnTo>
                  <a:pt x="446" y="34"/>
                </a:lnTo>
                <a:lnTo>
                  <a:pt x="361" y="0"/>
                </a:lnTo>
                <a:lnTo>
                  <a:pt x="317" y="38"/>
                </a:lnTo>
                <a:lnTo>
                  <a:pt x="325" y="75"/>
                </a:lnTo>
                <a:lnTo>
                  <a:pt x="319" y="85"/>
                </a:lnTo>
                <a:lnTo>
                  <a:pt x="322" y="104"/>
                </a:lnTo>
                <a:lnTo>
                  <a:pt x="316" y="108"/>
                </a:lnTo>
                <a:lnTo>
                  <a:pt x="223" y="108"/>
                </a:lnTo>
                <a:lnTo>
                  <a:pt x="203" y="86"/>
                </a:lnTo>
                <a:lnTo>
                  <a:pt x="127" y="78"/>
                </a:lnTo>
                <a:lnTo>
                  <a:pt x="91" y="91"/>
                </a:lnTo>
                <a:lnTo>
                  <a:pt x="14" y="137"/>
                </a:lnTo>
                <a:lnTo>
                  <a:pt x="0" y="160"/>
                </a:lnTo>
              </a:path>
            </a:pathLst>
          </a:custGeom>
          <a:solidFill>
            <a:srgbClr val="CDCDCD"/>
          </a:solidFill>
          <a:ln w="6350">
            <a:solidFill>
              <a:schemeClr val="bg1"/>
            </a:solidFill>
            <a:round/>
            <a:headEnd/>
            <a:tailEnd/>
          </a:ln>
        </p:spPr>
        <p:txBody>
          <a:bodyPr/>
          <a:lstStyle/>
          <a:p>
            <a:endParaRPr lang="en-US"/>
          </a:p>
        </p:txBody>
      </p:sp>
      <p:sp>
        <p:nvSpPr>
          <p:cNvPr id="1682" name="Freeform 2723"/>
          <p:cNvSpPr>
            <a:spLocks/>
          </p:cNvSpPr>
          <p:nvPr/>
        </p:nvSpPr>
        <p:spPr bwMode="auto">
          <a:xfrm>
            <a:off x="4948238" y="3646488"/>
            <a:ext cx="142875" cy="90487"/>
          </a:xfrm>
          <a:custGeom>
            <a:avLst/>
            <a:gdLst>
              <a:gd name="T0" fmla="*/ 0 w 212"/>
              <a:gd name="T1" fmla="*/ 0 h 128"/>
              <a:gd name="T2" fmla="*/ 0 w 212"/>
              <a:gd name="T3" fmla="*/ 0 h 128"/>
              <a:gd name="T4" fmla="*/ 0 w 212"/>
              <a:gd name="T5" fmla="*/ 0 h 128"/>
              <a:gd name="T6" fmla="*/ 0 w 212"/>
              <a:gd name="T7" fmla="*/ 0 h 128"/>
              <a:gd name="T8" fmla="*/ 0 w 212"/>
              <a:gd name="T9" fmla="*/ 0 h 128"/>
              <a:gd name="T10" fmla="*/ 0 w 212"/>
              <a:gd name="T11" fmla="*/ 0 h 128"/>
              <a:gd name="T12" fmla="*/ 0 w 212"/>
              <a:gd name="T13" fmla="*/ 0 h 128"/>
              <a:gd name="T14" fmla="*/ 0 w 212"/>
              <a:gd name="T15" fmla="*/ 0 h 128"/>
              <a:gd name="T16" fmla="*/ 0 w 212"/>
              <a:gd name="T17" fmla="*/ 0 h 128"/>
              <a:gd name="T18" fmla="*/ 0 w 212"/>
              <a:gd name="T19" fmla="*/ 0 h 128"/>
              <a:gd name="T20" fmla="*/ 0 w 212"/>
              <a:gd name="T21" fmla="*/ 0 h 128"/>
              <a:gd name="T22" fmla="*/ 0 w 212"/>
              <a:gd name="T23" fmla="*/ 0 h 128"/>
              <a:gd name="T24" fmla="*/ 0 w 212"/>
              <a:gd name="T25" fmla="*/ 0 h 128"/>
              <a:gd name="T26" fmla="*/ 0 w 212"/>
              <a:gd name="T27" fmla="*/ 0 h 128"/>
              <a:gd name="T28" fmla="*/ 0 w 212"/>
              <a:gd name="T29" fmla="*/ 0 h 128"/>
              <a:gd name="T30" fmla="*/ 0 w 212"/>
              <a:gd name="T31" fmla="*/ 0 h 128"/>
              <a:gd name="T32" fmla="*/ 0 w 212"/>
              <a:gd name="T33" fmla="*/ 0 h 128"/>
              <a:gd name="T34" fmla="*/ 0 w 212"/>
              <a:gd name="T35" fmla="*/ 0 h 128"/>
              <a:gd name="T36" fmla="*/ 0 w 212"/>
              <a:gd name="T37" fmla="*/ 0 h 128"/>
              <a:gd name="T38" fmla="*/ 0 w 212"/>
              <a:gd name="T39" fmla="*/ 0 h 1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2"/>
              <a:gd name="T61" fmla="*/ 0 h 128"/>
              <a:gd name="T62" fmla="*/ 212 w 212"/>
              <a:gd name="T63" fmla="*/ 128 h 1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2" h="128">
                <a:moveTo>
                  <a:pt x="8" y="86"/>
                </a:moveTo>
                <a:lnTo>
                  <a:pt x="59" y="128"/>
                </a:lnTo>
                <a:lnTo>
                  <a:pt x="83" y="120"/>
                </a:lnTo>
                <a:lnTo>
                  <a:pt x="112" y="111"/>
                </a:lnTo>
                <a:lnTo>
                  <a:pt x="130" y="112"/>
                </a:lnTo>
                <a:lnTo>
                  <a:pt x="160" y="102"/>
                </a:lnTo>
                <a:lnTo>
                  <a:pt x="186" y="44"/>
                </a:lnTo>
                <a:lnTo>
                  <a:pt x="212" y="28"/>
                </a:lnTo>
                <a:lnTo>
                  <a:pt x="191" y="6"/>
                </a:lnTo>
                <a:lnTo>
                  <a:pt x="147" y="0"/>
                </a:lnTo>
                <a:lnTo>
                  <a:pt x="121" y="18"/>
                </a:lnTo>
                <a:lnTo>
                  <a:pt x="83" y="24"/>
                </a:lnTo>
                <a:lnTo>
                  <a:pt x="73" y="37"/>
                </a:lnTo>
                <a:lnTo>
                  <a:pt x="54" y="37"/>
                </a:lnTo>
                <a:lnTo>
                  <a:pt x="33" y="23"/>
                </a:lnTo>
                <a:lnTo>
                  <a:pt x="31" y="39"/>
                </a:lnTo>
                <a:lnTo>
                  <a:pt x="15" y="39"/>
                </a:lnTo>
                <a:lnTo>
                  <a:pt x="12" y="72"/>
                </a:lnTo>
                <a:lnTo>
                  <a:pt x="0" y="80"/>
                </a:lnTo>
                <a:lnTo>
                  <a:pt x="8" y="86"/>
                </a:lnTo>
                <a:close/>
              </a:path>
            </a:pathLst>
          </a:custGeom>
          <a:solidFill>
            <a:srgbClr val="CDCDCD"/>
          </a:solidFill>
          <a:ln w="6350">
            <a:solidFill>
              <a:schemeClr val="bg1"/>
            </a:solidFill>
            <a:round/>
            <a:headEnd/>
            <a:tailEnd/>
          </a:ln>
        </p:spPr>
        <p:txBody>
          <a:bodyPr/>
          <a:lstStyle/>
          <a:p>
            <a:endParaRPr lang="en-US"/>
          </a:p>
        </p:txBody>
      </p:sp>
      <p:sp>
        <p:nvSpPr>
          <p:cNvPr id="1683" name="Freeform 2724"/>
          <p:cNvSpPr>
            <a:spLocks/>
          </p:cNvSpPr>
          <p:nvPr/>
        </p:nvSpPr>
        <p:spPr bwMode="auto">
          <a:xfrm>
            <a:off x="4948238" y="3646488"/>
            <a:ext cx="142875" cy="90487"/>
          </a:xfrm>
          <a:custGeom>
            <a:avLst/>
            <a:gdLst>
              <a:gd name="T0" fmla="*/ 0 w 212"/>
              <a:gd name="T1" fmla="*/ 0 h 128"/>
              <a:gd name="T2" fmla="*/ 0 w 212"/>
              <a:gd name="T3" fmla="*/ 0 h 128"/>
              <a:gd name="T4" fmla="*/ 0 w 212"/>
              <a:gd name="T5" fmla="*/ 0 h 128"/>
              <a:gd name="T6" fmla="*/ 0 w 212"/>
              <a:gd name="T7" fmla="*/ 0 h 128"/>
              <a:gd name="T8" fmla="*/ 0 w 212"/>
              <a:gd name="T9" fmla="*/ 0 h 128"/>
              <a:gd name="T10" fmla="*/ 0 w 212"/>
              <a:gd name="T11" fmla="*/ 0 h 128"/>
              <a:gd name="T12" fmla="*/ 0 w 212"/>
              <a:gd name="T13" fmla="*/ 0 h 128"/>
              <a:gd name="T14" fmla="*/ 0 w 212"/>
              <a:gd name="T15" fmla="*/ 0 h 128"/>
              <a:gd name="T16" fmla="*/ 0 w 212"/>
              <a:gd name="T17" fmla="*/ 0 h 128"/>
              <a:gd name="T18" fmla="*/ 0 w 212"/>
              <a:gd name="T19" fmla="*/ 0 h 128"/>
              <a:gd name="T20" fmla="*/ 0 w 212"/>
              <a:gd name="T21" fmla="*/ 0 h 128"/>
              <a:gd name="T22" fmla="*/ 0 w 212"/>
              <a:gd name="T23" fmla="*/ 0 h 128"/>
              <a:gd name="T24" fmla="*/ 0 w 212"/>
              <a:gd name="T25" fmla="*/ 0 h 128"/>
              <a:gd name="T26" fmla="*/ 0 w 212"/>
              <a:gd name="T27" fmla="*/ 0 h 128"/>
              <a:gd name="T28" fmla="*/ 0 w 212"/>
              <a:gd name="T29" fmla="*/ 0 h 128"/>
              <a:gd name="T30" fmla="*/ 0 w 212"/>
              <a:gd name="T31" fmla="*/ 0 h 128"/>
              <a:gd name="T32" fmla="*/ 0 w 212"/>
              <a:gd name="T33" fmla="*/ 0 h 128"/>
              <a:gd name="T34" fmla="*/ 0 w 212"/>
              <a:gd name="T35" fmla="*/ 0 h 128"/>
              <a:gd name="T36" fmla="*/ 0 w 212"/>
              <a:gd name="T37" fmla="*/ 0 h 128"/>
              <a:gd name="T38" fmla="*/ 0 w 212"/>
              <a:gd name="T39" fmla="*/ 0 h 1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2"/>
              <a:gd name="T61" fmla="*/ 0 h 128"/>
              <a:gd name="T62" fmla="*/ 212 w 212"/>
              <a:gd name="T63" fmla="*/ 128 h 1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2" h="128">
                <a:moveTo>
                  <a:pt x="8" y="86"/>
                </a:moveTo>
                <a:lnTo>
                  <a:pt x="59" y="128"/>
                </a:lnTo>
                <a:lnTo>
                  <a:pt x="83" y="120"/>
                </a:lnTo>
                <a:lnTo>
                  <a:pt x="112" y="111"/>
                </a:lnTo>
                <a:lnTo>
                  <a:pt x="130" y="112"/>
                </a:lnTo>
                <a:lnTo>
                  <a:pt x="160" y="102"/>
                </a:lnTo>
                <a:lnTo>
                  <a:pt x="186" y="44"/>
                </a:lnTo>
                <a:lnTo>
                  <a:pt x="212" y="28"/>
                </a:lnTo>
                <a:lnTo>
                  <a:pt x="191" y="6"/>
                </a:lnTo>
                <a:lnTo>
                  <a:pt x="147" y="0"/>
                </a:lnTo>
                <a:lnTo>
                  <a:pt x="121" y="18"/>
                </a:lnTo>
                <a:lnTo>
                  <a:pt x="83" y="24"/>
                </a:lnTo>
                <a:lnTo>
                  <a:pt x="73" y="37"/>
                </a:lnTo>
                <a:lnTo>
                  <a:pt x="54" y="37"/>
                </a:lnTo>
                <a:lnTo>
                  <a:pt x="33" y="23"/>
                </a:lnTo>
                <a:lnTo>
                  <a:pt x="31" y="39"/>
                </a:lnTo>
                <a:lnTo>
                  <a:pt x="15" y="39"/>
                </a:lnTo>
                <a:lnTo>
                  <a:pt x="12" y="72"/>
                </a:lnTo>
                <a:lnTo>
                  <a:pt x="0" y="80"/>
                </a:lnTo>
                <a:lnTo>
                  <a:pt x="8" y="86"/>
                </a:lnTo>
              </a:path>
            </a:pathLst>
          </a:custGeom>
          <a:solidFill>
            <a:srgbClr val="CDCDCD"/>
          </a:solidFill>
          <a:ln w="6350">
            <a:solidFill>
              <a:schemeClr val="bg1"/>
            </a:solidFill>
            <a:round/>
            <a:headEnd/>
            <a:tailEnd/>
          </a:ln>
        </p:spPr>
        <p:txBody>
          <a:bodyPr/>
          <a:lstStyle/>
          <a:p>
            <a:endParaRPr lang="en-US"/>
          </a:p>
        </p:txBody>
      </p:sp>
      <p:sp>
        <p:nvSpPr>
          <p:cNvPr id="1684" name="Freeform 2725"/>
          <p:cNvSpPr>
            <a:spLocks/>
          </p:cNvSpPr>
          <p:nvPr/>
        </p:nvSpPr>
        <p:spPr bwMode="auto">
          <a:xfrm>
            <a:off x="4862513" y="3562350"/>
            <a:ext cx="136525" cy="80963"/>
          </a:xfrm>
          <a:custGeom>
            <a:avLst/>
            <a:gdLst>
              <a:gd name="T0" fmla="*/ 0 w 203"/>
              <a:gd name="T1" fmla="*/ 0 h 120"/>
              <a:gd name="T2" fmla="*/ 0 w 203"/>
              <a:gd name="T3" fmla="*/ 0 h 120"/>
              <a:gd name="T4" fmla="*/ 0 w 203"/>
              <a:gd name="T5" fmla="*/ 0 h 120"/>
              <a:gd name="T6" fmla="*/ 0 w 203"/>
              <a:gd name="T7" fmla="*/ 0 h 120"/>
              <a:gd name="T8" fmla="*/ 0 w 203"/>
              <a:gd name="T9" fmla="*/ 0 h 120"/>
              <a:gd name="T10" fmla="*/ 0 w 203"/>
              <a:gd name="T11" fmla="*/ 0 h 120"/>
              <a:gd name="T12" fmla="*/ 0 w 203"/>
              <a:gd name="T13" fmla="*/ 0 h 120"/>
              <a:gd name="T14" fmla="*/ 0 w 203"/>
              <a:gd name="T15" fmla="*/ 0 h 120"/>
              <a:gd name="T16" fmla="*/ 0 w 203"/>
              <a:gd name="T17" fmla="*/ 0 h 120"/>
              <a:gd name="T18" fmla="*/ 0 w 203"/>
              <a:gd name="T19" fmla="*/ 0 h 120"/>
              <a:gd name="T20" fmla="*/ 0 w 203"/>
              <a:gd name="T21" fmla="*/ 0 h 120"/>
              <a:gd name="T22" fmla="*/ 0 w 203"/>
              <a:gd name="T23" fmla="*/ 0 h 120"/>
              <a:gd name="T24" fmla="*/ 0 w 203"/>
              <a:gd name="T25" fmla="*/ 0 h 120"/>
              <a:gd name="T26" fmla="*/ 0 w 203"/>
              <a:gd name="T27" fmla="*/ 0 h 120"/>
              <a:gd name="T28" fmla="*/ 0 w 203"/>
              <a:gd name="T29" fmla="*/ 0 h 120"/>
              <a:gd name="T30" fmla="*/ 0 w 203"/>
              <a:gd name="T31" fmla="*/ 0 h 120"/>
              <a:gd name="T32" fmla="*/ 0 w 203"/>
              <a:gd name="T33" fmla="*/ 0 h 120"/>
              <a:gd name="T34" fmla="*/ 0 w 203"/>
              <a:gd name="T35" fmla="*/ 0 h 1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3"/>
              <a:gd name="T55" fmla="*/ 0 h 120"/>
              <a:gd name="T56" fmla="*/ 203 w 203"/>
              <a:gd name="T57" fmla="*/ 120 h 1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3" h="120">
                <a:moveTo>
                  <a:pt x="0" y="39"/>
                </a:moveTo>
                <a:lnTo>
                  <a:pt x="16" y="79"/>
                </a:lnTo>
                <a:lnTo>
                  <a:pt x="56" y="117"/>
                </a:lnTo>
                <a:lnTo>
                  <a:pt x="81" y="120"/>
                </a:lnTo>
                <a:lnTo>
                  <a:pt x="97" y="104"/>
                </a:lnTo>
                <a:lnTo>
                  <a:pt x="148" y="115"/>
                </a:lnTo>
                <a:lnTo>
                  <a:pt x="203" y="73"/>
                </a:lnTo>
                <a:lnTo>
                  <a:pt x="180" y="52"/>
                </a:lnTo>
                <a:lnTo>
                  <a:pt x="179" y="40"/>
                </a:lnTo>
                <a:lnTo>
                  <a:pt x="154" y="35"/>
                </a:lnTo>
                <a:lnTo>
                  <a:pt x="148" y="45"/>
                </a:lnTo>
                <a:lnTo>
                  <a:pt x="122" y="19"/>
                </a:lnTo>
                <a:lnTo>
                  <a:pt x="99" y="6"/>
                </a:lnTo>
                <a:lnTo>
                  <a:pt x="84" y="14"/>
                </a:lnTo>
                <a:lnTo>
                  <a:pt x="68" y="0"/>
                </a:lnTo>
                <a:lnTo>
                  <a:pt x="66" y="13"/>
                </a:lnTo>
                <a:lnTo>
                  <a:pt x="9" y="47"/>
                </a:lnTo>
                <a:lnTo>
                  <a:pt x="0" y="39"/>
                </a:lnTo>
                <a:close/>
              </a:path>
            </a:pathLst>
          </a:custGeom>
          <a:solidFill>
            <a:srgbClr val="CDCDCD"/>
          </a:solidFill>
          <a:ln w="6350">
            <a:solidFill>
              <a:schemeClr val="bg1"/>
            </a:solidFill>
            <a:round/>
            <a:headEnd/>
            <a:tailEnd/>
          </a:ln>
        </p:spPr>
        <p:txBody>
          <a:bodyPr/>
          <a:lstStyle/>
          <a:p>
            <a:endParaRPr lang="en-US"/>
          </a:p>
        </p:txBody>
      </p:sp>
      <p:sp>
        <p:nvSpPr>
          <p:cNvPr id="1685" name="Freeform 2726"/>
          <p:cNvSpPr>
            <a:spLocks/>
          </p:cNvSpPr>
          <p:nvPr/>
        </p:nvSpPr>
        <p:spPr bwMode="auto">
          <a:xfrm>
            <a:off x="4862513" y="3562350"/>
            <a:ext cx="136525" cy="80963"/>
          </a:xfrm>
          <a:custGeom>
            <a:avLst/>
            <a:gdLst>
              <a:gd name="T0" fmla="*/ 0 w 203"/>
              <a:gd name="T1" fmla="*/ 0 h 120"/>
              <a:gd name="T2" fmla="*/ 0 w 203"/>
              <a:gd name="T3" fmla="*/ 0 h 120"/>
              <a:gd name="T4" fmla="*/ 0 w 203"/>
              <a:gd name="T5" fmla="*/ 0 h 120"/>
              <a:gd name="T6" fmla="*/ 0 w 203"/>
              <a:gd name="T7" fmla="*/ 0 h 120"/>
              <a:gd name="T8" fmla="*/ 0 w 203"/>
              <a:gd name="T9" fmla="*/ 0 h 120"/>
              <a:gd name="T10" fmla="*/ 0 w 203"/>
              <a:gd name="T11" fmla="*/ 0 h 120"/>
              <a:gd name="T12" fmla="*/ 0 w 203"/>
              <a:gd name="T13" fmla="*/ 0 h 120"/>
              <a:gd name="T14" fmla="*/ 0 w 203"/>
              <a:gd name="T15" fmla="*/ 0 h 120"/>
              <a:gd name="T16" fmla="*/ 0 w 203"/>
              <a:gd name="T17" fmla="*/ 0 h 120"/>
              <a:gd name="T18" fmla="*/ 0 w 203"/>
              <a:gd name="T19" fmla="*/ 0 h 120"/>
              <a:gd name="T20" fmla="*/ 0 w 203"/>
              <a:gd name="T21" fmla="*/ 0 h 120"/>
              <a:gd name="T22" fmla="*/ 0 w 203"/>
              <a:gd name="T23" fmla="*/ 0 h 120"/>
              <a:gd name="T24" fmla="*/ 0 w 203"/>
              <a:gd name="T25" fmla="*/ 0 h 120"/>
              <a:gd name="T26" fmla="*/ 0 w 203"/>
              <a:gd name="T27" fmla="*/ 0 h 120"/>
              <a:gd name="T28" fmla="*/ 0 w 203"/>
              <a:gd name="T29" fmla="*/ 0 h 120"/>
              <a:gd name="T30" fmla="*/ 0 w 203"/>
              <a:gd name="T31" fmla="*/ 0 h 120"/>
              <a:gd name="T32" fmla="*/ 0 w 203"/>
              <a:gd name="T33" fmla="*/ 0 h 120"/>
              <a:gd name="T34" fmla="*/ 0 w 203"/>
              <a:gd name="T35" fmla="*/ 0 h 1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3"/>
              <a:gd name="T55" fmla="*/ 0 h 120"/>
              <a:gd name="T56" fmla="*/ 203 w 203"/>
              <a:gd name="T57" fmla="*/ 120 h 1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3" h="120">
                <a:moveTo>
                  <a:pt x="0" y="39"/>
                </a:moveTo>
                <a:lnTo>
                  <a:pt x="16" y="79"/>
                </a:lnTo>
                <a:lnTo>
                  <a:pt x="56" y="117"/>
                </a:lnTo>
                <a:lnTo>
                  <a:pt x="81" y="120"/>
                </a:lnTo>
                <a:lnTo>
                  <a:pt x="97" y="104"/>
                </a:lnTo>
                <a:lnTo>
                  <a:pt x="148" y="115"/>
                </a:lnTo>
                <a:lnTo>
                  <a:pt x="203" y="73"/>
                </a:lnTo>
                <a:lnTo>
                  <a:pt x="180" y="52"/>
                </a:lnTo>
                <a:lnTo>
                  <a:pt x="179" y="40"/>
                </a:lnTo>
                <a:lnTo>
                  <a:pt x="154" y="35"/>
                </a:lnTo>
                <a:lnTo>
                  <a:pt x="148" y="45"/>
                </a:lnTo>
                <a:lnTo>
                  <a:pt x="122" y="19"/>
                </a:lnTo>
                <a:lnTo>
                  <a:pt x="99" y="6"/>
                </a:lnTo>
                <a:lnTo>
                  <a:pt x="84" y="14"/>
                </a:lnTo>
                <a:lnTo>
                  <a:pt x="68" y="0"/>
                </a:lnTo>
                <a:lnTo>
                  <a:pt x="66" y="13"/>
                </a:lnTo>
                <a:lnTo>
                  <a:pt x="9" y="47"/>
                </a:lnTo>
                <a:lnTo>
                  <a:pt x="0" y="39"/>
                </a:lnTo>
              </a:path>
            </a:pathLst>
          </a:custGeom>
          <a:solidFill>
            <a:srgbClr val="CDCDCD"/>
          </a:solidFill>
          <a:ln w="6350">
            <a:solidFill>
              <a:schemeClr val="bg1"/>
            </a:solidFill>
            <a:round/>
            <a:headEnd/>
            <a:tailEnd/>
          </a:ln>
        </p:spPr>
        <p:txBody>
          <a:bodyPr/>
          <a:lstStyle/>
          <a:p>
            <a:endParaRPr lang="en-US"/>
          </a:p>
        </p:txBody>
      </p:sp>
      <p:sp>
        <p:nvSpPr>
          <p:cNvPr id="1686" name="Freeform 2727"/>
          <p:cNvSpPr>
            <a:spLocks/>
          </p:cNvSpPr>
          <p:nvPr/>
        </p:nvSpPr>
        <p:spPr bwMode="auto">
          <a:xfrm>
            <a:off x="4430713" y="2617788"/>
            <a:ext cx="11112" cy="11112"/>
          </a:xfrm>
          <a:custGeom>
            <a:avLst/>
            <a:gdLst>
              <a:gd name="T0" fmla="*/ 0 w 14"/>
              <a:gd name="T1" fmla="*/ 0 h 16"/>
              <a:gd name="T2" fmla="*/ 2147483647 w 14"/>
              <a:gd name="T3" fmla="*/ 0 h 16"/>
              <a:gd name="T4" fmla="*/ 2147483647 w 14"/>
              <a:gd name="T5" fmla="*/ 0 h 16"/>
              <a:gd name="T6" fmla="*/ 0 w 14"/>
              <a:gd name="T7" fmla="*/ 0 h 16"/>
              <a:gd name="T8" fmla="*/ 0 60000 65536"/>
              <a:gd name="T9" fmla="*/ 0 60000 65536"/>
              <a:gd name="T10" fmla="*/ 0 60000 65536"/>
              <a:gd name="T11" fmla="*/ 0 60000 65536"/>
              <a:gd name="T12" fmla="*/ 0 w 14"/>
              <a:gd name="T13" fmla="*/ 0 h 16"/>
              <a:gd name="T14" fmla="*/ 14 w 14"/>
              <a:gd name="T15" fmla="*/ 16 h 16"/>
            </a:gdLst>
            <a:ahLst/>
            <a:cxnLst>
              <a:cxn ang="T8">
                <a:pos x="T0" y="T1"/>
              </a:cxn>
              <a:cxn ang="T9">
                <a:pos x="T2" y="T3"/>
              </a:cxn>
              <a:cxn ang="T10">
                <a:pos x="T4" y="T5"/>
              </a:cxn>
              <a:cxn ang="T11">
                <a:pos x="T6" y="T7"/>
              </a:cxn>
            </a:cxnLst>
            <a:rect l="T12" t="T13" r="T14" b="T15"/>
            <a:pathLst>
              <a:path w="14" h="16">
                <a:moveTo>
                  <a:pt x="0" y="8"/>
                </a:moveTo>
                <a:lnTo>
                  <a:pt x="6" y="16"/>
                </a:lnTo>
                <a:lnTo>
                  <a:pt x="14" y="0"/>
                </a:lnTo>
                <a:lnTo>
                  <a:pt x="0" y="8"/>
                </a:lnTo>
                <a:close/>
              </a:path>
            </a:pathLst>
          </a:custGeom>
          <a:solidFill>
            <a:srgbClr val="CDCDCD"/>
          </a:solidFill>
          <a:ln w="6350">
            <a:solidFill>
              <a:schemeClr val="bg1"/>
            </a:solidFill>
            <a:round/>
            <a:headEnd/>
            <a:tailEnd/>
          </a:ln>
        </p:spPr>
        <p:txBody>
          <a:bodyPr/>
          <a:lstStyle/>
          <a:p>
            <a:endParaRPr lang="en-US"/>
          </a:p>
        </p:txBody>
      </p:sp>
      <p:sp>
        <p:nvSpPr>
          <p:cNvPr id="1687" name="Freeform 2728"/>
          <p:cNvSpPr>
            <a:spLocks/>
          </p:cNvSpPr>
          <p:nvPr/>
        </p:nvSpPr>
        <p:spPr bwMode="auto">
          <a:xfrm>
            <a:off x="4430713" y="2617788"/>
            <a:ext cx="11112" cy="11112"/>
          </a:xfrm>
          <a:custGeom>
            <a:avLst/>
            <a:gdLst>
              <a:gd name="T0" fmla="*/ 0 w 14"/>
              <a:gd name="T1" fmla="*/ 0 h 16"/>
              <a:gd name="T2" fmla="*/ 2147483647 w 14"/>
              <a:gd name="T3" fmla="*/ 0 h 16"/>
              <a:gd name="T4" fmla="*/ 2147483647 w 14"/>
              <a:gd name="T5" fmla="*/ 0 h 16"/>
              <a:gd name="T6" fmla="*/ 0 w 14"/>
              <a:gd name="T7" fmla="*/ 0 h 16"/>
              <a:gd name="T8" fmla="*/ 0 60000 65536"/>
              <a:gd name="T9" fmla="*/ 0 60000 65536"/>
              <a:gd name="T10" fmla="*/ 0 60000 65536"/>
              <a:gd name="T11" fmla="*/ 0 60000 65536"/>
              <a:gd name="T12" fmla="*/ 0 w 14"/>
              <a:gd name="T13" fmla="*/ 0 h 16"/>
              <a:gd name="T14" fmla="*/ 14 w 14"/>
              <a:gd name="T15" fmla="*/ 16 h 16"/>
            </a:gdLst>
            <a:ahLst/>
            <a:cxnLst>
              <a:cxn ang="T8">
                <a:pos x="T0" y="T1"/>
              </a:cxn>
              <a:cxn ang="T9">
                <a:pos x="T2" y="T3"/>
              </a:cxn>
              <a:cxn ang="T10">
                <a:pos x="T4" y="T5"/>
              </a:cxn>
              <a:cxn ang="T11">
                <a:pos x="T6" y="T7"/>
              </a:cxn>
            </a:cxnLst>
            <a:rect l="T12" t="T13" r="T14" b="T15"/>
            <a:pathLst>
              <a:path w="14" h="16">
                <a:moveTo>
                  <a:pt x="0" y="8"/>
                </a:moveTo>
                <a:lnTo>
                  <a:pt x="6" y="16"/>
                </a:lnTo>
                <a:lnTo>
                  <a:pt x="14" y="0"/>
                </a:lnTo>
                <a:lnTo>
                  <a:pt x="0" y="8"/>
                </a:lnTo>
              </a:path>
            </a:pathLst>
          </a:custGeom>
          <a:solidFill>
            <a:srgbClr val="CDCDCD"/>
          </a:solidFill>
          <a:ln w="6350">
            <a:solidFill>
              <a:schemeClr val="bg1"/>
            </a:solidFill>
            <a:round/>
            <a:headEnd/>
            <a:tailEnd/>
          </a:ln>
        </p:spPr>
        <p:txBody>
          <a:bodyPr/>
          <a:lstStyle/>
          <a:p>
            <a:endParaRPr lang="en-US"/>
          </a:p>
        </p:txBody>
      </p:sp>
      <p:sp>
        <p:nvSpPr>
          <p:cNvPr id="1688" name="Freeform 2729"/>
          <p:cNvSpPr>
            <a:spLocks/>
          </p:cNvSpPr>
          <p:nvPr/>
        </p:nvSpPr>
        <p:spPr bwMode="auto">
          <a:xfrm>
            <a:off x="5006975" y="2373313"/>
            <a:ext cx="9525" cy="11112"/>
          </a:xfrm>
          <a:custGeom>
            <a:avLst/>
            <a:gdLst>
              <a:gd name="T0" fmla="*/ 0 w 13"/>
              <a:gd name="T1" fmla="*/ 0 h 15"/>
              <a:gd name="T2" fmla="*/ 0 w 13"/>
              <a:gd name="T3" fmla="*/ 0 h 15"/>
              <a:gd name="T4" fmla="*/ 0 w 13"/>
              <a:gd name="T5" fmla="*/ 0 h 15"/>
              <a:gd name="T6" fmla="*/ 0 w 13"/>
              <a:gd name="T7" fmla="*/ 0 h 15"/>
              <a:gd name="T8" fmla="*/ 0 60000 65536"/>
              <a:gd name="T9" fmla="*/ 0 60000 65536"/>
              <a:gd name="T10" fmla="*/ 0 60000 65536"/>
              <a:gd name="T11" fmla="*/ 0 60000 65536"/>
              <a:gd name="T12" fmla="*/ 0 w 13"/>
              <a:gd name="T13" fmla="*/ 0 h 15"/>
              <a:gd name="T14" fmla="*/ 13 w 13"/>
              <a:gd name="T15" fmla="*/ 15 h 15"/>
            </a:gdLst>
            <a:ahLst/>
            <a:cxnLst>
              <a:cxn ang="T8">
                <a:pos x="T0" y="T1"/>
              </a:cxn>
              <a:cxn ang="T9">
                <a:pos x="T2" y="T3"/>
              </a:cxn>
              <a:cxn ang="T10">
                <a:pos x="T4" y="T5"/>
              </a:cxn>
              <a:cxn ang="T11">
                <a:pos x="T6" y="T7"/>
              </a:cxn>
            </a:cxnLst>
            <a:rect l="T12" t="T13" r="T14" b="T15"/>
            <a:pathLst>
              <a:path w="13" h="15">
                <a:moveTo>
                  <a:pt x="0" y="2"/>
                </a:moveTo>
                <a:lnTo>
                  <a:pt x="7" y="15"/>
                </a:lnTo>
                <a:lnTo>
                  <a:pt x="13" y="0"/>
                </a:lnTo>
                <a:lnTo>
                  <a:pt x="0" y="2"/>
                </a:lnTo>
                <a:close/>
              </a:path>
            </a:pathLst>
          </a:custGeom>
          <a:solidFill>
            <a:srgbClr val="CDCDCD"/>
          </a:solidFill>
          <a:ln w="6350">
            <a:solidFill>
              <a:schemeClr val="bg1"/>
            </a:solidFill>
            <a:round/>
            <a:headEnd/>
            <a:tailEnd/>
          </a:ln>
        </p:spPr>
        <p:txBody>
          <a:bodyPr/>
          <a:lstStyle/>
          <a:p>
            <a:endParaRPr lang="en-US"/>
          </a:p>
        </p:txBody>
      </p:sp>
      <p:sp>
        <p:nvSpPr>
          <p:cNvPr id="1689" name="Freeform 2730"/>
          <p:cNvSpPr>
            <a:spLocks/>
          </p:cNvSpPr>
          <p:nvPr/>
        </p:nvSpPr>
        <p:spPr bwMode="auto">
          <a:xfrm>
            <a:off x="5006975" y="2373313"/>
            <a:ext cx="9525" cy="11112"/>
          </a:xfrm>
          <a:custGeom>
            <a:avLst/>
            <a:gdLst>
              <a:gd name="T0" fmla="*/ 0 w 13"/>
              <a:gd name="T1" fmla="*/ 0 h 15"/>
              <a:gd name="T2" fmla="*/ 0 w 13"/>
              <a:gd name="T3" fmla="*/ 0 h 15"/>
              <a:gd name="T4" fmla="*/ 0 w 13"/>
              <a:gd name="T5" fmla="*/ 0 h 15"/>
              <a:gd name="T6" fmla="*/ 0 w 13"/>
              <a:gd name="T7" fmla="*/ 0 h 15"/>
              <a:gd name="T8" fmla="*/ 0 60000 65536"/>
              <a:gd name="T9" fmla="*/ 0 60000 65536"/>
              <a:gd name="T10" fmla="*/ 0 60000 65536"/>
              <a:gd name="T11" fmla="*/ 0 60000 65536"/>
              <a:gd name="T12" fmla="*/ 0 w 13"/>
              <a:gd name="T13" fmla="*/ 0 h 15"/>
              <a:gd name="T14" fmla="*/ 13 w 13"/>
              <a:gd name="T15" fmla="*/ 15 h 15"/>
            </a:gdLst>
            <a:ahLst/>
            <a:cxnLst>
              <a:cxn ang="T8">
                <a:pos x="T0" y="T1"/>
              </a:cxn>
              <a:cxn ang="T9">
                <a:pos x="T2" y="T3"/>
              </a:cxn>
              <a:cxn ang="T10">
                <a:pos x="T4" y="T5"/>
              </a:cxn>
              <a:cxn ang="T11">
                <a:pos x="T6" y="T7"/>
              </a:cxn>
            </a:cxnLst>
            <a:rect l="T12" t="T13" r="T14" b="T15"/>
            <a:pathLst>
              <a:path w="13" h="15">
                <a:moveTo>
                  <a:pt x="0" y="2"/>
                </a:moveTo>
                <a:lnTo>
                  <a:pt x="7" y="15"/>
                </a:lnTo>
                <a:lnTo>
                  <a:pt x="13" y="0"/>
                </a:lnTo>
                <a:lnTo>
                  <a:pt x="0" y="2"/>
                </a:lnTo>
              </a:path>
            </a:pathLst>
          </a:custGeom>
          <a:solidFill>
            <a:srgbClr val="CDCDCD"/>
          </a:solidFill>
          <a:ln w="6350">
            <a:solidFill>
              <a:schemeClr val="bg1"/>
            </a:solidFill>
            <a:round/>
            <a:headEnd/>
            <a:tailEnd/>
          </a:ln>
        </p:spPr>
        <p:txBody>
          <a:bodyPr/>
          <a:lstStyle/>
          <a:p>
            <a:endParaRPr lang="en-US"/>
          </a:p>
        </p:txBody>
      </p:sp>
      <p:sp>
        <p:nvSpPr>
          <p:cNvPr id="1690" name="Freeform 2731"/>
          <p:cNvSpPr>
            <a:spLocks/>
          </p:cNvSpPr>
          <p:nvPr/>
        </p:nvSpPr>
        <p:spPr bwMode="auto">
          <a:xfrm>
            <a:off x="4391025" y="3411538"/>
            <a:ext cx="93663" cy="138112"/>
          </a:xfrm>
          <a:custGeom>
            <a:avLst/>
            <a:gdLst>
              <a:gd name="T0" fmla="*/ 0 w 135"/>
              <a:gd name="T1" fmla="*/ 0 h 198"/>
              <a:gd name="T2" fmla="*/ 0 w 135"/>
              <a:gd name="T3" fmla="*/ 0 h 198"/>
              <a:gd name="T4" fmla="*/ 0 w 135"/>
              <a:gd name="T5" fmla="*/ 0 h 198"/>
              <a:gd name="T6" fmla="*/ 0 w 135"/>
              <a:gd name="T7" fmla="*/ 0 h 198"/>
              <a:gd name="T8" fmla="*/ 0 w 135"/>
              <a:gd name="T9" fmla="*/ 0 h 198"/>
              <a:gd name="T10" fmla="*/ 0 w 135"/>
              <a:gd name="T11" fmla="*/ 0 h 198"/>
              <a:gd name="T12" fmla="*/ 0 w 135"/>
              <a:gd name="T13" fmla="*/ 0 h 198"/>
              <a:gd name="T14" fmla="*/ 0 w 135"/>
              <a:gd name="T15" fmla="*/ 0 h 198"/>
              <a:gd name="T16" fmla="*/ 0 w 135"/>
              <a:gd name="T17" fmla="*/ 0 h 198"/>
              <a:gd name="T18" fmla="*/ 0 w 135"/>
              <a:gd name="T19" fmla="*/ 0 h 198"/>
              <a:gd name="T20" fmla="*/ 0 w 135"/>
              <a:gd name="T21" fmla="*/ 0 h 198"/>
              <a:gd name="T22" fmla="*/ 0 w 135"/>
              <a:gd name="T23" fmla="*/ 0 h 198"/>
              <a:gd name="T24" fmla="*/ 0 w 135"/>
              <a:gd name="T25" fmla="*/ 0 h 198"/>
              <a:gd name="T26" fmla="*/ 0 w 135"/>
              <a:gd name="T27" fmla="*/ 0 h 198"/>
              <a:gd name="T28" fmla="*/ 0 w 135"/>
              <a:gd name="T29" fmla="*/ 0 h 198"/>
              <a:gd name="T30" fmla="*/ 0 w 135"/>
              <a:gd name="T31" fmla="*/ 0 h 198"/>
              <a:gd name="T32" fmla="*/ 0 w 135"/>
              <a:gd name="T33" fmla="*/ 0 h 198"/>
              <a:gd name="T34" fmla="*/ 0 w 135"/>
              <a:gd name="T35" fmla="*/ 0 h 198"/>
              <a:gd name="T36" fmla="*/ 0 w 135"/>
              <a:gd name="T37" fmla="*/ 0 h 198"/>
              <a:gd name="T38" fmla="*/ 0 w 135"/>
              <a:gd name="T39" fmla="*/ 0 h 198"/>
              <a:gd name="T40" fmla="*/ 0 w 135"/>
              <a:gd name="T41" fmla="*/ 0 h 198"/>
              <a:gd name="T42" fmla="*/ 0 w 135"/>
              <a:gd name="T43" fmla="*/ 0 h 198"/>
              <a:gd name="T44" fmla="*/ 0 w 135"/>
              <a:gd name="T45" fmla="*/ 0 h 198"/>
              <a:gd name="T46" fmla="*/ 0 w 135"/>
              <a:gd name="T47" fmla="*/ 0 h 198"/>
              <a:gd name="T48" fmla="*/ 0 w 135"/>
              <a:gd name="T49" fmla="*/ 0 h 198"/>
              <a:gd name="T50" fmla="*/ 0 w 135"/>
              <a:gd name="T51" fmla="*/ 0 h 198"/>
              <a:gd name="T52" fmla="*/ 0 w 135"/>
              <a:gd name="T53" fmla="*/ 0 h 198"/>
              <a:gd name="T54" fmla="*/ 0 w 135"/>
              <a:gd name="T55" fmla="*/ 0 h 198"/>
              <a:gd name="T56" fmla="*/ 0 w 135"/>
              <a:gd name="T57" fmla="*/ 0 h 198"/>
              <a:gd name="T58" fmla="*/ 0 w 135"/>
              <a:gd name="T59" fmla="*/ 0 h 198"/>
              <a:gd name="T60" fmla="*/ 0 w 135"/>
              <a:gd name="T61" fmla="*/ 0 h 198"/>
              <a:gd name="T62" fmla="*/ 0 w 135"/>
              <a:gd name="T63" fmla="*/ 0 h 198"/>
              <a:gd name="T64" fmla="*/ 0 w 135"/>
              <a:gd name="T65" fmla="*/ 0 h 198"/>
              <a:gd name="T66" fmla="*/ 0 w 135"/>
              <a:gd name="T67" fmla="*/ 0 h 198"/>
              <a:gd name="T68" fmla="*/ 0 w 135"/>
              <a:gd name="T69" fmla="*/ 0 h 198"/>
              <a:gd name="T70" fmla="*/ 0 w 135"/>
              <a:gd name="T71" fmla="*/ 0 h 198"/>
              <a:gd name="T72" fmla="*/ 0 w 135"/>
              <a:gd name="T73" fmla="*/ 0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5"/>
              <a:gd name="T112" fmla="*/ 0 h 198"/>
              <a:gd name="T113" fmla="*/ 135 w 135"/>
              <a:gd name="T114" fmla="*/ 198 h 19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5" h="198">
                <a:moveTo>
                  <a:pt x="88" y="14"/>
                </a:moveTo>
                <a:lnTo>
                  <a:pt x="86" y="0"/>
                </a:lnTo>
                <a:lnTo>
                  <a:pt x="72" y="6"/>
                </a:lnTo>
                <a:lnTo>
                  <a:pt x="50" y="31"/>
                </a:lnTo>
                <a:lnTo>
                  <a:pt x="68" y="35"/>
                </a:lnTo>
                <a:lnTo>
                  <a:pt x="57" y="55"/>
                </a:lnTo>
                <a:lnTo>
                  <a:pt x="20" y="52"/>
                </a:lnTo>
                <a:lnTo>
                  <a:pt x="15" y="60"/>
                </a:lnTo>
                <a:lnTo>
                  <a:pt x="16" y="68"/>
                </a:lnTo>
                <a:lnTo>
                  <a:pt x="8" y="68"/>
                </a:lnTo>
                <a:lnTo>
                  <a:pt x="24" y="78"/>
                </a:lnTo>
                <a:lnTo>
                  <a:pt x="10" y="91"/>
                </a:lnTo>
                <a:lnTo>
                  <a:pt x="16" y="102"/>
                </a:lnTo>
                <a:lnTo>
                  <a:pt x="46" y="110"/>
                </a:lnTo>
                <a:lnTo>
                  <a:pt x="18" y="143"/>
                </a:lnTo>
                <a:lnTo>
                  <a:pt x="47" y="132"/>
                </a:lnTo>
                <a:lnTo>
                  <a:pt x="52" y="140"/>
                </a:lnTo>
                <a:lnTo>
                  <a:pt x="24" y="145"/>
                </a:lnTo>
                <a:lnTo>
                  <a:pt x="15" y="159"/>
                </a:lnTo>
                <a:lnTo>
                  <a:pt x="0" y="162"/>
                </a:lnTo>
                <a:lnTo>
                  <a:pt x="15" y="169"/>
                </a:lnTo>
                <a:lnTo>
                  <a:pt x="2" y="180"/>
                </a:lnTo>
                <a:lnTo>
                  <a:pt x="23" y="180"/>
                </a:lnTo>
                <a:lnTo>
                  <a:pt x="8" y="192"/>
                </a:lnTo>
                <a:lnTo>
                  <a:pt x="26" y="187"/>
                </a:lnTo>
                <a:lnTo>
                  <a:pt x="20" y="198"/>
                </a:lnTo>
                <a:lnTo>
                  <a:pt x="34" y="197"/>
                </a:lnTo>
                <a:lnTo>
                  <a:pt x="88" y="166"/>
                </a:lnTo>
                <a:lnTo>
                  <a:pt x="125" y="164"/>
                </a:lnTo>
                <a:lnTo>
                  <a:pt x="135" y="125"/>
                </a:lnTo>
                <a:lnTo>
                  <a:pt x="135" y="92"/>
                </a:lnTo>
                <a:lnTo>
                  <a:pt x="127" y="73"/>
                </a:lnTo>
                <a:lnTo>
                  <a:pt x="132" y="66"/>
                </a:lnTo>
                <a:lnTo>
                  <a:pt x="120" y="44"/>
                </a:lnTo>
                <a:lnTo>
                  <a:pt x="83" y="58"/>
                </a:lnTo>
                <a:lnTo>
                  <a:pt x="73" y="42"/>
                </a:lnTo>
                <a:lnTo>
                  <a:pt x="88" y="14"/>
                </a:lnTo>
                <a:close/>
              </a:path>
            </a:pathLst>
          </a:custGeom>
          <a:solidFill>
            <a:srgbClr val="B1726B"/>
          </a:solidFill>
          <a:ln w="6350">
            <a:solidFill>
              <a:srgbClr val="B1726B"/>
            </a:solidFill>
            <a:round/>
            <a:headEnd/>
            <a:tailEnd/>
          </a:ln>
        </p:spPr>
        <p:txBody>
          <a:bodyPr/>
          <a:lstStyle/>
          <a:p>
            <a:endParaRPr lang="en-US"/>
          </a:p>
        </p:txBody>
      </p:sp>
      <p:sp>
        <p:nvSpPr>
          <p:cNvPr id="1691" name="Freeform 2732"/>
          <p:cNvSpPr>
            <a:spLocks/>
          </p:cNvSpPr>
          <p:nvPr/>
        </p:nvSpPr>
        <p:spPr bwMode="auto">
          <a:xfrm>
            <a:off x="4391025" y="3411538"/>
            <a:ext cx="93663" cy="138112"/>
          </a:xfrm>
          <a:custGeom>
            <a:avLst/>
            <a:gdLst>
              <a:gd name="T0" fmla="*/ 0 w 135"/>
              <a:gd name="T1" fmla="*/ 0 h 198"/>
              <a:gd name="T2" fmla="*/ 0 w 135"/>
              <a:gd name="T3" fmla="*/ 0 h 198"/>
              <a:gd name="T4" fmla="*/ 0 w 135"/>
              <a:gd name="T5" fmla="*/ 0 h 198"/>
              <a:gd name="T6" fmla="*/ 0 w 135"/>
              <a:gd name="T7" fmla="*/ 0 h 198"/>
              <a:gd name="T8" fmla="*/ 0 w 135"/>
              <a:gd name="T9" fmla="*/ 0 h 198"/>
              <a:gd name="T10" fmla="*/ 0 w 135"/>
              <a:gd name="T11" fmla="*/ 0 h 198"/>
              <a:gd name="T12" fmla="*/ 0 w 135"/>
              <a:gd name="T13" fmla="*/ 0 h 198"/>
              <a:gd name="T14" fmla="*/ 0 w 135"/>
              <a:gd name="T15" fmla="*/ 0 h 198"/>
              <a:gd name="T16" fmla="*/ 0 w 135"/>
              <a:gd name="T17" fmla="*/ 0 h 198"/>
              <a:gd name="T18" fmla="*/ 0 w 135"/>
              <a:gd name="T19" fmla="*/ 0 h 198"/>
              <a:gd name="T20" fmla="*/ 0 w 135"/>
              <a:gd name="T21" fmla="*/ 0 h 198"/>
              <a:gd name="T22" fmla="*/ 0 w 135"/>
              <a:gd name="T23" fmla="*/ 0 h 198"/>
              <a:gd name="T24" fmla="*/ 0 w 135"/>
              <a:gd name="T25" fmla="*/ 0 h 198"/>
              <a:gd name="T26" fmla="*/ 0 w 135"/>
              <a:gd name="T27" fmla="*/ 0 h 198"/>
              <a:gd name="T28" fmla="*/ 0 w 135"/>
              <a:gd name="T29" fmla="*/ 0 h 198"/>
              <a:gd name="T30" fmla="*/ 0 w 135"/>
              <a:gd name="T31" fmla="*/ 0 h 198"/>
              <a:gd name="T32" fmla="*/ 0 w 135"/>
              <a:gd name="T33" fmla="*/ 0 h 198"/>
              <a:gd name="T34" fmla="*/ 0 w 135"/>
              <a:gd name="T35" fmla="*/ 0 h 198"/>
              <a:gd name="T36" fmla="*/ 0 w 135"/>
              <a:gd name="T37" fmla="*/ 0 h 198"/>
              <a:gd name="T38" fmla="*/ 0 w 135"/>
              <a:gd name="T39" fmla="*/ 0 h 198"/>
              <a:gd name="T40" fmla="*/ 0 w 135"/>
              <a:gd name="T41" fmla="*/ 0 h 198"/>
              <a:gd name="T42" fmla="*/ 0 w 135"/>
              <a:gd name="T43" fmla="*/ 0 h 198"/>
              <a:gd name="T44" fmla="*/ 0 w 135"/>
              <a:gd name="T45" fmla="*/ 0 h 198"/>
              <a:gd name="T46" fmla="*/ 0 w 135"/>
              <a:gd name="T47" fmla="*/ 0 h 198"/>
              <a:gd name="T48" fmla="*/ 0 w 135"/>
              <a:gd name="T49" fmla="*/ 0 h 198"/>
              <a:gd name="T50" fmla="*/ 0 w 135"/>
              <a:gd name="T51" fmla="*/ 0 h 198"/>
              <a:gd name="T52" fmla="*/ 0 w 135"/>
              <a:gd name="T53" fmla="*/ 0 h 198"/>
              <a:gd name="T54" fmla="*/ 0 w 135"/>
              <a:gd name="T55" fmla="*/ 0 h 198"/>
              <a:gd name="T56" fmla="*/ 0 w 135"/>
              <a:gd name="T57" fmla="*/ 0 h 198"/>
              <a:gd name="T58" fmla="*/ 0 w 135"/>
              <a:gd name="T59" fmla="*/ 0 h 198"/>
              <a:gd name="T60" fmla="*/ 0 w 135"/>
              <a:gd name="T61" fmla="*/ 0 h 198"/>
              <a:gd name="T62" fmla="*/ 0 w 135"/>
              <a:gd name="T63" fmla="*/ 0 h 198"/>
              <a:gd name="T64" fmla="*/ 0 w 135"/>
              <a:gd name="T65" fmla="*/ 0 h 198"/>
              <a:gd name="T66" fmla="*/ 0 w 135"/>
              <a:gd name="T67" fmla="*/ 0 h 198"/>
              <a:gd name="T68" fmla="*/ 0 w 135"/>
              <a:gd name="T69" fmla="*/ 0 h 198"/>
              <a:gd name="T70" fmla="*/ 0 w 135"/>
              <a:gd name="T71" fmla="*/ 0 h 198"/>
              <a:gd name="T72" fmla="*/ 0 w 135"/>
              <a:gd name="T73" fmla="*/ 0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5"/>
              <a:gd name="T112" fmla="*/ 0 h 198"/>
              <a:gd name="T113" fmla="*/ 135 w 135"/>
              <a:gd name="T114" fmla="*/ 198 h 19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5" h="198">
                <a:moveTo>
                  <a:pt x="88" y="14"/>
                </a:moveTo>
                <a:lnTo>
                  <a:pt x="86" y="0"/>
                </a:lnTo>
                <a:lnTo>
                  <a:pt x="72" y="6"/>
                </a:lnTo>
                <a:lnTo>
                  <a:pt x="50" y="31"/>
                </a:lnTo>
                <a:lnTo>
                  <a:pt x="68" y="35"/>
                </a:lnTo>
                <a:lnTo>
                  <a:pt x="57" y="55"/>
                </a:lnTo>
                <a:lnTo>
                  <a:pt x="20" y="52"/>
                </a:lnTo>
                <a:lnTo>
                  <a:pt x="15" y="60"/>
                </a:lnTo>
                <a:lnTo>
                  <a:pt x="16" y="68"/>
                </a:lnTo>
                <a:lnTo>
                  <a:pt x="8" y="68"/>
                </a:lnTo>
                <a:lnTo>
                  <a:pt x="24" y="78"/>
                </a:lnTo>
                <a:lnTo>
                  <a:pt x="10" y="91"/>
                </a:lnTo>
                <a:lnTo>
                  <a:pt x="16" y="102"/>
                </a:lnTo>
                <a:lnTo>
                  <a:pt x="46" y="110"/>
                </a:lnTo>
                <a:lnTo>
                  <a:pt x="18" y="143"/>
                </a:lnTo>
                <a:lnTo>
                  <a:pt x="47" y="132"/>
                </a:lnTo>
                <a:lnTo>
                  <a:pt x="52" y="140"/>
                </a:lnTo>
                <a:lnTo>
                  <a:pt x="24" y="145"/>
                </a:lnTo>
                <a:lnTo>
                  <a:pt x="15" y="159"/>
                </a:lnTo>
                <a:lnTo>
                  <a:pt x="0" y="162"/>
                </a:lnTo>
                <a:lnTo>
                  <a:pt x="15" y="169"/>
                </a:lnTo>
                <a:lnTo>
                  <a:pt x="2" y="180"/>
                </a:lnTo>
                <a:lnTo>
                  <a:pt x="23" y="180"/>
                </a:lnTo>
                <a:lnTo>
                  <a:pt x="8" y="192"/>
                </a:lnTo>
                <a:lnTo>
                  <a:pt x="26" y="187"/>
                </a:lnTo>
                <a:lnTo>
                  <a:pt x="20" y="198"/>
                </a:lnTo>
                <a:lnTo>
                  <a:pt x="34" y="197"/>
                </a:lnTo>
                <a:lnTo>
                  <a:pt x="88" y="166"/>
                </a:lnTo>
                <a:lnTo>
                  <a:pt x="125" y="164"/>
                </a:lnTo>
                <a:lnTo>
                  <a:pt x="135" y="125"/>
                </a:lnTo>
                <a:lnTo>
                  <a:pt x="135" y="92"/>
                </a:lnTo>
                <a:lnTo>
                  <a:pt x="127" y="73"/>
                </a:lnTo>
                <a:lnTo>
                  <a:pt x="132" y="66"/>
                </a:lnTo>
                <a:lnTo>
                  <a:pt x="120" y="44"/>
                </a:lnTo>
                <a:lnTo>
                  <a:pt x="83" y="58"/>
                </a:lnTo>
                <a:lnTo>
                  <a:pt x="73" y="42"/>
                </a:lnTo>
                <a:lnTo>
                  <a:pt x="88" y="14"/>
                </a:lnTo>
              </a:path>
            </a:pathLst>
          </a:custGeom>
          <a:solidFill>
            <a:srgbClr val="B1726B"/>
          </a:solidFill>
          <a:ln w="6350">
            <a:solidFill>
              <a:srgbClr val="B1726B"/>
            </a:solidFill>
            <a:round/>
            <a:headEnd/>
            <a:tailEnd/>
          </a:ln>
        </p:spPr>
        <p:txBody>
          <a:bodyPr/>
          <a:lstStyle/>
          <a:p>
            <a:endParaRPr lang="en-US"/>
          </a:p>
        </p:txBody>
      </p:sp>
      <p:sp>
        <p:nvSpPr>
          <p:cNvPr id="1692" name="Freeform 2733"/>
          <p:cNvSpPr>
            <a:spLocks/>
          </p:cNvSpPr>
          <p:nvPr/>
        </p:nvSpPr>
        <p:spPr bwMode="auto">
          <a:xfrm>
            <a:off x="4962525" y="3611563"/>
            <a:ext cx="119063" cy="63500"/>
          </a:xfrm>
          <a:custGeom>
            <a:avLst/>
            <a:gdLst>
              <a:gd name="T0" fmla="*/ 0 w 180"/>
              <a:gd name="T1" fmla="*/ 0 h 90"/>
              <a:gd name="T2" fmla="*/ 0 w 180"/>
              <a:gd name="T3" fmla="*/ 0 h 90"/>
              <a:gd name="T4" fmla="*/ 0 w 180"/>
              <a:gd name="T5" fmla="*/ 0 h 90"/>
              <a:gd name="T6" fmla="*/ 0 w 180"/>
              <a:gd name="T7" fmla="*/ 0 h 90"/>
              <a:gd name="T8" fmla="*/ 0 w 180"/>
              <a:gd name="T9" fmla="*/ 0 h 90"/>
              <a:gd name="T10" fmla="*/ 0 w 180"/>
              <a:gd name="T11" fmla="*/ 0 h 90"/>
              <a:gd name="T12" fmla="*/ 0 w 180"/>
              <a:gd name="T13" fmla="*/ 0 h 90"/>
              <a:gd name="T14" fmla="*/ 0 w 180"/>
              <a:gd name="T15" fmla="*/ 0 h 90"/>
              <a:gd name="T16" fmla="*/ 0 w 180"/>
              <a:gd name="T17" fmla="*/ 0 h 90"/>
              <a:gd name="T18" fmla="*/ 0 w 180"/>
              <a:gd name="T19" fmla="*/ 0 h 90"/>
              <a:gd name="T20" fmla="*/ 0 w 180"/>
              <a:gd name="T21" fmla="*/ 0 h 90"/>
              <a:gd name="T22" fmla="*/ 0 w 180"/>
              <a:gd name="T23" fmla="*/ 0 h 90"/>
              <a:gd name="T24" fmla="*/ 0 w 180"/>
              <a:gd name="T25" fmla="*/ 0 h 90"/>
              <a:gd name="T26" fmla="*/ 0 w 180"/>
              <a:gd name="T27" fmla="*/ 0 h 90"/>
              <a:gd name="T28" fmla="*/ 0 w 180"/>
              <a:gd name="T29" fmla="*/ 0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0"/>
              <a:gd name="T46" fmla="*/ 0 h 90"/>
              <a:gd name="T47" fmla="*/ 180 w 180"/>
              <a:gd name="T48" fmla="*/ 90 h 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0" h="90">
                <a:moveTo>
                  <a:pt x="0" y="43"/>
                </a:moveTo>
                <a:lnTo>
                  <a:pt x="11" y="75"/>
                </a:lnTo>
                <a:lnTo>
                  <a:pt x="32" y="90"/>
                </a:lnTo>
                <a:lnTo>
                  <a:pt x="53" y="90"/>
                </a:lnTo>
                <a:lnTo>
                  <a:pt x="63" y="77"/>
                </a:lnTo>
                <a:lnTo>
                  <a:pt x="99" y="70"/>
                </a:lnTo>
                <a:lnTo>
                  <a:pt x="125" y="53"/>
                </a:lnTo>
                <a:lnTo>
                  <a:pt x="171" y="59"/>
                </a:lnTo>
                <a:lnTo>
                  <a:pt x="180" y="26"/>
                </a:lnTo>
                <a:lnTo>
                  <a:pt x="148" y="10"/>
                </a:lnTo>
                <a:lnTo>
                  <a:pt x="99" y="20"/>
                </a:lnTo>
                <a:lnTo>
                  <a:pt x="86" y="5"/>
                </a:lnTo>
                <a:lnTo>
                  <a:pt x="71" y="10"/>
                </a:lnTo>
                <a:lnTo>
                  <a:pt x="55" y="0"/>
                </a:lnTo>
                <a:lnTo>
                  <a:pt x="0" y="43"/>
                </a:lnTo>
                <a:close/>
              </a:path>
            </a:pathLst>
          </a:custGeom>
          <a:solidFill>
            <a:srgbClr val="CDCDCD"/>
          </a:solidFill>
          <a:ln w="6350">
            <a:solidFill>
              <a:schemeClr val="bg1"/>
            </a:solidFill>
            <a:round/>
            <a:headEnd/>
            <a:tailEnd/>
          </a:ln>
        </p:spPr>
        <p:txBody>
          <a:bodyPr/>
          <a:lstStyle/>
          <a:p>
            <a:endParaRPr lang="en-US"/>
          </a:p>
        </p:txBody>
      </p:sp>
      <p:sp>
        <p:nvSpPr>
          <p:cNvPr id="1693" name="Freeform 2734"/>
          <p:cNvSpPr>
            <a:spLocks/>
          </p:cNvSpPr>
          <p:nvPr/>
        </p:nvSpPr>
        <p:spPr bwMode="auto">
          <a:xfrm>
            <a:off x="4962525" y="3611563"/>
            <a:ext cx="119063" cy="63500"/>
          </a:xfrm>
          <a:custGeom>
            <a:avLst/>
            <a:gdLst>
              <a:gd name="T0" fmla="*/ 0 w 180"/>
              <a:gd name="T1" fmla="*/ 0 h 90"/>
              <a:gd name="T2" fmla="*/ 0 w 180"/>
              <a:gd name="T3" fmla="*/ 0 h 90"/>
              <a:gd name="T4" fmla="*/ 0 w 180"/>
              <a:gd name="T5" fmla="*/ 0 h 90"/>
              <a:gd name="T6" fmla="*/ 0 w 180"/>
              <a:gd name="T7" fmla="*/ 0 h 90"/>
              <a:gd name="T8" fmla="*/ 0 w 180"/>
              <a:gd name="T9" fmla="*/ 0 h 90"/>
              <a:gd name="T10" fmla="*/ 0 w 180"/>
              <a:gd name="T11" fmla="*/ 0 h 90"/>
              <a:gd name="T12" fmla="*/ 0 w 180"/>
              <a:gd name="T13" fmla="*/ 0 h 90"/>
              <a:gd name="T14" fmla="*/ 0 w 180"/>
              <a:gd name="T15" fmla="*/ 0 h 90"/>
              <a:gd name="T16" fmla="*/ 0 w 180"/>
              <a:gd name="T17" fmla="*/ 0 h 90"/>
              <a:gd name="T18" fmla="*/ 0 w 180"/>
              <a:gd name="T19" fmla="*/ 0 h 90"/>
              <a:gd name="T20" fmla="*/ 0 w 180"/>
              <a:gd name="T21" fmla="*/ 0 h 90"/>
              <a:gd name="T22" fmla="*/ 0 w 180"/>
              <a:gd name="T23" fmla="*/ 0 h 90"/>
              <a:gd name="T24" fmla="*/ 0 w 180"/>
              <a:gd name="T25" fmla="*/ 0 h 90"/>
              <a:gd name="T26" fmla="*/ 0 w 180"/>
              <a:gd name="T27" fmla="*/ 0 h 90"/>
              <a:gd name="T28" fmla="*/ 0 w 180"/>
              <a:gd name="T29" fmla="*/ 0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0"/>
              <a:gd name="T46" fmla="*/ 0 h 90"/>
              <a:gd name="T47" fmla="*/ 180 w 180"/>
              <a:gd name="T48" fmla="*/ 90 h 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0" h="90">
                <a:moveTo>
                  <a:pt x="0" y="43"/>
                </a:moveTo>
                <a:lnTo>
                  <a:pt x="11" y="75"/>
                </a:lnTo>
                <a:lnTo>
                  <a:pt x="32" y="90"/>
                </a:lnTo>
                <a:lnTo>
                  <a:pt x="53" y="90"/>
                </a:lnTo>
                <a:lnTo>
                  <a:pt x="63" y="77"/>
                </a:lnTo>
                <a:lnTo>
                  <a:pt x="99" y="70"/>
                </a:lnTo>
                <a:lnTo>
                  <a:pt x="125" y="53"/>
                </a:lnTo>
                <a:lnTo>
                  <a:pt x="171" y="59"/>
                </a:lnTo>
                <a:lnTo>
                  <a:pt x="180" y="26"/>
                </a:lnTo>
                <a:lnTo>
                  <a:pt x="148" y="10"/>
                </a:lnTo>
                <a:lnTo>
                  <a:pt x="99" y="20"/>
                </a:lnTo>
                <a:lnTo>
                  <a:pt x="86" y="5"/>
                </a:lnTo>
                <a:lnTo>
                  <a:pt x="71" y="10"/>
                </a:lnTo>
                <a:lnTo>
                  <a:pt x="55" y="0"/>
                </a:lnTo>
                <a:lnTo>
                  <a:pt x="0" y="43"/>
                </a:lnTo>
              </a:path>
            </a:pathLst>
          </a:custGeom>
          <a:solidFill>
            <a:srgbClr val="CDCDCD"/>
          </a:solidFill>
          <a:ln w="6350">
            <a:solidFill>
              <a:schemeClr val="bg1"/>
            </a:solidFill>
            <a:round/>
            <a:headEnd/>
            <a:tailEnd/>
          </a:ln>
        </p:spPr>
        <p:txBody>
          <a:bodyPr/>
          <a:lstStyle/>
          <a:p>
            <a:endParaRPr lang="en-US"/>
          </a:p>
        </p:txBody>
      </p:sp>
      <p:sp>
        <p:nvSpPr>
          <p:cNvPr id="1694" name="Freeform 2735"/>
          <p:cNvSpPr>
            <a:spLocks/>
          </p:cNvSpPr>
          <p:nvPr/>
        </p:nvSpPr>
        <p:spPr bwMode="auto">
          <a:xfrm>
            <a:off x="5003800" y="3724275"/>
            <a:ext cx="88900" cy="123825"/>
          </a:xfrm>
          <a:custGeom>
            <a:avLst/>
            <a:gdLst>
              <a:gd name="T0" fmla="*/ 0 w 130"/>
              <a:gd name="T1" fmla="*/ 0 h 177"/>
              <a:gd name="T2" fmla="*/ 0 w 130"/>
              <a:gd name="T3" fmla="*/ 0 h 177"/>
              <a:gd name="T4" fmla="*/ 0 w 130"/>
              <a:gd name="T5" fmla="*/ 0 h 177"/>
              <a:gd name="T6" fmla="*/ 0 w 130"/>
              <a:gd name="T7" fmla="*/ 0 h 177"/>
              <a:gd name="T8" fmla="*/ 0 w 130"/>
              <a:gd name="T9" fmla="*/ 0 h 177"/>
              <a:gd name="T10" fmla="*/ 0 w 130"/>
              <a:gd name="T11" fmla="*/ 0 h 177"/>
              <a:gd name="T12" fmla="*/ 0 w 130"/>
              <a:gd name="T13" fmla="*/ 0 h 177"/>
              <a:gd name="T14" fmla="*/ 0 w 130"/>
              <a:gd name="T15" fmla="*/ 0 h 177"/>
              <a:gd name="T16" fmla="*/ 0 w 130"/>
              <a:gd name="T17" fmla="*/ 0 h 177"/>
              <a:gd name="T18" fmla="*/ 0 w 130"/>
              <a:gd name="T19" fmla="*/ 0 h 177"/>
              <a:gd name="T20" fmla="*/ 0 w 130"/>
              <a:gd name="T21" fmla="*/ 0 h 177"/>
              <a:gd name="T22" fmla="*/ 0 w 130"/>
              <a:gd name="T23" fmla="*/ 0 h 177"/>
              <a:gd name="T24" fmla="*/ 0 w 130"/>
              <a:gd name="T25" fmla="*/ 0 h 177"/>
              <a:gd name="T26" fmla="*/ 0 w 130"/>
              <a:gd name="T27" fmla="*/ 0 h 177"/>
              <a:gd name="T28" fmla="*/ 0 w 130"/>
              <a:gd name="T29" fmla="*/ 0 h 177"/>
              <a:gd name="T30" fmla="*/ 0 w 130"/>
              <a:gd name="T31" fmla="*/ 0 h 177"/>
              <a:gd name="T32" fmla="*/ 0 w 130"/>
              <a:gd name="T33" fmla="*/ 0 h 177"/>
              <a:gd name="T34" fmla="*/ 0 w 130"/>
              <a:gd name="T35" fmla="*/ 0 h 177"/>
              <a:gd name="T36" fmla="*/ 0 w 130"/>
              <a:gd name="T37" fmla="*/ 0 h 177"/>
              <a:gd name="T38" fmla="*/ 0 w 130"/>
              <a:gd name="T39" fmla="*/ 0 h 177"/>
              <a:gd name="T40" fmla="*/ 0 w 130"/>
              <a:gd name="T41" fmla="*/ 0 h 177"/>
              <a:gd name="T42" fmla="*/ 0 w 130"/>
              <a:gd name="T43" fmla="*/ 0 h 177"/>
              <a:gd name="T44" fmla="*/ 0 w 130"/>
              <a:gd name="T45" fmla="*/ 0 h 177"/>
              <a:gd name="T46" fmla="*/ 0 w 130"/>
              <a:gd name="T47" fmla="*/ 0 h 177"/>
              <a:gd name="T48" fmla="*/ 0 w 130"/>
              <a:gd name="T49" fmla="*/ 0 h 177"/>
              <a:gd name="T50" fmla="*/ 0 w 130"/>
              <a:gd name="T51" fmla="*/ 0 h 177"/>
              <a:gd name="T52" fmla="*/ 0 w 130"/>
              <a:gd name="T53" fmla="*/ 0 h 177"/>
              <a:gd name="T54" fmla="*/ 0 w 130"/>
              <a:gd name="T55" fmla="*/ 0 h 177"/>
              <a:gd name="T56" fmla="*/ 0 w 130"/>
              <a:gd name="T57" fmla="*/ 0 h 177"/>
              <a:gd name="T58" fmla="*/ 0 w 130"/>
              <a:gd name="T59" fmla="*/ 0 h 177"/>
              <a:gd name="T60" fmla="*/ 0 w 130"/>
              <a:gd name="T61" fmla="*/ 0 h 177"/>
              <a:gd name="T62" fmla="*/ 0 w 130"/>
              <a:gd name="T63" fmla="*/ 0 h 177"/>
              <a:gd name="T64" fmla="*/ 0 w 130"/>
              <a:gd name="T65" fmla="*/ 0 h 177"/>
              <a:gd name="T66" fmla="*/ 0 w 130"/>
              <a:gd name="T67" fmla="*/ 0 h 177"/>
              <a:gd name="T68" fmla="*/ 0 w 130"/>
              <a:gd name="T69" fmla="*/ 0 h 177"/>
              <a:gd name="T70" fmla="*/ 0 w 130"/>
              <a:gd name="T71" fmla="*/ 0 h 177"/>
              <a:gd name="T72" fmla="*/ 0 w 130"/>
              <a:gd name="T73" fmla="*/ 0 h 177"/>
              <a:gd name="T74" fmla="*/ 0 w 130"/>
              <a:gd name="T75" fmla="*/ 0 h 1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0"/>
              <a:gd name="T115" fmla="*/ 0 h 177"/>
              <a:gd name="T116" fmla="*/ 130 w 130"/>
              <a:gd name="T117" fmla="*/ 177 h 1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0" h="177">
                <a:moveTo>
                  <a:pt x="13" y="53"/>
                </a:moveTo>
                <a:lnTo>
                  <a:pt x="16" y="45"/>
                </a:lnTo>
                <a:lnTo>
                  <a:pt x="26" y="44"/>
                </a:lnTo>
                <a:lnTo>
                  <a:pt x="8" y="34"/>
                </a:lnTo>
                <a:lnTo>
                  <a:pt x="0" y="9"/>
                </a:lnTo>
                <a:lnTo>
                  <a:pt x="29" y="0"/>
                </a:lnTo>
                <a:lnTo>
                  <a:pt x="47" y="1"/>
                </a:lnTo>
                <a:lnTo>
                  <a:pt x="64" y="13"/>
                </a:lnTo>
                <a:lnTo>
                  <a:pt x="77" y="40"/>
                </a:lnTo>
                <a:lnTo>
                  <a:pt x="85" y="44"/>
                </a:lnTo>
                <a:lnTo>
                  <a:pt x="86" y="58"/>
                </a:lnTo>
                <a:lnTo>
                  <a:pt x="112" y="71"/>
                </a:lnTo>
                <a:lnTo>
                  <a:pt x="119" y="65"/>
                </a:lnTo>
                <a:lnTo>
                  <a:pt x="124" y="71"/>
                </a:lnTo>
                <a:lnTo>
                  <a:pt x="117" y="76"/>
                </a:lnTo>
                <a:lnTo>
                  <a:pt x="127" y="89"/>
                </a:lnTo>
                <a:lnTo>
                  <a:pt x="117" y="92"/>
                </a:lnTo>
                <a:lnTo>
                  <a:pt x="114" y="105"/>
                </a:lnTo>
                <a:lnTo>
                  <a:pt x="117" y="118"/>
                </a:lnTo>
                <a:lnTo>
                  <a:pt x="130" y="136"/>
                </a:lnTo>
                <a:lnTo>
                  <a:pt x="117" y="156"/>
                </a:lnTo>
                <a:lnTo>
                  <a:pt x="117" y="162"/>
                </a:lnTo>
                <a:lnTo>
                  <a:pt x="86" y="162"/>
                </a:lnTo>
                <a:lnTo>
                  <a:pt x="62" y="177"/>
                </a:lnTo>
                <a:lnTo>
                  <a:pt x="46" y="159"/>
                </a:lnTo>
                <a:lnTo>
                  <a:pt x="36" y="156"/>
                </a:lnTo>
                <a:lnTo>
                  <a:pt x="36" y="144"/>
                </a:lnTo>
                <a:lnTo>
                  <a:pt x="44" y="149"/>
                </a:lnTo>
                <a:lnTo>
                  <a:pt x="47" y="143"/>
                </a:lnTo>
                <a:lnTo>
                  <a:pt x="15" y="118"/>
                </a:lnTo>
                <a:lnTo>
                  <a:pt x="16" y="114"/>
                </a:lnTo>
                <a:lnTo>
                  <a:pt x="23" y="109"/>
                </a:lnTo>
                <a:lnTo>
                  <a:pt x="18" y="96"/>
                </a:lnTo>
                <a:lnTo>
                  <a:pt x="26" y="94"/>
                </a:lnTo>
                <a:lnTo>
                  <a:pt x="28" y="91"/>
                </a:lnTo>
                <a:lnTo>
                  <a:pt x="12" y="78"/>
                </a:lnTo>
                <a:lnTo>
                  <a:pt x="23" y="57"/>
                </a:lnTo>
                <a:lnTo>
                  <a:pt x="13" y="53"/>
                </a:lnTo>
                <a:close/>
              </a:path>
            </a:pathLst>
          </a:custGeom>
          <a:solidFill>
            <a:srgbClr val="CDCDCD"/>
          </a:solidFill>
          <a:ln w="6350">
            <a:solidFill>
              <a:schemeClr val="bg1"/>
            </a:solidFill>
            <a:round/>
            <a:headEnd/>
            <a:tailEnd/>
          </a:ln>
        </p:spPr>
        <p:txBody>
          <a:bodyPr/>
          <a:lstStyle/>
          <a:p>
            <a:endParaRPr lang="en-US"/>
          </a:p>
        </p:txBody>
      </p:sp>
      <p:sp>
        <p:nvSpPr>
          <p:cNvPr id="1695" name="Freeform 2736"/>
          <p:cNvSpPr>
            <a:spLocks/>
          </p:cNvSpPr>
          <p:nvPr/>
        </p:nvSpPr>
        <p:spPr bwMode="auto">
          <a:xfrm>
            <a:off x="5003800" y="3724275"/>
            <a:ext cx="88900" cy="123825"/>
          </a:xfrm>
          <a:custGeom>
            <a:avLst/>
            <a:gdLst>
              <a:gd name="T0" fmla="*/ 0 w 130"/>
              <a:gd name="T1" fmla="*/ 0 h 177"/>
              <a:gd name="T2" fmla="*/ 0 w 130"/>
              <a:gd name="T3" fmla="*/ 0 h 177"/>
              <a:gd name="T4" fmla="*/ 0 w 130"/>
              <a:gd name="T5" fmla="*/ 0 h 177"/>
              <a:gd name="T6" fmla="*/ 0 w 130"/>
              <a:gd name="T7" fmla="*/ 0 h 177"/>
              <a:gd name="T8" fmla="*/ 0 w 130"/>
              <a:gd name="T9" fmla="*/ 0 h 177"/>
              <a:gd name="T10" fmla="*/ 0 w 130"/>
              <a:gd name="T11" fmla="*/ 0 h 177"/>
              <a:gd name="T12" fmla="*/ 0 w 130"/>
              <a:gd name="T13" fmla="*/ 0 h 177"/>
              <a:gd name="T14" fmla="*/ 0 w 130"/>
              <a:gd name="T15" fmla="*/ 0 h 177"/>
              <a:gd name="T16" fmla="*/ 0 w 130"/>
              <a:gd name="T17" fmla="*/ 0 h 177"/>
              <a:gd name="T18" fmla="*/ 0 w 130"/>
              <a:gd name="T19" fmla="*/ 0 h 177"/>
              <a:gd name="T20" fmla="*/ 0 w 130"/>
              <a:gd name="T21" fmla="*/ 0 h 177"/>
              <a:gd name="T22" fmla="*/ 0 w 130"/>
              <a:gd name="T23" fmla="*/ 0 h 177"/>
              <a:gd name="T24" fmla="*/ 0 w 130"/>
              <a:gd name="T25" fmla="*/ 0 h 177"/>
              <a:gd name="T26" fmla="*/ 0 w 130"/>
              <a:gd name="T27" fmla="*/ 0 h 177"/>
              <a:gd name="T28" fmla="*/ 0 w 130"/>
              <a:gd name="T29" fmla="*/ 0 h 177"/>
              <a:gd name="T30" fmla="*/ 0 w 130"/>
              <a:gd name="T31" fmla="*/ 0 h 177"/>
              <a:gd name="T32" fmla="*/ 0 w 130"/>
              <a:gd name="T33" fmla="*/ 0 h 177"/>
              <a:gd name="T34" fmla="*/ 0 w 130"/>
              <a:gd name="T35" fmla="*/ 0 h 177"/>
              <a:gd name="T36" fmla="*/ 0 w 130"/>
              <a:gd name="T37" fmla="*/ 0 h 177"/>
              <a:gd name="T38" fmla="*/ 0 w 130"/>
              <a:gd name="T39" fmla="*/ 0 h 177"/>
              <a:gd name="T40" fmla="*/ 0 w 130"/>
              <a:gd name="T41" fmla="*/ 0 h 177"/>
              <a:gd name="T42" fmla="*/ 0 w 130"/>
              <a:gd name="T43" fmla="*/ 0 h 177"/>
              <a:gd name="T44" fmla="*/ 0 w 130"/>
              <a:gd name="T45" fmla="*/ 0 h 177"/>
              <a:gd name="T46" fmla="*/ 0 w 130"/>
              <a:gd name="T47" fmla="*/ 0 h 177"/>
              <a:gd name="T48" fmla="*/ 0 w 130"/>
              <a:gd name="T49" fmla="*/ 0 h 177"/>
              <a:gd name="T50" fmla="*/ 0 w 130"/>
              <a:gd name="T51" fmla="*/ 0 h 177"/>
              <a:gd name="T52" fmla="*/ 0 w 130"/>
              <a:gd name="T53" fmla="*/ 0 h 177"/>
              <a:gd name="T54" fmla="*/ 0 w 130"/>
              <a:gd name="T55" fmla="*/ 0 h 177"/>
              <a:gd name="T56" fmla="*/ 0 w 130"/>
              <a:gd name="T57" fmla="*/ 0 h 177"/>
              <a:gd name="T58" fmla="*/ 0 w 130"/>
              <a:gd name="T59" fmla="*/ 0 h 177"/>
              <a:gd name="T60" fmla="*/ 0 w 130"/>
              <a:gd name="T61" fmla="*/ 0 h 177"/>
              <a:gd name="T62" fmla="*/ 0 w 130"/>
              <a:gd name="T63" fmla="*/ 0 h 177"/>
              <a:gd name="T64" fmla="*/ 0 w 130"/>
              <a:gd name="T65" fmla="*/ 0 h 177"/>
              <a:gd name="T66" fmla="*/ 0 w 130"/>
              <a:gd name="T67" fmla="*/ 0 h 177"/>
              <a:gd name="T68" fmla="*/ 0 w 130"/>
              <a:gd name="T69" fmla="*/ 0 h 177"/>
              <a:gd name="T70" fmla="*/ 0 w 130"/>
              <a:gd name="T71" fmla="*/ 0 h 177"/>
              <a:gd name="T72" fmla="*/ 0 w 130"/>
              <a:gd name="T73" fmla="*/ 0 h 177"/>
              <a:gd name="T74" fmla="*/ 0 w 130"/>
              <a:gd name="T75" fmla="*/ 0 h 1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0"/>
              <a:gd name="T115" fmla="*/ 0 h 177"/>
              <a:gd name="T116" fmla="*/ 130 w 130"/>
              <a:gd name="T117" fmla="*/ 177 h 1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0" h="177">
                <a:moveTo>
                  <a:pt x="13" y="53"/>
                </a:moveTo>
                <a:lnTo>
                  <a:pt x="16" y="45"/>
                </a:lnTo>
                <a:lnTo>
                  <a:pt x="26" y="44"/>
                </a:lnTo>
                <a:lnTo>
                  <a:pt x="8" y="34"/>
                </a:lnTo>
                <a:lnTo>
                  <a:pt x="0" y="9"/>
                </a:lnTo>
                <a:lnTo>
                  <a:pt x="29" y="0"/>
                </a:lnTo>
                <a:lnTo>
                  <a:pt x="47" y="1"/>
                </a:lnTo>
                <a:lnTo>
                  <a:pt x="64" y="13"/>
                </a:lnTo>
                <a:lnTo>
                  <a:pt x="77" y="40"/>
                </a:lnTo>
                <a:lnTo>
                  <a:pt x="85" y="44"/>
                </a:lnTo>
                <a:lnTo>
                  <a:pt x="86" y="58"/>
                </a:lnTo>
                <a:lnTo>
                  <a:pt x="112" y="71"/>
                </a:lnTo>
                <a:lnTo>
                  <a:pt x="119" y="65"/>
                </a:lnTo>
                <a:lnTo>
                  <a:pt x="124" y="71"/>
                </a:lnTo>
                <a:lnTo>
                  <a:pt x="117" y="76"/>
                </a:lnTo>
                <a:lnTo>
                  <a:pt x="127" y="89"/>
                </a:lnTo>
                <a:lnTo>
                  <a:pt x="117" y="92"/>
                </a:lnTo>
                <a:lnTo>
                  <a:pt x="114" y="105"/>
                </a:lnTo>
                <a:lnTo>
                  <a:pt x="117" y="118"/>
                </a:lnTo>
                <a:lnTo>
                  <a:pt x="130" y="136"/>
                </a:lnTo>
                <a:lnTo>
                  <a:pt x="117" y="156"/>
                </a:lnTo>
                <a:lnTo>
                  <a:pt x="117" y="162"/>
                </a:lnTo>
                <a:lnTo>
                  <a:pt x="86" y="162"/>
                </a:lnTo>
                <a:lnTo>
                  <a:pt x="62" y="177"/>
                </a:lnTo>
                <a:lnTo>
                  <a:pt x="46" y="159"/>
                </a:lnTo>
                <a:lnTo>
                  <a:pt x="36" y="156"/>
                </a:lnTo>
                <a:lnTo>
                  <a:pt x="36" y="144"/>
                </a:lnTo>
                <a:lnTo>
                  <a:pt x="44" y="149"/>
                </a:lnTo>
                <a:lnTo>
                  <a:pt x="47" y="143"/>
                </a:lnTo>
                <a:lnTo>
                  <a:pt x="15" y="118"/>
                </a:lnTo>
                <a:lnTo>
                  <a:pt x="16" y="114"/>
                </a:lnTo>
                <a:lnTo>
                  <a:pt x="23" y="109"/>
                </a:lnTo>
                <a:lnTo>
                  <a:pt x="18" y="96"/>
                </a:lnTo>
                <a:lnTo>
                  <a:pt x="26" y="94"/>
                </a:lnTo>
                <a:lnTo>
                  <a:pt x="28" y="91"/>
                </a:lnTo>
                <a:lnTo>
                  <a:pt x="12" y="78"/>
                </a:lnTo>
                <a:lnTo>
                  <a:pt x="23" y="57"/>
                </a:lnTo>
                <a:lnTo>
                  <a:pt x="13" y="53"/>
                </a:lnTo>
              </a:path>
            </a:pathLst>
          </a:custGeom>
          <a:solidFill>
            <a:srgbClr val="CDCDCD"/>
          </a:solidFill>
          <a:ln w="6350">
            <a:solidFill>
              <a:schemeClr val="bg1"/>
            </a:solidFill>
            <a:round/>
            <a:headEnd/>
            <a:tailEnd/>
          </a:ln>
        </p:spPr>
        <p:txBody>
          <a:bodyPr/>
          <a:lstStyle/>
          <a:p>
            <a:endParaRPr lang="en-US"/>
          </a:p>
        </p:txBody>
      </p:sp>
      <p:sp>
        <p:nvSpPr>
          <p:cNvPr id="1696" name="Freeform 2737"/>
          <p:cNvSpPr>
            <a:spLocks/>
          </p:cNvSpPr>
          <p:nvPr/>
        </p:nvSpPr>
        <p:spPr bwMode="auto">
          <a:xfrm>
            <a:off x="4940300" y="3746500"/>
            <a:ext cx="80963" cy="82550"/>
          </a:xfrm>
          <a:custGeom>
            <a:avLst/>
            <a:gdLst>
              <a:gd name="T0" fmla="*/ 0 w 124"/>
              <a:gd name="T1" fmla="*/ 0 h 119"/>
              <a:gd name="T2" fmla="*/ 0 w 124"/>
              <a:gd name="T3" fmla="*/ 0 h 119"/>
              <a:gd name="T4" fmla="*/ 0 w 124"/>
              <a:gd name="T5" fmla="*/ 0 h 119"/>
              <a:gd name="T6" fmla="*/ 0 w 124"/>
              <a:gd name="T7" fmla="*/ 0 h 119"/>
              <a:gd name="T8" fmla="*/ 0 w 124"/>
              <a:gd name="T9" fmla="*/ 0 h 119"/>
              <a:gd name="T10" fmla="*/ 0 w 124"/>
              <a:gd name="T11" fmla="*/ 0 h 119"/>
              <a:gd name="T12" fmla="*/ 0 w 124"/>
              <a:gd name="T13" fmla="*/ 0 h 119"/>
              <a:gd name="T14" fmla="*/ 0 w 124"/>
              <a:gd name="T15" fmla="*/ 0 h 119"/>
              <a:gd name="T16" fmla="*/ 0 w 124"/>
              <a:gd name="T17" fmla="*/ 0 h 119"/>
              <a:gd name="T18" fmla="*/ 0 w 124"/>
              <a:gd name="T19" fmla="*/ 0 h 119"/>
              <a:gd name="T20" fmla="*/ 0 w 124"/>
              <a:gd name="T21" fmla="*/ 0 h 119"/>
              <a:gd name="T22" fmla="*/ 0 w 124"/>
              <a:gd name="T23" fmla="*/ 0 h 119"/>
              <a:gd name="T24" fmla="*/ 0 w 124"/>
              <a:gd name="T25" fmla="*/ 0 h 119"/>
              <a:gd name="T26" fmla="*/ 0 w 124"/>
              <a:gd name="T27" fmla="*/ 0 h 119"/>
              <a:gd name="T28" fmla="*/ 0 w 124"/>
              <a:gd name="T29" fmla="*/ 0 h 119"/>
              <a:gd name="T30" fmla="*/ 0 w 124"/>
              <a:gd name="T31" fmla="*/ 0 h 119"/>
              <a:gd name="T32" fmla="*/ 0 w 124"/>
              <a:gd name="T33" fmla="*/ 0 h 119"/>
              <a:gd name="T34" fmla="*/ 0 w 124"/>
              <a:gd name="T35" fmla="*/ 0 h 119"/>
              <a:gd name="T36" fmla="*/ 0 w 124"/>
              <a:gd name="T37" fmla="*/ 0 h 119"/>
              <a:gd name="T38" fmla="*/ 0 w 124"/>
              <a:gd name="T39" fmla="*/ 0 h 119"/>
              <a:gd name="T40" fmla="*/ 0 w 124"/>
              <a:gd name="T41" fmla="*/ 0 h 119"/>
              <a:gd name="T42" fmla="*/ 0 w 124"/>
              <a:gd name="T43" fmla="*/ 0 h 119"/>
              <a:gd name="T44" fmla="*/ 0 w 124"/>
              <a:gd name="T45" fmla="*/ 0 h 119"/>
              <a:gd name="T46" fmla="*/ 0 w 124"/>
              <a:gd name="T47" fmla="*/ 0 h 1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4"/>
              <a:gd name="T73" fmla="*/ 0 h 119"/>
              <a:gd name="T74" fmla="*/ 124 w 124"/>
              <a:gd name="T75" fmla="*/ 119 h 1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4" h="119">
                <a:moveTo>
                  <a:pt x="49" y="86"/>
                </a:moveTo>
                <a:lnTo>
                  <a:pt x="10" y="28"/>
                </a:lnTo>
                <a:lnTo>
                  <a:pt x="0" y="18"/>
                </a:lnTo>
                <a:lnTo>
                  <a:pt x="8" y="0"/>
                </a:lnTo>
                <a:lnTo>
                  <a:pt x="20" y="13"/>
                </a:lnTo>
                <a:lnTo>
                  <a:pt x="39" y="2"/>
                </a:lnTo>
                <a:lnTo>
                  <a:pt x="93" y="12"/>
                </a:lnTo>
                <a:lnTo>
                  <a:pt x="104" y="25"/>
                </a:lnTo>
                <a:lnTo>
                  <a:pt x="109" y="21"/>
                </a:lnTo>
                <a:lnTo>
                  <a:pt x="119" y="25"/>
                </a:lnTo>
                <a:lnTo>
                  <a:pt x="108" y="46"/>
                </a:lnTo>
                <a:lnTo>
                  <a:pt x="124" y="59"/>
                </a:lnTo>
                <a:lnTo>
                  <a:pt x="122" y="62"/>
                </a:lnTo>
                <a:lnTo>
                  <a:pt x="114" y="64"/>
                </a:lnTo>
                <a:lnTo>
                  <a:pt x="119" y="77"/>
                </a:lnTo>
                <a:lnTo>
                  <a:pt x="112" y="82"/>
                </a:lnTo>
                <a:lnTo>
                  <a:pt x="101" y="82"/>
                </a:lnTo>
                <a:lnTo>
                  <a:pt x="106" y="90"/>
                </a:lnTo>
                <a:lnTo>
                  <a:pt x="93" y="82"/>
                </a:lnTo>
                <a:lnTo>
                  <a:pt x="90" y="86"/>
                </a:lnTo>
                <a:lnTo>
                  <a:pt x="96" y="98"/>
                </a:lnTo>
                <a:lnTo>
                  <a:pt x="85" y="104"/>
                </a:lnTo>
                <a:lnTo>
                  <a:pt x="88" y="119"/>
                </a:lnTo>
                <a:lnTo>
                  <a:pt x="49" y="86"/>
                </a:lnTo>
                <a:close/>
              </a:path>
            </a:pathLst>
          </a:custGeom>
          <a:solidFill>
            <a:srgbClr val="CDCDCD"/>
          </a:solidFill>
          <a:ln w="6350">
            <a:solidFill>
              <a:schemeClr val="bg1"/>
            </a:solidFill>
            <a:round/>
            <a:headEnd/>
            <a:tailEnd/>
          </a:ln>
        </p:spPr>
        <p:txBody>
          <a:bodyPr/>
          <a:lstStyle/>
          <a:p>
            <a:endParaRPr lang="en-US"/>
          </a:p>
        </p:txBody>
      </p:sp>
      <p:sp>
        <p:nvSpPr>
          <p:cNvPr id="1697" name="Freeform 2738"/>
          <p:cNvSpPr>
            <a:spLocks/>
          </p:cNvSpPr>
          <p:nvPr/>
        </p:nvSpPr>
        <p:spPr bwMode="auto">
          <a:xfrm>
            <a:off x="4940300" y="3746500"/>
            <a:ext cx="80963" cy="82550"/>
          </a:xfrm>
          <a:custGeom>
            <a:avLst/>
            <a:gdLst>
              <a:gd name="T0" fmla="*/ 0 w 124"/>
              <a:gd name="T1" fmla="*/ 0 h 119"/>
              <a:gd name="T2" fmla="*/ 0 w 124"/>
              <a:gd name="T3" fmla="*/ 0 h 119"/>
              <a:gd name="T4" fmla="*/ 0 w 124"/>
              <a:gd name="T5" fmla="*/ 0 h 119"/>
              <a:gd name="T6" fmla="*/ 0 w 124"/>
              <a:gd name="T7" fmla="*/ 0 h 119"/>
              <a:gd name="T8" fmla="*/ 0 w 124"/>
              <a:gd name="T9" fmla="*/ 0 h 119"/>
              <a:gd name="T10" fmla="*/ 0 w 124"/>
              <a:gd name="T11" fmla="*/ 0 h 119"/>
              <a:gd name="T12" fmla="*/ 0 w 124"/>
              <a:gd name="T13" fmla="*/ 0 h 119"/>
              <a:gd name="T14" fmla="*/ 0 w 124"/>
              <a:gd name="T15" fmla="*/ 0 h 119"/>
              <a:gd name="T16" fmla="*/ 0 w 124"/>
              <a:gd name="T17" fmla="*/ 0 h 119"/>
              <a:gd name="T18" fmla="*/ 0 w 124"/>
              <a:gd name="T19" fmla="*/ 0 h 119"/>
              <a:gd name="T20" fmla="*/ 0 w 124"/>
              <a:gd name="T21" fmla="*/ 0 h 119"/>
              <a:gd name="T22" fmla="*/ 0 w 124"/>
              <a:gd name="T23" fmla="*/ 0 h 119"/>
              <a:gd name="T24" fmla="*/ 0 w 124"/>
              <a:gd name="T25" fmla="*/ 0 h 119"/>
              <a:gd name="T26" fmla="*/ 0 w 124"/>
              <a:gd name="T27" fmla="*/ 0 h 119"/>
              <a:gd name="T28" fmla="*/ 0 w 124"/>
              <a:gd name="T29" fmla="*/ 0 h 119"/>
              <a:gd name="T30" fmla="*/ 0 w 124"/>
              <a:gd name="T31" fmla="*/ 0 h 119"/>
              <a:gd name="T32" fmla="*/ 0 w 124"/>
              <a:gd name="T33" fmla="*/ 0 h 119"/>
              <a:gd name="T34" fmla="*/ 0 w 124"/>
              <a:gd name="T35" fmla="*/ 0 h 119"/>
              <a:gd name="T36" fmla="*/ 0 w 124"/>
              <a:gd name="T37" fmla="*/ 0 h 119"/>
              <a:gd name="T38" fmla="*/ 0 w 124"/>
              <a:gd name="T39" fmla="*/ 0 h 119"/>
              <a:gd name="T40" fmla="*/ 0 w 124"/>
              <a:gd name="T41" fmla="*/ 0 h 119"/>
              <a:gd name="T42" fmla="*/ 0 w 124"/>
              <a:gd name="T43" fmla="*/ 0 h 119"/>
              <a:gd name="T44" fmla="*/ 0 w 124"/>
              <a:gd name="T45" fmla="*/ 0 h 119"/>
              <a:gd name="T46" fmla="*/ 0 w 124"/>
              <a:gd name="T47" fmla="*/ 0 h 1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4"/>
              <a:gd name="T73" fmla="*/ 0 h 119"/>
              <a:gd name="T74" fmla="*/ 124 w 124"/>
              <a:gd name="T75" fmla="*/ 119 h 1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4" h="119">
                <a:moveTo>
                  <a:pt x="49" y="86"/>
                </a:moveTo>
                <a:lnTo>
                  <a:pt x="10" y="28"/>
                </a:lnTo>
                <a:lnTo>
                  <a:pt x="0" y="18"/>
                </a:lnTo>
                <a:lnTo>
                  <a:pt x="8" y="0"/>
                </a:lnTo>
                <a:lnTo>
                  <a:pt x="20" y="13"/>
                </a:lnTo>
                <a:lnTo>
                  <a:pt x="39" y="2"/>
                </a:lnTo>
                <a:lnTo>
                  <a:pt x="93" y="12"/>
                </a:lnTo>
                <a:lnTo>
                  <a:pt x="104" y="25"/>
                </a:lnTo>
                <a:lnTo>
                  <a:pt x="109" y="21"/>
                </a:lnTo>
                <a:lnTo>
                  <a:pt x="119" y="25"/>
                </a:lnTo>
                <a:lnTo>
                  <a:pt x="108" y="46"/>
                </a:lnTo>
                <a:lnTo>
                  <a:pt x="124" y="59"/>
                </a:lnTo>
                <a:lnTo>
                  <a:pt x="122" y="62"/>
                </a:lnTo>
                <a:lnTo>
                  <a:pt x="114" y="64"/>
                </a:lnTo>
                <a:lnTo>
                  <a:pt x="119" y="77"/>
                </a:lnTo>
                <a:lnTo>
                  <a:pt x="112" y="82"/>
                </a:lnTo>
                <a:lnTo>
                  <a:pt x="101" y="82"/>
                </a:lnTo>
                <a:lnTo>
                  <a:pt x="106" y="90"/>
                </a:lnTo>
                <a:lnTo>
                  <a:pt x="93" y="82"/>
                </a:lnTo>
                <a:lnTo>
                  <a:pt x="90" y="86"/>
                </a:lnTo>
                <a:lnTo>
                  <a:pt x="96" y="98"/>
                </a:lnTo>
                <a:lnTo>
                  <a:pt x="85" y="104"/>
                </a:lnTo>
                <a:lnTo>
                  <a:pt x="88" y="119"/>
                </a:lnTo>
                <a:lnTo>
                  <a:pt x="49" y="86"/>
                </a:lnTo>
              </a:path>
            </a:pathLst>
          </a:custGeom>
          <a:noFill/>
          <a:ln w="6350">
            <a:solidFill>
              <a:schemeClr val="bg1"/>
            </a:solidFill>
            <a:round/>
            <a:headEnd/>
            <a:tailEnd/>
          </a:ln>
        </p:spPr>
        <p:txBody>
          <a:bodyPr/>
          <a:lstStyle/>
          <a:p>
            <a:endParaRPr lang="en-US"/>
          </a:p>
        </p:txBody>
      </p:sp>
      <p:sp>
        <p:nvSpPr>
          <p:cNvPr id="1698" name="Freeform 2739"/>
          <p:cNvSpPr>
            <a:spLocks/>
          </p:cNvSpPr>
          <p:nvPr/>
        </p:nvSpPr>
        <p:spPr bwMode="auto">
          <a:xfrm>
            <a:off x="4895850" y="3706813"/>
            <a:ext cx="125413" cy="128587"/>
          </a:xfrm>
          <a:custGeom>
            <a:avLst/>
            <a:gdLst>
              <a:gd name="T0" fmla="*/ 0 w 187"/>
              <a:gd name="T1" fmla="*/ 0 h 183"/>
              <a:gd name="T2" fmla="*/ 0 w 187"/>
              <a:gd name="T3" fmla="*/ 0 h 183"/>
              <a:gd name="T4" fmla="*/ 0 w 187"/>
              <a:gd name="T5" fmla="*/ 0 h 183"/>
              <a:gd name="T6" fmla="*/ 0 w 187"/>
              <a:gd name="T7" fmla="*/ 0 h 183"/>
              <a:gd name="T8" fmla="*/ 0 w 187"/>
              <a:gd name="T9" fmla="*/ 0 h 183"/>
              <a:gd name="T10" fmla="*/ 0 w 187"/>
              <a:gd name="T11" fmla="*/ 0 h 183"/>
              <a:gd name="T12" fmla="*/ 0 w 187"/>
              <a:gd name="T13" fmla="*/ 0 h 183"/>
              <a:gd name="T14" fmla="*/ 0 w 187"/>
              <a:gd name="T15" fmla="*/ 0 h 183"/>
              <a:gd name="T16" fmla="*/ 0 w 187"/>
              <a:gd name="T17" fmla="*/ 0 h 183"/>
              <a:gd name="T18" fmla="*/ 0 w 187"/>
              <a:gd name="T19" fmla="*/ 0 h 183"/>
              <a:gd name="T20" fmla="*/ 0 w 187"/>
              <a:gd name="T21" fmla="*/ 0 h 183"/>
              <a:gd name="T22" fmla="*/ 0 w 187"/>
              <a:gd name="T23" fmla="*/ 0 h 183"/>
              <a:gd name="T24" fmla="*/ 0 w 187"/>
              <a:gd name="T25" fmla="*/ 0 h 183"/>
              <a:gd name="T26" fmla="*/ 0 w 187"/>
              <a:gd name="T27" fmla="*/ 0 h 183"/>
              <a:gd name="T28" fmla="*/ 0 w 187"/>
              <a:gd name="T29" fmla="*/ 0 h 183"/>
              <a:gd name="T30" fmla="*/ 0 w 187"/>
              <a:gd name="T31" fmla="*/ 0 h 183"/>
              <a:gd name="T32" fmla="*/ 0 w 187"/>
              <a:gd name="T33" fmla="*/ 0 h 183"/>
              <a:gd name="T34" fmla="*/ 0 w 187"/>
              <a:gd name="T35" fmla="*/ 0 h 183"/>
              <a:gd name="T36" fmla="*/ 0 w 187"/>
              <a:gd name="T37" fmla="*/ 0 h 183"/>
              <a:gd name="T38" fmla="*/ 0 w 187"/>
              <a:gd name="T39" fmla="*/ 0 h 183"/>
              <a:gd name="T40" fmla="*/ 0 w 187"/>
              <a:gd name="T41" fmla="*/ 0 h 183"/>
              <a:gd name="T42" fmla="*/ 0 w 187"/>
              <a:gd name="T43" fmla="*/ 0 h 183"/>
              <a:gd name="T44" fmla="*/ 0 w 187"/>
              <a:gd name="T45" fmla="*/ 0 h 183"/>
              <a:gd name="T46" fmla="*/ 0 w 187"/>
              <a:gd name="T47" fmla="*/ 0 h 183"/>
              <a:gd name="T48" fmla="*/ 0 w 187"/>
              <a:gd name="T49" fmla="*/ 0 h 183"/>
              <a:gd name="T50" fmla="*/ 0 w 187"/>
              <a:gd name="T51" fmla="*/ 0 h 183"/>
              <a:gd name="T52" fmla="*/ 0 w 187"/>
              <a:gd name="T53" fmla="*/ 0 h 183"/>
              <a:gd name="T54" fmla="*/ 0 w 187"/>
              <a:gd name="T55" fmla="*/ 0 h 183"/>
              <a:gd name="T56" fmla="*/ 0 w 187"/>
              <a:gd name="T57" fmla="*/ 0 h 183"/>
              <a:gd name="T58" fmla="*/ 0 w 187"/>
              <a:gd name="T59" fmla="*/ 0 h 183"/>
              <a:gd name="T60" fmla="*/ 0 w 187"/>
              <a:gd name="T61" fmla="*/ 0 h 183"/>
              <a:gd name="T62" fmla="*/ 0 w 187"/>
              <a:gd name="T63" fmla="*/ 0 h 183"/>
              <a:gd name="T64" fmla="*/ 0 w 187"/>
              <a:gd name="T65" fmla="*/ 0 h 183"/>
              <a:gd name="T66" fmla="*/ 0 w 187"/>
              <a:gd name="T67" fmla="*/ 0 h 183"/>
              <a:gd name="T68" fmla="*/ 0 w 187"/>
              <a:gd name="T69" fmla="*/ 0 h 183"/>
              <a:gd name="T70" fmla="*/ 0 w 187"/>
              <a:gd name="T71" fmla="*/ 0 h 183"/>
              <a:gd name="T72" fmla="*/ 0 w 187"/>
              <a:gd name="T73" fmla="*/ 0 h 183"/>
              <a:gd name="T74" fmla="*/ 0 w 187"/>
              <a:gd name="T75" fmla="*/ 0 h 183"/>
              <a:gd name="T76" fmla="*/ 0 w 187"/>
              <a:gd name="T77" fmla="*/ 0 h 1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7"/>
              <a:gd name="T118" fmla="*/ 0 h 183"/>
              <a:gd name="T119" fmla="*/ 187 w 187"/>
              <a:gd name="T120" fmla="*/ 183 h 1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7" h="183">
                <a:moveTo>
                  <a:pt x="114" y="144"/>
                </a:moveTo>
                <a:lnTo>
                  <a:pt x="153" y="177"/>
                </a:lnTo>
                <a:lnTo>
                  <a:pt x="146" y="183"/>
                </a:lnTo>
                <a:lnTo>
                  <a:pt x="137" y="174"/>
                </a:lnTo>
                <a:lnTo>
                  <a:pt x="111" y="166"/>
                </a:lnTo>
                <a:lnTo>
                  <a:pt x="125" y="166"/>
                </a:lnTo>
                <a:lnTo>
                  <a:pt x="104" y="148"/>
                </a:lnTo>
                <a:lnTo>
                  <a:pt x="76" y="144"/>
                </a:lnTo>
                <a:lnTo>
                  <a:pt x="50" y="115"/>
                </a:lnTo>
                <a:lnTo>
                  <a:pt x="57" y="107"/>
                </a:lnTo>
                <a:lnTo>
                  <a:pt x="47" y="99"/>
                </a:lnTo>
                <a:lnTo>
                  <a:pt x="41" y="76"/>
                </a:lnTo>
                <a:lnTo>
                  <a:pt x="31" y="66"/>
                </a:lnTo>
                <a:lnTo>
                  <a:pt x="24" y="65"/>
                </a:lnTo>
                <a:lnTo>
                  <a:pt x="13" y="86"/>
                </a:lnTo>
                <a:lnTo>
                  <a:pt x="8" y="84"/>
                </a:lnTo>
                <a:lnTo>
                  <a:pt x="0" y="70"/>
                </a:lnTo>
                <a:lnTo>
                  <a:pt x="2" y="53"/>
                </a:lnTo>
                <a:lnTo>
                  <a:pt x="10" y="50"/>
                </a:lnTo>
                <a:lnTo>
                  <a:pt x="26" y="43"/>
                </a:lnTo>
                <a:lnTo>
                  <a:pt x="50" y="48"/>
                </a:lnTo>
                <a:lnTo>
                  <a:pt x="60" y="17"/>
                </a:lnTo>
                <a:lnTo>
                  <a:pt x="83" y="8"/>
                </a:lnTo>
                <a:lnTo>
                  <a:pt x="86" y="0"/>
                </a:lnTo>
                <a:lnTo>
                  <a:pt x="86" y="1"/>
                </a:lnTo>
                <a:lnTo>
                  <a:pt x="137" y="43"/>
                </a:lnTo>
                <a:lnTo>
                  <a:pt x="161" y="35"/>
                </a:lnTo>
                <a:lnTo>
                  <a:pt x="169" y="60"/>
                </a:lnTo>
                <a:lnTo>
                  <a:pt x="187" y="70"/>
                </a:lnTo>
                <a:lnTo>
                  <a:pt x="177" y="71"/>
                </a:lnTo>
                <a:lnTo>
                  <a:pt x="174" y="79"/>
                </a:lnTo>
                <a:lnTo>
                  <a:pt x="169" y="83"/>
                </a:lnTo>
                <a:lnTo>
                  <a:pt x="158" y="70"/>
                </a:lnTo>
                <a:lnTo>
                  <a:pt x="104" y="60"/>
                </a:lnTo>
                <a:lnTo>
                  <a:pt x="85" y="71"/>
                </a:lnTo>
                <a:lnTo>
                  <a:pt x="73" y="58"/>
                </a:lnTo>
                <a:lnTo>
                  <a:pt x="65" y="76"/>
                </a:lnTo>
                <a:lnTo>
                  <a:pt x="75" y="86"/>
                </a:lnTo>
                <a:lnTo>
                  <a:pt x="114" y="144"/>
                </a:lnTo>
                <a:close/>
              </a:path>
            </a:pathLst>
          </a:custGeom>
          <a:solidFill>
            <a:srgbClr val="CDCDCD"/>
          </a:solidFill>
          <a:ln w="6350">
            <a:solidFill>
              <a:schemeClr val="bg1"/>
            </a:solidFill>
            <a:round/>
            <a:headEnd/>
            <a:tailEnd/>
          </a:ln>
        </p:spPr>
        <p:txBody>
          <a:bodyPr/>
          <a:lstStyle/>
          <a:p>
            <a:endParaRPr lang="en-US"/>
          </a:p>
        </p:txBody>
      </p:sp>
      <p:sp>
        <p:nvSpPr>
          <p:cNvPr id="1699" name="Freeform 2740"/>
          <p:cNvSpPr>
            <a:spLocks/>
          </p:cNvSpPr>
          <p:nvPr/>
        </p:nvSpPr>
        <p:spPr bwMode="auto">
          <a:xfrm>
            <a:off x="4895850" y="3706813"/>
            <a:ext cx="125413" cy="128587"/>
          </a:xfrm>
          <a:custGeom>
            <a:avLst/>
            <a:gdLst>
              <a:gd name="T0" fmla="*/ 0 w 187"/>
              <a:gd name="T1" fmla="*/ 0 h 183"/>
              <a:gd name="T2" fmla="*/ 0 w 187"/>
              <a:gd name="T3" fmla="*/ 0 h 183"/>
              <a:gd name="T4" fmla="*/ 0 w 187"/>
              <a:gd name="T5" fmla="*/ 0 h 183"/>
              <a:gd name="T6" fmla="*/ 0 w 187"/>
              <a:gd name="T7" fmla="*/ 0 h 183"/>
              <a:gd name="T8" fmla="*/ 0 w 187"/>
              <a:gd name="T9" fmla="*/ 0 h 183"/>
              <a:gd name="T10" fmla="*/ 0 w 187"/>
              <a:gd name="T11" fmla="*/ 0 h 183"/>
              <a:gd name="T12" fmla="*/ 0 w 187"/>
              <a:gd name="T13" fmla="*/ 0 h 183"/>
              <a:gd name="T14" fmla="*/ 0 w 187"/>
              <a:gd name="T15" fmla="*/ 0 h 183"/>
              <a:gd name="T16" fmla="*/ 0 w 187"/>
              <a:gd name="T17" fmla="*/ 0 h 183"/>
              <a:gd name="T18" fmla="*/ 0 w 187"/>
              <a:gd name="T19" fmla="*/ 0 h 183"/>
              <a:gd name="T20" fmla="*/ 0 w 187"/>
              <a:gd name="T21" fmla="*/ 0 h 183"/>
              <a:gd name="T22" fmla="*/ 0 w 187"/>
              <a:gd name="T23" fmla="*/ 0 h 183"/>
              <a:gd name="T24" fmla="*/ 0 w 187"/>
              <a:gd name="T25" fmla="*/ 0 h 183"/>
              <a:gd name="T26" fmla="*/ 0 w 187"/>
              <a:gd name="T27" fmla="*/ 0 h 183"/>
              <a:gd name="T28" fmla="*/ 0 w 187"/>
              <a:gd name="T29" fmla="*/ 0 h 183"/>
              <a:gd name="T30" fmla="*/ 0 w 187"/>
              <a:gd name="T31" fmla="*/ 0 h 183"/>
              <a:gd name="T32" fmla="*/ 0 w 187"/>
              <a:gd name="T33" fmla="*/ 0 h 183"/>
              <a:gd name="T34" fmla="*/ 0 w 187"/>
              <a:gd name="T35" fmla="*/ 0 h 183"/>
              <a:gd name="T36" fmla="*/ 0 w 187"/>
              <a:gd name="T37" fmla="*/ 0 h 183"/>
              <a:gd name="T38" fmla="*/ 0 w 187"/>
              <a:gd name="T39" fmla="*/ 0 h 183"/>
              <a:gd name="T40" fmla="*/ 0 w 187"/>
              <a:gd name="T41" fmla="*/ 0 h 183"/>
              <a:gd name="T42" fmla="*/ 0 w 187"/>
              <a:gd name="T43" fmla="*/ 0 h 183"/>
              <a:gd name="T44" fmla="*/ 0 w 187"/>
              <a:gd name="T45" fmla="*/ 0 h 183"/>
              <a:gd name="T46" fmla="*/ 0 w 187"/>
              <a:gd name="T47" fmla="*/ 0 h 183"/>
              <a:gd name="T48" fmla="*/ 0 w 187"/>
              <a:gd name="T49" fmla="*/ 0 h 183"/>
              <a:gd name="T50" fmla="*/ 0 w 187"/>
              <a:gd name="T51" fmla="*/ 0 h 183"/>
              <a:gd name="T52" fmla="*/ 0 w 187"/>
              <a:gd name="T53" fmla="*/ 0 h 183"/>
              <a:gd name="T54" fmla="*/ 0 w 187"/>
              <a:gd name="T55" fmla="*/ 0 h 183"/>
              <a:gd name="T56" fmla="*/ 0 w 187"/>
              <a:gd name="T57" fmla="*/ 0 h 183"/>
              <a:gd name="T58" fmla="*/ 0 w 187"/>
              <a:gd name="T59" fmla="*/ 0 h 183"/>
              <a:gd name="T60" fmla="*/ 0 w 187"/>
              <a:gd name="T61" fmla="*/ 0 h 183"/>
              <a:gd name="T62" fmla="*/ 0 w 187"/>
              <a:gd name="T63" fmla="*/ 0 h 183"/>
              <a:gd name="T64" fmla="*/ 0 w 187"/>
              <a:gd name="T65" fmla="*/ 0 h 183"/>
              <a:gd name="T66" fmla="*/ 0 w 187"/>
              <a:gd name="T67" fmla="*/ 0 h 183"/>
              <a:gd name="T68" fmla="*/ 0 w 187"/>
              <a:gd name="T69" fmla="*/ 0 h 183"/>
              <a:gd name="T70" fmla="*/ 0 w 187"/>
              <a:gd name="T71" fmla="*/ 0 h 183"/>
              <a:gd name="T72" fmla="*/ 0 w 187"/>
              <a:gd name="T73" fmla="*/ 0 h 183"/>
              <a:gd name="T74" fmla="*/ 0 w 187"/>
              <a:gd name="T75" fmla="*/ 0 h 183"/>
              <a:gd name="T76" fmla="*/ 0 w 187"/>
              <a:gd name="T77" fmla="*/ 0 h 1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7"/>
              <a:gd name="T118" fmla="*/ 0 h 183"/>
              <a:gd name="T119" fmla="*/ 187 w 187"/>
              <a:gd name="T120" fmla="*/ 183 h 1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7" h="183">
                <a:moveTo>
                  <a:pt x="114" y="144"/>
                </a:moveTo>
                <a:lnTo>
                  <a:pt x="153" y="177"/>
                </a:lnTo>
                <a:lnTo>
                  <a:pt x="146" y="183"/>
                </a:lnTo>
                <a:lnTo>
                  <a:pt x="137" y="174"/>
                </a:lnTo>
                <a:lnTo>
                  <a:pt x="111" y="166"/>
                </a:lnTo>
                <a:lnTo>
                  <a:pt x="125" y="166"/>
                </a:lnTo>
                <a:lnTo>
                  <a:pt x="104" y="148"/>
                </a:lnTo>
                <a:lnTo>
                  <a:pt x="76" y="144"/>
                </a:lnTo>
                <a:lnTo>
                  <a:pt x="50" y="115"/>
                </a:lnTo>
                <a:lnTo>
                  <a:pt x="57" y="107"/>
                </a:lnTo>
                <a:lnTo>
                  <a:pt x="47" y="99"/>
                </a:lnTo>
                <a:lnTo>
                  <a:pt x="41" y="76"/>
                </a:lnTo>
                <a:lnTo>
                  <a:pt x="31" y="66"/>
                </a:lnTo>
                <a:lnTo>
                  <a:pt x="24" y="65"/>
                </a:lnTo>
                <a:lnTo>
                  <a:pt x="13" y="86"/>
                </a:lnTo>
                <a:lnTo>
                  <a:pt x="8" y="84"/>
                </a:lnTo>
                <a:lnTo>
                  <a:pt x="0" y="70"/>
                </a:lnTo>
                <a:lnTo>
                  <a:pt x="2" y="53"/>
                </a:lnTo>
                <a:lnTo>
                  <a:pt x="10" y="50"/>
                </a:lnTo>
                <a:lnTo>
                  <a:pt x="26" y="43"/>
                </a:lnTo>
                <a:lnTo>
                  <a:pt x="50" y="48"/>
                </a:lnTo>
                <a:lnTo>
                  <a:pt x="60" y="17"/>
                </a:lnTo>
                <a:lnTo>
                  <a:pt x="83" y="8"/>
                </a:lnTo>
                <a:lnTo>
                  <a:pt x="86" y="0"/>
                </a:lnTo>
                <a:lnTo>
                  <a:pt x="86" y="1"/>
                </a:lnTo>
                <a:lnTo>
                  <a:pt x="137" y="43"/>
                </a:lnTo>
                <a:lnTo>
                  <a:pt x="161" y="35"/>
                </a:lnTo>
                <a:lnTo>
                  <a:pt x="169" y="60"/>
                </a:lnTo>
                <a:lnTo>
                  <a:pt x="187" y="70"/>
                </a:lnTo>
                <a:lnTo>
                  <a:pt x="177" y="71"/>
                </a:lnTo>
                <a:lnTo>
                  <a:pt x="174" y="79"/>
                </a:lnTo>
                <a:lnTo>
                  <a:pt x="169" y="83"/>
                </a:lnTo>
                <a:lnTo>
                  <a:pt x="158" y="70"/>
                </a:lnTo>
                <a:lnTo>
                  <a:pt x="104" y="60"/>
                </a:lnTo>
                <a:lnTo>
                  <a:pt x="85" y="71"/>
                </a:lnTo>
                <a:lnTo>
                  <a:pt x="73" y="58"/>
                </a:lnTo>
                <a:lnTo>
                  <a:pt x="65" y="76"/>
                </a:lnTo>
                <a:lnTo>
                  <a:pt x="75" y="86"/>
                </a:lnTo>
                <a:lnTo>
                  <a:pt x="114" y="144"/>
                </a:lnTo>
              </a:path>
            </a:pathLst>
          </a:custGeom>
          <a:solidFill>
            <a:srgbClr val="CDCDCD"/>
          </a:solidFill>
          <a:ln w="6350">
            <a:solidFill>
              <a:schemeClr val="bg1"/>
            </a:solidFill>
            <a:round/>
            <a:headEnd/>
            <a:tailEnd/>
          </a:ln>
        </p:spPr>
        <p:txBody>
          <a:bodyPr/>
          <a:lstStyle/>
          <a:p>
            <a:endParaRPr lang="en-US"/>
          </a:p>
        </p:txBody>
      </p:sp>
      <p:sp>
        <p:nvSpPr>
          <p:cNvPr id="1700" name="Freeform 2741"/>
          <p:cNvSpPr>
            <a:spLocks/>
          </p:cNvSpPr>
          <p:nvPr/>
        </p:nvSpPr>
        <p:spPr bwMode="auto">
          <a:xfrm>
            <a:off x="4891088" y="3703638"/>
            <a:ext cx="61912" cy="36512"/>
          </a:xfrm>
          <a:custGeom>
            <a:avLst/>
            <a:gdLst>
              <a:gd name="T0" fmla="*/ 0 w 93"/>
              <a:gd name="T1" fmla="*/ 0 h 55"/>
              <a:gd name="T2" fmla="*/ 0 w 93"/>
              <a:gd name="T3" fmla="*/ 0 h 55"/>
              <a:gd name="T4" fmla="*/ 0 w 93"/>
              <a:gd name="T5" fmla="*/ 0 h 55"/>
              <a:gd name="T6" fmla="*/ 0 w 93"/>
              <a:gd name="T7" fmla="*/ 0 h 55"/>
              <a:gd name="T8" fmla="*/ 0 w 93"/>
              <a:gd name="T9" fmla="*/ 0 h 55"/>
              <a:gd name="T10" fmla="*/ 0 w 93"/>
              <a:gd name="T11" fmla="*/ 0 h 55"/>
              <a:gd name="T12" fmla="*/ 0 w 93"/>
              <a:gd name="T13" fmla="*/ 0 h 55"/>
              <a:gd name="T14" fmla="*/ 0 w 93"/>
              <a:gd name="T15" fmla="*/ 0 h 55"/>
              <a:gd name="T16" fmla="*/ 0 w 93"/>
              <a:gd name="T17" fmla="*/ 0 h 55"/>
              <a:gd name="T18" fmla="*/ 0 w 93"/>
              <a:gd name="T19" fmla="*/ 0 h 55"/>
              <a:gd name="T20" fmla="*/ 0 w 93"/>
              <a:gd name="T21" fmla="*/ 0 h 55"/>
              <a:gd name="T22" fmla="*/ 0 w 93"/>
              <a:gd name="T23" fmla="*/ 0 h 55"/>
              <a:gd name="T24" fmla="*/ 0 w 93"/>
              <a:gd name="T25" fmla="*/ 0 h 55"/>
              <a:gd name="T26" fmla="*/ 0 w 93"/>
              <a:gd name="T27" fmla="*/ 0 h 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3"/>
              <a:gd name="T43" fmla="*/ 0 h 55"/>
              <a:gd name="T44" fmla="*/ 93 w 93"/>
              <a:gd name="T45" fmla="*/ 55 h 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3" h="55">
                <a:moveTo>
                  <a:pt x="93" y="5"/>
                </a:moveTo>
                <a:lnTo>
                  <a:pt x="90" y="13"/>
                </a:lnTo>
                <a:lnTo>
                  <a:pt x="67" y="22"/>
                </a:lnTo>
                <a:lnTo>
                  <a:pt x="57" y="53"/>
                </a:lnTo>
                <a:lnTo>
                  <a:pt x="33" y="48"/>
                </a:lnTo>
                <a:lnTo>
                  <a:pt x="17" y="55"/>
                </a:lnTo>
                <a:lnTo>
                  <a:pt x="10" y="44"/>
                </a:lnTo>
                <a:lnTo>
                  <a:pt x="5" y="27"/>
                </a:lnTo>
                <a:lnTo>
                  <a:pt x="0" y="27"/>
                </a:lnTo>
                <a:lnTo>
                  <a:pt x="9" y="16"/>
                </a:lnTo>
                <a:lnTo>
                  <a:pt x="36" y="18"/>
                </a:lnTo>
                <a:lnTo>
                  <a:pt x="85" y="0"/>
                </a:lnTo>
                <a:lnTo>
                  <a:pt x="93" y="6"/>
                </a:lnTo>
                <a:lnTo>
                  <a:pt x="93" y="5"/>
                </a:lnTo>
                <a:close/>
              </a:path>
            </a:pathLst>
          </a:custGeom>
          <a:solidFill>
            <a:srgbClr val="CDCDCD"/>
          </a:solidFill>
          <a:ln w="6350">
            <a:solidFill>
              <a:schemeClr val="bg1"/>
            </a:solidFill>
            <a:round/>
            <a:headEnd/>
            <a:tailEnd/>
          </a:ln>
        </p:spPr>
        <p:txBody>
          <a:bodyPr/>
          <a:lstStyle/>
          <a:p>
            <a:endParaRPr lang="en-US"/>
          </a:p>
        </p:txBody>
      </p:sp>
      <p:sp>
        <p:nvSpPr>
          <p:cNvPr id="1701" name="Freeform 2742"/>
          <p:cNvSpPr>
            <a:spLocks/>
          </p:cNvSpPr>
          <p:nvPr/>
        </p:nvSpPr>
        <p:spPr bwMode="auto">
          <a:xfrm>
            <a:off x="4891088" y="3703638"/>
            <a:ext cx="61912" cy="36512"/>
          </a:xfrm>
          <a:custGeom>
            <a:avLst/>
            <a:gdLst>
              <a:gd name="T0" fmla="*/ 0 w 93"/>
              <a:gd name="T1" fmla="*/ 0 h 55"/>
              <a:gd name="T2" fmla="*/ 0 w 93"/>
              <a:gd name="T3" fmla="*/ 0 h 55"/>
              <a:gd name="T4" fmla="*/ 0 w 93"/>
              <a:gd name="T5" fmla="*/ 0 h 55"/>
              <a:gd name="T6" fmla="*/ 0 w 93"/>
              <a:gd name="T7" fmla="*/ 0 h 55"/>
              <a:gd name="T8" fmla="*/ 0 w 93"/>
              <a:gd name="T9" fmla="*/ 0 h 55"/>
              <a:gd name="T10" fmla="*/ 0 w 93"/>
              <a:gd name="T11" fmla="*/ 0 h 55"/>
              <a:gd name="T12" fmla="*/ 0 w 93"/>
              <a:gd name="T13" fmla="*/ 0 h 55"/>
              <a:gd name="T14" fmla="*/ 0 w 93"/>
              <a:gd name="T15" fmla="*/ 0 h 55"/>
              <a:gd name="T16" fmla="*/ 0 w 93"/>
              <a:gd name="T17" fmla="*/ 0 h 55"/>
              <a:gd name="T18" fmla="*/ 0 w 93"/>
              <a:gd name="T19" fmla="*/ 0 h 55"/>
              <a:gd name="T20" fmla="*/ 0 w 93"/>
              <a:gd name="T21" fmla="*/ 0 h 55"/>
              <a:gd name="T22" fmla="*/ 0 w 93"/>
              <a:gd name="T23" fmla="*/ 0 h 55"/>
              <a:gd name="T24" fmla="*/ 0 w 93"/>
              <a:gd name="T25" fmla="*/ 0 h 55"/>
              <a:gd name="T26" fmla="*/ 0 w 93"/>
              <a:gd name="T27" fmla="*/ 0 h 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3"/>
              <a:gd name="T43" fmla="*/ 0 h 55"/>
              <a:gd name="T44" fmla="*/ 93 w 93"/>
              <a:gd name="T45" fmla="*/ 55 h 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3" h="55">
                <a:moveTo>
                  <a:pt x="93" y="5"/>
                </a:moveTo>
                <a:lnTo>
                  <a:pt x="90" y="13"/>
                </a:lnTo>
                <a:lnTo>
                  <a:pt x="67" y="22"/>
                </a:lnTo>
                <a:lnTo>
                  <a:pt x="57" y="53"/>
                </a:lnTo>
                <a:lnTo>
                  <a:pt x="33" y="48"/>
                </a:lnTo>
                <a:lnTo>
                  <a:pt x="17" y="55"/>
                </a:lnTo>
                <a:lnTo>
                  <a:pt x="10" y="44"/>
                </a:lnTo>
                <a:lnTo>
                  <a:pt x="5" y="27"/>
                </a:lnTo>
                <a:lnTo>
                  <a:pt x="0" y="27"/>
                </a:lnTo>
                <a:lnTo>
                  <a:pt x="9" y="16"/>
                </a:lnTo>
                <a:lnTo>
                  <a:pt x="36" y="18"/>
                </a:lnTo>
                <a:lnTo>
                  <a:pt x="85" y="0"/>
                </a:lnTo>
                <a:lnTo>
                  <a:pt x="93" y="6"/>
                </a:lnTo>
                <a:lnTo>
                  <a:pt x="93" y="5"/>
                </a:lnTo>
              </a:path>
            </a:pathLst>
          </a:custGeom>
          <a:solidFill>
            <a:srgbClr val="CDCDCD"/>
          </a:solidFill>
          <a:ln w="6350">
            <a:solidFill>
              <a:schemeClr val="bg1"/>
            </a:solidFill>
            <a:round/>
            <a:headEnd/>
            <a:tailEnd/>
          </a:ln>
        </p:spPr>
        <p:txBody>
          <a:bodyPr/>
          <a:lstStyle/>
          <a:p>
            <a:endParaRPr lang="en-US"/>
          </a:p>
        </p:txBody>
      </p:sp>
      <p:sp>
        <p:nvSpPr>
          <p:cNvPr id="1702" name="Freeform 2743"/>
          <p:cNvSpPr>
            <a:spLocks/>
          </p:cNvSpPr>
          <p:nvPr/>
        </p:nvSpPr>
        <p:spPr bwMode="auto">
          <a:xfrm>
            <a:off x="5097463" y="3376613"/>
            <a:ext cx="206375" cy="177800"/>
          </a:xfrm>
          <a:custGeom>
            <a:avLst/>
            <a:gdLst>
              <a:gd name="T0" fmla="*/ 0 w 304"/>
              <a:gd name="T1" fmla="*/ 0 h 256"/>
              <a:gd name="T2" fmla="*/ 0 w 304"/>
              <a:gd name="T3" fmla="*/ 0 h 256"/>
              <a:gd name="T4" fmla="*/ 0 w 304"/>
              <a:gd name="T5" fmla="*/ 0 h 256"/>
              <a:gd name="T6" fmla="*/ 0 w 304"/>
              <a:gd name="T7" fmla="*/ 0 h 256"/>
              <a:gd name="T8" fmla="*/ 0 w 304"/>
              <a:gd name="T9" fmla="*/ 0 h 256"/>
              <a:gd name="T10" fmla="*/ 0 w 304"/>
              <a:gd name="T11" fmla="*/ 0 h 256"/>
              <a:gd name="T12" fmla="*/ 0 w 304"/>
              <a:gd name="T13" fmla="*/ 0 h 256"/>
              <a:gd name="T14" fmla="*/ 0 w 304"/>
              <a:gd name="T15" fmla="*/ 0 h 256"/>
              <a:gd name="T16" fmla="*/ 0 w 304"/>
              <a:gd name="T17" fmla="*/ 0 h 256"/>
              <a:gd name="T18" fmla="*/ 0 w 304"/>
              <a:gd name="T19" fmla="*/ 0 h 256"/>
              <a:gd name="T20" fmla="*/ 0 w 304"/>
              <a:gd name="T21" fmla="*/ 0 h 256"/>
              <a:gd name="T22" fmla="*/ 0 w 304"/>
              <a:gd name="T23" fmla="*/ 0 h 256"/>
              <a:gd name="T24" fmla="*/ 0 w 304"/>
              <a:gd name="T25" fmla="*/ 0 h 256"/>
              <a:gd name="T26" fmla="*/ 0 w 304"/>
              <a:gd name="T27" fmla="*/ 0 h 256"/>
              <a:gd name="T28" fmla="*/ 0 w 304"/>
              <a:gd name="T29" fmla="*/ 0 h 256"/>
              <a:gd name="T30" fmla="*/ 0 w 304"/>
              <a:gd name="T31" fmla="*/ 0 h 256"/>
              <a:gd name="T32" fmla="*/ 0 w 304"/>
              <a:gd name="T33" fmla="*/ 0 h 256"/>
              <a:gd name="T34" fmla="*/ 0 w 304"/>
              <a:gd name="T35" fmla="*/ 0 h 256"/>
              <a:gd name="T36" fmla="*/ 0 w 304"/>
              <a:gd name="T37" fmla="*/ 0 h 256"/>
              <a:gd name="T38" fmla="*/ 0 w 304"/>
              <a:gd name="T39" fmla="*/ 0 h 256"/>
              <a:gd name="T40" fmla="*/ 0 w 304"/>
              <a:gd name="T41" fmla="*/ 0 h 256"/>
              <a:gd name="T42" fmla="*/ 0 w 304"/>
              <a:gd name="T43" fmla="*/ 0 h 256"/>
              <a:gd name="T44" fmla="*/ 0 w 304"/>
              <a:gd name="T45" fmla="*/ 0 h 256"/>
              <a:gd name="T46" fmla="*/ 0 w 304"/>
              <a:gd name="T47" fmla="*/ 0 h 256"/>
              <a:gd name="T48" fmla="*/ 0 w 304"/>
              <a:gd name="T49" fmla="*/ 0 h 256"/>
              <a:gd name="T50" fmla="*/ 0 w 304"/>
              <a:gd name="T51" fmla="*/ 0 h 256"/>
              <a:gd name="T52" fmla="*/ 0 w 304"/>
              <a:gd name="T53" fmla="*/ 0 h 256"/>
              <a:gd name="T54" fmla="*/ 0 w 304"/>
              <a:gd name="T55" fmla="*/ 0 h 256"/>
              <a:gd name="T56" fmla="*/ 0 w 304"/>
              <a:gd name="T57" fmla="*/ 0 h 256"/>
              <a:gd name="T58" fmla="*/ 0 w 304"/>
              <a:gd name="T59" fmla="*/ 0 h 256"/>
              <a:gd name="T60" fmla="*/ 0 w 304"/>
              <a:gd name="T61" fmla="*/ 0 h 256"/>
              <a:gd name="T62" fmla="*/ 0 w 304"/>
              <a:gd name="T63" fmla="*/ 0 h 256"/>
              <a:gd name="T64" fmla="*/ 0 w 304"/>
              <a:gd name="T65" fmla="*/ 0 h 256"/>
              <a:gd name="T66" fmla="*/ 0 w 304"/>
              <a:gd name="T67" fmla="*/ 0 h 256"/>
              <a:gd name="T68" fmla="*/ 0 w 304"/>
              <a:gd name="T69" fmla="*/ 0 h 256"/>
              <a:gd name="T70" fmla="*/ 0 w 304"/>
              <a:gd name="T71" fmla="*/ 0 h 256"/>
              <a:gd name="T72" fmla="*/ 0 w 304"/>
              <a:gd name="T73" fmla="*/ 0 h 256"/>
              <a:gd name="T74" fmla="*/ 0 w 304"/>
              <a:gd name="T75" fmla="*/ 0 h 256"/>
              <a:gd name="T76" fmla="*/ 0 w 304"/>
              <a:gd name="T77" fmla="*/ 0 h 256"/>
              <a:gd name="T78" fmla="*/ 0 w 304"/>
              <a:gd name="T79" fmla="*/ 0 h 256"/>
              <a:gd name="T80" fmla="*/ 0 w 304"/>
              <a:gd name="T81" fmla="*/ 0 h 256"/>
              <a:gd name="T82" fmla="*/ 0 w 304"/>
              <a:gd name="T83" fmla="*/ 0 h 256"/>
              <a:gd name="T84" fmla="*/ 0 w 304"/>
              <a:gd name="T85" fmla="*/ 0 h 256"/>
              <a:gd name="T86" fmla="*/ 0 w 304"/>
              <a:gd name="T87" fmla="*/ 0 h 256"/>
              <a:gd name="T88" fmla="*/ 0 w 304"/>
              <a:gd name="T89" fmla="*/ 0 h 256"/>
              <a:gd name="T90" fmla="*/ 0 w 304"/>
              <a:gd name="T91" fmla="*/ 0 h 256"/>
              <a:gd name="T92" fmla="*/ 0 w 304"/>
              <a:gd name="T93" fmla="*/ 0 h 256"/>
              <a:gd name="T94" fmla="*/ 0 w 304"/>
              <a:gd name="T95" fmla="*/ 0 h 256"/>
              <a:gd name="T96" fmla="*/ 0 w 304"/>
              <a:gd name="T97" fmla="*/ 0 h 256"/>
              <a:gd name="T98" fmla="*/ 0 w 304"/>
              <a:gd name="T99" fmla="*/ 0 h 256"/>
              <a:gd name="T100" fmla="*/ 0 w 304"/>
              <a:gd name="T101" fmla="*/ 0 h 256"/>
              <a:gd name="T102" fmla="*/ 0 w 304"/>
              <a:gd name="T103" fmla="*/ 0 h 256"/>
              <a:gd name="T104" fmla="*/ 0 w 304"/>
              <a:gd name="T105" fmla="*/ 0 h 256"/>
              <a:gd name="T106" fmla="*/ 0 w 304"/>
              <a:gd name="T107" fmla="*/ 0 h 256"/>
              <a:gd name="T108" fmla="*/ 0 w 304"/>
              <a:gd name="T109" fmla="*/ 0 h 256"/>
              <a:gd name="T110" fmla="*/ 0 w 304"/>
              <a:gd name="T111" fmla="*/ 0 h 256"/>
              <a:gd name="T112" fmla="*/ 0 w 304"/>
              <a:gd name="T113" fmla="*/ 0 h 256"/>
              <a:gd name="T114" fmla="*/ 0 w 304"/>
              <a:gd name="T115" fmla="*/ 0 h 256"/>
              <a:gd name="T116" fmla="*/ 0 w 304"/>
              <a:gd name="T117" fmla="*/ 0 h 256"/>
              <a:gd name="T118" fmla="*/ 0 w 304"/>
              <a:gd name="T119" fmla="*/ 0 h 2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04"/>
              <a:gd name="T181" fmla="*/ 0 h 256"/>
              <a:gd name="T182" fmla="*/ 304 w 304"/>
              <a:gd name="T183" fmla="*/ 256 h 2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04" h="256">
                <a:moveTo>
                  <a:pt x="8" y="241"/>
                </a:moveTo>
                <a:lnTo>
                  <a:pt x="9" y="220"/>
                </a:lnTo>
                <a:lnTo>
                  <a:pt x="0" y="205"/>
                </a:lnTo>
                <a:lnTo>
                  <a:pt x="19" y="184"/>
                </a:lnTo>
                <a:lnTo>
                  <a:pt x="11" y="121"/>
                </a:lnTo>
                <a:lnTo>
                  <a:pt x="55" y="117"/>
                </a:lnTo>
                <a:lnTo>
                  <a:pt x="53" y="109"/>
                </a:lnTo>
                <a:lnTo>
                  <a:pt x="70" y="103"/>
                </a:lnTo>
                <a:lnTo>
                  <a:pt x="81" y="109"/>
                </a:lnTo>
                <a:lnTo>
                  <a:pt x="86" y="109"/>
                </a:lnTo>
                <a:lnTo>
                  <a:pt x="79" y="96"/>
                </a:lnTo>
                <a:lnTo>
                  <a:pt x="88" y="65"/>
                </a:lnTo>
                <a:lnTo>
                  <a:pt x="112" y="56"/>
                </a:lnTo>
                <a:lnTo>
                  <a:pt x="117" y="46"/>
                </a:lnTo>
                <a:lnTo>
                  <a:pt x="107" y="43"/>
                </a:lnTo>
                <a:lnTo>
                  <a:pt x="107" y="34"/>
                </a:lnTo>
                <a:lnTo>
                  <a:pt x="117" y="28"/>
                </a:lnTo>
                <a:lnTo>
                  <a:pt x="125" y="18"/>
                </a:lnTo>
                <a:lnTo>
                  <a:pt x="138" y="20"/>
                </a:lnTo>
                <a:lnTo>
                  <a:pt x="153" y="2"/>
                </a:lnTo>
                <a:lnTo>
                  <a:pt x="162" y="0"/>
                </a:lnTo>
                <a:lnTo>
                  <a:pt x="164" y="3"/>
                </a:lnTo>
                <a:lnTo>
                  <a:pt x="195" y="8"/>
                </a:lnTo>
                <a:lnTo>
                  <a:pt x="202" y="13"/>
                </a:lnTo>
                <a:lnTo>
                  <a:pt x="200" y="23"/>
                </a:lnTo>
                <a:lnTo>
                  <a:pt x="224" y="16"/>
                </a:lnTo>
                <a:lnTo>
                  <a:pt x="247" y="30"/>
                </a:lnTo>
                <a:lnTo>
                  <a:pt x="245" y="44"/>
                </a:lnTo>
                <a:lnTo>
                  <a:pt x="250" y="54"/>
                </a:lnTo>
                <a:lnTo>
                  <a:pt x="245" y="73"/>
                </a:lnTo>
                <a:lnTo>
                  <a:pt x="263" y="106"/>
                </a:lnTo>
                <a:lnTo>
                  <a:pt x="275" y="114"/>
                </a:lnTo>
                <a:lnTo>
                  <a:pt x="276" y="127"/>
                </a:lnTo>
                <a:lnTo>
                  <a:pt x="291" y="126"/>
                </a:lnTo>
                <a:lnTo>
                  <a:pt x="299" y="129"/>
                </a:lnTo>
                <a:lnTo>
                  <a:pt x="301" y="137"/>
                </a:lnTo>
                <a:lnTo>
                  <a:pt x="304" y="139"/>
                </a:lnTo>
                <a:lnTo>
                  <a:pt x="304" y="147"/>
                </a:lnTo>
                <a:lnTo>
                  <a:pt x="288" y="161"/>
                </a:lnTo>
                <a:lnTo>
                  <a:pt x="267" y="155"/>
                </a:lnTo>
                <a:lnTo>
                  <a:pt x="259" y="163"/>
                </a:lnTo>
                <a:lnTo>
                  <a:pt x="265" y="173"/>
                </a:lnTo>
                <a:lnTo>
                  <a:pt x="275" y="213"/>
                </a:lnTo>
                <a:lnTo>
                  <a:pt x="250" y="218"/>
                </a:lnTo>
                <a:lnTo>
                  <a:pt x="241" y="228"/>
                </a:lnTo>
                <a:lnTo>
                  <a:pt x="237" y="251"/>
                </a:lnTo>
                <a:lnTo>
                  <a:pt x="231" y="256"/>
                </a:lnTo>
                <a:lnTo>
                  <a:pt x="224" y="251"/>
                </a:lnTo>
                <a:lnTo>
                  <a:pt x="203" y="254"/>
                </a:lnTo>
                <a:lnTo>
                  <a:pt x="190" y="241"/>
                </a:lnTo>
                <a:lnTo>
                  <a:pt x="180" y="253"/>
                </a:lnTo>
                <a:lnTo>
                  <a:pt x="161" y="243"/>
                </a:lnTo>
                <a:lnTo>
                  <a:pt x="145" y="251"/>
                </a:lnTo>
                <a:lnTo>
                  <a:pt x="140" y="243"/>
                </a:lnTo>
                <a:lnTo>
                  <a:pt x="132" y="243"/>
                </a:lnTo>
                <a:lnTo>
                  <a:pt x="122" y="233"/>
                </a:lnTo>
                <a:lnTo>
                  <a:pt x="88" y="223"/>
                </a:lnTo>
                <a:lnTo>
                  <a:pt x="45" y="225"/>
                </a:lnTo>
                <a:lnTo>
                  <a:pt x="37" y="235"/>
                </a:lnTo>
                <a:lnTo>
                  <a:pt x="8" y="241"/>
                </a:lnTo>
                <a:close/>
              </a:path>
            </a:pathLst>
          </a:custGeom>
          <a:solidFill>
            <a:srgbClr val="CDCDCD"/>
          </a:solidFill>
          <a:ln w="6350">
            <a:solidFill>
              <a:schemeClr val="bg1"/>
            </a:solidFill>
            <a:round/>
            <a:headEnd/>
            <a:tailEnd/>
          </a:ln>
        </p:spPr>
        <p:txBody>
          <a:bodyPr/>
          <a:lstStyle/>
          <a:p>
            <a:endParaRPr lang="en-US"/>
          </a:p>
        </p:txBody>
      </p:sp>
      <p:sp>
        <p:nvSpPr>
          <p:cNvPr id="1703" name="Freeform 2744"/>
          <p:cNvSpPr>
            <a:spLocks/>
          </p:cNvSpPr>
          <p:nvPr/>
        </p:nvSpPr>
        <p:spPr bwMode="auto">
          <a:xfrm>
            <a:off x="5097463" y="3376613"/>
            <a:ext cx="206375" cy="177800"/>
          </a:xfrm>
          <a:custGeom>
            <a:avLst/>
            <a:gdLst>
              <a:gd name="T0" fmla="*/ 0 w 304"/>
              <a:gd name="T1" fmla="*/ 0 h 256"/>
              <a:gd name="T2" fmla="*/ 0 w 304"/>
              <a:gd name="T3" fmla="*/ 0 h 256"/>
              <a:gd name="T4" fmla="*/ 0 w 304"/>
              <a:gd name="T5" fmla="*/ 0 h 256"/>
              <a:gd name="T6" fmla="*/ 0 w 304"/>
              <a:gd name="T7" fmla="*/ 0 h 256"/>
              <a:gd name="T8" fmla="*/ 0 w 304"/>
              <a:gd name="T9" fmla="*/ 0 h 256"/>
              <a:gd name="T10" fmla="*/ 0 w 304"/>
              <a:gd name="T11" fmla="*/ 0 h 256"/>
              <a:gd name="T12" fmla="*/ 0 w 304"/>
              <a:gd name="T13" fmla="*/ 0 h 256"/>
              <a:gd name="T14" fmla="*/ 0 w 304"/>
              <a:gd name="T15" fmla="*/ 0 h 256"/>
              <a:gd name="T16" fmla="*/ 0 w 304"/>
              <a:gd name="T17" fmla="*/ 0 h 256"/>
              <a:gd name="T18" fmla="*/ 0 w 304"/>
              <a:gd name="T19" fmla="*/ 0 h 256"/>
              <a:gd name="T20" fmla="*/ 0 w 304"/>
              <a:gd name="T21" fmla="*/ 0 h 256"/>
              <a:gd name="T22" fmla="*/ 0 w 304"/>
              <a:gd name="T23" fmla="*/ 0 h 256"/>
              <a:gd name="T24" fmla="*/ 0 w 304"/>
              <a:gd name="T25" fmla="*/ 0 h 256"/>
              <a:gd name="T26" fmla="*/ 0 w 304"/>
              <a:gd name="T27" fmla="*/ 0 h 256"/>
              <a:gd name="T28" fmla="*/ 0 w 304"/>
              <a:gd name="T29" fmla="*/ 0 h 256"/>
              <a:gd name="T30" fmla="*/ 0 w 304"/>
              <a:gd name="T31" fmla="*/ 0 h 256"/>
              <a:gd name="T32" fmla="*/ 0 w 304"/>
              <a:gd name="T33" fmla="*/ 0 h 256"/>
              <a:gd name="T34" fmla="*/ 0 w 304"/>
              <a:gd name="T35" fmla="*/ 0 h 256"/>
              <a:gd name="T36" fmla="*/ 0 w 304"/>
              <a:gd name="T37" fmla="*/ 0 h 256"/>
              <a:gd name="T38" fmla="*/ 0 w 304"/>
              <a:gd name="T39" fmla="*/ 0 h 256"/>
              <a:gd name="T40" fmla="*/ 0 w 304"/>
              <a:gd name="T41" fmla="*/ 0 h 256"/>
              <a:gd name="T42" fmla="*/ 0 w 304"/>
              <a:gd name="T43" fmla="*/ 0 h 256"/>
              <a:gd name="T44" fmla="*/ 0 w 304"/>
              <a:gd name="T45" fmla="*/ 0 h 256"/>
              <a:gd name="T46" fmla="*/ 0 w 304"/>
              <a:gd name="T47" fmla="*/ 0 h 256"/>
              <a:gd name="T48" fmla="*/ 0 w 304"/>
              <a:gd name="T49" fmla="*/ 0 h 256"/>
              <a:gd name="T50" fmla="*/ 0 w 304"/>
              <a:gd name="T51" fmla="*/ 0 h 256"/>
              <a:gd name="T52" fmla="*/ 0 w 304"/>
              <a:gd name="T53" fmla="*/ 0 h 256"/>
              <a:gd name="T54" fmla="*/ 0 w 304"/>
              <a:gd name="T55" fmla="*/ 0 h 256"/>
              <a:gd name="T56" fmla="*/ 0 w 304"/>
              <a:gd name="T57" fmla="*/ 0 h 256"/>
              <a:gd name="T58" fmla="*/ 0 w 304"/>
              <a:gd name="T59" fmla="*/ 0 h 256"/>
              <a:gd name="T60" fmla="*/ 0 w 304"/>
              <a:gd name="T61" fmla="*/ 0 h 256"/>
              <a:gd name="T62" fmla="*/ 0 w 304"/>
              <a:gd name="T63" fmla="*/ 0 h 256"/>
              <a:gd name="T64" fmla="*/ 0 w 304"/>
              <a:gd name="T65" fmla="*/ 0 h 256"/>
              <a:gd name="T66" fmla="*/ 0 w 304"/>
              <a:gd name="T67" fmla="*/ 0 h 256"/>
              <a:gd name="T68" fmla="*/ 0 w 304"/>
              <a:gd name="T69" fmla="*/ 0 h 256"/>
              <a:gd name="T70" fmla="*/ 0 w 304"/>
              <a:gd name="T71" fmla="*/ 0 h 256"/>
              <a:gd name="T72" fmla="*/ 0 w 304"/>
              <a:gd name="T73" fmla="*/ 0 h 256"/>
              <a:gd name="T74" fmla="*/ 0 w 304"/>
              <a:gd name="T75" fmla="*/ 0 h 256"/>
              <a:gd name="T76" fmla="*/ 0 w 304"/>
              <a:gd name="T77" fmla="*/ 0 h 256"/>
              <a:gd name="T78" fmla="*/ 0 w 304"/>
              <a:gd name="T79" fmla="*/ 0 h 256"/>
              <a:gd name="T80" fmla="*/ 0 w 304"/>
              <a:gd name="T81" fmla="*/ 0 h 256"/>
              <a:gd name="T82" fmla="*/ 0 w 304"/>
              <a:gd name="T83" fmla="*/ 0 h 256"/>
              <a:gd name="T84" fmla="*/ 0 w 304"/>
              <a:gd name="T85" fmla="*/ 0 h 256"/>
              <a:gd name="T86" fmla="*/ 0 w 304"/>
              <a:gd name="T87" fmla="*/ 0 h 256"/>
              <a:gd name="T88" fmla="*/ 0 w 304"/>
              <a:gd name="T89" fmla="*/ 0 h 256"/>
              <a:gd name="T90" fmla="*/ 0 w 304"/>
              <a:gd name="T91" fmla="*/ 0 h 256"/>
              <a:gd name="T92" fmla="*/ 0 w 304"/>
              <a:gd name="T93" fmla="*/ 0 h 256"/>
              <a:gd name="T94" fmla="*/ 0 w 304"/>
              <a:gd name="T95" fmla="*/ 0 h 256"/>
              <a:gd name="T96" fmla="*/ 0 w 304"/>
              <a:gd name="T97" fmla="*/ 0 h 256"/>
              <a:gd name="T98" fmla="*/ 0 w 304"/>
              <a:gd name="T99" fmla="*/ 0 h 256"/>
              <a:gd name="T100" fmla="*/ 0 w 304"/>
              <a:gd name="T101" fmla="*/ 0 h 256"/>
              <a:gd name="T102" fmla="*/ 0 w 304"/>
              <a:gd name="T103" fmla="*/ 0 h 256"/>
              <a:gd name="T104" fmla="*/ 0 w 304"/>
              <a:gd name="T105" fmla="*/ 0 h 256"/>
              <a:gd name="T106" fmla="*/ 0 w 304"/>
              <a:gd name="T107" fmla="*/ 0 h 256"/>
              <a:gd name="T108" fmla="*/ 0 w 304"/>
              <a:gd name="T109" fmla="*/ 0 h 256"/>
              <a:gd name="T110" fmla="*/ 0 w 304"/>
              <a:gd name="T111" fmla="*/ 0 h 256"/>
              <a:gd name="T112" fmla="*/ 0 w 304"/>
              <a:gd name="T113" fmla="*/ 0 h 256"/>
              <a:gd name="T114" fmla="*/ 0 w 304"/>
              <a:gd name="T115" fmla="*/ 0 h 256"/>
              <a:gd name="T116" fmla="*/ 0 w 304"/>
              <a:gd name="T117" fmla="*/ 0 h 256"/>
              <a:gd name="T118" fmla="*/ 0 w 304"/>
              <a:gd name="T119" fmla="*/ 0 h 2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04"/>
              <a:gd name="T181" fmla="*/ 0 h 256"/>
              <a:gd name="T182" fmla="*/ 304 w 304"/>
              <a:gd name="T183" fmla="*/ 256 h 2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04" h="256">
                <a:moveTo>
                  <a:pt x="8" y="241"/>
                </a:moveTo>
                <a:lnTo>
                  <a:pt x="9" y="220"/>
                </a:lnTo>
                <a:lnTo>
                  <a:pt x="0" y="205"/>
                </a:lnTo>
                <a:lnTo>
                  <a:pt x="19" y="184"/>
                </a:lnTo>
                <a:lnTo>
                  <a:pt x="11" y="121"/>
                </a:lnTo>
                <a:lnTo>
                  <a:pt x="55" y="117"/>
                </a:lnTo>
                <a:lnTo>
                  <a:pt x="53" y="109"/>
                </a:lnTo>
                <a:lnTo>
                  <a:pt x="70" y="103"/>
                </a:lnTo>
                <a:lnTo>
                  <a:pt x="81" y="109"/>
                </a:lnTo>
                <a:lnTo>
                  <a:pt x="86" y="109"/>
                </a:lnTo>
                <a:lnTo>
                  <a:pt x="79" y="96"/>
                </a:lnTo>
                <a:lnTo>
                  <a:pt x="88" y="65"/>
                </a:lnTo>
                <a:lnTo>
                  <a:pt x="112" y="56"/>
                </a:lnTo>
                <a:lnTo>
                  <a:pt x="117" y="46"/>
                </a:lnTo>
                <a:lnTo>
                  <a:pt x="107" y="43"/>
                </a:lnTo>
                <a:lnTo>
                  <a:pt x="107" y="34"/>
                </a:lnTo>
                <a:lnTo>
                  <a:pt x="117" y="28"/>
                </a:lnTo>
                <a:lnTo>
                  <a:pt x="125" y="18"/>
                </a:lnTo>
                <a:lnTo>
                  <a:pt x="138" y="20"/>
                </a:lnTo>
                <a:lnTo>
                  <a:pt x="153" y="2"/>
                </a:lnTo>
                <a:lnTo>
                  <a:pt x="162" y="0"/>
                </a:lnTo>
                <a:lnTo>
                  <a:pt x="164" y="3"/>
                </a:lnTo>
                <a:lnTo>
                  <a:pt x="195" y="8"/>
                </a:lnTo>
                <a:lnTo>
                  <a:pt x="202" y="13"/>
                </a:lnTo>
                <a:lnTo>
                  <a:pt x="200" y="23"/>
                </a:lnTo>
                <a:lnTo>
                  <a:pt x="224" y="16"/>
                </a:lnTo>
                <a:lnTo>
                  <a:pt x="247" y="30"/>
                </a:lnTo>
                <a:lnTo>
                  <a:pt x="245" y="44"/>
                </a:lnTo>
                <a:lnTo>
                  <a:pt x="250" y="54"/>
                </a:lnTo>
                <a:lnTo>
                  <a:pt x="245" y="73"/>
                </a:lnTo>
                <a:lnTo>
                  <a:pt x="263" y="106"/>
                </a:lnTo>
                <a:lnTo>
                  <a:pt x="275" y="114"/>
                </a:lnTo>
                <a:lnTo>
                  <a:pt x="276" y="127"/>
                </a:lnTo>
                <a:lnTo>
                  <a:pt x="291" y="126"/>
                </a:lnTo>
                <a:lnTo>
                  <a:pt x="299" y="129"/>
                </a:lnTo>
                <a:lnTo>
                  <a:pt x="301" y="137"/>
                </a:lnTo>
                <a:lnTo>
                  <a:pt x="304" y="139"/>
                </a:lnTo>
                <a:lnTo>
                  <a:pt x="304" y="147"/>
                </a:lnTo>
                <a:lnTo>
                  <a:pt x="288" y="161"/>
                </a:lnTo>
                <a:lnTo>
                  <a:pt x="267" y="155"/>
                </a:lnTo>
                <a:lnTo>
                  <a:pt x="259" y="163"/>
                </a:lnTo>
                <a:lnTo>
                  <a:pt x="265" y="173"/>
                </a:lnTo>
                <a:lnTo>
                  <a:pt x="275" y="213"/>
                </a:lnTo>
                <a:lnTo>
                  <a:pt x="250" y="218"/>
                </a:lnTo>
                <a:lnTo>
                  <a:pt x="241" y="228"/>
                </a:lnTo>
                <a:lnTo>
                  <a:pt x="237" y="251"/>
                </a:lnTo>
                <a:lnTo>
                  <a:pt x="231" y="256"/>
                </a:lnTo>
                <a:lnTo>
                  <a:pt x="224" y="251"/>
                </a:lnTo>
                <a:lnTo>
                  <a:pt x="203" y="254"/>
                </a:lnTo>
                <a:lnTo>
                  <a:pt x="190" y="241"/>
                </a:lnTo>
                <a:lnTo>
                  <a:pt x="180" y="253"/>
                </a:lnTo>
                <a:lnTo>
                  <a:pt x="161" y="243"/>
                </a:lnTo>
                <a:lnTo>
                  <a:pt x="145" y="251"/>
                </a:lnTo>
                <a:lnTo>
                  <a:pt x="140" y="243"/>
                </a:lnTo>
                <a:lnTo>
                  <a:pt x="132" y="243"/>
                </a:lnTo>
                <a:lnTo>
                  <a:pt x="122" y="233"/>
                </a:lnTo>
                <a:lnTo>
                  <a:pt x="88" y="223"/>
                </a:lnTo>
                <a:lnTo>
                  <a:pt x="45" y="225"/>
                </a:lnTo>
                <a:lnTo>
                  <a:pt x="37" y="235"/>
                </a:lnTo>
                <a:lnTo>
                  <a:pt x="8" y="241"/>
                </a:lnTo>
              </a:path>
            </a:pathLst>
          </a:custGeom>
          <a:solidFill>
            <a:srgbClr val="CDCDCD"/>
          </a:solidFill>
          <a:ln w="6350">
            <a:solidFill>
              <a:schemeClr val="bg1"/>
            </a:solidFill>
            <a:round/>
            <a:headEnd/>
            <a:tailEnd/>
          </a:ln>
        </p:spPr>
        <p:txBody>
          <a:bodyPr/>
          <a:lstStyle/>
          <a:p>
            <a:endParaRPr lang="en-US"/>
          </a:p>
        </p:txBody>
      </p:sp>
      <p:sp>
        <p:nvSpPr>
          <p:cNvPr id="1704" name="Freeform 2745"/>
          <p:cNvSpPr>
            <a:spLocks/>
          </p:cNvSpPr>
          <p:nvPr/>
        </p:nvSpPr>
        <p:spPr bwMode="auto">
          <a:xfrm>
            <a:off x="4905375" y="3429000"/>
            <a:ext cx="209550" cy="200025"/>
          </a:xfrm>
          <a:custGeom>
            <a:avLst/>
            <a:gdLst>
              <a:gd name="T0" fmla="*/ 0 w 313"/>
              <a:gd name="T1" fmla="*/ 0 h 292"/>
              <a:gd name="T2" fmla="*/ 0 w 313"/>
              <a:gd name="T3" fmla="*/ 0 h 292"/>
              <a:gd name="T4" fmla="*/ 0 w 313"/>
              <a:gd name="T5" fmla="*/ 0 h 292"/>
              <a:gd name="T6" fmla="*/ 0 w 313"/>
              <a:gd name="T7" fmla="*/ 0 h 292"/>
              <a:gd name="T8" fmla="*/ 0 w 313"/>
              <a:gd name="T9" fmla="*/ 0 h 292"/>
              <a:gd name="T10" fmla="*/ 0 w 313"/>
              <a:gd name="T11" fmla="*/ 0 h 292"/>
              <a:gd name="T12" fmla="*/ 0 w 313"/>
              <a:gd name="T13" fmla="*/ 0 h 292"/>
              <a:gd name="T14" fmla="*/ 0 w 313"/>
              <a:gd name="T15" fmla="*/ 0 h 292"/>
              <a:gd name="T16" fmla="*/ 0 w 313"/>
              <a:gd name="T17" fmla="*/ 0 h 292"/>
              <a:gd name="T18" fmla="*/ 0 w 313"/>
              <a:gd name="T19" fmla="*/ 0 h 292"/>
              <a:gd name="T20" fmla="*/ 0 w 313"/>
              <a:gd name="T21" fmla="*/ 0 h 292"/>
              <a:gd name="T22" fmla="*/ 0 w 313"/>
              <a:gd name="T23" fmla="*/ 0 h 292"/>
              <a:gd name="T24" fmla="*/ 0 w 313"/>
              <a:gd name="T25" fmla="*/ 0 h 292"/>
              <a:gd name="T26" fmla="*/ 0 w 313"/>
              <a:gd name="T27" fmla="*/ 0 h 292"/>
              <a:gd name="T28" fmla="*/ 0 w 313"/>
              <a:gd name="T29" fmla="*/ 0 h 292"/>
              <a:gd name="T30" fmla="*/ 0 w 313"/>
              <a:gd name="T31" fmla="*/ 0 h 292"/>
              <a:gd name="T32" fmla="*/ 0 w 313"/>
              <a:gd name="T33" fmla="*/ 0 h 292"/>
              <a:gd name="T34" fmla="*/ 0 w 313"/>
              <a:gd name="T35" fmla="*/ 0 h 292"/>
              <a:gd name="T36" fmla="*/ 0 w 313"/>
              <a:gd name="T37" fmla="*/ 0 h 292"/>
              <a:gd name="T38" fmla="*/ 0 w 313"/>
              <a:gd name="T39" fmla="*/ 0 h 292"/>
              <a:gd name="T40" fmla="*/ 0 w 313"/>
              <a:gd name="T41" fmla="*/ 0 h 292"/>
              <a:gd name="T42" fmla="*/ 0 w 313"/>
              <a:gd name="T43" fmla="*/ 0 h 292"/>
              <a:gd name="T44" fmla="*/ 0 w 313"/>
              <a:gd name="T45" fmla="*/ 0 h 292"/>
              <a:gd name="T46" fmla="*/ 0 w 313"/>
              <a:gd name="T47" fmla="*/ 0 h 292"/>
              <a:gd name="T48" fmla="*/ 0 w 313"/>
              <a:gd name="T49" fmla="*/ 0 h 292"/>
              <a:gd name="T50" fmla="*/ 0 w 313"/>
              <a:gd name="T51" fmla="*/ 0 h 292"/>
              <a:gd name="T52" fmla="*/ 0 w 313"/>
              <a:gd name="T53" fmla="*/ 0 h 292"/>
              <a:gd name="T54" fmla="*/ 0 w 313"/>
              <a:gd name="T55" fmla="*/ 0 h 292"/>
              <a:gd name="T56" fmla="*/ 0 w 313"/>
              <a:gd name="T57" fmla="*/ 0 h 292"/>
              <a:gd name="T58" fmla="*/ 0 w 313"/>
              <a:gd name="T59" fmla="*/ 0 h 292"/>
              <a:gd name="T60" fmla="*/ 0 w 313"/>
              <a:gd name="T61" fmla="*/ 0 h 292"/>
              <a:gd name="T62" fmla="*/ 0 w 313"/>
              <a:gd name="T63" fmla="*/ 0 h 292"/>
              <a:gd name="T64" fmla="*/ 0 w 313"/>
              <a:gd name="T65" fmla="*/ 0 h 292"/>
              <a:gd name="T66" fmla="*/ 0 w 313"/>
              <a:gd name="T67" fmla="*/ 0 h 292"/>
              <a:gd name="T68" fmla="*/ 0 w 313"/>
              <a:gd name="T69" fmla="*/ 0 h 292"/>
              <a:gd name="T70" fmla="*/ 0 w 313"/>
              <a:gd name="T71" fmla="*/ 0 h 292"/>
              <a:gd name="T72" fmla="*/ 0 w 313"/>
              <a:gd name="T73" fmla="*/ 0 h 292"/>
              <a:gd name="T74" fmla="*/ 0 w 313"/>
              <a:gd name="T75" fmla="*/ 0 h 292"/>
              <a:gd name="T76" fmla="*/ 0 w 313"/>
              <a:gd name="T77" fmla="*/ 0 h 292"/>
              <a:gd name="T78" fmla="*/ 0 w 313"/>
              <a:gd name="T79" fmla="*/ 0 h 292"/>
              <a:gd name="T80" fmla="*/ 0 w 313"/>
              <a:gd name="T81" fmla="*/ 0 h 292"/>
              <a:gd name="T82" fmla="*/ 0 w 313"/>
              <a:gd name="T83" fmla="*/ 0 h 2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13"/>
              <a:gd name="T127" fmla="*/ 0 h 292"/>
              <a:gd name="T128" fmla="*/ 313 w 313"/>
              <a:gd name="T129" fmla="*/ 292 h 2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13" h="292">
                <a:moveTo>
                  <a:pt x="298" y="48"/>
                </a:moveTo>
                <a:lnTo>
                  <a:pt x="306" y="111"/>
                </a:lnTo>
                <a:lnTo>
                  <a:pt x="287" y="132"/>
                </a:lnTo>
                <a:lnTo>
                  <a:pt x="296" y="147"/>
                </a:lnTo>
                <a:lnTo>
                  <a:pt x="295" y="168"/>
                </a:lnTo>
                <a:lnTo>
                  <a:pt x="313" y="219"/>
                </a:lnTo>
                <a:lnTo>
                  <a:pt x="280" y="253"/>
                </a:lnTo>
                <a:lnTo>
                  <a:pt x="270" y="276"/>
                </a:lnTo>
                <a:lnTo>
                  <a:pt x="270" y="292"/>
                </a:lnTo>
                <a:lnTo>
                  <a:pt x="262" y="292"/>
                </a:lnTo>
                <a:lnTo>
                  <a:pt x="230" y="276"/>
                </a:lnTo>
                <a:lnTo>
                  <a:pt x="183" y="285"/>
                </a:lnTo>
                <a:lnTo>
                  <a:pt x="168" y="271"/>
                </a:lnTo>
                <a:lnTo>
                  <a:pt x="153" y="276"/>
                </a:lnTo>
                <a:lnTo>
                  <a:pt x="137" y="266"/>
                </a:lnTo>
                <a:lnTo>
                  <a:pt x="114" y="245"/>
                </a:lnTo>
                <a:lnTo>
                  <a:pt x="113" y="233"/>
                </a:lnTo>
                <a:lnTo>
                  <a:pt x="88" y="228"/>
                </a:lnTo>
                <a:lnTo>
                  <a:pt x="82" y="238"/>
                </a:lnTo>
                <a:lnTo>
                  <a:pt x="56" y="212"/>
                </a:lnTo>
                <a:lnTo>
                  <a:pt x="33" y="199"/>
                </a:lnTo>
                <a:lnTo>
                  <a:pt x="18" y="207"/>
                </a:lnTo>
                <a:lnTo>
                  <a:pt x="25" y="180"/>
                </a:lnTo>
                <a:lnTo>
                  <a:pt x="15" y="167"/>
                </a:lnTo>
                <a:lnTo>
                  <a:pt x="8" y="113"/>
                </a:lnTo>
                <a:lnTo>
                  <a:pt x="0" y="106"/>
                </a:lnTo>
                <a:lnTo>
                  <a:pt x="7" y="80"/>
                </a:lnTo>
                <a:lnTo>
                  <a:pt x="0" y="56"/>
                </a:lnTo>
                <a:lnTo>
                  <a:pt x="10" y="61"/>
                </a:lnTo>
                <a:lnTo>
                  <a:pt x="13" y="53"/>
                </a:lnTo>
                <a:lnTo>
                  <a:pt x="4" y="51"/>
                </a:lnTo>
                <a:lnTo>
                  <a:pt x="8" y="46"/>
                </a:lnTo>
                <a:lnTo>
                  <a:pt x="98" y="4"/>
                </a:lnTo>
                <a:lnTo>
                  <a:pt x="142" y="0"/>
                </a:lnTo>
                <a:lnTo>
                  <a:pt x="145" y="10"/>
                </a:lnTo>
                <a:lnTo>
                  <a:pt x="135" y="7"/>
                </a:lnTo>
                <a:lnTo>
                  <a:pt x="145" y="30"/>
                </a:lnTo>
                <a:lnTo>
                  <a:pt x="173" y="20"/>
                </a:lnTo>
                <a:lnTo>
                  <a:pt x="217" y="27"/>
                </a:lnTo>
                <a:lnTo>
                  <a:pt x="274" y="23"/>
                </a:lnTo>
                <a:lnTo>
                  <a:pt x="296" y="40"/>
                </a:lnTo>
                <a:lnTo>
                  <a:pt x="298" y="48"/>
                </a:lnTo>
                <a:close/>
              </a:path>
            </a:pathLst>
          </a:custGeom>
          <a:solidFill>
            <a:srgbClr val="CDCDCD"/>
          </a:solidFill>
          <a:ln w="6350">
            <a:solidFill>
              <a:schemeClr val="bg1"/>
            </a:solidFill>
            <a:round/>
            <a:headEnd/>
            <a:tailEnd/>
          </a:ln>
        </p:spPr>
        <p:txBody>
          <a:bodyPr/>
          <a:lstStyle/>
          <a:p>
            <a:endParaRPr lang="en-US"/>
          </a:p>
        </p:txBody>
      </p:sp>
      <p:sp>
        <p:nvSpPr>
          <p:cNvPr id="1705" name="Freeform 2746"/>
          <p:cNvSpPr>
            <a:spLocks/>
          </p:cNvSpPr>
          <p:nvPr/>
        </p:nvSpPr>
        <p:spPr bwMode="auto">
          <a:xfrm>
            <a:off x="4905375" y="3429000"/>
            <a:ext cx="209550" cy="200025"/>
          </a:xfrm>
          <a:custGeom>
            <a:avLst/>
            <a:gdLst>
              <a:gd name="T0" fmla="*/ 0 w 313"/>
              <a:gd name="T1" fmla="*/ 0 h 292"/>
              <a:gd name="T2" fmla="*/ 0 w 313"/>
              <a:gd name="T3" fmla="*/ 0 h 292"/>
              <a:gd name="T4" fmla="*/ 0 w 313"/>
              <a:gd name="T5" fmla="*/ 0 h 292"/>
              <a:gd name="T6" fmla="*/ 0 w 313"/>
              <a:gd name="T7" fmla="*/ 0 h 292"/>
              <a:gd name="T8" fmla="*/ 0 w 313"/>
              <a:gd name="T9" fmla="*/ 0 h 292"/>
              <a:gd name="T10" fmla="*/ 0 w 313"/>
              <a:gd name="T11" fmla="*/ 0 h 292"/>
              <a:gd name="T12" fmla="*/ 0 w 313"/>
              <a:gd name="T13" fmla="*/ 0 h 292"/>
              <a:gd name="T14" fmla="*/ 0 w 313"/>
              <a:gd name="T15" fmla="*/ 0 h 292"/>
              <a:gd name="T16" fmla="*/ 0 w 313"/>
              <a:gd name="T17" fmla="*/ 0 h 292"/>
              <a:gd name="T18" fmla="*/ 0 w 313"/>
              <a:gd name="T19" fmla="*/ 0 h 292"/>
              <a:gd name="T20" fmla="*/ 0 w 313"/>
              <a:gd name="T21" fmla="*/ 0 h 292"/>
              <a:gd name="T22" fmla="*/ 0 w 313"/>
              <a:gd name="T23" fmla="*/ 0 h 292"/>
              <a:gd name="T24" fmla="*/ 0 w 313"/>
              <a:gd name="T25" fmla="*/ 0 h 292"/>
              <a:gd name="T26" fmla="*/ 0 w 313"/>
              <a:gd name="T27" fmla="*/ 0 h 292"/>
              <a:gd name="T28" fmla="*/ 0 w 313"/>
              <a:gd name="T29" fmla="*/ 0 h 292"/>
              <a:gd name="T30" fmla="*/ 0 w 313"/>
              <a:gd name="T31" fmla="*/ 0 h 292"/>
              <a:gd name="T32" fmla="*/ 0 w 313"/>
              <a:gd name="T33" fmla="*/ 0 h 292"/>
              <a:gd name="T34" fmla="*/ 0 w 313"/>
              <a:gd name="T35" fmla="*/ 0 h 292"/>
              <a:gd name="T36" fmla="*/ 0 w 313"/>
              <a:gd name="T37" fmla="*/ 0 h 292"/>
              <a:gd name="T38" fmla="*/ 0 w 313"/>
              <a:gd name="T39" fmla="*/ 0 h 292"/>
              <a:gd name="T40" fmla="*/ 0 w 313"/>
              <a:gd name="T41" fmla="*/ 0 h 292"/>
              <a:gd name="T42" fmla="*/ 0 w 313"/>
              <a:gd name="T43" fmla="*/ 0 h 292"/>
              <a:gd name="T44" fmla="*/ 0 w 313"/>
              <a:gd name="T45" fmla="*/ 0 h 292"/>
              <a:gd name="T46" fmla="*/ 0 w 313"/>
              <a:gd name="T47" fmla="*/ 0 h 292"/>
              <a:gd name="T48" fmla="*/ 0 w 313"/>
              <a:gd name="T49" fmla="*/ 0 h 292"/>
              <a:gd name="T50" fmla="*/ 0 w 313"/>
              <a:gd name="T51" fmla="*/ 0 h 292"/>
              <a:gd name="T52" fmla="*/ 0 w 313"/>
              <a:gd name="T53" fmla="*/ 0 h 292"/>
              <a:gd name="T54" fmla="*/ 0 w 313"/>
              <a:gd name="T55" fmla="*/ 0 h 292"/>
              <a:gd name="T56" fmla="*/ 0 w 313"/>
              <a:gd name="T57" fmla="*/ 0 h 292"/>
              <a:gd name="T58" fmla="*/ 0 w 313"/>
              <a:gd name="T59" fmla="*/ 0 h 292"/>
              <a:gd name="T60" fmla="*/ 0 w 313"/>
              <a:gd name="T61" fmla="*/ 0 h 292"/>
              <a:gd name="T62" fmla="*/ 0 w 313"/>
              <a:gd name="T63" fmla="*/ 0 h 292"/>
              <a:gd name="T64" fmla="*/ 0 w 313"/>
              <a:gd name="T65" fmla="*/ 0 h 292"/>
              <a:gd name="T66" fmla="*/ 0 w 313"/>
              <a:gd name="T67" fmla="*/ 0 h 292"/>
              <a:gd name="T68" fmla="*/ 0 w 313"/>
              <a:gd name="T69" fmla="*/ 0 h 292"/>
              <a:gd name="T70" fmla="*/ 0 w 313"/>
              <a:gd name="T71" fmla="*/ 0 h 292"/>
              <a:gd name="T72" fmla="*/ 0 w 313"/>
              <a:gd name="T73" fmla="*/ 0 h 292"/>
              <a:gd name="T74" fmla="*/ 0 w 313"/>
              <a:gd name="T75" fmla="*/ 0 h 292"/>
              <a:gd name="T76" fmla="*/ 0 w 313"/>
              <a:gd name="T77" fmla="*/ 0 h 292"/>
              <a:gd name="T78" fmla="*/ 0 w 313"/>
              <a:gd name="T79" fmla="*/ 0 h 292"/>
              <a:gd name="T80" fmla="*/ 0 w 313"/>
              <a:gd name="T81" fmla="*/ 0 h 292"/>
              <a:gd name="T82" fmla="*/ 0 w 313"/>
              <a:gd name="T83" fmla="*/ 0 h 2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13"/>
              <a:gd name="T127" fmla="*/ 0 h 292"/>
              <a:gd name="T128" fmla="*/ 313 w 313"/>
              <a:gd name="T129" fmla="*/ 292 h 2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13" h="292">
                <a:moveTo>
                  <a:pt x="298" y="48"/>
                </a:moveTo>
                <a:lnTo>
                  <a:pt x="306" y="111"/>
                </a:lnTo>
                <a:lnTo>
                  <a:pt x="287" y="132"/>
                </a:lnTo>
                <a:lnTo>
                  <a:pt x="296" y="147"/>
                </a:lnTo>
                <a:lnTo>
                  <a:pt x="295" y="168"/>
                </a:lnTo>
                <a:lnTo>
                  <a:pt x="313" y="219"/>
                </a:lnTo>
                <a:lnTo>
                  <a:pt x="280" y="253"/>
                </a:lnTo>
                <a:lnTo>
                  <a:pt x="270" y="276"/>
                </a:lnTo>
                <a:lnTo>
                  <a:pt x="270" y="292"/>
                </a:lnTo>
                <a:lnTo>
                  <a:pt x="262" y="292"/>
                </a:lnTo>
                <a:lnTo>
                  <a:pt x="230" y="276"/>
                </a:lnTo>
                <a:lnTo>
                  <a:pt x="183" y="285"/>
                </a:lnTo>
                <a:lnTo>
                  <a:pt x="168" y="271"/>
                </a:lnTo>
                <a:lnTo>
                  <a:pt x="153" y="276"/>
                </a:lnTo>
                <a:lnTo>
                  <a:pt x="137" y="266"/>
                </a:lnTo>
                <a:lnTo>
                  <a:pt x="114" y="245"/>
                </a:lnTo>
                <a:lnTo>
                  <a:pt x="113" y="233"/>
                </a:lnTo>
                <a:lnTo>
                  <a:pt x="88" y="228"/>
                </a:lnTo>
                <a:lnTo>
                  <a:pt x="82" y="238"/>
                </a:lnTo>
                <a:lnTo>
                  <a:pt x="56" y="212"/>
                </a:lnTo>
                <a:lnTo>
                  <a:pt x="33" y="199"/>
                </a:lnTo>
                <a:lnTo>
                  <a:pt x="18" y="207"/>
                </a:lnTo>
                <a:lnTo>
                  <a:pt x="25" y="180"/>
                </a:lnTo>
                <a:lnTo>
                  <a:pt x="15" y="167"/>
                </a:lnTo>
                <a:lnTo>
                  <a:pt x="8" y="113"/>
                </a:lnTo>
                <a:lnTo>
                  <a:pt x="0" y="106"/>
                </a:lnTo>
                <a:lnTo>
                  <a:pt x="7" y="80"/>
                </a:lnTo>
                <a:lnTo>
                  <a:pt x="0" y="56"/>
                </a:lnTo>
                <a:lnTo>
                  <a:pt x="10" y="61"/>
                </a:lnTo>
                <a:lnTo>
                  <a:pt x="13" y="53"/>
                </a:lnTo>
                <a:lnTo>
                  <a:pt x="4" y="51"/>
                </a:lnTo>
                <a:lnTo>
                  <a:pt x="8" y="46"/>
                </a:lnTo>
                <a:lnTo>
                  <a:pt x="98" y="4"/>
                </a:lnTo>
                <a:lnTo>
                  <a:pt x="142" y="0"/>
                </a:lnTo>
                <a:lnTo>
                  <a:pt x="145" y="10"/>
                </a:lnTo>
                <a:lnTo>
                  <a:pt x="135" y="7"/>
                </a:lnTo>
                <a:lnTo>
                  <a:pt x="145" y="30"/>
                </a:lnTo>
                <a:lnTo>
                  <a:pt x="173" y="20"/>
                </a:lnTo>
                <a:lnTo>
                  <a:pt x="217" y="27"/>
                </a:lnTo>
                <a:lnTo>
                  <a:pt x="274" y="23"/>
                </a:lnTo>
                <a:lnTo>
                  <a:pt x="296" y="40"/>
                </a:lnTo>
                <a:lnTo>
                  <a:pt x="298" y="48"/>
                </a:lnTo>
              </a:path>
            </a:pathLst>
          </a:custGeom>
          <a:solidFill>
            <a:srgbClr val="CDCDCD"/>
          </a:solidFill>
          <a:ln w="6350">
            <a:solidFill>
              <a:schemeClr val="bg1"/>
            </a:solidFill>
            <a:round/>
            <a:headEnd/>
            <a:tailEnd/>
          </a:ln>
        </p:spPr>
        <p:txBody>
          <a:bodyPr/>
          <a:lstStyle/>
          <a:p>
            <a:endParaRPr lang="en-US"/>
          </a:p>
        </p:txBody>
      </p:sp>
      <p:sp>
        <p:nvSpPr>
          <p:cNvPr id="1706" name="Freeform 2747"/>
          <p:cNvSpPr>
            <a:spLocks/>
          </p:cNvSpPr>
          <p:nvPr/>
        </p:nvSpPr>
        <p:spPr bwMode="auto">
          <a:xfrm>
            <a:off x="5051425" y="3365500"/>
            <a:ext cx="125413" cy="95250"/>
          </a:xfrm>
          <a:custGeom>
            <a:avLst/>
            <a:gdLst>
              <a:gd name="T0" fmla="*/ 0 w 189"/>
              <a:gd name="T1" fmla="*/ 0 h 139"/>
              <a:gd name="T2" fmla="*/ 0 w 189"/>
              <a:gd name="T3" fmla="*/ 0 h 139"/>
              <a:gd name="T4" fmla="*/ 0 w 189"/>
              <a:gd name="T5" fmla="*/ 0 h 139"/>
              <a:gd name="T6" fmla="*/ 0 w 189"/>
              <a:gd name="T7" fmla="*/ 0 h 139"/>
              <a:gd name="T8" fmla="*/ 0 w 189"/>
              <a:gd name="T9" fmla="*/ 0 h 139"/>
              <a:gd name="T10" fmla="*/ 0 w 189"/>
              <a:gd name="T11" fmla="*/ 0 h 139"/>
              <a:gd name="T12" fmla="*/ 0 w 189"/>
              <a:gd name="T13" fmla="*/ 0 h 139"/>
              <a:gd name="T14" fmla="*/ 0 w 189"/>
              <a:gd name="T15" fmla="*/ 0 h 139"/>
              <a:gd name="T16" fmla="*/ 0 w 189"/>
              <a:gd name="T17" fmla="*/ 0 h 139"/>
              <a:gd name="T18" fmla="*/ 0 w 189"/>
              <a:gd name="T19" fmla="*/ 0 h 139"/>
              <a:gd name="T20" fmla="*/ 0 w 189"/>
              <a:gd name="T21" fmla="*/ 0 h 139"/>
              <a:gd name="T22" fmla="*/ 0 w 189"/>
              <a:gd name="T23" fmla="*/ 0 h 139"/>
              <a:gd name="T24" fmla="*/ 0 w 189"/>
              <a:gd name="T25" fmla="*/ 0 h 139"/>
              <a:gd name="T26" fmla="*/ 0 w 189"/>
              <a:gd name="T27" fmla="*/ 0 h 139"/>
              <a:gd name="T28" fmla="*/ 0 w 189"/>
              <a:gd name="T29" fmla="*/ 0 h 139"/>
              <a:gd name="T30" fmla="*/ 0 w 189"/>
              <a:gd name="T31" fmla="*/ 0 h 139"/>
              <a:gd name="T32" fmla="*/ 0 w 189"/>
              <a:gd name="T33" fmla="*/ 0 h 139"/>
              <a:gd name="T34" fmla="*/ 0 w 189"/>
              <a:gd name="T35" fmla="*/ 0 h 139"/>
              <a:gd name="T36" fmla="*/ 0 w 189"/>
              <a:gd name="T37" fmla="*/ 0 h 139"/>
              <a:gd name="T38" fmla="*/ 0 w 189"/>
              <a:gd name="T39" fmla="*/ 0 h 139"/>
              <a:gd name="T40" fmla="*/ 0 w 189"/>
              <a:gd name="T41" fmla="*/ 0 h 139"/>
              <a:gd name="T42" fmla="*/ 0 w 189"/>
              <a:gd name="T43" fmla="*/ 0 h 139"/>
              <a:gd name="T44" fmla="*/ 0 w 189"/>
              <a:gd name="T45" fmla="*/ 0 h 139"/>
              <a:gd name="T46" fmla="*/ 0 w 189"/>
              <a:gd name="T47" fmla="*/ 0 h 139"/>
              <a:gd name="T48" fmla="*/ 0 w 189"/>
              <a:gd name="T49" fmla="*/ 0 h 139"/>
              <a:gd name="T50" fmla="*/ 0 w 189"/>
              <a:gd name="T51" fmla="*/ 0 h 139"/>
              <a:gd name="T52" fmla="*/ 0 w 189"/>
              <a:gd name="T53" fmla="*/ 0 h 139"/>
              <a:gd name="T54" fmla="*/ 0 w 189"/>
              <a:gd name="T55" fmla="*/ 0 h 139"/>
              <a:gd name="T56" fmla="*/ 0 w 189"/>
              <a:gd name="T57" fmla="*/ 0 h 139"/>
              <a:gd name="T58" fmla="*/ 0 w 189"/>
              <a:gd name="T59" fmla="*/ 0 h 1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9"/>
              <a:gd name="T91" fmla="*/ 0 h 139"/>
              <a:gd name="T92" fmla="*/ 189 w 189"/>
              <a:gd name="T93" fmla="*/ 139 h 13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9" h="139">
                <a:moveTo>
                  <a:pt x="59" y="114"/>
                </a:moveTo>
                <a:lnTo>
                  <a:pt x="64" y="91"/>
                </a:lnTo>
                <a:lnTo>
                  <a:pt x="57" y="78"/>
                </a:lnTo>
                <a:lnTo>
                  <a:pt x="34" y="75"/>
                </a:lnTo>
                <a:lnTo>
                  <a:pt x="8" y="64"/>
                </a:lnTo>
                <a:lnTo>
                  <a:pt x="0" y="15"/>
                </a:lnTo>
                <a:lnTo>
                  <a:pt x="8" y="21"/>
                </a:lnTo>
                <a:lnTo>
                  <a:pt x="18" y="12"/>
                </a:lnTo>
                <a:lnTo>
                  <a:pt x="41" y="2"/>
                </a:lnTo>
                <a:lnTo>
                  <a:pt x="91" y="4"/>
                </a:lnTo>
                <a:lnTo>
                  <a:pt x="108" y="10"/>
                </a:lnTo>
                <a:lnTo>
                  <a:pt x="127" y="0"/>
                </a:lnTo>
                <a:lnTo>
                  <a:pt x="137" y="17"/>
                </a:lnTo>
                <a:lnTo>
                  <a:pt x="150" y="18"/>
                </a:lnTo>
                <a:lnTo>
                  <a:pt x="176" y="39"/>
                </a:lnTo>
                <a:lnTo>
                  <a:pt x="189" y="46"/>
                </a:lnTo>
                <a:lnTo>
                  <a:pt x="179" y="52"/>
                </a:lnTo>
                <a:lnTo>
                  <a:pt x="179" y="61"/>
                </a:lnTo>
                <a:lnTo>
                  <a:pt x="189" y="64"/>
                </a:lnTo>
                <a:lnTo>
                  <a:pt x="184" y="74"/>
                </a:lnTo>
                <a:lnTo>
                  <a:pt x="160" y="83"/>
                </a:lnTo>
                <a:lnTo>
                  <a:pt x="151" y="114"/>
                </a:lnTo>
                <a:lnTo>
                  <a:pt x="158" y="127"/>
                </a:lnTo>
                <a:lnTo>
                  <a:pt x="153" y="127"/>
                </a:lnTo>
                <a:lnTo>
                  <a:pt x="142" y="121"/>
                </a:lnTo>
                <a:lnTo>
                  <a:pt x="125" y="127"/>
                </a:lnTo>
                <a:lnTo>
                  <a:pt x="127" y="135"/>
                </a:lnTo>
                <a:lnTo>
                  <a:pt x="83" y="139"/>
                </a:lnTo>
                <a:lnTo>
                  <a:pt x="81" y="131"/>
                </a:lnTo>
                <a:lnTo>
                  <a:pt x="59" y="114"/>
                </a:lnTo>
                <a:close/>
              </a:path>
            </a:pathLst>
          </a:custGeom>
          <a:solidFill>
            <a:srgbClr val="CDCDCD"/>
          </a:solidFill>
          <a:ln w="6350">
            <a:solidFill>
              <a:schemeClr val="bg1"/>
            </a:solidFill>
            <a:round/>
            <a:headEnd/>
            <a:tailEnd/>
          </a:ln>
        </p:spPr>
        <p:txBody>
          <a:bodyPr/>
          <a:lstStyle/>
          <a:p>
            <a:endParaRPr lang="en-US"/>
          </a:p>
        </p:txBody>
      </p:sp>
      <p:sp>
        <p:nvSpPr>
          <p:cNvPr id="1707" name="Freeform 2748"/>
          <p:cNvSpPr>
            <a:spLocks/>
          </p:cNvSpPr>
          <p:nvPr/>
        </p:nvSpPr>
        <p:spPr bwMode="auto">
          <a:xfrm>
            <a:off x="5051425" y="3365500"/>
            <a:ext cx="125413" cy="95250"/>
          </a:xfrm>
          <a:custGeom>
            <a:avLst/>
            <a:gdLst>
              <a:gd name="T0" fmla="*/ 0 w 189"/>
              <a:gd name="T1" fmla="*/ 0 h 139"/>
              <a:gd name="T2" fmla="*/ 0 w 189"/>
              <a:gd name="T3" fmla="*/ 0 h 139"/>
              <a:gd name="T4" fmla="*/ 0 w 189"/>
              <a:gd name="T5" fmla="*/ 0 h 139"/>
              <a:gd name="T6" fmla="*/ 0 w 189"/>
              <a:gd name="T7" fmla="*/ 0 h 139"/>
              <a:gd name="T8" fmla="*/ 0 w 189"/>
              <a:gd name="T9" fmla="*/ 0 h 139"/>
              <a:gd name="T10" fmla="*/ 0 w 189"/>
              <a:gd name="T11" fmla="*/ 0 h 139"/>
              <a:gd name="T12" fmla="*/ 0 w 189"/>
              <a:gd name="T13" fmla="*/ 0 h 139"/>
              <a:gd name="T14" fmla="*/ 0 w 189"/>
              <a:gd name="T15" fmla="*/ 0 h 139"/>
              <a:gd name="T16" fmla="*/ 0 w 189"/>
              <a:gd name="T17" fmla="*/ 0 h 139"/>
              <a:gd name="T18" fmla="*/ 0 w 189"/>
              <a:gd name="T19" fmla="*/ 0 h 139"/>
              <a:gd name="T20" fmla="*/ 0 w 189"/>
              <a:gd name="T21" fmla="*/ 0 h 139"/>
              <a:gd name="T22" fmla="*/ 0 w 189"/>
              <a:gd name="T23" fmla="*/ 0 h 139"/>
              <a:gd name="T24" fmla="*/ 0 w 189"/>
              <a:gd name="T25" fmla="*/ 0 h 139"/>
              <a:gd name="T26" fmla="*/ 0 w 189"/>
              <a:gd name="T27" fmla="*/ 0 h 139"/>
              <a:gd name="T28" fmla="*/ 0 w 189"/>
              <a:gd name="T29" fmla="*/ 0 h 139"/>
              <a:gd name="T30" fmla="*/ 0 w 189"/>
              <a:gd name="T31" fmla="*/ 0 h 139"/>
              <a:gd name="T32" fmla="*/ 0 w 189"/>
              <a:gd name="T33" fmla="*/ 0 h 139"/>
              <a:gd name="T34" fmla="*/ 0 w 189"/>
              <a:gd name="T35" fmla="*/ 0 h 139"/>
              <a:gd name="T36" fmla="*/ 0 w 189"/>
              <a:gd name="T37" fmla="*/ 0 h 139"/>
              <a:gd name="T38" fmla="*/ 0 w 189"/>
              <a:gd name="T39" fmla="*/ 0 h 139"/>
              <a:gd name="T40" fmla="*/ 0 w 189"/>
              <a:gd name="T41" fmla="*/ 0 h 139"/>
              <a:gd name="T42" fmla="*/ 0 w 189"/>
              <a:gd name="T43" fmla="*/ 0 h 139"/>
              <a:gd name="T44" fmla="*/ 0 w 189"/>
              <a:gd name="T45" fmla="*/ 0 h 139"/>
              <a:gd name="T46" fmla="*/ 0 w 189"/>
              <a:gd name="T47" fmla="*/ 0 h 139"/>
              <a:gd name="T48" fmla="*/ 0 w 189"/>
              <a:gd name="T49" fmla="*/ 0 h 139"/>
              <a:gd name="T50" fmla="*/ 0 w 189"/>
              <a:gd name="T51" fmla="*/ 0 h 139"/>
              <a:gd name="T52" fmla="*/ 0 w 189"/>
              <a:gd name="T53" fmla="*/ 0 h 139"/>
              <a:gd name="T54" fmla="*/ 0 w 189"/>
              <a:gd name="T55" fmla="*/ 0 h 139"/>
              <a:gd name="T56" fmla="*/ 0 w 189"/>
              <a:gd name="T57" fmla="*/ 0 h 139"/>
              <a:gd name="T58" fmla="*/ 0 w 189"/>
              <a:gd name="T59" fmla="*/ 0 h 1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9"/>
              <a:gd name="T91" fmla="*/ 0 h 139"/>
              <a:gd name="T92" fmla="*/ 189 w 189"/>
              <a:gd name="T93" fmla="*/ 139 h 13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9" h="139">
                <a:moveTo>
                  <a:pt x="59" y="114"/>
                </a:moveTo>
                <a:lnTo>
                  <a:pt x="64" y="91"/>
                </a:lnTo>
                <a:lnTo>
                  <a:pt x="57" y="78"/>
                </a:lnTo>
                <a:lnTo>
                  <a:pt x="34" y="75"/>
                </a:lnTo>
                <a:lnTo>
                  <a:pt x="8" y="64"/>
                </a:lnTo>
                <a:lnTo>
                  <a:pt x="0" y="15"/>
                </a:lnTo>
                <a:lnTo>
                  <a:pt x="8" y="21"/>
                </a:lnTo>
                <a:lnTo>
                  <a:pt x="18" y="12"/>
                </a:lnTo>
                <a:lnTo>
                  <a:pt x="41" y="2"/>
                </a:lnTo>
                <a:lnTo>
                  <a:pt x="91" y="4"/>
                </a:lnTo>
                <a:lnTo>
                  <a:pt x="108" y="10"/>
                </a:lnTo>
                <a:lnTo>
                  <a:pt x="127" y="0"/>
                </a:lnTo>
                <a:lnTo>
                  <a:pt x="137" y="17"/>
                </a:lnTo>
                <a:lnTo>
                  <a:pt x="150" y="18"/>
                </a:lnTo>
                <a:lnTo>
                  <a:pt x="176" y="39"/>
                </a:lnTo>
                <a:lnTo>
                  <a:pt x="189" y="46"/>
                </a:lnTo>
                <a:lnTo>
                  <a:pt x="179" y="52"/>
                </a:lnTo>
                <a:lnTo>
                  <a:pt x="179" y="61"/>
                </a:lnTo>
                <a:lnTo>
                  <a:pt x="189" y="64"/>
                </a:lnTo>
                <a:lnTo>
                  <a:pt x="184" y="74"/>
                </a:lnTo>
                <a:lnTo>
                  <a:pt x="160" y="83"/>
                </a:lnTo>
                <a:lnTo>
                  <a:pt x="151" y="114"/>
                </a:lnTo>
                <a:lnTo>
                  <a:pt x="158" y="127"/>
                </a:lnTo>
                <a:lnTo>
                  <a:pt x="153" y="127"/>
                </a:lnTo>
                <a:lnTo>
                  <a:pt x="142" y="121"/>
                </a:lnTo>
                <a:lnTo>
                  <a:pt x="125" y="127"/>
                </a:lnTo>
                <a:lnTo>
                  <a:pt x="127" y="135"/>
                </a:lnTo>
                <a:lnTo>
                  <a:pt x="83" y="139"/>
                </a:lnTo>
                <a:lnTo>
                  <a:pt x="81" y="131"/>
                </a:lnTo>
                <a:lnTo>
                  <a:pt x="59" y="114"/>
                </a:lnTo>
              </a:path>
            </a:pathLst>
          </a:custGeom>
          <a:solidFill>
            <a:srgbClr val="CDCDCD"/>
          </a:solidFill>
          <a:ln w="6350">
            <a:solidFill>
              <a:schemeClr val="bg1"/>
            </a:solidFill>
            <a:round/>
            <a:headEnd/>
            <a:tailEnd/>
          </a:ln>
        </p:spPr>
        <p:txBody>
          <a:bodyPr/>
          <a:lstStyle/>
          <a:p>
            <a:endParaRPr lang="en-US"/>
          </a:p>
        </p:txBody>
      </p:sp>
      <p:sp>
        <p:nvSpPr>
          <p:cNvPr id="1708" name="Freeform 2749"/>
          <p:cNvSpPr>
            <a:spLocks/>
          </p:cNvSpPr>
          <p:nvPr/>
        </p:nvSpPr>
        <p:spPr bwMode="auto">
          <a:xfrm>
            <a:off x="5051425" y="3303588"/>
            <a:ext cx="157163" cy="93662"/>
          </a:xfrm>
          <a:custGeom>
            <a:avLst/>
            <a:gdLst>
              <a:gd name="T0" fmla="*/ 0 w 234"/>
              <a:gd name="T1" fmla="*/ 0 h 137"/>
              <a:gd name="T2" fmla="*/ 0 w 234"/>
              <a:gd name="T3" fmla="*/ 0 h 137"/>
              <a:gd name="T4" fmla="*/ 0 w 234"/>
              <a:gd name="T5" fmla="*/ 0 h 137"/>
              <a:gd name="T6" fmla="*/ 0 w 234"/>
              <a:gd name="T7" fmla="*/ 0 h 137"/>
              <a:gd name="T8" fmla="*/ 0 w 234"/>
              <a:gd name="T9" fmla="*/ 0 h 137"/>
              <a:gd name="T10" fmla="*/ 0 w 234"/>
              <a:gd name="T11" fmla="*/ 0 h 137"/>
              <a:gd name="T12" fmla="*/ 0 w 234"/>
              <a:gd name="T13" fmla="*/ 0 h 137"/>
              <a:gd name="T14" fmla="*/ 0 w 234"/>
              <a:gd name="T15" fmla="*/ 0 h 137"/>
              <a:gd name="T16" fmla="*/ 0 w 234"/>
              <a:gd name="T17" fmla="*/ 0 h 137"/>
              <a:gd name="T18" fmla="*/ 0 w 234"/>
              <a:gd name="T19" fmla="*/ 0 h 137"/>
              <a:gd name="T20" fmla="*/ 0 w 234"/>
              <a:gd name="T21" fmla="*/ 0 h 137"/>
              <a:gd name="T22" fmla="*/ 0 w 234"/>
              <a:gd name="T23" fmla="*/ 0 h 137"/>
              <a:gd name="T24" fmla="*/ 0 w 234"/>
              <a:gd name="T25" fmla="*/ 0 h 137"/>
              <a:gd name="T26" fmla="*/ 0 w 234"/>
              <a:gd name="T27" fmla="*/ 0 h 137"/>
              <a:gd name="T28" fmla="*/ 0 w 234"/>
              <a:gd name="T29" fmla="*/ 0 h 137"/>
              <a:gd name="T30" fmla="*/ 0 w 234"/>
              <a:gd name="T31" fmla="*/ 0 h 137"/>
              <a:gd name="T32" fmla="*/ 0 w 234"/>
              <a:gd name="T33" fmla="*/ 0 h 137"/>
              <a:gd name="T34" fmla="*/ 0 w 234"/>
              <a:gd name="T35" fmla="*/ 0 h 137"/>
              <a:gd name="T36" fmla="*/ 0 w 234"/>
              <a:gd name="T37" fmla="*/ 0 h 137"/>
              <a:gd name="T38" fmla="*/ 0 w 234"/>
              <a:gd name="T39" fmla="*/ 0 h 137"/>
              <a:gd name="T40" fmla="*/ 0 w 234"/>
              <a:gd name="T41" fmla="*/ 0 h 137"/>
              <a:gd name="T42" fmla="*/ 0 w 234"/>
              <a:gd name="T43" fmla="*/ 0 h 137"/>
              <a:gd name="T44" fmla="*/ 0 w 234"/>
              <a:gd name="T45" fmla="*/ 0 h 137"/>
              <a:gd name="T46" fmla="*/ 0 w 234"/>
              <a:gd name="T47" fmla="*/ 0 h 137"/>
              <a:gd name="T48" fmla="*/ 0 w 234"/>
              <a:gd name="T49" fmla="*/ 0 h 137"/>
              <a:gd name="T50" fmla="*/ 0 w 234"/>
              <a:gd name="T51" fmla="*/ 0 h 137"/>
              <a:gd name="T52" fmla="*/ 0 w 234"/>
              <a:gd name="T53" fmla="*/ 0 h 137"/>
              <a:gd name="T54" fmla="*/ 0 w 234"/>
              <a:gd name="T55" fmla="*/ 0 h 137"/>
              <a:gd name="T56" fmla="*/ 0 w 234"/>
              <a:gd name="T57" fmla="*/ 0 h 137"/>
              <a:gd name="T58" fmla="*/ 0 w 234"/>
              <a:gd name="T59" fmla="*/ 0 h 137"/>
              <a:gd name="T60" fmla="*/ 0 w 234"/>
              <a:gd name="T61" fmla="*/ 0 h 137"/>
              <a:gd name="T62" fmla="*/ 0 w 234"/>
              <a:gd name="T63" fmla="*/ 0 h 1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4"/>
              <a:gd name="T97" fmla="*/ 0 h 137"/>
              <a:gd name="T98" fmla="*/ 234 w 234"/>
              <a:gd name="T99" fmla="*/ 137 h 1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4" h="137">
                <a:moveTo>
                  <a:pt x="0" y="106"/>
                </a:moveTo>
                <a:lnTo>
                  <a:pt x="2" y="75"/>
                </a:lnTo>
                <a:lnTo>
                  <a:pt x="23" y="29"/>
                </a:lnTo>
                <a:lnTo>
                  <a:pt x="49" y="16"/>
                </a:lnTo>
                <a:lnTo>
                  <a:pt x="75" y="54"/>
                </a:lnTo>
                <a:lnTo>
                  <a:pt x="98" y="62"/>
                </a:lnTo>
                <a:lnTo>
                  <a:pt x="104" y="46"/>
                </a:lnTo>
                <a:lnTo>
                  <a:pt x="108" y="10"/>
                </a:lnTo>
                <a:lnTo>
                  <a:pt x="140" y="0"/>
                </a:lnTo>
                <a:lnTo>
                  <a:pt x="166" y="12"/>
                </a:lnTo>
                <a:lnTo>
                  <a:pt x="181" y="28"/>
                </a:lnTo>
                <a:lnTo>
                  <a:pt x="197" y="25"/>
                </a:lnTo>
                <a:lnTo>
                  <a:pt x="208" y="28"/>
                </a:lnTo>
                <a:lnTo>
                  <a:pt x="220" y="41"/>
                </a:lnTo>
                <a:lnTo>
                  <a:pt x="217" y="64"/>
                </a:lnTo>
                <a:lnTo>
                  <a:pt x="225" y="69"/>
                </a:lnTo>
                <a:lnTo>
                  <a:pt x="233" y="85"/>
                </a:lnTo>
                <a:lnTo>
                  <a:pt x="234" y="109"/>
                </a:lnTo>
                <a:lnTo>
                  <a:pt x="225" y="111"/>
                </a:lnTo>
                <a:lnTo>
                  <a:pt x="210" y="129"/>
                </a:lnTo>
                <a:lnTo>
                  <a:pt x="197" y="127"/>
                </a:lnTo>
                <a:lnTo>
                  <a:pt x="189" y="137"/>
                </a:lnTo>
                <a:lnTo>
                  <a:pt x="176" y="130"/>
                </a:lnTo>
                <a:lnTo>
                  <a:pt x="150" y="109"/>
                </a:lnTo>
                <a:lnTo>
                  <a:pt x="137" y="108"/>
                </a:lnTo>
                <a:lnTo>
                  <a:pt x="127" y="91"/>
                </a:lnTo>
                <a:lnTo>
                  <a:pt x="108" y="101"/>
                </a:lnTo>
                <a:lnTo>
                  <a:pt x="91" y="95"/>
                </a:lnTo>
                <a:lnTo>
                  <a:pt x="41" y="93"/>
                </a:lnTo>
                <a:lnTo>
                  <a:pt x="18" y="103"/>
                </a:lnTo>
                <a:lnTo>
                  <a:pt x="8" y="112"/>
                </a:lnTo>
                <a:lnTo>
                  <a:pt x="0" y="106"/>
                </a:lnTo>
                <a:close/>
              </a:path>
            </a:pathLst>
          </a:custGeom>
          <a:solidFill>
            <a:srgbClr val="CDCDCD"/>
          </a:solidFill>
          <a:ln w="6350">
            <a:solidFill>
              <a:schemeClr val="bg1"/>
            </a:solidFill>
            <a:round/>
            <a:headEnd/>
            <a:tailEnd/>
          </a:ln>
        </p:spPr>
        <p:txBody>
          <a:bodyPr/>
          <a:lstStyle/>
          <a:p>
            <a:endParaRPr lang="en-US"/>
          </a:p>
        </p:txBody>
      </p:sp>
      <p:sp>
        <p:nvSpPr>
          <p:cNvPr id="1709" name="Freeform 2750"/>
          <p:cNvSpPr>
            <a:spLocks/>
          </p:cNvSpPr>
          <p:nvPr/>
        </p:nvSpPr>
        <p:spPr bwMode="auto">
          <a:xfrm>
            <a:off x="5051425" y="3303588"/>
            <a:ext cx="157163" cy="93662"/>
          </a:xfrm>
          <a:custGeom>
            <a:avLst/>
            <a:gdLst>
              <a:gd name="T0" fmla="*/ 0 w 234"/>
              <a:gd name="T1" fmla="*/ 0 h 137"/>
              <a:gd name="T2" fmla="*/ 0 w 234"/>
              <a:gd name="T3" fmla="*/ 0 h 137"/>
              <a:gd name="T4" fmla="*/ 0 w 234"/>
              <a:gd name="T5" fmla="*/ 0 h 137"/>
              <a:gd name="T6" fmla="*/ 0 w 234"/>
              <a:gd name="T7" fmla="*/ 0 h 137"/>
              <a:gd name="T8" fmla="*/ 0 w 234"/>
              <a:gd name="T9" fmla="*/ 0 h 137"/>
              <a:gd name="T10" fmla="*/ 0 w 234"/>
              <a:gd name="T11" fmla="*/ 0 h 137"/>
              <a:gd name="T12" fmla="*/ 0 w 234"/>
              <a:gd name="T13" fmla="*/ 0 h 137"/>
              <a:gd name="T14" fmla="*/ 0 w 234"/>
              <a:gd name="T15" fmla="*/ 0 h 137"/>
              <a:gd name="T16" fmla="*/ 0 w 234"/>
              <a:gd name="T17" fmla="*/ 0 h 137"/>
              <a:gd name="T18" fmla="*/ 0 w 234"/>
              <a:gd name="T19" fmla="*/ 0 h 137"/>
              <a:gd name="T20" fmla="*/ 0 w 234"/>
              <a:gd name="T21" fmla="*/ 0 h 137"/>
              <a:gd name="T22" fmla="*/ 0 w 234"/>
              <a:gd name="T23" fmla="*/ 0 h 137"/>
              <a:gd name="T24" fmla="*/ 0 w 234"/>
              <a:gd name="T25" fmla="*/ 0 h 137"/>
              <a:gd name="T26" fmla="*/ 0 w 234"/>
              <a:gd name="T27" fmla="*/ 0 h 137"/>
              <a:gd name="T28" fmla="*/ 0 w 234"/>
              <a:gd name="T29" fmla="*/ 0 h 137"/>
              <a:gd name="T30" fmla="*/ 0 w 234"/>
              <a:gd name="T31" fmla="*/ 0 h 137"/>
              <a:gd name="T32" fmla="*/ 0 w 234"/>
              <a:gd name="T33" fmla="*/ 0 h 137"/>
              <a:gd name="T34" fmla="*/ 0 w 234"/>
              <a:gd name="T35" fmla="*/ 0 h 137"/>
              <a:gd name="T36" fmla="*/ 0 w 234"/>
              <a:gd name="T37" fmla="*/ 0 h 137"/>
              <a:gd name="T38" fmla="*/ 0 w 234"/>
              <a:gd name="T39" fmla="*/ 0 h 137"/>
              <a:gd name="T40" fmla="*/ 0 w 234"/>
              <a:gd name="T41" fmla="*/ 0 h 137"/>
              <a:gd name="T42" fmla="*/ 0 w 234"/>
              <a:gd name="T43" fmla="*/ 0 h 137"/>
              <a:gd name="T44" fmla="*/ 0 w 234"/>
              <a:gd name="T45" fmla="*/ 0 h 137"/>
              <a:gd name="T46" fmla="*/ 0 w 234"/>
              <a:gd name="T47" fmla="*/ 0 h 137"/>
              <a:gd name="T48" fmla="*/ 0 w 234"/>
              <a:gd name="T49" fmla="*/ 0 h 137"/>
              <a:gd name="T50" fmla="*/ 0 w 234"/>
              <a:gd name="T51" fmla="*/ 0 h 137"/>
              <a:gd name="T52" fmla="*/ 0 w 234"/>
              <a:gd name="T53" fmla="*/ 0 h 137"/>
              <a:gd name="T54" fmla="*/ 0 w 234"/>
              <a:gd name="T55" fmla="*/ 0 h 137"/>
              <a:gd name="T56" fmla="*/ 0 w 234"/>
              <a:gd name="T57" fmla="*/ 0 h 137"/>
              <a:gd name="T58" fmla="*/ 0 w 234"/>
              <a:gd name="T59" fmla="*/ 0 h 137"/>
              <a:gd name="T60" fmla="*/ 0 w 234"/>
              <a:gd name="T61" fmla="*/ 0 h 137"/>
              <a:gd name="T62" fmla="*/ 0 w 234"/>
              <a:gd name="T63" fmla="*/ 0 h 1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4"/>
              <a:gd name="T97" fmla="*/ 0 h 137"/>
              <a:gd name="T98" fmla="*/ 234 w 234"/>
              <a:gd name="T99" fmla="*/ 137 h 1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4" h="137">
                <a:moveTo>
                  <a:pt x="0" y="106"/>
                </a:moveTo>
                <a:lnTo>
                  <a:pt x="2" y="75"/>
                </a:lnTo>
                <a:lnTo>
                  <a:pt x="23" y="29"/>
                </a:lnTo>
                <a:lnTo>
                  <a:pt x="49" y="16"/>
                </a:lnTo>
                <a:lnTo>
                  <a:pt x="75" y="54"/>
                </a:lnTo>
                <a:lnTo>
                  <a:pt x="98" y="62"/>
                </a:lnTo>
                <a:lnTo>
                  <a:pt x="104" y="46"/>
                </a:lnTo>
                <a:lnTo>
                  <a:pt x="108" y="10"/>
                </a:lnTo>
                <a:lnTo>
                  <a:pt x="140" y="0"/>
                </a:lnTo>
                <a:lnTo>
                  <a:pt x="166" y="12"/>
                </a:lnTo>
                <a:lnTo>
                  <a:pt x="181" y="28"/>
                </a:lnTo>
                <a:lnTo>
                  <a:pt x="197" y="25"/>
                </a:lnTo>
                <a:lnTo>
                  <a:pt x="208" y="28"/>
                </a:lnTo>
                <a:lnTo>
                  <a:pt x="220" y="41"/>
                </a:lnTo>
                <a:lnTo>
                  <a:pt x="217" y="64"/>
                </a:lnTo>
                <a:lnTo>
                  <a:pt x="225" y="69"/>
                </a:lnTo>
                <a:lnTo>
                  <a:pt x="233" y="85"/>
                </a:lnTo>
                <a:lnTo>
                  <a:pt x="234" y="109"/>
                </a:lnTo>
                <a:lnTo>
                  <a:pt x="225" y="111"/>
                </a:lnTo>
                <a:lnTo>
                  <a:pt x="210" y="129"/>
                </a:lnTo>
                <a:lnTo>
                  <a:pt x="197" y="127"/>
                </a:lnTo>
                <a:lnTo>
                  <a:pt x="189" y="137"/>
                </a:lnTo>
                <a:lnTo>
                  <a:pt x="176" y="130"/>
                </a:lnTo>
                <a:lnTo>
                  <a:pt x="150" y="109"/>
                </a:lnTo>
                <a:lnTo>
                  <a:pt x="137" y="108"/>
                </a:lnTo>
                <a:lnTo>
                  <a:pt x="127" y="91"/>
                </a:lnTo>
                <a:lnTo>
                  <a:pt x="108" y="101"/>
                </a:lnTo>
                <a:lnTo>
                  <a:pt x="91" y="95"/>
                </a:lnTo>
                <a:lnTo>
                  <a:pt x="41" y="93"/>
                </a:lnTo>
                <a:lnTo>
                  <a:pt x="18" y="103"/>
                </a:lnTo>
                <a:lnTo>
                  <a:pt x="8" y="112"/>
                </a:lnTo>
                <a:lnTo>
                  <a:pt x="0" y="106"/>
                </a:lnTo>
              </a:path>
            </a:pathLst>
          </a:custGeom>
          <a:solidFill>
            <a:srgbClr val="CDCDCD"/>
          </a:solidFill>
          <a:ln w="6350">
            <a:solidFill>
              <a:schemeClr val="bg1"/>
            </a:solidFill>
            <a:round/>
            <a:headEnd/>
            <a:tailEnd/>
          </a:ln>
        </p:spPr>
        <p:txBody>
          <a:bodyPr/>
          <a:lstStyle/>
          <a:p>
            <a:endParaRPr lang="en-US"/>
          </a:p>
        </p:txBody>
      </p:sp>
      <p:sp>
        <p:nvSpPr>
          <p:cNvPr id="1710" name="Freeform 2751"/>
          <p:cNvSpPr>
            <a:spLocks/>
          </p:cNvSpPr>
          <p:nvPr/>
        </p:nvSpPr>
        <p:spPr bwMode="auto">
          <a:xfrm>
            <a:off x="5073650" y="3260725"/>
            <a:ext cx="19050" cy="11113"/>
          </a:xfrm>
          <a:custGeom>
            <a:avLst/>
            <a:gdLst>
              <a:gd name="T0" fmla="*/ 0 w 27"/>
              <a:gd name="T1" fmla="*/ 0 h 16"/>
              <a:gd name="T2" fmla="*/ 0 w 27"/>
              <a:gd name="T3" fmla="*/ 2147483647 h 16"/>
              <a:gd name="T4" fmla="*/ 0 w 27"/>
              <a:gd name="T5" fmla="*/ 2147483647 h 16"/>
              <a:gd name="T6" fmla="*/ 0 w 27"/>
              <a:gd name="T7" fmla="*/ 2147483647 h 16"/>
              <a:gd name="T8" fmla="*/ 0 w 27"/>
              <a:gd name="T9" fmla="*/ 0 h 16"/>
              <a:gd name="T10" fmla="*/ 0 60000 65536"/>
              <a:gd name="T11" fmla="*/ 0 60000 65536"/>
              <a:gd name="T12" fmla="*/ 0 60000 65536"/>
              <a:gd name="T13" fmla="*/ 0 60000 65536"/>
              <a:gd name="T14" fmla="*/ 0 60000 65536"/>
              <a:gd name="T15" fmla="*/ 0 w 27"/>
              <a:gd name="T16" fmla="*/ 0 h 16"/>
              <a:gd name="T17" fmla="*/ 27 w 27"/>
              <a:gd name="T18" fmla="*/ 16 h 16"/>
            </a:gdLst>
            <a:ahLst/>
            <a:cxnLst>
              <a:cxn ang="T10">
                <a:pos x="T0" y="T1"/>
              </a:cxn>
              <a:cxn ang="T11">
                <a:pos x="T2" y="T3"/>
              </a:cxn>
              <a:cxn ang="T12">
                <a:pos x="T4" y="T5"/>
              </a:cxn>
              <a:cxn ang="T13">
                <a:pos x="T6" y="T7"/>
              </a:cxn>
              <a:cxn ang="T14">
                <a:pos x="T8" y="T9"/>
              </a:cxn>
            </a:cxnLst>
            <a:rect l="T15" t="T16" r="T17" b="T18"/>
            <a:pathLst>
              <a:path w="27" h="16">
                <a:moveTo>
                  <a:pt x="22" y="0"/>
                </a:moveTo>
                <a:lnTo>
                  <a:pt x="0" y="4"/>
                </a:lnTo>
                <a:lnTo>
                  <a:pt x="11" y="16"/>
                </a:lnTo>
                <a:lnTo>
                  <a:pt x="27" y="8"/>
                </a:lnTo>
                <a:lnTo>
                  <a:pt x="22" y="0"/>
                </a:lnTo>
                <a:close/>
              </a:path>
            </a:pathLst>
          </a:custGeom>
          <a:solidFill>
            <a:srgbClr val="CDCDCD"/>
          </a:solidFill>
          <a:ln w="6350">
            <a:solidFill>
              <a:schemeClr val="bg1"/>
            </a:solidFill>
            <a:round/>
            <a:headEnd/>
            <a:tailEnd/>
          </a:ln>
        </p:spPr>
        <p:txBody>
          <a:bodyPr/>
          <a:lstStyle/>
          <a:p>
            <a:endParaRPr lang="en-US"/>
          </a:p>
        </p:txBody>
      </p:sp>
      <p:sp>
        <p:nvSpPr>
          <p:cNvPr id="1711" name="Freeform 2752"/>
          <p:cNvSpPr>
            <a:spLocks/>
          </p:cNvSpPr>
          <p:nvPr/>
        </p:nvSpPr>
        <p:spPr bwMode="auto">
          <a:xfrm>
            <a:off x="5073650" y="3260725"/>
            <a:ext cx="19050" cy="11113"/>
          </a:xfrm>
          <a:custGeom>
            <a:avLst/>
            <a:gdLst>
              <a:gd name="T0" fmla="*/ 0 w 27"/>
              <a:gd name="T1" fmla="*/ 0 h 16"/>
              <a:gd name="T2" fmla="*/ 0 w 27"/>
              <a:gd name="T3" fmla="*/ 2147483647 h 16"/>
              <a:gd name="T4" fmla="*/ 0 w 27"/>
              <a:gd name="T5" fmla="*/ 2147483647 h 16"/>
              <a:gd name="T6" fmla="*/ 0 w 27"/>
              <a:gd name="T7" fmla="*/ 2147483647 h 16"/>
              <a:gd name="T8" fmla="*/ 0 w 27"/>
              <a:gd name="T9" fmla="*/ 0 h 16"/>
              <a:gd name="T10" fmla="*/ 0 60000 65536"/>
              <a:gd name="T11" fmla="*/ 0 60000 65536"/>
              <a:gd name="T12" fmla="*/ 0 60000 65536"/>
              <a:gd name="T13" fmla="*/ 0 60000 65536"/>
              <a:gd name="T14" fmla="*/ 0 60000 65536"/>
              <a:gd name="T15" fmla="*/ 0 w 27"/>
              <a:gd name="T16" fmla="*/ 0 h 16"/>
              <a:gd name="T17" fmla="*/ 27 w 27"/>
              <a:gd name="T18" fmla="*/ 16 h 16"/>
            </a:gdLst>
            <a:ahLst/>
            <a:cxnLst>
              <a:cxn ang="T10">
                <a:pos x="T0" y="T1"/>
              </a:cxn>
              <a:cxn ang="T11">
                <a:pos x="T2" y="T3"/>
              </a:cxn>
              <a:cxn ang="T12">
                <a:pos x="T4" y="T5"/>
              </a:cxn>
              <a:cxn ang="T13">
                <a:pos x="T6" y="T7"/>
              </a:cxn>
              <a:cxn ang="T14">
                <a:pos x="T8" y="T9"/>
              </a:cxn>
            </a:cxnLst>
            <a:rect l="T15" t="T16" r="T17" b="T18"/>
            <a:pathLst>
              <a:path w="27" h="16">
                <a:moveTo>
                  <a:pt x="22" y="0"/>
                </a:moveTo>
                <a:lnTo>
                  <a:pt x="0" y="4"/>
                </a:lnTo>
                <a:lnTo>
                  <a:pt x="11" y="16"/>
                </a:lnTo>
                <a:lnTo>
                  <a:pt x="27" y="8"/>
                </a:lnTo>
                <a:lnTo>
                  <a:pt x="22" y="0"/>
                </a:lnTo>
              </a:path>
            </a:pathLst>
          </a:custGeom>
          <a:solidFill>
            <a:srgbClr val="CDCDCD"/>
          </a:solidFill>
          <a:ln w="6350">
            <a:solidFill>
              <a:schemeClr val="bg1"/>
            </a:solidFill>
            <a:round/>
            <a:headEnd/>
            <a:tailEnd/>
          </a:ln>
        </p:spPr>
        <p:txBody>
          <a:bodyPr/>
          <a:lstStyle/>
          <a:p>
            <a:endParaRPr lang="en-US"/>
          </a:p>
        </p:txBody>
      </p:sp>
      <p:sp>
        <p:nvSpPr>
          <p:cNvPr id="1712" name="Freeform 2753"/>
          <p:cNvSpPr>
            <a:spLocks/>
          </p:cNvSpPr>
          <p:nvPr/>
        </p:nvSpPr>
        <p:spPr bwMode="auto">
          <a:xfrm>
            <a:off x="5068888" y="3276600"/>
            <a:ext cx="28575" cy="28575"/>
          </a:xfrm>
          <a:custGeom>
            <a:avLst/>
            <a:gdLst>
              <a:gd name="T0" fmla="*/ 0 w 46"/>
              <a:gd name="T1" fmla="*/ 0 h 39"/>
              <a:gd name="T2" fmla="*/ 0 w 46"/>
              <a:gd name="T3" fmla="*/ 0 h 39"/>
              <a:gd name="T4" fmla="*/ 0 w 46"/>
              <a:gd name="T5" fmla="*/ 0 h 39"/>
              <a:gd name="T6" fmla="*/ 0 w 46"/>
              <a:gd name="T7" fmla="*/ 0 h 39"/>
              <a:gd name="T8" fmla="*/ 0 w 46"/>
              <a:gd name="T9" fmla="*/ 0 h 39"/>
              <a:gd name="T10" fmla="*/ 0 w 46"/>
              <a:gd name="T11" fmla="*/ 0 h 39"/>
              <a:gd name="T12" fmla="*/ 0 w 46"/>
              <a:gd name="T13" fmla="*/ 0 h 39"/>
              <a:gd name="T14" fmla="*/ 0 w 46"/>
              <a:gd name="T15" fmla="*/ 0 h 39"/>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39"/>
              <a:gd name="T26" fmla="*/ 46 w 46"/>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39">
                <a:moveTo>
                  <a:pt x="38" y="0"/>
                </a:moveTo>
                <a:lnTo>
                  <a:pt x="0" y="7"/>
                </a:lnTo>
                <a:lnTo>
                  <a:pt x="0" y="20"/>
                </a:lnTo>
                <a:lnTo>
                  <a:pt x="8" y="26"/>
                </a:lnTo>
                <a:lnTo>
                  <a:pt x="8" y="39"/>
                </a:lnTo>
                <a:lnTo>
                  <a:pt x="16" y="20"/>
                </a:lnTo>
                <a:lnTo>
                  <a:pt x="46" y="10"/>
                </a:lnTo>
                <a:lnTo>
                  <a:pt x="38" y="0"/>
                </a:lnTo>
                <a:close/>
              </a:path>
            </a:pathLst>
          </a:custGeom>
          <a:solidFill>
            <a:srgbClr val="CDCDCD"/>
          </a:solidFill>
          <a:ln w="6350">
            <a:solidFill>
              <a:schemeClr val="bg1"/>
            </a:solidFill>
            <a:round/>
            <a:headEnd/>
            <a:tailEnd/>
          </a:ln>
        </p:spPr>
        <p:txBody>
          <a:bodyPr/>
          <a:lstStyle/>
          <a:p>
            <a:endParaRPr lang="en-US"/>
          </a:p>
        </p:txBody>
      </p:sp>
      <p:sp>
        <p:nvSpPr>
          <p:cNvPr id="1713" name="Freeform 2754"/>
          <p:cNvSpPr>
            <a:spLocks/>
          </p:cNvSpPr>
          <p:nvPr/>
        </p:nvSpPr>
        <p:spPr bwMode="auto">
          <a:xfrm>
            <a:off x="5068888" y="3276600"/>
            <a:ext cx="28575" cy="28575"/>
          </a:xfrm>
          <a:custGeom>
            <a:avLst/>
            <a:gdLst>
              <a:gd name="T0" fmla="*/ 0 w 46"/>
              <a:gd name="T1" fmla="*/ 0 h 39"/>
              <a:gd name="T2" fmla="*/ 0 w 46"/>
              <a:gd name="T3" fmla="*/ 0 h 39"/>
              <a:gd name="T4" fmla="*/ 0 w 46"/>
              <a:gd name="T5" fmla="*/ 0 h 39"/>
              <a:gd name="T6" fmla="*/ 0 w 46"/>
              <a:gd name="T7" fmla="*/ 0 h 39"/>
              <a:gd name="T8" fmla="*/ 0 w 46"/>
              <a:gd name="T9" fmla="*/ 0 h 39"/>
              <a:gd name="T10" fmla="*/ 0 w 46"/>
              <a:gd name="T11" fmla="*/ 0 h 39"/>
              <a:gd name="T12" fmla="*/ 0 w 46"/>
              <a:gd name="T13" fmla="*/ 0 h 39"/>
              <a:gd name="T14" fmla="*/ 0 w 46"/>
              <a:gd name="T15" fmla="*/ 0 h 39"/>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39"/>
              <a:gd name="T26" fmla="*/ 46 w 46"/>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39">
                <a:moveTo>
                  <a:pt x="38" y="0"/>
                </a:moveTo>
                <a:lnTo>
                  <a:pt x="0" y="7"/>
                </a:lnTo>
                <a:lnTo>
                  <a:pt x="0" y="20"/>
                </a:lnTo>
                <a:lnTo>
                  <a:pt x="8" y="26"/>
                </a:lnTo>
                <a:lnTo>
                  <a:pt x="8" y="39"/>
                </a:lnTo>
                <a:lnTo>
                  <a:pt x="16" y="20"/>
                </a:lnTo>
                <a:lnTo>
                  <a:pt x="46" y="10"/>
                </a:lnTo>
                <a:lnTo>
                  <a:pt x="38" y="0"/>
                </a:lnTo>
              </a:path>
            </a:pathLst>
          </a:custGeom>
          <a:solidFill>
            <a:srgbClr val="CDCDCD"/>
          </a:solidFill>
          <a:ln w="6350">
            <a:solidFill>
              <a:schemeClr val="bg1"/>
            </a:solidFill>
            <a:round/>
            <a:headEnd/>
            <a:tailEnd/>
          </a:ln>
        </p:spPr>
        <p:txBody>
          <a:bodyPr/>
          <a:lstStyle/>
          <a:p>
            <a:endParaRPr lang="en-US"/>
          </a:p>
        </p:txBody>
      </p:sp>
      <p:sp>
        <p:nvSpPr>
          <p:cNvPr id="1714" name="Freeform 2755"/>
          <p:cNvSpPr>
            <a:spLocks/>
          </p:cNvSpPr>
          <p:nvPr/>
        </p:nvSpPr>
        <p:spPr bwMode="auto">
          <a:xfrm>
            <a:off x="5102225" y="3228975"/>
            <a:ext cx="104775" cy="92075"/>
          </a:xfrm>
          <a:custGeom>
            <a:avLst/>
            <a:gdLst>
              <a:gd name="T0" fmla="*/ 0 w 156"/>
              <a:gd name="T1" fmla="*/ 0 h 134"/>
              <a:gd name="T2" fmla="*/ 0 w 156"/>
              <a:gd name="T3" fmla="*/ 0 h 134"/>
              <a:gd name="T4" fmla="*/ 0 w 156"/>
              <a:gd name="T5" fmla="*/ 0 h 134"/>
              <a:gd name="T6" fmla="*/ 0 w 156"/>
              <a:gd name="T7" fmla="*/ 0 h 134"/>
              <a:gd name="T8" fmla="*/ 0 w 156"/>
              <a:gd name="T9" fmla="*/ 0 h 134"/>
              <a:gd name="T10" fmla="*/ 0 w 156"/>
              <a:gd name="T11" fmla="*/ 0 h 134"/>
              <a:gd name="T12" fmla="*/ 0 w 156"/>
              <a:gd name="T13" fmla="*/ 0 h 134"/>
              <a:gd name="T14" fmla="*/ 0 w 156"/>
              <a:gd name="T15" fmla="*/ 0 h 134"/>
              <a:gd name="T16" fmla="*/ 0 w 156"/>
              <a:gd name="T17" fmla="*/ 0 h 134"/>
              <a:gd name="T18" fmla="*/ 0 w 156"/>
              <a:gd name="T19" fmla="*/ 0 h 134"/>
              <a:gd name="T20" fmla="*/ 0 w 156"/>
              <a:gd name="T21" fmla="*/ 0 h 134"/>
              <a:gd name="T22" fmla="*/ 0 w 156"/>
              <a:gd name="T23" fmla="*/ 0 h 134"/>
              <a:gd name="T24" fmla="*/ 0 w 156"/>
              <a:gd name="T25" fmla="*/ 0 h 134"/>
              <a:gd name="T26" fmla="*/ 0 w 156"/>
              <a:gd name="T27" fmla="*/ 0 h 134"/>
              <a:gd name="T28" fmla="*/ 0 w 156"/>
              <a:gd name="T29" fmla="*/ 0 h 134"/>
              <a:gd name="T30" fmla="*/ 0 w 156"/>
              <a:gd name="T31" fmla="*/ 0 h 134"/>
              <a:gd name="T32" fmla="*/ 0 w 156"/>
              <a:gd name="T33" fmla="*/ 0 h 134"/>
              <a:gd name="T34" fmla="*/ 0 w 156"/>
              <a:gd name="T35" fmla="*/ 0 h 134"/>
              <a:gd name="T36" fmla="*/ 0 w 156"/>
              <a:gd name="T37" fmla="*/ 0 h 134"/>
              <a:gd name="T38" fmla="*/ 0 w 156"/>
              <a:gd name="T39" fmla="*/ 0 h 134"/>
              <a:gd name="T40" fmla="*/ 0 w 156"/>
              <a:gd name="T41" fmla="*/ 0 h 134"/>
              <a:gd name="T42" fmla="*/ 0 w 156"/>
              <a:gd name="T43" fmla="*/ 0 h 134"/>
              <a:gd name="T44" fmla="*/ 0 w 156"/>
              <a:gd name="T45" fmla="*/ 0 h 134"/>
              <a:gd name="T46" fmla="*/ 0 w 156"/>
              <a:gd name="T47" fmla="*/ 0 h 134"/>
              <a:gd name="T48" fmla="*/ 0 w 156"/>
              <a:gd name="T49" fmla="*/ 0 h 134"/>
              <a:gd name="T50" fmla="*/ 0 w 156"/>
              <a:gd name="T51" fmla="*/ 0 h 134"/>
              <a:gd name="T52" fmla="*/ 0 w 156"/>
              <a:gd name="T53" fmla="*/ 0 h 1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6"/>
              <a:gd name="T82" fmla="*/ 0 h 134"/>
              <a:gd name="T83" fmla="*/ 156 w 156"/>
              <a:gd name="T84" fmla="*/ 134 h 13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6" h="134">
                <a:moveTo>
                  <a:pt x="131" y="134"/>
                </a:moveTo>
                <a:lnTo>
                  <a:pt x="130" y="129"/>
                </a:lnTo>
                <a:lnTo>
                  <a:pt x="141" y="116"/>
                </a:lnTo>
                <a:lnTo>
                  <a:pt x="140" y="106"/>
                </a:lnTo>
                <a:lnTo>
                  <a:pt x="133" y="100"/>
                </a:lnTo>
                <a:lnTo>
                  <a:pt x="130" y="87"/>
                </a:lnTo>
                <a:lnTo>
                  <a:pt x="125" y="85"/>
                </a:lnTo>
                <a:lnTo>
                  <a:pt x="117" y="52"/>
                </a:lnTo>
                <a:lnTo>
                  <a:pt x="143" y="46"/>
                </a:lnTo>
                <a:lnTo>
                  <a:pt x="156" y="25"/>
                </a:lnTo>
                <a:lnTo>
                  <a:pt x="154" y="7"/>
                </a:lnTo>
                <a:lnTo>
                  <a:pt x="146" y="0"/>
                </a:lnTo>
                <a:lnTo>
                  <a:pt x="143" y="20"/>
                </a:lnTo>
                <a:lnTo>
                  <a:pt x="138" y="21"/>
                </a:lnTo>
                <a:lnTo>
                  <a:pt x="70" y="7"/>
                </a:lnTo>
                <a:lnTo>
                  <a:pt x="3" y="36"/>
                </a:lnTo>
                <a:lnTo>
                  <a:pt x="0" y="57"/>
                </a:lnTo>
                <a:lnTo>
                  <a:pt x="11" y="62"/>
                </a:lnTo>
                <a:lnTo>
                  <a:pt x="3" y="69"/>
                </a:lnTo>
                <a:lnTo>
                  <a:pt x="9" y="87"/>
                </a:lnTo>
                <a:lnTo>
                  <a:pt x="34" y="85"/>
                </a:lnTo>
                <a:lnTo>
                  <a:pt x="31" y="116"/>
                </a:lnTo>
                <a:lnTo>
                  <a:pt x="63" y="106"/>
                </a:lnTo>
                <a:lnTo>
                  <a:pt x="89" y="118"/>
                </a:lnTo>
                <a:lnTo>
                  <a:pt x="104" y="134"/>
                </a:lnTo>
                <a:lnTo>
                  <a:pt x="120" y="131"/>
                </a:lnTo>
                <a:lnTo>
                  <a:pt x="131" y="134"/>
                </a:lnTo>
                <a:close/>
              </a:path>
            </a:pathLst>
          </a:custGeom>
          <a:solidFill>
            <a:srgbClr val="CDCDCD"/>
          </a:solidFill>
          <a:ln w="6350">
            <a:solidFill>
              <a:schemeClr val="bg1"/>
            </a:solidFill>
            <a:round/>
            <a:headEnd/>
            <a:tailEnd/>
          </a:ln>
        </p:spPr>
        <p:txBody>
          <a:bodyPr/>
          <a:lstStyle/>
          <a:p>
            <a:endParaRPr lang="en-US"/>
          </a:p>
        </p:txBody>
      </p:sp>
      <p:sp>
        <p:nvSpPr>
          <p:cNvPr id="1715" name="Freeform 2756"/>
          <p:cNvSpPr>
            <a:spLocks/>
          </p:cNvSpPr>
          <p:nvPr/>
        </p:nvSpPr>
        <p:spPr bwMode="auto">
          <a:xfrm>
            <a:off x="5102225" y="3228975"/>
            <a:ext cx="104775" cy="92075"/>
          </a:xfrm>
          <a:custGeom>
            <a:avLst/>
            <a:gdLst>
              <a:gd name="T0" fmla="*/ 0 w 156"/>
              <a:gd name="T1" fmla="*/ 0 h 134"/>
              <a:gd name="T2" fmla="*/ 0 w 156"/>
              <a:gd name="T3" fmla="*/ 0 h 134"/>
              <a:gd name="T4" fmla="*/ 0 w 156"/>
              <a:gd name="T5" fmla="*/ 0 h 134"/>
              <a:gd name="T6" fmla="*/ 0 w 156"/>
              <a:gd name="T7" fmla="*/ 0 h 134"/>
              <a:gd name="T8" fmla="*/ 0 w 156"/>
              <a:gd name="T9" fmla="*/ 0 h 134"/>
              <a:gd name="T10" fmla="*/ 0 w 156"/>
              <a:gd name="T11" fmla="*/ 0 h 134"/>
              <a:gd name="T12" fmla="*/ 0 w 156"/>
              <a:gd name="T13" fmla="*/ 0 h 134"/>
              <a:gd name="T14" fmla="*/ 0 w 156"/>
              <a:gd name="T15" fmla="*/ 0 h 134"/>
              <a:gd name="T16" fmla="*/ 0 w 156"/>
              <a:gd name="T17" fmla="*/ 0 h 134"/>
              <a:gd name="T18" fmla="*/ 0 w 156"/>
              <a:gd name="T19" fmla="*/ 0 h 134"/>
              <a:gd name="T20" fmla="*/ 0 w 156"/>
              <a:gd name="T21" fmla="*/ 0 h 134"/>
              <a:gd name="T22" fmla="*/ 0 w 156"/>
              <a:gd name="T23" fmla="*/ 0 h 134"/>
              <a:gd name="T24" fmla="*/ 0 w 156"/>
              <a:gd name="T25" fmla="*/ 0 h 134"/>
              <a:gd name="T26" fmla="*/ 0 w 156"/>
              <a:gd name="T27" fmla="*/ 0 h 134"/>
              <a:gd name="T28" fmla="*/ 0 w 156"/>
              <a:gd name="T29" fmla="*/ 0 h 134"/>
              <a:gd name="T30" fmla="*/ 0 w 156"/>
              <a:gd name="T31" fmla="*/ 0 h 134"/>
              <a:gd name="T32" fmla="*/ 0 w 156"/>
              <a:gd name="T33" fmla="*/ 0 h 134"/>
              <a:gd name="T34" fmla="*/ 0 w 156"/>
              <a:gd name="T35" fmla="*/ 0 h 134"/>
              <a:gd name="T36" fmla="*/ 0 w 156"/>
              <a:gd name="T37" fmla="*/ 0 h 134"/>
              <a:gd name="T38" fmla="*/ 0 w 156"/>
              <a:gd name="T39" fmla="*/ 0 h 134"/>
              <a:gd name="T40" fmla="*/ 0 w 156"/>
              <a:gd name="T41" fmla="*/ 0 h 134"/>
              <a:gd name="T42" fmla="*/ 0 w 156"/>
              <a:gd name="T43" fmla="*/ 0 h 134"/>
              <a:gd name="T44" fmla="*/ 0 w 156"/>
              <a:gd name="T45" fmla="*/ 0 h 134"/>
              <a:gd name="T46" fmla="*/ 0 w 156"/>
              <a:gd name="T47" fmla="*/ 0 h 134"/>
              <a:gd name="T48" fmla="*/ 0 w 156"/>
              <a:gd name="T49" fmla="*/ 0 h 134"/>
              <a:gd name="T50" fmla="*/ 0 w 156"/>
              <a:gd name="T51" fmla="*/ 0 h 134"/>
              <a:gd name="T52" fmla="*/ 0 w 156"/>
              <a:gd name="T53" fmla="*/ 0 h 1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6"/>
              <a:gd name="T82" fmla="*/ 0 h 134"/>
              <a:gd name="T83" fmla="*/ 156 w 156"/>
              <a:gd name="T84" fmla="*/ 134 h 13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6" h="134">
                <a:moveTo>
                  <a:pt x="131" y="134"/>
                </a:moveTo>
                <a:lnTo>
                  <a:pt x="130" y="129"/>
                </a:lnTo>
                <a:lnTo>
                  <a:pt x="141" y="116"/>
                </a:lnTo>
                <a:lnTo>
                  <a:pt x="140" y="106"/>
                </a:lnTo>
                <a:lnTo>
                  <a:pt x="133" y="100"/>
                </a:lnTo>
                <a:lnTo>
                  <a:pt x="130" y="87"/>
                </a:lnTo>
                <a:lnTo>
                  <a:pt x="125" y="85"/>
                </a:lnTo>
                <a:lnTo>
                  <a:pt x="117" y="52"/>
                </a:lnTo>
                <a:lnTo>
                  <a:pt x="143" y="46"/>
                </a:lnTo>
                <a:lnTo>
                  <a:pt x="156" y="25"/>
                </a:lnTo>
                <a:lnTo>
                  <a:pt x="154" y="7"/>
                </a:lnTo>
                <a:lnTo>
                  <a:pt x="146" y="0"/>
                </a:lnTo>
                <a:lnTo>
                  <a:pt x="143" y="20"/>
                </a:lnTo>
                <a:lnTo>
                  <a:pt x="138" y="21"/>
                </a:lnTo>
                <a:lnTo>
                  <a:pt x="70" y="7"/>
                </a:lnTo>
                <a:lnTo>
                  <a:pt x="3" y="36"/>
                </a:lnTo>
                <a:lnTo>
                  <a:pt x="0" y="57"/>
                </a:lnTo>
                <a:lnTo>
                  <a:pt x="11" y="62"/>
                </a:lnTo>
                <a:lnTo>
                  <a:pt x="3" y="69"/>
                </a:lnTo>
                <a:lnTo>
                  <a:pt x="9" y="87"/>
                </a:lnTo>
                <a:lnTo>
                  <a:pt x="34" y="85"/>
                </a:lnTo>
                <a:lnTo>
                  <a:pt x="31" y="116"/>
                </a:lnTo>
                <a:lnTo>
                  <a:pt x="63" y="106"/>
                </a:lnTo>
                <a:lnTo>
                  <a:pt x="89" y="118"/>
                </a:lnTo>
                <a:lnTo>
                  <a:pt x="104" y="134"/>
                </a:lnTo>
                <a:lnTo>
                  <a:pt x="120" y="131"/>
                </a:lnTo>
                <a:lnTo>
                  <a:pt x="131" y="134"/>
                </a:lnTo>
              </a:path>
            </a:pathLst>
          </a:custGeom>
          <a:solidFill>
            <a:srgbClr val="CDCDCD"/>
          </a:solidFill>
          <a:ln w="6350">
            <a:solidFill>
              <a:schemeClr val="bg1"/>
            </a:solidFill>
            <a:round/>
            <a:headEnd/>
            <a:tailEnd/>
          </a:ln>
        </p:spPr>
        <p:txBody>
          <a:bodyPr/>
          <a:lstStyle/>
          <a:p>
            <a:endParaRPr lang="en-US"/>
          </a:p>
        </p:txBody>
      </p:sp>
      <p:sp>
        <p:nvSpPr>
          <p:cNvPr id="1716" name="Freeform 2757"/>
          <p:cNvSpPr>
            <a:spLocks/>
          </p:cNvSpPr>
          <p:nvPr/>
        </p:nvSpPr>
        <p:spPr bwMode="auto">
          <a:xfrm>
            <a:off x="5076825" y="3516313"/>
            <a:ext cx="382588" cy="263525"/>
          </a:xfrm>
          <a:custGeom>
            <a:avLst/>
            <a:gdLst>
              <a:gd name="T0" fmla="*/ 0 w 572"/>
              <a:gd name="T1" fmla="*/ 0 h 379"/>
              <a:gd name="T2" fmla="*/ 0 w 572"/>
              <a:gd name="T3" fmla="*/ 0 h 379"/>
              <a:gd name="T4" fmla="*/ 0 w 572"/>
              <a:gd name="T5" fmla="*/ 0 h 379"/>
              <a:gd name="T6" fmla="*/ 0 w 572"/>
              <a:gd name="T7" fmla="*/ 0 h 379"/>
              <a:gd name="T8" fmla="*/ 0 w 572"/>
              <a:gd name="T9" fmla="*/ 0 h 379"/>
              <a:gd name="T10" fmla="*/ 0 w 572"/>
              <a:gd name="T11" fmla="*/ 0 h 379"/>
              <a:gd name="T12" fmla="*/ 0 w 572"/>
              <a:gd name="T13" fmla="*/ 0 h 379"/>
              <a:gd name="T14" fmla="*/ 0 w 572"/>
              <a:gd name="T15" fmla="*/ 0 h 379"/>
              <a:gd name="T16" fmla="*/ 0 w 572"/>
              <a:gd name="T17" fmla="*/ 0 h 379"/>
              <a:gd name="T18" fmla="*/ 0 w 572"/>
              <a:gd name="T19" fmla="*/ 0 h 379"/>
              <a:gd name="T20" fmla="*/ 0 w 572"/>
              <a:gd name="T21" fmla="*/ 0 h 379"/>
              <a:gd name="T22" fmla="*/ 0 w 572"/>
              <a:gd name="T23" fmla="*/ 0 h 379"/>
              <a:gd name="T24" fmla="*/ 0 w 572"/>
              <a:gd name="T25" fmla="*/ 0 h 379"/>
              <a:gd name="T26" fmla="*/ 0 w 572"/>
              <a:gd name="T27" fmla="*/ 0 h 379"/>
              <a:gd name="T28" fmla="*/ 0 w 572"/>
              <a:gd name="T29" fmla="*/ 0 h 379"/>
              <a:gd name="T30" fmla="*/ 0 w 572"/>
              <a:gd name="T31" fmla="*/ 0 h 379"/>
              <a:gd name="T32" fmla="*/ 0 w 572"/>
              <a:gd name="T33" fmla="*/ 0 h 379"/>
              <a:gd name="T34" fmla="*/ 0 w 572"/>
              <a:gd name="T35" fmla="*/ 0 h 379"/>
              <a:gd name="T36" fmla="*/ 0 w 572"/>
              <a:gd name="T37" fmla="*/ 0 h 379"/>
              <a:gd name="T38" fmla="*/ 0 w 572"/>
              <a:gd name="T39" fmla="*/ 0 h 379"/>
              <a:gd name="T40" fmla="*/ 0 w 572"/>
              <a:gd name="T41" fmla="*/ 0 h 379"/>
              <a:gd name="T42" fmla="*/ 0 w 572"/>
              <a:gd name="T43" fmla="*/ 0 h 379"/>
              <a:gd name="T44" fmla="*/ 0 w 572"/>
              <a:gd name="T45" fmla="*/ 0 h 379"/>
              <a:gd name="T46" fmla="*/ 0 w 572"/>
              <a:gd name="T47" fmla="*/ 0 h 379"/>
              <a:gd name="T48" fmla="*/ 0 w 572"/>
              <a:gd name="T49" fmla="*/ 0 h 379"/>
              <a:gd name="T50" fmla="*/ 0 w 572"/>
              <a:gd name="T51" fmla="*/ 0 h 379"/>
              <a:gd name="T52" fmla="*/ 0 w 572"/>
              <a:gd name="T53" fmla="*/ 0 h 379"/>
              <a:gd name="T54" fmla="*/ 0 w 572"/>
              <a:gd name="T55" fmla="*/ 0 h 379"/>
              <a:gd name="T56" fmla="*/ 0 w 572"/>
              <a:gd name="T57" fmla="*/ 0 h 379"/>
              <a:gd name="T58" fmla="*/ 0 w 572"/>
              <a:gd name="T59" fmla="*/ 0 h 379"/>
              <a:gd name="T60" fmla="*/ 0 w 572"/>
              <a:gd name="T61" fmla="*/ 0 h 379"/>
              <a:gd name="T62" fmla="*/ 0 w 572"/>
              <a:gd name="T63" fmla="*/ 0 h 379"/>
              <a:gd name="T64" fmla="*/ 0 w 572"/>
              <a:gd name="T65" fmla="*/ 0 h 379"/>
              <a:gd name="T66" fmla="*/ 0 w 572"/>
              <a:gd name="T67" fmla="*/ 0 h 379"/>
              <a:gd name="T68" fmla="*/ 0 w 572"/>
              <a:gd name="T69" fmla="*/ 0 h 379"/>
              <a:gd name="T70" fmla="*/ 0 w 572"/>
              <a:gd name="T71" fmla="*/ 0 h 379"/>
              <a:gd name="T72" fmla="*/ 0 w 572"/>
              <a:gd name="T73" fmla="*/ 0 h 379"/>
              <a:gd name="T74" fmla="*/ 0 w 572"/>
              <a:gd name="T75" fmla="*/ 0 h 379"/>
              <a:gd name="T76" fmla="*/ 0 w 572"/>
              <a:gd name="T77" fmla="*/ 0 h 379"/>
              <a:gd name="T78" fmla="*/ 0 w 572"/>
              <a:gd name="T79" fmla="*/ 0 h 379"/>
              <a:gd name="T80" fmla="*/ 0 w 572"/>
              <a:gd name="T81" fmla="*/ 0 h 379"/>
              <a:gd name="T82" fmla="*/ 0 w 572"/>
              <a:gd name="T83" fmla="*/ 0 h 379"/>
              <a:gd name="T84" fmla="*/ 0 w 572"/>
              <a:gd name="T85" fmla="*/ 0 h 379"/>
              <a:gd name="T86" fmla="*/ 0 w 572"/>
              <a:gd name="T87" fmla="*/ 0 h 379"/>
              <a:gd name="T88" fmla="*/ 0 w 572"/>
              <a:gd name="T89" fmla="*/ 0 h 379"/>
              <a:gd name="T90" fmla="*/ 0 w 572"/>
              <a:gd name="T91" fmla="*/ 0 h 379"/>
              <a:gd name="T92" fmla="*/ 0 w 572"/>
              <a:gd name="T93" fmla="*/ 0 h 379"/>
              <a:gd name="T94" fmla="*/ 0 w 572"/>
              <a:gd name="T95" fmla="*/ 0 h 379"/>
              <a:gd name="T96" fmla="*/ 0 w 572"/>
              <a:gd name="T97" fmla="*/ 0 h 379"/>
              <a:gd name="T98" fmla="*/ 0 w 572"/>
              <a:gd name="T99" fmla="*/ 0 h 379"/>
              <a:gd name="T100" fmla="*/ 0 w 572"/>
              <a:gd name="T101" fmla="*/ 0 h 379"/>
              <a:gd name="T102" fmla="*/ 0 w 572"/>
              <a:gd name="T103" fmla="*/ 0 h 379"/>
              <a:gd name="T104" fmla="*/ 0 w 572"/>
              <a:gd name="T105" fmla="*/ 0 h 379"/>
              <a:gd name="T106" fmla="*/ 0 w 572"/>
              <a:gd name="T107" fmla="*/ 0 h 379"/>
              <a:gd name="T108" fmla="*/ 0 w 572"/>
              <a:gd name="T109" fmla="*/ 0 h 379"/>
              <a:gd name="T110" fmla="*/ 0 w 572"/>
              <a:gd name="T111" fmla="*/ 0 h 379"/>
              <a:gd name="T112" fmla="*/ 0 w 572"/>
              <a:gd name="T113" fmla="*/ 0 h 379"/>
              <a:gd name="T114" fmla="*/ 0 w 572"/>
              <a:gd name="T115" fmla="*/ 0 h 3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72"/>
              <a:gd name="T175" fmla="*/ 0 h 379"/>
              <a:gd name="T176" fmla="*/ 572 w 572"/>
              <a:gd name="T177" fmla="*/ 379 h 3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72" h="379">
                <a:moveTo>
                  <a:pt x="146" y="204"/>
                </a:moveTo>
                <a:lnTo>
                  <a:pt x="89" y="223"/>
                </a:lnTo>
                <a:lnTo>
                  <a:pt x="76" y="215"/>
                </a:lnTo>
                <a:lnTo>
                  <a:pt x="21" y="217"/>
                </a:lnTo>
                <a:lnTo>
                  <a:pt x="0" y="195"/>
                </a:lnTo>
                <a:lnTo>
                  <a:pt x="9" y="163"/>
                </a:lnTo>
                <a:lnTo>
                  <a:pt x="17" y="163"/>
                </a:lnTo>
                <a:lnTo>
                  <a:pt x="17" y="147"/>
                </a:lnTo>
                <a:lnTo>
                  <a:pt x="27" y="124"/>
                </a:lnTo>
                <a:lnTo>
                  <a:pt x="60" y="90"/>
                </a:lnTo>
                <a:lnTo>
                  <a:pt x="42" y="39"/>
                </a:lnTo>
                <a:lnTo>
                  <a:pt x="71" y="33"/>
                </a:lnTo>
                <a:lnTo>
                  <a:pt x="79" y="23"/>
                </a:lnTo>
                <a:lnTo>
                  <a:pt x="122" y="21"/>
                </a:lnTo>
                <a:lnTo>
                  <a:pt x="156" y="31"/>
                </a:lnTo>
                <a:lnTo>
                  <a:pt x="166" y="41"/>
                </a:lnTo>
                <a:lnTo>
                  <a:pt x="174" y="41"/>
                </a:lnTo>
                <a:lnTo>
                  <a:pt x="179" y="49"/>
                </a:lnTo>
                <a:lnTo>
                  <a:pt x="195" y="41"/>
                </a:lnTo>
                <a:lnTo>
                  <a:pt x="214" y="51"/>
                </a:lnTo>
                <a:lnTo>
                  <a:pt x="224" y="39"/>
                </a:lnTo>
                <a:lnTo>
                  <a:pt x="237" y="52"/>
                </a:lnTo>
                <a:lnTo>
                  <a:pt x="258" y="49"/>
                </a:lnTo>
                <a:lnTo>
                  <a:pt x="265" y="54"/>
                </a:lnTo>
                <a:lnTo>
                  <a:pt x="271" y="49"/>
                </a:lnTo>
                <a:lnTo>
                  <a:pt x="275" y="26"/>
                </a:lnTo>
                <a:lnTo>
                  <a:pt x="284" y="16"/>
                </a:lnTo>
                <a:lnTo>
                  <a:pt x="309" y="11"/>
                </a:lnTo>
                <a:lnTo>
                  <a:pt x="317" y="16"/>
                </a:lnTo>
                <a:lnTo>
                  <a:pt x="330" y="2"/>
                </a:lnTo>
                <a:lnTo>
                  <a:pt x="371" y="0"/>
                </a:lnTo>
                <a:lnTo>
                  <a:pt x="390" y="26"/>
                </a:lnTo>
                <a:lnTo>
                  <a:pt x="390" y="31"/>
                </a:lnTo>
                <a:lnTo>
                  <a:pt x="382" y="34"/>
                </a:lnTo>
                <a:lnTo>
                  <a:pt x="387" y="52"/>
                </a:lnTo>
                <a:lnTo>
                  <a:pt x="403" y="59"/>
                </a:lnTo>
                <a:lnTo>
                  <a:pt x="413" y="57"/>
                </a:lnTo>
                <a:lnTo>
                  <a:pt x="421" y="68"/>
                </a:lnTo>
                <a:lnTo>
                  <a:pt x="423" y="90"/>
                </a:lnTo>
                <a:lnTo>
                  <a:pt x="428" y="96"/>
                </a:lnTo>
                <a:lnTo>
                  <a:pt x="445" y="96"/>
                </a:lnTo>
                <a:lnTo>
                  <a:pt x="452" y="103"/>
                </a:lnTo>
                <a:lnTo>
                  <a:pt x="460" y="103"/>
                </a:lnTo>
                <a:lnTo>
                  <a:pt x="483" y="94"/>
                </a:lnTo>
                <a:lnTo>
                  <a:pt x="504" y="119"/>
                </a:lnTo>
                <a:lnTo>
                  <a:pt x="515" y="116"/>
                </a:lnTo>
                <a:lnTo>
                  <a:pt x="529" y="125"/>
                </a:lnTo>
                <a:lnTo>
                  <a:pt x="538" y="124"/>
                </a:lnTo>
                <a:lnTo>
                  <a:pt x="571" y="138"/>
                </a:lnTo>
                <a:lnTo>
                  <a:pt x="568" y="142"/>
                </a:lnTo>
                <a:lnTo>
                  <a:pt x="572" y="155"/>
                </a:lnTo>
                <a:lnTo>
                  <a:pt x="568" y="163"/>
                </a:lnTo>
                <a:lnTo>
                  <a:pt x="558" y="166"/>
                </a:lnTo>
                <a:lnTo>
                  <a:pt x="569" y="174"/>
                </a:lnTo>
                <a:lnTo>
                  <a:pt x="558" y="181"/>
                </a:lnTo>
                <a:lnTo>
                  <a:pt x="559" y="197"/>
                </a:lnTo>
                <a:lnTo>
                  <a:pt x="564" y="199"/>
                </a:lnTo>
                <a:lnTo>
                  <a:pt x="558" y="223"/>
                </a:lnTo>
                <a:lnTo>
                  <a:pt x="540" y="223"/>
                </a:lnTo>
                <a:lnTo>
                  <a:pt x="532" y="218"/>
                </a:lnTo>
                <a:lnTo>
                  <a:pt x="522" y="230"/>
                </a:lnTo>
                <a:lnTo>
                  <a:pt x="515" y="233"/>
                </a:lnTo>
                <a:lnTo>
                  <a:pt x="511" y="241"/>
                </a:lnTo>
                <a:lnTo>
                  <a:pt x="512" y="259"/>
                </a:lnTo>
                <a:lnTo>
                  <a:pt x="431" y="280"/>
                </a:lnTo>
                <a:lnTo>
                  <a:pt x="418" y="295"/>
                </a:lnTo>
                <a:lnTo>
                  <a:pt x="411" y="287"/>
                </a:lnTo>
                <a:lnTo>
                  <a:pt x="403" y="301"/>
                </a:lnTo>
                <a:lnTo>
                  <a:pt x="403" y="311"/>
                </a:lnTo>
                <a:lnTo>
                  <a:pt x="397" y="301"/>
                </a:lnTo>
                <a:lnTo>
                  <a:pt x="390" y="309"/>
                </a:lnTo>
                <a:lnTo>
                  <a:pt x="379" y="293"/>
                </a:lnTo>
                <a:lnTo>
                  <a:pt x="377" y="301"/>
                </a:lnTo>
                <a:lnTo>
                  <a:pt x="367" y="300"/>
                </a:lnTo>
                <a:lnTo>
                  <a:pt x="380" y="313"/>
                </a:lnTo>
                <a:lnTo>
                  <a:pt x="393" y="311"/>
                </a:lnTo>
                <a:lnTo>
                  <a:pt x="390" y="319"/>
                </a:lnTo>
                <a:lnTo>
                  <a:pt x="403" y="324"/>
                </a:lnTo>
                <a:lnTo>
                  <a:pt x="410" y="340"/>
                </a:lnTo>
                <a:lnTo>
                  <a:pt x="457" y="334"/>
                </a:lnTo>
                <a:lnTo>
                  <a:pt x="452" y="352"/>
                </a:lnTo>
                <a:lnTo>
                  <a:pt x="423" y="348"/>
                </a:lnTo>
                <a:lnTo>
                  <a:pt x="374" y="379"/>
                </a:lnTo>
                <a:lnTo>
                  <a:pt x="356" y="373"/>
                </a:lnTo>
                <a:lnTo>
                  <a:pt x="356" y="348"/>
                </a:lnTo>
                <a:lnTo>
                  <a:pt x="330" y="335"/>
                </a:lnTo>
                <a:lnTo>
                  <a:pt x="369" y="311"/>
                </a:lnTo>
                <a:lnTo>
                  <a:pt x="364" y="306"/>
                </a:lnTo>
                <a:lnTo>
                  <a:pt x="307" y="300"/>
                </a:lnTo>
                <a:lnTo>
                  <a:pt x="314" y="291"/>
                </a:lnTo>
                <a:lnTo>
                  <a:pt x="301" y="287"/>
                </a:lnTo>
                <a:lnTo>
                  <a:pt x="320" y="287"/>
                </a:lnTo>
                <a:lnTo>
                  <a:pt x="309" y="274"/>
                </a:lnTo>
                <a:lnTo>
                  <a:pt x="271" y="285"/>
                </a:lnTo>
                <a:lnTo>
                  <a:pt x="265" y="301"/>
                </a:lnTo>
                <a:lnTo>
                  <a:pt x="252" y="291"/>
                </a:lnTo>
                <a:lnTo>
                  <a:pt x="260" y="308"/>
                </a:lnTo>
                <a:lnTo>
                  <a:pt x="242" y="326"/>
                </a:lnTo>
                <a:lnTo>
                  <a:pt x="237" y="316"/>
                </a:lnTo>
                <a:lnTo>
                  <a:pt x="236" y="334"/>
                </a:lnTo>
                <a:lnTo>
                  <a:pt x="203" y="340"/>
                </a:lnTo>
                <a:lnTo>
                  <a:pt x="192" y="332"/>
                </a:lnTo>
                <a:lnTo>
                  <a:pt x="205" y="327"/>
                </a:lnTo>
                <a:lnTo>
                  <a:pt x="208" y="317"/>
                </a:lnTo>
                <a:lnTo>
                  <a:pt x="219" y="304"/>
                </a:lnTo>
                <a:lnTo>
                  <a:pt x="224" y="287"/>
                </a:lnTo>
                <a:lnTo>
                  <a:pt x="250" y="287"/>
                </a:lnTo>
                <a:lnTo>
                  <a:pt x="250" y="270"/>
                </a:lnTo>
                <a:lnTo>
                  <a:pt x="242" y="262"/>
                </a:lnTo>
                <a:lnTo>
                  <a:pt x="237" y="244"/>
                </a:lnTo>
                <a:lnTo>
                  <a:pt x="226" y="236"/>
                </a:lnTo>
                <a:lnTo>
                  <a:pt x="226" y="213"/>
                </a:lnTo>
                <a:lnTo>
                  <a:pt x="209" y="205"/>
                </a:lnTo>
                <a:lnTo>
                  <a:pt x="196" y="207"/>
                </a:lnTo>
                <a:lnTo>
                  <a:pt x="170" y="192"/>
                </a:lnTo>
                <a:lnTo>
                  <a:pt x="153" y="194"/>
                </a:lnTo>
                <a:lnTo>
                  <a:pt x="146" y="204"/>
                </a:lnTo>
                <a:close/>
              </a:path>
            </a:pathLst>
          </a:custGeom>
          <a:solidFill>
            <a:srgbClr val="CDCDCD"/>
          </a:solidFill>
          <a:ln w="6350">
            <a:solidFill>
              <a:schemeClr val="bg1"/>
            </a:solidFill>
            <a:round/>
            <a:headEnd/>
            <a:tailEnd/>
          </a:ln>
        </p:spPr>
        <p:txBody>
          <a:bodyPr/>
          <a:lstStyle/>
          <a:p>
            <a:endParaRPr lang="en-US"/>
          </a:p>
        </p:txBody>
      </p:sp>
      <p:sp>
        <p:nvSpPr>
          <p:cNvPr id="1717" name="Freeform 2758"/>
          <p:cNvSpPr>
            <a:spLocks/>
          </p:cNvSpPr>
          <p:nvPr/>
        </p:nvSpPr>
        <p:spPr bwMode="auto">
          <a:xfrm>
            <a:off x="5076825" y="3516313"/>
            <a:ext cx="382588" cy="263525"/>
          </a:xfrm>
          <a:custGeom>
            <a:avLst/>
            <a:gdLst>
              <a:gd name="T0" fmla="*/ 0 w 572"/>
              <a:gd name="T1" fmla="*/ 0 h 379"/>
              <a:gd name="T2" fmla="*/ 0 w 572"/>
              <a:gd name="T3" fmla="*/ 0 h 379"/>
              <a:gd name="T4" fmla="*/ 0 w 572"/>
              <a:gd name="T5" fmla="*/ 0 h 379"/>
              <a:gd name="T6" fmla="*/ 0 w 572"/>
              <a:gd name="T7" fmla="*/ 0 h 379"/>
              <a:gd name="T8" fmla="*/ 0 w 572"/>
              <a:gd name="T9" fmla="*/ 0 h 379"/>
              <a:gd name="T10" fmla="*/ 0 w 572"/>
              <a:gd name="T11" fmla="*/ 0 h 379"/>
              <a:gd name="T12" fmla="*/ 0 w 572"/>
              <a:gd name="T13" fmla="*/ 0 h 379"/>
              <a:gd name="T14" fmla="*/ 0 w 572"/>
              <a:gd name="T15" fmla="*/ 0 h 379"/>
              <a:gd name="T16" fmla="*/ 0 w 572"/>
              <a:gd name="T17" fmla="*/ 0 h 379"/>
              <a:gd name="T18" fmla="*/ 0 w 572"/>
              <a:gd name="T19" fmla="*/ 0 h 379"/>
              <a:gd name="T20" fmla="*/ 0 w 572"/>
              <a:gd name="T21" fmla="*/ 0 h 379"/>
              <a:gd name="T22" fmla="*/ 0 w 572"/>
              <a:gd name="T23" fmla="*/ 0 h 379"/>
              <a:gd name="T24" fmla="*/ 0 w 572"/>
              <a:gd name="T25" fmla="*/ 0 h 379"/>
              <a:gd name="T26" fmla="*/ 0 w 572"/>
              <a:gd name="T27" fmla="*/ 0 h 379"/>
              <a:gd name="T28" fmla="*/ 0 w 572"/>
              <a:gd name="T29" fmla="*/ 0 h 379"/>
              <a:gd name="T30" fmla="*/ 0 w 572"/>
              <a:gd name="T31" fmla="*/ 0 h 379"/>
              <a:gd name="T32" fmla="*/ 0 w 572"/>
              <a:gd name="T33" fmla="*/ 0 h 379"/>
              <a:gd name="T34" fmla="*/ 0 w 572"/>
              <a:gd name="T35" fmla="*/ 0 h 379"/>
              <a:gd name="T36" fmla="*/ 0 w 572"/>
              <a:gd name="T37" fmla="*/ 0 h 379"/>
              <a:gd name="T38" fmla="*/ 0 w 572"/>
              <a:gd name="T39" fmla="*/ 0 h 379"/>
              <a:gd name="T40" fmla="*/ 0 w 572"/>
              <a:gd name="T41" fmla="*/ 0 h 379"/>
              <a:gd name="T42" fmla="*/ 0 w 572"/>
              <a:gd name="T43" fmla="*/ 0 h 379"/>
              <a:gd name="T44" fmla="*/ 0 w 572"/>
              <a:gd name="T45" fmla="*/ 0 h 379"/>
              <a:gd name="T46" fmla="*/ 0 w 572"/>
              <a:gd name="T47" fmla="*/ 0 h 379"/>
              <a:gd name="T48" fmla="*/ 0 w 572"/>
              <a:gd name="T49" fmla="*/ 0 h 379"/>
              <a:gd name="T50" fmla="*/ 0 w 572"/>
              <a:gd name="T51" fmla="*/ 0 h 379"/>
              <a:gd name="T52" fmla="*/ 0 w 572"/>
              <a:gd name="T53" fmla="*/ 0 h 379"/>
              <a:gd name="T54" fmla="*/ 0 w 572"/>
              <a:gd name="T55" fmla="*/ 0 h 379"/>
              <a:gd name="T56" fmla="*/ 0 w 572"/>
              <a:gd name="T57" fmla="*/ 0 h 379"/>
              <a:gd name="T58" fmla="*/ 0 w 572"/>
              <a:gd name="T59" fmla="*/ 0 h 379"/>
              <a:gd name="T60" fmla="*/ 0 w 572"/>
              <a:gd name="T61" fmla="*/ 0 h 379"/>
              <a:gd name="T62" fmla="*/ 0 w 572"/>
              <a:gd name="T63" fmla="*/ 0 h 379"/>
              <a:gd name="T64" fmla="*/ 0 w 572"/>
              <a:gd name="T65" fmla="*/ 0 h 379"/>
              <a:gd name="T66" fmla="*/ 0 w 572"/>
              <a:gd name="T67" fmla="*/ 0 h 379"/>
              <a:gd name="T68" fmla="*/ 0 w 572"/>
              <a:gd name="T69" fmla="*/ 0 h 379"/>
              <a:gd name="T70" fmla="*/ 0 w 572"/>
              <a:gd name="T71" fmla="*/ 0 h 379"/>
              <a:gd name="T72" fmla="*/ 0 w 572"/>
              <a:gd name="T73" fmla="*/ 0 h 379"/>
              <a:gd name="T74" fmla="*/ 0 w 572"/>
              <a:gd name="T75" fmla="*/ 0 h 379"/>
              <a:gd name="T76" fmla="*/ 0 w 572"/>
              <a:gd name="T77" fmla="*/ 0 h 379"/>
              <a:gd name="T78" fmla="*/ 0 w 572"/>
              <a:gd name="T79" fmla="*/ 0 h 379"/>
              <a:gd name="T80" fmla="*/ 0 w 572"/>
              <a:gd name="T81" fmla="*/ 0 h 379"/>
              <a:gd name="T82" fmla="*/ 0 w 572"/>
              <a:gd name="T83" fmla="*/ 0 h 379"/>
              <a:gd name="T84" fmla="*/ 0 w 572"/>
              <a:gd name="T85" fmla="*/ 0 h 379"/>
              <a:gd name="T86" fmla="*/ 0 w 572"/>
              <a:gd name="T87" fmla="*/ 0 h 379"/>
              <a:gd name="T88" fmla="*/ 0 w 572"/>
              <a:gd name="T89" fmla="*/ 0 h 379"/>
              <a:gd name="T90" fmla="*/ 0 w 572"/>
              <a:gd name="T91" fmla="*/ 0 h 379"/>
              <a:gd name="T92" fmla="*/ 0 w 572"/>
              <a:gd name="T93" fmla="*/ 0 h 379"/>
              <a:gd name="T94" fmla="*/ 0 w 572"/>
              <a:gd name="T95" fmla="*/ 0 h 379"/>
              <a:gd name="T96" fmla="*/ 0 w 572"/>
              <a:gd name="T97" fmla="*/ 0 h 379"/>
              <a:gd name="T98" fmla="*/ 0 w 572"/>
              <a:gd name="T99" fmla="*/ 0 h 379"/>
              <a:gd name="T100" fmla="*/ 0 w 572"/>
              <a:gd name="T101" fmla="*/ 0 h 379"/>
              <a:gd name="T102" fmla="*/ 0 w 572"/>
              <a:gd name="T103" fmla="*/ 0 h 379"/>
              <a:gd name="T104" fmla="*/ 0 w 572"/>
              <a:gd name="T105" fmla="*/ 0 h 379"/>
              <a:gd name="T106" fmla="*/ 0 w 572"/>
              <a:gd name="T107" fmla="*/ 0 h 379"/>
              <a:gd name="T108" fmla="*/ 0 w 572"/>
              <a:gd name="T109" fmla="*/ 0 h 379"/>
              <a:gd name="T110" fmla="*/ 0 w 572"/>
              <a:gd name="T111" fmla="*/ 0 h 379"/>
              <a:gd name="T112" fmla="*/ 0 w 572"/>
              <a:gd name="T113" fmla="*/ 0 h 379"/>
              <a:gd name="T114" fmla="*/ 0 w 572"/>
              <a:gd name="T115" fmla="*/ 0 h 3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72"/>
              <a:gd name="T175" fmla="*/ 0 h 379"/>
              <a:gd name="T176" fmla="*/ 572 w 572"/>
              <a:gd name="T177" fmla="*/ 379 h 3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72" h="379">
                <a:moveTo>
                  <a:pt x="146" y="204"/>
                </a:moveTo>
                <a:lnTo>
                  <a:pt x="89" y="223"/>
                </a:lnTo>
                <a:lnTo>
                  <a:pt x="76" y="215"/>
                </a:lnTo>
                <a:lnTo>
                  <a:pt x="21" y="217"/>
                </a:lnTo>
                <a:lnTo>
                  <a:pt x="0" y="195"/>
                </a:lnTo>
                <a:lnTo>
                  <a:pt x="9" y="163"/>
                </a:lnTo>
                <a:lnTo>
                  <a:pt x="17" y="163"/>
                </a:lnTo>
                <a:lnTo>
                  <a:pt x="17" y="147"/>
                </a:lnTo>
                <a:lnTo>
                  <a:pt x="27" y="124"/>
                </a:lnTo>
                <a:lnTo>
                  <a:pt x="60" y="90"/>
                </a:lnTo>
                <a:lnTo>
                  <a:pt x="42" y="39"/>
                </a:lnTo>
                <a:lnTo>
                  <a:pt x="71" y="33"/>
                </a:lnTo>
                <a:lnTo>
                  <a:pt x="79" y="23"/>
                </a:lnTo>
                <a:lnTo>
                  <a:pt x="122" y="21"/>
                </a:lnTo>
                <a:lnTo>
                  <a:pt x="156" y="31"/>
                </a:lnTo>
                <a:lnTo>
                  <a:pt x="166" y="41"/>
                </a:lnTo>
                <a:lnTo>
                  <a:pt x="174" y="41"/>
                </a:lnTo>
                <a:lnTo>
                  <a:pt x="179" y="49"/>
                </a:lnTo>
                <a:lnTo>
                  <a:pt x="195" y="41"/>
                </a:lnTo>
                <a:lnTo>
                  <a:pt x="214" y="51"/>
                </a:lnTo>
                <a:lnTo>
                  <a:pt x="224" y="39"/>
                </a:lnTo>
                <a:lnTo>
                  <a:pt x="237" y="52"/>
                </a:lnTo>
                <a:lnTo>
                  <a:pt x="258" y="49"/>
                </a:lnTo>
                <a:lnTo>
                  <a:pt x="265" y="54"/>
                </a:lnTo>
                <a:lnTo>
                  <a:pt x="271" y="49"/>
                </a:lnTo>
                <a:lnTo>
                  <a:pt x="275" y="26"/>
                </a:lnTo>
                <a:lnTo>
                  <a:pt x="284" y="16"/>
                </a:lnTo>
                <a:lnTo>
                  <a:pt x="309" y="11"/>
                </a:lnTo>
                <a:lnTo>
                  <a:pt x="317" y="16"/>
                </a:lnTo>
                <a:lnTo>
                  <a:pt x="330" y="2"/>
                </a:lnTo>
                <a:lnTo>
                  <a:pt x="371" y="0"/>
                </a:lnTo>
                <a:lnTo>
                  <a:pt x="390" y="26"/>
                </a:lnTo>
                <a:lnTo>
                  <a:pt x="390" y="31"/>
                </a:lnTo>
                <a:lnTo>
                  <a:pt x="382" y="34"/>
                </a:lnTo>
                <a:lnTo>
                  <a:pt x="387" y="52"/>
                </a:lnTo>
                <a:lnTo>
                  <a:pt x="403" y="59"/>
                </a:lnTo>
                <a:lnTo>
                  <a:pt x="413" y="57"/>
                </a:lnTo>
                <a:lnTo>
                  <a:pt x="421" y="68"/>
                </a:lnTo>
                <a:lnTo>
                  <a:pt x="423" y="90"/>
                </a:lnTo>
                <a:lnTo>
                  <a:pt x="428" y="96"/>
                </a:lnTo>
                <a:lnTo>
                  <a:pt x="445" y="96"/>
                </a:lnTo>
                <a:lnTo>
                  <a:pt x="452" y="103"/>
                </a:lnTo>
                <a:lnTo>
                  <a:pt x="460" y="103"/>
                </a:lnTo>
                <a:lnTo>
                  <a:pt x="483" y="94"/>
                </a:lnTo>
                <a:lnTo>
                  <a:pt x="504" y="119"/>
                </a:lnTo>
                <a:lnTo>
                  <a:pt x="515" y="116"/>
                </a:lnTo>
                <a:lnTo>
                  <a:pt x="529" y="125"/>
                </a:lnTo>
                <a:lnTo>
                  <a:pt x="538" y="124"/>
                </a:lnTo>
                <a:lnTo>
                  <a:pt x="571" y="138"/>
                </a:lnTo>
                <a:lnTo>
                  <a:pt x="568" y="142"/>
                </a:lnTo>
                <a:lnTo>
                  <a:pt x="572" y="155"/>
                </a:lnTo>
                <a:lnTo>
                  <a:pt x="568" y="163"/>
                </a:lnTo>
                <a:lnTo>
                  <a:pt x="558" y="166"/>
                </a:lnTo>
                <a:lnTo>
                  <a:pt x="569" y="174"/>
                </a:lnTo>
                <a:lnTo>
                  <a:pt x="558" y="181"/>
                </a:lnTo>
                <a:lnTo>
                  <a:pt x="559" y="197"/>
                </a:lnTo>
                <a:lnTo>
                  <a:pt x="564" y="199"/>
                </a:lnTo>
                <a:lnTo>
                  <a:pt x="558" y="223"/>
                </a:lnTo>
                <a:lnTo>
                  <a:pt x="540" y="223"/>
                </a:lnTo>
                <a:lnTo>
                  <a:pt x="532" y="218"/>
                </a:lnTo>
                <a:lnTo>
                  <a:pt x="522" y="230"/>
                </a:lnTo>
                <a:lnTo>
                  <a:pt x="515" y="233"/>
                </a:lnTo>
                <a:lnTo>
                  <a:pt x="511" y="241"/>
                </a:lnTo>
                <a:lnTo>
                  <a:pt x="512" y="259"/>
                </a:lnTo>
                <a:lnTo>
                  <a:pt x="431" y="280"/>
                </a:lnTo>
                <a:lnTo>
                  <a:pt x="418" y="295"/>
                </a:lnTo>
                <a:lnTo>
                  <a:pt x="411" y="287"/>
                </a:lnTo>
                <a:lnTo>
                  <a:pt x="403" y="301"/>
                </a:lnTo>
                <a:lnTo>
                  <a:pt x="403" y="311"/>
                </a:lnTo>
                <a:lnTo>
                  <a:pt x="397" y="301"/>
                </a:lnTo>
                <a:lnTo>
                  <a:pt x="390" y="309"/>
                </a:lnTo>
                <a:lnTo>
                  <a:pt x="379" y="293"/>
                </a:lnTo>
                <a:lnTo>
                  <a:pt x="377" y="301"/>
                </a:lnTo>
                <a:lnTo>
                  <a:pt x="367" y="300"/>
                </a:lnTo>
                <a:lnTo>
                  <a:pt x="380" y="313"/>
                </a:lnTo>
                <a:lnTo>
                  <a:pt x="393" y="311"/>
                </a:lnTo>
                <a:lnTo>
                  <a:pt x="390" y="319"/>
                </a:lnTo>
                <a:lnTo>
                  <a:pt x="403" y="324"/>
                </a:lnTo>
                <a:lnTo>
                  <a:pt x="410" y="340"/>
                </a:lnTo>
                <a:lnTo>
                  <a:pt x="457" y="334"/>
                </a:lnTo>
                <a:lnTo>
                  <a:pt x="452" y="352"/>
                </a:lnTo>
                <a:lnTo>
                  <a:pt x="423" y="348"/>
                </a:lnTo>
                <a:lnTo>
                  <a:pt x="374" y="379"/>
                </a:lnTo>
                <a:lnTo>
                  <a:pt x="356" y="373"/>
                </a:lnTo>
                <a:lnTo>
                  <a:pt x="356" y="348"/>
                </a:lnTo>
                <a:lnTo>
                  <a:pt x="330" y="335"/>
                </a:lnTo>
                <a:lnTo>
                  <a:pt x="369" y="311"/>
                </a:lnTo>
                <a:lnTo>
                  <a:pt x="364" y="306"/>
                </a:lnTo>
                <a:lnTo>
                  <a:pt x="307" y="300"/>
                </a:lnTo>
                <a:lnTo>
                  <a:pt x="314" y="291"/>
                </a:lnTo>
                <a:lnTo>
                  <a:pt x="301" y="287"/>
                </a:lnTo>
                <a:lnTo>
                  <a:pt x="320" y="287"/>
                </a:lnTo>
                <a:lnTo>
                  <a:pt x="309" y="274"/>
                </a:lnTo>
                <a:lnTo>
                  <a:pt x="271" y="285"/>
                </a:lnTo>
                <a:lnTo>
                  <a:pt x="265" y="301"/>
                </a:lnTo>
                <a:lnTo>
                  <a:pt x="252" y="291"/>
                </a:lnTo>
                <a:lnTo>
                  <a:pt x="260" y="308"/>
                </a:lnTo>
                <a:lnTo>
                  <a:pt x="242" y="326"/>
                </a:lnTo>
                <a:lnTo>
                  <a:pt x="237" y="316"/>
                </a:lnTo>
                <a:lnTo>
                  <a:pt x="236" y="334"/>
                </a:lnTo>
                <a:lnTo>
                  <a:pt x="203" y="340"/>
                </a:lnTo>
                <a:lnTo>
                  <a:pt x="192" y="332"/>
                </a:lnTo>
                <a:lnTo>
                  <a:pt x="205" y="327"/>
                </a:lnTo>
                <a:lnTo>
                  <a:pt x="208" y="317"/>
                </a:lnTo>
                <a:lnTo>
                  <a:pt x="219" y="304"/>
                </a:lnTo>
                <a:lnTo>
                  <a:pt x="224" y="287"/>
                </a:lnTo>
                <a:lnTo>
                  <a:pt x="250" y="287"/>
                </a:lnTo>
                <a:lnTo>
                  <a:pt x="250" y="270"/>
                </a:lnTo>
                <a:lnTo>
                  <a:pt x="242" y="262"/>
                </a:lnTo>
                <a:lnTo>
                  <a:pt x="237" y="244"/>
                </a:lnTo>
                <a:lnTo>
                  <a:pt x="226" y="236"/>
                </a:lnTo>
                <a:lnTo>
                  <a:pt x="226" y="213"/>
                </a:lnTo>
                <a:lnTo>
                  <a:pt x="209" y="205"/>
                </a:lnTo>
                <a:lnTo>
                  <a:pt x="196" y="207"/>
                </a:lnTo>
                <a:lnTo>
                  <a:pt x="170" y="192"/>
                </a:lnTo>
                <a:lnTo>
                  <a:pt x="153" y="194"/>
                </a:lnTo>
                <a:lnTo>
                  <a:pt x="146" y="204"/>
                </a:lnTo>
              </a:path>
            </a:pathLst>
          </a:custGeom>
          <a:solidFill>
            <a:srgbClr val="CDCDCD"/>
          </a:solidFill>
          <a:ln w="6350">
            <a:solidFill>
              <a:schemeClr val="bg1"/>
            </a:solidFill>
            <a:round/>
            <a:headEnd/>
            <a:tailEnd/>
          </a:ln>
        </p:spPr>
        <p:txBody>
          <a:bodyPr/>
          <a:lstStyle/>
          <a:p>
            <a:endParaRPr lang="en-US"/>
          </a:p>
        </p:txBody>
      </p:sp>
      <p:sp>
        <p:nvSpPr>
          <p:cNvPr id="1718" name="Freeform 2759"/>
          <p:cNvSpPr>
            <a:spLocks/>
          </p:cNvSpPr>
          <p:nvPr/>
        </p:nvSpPr>
        <p:spPr bwMode="auto">
          <a:xfrm>
            <a:off x="5449888" y="3803650"/>
            <a:ext cx="142875" cy="76200"/>
          </a:xfrm>
          <a:custGeom>
            <a:avLst/>
            <a:gdLst>
              <a:gd name="T0" fmla="*/ 0 w 215"/>
              <a:gd name="T1" fmla="*/ 0 h 109"/>
              <a:gd name="T2" fmla="*/ 0 w 215"/>
              <a:gd name="T3" fmla="*/ 0 h 109"/>
              <a:gd name="T4" fmla="*/ 0 w 215"/>
              <a:gd name="T5" fmla="*/ 0 h 109"/>
              <a:gd name="T6" fmla="*/ 0 w 215"/>
              <a:gd name="T7" fmla="*/ 0 h 109"/>
              <a:gd name="T8" fmla="*/ 0 w 215"/>
              <a:gd name="T9" fmla="*/ 0 h 109"/>
              <a:gd name="T10" fmla="*/ 0 w 215"/>
              <a:gd name="T11" fmla="*/ 0 h 109"/>
              <a:gd name="T12" fmla="*/ 0 w 215"/>
              <a:gd name="T13" fmla="*/ 0 h 109"/>
              <a:gd name="T14" fmla="*/ 0 w 215"/>
              <a:gd name="T15" fmla="*/ 0 h 109"/>
              <a:gd name="T16" fmla="*/ 0 w 215"/>
              <a:gd name="T17" fmla="*/ 0 h 109"/>
              <a:gd name="T18" fmla="*/ 0 w 215"/>
              <a:gd name="T19" fmla="*/ 0 h 109"/>
              <a:gd name="T20" fmla="*/ 0 w 215"/>
              <a:gd name="T21" fmla="*/ 0 h 109"/>
              <a:gd name="T22" fmla="*/ 0 w 215"/>
              <a:gd name="T23" fmla="*/ 0 h 109"/>
              <a:gd name="T24" fmla="*/ 0 w 215"/>
              <a:gd name="T25" fmla="*/ 0 h 109"/>
              <a:gd name="T26" fmla="*/ 0 w 215"/>
              <a:gd name="T27" fmla="*/ 0 h 109"/>
              <a:gd name="T28" fmla="*/ 0 w 215"/>
              <a:gd name="T29" fmla="*/ 0 h 109"/>
              <a:gd name="T30" fmla="*/ 0 w 215"/>
              <a:gd name="T31" fmla="*/ 0 h 109"/>
              <a:gd name="T32" fmla="*/ 0 w 215"/>
              <a:gd name="T33" fmla="*/ 0 h 109"/>
              <a:gd name="T34" fmla="*/ 0 w 215"/>
              <a:gd name="T35" fmla="*/ 0 h 109"/>
              <a:gd name="T36" fmla="*/ 0 w 215"/>
              <a:gd name="T37" fmla="*/ 0 h 109"/>
              <a:gd name="T38" fmla="*/ 0 w 215"/>
              <a:gd name="T39" fmla="*/ 0 h 109"/>
              <a:gd name="T40" fmla="*/ 0 w 215"/>
              <a:gd name="T41" fmla="*/ 0 h 109"/>
              <a:gd name="T42" fmla="*/ 0 w 215"/>
              <a:gd name="T43" fmla="*/ 0 h 109"/>
              <a:gd name="T44" fmla="*/ 0 w 215"/>
              <a:gd name="T45" fmla="*/ 0 h 109"/>
              <a:gd name="T46" fmla="*/ 0 w 215"/>
              <a:gd name="T47" fmla="*/ 0 h 109"/>
              <a:gd name="T48" fmla="*/ 0 w 215"/>
              <a:gd name="T49" fmla="*/ 0 h 1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5"/>
              <a:gd name="T76" fmla="*/ 0 h 109"/>
              <a:gd name="T77" fmla="*/ 215 w 215"/>
              <a:gd name="T78" fmla="*/ 109 h 10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5" h="109">
                <a:moveTo>
                  <a:pt x="115" y="109"/>
                </a:moveTo>
                <a:lnTo>
                  <a:pt x="93" y="86"/>
                </a:lnTo>
                <a:lnTo>
                  <a:pt x="78" y="90"/>
                </a:lnTo>
                <a:lnTo>
                  <a:pt x="52" y="85"/>
                </a:lnTo>
                <a:lnTo>
                  <a:pt x="58" y="80"/>
                </a:lnTo>
                <a:lnTo>
                  <a:pt x="58" y="67"/>
                </a:lnTo>
                <a:lnTo>
                  <a:pt x="47" y="36"/>
                </a:lnTo>
                <a:lnTo>
                  <a:pt x="14" y="16"/>
                </a:lnTo>
                <a:lnTo>
                  <a:pt x="0" y="3"/>
                </a:lnTo>
                <a:lnTo>
                  <a:pt x="27" y="0"/>
                </a:lnTo>
                <a:lnTo>
                  <a:pt x="62" y="13"/>
                </a:lnTo>
                <a:lnTo>
                  <a:pt x="99" y="15"/>
                </a:lnTo>
                <a:lnTo>
                  <a:pt x="133" y="41"/>
                </a:lnTo>
                <a:lnTo>
                  <a:pt x="154" y="33"/>
                </a:lnTo>
                <a:lnTo>
                  <a:pt x="171" y="36"/>
                </a:lnTo>
                <a:lnTo>
                  <a:pt x="187" y="42"/>
                </a:lnTo>
                <a:lnTo>
                  <a:pt x="187" y="56"/>
                </a:lnTo>
                <a:lnTo>
                  <a:pt x="210" y="69"/>
                </a:lnTo>
                <a:lnTo>
                  <a:pt x="203" y="80"/>
                </a:lnTo>
                <a:lnTo>
                  <a:pt x="215" y="93"/>
                </a:lnTo>
                <a:lnTo>
                  <a:pt x="215" y="101"/>
                </a:lnTo>
                <a:lnTo>
                  <a:pt x="176" y="88"/>
                </a:lnTo>
                <a:lnTo>
                  <a:pt x="164" y="95"/>
                </a:lnTo>
                <a:lnTo>
                  <a:pt x="158" y="98"/>
                </a:lnTo>
                <a:lnTo>
                  <a:pt x="115" y="109"/>
                </a:lnTo>
                <a:close/>
              </a:path>
            </a:pathLst>
          </a:custGeom>
          <a:solidFill>
            <a:srgbClr val="CDCDCD"/>
          </a:solidFill>
          <a:ln w="6350">
            <a:solidFill>
              <a:schemeClr val="bg1"/>
            </a:solidFill>
            <a:round/>
            <a:headEnd/>
            <a:tailEnd/>
          </a:ln>
        </p:spPr>
        <p:txBody>
          <a:bodyPr/>
          <a:lstStyle/>
          <a:p>
            <a:endParaRPr lang="en-US"/>
          </a:p>
        </p:txBody>
      </p:sp>
      <p:sp>
        <p:nvSpPr>
          <p:cNvPr id="1719" name="Freeform 2760"/>
          <p:cNvSpPr>
            <a:spLocks/>
          </p:cNvSpPr>
          <p:nvPr/>
        </p:nvSpPr>
        <p:spPr bwMode="auto">
          <a:xfrm>
            <a:off x="5449888" y="3803650"/>
            <a:ext cx="142875" cy="76200"/>
          </a:xfrm>
          <a:custGeom>
            <a:avLst/>
            <a:gdLst>
              <a:gd name="T0" fmla="*/ 0 w 215"/>
              <a:gd name="T1" fmla="*/ 0 h 109"/>
              <a:gd name="T2" fmla="*/ 0 w 215"/>
              <a:gd name="T3" fmla="*/ 0 h 109"/>
              <a:gd name="T4" fmla="*/ 0 w 215"/>
              <a:gd name="T5" fmla="*/ 0 h 109"/>
              <a:gd name="T6" fmla="*/ 0 w 215"/>
              <a:gd name="T7" fmla="*/ 0 h 109"/>
              <a:gd name="T8" fmla="*/ 0 w 215"/>
              <a:gd name="T9" fmla="*/ 0 h 109"/>
              <a:gd name="T10" fmla="*/ 0 w 215"/>
              <a:gd name="T11" fmla="*/ 0 h 109"/>
              <a:gd name="T12" fmla="*/ 0 w 215"/>
              <a:gd name="T13" fmla="*/ 0 h 109"/>
              <a:gd name="T14" fmla="*/ 0 w 215"/>
              <a:gd name="T15" fmla="*/ 0 h 109"/>
              <a:gd name="T16" fmla="*/ 0 w 215"/>
              <a:gd name="T17" fmla="*/ 0 h 109"/>
              <a:gd name="T18" fmla="*/ 0 w 215"/>
              <a:gd name="T19" fmla="*/ 0 h 109"/>
              <a:gd name="T20" fmla="*/ 0 w 215"/>
              <a:gd name="T21" fmla="*/ 0 h 109"/>
              <a:gd name="T22" fmla="*/ 0 w 215"/>
              <a:gd name="T23" fmla="*/ 0 h 109"/>
              <a:gd name="T24" fmla="*/ 0 w 215"/>
              <a:gd name="T25" fmla="*/ 0 h 109"/>
              <a:gd name="T26" fmla="*/ 0 w 215"/>
              <a:gd name="T27" fmla="*/ 0 h 109"/>
              <a:gd name="T28" fmla="*/ 0 w 215"/>
              <a:gd name="T29" fmla="*/ 0 h 109"/>
              <a:gd name="T30" fmla="*/ 0 w 215"/>
              <a:gd name="T31" fmla="*/ 0 h 109"/>
              <a:gd name="T32" fmla="*/ 0 w 215"/>
              <a:gd name="T33" fmla="*/ 0 h 109"/>
              <a:gd name="T34" fmla="*/ 0 w 215"/>
              <a:gd name="T35" fmla="*/ 0 h 109"/>
              <a:gd name="T36" fmla="*/ 0 w 215"/>
              <a:gd name="T37" fmla="*/ 0 h 109"/>
              <a:gd name="T38" fmla="*/ 0 w 215"/>
              <a:gd name="T39" fmla="*/ 0 h 109"/>
              <a:gd name="T40" fmla="*/ 0 w 215"/>
              <a:gd name="T41" fmla="*/ 0 h 109"/>
              <a:gd name="T42" fmla="*/ 0 w 215"/>
              <a:gd name="T43" fmla="*/ 0 h 109"/>
              <a:gd name="T44" fmla="*/ 0 w 215"/>
              <a:gd name="T45" fmla="*/ 0 h 109"/>
              <a:gd name="T46" fmla="*/ 0 w 215"/>
              <a:gd name="T47" fmla="*/ 0 h 109"/>
              <a:gd name="T48" fmla="*/ 0 w 215"/>
              <a:gd name="T49" fmla="*/ 0 h 1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5"/>
              <a:gd name="T76" fmla="*/ 0 h 109"/>
              <a:gd name="T77" fmla="*/ 215 w 215"/>
              <a:gd name="T78" fmla="*/ 109 h 10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5" h="109">
                <a:moveTo>
                  <a:pt x="115" y="109"/>
                </a:moveTo>
                <a:lnTo>
                  <a:pt x="93" y="86"/>
                </a:lnTo>
                <a:lnTo>
                  <a:pt x="78" y="90"/>
                </a:lnTo>
                <a:lnTo>
                  <a:pt x="52" y="85"/>
                </a:lnTo>
                <a:lnTo>
                  <a:pt x="58" y="80"/>
                </a:lnTo>
                <a:lnTo>
                  <a:pt x="58" y="67"/>
                </a:lnTo>
                <a:lnTo>
                  <a:pt x="47" y="36"/>
                </a:lnTo>
                <a:lnTo>
                  <a:pt x="14" y="16"/>
                </a:lnTo>
                <a:lnTo>
                  <a:pt x="0" y="3"/>
                </a:lnTo>
                <a:lnTo>
                  <a:pt x="27" y="0"/>
                </a:lnTo>
                <a:lnTo>
                  <a:pt x="62" y="13"/>
                </a:lnTo>
                <a:lnTo>
                  <a:pt x="99" y="15"/>
                </a:lnTo>
                <a:lnTo>
                  <a:pt x="133" y="41"/>
                </a:lnTo>
                <a:lnTo>
                  <a:pt x="154" y="33"/>
                </a:lnTo>
                <a:lnTo>
                  <a:pt x="171" y="36"/>
                </a:lnTo>
                <a:lnTo>
                  <a:pt x="187" y="42"/>
                </a:lnTo>
                <a:lnTo>
                  <a:pt x="187" y="56"/>
                </a:lnTo>
                <a:lnTo>
                  <a:pt x="210" y="69"/>
                </a:lnTo>
                <a:lnTo>
                  <a:pt x="203" y="80"/>
                </a:lnTo>
                <a:lnTo>
                  <a:pt x="215" y="93"/>
                </a:lnTo>
                <a:lnTo>
                  <a:pt x="215" y="101"/>
                </a:lnTo>
                <a:lnTo>
                  <a:pt x="176" y="88"/>
                </a:lnTo>
                <a:lnTo>
                  <a:pt x="164" y="95"/>
                </a:lnTo>
                <a:lnTo>
                  <a:pt x="158" y="98"/>
                </a:lnTo>
                <a:lnTo>
                  <a:pt x="115" y="109"/>
                </a:lnTo>
              </a:path>
            </a:pathLst>
          </a:custGeom>
          <a:solidFill>
            <a:srgbClr val="CDCDCD"/>
          </a:solidFill>
          <a:ln w="6350">
            <a:solidFill>
              <a:schemeClr val="bg1"/>
            </a:solidFill>
            <a:round/>
            <a:headEnd/>
            <a:tailEnd/>
          </a:ln>
        </p:spPr>
        <p:txBody>
          <a:bodyPr/>
          <a:lstStyle/>
          <a:p>
            <a:endParaRPr lang="en-US"/>
          </a:p>
        </p:txBody>
      </p:sp>
      <p:sp>
        <p:nvSpPr>
          <p:cNvPr id="1720" name="Freeform 2761"/>
          <p:cNvSpPr>
            <a:spLocks/>
          </p:cNvSpPr>
          <p:nvPr/>
        </p:nvSpPr>
        <p:spPr bwMode="auto">
          <a:xfrm>
            <a:off x="5173663" y="3649663"/>
            <a:ext cx="71437" cy="96837"/>
          </a:xfrm>
          <a:custGeom>
            <a:avLst/>
            <a:gdLst>
              <a:gd name="T0" fmla="*/ 0 w 104"/>
              <a:gd name="T1" fmla="*/ 0 h 140"/>
              <a:gd name="T2" fmla="*/ 0 w 104"/>
              <a:gd name="T3" fmla="*/ 0 h 140"/>
              <a:gd name="T4" fmla="*/ 0 w 104"/>
              <a:gd name="T5" fmla="*/ 0 h 140"/>
              <a:gd name="T6" fmla="*/ 0 w 104"/>
              <a:gd name="T7" fmla="*/ 0 h 140"/>
              <a:gd name="T8" fmla="*/ 0 w 104"/>
              <a:gd name="T9" fmla="*/ 0 h 140"/>
              <a:gd name="T10" fmla="*/ 0 w 104"/>
              <a:gd name="T11" fmla="*/ 0 h 140"/>
              <a:gd name="T12" fmla="*/ 0 w 104"/>
              <a:gd name="T13" fmla="*/ 0 h 140"/>
              <a:gd name="T14" fmla="*/ 0 w 104"/>
              <a:gd name="T15" fmla="*/ 0 h 140"/>
              <a:gd name="T16" fmla="*/ 0 w 104"/>
              <a:gd name="T17" fmla="*/ 0 h 140"/>
              <a:gd name="T18" fmla="*/ 0 w 104"/>
              <a:gd name="T19" fmla="*/ 0 h 140"/>
              <a:gd name="T20" fmla="*/ 0 w 104"/>
              <a:gd name="T21" fmla="*/ 0 h 140"/>
              <a:gd name="T22" fmla="*/ 0 w 104"/>
              <a:gd name="T23" fmla="*/ 0 h 140"/>
              <a:gd name="T24" fmla="*/ 0 w 104"/>
              <a:gd name="T25" fmla="*/ 0 h 140"/>
              <a:gd name="T26" fmla="*/ 0 w 104"/>
              <a:gd name="T27" fmla="*/ 0 h 140"/>
              <a:gd name="T28" fmla="*/ 0 w 104"/>
              <a:gd name="T29" fmla="*/ 0 h 140"/>
              <a:gd name="T30" fmla="*/ 0 w 104"/>
              <a:gd name="T31" fmla="*/ 0 h 140"/>
              <a:gd name="T32" fmla="*/ 0 w 104"/>
              <a:gd name="T33" fmla="*/ 0 h 140"/>
              <a:gd name="T34" fmla="*/ 0 w 104"/>
              <a:gd name="T35" fmla="*/ 0 h 140"/>
              <a:gd name="T36" fmla="*/ 0 w 104"/>
              <a:gd name="T37" fmla="*/ 0 h 1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140"/>
              <a:gd name="T59" fmla="*/ 104 w 104"/>
              <a:gd name="T60" fmla="*/ 140 h 1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140">
                <a:moveTo>
                  <a:pt x="46" y="140"/>
                </a:moveTo>
                <a:lnTo>
                  <a:pt x="59" y="135"/>
                </a:lnTo>
                <a:lnTo>
                  <a:pt x="62" y="125"/>
                </a:lnTo>
                <a:lnTo>
                  <a:pt x="73" y="112"/>
                </a:lnTo>
                <a:lnTo>
                  <a:pt x="78" y="95"/>
                </a:lnTo>
                <a:lnTo>
                  <a:pt x="104" y="95"/>
                </a:lnTo>
                <a:lnTo>
                  <a:pt x="104" y="78"/>
                </a:lnTo>
                <a:lnTo>
                  <a:pt x="96" y="70"/>
                </a:lnTo>
                <a:lnTo>
                  <a:pt x="91" y="52"/>
                </a:lnTo>
                <a:lnTo>
                  <a:pt x="80" y="44"/>
                </a:lnTo>
                <a:lnTo>
                  <a:pt x="80" y="21"/>
                </a:lnTo>
                <a:lnTo>
                  <a:pt x="63" y="13"/>
                </a:lnTo>
                <a:lnTo>
                  <a:pt x="50" y="15"/>
                </a:lnTo>
                <a:lnTo>
                  <a:pt x="24" y="0"/>
                </a:lnTo>
                <a:lnTo>
                  <a:pt x="7" y="2"/>
                </a:lnTo>
                <a:lnTo>
                  <a:pt x="0" y="12"/>
                </a:lnTo>
                <a:lnTo>
                  <a:pt x="18" y="31"/>
                </a:lnTo>
                <a:lnTo>
                  <a:pt x="41" y="78"/>
                </a:lnTo>
                <a:lnTo>
                  <a:pt x="46" y="140"/>
                </a:lnTo>
                <a:close/>
              </a:path>
            </a:pathLst>
          </a:custGeom>
          <a:solidFill>
            <a:srgbClr val="CDCDCD"/>
          </a:solidFill>
          <a:ln w="6350">
            <a:solidFill>
              <a:schemeClr val="bg1"/>
            </a:solidFill>
            <a:round/>
            <a:headEnd/>
            <a:tailEnd/>
          </a:ln>
        </p:spPr>
        <p:txBody>
          <a:bodyPr/>
          <a:lstStyle/>
          <a:p>
            <a:endParaRPr lang="en-US"/>
          </a:p>
        </p:txBody>
      </p:sp>
      <p:sp>
        <p:nvSpPr>
          <p:cNvPr id="1721" name="Freeform 2762"/>
          <p:cNvSpPr>
            <a:spLocks/>
          </p:cNvSpPr>
          <p:nvPr/>
        </p:nvSpPr>
        <p:spPr bwMode="auto">
          <a:xfrm>
            <a:off x="5173663" y="3649663"/>
            <a:ext cx="71437" cy="96837"/>
          </a:xfrm>
          <a:custGeom>
            <a:avLst/>
            <a:gdLst>
              <a:gd name="T0" fmla="*/ 0 w 104"/>
              <a:gd name="T1" fmla="*/ 0 h 140"/>
              <a:gd name="T2" fmla="*/ 0 w 104"/>
              <a:gd name="T3" fmla="*/ 0 h 140"/>
              <a:gd name="T4" fmla="*/ 0 w 104"/>
              <a:gd name="T5" fmla="*/ 0 h 140"/>
              <a:gd name="T6" fmla="*/ 0 w 104"/>
              <a:gd name="T7" fmla="*/ 0 h 140"/>
              <a:gd name="T8" fmla="*/ 0 w 104"/>
              <a:gd name="T9" fmla="*/ 0 h 140"/>
              <a:gd name="T10" fmla="*/ 0 w 104"/>
              <a:gd name="T11" fmla="*/ 0 h 140"/>
              <a:gd name="T12" fmla="*/ 0 w 104"/>
              <a:gd name="T13" fmla="*/ 0 h 140"/>
              <a:gd name="T14" fmla="*/ 0 w 104"/>
              <a:gd name="T15" fmla="*/ 0 h 140"/>
              <a:gd name="T16" fmla="*/ 0 w 104"/>
              <a:gd name="T17" fmla="*/ 0 h 140"/>
              <a:gd name="T18" fmla="*/ 0 w 104"/>
              <a:gd name="T19" fmla="*/ 0 h 140"/>
              <a:gd name="T20" fmla="*/ 0 w 104"/>
              <a:gd name="T21" fmla="*/ 0 h 140"/>
              <a:gd name="T22" fmla="*/ 0 w 104"/>
              <a:gd name="T23" fmla="*/ 0 h 140"/>
              <a:gd name="T24" fmla="*/ 0 w 104"/>
              <a:gd name="T25" fmla="*/ 0 h 140"/>
              <a:gd name="T26" fmla="*/ 0 w 104"/>
              <a:gd name="T27" fmla="*/ 0 h 140"/>
              <a:gd name="T28" fmla="*/ 0 w 104"/>
              <a:gd name="T29" fmla="*/ 0 h 140"/>
              <a:gd name="T30" fmla="*/ 0 w 104"/>
              <a:gd name="T31" fmla="*/ 0 h 140"/>
              <a:gd name="T32" fmla="*/ 0 w 104"/>
              <a:gd name="T33" fmla="*/ 0 h 140"/>
              <a:gd name="T34" fmla="*/ 0 w 104"/>
              <a:gd name="T35" fmla="*/ 0 h 140"/>
              <a:gd name="T36" fmla="*/ 0 w 104"/>
              <a:gd name="T37" fmla="*/ 0 h 1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140"/>
              <a:gd name="T59" fmla="*/ 104 w 104"/>
              <a:gd name="T60" fmla="*/ 140 h 1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140">
                <a:moveTo>
                  <a:pt x="46" y="140"/>
                </a:moveTo>
                <a:lnTo>
                  <a:pt x="59" y="135"/>
                </a:lnTo>
                <a:lnTo>
                  <a:pt x="62" y="125"/>
                </a:lnTo>
                <a:lnTo>
                  <a:pt x="73" y="112"/>
                </a:lnTo>
                <a:lnTo>
                  <a:pt x="78" y="95"/>
                </a:lnTo>
                <a:lnTo>
                  <a:pt x="104" y="95"/>
                </a:lnTo>
                <a:lnTo>
                  <a:pt x="104" y="78"/>
                </a:lnTo>
                <a:lnTo>
                  <a:pt x="96" y="70"/>
                </a:lnTo>
                <a:lnTo>
                  <a:pt x="91" y="52"/>
                </a:lnTo>
                <a:lnTo>
                  <a:pt x="80" y="44"/>
                </a:lnTo>
                <a:lnTo>
                  <a:pt x="80" y="21"/>
                </a:lnTo>
                <a:lnTo>
                  <a:pt x="63" y="13"/>
                </a:lnTo>
                <a:lnTo>
                  <a:pt x="50" y="15"/>
                </a:lnTo>
                <a:lnTo>
                  <a:pt x="24" y="0"/>
                </a:lnTo>
                <a:lnTo>
                  <a:pt x="7" y="2"/>
                </a:lnTo>
                <a:lnTo>
                  <a:pt x="0" y="12"/>
                </a:lnTo>
                <a:lnTo>
                  <a:pt x="18" y="31"/>
                </a:lnTo>
                <a:lnTo>
                  <a:pt x="41" y="78"/>
                </a:lnTo>
                <a:lnTo>
                  <a:pt x="46" y="140"/>
                </a:lnTo>
              </a:path>
            </a:pathLst>
          </a:custGeom>
          <a:solidFill>
            <a:srgbClr val="CDCDCD"/>
          </a:solidFill>
          <a:ln w="6350">
            <a:solidFill>
              <a:schemeClr val="bg1"/>
            </a:solidFill>
            <a:round/>
            <a:headEnd/>
            <a:tailEnd/>
          </a:ln>
        </p:spPr>
        <p:txBody>
          <a:bodyPr/>
          <a:lstStyle/>
          <a:p>
            <a:endParaRPr lang="en-US"/>
          </a:p>
        </p:txBody>
      </p:sp>
      <p:sp>
        <p:nvSpPr>
          <p:cNvPr id="1722" name="Freeform 2763"/>
          <p:cNvSpPr>
            <a:spLocks/>
          </p:cNvSpPr>
          <p:nvPr/>
        </p:nvSpPr>
        <p:spPr bwMode="auto">
          <a:xfrm>
            <a:off x="5080000" y="3787775"/>
            <a:ext cx="134938" cy="84138"/>
          </a:xfrm>
          <a:custGeom>
            <a:avLst/>
            <a:gdLst>
              <a:gd name="T0" fmla="*/ 0 w 202"/>
              <a:gd name="T1" fmla="*/ 0 h 125"/>
              <a:gd name="T2" fmla="*/ 0 w 202"/>
              <a:gd name="T3" fmla="*/ 0 h 125"/>
              <a:gd name="T4" fmla="*/ 0 w 202"/>
              <a:gd name="T5" fmla="*/ 0 h 125"/>
              <a:gd name="T6" fmla="*/ 0 w 202"/>
              <a:gd name="T7" fmla="*/ 0 h 125"/>
              <a:gd name="T8" fmla="*/ 0 w 202"/>
              <a:gd name="T9" fmla="*/ 0 h 125"/>
              <a:gd name="T10" fmla="*/ 0 w 202"/>
              <a:gd name="T11" fmla="*/ 0 h 125"/>
              <a:gd name="T12" fmla="*/ 0 w 202"/>
              <a:gd name="T13" fmla="*/ 0 h 125"/>
              <a:gd name="T14" fmla="*/ 0 w 202"/>
              <a:gd name="T15" fmla="*/ 0 h 125"/>
              <a:gd name="T16" fmla="*/ 0 w 202"/>
              <a:gd name="T17" fmla="*/ 0 h 125"/>
              <a:gd name="T18" fmla="*/ 0 w 202"/>
              <a:gd name="T19" fmla="*/ 0 h 125"/>
              <a:gd name="T20" fmla="*/ 0 w 202"/>
              <a:gd name="T21" fmla="*/ 0 h 125"/>
              <a:gd name="T22" fmla="*/ 0 w 202"/>
              <a:gd name="T23" fmla="*/ 0 h 125"/>
              <a:gd name="T24" fmla="*/ 0 w 202"/>
              <a:gd name="T25" fmla="*/ 0 h 125"/>
              <a:gd name="T26" fmla="*/ 0 w 202"/>
              <a:gd name="T27" fmla="*/ 0 h 125"/>
              <a:gd name="T28" fmla="*/ 0 w 202"/>
              <a:gd name="T29" fmla="*/ 0 h 125"/>
              <a:gd name="T30" fmla="*/ 0 w 202"/>
              <a:gd name="T31" fmla="*/ 0 h 125"/>
              <a:gd name="T32" fmla="*/ 0 w 202"/>
              <a:gd name="T33" fmla="*/ 0 h 125"/>
              <a:gd name="T34" fmla="*/ 0 w 202"/>
              <a:gd name="T35" fmla="*/ 0 h 125"/>
              <a:gd name="T36" fmla="*/ 0 w 202"/>
              <a:gd name="T37" fmla="*/ 0 h 125"/>
              <a:gd name="T38" fmla="*/ 0 w 202"/>
              <a:gd name="T39" fmla="*/ 0 h 125"/>
              <a:gd name="T40" fmla="*/ 0 w 202"/>
              <a:gd name="T41" fmla="*/ 0 h 125"/>
              <a:gd name="T42" fmla="*/ 0 w 202"/>
              <a:gd name="T43" fmla="*/ 0 h 125"/>
              <a:gd name="T44" fmla="*/ 0 w 202"/>
              <a:gd name="T45" fmla="*/ 0 h 125"/>
              <a:gd name="T46" fmla="*/ 0 w 202"/>
              <a:gd name="T47" fmla="*/ 0 h 125"/>
              <a:gd name="T48" fmla="*/ 0 w 202"/>
              <a:gd name="T49" fmla="*/ 0 h 125"/>
              <a:gd name="T50" fmla="*/ 0 w 202"/>
              <a:gd name="T51" fmla="*/ 0 h 125"/>
              <a:gd name="T52" fmla="*/ 0 w 202"/>
              <a:gd name="T53" fmla="*/ 0 h 125"/>
              <a:gd name="T54" fmla="*/ 0 w 202"/>
              <a:gd name="T55" fmla="*/ 0 h 125"/>
              <a:gd name="T56" fmla="*/ 0 w 202"/>
              <a:gd name="T57" fmla="*/ 0 h 1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2"/>
              <a:gd name="T88" fmla="*/ 0 h 125"/>
              <a:gd name="T89" fmla="*/ 202 w 202"/>
              <a:gd name="T90" fmla="*/ 125 h 12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2" h="125">
                <a:moveTo>
                  <a:pt x="202" y="16"/>
                </a:moveTo>
                <a:lnTo>
                  <a:pt x="147" y="2"/>
                </a:lnTo>
                <a:lnTo>
                  <a:pt x="99" y="23"/>
                </a:lnTo>
                <a:lnTo>
                  <a:pt x="23" y="16"/>
                </a:lnTo>
                <a:lnTo>
                  <a:pt x="16" y="10"/>
                </a:lnTo>
                <a:lnTo>
                  <a:pt x="21" y="2"/>
                </a:lnTo>
                <a:lnTo>
                  <a:pt x="13" y="0"/>
                </a:lnTo>
                <a:lnTo>
                  <a:pt x="3" y="3"/>
                </a:lnTo>
                <a:lnTo>
                  <a:pt x="0" y="16"/>
                </a:lnTo>
                <a:lnTo>
                  <a:pt x="3" y="29"/>
                </a:lnTo>
                <a:lnTo>
                  <a:pt x="16" y="47"/>
                </a:lnTo>
                <a:lnTo>
                  <a:pt x="3" y="67"/>
                </a:lnTo>
                <a:lnTo>
                  <a:pt x="3" y="73"/>
                </a:lnTo>
                <a:lnTo>
                  <a:pt x="3" y="82"/>
                </a:lnTo>
                <a:lnTo>
                  <a:pt x="16" y="93"/>
                </a:lnTo>
                <a:lnTo>
                  <a:pt x="21" y="121"/>
                </a:lnTo>
                <a:lnTo>
                  <a:pt x="67" y="111"/>
                </a:lnTo>
                <a:lnTo>
                  <a:pt x="101" y="125"/>
                </a:lnTo>
                <a:lnTo>
                  <a:pt x="111" y="121"/>
                </a:lnTo>
                <a:lnTo>
                  <a:pt x="122" y="114"/>
                </a:lnTo>
                <a:lnTo>
                  <a:pt x="122" y="103"/>
                </a:lnTo>
                <a:lnTo>
                  <a:pt x="127" y="103"/>
                </a:lnTo>
                <a:lnTo>
                  <a:pt x="153" y="93"/>
                </a:lnTo>
                <a:lnTo>
                  <a:pt x="181" y="96"/>
                </a:lnTo>
                <a:lnTo>
                  <a:pt x="164" y="72"/>
                </a:lnTo>
                <a:lnTo>
                  <a:pt x="176" y="62"/>
                </a:lnTo>
                <a:lnTo>
                  <a:pt x="179" y="46"/>
                </a:lnTo>
                <a:lnTo>
                  <a:pt x="195" y="33"/>
                </a:lnTo>
                <a:lnTo>
                  <a:pt x="202" y="16"/>
                </a:lnTo>
                <a:close/>
              </a:path>
            </a:pathLst>
          </a:custGeom>
          <a:solidFill>
            <a:srgbClr val="CDCDCD"/>
          </a:solidFill>
          <a:ln w="6350">
            <a:solidFill>
              <a:schemeClr val="bg1"/>
            </a:solidFill>
            <a:round/>
            <a:headEnd/>
            <a:tailEnd/>
          </a:ln>
        </p:spPr>
        <p:txBody>
          <a:bodyPr/>
          <a:lstStyle/>
          <a:p>
            <a:endParaRPr lang="en-US"/>
          </a:p>
        </p:txBody>
      </p:sp>
      <p:sp>
        <p:nvSpPr>
          <p:cNvPr id="1723" name="Freeform 2764"/>
          <p:cNvSpPr>
            <a:spLocks/>
          </p:cNvSpPr>
          <p:nvPr/>
        </p:nvSpPr>
        <p:spPr bwMode="auto">
          <a:xfrm>
            <a:off x="5080000" y="3787775"/>
            <a:ext cx="134938" cy="84138"/>
          </a:xfrm>
          <a:custGeom>
            <a:avLst/>
            <a:gdLst>
              <a:gd name="T0" fmla="*/ 0 w 202"/>
              <a:gd name="T1" fmla="*/ 0 h 125"/>
              <a:gd name="T2" fmla="*/ 0 w 202"/>
              <a:gd name="T3" fmla="*/ 0 h 125"/>
              <a:gd name="T4" fmla="*/ 0 w 202"/>
              <a:gd name="T5" fmla="*/ 0 h 125"/>
              <a:gd name="T6" fmla="*/ 0 w 202"/>
              <a:gd name="T7" fmla="*/ 0 h 125"/>
              <a:gd name="T8" fmla="*/ 0 w 202"/>
              <a:gd name="T9" fmla="*/ 0 h 125"/>
              <a:gd name="T10" fmla="*/ 0 w 202"/>
              <a:gd name="T11" fmla="*/ 0 h 125"/>
              <a:gd name="T12" fmla="*/ 0 w 202"/>
              <a:gd name="T13" fmla="*/ 0 h 125"/>
              <a:gd name="T14" fmla="*/ 0 w 202"/>
              <a:gd name="T15" fmla="*/ 0 h 125"/>
              <a:gd name="T16" fmla="*/ 0 w 202"/>
              <a:gd name="T17" fmla="*/ 0 h 125"/>
              <a:gd name="T18" fmla="*/ 0 w 202"/>
              <a:gd name="T19" fmla="*/ 0 h 125"/>
              <a:gd name="T20" fmla="*/ 0 w 202"/>
              <a:gd name="T21" fmla="*/ 0 h 125"/>
              <a:gd name="T22" fmla="*/ 0 w 202"/>
              <a:gd name="T23" fmla="*/ 0 h 125"/>
              <a:gd name="T24" fmla="*/ 0 w 202"/>
              <a:gd name="T25" fmla="*/ 0 h 125"/>
              <a:gd name="T26" fmla="*/ 0 w 202"/>
              <a:gd name="T27" fmla="*/ 0 h 125"/>
              <a:gd name="T28" fmla="*/ 0 w 202"/>
              <a:gd name="T29" fmla="*/ 0 h 125"/>
              <a:gd name="T30" fmla="*/ 0 w 202"/>
              <a:gd name="T31" fmla="*/ 0 h 125"/>
              <a:gd name="T32" fmla="*/ 0 w 202"/>
              <a:gd name="T33" fmla="*/ 0 h 125"/>
              <a:gd name="T34" fmla="*/ 0 w 202"/>
              <a:gd name="T35" fmla="*/ 0 h 125"/>
              <a:gd name="T36" fmla="*/ 0 w 202"/>
              <a:gd name="T37" fmla="*/ 0 h 125"/>
              <a:gd name="T38" fmla="*/ 0 w 202"/>
              <a:gd name="T39" fmla="*/ 0 h 125"/>
              <a:gd name="T40" fmla="*/ 0 w 202"/>
              <a:gd name="T41" fmla="*/ 0 h 125"/>
              <a:gd name="T42" fmla="*/ 0 w 202"/>
              <a:gd name="T43" fmla="*/ 0 h 125"/>
              <a:gd name="T44" fmla="*/ 0 w 202"/>
              <a:gd name="T45" fmla="*/ 0 h 125"/>
              <a:gd name="T46" fmla="*/ 0 w 202"/>
              <a:gd name="T47" fmla="*/ 0 h 125"/>
              <a:gd name="T48" fmla="*/ 0 w 202"/>
              <a:gd name="T49" fmla="*/ 0 h 125"/>
              <a:gd name="T50" fmla="*/ 0 w 202"/>
              <a:gd name="T51" fmla="*/ 0 h 125"/>
              <a:gd name="T52" fmla="*/ 0 w 202"/>
              <a:gd name="T53" fmla="*/ 0 h 125"/>
              <a:gd name="T54" fmla="*/ 0 w 202"/>
              <a:gd name="T55" fmla="*/ 0 h 125"/>
              <a:gd name="T56" fmla="*/ 0 w 202"/>
              <a:gd name="T57" fmla="*/ 0 h 1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2"/>
              <a:gd name="T88" fmla="*/ 0 h 125"/>
              <a:gd name="T89" fmla="*/ 202 w 202"/>
              <a:gd name="T90" fmla="*/ 125 h 12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2" h="125">
                <a:moveTo>
                  <a:pt x="202" y="16"/>
                </a:moveTo>
                <a:lnTo>
                  <a:pt x="147" y="2"/>
                </a:lnTo>
                <a:lnTo>
                  <a:pt x="99" y="23"/>
                </a:lnTo>
                <a:lnTo>
                  <a:pt x="23" y="16"/>
                </a:lnTo>
                <a:lnTo>
                  <a:pt x="16" y="10"/>
                </a:lnTo>
                <a:lnTo>
                  <a:pt x="21" y="2"/>
                </a:lnTo>
                <a:lnTo>
                  <a:pt x="13" y="0"/>
                </a:lnTo>
                <a:lnTo>
                  <a:pt x="3" y="3"/>
                </a:lnTo>
                <a:lnTo>
                  <a:pt x="0" y="16"/>
                </a:lnTo>
                <a:lnTo>
                  <a:pt x="3" y="29"/>
                </a:lnTo>
                <a:lnTo>
                  <a:pt x="16" y="47"/>
                </a:lnTo>
                <a:lnTo>
                  <a:pt x="3" y="67"/>
                </a:lnTo>
                <a:lnTo>
                  <a:pt x="3" y="73"/>
                </a:lnTo>
                <a:lnTo>
                  <a:pt x="3" y="82"/>
                </a:lnTo>
                <a:lnTo>
                  <a:pt x="16" y="93"/>
                </a:lnTo>
                <a:lnTo>
                  <a:pt x="21" y="121"/>
                </a:lnTo>
                <a:lnTo>
                  <a:pt x="67" y="111"/>
                </a:lnTo>
                <a:lnTo>
                  <a:pt x="101" y="125"/>
                </a:lnTo>
                <a:lnTo>
                  <a:pt x="111" y="121"/>
                </a:lnTo>
                <a:lnTo>
                  <a:pt x="122" y="114"/>
                </a:lnTo>
                <a:lnTo>
                  <a:pt x="122" y="103"/>
                </a:lnTo>
                <a:lnTo>
                  <a:pt x="127" y="103"/>
                </a:lnTo>
                <a:lnTo>
                  <a:pt x="153" y="93"/>
                </a:lnTo>
                <a:lnTo>
                  <a:pt x="181" y="96"/>
                </a:lnTo>
                <a:lnTo>
                  <a:pt x="164" y="72"/>
                </a:lnTo>
                <a:lnTo>
                  <a:pt x="176" y="62"/>
                </a:lnTo>
                <a:lnTo>
                  <a:pt x="179" y="46"/>
                </a:lnTo>
                <a:lnTo>
                  <a:pt x="195" y="33"/>
                </a:lnTo>
                <a:lnTo>
                  <a:pt x="202" y="16"/>
                </a:lnTo>
              </a:path>
            </a:pathLst>
          </a:custGeom>
          <a:solidFill>
            <a:srgbClr val="CDCDCD"/>
          </a:solidFill>
          <a:ln w="6350">
            <a:solidFill>
              <a:schemeClr val="bg1"/>
            </a:solidFill>
            <a:round/>
            <a:headEnd/>
            <a:tailEnd/>
          </a:ln>
        </p:spPr>
        <p:txBody>
          <a:bodyPr/>
          <a:lstStyle/>
          <a:p>
            <a:endParaRPr lang="en-US"/>
          </a:p>
        </p:txBody>
      </p:sp>
      <p:sp>
        <p:nvSpPr>
          <p:cNvPr id="1724" name="Freeform 2765"/>
          <p:cNvSpPr>
            <a:spLocks/>
          </p:cNvSpPr>
          <p:nvPr/>
        </p:nvSpPr>
        <p:spPr bwMode="auto">
          <a:xfrm>
            <a:off x="5016500" y="3833813"/>
            <a:ext cx="39688" cy="84137"/>
          </a:xfrm>
          <a:custGeom>
            <a:avLst/>
            <a:gdLst>
              <a:gd name="T0" fmla="*/ 0 w 59"/>
              <a:gd name="T1" fmla="*/ 0 h 124"/>
              <a:gd name="T2" fmla="*/ 0 w 59"/>
              <a:gd name="T3" fmla="*/ 0 h 124"/>
              <a:gd name="T4" fmla="*/ 0 w 59"/>
              <a:gd name="T5" fmla="*/ 0 h 124"/>
              <a:gd name="T6" fmla="*/ 0 w 59"/>
              <a:gd name="T7" fmla="*/ 0 h 124"/>
              <a:gd name="T8" fmla="*/ 0 w 59"/>
              <a:gd name="T9" fmla="*/ 0 h 124"/>
              <a:gd name="T10" fmla="*/ 0 w 59"/>
              <a:gd name="T11" fmla="*/ 0 h 124"/>
              <a:gd name="T12" fmla="*/ 0 w 59"/>
              <a:gd name="T13" fmla="*/ 0 h 124"/>
              <a:gd name="T14" fmla="*/ 0 w 59"/>
              <a:gd name="T15" fmla="*/ 0 h 124"/>
              <a:gd name="T16" fmla="*/ 0 w 59"/>
              <a:gd name="T17" fmla="*/ 0 h 124"/>
              <a:gd name="T18" fmla="*/ 0 w 59"/>
              <a:gd name="T19" fmla="*/ 0 h 124"/>
              <a:gd name="T20" fmla="*/ 0 w 59"/>
              <a:gd name="T21" fmla="*/ 0 h 124"/>
              <a:gd name="T22" fmla="*/ 0 w 59"/>
              <a:gd name="T23" fmla="*/ 0 h 124"/>
              <a:gd name="T24" fmla="*/ 0 w 59"/>
              <a:gd name="T25" fmla="*/ 0 h 124"/>
              <a:gd name="T26" fmla="*/ 0 w 59"/>
              <a:gd name="T27" fmla="*/ 0 h 124"/>
              <a:gd name="T28" fmla="*/ 0 w 59"/>
              <a:gd name="T29" fmla="*/ 0 h 1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
              <a:gd name="T46" fmla="*/ 0 h 124"/>
              <a:gd name="T47" fmla="*/ 59 w 59"/>
              <a:gd name="T48" fmla="*/ 124 h 1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 h="124">
                <a:moveTo>
                  <a:pt x="55" y="75"/>
                </a:moveTo>
                <a:lnTo>
                  <a:pt x="59" y="88"/>
                </a:lnTo>
                <a:lnTo>
                  <a:pt x="29" y="124"/>
                </a:lnTo>
                <a:lnTo>
                  <a:pt x="0" y="91"/>
                </a:lnTo>
                <a:lnTo>
                  <a:pt x="5" y="91"/>
                </a:lnTo>
                <a:lnTo>
                  <a:pt x="3" y="54"/>
                </a:lnTo>
                <a:lnTo>
                  <a:pt x="10" y="36"/>
                </a:lnTo>
                <a:lnTo>
                  <a:pt x="0" y="31"/>
                </a:lnTo>
                <a:lnTo>
                  <a:pt x="5" y="6"/>
                </a:lnTo>
                <a:lnTo>
                  <a:pt x="13" y="0"/>
                </a:lnTo>
                <a:lnTo>
                  <a:pt x="18" y="0"/>
                </a:lnTo>
                <a:lnTo>
                  <a:pt x="28" y="3"/>
                </a:lnTo>
                <a:lnTo>
                  <a:pt x="44" y="21"/>
                </a:lnTo>
                <a:lnTo>
                  <a:pt x="39" y="54"/>
                </a:lnTo>
                <a:lnTo>
                  <a:pt x="55" y="75"/>
                </a:lnTo>
                <a:close/>
              </a:path>
            </a:pathLst>
          </a:custGeom>
          <a:solidFill>
            <a:srgbClr val="CDCDCD"/>
          </a:solidFill>
          <a:ln w="6350">
            <a:solidFill>
              <a:schemeClr val="bg1"/>
            </a:solidFill>
            <a:round/>
            <a:headEnd/>
            <a:tailEnd/>
          </a:ln>
        </p:spPr>
        <p:txBody>
          <a:bodyPr/>
          <a:lstStyle/>
          <a:p>
            <a:endParaRPr lang="en-US"/>
          </a:p>
        </p:txBody>
      </p:sp>
      <p:sp>
        <p:nvSpPr>
          <p:cNvPr id="1725" name="Freeform 2766"/>
          <p:cNvSpPr>
            <a:spLocks/>
          </p:cNvSpPr>
          <p:nvPr/>
        </p:nvSpPr>
        <p:spPr bwMode="auto">
          <a:xfrm>
            <a:off x="5016500" y="3833813"/>
            <a:ext cx="39688" cy="84137"/>
          </a:xfrm>
          <a:custGeom>
            <a:avLst/>
            <a:gdLst>
              <a:gd name="T0" fmla="*/ 0 w 59"/>
              <a:gd name="T1" fmla="*/ 0 h 124"/>
              <a:gd name="T2" fmla="*/ 0 w 59"/>
              <a:gd name="T3" fmla="*/ 0 h 124"/>
              <a:gd name="T4" fmla="*/ 0 w 59"/>
              <a:gd name="T5" fmla="*/ 0 h 124"/>
              <a:gd name="T6" fmla="*/ 0 w 59"/>
              <a:gd name="T7" fmla="*/ 0 h 124"/>
              <a:gd name="T8" fmla="*/ 0 w 59"/>
              <a:gd name="T9" fmla="*/ 0 h 124"/>
              <a:gd name="T10" fmla="*/ 0 w 59"/>
              <a:gd name="T11" fmla="*/ 0 h 124"/>
              <a:gd name="T12" fmla="*/ 0 w 59"/>
              <a:gd name="T13" fmla="*/ 0 h 124"/>
              <a:gd name="T14" fmla="*/ 0 w 59"/>
              <a:gd name="T15" fmla="*/ 0 h 124"/>
              <a:gd name="T16" fmla="*/ 0 w 59"/>
              <a:gd name="T17" fmla="*/ 0 h 124"/>
              <a:gd name="T18" fmla="*/ 0 w 59"/>
              <a:gd name="T19" fmla="*/ 0 h 124"/>
              <a:gd name="T20" fmla="*/ 0 w 59"/>
              <a:gd name="T21" fmla="*/ 0 h 124"/>
              <a:gd name="T22" fmla="*/ 0 w 59"/>
              <a:gd name="T23" fmla="*/ 0 h 124"/>
              <a:gd name="T24" fmla="*/ 0 w 59"/>
              <a:gd name="T25" fmla="*/ 0 h 124"/>
              <a:gd name="T26" fmla="*/ 0 w 59"/>
              <a:gd name="T27" fmla="*/ 0 h 124"/>
              <a:gd name="T28" fmla="*/ 0 w 59"/>
              <a:gd name="T29" fmla="*/ 0 h 1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
              <a:gd name="T46" fmla="*/ 0 h 124"/>
              <a:gd name="T47" fmla="*/ 59 w 59"/>
              <a:gd name="T48" fmla="*/ 124 h 1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 h="124">
                <a:moveTo>
                  <a:pt x="55" y="75"/>
                </a:moveTo>
                <a:lnTo>
                  <a:pt x="59" y="88"/>
                </a:lnTo>
                <a:lnTo>
                  <a:pt x="29" y="124"/>
                </a:lnTo>
                <a:lnTo>
                  <a:pt x="0" y="91"/>
                </a:lnTo>
                <a:lnTo>
                  <a:pt x="5" y="91"/>
                </a:lnTo>
                <a:lnTo>
                  <a:pt x="3" y="54"/>
                </a:lnTo>
                <a:lnTo>
                  <a:pt x="10" y="36"/>
                </a:lnTo>
                <a:lnTo>
                  <a:pt x="0" y="31"/>
                </a:lnTo>
                <a:lnTo>
                  <a:pt x="5" y="6"/>
                </a:lnTo>
                <a:lnTo>
                  <a:pt x="13" y="0"/>
                </a:lnTo>
                <a:lnTo>
                  <a:pt x="18" y="0"/>
                </a:lnTo>
                <a:lnTo>
                  <a:pt x="28" y="3"/>
                </a:lnTo>
                <a:lnTo>
                  <a:pt x="44" y="21"/>
                </a:lnTo>
                <a:lnTo>
                  <a:pt x="39" y="54"/>
                </a:lnTo>
                <a:lnTo>
                  <a:pt x="55" y="75"/>
                </a:lnTo>
              </a:path>
            </a:pathLst>
          </a:custGeom>
          <a:solidFill>
            <a:srgbClr val="CDCDCD"/>
          </a:solidFill>
          <a:ln w="6350">
            <a:solidFill>
              <a:schemeClr val="bg1"/>
            </a:solidFill>
            <a:round/>
            <a:headEnd/>
            <a:tailEnd/>
          </a:ln>
        </p:spPr>
        <p:txBody>
          <a:bodyPr/>
          <a:lstStyle/>
          <a:p>
            <a:endParaRPr lang="en-US"/>
          </a:p>
        </p:txBody>
      </p:sp>
      <p:sp>
        <p:nvSpPr>
          <p:cNvPr id="1726" name="Freeform 2767"/>
          <p:cNvSpPr>
            <a:spLocks/>
          </p:cNvSpPr>
          <p:nvPr/>
        </p:nvSpPr>
        <p:spPr bwMode="auto">
          <a:xfrm>
            <a:off x="4994275" y="3803650"/>
            <a:ext cx="41275" cy="49213"/>
          </a:xfrm>
          <a:custGeom>
            <a:avLst/>
            <a:gdLst>
              <a:gd name="T0" fmla="*/ 0 w 62"/>
              <a:gd name="T1" fmla="*/ 0 h 73"/>
              <a:gd name="T2" fmla="*/ 0 w 62"/>
              <a:gd name="T3" fmla="*/ 0 h 73"/>
              <a:gd name="T4" fmla="*/ 0 w 62"/>
              <a:gd name="T5" fmla="*/ 0 h 73"/>
              <a:gd name="T6" fmla="*/ 0 w 62"/>
              <a:gd name="T7" fmla="*/ 0 h 73"/>
              <a:gd name="T8" fmla="*/ 0 w 62"/>
              <a:gd name="T9" fmla="*/ 0 h 73"/>
              <a:gd name="T10" fmla="*/ 0 w 62"/>
              <a:gd name="T11" fmla="*/ 0 h 73"/>
              <a:gd name="T12" fmla="*/ 0 w 62"/>
              <a:gd name="T13" fmla="*/ 0 h 73"/>
              <a:gd name="T14" fmla="*/ 0 w 62"/>
              <a:gd name="T15" fmla="*/ 0 h 73"/>
              <a:gd name="T16" fmla="*/ 0 w 62"/>
              <a:gd name="T17" fmla="*/ 0 h 73"/>
              <a:gd name="T18" fmla="*/ 0 w 62"/>
              <a:gd name="T19" fmla="*/ 0 h 73"/>
              <a:gd name="T20" fmla="*/ 0 w 62"/>
              <a:gd name="T21" fmla="*/ 0 h 73"/>
              <a:gd name="T22" fmla="*/ 0 w 62"/>
              <a:gd name="T23" fmla="*/ 0 h 73"/>
              <a:gd name="T24" fmla="*/ 0 w 62"/>
              <a:gd name="T25" fmla="*/ 0 h 73"/>
              <a:gd name="T26" fmla="*/ 0 w 62"/>
              <a:gd name="T27" fmla="*/ 0 h 73"/>
              <a:gd name="T28" fmla="*/ 0 w 62"/>
              <a:gd name="T29" fmla="*/ 0 h 73"/>
              <a:gd name="T30" fmla="*/ 0 w 62"/>
              <a:gd name="T31" fmla="*/ 0 h 73"/>
              <a:gd name="T32" fmla="*/ 0 w 62"/>
              <a:gd name="T33" fmla="*/ 0 h 73"/>
              <a:gd name="T34" fmla="*/ 0 w 6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
              <a:gd name="T55" fmla="*/ 0 h 73"/>
              <a:gd name="T56" fmla="*/ 62 w 6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 h="73">
                <a:moveTo>
                  <a:pt x="0" y="43"/>
                </a:moveTo>
                <a:lnTo>
                  <a:pt x="33" y="73"/>
                </a:lnTo>
                <a:lnTo>
                  <a:pt x="38" y="48"/>
                </a:lnTo>
                <a:lnTo>
                  <a:pt x="46" y="42"/>
                </a:lnTo>
                <a:lnTo>
                  <a:pt x="51" y="42"/>
                </a:lnTo>
                <a:lnTo>
                  <a:pt x="51" y="30"/>
                </a:lnTo>
                <a:lnTo>
                  <a:pt x="59" y="35"/>
                </a:lnTo>
                <a:lnTo>
                  <a:pt x="62" y="29"/>
                </a:lnTo>
                <a:lnTo>
                  <a:pt x="30" y="4"/>
                </a:lnTo>
                <a:lnTo>
                  <a:pt x="31" y="0"/>
                </a:lnTo>
                <a:lnTo>
                  <a:pt x="20" y="0"/>
                </a:lnTo>
                <a:lnTo>
                  <a:pt x="25" y="8"/>
                </a:lnTo>
                <a:lnTo>
                  <a:pt x="12" y="0"/>
                </a:lnTo>
                <a:lnTo>
                  <a:pt x="9" y="4"/>
                </a:lnTo>
                <a:lnTo>
                  <a:pt x="15" y="16"/>
                </a:lnTo>
                <a:lnTo>
                  <a:pt x="4" y="22"/>
                </a:lnTo>
                <a:lnTo>
                  <a:pt x="7" y="37"/>
                </a:lnTo>
                <a:lnTo>
                  <a:pt x="0" y="43"/>
                </a:lnTo>
                <a:close/>
              </a:path>
            </a:pathLst>
          </a:custGeom>
          <a:solidFill>
            <a:srgbClr val="CDCDCD"/>
          </a:solidFill>
          <a:ln w="6350">
            <a:solidFill>
              <a:schemeClr val="bg1"/>
            </a:solidFill>
            <a:round/>
            <a:headEnd/>
            <a:tailEnd/>
          </a:ln>
        </p:spPr>
        <p:txBody>
          <a:bodyPr/>
          <a:lstStyle/>
          <a:p>
            <a:endParaRPr lang="en-US"/>
          </a:p>
        </p:txBody>
      </p:sp>
      <p:sp>
        <p:nvSpPr>
          <p:cNvPr id="1727" name="Freeform 2768"/>
          <p:cNvSpPr>
            <a:spLocks/>
          </p:cNvSpPr>
          <p:nvPr/>
        </p:nvSpPr>
        <p:spPr bwMode="auto">
          <a:xfrm>
            <a:off x="4994275" y="3803650"/>
            <a:ext cx="41275" cy="49213"/>
          </a:xfrm>
          <a:custGeom>
            <a:avLst/>
            <a:gdLst>
              <a:gd name="T0" fmla="*/ 0 w 62"/>
              <a:gd name="T1" fmla="*/ 0 h 73"/>
              <a:gd name="T2" fmla="*/ 0 w 62"/>
              <a:gd name="T3" fmla="*/ 0 h 73"/>
              <a:gd name="T4" fmla="*/ 0 w 62"/>
              <a:gd name="T5" fmla="*/ 0 h 73"/>
              <a:gd name="T6" fmla="*/ 0 w 62"/>
              <a:gd name="T7" fmla="*/ 0 h 73"/>
              <a:gd name="T8" fmla="*/ 0 w 62"/>
              <a:gd name="T9" fmla="*/ 0 h 73"/>
              <a:gd name="T10" fmla="*/ 0 w 62"/>
              <a:gd name="T11" fmla="*/ 0 h 73"/>
              <a:gd name="T12" fmla="*/ 0 w 62"/>
              <a:gd name="T13" fmla="*/ 0 h 73"/>
              <a:gd name="T14" fmla="*/ 0 w 62"/>
              <a:gd name="T15" fmla="*/ 0 h 73"/>
              <a:gd name="T16" fmla="*/ 0 w 62"/>
              <a:gd name="T17" fmla="*/ 0 h 73"/>
              <a:gd name="T18" fmla="*/ 0 w 62"/>
              <a:gd name="T19" fmla="*/ 0 h 73"/>
              <a:gd name="T20" fmla="*/ 0 w 62"/>
              <a:gd name="T21" fmla="*/ 0 h 73"/>
              <a:gd name="T22" fmla="*/ 0 w 62"/>
              <a:gd name="T23" fmla="*/ 0 h 73"/>
              <a:gd name="T24" fmla="*/ 0 w 62"/>
              <a:gd name="T25" fmla="*/ 0 h 73"/>
              <a:gd name="T26" fmla="*/ 0 w 62"/>
              <a:gd name="T27" fmla="*/ 0 h 73"/>
              <a:gd name="T28" fmla="*/ 0 w 62"/>
              <a:gd name="T29" fmla="*/ 0 h 73"/>
              <a:gd name="T30" fmla="*/ 0 w 62"/>
              <a:gd name="T31" fmla="*/ 0 h 73"/>
              <a:gd name="T32" fmla="*/ 0 w 62"/>
              <a:gd name="T33" fmla="*/ 0 h 73"/>
              <a:gd name="T34" fmla="*/ 0 w 6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
              <a:gd name="T55" fmla="*/ 0 h 73"/>
              <a:gd name="T56" fmla="*/ 62 w 6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 h="73">
                <a:moveTo>
                  <a:pt x="0" y="43"/>
                </a:moveTo>
                <a:lnTo>
                  <a:pt x="33" y="73"/>
                </a:lnTo>
                <a:lnTo>
                  <a:pt x="38" y="48"/>
                </a:lnTo>
                <a:lnTo>
                  <a:pt x="46" y="42"/>
                </a:lnTo>
                <a:lnTo>
                  <a:pt x="51" y="42"/>
                </a:lnTo>
                <a:lnTo>
                  <a:pt x="51" y="30"/>
                </a:lnTo>
                <a:lnTo>
                  <a:pt x="59" y="35"/>
                </a:lnTo>
                <a:lnTo>
                  <a:pt x="62" y="29"/>
                </a:lnTo>
                <a:lnTo>
                  <a:pt x="30" y="4"/>
                </a:lnTo>
                <a:lnTo>
                  <a:pt x="31" y="0"/>
                </a:lnTo>
                <a:lnTo>
                  <a:pt x="20" y="0"/>
                </a:lnTo>
                <a:lnTo>
                  <a:pt x="25" y="8"/>
                </a:lnTo>
                <a:lnTo>
                  <a:pt x="12" y="0"/>
                </a:lnTo>
                <a:lnTo>
                  <a:pt x="9" y="4"/>
                </a:lnTo>
                <a:lnTo>
                  <a:pt x="15" y="16"/>
                </a:lnTo>
                <a:lnTo>
                  <a:pt x="4" y="22"/>
                </a:lnTo>
                <a:lnTo>
                  <a:pt x="7" y="37"/>
                </a:lnTo>
                <a:lnTo>
                  <a:pt x="0" y="43"/>
                </a:lnTo>
              </a:path>
            </a:pathLst>
          </a:custGeom>
          <a:solidFill>
            <a:srgbClr val="CDCDCD"/>
          </a:solidFill>
          <a:ln w="6350">
            <a:solidFill>
              <a:schemeClr val="bg1"/>
            </a:solidFill>
            <a:round/>
            <a:headEnd/>
            <a:tailEnd/>
          </a:ln>
        </p:spPr>
        <p:txBody>
          <a:bodyPr/>
          <a:lstStyle/>
          <a:p>
            <a:endParaRPr lang="en-US"/>
          </a:p>
        </p:txBody>
      </p:sp>
      <p:sp>
        <p:nvSpPr>
          <p:cNvPr id="1728" name="Freeform 2769"/>
          <p:cNvSpPr>
            <a:spLocks/>
          </p:cNvSpPr>
          <p:nvPr/>
        </p:nvSpPr>
        <p:spPr bwMode="auto">
          <a:xfrm>
            <a:off x="5127625" y="4137025"/>
            <a:ext cx="236538" cy="238125"/>
          </a:xfrm>
          <a:custGeom>
            <a:avLst/>
            <a:gdLst>
              <a:gd name="T0" fmla="*/ 0 w 355"/>
              <a:gd name="T1" fmla="*/ 0 h 346"/>
              <a:gd name="T2" fmla="*/ 0 w 355"/>
              <a:gd name="T3" fmla="*/ 0 h 346"/>
              <a:gd name="T4" fmla="*/ 0 w 355"/>
              <a:gd name="T5" fmla="*/ 0 h 346"/>
              <a:gd name="T6" fmla="*/ 0 w 355"/>
              <a:gd name="T7" fmla="*/ 0 h 346"/>
              <a:gd name="T8" fmla="*/ 0 w 355"/>
              <a:gd name="T9" fmla="*/ 0 h 346"/>
              <a:gd name="T10" fmla="*/ 0 w 355"/>
              <a:gd name="T11" fmla="*/ 0 h 346"/>
              <a:gd name="T12" fmla="*/ 0 w 355"/>
              <a:gd name="T13" fmla="*/ 0 h 346"/>
              <a:gd name="T14" fmla="*/ 0 w 355"/>
              <a:gd name="T15" fmla="*/ 0 h 346"/>
              <a:gd name="T16" fmla="*/ 0 w 355"/>
              <a:gd name="T17" fmla="*/ 0 h 346"/>
              <a:gd name="T18" fmla="*/ 0 w 355"/>
              <a:gd name="T19" fmla="*/ 0 h 346"/>
              <a:gd name="T20" fmla="*/ 0 w 355"/>
              <a:gd name="T21" fmla="*/ 0 h 346"/>
              <a:gd name="T22" fmla="*/ 0 w 355"/>
              <a:gd name="T23" fmla="*/ 0 h 346"/>
              <a:gd name="T24" fmla="*/ 0 w 355"/>
              <a:gd name="T25" fmla="*/ 0 h 346"/>
              <a:gd name="T26" fmla="*/ 0 w 355"/>
              <a:gd name="T27" fmla="*/ 0 h 346"/>
              <a:gd name="T28" fmla="*/ 0 w 355"/>
              <a:gd name="T29" fmla="*/ 0 h 346"/>
              <a:gd name="T30" fmla="*/ 0 w 355"/>
              <a:gd name="T31" fmla="*/ 0 h 346"/>
              <a:gd name="T32" fmla="*/ 0 w 355"/>
              <a:gd name="T33" fmla="*/ 0 h 346"/>
              <a:gd name="T34" fmla="*/ 0 w 355"/>
              <a:gd name="T35" fmla="*/ 0 h 346"/>
              <a:gd name="T36" fmla="*/ 0 w 355"/>
              <a:gd name="T37" fmla="*/ 0 h 346"/>
              <a:gd name="T38" fmla="*/ 0 w 355"/>
              <a:gd name="T39" fmla="*/ 0 h 346"/>
              <a:gd name="T40" fmla="*/ 0 w 355"/>
              <a:gd name="T41" fmla="*/ 0 h 346"/>
              <a:gd name="T42" fmla="*/ 0 w 355"/>
              <a:gd name="T43" fmla="*/ 0 h 346"/>
              <a:gd name="T44" fmla="*/ 0 w 355"/>
              <a:gd name="T45" fmla="*/ 0 h 346"/>
              <a:gd name="T46" fmla="*/ 0 w 355"/>
              <a:gd name="T47" fmla="*/ 0 h 346"/>
              <a:gd name="T48" fmla="*/ 0 w 355"/>
              <a:gd name="T49" fmla="*/ 0 h 346"/>
              <a:gd name="T50" fmla="*/ 0 w 355"/>
              <a:gd name="T51" fmla="*/ 0 h 346"/>
              <a:gd name="T52" fmla="*/ 0 w 355"/>
              <a:gd name="T53" fmla="*/ 0 h 346"/>
              <a:gd name="T54" fmla="*/ 0 w 355"/>
              <a:gd name="T55" fmla="*/ 0 h 346"/>
              <a:gd name="T56" fmla="*/ 0 w 355"/>
              <a:gd name="T57" fmla="*/ 0 h 346"/>
              <a:gd name="T58" fmla="*/ 0 w 355"/>
              <a:gd name="T59" fmla="*/ 0 h 346"/>
              <a:gd name="T60" fmla="*/ 0 w 355"/>
              <a:gd name="T61" fmla="*/ 0 h 346"/>
              <a:gd name="T62" fmla="*/ 0 w 355"/>
              <a:gd name="T63" fmla="*/ 0 h 346"/>
              <a:gd name="T64" fmla="*/ 0 w 355"/>
              <a:gd name="T65" fmla="*/ 0 h 346"/>
              <a:gd name="T66" fmla="*/ 0 w 355"/>
              <a:gd name="T67" fmla="*/ 0 h 346"/>
              <a:gd name="T68" fmla="*/ 0 w 355"/>
              <a:gd name="T69" fmla="*/ 0 h 346"/>
              <a:gd name="T70" fmla="*/ 0 w 355"/>
              <a:gd name="T71" fmla="*/ 0 h 346"/>
              <a:gd name="T72" fmla="*/ 0 w 355"/>
              <a:gd name="T73" fmla="*/ 0 h 346"/>
              <a:gd name="T74" fmla="*/ 0 w 355"/>
              <a:gd name="T75" fmla="*/ 0 h 346"/>
              <a:gd name="T76" fmla="*/ 0 w 355"/>
              <a:gd name="T77" fmla="*/ 0 h 346"/>
              <a:gd name="T78" fmla="*/ 0 w 355"/>
              <a:gd name="T79" fmla="*/ 0 h 346"/>
              <a:gd name="T80" fmla="*/ 0 w 355"/>
              <a:gd name="T81" fmla="*/ 0 h 346"/>
              <a:gd name="T82" fmla="*/ 0 w 355"/>
              <a:gd name="T83" fmla="*/ 0 h 346"/>
              <a:gd name="T84" fmla="*/ 0 w 355"/>
              <a:gd name="T85" fmla="*/ 0 h 346"/>
              <a:gd name="T86" fmla="*/ 0 w 355"/>
              <a:gd name="T87" fmla="*/ 0 h 346"/>
              <a:gd name="T88" fmla="*/ 0 w 355"/>
              <a:gd name="T89" fmla="*/ 0 h 346"/>
              <a:gd name="T90" fmla="*/ 0 w 355"/>
              <a:gd name="T91" fmla="*/ 0 h 346"/>
              <a:gd name="T92" fmla="*/ 0 w 355"/>
              <a:gd name="T93" fmla="*/ 0 h 346"/>
              <a:gd name="T94" fmla="*/ 0 w 355"/>
              <a:gd name="T95" fmla="*/ 0 h 3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5"/>
              <a:gd name="T145" fmla="*/ 0 h 346"/>
              <a:gd name="T146" fmla="*/ 355 w 355"/>
              <a:gd name="T147" fmla="*/ 346 h 3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5" h="346">
                <a:moveTo>
                  <a:pt x="16" y="0"/>
                </a:moveTo>
                <a:lnTo>
                  <a:pt x="73" y="7"/>
                </a:lnTo>
                <a:lnTo>
                  <a:pt x="138" y="28"/>
                </a:lnTo>
                <a:lnTo>
                  <a:pt x="195" y="5"/>
                </a:lnTo>
                <a:lnTo>
                  <a:pt x="189" y="10"/>
                </a:lnTo>
                <a:lnTo>
                  <a:pt x="205" y="5"/>
                </a:lnTo>
                <a:lnTo>
                  <a:pt x="231" y="4"/>
                </a:lnTo>
                <a:lnTo>
                  <a:pt x="241" y="15"/>
                </a:lnTo>
                <a:lnTo>
                  <a:pt x="231" y="7"/>
                </a:lnTo>
                <a:lnTo>
                  <a:pt x="230" y="10"/>
                </a:lnTo>
                <a:lnTo>
                  <a:pt x="238" y="15"/>
                </a:lnTo>
                <a:lnTo>
                  <a:pt x="238" y="22"/>
                </a:lnTo>
                <a:lnTo>
                  <a:pt x="241" y="20"/>
                </a:lnTo>
                <a:lnTo>
                  <a:pt x="241" y="13"/>
                </a:lnTo>
                <a:lnTo>
                  <a:pt x="254" y="22"/>
                </a:lnTo>
                <a:lnTo>
                  <a:pt x="270" y="22"/>
                </a:lnTo>
                <a:lnTo>
                  <a:pt x="301" y="13"/>
                </a:lnTo>
                <a:lnTo>
                  <a:pt x="326" y="83"/>
                </a:lnTo>
                <a:lnTo>
                  <a:pt x="311" y="134"/>
                </a:lnTo>
                <a:lnTo>
                  <a:pt x="301" y="137"/>
                </a:lnTo>
                <a:lnTo>
                  <a:pt x="277" y="109"/>
                </a:lnTo>
                <a:lnTo>
                  <a:pt x="254" y="57"/>
                </a:lnTo>
                <a:lnTo>
                  <a:pt x="247" y="74"/>
                </a:lnTo>
                <a:lnTo>
                  <a:pt x="257" y="101"/>
                </a:lnTo>
                <a:lnTo>
                  <a:pt x="282" y="132"/>
                </a:lnTo>
                <a:lnTo>
                  <a:pt x="298" y="184"/>
                </a:lnTo>
                <a:lnTo>
                  <a:pt x="335" y="254"/>
                </a:lnTo>
                <a:lnTo>
                  <a:pt x="355" y="272"/>
                </a:lnTo>
                <a:lnTo>
                  <a:pt x="345" y="276"/>
                </a:lnTo>
                <a:lnTo>
                  <a:pt x="350" y="302"/>
                </a:lnTo>
                <a:lnTo>
                  <a:pt x="337" y="311"/>
                </a:lnTo>
                <a:lnTo>
                  <a:pt x="329" y="310"/>
                </a:lnTo>
                <a:lnTo>
                  <a:pt x="321" y="328"/>
                </a:lnTo>
                <a:lnTo>
                  <a:pt x="304" y="332"/>
                </a:lnTo>
                <a:lnTo>
                  <a:pt x="298" y="346"/>
                </a:lnTo>
                <a:lnTo>
                  <a:pt x="285" y="346"/>
                </a:lnTo>
                <a:lnTo>
                  <a:pt x="272" y="341"/>
                </a:lnTo>
                <a:lnTo>
                  <a:pt x="218" y="339"/>
                </a:lnTo>
                <a:lnTo>
                  <a:pt x="221" y="332"/>
                </a:lnTo>
                <a:lnTo>
                  <a:pt x="217" y="332"/>
                </a:lnTo>
                <a:lnTo>
                  <a:pt x="213" y="339"/>
                </a:lnTo>
                <a:lnTo>
                  <a:pt x="16" y="339"/>
                </a:lnTo>
                <a:lnTo>
                  <a:pt x="15" y="93"/>
                </a:lnTo>
                <a:lnTo>
                  <a:pt x="7" y="85"/>
                </a:lnTo>
                <a:lnTo>
                  <a:pt x="0" y="56"/>
                </a:lnTo>
                <a:lnTo>
                  <a:pt x="8" y="48"/>
                </a:lnTo>
                <a:lnTo>
                  <a:pt x="7" y="10"/>
                </a:lnTo>
                <a:lnTo>
                  <a:pt x="16" y="0"/>
                </a:lnTo>
                <a:close/>
              </a:path>
            </a:pathLst>
          </a:custGeom>
          <a:solidFill>
            <a:srgbClr val="CDCDCD"/>
          </a:solidFill>
          <a:ln w="6350">
            <a:solidFill>
              <a:schemeClr val="bg1"/>
            </a:solidFill>
            <a:round/>
            <a:headEnd/>
            <a:tailEnd/>
          </a:ln>
        </p:spPr>
        <p:txBody>
          <a:bodyPr/>
          <a:lstStyle/>
          <a:p>
            <a:endParaRPr lang="en-US"/>
          </a:p>
        </p:txBody>
      </p:sp>
      <p:sp>
        <p:nvSpPr>
          <p:cNvPr id="1729" name="Freeform 2770"/>
          <p:cNvSpPr>
            <a:spLocks/>
          </p:cNvSpPr>
          <p:nvPr/>
        </p:nvSpPr>
        <p:spPr bwMode="auto">
          <a:xfrm>
            <a:off x="5127625" y="4137025"/>
            <a:ext cx="236538" cy="238125"/>
          </a:xfrm>
          <a:custGeom>
            <a:avLst/>
            <a:gdLst>
              <a:gd name="T0" fmla="*/ 0 w 355"/>
              <a:gd name="T1" fmla="*/ 0 h 346"/>
              <a:gd name="T2" fmla="*/ 0 w 355"/>
              <a:gd name="T3" fmla="*/ 0 h 346"/>
              <a:gd name="T4" fmla="*/ 0 w 355"/>
              <a:gd name="T5" fmla="*/ 0 h 346"/>
              <a:gd name="T6" fmla="*/ 0 w 355"/>
              <a:gd name="T7" fmla="*/ 0 h 346"/>
              <a:gd name="T8" fmla="*/ 0 w 355"/>
              <a:gd name="T9" fmla="*/ 0 h 346"/>
              <a:gd name="T10" fmla="*/ 0 w 355"/>
              <a:gd name="T11" fmla="*/ 0 h 346"/>
              <a:gd name="T12" fmla="*/ 0 w 355"/>
              <a:gd name="T13" fmla="*/ 0 h 346"/>
              <a:gd name="T14" fmla="*/ 0 w 355"/>
              <a:gd name="T15" fmla="*/ 0 h 346"/>
              <a:gd name="T16" fmla="*/ 0 w 355"/>
              <a:gd name="T17" fmla="*/ 0 h 346"/>
              <a:gd name="T18" fmla="*/ 0 w 355"/>
              <a:gd name="T19" fmla="*/ 0 h 346"/>
              <a:gd name="T20" fmla="*/ 0 w 355"/>
              <a:gd name="T21" fmla="*/ 0 h 346"/>
              <a:gd name="T22" fmla="*/ 0 w 355"/>
              <a:gd name="T23" fmla="*/ 0 h 346"/>
              <a:gd name="T24" fmla="*/ 0 w 355"/>
              <a:gd name="T25" fmla="*/ 0 h 346"/>
              <a:gd name="T26" fmla="*/ 0 w 355"/>
              <a:gd name="T27" fmla="*/ 0 h 346"/>
              <a:gd name="T28" fmla="*/ 0 w 355"/>
              <a:gd name="T29" fmla="*/ 0 h 346"/>
              <a:gd name="T30" fmla="*/ 0 w 355"/>
              <a:gd name="T31" fmla="*/ 0 h 346"/>
              <a:gd name="T32" fmla="*/ 0 w 355"/>
              <a:gd name="T33" fmla="*/ 0 h 346"/>
              <a:gd name="T34" fmla="*/ 0 w 355"/>
              <a:gd name="T35" fmla="*/ 0 h 346"/>
              <a:gd name="T36" fmla="*/ 0 w 355"/>
              <a:gd name="T37" fmla="*/ 0 h 346"/>
              <a:gd name="T38" fmla="*/ 0 w 355"/>
              <a:gd name="T39" fmla="*/ 0 h 346"/>
              <a:gd name="T40" fmla="*/ 0 w 355"/>
              <a:gd name="T41" fmla="*/ 0 h 346"/>
              <a:gd name="T42" fmla="*/ 0 w 355"/>
              <a:gd name="T43" fmla="*/ 0 h 346"/>
              <a:gd name="T44" fmla="*/ 0 w 355"/>
              <a:gd name="T45" fmla="*/ 0 h 346"/>
              <a:gd name="T46" fmla="*/ 0 w 355"/>
              <a:gd name="T47" fmla="*/ 0 h 346"/>
              <a:gd name="T48" fmla="*/ 0 w 355"/>
              <a:gd name="T49" fmla="*/ 0 h 346"/>
              <a:gd name="T50" fmla="*/ 0 w 355"/>
              <a:gd name="T51" fmla="*/ 0 h 346"/>
              <a:gd name="T52" fmla="*/ 0 w 355"/>
              <a:gd name="T53" fmla="*/ 0 h 346"/>
              <a:gd name="T54" fmla="*/ 0 w 355"/>
              <a:gd name="T55" fmla="*/ 0 h 346"/>
              <a:gd name="T56" fmla="*/ 0 w 355"/>
              <a:gd name="T57" fmla="*/ 0 h 346"/>
              <a:gd name="T58" fmla="*/ 0 w 355"/>
              <a:gd name="T59" fmla="*/ 0 h 346"/>
              <a:gd name="T60" fmla="*/ 0 w 355"/>
              <a:gd name="T61" fmla="*/ 0 h 346"/>
              <a:gd name="T62" fmla="*/ 0 w 355"/>
              <a:gd name="T63" fmla="*/ 0 h 346"/>
              <a:gd name="T64" fmla="*/ 0 w 355"/>
              <a:gd name="T65" fmla="*/ 0 h 346"/>
              <a:gd name="T66" fmla="*/ 0 w 355"/>
              <a:gd name="T67" fmla="*/ 0 h 346"/>
              <a:gd name="T68" fmla="*/ 0 w 355"/>
              <a:gd name="T69" fmla="*/ 0 h 346"/>
              <a:gd name="T70" fmla="*/ 0 w 355"/>
              <a:gd name="T71" fmla="*/ 0 h 346"/>
              <a:gd name="T72" fmla="*/ 0 w 355"/>
              <a:gd name="T73" fmla="*/ 0 h 346"/>
              <a:gd name="T74" fmla="*/ 0 w 355"/>
              <a:gd name="T75" fmla="*/ 0 h 346"/>
              <a:gd name="T76" fmla="*/ 0 w 355"/>
              <a:gd name="T77" fmla="*/ 0 h 346"/>
              <a:gd name="T78" fmla="*/ 0 w 355"/>
              <a:gd name="T79" fmla="*/ 0 h 346"/>
              <a:gd name="T80" fmla="*/ 0 w 355"/>
              <a:gd name="T81" fmla="*/ 0 h 346"/>
              <a:gd name="T82" fmla="*/ 0 w 355"/>
              <a:gd name="T83" fmla="*/ 0 h 346"/>
              <a:gd name="T84" fmla="*/ 0 w 355"/>
              <a:gd name="T85" fmla="*/ 0 h 346"/>
              <a:gd name="T86" fmla="*/ 0 w 355"/>
              <a:gd name="T87" fmla="*/ 0 h 346"/>
              <a:gd name="T88" fmla="*/ 0 w 355"/>
              <a:gd name="T89" fmla="*/ 0 h 346"/>
              <a:gd name="T90" fmla="*/ 0 w 355"/>
              <a:gd name="T91" fmla="*/ 0 h 346"/>
              <a:gd name="T92" fmla="*/ 0 w 355"/>
              <a:gd name="T93" fmla="*/ 0 h 346"/>
              <a:gd name="T94" fmla="*/ 0 w 355"/>
              <a:gd name="T95" fmla="*/ 0 h 3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5"/>
              <a:gd name="T145" fmla="*/ 0 h 346"/>
              <a:gd name="T146" fmla="*/ 355 w 355"/>
              <a:gd name="T147" fmla="*/ 346 h 3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5" h="346">
                <a:moveTo>
                  <a:pt x="16" y="0"/>
                </a:moveTo>
                <a:lnTo>
                  <a:pt x="73" y="7"/>
                </a:lnTo>
                <a:lnTo>
                  <a:pt x="138" y="28"/>
                </a:lnTo>
                <a:lnTo>
                  <a:pt x="195" y="5"/>
                </a:lnTo>
                <a:lnTo>
                  <a:pt x="189" y="10"/>
                </a:lnTo>
                <a:lnTo>
                  <a:pt x="205" y="5"/>
                </a:lnTo>
                <a:lnTo>
                  <a:pt x="231" y="4"/>
                </a:lnTo>
                <a:lnTo>
                  <a:pt x="241" y="15"/>
                </a:lnTo>
                <a:lnTo>
                  <a:pt x="231" y="7"/>
                </a:lnTo>
                <a:lnTo>
                  <a:pt x="230" y="10"/>
                </a:lnTo>
                <a:lnTo>
                  <a:pt x="238" y="15"/>
                </a:lnTo>
                <a:lnTo>
                  <a:pt x="238" y="22"/>
                </a:lnTo>
                <a:lnTo>
                  <a:pt x="241" y="20"/>
                </a:lnTo>
                <a:lnTo>
                  <a:pt x="241" y="13"/>
                </a:lnTo>
                <a:lnTo>
                  <a:pt x="254" y="22"/>
                </a:lnTo>
                <a:lnTo>
                  <a:pt x="270" y="22"/>
                </a:lnTo>
                <a:lnTo>
                  <a:pt x="301" y="13"/>
                </a:lnTo>
                <a:lnTo>
                  <a:pt x="326" y="83"/>
                </a:lnTo>
                <a:lnTo>
                  <a:pt x="311" y="134"/>
                </a:lnTo>
                <a:lnTo>
                  <a:pt x="301" y="137"/>
                </a:lnTo>
                <a:lnTo>
                  <a:pt x="277" y="109"/>
                </a:lnTo>
                <a:lnTo>
                  <a:pt x="254" y="57"/>
                </a:lnTo>
                <a:lnTo>
                  <a:pt x="247" y="74"/>
                </a:lnTo>
                <a:lnTo>
                  <a:pt x="257" y="101"/>
                </a:lnTo>
                <a:lnTo>
                  <a:pt x="282" y="132"/>
                </a:lnTo>
                <a:lnTo>
                  <a:pt x="298" y="184"/>
                </a:lnTo>
                <a:lnTo>
                  <a:pt x="335" y="254"/>
                </a:lnTo>
                <a:lnTo>
                  <a:pt x="355" y="272"/>
                </a:lnTo>
                <a:lnTo>
                  <a:pt x="345" y="276"/>
                </a:lnTo>
                <a:lnTo>
                  <a:pt x="350" y="302"/>
                </a:lnTo>
                <a:lnTo>
                  <a:pt x="337" y="311"/>
                </a:lnTo>
                <a:lnTo>
                  <a:pt x="329" y="310"/>
                </a:lnTo>
                <a:lnTo>
                  <a:pt x="321" y="328"/>
                </a:lnTo>
                <a:lnTo>
                  <a:pt x="304" y="332"/>
                </a:lnTo>
                <a:lnTo>
                  <a:pt x="298" y="346"/>
                </a:lnTo>
                <a:lnTo>
                  <a:pt x="285" y="346"/>
                </a:lnTo>
                <a:lnTo>
                  <a:pt x="272" y="341"/>
                </a:lnTo>
                <a:lnTo>
                  <a:pt x="218" y="339"/>
                </a:lnTo>
                <a:lnTo>
                  <a:pt x="221" y="332"/>
                </a:lnTo>
                <a:lnTo>
                  <a:pt x="217" y="332"/>
                </a:lnTo>
                <a:lnTo>
                  <a:pt x="213" y="339"/>
                </a:lnTo>
                <a:lnTo>
                  <a:pt x="16" y="339"/>
                </a:lnTo>
                <a:lnTo>
                  <a:pt x="15" y="93"/>
                </a:lnTo>
                <a:lnTo>
                  <a:pt x="7" y="85"/>
                </a:lnTo>
                <a:lnTo>
                  <a:pt x="0" y="56"/>
                </a:lnTo>
                <a:lnTo>
                  <a:pt x="8" y="48"/>
                </a:lnTo>
                <a:lnTo>
                  <a:pt x="7" y="10"/>
                </a:lnTo>
                <a:lnTo>
                  <a:pt x="16" y="0"/>
                </a:lnTo>
              </a:path>
            </a:pathLst>
          </a:custGeom>
          <a:solidFill>
            <a:srgbClr val="CDCDCD"/>
          </a:solidFill>
          <a:ln w="6350">
            <a:solidFill>
              <a:schemeClr val="bg1"/>
            </a:solidFill>
            <a:round/>
            <a:headEnd/>
            <a:tailEnd/>
          </a:ln>
        </p:spPr>
        <p:txBody>
          <a:bodyPr/>
          <a:lstStyle/>
          <a:p>
            <a:endParaRPr lang="en-US"/>
          </a:p>
        </p:txBody>
      </p:sp>
      <p:sp>
        <p:nvSpPr>
          <p:cNvPr id="1730" name="Freeform 2771"/>
          <p:cNvSpPr>
            <a:spLocks/>
          </p:cNvSpPr>
          <p:nvPr/>
        </p:nvSpPr>
        <p:spPr bwMode="auto">
          <a:xfrm>
            <a:off x="5592763" y="3405188"/>
            <a:ext cx="858837" cy="471487"/>
          </a:xfrm>
          <a:custGeom>
            <a:avLst/>
            <a:gdLst>
              <a:gd name="T0" fmla="*/ 0 w 1282"/>
              <a:gd name="T1" fmla="*/ 0 h 682"/>
              <a:gd name="T2" fmla="*/ 0 w 1282"/>
              <a:gd name="T3" fmla="*/ 0 h 682"/>
              <a:gd name="T4" fmla="*/ 0 w 1282"/>
              <a:gd name="T5" fmla="*/ 0 h 682"/>
              <a:gd name="T6" fmla="*/ 0 w 1282"/>
              <a:gd name="T7" fmla="*/ 0 h 682"/>
              <a:gd name="T8" fmla="*/ 0 w 1282"/>
              <a:gd name="T9" fmla="*/ 0 h 682"/>
              <a:gd name="T10" fmla="*/ 0 w 1282"/>
              <a:gd name="T11" fmla="*/ 0 h 682"/>
              <a:gd name="T12" fmla="*/ 0 w 1282"/>
              <a:gd name="T13" fmla="*/ 0 h 682"/>
              <a:gd name="T14" fmla="*/ 0 w 1282"/>
              <a:gd name="T15" fmla="*/ 0 h 682"/>
              <a:gd name="T16" fmla="*/ 0 w 1282"/>
              <a:gd name="T17" fmla="*/ 0 h 682"/>
              <a:gd name="T18" fmla="*/ 0 w 1282"/>
              <a:gd name="T19" fmla="*/ 0 h 682"/>
              <a:gd name="T20" fmla="*/ 0 w 1282"/>
              <a:gd name="T21" fmla="*/ 0 h 682"/>
              <a:gd name="T22" fmla="*/ 0 w 1282"/>
              <a:gd name="T23" fmla="*/ 0 h 682"/>
              <a:gd name="T24" fmla="*/ 0 w 1282"/>
              <a:gd name="T25" fmla="*/ 0 h 682"/>
              <a:gd name="T26" fmla="*/ 0 w 1282"/>
              <a:gd name="T27" fmla="*/ 0 h 682"/>
              <a:gd name="T28" fmla="*/ 0 w 1282"/>
              <a:gd name="T29" fmla="*/ 0 h 682"/>
              <a:gd name="T30" fmla="*/ 0 w 1282"/>
              <a:gd name="T31" fmla="*/ 0 h 682"/>
              <a:gd name="T32" fmla="*/ 0 w 1282"/>
              <a:gd name="T33" fmla="*/ 0 h 682"/>
              <a:gd name="T34" fmla="*/ 0 w 1282"/>
              <a:gd name="T35" fmla="*/ 0 h 682"/>
              <a:gd name="T36" fmla="*/ 0 w 1282"/>
              <a:gd name="T37" fmla="*/ 0 h 682"/>
              <a:gd name="T38" fmla="*/ 0 w 1282"/>
              <a:gd name="T39" fmla="*/ 0 h 682"/>
              <a:gd name="T40" fmla="*/ 0 w 1282"/>
              <a:gd name="T41" fmla="*/ 0 h 682"/>
              <a:gd name="T42" fmla="*/ 0 w 1282"/>
              <a:gd name="T43" fmla="*/ 0 h 682"/>
              <a:gd name="T44" fmla="*/ 0 w 1282"/>
              <a:gd name="T45" fmla="*/ 0 h 682"/>
              <a:gd name="T46" fmla="*/ 0 w 1282"/>
              <a:gd name="T47" fmla="*/ 0 h 682"/>
              <a:gd name="T48" fmla="*/ 0 w 1282"/>
              <a:gd name="T49" fmla="*/ 0 h 682"/>
              <a:gd name="T50" fmla="*/ 0 w 1282"/>
              <a:gd name="T51" fmla="*/ 0 h 682"/>
              <a:gd name="T52" fmla="*/ 0 w 1282"/>
              <a:gd name="T53" fmla="*/ 0 h 682"/>
              <a:gd name="T54" fmla="*/ 0 w 1282"/>
              <a:gd name="T55" fmla="*/ 0 h 682"/>
              <a:gd name="T56" fmla="*/ 0 w 1282"/>
              <a:gd name="T57" fmla="*/ 0 h 682"/>
              <a:gd name="T58" fmla="*/ 0 w 1282"/>
              <a:gd name="T59" fmla="*/ 0 h 682"/>
              <a:gd name="T60" fmla="*/ 0 w 1282"/>
              <a:gd name="T61" fmla="*/ 0 h 682"/>
              <a:gd name="T62" fmla="*/ 0 w 1282"/>
              <a:gd name="T63" fmla="*/ 0 h 682"/>
              <a:gd name="T64" fmla="*/ 0 w 1282"/>
              <a:gd name="T65" fmla="*/ 0 h 682"/>
              <a:gd name="T66" fmla="*/ 0 w 1282"/>
              <a:gd name="T67" fmla="*/ 0 h 682"/>
              <a:gd name="T68" fmla="*/ 0 w 1282"/>
              <a:gd name="T69" fmla="*/ 0 h 682"/>
              <a:gd name="T70" fmla="*/ 0 w 1282"/>
              <a:gd name="T71" fmla="*/ 0 h 682"/>
              <a:gd name="T72" fmla="*/ 0 w 1282"/>
              <a:gd name="T73" fmla="*/ 0 h 682"/>
              <a:gd name="T74" fmla="*/ 0 w 1282"/>
              <a:gd name="T75" fmla="*/ 0 h 682"/>
              <a:gd name="T76" fmla="*/ 0 w 1282"/>
              <a:gd name="T77" fmla="*/ 0 h 682"/>
              <a:gd name="T78" fmla="*/ 0 w 1282"/>
              <a:gd name="T79" fmla="*/ 0 h 682"/>
              <a:gd name="T80" fmla="*/ 0 w 1282"/>
              <a:gd name="T81" fmla="*/ 0 h 682"/>
              <a:gd name="T82" fmla="*/ 0 w 1282"/>
              <a:gd name="T83" fmla="*/ 0 h 682"/>
              <a:gd name="T84" fmla="*/ 0 w 1282"/>
              <a:gd name="T85" fmla="*/ 0 h 682"/>
              <a:gd name="T86" fmla="*/ 0 w 1282"/>
              <a:gd name="T87" fmla="*/ 0 h 682"/>
              <a:gd name="T88" fmla="*/ 0 w 1282"/>
              <a:gd name="T89" fmla="*/ 0 h 682"/>
              <a:gd name="T90" fmla="*/ 0 w 1282"/>
              <a:gd name="T91" fmla="*/ 0 h 682"/>
              <a:gd name="T92" fmla="*/ 0 w 1282"/>
              <a:gd name="T93" fmla="*/ 0 h 682"/>
              <a:gd name="T94" fmla="*/ 0 w 1282"/>
              <a:gd name="T95" fmla="*/ 0 h 682"/>
              <a:gd name="T96" fmla="*/ 0 w 1282"/>
              <a:gd name="T97" fmla="*/ 0 h 682"/>
              <a:gd name="T98" fmla="*/ 0 w 1282"/>
              <a:gd name="T99" fmla="*/ 0 h 682"/>
              <a:gd name="T100" fmla="*/ 0 w 1282"/>
              <a:gd name="T101" fmla="*/ 0 h 682"/>
              <a:gd name="T102" fmla="*/ 0 w 1282"/>
              <a:gd name="T103" fmla="*/ 0 h 682"/>
              <a:gd name="T104" fmla="*/ 0 w 1282"/>
              <a:gd name="T105" fmla="*/ 0 h 682"/>
              <a:gd name="T106" fmla="*/ 0 w 1282"/>
              <a:gd name="T107" fmla="*/ 0 h 682"/>
              <a:gd name="T108" fmla="*/ 0 w 1282"/>
              <a:gd name="T109" fmla="*/ 0 h 6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2"/>
              <a:gd name="T166" fmla="*/ 0 h 682"/>
              <a:gd name="T167" fmla="*/ 1282 w 1282"/>
              <a:gd name="T168" fmla="*/ 682 h 68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2" h="682">
                <a:moveTo>
                  <a:pt x="184" y="649"/>
                </a:moveTo>
                <a:lnTo>
                  <a:pt x="203" y="635"/>
                </a:lnTo>
                <a:lnTo>
                  <a:pt x="239" y="625"/>
                </a:lnTo>
                <a:lnTo>
                  <a:pt x="257" y="635"/>
                </a:lnTo>
                <a:lnTo>
                  <a:pt x="280" y="672"/>
                </a:lnTo>
                <a:lnTo>
                  <a:pt x="297" y="669"/>
                </a:lnTo>
                <a:lnTo>
                  <a:pt x="296" y="513"/>
                </a:lnTo>
                <a:lnTo>
                  <a:pt x="379" y="485"/>
                </a:lnTo>
                <a:lnTo>
                  <a:pt x="395" y="493"/>
                </a:lnTo>
                <a:lnTo>
                  <a:pt x="426" y="516"/>
                </a:lnTo>
                <a:lnTo>
                  <a:pt x="488" y="578"/>
                </a:lnTo>
                <a:lnTo>
                  <a:pt x="579" y="566"/>
                </a:lnTo>
                <a:lnTo>
                  <a:pt x="602" y="584"/>
                </a:lnTo>
                <a:lnTo>
                  <a:pt x="612" y="604"/>
                </a:lnTo>
                <a:lnTo>
                  <a:pt x="620" y="604"/>
                </a:lnTo>
                <a:lnTo>
                  <a:pt x="616" y="645"/>
                </a:lnTo>
                <a:lnTo>
                  <a:pt x="636" y="648"/>
                </a:lnTo>
                <a:lnTo>
                  <a:pt x="641" y="675"/>
                </a:lnTo>
                <a:lnTo>
                  <a:pt x="672" y="672"/>
                </a:lnTo>
                <a:lnTo>
                  <a:pt x="700" y="682"/>
                </a:lnTo>
                <a:lnTo>
                  <a:pt x="722" y="661"/>
                </a:lnTo>
                <a:lnTo>
                  <a:pt x="743" y="649"/>
                </a:lnTo>
                <a:lnTo>
                  <a:pt x="750" y="638"/>
                </a:lnTo>
                <a:lnTo>
                  <a:pt x="758" y="638"/>
                </a:lnTo>
                <a:lnTo>
                  <a:pt x="766" y="628"/>
                </a:lnTo>
                <a:lnTo>
                  <a:pt x="771" y="618"/>
                </a:lnTo>
                <a:lnTo>
                  <a:pt x="771" y="610"/>
                </a:lnTo>
                <a:lnTo>
                  <a:pt x="786" y="607"/>
                </a:lnTo>
                <a:lnTo>
                  <a:pt x="809" y="610"/>
                </a:lnTo>
                <a:lnTo>
                  <a:pt x="843" y="622"/>
                </a:lnTo>
                <a:lnTo>
                  <a:pt x="849" y="601"/>
                </a:lnTo>
                <a:lnTo>
                  <a:pt x="869" y="591"/>
                </a:lnTo>
                <a:lnTo>
                  <a:pt x="885" y="601"/>
                </a:lnTo>
                <a:lnTo>
                  <a:pt x="908" y="604"/>
                </a:lnTo>
                <a:lnTo>
                  <a:pt x="949" y="604"/>
                </a:lnTo>
                <a:lnTo>
                  <a:pt x="962" y="601"/>
                </a:lnTo>
                <a:lnTo>
                  <a:pt x="1030" y="610"/>
                </a:lnTo>
                <a:lnTo>
                  <a:pt x="1038" y="620"/>
                </a:lnTo>
                <a:lnTo>
                  <a:pt x="1062" y="627"/>
                </a:lnTo>
                <a:lnTo>
                  <a:pt x="1072" y="589"/>
                </a:lnTo>
                <a:lnTo>
                  <a:pt x="1059" y="534"/>
                </a:lnTo>
                <a:lnTo>
                  <a:pt x="1049" y="522"/>
                </a:lnTo>
                <a:lnTo>
                  <a:pt x="1124" y="505"/>
                </a:lnTo>
                <a:lnTo>
                  <a:pt x="1123" y="472"/>
                </a:lnTo>
                <a:lnTo>
                  <a:pt x="1145" y="417"/>
                </a:lnTo>
                <a:lnTo>
                  <a:pt x="1196" y="423"/>
                </a:lnTo>
                <a:lnTo>
                  <a:pt x="1206" y="433"/>
                </a:lnTo>
                <a:lnTo>
                  <a:pt x="1227" y="422"/>
                </a:lnTo>
                <a:lnTo>
                  <a:pt x="1227" y="387"/>
                </a:lnTo>
                <a:lnTo>
                  <a:pt x="1235" y="360"/>
                </a:lnTo>
                <a:lnTo>
                  <a:pt x="1258" y="358"/>
                </a:lnTo>
                <a:lnTo>
                  <a:pt x="1271" y="337"/>
                </a:lnTo>
                <a:lnTo>
                  <a:pt x="1282" y="322"/>
                </a:lnTo>
                <a:lnTo>
                  <a:pt x="1264" y="295"/>
                </a:lnTo>
                <a:lnTo>
                  <a:pt x="1256" y="298"/>
                </a:lnTo>
                <a:lnTo>
                  <a:pt x="1251" y="306"/>
                </a:lnTo>
                <a:lnTo>
                  <a:pt x="1219" y="298"/>
                </a:lnTo>
                <a:lnTo>
                  <a:pt x="1207" y="283"/>
                </a:lnTo>
                <a:lnTo>
                  <a:pt x="1206" y="275"/>
                </a:lnTo>
                <a:lnTo>
                  <a:pt x="1191" y="269"/>
                </a:lnTo>
                <a:lnTo>
                  <a:pt x="1188" y="251"/>
                </a:lnTo>
                <a:lnTo>
                  <a:pt x="1165" y="234"/>
                </a:lnTo>
                <a:lnTo>
                  <a:pt x="1157" y="231"/>
                </a:lnTo>
                <a:lnTo>
                  <a:pt x="1150" y="238"/>
                </a:lnTo>
                <a:lnTo>
                  <a:pt x="1142" y="238"/>
                </a:lnTo>
                <a:lnTo>
                  <a:pt x="1137" y="246"/>
                </a:lnTo>
                <a:lnTo>
                  <a:pt x="1100" y="246"/>
                </a:lnTo>
                <a:lnTo>
                  <a:pt x="1092" y="233"/>
                </a:lnTo>
                <a:lnTo>
                  <a:pt x="1093" y="228"/>
                </a:lnTo>
                <a:lnTo>
                  <a:pt x="1079" y="218"/>
                </a:lnTo>
                <a:lnTo>
                  <a:pt x="1074" y="220"/>
                </a:lnTo>
                <a:lnTo>
                  <a:pt x="1066" y="236"/>
                </a:lnTo>
                <a:lnTo>
                  <a:pt x="1058" y="242"/>
                </a:lnTo>
                <a:lnTo>
                  <a:pt x="989" y="115"/>
                </a:lnTo>
                <a:lnTo>
                  <a:pt x="944" y="76"/>
                </a:lnTo>
                <a:lnTo>
                  <a:pt x="944" y="68"/>
                </a:lnTo>
                <a:lnTo>
                  <a:pt x="955" y="63"/>
                </a:lnTo>
                <a:lnTo>
                  <a:pt x="952" y="55"/>
                </a:lnTo>
                <a:lnTo>
                  <a:pt x="929" y="67"/>
                </a:lnTo>
                <a:lnTo>
                  <a:pt x="916" y="68"/>
                </a:lnTo>
                <a:lnTo>
                  <a:pt x="901" y="85"/>
                </a:lnTo>
                <a:lnTo>
                  <a:pt x="880" y="93"/>
                </a:lnTo>
                <a:lnTo>
                  <a:pt x="880" y="101"/>
                </a:lnTo>
                <a:lnTo>
                  <a:pt x="862" y="96"/>
                </a:lnTo>
                <a:lnTo>
                  <a:pt x="846" y="104"/>
                </a:lnTo>
                <a:lnTo>
                  <a:pt x="843" y="96"/>
                </a:lnTo>
                <a:lnTo>
                  <a:pt x="848" y="86"/>
                </a:lnTo>
                <a:lnTo>
                  <a:pt x="856" y="83"/>
                </a:lnTo>
                <a:lnTo>
                  <a:pt x="854" y="73"/>
                </a:lnTo>
                <a:lnTo>
                  <a:pt x="843" y="80"/>
                </a:lnTo>
                <a:lnTo>
                  <a:pt x="823" y="70"/>
                </a:lnTo>
                <a:lnTo>
                  <a:pt x="820" y="72"/>
                </a:lnTo>
                <a:lnTo>
                  <a:pt x="823" y="78"/>
                </a:lnTo>
                <a:lnTo>
                  <a:pt x="815" y="78"/>
                </a:lnTo>
                <a:lnTo>
                  <a:pt x="817" y="68"/>
                </a:lnTo>
                <a:lnTo>
                  <a:pt x="810" y="59"/>
                </a:lnTo>
                <a:lnTo>
                  <a:pt x="805" y="57"/>
                </a:lnTo>
                <a:lnTo>
                  <a:pt x="804" y="67"/>
                </a:lnTo>
                <a:lnTo>
                  <a:pt x="776" y="68"/>
                </a:lnTo>
                <a:lnTo>
                  <a:pt x="771" y="62"/>
                </a:lnTo>
                <a:lnTo>
                  <a:pt x="778" y="54"/>
                </a:lnTo>
                <a:lnTo>
                  <a:pt x="779" y="41"/>
                </a:lnTo>
                <a:lnTo>
                  <a:pt x="771" y="34"/>
                </a:lnTo>
                <a:lnTo>
                  <a:pt x="768" y="11"/>
                </a:lnTo>
                <a:lnTo>
                  <a:pt x="760" y="6"/>
                </a:lnTo>
                <a:lnTo>
                  <a:pt x="745" y="13"/>
                </a:lnTo>
                <a:lnTo>
                  <a:pt x="729" y="3"/>
                </a:lnTo>
                <a:lnTo>
                  <a:pt x="708" y="0"/>
                </a:lnTo>
                <a:lnTo>
                  <a:pt x="693" y="10"/>
                </a:lnTo>
                <a:lnTo>
                  <a:pt x="685" y="11"/>
                </a:lnTo>
                <a:lnTo>
                  <a:pt x="682" y="24"/>
                </a:lnTo>
                <a:lnTo>
                  <a:pt x="613" y="41"/>
                </a:lnTo>
                <a:lnTo>
                  <a:pt x="589" y="45"/>
                </a:lnTo>
                <a:lnTo>
                  <a:pt x="584" y="59"/>
                </a:lnTo>
                <a:lnTo>
                  <a:pt x="566" y="59"/>
                </a:lnTo>
                <a:lnTo>
                  <a:pt x="555" y="63"/>
                </a:lnTo>
                <a:lnTo>
                  <a:pt x="553" y="68"/>
                </a:lnTo>
                <a:lnTo>
                  <a:pt x="540" y="63"/>
                </a:lnTo>
                <a:lnTo>
                  <a:pt x="524" y="73"/>
                </a:lnTo>
                <a:lnTo>
                  <a:pt x="509" y="73"/>
                </a:lnTo>
                <a:lnTo>
                  <a:pt x="504" y="81"/>
                </a:lnTo>
                <a:lnTo>
                  <a:pt x="501" y="76"/>
                </a:lnTo>
                <a:lnTo>
                  <a:pt x="475" y="78"/>
                </a:lnTo>
                <a:lnTo>
                  <a:pt x="472" y="73"/>
                </a:lnTo>
                <a:lnTo>
                  <a:pt x="455" y="78"/>
                </a:lnTo>
                <a:lnTo>
                  <a:pt x="462" y="85"/>
                </a:lnTo>
                <a:lnTo>
                  <a:pt x="457" y="98"/>
                </a:lnTo>
                <a:lnTo>
                  <a:pt x="470" y="96"/>
                </a:lnTo>
                <a:lnTo>
                  <a:pt x="473" y="99"/>
                </a:lnTo>
                <a:lnTo>
                  <a:pt x="462" y="104"/>
                </a:lnTo>
                <a:lnTo>
                  <a:pt x="464" y="114"/>
                </a:lnTo>
                <a:lnTo>
                  <a:pt x="481" y="115"/>
                </a:lnTo>
                <a:lnTo>
                  <a:pt x="493" y="125"/>
                </a:lnTo>
                <a:lnTo>
                  <a:pt x="486" y="130"/>
                </a:lnTo>
                <a:lnTo>
                  <a:pt x="459" y="130"/>
                </a:lnTo>
                <a:lnTo>
                  <a:pt x="446" y="143"/>
                </a:lnTo>
                <a:lnTo>
                  <a:pt x="457" y="158"/>
                </a:lnTo>
                <a:lnTo>
                  <a:pt x="454" y="166"/>
                </a:lnTo>
                <a:lnTo>
                  <a:pt x="424" y="182"/>
                </a:lnTo>
                <a:lnTo>
                  <a:pt x="424" y="185"/>
                </a:lnTo>
                <a:lnTo>
                  <a:pt x="434" y="189"/>
                </a:lnTo>
                <a:lnTo>
                  <a:pt x="436" y="197"/>
                </a:lnTo>
                <a:lnTo>
                  <a:pt x="450" y="200"/>
                </a:lnTo>
                <a:lnTo>
                  <a:pt x="455" y="208"/>
                </a:lnTo>
                <a:lnTo>
                  <a:pt x="477" y="215"/>
                </a:lnTo>
                <a:lnTo>
                  <a:pt x="468" y="242"/>
                </a:lnTo>
                <a:lnTo>
                  <a:pt x="442" y="249"/>
                </a:lnTo>
                <a:lnTo>
                  <a:pt x="426" y="239"/>
                </a:lnTo>
                <a:lnTo>
                  <a:pt x="416" y="254"/>
                </a:lnTo>
                <a:lnTo>
                  <a:pt x="407" y="254"/>
                </a:lnTo>
                <a:lnTo>
                  <a:pt x="403" y="249"/>
                </a:lnTo>
                <a:lnTo>
                  <a:pt x="405" y="249"/>
                </a:lnTo>
                <a:lnTo>
                  <a:pt x="385" y="249"/>
                </a:lnTo>
                <a:lnTo>
                  <a:pt x="377" y="228"/>
                </a:lnTo>
                <a:lnTo>
                  <a:pt x="369" y="226"/>
                </a:lnTo>
                <a:lnTo>
                  <a:pt x="356" y="228"/>
                </a:lnTo>
                <a:lnTo>
                  <a:pt x="345" y="238"/>
                </a:lnTo>
                <a:lnTo>
                  <a:pt x="333" y="228"/>
                </a:lnTo>
                <a:lnTo>
                  <a:pt x="320" y="229"/>
                </a:lnTo>
                <a:lnTo>
                  <a:pt x="320" y="234"/>
                </a:lnTo>
                <a:lnTo>
                  <a:pt x="311" y="233"/>
                </a:lnTo>
                <a:lnTo>
                  <a:pt x="289" y="251"/>
                </a:lnTo>
                <a:lnTo>
                  <a:pt x="271" y="244"/>
                </a:lnTo>
                <a:lnTo>
                  <a:pt x="262" y="229"/>
                </a:lnTo>
                <a:lnTo>
                  <a:pt x="257" y="231"/>
                </a:lnTo>
                <a:lnTo>
                  <a:pt x="257" y="251"/>
                </a:lnTo>
                <a:lnTo>
                  <a:pt x="252" y="252"/>
                </a:lnTo>
                <a:lnTo>
                  <a:pt x="249" y="239"/>
                </a:lnTo>
                <a:lnTo>
                  <a:pt x="219" y="205"/>
                </a:lnTo>
                <a:lnTo>
                  <a:pt x="190" y="205"/>
                </a:lnTo>
                <a:lnTo>
                  <a:pt x="184" y="192"/>
                </a:lnTo>
                <a:lnTo>
                  <a:pt x="179" y="192"/>
                </a:lnTo>
                <a:lnTo>
                  <a:pt x="169" y="194"/>
                </a:lnTo>
                <a:lnTo>
                  <a:pt x="162" y="207"/>
                </a:lnTo>
                <a:lnTo>
                  <a:pt x="159" y="203"/>
                </a:lnTo>
                <a:lnTo>
                  <a:pt x="151" y="205"/>
                </a:lnTo>
                <a:lnTo>
                  <a:pt x="148" y="195"/>
                </a:lnTo>
                <a:lnTo>
                  <a:pt x="128" y="199"/>
                </a:lnTo>
                <a:lnTo>
                  <a:pt x="115" y="216"/>
                </a:lnTo>
                <a:lnTo>
                  <a:pt x="91" y="226"/>
                </a:lnTo>
                <a:lnTo>
                  <a:pt x="88" y="239"/>
                </a:lnTo>
                <a:lnTo>
                  <a:pt x="71" y="249"/>
                </a:lnTo>
                <a:lnTo>
                  <a:pt x="63" y="251"/>
                </a:lnTo>
                <a:lnTo>
                  <a:pt x="73" y="280"/>
                </a:lnTo>
                <a:lnTo>
                  <a:pt x="58" y="291"/>
                </a:lnTo>
                <a:lnTo>
                  <a:pt x="29" y="254"/>
                </a:lnTo>
                <a:lnTo>
                  <a:pt x="24" y="277"/>
                </a:lnTo>
                <a:lnTo>
                  <a:pt x="14" y="285"/>
                </a:lnTo>
                <a:lnTo>
                  <a:pt x="9" y="312"/>
                </a:lnTo>
                <a:lnTo>
                  <a:pt x="18" y="322"/>
                </a:lnTo>
                <a:lnTo>
                  <a:pt x="6" y="332"/>
                </a:lnTo>
                <a:lnTo>
                  <a:pt x="0" y="355"/>
                </a:lnTo>
                <a:lnTo>
                  <a:pt x="16" y="361"/>
                </a:lnTo>
                <a:lnTo>
                  <a:pt x="19" y="382"/>
                </a:lnTo>
                <a:lnTo>
                  <a:pt x="26" y="389"/>
                </a:lnTo>
                <a:lnTo>
                  <a:pt x="26" y="384"/>
                </a:lnTo>
                <a:lnTo>
                  <a:pt x="52" y="387"/>
                </a:lnTo>
                <a:lnTo>
                  <a:pt x="63" y="402"/>
                </a:lnTo>
                <a:lnTo>
                  <a:pt x="76" y="435"/>
                </a:lnTo>
                <a:lnTo>
                  <a:pt x="58" y="435"/>
                </a:lnTo>
                <a:lnTo>
                  <a:pt x="57" y="441"/>
                </a:lnTo>
                <a:lnTo>
                  <a:pt x="61" y="443"/>
                </a:lnTo>
                <a:lnTo>
                  <a:pt x="115" y="433"/>
                </a:lnTo>
                <a:lnTo>
                  <a:pt x="135" y="413"/>
                </a:lnTo>
                <a:lnTo>
                  <a:pt x="164" y="423"/>
                </a:lnTo>
                <a:lnTo>
                  <a:pt x="190" y="417"/>
                </a:lnTo>
                <a:lnTo>
                  <a:pt x="206" y="431"/>
                </a:lnTo>
                <a:lnTo>
                  <a:pt x="231" y="472"/>
                </a:lnTo>
                <a:lnTo>
                  <a:pt x="254" y="490"/>
                </a:lnTo>
                <a:lnTo>
                  <a:pt x="257" y="500"/>
                </a:lnTo>
                <a:lnTo>
                  <a:pt x="252" y="500"/>
                </a:lnTo>
                <a:lnTo>
                  <a:pt x="254" y="511"/>
                </a:lnTo>
                <a:lnTo>
                  <a:pt x="175" y="496"/>
                </a:lnTo>
                <a:lnTo>
                  <a:pt x="167" y="506"/>
                </a:lnTo>
                <a:lnTo>
                  <a:pt x="149" y="506"/>
                </a:lnTo>
                <a:lnTo>
                  <a:pt x="144" y="516"/>
                </a:lnTo>
                <a:lnTo>
                  <a:pt x="154" y="534"/>
                </a:lnTo>
                <a:lnTo>
                  <a:pt x="110" y="534"/>
                </a:lnTo>
                <a:lnTo>
                  <a:pt x="138" y="560"/>
                </a:lnTo>
                <a:lnTo>
                  <a:pt x="148" y="596"/>
                </a:lnTo>
                <a:lnTo>
                  <a:pt x="190" y="614"/>
                </a:lnTo>
                <a:lnTo>
                  <a:pt x="184" y="649"/>
                </a:lnTo>
                <a:close/>
              </a:path>
            </a:pathLst>
          </a:custGeom>
          <a:solidFill>
            <a:srgbClr val="CDCDCD"/>
          </a:solidFill>
          <a:ln w="6350">
            <a:solidFill>
              <a:schemeClr val="bg1"/>
            </a:solidFill>
            <a:round/>
            <a:headEnd/>
            <a:tailEnd/>
          </a:ln>
        </p:spPr>
        <p:txBody>
          <a:bodyPr/>
          <a:lstStyle/>
          <a:p>
            <a:endParaRPr lang="en-US"/>
          </a:p>
        </p:txBody>
      </p:sp>
      <p:sp>
        <p:nvSpPr>
          <p:cNvPr id="1731" name="Freeform 2772"/>
          <p:cNvSpPr>
            <a:spLocks/>
          </p:cNvSpPr>
          <p:nvPr/>
        </p:nvSpPr>
        <p:spPr bwMode="auto">
          <a:xfrm>
            <a:off x="5592763" y="3405188"/>
            <a:ext cx="858837" cy="471487"/>
          </a:xfrm>
          <a:custGeom>
            <a:avLst/>
            <a:gdLst>
              <a:gd name="T0" fmla="*/ 0 w 1282"/>
              <a:gd name="T1" fmla="*/ 0 h 682"/>
              <a:gd name="T2" fmla="*/ 0 w 1282"/>
              <a:gd name="T3" fmla="*/ 0 h 682"/>
              <a:gd name="T4" fmla="*/ 0 w 1282"/>
              <a:gd name="T5" fmla="*/ 0 h 682"/>
              <a:gd name="T6" fmla="*/ 0 w 1282"/>
              <a:gd name="T7" fmla="*/ 0 h 682"/>
              <a:gd name="T8" fmla="*/ 0 w 1282"/>
              <a:gd name="T9" fmla="*/ 0 h 682"/>
              <a:gd name="T10" fmla="*/ 0 w 1282"/>
              <a:gd name="T11" fmla="*/ 0 h 682"/>
              <a:gd name="T12" fmla="*/ 0 w 1282"/>
              <a:gd name="T13" fmla="*/ 0 h 682"/>
              <a:gd name="T14" fmla="*/ 0 w 1282"/>
              <a:gd name="T15" fmla="*/ 0 h 682"/>
              <a:gd name="T16" fmla="*/ 0 w 1282"/>
              <a:gd name="T17" fmla="*/ 0 h 682"/>
              <a:gd name="T18" fmla="*/ 0 w 1282"/>
              <a:gd name="T19" fmla="*/ 0 h 682"/>
              <a:gd name="T20" fmla="*/ 0 w 1282"/>
              <a:gd name="T21" fmla="*/ 0 h 682"/>
              <a:gd name="T22" fmla="*/ 0 w 1282"/>
              <a:gd name="T23" fmla="*/ 0 h 682"/>
              <a:gd name="T24" fmla="*/ 0 w 1282"/>
              <a:gd name="T25" fmla="*/ 0 h 682"/>
              <a:gd name="T26" fmla="*/ 0 w 1282"/>
              <a:gd name="T27" fmla="*/ 0 h 682"/>
              <a:gd name="T28" fmla="*/ 0 w 1282"/>
              <a:gd name="T29" fmla="*/ 0 h 682"/>
              <a:gd name="T30" fmla="*/ 0 w 1282"/>
              <a:gd name="T31" fmla="*/ 0 h 682"/>
              <a:gd name="T32" fmla="*/ 0 w 1282"/>
              <a:gd name="T33" fmla="*/ 0 h 682"/>
              <a:gd name="T34" fmla="*/ 0 w 1282"/>
              <a:gd name="T35" fmla="*/ 0 h 682"/>
              <a:gd name="T36" fmla="*/ 0 w 1282"/>
              <a:gd name="T37" fmla="*/ 0 h 682"/>
              <a:gd name="T38" fmla="*/ 0 w 1282"/>
              <a:gd name="T39" fmla="*/ 0 h 682"/>
              <a:gd name="T40" fmla="*/ 0 w 1282"/>
              <a:gd name="T41" fmla="*/ 0 h 682"/>
              <a:gd name="T42" fmla="*/ 0 w 1282"/>
              <a:gd name="T43" fmla="*/ 0 h 682"/>
              <a:gd name="T44" fmla="*/ 0 w 1282"/>
              <a:gd name="T45" fmla="*/ 0 h 682"/>
              <a:gd name="T46" fmla="*/ 0 w 1282"/>
              <a:gd name="T47" fmla="*/ 0 h 682"/>
              <a:gd name="T48" fmla="*/ 0 w 1282"/>
              <a:gd name="T49" fmla="*/ 0 h 682"/>
              <a:gd name="T50" fmla="*/ 0 w 1282"/>
              <a:gd name="T51" fmla="*/ 0 h 682"/>
              <a:gd name="T52" fmla="*/ 0 w 1282"/>
              <a:gd name="T53" fmla="*/ 0 h 682"/>
              <a:gd name="T54" fmla="*/ 0 w 1282"/>
              <a:gd name="T55" fmla="*/ 0 h 682"/>
              <a:gd name="T56" fmla="*/ 0 w 1282"/>
              <a:gd name="T57" fmla="*/ 0 h 682"/>
              <a:gd name="T58" fmla="*/ 0 w 1282"/>
              <a:gd name="T59" fmla="*/ 0 h 682"/>
              <a:gd name="T60" fmla="*/ 0 w 1282"/>
              <a:gd name="T61" fmla="*/ 0 h 682"/>
              <a:gd name="T62" fmla="*/ 0 w 1282"/>
              <a:gd name="T63" fmla="*/ 0 h 682"/>
              <a:gd name="T64" fmla="*/ 0 w 1282"/>
              <a:gd name="T65" fmla="*/ 0 h 682"/>
              <a:gd name="T66" fmla="*/ 0 w 1282"/>
              <a:gd name="T67" fmla="*/ 0 h 682"/>
              <a:gd name="T68" fmla="*/ 0 w 1282"/>
              <a:gd name="T69" fmla="*/ 0 h 682"/>
              <a:gd name="T70" fmla="*/ 0 w 1282"/>
              <a:gd name="T71" fmla="*/ 0 h 682"/>
              <a:gd name="T72" fmla="*/ 0 w 1282"/>
              <a:gd name="T73" fmla="*/ 0 h 682"/>
              <a:gd name="T74" fmla="*/ 0 w 1282"/>
              <a:gd name="T75" fmla="*/ 0 h 682"/>
              <a:gd name="T76" fmla="*/ 0 w 1282"/>
              <a:gd name="T77" fmla="*/ 0 h 682"/>
              <a:gd name="T78" fmla="*/ 0 w 1282"/>
              <a:gd name="T79" fmla="*/ 0 h 682"/>
              <a:gd name="T80" fmla="*/ 0 w 1282"/>
              <a:gd name="T81" fmla="*/ 0 h 682"/>
              <a:gd name="T82" fmla="*/ 0 w 1282"/>
              <a:gd name="T83" fmla="*/ 0 h 682"/>
              <a:gd name="T84" fmla="*/ 0 w 1282"/>
              <a:gd name="T85" fmla="*/ 0 h 682"/>
              <a:gd name="T86" fmla="*/ 0 w 1282"/>
              <a:gd name="T87" fmla="*/ 0 h 682"/>
              <a:gd name="T88" fmla="*/ 0 w 1282"/>
              <a:gd name="T89" fmla="*/ 0 h 682"/>
              <a:gd name="T90" fmla="*/ 0 w 1282"/>
              <a:gd name="T91" fmla="*/ 0 h 682"/>
              <a:gd name="T92" fmla="*/ 0 w 1282"/>
              <a:gd name="T93" fmla="*/ 0 h 682"/>
              <a:gd name="T94" fmla="*/ 0 w 1282"/>
              <a:gd name="T95" fmla="*/ 0 h 682"/>
              <a:gd name="T96" fmla="*/ 0 w 1282"/>
              <a:gd name="T97" fmla="*/ 0 h 68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82"/>
              <a:gd name="T148" fmla="*/ 0 h 682"/>
              <a:gd name="T149" fmla="*/ 1282 w 1282"/>
              <a:gd name="T150" fmla="*/ 682 h 68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82" h="682">
                <a:moveTo>
                  <a:pt x="184" y="649"/>
                </a:moveTo>
                <a:lnTo>
                  <a:pt x="203" y="635"/>
                </a:lnTo>
                <a:lnTo>
                  <a:pt x="239" y="625"/>
                </a:lnTo>
                <a:lnTo>
                  <a:pt x="257" y="635"/>
                </a:lnTo>
                <a:lnTo>
                  <a:pt x="280" y="672"/>
                </a:lnTo>
                <a:lnTo>
                  <a:pt x="297" y="669"/>
                </a:lnTo>
                <a:lnTo>
                  <a:pt x="296" y="513"/>
                </a:lnTo>
                <a:lnTo>
                  <a:pt x="379" y="485"/>
                </a:lnTo>
                <a:lnTo>
                  <a:pt x="395" y="493"/>
                </a:lnTo>
                <a:lnTo>
                  <a:pt x="426" y="516"/>
                </a:lnTo>
                <a:lnTo>
                  <a:pt x="488" y="578"/>
                </a:lnTo>
                <a:lnTo>
                  <a:pt x="579" y="566"/>
                </a:lnTo>
                <a:lnTo>
                  <a:pt x="602" y="584"/>
                </a:lnTo>
                <a:lnTo>
                  <a:pt x="612" y="604"/>
                </a:lnTo>
                <a:lnTo>
                  <a:pt x="620" y="604"/>
                </a:lnTo>
                <a:lnTo>
                  <a:pt x="616" y="645"/>
                </a:lnTo>
                <a:lnTo>
                  <a:pt x="636" y="648"/>
                </a:lnTo>
                <a:lnTo>
                  <a:pt x="641" y="675"/>
                </a:lnTo>
                <a:lnTo>
                  <a:pt x="672" y="672"/>
                </a:lnTo>
                <a:lnTo>
                  <a:pt x="700" y="682"/>
                </a:lnTo>
                <a:lnTo>
                  <a:pt x="722" y="661"/>
                </a:lnTo>
                <a:lnTo>
                  <a:pt x="743" y="649"/>
                </a:lnTo>
                <a:lnTo>
                  <a:pt x="750" y="638"/>
                </a:lnTo>
                <a:lnTo>
                  <a:pt x="758" y="638"/>
                </a:lnTo>
                <a:lnTo>
                  <a:pt x="766" y="628"/>
                </a:lnTo>
                <a:lnTo>
                  <a:pt x="771" y="618"/>
                </a:lnTo>
                <a:lnTo>
                  <a:pt x="771" y="610"/>
                </a:lnTo>
                <a:lnTo>
                  <a:pt x="786" y="607"/>
                </a:lnTo>
                <a:lnTo>
                  <a:pt x="809" y="610"/>
                </a:lnTo>
                <a:lnTo>
                  <a:pt x="843" y="622"/>
                </a:lnTo>
                <a:lnTo>
                  <a:pt x="849" y="601"/>
                </a:lnTo>
                <a:lnTo>
                  <a:pt x="869" y="591"/>
                </a:lnTo>
                <a:lnTo>
                  <a:pt x="885" y="601"/>
                </a:lnTo>
                <a:lnTo>
                  <a:pt x="908" y="604"/>
                </a:lnTo>
                <a:lnTo>
                  <a:pt x="949" y="604"/>
                </a:lnTo>
                <a:lnTo>
                  <a:pt x="962" y="601"/>
                </a:lnTo>
                <a:lnTo>
                  <a:pt x="1030" y="610"/>
                </a:lnTo>
                <a:lnTo>
                  <a:pt x="1038" y="620"/>
                </a:lnTo>
                <a:lnTo>
                  <a:pt x="1062" y="627"/>
                </a:lnTo>
                <a:lnTo>
                  <a:pt x="1072" y="589"/>
                </a:lnTo>
                <a:lnTo>
                  <a:pt x="1059" y="534"/>
                </a:lnTo>
                <a:lnTo>
                  <a:pt x="1049" y="522"/>
                </a:lnTo>
                <a:lnTo>
                  <a:pt x="1124" y="505"/>
                </a:lnTo>
                <a:lnTo>
                  <a:pt x="1123" y="472"/>
                </a:lnTo>
                <a:lnTo>
                  <a:pt x="1145" y="417"/>
                </a:lnTo>
                <a:lnTo>
                  <a:pt x="1196" y="423"/>
                </a:lnTo>
                <a:lnTo>
                  <a:pt x="1206" y="433"/>
                </a:lnTo>
                <a:lnTo>
                  <a:pt x="1227" y="422"/>
                </a:lnTo>
                <a:lnTo>
                  <a:pt x="1227" y="387"/>
                </a:lnTo>
                <a:lnTo>
                  <a:pt x="1235" y="360"/>
                </a:lnTo>
                <a:lnTo>
                  <a:pt x="1258" y="358"/>
                </a:lnTo>
                <a:lnTo>
                  <a:pt x="1271" y="337"/>
                </a:lnTo>
                <a:lnTo>
                  <a:pt x="1282" y="322"/>
                </a:lnTo>
                <a:lnTo>
                  <a:pt x="1264" y="295"/>
                </a:lnTo>
                <a:lnTo>
                  <a:pt x="1256" y="298"/>
                </a:lnTo>
                <a:lnTo>
                  <a:pt x="1251" y="306"/>
                </a:lnTo>
                <a:lnTo>
                  <a:pt x="1219" y="298"/>
                </a:lnTo>
                <a:lnTo>
                  <a:pt x="1207" y="283"/>
                </a:lnTo>
                <a:lnTo>
                  <a:pt x="1206" y="275"/>
                </a:lnTo>
                <a:lnTo>
                  <a:pt x="1191" y="269"/>
                </a:lnTo>
                <a:lnTo>
                  <a:pt x="1188" y="251"/>
                </a:lnTo>
                <a:lnTo>
                  <a:pt x="1165" y="234"/>
                </a:lnTo>
                <a:lnTo>
                  <a:pt x="1157" y="231"/>
                </a:lnTo>
                <a:lnTo>
                  <a:pt x="1150" y="238"/>
                </a:lnTo>
                <a:lnTo>
                  <a:pt x="1142" y="238"/>
                </a:lnTo>
                <a:lnTo>
                  <a:pt x="1137" y="246"/>
                </a:lnTo>
                <a:lnTo>
                  <a:pt x="1100" y="246"/>
                </a:lnTo>
                <a:lnTo>
                  <a:pt x="1092" y="233"/>
                </a:lnTo>
                <a:lnTo>
                  <a:pt x="1093" y="228"/>
                </a:lnTo>
                <a:lnTo>
                  <a:pt x="1079" y="218"/>
                </a:lnTo>
                <a:lnTo>
                  <a:pt x="1074" y="220"/>
                </a:lnTo>
                <a:lnTo>
                  <a:pt x="1066" y="236"/>
                </a:lnTo>
                <a:lnTo>
                  <a:pt x="1058" y="242"/>
                </a:lnTo>
                <a:lnTo>
                  <a:pt x="989" y="115"/>
                </a:lnTo>
                <a:lnTo>
                  <a:pt x="944" y="76"/>
                </a:lnTo>
                <a:lnTo>
                  <a:pt x="944" y="68"/>
                </a:lnTo>
                <a:lnTo>
                  <a:pt x="955" y="63"/>
                </a:lnTo>
                <a:lnTo>
                  <a:pt x="952" y="55"/>
                </a:lnTo>
                <a:lnTo>
                  <a:pt x="929" y="67"/>
                </a:lnTo>
                <a:lnTo>
                  <a:pt x="916" y="68"/>
                </a:lnTo>
                <a:lnTo>
                  <a:pt x="901" y="85"/>
                </a:lnTo>
                <a:lnTo>
                  <a:pt x="880" y="93"/>
                </a:lnTo>
                <a:lnTo>
                  <a:pt x="880" y="101"/>
                </a:lnTo>
                <a:lnTo>
                  <a:pt x="862" y="96"/>
                </a:lnTo>
                <a:lnTo>
                  <a:pt x="846" y="104"/>
                </a:lnTo>
                <a:lnTo>
                  <a:pt x="843" y="96"/>
                </a:lnTo>
                <a:lnTo>
                  <a:pt x="848" y="86"/>
                </a:lnTo>
                <a:lnTo>
                  <a:pt x="856" y="83"/>
                </a:lnTo>
                <a:lnTo>
                  <a:pt x="854" y="73"/>
                </a:lnTo>
                <a:lnTo>
                  <a:pt x="843" y="80"/>
                </a:lnTo>
                <a:lnTo>
                  <a:pt x="823" y="70"/>
                </a:lnTo>
                <a:lnTo>
                  <a:pt x="820" y="72"/>
                </a:lnTo>
                <a:lnTo>
                  <a:pt x="823" y="78"/>
                </a:lnTo>
                <a:lnTo>
                  <a:pt x="815" y="78"/>
                </a:lnTo>
                <a:lnTo>
                  <a:pt x="817" y="68"/>
                </a:lnTo>
                <a:lnTo>
                  <a:pt x="810" y="59"/>
                </a:lnTo>
                <a:lnTo>
                  <a:pt x="805" y="57"/>
                </a:lnTo>
                <a:lnTo>
                  <a:pt x="804" y="67"/>
                </a:lnTo>
                <a:lnTo>
                  <a:pt x="776" y="68"/>
                </a:lnTo>
                <a:lnTo>
                  <a:pt x="771" y="62"/>
                </a:lnTo>
                <a:lnTo>
                  <a:pt x="778" y="54"/>
                </a:lnTo>
                <a:lnTo>
                  <a:pt x="779" y="41"/>
                </a:lnTo>
                <a:lnTo>
                  <a:pt x="771" y="34"/>
                </a:lnTo>
                <a:lnTo>
                  <a:pt x="768" y="11"/>
                </a:lnTo>
                <a:lnTo>
                  <a:pt x="760" y="6"/>
                </a:lnTo>
                <a:lnTo>
                  <a:pt x="745" y="13"/>
                </a:lnTo>
                <a:lnTo>
                  <a:pt x="729" y="3"/>
                </a:lnTo>
                <a:lnTo>
                  <a:pt x="708" y="0"/>
                </a:lnTo>
                <a:lnTo>
                  <a:pt x="693" y="10"/>
                </a:lnTo>
                <a:lnTo>
                  <a:pt x="685" y="11"/>
                </a:lnTo>
                <a:lnTo>
                  <a:pt x="682" y="24"/>
                </a:lnTo>
                <a:lnTo>
                  <a:pt x="613" y="41"/>
                </a:lnTo>
                <a:lnTo>
                  <a:pt x="589" y="45"/>
                </a:lnTo>
                <a:lnTo>
                  <a:pt x="584" y="59"/>
                </a:lnTo>
                <a:lnTo>
                  <a:pt x="566" y="59"/>
                </a:lnTo>
                <a:lnTo>
                  <a:pt x="555" y="63"/>
                </a:lnTo>
                <a:lnTo>
                  <a:pt x="553" y="68"/>
                </a:lnTo>
                <a:lnTo>
                  <a:pt x="540" y="63"/>
                </a:lnTo>
                <a:lnTo>
                  <a:pt x="524" y="73"/>
                </a:lnTo>
                <a:lnTo>
                  <a:pt x="509" y="73"/>
                </a:lnTo>
                <a:lnTo>
                  <a:pt x="504" y="81"/>
                </a:lnTo>
                <a:lnTo>
                  <a:pt x="501" y="76"/>
                </a:lnTo>
                <a:lnTo>
                  <a:pt x="475" y="78"/>
                </a:lnTo>
                <a:lnTo>
                  <a:pt x="472" y="73"/>
                </a:lnTo>
                <a:lnTo>
                  <a:pt x="455" y="78"/>
                </a:lnTo>
                <a:lnTo>
                  <a:pt x="462" y="85"/>
                </a:lnTo>
                <a:lnTo>
                  <a:pt x="457" y="98"/>
                </a:lnTo>
                <a:lnTo>
                  <a:pt x="470" y="96"/>
                </a:lnTo>
                <a:lnTo>
                  <a:pt x="473" y="99"/>
                </a:lnTo>
                <a:lnTo>
                  <a:pt x="462" y="104"/>
                </a:lnTo>
                <a:lnTo>
                  <a:pt x="464" y="114"/>
                </a:lnTo>
                <a:lnTo>
                  <a:pt x="481" y="115"/>
                </a:lnTo>
                <a:lnTo>
                  <a:pt x="493" y="125"/>
                </a:lnTo>
                <a:lnTo>
                  <a:pt x="486" y="130"/>
                </a:lnTo>
                <a:lnTo>
                  <a:pt x="459" y="130"/>
                </a:lnTo>
                <a:lnTo>
                  <a:pt x="446" y="143"/>
                </a:lnTo>
                <a:lnTo>
                  <a:pt x="457" y="158"/>
                </a:lnTo>
                <a:lnTo>
                  <a:pt x="454" y="166"/>
                </a:lnTo>
                <a:lnTo>
                  <a:pt x="424" y="182"/>
                </a:lnTo>
                <a:lnTo>
                  <a:pt x="424" y="185"/>
                </a:lnTo>
                <a:lnTo>
                  <a:pt x="434" y="189"/>
                </a:lnTo>
                <a:lnTo>
                  <a:pt x="436" y="197"/>
                </a:lnTo>
                <a:lnTo>
                  <a:pt x="450" y="200"/>
                </a:lnTo>
                <a:lnTo>
                  <a:pt x="455" y="208"/>
                </a:lnTo>
                <a:lnTo>
                  <a:pt x="477" y="215"/>
                </a:lnTo>
                <a:lnTo>
                  <a:pt x="468" y="242"/>
                </a:lnTo>
                <a:lnTo>
                  <a:pt x="442" y="249"/>
                </a:lnTo>
                <a:lnTo>
                  <a:pt x="426" y="239"/>
                </a:lnTo>
                <a:lnTo>
                  <a:pt x="416" y="254"/>
                </a:lnTo>
                <a:lnTo>
                  <a:pt x="407" y="254"/>
                </a:lnTo>
                <a:lnTo>
                  <a:pt x="403" y="249"/>
                </a:lnTo>
                <a:lnTo>
                  <a:pt x="405" y="249"/>
                </a:lnTo>
                <a:lnTo>
                  <a:pt x="385" y="249"/>
                </a:lnTo>
                <a:lnTo>
                  <a:pt x="377" y="228"/>
                </a:lnTo>
                <a:lnTo>
                  <a:pt x="369" y="226"/>
                </a:lnTo>
                <a:lnTo>
                  <a:pt x="356" y="228"/>
                </a:lnTo>
                <a:lnTo>
                  <a:pt x="345" y="238"/>
                </a:lnTo>
                <a:lnTo>
                  <a:pt x="333" y="228"/>
                </a:lnTo>
                <a:lnTo>
                  <a:pt x="320" y="229"/>
                </a:lnTo>
                <a:lnTo>
                  <a:pt x="320" y="234"/>
                </a:lnTo>
                <a:lnTo>
                  <a:pt x="311" y="233"/>
                </a:lnTo>
                <a:lnTo>
                  <a:pt x="289" y="251"/>
                </a:lnTo>
                <a:lnTo>
                  <a:pt x="271" y="244"/>
                </a:lnTo>
                <a:lnTo>
                  <a:pt x="262" y="229"/>
                </a:lnTo>
                <a:lnTo>
                  <a:pt x="257" y="231"/>
                </a:lnTo>
                <a:lnTo>
                  <a:pt x="257" y="251"/>
                </a:lnTo>
                <a:lnTo>
                  <a:pt x="252" y="252"/>
                </a:lnTo>
                <a:lnTo>
                  <a:pt x="249" y="239"/>
                </a:lnTo>
                <a:lnTo>
                  <a:pt x="219" y="205"/>
                </a:lnTo>
                <a:lnTo>
                  <a:pt x="190" y="205"/>
                </a:lnTo>
                <a:lnTo>
                  <a:pt x="184" y="192"/>
                </a:lnTo>
                <a:lnTo>
                  <a:pt x="179" y="192"/>
                </a:lnTo>
                <a:lnTo>
                  <a:pt x="169" y="194"/>
                </a:lnTo>
                <a:lnTo>
                  <a:pt x="162" y="207"/>
                </a:lnTo>
                <a:lnTo>
                  <a:pt x="159" y="203"/>
                </a:lnTo>
                <a:lnTo>
                  <a:pt x="151" y="205"/>
                </a:lnTo>
                <a:lnTo>
                  <a:pt x="148" y="195"/>
                </a:lnTo>
                <a:lnTo>
                  <a:pt x="128" y="199"/>
                </a:lnTo>
                <a:lnTo>
                  <a:pt x="115" y="216"/>
                </a:lnTo>
                <a:lnTo>
                  <a:pt x="91" y="226"/>
                </a:lnTo>
                <a:lnTo>
                  <a:pt x="88" y="239"/>
                </a:lnTo>
                <a:lnTo>
                  <a:pt x="71" y="249"/>
                </a:lnTo>
                <a:lnTo>
                  <a:pt x="63" y="251"/>
                </a:lnTo>
                <a:lnTo>
                  <a:pt x="73" y="280"/>
                </a:lnTo>
                <a:lnTo>
                  <a:pt x="58" y="291"/>
                </a:lnTo>
                <a:lnTo>
                  <a:pt x="29" y="254"/>
                </a:lnTo>
                <a:lnTo>
                  <a:pt x="24" y="277"/>
                </a:lnTo>
                <a:lnTo>
                  <a:pt x="14" y="285"/>
                </a:lnTo>
                <a:lnTo>
                  <a:pt x="9" y="312"/>
                </a:lnTo>
                <a:lnTo>
                  <a:pt x="18" y="322"/>
                </a:lnTo>
                <a:lnTo>
                  <a:pt x="6" y="332"/>
                </a:lnTo>
                <a:lnTo>
                  <a:pt x="0" y="355"/>
                </a:lnTo>
                <a:lnTo>
                  <a:pt x="16" y="361"/>
                </a:lnTo>
                <a:lnTo>
                  <a:pt x="19" y="382"/>
                </a:lnTo>
                <a:lnTo>
                  <a:pt x="26" y="389"/>
                </a:lnTo>
                <a:lnTo>
                  <a:pt x="26" y="384"/>
                </a:lnTo>
                <a:lnTo>
                  <a:pt x="52" y="387"/>
                </a:lnTo>
              </a:path>
            </a:pathLst>
          </a:custGeom>
          <a:solidFill>
            <a:srgbClr val="CDCDCD"/>
          </a:solidFill>
          <a:ln w="6350">
            <a:solidFill>
              <a:schemeClr val="bg1"/>
            </a:solidFill>
            <a:round/>
            <a:headEnd/>
            <a:tailEnd/>
          </a:ln>
        </p:spPr>
        <p:txBody>
          <a:bodyPr/>
          <a:lstStyle/>
          <a:p>
            <a:endParaRPr lang="en-US"/>
          </a:p>
        </p:txBody>
      </p:sp>
      <p:sp>
        <p:nvSpPr>
          <p:cNvPr id="1732" name="Freeform 2773"/>
          <p:cNvSpPr>
            <a:spLocks/>
          </p:cNvSpPr>
          <p:nvPr/>
        </p:nvSpPr>
        <p:spPr bwMode="auto">
          <a:xfrm>
            <a:off x="5629275" y="3673475"/>
            <a:ext cx="134938" cy="180975"/>
          </a:xfrm>
          <a:custGeom>
            <a:avLst/>
            <a:gdLst>
              <a:gd name="T0" fmla="*/ 0 w 205"/>
              <a:gd name="T1" fmla="*/ 0 h 262"/>
              <a:gd name="T2" fmla="*/ 0 w 205"/>
              <a:gd name="T3" fmla="*/ 0 h 262"/>
              <a:gd name="T4" fmla="*/ 0 w 205"/>
              <a:gd name="T5" fmla="*/ 0 h 262"/>
              <a:gd name="T6" fmla="*/ 0 w 205"/>
              <a:gd name="T7" fmla="*/ 0 h 262"/>
              <a:gd name="T8" fmla="*/ 0 w 205"/>
              <a:gd name="T9" fmla="*/ 0 h 262"/>
              <a:gd name="T10" fmla="*/ 0 w 205"/>
              <a:gd name="T11" fmla="*/ 0 h 262"/>
              <a:gd name="T12" fmla="*/ 0 w 205"/>
              <a:gd name="T13" fmla="*/ 0 h 262"/>
              <a:gd name="T14" fmla="*/ 0 w 205"/>
              <a:gd name="T15" fmla="*/ 0 h 262"/>
              <a:gd name="T16" fmla="*/ 0 w 205"/>
              <a:gd name="T17" fmla="*/ 0 h 262"/>
              <a:gd name="T18" fmla="*/ 0 w 205"/>
              <a:gd name="T19" fmla="*/ 0 h 262"/>
              <a:gd name="T20" fmla="*/ 0 w 205"/>
              <a:gd name="T21" fmla="*/ 0 h 262"/>
              <a:gd name="T22" fmla="*/ 0 w 205"/>
              <a:gd name="T23" fmla="*/ 0 h 262"/>
              <a:gd name="T24" fmla="*/ 0 w 205"/>
              <a:gd name="T25" fmla="*/ 0 h 262"/>
              <a:gd name="T26" fmla="*/ 0 w 205"/>
              <a:gd name="T27" fmla="*/ 0 h 262"/>
              <a:gd name="T28" fmla="*/ 0 w 205"/>
              <a:gd name="T29" fmla="*/ 0 h 262"/>
              <a:gd name="T30" fmla="*/ 0 w 205"/>
              <a:gd name="T31" fmla="*/ 0 h 262"/>
              <a:gd name="T32" fmla="*/ 0 w 205"/>
              <a:gd name="T33" fmla="*/ 0 h 262"/>
              <a:gd name="T34" fmla="*/ 0 w 205"/>
              <a:gd name="T35" fmla="*/ 0 h 262"/>
              <a:gd name="T36" fmla="*/ 0 w 205"/>
              <a:gd name="T37" fmla="*/ 0 h 262"/>
              <a:gd name="T38" fmla="*/ 0 w 205"/>
              <a:gd name="T39" fmla="*/ 0 h 262"/>
              <a:gd name="T40" fmla="*/ 0 w 205"/>
              <a:gd name="T41" fmla="*/ 0 h 262"/>
              <a:gd name="T42" fmla="*/ 0 w 205"/>
              <a:gd name="T43" fmla="*/ 0 h 262"/>
              <a:gd name="T44" fmla="*/ 0 w 205"/>
              <a:gd name="T45" fmla="*/ 0 h 262"/>
              <a:gd name="T46" fmla="*/ 0 w 205"/>
              <a:gd name="T47" fmla="*/ 0 h 262"/>
              <a:gd name="T48" fmla="*/ 0 w 205"/>
              <a:gd name="T49" fmla="*/ 0 h 262"/>
              <a:gd name="T50" fmla="*/ 0 w 205"/>
              <a:gd name="T51" fmla="*/ 0 h 2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5"/>
              <a:gd name="T79" fmla="*/ 0 h 262"/>
              <a:gd name="T80" fmla="*/ 205 w 205"/>
              <a:gd name="T81" fmla="*/ 262 h 26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5" h="262">
                <a:moveTo>
                  <a:pt x="0" y="0"/>
                </a:moveTo>
                <a:lnTo>
                  <a:pt x="11" y="15"/>
                </a:lnTo>
                <a:lnTo>
                  <a:pt x="24" y="48"/>
                </a:lnTo>
                <a:lnTo>
                  <a:pt x="6" y="48"/>
                </a:lnTo>
                <a:lnTo>
                  <a:pt x="5" y="54"/>
                </a:lnTo>
                <a:lnTo>
                  <a:pt x="9" y="56"/>
                </a:lnTo>
                <a:lnTo>
                  <a:pt x="63" y="46"/>
                </a:lnTo>
                <a:lnTo>
                  <a:pt x="83" y="26"/>
                </a:lnTo>
                <a:lnTo>
                  <a:pt x="112" y="36"/>
                </a:lnTo>
                <a:lnTo>
                  <a:pt x="138" y="30"/>
                </a:lnTo>
                <a:lnTo>
                  <a:pt x="154" y="44"/>
                </a:lnTo>
                <a:lnTo>
                  <a:pt x="179" y="85"/>
                </a:lnTo>
                <a:lnTo>
                  <a:pt x="202" y="103"/>
                </a:lnTo>
                <a:lnTo>
                  <a:pt x="205" y="113"/>
                </a:lnTo>
                <a:lnTo>
                  <a:pt x="200" y="113"/>
                </a:lnTo>
                <a:lnTo>
                  <a:pt x="202" y="124"/>
                </a:lnTo>
                <a:lnTo>
                  <a:pt x="123" y="109"/>
                </a:lnTo>
                <a:lnTo>
                  <a:pt x="115" y="119"/>
                </a:lnTo>
                <a:lnTo>
                  <a:pt x="97" y="119"/>
                </a:lnTo>
                <a:lnTo>
                  <a:pt x="92" y="129"/>
                </a:lnTo>
                <a:lnTo>
                  <a:pt x="102" y="147"/>
                </a:lnTo>
                <a:lnTo>
                  <a:pt x="58" y="147"/>
                </a:lnTo>
                <a:lnTo>
                  <a:pt x="86" y="173"/>
                </a:lnTo>
                <a:lnTo>
                  <a:pt x="96" y="209"/>
                </a:lnTo>
                <a:lnTo>
                  <a:pt x="138" y="227"/>
                </a:lnTo>
                <a:lnTo>
                  <a:pt x="132" y="262"/>
                </a:lnTo>
              </a:path>
            </a:pathLst>
          </a:custGeom>
          <a:solidFill>
            <a:srgbClr val="CDCDCD"/>
          </a:solidFill>
          <a:ln w="6350">
            <a:solidFill>
              <a:schemeClr val="bg1"/>
            </a:solidFill>
            <a:round/>
            <a:headEnd/>
            <a:tailEnd/>
          </a:ln>
        </p:spPr>
        <p:txBody>
          <a:bodyPr/>
          <a:lstStyle/>
          <a:p>
            <a:endParaRPr lang="en-US"/>
          </a:p>
        </p:txBody>
      </p:sp>
      <p:sp>
        <p:nvSpPr>
          <p:cNvPr id="1733" name="Freeform 2774"/>
          <p:cNvSpPr>
            <a:spLocks/>
          </p:cNvSpPr>
          <p:nvPr/>
        </p:nvSpPr>
        <p:spPr bwMode="auto">
          <a:xfrm>
            <a:off x="5561013" y="3852863"/>
            <a:ext cx="109537" cy="98425"/>
          </a:xfrm>
          <a:custGeom>
            <a:avLst/>
            <a:gdLst>
              <a:gd name="T0" fmla="*/ 0 w 166"/>
              <a:gd name="T1" fmla="*/ 0 h 144"/>
              <a:gd name="T2" fmla="*/ 0 w 166"/>
              <a:gd name="T3" fmla="*/ 0 h 144"/>
              <a:gd name="T4" fmla="*/ 0 w 166"/>
              <a:gd name="T5" fmla="*/ 0 h 144"/>
              <a:gd name="T6" fmla="*/ 0 w 166"/>
              <a:gd name="T7" fmla="*/ 0 h 144"/>
              <a:gd name="T8" fmla="*/ 0 w 166"/>
              <a:gd name="T9" fmla="*/ 0 h 144"/>
              <a:gd name="T10" fmla="*/ 0 w 166"/>
              <a:gd name="T11" fmla="*/ 0 h 144"/>
              <a:gd name="T12" fmla="*/ 0 w 166"/>
              <a:gd name="T13" fmla="*/ 0 h 144"/>
              <a:gd name="T14" fmla="*/ 0 w 166"/>
              <a:gd name="T15" fmla="*/ 0 h 144"/>
              <a:gd name="T16" fmla="*/ 0 w 166"/>
              <a:gd name="T17" fmla="*/ 0 h 144"/>
              <a:gd name="T18" fmla="*/ 0 w 166"/>
              <a:gd name="T19" fmla="*/ 0 h 144"/>
              <a:gd name="T20" fmla="*/ 0 w 166"/>
              <a:gd name="T21" fmla="*/ 0 h 144"/>
              <a:gd name="T22" fmla="*/ 0 w 166"/>
              <a:gd name="T23" fmla="*/ 0 h 144"/>
              <a:gd name="T24" fmla="*/ 0 w 166"/>
              <a:gd name="T25" fmla="*/ 0 h 144"/>
              <a:gd name="T26" fmla="*/ 0 w 166"/>
              <a:gd name="T27" fmla="*/ 0 h 144"/>
              <a:gd name="T28" fmla="*/ 0 w 166"/>
              <a:gd name="T29" fmla="*/ 0 h 144"/>
              <a:gd name="T30" fmla="*/ 0 w 166"/>
              <a:gd name="T31" fmla="*/ 0 h 144"/>
              <a:gd name="T32" fmla="*/ 0 w 166"/>
              <a:gd name="T33" fmla="*/ 0 h 144"/>
              <a:gd name="T34" fmla="*/ 0 w 166"/>
              <a:gd name="T35" fmla="*/ 0 h 144"/>
              <a:gd name="T36" fmla="*/ 0 w 166"/>
              <a:gd name="T37" fmla="*/ 0 h 144"/>
              <a:gd name="T38" fmla="*/ 0 w 166"/>
              <a:gd name="T39" fmla="*/ 0 h 144"/>
              <a:gd name="T40" fmla="*/ 0 w 166"/>
              <a:gd name="T41" fmla="*/ 0 h 144"/>
              <a:gd name="T42" fmla="*/ 0 w 166"/>
              <a:gd name="T43" fmla="*/ 0 h 144"/>
              <a:gd name="T44" fmla="*/ 0 w 166"/>
              <a:gd name="T45" fmla="*/ 0 h 144"/>
              <a:gd name="T46" fmla="*/ 0 w 166"/>
              <a:gd name="T47" fmla="*/ 0 h 144"/>
              <a:gd name="T48" fmla="*/ 0 w 166"/>
              <a:gd name="T49" fmla="*/ 0 h 144"/>
              <a:gd name="T50" fmla="*/ 0 w 166"/>
              <a:gd name="T51" fmla="*/ 0 h 144"/>
              <a:gd name="T52" fmla="*/ 0 w 166"/>
              <a:gd name="T53" fmla="*/ 0 h 144"/>
              <a:gd name="T54" fmla="*/ 0 w 166"/>
              <a:gd name="T55" fmla="*/ 0 h 144"/>
              <a:gd name="T56" fmla="*/ 0 w 166"/>
              <a:gd name="T57" fmla="*/ 0 h 144"/>
              <a:gd name="T58" fmla="*/ 0 w 166"/>
              <a:gd name="T59" fmla="*/ 0 h 144"/>
              <a:gd name="T60" fmla="*/ 0 w 166"/>
              <a:gd name="T61" fmla="*/ 0 h 144"/>
              <a:gd name="T62" fmla="*/ 0 w 166"/>
              <a:gd name="T63" fmla="*/ 0 h 144"/>
              <a:gd name="T64" fmla="*/ 0 w 166"/>
              <a:gd name="T65" fmla="*/ 0 h 144"/>
              <a:gd name="T66" fmla="*/ 0 w 166"/>
              <a:gd name="T67" fmla="*/ 0 h 144"/>
              <a:gd name="T68" fmla="*/ 0 w 166"/>
              <a:gd name="T69" fmla="*/ 0 h 1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6"/>
              <a:gd name="T106" fmla="*/ 0 h 144"/>
              <a:gd name="T107" fmla="*/ 166 w 166"/>
              <a:gd name="T108" fmla="*/ 144 h 1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6" h="144">
                <a:moveTo>
                  <a:pt x="52" y="128"/>
                </a:moveTo>
                <a:lnTo>
                  <a:pt x="44" y="113"/>
                </a:lnTo>
                <a:lnTo>
                  <a:pt x="47" y="112"/>
                </a:lnTo>
                <a:lnTo>
                  <a:pt x="47" y="96"/>
                </a:lnTo>
                <a:lnTo>
                  <a:pt x="39" y="96"/>
                </a:lnTo>
                <a:lnTo>
                  <a:pt x="25" y="83"/>
                </a:lnTo>
                <a:lnTo>
                  <a:pt x="29" y="68"/>
                </a:lnTo>
                <a:lnTo>
                  <a:pt x="15" y="58"/>
                </a:lnTo>
                <a:lnTo>
                  <a:pt x="16" y="40"/>
                </a:lnTo>
                <a:lnTo>
                  <a:pt x="7" y="37"/>
                </a:lnTo>
                <a:lnTo>
                  <a:pt x="0" y="26"/>
                </a:lnTo>
                <a:lnTo>
                  <a:pt x="12" y="19"/>
                </a:lnTo>
                <a:lnTo>
                  <a:pt x="51" y="32"/>
                </a:lnTo>
                <a:lnTo>
                  <a:pt x="51" y="24"/>
                </a:lnTo>
                <a:lnTo>
                  <a:pt x="39" y="11"/>
                </a:lnTo>
                <a:lnTo>
                  <a:pt x="46" y="0"/>
                </a:lnTo>
                <a:lnTo>
                  <a:pt x="69" y="14"/>
                </a:lnTo>
                <a:lnTo>
                  <a:pt x="72" y="27"/>
                </a:lnTo>
                <a:lnTo>
                  <a:pt x="91" y="29"/>
                </a:lnTo>
                <a:lnTo>
                  <a:pt x="108" y="6"/>
                </a:lnTo>
                <a:lnTo>
                  <a:pt x="122" y="21"/>
                </a:lnTo>
                <a:lnTo>
                  <a:pt x="143" y="57"/>
                </a:lnTo>
                <a:lnTo>
                  <a:pt x="161" y="60"/>
                </a:lnTo>
                <a:lnTo>
                  <a:pt x="166" y="68"/>
                </a:lnTo>
                <a:lnTo>
                  <a:pt x="153" y="65"/>
                </a:lnTo>
                <a:lnTo>
                  <a:pt x="143" y="74"/>
                </a:lnTo>
                <a:lnTo>
                  <a:pt x="132" y="122"/>
                </a:lnTo>
                <a:lnTo>
                  <a:pt x="121" y="115"/>
                </a:lnTo>
                <a:lnTo>
                  <a:pt x="121" y="144"/>
                </a:lnTo>
                <a:lnTo>
                  <a:pt x="93" y="130"/>
                </a:lnTo>
                <a:lnTo>
                  <a:pt x="103" y="122"/>
                </a:lnTo>
                <a:lnTo>
                  <a:pt x="98" y="100"/>
                </a:lnTo>
                <a:lnTo>
                  <a:pt x="88" y="97"/>
                </a:lnTo>
                <a:lnTo>
                  <a:pt x="67" y="105"/>
                </a:lnTo>
                <a:lnTo>
                  <a:pt x="52" y="128"/>
                </a:lnTo>
                <a:close/>
              </a:path>
            </a:pathLst>
          </a:custGeom>
          <a:solidFill>
            <a:srgbClr val="CDCDCD"/>
          </a:solidFill>
          <a:ln w="6350">
            <a:solidFill>
              <a:schemeClr val="bg1"/>
            </a:solidFill>
            <a:round/>
            <a:headEnd/>
            <a:tailEnd/>
          </a:ln>
        </p:spPr>
        <p:txBody>
          <a:bodyPr/>
          <a:lstStyle/>
          <a:p>
            <a:endParaRPr lang="en-US"/>
          </a:p>
        </p:txBody>
      </p:sp>
      <p:sp>
        <p:nvSpPr>
          <p:cNvPr id="1734" name="Freeform 2775"/>
          <p:cNvSpPr>
            <a:spLocks/>
          </p:cNvSpPr>
          <p:nvPr/>
        </p:nvSpPr>
        <p:spPr bwMode="auto">
          <a:xfrm>
            <a:off x="5561013" y="3852863"/>
            <a:ext cx="109537" cy="98425"/>
          </a:xfrm>
          <a:custGeom>
            <a:avLst/>
            <a:gdLst>
              <a:gd name="T0" fmla="*/ 0 w 166"/>
              <a:gd name="T1" fmla="*/ 0 h 144"/>
              <a:gd name="T2" fmla="*/ 0 w 166"/>
              <a:gd name="T3" fmla="*/ 0 h 144"/>
              <a:gd name="T4" fmla="*/ 0 w 166"/>
              <a:gd name="T5" fmla="*/ 0 h 144"/>
              <a:gd name="T6" fmla="*/ 0 w 166"/>
              <a:gd name="T7" fmla="*/ 0 h 144"/>
              <a:gd name="T8" fmla="*/ 0 w 166"/>
              <a:gd name="T9" fmla="*/ 0 h 144"/>
              <a:gd name="T10" fmla="*/ 0 w 166"/>
              <a:gd name="T11" fmla="*/ 0 h 144"/>
              <a:gd name="T12" fmla="*/ 0 w 166"/>
              <a:gd name="T13" fmla="*/ 0 h 144"/>
              <a:gd name="T14" fmla="*/ 0 w 166"/>
              <a:gd name="T15" fmla="*/ 0 h 144"/>
              <a:gd name="T16" fmla="*/ 0 w 166"/>
              <a:gd name="T17" fmla="*/ 0 h 144"/>
              <a:gd name="T18" fmla="*/ 0 w 166"/>
              <a:gd name="T19" fmla="*/ 0 h 144"/>
              <a:gd name="T20" fmla="*/ 0 w 166"/>
              <a:gd name="T21" fmla="*/ 0 h 144"/>
              <a:gd name="T22" fmla="*/ 0 w 166"/>
              <a:gd name="T23" fmla="*/ 0 h 144"/>
              <a:gd name="T24" fmla="*/ 0 w 166"/>
              <a:gd name="T25" fmla="*/ 0 h 144"/>
              <a:gd name="T26" fmla="*/ 0 w 166"/>
              <a:gd name="T27" fmla="*/ 0 h 144"/>
              <a:gd name="T28" fmla="*/ 0 w 166"/>
              <a:gd name="T29" fmla="*/ 0 h 144"/>
              <a:gd name="T30" fmla="*/ 0 w 166"/>
              <a:gd name="T31" fmla="*/ 0 h 144"/>
              <a:gd name="T32" fmla="*/ 0 w 166"/>
              <a:gd name="T33" fmla="*/ 0 h 144"/>
              <a:gd name="T34" fmla="*/ 0 w 166"/>
              <a:gd name="T35" fmla="*/ 0 h 144"/>
              <a:gd name="T36" fmla="*/ 0 w 166"/>
              <a:gd name="T37" fmla="*/ 0 h 144"/>
              <a:gd name="T38" fmla="*/ 0 w 166"/>
              <a:gd name="T39" fmla="*/ 0 h 144"/>
              <a:gd name="T40" fmla="*/ 0 w 166"/>
              <a:gd name="T41" fmla="*/ 0 h 144"/>
              <a:gd name="T42" fmla="*/ 0 w 166"/>
              <a:gd name="T43" fmla="*/ 0 h 144"/>
              <a:gd name="T44" fmla="*/ 0 w 166"/>
              <a:gd name="T45" fmla="*/ 0 h 144"/>
              <a:gd name="T46" fmla="*/ 0 w 166"/>
              <a:gd name="T47" fmla="*/ 0 h 144"/>
              <a:gd name="T48" fmla="*/ 0 w 166"/>
              <a:gd name="T49" fmla="*/ 0 h 144"/>
              <a:gd name="T50" fmla="*/ 0 w 166"/>
              <a:gd name="T51" fmla="*/ 0 h 144"/>
              <a:gd name="T52" fmla="*/ 0 w 166"/>
              <a:gd name="T53" fmla="*/ 0 h 144"/>
              <a:gd name="T54" fmla="*/ 0 w 166"/>
              <a:gd name="T55" fmla="*/ 0 h 144"/>
              <a:gd name="T56" fmla="*/ 0 w 166"/>
              <a:gd name="T57" fmla="*/ 0 h 144"/>
              <a:gd name="T58" fmla="*/ 0 w 166"/>
              <a:gd name="T59" fmla="*/ 0 h 144"/>
              <a:gd name="T60" fmla="*/ 0 w 166"/>
              <a:gd name="T61" fmla="*/ 0 h 144"/>
              <a:gd name="T62" fmla="*/ 0 w 166"/>
              <a:gd name="T63" fmla="*/ 0 h 144"/>
              <a:gd name="T64" fmla="*/ 0 w 166"/>
              <a:gd name="T65" fmla="*/ 0 h 144"/>
              <a:gd name="T66" fmla="*/ 0 w 166"/>
              <a:gd name="T67" fmla="*/ 0 h 144"/>
              <a:gd name="T68" fmla="*/ 0 w 166"/>
              <a:gd name="T69" fmla="*/ 0 h 1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6"/>
              <a:gd name="T106" fmla="*/ 0 h 144"/>
              <a:gd name="T107" fmla="*/ 166 w 166"/>
              <a:gd name="T108" fmla="*/ 144 h 1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6" h="144">
                <a:moveTo>
                  <a:pt x="52" y="128"/>
                </a:moveTo>
                <a:lnTo>
                  <a:pt x="44" y="113"/>
                </a:lnTo>
                <a:lnTo>
                  <a:pt x="47" y="112"/>
                </a:lnTo>
                <a:lnTo>
                  <a:pt x="47" y="96"/>
                </a:lnTo>
                <a:lnTo>
                  <a:pt x="39" y="96"/>
                </a:lnTo>
                <a:lnTo>
                  <a:pt x="25" y="83"/>
                </a:lnTo>
                <a:lnTo>
                  <a:pt x="29" y="68"/>
                </a:lnTo>
                <a:lnTo>
                  <a:pt x="15" y="58"/>
                </a:lnTo>
                <a:lnTo>
                  <a:pt x="16" y="40"/>
                </a:lnTo>
                <a:lnTo>
                  <a:pt x="7" y="37"/>
                </a:lnTo>
                <a:lnTo>
                  <a:pt x="0" y="26"/>
                </a:lnTo>
                <a:lnTo>
                  <a:pt x="12" y="19"/>
                </a:lnTo>
                <a:lnTo>
                  <a:pt x="51" y="32"/>
                </a:lnTo>
                <a:lnTo>
                  <a:pt x="51" y="24"/>
                </a:lnTo>
                <a:lnTo>
                  <a:pt x="39" y="11"/>
                </a:lnTo>
                <a:lnTo>
                  <a:pt x="46" y="0"/>
                </a:lnTo>
                <a:lnTo>
                  <a:pt x="69" y="14"/>
                </a:lnTo>
                <a:lnTo>
                  <a:pt x="72" y="27"/>
                </a:lnTo>
                <a:lnTo>
                  <a:pt x="91" y="29"/>
                </a:lnTo>
                <a:lnTo>
                  <a:pt x="108" y="6"/>
                </a:lnTo>
                <a:lnTo>
                  <a:pt x="122" y="21"/>
                </a:lnTo>
                <a:lnTo>
                  <a:pt x="143" y="57"/>
                </a:lnTo>
                <a:lnTo>
                  <a:pt x="161" y="60"/>
                </a:lnTo>
                <a:lnTo>
                  <a:pt x="166" y="68"/>
                </a:lnTo>
                <a:lnTo>
                  <a:pt x="153" y="65"/>
                </a:lnTo>
                <a:lnTo>
                  <a:pt x="143" y="74"/>
                </a:lnTo>
                <a:lnTo>
                  <a:pt x="132" y="122"/>
                </a:lnTo>
                <a:lnTo>
                  <a:pt x="121" y="115"/>
                </a:lnTo>
                <a:lnTo>
                  <a:pt x="121" y="144"/>
                </a:lnTo>
                <a:lnTo>
                  <a:pt x="93" y="130"/>
                </a:lnTo>
                <a:lnTo>
                  <a:pt x="103" y="122"/>
                </a:lnTo>
                <a:lnTo>
                  <a:pt x="98" y="100"/>
                </a:lnTo>
                <a:lnTo>
                  <a:pt x="88" y="97"/>
                </a:lnTo>
                <a:lnTo>
                  <a:pt x="67" y="105"/>
                </a:lnTo>
                <a:lnTo>
                  <a:pt x="52" y="128"/>
                </a:lnTo>
              </a:path>
            </a:pathLst>
          </a:custGeom>
          <a:solidFill>
            <a:srgbClr val="CDCDCD"/>
          </a:solidFill>
          <a:ln w="6350">
            <a:solidFill>
              <a:schemeClr val="bg1"/>
            </a:solidFill>
            <a:round/>
            <a:headEnd/>
            <a:tailEnd/>
          </a:ln>
        </p:spPr>
        <p:txBody>
          <a:bodyPr/>
          <a:lstStyle/>
          <a:p>
            <a:endParaRPr lang="en-US"/>
          </a:p>
        </p:txBody>
      </p:sp>
      <p:sp>
        <p:nvSpPr>
          <p:cNvPr id="1735" name="Freeform 2776"/>
          <p:cNvSpPr>
            <a:spLocks/>
          </p:cNvSpPr>
          <p:nvPr/>
        </p:nvSpPr>
        <p:spPr bwMode="auto">
          <a:xfrm>
            <a:off x="5527675" y="3870325"/>
            <a:ext cx="66675" cy="69850"/>
          </a:xfrm>
          <a:custGeom>
            <a:avLst/>
            <a:gdLst>
              <a:gd name="T0" fmla="*/ 0 w 101"/>
              <a:gd name="T1" fmla="*/ 0 h 102"/>
              <a:gd name="T2" fmla="*/ 0 w 101"/>
              <a:gd name="T3" fmla="*/ 0 h 102"/>
              <a:gd name="T4" fmla="*/ 0 w 101"/>
              <a:gd name="T5" fmla="*/ 0 h 102"/>
              <a:gd name="T6" fmla="*/ 0 w 101"/>
              <a:gd name="T7" fmla="*/ 0 h 102"/>
              <a:gd name="T8" fmla="*/ 0 w 101"/>
              <a:gd name="T9" fmla="*/ 0 h 102"/>
              <a:gd name="T10" fmla="*/ 0 w 101"/>
              <a:gd name="T11" fmla="*/ 0 h 102"/>
              <a:gd name="T12" fmla="*/ 0 w 101"/>
              <a:gd name="T13" fmla="*/ 0 h 102"/>
              <a:gd name="T14" fmla="*/ 0 w 101"/>
              <a:gd name="T15" fmla="*/ 0 h 102"/>
              <a:gd name="T16" fmla="*/ 0 w 101"/>
              <a:gd name="T17" fmla="*/ 0 h 102"/>
              <a:gd name="T18" fmla="*/ 0 w 101"/>
              <a:gd name="T19" fmla="*/ 0 h 102"/>
              <a:gd name="T20" fmla="*/ 0 w 101"/>
              <a:gd name="T21" fmla="*/ 0 h 102"/>
              <a:gd name="T22" fmla="*/ 0 w 101"/>
              <a:gd name="T23" fmla="*/ 0 h 102"/>
              <a:gd name="T24" fmla="*/ 0 w 101"/>
              <a:gd name="T25" fmla="*/ 0 h 102"/>
              <a:gd name="T26" fmla="*/ 0 w 101"/>
              <a:gd name="T27" fmla="*/ 0 h 102"/>
              <a:gd name="T28" fmla="*/ 0 w 101"/>
              <a:gd name="T29" fmla="*/ 0 h 102"/>
              <a:gd name="T30" fmla="*/ 0 w 101"/>
              <a:gd name="T31" fmla="*/ 0 h 102"/>
              <a:gd name="T32" fmla="*/ 0 w 101"/>
              <a:gd name="T33" fmla="*/ 0 h 102"/>
              <a:gd name="T34" fmla="*/ 0 w 101"/>
              <a:gd name="T35" fmla="*/ 0 h 102"/>
              <a:gd name="T36" fmla="*/ 0 w 101"/>
              <a:gd name="T37" fmla="*/ 0 h 102"/>
              <a:gd name="T38" fmla="*/ 0 w 101"/>
              <a:gd name="T39" fmla="*/ 0 h 102"/>
              <a:gd name="T40" fmla="*/ 0 w 101"/>
              <a:gd name="T41" fmla="*/ 0 h 1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1"/>
              <a:gd name="T64" fmla="*/ 0 h 102"/>
              <a:gd name="T65" fmla="*/ 101 w 101"/>
              <a:gd name="T66" fmla="*/ 102 h 10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1" h="102">
                <a:moveTo>
                  <a:pt x="0" y="14"/>
                </a:moveTo>
                <a:lnTo>
                  <a:pt x="43" y="3"/>
                </a:lnTo>
                <a:lnTo>
                  <a:pt x="49" y="0"/>
                </a:lnTo>
                <a:lnTo>
                  <a:pt x="56" y="11"/>
                </a:lnTo>
                <a:lnTo>
                  <a:pt x="65" y="14"/>
                </a:lnTo>
                <a:lnTo>
                  <a:pt x="64" y="32"/>
                </a:lnTo>
                <a:lnTo>
                  <a:pt x="78" y="42"/>
                </a:lnTo>
                <a:lnTo>
                  <a:pt x="74" y="57"/>
                </a:lnTo>
                <a:lnTo>
                  <a:pt x="88" y="70"/>
                </a:lnTo>
                <a:lnTo>
                  <a:pt x="96" y="70"/>
                </a:lnTo>
                <a:lnTo>
                  <a:pt x="96" y="86"/>
                </a:lnTo>
                <a:lnTo>
                  <a:pt x="93" y="87"/>
                </a:lnTo>
                <a:lnTo>
                  <a:pt x="101" y="102"/>
                </a:lnTo>
                <a:lnTo>
                  <a:pt x="82" y="102"/>
                </a:lnTo>
                <a:lnTo>
                  <a:pt x="74" y="73"/>
                </a:lnTo>
                <a:lnTo>
                  <a:pt x="61" y="73"/>
                </a:lnTo>
                <a:lnTo>
                  <a:pt x="49" y="65"/>
                </a:lnTo>
                <a:lnTo>
                  <a:pt x="39" y="70"/>
                </a:lnTo>
                <a:lnTo>
                  <a:pt x="35" y="63"/>
                </a:lnTo>
                <a:lnTo>
                  <a:pt x="12" y="47"/>
                </a:lnTo>
                <a:lnTo>
                  <a:pt x="0" y="14"/>
                </a:lnTo>
                <a:close/>
              </a:path>
            </a:pathLst>
          </a:custGeom>
          <a:solidFill>
            <a:srgbClr val="CDCDCD"/>
          </a:solidFill>
          <a:ln w="6350">
            <a:solidFill>
              <a:schemeClr val="bg1"/>
            </a:solidFill>
            <a:round/>
            <a:headEnd/>
            <a:tailEnd/>
          </a:ln>
        </p:spPr>
        <p:txBody>
          <a:bodyPr/>
          <a:lstStyle/>
          <a:p>
            <a:endParaRPr lang="en-US"/>
          </a:p>
        </p:txBody>
      </p:sp>
      <p:sp>
        <p:nvSpPr>
          <p:cNvPr id="1736" name="Freeform 2777"/>
          <p:cNvSpPr>
            <a:spLocks/>
          </p:cNvSpPr>
          <p:nvPr/>
        </p:nvSpPr>
        <p:spPr bwMode="auto">
          <a:xfrm>
            <a:off x="5527675" y="3870325"/>
            <a:ext cx="66675" cy="69850"/>
          </a:xfrm>
          <a:custGeom>
            <a:avLst/>
            <a:gdLst>
              <a:gd name="T0" fmla="*/ 0 w 101"/>
              <a:gd name="T1" fmla="*/ 0 h 102"/>
              <a:gd name="T2" fmla="*/ 0 w 101"/>
              <a:gd name="T3" fmla="*/ 0 h 102"/>
              <a:gd name="T4" fmla="*/ 0 w 101"/>
              <a:gd name="T5" fmla="*/ 0 h 102"/>
              <a:gd name="T6" fmla="*/ 0 w 101"/>
              <a:gd name="T7" fmla="*/ 0 h 102"/>
              <a:gd name="T8" fmla="*/ 0 w 101"/>
              <a:gd name="T9" fmla="*/ 0 h 102"/>
              <a:gd name="T10" fmla="*/ 0 w 101"/>
              <a:gd name="T11" fmla="*/ 0 h 102"/>
              <a:gd name="T12" fmla="*/ 0 w 101"/>
              <a:gd name="T13" fmla="*/ 0 h 102"/>
              <a:gd name="T14" fmla="*/ 0 w 101"/>
              <a:gd name="T15" fmla="*/ 0 h 102"/>
              <a:gd name="T16" fmla="*/ 0 w 101"/>
              <a:gd name="T17" fmla="*/ 0 h 102"/>
              <a:gd name="T18" fmla="*/ 0 w 101"/>
              <a:gd name="T19" fmla="*/ 0 h 102"/>
              <a:gd name="T20" fmla="*/ 0 w 101"/>
              <a:gd name="T21" fmla="*/ 0 h 102"/>
              <a:gd name="T22" fmla="*/ 0 w 101"/>
              <a:gd name="T23" fmla="*/ 0 h 102"/>
              <a:gd name="T24" fmla="*/ 0 w 101"/>
              <a:gd name="T25" fmla="*/ 0 h 102"/>
              <a:gd name="T26" fmla="*/ 0 w 101"/>
              <a:gd name="T27" fmla="*/ 0 h 102"/>
              <a:gd name="T28" fmla="*/ 0 w 101"/>
              <a:gd name="T29" fmla="*/ 0 h 102"/>
              <a:gd name="T30" fmla="*/ 0 w 101"/>
              <a:gd name="T31" fmla="*/ 0 h 102"/>
              <a:gd name="T32" fmla="*/ 0 w 101"/>
              <a:gd name="T33" fmla="*/ 0 h 102"/>
              <a:gd name="T34" fmla="*/ 0 w 101"/>
              <a:gd name="T35" fmla="*/ 0 h 102"/>
              <a:gd name="T36" fmla="*/ 0 w 101"/>
              <a:gd name="T37" fmla="*/ 0 h 102"/>
              <a:gd name="T38" fmla="*/ 0 w 101"/>
              <a:gd name="T39" fmla="*/ 0 h 102"/>
              <a:gd name="T40" fmla="*/ 0 w 101"/>
              <a:gd name="T41" fmla="*/ 0 h 1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1"/>
              <a:gd name="T64" fmla="*/ 0 h 102"/>
              <a:gd name="T65" fmla="*/ 101 w 101"/>
              <a:gd name="T66" fmla="*/ 102 h 10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1" h="102">
                <a:moveTo>
                  <a:pt x="0" y="14"/>
                </a:moveTo>
                <a:lnTo>
                  <a:pt x="43" y="3"/>
                </a:lnTo>
                <a:lnTo>
                  <a:pt x="49" y="0"/>
                </a:lnTo>
                <a:lnTo>
                  <a:pt x="56" y="11"/>
                </a:lnTo>
                <a:lnTo>
                  <a:pt x="65" y="14"/>
                </a:lnTo>
                <a:lnTo>
                  <a:pt x="64" y="32"/>
                </a:lnTo>
                <a:lnTo>
                  <a:pt x="78" y="42"/>
                </a:lnTo>
                <a:lnTo>
                  <a:pt x="74" y="57"/>
                </a:lnTo>
                <a:lnTo>
                  <a:pt x="88" y="70"/>
                </a:lnTo>
                <a:lnTo>
                  <a:pt x="96" y="70"/>
                </a:lnTo>
                <a:lnTo>
                  <a:pt x="96" y="86"/>
                </a:lnTo>
                <a:lnTo>
                  <a:pt x="93" y="87"/>
                </a:lnTo>
                <a:lnTo>
                  <a:pt x="101" y="102"/>
                </a:lnTo>
                <a:lnTo>
                  <a:pt x="82" y="102"/>
                </a:lnTo>
                <a:lnTo>
                  <a:pt x="74" y="73"/>
                </a:lnTo>
                <a:lnTo>
                  <a:pt x="61" y="73"/>
                </a:lnTo>
                <a:lnTo>
                  <a:pt x="49" y="65"/>
                </a:lnTo>
                <a:lnTo>
                  <a:pt x="39" y="70"/>
                </a:lnTo>
                <a:lnTo>
                  <a:pt x="35" y="63"/>
                </a:lnTo>
                <a:lnTo>
                  <a:pt x="12" y="47"/>
                </a:lnTo>
                <a:lnTo>
                  <a:pt x="0" y="14"/>
                </a:lnTo>
              </a:path>
            </a:pathLst>
          </a:custGeom>
          <a:solidFill>
            <a:srgbClr val="CDCDCD"/>
          </a:solidFill>
          <a:ln w="6350">
            <a:solidFill>
              <a:schemeClr val="bg1"/>
            </a:solidFill>
            <a:round/>
            <a:headEnd/>
            <a:tailEnd/>
          </a:ln>
        </p:spPr>
        <p:txBody>
          <a:bodyPr/>
          <a:lstStyle/>
          <a:p>
            <a:endParaRPr lang="en-US"/>
          </a:p>
        </p:txBody>
      </p:sp>
      <p:sp>
        <p:nvSpPr>
          <p:cNvPr id="1737" name="Freeform 2778"/>
          <p:cNvSpPr>
            <a:spLocks/>
          </p:cNvSpPr>
          <p:nvPr/>
        </p:nvSpPr>
        <p:spPr bwMode="auto">
          <a:xfrm>
            <a:off x="5553075" y="3914775"/>
            <a:ext cx="28575" cy="25400"/>
          </a:xfrm>
          <a:custGeom>
            <a:avLst/>
            <a:gdLst>
              <a:gd name="T0" fmla="*/ 0 w 43"/>
              <a:gd name="T1" fmla="*/ 0 h 37"/>
              <a:gd name="T2" fmla="*/ 0 w 43"/>
              <a:gd name="T3" fmla="*/ 0 h 37"/>
              <a:gd name="T4" fmla="*/ 0 w 43"/>
              <a:gd name="T5" fmla="*/ 0 h 37"/>
              <a:gd name="T6" fmla="*/ 0 w 43"/>
              <a:gd name="T7" fmla="*/ 0 h 37"/>
              <a:gd name="T8" fmla="*/ 0 w 43"/>
              <a:gd name="T9" fmla="*/ 0 h 37"/>
              <a:gd name="T10" fmla="*/ 0 w 43"/>
              <a:gd name="T11" fmla="*/ 0 h 37"/>
              <a:gd name="T12" fmla="*/ 0 w 43"/>
              <a:gd name="T13" fmla="*/ 0 h 37"/>
              <a:gd name="T14" fmla="*/ 0 60000 65536"/>
              <a:gd name="T15" fmla="*/ 0 60000 65536"/>
              <a:gd name="T16" fmla="*/ 0 60000 65536"/>
              <a:gd name="T17" fmla="*/ 0 60000 65536"/>
              <a:gd name="T18" fmla="*/ 0 60000 65536"/>
              <a:gd name="T19" fmla="*/ 0 60000 65536"/>
              <a:gd name="T20" fmla="*/ 0 60000 65536"/>
              <a:gd name="T21" fmla="*/ 0 w 43"/>
              <a:gd name="T22" fmla="*/ 0 h 37"/>
              <a:gd name="T23" fmla="*/ 43 w 43"/>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37">
                <a:moveTo>
                  <a:pt x="0" y="5"/>
                </a:moveTo>
                <a:lnTo>
                  <a:pt x="10" y="0"/>
                </a:lnTo>
                <a:lnTo>
                  <a:pt x="22" y="8"/>
                </a:lnTo>
                <a:lnTo>
                  <a:pt x="35" y="8"/>
                </a:lnTo>
                <a:lnTo>
                  <a:pt x="43" y="37"/>
                </a:lnTo>
                <a:lnTo>
                  <a:pt x="23" y="36"/>
                </a:lnTo>
                <a:lnTo>
                  <a:pt x="0" y="5"/>
                </a:lnTo>
                <a:close/>
              </a:path>
            </a:pathLst>
          </a:custGeom>
          <a:solidFill>
            <a:srgbClr val="CDCDCD"/>
          </a:solidFill>
          <a:ln w="6350">
            <a:solidFill>
              <a:schemeClr val="bg1"/>
            </a:solidFill>
            <a:round/>
            <a:headEnd/>
            <a:tailEnd/>
          </a:ln>
        </p:spPr>
        <p:txBody>
          <a:bodyPr/>
          <a:lstStyle/>
          <a:p>
            <a:endParaRPr lang="en-US"/>
          </a:p>
        </p:txBody>
      </p:sp>
      <p:sp>
        <p:nvSpPr>
          <p:cNvPr id="1738" name="Freeform 2779"/>
          <p:cNvSpPr>
            <a:spLocks/>
          </p:cNvSpPr>
          <p:nvPr/>
        </p:nvSpPr>
        <p:spPr bwMode="auto">
          <a:xfrm>
            <a:off x="5553075" y="3914775"/>
            <a:ext cx="28575" cy="25400"/>
          </a:xfrm>
          <a:custGeom>
            <a:avLst/>
            <a:gdLst>
              <a:gd name="T0" fmla="*/ 0 w 43"/>
              <a:gd name="T1" fmla="*/ 0 h 37"/>
              <a:gd name="T2" fmla="*/ 0 w 43"/>
              <a:gd name="T3" fmla="*/ 0 h 37"/>
              <a:gd name="T4" fmla="*/ 0 w 43"/>
              <a:gd name="T5" fmla="*/ 0 h 37"/>
              <a:gd name="T6" fmla="*/ 0 w 43"/>
              <a:gd name="T7" fmla="*/ 0 h 37"/>
              <a:gd name="T8" fmla="*/ 0 w 43"/>
              <a:gd name="T9" fmla="*/ 0 h 37"/>
              <a:gd name="T10" fmla="*/ 0 w 43"/>
              <a:gd name="T11" fmla="*/ 0 h 37"/>
              <a:gd name="T12" fmla="*/ 0 w 43"/>
              <a:gd name="T13" fmla="*/ 0 h 37"/>
              <a:gd name="T14" fmla="*/ 0 60000 65536"/>
              <a:gd name="T15" fmla="*/ 0 60000 65536"/>
              <a:gd name="T16" fmla="*/ 0 60000 65536"/>
              <a:gd name="T17" fmla="*/ 0 60000 65536"/>
              <a:gd name="T18" fmla="*/ 0 60000 65536"/>
              <a:gd name="T19" fmla="*/ 0 60000 65536"/>
              <a:gd name="T20" fmla="*/ 0 60000 65536"/>
              <a:gd name="T21" fmla="*/ 0 w 43"/>
              <a:gd name="T22" fmla="*/ 0 h 37"/>
              <a:gd name="T23" fmla="*/ 43 w 43"/>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37">
                <a:moveTo>
                  <a:pt x="0" y="5"/>
                </a:moveTo>
                <a:lnTo>
                  <a:pt x="10" y="0"/>
                </a:lnTo>
                <a:lnTo>
                  <a:pt x="22" y="8"/>
                </a:lnTo>
                <a:lnTo>
                  <a:pt x="35" y="8"/>
                </a:lnTo>
                <a:lnTo>
                  <a:pt x="43" y="37"/>
                </a:lnTo>
                <a:lnTo>
                  <a:pt x="23" y="36"/>
                </a:lnTo>
                <a:lnTo>
                  <a:pt x="0" y="5"/>
                </a:lnTo>
              </a:path>
            </a:pathLst>
          </a:custGeom>
          <a:solidFill>
            <a:srgbClr val="CDCDCD"/>
          </a:solidFill>
          <a:ln w="6350">
            <a:solidFill>
              <a:schemeClr val="bg1"/>
            </a:solidFill>
            <a:round/>
            <a:headEnd/>
            <a:tailEnd/>
          </a:ln>
        </p:spPr>
        <p:txBody>
          <a:bodyPr/>
          <a:lstStyle/>
          <a:p>
            <a:endParaRPr lang="en-US"/>
          </a:p>
        </p:txBody>
      </p:sp>
      <p:sp>
        <p:nvSpPr>
          <p:cNvPr id="1739" name="Freeform 2780"/>
          <p:cNvSpPr>
            <a:spLocks/>
          </p:cNvSpPr>
          <p:nvPr/>
        </p:nvSpPr>
        <p:spPr bwMode="auto">
          <a:xfrm>
            <a:off x="5716588" y="3827463"/>
            <a:ext cx="301625" cy="214312"/>
          </a:xfrm>
          <a:custGeom>
            <a:avLst/>
            <a:gdLst>
              <a:gd name="T0" fmla="*/ 0 w 450"/>
              <a:gd name="T1" fmla="*/ 0 h 309"/>
              <a:gd name="T2" fmla="*/ 0 w 450"/>
              <a:gd name="T3" fmla="*/ 0 h 309"/>
              <a:gd name="T4" fmla="*/ 0 w 450"/>
              <a:gd name="T5" fmla="*/ 0 h 309"/>
              <a:gd name="T6" fmla="*/ 0 w 450"/>
              <a:gd name="T7" fmla="*/ 0 h 309"/>
              <a:gd name="T8" fmla="*/ 0 w 450"/>
              <a:gd name="T9" fmla="*/ 0 h 309"/>
              <a:gd name="T10" fmla="*/ 0 w 450"/>
              <a:gd name="T11" fmla="*/ 0 h 309"/>
              <a:gd name="T12" fmla="*/ 0 w 450"/>
              <a:gd name="T13" fmla="*/ 0 h 309"/>
              <a:gd name="T14" fmla="*/ 0 w 450"/>
              <a:gd name="T15" fmla="*/ 0 h 309"/>
              <a:gd name="T16" fmla="*/ 0 w 450"/>
              <a:gd name="T17" fmla="*/ 0 h 309"/>
              <a:gd name="T18" fmla="*/ 0 w 450"/>
              <a:gd name="T19" fmla="*/ 0 h 309"/>
              <a:gd name="T20" fmla="*/ 0 w 450"/>
              <a:gd name="T21" fmla="*/ 0 h 309"/>
              <a:gd name="T22" fmla="*/ 0 w 450"/>
              <a:gd name="T23" fmla="*/ 0 h 309"/>
              <a:gd name="T24" fmla="*/ 0 w 450"/>
              <a:gd name="T25" fmla="*/ 0 h 309"/>
              <a:gd name="T26" fmla="*/ 0 w 450"/>
              <a:gd name="T27" fmla="*/ 0 h 309"/>
              <a:gd name="T28" fmla="*/ 0 w 450"/>
              <a:gd name="T29" fmla="*/ 0 h 309"/>
              <a:gd name="T30" fmla="*/ 0 w 450"/>
              <a:gd name="T31" fmla="*/ 0 h 309"/>
              <a:gd name="T32" fmla="*/ 0 w 450"/>
              <a:gd name="T33" fmla="*/ 0 h 309"/>
              <a:gd name="T34" fmla="*/ 0 w 450"/>
              <a:gd name="T35" fmla="*/ 0 h 309"/>
              <a:gd name="T36" fmla="*/ 0 w 450"/>
              <a:gd name="T37" fmla="*/ 0 h 309"/>
              <a:gd name="T38" fmla="*/ 0 w 450"/>
              <a:gd name="T39" fmla="*/ 0 h 309"/>
              <a:gd name="T40" fmla="*/ 0 w 450"/>
              <a:gd name="T41" fmla="*/ 0 h 309"/>
              <a:gd name="T42" fmla="*/ 0 w 450"/>
              <a:gd name="T43" fmla="*/ 0 h 309"/>
              <a:gd name="T44" fmla="*/ 0 w 450"/>
              <a:gd name="T45" fmla="*/ 0 h 309"/>
              <a:gd name="T46" fmla="*/ 0 w 450"/>
              <a:gd name="T47" fmla="*/ 0 h 309"/>
              <a:gd name="T48" fmla="*/ 0 w 450"/>
              <a:gd name="T49" fmla="*/ 0 h 309"/>
              <a:gd name="T50" fmla="*/ 0 w 450"/>
              <a:gd name="T51" fmla="*/ 0 h 309"/>
              <a:gd name="T52" fmla="*/ 0 w 450"/>
              <a:gd name="T53" fmla="*/ 0 h 309"/>
              <a:gd name="T54" fmla="*/ 0 w 450"/>
              <a:gd name="T55" fmla="*/ 0 h 309"/>
              <a:gd name="T56" fmla="*/ 0 w 450"/>
              <a:gd name="T57" fmla="*/ 0 h 309"/>
              <a:gd name="T58" fmla="*/ 0 w 450"/>
              <a:gd name="T59" fmla="*/ 0 h 309"/>
              <a:gd name="T60" fmla="*/ 0 w 450"/>
              <a:gd name="T61" fmla="*/ 0 h 309"/>
              <a:gd name="T62" fmla="*/ 0 w 450"/>
              <a:gd name="T63" fmla="*/ 0 h 309"/>
              <a:gd name="T64" fmla="*/ 0 w 450"/>
              <a:gd name="T65" fmla="*/ 0 h 309"/>
              <a:gd name="T66" fmla="*/ 0 w 450"/>
              <a:gd name="T67" fmla="*/ 0 h 309"/>
              <a:gd name="T68" fmla="*/ 0 w 450"/>
              <a:gd name="T69" fmla="*/ 0 h 309"/>
              <a:gd name="T70" fmla="*/ 0 w 450"/>
              <a:gd name="T71" fmla="*/ 0 h 309"/>
              <a:gd name="T72" fmla="*/ 0 w 450"/>
              <a:gd name="T73" fmla="*/ 0 h 3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0"/>
              <a:gd name="T112" fmla="*/ 0 h 309"/>
              <a:gd name="T113" fmla="*/ 450 w 450"/>
              <a:gd name="T114" fmla="*/ 309 h 3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0" h="309">
                <a:moveTo>
                  <a:pt x="446" y="223"/>
                </a:moveTo>
                <a:lnTo>
                  <a:pt x="446" y="206"/>
                </a:lnTo>
                <a:lnTo>
                  <a:pt x="450" y="197"/>
                </a:lnTo>
                <a:lnTo>
                  <a:pt x="426" y="185"/>
                </a:lnTo>
                <a:lnTo>
                  <a:pt x="413" y="187"/>
                </a:lnTo>
                <a:lnTo>
                  <a:pt x="385" y="163"/>
                </a:lnTo>
                <a:lnTo>
                  <a:pt x="369" y="156"/>
                </a:lnTo>
                <a:lnTo>
                  <a:pt x="353" y="140"/>
                </a:lnTo>
                <a:lnTo>
                  <a:pt x="323" y="122"/>
                </a:lnTo>
                <a:lnTo>
                  <a:pt x="299" y="70"/>
                </a:lnTo>
                <a:lnTo>
                  <a:pt x="291" y="60"/>
                </a:lnTo>
                <a:lnTo>
                  <a:pt x="281" y="68"/>
                </a:lnTo>
                <a:lnTo>
                  <a:pt x="244" y="60"/>
                </a:lnTo>
                <a:lnTo>
                  <a:pt x="242" y="42"/>
                </a:lnTo>
                <a:lnTo>
                  <a:pt x="247" y="40"/>
                </a:lnTo>
                <a:lnTo>
                  <a:pt x="239" y="34"/>
                </a:lnTo>
                <a:lnTo>
                  <a:pt x="237" y="21"/>
                </a:lnTo>
                <a:lnTo>
                  <a:pt x="218" y="19"/>
                </a:lnTo>
                <a:lnTo>
                  <a:pt x="196" y="0"/>
                </a:lnTo>
                <a:lnTo>
                  <a:pt x="192" y="6"/>
                </a:lnTo>
                <a:lnTo>
                  <a:pt x="183" y="8"/>
                </a:lnTo>
                <a:lnTo>
                  <a:pt x="192" y="18"/>
                </a:lnTo>
                <a:lnTo>
                  <a:pt x="179" y="11"/>
                </a:lnTo>
                <a:lnTo>
                  <a:pt x="174" y="23"/>
                </a:lnTo>
                <a:lnTo>
                  <a:pt x="154" y="26"/>
                </a:lnTo>
                <a:lnTo>
                  <a:pt x="146" y="36"/>
                </a:lnTo>
                <a:lnTo>
                  <a:pt x="149" y="62"/>
                </a:lnTo>
                <a:lnTo>
                  <a:pt x="144" y="65"/>
                </a:lnTo>
                <a:lnTo>
                  <a:pt x="113" y="60"/>
                </a:lnTo>
                <a:lnTo>
                  <a:pt x="96" y="63"/>
                </a:lnTo>
                <a:lnTo>
                  <a:pt x="73" y="26"/>
                </a:lnTo>
                <a:lnTo>
                  <a:pt x="55" y="16"/>
                </a:lnTo>
                <a:lnTo>
                  <a:pt x="19" y="26"/>
                </a:lnTo>
                <a:lnTo>
                  <a:pt x="0" y="40"/>
                </a:lnTo>
                <a:lnTo>
                  <a:pt x="9" y="70"/>
                </a:lnTo>
                <a:lnTo>
                  <a:pt x="8" y="47"/>
                </a:lnTo>
                <a:lnTo>
                  <a:pt x="30" y="34"/>
                </a:lnTo>
                <a:lnTo>
                  <a:pt x="39" y="36"/>
                </a:lnTo>
                <a:lnTo>
                  <a:pt x="50" y="53"/>
                </a:lnTo>
                <a:lnTo>
                  <a:pt x="71" y="73"/>
                </a:lnTo>
                <a:lnTo>
                  <a:pt x="55" y="86"/>
                </a:lnTo>
                <a:lnTo>
                  <a:pt x="61" y="89"/>
                </a:lnTo>
                <a:lnTo>
                  <a:pt x="55" y="94"/>
                </a:lnTo>
                <a:lnTo>
                  <a:pt x="17" y="88"/>
                </a:lnTo>
                <a:lnTo>
                  <a:pt x="13" y="73"/>
                </a:lnTo>
                <a:lnTo>
                  <a:pt x="8" y="104"/>
                </a:lnTo>
                <a:lnTo>
                  <a:pt x="13" y="120"/>
                </a:lnTo>
                <a:lnTo>
                  <a:pt x="27" y="115"/>
                </a:lnTo>
                <a:lnTo>
                  <a:pt x="34" y="120"/>
                </a:lnTo>
                <a:lnTo>
                  <a:pt x="27" y="127"/>
                </a:lnTo>
                <a:lnTo>
                  <a:pt x="44" y="135"/>
                </a:lnTo>
                <a:lnTo>
                  <a:pt x="27" y="146"/>
                </a:lnTo>
                <a:lnTo>
                  <a:pt x="50" y="159"/>
                </a:lnTo>
                <a:lnTo>
                  <a:pt x="40" y="180"/>
                </a:lnTo>
                <a:lnTo>
                  <a:pt x="45" y="221"/>
                </a:lnTo>
                <a:lnTo>
                  <a:pt x="63" y="216"/>
                </a:lnTo>
                <a:lnTo>
                  <a:pt x="92" y="195"/>
                </a:lnTo>
                <a:lnTo>
                  <a:pt x="146" y="185"/>
                </a:lnTo>
                <a:lnTo>
                  <a:pt x="157" y="198"/>
                </a:lnTo>
                <a:lnTo>
                  <a:pt x="213" y="215"/>
                </a:lnTo>
                <a:lnTo>
                  <a:pt x="221" y="231"/>
                </a:lnTo>
                <a:lnTo>
                  <a:pt x="258" y="255"/>
                </a:lnTo>
                <a:lnTo>
                  <a:pt x="275" y="255"/>
                </a:lnTo>
                <a:lnTo>
                  <a:pt x="278" y="285"/>
                </a:lnTo>
                <a:lnTo>
                  <a:pt x="276" y="293"/>
                </a:lnTo>
                <a:lnTo>
                  <a:pt x="286" y="299"/>
                </a:lnTo>
                <a:lnTo>
                  <a:pt x="323" y="309"/>
                </a:lnTo>
                <a:lnTo>
                  <a:pt x="333" y="301"/>
                </a:lnTo>
                <a:lnTo>
                  <a:pt x="340" y="291"/>
                </a:lnTo>
                <a:lnTo>
                  <a:pt x="335" y="285"/>
                </a:lnTo>
                <a:lnTo>
                  <a:pt x="380" y="265"/>
                </a:lnTo>
                <a:lnTo>
                  <a:pt x="392" y="229"/>
                </a:lnTo>
                <a:lnTo>
                  <a:pt x="408" y="229"/>
                </a:lnTo>
                <a:lnTo>
                  <a:pt x="418" y="219"/>
                </a:lnTo>
                <a:lnTo>
                  <a:pt x="446" y="223"/>
                </a:lnTo>
                <a:close/>
              </a:path>
            </a:pathLst>
          </a:custGeom>
          <a:solidFill>
            <a:srgbClr val="CDCDCD"/>
          </a:solidFill>
          <a:ln w="6350">
            <a:solidFill>
              <a:schemeClr val="bg1"/>
            </a:solidFill>
            <a:round/>
            <a:headEnd/>
            <a:tailEnd/>
          </a:ln>
        </p:spPr>
        <p:txBody>
          <a:bodyPr/>
          <a:lstStyle/>
          <a:p>
            <a:endParaRPr lang="en-US"/>
          </a:p>
        </p:txBody>
      </p:sp>
      <p:sp>
        <p:nvSpPr>
          <p:cNvPr id="1740" name="Freeform 2781"/>
          <p:cNvSpPr>
            <a:spLocks/>
          </p:cNvSpPr>
          <p:nvPr/>
        </p:nvSpPr>
        <p:spPr bwMode="auto">
          <a:xfrm>
            <a:off x="5716588" y="3827463"/>
            <a:ext cx="301625" cy="214312"/>
          </a:xfrm>
          <a:custGeom>
            <a:avLst/>
            <a:gdLst>
              <a:gd name="T0" fmla="*/ 0 w 450"/>
              <a:gd name="T1" fmla="*/ 0 h 309"/>
              <a:gd name="T2" fmla="*/ 0 w 450"/>
              <a:gd name="T3" fmla="*/ 0 h 309"/>
              <a:gd name="T4" fmla="*/ 0 w 450"/>
              <a:gd name="T5" fmla="*/ 0 h 309"/>
              <a:gd name="T6" fmla="*/ 0 w 450"/>
              <a:gd name="T7" fmla="*/ 0 h 309"/>
              <a:gd name="T8" fmla="*/ 0 w 450"/>
              <a:gd name="T9" fmla="*/ 0 h 309"/>
              <a:gd name="T10" fmla="*/ 0 w 450"/>
              <a:gd name="T11" fmla="*/ 0 h 309"/>
              <a:gd name="T12" fmla="*/ 0 w 450"/>
              <a:gd name="T13" fmla="*/ 0 h 309"/>
              <a:gd name="T14" fmla="*/ 0 w 450"/>
              <a:gd name="T15" fmla="*/ 0 h 309"/>
              <a:gd name="T16" fmla="*/ 0 w 450"/>
              <a:gd name="T17" fmla="*/ 0 h 309"/>
              <a:gd name="T18" fmla="*/ 0 w 450"/>
              <a:gd name="T19" fmla="*/ 0 h 309"/>
              <a:gd name="T20" fmla="*/ 0 w 450"/>
              <a:gd name="T21" fmla="*/ 0 h 309"/>
              <a:gd name="T22" fmla="*/ 0 w 450"/>
              <a:gd name="T23" fmla="*/ 0 h 309"/>
              <a:gd name="T24" fmla="*/ 0 w 450"/>
              <a:gd name="T25" fmla="*/ 0 h 309"/>
              <a:gd name="T26" fmla="*/ 0 w 450"/>
              <a:gd name="T27" fmla="*/ 0 h 309"/>
              <a:gd name="T28" fmla="*/ 0 w 450"/>
              <a:gd name="T29" fmla="*/ 0 h 309"/>
              <a:gd name="T30" fmla="*/ 0 w 450"/>
              <a:gd name="T31" fmla="*/ 0 h 309"/>
              <a:gd name="T32" fmla="*/ 0 w 450"/>
              <a:gd name="T33" fmla="*/ 0 h 309"/>
              <a:gd name="T34" fmla="*/ 0 w 450"/>
              <a:gd name="T35" fmla="*/ 0 h 309"/>
              <a:gd name="T36" fmla="*/ 0 w 450"/>
              <a:gd name="T37" fmla="*/ 0 h 309"/>
              <a:gd name="T38" fmla="*/ 0 w 450"/>
              <a:gd name="T39" fmla="*/ 0 h 309"/>
              <a:gd name="T40" fmla="*/ 0 w 450"/>
              <a:gd name="T41" fmla="*/ 0 h 309"/>
              <a:gd name="T42" fmla="*/ 0 w 450"/>
              <a:gd name="T43" fmla="*/ 0 h 309"/>
              <a:gd name="T44" fmla="*/ 0 w 450"/>
              <a:gd name="T45" fmla="*/ 0 h 309"/>
              <a:gd name="T46" fmla="*/ 0 w 450"/>
              <a:gd name="T47" fmla="*/ 0 h 309"/>
              <a:gd name="T48" fmla="*/ 0 w 450"/>
              <a:gd name="T49" fmla="*/ 0 h 309"/>
              <a:gd name="T50" fmla="*/ 0 w 450"/>
              <a:gd name="T51" fmla="*/ 0 h 309"/>
              <a:gd name="T52" fmla="*/ 0 w 450"/>
              <a:gd name="T53" fmla="*/ 0 h 309"/>
              <a:gd name="T54" fmla="*/ 0 w 450"/>
              <a:gd name="T55" fmla="*/ 0 h 309"/>
              <a:gd name="T56" fmla="*/ 0 w 450"/>
              <a:gd name="T57" fmla="*/ 0 h 309"/>
              <a:gd name="T58" fmla="*/ 0 w 450"/>
              <a:gd name="T59" fmla="*/ 0 h 309"/>
              <a:gd name="T60" fmla="*/ 0 w 450"/>
              <a:gd name="T61" fmla="*/ 0 h 309"/>
              <a:gd name="T62" fmla="*/ 0 w 450"/>
              <a:gd name="T63" fmla="*/ 0 h 309"/>
              <a:gd name="T64" fmla="*/ 0 w 450"/>
              <a:gd name="T65" fmla="*/ 0 h 309"/>
              <a:gd name="T66" fmla="*/ 0 w 450"/>
              <a:gd name="T67" fmla="*/ 0 h 309"/>
              <a:gd name="T68" fmla="*/ 0 w 450"/>
              <a:gd name="T69" fmla="*/ 0 h 309"/>
              <a:gd name="T70" fmla="*/ 0 w 450"/>
              <a:gd name="T71" fmla="*/ 0 h 309"/>
              <a:gd name="T72" fmla="*/ 0 w 450"/>
              <a:gd name="T73" fmla="*/ 0 h 3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0"/>
              <a:gd name="T112" fmla="*/ 0 h 309"/>
              <a:gd name="T113" fmla="*/ 450 w 450"/>
              <a:gd name="T114" fmla="*/ 309 h 3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0" h="309">
                <a:moveTo>
                  <a:pt x="446" y="223"/>
                </a:moveTo>
                <a:lnTo>
                  <a:pt x="446" y="206"/>
                </a:lnTo>
                <a:lnTo>
                  <a:pt x="450" y="197"/>
                </a:lnTo>
                <a:lnTo>
                  <a:pt x="426" y="185"/>
                </a:lnTo>
                <a:lnTo>
                  <a:pt x="413" y="187"/>
                </a:lnTo>
                <a:lnTo>
                  <a:pt x="385" y="163"/>
                </a:lnTo>
                <a:lnTo>
                  <a:pt x="369" y="156"/>
                </a:lnTo>
                <a:lnTo>
                  <a:pt x="353" y="140"/>
                </a:lnTo>
                <a:lnTo>
                  <a:pt x="323" y="122"/>
                </a:lnTo>
                <a:lnTo>
                  <a:pt x="299" y="70"/>
                </a:lnTo>
                <a:lnTo>
                  <a:pt x="291" y="60"/>
                </a:lnTo>
                <a:lnTo>
                  <a:pt x="281" y="68"/>
                </a:lnTo>
                <a:lnTo>
                  <a:pt x="244" y="60"/>
                </a:lnTo>
                <a:lnTo>
                  <a:pt x="242" y="42"/>
                </a:lnTo>
                <a:lnTo>
                  <a:pt x="247" y="40"/>
                </a:lnTo>
                <a:lnTo>
                  <a:pt x="239" y="34"/>
                </a:lnTo>
                <a:lnTo>
                  <a:pt x="237" y="21"/>
                </a:lnTo>
                <a:lnTo>
                  <a:pt x="218" y="19"/>
                </a:lnTo>
                <a:lnTo>
                  <a:pt x="196" y="0"/>
                </a:lnTo>
                <a:lnTo>
                  <a:pt x="192" y="6"/>
                </a:lnTo>
                <a:lnTo>
                  <a:pt x="183" y="8"/>
                </a:lnTo>
                <a:lnTo>
                  <a:pt x="192" y="18"/>
                </a:lnTo>
                <a:lnTo>
                  <a:pt x="179" y="11"/>
                </a:lnTo>
                <a:lnTo>
                  <a:pt x="174" y="23"/>
                </a:lnTo>
                <a:lnTo>
                  <a:pt x="154" y="26"/>
                </a:lnTo>
                <a:lnTo>
                  <a:pt x="146" y="36"/>
                </a:lnTo>
                <a:lnTo>
                  <a:pt x="149" y="62"/>
                </a:lnTo>
                <a:lnTo>
                  <a:pt x="144" y="65"/>
                </a:lnTo>
                <a:lnTo>
                  <a:pt x="113" y="60"/>
                </a:lnTo>
                <a:lnTo>
                  <a:pt x="96" y="63"/>
                </a:lnTo>
                <a:lnTo>
                  <a:pt x="73" y="26"/>
                </a:lnTo>
                <a:lnTo>
                  <a:pt x="55" y="16"/>
                </a:lnTo>
                <a:lnTo>
                  <a:pt x="19" y="26"/>
                </a:lnTo>
                <a:lnTo>
                  <a:pt x="0" y="40"/>
                </a:lnTo>
                <a:lnTo>
                  <a:pt x="9" y="70"/>
                </a:lnTo>
                <a:lnTo>
                  <a:pt x="8" y="47"/>
                </a:lnTo>
                <a:lnTo>
                  <a:pt x="30" y="34"/>
                </a:lnTo>
                <a:lnTo>
                  <a:pt x="39" y="36"/>
                </a:lnTo>
                <a:lnTo>
                  <a:pt x="50" y="53"/>
                </a:lnTo>
                <a:lnTo>
                  <a:pt x="71" y="73"/>
                </a:lnTo>
                <a:lnTo>
                  <a:pt x="55" y="86"/>
                </a:lnTo>
                <a:lnTo>
                  <a:pt x="61" y="89"/>
                </a:lnTo>
                <a:lnTo>
                  <a:pt x="55" y="94"/>
                </a:lnTo>
                <a:lnTo>
                  <a:pt x="17" y="88"/>
                </a:lnTo>
                <a:lnTo>
                  <a:pt x="13" y="73"/>
                </a:lnTo>
                <a:lnTo>
                  <a:pt x="8" y="104"/>
                </a:lnTo>
                <a:lnTo>
                  <a:pt x="13" y="120"/>
                </a:lnTo>
                <a:lnTo>
                  <a:pt x="27" y="115"/>
                </a:lnTo>
                <a:lnTo>
                  <a:pt x="34" y="120"/>
                </a:lnTo>
                <a:lnTo>
                  <a:pt x="27" y="127"/>
                </a:lnTo>
                <a:lnTo>
                  <a:pt x="44" y="135"/>
                </a:lnTo>
                <a:lnTo>
                  <a:pt x="27" y="146"/>
                </a:lnTo>
                <a:lnTo>
                  <a:pt x="50" y="159"/>
                </a:lnTo>
                <a:lnTo>
                  <a:pt x="40" y="180"/>
                </a:lnTo>
                <a:lnTo>
                  <a:pt x="45" y="221"/>
                </a:lnTo>
                <a:lnTo>
                  <a:pt x="63" y="216"/>
                </a:lnTo>
                <a:lnTo>
                  <a:pt x="92" y="195"/>
                </a:lnTo>
                <a:lnTo>
                  <a:pt x="146" y="185"/>
                </a:lnTo>
                <a:lnTo>
                  <a:pt x="157" y="198"/>
                </a:lnTo>
                <a:lnTo>
                  <a:pt x="213" y="215"/>
                </a:lnTo>
                <a:lnTo>
                  <a:pt x="221" y="231"/>
                </a:lnTo>
                <a:lnTo>
                  <a:pt x="258" y="255"/>
                </a:lnTo>
                <a:lnTo>
                  <a:pt x="275" y="255"/>
                </a:lnTo>
                <a:lnTo>
                  <a:pt x="278" y="285"/>
                </a:lnTo>
                <a:lnTo>
                  <a:pt x="276" y="293"/>
                </a:lnTo>
                <a:lnTo>
                  <a:pt x="286" y="299"/>
                </a:lnTo>
                <a:lnTo>
                  <a:pt x="323" y="309"/>
                </a:lnTo>
                <a:lnTo>
                  <a:pt x="333" y="301"/>
                </a:lnTo>
                <a:lnTo>
                  <a:pt x="340" y="291"/>
                </a:lnTo>
                <a:lnTo>
                  <a:pt x="335" y="285"/>
                </a:lnTo>
                <a:lnTo>
                  <a:pt x="380" y="265"/>
                </a:lnTo>
                <a:lnTo>
                  <a:pt x="392" y="229"/>
                </a:lnTo>
                <a:lnTo>
                  <a:pt x="408" y="229"/>
                </a:lnTo>
                <a:lnTo>
                  <a:pt x="418" y="219"/>
                </a:lnTo>
                <a:lnTo>
                  <a:pt x="446" y="223"/>
                </a:lnTo>
              </a:path>
            </a:pathLst>
          </a:custGeom>
          <a:solidFill>
            <a:srgbClr val="CDCDCD"/>
          </a:solidFill>
          <a:ln w="6350">
            <a:solidFill>
              <a:schemeClr val="bg1"/>
            </a:solidFill>
            <a:round/>
            <a:headEnd/>
            <a:tailEnd/>
          </a:ln>
        </p:spPr>
        <p:txBody>
          <a:bodyPr/>
          <a:lstStyle/>
          <a:p>
            <a:endParaRPr lang="en-US"/>
          </a:p>
        </p:txBody>
      </p:sp>
      <p:sp>
        <p:nvSpPr>
          <p:cNvPr id="1741" name="Freeform 2782"/>
          <p:cNvSpPr>
            <a:spLocks/>
          </p:cNvSpPr>
          <p:nvPr/>
        </p:nvSpPr>
        <p:spPr bwMode="auto">
          <a:xfrm>
            <a:off x="5792788" y="3740150"/>
            <a:ext cx="363537" cy="246063"/>
          </a:xfrm>
          <a:custGeom>
            <a:avLst/>
            <a:gdLst>
              <a:gd name="T0" fmla="*/ 0 w 543"/>
              <a:gd name="T1" fmla="*/ 0 h 353"/>
              <a:gd name="T2" fmla="*/ 0 w 543"/>
              <a:gd name="T3" fmla="*/ 0 h 353"/>
              <a:gd name="T4" fmla="*/ 0 w 543"/>
              <a:gd name="T5" fmla="*/ 0 h 353"/>
              <a:gd name="T6" fmla="*/ 0 w 543"/>
              <a:gd name="T7" fmla="*/ 0 h 353"/>
              <a:gd name="T8" fmla="*/ 0 w 543"/>
              <a:gd name="T9" fmla="*/ 0 h 353"/>
              <a:gd name="T10" fmla="*/ 0 w 543"/>
              <a:gd name="T11" fmla="*/ 0 h 353"/>
              <a:gd name="T12" fmla="*/ 0 w 543"/>
              <a:gd name="T13" fmla="*/ 0 h 353"/>
              <a:gd name="T14" fmla="*/ 0 w 543"/>
              <a:gd name="T15" fmla="*/ 0 h 353"/>
              <a:gd name="T16" fmla="*/ 0 w 543"/>
              <a:gd name="T17" fmla="*/ 0 h 353"/>
              <a:gd name="T18" fmla="*/ 0 w 543"/>
              <a:gd name="T19" fmla="*/ 0 h 353"/>
              <a:gd name="T20" fmla="*/ 0 w 543"/>
              <a:gd name="T21" fmla="*/ 0 h 353"/>
              <a:gd name="T22" fmla="*/ 0 w 543"/>
              <a:gd name="T23" fmla="*/ 0 h 353"/>
              <a:gd name="T24" fmla="*/ 0 w 543"/>
              <a:gd name="T25" fmla="*/ 0 h 353"/>
              <a:gd name="T26" fmla="*/ 0 w 543"/>
              <a:gd name="T27" fmla="*/ 0 h 353"/>
              <a:gd name="T28" fmla="*/ 0 w 543"/>
              <a:gd name="T29" fmla="*/ 0 h 353"/>
              <a:gd name="T30" fmla="*/ 0 w 543"/>
              <a:gd name="T31" fmla="*/ 0 h 353"/>
              <a:gd name="T32" fmla="*/ 0 w 543"/>
              <a:gd name="T33" fmla="*/ 0 h 353"/>
              <a:gd name="T34" fmla="*/ 0 w 543"/>
              <a:gd name="T35" fmla="*/ 0 h 353"/>
              <a:gd name="T36" fmla="*/ 0 w 543"/>
              <a:gd name="T37" fmla="*/ 0 h 353"/>
              <a:gd name="T38" fmla="*/ 0 w 543"/>
              <a:gd name="T39" fmla="*/ 0 h 353"/>
              <a:gd name="T40" fmla="*/ 0 w 543"/>
              <a:gd name="T41" fmla="*/ 0 h 353"/>
              <a:gd name="T42" fmla="*/ 0 w 543"/>
              <a:gd name="T43" fmla="*/ 0 h 353"/>
              <a:gd name="T44" fmla="*/ 0 w 543"/>
              <a:gd name="T45" fmla="*/ 0 h 353"/>
              <a:gd name="T46" fmla="*/ 0 w 543"/>
              <a:gd name="T47" fmla="*/ 0 h 353"/>
              <a:gd name="T48" fmla="*/ 0 w 543"/>
              <a:gd name="T49" fmla="*/ 0 h 353"/>
              <a:gd name="T50" fmla="*/ 0 w 543"/>
              <a:gd name="T51" fmla="*/ 0 h 353"/>
              <a:gd name="T52" fmla="*/ 0 w 543"/>
              <a:gd name="T53" fmla="*/ 0 h 353"/>
              <a:gd name="T54" fmla="*/ 0 w 543"/>
              <a:gd name="T55" fmla="*/ 0 h 353"/>
              <a:gd name="T56" fmla="*/ 0 w 543"/>
              <a:gd name="T57" fmla="*/ 0 h 353"/>
              <a:gd name="T58" fmla="*/ 0 w 543"/>
              <a:gd name="T59" fmla="*/ 0 h 353"/>
              <a:gd name="T60" fmla="*/ 0 w 543"/>
              <a:gd name="T61" fmla="*/ 0 h 353"/>
              <a:gd name="T62" fmla="*/ 0 w 543"/>
              <a:gd name="T63" fmla="*/ 0 h 353"/>
              <a:gd name="T64" fmla="*/ 0 w 543"/>
              <a:gd name="T65" fmla="*/ 0 h 353"/>
              <a:gd name="T66" fmla="*/ 0 w 543"/>
              <a:gd name="T67" fmla="*/ 0 h 353"/>
              <a:gd name="T68" fmla="*/ 0 w 543"/>
              <a:gd name="T69" fmla="*/ 0 h 353"/>
              <a:gd name="T70" fmla="*/ 0 w 543"/>
              <a:gd name="T71" fmla="*/ 0 h 353"/>
              <a:gd name="T72" fmla="*/ 0 w 543"/>
              <a:gd name="T73" fmla="*/ 0 h 353"/>
              <a:gd name="T74" fmla="*/ 0 w 543"/>
              <a:gd name="T75" fmla="*/ 0 h 353"/>
              <a:gd name="T76" fmla="*/ 0 w 543"/>
              <a:gd name="T77" fmla="*/ 0 h 353"/>
              <a:gd name="T78" fmla="*/ 0 w 543"/>
              <a:gd name="T79" fmla="*/ 0 h 3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43"/>
              <a:gd name="T121" fmla="*/ 0 h 353"/>
              <a:gd name="T122" fmla="*/ 543 w 543"/>
              <a:gd name="T123" fmla="*/ 353 h 35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43" h="353">
                <a:moveTo>
                  <a:pt x="472" y="230"/>
                </a:moveTo>
                <a:lnTo>
                  <a:pt x="460" y="230"/>
                </a:lnTo>
                <a:lnTo>
                  <a:pt x="456" y="218"/>
                </a:lnTo>
                <a:lnTo>
                  <a:pt x="465" y="210"/>
                </a:lnTo>
                <a:lnTo>
                  <a:pt x="462" y="197"/>
                </a:lnTo>
                <a:lnTo>
                  <a:pt x="457" y="197"/>
                </a:lnTo>
                <a:lnTo>
                  <a:pt x="436" y="213"/>
                </a:lnTo>
                <a:lnTo>
                  <a:pt x="425" y="212"/>
                </a:lnTo>
                <a:lnTo>
                  <a:pt x="420" y="220"/>
                </a:lnTo>
                <a:lnTo>
                  <a:pt x="420" y="231"/>
                </a:lnTo>
                <a:lnTo>
                  <a:pt x="404" y="238"/>
                </a:lnTo>
                <a:lnTo>
                  <a:pt x="397" y="256"/>
                </a:lnTo>
                <a:lnTo>
                  <a:pt x="366" y="257"/>
                </a:lnTo>
                <a:lnTo>
                  <a:pt x="361" y="267"/>
                </a:lnTo>
                <a:lnTo>
                  <a:pt x="369" y="278"/>
                </a:lnTo>
                <a:lnTo>
                  <a:pt x="382" y="282"/>
                </a:lnTo>
                <a:lnTo>
                  <a:pt x="381" y="295"/>
                </a:lnTo>
                <a:lnTo>
                  <a:pt x="390" y="314"/>
                </a:lnTo>
                <a:lnTo>
                  <a:pt x="376" y="337"/>
                </a:lnTo>
                <a:lnTo>
                  <a:pt x="366" y="353"/>
                </a:lnTo>
                <a:lnTo>
                  <a:pt x="334" y="347"/>
                </a:lnTo>
                <a:lnTo>
                  <a:pt x="334" y="330"/>
                </a:lnTo>
                <a:lnTo>
                  <a:pt x="338" y="321"/>
                </a:lnTo>
                <a:lnTo>
                  <a:pt x="314" y="309"/>
                </a:lnTo>
                <a:lnTo>
                  <a:pt x="301" y="311"/>
                </a:lnTo>
                <a:lnTo>
                  <a:pt x="273" y="287"/>
                </a:lnTo>
                <a:lnTo>
                  <a:pt x="257" y="280"/>
                </a:lnTo>
                <a:lnTo>
                  <a:pt x="241" y="264"/>
                </a:lnTo>
                <a:lnTo>
                  <a:pt x="211" y="246"/>
                </a:lnTo>
                <a:lnTo>
                  <a:pt x="187" y="194"/>
                </a:lnTo>
                <a:lnTo>
                  <a:pt x="179" y="184"/>
                </a:lnTo>
                <a:lnTo>
                  <a:pt x="169" y="192"/>
                </a:lnTo>
                <a:lnTo>
                  <a:pt x="132" y="184"/>
                </a:lnTo>
                <a:lnTo>
                  <a:pt x="130" y="166"/>
                </a:lnTo>
                <a:lnTo>
                  <a:pt x="135" y="164"/>
                </a:lnTo>
                <a:lnTo>
                  <a:pt x="127" y="158"/>
                </a:lnTo>
                <a:lnTo>
                  <a:pt x="125" y="145"/>
                </a:lnTo>
                <a:lnTo>
                  <a:pt x="106" y="143"/>
                </a:lnTo>
                <a:lnTo>
                  <a:pt x="84" y="124"/>
                </a:lnTo>
                <a:lnTo>
                  <a:pt x="80" y="130"/>
                </a:lnTo>
                <a:lnTo>
                  <a:pt x="71" y="132"/>
                </a:lnTo>
                <a:lnTo>
                  <a:pt x="80" y="142"/>
                </a:lnTo>
                <a:lnTo>
                  <a:pt x="67" y="135"/>
                </a:lnTo>
                <a:lnTo>
                  <a:pt x="62" y="147"/>
                </a:lnTo>
                <a:lnTo>
                  <a:pt x="42" y="150"/>
                </a:lnTo>
                <a:lnTo>
                  <a:pt x="34" y="160"/>
                </a:lnTo>
                <a:lnTo>
                  <a:pt x="37" y="186"/>
                </a:lnTo>
                <a:lnTo>
                  <a:pt x="32" y="189"/>
                </a:lnTo>
                <a:lnTo>
                  <a:pt x="1" y="184"/>
                </a:lnTo>
                <a:lnTo>
                  <a:pt x="0" y="28"/>
                </a:lnTo>
                <a:lnTo>
                  <a:pt x="83" y="0"/>
                </a:lnTo>
                <a:lnTo>
                  <a:pt x="99" y="8"/>
                </a:lnTo>
                <a:lnTo>
                  <a:pt x="130" y="31"/>
                </a:lnTo>
                <a:lnTo>
                  <a:pt x="192" y="93"/>
                </a:lnTo>
                <a:lnTo>
                  <a:pt x="283" y="81"/>
                </a:lnTo>
                <a:lnTo>
                  <a:pt x="306" y="99"/>
                </a:lnTo>
                <a:lnTo>
                  <a:pt x="316" y="119"/>
                </a:lnTo>
                <a:lnTo>
                  <a:pt x="324" y="119"/>
                </a:lnTo>
                <a:lnTo>
                  <a:pt x="320" y="160"/>
                </a:lnTo>
                <a:lnTo>
                  <a:pt x="340" y="163"/>
                </a:lnTo>
                <a:lnTo>
                  <a:pt x="345" y="190"/>
                </a:lnTo>
                <a:lnTo>
                  <a:pt x="376" y="187"/>
                </a:lnTo>
                <a:lnTo>
                  <a:pt x="404" y="197"/>
                </a:lnTo>
                <a:lnTo>
                  <a:pt x="426" y="176"/>
                </a:lnTo>
                <a:lnTo>
                  <a:pt x="447" y="164"/>
                </a:lnTo>
                <a:lnTo>
                  <a:pt x="454" y="153"/>
                </a:lnTo>
                <a:lnTo>
                  <a:pt x="462" y="153"/>
                </a:lnTo>
                <a:lnTo>
                  <a:pt x="470" y="143"/>
                </a:lnTo>
                <a:lnTo>
                  <a:pt x="480" y="145"/>
                </a:lnTo>
                <a:lnTo>
                  <a:pt x="482" y="150"/>
                </a:lnTo>
                <a:lnTo>
                  <a:pt x="452" y="173"/>
                </a:lnTo>
                <a:lnTo>
                  <a:pt x="452" y="177"/>
                </a:lnTo>
                <a:lnTo>
                  <a:pt x="462" y="179"/>
                </a:lnTo>
                <a:lnTo>
                  <a:pt x="469" y="187"/>
                </a:lnTo>
                <a:lnTo>
                  <a:pt x="487" y="194"/>
                </a:lnTo>
                <a:lnTo>
                  <a:pt x="495" y="177"/>
                </a:lnTo>
                <a:lnTo>
                  <a:pt x="513" y="197"/>
                </a:lnTo>
                <a:lnTo>
                  <a:pt x="543" y="207"/>
                </a:lnTo>
                <a:lnTo>
                  <a:pt x="503" y="230"/>
                </a:lnTo>
                <a:lnTo>
                  <a:pt x="472" y="230"/>
                </a:lnTo>
                <a:close/>
              </a:path>
            </a:pathLst>
          </a:custGeom>
          <a:solidFill>
            <a:srgbClr val="CDCDCD"/>
          </a:solidFill>
          <a:ln w="6350">
            <a:solidFill>
              <a:schemeClr val="bg1"/>
            </a:solidFill>
            <a:round/>
            <a:headEnd/>
            <a:tailEnd/>
          </a:ln>
        </p:spPr>
        <p:txBody>
          <a:bodyPr/>
          <a:lstStyle/>
          <a:p>
            <a:endParaRPr lang="en-US"/>
          </a:p>
        </p:txBody>
      </p:sp>
      <p:sp>
        <p:nvSpPr>
          <p:cNvPr id="1742" name="Freeform 2783"/>
          <p:cNvSpPr>
            <a:spLocks/>
          </p:cNvSpPr>
          <p:nvPr/>
        </p:nvSpPr>
        <p:spPr bwMode="auto">
          <a:xfrm>
            <a:off x="5792788" y="3740150"/>
            <a:ext cx="363537" cy="246063"/>
          </a:xfrm>
          <a:custGeom>
            <a:avLst/>
            <a:gdLst>
              <a:gd name="T0" fmla="*/ 0 w 543"/>
              <a:gd name="T1" fmla="*/ 0 h 353"/>
              <a:gd name="T2" fmla="*/ 0 w 543"/>
              <a:gd name="T3" fmla="*/ 0 h 353"/>
              <a:gd name="T4" fmla="*/ 0 w 543"/>
              <a:gd name="T5" fmla="*/ 0 h 353"/>
              <a:gd name="T6" fmla="*/ 0 w 543"/>
              <a:gd name="T7" fmla="*/ 0 h 353"/>
              <a:gd name="T8" fmla="*/ 0 w 543"/>
              <a:gd name="T9" fmla="*/ 0 h 353"/>
              <a:gd name="T10" fmla="*/ 0 w 543"/>
              <a:gd name="T11" fmla="*/ 0 h 353"/>
              <a:gd name="T12" fmla="*/ 0 w 543"/>
              <a:gd name="T13" fmla="*/ 0 h 353"/>
              <a:gd name="T14" fmla="*/ 0 w 543"/>
              <a:gd name="T15" fmla="*/ 0 h 353"/>
              <a:gd name="T16" fmla="*/ 0 w 543"/>
              <a:gd name="T17" fmla="*/ 0 h 353"/>
              <a:gd name="T18" fmla="*/ 0 w 543"/>
              <a:gd name="T19" fmla="*/ 0 h 353"/>
              <a:gd name="T20" fmla="*/ 0 w 543"/>
              <a:gd name="T21" fmla="*/ 0 h 353"/>
              <a:gd name="T22" fmla="*/ 0 w 543"/>
              <a:gd name="T23" fmla="*/ 0 h 353"/>
              <a:gd name="T24" fmla="*/ 0 w 543"/>
              <a:gd name="T25" fmla="*/ 0 h 353"/>
              <a:gd name="T26" fmla="*/ 0 w 543"/>
              <a:gd name="T27" fmla="*/ 0 h 353"/>
              <a:gd name="T28" fmla="*/ 0 w 543"/>
              <a:gd name="T29" fmla="*/ 0 h 353"/>
              <a:gd name="T30" fmla="*/ 0 w 543"/>
              <a:gd name="T31" fmla="*/ 0 h 353"/>
              <a:gd name="T32" fmla="*/ 0 w 543"/>
              <a:gd name="T33" fmla="*/ 0 h 353"/>
              <a:gd name="T34" fmla="*/ 0 w 543"/>
              <a:gd name="T35" fmla="*/ 0 h 353"/>
              <a:gd name="T36" fmla="*/ 0 w 543"/>
              <a:gd name="T37" fmla="*/ 0 h 353"/>
              <a:gd name="T38" fmla="*/ 0 w 543"/>
              <a:gd name="T39" fmla="*/ 0 h 353"/>
              <a:gd name="T40" fmla="*/ 0 w 543"/>
              <a:gd name="T41" fmla="*/ 0 h 353"/>
              <a:gd name="T42" fmla="*/ 0 w 543"/>
              <a:gd name="T43" fmla="*/ 0 h 353"/>
              <a:gd name="T44" fmla="*/ 0 w 543"/>
              <a:gd name="T45" fmla="*/ 0 h 353"/>
              <a:gd name="T46" fmla="*/ 0 w 543"/>
              <a:gd name="T47" fmla="*/ 0 h 353"/>
              <a:gd name="T48" fmla="*/ 0 w 543"/>
              <a:gd name="T49" fmla="*/ 0 h 353"/>
              <a:gd name="T50" fmla="*/ 0 w 543"/>
              <a:gd name="T51" fmla="*/ 0 h 353"/>
              <a:gd name="T52" fmla="*/ 0 w 543"/>
              <a:gd name="T53" fmla="*/ 0 h 353"/>
              <a:gd name="T54" fmla="*/ 0 w 543"/>
              <a:gd name="T55" fmla="*/ 0 h 353"/>
              <a:gd name="T56" fmla="*/ 0 w 543"/>
              <a:gd name="T57" fmla="*/ 0 h 353"/>
              <a:gd name="T58" fmla="*/ 0 w 543"/>
              <a:gd name="T59" fmla="*/ 0 h 353"/>
              <a:gd name="T60" fmla="*/ 0 w 543"/>
              <a:gd name="T61" fmla="*/ 0 h 353"/>
              <a:gd name="T62" fmla="*/ 0 w 543"/>
              <a:gd name="T63" fmla="*/ 0 h 353"/>
              <a:gd name="T64" fmla="*/ 0 w 543"/>
              <a:gd name="T65" fmla="*/ 0 h 353"/>
              <a:gd name="T66" fmla="*/ 0 w 543"/>
              <a:gd name="T67" fmla="*/ 0 h 353"/>
              <a:gd name="T68" fmla="*/ 0 w 543"/>
              <a:gd name="T69" fmla="*/ 0 h 353"/>
              <a:gd name="T70" fmla="*/ 0 w 543"/>
              <a:gd name="T71" fmla="*/ 0 h 353"/>
              <a:gd name="T72" fmla="*/ 0 w 543"/>
              <a:gd name="T73" fmla="*/ 0 h 353"/>
              <a:gd name="T74" fmla="*/ 0 w 543"/>
              <a:gd name="T75" fmla="*/ 0 h 353"/>
              <a:gd name="T76" fmla="*/ 0 w 543"/>
              <a:gd name="T77" fmla="*/ 0 h 353"/>
              <a:gd name="T78" fmla="*/ 0 w 543"/>
              <a:gd name="T79" fmla="*/ 0 h 3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43"/>
              <a:gd name="T121" fmla="*/ 0 h 353"/>
              <a:gd name="T122" fmla="*/ 543 w 543"/>
              <a:gd name="T123" fmla="*/ 353 h 35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43" h="353">
                <a:moveTo>
                  <a:pt x="472" y="230"/>
                </a:moveTo>
                <a:lnTo>
                  <a:pt x="460" y="230"/>
                </a:lnTo>
                <a:lnTo>
                  <a:pt x="456" y="218"/>
                </a:lnTo>
                <a:lnTo>
                  <a:pt x="465" y="210"/>
                </a:lnTo>
                <a:lnTo>
                  <a:pt x="462" y="197"/>
                </a:lnTo>
                <a:lnTo>
                  <a:pt x="457" y="197"/>
                </a:lnTo>
                <a:lnTo>
                  <a:pt x="436" y="213"/>
                </a:lnTo>
                <a:lnTo>
                  <a:pt x="425" y="212"/>
                </a:lnTo>
                <a:lnTo>
                  <a:pt x="420" y="220"/>
                </a:lnTo>
                <a:lnTo>
                  <a:pt x="420" y="231"/>
                </a:lnTo>
                <a:lnTo>
                  <a:pt x="404" y="238"/>
                </a:lnTo>
                <a:lnTo>
                  <a:pt x="397" y="256"/>
                </a:lnTo>
                <a:lnTo>
                  <a:pt x="366" y="257"/>
                </a:lnTo>
                <a:lnTo>
                  <a:pt x="361" y="267"/>
                </a:lnTo>
                <a:lnTo>
                  <a:pt x="369" y="278"/>
                </a:lnTo>
                <a:lnTo>
                  <a:pt x="382" y="282"/>
                </a:lnTo>
                <a:lnTo>
                  <a:pt x="381" y="295"/>
                </a:lnTo>
                <a:lnTo>
                  <a:pt x="390" y="314"/>
                </a:lnTo>
                <a:lnTo>
                  <a:pt x="376" y="337"/>
                </a:lnTo>
                <a:lnTo>
                  <a:pt x="366" y="353"/>
                </a:lnTo>
                <a:lnTo>
                  <a:pt x="334" y="347"/>
                </a:lnTo>
                <a:lnTo>
                  <a:pt x="334" y="330"/>
                </a:lnTo>
                <a:lnTo>
                  <a:pt x="338" y="321"/>
                </a:lnTo>
                <a:lnTo>
                  <a:pt x="314" y="309"/>
                </a:lnTo>
                <a:lnTo>
                  <a:pt x="301" y="311"/>
                </a:lnTo>
                <a:lnTo>
                  <a:pt x="273" y="287"/>
                </a:lnTo>
                <a:lnTo>
                  <a:pt x="257" y="280"/>
                </a:lnTo>
                <a:lnTo>
                  <a:pt x="241" y="264"/>
                </a:lnTo>
                <a:lnTo>
                  <a:pt x="211" y="246"/>
                </a:lnTo>
                <a:lnTo>
                  <a:pt x="187" y="194"/>
                </a:lnTo>
                <a:lnTo>
                  <a:pt x="179" y="184"/>
                </a:lnTo>
                <a:lnTo>
                  <a:pt x="169" y="192"/>
                </a:lnTo>
                <a:lnTo>
                  <a:pt x="132" y="184"/>
                </a:lnTo>
                <a:lnTo>
                  <a:pt x="130" y="166"/>
                </a:lnTo>
                <a:lnTo>
                  <a:pt x="135" y="164"/>
                </a:lnTo>
                <a:lnTo>
                  <a:pt x="127" y="158"/>
                </a:lnTo>
                <a:lnTo>
                  <a:pt x="125" y="145"/>
                </a:lnTo>
                <a:lnTo>
                  <a:pt x="106" y="143"/>
                </a:lnTo>
                <a:lnTo>
                  <a:pt x="84" y="124"/>
                </a:lnTo>
                <a:lnTo>
                  <a:pt x="80" y="130"/>
                </a:lnTo>
                <a:lnTo>
                  <a:pt x="71" y="132"/>
                </a:lnTo>
                <a:lnTo>
                  <a:pt x="80" y="142"/>
                </a:lnTo>
                <a:lnTo>
                  <a:pt x="67" y="135"/>
                </a:lnTo>
                <a:lnTo>
                  <a:pt x="62" y="147"/>
                </a:lnTo>
                <a:lnTo>
                  <a:pt x="42" y="150"/>
                </a:lnTo>
                <a:lnTo>
                  <a:pt x="34" y="160"/>
                </a:lnTo>
                <a:lnTo>
                  <a:pt x="37" y="186"/>
                </a:lnTo>
                <a:lnTo>
                  <a:pt x="32" y="189"/>
                </a:lnTo>
                <a:lnTo>
                  <a:pt x="1" y="184"/>
                </a:lnTo>
                <a:lnTo>
                  <a:pt x="0" y="28"/>
                </a:lnTo>
                <a:lnTo>
                  <a:pt x="83" y="0"/>
                </a:lnTo>
                <a:lnTo>
                  <a:pt x="99" y="8"/>
                </a:lnTo>
                <a:lnTo>
                  <a:pt x="130" y="31"/>
                </a:lnTo>
                <a:lnTo>
                  <a:pt x="192" y="93"/>
                </a:lnTo>
                <a:lnTo>
                  <a:pt x="283" y="81"/>
                </a:lnTo>
                <a:lnTo>
                  <a:pt x="306" y="99"/>
                </a:lnTo>
                <a:lnTo>
                  <a:pt x="316" y="119"/>
                </a:lnTo>
                <a:lnTo>
                  <a:pt x="324" y="119"/>
                </a:lnTo>
                <a:lnTo>
                  <a:pt x="320" y="160"/>
                </a:lnTo>
                <a:lnTo>
                  <a:pt x="340" y="163"/>
                </a:lnTo>
                <a:lnTo>
                  <a:pt x="345" y="190"/>
                </a:lnTo>
                <a:lnTo>
                  <a:pt x="376" y="187"/>
                </a:lnTo>
                <a:lnTo>
                  <a:pt x="404" y="197"/>
                </a:lnTo>
                <a:lnTo>
                  <a:pt x="426" y="176"/>
                </a:lnTo>
                <a:lnTo>
                  <a:pt x="447" y="164"/>
                </a:lnTo>
                <a:lnTo>
                  <a:pt x="454" y="153"/>
                </a:lnTo>
                <a:lnTo>
                  <a:pt x="462" y="153"/>
                </a:lnTo>
                <a:lnTo>
                  <a:pt x="470" y="143"/>
                </a:lnTo>
                <a:lnTo>
                  <a:pt x="480" y="145"/>
                </a:lnTo>
                <a:lnTo>
                  <a:pt x="482" y="150"/>
                </a:lnTo>
                <a:lnTo>
                  <a:pt x="452" y="173"/>
                </a:lnTo>
                <a:lnTo>
                  <a:pt x="452" y="177"/>
                </a:lnTo>
                <a:lnTo>
                  <a:pt x="462" y="179"/>
                </a:lnTo>
                <a:lnTo>
                  <a:pt x="469" y="187"/>
                </a:lnTo>
                <a:lnTo>
                  <a:pt x="487" y="194"/>
                </a:lnTo>
                <a:lnTo>
                  <a:pt x="495" y="177"/>
                </a:lnTo>
                <a:lnTo>
                  <a:pt x="513" y="197"/>
                </a:lnTo>
                <a:lnTo>
                  <a:pt x="543" y="207"/>
                </a:lnTo>
                <a:lnTo>
                  <a:pt x="503" y="230"/>
                </a:lnTo>
                <a:lnTo>
                  <a:pt x="472" y="230"/>
                </a:lnTo>
              </a:path>
            </a:pathLst>
          </a:custGeom>
          <a:solidFill>
            <a:srgbClr val="CDCDCD"/>
          </a:solidFill>
          <a:ln w="6350">
            <a:solidFill>
              <a:schemeClr val="bg1"/>
            </a:solidFill>
            <a:round/>
            <a:headEnd/>
            <a:tailEnd/>
          </a:ln>
        </p:spPr>
        <p:txBody>
          <a:bodyPr/>
          <a:lstStyle/>
          <a:p>
            <a:endParaRPr lang="en-US"/>
          </a:p>
        </p:txBody>
      </p:sp>
      <p:sp>
        <p:nvSpPr>
          <p:cNvPr id="1743" name="Freeform 2784"/>
          <p:cNvSpPr>
            <a:spLocks/>
          </p:cNvSpPr>
          <p:nvPr/>
        </p:nvSpPr>
        <p:spPr bwMode="auto">
          <a:xfrm>
            <a:off x="6073775" y="3814763"/>
            <a:ext cx="231775" cy="114300"/>
          </a:xfrm>
          <a:custGeom>
            <a:avLst/>
            <a:gdLst>
              <a:gd name="T0" fmla="*/ 0 w 346"/>
              <a:gd name="T1" fmla="*/ 0 h 164"/>
              <a:gd name="T2" fmla="*/ 0 w 346"/>
              <a:gd name="T3" fmla="*/ 0 h 164"/>
              <a:gd name="T4" fmla="*/ 0 w 346"/>
              <a:gd name="T5" fmla="*/ 0 h 164"/>
              <a:gd name="T6" fmla="*/ 0 w 346"/>
              <a:gd name="T7" fmla="*/ 0 h 164"/>
              <a:gd name="T8" fmla="*/ 0 w 346"/>
              <a:gd name="T9" fmla="*/ 0 h 164"/>
              <a:gd name="T10" fmla="*/ 0 w 346"/>
              <a:gd name="T11" fmla="*/ 0 h 164"/>
              <a:gd name="T12" fmla="*/ 0 w 346"/>
              <a:gd name="T13" fmla="*/ 0 h 164"/>
              <a:gd name="T14" fmla="*/ 0 w 346"/>
              <a:gd name="T15" fmla="*/ 0 h 164"/>
              <a:gd name="T16" fmla="*/ 0 w 346"/>
              <a:gd name="T17" fmla="*/ 0 h 164"/>
              <a:gd name="T18" fmla="*/ 0 w 346"/>
              <a:gd name="T19" fmla="*/ 0 h 164"/>
              <a:gd name="T20" fmla="*/ 0 w 346"/>
              <a:gd name="T21" fmla="*/ 0 h 164"/>
              <a:gd name="T22" fmla="*/ 0 w 346"/>
              <a:gd name="T23" fmla="*/ 0 h 164"/>
              <a:gd name="T24" fmla="*/ 0 w 346"/>
              <a:gd name="T25" fmla="*/ 0 h 164"/>
              <a:gd name="T26" fmla="*/ 0 w 346"/>
              <a:gd name="T27" fmla="*/ 0 h 164"/>
              <a:gd name="T28" fmla="*/ 0 w 346"/>
              <a:gd name="T29" fmla="*/ 0 h 164"/>
              <a:gd name="T30" fmla="*/ 0 w 346"/>
              <a:gd name="T31" fmla="*/ 0 h 164"/>
              <a:gd name="T32" fmla="*/ 0 w 346"/>
              <a:gd name="T33" fmla="*/ 0 h 164"/>
              <a:gd name="T34" fmla="*/ 0 w 346"/>
              <a:gd name="T35" fmla="*/ 0 h 164"/>
              <a:gd name="T36" fmla="*/ 0 w 346"/>
              <a:gd name="T37" fmla="*/ 0 h 164"/>
              <a:gd name="T38" fmla="*/ 0 w 346"/>
              <a:gd name="T39" fmla="*/ 0 h 164"/>
              <a:gd name="T40" fmla="*/ 0 w 346"/>
              <a:gd name="T41" fmla="*/ 0 h 164"/>
              <a:gd name="T42" fmla="*/ 0 w 346"/>
              <a:gd name="T43" fmla="*/ 0 h 164"/>
              <a:gd name="T44" fmla="*/ 0 w 346"/>
              <a:gd name="T45" fmla="*/ 0 h 164"/>
              <a:gd name="T46" fmla="*/ 0 w 346"/>
              <a:gd name="T47" fmla="*/ 0 h 164"/>
              <a:gd name="T48" fmla="*/ 0 w 346"/>
              <a:gd name="T49" fmla="*/ 0 h 164"/>
              <a:gd name="T50" fmla="*/ 0 w 346"/>
              <a:gd name="T51" fmla="*/ 0 h 164"/>
              <a:gd name="T52" fmla="*/ 0 w 346"/>
              <a:gd name="T53" fmla="*/ 0 h 164"/>
              <a:gd name="T54" fmla="*/ 0 w 346"/>
              <a:gd name="T55" fmla="*/ 0 h 164"/>
              <a:gd name="T56" fmla="*/ 0 w 346"/>
              <a:gd name="T57" fmla="*/ 0 h 164"/>
              <a:gd name="T58" fmla="*/ 0 w 346"/>
              <a:gd name="T59" fmla="*/ 0 h 164"/>
              <a:gd name="T60" fmla="*/ 0 w 346"/>
              <a:gd name="T61" fmla="*/ 0 h 164"/>
              <a:gd name="T62" fmla="*/ 0 w 346"/>
              <a:gd name="T63" fmla="*/ 0 h 164"/>
              <a:gd name="T64" fmla="*/ 0 w 346"/>
              <a:gd name="T65" fmla="*/ 0 h 164"/>
              <a:gd name="T66" fmla="*/ 0 w 346"/>
              <a:gd name="T67" fmla="*/ 0 h 164"/>
              <a:gd name="T68" fmla="*/ 0 w 346"/>
              <a:gd name="T69" fmla="*/ 0 h 164"/>
              <a:gd name="T70" fmla="*/ 0 w 346"/>
              <a:gd name="T71" fmla="*/ 0 h 164"/>
              <a:gd name="T72" fmla="*/ 0 w 346"/>
              <a:gd name="T73" fmla="*/ 0 h 164"/>
              <a:gd name="T74" fmla="*/ 0 w 346"/>
              <a:gd name="T75" fmla="*/ 0 h 164"/>
              <a:gd name="T76" fmla="*/ 0 w 346"/>
              <a:gd name="T77" fmla="*/ 0 h 164"/>
              <a:gd name="T78" fmla="*/ 0 w 346"/>
              <a:gd name="T79" fmla="*/ 0 h 164"/>
              <a:gd name="T80" fmla="*/ 0 w 346"/>
              <a:gd name="T81" fmla="*/ 0 h 164"/>
              <a:gd name="T82" fmla="*/ 0 w 346"/>
              <a:gd name="T83" fmla="*/ 0 h 164"/>
              <a:gd name="T84" fmla="*/ 0 w 346"/>
              <a:gd name="T85" fmla="*/ 0 h 164"/>
              <a:gd name="T86" fmla="*/ 0 w 346"/>
              <a:gd name="T87" fmla="*/ 0 h 164"/>
              <a:gd name="T88" fmla="*/ 0 w 346"/>
              <a:gd name="T89" fmla="*/ 0 h 164"/>
              <a:gd name="T90" fmla="*/ 0 w 346"/>
              <a:gd name="T91" fmla="*/ 0 h 164"/>
              <a:gd name="T92" fmla="*/ 0 w 346"/>
              <a:gd name="T93" fmla="*/ 0 h 16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6"/>
              <a:gd name="T142" fmla="*/ 0 h 164"/>
              <a:gd name="T143" fmla="*/ 346 w 346"/>
              <a:gd name="T144" fmla="*/ 164 h 16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6" h="164">
                <a:moveTo>
                  <a:pt x="52" y="124"/>
                </a:moveTo>
                <a:lnTo>
                  <a:pt x="39" y="133"/>
                </a:lnTo>
                <a:lnTo>
                  <a:pt x="27" y="128"/>
                </a:lnTo>
                <a:lnTo>
                  <a:pt x="0" y="135"/>
                </a:lnTo>
                <a:lnTo>
                  <a:pt x="3" y="151"/>
                </a:lnTo>
                <a:lnTo>
                  <a:pt x="39" y="151"/>
                </a:lnTo>
                <a:lnTo>
                  <a:pt x="50" y="156"/>
                </a:lnTo>
                <a:lnTo>
                  <a:pt x="68" y="151"/>
                </a:lnTo>
                <a:lnTo>
                  <a:pt x="78" y="154"/>
                </a:lnTo>
                <a:lnTo>
                  <a:pt x="80" y="163"/>
                </a:lnTo>
                <a:lnTo>
                  <a:pt x="94" y="164"/>
                </a:lnTo>
                <a:lnTo>
                  <a:pt x="141" y="156"/>
                </a:lnTo>
                <a:lnTo>
                  <a:pt x="145" y="137"/>
                </a:lnTo>
                <a:lnTo>
                  <a:pt x="171" y="125"/>
                </a:lnTo>
                <a:lnTo>
                  <a:pt x="176" y="117"/>
                </a:lnTo>
                <a:lnTo>
                  <a:pt x="218" y="122"/>
                </a:lnTo>
                <a:lnTo>
                  <a:pt x="237" y="102"/>
                </a:lnTo>
                <a:lnTo>
                  <a:pt x="280" y="94"/>
                </a:lnTo>
                <a:lnTo>
                  <a:pt x="293" y="78"/>
                </a:lnTo>
                <a:lnTo>
                  <a:pt x="340" y="55"/>
                </a:lnTo>
                <a:lnTo>
                  <a:pt x="346" y="36"/>
                </a:lnTo>
                <a:lnTo>
                  <a:pt x="322" y="29"/>
                </a:lnTo>
                <a:lnTo>
                  <a:pt x="314" y="19"/>
                </a:lnTo>
                <a:lnTo>
                  <a:pt x="246" y="10"/>
                </a:lnTo>
                <a:lnTo>
                  <a:pt x="233" y="13"/>
                </a:lnTo>
                <a:lnTo>
                  <a:pt x="192" y="13"/>
                </a:lnTo>
                <a:lnTo>
                  <a:pt x="169" y="10"/>
                </a:lnTo>
                <a:lnTo>
                  <a:pt x="153" y="0"/>
                </a:lnTo>
                <a:lnTo>
                  <a:pt x="133" y="10"/>
                </a:lnTo>
                <a:lnTo>
                  <a:pt x="127" y="31"/>
                </a:lnTo>
                <a:lnTo>
                  <a:pt x="93" y="19"/>
                </a:lnTo>
                <a:lnTo>
                  <a:pt x="70" y="16"/>
                </a:lnTo>
                <a:lnTo>
                  <a:pt x="55" y="19"/>
                </a:lnTo>
                <a:lnTo>
                  <a:pt x="55" y="27"/>
                </a:lnTo>
                <a:lnTo>
                  <a:pt x="50" y="37"/>
                </a:lnTo>
                <a:lnTo>
                  <a:pt x="60" y="39"/>
                </a:lnTo>
                <a:lnTo>
                  <a:pt x="62" y="44"/>
                </a:lnTo>
                <a:lnTo>
                  <a:pt x="32" y="67"/>
                </a:lnTo>
                <a:lnTo>
                  <a:pt x="32" y="71"/>
                </a:lnTo>
                <a:lnTo>
                  <a:pt x="42" y="73"/>
                </a:lnTo>
                <a:lnTo>
                  <a:pt x="49" y="81"/>
                </a:lnTo>
                <a:lnTo>
                  <a:pt x="67" y="88"/>
                </a:lnTo>
                <a:lnTo>
                  <a:pt x="75" y="71"/>
                </a:lnTo>
                <a:lnTo>
                  <a:pt x="93" y="91"/>
                </a:lnTo>
                <a:lnTo>
                  <a:pt x="123" y="101"/>
                </a:lnTo>
                <a:lnTo>
                  <a:pt x="83" y="124"/>
                </a:lnTo>
                <a:lnTo>
                  <a:pt x="52" y="124"/>
                </a:lnTo>
                <a:close/>
              </a:path>
            </a:pathLst>
          </a:custGeom>
          <a:solidFill>
            <a:srgbClr val="CDCDCD"/>
          </a:solidFill>
          <a:ln w="6350">
            <a:solidFill>
              <a:schemeClr val="bg1"/>
            </a:solidFill>
            <a:round/>
            <a:headEnd/>
            <a:tailEnd/>
          </a:ln>
        </p:spPr>
        <p:txBody>
          <a:bodyPr/>
          <a:lstStyle/>
          <a:p>
            <a:endParaRPr lang="en-US"/>
          </a:p>
        </p:txBody>
      </p:sp>
      <p:sp>
        <p:nvSpPr>
          <p:cNvPr id="1744" name="Freeform 2785"/>
          <p:cNvSpPr>
            <a:spLocks/>
          </p:cNvSpPr>
          <p:nvPr/>
        </p:nvSpPr>
        <p:spPr bwMode="auto">
          <a:xfrm>
            <a:off x="6073775" y="3814763"/>
            <a:ext cx="231775" cy="114300"/>
          </a:xfrm>
          <a:custGeom>
            <a:avLst/>
            <a:gdLst>
              <a:gd name="T0" fmla="*/ 0 w 346"/>
              <a:gd name="T1" fmla="*/ 0 h 164"/>
              <a:gd name="T2" fmla="*/ 0 w 346"/>
              <a:gd name="T3" fmla="*/ 0 h 164"/>
              <a:gd name="T4" fmla="*/ 0 w 346"/>
              <a:gd name="T5" fmla="*/ 0 h 164"/>
              <a:gd name="T6" fmla="*/ 0 w 346"/>
              <a:gd name="T7" fmla="*/ 0 h 164"/>
              <a:gd name="T8" fmla="*/ 0 w 346"/>
              <a:gd name="T9" fmla="*/ 0 h 164"/>
              <a:gd name="T10" fmla="*/ 0 w 346"/>
              <a:gd name="T11" fmla="*/ 0 h 164"/>
              <a:gd name="T12" fmla="*/ 0 w 346"/>
              <a:gd name="T13" fmla="*/ 0 h 164"/>
              <a:gd name="T14" fmla="*/ 0 w 346"/>
              <a:gd name="T15" fmla="*/ 0 h 164"/>
              <a:gd name="T16" fmla="*/ 0 w 346"/>
              <a:gd name="T17" fmla="*/ 0 h 164"/>
              <a:gd name="T18" fmla="*/ 0 w 346"/>
              <a:gd name="T19" fmla="*/ 0 h 164"/>
              <a:gd name="T20" fmla="*/ 0 w 346"/>
              <a:gd name="T21" fmla="*/ 0 h 164"/>
              <a:gd name="T22" fmla="*/ 0 w 346"/>
              <a:gd name="T23" fmla="*/ 0 h 164"/>
              <a:gd name="T24" fmla="*/ 0 w 346"/>
              <a:gd name="T25" fmla="*/ 0 h 164"/>
              <a:gd name="T26" fmla="*/ 0 w 346"/>
              <a:gd name="T27" fmla="*/ 0 h 164"/>
              <a:gd name="T28" fmla="*/ 0 w 346"/>
              <a:gd name="T29" fmla="*/ 0 h 164"/>
              <a:gd name="T30" fmla="*/ 0 w 346"/>
              <a:gd name="T31" fmla="*/ 0 h 164"/>
              <a:gd name="T32" fmla="*/ 0 w 346"/>
              <a:gd name="T33" fmla="*/ 0 h 164"/>
              <a:gd name="T34" fmla="*/ 0 w 346"/>
              <a:gd name="T35" fmla="*/ 0 h 164"/>
              <a:gd name="T36" fmla="*/ 0 w 346"/>
              <a:gd name="T37" fmla="*/ 0 h 164"/>
              <a:gd name="T38" fmla="*/ 0 w 346"/>
              <a:gd name="T39" fmla="*/ 0 h 164"/>
              <a:gd name="T40" fmla="*/ 0 w 346"/>
              <a:gd name="T41" fmla="*/ 0 h 164"/>
              <a:gd name="T42" fmla="*/ 0 w 346"/>
              <a:gd name="T43" fmla="*/ 0 h 164"/>
              <a:gd name="T44" fmla="*/ 0 w 346"/>
              <a:gd name="T45" fmla="*/ 0 h 164"/>
              <a:gd name="T46" fmla="*/ 0 w 346"/>
              <a:gd name="T47" fmla="*/ 0 h 164"/>
              <a:gd name="T48" fmla="*/ 0 w 346"/>
              <a:gd name="T49" fmla="*/ 0 h 164"/>
              <a:gd name="T50" fmla="*/ 0 w 346"/>
              <a:gd name="T51" fmla="*/ 0 h 164"/>
              <a:gd name="T52" fmla="*/ 0 w 346"/>
              <a:gd name="T53" fmla="*/ 0 h 164"/>
              <a:gd name="T54" fmla="*/ 0 w 346"/>
              <a:gd name="T55" fmla="*/ 0 h 164"/>
              <a:gd name="T56" fmla="*/ 0 w 346"/>
              <a:gd name="T57" fmla="*/ 0 h 164"/>
              <a:gd name="T58" fmla="*/ 0 w 346"/>
              <a:gd name="T59" fmla="*/ 0 h 164"/>
              <a:gd name="T60" fmla="*/ 0 w 346"/>
              <a:gd name="T61" fmla="*/ 0 h 164"/>
              <a:gd name="T62" fmla="*/ 0 w 346"/>
              <a:gd name="T63" fmla="*/ 0 h 164"/>
              <a:gd name="T64" fmla="*/ 0 w 346"/>
              <a:gd name="T65" fmla="*/ 0 h 164"/>
              <a:gd name="T66" fmla="*/ 0 w 346"/>
              <a:gd name="T67" fmla="*/ 0 h 164"/>
              <a:gd name="T68" fmla="*/ 0 w 346"/>
              <a:gd name="T69" fmla="*/ 0 h 164"/>
              <a:gd name="T70" fmla="*/ 0 w 346"/>
              <a:gd name="T71" fmla="*/ 0 h 164"/>
              <a:gd name="T72" fmla="*/ 0 w 346"/>
              <a:gd name="T73" fmla="*/ 0 h 164"/>
              <a:gd name="T74" fmla="*/ 0 w 346"/>
              <a:gd name="T75" fmla="*/ 0 h 164"/>
              <a:gd name="T76" fmla="*/ 0 w 346"/>
              <a:gd name="T77" fmla="*/ 0 h 164"/>
              <a:gd name="T78" fmla="*/ 0 w 346"/>
              <a:gd name="T79" fmla="*/ 0 h 164"/>
              <a:gd name="T80" fmla="*/ 0 w 346"/>
              <a:gd name="T81" fmla="*/ 0 h 164"/>
              <a:gd name="T82" fmla="*/ 0 w 346"/>
              <a:gd name="T83" fmla="*/ 0 h 164"/>
              <a:gd name="T84" fmla="*/ 0 w 346"/>
              <a:gd name="T85" fmla="*/ 0 h 164"/>
              <a:gd name="T86" fmla="*/ 0 w 346"/>
              <a:gd name="T87" fmla="*/ 0 h 164"/>
              <a:gd name="T88" fmla="*/ 0 w 346"/>
              <a:gd name="T89" fmla="*/ 0 h 164"/>
              <a:gd name="T90" fmla="*/ 0 w 346"/>
              <a:gd name="T91" fmla="*/ 0 h 164"/>
              <a:gd name="T92" fmla="*/ 0 w 346"/>
              <a:gd name="T93" fmla="*/ 0 h 16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6"/>
              <a:gd name="T142" fmla="*/ 0 h 164"/>
              <a:gd name="T143" fmla="*/ 346 w 346"/>
              <a:gd name="T144" fmla="*/ 164 h 16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6" h="164">
                <a:moveTo>
                  <a:pt x="52" y="124"/>
                </a:moveTo>
                <a:lnTo>
                  <a:pt x="39" y="133"/>
                </a:lnTo>
                <a:lnTo>
                  <a:pt x="27" y="128"/>
                </a:lnTo>
                <a:lnTo>
                  <a:pt x="0" y="135"/>
                </a:lnTo>
                <a:lnTo>
                  <a:pt x="3" y="151"/>
                </a:lnTo>
                <a:lnTo>
                  <a:pt x="39" y="151"/>
                </a:lnTo>
                <a:lnTo>
                  <a:pt x="50" y="156"/>
                </a:lnTo>
                <a:lnTo>
                  <a:pt x="68" y="151"/>
                </a:lnTo>
                <a:lnTo>
                  <a:pt x="78" y="154"/>
                </a:lnTo>
                <a:lnTo>
                  <a:pt x="80" y="163"/>
                </a:lnTo>
                <a:lnTo>
                  <a:pt x="94" y="164"/>
                </a:lnTo>
                <a:lnTo>
                  <a:pt x="141" y="156"/>
                </a:lnTo>
                <a:lnTo>
                  <a:pt x="145" y="137"/>
                </a:lnTo>
                <a:lnTo>
                  <a:pt x="171" y="125"/>
                </a:lnTo>
                <a:lnTo>
                  <a:pt x="176" y="117"/>
                </a:lnTo>
                <a:lnTo>
                  <a:pt x="218" y="122"/>
                </a:lnTo>
                <a:lnTo>
                  <a:pt x="237" y="102"/>
                </a:lnTo>
                <a:lnTo>
                  <a:pt x="280" y="94"/>
                </a:lnTo>
                <a:lnTo>
                  <a:pt x="293" y="78"/>
                </a:lnTo>
                <a:lnTo>
                  <a:pt x="340" y="55"/>
                </a:lnTo>
                <a:lnTo>
                  <a:pt x="346" y="36"/>
                </a:lnTo>
                <a:lnTo>
                  <a:pt x="322" y="29"/>
                </a:lnTo>
                <a:lnTo>
                  <a:pt x="314" y="19"/>
                </a:lnTo>
                <a:lnTo>
                  <a:pt x="246" y="10"/>
                </a:lnTo>
                <a:lnTo>
                  <a:pt x="233" y="13"/>
                </a:lnTo>
                <a:lnTo>
                  <a:pt x="192" y="13"/>
                </a:lnTo>
                <a:lnTo>
                  <a:pt x="169" y="10"/>
                </a:lnTo>
                <a:lnTo>
                  <a:pt x="153" y="0"/>
                </a:lnTo>
                <a:lnTo>
                  <a:pt x="133" y="10"/>
                </a:lnTo>
                <a:lnTo>
                  <a:pt x="127" y="31"/>
                </a:lnTo>
                <a:lnTo>
                  <a:pt x="93" y="19"/>
                </a:lnTo>
                <a:lnTo>
                  <a:pt x="70" y="16"/>
                </a:lnTo>
                <a:lnTo>
                  <a:pt x="55" y="19"/>
                </a:lnTo>
                <a:lnTo>
                  <a:pt x="55" y="27"/>
                </a:lnTo>
                <a:lnTo>
                  <a:pt x="50" y="37"/>
                </a:lnTo>
                <a:lnTo>
                  <a:pt x="60" y="39"/>
                </a:lnTo>
                <a:lnTo>
                  <a:pt x="62" y="44"/>
                </a:lnTo>
                <a:lnTo>
                  <a:pt x="32" y="67"/>
                </a:lnTo>
                <a:lnTo>
                  <a:pt x="32" y="71"/>
                </a:lnTo>
                <a:lnTo>
                  <a:pt x="42" y="73"/>
                </a:lnTo>
                <a:lnTo>
                  <a:pt x="49" y="81"/>
                </a:lnTo>
                <a:lnTo>
                  <a:pt x="67" y="88"/>
                </a:lnTo>
                <a:lnTo>
                  <a:pt x="75" y="71"/>
                </a:lnTo>
                <a:lnTo>
                  <a:pt x="93" y="91"/>
                </a:lnTo>
                <a:lnTo>
                  <a:pt x="123" y="101"/>
                </a:lnTo>
                <a:lnTo>
                  <a:pt x="83" y="124"/>
                </a:lnTo>
                <a:lnTo>
                  <a:pt x="52" y="124"/>
                </a:lnTo>
              </a:path>
            </a:pathLst>
          </a:custGeom>
          <a:solidFill>
            <a:srgbClr val="CDCDCD"/>
          </a:solidFill>
          <a:ln w="6350">
            <a:solidFill>
              <a:schemeClr val="bg1"/>
            </a:solidFill>
            <a:round/>
            <a:headEnd/>
            <a:tailEnd/>
          </a:ln>
        </p:spPr>
        <p:txBody>
          <a:bodyPr/>
          <a:lstStyle/>
          <a:p>
            <a:endParaRPr lang="en-US"/>
          </a:p>
        </p:txBody>
      </p:sp>
      <p:sp>
        <p:nvSpPr>
          <p:cNvPr id="1745" name="Freeform 2786"/>
          <p:cNvSpPr>
            <a:spLocks/>
          </p:cNvSpPr>
          <p:nvPr/>
        </p:nvSpPr>
        <p:spPr bwMode="auto">
          <a:xfrm>
            <a:off x="6034088" y="3876675"/>
            <a:ext cx="158750" cy="127000"/>
          </a:xfrm>
          <a:custGeom>
            <a:avLst/>
            <a:gdLst>
              <a:gd name="T0" fmla="*/ 0 w 236"/>
              <a:gd name="T1" fmla="*/ 0 h 181"/>
              <a:gd name="T2" fmla="*/ 0 w 236"/>
              <a:gd name="T3" fmla="*/ 0 h 181"/>
              <a:gd name="T4" fmla="*/ 0 w 236"/>
              <a:gd name="T5" fmla="*/ 0 h 181"/>
              <a:gd name="T6" fmla="*/ 0 w 236"/>
              <a:gd name="T7" fmla="*/ 0 h 181"/>
              <a:gd name="T8" fmla="*/ 0 w 236"/>
              <a:gd name="T9" fmla="*/ 0 h 181"/>
              <a:gd name="T10" fmla="*/ 0 w 236"/>
              <a:gd name="T11" fmla="*/ 0 h 181"/>
              <a:gd name="T12" fmla="*/ 0 w 236"/>
              <a:gd name="T13" fmla="*/ 0 h 181"/>
              <a:gd name="T14" fmla="*/ 0 w 236"/>
              <a:gd name="T15" fmla="*/ 0 h 181"/>
              <a:gd name="T16" fmla="*/ 0 w 236"/>
              <a:gd name="T17" fmla="*/ 0 h 181"/>
              <a:gd name="T18" fmla="*/ 0 w 236"/>
              <a:gd name="T19" fmla="*/ 0 h 181"/>
              <a:gd name="T20" fmla="*/ 0 w 236"/>
              <a:gd name="T21" fmla="*/ 0 h 181"/>
              <a:gd name="T22" fmla="*/ 0 w 236"/>
              <a:gd name="T23" fmla="*/ 0 h 181"/>
              <a:gd name="T24" fmla="*/ 0 w 236"/>
              <a:gd name="T25" fmla="*/ 0 h 181"/>
              <a:gd name="T26" fmla="*/ 0 w 236"/>
              <a:gd name="T27" fmla="*/ 0 h 181"/>
              <a:gd name="T28" fmla="*/ 0 w 236"/>
              <a:gd name="T29" fmla="*/ 0 h 181"/>
              <a:gd name="T30" fmla="*/ 0 w 236"/>
              <a:gd name="T31" fmla="*/ 0 h 181"/>
              <a:gd name="T32" fmla="*/ 0 w 236"/>
              <a:gd name="T33" fmla="*/ 0 h 181"/>
              <a:gd name="T34" fmla="*/ 0 w 236"/>
              <a:gd name="T35" fmla="*/ 0 h 181"/>
              <a:gd name="T36" fmla="*/ 0 w 236"/>
              <a:gd name="T37" fmla="*/ 0 h 181"/>
              <a:gd name="T38" fmla="*/ 0 w 236"/>
              <a:gd name="T39" fmla="*/ 0 h 181"/>
              <a:gd name="T40" fmla="*/ 0 w 236"/>
              <a:gd name="T41" fmla="*/ 0 h 181"/>
              <a:gd name="T42" fmla="*/ 0 w 236"/>
              <a:gd name="T43" fmla="*/ 0 h 181"/>
              <a:gd name="T44" fmla="*/ 0 w 236"/>
              <a:gd name="T45" fmla="*/ 0 h 181"/>
              <a:gd name="T46" fmla="*/ 0 w 236"/>
              <a:gd name="T47" fmla="*/ 0 h 181"/>
              <a:gd name="T48" fmla="*/ 0 w 236"/>
              <a:gd name="T49" fmla="*/ 0 h 181"/>
              <a:gd name="T50" fmla="*/ 0 w 236"/>
              <a:gd name="T51" fmla="*/ 0 h 181"/>
              <a:gd name="T52" fmla="*/ 0 w 236"/>
              <a:gd name="T53" fmla="*/ 0 h 181"/>
              <a:gd name="T54" fmla="*/ 0 w 236"/>
              <a:gd name="T55" fmla="*/ 0 h 181"/>
              <a:gd name="T56" fmla="*/ 0 w 236"/>
              <a:gd name="T57" fmla="*/ 0 h 181"/>
              <a:gd name="T58" fmla="*/ 0 w 236"/>
              <a:gd name="T59" fmla="*/ 0 h 181"/>
              <a:gd name="T60" fmla="*/ 0 w 236"/>
              <a:gd name="T61" fmla="*/ 0 h 181"/>
              <a:gd name="T62" fmla="*/ 0 w 236"/>
              <a:gd name="T63" fmla="*/ 0 h 181"/>
              <a:gd name="T64" fmla="*/ 0 w 236"/>
              <a:gd name="T65" fmla="*/ 0 h 181"/>
              <a:gd name="T66" fmla="*/ 0 w 236"/>
              <a:gd name="T67" fmla="*/ 0 h 181"/>
              <a:gd name="T68" fmla="*/ 0 w 236"/>
              <a:gd name="T69" fmla="*/ 0 h 181"/>
              <a:gd name="T70" fmla="*/ 0 w 236"/>
              <a:gd name="T71" fmla="*/ 0 h 181"/>
              <a:gd name="T72" fmla="*/ 0 w 236"/>
              <a:gd name="T73" fmla="*/ 0 h 181"/>
              <a:gd name="T74" fmla="*/ 0 w 236"/>
              <a:gd name="T75" fmla="*/ 0 h 181"/>
              <a:gd name="T76" fmla="*/ 0 w 236"/>
              <a:gd name="T77" fmla="*/ 0 h 181"/>
              <a:gd name="T78" fmla="*/ 0 w 236"/>
              <a:gd name="T79" fmla="*/ 0 h 181"/>
              <a:gd name="T80" fmla="*/ 0 w 236"/>
              <a:gd name="T81" fmla="*/ 0 h 181"/>
              <a:gd name="T82" fmla="*/ 0 w 236"/>
              <a:gd name="T83" fmla="*/ 0 h 181"/>
              <a:gd name="T84" fmla="*/ 0 w 236"/>
              <a:gd name="T85" fmla="*/ 0 h 181"/>
              <a:gd name="T86" fmla="*/ 0 w 236"/>
              <a:gd name="T87" fmla="*/ 0 h 181"/>
              <a:gd name="T88" fmla="*/ 0 w 236"/>
              <a:gd name="T89" fmla="*/ 0 h 181"/>
              <a:gd name="T90" fmla="*/ 0 w 236"/>
              <a:gd name="T91" fmla="*/ 0 h 181"/>
              <a:gd name="T92" fmla="*/ 0 w 236"/>
              <a:gd name="T93" fmla="*/ 0 h 181"/>
              <a:gd name="T94" fmla="*/ 0 w 236"/>
              <a:gd name="T95" fmla="*/ 0 h 181"/>
              <a:gd name="T96" fmla="*/ 0 w 236"/>
              <a:gd name="T97" fmla="*/ 0 h 181"/>
              <a:gd name="T98" fmla="*/ 0 w 236"/>
              <a:gd name="T99" fmla="*/ 0 h 181"/>
              <a:gd name="T100" fmla="*/ 0 w 236"/>
              <a:gd name="T101" fmla="*/ 0 h 181"/>
              <a:gd name="T102" fmla="*/ 0 w 236"/>
              <a:gd name="T103" fmla="*/ 0 h 181"/>
              <a:gd name="T104" fmla="*/ 0 w 236"/>
              <a:gd name="T105" fmla="*/ 0 h 181"/>
              <a:gd name="T106" fmla="*/ 0 w 236"/>
              <a:gd name="T107" fmla="*/ 0 h 181"/>
              <a:gd name="T108" fmla="*/ 0 w 236"/>
              <a:gd name="T109" fmla="*/ 0 h 181"/>
              <a:gd name="T110" fmla="*/ 0 w 236"/>
              <a:gd name="T111" fmla="*/ 0 h 18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6"/>
              <a:gd name="T169" fmla="*/ 0 h 181"/>
              <a:gd name="T170" fmla="*/ 236 w 236"/>
              <a:gd name="T171" fmla="*/ 181 h 18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6" h="181">
                <a:moveTo>
                  <a:pt x="18" y="169"/>
                </a:moveTo>
                <a:lnTo>
                  <a:pt x="44" y="155"/>
                </a:lnTo>
                <a:lnTo>
                  <a:pt x="59" y="163"/>
                </a:lnTo>
                <a:lnTo>
                  <a:pt x="64" y="142"/>
                </a:lnTo>
                <a:lnTo>
                  <a:pt x="85" y="146"/>
                </a:lnTo>
                <a:lnTo>
                  <a:pt x="90" y="138"/>
                </a:lnTo>
                <a:lnTo>
                  <a:pt x="86" y="132"/>
                </a:lnTo>
                <a:lnTo>
                  <a:pt x="108" y="109"/>
                </a:lnTo>
                <a:lnTo>
                  <a:pt x="121" y="117"/>
                </a:lnTo>
                <a:lnTo>
                  <a:pt x="117" y="127"/>
                </a:lnTo>
                <a:lnTo>
                  <a:pt x="127" y="132"/>
                </a:lnTo>
                <a:lnTo>
                  <a:pt x="124" y="163"/>
                </a:lnTo>
                <a:lnTo>
                  <a:pt x="132" y="181"/>
                </a:lnTo>
                <a:lnTo>
                  <a:pt x="187" y="148"/>
                </a:lnTo>
                <a:lnTo>
                  <a:pt x="197" y="150"/>
                </a:lnTo>
                <a:lnTo>
                  <a:pt x="200" y="158"/>
                </a:lnTo>
                <a:lnTo>
                  <a:pt x="220" y="153"/>
                </a:lnTo>
                <a:lnTo>
                  <a:pt x="233" y="153"/>
                </a:lnTo>
                <a:lnTo>
                  <a:pt x="230" y="158"/>
                </a:lnTo>
                <a:lnTo>
                  <a:pt x="236" y="158"/>
                </a:lnTo>
                <a:lnTo>
                  <a:pt x="230" y="112"/>
                </a:lnTo>
                <a:lnTo>
                  <a:pt x="226" y="107"/>
                </a:lnTo>
                <a:lnTo>
                  <a:pt x="204" y="109"/>
                </a:lnTo>
                <a:lnTo>
                  <a:pt x="194" y="94"/>
                </a:lnTo>
                <a:lnTo>
                  <a:pt x="200" y="65"/>
                </a:lnTo>
                <a:lnTo>
                  <a:pt x="153" y="73"/>
                </a:lnTo>
                <a:lnTo>
                  <a:pt x="139" y="72"/>
                </a:lnTo>
                <a:lnTo>
                  <a:pt x="137" y="63"/>
                </a:lnTo>
                <a:lnTo>
                  <a:pt x="127" y="60"/>
                </a:lnTo>
                <a:lnTo>
                  <a:pt x="109" y="65"/>
                </a:lnTo>
                <a:lnTo>
                  <a:pt x="98" y="60"/>
                </a:lnTo>
                <a:lnTo>
                  <a:pt x="62" y="60"/>
                </a:lnTo>
                <a:lnTo>
                  <a:pt x="59" y="44"/>
                </a:lnTo>
                <a:lnTo>
                  <a:pt x="86" y="37"/>
                </a:lnTo>
                <a:lnTo>
                  <a:pt x="98" y="42"/>
                </a:lnTo>
                <a:lnTo>
                  <a:pt x="111" y="33"/>
                </a:lnTo>
                <a:lnTo>
                  <a:pt x="99" y="33"/>
                </a:lnTo>
                <a:lnTo>
                  <a:pt x="95" y="21"/>
                </a:lnTo>
                <a:lnTo>
                  <a:pt x="104" y="13"/>
                </a:lnTo>
                <a:lnTo>
                  <a:pt x="101" y="0"/>
                </a:lnTo>
                <a:lnTo>
                  <a:pt x="96" y="0"/>
                </a:lnTo>
                <a:lnTo>
                  <a:pt x="75" y="16"/>
                </a:lnTo>
                <a:lnTo>
                  <a:pt x="64" y="15"/>
                </a:lnTo>
                <a:lnTo>
                  <a:pt x="59" y="23"/>
                </a:lnTo>
                <a:lnTo>
                  <a:pt x="59" y="34"/>
                </a:lnTo>
                <a:lnTo>
                  <a:pt x="43" y="41"/>
                </a:lnTo>
                <a:lnTo>
                  <a:pt x="36" y="59"/>
                </a:lnTo>
                <a:lnTo>
                  <a:pt x="5" y="60"/>
                </a:lnTo>
                <a:lnTo>
                  <a:pt x="0" y="70"/>
                </a:lnTo>
                <a:lnTo>
                  <a:pt x="8" y="81"/>
                </a:lnTo>
                <a:lnTo>
                  <a:pt x="21" y="85"/>
                </a:lnTo>
                <a:lnTo>
                  <a:pt x="20" y="98"/>
                </a:lnTo>
                <a:lnTo>
                  <a:pt x="29" y="117"/>
                </a:lnTo>
                <a:lnTo>
                  <a:pt x="15" y="140"/>
                </a:lnTo>
                <a:lnTo>
                  <a:pt x="5" y="156"/>
                </a:lnTo>
                <a:lnTo>
                  <a:pt x="18" y="169"/>
                </a:lnTo>
                <a:close/>
              </a:path>
            </a:pathLst>
          </a:custGeom>
          <a:solidFill>
            <a:srgbClr val="CDCDCD"/>
          </a:solidFill>
          <a:ln w="6350">
            <a:solidFill>
              <a:schemeClr val="bg1"/>
            </a:solidFill>
            <a:round/>
            <a:headEnd/>
            <a:tailEnd/>
          </a:ln>
        </p:spPr>
        <p:txBody>
          <a:bodyPr/>
          <a:lstStyle/>
          <a:p>
            <a:endParaRPr lang="en-US"/>
          </a:p>
        </p:txBody>
      </p:sp>
      <p:sp>
        <p:nvSpPr>
          <p:cNvPr id="1746" name="Freeform 2787"/>
          <p:cNvSpPr>
            <a:spLocks/>
          </p:cNvSpPr>
          <p:nvPr/>
        </p:nvSpPr>
        <p:spPr bwMode="auto">
          <a:xfrm>
            <a:off x="6034088" y="3876675"/>
            <a:ext cx="158750" cy="127000"/>
          </a:xfrm>
          <a:custGeom>
            <a:avLst/>
            <a:gdLst>
              <a:gd name="T0" fmla="*/ 0 w 236"/>
              <a:gd name="T1" fmla="*/ 0 h 181"/>
              <a:gd name="T2" fmla="*/ 0 w 236"/>
              <a:gd name="T3" fmla="*/ 0 h 181"/>
              <a:gd name="T4" fmla="*/ 0 w 236"/>
              <a:gd name="T5" fmla="*/ 0 h 181"/>
              <a:gd name="T6" fmla="*/ 0 w 236"/>
              <a:gd name="T7" fmla="*/ 0 h 181"/>
              <a:gd name="T8" fmla="*/ 0 w 236"/>
              <a:gd name="T9" fmla="*/ 0 h 181"/>
              <a:gd name="T10" fmla="*/ 0 w 236"/>
              <a:gd name="T11" fmla="*/ 0 h 181"/>
              <a:gd name="T12" fmla="*/ 0 w 236"/>
              <a:gd name="T13" fmla="*/ 0 h 181"/>
              <a:gd name="T14" fmla="*/ 0 w 236"/>
              <a:gd name="T15" fmla="*/ 0 h 181"/>
              <a:gd name="T16" fmla="*/ 0 w 236"/>
              <a:gd name="T17" fmla="*/ 0 h 181"/>
              <a:gd name="T18" fmla="*/ 0 w 236"/>
              <a:gd name="T19" fmla="*/ 0 h 181"/>
              <a:gd name="T20" fmla="*/ 0 w 236"/>
              <a:gd name="T21" fmla="*/ 0 h 181"/>
              <a:gd name="T22" fmla="*/ 0 w 236"/>
              <a:gd name="T23" fmla="*/ 0 h 181"/>
              <a:gd name="T24" fmla="*/ 0 w 236"/>
              <a:gd name="T25" fmla="*/ 0 h 181"/>
              <a:gd name="T26" fmla="*/ 0 w 236"/>
              <a:gd name="T27" fmla="*/ 0 h 181"/>
              <a:gd name="T28" fmla="*/ 0 w 236"/>
              <a:gd name="T29" fmla="*/ 0 h 181"/>
              <a:gd name="T30" fmla="*/ 0 w 236"/>
              <a:gd name="T31" fmla="*/ 0 h 181"/>
              <a:gd name="T32" fmla="*/ 0 w 236"/>
              <a:gd name="T33" fmla="*/ 0 h 181"/>
              <a:gd name="T34" fmla="*/ 0 w 236"/>
              <a:gd name="T35" fmla="*/ 0 h 181"/>
              <a:gd name="T36" fmla="*/ 0 w 236"/>
              <a:gd name="T37" fmla="*/ 0 h 181"/>
              <a:gd name="T38" fmla="*/ 0 w 236"/>
              <a:gd name="T39" fmla="*/ 0 h 181"/>
              <a:gd name="T40" fmla="*/ 0 w 236"/>
              <a:gd name="T41" fmla="*/ 0 h 181"/>
              <a:gd name="T42" fmla="*/ 0 w 236"/>
              <a:gd name="T43" fmla="*/ 0 h 181"/>
              <a:gd name="T44" fmla="*/ 0 w 236"/>
              <a:gd name="T45" fmla="*/ 0 h 181"/>
              <a:gd name="T46" fmla="*/ 0 w 236"/>
              <a:gd name="T47" fmla="*/ 0 h 181"/>
              <a:gd name="T48" fmla="*/ 0 w 236"/>
              <a:gd name="T49" fmla="*/ 0 h 181"/>
              <a:gd name="T50" fmla="*/ 0 w 236"/>
              <a:gd name="T51" fmla="*/ 0 h 181"/>
              <a:gd name="T52" fmla="*/ 0 w 236"/>
              <a:gd name="T53" fmla="*/ 0 h 181"/>
              <a:gd name="T54" fmla="*/ 0 w 236"/>
              <a:gd name="T55" fmla="*/ 0 h 181"/>
              <a:gd name="T56" fmla="*/ 0 w 236"/>
              <a:gd name="T57" fmla="*/ 0 h 181"/>
              <a:gd name="T58" fmla="*/ 0 w 236"/>
              <a:gd name="T59" fmla="*/ 0 h 181"/>
              <a:gd name="T60" fmla="*/ 0 w 236"/>
              <a:gd name="T61" fmla="*/ 0 h 181"/>
              <a:gd name="T62" fmla="*/ 0 w 236"/>
              <a:gd name="T63" fmla="*/ 0 h 181"/>
              <a:gd name="T64" fmla="*/ 0 w 236"/>
              <a:gd name="T65" fmla="*/ 0 h 181"/>
              <a:gd name="T66" fmla="*/ 0 w 236"/>
              <a:gd name="T67" fmla="*/ 0 h 181"/>
              <a:gd name="T68" fmla="*/ 0 w 236"/>
              <a:gd name="T69" fmla="*/ 0 h 181"/>
              <a:gd name="T70" fmla="*/ 0 w 236"/>
              <a:gd name="T71" fmla="*/ 0 h 181"/>
              <a:gd name="T72" fmla="*/ 0 w 236"/>
              <a:gd name="T73" fmla="*/ 0 h 181"/>
              <a:gd name="T74" fmla="*/ 0 w 236"/>
              <a:gd name="T75" fmla="*/ 0 h 181"/>
              <a:gd name="T76" fmla="*/ 0 w 236"/>
              <a:gd name="T77" fmla="*/ 0 h 181"/>
              <a:gd name="T78" fmla="*/ 0 w 236"/>
              <a:gd name="T79" fmla="*/ 0 h 181"/>
              <a:gd name="T80" fmla="*/ 0 w 236"/>
              <a:gd name="T81" fmla="*/ 0 h 181"/>
              <a:gd name="T82" fmla="*/ 0 w 236"/>
              <a:gd name="T83" fmla="*/ 0 h 181"/>
              <a:gd name="T84" fmla="*/ 0 w 236"/>
              <a:gd name="T85" fmla="*/ 0 h 181"/>
              <a:gd name="T86" fmla="*/ 0 w 236"/>
              <a:gd name="T87" fmla="*/ 0 h 181"/>
              <a:gd name="T88" fmla="*/ 0 w 236"/>
              <a:gd name="T89" fmla="*/ 0 h 181"/>
              <a:gd name="T90" fmla="*/ 0 w 236"/>
              <a:gd name="T91" fmla="*/ 0 h 181"/>
              <a:gd name="T92" fmla="*/ 0 w 236"/>
              <a:gd name="T93" fmla="*/ 0 h 181"/>
              <a:gd name="T94" fmla="*/ 0 w 236"/>
              <a:gd name="T95" fmla="*/ 0 h 181"/>
              <a:gd name="T96" fmla="*/ 0 w 236"/>
              <a:gd name="T97" fmla="*/ 0 h 181"/>
              <a:gd name="T98" fmla="*/ 0 w 236"/>
              <a:gd name="T99" fmla="*/ 0 h 181"/>
              <a:gd name="T100" fmla="*/ 0 w 236"/>
              <a:gd name="T101" fmla="*/ 0 h 181"/>
              <a:gd name="T102" fmla="*/ 0 w 236"/>
              <a:gd name="T103" fmla="*/ 0 h 181"/>
              <a:gd name="T104" fmla="*/ 0 w 236"/>
              <a:gd name="T105" fmla="*/ 0 h 181"/>
              <a:gd name="T106" fmla="*/ 0 w 236"/>
              <a:gd name="T107" fmla="*/ 0 h 181"/>
              <a:gd name="T108" fmla="*/ 0 w 236"/>
              <a:gd name="T109" fmla="*/ 0 h 181"/>
              <a:gd name="T110" fmla="*/ 0 w 236"/>
              <a:gd name="T111" fmla="*/ 0 h 18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6"/>
              <a:gd name="T169" fmla="*/ 0 h 181"/>
              <a:gd name="T170" fmla="*/ 236 w 236"/>
              <a:gd name="T171" fmla="*/ 181 h 18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6" h="181">
                <a:moveTo>
                  <a:pt x="18" y="169"/>
                </a:moveTo>
                <a:lnTo>
                  <a:pt x="44" y="155"/>
                </a:lnTo>
                <a:lnTo>
                  <a:pt x="59" y="163"/>
                </a:lnTo>
                <a:lnTo>
                  <a:pt x="64" y="142"/>
                </a:lnTo>
                <a:lnTo>
                  <a:pt x="85" y="146"/>
                </a:lnTo>
                <a:lnTo>
                  <a:pt x="90" y="138"/>
                </a:lnTo>
                <a:lnTo>
                  <a:pt x="86" y="132"/>
                </a:lnTo>
                <a:lnTo>
                  <a:pt x="108" y="109"/>
                </a:lnTo>
                <a:lnTo>
                  <a:pt x="121" y="117"/>
                </a:lnTo>
                <a:lnTo>
                  <a:pt x="117" y="127"/>
                </a:lnTo>
                <a:lnTo>
                  <a:pt x="127" y="132"/>
                </a:lnTo>
                <a:lnTo>
                  <a:pt x="124" y="163"/>
                </a:lnTo>
                <a:lnTo>
                  <a:pt x="132" y="181"/>
                </a:lnTo>
                <a:lnTo>
                  <a:pt x="187" y="148"/>
                </a:lnTo>
                <a:lnTo>
                  <a:pt x="197" y="150"/>
                </a:lnTo>
                <a:lnTo>
                  <a:pt x="200" y="158"/>
                </a:lnTo>
                <a:lnTo>
                  <a:pt x="220" y="153"/>
                </a:lnTo>
                <a:lnTo>
                  <a:pt x="233" y="153"/>
                </a:lnTo>
                <a:lnTo>
                  <a:pt x="230" y="158"/>
                </a:lnTo>
                <a:lnTo>
                  <a:pt x="236" y="158"/>
                </a:lnTo>
                <a:lnTo>
                  <a:pt x="230" y="112"/>
                </a:lnTo>
                <a:lnTo>
                  <a:pt x="226" y="107"/>
                </a:lnTo>
                <a:lnTo>
                  <a:pt x="204" y="109"/>
                </a:lnTo>
                <a:lnTo>
                  <a:pt x="194" y="94"/>
                </a:lnTo>
                <a:lnTo>
                  <a:pt x="200" y="65"/>
                </a:lnTo>
                <a:lnTo>
                  <a:pt x="153" y="73"/>
                </a:lnTo>
                <a:lnTo>
                  <a:pt x="139" y="72"/>
                </a:lnTo>
                <a:lnTo>
                  <a:pt x="137" y="63"/>
                </a:lnTo>
                <a:lnTo>
                  <a:pt x="127" y="60"/>
                </a:lnTo>
                <a:lnTo>
                  <a:pt x="109" y="65"/>
                </a:lnTo>
                <a:lnTo>
                  <a:pt x="98" y="60"/>
                </a:lnTo>
                <a:lnTo>
                  <a:pt x="62" y="60"/>
                </a:lnTo>
                <a:lnTo>
                  <a:pt x="59" y="44"/>
                </a:lnTo>
                <a:lnTo>
                  <a:pt x="86" y="37"/>
                </a:lnTo>
                <a:lnTo>
                  <a:pt x="98" y="42"/>
                </a:lnTo>
                <a:lnTo>
                  <a:pt x="111" y="33"/>
                </a:lnTo>
                <a:lnTo>
                  <a:pt x="99" y="33"/>
                </a:lnTo>
                <a:lnTo>
                  <a:pt x="95" y="21"/>
                </a:lnTo>
                <a:lnTo>
                  <a:pt x="104" y="13"/>
                </a:lnTo>
                <a:lnTo>
                  <a:pt x="101" y="0"/>
                </a:lnTo>
                <a:lnTo>
                  <a:pt x="96" y="0"/>
                </a:lnTo>
                <a:lnTo>
                  <a:pt x="75" y="16"/>
                </a:lnTo>
                <a:lnTo>
                  <a:pt x="64" y="15"/>
                </a:lnTo>
                <a:lnTo>
                  <a:pt x="59" y="23"/>
                </a:lnTo>
                <a:lnTo>
                  <a:pt x="59" y="34"/>
                </a:lnTo>
                <a:lnTo>
                  <a:pt x="43" y="41"/>
                </a:lnTo>
                <a:lnTo>
                  <a:pt x="36" y="59"/>
                </a:lnTo>
                <a:lnTo>
                  <a:pt x="5" y="60"/>
                </a:lnTo>
                <a:lnTo>
                  <a:pt x="0" y="70"/>
                </a:lnTo>
                <a:lnTo>
                  <a:pt x="8" y="81"/>
                </a:lnTo>
                <a:lnTo>
                  <a:pt x="21" y="85"/>
                </a:lnTo>
                <a:lnTo>
                  <a:pt x="20" y="98"/>
                </a:lnTo>
                <a:lnTo>
                  <a:pt x="29" y="117"/>
                </a:lnTo>
                <a:lnTo>
                  <a:pt x="15" y="140"/>
                </a:lnTo>
                <a:lnTo>
                  <a:pt x="5" y="156"/>
                </a:lnTo>
                <a:lnTo>
                  <a:pt x="18" y="169"/>
                </a:lnTo>
              </a:path>
            </a:pathLst>
          </a:custGeom>
          <a:solidFill>
            <a:srgbClr val="CDCDCD"/>
          </a:solidFill>
          <a:ln w="6350">
            <a:solidFill>
              <a:schemeClr val="bg1"/>
            </a:solidFill>
            <a:round/>
            <a:headEnd/>
            <a:tailEnd/>
          </a:ln>
        </p:spPr>
        <p:txBody>
          <a:bodyPr/>
          <a:lstStyle/>
          <a:p>
            <a:endParaRPr lang="en-US"/>
          </a:p>
        </p:txBody>
      </p:sp>
      <p:sp>
        <p:nvSpPr>
          <p:cNvPr id="1747" name="Freeform 2788"/>
          <p:cNvSpPr>
            <a:spLocks/>
          </p:cNvSpPr>
          <p:nvPr/>
        </p:nvSpPr>
        <p:spPr bwMode="auto">
          <a:xfrm>
            <a:off x="5108575" y="2649538"/>
            <a:ext cx="6350" cy="11112"/>
          </a:xfrm>
          <a:custGeom>
            <a:avLst/>
            <a:gdLst>
              <a:gd name="T0" fmla="*/ 2147483647 w 10"/>
              <a:gd name="T1" fmla="*/ 0 h 16"/>
              <a:gd name="T2" fmla="*/ 0 w 10"/>
              <a:gd name="T3" fmla="*/ 0 h 16"/>
              <a:gd name="T4" fmla="*/ 2147483647 w 10"/>
              <a:gd name="T5" fmla="*/ 0 h 16"/>
              <a:gd name="T6" fmla="*/ 2147483647 w 10"/>
              <a:gd name="T7" fmla="*/ 0 h 16"/>
              <a:gd name="T8" fmla="*/ 0 60000 65536"/>
              <a:gd name="T9" fmla="*/ 0 60000 65536"/>
              <a:gd name="T10" fmla="*/ 0 60000 65536"/>
              <a:gd name="T11" fmla="*/ 0 60000 65536"/>
              <a:gd name="T12" fmla="*/ 0 w 10"/>
              <a:gd name="T13" fmla="*/ 0 h 16"/>
              <a:gd name="T14" fmla="*/ 10 w 10"/>
              <a:gd name="T15" fmla="*/ 16 h 16"/>
            </a:gdLst>
            <a:ahLst/>
            <a:cxnLst>
              <a:cxn ang="T8">
                <a:pos x="T0" y="T1"/>
              </a:cxn>
              <a:cxn ang="T9">
                <a:pos x="T2" y="T3"/>
              </a:cxn>
              <a:cxn ang="T10">
                <a:pos x="T4" y="T5"/>
              </a:cxn>
              <a:cxn ang="T11">
                <a:pos x="T6" y="T7"/>
              </a:cxn>
            </a:cxnLst>
            <a:rect l="T12" t="T13" r="T14" b="T15"/>
            <a:pathLst>
              <a:path w="10" h="16">
                <a:moveTo>
                  <a:pt x="8" y="16"/>
                </a:moveTo>
                <a:lnTo>
                  <a:pt x="0" y="0"/>
                </a:lnTo>
                <a:lnTo>
                  <a:pt x="10" y="3"/>
                </a:lnTo>
                <a:lnTo>
                  <a:pt x="8" y="16"/>
                </a:lnTo>
                <a:close/>
              </a:path>
            </a:pathLst>
          </a:custGeom>
          <a:solidFill>
            <a:srgbClr val="CDCDCD"/>
          </a:solidFill>
          <a:ln w="6350">
            <a:solidFill>
              <a:schemeClr val="bg1"/>
            </a:solidFill>
            <a:round/>
            <a:headEnd/>
            <a:tailEnd/>
          </a:ln>
        </p:spPr>
        <p:txBody>
          <a:bodyPr/>
          <a:lstStyle/>
          <a:p>
            <a:endParaRPr lang="en-US"/>
          </a:p>
        </p:txBody>
      </p:sp>
      <p:sp>
        <p:nvSpPr>
          <p:cNvPr id="1748" name="Freeform 2789"/>
          <p:cNvSpPr>
            <a:spLocks/>
          </p:cNvSpPr>
          <p:nvPr/>
        </p:nvSpPr>
        <p:spPr bwMode="auto">
          <a:xfrm>
            <a:off x="5108575" y="2649538"/>
            <a:ext cx="6350" cy="11112"/>
          </a:xfrm>
          <a:custGeom>
            <a:avLst/>
            <a:gdLst>
              <a:gd name="T0" fmla="*/ 2147483647 w 10"/>
              <a:gd name="T1" fmla="*/ 0 h 16"/>
              <a:gd name="T2" fmla="*/ 0 w 10"/>
              <a:gd name="T3" fmla="*/ 0 h 16"/>
              <a:gd name="T4" fmla="*/ 2147483647 w 10"/>
              <a:gd name="T5" fmla="*/ 0 h 16"/>
              <a:gd name="T6" fmla="*/ 2147483647 w 10"/>
              <a:gd name="T7" fmla="*/ 0 h 16"/>
              <a:gd name="T8" fmla="*/ 0 60000 65536"/>
              <a:gd name="T9" fmla="*/ 0 60000 65536"/>
              <a:gd name="T10" fmla="*/ 0 60000 65536"/>
              <a:gd name="T11" fmla="*/ 0 60000 65536"/>
              <a:gd name="T12" fmla="*/ 0 w 10"/>
              <a:gd name="T13" fmla="*/ 0 h 16"/>
              <a:gd name="T14" fmla="*/ 10 w 10"/>
              <a:gd name="T15" fmla="*/ 16 h 16"/>
            </a:gdLst>
            <a:ahLst/>
            <a:cxnLst>
              <a:cxn ang="T8">
                <a:pos x="T0" y="T1"/>
              </a:cxn>
              <a:cxn ang="T9">
                <a:pos x="T2" y="T3"/>
              </a:cxn>
              <a:cxn ang="T10">
                <a:pos x="T4" y="T5"/>
              </a:cxn>
              <a:cxn ang="T11">
                <a:pos x="T6" y="T7"/>
              </a:cxn>
            </a:cxnLst>
            <a:rect l="T12" t="T13" r="T14" b="T15"/>
            <a:pathLst>
              <a:path w="10" h="16">
                <a:moveTo>
                  <a:pt x="8" y="16"/>
                </a:moveTo>
                <a:lnTo>
                  <a:pt x="0" y="0"/>
                </a:lnTo>
                <a:lnTo>
                  <a:pt x="10" y="3"/>
                </a:lnTo>
                <a:lnTo>
                  <a:pt x="8" y="16"/>
                </a:lnTo>
              </a:path>
            </a:pathLst>
          </a:custGeom>
          <a:solidFill>
            <a:srgbClr val="CDCDCD"/>
          </a:solidFill>
          <a:ln w="6350">
            <a:solidFill>
              <a:schemeClr val="bg1"/>
            </a:solidFill>
            <a:round/>
            <a:headEnd/>
            <a:tailEnd/>
          </a:ln>
        </p:spPr>
        <p:txBody>
          <a:bodyPr/>
          <a:lstStyle/>
          <a:p>
            <a:endParaRPr lang="en-US"/>
          </a:p>
        </p:txBody>
      </p:sp>
      <p:sp>
        <p:nvSpPr>
          <p:cNvPr id="1749" name="Freeform 2790"/>
          <p:cNvSpPr>
            <a:spLocks/>
          </p:cNvSpPr>
          <p:nvPr/>
        </p:nvSpPr>
        <p:spPr bwMode="auto">
          <a:xfrm>
            <a:off x="5141913" y="2625725"/>
            <a:ext cx="15875" cy="7938"/>
          </a:xfrm>
          <a:custGeom>
            <a:avLst/>
            <a:gdLst>
              <a:gd name="T0" fmla="*/ 0 w 24"/>
              <a:gd name="T1" fmla="*/ 0 h 12"/>
              <a:gd name="T2" fmla="*/ 0 w 24"/>
              <a:gd name="T3" fmla="*/ 0 h 12"/>
              <a:gd name="T4" fmla="*/ 0 w 24"/>
              <a:gd name="T5" fmla="*/ 0 h 12"/>
              <a:gd name="T6" fmla="*/ 0 w 24"/>
              <a:gd name="T7" fmla="*/ 0 h 12"/>
              <a:gd name="T8" fmla="*/ 0 60000 65536"/>
              <a:gd name="T9" fmla="*/ 0 60000 65536"/>
              <a:gd name="T10" fmla="*/ 0 60000 65536"/>
              <a:gd name="T11" fmla="*/ 0 60000 65536"/>
              <a:gd name="T12" fmla="*/ 0 w 24"/>
              <a:gd name="T13" fmla="*/ 0 h 12"/>
              <a:gd name="T14" fmla="*/ 24 w 24"/>
              <a:gd name="T15" fmla="*/ 12 h 12"/>
            </a:gdLst>
            <a:ahLst/>
            <a:cxnLst>
              <a:cxn ang="T8">
                <a:pos x="T0" y="T1"/>
              </a:cxn>
              <a:cxn ang="T9">
                <a:pos x="T2" y="T3"/>
              </a:cxn>
              <a:cxn ang="T10">
                <a:pos x="T4" y="T5"/>
              </a:cxn>
              <a:cxn ang="T11">
                <a:pos x="T6" y="T7"/>
              </a:cxn>
            </a:cxnLst>
            <a:rect l="T12" t="T13" r="T14" b="T15"/>
            <a:pathLst>
              <a:path w="24" h="12">
                <a:moveTo>
                  <a:pt x="18" y="0"/>
                </a:moveTo>
                <a:lnTo>
                  <a:pt x="24" y="12"/>
                </a:lnTo>
                <a:lnTo>
                  <a:pt x="0" y="7"/>
                </a:lnTo>
                <a:lnTo>
                  <a:pt x="18" y="0"/>
                </a:lnTo>
                <a:close/>
              </a:path>
            </a:pathLst>
          </a:custGeom>
          <a:solidFill>
            <a:srgbClr val="CDCDCD"/>
          </a:solidFill>
          <a:ln w="6350">
            <a:solidFill>
              <a:schemeClr val="bg1"/>
            </a:solidFill>
            <a:round/>
            <a:headEnd/>
            <a:tailEnd/>
          </a:ln>
        </p:spPr>
        <p:txBody>
          <a:bodyPr/>
          <a:lstStyle/>
          <a:p>
            <a:endParaRPr lang="en-US"/>
          </a:p>
        </p:txBody>
      </p:sp>
      <p:sp>
        <p:nvSpPr>
          <p:cNvPr id="1750" name="Freeform 2791"/>
          <p:cNvSpPr>
            <a:spLocks/>
          </p:cNvSpPr>
          <p:nvPr/>
        </p:nvSpPr>
        <p:spPr bwMode="auto">
          <a:xfrm>
            <a:off x="5141913" y="2625725"/>
            <a:ext cx="15875" cy="7938"/>
          </a:xfrm>
          <a:custGeom>
            <a:avLst/>
            <a:gdLst>
              <a:gd name="T0" fmla="*/ 0 w 24"/>
              <a:gd name="T1" fmla="*/ 0 h 12"/>
              <a:gd name="T2" fmla="*/ 0 w 24"/>
              <a:gd name="T3" fmla="*/ 0 h 12"/>
              <a:gd name="T4" fmla="*/ 0 w 24"/>
              <a:gd name="T5" fmla="*/ 0 h 12"/>
              <a:gd name="T6" fmla="*/ 0 w 24"/>
              <a:gd name="T7" fmla="*/ 0 h 12"/>
              <a:gd name="T8" fmla="*/ 0 60000 65536"/>
              <a:gd name="T9" fmla="*/ 0 60000 65536"/>
              <a:gd name="T10" fmla="*/ 0 60000 65536"/>
              <a:gd name="T11" fmla="*/ 0 60000 65536"/>
              <a:gd name="T12" fmla="*/ 0 w 24"/>
              <a:gd name="T13" fmla="*/ 0 h 12"/>
              <a:gd name="T14" fmla="*/ 24 w 24"/>
              <a:gd name="T15" fmla="*/ 12 h 12"/>
            </a:gdLst>
            <a:ahLst/>
            <a:cxnLst>
              <a:cxn ang="T8">
                <a:pos x="T0" y="T1"/>
              </a:cxn>
              <a:cxn ang="T9">
                <a:pos x="T2" y="T3"/>
              </a:cxn>
              <a:cxn ang="T10">
                <a:pos x="T4" y="T5"/>
              </a:cxn>
              <a:cxn ang="T11">
                <a:pos x="T6" y="T7"/>
              </a:cxn>
            </a:cxnLst>
            <a:rect l="T12" t="T13" r="T14" b="T15"/>
            <a:pathLst>
              <a:path w="24" h="12">
                <a:moveTo>
                  <a:pt x="18" y="0"/>
                </a:moveTo>
                <a:lnTo>
                  <a:pt x="24" y="12"/>
                </a:lnTo>
                <a:lnTo>
                  <a:pt x="0" y="7"/>
                </a:lnTo>
                <a:lnTo>
                  <a:pt x="18" y="0"/>
                </a:lnTo>
              </a:path>
            </a:pathLst>
          </a:custGeom>
          <a:solidFill>
            <a:srgbClr val="CDCDCD"/>
          </a:solidFill>
          <a:ln w="6350">
            <a:solidFill>
              <a:schemeClr val="bg1"/>
            </a:solidFill>
            <a:round/>
            <a:headEnd/>
            <a:tailEnd/>
          </a:ln>
        </p:spPr>
        <p:txBody>
          <a:bodyPr/>
          <a:lstStyle/>
          <a:p>
            <a:endParaRPr lang="en-US"/>
          </a:p>
        </p:txBody>
      </p:sp>
      <p:sp>
        <p:nvSpPr>
          <p:cNvPr id="1751" name="Freeform 2792"/>
          <p:cNvSpPr>
            <a:spLocks/>
          </p:cNvSpPr>
          <p:nvPr/>
        </p:nvSpPr>
        <p:spPr bwMode="auto">
          <a:xfrm>
            <a:off x="5092700" y="2659063"/>
            <a:ext cx="15875" cy="17462"/>
          </a:xfrm>
          <a:custGeom>
            <a:avLst/>
            <a:gdLst>
              <a:gd name="T0" fmla="*/ 2147483647 w 22"/>
              <a:gd name="T1" fmla="*/ 0 h 27"/>
              <a:gd name="T2" fmla="*/ 2147483647 w 22"/>
              <a:gd name="T3" fmla="*/ 0 h 27"/>
              <a:gd name="T4" fmla="*/ 0 w 22"/>
              <a:gd name="T5" fmla="*/ 0 h 27"/>
              <a:gd name="T6" fmla="*/ 2147483647 w 22"/>
              <a:gd name="T7" fmla="*/ 0 h 27"/>
              <a:gd name="T8" fmla="*/ 2147483647 w 22"/>
              <a:gd name="T9" fmla="*/ 0 h 27"/>
              <a:gd name="T10" fmla="*/ 2147483647 w 22"/>
              <a:gd name="T11" fmla="*/ 0 h 27"/>
              <a:gd name="T12" fmla="*/ 0 60000 65536"/>
              <a:gd name="T13" fmla="*/ 0 60000 65536"/>
              <a:gd name="T14" fmla="*/ 0 60000 65536"/>
              <a:gd name="T15" fmla="*/ 0 60000 65536"/>
              <a:gd name="T16" fmla="*/ 0 60000 65536"/>
              <a:gd name="T17" fmla="*/ 0 60000 65536"/>
              <a:gd name="T18" fmla="*/ 0 w 22"/>
              <a:gd name="T19" fmla="*/ 0 h 27"/>
              <a:gd name="T20" fmla="*/ 22 w 22"/>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2" h="27">
                <a:moveTo>
                  <a:pt x="13" y="22"/>
                </a:moveTo>
                <a:lnTo>
                  <a:pt x="3" y="27"/>
                </a:lnTo>
                <a:lnTo>
                  <a:pt x="0" y="11"/>
                </a:lnTo>
                <a:lnTo>
                  <a:pt x="16" y="0"/>
                </a:lnTo>
                <a:lnTo>
                  <a:pt x="22" y="11"/>
                </a:lnTo>
                <a:lnTo>
                  <a:pt x="13" y="22"/>
                </a:lnTo>
                <a:close/>
              </a:path>
            </a:pathLst>
          </a:custGeom>
          <a:solidFill>
            <a:srgbClr val="CDCDCD"/>
          </a:solidFill>
          <a:ln w="6350">
            <a:solidFill>
              <a:schemeClr val="bg1"/>
            </a:solidFill>
            <a:round/>
            <a:headEnd/>
            <a:tailEnd/>
          </a:ln>
        </p:spPr>
        <p:txBody>
          <a:bodyPr/>
          <a:lstStyle/>
          <a:p>
            <a:endParaRPr lang="en-US"/>
          </a:p>
        </p:txBody>
      </p:sp>
      <p:sp>
        <p:nvSpPr>
          <p:cNvPr id="1752" name="Freeform 2793"/>
          <p:cNvSpPr>
            <a:spLocks/>
          </p:cNvSpPr>
          <p:nvPr/>
        </p:nvSpPr>
        <p:spPr bwMode="auto">
          <a:xfrm>
            <a:off x="5092700" y="2659063"/>
            <a:ext cx="15875" cy="17462"/>
          </a:xfrm>
          <a:custGeom>
            <a:avLst/>
            <a:gdLst>
              <a:gd name="T0" fmla="*/ 2147483647 w 22"/>
              <a:gd name="T1" fmla="*/ 0 h 27"/>
              <a:gd name="T2" fmla="*/ 2147483647 w 22"/>
              <a:gd name="T3" fmla="*/ 0 h 27"/>
              <a:gd name="T4" fmla="*/ 0 w 22"/>
              <a:gd name="T5" fmla="*/ 0 h 27"/>
              <a:gd name="T6" fmla="*/ 2147483647 w 22"/>
              <a:gd name="T7" fmla="*/ 0 h 27"/>
              <a:gd name="T8" fmla="*/ 2147483647 w 22"/>
              <a:gd name="T9" fmla="*/ 0 h 27"/>
              <a:gd name="T10" fmla="*/ 2147483647 w 22"/>
              <a:gd name="T11" fmla="*/ 0 h 27"/>
              <a:gd name="T12" fmla="*/ 0 60000 65536"/>
              <a:gd name="T13" fmla="*/ 0 60000 65536"/>
              <a:gd name="T14" fmla="*/ 0 60000 65536"/>
              <a:gd name="T15" fmla="*/ 0 60000 65536"/>
              <a:gd name="T16" fmla="*/ 0 60000 65536"/>
              <a:gd name="T17" fmla="*/ 0 60000 65536"/>
              <a:gd name="T18" fmla="*/ 0 w 22"/>
              <a:gd name="T19" fmla="*/ 0 h 27"/>
              <a:gd name="T20" fmla="*/ 22 w 22"/>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2" h="27">
                <a:moveTo>
                  <a:pt x="13" y="22"/>
                </a:moveTo>
                <a:lnTo>
                  <a:pt x="3" y="27"/>
                </a:lnTo>
                <a:lnTo>
                  <a:pt x="0" y="11"/>
                </a:lnTo>
                <a:lnTo>
                  <a:pt x="16" y="0"/>
                </a:lnTo>
                <a:lnTo>
                  <a:pt x="22" y="11"/>
                </a:lnTo>
                <a:lnTo>
                  <a:pt x="13" y="22"/>
                </a:lnTo>
              </a:path>
            </a:pathLst>
          </a:custGeom>
          <a:solidFill>
            <a:srgbClr val="CDCDCD"/>
          </a:solidFill>
          <a:ln w="6350">
            <a:solidFill>
              <a:schemeClr val="bg1"/>
            </a:solidFill>
            <a:round/>
            <a:headEnd/>
            <a:tailEnd/>
          </a:ln>
        </p:spPr>
        <p:txBody>
          <a:bodyPr/>
          <a:lstStyle/>
          <a:p>
            <a:endParaRPr lang="en-US"/>
          </a:p>
        </p:txBody>
      </p:sp>
      <p:sp>
        <p:nvSpPr>
          <p:cNvPr id="1753" name="Freeform 2794"/>
          <p:cNvSpPr>
            <a:spLocks/>
          </p:cNvSpPr>
          <p:nvPr/>
        </p:nvSpPr>
        <p:spPr bwMode="auto">
          <a:xfrm>
            <a:off x="5075238" y="2652713"/>
            <a:ext cx="22225" cy="14287"/>
          </a:xfrm>
          <a:custGeom>
            <a:avLst/>
            <a:gdLst>
              <a:gd name="T0" fmla="*/ 0 w 36"/>
              <a:gd name="T1" fmla="*/ 0 h 20"/>
              <a:gd name="T2" fmla="*/ 0 w 36"/>
              <a:gd name="T3" fmla="*/ 0 h 20"/>
              <a:gd name="T4" fmla="*/ 0 w 36"/>
              <a:gd name="T5" fmla="*/ 0 h 20"/>
              <a:gd name="T6" fmla="*/ 0 w 36"/>
              <a:gd name="T7" fmla="*/ 0 h 20"/>
              <a:gd name="T8" fmla="*/ 0 w 36"/>
              <a:gd name="T9" fmla="*/ 0 h 20"/>
              <a:gd name="T10" fmla="*/ 0 60000 65536"/>
              <a:gd name="T11" fmla="*/ 0 60000 65536"/>
              <a:gd name="T12" fmla="*/ 0 60000 65536"/>
              <a:gd name="T13" fmla="*/ 0 60000 65536"/>
              <a:gd name="T14" fmla="*/ 0 60000 65536"/>
              <a:gd name="T15" fmla="*/ 0 w 36"/>
              <a:gd name="T16" fmla="*/ 0 h 20"/>
              <a:gd name="T17" fmla="*/ 36 w 36"/>
              <a:gd name="T18" fmla="*/ 20 h 20"/>
            </a:gdLst>
            <a:ahLst/>
            <a:cxnLst>
              <a:cxn ang="T10">
                <a:pos x="T0" y="T1"/>
              </a:cxn>
              <a:cxn ang="T11">
                <a:pos x="T2" y="T3"/>
              </a:cxn>
              <a:cxn ang="T12">
                <a:pos x="T4" y="T5"/>
              </a:cxn>
              <a:cxn ang="T13">
                <a:pos x="T6" y="T7"/>
              </a:cxn>
              <a:cxn ang="T14">
                <a:pos x="T8" y="T9"/>
              </a:cxn>
            </a:cxnLst>
            <a:rect l="T15" t="T16" r="T17" b="T18"/>
            <a:pathLst>
              <a:path w="36" h="20">
                <a:moveTo>
                  <a:pt x="10" y="0"/>
                </a:moveTo>
                <a:lnTo>
                  <a:pt x="36" y="4"/>
                </a:lnTo>
                <a:lnTo>
                  <a:pt x="8" y="20"/>
                </a:lnTo>
                <a:lnTo>
                  <a:pt x="0" y="7"/>
                </a:lnTo>
                <a:lnTo>
                  <a:pt x="10" y="0"/>
                </a:lnTo>
                <a:close/>
              </a:path>
            </a:pathLst>
          </a:custGeom>
          <a:solidFill>
            <a:srgbClr val="CDCDCD"/>
          </a:solidFill>
          <a:ln w="6350">
            <a:solidFill>
              <a:schemeClr val="bg1"/>
            </a:solidFill>
            <a:round/>
            <a:headEnd/>
            <a:tailEnd/>
          </a:ln>
        </p:spPr>
        <p:txBody>
          <a:bodyPr/>
          <a:lstStyle/>
          <a:p>
            <a:endParaRPr lang="en-US"/>
          </a:p>
        </p:txBody>
      </p:sp>
      <p:sp>
        <p:nvSpPr>
          <p:cNvPr id="1754" name="Freeform 2795"/>
          <p:cNvSpPr>
            <a:spLocks/>
          </p:cNvSpPr>
          <p:nvPr/>
        </p:nvSpPr>
        <p:spPr bwMode="auto">
          <a:xfrm>
            <a:off x="5075238" y="2652713"/>
            <a:ext cx="22225" cy="14287"/>
          </a:xfrm>
          <a:custGeom>
            <a:avLst/>
            <a:gdLst>
              <a:gd name="T0" fmla="*/ 0 w 36"/>
              <a:gd name="T1" fmla="*/ 0 h 20"/>
              <a:gd name="T2" fmla="*/ 0 w 36"/>
              <a:gd name="T3" fmla="*/ 0 h 20"/>
              <a:gd name="T4" fmla="*/ 0 w 36"/>
              <a:gd name="T5" fmla="*/ 0 h 20"/>
              <a:gd name="T6" fmla="*/ 0 w 36"/>
              <a:gd name="T7" fmla="*/ 0 h 20"/>
              <a:gd name="T8" fmla="*/ 0 w 36"/>
              <a:gd name="T9" fmla="*/ 0 h 20"/>
              <a:gd name="T10" fmla="*/ 0 60000 65536"/>
              <a:gd name="T11" fmla="*/ 0 60000 65536"/>
              <a:gd name="T12" fmla="*/ 0 60000 65536"/>
              <a:gd name="T13" fmla="*/ 0 60000 65536"/>
              <a:gd name="T14" fmla="*/ 0 60000 65536"/>
              <a:gd name="T15" fmla="*/ 0 w 36"/>
              <a:gd name="T16" fmla="*/ 0 h 20"/>
              <a:gd name="T17" fmla="*/ 36 w 36"/>
              <a:gd name="T18" fmla="*/ 20 h 20"/>
            </a:gdLst>
            <a:ahLst/>
            <a:cxnLst>
              <a:cxn ang="T10">
                <a:pos x="T0" y="T1"/>
              </a:cxn>
              <a:cxn ang="T11">
                <a:pos x="T2" y="T3"/>
              </a:cxn>
              <a:cxn ang="T12">
                <a:pos x="T4" y="T5"/>
              </a:cxn>
              <a:cxn ang="T13">
                <a:pos x="T6" y="T7"/>
              </a:cxn>
              <a:cxn ang="T14">
                <a:pos x="T8" y="T9"/>
              </a:cxn>
            </a:cxnLst>
            <a:rect l="T15" t="T16" r="T17" b="T18"/>
            <a:pathLst>
              <a:path w="36" h="20">
                <a:moveTo>
                  <a:pt x="10" y="0"/>
                </a:moveTo>
                <a:lnTo>
                  <a:pt x="36" y="4"/>
                </a:lnTo>
                <a:lnTo>
                  <a:pt x="8" y="20"/>
                </a:lnTo>
                <a:lnTo>
                  <a:pt x="0" y="7"/>
                </a:lnTo>
                <a:lnTo>
                  <a:pt x="10" y="0"/>
                </a:lnTo>
              </a:path>
            </a:pathLst>
          </a:custGeom>
          <a:solidFill>
            <a:srgbClr val="CDCDCD"/>
          </a:solidFill>
          <a:ln w="6350">
            <a:solidFill>
              <a:schemeClr val="bg1"/>
            </a:solidFill>
            <a:round/>
            <a:headEnd/>
            <a:tailEnd/>
          </a:ln>
        </p:spPr>
        <p:txBody>
          <a:bodyPr/>
          <a:lstStyle/>
          <a:p>
            <a:endParaRPr lang="en-US"/>
          </a:p>
        </p:txBody>
      </p:sp>
      <p:sp>
        <p:nvSpPr>
          <p:cNvPr id="1755" name="Freeform 2796"/>
          <p:cNvSpPr>
            <a:spLocks/>
          </p:cNvSpPr>
          <p:nvPr/>
        </p:nvSpPr>
        <p:spPr bwMode="auto">
          <a:xfrm>
            <a:off x="5083175" y="2673350"/>
            <a:ext cx="9525" cy="6350"/>
          </a:xfrm>
          <a:custGeom>
            <a:avLst/>
            <a:gdLst>
              <a:gd name="T0" fmla="*/ 0 w 15"/>
              <a:gd name="T1" fmla="*/ 0 h 10"/>
              <a:gd name="T2" fmla="*/ 0 w 15"/>
              <a:gd name="T3" fmla="*/ 0 h 10"/>
              <a:gd name="T4" fmla="*/ 0 w 15"/>
              <a:gd name="T5" fmla="*/ 0 h 10"/>
              <a:gd name="T6" fmla="*/ 0 w 15"/>
              <a:gd name="T7" fmla="*/ 0 h 10"/>
              <a:gd name="T8" fmla="*/ 0 w 15"/>
              <a:gd name="T9" fmla="*/ 0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8" y="10"/>
                </a:moveTo>
                <a:lnTo>
                  <a:pt x="0" y="0"/>
                </a:lnTo>
                <a:lnTo>
                  <a:pt x="11" y="0"/>
                </a:lnTo>
                <a:lnTo>
                  <a:pt x="15" y="9"/>
                </a:lnTo>
                <a:lnTo>
                  <a:pt x="8" y="10"/>
                </a:lnTo>
                <a:close/>
              </a:path>
            </a:pathLst>
          </a:custGeom>
          <a:solidFill>
            <a:srgbClr val="CDCDCD"/>
          </a:solidFill>
          <a:ln w="6350">
            <a:solidFill>
              <a:schemeClr val="bg1"/>
            </a:solidFill>
            <a:round/>
            <a:headEnd/>
            <a:tailEnd/>
          </a:ln>
        </p:spPr>
        <p:txBody>
          <a:bodyPr/>
          <a:lstStyle/>
          <a:p>
            <a:endParaRPr lang="en-US"/>
          </a:p>
        </p:txBody>
      </p:sp>
      <p:sp>
        <p:nvSpPr>
          <p:cNvPr id="1756" name="Freeform 2797"/>
          <p:cNvSpPr>
            <a:spLocks/>
          </p:cNvSpPr>
          <p:nvPr/>
        </p:nvSpPr>
        <p:spPr bwMode="auto">
          <a:xfrm>
            <a:off x="5083175" y="2673350"/>
            <a:ext cx="9525" cy="6350"/>
          </a:xfrm>
          <a:custGeom>
            <a:avLst/>
            <a:gdLst>
              <a:gd name="T0" fmla="*/ 0 w 15"/>
              <a:gd name="T1" fmla="*/ 0 h 10"/>
              <a:gd name="T2" fmla="*/ 0 w 15"/>
              <a:gd name="T3" fmla="*/ 0 h 10"/>
              <a:gd name="T4" fmla="*/ 0 w 15"/>
              <a:gd name="T5" fmla="*/ 0 h 10"/>
              <a:gd name="T6" fmla="*/ 0 w 15"/>
              <a:gd name="T7" fmla="*/ 0 h 10"/>
              <a:gd name="T8" fmla="*/ 0 w 15"/>
              <a:gd name="T9" fmla="*/ 0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8" y="10"/>
                </a:moveTo>
                <a:lnTo>
                  <a:pt x="0" y="0"/>
                </a:lnTo>
                <a:lnTo>
                  <a:pt x="11" y="0"/>
                </a:lnTo>
                <a:lnTo>
                  <a:pt x="15" y="9"/>
                </a:lnTo>
                <a:lnTo>
                  <a:pt x="8" y="10"/>
                </a:lnTo>
              </a:path>
            </a:pathLst>
          </a:custGeom>
          <a:solidFill>
            <a:srgbClr val="CDCDCD"/>
          </a:solidFill>
          <a:ln w="6350">
            <a:solidFill>
              <a:schemeClr val="bg1"/>
            </a:solidFill>
            <a:round/>
            <a:headEnd/>
            <a:tailEnd/>
          </a:ln>
        </p:spPr>
        <p:txBody>
          <a:bodyPr/>
          <a:lstStyle/>
          <a:p>
            <a:endParaRPr lang="en-US"/>
          </a:p>
        </p:txBody>
      </p:sp>
      <p:sp>
        <p:nvSpPr>
          <p:cNvPr id="1757" name="Freeform 2798"/>
          <p:cNvSpPr>
            <a:spLocks/>
          </p:cNvSpPr>
          <p:nvPr/>
        </p:nvSpPr>
        <p:spPr bwMode="auto">
          <a:xfrm>
            <a:off x="5041900" y="2679700"/>
            <a:ext cx="4763" cy="12700"/>
          </a:xfrm>
          <a:custGeom>
            <a:avLst/>
            <a:gdLst>
              <a:gd name="T0" fmla="*/ 0 w 8"/>
              <a:gd name="T1" fmla="*/ 0 h 16"/>
              <a:gd name="T2" fmla="*/ 0 w 8"/>
              <a:gd name="T3" fmla="*/ 2147483647 h 16"/>
              <a:gd name="T4" fmla="*/ 0 w 8"/>
              <a:gd name="T5" fmla="*/ 2147483647 h 16"/>
              <a:gd name="T6" fmla="*/ 0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7" y="0"/>
                </a:moveTo>
                <a:lnTo>
                  <a:pt x="8" y="16"/>
                </a:lnTo>
                <a:lnTo>
                  <a:pt x="0" y="13"/>
                </a:lnTo>
                <a:lnTo>
                  <a:pt x="7" y="0"/>
                </a:lnTo>
                <a:close/>
              </a:path>
            </a:pathLst>
          </a:custGeom>
          <a:solidFill>
            <a:srgbClr val="CDCDCD"/>
          </a:solidFill>
          <a:ln w="6350">
            <a:solidFill>
              <a:schemeClr val="bg1"/>
            </a:solidFill>
            <a:round/>
            <a:headEnd/>
            <a:tailEnd/>
          </a:ln>
        </p:spPr>
        <p:txBody>
          <a:bodyPr/>
          <a:lstStyle/>
          <a:p>
            <a:endParaRPr lang="en-US"/>
          </a:p>
        </p:txBody>
      </p:sp>
      <p:sp>
        <p:nvSpPr>
          <p:cNvPr id="1758" name="Freeform 2799"/>
          <p:cNvSpPr>
            <a:spLocks/>
          </p:cNvSpPr>
          <p:nvPr/>
        </p:nvSpPr>
        <p:spPr bwMode="auto">
          <a:xfrm>
            <a:off x="5041900" y="2679700"/>
            <a:ext cx="4763" cy="12700"/>
          </a:xfrm>
          <a:custGeom>
            <a:avLst/>
            <a:gdLst>
              <a:gd name="T0" fmla="*/ 0 w 8"/>
              <a:gd name="T1" fmla="*/ 0 h 16"/>
              <a:gd name="T2" fmla="*/ 0 w 8"/>
              <a:gd name="T3" fmla="*/ 2147483647 h 16"/>
              <a:gd name="T4" fmla="*/ 0 w 8"/>
              <a:gd name="T5" fmla="*/ 2147483647 h 16"/>
              <a:gd name="T6" fmla="*/ 0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7" y="0"/>
                </a:moveTo>
                <a:lnTo>
                  <a:pt x="8" y="16"/>
                </a:lnTo>
                <a:lnTo>
                  <a:pt x="0" y="13"/>
                </a:lnTo>
                <a:lnTo>
                  <a:pt x="7" y="0"/>
                </a:lnTo>
              </a:path>
            </a:pathLst>
          </a:custGeom>
          <a:solidFill>
            <a:srgbClr val="CDCDCD"/>
          </a:solidFill>
          <a:ln w="6350">
            <a:solidFill>
              <a:schemeClr val="bg1"/>
            </a:solidFill>
            <a:round/>
            <a:headEnd/>
            <a:tailEnd/>
          </a:ln>
        </p:spPr>
        <p:txBody>
          <a:bodyPr/>
          <a:lstStyle/>
          <a:p>
            <a:endParaRPr lang="en-US"/>
          </a:p>
        </p:txBody>
      </p:sp>
      <p:sp>
        <p:nvSpPr>
          <p:cNvPr id="1759" name="Freeform 2800"/>
          <p:cNvSpPr>
            <a:spLocks/>
          </p:cNvSpPr>
          <p:nvPr/>
        </p:nvSpPr>
        <p:spPr bwMode="auto">
          <a:xfrm>
            <a:off x="5021263" y="2679700"/>
            <a:ext cx="12700" cy="11113"/>
          </a:xfrm>
          <a:custGeom>
            <a:avLst/>
            <a:gdLst>
              <a:gd name="T0" fmla="*/ 2147483647 w 16"/>
              <a:gd name="T1" fmla="*/ 0 h 15"/>
              <a:gd name="T2" fmla="*/ 2147483647 w 16"/>
              <a:gd name="T3" fmla="*/ 0 h 15"/>
              <a:gd name="T4" fmla="*/ 2147483647 w 16"/>
              <a:gd name="T5" fmla="*/ 0 h 15"/>
              <a:gd name="T6" fmla="*/ 0 w 16"/>
              <a:gd name="T7" fmla="*/ 0 h 15"/>
              <a:gd name="T8" fmla="*/ 2147483647 w 16"/>
              <a:gd name="T9" fmla="*/ 0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6" y="7"/>
                </a:moveTo>
                <a:lnTo>
                  <a:pt x="16" y="15"/>
                </a:lnTo>
                <a:lnTo>
                  <a:pt x="5" y="15"/>
                </a:lnTo>
                <a:lnTo>
                  <a:pt x="0" y="0"/>
                </a:lnTo>
                <a:lnTo>
                  <a:pt x="6" y="7"/>
                </a:lnTo>
                <a:close/>
              </a:path>
            </a:pathLst>
          </a:custGeom>
          <a:solidFill>
            <a:srgbClr val="CDCDCD"/>
          </a:solidFill>
          <a:ln w="6350">
            <a:solidFill>
              <a:schemeClr val="bg1"/>
            </a:solidFill>
            <a:round/>
            <a:headEnd/>
            <a:tailEnd/>
          </a:ln>
        </p:spPr>
        <p:txBody>
          <a:bodyPr/>
          <a:lstStyle/>
          <a:p>
            <a:endParaRPr lang="en-US"/>
          </a:p>
        </p:txBody>
      </p:sp>
      <p:sp>
        <p:nvSpPr>
          <p:cNvPr id="1760" name="Freeform 2801"/>
          <p:cNvSpPr>
            <a:spLocks/>
          </p:cNvSpPr>
          <p:nvPr/>
        </p:nvSpPr>
        <p:spPr bwMode="auto">
          <a:xfrm>
            <a:off x="5021263" y="2679700"/>
            <a:ext cx="12700" cy="11113"/>
          </a:xfrm>
          <a:custGeom>
            <a:avLst/>
            <a:gdLst>
              <a:gd name="T0" fmla="*/ 2147483647 w 16"/>
              <a:gd name="T1" fmla="*/ 0 h 15"/>
              <a:gd name="T2" fmla="*/ 2147483647 w 16"/>
              <a:gd name="T3" fmla="*/ 0 h 15"/>
              <a:gd name="T4" fmla="*/ 2147483647 w 16"/>
              <a:gd name="T5" fmla="*/ 0 h 15"/>
              <a:gd name="T6" fmla="*/ 0 w 16"/>
              <a:gd name="T7" fmla="*/ 0 h 15"/>
              <a:gd name="T8" fmla="*/ 2147483647 w 16"/>
              <a:gd name="T9" fmla="*/ 0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6" y="7"/>
                </a:moveTo>
                <a:lnTo>
                  <a:pt x="16" y="15"/>
                </a:lnTo>
                <a:lnTo>
                  <a:pt x="5" y="15"/>
                </a:lnTo>
                <a:lnTo>
                  <a:pt x="0" y="0"/>
                </a:lnTo>
                <a:lnTo>
                  <a:pt x="6" y="7"/>
                </a:lnTo>
              </a:path>
            </a:pathLst>
          </a:custGeom>
          <a:solidFill>
            <a:srgbClr val="CDCDCD"/>
          </a:solidFill>
          <a:ln w="6350">
            <a:solidFill>
              <a:schemeClr val="bg1"/>
            </a:solidFill>
            <a:round/>
            <a:headEnd/>
            <a:tailEnd/>
          </a:ln>
        </p:spPr>
        <p:txBody>
          <a:bodyPr/>
          <a:lstStyle/>
          <a:p>
            <a:endParaRPr lang="en-US"/>
          </a:p>
        </p:txBody>
      </p:sp>
      <p:sp>
        <p:nvSpPr>
          <p:cNvPr id="1761" name="Freeform 2802"/>
          <p:cNvSpPr>
            <a:spLocks/>
          </p:cNvSpPr>
          <p:nvPr/>
        </p:nvSpPr>
        <p:spPr bwMode="auto">
          <a:xfrm>
            <a:off x="5006975" y="2692400"/>
            <a:ext cx="14288" cy="14288"/>
          </a:xfrm>
          <a:custGeom>
            <a:avLst/>
            <a:gdLst>
              <a:gd name="T0" fmla="*/ 0 w 23"/>
              <a:gd name="T1" fmla="*/ 0 h 20"/>
              <a:gd name="T2" fmla="*/ 0 w 23"/>
              <a:gd name="T3" fmla="*/ 2147483647 h 20"/>
              <a:gd name="T4" fmla="*/ 0 w 23"/>
              <a:gd name="T5" fmla="*/ 2147483647 h 20"/>
              <a:gd name="T6" fmla="*/ 0 w 23"/>
              <a:gd name="T7" fmla="*/ 0 h 20"/>
              <a:gd name="T8" fmla="*/ 0 60000 65536"/>
              <a:gd name="T9" fmla="*/ 0 60000 65536"/>
              <a:gd name="T10" fmla="*/ 0 60000 65536"/>
              <a:gd name="T11" fmla="*/ 0 60000 65536"/>
              <a:gd name="T12" fmla="*/ 0 w 23"/>
              <a:gd name="T13" fmla="*/ 0 h 20"/>
              <a:gd name="T14" fmla="*/ 23 w 23"/>
              <a:gd name="T15" fmla="*/ 20 h 20"/>
            </a:gdLst>
            <a:ahLst/>
            <a:cxnLst>
              <a:cxn ang="T8">
                <a:pos x="T0" y="T1"/>
              </a:cxn>
              <a:cxn ang="T9">
                <a:pos x="T2" y="T3"/>
              </a:cxn>
              <a:cxn ang="T10">
                <a:pos x="T4" y="T5"/>
              </a:cxn>
              <a:cxn ang="T11">
                <a:pos x="T6" y="T7"/>
              </a:cxn>
            </a:cxnLst>
            <a:rect l="T12" t="T13" r="T14" b="T15"/>
            <a:pathLst>
              <a:path w="23" h="20">
                <a:moveTo>
                  <a:pt x="0" y="0"/>
                </a:moveTo>
                <a:lnTo>
                  <a:pt x="23" y="3"/>
                </a:lnTo>
                <a:lnTo>
                  <a:pt x="11" y="20"/>
                </a:lnTo>
                <a:lnTo>
                  <a:pt x="0" y="0"/>
                </a:lnTo>
                <a:close/>
              </a:path>
            </a:pathLst>
          </a:custGeom>
          <a:solidFill>
            <a:srgbClr val="CDCDCD"/>
          </a:solidFill>
          <a:ln w="6350">
            <a:solidFill>
              <a:schemeClr val="bg1"/>
            </a:solidFill>
            <a:round/>
            <a:headEnd/>
            <a:tailEnd/>
          </a:ln>
        </p:spPr>
        <p:txBody>
          <a:bodyPr/>
          <a:lstStyle/>
          <a:p>
            <a:endParaRPr lang="en-US"/>
          </a:p>
        </p:txBody>
      </p:sp>
      <p:sp>
        <p:nvSpPr>
          <p:cNvPr id="1762" name="Freeform 2803"/>
          <p:cNvSpPr>
            <a:spLocks/>
          </p:cNvSpPr>
          <p:nvPr/>
        </p:nvSpPr>
        <p:spPr bwMode="auto">
          <a:xfrm>
            <a:off x="5006975" y="2692400"/>
            <a:ext cx="14288" cy="14288"/>
          </a:xfrm>
          <a:custGeom>
            <a:avLst/>
            <a:gdLst>
              <a:gd name="T0" fmla="*/ 0 w 23"/>
              <a:gd name="T1" fmla="*/ 0 h 20"/>
              <a:gd name="T2" fmla="*/ 0 w 23"/>
              <a:gd name="T3" fmla="*/ 2147483647 h 20"/>
              <a:gd name="T4" fmla="*/ 0 w 23"/>
              <a:gd name="T5" fmla="*/ 2147483647 h 20"/>
              <a:gd name="T6" fmla="*/ 0 w 23"/>
              <a:gd name="T7" fmla="*/ 0 h 20"/>
              <a:gd name="T8" fmla="*/ 0 60000 65536"/>
              <a:gd name="T9" fmla="*/ 0 60000 65536"/>
              <a:gd name="T10" fmla="*/ 0 60000 65536"/>
              <a:gd name="T11" fmla="*/ 0 60000 65536"/>
              <a:gd name="T12" fmla="*/ 0 w 23"/>
              <a:gd name="T13" fmla="*/ 0 h 20"/>
              <a:gd name="T14" fmla="*/ 23 w 23"/>
              <a:gd name="T15" fmla="*/ 20 h 20"/>
            </a:gdLst>
            <a:ahLst/>
            <a:cxnLst>
              <a:cxn ang="T8">
                <a:pos x="T0" y="T1"/>
              </a:cxn>
              <a:cxn ang="T9">
                <a:pos x="T2" y="T3"/>
              </a:cxn>
              <a:cxn ang="T10">
                <a:pos x="T4" y="T5"/>
              </a:cxn>
              <a:cxn ang="T11">
                <a:pos x="T6" y="T7"/>
              </a:cxn>
            </a:cxnLst>
            <a:rect l="T12" t="T13" r="T14" b="T15"/>
            <a:pathLst>
              <a:path w="23" h="20">
                <a:moveTo>
                  <a:pt x="0" y="0"/>
                </a:moveTo>
                <a:lnTo>
                  <a:pt x="23" y="3"/>
                </a:lnTo>
                <a:lnTo>
                  <a:pt x="11" y="20"/>
                </a:lnTo>
                <a:lnTo>
                  <a:pt x="0" y="0"/>
                </a:lnTo>
              </a:path>
            </a:pathLst>
          </a:custGeom>
          <a:solidFill>
            <a:srgbClr val="CDCDCD"/>
          </a:solidFill>
          <a:ln w="6350">
            <a:solidFill>
              <a:schemeClr val="bg1"/>
            </a:solidFill>
            <a:round/>
            <a:headEnd/>
            <a:tailEnd/>
          </a:ln>
        </p:spPr>
        <p:txBody>
          <a:bodyPr/>
          <a:lstStyle/>
          <a:p>
            <a:endParaRPr lang="en-US"/>
          </a:p>
        </p:txBody>
      </p:sp>
      <p:sp>
        <p:nvSpPr>
          <p:cNvPr id="1763" name="Freeform 2804"/>
          <p:cNvSpPr>
            <a:spLocks/>
          </p:cNvSpPr>
          <p:nvPr/>
        </p:nvSpPr>
        <p:spPr bwMode="auto">
          <a:xfrm>
            <a:off x="4992688" y="2708275"/>
            <a:ext cx="17462" cy="15875"/>
          </a:xfrm>
          <a:custGeom>
            <a:avLst/>
            <a:gdLst>
              <a:gd name="T0" fmla="*/ 0 w 26"/>
              <a:gd name="T1" fmla="*/ 2147483647 h 20"/>
              <a:gd name="T2" fmla="*/ 0 w 26"/>
              <a:gd name="T3" fmla="*/ 0 h 20"/>
              <a:gd name="T4" fmla="*/ 0 w 26"/>
              <a:gd name="T5" fmla="*/ 2147483647 h 20"/>
              <a:gd name="T6" fmla="*/ 0 w 26"/>
              <a:gd name="T7" fmla="*/ 2147483647 h 20"/>
              <a:gd name="T8" fmla="*/ 0 w 26"/>
              <a:gd name="T9" fmla="*/ 2147483647 h 20"/>
              <a:gd name="T10" fmla="*/ 0 60000 65536"/>
              <a:gd name="T11" fmla="*/ 0 60000 65536"/>
              <a:gd name="T12" fmla="*/ 0 60000 65536"/>
              <a:gd name="T13" fmla="*/ 0 60000 65536"/>
              <a:gd name="T14" fmla="*/ 0 60000 65536"/>
              <a:gd name="T15" fmla="*/ 0 w 26"/>
              <a:gd name="T16" fmla="*/ 0 h 20"/>
              <a:gd name="T17" fmla="*/ 26 w 26"/>
              <a:gd name="T18" fmla="*/ 20 h 20"/>
            </a:gdLst>
            <a:ahLst/>
            <a:cxnLst>
              <a:cxn ang="T10">
                <a:pos x="T0" y="T1"/>
              </a:cxn>
              <a:cxn ang="T11">
                <a:pos x="T2" y="T3"/>
              </a:cxn>
              <a:cxn ang="T12">
                <a:pos x="T4" y="T5"/>
              </a:cxn>
              <a:cxn ang="T13">
                <a:pos x="T6" y="T7"/>
              </a:cxn>
              <a:cxn ang="T14">
                <a:pos x="T8" y="T9"/>
              </a:cxn>
            </a:cxnLst>
            <a:rect l="T15" t="T16" r="T17" b="T18"/>
            <a:pathLst>
              <a:path w="26" h="20">
                <a:moveTo>
                  <a:pt x="3" y="5"/>
                </a:moveTo>
                <a:lnTo>
                  <a:pt x="26" y="0"/>
                </a:lnTo>
                <a:lnTo>
                  <a:pt x="7" y="20"/>
                </a:lnTo>
                <a:lnTo>
                  <a:pt x="0" y="18"/>
                </a:lnTo>
                <a:lnTo>
                  <a:pt x="3" y="5"/>
                </a:lnTo>
                <a:close/>
              </a:path>
            </a:pathLst>
          </a:custGeom>
          <a:solidFill>
            <a:srgbClr val="CDCDCD"/>
          </a:solidFill>
          <a:ln w="6350">
            <a:solidFill>
              <a:schemeClr val="bg1"/>
            </a:solidFill>
            <a:round/>
            <a:headEnd/>
            <a:tailEnd/>
          </a:ln>
        </p:spPr>
        <p:txBody>
          <a:bodyPr/>
          <a:lstStyle/>
          <a:p>
            <a:endParaRPr lang="en-US"/>
          </a:p>
        </p:txBody>
      </p:sp>
      <p:sp>
        <p:nvSpPr>
          <p:cNvPr id="1764" name="Freeform 2805"/>
          <p:cNvSpPr>
            <a:spLocks/>
          </p:cNvSpPr>
          <p:nvPr/>
        </p:nvSpPr>
        <p:spPr bwMode="auto">
          <a:xfrm>
            <a:off x="4992688" y="2708275"/>
            <a:ext cx="17462" cy="15875"/>
          </a:xfrm>
          <a:custGeom>
            <a:avLst/>
            <a:gdLst>
              <a:gd name="T0" fmla="*/ 0 w 26"/>
              <a:gd name="T1" fmla="*/ 2147483647 h 20"/>
              <a:gd name="T2" fmla="*/ 0 w 26"/>
              <a:gd name="T3" fmla="*/ 0 h 20"/>
              <a:gd name="T4" fmla="*/ 0 w 26"/>
              <a:gd name="T5" fmla="*/ 2147483647 h 20"/>
              <a:gd name="T6" fmla="*/ 0 w 26"/>
              <a:gd name="T7" fmla="*/ 2147483647 h 20"/>
              <a:gd name="T8" fmla="*/ 0 w 26"/>
              <a:gd name="T9" fmla="*/ 2147483647 h 20"/>
              <a:gd name="T10" fmla="*/ 0 60000 65536"/>
              <a:gd name="T11" fmla="*/ 0 60000 65536"/>
              <a:gd name="T12" fmla="*/ 0 60000 65536"/>
              <a:gd name="T13" fmla="*/ 0 60000 65536"/>
              <a:gd name="T14" fmla="*/ 0 60000 65536"/>
              <a:gd name="T15" fmla="*/ 0 w 26"/>
              <a:gd name="T16" fmla="*/ 0 h 20"/>
              <a:gd name="T17" fmla="*/ 26 w 26"/>
              <a:gd name="T18" fmla="*/ 20 h 20"/>
            </a:gdLst>
            <a:ahLst/>
            <a:cxnLst>
              <a:cxn ang="T10">
                <a:pos x="T0" y="T1"/>
              </a:cxn>
              <a:cxn ang="T11">
                <a:pos x="T2" y="T3"/>
              </a:cxn>
              <a:cxn ang="T12">
                <a:pos x="T4" y="T5"/>
              </a:cxn>
              <a:cxn ang="T13">
                <a:pos x="T6" y="T7"/>
              </a:cxn>
              <a:cxn ang="T14">
                <a:pos x="T8" y="T9"/>
              </a:cxn>
            </a:cxnLst>
            <a:rect l="T15" t="T16" r="T17" b="T18"/>
            <a:pathLst>
              <a:path w="26" h="20">
                <a:moveTo>
                  <a:pt x="3" y="5"/>
                </a:moveTo>
                <a:lnTo>
                  <a:pt x="26" y="0"/>
                </a:lnTo>
                <a:lnTo>
                  <a:pt x="7" y="20"/>
                </a:lnTo>
                <a:lnTo>
                  <a:pt x="0" y="18"/>
                </a:lnTo>
                <a:lnTo>
                  <a:pt x="3" y="5"/>
                </a:lnTo>
              </a:path>
            </a:pathLst>
          </a:custGeom>
          <a:solidFill>
            <a:srgbClr val="CDCDCD"/>
          </a:solidFill>
          <a:ln w="6350">
            <a:solidFill>
              <a:schemeClr val="bg1"/>
            </a:solidFill>
            <a:round/>
            <a:headEnd/>
            <a:tailEnd/>
          </a:ln>
        </p:spPr>
        <p:txBody>
          <a:bodyPr/>
          <a:lstStyle/>
          <a:p>
            <a:endParaRPr lang="en-US"/>
          </a:p>
        </p:txBody>
      </p:sp>
      <p:sp>
        <p:nvSpPr>
          <p:cNvPr id="1765" name="Freeform 2806"/>
          <p:cNvSpPr>
            <a:spLocks/>
          </p:cNvSpPr>
          <p:nvPr/>
        </p:nvSpPr>
        <p:spPr bwMode="auto">
          <a:xfrm>
            <a:off x="4964113" y="2722563"/>
            <a:ext cx="23812" cy="34925"/>
          </a:xfrm>
          <a:custGeom>
            <a:avLst/>
            <a:gdLst>
              <a:gd name="T0" fmla="*/ 0 w 35"/>
              <a:gd name="T1" fmla="*/ 0 h 49"/>
              <a:gd name="T2" fmla="*/ 0 w 35"/>
              <a:gd name="T3" fmla="*/ 0 h 49"/>
              <a:gd name="T4" fmla="*/ 0 w 35"/>
              <a:gd name="T5" fmla="*/ 0 h 49"/>
              <a:gd name="T6" fmla="*/ 0 w 35"/>
              <a:gd name="T7" fmla="*/ 0 h 49"/>
              <a:gd name="T8" fmla="*/ 0 w 35"/>
              <a:gd name="T9" fmla="*/ 0 h 49"/>
              <a:gd name="T10" fmla="*/ 0 w 35"/>
              <a:gd name="T11" fmla="*/ 0 h 49"/>
              <a:gd name="T12" fmla="*/ 0 w 35"/>
              <a:gd name="T13" fmla="*/ 0 h 49"/>
              <a:gd name="T14" fmla="*/ 0 w 35"/>
              <a:gd name="T15" fmla="*/ 0 h 49"/>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49"/>
              <a:gd name="T26" fmla="*/ 35 w 35"/>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49">
                <a:moveTo>
                  <a:pt x="3" y="35"/>
                </a:moveTo>
                <a:lnTo>
                  <a:pt x="0" y="31"/>
                </a:lnTo>
                <a:lnTo>
                  <a:pt x="3" y="20"/>
                </a:lnTo>
                <a:lnTo>
                  <a:pt x="19" y="0"/>
                </a:lnTo>
                <a:lnTo>
                  <a:pt x="35" y="18"/>
                </a:lnTo>
                <a:lnTo>
                  <a:pt x="32" y="36"/>
                </a:lnTo>
                <a:lnTo>
                  <a:pt x="1" y="49"/>
                </a:lnTo>
                <a:lnTo>
                  <a:pt x="3" y="35"/>
                </a:lnTo>
                <a:close/>
              </a:path>
            </a:pathLst>
          </a:custGeom>
          <a:solidFill>
            <a:srgbClr val="CDCDCD"/>
          </a:solidFill>
          <a:ln w="6350">
            <a:solidFill>
              <a:schemeClr val="bg1"/>
            </a:solidFill>
            <a:round/>
            <a:headEnd/>
            <a:tailEnd/>
          </a:ln>
        </p:spPr>
        <p:txBody>
          <a:bodyPr/>
          <a:lstStyle/>
          <a:p>
            <a:endParaRPr lang="en-US"/>
          </a:p>
        </p:txBody>
      </p:sp>
      <p:sp>
        <p:nvSpPr>
          <p:cNvPr id="1766" name="Freeform 2807"/>
          <p:cNvSpPr>
            <a:spLocks/>
          </p:cNvSpPr>
          <p:nvPr/>
        </p:nvSpPr>
        <p:spPr bwMode="auto">
          <a:xfrm>
            <a:off x="4964113" y="2722563"/>
            <a:ext cx="23812" cy="34925"/>
          </a:xfrm>
          <a:custGeom>
            <a:avLst/>
            <a:gdLst>
              <a:gd name="T0" fmla="*/ 0 w 35"/>
              <a:gd name="T1" fmla="*/ 0 h 49"/>
              <a:gd name="T2" fmla="*/ 0 w 35"/>
              <a:gd name="T3" fmla="*/ 0 h 49"/>
              <a:gd name="T4" fmla="*/ 0 w 35"/>
              <a:gd name="T5" fmla="*/ 0 h 49"/>
              <a:gd name="T6" fmla="*/ 0 w 35"/>
              <a:gd name="T7" fmla="*/ 0 h 49"/>
              <a:gd name="T8" fmla="*/ 0 w 35"/>
              <a:gd name="T9" fmla="*/ 0 h 49"/>
              <a:gd name="T10" fmla="*/ 0 w 35"/>
              <a:gd name="T11" fmla="*/ 0 h 49"/>
              <a:gd name="T12" fmla="*/ 0 w 35"/>
              <a:gd name="T13" fmla="*/ 0 h 49"/>
              <a:gd name="T14" fmla="*/ 0 w 35"/>
              <a:gd name="T15" fmla="*/ 0 h 49"/>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49"/>
              <a:gd name="T26" fmla="*/ 35 w 35"/>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49">
                <a:moveTo>
                  <a:pt x="3" y="35"/>
                </a:moveTo>
                <a:lnTo>
                  <a:pt x="0" y="31"/>
                </a:lnTo>
                <a:lnTo>
                  <a:pt x="3" y="20"/>
                </a:lnTo>
                <a:lnTo>
                  <a:pt x="19" y="0"/>
                </a:lnTo>
                <a:lnTo>
                  <a:pt x="35" y="18"/>
                </a:lnTo>
                <a:lnTo>
                  <a:pt x="32" y="36"/>
                </a:lnTo>
                <a:lnTo>
                  <a:pt x="1" y="49"/>
                </a:lnTo>
                <a:lnTo>
                  <a:pt x="3" y="35"/>
                </a:lnTo>
              </a:path>
            </a:pathLst>
          </a:custGeom>
          <a:solidFill>
            <a:srgbClr val="CDCDCD"/>
          </a:solidFill>
          <a:ln w="6350">
            <a:solidFill>
              <a:schemeClr val="bg1"/>
            </a:solidFill>
            <a:round/>
            <a:headEnd/>
            <a:tailEnd/>
          </a:ln>
        </p:spPr>
        <p:txBody>
          <a:bodyPr/>
          <a:lstStyle/>
          <a:p>
            <a:endParaRPr lang="en-US"/>
          </a:p>
        </p:txBody>
      </p:sp>
      <p:sp>
        <p:nvSpPr>
          <p:cNvPr id="1767" name="Freeform 2808"/>
          <p:cNvSpPr>
            <a:spLocks/>
          </p:cNvSpPr>
          <p:nvPr/>
        </p:nvSpPr>
        <p:spPr bwMode="auto">
          <a:xfrm>
            <a:off x="4937125" y="2740025"/>
            <a:ext cx="14288" cy="17463"/>
          </a:xfrm>
          <a:custGeom>
            <a:avLst/>
            <a:gdLst>
              <a:gd name="T0" fmla="*/ 0 w 21"/>
              <a:gd name="T1" fmla="*/ 0 h 23"/>
              <a:gd name="T2" fmla="*/ 0 w 21"/>
              <a:gd name="T3" fmla="*/ 0 h 23"/>
              <a:gd name="T4" fmla="*/ 0 w 21"/>
              <a:gd name="T5" fmla="*/ 0 h 23"/>
              <a:gd name="T6" fmla="*/ 0 w 21"/>
              <a:gd name="T7" fmla="*/ 0 h 23"/>
              <a:gd name="T8" fmla="*/ 0 w 21"/>
              <a:gd name="T9" fmla="*/ 0 h 23"/>
              <a:gd name="T10" fmla="*/ 0 60000 65536"/>
              <a:gd name="T11" fmla="*/ 0 60000 65536"/>
              <a:gd name="T12" fmla="*/ 0 60000 65536"/>
              <a:gd name="T13" fmla="*/ 0 60000 65536"/>
              <a:gd name="T14" fmla="*/ 0 60000 65536"/>
              <a:gd name="T15" fmla="*/ 0 w 21"/>
              <a:gd name="T16" fmla="*/ 0 h 23"/>
              <a:gd name="T17" fmla="*/ 21 w 21"/>
              <a:gd name="T18" fmla="*/ 23 h 23"/>
            </a:gdLst>
            <a:ahLst/>
            <a:cxnLst>
              <a:cxn ang="T10">
                <a:pos x="T0" y="T1"/>
              </a:cxn>
              <a:cxn ang="T11">
                <a:pos x="T2" y="T3"/>
              </a:cxn>
              <a:cxn ang="T12">
                <a:pos x="T4" y="T5"/>
              </a:cxn>
              <a:cxn ang="T13">
                <a:pos x="T6" y="T7"/>
              </a:cxn>
              <a:cxn ang="T14">
                <a:pos x="T8" y="T9"/>
              </a:cxn>
            </a:cxnLst>
            <a:rect l="T15" t="T16" r="T17" b="T18"/>
            <a:pathLst>
              <a:path w="21" h="23">
                <a:moveTo>
                  <a:pt x="7" y="9"/>
                </a:moveTo>
                <a:lnTo>
                  <a:pt x="21" y="0"/>
                </a:lnTo>
                <a:lnTo>
                  <a:pt x="10" y="23"/>
                </a:lnTo>
                <a:lnTo>
                  <a:pt x="0" y="23"/>
                </a:lnTo>
                <a:lnTo>
                  <a:pt x="7" y="9"/>
                </a:lnTo>
                <a:close/>
              </a:path>
            </a:pathLst>
          </a:custGeom>
          <a:solidFill>
            <a:srgbClr val="CDCDCD"/>
          </a:solidFill>
          <a:ln w="6350">
            <a:solidFill>
              <a:schemeClr val="bg1"/>
            </a:solidFill>
            <a:round/>
            <a:headEnd/>
            <a:tailEnd/>
          </a:ln>
        </p:spPr>
        <p:txBody>
          <a:bodyPr/>
          <a:lstStyle/>
          <a:p>
            <a:endParaRPr lang="en-US"/>
          </a:p>
        </p:txBody>
      </p:sp>
      <p:sp>
        <p:nvSpPr>
          <p:cNvPr id="1768" name="Freeform 2809"/>
          <p:cNvSpPr>
            <a:spLocks/>
          </p:cNvSpPr>
          <p:nvPr/>
        </p:nvSpPr>
        <p:spPr bwMode="auto">
          <a:xfrm>
            <a:off x="4937125" y="2740025"/>
            <a:ext cx="14288" cy="17463"/>
          </a:xfrm>
          <a:custGeom>
            <a:avLst/>
            <a:gdLst>
              <a:gd name="T0" fmla="*/ 0 w 21"/>
              <a:gd name="T1" fmla="*/ 0 h 23"/>
              <a:gd name="T2" fmla="*/ 0 w 21"/>
              <a:gd name="T3" fmla="*/ 0 h 23"/>
              <a:gd name="T4" fmla="*/ 0 w 21"/>
              <a:gd name="T5" fmla="*/ 0 h 23"/>
              <a:gd name="T6" fmla="*/ 0 w 21"/>
              <a:gd name="T7" fmla="*/ 0 h 23"/>
              <a:gd name="T8" fmla="*/ 0 w 21"/>
              <a:gd name="T9" fmla="*/ 0 h 23"/>
              <a:gd name="T10" fmla="*/ 0 60000 65536"/>
              <a:gd name="T11" fmla="*/ 0 60000 65536"/>
              <a:gd name="T12" fmla="*/ 0 60000 65536"/>
              <a:gd name="T13" fmla="*/ 0 60000 65536"/>
              <a:gd name="T14" fmla="*/ 0 60000 65536"/>
              <a:gd name="T15" fmla="*/ 0 w 21"/>
              <a:gd name="T16" fmla="*/ 0 h 23"/>
              <a:gd name="T17" fmla="*/ 21 w 21"/>
              <a:gd name="T18" fmla="*/ 23 h 23"/>
            </a:gdLst>
            <a:ahLst/>
            <a:cxnLst>
              <a:cxn ang="T10">
                <a:pos x="T0" y="T1"/>
              </a:cxn>
              <a:cxn ang="T11">
                <a:pos x="T2" y="T3"/>
              </a:cxn>
              <a:cxn ang="T12">
                <a:pos x="T4" y="T5"/>
              </a:cxn>
              <a:cxn ang="T13">
                <a:pos x="T6" y="T7"/>
              </a:cxn>
              <a:cxn ang="T14">
                <a:pos x="T8" y="T9"/>
              </a:cxn>
            </a:cxnLst>
            <a:rect l="T15" t="T16" r="T17" b="T18"/>
            <a:pathLst>
              <a:path w="21" h="23">
                <a:moveTo>
                  <a:pt x="7" y="9"/>
                </a:moveTo>
                <a:lnTo>
                  <a:pt x="21" y="0"/>
                </a:lnTo>
                <a:lnTo>
                  <a:pt x="10" y="23"/>
                </a:lnTo>
                <a:lnTo>
                  <a:pt x="0" y="23"/>
                </a:lnTo>
                <a:lnTo>
                  <a:pt x="7" y="9"/>
                </a:lnTo>
              </a:path>
            </a:pathLst>
          </a:custGeom>
          <a:solidFill>
            <a:srgbClr val="CDCDCD"/>
          </a:solidFill>
          <a:ln w="6350">
            <a:solidFill>
              <a:schemeClr val="bg1"/>
            </a:solidFill>
            <a:round/>
            <a:headEnd/>
            <a:tailEnd/>
          </a:ln>
        </p:spPr>
        <p:txBody>
          <a:bodyPr/>
          <a:lstStyle/>
          <a:p>
            <a:endParaRPr lang="en-US"/>
          </a:p>
        </p:txBody>
      </p:sp>
      <p:sp>
        <p:nvSpPr>
          <p:cNvPr id="1769" name="Freeform 2810"/>
          <p:cNvSpPr>
            <a:spLocks/>
          </p:cNvSpPr>
          <p:nvPr/>
        </p:nvSpPr>
        <p:spPr bwMode="auto">
          <a:xfrm>
            <a:off x="4911725" y="2757488"/>
            <a:ext cx="17463" cy="19050"/>
          </a:xfrm>
          <a:custGeom>
            <a:avLst/>
            <a:gdLst>
              <a:gd name="T0" fmla="*/ 0 w 26"/>
              <a:gd name="T1" fmla="*/ 0 h 29"/>
              <a:gd name="T2" fmla="*/ 0 w 26"/>
              <a:gd name="T3" fmla="*/ 0 h 29"/>
              <a:gd name="T4" fmla="*/ 0 w 26"/>
              <a:gd name="T5" fmla="*/ 0 h 29"/>
              <a:gd name="T6" fmla="*/ 0 w 26"/>
              <a:gd name="T7" fmla="*/ 0 h 29"/>
              <a:gd name="T8" fmla="*/ 0 w 26"/>
              <a:gd name="T9" fmla="*/ 0 h 29"/>
              <a:gd name="T10" fmla="*/ 0 60000 65536"/>
              <a:gd name="T11" fmla="*/ 0 60000 65536"/>
              <a:gd name="T12" fmla="*/ 0 60000 65536"/>
              <a:gd name="T13" fmla="*/ 0 60000 65536"/>
              <a:gd name="T14" fmla="*/ 0 60000 65536"/>
              <a:gd name="T15" fmla="*/ 0 w 26"/>
              <a:gd name="T16" fmla="*/ 0 h 29"/>
              <a:gd name="T17" fmla="*/ 26 w 26"/>
              <a:gd name="T18" fmla="*/ 29 h 29"/>
            </a:gdLst>
            <a:ahLst/>
            <a:cxnLst>
              <a:cxn ang="T10">
                <a:pos x="T0" y="T1"/>
              </a:cxn>
              <a:cxn ang="T11">
                <a:pos x="T2" y="T3"/>
              </a:cxn>
              <a:cxn ang="T12">
                <a:pos x="T4" y="T5"/>
              </a:cxn>
              <a:cxn ang="T13">
                <a:pos x="T6" y="T7"/>
              </a:cxn>
              <a:cxn ang="T14">
                <a:pos x="T8" y="T9"/>
              </a:cxn>
            </a:cxnLst>
            <a:rect l="T15" t="T16" r="T17" b="T18"/>
            <a:pathLst>
              <a:path w="26" h="29">
                <a:moveTo>
                  <a:pt x="0" y="28"/>
                </a:moveTo>
                <a:lnTo>
                  <a:pt x="18" y="13"/>
                </a:lnTo>
                <a:lnTo>
                  <a:pt x="18" y="0"/>
                </a:lnTo>
                <a:lnTo>
                  <a:pt x="26" y="29"/>
                </a:lnTo>
                <a:lnTo>
                  <a:pt x="0" y="28"/>
                </a:lnTo>
                <a:close/>
              </a:path>
            </a:pathLst>
          </a:custGeom>
          <a:solidFill>
            <a:srgbClr val="CDCDCD"/>
          </a:solidFill>
          <a:ln w="6350">
            <a:solidFill>
              <a:schemeClr val="bg1"/>
            </a:solidFill>
            <a:round/>
            <a:headEnd/>
            <a:tailEnd/>
          </a:ln>
        </p:spPr>
        <p:txBody>
          <a:bodyPr/>
          <a:lstStyle/>
          <a:p>
            <a:endParaRPr lang="en-US"/>
          </a:p>
        </p:txBody>
      </p:sp>
      <p:sp>
        <p:nvSpPr>
          <p:cNvPr id="1770" name="Freeform 2811"/>
          <p:cNvSpPr>
            <a:spLocks/>
          </p:cNvSpPr>
          <p:nvPr/>
        </p:nvSpPr>
        <p:spPr bwMode="auto">
          <a:xfrm>
            <a:off x="4911725" y="2757488"/>
            <a:ext cx="17463" cy="19050"/>
          </a:xfrm>
          <a:custGeom>
            <a:avLst/>
            <a:gdLst>
              <a:gd name="T0" fmla="*/ 0 w 26"/>
              <a:gd name="T1" fmla="*/ 0 h 29"/>
              <a:gd name="T2" fmla="*/ 0 w 26"/>
              <a:gd name="T3" fmla="*/ 0 h 29"/>
              <a:gd name="T4" fmla="*/ 0 w 26"/>
              <a:gd name="T5" fmla="*/ 0 h 29"/>
              <a:gd name="T6" fmla="*/ 0 w 26"/>
              <a:gd name="T7" fmla="*/ 0 h 29"/>
              <a:gd name="T8" fmla="*/ 0 w 26"/>
              <a:gd name="T9" fmla="*/ 0 h 29"/>
              <a:gd name="T10" fmla="*/ 0 60000 65536"/>
              <a:gd name="T11" fmla="*/ 0 60000 65536"/>
              <a:gd name="T12" fmla="*/ 0 60000 65536"/>
              <a:gd name="T13" fmla="*/ 0 60000 65536"/>
              <a:gd name="T14" fmla="*/ 0 60000 65536"/>
              <a:gd name="T15" fmla="*/ 0 w 26"/>
              <a:gd name="T16" fmla="*/ 0 h 29"/>
              <a:gd name="T17" fmla="*/ 26 w 26"/>
              <a:gd name="T18" fmla="*/ 29 h 29"/>
            </a:gdLst>
            <a:ahLst/>
            <a:cxnLst>
              <a:cxn ang="T10">
                <a:pos x="T0" y="T1"/>
              </a:cxn>
              <a:cxn ang="T11">
                <a:pos x="T2" y="T3"/>
              </a:cxn>
              <a:cxn ang="T12">
                <a:pos x="T4" y="T5"/>
              </a:cxn>
              <a:cxn ang="T13">
                <a:pos x="T6" y="T7"/>
              </a:cxn>
              <a:cxn ang="T14">
                <a:pos x="T8" y="T9"/>
              </a:cxn>
            </a:cxnLst>
            <a:rect l="T15" t="T16" r="T17" b="T18"/>
            <a:pathLst>
              <a:path w="26" h="29">
                <a:moveTo>
                  <a:pt x="0" y="28"/>
                </a:moveTo>
                <a:lnTo>
                  <a:pt x="18" y="13"/>
                </a:lnTo>
                <a:lnTo>
                  <a:pt x="18" y="0"/>
                </a:lnTo>
                <a:lnTo>
                  <a:pt x="26" y="29"/>
                </a:lnTo>
                <a:lnTo>
                  <a:pt x="0" y="28"/>
                </a:lnTo>
              </a:path>
            </a:pathLst>
          </a:custGeom>
          <a:solidFill>
            <a:srgbClr val="CDCDCD"/>
          </a:solidFill>
          <a:ln w="6350">
            <a:solidFill>
              <a:schemeClr val="bg1"/>
            </a:solidFill>
            <a:round/>
            <a:headEnd/>
            <a:tailEnd/>
          </a:ln>
        </p:spPr>
        <p:txBody>
          <a:bodyPr/>
          <a:lstStyle/>
          <a:p>
            <a:endParaRPr lang="en-US"/>
          </a:p>
        </p:txBody>
      </p:sp>
      <p:sp>
        <p:nvSpPr>
          <p:cNvPr id="1771" name="Freeform 2812"/>
          <p:cNvSpPr>
            <a:spLocks/>
          </p:cNvSpPr>
          <p:nvPr/>
        </p:nvSpPr>
        <p:spPr bwMode="auto">
          <a:xfrm>
            <a:off x="4910138" y="2762250"/>
            <a:ext cx="47625" cy="44450"/>
          </a:xfrm>
          <a:custGeom>
            <a:avLst/>
            <a:gdLst>
              <a:gd name="T0" fmla="*/ 0 w 70"/>
              <a:gd name="T1" fmla="*/ 0 h 64"/>
              <a:gd name="T2" fmla="*/ 0 w 70"/>
              <a:gd name="T3" fmla="*/ 0 h 64"/>
              <a:gd name="T4" fmla="*/ 0 w 70"/>
              <a:gd name="T5" fmla="*/ 0 h 64"/>
              <a:gd name="T6" fmla="*/ 0 w 70"/>
              <a:gd name="T7" fmla="*/ 0 h 64"/>
              <a:gd name="T8" fmla="*/ 0 w 70"/>
              <a:gd name="T9" fmla="*/ 0 h 64"/>
              <a:gd name="T10" fmla="*/ 0 w 70"/>
              <a:gd name="T11" fmla="*/ 0 h 64"/>
              <a:gd name="T12" fmla="*/ 0 w 70"/>
              <a:gd name="T13" fmla="*/ 0 h 64"/>
              <a:gd name="T14" fmla="*/ 0 w 70"/>
              <a:gd name="T15" fmla="*/ 0 h 64"/>
              <a:gd name="T16" fmla="*/ 0 w 70"/>
              <a:gd name="T17" fmla="*/ 0 h 64"/>
              <a:gd name="T18" fmla="*/ 0 w 70"/>
              <a:gd name="T19" fmla="*/ 0 h 64"/>
              <a:gd name="T20" fmla="*/ 0 w 70"/>
              <a:gd name="T21" fmla="*/ 0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64"/>
              <a:gd name="T35" fmla="*/ 70 w 70"/>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64">
                <a:moveTo>
                  <a:pt x="40" y="0"/>
                </a:moveTo>
                <a:lnTo>
                  <a:pt x="49" y="17"/>
                </a:lnTo>
                <a:lnTo>
                  <a:pt x="49" y="28"/>
                </a:lnTo>
                <a:lnTo>
                  <a:pt x="58" y="5"/>
                </a:lnTo>
                <a:lnTo>
                  <a:pt x="70" y="12"/>
                </a:lnTo>
                <a:lnTo>
                  <a:pt x="70" y="26"/>
                </a:lnTo>
                <a:lnTo>
                  <a:pt x="40" y="54"/>
                </a:lnTo>
                <a:lnTo>
                  <a:pt x="37" y="39"/>
                </a:lnTo>
                <a:lnTo>
                  <a:pt x="0" y="64"/>
                </a:lnTo>
                <a:lnTo>
                  <a:pt x="29" y="38"/>
                </a:lnTo>
                <a:lnTo>
                  <a:pt x="40" y="0"/>
                </a:lnTo>
                <a:close/>
              </a:path>
            </a:pathLst>
          </a:custGeom>
          <a:solidFill>
            <a:srgbClr val="CDCDCD"/>
          </a:solidFill>
          <a:ln w="6350">
            <a:solidFill>
              <a:schemeClr val="bg1"/>
            </a:solidFill>
            <a:round/>
            <a:headEnd/>
            <a:tailEnd/>
          </a:ln>
        </p:spPr>
        <p:txBody>
          <a:bodyPr/>
          <a:lstStyle/>
          <a:p>
            <a:endParaRPr lang="en-US"/>
          </a:p>
        </p:txBody>
      </p:sp>
      <p:sp>
        <p:nvSpPr>
          <p:cNvPr id="1772" name="Freeform 2813"/>
          <p:cNvSpPr>
            <a:spLocks/>
          </p:cNvSpPr>
          <p:nvPr/>
        </p:nvSpPr>
        <p:spPr bwMode="auto">
          <a:xfrm>
            <a:off x="4910138" y="2762250"/>
            <a:ext cx="47625" cy="44450"/>
          </a:xfrm>
          <a:custGeom>
            <a:avLst/>
            <a:gdLst>
              <a:gd name="T0" fmla="*/ 0 w 70"/>
              <a:gd name="T1" fmla="*/ 0 h 64"/>
              <a:gd name="T2" fmla="*/ 0 w 70"/>
              <a:gd name="T3" fmla="*/ 0 h 64"/>
              <a:gd name="T4" fmla="*/ 0 w 70"/>
              <a:gd name="T5" fmla="*/ 0 h 64"/>
              <a:gd name="T6" fmla="*/ 0 w 70"/>
              <a:gd name="T7" fmla="*/ 0 h 64"/>
              <a:gd name="T8" fmla="*/ 0 w 70"/>
              <a:gd name="T9" fmla="*/ 0 h 64"/>
              <a:gd name="T10" fmla="*/ 0 w 70"/>
              <a:gd name="T11" fmla="*/ 0 h 64"/>
              <a:gd name="T12" fmla="*/ 0 w 70"/>
              <a:gd name="T13" fmla="*/ 0 h 64"/>
              <a:gd name="T14" fmla="*/ 0 w 70"/>
              <a:gd name="T15" fmla="*/ 0 h 64"/>
              <a:gd name="T16" fmla="*/ 0 w 70"/>
              <a:gd name="T17" fmla="*/ 0 h 64"/>
              <a:gd name="T18" fmla="*/ 0 w 70"/>
              <a:gd name="T19" fmla="*/ 0 h 64"/>
              <a:gd name="T20" fmla="*/ 0 w 70"/>
              <a:gd name="T21" fmla="*/ 0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64"/>
              <a:gd name="T35" fmla="*/ 70 w 70"/>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64">
                <a:moveTo>
                  <a:pt x="40" y="0"/>
                </a:moveTo>
                <a:lnTo>
                  <a:pt x="49" y="17"/>
                </a:lnTo>
                <a:lnTo>
                  <a:pt x="49" y="28"/>
                </a:lnTo>
                <a:lnTo>
                  <a:pt x="58" y="5"/>
                </a:lnTo>
                <a:lnTo>
                  <a:pt x="70" y="12"/>
                </a:lnTo>
                <a:lnTo>
                  <a:pt x="70" y="26"/>
                </a:lnTo>
                <a:lnTo>
                  <a:pt x="40" y="54"/>
                </a:lnTo>
                <a:lnTo>
                  <a:pt x="37" y="39"/>
                </a:lnTo>
                <a:lnTo>
                  <a:pt x="0" y="64"/>
                </a:lnTo>
                <a:lnTo>
                  <a:pt x="29" y="38"/>
                </a:lnTo>
                <a:lnTo>
                  <a:pt x="40" y="0"/>
                </a:lnTo>
              </a:path>
            </a:pathLst>
          </a:custGeom>
          <a:solidFill>
            <a:srgbClr val="CDCDCD"/>
          </a:solidFill>
          <a:ln w="6350">
            <a:solidFill>
              <a:schemeClr val="bg1"/>
            </a:solidFill>
            <a:round/>
            <a:headEnd/>
            <a:tailEnd/>
          </a:ln>
        </p:spPr>
        <p:txBody>
          <a:bodyPr/>
          <a:lstStyle/>
          <a:p>
            <a:endParaRPr lang="en-US"/>
          </a:p>
        </p:txBody>
      </p:sp>
      <p:sp>
        <p:nvSpPr>
          <p:cNvPr id="1773" name="Freeform 2814"/>
          <p:cNvSpPr>
            <a:spLocks/>
          </p:cNvSpPr>
          <p:nvPr/>
        </p:nvSpPr>
        <p:spPr bwMode="auto">
          <a:xfrm>
            <a:off x="4714875" y="2624138"/>
            <a:ext cx="547688" cy="676275"/>
          </a:xfrm>
          <a:custGeom>
            <a:avLst/>
            <a:gdLst>
              <a:gd name="T0" fmla="*/ 0 w 819"/>
              <a:gd name="T1" fmla="*/ 0 h 975"/>
              <a:gd name="T2" fmla="*/ 0 w 819"/>
              <a:gd name="T3" fmla="*/ 0 h 975"/>
              <a:gd name="T4" fmla="*/ 0 w 819"/>
              <a:gd name="T5" fmla="*/ 0 h 975"/>
              <a:gd name="T6" fmla="*/ 0 w 819"/>
              <a:gd name="T7" fmla="*/ 0 h 975"/>
              <a:gd name="T8" fmla="*/ 0 w 819"/>
              <a:gd name="T9" fmla="*/ 0 h 975"/>
              <a:gd name="T10" fmla="*/ 0 w 819"/>
              <a:gd name="T11" fmla="*/ 0 h 975"/>
              <a:gd name="T12" fmla="*/ 0 w 819"/>
              <a:gd name="T13" fmla="*/ 0 h 975"/>
              <a:gd name="T14" fmla="*/ 0 w 819"/>
              <a:gd name="T15" fmla="*/ 0 h 975"/>
              <a:gd name="T16" fmla="*/ 0 w 819"/>
              <a:gd name="T17" fmla="*/ 0 h 975"/>
              <a:gd name="T18" fmla="*/ 0 w 819"/>
              <a:gd name="T19" fmla="*/ 0 h 975"/>
              <a:gd name="T20" fmla="*/ 0 w 819"/>
              <a:gd name="T21" fmla="*/ 0 h 975"/>
              <a:gd name="T22" fmla="*/ 0 w 819"/>
              <a:gd name="T23" fmla="*/ 0 h 975"/>
              <a:gd name="T24" fmla="*/ 0 w 819"/>
              <a:gd name="T25" fmla="*/ 0 h 975"/>
              <a:gd name="T26" fmla="*/ 0 w 819"/>
              <a:gd name="T27" fmla="*/ 0 h 975"/>
              <a:gd name="T28" fmla="*/ 0 w 819"/>
              <a:gd name="T29" fmla="*/ 0 h 975"/>
              <a:gd name="T30" fmla="*/ 0 w 819"/>
              <a:gd name="T31" fmla="*/ 0 h 975"/>
              <a:gd name="T32" fmla="*/ 0 w 819"/>
              <a:gd name="T33" fmla="*/ 0 h 975"/>
              <a:gd name="T34" fmla="*/ 0 w 819"/>
              <a:gd name="T35" fmla="*/ 0 h 975"/>
              <a:gd name="T36" fmla="*/ 0 w 819"/>
              <a:gd name="T37" fmla="*/ 0 h 975"/>
              <a:gd name="T38" fmla="*/ 0 w 819"/>
              <a:gd name="T39" fmla="*/ 0 h 975"/>
              <a:gd name="T40" fmla="*/ 0 w 819"/>
              <a:gd name="T41" fmla="*/ 0 h 975"/>
              <a:gd name="T42" fmla="*/ 0 w 819"/>
              <a:gd name="T43" fmla="*/ 0 h 975"/>
              <a:gd name="T44" fmla="*/ 0 w 819"/>
              <a:gd name="T45" fmla="*/ 0 h 975"/>
              <a:gd name="T46" fmla="*/ 0 w 819"/>
              <a:gd name="T47" fmla="*/ 0 h 975"/>
              <a:gd name="T48" fmla="*/ 0 w 819"/>
              <a:gd name="T49" fmla="*/ 0 h 975"/>
              <a:gd name="T50" fmla="*/ 0 w 819"/>
              <a:gd name="T51" fmla="*/ 0 h 975"/>
              <a:gd name="T52" fmla="*/ 0 w 819"/>
              <a:gd name="T53" fmla="*/ 0 h 975"/>
              <a:gd name="T54" fmla="*/ 0 w 819"/>
              <a:gd name="T55" fmla="*/ 0 h 975"/>
              <a:gd name="T56" fmla="*/ 0 w 819"/>
              <a:gd name="T57" fmla="*/ 0 h 975"/>
              <a:gd name="T58" fmla="*/ 0 w 819"/>
              <a:gd name="T59" fmla="*/ 0 h 975"/>
              <a:gd name="T60" fmla="*/ 0 w 819"/>
              <a:gd name="T61" fmla="*/ 0 h 975"/>
              <a:gd name="T62" fmla="*/ 0 w 819"/>
              <a:gd name="T63" fmla="*/ 0 h 975"/>
              <a:gd name="T64" fmla="*/ 0 w 819"/>
              <a:gd name="T65" fmla="*/ 0 h 975"/>
              <a:gd name="T66" fmla="*/ 0 w 819"/>
              <a:gd name="T67" fmla="*/ 0 h 975"/>
              <a:gd name="T68" fmla="*/ 0 w 819"/>
              <a:gd name="T69" fmla="*/ 0 h 975"/>
              <a:gd name="T70" fmla="*/ 0 w 819"/>
              <a:gd name="T71" fmla="*/ 0 h 975"/>
              <a:gd name="T72" fmla="*/ 0 w 819"/>
              <a:gd name="T73" fmla="*/ 0 h 975"/>
              <a:gd name="T74" fmla="*/ 0 w 819"/>
              <a:gd name="T75" fmla="*/ 0 h 975"/>
              <a:gd name="T76" fmla="*/ 0 w 819"/>
              <a:gd name="T77" fmla="*/ 0 h 975"/>
              <a:gd name="T78" fmla="*/ 0 w 819"/>
              <a:gd name="T79" fmla="*/ 0 h 975"/>
              <a:gd name="T80" fmla="*/ 0 w 819"/>
              <a:gd name="T81" fmla="*/ 0 h 975"/>
              <a:gd name="T82" fmla="*/ 0 w 819"/>
              <a:gd name="T83" fmla="*/ 0 h 975"/>
              <a:gd name="T84" fmla="*/ 0 w 819"/>
              <a:gd name="T85" fmla="*/ 0 h 975"/>
              <a:gd name="T86" fmla="*/ 0 w 819"/>
              <a:gd name="T87" fmla="*/ 0 h 975"/>
              <a:gd name="T88" fmla="*/ 0 w 819"/>
              <a:gd name="T89" fmla="*/ 0 h 975"/>
              <a:gd name="T90" fmla="*/ 0 w 819"/>
              <a:gd name="T91" fmla="*/ 0 h 975"/>
              <a:gd name="T92" fmla="*/ 0 w 819"/>
              <a:gd name="T93" fmla="*/ 0 h 975"/>
              <a:gd name="T94" fmla="*/ 0 w 819"/>
              <a:gd name="T95" fmla="*/ 0 h 975"/>
              <a:gd name="T96" fmla="*/ 0 w 819"/>
              <a:gd name="T97" fmla="*/ 0 h 975"/>
              <a:gd name="T98" fmla="*/ 0 w 819"/>
              <a:gd name="T99" fmla="*/ 0 h 975"/>
              <a:gd name="T100" fmla="*/ 0 w 819"/>
              <a:gd name="T101" fmla="*/ 0 h 975"/>
              <a:gd name="T102" fmla="*/ 0 w 819"/>
              <a:gd name="T103" fmla="*/ 0 h 975"/>
              <a:gd name="T104" fmla="*/ 0 w 819"/>
              <a:gd name="T105" fmla="*/ 0 h 975"/>
              <a:gd name="T106" fmla="*/ 0 w 819"/>
              <a:gd name="T107" fmla="*/ 0 h 975"/>
              <a:gd name="T108" fmla="*/ 0 w 819"/>
              <a:gd name="T109" fmla="*/ 0 h 975"/>
              <a:gd name="T110" fmla="*/ 0 w 819"/>
              <a:gd name="T111" fmla="*/ 0 h 975"/>
              <a:gd name="T112" fmla="*/ 0 w 819"/>
              <a:gd name="T113" fmla="*/ 0 h 975"/>
              <a:gd name="T114" fmla="*/ 0 w 819"/>
              <a:gd name="T115" fmla="*/ 0 h 9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19"/>
              <a:gd name="T175" fmla="*/ 0 h 975"/>
              <a:gd name="T176" fmla="*/ 819 w 819"/>
              <a:gd name="T177" fmla="*/ 975 h 97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19" h="975">
                <a:moveTo>
                  <a:pt x="82" y="657"/>
                </a:moveTo>
                <a:lnTo>
                  <a:pt x="62" y="669"/>
                </a:lnTo>
                <a:lnTo>
                  <a:pt x="82" y="680"/>
                </a:lnTo>
                <a:lnTo>
                  <a:pt x="80" y="688"/>
                </a:lnTo>
                <a:lnTo>
                  <a:pt x="46" y="690"/>
                </a:lnTo>
                <a:lnTo>
                  <a:pt x="52" y="695"/>
                </a:lnTo>
                <a:lnTo>
                  <a:pt x="49" y="701"/>
                </a:lnTo>
                <a:lnTo>
                  <a:pt x="51" y="716"/>
                </a:lnTo>
                <a:lnTo>
                  <a:pt x="42" y="703"/>
                </a:lnTo>
                <a:lnTo>
                  <a:pt x="33" y="718"/>
                </a:lnTo>
                <a:lnTo>
                  <a:pt x="36" y="726"/>
                </a:lnTo>
                <a:lnTo>
                  <a:pt x="7" y="719"/>
                </a:lnTo>
                <a:lnTo>
                  <a:pt x="8" y="734"/>
                </a:lnTo>
                <a:lnTo>
                  <a:pt x="46" y="736"/>
                </a:lnTo>
                <a:lnTo>
                  <a:pt x="2" y="744"/>
                </a:lnTo>
                <a:lnTo>
                  <a:pt x="10" y="752"/>
                </a:lnTo>
                <a:lnTo>
                  <a:pt x="2" y="767"/>
                </a:lnTo>
                <a:lnTo>
                  <a:pt x="3" y="784"/>
                </a:lnTo>
                <a:lnTo>
                  <a:pt x="42" y="783"/>
                </a:lnTo>
                <a:lnTo>
                  <a:pt x="49" y="767"/>
                </a:lnTo>
                <a:lnTo>
                  <a:pt x="49" y="780"/>
                </a:lnTo>
                <a:lnTo>
                  <a:pt x="64" y="781"/>
                </a:lnTo>
                <a:lnTo>
                  <a:pt x="80" y="757"/>
                </a:lnTo>
                <a:lnTo>
                  <a:pt x="73" y="780"/>
                </a:lnTo>
                <a:lnTo>
                  <a:pt x="83" y="776"/>
                </a:lnTo>
                <a:lnTo>
                  <a:pt x="65" y="786"/>
                </a:lnTo>
                <a:lnTo>
                  <a:pt x="67" y="797"/>
                </a:lnTo>
                <a:lnTo>
                  <a:pt x="60" y="801"/>
                </a:lnTo>
                <a:lnTo>
                  <a:pt x="54" y="786"/>
                </a:lnTo>
                <a:lnTo>
                  <a:pt x="3" y="797"/>
                </a:lnTo>
                <a:lnTo>
                  <a:pt x="10" y="802"/>
                </a:lnTo>
                <a:lnTo>
                  <a:pt x="10" y="812"/>
                </a:lnTo>
                <a:lnTo>
                  <a:pt x="0" y="807"/>
                </a:lnTo>
                <a:lnTo>
                  <a:pt x="7" y="819"/>
                </a:lnTo>
                <a:lnTo>
                  <a:pt x="23" y="814"/>
                </a:lnTo>
                <a:lnTo>
                  <a:pt x="7" y="833"/>
                </a:lnTo>
                <a:lnTo>
                  <a:pt x="10" y="846"/>
                </a:lnTo>
                <a:lnTo>
                  <a:pt x="18" y="838"/>
                </a:lnTo>
                <a:lnTo>
                  <a:pt x="20" y="850"/>
                </a:lnTo>
                <a:lnTo>
                  <a:pt x="15" y="856"/>
                </a:lnTo>
                <a:lnTo>
                  <a:pt x="16" y="863"/>
                </a:lnTo>
                <a:lnTo>
                  <a:pt x="42" y="823"/>
                </a:lnTo>
                <a:lnTo>
                  <a:pt x="64" y="823"/>
                </a:lnTo>
                <a:lnTo>
                  <a:pt x="52" y="837"/>
                </a:lnTo>
                <a:lnTo>
                  <a:pt x="49" y="830"/>
                </a:lnTo>
                <a:lnTo>
                  <a:pt x="25" y="866"/>
                </a:lnTo>
                <a:lnTo>
                  <a:pt x="42" y="869"/>
                </a:lnTo>
                <a:lnTo>
                  <a:pt x="8" y="892"/>
                </a:lnTo>
                <a:lnTo>
                  <a:pt x="10" y="898"/>
                </a:lnTo>
                <a:lnTo>
                  <a:pt x="42" y="887"/>
                </a:lnTo>
                <a:lnTo>
                  <a:pt x="31" y="923"/>
                </a:lnTo>
                <a:lnTo>
                  <a:pt x="20" y="920"/>
                </a:lnTo>
                <a:lnTo>
                  <a:pt x="16" y="936"/>
                </a:lnTo>
                <a:lnTo>
                  <a:pt x="42" y="962"/>
                </a:lnTo>
                <a:lnTo>
                  <a:pt x="54" y="957"/>
                </a:lnTo>
                <a:lnTo>
                  <a:pt x="52" y="975"/>
                </a:lnTo>
                <a:lnTo>
                  <a:pt x="83" y="975"/>
                </a:lnTo>
                <a:lnTo>
                  <a:pt x="129" y="941"/>
                </a:lnTo>
                <a:lnTo>
                  <a:pt x="145" y="913"/>
                </a:lnTo>
                <a:lnTo>
                  <a:pt x="161" y="918"/>
                </a:lnTo>
                <a:lnTo>
                  <a:pt x="169" y="902"/>
                </a:lnTo>
                <a:lnTo>
                  <a:pt x="163" y="876"/>
                </a:lnTo>
                <a:lnTo>
                  <a:pt x="173" y="885"/>
                </a:lnTo>
                <a:lnTo>
                  <a:pt x="169" y="866"/>
                </a:lnTo>
                <a:lnTo>
                  <a:pt x="176" y="863"/>
                </a:lnTo>
                <a:lnTo>
                  <a:pt x="179" y="905"/>
                </a:lnTo>
                <a:lnTo>
                  <a:pt x="194" y="913"/>
                </a:lnTo>
                <a:lnTo>
                  <a:pt x="195" y="928"/>
                </a:lnTo>
                <a:lnTo>
                  <a:pt x="205" y="923"/>
                </a:lnTo>
                <a:lnTo>
                  <a:pt x="210" y="902"/>
                </a:lnTo>
                <a:lnTo>
                  <a:pt x="207" y="885"/>
                </a:lnTo>
                <a:lnTo>
                  <a:pt x="215" y="863"/>
                </a:lnTo>
                <a:lnTo>
                  <a:pt x="233" y="850"/>
                </a:lnTo>
                <a:lnTo>
                  <a:pt x="236" y="822"/>
                </a:lnTo>
                <a:lnTo>
                  <a:pt x="225" y="796"/>
                </a:lnTo>
                <a:lnTo>
                  <a:pt x="243" y="770"/>
                </a:lnTo>
                <a:lnTo>
                  <a:pt x="226" y="740"/>
                </a:lnTo>
                <a:lnTo>
                  <a:pt x="223" y="687"/>
                </a:lnTo>
                <a:lnTo>
                  <a:pt x="231" y="653"/>
                </a:lnTo>
                <a:lnTo>
                  <a:pt x="223" y="631"/>
                </a:lnTo>
                <a:lnTo>
                  <a:pt x="226" y="610"/>
                </a:lnTo>
                <a:lnTo>
                  <a:pt x="252" y="587"/>
                </a:lnTo>
                <a:lnTo>
                  <a:pt x="288" y="578"/>
                </a:lnTo>
                <a:lnTo>
                  <a:pt x="288" y="560"/>
                </a:lnTo>
                <a:lnTo>
                  <a:pt x="275" y="540"/>
                </a:lnTo>
                <a:lnTo>
                  <a:pt x="296" y="498"/>
                </a:lnTo>
                <a:lnTo>
                  <a:pt x="303" y="433"/>
                </a:lnTo>
                <a:lnTo>
                  <a:pt x="322" y="423"/>
                </a:lnTo>
                <a:lnTo>
                  <a:pt x="329" y="395"/>
                </a:lnTo>
                <a:lnTo>
                  <a:pt x="358" y="355"/>
                </a:lnTo>
                <a:lnTo>
                  <a:pt x="352" y="329"/>
                </a:lnTo>
                <a:lnTo>
                  <a:pt x="368" y="288"/>
                </a:lnTo>
                <a:lnTo>
                  <a:pt x="392" y="270"/>
                </a:lnTo>
                <a:lnTo>
                  <a:pt x="407" y="281"/>
                </a:lnTo>
                <a:lnTo>
                  <a:pt x="418" y="233"/>
                </a:lnTo>
                <a:lnTo>
                  <a:pt x="474" y="241"/>
                </a:lnTo>
                <a:lnTo>
                  <a:pt x="479" y="237"/>
                </a:lnTo>
                <a:lnTo>
                  <a:pt x="471" y="224"/>
                </a:lnTo>
                <a:lnTo>
                  <a:pt x="480" y="200"/>
                </a:lnTo>
                <a:lnTo>
                  <a:pt x="477" y="189"/>
                </a:lnTo>
                <a:lnTo>
                  <a:pt x="493" y="185"/>
                </a:lnTo>
                <a:lnTo>
                  <a:pt x="510" y="179"/>
                </a:lnTo>
                <a:lnTo>
                  <a:pt x="506" y="167"/>
                </a:lnTo>
                <a:lnTo>
                  <a:pt x="513" y="163"/>
                </a:lnTo>
                <a:lnTo>
                  <a:pt x="552" y="213"/>
                </a:lnTo>
                <a:lnTo>
                  <a:pt x="583" y="220"/>
                </a:lnTo>
                <a:lnTo>
                  <a:pt x="601" y="203"/>
                </a:lnTo>
                <a:lnTo>
                  <a:pt x="620" y="221"/>
                </a:lnTo>
                <a:lnTo>
                  <a:pt x="654" y="192"/>
                </a:lnTo>
                <a:lnTo>
                  <a:pt x="658" y="141"/>
                </a:lnTo>
                <a:lnTo>
                  <a:pt x="664" y="120"/>
                </a:lnTo>
                <a:lnTo>
                  <a:pt x="728" y="97"/>
                </a:lnTo>
                <a:lnTo>
                  <a:pt x="765" y="128"/>
                </a:lnTo>
                <a:lnTo>
                  <a:pt x="768" y="156"/>
                </a:lnTo>
                <a:lnTo>
                  <a:pt x="754" y="176"/>
                </a:lnTo>
                <a:lnTo>
                  <a:pt x="760" y="189"/>
                </a:lnTo>
                <a:lnTo>
                  <a:pt x="791" y="156"/>
                </a:lnTo>
                <a:lnTo>
                  <a:pt x="796" y="137"/>
                </a:lnTo>
                <a:lnTo>
                  <a:pt x="816" y="143"/>
                </a:lnTo>
                <a:lnTo>
                  <a:pt x="816" y="125"/>
                </a:lnTo>
                <a:lnTo>
                  <a:pt x="777" y="133"/>
                </a:lnTo>
                <a:lnTo>
                  <a:pt x="785" y="114"/>
                </a:lnTo>
                <a:lnTo>
                  <a:pt x="746" y="89"/>
                </a:lnTo>
                <a:lnTo>
                  <a:pt x="790" y="96"/>
                </a:lnTo>
                <a:lnTo>
                  <a:pt x="819" y="63"/>
                </a:lnTo>
                <a:lnTo>
                  <a:pt x="786" y="34"/>
                </a:lnTo>
                <a:lnTo>
                  <a:pt x="768" y="39"/>
                </a:lnTo>
                <a:lnTo>
                  <a:pt x="765" y="21"/>
                </a:lnTo>
                <a:lnTo>
                  <a:pt x="744" y="31"/>
                </a:lnTo>
                <a:lnTo>
                  <a:pt x="744" y="60"/>
                </a:lnTo>
                <a:lnTo>
                  <a:pt x="726" y="60"/>
                </a:lnTo>
                <a:lnTo>
                  <a:pt x="736" y="44"/>
                </a:lnTo>
                <a:lnTo>
                  <a:pt x="718" y="45"/>
                </a:lnTo>
                <a:lnTo>
                  <a:pt x="728" y="37"/>
                </a:lnTo>
                <a:lnTo>
                  <a:pt x="721" y="31"/>
                </a:lnTo>
                <a:lnTo>
                  <a:pt x="736" y="27"/>
                </a:lnTo>
                <a:lnTo>
                  <a:pt x="739" y="11"/>
                </a:lnTo>
                <a:lnTo>
                  <a:pt x="713" y="0"/>
                </a:lnTo>
                <a:lnTo>
                  <a:pt x="695" y="60"/>
                </a:lnTo>
                <a:lnTo>
                  <a:pt x="682" y="67"/>
                </a:lnTo>
                <a:lnTo>
                  <a:pt x="682" y="14"/>
                </a:lnTo>
                <a:lnTo>
                  <a:pt x="633" y="97"/>
                </a:lnTo>
                <a:lnTo>
                  <a:pt x="627" y="93"/>
                </a:lnTo>
                <a:lnTo>
                  <a:pt x="637" y="60"/>
                </a:lnTo>
                <a:lnTo>
                  <a:pt x="658" y="23"/>
                </a:lnTo>
                <a:lnTo>
                  <a:pt x="638" y="29"/>
                </a:lnTo>
                <a:lnTo>
                  <a:pt x="630" y="11"/>
                </a:lnTo>
                <a:lnTo>
                  <a:pt x="609" y="24"/>
                </a:lnTo>
                <a:lnTo>
                  <a:pt x="620" y="40"/>
                </a:lnTo>
                <a:lnTo>
                  <a:pt x="578" y="83"/>
                </a:lnTo>
                <a:lnTo>
                  <a:pt x="576" y="104"/>
                </a:lnTo>
                <a:lnTo>
                  <a:pt x="563" y="94"/>
                </a:lnTo>
                <a:lnTo>
                  <a:pt x="567" y="86"/>
                </a:lnTo>
                <a:lnTo>
                  <a:pt x="547" y="93"/>
                </a:lnTo>
                <a:lnTo>
                  <a:pt x="534" y="76"/>
                </a:lnTo>
                <a:lnTo>
                  <a:pt x="529" y="89"/>
                </a:lnTo>
                <a:lnTo>
                  <a:pt x="521" y="76"/>
                </a:lnTo>
                <a:lnTo>
                  <a:pt x="521" y="93"/>
                </a:lnTo>
                <a:lnTo>
                  <a:pt x="536" y="96"/>
                </a:lnTo>
                <a:lnTo>
                  <a:pt x="537" y="128"/>
                </a:lnTo>
                <a:lnTo>
                  <a:pt x="513" y="101"/>
                </a:lnTo>
                <a:lnTo>
                  <a:pt x="514" y="110"/>
                </a:lnTo>
                <a:lnTo>
                  <a:pt x="497" y="117"/>
                </a:lnTo>
                <a:lnTo>
                  <a:pt x="493" y="125"/>
                </a:lnTo>
                <a:lnTo>
                  <a:pt x="495" y="140"/>
                </a:lnTo>
                <a:lnTo>
                  <a:pt x="482" y="161"/>
                </a:lnTo>
                <a:lnTo>
                  <a:pt x="484" y="145"/>
                </a:lnTo>
                <a:lnTo>
                  <a:pt x="484" y="109"/>
                </a:lnTo>
                <a:lnTo>
                  <a:pt x="467" y="127"/>
                </a:lnTo>
                <a:lnTo>
                  <a:pt x="464" y="153"/>
                </a:lnTo>
                <a:lnTo>
                  <a:pt x="462" y="123"/>
                </a:lnTo>
                <a:lnTo>
                  <a:pt x="448" y="125"/>
                </a:lnTo>
                <a:lnTo>
                  <a:pt x="445" y="150"/>
                </a:lnTo>
                <a:lnTo>
                  <a:pt x="458" y="174"/>
                </a:lnTo>
                <a:lnTo>
                  <a:pt x="433" y="145"/>
                </a:lnTo>
                <a:lnTo>
                  <a:pt x="425" y="145"/>
                </a:lnTo>
                <a:lnTo>
                  <a:pt x="438" y="163"/>
                </a:lnTo>
                <a:lnTo>
                  <a:pt x="431" y="169"/>
                </a:lnTo>
                <a:lnTo>
                  <a:pt x="418" y="163"/>
                </a:lnTo>
                <a:lnTo>
                  <a:pt x="418" y="150"/>
                </a:lnTo>
                <a:lnTo>
                  <a:pt x="414" y="167"/>
                </a:lnTo>
                <a:lnTo>
                  <a:pt x="417" y="176"/>
                </a:lnTo>
                <a:lnTo>
                  <a:pt x="397" y="190"/>
                </a:lnTo>
                <a:lnTo>
                  <a:pt x="407" y="205"/>
                </a:lnTo>
                <a:lnTo>
                  <a:pt x="401" y="203"/>
                </a:lnTo>
                <a:lnTo>
                  <a:pt x="402" y="213"/>
                </a:lnTo>
                <a:lnTo>
                  <a:pt x="365" y="233"/>
                </a:lnTo>
                <a:lnTo>
                  <a:pt x="399" y="239"/>
                </a:lnTo>
                <a:lnTo>
                  <a:pt x="388" y="252"/>
                </a:lnTo>
                <a:lnTo>
                  <a:pt x="358" y="247"/>
                </a:lnTo>
                <a:lnTo>
                  <a:pt x="360" y="280"/>
                </a:lnTo>
                <a:lnTo>
                  <a:pt x="352" y="285"/>
                </a:lnTo>
                <a:lnTo>
                  <a:pt x="344" y="263"/>
                </a:lnTo>
                <a:lnTo>
                  <a:pt x="329" y="286"/>
                </a:lnTo>
                <a:lnTo>
                  <a:pt x="334" y="301"/>
                </a:lnTo>
                <a:lnTo>
                  <a:pt x="324" y="311"/>
                </a:lnTo>
                <a:lnTo>
                  <a:pt x="339" y="311"/>
                </a:lnTo>
                <a:lnTo>
                  <a:pt x="305" y="319"/>
                </a:lnTo>
                <a:lnTo>
                  <a:pt x="292" y="360"/>
                </a:lnTo>
                <a:lnTo>
                  <a:pt x="264" y="382"/>
                </a:lnTo>
                <a:lnTo>
                  <a:pt x="262" y="392"/>
                </a:lnTo>
                <a:lnTo>
                  <a:pt x="269" y="395"/>
                </a:lnTo>
                <a:lnTo>
                  <a:pt x="257" y="400"/>
                </a:lnTo>
                <a:lnTo>
                  <a:pt x="265" y="417"/>
                </a:lnTo>
                <a:lnTo>
                  <a:pt x="238" y="444"/>
                </a:lnTo>
                <a:lnTo>
                  <a:pt x="254" y="434"/>
                </a:lnTo>
                <a:lnTo>
                  <a:pt x="257" y="449"/>
                </a:lnTo>
                <a:lnTo>
                  <a:pt x="246" y="444"/>
                </a:lnTo>
                <a:lnTo>
                  <a:pt x="243" y="464"/>
                </a:lnTo>
                <a:lnTo>
                  <a:pt x="236" y="465"/>
                </a:lnTo>
                <a:lnTo>
                  <a:pt x="241" y="485"/>
                </a:lnTo>
                <a:lnTo>
                  <a:pt x="231" y="470"/>
                </a:lnTo>
                <a:lnTo>
                  <a:pt x="225" y="493"/>
                </a:lnTo>
                <a:lnTo>
                  <a:pt x="233" y="487"/>
                </a:lnTo>
                <a:lnTo>
                  <a:pt x="235" y="501"/>
                </a:lnTo>
                <a:lnTo>
                  <a:pt x="202" y="519"/>
                </a:lnTo>
                <a:lnTo>
                  <a:pt x="200" y="530"/>
                </a:lnTo>
                <a:lnTo>
                  <a:pt x="205" y="534"/>
                </a:lnTo>
                <a:lnTo>
                  <a:pt x="202" y="550"/>
                </a:lnTo>
                <a:lnTo>
                  <a:pt x="189" y="545"/>
                </a:lnTo>
                <a:lnTo>
                  <a:pt x="161" y="578"/>
                </a:lnTo>
                <a:lnTo>
                  <a:pt x="161" y="589"/>
                </a:lnTo>
                <a:lnTo>
                  <a:pt x="150" y="597"/>
                </a:lnTo>
                <a:lnTo>
                  <a:pt x="163" y="620"/>
                </a:lnTo>
                <a:lnTo>
                  <a:pt x="200" y="600"/>
                </a:lnTo>
                <a:lnTo>
                  <a:pt x="161" y="631"/>
                </a:lnTo>
                <a:lnTo>
                  <a:pt x="150" y="613"/>
                </a:lnTo>
                <a:lnTo>
                  <a:pt x="137" y="622"/>
                </a:lnTo>
                <a:lnTo>
                  <a:pt x="142" y="631"/>
                </a:lnTo>
                <a:lnTo>
                  <a:pt x="135" y="636"/>
                </a:lnTo>
                <a:lnTo>
                  <a:pt x="130" y="623"/>
                </a:lnTo>
                <a:lnTo>
                  <a:pt x="114" y="630"/>
                </a:lnTo>
                <a:lnTo>
                  <a:pt x="82" y="657"/>
                </a:lnTo>
                <a:close/>
              </a:path>
            </a:pathLst>
          </a:custGeom>
          <a:solidFill>
            <a:srgbClr val="CDCDCD"/>
          </a:solidFill>
          <a:ln w="6350">
            <a:solidFill>
              <a:schemeClr val="bg1"/>
            </a:solidFill>
            <a:round/>
            <a:headEnd/>
            <a:tailEnd/>
          </a:ln>
        </p:spPr>
        <p:txBody>
          <a:bodyPr/>
          <a:lstStyle/>
          <a:p>
            <a:endParaRPr lang="en-US"/>
          </a:p>
        </p:txBody>
      </p:sp>
      <p:sp>
        <p:nvSpPr>
          <p:cNvPr id="1774" name="Freeform 2815"/>
          <p:cNvSpPr>
            <a:spLocks/>
          </p:cNvSpPr>
          <p:nvPr/>
        </p:nvSpPr>
        <p:spPr bwMode="auto">
          <a:xfrm>
            <a:off x="4714875" y="2624138"/>
            <a:ext cx="547688" cy="676275"/>
          </a:xfrm>
          <a:custGeom>
            <a:avLst/>
            <a:gdLst>
              <a:gd name="T0" fmla="*/ 0 w 819"/>
              <a:gd name="T1" fmla="*/ 0 h 975"/>
              <a:gd name="T2" fmla="*/ 0 w 819"/>
              <a:gd name="T3" fmla="*/ 0 h 975"/>
              <a:gd name="T4" fmla="*/ 0 w 819"/>
              <a:gd name="T5" fmla="*/ 0 h 975"/>
              <a:gd name="T6" fmla="*/ 0 w 819"/>
              <a:gd name="T7" fmla="*/ 0 h 975"/>
              <a:gd name="T8" fmla="*/ 0 w 819"/>
              <a:gd name="T9" fmla="*/ 0 h 975"/>
              <a:gd name="T10" fmla="*/ 0 w 819"/>
              <a:gd name="T11" fmla="*/ 0 h 975"/>
              <a:gd name="T12" fmla="*/ 0 w 819"/>
              <a:gd name="T13" fmla="*/ 0 h 975"/>
              <a:gd name="T14" fmla="*/ 0 w 819"/>
              <a:gd name="T15" fmla="*/ 0 h 975"/>
              <a:gd name="T16" fmla="*/ 0 w 819"/>
              <a:gd name="T17" fmla="*/ 0 h 975"/>
              <a:gd name="T18" fmla="*/ 0 w 819"/>
              <a:gd name="T19" fmla="*/ 0 h 975"/>
              <a:gd name="T20" fmla="*/ 0 w 819"/>
              <a:gd name="T21" fmla="*/ 0 h 975"/>
              <a:gd name="T22" fmla="*/ 0 w 819"/>
              <a:gd name="T23" fmla="*/ 0 h 975"/>
              <a:gd name="T24" fmla="*/ 0 w 819"/>
              <a:gd name="T25" fmla="*/ 0 h 975"/>
              <a:gd name="T26" fmla="*/ 0 w 819"/>
              <a:gd name="T27" fmla="*/ 0 h 975"/>
              <a:gd name="T28" fmla="*/ 0 w 819"/>
              <a:gd name="T29" fmla="*/ 0 h 975"/>
              <a:gd name="T30" fmla="*/ 0 w 819"/>
              <a:gd name="T31" fmla="*/ 0 h 975"/>
              <a:gd name="T32" fmla="*/ 0 w 819"/>
              <a:gd name="T33" fmla="*/ 0 h 975"/>
              <a:gd name="T34" fmla="*/ 0 w 819"/>
              <a:gd name="T35" fmla="*/ 0 h 975"/>
              <a:gd name="T36" fmla="*/ 0 w 819"/>
              <a:gd name="T37" fmla="*/ 0 h 975"/>
              <a:gd name="T38" fmla="*/ 0 w 819"/>
              <a:gd name="T39" fmla="*/ 0 h 975"/>
              <a:gd name="T40" fmla="*/ 0 w 819"/>
              <a:gd name="T41" fmla="*/ 0 h 975"/>
              <a:gd name="T42" fmla="*/ 0 w 819"/>
              <a:gd name="T43" fmla="*/ 0 h 975"/>
              <a:gd name="T44" fmla="*/ 0 w 819"/>
              <a:gd name="T45" fmla="*/ 0 h 975"/>
              <a:gd name="T46" fmla="*/ 0 w 819"/>
              <a:gd name="T47" fmla="*/ 0 h 975"/>
              <a:gd name="T48" fmla="*/ 0 w 819"/>
              <a:gd name="T49" fmla="*/ 0 h 975"/>
              <a:gd name="T50" fmla="*/ 0 w 819"/>
              <a:gd name="T51" fmla="*/ 0 h 975"/>
              <a:gd name="T52" fmla="*/ 0 w 819"/>
              <a:gd name="T53" fmla="*/ 0 h 975"/>
              <a:gd name="T54" fmla="*/ 0 w 819"/>
              <a:gd name="T55" fmla="*/ 0 h 975"/>
              <a:gd name="T56" fmla="*/ 0 w 819"/>
              <a:gd name="T57" fmla="*/ 0 h 975"/>
              <a:gd name="T58" fmla="*/ 0 w 819"/>
              <a:gd name="T59" fmla="*/ 0 h 975"/>
              <a:gd name="T60" fmla="*/ 0 w 819"/>
              <a:gd name="T61" fmla="*/ 0 h 975"/>
              <a:gd name="T62" fmla="*/ 0 w 819"/>
              <a:gd name="T63" fmla="*/ 0 h 975"/>
              <a:gd name="T64" fmla="*/ 0 w 819"/>
              <a:gd name="T65" fmla="*/ 0 h 975"/>
              <a:gd name="T66" fmla="*/ 0 w 819"/>
              <a:gd name="T67" fmla="*/ 0 h 975"/>
              <a:gd name="T68" fmla="*/ 0 w 819"/>
              <a:gd name="T69" fmla="*/ 0 h 975"/>
              <a:gd name="T70" fmla="*/ 0 w 819"/>
              <a:gd name="T71" fmla="*/ 0 h 975"/>
              <a:gd name="T72" fmla="*/ 0 w 819"/>
              <a:gd name="T73" fmla="*/ 0 h 975"/>
              <a:gd name="T74" fmla="*/ 0 w 819"/>
              <a:gd name="T75" fmla="*/ 0 h 975"/>
              <a:gd name="T76" fmla="*/ 0 w 819"/>
              <a:gd name="T77" fmla="*/ 0 h 975"/>
              <a:gd name="T78" fmla="*/ 0 w 819"/>
              <a:gd name="T79" fmla="*/ 0 h 975"/>
              <a:gd name="T80" fmla="*/ 0 w 819"/>
              <a:gd name="T81" fmla="*/ 0 h 975"/>
              <a:gd name="T82" fmla="*/ 0 w 819"/>
              <a:gd name="T83" fmla="*/ 0 h 975"/>
              <a:gd name="T84" fmla="*/ 0 w 819"/>
              <a:gd name="T85" fmla="*/ 0 h 975"/>
              <a:gd name="T86" fmla="*/ 0 w 819"/>
              <a:gd name="T87" fmla="*/ 0 h 975"/>
              <a:gd name="T88" fmla="*/ 0 w 819"/>
              <a:gd name="T89" fmla="*/ 0 h 975"/>
              <a:gd name="T90" fmla="*/ 0 w 819"/>
              <a:gd name="T91" fmla="*/ 0 h 975"/>
              <a:gd name="T92" fmla="*/ 0 w 819"/>
              <a:gd name="T93" fmla="*/ 0 h 975"/>
              <a:gd name="T94" fmla="*/ 0 w 819"/>
              <a:gd name="T95" fmla="*/ 0 h 975"/>
              <a:gd name="T96" fmla="*/ 0 w 819"/>
              <a:gd name="T97" fmla="*/ 0 h 9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9"/>
              <a:gd name="T148" fmla="*/ 0 h 975"/>
              <a:gd name="T149" fmla="*/ 819 w 819"/>
              <a:gd name="T150" fmla="*/ 975 h 9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9" h="975">
                <a:moveTo>
                  <a:pt x="82" y="657"/>
                </a:moveTo>
                <a:lnTo>
                  <a:pt x="62" y="669"/>
                </a:lnTo>
                <a:lnTo>
                  <a:pt x="82" y="680"/>
                </a:lnTo>
                <a:lnTo>
                  <a:pt x="80" y="688"/>
                </a:lnTo>
                <a:lnTo>
                  <a:pt x="46" y="690"/>
                </a:lnTo>
                <a:lnTo>
                  <a:pt x="52" y="695"/>
                </a:lnTo>
                <a:lnTo>
                  <a:pt x="49" y="701"/>
                </a:lnTo>
                <a:lnTo>
                  <a:pt x="51" y="716"/>
                </a:lnTo>
                <a:lnTo>
                  <a:pt x="42" y="703"/>
                </a:lnTo>
                <a:lnTo>
                  <a:pt x="33" y="718"/>
                </a:lnTo>
                <a:lnTo>
                  <a:pt x="36" y="726"/>
                </a:lnTo>
                <a:lnTo>
                  <a:pt x="7" y="719"/>
                </a:lnTo>
                <a:lnTo>
                  <a:pt x="8" y="734"/>
                </a:lnTo>
                <a:lnTo>
                  <a:pt x="46" y="736"/>
                </a:lnTo>
                <a:lnTo>
                  <a:pt x="2" y="744"/>
                </a:lnTo>
                <a:lnTo>
                  <a:pt x="10" y="752"/>
                </a:lnTo>
                <a:lnTo>
                  <a:pt x="2" y="767"/>
                </a:lnTo>
                <a:lnTo>
                  <a:pt x="3" y="784"/>
                </a:lnTo>
                <a:lnTo>
                  <a:pt x="42" y="783"/>
                </a:lnTo>
                <a:lnTo>
                  <a:pt x="49" y="767"/>
                </a:lnTo>
                <a:lnTo>
                  <a:pt x="49" y="780"/>
                </a:lnTo>
                <a:lnTo>
                  <a:pt x="64" y="781"/>
                </a:lnTo>
                <a:lnTo>
                  <a:pt x="80" y="757"/>
                </a:lnTo>
                <a:lnTo>
                  <a:pt x="73" y="780"/>
                </a:lnTo>
                <a:lnTo>
                  <a:pt x="83" y="776"/>
                </a:lnTo>
                <a:lnTo>
                  <a:pt x="65" y="786"/>
                </a:lnTo>
                <a:lnTo>
                  <a:pt x="67" y="797"/>
                </a:lnTo>
                <a:lnTo>
                  <a:pt x="60" y="801"/>
                </a:lnTo>
                <a:lnTo>
                  <a:pt x="54" y="786"/>
                </a:lnTo>
                <a:lnTo>
                  <a:pt x="3" y="797"/>
                </a:lnTo>
                <a:lnTo>
                  <a:pt x="10" y="802"/>
                </a:lnTo>
                <a:lnTo>
                  <a:pt x="10" y="812"/>
                </a:lnTo>
                <a:lnTo>
                  <a:pt x="0" y="807"/>
                </a:lnTo>
                <a:lnTo>
                  <a:pt x="7" y="819"/>
                </a:lnTo>
                <a:lnTo>
                  <a:pt x="23" y="814"/>
                </a:lnTo>
                <a:lnTo>
                  <a:pt x="7" y="833"/>
                </a:lnTo>
                <a:lnTo>
                  <a:pt x="10" y="846"/>
                </a:lnTo>
                <a:lnTo>
                  <a:pt x="18" y="838"/>
                </a:lnTo>
                <a:lnTo>
                  <a:pt x="20" y="850"/>
                </a:lnTo>
                <a:lnTo>
                  <a:pt x="15" y="856"/>
                </a:lnTo>
                <a:lnTo>
                  <a:pt x="16" y="863"/>
                </a:lnTo>
                <a:lnTo>
                  <a:pt x="42" y="823"/>
                </a:lnTo>
                <a:lnTo>
                  <a:pt x="64" y="823"/>
                </a:lnTo>
                <a:lnTo>
                  <a:pt x="52" y="837"/>
                </a:lnTo>
                <a:lnTo>
                  <a:pt x="49" y="830"/>
                </a:lnTo>
                <a:lnTo>
                  <a:pt x="25" y="866"/>
                </a:lnTo>
                <a:lnTo>
                  <a:pt x="42" y="869"/>
                </a:lnTo>
                <a:lnTo>
                  <a:pt x="8" y="892"/>
                </a:lnTo>
                <a:lnTo>
                  <a:pt x="10" y="898"/>
                </a:lnTo>
                <a:lnTo>
                  <a:pt x="42" y="887"/>
                </a:lnTo>
                <a:lnTo>
                  <a:pt x="31" y="923"/>
                </a:lnTo>
                <a:lnTo>
                  <a:pt x="20" y="920"/>
                </a:lnTo>
                <a:lnTo>
                  <a:pt x="16" y="936"/>
                </a:lnTo>
                <a:lnTo>
                  <a:pt x="42" y="962"/>
                </a:lnTo>
                <a:lnTo>
                  <a:pt x="54" y="957"/>
                </a:lnTo>
                <a:lnTo>
                  <a:pt x="52" y="975"/>
                </a:lnTo>
                <a:lnTo>
                  <a:pt x="83" y="975"/>
                </a:lnTo>
                <a:lnTo>
                  <a:pt x="129" y="941"/>
                </a:lnTo>
                <a:lnTo>
                  <a:pt x="145" y="913"/>
                </a:lnTo>
                <a:lnTo>
                  <a:pt x="161" y="918"/>
                </a:lnTo>
                <a:lnTo>
                  <a:pt x="169" y="902"/>
                </a:lnTo>
                <a:lnTo>
                  <a:pt x="163" y="876"/>
                </a:lnTo>
                <a:lnTo>
                  <a:pt x="173" y="885"/>
                </a:lnTo>
                <a:lnTo>
                  <a:pt x="169" y="866"/>
                </a:lnTo>
                <a:lnTo>
                  <a:pt x="176" y="863"/>
                </a:lnTo>
                <a:lnTo>
                  <a:pt x="179" y="905"/>
                </a:lnTo>
                <a:lnTo>
                  <a:pt x="194" y="913"/>
                </a:lnTo>
                <a:lnTo>
                  <a:pt x="195" y="928"/>
                </a:lnTo>
                <a:lnTo>
                  <a:pt x="205" y="923"/>
                </a:lnTo>
                <a:lnTo>
                  <a:pt x="210" y="902"/>
                </a:lnTo>
                <a:lnTo>
                  <a:pt x="207" y="885"/>
                </a:lnTo>
                <a:lnTo>
                  <a:pt x="215" y="863"/>
                </a:lnTo>
                <a:lnTo>
                  <a:pt x="233" y="850"/>
                </a:lnTo>
                <a:lnTo>
                  <a:pt x="236" y="822"/>
                </a:lnTo>
                <a:lnTo>
                  <a:pt x="225" y="796"/>
                </a:lnTo>
                <a:lnTo>
                  <a:pt x="243" y="770"/>
                </a:lnTo>
                <a:lnTo>
                  <a:pt x="226" y="740"/>
                </a:lnTo>
                <a:lnTo>
                  <a:pt x="223" y="687"/>
                </a:lnTo>
                <a:lnTo>
                  <a:pt x="231" y="653"/>
                </a:lnTo>
                <a:lnTo>
                  <a:pt x="223" y="631"/>
                </a:lnTo>
                <a:lnTo>
                  <a:pt x="226" y="610"/>
                </a:lnTo>
                <a:lnTo>
                  <a:pt x="252" y="587"/>
                </a:lnTo>
                <a:lnTo>
                  <a:pt x="288" y="578"/>
                </a:lnTo>
                <a:lnTo>
                  <a:pt x="288" y="560"/>
                </a:lnTo>
                <a:lnTo>
                  <a:pt x="275" y="540"/>
                </a:lnTo>
                <a:lnTo>
                  <a:pt x="296" y="498"/>
                </a:lnTo>
                <a:lnTo>
                  <a:pt x="303" y="433"/>
                </a:lnTo>
                <a:lnTo>
                  <a:pt x="322" y="423"/>
                </a:lnTo>
                <a:lnTo>
                  <a:pt x="329" y="395"/>
                </a:lnTo>
                <a:lnTo>
                  <a:pt x="358" y="355"/>
                </a:lnTo>
                <a:lnTo>
                  <a:pt x="352" y="329"/>
                </a:lnTo>
                <a:lnTo>
                  <a:pt x="368" y="288"/>
                </a:lnTo>
                <a:lnTo>
                  <a:pt x="392" y="270"/>
                </a:lnTo>
                <a:lnTo>
                  <a:pt x="407" y="281"/>
                </a:lnTo>
                <a:lnTo>
                  <a:pt x="418" y="233"/>
                </a:lnTo>
                <a:lnTo>
                  <a:pt x="474" y="241"/>
                </a:lnTo>
                <a:lnTo>
                  <a:pt x="479" y="237"/>
                </a:lnTo>
                <a:lnTo>
                  <a:pt x="471" y="224"/>
                </a:lnTo>
                <a:lnTo>
                  <a:pt x="480" y="200"/>
                </a:lnTo>
                <a:lnTo>
                  <a:pt x="477" y="189"/>
                </a:lnTo>
                <a:lnTo>
                  <a:pt x="493" y="185"/>
                </a:lnTo>
                <a:lnTo>
                  <a:pt x="510" y="179"/>
                </a:lnTo>
                <a:lnTo>
                  <a:pt x="506" y="167"/>
                </a:lnTo>
                <a:lnTo>
                  <a:pt x="513" y="163"/>
                </a:lnTo>
                <a:lnTo>
                  <a:pt x="552" y="213"/>
                </a:lnTo>
                <a:lnTo>
                  <a:pt x="583" y="220"/>
                </a:lnTo>
                <a:lnTo>
                  <a:pt x="601" y="203"/>
                </a:lnTo>
                <a:lnTo>
                  <a:pt x="620" y="221"/>
                </a:lnTo>
                <a:lnTo>
                  <a:pt x="654" y="192"/>
                </a:lnTo>
                <a:lnTo>
                  <a:pt x="658" y="141"/>
                </a:lnTo>
                <a:lnTo>
                  <a:pt x="664" y="120"/>
                </a:lnTo>
                <a:lnTo>
                  <a:pt x="728" y="97"/>
                </a:lnTo>
                <a:lnTo>
                  <a:pt x="765" y="128"/>
                </a:lnTo>
                <a:lnTo>
                  <a:pt x="768" y="156"/>
                </a:lnTo>
                <a:lnTo>
                  <a:pt x="754" y="176"/>
                </a:lnTo>
                <a:lnTo>
                  <a:pt x="760" y="189"/>
                </a:lnTo>
                <a:lnTo>
                  <a:pt x="791" y="156"/>
                </a:lnTo>
                <a:lnTo>
                  <a:pt x="796" y="137"/>
                </a:lnTo>
                <a:lnTo>
                  <a:pt x="816" y="143"/>
                </a:lnTo>
                <a:lnTo>
                  <a:pt x="816" y="125"/>
                </a:lnTo>
                <a:lnTo>
                  <a:pt x="777" y="133"/>
                </a:lnTo>
                <a:lnTo>
                  <a:pt x="785" y="114"/>
                </a:lnTo>
                <a:lnTo>
                  <a:pt x="746" y="89"/>
                </a:lnTo>
                <a:lnTo>
                  <a:pt x="790" y="96"/>
                </a:lnTo>
                <a:lnTo>
                  <a:pt x="819" y="63"/>
                </a:lnTo>
                <a:lnTo>
                  <a:pt x="786" y="34"/>
                </a:lnTo>
                <a:lnTo>
                  <a:pt x="768" y="39"/>
                </a:lnTo>
                <a:lnTo>
                  <a:pt x="765" y="21"/>
                </a:lnTo>
                <a:lnTo>
                  <a:pt x="744" y="31"/>
                </a:lnTo>
                <a:lnTo>
                  <a:pt x="744" y="60"/>
                </a:lnTo>
                <a:lnTo>
                  <a:pt x="726" y="60"/>
                </a:lnTo>
                <a:lnTo>
                  <a:pt x="736" y="44"/>
                </a:lnTo>
                <a:lnTo>
                  <a:pt x="718" y="45"/>
                </a:lnTo>
                <a:lnTo>
                  <a:pt x="728" y="37"/>
                </a:lnTo>
                <a:lnTo>
                  <a:pt x="721" y="31"/>
                </a:lnTo>
                <a:lnTo>
                  <a:pt x="736" y="27"/>
                </a:lnTo>
                <a:lnTo>
                  <a:pt x="739" y="11"/>
                </a:lnTo>
                <a:lnTo>
                  <a:pt x="713" y="0"/>
                </a:lnTo>
                <a:lnTo>
                  <a:pt x="695" y="60"/>
                </a:lnTo>
                <a:lnTo>
                  <a:pt x="682" y="67"/>
                </a:lnTo>
                <a:lnTo>
                  <a:pt x="682" y="14"/>
                </a:lnTo>
                <a:lnTo>
                  <a:pt x="633" y="97"/>
                </a:lnTo>
                <a:lnTo>
                  <a:pt x="627" y="93"/>
                </a:lnTo>
                <a:lnTo>
                  <a:pt x="637" y="60"/>
                </a:lnTo>
                <a:lnTo>
                  <a:pt x="658" y="23"/>
                </a:lnTo>
                <a:lnTo>
                  <a:pt x="638" y="29"/>
                </a:lnTo>
                <a:lnTo>
                  <a:pt x="630" y="11"/>
                </a:lnTo>
                <a:lnTo>
                  <a:pt x="609" y="24"/>
                </a:lnTo>
                <a:lnTo>
                  <a:pt x="620" y="40"/>
                </a:lnTo>
                <a:lnTo>
                  <a:pt x="578" y="83"/>
                </a:lnTo>
                <a:lnTo>
                  <a:pt x="576" y="104"/>
                </a:lnTo>
                <a:lnTo>
                  <a:pt x="563" y="94"/>
                </a:lnTo>
                <a:lnTo>
                  <a:pt x="567" y="86"/>
                </a:lnTo>
                <a:lnTo>
                  <a:pt x="547" y="93"/>
                </a:lnTo>
                <a:lnTo>
                  <a:pt x="534" y="76"/>
                </a:lnTo>
                <a:lnTo>
                  <a:pt x="529" y="89"/>
                </a:lnTo>
                <a:lnTo>
                  <a:pt x="521" y="76"/>
                </a:lnTo>
                <a:lnTo>
                  <a:pt x="521" y="93"/>
                </a:lnTo>
                <a:lnTo>
                  <a:pt x="536" y="96"/>
                </a:lnTo>
                <a:lnTo>
                  <a:pt x="537" y="128"/>
                </a:lnTo>
                <a:lnTo>
                  <a:pt x="513" y="101"/>
                </a:lnTo>
                <a:lnTo>
                  <a:pt x="514" y="110"/>
                </a:lnTo>
                <a:lnTo>
                  <a:pt x="497" y="117"/>
                </a:lnTo>
                <a:lnTo>
                  <a:pt x="493" y="125"/>
                </a:lnTo>
                <a:lnTo>
                  <a:pt x="495" y="140"/>
                </a:lnTo>
                <a:lnTo>
                  <a:pt x="482" y="161"/>
                </a:lnTo>
                <a:lnTo>
                  <a:pt x="484" y="145"/>
                </a:lnTo>
                <a:lnTo>
                  <a:pt x="484" y="109"/>
                </a:lnTo>
                <a:lnTo>
                  <a:pt x="467" y="127"/>
                </a:lnTo>
                <a:lnTo>
                  <a:pt x="464" y="153"/>
                </a:lnTo>
                <a:lnTo>
                  <a:pt x="462" y="123"/>
                </a:lnTo>
                <a:lnTo>
                  <a:pt x="448" y="125"/>
                </a:lnTo>
                <a:lnTo>
                  <a:pt x="445" y="150"/>
                </a:lnTo>
                <a:lnTo>
                  <a:pt x="458" y="174"/>
                </a:lnTo>
                <a:lnTo>
                  <a:pt x="433" y="145"/>
                </a:lnTo>
                <a:lnTo>
                  <a:pt x="425" y="145"/>
                </a:lnTo>
                <a:lnTo>
                  <a:pt x="438" y="163"/>
                </a:lnTo>
                <a:lnTo>
                  <a:pt x="431" y="169"/>
                </a:lnTo>
                <a:lnTo>
                  <a:pt x="418" y="163"/>
                </a:lnTo>
                <a:lnTo>
                  <a:pt x="418" y="150"/>
                </a:lnTo>
                <a:lnTo>
                  <a:pt x="414" y="167"/>
                </a:lnTo>
                <a:lnTo>
                  <a:pt x="417" y="176"/>
                </a:lnTo>
                <a:lnTo>
                  <a:pt x="397" y="190"/>
                </a:lnTo>
                <a:lnTo>
                  <a:pt x="407" y="205"/>
                </a:lnTo>
                <a:lnTo>
                  <a:pt x="401" y="203"/>
                </a:lnTo>
                <a:lnTo>
                  <a:pt x="402" y="213"/>
                </a:lnTo>
                <a:lnTo>
                  <a:pt x="365" y="233"/>
                </a:lnTo>
                <a:lnTo>
                  <a:pt x="399" y="239"/>
                </a:lnTo>
                <a:lnTo>
                  <a:pt x="388" y="252"/>
                </a:lnTo>
                <a:lnTo>
                  <a:pt x="358" y="247"/>
                </a:lnTo>
                <a:lnTo>
                  <a:pt x="360" y="280"/>
                </a:lnTo>
                <a:lnTo>
                  <a:pt x="352" y="285"/>
                </a:lnTo>
                <a:lnTo>
                  <a:pt x="344" y="263"/>
                </a:lnTo>
                <a:lnTo>
                  <a:pt x="329" y="286"/>
                </a:lnTo>
                <a:lnTo>
                  <a:pt x="334" y="301"/>
                </a:lnTo>
                <a:lnTo>
                  <a:pt x="324" y="311"/>
                </a:lnTo>
                <a:lnTo>
                  <a:pt x="339" y="311"/>
                </a:lnTo>
              </a:path>
            </a:pathLst>
          </a:custGeom>
          <a:solidFill>
            <a:srgbClr val="CDCDCD"/>
          </a:solidFill>
          <a:ln w="6350">
            <a:solidFill>
              <a:schemeClr val="bg1"/>
            </a:solidFill>
            <a:round/>
            <a:headEnd/>
            <a:tailEnd/>
          </a:ln>
        </p:spPr>
        <p:txBody>
          <a:bodyPr/>
          <a:lstStyle/>
          <a:p>
            <a:endParaRPr lang="en-US"/>
          </a:p>
        </p:txBody>
      </p:sp>
      <p:sp>
        <p:nvSpPr>
          <p:cNvPr id="1775" name="Freeform 2816"/>
          <p:cNvSpPr>
            <a:spLocks/>
          </p:cNvSpPr>
          <p:nvPr/>
        </p:nvSpPr>
        <p:spPr bwMode="auto">
          <a:xfrm>
            <a:off x="4768850" y="2840038"/>
            <a:ext cx="171450" cy="239712"/>
          </a:xfrm>
          <a:custGeom>
            <a:avLst/>
            <a:gdLst>
              <a:gd name="T0" fmla="*/ 0 w 257"/>
              <a:gd name="T1" fmla="*/ 0 h 346"/>
              <a:gd name="T2" fmla="*/ 0 w 257"/>
              <a:gd name="T3" fmla="*/ 0 h 346"/>
              <a:gd name="T4" fmla="*/ 0 w 257"/>
              <a:gd name="T5" fmla="*/ 0 h 346"/>
              <a:gd name="T6" fmla="*/ 0 w 257"/>
              <a:gd name="T7" fmla="*/ 0 h 346"/>
              <a:gd name="T8" fmla="*/ 0 w 257"/>
              <a:gd name="T9" fmla="*/ 0 h 346"/>
              <a:gd name="T10" fmla="*/ 0 w 257"/>
              <a:gd name="T11" fmla="*/ 0 h 346"/>
              <a:gd name="T12" fmla="*/ 0 w 257"/>
              <a:gd name="T13" fmla="*/ 0 h 346"/>
              <a:gd name="T14" fmla="*/ 0 w 257"/>
              <a:gd name="T15" fmla="*/ 0 h 346"/>
              <a:gd name="T16" fmla="*/ 0 w 257"/>
              <a:gd name="T17" fmla="*/ 0 h 346"/>
              <a:gd name="T18" fmla="*/ 0 w 257"/>
              <a:gd name="T19" fmla="*/ 0 h 346"/>
              <a:gd name="T20" fmla="*/ 0 w 257"/>
              <a:gd name="T21" fmla="*/ 0 h 346"/>
              <a:gd name="T22" fmla="*/ 0 w 257"/>
              <a:gd name="T23" fmla="*/ 0 h 346"/>
              <a:gd name="T24" fmla="*/ 0 w 257"/>
              <a:gd name="T25" fmla="*/ 0 h 346"/>
              <a:gd name="T26" fmla="*/ 0 w 257"/>
              <a:gd name="T27" fmla="*/ 0 h 346"/>
              <a:gd name="T28" fmla="*/ 0 w 257"/>
              <a:gd name="T29" fmla="*/ 0 h 346"/>
              <a:gd name="T30" fmla="*/ 0 w 257"/>
              <a:gd name="T31" fmla="*/ 0 h 346"/>
              <a:gd name="T32" fmla="*/ 0 w 257"/>
              <a:gd name="T33" fmla="*/ 0 h 346"/>
              <a:gd name="T34" fmla="*/ 0 w 257"/>
              <a:gd name="T35" fmla="*/ 0 h 346"/>
              <a:gd name="T36" fmla="*/ 0 w 257"/>
              <a:gd name="T37" fmla="*/ 0 h 346"/>
              <a:gd name="T38" fmla="*/ 0 w 257"/>
              <a:gd name="T39" fmla="*/ 0 h 346"/>
              <a:gd name="T40" fmla="*/ 0 w 257"/>
              <a:gd name="T41" fmla="*/ 0 h 346"/>
              <a:gd name="T42" fmla="*/ 0 w 257"/>
              <a:gd name="T43" fmla="*/ 0 h 346"/>
              <a:gd name="T44" fmla="*/ 0 w 257"/>
              <a:gd name="T45" fmla="*/ 0 h 346"/>
              <a:gd name="T46" fmla="*/ 0 w 257"/>
              <a:gd name="T47" fmla="*/ 0 h 346"/>
              <a:gd name="T48" fmla="*/ 0 w 257"/>
              <a:gd name="T49" fmla="*/ 0 h 346"/>
              <a:gd name="T50" fmla="*/ 0 w 257"/>
              <a:gd name="T51" fmla="*/ 0 h 346"/>
              <a:gd name="T52" fmla="*/ 0 w 257"/>
              <a:gd name="T53" fmla="*/ 0 h 346"/>
              <a:gd name="T54" fmla="*/ 0 w 257"/>
              <a:gd name="T55" fmla="*/ 0 h 346"/>
              <a:gd name="T56" fmla="*/ 0 w 257"/>
              <a:gd name="T57" fmla="*/ 0 h 346"/>
              <a:gd name="T58" fmla="*/ 0 w 257"/>
              <a:gd name="T59" fmla="*/ 0 h 346"/>
              <a:gd name="T60" fmla="*/ 0 w 257"/>
              <a:gd name="T61" fmla="*/ 0 h 346"/>
              <a:gd name="T62" fmla="*/ 0 w 257"/>
              <a:gd name="T63" fmla="*/ 0 h 346"/>
              <a:gd name="T64" fmla="*/ 0 w 257"/>
              <a:gd name="T65" fmla="*/ 0 h 346"/>
              <a:gd name="T66" fmla="*/ 0 w 257"/>
              <a:gd name="T67" fmla="*/ 0 h 346"/>
              <a:gd name="T68" fmla="*/ 0 w 257"/>
              <a:gd name="T69" fmla="*/ 0 h 346"/>
              <a:gd name="T70" fmla="*/ 0 w 257"/>
              <a:gd name="T71" fmla="*/ 0 h 346"/>
              <a:gd name="T72" fmla="*/ 0 w 257"/>
              <a:gd name="T73" fmla="*/ 0 h 3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7"/>
              <a:gd name="T112" fmla="*/ 0 h 346"/>
              <a:gd name="T113" fmla="*/ 257 w 257"/>
              <a:gd name="T114" fmla="*/ 346 h 3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7" h="346">
                <a:moveTo>
                  <a:pt x="257" y="0"/>
                </a:moveTo>
                <a:lnTo>
                  <a:pt x="223" y="8"/>
                </a:lnTo>
                <a:lnTo>
                  <a:pt x="210" y="49"/>
                </a:lnTo>
                <a:lnTo>
                  <a:pt x="182" y="71"/>
                </a:lnTo>
                <a:lnTo>
                  <a:pt x="180" y="81"/>
                </a:lnTo>
                <a:lnTo>
                  <a:pt x="187" y="84"/>
                </a:lnTo>
                <a:lnTo>
                  <a:pt x="175" y="89"/>
                </a:lnTo>
                <a:lnTo>
                  <a:pt x="183" y="106"/>
                </a:lnTo>
                <a:lnTo>
                  <a:pt x="156" y="133"/>
                </a:lnTo>
                <a:lnTo>
                  <a:pt x="172" y="123"/>
                </a:lnTo>
                <a:lnTo>
                  <a:pt x="175" y="138"/>
                </a:lnTo>
                <a:lnTo>
                  <a:pt x="164" y="133"/>
                </a:lnTo>
                <a:lnTo>
                  <a:pt x="161" y="153"/>
                </a:lnTo>
                <a:lnTo>
                  <a:pt x="154" y="154"/>
                </a:lnTo>
                <a:lnTo>
                  <a:pt x="159" y="174"/>
                </a:lnTo>
                <a:lnTo>
                  <a:pt x="149" y="159"/>
                </a:lnTo>
                <a:lnTo>
                  <a:pt x="143" y="182"/>
                </a:lnTo>
                <a:lnTo>
                  <a:pt x="151" y="176"/>
                </a:lnTo>
                <a:lnTo>
                  <a:pt x="153" y="190"/>
                </a:lnTo>
                <a:lnTo>
                  <a:pt x="120" y="208"/>
                </a:lnTo>
                <a:lnTo>
                  <a:pt x="118" y="219"/>
                </a:lnTo>
                <a:lnTo>
                  <a:pt x="123" y="223"/>
                </a:lnTo>
                <a:lnTo>
                  <a:pt x="120" y="239"/>
                </a:lnTo>
                <a:lnTo>
                  <a:pt x="107" y="234"/>
                </a:lnTo>
                <a:lnTo>
                  <a:pt x="79" y="267"/>
                </a:lnTo>
                <a:lnTo>
                  <a:pt x="79" y="278"/>
                </a:lnTo>
                <a:lnTo>
                  <a:pt x="68" y="286"/>
                </a:lnTo>
                <a:lnTo>
                  <a:pt x="81" y="309"/>
                </a:lnTo>
                <a:lnTo>
                  <a:pt x="118" y="289"/>
                </a:lnTo>
                <a:lnTo>
                  <a:pt x="79" y="320"/>
                </a:lnTo>
                <a:lnTo>
                  <a:pt x="68" y="302"/>
                </a:lnTo>
                <a:lnTo>
                  <a:pt x="55" y="311"/>
                </a:lnTo>
                <a:lnTo>
                  <a:pt x="60" y="320"/>
                </a:lnTo>
                <a:lnTo>
                  <a:pt x="53" y="325"/>
                </a:lnTo>
                <a:lnTo>
                  <a:pt x="48" y="312"/>
                </a:lnTo>
                <a:lnTo>
                  <a:pt x="32" y="319"/>
                </a:lnTo>
                <a:lnTo>
                  <a:pt x="0" y="346"/>
                </a:lnTo>
              </a:path>
            </a:pathLst>
          </a:custGeom>
          <a:solidFill>
            <a:srgbClr val="CDCDCD"/>
          </a:solidFill>
          <a:ln w="6350">
            <a:solidFill>
              <a:schemeClr val="bg1"/>
            </a:solidFill>
            <a:round/>
            <a:headEnd/>
            <a:tailEnd/>
          </a:ln>
        </p:spPr>
        <p:txBody>
          <a:bodyPr/>
          <a:lstStyle/>
          <a:p>
            <a:endParaRPr lang="en-US"/>
          </a:p>
        </p:txBody>
      </p:sp>
      <p:sp>
        <p:nvSpPr>
          <p:cNvPr id="1776" name="Freeform 2817"/>
          <p:cNvSpPr>
            <a:spLocks/>
          </p:cNvSpPr>
          <p:nvPr/>
        </p:nvSpPr>
        <p:spPr bwMode="auto">
          <a:xfrm>
            <a:off x="4791075" y="3821113"/>
            <a:ext cx="19050" cy="49212"/>
          </a:xfrm>
          <a:custGeom>
            <a:avLst/>
            <a:gdLst>
              <a:gd name="T0" fmla="*/ 0 w 31"/>
              <a:gd name="T1" fmla="*/ 0 h 70"/>
              <a:gd name="T2" fmla="*/ 0 w 31"/>
              <a:gd name="T3" fmla="*/ 0 h 70"/>
              <a:gd name="T4" fmla="*/ 0 w 31"/>
              <a:gd name="T5" fmla="*/ 0 h 70"/>
              <a:gd name="T6" fmla="*/ 0 w 31"/>
              <a:gd name="T7" fmla="*/ 0 h 70"/>
              <a:gd name="T8" fmla="*/ 0 w 31"/>
              <a:gd name="T9" fmla="*/ 0 h 70"/>
              <a:gd name="T10" fmla="*/ 0 w 31"/>
              <a:gd name="T11" fmla="*/ 0 h 70"/>
              <a:gd name="T12" fmla="*/ 0 w 31"/>
              <a:gd name="T13" fmla="*/ 0 h 70"/>
              <a:gd name="T14" fmla="*/ 0 w 31"/>
              <a:gd name="T15" fmla="*/ 0 h 70"/>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70"/>
              <a:gd name="T26" fmla="*/ 31 w 31"/>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70">
                <a:moveTo>
                  <a:pt x="25" y="0"/>
                </a:moveTo>
                <a:lnTo>
                  <a:pt x="31" y="32"/>
                </a:lnTo>
                <a:lnTo>
                  <a:pt x="21" y="70"/>
                </a:lnTo>
                <a:lnTo>
                  <a:pt x="5" y="52"/>
                </a:lnTo>
                <a:lnTo>
                  <a:pt x="0" y="22"/>
                </a:lnTo>
                <a:lnTo>
                  <a:pt x="5" y="16"/>
                </a:lnTo>
                <a:lnTo>
                  <a:pt x="23" y="11"/>
                </a:lnTo>
                <a:lnTo>
                  <a:pt x="25" y="0"/>
                </a:lnTo>
                <a:close/>
              </a:path>
            </a:pathLst>
          </a:custGeom>
          <a:solidFill>
            <a:srgbClr val="CDCDCD"/>
          </a:solidFill>
          <a:ln w="6350">
            <a:solidFill>
              <a:schemeClr val="bg1"/>
            </a:solidFill>
            <a:round/>
            <a:headEnd/>
            <a:tailEnd/>
          </a:ln>
        </p:spPr>
        <p:txBody>
          <a:bodyPr/>
          <a:lstStyle/>
          <a:p>
            <a:endParaRPr lang="en-US"/>
          </a:p>
        </p:txBody>
      </p:sp>
      <p:sp>
        <p:nvSpPr>
          <p:cNvPr id="1777" name="Freeform 2818"/>
          <p:cNvSpPr>
            <a:spLocks/>
          </p:cNvSpPr>
          <p:nvPr/>
        </p:nvSpPr>
        <p:spPr bwMode="auto">
          <a:xfrm>
            <a:off x="4791075" y="3821113"/>
            <a:ext cx="19050" cy="49212"/>
          </a:xfrm>
          <a:custGeom>
            <a:avLst/>
            <a:gdLst>
              <a:gd name="T0" fmla="*/ 0 w 31"/>
              <a:gd name="T1" fmla="*/ 0 h 70"/>
              <a:gd name="T2" fmla="*/ 0 w 31"/>
              <a:gd name="T3" fmla="*/ 0 h 70"/>
              <a:gd name="T4" fmla="*/ 0 w 31"/>
              <a:gd name="T5" fmla="*/ 0 h 70"/>
              <a:gd name="T6" fmla="*/ 0 w 31"/>
              <a:gd name="T7" fmla="*/ 0 h 70"/>
              <a:gd name="T8" fmla="*/ 0 w 31"/>
              <a:gd name="T9" fmla="*/ 0 h 70"/>
              <a:gd name="T10" fmla="*/ 0 w 31"/>
              <a:gd name="T11" fmla="*/ 0 h 70"/>
              <a:gd name="T12" fmla="*/ 0 w 31"/>
              <a:gd name="T13" fmla="*/ 0 h 70"/>
              <a:gd name="T14" fmla="*/ 0 w 31"/>
              <a:gd name="T15" fmla="*/ 0 h 70"/>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70"/>
              <a:gd name="T26" fmla="*/ 31 w 31"/>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70">
                <a:moveTo>
                  <a:pt x="25" y="0"/>
                </a:moveTo>
                <a:lnTo>
                  <a:pt x="31" y="32"/>
                </a:lnTo>
                <a:lnTo>
                  <a:pt x="21" y="70"/>
                </a:lnTo>
                <a:lnTo>
                  <a:pt x="5" y="52"/>
                </a:lnTo>
                <a:lnTo>
                  <a:pt x="0" y="22"/>
                </a:lnTo>
                <a:lnTo>
                  <a:pt x="5" y="16"/>
                </a:lnTo>
                <a:lnTo>
                  <a:pt x="23" y="11"/>
                </a:lnTo>
                <a:lnTo>
                  <a:pt x="25" y="0"/>
                </a:lnTo>
              </a:path>
            </a:pathLst>
          </a:custGeom>
          <a:solidFill>
            <a:srgbClr val="CDCDCD"/>
          </a:solidFill>
          <a:ln w="6350">
            <a:solidFill>
              <a:schemeClr val="bg1"/>
            </a:solidFill>
            <a:round/>
            <a:headEnd/>
            <a:tailEnd/>
          </a:ln>
        </p:spPr>
        <p:txBody>
          <a:bodyPr/>
          <a:lstStyle/>
          <a:p>
            <a:endParaRPr lang="en-US"/>
          </a:p>
        </p:txBody>
      </p:sp>
      <p:sp>
        <p:nvSpPr>
          <p:cNvPr id="1778" name="Freeform 2819"/>
          <p:cNvSpPr>
            <a:spLocks/>
          </p:cNvSpPr>
          <p:nvPr/>
        </p:nvSpPr>
        <p:spPr bwMode="auto">
          <a:xfrm>
            <a:off x="4510088" y="3563938"/>
            <a:ext cx="268287" cy="276225"/>
          </a:xfrm>
          <a:custGeom>
            <a:avLst/>
            <a:gdLst>
              <a:gd name="T0" fmla="*/ 0 w 400"/>
              <a:gd name="T1" fmla="*/ 0 h 400"/>
              <a:gd name="T2" fmla="*/ 0 w 400"/>
              <a:gd name="T3" fmla="*/ 0 h 400"/>
              <a:gd name="T4" fmla="*/ 0 w 400"/>
              <a:gd name="T5" fmla="*/ 0 h 400"/>
              <a:gd name="T6" fmla="*/ 0 w 400"/>
              <a:gd name="T7" fmla="*/ 0 h 400"/>
              <a:gd name="T8" fmla="*/ 0 w 400"/>
              <a:gd name="T9" fmla="*/ 0 h 400"/>
              <a:gd name="T10" fmla="*/ 0 w 400"/>
              <a:gd name="T11" fmla="*/ 0 h 400"/>
              <a:gd name="T12" fmla="*/ 0 w 400"/>
              <a:gd name="T13" fmla="*/ 0 h 400"/>
              <a:gd name="T14" fmla="*/ 0 w 400"/>
              <a:gd name="T15" fmla="*/ 0 h 400"/>
              <a:gd name="T16" fmla="*/ 0 w 400"/>
              <a:gd name="T17" fmla="*/ 0 h 400"/>
              <a:gd name="T18" fmla="*/ 0 w 400"/>
              <a:gd name="T19" fmla="*/ 0 h 400"/>
              <a:gd name="T20" fmla="*/ 0 w 400"/>
              <a:gd name="T21" fmla="*/ 0 h 400"/>
              <a:gd name="T22" fmla="*/ 0 w 400"/>
              <a:gd name="T23" fmla="*/ 0 h 400"/>
              <a:gd name="T24" fmla="*/ 0 w 400"/>
              <a:gd name="T25" fmla="*/ 0 h 400"/>
              <a:gd name="T26" fmla="*/ 0 w 400"/>
              <a:gd name="T27" fmla="*/ 0 h 400"/>
              <a:gd name="T28" fmla="*/ 0 w 400"/>
              <a:gd name="T29" fmla="*/ 0 h 400"/>
              <a:gd name="T30" fmla="*/ 0 w 400"/>
              <a:gd name="T31" fmla="*/ 0 h 400"/>
              <a:gd name="T32" fmla="*/ 0 w 400"/>
              <a:gd name="T33" fmla="*/ 0 h 400"/>
              <a:gd name="T34" fmla="*/ 0 w 400"/>
              <a:gd name="T35" fmla="*/ 0 h 400"/>
              <a:gd name="T36" fmla="*/ 0 w 400"/>
              <a:gd name="T37" fmla="*/ 0 h 400"/>
              <a:gd name="T38" fmla="*/ 0 w 400"/>
              <a:gd name="T39" fmla="*/ 0 h 400"/>
              <a:gd name="T40" fmla="*/ 0 w 400"/>
              <a:gd name="T41" fmla="*/ 0 h 400"/>
              <a:gd name="T42" fmla="*/ 0 w 400"/>
              <a:gd name="T43" fmla="*/ 0 h 400"/>
              <a:gd name="T44" fmla="*/ 0 w 400"/>
              <a:gd name="T45" fmla="*/ 0 h 400"/>
              <a:gd name="T46" fmla="*/ 0 w 400"/>
              <a:gd name="T47" fmla="*/ 0 h 400"/>
              <a:gd name="T48" fmla="*/ 0 w 400"/>
              <a:gd name="T49" fmla="*/ 0 h 400"/>
              <a:gd name="T50" fmla="*/ 0 w 400"/>
              <a:gd name="T51" fmla="*/ 0 h 400"/>
              <a:gd name="T52" fmla="*/ 0 w 400"/>
              <a:gd name="T53" fmla="*/ 0 h 400"/>
              <a:gd name="T54" fmla="*/ 0 w 400"/>
              <a:gd name="T55" fmla="*/ 0 h 400"/>
              <a:gd name="T56" fmla="*/ 0 w 400"/>
              <a:gd name="T57" fmla="*/ 0 h 400"/>
              <a:gd name="T58" fmla="*/ 0 w 400"/>
              <a:gd name="T59" fmla="*/ 0 h 400"/>
              <a:gd name="T60" fmla="*/ 0 w 400"/>
              <a:gd name="T61" fmla="*/ 0 h 400"/>
              <a:gd name="T62" fmla="*/ 0 w 400"/>
              <a:gd name="T63" fmla="*/ 0 h 400"/>
              <a:gd name="T64" fmla="*/ 0 w 400"/>
              <a:gd name="T65" fmla="*/ 0 h 400"/>
              <a:gd name="T66" fmla="*/ 0 w 400"/>
              <a:gd name="T67" fmla="*/ 0 h 400"/>
              <a:gd name="T68" fmla="*/ 0 w 400"/>
              <a:gd name="T69" fmla="*/ 0 h 4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0"/>
              <a:gd name="T106" fmla="*/ 0 h 400"/>
              <a:gd name="T107" fmla="*/ 400 w 400"/>
              <a:gd name="T108" fmla="*/ 400 h 4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0" h="400">
                <a:moveTo>
                  <a:pt x="237" y="0"/>
                </a:moveTo>
                <a:lnTo>
                  <a:pt x="237" y="13"/>
                </a:lnTo>
                <a:lnTo>
                  <a:pt x="275" y="36"/>
                </a:lnTo>
                <a:lnTo>
                  <a:pt x="281" y="52"/>
                </a:lnTo>
                <a:lnTo>
                  <a:pt x="304" y="47"/>
                </a:lnTo>
                <a:lnTo>
                  <a:pt x="304" y="65"/>
                </a:lnTo>
                <a:lnTo>
                  <a:pt x="329" y="73"/>
                </a:lnTo>
                <a:lnTo>
                  <a:pt x="345" y="75"/>
                </a:lnTo>
                <a:lnTo>
                  <a:pt x="358" y="91"/>
                </a:lnTo>
                <a:lnTo>
                  <a:pt x="400" y="102"/>
                </a:lnTo>
                <a:lnTo>
                  <a:pt x="384" y="143"/>
                </a:lnTo>
                <a:lnTo>
                  <a:pt x="384" y="166"/>
                </a:lnTo>
                <a:lnTo>
                  <a:pt x="366" y="171"/>
                </a:lnTo>
                <a:lnTo>
                  <a:pt x="337" y="220"/>
                </a:lnTo>
                <a:lnTo>
                  <a:pt x="338" y="234"/>
                </a:lnTo>
                <a:lnTo>
                  <a:pt x="350" y="223"/>
                </a:lnTo>
                <a:lnTo>
                  <a:pt x="360" y="223"/>
                </a:lnTo>
                <a:lnTo>
                  <a:pt x="368" y="246"/>
                </a:lnTo>
                <a:lnTo>
                  <a:pt x="360" y="249"/>
                </a:lnTo>
                <a:lnTo>
                  <a:pt x="369" y="273"/>
                </a:lnTo>
                <a:lnTo>
                  <a:pt x="360" y="290"/>
                </a:lnTo>
                <a:lnTo>
                  <a:pt x="364" y="293"/>
                </a:lnTo>
                <a:lnTo>
                  <a:pt x="369" y="320"/>
                </a:lnTo>
                <a:lnTo>
                  <a:pt x="384" y="322"/>
                </a:lnTo>
                <a:lnTo>
                  <a:pt x="386" y="337"/>
                </a:lnTo>
                <a:lnTo>
                  <a:pt x="343" y="371"/>
                </a:lnTo>
                <a:lnTo>
                  <a:pt x="307" y="356"/>
                </a:lnTo>
                <a:lnTo>
                  <a:pt x="275" y="351"/>
                </a:lnTo>
                <a:lnTo>
                  <a:pt x="250" y="368"/>
                </a:lnTo>
                <a:lnTo>
                  <a:pt x="247" y="381"/>
                </a:lnTo>
                <a:lnTo>
                  <a:pt x="249" y="399"/>
                </a:lnTo>
                <a:lnTo>
                  <a:pt x="215" y="400"/>
                </a:lnTo>
                <a:lnTo>
                  <a:pt x="202" y="394"/>
                </a:lnTo>
                <a:lnTo>
                  <a:pt x="192" y="389"/>
                </a:lnTo>
                <a:lnTo>
                  <a:pt x="177" y="386"/>
                </a:lnTo>
                <a:lnTo>
                  <a:pt x="164" y="389"/>
                </a:lnTo>
                <a:lnTo>
                  <a:pt x="128" y="384"/>
                </a:lnTo>
                <a:lnTo>
                  <a:pt x="94" y="358"/>
                </a:lnTo>
                <a:lnTo>
                  <a:pt x="109" y="348"/>
                </a:lnTo>
                <a:lnTo>
                  <a:pt x="120" y="299"/>
                </a:lnTo>
                <a:lnTo>
                  <a:pt x="114" y="298"/>
                </a:lnTo>
                <a:lnTo>
                  <a:pt x="120" y="262"/>
                </a:lnTo>
                <a:lnTo>
                  <a:pt x="130" y="275"/>
                </a:lnTo>
                <a:lnTo>
                  <a:pt x="115" y="252"/>
                </a:lnTo>
                <a:lnTo>
                  <a:pt x="115" y="228"/>
                </a:lnTo>
                <a:lnTo>
                  <a:pt x="94" y="218"/>
                </a:lnTo>
                <a:lnTo>
                  <a:pt x="86" y="205"/>
                </a:lnTo>
                <a:lnTo>
                  <a:pt x="83" y="187"/>
                </a:lnTo>
                <a:lnTo>
                  <a:pt x="96" y="185"/>
                </a:lnTo>
                <a:lnTo>
                  <a:pt x="75" y="182"/>
                </a:lnTo>
                <a:lnTo>
                  <a:pt x="73" y="172"/>
                </a:lnTo>
                <a:lnTo>
                  <a:pt x="26" y="156"/>
                </a:lnTo>
                <a:lnTo>
                  <a:pt x="14" y="159"/>
                </a:lnTo>
                <a:lnTo>
                  <a:pt x="3" y="146"/>
                </a:lnTo>
                <a:lnTo>
                  <a:pt x="13" y="145"/>
                </a:lnTo>
                <a:lnTo>
                  <a:pt x="6" y="138"/>
                </a:lnTo>
                <a:lnTo>
                  <a:pt x="13" y="132"/>
                </a:lnTo>
                <a:lnTo>
                  <a:pt x="0" y="133"/>
                </a:lnTo>
                <a:lnTo>
                  <a:pt x="1" y="124"/>
                </a:lnTo>
                <a:lnTo>
                  <a:pt x="42" y="112"/>
                </a:lnTo>
                <a:lnTo>
                  <a:pt x="68" y="122"/>
                </a:lnTo>
                <a:lnTo>
                  <a:pt x="104" y="120"/>
                </a:lnTo>
                <a:lnTo>
                  <a:pt x="93" y="68"/>
                </a:lnTo>
                <a:lnTo>
                  <a:pt x="110" y="70"/>
                </a:lnTo>
                <a:lnTo>
                  <a:pt x="119" y="84"/>
                </a:lnTo>
                <a:lnTo>
                  <a:pt x="167" y="81"/>
                </a:lnTo>
                <a:lnTo>
                  <a:pt x="158" y="80"/>
                </a:lnTo>
                <a:lnTo>
                  <a:pt x="161" y="67"/>
                </a:lnTo>
                <a:lnTo>
                  <a:pt x="202" y="42"/>
                </a:lnTo>
                <a:lnTo>
                  <a:pt x="207" y="10"/>
                </a:lnTo>
                <a:lnTo>
                  <a:pt x="237" y="0"/>
                </a:lnTo>
                <a:close/>
              </a:path>
            </a:pathLst>
          </a:custGeom>
          <a:solidFill>
            <a:srgbClr val="CDCDCD"/>
          </a:solidFill>
          <a:ln w="6350">
            <a:solidFill>
              <a:schemeClr val="bg1"/>
            </a:solidFill>
            <a:round/>
            <a:headEnd/>
            <a:tailEnd/>
          </a:ln>
        </p:spPr>
        <p:txBody>
          <a:bodyPr/>
          <a:lstStyle/>
          <a:p>
            <a:endParaRPr lang="en-US"/>
          </a:p>
        </p:txBody>
      </p:sp>
      <p:sp>
        <p:nvSpPr>
          <p:cNvPr id="1779" name="Freeform 2820"/>
          <p:cNvSpPr>
            <a:spLocks/>
          </p:cNvSpPr>
          <p:nvPr/>
        </p:nvSpPr>
        <p:spPr bwMode="auto">
          <a:xfrm>
            <a:off x="4510088" y="3563938"/>
            <a:ext cx="268287" cy="276225"/>
          </a:xfrm>
          <a:custGeom>
            <a:avLst/>
            <a:gdLst>
              <a:gd name="T0" fmla="*/ 0 w 400"/>
              <a:gd name="T1" fmla="*/ 0 h 400"/>
              <a:gd name="T2" fmla="*/ 0 w 400"/>
              <a:gd name="T3" fmla="*/ 0 h 400"/>
              <a:gd name="T4" fmla="*/ 0 w 400"/>
              <a:gd name="T5" fmla="*/ 0 h 400"/>
              <a:gd name="T6" fmla="*/ 0 w 400"/>
              <a:gd name="T7" fmla="*/ 0 h 400"/>
              <a:gd name="T8" fmla="*/ 0 w 400"/>
              <a:gd name="T9" fmla="*/ 0 h 400"/>
              <a:gd name="T10" fmla="*/ 0 w 400"/>
              <a:gd name="T11" fmla="*/ 0 h 400"/>
              <a:gd name="T12" fmla="*/ 0 w 400"/>
              <a:gd name="T13" fmla="*/ 0 h 400"/>
              <a:gd name="T14" fmla="*/ 0 w 400"/>
              <a:gd name="T15" fmla="*/ 0 h 400"/>
              <a:gd name="T16" fmla="*/ 0 w 400"/>
              <a:gd name="T17" fmla="*/ 0 h 400"/>
              <a:gd name="T18" fmla="*/ 0 w 400"/>
              <a:gd name="T19" fmla="*/ 0 h 400"/>
              <a:gd name="T20" fmla="*/ 0 w 400"/>
              <a:gd name="T21" fmla="*/ 0 h 400"/>
              <a:gd name="T22" fmla="*/ 0 w 400"/>
              <a:gd name="T23" fmla="*/ 0 h 400"/>
              <a:gd name="T24" fmla="*/ 0 w 400"/>
              <a:gd name="T25" fmla="*/ 0 h 400"/>
              <a:gd name="T26" fmla="*/ 0 w 400"/>
              <a:gd name="T27" fmla="*/ 0 h 400"/>
              <a:gd name="T28" fmla="*/ 0 w 400"/>
              <a:gd name="T29" fmla="*/ 0 h 400"/>
              <a:gd name="T30" fmla="*/ 0 w 400"/>
              <a:gd name="T31" fmla="*/ 0 h 400"/>
              <a:gd name="T32" fmla="*/ 0 w 400"/>
              <a:gd name="T33" fmla="*/ 0 h 400"/>
              <a:gd name="T34" fmla="*/ 0 w 400"/>
              <a:gd name="T35" fmla="*/ 0 h 400"/>
              <a:gd name="T36" fmla="*/ 0 w 400"/>
              <a:gd name="T37" fmla="*/ 0 h 400"/>
              <a:gd name="T38" fmla="*/ 0 w 400"/>
              <a:gd name="T39" fmla="*/ 0 h 400"/>
              <a:gd name="T40" fmla="*/ 0 w 400"/>
              <a:gd name="T41" fmla="*/ 0 h 400"/>
              <a:gd name="T42" fmla="*/ 0 w 400"/>
              <a:gd name="T43" fmla="*/ 0 h 400"/>
              <a:gd name="T44" fmla="*/ 0 w 400"/>
              <a:gd name="T45" fmla="*/ 0 h 400"/>
              <a:gd name="T46" fmla="*/ 0 w 400"/>
              <a:gd name="T47" fmla="*/ 0 h 400"/>
              <a:gd name="T48" fmla="*/ 0 w 400"/>
              <a:gd name="T49" fmla="*/ 0 h 400"/>
              <a:gd name="T50" fmla="*/ 0 w 400"/>
              <a:gd name="T51" fmla="*/ 0 h 400"/>
              <a:gd name="T52" fmla="*/ 0 w 400"/>
              <a:gd name="T53" fmla="*/ 0 h 400"/>
              <a:gd name="T54" fmla="*/ 0 w 400"/>
              <a:gd name="T55" fmla="*/ 0 h 400"/>
              <a:gd name="T56" fmla="*/ 0 w 400"/>
              <a:gd name="T57" fmla="*/ 0 h 400"/>
              <a:gd name="T58" fmla="*/ 0 w 400"/>
              <a:gd name="T59" fmla="*/ 0 h 400"/>
              <a:gd name="T60" fmla="*/ 0 w 400"/>
              <a:gd name="T61" fmla="*/ 0 h 400"/>
              <a:gd name="T62" fmla="*/ 0 w 400"/>
              <a:gd name="T63" fmla="*/ 0 h 400"/>
              <a:gd name="T64" fmla="*/ 0 w 400"/>
              <a:gd name="T65" fmla="*/ 0 h 400"/>
              <a:gd name="T66" fmla="*/ 0 w 400"/>
              <a:gd name="T67" fmla="*/ 0 h 400"/>
              <a:gd name="T68" fmla="*/ 0 w 400"/>
              <a:gd name="T69" fmla="*/ 0 h 4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0"/>
              <a:gd name="T106" fmla="*/ 0 h 400"/>
              <a:gd name="T107" fmla="*/ 400 w 400"/>
              <a:gd name="T108" fmla="*/ 400 h 4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0" h="400">
                <a:moveTo>
                  <a:pt x="237" y="0"/>
                </a:moveTo>
                <a:lnTo>
                  <a:pt x="237" y="13"/>
                </a:lnTo>
                <a:lnTo>
                  <a:pt x="275" y="36"/>
                </a:lnTo>
                <a:lnTo>
                  <a:pt x="281" y="52"/>
                </a:lnTo>
                <a:lnTo>
                  <a:pt x="304" y="47"/>
                </a:lnTo>
                <a:lnTo>
                  <a:pt x="304" y="65"/>
                </a:lnTo>
                <a:lnTo>
                  <a:pt x="329" y="73"/>
                </a:lnTo>
                <a:lnTo>
                  <a:pt x="345" y="75"/>
                </a:lnTo>
                <a:lnTo>
                  <a:pt x="358" y="91"/>
                </a:lnTo>
                <a:lnTo>
                  <a:pt x="400" y="102"/>
                </a:lnTo>
                <a:lnTo>
                  <a:pt x="384" y="143"/>
                </a:lnTo>
                <a:lnTo>
                  <a:pt x="384" y="166"/>
                </a:lnTo>
                <a:lnTo>
                  <a:pt x="366" y="171"/>
                </a:lnTo>
                <a:lnTo>
                  <a:pt x="337" y="220"/>
                </a:lnTo>
                <a:lnTo>
                  <a:pt x="338" y="234"/>
                </a:lnTo>
                <a:lnTo>
                  <a:pt x="350" y="223"/>
                </a:lnTo>
                <a:lnTo>
                  <a:pt x="360" y="223"/>
                </a:lnTo>
                <a:lnTo>
                  <a:pt x="368" y="246"/>
                </a:lnTo>
                <a:lnTo>
                  <a:pt x="360" y="249"/>
                </a:lnTo>
                <a:lnTo>
                  <a:pt x="369" y="273"/>
                </a:lnTo>
                <a:lnTo>
                  <a:pt x="360" y="290"/>
                </a:lnTo>
                <a:lnTo>
                  <a:pt x="364" y="293"/>
                </a:lnTo>
                <a:lnTo>
                  <a:pt x="369" y="320"/>
                </a:lnTo>
                <a:lnTo>
                  <a:pt x="384" y="322"/>
                </a:lnTo>
                <a:lnTo>
                  <a:pt x="386" y="337"/>
                </a:lnTo>
                <a:lnTo>
                  <a:pt x="343" y="371"/>
                </a:lnTo>
                <a:lnTo>
                  <a:pt x="307" y="356"/>
                </a:lnTo>
                <a:lnTo>
                  <a:pt x="275" y="351"/>
                </a:lnTo>
                <a:lnTo>
                  <a:pt x="250" y="368"/>
                </a:lnTo>
                <a:lnTo>
                  <a:pt x="247" y="381"/>
                </a:lnTo>
                <a:lnTo>
                  <a:pt x="249" y="399"/>
                </a:lnTo>
                <a:lnTo>
                  <a:pt x="215" y="400"/>
                </a:lnTo>
                <a:lnTo>
                  <a:pt x="202" y="394"/>
                </a:lnTo>
                <a:lnTo>
                  <a:pt x="192" y="389"/>
                </a:lnTo>
                <a:lnTo>
                  <a:pt x="177" y="386"/>
                </a:lnTo>
                <a:lnTo>
                  <a:pt x="164" y="389"/>
                </a:lnTo>
                <a:lnTo>
                  <a:pt x="128" y="384"/>
                </a:lnTo>
                <a:lnTo>
                  <a:pt x="94" y="358"/>
                </a:lnTo>
                <a:lnTo>
                  <a:pt x="109" y="348"/>
                </a:lnTo>
                <a:lnTo>
                  <a:pt x="120" y="299"/>
                </a:lnTo>
                <a:lnTo>
                  <a:pt x="114" y="298"/>
                </a:lnTo>
                <a:lnTo>
                  <a:pt x="120" y="262"/>
                </a:lnTo>
                <a:lnTo>
                  <a:pt x="130" y="275"/>
                </a:lnTo>
                <a:lnTo>
                  <a:pt x="115" y="252"/>
                </a:lnTo>
                <a:lnTo>
                  <a:pt x="115" y="228"/>
                </a:lnTo>
                <a:lnTo>
                  <a:pt x="94" y="218"/>
                </a:lnTo>
                <a:lnTo>
                  <a:pt x="86" y="205"/>
                </a:lnTo>
                <a:lnTo>
                  <a:pt x="83" y="187"/>
                </a:lnTo>
                <a:lnTo>
                  <a:pt x="96" y="185"/>
                </a:lnTo>
                <a:lnTo>
                  <a:pt x="75" y="182"/>
                </a:lnTo>
                <a:lnTo>
                  <a:pt x="73" y="172"/>
                </a:lnTo>
                <a:lnTo>
                  <a:pt x="26" y="156"/>
                </a:lnTo>
                <a:lnTo>
                  <a:pt x="14" y="159"/>
                </a:lnTo>
                <a:lnTo>
                  <a:pt x="3" y="146"/>
                </a:lnTo>
                <a:lnTo>
                  <a:pt x="13" y="145"/>
                </a:lnTo>
                <a:lnTo>
                  <a:pt x="6" y="138"/>
                </a:lnTo>
                <a:lnTo>
                  <a:pt x="13" y="132"/>
                </a:lnTo>
                <a:lnTo>
                  <a:pt x="0" y="133"/>
                </a:lnTo>
                <a:lnTo>
                  <a:pt x="1" y="124"/>
                </a:lnTo>
                <a:lnTo>
                  <a:pt x="42" y="112"/>
                </a:lnTo>
                <a:lnTo>
                  <a:pt x="68" y="122"/>
                </a:lnTo>
                <a:lnTo>
                  <a:pt x="104" y="120"/>
                </a:lnTo>
                <a:lnTo>
                  <a:pt x="93" y="68"/>
                </a:lnTo>
                <a:lnTo>
                  <a:pt x="110" y="70"/>
                </a:lnTo>
                <a:lnTo>
                  <a:pt x="119" y="84"/>
                </a:lnTo>
                <a:lnTo>
                  <a:pt x="167" y="81"/>
                </a:lnTo>
                <a:lnTo>
                  <a:pt x="158" y="80"/>
                </a:lnTo>
                <a:lnTo>
                  <a:pt x="161" y="67"/>
                </a:lnTo>
                <a:lnTo>
                  <a:pt x="202" y="42"/>
                </a:lnTo>
                <a:lnTo>
                  <a:pt x="207" y="10"/>
                </a:lnTo>
                <a:lnTo>
                  <a:pt x="237" y="0"/>
                </a:lnTo>
              </a:path>
            </a:pathLst>
          </a:custGeom>
          <a:solidFill>
            <a:srgbClr val="B1726B"/>
          </a:solidFill>
          <a:ln w="6350">
            <a:solidFill>
              <a:srgbClr val="B1726B"/>
            </a:solidFill>
            <a:round/>
            <a:headEnd/>
            <a:tailEnd/>
          </a:ln>
        </p:spPr>
        <p:txBody>
          <a:bodyPr/>
          <a:lstStyle/>
          <a:p>
            <a:endParaRPr lang="en-US"/>
          </a:p>
        </p:txBody>
      </p:sp>
      <p:sp>
        <p:nvSpPr>
          <p:cNvPr id="1780" name="Freeform 2822"/>
          <p:cNvSpPr>
            <a:spLocks/>
          </p:cNvSpPr>
          <p:nvPr/>
        </p:nvSpPr>
        <p:spPr bwMode="auto">
          <a:xfrm>
            <a:off x="4143375" y="2595563"/>
            <a:ext cx="230188" cy="161925"/>
          </a:xfrm>
          <a:custGeom>
            <a:avLst/>
            <a:gdLst>
              <a:gd name="T0" fmla="*/ 2147483647 w 214"/>
              <a:gd name="T1" fmla="*/ 2147483647 h 145"/>
              <a:gd name="T2" fmla="*/ 2147483647 w 214"/>
              <a:gd name="T3" fmla="*/ 2147483647 h 145"/>
              <a:gd name="T4" fmla="*/ 2147483647 w 214"/>
              <a:gd name="T5" fmla="*/ 2147483647 h 145"/>
              <a:gd name="T6" fmla="*/ 2147483647 w 214"/>
              <a:gd name="T7" fmla="*/ 2147483647 h 145"/>
              <a:gd name="T8" fmla="*/ 2147483647 w 214"/>
              <a:gd name="T9" fmla="*/ 2147483647 h 145"/>
              <a:gd name="T10" fmla="*/ 2147483647 w 214"/>
              <a:gd name="T11" fmla="*/ 2147483647 h 145"/>
              <a:gd name="T12" fmla="*/ 2147483647 w 214"/>
              <a:gd name="T13" fmla="*/ 2147483647 h 145"/>
              <a:gd name="T14" fmla="*/ 2147483647 w 214"/>
              <a:gd name="T15" fmla="*/ 2147483647 h 145"/>
              <a:gd name="T16" fmla="*/ 2147483647 w 214"/>
              <a:gd name="T17" fmla="*/ 2147483647 h 145"/>
              <a:gd name="T18" fmla="*/ 0 w 214"/>
              <a:gd name="T19" fmla="*/ 2147483647 h 145"/>
              <a:gd name="T20" fmla="*/ 2147483647 w 214"/>
              <a:gd name="T21" fmla="*/ 2147483647 h 145"/>
              <a:gd name="T22" fmla="*/ 2147483647 w 214"/>
              <a:gd name="T23" fmla="*/ 2147483647 h 145"/>
              <a:gd name="T24" fmla="*/ 2147483647 w 214"/>
              <a:gd name="T25" fmla="*/ 2147483647 h 145"/>
              <a:gd name="T26" fmla="*/ 2147483647 w 214"/>
              <a:gd name="T27" fmla="*/ 2147483647 h 145"/>
              <a:gd name="T28" fmla="*/ 2147483647 w 214"/>
              <a:gd name="T29" fmla="*/ 2147483647 h 145"/>
              <a:gd name="T30" fmla="*/ 2147483647 w 214"/>
              <a:gd name="T31" fmla="*/ 2147483647 h 145"/>
              <a:gd name="T32" fmla="*/ 2147483647 w 214"/>
              <a:gd name="T33" fmla="*/ 2147483647 h 145"/>
              <a:gd name="T34" fmla="*/ 2147483647 w 214"/>
              <a:gd name="T35" fmla="*/ 2147483647 h 145"/>
              <a:gd name="T36" fmla="*/ 2147483647 w 214"/>
              <a:gd name="T37" fmla="*/ 2147483647 h 145"/>
              <a:gd name="T38" fmla="*/ 2147483647 w 214"/>
              <a:gd name="T39" fmla="*/ 2147483647 h 145"/>
              <a:gd name="T40" fmla="*/ 2147483647 w 214"/>
              <a:gd name="T41" fmla="*/ 2147483647 h 145"/>
              <a:gd name="T42" fmla="*/ 2147483647 w 214"/>
              <a:gd name="T43" fmla="*/ 2147483647 h 145"/>
              <a:gd name="T44" fmla="*/ 2147483647 w 214"/>
              <a:gd name="T45" fmla="*/ 2147483647 h 145"/>
              <a:gd name="T46" fmla="*/ 2147483647 w 214"/>
              <a:gd name="T47" fmla="*/ 2147483647 h 145"/>
              <a:gd name="T48" fmla="*/ 2147483647 w 214"/>
              <a:gd name="T49" fmla="*/ 2147483647 h 145"/>
              <a:gd name="T50" fmla="*/ 2147483647 w 214"/>
              <a:gd name="T51" fmla="*/ 2147483647 h 145"/>
              <a:gd name="T52" fmla="*/ 2147483647 w 214"/>
              <a:gd name="T53" fmla="*/ 2147483647 h 145"/>
              <a:gd name="T54" fmla="*/ 2147483647 w 214"/>
              <a:gd name="T55" fmla="*/ 0 h 145"/>
              <a:gd name="T56" fmla="*/ 2147483647 w 214"/>
              <a:gd name="T57" fmla="*/ 2147483647 h 145"/>
              <a:gd name="T58" fmla="*/ 2147483647 w 214"/>
              <a:gd name="T59" fmla="*/ 2147483647 h 145"/>
              <a:gd name="T60" fmla="*/ 2147483647 w 214"/>
              <a:gd name="T61" fmla="*/ 2147483647 h 145"/>
              <a:gd name="T62" fmla="*/ 2147483647 w 214"/>
              <a:gd name="T63" fmla="*/ 2147483647 h 145"/>
              <a:gd name="T64" fmla="*/ 2147483647 w 214"/>
              <a:gd name="T65" fmla="*/ 2147483647 h 145"/>
              <a:gd name="T66" fmla="*/ 2147483647 w 214"/>
              <a:gd name="T67" fmla="*/ 2147483647 h 145"/>
              <a:gd name="T68" fmla="*/ 2147483647 w 214"/>
              <a:gd name="T69" fmla="*/ 2147483647 h 145"/>
              <a:gd name="T70" fmla="*/ 2147483647 w 214"/>
              <a:gd name="T71" fmla="*/ 2147483647 h 1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4"/>
              <a:gd name="T109" fmla="*/ 0 h 145"/>
              <a:gd name="T110" fmla="*/ 214 w 214"/>
              <a:gd name="T111" fmla="*/ 145 h 14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4" h="145">
                <a:moveTo>
                  <a:pt x="145" y="120"/>
                </a:moveTo>
                <a:lnTo>
                  <a:pt x="114" y="145"/>
                </a:lnTo>
                <a:lnTo>
                  <a:pt x="89" y="138"/>
                </a:lnTo>
                <a:lnTo>
                  <a:pt x="65" y="123"/>
                </a:lnTo>
                <a:lnTo>
                  <a:pt x="37" y="125"/>
                </a:lnTo>
                <a:lnTo>
                  <a:pt x="36" y="114"/>
                </a:lnTo>
                <a:lnTo>
                  <a:pt x="52" y="109"/>
                </a:lnTo>
                <a:lnTo>
                  <a:pt x="52" y="101"/>
                </a:lnTo>
                <a:lnTo>
                  <a:pt x="47" y="103"/>
                </a:lnTo>
                <a:lnTo>
                  <a:pt x="52" y="91"/>
                </a:lnTo>
                <a:lnTo>
                  <a:pt x="48" y="95"/>
                </a:lnTo>
                <a:lnTo>
                  <a:pt x="38" y="80"/>
                </a:lnTo>
                <a:lnTo>
                  <a:pt x="12" y="82"/>
                </a:lnTo>
                <a:lnTo>
                  <a:pt x="34" y="70"/>
                </a:lnTo>
                <a:lnTo>
                  <a:pt x="52" y="71"/>
                </a:lnTo>
                <a:lnTo>
                  <a:pt x="53" y="62"/>
                </a:lnTo>
                <a:lnTo>
                  <a:pt x="40" y="65"/>
                </a:lnTo>
                <a:lnTo>
                  <a:pt x="52" y="51"/>
                </a:lnTo>
                <a:lnTo>
                  <a:pt x="40" y="44"/>
                </a:lnTo>
                <a:lnTo>
                  <a:pt x="0" y="50"/>
                </a:lnTo>
                <a:lnTo>
                  <a:pt x="3" y="42"/>
                </a:lnTo>
                <a:lnTo>
                  <a:pt x="14" y="45"/>
                </a:lnTo>
                <a:lnTo>
                  <a:pt x="7" y="34"/>
                </a:lnTo>
                <a:lnTo>
                  <a:pt x="24" y="41"/>
                </a:lnTo>
                <a:lnTo>
                  <a:pt x="14" y="32"/>
                </a:lnTo>
                <a:lnTo>
                  <a:pt x="18" y="31"/>
                </a:lnTo>
                <a:lnTo>
                  <a:pt x="13" y="23"/>
                </a:lnTo>
                <a:lnTo>
                  <a:pt x="21" y="22"/>
                </a:lnTo>
                <a:lnTo>
                  <a:pt x="18" y="19"/>
                </a:lnTo>
                <a:lnTo>
                  <a:pt x="41" y="33"/>
                </a:lnTo>
                <a:lnTo>
                  <a:pt x="41" y="21"/>
                </a:lnTo>
                <a:lnTo>
                  <a:pt x="32" y="16"/>
                </a:lnTo>
                <a:lnTo>
                  <a:pt x="40" y="13"/>
                </a:lnTo>
                <a:lnTo>
                  <a:pt x="27" y="10"/>
                </a:lnTo>
                <a:lnTo>
                  <a:pt x="28" y="3"/>
                </a:lnTo>
                <a:lnTo>
                  <a:pt x="41" y="5"/>
                </a:lnTo>
                <a:lnTo>
                  <a:pt x="61" y="25"/>
                </a:lnTo>
                <a:lnTo>
                  <a:pt x="57" y="29"/>
                </a:lnTo>
                <a:lnTo>
                  <a:pt x="62" y="35"/>
                </a:lnTo>
                <a:lnTo>
                  <a:pt x="53" y="38"/>
                </a:lnTo>
                <a:lnTo>
                  <a:pt x="61" y="44"/>
                </a:lnTo>
                <a:lnTo>
                  <a:pt x="65" y="61"/>
                </a:lnTo>
                <a:lnTo>
                  <a:pt x="71" y="52"/>
                </a:lnTo>
                <a:lnTo>
                  <a:pt x="72" y="41"/>
                </a:lnTo>
                <a:lnTo>
                  <a:pt x="81" y="45"/>
                </a:lnTo>
                <a:lnTo>
                  <a:pt x="82" y="20"/>
                </a:lnTo>
                <a:lnTo>
                  <a:pt x="99" y="38"/>
                </a:lnTo>
                <a:lnTo>
                  <a:pt x="100" y="23"/>
                </a:lnTo>
                <a:lnTo>
                  <a:pt x="112" y="16"/>
                </a:lnTo>
                <a:lnTo>
                  <a:pt x="125" y="41"/>
                </a:lnTo>
                <a:lnTo>
                  <a:pt x="121" y="17"/>
                </a:lnTo>
                <a:lnTo>
                  <a:pt x="134" y="26"/>
                </a:lnTo>
                <a:lnTo>
                  <a:pt x="140" y="17"/>
                </a:lnTo>
                <a:lnTo>
                  <a:pt x="158" y="17"/>
                </a:lnTo>
                <a:lnTo>
                  <a:pt x="155" y="2"/>
                </a:lnTo>
                <a:lnTo>
                  <a:pt x="161" y="0"/>
                </a:lnTo>
                <a:lnTo>
                  <a:pt x="175" y="17"/>
                </a:lnTo>
                <a:lnTo>
                  <a:pt x="191" y="6"/>
                </a:lnTo>
                <a:lnTo>
                  <a:pt x="183" y="23"/>
                </a:lnTo>
                <a:lnTo>
                  <a:pt x="190" y="22"/>
                </a:lnTo>
                <a:lnTo>
                  <a:pt x="189" y="39"/>
                </a:lnTo>
                <a:lnTo>
                  <a:pt x="204" y="40"/>
                </a:lnTo>
                <a:lnTo>
                  <a:pt x="210" y="51"/>
                </a:lnTo>
                <a:lnTo>
                  <a:pt x="208" y="59"/>
                </a:lnTo>
                <a:lnTo>
                  <a:pt x="214" y="61"/>
                </a:lnTo>
                <a:lnTo>
                  <a:pt x="209" y="76"/>
                </a:lnTo>
                <a:lnTo>
                  <a:pt x="195" y="86"/>
                </a:lnTo>
                <a:lnTo>
                  <a:pt x="200" y="88"/>
                </a:lnTo>
                <a:lnTo>
                  <a:pt x="187" y="105"/>
                </a:lnTo>
                <a:lnTo>
                  <a:pt x="178" y="98"/>
                </a:lnTo>
                <a:lnTo>
                  <a:pt x="160" y="119"/>
                </a:lnTo>
                <a:lnTo>
                  <a:pt x="145" y="120"/>
                </a:lnTo>
                <a:close/>
              </a:path>
            </a:pathLst>
          </a:custGeom>
          <a:solidFill>
            <a:srgbClr val="CDCDCD"/>
          </a:solidFill>
          <a:ln w="6350">
            <a:solidFill>
              <a:schemeClr val="bg1"/>
            </a:solidFill>
            <a:round/>
            <a:headEnd/>
            <a:tailEnd/>
          </a:ln>
        </p:spPr>
        <p:txBody>
          <a:bodyPr/>
          <a:lstStyle/>
          <a:p>
            <a:endParaRPr lang="en-US"/>
          </a:p>
        </p:txBody>
      </p:sp>
      <p:sp>
        <p:nvSpPr>
          <p:cNvPr id="1781" name="Freeform 2823"/>
          <p:cNvSpPr>
            <a:spLocks/>
          </p:cNvSpPr>
          <p:nvPr/>
        </p:nvSpPr>
        <p:spPr bwMode="auto">
          <a:xfrm>
            <a:off x="3686175" y="4000500"/>
            <a:ext cx="4763" cy="1588"/>
          </a:xfrm>
          <a:custGeom>
            <a:avLst/>
            <a:gdLst>
              <a:gd name="T0" fmla="*/ 2147483647 w 4"/>
              <a:gd name="T1" fmla="*/ 0 h 2"/>
              <a:gd name="T2" fmla="*/ 2147483647 w 4"/>
              <a:gd name="T3" fmla="*/ 2147483647 h 2"/>
              <a:gd name="T4" fmla="*/ 0 w 4"/>
              <a:gd name="T5" fmla="*/ 2147483647 h 2"/>
              <a:gd name="T6" fmla="*/ 2147483647 w 4"/>
              <a:gd name="T7" fmla="*/ 0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1" y="0"/>
                </a:moveTo>
                <a:lnTo>
                  <a:pt x="4" y="2"/>
                </a:lnTo>
                <a:lnTo>
                  <a:pt x="0" y="1"/>
                </a:lnTo>
                <a:lnTo>
                  <a:pt x="1" y="0"/>
                </a:lnTo>
                <a:close/>
              </a:path>
            </a:pathLst>
          </a:custGeom>
          <a:solidFill>
            <a:srgbClr val="CDCDCD"/>
          </a:solidFill>
          <a:ln w="6350">
            <a:solidFill>
              <a:schemeClr val="bg1"/>
            </a:solidFill>
            <a:round/>
            <a:headEnd/>
            <a:tailEnd/>
          </a:ln>
        </p:spPr>
        <p:txBody>
          <a:bodyPr/>
          <a:lstStyle/>
          <a:p>
            <a:endParaRPr lang="en-US"/>
          </a:p>
        </p:txBody>
      </p:sp>
      <p:sp>
        <p:nvSpPr>
          <p:cNvPr id="1782" name="Freeform 2824"/>
          <p:cNvSpPr>
            <a:spLocks/>
          </p:cNvSpPr>
          <p:nvPr/>
        </p:nvSpPr>
        <p:spPr bwMode="auto">
          <a:xfrm>
            <a:off x="3451225" y="4452938"/>
            <a:ext cx="33338" cy="11112"/>
          </a:xfrm>
          <a:custGeom>
            <a:avLst/>
            <a:gdLst>
              <a:gd name="T0" fmla="*/ 2147483647 w 30"/>
              <a:gd name="T1" fmla="*/ 2147483647 h 10"/>
              <a:gd name="T2" fmla="*/ 2147483647 w 30"/>
              <a:gd name="T3" fmla="*/ 2147483647 h 10"/>
              <a:gd name="T4" fmla="*/ 2147483647 w 30"/>
              <a:gd name="T5" fmla="*/ 2147483647 h 10"/>
              <a:gd name="T6" fmla="*/ 2147483647 w 30"/>
              <a:gd name="T7" fmla="*/ 2147483647 h 10"/>
              <a:gd name="T8" fmla="*/ 0 w 30"/>
              <a:gd name="T9" fmla="*/ 2147483647 h 10"/>
              <a:gd name="T10" fmla="*/ 2147483647 w 30"/>
              <a:gd name="T11" fmla="*/ 0 h 10"/>
              <a:gd name="T12" fmla="*/ 2147483647 w 30"/>
              <a:gd name="T13" fmla="*/ 2147483647 h 10"/>
              <a:gd name="T14" fmla="*/ 0 60000 65536"/>
              <a:gd name="T15" fmla="*/ 0 60000 65536"/>
              <a:gd name="T16" fmla="*/ 0 60000 65536"/>
              <a:gd name="T17" fmla="*/ 0 60000 65536"/>
              <a:gd name="T18" fmla="*/ 0 60000 65536"/>
              <a:gd name="T19" fmla="*/ 0 60000 65536"/>
              <a:gd name="T20" fmla="*/ 0 60000 65536"/>
              <a:gd name="T21" fmla="*/ 0 w 30"/>
              <a:gd name="T22" fmla="*/ 0 h 10"/>
              <a:gd name="T23" fmla="*/ 30 w 30"/>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10">
                <a:moveTo>
                  <a:pt x="28" y="1"/>
                </a:moveTo>
                <a:lnTo>
                  <a:pt x="30" y="5"/>
                </a:lnTo>
                <a:lnTo>
                  <a:pt x="19" y="10"/>
                </a:lnTo>
                <a:lnTo>
                  <a:pt x="4" y="10"/>
                </a:lnTo>
                <a:lnTo>
                  <a:pt x="0" y="5"/>
                </a:lnTo>
                <a:lnTo>
                  <a:pt x="3" y="0"/>
                </a:lnTo>
                <a:lnTo>
                  <a:pt x="28" y="1"/>
                </a:lnTo>
                <a:close/>
              </a:path>
            </a:pathLst>
          </a:custGeom>
          <a:solidFill>
            <a:srgbClr val="CDCDCD"/>
          </a:solidFill>
          <a:ln w="6350">
            <a:solidFill>
              <a:schemeClr val="bg1"/>
            </a:solidFill>
            <a:round/>
            <a:headEnd/>
            <a:tailEnd/>
          </a:ln>
        </p:spPr>
        <p:txBody>
          <a:bodyPr/>
          <a:lstStyle/>
          <a:p>
            <a:endParaRPr lang="en-US"/>
          </a:p>
        </p:txBody>
      </p:sp>
      <p:sp>
        <p:nvSpPr>
          <p:cNvPr id="1783" name="Freeform 2825"/>
          <p:cNvSpPr>
            <a:spLocks/>
          </p:cNvSpPr>
          <p:nvPr/>
        </p:nvSpPr>
        <p:spPr bwMode="auto">
          <a:xfrm>
            <a:off x="2828925" y="4221163"/>
            <a:ext cx="9525" cy="15875"/>
          </a:xfrm>
          <a:custGeom>
            <a:avLst/>
            <a:gdLst>
              <a:gd name="T0" fmla="*/ 2147483647 w 10"/>
              <a:gd name="T1" fmla="*/ 2147483647 h 13"/>
              <a:gd name="T2" fmla="*/ 2147483647 w 10"/>
              <a:gd name="T3" fmla="*/ 0 h 13"/>
              <a:gd name="T4" fmla="*/ 0 w 10"/>
              <a:gd name="T5" fmla="*/ 2147483647 h 13"/>
              <a:gd name="T6" fmla="*/ 2147483647 w 10"/>
              <a:gd name="T7" fmla="*/ 2147483647 h 13"/>
              <a:gd name="T8" fmla="*/ 0 60000 65536"/>
              <a:gd name="T9" fmla="*/ 0 60000 65536"/>
              <a:gd name="T10" fmla="*/ 0 60000 65536"/>
              <a:gd name="T11" fmla="*/ 0 60000 65536"/>
              <a:gd name="T12" fmla="*/ 0 w 10"/>
              <a:gd name="T13" fmla="*/ 0 h 13"/>
              <a:gd name="T14" fmla="*/ 10 w 10"/>
              <a:gd name="T15" fmla="*/ 13 h 13"/>
            </a:gdLst>
            <a:ahLst/>
            <a:cxnLst>
              <a:cxn ang="T8">
                <a:pos x="T0" y="T1"/>
              </a:cxn>
              <a:cxn ang="T9">
                <a:pos x="T2" y="T3"/>
              </a:cxn>
              <a:cxn ang="T10">
                <a:pos x="T4" y="T5"/>
              </a:cxn>
              <a:cxn ang="T11">
                <a:pos x="T6" y="T7"/>
              </a:cxn>
            </a:cxnLst>
            <a:rect l="T12" t="T13" r="T14" b="T15"/>
            <a:pathLst>
              <a:path w="10" h="13">
                <a:moveTo>
                  <a:pt x="1" y="7"/>
                </a:moveTo>
                <a:lnTo>
                  <a:pt x="10" y="0"/>
                </a:lnTo>
                <a:lnTo>
                  <a:pt x="0" y="13"/>
                </a:lnTo>
                <a:lnTo>
                  <a:pt x="1" y="7"/>
                </a:lnTo>
                <a:close/>
              </a:path>
            </a:pathLst>
          </a:custGeom>
          <a:solidFill>
            <a:srgbClr val="CDCDCD"/>
          </a:solidFill>
          <a:ln w="6350">
            <a:solidFill>
              <a:schemeClr val="bg1"/>
            </a:solidFill>
            <a:round/>
            <a:headEnd/>
            <a:tailEnd/>
          </a:ln>
        </p:spPr>
        <p:txBody>
          <a:bodyPr/>
          <a:lstStyle/>
          <a:p>
            <a:endParaRPr lang="en-US"/>
          </a:p>
        </p:txBody>
      </p:sp>
      <p:sp>
        <p:nvSpPr>
          <p:cNvPr id="1784" name="Freeform 2826"/>
          <p:cNvSpPr>
            <a:spLocks/>
          </p:cNvSpPr>
          <p:nvPr/>
        </p:nvSpPr>
        <p:spPr bwMode="auto">
          <a:xfrm>
            <a:off x="2989263" y="4452938"/>
            <a:ext cx="23812" cy="57150"/>
          </a:xfrm>
          <a:custGeom>
            <a:avLst/>
            <a:gdLst>
              <a:gd name="T0" fmla="*/ 2147483647 w 22"/>
              <a:gd name="T1" fmla="*/ 2147483647 h 50"/>
              <a:gd name="T2" fmla="*/ 2147483647 w 22"/>
              <a:gd name="T3" fmla="*/ 2147483647 h 50"/>
              <a:gd name="T4" fmla="*/ 2147483647 w 22"/>
              <a:gd name="T5" fmla="*/ 2147483647 h 50"/>
              <a:gd name="T6" fmla="*/ 2147483647 w 22"/>
              <a:gd name="T7" fmla="*/ 0 h 50"/>
              <a:gd name="T8" fmla="*/ 2147483647 w 22"/>
              <a:gd name="T9" fmla="*/ 2147483647 h 50"/>
              <a:gd name="T10" fmla="*/ 2147483647 w 22"/>
              <a:gd name="T11" fmla="*/ 2147483647 h 50"/>
              <a:gd name="T12" fmla="*/ 2147483647 w 22"/>
              <a:gd name="T13" fmla="*/ 2147483647 h 50"/>
              <a:gd name="T14" fmla="*/ 0 w 22"/>
              <a:gd name="T15" fmla="*/ 2147483647 h 50"/>
              <a:gd name="T16" fmla="*/ 2147483647 w 22"/>
              <a:gd name="T17" fmla="*/ 2147483647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50"/>
              <a:gd name="T29" fmla="*/ 22 w 22"/>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50">
                <a:moveTo>
                  <a:pt x="8" y="50"/>
                </a:moveTo>
                <a:lnTo>
                  <a:pt x="18" y="30"/>
                </a:lnTo>
                <a:lnTo>
                  <a:pt x="22" y="4"/>
                </a:lnTo>
                <a:lnTo>
                  <a:pt x="16" y="0"/>
                </a:lnTo>
                <a:lnTo>
                  <a:pt x="14" y="1"/>
                </a:lnTo>
                <a:lnTo>
                  <a:pt x="8" y="10"/>
                </a:lnTo>
                <a:lnTo>
                  <a:pt x="1" y="12"/>
                </a:lnTo>
                <a:lnTo>
                  <a:pt x="0" y="50"/>
                </a:lnTo>
                <a:lnTo>
                  <a:pt x="8" y="50"/>
                </a:lnTo>
                <a:close/>
              </a:path>
            </a:pathLst>
          </a:custGeom>
          <a:solidFill>
            <a:srgbClr val="CDCDCD"/>
          </a:solidFill>
          <a:ln w="6350">
            <a:solidFill>
              <a:schemeClr val="bg1"/>
            </a:solidFill>
            <a:round/>
            <a:headEnd/>
            <a:tailEnd/>
          </a:ln>
        </p:spPr>
        <p:txBody>
          <a:bodyPr/>
          <a:lstStyle/>
          <a:p>
            <a:endParaRPr lang="en-US"/>
          </a:p>
        </p:txBody>
      </p:sp>
      <p:sp>
        <p:nvSpPr>
          <p:cNvPr id="1785" name="Freeform 2827"/>
          <p:cNvSpPr>
            <a:spLocks/>
          </p:cNvSpPr>
          <p:nvPr/>
        </p:nvSpPr>
        <p:spPr bwMode="auto">
          <a:xfrm>
            <a:off x="3059113" y="4618038"/>
            <a:ext cx="69850" cy="60325"/>
          </a:xfrm>
          <a:custGeom>
            <a:avLst/>
            <a:gdLst>
              <a:gd name="T0" fmla="*/ 2147483647 w 62"/>
              <a:gd name="T1" fmla="*/ 2147483647 h 53"/>
              <a:gd name="T2" fmla="*/ 2147483647 w 62"/>
              <a:gd name="T3" fmla="*/ 2147483647 h 53"/>
              <a:gd name="T4" fmla="*/ 2147483647 w 62"/>
              <a:gd name="T5" fmla="*/ 2147483647 h 53"/>
              <a:gd name="T6" fmla="*/ 2147483647 w 62"/>
              <a:gd name="T7" fmla="*/ 2147483647 h 53"/>
              <a:gd name="T8" fmla="*/ 2147483647 w 62"/>
              <a:gd name="T9" fmla="*/ 2147483647 h 53"/>
              <a:gd name="T10" fmla="*/ 2147483647 w 62"/>
              <a:gd name="T11" fmla="*/ 0 h 53"/>
              <a:gd name="T12" fmla="*/ 0 w 62"/>
              <a:gd name="T13" fmla="*/ 2147483647 h 53"/>
              <a:gd name="T14" fmla="*/ 2147483647 w 62"/>
              <a:gd name="T15" fmla="*/ 2147483647 h 53"/>
              <a:gd name="T16" fmla="*/ 2147483647 w 62"/>
              <a:gd name="T17" fmla="*/ 2147483647 h 53"/>
              <a:gd name="T18" fmla="*/ 2147483647 w 62"/>
              <a:gd name="T19" fmla="*/ 2147483647 h 53"/>
              <a:gd name="T20" fmla="*/ 2147483647 w 62"/>
              <a:gd name="T21" fmla="*/ 2147483647 h 53"/>
              <a:gd name="T22" fmla="*/ 2147483647 w 62"/>
              <a:gd name="T23" fmla="*/ 2147483647 h 53"/>
              <a:gd name="T24" fmla="*/ 2147483647 w 62"/>
              <a:gd name="T25" fmla="*/ 2147483647 h 53"/>
              <a:gd name="T26" fmla="*/ 2147483647 w 62"/>
              <a:gd name="T27" fmla="*/ 2147483647 h 53"/>
              <a:gd name="T28" fmla="*/ 2147483647 w 62"/>
              <a:gd name="T29" fmla="*/ 2147483647 h 53"/>
              <a:gd name="T30" fmla="*/ 2147483647 w 62"/>
              <a:gd name="T31" fmla="*/ 2147483647 h 53"/>
              <a:gd name="T32" fmla="*/ 2147483647 w 62"/>
              <a:gd name="T33" fmla="*/ 2147483647 h 53"/>
              <a:gd name="T34" fmla="*/ 2147483647 w 62"/>
              <a:gd name="T35" fmla="*/ 2147483647 h 53"/>
              <a:gd name="T36" fmla="*/ 2147483647 w 62"/>
              <a:gd name="T37" fmla="*/ 2147483647 h 53"/>
              <a:gd name="T38" fmla="*/ 2147483647 w 62"/>
              <a:gd name="T39" fmla="*/ 2147483647 h 53"/>
              <a:gd name="T40" fmla="*/ 2147483647 w 62"/>
              <a:gd name="T41" fmla="*/ 2147483647 h 53"/>
              <a:gd name="T42" fmla="*/ 2147483647 w 62"/>
              <a:gd name="T43" fmla="*/ 2147483647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53"/>
              <a:gd name="T68" fmla="*/ 62 w 62"/>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53">
                <a:moveTo>
                  <a:pt x="62" y="28"/>
                </a:moveTo>
                <a:lnTo>
                  <a:pt x="50" y="18"/>
                </a:lnTo>
                <a:lnTo>
                  <a:pt x="42" y="3"/>
                </a:lnTo>
                <a:lnTo>
                  <a:pt x="33" y="7"/>
                </a:lnTo>
                <a:lnTo>
                  <a:pt x="25" y="2"/>
                </a:lnTo>
                <a:lnTo>
                  <a:pt x="2" y="0"/>
                </a:lnTo>
                <a:lnTo>
                  <a:pt x="0" y="13"/>
                </a:lnTo>
                <a:lnTo>
                  <a:pt x="4" y="22"/>
                </a:lnTo>
                <a:lnTo>
                  <a:pt x="15" y="28"/>
                </a:lnTo>
                <a:lnTo>
                  <a:pt x="16" y="23"/>
                </a:lnTo>
                <a:lnTo>
                  <a:pt x="12" y="20"/>
                </a:lnTo>
                <a:lnTo>
                  <a:pt x="17" y="20"/>
                </a:lnTo>
                <a:lnTo>
                  <a:pt x="26" y="31"/>
                </a:lnTo>
                <a:lnTo>
                  <a:pt x="41" y="38"/>
                </a:lnTo>
                <a:lnTo>
                  <a:pt x="42" y="49"/>
                </a:lnTo>
                <a:lnTo>
                  <a:pt x="49" y="52"/>
                </a:lnTo>
                <a:lnTo>
                  <a:pt x="50" y="47"/>
                </a:lnTo>
                <a:lnTo>
                  <a:pt x="55" y="53"/>
                </a:lnTo>
                <a:lnTo>
                  <a:pt x="61" y="39"/>
                </a:lnTo>
                <a:lnTo>
                  <a:pt x="57" y="37"/>
                </a:lnTo>
                <a:lnTo>
                  <a:pt x="57" y="32"/>
                </a:lnTo>
                <a:lnTo>
                  <a:pt x="62" y="28"/>
                </a:lnTo>
                <a:close/>
              </a:path>
            </a:pathLst>
          </a:custGeom>
          <a:solidFill>
            <a:srgbClr val="CDCDCD"/>
          </a:solidFill>
          <a:ln w="6350">
            <a:solidFill>
              <a:schemeClr val="bg1"/>
            </a:solidFill>
            <a:round/>
            <a:headEnd/>
            <a:tailEnd/>
          </a:ln>
        </p:spPr>
        <p:txBody>
          <a:bodyPr/>
          <a:lstStyle/>
          <a:p>
            <a:endParaRPr lang="en-US"/>
          </a:p>
        </p:txBody>
      </p:sp>
      <p:sp>
        <p:nvSpPr>
          <p:cNvPr id="1786" name="Freeform 2829"/>
          <p:cNvSpPr>
            <a:spLocks/>
          </p:cNvSpPr>
          <p:nvPr/>
        </p:nvSpPr>
        <p:spPr bwMode="auto">
          <a:xfrm>
            <a:off x="3081338" y="4343400"/>
            <a:ext cx="223837" cy="77788"/>
          </a:xfrm>
          <a:custGeom>
            <a:avLst/>
            <a:gdLst>
              <a:gd name="T0" fmla="*/ 2147483647 w 207"/>
              <a:gd name="T1" fmla="*/ 2147483647 h 69"/>
              <a:gd name="T2" fmla="*/ 2147483647 w 207"/>
              <a:gd name="T3" fmla="*/ 2147483647 h 69"/>
              <a:gd name="T4" fmla="*/ 2147483647 w 207"/>
              <a:gd name="T5" fmla="*/ 2147483647 h 69"/>
              <a:gd name="T6" fmla="*/ 2147483647 w 207"/>
              <a:gd name="T7" fmla="*/ 2147483647 h 69"/>
              <a:gd name="T8" fmla="*/ 2147483647 w 207"/>
              <a:gd name="T9" fmla="*/ 2147483647 h 69"/>
              <a:gd name="T10" fmla="*/ 2147483647 w 207"/>
              <a:gd name="T11" fmla="*/ 2147483647 h 69"/>
              <a:gd name="T12" fmla="*/ 2147483647 w 207"/>
              <a:gd name="T13" fmla="*/ 2147483647 h 69"/>
              <a:gd name="T14" fmla="*/ 2147483647 w 207"/>
              <a:gd name="T15" fmla="*/ 2147483647 h 69"/>
              <a:gd name="T16" fmla="*/ 2147483647 w 207"/>
              <a:gd name="T17" fmla="*/ 2147483647 h 69"/>
              <a:gd name="T18" fmla="*/ 2147483647 w 207"/>
              <a:gd name="T19" fmla="*/ 2147483647 h 69"/>
              <a:gd name="T20" fmla="*/ 2147483647 w 207"/>
              <a:gd name="T21" fmla="*/ 2147483647 h 69"/>
              <a:gd name="T22" fmla="*/ 2147483647 w 207"/>
              <a:gd name="T23" fmla="*/ 2147483647 h 69"/>
              <a:gd name="T24" fmla="*/ 2147483647 w 207"/>
              <a:gd name="T25" fmla="*/ 2147483647 h 69"/>
              <a:gd name="T26" fmla="*/ 2147483647 w 207"/>
              <a:gd name="T27" fmla="*/ 2147483647 h 69"/>
              <a:gd name="T28" fmla="*/ 2147483647 w 207"/>
              <a:gd name="T29" fmla="*/ 2147483647 h 69"/>
              <a:gd name="T30" fmla="*/ 2147483647 w 207"/>
              <a:gd name="T31" fmla="*/ 2147483647 h 69"/>
              <a:gd name="T32" fmla="*/ 2147483647 w 207"/>
              <a:gd name="T33" fmla="*/ 2147483647 h 69"/>
              <a:gd name="T34" fmla="*/ 2147483647 w 207"/>
              <a:gd name="T35" fmla="*/ 2147483647 h 69"/>
              <a:gd name="T36" fmla="*/ 2147483647 w 207"/>
              <a:gd name="T37" fmla="*/ 2147483647 h 69"/>
              <a:gd name="T38" fmla="*/ 2147483647 w 207"/>
              <a:gd name="T39" fmla="*/ 2147483647 h 69"/>
              <a:gd name="T40" fmla="*/ 2147483647 w 207"/>
              <a:gd name="T41" fmla="*/ 2147483647 h 69"/>
              <a:gd name="T42" fmla="*/ 2147483647 w 207"/>
              <a:gd name="T43" fmla="*/ 2147483647 h 69"/>
              <a:gd name="T44" fmla="*/ 0 w 207"/>
              <a:gd name="T45" fmla="*/ 2147483647 h 69"/>
              <a:gd name="T46" fmla="*/ 2147483647 w 207"/>
              <a:gd name="T47" fmla="*/ 2147483647 h 69"/>
              <a:gd name="T48" fmla="*/ 2147483647 w 207"/>
              <a:gd name="T49" fmla="*/ 2147483647 h 69"/>
              <a:gd name="T50" fmla="*/ 2147483647 w 207"/>
              <a:gd name="T51" fmla="*/ 2147483647 h 69"/>
              <a:gd name="T52" fmla="*/ 2147483647 w 207"/>
              <a:gd name="T53" fmla="*/ 0 h 69"/>
              <a:gd name="T54" fmla="*/ 2147483647 w 207"/>
              <a:gd name="T55" fmla="*/ 0 h 69"/>
              <a:gd name="T56" fmla="*/ 2147483647 w 207"/>
              <a:gd name="T57" fmla="*/ 2147483647 h 69"/>
              <a:gd name="T58" fmla="*/ 2147483647 w 207"/>
              <a:gd name="T59" fmla="*/ 2147483647 h 69"/>
              <a:gd name="T60" fmla="*/ 2147483647 w 207"/>
              <a:gd name="T61" fmla="*/ 2147483647 h 69"/>
              <a:gd name="T62" fmla="*/ 2147483647 w 207"/>
              <a:gd name="T63" fmla="*/ 2147483647 h 69"/>
              <a:gd name="T64" fmla="*/ 2147483647 w 207"/>
              <a:gd name="T65" fmla="*/ 2147483647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7"/>
              <a:gd name="T100" fmla="*/ 0 h 69"/>
              <a:gd name="T101" fmla="*/ 207 w 207"/>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7" h="69">
                <a:moveTo>
                  <a:pt x="148" y="32"/>
                </a:moveTo>
                <a:lnTo>
                  <a:pt x="157" y="39"/>
                </a:lnTo>
                <a:lnTo>
                  <a:pt x="177" y="44"/>
                </a:lnTo>
                <a:lnTo>
                  <a:pt x="177" y="51"/>
                </a:lnTo>
                <a:lnTo>
                  <a:pt x="193" y="52"/>
                </a:lnTo>
                <a:lnTo>
                  <a:pt x="207" y="62"/>
                </a:lnTo>
                <a:lnTo>
                  <a:pt x="184" y="69"/>
                </a:lnTo>
                <a:lnTo>
                  <a:pt x="140" y="69"/>
                </a:lnTo>
                <a:lnTo>
                  <a:pt x="138" y="68"/>
                </a:lnTo>
                <a:lnTo>
                  <a:pt x="151" y="56"/>
                </a:lnTo>
                <a:lnTo>
                  <a:pt x="131" y="52"/>
                </a:lnTo>
                <a:lnTo>
                  <a:pt x="119" y="36"/>
                </a:lnTo>
                <a:lnTo>
                  <a:pt x="96" y="33"/>
                </a:lnTo>
                <a:lnTo>
                  <a:pt x="83" y="24"/>
                </a:lnTo>
                <a:lnTo>
                  <a:pt x="55" y="22"/>
                </a:lnTo>
                <a:lnTo>
                  <a:pt x="52" y="18"/>
                </a:lnTo>
                <a:lnTo>
                  <a:pt x="60" y="14"/>
                </a:lnTo>
                <a:lnTo>
                  <a:pt x="56" y="12"/>
                </a:lnTo>
                <a:lnTo>
                  <a:pt x="41" y="12"/>
                </a:lnTo>
                <a:lnTo>
                  <a:pt x="32" y="19"/>
                </a:lnTo>
                <a:lnTo>
                  <a:pt x="20" y="22"/>
                </a:lnTo>
                <a:lnTo>
                  <a:pt x="7" y="30"/>
                </a:lnTo>
                <a:lnTo>
                  <a:pt x="0" y="28"/>
                </a:lnTo>
                <a:lnTo>
                  <a:pt x="7" y="26"/>
                </a:lnTo>
                <a:lnTo>
                  <a:pt x="10" y="14"/>
                </a:lnTo>
                <a:lnTo>
                  <a:pt x="20" y="8"/>
                </a:lnTo>
                <a:lnTo>
                  <a:pt x="45" y="0"/>
                </a:lnTo>
                <a:lnTo>
                  <a:pt x="61" y="0"/>
                </a:lnTo>
                <a:lnTo>
                  <a:pt x="91" y="4"/>
                </a:lnTo>
                <a:lnTo>
                  <a:pt x="104" y="16"/>
                </a:lnTo>
                <a:lnTo>
                  <a:pt x="120" y="18"/>
                </a:lnTo>
                <a:lnTo>
                  <a:pt x="132" y="27"/>
                </a:lnTo>
                <a:lnTo>
                  <a:pt x="148" y="32"/>
                </a:lnTo>
                <a:close/>
              </a:path>
            </a:pathLst>
          </a:custGeom>
          <a:solidFill>
            <a:srgbClr val="CDCDCD"/>
          </a:solidFill>
          <a:ln w="6350">
            <a:solidFill>
              <a:schemeClr val="bg1"/>
            </a:solidFill>
            <a:round/>
            <a:headEnd/>
            <a:tailEnd/>
          </a:ln>
        </p:spPr>
        <p:txBody>
          <a:bodyPr/>
          <a:lstStyle/>
          <a:p>
            <a:endParaRPr lang="en-US"/>
          </a:p>
        </p:txBody>
      </p:sp>
      <p:sp>
        <p:nvSpPr>
          <p:cNvPr id="1787" name="Freeform 2830"/>
          <p:cNvSpPr>
            <a:spLocks/>
          </p:cNvSpPr>
          <p:nvPr/>
        </p:nvSpPr>
        <p:spPr bwMode="auto">
          <a:xfrm>
            <a:off x="3209925" y="4359275"/>
            <a:ext cx="22225" cy="14288"/>
          </a:xfrm>
          <a:custGeom>
            <a:avLst/>
            <a:gdLst>
              <a:gd name="T0" fmla="*/ 2147483647 w 20"/>
              <a:gd name="T1" fmla="*/ 2147483647 h 13"/>
              <a:gd name="T2" fmla="*/ 2147483647 w 20"/>
              <a:gd name="T3" fmla="*/ 2147483647 h 13"/>
              <a:gd name="T4" fmla="*/ 2147483647 w 20"/>
              <a:gd name="T5" fmla="*/ 2147483647 h 13"/>
              <a:gd name="T6" fmla="*/ 2147483647 w 20"/>
              <a:gd name="T7" fmla="*/ 2147483647 h 13"/>
              <a:gd name="T8" fmla="*/ 0 w 20"/>
              <a:gd name="T9" fmla="*/ 0 h 13"/>
              <a:gd name="T10" fmla="*/ 2147483647 w 20"/>
              <a:gd name="T11" fmla="*/ 2147483647 h 13"/>
              <a:gd name="T12" fmla="*/ 0 60000 65536"/>
              <a:gd name="T13" fmla="*/ 0 60000 65536"/>
              <a:gd name="T14" fmla="*/ 0 60000 65536"/>
              <a:gd name="T15" fmla="*/ 0 60000 65536"/>
              <a:gd name="T16" fmla="*/ 0 60000 65536"/>
              <a:gd name="T17" fmla="*/ 0 60000 65536"/>
              <a:gd name="T18" fmla="*/ 0 w 20"/>
              <a:gd name="T19" fmla="*/ 0 h 13"/>
              <a:gd name="T20" fmla="*/ 20 w 2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0" h="13">
                <a:moveTo>
                  <a:pt x="13" y="5"/>
                </a:moveTo>
                <a:lnTo>
                  <a:pt x="20" y="9"/>
                </a:lnTo>
                <a:lnTo>
                  <a:pt x="20" y="13"/>
                </a:lnTo>
                <a:lnTo>
                  <a:pt x="17" y="13"/>
                </a:lnTo>
                <a:lnTo>
                  <a:pt x="0" y="0"/>
                </a:lnTo>
                <a:lnTo>
                  <a:pt x="13" y="5"/>
                </a:lnTo>
                <a:close/>
              </a:path>
            </a:pathLst>
          </a:custGeom>
          <a:solidFill>
            <a:srgbClr val="CDCDCD"/>
          </a:solidFill>
          <a:ln w="6350">
            <a:solidFill>
              <a:schemeClr val="bg1"/>
            </a:solidFill>
            <a:round/>
            <a:headEnd/>
            <a:tailEnd/>
          </a:ln>
        </p:spPr>
        <p:txBody>
          <a:bodyPr/>
          <a:lstStyle/>
          <a:p>
            <a:endParaRPr lang="en-US"/>
          </a:p>
        </p:txBody>
      </p:sp>
      <p:sp>
        <p:nvSpPr>
          <p:cNvPr id="1788" name="Freeform 2831"/>
          <p:cNvSpPr>
            <a:spLocks/>
          </p:cNvSpPr>
          <p:nvPr/>
        </p:nvSpPr>
        <p:spPr bwMode="auto">
          <a:xfrm>
            <a:off x="3116263" y="4375150"/>
            <a:ext cx="11112" cy="9525"/>
          </a:xfrm>
          <a:custGeom>
            <a:avLst/>
            <a:gdLst>
              <a:gd name="T0" fmla="*/ 2147483647 w 9"/>
              <a:gd name="T1" fmla="*/ 0 h 9"/>
              <a:gd name="T2" fmla="*/ 2147483647 w 9"/>
              <a:gd name="T3" fmla="*/ 2147483647 h 9"/>
              <a:gd name="T4" fmla="*/ 0 w 9"/>
              <a:gd name="T5" fmla="*/ 2147483647 h 9"/>
              <a:gd name="T6" fmla="*/ 2147483647 w 9"/>
              <a:gd name="T7" fmla="*/ 0 h 9"/>
              <a:gd name="T8" fmla="*/ 2147483647 w 9"/>
              <a:gd name="T9" fmla="*/ 0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7" y="0"/>
                </a:moveTo>
                <a:lnTo>
                  <a:pt x="9" y="8"/>
                </a:lnTo>
                <a:lnTo>
                  <a:pt x="0" y="9"/>
                </a:lnTo>
                <a:lnTo>
                  <a:pt x="3" y="0"/>
                </a:lnTo>
                <a:lnTo>
                  <a:pt x="7" y="0"/>
                </a:lnTo>
                <a:close/>
              </a:path>
            </a:pathLst>
          </a:custGeom>
          <a:solidFill>
            <a:srgbClr val="CDCDCD"/>
          </a:solidFill>
          <a:ln w="6350">
            <a:solidFill>
              <a:schemeClr val="bg1"/>
            </a:solidFill>
            <a:round/>
            <a:headEnd/>
            <a:tailEnd/>
          </a:ln>
        </p:spPr>
        <p:txBody>
          <a:bodyPr/>
          <a:lstStyle/>
          <a:p>
            <a:endParaRPr lang="en-US"/>
          </a:p>
        </p:txBody>
      </p:sp>
      <p:sp>
        <p:nvSpPr>
          <p:cNvPr id="1789" name="Freeform 2832"/>
          <p:cNvSpPr>
            <a:spLocks/>
          </p:cNvSpPr>
          <p:nvPr/>
        </p:nvSpPr>
        <p:spPr bwMode="auto">
          <a:xfrm>
            <a:off x="3355975" y="4419600"/>
            <a:ext cx="73025" cy="52388"/>
          </a:xfrm>
          <a:custGeom>
            <a:avLst/>
            <a:gdLst>
              <a:gd name="T0" fmla="*/ 0 w 67"/>
              <a:gd name="T1" fmla="*/ 2147483647 h 46"/>
              <a:gd name="T2" fmla="*/ 2147483647 w 67"/>
              <a:gd name="T3" fmla="*/ 2147483647 h 46"/>
              <a:gd name="T4" fmla="*/ 0 w 67"/>
              <a:gd name="T5" fmla="*/ 2147483647 h 46"/>
              <a:gd name="T6" fmla="*/ 2147483647 w 67"/>
              <a:gd name="T7" fmla="*/ 2147483647 h 46"/>
              <a:gd name="T8" fmla="*/ 2147483647 w 67"/>
              <a:gd name="T9" fmla="*/ 2147483647 h 46"/>
              <a:gd name="T10" fmla="*/ 2147483647 w 67"/>
              <a:gd name="T11" fmla="*/ 2147483647 h 46"/>
              <a:gd name="T12" fmla="*/ 2147483647 w 67"/>
              <a:gd name="T13" fmla="*/ 2147483647 h 46"/>
              <a:gd name="T14" fmla="*/ 2147483647 w 67"/>
              <a:gd name="T15" fmla="*/ 2147483647 h 46"/>
              <a:gd name="T16" fmla="*/ 2147483647 w 67"/>
              <a:gd name="T17" fmla="*/ 2147483647 h 46"/>
              <a:gd name="T18" fmla="*/ 2147483647 w 67"/>
              <a:gd name="T19" fmla="*/ 2147483647 h 46"/>
              <a:gd name="T20" fmla="*/ 2147483647 w 67"/>
              <a:gd name="T21" fmla="*/ 2147483647 h 46"/>
              <a:gd name="T22" fmla="*/ 2147483647 w 67"/>
              <a:gd name="T23" fmla="*/ 2147483647 h 46"/>
              <a:gd name="T24" fmla="*/ 2147483647 w 67"/>
              <a:gd name="T25" fmla="*/ 2147483647 h 46"/>
              <a:gd name="T26" fmla="*/ 2147483647 w 67"/>
              <a:gd name="T27" fmla="*/ 2147483647 h 46"/>
              <a:gd name="T28" fmla="*/ 2147483647 w 67"/>
              <a:gd name="T29" fmla="*/ 2147483647 h 46"/>
              <a:gd name="T30" fmla="*/ 2147483647 w 67"/>
              <a:gd name="T31" fmla="*/ 0 h 46"/>
              <a:gd name="T32" fmla="*/ 0 w 67"/>
              <a:gd name="T33" fmla="*/ 2147483647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46"/>
              <a:gd name="T53" fmla="*/ 67 w 67"/>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46">
                <a:moveTo>
                  <a:pt x="0" y="1"/>
                </a:moveTo>
                <a:lnTo>
                  <a:pt x="4" y="15"/>
                </a:lnTo>
                <a:lnTo>
                  <a:pt x="0" y="28"/>
                </a:lnTo>
                <a:lnTo>
                  <a:pt x="1" y="38"/>
                </a:lnTo>
                <a:lnTo>
                  <a:pt x="6" y="46"/>
                </a:lnTo>
                <a:lnTo>
                  <a:pt x="19" y="31"/>
                </a:lnTo>
                <a:lnTo>
                  <a:pt x="24" y="36"/>
                </a:lnTo>
                <a:lnTo>
                  <a:pt x="43" y="30"/>
                </a:lnTo>
                <a:lnTo>
                  <a:pt x="63" y="34"/>
                </a:lnTo>
                <a:lnTo>
                  <a:pt x="67" y="27"/>
                </a:lnTo>
                <a:lnTo>
                  <a:pt x="58" y="19"/>
                </a:lnTo>
                <a:lnTo>
                  <a:pt x="44" y="17"/>
                </a:lnTo>
                <a:lnTo>
                  <a:pt x="50" y="13"/>
                </a:lnTo>
                <a:lnTo>
                  <a:pt x="39" y="11"/>
                </a:lnTo>
                <a:lnTo>
                  <a:pt x="35" y="5"/>
                </a:lnTo>
                <a:lnTo>
                  <a:pt x="20" y="0"/>
                </a:lnTo>
                <a:lnTo>
                  <a:pt x="0" y="1"/>
                </a:lnTo>
                <a:close/>
              </a:path>
            </a:pathLst>
          </a:custGeom>
          <a:solidFill>
            <a:srgbClr val="CDCDCD"/>
          </a:solidFill>
          <a:ln w="6350">
            <a:solidFill>
              <a:schemeClr val="bg1"/>
            </a:solidFill>
            <a:round/>
            <a:headEnd/>
            <a:tailEnd/>
          </a:ln>
        </p:spPr>
        <p:txBody>
          <a:bodyPr/>
          <a:lstStyle/>
          <a:p>
            <a:endParaRPr lang="en-US"/>
          </a:p>
        </p:txBody>
      </p:sp>
      <p:sp>
        <p:nvSpPr>
          <p:cNvPr id="1790" name="Freeform 2833"/>
          <p:cNvSpPr>
            <a:spLocks/>
          </p:cNvSpPr>
          <p:nvPr/>
        </p:nvSpPr>
        <p:spPr bwMode="auto">
          <a:xfrm>
            <a:off x="2971800" y="4545013"/>
            <a:ext cx="47625" cy="28575"/>
          </a:xfrm>
          <a:custGeom>
            <a:avLst/>
            <a:gdLst>
              <a:gd name="T0" fmla="*/ 0 w 44"/>
              <a:gd name="T1" fmla="*/ 2147483647 h 25"/>
              <a:gd name="T2" fmla="*/ 2147483647 w 44"/>
              <a:gd name="T3" fmla="*/ 2147483647 h 25"/>
              <a:gd name="T4" fmla="*/ 2147483647 w 44"/>
              <a:gd name="T5" fmla="*/ 2147483647 h 25"/>
              <a:gd name="T6" fmla="*/ 2147483647 w 44"/>
              <a:gd name="T7" fmla="*/ 2147483647 h 25"/>
              <a:gd name="T8" fmla="*/ 2147483647 w 44"/>
              <a:gd name="T9" fmla="*/ 2147483647 h 25"/>
              <a:gd name="T10" fmla="*/ 2147483647 w 44"/>
              <a:gd name="T11" fmla="*/ 2147483647 h 25"/>
              <a:gd name="T12" fmla="*/ 2147483647 w 44"/>
              <a:gd name="T13" fmla="*/ 0 h 25"/>
              <a:gd name="T14" fmla="*/ 0 w 44"/>
              <a:gd name="T15" fmla="*/ 2147483647 h 25"/>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25"/>
              <a:gd name="T26" fmla="*/ 44 w 44"/>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25">
                <a:moveTo>
                  <a:pt x="0" y="14"/>
                </a:moveTo>
                <a:lnTo>
                  <a:pt x="27" y="25"/>
                </a:lnTo>
                <a:lnTo>
                  <a:pt x="36" y="25"/>
                </a:lnTo>
                <a:lnTo>
                  <a:pt x="44" y="21"/>
                </a:lnTo>
                <a:lnTo>
                  <a:pt x="42" y="11"/>
                </a:lnTo>
                <a:lnTo>
                  <a:pt x="31" y="11"/>
                </a:lnTo>
                <a:lnTo>
                  <a:pt x="13" y="0"/>
                </a:lnTo>
                <a:lnTo>
                  <a:pt x="0" y="14"/>
                </a:lnTo>
                <a:close/>
              </a:path>
            </a:pathLst>
          </a:custGeom>
          <a:solidFill>
            <a:srgbClr val="CDCDCD"/>
          </a:solidFill>
          <a:ln w="6350">
            <a:solidFill>
              <a:schemeClr val="bg1"/>
            </a:solidFill>
            <a:round/>
            <a:headEnd/>
            <a:tailEnd/>
          </a:ln>
        </p:spPr>
        <p:txBody>
          <a:bodyPr/>
          <a:lstStyle/>
          <a:p>
            <a:endParaRPr lang="en-US"/>
          </a:p>
        </p:txBody>
      </p:sp>
      <p:sp>
        <p:nvSpPr>
          <p:cNvPr id="1791" name="Freeform 2834"/>
          <p:cNvSpPr>
            <a:spLocks/>
          </p:cNvSpPr>
          <p:nvPr/>
        </p:nvSpPr>
        <p:spPr bwMode="auto">
          <a:xfrm>
            <a:off x="2925763" y="4468813"/>
            <a:ext cx="82550" cy="92075"/>
          </a:xfrm>
          <a:custGeom>
            <a:avLst/>
            <a:gdLst>
              <a:gd name="T0" fmla="*/ 2147483647 w 75"/>
              <a:gd name="T1" fmla="*/ 2147483647 h 83"/>
              <a:gd name="T2" fmla="*/ 2147483647 w 75"/>
              <a:gd name="T3" fmla="*/ 2147483647 h 83"/>
              <a:gd name="T4" fmla="*/ 2147483647 w 75"/>
              <a:gd name="T5" fmla="*/ 2147483647 h 83"/>
              <a:gd name="T6" fmla="*/ 2147483647 w 75"/>
              <a:gd name="T7" fmla="*/ 0 h 83"/>
              <a:gd name="T8" fmla="*/ 2147483647 w 75"/>
              <a:gd name="T9" fmla="*/ 0 h 83"/>
              <a:gd name="T10" fmla="*/ 2147483647 w 75"/>
              <a:gd name="T11" fmla="*/ 2147483647 h 83"/>
              <a:gd name="T12" fmla="*/ 2147483647 w 75"/>
              <a:gd name="T13" fmla="*/ 2147483647 h 83"/>
              <a:gd name="T14" fmla="*/ 2147483647 w 75"/>
              <a:gd name="T15" fmla="*/ 2147483647 h 83"/>
              <a:gd name="T16" fmla="*/ 2147483647 w 75"/>
              <a:gd name="T17" fmla="*/ 2147483647 h 83"/>
              <a:gd name="T18" fmla="*/ 2147483647 w 75"/>
              <a:gd name="T19" fmla="*/ 2147483647 h 83"/>
              <a:gd name="T20" fmla="*/ 2147483647 w 75"/>
              <a:gd name="T21" fmla="*/ 2147483647 h 83"/>
              <a:gd name="T22" fmla="*/ 0 w 75"/>
              <a:gd name="T23" fmla="*/ 2147483647 h 83"/>
              <a:gd name="T24" fmla="*/ 2147483647 w 75"/>
              <a:gd name="T25" fmla="*/ 2147483647 h 83"/>
              <a:gd name="T26" fmla="*/ 2147483647 w 75"/>
              <a:gd name="T27" fmla="*/ 2147483647 h 83"/>
              <a:gd name="T28" fmla="*/ 2147483647 w 75"/>
              <a:gd name="T29" fmla="*/ 2147483647 h 83"/>
              <a:gd name="T30" fmla="*/ 2147483647 w 75"/>
              <a:gd name="T31" fmla="*/ 2147483647 h 83"/>
              <a:gd name="T32" fmla="*/ 2147483647 w 75"/>
              <a:gd name="T33" fmla="*/ 2147483647 h 83"/>
              <a:gd name="T34" fmla="*/ 2147483647 w 75"/>
              <a:gd name="T35" fmla="*/ 2147483647 h 83"/>
              <a:gd name="T36" fmla="*/ 2147483647 w 75"/>
              <a:gd name="T37" fmla="*/ 2147483647 h 8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83"/>
              <a:gd name="T59" fmla="*/ 75 w 75"/>
              <a:gd name="T60" fmla="*/ 83 h 8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83">
                <a:moveTo>
                  <a:pt x="75" y="42"/>
                </a:moveTo>
                <a:lnTo>
                  <a:pt x="66" y="38"/>
                </a:lnTo>
                <a:lnTo>
                  <a:pt x="58" y="38"/>
                </a:lnTo>
                <a:lnTo>
                  <a:pt x="59" y="0"/>
                </a:lnTo>
                <a:lnTo>
                  <a:pt x="26" y="0"/>
                </a:lnTo>
                <a:lnTo>
                  <a:pt x="25" y="10"/>
                </a:lnTo>
                <a:lnTo>
                  <a:pt x="14" y="8"/>
                </a:lnTo>
                <a:lnTo>
                  <a:pt x="28" y="22"/>
                </a:lnTo>
                <a:lnTo>
                  <a:pt x="33" y="35"/>
                </a:lnTo>
                <a:lnTo>
                  <a:pt x="16" y="36"/>
                </a:lnTo>
                <a:lnTo>
                  <a:pt x="3" y="55"/>
                </a:lnTo>
                <a:lnTo>
                  <a:pt x="0" y="65"/>
                </a:lnTo>
                <a:lnTo>
                  <a:pt x="17" y="79"/>
                </a:lnTo>
                <a:lnTo>
                  <a:pt x="42" y="83"/>
                </a:lnTo>
                <a:lnTo>
                  <a:pt x="55" y="69"/>
                </a:lnTo>
                <a:lnTo>
                  <a:pt x="59" y="64"/>
                </a:lnTo>
                <a:lnTo>
                  <a:pt x="58" y="58"/>
                </a:lnTo>
                <a:lnTo>
                  <a:pt x="74" y="47"/>
                </a:lnTo>
                <a:lnTo>
                  <a:pt x="75" y="42"/>
                </a:lnTo>
                <a:close/>
              </a:path>
            </a:pathLst>
          </a:custGeom>
          <a:solidFill>
            <a:srgbClr val="CDCDCD"/>
          </a:solidFill>
          <a:ln w="6350">
            <a:solidFill>
              <a:schemeClr val="bg1"/>
            </a:solidFill>
            <a:round/>
            <a:headEnd/>
            <a:tailEnd/>
          </a:ln>
        </p:spPr>
        <p:txBody>
          <a:bodyPr/>
          <a:lstStyle/>
          <a:p>
            <a:endParaRPr lang="en-US"/>
          </a:p>
        </p:txBody>
      </p:sp>
      <p:sp>
        <p:nvSpPr>
          <p:cNvPr id="1792" name="Freeform 2836"/>
          <p:cNvSpPr>
            <a:spLocks/>
          </p:cNvSpPr>
          <p:nvPr/>
        </p:nvSpPr>
        <p:spPr bwMode="auto">
          <a:xfrm>
            <a:off x="3324225" y="4443413"/>
            <a:ext cx="9525" cy="4762"/>
          </a:xfrm>
          <a:custGeom>
            <a:avLst/>
            <a:gdLst>
              <a:gd name="T0" fmla="*/ 2147483647 w 9"/>
              <a:gd name="T1" fmla="*/ 0 h 5"/>
              <a:gd name="T2" fmla="*/ 2147483647 w 9"/>
              <a:gd name="T3" fmla="*/ 2147483647 h 5"/>
              <a:gd name="T4" fmla="*/ 2147483647 w 9"/>
              <a:gd name="T5" fmla="*/ 2147483647 h 5"/>
              <a:gd name="T6" fmla="*/ 0 w 9"/>
              <a:gd name="T7" fmla="*/ 0 h 5"/>
              <a:gd name="T8" fmla="*/ 2147483647 w 9"/>
              <a:gd name="T9" fmla="*/ 0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5" y="0"/>
                </a:moveTo>
                <a:lnTo>
                  <a:pt x="9" y="5"/>
                </a:lnTo>
                <a:lnTo>
                  <a:pt x="2" y="3"/>
                </a:lnTo>
                <a:lnTo>
                  <a:pt x="0" y="0"/>
                </a:lnTo>
                <a:lnTo>
                  <a:pt x="5" y="0"/>
                </a:lnTo>
                <a:close/>
              </a:path>
            </a:pathLst>
          </a:custGeom>
          <a:solidFill>
            <a:srgbClr val="CDCDCD"/>
          </a:solidFill>
          <a:ln w="6350">
            <a:solidFill>
              <a:schemeClr val="bg1"/>
            </a:solidFill>
            <a:round/>
            <a:headEnd/>
            <a:tailEnd/>
          </a:ln>
        </p:spPr>
        <p:txBody>
          <a:bodyPr/>
          <a:lstStyle/>
          <a:p>
            <a:endParaRPr lang="en-US"/>
          </a:p>
        </p:txBody>
      </p:sp>
      <p:sp>
        <p:nvSpPr>
          <p:cNvPr id="1793" name="Freeform 2837"/>
          <p:cNvSpPr>
            <a:spLocks/>
          </p:cNvSpPr>
          <p:nvPr/>
        </p:nvSpPr>
        <p:spPr bwMode="auto">
          <a:xfrm>
            <a:off x="3303588" y="4419600"/>
            <a:ext cx="57150" cy="42863"/>
          </a:xfrm>
          <a:custGeom>
            <a:avLst/>
            <a:gdLst>
              <a:gd name="T0" fmla="*/ 2147483647 w 53"/>
              <a:gd name="T1" fmla="*/ 2147483647 h 39"/>
              <a:gd name="T2" fmla="*/ 2147483647 w 53"/>
              <a:gd name="T3" fmla="*/ 2147483647 h 39"/>
              <a:gd name="T4" fmla="*/ 2147483647 w 53"/>
              <a:gd name="T5" fmla="*/ 2147483647 h 39"/>
              <a:gd name="T6" fmla="*/ 2147483647 w 53"/>
              <a:gd name="T7" fmla="*/ 2147483647 h 39"/>
              <a:gd name="T8" fmla="*/ 2147483647 w 53"/>
              <a:gd name="T9" fmla="*/ 2147483647 h 39"/>
              <a:gd name="T10" fmla="*/ 2147483647 w 53"/>
              <a:gd name="T11" fmla="*/ 2147483647 h 39"/>
              <a:gd name="T12" fmla="*/ 2147483647 w 53"/>
              <a:gd name="T13" fmla="*/ 2147483647 h 39"/>
              <a:gd name="T14" fmla="*/ 2147483647 w 53"/>
              <a:gd name="T15" fmla="*/ 2147483647 h 39"/>
              <a:gd name="T16" fmla="*/ 0 w 53"/>
              <a:gd name="T17" fmla="*/ 2147483647 h 39"/>
              <a:gd name="T18" fmla="*/ 0 w 53"/>
              <a:gd name="T19" fmla="*/ 2147483647 h 39"/>
              <a:gd name="T20" fmla="*/ 2147483647 w 53"/>
              <a:gd name="T21" fmla="*/ 2147483647 h 39"/>
              <a:gd name="T22" fmla="*/ 2147483647 w 53"/>
              <a:gd name="T23" fmla="*/ 2147483647 h 39"/>
              <a:gd name="T24" fmla="*/ 2147483647 w 53"/>
              <a:gd name="T25" fmla="*/ 2147483647 h 39"/>
              <a:gd name="T26" fmla="*/ 2147483647 w 53"/>
              <a:gd name="T27" fmla="*/ 2147483647 h 39"/>
              <a:gd name="T28" fmla="*/ 2147483647 w 53"/>
              <a:gd name="T29" fmla="*/ 2147483647 h 39"/>
              <a:gd name="T30" fmla="*/ 2147483647 w 53"/>
              <a:gd name="T31" fmla="*/ 0 h 39"/>
              <a:gd name="T32" fmla="*/ 2147483647 w 53"/>
              <a:gd name="T33" fmla="*/ 2147483647 h 39"/>
              <a:gd name="T34" fmla="*/ 2147483647 w 53"/>
              <a:gd name="T35" fmla="*/ 2147483647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39"/>
              <a:gd name="T56" fmla="*/ 53 w 53"/>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39">
                <a:moveTo>
                  <a:pt x="49" y="2"/>
                </a:moveTo>
                <a:lnTo>
                  <a:pt x="53" y="16"/>
                </a:lnTo>
                <a:lnTo>
                  <a:pt x="49" y="29"/>
                </a:lnTo>
                <a:lnTo>
                  <a:pt x="50" y="39"/>
                </a:lnTo>
                <a:lnTo>
                  <a:pt x="42" y="35"/>
                </a:lnTo>
                <a:lnTo>
                  <a:pt x="30" y="38"/>
                </a:lnTo>
                <a:lnTo>
                  <a:pt x="14" y="35"/>
                </a:lnTo>
                <a:lnTo>
                  <a:pt x="9" y="39"/>
                </a:lnTo>
                <a:lnTo>
                  <a:pt x="0" y="31"/>
                </a:lnTo>
                <a:lnTo>
                  <a:pt x="0" y="29"/>
                </a:lnTo>
                <a:lnTo>
                  <a:pt x="37" y="30"/>
                </a:lnTo>
                <a:lnTo>
                  <a:pt x="38" y="26"/>
                </a:lnTo>
                <a:lnTo>
                  <a:pt x="30" y="21"/>
                </a:lnTo>
                <a:lnTo>
                  <a:pt x="29" y="9"/>
                </a:lnTo>
                <a:lnTo>
                  <a:pt x="17" y="5"/>
                </a:lnTo>
                <a:lnTo>
                  <a:pt x="27" y="0"/>
                </a:lnTo>
                <a:lnTo>
                  <a:pt x="39" y="5"/>
                </a:lnTo>
                <a:lnTo>
                  <a:pt x="49" y="2"/>
                </a:lnTo>
                <a:close/>
              </a:path>
            </a:pathLst>
          </a:custGeom>
          <a:solidFill>
            <a:srgbClr val="CDCDCD"/>
          </a:solidFill>
          <a:ln w="6350">
            <a:solidFill>
              <a:schemeClr val="bg1"/>
            </a:solidFill>
            <a:round/>
            <a:headEnd/>
            <a:tailEnd/>
          </a:ln>
        </p:spPr>
        <p:txBody>
          <a:bodyPr/>
          <a:lstStyle/>
          <a:p>
            <a:endParaRPr lang="en-US"/>
          </a:p>
        </p:txBody>
      </p:sp>
      <p:sp>
        <p:nvSpPr>
          <p:cNvPr id="1794" name="Freeform 2838"/>
          <p:cNvSpPr>
            <a:spLocks/>
          </p:cNvSpPr>
          <p:nvPr/>
        </p:nvSpPr>
        <p:spPr bwMode="auto">
          <a:xfrm>
            <a:off x="2984500" y="4510088"/>
            <a:ext cx="130175" cy="66675"/>
          </a:xfrm>
          <a:custGeom>
            <a:avLst/>
            <a:gdLst>
              <a:gd name="T0" fmla="*/ 2147483647 w 119"/>
              <a:gd name="T1" fmla="*/ 2147483647 h 60"/>
              <a:gd name="T2" fmla="*/ 2147483647 w 119"/>
              <a:gd name="T3" fmla="*/ 2147483647 h 60"/>
              <a:gd name="T4" fmla="*/ 2147483647 w 119"/>
              <a:gd name="T5" fmla="*/ 0 h 60"/>
              <a:gd name="T6" fmla="*/ 2147483647 w 119"/>
              <a:gd name="T7" fmla="*/ 2147483647 h 60"/>
              <a:gd name="T8" fmla="*/ 2147483647 w 119"/>
              <a:gd name="T9" fmla="*/ 2147483647 h 60"/>
              <a:gd name="T10" fmla="*/ 2147483647 w 119"/>
              <a:gd name="T11" fmla="*/ 2147483647 h 60"/>
              <a:gd name="T12" fmla="*/ 2147483647 w 119"/>
              <a:gd name="T13" fmla="*/ 2147483647 h 60"/>
              <a:gd name="T14" fmla="*/ 0 w 119"/>
              <a:gd name="T15" fmla="*/ 2147483647 h 60"/>
              <a:gd name="T16" fmla="*/ 2147483647 w 119"/>
              <a:gd name="T17" fmla="*/ 2147483647 h 60"/>
              <a:gd name="T18" fmla="*/ 2147483647 w 119"/>
              <a:gd name="T19" fmla="*/ 2147483647 h 60"/>
              <a:gd name="T20" fmla="*/ 2147483647 w 119"/>
              <a:gd name="T21" fmla="*/ 2147483647 h 60"/>
              <a:gd name="T22" fmla="*/ 2147483647 w 119"/>
              <a:gd name="T23" fmla="*/ 2147483647 h 60"/>
              <a:gd name="T24" fmla="*/ 2147483647 w 119"/>
              <a:gd name="T25" fmla="*/ 2147483647 h 60"/>
              <a:gd name="T26" fmla="*/ 2147483647 w 119"/>
              <a:gd name="T27" fmla="*/ 2147483647 h 60"/>
              <a:gd name="T28" fmla="*/ 2147483647 w 119"/>
              <a:gd name="T29" fmla="*/ 2147483647 h 60"/>
              <a:gd name="T30" fmla="*/ 2147483647 w 119"/>
              <a:gd name="T31" fmla="*/ 2147483647 h 60"/>
              <a:gd name="T32" fmla="*/ 2147483647 w 119"/>
              <a:gd name="T33" fmla="*/ 2147483647 h 60"/>
              <a:gd name="T34" fmla="*/ 2147483647 w 119"/>
              <a:gd name="T35" fmla="*/ 2147483647 h 60"/>
              <a:gd name="T36" fmla="*/ 2147483647 w 119"/>
              <a:gd name="T37" fmla="*/ 2147483647 h 60"/>
              <a:gd name="T38" fmla="*/ 2147483647 w 119"/>
              <a:gd name="T39" fmla="*/ 2147483647 h 60"/>
              <a:gd name="T40" fmla="*/ 2147483647 w 119"/>
              <a:gd name="T41" fmla="*/ 2147483647 h 60"/>
              <a:gd name="T42" fmla="*/ 2147483647 w 119"/>
              <a:gd name="T43" fmla="*/ 2147483647 h 60"/>
              <a:gd name="T44" fmla="*/ 2147483647 w 119"/>
              <a:gd name="T45" fmla="*/ 2147483647 h 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9"/>
              <a:gd name="T70" fmla="*/ 0 h 60"/>
              <a:gd name="T71" fmla="*/ 119 w 119"/>
              <a:gd name="T72" fmla="*/ 60 h 6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9" h="60">
                <a:moveTo>
                  <a:pt x="119" y="20"/>
                </a:moveTo>
                <a:lnTo>
                  <a:pt x="102" y="7"/>
                </a:lnTo>
                <a:lnTo>
                  <a:pt x="84" y="0"/>
                </a:lnTo>
                <a:lnTo>
                  <a:pt x="20" y="4"/>
                </a:lnTo>
                <a:lnTo>
                  <a:pt x="19" y="9"/>
                </a:lnTo>
                <a:lnTo>
                  <a:pt x="3" y="20"/>
                </a:lnTo>
                <a:lnTo>
                  <a:pt x="4" y="26"/>
                </a:lnTo>
                <a:lnTo>
                  <a:pt x="0" y="31"/>
                </a:lnTo>
                <a:lnTo>
                  <a:pt x="18" y="42"/>
                </a:lnTo>
                <a:lnTo>
                  <a:pt x="29" y="42"/>
                </a:lnTo>
                <a:lnTo>
                  <a:pt x="31" y="52"/>
                </a:lnTo>
                <a:lnTo>
                  <a:pt x="36" y="52"/>
                </a:lnTo>
                <a:lnTo>
                  <a:pt x="40" y="60"/>
                </a:lnTo>
                <a:lnTo>
                  <a:pt x="46" y="58"/>
                </a:lnTo>
                <a:lnTo>
                  <a:pt x="51" y="53"/>
                </a:lnTo>
                <a:lnTo>
                  <a:pt x="52" y="45"/>
                </a:lnTo>
                <a:lnTo>
                  <a:pt x="60" y="45"/>
                </a:lnTo>
                <a:lnTo>
                  <a:pt x="63" y="38"/>
                </a:lnTo>
                <a:lnTo>
                  <a:pt x="71" y="41"/>
                </a:lnTo>
                <a:lnTo>
                  <a:pt x="82" y="33"/>
                </a:lnTo>
                <a:lnTo>
                  <a:pt x="89" y="23"/>
                </a:lnTo>
                <a:lnTo>
                  <a:pt x="99" y="27"/>
                </a:lnTo>
                <a:lnTo>
                  <a:pt x="119" y="20"/>
                </a:lnTo>
                <a:close/>
              </a:path>
            </a:pathLst>
          </a:custGeom>
          <a:solidFill>
            <a:srgbClr val="CDCDCD"/>
          </a:solidFill>
          <a:ln w="6350">
            <a:solidFill>
              <a:schemeClr val="bg1"/>
            </a:solidFill>
            <a:round/>
            <a:headEnd/>
            <a:tailEnd/>
          </a:ln>
        </p:spPr>
        <p:txBody>
          <a:bodyPr/>
          <a:lstStyle/>
          <a:p>
            <a:endParaRPr lang="en-US"/>
          </a:p>
        </p:txBody>
      </p:sp>
      <p:sp>
        <p:nvSpPr>
          <p:cNvPr id="1795" name="Freeform 2839"/>
          <p:cNvSpPr>
            <a:spLocks/>
          </p:cNvSpPr>
          <p:nvPr/>
        </p:nvSpPr>
        <p:spPr bwMode="auto">
          <a:xfrm>
            <a:off x="3217863" y="4451350"/>
            <a:ext cx="46037" cy="17463"/>
          </a:xfrm>
          <a:custGeom>
            <a:avLst/>
            <a:gdLst>
              <a:gd name="T0" fmla="*/ 2147483647 w 41"/>
              <a:gd name="T1" fmla="*/ 2147483647 h 15"/>
              <a:gd name="T2" fmla="*/ 2147483647 w 41"/>
              <a:gd name="T3" fmla="*/ 2147483647 h 15"/>
              <a:gd name="T4" fmla="*/ 2147483647 w 41"/>
              <a:gd name="T5" fmla="*/ 2147483647 h 15"/>
              <a:gd name="T6" fmla="*/ 2147483647 w 41"/>
              <a:gd name="T7" fmla="*/ 2147483647 h 15"/>
              <a:gd name="T8" fmla="*/ 2147483647 w 41"/>
              <a:gd name="T9" fmla="*/ 2147483647 h 15"/>
              <a:gd name="T10" fmla="*/ 2147483647 w 41"/>
              <a:gd name="T11" fmla="*/ 2147483647 h 15"/>
              <a:gd name="T12" fmla="*/ 0 w 41"/>
              <a:gd name="T13" fmla="*/ 2147483647 h 15"/>
              <a:gd name="T14" fmla="*/ 2147483647 w 41"/>
              <a:gd name="T15" fmla="*/ 0 h 15"/>
              <a:gd name="T16" fmla="*/ 2147483647 w 41"/>
              <a:gd name="T17" fmla="*/ 214748364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15"/>
              <a:gd name="T29" fmla="*/ 41 w 41"/>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15">
                <a:moveTo>
                  <a:pt x="24" y="2"/>
                </a:moveTo>
                <a:lnTo>
                  <a:pt x="38" y="6"/>
                </a:lnTo>
                <a:lnTo>
                  <a:pt x="41" y="12"/>
                </a:lnTo>
                <a:lnTo>
                  <a:pt x="32" y="11"/>
                </a:lnTo>
                <a:lnTo>
                  <a:pt x="24" y="15"/>
                </a:lnTo>
                <a:lnTo>
                  <a:pt x="13" y="14"/>
                </a:lnTo>
                <a:lnTo>
                  <a:pt x="0" y="5"/>
                </a:lnTo>
                <a:lnTo>
                  <a:pt x="9" y="0"/>
                </a:lnTo>
                <a:lnTo>
                  <a:pt x="24" y="2"/>
                </a:lnTo>
                <a:close/>
              </a:path>
            </a:pathLst>
          </a:custGeom>
          <a:solidFill>
            <a:srgbClr val="CDCDCD"/>
          </a:solidFill>
          <a:ln w="6350">
            <a:solidFill>
              <a:schemeClr val="bg1"/>
            </a:solidFill>
            <a:round/>
            <a:headEnd/>
            <a:tailEnd/>
          </a:ln>
        </p:spPr>
        <p:txBody>
          <a:bodyPr/>
          <a:lstStyle/>
          <a:p>
            <a:endParaRPr lang="en-US"/>
          </a:p>
        </p:txBody>
      </p:sp>
      <p:sp>
        <p:nvSpPr>
          <p:cNvPr id="1796" name="Freeform 2840"/>
          <p:cNvSpPr>
            <a:spLocks/>
          </p:cNvSpPr>
          <p:nvPr/>
        </p:nvSpPr>
        <p:spPr bwMode="auto">
          <a:xfrm>
            <a:off x="2401888" y="4110038"/>
            <a:ext cx="638175" cy="431800"/>
          </a:xfrm>
          <a:custGeom>
            <a:avLst/>
            <a:gdLst>
              <a:gd name="T0" fmla="*/ 2147483647 w 587"/>
              <a:gd name="T1" fmla="*/ 2147483647 h 383"/>
              <a:gd name="T2" fmla="*/ 2147483647 w 587"/>
              <a:gd name="T3" fmla="*/ 2147483647 h 383"/>
              <a:gd name="T4" fmla="*/ 2147483647 w 587"/>
              <a:gd name="T5" fmla="*/ 2147483647 h 383"/>
              <a:gd name="T6" fmla="*/ 2147483647 w 587"/>
              <a:gd name="T7" fmla="*/ 2147483647 h 383"/>
              <a:gd name="T8" fmla="*/ 2147483647 w 587"/>
              <a:gd name="T9" fmla="*/ 2147483647 h 383"/>
              <a:gd name="T10" fmla="*/ 2147483647 w 587"/>
              <a:gd name="T11" fmla="*/ 2147483647 h 383"/>
              <a:gd name="T12" fmla="*/ 2147483647 w 587"/>
              <a:gd name="T13" fmla="*/ 2147483647 h 383"/>
              <a:gd name="T14" fmla="*/ 2147483647 w 587"/>
              <a:gd name="T15" fmla="*/ 2147483647 h 383"/>
              <a:gd name="T16" fmla="*/ 2147483647 w 587"/>
              <a:gd name="T17" fmla="*/ 2147483647 h 383"/>
              <a:gd name="T18" fmla="*/ 2147483647 w 587"/>
              <a:gd name="T19" fmla="*/ 2147483647 h 383"/>
              <a:gd name="T20" fmla="*/ 2147483647 w 587"/>
              <a:gd name="T21" fmla="*/ 2147483647 h 383"/>
              <a:gd name="T22" fmla="*/ 2147483647 w 587"/>
              <a:gd name="T23" fmla="*/ 2147483647 h 383"/>
              <a:gd name="T24" fmla="*/ 2147483647 w 587"/>
              <a:gd name="T25" fmla="*/ 2147483647 h 383"/>
              <a:gd name="T26" fmla="*/ 2147483647 w 587"/>
              <a:gd name="T27" fmla="*/ 2147483647 h 383"/>
              <a:gd name="T28" fmla="*/ 2147483647 w 587"/>
              <a:gd name="T29" fmla="*/ 2147483647 h 383"/>
              <a:gd name="T30" fmla="*/ 2147483647 w 587"/>
              <a:gd name="T31" fmla="*/ 2147483647 h 383"/>
              <a:gd name="T32" fmla="*/ 2147483647 w 587"/>
              <a:gd name="T33" fmla="*/ 2147483647 h 383"/>
              <a:gd name="T34" fmla="*/ 2147483647 w 587"/>
              <a:gd name="T35" fmla="*/ 2147483647 h 383"/>
              <a:gd name="T36" fmla="*/ 2147483647 w 587"/>
              <a:gd name="T37" fmla="*/ 2147483647 h 383"/>
              <a:gd name="T38" fmla="*/ 2147483647 w 587"/>
              <a:gd name="T39" fmla="*/ 2147483647 h 383"/>
              <a:gd name="T40" fmla="*/ 2147483647 w 587"/>
              <a:gd name="T41" fmla="*/ 2147483647 h 383"/>
              <a:gd name="T42" fmla="*/ 2147483647 w 587"/>
              <a:gd name="T43" fmla="*/ 2147483647 h 383"/>
              <a:gd name="T44" fmla="*/ 2147483647 w 587"/>
              <a:gd name="T45" fmla="*/ 2147483647 h 383"/>
              <a:gd name="T46" fmla="*/ 2147483647 w 587"/>
              <a:gd name="T47" fmla="*/ 2147483647 h 383"/>
              <a:gd name="T48" fmla="*/ 2147483647 w 587"/>
              <a:gd name="T49" fmla="*/ 2147483647 h 383"/>
              <a:gd name="T50" fmla="*/ 2147483647 w 587"/>
              <a:gd name="T51" fmla="*/ 2147483647 h 383"/>
              <a:gd name="T52" fmla="*/ 2147483647 w 587"/>
              <a:gd name="T53" fmla="*/ 2147483647 h 383"/>
              <a:gd name="T54" fmla="*/ 2147483647 w 587"/>
              <a:gd name="T55" fmla="*/ 2147483647 h 383"/>
              <a:gd name="T56" fmla="*/ 2147483647 w 587"/>
              <a:gd name="T57" fmla="*/ 2147483647 h 383"/>
              <a:gd name="T58" fmla="*/ 2147483647 w 587"/>
              <a:gd name="T59" fmla="*/ 2147483647 h 383"/>
              <a:gd name="T60" fmla="*/ 2147483647 w 587"/>
              <a:gd name="T61" fmla="*/ 2147483647 h 383"/>
              <a:gd name="T62" fmla="*/ 2147483647 w 587"/>
              <a:gd name="T63" fmla="*/ 2147483647 h 383"/>
              <a:gd name="T64" fmla="*/ 2147483647 w 587"/>
              <a:gd name="T65" fmla="*/ 2147483647 h 383"/>
              <a:gd name="T66" fmla="*/ 2147483647 w 587"/>
              <a:gd name="T67" fmla="*/ 2147483647 h 383"/>
              <a:gd name="T68" fmla="*/ 2147483647 w 587"/>
              <a:gd name="T69" fmla="*/ 2147483647 h 383"/>
              <a:gd name="T70" fmla="*/ 2147483647 w 587"/>
              <a:gd name="T71" fmla="*/ 2147483647 h 383"/>
              <a:gd name="T72" fmla="*/ 2147483647 w 587"/>
              <a:gd name="T73" fmla="*/ 2147483647 h 383"/>
              <a:gd name="T74" fmla="*/ 2147483647 w 587"/>
              <a:gd name="T75" fmla="*/ 2147483647 h 383"/>
              <a:gd name="T76" fmla="*/ 2147483647 w 587"/>
              <a:gd name="T77" fmla="*/ 2147483647 h 383"/>
              <a:gd name="T78" fmla="*/ 2147483647 w 587"/>
              <a:gd name="T79" fmla="*/ 2147483647 h 383"/>
              <a:gd name="T80" fmla="*/ 2147483647 w 587"/>
              <a:gd name="T81" fmla="*/ 2147483647 h 383"/>
              <a:gd name="T82" fmla="*/ 2147483647 w 587"/>
              <a:gd name="T83" fmla="*/ 2147483647 h 383"/>
              <a:gd name="T84" fmla="*/ 2147483647 w 587"/>
              <a:gd name="T85" fmla="*/ 2147483647 h 3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87"/>
              <a:gd name="T130" fmla="*/ 0 h 383"/>
              <a:gd name="T131" fmla="*/ 587 w 587"/>
              <a:gd name="T132" fmla="*/ 383 h 3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87" h="383">
                <a:moveTo>
                  <a:pt x="389" y="152"/>
                </a:moveTo>
                <a:lnTo>
                  <a:pt x="350" y="140"/>
                </a:lnTo>
                <a:lnTo>
                  <a:pt x="338" y="114"/>
                </a:lnTo>
                <a:lnTo>
                  <a:pt x="324" y="97"/>
                </a:lnTo>
                <a:lnTo>
                  <a:pt x="318" y="81"/>
                </a:lnTo>
                <a:lnTo>
                  <a:pt x="302" y="65"/>
                </a:lnTo>
                <a:lnTo>
                  <a:pt x="278" y="67"/>
                </a:lnTo>
                <a:lnTo>
                  <a:pt x="268" y="85"/>
                </a:lnTo>
                <a:lnTo>
                  <a:pt x="246" y="71"/>
                </a:lnTo>
                <a:lnTo>
                  <a:pt x="239" y="60"/>
                </a:lnTo>
                <a:lnTo>
                  <a:pt x="235" y="46"/>
                </a:lnTo>
                <a:lnTo>
                  <a:pt x="207" y="21"/>
                </a:lnTo>
                <a:lnTo>
                  <a:pt x="171" y="21"/>
                </a:lnTo>
                <a:lnTo>
                  <a:pt x="171" y="30"/>
                </a:lnTo>
                <a:lnTo>
                  <a:pt x="118" y="32"/>
                </a:lnTo>
                <a:lnTo>
                  <a:pt x="46" y="0"/>
                </a:lnTo>
                <a:lnTo>
                  <a:pt x="0" y="4"/>
                </a:lnTo>
                <a:lnTo>
                  <a:pt x="12" y="20"/>
                </a:lnTo>
                <a:lnTo>
                  <a:pt x="24" y="53"/>
                </a:lnTo>
                <a:lnTo>
                  <a:pt x="27" y="52"/>
                </a:lnTo>
                <a:lnTo>
                  <a:pt x="30" y="68"/>
                </a:lnTo>
                <a:lnTo>
                  <a:pt x="44" y="75"/>
                </a:lnTo>
                <a:lnTo>
                  <a:pt x="61" y="96"/>
                </a:lnTo>
                <a:lnTo>
                  <a:pt x="59" y="112"/>
                </a:lnTo>
                <a:lnTo>
                  <a:pt x="44" y="110"/>
                </a:lnTo>
                <a:lnTo>
                  <a:pt x="44" y="113"/>
                </a:lnTo>
                <a:lnTo>
                  <a:pt x="71" y="133"/>
                </a:lnTo>
                <a:lnTo>
                  <a:pt x="76" y="134"/>
                </a:lnTo>
                <a:lnTo>
                  <a:pt x="79" y="129"/>
                </a:lnTo>
                <a:lnTo>
                  <a:pt x="82" y="137"/>
                </a:lnTo>
                <a:lnTo>
                  <a:pt x="95" y="145"/>
                </a:lnTo>
                <a:lnTo>
                  <a:pt x="99" y="156"/>
                </a:lnTo>
                <a:lnTo>
                  <a:pt x="97" y="177"/>
                </a:lnTo>
                <a:lnTo>
                  <a:pt x="105" y="177"/>
                </a:lnTo>
                <a:lnTo>
                  <a:pt x="131" y="200"/>
                </a:lnTo>
                <a:lnTo>
                  <a:pt x="141" y="216"/>
                </a:lnTo>
                <a:lnTo>
                  <a:pt x="150" y="210"/>
                </a:lnTo>
                <a:lnTo>
                  <a:pt x="151" y="202"/>
                </a:lnTo>
                <a:lnTo>
                  <a:pt x="136" y="187"/>
                </a:lnTo>
                <a:lnTo>
                  <a:pt x="132" y="189"/>
                </a:lnTo>
                <a:lnTo>
                  <a:pt x="128" y="187"/>
                </a:lnTo>
                <a:lnTo>
                  <a:pt x="110" y="136"/>
                </a:lnTo>
                <a:lnTo>
                  <a:pt x="106" y="133"/>
                </a:lnTo>
                <a:lnTo>
                  <a:pt x="106" y="139"/>
                </a:lnTo>
                <a:lnTo>
                  <a:pt x="105" y="137"/>
                </a:lnTo>
                <a:lnTo>
                  <a:pt x="78" y="88"/>
                </a:lnTo>
                <a:lnTo>
                  <a:pt x="73" y="87"/>
                </a:lnTo>
                <a:lnTo>
                  <a:pt x="69" y="79"/>
                </a:lnTo>
                <a:lnTo>
                  <a:pt x="56" y="68"/>
                </a:lnTo>
                <a:lnTo>
                  <a:pt x="52" y="59"/>
                </a:lnTo>
                <a:lnTo>
                  <a:pt x="44" y="17"/>
                </a:lnTo>
                <a:lnTo>
                  <a:pt x="58" y="28"/>
                </a:lnTo>
                <a:lnTo>
                  <a:pt x="66" y="28"/>
                </a:lnTo>
                <a:lnTo>
                  <a:pt x="78" y="36"/>
                </a:lnTo>
                <a:lnTo>
                  <a:pt x="87" y="64"/>
                </a:lnTo>
                <a:lnTo>
                  <a:pt x="105" y="92"/>
                </a:lnTo>
                <a:lnTo>
                  <a:pt x="118" y="107"/>
                </a:lnTo>
                <a:lnTo>
                  <a:pt x="128" y="109"/>
                </a:lnTo>
                <a:lnTo>
                  <a:pt x="131" y="122"/>
                </a:lnTo>
                <a:lnTo>
                  <a:pt x="157" y="142"/>
                </a:lnTo>
                <a:lnTo>
                  <a:pt x="152" y="152"/>
                </a:lnTo>
                <a:lnTo>
                  <a:pt x="155" y="158"/>
                </a:lnTo>
                <a:lnTo>
                  <a:pt x="161" y="156"/>
                </a:lnTo>
                <a:lnTo>
                  <a:pt x="161" y="162"/>
                </a:lnTo>
                <a:lnTo>
                  <a:pt x="173" y="166"/>
                </a:lnTo>
                <a:lnTo>
                  <a:pt x="180" y="172"/>
                </a:lnTo>
                <a:lnTo>
                  <a:pt x="181" y="181"/>
                </a:lnTo>
                <a:lnTo>
                  <a:pt x="200" y="196"/>
                </a:lnTo>
                <a:lnTo>
                  <a:pt x="211" y="211"/>
                </a:lnTo>
                <a:lnTo>
                  <a:pt x="224" y="222"/>
                </a:lnTo>
                <a:lnTo>
                  <a:pt x="234" y="250"/>
                </a:lnTo>
                <a:lnTo>
                  <a:pt x="229" y="259"/>
                </a:lnTo>
                <a:lnTo>
                  <a:pt x="233" y="264"/>
                </a:lnTo>
                <a:lnTo>
                  <a:pt x="225" y="267"/>
                </a:lnTo>
                <a:lnTo>
                  <a:pt x="229" y="280"/>
                </a:lnTo>
                <a:lnTo>
                  <a:pt x="240" y="289"/>
                </a:lnTo>
                <a:lnTo>
                  <a:pt x="259" y="300"/>
                </a:lnTo>
                <a:lnTo>
                  <a:pt x="269" y="310"/>
                </a:lnTo>
                <a:lnTo>
                  <a:pt x="297" y="316"/>
                </a:lnTo>
                <a:lnTo>
                  <a:pt x="315" y="332"/>
                </a:lnTo>
                <a:lnTo>
                  <a:pt x="358" y="345"/>
                </a:lnTo>
                <a:lnTo>
                  <a:pt x="377" y="356"/>
                </a:lnTo>
                <a:lnTo>
                  <a:pt x="406" y="364"/>
                </a:lnTo>
                <a:lnTo>
                  <a:pt x="429" y="353"/>
                </a:lnTo>
                <a:lnTo>
                  <a:pt x="437" y="352"/>
                </a:lnTo>
                <a:lnTo>
                  <a:pt x="458" y="360"/>
                </a:lnTo>
                <a:lnTo>
                  <a:pt x="482" y="383"/>
                </a:lnTo>
                <a:lnTo>
                  <a:pt x="485" y="373"/>
                </a:lnTo>
                <a:lnTo>
                  <a:pt x="498" y="354"/>
                </a:lnTo>
                <a:lnTo>
                  <a:pt x="515" y="353"/>
                </a:lnTo>
                <a:lnTo>
                  <a:pt x="510" y="340"/>
                </a:lnTo>
                <a:lnTo>
                  <a:pt x="496" y="326"/>
                </a:lnTo>
                <a:lnTo>
                  <a:pt x="507" y="328"/>
                </a:lnTo>
                <a:lnTo>
                  <a:pt x="508" y="318"/>
                </a:lnTo>
                <a:lnTo>
                  <a:pt x="541" y="318"/>
                </a:lnTo>
                <a:lnTo>
                  <a:pt x="548" y="316"/>
                </a:lnTo>
                <a:lnTo>
                  <a:pt x="554" y="307"/>
                </a:lnTo>
                <a:lnTo>
                  <a:pt x="556" y="306"/>
                </a:lnTo>
                <a:lnTo>
                  <a:pt x="560" y="299"/>
                </a:lnTo>
                <a:lnTo>
                  <a:pt x="563" y="299"/>
                </a:lnTo>
                <a:lnTo>
                  <a:pt x="562" y="305"/>
                </a:lnTo>
                <a:lnTo>
                  <a:pt x="567" y="313"/>
                </a:lnTo>
                <a:lnTo>
                  <a:pt x="573" y="289"/>
                </a:lnTo>
                <a:lnTo>
                  <a:pt x="570" y="286"/>
                </a:lnTo>
                <a:lnTo>
                  <a:pt x="573" y="283"/>
                </a:lnTo>
                <a:lnTo>
                  <a:pt x="570" y="281"/>
                </a:lnTo>
                <a:lnTo>
                  <a:pt x="587" y="250"/>
                </a:lnTo>
                <a:lnTo>
                  <a:pt x="583" y="244"/>
                </a:lnTo>
                <a:lnTo>
                  <a:pt x="573" y="242"/>
                </a:lnTo>
                <a:lnTo>
                  <a:pt x="568" y="246"/>
                </a:lnTo>
                <a:lnTo>
                  <a:pt x="568" y="241"/>
                </a:lnTo>
                <a:lnTo>
                  <a:pt x="562" y="240"/>
                </a:lnTo>
                <a:lnTo>
                  <a:pt x="518" y="252"/>
                </a:lnTo>
                <a:lnTo>
                  <a:pt x="509" y="289"/>
                </a:lnTo>
                <a:lnTo>
                  <a:pt x="499" y="295"/>
                </a:lnTo>
                <a:lnTo>
                  <a:pt x="500" y="301"/>
                </a:lnTo>
                <a:lnTo>
                  <a:pt x="495" y="305"/>
                </a:lnTo>
                <a:lnTo>
                  <a:pt x="479" y="300"/>
                </a:lnTo>
                <a:lnTo>
                  <a:pt x="440" y="310"/>
                </a:lnTo>
                <a:lnTo>
                  <a:pt x="429" y="303"/>
                </a:lnTo>
                <a:lnTo>
                  <a:pt x="416" y="299"/>
                </a:lnTo>
                <a:lnTo>
                  <a:pt x="407" y="291"/>
                </a:lnTo>
                <a:lnTo>
                  <a:pt x="400" y="275"/>
                </a:lnTo>
                <a:lnTo>
                  <a:pt x="386" y="254"/>
                </a:lnTo>
                <a:lnTo>
                  <a:pt x="387" y="244"/>
                </a:lnTo>
                <a:lnTo>
                  <a:pt x="377" y="230"/>
                </a:lnTo>
                <a:lnTo>
                  <a:pt x="378" y="204"/>
                </a:lnTo>
                <a:lnTo>
                  <a:pt x="374" y="177"/>
                </a:lnTo>
                <a:lnTo>
                  <a:pt x="380" y="163"/>
                </a:lnTo>
                <a:lnTo>
                  <a:pt x="389" y="159"/>
                </a:lnTo>
                <a:lnTo>
                  <a:pt x="389" y="152"/>
                </a:lnTo>
                <a:close/>
              </a:path>
            </a:pathLst>
          </a:custGeom>
          <a:solidFill>
            <a:srgbClr val="CDCDCD"/>
          </a:solidFill>
          <a:ln w="6350">
            <a:solidFill>
              <a:schemeClr val="bg1"/>
            </a:solidFill>
            <a:round/>
            <a:headEnd/>
            <a:tailEnd/>
          </a:ln>
        </p:spPr>
        <p:txBody>
          <a:bodyPr/>
          <a:lstStyle/>
          <a:p>
            <a:endParaRPr lang="en-US"/>
          </a:p>
        </p:txBody>
      </p:sp>
      <p:sp>
        <p:nvSpPr>
          <p:cNvPr id="1797" name="Freeform 2841"/>
          <p:cNvSpPr>
            <a:spLocks/>
          </p:cNvSpPr>
          <p:nvPr/>
        </p:nvSpPr>
        <p:spPr bwMode="auto">
          <a:xfrm>
            <a:off x="3025775" y="4532313"/>
            <a:ext cx="88900" cy="93662"/>
          </a:xfrm>
          <a:custGeom>
            <a:avLst/>
            <a:gdLst>
              <a:gd name="T0" fmla="*/ 2147483647 w 83"/>
              <a:gd name="T1" fmla="*/ 2147483647 h 84"/>
              <a:gd name="T2" fmla="*/ 2147483647 w 83"/>
              <a:gd name="T3" fmla="*/ 2147483647 h 84"/>
              <a:gd name="T4" fmla="*/ 2147483647 w 83"/>
              <a:gd name="T5" fmla="*/ 0 h 84"/>
              <a:gd name="T6" fmla="*/ 2147483647 w 83"/>
              <a:gd name="T7" fmla="*/ 2147483647 h 84"/>
              <a:gd name="T8" fmla="*/ 2147483647 w 83"/>
              <a:gd name="T9" fmla="*/ 2147483647 h 84"/>
              <a:gd name="T10" fmla="*/ 2147483647 w 83"/>
              <a:gd name="T11" fmla="*/ 2147483647 h 84"/>
              <a:gd name="T12" fmla="*/ 2147483647 w 83"/>
              <a:gd name="T13" fmla="*/ 2147483647 h 84"/>
              <a:gd name="T14" fmla="*/ 2147483647 w 83"/>
              <a:gd name="T15" fmla="*/ 2147483647 h 84"/>
              <a:gd name="T16" fmla="*/ 2147483647 w 83"/>
              <a:gd name="T17" fmla="*/ 2147483647 h 84"/>
              <a:gd name="T18" fmla="*/ 2147483647 w 83"/>
              <a:gd name="T19" fmla="*/ 2147483647 h 84"/>
              <a:gd name="T20" fmla="*/ 2147483647 w 83"/>
              <a:gd name="T21" fmla="*/ 2147483647 h 84"/>
              <a:gd name="T22" fmla="*/ 2147483647 w 83"/>
              <a:gd name="T23" fmla="*/ 2147483647 h 84"/>
              <a:gd name="T24" fmla="*/ 2147483647 w 83"/>
              <a:gd name="T25" fmla="*/ 2147483647 h 84"/>
              <a:gd name="T26" fmla="*/ 0 w 83"/>
              <a:gd name="T27" fmla="*/ 2147483647 h 84"/>
              <a:gd name="T28" fmla="*/ 0 w 83"/>
              <a:gd name="T29" fmla="*/ 2147483647 h 84"/>
              <a:gd name="T30" fmla="*/ 2147483647 w 83"/>
              <a:gd name="T31" fmla="*/ 2147483647 h 84"/>
              <a:gd name="T32" fmla="*/ 2147483647 w 83"/>
              <a:gd name="T33" fmla="*/ 2147483647 h 84"/>
              <a:gd name="T34" fmla="*/ 2147483647 w 83"/>
              <a:gd name="T35" fmla="*/ 2147483647 h 84"/>
              <a:gd name="T36" fmla="*/ 2147483647 w 83"/>
              <a:gd name="T37" fmla="*/ 2147483647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
              <a:gd name="T58" fmla="*/ 0 h 84"/>
              <a:gd name="T59" fmla="*/ 83 w 83"/>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 h="84">
                <a:moveTo>
                  <a:pt x="75" y="80"/>
                </a:moveTo>
                <a:lnTo>
                  <a:pt x="72" y="70"/>
                </a:lnTo>
                <a:lnTo>
                  <a:pt x="83" y="0"/>
                </a:lnTo>
                <a:lnTo>
                  <a:pt x="63" y="7"/>
                </a:lnTo>
                <a:lnTo>
                  <a:pt x="53" y="3"/>
                </a:lnTo>
                <a:lnTo>
                  <a:pt x="46" y="13"/>
                </a:lnTo>
                <a:lnTo>
                  <a:pt x="35" y="21"/>
                </a:lnTo>
                <a:lnTo>
                  <a:pt x="27" y="18"/>
                </a:lnTo>
                <a:lnTo>
                  <a:pt x="24" y="25"/>
                </a:lnTo>
                <a:lnTo>
                  <a:pt x="16" y="25"/>
                </a:lnTo>
                <a:lnTo>
                  <a:pt x="15" y="33"/>
                </a:lnTo>
                <a:lnTo>
                  <a:pt x="10" y="38"/>
                </a:lnTo>
                <a:lnTo>
                  <a:pt x="4" y="40"/>
                </a:lnTo>
                <a:lnTo>
                  <a:pt x="0" y="40"/>
                </a:lnTo>
                <a:lnTo>
                  <a:pt x="0" y="42"/>
                </a:lnTo>
                <a:lnTo>
                  <a:pt x="35" y="77"/>
                </a:lnTo>
                <a:lnTo>
                  <a:pt x="58" y="79"/>
                </a:lnTo>
                <a:lnTo>
                  <a:pt x="66" y="84"/>
                </a:lnTo>
                <a:lnTo>
                  <a:pt x="75" y="80"/>
                </a:lnTo>
                <a:close/>
              </a:path>
            </a:pathLst>
          </a:custGeom>
          <a:solidFill>
            <a:schemeClr val="folHlink"/>
          </a:solidFill>
          <a:ln w="6350" algn="ctr">
            <a:solidFill>
              <a:schemeClr val="folHlink"/>
            </a:solidFill>
            <a:round/>
            <a:headEnd/>
            <a:tailEnd/>
          </a:ln>
        </p:spPr>
        <p:txBody>
          <a:bodyPr/>
          <a:lstStyle/>
          <a:p>
            <a:endParaRPr lang="en-US"/>
          </a:p>
        </p:txBody>
      </p:sp>
      <p:sp>
        <p:nvSpPr>
          <p:cNvPr id="1798" name="Freeform 2843"/>
          <p:cNvSpPr>
            <a:spLocks/>
          </p:cNvSpPr>
          <p:nvPr/>
        </p:nvSpPr>
        <p:spPr bwMode="auto">
          <a:xfrm>
            <a:off x="3143250" y="4694238"/>
            <a:ext cx="4763" cy="7937"/>
          </a:xfrm>
          <a:custGeom>
            <a:avLst/>
            <a:gdLst>
              <a:gd name="T0" fmla="*/ 2147483647 w 4"/>
              <a:gd name="T1" fmla="*/ 0 h 7"/>
              <a:gd name="T2" fmla="*/ 0 w 4"/>
              <a:gd name="T3" fmla="*/ 2147483647 h 7"/>
              <a:gd name="T4" fmla="*/ 2147483647 w 4"/>
              <a:gd name="T5" fmla="*/ 2147483647 h 7"/>
              <a:gd name="T6" fmla="*/ 2147483647 w 4"/>
              <a:gd name="T7" fmla="*/ 0 h 7"/>
              <a:gd name="T8" fmla="*/ 0 60000 65536"/>
              <a:gd name="T9" fmla="*/ 0 60000 65536"/>
              <a:gd name="T10" fmla="*/ 0 60000 65536"/>
              <a:gd name="T11" fmla="*/ 0 60000 65536"/>
              <a:gd name="T12" fmla="*/ 0 w 4"/>
              <a:gd name="T13" fmla="*/ 0 h 7"/>
              <a:gd name="T14" fmla="*/ 4 w 4"/>
              <a:gd name="T15" fmla="*/ 7 h 7"/>
            </a:gdLst>
            <a:ahLst/>
            <a:cxnLst>
              <a:cxn ang="T8">
                <a:pos x="T0" y="T1"/>
              </a:cxn>
              <a:cxn ang="T9">
                <a:pos x="T2" y="T3"/>
              </a:cxn>
              <a:cxn ang="T10">
                <a:pos x="T4" y="T5"/>
              </a:cxn>
              <a:cxn ang="T11">
                <a:pos x="T6" y="T7"/>
              </a:cxn>
            </a:cxnLst>
            <a:rect l="T12" t="T13" r="T14" b="T15"/>
            <a:pathLst>
              <a:path w="4" h="7">
                <a:moveTo>
                  <a:pt x="3" y="0"/>
                </a:moveTo>
                <a:lnTo>
                  <a:pt x="0" y="5"/>
                </a:lnTo>
                <a:lnTo>
                  <a:pt x="4" y="7"/>
                </a:lnTo>
                <a:lnTo>
                  <a:pt x="3" y="0"/>
                </a:lnTo>
                <a:close/>
              </a:path>
            </a:pathLst>
          </a:custGeom>
          <a:solidFill>
            <a:srgbClr val="CDCDCD"/>
          </a:solidFill>
          <a:ln w="6350">
            <a:solidFill>
              <a:schemeClr val="bg1"/>
            </a:solidFill>
            <a:round/>
            <a:headEnd/>
            <a:tailEnd/>
          </a:ln>
        </p:spPr>
        <p:txBody>
          <a:bodyPr/>
          <a:lstStyle/>
          <a:p>
            <a:endParaRPr lang="en-US"/>
          </a:p>
        </p:txBody>
      </p:sp>
      <p:sp>
        <p:nvSpPr>
          <p:cNvPr id="1799" name="Freeform 2844"/>
          <p:cNvSpPr>
            <a:spLocks/>
          </p:cNvSpPr>
          <p:nvPr/>
        </p:nvSpPr>
        <p:spPr bwMode="auto">
          <a:xfrm>
            <a:off x="3119438" y="4649788"/>
            <a:ext cx="123825" cy="55562"/>
          </a:xfrm>
          <a:custGeom>
            <a:avLst/>
            <a:gdLst>
              <a:gd name="T0" fmla="*/ 2147483647 w 113"/>
              <a:gd name="T1" fmla="*/ 2147483647 h 49"/>
              <a:gd name="T2" fmla="*/ 2147483647 w 113"/>
              <a:gd name="T3" fmla="*/ 2147483647 h 49"/>
              <a:gd name="T4" fmla="*/ 2147483647 w 113"/>
              <a:gd name="T5" fmla="*/ 2147483647 h 49"/>
              <a:gd name="T6" fmla="*/ 2147483647 w 113"/>
              <a:gd name="T7" fmla="*/ 2147483647 h 49"/>
              <a:gd name="T8" fmla="*/ 2147483647 w 113"/>
              <a:gd name="T9" fmla="*/ 2147483647 h 49"/>
              <a:gd name="T10" fmla="*/ 2147483647 w 113"/>
              <a:gd name="T11" fmla="*/ 2147483647 h 49"/>
              <a:gd name="T12" fmla="*/ 2147483647 w 113"/>
              <a:gd name="T13" fmla="*/ 2147483647 h 49"/>
              <a:gd name="T14" fmla="*/ 2147483647 w 113"/>
              <a:gd name="T15" fmla="*/ 2147483647 h 49"/>
              <a:gd name="T16" fmla="*/ 2147483647 w 113"/>
              <a:gd name="T17" fmla="*/ 2147483647 h 49"/>
              <a:gd name="T18" fmla="*/ 2147483647 w 113"/>
              <a:gd name="T19" fmla="*/ 2147483647 h 49"/>
              <a:gd name="T20" fmla="*/ 2147483647 w 113"/>
              <a:gd name="T21" fmla="*/ 2147483647 h 49"/>
              <a:gd name="T22" fmla="*/ 2147483647 w 113"/>
              <a:gd name="T23" fmla="*/ 2147483647 h 49"/>
              <a:gd name="T24" fmla="*/ 2147483647 w 113"/>
              <a:gd name="T25" fmla="*/ 2147483647 h 49"/>
              <a:gd name="T26" fmla="*/ 2147483647 w 113"/>
              <a:gd name="T27" fmla="*/ 2147483647 h 49"/>
              <a:gd name="T28" fmla="*/ 2147483647 w 113"/>
              <a:gd name="T29" fmla="*/ 2147483647 h 49"/>
              <a:gd name="T30" fmla="*/ 2147483647 w 113"/>
              <a:gd name="T31" fmla="*/ 2147483647 h 49"/>
              <a:gd name="T32" fmla="*/ 2147483647 w 113"/>
              <a:gd name="T33" fmla="*/ 2147483647 h 49"/>
              <a:gd name="T34" fmla="*/ 2147483647 w 113"/>
              <a:gd name="T35" fmla="*/ 2147483647 h 49"/>
              <a:gd name="T36" fmla="*/ 2147483647 w 113"/>
              <a:gd name="T37" fmla="*/ 2147483647 h 49"/>
              <a:gd name="T38" fmla="*/ 2147483647 w 113"/>
              <a:gd name="T39" fmla="*/ 2147483647 h 49"/>
              <a:gd name="T40" fmla="*/ 0 w 113"/>
              <a:gd name="T41" fmla="*/ 2147483647 h 49"/>
              <a:gd name="T42" fmla="*/ 2147483647 w 113"/>
              <a:gd name="T43" fmla="*/ 2147483647 h 49"/>
              <a:gd name="T44" fmla="*/ 2147483647 w 113"/>
              <a:gd name="T45" fmla="*/ 2147483647 h 49"/>
              <a:gd name="T46" fmla="*/ 2147483647 w 113"/>
              <a:gd name="T47" fmla="*/ 2147483647 h 49"/>
              <a:gd name="T48" fmla="*/ 2147483647 w 113"/>
              <a:gd name="T49" fmla="*/ 0 h 49"/>
              <a:gd name="T50" fmla="*/ 2147483647 w 113"/>
              <a:gd name="T51" fmla="*/ 2147483647 h 49"/>
              <a:gd name="T52" fmla="*/ 2147483647 w 113"/>
              <a:gd name="T53" fmla="*/ 2147483647 h 49"/>
              <a:gd name="T54" fmla="*/ 2147483647 w 113"/>
              <a:gd name="T55" fmla="*/ 2147483647 h 49"/>
              <a:gd name="T56" fmla="*/ 2147483647 w 113"/>
              <a:gd name="T57" fmla="*/ 2147483647 h 49"/>
              <a:gd name="T58" fmla="*/ 2147483647 w 113"/>
              <a:gd name="T59" fmla="*/ 2147483647 h 49"/>
              <a:gd name="T60" fmla="*/ 2147483647 w 113"/>
              <a:gd name="T61" fmla="*/ 2147483647 h 49"/>
              <a:gd name="T62" fmla="*/ 2147483647 w 113"/>
              <a:gd name="T63" fmla="*/ 2147483647 h 49"/>
              <a:gd name="T64" fmla="*/ 2147483647 w 113"/>
              <a:gd name="T65" fmla="*/ 2147483647 h 49"/>
              <a:gd name="T66" fmla="*/ 2147483647 w 113"/>
              <a:gd name="T67" fmla="*/ 2147483647 h 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3"/>
              <a:gd name="T103" fmla="*/ 0 h 49"/>
              <a:gd name="T104" fmla="*/ 113 w 113"/>
              <a:gd name="T105" fmla="*/ 49 h 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3" h="49">
                <a:moveTo>
                  <a:pt x="109" y="20"/>
                </a:moveTo>
                <a:lnTo>
                  <a:pt x="108" y="24"/>
                </a:lnTo>
                <a:lnTo>
                  <a:pt x="113" y="33"/>
                </a:lnTo>
                <a:lnTo>
                  <a:pt x="106" y="40"/>
                </a:lnTo>
                <a:lnTo>
                  <a:pt x="103" y="39"/>
                </a:lnTo>
                <a:lnTo>
                  <a:pt x="99" y="46"/>
                </a:lnTo>
                <a:lnTo>
                  <a:pt x="90" y="34"/>
                </a:lnTo>
                <a:lnTo>
                  <a:pt x="96" y="25"/>
                </a:lnTo>
                <a:lnTo>
                  <a:pt x="89" y="24"/>
                </a:lnTo>
                <a:lnTo>
                  <a:pt x="73" y="13"/>
                </a:lnTo>
                <a:lnTo>
                  <a:pt x="50" y="29"/>
                </a:lnTo>
                <a:lnTo>
                  <a:pt x="49" y="34"/>
                </a:lnTo>
                <a:lnTo>
                  <a:pt x="56" y="43"/>
                </a:lnTo>
                <a:lnTo>
                  <a:pt x="47" y="49"/>
                </a:lnTo>
                <a:lnTo>
                  <a:pt x="41" y="49"/>
                </a:lnTo>
                <a:lnTo>
                  <a:pt x="39" y="38"/>
                </a:lnTo>
                <a:lnTo>
                  <a:pt x="33" y="40"/>
                </a:lnTo>
                <a:lnTo>
                  <a:pt x="24" y="29"/>
                </a:lnTo>
                <a:lnTo>
                  <a:pt x="5" y="26"/>
                </a:lnTo>
                <a:lnTo>
                  <a:pt x="2" y="30"/>
                </a:lnTo>
                <a:lnTo>
                  <a:pt x="0" y="25"/>
                </a:lnTo>
                <a:lnTo>
                  <a:pt x="6" y="11"/>
                </a:lnTo>
                <a:lnTo>
                  <a:pt x="2" y="9"/>
                </a:lnTo>
                <a:lnTo>
                  <a:pt x="2" y="4"/>
                </a:lnTo>
                <a:lnTo>
                  <a:pt x="7" y="0"/>
                </a:lnTo>
                <a:lnTo>
                  <a:pt x="13" y="4"/>
                </a:lnTo>
                <a:lnTo>
                  <a:pt x="16" y="13"/>
                </a:lnTo>
                <a:lnTo>
                  <a:pt x="35" y="16"/>
                </a:lnTo>
                <a:lnTo>
                  <a:pt x="55" y="8"/>
                </a:lnTo>
                <a:lnTo>
                  <a:pt x="60" y="11"/>
                </a:lnTo>
                <a:lnTo>
                  <a:pt x="64" y="1"/>
                </a:lnTo>
                <a:lnTo>
                  <a:pt x="73" y="1"/>
                </a:lnTo>
                <a:lnTo>
                  <a:pt x="94" y="6"/>
                </a:lnTo>
                <a:lnTo>
                  <a:pt x="109" y="20"/>
                </a:lnTo>
                <a:close/>
              </a:path>
            </a:pathLst>
          </a:custGeom>
          <a:solidFill>
            <a:srgbClr val="CDCDCD"/>
          </a:solidFill>
          <a:ln w="6350">
            <a:solidFill>
              <a:schemeClr val="bg1"/>
            </a:solidFill>
            <a:round/>
            <a:headEnd/>
            <a:tailEnd/>
          </a:ln>
        </p:spPr>
        <p:txBody>
          <a:bodyPr/>
          <a:lstStyle/>
          <a:p>
            <a:endParaRPr lang="en-US"/>
          </a:p>
        </p:txBody>
      </p:sp>
      <p:sp>
        <p:nvSpPr>
          <p:cNvPr id="1800" name="Freeform 2846"/>
          <p:cNvSpPr>
            <a:spLocks/>
          </p:cNvSpPr>
          <p:nvPr/>
        </p:nvSpPr>
        <p:spPr bwMode="auto">
          <a:xfrm>
            <a:off x="3206750" y="4257675"/>
            <a:ext cx="22225" cy="6350"/>
          </a:xfrm>
          <a:custGeom>
            <a:avLst/>
            <a:gdLst>
              <a:gd name="T0" fmla="*/ 2147483647 w 21"/>
              <a:gd name="T1" fmla="*/ 0 h 5"/>
              <a:gd name="T2" fmla="*/ 2147483647 w 21"/>
              <a:gd name="T3" fmla="*/ 2147483647 h 5"/>
              <a:gd name="T4" fmla="*/ 0 w 21"/>
              <a:gd name="T5" fmla="*/ 2147483647 h 5"/>
              <a:gd name="T6" fmla="*/ 2147483647 w 21"/>
              <a:gd name="T7" fmla="*/ 0 h 5"/>
              <a:gd name="T8" fmla="*/ 0 60000 65536"/>
              <a:gd name="T9" fmla="*/ 0 60000 65536"/>
              <a:gd name="T10" fmla="*/ 0 60000 65536"/>
              <a:gd name="T11" fmla="*/ 0 60000 65536"/>
              <a:gd name="T12" fmla="*/ 0 w 21"/>
              <a:gd name="T13" fmla="*/ 0 h 5"/>
              <a:gd name="T14" fmla="*/ 21 w 21"/>
              <a:gd name="T15" fmla="*/ 5 h 5"/>
            </a:gdLst>
            <a:ahLst/>
            <a:cxnLst>
              <a:cxn ang="T8">
                <a:pos x="T0" y="T1"/>
              </a:cxn>
              <a:cxn ang="T9">
                <a:pos x="T2" y="T3"/>
              </a:cxn>
              <a:cxn ang="T10">
                <a:pos x="T4" y="T5"/>
              </a:cxn>
              <a:cxn ang="T11">
                <a:pos x="T6" y="T7"/>
              </a:cxn>
            </a:cxnLst>
            <a:rect l="T12" t="T13" r="T14" b="T15"/>
            <a:pathLst>
              <a:path w="21" h="5">
                <a:moveTo>
                  <a:pt x="18" y="0"/>
                </a:moveTo>
                <a:lnTo>
                  <a:pt x="21" y="5"/>
                </a:lnTo>
                <a:lnTo>
                  <a:pt x="0" y="2"/>
                </a:lnTo>
                <a:lnTo>
                  <a:pt x="18" y="0"/>
                </a:lnTo>
                <a:close/>
              </a:path>
            </a:pathLst>
          </a:custGeom>
          <a:solidFill>
            <a:srgbClr val="CDCDCD"/>
          </a:solidFill>
          <a:ln w="6350">
            <a:solidFill>
              <a:schemeClr val="bg1"/>
            </a:solidFill>
            <a:round/>
            <a:headEnd/>
            <a:tailEnd/>
          </a:ln>
        </p:spPr>
        <p:txBody>
          <a:bodyPr/>
          <a:lstStyle/>
          <a:p>
            <a:endParaRPr lang="en-US"/>
          </a:p>
        </p:txBody>
      </p:sp>
      <p:sp>
        <p:nvSpPr>
          <p:cNvPr id="1801" name="Freeform 2847"/>
          <p:cNvSpPr>
            <a:spLocks/>
          </p:cNvSpPr>
          <p:nvPr/>
        </p:nvSpPr>
        <p:spPr bwMode="auto">
          <a:xfrm>
            <a:off x="3316288" y="4386263"/>
            <a:ext cx="12700" cy="9525"/>
          </a:xfrm>
          <a:custGeom>
            <a:avLst/>
            <a:gdLst>
              <a:gd name="T0" fmla="*/ 2147483647 w 12"/>
              <a:gd name="T1" fmla="*/ 0 h 8"/>
              <a:gd name="T2" fmla="*/ 2147483647 w 12"/>
              <a:gd name="T3" fmla="*/ 2147483647 h 8"/>
              <a:gd name="T4" fmla="*/ 0 w 12"/>
              <a:gd name="T5" fmla="*/ 2147483647 h 8"/>
              <a:gd name="T6" fmla="*/ 0 w 12"/>
              <a:gd name="T7" fmla="*/ 2147483647 h 8"/>
              <a:gd name="T8" fmla="*/ 2147483647 w 12"/>
              <a:gd name="T9" fmla="*/ 0 h 8"/>
              <a:gd name="T10" fmla="*/ 0 60000 65536"/>
              <a:gd name="T11" fmla="*/ 0 60000 65536"/>
              <a:gd name="T12" fmla="*/ 0 60000 65536"/>
              <a:gd name="T13" fmla="*/ 0 60000 65536"/>
              <a:gd name="T14" fmla="*/ 0 60000 65536"/>
              <a:gd name="T15" fmla="*/ 0 w 12"/>
              <a:gd name="T16" fmla="*/ 0 h 8"/>
              <a:gd name="T17" fmla="*/ 12 w 12"/>
              <a:gd name="T18" fmla="*/ 8 h 8"/>
            </a:gdLst>
            <a:ahLst/>
            <a:cxnLst>
              <a:cxn ang="T10">
                <a:pos x="T0" y="T1"/>
              </a:cxn>
              <a:cxn ang="T11">
                <a:pos x="T2" y="T3"/>
              </a:cxn>
              <a:cxn ang="T12">
                <a:pos x="T4" y="T5"/>
              </a:cxn>
              <a:cxn ang="T13">
                <a:pos x="T6" y="T7"/>
              </a:cxn>
              <a:cxn ang="T14">
                <a:pos x="T8" y="T9"/>
              </a:cxn>
            </a:cxnLst>
            <a:rect l="T15" t="T16" r="T17" b="T18"/>
            <a:pathLst>
              <a:path w="12" h="8">
                <a:moveTo>
                  <a:pt x="12" y="0"/>
                </a:moveTo>
                <a:lnTo>
                  <a:pt x="11" y="6"/>
                </a:lnTo>
                <a:lnTo>
                  <a:pt x="0" y="8"/>
                </a:lnTo>
                <a:lnTo>
                  <a:pt x="0" y="5"/>
                </a:lnTo>
                <a:lnTo>
                  <a:pt x="12" y="0"/>
                </a:lnTo>
                <a:close/>
              </a:path>
            </a:pathLst>
          </a:custGeom>
          <a:solidFill>
            <a:srgbClr val="CDCDCD"/>
          </a:solidFill>
          <a:ln w="6350">
            <a:solidFill>
              <a:schemeClr val="bg1"/>
            </a:solidFill>
            <a:round/>
            <a:headEnd/>
            <a:tailEnd/>
          </a:ln>
        </p:spPr>
        <p:txBody>
          <a:bodyPr/>
          <a:lstStyle/>
          <a:p>
            <a:endParaRPr lang="en-US"/>
          </a:p>
        </p:txBody>
      </p:sp>
      <p:sp>
        <p:nvSpPr>
          <p:cNvPr id="1802" name="Freeform 2848"/>
          <p:cNvSpPr>
            <a:spLocks/>
          </p:cNvSpPr>
          <p:nvPr/>
        </p:nvSpPr>
        <p:spPr bwMode="auto">
          <a:xfrm>
            <a:off x="3271838" y="4306888"/>
            <a:ext cx="11112" cy="14287"/>
          </a:xfrm>
          <a:custGeom>
            <a:avLst/>
            <a:gdLst>
              <a:gd name="T0" fmla="*/ 2147483647 w 10"/>
              <a:gd name="T1" fmla="*/ 2147483647 h 12"/>
              <a:gd name="T2" fmla="*/ 2147483647 w 10"/>
              <a:gd name="T3" fmla="*/ 2147483647 h 12"/>
              <a:gd name="T4" fmla="*/ 2147483647 w 10"/>
              <a:gd name="T5" fmla="*/ 2147483647 h 12"/>
              <a:gd name="T6" fmla="*/ 0 w 10"/>
              <a:gd name="T7" fmla="*/ 0 h 12"/>
              <a:gd name="T8" fmla="*/ 2147483647 w 10"/>
              <a:gd name="T9" fmla="*/ 2147483647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8" y="9"/>
                </a:moveTo>
                <a:lnTo>
                  <a:pt x="10" y="12"/>
                </a:lnTo>
                <a:lnTo>
                  <a:pt x="7" y="12"/>
                </a:lnTo>
                <a:lnTo>
                  <a:pt x="0" y="0"/>
                </a:lnTo>
                <a:lnTo>
                  <a:pt x="8" y="9"/>
                </a:lnTo>
                <a:close/>
              </a:path>
            </a:pathLst>
          </a:custGeom>
          <a:solidFill>
            <a:srgbClr val="CDCDCD"/>
          </a:solidFill>
          <a:ln w="6350">
            <a:solidFill>
              <a:schemeClr val="bg1"/>
            </a:solidFill>
            <a:round/>
            <a:headEnd/>
            <a:tailEnd/>
          </a:ln>
        </p:spPr>
        <p:txBody>
          <a:bodyPr/>
          <a:lstStyle/>
          <a:p>
            <a:endParaRPr lang="en-US"/>
          </a:p>
        </p:txBody>
      </p:sp>
      <p:sp>
        <p:nvSpPr>
          <p:cNvPr id="1803" name="Freeform 2849"/>
          <p:cNvSpPr>
            <a:spLocks/>
          </p:cNvSpPr>
          <p:nvPr/>
        </p:nvSpPr>
        <p:spPr bwMode="auto">
          <a:xfrm>
            <a:off x="3260725" y="4295775"/>
            <a:ext cx="3175" cy="12700"/>
          </a:xfrm>
          <a:custGeom>
            <a:avLst/>
            <a:gdLst>
              <a:gd name="T0" fmla="*/ 2147483647 w 4"/>
              <a:gd name="T1" fmla="*/ 0 h 11"/>
              <a:gd name="T2" fmla="*/ 2147483647 w 4"/>
              <a:gd name="T3" fmla="*/ 2147483647 h 11"/>
              <a:gd name="T4" fmla="*/ 0 w 4"/>
              <a:gd name="T5" fmla="*/ 2147483647 h 11"/>
              <a:gd name="T6" fmla="*/ 2147483647 w 4"/>
              <a:gd name="T7" fmla="*/ 0 h 11"/>
              <a:gd name="T8" fmla="*/ 0 60000 65536"/>
              <a:gd name="T9" fmla="*/ 0 60000 65536"/>
              <a:gd name="T10" fmla="*/ 0 60000 65536"/>
              <a:gd name="T11" fmla="*/ 0 60000 65536"/>
              <a:gd name="T12" fmla="*/ 0 w 4"/>
              <a:gd name="T13" fmla="*/ 0 h 11"/>
              <a:gd name="T14" fmla="*/ 4 w 4"/>
              <a:gd name="T15" fmla="*/ 11 h 11"/>
            </a:gdLst>
            <a:ahLst/>
            <a:cxnLst>
              <a:cxn ang="T8">
                <a:pos x="T0" y="T1"/>
              </a:cxn>
              <a:cxn ang="T9">
                <a:pos x="T2" y="T3"/>
              </a:cxn>
              <a:cxn ang="T10">
                <a:pos x="T4" y="T5"/>
              </a:cxn>
              <a:cxn ang="T11">
                <a:pos x="T6" y="T7"/>
              </a:cxn>
            </a:cxnLst>
            <a:rect l="T12" t="T13" r="T14" b="T15"/>
            <a:pathLst>
              <a:path w="4" h="11">
                <a:moveTo>
                  <a:pt x="3" y="0"/>
                </a:moveTo>
                <a:lnTo>
                  <a:pt x="4" y="11"/>
                </a:lnTo>
                <a:lnTo>
                  <a:pt x="0" y="6"/>
                </a:lnTo>
                <a:lnTo>
                  <a:pt x="3" y="0"/>
                </a:lnTo>
                <a:close/>
              </a:path>
            </a:pathLst>
          </a:custGeom>
          <a:solidFill>
            <a:srgbClr val="CDCDCD"/>
          </a:solidFill>
          <a:ln w="6350">
            <a:solidFill>
              <a:schemeClr val="bg1"/>
            </a:solidFill>
            <a:round/>
            <a:headEnd/>
            <a:tailEnd/>
          </a:ln>
        </p:spPr>
        <p:txBody>
          <a:bodyPr/>
          <a:lstStyle/>
          <a:p>
            <a:endParaRPr lang="en-US"/>
          </a:p>
        </p:txBody>
      </p:sp>
      <p:sp>
        <p:nvSpPr>
          <p:cNvPr id="1804" name="Freeform 2850"/>
          <p:cNvSpPr>
            <a:spLocks/>
          </p:cNvSpPr>
          <p:nvPr/>
        </p:nvSpPr>
        <p:spPr bwMode="auto">
          <a:xfrm>
            <a:off x="3228975" y="4319588"/>
            <a:ext cx="4763" cy="11112"/>
          </a:xfrm>
          <a:custGeom>
            <a:avLst/>
            <a:gdLst>
              <a:gd name="T0" fmla="*/ 0 w 4"/>
              <a:gd name="T1" fmla="*/ 2147483647 h 10"/>
              <a:gd name="T2" fmla="*/ 2147483647 w 4"/>
              <a:gd name="T3" fmla="*/ 0 h 10"/>
              <a:gd name="T4" fmla="*/ 2147483647 w 4"/>
              <a:gd name="T5" fmla="*/ 2147483647 h 10"/>
              <a:gd name="T6" fmla="*/ 0 w 4"/>
              <a:gd name="T7" fmla="*/ 2147483647 h 10"/>
              <a:gd name="T8" fmla="*/ 0 60000 65536"/>
              <a:gd name="T9" fmla="*/ 0 60000 65536"/>
              <a:gd name="T10" fmla="*/ 0 60000 65536"/>
              <a:gd name="T11" fmla="*/ 0 60000 65536"/>
              <a:gd name="T12" fmla="*/ 0 w 4"/>
              <a:gd name="T13" fmla="*/ 0 h 10"/>
              <a:gd name="T14" fmla="*/ 4 w 4"/>
              <a:gd name="T15" fmla="*/ 10 h 10"/>
            </a:gdLst>
            <a:ahLst/>
            <a:cxnLst>
              <a:cxn ang="T8">
                <a:pos x="T0" y="T1"/>
              </a:cxn>
              <a:cxn ang="T9">
                <a:pos x="T2" y="T3"/>
              </a:cxn>
              <a:cxn ang="T10">
                <a:pos x="T4" y="T5"/>
              </a:cxn>
              <a:cxn ang="T11">
                <a:pos x="T6" y="T7"/>
              </a:cxn>
            </a:cxnLst>
            <a:rect l="T12" t="T13" r="T14" b="T15"/>
            <a:pathLst>
              <a:path w="4" h="10">
                <a:moveTo>
                  <a:pt x="0" y="5"/>
                </a:moveTo>
                <a:lnTo>
                  <a:pt x="4" y="0"/>
                </a:lnTo>
                <a:lnTo>
                  <a:pt x="4" y="10"/>
                </a:lnTo>
                <a:lnTo>
                  <a:pt x="0" y="5"/>
                </a:lnTo>
                <a:close/>
              </a:path>
            </a:pathLst>
          </a:custGeom>
          <a:solidFill>
            <a:srgbClr val="CDCDCD"/>
          </a:solidFill>
          <a:ln w="6350">
            <a:solidFill>
              <a:schemeClr val="bg1"/>
            </a:solidFill>
            <a:round/>
            <a:headEnd/>
            <a:tailEnd/>
          </a:ln>
        </p:spPr>
        <p:txBody>
          <a:bodyPr/>
          <a:lstStyle/>
          <a:p>
            <a:endParaRPr lang="en-US"/>
          </a:p>
        </p:txBody>
      </p:sp>
      <p:sp>
        <p:nvSpPr>
          <p:cNvPr id="1805" name="Freeform 2851"/>
          <p:cNvSpPr>
            <a:spLocks/>
          </p:cNvSpPr>
          <p:nvPr/>
        </p:nvSpPr>
        <p:spPr bwMode="auto">
          <a:xfrm>
            <a:off x="3217863" y="4295775"/>
            <a:ext cx="11112" cy="19050"/>
          </a:xfrm>
          <a:custGeom>
            <a:avLst/>
            <a:gdLst>
              <a:gd name="T0" fmla="*/ 2147483647 w 11"/>
              <a:gd name="T1" fmla="*/ 2147483647 h 17"/>
              <a:gd name="T2" fmla="*/ 2147483647 w 11"/>
              <a:gd name="T3" fmla="*/ 2147483647 h 17"/>
              <a:gd name="T4" fmla="*/ 2147483647 w 11"/>
              <a:gd name="T5" fmla="*/ 2147483647 h 17"/>
              <a:gd name="T6" fmla="*/ 0 w 11"/>
              <a:gd name="T7" fmla="*/ 2147483647 h 17"/>
              <a:gd name="T8" fmla="*/ 2147483647 w 11"/>
              <a:gd name="T9" fmla="*/ 0 h 17"/>
              <a:gd name="T10" fmla="*/ 2147483647 w 11"/>
              <a:gd name="T11" fmla="*/ 2147483647 h 17"/>
              <a:gd name="T12" fmla="*/ 0 60000 65536"/>
              <a:gd name="T13" fmla="*/ 0 60000 65536"/>
              <a:gd name="T14" fmla="*/ 0 60000 65536"/>
              <a:gd name="T15" fmla="*/ 0 60000 65536"/>
              <a:gd name="T16" fmla="*/ 0 60000 65536"/>
              <a:gd name="T17" fmla="*/ 0 60000 65536"/>
              <a:gd name="T18" fmla="*/ 0 w 11"/>
              <a:gd name="T19" fmla="*/ 0 h 17"/>
              <a:gd name="T20" fmla="*/ 11 w 11"/>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1" h="17">
                <a:moveTo>
                  <a:pt x="6" y="2"/>
                </a:moveTo>
                <a:lnTo>
                  <a:pt x="11" y="10"/>
                </a:lnTo>
                <a:lnTo>
                  <a:pt x="9" y="17"/>
                </a:lnTo>
                <a:lnTo>
                  <a:pt x="0" y="10"/>
                </a:lnTo>
                <a:lnTo>
                  <a:pt x="3" y="0"/>
                </a:lnTo>
                <a:lnTo>
                  <a:pt x="6" y="2"/>
                </a:lnTo>
                <a:close/>
              </a:path>
            </a:pathLst>
          </a:custGeom>
          <a:solidFill>
            <a:srgbClr val="CDCDCD"/>
          </a:solidFill>
          <a:ln w="6350">
            <a:solidFill>
              <a:schemeClr val="bg1"/>
            </a:solidFill>
            <a:round/>
            <a:headEnd/>
            <a:tailEnd/>
          </a:ln>
        </p:spPr>
        <p:txBody>
          <a:bodyPr/>
          <a:lstStyle/>
          <a:p>
            <a:endParaRPr lang="en-US"/>
          </a:p>
        </p:txBody>
      </p:sp>
      <p:sp>
        <p:nvSpPr>
          <p:cNvPr id="1806" name="Freeform 2852"/>
          <p:cNvSpPr>
            <a:spLocks/>
          </p:cNvSpPr>
          <p:nvPr/>
        </p:nvSpPr>
        <p:spPr bwMode="auto">
          <a:xfrm>
            <a:off x="3240088" y="4264025"/>
            <a:ext cx="4762" cy="15875"/>
          </a:xfrm>
          <a:custGeom>
            <a:avLst/>
            <a:gdLst>
              <a:gd name="T0" fmla="*/ 2147483647 w 4"/>
              <a:gd name="T1" fmla="*/ 2147483647 h 14"/>
              <a:gd name="T2" fmla="*/ 2147483647 w 4"/>
              <a:gd name="T3" fmla="*/ 2147483647 h 14"/>
              <a:gd name="T4" fmla="*/ 0 w 4"/>
              <a:gd name="T5" fmla="*/ 2147483647 h 14"/>
              <a:gd name="T6" fmla="*/ 2147483647 w 4"/>
              <a:gd name="T7" fmla="*/ 0 h 14"/>
              <a:gd name="T8" fmla="*/ 2147483647 w 4"/>
              <a:gd name="T9" fmla="*/ 2147483647 h 14"/>
              <a:gd name="T10" fmla="*/ 0 60000 65536"/>
              <a:gd name="T11" fmla="*/ 0 60000 65536"/>
              <a:gd name="T12" fmla="*/ 0 60000 65536"/>
              <a:gd name="T13" fmla="*/ 0 60000 65536"/>
              <a:gd name="T14" fmla="*/ 0 60000 65536"/>
              <a:gd name="T15" fmla="*/ 0 w 4"/>
              <a:gd name="T16" fmla="*/ 0 h 14"/>
              <a:gd name="T17" fmla="*/ 4 w 4"/>
              <a:gd name="T18" fmla="*/ 14 h 14"/>
            </a:gdLst>
            <a:ahLst/>
            <a:cxnLst>
              <a:cxn ang="T10">
                <a:pos x="T0" y="T1"/>
              </a:cxn>
              <a:cxn ang="T11">
                <a:pos x="T2" y="T3"/>
              </a:cxn>
              <a:cxn ang="T12">
                <a:pos x="T4" y="T5"/>
              </a:cxn>
              <a:cxn ang="T13">
                <a:pos x="T6" y="T7"/>
              </a:cxn>
              <a:cxn ang="T14">
                <a:pos x="T8" y="T9"/>
              </a:cxn>
            </a:cxnLst>
            <a:rect l="T15" t="T16" r="T17" b="T18"/>
            <a:pathLst>
              <a:path w="4" h="14">
                <a:moveTo>
                  <a:pt x="4" y="5"/>
                </a:moveTo>
                <a:lnTo>
                  <a:pt x="3" y="14"/>
                </a:lnTo>
                <a:lnTo>
                  <a:pt x="0" y="5"/>
                </a:lnTo>
                <a:lnTo>
                  <a:pt x="3" y="0"/>
                </a:lnTo>
                <a:lnTo>
                  <a:pt x="4" y="5"/>
                </a:lnTo>
                <a:close/>
              </a:path>
            </a:pathLst>
          </a:custGeom>
          <a:solidFill>
            <a:srgbClr val="CDCDCD"/>
          </a:solidFill>
          <a:ln w="6350">
            <a:solidFill>
              <a:schemeClr val="bg1"/>
            </a:solidFill>
            <a:round/>
            <a:headEnd/>
            <a:tailEnd/>
          </a:ln>
        </p:spPr>
        <p:txBody>
          <a:bodyPr/>
          <a:lstStyle/>
          <a:p>
            <a:endParaRPr lang="en-US"/>
          </a:p>
        </p:txBody>
      </p:sp>
      <p:sp>
        <p:nvSpPr>
          <p:cNvPr id="1807" name="Freeform 2853"/>
          <p:cNvSpPr>
            <a:spLocks/>
          </p:cNvSpPr>
          <p:nvPr/>
        </p:nvSpPr>
        <p:spPr bwMode="auto">
          <a:xfrm>
            <a:off x="3302000" y="4352925"/>
            <a:ext cx="9525" cy="12700"/>
          </a:xfrm>
          <a:custGeom>
            <a:avLst/>
            <a:gdLst>
              <a:gd name="T0" fmla="*/ 2147483647 w 9"/>
              <a:gd name="T1" fmla="*/ 2147483647 h 11"/>
              <a:gd name="T2" fmla="*/ 2147483647 w 9"/>
              <a:gd name="T3" fmla="*/ 2147483647 h 11"/>
              <a:gd name="T4" fmla="*/ 2147483647 w 9"/>
              <a:gd name="T5" fmla="*/ 2147483647 h 11"/>
              <a:gd name="T6" fmla="*/ 0 w 9"/>
              <a:gd name="T7" fmla="*/ 0 h 11"/>
              <a:gd name="T8" fmla="*/ 2147483647 w 9"/>
              <a:gd name="T9" fmla="*/ 2147483647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6" y="5"/>
                </a:moveTo>
                <a:lnTo>
                  <a:pt x="6" y="11"/>
                </a:lnTo>
                <a:lnTo>
                  <a:pt x="9" y="2"/>
                </a:lnTo>
                <a:lnTo>
                  <a:pt x="0" y="0"/>
                </a:lnTo>
                <a:lnTo>
                  <a:pt x="6" y="5"/>
                </a:lnTo>
                <a:close/>
              </a:path>
            </a:pathLst>
          </a:custGeom>
          <a:solidFill>
            <a:srgbClr val="CDCDCD"/>
          </a:solidFill>
          <a:ln w="6350">
            <a:solidFill>
              <a:schemeClr val="bg1"/>
            </a:solidFill>
            <a:round/>
            <a:headEnd/>
            <a:tailEnd/>
          </a:ln>
        </p:spPr>
        <p:txBody>
          <a:bodyPr/>
          <a:lstStyle/>
          <a:p>
            <a:endParaRPr lang="en-US"/>
          </a:p>
        </p:txBody>
      </p:sp>
      <p:sp>
        <p:nvSpPr>
          <p:cNvPr id="1808" name="Freeform 2855"/>
          <p:cNvSpPr>
            <a:spLocks/>
          </p:cNvSpPr>
          <p:nvPr/>
        </p:nvSpPr>
        <p:spPr bwMode="auto">
          <a:xfrm>
            <a:off x="3324225" y="5341938"/>
            <a:ext cx="414338" cy="854075"/>
          </a:xfrm>
          <a:custGeom>
            <a:avLst/>
            <a:gdLst>
              <a:gd name="T0" fmla="*/ 2147483647 w 382"/>
              <a:gd name="T1" fmla="*/ 2147483647 h 759"/>
              <a:gd name="T2" fmla="*/ 2147483647 w 382"/>
              <a:gd name="T3" fmla="*/ 2147483647 h 759"/>
              <a:gd name="T4" fmla="*/ 2147483647 w 382"/>
              <a:gd name="T5" fmla="*/ 2147483647 h 759"/>
              <a:gd name="T6" fmla="*/ 2147483647 w 382"/>
              <a:gd name="T7" fmla="*/ 2147483647 h 759"/>
              <a:gd name="T8" fmla="*/ 2147483647 w 382"/>
              <a:gd name="T9" fmla="*/ 2147483647 h 759"/>
              <a:gd name="T10" fmla="*/ 2147483647 w 382"/>
              <a:gd name="T11" fmla="*/ 2147483647 h 759"/>
              <a:gd name="T12" fmla="*/ 2147483647 w 382"/>
              <a:gd name="T13" fmla="*/ 2147483647 h 759"/>
              <a:gd name="T14" fmla="*/ 2147483647 w 382"/>
              <a:gd name="T15" fmla="*/ 2147483647 h 759"/>
              <a:gd name="T16" fmla="*/ 2147483647 w 382"/>
              <a:gd name="T17" fmla="*/ 2147483647 h 759"/>
              <a:gd name="T18" fmla="*/ 2147483647 w 382"/>
              <a:gd name="T19" fmla="*/ 2147483647 h 759"/>
              <a:gd name="T20" fmla="*/ 2147483647 w 382"/>
              <a:gd name="T21" fmla="*/ 2147483647 h 759"/>
              <a:gd name="T22" fmla="*/ 2147483647 w 382"/>
              <a:gd name="T23" fmla="*/ 2147483647 h 759"/>
              <a:gd name="T24" fmla="*/ 2147483647 w 382"/>
              <a:gd name="T25" fmla="*/ 2147483647 h 759"/>
              <a:gd name="T26" fmla="*/ 2147483647 w 382"/>
              <a:gd name="T27" fmla="*/ 2147483647 h 759"/>
              <a:gd name="T28" fmla="*/ 2147483647 w 382"/>
              <a:gd name="T29" fmla="*/ 2147483647 h 759"/>
              <a:gd name="T30" fmla="*/ 2147483647 w 382"/>
              <a:gd name="T31" fmla="*/ 2147483647 h 759"/>
              <a:gd name="T32" fmla="*/ 2147483647 w 382"/>
              <a:gd name="T33" fmla="*/ 2147483647 h 759"/>
              <a:gd name="T34" fmla="*/ 2147483647 w 382"/>
              <a:gd name="T35" fmla="*/ 2147483647 h 759"/>
              <a:gd name="T36" fmla="*/ 2147483647 w 382"/>
              <a:gd name="T37" fmla="*/ 2147483647 h 759"/>
              <a:gd name="T38" fmla="*/ 2147483647 w 382"/>
              <a:gd name="T39" fmla="*/ 2147483647 h 759"/>
              <a:gd name="T40" fmla="*/ 2147483647 w 382"/>
              <a:gd name="T41" fmla="*/ 2147483647 h 759"/>
              <a:gd name="T42" fmla="*/ 2147483647 w 382"/>
              <a:gd name="T43" fmla="*/ 2147483647 h 759"/>
              <a:gd name="T44" fmla="*/ 2147483647 w 382"/>
              <a:gd name="T45" fmla="*/ 2147483647 h 759"/>
              <a:gd name="T46" fmla="*/ 2147483647 w 382"/>
              <a:gd name="T47" fmla="*/ 2147483647 h 759"/>
              <a:gd name="T48" fmla="*/ 2147483647 w 382"/>
              <a:gd name="T49" fmla="*/ 2147483647 h 759"/>
              <a:gd name="T50" fmla="*/ 2147483647 w 382"/>
              <a:gd name="T51" fmla="*/ 2147483647 h 759"/>
              <a:gd name="T52" fmla="*/ 2147483647 w 382"/>
              <a:gd name="T53" fmla="*/ 2147483647 h 759"/>
              <a:gd name="T54" fmla="*/ 2147483647 w 382"/>
              <a:gd name="T55" fmla="*/ 2147483647 h 759"/>
              <a:gd name="T56" fmla="*/ 2147483647 w 382"/>
              <a:gd name="T57" fmla="*/ 2147483647 h 759"/>
              <a:gd name="T58" fmla="*/ 2147483647 w 382"/>
              <a:gd name="T59" fmla="*/ 2147483647 h 759"/>
              <a:gd name="T60" fmla="*/ 2147483647 w 382"/>
              <a:gd name="T61" fmla="*/ 2147483647 h 759"/>
              <a:gd name="T62" fmla="*/ 2147483647 w 382"/>
              <a:gd name="T63" fmla="*/ 2147483647 h 759"/>
              <a:gd name="T64" fmla="*/ 2147483647 w 382"/>
              <a:gd name="T65" fmla="*/ 2147483647 h 759"/>
              <a:gd name="T66" fmla="*/ 2147483647 w 382"/>
              <a:gd name="T67" fmla="*/ 2147483647 h 759"/>
              <a:gd name="T68" fmla="*/ 2147483647 w 382"/>
              <a:gd name="T69" fmla="*/ 2147483647 h 759"/>
              <a:gd name="T70" fmla="*/ 2147483647 w 382"/>
              <a:gd name="T71" fmla="*/ 2147483647 h 759"/>
              <a:gd name="T72" fmla="*/ 2147483647 w 382"/>
              <a:gd name="T73" fmla="*/ 2147483647 h 759"/>
              <a:gd name="T74" fmla="*/ 2147483647 w 382"/>
              <a:gd name="T75" fmla="*/ 2147483647 h 759"/>
              <a:gd name="T76" fmla="*/ 2147483647 w 382"/>
              <a:gd name="T77" fmla="*/ 2147483647 h 759"/>
              <a:gd name="T78" fmla="*/ 2147483647 w 382"/>
              <a:gd name="T79" fmla="*/ 2147483647 h 759"/>
              <a:gd name="T80" fmla="*/ 2147483647 w 382"/>
              <a:gd name="T81" fmla="*/ 2147483647 h 759"/>
              <a:gd name="T82" fmla="*/ 2147483647 w 382"/>
              <a:gd name="T83" fmla="*/ 2147483647 h 759"/>
              <a:gd name="T84" fmla="*/ 2147483647 w 382"/>
              <a:gd name="T85" fmla="*/ 2147483647 h 7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2"/>
              <a:gd name="T130" fmla="*/ 0 h 759"/>
              <a:gd name="T131" fmla="*/ 382 w 382"/>
              <a:gd name="T132" fmla="*/ 759 h 7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2" h="759">
                <a:moveTo>
                  <a:pt x="365" y="80"/>
                </a:moveTo>
                <a:lnTo>
                  <a:pt x="378" y="82"/>
                </a:lnTo>
                <a:lnTo>
                  <a:pt x="382" y="96"/>
                </a:lnTo>
                <a:lnTo>
                  <a:pt x="380" y="112"/>
                </a:lnTo>
                <a:lnTo>
                  <a:pt x="362" y="121"/>
                </a:lnTo>
                <a:lnTo>
                  <a:pt x="305" y="181"/>
                </a:lnTo>
                <a:lnTo>
                  <a:pt x="300" y="188"/>
                </a:lnTo>
                <a:lnTo>
                  <a:pt x="295" y="243"/>
                </a:lnTo>
                <a:lnTo>
                  <a:pt x="289" y="269"/>
                </a:lnTo>
                <a:lnTo>
                  <a:pt x="290" y="282"/>
                </a:lnTo>
                <a:lnTo>
                  <a:pt x="313" y="299"/>
                </a:lnTo>
                <a:lnTo>
                  <a:pt x="309" y="312"/>
                </a:lnTo>
                <a:lnTo>
                  <a:pt x="315" y="322"/>
                </a:lnTo>
                <a:lnTo>
                  <a:pt x="323" y="323"/>
                </a:lnTo>
                <a:lnTo>
                  <a:pt x="321" y="341"/>
                </a:lnTo>
                <a:lnTo>
                  <a:pt x="308" y="359"/>
                </a:lnTo>
                <a:lnTo>
                  <a:pt x="305" y="368"/>
                </a:lnTo>
                <a:lnTo>
                  <a:pt x="296" y="375"/>
                </a:lnTo>
                <a:lnTo>
                  <a:pt x="239" y="388"/>
                </a:lnTo>
                <a:lnTo>
                  <a:pt x="219" y="387"/>
                </a:lnTo>
                <a:lnTo>
                  <a:pt x="214" y="383"/>
                </a:lnTo>
                <a:lnTo>
                  <a:pt x="214" y="394"/>
                </a:lnTo>
                <a:lnTo>
                  <a:pt x="219" y="400"/>
                </a:lnTo>
                <a:lnTo>
                  <a:pt x="213" y="415"/>
                </a:lnTo>
                <a:lnTo>
                  <a:pt x="214" y="432"/>
                </a:lnTo>
                <a:lnTo>
                  <a:pt x="211" y="438"/>
                </a:lnTo>
                <a:lnTo>
                  <a:pt x="200" y="444"/>
                </a:lnTo>
                <a:lnTo>
                  <a:pt x="186" y="444"/>
                </a:lnTo>
                <a:lnTo>
                  <a:pt x="163" y="431"/>
                </a:lnTo>
                <a:lnTo>
                  <a:pt x="158" y="436"/>
                </a:lnTo>
                <a:lnTo>
                  <a:pt x="162" y="466"/>
                </a:lnTo>
                <a:lnTo>
                  <a:pt x="172" y="476"/>
                </a:lnTo>
                <a:lnTo>
                  <a:pt x="180" y="475"/>
                </a:lnTo>
                <a:lnTo>
                  <a:pt x="176" y="470"/>
                </a:lnTo>
                <a:lnTo>
                  <a:pt x="186" y="466"/>
                </a:lnTo>
                <a:lnTo>
                  <a:pt x="188" y="471"/>
                </a:lnTo>
                <a:lnTo>
                  <a:pt x="190" y="480"/>
                </a:lnTo>
                <a:lnTo>
                  <a:pt x="187" y="486"/>
                </a:lnTo>
                <a:lnTo>
                  <a:pt x="177" y="486"/>
                </a:lnTo>
                <a:lnTo>
                  <a:pt x="171" y="479"/>
                </a:lnTo>
                <a:lnTo>
                  <a:pt x="162" y="484"/>
                </a:lnTo>
                <a:lnTo>
                  <a:pt x="176" y="493"/>
                </a:lnTo>
                <a:lnTo>
                  <a:pt x="163" y="499"/>
                </a:lnTo>
                <a:lnTo>
                  <a:pt x="158" y="506"/>
                </a:lnTo>
                <a:lnTo>
                  <a:pt x="158" y="528"/>
                </a:lnTo>
                <a:lnTo>
                  <a:pt x="151" y="538"/>
                </a:lnTo>
                <a:lnTo>
                  <a:pt x="152" y="546"/>
                </a:lnTo>
                <a:lnTo>
                  <a:pt x="139" y="546"/>
                </a:lnTo>
                <a:lnTo>
                  <a:pt x="127" y="553"/>
                </a:lnTo>
                <a:lnTo>
                  <a:pt x="113" y="572"/>
                </a:lnTo>
                <a:lnTo>
                  <a:pt x="112" y="578"/>
                </a:lnTo>
                <a:lnTo>
                  <a:pt x="118" y="589"/>
                </a:lnTo>
                <a:lnTo>
                  <a:pt x="128" y="601"/>
                </a:lnTo>
                <a:lnTo>
                  <a:pt x="147" y="604"/>
                </a:lnTo>
                <a:lnTo>
                  <a:pt x="149" y="617"/>
                </a:lnTo>
                <a:lnTo>
                  <a:pt x="144" y="633"/>
                </a:lnTo>
                <a:lnTo>
                  <a:pt x="113" y="660"/>
                </a:lnTo>
                <a:lnTo>
                  <a:pt x="107" y="686"/>
                </a:lnTo>
                <a:lnTo>
                  <a:pt x="98" y="691"/>
                </a:lnTo>
                <a:lnTo>
                  <a:pt x="92" y="681"/>
                </a:lnTo>
                <a:lnTo>
                  <a:pt x="95" y="693"/>
                </a:lnTo>
                <a:lnTo>
                  <a:pt x="84" y="702"/>
                </a:lnTo>
                <a:lnTo>
                  <a:pt x="77" y="721"/>
                </a:lnTo>
                <a:lnTo>
                  <a:pt x="82" y="720"/>
                </a:lnTo>
                <a:lnTo>
                  <a:pt x="85" y="734"/>
                </a:lnTo>
                <a:lnTo>
                  <a:pt x="78" y="736"/>
                </a:lnTo>
                <a:lnTo>
                  <a:pt x="85" y="739"/>
                </a:lnTo>
                <a:lnTo>
                  <a:pt x="98" y="759"/>
                </a:lnTo>
                <a:lnTo>
                  <a:pt x="70" y="751"/>
                </a:lnTo>
                <a:lnTo>
                  <a:pt x="25" y="749"/>
                </a:lnTo>
                <a:lnTo>
                  <a:pt x="21" y="741"/>
                </a:lnTo>
                <a:lnTo>
                  <a:pt x="20" y="710"/>
                </a:lnTo>
                <a:lnTo>
                  <a:pt x="1" y="713"/>
                </a:lnTo>
                <a:lnTo>
                  <a:pt x="0" y="693"/>
                </a:lnTo>
                <a:lnTo>
                  <a:pt x="3" y="675"/>
                </a:lnTo>
                <a:lnTo>
                  <a:pt x="16" y="654"/>
                </a:lnTo>
                <a:lnTo>
                  <a:pt x="20" y="640"/>
                </a:lnTo>
                <a:lnTo>
                  <a:pt x="19" y="620"/>
                </a:lnTo>
                <a:lnTo>
                  <a:pt x="33" y="591"/>
                </a:lnTo>
                <a:lnTo>
                  <a:pt x="34" y="560"/>
                </a:lnTo>
                <a:lnTo>
                  <a:pt x="38" y="549"/>
                </a:lnTo>
                <a:lnTo>
                  <a:pt x="28" y="539"/>
                </a:lnTo>
                <a:lnTo>
                  <a:pt x="40" y="535"/>
                </a:lnTo>
                <a:lnTo>
                  <a:pt x="38" y="530"/>
                </a:lnTo>
                <a:lnTo>
                  <a:pt x="29" y="528"/>
                </a:lnTo>
                <a:lnTo>
                  <a:pt x="30" y="515"/>
                </a:lnTo>
                <a:lnTo>
                  <a:pt x="25" y="479"/>
                </a:lnTo>
                <a:lnTo>
                  <a:pt x="33" y="461"/>
                </a:lnTo>
                <a:lnTo>
                  <a:pt x="28" y="448"/>
                </a:lnTo>
                <a:lnTo>
                  <a:pt x="31" y="416"/>
                </a:lnTo>
                <a:lnTo>
                  <a:pt x="39" y="389"/>
                </a:lnTo>
                <a:lnTo>
                  <a:pt x="44" y="378"/>
                </a:lnTo>
                <a:lnTo>
                  <a:pt x="43" y="359"/>
                </a:lnTo>
                <a:lnTo>
                  <a:pt x="44" y="333"/>
                </a:lnTo>
                <a:lnTo>
                  <a:pt x="55" y="318"/>
                </a:lnTo>
                <a:lnTo>
                  <a:pt x="54" y="298"/>
                </a:lnTo>
                <a:lnTo>
                  <a:pt x="68" y="273"/>
                </a:lnTo>
                <a:lnTo>
                  <a:pt x="65" y="254"/>
                </a:lnTo>
                <a:lnTo>
                  <a:pt x="54" y="215"/>
                </a:lnTo>
                <a:lnTo>
                  <a:pt x="55" y="205"/>
                </a:lnTo>
                <a:lnTo>
                  <a:pt x="65" y="183"/>
                </a:lnTo>
                <a:lnTo>
                  <a:pt x="67" y="162"/>
                </a:lnTo>
                <a:lnTo>
                  <a:pt x="74" y="135"/>
                </a:lnTo>
                <a:lnTo>
                  <a:pt x="83" y="125"/>
                </a:lnTo>
                <a:lnTo>
                  <a:pt x="87" y="115"/>
                </a:lnTo>
                <a:lnTo>
                  <a:pt x="98" y="109"/>
                </a:lnTo>
                <a:lnTo>
                  <a:pt x="93" y="79"/>
                </a:lnTo>
                <a:lnTo>
                  <a:pt x="95" y="57"/>
                </a:lnTo>
                <a:lnTo>
                  <a:pt x="118" y="47"/>
                </a:lnTo>
                <a:lnTo>
                  <a:pt x="122" y="31"/>
                </a:lnTo>
                <a:lnTo>
                  <a:pt x="119" y="22"/>
                </a:lnTo>
                <a:lnTo>
                  <a:pt x="139" y="0"/>
                </a:lnTo>
                <a:lnTo>
                  <a:pt x="146" y="7"/>
                </a:lnTo>
                <a:lnTo>
                  <a:pt x="167" y="10"/>
                </a:lnTo>
                <a:lnTo>
                  <a:pt x="175" y="18"/>
                </a:lnTo>
                <a:lnTo>
                  <a:pt x="180" y="5"/>
                </a:lnTo>
                <a:lnTo>
                  <a:pt x="198" y="6"/>
                </a:lnTo>
                <a:lnTo>
                  <a:pt x="207" y="11"/>
                </a:lnTo>
                <a:lnTo>
                  <a:pt x="213" y="12"/>
                </a:lnTo>
                <a:lnTo>
                  <a:pt x="242" y="46"/>
                </a:lnTo>
                <a:lnTo>
                  <a:pt x="266" y="51"/>
                </a:lnTo>
                <a:lnTo>
                  <a:pt x="301" y="75"/>
                </a:lnTo>
                <a:lnTo>
                  <a:pt x="303" y="82"/>
                </a:lnTo>
                <a:lnTo>
                  <a:pt x="290" y="105"/>
                </a:lnTo>
                <a:lnTo>
                  <a:pt x="290" y="112"/>
                </a:lnTo>
                <a:lnTo>
                  <a:pt x="309" y="115"/>
                </a:lnTo>
                <a:lnTo>
                  <a:pt x="321" y="121"/>
                </a:lnTo>
                <a:lnTo>
                  <a:pt x="343" y="118"/>
                </a:lnTo>
                <a:lnTo>
                  <a:pt x="362" y="100"/>
                </a:lnTo>
                <a:lnTo>
                  <a:pt x="365" y="80"/>
                </a:lnTo>
                <a:close/>
              </a:path>
            </a:pathLst>
          </a:custGeom>
          <a:solidFill>
            <a:srgbClr val="CDCDCD"/>
          </a:solidFill>
          <a:ln w="6350">
            <a:solidFill>
              <a:schemeClr val="bg1"/>
            </a:solidFill>
            <a:round/>
            <a:headEnd/>
            <a:tailEnd/>
          </a:ln>
        </p:spPr>
        <p:txBody>
          <a:bodyPr/>
          <a:lstStyle/>
          <a:p>
            <a:endParaRPr lang="en-US"/>
          </a:p>
        </p:txBody>
      </p:sp>
      <p:sp>
        <p:nvSpPr>
          <p:cNvPr id="1809" name="Freeform 2856"/>
          <p:cNvSpPr>
            <a:spLocks/>
          </p:cNvSpPr>
          <p:nvPr/>
        </p:nvSpPr>
        <p:spPr bwMode="auto">
          <a:xfrm>
            <a:off x="3508375" y="6286500"/>
            <a:ext cx="19050" cy="3175"/>
          </a:xfrm>
          <a:custGeom>
            <a:avLst/>
            <a:gdLst>
              <a:gd name="T0" fmla="*/ 2147483647 w 18"/>
              <a:gd name="T1" fmla="*/ 2147483647 h 4"/>
              <a:gd name="T2" fmla="*/ 2147483647 w 18"/>
              <a:gd name="T3" fmla="*/ 0 h 4"/>
              <a:gd name="T4" fmla="*/ 2147483647 w 18"/>
              <a:gd name="T5" fmla="*/ 2147483647 h 4"/>
              <a:gd name="T6" fmla="*/ 0 w 18"/>
              <a:gd name="T7" fmla="*/ 2147483647 h 4"/>
              <a:gd name="T8" fmla="*/ 2147483647 w 18"/>
              <a:gd name="T9" fmla="*/ 2147483647 h 4"/>
              <a:gd name="T10" fmla="*/ 0 60000 65536"/>
              <a:gd name="T11" fmla="*/ 0 60000 65536"/>
              <a:gd name="T12" fmla="*/ 0 60000 65536"/>
              <a:gd name="T13" fmla="*/ 0 60000 65536"/>
              <a:gd name="T14" fmla="*/ 0 60000 65536"/>
              <a:gd name="T15" fmla="*/ 0 w 18"/>
              <a:gd name="T16" fmla="*/ 0 h 4"/>
              <a:gd name="T17" fmla="*/ 18 w 18"/>
              <a:gd name="T18" fmla="*/ 4 h 4"/>
            </a:gdLst>
            <a:ahLst/>
            <a:cxnLst>
              <a:cxn ang="T10">
                <a:pos x="T0" y="T1"/>
              </a:cxn>
              <a:cxn ang="T11">
                <a:pos x="T2" y="T3"/>
              </a:cxn>
              <a:cxn ang="T12">
                <a:pos x="T4" y="T5"/>
              </a:cxn>
              <a:cxn ang="T13">
                <a:pos x="T6" y="T7"/>
              </a:cxn>
              <a:cxn ang="T14">
                <a:pos x="T8" y="T9"/>
              </a:cxn>
            </a:cxnLst>
            <a:rect l="T15" t="T16" r="T17" b="T18"/>
            <a:pathLst>
              <a:path w="18" h="4">
                <a:moveTo>
                  <a:pt x="3" y="1"/>
                </a:moveTo>
                <a:lnTo>
                  <a:pt x="18" y="0"/>
                </a:lnTo>
                <a:lnTo>
                  <a:pt x="3" y="4"/>
                </a:lnTo>
                <a:lnTo>
                  <a:pt x="0" y="4"/>
                </a:lnTo>
                <a:lnTo>
                  <a:pt x="3" y="1"/>
                </a:lnTo>
                <a:close/>
              </a:path>
            </a:pathLst>
          </a:custGeom>
          <a:solidFill>
            <a:srgbClr val="CDCDCD"/>
          </a:solidFill>
          <a:ln w="6350">
            <a:solidFill>
              <a:schemeClr val="bg1"/>
            </a:solidFill>
            <a:round/>
            <a:headEnd/>
            <a:tailEnd/>
          </a:ln>
        </p:spPr>
        <p:txBody>
          <a:bodyPr/>
          <a:lstStyle/>
          <a:p>
            <a:endParaRPr lang="en-US"/>
          </a:p>
        </p:txBody>
      </p:sp>
      <p:sp>
        <p:nvSpPr>
          <p:cNvPr id="1810" name="Freeform 2857"/>
          <p:cNvSpPr>
            <a:spLocks/>
          </p:cNvSpPr>
          <p:nvPr/>
        </p:nvSpPr>
        <p:spPr bwMode="auto">
          <a:xfrm>
            <a:off x="3422650" y="6208713"/>
            <a:ext cx="74613" cy="87312"/>
          </a:xfrm>
          <a:custGeom>
            <a:avLst/>
            <a:gdLst>
              <a:gd name="T0" fmla="*/ 0 w 68"/>
              <a:gd name="T1" fmla="*/ 0 h 78"/>
              <a:gd name="T2" fmla="*/ 2147483647 w 68"/>
              <a:gd name="T3" fmla="*/ 2147483647 h 78"/>
              <a:gd name="T4" fmla="*/ 2147483647 w 68"/>
              <a:gd name="T5" fmla="*/ 2147483647 h 78"/>
              <a:gd name="T6" fmla="*/ 2147483647 w 68"/>
              <a:gd name="T7" fmla="*/ 2147483647 h 78"/>
              <a:gd name="T8" fmla="*/ 2147483647 w 68"/>
              <a:gd name="T9" fmla="*/ 2147483647 h 78"/>
              <a:gd name="T10" fmla="*/ 2147483647 w 68"/>
              <a:gd name="T11" fmla="*/ 2147483647 h 78"/>
              <a:gd name="T12" fmla="*/ 2147483647 w 68"/>
              <a:gd name="T13" fmla="*/ 2147483647 h 78"/>
              <a:gd name="T14" fmla="*/ 2147483647 w 68"/>
              <a:gd name="T15" fmla="*/ 2147483647 h 78"/>
              <a:gd name="T16" fmla="*/ 2147483647 w 68"/>
              <a:gd name="T17" fmla="*/ 2147483647 h 78"/>
              <a:gd name="T18" fmla="*/ 2147483647 w 68"/>
              <a:gd name="T19" fmla="*/ 2147483647 h 78"/>
              <a:gd name="T20" fmla="*/ 0 w 68"/>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78"/>
              <a:gd name="T35" fmla="*/ 68 w 68"/>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78">
                <a:moveTo>
                  <a:pt x="0" y="0"/>
                </a:moveTo>
                <a:lnTo>
                  <a:pt x="1" y="73"/>
                </a:lnTo>
                <a:lnTo>
                  <a:pt x="11" y="70"/>
                </a:lnTo>
                <a:lnTo>
                  <a:pt x="45" y="78"/>
                </a:lnTo>
                <a:lnTo>
                  <a:pt x="61" y="75"/>
                </a:lnTo>
                <a:lnTo>
                  <a:pt x="68" y="68"/>
                </a:lnTo>
                <a:lnTo>
                  <a:pt x="50" y="63"/>
                </a:lnTo>
                <a:lnTo>
                  <a:pt x="14" y="34"/>
                </a:lnTo>
                <a:lnTo>
                  <a:pt x="3" y="16"/>
                </a:lnTo>
                <a:lnTo>
                  <a:pt x="9" y="15"/>
                </a:lnTo>
                <a:lnTo>
                  <a:pt x="0" y="0"/>
                </a:lnTo>
                <a:close/>
              </a:path>
            </a:pathLst>
          </a:custGeom>
          <a:solidFill>
            <a:srgbClr val="CDCDCD"/>
          </a:solidFill>
          <a:ln w="6350">
            <a:solidFill>
              <a:schemeClr val="bg1"/>
            </a:solidFill>
            <a:round/>
            <a:headEnd/>
            <a:tailEnd/>
          </a:ln>
        </p:spPr>
        <p:txBody>
          <a:bodyPr/>
          <a:lstStyle/>
          <a:p>
            <a:endParaRPr lang="en-US"/>
          </a:p>
        </p:txBody>
      </p:sp>
      <p:sp>
        <p:nvSpPr>
          <p:cNvPr id="1811" name="Freeform 2858"/>
          <p:cNvSpPr>
            <a:spLocks/>
          </p:cNvSpPr>
          <p:nvPr/>
        </p:nvSpPr>
        <p:spPr bwMode="auto">
          <a:xfrm>
            <a:off x="3400425" y="5072063"/>
            <a:ext cx="254000" cy="295275"/>
          </a:xfrm>
          <a:custGeom>
            <a:avLst/>
            <a:gdLst>
              <a:gd name="T0" fmla="*/ 2147483647 w 232"/>
              <a:gd name="T1" fmla="*/ 2147483647 h 265"/>
              <a:gd name="T2" fmla="*/ 2147483647 w 232"/>
              <a:gd name="T3" fmla="*/ 2147483647 h 265"/>
              <a:gd name="T4" fmla="*/ 2147483647 w 232"/>
              <a:gd name="T5" fmla="*/ 2147483647 h 265"/>
              <a:gd name="T6" fmla="*/ 2147483647 w 232"/>
              <a:gd name="T7" fmla="*/ 2147483647 h 265"/>
              <a:gd name="T8" fmla="*/ 2147483647 w 232"/>
              <a:gd name="T9" fmla="*/ 2147483647 h 265"/>
              <a:gd name="T10" fmla="*/ 2147483647 w 232"/>
              <a:gd name="T11" fmla="*/ 2147483647 h 265"/>
              <a:gd name="T12" fmla="*/ 2147483647 w 232"/>
              <a:gd name="T13" fmla="*/ 2147483647 h 265"/>
              <a:gd name="T14" fmla="*/ 2147483647 w 232"/>
              <a:gd name="T15" fmla="*/ 2147483647 h 265"/>
              <a:gd name="T16" fmla="*/ 2147483647 w 232"/>
              <a:gd name="T17" fmla="*/ 2147483647 h 265"/>
              <a:gd name="T18" fmla="*/ 2147483647 w 232"/>
              <a:gd name="T19" fmla="*/ 2147483647 h 265"/>
              <a:gd name="T20" fmla="*/ 2147483647 w 232"/>
              <a:gd name="T21" fmla="*/ 2147483647 h 265"/>
              <a:gd name="T22" fmla="*/ 2147483647 w 232"/>
              <a:gd name="T23" fmla="*/ 2147483647 h 265"/>
              <a:gd name="T24" fmla="*/ 2147483647 w 232"/>
              <a:gd name="T25" fmla="*/ 2147483647 h 265"/>
              <a:gd name="T26" fmla="*/ 2147483647 w 232"/>
              <a:gd name="T27" fmla="*/ 2147483647 h 265"/>
              <a:gd name="T28" fmla="*/ 2147483647 w 232"/>
              <a:gd name="T29" fmla="*/ 2147483647 h 265"/>
              <a:gd name="T30" fmla="*/ 2147483647 w 232"/>
              <a:gd name="T31" fmla="*/ 2147483647 h 265"/>
              <a:gd name="T32" fmla="*/ 2147483647 w 232"/>
              <a:gd name="T33" fmla="*/ 2147483647 h 265"/>
              <a:gd name="T34" fmla="*/ 2147483647 w 232"/>
              <a:gd name="T35" fmla="*/ 2147483647 h 265"/>
              <a:gd name="T36" fmla="*/ 2147483647 w 232"/>
              <a:gd name="T37" fmla="*/ 2147483647 h 265"/>
              <a:gd name="T38" fmla="*/ 2147483647 w 232"/>
              <a:gd name="T39" fmla="*/ 2147483647 h 265"/>
              <a:gd name="T40" fmla="*/ 2147483647 w 232"/>
              <a:gd name="T41" fmla="*/ 2147483647 h 265"/>
              <a:gd name="T42" fmla="*/ 2147483647 w 232"/>
              <a:gd name="T43" fmla="*/ 2147483647 h 265"/>
              <a:gd name="T44" fmla="*/ 2147483647 w 232"/>
              <a:gd name="T45" fmla="*/ 2147483647 h 265"/>
              <a:gd name="T46" fmla="*/ 2147483647 w 232"/>
              <a:gd name="T47" fmla="*/ 2147483647 h 265"/>
              <a:gd name="T48" fmla="*/ 2147483647 w 232"/>
              <a:gd name="T49" fmla="*/ 2147483647 h 265"/>
              <a:gd name="T50" fmla="*/ 2147483647 w 232"/>
              <a:gd name="T51" fmla="*/ 2147483647 h 265"/>
              <a:gd name="T52" fmla="*/ 2147483647 w 232"/>
              <a:gd name="T53" fmla="*/ 2147483647 h 265"/>
              <a:gd name="T54" fmla="*/ 2147483647 w 232"/>
              <a:gd name="T55" fmla="*/ 2147483647 h 265"/>
              <a:gd name="T56" fmla="*/ 2147483647 w 232"/>
              <a:gd name="T57" fmla="*/ 2147483647 h 265"/>
              <a:gd name="T58" fmla="*/ 2147483647 w 232"/>
              <a:gd name="T59" fmla="*/ 2147483647 h 265"/>
              <a:gd name="T60" fmla="*/ 2147483647 w 232"/>
              <a:gd name="T61" fmla="*/ 2147483647 h 265"/>
              <a:gd name="T62" fmla="*/ 2147483647 w 232"/>
              <a:gd name="T63" fmla="*/ 2147483647 h 265"/>
              <a:gd name="T64" fmla="*/ 2147483647 w 232"/>
              <a:gd name="T65" fmla="*/ 2147483647 h 265"/>
              <a:gd name="T66" fmla="*/ 2147483647 w 232"/>
              <a:gd name="T67" fmla="*/ 2147483647 h 265"/>
              <a:gd name="T68" fmla="*/ 2147483647 w 232"/>
              <a:gd name="T69" fmla="*/ 2147483647 h 265"/>
              <a:gd name="T70" fmla="*/ 2147483647 w 232"/>
              <a:gd name="T71" fmla="*/ 2147483647 h 265"/>
              <a:gd name="T72" fmla="*/ 2147483647 w 232"/>
              <a:gd name="T73" fmla="*/ 2147483647 h 265"/>
              <a:gd name="T74" fmla="*/ 2147483647 w 232"/>
              <a:gd name="T75" fmla="*/ 2147483647 h 265"/>
              <a:gd name="T76" fmla="*/ 2147483647 w 232"/>
              <a:gd name="T77" fmla="*/ 2147483647 h 265"/>
              <a:gd name="T78" fmla="*/ 2147483647 w 232"/>
              <a:gd name="T79" fmla="*/ 2147483647 h 265"/>
              <a:gd name="T80" fmla="*/ 2147483647 w 232"/>
              <a:gd name="T81" fmla="*/ 2147483647 h 265"/>
              <a:gd name="T82" fmla="*/ 2147483647 w 232"/>
              <a:gd name="T83" fmla="*/ 2147483647 h 265"/>
              <a:gd name="T84" fmla="*/ 2147483647 w 232"/>
              <a:gd name="T85" fmla="*/ 0 h 265"/>
              <a:gd name="T86" fmla="*/ 2147483647 w 232"/>
              <a:gd name="T87" fmla="*/ 2147483647 h 265"/>
              <a:gd name="T88" fmla="*/ 2147483647 w 232"/>
              <a:gd name="T89" fmla="*/ 2147483647 h 265"/>
              <a:gd name="T90" fmla="*/ 2147483647 w 232"/>
              <a:gd name="T91" fmla="*/ 2147483647 h 265"/>
              <a:gd name="T92" fmla="*/ 0 w 232"/>
              <a:gd name="T93" fmla="*/ 2147483647 h 265"/>
              <a:gd name="T94" fmla="*/ 2147483647 w 232"/>
              <a:gd name="T95" fmla="*/ 2147483647 h 265"/>
              <a:gd name="T96" fmla="*/ 2147483647 w 232"/>
              <a:gd name="T97" fmla="*/ 2147483647 h 265"/>
              <a:gd name="T98" fmla="*/ 2147483647 w 232"/>
              <a:gd name="T99" fmla="*/ 2147483647 h 265"/>
              <a:gd name="T100" fmla="*/ 2147483647 w 232"/>
              <a:gd name="T101" fmla="*/ 2147483647 h 265"/>
              <a:gd name="T102" fmla="*/ 2147483647 w 232"/>
              <a:gd name="T103" fmla="*/ 2147483647 h 265"/>
              <a:gd name="T104" fmla="*/ 2147483647 w 232"/>
              <a:gd name="T105" fmla="*/ 2147483647 h 265"/>
              <a:gd name="T106" fmla="*/ 2147483647 w 232"/>
              <a:gd name="T107" fmla="*/ 2147483647 h 265"/>
              <a:gd name="T108" fmla="*/ 2147483647 w 232"/>
              <a:gd name="T109" fmla="*/ 2147483647 h 265"/>
              <a:gd name="T110" fmla="*/ 0 w 232"/>
              <a:gd name="T111" fmla="*/ 2147483647 h 265"/>
              <a:gd name="T112" fmla="*/ 2147483647 w 232"/>
              <a:gd name="T113" fmla="*/ 2147483647 h 2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2"/>
              <a:gd name="T172" fmla="*/ 0 h 265"/>
              <a:gd name="T173" fmla="*/ 232 w 232"/>
              <a:gd name="T174" fmla="*/ 265 h 26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32" h="265">
                <a:moveTo>
                  <a:pt x="1" y="157"/>
                </a:moveTo>
                <a:lnTo>
                  <a:pt x="10" y="166"/>
                </a:lnTo>
                <a:lnTo>
                  <a:pt x="12" y="185"/>
                </a:lnTo>
                <a:lnTo>
                  <a:pt x="21" y="191"/>
                </a:lnTo>
                <a:lnTo>
                  <a:pt x="21" y="202"/>
                </a:lnTo>
                <a:lnTo>
                  <a:pt x="17" y="205"/>
                </a:lnTo>
                <a:lnTo>
                  <a:pt x="16" y="211"/>
                </a:lnTo>
                <a:lnTo>
                  <a:pt x="26" y="226"/>
                </a:lnTo>
                <a:lnTo>
                  <a:pt x="32" y="264"/>
                </a:lnTo>
                <a:lnTo>
                  <a:pt x="47" y="265"/>
                </a:lnTo>
                <a:lnTo>
                  <a:pt x="67" y="243"/>
                </a:lnTo>
                <a:lnTo>
                  <a:pt x="74" y="250"/>
                </a:lnTo>
                <a:lnTo>
                  <a:pt x="95" y="253"/>
                </a:lnTo>
                <a:lnTo>
                  <a:pt x="103" y="261"/>
                </a:lnTo>
                <a:lnTo>
                  <a:pt x="108" y="248"/>
                </a:lnTo>
                <a:lnTo>
                  <a:pt x="126" y="249"/>
                </a:lnTo>
                <a:lnTo>
                  <a:pt x="135" y="254"/>
                </a:lnTo>
                <a:lnTo>
                  <a:pt x="141" y="235"/>
                </a:lnTo>
                <a:lnTo>
                  <a:pt x="141" y="221"/>
                </a:lnTo>
                <a:lnTo>
                  <a:pt x="150" y="201"/>
                </a:lnTo>
                <a:lnTo>
                  <a:pt x="189" y="191"/>
                </a:lnTo>
                <a:lnTo>
                  <a:pt x="204" y="191"/>
                </a:lnTo>
                <a:lnTo>
                  <a:pt x="213" y="195"/>
                </a:lnTo>
                <a:lnTo>
                  <a:pt x="224" y="209"/>
                </a:lnTo>
                <a:lnTo>
                  <a:pt x="228" y="207"/>
                </a:lnTo>
                <a:lnTo>
                  <a:pt x="232" y="168"/>
                </a:lnTo>
                <a:lnTo>
                  <a:pt x="226" y="153"/>
                </a:lnTo>
                <a:lnTo>
                  <a:pt x="218" y="150"/>
                </a:lnTo>
                <a:lnTo>
                  <a:pt x="218" y="132"/>
                </a:lnTo>
                <a:lnTo>
                  <a:pt x="185" y="130"/>
                </a:lnTo>
                <a:lnTo>
                  <a:pt x="178" y="111"/>
                </a:lnTo>
                <a:lnTo>
                  <a:pt x="182" y="99"/>
                </a:lnTo>
                <a:lnTo>
                  <a:pt x="172" y="78"/>
                </a:lnTo>
                <a:lnTo>
                  <a:pt x="164" y="74"/>
                </a:lnTo>
                <a:lnTo>
                  <a:pt x="152" y="74"/>
                </a:lnTo>
                <a:lnTo>
                  <a:pt x="144" y="68"/>
                </a:lnTo>
                <a:lnTo>
                  <a:pt x="128" y="64"/>
                </a:lnTo>
                <a:lnTo>
                  <a:pt x="123" y="57"/>
                </a:lnTo>
                <a:lnTo>
                  <a:pt x="99" y="53"/>
                </a:lnTo>
                <a:lnTo>
                  <a:pt x="86" y="44"/>
                </a:lnTo>
                <a:lnTo>
                  <a:pt x="82" y="32"/>
                </a:lnTo>
                <a:lnTo>
                  <a:pt x="85" y="10"/>
                </a:lnTo>
                <a:lnTo>
                  <a:pt x="81" y="0"/>
                </a:lnTo>
                <a:lnTo>
                  <a:pt x="57" y="3"/>
                </a:lnTo>
                <a:lnTo>
                  <a:pt x="40" y="19"/>
                </a:lnTo>
                <a:lnTo>
                  <a:pt x="25" y="27"/>
                </a:lnTo>
                <a:lnTo>
                  <a:pt x="0" y="24"/>
                </a:lnTo>
                <a:lnTo>
                  <a:pt x="17" y="54"/>
                </a:lnTo>
                <a:lnTo>
                  <a:pt x="12" y="63"/>
                </a:lnTo>
                <a:lnTo>
                  <a:pt x="12" y="94"/>
                </a:lnTo>
                <a:lnTo>
                  <a:pt x="6" y="99"/>
                </a:lnTo>
                <a:lnTo>
                  <a:pt x="10" y="109"/>
                </a:lnTo>
                <a:lnTo>
                  <a:pt x="5" y="116"/>
                </a:lnTo>
                <a:lnTo>
                  <a:pt x="5" y="124"/>
                </a:lnTo>
                <a:lnTo>
                  <a:pt x="12" y="135"/>
                </a:lnTo>
                <a:lnTo>
                  <a:pt x="0" y="152"/>
                </a:lnTo>
                <a:lnTo>
                  <a:pt x="1" y="157"/>
                </a:lnTo>
                <a:close/>
              </a:path>
            </a:pathLst>
          </a:custGeom>
          <a:solidFill>
            <a:srgbClr val="CDCDCD"/>
          </a:solidFill>
          <a:ln w="6350">
            <a:solidFill>
              <a:schemeClr val="bg1"/>
            </a:solidFill>
            <a:round/>
            <a:headEnd/>
            <a:tailEnd/>
          </a:ln>
        </p:spPr>
        <p:txBody>
          <a:bodyPr/>
          <a:lstStyle/>
          <a:p>
            <a:endParaRPr lang="en-US"/>
          </a:p>
        </p:txBody>
      </p:sp>
      <p:sp>
        <p:nvSpPr>
          <p:cNvPr id="1812" name="Freeform 2860"/>
          <p:cNvSpPr>
            <a:spLocks/>
          </p:cNvSpPr>
          <p:nvPr/>
        </p:nvSpPr>
        <p:spPr bwMode="auto">
          <a:xfrm>
            <a:off x="3313113" y="4748213"/>
            <a:ext cx="820737" cy="890587"/>
          </a:xfrm>
          <a:custGeom>
            <a:avLst/>
            <a:gdLst>
              <a:gd name="T0" fmla="*/ 2147483647 w 755"/>
              <a:gd name="T1" fmla="*/ 2147483647 h 792"/>
              <a:gd name="T2" fmla="*/ 2147483647 w 755"/>
              <a:gd name="T3" fmla="*/ 2147483647 h 792"/>
              <a:gd name="T4" fmla="*/ 2147483647 w 755"/>
              <a:gd name="T5" fmla="*/ 2147483647 h 792"/>
              <a:gd name="T6" fmla="*/ 2147483647 w 755"/>
              <a:gd name="T7" fmla="*/ 2147483647 h 792"/>
              <a:gd name="T8" fmla="*/ 2147483647 w 755"/>
              <a:gd name="T9" fmla="*/ 2147483647 h 792"/>
              <a:gd name="T10" fmla="*/ 2147483647 w 755"/>
              <a:gd name="T11" fmla="*/ 2147483647 h 792"/>
              <a:gd name="T12" fmla="*/ 2147483647 w 755"/>
              <a:gd name="T13" fmla="*/ 2147483647 h 792"/>
              <a:gd name="T14" fmla="*/ 2147483647 w 755"/>
              <a:gd name="T15" fmla="*/ 2147483647 h 792"/>
              <a:gd name="T16" fmla="*/ 2147483647 w 755"/>
              <a:gd name="T17" fmla="*/ 2147483647 h 792"/>
              <a:gd name="T18" fmla="*/ 2147483647 w 755"/>
              <a:gd name="T19" fmla="*/ 2147483647 h 792"/>
              <a:gd name="T20" fmla="*/ 2147483647 w 755"/>
              <a:gd name="T21" fmla="*/ 2147483647 h 792"/>
              <a:gd name="T22" fmla="*/ 2147483647 w 755"/>
              <a:gd name="T23" fmla="*/ 2147483647 h 792"/>
              <a:gd name="T24" fmla="*/ 2147483647 w 755"/>
              <a:gd name="T25" fmla="*/ 2147483647 h 792"/>
              <a:gd name="T26" fmla="*/ 2147483647 w 755"/>
              <a:gd name="T27" fmla="*/ 2147483647 h 792"/>
              <a:gd name="T28" fmla="*/ 2147483647 w 755"/>
              <a:gd name="T29" fmla="*/ 2147483647 h 792"/>
              <a:gd name="T30" fmla="*/ 2147483647 w 755"/>
              <a:gd name="T31" fmla="*/ 2147483647 h 792"/>
              <a:gd name="T32" fmla="*/ 2147483647 w 755"/>
              <a:gd name="T33" fmla="*/ 2147483647 h 792"/>
              <a:gd name="T34" fmla="*/ 2147483647 w 755"/>
              <a:gd name="T35" fmla="*/ 2147483647 h 792"/>
              <a:gd name="T36" fmla="*/ 2147483647 w 755"/>
              <a:gd name="T37" fmla="*/ 2147483647 h 792"/>
              <a:gd name="T38" fmla="*/ 2147483647 w 755"/>
              <a:gd name="T39" fmla="*/ 2147483647 h 792"/>
              <a:gd name="T40" fmla="*/ 2147483647 w 755"/>
              <a:gd name="T41" fmla="*/ 2147483647 h 792"/>
              <a:gd name="T42" fmla="*/ 2147483647 w 755"/>
              <a:gd name="T43" fmla="*/ 2147483647 h 792"/>
              <a:gd name="T44" fmla="*/ 2147483647 w 755"/>
              <a:gd name="T45" fmla="*/ 2147483647 h 792"/>
              <a:gd name="T46" fmla="*/ 2147483647 w 755"/>
              <a:gd name="T47" fmla="*/ 2147483647 h 792"/>
              <a:gd name="T48" fmla="*/ 2147483647 w 755"/>
              <a:gd name="T49" fmla="*/ 2147483647 h 792"/>
              <a:gd name="T50" fmla="*/ 2147483647 w 755"/>
              <a:gd name="T51" fmla="*/ 2147483647 h 792"/>
              <a:gd name="T52" fmla="*/ 2147483647 w 755"/>
              <a:gd name="T53" fmla="*/ 2147483647 h 792"/>
              <a:gd name="T54" fmla="*/ 2147483647 w 755"/>
              <a:gd name="T55" fmla="*/ 2147483647 h 792"/>
              <a:gd name="T56" fmla="*/ 2147483647 w 755"/>
              <a:gd name="T57" fmla="*/ 2147483647 h 792"/>
              <a:gd name="T58" fmla="*/ 2147483647 w 755"/>
              <a:gd name="T59" fmla="*/ 2147483647 h 792"/>
              <a:gd name="T60" fmla="*/ 2147483647 w 755"/>
              <a:gd name="T61" fmla="*/ 2147483647 h 792"/>
              <a:gd name="T62" fmla="*/ 2147483647 w 755"/>
              <a:gd name="T63" fmla="*/ 2147483647 h 792"/>
              <a:gd name="T64" fmla="*/ 2147483647 w 755"/>
              <a:gd name="T65" fmla="*/ 0 h 792"/>
              <a:gd name="T66" fmla="*/ 2147483647 w 755"/>
              <a:gd name="T67" fmla="*/ 2147483647 h 792"/>
              <a:gd name="T68" fmla="*/ 2147483647 w 755"/>
              <a:gd name="T69" fmla="*/ 2147483647 h 792"/>
              <a:gd name="T70" fmla="*/ 2147483647 w 755"/>
              <a:gd name="T71" fmla="*/ 2147483647 h 792"/>
              <a:gd name="T72" fmla="*/ 2147483647 w 755"/>
              <a:gd name="T73" fmla="*/ 2147483647 h 792"/>
              <a:gd name="T74" fmla="*/ 2147483647 w 755"/>
              <a:gd name="T75" fmla="*/ 2147483647 h 792"/>
              <a:gd name="T76" fmla="*/ 2147483647 w 755"/>
              <a:gd name="T77" fmla="*/ 2147483647 h 792"/>
              <a:gd name="T78" fmla="*/ 2147483647 w 755"/>
              <a:gd name="T79" fmla="*/ 2147483647 h 792"/>
              <a:gd name="T80" fmla="*/ 2147483647 w 755"/>
              <a:gd name="T81" fmla="*/ 2147483647 h 792"/>
              <a:gd name="T82" fmla="*/ 2147483647 w 755"/>
              <a:gd name="T83" fmla="*/ 2147483647 h 792"/>
              <a:gd name="T84" fmla="*/ 2147483647 w 755"/>
              <a:gd name="T85" fmla="*/ 2147483647 h 792"/>
              <a:gd name="T86" fmla="*/ 2147483647 w 755"/>
              <a:gd name="T87" fmla="*/ 2147483647 h 792"/>
              <a:gd name="T88" fmla="*/ 2147483647 w 755"/>
              <a:gd name="T89" fmla="*/ 2147483647 h 792"/>
              <a:gd name="T90" fmla="*/ 2147483647 w 755"/>
              <a:gd name="T91" fmla="*/ 2147483647 h 792"/>
              <a:gd name="T92" fmla="*/ 2147483647 w 755"/>
              <a:gd name="T93" fmla="*/ 2147483647 h 792"/>
              <a:gd name="T94" fmla="*/ 2147483647 w 755"/>
              <a:gd name="T95" fmla="*/ 2147483647 h 792"/>
              <a:gd name="T96" fmla="*/ 2147483647 w 755"/>
              <a:gd name="T97" fmla="*/ 2147483647 h 792"/>
              <a:gd name="T98" fmla="*/ 2147483647 w 755"/>
              <a:gd name="T99" fmla="*/ 2147483647 h 792"/>
              <a:gd name="T100" fmla="*/ 2147483647 w 755"/>
              <a:gd name="T101" fmla="*/ 2147483647 h 792"/>
              <a:gd name="T102" fmla="*/ 2147483647 w 755"/>
              <a:gd name="T103" fmla="*/ 2147483647 h 792"/>
              <a:gd name="T104" fmla="*/ 2147483647 w 755"/>
              <a:gd name="T105" fmla="*/ 2147483647 h 792"/>
              <a:gd name="T106" fmla="*/ 2147483647 w 755"/>
              <a:gd name="T107" fmla="*/ 2147483647 h 792"/>
              <a:gd name="T108" fmla="*/ 2147483647 w 755"/>
              <a:gd name="T109" fmla="*/ 2147483647 h 792"/>
              <a:gd name="T110" fmla="*/ 2147483647 w 755"/>
              <a:gd name="T111" fmla="*/ 2147483647 h 792"/>
              <a:gd name="T112" fmla="*/ 2147483647 w 755"/>
              <a:gd name="T113" fmla="*/ 2147483647 h 792"/>
              <a:gd name="T114" fmla="*/ 2147483647 w 755"/>
              <a:gd name="T115" fmla="*/ 2147483647 h 79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55"/>
              <a:gd name="T175" fmla="*/ 0 h 792"/>
              <a:gd name="T176" fmla="*/ 755 w 755"/>
              <a:gd name="T177" fmla="*/ 792 h 79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55" h="792">
                <a:moveTo>
                  <a:pt x="374" y="609"/>
                </a:moveTo>
                <a:lnTo>
                  <a:pt x="387" y="611"/>
                </a:lnTo>
                <a:lnTo>
                  <a:pt x="391" y="625"/>
                </a:lnTo>
                <a:lnTo>
                  <a:pt x="389" y="641"/>
                </a:lnTo>
                <a:lnTo>
                  <a:pt x="371" y="650"/>
                </a:lnTo>
                <a:lnTo>
                  <a:pt x="314" y="710"/>
                </a:lnTo>
                <a:lnTo>
                  <a:pt x="330" y="708"/>
                </a:lnTo>
                <a:lnTo>
                  <a:pt x="342" y="719"/>
                </a:lnTo>
                <a:lnTo>
                  <a:pt x="344" y="728"/>
                </a:lnTo>
                <a:lnTo>
                  <a:pt x="353" y="724"/>
                </a:lnTo>
                <a:lnTo>
                  <a:pt x="362" y="734"/>
                </a:lnTo>
                <a:lnTo>
                  <a:pt x="388" y="750"/>
                </a:lnTo>
                <a:lnTo>
                  <a:pt x="391" y="759"/>
                </a:lnTo>
                <a:lnTo>
                  <a:pt x="401" y="768"/>
                </a:lnTo>
                <a:lnTo>
                  <a:pt x="393" y="778"/>
                </a:lnTo>
                <a:lnTo>
                  <a:pt x="395" y="792"/>
                </a:lnTo>
                <a:lnTo>
                  <a:pt x="413" y="772"/>
                </a:lnTo>
                <a:lnTo>
                  <a:pt x="417" y="757"/>
                </a:lnTo>
                <a:lnTo>
                  <a:pt x="441" y="739"/>
                </a:lnTo>
                <a:lnTo>
                  <a:pt x="455" y="717"/>
                </a:lnTo>
                <a:lnTo>
                  <a:pt x="465" y="693"/>
                </a:lnTo>
                <a:lnTo>
                  <a:pt x="487" y="669"/>
                </a:lnTo>
                <a:lnTo>
                  <a:pt x="490" y="647"/>
                </a:lnTo>
                <a:lnTo>
                  <a:pt x="492" y="644"/>
                </a:lnTo>
                <a:lnTo>
                  <a:pt x="489" y="639"/>
                </a:lnTo>
                <a:lnTo>
                  <a:pt x="487" y="621"/>
                </a:lnTo>
                <a:lnTo>
                  <a:pt x="495" y="606"/>
                </a:lnTo>
                <a:lnTo>
                  <a:pt x="526" y="577"/>
                </a:lnTo>
                <a:lnTo>
                  <a:pt x="565" y="560"/>
                </a:lnTo>
                <a:lnTo>
                  <a:pt x="568" y="553"/>
                </a:lnTo>
                <a:lnTo>
                  <a:pt x="613" y="551"/>
                </a:lnTo>
                <a:lnTo>
                  <a:pt x="616" y="544"/>
                </a:lnTo>
                <a:lnTo>
                  <a:pt x="632" y="532"/>
                </a:lnTo>
                <a:lnTo>
                  <a:pt x="636" y="518"/>
                </a:lnTo>
                <a:lnTo>
                  <a:pt x="659" y="481"/>
                </a:lnTo>
                <a:lnTo>
                  <a:pt x="663" y="456"/>
                </a:lnTo>
                <a:lnTo>
                  <a:pt x="671" y="444"/>
                </a:lnTo>
                <a:lnTo>
                  <a:pt x="675" y="408"/>
                </a:lnTo>
                <a:lnTo>
                  <a:pt x="672" y="380"/>
                </a:lnTo>
                <a:lnTo>
                  <a:pt x="676" y="356"/>
                </a:lnTo>
                <a:lnTo>
                  <a:pt x="691" y="348"/>
                </a:lnTo>
                <a:lnTo>
                  <a:pt x="707" y="318"/>
                </a:lnTo>
                <a:lnTo>
                  <a:pt x="727" y="301"/>
                </a:lnTo>
                <a:lnTo>
                  <a:pt x="747" y="274"/>
                </a:lnTo>
                <a:lnTo>
                  <a:pt x="755" y="237"/>
                </a:lnTo>
                <a:lnTo>
                  <a:pt x="750" y="210"/>
                </a:lnTo>
                <a:lnTo>
                  <a:pt x="743" y="200"/>
                </a:lnTo>
                <a:lnTo>
                  <a:pt x="713" y="196"/>
                </a:lnTo>
                <a:lnTo>
                  <a:pt x="667" y="159"/>
                </a:lnTo>
                <a:lnTo>
                  <a:pt x="658" y="156"/>
                </a:lnTo>
                <a:lnTo>
                  <a:pt x="619" y="156"/>
                </a:lnTo>
                <a:lnTo>
                  <a:pt x="588" y="144"/>
                </a:lnTo>
                <a:lnTo>
                  <a:pt x="570" y="152"/>
                </a:lnTo>
                <a:lnTo>
                  <a:pt x="573" y="143"/>
                </a:lnTo>
                <a:lnTo>
                  <a:pt x="565" y="141"/>
                </a:lnTo>
                <a:lnTo>
                  <a:pt x="568" y="136"/>
                </a:lnTo>
                <a:lnTo>
                  <a:pt x="562" y="129"/>
                </a:lnTo>
                <a:lnTo>
                  <a:pt x="554" y="133"/>
                </a:lnTo>
                <a:lnTo>
                  <a:pt x="551" y="125"/>
                </a:lnTo>
                <a:lnTo>
                  <a:pt x="519" y="113"/>
                </a:lnTo>
                <a:lnTo>
                  <a:pt x="501" y="114"/>
                </a:lnTo>
                <a:lnTo>
                  <a:pt x="494" y="129"/>
                </a:lnTo>
                <a:lnTo>
                  <a:pt x="484" y="133"/>
                </a:lnTo>
                <a:lnTo>
                  <a:pt x="476" y="147"/>
                </a:lnTo>
                <a:lnTo>
                  <a:pt x="475" y="134"/>
                </a:lnTo>
                <a:lnTo>
                  <a:pt x="437" y="136"/>
                </a:lnTo>
                <a:lnTo>
                  <a:pt x="435" y="139"/>
                </a:lnTo>
                <a:lnTo>
                  <a:pt x="436" y="134"/>
                </a:lnTo>
                <a:lnTo>
                  <a:pt x="450" y="134"/>
                </a:lnTo>
                <a:lnTo>
                  <a:pt x="450" y="124"/>
                </a:lnTo>
                <a:lnTo>
                  <a:pt x="446" y="120"/>
                </a:lnTo>
                <a:lnTo>
                  <a:pt x="449" y="115"/>
                </a:lnTo>
                <a:lnTo>
                  <a:pt x="438" y="123"/>
                </a:lnTo>
                <a:lnTo>
                  <a:pt x="436" y="108"/>
                </a:lnTo>
                <a:lnTo>
                  <a:pt x="461" y="80"/>
                </a:lnTo>
                <a:lnTo>
                  <a:pt x="465" y="69"/>
                </a:lnTo>
                <a:lnTo>
                  <a:pt x="455" y="65"/>
                </a:lnTo>
                <a:lnTo>
                  <a:pt x="442" y="23"/>
                </a:lnTo>
                <a:lnTo>
                  <a:pt x="436" y="19"/>
                </a:lnTo>
                <a:lnTo>
                  <a:pt x="433" y="22"/>
                </a:lnTo>
                <a:lnTo>
                  <a:pt x="415" y="50"/>
                </a:lnTo>
                <a:lnTo>
                  <a:pt x="403" y="59"/>
                </a:lnTo>
                <a:lnTo>
                  <a:pt x="386" y="61"/>
                </a:lnTo>
                <a:lnTo>
                  <a:pt x="377" y="55"/>
                </a:lnTo>
                <a:lnTo>
                  <a:pt x="367" y="51"/>
                </a:lnTo>
                <a:lnTo>
                  <a:pt x="351" y="53"/>
                </a:lnTo>
                <a:lnTo>
                  <a:pt x="348" y="64"/>
                </a:lnTo>
                <a:lnTo>
                  <a:pt x="337" y="63"/>
                </a:lnTo>
                <a:lnTo>
                  <a:pt x="324" y="61"/>
                </a:lnTo>
                <a:lnTo>
                  <a:pt x="295" y="75"/>
                </a:lnTo>
                <a:lnTo>
                  <a:pt x="282" y="71"/>
                </a:lnTo>
                <a:lnTo>
                  <a:pt x="276" y="65"/>
                </a:lnTo>
                <a:lnTo>
                  <a:pt x="276" y="56"/>
                </a:lnTo>
                <a:lnTo>
                  <a:pt x="271" y="51"/>
                </a:lnTo>
                <a:lnTo>
                  <a:pt x="274" y="29"/>
                </a:lnTo>
                <a:lnTo>
                  <a:pt x="278" y="24"/>
                </a:lnTo>
                <a:lnTo>
                  <a:pt x="276" y="14"/>
                </a:lnTo>
                <a:lnTo>
                  <a:pt x="269" y="12"/>
                </a:lnTo>
                <a:lnTo>
                  <a:pt x="268" y="0"/>
                </a:lnTo>
                <a:lnTo>
                  <a:pt x="256" y="0"/>
                </a:lnTo>
                <a:lnTo>
                  <a:pt x="250" y="11"/>
                </a:lnTo>
                <a:lnTo>
                  <a:pt x="210" y="25"/>
                </a:lnTo>
                <a:lnTo>
                  <a:pt x="176" y="17"/>
                </a:lnTo>
                <a:lnTo>
                  <a:pt x="177" y="23"/>
                </a:lnTo>
                <a:lnTo>
                  <a:pt x="186" y="29"/>
                </a:lnTo>
                <a:lnTo>
                  <a:pt x="185" y="40"/>
                </a:lnTo>
                <a:lnTo>
                  <a:pt x="187" y="53"/>
                </a:lnTo>
                <a:lnTo>
                  <a:pt x="204" y="54"/>
                </a:lnTo>
                <a:lnTo>
                  <a:pt x="204" y="58"/>
                </a:lnTo>
                <a:lnTo>
                  <a:pt x="191" y="63"/>
                </a:lnTo>
                <a:lnTo>
                  <a:pt x="185" y="71"/>
                </a:lnTo>
                <a:lnTo>
                  <a:pt x="160" y="84"/>
                </a:lnTo>
                <a:lnTo>
                  <a:pt x="145" y="84"/>
                </a:lnTo>
                <a:lnTo>
                  <a:pt x="135" y="75"/>
                </a:lnTo>
                <a:lnTo>
                  <a:pt x="131" y="78"/>
                </a:lnTo>
                <a:lnTo>
                  <a:pt x="123" y="61"/>
                </a:lnTo>
                <a:lnTo>
                  <a:pt x="113" y="65"/>
                </a:lnTo>
                <a:lnTo>
                  <a:pt x="109" y="61"/>
                </a:lnTo>
                <a:lnTo>
                  <a:pt x="107" y="66"/>
                </a:lnTo>
                <a:lnTo>
                  <a:pt x="77" y="66"/>
                </a:lnTo>
                <a:lnTo>
                  <a:pt x="78" y="78"/>
                </a:lnTo>
                <a:lnTo>
                  <a:pt x="87" y="79"/>
                </a:lnTo>
                <a:lnTo>
                  <a:pt x="91" y="88"/>
                </a:lnTo>
                <a:lnTo>
                  <a:pt x="73" y="89"/>
                </a:lnTo>
                <a:lnTo>
                  <a:pt x="73" y="103"/>
                </a:lnTo>
                <a:lnTo>
                  <a:pt x="82" y="110"/>
                </a:lnTo>
                <a:lnTo>
                  <a:pt x="86" y="124"/>
                </a:lnTo>
                <a:lnTo>
                  <a:pt x="74" y="179"/>
                </a:lnTo>
                <a:lnTo>
                  <a:pt x="43" y="188"/>
                </a:lnTo>
                <a:lnTo>
                  <a:pt x="27" y="197"/>
                </a:lnTo>
                <a:lnTo>
                  <a:pt x="15" y="213"/>
                </a:lnTo>
                <a:lnTo>
                  <a:pt x="14" y="226"/>
                </a:lnTo>
                <a:lnTo>
                  <a:pt x="7" y="230"/>
                </a:lnTo>
                <a:lnTo>
                  <a:pt x="0" y="246"/>
                </a:lnTo>
                <a:lnTo>
                  <a:pt x="5" y="259"/>
                </a:lnTo>
                <a:lnTo>
                  <a:pt x="18" y="272"/>
                </a:lnTo>
                <a:lnTo>
                  <a:pt x="17" y="281"/>
                </a:lnTo>
                <a:lnTo>
                  <a:pt x="28" y="282"/>
                </a:lnTo>
                <a:lnTo>
                  <a:pt x="33" y="291"/>
                </a:lnTo>
                <a:lnTo>
                  <a:pt x="43" y="292"/>
                </a:lnTo>
                <a:lnTo>
                  <a:pt x="64" y="279"/>
                </a:lnTo>
                <a:lnTo>
                  <a:pt x="64" y="310"/>
                </a:lnTo>
                <a:lnTo>
                  <a:pt x="67" y="313"/>
                </a:lnTo>
                <a:lnTo>
                  <a:pt x="81" y="310"/>
                </a:lnTo>
                <a:lnTo>
                  <a:pt x="106" y="313"/>
                </a:lnTo>
                <a:lnTo>
                  <a:pt x="121" y="305"/>
                </a:lnTo>
                <a:lnTo>
                  <a:pt x="138" y="289"/>
                </a:lnTo>
                <a:lnTo>
                  <a:pt x="162" y="286"/>
                </a:lnTo>
                <a:lnTo>
                  <a:pt x="166" y="296"/>
                </a:lnTo>
                <a:lnTo>
                  <a:pt x="163" y="318"/>
                </a:lnTo>
                <a:lnTo>
                  <a:pt x="167" y="330"/>
                </a:lnTo>
                <a:lnTo>
                  <a:pt x="180" y="339"/>
                </a:lnTo>
                <a:lnTo>
                  <a:pt x="204" y="343"/>
                </a:lnTo>
                <a:lnTo>
                  <a:pt x="209" y="350"/>
                </a:lnTo>
                <a:lnTo>
                  <a:pt x="225" y="354"/>
                </a:lnTo>
                <a:lnTo>
                  <a:pt x="233" y="360"/>
                </a:lnTo>
                <a:lnTo>
                  <a:pt x="245" y="360"/>
                </a:lnTo>
                <a:lnTo>
                  <a:pt x="253" y="364"/>
                </a:lnTo>
                <a:lnTo>
                  <a:pt x="263" y="385"/>
                </a:lnTo>
                <a:lnTo>
                  <a:pt x="259" y="397"/>
                </a:lnTo>
                <a:lnTo>
                  <a:pt x="266" y="416"/>
                </a:lnTo>
                <a:lnTo>
                  <a:pt x="299" y="418"/>
                </a:lnTo>
                <a:lnTo>
                  <a:pt x="299" y="436"/>
                </a:lnTo>
                <a:lnTo>
                  <a:pt x="307" y="439"/>
                </a:lnTo>
                <a:lnTo>
                  <a:pt x="313" y="454"/>
                </a:lnTo>
                <a:lnTo>
                  <a:pt x="309" y="493"/>
                </a:lnTo>
                <a:lnTo>
                  <a:pt x="305" y="495"/>
                </a:lnTo>
                <a:lnTo>
                  <a:pt x="309" y="534"/>
                </a:lnTo>
                <a:lnTo>
                  <a:pt x="325" y="539"/>
                </a:lnTo>
                <a:lnTo>
                  <a:pt x="338" y="536"/>
                </a:lnTo>
                <a:lnTo>
                  <a:pt x="349" y="540"/>
                </a:lnTo>
                <a:lnTo>
                  <a:pt x="356" y="572"/>
                </a:lnTo>
                <a:lnTo>
                  <a:pt x="377" y="573"/>
                </a:lnTo>
                <a:lnTo>
                  <a:pt x="378" y="585"/>
                </a:lnTo>
                <a:lnTo>
                  <a:pt x="374" y="609"/>
                </a:lnTo>
                <a:close/>
              </a:path>
            </a:pathLst>
          </a:custGeom>
          <a:solidFill>
            <a:schemeClr val="folHlink"/>
          </a:solidFill>
          <a:ln w="6350">
            <a:solidFill>
              <a:schemeClr val="folHlink"/>
            </a:solidFill>
            <a:round/>
            <a:headEnd/>
            <a:tailEnd/>
          </a:ln>
        </p:spPr>
        <p:txBody>
          <a:bodyPr/>
          <a:lstStyle/>
          <a:p>
            <a:endParaRPr lang="en-US"/>
          </a:p>
        </p:txBody>
      </p:sp>
      <p:grpSp>
        <p:nvGrpSpPr>
          <p:cNvPr id="2" name="Group 2861"/>
          <p:cNvGrpSpPr>
            <a:grpSpLocks/>
          </p:cNvGrpSpPr>
          <p:nvPr/>
        </p:nvGrpSpPr>
        <p:grpSpPr bwMode="auto">
          <a:xfrm>
            <a:off x="3792538" y="4849813"/>
            <a:ext cx="57150" cy="49212"/>
            <a:chOff x="3585" y="4203"/>
            <a:chExt cx="53" cy="44"/>
          </a:xfrm>
        </p:grpSpPr>
        <p:sp>
          <p:nvSpPr>
            <p:cNvPr id="1814" name="Freeform 2862"/>
            <p:cNvSpPr>
              <a:spLocks/>
            </p:cNvSpPr>
            <p:nvPr/>
          </p:nvSpPr>
          <p:spPr bwMode="auto">
            <a:xfrm>
              <a:off x="3595" y="4215"/>
              <a:ext cx="43" cy="32"/>
            </a:xfrm>
            <a:custGeom>
              <a:avLst/>
              <a:gdLst>
                <a:gd name="T0" fmla="*/ 43 w 43"/>
                <a:gd name="T1" fmla="*/ 3 h 32"/>
                <a:gd name="T2" fmla="*/ 41 w 43"/>
                <a:gd name="T3" fmla="*/ 13 h 32"/>
                <a:gd name="T4" fmla="*/ 30 w 43"/>
                <a:gd name="T5" fmla="*/ 27 h 32"/>
                <a:gd name="T6" fmla="*/ 15 w 43"/>
                <a:gd name="T7" fmla="*/ 32 h 32"/>
                <a:gd name="T8" fmla="*/ 1 w 43"/>
                <a:gd name="T9" fmla="*/ 28 h 32"/>
                <a:gd name="T10" fmla="*/ 0 w 43"/>
                <a:gd name="T11" fmla="*/ 6 h 32"/>
                <a:gd name="T12" fmla="*/ 6 w 43"/>
                <a:gd name="T13" fmla="*/ 2 h 32"/>
                <a:gd name="T14" fmla="*/ 34 w 43"/>
                <a:gd name="T15" fmla="*/ 0 h 32"/>
                <a:gd name="T16" fmla="*/ 43 w 43"/>
                <a:gd name="T17" fmla="*/ 3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32"/>
                <a:gd name="T29" fmla="*/ 43 w 43"/>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32">
                  <a:moveTo>
                    <a:pt x="43" y="3"/>
                  </a:moveTo>
                  <a:lnTo>
                    <a:pt x="41" y="13"/>
                  </a:lnTo>
                  <a:lnTo>
                    <a:pt x="30" y="27"/>
                  </a:lnTo>
                  <a:lnTo>
                    <a:pt x="15" y="32"/>
                  </a:lnTo>
                  <a:lnTo>
                    <a:pt x="1" y="28"/>
                  </a:lnTo>
                  <a:lnTo>
                    <a:pt x="0" y="6"/>
                  </a:lnTo>
                  <a:lnTo>
                    <a:pt x="6" y="2"/>
                  </a:lnTo>
                  <a:lnTo>
                    <a:pt x="34" y="0"/>
                  </a:lnTo>
                  <a:lnTo>
                    <a:pt x="43" y="3"/>
                  </a:lnTo>
                  <a:close/>
                </a:path>
              </a:pathLst>
            </a:custGeom>
            <a:solidFill>
              <a:schemeClr val="folHlink"/>
            </a:solidFill>
            <a:ln w="6350">
              <a:solidFill>
                <a:schemeClr val="folHlink"/>
              </a:solidFill>
              <a:round/>
              <a:headEnd/>
              <a:tailEnd/>
            </a:ln>
          </p:spPr>
          <p:txBody>
            <a:bodyPr/>
            <a:lstStyle/>
            <a:p>
              <a:endParaRPr lang="en-US"/>
            </a:p>
          </p:txBody>
        </p:sp>
        <p:sp>
          <p:nvSpPr>
            <p:cNvPr id="1815" name="Freeform 2863"/>
            <p:cNvSpPr>
              <a:spLocks/>
            </p:cNvSpPr>
            <p:nvPr/>
          </p:nvSpPr>
          <p:spPr bwMode="auto">
            <a:xfrm>
              <a:off x="3585" y="4213"/>
              <a:ext cx="10" cy="14"/>
            </a:xfrm>
            <a:custGeom>
              <a:avLst/>
              <a:gdLst>
                <a:gd name="T0" fmla="*/ 10 w 10"/>
                <a:gd name="T1" fmla="*/ 5 h 14"/>
                <a:gd name="T2" fmla="*/ 2 w 10"/>
                <a:gd name="T3" fmla="*/ 14 h 14"/>
                <a:gd name="T4" fmla="*/ 0 w 10"/>
                <a:gd name="T5" fmla="*/ 9 h 14"/>
                <a:gd name="T6" fmla="*/ 5 w 10"/>
                <a:gd name="T7" fmla="*/ 3 h 14"/>
                <a:gd name="T8" fmla="*/ 10 w 10"/>
                <a:gd name="T9" fmla="*/ 0 h 14"/>
                <a:gd name="T10" fmla="*/ 6 w 10"/>
                <a:gd name="T11" fmla="*/ 4 h 14"/>
                <a:gd name="T12" fmla="*/ 10 w 10"/>
                <a:gd name="T13" fmla="*/ 5 h 14"/>
                <a:gd name="T14" fmla="*/ 0 60000 65536"/>
                <a:gd name="T15" fmla="*/ 0 60000 65536"/>
                <a:gd name="T16" fmla="*/ 0 60000 65536"/>
                <a:gd name="T17" fmla="*/ 0 60000 65536"/>
                <a:gd name="T18" fmla="*/ 0 60000 65536"/>
                <a:gd name="T19" fmla="*/ 0 60000 65536"/>
                <a:gd name="T20" fmla="*/ 0 60000 65536"/>
                <a:gd name="T21" fmla="*/ 0 w 10"/>
                <a:gd name="T22" fmla="*/ 0 h 14"/>
                <a:gd name="T23" fmla="*/ 10 w 10"/>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4">
                  <a:moveTo>
                    <a:pt x="10" y="5"/>
                  </a:moveTo>
                  <a:lnTo>
                    <a:pt x="2" y="14"/>
                  </a:lnTo>
                  <a:lnTo>
                    <a:pt x="0" y="9"/>
                  </a:lnTo>
                  <a:lnTo>
                    <a:pt x="5" y="3"/>
                  </a:lnTo>
                  <a:lnTo>
                    <a:pt x="10" y="0"/>
                  </a:lnTo>
                  <a:lnTo>
                    <a:pt x="6" y="4"/>
                  </a:lnTo>
                  <a:lnTo>
                    <a:pt x="10" y="5"/>
                  </a:lnTo>
                  <a:close/>
                </a:path>
              </a:pathLst>
            </a:custGeom>
            <a:solidFill>
              <a:schemeClr val="folHlink"/>
            </a:solidFill>
            <a:ln w="6350">
              <a:solidFill>
                <a:schemeClr val="folHlink"/>
              </a:solidFill>
              <a:round/>
              <a:headEnd/>
              <a:tailEnd/>
            </a:ln>
          </p:spPr>
          <p:txBody>
            <a:bodyPr/>
            <a:lstStyle/>
            <a:p>
              <a:endParaRPr lang="en-US"/>
            </a:p>
          </p:txBody>
        </p:sp>
        <p:sp>
          <p:nvSpPr>
            <p:cNvPr id="1816" name="Freeform 2864"/>
            <p:cNvSpPr>
              <a:spLocks/>
            </p:cNvSpPr>
            <p:nvPr/>
          </p:nvSpPr>
          <p:spPr bwMode="auto">
            <a:xfrm>
              <a:off x="3613" y="4210"/>
              <a:ext cx="5" cy="5"/>
            </a:xfrm>
            <a:custGeom>
              <a:avLst/>
              <a:gdLst>
                <a:gd name="T0" fmla="*/ 5 w 5"/>
                <a:gd name="T1" fmla="*/ 3 h 5"/>
                <a:gd name="T2" fmla="*/ 0 w 5"/>
                <a:gd name="T3" fmla="*/ 5 h 5"/>
                <a:gd name="T4" fmla="*/ 3 w 5"/>
                <a:gd name="T5" fmla="*/ 0 h 5"/>
                <a:gd name="T6" fmla="*/ 5 w 5"/>
                <a:gd name="T7" fmla="*/ 3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5" y="3"/>
                  </a:moveTo>
                  <a:lnTo>
                    <a:pt x="0" y="5"/>
                  </a:lnTo>
                  <a:lnTo>
                    <a:pt x="3" y="0"/>
                  </a:lnTo>
                  <a:lnTo>
                    <a:pt x="5" y="3"/>
                  </a:lnTo>
                  <a:close/>
                </a:path>
              </a:pathLst>
            </a:custGeom>
            <a:solidFill>
              <a:schemeClr val="folHlink"/>
            </a:solidFill>
            <a:ln w="6350">
              <a:solidFill>
                <a:schemeClr val="folHlink"/>
              </a:solidFill>
              <a:round/>
              <a:headEnd/>
              <a:tailEnd/>
            </a:ln>
          </p:spPr>
          <p:txBody>
            <a:bodyPr/>
            <a:lstStyle/>
            <a:p>
              <a:endParaRPr lang="en-US"/>
            </a:p>
          </p:txBody>
        </p:sp>
        <p:sp>
          <p:nvSpPr>
            <p:cNvPr id="1817" name="Freeform 2865"/>
            <p:cNvSpPr>
              <a:spLocks/>
            </p:cNvSpPr>
            <p:nvPr/>
          </p:nvSpPr>
          <p:spPr bwMode="auto">
            <a:xfrm>
              <a:off x="3599" y="4203"/>
              <a:ext cx="11" cy="9"/>
            </a:xfrm>
            <a:custGeom>
              <a:avLst/>
              <a:gdLst>
                <a:gd name="T0" fmla="*/ 4 w 11"/>
                <a:gd name="T1" fmla="*/ 0 h 9"/>
                <a:gd name="T2" fmla="*/ 0 w 11"/>
                <a:gd name="T3" fmla="*/ 3 h 9"/>
                <a:gd name="T4" fmla="*/ 2 w 11"/>
                <a:gd name="T5" fmla="*/ 8 h 9"/>
                <a:gd name="T6" fmla="*/ 11 w 11"/>
                <a:gd name="T7" fmla="*/ 9 h 9"/>
                <a:gd name="T8" fmla="*/ 4 w 11"/>
                <a:gd name="T9" fmla="*/ 0 h 9"/>
                <a:gd name="T10" fmla="*/ 0 60000 65536"/>
                <a:gd name="T11" fmla="*/ 0 60000 65536"/>
                <a:gd name="T12" fmla="*/ 0 60000 65536"/>
                <a:gd name="T13" fmla="*/ 0 60000 65536"/>
                <a:gd name="T14" fmla="*/ 0 60000 65536"/>
                <a:gd name="T15" fmla="*/ 0 w 11"/>
                <a:gd name="T16" fmla="*/ 0 h 9"/>
                <a:gd name="T17" fmla="*/ 11 w 11"/>
                <a:gd name="T18" fmla="*/ 9 h 9"/>
              </a:gdLst>
              <a:ahLst/>
              <a:cxnLst>
                <a:cxn ang="T10">
                  <a:pos x="T0" y="T1"/>
                </a:cxn>
                <a:cxn ang="T11">
                  <a:pos x="T2" y="T3"/>
                </a:cxn>
                <a:cxn ang="T12">
                  <a:pos x="T4" y="T5"/>
                </a:cxn>
                <a:cxn ang="T13">
                  <a:pos x="T6" y="T7"/>
                </a:cxn>
                <a:cxn ang="T14">
                  <a:pos x="T8" y="T9"/>
                </a:cxn>
              </a:cxnLst>
              <a:rect l="T15" t="T16" r="T17" b="T18"/>
              <a:pathLst>
                <a:path w="11" h="9">
                  <a:moveTo>
                    <a:pt x="4" y="0"/>
                  </a:moveTo>
                  <a:lnTo>
                    <a:pt x="0" y="3"/>
                  </a:lnTo>
                  <a:lnTo>
                    <a:pt x="2" y="8"/>
                  </a:lnTo>
                  <a:lnTo>
                    <a:pt x="11" y="9"/>
                  </a:lnTo>
                  <a:lnTo>
                    <a:pt x="4" y="0"/>
                  </a:lnTo>
                  <a:close/>
                </a:path>
              </a:pathLst>
            </a:custGeom>
            <a:solidFill>
              <a:schemeClr val="folHlink"/>
            </a:solidFill>
            <a:ln w="6350">
              <a:solidFill>
                <a:schemeClr val="folHlink"/>
              </a:solidFill>
              <a:round/>
              <a:headEnd/>
              <a:tailEnd/>
            </a:ln>
          </p:spPr>
          <p:txBody>
            <a:bodyPr/>
            <a:lstStyle/>
            <a:p>
              <a:endParaRPr lang="en-US"/>
            </a:p>
          </p:txBody>
        </p:sp>
      </p:grpSp>
      <p:sp>
        <p:nvSpPr>
          <p:cNvPr id="1818" name="Freeform 2867"/>
          <p:cNvSpPr>
            <a:spLocks/>
          </p:cNvSpPr>
          <p:nvPr/>
        </p:nvSpPr>
        <p:spPr bwMode="auto">
          <a:xfrm>
            <a:off x="3276600" y="5245100"/>
            <a:ext cx="179388" cy="1003300"/>
          </a:xfrm>
          <a:custGeom>
            <a:avLst/>
            <a:gdLst>
              <a:gd name="T0" fmla="*/ 2147483647 w 165"/>
              <a:gd name="T1" fmla="*/ 2147483647 h 892"/>
              <a:gd name="T2" fmla="*/ 2147483647 w 165"/>
              <a:gd name="T3" fmla="*/ 2147483647 h 892"/>
              <a:gd name="T4" fmla="*/ 2147483647 w 165"/>
              <a:gd name="T5" fmla="*/ 2147483647 h 892"/>
              <a:gd name="T6" fmla="*/ 2147483647 w 165"/>
              <a:gd name="T7" fmla="*/ 2147483647 h 892"/>
              <a:gd name="T8" fmla="*/ 2147483647 w 165"/>
              <a:gd name="T9" fmla="*/ 2147483647 h 892"/>
              <a:gd name="T10" fmla="*/ 2147483647 w 165"/>
              <a:gd name="T11" fmla="*/ 2147483647 h 892"/>
              <a:gd name="T12" fmla="*/ 2147483647 w 165"/>
              <a:gd name="T13" fmla="*/ 2147483647 h 892"/>
              <a:gd name="T14" fmla="*/ 2147483647 w 165"/>
              <a:gd name="T15" fmla="*/ 2147483647 h 892"/>
              <a:gd name="T16" fmla="*/ 2147483647 w 165"/>
              <a:gd name="T17" fmla="*/ 2147483647 h 892"/>
              <a:gd name="T18" fmla="*/ 2147483647 w 165"/>
              <a:gd name="T19" fmla="*/ 2147483647 h 892"/>
              <a:gd name="T20" fmla="*/ 2147483647 w 165"/>
              <a:gd name="T21" fmla="*/ 2147483647 h 892"/>
              <a:gd name="T22" fmla="*/ 2147483647 w 165"/>
              <a:gd name="T23" fmla="*/ 2147483647 h 892"/>
              <a:gd name="T24" fmla="*/ 2147483647 w 165"/>
              <a:gd name="T25" fmla="*/ 2147483647 h 892"/>
              <a:gd name="T26" fmla="*/ 2147483647 w 165"/>
              <a:gd name="T27" fmla="*/ 2147483647 h 892"/>
              <a:gd name="T28" fmla="*/ 2147483647 w 165"/>
              <a:gd name="T29" fmla="*/ 2147483647 h 892"/>
              <a:gd name="T30" fmla="*/ 2147483647 w 165"/>
              <a:gd name="T31" fmla="*/ 2147483647 h 892"/>
              <a:gd name="T32" fmla="*/ 2147483647 w 165"/>
              <a:gd name="T33" fmla="*/ 2147483647 h 892"/>
              <a:gd name="T34" fmla="*/ 2147483647 w 165"/>
              <a:gd name="T35" fmla="*/ 2147483647 h 892"/>
              <a:gd name="T36" fmla="*/ 2147483647 w 165"/>
              <a:gd name="T37" fmla="*/ 2147483647 h 892"/>
              <a:gd name="T38" fmla="*/ 0 w 165"/>
              <a:gd name="T39" fmla="*/ 2147483647 h 892"/>
              <a:gd name="T40" fmla="*/ 2147483647 w 165"/>
              <a:gd name="T41" fmla="*/ 2147483647 h 892"/>
              <a:gd name="T42" fmla="*/ 2147483647 w 165"/>
              <a:gd name="T43" fmla="*/ 2147483647 h 892"/>
              <a:gd name="T44" fmla="*/ 2147483647 w 165"/>
              <a:gd name="T45" fmla="*/ 2147483647 h 892"/>
              <a:gd name="T46" fmla="*/ 2147483647 w 165"/>
              <a:gd name="T47" fmla="*/ 2147483647 h 892"/>
              <a:gd name="T48" fmla="*/ 2147483647 w 165"/>
              <a:gd name="T49" fmla="*/ 2147483647 h 892"/>
              <a:gd name="T50" fmla="*/ 2147483647 w 165"/>
              <a:gd name="T51" fmla="*/ 2147483647 h 892"/>
              <a:gd name="T52" fmla="*/ 2147483647 w 165"/>
              <a:gd name="T53" fmla="*/ 2147483647 h 892"/>
              <a:gd name="T54" fmla="*/ 2147483647 w 165"/>
              <a:gd name="T55" fmla="*/ 2147483647 h 892"/>
              <a:gd name="T56" fmla="*/ 2147483647 w 165"/>
              <a:gd name="T57" fmla="*/ 2147483647 h 892"/>
              <a:gd name="T58" fmla="*/ 2147483647 w 165"/>
              <a:gd name="T59" fmla="*/ 2147483647 h 892"/>
              <a:gd name="T60" fmla="*/ 2147483647 w 165"/>
              <a:gd name="T61" fmla="*/ 2147483647 h 892"/>
              <a:gd name="T62" fmla="*/ 2147483647 w 165"/>
              <a:gd name="T63" fmla="*/ 2147483647 h 892"/>
              <a:gd name="T64" fmla="*/ 2147483647 w 165"/>
              <a:gd name="T65" fmla="*/ 2147483647 h 892"/>
              <a:gd name="T66" fmla="*/ 2147483647 w 165"/>
              <a:gd name="T67" fmla="*/ 2147483647 h 892"/>
              <a:gd name="T68" fmla="*/ 2147483647 w 165"/>
              <a:gd name="T69" fmla="*/ 2147483647 h 892"/>
              <a:gd name="T70" fmla="*/ 2147483647 w 165"/>
              <a:gd name="T71" fmla="*/ 2147483647 h 892"/>
              <a:gd name="T72" fmla="*/ 2147483647 w 165"/>
              <a:gd name="T73" fmla="*/ 2147483647 h 892"/>
              <a:gd name="T74" fmla="*/ 2147483647 w 165"/>
              <a:gd name="T75" fmla="*/ 2147483647 h 892"/>
              <a:gd name="T76" fmla="*/ 2147483647 w 165"/>
              <a:gd name="T77" fmla="*/ 2147483647 h 892"/>
              <a:gd name="T78" fmla="*/ 2147483647 w 165"/>
              <a:gd name="T79" fmla="*/ 2147483647 h 892"/>
              <a:gd name="T80" fmla="*/ 2147483647 w 165"/>
              <a:gd name="T81" fmla="*/ 2147483647 h 892"/>
              <a:gd name="T82" fmla="*/ 2147483647 w 165"/>
              <a:gd name="T83" fmla="*/ 2147483647 h 892"/>
              <a:gd name="T84" fmla="*/ 2147483647 w 165"/>
              <a:gd name="T85" fmla="*/ 2147483647 h 892"/>
              <a:gd name="T86" fmla="*/ 2147483647 w 165"/>
              <a:gd name="T87" fmla="*/ 2147483647 h 892"/>
              <a:gd name="T88" fmla="*/ 2147483647 w 165"/>
              <a:gd name="T89" fmla="*/ 2147483647 h 892"/>
              <a:gd name="T90" fmla="*/ 2147483647 w 165"/>
              <a:gd name="T91" fmla="*/ 2147483647 h 892"/>
              <a:gd name="T92" fmla="*/ 2147483647 w 165"/>
              <a:gd name="T93" fmla="*/ 2147483647 h 892"/>
              <a:gd name="T94" fmla="*/ 2147483647 w 165"/>
              <a:gd name="T95" fmla="*/ 2147483647 h 892"/>
              <a:gd name="T96" fmla="*/ 2147483647 w 165"/>
              <a:gd name="T97" fmla="*/ 2147483647 h 892"/>
              <a:gd name="T98" fmla="*/ 2147483647 w 165"/>
              <a:gd name="T99" fmla="*/ 2147483647 h 892"/>
              <a:gd name="T100" fmla="*/ 2147483647 w 165"/>
              <a:gd name="T101" fmla="*/ 2147483647 h 892"/>
              <a:gd name="T102" fmla="*/ 2147483647 w 165"/>
              <a:gd name="T103" fmla="*/ 2147483647 h 892"/>
              <a:gd name="T104" fmla="*/ 2147483647 w 165"/>
              <a:gd name="T105" fmla="*/ 2147483647 h 892"/>
              <a:gd name="T106" fmla="*/ 2147483647 w 165"/>
              <a:gd name="T107" fmla="*/ 2147483647 h 892"/>
              <a:gd name="T108" fmla="*/ 2147483647 w 165"/>
              <a:gd name="T109" fmla="*/ 2147483647 h 892"/>
              <a:gd name="T110" fmla="*/ 2147483647 w 165"/>
              <a:gd name="T111" fmla="*/ 2147483647 h 892"/>
              <a:gd name="T112" fmla="*/ 2147483647 w 165"/>
              <a:gd name="T113" fmla="*/ 2147483647 h 8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5"/>
              <a:gd name="T172" fmla="*/ 0 h 892"/>
              <a:gd name="T173" fmla="*/ 165 w 165"/>
              <a:gd name="T174" fmla="*/ 892 h 89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5" h="892">
                <a:moveTo>
                  <a:pt x="97" y="13"/>
                </a:moveTo>
                <a:lnTo>
                  <a:pt x="103" y="49"/>
                </a:lnTo>
                <a:lnTo>
                  <a:pt x="105" y="82"/>
                </a:lnTo>
                <a:lnTo>
                  <a:pt x="102" y="109"/>
                </a:lnTo>
                <a:lnTo>
                  <a:pt x="96" y="118"/>
                </a:lnTo>
                <a:lnTo>
                  <a:pt x="98" y="159"/>
                </a:lnTo>
                <a:lnTo>
                  <a:pt x="93" y="171"/>
                </a:lnTo>
                <a:lnTo>
                  <a:pt x="93" y="193"/>
                </a:lnTo>
                <a:lnTo>
                  <a:pt x="79" y="238"/>
                </a:lnTo>
                <a:lnTo>
                  <a:pt x="82" y="260"/>
                </a:lnTo>
                <a:lnTo>
                  <a:pt x="76" y="269"/>
                </a:lnTo>
                <a:lnTo>
                  <a:pt x="74" y="277"/>
                </a:lnTo>
                <a:lnTo>
                  <a:pt x="79" y="318"/>
                </a:lnTo>
                <a:lnTo>
                  <a:pt x="76" y="349"/>
                </a:lnTo>
                <a:lnTo>
                  <a:pt x="51" y="418"/>
                </a:lnTo>
                <a:lnTo>
                  <a:pt x="46" y="418"/>
                </a:lnTo>
                <a:lnTo>
                  <a:pt x="47" y="429"/>
                </a:lnTo>
                <a:lnTo>
                  <a:pt x="38" y="433"/>
                </a:lnTo>
                <a:lnTo>
                  <a:pt x="38" y="464"/>
                </a:lnTo>
                <a:lnTo>
                  <a:pt x="43" y="487"/>
                </a:lnTo>
                <a:lnTo>
                  <a:pt x="37" y="497"/>
                </a:lnTo>
                <a:lnTo>
                  <a:pt x="33" y="535"/>
                </a:lnTo>
                <a:lnTo>
                  <a:pt x="42" y="545"/>
                </a:lnTo>
                <a:lnTo>
                  <a:pt x="51" y="539"/>
                </a:lnTo>
                <a:lnTo>
                  <a:pt x="64" y="541"/>
                </a:lnTo>
                <a:lnTo>
                  <a:pt x="54" y="550"/>
                </a:lnTo>
                <a:lnTo>
                  <a:pt x="61" y="551"/>
                </a:lnTo>
                <a:lnTo>
                  <a:pt x="62" y="563"/>
                </a:lnTo>
                <a:lnTo>
                  <a:pt x="59" y="559"/>
                </a:lnTo>
                <a:lnTo>
                  <a:pt x="56" y="561"/>
                </a:lnTo>
                <a:lnTo>
                  <a:pt x="59" y="566"/>
                </a:lnTo>
                <a:lnTo>
                  <a:pt x="54" y="570"/>
                </a:lnTo>
                <a:lnTo>
                  <a:pt x="56" y="577"/>
                </a:lnTo>
                <a:lnTo>
                  <a:pt x="49" y="590"/>
                </a:lnTo>
                <a:lnTo>
                  <a:pt x="53" y="598"/>
                </a:lnTo>
                <a:lnTo>
                  <a:pt x="46" y="608"/>
                </a:lnTo>
                <a:lnTo>
                  <a:pt x="56" y="615"/>
                </a:lnTo>
                <a:lnTo>
                  <a:pt x="57" y="625"/>
                </a:lnTo>
                <a:lnTo>
                  <a:pt x="43" y="632"/>
                </a:lnTo>
                <a:lnTo>
                  <a:pt x="43" y="639"/>
                </a:lnTo>
                <a:lnTo>
                  <a:pt x="48" y="642"/>
                </a:lnTo>
                <a:lnTo>
                  <a:pt x="41" y="645"/>
                </a:lnTo>
                <a:lnTo>
                  <a:pt x="39" y="648"/>
                </a:lnTo>
                <a:lnTo>
                  <a:pt x="47" y="646"/>
                </a:lnTo>
                <a:lnTo>
                  <a:pt x="42" y="650"/>
                </a:lnTo>
                <a:lnTo>
                  <a:pt x="46" y="651"/>
                </a:lnTo>
                <a:lnTo>
                  <a:pt x="39" y="655"/>
                </a:lnTo>
                <a:lnTo>
                  <a:pt x="38" y="664"/>
                </a:lnTo>
                <a:lnTo>
                  <a:pt x="44" y="658"/>
                </a:lnTo>
                <a:lnTo>
                  <a:pt x="42" y="665"/>
                </a:lnTo>
                <a:lnTo>
                  <a:pt x="34" y="673"/>
                </a:lnTo>
                <a:lnTo>
                  <a:pt x="34" y="665"/>
                </a:lnTo>
                <a:lnTo>
                  <a:pt x="31" y="670"/>
                </a:lnTo>
                <a:lnTo>
                  <a:pt x="28" y="668"/>
                </a:lnTo>
                <a:lnTo>
                  <a:pt x="30" y="663"/>
                </a:lnTo>
                <a:lnTo>
                  <a:pt x="27" y="655"/>
                </a:lnTo>
                <a:lnTo>
                  <a:pt x="12" y="655"/>
                </a:lnTo>
                <a:lnTo>
                  <a:pt x="17" y="664"/>
                </a:lnTo>
                <a:lnTo>
                  <a:pt x="2" y="674"/>
                </a:lnTo>
                <a:lnTo>
                  <a:pt x="0" y="681"/>
                </a:lnTo>
                <a:lnTo>
                  <a:pt x="5" y="685"/>
                </a:lnTo>
                <a:lnTo>
                  <a:pt x="4" y="678"/>
                </a:lnTo>
                <a:lnTo>
                  <a:pt x="9" y="675"/>
                </a:lnTo>
                <a:lnTo>
                  <a:pt x="18" y="681"/>
                </a:lnTo>
                <a:lnTo>
                  <a:pt x="27" y="680"/>
                </a:lnTo>
                <a:lnTo>
                  <a:pt x="31" y="687"/>
                </a:lnTo>
                <a:lnTo>
                  <a:pt x="29" y="690"/>
                </a:lnTo>
                <a:lnTo>
                  <a:pt x="31" y="693"/>
                </a:lnTo>
                <a:lnTo>
                  <a:pt x="23" y="699"/>
                </a:lnTo>
                <a:lnTo>
                  <a:pt x="31" y="703"/>
                </a:lnTo>
                <a:lnTo>
                  <a:pt x="30" y="708"/>
                </a:lnTo>
                <a:lnTo>
                  <a:pt x="34" y="706"/>
                </a:lnTo>
                <a:lnTo>
                  <a:pt x="43" y="720"/>
                </a:lnTo>
                <a:lnTo>
                  <a:pt x="29" y="716"/>
                </a:lnTo>
                <a:lnTo>
                  <a:pt x="28" y="722"/>
                </a:lnTo>
                <a:lnTo>
                  <a:pt x="22" y="714"/>
                </a:lnTo>
                <a:lnTo>
                  <a:pt x="24" y="727"/>
                </a:lnTo>
                <a:lnTo>
                  <a:pt x="33" y="726"/>
                </a:lnTo>
                <a:lnTo>
                  <a:pt x="36" y="732"/>
                </a:lnTo>
                <a:lnTo>
                  <a:pt x="27" y="729"/>
                </a:lnTo>
                <a:lnTo>
                  <a:pt x="27" y="757"/>
                </a:lnTo>
                <a:lnTo>
                  <a:pt x="34" y="748"/>
                </a:lnTo>
                <a:lnTo>
                  <a:pt x="32" y="758"/>
                </a:lnTo>
                <a:lnTo>
                  <a:pt x="34" y="762"/>
                </a:lnTo>
                <a:lnTo>
                  <a:pt x="27" y="765"/>
                </a:lnTo>
                <a:lnTo>
                  <a:pt x="20" y="778"/>
                </a:lnTo>
                <a:lnTo>
                  <a:pt x="33" y="789"/>
                </a:lnTo>
                <a:lnTo>
                  <a:pt x="29" y="792"/>
                </a:lnTo>
                <a:lnTo>
                  <a:pt x="30" y="796"/>
                </a:lnTo>
                <a:lnTo>
                  <a:pt x="36" y="796"/>
                </a:lnTo>
                <a:lnTo>
                  <a:pt x="37" y="799"/>
                </a:lnTo>
                <a:lnTo>
                  <a:pt x="30" y="801"/>
                </a:lnTo>
                <a:lnTo>
                  <a:pt x="30" y="808"/>
                </a:lnTo>
                <a:lnTo>
                  <a:pt x="38" y="816"/>
                </a:lnTo>
                <a:lnTo>
                  <a:pt x="41" y="836"/>
                </a:lnTo>
                <a:lnTo>
                  <a:pt x="44" y="837"/>
                </a:lnTo>
                <a:lnTo>
                  <a:pt x="42" y="822"/>
                </a:lnTo>
                <a:lnTo>
                  <a:pt x="48" y="836"/>
                </a:lnTo>
                <a:lnTo>
                  <a:pt x="51" y="831"/>
                </a:lnTo>
                <a:lnTo>
                  <a:pt x="48" y="826"/>
                </a:lnTo>
                <a:lnTo>
                  <a:pt x="57" y="828"/>
                </a:lnTo>
                <a:lnTo>
                  <a:pt x="51" y="821"/>
                </a:lnTo>
                <a:lnTo>
                  <a:pt x="61" y="828"/>
                </a:lnTo>
                <a:lnTo>
                  <a:pt x="57" y="835"/>
                </a:lnTo>
                <a:lnTo>
                  <a:pt x="62" y="844"/>
                </a:lnTo>
                <a:lnTo>
                  <a:pt x="56" y="854"/>
                </a:lnTo>
                <a:lnTo>
                  <a:pt x="79" y="854"/>
                </a:lnTo>
                <a:lnTo>
                  <a:pt x="87" y="863"/>
                </a:lnTo>
                <a:lnTo>
                  <a:pt x="83" y="872"/>
                </a:lnTo>
                <a:lnTo>
                  <a:pt x="68" y="881"/>
                </a:lnTo>
                <a:lnTo>
                  <a:pt x="67" y="876"/>
                </a:lnTo>
                <a:lnTo>
                  <a:pt x="64" y="877"/>
                </a:lnTo>
                <a:lnTo>
                  <a:pt x="66" y="885"/>
                </a:lnTo>
                <a:lnTo>
                  <a:pt x="77" y="892"/>
                </a:lnTo>
                <a:lnTo>
                  <a:pt x="87" y="892"/>
                </a:lnTo>
                <a:lnTo>
                  <a:pt x="92" y="860"/>
                </a:lnTo>
                <a:lnTo>
                  <a:pt x="123" y="842"/>
                </a:lnTo>
                <a:lnTo>
                  <a:pt x="141" y="845"/>
                </a:lnTo>
                <a:lnTo>
                  <a:pt x="113" y="837"/>
                </a:lnTo>
                <a:lnTo>
                  <a:pt x="68" y="835"/>
                </a:lnTo>
                <a:lnTo>
                  <a:pt x="64" y="827"/>
                </a:lnTo>
                <a:lnTo>
                  <a:pt x="63" y="796"/>
                </a:lnTo>
                <a:lnTo>
                  <a:pt x="44" y="799"/>
                </a:lnTo>
                <a:lnTo>
                  <a:pt x="43" y="779"/>
                </a:lnTo>
                <a:lnTo>
                  <a:pt x="46" y="761"/>
                </a:lnTo>
                <a:lnTo>
                  <a:pt x="59" y="740"/>
                </a:lnTo>
                <a:lnTo>
                  <a:pt x="63" y="726"/>
                </a:lnTo>
                <a:lnTo>
                  <a:pt x="62" y="706"/>
                </a:lnTo>
                <a:lnTo>
                  <a:pt x="76" y="677"/>
                </a:lnTo>
                <a:lnTo>
                  <a:pt x="77" y="646"/>
                </a:lnTo>
                <a:lnTo>
                  <a:pt x="81" y="635"/>
                </a:lnTo>
                <a:lnTo>
                  <a:pt x="71" y="625"/>
                </a:lnTo>
                <a:lnTo>
                  <a:pt x="83" y="621"/>
                </a:lnTo>
                <a:lnTo>
                  <a:pt x="81" y="616"/>
                </a:lnTo>
                <a:lnTo>
                  <a:pt x="72" y="614"/>
                </a:lnTo>
                <a:lnTo>
                  <a:pt x="73" y="601"/>
                </a:lnTo>
                <a:lnTo>
                  <a:pt x="68" y="565"/>
                </a:lnTo>
                <a:lnTo>
                  <a:pt x="76" y="547"/>
                </a:lnTo>
                <a:lnTo>
                  <a:pt x="71" y="534"/>
                </a:lnTo>
                <a:lnTo>
                  <a:pt x="74" y="502"/>
                </a:lnTo>
                <a:lnTo>
                  <a:pt x="82" y="475"/>
                </a:lnTo>
                <a:lnTo>
                  <a:pt x="87" y="464"/>
                </a:lnTo>
                <a:lnTo>
                  <a:pt x="86" y="445"/>
                </a:lnTo>
                <a:lnTo>
                  <a:pt x="87" y="419"/>
                </a:lnTo>
                <a:lnTo>
                  <a:pt x="98" y="404"/>
                </a:lnTo>
                <a:lnTo>
                  <a:pt x="97" y="384"/>
                </a:lnTo>
                <a:lnTo>
                  <a:pt x="111" y="359"/>
                </a:lnTo>
                <a:lnTo>
                  <a:pt x="108" y="340"/>
                </a:lnTo>
                <a:lnTo>
                  <a:pt x="97" y="301"/>
                </a:lnTo>
                <a:lnTo>
                  <a:pt x="98" y="291"/>
                </a:lnTo>
                <a:lnTo>
                  <a:pt x="108" y="269"/>
                </a:lnTo>
                <a:lnTo>
                  <a:pt x="110" y="248"/>
                </a:lnTo>
                <a:lnTo>
                  <a:pt x="117" y="221"/>
                </a:lnTo>
                <a:lnTo>
                  <a:pt x="126" y="211"/>
                </a:lnTo>
                <a:lnTo>
                  <a:pt x="130" y="201"/>
                </a:lnTo>
                <a:lnTo>
                  <a:pt x="141" y="195"/>
                </a:lnTo>
                <a:lnTo>
                  <a:pt x="136" y="165"/>
                </a:lnTo>
                <a:lnTo>
                  <a:pt x="138" y="143"/>
                </a:lnTo>
                <a:lnTo>
                  <a:pt x="161" y="133"/>
                </a:lnTo>
                <a:lnTo>
                  <a:pt x="165" y="117"/>
                </a:lnTo>
                <a:lnTo>
                  <a:pt x="162" y="108"/>
                </a:lnTo>
                <a:lnTo>
                  <a:pt x="147" y="107"/>
                </a:lnTo>
                <a:lnTo>
                  <a:pt x="141" y="69"/>
                </a:lnTo>
                <a:lnTo>
                  <a:pt x="131" y="54"/>
                </a:lnTo>
                <a:lnTo>
                  <a:pt x="132" y="48"/>
                </a:lnTo>
                <a:lnTo>
                  <a:pt x="136" y="45"/>
                </a:lnTo>
                <a:lnTo>
                  <a:pt x="136" y="34"/>
                </a:lnTo>
                <a:lnTo>
                  <a:pt x="127" y="28"/>
                </a:lnTo>
                <a:lnTo>
                  <a:pt x="125" y="9"/>
                </a:lnTo>
                <a:lnTo>
                  <a:pt x="116" y="0"/>
                </a:lnTo>
                <a:lnTo>
                  <a:pt x="111" y="9"/>
                </a:lnTo>
                <a:lnTo>
                  <a:pt x="97" y="13"/>
                </a:lnTo>
                <a:close/>
              </a:path>
            </a:pathLst>
          </a:custGeom>
          <a:solidFill>
            <a:srgbClr val="CDCDCD"/>
          </a:solidFill>
          <a:ln w="6350">
            <a:solidFill>
              <a:schemeClr val="bg1"/>
            </a:solidFill>
            <a:round/>
            <a:headEnd/>
            <a:tailEnd/>
          </a:ln>
        </p:spPr>
        <p:txBody>
          <a:bodyPr/>
          <a:lstStyle/>
          <a:p>
            <a:endParaRPr lang="en-US"/>
          </a:p>
        </p:txBody>
      </p:sp>
      <p:grpSp>
        <p:nvGrpSpPr>
          <p:cNvPr id="3" name="Group 2868"/>
          <p:cNvGrpSpPr>
            <a:grpSpLocks/>
          </p:cNvGrpSpPr>
          <p:nvPr/>
        </p:nvGrpSpPr>
        <p:grpSpPr bwMode="auto">
          <a:xfrm>
            <a:off x="3278188" y="5856288"/>
            <a:ext cx="179387" cy="463550"/>
            <a:chOff x="3112" y="5099"/>
            <a:chExt cx="164" cy="413"/>
          </a:xfrm>
        </p:grpSpPr>
        <p:sp>
          <p:nvSpPr>
            <p:cNvPr id="1820" name="Freeform 2869"/>
            <p:cNvSpPr>
              <a:spLocks/>
            </p:cNvSpPr>
            <p:nvPr/>
          </p:nvSpPr>
          <p:spPr bwMode="auto">
            <a:xfrm>
              <a:off x="3192" y="5406"/>
              <a:ext cx="54" cy="81"/>
            </a:xfrm>
            <a:custGeom>
              <a:avLst/>
              <a:gdLst>
                <a:gd name="T0" fmla="*/ 53 w 54"/>
                <a:gd name="T1" fmla="*/ 6 h 81"/>
                <a:gd name="T2" fmla="*/ 40 w 54"/>
                <a:gd name="T3" fmla="*/ 5 h 81"/>
                <a:gd name="T4" fmla="*/ 38 w 54"/>
                <a:gd name="T5" fmla="*/ 0 h 81"/>
                <a:gd name="T6" fmla="*/ 31 w 54"/>
                <a:gd name="T7" fmla="*/ 8 h 81"/>
                <a:gd name="T8" fmla="*/ 18 w 54"/>
                <a:gd name="T9" fmla="*/ 10 h 81"/>
                <a:gd name="T10" fmla="*/ 24 w 54"/>
                <a:gd name="T11" fmla="*/ 15 h 81"/>
                <a:gd name="T12" fmla="*/ 18 w 54"/>
                <a:gd name="T13" fmla="*/ 17 h 81"/>
                <a:gd name="T14" fmla="*/ 18 w 54"/>
                <a:gd name="T15" fmla="*/ 27 h 81"/>
                <a:gd name="T16" fmla="*/ 40 w 54"/>
                <a:gd name="T17" fmla="*/ 30 h 81"/>
                <a:gd name="T18" fmla="*/ 24 w 54"/>
                <a:gd name="T19" fmla="*/ 41 h 81"/>
                <a:gd name="T20" fmla="*/ 26 w 54"/>
                <a:gd name="T21" fmla="*/ 55 h 81"/>
                <a:gd name="T22" fmla="*/ 39 w 54"/>
                <a:gd name="T23" fmla="*/ 61 h 81"/>
                <a:gd name="T24" fmla="*/ 24 w 54"/>
                <a:gd name="T25" fmla="*/ 57 h 81"/>
                <a:gd name="T26" fmla="*/ 23 w 54"/>
                <a:gd name="T27" fmla="*/ 60 h 81"/>
                <a:gd name="T28" fmla="*/ 26 w 54"/>
                <a:gd name="T29" fmla="*/ 62 h 81"/>
                <a:gd name="T30" fmla="*/ 23 w 54"/>
                <a:gd name="T31" fmla="*/ 65 h 81"/>
                <a:gd name="T32" fmla="*/ 8 w 54"/>
                <a:gd name="T33" fmla="*/ 52 h 81"/>
                <a:gd name="T34" fmla="*/ 13 w 54"/>
                <a:gd name="T35" fmla="*/ 61 h 81"/>
                <a:gd name="T36" fmla="*/ 0 w 54"/>
                <a:gd name="T37" fmla="*/ 66 h 81"/>
                <a:gd name="T38" fmla="*/ 1 w 54"/>
                <a:gd name="T39" fmla="*/ 72 h 81"/>
                <a:gd name="T40" fmla="*/ 10 w 54"/>
                <a:gd name="T41" fmla="*/ 72 h 81"/>
                <a:gd name="T42" fmla="*/ 9 w 54"/>
                <a:gd name="T43" fmla="*/ 77 h 81"/>
                <a:gd name="T44" fmla="*/ 45 w 54"/>
                <a:gd name="T45" fmla="*/ 81 h 81"/>
                <a:gd name="T46" fmla="*/ 54 w 54"/>
                <a:gd name="T47" fmla="*/ 79 h 81"/>
                <a:gd name="T48" fmla="*/ 53 w 54"/>
                <a:gd name="T49" fmla="*/ 6 h 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81"/>
                <a:gd name="T77" fmla="*/ 54 w 54"/>
                <a:gd name="T78" fmla="*/ 81 h 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81">
                  <a:moveTo>
                    <a:pt x="53" y="6"/>
                  </a:moveTo>
                  <a:lnTo>
                    <a:pt x="40" y="5"/>
                  </a:lnTo>
                  <a:lnTo>
                    <a:pt x="38" y="0"/>
                  </a:lnTo>
                  <a:lnTo>
                    <a:pt x="31" y="8"/>
                  </a:lnTo>
                  <a:lnTo>
                    <a:pt x="18" y="10"/>
                  </a:lnTo>
                  <a:lnTo>
                    <a:pt x="24" y="15"/>
                  </a:lnTo>
                  <a:lnTo>
                    <a:pt x="18" y="17"/>
                  </a:lnTo>
                  <a:lnTo>
                    <a:pt x="18" y="27"/>
                  </a:lnTo>
                  <a:lnTo>
                    <a:pt x="40" y="30"/>
                  </a:lnTo>
                  <a:lnTo>
                    <a:pt x="24" y="41"/>
                  </a:lnTo>
                  <a:lnTo>
                    <a:pt x="26" y="55"/>
                  </a:lnTo>
                  <a:lnTo>
                    <a:pt x="39" y="61"/>
                  </a:lnTo>
                  <a:lnTo>
                    <a:pt x="24" y="57"/>
                  </a:lnTo>
                  <a:lnTo>
                    <a:pt x="23" y="60"/>
                  </a:lnTo>
                  <a:lnTo>
                    <a:pt x="26" y="62"/>
                  </a:lnTo>
                  <a:lnTo>
                    <a:pt x="23" y="65"/>
                  </a:lnTo>
                  <a:lnTo>
                    <a:pt x="8" y="52"/>
                  </a:lnTo>
                  <a:lnTo>
                    <a:pt x="13" y="61"/>
                  </a:lnTo>
                  <a:lnTo>
                    <a:pt x="0" y="66"/>
                  </a:lnTo>
                  <a:lnTo>
                    <a:pt x="1" y="72"/>
                  </a:lnTo>
                  <a:lnTo>
                    <a:pt x="10" y="72"/>
                  </a:lnTo>
                  <a:lnTo>
                    <a:pt x="9" y="77"/>
                  </a:lnTo>
                  <a:lnTo>
                    <a:pt x="45" y="81"/>
                  </a:lnTo>
                  <a:lnTo>
                    <a:pt x="54" y="79"/>
                  </a:lnTo>
                  <a:lnTo>
                    <a:pt x="53" y="6"/>
                  </a:lnTo>
                  <a:close/>
                </a:path>
              </a:pathLst>
            </a:custGeom>
            <a:solidFill>
              <a:srgbClr val="CDCDCD"/>
            </a:solidFill>
            <a:ln w="6350">
              <a:solidFill>
                <a:schemeClr val="bg1"/>
              </a:solidFill>
              <a:round/>
              <a:headEnd/>
              <a:tailEnd/>
            </a:ln>
          </p:spPr>
          <p:txBody>
            <a:bodyPr/>
            <a:lstStyle/>
            <a:p>
              <a:endParaRPr lang="en-US"/>
            </a:p>
          </p:txBody>
        </p:sp>
        <p:sp>
          <p:nvSpPr>
            <p:cNvPr id="1821" name="Freeform 2870"/>
            <p:cNvSpPr>
              <a:spLocks/>
            </p:cNvSpPr>
            <p:nvPr/>
          </p:nvSpPr>
          <p:spPr bwMode="auto">
            <a:xfrm>
              <a:off x="3206" y="5492"/>
              <a:ext cx="5" cy="5"/>
            </a:xfrm>
            <a:custGeom>
              <a:avLst/>
              <a:gdLst>
                <a:gd name="T0" fmla="*/ 5 w 5"/>
                <a:gd name="T1" fmla="*/ 5 h 5"/>
                <a:gd name="T2" fmla="*/ 0 w 5"/>
                <a:gd name="T3" fmla="*/ 0 h 5"/>
                <a:gd name="T4" fmla="*/ 5 w 5"/>
                <a:gd name="T5" fmla="*/ 0 h 5"/>
                <a:gd name="T6" fmla="*/ 5 w 5"/>
                <a:gd name="T7" fmla="*/ 5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5" y="5"/>
                  </a:moveTo>
                  <a:lnTo>
                    <a:pt x="0" y="0"/>
                  </a:lnTo>
                  <a:lnTo>
                    <a:pt x="5" y="0"/>
                  </a:lnTo>
                  <a:lnTo>
                    <a:pt x="5" y="5"/>
                  </a:lnTo>
                  <a:close/>
                </a:path>
              </a:pathLst>
            </a:custGeom>
            <a:solidFill>
              <a:srgbClr val="CDCDCD"/>
            </a:solidFill>
            <a:ln w="6350">
              <a:solidFill>
                <a:schemeClr val="bg1"/>
              </a:solidFill>
              <a:round/>
              <a:headEnd/>
              <a:tailEnd/>
            </a:ln>
          </p:spPr>
          <p:txBody>
            <a:bodyPr/>
            <a:lstStyle/>
            <a:p>
              <a:endParaRPr lang="en-US"/>
            </a:p>
          </p:txBody>
        </p:sp>
        <p:sp>
          <p:nvSpPr>
            <p:cNvPr id="1822" name="Freeform 2871"/>
            <p:cNvSpPr>
              <a:spLocks/>
            </p:cNvSpPr>
            <p:nvPr/>
          </p:nvSpPr>
          <p:spPr bwMode="auto">
            <a:xfrm>
              <a:off x="3202" y="5441"/>
              <a:ext cx="9" cy="21"/>
            </a:xfrm>
            <a:custGeom>
              <a:avLst/>
              <a:gdLst>
                <a:gd name="T0" fmla="*/ 5 w 9"/>
                <a:gd name="T1" fmla="*/ 0 h 21"/>
                <a:gd name="T2" fmla="*/ 9 w 9"/>
                <a:gd name="T3" fmla="*/ 16 h 21"/>
                <a:gd name="T4" fmla="*/ 4 w 9"/>
                <a:gd name="T5" fmla="*/ 17 h 21"/>
                <a:gd name="T6" fmla="*/ 8 w 9"/>
                <a:gd name="T7" fmla="*/ 21 h 21"/>
                <a:gd name="T8" fmla="*/ 0 w 9"/>
                <a:gd name="T9" fmla="*/ 16 h 21"/>
                <a:gd name="T10" fmla="*/ 5 w 9"/>
                <a:gd name="T11" fmla="*/ 0 h 21"/>
                <a:gd name="T12" fmla="*/ 0 60000 65536"/>
                <a:gd name="T13" fmla="*/ 0 60000 65536"/>
                <a:gd name="T14" fmla="*/ 0 60000 65536"/>
                <a:gd name="T15" fmla="*/ 0 60000 65536"/>
                <a:gd name="T16" fmla="*/ 0 60000 65536"/>
                <a:gd name="T17" fmla="*/ 0 60000 65536"/>
                <a:gd name="T18" fmla="*/ 0 w 9"/>
                <a:gd name="T19" fmla="*/ 0 h 21"/>
                <a:gd name="T20" fmla="*/ 9 w 9"/>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9" h="21">
                  <a:moveTo>
                    <a:pt x="5" y="0"/>
                  </a:moveTo>
                  <a:lnTo>
                    <a:pt x="9" y="16"/>
                  </a:lnTo>
                  <a:lnTo>
                    <a:pt x="4" y="17"/>
                  </a:lnTo>
                  <a:lnTo>
                    <a:pt x="8" y="21"/>
                  </a:lnTo>
                  <a:lnTo>
                    <a:pt x="0" y="16"/>
                  </a:lnTo>
                  <a:lnTo>
                    <a:pt x="5" y="0"/>
                  </a:lnTo>
                  <a:close/>
                </a:path>
              </a:pathLst>
            </a:custGeom>
            <a:solidFill>
              <a:srgbClr val="CDCDCD"/>
            </a:solidFill>
            <a:ln w="6350">
              <a:solidFill>
                <a:schemeClr val="bg1"/>
              </a:solidFill>
              <a:round/>
              <a:headEnd/>
              <a:tailEnd/>
            </a:ln>
          </p:spPr>
          <p:txBody>
            <a:bodyPr/>
            <a:lstStyle/>
            <a:p>
              <a:endParaRPr lang="en-US"/>
            </a:p>
          </p:txBody>
        </p:sp>
        <p:sp>
          <p:nvSpPr>
            <p:cNvPr id="1823" name="Freeform 2872"/>
            <p:cNvSpPr>
              <a:spLocks/>
            </p:cNvSpPr>
            <p:nvPr/>
          </p:nvSpPr>
          <p:spPr bwMode="auto">
            <a:xfrm>
              <a:off x="3177" y="5451"/>
              <a:ext cx="21" cy="14"/>
            </a:xfrm>
            <a:custGeom>
              <a:avLst/>
              <a:gdLst>
                <a:gd name="T0" fmla="*/ 5 w 21"/>
                <a:gd name="T1" fmla="*/ 0 h 14"/>
                <a:gd name="T2" fmla="*/ 21 w 21"/>
                <a:gd name="T3" fmla="*/ 14 h 14"/>
                <a:gd name="T4" fmla="*/ 1 w 21"/>
                <a:gd name="T5" fmla="*/ 10 h 14"/>
                <a:gd name="T6" fmla="*/ 0 w 21"/>
                <a:gd name="T7" fmla="*/ 2 h 14"/>
                <a:gd name="T8" fmla="*/ 5 w 21"/>
                <a:gd name="T9" fmla="*/ 0 h 14"/>
                <a:gd name="T10" fmla="*/ 0 60000 65536"/>
                <a:gd name="T11" fmla="*/ 0 60000 65536"/>
                <a:gd name="T12" fmla="*/ 0 60000 65536"/>
                <a:gd name="T13" fmla="*/ 0 60000 65536"/>
                <a:gd name="T14" fmla="*/ 0 60000 65536"/>
                <a:gd name="T15" fmla="*/ 0 w 21"/>
                <a:gd name="T16" fmla="*/ 0 h 14"/>
                <a:gd name="T17" fmla="*/ 21 w 21"/>
                <a:gd name="T18" fmla="*/ 14 h 14"/>
              </a:gdLst>
              <a:ahLst/>
              <a:cxnLst>
                <a:cxn ang="T10">
                  <a:pos x="T0" y="T1"/>
                </a:cxn>
                <a:cxn ang="T11">
                  <a:pos x="T2" y="T3"/>
                </a:cxn>
                <a:cxn ang="T12">
                  <a:pos x="T4" y="T5"/>
                </a:cxn>
                <a:cxn ang="T13">
                  <a:pos x="T6" y="T7"/>
                </a:cxn>
                <a:cxn ang="T14">
                  <a:pos x="T8" y="T9"/>
                </a:cxn>
              </a:cxnLst>
              <a:rect l="T15" t="T16" r="T17" b="T18"/>
              <a:pathLst>
                <a:path w="21" h="14">
                  <a:moveTo>
                    <a:pt x="5" y="0"/>
                  </a:moveTo>
                  <a:lnTo>
                    <a:pt x="21" y="14"/>
                  </a:lnTo>
                  <a:lnTo>
                    <a:pt x="1" y="10"/>
                  </a:lnTo>
                  <a:lnTo>
                    <a:pt x="0" y="2"/>
                  </a:lnTo>
                  <a:lnTo>
                    <a:pt x="5" y="0"/>
                  </a:lnTo>
                  <a:close/>
                </a:path>
              </a:pathLst>
            </a:custGeom>
            <a:solidFill>
              <a:srgbClr val="CDCDCD"/>
            </a:solidFill>
            <a:ln w="6350">
              <a:solidFill>
                <a:schemeClr val="bg1"/>
              </a:solidFill>
              <a:round/>
              <a:headEnd/>
              <a:tailEnd/>
            </a:ln>
          </p:spPr>
          <p:txBody>
            <a:bodyPr/>
            <a:lstStyle/>
            <a:p>
              <a:endParaRPr lang="en-US"/>
            </a:p>
          </p:txBody>
        </p:sp>
        <p:sp>
          <p:nvSpPr>
            <p:cNvPr id="1824" name="Freeform 2873"/>
            <p:cNvSpPr>
              <a:spLocks/>
            </p:cNvSpPr>
            <p:nvPr/>
          </p:nvSpPr>
          <p:spPr bwMode="auto">
            <a:xfrm>
              <a:off x="3148" y="5435"/>
              <a:ext cx="28" cy="25"/>
            </a:xfrm>
            <a:custGeom>
              <a:avLst/>
              <a:gdLst>
                <a:gd name="T0" fmla="*/ 0 w 28"/>
                <a:gd name="T1" fmla="*/ 0 h 25"/>
                <a:gd name="T2" fmla="*/ 15 w 28"/>
                <a:gd name="T3" fmla="*/ 2 h 25"/>
                <a:gd name="T4" fmla="*/ 28 w 28"/>
                <a:gd name="T5" fmla="*/ 15 h 25"/>
                <a:gd name="T6" fmla="*/ 24 w 28"/>
                <a:gd name="T7" fmla="*/ 23 h 25"/>
                <a:gd name="T8" fmla="*/ 14 w 28"/>
                <a:gd name="T9" fmla="*/ 25 h 25"/>
                <a:gd name="T10" fmla="*/ 6 w 28"/>
                <a:gd name="T11" fmla="*/ 20 h 25"/>
                <a:gd name="T12" fmla="*/ 0 w 28"/>
                <a:gd name="T13" fmla="*/ 0 h 25"/>
                <a:gd name="T14" fmla="*/ 0 60000 65536"/>
                <a:gd name="T15" fmla="*/ 0 60000 65536"/>
                <a:gd name="T16" fmla="*/ 0 60000 65536"/>
                <a:gd name="T17" fmla="*/ 0 60000 65536"/>
                <a:gd name="T18" fmla="*/ 0 60000 65536"/>
                <a:gd name="T19" fmla="*/ 0 60000 65536"/>
                <a:gd name="T20" fmla="*/ 0 60000 65536"/>
                <a:gd name="T21" fmla="*/ 0 w 28"/>
                <a:gd name="T22" fmla="*/ 0 h 25"/>
                <a:gd name="T23" fmla="*/ 28 w 28"/>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5">
                  <a:moveTo>
                    <a:pt x="0" y="0"/>
                  </a:moveTo>
                  <a:lnTo>
                    <a:pt x="15" y="2"/>
                  </a:lnTo>
                  <a:lnTo>
                    <a:pt x="28" y="15"/>
                  </a:lnTo>
                  <a:lnTo>
                    <a:pt x="24" y="23"/>
                  </a:lnTo>
                  <a:lnTo>
                    <a:pt x="14" y="25"/>
                  </a:lnTo>
                  <a:lnTo>
                    <a:pt x="6" y="20"/>
                  </a:lnTo>
                  <a:lnTo>
                    <a:pt x="0" y="0"/>
                  </a:lnTo>
                  <a:close/>
                </a:path>
              </a:pathLst>
            </a:custGeom>
            <a:solidFill>
              <a:srgbClr val="CDCDCD"/>
            </a:solidFill>
            <a:ln w="6350">
              <a:solidFill>
                <a:schemeClr val="bg1"/>
              </a:solidFill>
              <a:round/>
              <a:headEnd/>
              <a:tailEnd/>
            </a:ln>
          </p:spPr>
          <p:txBody>
            <a:bodyPr/>
            <a:lstStyle/>
            <a:p>
              <a:endParaRPr lang="en-US"/>
            </a:p>
          </p:txBody>
        </p:sp>
        <p:sp>
          <p:nvSpPr>
            <p:cNvPr id="1825" name="Freeform 2874"/>
            <p:cNvSpPr>
              <a:spLocks/>
            </p:cNvSpPr>
            <p:nvPr/>
          </p:nvSpPr>
          <p:spPr bwMode="auto">
            <a:xfrm>
              <a:off x="3128" y="5416"/>
              <a:ext cx="30" cy="19"/>
            </a:xfrm>
            <a:custGeom>
              <a:avLst/>
              <a:gdLst>
                <a:gd name="T0" fmla="*/ 0 w 30"/>
                <a:gd name="T1" fmla="*/ 0 h 19"/>
                <a:gd name="T2" fmla="*/ 30 w 30"/>
                <a:gd name="T3" fmla="*/ 19 h 19"/>
                <a:gd name="T4" fmla="*/ 4 w 30"/>
                <a:gd name="T5" fmla="*/ 7 h 19"/>
                <a:gd name="T6" fmla="*/ 0 w 30"/>
                <a:gd name="T7" fmla="*/ 0 h 19"/>
                <a:gd name="T8" fmla="*/ 0 60000 65536"/>
                <a:gd name="T9" fmla="*/ 0 60000 65536"/>
                <a:gd name="T10" fmla="*/ 0 60000 65536"/>
                <a:gd name="T11" fmla="*/ 0 60000 65536"/>
                <a:gd name="T12" fmla="*/ 0 w 30"/>
                <a:gd name="T13" fmla="*/ 0 h 19"/>
                <a:gd name="T14" fmla="*/ 30 w 30"/>
                <a:gd name="T15" fmla="*/ 19 h 19"/>
              </a:gdLst>
              <a:ahLst/>
              <a:cxnLst>
                <a:cxn ang="T8">
                  <a:pos x="T0" y="T1"/>
                </a:cxn>
                <a:cxn ang="T9">
                  <a:pos x="T2" y="T3"/>
                </a:cxn>
                <a:cxn ang="T10">
                  <a:pos x="T4" y="T5"/>
                </a:cxn>
                <a:cxn ang="T11">
                  <a:pos x="T6" y="T7"/>
                </a:cxn>
              </a:cxnLst>
              <a:rect l="T12" t="T13" r="T14" b="T15"/>
              <a:pathLst>
                <a:path w="30" h="19">
                  <a:moveTo>
                    <a:pt x="0" y="0"/>
                  </a:moveTo>
                  <a:lnTo>
                    <a:pt x="30" y="19"/>
                  </a:lnTo>
                  <a:lnTo>
                    <a:pt x="4" y="7"/>
                  </a:lnTo>
                  <a:lnTo>
                    <a:pt x="0" y="0"/>
                  </a:lnTo>
                  <a:close/>
                </a:path>
              </a:pathLst>
            </a:custGeom>
            <a:solidFill>
              <a:srgbClr val="CDCDCD"/>
            </a:solidFill>
            <a:ln w="6350">
              <a:solidFill>
                <a:schemeClr val="bg1"/>
              </a:solidFill>
              <a:round/>
              <a:headEnd/>
              <a:tailEnd/>
            </a:ln>
          </p:spPr>
          <p:txBody>
            <a:bodyPr/>
            <a:lstStyle/>
            <a:p>
              <a:endParaRPr lang="en-US"/>
            </a:p>
          </p:txBody>
        </p:sp>
        <p:sp>
          <p:nvSpPr>
            <p:cNvPr id="1826" name="Freeform 2875"/>
            <p:cNvSpPr>
              <a:spLocks/>
            </p:cNvSpPr>
            <p:nvPr/>
          </p:nvSpPr>
          <p:spPr bwMode="auto">
            <a:xfrm>
              <a:off x="3142" y="5406"/>
              <a:ext cx="4" cy="7"/>
            </a:xfrm>
            <a:custGeom>
              <a:avLst/>
              <a:gdLst>
                <a:gd name="T0" fmla="*/ 4 w 4"/>
                <a:gd name="T1" fmla="*/ 0 h 7"/>
                <a:gd name="T2" fmla="*/ 1 w 4"/>
                <a:gd name="T3" fmla="*/ 7 h 7"/>
                <a:gd name="T4" fmla="*/ 0 w 4"/>
                <a:gd name="T5" fmla="*/ 1 h 7"/>
                <a:gd name="T6" fmla="*/ 4 w 4"/>
                <a:gd name="T7" fmla="*/ 0 h 7"/>
                <a:gd name="T8" fmla="*/ 0 60000 65536"/>
                <a:gd name="T9" fmla="*/ 0 60000 65536"/>
                <a:gd name="T10" fmla="*/ 0 60000 65536"/>
                <a:gd name="T11" fmla="*/ 0 60000 65536"/>
                <a:gd name="T12" fmla="*/ 0 w 4"/>
                <a:gd name="T13" fmla="*/ 0 h 7"/>
                <a:gd name="T14" fmla="*/ 4 w 4"/>
                <a:gd name="T15" fmla="*/ 7 h 7"/>
              </a:gdLst>
              <a:ahLst/>
              <a:cxnLst>
                <a:cxn ang="T8">
                  <a:pos x="T0" y="T1"/>
                </a:cxn>
                <a:cxn ang="T9">
                  <a:pos x="T2" y="T3"/>
                </a:cxn>
                <a:cxn ang="T10">
                  <a:pos x="T4" y="T5"/>
                </a:cxn>
                <a:cxn ang="T11">
                  <a:pos x="T6" y="T7"/>
                </a:cxn>
              </a:cxnLst>
              <a:rect l="T12" t="T13" r="T14" b="T15"/>
              <a:pathLst>
                <a:path w="4" h="7">
                  <a:moveTo>
                    <a:pt x="4" y="0"/>
                  </a:moveTo>
                  <a:lnTo>
                    <a:pt x="1" y="7"/>
                  </a:lnTo>
                  <a:lnTo>
                    <a:pt x="0" y="1"/>
                  </a:lnTo>
                  <a:lnTo>
                    <a:pt x="4" y="0"/>
                  </a:lnTo>
                  <a:close/>
                </a:path>
              </a:pathLst>
            </a:custGeom>
            <a:solidFill>
              <a:srgbClr val="CDCDCD"/>
            </a:solidFill>
            <a:ln w="6350">
              <a:solidFill>
                <a:schemeClr val="bg1"/>
              </a:solidFill>
              <a:round/>
              <a:headEnd/>
              <a:tailEnd/>
            </a:ln>
          </p:spPr>
          <p:txBody>
            <a:bodyPr/>
            <a:lstStyle/>
            <a:p>
              <a:endParaRPr lang="en-US"/>
            </a:p>
          </p:txBody>
        </p:sp>
        <p:sp>
          <p:nvSpPr>
            <p:cNvPr id="1827" name="Freeform 2876"/>
            <p:cNvSpPr>
              <a:spLocks/>
            </p:cNvSpPr>
            <p:nvPr/>
          </p:nvSpPr>
          <p:spPr bwMode="auto">
            <a:xfrm>
              <a:off x="3148" y="5392"/>
              <a:ext cx="43" cy="46"/>
            </a:xfrm>
            <a:custGeom>
              <a:avLst/>
              <a:gdLst>
                <a:gd name="T0" fmla="*/ 1 w 43"/>
                <a:gd name="T1" fmla="*/ 6 h 46"/>
                <a:gd name="T2" fmla="*/ 10 w 43"/>
                <a:gd name="T3" fmla="*/ 4 h 46"/>
                <a:gd name="T4" fmla="*/ 13 w 43"/>
                <a:gd name="T5" fmla="*/ 10 h 46"/>
                <a:gd name="T6" fmla="*/ 16 w 43"/>
                <a:gd name="T7" fmla="*/ 0 h 46"/>
                <a:gd name="T8" fmla="*/ 20 w 43"/>
                <a:gd name="T9" fmla="*/ 9 h 46"/>
                <a:gd name="T10" fmla="*/ 14 w 43"/>
                <a:gd name="T11" fmla="*/ 20 h 46"/>
                <a:gd name="T12" fmla="*/ 23 w 43"/>
                <a:gd name="T13" fmla="*/ 29 h 46"/>
                <a:gd name="T14" fmla="*/ 31 w 43"/>
                <a:gd name="T15" fmla="*/ 21 h 46"/>
                <a:gd name="T16" fmla="*/ 41 w 43"/>
                <a:gd name="T17" fmla="*/ 22 h 46"/>
                <a:gd name="T18" fmla="*/ 43 w 43"/>
                <a:gd name="T19" fmla="*/ 27 h 46"/>
                <a:gd name="T20" fmla="*/ 23 w 43"/>
                <a:gd name="T21" fmla="*/ 38 h 46"/>
                <a:gd name="T22" fmla="*/ 23 w 43"/>
                <a:gd name="T23" fmla="*/ 46 h 46"/>
                <a:gd name="T24" fmla="*/ 20 w 43"/>
                <a:gd name="T25" fmla="*/ 45 h 46"/>
                <a:gd name="T26" fmla="*/ 10 w 43"/>
                <a:gd name="T27" fmla="*/ 36 h 46"/>
                <a:gd name="T28" fmla="*/ 18 w 43"/>
                <a:gd name="T29" fmla="*/ 36 h 46"/>
                <a:gd name="T30" fmla="*/ 15 w 43"/>
                <a:gd name="T31" fmla="*/ 30 h 46"/>
                <a:gd name="T32" fmla="*/ 6 w 43"/>
                <a:gd name="T33" fmla="*/ 32 h 46"/>
                <a:gd name="T34" fmla="*/ 0 w 43"/>
                <a:gd name="T35" fmla="*/ 24 h 46"/>
                <a:gd name="T36" fmla="*/ 1 w 43"/>
                <a:gd name="T37" fmla="*/ 6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46"/>
                <a:gd name="T59" fmla="*/ 43 w 43"/>
                <a:gd name="T60" fmla="*/ 46 h 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46">
                  <a:moveTo>
                    <a:pt x="1" y="6"/>
                  </a:moveTo>
                  <a:lnTo>
                    <a:pt x="10" y="4"/>
                  </a:lnTo>
                  <a:lnTo>
                    <a:pt x="13" y="10"/>
                  </a:lnTo>
                  <a:lnTo>
                    <a:pt x="16" y="0"/>
                  </a:lnTo>
                  <a:lnTo>
                    <a:pt x="20" y="9"/>
                  </a:lnTo>
                  <a:lnTo>
                    <a:pt x="14" y="20"/>
                  </a:lnTo>
                  <a:lnTo>
                    <a:pt x="23" y="29"/>
                  </a:lnTo>
                  <a:lnTo>
                    <a:pt x="31" y="21"/>
                  </a:lnTo>
                  <a:lnTo>
                    <a:pt x="41" y="22"/>
                  </a:lnTo>
                  <a:lnTo>
                    <a:pt x="43" y="27"/>
                  </a:lnTo>
                  <a:lnTo>
                    <a:pt x="23" y="38"/>
                  </a:lnTo>
                  <a:lnTo>
                    <a:pt x="23" y="46"/>
                  </a:lnTo>
                  <a:lnTo>
                    <a:pt x="20" y="45"/>
                  </a:lnTo>
                  <a:lnTo>
                    <a:pt x="10" y="36"/>
                  </a:lnTo>
                  <a:lnTo>
                    <a:pt x="18" y="36"/>
                  </a:lnTo>
                  <a:lnTo>
                    <a:pt x="15" y="30"/>
                  </a:lnTo>
                  <a:lnTo>
                    <a:pt x="6" y="32"/>
                  </a:lnTo>
                  <a:lnTo>
                    <a:pt x="0" y="24"/>
                  </a:lnTo>
                  <a:lnTo>
                    <a:pt x="1" y="6"/>
                  </a:lnTo>
                  <a:close/>
                </a:path>
              </a:pathLst>
            </a:custGeom>
            <a:solidFill>
              <a:srgbClr val="CDCDCD"/>
            </a:solidFill>
            <a:ln w="6350">
              <a:solidFill>
                <a:schemeClr val="bg1"/>
              </a:solidFill>
              <a:round/>
              <a:headEnd/>
              <a:tailEnd/>
            </a:ln>
          </p:spPr>
          <p:txBody>
            <a:bodyPr/>
            <a:lstStyle/>
            <a:p>
              <a:endParaRPr lang="en-US"/>
            </a:p>
          </p:txBody>
        </p:sp>
        <p:sp>
          <p:nvSpPr>
            <p:cNvPr id="1828" name="Freeform 2877"/>
            <p:cNvSpPr>
              <a:spLocks/>
            </p:cNvSpPr>
            <p:nvPr/>
          </p:nvSpPr>
          <p:spPr bwMode="auto">
            <a:xfrm>
              <a:off x="3143" y="5372"/>
              <a:ext cx="4" cy="10"/>
            </a:xfrm>
            <a:custGeom>
              <a:avLst/>
              <a:gdLst>
                <a:gd name="T0" fmla="*/ 3 w 4"/>
                <a:gd name="T1" fmla="*/ 4 h 10"/>
                <a:gd name="T2" fmla="*/ 4 w 4"/>
                <a:gd name="T3" fmla="*/ 10 h 10"/>
                <a:gd name="T4" fmla="*/ 0 w 4"/>
                <a:gd name="T5" fmla="*/ 0 h 10"/>
                <a:gd name="T6" fmla="*/ 3 w 4"/>
                <a:gd name="T7" fmla="*/ 4 h 10"/>
                <a:gd name="T8" fmla="*/ 0 60000 65536"/>
                <a:gd name="T9" fmla="*/ 0 60000 65536"/>
                <a:gd name="T10" fmla="*/ 0 60000 65536"/>
                <a:gd name="T11" fmla="*/ 0 60000 65536"/>
                <a:gd name="T12" fmla="*/ 0 w 4"/>
                <a:gd name="T13" fmla="*/ 0 h 10"/>
                <a:gd name="T14" fmla="*/ 4 w 4"/>
                <a:gd name="T15" fmla="*/ 10 h 10"/>
              </a:gdLst>
              <a:ahLst/>
              <a:cxnLst>
                <a:cxn ang="T8">
                  <a:pos x="T0" y="T1"/>
                </a:cxn>
                <a:cxn ang="T9">
                  <a:pos x="T2" y="T3"/>
                </a:cxn>
                <a:cxn ang="T10">
                  <a:pos x="T4" y="T5"/>
                </a:cxn>
                <a:cxn ang="T11">
                  <a:pos x="T6" y="T7"/>
                </a:cxn>
              </a:cxnLst>
              <a:rect l="T12" t="T13" r="T14" b="T15"/>
              <a:pathLst>
                <a:path w="4" h="10">
                  <a:moveTo>
                    <a:pt x="3" y="4"/>
                  </a:moveTo>
                  <a:lnTo>
                    <a:pt x="4" y="10"/>
                  </a:lnTo>
                  <a:lnTo>
                    <a:pt x="0" y="0"/>
                  </a:lnTo>
                  <a:lnTo>
                    <a:pt x="3" y="4"/>
                  </a:lnTo>
                  <a:close/>
                </a:path>
              </a:pathLst>
            </a:custGeom>
            <a:solidFill>
              <a:srgbClr val="CDCDCD"/>
            </a:solidFill>
            <a:ln w="6350">
              <a:solidFill>
                <a:schemeClr val="bg1"/>
              </a:solidFill>
              <a:round/>
              <a:headEnd/>
              <a:tailEnd/>
            </a:ln>
          </p:spPr>
          <p:txBody>
            <a:bodyPr/>
            <a:lstStyle/>
            <a:p>
              <a:endParaRPr lang="en-US"/>
            </a:p>
          </p:txBody>
        </p:sp>
        <p:sp>
          <p:nvSpPr>
            <p:cNvPr id="1829" name="Freeform 2878"/>
            <p:cNvSpPr>
              <a:spLocks/>
            </p:cNvSpPr>
            <p:nvPr/>
          </p:nvSpPr>
          <p:spPr bwMode="auto">
            <a:xfrm>
              <a:off x="3138" y="5378"/>
              <a:ext cx="5" cy="9"/>
            </a:xfrm>
            <a:custGeom>
              <a:avLst/>
              <a:gdLst>
                <a:gd name="T0" fmla="*/ 2 w 5"/>
                <a:gd name="T1" fmla="*/ 3 h 9"/>
                <a:gd name="T2" fmla="*/ 5 w 5"/>
                <a:gd name="T3" fmla="*/ 9 h 9"/>
                <a:gd name="T4" fmla="*/ 1 w 5"/>
                <a:gd name="T5" fmla="*/ 6 h 9"/>
                <a:gd name="T6" fmla="*/ 0 w 5"/>
                <a:gd name="T7" fmla="*/ 0 h 9"/>
                <a:gd name="T8" fmla="*/ 2 w 5"/>
                <a:gd name="T9" fmla="*/ 3 h 9"/>
                <a:gd name="T10" fmla="*/ 0 60000 65536"/>
                <a:gd name="T11" fmla="*/ 0 60000 65536"/>
                <a:gd name="T12" fmla="*/ 0 60000 65536"/>
                <a:gd name="T13" fmla="*/ 0 60000 65536"/>
                <a:gd name="T14" fmla="*/ 0 60000 65536"/>
                <a:gd name="T15" fmla="*/ 0 w 5"/>
                <a:gd name="T16" fmla="*/ 0 h 9"/>
                <a:gd name="T17" fmla="*/ 5 w 5"/>
                <a:gd name="T18" fmla="*/ 9 h 9"/>
              </a:gdLst>
              <a:ahLst/>
              <a:cxnLst>
                <a:cxn ang="T10">
                  <a:pos x="T0" y="T1"/>
                </a:cxn>
                <a:cxn ang="T11">
                  <a:pos x="T2" y="T3"/>
                </a:cxn>
                <a:cxn ang="T12">
                  <a:pos x="T4" y="T5"/>
                </a:cxn>
                <a:cxn ang="T13">
                  <a:pos x="T6" y="T7"/>
                </a:cxn>
                <a:cxn ang="T14">
                  <a:pos x="T8" y="T9"/>
                </a:cxn>
              </a:cxnLst>
              <a:rect l="T15" t="T16" r="T17" b="T18"/>
              <a:pathLst>
                <a:path w="5" h="9">
                  <a:moveTo>
                    <a:pt x="2" y="3"/>
                  </a:moveTo>
                  <a:lnTo>
                    <a:pt x="5" y="9"/>
                  </a:lnTo>
                  <a:lnTo>
                    <a:pt x="1" y="6"/>
                  </a:lnTo>
                  <a:lnTo>
                    <a:pt x="0" y="0"/>
                  </a:lnTo>
                  <a:lnTo>
                    <a:pt x="2" y="3"/>
                  </a:lnTo>
                  <a:close/>
                </a:path>
              </a:pathLst>
            </a:custGeom>
            <a:solidFill>
              <a:srgbClr val="CDCDCD"/>
            </a:solidFill>
            <a:ln w="6350">
              <a:solidFill>
                <a:schemeClr val="bg1"/>
              </a:solidFill>
              <a:round/>
              <a:headEnd/>
              <a:tailEnd/>
            </a:ln>
          </p:spPr>
          <p:txBody>
            <a:bodyPr/>
            <a:lstStyle/>
            <a:p>
              <a:endParaRPr lang="en-US"/>
            </a:p>
          </p:txBody>
        </p:sp>
        <p:sp>
          <p:nvSpPr>
            <p:cNvPr id="1830" name="Freeform 2879"/>
            <p:cNvSpPr>
              <a:spLocks/>
            </p:cNvSpPr>
            <p:nvPr/>
          </p:nvSpPr>
          <p:spPr bwMode="auto">
            <a:xfrm>
              <a:off x="3124" y="5365"/>
              <a:ext cx="6" cy="8"/>
            </a:xfrm>
            <a:custGeom>
              <a:avLst/>
              <a:gdLst>
                <a:gd name="T0" fmla="*/ 0 w 6"/>
                <a:gd name="T1" fmla="*/ 8 h 8"/>
                <a:gd name="T2" fmla="*/ 5 w 6"/>
                <a:gd name="T3" fmla="*/ 0 h 8"/>
                <a:gd name="T4" fmla="*/ 6 w 6"/>
                <a:gd name="T5" fmla="*/ 7 h 8"/>
                <a:gd name="T6" fmla="*/ 0 w 6"/>
                <a:gd name="T7" fmla="*/ 8 h 8"/>
                <a:gd name="T8" fmla="*/ 0 60000 65536"/>
                <a:gd name="T9" fmla="*/ 0 60000 65536"/>
                <a:gd name="T10" fmla="*/ 0 60000 65536"/>
                <a:gd name="T11" fmla="*/ 0 60000 65536"/>
                <a:gd name="T12" fmla="*/ 0 w 6"/>
                <a:gd name="T13" fmla="*/ 0 h 8"/>
                <a:gd name="T14" fmla="*/ 6 w 6"/>
                <a:gd name="T15" fmla="*/ 8 h 8"/>
              </a:gdLst>
              <a:ahLst/>
              <a:cxnLst>
                <a:cxn ang="T8">
                  <a:pos x="T0" y="T1"/>
                </a:cxn>
                <a:cxn ang="T9">
                  <a:pos x="T2" y="T3"/>
                </a:cxn>
                <a:cxn ang="T10">
                  <a:pos x="T4" y="T5"/>
                </a:cxn>
                <a:cxn ang="T11">
                  <a:pos x="T6" y="T7"/>
                </a:cxn>
              </a:cxnLst>
              <a:rect l="T12" t="T13" r="T14" b="T15"/>
              <a:pathLst>
                <a:path w="6" h="8">
                  <a:moveTo>
                    <a:pt x="0" y="8"/>
                  </a:moveTo>
                  <a:lnTo>
                    <a:pt x="5" y="0"/>
                  </a:lnTo>
                  <a:lnTo>
                    <a:pt x="6" y="7"/>
                  </a:lnTo>
                  <a:lnTo>
                    <a:pt x="0" y="8"/>
                  </a:lnTo>
                  <a:close/>
                </a:path>
              </a:pathLst>
            </a:custGeom>
            <a:solidFill>
              <a:srgbClr val="CDCDCD"/>
            </a:solidFill>
            <a:ln w="6350">
              <a:solidFill>
                <a:schemeClr val="bg1"/>
              </a:solidFill>
              <a:round/>
              <a:headEnd/>
              <a:tailEnd/>
            </a:ln>
          </p:spPr>
          <p:txBody>
            <a:bodyPr/>
            <a:lstStyle/>
            <a:p>
              <a:endParaRPr lang="en-US"/>
            </a:p>
          </p:txBody>
        </p:sp>
        <p:sp>
          <p:nvSpPr>
            <p:cNvPr id="1831" name="Freeform 2880"/>
            <p:cNvSpPr>
              <a:spLocks/>
            </p:cNvSpPr>
            <p:nvPr/>
          </p:nvSpPr>
          <p:spPr bwMode="auto">
            <a:xfrm>
              <a:off x="3125" y="5349"/>
              <a:ext cx="8" cy="16"/>
            </a:xfrm>
            <a:custGeom>
              <a:avLst/>
              <a:gdLst>
                <a:gd name="T0" fmla="*/ 8 w 8"/>
                <a:gd name="T1" fmla="*/ 10 h 16"/>
                <a:gd name="T2" fmla="*/ 7 w 8"/>
                <a:gd name="T3" fmla="*/ 16 h 16"/>
                <a:gd name="T4" fmla="*/ 4 w 8"/>
                <a:gd name="T5" fmla="*/ 16 h 16"/>
                <a:gd name="T6" fmla="*/ 0 w 8"/>
                <a:gd name="T7" fmla="*/ 0 h 16"/>
                <a:gd name="T8" fmla="*/ 8 w 8"/>
                <a:gd name="T9" fmla="*/ 10 h 16"/>
                <a:gd name="T10" fmla="*/ 0 60000 65536"/>
                <a:gd name="T11" fmla="*/ 0 60000 65536"/>
                <a:gd name="T12" fmla="*/ 0 60000 65536"/>
                <a:gd name="T13" fmla="*/ 0 60000 65536"/>
                <a:gd name="T14" fmla="*/ 0 60000 65536"/>
                <a:gd name="T15" fmla="*/ 0 w 8"/>
                <a:gd name="T16" fmla="*/ 0 h 16"/>
                <a:gd name="T17" fmla="*/ 8 w 8"/>
                <a:gd name="T18" fmla="*/ 16 h 16"/>
              </a:gdLst>
              <a:ahLst/>
              <a:cxnLst>
                <a:cxn ang="T10">
                  <a:pos x="T0" y="T1"/>
                </a:cxn>
                <a:cxn ang="T11">
                  <a:pos x="T2" y="T3"/>
                </a:cxn>
                <a:cxn ang="T12">
                  <a:pos x="T4" y="T5"/>
                </a:cxn>
                <a:cxn ang="T13">
                  <a:pos x="T6" y="T7"/>
                </a:cxn>
                <a:cxn ang="T14">
                  <a:pos x="T8" y="T9"/>
                </a:cxn>
              </a:cxnLst>
              <a:rect l="T15" t="T16" r="T17" b="T18"/>
              <a:pathLst>
                <a:path w="8" h="16">
                  <a:moveTo>
                    <a:pt x="8" y="10"/>
                  </a:moveTo>
                  <a:lnTo>
                    <a:pt x="7" y="16"/>
                  </a:lnTo>
                  <a:lnTo>
                    <a:pt x="4" y="16"/>
                  </a:lnTo>
                  <a:lnTo>
                    <a:pt x="0" y="0"/>
                  </a:lnTo>
                  <a:lnTo>
                    <a:pt x="8" y="10"/>
                  </a:lnTo>
                  <a:close/>
                </a:path>
              </a:pathLst>
            </a:custGeom>
            <a:solidFill>
              <a:srgbClr val="CDCDCD"/>
            </a:solidFill>
            <a:ln w="6350">
              <a:solidFill>
                <a:schemeClr val="bg1"/>
              </a:solidFill>
              <a:round/>
              <a:headEnd/>
              <a:tailEnd/>
            </a:ln>
          </p:spPr>
          <p:txBody>
            <a:bodyPr/>
            <a:lstStyle/>
            <a:p>
              <a:endParaRPr lang="en-US"/>
            </a:p>
          </p:txBody>
        </p:sp>
        <p:sp>
          <p:nvSpPr>
            <p:cNvPr id="1832" name="Freeform 2881"/>
            <p:cNvSpPr>
              <a:spLocks/>
            </p:cNvSpPr>
            <p:nvPr/>
          </p:nvSpPr>
          <p:spPr bwMode="auto">
            <a:xfrm>
              <a:off x="3128" y="5342"/>
              <a:ext cx="11" cy="12"/>
            </a:xfrm>
            <a:custGeom>
              <a:avLst/>
              <a:gdLst>
                <a:gd name="T0" fmla="*/ 5 w 11"/>
                <a:gd name="T1" fmla="*/ 9 h 12"/>
                <a:gd name="T2" fmla="*/ 0 w 11"/>
                <a:gd name="T3" fmla="*/ 0 h 12"/>
                <a:gd name="T4" fmla="*/ 9 w 11"/>
                <a:gd name="T5" fmla="*/ 7 h 12"/>
                <a:gd name="T6" fmla="*/ 11 w 11"/>
                <a:gd name="T7" fmla="*/ 12 h 12"/>
                <a:gd name="T8" fmla="*/ 5 w 11"/>
                <a:gd name="T9" fmla="*/ 9 h 12"/>
                <a:gd name="T10" fmla="*/ 0 60000 65536"/>
                <a:gd name="T11" fmla="*/ 0 60000 65536"/>
                <a:gd name="T12" fmla="*/ 0 60000 65536"/>
                <a:gd name="T13" fmla="*/ 0 60000 65536"/>
                <a:gd name="T14" fmla="*/ 0 60000 65536"/>
                <a:gd name="T15" fmla="*/ 0 w 11"/>
                <a:gd name="T16" fmla="*/ 0 h 12"/>
                <a:gd name="T17" fmla="*/ 11 w 11"/>
                <a:gd name="T18" fmla="*/ 12 h 12"/>
              </a:gdLst>
              <a:ahLst/>
              <a:cxnLst>
                <a:cxn ang="T10">
                  <a:pos x="T0" y="T1"/>
                </a:cxn>
                <a:cxn ang="T11">
                  <a:pos x="T2" y="T3"/>
                </a:cxn>
                <a:cxn ang="T12">
                  <a:pos x="T4" y="T5"/>
                </a:cxn>
                <a:cxn ang="T13">
                  <a:pos x="T6" y="T7"/>
                </a:cxn>
                <a:cxn ang="T14">
                  <a:pos x="T8" y="T9"/>
                </a:cxn>
              </a:cxnLst>
              <a:rect l="T15" t="T16" r="T17" b="T18"/>
              <a:pathLst>
                <a:path w="11" h="12">
                  <a:moveTo>
                    <a:pt x="5" y="9"/>
                  </a:moveTo>
                  <a:lnTo>
                    <a:pt x="0" y="0"/>
                  </a:lnTo>
                  <a:lnTo>
                    <a:pt x="9" y="7"/>
                  </a:lnTo>
                  <a:lnTo>
                    <a:pt x="11" y="12"/>
                  </a:lnTo>
                  <a:lnTo>
                    <a:pt x="5" y="9"/>
                  </a:lnTo>
                  <a:close/>
                </a:path>
              </a:pathLst>
            </a:custGeom>
            <a:solidFill>
              <a:srgbClr val="CDCDCD"/>
            </a:solidFill>
            <a:ln w="6350">
              <a:solidFill>
                <a:schemeClr val="bg1"/>
              </a:solidFill>
              <a:round/>
              <a:headEnd/>
              <a:tailEnd/>
            </a:ln>
          </p:spPr>
          <p:txBody>
            <a:bodyPr/>
            <a:lstStyle/>
            <a:p>
              <a:endParaRPr lang="en-US"/>
            </a:p>
          </p:txBody>
        </p:sp>
        <p:sp>
          <p:nvSpPr>
            <p:cNvPr id="1833" name="Freeform 2882"/>
            <p:cNvSpPr>
              <a:spLocks/>
            </p:cNvSpPr>
            <p:nvPr/>
          </p:nvSpPr>
          <p:spPr bwMode="auto">
            <a:xfrm>
              <a:off x="3114" y="5337"/>
              <a:ext cx="11" cy="7"/>
            </a:xfrm>
            <a:custGeom>
              <a:avLst/>
              <a:gdLst>
                <a:gd name="T0" fmla="*/ 0 w 11"/>
                <a:gd name="T1" fmla="*/ 1 h 7"/>
                <a:gd name="T2" fmla="*/ 11 w 11"/>
                <a:gd name="T3" fmla="*/ 0 h 7"/>
                <a:gd name="T4" fmla="*/ 9 w 11"/>
                <a:gd name="T5" fmla="*/ 7 h 7"/>
                <a:gd name="T6" fmla="*/ 0 w 11"/>
                <a:gd name="T7" fmla="*/ 1 h 7"/>
                <a:gd name="T8" fmla="*/ 0 60000 65536"/>
                <a:gd name="T9" fmla="*/ 0 60000 65536"/>
                <a:gd name="T10" fmla="*/ 0 60000 65536"/>
                <a:gd name="T11" fmla="*/ 0 60000 65536"/>
                <a:gd name="T12" fmla="*/ 0 w 11"/>
                <a:gd name="T13" fmla="*/ 0 h 7"/>
                <a:gd name="T14" fmla="*/ 11 w 11"/>
                <a:gd name="T15" fmla="*/ 7 h 7"/>
              </a:gdLst>
              <a:ahLst/>
              <a:cxnLst>
                <a:cxn ang="T8">
                  <a:pos x="T0" y="T1"/>
                </a:cxn>
                <a:cxn ang="T9">
                  <a:pos x="T2" y="T3"/>
                </a:cxn>
                <a:cxn ang="T10">
                  <a:pos x="T4" y="T5"/>
                </a:cxn>
                <a:cxn ang="T11">
                  <a:pos x="T6" y="T7"/>
                </a:cxn>
              </a:cxnLst>
              <a:rect l="T12" t="T13" r="T14" b="T15"/>
              <a:pathLst>
                <a:path w="11" h="7">
                  <a:moveTo>
                    <a:pt x="0" y="1"/>
                  </a:moveTo>
                  <a:lnTo>
                    <a:pt x="11" y="0"/>
                  </a:lnTo>
                  <a:lnTo>
                    <a:pt x="9" y="7"/>
                  </a:lnTo>
                  <a:lnTo>
                    <a:pt x="0" y="1"/>
                  </a:lnTo>
                  <a:close/>
                </a:path>
              </a:pathLst>
            </a:custGeom>
            <a:solidFill>
              <a:srgbClr val="CDCDCD"/>
            </a:solidFill>
            <a:ln w="6350">
              <a:solidFill>
                <a:schemeClr val="bg1"/>
              </a:solidFill>
              <a:round/>
              <a:headEnd/>
              <a:tailEnd/>
            </a:ln>
          </p:spPr>
          <p:txBody>
            <a:bodyPr/>
            <a:lstStyle/>
            <a:p>
              <a:endParaRPr lang="en-US"/>
            </a:p>
          </p:txBody>
        </p:sp>
        <p:sp>
          <p:nvSpPr>
            <p:cNvPr id="1834" name="Freeform 2883"/>
            <p:cNvSpPr>
              <a:spLocks/>
            </p:cNvSpPr>
            <p:nvPr/>
          </p:nvSpPr>
          <p:spPr bwMode="auto">
            <a:xfrm>
              <a:off x="3112" y="5318"/>
              <a:ext cx="6" cy="6"/>
            </a:xfrm>
            <a:custGeom>
              <a:avLst/>
              <a:gdLst>
                <a:gd name="T0" fmla="*/ 0 w 6"/>
                <a:gd name="T1" fmla="*/ 3 h 6"/>
                <a:gd name="T2" fmla="*/ 2 w 6"/>
                <a:gd name="T3" fmla="*/ 0 h 6"/>
                <a:gd name="T4" fmla="*/ 6 w 6"/>
                <a:gd name="T5" fmla="*/ 6 h 6"/>
                <a:gd name="T6" fmla="*/ 0 w 6"/>
                <a:gd name="T7" fmla="*/ 3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3"/>
                  </a:moveTo>
                  <a:lnTo>
                    <a:pt x="2" y="0"/>
                  </a:lnTo>
                  <a:lnTo>
                    <a:pt x="6" y="6"/>
                  </a:lnTo>
                  <a:lnTo>
                    <a:pt x="0" y="3"/>
                  </a:lnTo>
                  <a:close/>
                </a:path>
              </a:pathLst>
            </a:custGeom>
            <a:solidFill>
              <a:srgbClr val="CDCDCD"/>
            </a:solidFill>
            <a:ln w="6350">
              <a:solidFill>
                <a:schemeClr val="bg1"/>
              </a:solidFill>
              <a:round/>
              <a:headEnd/>
              <a:tailEnd/>
            </a:ln>
          </p:spPr>
          <p:txBody>
            <a:bodyPr/>
            <a:lstStyle/>
            <a:p>
              <a:endParaRPr lang="en-US"/>
            </a:p>
          </p:txBody>
        </p:sp>
        <p:sp>
          <p:nvSpPr>
            <p:cNvPr id="1835" name="Freeform 2884"/>
            <p:cNvSpPr>
              <a:spLocks/>
            </p:cNvSpPr>
            <p:nvPr/>
          </p:nvSpPr>
          <p:spPr bwMode="auto">
            <a:xfrm>
              <a:off x="3117" y="5290"/>
              <a:ext cx="15" cy="41"/>
            </a:xfrm>
            <a:custGeom>
              <a:avLst/>
              <a:gdLst>
                <a:gd name="T0" fmla="*/ 5 w 15"/>
                <a:gd name="T1" fmla="*/ 9 h 41"/>
                <a:gd name="T2" fmla="*/ 8 w 15"/>
                <a:gd name="T3" fmla="*/ 0 h 41"/>
                <a:gd name="T4" fmla="*/ 15 w 15"/>
                <a:gd name="T5" fmla="*/ 8 h 41"/>
                <a:gd name="T6" fmla="*/ 13 w 15"/>
                <a:gd name="T7" fmla="*/ 41 h 41"/>
                <a:gd name="T8" fmla="*/ 8 w 15"/>
                <a:gd name="T9" fmla="*/ 37 h 41"/>
                <a:gd name="T10" fmla="*/ 8 w 15"/>
                <a:gd name="T11" fmla="*/ 25 h 41"/>
                <a:gd name="T12" fmla="*/ 0 w 15"/>
                <a:gd name="T13" fmla="*/ 19 h 41"/>
                <a:gd name="T14" fmla="*/ 5 w 15"/>
                <a:gd name="T15" fmla="*/ 20 h 41"/>
                <a:gd name="T16" fmla="*/ 1 w 15"/>
                <a:gd name="T17" fmla="*/ 14 h 41"/>
                <a:gd name="T18" fmla="*/ 5 w 15"/>
                <a:gd name="T19" fmla="*/ 9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41"/>
                <a:gd name="T32" fmla="*/ 15 w 15"/>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41">
                  <a:moveTo>
                    <a:pt x="5" y="9"/>
                  </a:moveTo>
                  <a:lnTo>
                    <a:pt x="8" y="0"/>
                  </a:lnTo>
                  <a:lnTo>
                    <a:pt x="15" y="8"/>
                  </a:lnTo>
                  <a:lnTo>
                    <a:pt x="13" y="41"/>
                  </a:lnTo>
                  <a:lnTo>
                    <a:pt x="8" y="37"/>
                  </a:lnTo>
                  <a:lnTo>
                    <a:pt x="8" y="25"/>
                  </a:lnTo>
                  <a:lnTo>
                    <a:pt x="0" y="19"/>
                  </a:lnTo>
                  <a:lnTo>
                    <a:pt x="5" y="20"/>
                  </a:lnTo>
                  <a:lnTo>
                    <a:pt x="1" y="14"/>
                  </a:lnTo>
                  <a:lnTo>
                    <a:pt x="5" y="9"/>
                  </a:lnTo>
                  <a:close/>
                </a:path>
              </a:pathLst>
            </a:custGeom>
            <a:solidFill>
              <a:srgbClr val="CDCDCD"/>
            </a:solidFill>
            <a:ln w="6350">
              <a:solidFill>
                <a:schemeClr val="bg1"/>
              </a:solidFill>
              <a:round/>
              <a:headEnd/>
              <a:tailEnd/>
            </a:ln>
          </p:spPr>
          <p:txBody>
            <a:bodyPr/>
            <a:lstStyle/>
            <a:p>
              <a:endParaRPr lang="en-US"/>
            </a:p>
          </p:txBody>
        </p:sp>
        <p:sp>
          <p:nvSpPr>
            <p:cNvPr id="1836" name="Freeform 2885"/>
            <p:cNvSpPr>
              <a:spLocks/>
            </p:cNvSpPr>
            <p:nvPr/>
          </p:nvSpPr>
          <p:spPr bwMode="auto">
            <a:xfrm>
              <a:off x="3113" y="5284"/>
              <a:ext cx="4" cy="9"/>
            </a:xfrm>
            <a:custGeom>
              <a:avLst/>
              <a:gdLst>
                <a:gd name="T0" fmla="*/ 0 w 4"/>
                <a:gd name="T1" fmla="*/ 4 h 9"/>
                <a:gd name="T2" fmla="*/ 1 w 4"/>
                <a:gd name="T3" fmla="*/ 0 h 9"/>
                <a:gd name="T4" fmla="*/ 4 w 4"/>
                <a:gd name="T5" fmla="*/ 5 h 9"/>
                <a:gd name="T6" fmla="*/ 0 w 4"/>
                <a:gd name="T7" fmla="*/ 9 h 9"/>
                <a:gd name="T8" fmla="*/ 0 w 4"/>
                <a:gd name="T9" fmla="*/ 4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0" y="4"/>
                  </a:moveTo>
                  <a:lnTo>
                    <a:pt x="1" y="0"/>
                  </a:lnTo>
                  <a:lnTo>
                    <a:pt x="4" y="5"/>
                  </a:lnTo>
                  <a:lnTo>
                    <a:pt x="0" y="9"/>
                  </a:lnTo>
                  <a:lnTo>
                    <a:pt x="0" y="4"/>
                  </a:lnTo>
                  <a:close/>
                </a:path>
              </a:pathLst>
            </a:custGeom>
            <a:solidFill>
              <a:srgbClr val="CDCDCD"/>
            </a:solidFill>
            <a:ln w="6350">
              <a:solidFill>
                <a:schemeClr val="bg1"/>
              </a:solidFill>
              <a:round/>
              <a:headEnd/>
              <a:tailEnd/>
            </a:ln>
          </p:spPr>
          <p:txBody>
            <a:bodyPr/>
            <a:lstStyle/>
            <a:p>
              <a:endParaRPr lang="en-US"/>
            </a:p>
          </p:txBody>
        </p:sp>
        <p:sp>
          <p:nvSpPr>
            <p:cNvPr id="1837" name="Freeform 2886"/>
            <p:cNvSpPr>
              <a:spLocks/>
            </p:cNvSpPr>
            <p:nvPr/>
          </p:nvSpPr>
          <p:spPr bwMode="auto">
            <a:xfrm>
              <a:off x="3113" y="5272"/>
              <a:ext cx="7" cy="16"/>
            </a:xfrm>
            <a:custGeom>
              <a:avLst/>
              <a:gdLst>
                <a:gd name="T0" fmla="*/ 0 w 7"/>
                <a:gd name="T1" fmla="*/ 3 h 16"/>
                <a:gd name="T2" fmla="*/ 2 w 7"/>
                <a:gd name="T3" fmla="*/ 0 h 16"/>
                <a:gd name="T4" fmla="*/ 7 w 7"/>
                <a:gd name="T5" fmla="*/ 16 h 16"/>
                <a:gd name="T6" fmla="*/ 0 w 7"/>
                <a:gd name="T7" fmla="*/ 3 h 16"/>
                <a:gd name="T8" fmla="*/ 0 60000 65536"/>
                <a:gd name="T9" fmla="*/ 0 60000 65536"/>
                <a:gd name="T10" fmla="*/ 0 60000 65536"/>
                <a:gd name="T11" fmla="*/ 0 60000 65536"/>
                <a:gd name="T12" fmla="*/ 0 w 7"/>
                <a:gd name="T13" fmla="*/ 0 h 16"/>
                <a:gd name="T14" fmla="*/ 7 w 7"/>
                <a:gd name="T15" fmla="*/ 16 h 16"/>
              </a:gdLst>
              <a:ahLst/>
              <a:cxnLst>
                <a:cxn ang="T8">
                  <a:pos x="T0" y="T1"/>
                </a:cxn>
                <a:cxn ang="T9">
                  <a:pos x="T2" y="T3"/>
                </a:cxn>
                <a:cxn ang="T10">
                  <a:pos x="T4" y="T5"/>
                </a:cxn>
                <a:cxn ang="T11">
                  <a:pos x="T6" y="T7"/>
                </a:cxn>
              </a:cxnLst>
              <a:rect l="T12" t="T13" r="T14" b="T15"/>
              <a:pathLst>
                <a:path w="7" h="16">
                  <a:moveTo>
                    <a:pt x="0" y="3"/>
                  </a:moveTo>
                  <a:lnTo>
                    <a:pt x="2" y="0"/>
                  </a:lnTo>
                  <a:lnTo>
                    <a:pt x="7" y="16"/>
                  </a:lnTo>
                  <a:lnTo>
                    <a:pt x="0" y="3"/>
                  </a:lnTo>
                  <a:close/>
                </a:path>
              </a:pathLst>
            </a:custGeom>
            <a:solidFill>
              <a:srgbClr val="CDCDCD"/>
            </a:solidFill>
            <a:ln w="6350">
              <a:solidFill>
                <a:schemeClr val="bg1"/>
              </a:solidFill>
              <a:round/>
              <a:headEnd/>
              <a:tailEnd/>
            </a:ln>
          </p:spPr>
          <p:txBody>
            <a:bodyPr/>
            <a:lstStyle/>
            <a:p>
              <a:endParaRPr lang="en-US"/>
            </a:p>
          </p:txBody>
        </p:sp>
        <p:sp>
          <p:nvSpPr>
            <p:cNvPr id="1838" name="Freeform 2887"/>
            <p:cNvSpPr>
              <a:spLocks/>
            </p:cNvSpPr>
            <p:nvPr/>
          </p:nvSpPr>
          <p:spPr bwMode="auto">
            <a:xfrm>
              <a:off x="3129" y="5259"/>
              <a:ext cx="6" cy="5"/>
            </a:xfrm>
            <a:custGeom>
              <a:avLst/>
              <a:gdLst>
                <a:gd name="T0" fmla="*/ 6 w 6"/>
                <a:gd name="T1" fmla="*/ 5 h 5"/>
                <a:gd name="T2" fmla="*/ 0 w 6"/>
                <a:gd name="T3" fmla="*/ 1 h 5"/>
                <a:gd name="T4" fmla="*/ 3 w 6"/>
                <a:gd name="T5" fmla="*/ 0 h 5"/>
                <a:gd name="T6" fmla="*/ 6 w 6"/>
                <a:gd name="T7" fmla="*/ 5 h 5"/>
                <a:gd name="T8" fmla="*/ 0 60000 65536"/>
                <a:gd name="T9" fmla="*/ 0 60000 65536"/>
                <a:gd name="T10" fmla="*/ 0 60000 65536"/>
                <a:gd name="T11" fmla="*/ 0 60000 65536"/>
                <a:gd name="T12" fmla="*/ 0 w 6"/>
                <a:gd name="T13" fmla="*/ 0 h 5"/>
                <a:gd name="T14" fmla="*/ 6 w 6"/>
                <a:gd name="T15" fmla="*/ 5 h 5"/>
              </a:gdLst>
              <a:ahLst/>
              <a:cxnLst>
                <a:cxn ang="T8">
                  <a:pos x="T0" y="T1"/>
                </a:cxn>
                <a:cxn ang="T9">
                  <a:pos x="T2" y="T3"/>
                </a:cxn>
                <a:cxn ang="T10">
                  <a:pos x="T4" y="T5"/>
                </a:cxn>
                <a:cxn ang="T11">
                  <a:pos x="T6" y="T7"/>
                </a:cxn>
              </a:cxnLst>
              <a:rect l="T12" t="T13" r="T14" b="T15"/>
              <a:pathLst>
                <a:path w="6" h="5">
                  <a:moveTo>
                    <a:pt x="6" y="5"/>
                  </a:moveTo>
                  <a:lnTo>
                    <a:pt x="0" y="1"/>
                  </a:lnTo>
                  <a:lnTo>
                    <a:pt x="3" y="0"/>
                  </a:lnTo>
                  <a:lnTo>
                    <a:pt x="6" y="5"/>
                  </a:lnTo>
                  <a:close/>
                </a:path>
              </a:pathLst>
            </a:custGeom>
            <a:solidFill>
              <a:srgbClr val="CDCDCD"/>
            </a:solidFill>
            <a:ln w="6350">
              <a:solidFill>
                <a:schemeClr val="bg1"/>
              </a:solidFill>
              <a:round/>
              <a:headEnd/>
              <a:tailEnd/>
            </a:ln>
          </p:spPr>
          <p:txBody>
            <a:bodyPr/>
            <a:lstStyle/>
            <a:p>
              <a:endParaRPr lang="en-US"/>
            </a:p>
          </p:txBody>
        </p:sp>
        <p:sp>
          <p:nvSpPr>
            <p:cNvPr id="1839" name="Freeform 2888"/>
            <p:cNvSpPr>
              <a:spLocks/>
            </p:cNvSpPr>
            <p:nvPr/>
          </p:nvSpPr>
          <p:spPr bwMode="auto">
            <a:xfrm>
              <a:off x="3138" y="5188"/>
              <a:ext cx="8" cy="7"/>
            </a:xfrm>
            <a:custGeom>
              <a:avLst/>
              <a:gdLst>
                <a:gd name="T0" fmla="*/ 0 w 8"/>
                <a:gd name="T1" fmla="*/ 2 h 7"/>
                <a:gd name="T2" fmla="*/ 6 w 8"/>
                <a:gd name="T3" fmla="*/ 0 h 7"/>
                <a:gd name="T4" fmla="*/ 8 w 8"/>
                <a:gd name="T5" fmla="*/ 7 h 7"/>
                <a:gd name="T6" fmla="*/ 0 w 8"/>
                <a:gd name="T7" fmla="*/ 2 h 7"/>
                <a:gd name="T8" fmla="*/ 0 60000 65536"/>
                <a:gd name="T9" fmla="*/ 0 60000 65536"/>
                <a:gd name="T10" fmla="*/ 0 60000 65536"/>
                <a:gd name="T11" fmla="*/ 0 60000 65536"/>
                <a:gd name="T12" fmla="*/ 0 w 8"/>
                <a:gd name="T13" fmla="*/ 0 h 7"/>
                <a:gd name="T14" fmla="*/ 8 w 8"/>
                <a:gd name="T15" fmla="*/ 7 h 7"/>
              </a:gdLst>
              <a:ahLst/>
              <a:cxnLst>
                <a:cxn ang="T8">
                  <a:pos x="T0" y="T1"/>
                </a:cxn>
                <a:cxn ang="T9">
                  <a:pos x="T2" y="T3"/>
                </a:cxn>
                <a:cxn ang="T10">
                  <a:pos x="T4" y="T5"/>
                </a:cxn>
                <a:cxn ang="T11">
                  <a:pos x="T6" y="T7"/>
                </a:cxn>
              </a:cxnLst>
              <a:rect l="T12" t="T13" r="T14" b="T15"/>
              <a:pathLst>
                <a:path w="8" h="7">
                  <a:moveTo>
                    <a:pt x="0" y="2"/>
                  </a:moveTo>
                  <a:lnTo>
                    <a:pt x="6" y="0"/>
                  </a:lnTo>
                  <a:lnTo>
                    <a:pt x="8" y="7"/>
                  </a:lnTo>
                  <a:lnTo>
                    <a:pt x="0" y="2"/>
                  </a:lnTo>
                  <a:close/>
                </a:path>
              </a:pathLst>
            </a:custGeom>
            <a:solidFill>
              <a:srgbClr val="CDCDCD"/>
            </a:solidFill>
            <a:ln w="6350">
              <a:solidFill>
                <a:schemeClr val="bg1"/>
              </a:solidFill>
              <a:round/>
              <a:headEnd/>
              <a:tailEnd/>
            </a:ln>
          </p:spPr>
          <p:txBody>
            <a:bodyPr/>
            <a:lstStyle/>
            <a:p>
              <a:endParaRPr lang="en-US"/>
            </a:p>
          </p:txBody>
        </p:sp>
        <p:sp>
          <p:nvSpPr>
            <p:cNvPr id="1840" name="Freeform 2889"/>
            <p:cNvSpPr>
              <a:spLocks/>
            </p:cNvSpPr>
            <p:nvPr/>
          </p:nvSpPr>
          <p:spPr bwMode="auto">
            <a:xfrm>
              <a:off x="3149" y="5170"/>
              <a:ext cx="14" cy="14"/>
            </a:xfrm>
            <a:custGeom>
              <a:avLst/>
              <a:gdLst>
                <a:gd name="T0" fmla="*/ 9 w 14"/>
                <a:gd name="T1" fmla="*/ 0 h 14"/>
                <a:gd name="T2" fmla="*/ 14 w 14"/>
                <a:gd name="T3" fmla="*/ 4 h 14"/>
                <a:gd name="T4" fmla="*/ 13 w 14"/>
                <a:gd name="T5" fmla="*/ 11 h 14"/>
                <a:gd name="T6" fmla="*/ 4 w 14"/>
                <a:gd name="T7" fmla="*/ 14 h 14"/>
                <a:gd name="T8" fmla="*/ 0 w 14"/>
                <a:gd name="T9" fmla="*/ 5 h 14"/>
                <a:gd name="T10" fmla="*/ 9 w 14"/>
                <a:gd name="T11" fmla="*/ 0 h 14"/>
                <a:gd name="T12" fmla="*/ 0 60000 65536"/>
                <a:gd name="T13" fmla="*/ 0 60000 65536"/>
                <a:gd name="T14" fmla="*/ 0 60000 65536"/>
                <a:gd name="T15" fmla="*/ 0 60000 65536"/>
                <a:gd name="T16" fmla="*/ 0 60000 65536"/>
                <a:gd name="T17" fmla="*/ 0 60000 65536"/>
                <a:gd name="T18" fmla="*/ 0 w 14"/>
                <a:gd name="T19" fmla="*/ 0 h 14"/>
                <a:gd name="T20" fmla="*/ 14 w 14"/>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4" h="14">
                  <a:moveTo>
                    <a:pt x="9" y="0"/>
                  </a:moveTo>
                  <a:lnTo>
                    <a:pt x="14" y="4"/>
                  </a:lnTo>
                  <a:lnTo>
                    <a:pt x="13" y="11"/>
                  </a:lnTo>
                  <a:lnTo>
                    <a:pt x="4" y="14"/>
                  </a:lnTo>
                  <a:lnTo>
                    <a:pt x="0" y="5"/>
                  </a:lnTo>
                  <a:lnTo>
                    <a:pt x="9" y="0"/>
                  </a:lnTo>
                  <a:close/>
                </a:path>
              </a:pathLst>
            </a:custGeom>
            <a:solidFill>
              <a:srgbClr val="CDCDCD"/>
            </a:solidFill>
            <a:ln w="6350">
              <a:solidFill>
                <a:schemeClr val="bg1"/>
              </a:solidFill>
              <a:round/>
              <a:headEnd/>
              <a:tailEnd/>
            </a:ln>
          </p:spPr>
          <p:txBody>
            <a:bodyPr/>
            <a:lstStyle/>
            <a:p>
              <a:endParaRPr lang="en-US"/>
            </a:p>
          </p:txBody>
        </p:sp>
        <p:sp>
          <p:nvSpPr>
            <p:cNvPr id="1841" name="Freeform 2890"/>
            <p:cNvSpPr>
              <a:spLocks/>
            </p:cNvSpPr>
            <p:nvPr/>
          </p:nvSpPr>
          <p:spPr bwMode="auto">
            <a:xfrm>
              <a:off x="3134" y="5099"/>
              <a:ext cx="18" cy="46"/>
            </a:xfrm>
            <a:custGeom>
              <a:avLst/>
              <a:gdLst>
                <a:gd name="T0" fmla="*/ 9 w 18"/>
                <a:gd name="T1" fmla="*/ 0 h 46"/>
                <a:gd name="T2" fmla="*/ 14 w 18"/>
                <a:gd name="T3" fmla="*/ 4 h 46"/>
                <a:gd name="T4" fmla="*/ 18 w 18"/>
                <a:gd name="T5" fmla="*/ 18 h 46"/>
                <a:gd name="T6" fmla="*/ 12 w 18"/>
                <a:gd name="T7" fmla="*/ 24 h 46"/>
                <a:gd name="T8" fmla="*/ 15 w 18"/>
                <a:gd name="T9" fmla="*/ 30 h 46"/>
                <a:gd name="T10" fmla="*/ 13 w 18"/>
                <a:gd name="T11" fmla="*/ 30 h 46"/>
                <a:gd name="T12" fmla="*/ 15 w 18"/>
                <a:gd name="T13" fmla="*/ 39 h 46"/>
                <a:gd name="T14" fmla="*/ 12 w 18"/>
                <a:gd name="T15" fmla="*/ 39 h 46"/>
                <a:gd name="T16" fmla="*/ 10 w 18"/>
                <a:gd name="T17" fmla="*/ 46 h 46"/>
                <a:gd name="T18" fmla="*/ 1 w 18"/>
                <a:gd name="T19" fmla="*/ 44 h 46"/>
                <a:gd name="T20" fmla="*/ 0 w 18"/>
                <a:gd name="T21" fmla="*/ 39 h 46"/>
                <a:gd name="T22" fmla="*/ 5 w 18"/>
                <a:gd name="T23" fmla="*/ 7 h 46"/>
                <a:gd name="T24" fmla="*/ 9 w 18"/>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46"/>
                <a:gd name="T41" fmla="*/ 18 w 18"/>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46">
                  <a:moveTo>
                    <a:pt x="9" y="0"/>
                  </a:moveTo>
                  <a:lnTo>
                    <a:pt x="14" y="4"/>
                  </a:lnTo>
                  <a:lnTo>
                    <a:pt x="18" y="18"/>
                  </a:lnTo>
                  <a:lnTo>
                    <a:pt x="12" y="24"/>
                  </a:lnTo>
                  <a:lnTo>
                    <a:pt x="15" y="30"/>
                  </a:lnTo>
                  <a:lnTo>
                    <a:pt x="13" y="30"/>
                  </a:lnTo>
                  <a:lnTo>
                    <a:pt x="15" y="39"/>
                  </a:lnTo>
                  <a:lnTo>
                    <a:pt x="12" y="39"/>
                  </a:lnTo>
                  <a:lnTo>
                    <a:pt x="10" y="46"/>
                  </a:lnTo>
                  <a:lnTo>
                    <a:pt x="1" y="44"/>
                  </a:lnTo>
                  <a:lnTo>
                    <a:pt x="0" y="39"/>
                  </a:lnTo>
                  <a:lnTo>
                    <a:pt x="5" y="7"/>
                  </a:lnTo>
                  <a:lnTo>
                    <a:pt x="9" y="0"/>
                  </a:lnTo>
                  <a:close/>
                </a:path>
              </a:pathLst>
            </a:custGeom>
            <a:solidFill>
              <a:srgbClr val="CDCDCD"/>
            </a:solidFill>
            <a:ln w="6350">
              <a:solidFill>
                <a:schemeClr val="bg1"/>
              </a:solidFill>
              <a:round/>
              <a:headEnd/>
              <a:tailEnd/>
            </a:ln>
          </p:spPr>
          <p:txBody>
            <a:bodyPr/>
            <a:lstStyle/>
            <a:p>
              <a:endParaRPr lang="en-US"/>
            </a:p>
          </p:txBody>
        </p:sp>
        <p:sp>
          <p:nvSpPr>
            <p:cNvPr id="1842" name="Freeform 2891"/>
            <p:cNvSpPr>
              <a:spLocks/>
            </p:cNvSpPr>
            <p:nvPr/>
          </p:nvSpPr>
          <p:spPr bwMode="auto">
            <a:xfrm>
              <a:off x="3218" y="5486"/>
              <a:ext cx="14" cy="5"/>
            </a:xfrm>
            <a:custGeom>
              <a:avLst/>
              <a:gdLst>
                <a:gd name="T0" fmla="*/ 2 w 14"/>
                <a:gd name="T1" fmla="*/ 5 h 5"/>
                <a:gd name="T2" fmla="*/ 0 w 14"/>
                <a:gd name="T3" fmla="*/ 0 h 5"/>
                <a:gd name="T4" fmla="*/ 14 w 14"/>
                <a:gd name="T5" fmla="*/ 3 h 5"/>
                <a:gd name="T6" fmla="*/ 2 w 14"/>
                <a:gd name="T7" fmla="*/ 5 h 5"/>
                <a:gd name="T8" fmla="*/ 0 60000 65536"/>
                <a:gd name="T9" fmla="*/ 0 60000 65536"/>
                <a:gd name="T10" fmla="*/ 0 60000 65536"/>
                <a:gd name="T11" fmla="*/ 0 60000 65536"/>
                <a:gd name="T12" fmla="*/ 0 w 14"/>
                <a:gd name="T13" fmla="*/ 0 h 5"/>
                <a:gd name="T14" fmla="*/ 14 w 14"/>
                <a:gd name="T15" fmla="*/ 5 h 5"/>
              </a:gdLst>
              <a:ahLst/>
              <a:cxnLst>
                <a:cxn ang="T8">
                  <a:pos x="T0" y="T1"/>
                </a:cxn>
                <a:cxn ang="T9">
                  <a:pos x="T2" y="T3"/>
                </a:cxn>
                <a:cxn ang="T10">
                  <a:pos x="T4" y="T5"/>
                </a:cxn>
                <a:cxn ang="T11">
                  <a:pos x="T6" y="T7"/>
                </a:cxn>
              </a:cxnLst>
              <a:rect l="T12" t="T13" r="T14" b="T15"/>
              <a:pathLst>
                <a:path w="14" h="5">
                  <a:moveTo>
                    <a:pt x="2" y="5"/>
                  </a:moveTo>
                  <a:lnTo>
                    <a:pt x="0" y="0"/>
                  </a:lnTo>
                  <a:lnTo>
                    <a:pt x="14" y="3"/>
                  </a:lnTo>
                  <a:lnTo>
                    <a:pt x="2" y="5"/>
                  </a:lnTo>
                  <a:close/>
                </a:path>
              </a:pathLst>
            </a:custGeom>
            <a:solidFill>
              <a:srgbClr val="CDCDCD"/>
            </a:solidFill>
            <a:ln w="6350">
              <a:solidFill>
                <a:schemeClr val="bg1"/>
              </a:solidFill>
              <a:round/>
              <a:headEnd/>
              <a:tailEnd/>
            </a:ln>
          </p:spPr>
          <p:txBody>
            <a:bodyPr/>
            <a:lstStyle/>
            <a:p>
              <a:endParaRPr lang="en-US"/>
            </a:p>
          </p:txBody>
        </p:sp>
        <p:sp>
          <p:nvSpPr>
            <p:cNvPr id="1843" name="Freeform 2892"/>
            <p:cNvSpPr>
              <a:spLocks/>
            </p:cNvSpPr>
            <p:nvPr/>
          </p:nvSpPr>
          <p:spPr bwMode="auto">
            <a:xfrm>
              <a:off x="3220" y="5487"/>
              <a:ext cx="39" cy="25"/>
            </a:xfrm>
            <a:custGeom>
              <a:avLst/>
              <a:gdLst>
                <a:gd name="T0" fmla="*/ 0 w 39"/>
                <a:gd name="T1" fmla="*/ 7 h 25"/>
                <a:gd name="T2" fmla="*/ 30 w 39"/>
                <a:gd name="T3" fmla="*/ 0 h 25"/>
                <a:gd name="T4" fmla="*/ 33 w 39"/>
                <a:gd name="T5" fmla="*/ 5 h 25"/>
                <a:gd name="T6" fmla="*/ 20 w 39"/>
                <a:gd name="T7" fmla="*/ 4 h 25"/>
                <a:gd name="T8" fmla="*/ 34 w 39"/>
                <a:gd name="T9" fmla="*/ 9 h 25"/>
                <a:gd name="T10" fmla="*/ 28 w 39"/>
                <a:gd name="T11" fmla="*/ 13 h 25"/>
                <a:gd name="T12" fmla="*/ 35 w 39"/>
                <a:gd name="T13" fmla="*/ 15 h 25"/>
                <a:gd name="T14" fmla="*/ 39 w 39"/>
                <a:gd name="T15" fmla="*/ 25 h 25"/>
                <a:gd name="T16" fmla="*/ 18 w 39"/>
                <a:gd name="T17" fmla="*/ 10 h 25"/>
                <a:gd name="T18" fmla="*/ 12 w 39"/>
                <a:gd name="T19" fmla="*/ 12 h 25"/>
                <a:gd name="T20" fmla="*/ 18 w 39"/>
                <a:gd name="T21" fmla="*/ 20 h 25"/>
                <a:gd name="T22" fmla="*/ 11 w 39"/>
                <a:gd name="T23" fmla="*/ 19 h 25"/>
                <a:gd name="T24" fmla="*/ 6 w 39"/>
                <a:gd name="T25" fmla="*/ 13 h 25"/>
                <a:gd name="T26" fmla="*/ 11 w 39"/>
                <a:gd name="T27" fmla="*/ 8 h 25"/>
                <a:gd name="T28" fmla="*/ 0 w 39"/>
                <a:gd name="T29" fmla="*/ 7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25"/>
                <a:gd name="T47" fmla="*/ 39 w 39"/>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25">
                  <a:moveTo>
                    <a:pt x="0" y="7"/>
                  </a:moveTo>
                  <a:lnTo>
                    <a:pt x="30" y="0"/>
                  </a:lnTo>
                  <a:lnTo>
                    <a:pt x="33" y="5"/>
                  </a:lnTo>
                  <a:lnTo>
                    <a:pt x="20" y="4"/>
                  </a:lnTo>
                  <a:lnTo>
                    <a:pt x="34" y="9"/>
                  </a:lnTo>
                  <a:lnTo>
                    <a:pt x="28" y="13"/>
                  </a:lnTo>
                  <a:lnTo>
                    <a:pt x="35" y="15"/>
                  </a:lnTo>
                  <a:lnTo>
                    <a:pt x="39" y="25"/>
                  </a:lnTo>
                  <a:lnTo>
                    <a:pt x="18" y="10"/>
                  </a:lnTo>
                  <a:lnTo>
                    <a:pt x="12" y="12"/>
                  </a:lnTo>
                  <a:lnTo>
                    <a:pt x="18" y="20"/>
                  </a:lnTo>
                  <a:lnTo>
                    <a:pt x="11" y="19"/>
                  </a:lnTo>
                  <a:lnTo>
                    <a:pt x="6" y="13"/>
                  </a:lnTo>
                  <a:lnTo>
                    <a:pt x="11" y="8"/>
                  </a:lnTo>
                  <a:lnTo>
                    <a:pt x="0" y="7"/>
                  </a:lnTo>
                  <a:close/>
                </a:path>
              </a:pathLst>
            </a:custGeom>
            <a:solidFill>
              <a:srgbClr val="CDCDCD"/>
            </a:solidFill>
            <a:ln w="6350">
              <a:solidFill>
                <a:schemeClr val="bg1"/>
              </a:solidFill>
              <a:round/>
              <a:headEnd/>
              <a:tailEnd/>
            </a:ln>
          </p:spPr>
          <p:txBody>
            <a:bodyPr/>
            <a:lstStyle/>
            <a:p>
              <a:endParaRPr lang="en-US"/>
            </a:p>
          </p:txBody>
        </p:sp>
        <p:sp>
          <p:nvSpPr>
            <p:cNvPr id="1844" name="Freeform 2893"/>
            <p:cNvSpPr>
              <a:spLocks/>
            </p:cNvSpPr>
            <p:nvPr/>
          </p:nvSpPr>
          <p:spPr bwMode="auto">
            <a:xfrm>
              <a:off x="3255" y="5487"/>
              <a:ext cx="21" cy="10"/>
            </a:xfrm>
            <a:custGeom>
              <a:avLst/>
              <a:gdLst>
                <a:gd name="T0" fmla="*/ 0 w 21"/>
                <a:gd name="T1" fmla="*/ 2 h 10"/>
                <a:gd name="T2" fmla="*/ 19 w 21"/>
                <a:gd name="T3" fmla="*/ 0 h 10"/>
                <a:gd name="T4" fmla="*/ 21 w 21"/>
                <a:gd name="T5" fmla="*/ 8 h 10"/>
                <a:gd name="T6" fmla="*/ 9 w 21"/>
                <a:gd name="T7" fmla="*/ 10 h 10"/>
                <a:gd name="T8" fmla="*/ 1 w 21"/>
                <a:gd name="T9" fmla="*/ 8 h 10"/>
                <a:gd name="T10" fmla="*/ 0 w 21"/>
                <a:gd name="T11" fmla="*/ 2 h 10"/>
                <a:gd name="T12" fmla="*/ 0 60000 65536"/>
                <a:gd name="T13" fmla="*/ 0 60000 65536"/>
                <a:gd name="T14" fmla="*/ 0 60000 65536"/>
                <a:gd name="T15" fmla="*/ 0 60000 65536"/>
                <a:gd name="T16" fmla="*/ 0 60000 65536"/>
                <a:gd name="T17" fmla="*/ 0 60000 65536"/>
                <a:gd name="T18" fmla="*/ 0 w 21"/>
                <a:gd name="T19" fmla="*/ 0 h 10"/>
                <a:gd name="T20" fmla="*/ 21 w 21"/>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21" h="10">
                  <a:moveTo>
                    <a:pt x="0" y="2"/>
                  </a:moveTo>
                  <a:lnTo>
                    <a:pt x="19" y="0"/>
                  </a:lnTo>
                  <a:lnTo>
                    <a:pt x="21" y="8"/>
                  </a:lnTo>
                  <a:lnTo>
                    <a:pt x="9" y="10"/>
                  </a:lnTo>
                  <a:lnTo>
                    <a:pt x="1" y="8"/>
                  </a:lnTo>
                  <a:lnTo>
                    <a:pt x="0" y="2"/>
                  </a:lnTo>
                  <a:close/>
                </a:path>
              </a:pathLst>
            </a:custGeom>
            <a:solidFill>
              <a:srgbClr val="CDCDCD"/>
            </a:solidFill>
            <a:ln w="6350">
              <a:solidFill>
                <a:schemeClr val="bg1"/>
              </a:solidFill>
              <a:round/>
              <a:headEnd/>
              <a:tailEnd/>
            </a:ln>
          </p:spPr>
          <p:txBody>
            <a:bodyPr/>
            <a:lstStyle/>
            <a:p>
              <a:endParaRPr lang="en-US"/>
            </a:p>
          </p:txBody>
        </p:sp>
      </p:grpSp>
      <p:grpSp>
        <p:nvGrpSpPr>
          <p:cNvPr id="4" name="Group 2895"/>
          <p:cNvGrpSpPr>
            <a:grpSpLocks/>
          </p:cNvGrpSpPr>
          <p:nvPr/>
        </p:nvGrpSpPr>
        <p:grpSpPr bwMode="auto">
          <a:xfrm>
            <a:off x="2940050" y="4864100"/>
            <a:ext cx="30163" cy="12700"/>
            <a:chOff x="2800" y="4216"/>
            <a:chExt cx="28" cy="11"/>
          </a:xfrm>
        </p:grpSpPr>
        <p:sp>
          <p:nvSpPr>
            <p:cNvPr id="1846" name="Freeform 2896"/>
            <p:cNvSpPr>
              <a:spLocks/>
            </p:cNvSpPr>
            <p:nvPr/>
          </p:nvSpPr>
          <p:spPr bwMode="auto">
            <a:xfrm>
              <a:off x="2800" y="4218"/>
              <a:ext cx="4" cy="4"/>
            </a:xfrm>
            <a:custGeom>
              <a:avLst/>
              <a:gdLst>
                <a:gd name="T0" fmla="*/ 3 w 4"/>
                <a:gd name="T1" fmla="*/ 0 h 4"/>
                <a:gd name="T2" fmla="*/ 4 w 4"/>
                <a:gd name="T3" fmla="*/ 4 h 4"/>
                <a:gd name="T4" fmla="*/ 0 w 4"/>
                <a:gd name="T5" fmla="*/ 4 h 4"/>
                <a:gd name="T6" fmla="*/ 3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3" y="0"/>
                  </a:moveTo>
                  <a:lnTo>
                    <a:pt x="4" y="4"/>
                  </a:lnTo>
                  <a:lnTo>
                    <a:pt x="0" y="4"/>
                  </a:lnTo>
                  <a:lnTo>
                    <a:pt x="3" y="0"/>
                  </a:lnTo>
                  <a:close/>
                </a:path>
              </a:pathLst>
            </a:custGeom>
            <a:solidFill>
              <a:srgbClr val="CDCDCD"/>
            </a:solidFill>
            <a:ln w="6350">
              <a:solidFill>
                <a:schemeClr val="bg1"/>
              </a:solidFill>
              <a:round/>
              <a:headEnd/>
              <a:tailEnd/>
            </a:ln>
          </p:spPr>
          <p:txBody>
            <a:bodyPr/>
            <a:lstStyle/>
            <a:p>
              <a:endParaRPr lang="en-US"/>
            </a:p>
          </p:txBody>
        </p:sp>
        <p:sp>
          <p:nvSpPr>
            <p:cNvPr id="1847" name="Freeform 2897"/>
            <p:cNvSpPr>
              <a:spLocks/>
            </p:cNvSpPr>
            <p:nvPr/>
          </p:nvSpPr>
          <p:spPr bwMode="auto">
            <a:xfrm>
              <a:off x="2822" y="4222"/>
              <a:ext cx="6" cy="5"/>
            </a:xfrm>
            <a:custGeom>
              <a:avLst/>
              <a:gdLst>
                <a:gd name="T0" fmla="*/ 6 w 6"/>
                <a:gd name="T1" fmla="*/ 0 h 5"/>
                <a:gd name="T2" fmla="*/ 3 w 6"/>
                <a:gd name="T3" fmla="*/ 5 h 5"/>
                <a:gd name="T4" fmla="*/ 0 w 6"/>
                <a:gd name="T5" fmla="*/ 4 h 5"/>
                <a:gd name="T6" fmla="*/ 6 w 6"/>
                <a:gd name="T7" fmla="*/ 0 h 5"/>
                <a:gd name="T8" fmla="*/ 0 60000 65536"/>
                <a:gd name="T9" fmla="*/ 0 60000 65536"/>
                <a:gd name="T10" fmla="*/ 0 60000 65536"/>
                <a:gd name="T11" fmla="*/ 0 60000 65536"/>
                <a:gd name="T12" fmla="*/ 0 w 6"/>
                <a:gd name="T13" fmla="*/ 0 h 5"/>
                <a:gd name="T14" fmla="*/ 6 w 6"/>
                <a:gd name="T15" fmla="*/ 5 h 5"/>
              </a:gdLst>
              <a:ahLst/>
              <a:cxnLst>
                <a:cxn ang="T8">
                  <a:pos x="T0" y="T1"/>
                </a:cxn>
                <a:cxn ang="T9">
                  <a:pos x="T2" y="T3"/>
                </a:cxn>
                <a:cxn ang="T10">
                  <a:pos x="T4" y="T5"/>
                </a:cxn>
                <a:cxn ang="T11">
                  <a:pos x="T6" y="T7"/>
                </a:cxn>
              </a:cxnLst>
              <a:rect l="T12" t="T13" r="T14" b="T15"/>
              <a:pathLst>
                <a:path w="6" h="5">
                  <a:moveTo>
                    <a:pt x="6" y="0"/>
                  </a:moveTo>
                  <a:lnTo>
                    <a:pt x="3" y="5"/>
                  </a:lnTo>
                  <a:lnTo>
                    <a:pt x="0" y="4"/>
                  </a:lnTo>
                  <a:lnTo>
                    <a:pt x="6" y="0"/>
                  </a:lnTo>
                  <a:close/>
                </a:path>
              </a:pathLst>
            </a:custGeom>
            <a:solidFill>
              <a:srgbClr val="CDCDCD"/>
            </a:solidFill>
            <a:ln w="6350">
              <a:solidFill>
                <a:schemeClr val="bg1"/>
              </a:solidFill>
              <a:round/>
              <a:headEnd/>
              <a:tailEnd/>
            </a:ln>
          </p:spPr>
          <p:txBody>
            <a:bodyPr/>
            <a:lstStyle/>
            <a:p>
              <a:endParaRPr lang="en-US"/>
            </a:p>
          </p:txBody>
        </p:sp>
        <p:sp>
          <p:nvSpPr>
            <p:cNvPr id="1848" name="Freeform 2898"/>
            <p:cNvSpPr>
              <a:spLocks/>
            </p:cNvSpPr>
            <p:nvPr/>
          </p:nvSpPr>
          <p:spPr bwMode="auto">
            <a:xfrm>
              <a:off x="2814" y="4216"/>
              <a:ext cx="4" cy="5"/>
            </a:xfrm>
            <a:custGeom>
              <a:avLst/>
              <a:gdLst>
                <a:gd name="T0" fmla="*/ 2 w 4"/>
                <a:gd name="T1" fmla="*/ 0 h 5"/>
                <a:gd name="T2" fmla="*/ 0 w 4"/>
                <a:gd name="T3" fmla="*/ 4 h 5"/>
                <a:gd name="T4" fmla="*/ 4 w 4"/>
                <a:gd name="T5" fmla="*/ 5 h 5"/>
                <a:gd name="T6" fmla="*/ 2 w 4"/>
                <a:gd name="T7" fmla="*/ 0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2" y="0"/>
                  </a:moveTo>
                  <a:lnTo>
                    <a:pt x="0" y="4"/>
                  </a:lnTo>
                  <a:lnTo>
                    <a:pt x="4" y="5"/>
                  </a:lnTo>
                  <a:lnTo>
                    <a:pt x="2" y="0"/>
                  </a:lnTo>
                  <a:close/>
                </a:path>
              </a:pathLst>
            </a:custGeom>
            <a:solidFill>
              <a:srgbClr val="CDCDCD"/>
            </a:solidFill>
            <a:ln w="6350">
              <a:solidFill>
                <a:schemeClr val="bg1"/>
              </a:solidFill>
              <a:round/>
              <a:headEnd/>
              <a:tailEnd/>
            </a:ln>
          </p:spPr>
          <p:txBody>
            <a:bodyPr/>
            <a:lstStyle/>
            <a:p>
              <a:endParaRPr lang="en-US"/>
            </a:p>
          </p:txBody>
        </p:sp>
      </p:grpSp>
      <p:grpSp>
        <p:nvGrpSpPr>
          <p:cNvPr id="5" name="Group 2899"/>
          <p:cNvGrpSpPr>
            <a:grpSpLocks/>
          </p:cNvGrpSpPr>
          <p:nvPr/>
        </p:nvGrpSpPr>
        <p:grpSpPr bwMode="auto">
          <a:xfrm>
            <a:off x="2941638" y="4832350"/>
            <a:ext cx="344487" cy="136525"/>
            <a:chOff x="2801" y="4187"/>
            <a:chExt cx="317" cy="122"/>
          </a:xfrm>
        </p:grpSpPr>
        <p:sp>
          <p:nvSpPr>
            <p:cNvPr id="1850" name="Freeform 2900"/>
            <p:cNvSpPr>
              <a:spLocks/>
            </p:cNvSpPr>
            <p:nvPr/>
          </p:nvSpPr>
          <p:spPr bwMode="auto">
            <a:xfrm>
              <a:off x="3009" y="4187"/>
              <a:ext cx="109" cy="122"/>
            </a:xfrm>
            <a:custGeom>
              <a:avLst/>
              <a:gdLst>
                <a:gd name="T0" fmla="*/ 106 w 109"/>
                <a:gd name="T1" fmla="*/ 28 h 122"/>
                <a:gd name="T2" fmla="*/ 91 w 109"/>
                <a:gd name="T3" fmla="*/ 19 h 122"/>
                <a:gd name="T4" fmla="*/ 88 w 109"/>
                <a:gd name="T5" fmla="*/ 21 h 122"/>
                <a:gd name="T6" fmla="*/ 69 w 109"/>
                <a:gd name="T7" fmla="*/ 21 h 122"/>
                <a:gd name="T8" fmla="*/ 61 w 109"/>
                <a:gd name="T9" fmla="*/ 11 h 122"/>
                <a:gd name="T10" fmla="*/ 37 w 109"/>
                <a:gd name="T11" fmla="*/ 0 h 122"/>
                <a:gd name="T12" fmla="*/ 14 w 109"/>
                <a:gd name="T13" fmla="*/ 11 h 122"/>
                <a:gd name="T14" fmla="*/ 14 w 109"/>
                <a:gd name="T15" fmla="*/ 23 h 122"/>
                <a:gd name="T16" fmla="*/ 8 w 109"/>
                <a:gd name="T17" fmla="*/ 40 h 122"/>
                <a:gd name="T18" fmla="*/ 0 w 109"/>
                <a:gd name="T19" fmla="*/ 46 h 122"/>
                <a:gd name="T20" fmla="*/ 0 w 109"/>
                <a:gd name="T21" fmla="*/ 70 h 122"/>
                <a:gd name="T22" fmla="*/ 10 w 109"/>
                <a:gd name="T23" fmla="*/ 77 h 122"/>
                <a:gd name="T24" fmla="*/ 17 w 109"/>
                <a:gd name="T25" fmla="*/ 68 h 122"/>
                <a:gd name="T26" fmla="*/ 20 w 109"/>
                <a:gd name="T27" fmla="*/ 75 h 122"/>
                <a:gd name="T28" fmla="*/ 18 w 109"/>
                <a:gd name="T29" fmla="*/ 85 h 122"/>
                <a:gd name="T30" fmla="*/ 8 w 109"/>
                <a:gd name="T31" fmla="*/ 93 h 122"/>
                <a:gd name="T32" fmla="*/ 11 w 109"/>
                <a:gd name="T33" fmla="*/ 100 h 122"/>
                <a:gd name="T34" fmla="*/ 4 w 109"/>
                <a:gd name="T35" fmla="*/ 105 h 122"/>
                <a:gd name="T36" fmla="*/ 6 w 109"/>
                <a:gd name="T37" fmla="*/ 114 h 122"/>
                <a:gd name="T38" fmla="*/ 14 w 109"/>
                <a:gd name="T39" fmla="*/ 112 h 122"/>
                <a:gd name="T40" fmla="*/ 22 w 109"/>
                <a:gd name="T41" fmla="*/ 114 h 122"/>
                <a:gd name="T42" fmla="*/ 26 w 109"/>
                <a:gd name="T43" fmla="*/ 122 h 122"/>
                <a:gd name="T44" fmla="*/ 33 w 109"/>
                <a:gd name="T45" fmla="*/ 121 h 122"/>
                <a:gd name="T46" fmla="*/ 40 w 109"/>
                <a:gd name="T47" fmla="*/ 116 h 122"/>
                <a:gd name="T48" fmla="*/ 41 w 109"/>
                <a:gd name="T49" fmla="*/ 102 h 122"/>
                <a:gd name="T50" fmla="*/ 46 w 109"/>
                <a:gd name="T51" fmla="*/ 94 h 122"/>
                <a:gd name="T52" fmla="*/ 51 w 109"/>
                <a:gd name="T53" fmla="*/ 94 h 122"/>
                <a:gd name="T54" fmla="*/ 53 w 109"/>
                <a:gd name="T55" fmla="*/ 87 h 122"/>
                <a:gd name="T56" fmla="*/ 80 w 109"/>
                <a:gd name="T57" fmla="*/ 75 h 122"/>
                <a:gd name="T58" fmla="*/ 98 w 109"/>
                <a:gd name="T59" fmla="*/ 59 h 122"/>
                <a:gd name="T60" fmla="*/ 106 w 109"/>
                <a:gd name="T61" fmla="*/ 45 h 122"/>
                <a:gd name="T62" fmla="*/ 109 w 109"/>
                <a:gd name="T63" fmla="*/ 45 h 122"/>
                <a:gd name="T64" fmla="*/ 101 w 109"/>
                <a:gd name="T65" fmla="*/ 31 h 122"/>
                <a:gd name="T66" fmla="*/ 106 w 109"/>
                <a:gd name="T67" fmla="*/ 28 h 1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9"/>
                <a:gd name="T103" fmla="*/ 0 h 122"/>
                <a:gd name="T104" fmla="*/ 109 w 109"/>
                <a:gd name="T105" fmla="*/ 122 h 1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9" h="122">
                  <a:moveTo>
                    <a:pt x="106" y="28"/>
                  </a:moveTo>
                  <a:lnTo>
                    <a:pt x="91" y="19"/>
                  </a:lnTo>
                  <a:lnTo>
                    <a:pt x="88" y="21"/>
                  </a:lnTo>
                  <a:lnTo>
                    <a:pt x="69" y="21"/>
                  </a:lnTo>
                  <a:lnTo>
                    <a:pt x="61" y="11"/>
                  </a:lnTo>
                  <a:lnTo>
                    <a:pt x="37" y="0"/>
                  </a:lnTo>
                  <a:lnTo>
                    <a:pt x="14" y="11"/>
                  </a:lnTo>
                  <a:lnTo>
                    <a:pt x="14" y="23"/>
                  </a:lnTo>
                  <a:lnTo>
                    <a:pt x="8" y="40"/>
                  </a:lnTo>
                  <a:lnTo>
                    <a:pt x="0" y="46"/>
                  </a:lnTo>
                  <a:lnTo>
                    <a:pt x="0" y="70"/>
                  </a:lnTo>
                  <a:lnTo>
                    <a:pt x="10" y="77"/>
                  </a:lnTo>
                  <a:lnTo>
                    <a:pt x="17" y="68"/>
                  </a:lnTo>
                  <a:lnTo>
                    <a:pt x="20" y="75"/>
                  </a:lnTo>
                  <a:lnTo>
                    <a:pt x="18" y="85"/>
                  </a:lnTo>
                  <a:lnTo>
                    <a:pt x="8" y="93"/>
                  </a:lnTo>
                  <a:lnTo>
                    <a:pt x="11" y="100"/>
                  </a:lnTo>
                  <a:lnTo>
                    <a:pt x="4" y="105"/>
                  </a:lnTo>
                  <a:lnTo>
                    <a:pt x="6" y="114"/>
                  </a:lnTo>
                  <a:lnTo>
                    <a:pt x="14" y="112"/>
                  </a:lnTo>
                  <a:lnTo>
                    <a:pt x="22" y="114"/>
                  </a:lnTo>
                  <a:lnTo>
                    <a:pt x="26" y="122"/>
                  </a:lnTo>
                  <a:lnTo>
                    <a:pt x="33" y="121"/>
                  </a:lnTo>
                  <a:lnTo>
                    <a:pt x="40" y="116"/>
                  </a:lnTo>
                  <a:lnTo>
                    <a:pt x="41" y="102"/>
                  </a:lnTo>
                  <a:lnTo>
                    <a:pt x="46" y="94"/>
                  </a:lnTo>
                  <a:lnTo>
                    <a:pt x="51" y="94"/>
                  </a:lnTo>
                  <a:lnTo>
                    <a:pt x="53" y="87"/>
                  </a:lnTo>
                  <a:lnTo>
                    <a:pt x="80" y="75"/>
                  </a:lnTo>
                  <a:lnTo>
                    <a:pt x="98" y="59"/>
                  </a:lnTo>
                  <a:lnTo>
                    <a:pt x="106" y="45"/>
                  </a:lnTo>
                  <a:lnTo>
                    <a:pt x="109" y="45"/>
                  </a:lnTo>
                  <a:lnTo>
                    <a:pt x="101" y="31"/>
                  </a:lnTo>
                  <a:lnTo>
                    <a:pt x="106" y="28"/>
                  </a:lnTo>
                  <a:close/>
                </a:path>
              </a:pathLst>
            </a:custGeom>
            <a:solidFill>
              <a:srgbClr val="CDCDCD"/>
            </a:solidFill>
            <a:ln w="6350">
              <a:solidFill>
                <a:schemeClr val="bg1"/>
              </a:solidFill>
              <a:round/>
              <a:headEnd/>
              <a:tailEnd/>
            </a:ln>
          </p:spPr>
          <p:txBody>
            <a:bodyPr/>
            <a:lstStyle/>
            <a:p>
              <a:endParaRPr lang="en-US"/>
            </a:p>
          </p:txBody>
        </p:sp>
        <p:sp>
          <p:nvSpPr>
            <p:cNvPr id="1851" name="Freeform 2901"/>
            <p:cNvSpPr>
              <a:spLocks/>
            </p:cNvSpPr>
            <p:nvPr/>
          </p:nvSpPr>
          <p:spPr bwMode="auto">
            <a:xfrm>
              <a:off x="2801" y="4210"/>
              <a:ext cx="12" cy="25"/>
            </a:xfrm>
            <a:custGeom>
              <a:avLst/>
              <a:gdLst>
                <a:gd name="T0" fmla="*/ 3 w 12"/>
                <a:gd name="T1" fmla="*/ 0 h 25"/>
                <a:gd name="T2" fmla="*/ 12 w 12"/>
                <a:gd name="T3" fmla="*/ 18 h 25"/>
                <a:gd name="T4" fmla="*/ 4 w 12"/>
                <a:gd name="T5" fmla="*/ 25 h 25"/>
                <a:gd name="T6" fmla="*/ 2 w 12"/>
                <a:gd name="T7" fmla="*/ 18 h 25"/>
                <a:gd name="T8" fmla="*/ 5 w 12"/>
                <a:gd name="T9" fmla="*/ 12 h 25"/>
                <a:gd name="T10" fmla="*/ 0 w 12"/>
                <a:gd name="T11" fmla="*/ 3 h 25"/>
                <a:gd name="T12" fmla="*/ 3 w 12"/>
                <a:gd name="T13" fmla="*/ 0 h 25"/>
                <a:gd name="T14" fmla="*/ 0 60000 65536"/>
                <a:gd name="T15" fmla="*/ 0 60000 65536"/>
                <a:gd name="T16" fmla="*/ 0 60000 65536"/>
                <a:gd name="T17" fmla="*/ 0 60000 65536"/>
                <a:gd name="T18" fmla="*/ 0 60000 65536"/>
                <a:gd name="T19" fmla="*/ 0 60000 65536"/>
                <a:gd name="T20" fmla="*/ 0 60000 65536"/>
                <a:gd name="T21" fmla="*/ 0 w 12"/>
                <a:gd name="T22" fmla="*/ 0 h 25"/>
                <a:gd name="T23" fmla="*/ 12 w 12"/>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25">
                  <a:moveTo>
                    <a:pt x="3" y="0"/>
                  </a:moveTo>
                  <a:lnTo>
                    <a:pt x="12" y="18"/>
                  </a:lnTo>
                  <a:lnTo>
                    <a:pt x="4" y="25"/>
                  </a:lnTo>
                  <a:lnTo>
                    <a:pt x="2" y="18"/>
                  </a:lnTo>
                  <a:lnTo>
                    <a:pt x="5" y="12"/>
                  </a:lnTo>
                  <a:lnTo>
                    <a:pt x="0" y="3"/>
                  </a:lnTo>
                  <a:lnTo>
                    <a:pt x="3" y="0"/>
                  </a:lnTo>
                  <a:close/>
                </a:path>
              </a:pathLst>
            </a:custGeom>
            <a:solidFill>
              <a:srgbClr val="CDCDCD"/>
            </a:solidFill>
            <a:ln w="6350">
              <a:solidFill>
                <a:schemeClr val="bg1"/>
              </a:solidFill>
              <a:round/>
              <a:headEnd/>
              <a:tailEnd/>
            </a:ln>
          </p:spPr>
          <p:txBody>
            <a:bodyPr/>
            <a:lstStyle/>
            <a:p>
              <a:endParaRPr lang="en-US"/>
            </a:p>
          </p:txBody>
        </p:sp>
      </p:grpSp>
      <p:sp>
        <p:nvSpPr>
          <p:cNvPr id="1852" name="Freeform 2902"/>
          <p:cNvSpPr>
            <a:spLocks/>
          </p:cNvSpPr>
          <p:nvPr/>
        </p:nvSpPr>
        <p:spPr bwMode="auto">
          <a:xfrm>
            <a:off x="3724275" y="4740275"/>
            <a:ext cx="58738" cy="76200"/>
          </a:xfrm>
          <a:custGeom>
            <a:avLst/>
            <a:gdLst>
              <a:gd name="T0" fmla="*/ 0 w 56"/>
              <a:gd name="T1" fmla="*/ 2147483647 h 70"/>
              <a:gd name="T2" fmla="*/ 2147483647 w 56"/>
              <a:gd name="T3" fmla="*/ 2147483647 h 70"/>
              <a:gd name="T4" fmla="*/ 2147483647 w 56"/>
              <a:gd name="T5" fmla="*/ 2147483647 h 70"/>
              <a:gd name="T6" fmla="*/ 2147483647 w 56"/>
              <a:gd name="T7" fmla="*/ 2147483647 h 70"/>
              <a:gd name="T8" fmla="*/ 2147483647 w 56"/>
              <a:gd name="T9" fmla="*/ 2147483647 h 70"/>
              <a:gd name="T10" fmla="*/ 2147483647 w 56"/>
              <a:gd name="T11" fmla="*/ 2147483647 h 70"/>
              <a:gd name="T12" fmla="*/ 2147483647 w 56"/>
              <a:gd name="T13" fmla="*/ 0 h 70"/>
              <a:gd name="T14" fmla="*/ 2147483647 w 56"/>
              <a:gd name="T15" fmla="*/ 2147483647 h 70"/>
              <a:gd name="T16" fmla="*/ 2147483647 w 56"/>
              <a:gd name="T17" fmla="*/ 2147483647 h 70"/>
              <a:gd name="T18" fmla="*/ 2147483647 w 56"/>
              <a:gd name="T19" fmla="*/ 2147483647 h 70"/>
              <a:gd name="T20" fmla="*/ 2147483647 w 56"/>
              <a:gd name="T21" fmla="*/ 2147483647 h 70"/>
              <a:gd name="T22" fmla="*/ 2147483647 w 56"/>
              <a:gd name="T23" fmla="*/ 2147483647 h 70"/>
              <a:gd name="T24" fmla="*/ 2147483647 w 56"/>
              <a:gd name="T25" fmla="*/ 2147483647 h 70"/>
              <a:gd name="T26" fmla="*/ 0 w 56"/>
              <a:gd name="T27" fmla="*/ 2147483647 h 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70"/>
              <a:gd name="T44" fmla="*/ 56 w 56"/>
              <a:gd name="T45" fmla="*/ 70 h 7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70">
                <a:moveTo>
                  <a:pt x="0" y="64"/>
                </a:moveTo>
                <a:lnTo>
                  <a:pt x="6" y="58"/>
                </a:lnTo>
                <a:lnTo>
                  <a:pt x="9" y="38"/>
                </a:lnTo>
                <a:lnTo>
                  <a:pt x="2" y="26"/>
                </a:lnTo>
                <a:lnTo>
                  <a:pt x="1" y="13"/>
                </a:lnTo>
                <a:lnTo>
                  <a:pt x="9" y="3"/>
                </a:lnTo>
                <a:lnTo>
                  <a:pt x="12" y="0"/>
                </a:lnTo>
                <a:lnTo>
                  <a:pt x="35" y="10"/>
                </a:lnTo>
                <a:lnTo>
                  <a:pt x="51" y="23"/>
                </a:lnTo>
                <a:lnTo>
                  <a:pt x="56" y="31"/>
                </a:lnTo>
                <a:lnTo>
                  <a:pt x="38" y="59"/>
                </a:lnTo>
                <a:lnTo>
                  <a:pt x="26" y="68"/>
                </a:lnTo>
                <a:lnTo>
                  <a:pt x="9" y="70"/>
                </a:lnTo>
                <a:lnTo>
                  <a:pt x="0" y="64"/>
                </a:lnTo>
                <a:close/>
              </a:path>
            </a:pathLst>
          </a:custGeom>
          <a:solidFill>
            <a:srgbClr val="CDCDCD"/>
          </a:solidFill>
          <a:ln w="6350">
            <a:solidFill>
              <a:schemeClr val="bg1"/>
            </a:solidFill>
            <a:round/>
            <a:headEnd/>
            <a:tailEnd/>
          </a:ln>
        </p:spPr>
        <p:txBody>
          <a:bodyPr/>
          <a:lstStyle/>
          <a:p>
            <a:endParaRPr lang="en-US"/>
          </a:p>
        </p:txBody>
      </p:sp>
      <p:sp>
        <p:nvSpPr>
          <p:cNvPr id="1853" name="Freeform 2903"/>
          <p:cNvSpPr>
            <a:spLocks/>
          </p:cNvSpPr>
          <p:nvPr/>
        </p:nvSpPr>
        <p:spPr bwMode="auto">
          <a:xfrm>
            <a:off x="3578225" y="4681538"/>
            <a:ext cx="101600" cy="152400"/>
          </a:xfrm>
          <a:custGeom>
            <a:avLst/>
            <a:gdLst>
              <a:gd name="T0" fmla="*/ 2147483647 w 93"/>
              <a:gd name="T1" fmla="*/ 2147483647 h 135"/>
              <a:gd name="T2" fmla="*/ 0 w 93"/>
              <a:gd name="T3" fmla="*/ 2147483647 h 135"/>
              <a:gd name="T4" fmla="*/ 2147483647 w 93"/>
              <a:gd name="T5" fmla="*/ 2147483647 h 135"/>
              <a:gd name="T6" fmla="*/ 2147483647 w 93"/>
              <a:gd name="T7" fmla="*/ 2147483647 h 135"/>
              <a:gd name="T8" fmla="*/ 2147483647 w 93"/>
              <a:gd name="T9" fmla="*/ 2147483647 h 135"/>
              <a:gd name="T10" fmla="*/ 2147483647 w 93"/>
              <a:gd name="T11" fmla="*/ 2147483647 h 135"/>
              <a:gd name="T12" fmla="*/ 2147483647 w 93"/>
              <a:gd name="T13" fmla="*/ 2147483647 h 135"/>
              <a:gd name="T14" fmla="*/ 2147483647 w 93"/>
              <a:gd name="T15" fmla="*/ 0 h 135"/>
              <a:gd name="T16" fmla="*/ 2147483647 w 93"/>
              <a:gd name="T17" fmla="*/ 0 h 135"/>
              <a:gd name="T18" fmla="*/ 2147483647 w 93"/>
              <a:gd name="T19" fmla="*/ 2147483647 h 135"/>
              <a:gd name="T20" fmla="*/ 2147483647 w 93"/>
              <a:gd name="T21" fmla="*/ 2147483647 h 135"/>
              <a:gd name="T22" fmla="*/ 2147483647 w 93"/>
              <a:gd name="T23" fmla="*/ 2147483647 h 135"/>
              <a:gd name="T24" fmla="*/ 2147483647 w 93"/>
              <a:gd name="T25" fmla="*/ 2147483647 h 135"/>
              <a:gd name="T26" fmla="*/ 2147483647 w 93"/>
              <a:gd name="T27" fmla="*/ 2147483647 h 135"/>
              <a:gd name="T28" fmla="*/ 2147483647 w 93"/>
              <a:gd name="T29" fmla="*/ 2147483647 h 135"/>
              <a:gd name="T30" fmla="*/ 2147483647 w 93"/>
              <a:gd name="T31" fmla="*/ 2147483647 h 135"/>
              <a:gd name="T32" fmla="*/ 2147483647 w 93"/>
              <a:gd name="T33" fmla="*/ 2147483647 h 135"/>
              <a:gd name="T34" fmla="*/ 2147483647 w 93"/>
              <a:gd name="T35" fmla="*/ 2147483647 h 135"/>
              <a:gd name="T36" fmla="*/ 2147483647 w 93"/>
              <a:gd name="T37" fmla="*/ 2147483647 h 135"/>
              <a:gd name="T38" fmla="*/ 2147483647 w 93"/>
              <a:gd name="T39" fmla="*/ 2147483647 h 135"/>
              <a:gd name="T40" fmla="*/ 2147483647 w 93"/>
              <a:gd name="T41" fmla="*/ 2147483647 h 135"/>
              <a:gd name="T42" fmla="*/ 2147483647 w 93"/>
              <a:gd name="T43" fmla="*/ 2147483647 h 135"/>
              <a:gd name="T44" fmla="*/ 2147483647 w 93"/>
              <a:gd name="T45" fmla="*/ 2147483647 h 135"/>
              <a:gd name="T46" fmla="*/ 2147483647 w 93"/>
              <a:gd name="T47" fmla="*/ 2147483647 h 135"/>
              <a:gd name="T48" fmla="*/ 2147483647 w 93"/>
              <a:gd name="T49" fmla="*/ 2147483647 h 135"/>
              <a:gd name="T50" fmla="*/ 2147483647 w 93"/>
              <a:gd name="T51" fmla="*/ 2147483647 h 135"/>
              <a:gd name="T52" fmla="*/ 2147483647 w 93"/>
              <a:gd name="T53" fmla="*/ 2147483647 h 135"/>
              <a:gd name="T54" fmla="*/ 2147483647 w 93"/>
              <a:gd name="T55" fmla="*/ 2147483647 h 135"/>
              <a:gd name="T56" fmla="*/ 2147483647 w 93"/>
              <a:gd name="T57" fmla="*/ 2147483647 h 135"/>
              <a:gd name="T58" fmla="*/ 2147483647 w 93"/>
              <a:gd name="T59" fmla="*/ 2147483647 h 135"/>
              <a:gd name="T60" fmla="*/ 2147483647 w 93"/>
              <a:gd name="T61" fmla="*/ 2147483647 h 135"/>
              <a:gd name="T62" fmla="*/ 2147483647 w 93"/>
              <a:gd name="T63" fmla="*/ 2147483647 h 1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3"/>
              <a:gd name="T97" fmla="*/ 0 h 135"/>
              <a:gd name="T98" fmla="*/ 93 w 93"/>
              <a:gd name="T99" fmla="*/ 135 h 1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3" h="135">
                <a:moveTo>
                  <a:pt x="12" y="60"/>
                </a:moveTo>
                <a:lnTo>
                  <a:pt x="0" y="41"/>
                </a:lnTo>
                <a:lnTo>
                  <a:pt x="4" y="30"/>
                </a:lnTo>
                <a:lnTo>
                  <a:pt x="16" y="23"/>
                </a:lnTo>
                <a:lnTo>
                  <a:pt x="10" y="22"/>
                </a:lnTo>
                <a:lnTo>
                  <a:pt x="10" y="12"/>
                </a:lnTo>
                <a:lnTo>
                  <a:pt x="27" y="3"/>
                </a:lnTo>
                <a:lnTo>
                  <a:pt x="29" y="0"/>
                </a:lnTo>
                <a:lnTo>
                  <a:pt x="34" y="0"/>
                </a:lnTo>
                <a:lnTo>
                  <a:pt x="50" y="13"/>
                </a:lnTo>
                <a:lnTo>
                  <a:pt x="54" y="27"/>
                </a:lnTo>
                <a:lnTo>
                  <a:pt x="69" y="31"/>
                </a:lnTo>
                <a:lnTo>
                  <a:pt x="83" y="47"/>
                </a:lnTo>
                <a:lnTo>
                  <a:pt x="75" y="64"/>
                </a:lnTo>
                <a:lnTo>
                  <a:pt x="65" y="66"/>
                </a:lnTo>
                <a:lnTo>
                  <a:pt x="61" y="81"/>
                </a:lnTo>
                <a:lnTo>
                  <a:pt x="71" y="94"/>
                </a:lnTo>
                <a:lnTo>
                  <a:pt x="78" y="96"/>
                </a:lnTo>
                <a:lnTo>
                  <a:pt x="85" y="113"/>
                </a:lnTo>
                <a:lnTo>
                  <a:pt x="93" y="123"/>
                </a:lnTo>
                <a:lnTo>
                  <a:pt x="80" y="121"/>
                </a:lnTo>
                <a:lnTo>
                  <a:pt x="51" y="135"/>
                </a:lnTo>
                <a:lnTo>
                  <a:pt x="38" y="131"/>
                </a:lnTo>
                <a:lnTo>
                  <a:pt x="32" y="125"/>
                </a:lnTo>
                <a:lnTo>
                  <a:pt x="32" y="116"/>
                </a:lnTo>
                <a:lnTo>
                  <a:pt x="27" y="111"/>
                </a:lnTo>
                <a:lnTo>
                  <a:pt x="30" y="89"/>
                </a:lnTo>
                <a:lnTo>
                  <a:pt x="34" y="84"/>
                </a:lnTo>
                <a:lnTo>
                  <a:pt x="32" y="74"/>
                </a:lnTo>
                <a:lnTo>
                  <a:pt x="25" y="72"/>
                </a:lnTo>
                <a:lnTo>
                  <a:pt x="24" y="60"/>
                </a:lnTo>
                <a:lnTo>
                  <a:pt x="12" y="60"/>
                </a:lnTo>
                <a:close/>
              </a:path>
            </a:pathLst>
          </a:custGeom>
          <a:solidFill>
            <a:srgbClr val="CDCDCD"/>
          </a:solidFill>
          <a:ln w="6350">
            <a:solidFill>
              <a:schemeClr val="bg1"/>
            </a:solidFill>
            <a:round/>
            <a:headEnd/>
            <a:tailEnd/>
          </a:ln>
        </p:spPr>
        <p:txBody>
          <a:bodyPr/>
          <a:lstStyle/>
          <a:p>
            <a:endParaRPr lang="en-US"/>
          </a:p>
        </p:txBody>
      </p:sp>
      <p:sp>
        <p:nvSpPr>
          <p:cNvPr id="1854" name="Freeform 2904"/>
          <p:cNvSpPr>
            <a:spLocks/>
          </p:cNvSpPr>
          <p:nvPr/>
        </p:nvSpPr>
        <p:spPr bwMode="auto">
          <a:xfrm>
            <a:off x="3549650" y="5284788"/>
            <a:ext cx="174625" cy="193675"/>
          </a:xfrm>
          <a:custGeom>
            <a:avLst/>
            <a:gdLst>
              <a:gd name="T0" fmla="*/ 2147483647 w 162"/>
              <a:gd name="T1" fmla="*/ 2147483647 h 173"/>
              <a:gd name="T2" fmla="*/ 2147483647 w 162"/>
              <a:gd name="T3" fmla="*/ 2147483647 h 173"/>
              <a:gd name="T4" fmla="*/ 2147483647 w 162"/>
              <a:gd name="T5" fmla="*/ 0 h 173"/>
              <a:gd name="T6" fmla="*/ 2147483647 w 162"/>
              <a:gd name="T7" fmla="*/ 0 h 173"/>
              <a:gd name="T8" fmla="*/ 2147483647 w 162"/>
              <a:gd name="T9" fmla="*/ 2147483647 h 173"/>
              <a:gd name="T10" fmla="*/ 2147483647 w 162"/>
              <a:gd name="T11" fmla="*/ 2147483647 h 173"/>
              <a:gd name="T12" fmla="*/ 2147483647 w 162"/>
              <a:gd name="T13" fmla="*/ 2147483647 h 173"/>
              <a:gd name="T14" fmla="*/ 0 w 162"/>
              <a:gd name="T15" fmla="*/ 2147483647 h 173"/>
              <a:gd name="T16" fmla="*/ 2147483647 w 162"/>
              <a:gd name="T17" fmla="*/ 2147483647 h 173"/>
              <a:gd name="T18" fmla="*/ 2147483647 w 162"/>
              <a:gd name="T19" fmla="*/ 2147483647 h 173"/>
              <a:gd name="T20" fmla="*/ 2147483647 w 162"/>
              <a:gd name="T21" fmla="*/ 2147483647 h 173"/>
              <a:gd name="T22" fmla="*/ 2147483647 w 162"/>
              <a:gd name="T23" fmla="*/ 2147483647 h 173"/>
              <a:gd name="T24" fmla="*/ 2147483647 w 162"/>
              <a:gd name="T25" fmla="*/ 2147483647 h 173"/>
              <a:gd name="T26" fmla="*/ 2147483647 w 162"/>
              <a:gd name="T27" fmla="*/ 2147483647 h 173"/>
              <a:gd name="T28" fmla="*/ 2147483647 w 162"/>
              <a:gd name="T29" fmla="*/ 2147483647 h 173"/>
              <a:gd name="T30" fmla="*/ 2147483647 w 162"/>
              <a:gd name="T31" fmla="*/ 2147483647 h 173"/>
              <a:gd name="T32" fmla="*/ 2147483647 w 162"/>
              <a:gd name="T33" fmla="*/ 2147483647 h 173"/>
              <a:gd name="T34" fmla="*/ 2147483647 w 162"/>
              <a:gd name="T35" fmla="*/ 2147483647 h 173"/>
              <a:gd name="T36" fmla="*/ 2147483647 w 162"/>
              <a:gd name="T37" fmla="*/ 2147483647 h 173"/>
              <a:gd name="T38" fmla="*/ 2147483647 w 162"/>
              <a:gd name="T39" fmla="*/ 2147483647 h 173"/>
              <a:gd name="T40" fmla="*/ 2147483647 w 162"/>
              <a:gd name="T41" fmla="*/ 2147483647 h 173"/>
              <a:gd name="T42" fmla="*/ 2147483647 w 162"/>
              <a:gd name="T43" fmla="*/ 2147483647 h 173"/>
              <a:gd name="T44" fmla="*/ 2147483647 w 162"/>
              <a:gd name="T45" fmla="*/ 2147483647 h 173"/>
              <a:gd name="T46" fmla="*/ 2147483647 w 162"/>
              <a:gd name="T47" fmla="*/ 2147483647 h 173"/>
              <a:gd name="T48" fmla="*/ 2147483647 w 162"/>
              <a:gd name="T49" fmla="*/ 2147483647 h 173"/>
              <a:gd name="T50" fmla="*/ 2147483647 w 162"/>
              <a:gd name="T51" fmla="*/ 2147483647 h 173"/>
              <a:gd name="T52" fmla="*/ 2147483647 w 162"/>
              <a:gd name="T53" fmla="*/ 2147483647 h 173"/>
              <a:gd name="T54" fmla="*/ 2147483647 w 162"/>
              <a:gd name="T55" fmla="*/ 2147483647 h 17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2"/>
              <a:gd name="T85" fmla="*/ 0 h 173"/>
              <a:gd name="T86" fmla="*/ 162 w 162"/>
              <a:gd name="T87" fmla="*/ 173 h 17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2" h="173">
                <a:moveTo>
                  <a:pt x="89" y="18"/>
                </a:moveTo>
                <a:lnTo>
                  <a:pt x="78" y="4"/>
                </a:lnTo>
                <a:lnTo>
                  <a:pt x="69" y="0"/>
                </a:lnTo>
                <a:lnTo>
                  <a:pt x="54" y="0"/>
                </a:lnTo>
                <a:lnTo>
                  <a:pt x="15" y="10"/>
                </a:lnTo>
                <a:lnTo>
                  <a:pt x="6" y="30"/>
                </a:lnTo>
                <a:lnTo>
                  <a:pt x="6" y="44"/>
                </a:lnTo>
                <a:lnTo>
                  <a:pt x="0" y="63"/>
                </a:lnTo>
                <a:lnTo>
                  <a:pt x="6" y="64"/>
                </a:lnTo>
                <a:lnTo>
                  <a:pt x="35" y="98"/>
                </a:lnTo>
                <a:lnTo>
                  <a:pt x="59" y="103"/>
                </a:lnTo>
                <a:lnTo>
                  <a:pt x="94" y="127"/>
                </a:lnTo>
                <a:lnTo>
                  <a:pt x="96" y="134"/>
                </a:lnTo>
                <a:lnTo>
                  <a:pt x="83" y="157"/>
                </a:lnTo>
                <a:lnTo>
                  <a:pt x="83" y="164"/>
                </a:lnTo>
                <a:lnTo>
                  <a:pt x="102" y="167"/>
                </a:lnTo>
                <a:lnTo>
                  <a:pt x="114" y="173"/>
                </a:lnTo>
                <a:lnTo>
                  <a:pt x="136" y="170"/>
                </a:lnTo>
                <a:lnTo>
                  <a:pt x="155" y="152"/>
                </a:lnTo>
                <a:lnTo>
                  <a:pt x="158" y="132"/>
                </a:lnTo>
                <a:lnTo>
                  <a:pt x="162" y="108"/>
                </a:lnTo>
                <a:lnTo>
                  <a:pt x="161" y="96"/>
                </a:lnTo>
                <a:lnTo>
                  <a:pt x="140" y="95"/>
                </a:lnTo>
                <a:lnTo>
                  <a:pt x="133" y="63"/>
                </a:lnTo>
                <a:lnTo>
                  <a:pt x="122" y="59"/>
                </a:lnTo>
                <a:lnTo>
                  <a:pt x="109" y="62"/>
                </a:lnTo>
                <a:lnTo>
                  <a:pt x="93" y="57"/>
                </a:lnTo>
                <a:lnTo>
                  <a:pt x="89" y="18"/>
                </a:lnTo>
                <a:close/>
              </a:path>
            </a:pathLst>
          </a:custGeom>
          <a:solidFill>
            <a:srgbClr val="CDCDCD"/>
          </a:solidFill>
          <a:ln w="6350">
            <a:solidFill>
              <a:schemeClr val="bg1"/>
            </a:solidFill>
            <a:round/>
            <a:headEnd/>
            <a:tailEnd/>
          </a:ln>
        </p:spPr>
        <p:txBody>
          <a:bodyPr/>
          <a:lstStyle/>
          <a:p>
            <a:endParaRPr lang="en-US"/>
          </a:p>
        </p:txBody>
      </p:sp>
      <p:sp>
        <p:nvSpPr>
          <p:cNvPr id="1855" name="Freeform 2905"/>
          <p:cNvSpPr>
            <a:spLocks/>
          </p:cNvSpPr>
          <p:nvPr/>
        </p:nvSpPr>
        <p:spPr bwMode="auto">
          <a:xfrm>
            <a:off x="3157538" y="4864100"/>
            <a:ext cx="261937" cy="396875"/>
          </a:xfrm>
          <a:custGeom>
            <a:avLst/>
            <a:gdLst>
              <a:gd name="T0" fmla="*/ 2147483647 w 242"/>
              <a:gd name="T1" fmla="*/ 2147483647 h 354"/>
              <a:gd name="T2" fmla="*/ 2147483647 w 242"/>
              <a:gd name="T3" fmla="*/ 2147483647 h 354"/>
              <a:gd name="T4" fmla="*/ 2147483647 w 242"/>
              <a:gd name="T5" fmla="*/ 2147483647 h 354"/>
              <a:gd name="T6" fmla="*/ 2147483647 w 242"/>
              <a:gd name="T7" fmla="*/ 2147483647 h 354"/>
              <a:gd name="T8" fmla="*/ 2147483647 w 242"/>
              <a:gd name="T9" fmla="*/ 2147483647 h 354"/>
              <a:gd name="T10" fmla="*/ 2147483647 w 242"/>
              <a:gd name="T11" fmla="*/ 2147483647 h 354"/>
              <a:gd name="T12" fmla="*/ 2147483647 w 242"/>
              <a:gd name="T13" fmla="*/ 2147483647 h 354"/>
              <a:gd name="T14" fmla="*/ 0 w 242"/>
              <a:gd name="T15" fmla="*/ 2147483647 h 354"/>
              <a:gd name="T16" fmla="*/ 2147483647 w 242"/>
              <a:gd name="T17" fmla="*/ 2147483647 h 354"/>
              <a:gd name="T18" fmla="*/ 2147483647 w 242"/>
              <a:gd name="T19" fmla="*/ 2147483647 h 354"/>
              <a:gd name="T20" fmla="*/ 2147483647 w 242"/>
              <a:gd name="T21" fmla="*/ 2147483647 h 354"/>
              <a:gd name="T22" fmla="*/ 2147483647 w 242"/>
              <a:gd name="T23" fmla="*/ 2147483647 h 354"/>
              <a:gd name="T24" fmla="*/ 2147483647 w 242"/>
              <a:gd name="T25" fmla="*/ 2147483647 h 354"/>
              <a:gd name="T26" fmla="*/ 2147483647 w 242"/>
              <a:gd name="T27" fmla="*/ 2147483647 h 354"/>
              <a:gd name="T28" fmla="*/ 2147483647 w 242"/>
              <a:gd name="T29" fmla="*/ 2147483647 h 354"/>
              <a:gd name="T30" fmla="*/ 2147483647 w 242"/>
              <a:gd name="T31" fmla="*/ 2147483647 h 354"/>
              <a:gd name="T32" fmla="*/ 2147483647 w 242"/>
              <a:gd name="T33" fmla="*/ 2147483647 h 354"/>
              <a:gd name="T34" fmla="*/ 2147483647 w 242"/>
              <a:gd name="T35" fmla="*/ 2147483647 h 354"/>
              <a:gd name="T36" fmla="*/ 2147483647 w 242"/>
              <a:gd name="T37" fmla="*/ 2147483647 h 354"/>
              <a:gd name="T38" fmla="*/ 2147483647 w 242"/>
              <a:gd name="T39" fmla="*/ 2147483647 h 354"/>
              <a:gd name="T40" fmla="*/ 2147483647 w 242"/>
              <a:gd name="T41" fmla="*/ 2147483647 h 354"/>
              <a:gd name="T42" fmla="*/ 2147483647 w 242"/>
              <a:gd name="T43" fmla="*/ 2147483647 h 354"/>
              <a:gd name="T44" fmla="*/ 2147483647 w 242"/>
              <a:gd name="T45" fmla="*/ 2147483647 h 354"/>
              <a:gd name="T46" fmla="*/ 2147483647 w 242"/>
              <a:gd name="T47" fmla="*/ 2147483647 h 354"/>
              <a:gd name="T48" fmla="*/ 2147483647 w 242"/>
              <a:gd name="T49" fmla="*/ 2147483647 h 354"/>
              <a:gd name="T50" fmla="*/ 2147483647 w 242"/>
              <a:gd name="T51" fmla="*/ 2147483647 h 354"/>
              <a:gd name="T52" fmla="*/ 2147483647 w 242"/>
              <a:gd name="T53" fmla="*/ 2147483647 h 354"/>
              <a:gd name="T54" fmla="*/ 2147483647 w 242"/>
              <a:gd name="T55" fmla="*/ 2147483647 h 354"/>
              <a:gd name="T56" fmla="*/ 2147483647 w 242"/>
              <a:gd name="T57" fmla="*/ 2147483647 h 354"/>
              <a:gd name="T58" fmla="*/ 2147483647 w 242"/>
              <a:gd name="T59" fmla="*/ 2147483647 h 354"/>
              <a:gd name="T60" fmla="*/ 2147483647 w 242"/>
              <a:gd name="T61" fmla="*/ 2147483647 h 354"/>
              <a:gd name="T62" fmla="*/ 2147483647 w 242"/>
              <a:gd name="T63" fmla="*/ 2147483647 h 354"/>
              <a:gd name="T64" fmla="*/ 2147483647 w 242"/>
              <a:gd name="T65" fmla="*/ 2147483647 h 354"/>
              <a:gd name="T66" fmla="*/ 2147483647 w 242"/>
              <a:gd name="T67" fmla="*/ 2147483647 h 354"/>
              <a:gd name="T68" fmla="*/ 2147483647 w 242"/>
              <a:gd name="T69" fmla="*/ 2147483647 h 354"/>
              <a:gd name="T70" fmla="*/ 2147483647 w 242"/>
              <a:gd name="T71" fmla="*/ 2147483647 h 354"/>
              <a:gd name="T72" fmla="*/ 2147483647 w 242"/>
              <a:gd name="T73" fmla="*/ 2147483647 h 3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2"/>
              <a:gd name="T112" fmla="*/ 0 h 354"/>
              <a:gd name="T113" fmla="*/ 242 w 242"/>
              <a:gd name="T114" fmla="*/ 354 h 3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2" h="354">
                <a:moveTo>
                  <a:pt x="226" y="341"/>
                </a:moveTo>
                <a:lnTo>
                  <a:pt x="221" y="350"/>
                </a:lnTo>
                <a:lnTo>
                  <a:pt x="207" y="354"/>
                </a:lnTo>
                <a:lnTo>
                  <a:pt x="173" y="325"/>
                </a:lnTo>
                <a:lnTo>
                  <a:pt x="144" y="314"/>
                </a:lnTo>
                <a:lnTo>
                  <a:pt x="118" y="297"/>
                </a:lnTo>
                <a:lnTo>
                  <a:pt x="95" y="275"/>
                </a:lnTo>
                <a:lnTo>
                  <a:pt x="94" y="256"/>
                </a:lnTo>
                <a:lnTo>
                  <a:pt x="70" y="219"/>
                </a:lnTo>
                <a:lnTo>
                  <a:pt x="46" y="158"/>
                </a:lnTo>
                <a:lnTo>
                  <a:pt x="35" y="148"/>
                </a:lnTo>
                <a:lnTo>
                  <a:pt x="26" y="129"/>
                </a:lnTo>
                <a:lnTo>
                  <a:pt x="3" y="111"/>
                </a:lnTo>
                <a:lnTo>
                  <a:pt x="7" y="104"/>
                </a:lnTo>
                <a:lnTo>
                  <a:pt x="3" y="99"/>
                </a:lnTo>
                <a:lnTo>
                  <a:pt x="0" y="82"/>
                </a:lnTo>
                <a:lnTo>
                  <a:pt x="17" y="65"/>
                </a:lnTo>
                <a:lnTo>
                  <a:pt x="20" y="72"/>
                </a:lnTo>
                <a:lnTo>
                  <a:pt x="13" y="77"/>
                </a:lnTo>
                <a:lnTo>
                  <a:pt x="15" y="86"/>
                </a:lnTo>
                <a:lnTo>
                  <a:pt x="23" y="84"/>
                </a:lnTo>
                <a:lnTo>
                  <a:pt x="31" y="86"/>
                </a:lnTo>
                <a:lnTo>
                  <a:pt x="35" y="94"/>
                </a:lnTo>
                <a:lnTo>
                  <a:pt x="42" y="93"/>
                </a:lnTo>
                <a:lnTo>
                  <a:pt x="49" y="88"/>
                </a:lnTo>
                <a:lnTo>
                  <a:pt x="50" y="74"/>
                </a:lnTo>
                <a:lnTo>
                  <a:pt x="55" y="66"/>
                </a:lnTo>
                <a:lnTo>
                  <a:pt x="60" y="66"/>
                </a:lnTo>
                <a:lnTo>
                  <a:pt x="62" y="59"/>
                </a:lnTo>
                <a:lnTo>
                  <a:pt x="89" y="47"/>
                </a:lnTo>
                <a:lnTo>
                  <a:pt x="107" y="31"/>
                </a:lnTo>
                <a:lnTo>
                  <a:pt x="115" y="17"/>
                </a:lnTo>
                <a:lnTo>
                  <a:pt x="118" y="17"/>
                </a:lnTo>
                <a:lnTo>
                  <a:pt x="110" y="3"/>
                </a:lnTo>
                <a:lnTo>
                  <a:pt x="115" y="0"/>
                </a:lnTo>
                <a:lnTo>
                  <a:pt x="125" y="2"/>
                </a:lnTo>
                <a:lnTo>
                  <a:pt x="139" y="18"/>
                </a:lnTo>
                <a:lnTo>
                  <a:pt x="146" y="21"/>
                </a:lnTo>
                <a:lnTo>
                  <a:pt x="149" y="32"/>
                </a:lnTo>
                <a:lnTo>
                  <a:pt x="156" y="32"/>
                </a:lnTo>
                <a:lnTo>
                  <a:pt x="159" y="45"/>
                </a:lnTo>
                <a:lnTo>
                  <a:pt x="173" y="46"/>
                </a:lnTo>
                <a:lnTo>
                  <a:pt x="182" y="41"/>
                </a:lnTo>
                <a:lnTo>
                  <a:pt x="193" y="44"/>
                </a:lnTo>
                <a:lnTo>
                  <a:pt x="198" y="41"/>
                </a:lnTo>
                <a:lnTo>
                  <a:pt x="213" y="47"/>
                </a:lnTo>
                <a:lnTo>
                  <a:pt x="217" y="54"/>
                </a:lnTo>
                <a:lnTo>
                  <a:pt x="206" y="71"/>
                </a:lnTo>
                <a:lnTo>
                  <a:pt x="218" y="77"/>
                </a:lnTo>
                <a:lnTo>
                  <a:pt x="187" y="86"/>
                </a:lnTo>
                <a:lnTo>
                  <a:pt x="171" y="95"/>
                </a:lnTo>
                <a:lnTo>
                  <a:pt x="159" y="111"/>
                </a:lnTo>
                <a:lnTo>
                  <a:pt x="158" y="124"/>
                </a:lnTo>
                <a:lnTo>
                  <a:pt x="151" y="128"/>
                </a:lnTo>
                <a:lnTo>
                  <a:pt x="144" y="144"/>
                </a:lnTo>
                <a:lnTo>
                  <a:pt x="149" y="157"/>
                </a:lnTo>
                <a:lnTo>
                  <a:pt x="162" y="170"/>
                </a:lnTo>
                <a:lnTo>
                  <a:pt x="161" y="179"/>
                </a:lnTo>
                <a:lnTo>
                  <a:pt x="172" y="180"/>
                </a:lnTo>
                <a:lnTo>
                  <a:pt x="177" y="189"/>
                </a:lnTo>
                <a:lnTo>
                  <a:pt x="187" y="190"/>
                </a:lnTo>
                <a:lnTo>
                  <a:pt x="208" y="177"/>
                </a:lnTo>
                <a:lnTo>
                  <a:pt x="208" y="208"/>
                </a:lnTo>
                <a:lnTo>
                  <a:pt x="211" y="211"/>
                </a:lnTo>
                <a:lnTo>
                  <a:pt x="225" y="208"/>
                </a:lnTo>
                <a:lnTo>
                  <a:pt x="242" y="238"/>
                </a:lnTo>
                <a:lnTo>
                  <a:pt x="237" y="247"/>
                </a:lnTo>
                <a:lnTo>
                  <a:pt x="237" y="278"/>
                </a:lnTo>
                <a:lnTo>
                  <a:pt x="231" y="283"/>
                </a:lnTo>
                <a:lnTo>
                  <a:pt x="235" y="293"/>
                </a:lnTo>
                <a:lnTo>
                  <a:pt x="230" y="300"/>
                </a:lnTo>
                <a:lnTo>
                  <a:pt x="230" y="308"/>
                </a:lnTo>
                <a:lnTo>
                  <a:pt x="237" y="319"/>
                </a:lnTo>
                <a:lnTo>
                  <a:pt x="225" y="336"/>
                </a:lnTo>
                <a:lnTo>
                  <a:pt x="226" y="341"/>
                </a:lnTo>
                <a:close/>
              </a:path>
            </a:pathLst>
          </a:custGeom>
          <a:solidFill>
            <a:srgbClr val="CDCDCD"/>
          </a:solidFill>
          <a:ln w="6350">
            <a:solidFill>
              <a:schemeClr val="bg1"/>
            </a:solidFill>
            <a:round/>
            <a:headEnd/>
            <a:tailEnd/>
          </a:ln>
        </p:spPr>
        <p:txBody>
          <a:bodyPr/>
          <a:lstStyle/>
          <a:p>
            <a:endParaRPr lang="en-US"/>
          </a:p>
        </p:txBody>
      </p:sp>
      <p:sp>
        <p:nvSpPr>
          <p:cNvPr id="1856" name="Freeform 2906"/>
          <p:cNvSpPr>
            <a:spLocks/>
          </p:cNvSpPr>
          <p:nvPr/>
        </p:nvSpPr>
        <p:spPr bwMode="auto">
          <a:xfrm>
            <a:off x="3644900" y="4732338"/>
            <a:ext cx="87313" cy="88900"/>
          </a:xfrm>
          <a:custGeom>
            <a:avLst/>
            <a:gdLst>
              <a:gd name="T0" fmla="*/ 2147483647 w 81"/>
              <a:gd name="T1" fmla="*/ 2147483647 h 79"/>
              <a:gd name="T2" fmla="*/ 2147483647 w 81"/>
              <a:gd name="T3" fmla="*/ 2147483647 h 79"/>
              <a:gd name="T4" fmla="*/ 2147483647 w 81"/>
              <a:gd name="T5" fmla="*/ 2147483647 h 79"/>
              <a:gd name="T6" fmla="*/ 2147483647 w 81"/>
              <a:gd name="T7" fmla="*/ 2147483647 h 79"/>
              <a:gd name="T8" fmla="*/ 0 w 81"/>
              <a:gd name="T9" fmla="*/ 2147483647 h 79"/>
              <a:gd name="T10" fmla="*/ 2147483647 w 81"/>
              <a:gd name="T11" fmla="*/ 2147483647 h 79"/>
              <a:gd name="T12" fmla="*/ 2147483647 w 81"/>
              <a:gd name="T13" fmla="*/ 2147483647 h 79"/>
              <a:gd name="T14" fmla="*/ 2147483647 w 81"/>
              <a:gd name="T15" fmla="*/ 2147483647 h 79"/>
              <a:gd name="T16" fmla="*/ 2147483647 w 81"/>
              <a:gd name="T17" fmla="*/ 0 h 79"/>
              <a:gd name="T18" fmla="*/ 2147483647 w 81"/>
              <a:gd name="T19" fmla="*/ 2147483647 h 79"/>
              <a:gd name="T20" fmla="*/ 2147483647 w 81"/>
              <a:gd name="T21" fmla="*/ 2147483647 h 79"/>
              <a:gd name="T22" fmla="*/ 2147483647 w 81"/>
              <a:gd name="T23" fmla="*/ 2147483647 h 79"/>
              <a:gd name="T24" fmla="*/ 2147483647 w 81"/>
              <a:gd name="T25" fmla="*/ 2147483647 h 79"/>
              <a:gd name="T26" fmla="*/ 2147483647 w 81"/>
              <a:gd name="T27" fmla="*/ 2147483647 h 79"/>
              <a:gd name="T28" fmla="*/ 2147483647 w 81"/>
              <a:gd name="T29" fmla="*/ 2147483647 h 79"/>
              <a:gd name="T30" fmla="*/ 2147483647 w 81"/>
              <a:gd name="T31" fmla="*/ 2147483647 h 79"/>
              <a:gd name="T32" fmla="*/ 2147483647 w 81"/>
              <a:gd name="T33" fmla="*/ 2147483647 h 79"/>
              <a:gd name="T34" fmla="*/ 2147483647 w 81"/>
              <a:gd name="T35" fmla="*/ 2147483647 h 79"/>
              <a:gd name="T36" fmla="*/ 2147483647 w 81"/>
              <a:gd name="T37" fmla="*/ 2147483647 h 79"/>
              <a:gd name="T38" fmla="*/ 2147483647 w 81"/>
              <a:gd name="T39" fmla="*/ 2147483647 h 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79"/>
              <a:gd name="T62" fmla="*/ 81 w 81"/>
              <a:gd name="T63" fmla="*/ 79 h 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79">
                <a:moveTo>
                  <a:pt x="32" y="78"/>
                </a:moveTo>
                <a:lnTo>
                  <a:pt x="24" y="68"/>
                </a:lnTo>
                <a:lnTo>
                  <a:pt x="17" y="51"/>
                </a:lnTo>
                <a:lnTo>
                  <a:pt x="10" y="49"/>
                </a:lnTo>
                <a:lnTo>
                  <a:pt x="0" y="36"/>
                </a:lnTo>
                <a:lnTo>
                  <a:pt x="4" y="21"/>
                </a:lnTo>
                <a:lnTo>
                  <a:pt x="14" y="19"/>
                </a:lnTo>
                <a:lnTo>
                  <a:pt x="22" y="2"/>
                </a:lnTo>
                <a:lnTo>
                  <a:pt x="62" y="0"/>
                </a:lnTo>
                <a:lnTo>
                  <a:pt x="81" y="4"/>
                </a:lnTo>
                <a:lnTo>
                  <a:pt x="81" y="9"/>
                </a:lnTo>
                <a:lnTo>
                  <a:pt x="73" y="19"/>
                </a:lnTo>
                <a:lnTo>
                  <a:pt x="74" y="32"/>
                </a:lnTo>
                <a:lnTo>
                  <a:pt x="81" y="44"/>
                </a:lnTo>
                <a:lnTo>
                  <a:pt x="78" y="64"/>
                </a:lnTo>
                <a:lnTo>
                  <a:pt x="72" y="70"/>
                </a:lnTo>
                <a:lnTo>
                  <a:pt x="62" y="66"/>
                </a:lnTo>
                <a:lnTo>
                  <a:pt x="46" y="68"/>
                </a:lnTo>
                <a:lnTo>
                  <a:pt x="43" y="79"/>
                </a:lnTo>
                <a:lnTo>
                  <a:pt x="32" y="78"/>
                </a:lnTo>
                <a:close/>
              </a:path>
            </a:pathLst>
          </a:custGeom>
          <a:solidFill>
            <a:srgbClr val="CDCDCD"/>
          </a:solidFill>
          <a:ln w="6350">
            <a:solidFill>
              <a:schemeClr val="bg1"/>
            </a:solidFill>
            <a:round/>
            <a:headEnd/>
            <a:tailEnd/>
          </a:ln>
        </p:spPr>
        <p:txBody>
          <a:bodyPr/>
          <a:lstStyle/>
          <a:p>
            <a:endParaRPr lang="en-US"/>
          </a:p>
        </p:txBody>
      </p:sp>
      <p:sp>
        <p:nvSpPr>
          <p:cNvPr id="1857" name="Freeform 2907"/>
          <p:cNvSpPr>
            <a:spLocks/>
          </p:cNvSpPr>
          <p:nvPr/>
        </p:nvSpPr>
        <p:spPr bwMode="auto">
          <a:xfrm>
            <a:off x="3565525" y="4627563"/>
            <a:ext cx="19050" cy="14287"/>
          </a:xfrm>
          <a:custGeom>
            <a:avLst/>
            <a:gdLst>
              <a:gd name="T0" fmla="*/ 2147483647 w 19"/>
              <a:gd name="T1" fmla="*/ 0 h 14"/>
              <a:gd name="T2" fmla="*/ 2147483647 w 19"/>
              <a:gd name="T3" fmla="*/ 2147483647 h 14"/>
              <a:gd name="T4" fmla="*/ 0 w 19"/>
              <a:gd name="T5" fmla="*/ 2147483647 h 14"/>
              <a:gd name="T6" fmla="*/ 2147483647 w 19"/>
              <a:gd name="T7" fmla="*/ 2147483647 h 14"/>
              <a:gd name="T8" fmla="*/ 2147483647 w 19"/>
              <a:gd name="T9" fmla="*/ 0 h 14"/>
              <a:gd name="T10" fmla="*/ 2147483647 w 19"/>
              <a:gd name="T11" fmla="*/ 0 h 14"/>
              <a:gd name="T12" fmla="*/ 0 60000 65536"/>
              <a:gd name="T13" fmla="*/ 0 60000 65536"/>
              <a:gd name="T14" fmla="*/ 0 60000 65536"/>
              <a:gd name="T15" fmla="*/ 0 60000 65536"/>
              <a:gd name="T16" fmla="*/ 0 60000 65536"/>
              <a:gd name="T17" fmla="*/ 0 60000 65536"/>
              <a:gd name="T18" fmla="*/ 0 w 19"/>
              <a:gd name="T19" fmla="*/ 0 h 14"/>
              <a:gd name="T20" fmla="*/ 19 w 19"/>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9" h="14">
                <a:moveTo>
                  <a:pt x="19" y="0"/>
                </a:moveTo>
                <a:lnTo>
                  <a:pt x="15" y="12"/>
                </a:lnTo>
                <a:lnTo>
                  <a:pt x="0" y="14"/>
                </a:lnTo>
                <a:lnTo>
                  <a:pt x="8" y="7"/>
                </a:lnTo>
                <a:lnTo>
                  <a:pt x="5" y="0"/>
                </a:lnTo>
                <a:lnTo>
                  <a:pt x="19" y="0"/>
                </a:lnTo>
                <a:close/>
              </a:path>
            </a:pathLst>
          </a:custGeom>
          <a:solidFill>
            <a:srgbClr val="CDCDCD"/>
          </a:solidFill>
          <a:ln w="6350">
            <a:solidFill>
              <a:schemeClr val="bg1"/>
            </a:solidFill>
            <a:round/>
            <a:headEnd/>
            <a:tailEnd/>
          </a:ln>
        </p:spPr>
        <p:txBody>
          <a:bodyPr/>
          <a:lstStyle/>
          <a:p>
            <a:endParaRPr lang="en-US"/>
          </a:p>
        </p:txBody>
      </p:sp>
      <p:sp>
        <p:nvSpPr>
          <p:cNvPr id="1858" name="Freeform 2908"/>
          <p:cNvSpPr>
            <a:spLocks/>
          </p:cNvSpPr>
          <p:nvPr/>
        </p:nvSpPr>
        <p:spPr bwMode="auto">
          <a:xfrm>
            <a:off x="3636963" y="5543550"/>
            <a:ext cx="111125" cy="125413"/>
          </a:xfrm>
          <a:custGeom>
            <a:avLst/>
            <a:gdLst>
              <a:gd name="T0" fmla="*/ 2147483647 w 103"/>
              <a:gd name="T1" fmla="*/ 2147483647 h 111"/>
              <a:gd name="T2" fmla="*/ 2147483647 w 103"/>
              <a:gd name="T3" fmla="*/ 0 h 111"/>
              <a:gd name="T4" fmla="*/ 2147483647 w 103"/>
              <a:gd name="T5" fmla="*/ 2147483647 h 111"/>
              <a:gd name="T6" fmla="*/ 2147483647 w 103"/>
              <a:gd name="T7" fmla="*/ 2147483647 h 111"/>
              <a:gd name="T8" fmla="*/ 2147483647 w 103"/>
              <a:gd name="T9" fmla="*/ 2147483647 h 111"/>
              <a:gd name="T10" fmla="*/ 2147483647 w 103"/>
              <a:gd name="T11" fmla="*/ 2147483647 h 111"/>
              <a:gd name="T12" fmla="*/ 2147483647 w 103"/>
              <a:gd name="T13" fmla="*/ 2147483647 h 111"/>
              <a:gd name="T14" fmla="*/ 2147483647 w 103"/>
              <a:gd name="T15" fmla="*/ 2147483647 h 111"/>
              <a:gd name="T16" fmla="*/ 2147483647 w 103"/>
              <a:gd name="T17" fmla="*/ 2147483647 h 111"/>
              <a:gd name="T18" fmla="*/ 2147483647 w 103"/>
              <a:gd name="T19" fmla="*/ 2147483647 h 111"/>
              <a:gd name="T20" fmla="*/ 2147483647 w 103"/>
              <a:gd name="T21" fmla="*/ 2147483647 h 111"/>
              <a:gd name="T22" fmla="*/ 2147483647 w 103"/>
              <a:gd name="T23" fmla="*/ 2147483647 h 111"/>
              <a:gd name="T24" fmla="*/ 2147483647 w 103"/>
              <a:gd name="T25" fmla="*/ 2147483647 h 111"/>
              <a:gd name="T26" fmla="*/ 2147483647 w 103"/>
              <a:gd name="T27" fmla="*/ 2147483647 h 111"/>
              <a:gd name="T28" fmla="*/ 2147483647 w 103"/>
              <a:gd name="T29" fmla="*/ 2147483647 h 111"/>
              <a:gd name="T30" fmla="*/ 2147483647 w 103"/>
              <a:gd name="T31" fmla="*/ 2147483647 h 111"/>
              <a:gd name="T32" fmla="*/ 0 w 103"/>
              <a:gd name="T33" fmla="*/ 2147483647 h 111"/>
              <a:gd name="T34" fmla="*/ 2147483647 w 103"/>
              <a:gd name="T35" fmla="*/ 2147483647 h 111"/>
              <a:gd name="T36" fmla="*/ 2147483647 w 103"/>
              <a:gd name="T37" fmla="*/ 2147483647 h 111"/>
              <a:gd name="T38" fmla="*/ 2147483647 w 103"/>
              <a:gd name="T39" fmla="*/ 2147483647 h 1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3"/>
              <a:gd name="T61" fmla="*/ 0 h 111"/>
              <a:gd name="T62" fmla="*/ 103 w 103"/>
              <a:gd name="T63" fmla="*/ 111 h 1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3" h="111">
                <a:moveTo>
                  <a:pt x="16" y="2"/>
                </a:moveTo>
                <a:lnTo>
                  <a:pt x="32" y="0"/>
                </a:lnTo>
                <a:lnTo>
                  <a:pt x="44" y="11"/>
                </a:lnTo>
                <a:lnTo>
                  <a:pt x="46" y="20"/>
                </a:lnTo>
                <a:lnTo>
                  <a:pt x="55" y="16"/>
                </a:lnTo>
                <a:lnTo>
                  <a:pt x="64" y="26"/>
                </a:lnTo>
                <a:lnTo>
                  <a:pt x="90" y="42"/>
                </a:lnTo>
                <a:lnTo>
                  <a:pt x="93" y="51"/>
                </a:lnTo>
                <a:lnTo>
                  <a:pt x="103" y="60"/>
                </a:lnTo>
                <a:lnTo>
                  <a:pt x="95" y="70"/>
                </a:lnTo>
                <a:lnTo>
                  <a:pt x="97" y="84"/>
                </a:lnTo>
                <a:lnTo>
                  <a:pt x="84" y="104"/>
                </a:lnTo>
                <a:lnTo>
                  <a:pt x="69" y="111"/>
                </a:lnTo>
                <a:lnTo>
                  <a:pt x="43" y="109"/>
                </a:lnTo>
                <a:lnTo>
                  <a:pt x="24" y="101"/>
                </a:lnTo>
                <a:lnTo>
                  <a:pt x="10" y="100"/>
                </a:lnTo>
                <a:lnTo>
                  <a:pt x="0" y="90"/>
                </a:lnTo>
                <a:lnTo>
                  <a:pt x="6" y="64"/>
                </a:lnTo>
                <a:lnTo>
                  <a:pt x="11" y="9"/>
                </a:lnTo>
                <a:lnTo>
                  <a:pt x="16" y="2"/>
                </a:lnTo>
                <a:close/>
              </a:path>
            </a:pathLst>
          </a:custGeom>
          <a:solidFill>
            <a:srgbClr val="CDCDCD"/>
          </a:solidFill>
          <a:ln w="6350">
            <a:solidFill>
              <a:schemeClr val="bg1"/>
            </a:solidFill>
            <a:round/>
            <a:headEnd/>
            <a:tailEnd/>
          </a:ln>
        </p:spPr>
        <p:txBody>
          <a:bodyPr/>
          <a:lstStyle/>
          <a:p>
            <a:endParaRPr lang="en-US"/>
          </a:p>
        </p:txBody>
      </p:sp>
      <p:sp>
        <p:nvSpPr>
          <p:cNvPr id="1859" name="Freeform 2910"/>
          <p:cNvSpPr>
            <a:spLocks/>
          </p:cNvSpPr>
          <p:nvPr/>
        </p:nvSpPr>
        <p:spPr bwMode="auto">
          <a:xfrm>
            <a:off x="3324225" y="4594225"/>
            <a:ext cx="285750" cy="247650"/>
          </a:xfrm>
          <a:custGeom>
            <a:avLst/>
            <a:gdLst>
              <a:gd name="T0" fmla="*/ 2147483647 w 264"/>
              <a:gd name="T1" fmla="*/ 2147483647 h 222"/>
              <a:gd name="T2" fmla="*/ 0 w 264"/>
              <a:gd name="T3" fmla="*/ 2147483647 h 222"/>
              <a:gd name="T4" fmla="*/ 2147483647 w 264"/>
              <a:gd name="T5" fmla="*/ 2147483647 h 222"/>
              <a:gd name="T6" fmla="*/ 2147483647 w 264"/>
              <a:gd name="T7" fmla="*/ 2147483647 h 222"/>
              <a:gd name="T8" fmla="*/ 2147483647 w 264"/>
              <a:gd name="T9" fmla="*/ 2147483647 h 222"/>
              <a:gd name="T10" fmla="*/ 2147483647 w 264"/>
              <a:gd name="T11" fmla="*/ 2147483647 h 222"/>
              <a:gd name="T12" fmla="*/ 2147483647 w 264"/>
              <a:gd name="T13" fmla="*/ 2147483647 h 222"/>
              <a:gd name="T14" fmla="*/ 2147483647 w 264"/>
              <a:gd name="T15" fmla="*/ 2147483647 h 222"/>
              <a:gd name="T16" fmla="*/ 2147483647 w 264"/>
              <a:gd name="T17" fmla="*/ 2147483647 h 222"/>
              <a:gd name="T18" fmla="*/ 2147483647 w 264"/>
              <a:gd name="T19" fmla="*/ 2147483647 h 222"/>
              <a:gd name="T20" fmla="*/ 2147483647 w 264"/>
              <a:gd name="T21" fmla="*/ 2147483647 h 222"/>
              <a:gd name="T22" fmla="*/ 2147483647 w 264"/>
              <a:gd name="T23" fmla="*/ 2147483647 h 222"/>
              <a:gd name="T24" fmla="*/ 2147483647 w 264"/>
              <a:gd name="T25" fmla="*/ 2147483647 h 222"/>
              <a:gd name="T26" fmla="*/ 2147483647 w 264"/>
              <a:gd name="T27" fmla="*/ 2147483647 h 222"/>
              <a:gd name="T28" fmla="*/ 2147483647 w 264"/>
              <a:gd name="T29" fmla="*/ 2147483647 h 222"/>
              <a:gd name="T30" fmla="*/ 2147483647 w 264"/>
              <a:gd name="T31" fmla="*/ 2147483647 h 222"/>
              <a:gd name="T32" fmla="*/ 2147483647 w 264"/>
              <a:gd name="T33" fmla="*/ 2147483647 h 222"/>
              <a:gd name="T34" fmla="*/ 2147483647 w 264"/>
              <a:gd name="T35" fmla="*/ 2147483647 h 222"/>
              <a:gd name="T36" fmla="*/ 2147483647 w 264"/>
              <a:gd name="T37" fmla="*/ 2147483647 h 222"/>
              <a:gd name="T38" fmla="*/ 2147483647 w 264"/>
              <a:gd name="T39" fmla="*/ 2147483647 h 222"/>
              <a:gd name="T40" fmla="*/ 2147483647 w 264"/>
              <a:gd name="T41" fmla="*/ 2147483647 h 222"/>
              <a:gd name="T42" fmla="*/ 2147483647 w 264"/>
              <a:gd name="T43" fmla="*/ 2147483647 h 222"/>
              <a:gd name="T44" fmla="*/ 2147483647 w 264"/>
              <a:gd name="T45" fmla="*/ 2147483647 h 222"/>
              <a:gd name="T46" fmla="*/ 2147483647 w 264"/>
              <a:gd name="T47" fmla="*/ 2147483647 h 222"/>
              <a:gd name="T48" fmla="*/ 2147483647 w 264"/>
              <a:gd name="T49" fmla="*/ 2147483647 h 222"/>
              <a:gd name="T50" fmla="*/ 2147483647 w 264"/>
              <a:gd name="T51" fmla="*/ 2147483647 h 222"/>
              <a:gd name="T52" fmla="*/ 2147483647 w 264"/>
              <a:gd name="T53" fmla="*/ 2147483647 h 222"/>
              <a:gd name="T54" fmla="*/ 2147483647 w 264"/>
              <a:gd name="T55" fmla="*/ 2147483647 h 222"/>
              <a:gd name="T56" fmla="*/ 2147483647 w 264"/>
              <a:gd name="T57" fmla="*/ 2147483647 h 222"/>
              <a:gd name="T58" fmla="*/ 2147483647 w 264"/>
              <a:gd name="T59" fmla="*/ 0 h 222"/>
              <a:gd name="T60" fmla="*/ 2147483647 w 264"/>
              <a:gd name="T61" fmla="*/ 2147483647 h 222"/>
              <a:gd name="T62" fmla="*/ 2147483647 w 264"/>
              <a:gd name="T63" fmla="*/ 2147483647 h 222"/>
              <a:gd name="T64" fmla="*/ 2147483647 w 264"/>
              <a:gd name="T65" fmla="*/ 2147483647 h 222"/>
              <a:gd name="T66" fmla="*/ 2147483647 w 264"/>
              <a:gd name="T67" fmla="*/ 2147483647 h 222"/>
              <a:gd name="T68" fmla="*/ 2147483647 w 264"/>
              <a:gd name="T69" fmla="*/ 2147483647 h 222"/>
              <a:gd name="T70" fmla="*/ 2147483647 w 264"/>
              <a:gd name="T71" fmla="*/ 2147483647 h 222"/>
              <a:gd name="T72" fmla="*/ 2147483647 w 264"/>
              <a:gd name="T73" fmla="*/ 2147483647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4"/>
              <a:gd name="T112" fmla="*/ 0 h 222"/>
              <a:gd name="T113" fmla="*/ 264 w 264"/>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4" h="222">
                <a:moveTo>
                  <a:pt x="40" y="7"/>
                </a:moveTo>
                <a:lnTo>
                  <a:pt x="29" y="11"/>
                </a:lnTo>
                <a:lnTo>
                  <a:pt x="15" y="26"/>
                </a:lnTo>
                <a:lnTo>
                  <a:pt x="0" y="60"/>
                </a:lnTo>
                <a:lnTo>
                  <a:pt x="10" y="60"/>
                </a:lnTo>
                <a:lnTo>
                  <a:pt x="19" y="79"/>
                </a:lnTo>
                <a:lnTo>
                  <a:pt x="20" y="94"/>
                </a:lnTo>
                <a:lnTo>
                  <a:pt x="28" y="100"/>
                </a:lnTo>
                <a:lnTo>
                  <a:pt x="39" y="103"/>
                </a:lnTo>
                <a:lnTo>
                  <a:pt x="54" y="100"/>
                </a:lnTo>
                <a:lnTo>
                  <a:pt x="64" y="104"/>
                </a:lnTo>
                <a:lnTo>
                  <a:pt x="78" y="120"/>
                </a:lnTo>
                <a:lnTo>
                  <a:pt x="114" y="118"/>
                </a:lnTo>
                <a:lnTo>
                  <a:pt x="106" y="149"/>
                </a:lnTo>
                <a:lnTo>
                  <a:pt x="109" y="160"/>
                </a:lnTo>
                <a:lnTo>
                  <a:pt x="118" y="173"/>
                </a:lnTo>
                <a:lnTo>
                  <a:pt x="108" y="184"/>
                </a:lnTo>
                <a:lnTo>
                  <a:pt x="117" y="193"/>
                </a:lnTo>
                <a:lnTo>
                  <a:pt x="126" y="213"/>
                </a:lnTo>
                <a:lnTo>
                  <a:pt x="136" y="222"/>
                </a:lnTo>
                <a:lnTo>
                  <a:pt x="151" y="222"/>
                </a:lnTo>
                <a:lnTo>
                  <a:pt x="176" y="209"/>
                </a:lnTo>
                <a:lnTo>
                  <a:pt x="182" y="201"/>
                </a:lnTo>
                <a:lnTo>
                  <a:pt x="195" y="196"/>
                </a:lnTo>
                <a:lnTo>
                  <a:pt x="195" y="192"/>
                </a:lnTo>
                <a:lnTo>
                  <a:pt x="178" y="191"/>
                </a:lnTo>
                <a:lnTo>
                  <a:pt x="176" y="178"/>
                </a:lnTo>
                <a:lnTo>
                  <a:pt x="177" y="167"/>
                </a:lnTo>
                <a:lnTo>
                  <a:pt x="168" y="161"/>
                </a:lnTo>
                <a:lnTo>
                  <a:pt x="167" y="155"/>
                </a:lnTo>
                <a:lnTo>
                  <a:pt x="201" y="163"/>
                </a:lnTo>
                <a:lnTo>
                  <a:pt x="241" y="149"/>
                </a:lnTo>
                <a:lnTo>
                  <a:pt x="247" y="138"/>
                </a:lnTo>
                <a:lnTo>
                  <a:pt x="235" y="119"/>
                </a:lnTo>
                <a:lnTo>
                  <a:pt x="239" y="108"/>
                </a:lnTo>
                <a:lnTo>
                  <a:pt x="251" y="101"/>
                </a:lnTo>
                <a:lnTo>
                  <a:pt x="245" y="100"/>
                </a:lnTo>
                <a:lnTo>
                  <a:pt x="245" y="90"/>
                </a:lnTo>
                <a:lnTo>
                  <a:pt x="262" y="81"/>
                </a:lnTo>
                <a:lnTo>
                  <a:pt x="264" y="78"/>
                </a:lnTo>
                <a:lnTo>
                  <a:pt x="256" y="71"/>
                </a:lnTo>
                <a:lnTo>
                  <a:pt x="249" y="75"/>
                </a:lnTo>
                <a:lnTo>
                  <a:pt x="241" y="74"/>
                </a:lnTo>
                <a:lnTo>
                  <a:pt x="245" y="69"/>
                </a:lnTo>
                <a:lnTo>
                  <a:pt x="241" y="56"/>
                </a:lnTo>
                <a:lnTo>
                  <a:pt x="226" y="48"/>
                </a:lnTo>
                <a:lnTo>
                  <a:pt x="214" y="48"/>
                </a:lnTo>
                <a:lnTo>
                  <a:pt x="210" y="40"/>
                </a:lnTo>
                <a:lnTo>
                  <a:pt x="203" y="37"/>
                </a:lnTo>
                <a:lnTo>
                  <a:pt x="220" y="31"/>
                </a:lnTo>
                <a:lnTo>
                  <a:pt x="180" y="31"/>
                </a:lnTo>
                <a:lnTo>
                  <a:pt x="177" y="32"/>
                </a:lnTo>
                <a:lnTo>
                  <a:pt x="186" y="35"/>
                </a:lnTo>
                <a:lnTo>
                  <a:pt x="160" y="41"/>
                </a:lnTo>
                <a:lnTo>
                  <a:pt x="151" y="41"/>
                </a:lnTo>
                <a:lnTo>
                  <a:pt x="141" y="32"/>
                </a:lnTo>
                <a:lnTo>
                  <a:pt x="104" y="35"/>
                </a:lnTo>
                <a:lnTo>
                  <a:pt x="98" y="20"/>
                </a:lnTo>
                <a:lnTo>
                  <a:pt x="74" y="15"/>
                </a:lnTo>
                <a:lnTo>
                  <a:pt x="67" y="0"/>
                </a:lnTo>
                <a:lnTo>
                  <a:pt x="60" y="10"/>
                </a:lnTo>
                <a:lnTo>
                  <a:pt x="69" y="12"/>
                </a:lnTo>
                <a:lnTo>
                  <a:pt x="70" y="15"/>
                </a:lnTo>
                <a:lnTo>
                  <a:pt x="49" y="20"/>
                </a:lnTo>
                <a:lnTo>
                  <a:pt x="38" y="29"/>
                </a:lnTo>
                <a:lnTo>
                  <a:pt x="38" y="37"/>
                </a:lnTo>
                <a:lnTo>
                  <a:pt x="44" y="48"/>
                </a:lnTo>
                <a:lnTo>
                  <a:pt x="45" y="56"/>
                </a:lnTo>
                <a:lnTo>
                  <a:pt x="35" y="63"/>
                </a:lnTo>
                <a:lnTo>
                  <a:pt x="28" y="50"/>
                </a:lnTo>
                <a:lnTo>
                  <a:pt x="28" y="44"/>
                </a:lnTo>
                <a:lnTo>
                  <a:pt x="35" y="30"/>
                </a:lnTo>
                <a:lnTo>
                  <a:pt x="30" y="12"/>
                </a:lnTo>
                <a:lnTo>
                  <a:pt x="40" y="7"/>
                </a:lnTo>
                <a:close/>
              </a:path>
            </a:pathLst>
          </a:custGeom>
          <a:solidFill>
            <a:srgbClr val="CDCDCD"/>
          </a:solidFill>
          <a:ln w="6350">
            <a:solidFill>
              <a:schemeClr val="bg1"/>
            </a:solidFill>
            <a:round/>
            <a:headEnd/>
            <a:tailEnd/>
          </a:ln>
        </p:spPr>
        <p:txBody>
          <a:bodyPr/>
          <a:lstStyle/>
          <a:p>
            <a:endParaRPr lang="en-US"/>
          </a:p>
        </p:txBody>
      </p:sp>
      <p:sp>
        <p:nvSpPr>
          <p:cNvPr id="1860" name="Freeform 2911"/>
          <p:cNvSpPr>
            <a:spLocks/>
          </p:cNvSpPr>
          <p:nvPr/>
        </p:nvSpPr>
        <p:spPr bwMode="auto">
          <a:xfrm>
            <a:off x="3514725" y="4618038"/>
            <a:ext cx="11113" cy="6350"/>
          </a:xfrm>
          <a:custGeom>
            <a:avLst/>
            <a:gdLst>
              <a:gd name="T0" fmla="*/ 2147483647 w 11"/>
              <a:gd name="T1" fmla="*/ 0 h 6"/>
              <a:gd name="T2" fmla="*/ 2147483647 w 11"/>
              <a:gd name="T3" fmla="*/ 2147483647 h 6"/>
              <a:gd name="T4" fmla="*/ 2147483647 w 11"/>
              <a:gd name="T5" fmla="*/ 2147483647 h 6"/>
              <a:gd name="T6" fmla="*/ 0 w 11"/>
              <a:gd name="T7" fmla="*/ 2147483647 h 6"/>
              <a:gd name="T8" fmla="*/ 2147483647 w 11"/>
              <a:gd name="T9" fmla="*/ 0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8" y="0"/>
                </a:moveTo>
                <a:lnTo>
                  <a:pt x="11" y="4"/>
                </a:lnTo>
                <a:lnTo>
                  <a:pt x="7" y="6"/>
                </a:lnTo>
                <a:lnTo>
                  <a:pt x="0" y="3"/>
                </a:lnTo>
                <a:lnTo>
                  <a:pt x="8" y="0"/>
                </a:lnTo>
                <a:close/>
              </a:path>
            </a:pathLst>
          </a:custGeom>
          <a:solidFill>
            <a:srgbClr val="CDCDCD"/>
          </a:solidFill>
          <a:ln w="6350">
            <a:solidFill>
              <a:schemeClr val="bg1"/>
            </a:solidFill>
            <a:round/>
            <a:headEnd/>
            <a:tailEnd/>
          </a:ln>
        </p:spPr>
        <p:txBody>
          <a:bodyPr/>
          <a:lstStyle/>
          <a:p>
            <a:endParaRPr lang="en-US"/>
          </a:p>
        </p:txBody>
      </p:sp>
      <p:sp>
        <p:nvSpPr>
          <p:cNvPr id="1861" name="Freeform 2912"/>
          <p:cNvSpPr>
            <a:spLocks/>
          </p:cNvSpPr>
          <p:nvPr/>
        </p:nvSpPr>
        <p:spPr bwMode="auto">
          <a:xfrm>
            <a:off x="3206750" y="4589463"/>
            <a:ext cx="254000" cy="360362"/>
          </a:xfrm>
          <a:custGeom>
            <a:avLst/>
            <a:gdLst>
              <a:gd name="T0" fmla="*/ 2147483647 w 235"/>
              <a:gd name="T1" fmla="*/ 2147483647 h 321"/>
              <a:gd name="T2" fmla="*/ 2147483647 w 235"/>
              <a:gd name="T3" fmla="*/ 2147483647 h 321"/>
              <a:gd name="T4" fmla="*/ 2147483647 w 235"/>
              <a:gd name="T5" fmla="*/ 2147483647 h 321"/>
              <a:gd name="T6" fmla="*/ 2147483647 w 235"/>
              <a:gd name="T7" fmla="*/ 2147483647 h 321"/>
              <a:gd name="T8" fmla="*/ 2147483647 w 235"/>
              <a:gd name="T9" fmla="*/ 2147483647 h 321"/>
              <a:gd name="T10" fmla="*/ 2147483647 w 235"/>
              <a:gd name="T11" fmla="*/ 2147483647 h 321"/>
              <a:gd name="T12" fmla="*/ 2147483647 w 235"/>
              <a:gd name="T13" fmla="*/ 2147483647 h 321"/>
              <a:gd name="T14" fmla="*/ 2147483647 w 235"/>
              <a:gd name="T15" fmla="*/ 2147483647 h 321"/>
              <a:gd name="T16" fmla="*/ 2147483647 w 235"/>
              <a:gd name="T17" fmla="*/ 0 h 321"/>
              <a:gd name="T18" fmla="*/ 2147483647 w 235"/>
              <a:gd name="T19" fmla="*/ 2147483647 h 321"/>
              <a:gd name="T20" fmla="*/ 2147483647 w 235"/>
              <a:gd name="T21" fmla="*/ 2147483647 h 321"/>
              <a:gd name="T22" fmla="*/ 2147483647 w 235"/>
              <a:gd name="T23" fmla="*/ 2147483647 h 321"/>
              <a:gd name="T24" fmla="*/ 2147483647 w 235"/>
              <a:gd name="T25" fmla="*/ 2147483647 h 321"/>
              <a:gd name="T26" fmla="*/ 2147483647 w 235"/>
              <a:gd name="T27" fmla="*/ 2147483647 h 321"/>
              <a:gd name="T28" fmla="*/ 2147483647 w 235"/>
              <a:gd name="T29" fmla="*/ 2147483647 h 321"/>
              <a:gd name="T30" fmla="*/ 2147483647 w 235"/>
              <a:gd name="T31" fmla="*/ 2147483647 h 321"/>
              <a:gd name="T32" fmla="*/ 2147483647 w 235"/>
              <a:gd name="T33" fmla="*/ 2147483647 h 321"/>
              <a:gd name="T34" fmla="*/ 2147483647 w 235"/>
              <a:gd name="T35" fmla="*/ 2147483647 h 321"/>
              <a:gd name="T36" fmla="*/ 2147483647 w 235"/>
              <a:gd name="T37" fmla="*/ 2147483647 h 321"/>
              <a:gd name="T38" fmla="*/ 2147483647 w 235"/>
              <a:gd name="T39" fmla="*/ 2147483647 h 321"/>
              <a:gd name="T40" fmla="*/ 2147483647 w 235"/>
              <a:gd name="T41" fmla="*/ 2147483647 h 321"/>
              <a:gd name="T42" fmla="*/ 2147483647 w 235"/>
              <a:gd name="T43" fmla="*/ 2147483647 h 321"/>
              <a:gd name="T44" fmla="*/ 2147483647 w 235"/>
              <a:gd name="T45" fmla="*/ 2147483647 h 321"/>
              <a:gd name="T46" fmla="*/ 2147483647 w 235"/>
              <a:gd name="T47" fmla="*/ 2147483647 h 321"/>
              <a:gd name="T48" fmla="*/ 2147483647 w 235"/>
              <a:gd name="T49" fmla="*/ 2147483647 h 321"/>
              <a:gd name="T50" fmla="*/ 2147483647 w 235"/>
              <a:gd name="T51" fmla="*/ 2147483647 h 321"/>
              <a:gd name="T52" fmla="*/ 2147483647 w 235"/>
              <a:gd name="T53" fmla="*/ 2147483647 h 321"/>
              <a:gd name="T54" fmla="*/ 2147483647 w 235"/>
              <a:gd name="T55" fmla="*/ 2147483647 h 321"/>
              <a:gd name="T56" fmla="*/ 2147483647 w 235"/>
              <a:gd name="T57" fmla="*/ 2147483647 h 321"/>
              <a:gd name="T58" fmla="*/ 2147483647 w 235"/>
              <a:gd name="T59" fmla="*/ 2147483647 h 321"/>
              <a:gd name="T60" fmla="*/ 2147483647 w 235"/>
              <a:gd name="T61" fmla="*/ 2147483647 h 321"/>
              <a:gd name="T62" fmla="*/ 2147483647 w 235"/>
              <a:gd name="T63" fmla="*/ 2147483647 h 321"/>
              <a:gd name="T64" fmla="*/ 2147483647 w 235"/>
              <a:gd name="T65" fmla="*/ 2147483647 h 321"/>
              <a:gd name="T66" fmla="*/ 2147483647 w 235"/>
              <a:gd name="T67" fmla="*/ 2147483647 h 321"/>
              <a:gd name="T68" fmla="*/ 2147483647 w 235"/>
              <a:gd name="T69" fmla="*/ 2147483647 h 321"/>
              <a:gd name="T70" fmla="*/ 0 w 235"/>
              <a:gd name="T71" fmla="*/ 2147483647 h 321"/>
              <a:gd name="T72" fmla="*/ 2147483647 w 235"/>
              <a:gd name="T73" fmla="*/ 2147483647 h 321"/>
              <a:gd name="T74" fmla="*/ 2147483647 w 235"/>
              <a:gd name="T75" fmla="*/ 2147483647 h 321"/>
              <a:gd name="T76" fmla="*/ 2147483647 w 235"/>
              <a:gd name="T77" fmla="*/ 2147483647 h 321"/>
              <a:gd name="T78" fmla="*/ 2147483647 w 235"/>
              <a:gd name="T79" fmla="*/ 2147483647 h 32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5"/>
              <a:gd name="T121" fmla="*/ 0 h 321"/>
              <a:gd name="T122" fmla="*/ 235 w 235"/>
              <a:gd name="T123" fmla="*/ 321 h 32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5" h="321">
                <a:moveTo>
                  <a:pt x="21" y="100"/>
                </a:moveTo>
                <a:lnTo>
                  <a:pt x="25" y="93"/>
                </a:lnTo>
                <a:lnTo>
                  <a:pt x="28" y="94"/>
                </a:lnTo>
                <a:lnTo>
                  <a:pt x="35" y="87"/>
                </a:lnTo>
                <a:lnTo>
                  <a:pt x="30" y="78"/>
                </a:lnTo>
                <a:lnTo>
                  <a:pt x="31" y="74"/>
                </a:lnTo>
                <a:lnTo>
                  <a:pt x="41" y="87"/>
                </a:lnTo>
                <a:lnTo>
                  <a:pt x="41" y="74"/>
                </a:lnTo>
                <a:lnTo>
                  <a:pt x="64" y="57"/>
                </a:lnTo>
                <a:lnTo>
                  <a:pt x="65" y="39"/>
                </a:lnTo>
                <a:lnTo>
                  <a:pt x="78" y="29"/>
                </a:lnTo>
                <a:lnTo>
                  <a:pt x="86" y="29"/>
                </a:lnTo>
                <a:lnTo>
                  <a:pt x="88" y="33"/>
                </a:lnTo>
                <a:lnTo>
                  <a:pt x="94" y="23"/>
                </a:lnTo>
                <a:lnTo>
                  <a:pt x="112" y="21"/>
                </a:lnTo>
                <a:lnTo>
                  <a:pt x="130" y="13"/>
                </a:lnTo>
                <a:lnTo>
                  <a:pt x="135" y="5"/>
                </a:lnTo>
                <a:lnTo>
                  <a:pt x="143" y="0"/>
                </a:lnTo>
                <a:lnTo>
                  <a:pt x="152" y="5"/>
                </a:lnTo>
                <a:lnTo>
                  <a:pt x="149" y="11"/>
                </a:lnTo>
                <a:lnTo>
                  <a:pt x="138" y="15"/>
                </a:lnTo>
                <a:lnTo>
                  <a:pt x="124" y="30"/>
                </a:lnTo>
                <a:lnTo>
                  <a:pt x="109" y="64"/>
                </a:lnTo>
                <a:lnTo>
                  <a:pt x="119" y="64"/>
                </a:lnTo>
                <a:lnTo>
                  <a:pt x="128" y="83"/>
                </a:lnTo>
                <a:lnTo>
                  <a:pt x="129" y="98"/>
                </a:lnTo>
                <a:lnTo>
                  <a:pt x="137" y="104"/>
                </a:lnTo>
                <a:lnTo>
                  <a:pt x="148" y="107"/>
                </a:lnTo>
                <a:lnTo>
                  <a:pt x="163" y="104"/>
                </a:lnTo>
                <a:lnTo>
                  <a:pt x="173" y="108"/>
                </a:lnTo>
                <a:lnTo>
                  <a:pt x="187" y="124"/>
                </a:lnTo>
                <a:lnTo>
                  <a:pt x="223" y="122"/>
                </a:lnTo>
                <a:lnTo>
                  <a:pt x="215" y="153"/>
                </a:lnTo>
                <a:lnTo>
                  <a:pt x="218" y="164"/>
                </a:lnTo>
                <a:lnTo>
                  <a:pt x="227" y="177"/>
                </a:lnTo>
                <a:lnTo>
                  <a:pt x="217" y="188"/>
                </a:lnTo>
                <a:lnTo>
                  <a:pt x="226" y="197"/>
                </a:lnTo>
                <a:lnTo>
                  <a:pt x="235" y="217"/>
                </a:lnTo>
                <a:lnTo>
                  <a:pt x="231" y="220"/>
                </a:lnTo>
                <a:lnTo>
                  <a:pt x="223" y="203"/>
                </a:lnTo>
                <a:lnTo>
                  <a:pt x="213" y="207"/>
                </a:lnTo>
                <a:lnTo>
                  <a:pt x="209" y="203"/>
                </a:lnTo>
                <a:lnTo>
                  <a:pt x="207" y="208"/>
                </a:lnTo>
                <a:lnTo>
                  <a:pt x="177" y="208"/>
                </a:lnTo>
                <a:lnTo>
                  <a:pt x="178" y="220"/>
                </a:lnTo>
                <a:lnTo>
                  <a:pt x="187" y="221"/>
                </a:lnTo>
                <a:lnTo>
                  <a:pt x="191" y="230"/>
                </a:lnTo>
                <a:lnTo>
                  <a:pt x="173" y="231"/>
                </a:lnTo>
                <a:lnTo>
                  <a:pt x="173" y="245"/>
                </a:lnTo>
                <a:lnTo>
                  <a:pt x="182" y="252"/>
                </a:lnTo>
                <a:lnTo>
                  <a:pt x="186" y="266"/>
                </a:lnTo>
                <a:lnTo>
                  <a:pt x="174" y="321"/>
                </a:lnTo>
                <a:lnTo>
                  <a:pt x="162" y="315"/>
                </a:lnTo>
                <a:lnTo>
                  <a:pt x="173" y="298"/>
                </a:lnTo>
                <a:lnTo>
                  <a:pt x="169" y="291"/>
                </a:lnTo>
                <a:lnTo>
                  <a:pt x="154" y="285"/>
                </a:lnTo>
                <a:lnTo>
                  <a:pt x="149" y="288"/>
                </a:lnTo>
                <a:lnTo>
                  <a:pt x="138" y="285"/>
                </a:lnTo>
                <a:lnTo>
                  <a:pt x="129" y="290"/>
                </a:lnTo>
                <a:lnTo>
                  <a:pt x="115" y="289"/>
                </a:lnTo>
                <a:lnTo>
                  <a:pt x="112" y="276"/>
                </a:lnTo>
                <a:lnTo>
                  <a:pt x="105" y="276"/>
                </a:lnTo>
                <a:lnTo>
                  <a:pt x="102" y="265"/>
                </a:lnTo>
                <a:lnTo>
                  <a:pt x="95" y="262"/>
                </a:lnTo>
                <a:lnTo>
                  <a:pt x="81" y="246"/>
                </a:lnTo>
                <a:lnTo>
                  <a:pt x="71" y="244"/>
                </a:lnTo>
                <a:lnTo>
                  <a:pt x="56" y="235"/>
                </a:lnTo>
                <a:lnTo>
                  <a:pt x="53" y="237"/>
                </a:lnTo>
                <a:lnTo>
                  <a:pt x="34" y="237"/>
                </a:lnTo>
                <a:lnTo>
                  <a:pt x="26" y="227"/>
                </a:lnTo>
                <a:lnTo>
                  <a:pt x="2" y="216"/>
                </a:lnTo>
                <a:lnTo>
                  <a:pt x="0" y="211"/>
                </a:lnTo>
                <a:lnTo>
                  <a:pt x="7" y="207"/>
                </a:lnTo>
                <a:lnTo>
                  <a:pt x="8" y="193"/>
                </a:lnTo>
                <a:lnTo>
                  <a:pt x="26" y="188"/>
                </a:lnTo>
                <a:lnTo>
                  <a:pt x="28" y="180"/>
                </a:lnTo>
                <a:lnTo>
                  <a:pt x="40" y="167"/>
                </a:lnTo>
                <a:lnTo>
                  <a:pt x="30" y="166"/>
                </a:lnTo>
                <a:lnTo>
                  <a:pt x="31" y="116"/>
                </a:lnTo>
                <a:lnTo>
                  <a:pt x="21" y="100"/>
                </a:lnTo>
                <a:close/>
              </a:path>
            </a:pathLst>
          </a:custGeom>
          <a:solidFill>
            <a:srgbClr val="CDCDCD"/>
          </a:solidFill>
          <a:ln w="6350">
            <a:solidFill>
              <a:schemeClr val="bg1"/>
            </a:solidFill>
            <a:round/>
            <a:headEnd/>
            <a:tailEnd/>
          </a:ln>
        </p:spPr>
        <p:txBody>
          <a:bodyPr/>
          <a:lstStyle/>
          <a:p>
            <a:endParaRPr lang="en-US"/>
          </a:p>
        </p:txBody>
      </p:sp>
      <p:sp>
        <p:nvSpPr>
          <p:cNvPr id="1862" name="Freeform 2913"/>
          <p:cNvSpPr>
            <a:spLocks/>
          </p:cNvSpPr>
          <p:nvPr/>
        </p:nvSpPr>
        <p:spPr bwMode="auto">
          <a:xfrm>
            <a:off x="3567113" y="4498975"/>
            <a:ext cx="11112" cy="11113"/>
          </a:xfrm>
          <a:custGeom>
            <a:avLst/>
            <a:gdLst>
              <a:gd name="T0" fmla="*/ 2147483647 w 10"/>
              <a:gd name="T1" fmla="*/ 0 h 10"/>
              <a:gd name="T2" fmla="*/ 0 w 10"/>
              <a:gd name="T3" fmla="*/ 2147483647 h 10"/>
              <a:gd name="T4" fmla="*/ 0 w 10"/>
              <a:gd name="T5" fmla="*/ 2147483647 h 10"/>
              <a:gd name="T6" fmla="*/ 2147483647 w 10"/>
              <a:gd name="T7" fmla="*/ 2147483647 h 10"/>
              <a:gd name="T8" fmla="*/ 2147483647 w 10"/>
              <a:gd name="T9" fmla="*/ 0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6" y="0"/>
                </a:moveTo>
                <a:lnTo>
                  <a:pt x="0" y="3"/>
                </a:lnTo>
                <a:lnTo>
                  <a:pt x="0" y="10"/>
                </a:lnTo>
                <a:lnTo>
                  <a:pt x="10" y="4"/>
                </a:lnTo>
                <a:lnTo>
                  <a:pt x="6" y="0"/>
                </a:lnTo>
                <a:close/>
              </a:path>
            </a:pathLst>
          </a:custGeom>
          <a:solidFill>
            <a:srgbClr val="CDCDCD"/>
          </a:solidFill>
          <a:ln w="6350">
            <a:solidFill>
              <a:schemeClr val="bg1"/>
            </a:solidFill>
            <a:round/>
            <a:headEnd/>
            <a:tailEnd/>
          </a:ln>
        </p:spPr>
        <p:txBody>
          <a:bodyPr/>
          <a:lstStyle/>
          <a:p>
            <a:endParaRPr lang="en-US"/>
          </a:p>
        </p:txBody>
      </p:sp>
      <p:sp>
        <p:nvSpPr>
          <p:cNvPr id="1863" name="Freeform 2915"/>
          <p:cNvSpPr>
            <a:spLocks/>
          </p:cNvSpPr>
          <p:nvPr/>
        </p:nvSpPr>
        <p:spPr bwMode="auto">
          <a:xfrm>
            <a:off x="1530350" y="3376613"/>
            <a:ext cx="3175" cy="12700"/>
          </a:xfrm>
          <a:custGeom>
            <a:avLst/>
            <a:gdLst>
              <a:gd name="T0" fmla="*/ 0 w 3"/>
              <a:gd name="T1" fmla="*/ 0 h 11"/>
              <a:gd name="T2" fmla="*/ 2147483647 w 3"/>
              <a:gd name="T3" fmla="*/ 2147483647 h 11"/>
              <a:gd name="T4" fmla="*/ 2147483647 w 3"/>
              <a:gd name="T5" fmla="*/ 2147483647 h 11"/>
              <a:gd name="T6" fmla="*/ 0 w 3"/>
              <a:gd name="T7" fmla="*/ 0 h 11"/>
              <a:gd name="T8" fmla="*/ 0 60000 65536"/>
              <a:gd name="T9" fmla="*/ 0 60000 65536"/>
              <a:gd name="T10" fmla="*/ 0 60000 65536"/>
              <a:gd name="T11" fmla="*/ 0 60000 65536"/>
              <a:gd name="T12" fmla="*/ 0 w 3"/>
              <a:gd name="T13" fmla="*/ 0 h 11"/>
              <a:gd name="T14" fmla="*/ 3 w 3"/>
              <a:gd name="T15" fmla="*/ 11 h 11"/>
            </a:gdLst>
            <a:ahLst/>
            <a:cxnLst>
              <a:cxn ang="T8">
                <a:pos x="T0" y="T1"/>
              </a:cxn>
              <a:cxn ang="T9">
                <a:pos x="T2" y="T3"/>
              </a:cxn>
              <a:cxn ang="T10">
                <a:pos x="T4" y="T5"/>
              </a:cxn>
              <a:cxn ang="T11">
                <a:pos x="T6" y="T7"/>
              </a:cxn>
            </a:cxnLst>
            <a:rect l="T12" t="T13" r="T14" b="T15"/>
            <a:pathLst>
              <a:path w="3" h="11">
                <a:moveTo>
                  <a:pt x="0" y="0"/>
                </a:moveTo>
                <a:lnTo>
                  <a:pt x="3" y="3"/>
                </a:lnTo>
                <a:lnTo>
                  <a:pt x="1" y="11"/>
                </a:lnTo>
                <a:lnTo>
                  <a:pt x="0" y="0"/>
                </a:lnTo>
                <a:close/>
              </a:path>
            </a:pathLst>
          </a:custGeom>
          <a:solidFill>
            <a:srgbClr val="CDCDCD"/>
          </a:solidFill>
          <a:ln w="6350">
            <a:solidFill>
              <a:schemeClr val="bg1"/>
            </a:solidFill>
            <a:round/>
            <a:headEnd/>
            <a:tailEnd/>
          </a:ln>
        </p:spPr>
        <p:txBody>
          <a:bodyPr/>
          <a:lstStyle/>
          <a:p>
            <a:endParaRPr lang="en-US"/>
          </a:p>
        </p:txBody>
      </p:sp>
      <p:sp>
        <p:nvSpPr>
          <p:cNvPr id="1864" name="Freeform 2916"/>
          <p:cNvSpPr>
            <a:spLocks/>
          </p:cNvSpPr>
          <p:nvPr/>
        </p:nvSpPr>
        <p:spPr bwMode="auto">
          <a:xfrm>
            <a:off x="1447800" y="2884488"/>
            <a:ext cx="9525" cy="11112"/>
          </a:xfrm>
          <a:custGeom>
            <a:avLst/>
            <a:gdLst>
              <a:gd name="T0" fmla="*/ 0 w 9"/>
              <a:gd name="T1" fmla="*/ 0 h 9"/>
              <a:gd name="T2" fmla="*/ 2147483647 w 9"/>
              <a:gd name="T3" fmla="*/ 2147483647 h 9"/>
              <a:gd name="T4" fmla="*/ 2147483647 w 9"/>
              <a:gd name="T5" fmla="*/ 2147483647 h 9"/>
              <a:gd name="T6" fmla="*/ 0 w 9"/>
              <a:gd name="T7" fmla="*/ 0 h 9"/>
              <a:gd name="T8" fmla="*/ 0 60000 65536"/>
              <a:gd name="T9" fmla="*/ 0 60000 65536"/>
              <a:gd name="T10" fmla="*/ 0 60000 65536"/>
              <a:gd name="T11" fmla="*/ 0 60000 65536"/>
              <a:gd name="T12" fmla="*/ 0 w 9"/>
              <a:gd name="T13" fmla="*/ 0 h 9"/>
              <a:gd name="T14" fmla="*/ 9 w 9"/>
              <a:gd name="T15" fmla="*/ 9 h 9"/>
            </a:gdLst>
            <a:ahLst/>
            <a:cxnLst>
              <a:cxn ang="T8">
                <a:pos x="T0" y="T1"/>
              </a:cxn>
              <a:cxn ang="T9">
                <a:pos x="T2" y="T3"/>
              </a:cxn>
              <a:cxn ang="T10">
                <a:pos x="T4" y="T5"/>
              </a:cxn>
              <a:cxn ang="T11">
                <a:pos x="T6" y="T7"/>
              </a:cxn>
            </a:cxnLst>
            <a:rect l="T12" t="T13" r="T14" b="T15"/>
            <a:pathLst>
              <a:path w="9" h="9">
                <a:moveTo>
                  <a:pt x="0" y="0"/>
                </a:moveTo>
                <a:lnTo>
                  <a:pt x="9" y="9"/>
                </a:lnTo>
                <a:lnTo>
                  <a:pt x="3" y="9"/>
                </a:lnTo>
                <a:lnTo>
                  <a:pt x="0" y="0"/>
                </a:lnTo>
                <a:close/>
              </a:path>
            </a:pathLst>
          </a:custGeom>
          <a:solidFill>
            <a:srgbClr val="CDCDCD"/>
          </a:solidFill>
          <a:ln w="6350">
            <a:solidFill>
              <a:schemeClr val="bg1"/>
            </a:solidFill>
            <a:round/>
            <a:headEnd/>
            <a:tailEnd/>
          </a:ln>
        </p:spPr>
        <p:txBody>
          <a:bodyPr/>
          <a:lstStyle/>
          <a:p>
            <a:endParaRPr lang="en-US"/>
          </a:p>
        </p:txBody>
      </p:sp>
      <p:sp>
        <p:nvSpPr>
          <p:cNvPr id="1865" name="Freeform 2917"/>
          <p:cNvSpPr>
            <a:spLocks/>
          </p:cNvSpPr>
          <p:nvPr/>
        </p:nvSpPr>
        <p:spPr bwMode="auto">
          <a:xfrm>
            <a:off x="2063750" y="3416300"/>
            <a:ext cx="7938" cy="20638"/>
          </a:xfrm>
          <a:custGeom>
            <a:avLst/>
            <a:gdLst>
              <a:gd name="T0" fmla="*/ 2147483647 w 8"/>
              <a:gd name="T1" fmla="*/ 2147483647 h 18"/>
              <a:gd name="T2" fmla="*/ 2147483647 w 8"/>
              <a:gd name="T3" fmla="*/ 2147483647 h 18"/>
              <a:gd name="T4" fmla="*/ 2147483647 w 8"/>
              <a:gd name="T5" fmla="*/ 2147483647 h 18"/>
              <a:gd name="T6" fmla="*/ 0 w 8"/>
              <a:gd name="T7" fmla="*/ 0 h 18"/>
              <a:gd name="T8" fmla="*/ 2147483647 w 8"/>
              <a:gd name="T9" fmla="*/ 2147483647 h 18"/>
              <a:gd name="T10" fmla="*/ 0 60000 65536"/>
              <a:gd name="T11" fmla="*/ 0 60000 65536"/>
              <a:gd name="T12" fmla="*/ 0 60000 65536"/>
              <a:gd name="T13" fmla="*/ 0 60000 65536"/>
              <a:gd name="T14" fmla="*/ 0 60000 65536"/>
              <a:gd name="T15" fmla="*/ 0 w 8"/>
              <a:gd name="T16" fmla="*/ 0 h 18"/>
              <a:gd name="T17" fmla="*/ 8 w 8"/>
              <a:gd name="T18" fmla="*/ 18 h 18"/>
            </a:gdLst>
            <a:ahLst/>
            <a:cxnLst>
              <a:cxn ang="T10">
                <a:pos x="T0" y="T1"/>
              </a:cxn>
              <a:cxn ang="T11">
                <a:pos x="T2" y="T3"/>
              </a:cxn>
              <a:cxn ang="T12">
                <a:pos x="T4" y="T5"/>
              </a:cxn>
              <a:cxn ang="T13">
                <a:pos x="T6" y="T7"/>
              </a:cxn>
              <a:cxn ang="T14">
                <a:pos x="T8" y="T9"/>
              </a:cxn>
            </a:cxnLst>
            <a:rect l="T15" t="T16" r="T17" b="T18"/>
            <a:pathLst>
              <a:path w="8" h="18">
                <a:moveTo>
                  <a:pt x="4" y="8"/>
                </a:moveTo>
                <a:lnTo>
                  <a:pt x="8" y="18"/>
                </a:lnTo>
                <a:lnTo>
                  <a:pt x="1" y="9"/>
                </a:lnTo>
                <a:lnTo>
                  <a:pt x="0" y="0"/>
                </a:lnTo>
                <a:lnTo>
                  <a:pt x="4" y="8"/>
                </a:lnTo>
                <a:close/>
              </a:path>
            </a:pathLst>
          </a:custGeom>
          <a:solidFill>
            <a:srgbClr val="CDCDCD"/>
          </a:solidFill>
          <a:ln w="6350">
            <a:solidFill>
              <a:schemeClr val="bg1"/>
            </a:solidFill>
            <a:round/>
            <a:headEnd/>
            <a:tailEnd/>
          </a:ln>
        </p:spPr>
        <p:txBody>
          <a:bodyPr/>
          <a:lstStyle/>
          <a:p>
            <a:endParaRPr lang="en-US"/>
          </a:p>
        </p:txBody>
      </p:sp>
      <p:sp>
        <p:nvSpPr>
          <p:cNvPr id="1866" name="Freeform 2918"/>
          <p:cNvSpPr>
            <a:spLocks/>
          </p:cNvSpPr>
          <p:nvPr/>
        </p:nvSpPr>
        <p:spPr bwMode="auto">
          <a:xfrm>
            <a:off x="2081213" y="3371850"/>
            <a:ext cx="4762" cy="9525"/>
          </a:xfrm>
          <a:custGeom>
            <a:avLst/>
            <a:gdLst>
              <a:gd name="T0" fmla="*/ 2147483647 w 5"/>
              <a:gd name="T1" fmla="*/ 2147483647 h 9"/>
              <a:gd name="T2" fmla="*/ 2147483647 w 5"/>
              <a:gd name="T3" fmla="*/ 2147483647 h 9"/>
              <a:gd name="T4" fmla="*/ 0 w 5"/>
              <a:gd name="T5" fmla="*/ 0 h 9"/>
              <a:gd name="T6" fmla="*/ 2147483647 w 5"/>
              <a:gd name="T7" fmla="*/ 2147483647 h 9"/>
              <a:gd name="T8" fmla="*/ 0 60000 65536"/>
              <a:gd name="T9" fmla="*/ 0 60000 65536"/>
              <a:gd name="T10" fmla="*/ 0 60000 65536"/>
              <a:gd name="T11" fmla="*/ 0 60000 65536"/>
              <a:gd name="T12" fmla="*/ 0 w 5"/>
              <a:gd name="T13" fmla="*/ 0 h 9"/>
              <a:gd name="T14" fmla="*/ 5 w 5"/>
              <a:gd name="T15" fmla="*/ 9 h 9"/>
            </a:gdLst>
            <a:ahLst/>
            <a:cxnLst>
              <a:cxn ang="T8">
                <a:pos x="T0" y="T1"/>
              </a:cxn>
              <a:cxn ang="T9">
                <a:pos x="T2" y="T3"/>
              </a:cxn>
              <a:cxn ang="T10">
                <a:pos x="T4" y="T5"/>
              </a:cxn>
              <a:cxn ang="T11">
                <a:pos x="T6" y="T7"/>
              </a:cxn>
            </a:cxnLst>
            <a:rect l="T12" t="T13" r="T14" b="T15"/>
            <a:pathLst>
              <a:path w="5" h="9">
                <a:moveTo>
                  <a:pt x="5" y="4"/>
                </a:moveTo>
                <a:lnTo>
                  <a:pt x="5" y="9"/>
                </a:lnTo>
                <a:lnTo>
                  <a:pt x="0" y="0"/>
                </a:lnTo>
                <a:lnTo>
                  <a:pt x="5" y="4"/>
                </a:lnTo>
                <a:close/>
              </a:path>
            </a:pathLst>
          </a:custGeom>
          <a:solidFill>
            <a:srgbClr val="CDCDCD"/>
          </a:solidFill>
          <a:ln w="6350">
            <a:solidFill>
              <a:schemeClr val="bg1"/>
            </a:solidFill>
            <a:round/>
            <a:headEnd/>
            <a:tailEnd/>
          </a:ln>
        </p:spPr>
        <p:txBody>
          <a:bodyPr/>
          <a:lstStyle/>
          <a:p>
            <a:endParaRPr lang="en-US"/>
          </a:p>
        </p:txBody>
      </p:sp>
      <p:sp>
        <p:nvSpPr>
          <p:cNvPr id="1867" name="Freeform 2919"/>
          <p:cNvSpPr>
            <a:spLocks/>
          </p:cNvSpPr>
          <p:nvPr/>
        </p:nvSpPr>
        <p:spPr bwMode="auto">
          <a:xfrm>
            <a:off x="2066925" y="3371850"/>
            <a:ext cx="6350" cy="4763"/>
          </a:xfrm>
          <a:custGeom>
            <a:avLst/>
            <a:gdLst>
              <a:gd name="T0" fmla="*/ 2147483647 w 6"/>
              <a:gd name="T1" fmla="*/ 0 h 5"/>
              <a:gd name="T2" fmla="*/ 2147483647 w 6"/>
              <a:gd name="T3" fmla="*/ 2147483647 h 5"/>
              <a:gd name="T4" fmla="*/ 0 w 6"/>
              <a:gd name="T5" fmla="*/ 2147483647 h 5"/>
              <a:gd name="T6" fmla="*/ 2147483647 w 6"/>
              <a:gd name="T7" fmla="*/ 0 h 5"/>
              <a:gd name="T8" fmla="*/ 0 60000 65536"/>
              <a:gd name="T9" fmla="*/ 0 60000 65536"/>
              <a:gd name="T10" fmla="*/ 0 60000 65536"/>
              <a:gd name="T11" fmla="*/ 0 60000 65536"/>
              <a:gd name="T12" fmla="*/ 0 w 6"/>
              <a:gd name="T13" fmla="*/ 0 h 5"/>
              <a:gd name="T14" fmla="*/ 6 w 6"/>
              <a:gd name="T15" fmla="*/ 5 h 5"/>
            </a:gdLst>
            <a:ahLst/>
            <a:cxnLst>
              <a:cxn ang="T8">
                <a:pos x="T0" y="T1"/>
              </a:cxn>
              <a:cxn ang="T9">
                <a:pos x="T2" y="T3"/>
              </a:cxn>
              <a:cxn ang="T10">
                <a:pos x="T4" y="T5"/>
              </a:cxn>
              <a:cxn ang="T11">
                <a:pos x="T6" y="T7"/>
              </a:cxn>
            </a:cxnLst>
            <a:rect l="T12" t="T13" r="T14" b="T15"/>
            <a:pathLst>
              <a:path w="6" h="5">
                <a:moveTo>
                  <a:pt x="6" y="0"/>
                </a:moveTo>
                <a:lnTo>
                  <a:pt x="4" y="5"/>
                </a:lnTo>
                <a:lnTo>
                  <a:pt x="0" y="1"/>
                </a:lnTo>
                <a:lnTo>
                  <a:pt x="6" y="0"/>
                </a:lnTo>
                <a:close/>
              </a:path>
            </a:pathLst>
          </a:custGeom>
          <a:solidFill>
            <a:srgbClr val="CDCDCD"/>
          </a:solidFill>
          <a:ln w="6350">
            <a:solidFill>
              <a:schemeClr val="bg1"/>
            </a:solidFill>
            <a:round/>
            <a:headEnd/>
            <a:tailEnd/>
          </a:ln>
        </p:spPr>
        <p:txBody>
          <a:bodyPr/>
          <a:lstStyle/>
          <a:p>
            <a:endParaRPr lang="en-US"/>
          </a:p>
        </p:txBody>
      </p:sp>
      <p:sp>
        <p:nvSpPr>
          <p:cNvPr id="1868" name="Freeform 2920"/>
          <p:cNvSpPr>
            <a:spLocks/>
          </p:cNvSpPr>
          <p:nvPr/>
        </p:nvSpPr>
        <p:spPr bwMode="auto">
          <a:xfrm>
            <a:off x="2068513" y="3357563"/>
            <a:ext cx="6350" cy="7937"/>
          </a:xfrm>
          <a:custGeom>
            <a:avLst/>
            <a:gdLst>
              <a:gd name="T0" fmla="*/ 2147483647 w 5"/>
              <a:gd name="T1" fmla="*/ 0 h 7"/>
              <a:gd name="T2" fmla="*/ 2147483647 w 5"/>
              <a:gd name="T3" fmla="*/ 2147483647 h 7"/>
              <a:gd name="T4" fmla="*/ 0 w 5"/>
              <a:gd name="T5" fmla="*/ 2147483647 h 7"/>
              <a:gd name="T6" fmla="*/ 2147483647 w 5"/>
              <a:gd name="T7" fmla="*/ 0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1" y="0"/>
                </a:moveTo>
                <a:lnTo>
                  <a:pt x="5" y="7"/>
                </a:lnTo>
                <a:lnTo>
                  <a:pt x="0" y="6"/>
                </a:lnTo>
                <a:lnTo>
                  <a:pt x="1" y="0"/>
                </a:lnTo>
                <a:close/>
              </a:path>
            </a:pathLst>
          </a:custGeom>
          <a:solidFill>
            <a:srgbClr val="CDCDCD"/>
          </a:solidFill>
          <a:ln w="6350">
            <a:solidFill>
              <a:schemeClr val="bg1"/>
            </a:solidFill>
            <a:round/>
            <a:headEnd/>
            <a:tailEnd/>
          </a:ln>
        </p:spPr>
        <p:txBody>
          <a:bodyPr/>
          <a:lstStyle/>
          <a:p>
            <a:endParaRPr lang="en-US"/>
          </a:p>
        </p:txBody>
      </p:sp>
      <p:sp>
        <p:nvSpPr>
          <p:cNvPr id="1869" name="Freeform 2921"/>
          <p:cNvSpPr>
            <a:spLocks/>
          </p:cNvSpPr>
          <p:nvPr/>
        </p:nvSpPr>
        <p:spPr bwMode="auto">
          <a:xfrm>
            <a:off x="1393825" y="3082925"/>
            <a:ext cx="14288" cy="17463"/>
          </a:xfrm>
          <a:custGeom>
            <a:avLst/>
            <a:gdLst>
              <a:gd name="T0" fmla="*/ 2147483647 w 13"/>
              <a:gd name="T1" fmla="*/ 0 h 15"/>
              <a:gd name="T2" fmla="*/ 2147483647 w 13"/>
              <a:gd name="T3" fmla="*/ 2147483647 h 15"/>
              <a:gd name="T4" fmla="*/ 2147483647 w 13"/>
              <a:gd name="T5" fmla="*/ 2147483647 h 15"/>
              <a:gd name="T6" fmla="*/ 2147483647 w 13"/>
              <a:gd name="T7" fmla="*/ 2147483647 h 15"/>
              <a:gd name="T8" fmla="*/ 0 w 13"/>
              <a:gd name="T9" fmla="*/ 2147483647 h 15"/>
              <a:gd name="T10" fmla="*/ 2147483647 w 13"/>
              <a:gd name="T11" fmla="*/ 0 h 15"/>
              <a:gd name="T12" fmla="*/ 0 60000 65536"/>
              <a:gd name="T13" fmla="*/ 0 60000 65536"/>
              <a:gd name="T14" fmla="*/ 0 60000 65536"/>
              <a:gd name="T15" fmla="*/ 0 60000 65536"/>
              <a:gd name="T16" fmla="*/ 0 60000 65536"/>
              <a:gd name="T17" fmla="*/ 0 60000 65536"/>
              <a:gd name="T18" fmla="*/ 0 w 13"/>
              <a:gd name="T19" fmla="*/ 0 h 15"/>
              <a:gd name="T20" fmla="*/ 13 w 13"/>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3" h="15">
                <a:moveTo>
                  <a:pt x="8" y="0"/>
                </a:moveTo>
                <a:lnTo>
                  <a:pt x="13" y="2"/>
                </a:lnTo>
                <a:lnTo>
                  <a:pt x="12" y="12"/>
                </a:lnTo>
                <a:lnTo>
                  <a:pt x="2" y="15"/>
                </a:lnTo>
                <a:lnTo>
                  <a:pt x="0" y="8"/>
                </a:lnTo>
                <a:lnTo>
                  <a:pt x="8" y="0"/>
                </a:lnTo>
                <a:close/>
              </a:path>
            </a:pathLst>
          </a:custGeom>
          <a:solidFill>
            <a:srgbClr val="CDCDCD"/>
          </a:solidFill>
          <a:ln w="6350">
            <a:solidFill>
              <a:schemeClr val="bg1"/>
            </a:solidFill>
            <a:round/>
            <a:headEnd/>
            <a:tailEnd/>
          </a:ln>
        </p:spPr>
        <p:txBody>
          <a:bodyPr/>
          <a:lstStyle/>
          <a:p>
            <a:endParaRPr lang="en-US"/>
          </a:p>
        </p:txBody>
      </p:sp>
      <p:sp>
        <p:nvSpPr>
          <p:cNvPr id="1870" name="Freeform 2922"/>
          <p:cNvSpPr>
            <a:spLocks/>
          </p:cNvSpPr>
          <p:nvPr/>
        </p:nvSpPr>
        <p:spPr bwMode="auto">
          <a:xfrm>
            <a:off x="1643063" y="3290888"/>
            <a:ext cx="22225" cy="15875"/>
          </a:xfrm>
          <a:custGeom>
            <a:avLst/>
            <a:gdLst>
              <a:gd name="T0" fmla="*/ 2147483647 w 20"/>
              <a:gd name="T1" fmla="*/ 2147483647 h 14"/>
              <a:gd name="T2" fmla="*/ 2147483647 w 20"/>
              <a:gd name="T3" fmla="*/ 2147483647 h 14"/>
              <a:gd name="T4" fmla="*/ 2147483647 w 20"/>
              <a:gd name="T5" fmla="*/ 0 h 14"/>
              <a:gd name="T6" fmla="*/ 2147483647 w 20"/>
              <a:gd name="T7" fmla="*/ 0 h 14"/>
              <a:gd name="T8" fmla="*/ 2147483647 w 20"/>
              <a:gd name="T9" fmla="*/ 2147483647 h 14"/>
              <a:gd name="T10" fmla="*/ 2147483647 w 20"/>
              <a:gd name="T11" fmla="*/ 2147483647 h 14"/>
              <a:gd name="T12" fmla="*/ 2147483647 w 20"/>
              <a:gd name="T13" fmla="*/ 2147483647 h 14"/>
              <a:gd name="T14" fmla="*/ 2147483647 w 20"/>
              <a:gd name="T15" fmla="*/ 2147483647 h 14"/>
              <a:gd name="T16" fmla="*/ 0 w 20"/>
              <a:gd name="T17" fmla="*/ 2147483647 h 14"/>
              <a:gd name="T18" fmla="*/ 2147483647 w 20"/>
              <a:gd name="T19" fmla="*/ 214748364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4"/>
              <a:gd name="T32" fmla="*/ 20 w 20"/>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4">
                <a:moveTo>
                  <a:pt x="9" y="6"/>
                </a:moveTo>
                <a:lnTo>
                  <a:pt x="5" y="3"/>
                </a:lnTo>
                <a:lnTo>
                  <a:pt x="8" y="0"/>
                </a:lnTo>
                <a:lnTo>
                  <a:pt x="16" y="0"/>
                </a:lnTo>
                <a:lnTo>
                  <a:pt x="15" y="3"/>
                </a:lnTo>
                <a:lnTo>
                  <a:pt x="19" y="1"/>
                </a:lnTo>
                <a:lnTo>
                  <a:pt x="20" y="8"/>
                </a:lnTo>
                <a:lnTo>
                  <a:pt x="5" y="14"/>
                </a:lnTo>
                <a:lnTo>
                  <a:pt x="0" y="8"/>
                </a:lnTo>
                <a:lnTo>
                  <a:pt x="9" y="6"/>
                </a:lnTo>
                <a:close/>
              </a:path>
            </a:pathLst>
          </a:custGeom>
          <a:solidFill>
            <a:srgbClr val="CDCDCD"/>
          </a:solidFill>
          <a:ln w="6350">
            <a:solidFill>
              <a:schemeClr val="bg1"/>
            </a:solidFill>
            <a:round/>
            <a:headEnd/>
            <a:tailEnd/>
          </a:ln>
        </p:spPr>
        <p:txBody>
          <a:bodyPr/>
          <a:lstStyle/>
          <a:p>
            <a:endParaRPr lang="en-US"/>
          </a:p>
        </p:txBody>
      </p:sp>
      <p:sp>
        <p:nvSpPr>
          <p:cNvPr id="1871" name="Freeform 2923"/>
          <p:cNvSpPr>
            <a:spLocks/>
          </p:cNvSpPr>
          <p:nvPr/>
        </p:nvSpPr>
        <p:spPr bwMode="auto">
          <a:xfrm>
            <a:off x="1608138" y="3311525"/>
            <a:ext cx="55562" cy="46038"/>
          </a:xfrm>
          <a:custGeom>
            <a:avLst/>
            <a:gdLst>
              <a:gd name="T0" fmla="*/ 0 w 51"/>
              <a:gd name="T1" fmla="*/ 2147483647 h 42"/>
              <a:gd name="T2" fmla="*/ 2147483647 w 51"/>
              <a:gd name="T3" fmla="*/ 2147483647 h 42"/>
              <a:gd name="T4" fmla="*/ 2147483647 w 51"/>
              <a:gd name="T5" fmla="*/ 2147483647 h 42"/>
              <a:gd name="T6" fmla="*/ 2147483647 w 51"/>
              <a:gd name="T7" fmla="*/ 2147483647 h 42"/>
              <a:gd name="T8" fmla="*/ 2147483647 w 51"/>
              <a:gd name="T9" fmla="*/ 2147483647 h 42"/>
              <a:gd name="T10" fmla="*/ 2147483647 w 51"/>
              <a:gd name="T11" fmla="*/ 2147483647 h 42"/>
              <a:gd name="T12" fmla="*/ 2147483647 w 51"/>
              <a:gd name="T13" fmla="*/ 2147483647 h 42"/>
              <a:gd name="T14" fmla="*/ 2147483647 w 51"/>
              <a:gd name="T15" fmla="*/ 0 h 42"/>
              <a:gd name="T16" fmla="*/ 2147483647 w 51"/>
              <a:gd name="T17" fmla="*/ 2147483647 h 42"/>
              <a:gd name="T18" fmla="*/ 2147483647 w 51"/>
              <a:gd name="T19" fmla="*/ 2147483647 h 42"/>
              <a:gd name="T20" fmla="*/ 2147483647 w 51"/>
              <a:gd name="T21" fmla="*/ 2147483647 h 42"/>
              <a:gd name="T22" fmla="*/ 2147483647 w 51"/>
              <a:gd name="T23" fmla="*/ 2147483647 h 42"/>
              <a:gd name="T24" fmla="*/ 2147483647 w 51"/>
              <a:gd name="T25" fmla="*/ 2147483647 h 42"/>
              <a:gd name="T26" fmla="*/ 2147483647 w 51"/>
              <a:gd name="T27" fmla="*/ 2147483647 h 42"/>
              <a:gd name="T28" fmla="*/ 2147483647 w 51"/>
              <a:gd name="T29" fmla="*/ 2147483647 h 42"/>
              <a:gd name="T30" fmla="*/ 2147483647 w 51"/>
              <a:gd name="T31" fmla="*/ 2147483647 h 42"/>
              <a:gd name="T32" fmla="*/ 2147483647 w 51"/>
              <a:gd name="T33" fmla="*/ 2147483647 h 42"/>
              <a:gd name="T34" fmla="*/ 2147483647 w 51"/>
              <a:gd name="T35" fmla="*/ 2147483647 h 42"/>
              <a:gd name="T36" fmla="*/ 2147483647 w 51"/>
              <a:gd name="T37" fmla="*/ 2147483647 h 42"/>
              <a:gd name="T38" fmla="*/ 2147483647 w 51"/>
              <a:gd name="T39" fmla="*/ 2147483647 h 42"/>
              <a:gd name="T40" fmla="*/ 2147483647 w 51"/>
              <a:gd name="T41" fmla="*/ 2147483647 h 42"/>
              <a:gd name="T42" fmla="*/ 2147483647 w 51"/>
              <a:gd name="T43" fmla="*/ 2147483647 h 42"/>
              <a:gd name="T44" fmla="*/ 0 w 51"/>
              <a:gd name="T45" fmla="*/ 2147483647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1"/>
              <a:gd name="T70" fmla="*/ 0 h 42"/>
              <a:gd name="T71" fmla="*/ 51 w 51"/>
              <a:gd name="T72" fmla="*/ 42 h 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1" h="42">
                <a:moveTo>
                  <a:pt x="0" y="21"/>
                </a:moveTo>
                <a:lnTo>
                  <a:pt x="13" y="10"/>
                </a:lnTo>
                <a:lnTo>
                  <a:pt x="20" y="19"/>
                </a:lnTo>
                <a:lnTo>
                  <a:pt x="21" y="11"/>
                </a:lnTo>
                <a:lnTo>
                  <a:pt x="18" y="3"/>
                </a:lnTo>
                <a:lnTo>
                  <a:pt x="24" y="10"/>
                </a:lnTo>
                <a:lnTo>
                  <a:pt x="32" y="4"/>
                </a:lnTo>
                <a:lnTo>
                  <a:pt x="31" y="0"/>
                </a:lnTo>
                <a:lnTo>
                  <a:pt x="38" y="6"/>
                </a:lnTo>
                <a:lnTo>
                  <a:pt x="44" y="2"/>
                </a:lnTo>
                <a:lnTo>
                  <a:pt x="44" y="12"/>
                </a:lnTo>
                <a:lnTo>
                  <a:pt x="51" y="12"/>
                </a:lnTo>
                <a:lnTo>
                  <a:pt x="48" y="17"/>
                </a:lnTo>
                <a:lnTo>
                  <a:pt x="36" y="14"/>
                </a:lnTo>
                <a:lnTo>
                  <a:pt x="42" y="23"/>
                </a:lnTo>
                <a:lnTo>
                  <a:pt x="32" y="22"/>
                </a:lnTo>
                <a:lnTo>
                  <a:pt x="17" y="42"/>
                </a:lnTo>
                <a:lnTo>
                  <a:pt x="18" y="35"/>
                </a:lnTo>
                <a:lnTo>
                  <a:pt x="14" y="29"/>
                </a:lnTo>
                <a:lnTo>
                  <a:pt x="8" y="28"/>
                </a:lnTo>
                <a:lnTo>
                  <a:pt x="12" y="29"/>
                </a:lnTo>
                <a:lnTo>
                  <a:pt x="10" y="38"/>
                </a:lnTo>
                <a:lnTo>
                  <a:pt x="0" y="21"/>
                </a:lnTo>
                <a:close/>
              </a:path>
            </a:pathLst>
          </a:custGeom>
          <a:solidFill>
            <a:srgbClr val="CDCDCD"/>
          </a:solidFill>
          <a:ln w="6350">
            <a:solidFill>
              <a:schemeClr val="bg1"/>
            </a:solidFill>
            <a:round/>
            <a:headEnd/>
            <a:tailEnd/>
          </a:ln>
        </p:spPr>
        <p:txBody>
          <a:bodyPr/>
          <a:lstStyle/>
          <a:p>
            <a:endParaRPr lang="en-US"/>
          </a:p>
        </p:txBody>
      </p:sp>
      <p:sp>
        <p:nvSpPr>
          <p:cNvPr id="1872" name="Freeform 2924"/>
          <p:cNvSpPr>
            <a:spLocks/>
          </p:cNvSpPr>
          <p:nvPr/>
        </p:nvSpPr>
        <p:spPr bwMode="auto">
          <a:xfrm>
            <a:off x="1609725" y="3368675"/>
            <a:ext cx="1588" cy="3175"/>
          </a:xfrm>
          <a:custGeom>
            <a:avLst/>
            <a:gdLst>
              <a:gd name="T0" fmla="*/ 0 w 3"/>
              <a:gd name="T1" fmla="*/ 0 h 4"/>
              <a:gd name="T2" fmla="*/ 2147483647 w 3"/>
              <a:gd name="T3" fmla="*/ 2147483647 h 4"/>
              <a:gd name="T4" fmla="*/ 0 w 3"/>
              <a:gd name="T5" fmla="*/ 2147483647 h 4"/>
              <a:gd name="T6" fmla="*/ 0 w 3"/>
              <a:gd name="T7" fmla="*/ 0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0" y="0"/>
                </a:moveTo>
                <a:lnTo>
                  <a:pt x="3" y="1"/>
                </a:lnTo>
                <a:lnTo>
                  <a:pt x="0" y="4"/>
                </a:lnTo>
                <a:lnTo>
                  <a:pt x="0" y="0"/>
                </a:lnTo>
                <a:close/>
              </a:path>
            </a:pathLst>
          </a:custGeom>
          <a:solidFill>
            <a:srgbClr val="CDCDCD"/>
          </a:solidFill>
          <a:ln w="6350">
            <a:solidFill>
              <a:schemeClr val="bg1"/>
            </a:solidFill>
            <a:round/>
            <a:headEnd/>
            <a:tailEnd/>
          </a:ln>
        </p:spPr>
        <p:txBody>
          <a:bodyPr/>
          <a:lstStyle/>
          <a:p>
            <a:endParaRPr lang="en-US"/>
          </a:p>
        </p:txBody>
      </p:sp>
      <p:sp>
        <p:nvSpPr>
          <p:cNvPr id="1873" name="Freeform 2925"/>
          <p:cNvSpPr>
            <a:spLocks/>
          </p:cNvSpPr>
          <p:nvPr/>
        </p:nvSpPr>
        <p:spPr bwMode="auto">
          <a:xfrm>
            <a:off x="1481138" y="3411538"/>
            <a:ext cx="4762" cy="7937"/>
          </a:xfrm>
          <a:custGeom>
            <a:avLst/>
            <a:gdLst>
              <a:gd name="T0" fmla="*/ 2147483647 w 5"/>
              <a:gd name="T1" fmla="*/ 2147483647 h 7"/>
              <a:gd name="T2" fmla="*/ 2147483647 w 5"/>
              <a:gd name="T3" fmla="*/ 2147483647 h 7"/>
              <a:gd name="T4" fmla="*/ 0 w 5"/>
              <a:gd name="T5" fmla="*/ 2147483647 h 7"/>
              <a:gd name="T6" fmla="*/ 0 w 5"/>
              <a:gd name="T7" fmla="*/ 0 h 7"/>
              <a:gd name="T8" fmla="*/ 2147483647 w 5"/>
              <a:gd name="T9" fmla="*/ 2147483647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2" y="1"/>
                </a:moveTo>
                <a:lnTo>
                  <a:pt x="5" y="7"/>
                </a:lnTo>
                <a:lnTo>
                  <a:pt x="0" y="6"/>
                </a:lnTo>
                <a:lnTo>
                  <a:pt x="0" y="0"/>
                </a:lnTo>
                <a:lnTo>
                  <a:pt x="2" y="1"/>
                </a:lnTo>
                <a:close/>
              </a:path>
            </a:pathLst>
          </a:custGeom>
          <a:solidFill>
            <a:srgbClr val="CDCDCD"/>
          </a:solidFill>
          <a:ln w="6350">
            <a:solidFill>
              <a:schemeClr val="bg1"/>
            </a:solidFill>
            <a:round/>
            <a:headEnd/>
            <a:tailEnd/>
          </a:ln>
        </p:spPr>
        <p:txBody>
          <a:bodyPr/>
          <a:lstStyle/>
          <a:p>
            <a:endParaRPr lang="en-US"/>
          </a:p>
        </p:txBody>
      </p:sp>
      <p:sp>
        <p:nvSpPr>
          <p:cNvPr id="1874" name="Freeform 2926"/>
          <p:cNvSpPr>
            <a:spLocks/>
          </p:cNvSpPr>
          <p:nvPr/>
        </p:nvSpPr>
        <p:spPr bwMode="auto">
          <a:xfrm>
            <a:off x="1995488" y="3295650"/>
            <a:ext cx="31750" cy="36513"/>
          </a:xfrm>
          <a:custGeom>
            <a:avLst/>
            <a:gdLst>
              <a:gd name="T0" fmla="*/ 2147483647 w 28"/>
              <a:gd name="T1" fmla="*/ 2147483647 h 33"/>
              <a:gd name="T2" fmla="*/ 2147483647 w 28"/>
              <a:gd name="T3" fmla="*/ 2147483647 h 33"/>
              <a:gd name="T4" fmla="*/ 2147483647 w 28"/>
              <a:gd name="T5" fmla="*/ 2147483647 h 33"/>
              <a:gd name="T6" fmla="*/ 2147483647 w 28"/>
              <a:gd name="T7" fmla="*/ 2147483647 h 33"/>
              <a:gd name="T8" fmla="*/ 2147483647 w 28"/>
              <a:gd name="T9" fmla="*/ 2147483647 h 33"/>
              <a:gd name="T10" fmla="*/ 2147483647 w 28"/>
              <a:gd name="T11" fmla="*/ 2147483647 h 33"/>
              <a:gd name="T12" fmla="*/ 2147483647 w 28"/>
              <a:gd name="T13" fmla="*/ 2147483647 h 33"/>
              <a:gd name="T14" fmla="*/ 2147483647 w 28"/>
              <a:gd name="T15" fmla="*/ 2147483647 h 33"/>
              <a:gd name="T16" fmla="*/ 2147483647 w 28"/>
              <a:gd name="T17" fmla="*/ 2147483647 h 33"/>
              <a:gd name="T18" fmla="*/ 2147483647 w 28"/>
              <a:gd name="T19" fmla="*/ 2147483647 h 33"/>
              <a:gd name="T20" fmla="*/ 2147483647 w 28"/>
              <a:gd name="T21" fmla="*/ 2147483647 h 33"/>
              <a:gd name="T22" fmla="*/ 2147483647 w 28"/>
              <a:gd name="T23" fmla="*/ 2147483647 h 33"/>
              <a:gd name="T24" fmla="*/ 0 w 28"/>
              <a:gd name="T25" fmla="*/ 2147483647 h 33"/>
              <a:gd name="T26" fmla="*/ 2147483647 w 28"/>
              <a:gd name="T27" fmla="*/ 0 h 33"/>
              <a:gd name="T28" fmla="*/ 2147483647 w 28"/>
              <a:gd name="T29" fmla="*/ 2147483647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33"/>
              <a:gd name="T47" fmla="*/ 28 w 28"/>
              <a:gd name="T48" fmla="*/ 33 h 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33">
                <a:moveTo>
                  <a:pt x="25" y="9"/>
                </a:moveTo>
                <a:lnTo>
                  <a:pt x="28" y="14"/>
                </a:lnTo>
                <a:lnTo>
                  <a:pt x="23" y="14"/>
                </a:lnTo>
                <a:lnTo>
                  <a:pt x="27" y="19"/>
                </a:lnTo>
                <a:lnTo>
                  <a:pt x="14" y="17"/>
                </a:lnTo>
                <a:lnTo>
                  <a:pt x="28" y="22"/>
                </a:lnTo>
                <a:lnTo>
                  <a:pt x="28" y="31"/>
                </a:lnTo>
                <a:lnTo>
                  <a:pt x="13" y="20"/>
                </a:lnTo>
                <a:lnTo>
                  <a:pt x="14" y="29"/>
                </a:lnTo>
                <a:lnTo>
                  <a:pt x="12" y="33"/>
                </a:lnTo>
                <a:lnTo>
                  <a:pt x="2" y="19"/>
                </a:lnTo>
                <a:lnTo>
                  <a:pt x="4" y="14"/>
                </a:lnTo>
                <a:lnTo>
                  <a:pt x="0" y="7"/>
                </a:lnTo>
                <a:lnTo>
                  <a:pt x="9" y="0"/>
                </a:lnTo>
                <a:lnTo>
                  <a:pt x="25" y="9"/>
                </a:lnTo>
                <a:close/>
              </a:path>
            </a:pathLst>
          </a:custGeom>
          <a:solidFill>
            <a:srgbClr val="CDCDCD"/>
          </a:solidFill>
          <a:ln w="6350">
            <a:solidFill>
              <a:schemeClr val="bg1"/>
            </a:solidFill>
            <a:round/>
            <a:headEnd/>
            <a:tailEnd/>
          </a:ln>
        </p:spPr>
        <p:txBody>
          <a:bodyPr/>
          <a:lstStyle/>
          <a:p>
            <a:endParaRPr lang="en-US"/>
          </a:p>
        </p:txBody>
      </p:sp>
      <p:sp>
        <p:nvSpPr>
          <p:cNvPr id="1875" name="Freeform 2927"/>
          <p:cNvSpPr>
            <a:spLocks/>
          </p:cNvSpPr>
          <p:nvPr/>
        </p:nvSpPr>
        <p:spPr bwMode="auto">
          <a:xfrm>
            <a:off x="2011363" y="3325813"/>
            <a:ext cx="19050" cy="53975"/>
          </a:xfrm>
          <a:custGeom>
            <a:avLst/>
            <a:gdLst>
              <a:gd name="T0" fmla="*/ 2147483647 w 18"/>
              <a:gd name="T1" fmla="*/ 2147483647 h 48"/>
              <a:gd name="T2" fmla="*/ 2147483647 w 18"/>
              <a:gd name="T3" fmla="*/ 2147483647 h 48"/>
              <a:gd name="T4" fmla="*/ 2147483647 w 18"/>
              <a:gd name="T5" fmla="*/ 2147483647 h 48"/>
              <a:gd name="T6" fmla="*/ 2147483647 w 18"/>
              <a:gd name="T7" fmla="*/ 2147483647 h 48"/>
              <a:gd name="T8" fmla="*/ 2147483647 w 18"/>
              <a:gd name="T9" fmla="*/ 2147483647 h 48"/>
              <a:gd name="T10" fmla="*/ 2147483647 w 18"/>
              <a:gd name="T11" fmla="*/ 2147483647 h 48"/>
              <a:gd name="T12" fmla="*/ 2147483647 w 18"/>
              <a:gd name="T13" fmla="*/ 2147483647 h 48"/>
              <a:gd name="T14" fmla="*/ 2147483647 w 18"/>
              <a:gd name="T15" fmla="*/ 2147483647 h 48"/>
              <a:gd name="T16" fmla="*/ 0 w 18"/>
              <a:gd name="T17" fmla="*/ 2147483647 h 48"/>
              <a:gd name="T18" fmla="*/ 2147483647 w 18"/>
              <a:gd name="T19" fmla="*/ 0 h 48"/>
              <a:gd name="T20" fmla="*/ 2147483647 w 18"/>
              <a:gd name="T21" fmla="*/ 2147483647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48"/>
              <a:gd name="T35" fmla="*/ 18 w 18"/>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48">
                <a:moveTo>
                  <a:pt x="14" y="10"/>
                </a:moveTo>
                <a:lnTo>
                  <a:pt x="18" y="34"/>
                </a:lnTo>
                <a:lnTo>
                  <a:pt x="17" y="48"/>
                </a:lnTo>
                <a:lnTo>
                  <a:pt x="12" y="35"/>
                </a:lnTo>
                <a:lnTo>
                  <a:pt x="15" y="25"/>
                </a:lnTo>
                <a:lnTo>
                  <a:pt x="12" y="30"/>
                </a:lnTo>
                <a:lnTo>
                  <a:pt x="5" y="24"/>
                </a:lnTo>
                <a:lnTo>
                  <a:pt x="8" y="17"/>
                </a:lnTo>
                <a:lnTo>
                  <a:pt x="0" y="8"/>
                </a:lnTo>
                <a:lnTo>
                  <a:pt x="3" y="0"/>
                </a:lnTo>
                <a:lnTo>
                  <a:pt x="14" y="10"/>
                </a:lnTo>
                <a:close/>
              </a:path>
            </a:pathLst>
          </a:custGeom>
          <a:solidFill>
            <a:srgbClr val="CDCDCD"/>
          </a:solidFill>
          <a:ln w="6350">
            <a:solidFill>
              <a:schemeClr val="bg1"/>
            </a:solidFill>
            <a:round/>
            <a:headEnd/>
            <a:tailEnd/>
          </a:ln>
        </p:spPr>
        <p:txBody>
          <a:bodyPr/>
          <a:lstStyle/>
          <a:p>
            <a:endParaRPr lang="en-US"/>
          </a:p>
        </p:txBody>
      </p:sp>
      <p:sp>
        <p:nvSpPr>
          <p:cNvPr id="1876" name="Freeform 2928"/>
          <p:cNvSpPr>
            <a:spLocks/>
          </p:cNvSpPr>
          <p:nvPr/>
        </p:nvSpPr>
        <p:spPr bwMode="auto">
          <a:xfrm>
            <a:off x="1385888" y="3187700"/>
            <a:ext cx="23812" cy="19050"/>
          </a:xfrm>
          <a:custGeom>
            <a:avLst/>
            <a:gdLst>
              <a:gd name="T0" fmla="*/ 0 w 21"/>
              <a:gd name="T1" fmla="*/ 2147483647 h 17"/>
              <a:gd name="T2" fmla="*/ 2147483647 w 21"/>
              <a:gd name="T3" fmla="*/ 0 h 17"/>
              <a:gd name="T4" fmla="*/ 2147483647 w 21"/>
              <a:gd name="T5" fmla="*/ 2147483647 h 17"/>
              <a:gd name="T6" fmla="*/ 2147483647 w 21"/>
              <a:gd name="T7" fmla="*/ 2147483647 h 17"/>
              <a:gd name="T8" fmla="*/ 0 w 21"/>
              <a:gd name="T9" fmla="*/ 2147483647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7"/>
                </a:moveTo>
                <a:lnTo>
                  <a:pt x="7" y="0"/>
                </a:lnTo>
                <a:lnTo>
                  <a:pt x="21" y="9"/>
                </a:lnTo>
                <a:lnTo>
                  <a:pt x="12" y="17"/>
                </a:lnTo>
                <a:lnTo>
                  <a:pt x="0" y="7"/>
                </a:lnTo>
                <a:close/>
              </a:path>
            </a:pathLst>
          </a:custGeom>
          <a:solidFill>
            <a:srgbClr val="CDCDCD"/>
          </a:solidFill>
          <a:ln w="6350">
            <a:solidFill>
              <a:schemeClr val="bg1"/>
            </a:solidFill>
            <a:round/>
            <a:headEnd/>
            <a:tailEnd/>
          </a:ln>
        </p:spPr>
        <p:txBody>
          <a:bodyPr/>
          <a:lstStyle/>
          <a:p>
            <a:endParaRPr lang="en-US"/>
          </a:p>
        </p:txBody>
      </p:sp>
      <p:sp>
        <p:nvSpPr>
          <p:cNvPr id="1877" name="Freeform 2929"/>
          <p:cNvSpPr>
            <a:spLocks/>
          </p:cNvSpPr>
          <p:nvPr/>
        </p:nvSpPr>
        <p:spPr bwMode="auto">
          <a:xfrm>
            <a:off x="2092325" y="3390900"/>
            <a:ext cx="17463" cy="28575"/>
          </a:xfrm>
          <a:custGeom>
            <a:avLst/>
            <a:gdLst>
              <a:gd name="T0" fmla="*/ 2147483647 w 17"/>
              <a:gd name="T1" fmla="*/ 2147483647 h 26"/>
              <a:gd name="T2" fmla="*/ 2147483647 w 17"/>
              <a:gd name="T3" fmla="*/ 2147483647 h 26"/>
              <a:gd name="T4" fmla="*/ 2147483647 w 17"/>
              <a:gd name="T5" fmla="*/ 0 h 26"/>
              <a:gd name="T6" fmla="*/ 2147483647 w 17"/>
              <a:gd name="T7" fmla="*/ 2147483647 h 26"/>
              <a:gd name="T8" fmla="*/ 0 w 17"/>
              <a:gd name="T9" fmla="*/ 2147483647 h 26"/>
              <a:gd name="T10" fmla="*/ 2147483647 w 17"/>
              <a:gd name="T11" fmla="*/ 2147483647 h 26"/>
              <a:gd name="T12" fmla="*/ 2147483647 w 17"/>
              <a:gd name="T13" fmla="*/ 2147483647 h 26"/>
              <a:gd name="T14" fmla="*/ 2147483647 w 17"/>
              <a:gd name="T15" fmla="*/ 2147483647 h 26"/>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26"/>
              <a:gd name="T26" fmla="*/ 17 w 17"/>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26">
                <a:moveTo>
                  <a:pt x="8" y="22"/>
                </a:moveTo>
                <a:lnTo>
                  <a:pt x="17" y="26"/>
                </a:lnTo>
                <a:lnTo>
                  <a:pt x="12" y="0"/>
                </a:lnTo>
                <a:lnTo>
                  <a:pt x="3" y="3"/>
                </a:lnTo>
                <a:lnTo>
                  <a:pt x="0" y="17"/>
                </a:lnTo>
                <a:lnTo>
                  <a:pt x="4" y="21"/>
                </a:lnTo>
                <a:lnTo>
                  <a:pt x="8" y="11"/>
                </a:lnTo>
                <a:lnTo>
                  <a:pt x="8" y="22"/>
                </a:lnTo>
                <a:close/>
              </a:path>
            </a:pathLst>
          </a:custGeom>
          <a:solidFill>
            <a:srgbClr val="CDCDCD"/>
          </a:solidFill>
          <a:ln w="6350">
            <a:solidFill>
              <a:schemeClr val="bg1"/>
            </a:solidFill>
            <a:round/>
            <a:headEnd/>
            <a:tailEnd/>
          </a:ln>
        </p:spPr>
        <p:txBody>
          <a:bodyPr/>
          <a:lstStyle/>
          <a:p>
            <a:endParaRPr lang="en-US"/>
          </a:p>
        </p:txBody>
      </p:sp>
      <p:sp>
        <p:nvSpPr>
          <p:cNvPr id="1878" name="Freeform 2930"/>
          <p:cNvSpPr>
            <a:spLocks/>
          </p:cNvSpPr>
          <p:nvPr/>
        </p:nvSpPr>
        <p:spPr bwMode="auto">
          <a:xfrm>
            <a:off x="2051050" y="3375025"/>
            <a:ext cx="38100" cy="61913"/>
          </a:xfrm>
          <a:custGeom>
            <a:avLst/>
            <a:gdLst>
              <a:gd name="T0" fmla="*/ 2147483647 w 34"/>
              <a:gd name="T1" fmla="*/ 2147483647 h 55"/>
              <a:gd name="T2" fmla="*/ 2147483647 w 34"/>
              <a:gd name="T3" fmla="*/ 2147483647 h 55"/>
              <a:gd name="T4" fmla="*/ 2147483647 w 34"/>
              <a:gd name="T5" fmla="*/ 2147483647 h 55"/>
              <a:gd name="T6" fmla="*/ 2147483647 w 34"/>
              <a:gd name="T7" fmla="*/ 2147483647 h 55"/>
              <a:gd name="T8" fmla="*/ 2147483647 w 34"/>
              <a:gd name="T9" fmla="*/ 2147483647 h 55"/>
              <a:gd name="T10" fmla="*/ 2147483647 w 34"/>
              <a:gd name="T11" fmla="*/ 2147483647 h 55"/>
              <a:gd name="T12" fmla="*/ 2147483647 w 34"/>
              <a:gd name="T13" fmla="*/ 2147483647 h 55"/>
              <a:gd name="T14" fmla="*/ 2147483647 w 34"/>
              <a:gd name="T15" fmla="*/ 2147483647 h 55"/>
              <a:gd name="T16" fmla="*/ 2147483647 w 34"/>
              <a:gd name="T17" fmla="*/ 2147483647 h 55"/>
              <a:gd name="T18" fmla="*/ 2147483647 w 34"/>
              <a:gd name="T19" fmla="*/ 2147483647 h 55"/>
              <a:gd name="T20" fmla="*/ 2147483647 w 34"/>
              <a:gd name="T21" fmla="*/ 2147483647 h 55"/>
              <a:gd name="T22" fmla="*/ 2147483647 w 34"/>
              <a:gd name="T23" fmla="*/ 2147483647 h 55"/>
              <a:gd name="T24" fmla="*/ 2147483647 w 34"/>
              <a:gd name="T25" fmla="*/ 2147483647 h 55"/>
              <a:gd name="T26" fmla="*/ 2147483647 w 34"/>
              <a:gd name="T27" fmla="*/ 2147483647 h 55"/>
              <a:gd name="T28" fmla="*/ 2147483647 w 34"/>
              <a:gd name="T29" fmla="*/ 2147483647 h 55"/>
              <a:gd name="T30" fmla="*/ 0 w 34"/>
              <a:gd name="T31" fmla="*/ 2147483647 h 55"/>
              <a:gd name="T32" fmla="*/ 2147483647 w 34"/>
              <a:gd name="T33" fmla="*/ 2147483647 h 55"/>
              <a:gd name="T34" fmla="*/ 2147483647 w 34"/>
              <a:gd name="T35" fmla="*/ 0 h 55"/>
              <a:gd name="T36" fmla="*/ 2147483647 w 34"/>
              <a:gd name="T37" fmla="*/ 2147483647 h 55"/>
              <a:gd name="T38" fmla="*/ 2147483647 w 34"/>
              <a:gd name="T39" fmla="*/ 2147483647 h 55"/>
              <a:gd name="T40" fmla="*/ 2147483647 w 34"/>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55"/>
              <a:gd name="T65" fmla="*/ 34 w 34"/>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55">
                <a:moveTo>
                  <a:pt x="18" y="10"/>
                </a:moveTo>
                <a:lnTo>
                  <a:pt x="30" y="30"/>
                </a:lnTo>
                <a:lnTo>
                  <a:pt x="24" y="25"/>
                </a:lnTo>
                <a:lnTo>
                  <a:pt x="26" y="33"/>
                </a:lnTo>
                <a:lnTo>
                  <a:pt x="34" y="39"/>
                </a:lnTo>
                <a:lnTo>
                  <a:pt x="31" y="47"/>
                </a:lnTo>
                <a:lnTo>
                  <a:pt x="34" y="46"/>
                </a:lnTo>
                <a:lnTo>
                  <a:pt x="34" y="55"/>
                </a:lnTo>
                <a:lnTo>
                  <a:pt x="28" y="55"/>
                </a:lnTo>
                <a:lnTo>
                  <a:pt x="21" y="39"/>
                </a:lnTo>
                <a:lnTo>
                  <a:pt x="10" y="34"/>
                </a:lnTo>
                <a:lnTo>
                  <a:pt x="15" y="33"/>
                </a:lnTo>
                <a:lnTo>
                  <a:pt x="15" y="26"/>
                </a:lnTo>
                <a:lnTo>
                  <a:pt x="6" y="24"/>
                </a:lnTo>
                <a:lnTo>
                  <a:pt x="8" y="7"/>
                </a:lnTo>
                <a:lnTo>
                  <a:pt x="0" y="14"/>
                </a:lnTo>
                <a:lnTo>
                  <a:pt x="4" y="5"/>
                </a:lnTo>
                <a:lnTo>
                  <a:pt x="2" y="0"/>
                </a:lnTo>
                <a:lnTo>
                  <a:pt x="10" y="1"/>
                </a:lnTo>
                <a:lnTo>
                  <a:pt x="12" y="9"/>
                </a:lnTo>
                <a:lnTo>
                  <a:pt x="18" y="10"/>
                </a:lnTo>
                <a:close/>
              </a:path>
            </a:pathLst>
          </a:custGeom>
          <a:solidFill>
            <a:srgbClr val="CDCDCD"/>
          </a:solidFill>
          <a:ln w="6350">
            <a:solidFill>
              <a:schemeClr val="bg1"/>
            </a:solidFill>
            <a:round/>
            <a:headEnd/>
            <a:tailEnd/>
          </a:ln>
        </p:spPr>
        <p:txBody>
          <a:bodyPr/>
          <a:lstStyle/>
          <a:p>
            <a:endParaRPr lang="en-US"/>
          </a:p>
        </p:txBody>
      </p:sp>
      <p:sp>
        <p:nvSpPr>
          <p:cNvPr id="1879" name="Freeform 2931"/>
          <p:cNvSpPr>
            <a:spLocks/>
          </p:cNvSpPr>
          <p:nvPr/>
        </p:nvSpPr>
        <p:spPr bwMode="auto">
          <a:xfrm>
            <a:off x="2047875" y="3344863"/>
            <a:ext cx="19050" cy="25400"/>
          </a:xfrm>
          <a:custGeom>
            <a:avLst/>
            <a:gdLst>
              <a:gd name="T0" fmla="*/ 2147483647 w 18"/>
              <a:gd name="T1" fmla="*/ 2147483647 h 22"/>
              <a:gd name="T2" fmla="*/ 0 w 18"/>
              <a:gd name="T3" fmla="*/ 0 h 22"/>
              <a:gd name="T4" fmla="*/ 2147483647 w 18"/>
              <a:gd name="T5" fmla="*/ 2147483647 h 22"/>
              <a:gd name="T6" fmla="*/ 2147483647 w 18"/>
              <a:gd name="T7" fmla="*/ 2147483647 h 22"/>
              <a:gd name="T8" fmla="*/ 2147483647 w 18"/>
              <a:gd name="T9" fmla="*/ 2147483647 h 22"/>
              <a:gd name="T10" fmla="*/ 2147483647 w 18"/>
              <a:gd name="T11" fmla="*/ 2147483647 h 22"/>
              <a:gd name="T12" fmla="*/ 2147483647 w 18"/>
              <a:gd name="T13" fmla="*/ 2147483647 h 22"/>
              <a:gd name="T14" fmla="*/ 2147483647 w 18"/>
              <a:gd name="T15" fmla="*/ 2147483647 h 22"/>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2"/>
              <a:gd name="T26" fmla="*/ 18 w 18"/>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2">
                <a:moveTo>
                  <a:pt x="2" y="6"/>
                </a:moveTo>
                <a:lnTo>
                  <a:pt x="0" y="0"/>
                </a:lnTo>
                <a:lnTo>
                  <a:pt x="15" y="3"/>
                </a:lnTo>
                <a:lnTo>
                  <a:pt x="18" y="14"/>
                </a:lnTo>
                <a:lnTo>
                  <a:pt x="11" y="8"/>
                </a:lnTo>
                <a:lnTo>
                  <a:pt x="15" y="21"/>
                </a:lnTo>
                <a:lnTo>
                  <a:pt x="6" y="22"/>
                </a:lnTo>
                <a:lnTo>
                  <a:pt x="2" y="6"/>
                </a:lnTo>
                <a:close/>
              </a:path>
            </a:pathLst>
          </a:custGeom>
          <a:solidFill>
            <a:srgbClr val="CDCDCD"/>
          </a:solidFill>
          <a:ln w="6350">
            <a:solidFill>
              <a:schemeClr val="bg1"/>
            </a:solidFill>
            <a:round/>
            <a:headEnd/>
            <a:tailEnd/>
          </a:ln>
        </p:spPr>
        <p:txBody>
          <a:bodyPr/>
          <a:lstStyle/>
          <a:p>
            <a:endParaRPr lang="en-US"/>
          </a:p>
        </p:txBody>
      </p:sp>
      <p:sp>
        <p:nvSpPr>
          <p:cNvPr id="1880" name="Freeform 2932"/>
          <p:cNvSpPr>
            <a:spLocks/>
          </p:cNvSpPr>
          <p:nvPr/>
        </p:nvSpPr>
        <p:spPr bwMode="auto">
          <a:xfrm>
            <a:off x="2036763" y="3352800"/>
            <a:ext cx="12700" cy="31750"/>
          </a:xfrm>
          <a:custGeom>
            <a:avLst/>
            <a:gdLst>
              <a:gd name="T0" fmla="*/ 2147483647 w 12"/>
              <a:gd name="T1" fmla="*/ 2147483647 h 27"/>
              <a:gd name="T2" fmla="*/ 0 w 12"/>
              <a:gd name="T3" fmla="*/ 0 h 27"/>
              <a:gd name="T4" fmla="*/ 2147483647 w 12"/>
              <a:gd name="T5" fmla="*/ 2147483647 h 27"/>
              <a:gd name="T6" fmla="*/ 2147483647 w 12"/>
              <a:gd name="T7" fmla="*/ 2147483647 h 27"/>
              <a:gd name="T8" fmla="*/ 2147483647 w 12"/>
              <a:gd name="T9" fmla="*/ 2147483647 h 27"/>
              <a:gd name="T10" fmla="*/ 2147483647 w 12"/>
              <a:gd name="T11" fmla="*/ 2147483647 h 27"/>
              <a:gd name="T12" fmla="*/ 2147483647 w 12"/>
              <a:gd name="T13" fmla="*/ 2147483647 h 27"/>
              <a:gd name="T14" fmla="*/ 2147483647 w 12"/>
              <a:gd name="T15" fmla="*/ 2147483647 h 27"/>
              <a:gd name="T16" fmla="*/ 2147483647 w 12"/>
              <a:gd name="T17" fmla="*/ 2147483647 h 27"/>
              <a:gd name="T18" fmla="*/ 2147483647 w 12"/>
              <a:gd name="T19" fmla="*/ 2147483647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27"/>
              <a:gd name="T32" fmla="*/ 12 w 12"/>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27">
                <a:moveTo>
                  <a:pt x="5" y="9"/>
                </a:moveTo>
                <a:lnTo>
                  <a:pt x="0" y="0"/>
                </a:lnTo>
                <a:lnTo>
                  <a:pt x="11" y="3"/>
                </a:lnTo>
                <a:lnTo>
                  <a:pt x="12" y="9"/>
                </a:lnTo>
                <a:lnTo>
                  <a:pt x="9" y="9"/>
                </a:lnTo>
                <a:lnTo>
                  <a:pt x="9" y="27"/>
                </a:lnTo>
                <a:lnTo>
                  <a:pt x="4" y="21"/>
                </a:lnTo>
                <a:lnTo>
                  <a:pt x="4" y="15"/>
                </a:lnTo>
                <a:lnTo>
                  <a:pt x="8" y="13"/>
                </a:lnTo>
                <a:lnTo>
                  <a:pt x="5" y="9"/>
                </a:lnTo>
                <a:close/>
              </a:path>
            </a:pathLst>
          </a:custGeom>
          <a:solidFill>
            <a:srgbClr val="CDCDCD"/>
          </a:solidFill>
          <a:ln w="6350">
            <a:solidFill>
              <a:schemeClr val="bg1"/>
            </a:solidFill>
            <a:round/>
            <a:headEnd/>
            <a:tailEnd/>
          </a:ln>
        </p:spPr>
        <p:txBody>
          <a:bodyPr/>
          <a:lstStyle/>
          <a:p>
            <a:endParaRPr lang="en-US"/>
          </a:p>
        </p:txBody>
      </p:sp>
      <p:sp>
        <p:nvSpPr>
          <p:cNvPr id="1881" name="Freeform 2933"/>
          <p:cNvSpPr>
            <a:spLocks/>
          </p:cNvSpPr>
          <p:nvPr/>
        </p:nvSpPr>
        <p:spPr bwMode="auto">
          <a:xfrm>
            <a:off x="2028825" y="3302000"/>
            <a:ext cx="19050" cy="44450"/>
          </a:xfrm>
          <a:custGeom>
            <a:avLst/>
            <a:gdLst>
              <a:gd name="T0" fmla="*/ 2147483647 w 17"/>
              <a:gd name="T1" fmla="*/ 2147483647 h 40"/>
              <a:gd name="T2" fmla="*/ 2147483647 w 17"/>
              <a:gd name="T3" fmla="*/ 2147483647 h 40"/>
              <a:gd name="T4" fmla="*/ 2147483647 w 17"/>
              <a:gd name="T5" fmla="*/ 2147483647 h 40"/>
              <a:gd name="T6" fmla="*/ 2147483647 w 17"/>
              <a:gd name="T7" fmla="*/ 2147483647 h 40"/>
              <a:gd name="T8" fmla="*/ 2147483647 w 17"/>
              <a:gd name="T9" fmla="*/ 2147483647 h 40"/>
              <a:gd name="T10" fmla="*/ 2147483647 w 17"/>
              <a:gd name="T11" fmla="*/ 2147483647 h 40"/>
              <a:gd name="T12" fmla="*/ 2147483647 w 17"/>
              <a:gd name="T13" fmla="*/ 2147483647 h 40"/>
              <a:gd name="T14" fmla="*/ 2147483647 w 17"/>
              <a:gd name="T15" fmla="*/ 2147483647 h 40"/>
              <a:gd name="T16" fmla="*/ 2147483647 w 17"/>
              <a:gd name="T17" fmla="*/ 2147483647 h 40"/>
              <a:gd name="T18" fmla="*/ 2147483647 w 17"/>
              <a:gd name="T19" fmla="*/ 2147483647 h 40"/>
              <a:gd name="T20" fmla="*/ 2147483647 w 17"/>
              <a:gd name="T21" fmla="*/ 0 h 40"/>
              <a:gd name="T22" fmla="*/ 0 w 17"/>
              <a:gd name="T23" fmla="*/ 2147483647 h 40"/>
              <a:gd name="T24" fmla="*/ 2147483647 w 17"/>
              <a:gd name="T25" fmla="*/ 2147483647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40"/>
              <a:gd name="T41" fmla="*/ 17 w 17"/>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40">
                <a:moveTo>
                  <a:pt x="3" y="20"/>
                </a:moveTo>
                <a:lnTo>
                  <a:pt x="8" y="21"/>
                </a:lnTo>
                <a:lnTo>
                  <a:pt x="5" y="23"/>
                </a:lnTo>
                <a:lnTo>
                  <a:pt x="8" y="27"/>
                </a:lnTo>
                <a:lnTo>
                  <a:pt x="5" y="29"/>
                </a:lnTo>
                <a:lnTo>
                  <a:pt x="5" y="40"/>
                </a:lnTo>
                <a:lnTo>
                  <a:pt x="12" y="33"/>
                </a:lnTo>
                <a:lnTo>
                  <a:pt x="12" y="27"/>
                </a:lnTo>
                <a:lnTo>
                  <a:pt x="17" y="29"/>
                </a:lnTo>
                <a:lnTo>
                  <a:pt x="9" y="4"/>
                </a:lnTo>
                <a:lnTo>
                  <a:pt x="7" y="0"/>
                </a:lnTo>
                <a:lnTo>
                  <a:pt x="0" y="4"/>
                </a:lnTo>
                <a:lnTo>
                  <a:pt x="3" y="20"/>
                </a:lnTo>
                <a:close/>
              </a:path>
            </a:pathLst>
          </a:custGeom>
          <a:solidFill>
            <a:srgbClr val="CDCDCD"/>
          </a:solidFill>
          <a:ln w="6350">
            <a:solidFill>
              <a:schemeClr val="bg1"/>
            </a:solidFill>
            <a:round/>
            <a:headEnd/>
            <a:tailEnd/>
          </a:ln>
        </p:spPr>
        <p:txBody>
          <a:bodyPr/>
          <a:lstStyle/>
          <a:p>
            <a:endParaRPr lang="en-US"/>
          </a:p>
        </p:txBody>
      </p:sp>
      <p:sp>
        <p:nvSpPr>
          <p:cNvPr id="1882" name="Freeform 2934"/>
          <p:cNvSpPr>
            <a:spLocks/>
          </p:cNvSpPr>
          <p:nvPr/>
        </p:nvSpPr>
        <p:spPr bwMode="auto">
          <a:xfrm>
            <a:off x="1328738" y="2614613"/>
            <a:ext cx="800100" cy="820737"/>
          </a:xfrm>
          <a:custGeom>
            <a:avLst/>
            <a:gdLst>
              <a:gd name="T0" fmla="*/ 2147483647 w 737"/>
              <a:gd name="T1" fmla="*/ 2147483647 h 731"/>
              <a:gd name="T2" fmla="*/ 2147483647 w 737"/>
              <a:gd name="T3" fmla="*/ 2147483647 h 731"/>
              <a:gd name="T4" fmla="*/ 2147483647 w 737"/>
              <a:gd name="T5" fmla="*/ 2147483647 h 731"/>
              <a:gd name="T6" fmla="*/ 2147483647 w 737"/>
              <a:gd name="T7" fmla="*/ 2147483647 h 731"/>
              <a:gd name="T8" fmla="*/ 2147483647 w 737"/>
              <a:gd name="T9" fmla="*/ 2147483647 h 731"/>
              <a:gd name="T10" fmla="*/ 2147483647 w 737"/>
              <a:gd name="T11" fmla="*/ 2147483647 h 731"/>
              <a:gd name="T12" fmla="*/ 2147483647 w 737"/>
              <a:gd name="T13" fmla="*/ 2147483647 h 731"/>
              <a:gd name="T14" fmla="*/ 2147483647 w 737"/>
              <a:gd name="T15" fmla="*/ 2147483647 h 731"/>
              <a:gd name="T16" fmla="*/ 2147483647 w 737"/>
              <a:gd name="T17" fmla="*/ 2147483647 h 731"/>
              <a:gd name="T18" fmla="*/ 2147483647 w 737"/>
              <a:gd name="T19" fmla="*/ 2147483647 h 731"/>
              <a:gd name="T20" fmla="*/ 2147483647 w 737"/>
              <a:gd name="T21" fmla="*/ 2147483647 h 731"/>
              <a:gd name="T22" fmla="*/ 2147483647 w 737"/>
              <a:gd name="T23" fmla="*/ 2147483647 h 731"/>
              <a:gd name="T24" fmla="*/ 2147483647 w 737"/>
              <a:gd name="T25" fmla="*/ 2147483647 h 731"/>
              <a:gd name="T26" fmla="*/ 2147483647 w 737"/>
              <a:gd name="T27" fmla="*/ 2147483647 h 731"/>
              <a:gd name="T28" fmla="*/ 2147483647 w 737"/>
              <a:gd name="T29" fmla="*/ 2147483647 h 731"/>
              <a:gd name="T30" fmla="*/ 2147483647 w 737"/>
              <a:gd name="T31" fmla="*/ 2147483647 h 731"/>
              <a:gd name="T32" fmla="*/ 2147483647 w 737"/>
              <a:gd name="T33" fmla="*/ 2147483647 h 731"/>
              <a:gd name="T34" fmla="*/ 2147483647 w 737"/>
              <a:gd name="T35" fmla="*/ 2147483647 h 731"/>
              <a:gd name="T36" fmla="*/ 2147483647 w 737"/>
              <a:gd name="T37" fmla="*/ 2147483647 h 731"/>
              <a:gd name="T38" fmla="*/ 2147483647 w 737"/>
              <a:gd name="T39" fmla="*/ 2147483647 h 731"/>
              <a:gd name="T40" fmla="*/ 2147483647 w 737"/>
              <a:gd name="T41" fmla="*/ 2147483647 h 731"/>
              <a:gd name="T42" fmla="*/ 2147483647 w 737"/>
              <a:gd name="T43" fmla="*/ 2147483647 h 731"/>
              <a:gd name="T44" fmla="*/ 2147483647 w 737"/>
              <a:gd name="T45" fmla="*/ 2147483647 h 731"/>
              <a:gd name="T46" fmla="*/ 2147483647 w 737"/>
              <a:gd name="T47" fmla="*/ 2147483647 h 731"/>
              <a:gd name="T48" fmla="*/ 2147483647 w 737"/>
              <a:gd name="T49" fmla="*/ 2147483647 h 731"/>
              <a:gd name="T50" fmla="*/ 2147483647 w 737"/>
              <a:gd name="T51" fmla="*/ 2147483647 h 731"/>
              <a:gd name="T52" fmla="*/ 2147483647 w 737"/>
              <a:gd name="T53" fmla="*/ 2147483647 h 731"/>
              <a:gd name="T54" fmla="*/ 2147483647 w 737"/>
              <a:gd name="T55" fmla="*/ 2147483647 h 731"/>
              <a:gd name="T56" fmla="*/ 2147483647 w 737"/>
              <a:gd name="T57" fmla="*/ 2147483647 h 731"/>
              <a:gd name="T58" fmla="*/ 2147483647 w 737"/>
              <a:gd name="T59" fmla="*/ 2147483647 h 731"/>
              <a:gd name="T60" fmla="*/ 2147483647 w 737"/>
              <a:gd name="T61" fmla="*/ 0 h 731"/>
              <a:gd name="T62" fmla="*/ 2147483647 w 737"/>
              <a:gd name="T63" fmla="*/ 2147483647 h 731"/>
              <a:gd name="T64" fmla="*/ 2147483647 w 737"/>
              <a:gd name="T65" fmla="*/ 2147483647 h 731"/>
              <a:gd name="T66" fmla="*/ 2147483647 w 737"/>
              <a:gd name="T67" fmla="*/ 2147483647 h 731"/>
              <a:gd name="T68" fmla="*/ 2147483647 w 737"/>
              <a:gd name="T69" fmla="*/ 2147483647 h 731"/>
              <a:gd name="T70" fmla="*/ 2147483647 w 737"/>
              <a:gd name="T71" fmla="*/ 2147483647 h 731"/>
              <a:gd name="T72" fmla="*/ 2147483647 w 737"/>
              <a:gd name="T73" fmla="*/ 2147483647 h 731"/>
              <a:gd name="T74" fmla="*/ 2147483647 w 737"/>
              <a:gd name="T75" fmla="*/ 2147483647 h 731"/>
              <a:gd name="T76" fmla="*/ 2147483647 w 737"/>
              <a:gd name="T77" fmla="*/ 2147483647 h 731"/>
              <a:gd name="T78" fmla="*/ 2147483647 w 737"/>
              <a:gd name="T79" fmla="*/ 2147483647 h 731"/>
              <a:gd name="T80" fmla="*/ 2147483647 w 737"/>
              <a:gd name="T81" fmla="*/ 2147483647 h 731"/>
              <a:gd name="T82" fmla="*/ 2147483647 w 737"/>
              <a:gd name="T83" fmla="*/ 2147483647 h 731"/>
              <a:gd name="T84" fmla="*/ 2147483647 w 737"/>
              <a:gd name="T85" fmla="*/ 2147483647 h 731"/>
              <a:gd name="T86" fmla="*/ 2147483647 w 737"/>
              <a:gd name="T87" fmla="*/ 2147483647 h 731"/>
              <a:gd name="T88" fmla="*/ 2147483647 w 737"/>
              <a:gd name="T89" fmla="*/ 2147483647 h 731"/>
              <a:gd name="T90" fmla="*/ 2147483647 w 737"/>
              <a:gd name="T91" fmla="*/ 2147483647 h 731"/>
              <a:gd name="T92" fmla="*/ 2147483647 w 737"/>
              <a:gd name="T93" fmla="*/ 2147483647 h 731"/>
              <a:gd name="T94" fmla="*/ 2147483647 w 737"/>
              <a:gd name="T95" fmla="*/ 2147483647 h 731"/>
              <a:gd name="T96" fmla="*/ 2147483647 w 737"/>
              <a:gd name="T97" fmla="*/ 2147483647 h 731"/>
              <a:gd name="T98" fmla="*/ 2147483647 w 737"/>
              <a:gd name="T99" fmla="*/ 2147483647 h 731"/>
              <a:gd name="T100" fmla="*/ 2147483647 w 737"/>
              <a:gd name="T101" fmla="*/ 2147483647 h 731"/>
              <a:gd name="T102" fmla="*/ 2147483647 w 737"/>
              <a:gd name="T103" fmla="*/ 2147483647 h 731"/>
              <a:gd name="T104" fmla="*/ 2147483647 w 737"/>
              <a:gd name="T105" fmla="*/ 2147483647 h 731"/>
              <a:gd name="T106" fmla="*/ 2147483647 w 737"/>
              <a:gd name="T107" fmla="*/ 2147483647 h 7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37"/>
              <a:gd name="T163" fmla="*/ 0 h 731"/>
              <a:gd name="T164" fmla="*/ 737 w 737"/>
              <a:gd name="T165" fmla="*/ 731 h 73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37" h="731">
                <a:moveTo>
                  <a:pt x="91" y="717"/>
                </a:moveTo>
                <a:lnTo>
                  <a:pt x="88" y="718"/>
                </a:lnTo>
                <a:lnTo>
                  <a:pt x="92" y="727"/>
                </a:lnTo>
                <a:lnTo>
                  <a:pt x="94" y="718"/>
                </a:lnTo>
                <a:lnTo>
                  <a:pt x="106" y="721"/>
                </a:lnTo>
                <a:lnTo>
                  <a:pt x="104" y="713"/>
                </a:lnTo>
                <a:lnTo>
                  <a:pt x="108" y="720"/>
                </a:lnTo>
                <a:lnTo>
                  <a:pt x="116" y="718"/>
                </a:lnTo>
                <a:lnTo>
                  <a:pt x="126" y="701"/>
                </a:lnTo>
                <a:lnTo>
                  <a:pt x="128" y="701"/>
                </a:lnTo>
                <a:lnTo>
                  <a:pt x="127" y="710"/>
                </a:lnTo>
                <a:lnTo>
                  <a:pt x="158" y="693"/>
                </a:lnTo>
                <a:lnTo>
                  <a:pt x="162" y="703"/>
                </a:lnTo>
                <a:lnTo>
                  <a:pt x="166" y="691"/>
                </a:lnTo>
                <a:lnTo>
                  <a:pt x="182" y="686"/>
                </a:lnTo>
                <a:lnTo>
                  <a:pt x="172" y="672"/>
                </a:lnTo>
                <a:lnTo>
                  <a:pt x="181" y="678"/>
                </a:lnTo>
                <a:lnTo>
                  <a:pt x="196" y="672"/>
                </a:lnTo>
                <a:lnTo>
                  <a:pt x="193" y="669"/>
                </a:lnTo>
                <a:lnTo>
                  <a:pt x="204" y="667"/>
                </a:lnTo>
                <a:lnTo>
                  <a:pt x="204" y="659"/>
                </a:lnTo>
                <a:lnTo>
                  <a:pt x="224" y="651"/>
                </a:lnTo>
                <a:lnTo>
                  <a:pt x="225" y="643"/>
                </a:lnTo>
                <a:lnTo>
                  <a:pt x="222" y="642"/>
                </a:lnTo>
                <a:lnTo>
                  <a:pt x="238" y="632"/>
                </a:lnTo>
                <a:lnTo>
                  <a:pt x="239" y="626"/>
                </a:lnTo>
                <a:lnTo>
                  <a:pt x="245" y="628"/>
                </a:lnTo>
                <a:lnTo>
                  <a:pt x="252" y="618"/>
                </a:lnTo>
                <a:lnTo>
                  <a:pt x="269" y="610"/>
                </a:lnTo>
                <a:lnTo>
                  <a:pt x="267" y="605"/>
                </a:lnTo>
                <a:lnTo>
                  <a:pt x="270" y="599"/>
                </a:lnTo>
                <a:lnTo>
                  <a:pt x="284" y="586"/>
                </a:lnTo>
                <a:lnTo>
                  <a:pt x="277" y="579"/>
                </a:lnTo>
                <a:lnTo>
                  <a:pt x="267" y="578"/>
                </a:lnTo>
                <a:lnTo>
                  <a:pt x="270" y="566"/>
                </a:lnTo>
                <a:lnTo>
                  <a:pt x="298" y="543"/>
                </a:lnTo>
                <a:lnTo>
                  <a:pt x="289" y="531"/>
                </a:lnTo>
                <a:lnTo>
                  <a:pt x="299" y="534"/>
                </a:lnTo>
                <a:lnTo>
                  <a:pt x="314" y="507"/>
                </a:lnTo>
                <a:lnTo>
                  <a:pt x="336" y="492"/>
                </a:lnTo>
                <a:lnTo>
                  <a:pt x="346" y="452"/>
                </a:lnTo>
                <a:lnTo>
                  <a:pt x="346" y="470"/>
                </a:lnTo>
                <a:lnTo>
                  <a:pt x="338" y="492"/>
                </a:lnTo>
                <a:lnTo>
                  <a:pt x="347" y="494"/>
                </a:lnTo>
                <a:lnTo>
                  <a:pt x="363" y="482"/>
                </a:lnTo>
                <a:lnTo>
                  <a:pt x="349" y="500"/>
                </a:lnTo>
                <a:lnTo>
                  <a:pt x="367" y="508"/>
                </a:lnTo>
                <a:lnTo>
                  <a:pt x="342" y="504"/>
                </a:lnTo>
                <a:lnTo>
                  <a:pt x="324" y="514"/>
                </a:lnTo>
                <a:lnTo>
                  <a:pt x="323" y="531"/>
                </a:lnTo>
                <a:lnTo>
                  <a:pt x="313" y="553"/>
                </a:lnTo>
                <a:lnTo>
                  <a:pt x="319" y="557"/>
                </a:lnTo>
                <a:lnTo>
                  <a:pt x="330" y="551"/>
                </a:lnTo>
                <a:lnTo>
                  <a:pt x="323" y="564"/>
                </a:lnTo>
                <a:lnTo>
                  <a:pt x="314" y="564"/>
                </a:lnTo>
                <a:lnTo>
                  <a:pt x="312" y="571"/>
                </a:lnTo>
                <a:lnTo>
                  <a:pt x="316" y="574"/>
                </a:lnTo>
                <a:lnTo>
                  <a:pt x="330" y="571"/>
                </a:lnTo>
                <a:lnTo>
                  <a:pt x="343" y="559"/>
                </a:lnTo>
                <a:lnTo>
                  <a:pt x="342" y="567"/>
                </a:lnTo>
                <a:lnTo>
                  <a:pt x="347" y="556"/>
                </a:lnTo>
                <a:lnTo>
                  <a:pt x="353" y="555"/>
                </a:lnTo>
                <a:lnTo>
                  <a:pt x="356" y="545"/>
                </a:lnTo>
                <a:lnTo>
                  <a:pt x="357" y="554"/>
                </a:lnTo>
                <a:lnTo>
                  <a:pt x="360" y="539"/>
                </a:lnTo>
                <a:lnTo>
                  <a:pt x="377" y="543"/>
                </a:lnTo>
                <a:lnTo>
                  <a:pt x="387" y="521"/>
                </a:lnTo>
                <a:lnTo>
                  <a:pt x="376" y="524"/>
                </a:lnTo>
                <a:lnTo>
                  <a:pt x="382" y="515"/>
                </a:lnTo>
                <a:lnTo>
                  <a:pt x="375" y="512"/>
                </a:lnTo>
                <a:lnTo>
                  <a:pt x="392" y="494"/>
                </a:lnTo>
                <a:lnTo>
                  <a:pt x="389" y="508"/>
                </a:lnTo>
                <a:lnTo>
                  <a:pt x="393" y="506"/>
                </a:lnTo>
                <a:lnTo>
                  <a:pt x="393" y="497"/>
                </a:lnTo>
                <a:lnTo>
                  <a:pt x="398" y="505"/>
                </a:lnTo>
                <a:lnTo>
                  <a:pt x="415" y="501"/>
                </a:lnTo>
                <a:lnTo>
                  <a:pt x="413" y="510"/>
                </a:lnTo>
                <a:lnTo>
                  <a:pt x="421" y="510"/>
                </a:lnTo>
                <a:lnTo>
                  <a:pt x="413" y="515"/>
                </a:lnTo>
                <a:lnTo>
                  <a:pt x="425" y="511"/>
                </a:lnTo>
                <a:lnTo>
                  <a:pt x="421" y="517"/>
                </a:lnTo>
                <a:lnTo>
                  <a:pt x="431" y="517"/>
                </a:lnTo>
                <a:lnTo>
                  <a:pt x="430" y="521"/>
                </a:lnTo>
                <a:lnTo>
                  <a:pt x="440" y="530"/>
                </a:lnTo>
                <a:lnTo>
                  <a:pt x="446" y="524"/>
                </a:lnTo>
                <a:lnTo>
                  <a:pt x="465" y="543"/>
                </a:lnTo>
                <a:lnTo>
                  <a:pt x="516" y="541"/>
                </a:lnTo>
                <a:lnTo>
                  <a:pt x="517" y="547"/>
                </a:lnTo>
                <a:lnTo>
                  <a:pt x="531" y="553"/>
                </a:lnTo>
                <a:lnTo>
                  <a:pt x="544" y="550"/>
                </a:lnTo>
                <a:lnTo>
                  <a:pt x="551" y="540"/>
                </a:lnTo>
                <a:lnTo>
                  <a:pt x="562" y="549"/>
                </a:lnTo>
                <a:lnTo>
                  <a:pt x="558" y="551"/>
                </a:lnTo>
                <a:lnTo>
                  <a:pt x="558" y="560"/>
                </a:lnTo>
                <a:lnTo>
                  <a:pt x="554" y="544"/>
                </a:lnTo>
                <a:lnTo>
                  <a:pt x="551" y="557"/>
                </a:lnTo>
                <a:lnTo>
                  <a:pt x="546" y="561"/>
                </a:lnTo>
                <a:lnTo>
                  <a:pt x="570" y="575"/>
                </a:lnTo>
                <a:lnTo>
                  <a:pt x="585" y="561"/>
                </a:lnTo>
                <a:lnTo>
                  <a:pt x="582" y="557"/>
                </a:lnTo>
                <a:lnTo>
                  <a:pt x="586" y="561"/>
                </a:lnTo>
                <a:lnTo>
                  <a:pt x="579" y="569"/>
                </a:lnTo>
                <a:lnTo>
                  <a:pt x="579" y="580"/>
                </a:lnTo>
                <a:lnTo>
                  <a:pt x="591" y="592"/>
                </a:lnTo>
                <a:lnTo>
                  <a:pt x="589" y="596"/>
                </a:lnTo>
                <a:lnTo>
                  <a:pt x="608" y="609"/>
                </a:lnTo>
                <a:lnTo>
                  <a:pt x="618" y="604"/>
                </a:lnTo>
                <a:lnTo>
                  <a:pt x="618" y="599"/>
                </a:lnTo>
                <a:lnTo>
                  <a:pt x="601" y="584"/>
                </a:lnTo>
                <a:lnTo>
                  <a:pt x="603" y="580"/>
                </a:lnTo>
                <a:lnTo>
                  <a:pt x="616" y="589"/>
                </a:lnTo>
                <a:lnTo>
                  <a:pt x="619" y="583"/>
                </a:lnTo>
                <a:lnTo>
                  <a:pt x="624" y="596"/>
                </a:lnTo>
                <a:lnTo>
                  <a:pt x="623" y="603"/>
                </a:lnTo>
                <a:lnTo>
                  <a:pt x="631" y="600"/>
                </a:lnTo>
                <a:lnTo>
                  <a:pt x="633" y="609"/>
                </a:lnTo>
                <a:lnTo>
                  <a:pt x="637" y="608"/>
                </a:lnTo>
                <a:lnTo>
                  <a:pt x="639" y="602"/>
                </a:lnTo>
                <a:lnTo>
                  <a:pt x="631" y="574"/>
                </a:lnTo>
                <a:lnTo>
                  <a:pt x="632" y="566"/>
                </a:lnTo>
                <a:lnTo>
                  <a:pt x="645" y="603"/>
                </a:lnTo>
                <a:lnTo>
                  <a:pt x="657" y="609"/>
                </a:lnTo>
                <a:lnTo>
                  <a:pt x="662" y="618"/>
                </a:lnTo>
                <a:lnTo>
                  <a:pt x="668" y="612"/>
                </a:lnTo>
                <a:lnTo>
                  <a:pt x="666" y="616"/>
                </a:lnTo>
                <a:lnTo>
                  <a:pt x="663" y="619"/>
                </a:lnTo>
                <a:lnTo>
                  <a:pt x="666" y="625"/>
                </a:lnTo>
                <a:lnTo>
                  <a:pt x="670" y="624"/>
                </a:lnTo>
                <a:lnTo>
                  <a:pt x="680" y="635"/>
                </a:lnTo>
                <a:lnTo>
                  <a:pt x="668" y="629"/>
                </a:lnTo>
                <a:lnTo>
                  <a:pt x="668" y="633"/>
                </a:lnTo>
                <a:lnTo>
                  <a:pt x="672" y="632"/>
                </a:lnTo>
                <a:lnTo>
                  <a:pt x="672" y="641"/>
                </a:lnTo>
                <a:lnTo>
                  <a:pt x="677" y="642"/>
                </a:lnTo>
                <a:lnTo>
                  <a:pt x="671" y="647"/>
                </a:lnTo>
                <a:lnTo>
                  <a:pt x="683" y="649"/>
                </a:lnTo>
                <a:lnTo>
                  <a:pt x="686" y="657"/>
                </a:lnTo>
                <a:lnTo>
                  <a:pt x="680" y="652"/>
                </a:lnTo>
                <a:lnTo>
                  <a:pt x="683" y="658"/>
                </a:lnTo>
                <a:lnTo>
                  <a:pt x="693" y="665"/>
                </a:lnTo>
                <a:lnTo>
                  <a:pt x="697" y="675"/>
                </a:lnTo>
                <a:lnTo>
                  <a:pt x="707" y="682"/>
                </a:lnTo>
                <a:lnTo>
                  <a:pt x="701" y="684"/>
                </a:lnTo>
                <a:lnTo>
                  <a:pt x="694" y="698"/>
                </a:lnTo>
                <a:lnTo>
                  <a:pt x="697" y="703"/>
                </a:lnTo>
                <a:lnTo>
                  <a:pt x="703" y="692"/>
                </a:lnTo>
                <a:lnTo>
                  <a:pt x="716" y="685"/>
                </a:lnTo>
                <a:lnTo>
                  <a:pt x="721" y="712"/>
                </a:lnTo>
                <a:lnTo>
                  <a:pt x="726" y="712"/>
                </a:lnTo>
                <a:lnTo>
                  <a:pt x="727" y="718"/>
                </a:lnTo>
                <a:lnTo>
                  <a:pt x="720" y="722"/>
                </a:lnTo>
                <a:lnTo>
                  <a:pt x="721" y="731"/>
                </a:lnTo>
                <a:lnTo>
                  <a:pt x="736" y="722"/>
                </a:lnTo>
                <a:lnTo>
                  <a:pt x="737" y="688"/>
                </a:lnTo>
                <a:lnTo>
                  <a:pt x="701" y="668"/>
                </a:lnTo>
                <a:lnTo>
                  <a:pt x="664" y="594"/>
                </a:lnTo>
                <a:lnTo>
                  <a:pt x="652" y="586"/>
                </a:lnTo>
                <a:lnTo>
                  <a:pt x="633" y="551"/>
                </a:lnTo>
                <a:lnTo>
                  <a:pt x="616" y="560"/>
                </a:lnTo>
                <a:lnTo>
                  <a:pt x="608" y="575"/>
                </a:lnTo>
                <a:lnTo>
                  <a:pt x="592" y="584"/>
                </a:lnTo>
                <a:lnTo>
                  <a:pt x="588" y="573"/>
                </a:lnTo>
                <a:lnTo>
                  <a:pt x="559" y="541"/>
                </a:lnTo>
                <a:lnTo>
                  <a:pt x="560" y="530"/>
                </a:lnTo>
                <a:lnTo>
                  <a:pt x="544" y="536"/>
                </a:lnTo>
                <a:lnTo>
                  <a:pt x="525" y="531"/>
                </a:lnTo>
                <a:lnTo>
                  <a:pt x="525" y="93"/>
                </a:lnTo>
                <a:lnTo>
                  <a:pt x="520" y="98"/>
                </a:lnTo>
                <a:lnTo>
                  <a:pt x="481" y="71"/>
                </a:lnTo>
                <a:lnTo>
                  <a:pt x="442" y="78"/>
                </a:lnTo>
                <a:lnTo>
                  <a:pt x="364" y="51"/>
                </a:lnTo>
                <a:lnTo>
                  <a:pt x="317" y="52"/>
                </a:lnTo>
                <a:lnTo>
                  <a:pt x="320" y="47"/>
                </a:lnTo>
                <a:lnTo>
                  <a:pt x="313" y="44"/>
                </a:lnTo>
                <a:lnTo>
                  <a:pt x="308" y="41"/>
                </a:lnTo>
                <a:lnTo>
                  <a:pt x="309" y="31"/>
                </a:lnTo>
                <a:lnTo>
                  <a:pt x="295" y="33"/>
                </a:lnTo>
                <a:lnTo>
                  <a:pt x="289" y="23"/>
                </a:lnTo>
                <a:lnTo>
                  <a:pt x="269" y="32"/>
                </a:lnTo>
                <a:lnTo>
                  <a:pt x="253" y="13"/>
                </a:lnTo>
                <a:lnTo>
                  <a:pt x="246" y="19"/>
                </a:lnTo>
                <a:lnTo>
                  <a:pt x="249" y="37"/>
                </a:lnTo>
                <a:lnTo>
                  <a:pt x="246" y="35"/>
                </a:lnTo>
                <a:lnTo>
                  <a:pt x="229" y="29"/>
                </a:lnTo>
                <a:lnTo>
                  <a:pt x="244" y="11"/>
                </a:lnTo>
                <a:lnTo>
                  <a:pt x="221" y="0"/>
                </a:lnTo>
                <a:lnTo>
                  <a:pt x="196" y="29"/>
                </a:lnTo>
                <a:lnTo>
                  <a:pt x="173" y="32"/>
                </a:lnTo>
                <a:lnTo>
                  <a:pt x="172" y="39"/>
                </a:lnTo>
                <a:lnTo>
                  <a:pt x="166" y="35"/>
                </a:lnTo>
                <a:lnTo>
                  <a:pt x="176" y="25"/>
                </a:lnTo>
                <a:lnTo>
                  <a:pt x="160" y="35"/>
                </a:lnTo>
                <a:lnTo>
                  <a:pt x="155" y="41"/>
                </a:lnTo>
                <a:lnTo>
                  <a:pt x="167" y="49"/>
                </a:lnTo>
                <a:lnTo>
                  <a:pt x="160" y="51"/>
                </a:lnTo>
                <a:lnTo>
                  <a:pt x="157" y="64"/>
                </a:lnTo>
                <a:lnTo>
                  <a:pt x="152" y="59"/>
                </a:lnTo>
                <a:lnTo>
                  <a:pt x="156" y="49"/>
                </a:lnTo>
                <a:lnTo>
                  <a:pt x="152" y="44"/>
                </a:lnTo>
                <a:lnTo>
                  <a:pt x="119" y="70"/>
                </a:lnTo>
                <a:lnTo>
                  <a:pt x="122" y="63"/>
                </a:lnTo>
                <a:lnTo>
                  <a:pt x="119" y="62"/>
                </a:lnTo>
                <a:lnTo>
                  <a:pt x="114" y="74"/>
                </a:lnTo>
                <a:lnTo>
                  <a:pt x="124" y="84"/>
                </a:lnTo>
                <a:lnTo>
                  <a:pt x="109" y="76"/>
                </a:lnTo>
                <a:lnTo>
                  <a:pt x="101" y="90"/>
                </a:lnTo>
                <a:lnTo>
                  <a:pt x="112" y="91"/>
                </a:lnTo>
                <a:lnTo>
                  <a:pt x="98" y="93"/>
                </a:lnTo>
                <a:lnTo>
                  <a:pt x="107" y="102"/>
                </a:lnTo>
                <a:lnTo>
                  <a:pt x="98" y="98"/>
                </a:lnTo>
                <a:lnTo>
                  <a:pt x="96" y="112"/>
                </a:lnTo>
                <a:lnTo>
                  <a:pt x="80" y="134"/>
                </a:lnTo>
                <a:lnTo>
                  <a:pt x="35" y="141"/>
                </a:lnTo>
                <a:lnTo>
                  <a:pt x="34" y="161"/>
                </a:lnTo>
                <a:lnTo>
                  <a:pt x="38" y="161"/>
                </a:lnTo>
                <a:lnTo>
                  <a:pt x="24" y="168"/>
                </a:lnTo>
                <a:lnTo>
                  <a:pt x="73" y="202"/>
                </a:lnTo>
                <a:lnTo>
                  <a:pt x="82" y="212"/>
                </a:lnTo>
                <a:lnTo>
                  <a:pt x="86" y="233"/>
                </a:lnTo>
                <a:lnTo>
                  <a:pt x="102" y="239"/>
                </a:lnTo>
                <a:lnTo>
                  <a:pt x="111" y="230"/>
                </a:lnTo>
                <a:lnTo>
                  <a:pt x="109" y="239"/>
                </a:lnTo>
                <a:lnTo>
                  <a:pt x="126" y="237"/>
                </a:lnTo>
                <a:lnTo>
                  <a:pt x="128" y="240"/>
                </a:lnTo>
                <a:lnTo>
                  <a:pt x="121" y="249"/>
                </a:lnTo>
                <a:lnTo>
                  <a:pt x="132" y="260"/>
                </a:lnTo>
                <a:lnTo>
                  <a:pt x="133" y="252"/>
                </a:lnTo>
                <a:lnTo>
                  <a:pt x="166" y="259"/>
                </a:lnTo>
                <a:lnTo>
                  <a:pt x="143" y="269"/>
                </a:lnTo>
                <a:lnTo>
                  <a:pt x="124" y="264"/>
                </a:lnTo>
                <a:lnTo>
                  <a:pt x="117" y="254"/>
                </a:lnTo>
                <a:lnTo>
                  <a:pt x="121" y="264"/>
                </a:lnTo>
                <a:lnTo>
                  <a:pt x="119" y="271"/>
                </a:lnTo>
                <a:lnTo>
                  <a:pt x="139" y="274"/>
                </a:lnTo>
                <a:lnTo>
                  <a:pt x="136" y="280"/>
                </a:lnTo>
                <a:lnTo>
                  <a:pt x="128" y="272"/>
                </a:lnTo>
                <a:lnTo>
                  <a:pt x="122" y="289"/>
                </a:lnTo>
                <a:lnTo>
                  <a:pt x="86" y="284"/>
                </a:lnTo>
                <a:lnTo>
                  <a:pt x="78" y="276"/>
                </a:lnTo>
                <a:lnTo>
                  <a:pt x="84" y="272"/>
                </a:lnTo>
                <a:lnTo>
                  <a:pt x="84" y="260"/>
                </a:lnTo>
                <a:lnTo>
                  <a:pt x="80" y="258"/>
                </a:lnTo>
                <a:lnTo>
                  <a:pt x="67" y="258"/>
                </a:lnTo>
                <a:lnTo>
                  <a:pt x="44" y="274"/>
                </a:lnTo>
                <a:lnTo>
                  <a:pt x="49" y="280"/>
                </a:lnTo>
                <a:lnTo>
                  <a:pt x="34" y="279"/>
                </a:lnTo>
                <a:lnTo>
                  <a:pt x="0" y="300"/>
                </a:lnTo>
                <a:lnTo>
                  <a:pt x="15" y="315"/>
                </a:lnTo>
                <a:lnTo>
                  <a:pt x="37" y="319"/>
                </a:lnTo>
                <a:lnTo>
                  <a:pt x="24" y="324"/>
                </a:lnTo>
                <a:lnTo>
                  <a:pt x="38" y="352"/>
                </a:lnTo>
                <a:lnTo>
                  <a:pt x="63" y="358"/>
                </a:lnTo>
                <a:lnTo>
                  <a:pt x="87" y="352"/>
                </a:lnTo>
                <a:lnTo>
                  <a:pt x="97" y="359"/>
                </a:lnTo>
                <a:lnTo>
                  <a:pt x="98" y="354"/>
                </a:lnTo>
                <a:lnTo>
                  <a:pt x="91" y="349"/>
                </a:lnTo>
                <a:lnTo>
                  <a:pt x="97" y="349"/>
                </a:lnTo>
                <a:lnTo>
                  <a:pt x="104" y="366"/>
                </a:lnTo>
                <a:lnTo>
                  <a:pt x="123" y="341"/>
                </a:lnTo>
                <a:lnTo>
                  <a:pt x="142" y="344"/>
                </a:lnTo>
                <a:lnTo>
                  <a:pt x="139" y="354"/>
                </a:lnTo>
                <a:lnTo>
                  <a:pt x="129" y="354"/>
                </a:lnTo>
                <a:lnTo>
                  <a:pt x="141" y="382"/>
                </a:lnTo>
                <a:lnTo>
                  <a:pt x="137" y="398"/>
                </a:lnTo>
                <a:lnTo>
                  <a:pt x="113" y="400"/>
                </a:lnTo>
                <a:lnTo>
                  <a:pt x="98" y="418"/>
                </a:lnTo>
                <a:lnTo>
                  <a:pt x="84" y="421"/>
                </a:lnTo>
                <a:lnTo>
                  <a:pt x="78" y="426"/>
                </a:lnTo>
                <a:lnTo>
                  <a:pt x="78" y="433"/>
                </a:lnTo>
                <a:lnTo>
                  <a:pt x="67" y="433"/>
                </a:lnTo>
                <a:lnTo>
                  <a:pt x="49" y="448"/>
                </a:lnTo>
                <a:lnTo>
                  <a:pt x="44" y="467"/>
                </a:lnTo>
                <a:lnTo>
                  <a:pt x="37" y="471"/>
                </a:lnTo>
                <a:lnTo>
                  <a:pt x="40" y="476"/>
                </a:lnTo>
                <a:lnTo>
                  <a:pt x="35" y="484"/>
                </a:lnTo>
                <a:lnTo>
                  <a:pt x="54" y="477"/>
                </a:lnTo>
                <a:lnTo>
                  <a:pt x="42" y="487"/>
                </a:lnTo>
                <a:lnTo>
                  <a:pt x="53" y="487"/>
                </a:lnTo>
                <a:lnTo>
                  <a:pt x="50" y="494"/>
                </a:lnTo>
                <a:lnTo>
                  <a:pt x="54" y="504"/>
                </a:lnTo>
                <a:lnTo>
                  <a:pt x="62" y="500"/>
                </a:lnTo>
                <a:lnTo>
                  <a:pt x="68" y="502"/>
                </a:lnTo>
                <a:lnTo>
                  <a:pt x="65" y="508"/>
                </a:lnTo>
                <a:lnTo>
                  <a:pt x="69" y="510"/>
                </a:lnTo>
                <a:lnTo>
                  <a:pt x="84" y="510"/>
                </a:lnTo>
                <a:lnTo>
                  <a:pt x="69" y="533"/>
                </a:lnTo>
                <a:lnTo>
                  <a:pt x="72" y="543"/>
                </a:lnTo>
                <a:lnTo>
                  <a:pt x="84" y="544"/>
                </a:lnTo>
                <a:lnTo>
                  <a:pt x="75" y="546"/>
                </a:lnTo>
                <a:lnTo>
                  <a:pt x="82" y="554"/>
                </a:lnTo>
                <a:lnTo>
                  <a:pt x="97" y="556"/>
                </a:lnTo>
                <a:lnTo>
                  <a:pt x="109" y="536"/>
                </a:lnTo>
                <a:lnTo>
                  <a:pt x="106" y="529"/>
                </a:lnTo>
                <a:lnTo>
                  <a:pt x="112" y="519"/>
                </a:lnTo>
                <a:lnTo>
                  <a:pt x="127" y="510"/>
                </a:lnTo>
                <a:lnTo>
                  <a:pt x="109" y="530"/>
                </a:lnTo>
                <a:lnTo>
                  <a:pt x="123" y="560"/>
                </a:lnTo>
                <a:lnTo>
                  <a:pt x="117" y="573"/>
                </a:lnTo>
                <a:lnTo>
                  <a:pt x="126" y="576"/>
                </a:lnTo>
                <a:lnTo>
                  <a:pt x="122" y="580"/>
                </a:lnTo>
                <a:lnTo>
                  <a:pt x="126" y="588"/>
                </a:lnTo>
                <a:lnTo>
                  <a:pt x="114" y="594"/>
                </a:lnTo>
                <a:lnTo>
                  <a:pt x="141" y="583"/>
                </a:lnTo>
                <a:lnTo>
                  <a:pt x="150" y="570"/>
                </a:lnTo>
                <a:lnTo>
                  <a:pt x="150" y="583"/>
                </a:lnTo>
                <a:lnTo>
                  <a:pt x="163" y="584"/>
                </a:lnTo>
                <a:lnTo>
                  <a:pt x="176" y="603"/>
                </a:lnTo>
                <a:lnTo>
                  <a:pt x="180" y="599"/>
                </a:lnTo>
                <a:lnTo>
                  <a:pt x="177" y="590"/>
                </a:lnTo>
                <a:lnTo>
                  <a:pt x="185" y="580"/>
                </a:lnTo>
                <a:lnTo>
                  <a:pt x="185" y="586"/>
                </a:lnTo>
                <a:lnTo>
                  <a:pt x="193" y="594"/>
                </a:lnTo>
                <a:lnTo>
                  <a:pt x="219" y="576"/>
                </a:lnTo>
                <a:lnTo>
                  <a:pt x="206" y="596"/>
                </a:lnTo>
                <a:lnTo>
                  <a:pt x="204" y="606"/>
                </a:lnTo>
                <a:lnTo>
                  <a:pt x="208" y="606"/>
                </a:lnTo>
                <a:lnTo>
                  <a:pt x="195" y="642"/>
                </a:lnTo>
                <a:lnTo>
                  <a:pt x="185" y="649"/>
                </a:lnTo>
                <a:lnTo>
                  <a:pt x="181" y="659"/>
                </a:lnTo>
                <a:lnTo>
                  <a:pt x="151" y="675"/>
                </a:lnTo>
                <a:lnTo>
                  <a:pt x="145" y="691"/>
                </a:lnTo>
                <a:lnTo>
                  <a:pt x="150" y="694"/>
                </a:lnTo>
                <a:lnTo>
                  <a:pt x="131" y="687"/>
                </a:lnTo>
                <a:lnTo>
                  <a:pt x="91" y="717"/>
                </a:lnTo>
                <a:close/>
              </a:path>
            </a:pathLst>
          </a:custGeom>
          <a:solidFill>
            <a:srgbClr val="BBAD87"/>
          </a:solidFill>
          <a:ln w="6350">
            <a:solidFill>
              <a:schemeClr val="bg1"/>
            </a:solidFill>
            <a:round/>
            <a:headEnd/>
            <a:tailEnd/>
          </a:ln>
        </p:spPr>
        <p:txBody>
          <a:bodyPr/>
          <a:lstStyle/>
          <a:p>
            <a:endParaRPr lang="en-US"/>
          </a:p>
        </p:txBody>
      </p:sp>
      <p:sp>
        <p:nvSpPr>
          <p:cNvPr id="1883" name="Freeform 2935"/>
          <p:cNvSpPr>
            <a:spLocks/>
          </p:cNvSpPr>
          <p:nvPr/>
        </p:nvSpPr>
        <p:spPr bwMode="auto">
          <a:xfrm>
            <a:off x="1339850" y="3206750"/>
            <a:ext cx="41275" cy="26988"/>
          </a:xfrm>
          <a:custGeom>
            <a:avLst/>
            <a:gdLst>
              <a:gd name="T0" fmla="*/ 0 w 38"/>
              <a:gd name="T1" fmla="*/ 2147483647 h 24"/>
              <a:gd name="T2" fmla="*/ 2147483647 w 38"/>
              <a:gd name="T3" fmla="*/ 0 h 24"/>
              <a:gd name="T4" fmla="*/ 2147483647 w 38"/>
              <a:gd name="T5" fmla="*/ 2147483647 h 24"/>
              <a:gd name="T6" fmla="*/ 2147483647 w 38"/>
              <a:gd name="T7" fmla="*/ 2147483647 h 24"/>
              <a:gd name="T8" fmla="*/ 2147483647 w 38"/>
              <a:gd name="T9" fmla="*/ 2147483647 h 24"/>
              <a:gd name="T10" fmla="*/ 2147483647 w 38"/>
              <a:gd name="T11" fmla="*/ 2147483647 h 24"/>
              <a:gd name="T12" fmla="*/ 0 w 38"/>
              <a:gd name="T13" fmla="*/ 2147483647 h 24"/>
              <a:gd name="T14" fmla="*/ 0 60000 65536"/>
              <a:gd name="T15" fmla="*/ 0 60000 65536"/>
              <a:gd name="T16" fmla="*/ 0 60000 65536"/>
              <a:gd name="T17" fmla="*/ 0 60000 65536"/>
              <a:gd name="T18" fmla="*/ 0 60000 65536"/>
              <a:gd name="T19" fmla="*/ 0 60000 65536"/>
              <a:gd name="T20" fmla="*/ 0 60000 65536"/>
              <a:gd name="T21" fmla="*/ 0 w 38"/>
              <a:gd name="T22" fmla="*/ 0 h 24"/>
              <a:gd name="T23" fmla="*/ 38 w 38"/>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24">
                <a:moveTo>
                  <a:pt x="0" y="6"/>
                </a:moveTo>
                <a:lnTo>
                  <a:pt x="25" y="0"/>
                </a:lnTo>
                <a:lnTo>
                  <a:pt x="37" y="4"/>
                </a:lnTo>
                <a:lnTo>
                  <a:pt x="38" y="14"/>
                </a:lnTo>
                <a:lnTo>
                  <a:pt x="27" y="24"/>
                </a:lnTo>
                <a:lnTo>
                  <a:pt x="8" y="16"/>
                </a:lnTo>
                <a:lnTo>
                  <a:pt x="0" y="6"/>
                </a:lnTo>
                <a:close/>
              </a:path>
            </a:pathLst>
          </a:custGeom>
          <a:solidFill>
            <a:srgbClr val="CDCDCD"/>
          </a:solidFill>
          <a:ln w="6350">
            <a:solidFill>
              <a:schemeClr val="bg1"/>
            </a:solidFill>
            <a:round/>
            <a:headEnd/>
            <a:tailEnd/>
          </a:ln>
        </p:spPr>
        <p:txBody>
          <a:bodyPr/>
          <a:lstStyle/>
          <a:p>
            <a:endParaRPr lang="en-US"/>
          </a:p>
        </p:txBody>
      </p:sp>
      <p:sp>
        <p:nvSpPr>
          <p:cNvPr id="1884" name="Freeform 2936"/>
          <p:cNvSpPr>
            <a:spLocks/>
          </p:cNvSpPr>
          <p:nvPr/>
        </p:nvSpPr>
        <p:spPr bwMode="auto">
          <a:xfrm>
            <a:off x="1393825" y="3422650"/>
            <a:ext cx="36513" cy="26988"/>
          </a:xfrm>
          <a:custGeom>
            <a:avLst/>
            <a:gdLst>
              <a:gd name="T0" fmla="*/ 0 w 34"/>
              <a:gd name="T1" fmla="*/ 2147483647 h 23"/>
              <a:gd name="T2" fmla="*/ 2147483647 w 34"/>
              <a:gd name="T3" fmla="*/ 2147483647 h 23"/>
              <a:gd name="T4" fmla="*/ 2147483647 w 34"/>
              <a:gd name="T5" fmla="*/ 0 h 23"/>
              <a:gd name="T6" fmla="*/ 2147483647 w 34"/>
              <a:gd name="T7" fmla="*/ 2147483647 h 23"/>
              <a:gd name="T8" fmla="*/ 2147483647 w 34"/>
              <a:gd name="T9" fmla="*/ 2147483647 h 23"/>
              <a:gd name="T10" fmla="*/ 2147483647 w 34"/>
              <a:gd name="T11" fmla="*/ 2147483647 h 23"/>
              <a:gd name="T12" fmla="*/ 0 w 34"/>
              <a:gd name="T13" fmla="*/ 2147483647 h 23"/>
              <a:gd name="T14" fmla="*/ 0 60000 65536"/>
              <a:gd name="T15" fmla="*/ 0 60000 65536"/>
              <a:gd name="T16" fmla="*/ 0 60000 65536"/>
              <a:gd name="T17" fmla="*/ 0 60000 65536"/>
              <a:gd name="T18" fmla="*/ 0 60000 65536"/>
              <a:gd name="T19" fmla="*/ 0 60000 65536"/>
              <a:gd name="T20" fmla="*/ 0 60000 65536"/>
              <a:gd name="T21" fmla="*/ 0 w 34"/>
              <a:gd name="T22" fmla="*/ 0 h 23"/>
              <a:gd name="T23" fmla="*/ 34 w 34"/>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23">
                <a:moveTo>
                  <a:pt x="0" y="16"/>
                </a:moveTo>
                <a:lnTo>
                  <a:pt x="9" y="4"/>
                </a:lnTo>
                <a:lnTo>
                  <a:pt x="25" y="0"/>
                </a:lnTo>
                <a:lnTo>
                  <a:pt x="34" y="12"/>
                </a:lnTo>
                <a:lnTo>
                  <a:pt x="16" y="14"/>
                </a:lnTo>
                <a:lnTo>
                  <a:pt x="8" y="23"/>
                </a:lnTo>
                <a:lnTo>
                  <a:pt x="0" y="16"/>
                </a:lnTo>
                <a:close/>
              </a:path>
            </a:pathLst>
          </a:custGeom>
          <a:solidFill>
            <a:srgbClr val="CDCDCD"/>
          </a:solidFill>
          <a:ln w="6350">
            <a:solidFill>
              <a:schemeClr val="bg1"/>
            </a:solidFill>
            <a:round/>
            <a:headEnd/>
            <a:tailEnd/>
          </a:ln>
        </p:spPr>
        <p:txBody>
          <a:bodyPr/>
          <a:lstStyle/>
          <a:p>
            <a:endParaRPr lang="en-US"/>
          </a:p>
        </p:txBody>
      </p:sp>
      <p:sp>
        <p:nvSpPr>
          <p:cNvPr id="1885" name="Freeform 2937"/>
          <p:cNvSpPr>
            <a:spLocks/>
          </p:cNvSpPr>
          <p:nvPr/>
        </p:nvSpPr>
        <p:spPr bwMode="auto">
          <a:xfrm>
            <a:off x="1368425" y="3452813"/>
            <a:ext cx="7938" cy="7937"/>
          </a:xfrm>
          <a:custGeom>
            <a:avLst/>
            <a:gdLst>
              <a:gd name="T0" fmla="*/ 2147483647 w 6"/>
              <a:gd name="T1" fmla="*/ 0 h 6"/>
              <a:gd name="T2" fmla="*/ 2147483647 w 6"/>
              <a:gd name="T3" fmla="*/ 2147483647 h 6"/>
              <a:gd name="T4" fmla="*/ 0 w 6"/>
              <a:gd name="T5" fmla="*/ 2147483647 h 6"/>
              <a:gd name="T6" fmla="*/ 2147483647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1" y="0"/>
                </a:moveTo>
                <a:lnTo>
                  <a:pt x="6" y="5"/>
                </a:lnTo>
                <a:lnTo>
                  <a:pt x="0" y="6"/>
                </a:lnTo>
                <a:lnTo>
                  <a:pt x="1" y="0"/>
                </a:lnTo>
                <a:close/>
              </a:path>
            </a:pathLst>
          </a:custGeom>
          <a:solidFill>
            <a:srgbClr val="CDCDCD"/>
          </a:solidFill>
          <a:ln w="6350">
            <a:solidFill>
              <a:schemeClr val="bg1"/>
            </a:solidFill>
            <a:round/>
            <a:headEnd/>
            <a:tailEnd/>
          </a:ln>
        </p:spPr>
        <p:txBody>
          <a:bodyPr/>
          <a:lstStyle/>
          <a:p>
            <a:endParaRPr lang="en-US"/>
          </a:p>
        </p:txBody>
      </p:sp>
      <p:sp>
        <p:nvSpPr>
          <p:cNvPr id="1886" name="Freeform 2938"/>
          <p:cNvSpPr>
            <a:spLocks/>
          </p:cNvSpPr>
          <p:nvPr/>
        </p:nvSpPr>
        <p:spPr bwMode="auto">
          <a:xfrm>
            <a:off x="1335088" y="3463925"/>
            <a:ext cx="28575" cy="25400"/>
          </a:xfrm>
          <a:custGeom>
            <a:avLst/>
            <a:gdLst>
              <a:gd name="T0" fmla="*/ 0 w 27"/>
              <a:gd name="T1" fmla="*/ 2147483647 h 22"/>
              <a:gd name="T2" fmla="*/ 2147483647 w 27"/>
              <a:gd name="T3" fmla="*/ 2147483647 h 22"/>
              <a:gd name="T4" fmla="*/ 2147483647 w 27"/>
              <a:gd name="T5" fmla="*/ 2147483647 h 22"/>
              <a:gd name="T6" fmla="*/ 2147483647 w 27"/>
              <a:gd name="T7" fmla="*/ 0 h 22"/>
              <a:gd name="T8" fmla="*/ 2147483647 w 27"/>
              <a:gd name="T9" fmla="*/ 2147483647 h 22"/>
              <a:gd name="T10" fmla="*/ 2147483647 w 27"/>
              <a:gd name="T11" fmla="*/ 2147483647 h 22"/>
              <a:gd name="T12" fmla="*/ 2147483647 w 27"/>
              <a:gd name="T13" fmla="*/ 2147483647 h 22"/>
              <a:gd name="T14" fmla="*/ 0 w 27"/>
              <a:gd name="T15" fmla="*/ 2147483647 h 22"/>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22"/>
              <a:gd name="T26" fmla="*/ 27 w 27"/>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22">
                <a:moveTo>
                  <a:pt x="0" y="22"/>
                </a:moveTo>
                <a:lnTo>
                  <a:pt x="16" y="8"/>
                </a:lnTo>
                <a:lnTo>
                  <a:pt x="11" y="2"/>
                </a:lnTo>
                <a:lnTo>
                  <a:pt x="27" y="0"/>
                </a:lnTo>
                <a:lnTo>
                  <a:pt x="23" y="9"/>
                </a:lnTo>
                <a:lnTo>
                  <a:pt x="24" y="10"/>
                </a:lnTo>
                <a:lnTo>
                  <a:pt x="18" y="16"/>
                </a:lnTo>
                <a:lnTo>
                  <a:pt x="0" y="22"/>
                </a:lnTo>
                <a:close/>
              </a:path>
            </a:pathLst>
          </a:custGeom>
          <a:solidFill>
            <a:srgbClr val="CDCDCD"/>
          </a:solidFill>
          <a:ln w="6350">
            <a:solidFill>
              <a:schemeClr val="bg1"/>
            </a:solidFill>
            <a:round/>
            <a:headEnd/>
            <a:tailEnd/>
          </a:ln>
        </p:spPr>
        <p:txBody>
          <a:bodyPr/>
          <a:lstStyle/>
          <a:p>
            <a:endParaRPr lang="en-US"/>
          </a:p>
        </p:txBody>
      </p:sp>
      <p:sp>
        <p:nvSpPr>
          <p:cNvPr id="1887" name="Freeform 2939"/>
          <p:cNvSpPr>
            <a:spLocks/>
          </p:cNvSpPr>
          <p:nvPr/>
        </p:nvSpPr>
        <p:spPr bwMode="auto">
          <a:xfrm>
            <a:off x="1751013" y="3206750"/>
            <a:ext cx="20637" cy="25400"/>
          </a:xfrm>
          <a:custGeom>
            <a:avLst/>
            <a:gdLst>
              <a:gd name="T0" fmla="*/ 2147483647 w 19"/>
              <a:gd name="T1" fmla="*/ 2147483647 h 23"/>
              <a:gd name="T2" fmla="*/ 2147483647 w 19"/>
              <a:gd name="T3" fmla="*/ 0 h 23"/>
              <a:gd name="T4" fmla="*/ 2147483647 w 19"/>
              <a:gd name="T5" fmla="*/ 2147483647 h 23"/>
              <a:gd name="T6" fmla="*/ 2147483647 w 19"/>
              <a:gd name="T7" fmla="*/ 2147483647 h 23"/>
              <a:gd name="T8" fmla="*/ 0 w 19"/>
              <a:gd name="T9" fmla="*/ 2147483647 h 23"/>
              <a:gd name="T10" fmla="*/ 2147483647 w 19"/>
              <a:gd name="T11" fmla="*/ 2147483647 h 23"/>
              <a:gd name="T12" fmla="*/ 0 60000 65536"/>
              <a:gd name="T13" fmla="*/ 0 60000 65536"/>
              <a:gd name="T14" fmla="*/ 0 60000 65536"/>
              <a:gd name="T15" fmla="*/ 0 60000 65536"/>
              <a:gd name="T16" fmla="*/ 0 60000 65536"/>
              <a:gd name="T17" fmla="*/ 0 60000 65536"/>
              <a:gd name="T18" fmla="*/ 0 w 19"/>
              <a:gd name="T19" fmla="*/ 0 h 23"/>
              <a:gd name="T20" fmla="*/ 19 w 1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9" h="23">
                <a:moveTo>
                  <a:pt x="4" y="16"/>
                </a:moveTo>
                <a:lnTo>
                  <a:pt x="16" y="0"/>
                </a:lnTo>
                <a:lnTo>
                  <a:pt x="19" y="4"/>
                </a:lnTo>
                <a:lnTo>
                  <a:pt x="8" y="20"/>
                </a:lnTo>
                <a:lnTo>
                  <a:pt x="0" y="23"/>
                </a:lnTo>
                <a:lnTo>
                  <a:pt x="4" y="16"/>
                </a:lnTo>
                <a:close/>
              </a:path>
            </a:pathLst>
          </a:custGeom>
          <a:solidFill>
            <a:srgbClr val="CDCDCD"/>
          </a:solidFill>
          <a:ln w="6350">
            <a:solidFill>
              <a:schemeClr val="bg1"/>
            </a:solidFill>
            <a:round/>
            <a:headEnd/>
            <a:tailEnd/>
          </a:ln>
        </p:spPr>
        <p:txBody>
          <a:bodyPr/>
          <a:lstStyle/>
          <a:p>
            <a:endParaRPr lang="en-US"/>
          </a:p>
        </p:txBody>
      </p:sp>
      <p:sp>
        <p:nvSpPr>
          <p:cNvPr id="1888" name="Freeform 2940"/>
          <p:cNvSpPr>
            <a:spLocks/>
          </p:cNvSpPr>
          <p:nvPr/>
        </p:nvSpPr>
        <p:spPr bwMode="auto">
          <a:xfrm>
            <a:off x="1778000" y="3201988"/>
            <a:ext cx="11113" cy="4762"/>
          </a:xfrm>
          <a:custGeom>
            <a:avLst/>
            <a:gdLst>
              <a:gd name="T0" fmla="*/ 0 w 11"/>
              <a:gd name="T1" fmla="*/ 2147483647 h 4"/>
              <a:gd name="T2" fmla="*/ 2147483647 w 11"/>
              <a:gd name="T3" fmla="*/ 0 h 4"/>
              <a:gd name="T4" fmla="*/ 2147483647 w 11"/>
              <a:gd name="T5" fmla="*/ 2147483647 h 4"/>
              <a:gd name="T6" fmla="*/ 0 w 11"/>
              <a:gd name="T7" fmla="*/ 2147483647 h 4"/>
              <a:gd name="T8" fmla="*/ 0 60000 65536"/>
              <a:gd name="T9" fmla="*/ 0 60000 65536"/>
              <a:gd name="T10" fmla="*/ 0 60000 65536"/>
              <a:gd name="T11" fmla="*/ 0 60000 65536"/>
              <a:gd name="T12" fmla="*/ 0 w 11"/>
              <a:gd name="T13" fmla="*/ 0 h 4"/>
              <a:gd name="T14" fmla="*/ 11 w 11"/>
              <a:gd name="T15" fmla="*/ 4 h 4"/>
            </a:gdLst>
            <a:ahLst/>
            <a:cxnLst>
              <a:cxn ang="T8">
                <a:pos x="T0" y="T1"/>
              </a:cxn>
              <a:cxn ang="T9">
                <a:pos x="T2" y="T3"/>
              </a:cxn>
              <a:cxn ang="T10">
                <a:pos x="T4" y="T5"/>
              </a:cxn>
              <a:cxn ang="T11">
                <a:pos x="T6" y="T7"/>
              </a:cxn>
            </a:cxnLst>
            <a:rect l="T12" t="T13" r="T14" b="T15"/>
            <a:pathLst>
              <a:path w="11" h="4">
                <a:moveTo>
                  <a:pt x="0" y="4"/>
                </a:moveTo>
                <a:lnTo>
                  <a:pt x="3" y="0"/>
                </a:lnTo>
                <a:lnTo>
                  <a:pt x="11" y="3"/>
                </a:lnTo>
                <a:lnTo>
                  <a:pt x="0" y="4"/>
                </a:lnTo>
                <a:close/>
              </a:path>
            </a:pathLst>
          </a:custGeom>
          <a:solidFill>
            <a:srgbClr val="CDCDCD"/>
          </a:solidFill>
          <a:ln w="6350">
            <a:solidFill>
              <a:schemeClr val="bg1"/>
            </a:solidFill>
            <a:round/>
            <a:headEnd/>
            <a:tailEnd/>
          </a:ln>
        </p:spPr>
        <p:txBody>
          <a:bodyPr/>
          <a:lstStyle/>
          <a:p>
            <a:endParaRPr lang="en-US"/>
          </a:p>
        </p:txBody>
      </p:sp>
      <p:sp>
        <p:nvSpPr>
          <p:cNvPr id="1889" name="Freeform 2942"/>
          <p:cNvSpPr>
            <a:spLocks/>
          </p:cNvSpPr>
          <p:nvPr/>
        </p:nvSpPr>
        <p:spPr bwMode="auto">
          <a:xfrm>
            <a:off x="3313113" y="3879850"/>
            <a:ext cx="36512" cy="17463"/>
          </a:xfrm>
          <a:custGeom>
            <a:avLst/>
            <a:gdLst>
              <a:gd name="T0" fmla="*/ 2147483647 w 34"/>
              <a:gd name="T1" fmla="*/ 0 h 15"/>
              <a:gd name="T2" fmla="*/ 2147483647 w 34"/>
              <a:gd name="T3" fmla="*/ 2147483647 h 15"/>
              <a:gd name="T4" fmla="*/ 0 w 34"/>
              <a:gd name="T5" fmla="*/ 2147483647 h 15"/>
              <a:gd name="T6" fmla="*/ 2147483647 w 34"/>
              <a:gd name="T7" fmla="*/ 2147483647 h 15"/>
              <a:gd name="T8" fmla="*/ 2147483647 w 34"/>
              <a:gd name="T9" fmla="*/ 0 h 15"/>
              <a:gd name="T10" fmla="*/ 0 60000 65536"/>
              <a:gd name="T11" fmla="*/ 0 60000 65536"/>
              <a:gd name="T12" fmla="*/ 0 60000 65536"/>
              <a:gd name="T13" fmla="*/ 0 60000 65536"/>
              <a:gd name="T14" fmla="*/ 0 60000 65536"/>
              <a:gd name="T15" fmla="*/ 0 w 34"/>
              <a:gd name="T16" fmla="*/ 0 h 15"/>
              <a:gd name="T17" fmla="*/ 34 w 34"/>
              <a:gd name="T18" fmla="*/ 15 h 15"/>
            </a:gdLst>
            <a:ahLst/>
            <a:cxnLst>
              <a:cxn ang="T10">
                <a:pos x="T0" y="T1"/>
              </a:cxn>
              <a:cxn ang="T11">
                <a:pos x="T2" y="T3"/>
              </a:cxn>
              <a:cxn ang="T12">
                <a:pos x="T4" y="T5"/>
              </a:cxn>
              <a:cxn ang="T13">
                <a:pos x="T6" y="T7"/>
              </a:cxn>
              <a:cxn ang="T14">
                <a:pos x="T8" y="T9"/>
              </a:cxn>
            </a:cxnLst>
            <a:rect l="T15" t="T16" r="T17" b="T18"/>
            <a:pathLst>
              <a:path w="34" h="15">
                <a:moveTo>
                  <a:pt x="34" y="0"/>
                </a:moveTo>
                <a:lnTo>
                  <a:pt x="29" y="7"/>
                </a:lnTo>
                <a:lnTo>
                  <a:pt x="0" y="15"/>
                </a:lnTo>
                <a:lnTo>
                  <a:pt x="5" y="9"/>
                </a:lnTo>
                <a:lnTo>
                  <a:pt x="34" y="0"/>
                </a:lnTo>
                <a:close/>
              </a:path>
            </a:pathLst>
          </a:custGeom>
          <a:solidFill>
            <a:srgbClr val="CDCDCD"/>
          </a:solidFill>
          <a:ln w="6350">
            <a:solidFill>
              <a:schemeClr val="bg1"/>
            </a:solidFill>
            <a:round/>
            <a:headEnd/>
            <a:tailEnd/>
          </a:ln>
        </p:spPr>
        <p:txBody>
          <a:bodyPr/>
          <a:lstStyle/>
          <a:p>
            <a:endParaRPr lang="en-US"/>
          </a:p>
        </p:txBody>
      </p:sp>
      <p:sp>
        <p:nvSpPr>
          <p:cNvPr id="1890" name="Freeform 2943"/>
          <p:cNvSpPr>
            <a:spLocks/>
          </p:cNvSpPr>
          <p:nvPr/>
        </p:nvSpPr>
        <p:spPr bwMode="auto">
          <a:xfrm>
            <a:off x="3116263" y="3735388"/>
            <a:ext cx="30162" cy="14287"/>
          </a:xfrm>
          <a:custGeom>
            <a:avLst/>
            <a:gdLst>
              <a:gd name="T0" fmla="*/ 2147483647 w 26"/>
              <a:gd name="T1" fmla="*/ 2147483647 h 12"/>
              <a:gd name="T2" fmla="*/ 2147483647 w 26"/>
              <a:gd name="T3" fmla="*/ 0 h 12"/>
              <a:gd name="T4" fmla="*/ 2147483647 w 26"/>
              <a:gd name="T5" fmla="*/ 2147483647 h 12"/>
              <a:gd name="T6" fmla="*/ 2147483647 w 26"/>
              <a:gd name="T7" fmla="*/ 2147483647 h 12"/>
              <a:gd name="T8" fmla="*/ 0 w 26"/>
              <a:gd name="T9" fmla="*/ 2147483647 h 12"/>
              <a:gd name="T10" fmla="*/ 2147483647 w 26"/>
              <a:gd name="T11" fmla="*/ 2147483647 h 12"/>
              <a:gd name="T12" fmla="*/ 0 60000 65536"/>
              <a:gd name="T13" fmla="*/ 0 60000 65536"/>
              <a:gd name="T14" fmla="*/ 0 60000 65536"/>
              <a:gd name="T15" fmla="*/ 0 60000 65536"/>
              <a:gd name="T16" fmla="*/ 0 60000 65536"/>
              <a:gd name="T17" fmla="*/ 0 60000 65536"/>
              <a:gd name="T18" fmla="*/ 0 w 26"/>
              <a:gd name="T19" fmla="*/ 0 h 12"/>
              <a:gd name="T20" fmla="*/ 26 w 2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26" h="12">
                <a:moveTo>
                  <a:pt x="20" y="2"/>
                </a:moveTo>
                <a:lnTo>
                  <a:pt x="24" y="0"/>
                </a:lnTo>
                <a:lnTo>
                  <a:pt x="26" y="9"/>
                </a:lnTo>
                <a:lnTo>
                  <a:pt x="23" y="12"/>
                </a:lnTo>
                <a:lnTo>
                  <a:pt x="0" y="2"/>
                </a:lnTo>
                <a:lnTo>
                  <a:pt x="20" y="2"/>
                </a:lnTo>
                <a:close/>
              </a:path>
            </a:pathLst>
          </a:custGeom>
          <a:solidFill>
            <a:srgbClr val="CDCDCD"/>
          </a:solidFill>
          <a:ln w="6350">
            <a:solidFill>
              <a:schemeClr val="bg1"/>
            </a:solidFill>
            <a:round/>
            <a:headEnd/>
            <a:tailEnd/>
          </a:ln>
        </p:spPr>
        <p:txBody>
          <a:bodyPr/>
          <a:lstStyle/>
          <a:p>
            <a:endParaRPr lang="en-US"/>
          </a:p>
        </p:txBody>
      </p:sp>
      <p:grpSp>
        <p:nvGrpSpPr>
          <p:cNvPr id="6" name="Group 1038"/>
          <p:cNvGrpSpPr>
            <a:grpSpLocks/>
          </p:cNvGrpSpPr>
          <p:nvPr/>
        </p:nvGrpSpPr>
        <p:grpSpPr bwMode="auto">
          <a:xfrm>
            <a:off x="2244725" y="3624263"/>
            <a:ext cx="1212850" cy="674687"/>
            <a:chOff x="2432050" y="3468688"/>
            <a:chExt cx="1314450" cy="674687"/>
          </a:xfrm>
        </p:grpSpPr>
        <p:sp>
          <p:nvSpPr>
            <p:cNvPr id="1892" name="Freeform 2945"/>
            <p:cNvSpPr>
              <a:spLocks/>
            </p:cNvSpPr>
            <p:nvPr/>
          </p:nvSpPr>
          <p:spPr bwMode="auto">
            <a:xfrm>
              <a:off x="2543743" y="3920357"/>
              <a:ext cx="7054" cy="3379"/>
            </a:xfrm>
            <a:custGeom>
              <a:avLst/>
              <a:gdLst>
                <a:gd name="T0" fmla="*/ 0 w 6"/>
                <a:gd name="T1" fmla="*/ 0 h 3"/>
                <a:gd name="T2" fmla="*/ 2147483647 w 6"/>
                <a:gd name="T3" fmla="*/ 2147483647 h 3"/>
                <a:gd name="T4" fmla="*/ 2147483647 w 6"/>
                <a:gd name="T5" fmla="*/ 2147483647 h 3"/>
                <a:gd name="T6" fmla="*/ 0 w 6"/>
                <a:gd name="T7" fmla="*/ 0 h 3"/>
                <a:gd name="T8" fmla="*/ 0 60000 65536"/>
                <a:gd name="T9" fmla="*/ 0 60000 65536"/>
                <a:gd name="T10" fmla="*/ 0 60000 65536"/>
                <a:gd name="T11" fmla="*/ 0 60000 65536"/>
                <a:gd name="T12" fmla="*/ 0 w 6"/>
                <a:gd name="T13" fmla="*/ 0 h 3"/>
                <a:gd name="T14" fmla="*/ 6 w 6"/>
                <a:gd name="T15" fmla="*/ 3 h 3"/>
              </a:gdLst>
              <a:ahLst/>
              <a:cxnLst>
                <a:cxn ang="T8">
                  <a:pos x="T0" y="T1"/>
                </a:cxn>
                <a:cxn ang="T9">
                  <a:pos x="T2" y="T3"/>
                </a:cxn>
                <a:cxn ang="T10">
                  <a:pos x="T4" y="T5"/>
                </a:cxn>
                <a:cxn ang="T11">
                  <a:pos x="T6" y="T7"/>
                </a:cxn>
              </a:cxnLst>
              <a:rect l="T12" t="T13" r="T14" b="T15"/>
              <a:pathLst>
                <a:path w="6" h="3">
                  <a:moveTo>
                    <a:pt x="0" y="0"/>
                  </a:moveTo>
                  <a:lnTo>
                    <a:pt x="6" y="2"/>
                  </a:lnTo>
                  <a:lnTo>
                    <a:pt x="1" y="3"/>
                  </a:lnTo>
                  <a:lnTo>
                    <a:pt x="0" y="0"/>
                  </a:lnTo>
                  <a:close/>
                </a:path>
              </a:pathLst>
            </a:custGeom>
            <a:solidFill>
              <a:srgbClr val="BBAD87"/>
            </a:solidFill>
            <a:ln w="6350">
              <a:solidFill>
                <a:srgbClr val="BBAD87"/>
              </a:solidFill>
              <a:round/>
              <a:headEnd/>
              <a:tailEnd/>
            </a:ln>
          </p:spPr>
          <p:txBody>
            <a:bodyPr/>
            <a:lstStyle/>
            <a:p>
              <a:endParaRPr lang="en-US"/>
            </a:p>
          </p:txBody>
        </p:sp>
        <p:sp>
          <p:nvSpPr>
            <p:cNvPr id="1893" name="Freeform 2946"/>
            <p:cNvSpPr>
              <a:spLocks/>
            </p:cNvSpPr>
            <p:nvPr/>
          </p:nvSpPr>
          <p:spPr bwMode="auto">
            <a:xfrm>
              <a:off x="2648382" y="4066783"/>
              <a:ext cx="2351" cy="7884"/>
            </a:xfrm>
            <a:custGeom>
              <a:avLst/>
              <a:gdLst>
                <a:gd name="T0" fmla="*/ 2147483647 w 2"/>
                <a:gd name="T1" fmla="*/ 2147483647 h 7"/>
                <a:gd name="T2" fmla="*/ 0 w 2"/>
                <a:gd name="T3" fmla="*/ 2147483647 h 7"/>
                <a:gd name="T4" fmla="*/ 2147483647 w 2"/>
                <a:gd name="T5" fmla="*/ 0 h 7"/>
                <a:gd name="T6" fmla="*/ 2147483647 w 2"/>
                <a:gd name="T7" fmla="*/ 2147483647 h 7"/>
                <a:gd name="T8" fmla="*/ 0 60000 65536"/>
                <a:gd name="T9" fmla="*/ 0 60000 65536"/>
                <a:gd name="T10" fmla="*/ 0 60000 65536"/>
                <a:gd name="T11" fmla="*/ 0 60000 65536"/>
                <a:gd name="T12" fmla="*/ 0 w 2"/>
                <a:gd name="T13" fmla="*/ 0 h 7"/>
                <a:gd name="T14" fmla="*/ 2 w 2"/>
                <a:gd name="T15" fmla="*/ 7 h 7"/>
              </a:gdLst>
              <a:ahLst/>
              <a:cxnLst>
                <a:cxn ang="T8">
                  <a:pos x="T0" y="T1"/>
                </a:cxn>
                <a:cxn ang="T9">
                  <a:pos x="T2" y="T3"/>
                </a:cxn>
                <a:cxn ang="T10">
                  <a:pos x="T4" y="T5"/>
                </a:cxn>
                <a:cxn ang="T11">
                  <a:pos x="T6" y="T7"/>
                </a:cxn>
              </a:cxnLst>
              <a:rect l="T12" t="T13" r="T14" b="T15"/>
              <a:pathLst>
                <a:path w="2" h="7">
                  <a:moveTo>
                    <a:pt x="2" y="7"/>
                  </a:moveTo>
                  <a:lnTo>
                    <a:pt x="0" y="5"/>
                  </a:lnTo>
                  <a:lnTo>
                    <a:pt x="2" y="0"/>
                  </a:lnTo>
                  <a:lnTo>
                    <a:pt x="2" y="7"/>
                  </a:lnTo>
                  <a:close/>
                </a:path>
              </a:pathLst>
            </a:custGeom>
            <a:solidFill>
              <a:srgbClr val="BBAD87"/>
            </a:solidFill>
            <a:ln w="6350">
              <a:solidFill>
                <a:srgbClr val="BBAD87"/>
              </a:solidFill>
              <a:round/>
              <a:headEnd/>
              <a:tailEnd/>
            </a:ln>
          </p:spPr>
          <p:txBody>
            <a:bodyPr/>
            <a:lstStyle/>
            <a:p>
              <a:endParaRPr lang="en-US"/>
            </a:p>
          </p:txBody>
        </p:sp>
        <p:sp>
          <p:nvSpPr>
            <p:cNvPr id="1894" name="Freeform 2947"/>
            <p:cNvSpPr>
              <a:spLocks/>
            </p:cNvSpPr>
            <p:nvPr/>
          </p:nvSpPr>
          <p:spPr bwMode="auto">
            <a:xfrm>
              <a:off x="2579014" y="4048761"/>
              <a:ext cx="1176" cy="5632"/>
            </a:xfrm>
            <a:custGeom>
              <a:avLst/>
              <a:gdLst>
                <a:gd name="T0" fmla="*/ 0 w 1"/>
                <a:gd name="T1" fmla="*/ 2147483647 h 5"/>
                <a:gd name="T2" fmla="*/ 2147483647 w 1"/>
                <a:gd name="T3" fmla="*/ 0 h 5"/>
                <a:gd name="T4" fmla="*/ 2147483647 w 1"/>
                <a:gd name="T5" fmla="*/ 2147483647 h 5"/>
                <a:gd name="T6" fmla="*/ 0 w 1"/>
                <a:gd name="T7" fmla="*/ 2147483647 h 5"/>
                <a:gd name="T8" fmla="*/ 0 60000 65536"/>
                <a:gd name="T9" fmla="*/ 0 60000 65536"/>
                <a:gd name="T10" fmla="*/ 0 60000 65536"/>
                <a:gd name="T11" fmla="*/ 0 60000 65536"/>
                <a:gd name="T12" fmla="*/ 0 w 1"/>
                <a:gd name="T13" fmla="*/ 0 h 5"/>
                <a:gd name="T14" fmla="*/ 1 w 1"/>
                <a:gd name="T15" fmla="*/ 5 h 5"/>
              </a:gdLst>
              <a:ahLst/>
              <a:cxnLst>
                <a:cxn ang="T8">
                  <a:pos x="T0" y="T1"/>
                </a:cxn>
                <a:cxn ang="T9">
                  <a:pos x="T2" y="T3"/>
                </a:cxn>
                <a:cxn ang="T10">
                  <a:pos x="T4" y="T5"/>
                </a:cxn>
                <a:cxn ang="T11">
                  <a:pos x="T6" y="T7"/>
                </a:cxn>
              </a:cxnLst>
              <a:rect l="T12" t="T13" r="T14" b="T15"/>
              <a:pathLst>
                <a:path w="1" h="5">
                  <a:moveTo>
                    <a:pt x="0" y="2"/>
                  </a:moveTo>
                  <a:lnTo>
                    <a:pt x="1" y="0"/>
                  </a:lnTo>
                  <a:lnTo>
                    <a:pt x="1" y="5"/>
                  </a:lnTo>
                  <a:lnTo>
                    <a:pt x="0" y="2"/>
                  </a:lnTo>
                  <a:close/>
                </a:path>
              </a:pathLst>
            </a:custGeom>
            <a:solidFill>
              <a:srgbClr val="BBAD87"/>
            </a:solidFill>
            <a:ln w="6350">
              <a:solidFill>
                <a:srgbClr val="BBAD87"/>
              </a:solidFill>
              <a:round/>
              <a:headEnd/>
              <a:tailEnd/>
            </a:ln>
          </p:spPr>
          <p:txBody>
            <a:bodyPr/>
            <a:lstStyle/>
            <a:p>
              <a:endParaRPr lang="en-US"/>
            </a:p>
          </p:txBody>
        </p:sp>
        <p:sp>
          <p:nvSpPr>
            <p:cNvPr id="1895" name="Freeform 2948"/>
            <p:cNvSpPr>
              <a:spLocks/>
            </p:cNvSpPr>
            <p:nvPr/>
          </p:nvSpPr>
          <p:spPr bwMode="auto">
            <a:xfrm>
              <a:off x="2711870" y="4046508"/>
              <a:ext cx="5879" cy="9011"/>
            </a:xfrm>
            <a:custGeom>
              <a:avLst/>
              <a:gdLst>
                <a:gd name="T0" fmla="*/ 0 w 5"/>
                <a:gd name="T1" fmla="*/ 2147483647 h 8"/>
                <a:gd name="T2" fmla="*/ 2147483647 w 5"/>
                <a:gd name="T3" fmla="*/ 0 h 8"/>
                <a:gd name="T4" fmla="*/ 2147483647 w 5"/>
                <a:gd name="T5" fmla="*/ 2147483647 h 8"/>
                <a:gd name="T6" fmla="*/ 0 w 5"/>
                <a:gd name="T7" fmla="*/ 2147483647 h 8"/>
                <a:gd name="T8" fmla="*/ 0 w 5"/>
                <a:gd name="T9" fmla="*/ 2147483647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0" y="4"/>
                  </a:moveTo>
                  <a:lnTo>
                    <a:pt x="4" y="0"/>
                  </a:lnTo>
                  <a:lnTo>
                    <a:pt x="5" y="8"/>
                  </a:lnTo>
                  <a:lnTo>
                    <a:pt x="0" y="7"/>
                  </a:lnTo>
                  <a:lnTo>
                    <a:pt x="0" y="4"/>
                  </a:lnTo>
                  <a:close/>
                </a:path>
              </a:pathLst>
            </a:custGeom>
            <a:solidFill>
              <a:srgbClr val="BBAD87"/>
            </a:solidFill>
            <a:ln w="6350">
              <a:solidFill>
                <a:srgbClr val="BBAD87"/>
              </a:solidFill>
              <a:round/>
              <a:headEnd/>
              <a:tailEnd/>
            </a:ln>
          </p:spPr>
          <p:txBody>
            <a:bodyPr/>
            <a:lstStyle/>
            <a:p>
              <a:endParaRPr lang="en-US"/>
            </a:p>
          </p:txBody>
        </p:sp>
        <p:sp>
          <p:nvSpPr>
            <p:cNvPr id="1896" name="Freeform 2949"/>
            <p:cNvSpPr>
              <a:spLocks/>
            </p:cNvSpPr>
            <p:nvPr/>
          </p:nvSpPr>
          <p:spPr bwMode="auto">
            <a:xfrm>
              <a:off x="2432050" y="3468688"/>
              <a:ext cx="1314450" cy="674687"/>
            </a:xfrm>
            <a:custGeom>
              <a:avLst/>
              <a:gdLst>
                <a:gd name="T0" fmla="*/ 2147483647 w 1118"/>
                <a:gd name="T1" fmla="*/ 2147483647 h 599"/>
                <a:gd name="T2" fmla="*/ 2147483647 w 1118"/>
                <a:gd name="T3" fmla="*/ 2147483647 h 599"/>
                <a:gd name="T4" fmla="*/ 2147483647 w 1118"/>
                <a:gd name="T5" fmla="*/ 2147483647 h 599"/>
                <a:gd name="T6" fmla="*/ 2147483647 w 1118"/>
                <a:gd name="T7" fmla="*/ 2147483647 h 599"/>
                <a:gd name="T8" fmla="*/ 2147483647 w 1118"/>
                <a:gd name="T9" fmla="*/ 2147483647 h 599"/>
                <a:gd name="T10" fmla="*/ 2147483647 w 1118"/>
                <a:gd name="T11" fmla="*/ 2147483647 h 599"/>
                <a:gd name="T12" fmla="*/ 2147483647 w 1118"/>
                <a:gd name="T13" fmla="*/ 2147483647 h 599"/>
                <a:gd name="T14" fmla="*/ 2147483647 w 1118"/>
                <a:gd name="T15" fmla="*/ 2147483647 h 599"/>
                <a:gd name="T16" fmla="*/ 2147483647 w 1118"/>
                <a:gd name="T17" fmla="*/ 2147483647 h 599"/>
                <a:gd name="T18" fmla="*/ 2147483647 w 1118"/>
                <a:gd name="T19" fmla="*/ 2147483647 h 599"/>
                <a:gd name="T20" fmla="*/ 2147483647 w 1118"/>
                <a:gd name="T21" fmla="*/ 2147483647 h 599"/>
                <a:gd name="T22" fmla="*/ 2147483647 w 1118"/>
                <a:gd name="T23" fmla="*/ 2147483647 h 599"/>
                <a:gd name="T24" fmla="*/ 2147483647 w 1118"/>
                <a:gd name="T25" fmla="*/ 2147483647 h 599"/>
                <a:gd name="T26" fmla="*/ 2147483647 w 1118"/>
                <a:gd name="T27" fmla="*/ 2147483647 h 599"/>
                <a:gd name="T28" fmla="*/ 2147483647 w 1118"/>
                <a:gd name="T29" fmla="*/ 2147483647 h 599"/>
                <a:gd name="T30" fmla="*/ 2147483647 w 1118"/>
                <a:gd name="T31" fmla="*/ 2147483647 h 599"/>
                <a:gd name="T32" fmla="*/ 2147483647 w 1118"/>
                <a:gd name="T33" fmla="*/ 2147483647 h 599"/>
                <a:gd name="T34" fmla="*/ 2147483647 w 1118"/>
                <a:gd name="T35" fmla="*/ 2147483647 h 599"/>
                <a:gd name="T36" fmla="*/ 2147483647 w 1118"/>
                <a:gd name="T37" fmla="*/ 2147483647 h 599"/>
                <a:gd name="T38" fmla="*/ 2147483647 w 1118"/>
                <a:gd name="T39" fmla="*/ 2147483647 h 599"/>
                <a:gd name="T40" fmla="*/ 2147483647 w 1118"/>
                <a:gd name="T41" fmla="*/ 2147483647 h 599"/>
                <a:gd name="T42" fmla="*/ 2147483647 w 1118"/>
                <a:gd name="T43" fmla="*/ 2147483647 h 599"/>
                <a:gd name="T44" fmla="*/ 2147483647 w 1118"/>
                <a:gd name="T45" fmla="*/ 2147483647 h 599"/>
                <a:gd name="T46" fmla="*/ 2147483647 w 1118"/>
                <a:gd name="T47" fmla="*/ 2147483647 h 599"/>
                <a:gd name="T48" fmla="*/ 2147483647 w 1118"/>
                <a:gd name="T49" fmla="*/ 2147483647 h 599"/>
                <a:gd name="T50" fmla="*/ 2147483647 w 1118"/>
                <a:gd name="T51" fmla="*/ 2147483647 h 599"/>
                <a:gd name="T52" fmla="*/ 2147483647 w 1118"/>
                <a:gd name="T53" fmla="*/ 2147483647 h 599"/>
                <a:gd name="T54" fmla="*/ 2147483647 w 1118"/>
                <a:gd name="T55" fmla="*/ 2147483647 h 599"/>
                <a:gd name="T56" fmla="*/ 2147483647 w 1118"/>
                <a:gd name="T57" fmla="*/ 2147483647 h 599"/>
                <a:gd name="T58" fmla="*/ 2147483647 w 1118"/>
                <a:gd name="T59" fmla="*/ 2147483647 h 599"/>
                <a:gd name="T60" fmla="*/ 2147483647 w 1118"/>
                <a:gd name="T61" fmla="*/ 2147483647 h 599"/>
                <a:gd name="T62" fmla="*/ 2147483647 w 1118"/>
                <a:gd name="T63" fmla="*/ 2147483647 h 599"/>
                <a:gd name="T64" fmla="*/ 2147483647 w 1118"/>
                <a:gd name="T65" fmla="*/ 2147483647 h 599"/>
                <a:gd name="T66" fmla="*/ 2147483647 w 1118"/>
                <a:gd name="T67" fmla="*/ 2147483647 h 599"/>
                <a:gd name="T68" fmla="*/ 2147483647 w 1118"/>
                <a:gd name="T69" fmla="*/ 2147483647 h 599"/>
                <a:gd name="T70" fmla="*/ 2147483647 w 1118"/>
                <a:gd name="T71" fmla="*/ 2147483647 h 599"/>
                <a:gd name="T72" fmla="*/ 2147483647 w 1118"/>
                <a:gd name="T73" fmla="*/ 2147483647 h 599"/>
                <a:gd name="T74" fmla="*/ 2147483647 w 1118"/>
                <a:gd name="T75" fmla="*/ 2147483647 h 599"/>
                <a:gd name="T76" fmla="*/ 2147483647 w 1118"/>
                <a:gd name="T77" fmla="*/ 2147483647 h 599"/>
                <a:gd name="T78" fmla="*/ 2147483647 w 1118"/>
                <a:gd name="T79" fmla="*/ 2147483647 h 599"/>
                <a:gd name="T80" fmla="*/ 2147483647 w 1118"/>
                <a:gd name="T81" fmla="*/ 2147483647 h 599"/>
                <a:gd name="T82" fmla="*/ 2147483647 w 1118"/>
                <a:gd name="T83" fmla="*/ 2147483647 h 599"/>
                <a:gd name="T84" fmla="*/ 2147483647 w 1118"/>
                <a:gd name="T85" fmla="*/ 2147483647 h 599"/>
                <a:gd name="T86" fmla="*/ 2147483647 w 1118"/>
                <a:gd name="T87" fmla="*/ 2147483647 h 599"/>
                <a:gd name="T88" fmla="*/ 2147483647 w 1118"/>
                <a:gd name="T89" fmla="*/ 2147483647 h 599"/>
                <a:gd name="T90" fmla="*/ 2147483647 w 1118"/>
                <a:gd name="T91" fmla="*/ 2147483647 h 599"/>
                <a:gd name="T92" fmla="*/ 2147483647 w 1118"/>
                <a:gd name="T93" fmla="*/ 2147483647 h 599"/>
                <a:gd name="T94" fmla="*/ 2147483647 w 1118"/>
                <a:gd name="T95" fmla="*/ 2147483647 h 599"/>
                <a:gd name="T96" fmla="*/ 2147483647 w 1118"/>
                <a:gd name="T97" fmla="*/ 2147483647 h 599"/>
                <a:gd name="T98" fmla="*/ 2147483647 w 1118"/>
                <a:gd name="T99" fmla="*/ 2147483647 h 599"/>
                <a:gd name="T100" fmla="*/ 2147483647 w 1118"/>
                <a:gd name="T101" fmla="*/ 2147483647 h 599"/>
                <a:gd name="T102" fmla="*/ 2147483647 w 1118"/>
                <a:gd name="T103" fmla="*/ 2147483647 h 59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18"/>
                <a:gd name="T157" fmla="*/ 0 h 599"/>
                <a:gd name="T158" fmla="*/ 1118 w 1118"/>
                <a:gd name="T159" fmla="*/ 599 h 59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18" h="599">
                  <a:moveTo>
                    <a:pt x="778" y="85"/>
                  </a:moveTo>
                  <a:lnTo>
                    <a:pt x="767" y="82"/>
                  </a:lnTo>
                  <a:lnTo>
                    <a:pt x="765" y="77"/>
                  </a:lnTo>
                  <a:lnTo>
                    <a:pt x="746" y="78"/>
                  </a:lnTo>
                  <a:lnTo>
                    <a:pt x="735" y="86"/>
                  </a:lnTo>
                  <a:lnTo>
                    <a:pt x="723" y="85"/>
                  </a:lnTo>
                  <a:lnTo>
                    <a:pt x="710" y="73"/>
                  </a:lnTo>
                  <a:lnTo>
                    <a:pt x="701" y="77"/>
                  </a:lnTo>
                  <a:lnTo>
                    <a:pt x="701" y="71"/>
                  </a:lnTo>
                  <a:lnTo>
                    <a:pt x="713" y="57"/>
                  </a:lnTo>
                  <a:lnTo>
                    <a:pt x="667" y="81"/>
                  </a:lnTo>
                  <a:lnTo>
                    <a:pt x="654" y="82"/>
                  </a:lnTo>
                  <a:lnTo>
                    <a:pt x="653" y="72"/>
                  </a:lnTo>
                  <a:lnTo>
                    <a:pt x="632" y="81"/>
                  </a:lnTo>
                  <a:lnTo>
                    <a:pt x="646" y="64"/>
                  </a:lnTo>
                  <a:lnTo>
                    <a:pt x="676" y="42"/>
                  </a:lnTo>
                  <a:lnTo>
                    <a:pt x="655" y="37"/>
                  </a:lnTo>
                  <a:lnTo>
                    <a:pt x="645" y="39"/>
                  </a:lnTo>
                  <a:lnTo>
                    <a:pt x="617" y="23"/>
                  </a:lnTo>
                  <a:lnTo>
                    <a:pt x="583" y="20"/>
                  </a:lnTo>
                  <a:lnTo>
                    <a:pt x="573" y="0"/>
                  </a:lnTo>
                  <a:lnTo>
                    <a:pt x="572" y="13"/>
                  </a:lnTo>
                  <a:lnTo>
                    <a:pt x="36" y="12"/>
                  </a:lnTo>
                  <a:lnTo>
                    <a:pt x="46" y="20"/>
                  </a:lnTo>
                  <a:lnTo>
                    <a:pt x="41" y="27"/>
                  </a:lnTo>
                  <a:lnTo>
                    <a:pt x="45" y="30"/>
                  </a:lnTo>
                  <a:lnTo>
                    <a:pt x="47" y="43"/>
                  </a:lnTo>
                  <a:lnTo>
                    <a:pt x="35" y="58"/>
                  </a:lnTo>
                  <a:lnTo>
                    <a:pt x="32" y="54"/>
                  </a:lnTo>
                  <a:lnTo>
                    <a:pt x="38" y="43"/>
                  </a:lnTo>
                  <a:lnTo>
                    <a:pt x="38" y="37"/>
                  </a:lnTo>
                  <a:lnTo>
                    <a:pt x="2" y="29"/>
                  </a:lnTo>
                  <a:lnTo>
                    <a:pt x="0" y="34"/>
                  </a:lnTo>
                  <a:lnTo>
                    <a:pt x="11" y="68"/>
                  </a:lnTo>
                  <a:lnTo>
                    <a:pt x="13" y="68"/>
                  </a:lnTo>
                  <a:lnTo>
                    <a:pt x="12" y="75"/>
                  </a:lnTo>
                  <a:lnTo>
                    <a:pt x="16" y="77"/>
                  </a:lnTo>
                  <a:lnTo>
                    <a:pt x="16" y="83"/>
                  </a:lnTo>
                  <a:lnTo>
                    <a:pt x="12" y="79"/>
                  </a:lnTo>
                  <a:lnTo>
                    <a:pt x="13" y="87"/>
                  </a:lnTo>
                  <a:lnTo>
                    <a:pt x="28" y="92"/>
                  </a:lnTo>
                  <a:lnTo>
                    <a:pt x="15" y="96"/>
                  </a:lnTo>
                  <a:lnTo>
                    <a:pt x="10" y="168"/>
                  </a:lnTo>
                  <a:lnTo>
                    <a:pt x="5" y="181"/>
                  </a:lnTo>
                  <a:lnTo>
                    <a:pt x="10" y="209"/>
                  </a:lnTo>
                  <a:lnTo>
                    <a:pt x="13" y="221"/>
                  </a:lnTo>
                  <a:lnTo>
                    <a:pt x="7" y="248"/>
                  </a:lnTo>
                  <a:lnTo>
                    <a:pt x="18" y="264"/>
                  </a:lnTo>
                  <a:lnTo>
                    <a:pt x="21" y="285"/>
                  </a:lnTo>
                  <a:lnTo>
                    <a:pt x="35" y="304"/>
                  </a:lnTo>
                  <a:lnTo>
                    <a:pt x="41" y="308"/>
                  </a:lnTo>
                  <a:lnTo>
                    <a:pt x="43" y="302"/>
                  </a:lnTo>
                  <a:lnTo>
                    <a:pt x="53" y="303"/>
                  </a:lnTo>
                  <a:lnTo>
                    <a:pt x="46" y="308"/>
                  </a:lnTo>
                  <a:lnTo>
                    <a:pt x="51" y="318"/>
                  </a:lnTo>
                  <a:lnTo>
                    <a:pt x="45" y="312"/>
                  </a:lnTo>
                  <a:lnTo>
                    <a:pt x="43" y="314"/>
                  </a:lnTo>
                  <a:lnTo>
                    <a:pt x="47" y="327"/>
                  </a:lnTo>
                  <a:lnTo>
                    <a:pt x="57" y="334"/>
                  </a:lnTo>
                  <a:lnTo>
                    <a:pt x="56" y="347"/>
                  </a:lnTo>
                  <a:lnTo>
                    <a:pt x="81" y="376"/>
                  </a:lnTo>
                  <a:lnTo>
                    <a:pt x="82" y="388"/>
                  </a:lnTo>
                  <a:lnTo>
                    <a:pt x="120" y="401"/>
                  </a:lnTo>
                  <a:lnTo>
                    <a:pt x="124" y="407"/>
                  </a:lnTo>
                  <a:lnTo>
                    <a:pt x="132" y="410"/>
                  </a:lnTo>
                  <a:lnTo>
                    <a:pt x="143" y="421"/>
                  </a:lnTo>
                  <a:lnTo>
                    <a:pt x="146" y="436"/>
                  </a:lnTo>
                  <a:lnTo>
                    <a:pt x="192" y="432"/>
                  </a:lnTo>
                  <a:lnTo>
                    <a:pt x="264" y="464"/>
                  </a:lnTo>
                  <a:lnTo>
                    <a:pt x="317" y="462"/>
                  </a:lnTo>
                  <a:lnTo>
                    <a:pt x="317" y="453"/>
                  </a:lnTo>
                  <a:lnTo>
                    <a:pt x="353" y="453"/>
                  </a:lnTo>
                  <a:lnTo>
                    <a:pt x="381" y="478"/>
                  </a:lnTo>
                  <a:lnTo>
                    <a:pt x="385" y="492"/>
                  </a:lnTo>
                  <a:lnTo>
                    <a:pt x="392" y="503"/>
                  </a:lnTo>
                  <a:lnTo>
                    <a:pt x="414" y="517"/>
                  </a:lnTo>
                  <a:lnTo>
                    <a:pt x="424" y="499"/>
                  </a:lnTo>
                  <a:lnTo>
                    <a:pt x="448" y="497"/>
                  </a:lnTo>
                  <a:lnTo>
                    <a:pt x="464" y="513"/>
                  </a:lnTo>
                  <a:lnTo>
                    <a:pt x="470" y="529"/>
                  </a:lnTo>
                  <a:lnTo>
                    <a:pt x="484" y="546"/>
                  </a:lnTo>
                  <a:lnTo>
                    <a:pt x="496" y="572"/>
                  </a:lnTo>
                  <a:lnTo>
                    <a:pt x="535" y="584"/>
                  </a:lnTo>
                  <a:lnTo>
                    <a:pt x="529" y="566"/>
                  </a:lnTo>
                  <a:lnTo>
                    <a:pt x="530" y="558"/>
                  </a:lnTo>
                  <a:lnTo>
                    <a:pt x="527" y="555"/>
                  </a:lnTo>
                  <a:lnTo>
                    <a:pt x="532" y="554"/>
                  </a:lnTo>
                  <a:lnTo>
                    <a:pt x="530" y="542"/>
                  </a:lnTo>
                  <a:lnTo>
                    <a:pt x="547" y="529"/>
                  </a:lnTo>
                  <a:lnTo>
                    <a:pt x="546" y="522"/>
                  </a:lnTo>
                  <a:lnTo>
                    <a:pt x="562" y="522"/>
                  </a:lnTo>
                  <a:lnTo>
                    <a:pt x="572" y="518"/>
                  </a:lnTo>
                  <a:lnTo>
                    <a:pt x="577" y="499"/>
                  </a:lnTo>
                  <a:lnTo>
                    <a:pt x="582" y="502"/>
                  </a:lnTo>
                  <a:lnTo>
                    <a:pt x="579" y="506"/>
                  </a:lnTo>
                  <a:lnTo>
                    <a:pt x="595" y="499"/>
                  </a:lnTo>
                  <a:lnTo>
                    <a:pt x="627" y="503"/>
                  </a:lnTo>
                  <a:lnTo>
                    <a:pt x="634" y="499"/>
                  </a:lnTo>
                  <a:lnTo>
                    <a:pt x="655" y="512"/>
                  </a:lnTo>
                  <a:lnTo>
                    <a:pt x="667" y="512"/>
                  </a:lnTo>
                  <a:lnTo>
                    <a:pt x="671" y="506"/>
                  </a:lnTo>
                  <a:lnTo>
                    <a:pt x="683" y="516"/>
                  </a:lnTo>
                  <a:lnTo>
                    <a:pt x="687" y="513"/>
                  </a:lnTo>
                  <a:lnTo>
                    <a:pt x="677" y="503"/>
                  </a:lnTo>
                  <a:lnTo>
                    <a:pt x="684" y="491"/>
                  </a:lnTo>
                  <a:lnTo>
                    <a:pt x="665" y="492"/>
                  </a:lnTo>
                  <a:lnTo>
                    <a:pt x="664" y="485"/>
                  </a:lnTo>
                  <a:lnTo>
                    <a:pt x="704" y="484"/>
                  </a:lnTo>
                  <a:lnTo>
                    <a:pt x="709" y="471"/>
                  </a:lnTo>
                  <a:lnTo>
                    <a:pt x="710" y="486"/>
                  </a:lnTo>
                  <a:lnTo>
                    <a:pt x="728" y="480"/>
                  </a:lnTo>
                  <a:lnTo>
                    <a:pt x="728" y="482"/>
                  </a:lnTo>
                  <a:lnTo>
                    <a:pt x="742" y="481"/>
                  </a:lnTo>
                  <a:lnTo>
                    <a:pt x="762" y="500"/>
                  </a:lnTo>
                  <a:lnTo>
                    <a:pt x="787" y="491"/>
                  </a:lnTo>
                  <a:lnTo>
                    <a:pt x="811" y="512"/>
                  </a:lnTo>
                  <a:lnTo>
                    <a:pt x="812" y="541"/>
                  </a:lnTo>
                  <a:lnTo>
                    <a:pt x="816" y="540"/>
                  </a:lnTo>
                  <a:lnTo>
                    <a:pt x="814" y="551"/>
                  </a:lnTo>
                  <a:lnTo>
                    <a:pt x="821" y="562"/>
                  </a:lnTo>
                  <a:lnTo>
                    <a:pt x="824" y="561"/>
                  </a:lnTo>
                  <a:lnTo>
                    <a:pt x="831" y="581"/>
                  </a:lnTo>
                  <a:lnTo>
                    <a:pt x="838" y="585"/>
                  </a:lnTo>
                  <a:lnTo>
                    <a:pt x="843" y="599"/>
                  </a:lnTo>
                  <a:lnTo>
                    <a:pt x="858" y="594"/>
                  </a:lnTo>
                  <a:lnTo>
                    <a:pt x="862" y="579"/>
                  </a:lnTo>
                  <a:lnTo>
                    <a:pt x="863" y="561"/>
                  </a:lnTo>
                  <a:lnTo>
                    <a:pt x="834" y="479"/>
                  </a:lnTo>
                  <a:lnTo>
                    <a:pt x="847" y="445"/>
                  </a:lnTo>
                  <a:lnTo>
                    <a:pt x="854" y="441"/>
                  </a:lnTo>
                  <a:lnTo>
                    <a:pt x="852" y="435"/>
                  </a:lnTo>
                  <a:lnTo>
                    <a:pt x="864" y="435"/>
                  </a:lnTo>
                  <a:lnTo>
                    <a:pt x="880" y="421"/>
                  </a:lnTo>
                  <a:lnTo>
                    <a:pt x="887" y="409"/>
                  </a:lnTo>
                  <a:lnTo>
                    <a:pt x="909" y="401"/>
                  </a:lnTo>
                  <a:lnTo>
                    <a:pt x="916" y="391"/>
                  </a:lnTo>
                  <a:lnTo>
                    <a:pt x="935" y="383"/>
                  </a:lnTo>
                  <a:lnTo>
                    <a:pt x="935" y="378"/>
                  </a:lnTo>
                  <a:lnTo>
                    <a:pt x="930" y="378"/>
                  </a:lnTo>
                  <a:lnTo>
                    <a:pt x="935" y="372"/>
                  </a:lnTo>
                  <a:lnTo>
                    <a:pt x="928" y="368"/>
                  </a:lnTo>
                  <a:lnTo>
                    <a:pt x="934" y="366"/>
                  </a:lnTo>
                  <a:lnTo>
                    <a:pt x="941" y="371"/>
                  </a:lnTo>
                  <a:lnTo>
                    <a:pt x="949" y="363"/>
                  </a:lnTo>
                  <a:lnTo>
                    <a:pt x="946" y="356"/>
                  </a:lnTo>
                  <a:lnTo>
                    <a:pt x="944" y="362"/>
                  </a:lnTo>
                  <a:lnTo>
                    <a:pt x="941" y="356"/>
                  </a:lnTo>
                  <a:lnTo>
                    <a:pt x="930" y="356"/>
                  </a:lnTo>
                  <a:lnTo>
                    <a:pt x="931" y="348"/>
                  </a:lnTo>
                  <a:lnTo>
                    <a:pt x="934" y="353"/>
                  </a:lnTo>
                  <a:lnTo>
                    <a:pt x="941" y="350"/>
                  </a:lnTo>
                  <a:lnTo>
                    <a:pt x="948" y="352"/>
                  </a:lnTo>
                  <a:lnTo>
                    <a:pt x="944" y="333"/>
                  </a:lnTo>
                  <a:lnTo>
                    <a:pt x="934" y="332"/>
                  </a:lnTo>
                  <a:lnTo>
                    <a:pt x="939" y="329"/>
                  </a:lnTo>
                  <a:lnTo>
                    <a:pt x="935" y="315"/>
                  </a:lnTo>
                  <a:lnTo>
                    <a:pt x="938" y="311"/>
                  </a:lnTo>
                  <a:lnTo>
                    <a:pt x="919" y="295"/>
                  </a:lnTo>
                  <a:lnTo>
                    <a:pt x="919" y="292"/>
                  </a:lnTo>
                  <a:lnTo>
                    <a:pt x="936" y="303"/>
                  </a:lnTo>
                  <a:lnTo>
                    <a:pt x="932" y="294"/>
                  </a:lnTo>
                  <a:lnTo>
                    <a:pt x="932" y="276"/>
                  </a:lnTo>
                  <a:lnTo>
                    <a:pt x="945" y="268"/>
                  </a:lnTo>
                  <a:lnTo>
                    <a:pt x="938" y="284"/>
                  </a:lnTo>
                  <a:lnTo>
                    <a:pt x="941" y="285"/>
                  </a:lnTo>
                  <a:lnTo>
                    <a:pt x="939" y="295"/>
                  </a:lnTo>
                  <a:lnTo>
                    <a:pt x="950" y="307"/>
                  </a:lnTo>
                  <a:lnTo>
                    <a:pt x="944" y="319"/>
                  </a:lnTo>
                  <a:lnTo>
                    <a:pt x="946" y="327"/>
                  </a:lnTo>
                  <a:lnTo>
                    <a:pt x="963" y="292"/>
                  </a:lnTo>
                  <a:lnTo>
                    <a:pt x="953" y="266"/>
                  </a:lnTo>
                  <a:lnTo>
                    <a:pt x="965" y="276"/>
                  </a:lnTo>
                  <a:lnTo>
                    <a:pt x="966" y="283"/>
                  </a:lnTo>
                  <a:lnTo>
                    <a:pt x="979" y="265"/>
                  </a:lnTo>
                  <a:lnTo>
                    <a:pt x="983" y="252"/>
                  </a:lnTo>
                  <a:lnTo>
                    <a:pt x="979" y="244"/>
                  </a:lnTo>
                  <a:lnTo>
                    <a:pt x="980" y="239"/>
                  </a:lnTo>
                  <a:lnTo>
                    <a:pt x="1002" y="225"/>
                  </a:lnTo>
                  <a:lnTo>
                    <a:pt x="1030" y="221"/>
                  </a:lnTo>
                  <a:lnTo>
                    <a:pt x="1037" y="213"/>
                  </a:lnTo>
                  <a:lnTo>
                    <a:pt x="1039" y="217"/>
                  </a:lnTo>
                  <a:lnTo>
                    <a:pt x="1062" y="213"/>
                  </a:lnTo>
                  <a:lnTo>
                    <a:pt x="1061" y="206"/>
                  </a:lnTo>
                  <a:lnTo>
                    <a:pt x="1059" y="213"/>
                  </a:lnTo>
                  <a:lnTo>
                    <a:pt x="1053" y="213"/>
                  </a:lnTo>
                  <a:lnTo>
                    <a:pt x="1041" y="197"/>
                  </a:lnTo>
                  <a:lnTo>
                    <a:pt x="1056" y="161"/>
                  </a:lnTo>
                  <a:lnTo>
                    <a:pt x="1077" y="152"/>
                  </a:lnTo>
                  <a:lnTo>
                    <a:pt x="1083" y="138"/>
                  </a:lnTo>
                  <a:lnTo>
                    <a:pt x="1093" y="146"/>
                  </a:lnTo>
                  <a:lnTo>
                    <a:pt x="1116" y="134"/>
                  </a:lnTo>
                  <a:lnTo>
                    <a:pt x="1118" y="131"/>
                  </a:lnTo>
                  <a:lnTo>
                    <a:pt x="1116" y="128"/>
                  </a:lnTo>
                  <a:lnTo>
                    <a:pt x="1117" y="121"/>
                  </a:lnTo>
                  <a:lnTo>
                    <a:pt x="1108" y="119"/>
                  </a:lnTo>
                  <a:lnTo>
                    <a:pt x="1107" y="109"/>
                  </a:lnTo>
                  <a:lnTo>
                    <a:pt x="1102" y="107"/>
                  </a:lnTo>
                  <a:lnTo>
                    <a:pt x="1102" y="69"/>
                  </a:lnTo>
                  <a:lnTo>
                    <a:pt x="1093" y="60"/>
                  </a:lnTo>
                  <a:lnTo>
                    <a:pt x="1082" y="66"/>
                  </a:lnTo>
                  <a:lnTo>
                    <a:pt x="1071" y="58"/>
                  </a:lnTo>
                  <a:lnTo>
                    <a:pt x="1059" y="75"/>
                  </a:lnTo>
                  <a:lnTo>
                    <a:pt x="1047" y="117"/>
                  </a:lnTo>
                  <a:lnTo>
                    <a:pt x="1033" y="119"/>
                  </a:lnTo>
                  <a:lnTo>
                    <a:pt x="1029" y="126"/>
                  </a:lnTo>
                  <a:lnTo>
                    <a:pt x="963" y="126"/>
                  </a:lnTo>
                  <a:lnTo>
                    <a:pt x="948" y="137"/>
                  </a:lnTo>
                  <a:lnTo>
                    <a:pt x="936" y="150"/>
                  </a:lnTo>
                  <a:lnTo>
                    <a:pt x="941" y="152"/>
                  </a:lnTo>
                  <a:lnTo>
                    <a:pt x="938" y="156"/>
                  </a:lnTo>
                  <a:lnTo>
                    <a:pt x="940" y="165"/>
                  </a:lnTo>
                  <a:lnTo>
                    <a:pt x="925" y="171"/>
                  </a:lnTo>
                  <a:lnTo>
                    <a:pt x="902" y="168"/>
                  </a:lnTo>
                  <a:lnTo>
                    <a:pt x="883" y="174"/>
                  </a:lnTo>
                  <a:lnTo>
                    <a:pt x="887" y="184"/>
                  </a:lnTo>
                  <a:lnTo>
                    <a:pt x="867" y="200"/>
                  </a:lnTo>
                  <a:lnTo>
                    <a:pt x="830" y="217"/>
                  </a:lnTo>
                  <a:lnTo>
                    <a:pt x="807" y="217"/>
                  </a:lnTo>
                  <a:lnTo>
                    <a:pt x="799" y="213"/>
                  </a:lnTo>
                  <a:lnTo>
                    <a:pt x="805" y="205"/>
                  </a:lnTo>
                  <a:lnTo>
                    <a:pt x="809" y="195"/>
                  </a:lnTo>
                  <a:lnTo>
                    <a:pt x="812" y="189"/>
                  </a:lnTo>
                  <a:lnTo>
                    <a:pt x="814" y="189"/>
                  </a:lnTo>
                  <a:lnTo>
                    <a:pt x="817" y="178"/>
                  </a:lnTo>
                  <a:lnTo>
                    <a:pt x="809" y="151"/>
                  </a:lnTo>
                  <a:lnTo>
                    <a:pt x="801" y="154"/>
                  </a:lnTo>
                  <a:lnTo>
                    <a:pt x="794" y="161"/>
                  </a:lnTo>
                  <a:lnTo>
                    <a:pt x="789" y="160"/>
                  </a:lnTo>
                  <a:lnTo>
                    <a:pt x="801" y="141"/>
                  </a:lnTo>
                  <a:lnTo>
                    <a:pt x="798" y="118"/>
                  </a:lnTo>
                  <a:lnTo>
                    <a:pt x="779" y="107"/>
                  </a:lnTo>
                  <a:lnTo>
                    <a:pt x="768" y="107"/>
                  </a:lnTo>
                  <a:lnTo>
                    <a:pt x="768" y="116"/>
                  </a:lnTo>
                  <a:lnTo>
                    <a:pt x="759" y="118"/>
                  </a:lnTo>
                  <a:lnTo>
                    <a:pt x="759" y="127"/>
                  </a:lnTo>
                  <a:lnTo>
                    <a:pt x="756" y="130"/>
                  </a:lnTo>
                  <a:lnTo>
                    <a:pt x="755" y="123"/>
                  </a:lnTo>
                  <a:lnTo>
                    <a:pt x="744" y="134"/>
                  </a:lnTo>
                  <a:lnTo>
                    <a:pt x="739" y="162"/>
                  </a:lnTo>
                  <a:lnTo>
                    <a:pt x="744" y="177"/>
                  </a:lnTo>
                  <a:lnTo>
                    <a:pt x="744" y="189"/>
                  </a:lnTo>
                  <a:lnTo>
                    <a:pt x="735" y="207"/>
                  </a:lnTo>
                  <a:lnTo>
                    <a:pt x="726" y="215"/>
                  </a:lnTo>
                  <a:lnTo>
                    <a:pt x="718" y="210"/>
                  </a:lnTo>
                  <a:lnTo>
                    <a:pt x="713" y="197"/>
                  </a:lnTo>
                  <a:lnTo>
                    <a:pt x="712" y="174"/>
                  </a:lnTo>
                  <a:lnTo>
                    <a:pt x="720" y="138"/>
                  </a:lnTo>
                  <a:lnTo>
                    <a:pt x="728" y="122"/>
                  </a:lnTo>
                  <a:lnTo>
                    <a:pt x="726" y="118"/>
                  </a:lnTo>
                  <a:lnTo>
                    <a:pt x="722" y="130"/>
                  </a:lnTo>
                  <a:lnTo>
                    <a:pt x="710" y="137"/>
                  </a:lnTo>
                  <a:lnTo>
                    <a:pt x="713" y="130"/>
                  </a:lnTo>
                  <a:lnTo>
                    <a:pt x="726" y="109"/>
                  </a:lnTo>
                  <a:lnTo>
                    <a:pt x="736" y="102"/>
                  </a:lnTo>
                  <a:lnTo>
                    <a:pt x="736" y="108"/>
                  </a:lnTo>
                  <a:lnTo>
                    <a:pt x="762" y="96"/>
                  </a:lnTo>
                  <a:lnTo>
                    <a:pt x="772" y="102"/>
                  </a:lnTo>
                  <a:lnTo>
                    <a:pt x="775" y="97"/>
                  </a:lnTo>
                  <a:lnTo>
                    <a:pt x="788" y="98"/>
                  </a:lnTo>
                  <a:lnTo>
                    <a:pt x="781" y="85"/>
                  </a:lnTo>
                  <a:lnTo>
                    <a:pt x="778" y="85"/>
                  </a:lnTo>
                  <a:close/>
                </a:path>
              </a:pathLst>
            </a:custGeom>
            <a:solidFill>
              <a:srgbClr val="BBAD87"/>
            </a:solidFill>
            <a:ln w="6350">
              <a:solidFill>
                <a:srgbClr val="BBAD87"/>
              </a:solidFill>
              <a:round/>
              <a:headEnd/>
              <a:tailEnd/>
            </a:ln>
          </p:spPr>
          <p:txBody>
            <a:bodyPr/>
            <a:lstStyle/>
            <a:p>
              <a:endParaRPr lang="en-US"/>
            </a:p>
          </p:txBody>
        </p:sp>
      </p:grpSp>
      <p:sp>
        <p:nvSpPr>
          <p:cNvPr id="1897" name="Freeform 2951"/>
          <p:cNvSpPr>
            <a:spLocks/>
          </p:cNvSpPr>
          <p:nvPr/>
        </p:nvSpPr>
        <p:spPr bwMode="auto">
          <a:xfrm rot="20031286">
            <a:off x="3209925" y="1466850"/>
            <a:ext cx="893763" cy="1435100"/>
          </a:xfrm>
          <a:custGeom>
            <a:avLst/>
            <a:gdLst>
              <a:gd name="T0" fmla="*/ 2147483647 w 1814"/>
              <a:gd name="T1" fmla="*/ 2147483647 h 3212"/>
              <a:gd name="T2" fmla="*/ 2147483647 w 1814"/>
              <a:gd name="T3" fmla="*/ 2147483647 h 3212"/>
              <a:gd name="T4" fmla="*/ 2147483647 w 1814"/>
              <a:gd name="T5" fmla="*/ 2147483647 h 3212"/>
              <a:gd name="T6" fmla="*/ 2147483647 w 1814"/>
              <a:gd name="T7" fmla="*/ 2147483647 h 3212"/>
              <a:gd name="T8" fmla="*/ 2147483647 w 1814"/>
              <a:gd name="T9" fmla="*/ 2147483647 h 3212"/>
              <a:gd name="T10" fmla="*/ 2147483647 w 1814"/>
              <a:gd name="T11" fmla="*/ 2147483647 h 3212"/>
              <a:gd name="T12" fmla="*/ 2147483647 w 1814"/>
              <a:gd name="T13" fmla="*/ 2147483647 h 3212"/>
              <a:gd name="T14" fmla="*/ 2147483647 w 1814"/>
              <a:gd name="T15" fmla="*/ 2147483647 h 3212"/>
              <a:gd name="T16" fmla="*/ 2147483647 w 1814"/>
              <a:gd name="T17" fmla="*/ 2147483647 h 3212"/>
              <a:gd name="T18" fmla="*/ 2147483647 w 1814"/>
              <a:gd name="T19" fmla="*/ 2147483647 h 3212"/>
              <a:gd name="T20" fmla="*/ 2147483647 w 1814"/>
              <a:gd name="T21" fmla="*/ 2147483647 h 3212"/>
              <a:gd name="T22" fmla="*/ 2147483647 w 1814"/>
              <a:gd name="T23" fmla="*/ 2147483647 h 3212"/>
              <a:gd name="T24" fmla="*/ 2147483647 w 1814"/>
              <a:gd name="T25" fmla="*/ 2147483647 h 3212"/>
              <a:gd name="T26" fmla="*/ 2147483647 w 1814"/>
              <a:gd name="T27" fmla="*/ 2147483647 h 3212"/>
              <a:gd name="T28" fmla="*/ 2147483647 w 1814"/>
              <a:gd name="T29" fmla="*/ 2147483647 h 3212"/>
              <a:gd name="T30" fmla="*/ 2147483647 w 1814"/>
              <a:gd name="T31" fmla="*/ 2147483647 h 3212"/>
              <a:gd name="T32" fmla="*/ 2147483647 w 1814"/>
              <a:gd name="T33" fmla="*/ 2147483647 h 3212"/>
              <a:gd name="T34" fmla="*/ 2147483647 w 1814"/>
              <a:gd name="T35" fmla="*/ 2147483647 h 3212"/>
              <a:gd name="T36" fmla="*/ 2147483647 w 1814"/>
              <a:gd name="T37" fmla="*/ 2147483647 h 3212"/>
              <a:gd name="T38" fmla="*/ 2147483647 w 1814"/>
              <a:gd name="T39" fmla="*/ 2147483647 h 3212"/>
              <a:gd name="T40" fmla="*/ 2147483647 w 1814"/>
              <a:gd name="T41" fmla="*/ 2147483647 h 3212"/>
              <a:gd name="T42" fmla="*/ 2147483647 w 1814"/>
              <a:gd name="T43" fmla="*/ 2147483647 h 3212"/>
              <a:gd name="T44" fmla="*/ 2147483647 w 1814"/>
              <a:gd name="T45" fmla="*/ 2147483647 h 3212"/>
              <a:gd name="T46" fmla="*/ 2147483647 w 1814"/>
              <a:gd name="T47" fmla="*/ 2147483647 h 3212"/>
              <a:gd name="T48" fmla="*/ 2147483647 w 1814"/>
              <a:gd name="T49" fmla="*/ 2147483647 h 3212"/>
              <a:gd name="T50" fmla="*/ 2147483647 w 1814"/>
              <a:gd name="T51" fmla="*/ 2147483647 h 3212"/>
              <a:gd name="T52" fmla="*/ 2147483647 w 1814"/>
              <a:gd name="T53" fmla="*/ 2147483647 h 3212"/>
              <a:gd name="T54" fmla="*/ 2147483647 w 1814"/>
              <a:gd name="T55" fmla="*/ 2147483647 h 3212"/>
              <a:gd name="T56" fmla="*/ 2147483647 w 1814"/>
              <a:gd name="T57" fmla="*/ 2147483647 h 3212"/>
              <a:gd name="T58" fmla="*/ 2147483647 w 1814"/>
              <a:gd name="T59" fmla="*/ 2147483647 h 3212"/>
              <a:gd name="T60" fmla="*/ 2147483647 w 1814"/>
              <a:gd name="T61" fmla="*/ 2147483647 h 3212"/>
              <a:gd name="T62" fmla="*/ 2147483647 w 1814"/>
              <a:gd name="T63" fmla="*/ 2147483647 h 3212"/>
              <a:gd name="T64" fmla="*/ 2147483647 w 1814"/>
              <a:gd name="T65" fmla="*/ 2147483647 h 3212"/>
              <a:gd name="T66" fmla="*/ 2147483647 w 1814"/>
              <a:gd name="T67" fmla="*/ 2147483647 h 3212"/>
              <a:gd name="T68" fmla="*/ 2147483647 w 1814"/>
              <a:gd name="T69" fmla="*/ 2147483647 h 3212"/>
              <a:gd name="T70" fmla="*/ 2147483647 w 1814"/>
              <a:gd name="T71" fmla="*/ 2147483647 h 3212"/>
              <a:gd name="T72" fmla="*/ 2147483647 w 1814"/>
              <a:gd name="T73" fmla="*/ 2147483647 h 3212"/>
              <a:gd name="T74" fmla="*/ 2147483647 w 1814"/>
              <a:gd name="T75" fmla="*/ 2147483647 h 3212"/>
              <a:gd name="T76" fmla="*/ 2147483647 w 1814"/>
              <a:gd name="T77" fmla="*/ 2147483647 h 3212"/>
              <a:gd name="T78" fmla="*/ 2147483647 w 1814"/>
              <a:gd name="T79" fmla="*/ 2147483647 h 3212"/>
              <a:gd name="T80" fmla="*/ 2147483647 w 1814"/>
              <a:gd name="T81" fmla="*/ 2147483647 h 3212"/>
              <a:gd name="T82" fmla="*/ 2147483647 w 1814"/>
              <a:gd name="T83" fmla="*/ 2147483647 h 3212"/>
              <a:gd name="T84" fmla="*/ 2147483647 w 1814"/>
              <a:gd name="T85" fmla="*/ 2147483647 h 3212"/>
              <a:gd name="T86" fmla="*/ 2147483647 w 1814"/>
              <a:gd name="T87" fmla="*/ 2147483647 h 3212"/>
              <a:gd name="T88" fmla="*/ 2147483647 w 1814"/>
              <a:gd name="T89" fmla="*/ 2147483647 h 3212"/>
              <a:gd name="T90" fmla="*/ 2147483647 w 1814"/>
              <a:gd name="T91" fmla="*/ 2147483647 h 3212"/>
              <a:gd name="T92" fmla="*/ 2147483647 w 1814"/>
              <a:gd name="T93" fmla="*/ 2147483647 h 3212"/>
              <a:gd name="T94" fmla="*/ 2147483647 w 1814"/>
              <a:gd name="T95" fmla="*/ 2147483647 h 3212"/>
              <a:gd name="T96" fmla="*/ 2147483647 w 1814"/>
              <a:gd name="T97" fmla="*/ 2147483647 h 3212"/>
              <a:gd name="T98" fmla="*/ 2147483647 w 1814"/>
              <a:gd name="T99" fmla="*/ 2147483647 h 3212"/>
              <a:gd name="T100" fmla="*/ 2147483647 w 1814"/>
              <a:gd name="T101" fmla="*/ 2147483647 h 3212"/>
              <a:gd name="T102" fmla="*/ 2147483647 w 1814"/>
              <a:gd name="T103" fmla="*/ 2147483647 h 3212"/>
              <a:gd name="T104" fmla="*/ 2147483647 w 1814"/>
              <a:gd name="T105" fmla="*/ 2147483647 h 3212"/>
              <a:gd name="T106" fmla="*/ 2147483647 w 1814"/>
              <a:gd name="T107" fmla="*/ 2147483647 h 3212"/>
              <a:gd name="T108" fmla="*/ 2147483647 w 1814"/>
              <a:gd name="T109" fmla="*/ 2147483647 h 3212"/>
              <a:gd name="T110" fmla="*/ 2147483647 w 1814"/>
              <a:gd name="T111" fmla="*/ 2147483647 h 3212"/>
              <a:gd name="T112" fmla="*/ 2147483647 w 1814"/>
              <a:gd name="T113" fmla="*/ 2147483647 h 3212"/>
              <a:gd name="T114" fmla="*/ 2147483647 w 1814"/>
              <a:gd name="T115" fmla="*/ 2147483647 h 3212"/>
              <a:gd name="T116" fmla="*/ 2147483647 w 1814"/>
              <a:gd name="T117" fmla="*/ 2147483647 h 3212"/>
              <a:gd name="T118" fmla="*/ 2147483647 w 1814"/>
              <a:gd name="T119" fmla="*/ 2147483647 h 3212"/>
              <a:gd name="T120" fmla="*/ 2147483647 w 1814"/>
              <a:gd name="T121" fmla="*/ 2147483647 h 32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14"/>
              <a:gd name="T184" fmla="*/ 0 h 3212"/>
              <a:gd name="T185" fmla="*/ 1814 w 1814"/>
              <a:gd name="T186" fmla="*/ 3212 h 321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14" h="3212">
                <a:moveTo>
                  <a:pt x="770" y="282"/>
                </a:moveTo>
                <a:lnTo>
                  <a:pt x="754" y="276"/>
                </a:lnTo>
                <a:lnTo>
                  <a:pt x="742" y="258"/>
                </a:lnTo>
                <a:lnTo>
                  <a:pt x="736" y="238"/>
                </a:lnTo>
                <a:lnTo>
                  <a:pt x="700" y="208"/>
                </a:lnTo>
                <a:lnTo>
                  <a:pt x="668" y="170"/>
                </a:lnTo>
                <a:lnTo>
                  <a:pt x="654" y="176"/>
                </a:lnTo>
                <a:lnTo>
                  <a:pt x="660" y="212"/>
                </a:lnTo>
                <a:lnTo>
                  <a:pt x="672" y="246"/>
                </a:lnTo>
                <a:lnTo>
                  <a:pt x="674" y="266"/>
                </a:lnTo>
                <a:lnTo>
                  <a:pt x="664" y="278"/>
                </a:lnTo>
                <a:lnTo>
                  <a:pt x="674" y="296"/>
                </a:lnTo>
                <a:lnTo>
                  <a:pt x="662" y="294"/>
                </a:lnTo>
                <a:lnTo>
                  <a:pt x="622" y="254"/>
                </a:lnTo>
                <a:lnTo>
                  <a:pt x="590" y="294"/>
                </a:lnTo>
                <a:lnTo>
                  <a:pt x="592" y="270"/>
                </a:lnTo>
                <a:lnTo>
                  <a:pt x="604" y="230"/>
                </a:lnTo>
                <a:lnTo>
                  <a:pt x="582" y="188"/>
                </a:lnTo>
                <a:lnTo>
                  <a:pt x="572" y="216"/>
                </a:lnTo>
                <a:lnTo>
                  <a:pt x="550" y="202"/>
                </a:lnTo>
                <a:lnTo>
                  <a:pt x="522" y="212"/>
                </a:lnTo>
                <a:lnTo>
                  <a:pt x="494" y="220"/>
                </a:lnTo>
                <a:lnTo>
                  <a:pt x="488" y="232"/>
                </a:lnTo>
                <a:lnTo>
                  <a:pt x="508" y="260"/>
                </a:lnTo>
                <a:lnTo>
                  <a:pt x="512" y="278"/>
                </a:lnTo>
                <a:lnTo>
                  <a:pt x="520" y="310"/>
                </a:lnTo>
                <a:lnTo>
                  <a:pt x="524" y="324"/>
                </a:lnTo>
                <a:lnTo>
                  <a:pt x="496" y="288"/>
                </a:lnTo>
                <a:lnTo>
                  <a:pt x="488" y="262"/>
                </a:lnTo>
                <a:lnTo>
                  <a:pt x="482" y="240"/>
                </a:lnTo>
                <a:lnTo>
                  <a:pt x="466" y="232"/>
                </a:lnTo>
                <a:lnTo>
                  <a:pt x="442" y="252"/>
                </a:lnTo>
                <a:lnTo>
                  <a:pt x="436" y="276"/>
                </a:lnTo>
                <a:lnTo>
                  <a:pt x="444" y="294"/>
                </a:lnTo>
                <a:lnTo>
                  <a:pt x="432" y="308"/>
                </a:lnTo>
                <a:lnTo>
                  <a:pt x="428" y="332"/>
                </a:lnTo>
                <a:lnTo>
                  <a:pt x="428" y="344"/>
                </a:lnTo>
                <a:lnTo>
                  <a:pt x="410" y="332"/>
                </a:lnTo>
                <a:lnTo>
                  <a:pt x="396" y="320"/>
                </a:lnTo>
                <a:lnTo>
                  <a:pt x="388" y="342"/>
                </a:lnTo>
                <a:lnTo>
                  <a:pt x="388" y="372"/>
                </a:lnTo>
                <a:lnTo>
                  <a:pt x="380" y="340"/>
                </a:lnTo>
                <a:lnTo>
                  <a:pt x="376" y="328"/>
                </a:lnTo>
                <a:lnTo>
                  <a:pt x="358" y="344"/>
                </a:lnTo>
                <a:lnTo>
                  <a:pt x="342" y="356"/>
                </a:lnTo>
                <a:lnTo>
                  <a:pt x="310" y="378"/>
                </a:lnTo>
                <a:lnTo>
                  <a:pt x="282" y="396"/>
                </a:lnTo>
                <a:lnTo>
                  <a:pt x="262" y="430"/>
                </a:lnTo>
                <a:lnTo>
                  <a:pt x="274" y="446"/>
                </a:lnTo>
                <a:lnTo>
                  <a:pt x="296" y="458"/>
                </a:lnTo>
                <a:lnTo>
                  <a:pt x="308" y="452"/>
                </a:lnTo>
                <a:lnTo>
                  <a:pt x="322" y="454"/>
                </a:lnTo>
                <a:lnTo>
                  <a:pt x="310" y="474"/>
                </a:lnTo>
                <a:lnTo>
                  <a:pt x="318" y="492"/>
                </a:lnTo>
                <a:lnTo>
                  <a:pt x="294" y="496"/>
                </a:lnTo>
                <a:lnTo>
                  <a:pt x="298" y="522"/>
                </a:lnTo>
                <a:lnTo>
                  <a:pt x="276" y="544"/>
                </a:lnTo>
                <a:lnTo>
                  <a:pt x="250" y="566"/>
                </a:lnTo>
                <a:lnTo>
                  <a:pt x="230" y="574"/>
                </a:lnTo>
                <a:lnTo>
                  <a:pt x="206" y="562"/>
                </a:lnTo>
                <a:lnTo>
                  <a:pt x="174" y="564"/>
                </a:lnTo>
                <a:lnTo>
                  <a:pt x="150" y="570"/>
                </a:lnTo>
                <a:lnTo>
                  <a:pt x="108" y="574"/>
                </a:lnTo>
                <a:lnTo>
                  <a:pt x="94" y="592"/>
                </a:lnTo>
                <a:lnTo>
                  <a:pt x="74" y="588"/>
                </a:lnTo>
                <a:lnTo>
                  <a:pt x="48" y="588"/>
                </a:lnTo>
                <a:lnTo>
                  <a:pt x="34" y="600"/>
                </a:lnTo>
                <a:lnTo>
                  <a:pt x="40" y="612"/>
                </a:lnTo>
                <a:lnTo>
                  <a:pt x="22" y="628"/>
                </a:lnTo>
                <a:lnTo>
                  <a:pt x="22" y="644"/>
                </a:lnTo>
                <a:lnTo>
                  <a:pt x="32" y="656"/>
                </a:lnTo>
                <a:lnTo>
                  <a:pt x="32" y="668"/>
                </a:lnTo>
                <a:lnTo>
                  <a:pt x="40" y="678"/>
                </a:lnTo>
                <a:lnTo>
                  <a:pt x="40" y="692"/>
                </a:lnTo>
                <a:lnTo>
                  <a:pt x="62" y="700"/>
                </a:lnTo>
                <a:lnTo>
                  <a:pt x="78" y="696"/>
                </a:lnTo>
                <a:lnTo>
                  <a:pt x="64" y="716"/>
                </a:lnTo>
                <a:lnTo>
                  <a:pt x="86" y="720"/>
                </a:lnTo>
                <a:lnTo>
                  <a:pt x="66" y="738"/>
                </a:lnTo>
                <a:lnTo>
                  <a:pt x="88" y="756"/>
                </a:lnTo>
                <a:lnTo>
                  <a:pt x="112" y="738"/>
                </a:lnTo>
                <a:lnTo>
                  <a:pt x="120" y="764"/>
                </a:lnTo>
                <a:lnTo>
                  <a:pt x="140" y="770"/>
                </a:lnTo>
                <a:lnTo>
                  <a:pt x="160" y="756"/>
                </a:lnTo>
                <a:lnTo>
                  <a:pt x="174" y="772"/>
                </a:lnTo>
                <a:lnTo>
                  <a:pt x="174" y="792"/>
                </a:lnTo>
                <a:lnTo>
                  <a:pt x="152" y="794"/>
                </a:lnTo>
                <a:lnTo>
                  <a:pt x="152" y="808"/>
                </a:lnTo>
                <a:lnTo>
                  <a:pt x="134" y="788"/>
                </a:lnTo>
                <a:lnTo>
                  <a:pt x="110" y="778"/>
                </a:lnTo>
                <a:lnTo>
                  <a:pt x="82" y="788"/>
                </a:lnTo>
                <a:lnTo>
                  <a:pt x="110" y="810"/>
                </a:lnTo>
                <a:lnTo>
                  <a:pt x="152" y="822"/>
                </a:lnTo>
                <a:lnTo>
                  <a:pt x="122" y="816"/>
                </a:lnTo>
                <a:lnTo>
                  <a:pt x="72" y="788"/>
                </a:lnTo>
                <a:lnTo>
                  <a:pt x="44" y="776"/>
                </a:lnTo>
                <a:lnTo>
                  <a:pt x="26" y="786"/>
                </a:lnTo>
                <a:lnTo>
                  <a:pt x="8" y="778"/>
                </a:lnTo>
                <a:lnTo>
                  <a:pt x="0" y="796"/>
                </a:lnTo>
                <a:lnTo>
                  <a:pt x="8" y="822"/>
                </a:lnTo>
                <a:lnTo>
                  <a:pt x="28" y="822"/>
                </a:lnTo>
                <a:lnTo>
                  <a:pt x="44" y="814"/>
                </a:lnTo>
                <a:lnTo>
                  <a:pt x="32" y="840"/>
                </a:lnTo>
                <a:lnTo>
                  <a:pt x="58" y="868"/>
                </a:lnTo>
                <a:lnTo>
                  <a:pt x="74" y="878"/>
                </a:lnTo>
                <a:lnTo>
                  <a:pt x="34" y="880"/>
                </a:lnTo>
                <a:lnTo>
                  <a:pt x="22" y="890"/>
                </a:lnTo>
                <a:lnTo>
                  <a:pt x="40" y="944"/>
                </a:lnTo>
                <a:lnTo>
                  <a:pt x="82" y="974"/>
                </a:lnTo>
                <a:lnTo>
                  <a:pt x="88" y="940"/>
                </a:lnTo>
                <a:lnTo>
                  <a:pt x="98" y="960"/>
                </a:lnTo>
                <a:lnTo>
                  <a:pt x="124" y="946"/>
                </a:lnTo>
                <a:lnTo>
                  <a:pt x="128" y="958"/>
                </a:lnTo>
                <a:lnTo>
                  <a:pt x="118" y="974"/>
                </a:lnTo>
                <a:lnTo>
                  <a:pt x="126" y="986"/>
                </a:lnTo>
                <a:lnTo>
                  <a:pt x="144" y="974"/>
                </a:lnTo>
                <a:lnTo>
                  <a:pt x="166" y="972"/>
                </a:lnTo>
                <a:lnTo>
                  <a:pt x="176" y="956"/>
                </a:lnTo>
                <a:lnTo>
                  <a:pt x="182" y="978"/>
                </a:lnTo>
                <a:lnTo>
                  <a:pt x="198" y="978"/>
                </a:lnTo>
                <a:lnTo>
                  <a:pt x="206" y="960"/>
                </a:lnTo>
                <a:lnTo>
                  <a:pt x="222" y="970"/>
                </a:lnTo>
                <a:lnTo>
                  <a:pt x="222" y="986"/>
                </a:lnTo>
                <a:lnTo>
                  <a:pt x="240" y="988"/>
                </a:lnTo>
                <a:lnTo>
                  <a:pt x="262" y="1000"/>
                </a:lnTo>
                <a:lnTo>
                  <a:pt x="272" y="1010"/>
                </a:lnTo>
                <a:lnTo>
                  <a:pt x="276" y="1028"/>
                </a:lnTo>
                <a:lnTo>
                  <a:pt x="296" y="1032"/>
                </a:lnTo>
                <a:lnTo>
                  <a:pt x="312" y="1058"/>
                </a:lnTo>
                <a:lnTo>
                  <a:pt x="326" y="1070"/>
                </a:lnTo>
                <a:lnTo>
                  <a:pt x="336" y="1086"/>
                </a:lnTo>
                <a:lnTo>
                  <a:pt x="344" y="1096"/>
                </a:lnTo>
                <a:lnTo>
                  <a:pt x="342" y="1112"/>
                </a:lnTo>
                <a:lnTo>
                  <a:pt x="326" y="1122"/>
                </a:lnTo>
                <a:lnTo>
                  <a:pt x="334" y="1146"/>
                </a:lnTo>
                <a:lnTo>
                  <a:pt x="338" y="1170"/>
                </a:lnTo>
                <a:lnTo>
                  <a:pt x="352" y="1178"/>
                </a:lnTo>
                <a:lnTo>
                  <a:pt x="368" y="1206"/>
                </a:lnTo>
                <a:lnTo>
                  <a:pt x="362" y="1220"/>
                </a:lnTo>
                <a:lnTo>
                  <a:pt x="376" y="1236"/>
                </a:lnTo>
                <a:lnTo>
                  <a:pt x="388" y="1272"/>
                </a:lnTo>
                <a:lnTo>
                  <a:pt x="378" y="1286"/>
                </a:lnTo>
                <a:lnTo>
                  <a:pt x="372" y="1302"/>
                </a:lnTo>
                <a:lnTo>
                  <a:pt x="380" y="1320"/>
                </a:lnTo>
                <a:lnTo>
                  <a:pt x="392" y="1336"/>
                </a:lnTo>
                <a:lnTo>
                  <a:pt x="386" y="1366"/>
                </a:lnTo>
                <a:lnTo>
                  <a:pt x="394" y="1392"/>
                </a:lnTo>
                <a:lnTo>
                  <a:pt x="396" y="1416"/>
                </a:lnTo>
                <a:lnTo>
                  <a:pt x="380" y="1442"/>
                </a:lnTo>
                <a:lnTo>
                  <a:pt x="384" y="1460"/>
                </a:lnTo>
                <a:lnTo>
                  <a:pt x="398" y="1464"/>
                </a:lnTo>
                <a:lnTo>
                  <a:pt x="406" y="1486"/>
                </a:lnTo>
                <a:lnTo>
                  <a:pt x="412" y="1504"/>
                </a:lnTo>
                <a:lnTo>
                  <a:pt x="418" y="1522"/>
                </a:lnTo>
                <a:lnTo>
                  <a:pt x="404" y="1534"/>
                </a:lnTo>
                <a:lnTo>
                  <a:pt x="384" y="1528"/>
                </a:lnTo>
                <a:lnTo>
                  <a:pt x="368" y="1532"/>
                </a:lnTo>
                <a:lnTo>
                  <a:pt x="384" y="1544"/>
                </a:lnTo>
                <a:lnTo>
                  <a:pt x="384" y="1558"/>
                </a:lnTo>
                <a:lnTo>
                  <a:pt x="362" y="1562"/>
                </a:lnTo>
                <a:lnTo>
                  <a:pt x="368" y="1576"/>
                </a:lnTo>
                <a:lnTo>
                  <a:pt x="350" y="1592"/>
                </a:lnTo>
                <a:lnTo>
                  <a:pt x="356" y="1606"/>
                </a:lnTo>
                <a:lnTo>
                  <a:pt x="384" y="1602"/>
                </a:lnTo>
                <a:lnTo>
                  <a:pt x="410" y="1570"/>
                </a:lnTo>
                <a:lnTo>
                  <a:pt x="372" y="1616"/>
                </a:lnTo>
                <a:lnTo>
                  <a:pt x="340" y="1624"/>
                </a:lnTo>
                <a:lnTo>
                  <a:pt x="338" y="1650"/>
                </a:lnTo>
                <a:lnTo>
                  <a:pt x="346" y="1666"/>
                </a:lnTo>
                <a:lnTo>
                  <a:pt x="360" y="1666"/>
                </a:lnTo>
                <a:lnTo>
                  <a:pt x="378" y="1684"/>
                </a:lnTo>
                <a:lnTo>
                  <a:pt x="404" y="1676"/>
                </a:lnTo>
                <a:lnTo>
                  <a:pt x="418" y="1664"/>
                </a:lnTo>
                <a:lnTo>
                  <a:pt x="412" y="1644"/>
                </a:lnTo>
                <a:lnTo>
                  <a:pt x="440" y="1630"/>
                </a:lnTo>
                <a:lnTo>
                  <a:pt x="434" y="1572"/>
                </a:lnTo>
                <a:lnTo>
                  <a:pt x="446" y="1614"/>
                </a:lnTo>
                <a:lnTo>
                  <a:pt x="448" y="1632"/>
                </a:lnTo>
                <a:lnTo>
                  <a:pt x="460" y="1614"/>
                </a:lnTo>
                <a:lnTo>
                  <a:pt x="454" y="1642"/>
                </a:lnTo>
                <a:lnTo>
                  <a:pt x="468" y="1648"/>
                </a:lnTo>
                <a:lnTo>
                  <a:pt x="514" y="1650"/>
                </a:lnTo>
                <a:lnTo>
                  <a:pt x="486" y="1664"/>
                </a:lnTo>
                <a:lnTo>
                  <a:pt x="468" y="1662"/>
                </a:lnTo>
                <a:lnTo>
                  <a:pt x="456" y="1680"/>
                </a:lnTo>
                <a:lnTo>
                  <a:pt x="482" y="1684"/>
                </a:lnTo>
                <a:lnTo>
                  <a:pt x="502" y="1674"/>
                </a:lnTo>
                <a:lnTo>
                  <a:pt x="516" y="1682"/>
                </a:lnTo>
                <a:lnTo>
                  <a:pt x="482" y="1694"/>
                </a:lnTo>
                <a:lnTo>
                  <a:pt x="508" y="1700"/>
                </a:lnTo>
                <a:lnTo>
                  <a:pt x="490" y="1716"/>
                </a:lnTo>
                <a:lnTo>
                  <a:pt x="510" y="1714"/>
                </a:lnTo>
                <a:lnTo>
                  <a:pt x="494" y="1726"/>
                </a:lnTo>
                <a:lnTo>
                  <a:pt x="514" y="1734"/>
                </a:lnTo>
                <a:lnTo>
                  <a:pt x="526" y="1752"/>
                </a:lnTo>
                <a:lnTo>
                  <a:pt x="500" y="1742"/>
                </a:lnTo>
                <a:lnTo>
                  <a:pt x="510" y="1766"/>
                </a:lnTo>
                <a:lnTo>
                  <a:pt x="530" y="1768"/>
                </a:lnTo>
                <a:lnTo>
                  <a:pt x="524" y="1786"/>
                </a:lnTo>
                <a:lnTo>
                  <a:pt x="538" y="1782"/>
                </a:lnTo>
                <a:lnTo>
                  <a:pt x="526" y="1798"/>
                </a:lnTo>
                <a:lnTo>
                  <a:pt x="548" y="1818"/>
                </a:lnTo>
                <a:lnTo>
                  <a:pt x="538" y="1840"/>
                </a:lnTo>
                <a:lnTo>
                  <a:pt x="504" y="1826"/>
                </a:lnTo>
                <a:lnTo>
                  <a:pt x="484" y="1806"/>
                </a:lnTo>
                <a:lnTo>
                  <a:pt x="464" y="1780"/>
                </a:lnTo>
                <a:lnTo>
                  <a:pt x="442" y="1770"/>
                </a:lnTo>
                <a:lnTo>
                  <a:pt x="424" y="1772"/>
                </a:lnTo>
                <a:lnTo>
                  <a:pt x="406" y="1764"/>
                </a:lnTo>
                <a:lnTo>
                  <a:pt x="386" y="1760"/>
                </a:lnTo>
                <a:lnTo>
                  <a:pt x="372" y="1772"/>
                </a:lnTo>
                <a:lnTo>
                  <a:pt x="382" y="1796"/>
                </a:lnTo>
                <a:lnTo>
                  <a:pt x="386" y="1816"/>
                </a:lnTo>
                <a:lnTo>
                  <a:pt x="414" y="1818"/>
                </a:lnTo>
                <a:lnTo>
                  <a:pt x="434" y="1826"/>
                </a:lnTo>
                <a:lnTo>
                  <a:pt x="450" y="1856"/>
                </a:lnTo>
                <a:lnTo>
                  <a:pt x="480" y="1872"/>
                </a:lnTo>
                <a:lnTo>
                  <a:pt x="518" y="1866"/>
                </a:lnTo>
                <a:lnTo>
                  <a:pt x="564" y="1878"/>
                </a:lnTo>
                <a:lnTo>
                  <a:pt x="546" y="1890"/>
                </a:lnTo>
                <a:lnTo>
                  <a:pt x="546" y="1912"/>
                </a:lnTo>
                <a:lnTo>
                  <a:pt x="516" y="1898"/>
                </a:lnTo>
                <a:lnTo>
                  <a:pt x="498" y="1918"/>
                </a:lnTo>
                <a:lnTo>
                  <a:pt x="504" y="1936"/>
                </a:lnTo>
                <a:lnTo>
                  <a:pt x="526" y="1916"/>
                </a:lnTo>
                <a:lnTo>
                  <a:pt x="516" y="1940"/>
                </a:lnTo>
                <a:lnTo>
                  <a:pt x="534" y="1938"/>
                </a:lnTo>
                <a:lnTo>
                  <a:pt x="548" y="1948"/>
                </a:lnTo>
                <a:lnTo>
                  <a:pt x="518" y="1956"/>
                </a:lnTo>
                <a:lnTo>
                  <a:pt x="514" y="1978"/>
                </a:lnTo>
                <a:lnTo>
                  <a:pt x="538" y="1986"/>
                </a:lnTo>
                <a:lnTo>
                  <a:pt x="548" y="1998"/>
                </a:lnTo>
                <a:lnTo>
                  <a:pt x="552" y="2014"/>
                </a:lnTo>
                <a:lnTo>
                  <a:pt x="528" y="2020"/>
                </a:lnTo>
                <a:lnTo>
                  <a:pt x="508" y="2000"/>
                </a:lnTo>
                <a:lnTo>
                  <a:pt x="494" y="2016"/>
                </a:lnTo>
                <a:lnTo>
                  <a:pt x="500" y="2038"/>
                </a:lnTo>
                <a:lnTo>
                  <a:pt x="508" y="2044"/>
                </a:lnTo>
                <a:lnTo>
                  <a:pt x="502" y="2068"/>
                </a:lnTo>
                <a:lnTo>
                  <a:pt x="480" y="2072"/>
                </a:lnTo>
                <a:lnTo>
                  <a:pt x="454" y="2068"/>
                </a:lnTo>
                <a:lnTo>
                  <a:pt x="432" y="2076"/>
                </a:lnTo>
                <a:lnTo>
                  <a:pt x="406" y="2076"/>
                </a:lnTo>
                <a:lnTo>
                  <a:pt x="390" y="2088"/>
                </a:lnTo>
                <a:lnTo>
                  <a:pt x="418" y="2102"/>
                </a:lnTo>
                <a:lnTo>
                  <a:pt x="426" y="2120"/>
                </a:lnTo>
                <a:lnTo>
                  <a:pt x="444" y="2102"/>
                </a:lnTo>
                <a:lnTo>
                  <a:pt x="472" y="2100"/>
                </a:lnTo>
                <a:lnTo>
                  <a:pt x="500" y="2088"/>
                </a:lnTo>
                <a:lnTo>
                  <a:pt x="490" y="2112"/>
                </a:lnTo>
                <a:lnTo>
                  <a:pt x="494" y="2130"/>
                </a:lnTo>
                <a:lnTo>
                  <a:pt x="528" y="2156"/>
                </a:lnTo>
                <a:lnTo>
                  <a:pt x="522" y="2176"/>
                </a:lnTo>
                <a:lnTo>
                  <a:pt x="490" y="2180"/>
                </a:lnTo>
                <a:lnTo>
                  <a:pt x="524" y="2220"/>
                </a:lnTo>
                <a:lnTo>
                  <a:pt x="490" y="2196"/>
                </a:lnTo>
                <a:lnTo>
                  <a:pt x="450" y="2194"/>
                </a:lnTo>
                <a:lnTo>
                  <a:pt x="420" y="2170"/>
                </a:lnTo>
                <a:lnTo>
                  <a:pt x="382" y="2188"/>
                </a:lnTo>
                <a:lnTo>
                  <a:pt x="350" y="2212"/>
                </a:lnTo>
                <a:lnTo>
                  <a:pt x="348" y="2232"/>
                </a:lnTo>
                <a:lnTo>
                  <a:pt x="362" y="2230"/>
                </a:lnTo>
                <a:lnTo>
                  <a:pt x="378" y="2228"/>
                </a:lnTo>
                <a:lnTo>
                  <a:pt x="396" y="2224"/>
                </a:lnTo>
                <a:lnTo>
                  <a:pt x="426" y="2216"/>
                </a:lnTo>
                <a:lnTo>
                  <a:pt x="464" y="2222"/>
                </a:lnTo>
                <a:lnTo>
                  <a:pt x="476" y="2252"/>
                </a:lnTo>
                <a:lnTo>
                  <a:pt x="456" y="2232"/>
                </a:lnTo>
                <a:lnTo>
                  <a:pt x="426" y="2226"/>
                </a:lnTo>
                <a:lnTo>
                  <a:pt x="386" y="2236"/>
                </a:lnTo>
                <a:lnTo>
                  <a:pt x="366" y="2238"/>
                </a:lnTo>
                <a:lnTo>
                  <a:pt x="344" y="2252"/>
                </a:lnTo>
                <a:lnTo>
                  <a:pt x="352" y="2274"/>
                </a:lnTo>
                <a:lnTo>
                  <a:pt x="366" y="2288"/>
                </a:lnTo>
                <a:lnTo>
                  <a:pt x="390" y="2286"/>
                </a:lnTo>
                <a:lnTo>
                  <a:pt x="402" y="2300"/>
                </a:lnTo>
                <a:lnTo>
                  <a:pt x="376" y="2302"/>
                </a:lnTo>
                <a:lnTo>
                  <a:pt x="364" y="2316"/>
                </a:lnTo>
                <a:lnTo>
                  <a:pt x="398" y="2326"/>
                </a:lnTo>
                <a:lnTo>
                  <a:pt x="388" y="2334"/>
                </a:lnTo>
                <a:lnTo>
                  <a:pt x="350" y="2324"/>
                </a:lnTo>
                <a:lnTo>
                  <a:pt x="338" y="2348"/>
                </a:lnTo>
                <a:lnTo>
                  <a:pt x="344" y="2358"/>
                </a:lnTo>
                <a:lnTo>
                  <a:pt x="330" y="2376"/>
                </a:lnTo>
                <a:lnTo>
                  <a:pt x="356" y="2384"/>
                </a:lnTo>
                <a:lnTo>
                  <a:pt x="374" y="2364"/>
                </a:lnTo>
                <a:lnTo>
                  <a:pt x="416" y="2324"/>
                </a:lnTo>
                <a:lnTo>
                  <a:pt x="450" y="2298"/>
                </a:lnTo>
                <a:lnTo>
                  <a:pt x="514" y="2268"/>
                </a:lnTo>
                <a:lnTo>
                  <a:pt x="492" y="2298"/>
                </a:lnTo>
                <a:lnTo>
                  <a:pt x="478" y="2302"/>
                </a:lnTo>
                <a:lnTo>
                  <a:pt x="456" y="2312"/>
                </a:lnTo>
                <a:lnTo>
                  <a:pt x="414" y="2346"/>
                </a:lnTo>
                <a:lnTo>
                  <a:pt x="344" y="2392"/>
                </a:lnTo>
                <a:lnTo>
                  <a:pt x="360" y="2400"/>
                </a:lnTo>
                <a:lnTo>
                  <a:pt x="400" y="2408"/>
                </a:lnTo>
                <a:lnTo>
                  <a:pt x="436" y="2404"/>
                </a:lnTo>
                <a:lnTo>
                  <a:pt x="402" y="2420"/>
                </a:lnTo>
                <a:lnTo>
                  <a:pt x="362" y="2410"/>
                </a:lnTo>
                <a:lnTo>
                  <a:pt x="362" y="2440"/>
                </a:lnTo>
                <a:lnTo>
                  <a:pt x="370" y="2450"/>
                </a:lnTo>
                <a:lnTo>
                  <a:pt x="378" y="2466"/>
                </a:lnTo>
                <a:lnTo>
                  <a:pt x="392" y="2476"/>
                </a:lnTo>
                <a:lnTo>
                  <a:pt x="414" y="2454"/>
                </a:lnTo>
                <a:lnTo>
                  <a:pt x="430" y="2436"/>
                </a:lnTo>
                <a:lnTo>
                  <a:pt x="466" y="2434"/>
                </a:lnTo>
                <a:lnTo>
                  <a:pt x="488" y="2446"/>
                </a:lnTo>
                <a:lnTo>
                  <a:pt x="450" y="2440"/>
                </a:lnTo>
                <a:lnTo>
                  <a:pt x="428" y="2448"/>
                </a:lnTo>
                <a:lnTo>
                  <a:pt x="404" y="2470"/>
                </a:lnTo>
                <a:lnTo>
                  <a:pt x="392" y="2490"/>
                </a:lnTo>
                <a:lnTo>
                  <a:pt x="384" y="2508"/>
                </a:lnTo>
                <a:lnTo>
                  <a:pt x="402" y="2510"/>
                </a:lnTo>
                <a:lnTo>
                  <a:pt x="394" y="2528"/>
                </a:lnTo>
                <a:lnTo>
                  <a:pt x="394" y="2546"/>
                </a:lnTo>
                <a:lnTo>
                  <a:pt x="402" y="2552"/>
                </a:lnTo>
                <a:lnTo>
                  <a:pt x="426" y="2544"/>
                </a:lnTo>
                <a:lnTo>
                  <a:pt x="444" y="2542"/>
                </a:lnTo>
                <a:lnTo>
                  <a:pt x="426" y="2562"/>
                </a:lnTo>
                <a:lnTo>
                  <a:pt x="394" y="2580"/>
                </a:lnTo>
                <a:lnTo>
                  <a:pt x="396" y="2610"/>
                </a:lnTo>
                <a:lnTo>
                  <a:pt x="394" y="2640"/>
                </a:lnTo>
                <a:lnTo>
                  <a:pt x="414" y="2644"/>
                </a:lnTo>
                <a:lnTo>
                  <a:pt x="432" y="2622"/>
                </a:lnTo>
                <a:lnTo>
                  <a:pt x="458" y="2610"/>
                </a:lnTo>
                <a:lnTo>
                  <a:pt x="424" y="2612"/>
                </a:lnTo>
                <a:lnTo>
                  <a:pt x="444" y="2606"/>
                </a:lnTo>
                <a:lnTo>
                  <a:pt x="472" y="2580"/>
                </a:lnTo>
                <a:lnTo>
                  <a:pt x="436" y="2588"/>
                </a:lnTo>
                <a:lnTo>
                  <a:pt x="470" y="2562"/>
                </a:lnTo>
                <a:lnTo>
                  <a:pt x="468" y="2538"/>
                </a:lnTo>
                <a:lnTo>
                  <a:pt x="476" y="2510"/>
                </a:lnTo>
                <a:lnTo>
                  <a:pt x="478" y="2564"/>
                </a:lnTo>
                <a:lnTo>
                  <a:pt x="482" y="2590"/>
                </a:lnTo>
                <a:lnTo>
                  <a:pt x="520" y="2568"/>
                </a:lnTo>
                <a:lnTo>
                  <a:pt x="494" y="2598"/>
                </a:lnTo>
                <a:lnTo>
                  <a:pt x="516" y="2608"/>
                </a:lnTo>
                <a:lnTo>
                  <a:pt x="532" y="2630"/>
                </a:lnTo>
                <a:lnTo>
                  <a:pt x="504" y="2612"/>
                </a:lnTo>
                <a:lnTo>
                  <a:pt x="470" y="2614"/>
                </a:lnTo>
                <a:lnTo>
                  <a:pt x="444" y="2634"/>
                </a:lnTo>
                <a:lnTo>
                  <a:pt x="436" y="2662"/>
                </a:lnTo>
                <a:lnTo>
                  <a:pt x="462" y="2648"/>
                </a:lnTo>
                <a:lnTo>
                  <a:pt x="490" y="2636"/>
                </a:lnTo>
                <a:lnTo>
                  <a:pt x="504" y="2650"/>
                </a:lnTo>
                <a:lnTo>
                  <a:pt x="506" y="2670"/>
                </a:lnTo>
                <a:lnTo>
                  <a:pt x="490" y="2654"/>
                </a:lnTo>
                <a:lnTo>
                  <a:pt x="470" y="2658"/>
                </a:lnTo>
                <a:lnTo>
                  <a:pt x="420" y="2672"/>
                </a:lnTo>
                <a:lnTo>
                  <a:pt x="422" y="2686"/>
                </a:lnTo>
                <a:lnTo>
                  <a:pt x="428" y="2700"/>
                </a:lnTo>
                <a:lnTo>
                  <a:pt x="418" y="2726"/>
                </a:lnTo>
                <a:lnTo>
                  <a:pt x="444" y="2722"/>
                </a:lnTo>
                <a:lnTo>
                  <a:pt x="424" y="2748"/>
                </a:lnTo>
                <a:lnTo>
                  <a:pt x="434" y="2760"/>
                </a:lnTo>
                <a:lnTo>
                  <a:pt x="450" y="2742"/>
                </a:lnTo>
                <a:lnTo>
                  <a:pt x="466" y="2740"/>
                </a:lnTo>
                <a:lnTo>
                  <a:pt x="436" y="2780"/>
                </a:lnTo>
                <a:lnTo>
                  <a:pt x="458" y="2780"/>
                </a:lnTo>
                <a:lnTo>
                  <a:pt x="484" y="2784"/>
                </a:lnTo>
                <a:lnTo>
                  <a:pt x="442" y="2786"/>
                </a:lnTo>
                <a:lnTo>
                  <a:pt x="454" y="2802"/>
                </a:lnTo>
                <a:lnTo>
                  <a:pt x="478" y="2808"/>
                </a:lnTo>
                <a:lnTo>
                  <a:pt x="476" y="2830"/>
                </a:lnTo>
                <a:lnTo>
                  <a:pt x="504" y="2816"/>
                </a:lnTo>
                <a:lnTo>
                  <a:pt x="494" y="2838"/>
                </a:lnTo>
                <a:lnTo>
                  <a:pt x="476" y="2844"/>
                </a:lnTo>
                <a:lnTo>
                  <a:pt x="466" y="2874"/>
                </a:lnTo>
                <a:lnTo>
                  <a:pt x="490" y="2896"/>
                </a:lnTo>
                <a:lnTo>
                  <a:pt x="510" y="2906"/>
                </a:lnTo>
                <a:lnTo>
                  <a:pt x="528" y="2920"/>
                </a:lnTo>
                <a:lnTo>
                  <a:pt x="510" y="2938"/>
                </a:lnTo>
                <a:lnTo>
                  <a:pt x="530" y="2946"/>
                </a:lnTo>
                <a:lnTo>
                  <a:pt x="544" y="2942"/>
                </a:lnTo>
                <a:lnTo>
                  <a:pt x="546" y="2954"/>
                </a:lnTo>
                <a:lnTo>
                  <a:pt x="524" y="2958"/>
                </a:lnTo>
                <a:lnTo>
                  <a:pt x="528" y="2972"/>
                </a:lnTo>
                <a:lnTo>
                  <a:pt x="558" y="2966"/>
                </a:lnTo>
                <a:lnTo>
                  <a:pt x="534" y="2986"/>
                </a:lnTo>
                <a:lnTo>
                  <a:pt x="552" y="2994"/>
                </a:lnTo>
                <a:lnTo>
                  <a:pt x="572" y="2998"/>
                </a:lnTo>
                <a:lnTo>
                  <a:pt x="588" y="3008"/>
                </a:lnTo>
                <a:lnTo>
                  <a:pt x="588" y="3032"/>
                </a:lnTo>
                <a:lnTo>
                  <a:pt x="606" y="3038"/>
                </a:lnTo>
                <a:lnTo>
                  <a:pt x="596" y="3060"/>
                </a:lnTo>
                <a:lnTo>
                  <a:pt x="614" y="3066"/>
                </a:lnTo>
                <a:lnTo>
                  <a:pt x="618" y="3080"/>
                </a:lnTo>
                <a:lnTo>
                  <a:pt x="616" y="3092"/>
                </a:lnTo>
                <a:lnTo>
                  <a:pt x="630" y="3098"/>
                </a:lnTo>
                <a:lnTo>
                  <a:pt x="640" y="3090"/>
                </a:lnTo>
                <a:lnTo>
                  <a:pt x="660" y="3092"/>
                </a:lnTo>
                <a:lnTo>
                  <a:pt x="668" y="3098"/>
                </a:lnTo>
                <a:lnTo>
                  <a:pt x="694" y="3094"/>
                </a:lnTo>
                <a:lnTo>
                  <a:pt x="710" y="3076"/>
                </a:lnTo>
                <a:lnTo>
                  <a:pt x="726" y="3074"/>
                </a:lnTo>
                <a:lnTo>
                  <a:pt x="736" y="3054"/>
                </a:lnTo>
                <a:lnTo>
                  <a:pt x="750" y="3042"/>
                </a:lnTo>
                <a:lnTo>
                  <a:pt x="750" y="3078"/>
                </a:lnTo>
                <a:lnTo>
                  <a:pt x="774" y="3060"/>
                </a:lnTo>
                <a:lnTo>
                  <a:pt x="778" y="3072"/>
                </a:lnTo>
                <a:lnTo>
                  <a:pt x="756" y="3096"/>
                </a:lnTo>
                <a:lnTo>
                  <a:pt x="730" y="3116"/>
                </a:lnTo>
                <a:lnTo>
                  <a:pt x="784" y="3094"/>
                </a:lnTo>
                <a:lnTo>
                  <a:pt x="736" y="3130"/>
                </a:lnTo>
                <a:lnTo>
                  <a:pt x="760" y="3148"/>
                </a:lnTo>
                <a:lnTo>
                  <a:pt x="776" y="3128"/>
                </a:lnTo>
                <a:lnTo>
                  <a:pt x="770" y="3150"/>
                </a:lnTo>
                <a:lnTo>
                  <a:pt x="786" y="3160"/>
                </a:lnTo>
                <a:lnTo>
                  <a:pt x="820" y="3130"/>
                </a:lnTo>
                <a:lnTo>
                  <a:pt x="788" y="3166"/>
                </a:lnTo>
                <a:lnTo>
                  <a:pt x="778" y="3182"/>
                </a:lnTo>
                <a:lnTo>
                  <a:pt x="826" y="3174"/>
                </a:lnTo>
                <a:lnTo>
                  <a:pt x="802" y="3192"/>
                </a:lnTo>
                <a:lnTo>
                  <a:pt x="810" y="3204"/>
                </a:lnTo>
                <a:lnTo>
                  <a:pt x="824" y="3212"/>
                </a:lnTo>
                <a:lnTo>
                  <a:pt x="842" y="3196"/>
                </a:lnTo>
                <a:lnTo>
                  <a:pt x="854" y="3172"/>
                </a:lnTo>
                <a:lnTo>
                  <a:pt x="872" y="3188"/>
                </a:lnTo>
                <a:lnTo>
                  <a:pt x="892" y="3194"/>
                </a:lnTo>
                <a:lnTo>
                  <a:pt x="918" y="3190"/>
                </a:lnTo>
                <a:lnTo>
                  <a:pt x="920" y="3174"/>
                </a:lnTo>
                <a:lnTo>
                  <a:pt x="906" y="3164"/>
                </a:lnTo>
                <a:lnTo>
                  <a:pt x="904" y="3152"/>
                </a:lnTo>
                <a:lnTo>
                  <a:pt x="892" y="3142"/>
                </a:lnTo>
                <a:lnTo>
                  <a:pt x="880" y="3150"/>
                </a:lnTo>
                <a:lnTo>
                  <a:pt x="856" y="3132"/>
                </a:lnTo>
                <a:lnTo>
                  <a:pt x="874" y="3142"/>
                </a:lnTo>
                <a:lnTo>
                  <a:pt x="888" y="3130"/>
                </a:lnTo>
                <a:lnTo>
                  <a:pt x="916" y="3150"/>
                </a:lnTo>
                <a:lnTo>
                  <a:pt x="934" y="3140"/>
                </a:lnTo>
                <a:lnTo>
                  <a:pt x="940" y="3120"/>
                </a:lnTo>
                <a:lnTo>
                  <a:pt x="932" y="3104"/>
                </a:lnTo>
                <a:lnTo>
                  <a:pt x="904" y="3098"/>
                </a:lnTo>
                <a:lnTo>
                  <a:pt x="932" y="3094"/>
                </a:lnTo>
                <a:lnTo>
                  <a:pt x="946" y="3080"/>
                </a:lnTo>
                <a:lnTo>
                  <a:pt x="936" y="3068"/>
                </a:lnTo>
                <a:lnTo>
                  <a:pt x="930" y="3058"/>
                </a:lnTo>
                <a:lnTo>
                  <a:pt x="948" y="3044"/>
                </a:lnTo>
                <a:lnTo>
                  <a:pt x="960" y="3020"/>
                </a:lnTo>
                <a:lnTo>
                  <a:pt x="932" y="3008"/>
                </a:lnTo>
                <a:lnTo>
                  <a:pt x="956" y="3010"/>
                </a:lnTo>
                <a:lnTo>
                  <a:pt x="974" y="2988"/>
                </a:lnTo>
                <a:lnTo>
                  <a:pt x="958" y="2984"/>
                </a:lnTo>
                <a:lnTo>
                  <a:pt x="976" y="2978"/>
                </a:lnTo>
                <a:lnTo>
                  <a:pt x="980" y="2948"/>
                </a:lnTo>
                <a:lnTo>
                  <a:pt x="968" y="2938"/>
                </a:lnTo>
                <a:lnTo>
                  <a:pt x="970" y="2906"/>
                </a:lnTo>
                <a:lnTo>
                  <a:pt x="954" y="2890"/>
                </a:lnTo>
                <a:lnTo>
                  <a:pt x="960" y="2868"/>
                </a:lnTo>
                <a:lnTo>
                  <a:pt x="942" y="2864"/>
                </a:lnTo>
                <a:lnTo>
                  <a:pt x="914" y="2858"/>
                </a:lnTo>
                <a:lnTo>
                  <a:pt x="948" y="2852"/>
                </a:lnTo>
                <a:lnTo>
                  <a:pt x="964" y="2838"/>
                </a:lnTo>
                <a:lnTo>
                  <a:pt x="992" y="2838"/>
                </a:lnTo>
                <a:lnTo>
                  <a:pt x="998" y="2820"/>
                </a:lnTo>
                <a:lnTo>
                  <a:pt x="990" y="2804"/>
                </a:lnTo>
                <a:lnTo>
                  <a:pt x="972" y="2792"/>
                </a:lnTo>
                <a:lnTo>
                  <a:pt x="1000" y="2798"/>
                </a:lnTo>
                <a:lnTo>
                  <a:pt x="1008" y="2780"/>
                </a:lnTo>
                <a:lnTo>
                  <a:pt x="994" y="2762"/>
                </a:lnTo>
                <a:lnTo>
                  <a:pt x="988" y="2744"/>
                </a:lnTo>
                <a:lnTo>
                  <a:pt x="1006" y="2752"/>
                </a:lnTo>
                <a:lnTo>
                  <a:pt x="1026" y="2754"/>
                </a:lnTo>
                <a:lnTo>
                  <a:pt x="1042" y="2738"/>
                </a:lnTo>
                <a:lnTo>
                  <a:pt x="1050" y="2722"/>
                </a:lnTo>
                <a:lnTo>
                  <a:pt x="1018" y="2714"/>
                </a:lnTo>
                <a:lnTo>
                  <a:pt x="996" y="2702"/>
                </a:lnTo>
                <a:lnTo>
                  <a:pt x="1008" y="2694"/>
                </a:lnTo>
                <a:lnTo>
                  <a:pt x="1030" y="2706"/>
                </a:lnTo>
                <a:lnTo>
                  <a:pt x="1060" y="2708"/>
                </a:lnTo>
                <a:lnTo>
                  <a:pt x="1054" y="2694"/>
                </a:lnTo>
                <a:lnTo>
                  <a:pt x="1046" y="2674"/>
                </a:lnTo>
                <a:lnTo>
                  <a:pt x="1044" y="2656"/>
                </a:lnTo>
                <a:lnTo>
                  <a:pt x="1016" y="2648"/>
                </a:lnTo>
                <a:lnTo>
                  <a:pt x="992" y="2640"/>
                </a:lnTo>
                <a:lnTo>
                  <a:pt x="1014" y="2630"/>
                </a:lnTo>
                <a:lnTo>
                  <a:pt x="1042" y="2646"/>
                </a:lnTo>
                <a:lnTo>
                  <a:pt x="1040" y="2630"/>
                </a:lnTo>
                <a:lnTo>
                  <a:pt x="1058" y="2624"/>
                </a:lnTo>
                <a:lnTo>
                  <a:pt x="1042" y="2608"/>
                </a:lnTo>
                <a:lnTo>
                  <a:pt x="1042" y="2592"/>
                </a:lnTo>
                <a:lnTo>
                  <a:pt x="1030" y="2574"/>
                </a:lnTo>
                <a:lnTo>
                  <a:pt x="1012" y="2554"/>
                </a:lnTo>
                <a:lnTo>
                  <a:pt x="1022" y="2534"/>
                </a:lnTo>
                <a:lnTo>
                  <a:pt x="1044" y="2526"/>
                </a:lnTo>
                <a:lnTo>
                  <a:pt x="1058" y="2530"/>
                </a:lnTo>
                <a:lnTo>
                  <a:pt x="1080" y="2512"/>
                </a:lnTo>
                <a:lnTo>
                  <a:pt x="1098" y="2498"/>
                </a:lnTo>
                <a:lnTo>
                  <a:pt x="1076" y="2494"/>
                </a:lnTo>
                <a:lnTo>
                  <a:pt x="1068" y="2476"/>
                </a:lnTo>
                <a:lnTo>
                  <a:pt x="1088" y="2474"/>
                </a:lnTo>
                <a:lnTo>
                  <a:pt x="1094" y="2462"/>
                </a:lnTo>
                <a:lnTo>
                  <a:pt x="1102" y="2452"/>
                </a:lnTo>
                <a:lnTo>
                  <a:pt x="1114" y="2458"/>
                </a:lnTo>
                <a:lnTo>
                  <a:pt x="1132" y="2464"/>
                </a:lnTo>
                <a:lnTo>
                  <a:pt x="1140" y="2444"/>
                </a:lnTo>
                <a:lnTo>
                  <a:pt x="1152" y="2450"/>
                </a:lnTo>
                <a:lnTo>
                  <a:pt x="1168" y="2438"/>
                </a:lnTo>
                <a:lnTo>
                  <a:pt x="1158" y="2422"/>
                </a:lnTo>
                <a:lnTo>
                  <a:pt x="1140" y="2412"/>
                </a:lnTo>
                <a:lnTo>
                  <a:pt x="1152" y="2398"/>
                </a:lnTo>
                <a:lnTo>
                  <a:pt x="1168" y="2402"/>
                </a:lnTo>
                <a:lnTo>
                  <a:pt x="1168" y="2372"/>
                </a:lnTo>
                <a:lnTo>
                  <a:pt x="1162" y="2350"/>
                </a:lnTo>
                <a:lnTo>
                  <a:pt x="1186" y="2346"/>
                </a:lnTo>
                <a:lnTo>
                  <a:pt x="1210" y="2354"/>
                </a:lnTo>
                <a:lnTo>
                  <a:pt x="1188" y="2380"/>
                </a:lnTo>
                <a:lnTo>
                  <a:pt x="1188" y="2408"/>
                </a:lnTo>
                <a:lnTo>
                  <a:pt x="1214" y="2414"/>
                </a:lnTo>
                <a:lnTo>
                  <a:pt x="1224" y="2402"/>
                </a:lnTo>
                <a:lnTo>
                  <a:pt x="1244" y="2400"/>
                </a:lnTo>
                <a:lnTo>
                  <a:pt x="1250" y="2380"/>
                </a:lnTo>
                <a:lnTo>
                  <a:pt x="1270" y="2404"/>
                </a:lnTo>
                <a:lnTo>
                  <a:pt x="1286" y="2394"/>
                </a:lnTo>
                <a:lnTo>
                  <a:pt x="1286" y="2370"/>
                </a:lnTo>
                <a:lnTo>
                  <a:pt x="1302" y="2364"/>
                </a:lnTo>
                <a:lnTo>
                  <a:pt x="1288" y="2336"/>
                </a:lnTo>
                <a:lnTo>
                  <a:pt x="1308" y="2340"/>
                </a:lnTo>
                <a:lnTo>
                  <a:pt x="1314" y="2328"/>
                </a:lnTo>
                <a:lnTo>
                  <a:pt x="1338" y="2336"/>
                </a:lnTo>
                <a:lnTo>
                  <a:pt x="1346" y="2314"/>
                </a:lnTo>
                <a:lnTo>
                  <a:pt x="1350" y="2288"/>
                </a:lnTo>
                <a:lnTo>
                  <a:pt x="1364" y="2282"/>
                </a:lnTo>
                <a:lnTo>
                  <a:pt x="1368" y="2250"/>
                </a:lnTo>
                <a:lnTo>
                  <a:pt x="1378" y="2230"/>
                </a:lnTo>
                <a:lnTo>
                  <a:pt x="1378" y="2198"/>
                </a:lnTo>
                <a:lnTo>
                  <a:pt x="1382" y="2182"/>
                </a:lnTo>
                <a:lnTo>
                  <a:pt x="1382" y="2158"/>
                </a:lnTo>
                <a:lnTo>
                  <a:pt x="1392" y="2136"/>
                </a:lnTo>
                <a:lnTo>
                  <a:pt x="1410" y="2124"/>
                </a:lnTo>
                <a:lnTo>
                  <a:pt x="1424" y="2102"/>
                </a:lnTo>
                <a:lnTo>
                  <a:pt x="1436" y="2084"/>
                </a:lnTo>
                <a:lnTo>
                  <a:pt x="1418" y="2064"/>
                </a:lnTo>
                <a:lnTo>
                  <a:pt x="1398" y="2032"/>
                </a:lnTo>
                <a:lnTo>
                  <a:pt x="1402" y="2020"/>
                </a:lnTo>
                <a:lnTo>
                  <a:pt x="1416" y="2044"/>
                </a:lnTo>
                <a:lnTo>
                  <a:pt x="1432" y="2056"/>
                </a:lnTo>
                <a:lnTo>
                  <a:pt x="1446" y="2058"/>
                </a:lnTo>
                <a:lnTo>
                  <a:pt x="1464" y="2066"/>
                </a:lnTo>
                <a:lnTo>
                  <a:pt x="1488" y="2064"/>
                </a:lnTo>
                <a:lnTo>
                  <a:pt x="1504" y="2058"/>
                </a:lnTo>
                <a:lnTo>
                  <a:pt x="1512" y="2046"/>
                </a:lnTo>
                <a:lnTo>
                  <a:pt x="1524" y="2040"/>
                </a:lnTo>
                <a:lnTo>
                  <a:pt x="1522" y="2016"/>
                </a:lnTo>
                <a:lnTo>
                  <a:pt x="1542" y="2030"/>
                </a:lnTo>
                <a:lnTo>
                  <a:pt x="1562" y="2022"/>
                </a:lnTo>
                <a:lnTo>
                  <a:pt x="1578" y="2000"/>
                </a:lnTo>
                <a:lnTo>
                  <a:pt x="1602" y="1988"/>
                </a:lnTo>
                <a:lnTo>
                  <a:pt x="1620" y="1970"/>
                </a:lnTo>
                <a:lnTo>
                  <a:pt x="1640" y="1958"/>
                </a:lnTo>
                <a:lnTo>
                  <a:pt x="1650" y="1952"/>
                </a:lnTo>
                <a:lnTo>
                  <a:pt x="1656" y="1938"/>
                </a:lnTo>
                <a:lnTo>
                  <a:pt x="1676" y="1936"/>
                </a:lnTo>
                <a:lnTo>
                  <a:pt x="1692" y="1916"/>
                </a:lnTo>
                <a:lnTo>
                  <a:pt x="1700" y="1882"/>
                </a:lnTo>
                <a:lnTo>
                  <a:pt x="1720" y="1862"/>
                </a:lnTo>
                <a:lnTo>
                  <a:pt x="1712" y="1844"/>
                </a:lnTo>
                <a:lnTo>
                  <a:pt x="1730" y="1832"/>
                </a:lnTo>
                <a:lnTo>
                  <a:pt x="1734" y="1818"/>
                </a:lnTo>
                <a:lnTo>
                  <a:pt x="1752" y="1808"/>
                </a:lnTo>
                <a:lnTo>
                  <a:pt x="1750" y="1790"/>
                </a:lnTo>
                <a:lnTo>
                  <a:pt x="1768" y="1778"/>
                </a:lnTo>
                <a:lnTo>
                  <a:pt x="1768" y="1760"/>
                </a:lnTo>
                <a:lnTo>
                  <a:pt x="1776" y="1752"/>
                </a:lnTo>
                <a:lnTo>
                  <a:pt x="1782" y="1732"/>
                </a:lnTo>
                <a:lnTo>
                  <a:pt x="1792" y="1712"/>
                </a:lnTo>
                <a:lnTo>
                  <a:pt x="1804" y="1712"/>
                </a:lnTo>
                <a:lnTo>
                  <a:pt x="1808" y="1686"/>
                </a:lnTo>
                <a:lnTo>
                  <a:pt x="1774" y="1710"/>
                </a:lnTo>
                <a:lnTo>
                  <a:pt x="1730" y="1712"/>
                </a:lnTo>
                <a:lnTo>
                  <a:pt x="1686" y="1706"/>
                </a:lnTo>
                <a:lnTo>
                  <a:pt x="1662" y="1714"/>
                </a:lnTo>
                <a:lnTo>
                  <a:pt x="1654" y="1700"/>
                </a:lnTo>
                <a:lnTo>
                  <a:pt x="1622" y="1742"/>
                </a:lnTo>
                <a:lnTo>
                  <a:pt x="1594" y="1746"/>
                </a:lnTo>
                <a:lnTo>
                  <a:pt x="1578" y="1780"/>
                </a:lnTo>
                <a:lnTo>
                  <a:pt x="1562" y="1774"/>
                </a:lnTo>
                <a:lnTo>
                  <a:pt x="1532" y="1782"/>
                </a:lnTo>
                <a:lnTo>
                  <a:pt x="1538" y="1768"/>
                </a:lnTo>
                <a:lnTo>
                  <a:pt x="1568" y="1760"/>
                </a:lnTo>
                <a:lnTo>
                  <a:pt x="1578" y="1744"/>
                </a:lnTo>
                <a:lnTo>
                  <a:pt x="1596" y="1728"/>
                </a:lnTo>
                <a:lnTo>
                  <a:pt x="1612" y="1708"/>
                </a:lnTo>
                <a:lnTo>
                  <a:pt x="1568" y="1730"/>
                </a:lnTo>
                <a:lnTo>
                  <a:pt x="1534" y="1740"/>
                </a:lnTo>
                <a:lnTo>
                  <a:pt x="1534" y="1726"/>
                </a:lnTo>
                <a:lnTo>
                  <a:pt x="1562" y="1714"/>
                </a:lnTo>
                <a:lnTo>
                  <a:pt x="1598" y="1700"/>
                </a:lnTo>
                <a:lnTo>
                  <a:pt x="1622" y="1688"/>
                </a:lnTo>
                <a:lnTo>
                  <a:pt x="1648" y="1664"/>
                </a:lnTo>
                <a:lnTo>
                  <a:pt x="1636" y="1658"/>
                </a:lnTo>
                <a:lnTo>
                  <a:pt x="1636" y="1636"/>
                </a:lnTo>
                <a:lnTo>
                  <a:pt x="1614" y="1636"/>
                </a:lnTo>
                <a:lnTo>
                  <a:pt x="1582" y="1662"/>
                </a:lnTo>
                <a:lnTo>
                  <a:pt x="1556" y="1670"/>
                </a:lnTo>
                <a:lnTo>
                  <a:pt x="1550" y="1680"/>
                </a:lnTo>
                <a:lnTo>
                  <a:pt x="1540" y="1710"/>
                </a:lnTo>
                <a:lnTo>
                  <a:pt x="1524" y="1730"/>
                </a:lnTo>
                <a:lnTo>
                  <a:pt x="1486" y="1744"/>
                </a:lnTo>
                <a:lnTo>
                  <a:pt x="1508" y="1714"/>
                </a:lnTo>
                <a:lnTo>
                  <a:pt x="1524" y="1696"/>
                </a:lnTo>
                <a:lnTo>
                  <a:pt x="1522" y="1672"/>
                </a:lnTo>
                <a:lnTo>
                  <a:pt x="1502" y="1662"/>
                </a:lnTo>
                <a:lnTo>
                  <a:pt x="1538" y="1652"/>
                </a:lnTo>
                <a:lnTo>
                  <a:pt x="1572" y="1652"/>
                </a:lnTo>
                <a:lnTo>
                  <a:pt x="1582" y="1632"/>
                </a:lnTo>
                <a:lnTo>
                  <a:pt x="1596" y="1620"/>
                </a:lnTo>
                <a:lnTo>
                  <a:pt x="1614" y="1588"/>
                </a:lnTo>
                <a:lnTo>
                  <a:pt x="1582" y="1572"/>
                </a:lnTo>
                <a:lnTo>
                  <a:pt x="1536" y="1594"/>
                </a:lnTo>
                <a:lnTo>
                  <a:pt x="1520" y="1580"/>
                </a:lnTo>
                <a:lnTo>
                  <a:pt x="1484" y="1590"/>
                </a:lnTo>
                <a:lnTo>
                  <a:pt x="1506" y="1570"/>
                </a:lnTo>
                <a:lnTo>
                  <a:pt x="1488" y="1546"/>
                </a:lnTo>
                <a:lnTo>
                  <a:pt x="1456" y="1526"/>
                </a:lnTo>
                <a:lnTo>
                  <a:pt x="1498" y="1530"/>
                </a:lnTo>
                <a:lnTo>
                  <a:pt x="1516" y="1556"/>
                </a:lnTo>
                <a:lnTo>
                  <a:pt x="1536" y="1582"/>
                </a:lnTo>
                <a:lnTo>
                  <a:pt x="1582" y="1562"/>
                </a:lnTo>
                <a:lnTo>
                  <a:pt x="1610" y="1574"/>
                </a:lnTo>
                <a:lnTo>
                  <a:pt x="1642" y="1572"/>
                </a:lnTo>
                <a:lnTo>
                  <a:pt x="1664" y="1596"/>
                </a:lnTo>
                <a:lnTo>
                  <a:pt x="1688" y="1634"/>
                </a:lnTo>
                <a:lnTo>
                  <a:pt x="1714" y="1658"/>
                </a:lnTo>
                <a:lnTo>
                  <a:pt x="1732" y="1670"/>
                </a:lnTo>
                <a:lnTo>
                  <a:pt x="1752" y="1662"/>
                </a:lnTo>
                <a:lnTo>
                  <a:pt x="1756" y="1636"/>
                </a:lnTo>
                <a:lnTo>
                  <a:pt x="1758" y="1610"/>
                </a:lnTo>
                <a:lnTo>
                  <a:pt x="1772" y="1618"/>
                </a:lnTo>
                <a:lnTo>
                  <a:pt x="1774" y="1644"/>
                </a:lnTo>
                <a:lnTo>
                  <a:pt x="1800" y="1652"/>
                </a:lnTo>
                <a:lnTo>
                  <a:pt x="1814" y="1634"/>
                </a:lnTo>
                <a:lnTo>
                  <a:pt x="1802" y="1610"/>
                </a:lnTo>
                <a:lnTo>
                  <a:pt x="1784" y="1600"/>
                </a:lnTo>
                <a:lnTo>
                  <a:pt x="1784" y="1576"/>
                </a:lnTo>
                <a:lnTo>
                  <a:pt x="1758" y="1568"/>
                </a:lnTo>
                <a:lnTo>
                  <a:pt x="1772" y="1556"/>
                </a:lnTo>
                <a:lnTo>
                  <a:pt x="1764" y="1530"/>
                </a:lnTo>
                <a:lnTo>
                  <a:pt x="1750" y="1514"/>
                </a:lnTo>
                <a:lnTo>
                  <a:pt x="1732" y="1544"/>
                </a:lnTo>
                <a:lnTo>
                  <a:pt x="1720" y="1528"/>
                </a:lnTo>
                <a:lnTo>
                  <a:pt x="1726" y="1496"/>
                </a:lnTo>
                <a:lnTo>
                  <a:pt x="1712" y="1512"/>
                </a:lnTo>
                <a:lnTo>
                  <a:pt x="1708" y="1492"/>
                </a:lnTo>
                <a:lnTo>
                  <a:pt x="1692" y="1512"/>
                </a:lnTo>
                <a:lnTo>
                  <a:pt x="1690" y="1492"/>
                </a:lnTo>
                <a:lnTo>
                  <a:pt x="1698" y="1474"/>
                </a:lnTo>
                <a:lnTo>
                  <a:pt x="1670" y="1456"/>
                </a:lnTo>
                <a:lnTo>
                  <a:pt x="1644" y="1458"/>
                </a:lnTo>
                <a:lnTo>
                  <a:pt x="1626" y="1442"/>
                </a:lnTo>
                <a:lnTo>
                  <a:pt x="1606" y="1434"/>
                </a:lnTo>
                <a:lnTo>
                  <a:pt x="1588" y="1444"/>
                </a:lnTo>
                <a:lnTo>
                  <a:pt x="1586" y="1484"/>
                </a:lnTo>
                <a:lnTo>
                  <a:pt x="1578" y="1462"/>
                </a:lnTo>
                <a:lnTo>
                  <a:pt x="1534" y="1456"/>
                </a:lnTo>
                <a:lnTo>
                  <a:pt x="1576" y="1448"/>
                </a:lnTo>
                <a:lnTo>
                  <a:pt x="1592" y="1418"/>
                </a:lnTo>
                <a:lnTo>
                  <a:pt x="1578" y="1402"/>
                </a:lnTo>
                <a:lnTo>
                  <a:pt x="1558" y="1402"/>
                </a:lnTo>
                <a:lnTo>
                  <a:pt x="1538" y="1406"/>
                </a:lnTo>
                <a:lnTo>
                  <a:pt x="1528" y="1430"/>
                </a:lnTo>
                <a:lnTo>
                  <a:pt x="1496" y="1430"/>
                </a:lnTo>
                <a:lnTo>
                  <a:pt x="1498" y="1416"/>
                </a:lnTo>
                <a:lnTo>
                  <a:pt x="1484" y="1418"/>
                </a:lnTo>
                <a:lnTo>
                  <a:pt x="1488" y="1402"/>
                </a:lnTo>
                <a:lnTo>
                  <a:pt x="1524" y="1410"/>
                </a:lnTo>
                <a:lnTo>
                  <a:pt x="1534" y="1392"/>
                </a:lnTo>
                <a:lnTo>
                  <a:pt x="1558" y="1366"/>
                </a:lnTo>
                <a:lnTo>
                  <a:pt x="1534" y="1360"/>
                </a:lnTo>
                <a:lnTo>
                  <a:pt x="1512" y="1360"/>
                </a:lnTo>
                <a:lnTo>
                  <a:pt x="1482" y="1374"/>
                </a:lnTo>
                <a:lnTo>
                  <a:pt x="1472" y="1404"/>
                </a:lnTo>
                <a:lnTo>
                  <a:pt x="1456" y="1382"/>
                </a:lnTo>
                <a:lnTo>
                  <a:pt x="1488" y="1356"/>
                </a:lnTo>
                <a:lnTo>
                  <a:pt x="1450" y="1336"/>
                </a:lnTo>
                <a:lnTo>
                  <a:pt x="1486" y="1340"/>
                </a:lnTo>
                <a:lnTo>
                  <a:pt x="1516" y="1348"/>
                </a:lnTo>
                <a:lnTo>
                  <a:pt x="1526" y="1328"/>
                </a:lnTo>
                <a:lnTo>
                  <a:pt x="1540" y="1296"/>
                </a:lnTo>
                <a:lnTo>
                  <a:pt x="1500" y="1254"/>
                </a:lnTo>
                <a:lnTo>
                  <a:pt x="1552" y="1294"/>
                </a:lnTo>
                <a:lnTo>
                  <a:pt x="1548" y="1260"/>
                </a:lnTo>
                <a:lnTo>
                  <a:pt x="1572" y="1256"/>
                </a:lnTo>
                <a:lnTo>
                  <a:pt x="1612" y="1260"/>
                </a:lnTo>
                <a:lnTo>
                  <a:pt x="1642" y="1256"/>
                </a:lnTo>
                <a:lnTo>
                  <a:pt x="1626" y="1268"/>
                </a:lnTo>
                <a:lnTo>
                  <a:pt x="1590" y="1264"/>
                </a:lnTo>
                <a:lnTo>
                  <a:pt x="1570" y="1272"/>
                </a:lnTo>
                <a:lnTo>
                  <a:pt x="1612" y="1294"/>
                </a:lnTo>
                <a:lnTo>
                  <a:pt x="1648" y="1296"/>
                </a:lnTo>
                <a:lnTo>
                  <a:pt x="1670" y="1262"/>
                </a:lnTo>
                <a:lnTo>
                  <a:pt x="1702" y="1248"/>
                </a:lnTo>
                <a:lnTo>
                  <a:pt x="1704" y="1236"/>
                </a:lnTo>
                <a:lnTo>
                  <a:pt x="1690" y="1224"/>
                </a:lnTo>
                <a:lnTo>
                  <a:pt x="1694" y="1190"/>
                </a:lnTo>
                <a:lnTo>
                  <a:pt x="1660" y="1202"/>
                </a:lnTo>
                <a:lnTo>
                  <a:pt x="1630" y="1196"/>
                </a:lnTo>
                <a:lnTo>
                  <a:pt x="1644" y="1234"/>
                </a:lnTo>
                <a:lnTo>
                  <a:pt x="1604" y="1202"/>
                </a:lnTo>
                <a:lnTo>
                  <a:pt x="1612" y="1182"/>
                </a:lnTo>
                <a:lnTo>
                  <a:pt x="1594" y="1172"/>
                </a:lnTo>
                <a:lnTo>
                  <a:pt x="1604" y="1156"/>
                </a:lnTo>
                <a:lnTo>
                  <a:pt x="1594" y="1128"/>
                </a:lnTo>
                <a:lnTo>
                  <a:pt x="1614" y="1132"/>
                </a:lnTo>
                <a:lnTo>
                  <a:pt x="1650" y="1122"/>
                </a:lnTo>
                <a:lnTo>
                  <a:pt x="1674" y="1144"/>
                </a:lnTo>
                <a:lnTo>
                  <a:pt x="1702" y="1126"/>
                </a:lnTo>
                <a:lnTo>
                  <a:pt x="1704" y="1108"/>
                </a:lnTo>
                <a:lnTo>
                  <a:pt x="1692" y="1098"/>
                </a:lnTo>
                <a:lnTo>
                  <a:pt x="1680" y="1084"/>
                </a:lnTo>
                <a:lnTo>
                  <a:pt x="1662" y="1100"/>
                </a:lnTo>
                <a:lnTo>
                  <a:pt x="1644" y="1098"/>
                </a:lnTo>
                <a:lnTo>
                  <a:pt x="1616" y="1108"/>
                </a:lnTo>
                <a:lnTo>
                  <a:pt x="1628" y="1092"/>
                </a:lnTo>
                <a:lnTo>
                  <a:pt x="1612" y="1060"/>
                </a:lnTo>
                <a:lnTo>
                  <a:pt x="1584" y="1086"/>
                </a:lnTo>
                <a:lnTo>
                  <a:pt x="1558" y="1064"/>
                </a:lnTo>
                <a:lnTo>
                  <a:pt x="1600" y="1056"/>
                </a:lnTo>
                <a:lnTo>
                  <a:pt x="1612" y="1040"/>
                </a:lnTo>
                <a:lnTo>
                  <a:pt x="1570" y="1020"/>
                </a:lnTo>
                <a:lnTo>
                  <a:pt x="1546" y="1018"/>
                </a:lnTo>
                <a:lnTo>
                  <a:pt x="1556" y="1012"/>
                </a:lnTo>
                <a:lnTo>
                  <a:pt x="1542" y="998"/>
                </a:lnTo>
                <a:lnTo>
                  <a:pt x="1564" y="1000"/>
                </a:lnTo>
                <a:lnTo>
                  <a:pt x="1594" y="1026"/>
                </a:lnTo>
                <a:lnTo>
                  <a:pt x="1620" y="1014"/>
                </a:lnTo>
                <a:lnTo>
                  <a:pt x="1640" y="1026"/>
                </a:lnTo>
                <a:lnTo>
                  <a:pt x="1642" y="1000"/>
                </a:lnTo>
                <a:lnTo>
                  <a:pt x="1620" y="972"/>
                </a:lnTo>
                <a:lnTo>
                  <a:pt x="1616" y="940"/>
                </a:lnTo>
                <a:lnTo>
                  <a:pt x="1594" y="936"/>
                </a:lnTo>
                <a:lnTo>
                  <a:pt x="1568" y="952"/>
                </a:lnTo>
                <a:lnTo>
                  <a:pt x="1520" y="958"/>
                </a:lnTo>
                <a:lnTo>
                  <a:pt x="1548" y="946"/>
                </a:lnTo>
                <a:lnTo>
                  <a:pt x="1576" y="934"/>
                </a:lnTo>
                <a:lnTo>
                  <a:pt x="1596" y="916"/>
                </a:lnTo>
                <a:lnTo>
                  <a:pt x="1580" y="896"/>
                </a:lnTo>
                <a:lnTo>
                  <a:pt x="1562" y="904"/>
                </a:lnTo>
                <a:lnTo>
                  <a:pt x="1544" y="908"/>
                </a:lnTo>
                <a:lnTo>
                  <a:pt x="1526" y="918"/>
                </a:lnTo>
                <a:lnTo>
                  <a:pt x="1514" y="900"/>
                </a:lnTo>
                <a:lnTo>
                  <a:pt x="1492" y="902"/>
                </a:lnTo>
                <a:lnTo>
                  <a:pt x="1508" y="886"/>
                </a:lnTo>
                <a:lnTo>
                  <a:pt x="1498" y="872"/>
                </a:lnTo>
                <a:lnTo>
                  <a:pt x="1486" y="874"/>
                </a:lnTo>
                <a:lnTo>
                  <a:pt x="1462" y="864"/>
                </a:lnTo>
                <a:lnTo>
                  <a:pt x="1484" y="852"/>
                </a:lnTo>
                <a:lnTo>
                  <a:pt x="1500" y="862"/>
                </a:lnTo>
                <a:lnTo>
                  <a:pt x="1514" y="830"/>
                </a:lnTo>
                <a:lnTo>
                  <a:pt x="1518" y="808"/>
                </a:lnTo>
                <a:lnTo>
                  <a:pt x="1542" y="802"/>
                </a:lnTo>
                <a:lnTo>
                  <a:pt x="1570" y="810"/>
                </a:lnTo>
                <a:lnTo>
                  <a:pt x="1594" y="806"/>
                </a:lnTo>
                <a:lnTo>
                  <a:pt x="1586" y="780"/>
                </a:lnTo>
                <a:lnTo>
                  <a:pt x="1578" y="756"/>
                </a:lnTo>
                <a:lnTo>
                  <a:pt x="1558" y="744"/>
                </a:lnTo>
                <a:lnTo>
                  <a:pt x="1548" y="758"/>
                </a:lnTo>
                <a:lnTo>
                  <a:pt x="1524" y="760"/>
                </a:lnTo>
                <a:lnTo>
                  <a:pt x="1502" y="758"/>
                </a:lnTo>
                <a:lnTo>
                  <a:pt x="1482" y="744"/>
                </a:lnTo>
                <a:lnTo>
                  <a:pt x="1502" y="722"/>
                </a:lnTo>
                <a:lnTo>
                  <a:pt x="1522" y="714"/>
                </a:lnTo>
                <a:lnTo>
                  <a:pt x="1510" y="702"/>
                </a:lnTo>
                <a:lnTo>
                  <a:pt x="1488" y="702"/>
                </a:lnTo>
                <a:lnTo>
                  <a:pt x="1464" y="690"/>
                </a:lnTo>
                <a:lnTo>
                  <a:pt x="1454" y="732"/>
                </a:lnTo>
                <a:lnTo>
                  <a:pt x="1440" y="718"/>
                </a:lnTo>
                <a:lnTo>
                  <a:pt x="1436" y="692"/>
                </a:lnTo>
                <a:lnTo>
                  <a:pt x="1432" y="676"/>
                </a:lnTo>
                <a:lnTo>
                  <a:pt x="1440" y="658"/>
                </a:lnTo>
                <a:lnTo>
                  <a:pt x="1432" y="644"/>
                </a:lnTo>
                <a:lnTo>
                  <a:pt x="1430" y="622"/>
                </a:lnTo>
                <a:lnTo>
                  <a:pt x="1414" y="604"/>
                </a:lnTo>
                <a:lnTo>
                  <a:pt x="1414" y="582"/>
                </a:lnTo>
                <a:lnTo>
                  <a:pt x="1436" y="556"/>
                </a:lnTo>
                <a:lnTo>
                  <a:pt x="1420" y="544"/>
                </a:lnTo>
                <a:lnTo>
                  <a:pt x="1424" y="526"/>
                </a:lnTo>
                <a:lnTo>
                  <a:pt x="1422" y="500"/>
                </a:lnTo>
                <a:lnTo>
                  <a:pt x="1406" y="474"/>
                </a:lnTo>
                <a:lnTo>
                  <a:pt x="1402" y="454"/>
                </a:lnTo>
                <a:lnTo>
                  <a:pt x="1424" y="440"/>
                </a:lnTo>
                <a:lnTo>
                  <a:pt x="1428" y="404"/>
                </a:lnTo>
                <a:lnTo>
                  <a:pt x="1420" y="382"/>
                </a:lnTo>
                <a:lnTo>
                  <a:pt x="1380" y="410"/>
                </a:lnTo>
                <a:lnTo>
                  <a:pt x="1376" y="452"/>
                </a:lnTo>
                <a:lnTo>
                  <a:pt x="1360" y="446"/>
                </a:lnTo>
                <a:lnTo>
                  <a:pt x="1358" y="418"/>
                </a:lnTo>
                <a:lnTo>
                  <a:pt x="1358" y="400"/>
                </a:lnTo>
                <a:lnTo>
                  <a:pt x="1364" y="384"/>
                </a:lnTo>
                <a:lnTo>
                  <a:pt x="1410" y="368"/>
                </a:lnTo>
                <a:lnTo>
                  <a:pt x="1430" y="358"/>
                </a:lnTo>
                <a:lnTo>
                  <a:pt x="1420" y="342"/>
                </a:lnTo>
                <a:lnTo>
                  <a:pt x="1432" y="324"/>
                </a:lnTo>
                <a:lnTo>
                  <a:pt x="1426" y="312"/>
                </a:lnTo>
                <a:lnTo>
                  <a:pt x="1414" y="314"/>
                </a:lnTo>
                <a:lnTo>
                  <a:pt x="1400" y="312"/>
                </a:lnTo>
                <a:lnTo>
                  <a:pt x="1380" y="332"/>
                </a:lnTo>
                <a:lnTo>
                  <a:pt x="1342" y="340"/>
                </a:lnTo>
                <a:lnTo>
                  <a:pt x="1326" y="362"/>
                </a:lnTo>
                <a:lnTo>
                  <a:pt x="1314" y="352"/>
                </a:lnTo>
                <a:lnTo>
                  <a:pt x="1334" y="322"/>
                </a:lnTo>
                <a:lnTo>
                  <a:pt x="1360" y="322"/>
                </a:lnTo>
                <a:lnTo>
                  <a:pt x="1376" y="296"/>
                </a:lnTo>
                <a:lnTo>
                  <a:pt x="1398" y="294"/>
                </a:lnTo>
                <a:lnTo>
                  <a:pt x="1414" y="274"/>
                </a:lnTo>
                <a:lnTo>
                  <a:pt x="1430" y="242"/>
                </a:lnTo>
                <a:lnTo>
                  <a:pt x="1406" y="220"/>
                </a:lnTo>
                <a:lnTo>
                  <a:pt x="1422" y="182"/>
                </a:lnTo>
                <a:lnTo>
                  <a:pt x="1424" y="136"/>
                </a:lnTo>
                <a:lnTo>
                  <a:pt x="1396" y="116"/>
                </a:lnTo>
                <a:lnTo>
                  <a:pt x="1356" y="116"/>
                </a:lnTo>
                <a:lnTo>
                  <a:pt x="1334" y="126"/>
                </a:lnTo>
                <a:lnTo>
                  <a:pt x="1314" y="146"/>
                </a:lnTo>
                <a:lnTo>
                  <a:pt x="1322" y="182"/>
                </a:lnTo>
                <a:lnTo>
                  <a:pt x="1324" y="206"/>
                </a:lnTo>
                <a:lnTo>
                  <a:pt x="1302" y="204"/>
                </a:lnTo>
                <a:lnTo>
                  <a:pt x="1284" y="224"/>
                </a:lnTo>
                <a:lnTo>
                  <a:pt x="1262" y="198"/>
                </a:lnTo>
                <a:lnTo>
                  <a:pt x="1266" y="224"/>
                </a:lnTo>
                <a:lnTo>
                  <a:pt x="1260" y="284"/>
                </a:lnTo>
                <a:lnTo>
                  <a:pt x="1248" y="364"/>
                </a:lnTo>
                <a:lnTo>
                  <a:pt x="1240" y="332"/>
                </a:lnTo>
                <a:lnTo>
                  <a:pt x="1234" y="312"/>
                </a:lnTo>
                <a:lnTo>
                  <a:pt x="1244" y="250"/>
                </a:lnTo>
                <a:lnTo>
                  <a:pt x="1208" y="164"/>
                </a:lnTo>
                <a:lnTo>
                  <a:pt x="1184" y="168"/>
                </a:lnTo>
                <a:lnTo>
                  <a:pt x="1168" y="188"/>
                </a:lnTo>
                <a:lnTo>
                  <a:pt x="1180" y="224"/>
                </a:lnTo>
                <a:lnTo>
                  <a:pt x="1158" y="240"/>
                </a:lnTo>
                <a:lnTo>
                  <a:pt x="1152" y="264"/>
                </a:lnTo>
                <a:lnTo>
                  <a:pt x="1132" y="280"/>
                </a:lnTo>
                <a:lnTo>
                  <a:pt x="1130" y="266"/>
                </a:lnTo>
                <a:lnTo>
                  <a:pt x="1142" y="246"/>
                </a:lnTo>
                <a:lnTo>
                  <a:pt x="1156" y="220"/>
                </a:lnTo>
                <a:lnTo>
                  <a:pt x="1146" y="202"/>
                </a:lnTo>
                <a:lnTo>
                  <a:pt x="1116" y="200"/>
                </a:lnTo>
                <a:lnTo>
                  <a:pt x="1104" y="212"/>
                </a:lnTo>
                <a:lnTo>
                  <a:pt x="1076" y="212"/>
                </a:lnTo>
                <a:lnTo>
                  <a:pt x="1062" y="236"/>
                </a:lnTo>
                <a:lnTo>
                  <a:pt x="1042" y="228"/>
                </a:lnTo>
                <a:lnTo>
                  <a:pt x="1022" y="260"/>
                </a:lnTo>
                <a:lnTo>
                  <a:pt x="1000" y="278"/>
                </a:lnTo>
                <a:lnTo>
                  <a:pt x="1002" y="254"/>
                </a:lnTo>
                <a:lnTo>
                  <a:pt x="1010" y="236"/>
                </a:lnTo>
                <a:lnTo>
                  <a:pt x="1034" y="220"/>
                </a:lnTo>
                <a:lnTo>
                  <a:pt x="1038" y="196"/>
                </a:lnTo>
                <a:lnTo>
                  <a:pt x="1078" y="182"/>
                </a:lnTo>
                <a:lnTo>
                  <a:pt x="1128" y="178"/>
                </a:lnTo>
                <a:lnTo>
                  <a:pt x="1156" y="150"/>
                </a:lnTo>
                <a:lnTo>
                  <a:pt x="1180" y="136"/>
                </a:lnTo>
                <a:lnTo>
                  <a:pt x="1184" y="116"/>
                </a:lnTo>
                <a:lnTo>
                  <a:pt x="1188" y="90"/>
                </a:lnTo>
                <a:lnTo>
                  <a:pt x="1170" y="68"/>
                </a:lnTo>
                <a:lnTo>
                  <a:pt x="1146" y="68"/>
                </a:lnTo>
                <a:lnTo>
                  <a:pt x="1132" y="74"/>
                </a:lnTo>
                <a:lnTo>
                  <a:pt x="1118" y="62"/>
                </a:lnTo>
                <a:lnTo>
                  <a:pt x="1100" y="84"/>
                </a:lnTo>
                <a:lnTo>
                  <a:pt x="1094" y="70"/>
                </a:lnTo>
                <a:lnTo>
                  <a:pt x="1102" y="50"/>
                </a:lnTo>
                <a:lnTo>
                  <a:pt x="1092" y="30"/>
                </a:lnTo>
                <a:lnTo>
                  <a:pt x="1056" y="62"/>
                </a:lnTo>
                <a:lnTo>
                  <a:pt x="1012" y="66"/>
                </a:lnTo>
                <a:lnTo>
                  <a:pt x="984" y="90"/>
                </a:lnTo>
                <a:lnTo>
                  <a:pt x="964" y="90"/>
                </a:lnTo>
                <a:lnTo>
                  <a:pt x="950" y="132"/>
                </a:lnTo>
                <a:lnTo>
                  <a:pt x="954" y="106"/>
                </a:lnTo>
                <a:lnTo>
                  <a:pt x="936" y="110"/>
                </a:lnTo>
                <a:lnTo>
                  <a:pt x="922" y="132"/>
                </a:lnTo>
                <a:lnTo>
                  <a:pt x="920" y="108"/>
                </a:lnTo>
                <a:lnTo>
                  <a:pt x="944" y="96"/>
                </a:lnTo>
                <a:lnTo>
                  <a:pt x="956" y="80"/>
                </a:lnTo>
                <a:lnTo>
                  <a:pt x="974" y="78"/>
                </a:lnTo>
                <a:lnTo>
                  <a:pt x="992" y="60"/>
                </a:lnTo>
                <a:lnTo>
                  <a:pt x="1016" y="48"/>
                </a:lnTo>
                <a:lnTo>
                  <a:pt x="1036" y="48"/>
                </a:lnTo>
                <a:lnTo>
                  <a:pt x="1062" y="40"/>
                </a:lnTo>
                <a:lnTo>
                  <a:pt x="1076" y="16"/>
                </a:lnTo>
                <a:lnTo>
                  <a:pt x="1058" y="4"/>
                </a:lnTo>
                <a:lnTo>
                  <a:pt x="1036" y="0"/>
                </a:lnTo>
                <a:lnTo>
                  <a:pt x="1018" y="12"/>
                </a:lnTo>
                <a:lnTo>
                  <a:pt x="1006" y="0"/>
                </a:lnTo>
                <a:lnTo>
                  <a:pt x="978" y="0"/>
                </a:lnTo>
                <a:lnTo>
                  <a:pt x="964" y="6"/>
                </a:lnTo>
                <a:lnTo>
                  <a:pt x="938" y="4"/>
                </a:lnTo>
                <a:lnTo>
                  <a:pt x="930" y="24"/>
                </a:lnTo>
                <a:lnTo>
                  <a:pt x="908" y="18"/>
                </a:lnTo>
                <a:lnTo>
                  <a:pt x="890" y="28"/>
                </a:lnTo>
                <a:lnTo>
                  <a:pt x="892" y="46"/>
                </a:lnTo>
                <a:lnTo>
                  <a:pt x="872" y="42"/>
                </a:lnTo>
                <a:lnTo>
                  <a:pt x="856" y="56"/>
                </a:lnTo>
                <a:lnTo>
                  <a:pt x="872" y="68"/>
                </a:lnTo>
                <a:lnTo>
                  <a:pt x="886" y="80"/>
                </a:lnTo>
                <a:lnTo>
                  <a:pt x="876" y="96"/>
                </a:lnTo>
                <a:lnTo>
                  <a:pt x="874" y="110"/>
                </a:lnTo>
                <a:lnTo>
                  <a:pt x="858" y="116"/>
                </a:lnTo>
                <a:lnTo>
                  <a:pt x="828" y="110"/>
                </a:lnTo>
                <a:lnTo>
                  <a:pt x="814" y="88"/>
                </a:lnTo>
                <a:lnTo>
                  <a:pt x="796" y="74"/>
                </a:lnTo>
                <a:lnTo>
                  <a:pt x="784" y="92"/>
                </a:lnTo>
                <a:lnTo>
                  <a:pt x="756" y="84"/>
                </a:lnTo>
                <a:lnTo>
                  <a:pt x="752" y="100"/>
                </a:lnTo>
                <a:lnTo>
                  <a:pt x="768" y="114"/>
                </a:lnTo>
                <a:lnTo>
                  <a:pt x="778" y="120"/>
                </a:lnTo>
                <a:lnTo>
                  <a:pt x="782" y="136"/>
                </a:lnTo>
                <a:lnTo>
                  <a:pt x="812" y="134"/>
                </a:lnTo>
                <a:lnTo>
                  <a:pt x="838" y="144"/>
                </a:lnTo>
                <a:lnTo>
                  <a:pt x="854" y="162"/>
                </a:lnTo>
                <a:lnTo>
                  <a:pt x="854" y="196"/>
                </a:lnTo>
                <a:lnTo>
                  <a:pt x="838" y="184"/>
                </a:lnTo>
                <a:lnTo>
                  <a:pt x="830" y="172"/>
                </a:lnTo>
                <a:lnTo>
                  <a:pt x="820" y="182"/>
                </a:lnTo>
                <a:lnTo>
                  <a:pt x="816" y="160"/>
                </a:lnTo>
                <a:lnTo>
                  <a:pt x="802" y="148"/>
                </a:lnTo>
                <a:lnTo>
                  <a:pt x="772" y="148"/>
                </a:lnTo>
                <a:lnTo>
                  <a:pt x="756" y="146"/>
                </a:lnTo>
                <a:lnTo>
                  <a:pt x="768" y="168"/>
                </a:lnTo>
                <a:lnTo>
                  <a:pt x="774" y="202"/>
                </a:lnTo>
                <a:lnTo>
                  <a:pt x="804" y="216"/>
                </a:lnTo>
                <a:lnTo>
                  <a:pt x="780" y="220"/>
                </a:lnTo>
                <a:lnTo>
                  <a:pt x="776" y="238"/>
                </a:lnTo>
                <a:lnTo>
                  <a:pt x="768" y="252"/>
                </a:lnTo>
                <a:lnTo>
                  <a:pt x="790" y="264"/>
                </a:lnTo>
                <a:lnTo>
                  <a:pt x="788" y="276"/>
                </a:lnTo>
                <a:lnTo>
                  <a:pt x="770" y="282"/>
                </a:lnTo>
                <a:close/>
              </a:path>
            </a:pathLst>
          </a:custGeom>
          <a:solidFill>
            <a:srgbClr val="CDCDCD"/>
          </a:solidFill>
          <a:ln w="6350">
            <a:solidFill>
              <a:schemeClr val="bg1"/>
            </a:solidFill>
            <a:round/>
            <a:headEnd/>
            <a:tailEnd/>
          </a:ln>
        </p:spPr>
        <p:txBody>
          <a:bodyPr/>
          <a:lstStyle/>
          <a:p>
            <a:endParaRPr lang="en-US"/>
          </a:p>
        </p:txBody>
      </p:sp>
      <p:sp>
        <p:nvSpPr>
          <p:cNvPr id="1898" name="Freeform 2952"/>
          <p:cNvSpPr>
            <a:spLocks/>
          </p:cNvSpPr>
          <p:nvPr/>
        </p:nvSpPr>
        <p:spPr bwMode="auto">
          <a:xfrm rot="20031286">
            <a:off x="3270250" y="1754188"/>
            <a:ext cx="17463" cy="22225"/>
          </a:xfrm>
          <a:custGeom>
            <a:avLst/>
            <a:gdLst>
              <a:gd name="T0" fmla="*/ 2147483647 w 34"/>
              <a:gd name="T1" fmla="*/ 2147483647 h 50"/>
              <a:gd name="T2" fmla="*/ 2147483647 w 34"/>
              <a:gd name="T3" fmla="*/ 2147483647 h 50"/>
              <a:gd name="T4" fmla="*/ 0 w 34"/>
              <a:gd name="T5" fmla="*/ 2147483647 h 50"/>
              <a:gd name="T6" fmla="*/ 2147483647 w 34"/>
              <a:gd name="T7" fmla="*/ 0 h 50"/>
              <a:gd name="T8" fmla="*/ 2147483647 w 34"/>
              <a:gd name="T9" fmla="*/ 2147483647 h 50"/>
              <a:gd name="T10" fmla="*/ 2147483647 w 34"/>
              <a:gd name="T11" fmla="*/ 2147483647 h 50"/>
              <a:gd name="T12" fmla="*/ 0 60000 65536"/>
              <a:gd name="T13" fmla="*/ 0 60000 65536"/>
              <a:gd name="T14" fmla="*/ 0 60000 65536"/>
              <a:gd name="T15" fmla="*/ 0 60000 65536"/>
              <a:gd name="T16" fmla="*/ 0 60000 65536"/>
              <a:gd name="T17" fmla="*/ 0 60000 65536"/>
              <a:gd name="T18" fmla="*/ 0 w 34"/>
              <a:gd name="T19" fmla="*/ 0 h 50"/>
              <a:gd name="T20" fmla="*/ 34 w 3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34" h="50">
                <a:moveTo>
                  <a:pt x="34" y="50"/>
                </a:moveTo>
                <a:lnTo>
                  <a:pt x="10" y="40"/>
                </a:lnTo>
                <a:lnTo>
                  <a:pt x="0" y="18"/>
                </a:lnTo>
                <a:lnTo>
                  <a:pt x="6" y="0"/>
                </a:lnTo>
                <a:lnTo>
                  <a:pt x="30" y="34"/>
                </a:lnTo>
                <a:lnTo>
                  <a:pt x="34" y="50"/>
                </a:lnTo>
                <a:close/>
              </a:path>
            </a:pathLst>
          </a:custGeom>
          <a:solidFill>
            <a:srgbClr val="CDCDCD"/>
          </a:solidFill>
          <a:ln w="6350">
            <a:solidFill>
              <a:schemeClr val="bg1"/>
            </a:solidFill>
            <a:round/>
            <a:headEnd/>
            <a:tailEnd/>
          </a:ln>
        </p:spPr>
        <p:txBody>
          <a:bodyPr/>
          <a:lstStyle/>
          <a:p>
            <a:endParaRPr lang="en-US"/>
          </a:p>
        </p:txBody>
      </p:sp>
      <p:sp>
        <p:nvSpPr>
          <p:cNvPr id="1899" name="Freeform 2953"/>
          <p:cNvSpPr>
            <a:spLocks/>
          </p:cNvSpPr>
          <p:nvPr/>
        </p:nvSpPr>
        <p:spPr bwMode="auto">
          <a:xfrm rot="20031286">
            <a:off x="3316288" y="1708150"/>
            <a:ext cx="22225" cy="33338"/>
          </a:xfrm>
          <a:custGeom>
            <a:avLst/>
            <a:gdLst>
              <a:gd name="T0" fmla="*/ 2147483647 w 44"/>
              <a:gd name="T1" fmla="*/ 2147483647 h 76"/>
              <a:gd name="T2" fmla="*/ 2147483647 w 44"/>
              <a:gd name="T3" fmla="*/ 2147483647 h 76"/>
              <a:gd name="T4" fmla="*/ 2147483647 w 44"/>
              <a:gd name="T5" fmla="*/ 2147483647 h 76"/>
              <a:gd name="T6" fmla="*/ 2147483647 w 44"/>
              <a:gd name="T7" fmla="*/ 2147483647 h 76"/>
              <a:gd name="T8" fmla="*/ 2147483647 w 44"/>
              <a:gd name="T9" fmla="*/ 0 h 76"/>
              <a:gd name="T10" fmla="*/ 0 w 44"/>
              <a:gd name="T11" fmla="*/ 2147483647 h 76"/>
              <a:gd name="T12" fmla="*/ 2147483647 w 44"/>
              <a:gd name="T13" fmla="*/ 2147483647 h 76"/>
              <a:gd name="T14" fmla="*/ 2147483647 w 44"/>
              <a:gd name="T15" fmla="*/ 2147483647 h 76"/>
              <a:gd name="T16" fmla="*/ 2147483647 w 44"/>
              <a:gd name="T17" fmla="*/ 2147483647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76"/>
              <a:gd name="T29" fmla="*/ 44 w 44"/>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76">
                <a:moveTo>
                  <a:pt x="40" y="76"/>
                </a:moveTo>
                <a:lnTo>
                  <a:pt x="44" y="50"/>
                </a:lnTo>
                <a:lnTo>
                  <a:pt x="42" y="26"/>
                </a:lnTo>
                <a:lnTo>
                  <a:pt x="24" y="6"/>
                </a:lnTo>
                <a:lnTo>
                  <a:pt x="8" y="0"/>
                </a:lnTo>
                <a:lnTo>
                  <a:pt x="0" y="12"/>
                </a:lnTo>
                <a:lnTo>
                  <a:pt x="10" y="34"/>
                </a:lnTo>
                <a:lnTo>
                  <a:pt x="16" y="58"/>
                </a:lnTo>
                <a:lnTo>
                  <a:pt x="40" y="76"/>
                </a:lnTo>
                <a:close/>
              </a:path>
            </a:pathLst>
          </a:custGeom>
          <a:solidFill>
            <a:srgbClr val="CDCDCD"/>
          </a:solidFill>
          <a:ln w="6350">
            <a:solidFill>
              <a:schemeClr val="bg1"/>
            </a:solidFill>
            <a:round/>
            <a:headEnd/>
            <a:tailEnd/>
          </a:ln>
        </p:spPr>
        <p:txBody>
          <a:bodyPr/>
          <a:lstStyle/>
          <a:p>
            <a:endParaRPr lang="en-US"/>
          </a:p>
        </p:txBody>
      </p:sp>
      <p:sp>
        <p:nvSpPr>
          <p:cNvPr id="1900" name="Freeform 2954"/>
          <p:cNvSpPr>
            <a:spLocks/>
          </p:cNvSpPr>
          <p:nvPr/>
        </p:nvSpPr>
        <p:spPr bwMode="auto">
          <a:xfrm rot="20031286">
            <a:off x="3092450" y="2103438"/>
            <a:ext cx="30163" cy="14287"/>
          </a:xfrm>
          <a:custGeom>
            <a:avLst/>
            <a:gdLst>
              <a:gd name="T0" fmla="*/ 2147483647 w 62"/>
              <a:gd name="T1" fmla="*/ 2147483647 h 32"/>
              <a:gd name="T2" fmla="*/ 2147483647 w 62"/>
              <a:gd name="T3" fmla="*/ 2147483647 h 32"/>
              <a:gd name="T4" fmla="*/ 2147483647 w 62"/>
              <a:gd name="T5" fmla="*/ 0 h 32"/>
              <a:gd name="T6" fmla="*/ 0 w 62"/>
              <a:gd name="T7" fmla="*/ 2147483647 h 32"/>
              <a:gd name="T8" fmla="*/ 2147483647 w 62"/>
              <a:gd name="T9" fmla="*/ 2147483647 h 32"/>
              <a:gd name="T10" fmla="*/ 2147483647 w 62"/>
              <a:gd name="T11" fmla="*/ 2147483647 h 32"/>
              <a:gd name="T12" fmla="*/ 0 60000 65536"/>
              <a:gd name="T13" fmla="*/ 0 60000 65536"/>
              <a:gd name="T14" fmla="*/ 0 60000 65536"/>
              <a:gd name="T15" fmla="*/ 0 60000 65536"/>
              <a:gd name="T16" fmla="*/ 0 60000 65536"/>
              <a:gd name="T17" fmla="*/ 0 60000 65536"/>
              <a:gd name="T18" fmla="*/ 0 w 62"/>
              <a:gd name="T19" fmla="*/ 0 h 32"/>
              <a:gd name="T20" fmla="*/ 62 w 6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62" h="32">
                <a:moveTo>
                  <a:pt x="62" y="32"/>
                </a:moveTo>
                <a:lnTo>
                  <a:pt x="32" y="12"/>
                </a:lnTo>
                <a:lnTo>
                  <a:pt x="6" y="0"/>
                </a:lnTo>
                <a:lnTo>
                  <a:pt x="0" y="28"/>
                </a:lnTo>
                <a:lnTo>
                  <a:pt x="44" y="26"/>
                </a:lnTo>
                <a:lnTo>
                  <a:pt x="62" y="32"/>
                </a:lnTo>
                <a:close/>
              </a:path>
            </a:pathLst>
          </a:custGeom>
          <a:solidFill>
            <a:srgbClr val="CDCDCD"/>
          </a:solidFill>
          <a:ln w="6350">
            <a:solidFill>
              <a:schemeClr val="bg1"/>
            </a:solidFill>
            <a:round/>
            <a:headEnd/>
            <a:tailEnd/>
          </a:ln>
        </p:spPr>
        <p:txBody>
          <a:bodyPr/>
          <a:lstStyle/>
          <a:p>
            <a:endParaRPr lang="en-US"/>
          </a:p>
        </p:txBody>
      </p:sp>
      <p:sp>
        <p:nvSpPr>
          <p:cNvPr id="1901" name="Freeform 2955"/>
          <p:cNvSpPr>
            <a:spLocks/>
          </p:cNvSpPr>
          <p:nvPr/>
        </p:nvSpPr>
        <p:spPr bwMode="auto">
          <a:xfrm rot="20031286">
            <a:off x="3122613" y="2159000"/>
            <a:ext cx="12700" cy="6350"/>
          </a:xfrm>
          <a:custGeom>
            <a:avLst/>
            <a:gdLst>
              <a:gd name="T0" fmla="*/ 2147483647 w 28"/>
              <a:gd name="T1" fmla="*/ 2147483647 h 16"/>
              <a:gd name="T2" fmla="*/ 2147483647 w 28"/>
              <a:gd name="T3" fmla="*/ 0 h 16"/>
              <a:gd name="T4" fmla="*/ 0 w 28"/>
              <a:gd name="T5" fmla="*/ 2147483647 h 16"/>
              <a:gd name="T6" fmla="*/ 2147483647 w 28"/>
              <a:gd name="T7" fmla="*/ 2147483647 h 16"/>
              <a:gd name="T8" fmla="*/ 2147483647 w 28"/>
              <a:gd name="T9" fmla="*/ 2147483647 h 16"/>
              <a:gd name="T10" fmla="*/ 0 60000 65536"/>
              <a:gd name="T11" fmla="*/ 0 60000 65536"/>
              <a:gd name="T12" fmla="*/ 0 60000 65536"/>
              <a:gd name="T13" fmla="*/ 0 60000 65536"/>
              <a:gd name="T14" fmla="*/ 0 60000 65536"/>
              <a:gd name="T15" fmla="*/ 0 w 28"/>
              <a:gd name="T16" fmla="*/ 0 h 16"/>
              <a:gd name="T17" fmla="*/ 28 w 28"/>
              <a:gd name="T18" fmla="*/ 16 h 16"/>
            </a:gdLst>
            <a:ahLst/>
            <a:cxnLst>
              <a:cxn ang="T10">
                <a:pos x="T0" y="T1"/>
              </a:cxn>
              <a:cxn ang="T11">
                <a:pos x="T2" y="T3"/>
              </a:cxn>
              <a:cxn ang="T12">
                <a:pos x="T4" y="T5"/>
              </a:cxn>
              <a:cxn ang="T13">
                <a:pos x="T6" y="T7"/>
              </a:cxn>
              <a:cxn ang="T14">
                <a:pos x="T8" y="T9"/>
              </a:cxn>
            </a:cxnLst>
            <a:rect l="T15" t="T16" r="T17" b="T18"/>
            <a:pathLst>
              <a:path w="28" h="16">
                <a:moveTo>
                  <a:pt x="28" y="6"/>
                </a:moveTo>
                <a:lnTo>
                  <a:pt x="6" y="0"/>
                </a:lnTo>
                <a:lnTo>
                  <a:pt x="0" y="12"/>
                </a:lnTo>
                <a:lnTo>
                  <a:pt x="18" y="16"/>
                </a:lnTo>
                <a:lnTo>
                  <a:pt x="28" y="6"/>
                </a:lnTo>
                <a:close/>
              </a:path>
            </a:pathLst>
          </a:custGeom>
          <a:solidFill>
            <a:srgbClr val="CDCDCD"/>
          </a:solidFill>
          <a:ln w="6350">
            <a:solidFill>
              <a:schemeClr val="bg1"/>
            </a:solidFill>
            <a:round/>
            <a:headEnd/>
            <a:tailEnd/>
          </a:ln>
        </p:spPr>
        <p:txBody>
          <a:bodyPr/>
          <a:lstStyle/>
          <a:p>
            <a:endParaRPr lang="en-US"/>
          </a:p>
        </p:txBody>
      </p:sp>
      <p:sp>
        <p:nvSpPr>
          <p:cNvPr id="1902" name="Freeform 2956"/>
          <p:cNvSpPr>
            <a:spLocks/>
          </p:cNvSpPr>
          <p:nvPr/>
        </p:nvSpPr>
        <p:spPr bwMode="auto">
          <a:xfrm rot="20031286">
            <a:off x="3308350" y="1685925"/>
            <a:ext cx="14288" cy="14288"/>
          </a:xfrm>
          <a:custGeom>
            <a:avLst/>
            <a:gdLst>
              <a:gd name="T0" fmla="*/ 2147483647 w 26"/>
              <a:gd name="T1" fmla="*/ 2147483647 h 32"/>
              <a:gd name="T2" fmla="*/ 2147483647 w 26"/>
              <a:gd name="T3" fmla="*/ 2147483647 h 32"/>
              <a:gd name="T4" fmla="*/ 2147483647 w 26"/>
              <a:gd name="T5" fmla="*/ 0 h 32"/>
              <a:gd name="T6" fmla="*/ 0 w 26"/>
              <a:gd name="T7" fmla="*/ 2147483647 h 32"/>
              <a:gd name="T8" fmla="*/ 2147483647 w 26"/>
              <a:gd name="T9" fmla="*/ 2147483647 h 32"/>
              <a:gd name="T10" fmla="*/ 2147483647 w 26"/>
              <a:gd name="T11" fmla="*/ 2147483647 h 32"/>
              <a:gd name="T12" fmla="*/ 0 60000 65536"/>
              <a:gd name="T13" fmla="*/ 0 60000 65536"/>
              <a:gd name="T14" fmla="*/ 0 60000 65536"/>
              <a:gd name="T15" fmla="*/ 0 60000 65536"/>
              <a:gd name="T16" fmla="*/ 0 60000 65536"/>
              <a:gd name="T17" fmla="*/ 0 60000 65536"/>
              <a:gd name="T18" fmla="*/ 0 w 26"/>
              <a:gd name="T19" fmla="*/ 0 h 32"/>
              <a:gd name="T20" fmla="*/ 26 w 2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6" h="32">
                <a:moveTo>
                  <a:pt x="26" y="30"/>
                </a:moveTo>
                <a:lnTo>
                  <a:pt x="18" y="8"/>
                </a:lnTo>
                <a:lnTo>
                  <a:pt x="6" y="0"/>
                </a:lnTo>
                <a:lnTo>
                  <a:pt x="0" y="22"/>
                </a:lnTo>
                <a:lnTo>
                  <a:pt x="10" y="32"/>
                </a:lnTo>
                <a:lnTo>
                  <a:pt x="26" y="30"/>
                </a:lnTo>
                <a:close/>
              </a:path>
            </a:pathLst>
          </a:custGeom>
          <a:solidFill>
            <a:srgbClr val="CDCDCD"/>
          </a:solidFill>
          <a:ln w="6350">
            <a:solidFill>
              <a:schemeClr val="bg1"/>
            </a:solidFill>
            <a:round/>
            <a:headEnd/>
            <a:tailEnd/>
          </a:ln>
        </p:spPr>
        <p:txBody>
          <a:bodyPr/>
          <a:lstStyle/>
          <a:p>
            <a:endParaRPr lang="en-US"/>
          </a:p>
        </p:txBody>
      </p:sp>
      <p:sp>
        <p:nvSpPr>
          <p:cNvPr id="1903" name="Freeform 2957"/>
          <p:cNvSpPr>
            <a:spLocks/>
          </p:cNvSpPr>
          <p:nvPr/>
        </p:nvSpPr>
        <p:spPr bwMode="auto">
          <a:xfrm rot="20031286">
            <a:off x="3343275" y="1644650"/>
            <a:ext cx="22225" cy="19050"/>
          </a:xfrm>
          <a:custGeom>
            <a:avLst/>
            <a:gdLst>
              <a:gd name="T0" fmla="*/ 2147483647 w 44"/>
              <a:gd name="T1" fmla="*/ 2147483647 h 44"/>
              <a:gd name="T2" fmla="*/ 2147483647 w 44"/>
              <a:gd name="T3" fmla="*/ 2147483647 h 44"/>
              <a:gd name="T4" fmla="*/ 2147483647 w 44"/>
              <a:gd name="T5" fmla="*/ 0 h 44"/>
              <a:gd name="T6" fmla="*/ 0 w 44"/>
              <a:gd name="T7" fmla="*/ 2147483647 h 44"/>
              <a:gd name="T8" fmla="*/ 2147483647 w 44"/>
              <a:gd name="T9" fmla="*/ 2147483647 h 44"/>
              <a:gd name="T10" fmla="*/ 2147483647 w 44"/>
              <a:gd name="T11" fmla="*/ 2147483647 h 44"/>
              <a:gd name="T12" fmla="*/ 2147483647 w 44"/>
              <a:gd name="T13" fmla="*/ 2147483647 h 44"/>
              <a:gd name="T14" fmla="*/ 2147483647 w 44"/>
              <a:gd name="T15" fmla="*/ 2147483647 h 44"/>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44"/>
              <a:gd name="T26" fmla="*/ 44 w 44"/>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44">
                <a:moveTo>
                  <a:pt x="38" y="38"/>
                </a:moveTo>
                <a:lnTo>
                  <a:pt x="44" y="12"/>
                </a:lnTo>
                <a:lnTo>
                  <a:pt x="26" y="0"/>
                </a:lnTo>
                <a:lnTo>
                  <a:pt x="0" y="4"/>
                </a:lnTo>
                <a:lnTo>
                  <a:pt x="22" y="18"/>
                </a:lnTo>
                <a:lnTo>
                  <a:pt x="12" y="24"/>
                </a:lnTo>
                <a:lnTo>
                  <a:pt x="18" y="44"/>
                </a:lnTo>
                <a:lnTo>
                  <a:pt x="38" y="38"/>
                </a:lnTo>
                <a:close/>
              </a:path>
            </a:pathLst>
          </a:custGeom>
          <a:solidFill>
            <a:srgbClr val="CDCDCD"/>
          </a:solidFill>
          <a:ln w="6350">
            <a:solidFill>
              <a:schemeClr val="bg1"/>
            </a:solidFill>
            <a:round/>
            <a:headEnd/>
            <a:tailEnd/>
          </a:ln>
        </p:spPr>
        <p:txBody>
          <a:bodyPr/>
          <a:lstStyle/>
          <a:p>
            <a:endParaRPr lang="en-US"/>
          </a:p>
        </p:txBody>
      </p:sp>
      <p:sp>
        <p:nvSpPr>
          <p:cNvPr id="1904" name="Freeform 2958"/>
          <p:cNvSpPr>
            <a:spLocks/>
          </p:cNvSpPr>
          <p:nvPr/>
        </p:nvSpPr>
        <p:spPr bwMode="auto">
          <a:xfrm rot="20031286">
            <a:off x="3298825" y="1706563"/>
            <a:ext cx="6350" cy="6350"/>
          </a:xfrm>
          <a:custGeom>
            <a:avLst/>
            <a:gdLst>
              <a:gd name="T0" fmla="*/ 2147483647 w 14"/>
              <a:gd name="T1" fmla="*/ 2147483647 h 14"/>
              <a:gd name="T2" fmla="*/ 2147483647 w 14"/>
              <a:gd name="T3" fmla="*/ 0 h 14"/>
              <a:gd name="T4" fmla="*/ 0 w 14"/>
              <a:gd name="T5" fmla="*/ 2147483647 h 14"/>
              <a:gd name="T6" fmla="*/ 2147483647 w 14"/>
              <a:gd name="T7" fmla="*/ 2147483647 h 14"/>
              <a:gd name="T8" fmla="*/ 2147483647 w 14"/>
              <a:gd name="T9" fmla="*/ 2147483647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14" y="14"/>
                </a:moveTo>
                <a:lnTo>
                  <a:pt x="14" y="0"/>
                </a:lnTo>
                <a:lnTo>
                  <a:pt x="0" y="2"/>
                </a:lnTo>
                <a:lnTo>
                  <a:pt x="2" y="14"/>
                </a:lnTo>
                <a:lnTo>
                  <a:pt x="14" y="14"/>
                </a:lnTo>
                <a:close/>
              </a:path>
            </a:pathLst>
          </a:custGeom>
          <a:solidFill>
            <a:srgbClr val="CDCDCD"/>
          </a:solidFill>
          <a:ln w="6350">
            <a:solidFill>
              <a:schemeClr val="bg1"/>
            </a:solidFill>
            <a:round/>
            <a:headEnd/>
            <a:tailEnd/>
          </a:ln>
        </p:spPr>
        <p:txBody>
          <a:bodyPr/>
          <a:lstStyle/>
          <a:p>
            <a:endParaRPr lang="en-US"/>
          </a:p>
        </p:txBody>
      </p:sp>
      <p:sp>
        <p:nvSpPr>
          <p:cNvPr id="1905" name="Freeform 2959"/>
          <p:cNvSpPr>
            <a:spLocks/>
          </p:cNvSpPr>
          <p:nvPr/>
        </p:nvSpPr>
        <p:spPr bwMode="auto">
          <a:xfrm rot="20031286">
            <a:off x="3303588" y="1727200"/>
            <a:ext cx="7937" cy="9525"/>
          </a:xfrm>
          <a:custGeom>
            <a:avLst/>
            <a:gdLst>
              <a:gd name="T0" fmla="*/ 2147483647 w 20"/>
              <a:gd name="T1" fmla="*/ 2147483647 h 22"/>
              <a:gd name="T2" fmla="*/ 2147483647 w 20"/>
              <a:gd name="T3" fmla="*/ 2147483647 h 22"/>
              <a:gd name="T4" fmla="*/ 0 w 20"/>
              <a:gd name="T5" fmla="*/ 0 h 22"/>
              <a:gd name="T6" fmla="*/ 2147483647 w 20"/>
              <a:gd name="T7" fmla="*/ 2147483647 h 22"/>
              <a:gd name="T8" fmla="*/ 0 60000 65536"/>
              <a:gd name="T9" fmla="*/ 0 60000 65536"/>
              <a:gd name="T10" fmla="*/ 0 60000 65536"/>
              <a:gd name="T11" fmla="*/ 0 60000 65536"/>
              <a:gd name="T12" fmla="*/ 0 w 20"/>
              <a:gd name="T13" fmla="*/ 0 h 22"/>
              <a:gd name="T14" fmla="*/ 20 w 20"/>
              <a:gd name="T15" fmla="*/ 22 h 22"/>
            </a:gdLst>
            <a:ahLst/>
            <a:cxnLst>
              <a:cxn ang="T8">
                <a:pos x="T0" y="T1"/>
              </a:cxn>
              <a:cxn ang="T9">
                <a:pos x="T2" y="T3"/>
              </a:cxn>
              <a:cxn ang="T10">
                <a:pos x="T4" y="T5"/>
              </a:cxn>
              <a:cxn ang="T11">
                <a:pos x="T6" y="T7"/>
              </a:cxn>
            </a:cxnLst>
            <a:rect l="T12" t="T13" r="T14" b="T15"/>
            <a:pathLst>
              <a:path w="20" h="22">
                <a:moveTo>
                  <a:pt x="12" y="22"/>
                </a:moveTo>
                <a:lnTo>
                  <a:pt x="20" y="6"/>
                </a:lnTo>
                <a:lnTo>
                  <a:pt x="0" y="0"/>
                </a:lnTo>
                <a:lnTo>
                  <a:pt x="12" y="22"/>
                </a:lnTo>
                <a:close/>
              </a:path>
            </a:pathLst>
          </a:custGeom>
          <a:solidFill>
            <a:srgbClr val="CDCDCD"/>
          </a:solidFill>
          <a:ln w="6350">
            <a:solidFill>
              <a:schemeClr val="bg1"/>
            </a:solidFill>
            <a:round/>
            <a:headEnd/>
            <a:tailEnd/>
          </a:ln>
        </p:spPr>
        <p:txBody>
          <a:bodyPr/>
          <a:lstStyle/>
          <a:p>
            <a:endParaRPr lang="en-US"/>
          </a:p>
        </p:txBody>
      </p:sp>
      <p:sp>
        <p:nvSpPr>
          <p:cNvPr id="1906" name="Freeform 2960"/>
          <p:cNvSpPr>
            <a:spLocks/>
          </p:cNvSpPr>
          <p:nvPr/>
        </p:nvSpPr>
        <p:spPr bwMode="auto">
          <a:xfrm rot="20031286">
            <a:off x="3530600" y="1584325"/>
            <a:ext cx="17463" cy="11113"/>
          </a:xfrm>
          <a:custGeom>
            <a:avLst/>
            <a:gdLst>
              <a:gd name="T0" fmla="*/ 2147483647 w 34"/>
              <a:gd name="T1" fmla="*/ 2147483647 h 22"/>
              <a:gd name="T2" fmla="*/ 2147483647 w 34"/>
              <a:gd name="T3" fmla="*/ 2147483647 h 22"/>
              <a:gd name="T4" fmla="*/ 0 w 34"/>
              <a:gd name="T5" fmla="*/ 0 h 22"/>
              <a:gd name="T6" fmla="*/ 2147483647 w 34"/>
              <a:gd name="T7" fmla="*/ 2147483647 h 22"/>
              <a:gd name="T8" fmla="*/ 2147483647 w 34"/>
              <a:gd name="T9" fmla="*/ 2147483647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34" y="22"/>
                </a:moveTo>
                <a:lnTo>
                  <a:pt x="12" y="16"/>
                </a:lnTo>
                <a:lnTo>
                  <a:pt x="0" y="0"/>
                </a:lnTo>
                <a:lnTo>
                  <a:pt x="20" y="2"/>
                </a:lnTo>
                <a:lnTo>
                  <a:pt x="34" y="22"/>
                </a:lnTo>
                <a:close/>
              </a:path>
            </a:pathLst>
          </a:custGeom>
          <a:solidFill>
            <a:srgbClr val="CDCDCD"/>
          </a:solidFill>
          <a:ln w="6350">
            <a:solidFill>
              <a:schemeClr val="bg1"/>
            </a:solidFill>
            <a:round/>
            <a:headEnd/>
            <a:tailEnd/>
          </a:ln>
        </p:spPr>
        <p:txBody>
          <a:bodyPr/>
          <a:lstStyle/>
          <a:p>
            <a:endParaRPr lang="en-US"/>
          </a:p>
        </p:txBody>
      </p:sp>
      <p:sp>
        <p:nvSpPr>
          <p:cNvPr id="1907" name="Freeform 2961"/>
          <p:cNvSpPr>
            <a:spLocks/>
          </p:cNvSpPr>
          <p:nvPr/>
        </p:nvSpPr>
        <p:spPr bwMode="auto">
          <a:xfrm rot="20031286">
            <a:off x="3538538" y="1571625"/>
            <a:ext cx="9525" cy="12700"/>
          </a:xfrm>
          <a:custGeom>
            <a:avLst/>
            <a:gdLst>
              <a:gd name="T0" fmla="*/ 2147483647 w 20"/>
              <a:gd name="T1" fmla="*/ 2147483647 h 26"/>
              <a:gd name="T2" fmla="*/ 2147483647 w 20"/>
              <a:gd name="T3" fmla="*/ 2147483647 h 26"/>
              <a:gd name="T4" fmla="*/ 0 w 20"/>
              <a:gd name="T5" fmla="*/ 0 h 26"/>
              <a:gd name="T6" fmla="*/ 2147483647 w 20"/>
              <a:gd name="T7" fmla="*/ 2147483647 h 26"/>
              <a:gd name="T8" fmla="*/ 0 60000 65536"/>
              <a:gd name="T9" fmla="*/ 0 60000 65536"/>
              <a:gd name="T10" fmla="*/ 0 60000 65536"/>
              <a:gd name="T11" fmla="*/ 0 60000 65536"/>
              <a:gd name="T12" fmla="*/ 0 w 20"/>
              <a:gd name="T13" fmla="*/ 0 h 26"/>
              <a:gd name="T14" fmla="*/ 20 w 20"/>
              <a:gd name="T15" fmla="*/ 26 h 26"/>
            </a:gdLst>
            <a:ahLst/>
            <a:cxnLst>
              <a:cxn ang="T8">
                <a:pos x="T0" y="T1"/>
              </a:cxn>
              <a:cxn ang="T9">
                <a:pos x="T2" y="T3"/>
              </a:cxn>
              <a:cxn ang="T10">
                <a:pos x="T4" y="T5"/>
              </a:cxn>
              <a:cxn ang="T11">
                <a:pos x="T6" y="T7"/>
              </a:cxn>
            </a:cxnLst>
            <a:rect l="T12" t="T13" r="T14" b="T15"/>
            <a:pathLst>
              <a:path w="20" h="26">
                <a:moveTo>
                  <a:pt x="20" y="26"/>
                </a:moveTo>
                <a:lnTo>
                  <a:pt x="20" y="10"/>
                </a:lnTo>
                <a:lnTo>
                  <a:pt x="0" y="0"/>
                </a:lnTo>
                <a:lnTo>
                  <a:pt x="20" y="26"/>
                </a:lnTo>
                <a:close/>
              </a:path>
            </a:pathLst>
          </a:custGeom>
          <a:solidFill>
            <a:srgbClr val="CDCDCD"/>
          </a:solidFill>
          <a:ln w="6350">
            <a:solidFill>
              <a:schemeClr val="bg1"/>
            </a:solidFill>
            <a:round/>
            <a:headEnd/>
            <a:tailEnd/>
          </a:ln>
        </p:spPr>
        <p:txBody>
          <a:bodyPr/>
          <a:lstStyle/>
          <a:p>
            <a:endParaRPr lang="en-US"/>
          </a:p>
        </p:txBody>
      </p:sp>
      <p:sp>
        <p:nvSpPr>
          <p:cNvPr id="1908" name="Freeform 2962"/>
          <p:cNvSpPr>
            <a:spLocks/>
          </p:cNvSpPr>
          <p:nvPr/>
        </p:nvSpPr>
        <p:spPr bwMode="auto">
          <a:xfrm rot="20031286">
            <a:off x="3560763" y="1584325"/>
            <a:ext cx="11112" cy="11113"/>
          </a:xfrm>
          <a:custGeom>
            <a:avLst/>
            <a:gdLst>
              <a:gd name="T0" fmla="*/ 0 w 24"/>
              <a:gd name="T1" fmla="*/ 2147483647 h 24"/>
              <a:gd name="T2" fmla="*/ 2147483647 w 24"/>
              <a:gd name="T3" fmla="*/ 2147483647 h 24"/>
              <a:gd name="T4" fmla="*/ 2147483647 w 24"/>
              <a:gd name="T5" fmla="*/ 2147483647 h 24"/>
              <a:gd name="T6" fmla="*/ 2147483647 w 24"/>
              <a:gd name="T7" fmla="*/ 2147483647 h 24"/>
              <a:gd name="T8" fmla="*/ 2147483647 w 24"/>
              <a:gd name="T9" fmla="*/ 0 h 24"/>
              <a:gd name="T10" fmla="*/ 0 w 24"/>
              <a:gd name="T11" fmla="*/ 2147483647 h 24"/>
              <a:gd name="T12" fmla="*/ 0 60000 65536"/>
              <a:gd name="T13" fmla="*/ 0 60000 65536"/>
              <a:gd name="T14" fmla="*/ 0 60000 65536"/>
              <a:gd name="T15" fmla="*/ 0 60000 65536"/>
              <a:gd name="T16" fmla="*/ 0 60000 65536"/>
              <a:gd name="T17" fmla="*/ 0 60000 65536"/>
              <a:gd name="T18" fmla="*/ 0 w 24"/>
              <a:gd name="T19" fmla="*/ 0 h 24"/>
              <a:gd name="T20" fmla="*/ 24 w 24"/>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4" h="24">
                <a:moveTo>
                  <a:pt x="0" y="12"/>
                </a:moveTo>
                <a:lnTo>
                  <a:pt x="8" y="24"/>
                </a:lnTo>
                <a:lnTo>
                  <a:pt x="24" y="18"/>
                </a:lnTo>
                <a:lnTo>
                  <a:pt x="18" y="4"/>
                </a:lnTo>
                <a:lnTo>
                  <a:pt x="2" y="0"/>
                </a:lnTo>
                <a:lnTo>
                  <a:pt x="0" y="12"/>
                </a:lnTo>
                <a:close/>
              </a:path>
            </a:pathLst>
          </a:custGeom>
          <a:solidFill>
            <a:srgbClr val="CDCDCD"/>
          </a:solidFill>
          <a:ln w="6350">
            <a:solidFill>
              <a:schemeClr val="bg1"/>
            </a:solidFill>
            <a:round/>
            <a:headEnd/>
            <a:tailEnd/>
          </a:ln>
        </p:spPr>
        <p:txBody>
          <a:bodyPr/>
          <a:lstStyle/>
          <a:p>
            <a:endParaRPr lang="en-US"/>
          </a:p>
        </p:txBody>
      </p:sp>
      <p:sp>
        <p:nvSpPr>
          <p:cNvPr id="1909" name="Freeform 2963"/>
          <p:cNvSpPr>
            <a:spLocks/>
          </p:cNvSpPr>
          <p:nvPr/>
        </p:nvSpPr>
        <p:spPr bwMode="auto">
          <a:xfrm rot="21046936">
            <a:off x="3703638" y="1700213"/>
            <a:ext cx="11112" cy="11112"/>
          </a:xfrm>
          <a:custGeom>
            <a:avLst/>
            <a:gdLst>
              <a:gd name="T0" fmla="*/ 0 w 24"/>
              <a:gd name="T1" fmla="*/ 2147483647 h 24"/>
              <a:gd name="T2" fmla="*/ 2147483647 w 24"/>
              <a:gd name="T3" fmla="*/ 2147483647 h 24"/>
              <a:gd name="T4" fmla="*/ 2147483647 w 24"/>
              <a:gd name="T5" fmla="*/ 2147483647 h 24"/>
              <a:gd name="T6" fmla="*/ 2147483647 w 24"/>
              <a:gd name="T7" fmla="*/ 2147483647 h 24"/>
              <a:gd name="T8" fmla="*/ 2147483647 w 24"/>
              <a:gd name="T9" fmla="*/ 0 h 24"/>
              <a:gd name="T10" fmla="*/ 0 w 24"/>
              <a:gd name="T11" fmla="*/ 2147483647 h 24"/>
              <a:gd name="T12" fmla="*/ 0 60000 65536"/>
              <a:gd name="T13" fmla="*/ 0 60000 65536"/>
              <a:gd name="T14" fmla="*/ 0 60000 65536"/>
              <a:gd name="T15" fmla="*/ 0 60000 65536"/>
              <a:gd name="T16" fmla="*/ 0 60000 65536"/>
              <a:gd name="T17" fmla="*/ 0 60000 65536"/>
              <a:gd name="T18" fmla="*/ 0 w 24"/>
              <a:gd name="T19" fmla="*/ 0 h 24"/>
              <a:gd name="T20" fmla="*/ 24 w 24"/>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4" h="24">
                <a:moveTo>
                  <a:pt x="0" y="12"/>
                </a:moveTo>
                <a:lnTo>
                  <a:pt x="8" y="24"/>
                </a:lnTo>
                <a:lnTo>
                  <a:pt x="24" y="18"/>
                </a:lnTo>
                <a:lnTo>
                  <a:pt x="18" y="4"/>
                </a:lnTo>
                <a:lnTo>
                  <a:pt x="2" y="0"/>
                </a:lnTo>
                <a:lnTo>
                  <a:pt x="0" y="12"/>
                </a:lnTo>
                <a:close/>
              </a:path>
            </a:pathLst>
          </a:custGeom>
          <a:solidFill>
            <a:srgbClr val="CDCDCD"/>
          </a:solidFill>
          <a:ln w="6350">
            <a:solidFill>
              <a:schemeClr val="bg1"/>
            </a:solidFill>
            <a:round/>
            <a:headEnd/>
            <a:tailEnd/>
          </a:ln>
        </p:spPr>
        <p:txBody>
          <a:bodyPr/>
          <a:lstStyle/>
          <a:p>
            <a:endParaRPr lang="en-US"/>
          </a:p>
        </p:txBody>
      </p:sp>
      <p:sp>
        <p:nvSpPr>
          <p:cNvPr id="1910" name="Freeform 2964"/>
          <p:cNvSpPr>
            <a:spLocks/>
          </p:cNvSpPr>
          <p:nvPr/>
        </p:nvSpPr>
        <p:spPr bwMode="auto">
          <a:xfrm rot="20031286">
            <a:off x="3686175" y="1677988"/>
            <a:ext cx="9525" cy="9525"/>
          </a:xfrm>
          <a:custGeom>
            <a:avLst/>
            <a:gdLst>
              <a:gd name="T0" fmla="*/ 0 w 18"/>
              <a:gd name="T1" fmla="*/ 2147483647 h 22"/>
              <a:gd name="T2" fmla="*/ 2147483647 w 18"/>
              <a:gd name="T3" fmla="*/ 2147483647 h 22"/>
              <a:gd name="T4" fmla="*/ 2147483647 w 18"/>
              <a:gd name="T5" fmla="*/ 2147483647 h 22"/>
              <a:gd name="T6" fmla="*/ 2147483647 w 18"/>
              <a:gd name="T7" fmla="*/ 0 h 22"/>
              <a:gd name="T8" fmla="*/ 0 w 18"/>
              <a:gd name="T9" fmla="*/ 2147483647 h 22"/>
              <a:gd name="T10" fmla="*/ 0 60000 65536"/>
              <a:gd name="T11" fmla="*/ 0 60000 65536"/>
              <a:gd name="T12" fmla="*/ 0 60000 65536"/>
              <a:gd name="T13" fmla="*/ 0 60000 65536"/>
              <a:gd name="T14" fmla="*/ 0 60000 65536"/>
              <a:gd name="T15" fmla="*/ 0 w 18"/>
              <a:gd name="T16" fmla="*/ 0 h 22"/>
              <a:gd name="T17" fmla="*/ 18 w 18"/>
              <a:gd name="T18" fmla="*/ 22 h 22"/>
            </a:gdLst>
            <a:ahLst/>
            <a:cxnLst>
              <a:cxn ang="T10">
                <a:pos x="T0" y="T1"/>
              </a:cxn>
              <a:cxn ang="T11">
                <a:pos x="T2" y="T3"/>
              </a:cxn>
              <a:cxn ang="T12">
                <a:pos x="T4" y="T5"/>
              </a:cxn>
              <a:cxn ang="T13">
                <a:pos x="T6" y="T7"/>
              </a:cxn>
              <a:cxn ang="T14">
                <a:pos x="T8" y="T9"/>
              </a:cxn>
            </a:cxnLst>
            <a:rect l="T15" t="T16" r="T17" b="T18"/>
            <a:pathLst>
              <a:path w="18" h="22">
                <a:moveTo>
                  <a:pt x="0" y="22"/>
                </a:moveTo>
                <a:lnTo>
                  <a:pt x="18" y="20"/>
                </a:lnTo>
                <a:lnTo>
                  <a:pt x="18" y="8"/>
                </a:lnTo>
                <a:lnTo>
                  <a:pt x="4" y="0"/>
                </a:lnTo>
                <a:lnTo>
                  <a:pt x="0" y="22"/>
                </a:lnTo>
                <a:close/>
              </a:path>
            </a:pathLst>
          </a:custGeom>
          <a:solidFill>
            <a:srgbClr val="CDCDCD"/>
          </a:solidFill>
          <a:ln w="6350">
            <a:solidFill>
              <a:schemeClr val="bg1"/>
            </a:solidFill>
            <a:round/>
            <a:headEnd/>
            <a:tailEnd/>
          </a:ln>
        </p:spPr>
        <p:txBody>
          <a:bodyPr/>
          <a:lstStyle/>
          <a:p>
            <a:endParaRPr lang="en-US"/>
          </a:p>
        </p:txBody>
      </p:sp>
      <p:sp>
        <p:nvSpPr>
          <p:cNvPr id="1911" name="Freeform 2965"/>
          <p:cNvSpPr>
            <a:spLocks/>
          </p:cNvSpPr>
          <p:nvPr/>
        </p:nvSpPr>
        <p:spPr bwMode="auto">
          <a:xfrm rot="20031286">
            <a:off x="3765550" y="1717675"/>
            <a:ext cx="14288" cy="17463"/>
          </a:xfrm>
          <a:custGeom>
            <a:avLst/>
            <a:gdLst>
              <a:gd name="T0" fmla="*/ 2147483647 w 28"/>
              <a:gd name="T1" fmla="*/ 2147483647 h 42"/>
              <a:gd name="T2" fmla="*/ 2147483647 w 28"/>
              <a:gd name="T3" fmla="*/ 2147483647 h 42"/>
              <a:gd name="T4" fmla="*/ 2147483647 w 28"/>
              <a:gd name="T5" fmla="*/ 0 h 42"/>
              <a:gd name="T6" fmla="*/ 0 w 28"/>
              <a:gd name="T7" fmla="*/ 2147483647 h 42"/>
              <a:gd name="T8" fmla="*/ 2147483647 w 28"/>
              <a:gd name="T9" fmla="*/ 2147483647 h 42"/>
              <a:gd name="T10" fmla="*/ 0 60000 65536"/>
              <a:gd name="T11" fmla="*/ 0 60000 65536"/>
              <a:gd name="T12" fmla="*/ 0 60000 65536"/>
              <a:gd name="T13" fmla="*/ 0 60000 65536"/>
              <a:gd name="T14" fmla="*/ 0 60000 65536"/>
              <a:gd name="T15" fmla="*/ 0 w 28"/>
              <a:gd name="T16" fmla="*/ 0 h 42"/>
              <a:gd name="T17" fmla="*/ 28 w 28"/>
              <a:gd name="T18" fmla="*/ 42 h 42"/>
            </a:gdLst>
            <a:ahLst/>
            <a:cxnLst>
              <a:cxn ang="T10">
                <a:pos x="T0" y="T1"/>
              </a:cxn>
              <a:cxn ang="T11">
                <a:pos x="T2" y="T3"/>
              </a:cxn>
              <a:cxn ang="T12">
                <a:pos x="T4" y="T5"/>
              </a:cxn>
              <a:cxn ang="T13">
                <a:pos x="T6" y="T7"/>
              </a:cxn>
              <a:cxn ang="T14">
                <a:pos x="T8" y="T9"/>
              </a:cxn>
            </a:cxnLst>
            <a:rect l="T15" t="T16" r="T17" b="T18"/>
            <a:pathLst>
              <a:path w="28" h="42">
                <a:moveTo>
                  <a:pt x="16" y="42"/>
                </a:moveTo>
                <a:lnTo>
                  <a:pt x="28" y="20"/>
                </a:lnTo>
                <a:lnTo>
                  <a:pt x="12" y="0"/>
                </a:lnTo>
                <a:lnTo>
                  <a:pt x="0" y="18"/>
                </a:lnTo>
                <a:lnTo>
                  <a:pt x="16" y="42"/>
                </a:lnTo>
                <a:close/>
              </a:path>
            </a:pathLst>
          </a:custGeom>
          <a:solidFill>
            <a:srgbClr val="CDCDCD"/>
          </a:solidFill>
          <a:ln w="6350">
            <a:solidFill>
              <a:schemeClr val="bg1"/>
            </a:solidFill>
            <a:round/>
            <a:headEnd/>
            <a:tailEnd/>
          </a:ln>
        </p:spPr>
        <p:txBody>
          <a:bodyPr/>
          <a:lstStyle/>
          <a:p>
            <a:endParaRPr lang="en-US"/>
          </a:p>
        </p:txBody>
      </p:sp>
      <p:sp>
        <p:nvSpPr>
          <p:cNvPr id="1912" name="Freeform 2966"/>
          <p:cNvSpPr>
            <a:spLocks/>
          </p:cNvSpPr>
          <p:nvPr/>
        </p:nvSpPr>
        <p:spPr bwMode="auto">
          <a:xfrm rot="20031286">
            <a:off x="3746500" y="1739900"/>
            <a:ext cx="15875" cy="9525"/>
          </a:xfrm>
          <a:custGeom>
            <a:avLst/>
            <a:gdLst>
              <a:gd name="T0" fmla="*/ 2147483647 w 30"/>
              <a:gd name="T1" fmla="*/ 2147483647 h 20"/>
              <a:gd name="T2" fmla="*/ 2147483647 w 30"/>
              <a:gd name="T3" fmla="*/ 0 h 20"/>
              <a:gd name="T4" fmla="*/ 0 w 30"/>
              <a:gd name="T5" fmla="*/ 0 h 20"/>
              <a:gd name="T6" fmla="*/ 2147483647 w 30"/>
              <a:gd name="T7" fmla="*/ 2147483647 h 20"/>
              <a:gd name="T8" fmla="*/ 2147483647 w 30"/>
              <a:gd name="T9" fmla="*/ 2147483647 h 20"/>
              <a:gd name="T10" fmla="*/ 0 60000 65536"/>
              <a:gd name="T11" fmla="*/ 0 60000 65536"/>
              <a:gd name="T12" fmla="*/ 0 60000 65536"/>
              <a:gd name="T13" fmla="*/ 0 60000 65536"/>
              <a:gd name="T14" fmla="*/ 0 60000 65536"/>
              <a:gd name="T15" fmla="*/ 0 w 30"/>
              <a:gd name="T16" fmla="*/ 0 h 20"/>
              <a:gd name="T17" fmla="*/ 30 w 30"/>
              <a:gd name="T18" fmla="*/ 20 h 20"/>
            </a:gdLst>
            <a:ahLst/>
            <a:cxnLst>
              <a:cxn ang="T10">
                <a:pos x="T0" y="T1"/>
              </a:cxn>
              <a:cxn ang="T11">
                <a:pos x="T2" y="T3"/>
              </a:cxn>
              <a:cxn ang="T12">
                <a:pos x="T4" y="T5"/>
              </a:cxn>
              <a:cxn ang="T13">
                <a:pos x="T6" y="T7"/>
              </a:cxn>
              <a:cxn ang="T14">
                <a:pos x="T8" y="T9"/>
              </a:cxn>
            </a:cxnLst>
            <a:rect l="T15" t="T16" r="T17" b="T18"/>
            <a:pathLst>
              <a:path w="30" h="20">
                <a:moveTo>
                  <a:pt x="30" y="20"/>
                </a:moveTo>
                <a:lnTo>
                  <a:pt x="20" y="0"/>
                </a:lnTo>
                <a:lnTo>
                  <a:pt x="0" y="0"/>
                </a:lnTo>
                <a:lnTo>
                  <a:pt x="10" y="16"/>
                </a:lnTo>
                <a:lnTo>
                  <a:pt x="30" y="20"/>
                </a:lnTo>
                <a:close/>
              </a:path>
            </a:pathLst>
          </a:custGeom>
          <a:solidFill>
            <a:srgbClr val="CDCDCD"/>
          </a:solidFill>
          <a:ln w="6350">
            <a:solidFill>
              <a:schemeClr val="bg1"/>
            </a:solidFill>
            <a:round/>
            <a:headEnd/>
            <a:tailEnd/>
          </a:ln>
        </p:spPr>
        <p:txBody>
          <a:bodyPr/>
          <a:lstStyle/>
          <a:p>
            <a:endParaRPr lang="en-US"/>
          </a:p>
        </p:txBody>
      </p:sp>
      <p:sp>
        <p:nvSpPr>
          <p:cNvPr id="1913" name="Freeform 2967"/>
          <p:cNvSpPr>
            <a:spLocks/>
          </p:cNvSpPr>
          <p:nvPr/>
        </p:nvSpPr>
        <p:spPr bwMode="auto">
          <a:xfrm rot="20031286">
            <a:off x="3732213" y="1720850"/>
            <a:ext cx="11112" cy="9525"/>
          </a:xfrm>
          <a:custGeom>
            <a:avLst/>
            <a:gdLst>
              <a:gd name="T0" fmla="*/ 2147483647 w 24"/>
              <a:gd name="T1" fmla="*/ 2147483647 h 24"/>
              <a:gd name="T2" fmla="*/ 0 w 24"/>
              <a:gd name="T3" fmla="*/ 0 h 24"/>
              <a:gd name="T4" fmla="*/ 2147483647 w 24"/>
              <a:gd name="T5" fmla="*/ 0 h 24"/>
              <a:gd name="T6" fmla="*/ 2147483647 w 24"/>
              <a:gd name="T7" fmla="*/ 2147483647 h 24"/>
              <a:gd name="T8" fmla="*/ 2147483647 w 24"/>
              <a:gd name="T9" fmla="*/ 2147483647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10" y="24"/>
                </a:moveTo>
                <a:lnTo>
                  <a:pt x="0" y="0"/>
                </a:lnTo>
                <a:lnTo>
                  <a:pt x="12" y="0"/>
                </a:lnTo>
                <a:lnTo>
                  <a:pt x="24" y="20"/>
                </a:lnTo>
                <a:lnTo>
                  <a:pt x="10" y="24"/>
                </a:lnTo>
                <a:close/>
              </a:path>
            </a:pathLst>
          </a:custGeom>
          <a:solidFill>
            <a:srgbClr val="CDCDCD"/>
          </a:solidFill>
          <a:ln w="6350">
            <a:solidFill>
              <a:schemeClr val="bg1"/>
            </a:solidFill>
            <a:round/>
            <a:headEnd/>
            <a:tailEnd/>
          </a:ln>
        </p:spPr>
        <p:txBody>
          <a:bodyPr/>
          <a:lstStyle/>
          <a:p>
            <a:endParaRPr lang="en-US"/>
          </a:p>
        </p:txBody>
      </p:sp>
      <p:sp>
        <p:nvSpPr>
          <p:cNvPr id="1914" name="Freeform 2968"/>
          <p:cNvSpPr>
            <a:spLocks/>
          </p:cNvSpPr>
          <p:nvPr/>
        </p:nvSpPr>
        <p:spPr bwMode="auto">
          <a:xfrm rot="20031286">
            <a:off x="3816350" y="1774825"/>
            <a:ext cx="23813" cy="34925"/>
          </a:xfrm>
          <a:custGeom>
            <a:avLst/>
            <a:gdLst>
              <a:gd name="T0" fmla="*/ 2147483647 w 50"/>
              <a:gd name="T1" fmla="*/ 2147483647 h 80"/>
              <a:gd name="T2" fmla="*/ 2147483647 w 50"/>
              <a:gd name="T3" fmla="*/ 2147483647 h 80"/>
              <a:gd name="T4" fmla="*/ 2147483647 w 50"/>
              <a:gd name="T5" fmla="*/ 2147483647 h 80"/>
              <a:gd name="T6" fmla="*/ 0 w 50"/>
              <a:gd name="T7" fmla="*/ 0 h 80"/>
              <a:gd name="T8" fmla="*/ 2147483647 w 50"/>
              <a:gd name="T9" fmla="*/ 2147483647 h 80"/>
              <a:gd name="T10" fmla="*/ 2147483647 w 50"/>
              <a:gd name="T11" fmla="*/ 2147483647 h 80"/>
              <a:gd name="T12" fmla="*/ 2147483647 w 50"/>
              <a:gd name="T13" fmla="*/ 2147483647 h 80"/>
              <a:gd name="T14" fmla="*/ 0 60000 65536"/>
              <a:gd name="T15" fmla="*/ 0 60000 65536"/>
              <a:gd name="T16" fmla="*/ 0 60000 65536"/>
              <a:gd name="T17" fmla="*/ 0 60000 65536"/>
              <a:gd name="T18" fmla="*/ 0 60000 65536"/>
              <a:gd name="T19" fmla="*/ 0 60000 65536"/>
              <a:gd name="T20" fmla="*/ 0 60000 65536"/>
              <a:gd name="T21" fmla="*/ 0 w 50"/>
              <a:gd name="T22" fmla="*/ 0 h 80"/>
              <a:gd name="T23" fmla="*/ 50 w 50"/>
              <a:gd name="T24" fmla="*/ 80 h 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80">
                <a:moveTo>
                  <a:pt x="50" y="80"/>
                </a:moveTo>
                <a:lnTo>
                  <a:pt x="32" y="24"/>
                </a:lnTo>
                <a:lnTo>
                  <a:pt x="22" y="6"/>
                </a:lnTo>
                <a:lnTo>
                  <a:pt x="0" y="0"/>
                </a:lnTo>
                <a:lnTo>
                  <a:pt x="16" y="16"/>
                </a:lnTo>
                <a:lnTo>
                  <a:pt x="36" y="68"/>
                </a:lnTo>
                <a:lnTo>
                  <a:pt x="50" y="80"/>
                </a:lnTo>
                <a:close/>
              </a:path>
            </a:pathLst>
          </a:custGeom>
          <a:solidFill>
            <a:srgbClr val="CDCDCD"/>
          </a:solidFill>
          <a:ln w="6350">
            <a:solidFill>
              <a:schemeClr val="bg1"/>
            </a:solidFill>
            <a:round/>
            <a:headEnd/>
            <a:tailEnd/>
          </a:ln>
        </p:spPr>
        <p:txBody>
          <a:bodyPr/>
          <a:lstStyle/>
          <a:p>
            <a:endParaRPr lang="en-US"/>
          </a:p>
        </p:txBody>
      </p:sp>
      <p:sp>
        <p:nvSpPr>
          <p:cNvPr id="1915" name="Freeform 2969"/>
          <p:cNvSpPr>
            <a:spLocks/>
          </p:cNvSpPr>
          <p:nvPr/>
        </p:nvSpPr>
        <p:spPr bwMode="auto">
          <a:xfrm rot="20031286">
            <a:off x="3876675" y="1812925"/>
            <a:ext cx="34925" cy="23813"/>
          </a:xfrm>
          <a:custGeom>
            <a:avLst/>
            <a:gdLst>
              <a:gd name="T0" fmla="*/ 2147483647 w 72"/>
              <a:gd name="T1" fmla="*/ 2147483647 h 54"/>
              <a:gd name="T2" fmla="*/ 2147483647 w 72"/>
              <a:gd name="T3" fmla="*/ 2147483647 h 54"/>
              <a:gd name="T4" fmla="*/ 2147483647 w 72"/>
              <a:gd name="T5" fmla="*/ 2147483647 h 54"/>
              <a:gd name="T6" fmla="*/ 0 w 72"/>
              <a:gd name="T7" fmla="*/ 2147483647 h 54"/>
              <a:gd name="T8" fmla="*/ 2147483647 w 72"/>
              <a:gd name="T9" fmla="*/ 2147483647 h 54"/>
              <a:gd name="T10" fmla="*/ 2147483647 w 72"/>
              <a:gd name="T11" fmla="*/ 0 h 54"/>
              <a:gd name="T12" fmla="*/ 2147483647 w 72"/>
              <a:gd name="T13" fmla="*/ 2147483647 h 54"/>
              <a:gd name="T14" fmla="*/ 2147483647 w 72"/>
              <a:gd name="T15" fmla="*/ 2147483647 h 54"/>
              <a:gd name="T16" fmla="*/ 2147483647 w 72"/>
              <a:gd name="T17" fmla="*/ 2147483647 h 54"/>
              <a:gd name="T18" fmla="*/ 2147483647 w 72"/>
              <a:gd name="T19" fmla="*/ 2147483647 h 54"/>
              <a:gd name="T20" fmla="*/ 2147483647 w 72"/>
              <a:gd name="T21" fmla="*/ 2147483647 h 54"/>
              <a:gd name="T22" fmla="*/ 2147483647 w 72"/>
              <a:gd name="T23" fmla="*/ 2147483647 h 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54"/>
              <a:gd name="T38" fmla="*/ 72 w 72"/>
              <a:gd name="T39" fmla="*/ 54 h 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54">
                <a:moveTo>
                  <a:pt x="44" y="48"/>
                </a:moveTo>
                <a:lnTo>
                  <a:pt x="16" y="54"/>
                </a:lnTo>
                <a:lnTo>
                  <a:pt x="14" y="42"/>
                </a:lnTo>
                <a:lnTo>
                  <a:pt x="0" y="26"/>
                </a:lnTo>
                <a:lnTo>
                  <a:pt x="14" y="16"/>
                </a:lnTo>
                <a:lnTo>
                  <a:pt x="26" y="0"/>
                </a:lnTo>
                <a:lnTo>
                  <a:pt x="38" y="10"/>
                </a:lnTo>
                <a:lnTo>
                  <a:pt x="36" y="24"/>
                </a:lnTo>
                <a:lnTo>
                  <a:pt x="50" y="36"/>
                </a:lnTo>
                <a:lnTo>
                  <a:pt x="66" y="26"/>
                </a:lnTo>
                <a:lnTo>
                  <a:pt x="72" y="42"/>
                </a:lnTo>
                <a:lnTo>
                  <a:pt x="44" y="48"/>
                </a:lnTo>
                <a:close/>
              </a:path>
            </a:pathLst>
          </a:custGeom>
          <a:solidFill>
            <a:srgbClr val="CDCDCD"/>
          </a:solidFill>
          <a:ln w="6350">
            <a:solidFill>
              <a:schemeClr val="bg1"/>
            </a:solidFill>
            <a:round/>
            <a:headEnd/>
            <a:tailEnd/>
          </a:ln>
        </p:spPr>
        <p:txBody>
          <a:bodyPr/>
          <a:lstStyle/>
          <a:p>
            <a:endParaRPr lang="en-US"/>
          </a:p>
        </p:txBody>
      </p:sp>
      <p:sp>
        <p:nvSpPr>
          <p:cNvPr id="1916" name="Freeform 2970"/>
          <p:cNvSpPr>
            <a:spLocks/>
          </p:cNvSpPr>
          <p:nvPr/>
        </p:nvSpPr>
        <p:spPr bwMode="auto">
          <a:xfrm rot="20031286">
            <a:off x="3873500" y="1854200"/>
            <a:ext cx="22225" cy="20638"/>
          </a:xfrm>
          <a:custGeom>
            <a:avLst/>
            <a:gdLst>
              <a:gd name="T0" fmla="*/ 2147483647 w 42"/>
              <a:gd name="T1" fmla="*/ 2147483647 h 46"/>
              <a:gd name="T2" fmla="*/ 2147483647 w 42"/>
              <a:gd name="T3" fmla="*/ 2147483647 h 46"/>
              <a:gd name="T4" fmla="*/ 2147483647 w 42"/>
              <a:gd name="T5" fmla="*/ 2147483647 h 46"/>
              <a:gd name="T6" fmla="*/ 2147483647 w 42"/>
              <a:gd name="T7" fmla="*/ 2147483647 h 46"/>
              <a:gd name="T8" fmla="*/ 2147483647 w 42"/>
              <a:gd name="T9" fmla="*/ 0 h 46"/>
              <a:gd name="T10" fmla="*/ 0 w 42"/>
              <a:gd name="T11" fmla="*/ 2147483647 h 46"/>
              <a:gd name="T12" fmla="*/ 2147483647 w 42"/>
              <a:gd name="T13" fmla="*/ 2147483647 h 46"/>
              <a:gd name="T14" fmla="*/ 2147483647 w 42"/>
              <a:gd name="T15" fmla="*/ 2147483647 h 46"/>
              <a:gd name="T16" fmla="*/ 2147483647 w 42"/>
              <a:gd name="T17" fmla="*/ 2147483647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46"/>
              <a:gd name="T29" fmla="*/ 42 w 42"/>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46">
                <a:moveTo>
                  <a:pt x="34" y="46"/>
                </a:moveTo>
                <a:lnTo>
                  <a:pt x="32" y="28"/>
                </a:lnTo>
                <a:lnTo>
                  <a:pt x="42" y="12"/>
                </a:lnTo>
                <a:lnTo>
                  <a:pt x="26" y="8"/>
                </a:lnTo>
                <a:lnTo>
                  <a:pt x="12" y="0"/>
                </a:lnTo>
                <a:lnTo>
                  <a:pt x="0" y="10"/>
                </a:lnTo>
                <a:lnTo>
                  <a:pt x="8" y="26"/>
                </a:lnTo>
                <a:lnTo>
                  <a:pt x="22" y="40"/>
                </a:lnTo>
                <a:lnTo>
                  <a:pt x="34" y="46"/>
                </a:lnTo>
                <a:close/>
              </a:path>
            </a:pathLst>
          </a:custGeom>
          <a:solidFill>
            <a:srgbClr val="CDCDCD"/>
          </a:solidFill>
          <a:ln w="6350">
            <a:solidFill>
              <a:schemeClr val="bg1"/>
            </a:solidFill>
            <a:round/>
            <a:headEnd/>
            <a:tailEnd/>
          </a:ln>
        </p:spPr>
        <p:txBody>
          <a:bodyPr/>
          <a:lstStyle/>
          <a:p>
            <a:endParaRPr lang="en-US"/>
          </a:p>
        </p:txBody>
      </p:sp>
      <p:sp>
        <p:nvSpPr>
          <p:cNvPr id="1917" name="Freeform 2971"/>
          <p:cNvSpPr>
            <a:spLocks/>
          </p:cNvSpPr>
          <p:nvPr/>
        </p:nvSpPr>
        <p:spPr bwMode="auto">
          <a:xfrm rot="20031286">
            <a:off x="3798888" y="1808163"/>
            <a:ext cx="9525" cy="6350"/>
          </a:xfrm>
          <a:custGeom>
            <a:avLst/>
            <a:gdLst>
              <a:gd name="T0" fmla="*/ 2147483647 w 18"/>
              <a:gd name="T1" fmla="*/ 2147483647 h 14"/>
              <a:gd name="T2" fmla="*/ 2147483647 w 18"/>
              <a:gd name="T3" fmla="*/ 0 h 14"/>
              <a:gd name="T4" fmla="*/ 2147483647 w 18"/>
              <a:gd name="T5" fmla="*/ 0 h 14"/>
              <a:gd name="T6" fmla="*/ 0 w 18"/>
              <a:gd name="T7" fmla="*/ 2147483647 h 14"/>
              <a:gd name="T8" fmla="*/ 2147483647 w 18"/>
              <a:gd name="T9" fmla="*/ 2147483647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12" y="14"/>
                </a:moveTo>
                <a:lnTo>
                  <a:pt x="18" y="0"/>
                </a:lnTo>
                <a:lnTo>
                  <a:pt x="6" y="0"/>
                </a:lnTo>
                <a:lnTo>
                  <a:pt x="0" y="14"/>
                </a:lnTo>
                <a:lnTo>
                  <a:pt x="12" y="14"/>
                </a:lnTo>
                <a:close/>
              </a:path>
            </a:pathLst>
          </a:custGeom>
          <a:solidFill>
            <a:srgbClr val="CDCDCD"/>
          </a:solidFill>
          <a:ln w="6350">
            <a:solidFill>
              <a:schemeClr val="bg1"/>
            </a:solidFill>
            <a:round/>
            <a:headEnd/>
            <a:tailEnd/>
          </a:ln>
        </p:spPr>
        <p:txBody>
          <a:bodyPr/>
          <a:lstStyle/>
          <a:p>
            <a:endParaRPr lang="en-US"/>
          </a:p>
        </p:txBody>
      </p:sp>
      <p:sp>
        <p:nvSpPr>
          <p:cNvPr id="1918" name="Freeform 2972"/>
          <p:cNvSpPr>
            <a:spLocks/>
          </p:cNvSpPr>
          <p:nvPr/>
        </p:nvSpPr>
        <p:spPr bwMode="auto">
          <a:xfrm rot="2725189">
            <a:off x="3789363" y="1801813"/>
            <a:ext cx="7937" cy="7937"/>
          </a:xfrm>
          <a:custGeom>
            <a:avLst/>
            <a:gdLst>
              <a:gd name="T0" fmla="*/ 2147483647 w 18"/>
              <a:gd name="T1" fmla="*/ 2147483647 h 14"/>
              <a:gd name="T2" fmla="*/ 2147483647 w 18"/>
              <a:gd name="T3" fmla="*/ 0 h 14"/>
              <a:gd name="T4" fmla="*/ 2147483647 w 18"/>
              <a:gd name="T5" fmla="*/ 0 h 14"/>
              <a:gd name="T6" fmla="*/ 0 w 18"/>
              <a:gd name="T7" fmla="*/ 2147483647 h 14"/>
              <a:gd name="T8" fmla="*/ 2147483647 w 18"/>
              <a:gd name="T9" fmla="*/ 2147483647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12" y="14"/>
                </a:moveTo>
                <a:lnTo>
                  <a:pt x="18" y="0"/>
                </a:lnTo>
                <a:lnTo>
                  <a:pt x="6" y="0"/>
                </a:lnTo>
                <a:lnTo>
                  <a:pt x="0" y="14"/>
                </a:lnTo>
                <a:lnTo>
                  <a:pt x="12" y="14"/>
                </a:lnTo>
                <a:close/>
              </a:path>
            </a:pathLst>
          </a:custGeom>
          <a:solidFill>
            <a:srgbClr val="CDCDCD"/>
          </a:solidFill>
          <a:ln w="6350">
            <a:solidFill>
              <a:schemeClr val="bg1"/>
            </a:solidFill>
            <a:round/>
            <a:headEnd/>
            <a:tailEnd/>
          </a:ln>
        </p:spPr>
        <p:txBody>
          <a:bodyPr rot="10800000" vert="eaVert"/>
          <a:lstStyle/>
          <a:p>
            <a:endParaRPr lang="en-US"/>
          </a:p>
        </p:txBody>
      </p:sp>
      <p:sp>
        <p:nvSpPr>
          <p:cNvPr id="1919" name="Freeform 2973"/>
          <p:cNvSpPr>
            <a:spLocks/>
          </p:cNvSpPr>
          <p:nvPr/>
        </p:nvSpPr>
        <p:spPr bwMode="auto">
          <a:xfrm rot="20031286">
            <a:off x="3887788" y="1885950"/>
            <a:ext cx="31750" cy="22225"/>
          </a:xfrm>
          <a:custGeom>
            <a:avLst/>
            <a:gdLst>
              <a:gd name="T0" fmla="*/ 0 w 64"/>
              <a:gd name="T1" fmla="*/ 2147483647 h 48"/>
              <a:gd name="T2" fmla="*/ 2147483647 w 64"/>
              <a:gd name="T3" fmla="*/ 2147483647 h 48"/>
              <a:gd name="T4" fmla="*/ 2147483647 w 64"/>
              <a:gd name="T5" fmla="*/ 0 h 48"/>
              <a:gd name="T6" fmla="*/ 2147483647 w 64"/>
              <a:gd name="T7" fmla="*/ 2147483647 h 48"/>
              <a:gd name="T8" fmla="*/ 2147483647 w 64"/>
              <a:gd name="T9" fmla="*/ 2147483647 h 48"/>
              <a:gd name="T10" fmla="*/ 2147483647 w 64"/>
              <a:gd name="T11" fmla="*/ 2147483647 h 48"/>
              <a:gd name="T12" fmla="*/ 2147483647 w 64"/>
              <a:gd name="T13" fmla="*/ 2147483647 h 48"/>
              <a:gd name="T14" fmla="*/ 0 w 64"/>
              <a:gd name="T15" fmla="*/ 2147483647 h 48"/>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48"/>
              <a:gd name="T26" fmla="*/ 64 w 64"/>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48">
                <a:moveTo>
                  <a:pt x="0" y="44"/>
                </a:moveTo>
                <a:lnTo>
                  <a:pt x="8" y="12"/>
                </a:lnTo>
                <a:lnTo>
                  <a:pt x="30" y="0"/>
                </a:lnTo>
                <a:lnTo>
                  <a:pt x="50" y="16"/>
                </a:lnTo>
                <a:lnTo>
                  <a:pt x="64" y="32"/>
                </a:lnTo>
                <a:lnTo>
                  <a:pt x="48" y="46"/>
                </a:lnTo>
                <a:lnTo>
                  <a:pt x="20" y="48"/>
                </a:lnTo>
                <a:lnTo>
                  <a:pt x="0" y="44"/>
                </a:lnTo>
                <a:close/>
              </a:path>
            </a:pathLst>
          </a:custGeom>
          <a:solidFill>
            <a:srgbClr val="CDCDCD"/>
          </a:solidFill>
          <a:ln w="6350">
            <a:solidFill>
              <a:schemeClr val="bg1"/>
            </a:solidFill>
            <a:round/>
            <a:headEnd/>
            <a:tailEnd/>
          </a:ln>
        </p:spPr>
        <p:txBody>
          <a:bodyPr/>
          <a:lstStyle/>
          <a:p>
            <a:endParaRPr lang="en-US"/>
          </a:p>
        </p:txBody>
      </p:sp>
      <p:sp>
        <p:nvSpPr>
          <p:cNvPr id="1920" name="Freeform 2974"/>
          <p:cNvSpPr>
            <a:spLocks/>
          </p:cNvSpPr>
          <p:nvPr/>
        </p:nvSpPr>
        <p:spPr bwMode="auto">
          <a:xfrm rot="20031286">
            <a:off x="3908425" y="1846263"/>
            <a:ext cx="11113" cy="11112"/>
          </a:xfrm>
          <a:custGeom>
            <a:avLst/>
            <a:gdLst>
              <a:gd name="T0" fmla="*/ 0 w 24"/>
              <a:gd name="T1" fmla="*/ 2147483647 h 24"/>
              <a:gd name="T2" fmla="*/ 2147483647 w 24"/>
              <a:gd name="T3" fmla="*/ 0 h 24"/>
              <a:gd name="T4" fmla="*/ 2147483647 w 24"/>
              <a:gd name="T5" fmla="*/ 2147483647 h 24"/>
              <a:gd name="T6" fmla="*/ 2147483647 w 24"/>
              <a:gd name="T7" fmla="*/ 2147483647 h 24"/>
              <a:gd name="T8" fmla="*/ 0 w 24"/>
              <a:gd name="T9" fmla="*/ 2147483647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12"/>
                </a:moveTo>
                <a:lnTo>
                  <a:pt x="10" y="0"/>
                </a:lnTo>
                <a:lnTo>
                  <a:pt x="24" y="12"/>
                </a:lnTo>
                <a:lnTo>
                  <a:pt x="16" y="24"/>
                </a:lnTo>
                <a:lnTo>
                  <a:pt x="0" y="12"/>
                </a:lnTo>
                <a:close/>
              </a:path>
            </a:pathLst>
          </a:custGeom>
          <a:solidFill>
            <a:srgbClr val="CDCDCD"/>
          </a:solidFill>
          <a:ln w="6350">
            <a:solidFill>
              <a:schemeClr val="bg1"/>
            </a:solidFill>
            <a:round/>
            <a:headEnd/>
            <a:tailEnd/>
          </a:ln>
        </p:spPr>
        <p:txBody>
          <a:bodyPr/>
          <a:lstStyle/>
          <a:p>
            <a:endParaRPr lang="en-US"/>
          </a:p>
        </p:txBody>
      </p:sp>
      <p:sp>
        <p:nvSpPr>
          <p:cNvPr id="1921" name="Freeform 2975"/>
          <p:cNvSpPr>
            <a:spLocks/>
          </p:cNvSpPr>
          <p:nvPr/>
        </p:nvSpPr>
        <p:spPr bwMode="auto">
          <a:xfrm rot="20031286">
            <a:off x="3919538" y="1979613"/>
            <a:ext cx="58737" cy="34925"/>
          </a:xfrm>
          <a:custGeom>
            <a:avLst/>
            <a:gdLst>
              <a:gd name="T0" fmla="*/ 0 w 118"/>
              <a:gd name="T1" fmla="*/ 2147483647 h 78"/>
              <a:gd name="T2" fmla="*/ 2147483647 w 118"/>
              <a:gd name="T3" fmla="*/ 2147483647 h 78"/>
              <a:gd name="T4" fmla="*/ 2147483647 w 118"/>
              <a:gd name="T5" fmla="*/ 2147483647 h 78"/>
              <a:gd name="T6" fmla="*/ 2147483647 w 118"/>
              <a:gd name="T7" fmla="*/ 2147483647 h 78"/>
              <a:gd name="T8" fmla="*/ 2147483647 w 118"/>
              <a:gd name="T9" fmla="*/ 2147483647 h 78"/>
              <a:gd name="T10" fmla="*/ 2147483647 w 118"/>
              <a:gd name="T11" fmla="*/ 2147483647 h 78"/>
              <a:gd name="T12" fmla="*/ 2147483647 w 118"/>
              <a:gd name="T13" fmla="*/ 2147483647 h 78"/>
              <a:gd name="T14" fmla="*/ 2147483647 w 118"/>
              <a:gd name="T15" fmla="*/ 2147483647 h 78"/>
              <a:gd name="T16" fmla="*/ 2147483647 w 118"/>
              <a:gd name="T17" fmla="*/ 2147483647 h 78"/>
              <a:gd name="T18" fmla="*/ 2147483647 w 118"/>
              <a:gd name="T19" fmla="*/ 2147483647 h 78"/>
              <a:gd name="T20" fmla="*/ 2147483647 w 118"/>
              <a:gd name="T21" fmla="*/ 2147483647 h 78"/>
              <a:gd name="T22" fmla="*/ 2147483647 w 118"/>
              <a:gd name="T23" fmla="*/ 2147483647 h 78"/>
              <a:gd name="T24" fmla="*/ 2147483647 w 118"/>
              <a:gd name="T25" fmla="*/ 0 h 78"/>
              <a:gd name="T26" fmla="*/ 0 w 118"/>
              <a:gd name="T27" fmla="*/ 2147483647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
              <a:gd name="T43" fmla="*/ 0 h 78"/>
              <a:gd name="T44" fmla="*/ 118 w 118"/>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 h="78">
                <a:moveTo>
                  <a:pt x="0" y="14"/>
                </a:moveTo>
                <a:lnTo>
                  <a:pt x="20" y="40"/>
                </a:lnTo>
                <a:lnTo>
                  <a:pt x="46" y="54"/>
                </a:lnTo>
                <a:lnTo>
                  <a:pt x="68" y="62"/>
                </a:lnTo>
                <a:lnTo>
                  <a:pt x="100" y="68"/>
                </a:lnTo>
                <a:lnTo>
                  <a:pt x="118" y="78"/>
                </a:lnTo>
                <a:lnTo>
                  <a:pt x="114" y="52"/>
                </a:lnTo>
                <a:lnTo>
                  <a:pt x="86" y="42"/>
                </a:lnTo>
                <a:lnTo>
                  <a:pt x="112" y="32"/>
                </a:lnTo>
                <a:lnTo>
                  <a:pt x="90" y="16"/>
                </a:lnTo>
                <a:lnTo>
                  <a:pt x="68" y="12"/>
                </a:lnTo>
                <a:lnTo>
                  <a:pt x="52" y="2"/>
                </a:lnTo>
                <a:lnTo>
                  <a:pt x="28" y="0"/>
                </a:lnTo>
                <a:lnTo>
                  <a:pt x="0" y="14"/>
                </a:lnTo>
                <a:close/>
              </a:path>
            </a:pathLst>
          </a:custGeom>
          <a:solidFill>
            <a:srgbClr val="CDCDCD"/>
          </a:solidFill>
          <a:ln w="6350">
            <a:solidFill>
              <a:schemeClr val="bg1"/>
            </a:solidFill>
            <a:round/>
            <a:headEnd/>
            <a:tailEnd/>
          </a:ln>
        </p:spPr>
        <p:txBody>
          <a:bodyPr/>
          <a:lstStyle/>
          <a:p>
            <a:endParaRPr lang="en-US"/>
          </a:p>
        </p:txBody>
      </p:sp>
      <p:sp>
        <p:nvSpPr>
          <p:cNvPr id="1922" name="Freeform 2976"/>
          <p:cNvSpPr>
            <a:spLocks/>
          </p:cNvSpPr>
          <p:nvPr/>
        </p:nvSpPr>
        <p:spPr bwMode="auto">
          <a:xfrm rot="20031286">
            <a:off x="3905250" y="1968500"/>
            <a:ext cx="57150" cy="19050"/>
          </a:xfrm>
          <a:custGeom>
            <a:avLst/>
            <a:gdLst>
              <a:gd name="T0" fmla="*/ 2147483647 w 116"/>
              <a:gd name="T1" fmla="*/ 2147483647 h 44"/>
              <a:gd name="T2" fmla="*/ 2147483647 w 116"/>
              <a:gd name="T3" fmla="*/ 2147483647 h 44"/>
              <a:gd name="T4" fmla="*/ 2147483647 w 116"/>
              <a:gd name="T5" fmla="*/ 2147483647 h 44"/>
              <a:gd name="T6" fmla="*/ 0 w 116"/>
              <a:gd name="T7" fmla="*/ 2147483647 h 44"/>
              <a:gd name="T8" fmla="*/ 2147483647 w 116"/>
              <a:gd name="T9" fmla="*/ 2147483647 h 44"/>
              <a:gd name="T10" fmla="*/ 2147483647 w 116"/>
              <a:gd name="T11" fmla="*/ 0 h 44"/>
              <a:gd name="T12" fmla="*/ 2147483647 w 116"/>
              <a:gd name="T13" fmla="*/ 0 h 44"/>
              <a:gd name="T14" fmla="*/ 2147483647 w 116"/>
              <a:gd name="T15" fmla="*/ 2147483647 h 44"/>
              <a:gd name="T16" fmla="*/ 2147483647 w 116"/>
              <a:gd name="T17" fmla="*/ 2147483647 h 44"/>
              <a:gd name="T18" fmla="*/ 2147483647 w 116"/>
              <a:gd name="T19" fmla="*/ 2147483647 h 44"/>
              <a:gd name="T20" fmla="*/ 2147483647 w 116"/>
              <a:gd name="T21" fmla="*/ 2147483647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6"/>
              <a:gd name="T34" fmla="*/ 0 h 44"/>
              <a:gd name="T35" fmla="*/ 116 w 116"/>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6" h="44">
                <a:moveTo>
                  <a:pt x="90" y="44"/>
                </a:moveTo>
                <a:lnTo>
                  <a:pt x="58" y="28"/>
                </a:lnTo>
                <a:lnTo>
                  <a:pt x="26" y="42"/>
                </a:lnTo>
                <a:lnTo>
                  <a:pt x="0" y="34"/>
                </a:lnTo>
                <a:lnTo>
                  <a:pt x="8" y="18"/>
                </a:lnTo>
                <a:lnTo>
                  <a:pt x="42" y="0"/>
                </a:lnTo>
                <a:lnTo>
                  <a:pt x="68" y="0"/>
                </a:lnTo>
                <a:lnTo>
                  <a:pt x="90" y="2"/>
                </a:lnTo>
                <a:lnTo>
                  <a:pt x="106" y="18"/>
                </a:lnTo>
                <a:lnTo>
                  <a:pt x="116" y="34"/>
                </a:lnTo>
                <a:lnTo>
                  <a:pt x="90" y="44"/>
                </a:lnTo>
                <a:close/>
              </a:path>
            </a:pathLst>
          </a:custGeom>
          <a:solidFill>
            <a:srgbClr val="CDCDCD"/>
          </a:solidFill>
          <a:ln w="6350">
            <a:solidFill>
              <a:schemeClr val="bg1"/>
            </a:solidFill>
            <a:round/>
            <a:headEnd/>
            <a:tailEnd/>
          </a:ln>
        </p:spPr>
        <p:txBody>
          <a:bodyPr/>
          <a:lstStyle/>
          <a:p>
            <a:endParaRPr lang="en-US"/>
          </a:p>
        </p:txBody>
      </p:sp>
      <p:sp>
        <p:nvSpPr>
          <p:cNvPr id="1923" name="Freeform 2977"/>
          <p:cNvSpPr>
            <a:spLocks/>
          </p:cNvSpPr>
          <p:nvPr/>
        </p:nvSpPr>
        <p:spPr bwMode="auto">
          <a:xfrm rot="20031286">
            <a:off x="3881438" y="1973263"/>
            <a:ext cx="49212" cy="20637"/>
          </a:xfrm>
          <a:custGeom>
            <a:avLst/>
            <a:gdLst>
              <a:gd name="T0" fmla="*/ 2147483647 w 98"/>
              <a:gd name="T1" fmla="*/ 2147483647 h 48"/>
              <a:gd name="T2" fmla="*/ 2147483647 w 98"/>
              <a:gd name="T3" fmla="*/ 2147483647 h 48"/>
              <a:gd name="T4" fmla="*/ 2147483647 w 98"/>
              <a:gd name="T5" fmla="*/ 2147483647 h 48"/>
              <a:gd name="T6" fmla="*/ 2147483647 w 98"/>
              <a:gd name="T7" fmla="*/ 2147483647 h 48"/>
              <a:gd name="T8" fmla="*/ 2147483647 w 98"/>
              <a:gd name="T9" fmla="*/ 0 h 48"/>
              <a:gd name="T10" fmla="*/ 2147483647 w 98"/>
              <a:gd name="T11" fmla="*/ 0 h 48"/>
              <a:gd name="T12" fmla="*/ 2147483647 w 98"/>
              <a:gd name="T13" fmla="*/ 0 h 48"/>
              <a:gd name="T14" fmla="*/ 0 w 98"/>
              <a:gd name="T15" fmla="*/ 2147483647 h 48"/>
              <a:gd name="T16" fmla="*/ 2147483647 w 98"/>
              <a:gd name="T17" fmla="*/ 2147483647 h 48"/>
              <a:gd name="T18" fmla="*/ 2147483647 w 98"/>
              <a:gd name="T19" fmla="*/ 2147483647 h 48"/>
              <a:gd name="T20" fmla="*/ 2147483647 w 98"/>
              <a:gd name="T21" fmla="*/ 2147483647 h 48"/>
              <a:gd name="T22" fmla="*/ 2147483647 w 98"/>
              <a:gd name="T23" fmla="*/ 2147483647 h 48"/>
              <a:gd name="T24" fmla="*/ 2147483647 w 98"/>
              <a:gd name="T25" fmla="*/ 2147483647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8"/>
              <a:gd name="T40" fmla="*/ 0 h 48"/>
              <a:gd name="T41" fmla="*/ 98 w 98"/>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8" h="48">
                <a:moveTo>
                  <a:pt x="98" y="18"/>
                </a:moveTo>
                <a:lnTo>
                  <a:pt x="84" y="10"/>
                </a:lnTo>
                <a:lnTo>
                  <a:pt x="24" y="18"/>
                </a:lnTo>
                <a:lnTo>
                  <a:pt x="72" y="6"/>
                </a:lnTo>
                <a:lnTo>
                  <a:pt x="70" y="0"/>
                </a:lnTo>
                <a:lnTo>
                  <a:pt x="44" y="0"/>
                </a:lnTo>
                <a:lnTo>
                  <a:pt x="20" y="0"/>
                </a:lnTo>
                <a:lnTo>
                  <a:pt x="0" y="12"/>
                </a:lnTo>
                <a:lnTo>
                  <a:pt x="2" y="34"/>
                </a:lnTo>
                <a:lnTo>
                  <a:pt x="28" y="48"/>
                </a:lnTo>
                <a:lnTo>
                  <a:pt x="44" y="48"/>
                </a:lnTo>
                <a:lnTo>
                  <a:pt x="68" y="30"/>
                </a:lnTo>
                <a:lnTo>
                  <a:pt x="98" y="18"/>
                </a:lnTo>
                <a:close/>
              </a:path>
            </a:pathLst>
          </a:custGeom>
          <a:solidFill>
            <a:srgbClr val="CDCDCD"/>
          </a:solidFill>
          <a:ln w="6350">
            <a:solidFill>
              <a:schemeClr val="bg1"/>
            </a:solidFill>
            <a:round/>
            <a:headEnd/>
            <a:tailEnd/>
          </a:ln>
        </p:spPr>
        <p:txBody>
          <a:bodyPr/>
          <a:lstStyle/>
          <a:p>
            <a:endParaRPr lang="en-US"/>
          </a:p>
        </p:txBody>
      </p:sp>
      <p:sp>
        <p:nvSpPr>
          <p:cNvPr id="1924" name="Freeform 2978"/>
          <p:cNvSpPr>
            <a:spLocks/>
          </p:cNvSpPr>
          <p:nvPr/>
        </p:nvSpPr>
        <p:spPr bwMode="auto">
          <a:xfrm rot="20031286">
            <a:off x="3897313" y="2001838"/>
            <a:ext cx="15875" cy="12700"/>
          </a:xfrm>
          <a:custGeom>
            <a:avLst/>
            <a:gdLst>
              <a:gd name="T0" fmla="*/ 2147483647 w 32"/>
              <a:gd name="T1" fmla="*/ 2147483647 h 30"/>
              <a:gd name="T2" fmla="*/ 2147483647 w 32"/>
              <a:gd name="T3" fmla="*/ 2147483647 h 30"/>
              <a:gd name="T4" fmla="*/ 2147483647 w 32"/>
              <a:gd name="T5" fmla="*/ 0 h 30"/>
              <a:gd name="T6" fmla="*/ 0 w 32"/>
              <a:gd name="T7" fmla="*/ 2147483647 h 30"/>
              <a:gd name="T8" fmla="*/ 0 w 32"/>
              <a:gd name="T9" fmla="*/ 2147483647 h 30"/>
              <a:gd name="T10" fmla="*/ 2147483647 w 32"/>
              <a:gd name="T11" fmla="*/ 2147483647 h 30"/>
              <a:gd name="T12" fmla="*/ 0 60000 65536"/>
              <a:gd name="T13" fmla="*/ 0 60000 65536"/>
              <a:gd name="T14" fmla="*/ 0 60000 65536"/>
              <a:gd name="T15" fmla="*/ 0 60000 65536"/>
              <a:gd name="T16" fmla="*/ 0 60000 65536"/>
              <a:gd name="T17" fmla="*/ 0 60000 65536"/>
              <a:gd name="T18" fmla="*/ 0 w 32"/>
              <a:gd name="T19" fmla="*/ 0 h 30"/>
              <a:gd name="T20" fmla="*/ 32 w 32"/>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2" h="30">
                <a:moveTo>
                  <a:pt x="20" y="30"/>
                </a:moveTo>
                <a:lnTo>
                  <a:pt x="32" y="10"/>
                </a:lnTo>
                <a:lnTo>
                  <a:pt x="18" y="0"/>
                </a:lnTo>
                <a:lnTo>
                  <a:pt x="0" y="18"/>
                </a:lnTo>
                <a:lnTo>
                  <a:pt x="0" y="30"/>
                </a:lnTo>
                <a:lnTo>
                  <a:pt x="20" y="30"/>
                </a:lnTo>
                <a:close/>
              </a:path>
            </a:pathLst>
          </a:custGeom>
          <a:solidFill>
            <a:srgbClr val="CDCDCD"/>
          </a:solidFill>
          <a:ln w="6350">
            <a:solidFill>
              <a:schemeClr val="bg1"/>
            </a:solidFill>
            <a:round/>
            <a:headEnd/>
            <a:tailEnd/>
          </a:ln>
        </p:spPr>
        <p:txBody>
          <a:bodyPr/>
          <a:lstStyle/>
          <a:p>
            <a:endParaRPr lang="en-US"/>
          </a:p>
        </p:txBody>
      </p:sp>
      <p:sp>
        <p:nvSpPr>
          <p:cNvPr id="1925" name="Freeform 2979"/>
          <p:cNvSpPr>
            <a:spLocks/>
          </p:cNvSpPr>
          <p:nvPr/>
        </p:nvSpPr>
        <p:spPr bwMode="auto">
          <a:xfrm rot="20031286">
            <a:off x="3924300" y="2506663"/>
            <a:ext cx="20638" cy="20637"/>
          </a:xfrm>
          <a:custGeom>
            <a:avLst/>
            <a:gdLst>
              <a:gd name="T0" fmla="*/ 2147483647 w 44"/>
              <a:gd name="T1" fmla="*/ 2147483647 h 46"/>
              <a:gd name="T2" fmla="*/ 2147483647 w 44"/>
              <a:gd name="T3" fmla="*/ 0 h 46"/>
              <a:gd name="T4" fmla="*/ 2147483647 w 44"/>
              <a:gd name="T5" fmla="*/ 2147483647 h 46"/>
              <a:gd name="T6" fmla="*/ 0 w 44"/>
              <a:gd name="T7" fmla="*/ 2147483647 h 46"/>
              <a:gd name="T8" fmla="*/ 0 w 44"/>
              <a:gd name="T9" fmla="*/ 2147483647 h 46"/>
              <a:gd name="T10" fmla="*/ 2147483647 w 44"/>
              <a:gd name="T11" fmla="*/ 2147483647 h 46"/>
              <a:gd name="T12" fmla="*/ 2147483647 w 44"/>
              <a:gd name="T13" fmla="*/ 2147483647 h 46"/>
              <a:gd name="T14" fmla="*/ 2147483647 w 44"/>
              <a:gd name="T15" fmla="*/ 2147483647 h 46"/>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46"/>
              <a:gd name="T26" fmla="*/ 44 w 44"/>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46">
                <a:moveTo>
                  <a:pt x="44" y="22"/>
                </a:moveTo>
                <a:lnTo>
                  <a:pt x="24" y="0"/>
                </a:lnTo>
                <a:lnTo>
                  <a:pt x="4" y="4"/>
                </a:lnTo>
                <a:lnTo>
                  <a:pt x="0" y="18"/>
                </a:lnTo>
                <a:lnTo>
                  <a:pt x="0" y="38"/>
                </a:lnTo>
                <a:lnTo>
                  <a:pt x="26" y="46"/>
                </a:lnTo>
                <a:lnTo>
                  <a:pt x="44" y="40"/>
                </a:lnTo>
                <a:lnTo>
                  <a:pt x="44" y="22"/>
                </a:lnTo>
                <a:close/>
              </a:path>
            </a:pathLst>
          </a:custGeom>
          <a:solidFill>
            <a:srgbClr val="CDCDCD"/>
          </a:solidFill>
          <a:ln w="6350">
            <a:solidFill>
              <a:schemeClr val="bg1"/>
            </a:solidFill>
            <a:round/>
            <a:headEnd/>
            <a:tailEnd/>
          </a:ln>
        </p:spPr>
        <p:txBody>
          <a:bodyPr/>
          <a:lstStyle/>
          <a:p>
            <a:endParaRPr lang="en-US"/>
          </a:p>
        </p:txBody>
      </p:sp>
      <p:sp>
        <p:nvSpPr>
          <p:cNvPr id="1926" name="Freeform 2980"/>
          <p:cNvSpPr>
            <a:spLocks/>
          </p:cNvSpPr>
          <p:nvPr/>
        </p:nvSpPr>
        <p:spPr bwMode="auto">
          <a:xfrm rot="20031286">
            <a:off x="3924300" y="2903538"/>
            <a:ext cx="20638" cy="11112"/>
          </a:xfrm>
          <a:custGeom>
            <a:avLst/>
            <a:gdLst>
              <a:gd name="T0" fmla="*/ 2147483647 w 42"/>
              <a:gd name="T1" fmla="*/ 2147483647 h 26"/>
              <a:gd name="T2" fmla="*/ 2147483647 w 42"/>
              <a:gd name="T3" fmla="*/ 2147483647 h 26"/>
              <a:gd name="T4" fmla="*/ 2147483647 w 42"/>
              <a:gd name="T5" fmla="*/ 2147483647 h 26"/>
              <a:gd name="T6" fmla="*/ 2147483647 w 42"/>
              <a:gd name="T7" fmla="*/ 2147483647 h 26"/>
              <a:gd name="T8" fmla="*/ 2147483647 w 42"/>
              <a:gd name="T9" fmla="*/ 2147483647 h 26"/>
              <a:gd name="T10" fmla="*/ 0 w 42"/>
              <a:gd name="T11" fmla="*/ 0 h 26"/>
              <a:gd name="T12" fmla="*/ 2147483647 w 42"/>
              <a:gd name="T13" fmla="*/ 2147483647 h 26"/>
              <a:gd name="T14" fmla="*/ 0 60000 65536"/>
              <a:gd name="T15" fmla="*/ 0 60000 65536"/>
              <a:gd name="T16" fmla="*/ 0 60000 65536"/>
              <a:gd name="T17" fmla="*/ 0 60000 65536"/>
              <a:gd name="T18" fmla="*/ 0 60000 65536"/>
              <a:gd name="T19" fmla="*/ 0 60000 65536"/>
              <a:gd name="T20" fmla="*/ 0 60000 65536"/>
              <a:gd name="T21" fmla="*/ 0 w 42"/>
              <a:gd name="T22" fmla="*/ 0 h 26"/>
              <a:gd name="T23" fmla="*/ 42 w 42"/>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26">
                <a:moveTo>
                  <a:pt x="8" y="18"/>
                </a:moveTo>
                <a:lnTo>
                  <a:pt x="38" y="26"/>
                </a:lnTo>
                <a:lnTo>
                  <a:pt x="42" y="14"/>
                </a:lnTo>
                <a:lnTo>
                  <a:pt x="30" y="4"/>
                </a:lnTo>
                <a:lnTo>
                  <a:pt x="16" y="4"/>
                </a:lnTo>
                <a:lnTo>
                  <a:pt x="0" y="0"/>
                </a:lnTo>
                <a:lnTo>
                  <a:pt x="8" y="18"/>
                </a:lnTo>
                <a:close/>
              </a:path>
            </a:pathLst>
          </a:custGeom>
          <a:solidFill>
            <a:srgbClr val="CDCDCD"/>
          </a:solidFill>
          <a:ln w="6350">
            <a:solidFill>
              <a:schemeClr val="bg1"/>
            </a:solidFill>
            <a:round/>
            <a:headEnd/>
            <a:tailEnd/>
          </a:ln>
        </p:spPr>
        <p:txBody>
          <a:bodyPr/>
          <a:lstStyle/>
          <a:p>
            <a:endParaRPr lang="en-US"/>
          </a:p>
        </p:txBody>
      </p:sp>
      <p:sp>
        <p:nvSpPr>
          <p:cNvPr id="1927" name="Freeform 2981"/>
          <p:cNvSpPr>
            <a:spLocks/>
          </p:cNvSpPr>
          <p:nvPr/>
        </p:nvSpPr>
        <p:spPr bwMode="auto">
          <a:xfrm rot="20031286">
            <a:off x="3916363" y="2890838"/>
            <a:ext cx="36512" cy="15875"/>
          </a:xfrm>
          <a:custGeom>
            <a:avLst/>
            <a:gdLst>
              <a:gd name="T0" fmla="*/ 2147483647 w 70"/>
              <a:gd name="T1" fmla="*/ 2147483647 h 34"/>
              <a:gd name="T2" fmla="*/ 2147483647 w 70"/>
              <a:gd name="T3" fmla="*/ 2147483647 h 34"/>
              <a:gd name="T4" fmla="*/ 2147483647 w 70"/>
              <a:gd name="T5" fmla="*/ 2147483647 h 34"/>
              <a:gd name="T6" fmla="*/ 2147483647 w 70"/>
              <a:gd name="T7" fmla="*/ 2147483647 h 34"/>
              <a:gd name="T8" fmla="*/ 2147483647 w 70"/>
              <a:gd name="T9" fmla="*/ 0 h 34"/>
              <a:gd name="T10" fmla="*/ 0 w 70"/>
              <a:gd name="T11" fmla="*/ 2147483647 h 34"/>
              <a:gd name="T12" fmla="*/ 2147483647 w 70"/>
              <a:gd name="T13" fmla="*/ 2147483647 h 34"/>
              <a:gd name="T14" fmla="*/ 2147483647 w 70"/>
              <a:gd name="T15" fmla="*/ 2147483647 h 34"/>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34"/>
              <a:gd name="T26" fmla="*/ 70 w 70"/>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34">
                <a:moveTo>
                  <a:pt x="48" y="34"/>
                </a:moveTo>
                <a:lnTo>
                  <a:pt x="70" y="16"/>
                </a:lnTo>
                <a:lnTo>
                  <a:pt x="52" y="6"/>
                </a:lnTo>
                <a:lnTo>
                  <a:pt x="26" y="8"/>
                </a:lnTo>
                <a:lnTo>
                  <a:pt x="14" y="0"/>
                </a:lnTo>
                <a:lnTo>
                  <a:pt x="0" y="12"/>
                </a:lnTo>
                <a:lnTo>
                  <a:pt x="22" y="18"/>
                </a:lnTo>
                <a:lnTo>
                  <a:pt x="48" y="34"/>
                </a:lnTo>
                <a:close/>
              </a:path>
            </a:pathLst>
          </a:custGeom>
          <a:solidFill>
            <a:srgbClr val="CDCDCD"/>
          </a:solidFill>
          <a:ln w="6350">
            <a:solidFill>
              <a:schemeClr val="bg1"/>
            </a:solidFill>
            <a:round/>
            <a:headEnd/>
            <a:tailEnd/>
          </a:ln>
        </p:spPr>
        <p:txBody>
          <a:bodyPr/>
          <a:lstStyle/>
          <a:p>
            <a:endParaRPr lang="en-US"/>
          </a:p>
        </p:txBody>
      </p:sp>
      <p:sp>
        <p:nvSpPr>
          <p:cNvPr id="1928" name="Freeform 2982"/>
          <p:cNvSpPr>
            <a:spLocks/>
          </p:cNvSpPr>
          <p:nvPr/>
        </p:nvSpPr>
        <p:spPr bwMode="auto">
          <a:xfrm rot="20031286">
            <a:off x="3833813" y="2886075"/>
            <a:ext cx="15875" cy="19050"/>
          </a:xfrm>
          <a:custGeom>
            <a:avLst/>
            <a:gdLst>
              <a:gd name="T0" fmla="*/ 2147483647 w 34"/>
              <a:gd name="T1" fmla="*/ 2147483647 h 44"/>
              <a:gd name="T2" fmla="*/ 2147483647 w 34"/>
              <a:gd name="T3" fmla="*/ 2147483647 h 44"/>
              <a:gd name="T4" fmla="*/ 2147483647 w 34"/>
              <a:gd name="T5" fmla="*/ 2147483647 h 44"/>
              <a:gd name="T6" fmla="*/ 2147483647 w 34"/>
              <a:gd name="T7" fmla="*/ 0 h 44"/>
              <a:gd name="T8" fmla="*/ 2147483647 w 34"/>
              <a:gd name="T9" fmla="*/ 2147483647 h 44"/>
              <a:gd name="T10" fmla="*/ 0 w 34"/>
              <a:gd name="T11" fmla="*/ 2147483647 h 44"/>
              <a:gd name="T12" fmla="*/ 2147483647 w 34"/>
              <a:gd name="T13" fmla="*/ 2147483647 h 44"/>
              <a:gd name="T14" fmla="*/ 0 60000 65536"/>
              <a:gd name="T15" fmla="*/ 0 60000 65536"/>
              <a:gd name="T16" fmla="*/ 0 60000 65536"/>
              <a:gd name="T17" fmla="*/ 0 60000 65536"/>
              <a:gd name="T18" fmla="*/ 0 60000 65536"/>
              <a:gd name="T19" fmla="*/ 0 60000 65536"/>
              <a:gd name="T20" fmla="*/ 0 60000 65536"/>
              <a:gd name="T21" fmla="*/ 0 w 34"/>
              <a:gd name="T22" fmla="*/ 0 h 44"/>
              <a:gd name="T23" fmla="*/ 34 w 34"/>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4">
                <a:moveTo>
                  <a:pt x="12" y="42"/>
                </a:moveTo>
                <a:lnTo>
                  <a:pt x="28" y="44"/>
                </a:lnTo>
                <a:lnTo>
                  <a:pt x="30" y="20"/>
                </a:lnTo>
                <a:lnTo>
                  <a:pt x="34" y="0"/>
                </a:lnTo>
                <a:lnTo>
                  <a:pt x="14" y="10"/>
                </a:lnTo>
                <a:lnTo>
                  <a:pt x="0" y="28"/>
                </a:lnTo>
                <a:lnTo>
                  <a:pt x="12" y="42"/>
                </a:lnTo>
                <a:close/>
              </a:path>
            </a:pathLst>
          </a:custGeom>
          <a:solidFill>
            <a:srgbClr val="CDCDCD"/>
          </a:solidFill>
          <a:ln w="6350">
            <a:solidFill>
              <a:schemeClr val="bg1"/>
            </a:solidFill>
            <a:round/>
            <a:headEnd/>
            <a:tailEnd/>
          </a:ln>
        </p:spPr>
        <p:txBody>
          <a:bodyPr/>
          <a:lstStyle/>
          <a:p>
            <a:endParaRPr lang="en-US"/>
          </a:p>
        </p:txBody>
      </p:sp>
      <p:sp>
        <p:nvSpPr>
          <p:cNvPr id="1929" name="Freeform 2983"/>
          <p:cNvSpPr>
            <a:spLocks/>
          </p:cNvSpPr>
          <p:nvPr/>
        </p:nvSpPr>
        <p:spPr bwMode="auto">
          <a:xfrm rot="20031286">
            <a:off x="3887788" y="2595563"/>
            <a:ext cx="23812" cy="28575"/>
          </a:xfrm>
          <a:custGeom>
            <a:avLst/>
            <a:gdLst>
              <a:gd name="T0" fmla="*/ 2147483647 w 48"/>
              <a:gd name="T1" fmla="*/ 0 h 66"/>
              <a:gd name="T2" fmla="*/ 2147483647 w 48"/>
              <a:gd name="T3" fmla="*/ 2147483647 h 66"/>
              <a:gd name="T4" fmla="*/ 2147483647 w 48"/>
              <a:gd name="T5" fmla="*/ 2147483647 h 66"/>
              <a:gd name="T6" fmla="*/ 2147483647 w 48"/>
              <a:gd name="T7" fmla="*/ 2147483647 h 66"/>
              <a:gd name="T8" fmla="*/ 2147483647 w 48"/>
              <a:gd name="T9" fmla="*/ 2147483647 h 66"/>
              <a:gd name="T10" fmla="*/ 2147483647 w 48"/>
              <a:gd name="T11" fmla="*/ 2147483647 h 66"/>
              <a:gd name="T12" fmla="*/ 0 w 48"/>
              <a:gd name="T13" fmla="*/ 2147483647 h 66"/>
              <a:gd name="T14" fmla="*/ 2147483647 w 48"/>
              <a:gd name="T15" fmla="*/ 0 h 66"/>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66"/>
              <a:gd name="T26" fmla="*/ 48 w 48"/>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66">
                <a:moveTo>
                  <a:pt x="10" y="0"/>
                </a:moveTo>
                <a:lnTo>
                  <a:pt x="34" y="30"/>
                </a:lnTo>
                <a:lnTo>
                  <a:pt x="48" y="56"/>
                </a:lnTo>
                <a:lnTo>
                  <a:pt x="42" y="66"/>
                </a:lnTo>
                <a:lnTo>
                  <a:pt x="18" y="48"/>
                </a:lnTo>
                <a:lnTo>
                  <a:pt x="18" y="30"/>
                </a:lnTo>
                <a:lnTo>
                  <a:pt x="0" y="12"/>
                </a:lnTo>
                <a:lnTo>
                  <a:pt x="10" y="0"/>
                </a:lnTo>
                <a:close/>
              </a:path>
            </a:pathLst>
          </a:custGeom>
          <a:solidFill>
            <a:srgbClr val="CDCDCD"/>
          </a:solidFill>
          <a:ln w="6350">
            <a:solidFill>
              <a:schemeClr val="bg1"/>
            </a:solidFill>
            <a:round/>
            <a:headEnd/>
            <a:tailEnd/>
          </a:ln>
        </p:spPr>
        <p:txBody>
          <a:bodyPr/>
          <a:lstStyle/>
          <a:p>
            <a:endParaRPr lang="en-US"/>
          </a:p>
        </p:txBody>
      </p:sp>
      <p:sp>
        <p:nvSpPr>
          <p:cNvPr id="1930" name="Freeform 2984"/>
          <p:cNvSpPr>
            <a:spLocks/>
          </p:cNvSpPr>
          <p:nvPr/>
        </p:nvSpPr>
        <p:spPr bwMode="auto">
          <a:xfrm rot="20031286">
            <a:off x="3903663" y="2727325"/>
            <a:ext cx="19050" cy="14288"/>
          </a:xfrm>
          <a:custGeom>
            <a:avLst/>
            <a:gdLst>
              <a:gd name="T0" fmla="*/ 2147483647 w 40"/>
              <a:gd name="T1" fmla="*/ 2147483647 h 32"/>
              <a:gd name="T2" fmla="*/ 2147483647 w 40"/>
              <a:gd name="T3" fmla="*/ 2147483647 h 32"/>
              <a:gd name="T4" fmla="*/ 2147483647 w 40"/>
              <a:gd name="T5" fmla="*/ 2147483647 h 32"/>
              <a:gd name="T6" fmla="*/ 2147483647 w 40"/>
              <a:gd name="T7" fmla="*/ 0 h 32"/>
              <a:gd name="T8" fmla="*/ 0 w 40"/>
              <a:gd name="T9" fmla="*/ 2147483647 h 32"/>
              <a:gd name="T10" fmla="*/ 2147483647 w 40"/>
              <a:gd name="T11" fmla="*/ 2147483647 h 32"/>
              <a:gd name="T12" fmla="*/ 0 60000 65536"/>
              <a:gd name="T13" fmla="*/ 0 60000 65536"/>
              <a:gd name="T14" fmla="*/ 0 60000 65536"/>
              <a:gd name="T15" fmla="*/ 0 60000 65536"/>
              <a:gd name="T16" fmla="*/ 0 60000 65536"/>
              <a:gd name="T17" fmla="*/ 0 60000 65536"/>
              <a:gd name="T18" fmla="*/ 0 w 40"/>
              <a:gd name="T19" fmla="*/ 0 h 32"/>
              <a:gd name="T20" fmla="*/ 40 w 40"/>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0" h="32">
                <a:moveTo>
                  <a:pt x="12" y="26"/>
                </a:moveTo>
                <a:lnTo>
                  <a:pt x="28" y="32"/>
                </a:lnTo>
                <a:lnTo>
                  <a:pt x="40" y="10"/>
                </a:lnTo>
                <a:lnTo>
                  <a:pt x="14" y="0"/>
                </a:lnTo>
                <a:lnTo>
                  <a:pt x="0" y="14"/>
                </a:lnTo>
                <a:lnTo>
                  <a:pt x="12" y="26"/>
                </a:lnTo>
                <a:close/>
              </a:path>
            </a:pathLst>
          </a:custGeom>
          <a:solidFill>
            <a:srgbClr val="CDCDCD"/>
          </a:solidFill>
          <a:ln w="6350">
            <a:solidFill>
              <a:schemeClr val="bg1"/>
            </a:solidFill>
            <a:round/>
            <a:headEnd/>
            <a:tailEnd/>
          </a:ln>
        </p:spPr>
        <p:txBody>
          <a:bodyPr/>
          <a:lstStyle/>
          <a:p>
            <a:endParaRPr lang="en-US"/>
          </a:p>
        </p:txBody>
      </p:sp>
      <p:sp>
        <p:nvSpPr>
          <p:cNvPr id="1931" name="Freeform 2985"/>
          <p:cNvSpPr>
            <a:spLocks/>
          </p:cNvSpPr>
          <p:nvPr/>
        </p:nvSpPr>
        <p:spPr bwMode="auto">
          <a:xfrm rot="20031286">
            <a:off x="3914775" y="2689225"/>
            <a:ext cx="15875" cy="26988"/>
          </a:xfrm>
          <a:custGeom>
            <a:avLst/>
            <a:gdLst>
              <a:gd name="T0" fmla="*/ 2147483647 w 30"/>
              <a:gd name="T1" fmla="*/ 0 h 58"/>
              <a:gd name="T2" fmla="*/ 2147483647 w 30"/>
              <a:gd name="T3" fmla="*/ 2147483647 h 58"/>
              <a:gd name="T4" fmla="*/ 2147483647 w 30"/>
              <a:gd name="T5" fmla="*/ 2147483647 h 58"/>
              <a:gd name="T6" fmla="*/ 2147483647 w 30"/>
              <a:gd name="T7" fmla="*/ 2147483647 h 58"/>
              <a:gd name="T8" fmla="*/ 0 w 30"/>
              <a:gd name="T9" fmla="*/ 2147483647 h 58"/>
              <a:gd name="T10" fmla="*/ 2147483647 w 30"/>
              <a:gd name="T11" fmla="*/ 2147483647 h 58"/>
              <a:gd name="T12" fmla="*/ 2147483647 w 30"/>
              <a:gd name="T13" fmla="*/ 2147483647 h 58"/>
              <a:gd name="T14" fmla="*/ 2147483647 w 30"/>
              <a:gd name="T15" fmla="*/ 0 h 58"/>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58"/>
              <a:gd name="T26" fmla="*/ 30 w 30"/>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58">
                <a:moveTo>
                  <a:pt x="18" y="0"/>
                </a:moveTo>
                <a:lnTo>
                  <a:pt x="30" y="10"/>
                </a:lnTo>
                <a:lnTo>
                  <a:pt x="22" y="28"/>
                </a:lnTo>
                <a:lnTo>
                  <a:pt x="10" y="52"/>
                </a:lnTo>
                <a:lnTo>
                  <a:pt x="0" y="58"/>
                </a:lnTo>
                <a:lnTo>
                  <a:pt x="2" y="32"/>
                </a:lnTo>
                <a:lnTo>
                  <a:pt x="12" y="18"/>
                </a:lnTo>
                <a:lnTo>
                  <a:pt x="18" y="0"/>
                </a:lnTo>
                <a:close/>
              </a:path>
            </a:pathLst>
          </a:custGeom>
          <a:solidFill>
            <a:srgbClr val="CDCDCD"/>
          </a:solidFill>
          <a:ln w="6350">
            <a:solidFill>
              <a:schemeClr val="bg1"/>
            </a:solidFill>
            <a:round/>
            <a:headEnd/>
            <a:tailEnd/>
          </a:ln>
        </p:spPr>
        <p:txBody>
          <a:bodyPr/>
          <a:lstStyle/>
          <a:p>
            <a:endParaRPr lang="en-US"/>
          </a:p>
        </p:txBody>
      </p:sp>
      <p:sp>
        <p:nvSpPr>
          <p:cNvPr id="1932" name="Freeform 2986"/>
          <p:cNvSpPr>
            <a:spLocks/>
          </p:cNvSpPr>
          <p:nvPr/>
        </p:nvSpPr>
        <p:spPr bwMode="auto">
          <a:xfrm rot="20031286">
            <a:off x="3914775" y="2743200"/>
            <a:ext cx="7938" cy="11113"/>
          </a:xfrm>
          <a:custGeom>
            <a:avLst/>
            <a:gdLst>
              <a:gd name="T0" fmla="*/ 2147483647 w 18"/>
              <a:gd name="T1" fmla="*/ 2147483647 h 28"/>
              <a:gd name="T2" fmla="*/ 2147483647 w 18"/>
              <a:gd name="T3" fmla="*/ 2147483647 h 28"/>
              <a:gd name="T4" fmla="*/ 2147483647 w 18"/>
              <a:gd name="T5" fmla="*/ 2147483647 h 28"/>
              <a:gd name="T6" fmla="*/ 0 w 18"/>
              <a:gd name="T7" fmla="*/ 0 h 28"/>
              <a:gd name="T8" fmla="*/ 2147483647 w 18"/>
              <a:gd name="T9" fmla="*/ 2147483647 h 28"/>
              <a:gd name="T10" fmla="*/ 0 60000 65536"/>
              <a:gd name="T11" fmla="*/ 0 60000 65536"/>
              <a:gd name="T12" fmla="*/ 0 60000 65536"/>
              <a:gd name="T13" fmla="*/ 0 60000 65536"/>
              <a:gd name="T14" fmla="*/ 0 60000 65536"/>
              <a:gd name="T15" fmla="*/ 0 w 18"/>
              <a:gd name="T16" fmla="*/ 0 h 28"/>
              <a:gd name="T17" fmla="*/ 18 w 18"/>
              <a:gd name="T18" fmla="*/ 28 h 28"/>
            </a:gdLst>
            <a:ahLst/>
            <a:cxnLst>
              <a:cxn ang="T10">
                <a:pos x="T0" y="T1"/>
              </a:cxn>
              <a:cxn ang="T11">
                <a:pos x="T2" y="T3"/>
              </a:cxn>
              <a:cxn ang="T12">
                <a:pos x="T4" y="T5"/>
              </a:cxn>
              <a:cxn ang="T13">
                <a:pos x="T6" y="T7"/>
              </a:cxn>
              <a:cxn ang="T14">
                <a:pos x="T8" y="T9"/>
              </a:cxn>
            </a:cxnLst>
            <a:rect l="T15" t="T16" r="T17" b="T18"/>
            <a:pathLst>
              <a:path w="18" h="28">
                <a:moveTo>
                  <a:pt x="2" y="12"/>
                </a:moveTo>
                <a:lnTo>
                  <a:pt x="10" y="28"/>
                </a:lnTo>
                <a:lnTo>
                  <a:pt x="18" y="8"/>
                </a:lnTo>
                <a:lnTo>
                  <a:pt x="0" y="0"/>
                </a:lnTo>
                <a:lnTo>
                  <a:pt x="2" y="12"/>
                </a:lnTo>
                <a:close/>
              </a:path>
            </a:pathLst>
          </a:custGeom>
          <a:solidFill>
            <a:srgbClr val="CDCDCD"/>
          </a:solidFill>
          <a:ln w="6350">
            <a:solidFill>
              <a:schemeClr val="bg1"/>
            </a:solidFill>
            <a:round/>
            <a:headEnd/>
            <a:tailEnd/>
          </a:ln>
        </p:spPr>
        <p:txBody>
          <a:bodyPr/>
          <a:lstStyle/>
          <a:p>
            <a:endParaRPr lang="en-US"/>
          </a:p>
        </p:txBody>
      </p:sp>
      <p:sp>
        <p:nvSpPr>
          <p:cNvPr id="1933" name="Freeform 2987"/>
          <p:cNvSpPr>
            <a:spLocks/>
          </p:cNvSpPr>
          <p:nvPr/>
        </p:nvSpPr>
        <p:spPr bwMode="auto">
          <a:xfrm rot="20031286">
            <a:off x="3784600" y="2917825"/>
            <a:ext cx="28575" cy="9525"/>
          </a:xfrm>
          <a:custGeom>
            <a:avLst/>
            <a:gdLst>
              <a:gd name="T0" fmla="*/ 2147483647 w 56"/>
              <a:gd name="T1" fmla="*/ 2147483647 h 22"/>
              <a:gd name="T2" fmla="*/ 2147483647 w 56"/>
              <a:gd name="T3" fmla="*/ 2147483647 h 22"/>
              <a:gd name="T4" fmla="*/ 2147483647 w 56"/>
              <a:gd name="T5" fmla="*/ 0 h 22"/>
              <a:gd name="T6" fmla="*/ 0 w 56"/>
              <a:gd name="T7" fmla="*/ 2147483647 h 22"/>
              <a:gd name="T8" fmla="*/ 2147483647 w 56"/>
              <a:gd name="T9" fmla="*/ 2147483647 h 22"/>
              <a:gd name="T10" fmla="*/ 2147483647 w 56"/>
              <a:gd name="T11" fmla="*/ 2147483647 h 22"/>
              <a:gd name="T12" fmla="*/ 0 60000 65536"/>
              <a:gd name="T13" fmla="*/ 0 60000 65536"/>
              <a:gd name="T14" fmla="*/ 0 60000 65536"/>
              <a:gd name="T15" fmla="*/ 0 60000 65536"/>
              <a:gd name="T16" fmla="*/ 0 60000 65536"/>
              <a:gd name="T17" fmla="*/ 0 60000 65536"/>
              <a:gd name="T18" fmla="*/ 0 w 56"/>
              <a:gd name="T19" fmla="*/ 0 h 22"/>
              <a:gd name="T20" fmla="*/ 56 w 56"/>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56" h="22">
                <a:moveTo>
                  <a:pt x="28" y="14"/>
                </a:moveTo>
                <a:lnTo>
                  <a:pt x="56" y="14"/>
                </a:lnTo>
                <a:lnTo>
                  <a:pt x="18" y="0"/>
                </a:lnTo>
                <a:lnTo>
                  <a:pt x="0" y="6"/>
                </a:lnTo>
                <a:lnTo>
                  <a:pt x="18" y="22"/>
                </a:lnTo>
                <a:lnTo>
                  <a:pt x="28" y="14"/>
                </a:lnTo>
                <a:close/>
              </a:path>
            </a:pathLst>
          </a:custGeom>
          <a:solidFill>
            <a:srgbClr val="CDCDCD"/>
          </a:solidFill>
          <a:ln w="6350">
            <a:solidFill>
              <a:schemeClr val="bg1"/>
            </a:solidFill>
            <a:round/>
            <a:headEnd/>
            <a:tailEnd/>
          </a:ln>
        </p:spPr>
        <p:txBody>
          <a:bodyPr/>
          <a:lstStyle/>
          <a:p>
            <a:endParaRPr lang="en-US"/>
          </a:p>
        </p:txBody>
      </p:sp>
      <p:sp>
        <p:nvSpPr>
          <p:cNvPr id="1934" name="Freeform 2988"/>
          <p:cNvSpPr>
            <a:spLocks/>
          </p:cNvSpPr>
          <p:nvPr/>
        </p:nvSpPr>
        <p:spPr bwMode="auto">
          <a:xfrm rot="20031286">
            <a:off x="3749675" y="2889250"/>
            <a:ext cx="25400" cy="23813"/>
          </a:xfrm>
          <a:custGeom>
            <a:avLst/>
            <a:gdLst>
              <a:gd name="T0" fmla="*/ 0 w 50"/>
              <a:gd name="T1" fmla="*/ 2147483647 h 54"/>
              <a:gd name="T2" fmla="*/ 2147483647 w 50"/>
              <a:gd name="T3" fmla="*/ 0 h 54"/>
              <a:gd name="T4" fmla="*/ 2147483647 w 50"/>
              <a:gd name="T5" fmla="*/ 2147483647 h 54"/>
              <a:gd name="T6" fmla="*/ 2147483647 w 50"/>
              <a:gd name="T7" fmla="*/ 2147483647 h 54"/>
              <a:gd name="T8" fmla="*/ 2147483647 w 50"/>
              <a:gd name="T9" fmla="*/ 2147483647 h 54"/>
              <a:gd name="T10" fmla="*/ 2147483647 w 50"/>
              <a:gd name="T11" fmla="*/ 2147483647 h 54"/>
              <a:gd name="T12" fmla="*/ 2147483647 w 50"/>
              <a:gd name="T13" fmla="*/ 2147483647 h 54"/>
              <a:gd name="T14" fmla="*/ 2147483647 w 50"/>
              <a:gd name="T15" fmla="*/ 2147483647 h 54"/>
              <a:gd name="T16" fmla="*/ 2147483647 w 50"/>
              <a:gd name="T17" fmla="*/ 2147483647 h 54"/>
              <a:gd name="T18" fmla="*/ 2147483647 w 50"/>
              <a:gd name="T19" fmla="*/ 2147483647 h 54"/>
              <a:gd name="T20" fmla="*/ 2147483647 w 50"/>
              <a:gd name="T21" fmla="*/ 2147483647 h 54"/>
              <a:gd name="T22" fmla="*/ 0 w 50"/>
              <a:gd name="T23" fmla="*/ 2147483647 h 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54"/>
              <a:gd name="T38" fmla="*/ 50 w 50"/>
              <a:gd name="T39" fmla="*/ 54 h 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54">
                <a:moveTo>
                  <a:pt x="0" y="4"/>
                </a:moveTo>
                <a:lnTo>
                  <a:pt x="14" y="0"/>
                </a:lnTo>
                <a:lnTo>
                  <a:pt x="36" y="10"/>
                </a:lnTo>
                <a:lnTo>
                  <a:pt x="38" y="28"/>
                </a:lnTo>
                <a:lnTo>
                  <a:pt x="50" y="40"/>
                </a:lnTo>
                <a:lnTo>
                  <a:pt x="48" y="54"/>
                </a:lnTo>
                <a:lnTo>
                  <a:pt x="38" y="46"/>
                </a:lnTo>
                <a:lnTo>
                  <a:pt x="38" y="26"/>
                </a:lnTo>
                <a:lnTo>
                  <a:pt x="22" y="26"/>
                </a:lnTo>
                <a:lnTo>
                  <a:pt x="16" y="38"/>
                </a:lnTo>
                <a:lnTo>
                  <a:pt x="8" y="20"/>
                </a:lnTo>
                <a:lnTo>
                  <a:pt x="0" y="4"/>
                </a:lnTo>
                <a:close/>
              </a:path>
            </a:pathLst>
          </a:custGeom>
          <a:solidFill>
            <a:srgbClr val="CDCDCD"/>
          </a:solidFill>
          <a:ln w="6350">
            <a:solidFill>
              <a:schemeClr val="bg1"/>
            </a:solidFill>
            <a:round/>
            <a:headEnd/>
            <a:tailEnd/>
          </a:ln>
        </p:spPr>
        <p:txBody>
          <a:bodyPr/>
          <a:lstStyle/>
          <a:p>
            <a:endParaRPr lang="en-US"/>
          </a:p>
        </p:txBody>
      </p:sp>
      <p:sp>
        <p:nvSpPr>
          <p:cNvPr id="1935" name="Freeform 2989"/>
          <p:cNvSpPr>
            <a:spLocks/>
          </p:cNvSpPr>
          <p:nvPr/>
        </p:nvSpPr>
        <p:spPr bwMode="auto">
          <a:xfrm rot="20031286">
            <a:off x="3382963" y="2322513"/>
            <a:ext cx="25400" cy="17462"/>
          </a:xfrm>
          <a:custGeom>
            <a:avLst/>
            <a:gdLst>
              <a:gd name="T0" fmla="*/ 2147483647 w 48"/>
              <a:gd name="T1" fmla="*/ 2147483647 h 40"/>
              <a:gd name="T2" fmla="*/ 2147483647 w 48"/>
              <a:gd name="T3" fmla="*/ 2147483647 h 40"/>
              <a:gd name="T4" fmla="*/ 2147483647 w 48"/>
              <a:gd name="T5" fmla="*/ 0 h 40"/>
              <a:gd name="T6" fmla="*/ 2147483647 w 48"/>
              <a:gd name="T7" fmla="*/ 2147483647 h 40"/>
              <a:gd name="T8" fmla="*/ 0 w 48"/>
              <a:gd name="T9" fmla="*/ 2147483647 h 40"/>
              <a:gd name="T10" fmla="*/ 2147483647 w 48"/>
              <a:gd name="T11" fmla="*/ 2147483647 h 40"/>
              <a:gd name="T12" fmla="*/ 0 60000 65536"/>
              <a:gd name="T13" fmla="*/ 0 60000 65536"/>
              <a:gd name="T14" fmla="*/ 0 60000 65536"/>
              <a:gd name="T15" fmla="*/ 0 60000 65536"/>
              <a:gd name="T16" fmla="*/ 0 60000 65536"/>
              <a:gd name="T17" fmla="*/ 0 60000 65536"/>
              <a:gd name="T18" fmla="*/ 0 w 48"/>
              <a:gd name="T19" fmla="*/ 0 h 40"/>
              <a:gd name="T20" fmla="*/ 48 w 48"/>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48" h="40">
                <a:moveTo>
                  <a:pt x="34" y="40"/>
                </a:moveTo>
                <a:lnTo>
                  <a:pt x="48" y="24"/>
                </a:lnTo>
                <a:lnTo>
                  <a:pt x="34" y="0"/>
                </a:lnTo>
                <a:lnTo>
                  <a:pt x="20" y="20"/>
                </a:lnTo>
                <a:lnTo>
                  <a:pt x="0" y="36"/>
                </a:lnTo>
                <a:lnTo>
                  <a:pt x="34" y="40"/>
                </a:lnTo>
                <a:close/>
              </a:path>
            </a:pathLst>
          </a:custGeom>
          <a:solidFill>
            <a:srgbClr val="CDCDCD"/>
          </a:solidFill>
          <a:ln w="6350">
            <a:solidFill>
              <a:schemeClr val="bg1"/>
            </a:solidFill>
            <a:round/>
            <a:headEnd/>
            <a:tailEnd/>
          </a:ln>
        </p:spPr>
        <p:txBody>
          <a:bodyPr/>
          <a:lstStyle/>
          <a:p>
            <a:endParaRPr lang="en-US"/>
          </a:p>
        </p:txBody>
      </p:sp>
      <p:sp>
        <p:nvSpPr>
          <p:cNvPr id="1936" name="Freeform 2990"/>
          <p:cNvSpPr>
            <a:spLocks/>
          </p:cNvSpPr>
          <p:nvPr/>
        </p:nvSpPr>
        <p:spPr bwMode="auto">
          <a:xfrm rot="20031286">
            <a:off x="3359150" y="2260600"/>
            <a:ext cx="20638" cy="28575"/>
          </a:xfrm>
          <a:custGeom>
            <a:avLst/>
            <a:gdLst>
              <a:gd name="T0" fmla="*/ 2147483647 w 40"/>
              <a:gd name="T1" fmla="*/ 2147483647 h 64"/>
              <a:gd name="T2" fmla="*/ 2147483647 w 40"/>
              <a:gd name="T3" fmla="*/ 2147483647 h 64"/>
              <a:gd name="T4" fmla="*/ 2147483647 w 40"/>
              <a:gd name="T5" fmla="*/ 2147483647 h 64"/>
              <a:gd name="T6" fmla="*/ 2147483647 w 40"/>
              <a:gd name="T7" fmla="*/ 2147483647 h 64"/>
              <a:gd name="T8" fmla="*/ 2147483647 w 40"/>
              <a:gd name="T9" fmla="*/ 2147483647 h 64"/>
              <a:gd name="T10" fmla="*/ 2147483647 w 40"/>
              <a:gd name="T11" fmla="*/ 0 h 64"/>
              <a:gd name="T12" fmla="*/ 0 w 40"/>
              <a:gd name="T13" fmla="*/ 2147483647 h 64"/>
              <a:gd name="T14" fmla="*/ 2147483647 w 40"/>
              <a:gd name="T15" fmla="*/ 2147483647 h 64"/>
              <a:gd name="T16" fmla="*/ 2147483647 w 40"/>
              <a:gd name="T17" fmla="*/ 2147483647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64"/>
              <a:gd name="T29" fmla="*/ 40 w 40"/>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64">
                <a:moveTo>
                  <a:pt x="14" y="64"/>
                </a:moveTo>
                <a:lnTo>
                  <a:pt x="32" y="48"/>
                </a:lnTo>
                <a:lnTo>
                  <a:pt x="16" y="44"/>
                </a:lnTo>
                <a:lnTo>
                  <a:pt x="40" y="30"/>
                </a:lnTo>
                <a:lnTo>
                  <a:pt x="30" y="8"/>
                </a:lnTo>
                <a:lnTo>
                  <a:pt x="12" y="0"/>
                </a:lnTo>
                <a:lnTo>
                  <a:pt x="0" y="22"/>
                </a:lnTo>
                <a:lnTo>
                  <a:pt x="14" y="36"/>
                </a:lnTo>
                <a:lnTo>
                  <a:pt x="14" y="64"/>
                </a:lnTo>
                <a:close/>
              </a:path>
            </a:pathLst>
          </a:custGeom>
          <a:solidFill>
            <a:srgbClr val="CDCDCD"/>
          </a:solidFill>
          <a:ln w="6350">
            <a:solidFill>
              <a:schemeClr val="bg1"/>
            </a:solidFill>
            <a:round/>
            <a:headEnd/>
            <a:tailEnd/>
          </a:ln>
        </p:spPr>
        <p:txBody>
          <a:bodyPr/>
          <a:lstStyle/>
          <a:p>
            <a:endParaRPr lang="en-US"/>
          </a:p>
        </p:txBody>
      </p:sp>
      <p:sp>
        <p:nvSpPr>
          <p:cNvPr id="1937" name="Freeform 2991"/>
          <p:cNvSpPr>
            <a:spLocks/>
          </p:cNvSpPr>
          <p:nvPr/>
        </p:nvSpPr>
        <p:spPr bwMode="auto">
          <a:xfrm rot="20031286">
            <a:off x="3341688" y="2230438"/>
            <a:ext cx="20637" cy="28575"/>
          </a:xfrm>
          <a:custGeom>
            <a:avLst/>
            <a:gdLst>
              <a:gd name="T0" fmla="*/ 0 w 42"/>
              <a:gd name="T1" fmla="*/ 2147483647 h 64"/>
              <a:gd name="T2" fmla="*/ 2147483647 w 42"/>
              <a:gd name="T3" fmla="*/ 2147483647 h 64"/>
              <a:gd name="T4" fmla="*/ 2147483647 w 42"/>
              <a:gd name="T5" fmla="*/ 2147483647 h 64"/>
              <a:gd name="T6" fmla="*/ 2147483647 w 42"/>
              <a:gd name="T7" fmla="*/ 2147483647 h 64"/>
              <a:gd name="T8" fmla="*/ 2147483647 w 42"/>
              <a:gd name="T9" fmla="*/ 2147483647 h 64"/>
              <a:gd name="T10" fmla="*/ 2147483647 w 42"/>
              <a:gd name="T11" fmla="*/ 0 h 64"/>
              <a:gd name="T12" fmla="*/ 2147483647 w 42"/>
              <a:gd name="T13" fmla="*/ 2147483647 h 64"/>
              <a:gd name="T14" fmla="*/ 2147483647 w 42"/>
              <a:gd name="T15" fmla="*/ 2147483647 h 64"/>
              <a:gd name="T16" fmla="*/ 0 w 42"/>
              <a:gd name="T17" fmla="*/ 2147483647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64"/>
              <a:gd name="T29" fmla="*/ 42 w 42"/>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64">
                <a:moveTo>
                  <a:pt x="0" y="62"/>
                </a:moveTo>
                <a:lnTo>
                  <a:pt x="34" y="64"/>
                </a:lnTo>
                <a:lnTo>
                  <a:pt x="42" y="38"/>
                </a:lnTo>
                <a:lnTo>
                  <a:pt x="10" y="56"/>
                </a:lnTo>
                <a:lnTo>
                  <a:pt x="40" y="30"/>
                </a:lnTo>
                <a:lnTo>
                  <a:pt x="26" y="0"/>
                </a:lnTo>
                <a:lnTo>
                  <a:pt x="8" y="20"/>
                </a:lnTo>
                <a:lnTo>
                  <a:pt x="28" y="28"/>
                </a:lnTo>
                <a:lnTo>
                  <a:pt x="0" y="62"/>
                </a:lnTo>
                <a:close/>
              </a:path>
            </a:pathLst>
          </a:custGeom>
          <a:solidFill>
            <a:srgbClr val="CDCDCD"/>
          </a:solidFill>
          <a:ln w="6350">
            <a:solidFill>
              <a:schemeClr val="bg1"/>
            </a:solidFill>
            <a:round/>
            <a:headEnd/>
            <a:tailEnd/>
          </a:ln>
        </p:spPr>
        <p:txBody>
          <a:bodyPr/>
          <a:lstStyle/>
          <a:p>
            <a:endParaRPr lang="en-US"/>
          </a:p>
        </p:txBody>
      </p:sp>
      <p:sp>
        <p:nvSpPr>
          <p:cNvPr id="1938" name="Freeform 2992"/>
          <p:cNvSpPr>
            <a:spLocks/>
          </p:cNvSpPr>
          <p:nvPr/>
        </p:nvSpPr>
        <p:spPr bwMode="auto">
          <a:xfrm rot="20031286">
            <a:off x="3451225" y="2395538"/>
            <a:ext cx="36513" cy="15875"/>
          </a:xfrm>
          <a:custGeom>
            <a:avLst/>
            <a:gdLst>
              <a:gd name="T0" fmla="*/ 2147483647 w 76"/>
              <a:gd name="T1" fmla="*/ 2147483647 h 36"/>
              <a:gd name="T2" fmla="*/ 2147483647 w 76"/>
              <a:gd name="T3" fmla="*/ 2147483647 h 36"/>
              <a:gd name="T4" fmla="*/ 2147483647 w 76"/>
              <a:gd name="T5" fmla="*/ 2147483647 h 36"/>
              <a:gd name="T6" fmla="*/ 2147483647 w 76"/>
              <a:gd name="T7" fmla="*/ 2147483647 h 36"/>
              <a:gd name="T8" fmla="*/ 2147483647 w 76"/>
              <a:gd name="T9" fmla="*/ 2147483647 h 36"/>
              <a:gd name="T10" fmla="*/ 2147483647 w 76"/>
              <a:gd name="T11" fmla="*/ 2147483647 h 36"/>
              <a:gd name="T12" fmla="*/ 0 w 76"/>
              <a:gd name="T13" fmla="*/ 2147483647 h 36"/>
              <a:gd name="T14" fmla="*/ 2147483647 w 76"/>
              <a:gd name="T15" fmla="*/ 2147483647 h 36"/>
              <a:gd name="T16" fmla="*/ 2147483647 w 76"/>
              <a:gd name="T17" fmla="*/ 2147483647 h 36"/>
              <a:gd name="T18" fmla="*/ 2147483647 w 76"/>
              <a:gd name="T19" fmla="*/ 0 h 36"/>
              <a:gd name="T20" fmla="*/ 2147483647 w 76"/>
              <a:gd name="T21" fmla="*/ 2147483647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36"/>
              <a:gd name="T35" fmla="*/ 76 w 76"/>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36">
                <a:moveTo>
                  <a:pt x="76" y="6"/>
                </a:moveTo>
                <a:lnTo>
                  <a:pt x="68" y="30"/>
                </a:lnTo>
                <a:lnTo>
                  <a:pt x="52" y="30"/>
                </a:lnTo>
                <a:lnTo>
                  <a:pt x="34" y="14"/>
                </a:lnTo>
                <a:lnTo>
                  <a:pt x="28" y="34"/>
                </a:lnTo>
                <a:lnTo>
                  <a:pt x="12" y="36"/>
                </a:lnTo>
                <a:lnTo>
                  <a:pt x="0" y="16"/>
                </a:lnTo>
                <a:lnTo>
                  <a:pt x="18" y="2"/>
                </a:lnTo>
                <a:lnTo>
                  <a:pt x="32" y="12"/>
                </a:lnTo>
                <a:lnTo>
                  <a:pt x="44" y="0"/>
                </a:lnTo>
                <a:lnTo>
                  <a:pt x="76" y="6"/>
                </a:lnTo>
                <a:close/>
              </a:path>
            </a:pathLst>
          </a:custGeom>
          <a:solidFill>
            <a:srgbClr val="CDCDCD"/>
          </a:solidFill>
          <a:ln w="6350">
            <a:solidFill>
              <a:schemeClr val="bg1"/>
            </a:solidFill>
            <a:round/>
            <a:headEnd/>
            <a:tailEnd/>
          </a:ln>
        </p:spPr>
        <p:txBody>
          <a:bodyPr/>
          <a:lstStyle/>
          <a:p>
            <a:endParaRPr lang="en-US"/>
          </a:p>
        </p:txBody>
      </p:sp>
      <p:sp>
        <p:nvSpPr>
          <p:cNvPr id="1939" name="Freeform 2993"/>
          <p:cNvSpPr>
            <a:spLocks/>
          </p:cNvSpPr>
          <p:nvPr/>
        </p:nvSpPr>
        <p:spPr bwMode="auto">
          <a:xfrm rot="20031286">
            <a:off x="3455988" y="2371725"/>
            <a:ext cx="14287" cy="14288"/>
          </a:xfrm>
          <a:custGeom>
            <a:avLst/>
            <a:gdLst>
              <a:gd name="T0" fmla="*/ 2147483647 w 30"/>
              <a:gd name="T1" fmla="*/ 2147483647 h 32"/>
              <a:gd name="T2" fmla="*/ 2147483647 w 30"/>
              <a:gd name="T3" fmla="*/ 2147483647 h 32"/>
              <a:gd name="T4" fmla="*/ 2147483647 w 30"/>
              <a:gd name="T5" fmla="*/ 0 h 32"/>
              <a:gd name="T6" fmla="*/ 0 w 30"/>
              <a:gd name="T7" fmla="*/ 2147483647 h 32"/>
              <a:gd name="T8" fmla="*/ 2147483647 w 30"/>
              <a:gd name="T9" fmla="*/ 2147483647 h 32"/>
              <a:gd name="T10" fmla="*/ 0 60000 65536"/>
              <a:gd name="T11" fmla="*/ 0 60000 65536"/>
              <a:gd name="T12" fmla="*/ 0 60000 65536"/>
              <a:gd name="T13" fmla="*/ 0 60000 65536"/>
              <a:gd name="T14" fmla="*/ 0 60000 65536"/>
              <a:gd name="T15" fmla="*/ 0 w 30"/>
              <a:gd name="T16" fmla="*/ 0 h 32"/>
              <a:gd name="T17" fmla="*/ 30 w 30"/>
              <a:gd name="T18" fmla="*/ 32 h 32"/>
            </a:gdLst>
            <a:ahLst/>
            <a:cxnLst>
              <a:cxn ang="T10">
                <a:pos x="T0" y="T1"/>
              </a:cxn>
              <a:cxn ang="T11">
                <a:pos x="T2" y="T3"/>
              </a:cxn>
              <a:cxn ang="T12">
                <a:pos x="T4" y="T5"/>
              </a:cxn>
              <a:cxn ang="T13">
                <a:pos x="T6" y="T7"/>
              </a:cxn>
              <a:cxn ang="T14">
                <a:pos x="T8" y="T9"/>
              </a:cxn>
            </a:cxnLst>
            <a:rect l="T15" t="T16" r="T17" b="T18"/>
            <a:pathLst>
              <a:path w="30" h="32">
                <a:moveTo>
                  <a:pt x="8" y="32"/>
                </a:moveTo>
                <a:lnTo>
                  <a:pt x="30" y="16"/>
                </a:lnTo>
                <a:lnTo>
                  <a:pt x="12" y="0"/>
                </a:lnTo>
                <a:lnTo>
                  <a:pt x="0" y="14"/>
                </a:lnTo>
                <a:lnTo>
                  <a:pt x="8" y="32"/>
                </a:lnTo>
                <a:close/>
              </a:path>
            </a:pathLst>
          </a:custGeom>
          <a:solidFill>
            <a:srgbClr val="CDCDCD"/>
          </a:solidFill>
          <a:ln w="6350">
            <a:solidFill>
              <a:schemeClr val="bg1"/>
            </a:solidFill>
            <a:round/>
            <a:headEnd/>
            <a:tailEnd/>
          </a:ln>
        </p:spPr>
        <p:txBody>
          <a:bodyPr/>
          <a:lstStyle/>
          <a:p>
            <a:endParaRPr lang="en-US"/>
          </a:p>
        </p:txBody>
      </p:sp>
      <p:sp>
        <p:nvSpPr>
          <p:cNvPr id="1940" name="Freeform 2994"/>
          <p:cNvSpPr>
            <a:spLocks/>
          </p:cNvSpPr>
          <p:nvPr/>
        </p:nvSpPr>
        <p:spPr bwMode="auto">
          <a:xfrm rot="20031286">
            <a:off x="3497263" y="2401888"/>
            <a:ext cx="26987" cy="33337"/>
          </a:xfrm>
          <a:custGeom>
            <a:avLst/>
            <a:gdLst>
              <a:gd name="T0" fmla="*/ 2147483647 w 54"/>
              <a:gd name="T1" fmla="*/ 2147483647 h 72"/>
              <a:gd name="T2" fmla="*/ 2147483647 w 54"/>
              <a:gd name="T3" fmla="*/ 2147483647 h 72"/>
              <a:gd name="T4" fmla="*/ 2147483647 w 54"/>
              <a:gd name="T5" fmla="*/ 2147483647 h 72"/>
              <a:gd name="T6" fmla="*/ 2147483647 w 54"/>
              <a:gd name="T7" fmla="*/ 2147483647 h 72"/>
              <a:gd name="T8" fmla="*/ 2147483647 w 54"/>
              <a:gd name="T9" fmla="*/ 2147483647 h 72"/>
              <a:gd name="T10" fmla="*/ 2147483647 w 54"/>
              <a:gd name="T11" fmla="*/ 2147483647 h 72"/>
              <a:gd name="T12" fmla="*/ 2147483647 w 54"/>
              <a:gd name="T13" fmla="*/ 0 h 72"/>
              <a:gd name="T14" fmla="*/ 0 w 54"/>
              <a:gd name="T15" fmla="*/ 2147483647 h 72"/>
              <a:gd name="T16" fmla="*/ 2147483647 w 54"/>
              <a:gd name="T17" fmla="*/ 2147483647 h 72"/>
              <a:gd name="T18" fmla="*/ 2147483647 w 54"/>
              <a:gd name="T19" fmla="*/ 2147483647 h 72"/>
              <a:gd name="T20" fmla="*/ 2147483647 w 54"/>
              <a:gd name="T21" fmla="*/ 2147483647 h 72"/>
              <a:gd name="T22" fmla="*/ 2147483647 w 54"/>
              <a:gd name="T23" fmla="*/ 2147483647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72"/>
              <a:gd name="T38" fmla="*/ 54 w 54"/>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72">
                <a:moveTo>
                  <a:pt x="22" y="66"/>
                </a:moveTo>
                <a:lnTo>
                  <a:pt x="54" y="72"/>
                </a:lnTo>
                <a:lnTo>
                  <a:pt x="50" y="52"/>
                </a:lnTo>
                <a:lnTo>
                  <a:pt x="34" y="48"/>
                </a:lnTo>
                <a:lnTo>
                  <a:pt x="42" y="24"/>
                </a:lnTo>
                <a:lnTo>
                  <a:pt x="18" y="24"/>
                </a:lnTo>
                <a:lnTo>
                  <a:pt x="18" y="0"/>
                </a:lnTo>
                <a:lnTo>
                  <a:pt x="0" y="12"/>
                </a:lnTo>
                <a:lnTo>
                  <a:pt x="2" y="26"/>
                </a:lnTo>
                <a:lnTo>
                  <a:pt x="10" y="46"/>
                </a:lnTo>
                <a:lnTo>
                  <a:pt x="34" y="44"/>
                </a:lnTo>
                <a:lnTo>
                  <a:pt x="22" y="66"/>
                </a:lnTo>
                <a:close/>
              </a:path>
            </a:pathLst>
          </a:custGeom>
          <a:solidFill>
            <a:srgbClr val="CDCDCD"/>
          </a:solidFill>
          <a:ln w="6350">
            <a:solidFill>
              <a:schemeClr val="bg1"/>
            </a:solidFill>
            <a:round/>
            <a:headEnd/>
            <a:tailEnd/>
          </a:ln>
        </p:spPr>
        <p:txBody>
          <a:bodyPr/>
          <a:lstStyle/>
          <a:p>
            <a:endParaRPr lang="en-US"/>
          </a:p>
        </p:txBody>
      </p:sp>
      <p:sp>
        <p:nvSpPr>
          <p:cNvPr id="1941" name="Freeform 2995"/>
          <p:cNvSpPr>
            <a:spLocks/>
          </p:cNvSpPr>
          <p:nvPr/>
        </p:nvSpPr>
        <p:spPr bwMode="auto">
          <a:xfrm rot="20031286">
            <a:off x="3455988" y="2444750"/>
            <a:ext cx="60325" cy="74613"/>
          </a:xfrm>
          <a:custGeom>
            <a:avLst/>
            <a:gdLst>
              <a:gd name="T0" fmla="*/ 2147483647 w 126"/>
              <a:gd name="T1" fmla="*/ 2147483647 h 166"/>
              <a:gd name="T2" fmla="*/ 2147483647 w 126"/>
              <a:gd name="T3" fmla="*/ 2147483647 h 166"/>
              <a:gd name="T4" fmla="*/ 2147483647 w 126"/>
              <a:gd name="T5" fmla="*/ 2147483647 h 166"/>
              <a:gd name="T6" fmla="*/ 2147483647 w 126"/>
              <a:gd name="T7" fmla="*/ 2147483647 h 166"/>
              <a:gd name="T8" fmla="*/ 2147483647 w 126"/>
              <a:gd name="T9" fmla="*/ 2147483647 h 166"/>
              <a:gd name="T10" fmla="*/ 2147483647 w 126"/>
              <a:gd name="T11" fmla="*/ 2147483647 h 166"/>
              <a:gd name="T12" fmla="*/ 2147483647 w 126"/>
              <a:gd name="T13" fmla="*/ 2147483647 h 166"/>
              <a:gd name="T14" fmla="*/ 2147483647 w 126"/>
              <a:gd name="T15" fmla="*/ 2147483647 h 166"/>
              <a:gd name="T16" fmla="*/ 2147483647 w 126"/>
              <a:gd name="T17" fmla="*/ 0 h 166"/>
              <a:gd name="T18" fmla="*/ 2147483647 w 126"/>
              <a:gd name="T19" fmla="*/ 2147483647 h 166"/>
              <a:gd name="T20" fmla="*/ 0 w 126"/>
              <a:gd name="T21" fmla="*/ 2147483647 h 166"/>
              <a:gd name="T22" fmla="*/ 2147483647 w 126"/>
              <a:gd name="T23" fmla="*/ 2147483647 h 166"/>
              <a:gd name="T24" fmla="*/ 2147483647 w 126"/>
              <a:gd name="T25" fmla="*/ 2147483647 h 166"/>
              <a:gd name="T26" fmla="*/ 2147483647 w 126"/>
              <a:gd name="T27" fmla="*/ 2147483647 h 166"/>
              <a:gd name="T28" fmla="*/ 2147483647 w 126"/>
              <a:gd name="T29" fmla="*/ 2147483647 h 166"/>
              <a:gd name="T30" fmla="*/ 2147483647 w 126"/>
              <a:gd name="T31" fmla="*/ 2147483647 h 166"/>
              <a:gd name="T32" fmla="*/ 2147483647 w 126"/>
              <a:gd name="T33" fmla="*/ 2147483647 h 166"/>
              <a:gd name="T34" fmla="*/ 2147483647 w 126"/>
              <a:gd name="T35" fmla="*/ 2147483647 h 166"/>
              <a:gd name="T36" fmla="*/ 2147483647 w 126"/>
              <a:gd name="T37" fmla="*/ 2147483647 h 166"/>
              <a:gd name="T38" fmla="*/ 2147483647 w 126"/>
              <a:gd name="T39" fmla="*/ 2147483647 h 166"/>
              <a:gd name="T40" fmla="*/ 2147483647 w 126"/>
              <a:gd name="T41" fmla="*/ 2147483647 h 166"/>
              <a:gd name="T42" fmla="*/ 2147483647 w 126"/>
              <a:gd name="T43" fmla="*/ 2147483647 h 166"/>
              <a:gd name="T44" fmla="*/ 2147483647 w 126"/>
              <a:gd name="T45" fmla="*/ 2147483647 h 166"/>
              <a:gd name="T46" fmla="*/ 2147483647 w 126"/>
              <a:gd name="T47" fmla="*/ 2147483647 h 166"/>
              <a:gd name="T48" fmla="*/ 2147483647 w 126"/>
              <a:gd name="T49" fmla="*/ 2147483647 h 166"/>
              <a:gd name="T50" fmla="*/ 2147483647 w 126"/>
              <a:gd name="T51" fmla="*/ 2147483647 h 166"/>
              <a:gd name="T52" fmla="*/ 2147483647 w 126"/>
              <a:gd name="T53" fmla="*/ 2147483647 h 166"/>
              <a:gd name="T54" fmla="*/ 2147483647 w 126"/>
              <a:gd name="T55" fmla="*/ 2147483647 h 166"/>
              <a:gd name="T56" fmla="*/ 2147483647 w 126"/>
              <a:gd name="T57" fmla="*/ 2147483647 h 166"/>
              <a:gd name="T58" fmla="*/ 2147483647 w 126"/>
              <a:gd name="T59" fmla="*/ 2147483647 h 16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6"/>
              <a:gd name="T91" fmla="*/ 0 h 166"/>
              <a:gd name="T92" fmla="*/ 126 w 126"/>
              <a:gd name="T93" fmla="*/ 166 h 16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6" h="166">
                <a:moveTo>
                  <a:pt x="122" y="112"/>
                </a:moveTo>
                <a:lnTo>
                  <a:pt x="124" y="92"/>
                </a:lnTo>
                <a:lnTo>
                  <a:pt x="90" y="84"/>
                </a:lnTo>
                <a:lnTo>
                  <a:pt x="82" y="56"/>
                </a:lnTo>
                <a:lnTo>
                  <a:pt x="72" y="34"/>
                </a:lnTo>
                <a:lnTo>
                  <a:pt x="52" y="34"/>
                </a:lnTo>
                <a:lnTo>
                  <a:pt x="44" y="24"/>
                </a:lnTo>
                <a:lnTo>
                  <a:pt x="16" y="22"/>
                </a:lnTo>
                <a:lnTo>
                  <a:pt x="22" y="0"/>
                </a:lnTo>
                <a:lnTo>
                  <a:pt x="4" y="2"/>
                </a:lnTo>
                <a:lnTo>
                  <a:pt x="0" y="14"/>
                </a:lnTo>
                <a:lnTo>
                  <a:pt x="12" y="22"/>
                </a:lnTo>
                <a:lnTo>
                  <a:pt x="4" y="44"/>
                </a:lnTo>
                <a:lnTo>
                  <a:pt x="18" y="62"/>
                </a:lnTo>
                <a:lnTo>
                  <a:pt x="2" y="68"/>
                </a:lnTo>
                <a:lnTo>
                  <a:pt x="2" y="96"/>
                </a:lnTo>
                <a:lnTo>
                  <a:pt x="4" y="112"/>
                </a:lnTo>
                <a:lnTo>
                  <a:pt x="24" y="118"/>
                </a:lnTo>
                <a:lnTo>
                  <a:pt x="38" y="126"/>
                </a:lnTo>
                <a:lnTo>
                  <a:pt x="62" y="114"/>
                </a:lnTo>
                <a:lnTo>
                  <a:pt x="72" y="132"/>
                </a:lnTo>
                <a:lnTo>
                  <a:pt x="54" y="140"/>
                </a:lnTo>
                <a:lnTo>
                  <a:pt x="28" y="130"/>
                </a:lnTo>
                <a:lnTo>
                  <a:pt x="16" y="144"/>
                </a:lnTo>
                <a:lnTo>
                  <a:pt x="40" y="166"/>
                </a:lnTo>
                <a:lnTo>
                  <a:pt x="72" y="162"/>
                </a:lnTo>
                <a:lnTo>
                  <a:pt x="96" y="144"/>
                </a:lnTo>
                <a:lnTo>
                  <a:pt x="120" y="142"/>
                </a:lnTo>
                <a:lnTo>
                  <a:pt x="126" y="128"/>
                </a:lnTo>
                <a:lnTo>
                  <a:pt x="122" y="112"/>
                </a:lnTo>
                <a:close/>
              </a:path>
            </a:pathLst>
          </a:custGeom>
          <a:solidFill>
            <a:srgbClr val="CDCDCD"/>
          </a:solidFill>
          <a:ln w="6350">
            <a:solidFill>
              <a:schemeClr val="bg1"/>
            </a:solidFill>
            <a:round/>
            <a:headEnd/>
            <a:tailEnd/>
          </a:ln>
        </p:spPr>
        <p:txBody>
          <a:bodyPr/>
          <a:lstStyle/>
          <a:p>
            <a:endParaRPr lang="en-US"/>
          </a:p>
        </p:txBody>
      </p:sp>
      <p:sp>
        <p:nvSpPr>
          <p:cNvPr id="1942" name="Freeform 2996"/>
          <p:cNvSpPr>
            <a:spLocks/>
          </p:cNvSpPr>
          <p:nvPr/>
        </p:nvSpPr>
        <p:spPr bwMode="auto">
          <a:xfrm rot="20031286">
            <a:off x="3503613" y="2563813"/>
            <a:ext cx="85725" cy="38100"/>
          </a:xfrm>
          <a:custGeom>
            <a:avLst/>
            <a:gdLst>
              <a:gd name="T0" fmla="*/ 2147483647 w 172"/>
              <a:gd name="T1" fmla="*/ 2147483647 h 88"/>
              <a:gd name="T2" fmla="*/ 2147483647 w 172"/>
              <a:gd name="T3" fmla="*/ 2147483647 h 88"/>
              <a:gd name="T4" fmla="*/ 2147483647 w 172"/>
              <a:gd name="T5" fmla="*/ 2147483647 h 88"/>
              <a:gd name="T6" fmla="*/ 2147483647 w 172"/>
              <a:gd name="T7" fmla="*/ 2147483647 h 88"/>
              <a:gd name="T8" fmla="*/ 2147483647 w 172"/>
              <a:gd name="T9" fmla="*/ 2147483647 h 88"/>
              <a:gd name="T10" fmla="*/ 2147483647 w 172"/>
              <a:gd name="T11" fmla="*/ 2147483647 h 88"/>
              <a:gd name="T12" fmla="*/ 2147483647 w 172"/>
              <a:gd name="T13" fmla="*/ 2147483647 h 88"/>
              <a:gd name="T14" fmla="*/ 2147483647 w 172"/>
              <a:gd name="T15" fmla="*/ 2147483647 h 88"/>
              <a:gd name="T16" fmla="*/ 2147483647 w 172"/>
              <a:gd name="T17" fmla="*/ 2147483647 h 88"/>
              <a:gd name="T18" fmla="*/ 0 w 172"/>
              <a:gd name="T19" fmla="*/ 2147483647 h 88"/>
              <a:gd name="T20" fmla="*/ 2147483647 w 172"/>
              <a:gd name="T21" fmla="*/ 2147483647 h 88"/>
              <a:gd name="T22" fmla="*/ 2147483647 w 172"/>
              <a:gd name="T23" fmla="*/ 2147483647 h 88"/>
              <a:gd name="T24" fmla="*/ 2147483647 w 172"/>
              <a:gd name="T25" fmla="*/ 2147483647 h 88"/>
              <a:gd name="T26" fmla="*/ 2147483647 w 172"/>
              <a:gd name="T27" fmla="*/ 2147483647 h 88"/>
              <a:gd name="T28" fmla="*/ 2147483647 w 172"/>
              <a:gd name="T29" fmla="*/ 0 h 88"/>
              <a:gd name="T30" fmla="*/ 2147483647 w 172"/>
              <a:gd name="T31" fmla="*/ 2147483647 h 88"/>
              <a:gd name="T32" fmla="*/ 2147483647 w 172"/>
              <a:gd name="T33" fmla="*/ 2147483647 h 88"/>
              <a:gd name="T34" fmla="*/ 2147483647 w 172"/>
              <a:gd name="T35" fmla="*/ 2147483647 h 88"/>
              <a:gd name="T36" fmla="*/ 2147483647 w 172"/>
              <a:gd name="T37" fmla="*/ 2147483647 h 88"/>
              <a:gd name="T38" fmla="*/ 2147483647 w 172"/>
              <a:gd name="T39" fmla="*/ 2147483647 h 88"/>
              <a:gd name="T40" fmla="*/ 2147483647 w 172"/>
              <a:gd name="T41" fmla="*/ 2147483647 h 88"/>
              <a:gd name="T42" fmla="*/ 2147483647 w 172"/>
              <a:gd name="T43" fmla="*/ 2147483647 h 88"/>
              <a:gd name="T44" fmla="*/ 2147483647 w 172"/>
              <a:gd name="T45" fmla="*/ 2147483647 h 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2"/>
              <a:gd name="T70" fmla="*/ 0 h 88"/>
              <a:gd name="T71" fmla="*/ 172 w 172"/>
              <a:gd name="T72" fmla="*/ 88 h 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2" h="88">
                <a:moveTo>
                  <a:pt x="172" y="50"/>
                </a:moveTo>
                <a:lnTo>
                  <a:pt x="148" y="68"/>
                </a:lnTo>
                <a:lnTo>
                  <a:pt x="128" y="60"/>
                </a:lnTo>
                <a:lnTo>
                  <a:pt x="136" y="34"/>
                </a:lnTo>
                <a:lnTo>
                  <a:pt x="120" y="70"/>
                </a:lnTo>
                <a:lnTo>
                  <a:pt x="104" y="74"/>
                </a:lnTo>
                <a:lnTo>
                  <a:pt x="80" y="58"/>
                </a:lnTo>
                <a:lnTo>
                  <a:pt x="104" y="32"/>
                </a:lnTo>
                <a:lnTo>
                  <a:pt x="50" y="66"/>
                </a:lnTo>
                <a:lnTo>
                  <a:pt x="0" y="88"/>
                </a:lnTo>
                <a:lnTo>
                  <a:pt x="12" y="58"/>
                </a:lnTo>
                <a:lnTo>
                  <a:pt x="20" y="44"/>
                </a:lnTo>
                <a:lnTo>
                  <a:pt x="38" y="28"/>
                </a:lnTo>
                <a:lnTo>
                  <a:pt x="32" y="8"/>
                </a:lnTo>
                <a:lnTo>
                  <a:pt x="42" y="0"/>
                </a:lnTo>
                <a:lnTo>
                  <a:pt x="66" y="34"/>
                </a:lnTo>
                <a:lnTo>
                  <a:pt x="60" y="8"/>
                </a:lnTo>
                <a:lnTo>
                  <a:pt x="80" y="12"/>
                </a:lnTo>
                <a:lnTo>
                  <a:pt x="98" y="2"/>
                </a:lnTo>
                <a:lnTo>
                  <a:pt x="110" y="28"/>
                </a:lnTo>
                <a:lnTo>
                  <a:pt x="112" y="6"/>
                </a:lnTo>
                <a:lnTo>
                  <a:pt x="134" y="32"/>
                </a:lnTo>
                <a:lnTo>
                  <a:pt x="172" y="50"/>
                </a:lnTo>
                <a:close/>
              </a:path>
            </a:pathLst>
          </a:custGeom>
          <a:solidFill>
            <a:srgbClr val="CDCDCD"/>
          </a:solidFill>
          <a:ln w="6350">
            <a:solidFill>
              <a:schemeClr val="bg1"/>
            </a:solidFill>
            <a:round/>
            <a:headEnd/>
            <a:tailEnd/>
          </a:ln>
        </p:spPr>
        <p:txBody>
          <a:bodyPr/>
          <a:lstStyle/>
          <a:p>
            <a:endParaRPr lang="en-US"/>
          </a:p>
        </p:txBody>
      </p:sp>
      <p:sp>
        <p:nvSpPr>
          <p:cNvPr id="1943" name="Freeform 2997"/>
          <p:cNvSpPr>
            <a:spLocks/>
          </p:cNvSpPr>
          <p:nvPr/>
        </p:nvSpPr>
        <p:spPr bwMode="auto">
          <a:xfrm rot="20031286">
            <a:off x="3509963" y="2533650"/>
            <a:ext cx="36512" cy="14288"/>
          </a:xfrm>
          <a:custGeom>
            <a:avLst/>
            <a:gdLst>
              <a:gd name="T0" fmla="*/ 2147483647 w 76"/>
              <a:gd name="T1" fmla="*/ 2147483647 h 30"/>
              <a:gd name="T2" fmla="*/ 2147483647 w 76"/>
              <a:gd name="T3" fmla="*/ 2147483647 h 30"/>
              <a:gd name="T4" fmla="*/ 2147483647 w 76"/>
              <a:gd name="T5" fmla="*/ 0 h 30"/>
              <a:gd name="T6" fmla="*/ 0 w 76"/>
              <a:gd name="T7" fmla="*/ 2147483647 h 30"/>
              <a:gd name="T8" fmla="*/ 2147483647 w 76"/>
              <a:gd name="T9" fmla="*/ 2147483647 h 30"/>
              <a:gd name="T10" fmla="*/ 2147483647 w 76"/>
              <a:gd name="T11" fmla="*/ 2147483647 h 30"/>
              <a:gd name="T12" fmla="*/ 2147483647 w 76"/>
              <a:gd name="T13" fmla="*/ 2147483647 h 30"/>
              <a:gd name="T14" fmla="*/ 0 60000 65536"/>
              <a:gd name="T15" fmla="*/ 0 60000 65536"/>
              <a:gd name="T16" fmla="*/ 0 60000 65536"/>
              <a:gd name="T17" fmla="*/ 0 60000 65536"/>
              <a:gd name="T18" fmla="*/ 0 60000 65536"/>
              <a:gd name="T19" fmla="*/ 0 60000 65536"/>
              <a:gd name="T20" fmla="*/ 0 60000 65536"/>
              <a:gd name="T21" fmla="*/ 0 w 76"/>
              <a:gd name="T22" fmla="*/ 0 h 30"/>
              <a:gd name="T23" fmla="*/ 76 w 7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30">
                <a:moveTo>
                  <a:pt x="76" y="26"/>
                </a:moveTo>
                <a:lnTo>
                  <a:pt x="50" y="2"/>
                </a:lnTo>
                <a:lnTo>
                  <a:pt x="14" y="0"/>
                </a:lnTo>
                <a:lnTo>
                  <a:pt x="0" y="18"/>
                </a:lnTo>
                <a:lnTo>
                  <a:pt x="42" y="22"/>
                </a:lnTo>
                <a:lnTo>
                  <a:pt x="60" y="30"/>
                </a:lnTo>
                <a:lnTo>
                  <a:pt x="76" y="26"/>
                </a:lnTo>
                <a:close/>
              </a:path>
            </a:pathLst>
          </a:custGeom>
          <a:solidFill>
            <a:srgbClr val="CDCDCD"/>
          </a:solidFill>
          <a:ln w="6350">
            <a:solidFill>
              <a:schemeClr val="bg1"/>
            </a:solidFill>
            <a:round/>
            <a:headEnd/>
            <a:tailEnd/>
          </a:ln>
        </p:spPr>
        <p:txBody>
          <a:bodyPr/>
          <a:lstStyle/>
          <a:p>
            <a:endParaRPr lang="en-US"/>
          </a:p>
        </p:txBody>
      </p:sp>
      <p:sp>
        <p:nvSpPr>
          <p:cNvPr id="1944" name="Freeform 2999"/>
          <p:cNvSpPr>
            <a:spLocks/>
          </p:cNvSpPr>
          <p:nvPr/>
        </p:nvSpPr>
        <p:spPr bwMode="auto">
          <a:xfrm>
            <a:off x="3430588" y="3197225"/>
            <a:ext cx="7937" cy="12700"/>
          </a:xfrm>
          <a:custGeom>
            <a:avLst/>
            <a:gdLst>
              <a:gd name="T0" fmla="*/ 2147483647 w 8"/>
              <a:gd name="T1" fmla="*/ 2147483647 h 11"/>
              <a:gd name="T2" fmla="*/ 0 w 8"/>
              <a:gd name="T3" fmla="*/ 2147483647 h 11"/>
              <a:gd name="T4" fmla="*/ 2147483647 w 8"/>
              <a:gd name="T5" fmla="*/ 2147483647 h 11"/>
              <a:gd name="T6" fmla="*/ 2147483647 w 8"/>
              <a:gd name="T7" fmla="*/ 0 h 11"/>
              <a:gd name="T8" fmla="*/ 2147483647 w 8"/>
              <a:gd name="T9" fmla="*/ 2147483647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1" y="4"/>
                </a:moveTo>
                <a:lnTo>
                  <a:pt x="0" y="11"/>
                </a:lnTo>
                <a:lnTo>
                  <a:pt x="8" y="5"/>
                </a:lnTo>
                <a:lnTo>
                  <a:pt x="8" y="0"/>
                </a:lnTo>
                <a:lnTo>
                  <a:pt x="1" y="4"/>
                </a:lnTo>
                <a:close/>
              </a:path>
            </a:pathLst>
          </a:custGeom>
          <a:solidFill>
            <a:srgbClr val="CDCDCD"/>
          </a:solidFill>
          <a:ln w="6350">
            <a:solidFill>
              <a:schemeClr val="bg1"/>
            </a:solidFill>
            <a:round/>
            <a:headEnd/>
            <a:tailEnd/>
          </a:ln>
        </p:spPr>
        <p:txBody>
          <a:bodyPr/>
          <a:lstStyle/>
          <a:p>
            <a:endParaRPr lang="en-US"/>
          </a:p>
        </p:txBody>
      </p:sp>
      <p:sp>
        <p:nvSpPr>
          <p:cNvPr id="1945" name="Freeform 3000"/>
          <p:cNvSpPr>
            <a:spLocks/>
          </p:cNvSpPr>
          <p:nvPr/>
        </p:nvSpPr>
        <p:spPr bwMode="auto">
          <a:xfrm>
            <a:off x="3138488" y="3497263"/>
            <a:ext cx="30162" cy="14287"/>
          </a:xfrm>
          <a:custGeom>
            <a:avLst/>
            <a:gdLst>
              <a:gd name="T0" fmla="*/ 2147483647 w 27"/>
              <a:gd name="T1" fmla="*/ 0 h 13"/>
              <a:gd name="T2" fmla="*/ 2147483647 w 27"/>
              <a:gd name="T3" fmla="*/ 0 h 13"/>
              <a:gd name="T4" fmla="*/ 2147483647 w 27"/>
              <a:gd name="T5" fmla="*/ 2147483647 h 13"/>
              <a:gd name="T6" fmla="*/ 0 w 27"/>
              <a:gd name="T7" fmla="*/ 2147483647 h 13"/>
              <a:gd name="T8" fmla="*/ 2147483647 w 27"/>
              <a:gd name="T9" fmla="*/ 0 h 13"/>
              <a:gd name="T10" fmla="*/ 0 60000 65536"/>
              <a:gd name="T11" fmla="*/ 0 60000 65536"/>
              <a:gd name="T12" fmla="*/ 0 60000 65536"/>
              <a:gd name="T13" fmla="*/ 0 60000 65536"/>
              <a:gd name="T14" fmla="*/ 0 60000 65536"/>
              <a:gd name="T15" fmla="*/ 0 w 27"/>
              <a:gd name="T16" fmla="*/ 0 h 13"/>
              <a:gd name="T17" fmla="*/ 27 w 27"/>
              <a:gd name="T18" fmla="*/ 13 h 13"/>
            </a:gdLst>
            <a:ahLst/>
            <a:cxnLst>
              <a:cxn ang="T10">
                <a:pos x="T0" y="T1"/>
              </a:cxn>
              <a:cxn ang="T11">
                <a:pos x="T2" y="T3"/>
              </a:cxn>
              <a:cxn ang="T12">
                <a:pos x="T4" y="T5"/>
              </a:cxn>
              <a:cxn ang="T13">
                <a:pos x="T6" y="T7"/>
              </a:cxn>
              <a:cxn ang="T14">
                <a:pos x="T8" y="T9"/>
              </a:cxn>
            </a:cxnLst>
            <a:rect l="T15" t="T16" r="T17" b="T18"/>
            <a:pathLst>
              <a:path w="27" h="13">
                <a:moveTo>
                  <a:pt x="2" y="0"/>
                </a:moveTo>
                <a:lnTo>
                  <a:pt x="20" y="0"/>
                </a:lnTo>
                <a:lnTo>
                  <a:pt x="27" y="13"/>
                </a:lnTo>
                <a:lnTo>
                  <a:pt x="0" y="4"/>
                </a:lnTo>
                <a:lnTo>
                  <a:pt x="2" y="0"/>
                </a:lnTo>
                <a:close/>
              </a:path>
            </a:pathLst>
          </a:custGeom>
          <a:solidFill>
            <a:srgbClr val="CDCDCD"/>
          </a:solidFill>
          <a:ln w="6350">
            <a:solidFill>
              <a:schemeClr val="bg1"/>
            </a:solidFill>
            <a:round/>
            <a:headEnd/>
            <a:tailEnd/>
          </a:ln>
        </p:spPr>
        <p:txBody>
          <a:bodyPr/>
          <a:lstStyle/>
          <a:p>
            <a:endParaRPr lang="en-US"/>
          </a:p>
        </p:txBody>
      </p:sp>
      <p:sp>
        <p:nvSpPr>
          <p:cNvPr id="1946" name="Freeform 3001"/>
          <p:cNvSpPr>
            <a:spLocks/>
          </p:cNvSpPr>
          <p:nvPr/>
        </p:nvSpPr>
        <p:spPr bwMode="auto">
          <a:xfrm>
            <a:off x="3178175" y="3117850"/>
            <a:ext cx="17463" cy="36513"/>
          </a:xfrm>
          <a:custGeom>
            <a:avLst/>
            <a:gdLst>
              <a:gd name="T0" fmla="*/ 2147483647 w 17"/>
              <a:gd name="T1" fmla="*/ 0 h 33"/>
              <a:gd name="T2" fmla="*/ 2147483647 w 17"/>
              <a:gd name="T3" fmla="*/ 2147483647 h 33"/>
              <a:gd name="T4" fmla="*/ 0 w 17"/>
              <a:gd name="T5" fmla="*/ 2147483647 h 33"/>
              <a:gd name="T6" fmla="*/ 2147483647 w 17"/>
              <a:gd name="T7" fmla="*/ 2147483647 h 33"/>
              <a:gd name="T8" fmla="*/ 2147483647 w 17"/>
              <a:gd name="T9" fmla="*/ 2147483647 h 33"/>
              <a:gd name="T10" fmla="*/ 2147483647 w 17"/>
              <a:gd name="T11" fmla="*/ 0 h 33"/>
              <a:gd name="T12" fmla="*/ 0 60000 65536"/>
              <a:gd name="T13" fmla="*/ 0 60000 65536"/>
              <a:gd name="T14" fmla="*/ 0 60000 65536"/>
              <a:gd name="T15" fmla="*/ 0 60000 65536"/>
              <a:gd name="T16" fmla="*/ 0 60000 65536"/>
              <a:gd name="T17" fmla="*/ 0 60000 65536"/>
              <a:gd name="T18" fmla="*/ 0 w 17"/>
              <a:gd name="T19" fmla="*/ 0 h 33"/>
              <a:gd name="T20" fmla="*/ 17 w 17"/>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17" h="33">
                <a:moveTo>
                  <a:pt x="4" y="0"/>
                </a:moveTo>
                <a:lnTo>
                  <a:pt x="1" y="5"/>
                </a:lnTo>
                <a:lnTo>
                  <a:pt x="0" y="24"/>
                </a:lnTo>
                <a:lnTo>
                  <a:pt x="8" y="33"/>
                </a:lnTo>
                <a:lnTo>
                  <a:pt x="17" y="4"/>
                </a:lnTo>
                <a:lnTo>
                  <a:pt x="4" y="0"/>
                </a:lnTo>
                <a:close/>
              </a:path>
            </a:pathLst>
          </a:custGeom>
          <a:solidFill>
            <a:srgbClr val="CDCDCD"/>
          </a:solidFill>
          <a:ln w="6350">
            <a:solidFill>
              <a:schemeClr val="bg1"/>
            </a:solidFill>
            <a:round/>
            <a:headEnd/>
            <a:tailEnd/>
          </a:ln>
        </p:spPr>
        <p:txBody>
          <a:bodyPr/>
          <a:lstStyle/>
          <a:p>
            <a:endParaRPr lang="en-US"/>
          </a:p>
        </p:txBody>
      </p:sp>
      <p:sp>
        <p:nvSpPr>
          <p:cNvPr id="1947" name="Freeform 3002"/>
          <p:cNvSpPr>
            <a:spLocks/>
          </p:cNvSpPr>
          <p:nvPr/>
        </p:nvSpPr>
        <p:spPr bwMode="auto">
          <a:xfrm>
            <a:off x="3103563" y="3090863"/>
            <a:ext cx="36512" cy="38100"/>
          </a:xfrm>
          <a:custGeom>
            <a:avLst/>
            <a:gdLst>
              <a:gd name="T0" fmla="*/ 2147483647 w 35"/>
              <a:gd name="T1" fmla="*/ 0 h 34"/>
              <a:gd name="T2" fmla="*/ 2147483647 w 35"/>
              <a:gd name="T3" fmla="*/ 2147483647 h 34"/>
              <a:gd name="T4" fmla="*/ 0 w 35"/>
              <a:gd name="T5" fmla="*/ 2147483647 h 34"/>
              <a:gd name="T6" fmla="*/ 2147483647 w 35"/>
              <a:gd name="T7" fmla="*/ 2147483647 h 34"/>
              <a:gd name="T8" fmla="*/ 2147483647 w 35"/>
              <a:gd name="T9" fmla="*/ 2147483647 h 34"/>
              <a:gd name="T10" fmla="*/ 2147483647 w 35"/>
              <a:gd name="T11" fmla="*/ 2147483647 h 34"/>
              <a:gd name="T12" fmla="*/ 2147483647 w 35"/>
              <a:gd name="T13" fmla="*/ 0 h 34"/>
              <a:gd name="T14" fmla="*/ 0 60000 65536"/>
              <a:gd name="T15" fmla="*/ 0 60000 65536"/>
              <a:gd name="T16" fmla="*/ 0 60000 65536"/>
              <a:gd name="T17" fmla="*/ 0 60000 65536"/>
              <a:gd name="T18" fmla="*/ 0 60000 65536"/>
              <a:gd name="T19" fmla="*/ 0 60000 65536"/>
              <a:gd name="T20" fmla="*/ 0 60000 65536"/>
              <a:gd name="T21" fmla="*/ 0 w 35"/>
              <a:gd name="T22" fmla="*/ 0 h 34"/>
              <a:gd name="T23" fmla="*/ 35 w 35"/>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4">
                <a:moveTo>
                  <a:pt x="25" y="0"/>
                </a:moveTo>
                <a:lnTo>
                  <a:pt x="11" y="8"/>
                </a:lnTo>
                <a:lnTo>
                  <a:pt x="0" y="34"/>
                </a:lnTo>
                <a:lnTo>
                  <a:pt x="12" y="31"/>
                </a:lnTo>
                <a:lnTo>
                  <a:pt x="32" y="10"/>
                </a:lnTo>
                <a:lnTo>
                  <a:pt x="35" y="1"/>
                </a:lnTo>
                <a:lnTo>
                  <a:pt x="25" y="0"/>
                </a:lnTo>
                <a:close/>
              </a:path>
            </a:pathLst>
          </a:custGeom>
          <a:solidFill>
            <a:srgbClr val="CDCDCD"/>
          </a:solidFill>
          <a:ln w="6350">
            <a:solidFill>
              <a:schemeClr val="bg1"/>
            </a:solidFill>
            <a:round/>
            <a:headEnd/>
            <a:tailEnd/>
          </a:ln>
        </p:spPr>
        <p:txBody>
          <a:bodyPr/>
          <a:lstStyle/>
          <a:p>
            <a:endParaRPr lang="en-US"/>
          </a:p>
        </p:txBody>
      </p:sp>
      <p:sp>
        <p:nvSpPr>
          <p:cNvPr id="1948" name="Freeform 3003"/>
          <p:cNvSpPr>
            <a:spLocks/>
          </p:cNvSpPr>
          <p:nvPr/>
        </p:nvSpPr>
        <p:spPr bwMode="auto">
          <a:xfrm>
            <a:off x="3489325" y="3148013"/>
            <a:ext cx="15875" cy="12700"/>
          </a:xfrm>
          <a:custGeom>
            <a:avLst/>
            <a:gdLst>
              <a:gd name="T0" fmla="*/ 2147483647 w 14"/>
              <a:gd name="T1" fmla="*/ 0 h 13"/>
              <a:gd name="T2" fmla="*/ 2147483647 w 14"/>
              <a:gd name="T3" fmla="*/ 2147483647 h 13"/>
              <a:gd name="T4" fmla="*/ 2147483647 w 14"/>
              <a:gd name="T5" fmla="*/ 2147483647 h 13"/>
              <a:gd name="T6" fmla="*/ 0 w 14"/>
              <a:gd name="T7" fmla="*/ 2147483647 h 13"/>
              <a:gd name="T8" fmla="*/ 2147483647 w 14"/>
              <a:gd name="T9" fmla="*/ 0 h 13"/>
              <a:gd name="T10" fmla="*/ 0 60000 65536"/>
              <a:gd name="T11" fmla="*/ 0 60000 65536"/>
              <a:gd name="T12" fmla="*/ 0 60000 65536"/>
              <a:gd name="T13" fmla="*/ 0 60000 65536"/>
              <a:gd name="T14" fmla="*/ 0 60000 65536"/>
              <a:gd name="T15" fmla="*/ 0 w 14"/>
              <a:gd name="T16" fmla="*/ 0 h 13"/>
              <a:gd name="T17" fmla="*/ 14 w 14"/>
              <a:gd name="T18" fmla="*/ 13 h 13"/>
            </a:gdLst>
            <a:ahLst/>
            <a:cxnLst>
              <a:cxn ang="T10">
                <a:pos x="T0" y="T1"/>
              </a:cxn>
              <a:cxn ang="T11">
                <a:pos x="T2" y="T3"/>
              </a:cxn>
              <a:cxn ang="T12">
                <a:pos x="T4" y="T5"/>
              </a:cxn>
              <a:cxn ang="T13">
                <a:pos x="T6" y="T7"/>
              </a:cxn>
              <a:cxn ang="T14">
                <a:pos x="T8" y="T9"/>
              </a:cxn>
            </a:cxnLst>
            <a:rect l="T15" t="T16" r="T17" b="T18"/>
            <a:pathLst>
              <a:path w="14" h="13">
                <a:moveTo>
                  <a:pt x="8" y="0"/>
                </a:moveTo>
                <a:lnTo>
                  <a:pt x="14" y="5"/>
                </a:lnTo>
                <a:lnTo>
                  <a:pt x="13" y="13"/>
                </a:lnTo>
                <a:lnTo>
                  <a:pt x="0" y="6"/>
                </a:lnTo>
                <a:lnTo>
                  <a:pt x="8" y="0"/>
                </a:lnTo>
                <a:close/>
              </a:path>
            </a:pathLst>
          </a:custGeom>
          <a:solidFill>
            <a:srgbClr val="CDCDCD"/>
          </a:solidFill>
          <a:ln w="6350">
            <a:solidFill>
              <a:schemeClr val="bg1"/>
            </a:solidFill>
            <a:round/>
            <a:headEnd/>
            <a:tailEnd/>
          </a:ln>
        </p:spPr>
        <p:txBody>
          <a:bodyPr/>
          <a:lstStyle/>
          <a:p>
            <a:endParaRPr lang="en-US"/>
          </a:p>
        </p:txBody>
      </p:sp>
      <p:sp>
        <p:nvSpPr>
          <p:cNvPr id="1949" name="Freeform 3004"/>
          <p:cNvSpPr>
            <a:spLocks/>
          </p:cNvSpPr>
          <p:nvPr/>
        </p:nvSpPr>
        <p:spPr bwMode="auto">
          <a:xfrm>
            <a:off x="3089275" y="2928938"/>
            <a:ext cx="25400" cy="26987"/>
          </a:xfrm>
          <a:custGeom>
            <a:avLst/>
            <a:gdLst>
              <a:gd name="T0" fmla="*/ 2147483647 w 23"/>
              <a:gd name="T1" fmla="*/ 2147483647 h 23"/>
              <a:gd name="T2" fmla="*/ 2147483647 w 23"/>
              <a:gd name="T3" fmla="*/ 2147483647 h 23"/>
              <a:gd name="T4" fmla="*/ 2147483647 w 23"/>
              <a:gd name="T5" fmla="*/ 2147483647 h 23"/>
              <a:gd name="T6" fmla="*/ 0 w 23"/>
              <a:gd name="T7" fmla="*/ 0 h 23"/>
              <a:gd name="T8" fmla="*/ 2147483647 w 23"/>
              <a:gd name="T9" fmla="*/ 2147483647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13" y="8"/>
                </a:moveTo>
                <a:lnTo>
                  <a:pt x="23" y="23"/>
                </a:lnTo>
                <a:lnTo>
                  <a:pt x="9" y="14"/>
                </a:lnTo>
                <a:lnTo>
                  <a:pt x="0" y="0"/>
                </a:lnTo>
                <a:lnTo>
                  <a:pt x="13" y="8"/>
                </a:lnTo>
                <a:close/>
              </a:path>
            </a:pathLst>
          </a:custGeom>
          <a:solidFill>
            <a:srgbClr val="CDCDCD"/>
          </a:solidFill>
          <a:ln w="6350">
            <a:solidFill>
              <a:schemeClr val="bg1"/>
            </a:solidFill>
            <a:round/>
            <a:headEnd/>
            <a:tailEnd/>
          </a:ln>
        </p:spPr>
        <p:txBody>
          <a:bodyPr/>
          <a:lstStyle/>
          <a:p>
            <a:endParaRPr lang="en-US"/>
          </a:p>
        </p:txBody>
      </p:sp>
      <p:sp>
        <p:nvSpPr>
          <p:cNvPr id="1950" name="Freeform 3005"/>
          <p:cNvSpPr>
            <a:spLocks/>
          </p:cNvSpPr>
          <p:nvPr/>
        </p:nvSpPr>
        <p:spPr bwMode="auto">
          <a:xfrm>
            <a:off x="3032125" y="2943225"/>
            <a:ext cx="149225" cy="136525"/>
          </a:xfrm>
          <a:custGeom>
            <a:avLst/>
            <a:gdLst>
              <a:gd name="T0" fmla="*/ 2147483647 w 137"/>
              <a:gd name="T1" fmla="*/ 2147483647 h 121"/>
              <a:gd name="T2" fmla="*/ 2147483647 w 137"/>
              <a:gd name="T3" fmla="*/ 0 h 121"/>
              <a:gd name="T4" fmla="*/ 2147483647 w 137"/>
              <a:gd name="T5" fmla="*/ 2147483647 h 121"/>
              <a:gd name="T6" fmla="*/ 2147483647 w 137"/>
              <a:gd name="T7" fmla="*/ 2147483647 h 121"/>
              <a:gd name="T8" fmla="*/ 2147483647 w 137"/>
              <a:gd name="T9" fmla="*/ 2147483647 h 121"/>
              <a:gd name="T10" fmla="*/ 2147483647 w 137"/>
              <a:gd name="T11" fmla="*/ 2147483647 h 121"/>
              <a:gd name="T12" fmla="*/ 2147483647 w 137"/>
              <a:gd name="T13" fmla="*/ 2147483647 h 121"/>
              <a:gd name="T14" fmla="*/ 2147483647 w 137"/>
              <a:gd name="T15" fmla="*/ 2147483647 h 121"/>
              <a:gd name="T16" fmla="*/ 2147483647 w 137"/>
              <a:gd name="T17" fmla="*/ 2147483647 h 121"/>
              <a:gd name="T18" fmla="*/ 2147483647 w 137"/>
              <a:gd name="T19" fmla="*/ 2147483647 h 121"/>
              <a:gd name="T20" fmla="*/ 2147483647 w 137"/>
              <a:gd name="T21" fmla="*/ 2147483647 h 121"/>
              <a:gd name="T22" fmla="*/ 2147483647 w 137"/>
              <a:gd name="T23" fmla="*/ 2147483647 h 121"/>
              <a:gd name="T24" fmla="*/ 2147483647 w 137"/>
              <a:gd name="T25" fmla="*/ 2147483647 h 121"/>
              <a:gd name="T26" fmla="*/ 2147483647 w 137"/>
              <a:gd name="T27" fmla="*/ 2147483647 h 121"/>
              <a:gd name="T28" fmla="*/ 2147483647 w 137"/>
              <a:gd name="T29" fmla="*/ 2147483647 h 121"/>
              <a:gd name="T30" fmla="*/ 2147483647 w 137"/>
              <a:gd name="T31" fmla="*/ 2147483647 h 121"/>
              <a:gd name="T32" fmla="*/ 2147483647 w 137"/>
              <a:gd name="T33" fmla="*/ 2147483647 h 121"/>
              <a:gd name="T34" fmla="*/ 2147483647 w 137"/>
              <a:gd name="T35" fmla="*/ 2147483647 h 121"/>
              <a:gd name="T36" fmla="*/ 2147483647 w 137"/>
              <a:gd name="T37" fmla="*/ 2147483647 h 121"/>
              <a:gd name="T38" fmla="*/ 2147483647 w 137"/>
              <a:gd name="T39" fmla="*/ 2147483647 h 121"/>
              <a:gd name="T40" fmla="*/ 2147483647 w 137"/>
              <a:gd name="T41" fmla="*/ 2147483647 h 121"/>
              <a:gd name="T42" fmla="*/ 2147483647 w 137"/>
              <a:gd name="T43" fmla="*/ 2147483647 h 121"/>
              <a:gd name="T44" fmla="*/ 2147483647 w 137"/>
              <a:gd name="T45" fmla="*/ 2147483647 h 121"/>
              <a:gd name="T46" fmla="*/ 0 w 137"/>
              <a:gd name="T47" fmla="*/ 2147483647 h 121"/>
              <a:gd name="T48" fmla="*/ 2147483647 w 137"/>
              <a:gd name="T49" fmla="*/ 2147483647 h 121"/>
              <a:gd name="T50" fmla="*/ 2147483647 w 137"/>
              <a:gd name="T51" fmla="*/ 2147483647 h 121"/>
              <a:gd name="T52" fmla="*/ 2147483647 w 137"/>
              <a:gd name="T53" fmla="*/ 2147483647 h 121"/>
              <a:gd name="T54" fmla="*/ 2147483647 w 137"/>
              <a:gd name="T55" fmla="*/ 2147483647 h 121"/>
              <a:gd name="T56" fmla="*/ 2147483647 w 137"/>
              <a:gd name="T57" fmla="*/ 2147483647 h 1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7"/>
              <a:gd name="T88" fmla="*/ 0 h 121"/>
              <a:gd name="T89" fmla="*/ 137 w 137"/>
              <a:gd name="T90" fmla="*/ 121 h 1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7" h="121">
                <a:moveTo>
                  <a:pt x="28" y="3"/>
                </a:moveTo>
                <a:lnTo>
                  <a:pt x="37" y="0"/>
                </a:lnTo>
                <a:lnTo>
                  <a:pt x="42" y="10"/>
                </a:lnTo>
                <a:lnTo>
                  <a:pt x="43" y="26"/>
                </a:lnTo>
                <a:lnTo>
                  <a:pt x="53" y="17"/>
                </a:lnTo>
                <a:lnTo>
                  <a:pt x="60" y="23"/>
                </a:lnTo>
                <a:lnTo>
                  <a:pt x="59" y="29"/>
                </a:lnTo>
                <a:lnTo>
                  <a:pt x="101" y="55"/>
                </a:lnTo>
                <a:lnTo>
                  <a:pt x="107" y="80"/>
                </a:lnTo>
                <a:lnTo>
                  <a:pt x="122" y="78"/>
                </a:lnTo>
                <a:lnTo>
                  <a:pt x="137" y="94"/>
                </a:lnTo>
                <a:lnTo>
                  <a:pt x="118" y="108"/>
                </a:lnTo>
                <a:lnTo>
                  <a:pt x="93" y="98"/>
                </a:lnTo>
                <a:lnTo>
                  <a:pt x="93" y="86"/>
                </a:lnTo>
                <a:lnTo>
                  <a:pt x="80" y="84"/>
                </a:lnTo>
                <a:lnTo>
                  <a:pt x="83" y="76"/>
                </a:lnTo>
                <a:lnTo>
                  <a:pt x="70" y="80"/>
                </a:lnTo>
                <a:lnTo>
                  <a:pt x="69" y="94"/>
                </a:lnTo>
                <a:lnTo>
                  <a:pt x="38" y="121"/>
                </a:lnTo>
                <a:lnTo>
                  <a:pt x="31" y="114"/>
                </a:lnTo>
                <a:lnTo>
                  <a:pt x="30" y="89"/>
                </a:lnTo>
                <a:lnTo>
                  <a:pt x="28" y="96"/>
                </a:lnTo>
                <a:lnTo>
                  <a:pt x="3" y="104"/>
                </a:lnTo>
                <a:lnTo>
                  <a:pt x="0" y="98"/>
                </a:lnTo>
                <a:lnTo>
                  <a:pt x="4" y="88"/>
                </a:lnTo>
                <a:lnTo>
                  <a:pt x="19" y="76"/>
                </a:lnTo>
                <a:lnTo>
                  <a:pt x="17" y="58"/>
                </a:lnTo>
                <a:lnTo>
                  <a:pt x="21" y="19"/>
                </a:lnTo>
                <a:lnTo>
                  <a:pt x="28" y="3"/>
                </a:lnTo>
                <a:close/>
              </a:path>
            </a:pathLst>
          </a:custGeom>
          <a:solidFill>
            <a:srgbClr val="CDCDCD"/>
          </a:solidFill>
          <a:ln w="6350">
            <a:solidFill>
              <a:schemeClr val="bg1"/>
            </a:solidFill>
            <a:round/>
            <a:headEnd/>
            <a:tailEnd/>
          </a:ln>
        </p:spPr>
        <p:txBody>
          <a:bodyPr/>
          <a:lstStyle/>
          <a:p>
            <a:endParaRPr lang="en-US"/>
          </a:p>
        </p:txBody>
      </p:sp>
      <p:sp>
        <p:nvSpPr>
          <p:cNvPr id="1951" name="Freeform 3006"/>
          <p:cNvSpPr>
            <a:spLocks/>
          </p:cNvSpPr>
          <p:nvPr/>
        </p:nvSpPr>
        <p:spPr bwMode="auto">
          <a:xfrm>
            <a:off x="3214688" y="3067050"/>
            <a:ext cx="20637" cy="14288"/>
          </a:xfrm>
          <a:custGeom>
            <a:avLst/>
            <a:gdLst>
              <a:gd name="T0" fmla="*/ 0 w 18"/>
              <a:gd name="T1" fmla="*/ 0 h 13"/>
              <a:gd name="T2" fmla="*/ 2147483647 w 18"/>
              <a:gd name="T3" fmla="*/ 0 h 13"/>
              <a:gd name="T4" fmla="*/ 2147483647 w 18"/>
              <a:gd name="T5" fmla="*/ 2147483647 h 13"/>
              <a:gd name="T6" fmla="*/ 2147483647 w 18"/>
              <a:gd name="T7" fmla="*/ 2147483647 h 13"/>
              <a:gd name="T8" fmla="*/ 0 w 18"/>
              <a:gd name="T9" fmla="*/ 0 h 13"/>
              <a:gd name="T10" fmla="*/ 0 60000 65536"/>
              <a:gd name="T11" fmla="*/ 0 60000 65536"/>
              <a:gd name="T12" fmla="*/ 0 60000 65536"/>
              <a:gd name="T13" fmla="*/ 0 60000 65536"/>
              <a:gd name="T14" fmla="*/ 0 60000 65536"/>
              <a:gd name="T15" fmla="*/ 0 w 18"/>
              <a:gd name="T16" fmla="*/ 0 h 13"/>
              <a:gd name="T17" fmla="*/ 18 w 18"/>
              <a:gd name="T18" fmla="*/ 13 h 13"/>
            </a:gdLst>
            <a:ahLst/>
            <a:cxnLst>
              <a:cxn ang="T10">
                <a:pos x="T0" y="T1"/>
              </a:cxn>
              <a:cxn ang="T11">
                <a:pos x="T2" y="T3"/>
              </a:cxn>
              <a:cxn ang="T12">
                <a:pos x="T4" y="T5"/>
              </a:cxn>
              <a:cxn ang="T13">
                <a:pos x="T6" y="T7"/>
              </a:cxn>
              <a:cxn ang="T14">
                <a:pos x="T8" y="T9"/>
              </a:cxn>
            </a:cxnLst>
            <a:rect l="T15" t="T16" r="T17" b="T18"/>
            <a:pathLst>
              <a:path w="18" h="13">
                <a:moveTo>
                  <a:pt x="0" y="0"/>
                </a:moveTo>
                <a:lnTo>
                  <a:pt x="14" y="0"/>
                </a:lnTo>
                <a:lnTo>
                  <a:pt x="18" y="8"/>
                </a:lnTo>
                <a:lnTo>
                  <a:pt x="12" y="13"/>
                </a:lnTo>
                <a:lnTo>
                  <a:pt x="0" y="0"/>
                </a:lnTo>
                <a:close/>
              </a:path>
            </a:pathLst>
          </a:custGeom>
          <a:solidFill>
            <a:srgbClr val="CDCDCD"/>
          </a:solidFill>
          <a:ln w="6350">
            <a:solidFill>
              <a:schemeClr val="bg1"/>
            </a:solidFill>
            <a:round/>
            <a:headEnd/>
            <a:tailEnd/>
          </a:ln>
        </p:spPr>
        <p:txBody>
          <a:bodyPr/>
          <a:lstStyle/>
          <a:p>
            <a:endParaRPr lang="en-US"/>
          </a:p>
        </p:txBody>
      </p:sp>
      <p:sp>
        <p:nvSpPr>
          <p:cNvPr id="1952" name="Freeform 3007"/>
          <p:cNvSpPr>
            <a:spLocks/>
          </p:cNvSpPr>
          <p:nvPr/>
        </p:nvSpPr>
        <p:spPr bwMode="auto">
          <a:xfrm>
            <a:off x="3373438" y="3097213"/>
            <a:ext cx="12700" cy="9525"/>
          </a:xfrm>
          <a:custGeom>
            <a:avLst/>
            <a:gdLst>
              <a:gd name="T0" fmla="*/ 0 w 13"/>
              <a:gd name="T1" fmla="*/ 0 h 8"/>
              <a:gd name="T2" fmla="*/ 2147483647 w 13"/>
              <a:gd name="T3" fmla="*/ 2147483647 h 8"/>
              <a:gd name="T4" fmla="*/ 2147483647 w 13"/>
              <a:gd name="T5" fmla="*/ 2147483647 h 8"/>
              <a:gd name="T6" fmla="*/ 0 w 13"/>
              <a:gd name="T7" fmla="*/ 0 h 8"/>
              <a:gd name="T8" fmla="*/ 0 60000 65536"/>
              <a:gd name="T9" fmla="*/ 0 60000 65536"/>
              <a:gd name="T10" fmla="*/ 0 60000 65536"/>
              <a:gd name="T11" fmla="*/ 0 60000 65536"/>
              <a:gd name="T12" fmla="*/ 0 w 13"/>
              <a:gd name="T13" fmla="*/ 0 h 8"/>
              <a:gd name="T14" fmla="*/ 13 w 13"/>
              <a:gd name="T15" fmla="*/ 8 h 8"/>
            </a:gdLst>
            <a:ahLst/>
            <a:cxnLst>
              <a:cxn ang="T8">
                <a:pos x="T0" y="T1"/>
              </a:cxn>
              <a:cxn ang="T9">
                <a:pos x="T2" y="T3"/>
              </a:cxn>
              <a:cxn ang="T10">
                <a:pos x="T4" y="T5"/>
              </a:cxn>
              <a:cxn ang="T11">
                <a:pos x="T6" y="T7"/>
              </a:cxn>
            </a:cxnLst>
            <a:rect l="T12" t="T13" r="T14" b="T15"/>
            <a:pathLst>
              <a:path w="13" h="8">
                <a:moveTo>
                  <a:pt x="0" y="0"/>
                </a:moveTo>
                <a:lnTo>
                  <a:pt x="13" y="5"/>
                </a:lnTo>
                <a:lnTo>
                  <a:pt x="8" y="8"/>
                </a:lnTo>
                <a:lnTo>
                  <a:pt x="0" y="0"/>
                </a:lnTo>
                <a:close/>
              </a:path>
            </a:pathLst>
          </a:custGeom>
          <a:solidFill>
            <a:srgbClr val="CDCDCD"/>
          </a:solidFill>
          <a:ln w="6350">
            <a:solidFill>
              <a:schemeClr val="bg1"/>
            </a:solidFill>
            <a:round/>
            <a:headEnd/>
            <a:tailEnd/>
          </a:ln>
        </p:spPr>
        <p:txBody>
          <a:bodyPr/>
          <a:lstStyle/>
          <a:p>
            <a:endParaRPr lang="en-US"/>
          </a:p>
        </p:txBody>
      </p:sp>
      <p:sp>
        <p:nvSpPr>
          <p:cNvPr id="1953" name="Freeform 3010"/>
          <p:cNvSpPr>
            <a:spLocks/>
          </p:cNvSpPr>
          <p:nvPr/>
        </p:nvSpPr>
        <p:spPr bwMode="auto">
          <a:xfrm>
            <a:off x="3619500" y="3552825"/>
            <a:ext cx="139700" cy="161925"/>
          </a:xfrm>
          <a:custGeom>
            <a:avLst/>
            <a:gdLst>
              <a:gd name="T0" fmla="*/ 2147483647 w 128"/>
              <a:gd name="T1" fmla="*/ 2147483647 h 146"/>
              <a:gd name="T2" fmla="*/ 2147483647 w 128"/>
              <a:gd name="T3" fmla="*/ 2147483647 h 146"/>
              <a:gd name="T4" fmla="*/ 2147483647 w 128"/>
              <a:gd name="T5" fmla="*/ 2147483647 h 146"/>
              <a:gd name="T6" fmla="*/ 2147483647 w 128"/>
              <a:gd name="T7" fmla="*/ 2147483647 h 146"/>
              <a:gd name="T8" fmla="*/ 2147483647 w 128"/>
              <a:gd name="T9" fmla="*/ 2147483647 h 146"/>
              <a:gd name="T10" fmla="*/ 2147483647 w 128"/>
              <a:gd name="T11" fmla="*/ 2147483647 h 146"/>
              <a:gd name="T12" fmla="*/ 2147483647 w 128"/>
              <a:gd name="T13" fmla="*/ 2147483647 h 146"/>
              <a:gd name="T14" fmla="*/ 2147483647 w 128"/>
              <a:gd name="T15" fmla="*/ 2147483647 h 146"/>
              <a:gd name="T16" fmla="*/ 2147483647 w 128"/>
              <a:gd name="T17" fmla="*/ 2147483647 h 146"/>
              <a:gd name="T18" fmla="*/ 2147483647 w 128"/>
              <a:gd name="T19" fmla="*/ 2147483647 h 146"/>
              <a:gd name="T20" fmla="*/ 2147483647 w 128"/>
              <a:gd name="T21" fmla="*/ 2147483647 h 146"/>
              <a:gd name="T22" fmla="*/ 2147483647 w 128"/>
              <a:gd name="T23" fmla="*/ 2147483647 h 146"/>
              <a:gd name="T24" fmla="*/ 2147483647 w 128"/>
              <a:gd name="T25" fmla="*/ 2147483647 h 146"/>
              <a:gd name="T26" fmla="*/ 2147483647 w 128"/>
              <a:gd name="T27" fmla="*/ 2147483647 h 146"/>
              <a:gd name="T28" fmla="*/ 0 w 128"/>
              <a:gd name="T29" fmla="*/ 2147483647 h 146"/>
              <a:gd name="T30" fmla="*/ 0 w 128"/>
              <a:gd name="T31" fmla="*/ 2147483647 h 146"/>
              <a:gd name="T32" fmla="*/ 2147483647 w 128"/>
              <a:gd name="T33" fmla="*/ 2147483647 h 146"/>
              <a:gd name="T34" fmla="*/ 2147483647 w 128"/>
              <a:gd name="T35" fmla="*/ 2147483647 h 146"/>
              <a:gd name="T36" fmla="*/ 2147483647 w 128"/>
              <a:gd name="T37" fmla="*/ 2147483647 h 146"/>
              <a:gd name="T38" fmla="*/ 2147483647 w 128"/>
              <a:gd name="T39" fmla="*/ 2147483647 h 146"/>
              <a:gd name="T40" fmla="*/ 2147483647 w 128"/>
              <a:gd name="T41" fmla="*/ 2147483647 h 146"/>
              <a:gd name="T42" fmla="*/ 2147483647 w 128"/>
              <a:gd name="T43" fmla="*/ 2147483647 h 146"/>
              <a:gd name="T44" fmla="*/ 2147483647 w 128"/>
              <a:gd name="T45" fmla="*/ 2147483647 h 146"/>
              <a:gd name="T46" fmla="*/ 2147483647 w 128"/>
              <a:gd name="T47" fmla="*/ 2147483647 h 146"/>
              <a:gd name="T48" fmla="*/ 2147483647 w 128"/>
              <a:gd name="T49" fmla="*/ 2147483647 h 146"/>
              <a:gd name="T50" fmla="*/ 2147483647 w 128"/>
              <a:gd name="T51" fmla="*/ 2147483647 h 146"/>
              <a:gd name="T52" fmla="*/ 2147483647 w 128"/>
              <a:gd name="T53" fmla="*/ 2147483647 h 146"/>
              <a:gd name="T54" fmla="*/ 2147483647 w 128"/>
              <a:gd name="T55" fmla="*/ 2147483647 h 146"/>
              <a:gd name="T56" fmla="*/ 2147483647 w 128"/>
              <a:gd name="T57" fmla="*/ 2147483647 h 146"/>
              <a:gd name="T58" fmla="*/ 2147483647 w 128"/>
              <a:gd name="T59" fmla="*/ 2147483647 h 146"/>
              <a:gd name="T60" fmla="*/ 2147483647 w 128"/>
              <a:gd name="T61" fmla="*/ 2147483647 h 146"/>
              <a:gd name="T62" fmla="*/ 2147483647 w 128"/>
              <a:gd name="T63" fmla="*/ 2147483647 h 146"/>
              <a:gd name="T64" fmla="*/ 2147483647 w 128"/>
              <a:gd name="T65" fmla="*/ 2147483647 h 146"/>
              <a:gd name="T66" fmla="*/ 2147483647 w 128"/>
              <a:gd name="T67" fmla="*/ 2147483647 h 146"/>
              <a:gd name="T68" fmla="*/ 2147483647 w 128"/>
              <a:gd name="T69" fmla="*/ 2147483647 h 146"/>
              <a:gd name="T70" fmla="*/ 2147483647 w 128"/>
              <a:gd name="T71" fmla="*/ 2147483647 h 146"/>
              <a:gd name="T72" fmla="*/ 2147483647 w 128"/>
              <a:gd name="T73" fmla="*/ 2147483647 h 146"/>
              <a:gd name="T74" fmla="*/ 2147483647 w 128"/>
              <a:gd name="T75" fmla="*/ 2147483647 h 146"/>
              <a:gd name="T76" fmla="*/ 2147483647 w 128"/>
              <a:gd name="T77" fmla="*/ 2147483647 h 146"/>
              <a:gd name="T78" fmla="*/ 2147483647 w 128"/>
              <a:gd name="T79" fmla="*/ 2147483647 h 146"/>
              <a:gd name="T80" fmla="*/ 2147483647 w 128"/>
              <a:gd name="T81" fmla="*/ 2147483647 h 146"/>
              <a:gd name="T82" fmla="*/ 2147483647 w 128"/>
              <a:gd name="T83" fmla="*/ 2147483647 h 146"/>
              <a:gd name="T84" fmla="*/ 2147483647 w 128"/>
              <a:gd name="T85" fmla="*/ 2147483647 h 146"/>
              <a:gd name="T86" fmla="*/ 2147483647 w 128"/>
              <a:gd name="T87" fmla="*/ 2147483647 h 146"/>
              <a:gd name="T88" fmla="*/ 2147483647 w 128"/>
              <a:gd name="T89" fmla="*/ 2147483647 h 146"/>
              <a:gd name="T90" fmla="*/ 2147483647 w 128"/>
              <a:gd name="T91" fmla="*/ 2147483647 h 146"/>
              <a:gd name="T92" fmla="*/ 2147483647 w 128"/>
              <a:gd name="T93" fmla="*/ 2147483647 h 146"/>
              <a:gd name="T94" fmla="*/ 2147483647 w 128"/>
              <a:gd name="T95" fmla="*/ 2147483647 h 146"/>
              <a:gd name="T96" fmla="*/ 2147483647 w 128"/>
              <a:gd name="T97" fmla="*/ 2147483647 h 146"/>
              <a:gd name="T98" fmla="*/ 2147483647 w 128"/>
              <a:gd name="T99" fmla="*/ 2147483647 h 146"/>
              <a:gd name="T100" fmla="*/ 2147483647 w 128"/>
              <a:gd name="T101" fmla="*/ 2147483647 h 146"/>
              <a:gd name="T102" fmla="*/ 2147483647 w 128"/>
              <a:gd name="T103" fmla="*/ 2147483647 h 146"/>
              <a:gd name="T104" fmla="*/ 2147483647 w 128"/>
              <a:gd name="T105" fmla="*/ 2147483647 h 146"/>
              <a:gd name="T106" fmla="*/ 2147483647 w 128"/>
              <a:gd name="T107" fmla="*/ 2147483647 h 146"/>
              <a:gd name="T108" fmla="*/ 2147483647 w 128"/>
              <a:gd name="T109" fmla="*/ 2147483647 h 146"/>
              <a:gd name="T110" fmla="*/ 2147483647 w 128"/>
              <a:gd name="T111" fmla="*/ 2147483647 h 146"/>
              <a:gd name="T112" fmla="*/ 2147483647 w 128"/>
              <a:gd name="T113" fmla="*/ 2147483647 h 146"/>
              <a:gd name="T114" fmla="*/ 2147483647 w 128"/>
              <a:gd name="T115" fmla="*/ 2147483647 h 146"/>
              <a:gd name="T116" fmla="*/ 2147483647 w 128"/>
              <a:gd name="T117" fmla="*/ 2147483647 h 146"/>
              <a:gd name="T118" fmla="*/ 2147483647 w 128"/>
              <a:gd name="T119" fmla="*/ 2147483647 h 146"/>
              <a:gd name="T120" fmla="*/ 2147483647 w 128"/>
              <a:gd name="T121" fmla="*/ 2147483647 h 146"/>
              <a:gd name="T122" fmla="*/ 2147483647 w 128"/>
              <a:gd name="T123" fmla="*/ 0 h 146"/>
              <a:gd name="T124" fmla="*/ 2147483647 w 128"/>
              <a:gd name="T125" fmla="*/ 2147483647 h 1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8"/>
              <a:gd name="T190" fmla="*/ 0 h 146"/>
              <a:gd name="T191" fmla="*/ 128 w 128"/>
              <a:gd name="T192" fmla="*/ 146 h 1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8" h="146">
                <a:moveTo>
                  <a:pt x="60" y="1"/>
                </a:moveTo>
                <a:lnTo>
                  <a:pt x="52" y="6"/>
                </a:lnTo>
                <a:lnTo>
                  <a:pt x="37" y="25"/>
                </a:lnTo>
                <a:lnTo>
                  <a:pt x="41" y="28"/>
                </a:lnTo>
                <a:lnTo>
                  <a:pt x="36" y="39"/>
                </a:lnTo>
                <a:lnTo>
                  <a:pt x="38" y="42"/>
                </a:lnTo>
                <a:lnTo>
                  <a:pt x="32" y="44"/>
                </a:lnTo>
                <a:lnTo>
                  <a:pt x="28" y="62"/>
                </a:lnTo>
                <a:lnTo>
                  <a:pt x="22" y="65"/>
                </a:lnTo>
                <a:lnTo>
                  <a:pt x="25" y="75"/>
                </a:lnTo>
                <a:lnTo>
                  <a:pt x="18" y="75"/>
                </a:lnTo>
                <a:lnTo>
                  <a:pt x="13" y="87"/>
                </a:lnTo>
                <a:lnTo>
                  <a:pt x="2" y="91"/>
                </a:lnTo>
                <a:lnTo>
                  <a:pt x="16" y="94"/>
                </a:lnTo>
                <a:lnTo>
                  <a:pt x="0" y="109"/>
                </a:lnTo>
                <a:lnTo>
                  <a:pt x="0" y="114"/>
                </a:lnTo>
                <a:lnTo>
                  <a:pt x="6" y="119"/>
                </a:lnTo>
                <a:lnTo>
                  <a:pt x="50" y="119"/>
                </a:lnTo>
                <a:lnTo>
                  <a:pt x="69" y="111"/>
                </a:lnTo>
                <a:lnTo>
                  <a:pt x="67" y="117"/>
                </a:lnTo>
                <a:lnTo>
                  <a:pt x="61" y="122"/>
                </a:lnTo>
                <a:lnTo>
                  <a:pt x="74" y="122"/>
                </a:lnTo>
                <a:lnTo>
                  <a:pt x="77" y="115"/>
                </a:lnTo>
                <a:lnTo>
                  <a:pt x="87" y="118"/>
                </a:lnTo>
                <a:lnTo>
                  <a:pt x="66" y="133"/>
                </a:lnTo>
                <a:lnTo>
                  <a:pt x="70" y="138"/>
                </a:lnTo>
                <a:lnTo>
                  <a:pt x="94" y="123"/>
                </a:lnTo>
                <a:lnTo>
                  <a:pt x="99" y="108"/>
                </a:lnTo>
                <a:lnTo>
                  <a:pt x="102" y="108"/>
                </a:lnTo>
                <a:lnTo>
                  <a:pt x="105" y="125"/>
                </a:lnTo>
                <a:lnTo>
                  <a:pt x="101" y="138"/>
                </a:lnTo>
                <a:lnTo>
                  <a:pt x="110" y="131"/>
                </a:lnTo>
                <a:lnTo>
                  <a:pt x="113" y="146"/>
                </a:lnTo>
                <a:lnTo>
                  <a:pt x="120" y="143"/>
                </a:lnTo>
                <a:lnTo>
                  <a:pt x="128" y="123"/>
                </a:lnTo>
                <a:lnTo>
                  <a:pt x="125" y="114"/>
                </a:lnTo>
                <a:lnTo>
                  <a:pt x="119" y="121"/>
                </a:lnTo>
                <a:lnTo>
                  <a:pt x="124" y="101"/>
                </a:lnTo>
                <a:lnTo>
                  <a:pt x="110" y="117"/>
                </a:lnTo>
                <a:lnTo>
                  <a:pt x="107" y="113"/>
                </a:lnTo>
                <a:lnTo>
                  <a:pt x="109" y="105"/>
                </a:lnTo>
                <a:lnTo>
                  <a:pt x="105" y="101"/>
                </a:lnTo>
                <a:lnTo>
                  <a:pt x="118" y="93"/>
                </a:lnTo>
                <a:lnTo>
                  <a:pt x="120" y="87"/>
                </a:lnTo>
                <a:lnTo>
                  <a:pt x="102" y="92"/>
                </a:lnTo>
                <a:lnTo>
                  <a:pt x="111" y="66"/>
                </a:lnTo>
                <a:lnTo>
                  <a:pt x="94" y="63"/>
                </a:lnTo>
                <a:lnTo>
                  <a:pt x="76" y="69"/>
                </a:lnTo>
                <a:lnTo>
                  <a:pt x="80" y="60"/>
                </a:lnTo>
                <a:lnTo>
                  <a:pt x="66" y="63"/>
                </a:lnTo>
                <a:lnTo>
                  <a:pt x="62" y="56"/>
                </a:lnTo>
                <a:lnTo>
                  <a:pt x="74" y="50"/>
                </a:lnTo>
                <a:lnTo>
                  <a:pt x="61" y="48"/>
                </a:lnTo>
                <a:lnTo>
                  <a:pt x="62" y="44"/>
                </a:lnTo>
                <a:lnTo>
                  <a:pt x="50" y="59"/>
                </a:lnTo>
                <a:lnTo>
                  <a:pt x="50" y="45"/>
                </a:lnTo>
                <a:lnTo>
                  <a:pt x="60" y="29"/>
                </a:lnTo>
                <a:lnTo>
                  <a:pt x="60" y="20"/>
                </a:lnTo>
                <a:lnTo>
                  <a:pt x="66" y="20"/>
                </a:lnTo>
                <a:lnTo>
                  <a:pt x="67" y="13"/>
                </a:lnTo>
                <a:lnTo>
                  <a:pt x="65" y="6"/>
                </a:lnTo>
                <a:lnTo>
                  <a:pt x="72" y="0"/>
                </a:lnTo>
                <a:lnTo>
                  <a:pt x="60" y="1"/>
                </a:lnTo>
                <a:close/>
              </a:path>
            </a:pathLst>
          </a:custGeom>
          <a:solidFill>
            <a:srgbClr val="CDCDCD"/>
          </a:solidFill>
          <a:ln w="6350">
            <a:solidFill>
              <a:schemeClr val="bg1"/>
            </a:solidFill>
            <a:round/>
            <a:headEnd/>
            <a:tailEnd/>
          </a:ln>
        </p:spPr>
        <p:txBody>
          <a:bodyPr/>
          <a:lstStyle/>
          <a:p>
            <a:endParaRPr lang="en-US"/>
          </a:p>
        </p:txBody>
      </p:sp>
      <p:sp>
        <p:nvSpPr>
          <p:cNvPr id="1954" name="Freeform 3011"/>
          <p:cNvSpPr>
            <a:spLocks/>
          </p:cNvSpPr>
          <p:nvPr/>
        </p:nvSpPr>
        <p:spPr bwMode="auto">
          <a:xfrm>
            <a:off x="3573463" y="3700463"/>
            <a:ext cx="36512" cy="44450"/>
          </a:xfrm>
          <a:custGeom>
            <a:avLst/>
            <a:gdLst>
              <a:gd name="T0" fmla="*/ 2147483647 w 33"/>
              <a:gd name="T1" fmla="*/ 0 h 39"/>
              <a:gd name="T2" fmla="*/ 2147483647 w 33"/>
              <a:gd name="T3" fmla="*/ 2147483647 h 39"/>
              <a:gd name="T4" fmla="*/ 0 w 33"/>
              <a:gd name="T5" fmla="*/ 2147483647 h 39"/>
              <a:gd name="T6" fmla="*/ 2147483647 w 33"/>
              <a:gd name="T7" fmla="*/ 2147483647 h 39"/>
              <a:gd name="T8" fmla="*/ 2147483647 w 33"/>
              <a:gd name="T9" fmla="*/ 2147483647 h 39"/>
              <a:gd name="T10" fmla="*/ 2147483647 w 33"/>
              <a:gd name="T11" fmla="*/ 2147483647 h 39"/>
              <a:gd name="T12" fmla="*/ 2147483647 w 33"/>
              <a:gd name="T13" fmla="*/ 2147483647 h 39"/>
              <a:gd name="T14" fmla="*/ 2147483647 w 33"/>
              <a:gd name="T15" fmla="*/ 2147483647 h 39"/>
              <a:gd name="T16" fmla="*/ 2147483647 w 33"/>
              <a:gd name="T17" fmla="*/ 2147483647 h 39"/>
              <a:gd name="T18" fmla="*/ 2147483647 w 33"/>
              <a:gd name="T19" fmla="*/ 2147483647 h 39"/>
              <a:gd name="T20" fmla="*/ 2147483647 w 33"/>
              <a:gd name="T21" fmla="*/ 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9"/>
              <a:gd name="T35" fmla="*/ 33 w 33"/>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9">
                <a:moveTo>
                  <a:pt x="18" y="0"/>
                </a:moveTo>
                <a:lnTo>
                  <a:pt x="3" y="24"/>
                </a:lnTo>
                <a:lnTo>
                  <a:pt x="0" y="34"/>
                </a:lnTo>
                <a:lnTo>
                  <a:pt x="4" y="39"/>
                </a:lnTo>
                <a:lnTo>
                  <a:pt x="19" y="38"/>
                </a:lnTo>
                <a:lnTo>
                  <a:pt x="33" y="29"/>
                </a:lnTo>
                <a:lnTo>
                  <a:pt x="29" y="20"/>
                </a:lnTo>
                <a:lnTo>
                  <a:pt x="25" y="26"/>
                </a:lnTo>
                <a:lnTo>
                  <a:pt x="16" y="26"/>
                </a:lnTo>
                <a:lnTo>
                  <a:pt x="23" y="4"/>
                </a:lnTo>
                <a:lnTo>
                  <a:pt x="18" y="0"/>
                </a:lnTo>
                <a:close/>
              </a:path>
            </a:pathLst>
          </a:custGeom>
          <a:solidFill>
            <a:srgbClr val="CDCDCD"/>
          </a:solidFill>
          <a:ln w="6350">
            <a:solidFill>
              <a:schemeClr val="bg1"/>
            </a:solidFill>
            <a:round/>
            <a:headEnd/>
            <a:tailEnd/>
          </a:ln>
        </p:spPr>
        <p:txBody>
          <a:bodyPr/>
          <a:lstStyle/>
          <a:p>
            <a:endParaRPr lang="en-US"/>
          </a:p>
        </p:txBody>
      </p:sp>
      <p:sp>
        <p:nvSpPr>
          <p:cNvPr id="1955" name="Freeform 3012"/>
          <p:cNvSpPr>
            <a:spLocks/>
          </p:cNvSpPr>
          <p:nvPr/>
        </p:nvSpPr>
        <p:spPr bwMode="auto">
          <a:xfrm>
            <a:off x="3511550" y="3608388"/>
            <a:ext cx="57150" cy="26987"/>
          </a:xfrm>
          <a:custGeom>
            <a:avLst/>
            <a:gdLst>
              <a:gd name="T0" fmla="*/ 2147483647 w 53"/>
              <a:gd name="T1" fmla="*/ 0 h 25"/>
              <a:gd name="T2" fmla="*/ 2147483647 w 53"/>
              <a:gd name="T3" fmla="*/ 2147483647 h 25"/>
              <a:gd name="T4" fmla="*/ 2147483647 w 53"/>
              <a:gd name="T5" fmla="*/ 2147483647 h 25"/>
              <a:gd name="T6" fmla="*/ 2147483647 w 53"/>
              <a:gd name="T7" fmla="*/ 2147483647 h 25"/>
              <a:gd name="T8" fmla="*/ 2147483647 w 53"/>
              <a:gd name="T9" fmla="*/ 2147483647 h 25"/>
              <a:gd name="T10" fmla="*/ 2147483647 w 53"/>
              <a:gd name="T11" fmla="*/ 2147483647 h 25"/>
              <a:gd name="T12" fmla="*/ 2147483647 w 53"/>
              <a:gd name="T13" fmla="*/ 2147483647 h 25"/>
              <a:gd name="T14" fmla="*/ 0 w 53"/>
              <a:gd name="T15" fmla="*/ 2147483647 h 25"/>
              <a:gd name="T16" fmla="*/ 2147483647 w 53"/>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25"/>
              <a:gd name="T29" fmla="*/ 53 w 53"/>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25">
                <a:moveTo>
                  <a:pt x="9" y="0"/>
                </a:moveTo>
                <a:lnTo>
                  <a:pt x="37" y="10"/>
                </a:lnTo>
                <a:lnTo>
                  <a:pt x="49" y="16"/>
                </a:lnTo>
                <a:lnTo>
                  <a:pt x="53" y="24"/>
                </a:lnTo>
                <a:lnTo>
                  <a:pt x="42" y="25"/>
                </a:lnTo>
                <a:lnTo>
                  <a:pt x="20" y="17"/>
                </a:lnTo>
                <a:lnTo>
                  <a:pt x="17" y="11"/>
                </a:lnTo>
                <a:lnTo>
                  <a:pt x="0" y="3"/>
                </a:lnTo>
                <a:lnTo>
                  <a:pt x="9" y="0"/>
                </a:lnTo>
                <a:close/>
              </a:path>
            </a:pathLst>
          </a:custGeom>
          <a:solidFill>
            <a:srgbClr val="CDCDCD"/>
          </a:solidFill>
          <a:ln w="6350">
            <a:solidFill>
              <a:schemeClr val="bg1"/>
            </a:solidFill>
            <a:round/>
            <a:headEnd/>
            <a:tailEnd/>
          </a:ln>
        </p:spPr>
        <p:txBody>
          <a:bodyPr/>
          <a:lstStyle/>
          <a:p>
            <a:endParaRPr lang="en-US"/>
          </a:p>
        </p:txBody>
      </p:sp>
      <p:sp>
        <p:nvSpPr>
          <p:cNvPr id="1956" name="Freeform 3013"/>
          <p:cNvSpPr>
            <a:spLocks/>
          </p:cNvSpPr>
          <p:nvPr/>
        </p:nvSpPr>
        <p:spPr bwMode="auto">
          <a:xfrm>
            <a:off x="3514725" y="3700463"/>
            <a:ext cx="47625" cy="33337"/>
          </a:xfrm>
          <a:custGeom>
            <a:avLst/>
            <a:gdLst>
              <a:gd name="T0" fmla="*/ 2147483647 w 44"/>
              <a:gd name="T1" fmla="*/ 0 h 29"/>
              <a:gd name="T2" fmla="*/ 2147483647 w 44"/>
              <a:gd name="T3" fmla="*/ 2147483647 h 29"/>
              <a:gd name="T4" fmla="*/ 2147483647 w 44"/>
              <a:gd name="T5" fmla="*/ 2147483647 h 29"/>
              <a:gd name="T6" fmla="*/ 2147483647 w 44"/>
              <a:gd name="T7" fmla="*/ 2147483647 h 29"/>
              <a:gd name="T8" fmla="*/ 2147483647 w 44"/>
              <a:gd name="T9" fmla="*/ 2147483647 h 29"/>
              <a:gd name="T10" fmla="*/ 2147483647 w 44"/>
              <a:gd name="T11" fmla="*/ 2147483647 h 29"/>
              <a:gd name="T12" fmla="*/ 2147483647 w 44"/>
              <a:gd name="T13" fmla="*/ 2147483647 h 29"/>
              <a:gd name="T14" fmla="*/ 0 w 44"/>
              <a:gd name="T15" fmla="*/ 2147483647 h 29"/>
              <a:gd name="T16" fmla="*/ 2147483647 w 4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29"/>
              <a:gd name="T29" fmla="*/ 44 w 44"/>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29">
                <a:moveTo>
                  <a:pt x="6" y="0"/>
                </a:moveTo>
                <a:lnTo>
                  <a:pt x="5" y="6"/>
                </a:lnTo>
                <a:lnTo>
                  <a:pt x="11" y="14"/>
                </a:lnTo>
                <a:lnTo>
                  <a:pt x="44" y="17"/>
                </a:lnTo>
                <a:lnTo>
                  <a:pt x="34" y="29"/>
                </a:lnTo>
                <a:lnTo>
                  <a:pt x="25" y="20"/>
                </a:lnTo>
                <a:lnTo>
                  <a:pt x="16" y="22"/>
                </a:lnTo>
                <a:lnTo>
                  <a:pt x="0" y="9"/>
                </a:lnTo>
                <a:lnTo>
                  <a:pt x="6" y="0"/>
                </a:lnTo>
                <a:close/>
              </a:path>
            </a:pathLst>
          </a:custGeom>
          <a:solidFill>
            <a:srgbClr val="CDCDCD"/>
          </a:solidFill>
          <a:ln w="6350">
            <a:solidFill>
              <a:schemeClr val="bg1"/>
            </a:solidFill>
            <a:round/>
            <a:headEnd/>
            <a:tailEnd/>
          </a:ln>
        </p:spPr>
        <p:txBody>
          <a:bodyPr/>
          <a:lstStyle/>
          <a:p>
            <a:endParaRPr lang="en-US"/>
          </a:p>
        </p:txBody>
      </p:sp>
      <p:sp>
        <p:nvSpPr>
          <p:cNvPr id="1957" name="Freeform 3014"/>
          <p:cNvSpPr>
            <a:spLocks/>
          </p:cNvSpPr>
          <p:nvPr/>
        </p:nvSpPr>
        <p:spPr bwMode="auto">
          <a:xfrm>
            <a:off x="2968625" y="2439988"/>
            <a:ext cx="606425" cy="700087"/>
          </a:xfrm>
          <a:custGeom>
            <a:avLst/>
            <a:gdLst>
              <a:gd name="T0" fmla="*/ 2147483647 w 559"/>
              <a:gd name="T1" fmla="*/ 2147483647 h 623"/>
              <a:gd name="T2" fmla="*/ 2147483647 w 559"/>
              <a:gd name="T3" fmla="*/ 2147483647 h 623"/>
              <a:gd name="T4" fmla="*/ 2147483647 w 559"/>
              <a:gd name="T5" fmla="*/ 2147483647 h 623"/>
              <a:gd name="T6" fmla="*/ 2147483647 w 559"/>
              <a:gd name="T7" fmla="*/ 2147483647 h 623"/>
              <a:gd name="T8" fmla="*/ 2147483647 w 559"/>
              <a:gd name="T9" fmla="*/ 2147483647 h 623"/>
              <a:gd name="T10" fmla="*/ 2147483647 w 559"/>
              <a:gd name="T11" fmla="*/ 2147483647 h 623"/>
              <a:gd name="T12" fmla="*/ 2147483647 w 559"/>
              <a:gd name="T13" fmla="*/ 2147483647 h 623"/>
              <a:gd name="T14" fmla="*/ 2147483647 w 559"/>
              <a:gd name="T15" fmla="*/ 2147483647 h 623"/>
              <a:gd name="T16" fmla="*/ 2147483647 w 559"/>
              <a:gd name="T17" fmla="*/ 2147483647 h 623"/>
              <a:gd name="T18" fmla="*/ 2147483647 w 559"/>
              <a:gd name="T19" fmla="*/ 2147483647 h 623"/>
              <a:gd name="T20" fmla="*/ 2147483647 w 559"/>
              <a:gd name="T21" fmla="*/ 2147483647 h 623"/>
              <a:gd name="T22" fmla="*/ 2147483647 w 559"/>
              <a:gd name="T23" fmla="*/ 2147483647 h 623"/>
              <a:gd name="T24" fmla="*/ 2147483647 w 559"/>
              <a:gd name="T25" fmla="*/ 2147483647 h 623"/>
              <a:gd name="T26" fmla="*/ 2147483647 w 559"/>
              <a:gd name="T27" fmla="*/ 2147483647 h 623"/>
              <a:gd name="T28" fmla="*/ 2147483647 w 559"/>
              <a:gd name="T29" fmla="*/ 2147483647 h 623"/>
              <a:gd name="T30" fmla="*/ 2147483647 w 559"/>
              <a:gd name="T31" fmla="*/ 2147483647 h 623"/>
              <a:gd name="T32" fmla="*/ 2147483647 w 559"/>
              <a:gd name="T33" fmla="*/ 2147483647 h 623"/>
              <a:gd name="T34" fmla="*/ 2147483647 w 559"/>
              <a:gd name="T35" fmla="*/ 2147483647 h 623"/>
              <a:gd name="T36" fmla="*/ 2147483647 w 559"/>
              <a:gd name="T37" fmla="*/ 2147483647 h 623"/>
              <a:gd name="T38" fmla="*/ 2147483647 w 559"/>
              <a:gd name="T39" fmla="*/ 2147483647 h 623"/>
              <a:gd name="T40" fmla="*/ 2147483647 w 559"/>
              <a:gd name="T41" fmla="*/ 2147483647 h 623"/>
              <a:gd name="T42" fmla="*/ 2147483647 w 559"/>
              <a:gd name="T43" fmla="*/ 2147483647 h 623"/>
              <a:gd name="T44" fmla="*/ 2147483647 w 559"/>
              <a:gd name="T45" fmla="*/ 2147483647 h 623"/>
              <a:gd name="T46" fmla="*/ 2147483647 w 559"/>
              <a:gd name="T47" fmla="*/ 2147483647 h 623"/>
              <a:gd name="T48" fmla="*/ 2147483647 w 559"/>
              <a:gd name="T49" fmla="*/ 2147483647 h 623"/>
              <a:gd name="T50" fmla="*/ 2147483647 w 559"/>
              <a:gd name="T51" fmla="*/ 2147483647 h 623"/>
              <a:gd name="T52" fmla="*/ 2147483647 w 559"/>
              <a:gd name="T53" fmla="*/ 2147483647 h 623"/>
              <a:gd name="T54" fmla="*/ 2147483647 w 559"/>
              <a:gd name="T55" fmla="*/ 2147483647 h 623"/>
              <a:gd name="T56" fmla="*/ 2147483647 w 559"/>
              <a:gd name="T57" fmla="*/ 2147483647 h 623"/>
              <a:gd name="T58" fmla="*/ 2147483647 w 559"/>
              <a:gd name="T59" fmla="*/ 2147483647 h 623"/>
              <a:gd name="T60" fmla="*/ 2147483647 w 559"/>
              <a:gd name="T61" fmla="*/ 2147483647 h 623"/>
              <a:gd name="T62" fmla="*/ 2147483647 w 559"/>
              <a:gd name="T63" fmla="*/ 2147483647 h 623"/>
              <a:gd name="T64" fmla="*/ 2147483647 w 559"/>
              <a:gd name="T65" fmla="*/ 2147483647 h 623"/>
              <a:gd name="T66" fmla="*/ 2147483647 w 559"/>
              <a:gd name="T67" fmla="*/ 2147483647 h 623"/>
              <a:gd name="T68" fmla="*/ 2147483647 w 559"/>
              <a:gd name="T69" fmla="*/ 2147483647 h 623"/>
              <a:gd name="T70" fmla="*/ 2147483647 w 559"/>
              <a:gd name="T71" fmla="*/ 2147483647 h 623"/>
              <a:gd name="T72" fmla="*/ 2147483647 w 559"/>
              <a:gd name="T73" fmla="*/ 2147483647 h 623"/>
              <a:gd name="T74" fmla="*/ 2147483647 w 559"/>
              <a:gd name="T75" fmla="*/ 2147483647 h 623"/>
              <a:gd name="T76" fmla="*/ 2147483647 w 559"/>
              <a:gd name="T77" fmla="*/ 2147483647 h 623"/>
              <a:gd name="T78" fmla="*/ 2147483647 w 559"/>
              <a:gd name="T79" fmla="*/ 2147483647 h 623"/>
              <a:gd name="T80" fmla="*/ 2147483647 w 559"/>
              <a:gd name="T81" fmla="*/ 2147483647 h 623"/>
              <a:gd name="T82" fmla="*/ 2147483647 w 559"/>
              <a:gd name="T83" fmla="*/ 2147483647 h 623"/>
              <a:gd name="T84" fmla="*/ 2147483647 w 559"/>
              <a:gd name="T85" fmla="*/ 2147483647 h 623"/>
              <a:gd name="T86" fmla="*/ 2147483647 w 559"/>
              <a:gd name="T87" fmla="*/ 2147483647 h 623"/>
              <a:gd name="T88" fmla="*/ 2147483647 w 559"/>
              <a:gd name="T89" fmla="*/ 2147483647 h 623"/>
              <a:gd name="T90" fmla="*/ 2147483647 w 559"/>
              <a:gd name="T91" fmla="*/ 2147483647 h 623"/>
              <a:gd name="T92" fmla="*/ 2147483647 w 559"/>
              <a:gd name="T93" fmla="*/ 2147483647 h 623"/>
              <a:gd name="T94" fmla="*/ 2147483647 w 559"/>
              <a:gd name="T95" fmla="*/ 2147483647 h 623"/>
              <a:gd name="T96" fmla="*/ 2147483647 w 559"/>
              <a:gd name="T97" fmla="*/ 2147483647 h 623"/>
              <a:gd name="T98" fmla="*/ 2147483647 w 559"/>
              <a:gd name="T99" fmla="*/ 2147483647 h 623"/>
              <a:gd name="T100" fmla="*/ 2147483647 w 559"/>
              <a:gd name="T101" fmla="*/ 2147483647 h 62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59"/>
              <a:gd name="T154" fmla="*/ 0 h 623"/>
              <a:gd name="T155" fmla="*/ 559 w 559"/>
              <a:gd name="T156" fmla="*/ 623 h 62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59" h="623">
                <a:moveTo>
                  <a:pt x="438" y="576"/>
                </a:moveTo>
                <a:lnTo>
                  <a:pt x="419" y="553"/>
                </a:lnTo>
                <a:lnTo>
                  <a:pt x="414" y="545"/>
                </a:lnTo>
                <a:lnTo>
                  <a:pt x="419" y="543"/>
                </a:lnTo>
                <a:lnTo>
                  <a:pt x="430" y="557"/>
                </a:lnTo>
                <a:lnTo>
                  <a:pt x="438" y="552"/>
                </a:lnTo>
                <a:lnTo>
                  <a:pt x="456" y="574"/>
                </a:lnTo>
                <a:lnTo>
                  <a:pt x="480" y="577"/>
                </a:lnTo>
                <a:lnTo>
                  <a:pt x="492" y="596"/>
                </a:lnTo>
                <a:lnTo>
                  <a:pt x="494" y="594"/>
                </a:lnTo>
                <a:lnTo>
                  <a:pt x="489" y="581"/>
                </a:lnTo>
                <a:lnTo>
                  <a:pt x="499" y="583"/>
                </a:lnTo>
                <a:lnTo>
                  <a:pt x="497" y="574"/>
                </a:lnTo>
                <a:lnTo>
                  <a:pt x="489" y="564"/>
                </a:lnTo>
                <a:lnTo>
                  <a:pt x="489" y="557"/>
                </a:lnTo>
                <a:lnTo>
                  <a:pt x="498" y="563"/>
                </a:lnTo>
                <a:lnTo>
                  <a:pt x="500" y="545"/>
                </a:lnTo>
                <a:lnTo>
                  <a:pt x="497" y="532"/>
                </a:lnTo>
                <a:lnTo>
                  <a:pt x="484" y="527"/>
                </a:lnTo>
                <a:lnTo>
                  <a:pt x="489" y="507"/>
                </a:lnTo>
                <a:lnTo>
                  <a:pt x="483" y="502"/>
                </a:lnTo>
                <a:lnTo>
                  <a:pt x="478" y="505"/>
                </a:lnTo>
                <a:lnTo>
                  <a:pt x="476" y="495"/>
                </a:lnTo>
                <a:lnTo>
                  <a:pt x="464" y="498"/>
                </a:lnTo>
                <a:lnTo>
                  <a:pt x="468" y="492"/>
                </a:lnTo>
                <a:lnTo>
                  <a:pt x="458" y="492"/>
                </a:lnTo>
                <a:lnTo>
                  <a:pt x="456" y="498"/>
                </a:lnTo>
                <a:lnTo>
                  <a:pt x="450" y="479"/>
                </a:lnTo>
                <a:lnTo>
                  <a:pt x="445" y="478"/>
                </a:lnTo>
                <a:lnTo>
                  <a:pt x="445" y="459"/>
                </a:lnTo>
                <a:lnTo>
                  <a:pt x="431" y="459"/>
                </a:lnTo>
                <a:lnTo>
                  <a:pt x="433" y="447"/>
                </a:lnTo>
                <a:lnTo>
                  <a:pt x="448" y="444"/>
                </a:lnTo>
                <a:lnTo>
                  <a:pt x="428" y="423"/>
                </a:lnTo>
                <a:lnTo>
                  <a:pt x="435" y="419"/>
                </a:lnTo>
                <a:lnTo>
                  <a:pt x="446" y="427"/>
                </a:lnTo>
                <a:lnTo>
                  <a:pt x="441" y="416"/>
                </a:lnTo>
                <a:lnTo>
                  <a:pt x="453" y="416"/>
                </a:lnTo>
                <a:lnTo>
                  <a:pt x="451" y="426"/>
                </a:lnTo>
                <a:lnTo>
                  <a:pt x="471" y="437"/>
                </a:lnTo>
                <a:lnTo>
                  <a:pt x="473" y="444"/>
                </a:lnTo>
                <a:lnTo>
                  <a:pt x="483" y="443"/>
                </a:lnTo>
                <a:lnTo>
                  <a:pt x="483" y="456"/>
                </a:lnTo>
                <a:lnTo>
                  <a:pt x="490" y="469"/>
                </a:lnTo>
                <a:lnTo>
                  <a:pt x="495" y="465"/>
                </a:lnTo>
                <a:lnTo>
                  <a:pt x="494" y="475"/>
                </a:lnTo>
                <a:lnTo>
                  <a:pt x="498" y="480"/>
                </a:lnTo>
                <a:lnTo>
                  <a:pt x="504" y="478"/>
                </a:lnTo>
                <a:lnTo>
                  <a:pt x="517" y="493"/>
                </a:lnTo>
                <a:lnTo>
                  <a:pt x="524" y="474"/>
                </a:lnTo>
                <a:lnTo>
                  <a:pt x="520" y="453"/>
                </a:lnTo>
                <a:lnTo>
                  <a:pt x="534" y="462"/>
                </a:lnTo>
                <a:lnTo>
                  <a:pt x="540" y="444"/>
                </a:lnTo>
                <a:lnTo>
                  <a:pt x="546" y="441"/>
                </a:lnTo>
                <a:lnTo>
                  <a:pt x="537" y="439"/>
                </a:lnTo>
                <a:lnTo>
                  <a:pt x="541" y="429"/>
                </a:lnTo>
                <a:lnTo>
                  <a:pt x="537" y="427"/>
                </a:lnTo>
                <a:lnTo>
                  <a:pt x="553" y="430"/>
                </a:lnTo>
                <a:lnTo>
                  <a:pt x="556" y="427"/>
                </a:lnTo>
                <a:lnTo>
                  <a:pt x="552" y="423"/>
                </a:lnTo>
                <a:lnTo>
                  <a:pt x="559" y="413"/>
                </a:lnTo>
                <a:lnTo>
                  <a:pt x="543" y="394"/>
                </a:lnTo>
                <a:lnTo>
                  <a:pt x="522" y="399"/>
                </a:lnTo>
                <a:lnTo>
                  <a:pt x="528" y="380"/>
                </a:lnTo>
                <a:lnTo>
                  <a:pt x="505" y="384"/>
                </a:lnTo>
                <a:lnTo>
                  <a:pt x="510" y="374"/>
                </a:lnTo>
                <a:lnTo>
                  <a:pt x="499" y="354"/>
                </a:lnTo>
                <a:lnTo>
                  <a:pt x="487" y="351"/>
                </a:lnTo>
                <a:lnTo>
                  <a:pt x="489" y="340"/>
                </a:lnTo>
                <a:lnTo>
                  <a:pt x="471" y="348"/>
                </a:lnTo>
                <a:lnTo>
                  <a:pt x="465" y="342"/>
                </a:lnTo>
                <a:lnTo>
                  <a:pt x="469" y="336"/>
                </a:lnTo>
                <a:lnTo>
                  <a:pt x="466" y="332"/>
                </a:lnTo>
                <a:lnTo>
                  <a:pt x="453" y="332"/>
                </a:lnTo>
                <a:lnTo>
                  <a:pt x="456" y="323"/>
                </a:lnTo>
                <a:lnTo>
                  <a:pt x="425" y="311"/>
                </a:lnTo>
                <a:lnTo>
                  <a:pt x="436" y="307"/>
                </a:lnTo>
                <a:lnTo>
                  <a:pt x="428" y="296"/>
                </a:lnTo>
                <a:lnTo>
                  <a:pt x="435" y="289"/>
                </a:lnTo>
                <a:lnTo>
                  <a:pt x="421" y="280"/>
                </a:lnTo>
                <a:lnTo>
                  <a:pt x="460" y="276"/>
                </a:lnTo>
                <a:lnTo>
                  <a:pt x="415" y="259"/>
                </a:lnTo>
                <a:lnTo>
                  <a:pt x="445" y="249"/>
                </a:lnTo>
                <a:lnTo>
                  <a:pt x="449" y="243"/>
                </a:lnTo>
                <a:lnTo>
                  <a:pt x="446" y="238"/>
                </a:lnTo>
                <a:lnTo>
                  <a:pt x="428" y="218"/>
                </a:lnTo>
                <a:lnTo>
                  <a:pt x="426" y="227"/>
                </a:lnTo>
                <a:lnTo>
                  <a:pt x="411" y="236"/>
                </a:lnTo>
                <a:lnTo>
                  <a:pt x="419" y="223"/>
                </a:lnTo>
                <a:lnTo>
                  <a:pt x="399" y="225"/>
                </a:lnTo>
                <a:lnTo>
                  <a:pt x="421" y="213"/>
                </a:lnTo>
                <a:lnTo>
                  <a:pt x="422" y="200"/>
                </a:lnTo>
                <a:lnTo>
                  <a:pt x="401" y="190"/>
                </a:lnTo>
                <a:lnTo>
                  <a:pt x="384" y="206"/>
                </a:lnTo>
                <a:lnTo>
                  <a:pt x="394" y="186"/>
                </a:lnTo>
                <a:lnTo>
                  <a:pt x="375" y="197"/>
                </a:lnTo>
                <a:lnTo>
                  <a:pt x="381" y="180"/>
                </a:lnTo>
                <a:lnTo>
                  <a:pt x="380" y="173"/>
                </a:lnTo>
                <a:lnTo>
                  <a:pt x="351" y="173"/>
                </a:lnTo>
                <a:lnTo>
                  <a:pt x="370" y="167"/>
                </a:lnTo>
                <a:lnTo>
                  <a:pt x="371" y="163"/>
                </a:lnTo>
                <a:lnTo>
                  <a:pt x="365" y="147"/>
                </a:lnTo>
                <a:lnTo>
                  <a:pt x="342" y="133"/>
                </a:lnTo>
                <a:lnTo>
                  <a:pt x="336" y="144"/>
                </a:lnTo>
                <a:lnTo>
                  <a:pt x="327" y="144"/>
                </a:lnTo>
                <a:lnTo>
                  <a:pt x="328" y="158"/>
                </a:lnTo>
                <a:lnTo>
                  <a:pt x="321" y="150"/>
                </a:lnTo>
                <a:lnTo>
                  <a:pt x="321" y="143"/>
                </a:lnTo>
                <a:lnTo>
                  <a:pt x="313" y="149"/>
                </a:lnTo>
                <a:lnTo>
                  <a:pt x="322" y="128"/>
                </a:lnTo>
                <a:lnTo>
                  <a:pt x="294" y="135"/>
                </a:lnTo>
                <a:lnTo>
                  <a:pt x="307" y="124"/>
                </a:lnTo>
                <a:lnTo>
                  <a:pt x="308" y="111"/>
                </a:lnTo>
                <a:lnTo>
                  <a:pt x="291" y="109"/>
                </a:lnTo>
                <a:lnTo>
                  <a:pt x="294" y="96"/>
                </a:lnTo>
                <a:lnTo>
                  <a:pt x="281" y="79"/>
                </a:lnTo>
                <a:lnTo>
                  <a:pt x="244" y="68"/>
                </a:lnTo>
                <a:lnTo>
                  <a:pt x="224" y="80"/>
                </a:lnTo>
                <a:lnTo>
                  <a:pt x="229" y="92"/>
                </a:lnTo>
                <a:lnTo>
                  <a:pt x="215" y="100"/>
                </a:lnTo>
                <a:lnTo>
                  <a:pt x="201" y="94"/>
                </a:lnTo>
                <a:lnTo>
                  <a:pt x="200" y="82"/>
                </a:lnTo>
                <a:lnTo>
                  <a:pt x="195" y="102"/>
                </a:lnTo>
                <a:lnTo>
                  <a:pt x="179" y="120"/>
                </a:lnTo>
                <a:lnTo>
                  <a:pt x="177" y="111"/>
                </a:lnTo>
                <a:lnTo>
                  <a:pt x="185" y="109"/>
                </a:lnTo>
                <a:lnTo>
                  <a:pt x="180" y="105"/>
                </a:lnTo>
                <a:lnTo>
                  <a:pt x="190" y="69"/>
                </a:lnTo>
                <a:lnTo>
                  <a:pt x="181" y="56"/>
                </a:lnTo>
                <a:lnTo>
                  <a:pt x="185" y="46"/>
                </a:lnTo>
                <a:lnTo>
                  <a:pt x="169" y="35"/>
                </a:lnTo>
                <a:lnTo>
                  <a:pt x="174" y="29"/>
                </a:lnTo>
                <a:lnTo>
                  <a:pt x="167" y="1"/>
                </a:lnTo>
                <a:lnTo>
                  <a:pt x="127" y="11"/>
                </a:lnTo>
                <a:lnTo>
                  <a:pt x="121" y="19"/>
                </a:lnTo>
                <a:lnTo>
                  <a:pt x="126" y="23"/>
                </a:lnTo>
                <a:lnTo>
                  <a:pt x="126" y="31"/>
                </a:lnTo>
                <a:lnTo>
                  <a:pt x="110" y="22"/>
                </a:lnTo>
                <a:lnTo>
                  <a:pt x="112" y="36"/>
                </a:lnTo>
                <a:lnTo>
                  <a:pt x="98" y="29"/>
                </a:lnTo>
                <a:lnTo>
                  <a:pt x="97" y="35"/>
                </a:lnTo>
                <a:lnTo>
                  <a:pt x="101" y="40"/>
                </a:lnTo>
                <a:lnTo>
                  <a:pt x="122" y="49"/>
                </a:lnTo>
                <a:lnTo>
                  <a:pt x="89" y="46"/>
                </a:lnTo>
                <a:lnTo>
                  <a:pt x="118" y="66"/>
                </a:lnTo>
                <a:lnTo>
                  <a:pt x="86" y="58"/>
                </a:lnTo>
                <a:lnTo>
                  <a:pt x="89" y="88"/>
                </a:lnTo>
                <a:lnTo>
                  <a:pt x="102" y="91"/>
                </a:lnTo>
                <a:lnTo>
                  <a:pt x="81" y="115"/>
                </a:lnTo>
                <a:lnTo>
                  <a:pt x="92" y="134"/>
                </a:lnTo>
                <a:lnTo>
                  <a:pt x="105" y="137"/>
                </a:lnTo>
                <a:lnTo>
                  <a:pt x="102" y="172"/>
                </a:lnTo>
                <a:lnTo>
                  <a:pt x="100" y="179"/>
                </a:lnTo>
                <a:lnTo>
                  <a:pt x="98" y="166"/>
                </a:lnTo>
                <a:lnTo>
                  <a:pt x="68" y="174"/>
                </a:lnTo>
                <a:lnTo>
                  <a:pt x="100" y="159"/>
                </a:lnTo>
                <a:lnTo>
                  <a:pt x="75" y="121"/>
                </a:lnTo>
                <a:lnTo>
                  <a:pt x="71" y="111"/>
                </a:lnTo>
                <a:lnTo>
                  <a:pt x="75" y="91"/>
                </a:lnTo>
                <a:lnTo>
                  <a:pt x="67" y="75"/>
                </a:lnTo>
                <a:lnTo>
                  <a:pt x="76" y="39"/>
                </a:lnTo>
                <a:lnTo>
                  <a:pt x="100" y="0"/>
                </a:lnTo>
                <a:lnTo>
                  <a:pt x="52" y="1"/>
                </a:lnTo>
                <a:lnTo>
                  <a:pt x="19" y="42"/>
                </a:lnTo>
                <a:lnTo>
                  <a:pt x="14" y="64"/>
                </a:lnTo>
                <a:lnTo>
                  <a:pt x="18" y="66"/>
                </a:lnTo>
                <a:lnTo>
                  <a:pt x="12" y="66"/>
                </a:lnTo>
                <a:lnTo>
                  <a:pt x="4" y="91"/>
                </a:lnTo>
                <a:lnTo>
                  <a:pt x="6" y="104"/>
                </a:lnTo>
                <a:lnTo>
                  <a:pt x="10" y="104"/>
                </a:lnTo>
                <a:lnTo>
                  <a:pt x="0" y="115"/>
                </a:lnTo>
                <a:lnTo>
                  <a:pt x="6" y="129"/>
                </a:lnTo>
                <a:lnTo>
                  <a:pt x="2" y="150"/>
                </a:lnTo>
                <a:lnTo>
                  <a:pt x="58" y="176"/>
                </a:lnTo>
                <a:lnTo>
                  <a:pt x="14" y="172"/>
                </a:lnTo>
                <a:lnTo>
                  <a:pt x="17" y="176"/>
                </a:lnTo>
                <a:lnTo>
                  <a:pt x="14" y="182"/>
                </a:lnTo>
                <a:lnTo>
                  <a:pt x="38" y="216"/>
                </a:lnTo>
                <a:lnTo>
                  <a:pt x="59" y="218"/>
                </a:lnTo>
                <a:lnTo>
                  <a:pt x="69" y="208"/>
                </a:lnTo>
                <a:lnTo>
                  <a:pt x="71" y="219"/>
                </a:lnTo>
                <a:lnTo>
                  <a:pt x="82" y="232"/>
                </a:lnTo>
                <a:lnTo>
                  <a:pt x="137" y="233"/>
                </a:lnTo>
                <a:lnTo>
                  <a:pt x="159" y="245"/>
                </a:lnTo>
                <a:lnTo>
                  <a:pt x="166" y="236"/>
                </a:lnTo>
                <a:lnTo>
                  <a:pt x="176" y="247"/>
                </a:lnTo>
                <a:lnTo>
                  <a:pt x="180" y="247"/>
                </a:lnTo>
                <a:lnTo>
                  <a:pt x="177" y="243"/>
                </a:lnTo>
                <a:lnTo>
                  <a:pt x="165" y="226"/>
                </a:lnTo>
                <a:lnTo>
                  <a:pt x="199" y="235"/>
                </a:lnTo>
                <a:lnTo>
                  <a:pt x="203" y="243"/>
                </a:lnTo>
                <a:lnTo>
                  <a:pt x="219" y="239"/>
                </a:lnTo>
                <a:lnTo>
                  <a:pt x="222" y="236"/>
                </a:lnTo>
                <a:lnTo>
                  <a:pt x="214" y="216"/>
                </a:lnTo>
                <a:lnTo>
                  <a:pt x="206" y="213"/>
                </a:lnTo>
                <a:lnTo>
                  <a:pt x="220" y="212"/>
                </a:lnTo>
                <a:lnTo>
                  <a:pt x="232" y="223"/>
                </a:lnTo>
                <a:lnTo>
                  <a:pt x="243" y="222"/>
                </a:lnTo>
                <a:lnTo>
                  <a:pt x="244" y="243"/>
                </a:lnTo>
                <a:lnTo>
                  <a:pt x="258" y="243"/>
                </a:lnTo>
                <a:lnTo>
                  <a:pt x="259" y="251"/>
                </a:lnTo>
                <a:lnTo>
                  <a:pt x="254" y="255"/>
                </a:lnTo>
                <a:lnTo>
                  <a:pt x="279" y="276"/>
                </a:lnTo>
                <a:lnTo>
                  <a:pt x="281" y="283"/>
                </a:lnTo>
                <a:lnTo>
                  <a:pt x="274" y="289"/>
                </a:lnTo>
                <a:lnTo>
                  <a:pt x="262" y="287"/>
                </a:lnTo>
                <a:lnTo>
                  <a:pt x="263" y="308"/>
                </a:lnTo>
                <a:lnTo>
                  <a:pt x="283" y="293"/>
                </a:lnTo>
                <a:lnTo>
                  <a:pt x="297" y="292"/>
                </a:lnTo>
                <a:lnTo>
                  <a:pt x="297" y="299"/>
                </a:lnTo>
                <a:lnTo>
                  <a:pt x="309" y="316"/>
                </a:lnTo>
                <a:lnTo>
                  <a:pt x="309" y="305"/>
                </a:lnTo>
                <a:lnTo>
                  <a:pt x="316" y="307"/>
                </a:lnTo>
                <a:lnTo>
                  <a:pt x="317" y="326"/>
                </a:lnTo>
                <a:lnTo>
                  <a:pt x="333" y="336"/>
                </a:lnTo>
                <a:lnTo>
                  <a:pt x="347" y="380"/>
                </a:lnTo>
                <a:lnTo>
                  <a:pt x="335" y="394"/>
                </a:lnTo>
                <a:lnTo>
                  <a:pt x="333" y="406"/>
                </a:lnTo>
                <a:lnTo>
                  <a:pt x="306" y="434"/>
                </a:lnTo>
                <a:lnTo>
                  <a:pt x="322" y="459"/>
                </a:lnTo>
                <a:lnTo>
                  <a:pt x="322" y="468"/>
                </a:lnTo>
                <a:lnTo>
                  <a:pt x="311" y="463"/>
                </a:lnTo>
                <a:lnTo>
                  <a:pt x="288" y="476"/>
                </a:lnTo>
                <a:lnTo>
                  <a:pt x="249" y="468"/>
                </a:lnTo>
                <a:lnTo>
                  <a:pt x="252" y="472"/>
                </a:lnTo>
                <a:lnTo>
                  <a:pt x="248" y="472"/>
                </a:lnTo>
                <a:lnTo>
                  <a:pt x="249" y="480"/>
                </a:lnTo>
                <a:lnTo>
                  <a:pt x="238" y="488"/>
                </a:lnTo>
                <a:lnTo>
                  <a:pt x="234" y="504"/>
                </a:lnTo>
                <a:lnTo>
                  <a:pt x="242" y="515"/>
                </a:lnTo>
                <a:lnTo>
                  <a:pt x="261" y="523"/>
                </a:lnTo>
                <a:lnTo>
                  <a:pt x="278" y="515"/>
                </a:lnTo>
                <a:lnTo>
                  <a:pt x="277" y="508"/>
                </a:lnTo>
                <a:lnTo>
                  <a:pt x="281" y="505"/>
                </a:lnTo>
                <a:lnTo>
                  <a:pt x="302" y="514"/>
                </a:lnTo>
                <a:lnTo>
                  <a:pt x="304" y="511"/>
                </a:lnTo>
                <a:lnTo>
                  <a:pt x="296" y="498"/>
                </a:lnTo>
                <a:lnTo>
                  <a:pt x="302" y="494"/>
                </a:lnTo>
                <a:lnTo>
                  <a:pt x="303" y="503"/>
                </a:lnTo>
                <a:lnTo>
                  <a:pt x="323" y="505"/>
                </a:lnTo>
                <a:lnTo>
                  <a:pt x="335" y="534"/>
                </a:lnTo>
                <a:lnTo>
                  <a:pt x="367" y="551"/>
                </a:lnTo>
                <a:lnTo>
                  <a:pt x="356" y="558"/>
                </a:lnTo>
                <a:lnTo>
                  <a:pt x="352" y="553"/>
                </a:lnTo>
                <a:lnTo>
                  <a:pt x="368" y="576"/>
                </a:lnTo>
                <a:lnTo>
                  <a:pt x="386" y="586"/>
                </a:lnTo>
                <a:lnTo>
                  <a:pt x="394" y="580"/>
                </a:lnTo>
                <a:lnTo>
                  <a:pt x="396" y="587"/>
                </a:lnTo>
                <a:lnTo>
                  <a:pt x="404" y="584"/>
                </a:lnTo>
                <a:lnTo>
                  <a:pt x="411" y="601"/>
                </a:lnTo>
                <a:lnTo>
                  <a:pt x="416" y="598"/>
                </a:lnTo>
                <a:lnTo>
                  <a:pt x="421" y="607"/>
                </a:lnTo>
                <a:lnTo>
                  <a:pt x="444" y="617"/>
                </a:lnTo>
                <a:lnTo>
                  <a:pt x="454" y="613"/>
                </a:lnTo>
                <a:lnTo>
                  <a:pt x="463" y="623"/>
                </a:lnTo>
                <a:lnTo>
                  <a:pt x="470" y="622"/>
                </a:lnTo>
                <a:lnTo>
                  <a:pt x="468" y="604"/>
                </a:lnTo>
                <a:lnTo>
                  <a:pt x="438" y="576"/>
                </a:lnTo>
                <a:close/>
              </a:path>
            </a:pathLst>
          </a:custGeom>
          <a:solidFill>
            <a:srgbClr val="CDCDCD"/>
          </a:solidFill>
          <a:ln w="6350">
            <a:solidFill>
              <a:schemeClr val="bg1"/>
            </a:solidFill>
            <a:round/>
            <a:headEnd/>
            <a:tailEnd/>
          </a:ln>
        </p:spPr>
        <p:txBody>
          <a:bodyPr/>
          <a:lstStyle/>
          <a:p>
            <a:endParaRPr lang="en-US"/>
          </a:p>
        </p:txBody>
      </p:sp>
      <p:sp>
        <p:nvSpPr>
          <p:cNvPr id="1958" name="Freeform 3016"/>
          <p:cNvSpPr>
            <a:spLocks/>
          </p:cNvSpPr>
          <p:nvPr/>
        </p:nvSpPr>
        <p:spPr bwMode="auto">
          <a:xfrm>
            <a:off x="2163763" y="3573463"/>
            <a:ext cx="107950" cy="85725"/>
          </a:xfrm>
          <a:custGeom>
            <a:avLst/>
            <a:gdLst>
              <a:gd name="T0" fmla="*/ 2147483647 w 98"/>
              <a:gd name="T1" fmla="*/ 2147483647 h 77"/>
              <a:gd name="T2" fmla="*/ 2147483647 w 98"/>
              <a:gd name="T3" fmla="*/ 2147483647 h 77"/>
              <a:gd name="T4" fmla="*/ 0 w 98"/>
              <a:gd name="T5" fmla="*/ 2147483647 h 77"/>
              <a:gd name="T6" fmla="*/ 2147483647 w 98"/>
              <a:gd name="T7" fmla="*/ 0 h 77"/>
              <a:gd name="T8" fmla="*/ 2147483647 w 98"/>
              <a:gd name="T9" fmla="*/ 2147483647 h 77"/>
              <a:gd name="T10" fmla="*/ 2147483647 w 98"/>
              <a:gd name="T11" fmla="*/ 2147483647 h 77"/>
              <a:gd name="T12" fmla="*/ 2147483647 w 98"/>
              <a:gd name="T13" fmla="*/ 2147483647 h 77"/>
              <a:gd name="T14" fmla="*/ 2147483647 w 98"/>
              <a:gd name="T15" fmla="*/ 2147483647 h 77"/>
              <a:gd name="T16" fmla="*/ 2147483647 w 98"/>
              <a:gd name="T17" fmla="*/ 2147483647 h 77"/>
              <a:gd name="T18" fmla="*/ 2147483647 w 98"/>
              <a:gd name="T19" fmla="*/ 2147483647 h 77"/>
              <a:gd name="T20" fmla="*/ 2147483647 w 98"/>
              <a:gd name="T21" fmla="*/ 2147483647 h 77"/>
              <a:gd name="T22" fmla="*/ 2147483647 w 98"/>
              <a:gd name="T23" fmla="*/ 2147483647 h 77"/>
              <a:gd name="T24" fmla="*/ 2147483647 w 98"/>
              <a:gd name="T25" fmla="*/ 2147483647 h 77"/>
              <a:gd name="T26" fmla="*/ 2147483647 w 98"/>
              <a:gd name="T27" fmla="*/ 2147483647 h 77"/>
              <a:gd name="T28" fmla="*/ 2147483647 w 98"/>
              <a:gd name="T29" fmla="*/ 2147483647 h 77"/>
              <a:gd name="T30" fmla="*/ 2147483647 w 98"/>
              <a:gd name="T31" fmla="*/ 2147483647 h 77"/>
              <a:gd name="T32" fmla="*/ 2147483647 w 98"/>
              <a:gd name="T33" fmla="*/ 2147483647 h 77"/>
              <a:gd name="T34" fmla="*/ 2147483647 w 98"/>
              <a:gd name="T35" fmla="*/ 2147483647 h 77"/>
              <a:gd name="T36" fmla="*/ 2147483647 w 98"/>
              <a:gd name="T37" fmla="*/ 2147483647 h 77"/>
              <a:gd name="T38" fmla="*/ 2147483647 w 98"/>
              <a:gd name="T39" fmla="*/ 2147483647 h 77"/>
              <a:gd name="T40" fmla="*/ 2147483647 w 98"/>
              <a:gd name="T41" fmla="*/ 2147483647 h 77"/>
              <a:gd name="T42" fmla="*/ 2147483647 w 98"/>
              <a:gd name="T43" fmla="*/ 2147483647 h 77"/>
              <a:gd name="T44" fmla="*/ 2147483647 w 98"/>
              <a:gd name="T45" fmla="*/ 2147483647 h 77"/>
              <a:gd name="T46" fmla="*/ 2147483647 w 98"/>
              <a:gd name="T47" fmla="*/ 2147483647 h 77"/>
              <a:gd name="T48" fmla="*/ 2147483647 w 98"/>
              <a:gd name="T49" fmla="*/ 2147483647 h 77"/>
              <a:gd name="T50" fmla="*/ 2147483647 w 98"/>
              <a:gd name="T51" fmla="*/ 2147483647 h 77"/>
              <a:gd name="T52" fmla="*/ 2147483647 w 98"/>
              <a:gd name="T53" fmla="*/ 2147483647 h 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8"/>
              <a:gd name="T82" fmla="*/ 0 h 77"/>
              <a:gd name="T83" fmla="*/ 98 w 98"/>
              <a:gd name="T84" fmla="*/ 77 h 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8" h="77">
                <a:moveTo>
                  <a:pt x="16" y="15"/>
                </a:moveTo>
                <a:lnTo>
                  <a:pt x="16" y="8"/>
                </a:lnTo>
                <a:lnTo>
                  <a:pt x="0" y="6"/>
                </a:lnTo>
                <a:lnTo>
                  <a:pt x="6" y="0"/>
                </a:lnTo>
                <a:lnTo>
                  <a:pt x="53" y="16"/>
                </a:lnTo>
                <a:lnTo>
                  <a:pt x="69" y="42"/>
                </a:lnTo>
                <a:lnTo>
                  <a:pt x="89" y="55"/>
                </a:lnTo>
                <a:lnTo>
                  <a:pt x="98" y="72"/>
                </a:lnTo>
                <a:lnTo>
                  <a:pt x="91" y="77"/>
                </a:lnTo>
                <a:lnTo>
                  <a:pt x="69" y="68"/>
                </a:lnTo>
                <a:lnTo>
                  <a:pt x="71" y="62"/>
                </a:lnTo>
                <a:lnTo>
                  <a:pt x="68" y="65"/>
                </a:lnTo>
                <a:lnTo>
                  <a:pt x="63" y="62"/>
                </a:lnTo>
                <a:lnTo>
                  <a:pt x="66" y="57"/>
                </a:lnTo>
                <a:lnTo>
                  <a:pt x="54" y="58"/>
                </a:lnTo>
                <a:lnTo>
                  <a:pt x="50" y="55"/>
                </a:lnTo>
                <a:lnTo>
                  <a:pt x="55" y="55"/>
                </a:lnTo>
                <a:lnTo>
                  <a:pt x="50" y="49"/>
                </a:lnTo>
                <a:lnTo>
                  <a:pt x="38" y="45"/>
                </a:lnTo>
                <a:lnTo>
                  <a:pt x="36" y="40"/>
                </a:lnTo>
                <a:lnTo>
                  <a:pt x="45" y="38"/>
                </a:lnTo>
                <a:lnTo>
                  <a:pt x="26" y="32"/>
                </a:lnTo>
                <a:lnTo>
                  <a:pt x="21" y="22"/>
                </a:lnTo>
                <a:lnTo>
                  <a:pt x="20" y="25"/>
                </a:lnTo>
                <a:lnTo>
                  <a:pt x="10" y="24"/>
                </a:lnTo>
                <a:lnTo>
                  <a:pt x="9" y="14"/>
                </a:lnTo>
                <a:lnTo>
                  <a:pt x="16" y="15"/>
                </a:lnTo>
                <a:close/>
              </a:path>
            </a:pathLst>
          </a:custGeom>
          <a:solidFill>
            <a:srgbClr val="CDCDCD"/>
          </a:solidFill>
          <a:ln w="6350">
            <a:solidFill>
              <a:schemeClr val="bg1"/>
            </a:solidFill>
            <a:round/>
            <a:headEnd/>
            <a:tailEnd/>
          </a:ln>
        </p:spPr>
        <p:txBody>
          <a:bodyPr/>
          <a:lstStyle/>
          <a:p>
            <a:endParaRPr lang="en-US"/>
          </a:p>
        </p:txBody>
      </p:sp>
      <p:sp>
        <p:nvSpPr>
          <p:cNvPr id="1959" name="Freeform 3017"/>
          <p:cNvSpPr>
            <a:spLocks/>
          </p:cNvSpPr>
          <p:nvPr/>
        </p:nvSpPr>
        <p:spPr bwMode="auto">
          <a:xfrm>
            <a:off x="2124075" y="3468688"/>
            <a:ext cx="19050" cy="23812"/>
          </a:xfrm>
          <a:custGeom>
            <a:avLst/>
            <a:gdLst>
              <a:gd name="T0" fmla="*/ 2147483647 w 16"/>
              <a:gd name="T1" fmla="*/ 2147483647 h 21"/>
              <a:gd name="T2" fmla="*/ 2147483647 w 16"/>
              <a:gd name="T3" fmla="*/ 2147483647 h 21"/>
              <a:gd name="T4" fmla="*/ 2147483647 w 16"/>
              <a:gd name="T5" fmla="*/ 2147483647 h 21"/>
              <a:gd name="T6" fmla="*/ 0 w 16"/>
              <a:gd name="T7" fmla="*/ 0 h 21"/>
              <a:gd name="T8" fmla="*/ 2147483647 w 16"/>
              <a:gd name="T9" fmla="*/ 2147483647 h 21"/>
              <a:gd name="T10" fmla="*/ 0 60000 65536"/>
              <a:gd name="T11" fmla="*/ 0 60000 65536"/>
              <a:gd name="T12" fmla="*/ 0 60000 65536"/>
              <a:gd name="T13" fmla="*/ 0 60000 65536"/>
              <a:gd name="T14" fmla="*/ 0 60000 65536"/>
              <a:gd name="T15" fmla="*/ 0 w 16"/>
              <a:gd name="T16" fmla="*/ 0 h 21"/>
              <a:gd name="T17" fmla="*/ 16 w 16"/>
              <a:gd name="T18" fmla="*/ 21 h 21"/>
            </a:gdLst>
            <a:ahLst/>
            <a:cxnLst>
              <a:cxn ang="T10">
                <a:pos x="T0" y="T1"/>
              </a:cxn>
              <a:cxn ang="T11">
                <a:pos x="T2" y="T3"/>
              </a:cxn>
              <a:cxn ang="T12">
                <a:pos x="T4" y="T5"/>
              </a:cxn>
              <a:cxn ang="T13">
                <a:pos x="T6" y="T7"/>
              </a:cxn>
              <a:cxn ang="T14">
                <a:pos x="T8" y="T9"/>
              </a:cxn>
            </a:cxnLst>
            <a:rect l="T15" t="T16" r="T17" b="T18"/>
            <a:pathLst>
              <a:path w="16" h="21">
                <a:moveTo>
                  <a:pt x="9" y="6"/>
                </a:moveTo>
                <a:lnTo>
                  <a:pt x="16" y="14"/>
                </a:lnTo>
                <a:lnTo>
                  <a:pt x="14" y="21"/>
                </a:lnTo>
                <a:lnTo>
                  <a:pt x="0" y="0"/>
                </a:lnTo>
                <a:lnTo>
                  <a:pt x="9" y="6"/>
                </a:lnTo>
                <a:close/>
              </a:path>
            </a:pathLst>
          </a:custGeom>
          <a:solidFill>
            <a:srgbClr val="CDCDCD"/>
          </a:solidFill>
          <a:ln w="6350">
            <a:solidFill>
              <a:schemeClr val="bg1"/>
            </a:solidFill>
            <a:round/>
            <a:headEnd/>
            <a:tailEnd/>
          </a:ln>
        </p:spPr>
        <p:txBody>
          <a:bodyPr/>
          <a:lstStyle/>
          <a:p>
            <a:endParaRPr lang="en-US"/>
          </a:p>
        </p:txBody>
      </p:sp>
      <p:sp>
        <p:nvSpPr>
          <p:cNvPr id="1960" name="Freeform 3018"/>
          <p:cNvSpPr>
            <a:spLocks/>
          </p:cNvSpPr>
          <p:nvPr/>
        </p:nvSpPr>
        <p:spPr bwMode="auto">
          <a:xfrm>
            <a:off x="2120900" y="3475038"/>
            <a:ext cx="12700" cy="17462"/>
          </a:xfrm>
          <a:custGeom>
            <a:avLst/>
            <a:gdLst>
              <a:gd name="T0" fmla="*/ 0 w 13"/>
              <a:gd name="T1" fmla="*/ 0 h 16"/>
              <a:gd name="T2" fmla="*/ 2147483647 w 13"/>
              <a:gd name="T3" fmla="*/ 2147483647 h 16"/>
              <a:gd name="T4" fmla="*/ 2147483647 w 13"/>
              <a:gd name="T5" fmla="*/ 2147483647 h 16"/>
              <a:gd name="T6" fmla="*/ 0 w 13"/>
              <a:gd name="T7" fmla="*/ 0 h 16"/>
              <a:gd name="T8" fmla="*/ 0 60000 65536"/>
              <a:gd name="T9" fmla="*/ 0 60000 65536"/>
              <a:gd name="T10" fmla="*/ 0 60000 65536"/>
              <a:gd name="T11" fmla="*/ 0 60000 65536"/>
              <a:gd name="T12" fmla="*/ 0 w 13"/>
              <a:gd name="T13" fmla="*/ 0 h 16"/>
              <a:gd name="T14" fmla="*/ 13 w 13"/>
              <a:gd name="T15" fmla="*/ 16 h 16"/>
            </a:gdLst>
            <a:ahLst/>
            <a:cxnLst>
              <a:cxn ang="T8">
                <a:pos x="T0" y="T1"/>
              </a:cxn>
              <a:cxn ang="T9">
                <a:pos x="T2" y="T3"/>
              </a:cxn>
              <a:cxn ang="T10">
                <a:pos x="T4" y="T5"/>
              </a:cxn>
              <a:cxn ang="T11">
                <a:pos x="T6" y="T7"/>
              </a:cxn>
            </a:cxnLst>
            <a:rect l="T12" t="T13" r="T14" b="T15"/>
            <a:pathLst>
              <a:path w="13" h="16">
                <a:moveTo>
                  <a:pt x="0" y="0"/>
                </a:moveTo>
                <a:lnTo>
                  <a:pt x="10" y="5"/>
                </a:lnTo>
                <a:lnTo>
                  <a:pt x="13" y="16"/>
                </a:lnTo>
                <a:lnTo>
                  <a:pt x="0" y="0"/>
                </a:lnTo>
                <a:close/>
              </a:path>
            </a:pathLst>
          </a:custGeom>
          <a:solidFill>
            <a:srgbClr val="CDCDCD"/>
          </a:solidFill>
          <a:ln w="6350">
            <a:solidFill>
              <a:schemeClr val="bg1"/>
            </a:solidFill>
            <a:round/>
            <a:headEnd/>
            <a:tailEnd/>
          </a:ln>
        </p:spPr>
        <p:txBody>
          <a:bodyPr/>
          <a:lstStyle/>
          <a:p>
            <a:endParaRPr lang="en-US"/>
          </a:p>
        </p:txBody>
      </p:sp>
      <p:sp>
        <p:nvSpPr>
          <p:cNvPr id="1961" name="Freeform 3019"/>
          <p:cNvSpPr>
            <a:spLocks/>
          </p:cNvSpPr>
          <p:nvPr/>
        </p:nvSpPr>
        <p:spPr bwMode="auto">
          <a:xfrm>
            <a:off x="2116138" y="3460750"/>
            <a:ext cx="7937" cy="4763"/>
          </a:xfrm>
          <a:custGeom>
            <a:avLst/>
            <a:gdLst>
              <a:gd name="T0" fmla="*/ 0 w 7"/>
              <a:gd name="T1" fmla="*/ 2147483647 h 6"/>
              <a:gd name="T2" fmla="*/ 2147483647 w 7"/>
              <a:gd name="T3" fmla="*/ 0 h 6"/>
              <a:gd name="T4" fmla="*/ 2147483647 w 7"/>
              <a:gd name="T5" fmla="*/ 2147483647 h 6"/>
              <a:gd name="T6" fmla="*/ 0 w 7"/>
              <a:gd name="T7" fmla="*/ 2147483647 h 6"/>
              <a:gd name="T8" fmla="*/ 0 60000 65536"/>
              <a:gd name="T9" fmla="*/ 0 60000 65536"/>
              <a:gd name="T10" fmla="*/ 0 60000 65536"/>
              <a:gd name="T11" fmla="*/ 0 60000 65536"/>
              <a:gd name="T12" fmla="*/ 0 w 7"/>
              <a:gd name="T13" fmla="*/ 0 h 6"/>
              <a:gd name="T14" fmla="*/ 7 w 7"/>
              <a:gd name="T15" fmla="*/ 6 h 6"/>
            </a:gdLst>
            <a:ahLst/>
            <a:cxnLst>
              <a:cxn ang="T8">
                <a:pos x="T0" y="T1"/>
              </a:cxn>
              <a:cxn ang="T9">
                <a:pos x="T2" y="T3"/>
              </a:cxn>
              <a:cxn ang="T10">
                <a:pos x="T4" y="T5"/>
              </a:cxn>
              <a:cxn ang="T11">
                <a:pos x="T6" y="T7"/>
              </a:cxn>
            </a:cxnLst>
            <a:rect l="T12" t="T13" r="T14" b="T15"/>
            <a:pathLst>
              <a:path w="7" h="6">
                <a:moveTo>
                  <a:pt x="0" y="4"/>
                </a:moveTo>
                <a:lnTo>
                  <a:pt x="4" y="0"/>
                </a:lnTo>
                <a:lnTo>
                  <a:pt x="7" y="6"/>
                </a:lnTo>
                <a:lnTo>
                  <a:pt x="0" y="4"/>
                </a:lnTo>
                <a:close/>
              </a:path>
            </a:pathLst>
          </a:custGeom>
          <a:solidFill>
            <a:srgbClr val="CDCDCD"/>
          </a:solidFill>
          <a:ln w="6350">
            <a:solidFill>
              <a:schemeClr val="bg1"/>
            </a:solidFill>
            <a:round/>
            <a:headEnd/>
            <a:tailEnd/>
          </a:ln>
        </p:spPr>
        <p:txBody>
          <a:bodyPr/>
          <a:lstStyle/>
          <a:p>
            <a:endParaRPr lang="en-US"/>
          </a:p>
        </p:txBody>
      </p:sp>
      <p:sp>
        <p:nvSpPr>
          <p:cNvPr id="1962" name="Freeform 3020"/>
          <p:cNvSpPr>
            <a:spLocks/>
          </p:cNvSpPr>
          <p:nvPr/>
        </p:nvSpPr>
        <p:spPr bwMode="auto">
          <a:xfrm>
            <a:off x="2079625" y="3490913"/>
            <a:ext cx="23813" cy="39687"/>
          </a:xfrm>
          <a:custGeom>
            <a:avLst/>
            <a:gdLst>
              <a:gd name="T0" fmla="*/ 2147483647 w 21"/>
              <a:gd name="T1" fmla="*/ 2147483647 h 35"/>
              <a:gd name="T2" fmla="*/ 2147483647 w 21"/>
              <a:gd name="T3" fmla="*/ 2147483647 h 35"/>
              <a:gd name="T4" fmla="*/ 2147483647 w 21"/>
              <a:gd name="T5" fmla="*/ 2147483647 h 35"/>
              <a:gd name="T6" fmla="*/ 2147483647 w 21"/>
              <a:gd name="T7" fmla="*/ 2147483647 h 35"/>
              <a:gd name="T8" fmla="*/ 0 w 21"/>
              <a:gd name="T9" fmla="*/ 2147483647 h 35"/>
              <a:gd name="T10" fmla="*/ 2147483647 w 21"/>
              <a:gd name="T11" fmla="*/ 0 h 35"/>
              <a:gd name="T12" fmla="*/ 2147483647 w 21"/>
              <a:gd name="T13" fmla="*/ 2147483647 h 35"/>
              <a:gd name="T14" fmla="*/ 2147483647 w 21"/>
              <a:gd name="T15" fmla="*/ 2147483647 h 35"/>
              <a:gd name="T16" fmla="*/ 2147483647 w 21"/>
              <a:gd name="T17" fmla="*/ 2147483647 h 35"/>
              <a:gd name="T18" fmla="*/ 2147483647 w 21"/>
              <a:gd name="T19" fmla="*/ 2147483647 h 35"/>
              <a:gd name="T20" fmla="*/ 2147483647 w 21"/>
              <a:gd name="T21" fmla="*/ 2147483647 h 35"/>
              <a:gd name="T22" fmla="*/ 2147483647 w 21"/>
              <a:gd name="T23" fmla="*/ 2147483647 h 35"/>
              <a:gd name="T24" fmla="*/ 2147483647 w 21"/>
              <a:gd name="T25" fmla="*/ 2147483647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35"/>
              <a:gd name="T41" fmla="*/ 21 w 21"/>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35">
                <a:moveTo>
                  <a:pt x="5" y="18"/>
                </a:moveTo>
                <a:lnTo>
                  <a:pt x="5" y="9"/>
                </a:lnTo>
                <a:lnTo>
                  <a:pt x="4" y="12"/>
                </a:lnTo>
                <a:lnTo>
                  <a:pt x="4" y="6"/>
                </a:lnTo>
                <a:lnTo>
                  <a:pt x="0" y="6"/>
                </a:lnTo>
                <a:lnTo>
                  <a:pt x="10" y="0"/>
                </a:lnTo>
                <a:lnTo>
                  <a:pt x="13" y="5"/>
                </a:lnTo>
                <a:lnTo>
                  <a:pt x="10" y="6"/>
                </a:lnTo>
                <a:lnTo>
                  <a:pt x="14" y="10"/>
                </a:lnTo>
                <a:lnTo>
                  <a:pt x="10" y="11"/>
                </a:lnTo>
                <a:lnTo>
                  <a:pt x="10" y="18"/>
                </a:lnTo>
                <a:lnTo>
                  <a:pt x="21" y="35"/>
                </a:lnTo>
                <a:lnTo>
                  <a:pt x="5" y="18"/>
                </a:lnTo>
                <a:close/>
              </a:path>
            </a:pathLst>
          </a:custGeom>
          <a:solidFill>
            <a:srgbClr val="CDCDCD"/>
          </a:solidFill>
          <a:ln w="6350">
            <a:solidFill>
              <a:schemeClr val="bg1"/>
            </a:solidFill>
            <a:round/>
            <a:headEnd/>
            <a:tailEnd/>
          </a:ln>
        </p:spPr>
        <p:txBody>
          <a:bodyPr/>
          <a:lstStyle/>
          <a:p>
            <a:endParaRPr lang="en-US"/>
          </a:p>
        </p:txBody>
      </p:sp>
      <p:sp>
        <p:nvSpPr>
          <p:cNvPr id="1963" name="Freeform 3021"/>
          <p:cNvSpPr>
            <a:spLocks/>
          </p:cNvSpPr>
          <p:nvPr/>
        </p:nvSpPr>
        <p:spPr bwMode="auto">
          <a:xfrm>
            <a:off x="2065338" y="3457575"/>
            <a:ext cx="28575" cy="38100"/>
          </a:xfrm>
          <a:custGeom>
            <a:avLst/>
            <a:gdLst>
              <a:gd name="T0" fmla="*/ 2147483647 w 27"/>
              <a:gd name="T1" fmla="*/ 2147483647 h 34"/>
              <a:gd name="T2" fmla="*/ 2147483647 w 27"/>
              <a:gd name="T3" fmla="*/ 0 h 34"/>
              <a:gd name="T4" fmla="*/ 2147483647 w 27"/>
              <a:gd name="T5" fmla="*/ 2147483647 h 34"/>
              <a:gd name="T6" fmla="*/ 2147483647 w 27"/>
              <a:gd name="T7" fmla="*/ 2147483647 h 34"/>
              <a:gd name="T8" fmla="*/ 2147483647 w 27"/>
              <a:gd name="T9" fmla="*/ 2147483647 h 34"/>
              <a:gd name="T10" fmla="*/ 2147483647 w 27"/>
              <a:gd name="T11" fmla="*/ 2147483647 h 34"/>
              <a:gd name="T12" fmla="*/ 2147483647 w 27"/>
              <a:gd name="T13" fmla="*/ 2147483647 h 34"/>
              <a:gd name="T14" fmla="*/ 2147483647 w 27"/>
              <a:gd name="T15" fmla="*/ 2147483647 h 34"/>
              <a:gd name="T16" fmla="*/ 0 w 27"/>
              <a:gd name="T17" fmla="*/ 2147483647 h 34"/>
              <a:gd name="T18" fmla="*/ 0 w 27"/>
              <a:gd name="T19" fmla="*/ 0 h 34"/>
              <a:gd name="T20" fmla="*/ 2147483647 w 27"/>
              <a:gd name="T21" fmla="*/ 0 h 34"/>
              <a:gd name="T22" fmla="*/ 2147483647 w 27"/>
              <a:gd name="T23" fmla="*/ 2147483647 h 34"/>
              <a:gd name="T24" fmla="*/ 2147483647 w 27"/>
              <a:gd name="T25" fmla="*/ 2147483647 h 34"/>
              <a:gd name="T26" fmla="*/ 2147483647 w 27"/>
              <a:gd name="T27" fmla="*/ 2147483647 h 34"/>
              <a:gd name="T28" fmla="*/ 2147483647 w 27"/>
              <a:gd name="T29" fmla="*/ 2147483647 h 34"/>
              <a:gd name="T30" fmla="*/ 2147483647 w 27"/>
              <a:gd name="T31" fmla="*/ 2147483647 h 34"/>
              <a:gd name="T32" fmla="*/ 2147483647 w 27"/>
              <a:gd name="T33" fmla="*/ 2147483647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34"/>
              <a:gd name="T53" fmla="*/ 27 w 27"/>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34">
                <a:moveTo>
                  <a:pt x="22" y="4"/>
                </a:moveTo>
                <a:lnTo>
                  <a:pt x="25" y="0"/>
                </a:lnTo>
                <a:lnTo>
                  <a:pt x="27" y="5"/>
                </a:lnTo>
                <a:lnTo>
                  <a:pt x="24" y="26"/>
                </a:lnTo>
                <a:lnTo>
                  <a:pt x="14" y="34"/>
                </a:lnTo>
                <a:lnTo>
                  <a:pt x="12" y="26"/>
                </a:lnTo>
                <a:lnTo>
                  <a:pt x="14" y="22"/>
                </a:lnTo>
                <a:lnTo>
                  <a:pt x="5" y="18"/>
                </a:lnTo>
                <a:lnTo>
                  <a:pt x="0" y="6"/>
                </a:lnTo>
                <a:lnTo>
                  <a:pt x="0" y="0"/>
                </a:lnTo>
                <a:lnTo>
                  <a:pt x="10" y="0"/>
                </a:lnTo>
                <a:lnTo>
                  <a:pt x="9" y="6"/>
                </a:lnTo>
                <a:lnTo>
                  <a:pt x="15" y="1"/>
                </a:lnTo>
                <a:lnTo>
                  <a:pt x="18" y="11"/>
                </a:lnTo>
                <a:lnTo>
                  <a:pt x="9" y="16"/>
                </a:lnTo>
                <a:lnTo>
                  <a:pt x="15" y="18"/>
                </a:lnTo>
                <a:lnTo>
                  <a:pt x="22" y="4"/>
                </a:lnTo>
                <a:close/>
              </a:path>
            </a:pathLst>
          </a:custGeom>
          <a:solidFill>
            <a:srgbClr val="CDCDCD"/>
          </a:solidFill>
          <a:ln w="6350">
            <a:solidFill>
              <a:schemeClr val="bg1"/>
            </a:solidFill>
            <a:round/>
            <a:headEnd/>
            <a:tailEnd/>
          </a:ln>
        </p:spPr>
        <p:txBody>
          <a:bodyPr/>
          <a:lstStyle/>
          <a:p>
            <a:endParaRPr lang="en-US"/>
          </a:p>
        </p:txBody>
      </p:sp>
      <p:sp>
        <p:nvSpPr>
          <p:cNvPr id="1964" name="Freeform 3023"/>
          <p:cNvSpPr>
            <a:spLocks/>
          </p:cNvSpPr>
          <p:nvPr/>
        </p:nvSpPr>
        <p:spPr bwMode="auto">
          <a:xfrm>
            <a:off x="2006600" y="2747963"/>
            <a:ext cx="20638" cy="17462"/>
          </a:xfrm>
          <a:custGeom>
            <a:avLst/>
            <a:gdLst>
              <a:gd name="T0" fmla="*/ 0 w 19"/>
              <a:gd name="T1" fmla="*/ 0 h 15"/>
              <a:gd name="T2" fmla="*/ 2147483647 w 19"/>
              <a:gd name="T3" fmla="*/ 2147483647 h 15"/>
              <a:gd name="T4" fmla="*/ 2147483647 w 19"/>
              <a:gd name="T5" fmla="*/ 2147483647 h 15"/>
              <a:gd name="T6" fmla="*/ 0 w 19"/>
              <a:gd name="T7" fmla="*/ 0 h 15"/>
              <a:gd name="T8" fmla="*/ 0 60000 65536"/>
              <a:gd name="T9" fmla="*/ 0 60000 65536"/>
              <a:gd name="T10" fmla="*/ 0 60000 65536"/>
              <a:gd name="T11" fmla="*/ 0 60000 65536"/>
              <a:gd name="T12" fmla="*/ 0 w 19"/>
              <a:gd name="T13" fmla="*/ 0 h 15"/>
              <a:gd name="T14" fmla="*/ 19 w 19"/>
              <a:gd name="T15" fmla="*/ 15 h 15"/>
            </a:gdLst>
            <a:ahLst/>
            <a:cxnLst>
              <a:cxn ang="T8">
                <a:pos x="T0" y="T1"/>
              </a:cxn>
              <a:cxn ang="T9">
                <a:pos x="T2" y="T3"/>
              </a:cxn>
              <a:cxn ang="T10">
                <a:pos x="T4" y="T5"/>
              </a:cxn>
              <a:cxn ang="T11">
                <a:pos x="T6" y="T7"/>
              </a:cxn>
            </a:cxnLst>
            <a:rect l="T12" t="T13" r="T14" b="T15"/>
            <a:pathLst>
              <a:path w="19" h="15">
                <a:moveTo>
                  <a:pt x="0" y="0"/>
                </a:moveTo>
                <a:lnTo>
                  <a:pt x="4" y="11"/>
                </a:lnTo>
                <a:lnTo>
                  <a:pt x="19" y="15"/>
                </a:lnTo>
                <a:lnTo>
                  <a:pt x="0" y="0"/>
                </a:lnTo>
                <a:close/>
              </a:path>
            </a:pathLst>
          </a:custGeom>
          <a:solidFill>
            <a:srgbClr val="CDCDCD"/>
          </a:solidFill>
          <a:ln w="6350">
            <a:solidFill>
              <a:schemeClr val="bg1"/>
            </a:solidFill>
            <a:round/>
            <a:headEnd/>
            <a:tailEnd/>
          </a:ln>
        </p:spPr>
        <p:txBody>
          <a:bodyPr/>
          <a:lstStyle/>
          <a:p>
            <a:endParaRPr lang="en-US"/>
          </a:p>
        </p:txBody>
      </p:sp>
      <p:sp>
        <p:nvSpPr>
          <p:cNvPr id="1965" name="Freeform 3024"/>
          <p:cNvSpPr>
            <a:spLocks/>
          </p:cNvSpPr>
          <p:nvPr/>
        </p:nvSpPr>
        <p:spPr bwMode="auto">
          <a:xfrm>
            <a:off x="2390775" y="2171700"/>
            <a:ext cx="257175" cy="211138"/>
          </a:xfrm>
          <a:custGeom>
            <a:avLst/>
            <a:gdLst>
              <a:gd name="T0" fmla="*/ 2147483647 w 237"/>
              <a:gd name="T1" fmla="*/ 2147483647 h 189"/>
              <a:gd name="T2" fmla="*/ 2147483647 w 237"/>
              <a:gd name="T3" fmla="*/ 2147483647 h 189"/>
              <a:gd name="T4" fmla="*/ 2147483647 w 237"/>
              <a:gd name="T5" fmla="*/ 2147483647 h 189"/>
              <a:gd name="T6" fmla="*/ 2147483647 w 237"/>
              <a:gd name="T7" fmla="*/ 2147483647 h 189"/>
              <a:gd name="T8" fmla="*/ 2147483647 w 237"/>
              <a:gd name="T9" fmla="*/ 2147483647 h 189"/>
              <a:gd name="T10" fmla="*/ 2147483647 w 237"/>
              <a:gd name="T11" fmla="*/ 2147483647 h 189"/>
              <a:gd name="T12" fmla="*/ 2147483647 w 237"/>
              <a:gd name="T13" fmla="*/ 2147483647 h 189"/>
              <a:gd name="T14" fmla="*/ 2147483647 w 237"/>
              <a:gd name="T15" fmla="*/ 2147483647 h 189"/>
              <a:gd name="T16" fmla="*/ 2147483647 w 237"/>
              <a:gd name="T17" fmla="*/ 2147483647 h 189"/>
              <a:gd name="T18" fmla="*/ 2147483647 w 237"/>
              <a:gd name="T19" fmla="*/ 2147483647 h 189"/>
              <a:gd name="T20" fmla="*/ 2147483647 w 237"/>
              <a:gd name="T21" fmla="*/ 2147483647 h 189"/>
              <a:gd name="T22" fmla="*/ 2147483647 w 237"/>
              <a:gd name="T23" fmla="*/ 2147483647 h 189"/>
              <a:gd name="T24" fmla="*/ 2147483647 w 237"/>
              <a:gd name="T25" fmla="*/ 2147483647 h 189"/>
              <a:gd name="T26" fmla="*/ 2147483647 w 237"/>
              <a:gd name="T27" fmla="*/ 2147483647 h 189"/>
              <a:gd name="T28" fmla="*/ 2147483647 w 237"/>
              <a:gd name="T29" fmla="*/ 2147483647 h 189"/>
              <a:gd name="T30" fmla="*/ 2147483647 w 237"/>
              <a:gd name="T31" fmla="*/ 2147483647 h 189"/>
              <a:gd name="T32" fmla="*/ 2147483647 w 237"/>
              <a:gd name="T33" fmla="*/ 2147483647 h 189"/>
              <a:gd name="T34" fmla="*/ 2147483647 w 237"/>
              <a:gd name="T35" fmla="*/ 2147483647 h 189"/>
              <a:gd name="T36" fmla="*/ 2147483647 w 237"/>
              <a:gd name="T37" fmla="*/ 2147483647 h 189"/>
              <a:gd name="T38" fmla="*/ 2147483647 w 237"/>
              <a:gd name="T39" fmla="*/ 2147483647 h 189"/>
              <a:gd name="T40" fmla="*/ 2147483647 w 237"/>
              <a:gd name="T41" fmla="*/ 2147483647 h 189"/>
              <a:gd name="T42" fmla="*/ 2147483647 w 237"/>
              <a:gd name="T43" fmla="*/ 2147483647 h 189"/>
              <a:gd name="T44" fmla="*/ 2147483647 w 237"/>
              <a:gd name="T45" fmla="*/ 2147483647 h 189"/>
              <a:gd name="T46" fmla="*/ 2147483647 w 237"/>
              <a:gd name="T47" fmla="*/ 2147483647 h 189"/>
              <a:gd name="T48" fmla="*/ 2147483647 w 237"/>
              <a:gd name="T49" fmla="*/ 2147483647 h 189"/>
              <a:gd name="T50" fmla="*/ 2147483647 w 237"/>
              <a:gd name="T51" fmla="*/ 2147483647 h 189"/>
              <a:gd name="T52" fmla="*/ 2147483647 w 237"/>
              <a:gd name="T53" fmla="*/ 2147483647 h 189"/>
              <a:gd name="T54" fmla="*/ 2147483647 w 237"/>
              <a:gd name="T55" fmla="*/ 2147483647 h 189"/>
              <a:gd name="T56" fmla="*/ 2147483647 w 237"/>
              <a:gd name="T57" fmla="*/ 2147483647 h 189"/>
              <a:gd name="T58" fmla="*/ 2147483647 w 237"/>
              <a:gd name="T59" fmla="*/ 2147483647 h 189"/>
              <a:gd name="T60" fmla="*/ 2147483647 w 237"/>
              <a:gd name="T61" fmla="*/ 2147483647 h 189"/>
              <a:gd name="T62" fmla="*/ 2147483647 w 237"/>
              <a:gd name="T63" fmla="*/ 2147483647 h 189"/>
              <a:gd name="T64" fmla="*/ 2147483647 w 237"/>
              <a:gd name="T65" fmla="*/ 2147483647 h 189"/>
              <a:gd name="T66" fmla="*/ 2147483647 w 237"/>
              <a:gd name="T67" fmla="*/ 2147483647 h 189"/>
              <a:gd name="T68" fmla="*/ 2147483647 w 237"/>
              <a:gd name="T69" fmla="*/ 2147483647 h 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7"/>
              <a:gd name="T106" fmla="*/ 0 h 189"/>
              <a:gd name="T107" fmla="*/ 237 w 237"/>
              <a:gd name="T108" fmla="*/ 189 h 1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7" h="189">
                <a:moveTo>
                  <a:pt x="148" y="29"/>
                </a:moveTo>
                <a:lnTo>
                  <a:pt x="162" y="4"/>
                </a:lnTo>
                <a:lnTo>
                  <a:pt x="173" y="0"/>
                </a:lnTo>
                <a:lnTo>
                  <a:pt x="177" y="10"/>
                </a:lnTo>
                <a:lnTo>
                  <a:pt x="174" y="16"/>
                </a:lnTo>
                <a:lnTo>
                  <a:pt x="176" y="33"/>
                </a:lnTo>
                <a:lnTo>
                  <a:pt x="186" y="45"/>
                </a:lnTo>
                <a:lnTo>
                  <a:pt x="176" y="64"/>
                </a:lnTo>
                <a:lnTo>
                  <a:pt x="196" y="69"/>
                </a:lnTo>
                <a:lnTo>
                  <a:pt x="188" y="85"/>
                </a:lnTo>
                <a:lnTo>
                  <a:pt x="205" y="77"/>
                </a:lnTo>
                <a:lnTo>
                  <a:pt x="210" y="94"/>
                </a:lnTo>
                <a:lnTo>
                  <a:pt x="214" y="65"/>
                </a:lnTo>
                <a:lnTo>
                  <a:pt x="233" y="75"/>
                </a:lnTo>
                <a:lnTo>
                  <a:pt x="237" y="99"/>
                </a:lnTo>
                <a:lnTo>
                  <a:pt x="225" y="143"/>
                </a:lnTo>
                <a:lnTo>
                  <a:pt x="180" y="151"/>
                </a:lnTo>
                <a:lnTo>
                  <a:pt x="173" y="148"/>
                </a:lnTo>
                <a:lnTo>
                  <a:pt x="176" y="144"/>
                </a:lnTo>
                <a:lnTo>
                  <a:pt x="174" y="137"/>
                </a:lnTo>
                <a:lnTo>
                  <a:pt x="98" y="189"/>
                </a:lnTo>
                <a:lnTo>
                  <a:pt x="70" y="181"/>
                </a:lnTo>
                <a:lnTo>
                  <a:pt x="62" y="171"/>
                </a:lnTo>
                <a:lnTo>
                  <a:pt x="63" y="164"/>
                </a:lnTo>
                <a:lnTo>
                  <a:pt x="89" y="146"/>
                </a:lnTo>
                <a:lnTo>
                  <a:pt x="116" y="148"/>
                </a:lnTo>
                <a:lnTo>
                  <a:pt x="129" y="124"/>
                </a:lnTo>
                <a:lnTo>
                  <a:pt x="104" y="134"/>
                </a:lnTo>
                <a:lnTo>
                  <a:pt x="96" y="126"/>
                </a:lnTo>
                <a:lnTo>
                  <a:pt x="93" y="137"/>
                </a:lnTo>
                <a:lnTo>
                  <a:pt x="73" y="144"/>
                </a:lnTo>
                <a:lnTo>
                  <a:pt x="70" y="140"/>
                </a:lnTo>
                <a:lnTo>
                  <a:pt x="76" y="132"/>
                </a:lnTo>
                <a:lnTo>
                  <a:pt x="74" y="121"/>
                </a:lnTo>
                <a:lnTo>
                  <a:pt x="83" y="113"/>
                </a:lnTo>
                <a:lnTo>
                  <a:pt x="70" y="115"/>
                </a:lnTo>
                <a:lnTo>
                  <a:pt x="67" y="128"/>
                </a:lnTo>
                <a:lnTo>
                  <a:pt x="60" y="123"/>
                </a:lnTo>
                <a:lnTo>
                  <a:pt x="62" y="140"/>
                </a:lnTo>
                <a:lnTo>
                  <a:pt x="55" y="147"/>
                </a:lnTo>
                <a:lnTo>
                  <a:pt x="40" y="137"/>
                </a:lnTo>
                <a:lnTo>
                  <a:pt x="40" y="148"/>
                </a:lnTo>
                <a:lnTo>
                  <a:pt x="28" y="141"/>
                </a:lnTo>
                <a:lnTo>
                  <a:pt x="26" y="131"/>
                </a:lnTo>
                <a:lnTo>
                  <a:pt x="0" y="127"/>
                </a:lnTo>
                <a:lnTo>
                  <a:pt x="8" y="111"/>
                </a:lnTo>
                <a:lnTo>
                  <a:pt x="30" y="109"/>
                </a:lnTo>
                <a:lnTo>
                  <a:pt x="49" y="92"/>
                </a:lnTo>
                <a:lnTo>
                  <a:pt x="21" y="105"/>
                </a:lnTo>
                <a:lnTo>
                  <a:pt x="8" y="95"/>
                </a:lnTo>
                <a:lnTo>
                  <a:pt x="57" y="74"/>
                </a:lnTo>
                <a:lnTo>
                  <a:pt x="16" y="79"/>
                </a:lnTo>
                <a:lnTo>
                  <a:pt x="21" y="56"/>
                </a:lnTo>
                <a:lnTo>
                  <a:pt x="57" y="55"/>
                </a:lnTo>
                <a:lnTo>
                  <a:pt x="33" y="45"/>
                </a:lnTo>
                <a:lnTo>
                  <a:pt x="51" y="28"/>
                </a:lnTo>
                <a:lnTo>
                  <a:pt x="67" y="34"/>
                </a:lnTo>
                <a:lnTo>
                  <a:pt x="67" y="53"/>
                </a:lnTo>
                <a:lnTo>
                  <a:pt x="99" y="54"/>
                </a:lnTo>
                <a:lnTo>
                  <a:pt x="113" y="74"/>
                </a:lnTo>
                <a:lnTo>
                  <a:pt x="106" y="83"/>
                </a:lnTo>
                <a:lnTo>
                  <a:pt x="118" y="81"/>
                </a:lnTo>
                <a:lnTo>
                  <a:pt x="123" y="105"/>
                </a:lnTo>
                <a:lnTo>
                  <a:pt x="169" y="107"/>
                </a:lnTo>
                <a:lnTo>
                  <a:pt x="171" y="93"/>
                </a:lnTo>
                <a:lnTo>
                  <a:pt x="149" y="77"/>
                </a:lnTo>
                <a:lnTo>
                  <a:pt x="163" y="68"/>
                </a:lnTo>
                <a:lnTo>
                  <a:pt x="142" y="43"/>
                </a:lnTo>
                <a:lnTo>
                  <a:pt x="139" y="33"/>
                </a:lnTo>
                <a:lnTo>
                  <a:pt x="148" y="29"/>
                </a:lnTo>
                <a:close/>
              </a:path>
            </a:pathLst>
          </a:custGeom>
          <a:solidFill>
            <a:srgbClr val="CDCDCD"/>
          </a:solidFill>
          <a:ln w="6350">
            <a:solidFill>
              <a:schemeClr val="bg1"/>
            </a:solidFill>
            <a:round/>
            <a:headEnd/>
            <a:tailEnd/>
          </a:ln>
        </p:spPr>
        <p:txBody>
          <a:bodyPr/>
          <a:lstStyle/>
          <a:p>
            <a:endParaRPr lang="en-US"/>
          </a:p>
        </p:txBody>
      </p:sp>
      <p:sp>
        <p:nvSpPr>
          <p:cNvPr id="1966" name="Freeform 3025"/>
          <p:cNvSpPr>
            <a:spLocks/>
          </p:cNvSpPr>
          <p:nvPr/>
        </p:nvSpPr>
        <p:spPr bwMode="auto">
          <a:xfrm>
            <a:off x="2825750" y="2152650"/>
            <a:ext cx="363538" cy="230188"/>
          </a:xfrm>
          <a:custGeom>
            <a:avLst/>
            <a:gdLst>
              <a:gd name="T0" fmla="*/ 2147483647 w 334"/>
              <a:gd name="T1" fmla="*/ 0 h 205"/>
              <a:gd name="T2" fmla="*/ 2147483647 w 334"/>
              <a:gd name="T3" fmla="*/ 2147483647 h 205"/>
              <a:gd name="T4" fmla="*/ 2147483647 w 334"/>
              <a:gd name="T5" fmla="*/ 2147483647 h 205"/>
              <a:gd name="T6" fmla="*/ 2147483647 w 334"/>
              <a:gd name="T7" fmla="*/ 2147483647 h 205"/>
              <a:gd name="T8" fmla="*/ 2147483647 w 334"/>
              <a:gd name="T9" fmla="*/ 2147483647 h 205"/>
              <a:gd name="T10" fmla="*/ 2147483647 w 334"/>
              <a:gd name="T11" fmla="*/ 2147483647 h 205"/>
              <a:gd name="T12" fmla="*/ 2147483647 w 334"/>
              <a:gd name="T13" fmla="*/ 2147483647 h 205"/>
              <a:gd name="T14" fmla="*/ 2147483647 w 334"/>
              <a:gd name="T15" fmla="*/ 2147483647 h 205"/>
              <a:gd name="T16" fmla="*/ 2147483647 w 334"/>
              <a:gd name="T17" fmla="*/ 2147483647 h 205"/>
              <a:gd name="T18" fmla="*/ 2147483647 w 334"/>
              <a:gd name="T19" fmla="*/ 2147483647 h 205"/>
              <a:gd name="T20" fmla="*/ 2147483647 w 334"/>
              <a:gd name="T21" fmla="*/ 2147483647 h 205"/>
              <a:gd name="T22" fmla="*/ 2147483647 w 334"/>
              <a:gd name="T23" fmla="*/ 2147483647 h 205"/>
              <a:gd name="T24" fmla="*/ 2147483647 w 334"/>
              <a:gd name="T25" fmla="*/ 2147483647 h 205"/>
              <a:gd name="T26" fmla="*/ 2147483647 w 334"/>
              <a:gd name="T27" fmla="*/ 2147483647 h 205"/>
              <a:gd name="T28" fmla="*/ 2147483647 w 334"/>
              <a:gd name="T29" fmla="*/ 2147483647 h 205"/>
              <a:gd name="T30" fmla="*/ 2147483647 w 334"/>
              <a:gd name="T31" fmla="*/ 2147483647 h 205"/>
              <a:gd name="T32" fmla="*/ 2147483647 w 334"/>
              <a:gd name="T33" fmla="*/ 2147483647 h 205"/>
              <a:gd name="T34" fmla="*/ 2147483647 w 334"/>
              <a:gd name="T35" fmla="*/ 2147483647 h 205"/>
              <a:gd name="T36" fmla="*/ 2147483647 w 334"/>
              <a:gd name="T37" fmla="*/ 2147483647 h 205"/>
              <a:gd name="T38" fmla="*/ 2147483647 w 334"/>
              <a:gd name="T39" fmla="*/ 2147483647 h 205"/>
              <a:gd name="T40" fmla="*/ 2147483647 w 334"/>
              <a:gd name="T41" fmla="*/ 2147483647 h 205"/>
              <a:gd name="T42" fmla="*/ 2147483647 w 334"/>
              <a:gd name="T43" fmla="*/ 2147483647 h 205"/>
              <a:gd name="T44" fmla="*/ 2147483647 w 334"/>
              <a:gd name="T45" fmla="*/ 2147483647 h 205"/>
              <a:gd name="T46" fmla="*/ 2147483647 w 334"/>
              <a:gd name="T47" fmla="*/ 2147483647 h 205"/>
              <a:gd name="T48" fmla="*/ 2147483647 w 334"/>
              <a:gd name="T49" fmla="*/ 2147483647 h 205"/>
              <a:gd name="T50" fmla="*/ 2147483647 w 334"/>
              <a:gd name="T51" fmla="*/ 2147483647 h 205"/>
              <a:gd name="T52" fmla="*/ 2147483647 w 334"/>
              <a:gd name="T53" fmla="*/ 2147483647 h 205"/>
              <a:gd name="T54" fmla="*/ 2147483647 w 334"/>
              <a:gd name="T55" fmla="*/ 2147483647 h 205"/>
              <a:gd name="T56" fmla="*/ 2147483647 w 334"/>
              <a:gd name="T57" fmla="*/ 2147483647 h 205"/>
              <a:gd name="T58" fmla="*/ 2147483647 w 334"/>
              <a:gd name="T59" fmla="*/ 2147483647 h 205"/>
              <a:gd name="T60" fmla="*/ 2147483647 w 334"/>
              <a:gd name="T61" fmla="*/ 2147483647 h 205"/>
              <a:gd name="T62" fmla="*/ 2147483647 w 334"/>
              <a:gd name="T63" fmla="*/ 2147483647 h 205"/>
              <a:gd name="T64" fmla="*/ 2147483647 w 334"/>
              <a:gd name="T65" fmla="*/ 2147483647 h 205"/>
              <a:gd name="T66" fmla="*/ 2147483647 w 334"/>
              <a:gd name="T67" fmla="*/ 2147483647 h 205"/>
              <a:gd name="T68" fmla="*/ 2147483647 w 334"/>
              <a:gd name="T69" fmla="*/ 2147483647 h 205"/>
              <a:gd name="T70" fmla="*/ 2147483647 w 334"/>
              <a:gd name="T71" fmla="*/ 2147483647 h 20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34"/>
              <a:gd name="T109" fmla="*/ 0 h 205"/>
              <a:gd name="T110" fmla="*/ 334 w 334"/>
              <a:gd name="T111" fmla="*/ 205 h 20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34" h="205">
                <a:moveTo>
                  <a:pt x="39" y="1"/>
                </a:moveTo>
                <a:lnTo>
                  <a:pt x="10" y="0"/>
                </a:lnTo>
                <a:lnTo>
                  <a:pt x="1" y="10"/>
                </a:lnTo>
                <a:lnTo>
                  <a:pt x="13" y="23"/>
                </a:lnTo>
                <a:lnTo>
                  <a:pt x="0" y="26"/>
                </a:lnTo>
                <a:lnTo>
                  <a:pt x="39" y="70"/>
                </a:lnTo>
                <a:lnTo>
                  <a:pt x="72" y="60"/>
                </a:lnTo>
                <a:lnTo>
                  <a:pt x="94" y="120"/>
                </a:lnTo>
                <a:lnTo>
                  <a:pt x="85" y="137"/>
                </a:lnTo>
                <a:lnTo>
                  <a:pt x="84" y="150"/>
                </a:lnTo>
                <a:lnTo>
                  <a:pt x="99" y="158"/>
                </a:lnTo>
                <a:lnTo>
                  <a:pt x="90" y="166"/>
                </a:lnTo>
                <a:lnTo>
                  <a:pt x="91" y="179"/>
                </a:lnTo>
                <a:lnTo>
                  <a:pt x="102" y="193"/>
                </a:lnTo>
                <a:lnTo>
                  <a:pt x="117" y="178"/>
                </a:lnTo>
                <a:lnTo>
                  <a:pt x="111" y="186"/>
                </a:lnTo>
                <a:lnTo>
                  <a:pt x="118" y="194"/>
                </a:lnTo>
                <a:lnTo>
                  <a:pt x="118" y="184"/>
                </a:lnTo>
                <a:lnTo>
                  <a:pt x="140" y="201"/>
                </a:lnTo>
                <a:lnTo>
                  <a:pt x="147" y="193"/>
                </a:lnTo>
                <a:lnTo>
                  <a:pt x="143" y="183"/>
                </a:lnTo>
                <a:lnTo>
                  <a:pt x="153" y="190"/>
                </a:lnTo>
                <a:lnTo>
                  <a:pt x="157" y="178"/>
                </a:lnTo>
                <a:lnTo>
                  <a:pt x="158" y="179"/>
                </a:lnTo>
                <a:lnTo>
                  <a:pt x="161" y="182"/>
                </a:lnTo>
                <a:lnTo>
                  <a:pt x="160" y="202"/>
                </a:lnTo>
                <a:lnTo>
                  <a:pt x="165" y="203"/>
                </a:lnTo>
                <a:lnTo>
                  <a:pt x="219" y="198"/>
                </a:lnTo>
                <a:lnTo>
                  <a:pt x="219" y="190"/>
                </a:lnTo>
                <a:lnTo>
                  <a:pt x="226" y="202"/>
                </a:lnTo>
                <a:lnTo>
                  <a:pt x="229" y="188"/>
                </a:lnTo>
                <a:lnTo>
                  <a:pt x="232" y="199"/>
                </a:lnTo>
                <a:lnTo>
                  <a:pt x="258" y="197"/>
                </a:lnTo>
                <a:lnTo>
                  <a:pt x="265" y="184"/>
                </a:lnTo>
                <a:lnTo>
                  <a:pt x="257" y="172"/>
                </a:lnTo>
                <a:lnTo>
                  <a:pt x="267" y="179"/>
                </a:lnTo>
                <a:lnTo>
                  <a:pt x="268" y="194"/>
                </a:lnTo>
                <a:lnTo>
                  <a:pt x="275" y="201"/>
                </a:lnTo>
                <a:lnTo>
                  <a:pt x="291" y="205"/>
                </a:lnTo>
                <a:lnTo>
                  <a:pt x="325" y="194"/>
                </a:lnTo>
                <a:lnTo>
                  <a:pt x="317" y="160"/>
                </a:lnTo>
                <a:lnTo>
                  <a:pt x="334" y="142"/>
                </a:lnTo>
                <a:lnTo>
                  <a:pt x="331" y="124"/>
                </a:lnTo>
                <a:lnTo>
                  <a:pt x="281" y="98"/>
                </a:lnTo>
                <a:lnTo>
                  <a:pt x="207" y="127"/>
                </a:lnTo>
                <a:lnTo>
                  <a:pt x="218" y="137"/>
                </a:lnTo>
                <a:lnTo>
                  <a:pt x="196" y="140"/>
                </a:lnTo>
                <a:lnTo>
                  <a:pt x="200" y="135"/>
                </a:lnTo>
                <a:lnTo>
                  <a:pt x="180" y="120"/>
                </a:lnTo>
                <a:lnTo>
                  <a:pt x="177" y="133"/>
                </a:lnTo>
                <a:lnTo>
                  <a:pt x="173" y="123"/>
                </a:lnTo>
                <a:lnTo>
                  <a:pt x="165" y="131"/>
                </a:lnTo>
                <a:lnTo>
                  <a:pt x="158" y="115"/>
                </a:lnTo>
                <a:lnTo>
                  <a:pt x="153" y="137"/>
                </a:lnTo>
                <a:lnTo>
                  <a:pt x="137" y="124"/>
                </a:lnTo>
                <a:lnTo>
                  <a:pt x="145" y="119"/>
                </a:lnTo>
                <a:lnTo>
                  <a:pt x="148" y="108"/>
                </a:lnTo>
                <a:lnTo>
                  <a:pt x="144" y="103"/>
                </a:lnTo>
                <a:lnTo>
                  <a:pt x="117" y="93"/>
                </a:lnTo>
                <a:lnTo>
                  <a:pt x="109" y="107"/>
                </a:lnTo>
                <a:lnTo>
                  <a:pt x="111" y="94"/>
                </a:lnTo>
                <a:lnTo>
                  <a:pt x="110" y="91"/>
                </a:lnTo>
                <a:lnTo>
                  <a:pt x="125" y="88"/>
                </a:lnTo>
                <a:lnTo>
                  <a:pt x="102" y="78"/>
                </a:lnTo>
                <a:lnTo>
                  <a:pt x="141" y="80"/>
                </a:lnTo>
                <a:lnTo>
                  <a:pt x="148" y="64"/>
                </a:lnTo>
                <a:lnTo>
                  <a:pt x="105" y="51"/>
                </a:lnTo>
                <a:lnTo>
                  <a:pt x="125" y="50"/>
                </a:lnTo>
                <a:lnTo>
                  <a:pt x="104" y="29"/>
                </a:lnTo>
                <a:lnTo>
                  <a:pt x="62" y="54"/>
                </a:lnTo>
                <a:lnTo>
                  <a:pt x="68" y="21"/>
                </a:lnTo>
                <a:lnTo>
                  <a:pt x="39" y="1"/>
                </a:lnTo>
                <a:close/>
              </a:path>
            </a:pathLst>
          </a:custGeom>
          <a:solidFill>
            <a:srgbClr val="CDCDCD"/>
          </a:solidFill>
          <a:ln w="6350">
            <a:solidFill>
              <a:schemeClr val="bg1"/>
            </a:solidFill>
            <a:round/>
            <a:headEnd/>
            <a:tailEnd/>
          </a:ln>
        </p:spPr>
        <p:txBody>
          <a:bodyPr/>
          <a:lstStyle/>
          <a:p>
            <a:endParaRPr lang="en-US"/>
          </a:p>
        </p:txBody>
      </p:sp>
      <p:sp>
        <p:nvSpPr>
          <p:cNvPr id="1967" name="Freeform 3026"/>
          <p:cNvSpPr>
            <a:spLocks/>
          </p:cNvSpPr>
          <p:nvPr/>
        </p:nvSpPr>
        <p:spPr bwMode="auto">
          <a:xfrm>
            <a:off x="2281238" y="2103438"/>
            <a:ext cx="152400" cy="161925"/>
          </a:xfrm>
          <a:custGeom>
            <a:avLst/>
            <a:gdLst>
              <a:gd name="T0" fmla="*/ 2147483647 w 142"/>
              <a:gd name="T1" fmla="*/ 2147483647 h 144"/>
              <a:gd name="T2" fmla="*/ 2147483647 w 142"/>
              <a:gd name="T3" fmla="*/ 2147483647 h 144"/>
              <a:gd name="T4" fmla="*/ 2147483647 w 142"/>
              <a:gd name="T5" fmla="*/ 2147483647 h 144"/>
              <a:gd name="T6" fmla="*/ 2147483647 w 142"/>
              <a:gd name="T7" fmla="*/ 2147483647 h 144"/>
              <a:gd name="T8" fmla="*/ 2147483647 w 142"/>
              <a:gd name="T9" fmla="*/ 2147483647 h 144"/>
              <a:gd name="T10" fmla="*/ 2147483647 w 142"/>
              <a:gd name="T11" fmla="*/ 0 h 144"/>
              <a:gd name="T12" fmla="*/ 2147483647 w 142"/>
              <a:gd name="T13" fmla="*/ 2147483647 h 144"/>
              <a:gd name="T14" fmla="*/ 2147483647 w 142"/>
              <a:gd name="T15" fmla="*/ 2147483647 h 144"/>
              <a:gd name="T16" fmla="*/ 2147483647 w 142"/>
              <a:gd name="T17" fmla="*/ 2147483647 h 144"/>
              <a:gd name="T18" fmla="*/ 2147483647 w 142"/>
              <a:gd name="T19" fmla="*/ 2147483647 h 144"/>
              <a:gd name="T20" fmla="*/ 2147483647 w 142"/>
              <a:gd name="T21" fmla="*/ 2147483647 h 144"/>
              <a:gd name="T22" fmla="*/ 2147483647 w 142"/>
              <a:gd name="T23" fmla="*/ 2147483647 h 144"/>
              <a:gd name="T24" fmla="*/ 2147483647 w 142"/>
              <a:gd name="T25" fmla="*/ 2147483647 h 144"/>
              <a:gd name="T26" fmla="*/ 2147483647 w 142"/>
              <a:gd name="T27" fmla="*/ 2147483647 h 144"/>
              <a:gd name="T28" fmla="*/ 2147483647 w 142"/>
              <a:gd name="T29" fmla="*/ 2147483647 h 144"/>
              <a:gd name="T30" fmla="*/ 2147483647 w 142"/>
              <a:gd name="T31" fmla="*/ 2147483647 h 144"/>
              <a:gd name="T32" fmla="*/ 2147483647 w 142"/>
              <a:gd name="T33" fmla="*/ 2147483647 h 144"/>
              <a:gd name="T34" fmla="*/ 2147483647 w 142"/>
              <a:gd name="T35" fmla="*/ 2147483647 h 144"/>
              <a:gd name="T36" fmla="*/ 2147483647 w 142"/>
              <a:gd name="T37" fmla="*/ 2147483647 h 144"/>
              <a:gd name="T38" fmla="*/ 2147483647 w 142"/>
              <a:gd name="T39" fmla="*/ 2147483647 h 144"/>
              <a:gd name="T40" fmla="*/ 2147483647 w 142"/>
              <a:gd name="T41" fmla="*/ 2147483647 h 144"/>
              <a:gd name="T42" fmla="*/ 2147483647 w 142"/>
              <a:gd name="T43" fmla="*/ 2147483647 h 144"/>
              <a:gd name="T44" fmla="*/ 2147483647 w 142"/>
              <a:gd name="T45" fmla="*/ 2147483647 h 144"/>
              <a:gd name="T46" fmla="*/ 2147483647 w 142"/>
              <a:gd name="T47" fmla="*/ 2147483647 h 144"/>
              <a:gd name="T48" fmla="*/ 2147483647 w 142"/>
              <a:gd name="T49" fmla="*/ 2147483647 h 144"/>
              <a:gd name="T50" fmla="*/ 2147483647 w 142"/>
              <a:gd name="T51" fmla="*/ 2147483647 h 144"/>
              <a:gd name="T52" fmla="*/ 2147483647 w 142"/>
              <a:gd name="T53" fmla="*/ 2147483647 h 144"/>
              <a:gd name="T54" fmla="*/ 2147483647 w 142"/>
              <a:gd name="T55" fmla="*/ 2147483647 h 144"/>
              <a:gd name="T56" fmla="*/ 2147483647 w 142"/>
              <a:gd name="T57" fmla="*/ 2147483647 h 144"/>
              <a:gd name="T58" fmla="*/ 2147483647 w 142"/>
              <a:gd name="T59" fmla="*/ 2147483647 h 144"/>
              <a:gd name="T60" fmla="*/ 2147483647 w 142"/>
              <a:gd name="T61" fmla="*/ 2147483647 h 144"/>
              <a:gd name="T62" fmla="*/ 2147483647 w 142"/>
              <a:gd name="T63" fmla="*/ 2147483647 h 144"/>
              <a:gd name="T64" fmla="*/ 0 w 142"/>
              <a:gd name="T65" fmla="*/ 2147483647 h 144"/>
              <a:gd name="T66" fmla="*/ 2147483647 w 142"/>
              <a:gd name="T67" fmla="*/ 2147483647 h 144"/>
              <a:gd name="T68" fmla="*/ 2147483647 w 142"/>
              <a:gd name="T69" fmla="*/ 2147483647 h 144"/>
              <a:gd name="T70" fmla="*/ 2147483647 w 142"/>
              <a:gd name="T71" fmla="*/ 2147483647 h 144"/>
              <a:gd name="T72" fmla="*/ 2147483647 w 142"/>
              <a:gd name="T73" fmla="*/ 2147483647 h 144"/>
              <a:gd name="T74" fmla="*/ 2147483647 w 142"/>
              <a:gd name="T75" fmla="*/ 2147483647 h 144"/>
              <a:gd name="T76" fmla="*/ 2147483647 w 142"/>
              <a:gd name="T77" fmla="*/ 2147483647 h 1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2"/>
              <a:gd name="T118" fmla="*/ 0 h 144"/>
              <a:gd name="T119" fmla="*/ 142 w 142"/>
              <a:gd name="T120" fmla="*/ 144 h 14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2" h="144">
                <a:moveTo>
                  <a:pt x="54" y="46"/>
                </a:moveTo>
                <a:lnTo>
                  <a:pt x="79" y="16"/>
                </a:lnTo>
                <a:lnTo>
                  <a:pt x="113" y="20"/>
                </a:lnTo>
                <a:lnTo>
                  <a:pt x="116" y="15"/>
                </a:lnTo>
                <a:lnTo>
                  <a:pt x="108" y="8"/>
                </a:lnTo>
                <a:lnTo>
                  <a:pt x="122" y="0"/>
                </a:lnTo>
                <a:lnTo>
                  <a:pt x="142" y="23"/>
                </a:lnTo>
                <a:lnTo>
                  <a:pt x="125" y="34"/>
                </a:lnTo>
                <a:lnTo>
                  <a:pt x="133" y="51"/>
                </a:lnTo>
                <a:lnTo>
                  <a:pt x="125" y="56"/>
                </a:lnTo>
                <a:lnTo>
                  <a:pt x="133" y="73"/>
                </a:lnTo>
                <a:lnTo>
                  <a:pt x="112" y="85"/>
                </a:lnTo>
                <a:lnTo>
                  <a:pt x="111" y="106"/>
                </a:lnTo>
                <a:lnTo>
                  <a:pt x="94" y="94"/>
                </a:lnTo>
                <a:lnTo>
                  <a:pt x="99" y="64"/>
                </a:lnTo>
                <a:lnTo>
                  <a:pt x="88" y="66"/>
                </a:lnTo>
                <a:lnTo>
                  <a:pt x="84" y="74"/>
                </a:lnTo>
                <a:lnTo>
                  <a:pt x="87" y="85"/>
                </a:lnTo>
                <a:lnTo>
                  <a:pt x="76" y="90"/>
                </a:lnTo>
                <a:lnTo>
                  <a:pt x="83" y="103"/>
                </a:lnTo>
                <a:lnTo>
                  <a:pt x="76" y="120"/>
                </a:lnTo>
                <a:lnTo>
                  <a:pt x="62" y="102"/>
                </a:lnTo>
                <a:lnTo>
                  <a:pt x="64" y="119"/>
                </a:lnTo>
                <a:lnTo>
                  <a:pt x="58" y="123"/>
                </a:lnTo>
                <a:lnTo>
                  <a:pt x="64" y="132"/>
                </a:lnTo>
                <a:lnTo>
                  <a:pt x="50" y="144"/>
                </a:lnTo>
                <a:lnTo>
                  <a:pt x="42" y="113"/>
                </a:lnTo>
                <a:lnTo>
                  <a:pt x="33" y="134"/>
                </a:lnTo>
                <a:lnTo>
                  <a:pt x="20" y="118"/>
                </a:lnTo>
                <a:lnTo>
                  <a:pt x="8" y="134"/>
                </a:lnTo>
                <a:lnTo>
                  <a:pt x="4" y="131"/>
                </a:lnTo>
                <a:lnTo>
                  <a:pt x="9" y="116"/>
                </a:lnTo>
                <a:lnTo>
                  <a:pt x="0" y="115"/>
                </a:lnTo>
                <a:lnTo>
                  <a:pt x="10" y="95"/>
                </a:lnTo>
                <a:lnTo>
                  <a:pt x="25" y="95"/>
                </a:lnTo>
                <a:lnTo>
                  <a:pt x="33" y="73"/>
                </a:lnTo>
                <a:lnTo>
                  <a:pt x="52" y="61"/>
                </a:lnTo>
                <a:lnTo>
                  <a:pt x="50" y="60"/>
                </a:lnTo>
                <a:lnTo>
                  <a:pt x="54" y="46"/>
                </a:lnTo>
                <a:close/>
              </a:path>
            </a:pathLst>
          </a:custGeom>
          <a:solidFill>
            <a:srgbClr val="CDCDCD"/>
          </a:solidFill>
          <a:ln w="6350">
            <a:solidFill>
              <a:schemeClr val="bg1"/>
            </a:solidFill>
            <a:round/>
            <a:headEnd/>
            <a:tailEnd/>
          </a:ln>
        </p:spPr>
        <p:txBody>
          <a:bodyPr/>
          <a:lstStyle/>
          <a:p>
            <a:endParaRPr lang="en-US"/>
          </a:p>
        </p:txBody>
      </p:sp>
      <p:sp>
        <p:nvSpPr>
          <p:cNvPr id="1968" name="Freeform 3027"/>
          <p:cNvSpPr>
            <a:spLocks/>
          </p:cNvSpPr>
          <p:nvPr/>
        </p:nvSpPr>
        <p:spPr bwMode="auto">
          <a:xfrm>
            <a:off x="2711450" y="2185988"/>
            <a:ext cx="104775" cy="146050"/>
          </a:xfrm>
          <a:custGeom>
            <a:avLst/>
            <a:gdLst>
              <a:gd name="T0" fmla="*/ 2147483647 w 97"/>
              <a:gd name="T1" fmla="*/ 2147483647 h 130"/>
              <a:gd name="T2" fmla="*/ 2147483647 w 97"/>
              <a:gd name="T3" fmla="*/ 2147483647 h 130"/>
              <a:gd name="T4" fmla="*/ 2147483647 w 97"/>
              <a:gd name="T5" fmla="*/ 0 h 130"/>
              <a:gd name="T6" fmla="*/ 2147483647 w 97"/>
              <a:gd name="T7" fmla="*/ 2147483647 h 130"/>
              <a:gd name="T8" fmla="*/ 2147483647 w 97"/>
              <a:gd name="T9" fmla="*/ 2147483647 h 130"/>
              <a:gd name="T10" fmla="*/ 2147483647 w 97"/>
              <a:gd name="T11" fmla="*/ 2147483647 h 130"/>
              <a:gd name="T12" fmla="*/ 2147483647 w 97"/>
              <a:gd name="T13" fmla="*/ 2147483647 h 130"/>
              <a:gd name="T14" fmla="*/ 2147483647 w 97"/>
              <a:gd name="T15" fmla="*/ 2147483647 h 130"/>
              <a:gd name="T16" fmla="*/ 2147483647 w 97"/>
              <a:gd name="T17" fmla="*/ 2147483647 h 130"/>
              <a:gd name="T18" fmla="*/ 2147483647 w 97"/>
              <a:gd name="T19" fmla="*/ 2147483647 h 130"/>
              <a:gd name="T20" fmla="*/ 2147483647 w 97"/>
              <a:gd name="T21" fmla="*/ 2147483647 h 130"/>
              <a:gd name="T22" fmla="*/ 2147483647 w 97"/>
              <a:gd name="T23" fmla="*/ 2147483647 h 130"/>
              <a:gd name="T24" fmla="*/ 2147483647 w 97"/>
              <a:gd name="T25" fmla="*/ 2147483647 h 130"/>
              <a:gd name="T26" fmla="*/ 2147483647 w 97"/>
              <a:gd name="T27" fmla="*/ 2147483647 h 130"/>
              <a:gd name="T28" fmla="*/ 2147483647 w 97"/>
              <a:gd name="T29" fmla="*/ 2147483647 h 130"/>
              <a:gd name="T30" fmla="*/ 2147483647 w 97"/>
              <a:gd name="T31" fmla="*/ 2147483647 h 130"/>
              <a:gd name="T32" fmla="*/ 2147483647 w 97"/>
              <a:gd name="T33" fmla="*/ 2147483647 h 130"/>
              <a:gd name="T34" fmla="*/ 2147483647 w 97"/>
              <a:gd name="T35" fmla="*/ 2147483647 h 130"/>
              <a:gd name="T36" fmla="*/ 2147483647 w 97"/>
              <a:gd name="T37" fmla="*/ 2147483647 h 130"/>
              <a:gd name="T38" fmla="*/ 2147483647 w 97"/>
              <a:gd name="T39" fmla="*/ 2147483647 h 130"/>
              <a:gd name="T40" fmla="*/ 2147483647 w 97"/>
              <a:gd name="T41" fmla="*/ 2147483647 h 130"/>
              <a:gd name="T42" fmla="*/ 0 w 97"/>
              <a:gd name="T43" fmla="*/ 2147483647 h 130"/>
              <a:gd name="T44" fmla="*/ 2147483647 w 97"/>
              <a:gd name="T45" fmla="*/ 2147483647 h 130"/>
              <a:gd name="T46" fmla="*/ 2147483647 w 97"/>
              <a:gd name="T47" fmla="*/ 2147483647 h 130"/>
              <a:gd name="T48" fmla="*/ 2147483647 w 97"/>
              <a:gd name="T49" fmla="*/ 2147483647 h 130"/>
              <a:gd name="T50" fmla="*/ 2147483647 w 97"/>
              <a:gd name="T51" fmla="*/ 2147483647 h 130"/>
              <a:gd name="T52" fmla="*/ 2147483647 w 97"/>
              <a:gd name="T53" fmla="*/ 2147483647 h 130"/>
              <a:gd name="T54" fmla="*/ 2147483647 w 97"/>
              <a:gd name="T55" fmla="*/ 2147483647 h 130"/>
              <a:gd name="T56" fmla="*/ 2147483647 w 97"/>
              <a:gd name="T57" fmla="*/ 2147483647 h 130"/>
              <a:gd name="T58" fmla="*/ 2147483647 w 97"/>
              <a:gd name="T59" fmla="*/ 2147483647 h 130"/>
              <a:gd name="T60" fmla="*/ 2147483647 w 97"/>
              <a:gd name="T61" fmla="*/ 2147483647 h 130"/>
              <a:gd name="T62" fmla="*/ 2147483647 w 97"/>
              <a:gd name="T63" fmla="*/ 2147483647 h 130"/>
              <a:gd name="T64" fmla="*/ 2147483647 w 97"/>
              <a:gd name="T65" fmla="*/ 2147483647 h 130"/>
              <a:gd name="T66" fmla="*/ 2147483647 w 97"/>
              <a:gd name="T67" fmla="*/ 2147483647 h 130"/>
              <a:gd name="T68" fmla="*/ 2147483647 w 97"/>
              <a:gd name="T69" fmla="*/ 2147483647 h 130"/>
              <a:gd name="T70" fmla="*/ 2147483647 w 97"/>
              <a:gd name="T71" fmla="*/ 2147483647 h 130"/>
              <a:gd name="T72" fmla="*/ 2147483647 w 97"/>
              <a:gd name="T73" fmla="*/ 2147483647 h 1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7"/>
              <a:gd name="T112" fmla="*/ 0 h 130"/>
              <a:gd name="T113" fmla="*/ 97 w 97"/>
              <a:gd name="T114" fmla="*/ 130 h 13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7" h="130">
                <a:moveTo>
                  <a:pt x="93" y="55"/>
                </a:moveTo>
                <a:lnTo>
                  <a:pt x="92" y="16"/>
                </a:lnTo>
                <a:lnTo>
                  <a:pt x="77" y="0"/>
                </a:lnTo>
                <a:lnTo>
                  <a:pt x="64" y="18"/>
                </a:lnTo>
                <a:lnTo>
                  <a:pt x="39" y="2"/>
                </a:lnTo>
                <a:lnTo>
                  <a:pt x="28" y="16"/>
                </a:lnTo>
                <a:lnTo>
                  <a:pt x="47" y="30"/>
                </a:lnTo>
                <a:lnTo>
                  <a:pt x="37" y="35"/>
                </a:lnTo>
                <a:lnTo>
                  <a:pt x="47" y="38"/>
                </a:lnTo>
                <a:lnTo>
                  <a:pt x="44" y="41"/>
                </a:lnTo>
                <a:lnTo>
                  <a:pt x="53" y="55"/>
                </a:lnTo>
                <a:lnTo>
                  <a:pt x="11" y="18"/>
                </a:lnTo>
                <a:lnTo>
                  <a:pt x="5" y="39"/>
                </a:lnTo>
                <a:lnTo>
                  <a:pt x="10" y="39"/>
                </a:lnTo>
                <a:lnTo>
                  <a:pt x="11" y="57"/>
                </a:lnTo>
                <a:lnTo>
                  <a:pt x="20" y="54"/>
                </a:lnTo>
                <a:lnTo>
                  <a:pt x="17" y="61"/>
                </a:lnTo>
                <a:lnTo>
                  <a:pt x="23" y="71"/>
                </a:lnTo>
                <a:lnTo>
                  <a:pt x="8" y="64"/>
                </a:lnTo>
                <a:lnTo>
                  <a:pt x="3" y="73"/>
                </a:lnTo>
                <a:lnTo>
                  <a:pt x="7" y="80"/>
                </a:lnTo>
                <a:lnTo>
                  <a:pt x="0" y="85"/>
                </a:lnTo>
                <a:lnTo>
                  <a:pt x="67" y="73"/>
                </a:lnTo>
                <a:lnTo>
                  <a:pt x="34" y="99"/>
                </a:lnTo>
                <a:lnTo>
                  <a:pt x="45" y="113"/>
                </a:lnTo>
                <a:lnTo>
                  <a:pt x="35" y="116"/>
                </a:lnTo>
                <a:lnTo>
                  <a:pt x="37" y="128"/>
                </a:lnTo>
                <a:lnTo>
                  <a:pt x="83" y="130"/>
                </a:lnTo>
                <a:lnTo>
                  <a:pt x="80" y="117"/>
                </a:lnTo>
                <a:lnTo>
                  <a:pt x="90" y="122"/>
                </a:lnTo>
                <a:lnTo>
                  <a:pt x="80" y="107"/>
                </a:lnTo>
                <a:lnTo>
                  <a:pt x="88" y="93"/>
                </a:lnTo>
                <a:lnTo>
                  <a:pt x="87" y="85"/>
                </a:lnTo>
                <a:lnTo>
                  <a:pt x="97" y="101"/>
                </a:lnTo>
                <a:lnTo>
                  <a:pt x="97" y="74"/>
                </a:lnTo>
                <a:lnTo>
                  <a:pt x="88" y="73"/>
                </a:lnTo>
                <a:lnTo>
                  <a:pt x="93" y="55"/>
                </a:lnTo>
                <a:close/>
              </a:path>
            </a:pathLst>
          </a:custGeom>
          <a:solidFill>
            <a:srgbClr val="CDCDCD"/>
          </a:solidFill>
          <a:ln w="6350">
            <a:solidFill>
              <a:schemeClr val="bg1"/>
            </a:solidFill>
            <a:round/>
            <a:headEnd/>
            <a:tailEnd/>
          </a:ln>
        </p:spPr>
        <p:txBody>
          <a:bodyPr/>
          <a:lstStyle/>
          <a:p>
            <a:endParaRPr lang="en-US"/>
          </a:p>
        </p:txBody>
      </p:sp>
      <p:sp>
        <p:nvSpPr>
          <p:cNvPr id="1969" name="Freeform 3028"/>
          <p:cNvSpPr>
            <a:spLocks/>
          </p:cNvSpPr>
          <p:nvPr/>
        </p:nvSpPr>
        <p:spPr bwMode="auto">
          <a:xfrm>
            <a:off x="2711450" y="2428875"/>
            <a:ext cx="125413" cy="188913"/>
          </a:xfrm>
          <a:custGeom>
            <a:avLst/>
            <a:gdLst>
              <a:gd name="T0" fmla="*/ 2147483647 w 117"/>
              <a:gd name="T1" fmla="*/ 2147483647 h 169"/>
              <a:gd name="T2" fmla="*/ 2147483647 w 117"/>
              <a:gd name="T3" fmla="*/ 2147483647 h 169"/>
              <a:gd name="T4" fmla="*/ 2147483647 w 117"/>
              <a:gd name="T5" fmla="*/ 2147483647 h 169"/>
              <a:gd name="T6" fmla="*/ 0 w 117"/>
              <a:gd name="T7" fmla="*/ 2147483647 h 169"/>
              <a:gd name="T8" fmla="*/ 2147483647 w 117"/>
              <a:gd name="T9" fmla="*/ 2147483647 h 169"/>
              <a:gd name="T10" fmla="*/ 2147483647 w 117"/>
              <a:gd name="T11" fmla="*/ 2147483647 h 169"/>
              <a:gd name="T12" fmla="*/ 2147483647 w 117"/>
              <a:gd name="T13" fmla="*/ 2147483647 h 169"/>
              <a:gd name="T14" fmla="*/ 2147483647 w 117"/>
              <a:gd name="T15" fmla="*/ 2147483647 h 169"/>
              <a:gd name="T16" fmla="*/ 2147483647 w 117"/>
              <a:gd name="T17" fmla="*/ 2147483647 h 169"/>
              <a:gd name="T18" fmla="*/ 2147483647 w 117"/>
              <a:gd name="T19" fmla="*/ 2147483647 h 169"/>
              <a:gd name="T20" fmla="*/ 2147483647 w 117"/>
              <a:gd name="T21" fmla="*/ 2147483647 h 169"/>
              <a:gd name="T22" fmla="*/ 2147483647 w 117"/>
              <a:gd name="T23" fmla="*/ 2147483647 h 169"/>
              <a:gd name="T24" fmla="*/ 2147483647 w 117"/>
              <a:gd name="T25" fmla="*/ 2147483647 h 169"/>
              <a:gd name="T26" fmla="*/ 2147483647 w 117"/>
              <a:gd name="T27" fmla="*/ 2147483647 h 169"/>
              <a:gd name="T28" fmla="*/ 2147483647 w 117"/>
              <a:gd name="T29" fmla="*/ 2147483647 h 169"/>
              <a:gd name="T30" fmla="*/ 2147483647 w 117"/>
              <a:gd name="T31" fmla="*/ 2147483647 h 169"/>
              <a:gd name="T32" fmla="*/ 2147483647 w 117"/>
              <a:gd name="T33" fmla="*/ 2147483647 h 169"/>
              <a:gd name="T34" fmla="*/ 2147483647 w 117"/>
              <a:gd name="T35" fmla="*/ 2147483647 h 169"/>
              <a:gd name="T36" fmla="*/ 2147483647 w 117"/>
              <a:gd name="T37" fmla="*/ 0 h 169"/>
              <a:gd name="T38" fmla="*/ 2147483647 w 117"/>
              <a:gd name="T39" fmla="*/ 2147483647 h 169"/>
              <a:gd name="T40" fmla="*/ 2147483647 w 117"/>
              <a:gd name="T41" fmla="*/ 0 h 169"/>
              <a:gd name="T42" fmla="*/ 2147483647 w 117"/>
              <a:gd name="T43" fmla="*/ 2147483647 h 169"/>
              <a:gd name="T44" fmla="*/ 2147483647 w 117"/>
              <a:gd name="T45" fmla="*/ 2147483647 h 169"/>
              <a:gd name="T46" fmla="*/ 2147483647 w 117"/>
              <a:gd name="T47" fmla="*/ 2147483647 h 169"/>
              <a:gd name="T48" fmla="*/ 2147483647 w 117"/>
              <a:gd name="T49" fmla="*/ 2147483647 h 169"/>
              <a:gd name="T50" fmla="*/ 2147483647 w 117"/>
              <a:gd name="T51" fmla="*/ 2147483647 h 169"/>
              <a:gd name="T52" fmla="*/ 2147483647 w 117"/>
              <a:gd name="T53" fmla="*/ 2147483647 h 169"/>
              <a:gd name="T54" fmla="*/ 2147483647 w 117"/>
              <a:gd name="T55" fmla="*/ 2147483647 h 169"/>
              <a:gd name="T56" fmla="*/ 2147483647 w 117"/>
              <a:gd name="T57" fmla="*/ 2147483647 h 169"/>
              <a:gd name="T58" fmla="*/ 2147483647 w 117"/>
              <a:gd name="T59" fmla="*/ 2147483647 h 169"/>
              <a:gd name="T60" fmla="*/ 2147483647 w 117"/>
              <a:gd name="T61" fmla="*/ 2147483647 h 169"/>
              <a:gd name="T62" fmla="*/ 2147483647 w 117"/>
              <a:gd name="T63" fmla="*/ 2147483647 h 169"/>
              <a:gd name="T64" fmla="*/ 2147483647 w 117"/>
              <a:gd name="T65" fmla="*/ 2147483647 h 169"/>
              <a:gd name="T66" fmla="*/ 2147483647 w 117"/>
              <a:gd name="T67" fmla="*/ 2147483647 h 169"/>
              <a:gd name="T68" fmla="*/ 2147483647 w 117"/>
              <a:gd name="T69" fmla="*/ 2147483647 h 169"/>
              <a:gd name="T70" fmla="*/ 2147483647 w 117"/>
              <a:gd name="T71" fmla="*/ 2147483647 h 169"/>
              <a:gd name="T72" fmla="*/ 2147483647 w 117"/>
              <a:gd name="T73" fmla="*/ 2147483647 h 169"/>
              <a:gd name="T74" fmla="*/ 2147483647 w 117"/>
              <a:gd name="T75" fmla="*/ 2147483647 h 169"/>
              <a:gd name="T76" fmla="*/ 2147483647 w 117"/>
              <a:gd name="T77" fmla="*/ 2147483647 h 169"/>
              <a:gd name="T78" fmla="*/ 2147483647 w 117"/>
              <a:gd name="T79" fmla="*/ 2147483647 h 1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7"/>
              <a:gd name="T121" fmla="*/ 0 h 169"/>
              <a:gd name="T122" fmla="*/ 117 w 117"/>
              <a:gd name="T123" fmla="*/ 169 h 1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7" h="169">
                <a:moveTo>
                  <a:pt x="48" y="130"/>
                </a:moveTo>
                <a:lnTo>
                  <a:pt x="43" y="118"/>
                </a:lnTo>
                <a:lnTo>
                  <a:pt x="20" y="113"/>
                </a:lnTo>
                <a:lnTo>
                  <a:pt x="0" y="78"/>
                </a:lnTo>
                <a:lnTo>
                  <a:pt x="3" y="65"/>
                </a:lnTo>
                <a:lnTo>
                  <a:pt x="10" y="62"/>
                </a:lnTo>
                <a:lnTo>
                  <a:pt x="27" y="84"/>
                </a:lnTo>
                <a:lnTo>
                  <a:pt x="45" y="77"/>
                </a:lnTo>
                <a:lnTo>
                  <a:pt x="43" y="68"/>
                </a:lnTo>
                <a:lnTo>
                  <a:pt x="47" y="65"/>
                </a:lnTo>
                <a:lnTo>
                  <a:pt x="40" y="49"/>
                </a:lnTo>
                <a:lnTo>
                  <a:pt x="49" y="50"/>
                </a:lnTo>
                <a:lnTo>
                  <a:pt x="21" y="30"/>
                </a:lnTo>
                <a:lnTo>
                  <a:pt x="37" y="32"/>
                </a:lnTo>
                <a:lnTo>
                  <a:pt x="35" y="22"/>
                </a:lnTo>
                <a:lnTo>
                  <a:pt x="24" y="14"/>
                </a:lnTo>
                <a:lnTo>
                  <a:pt x="45" y="11"/>
                </a:lnTo>
                <a:lnTo>
                  <a:pt x="39" y="3"/>
                </a:lnTo>
                <a:lnTo>
                  <a:pt x="43" y="0"/>
                </a:lnTo>
                <a:lnTo>
                  <a:pt x="68" y="11"/>
                </a:lnTo>
                <a:lnTo>
                  <a:pt x="98" y="0"/>
                </a:lnTo>
                <a:lnTo>
                  <a:pt x="105" y="8"/>
                </a:lnTo>
                <a:lnTo>
                  <a:pt x="94" y="26"/>
                </a:lnTo>
                <a:lnTo>
                  <a:pt x="100" y="38"/>
                </a:lnTo>
                <a:lnTo>
                  <a:pt x="89" y="45"/>
                </a:lnTo>
                <a:lnTo>
                  <a:pt x="78" y="67"/>
                </a:lnTo>
                <a:lnTo>
                  <a:pt x="94" y="60"/>
                </a:lnTo>
                <a:lnTo>
                  <a:pt x="103" y="77"/>
                </a:lnTo>
                <a:lnTo>
                  <a:pt x="103" y="85"/>
                </a:lnTo>
                <a:lnTo>
                  <a:pt x="112" y="77"/>
                </a:lnTo>
                <a:lnTo>
                  <a:pt x="117" y="95"/>
                </a:lnTo>
                <a:lnTo>
                  <a:pt x="112" y="105"/>
                </a:lnTo>
                <a:lnTo>
                  <a:pt x="116" y="134"/>
                </a:lnTo>
                <a:lnTo>
                  <a:pt x="100" y="149"/>
                </a:lnTo>
                <a:lnTo>
                  <a:pt x="86" y="148"/>
                </a:lnTo>
                <a:lnTo>
                  <a:pt x="88" y="159"/>
                </a:lnTo>
                <a:lnTo>
                  <a:pt x="79" y="169"/>
                </a:lnTo>
                <a:lnTo>
                  <a:pt x="67" y="166"/>
                </a:lnTo>
                <a:lnTo>
                  <a:pt x="59" y="142"/>
                </a:lnTo>
                <a:lnTo>
                  <a:pt x="48" y="130"/>
                </a:lnTo>
                <a:close/>
              </a:path>
            </a:pathLst>
          </a:custGeom>
          <a:solidFill>
            <a:srgbClr val="CDCDCD"/>
          </a:solidFill>
          <a:ln w="6350">
            <a:solidFill>
              <a:schemeClr val="bg1"/>
            </a:solidFill>
            <a:round/>
            <a:headEnd/>
            <a:tailEnd/>
          </a:ln>
        </p:spPr>
        <p:txBody>
          <a:bodyPr/>
          <a:lstStyle/>
          <a:p>
            <a:endParaRPr lang="en-US"/>
          </a:p>
        </p:txBody>
      </p:sp>
      <p:sp>
        <p:nvSpPr>
          <p:cNvPr id="1970" name="Freeform 3029"/>
          <p:cNvSpPr>
            <a:spLocks/>
          </p:cNvSpPr>
          <p:nvPr/>
        </p:nvSpPr>
        <p:spPr bwMode="auto">
          <a:xfrm>
            <a:off x="3162300" y="2447925"/>
            <a:ext cx="103188" cy="68263"/>
          </a:xfrm>
          <a:custGeom>
            <a:avLst/>
            <a:gdLst>
              <a:gd name="T0" fmla="*/ 2147483647 w 93"/>
              <a:gd name="T1" fmla="*/ 0 h 60"/>
              <a:gd name="T2" fmla="*/ 2147483647 w 93"/>
              <a:gd name="T3" fmla="*/ 2147483647 h 60"/>
              <a:gd name="T4" fmla="*/ 2147483647 w 93"/>
              <a:gd name="T5" fmla="*/ 2147483647 h 60"/>
              <a:gd name="T6" fmla="*/ 2147483647 w 93"/>
              <a:gd name="T7" fmla="*/ 2147483647 h 60"/>
              <a:gd name="T8" fmla="*/ 2147483647 w 93"/>
              <a:gd name="T9" fmla="*/ 2147483647 h 60"/>
              <a:gd name="T10" fmla="*/ 2147483647 w 93"/>
              <a:gd name="T11" fmla="*/ 2147483647 h 60"/>
              <a:gd name="T12" fmla="*/ 0 w 93"/>
              <a:gd name="T13" fmla="*/ 2147483647 h 60"/>
              <a:gd name="T14" fmla="*/ 2147483647 w 93"/>
              <a:gd name="T15" fmla="*/ 0 h 60"/>
              <a:gd name="T16" fmla="*/ 2147483647 w 93"/>
              <a:gd name="T17" fmla="*/ 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
              <a:gd name="T28" fmla="*/ 0 h 60"/>
              <a:gd name="T29" fmla="*/ 93 w 93"/>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 h="60">
                <a:moveTo>
                  <a:pt x="39" y="0"/>
                </a:moveTo>
                <a:lnTo>
                  <a:pt x="70" y="10"/>
                </a:lnTo>
                <a:lnTo>
                  <a:pt x="93" y="49"/>
                </a:lnTo>
                <a:lnTo>
                  <a:pt x="29" y="60"/>
                </a:lnTo>
                <a:lnTo>
                  <a:pt x="17" y="51"/>
                </a:lnTo>
                <a:lnTo>
                  <a:pt x="14" y="30"/>
                </a:lnTo>
                <a:lnTo>
                  <a:pt x="0" y="20"/>
                </a:lnTo>
                <a:lnTo>
                  <a:pt x="3" y="0"/>
                </a:lnTo>
                <a:lnTo>
                  <a:pt x="39" y="0"/>
                </a:lnTo>
                <a:close/>
              </a:path>
            </a:pathLst>
          </a:custGeom>
          <a:solidFill>
            <a:srgbClr val="CDCDCD"/>
          </a:solidFill>
          <a:ln w="6350">
            <a:solidFill>
              <a:schemeClr val="bg1"/>
            </a:solidFill>
            <a:round/>
            <a:headEnd/>
            <a:tailEnd/>
          </a:ln>
        </p:spPr>
        <p:txBody>
          <a:bodyPr/>
          <a:lstStyle/>
          <a:p>
            <a:endParaRPr lang="en-US"/>
          </a:p>
        </p:txBody>
      </p:sp>
      <p:sp>
        <p:nvSpPr>
          <p:cNvPr id="1971" name="Freeform 3030"/>
          <p:cNvSpPr>
            <a:spLocks/>
          </p:cNvSpPr>
          <p:nvPr/>
        </p:nvSpPr>
        <p:spPr bwMode="auto">
          <a:xfrm>
            <a:off x="3292475" y="2816225"/>
            <a:ext cx="26988" cy="20638"/>
          </a:xfrm>
          <a:custGeom>
            <a:avLst/>
            <a:gdLst>
              <a:gd name="T0" fmla="*/ 0 w 24"/>
              <a:gd name="T1" fmla="*/ 2147483647 h 18"/>
              <a:gd name="T2" fmla="*/ 2147483647 w 24"/>
              <a:gd name="T3" fmla="*/ 0 h 18"/>
              <a:gd name="T4" fmla="*/ 2147483647 w 24"/>
              <a:gd name="T5" fmla="*/ 2147483647 h 18"/>
              <a:gd name="T6" fmla="*/ 2147483647 w 24"/>
              <a:gd name="T7" fmla="*/ 2147483647 h 18"/>
              <a:gd name="T8" fmla="*/ 0 w 24"/>
              <a:gd name="T9" fmla="*/ 2147483647 h 18"/>
              <a:gd name="T10" fmla="*/ 0 60000 65536"/>
              <a:gd name="T11" fmla="*/ 0 60000 65536"/>
              <a:gd name="T12" fmla="*/ 0 60000 65536"/>
              <a:gd name="T13" fmla="*/ 0 60000 65536"/>
              <a:gd name="T14" fmla="*/ 0 60000 65536"/>
              <a:gd name="T15" fmla="*/ 0 w 24"/>
              <a:gd name="T16" fmla="*/ 0 h 18"/>
              <a:gd name="T17" fmla="*/ 24 w 24"/>
              <a:gd name="T18" fmla="*/ 18 h 18"/>
            </a:gdLst>
            <a:ahLst/>
            <a:cxnLst>
              <a:cxn ang="T10">
                <a:pos x="T0" y="T1"/>
              </a:cxn>
              <a:cxn ang="T11">
                <a:pos x="T2" y="T3"/>
              </a:cxn>
              <a:cxn ang="T12">
                <a:pos x="T4" y="T5"/>
              </a:cxn>
              <a:cxn ang="T13">
                <a:pos x="T6" y="T7"/>
              </a:cxn>
              <a:cxn ang="T14">
                <a:pos x="T8" y="T9"/>
              </a:cxn>
            </a:cxnLst>
            <a:rect l="T15" t="T16" r="T17" b="T18"/>
            <a:pathLst>
              <a:path w="24" h="18">
                <a:moveTo>
                  <a:pt x="0" y="6"/>
                </a:moveTo>
                <a:lnTo>
                  <a:pt x="9" y="0"/>
                </a:lnTo>
                <a:lnTo>
                  <a:pt x="24" y="16"/>
                </a:lnTo>
                <a:lnTo>
                  <a:pt x="7" y="18"/>
                </a:lnTo>
                <a:lnTo>
                  <a:pt x="0" y="6"/>
                </a:lnTo>
                <a:close/>
              </a:path>
            </a:pathLst>
          </a:custGeom>
          <a:solidFill>
            <a:srgbClr val="CDCDCD"/>
          </a:solidFill>
          <a:ln w="6350">
            <a:solidFill>
              <a:schemeClr val="bg1"/>
            </a:solidFill>
            <a:round/>
            <a:headEnd/>
            <a:tailEnd/>
          </a:ln>
        </p:spPr>
        <p:txBody>
          <a:bodyPr/>
          <a:lstStyle/>
          <a:p>
            <a:endParaRPr lang="en-US"/>
          </a:p>
        </p:txBody>
      </p:sp>
      <p:sp>
        <p:nvSpPr>
          <p:cNvPr id="1972" name="Freeform 3031"/>
          <p:cNvSpPr>
            <a:spLocks/>
          </p:cNvSpPr>
          <p:nvPr/>
        </p:nvSpPr>
        <p:spPr bwMode="auto">
          <a:xfrm>
            <a:off x="3238500" y="2806700"/>
            <a:ext cx="47625" cy="58738"/>
          </a:xfrm>
          <a:custGeom>
            <a:avLst/>
            <a:gdLst>
              <a:gd name="T0" fmla="*/ 2147483647 w 43"/>
              <a:gd name="T1" fmla="*/ 0 h 53"/>
              <a:gd name="T2" fmla="*/ 2147483647 w 43"/>
              <a:gd name="T3" fmla="*/ 2147483647 h 53"/>
              <a:gd name="T4" fmla="*/ 2147483647 w 43"/>
              <a:gd name="T5" fmla="*/ 2147483647 h 53"/>
              <a:gd name="T6" fmla="*/ 2147483647 w 43"/>
              <a:gd name="T7" fmla="*/ 2147483647 h 53"/>
              <a:gd name="T8" fmla="*/ 2147483647 w 43"/>
              <a:gd name="T9" fmla="*/ 2147483647 h 53"/>
              <a:gd name="T10" fmla="*/ 2147483647 w 43"/>
              <a:gd name="T11" fmla="*/ 2147483647 h 53"/>
              <a:gd name="T12" fmla="*/ 0 w 43"/>
              <a:gd name="T13" fmla="*/ 2147483647 h 53"/>
              <a:gd name="T14" fmla="*/ 2147483647 w 43"/>
              <a:gd name="T15" fmla="*/ 2147483647 h 53"/>
              <a:gd name="T16" fmla="*/ 2147483647 w 43"/>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53"/>
              <a:gd name="T29" fmla="*/ 43 w 43"/>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53">
                <a:moveTo>
                  <a:pt x="18" y="0"/>
                </a:moveTo>
                <a:lnTo>
                  <a:pt x="39" y="5"/>
                </a:lnTo>
                <a:lnTo>
                  <a:pt x="43" y="15"/>
                </a:lnTo>
                <a:lnTo>
                  <a:pt x="42" y="40"/>
                </a:lnTo>
                <a:lnTo>
                  <a:pt x="31" y="53"/>
                </a:lnTo>
                <a:lnTo>
                  <a:pt x="6" y="53"/>
                </a:lnTo>
                <a:lnTo>
                  <a:pt x="0" y="38"/>
                </a:lnTo>
                <a:lnTo>
                  <a:pt x="2" y="23"/>
                </a:lnTo>
                <a:lnTo>
                  <a:pt x="18" y="0"/>
                </a:lnTo>
                <a:close/>
              </a:path>
            </a:pathLst>
          </a:custGeom>
          <a:solidFill>
            <a:srgbClr val="CDCDCD"/>
          </a:solidFill>
          <a:ln w="6350">
            <a:solidFill>
              <a:schemeClr val="bg1"/>
            </a:solidFill>
            <a:round/>
            <a:headEnd/>
            <a:tailEnd/>
          </a:ln>
        </p:spPr>
        <p:txBody>
          <a:bodyPr/>
          <a:lstStyle/>
          <a:p>
            <a:endParaRPr lang="en-US"/>
          </a:p>
        </p:txBody>
      </p:sp>
      <p:sp>
        <p:nvSpPr>
          <p:cNvPr id="1973" name="Freeform 3032"/>
          <p:cNvSpPr>
            <a:spLocks/>
          </p:cNvSpPr>
          <p:nvPr/>
        </p:nvSpPr>
        <p:spPr bwMode="auto">
          <a:xfrm>
            <a:off x="3036888" y="2808288"/>
            <a:ext cx="7937" cy="30162"/>
          </a:xfrm>
          <a:custGeom>
            <a:avLst/>
            <a:gdLst>
              <a:gd name="T0" fmla="*/ 2147483647 w 8"/>
              <a:gd name="T1" fmla="*/ 0 h 26"/>
              <a:gd name="T2" fmla="*/ 2147483647 w 8"/>
              <a:gd name="T3" fmla="*/ 2147483647 h 26"/>
              <a:gd name="T4" fmla="*/ 0 w 8"/>
              <a:gd name="T5" fmla="*/ 2147483647 h 26"/>
              <a:gd name="T6" fmla="*/ 0 w 8"/>
              <a:gd name="T7" fmla="*/ 2147483647 h 26"/>
              <a:gd name="T8" fmla="*/ 2147483647 w 8"/>
              <a:gd name="T9" fmla="*/ 0 h 26"/>
              <a:gd name="T10" fmla="*/ 0 60000 65536"/>
              <a:gd name="T11" fmla="*/ 0 60000 65536"/>
              <a:gd name="T12" fmla="*/ 0 60000 65536"/>
              <a:gd name="T13" fmla="*/ 0 60000 65536"/>
              <a:gd name="T14" fmla="*/ 0 60000 65536"/>
              <a:gd name="T15" fmla="*/ 0 w 8"/>
              <a:gd name="T16" fmla="*/ 0 h 26"/>
              <a:gd name="T17" fmla="*/ 8 w 8"/>
              <a:gd name="T18" fmla="*/ 26 h 26"/>
            </a:gdLst>
            <a:ahLst/>
            <a:cxnLst>
              <a:cxn ang="T10">
                <a:pos x="T0" y="T1"/>
              </a:cxn>
              <a:cxn ang="T11">
                <a:pos x="T2" y="T3"/>
              </a:cxn>
              <a:cxn ang="T12">
                <a:pos x="T4" y="T5"/>
              </a:cxn>
              <a:cxn ang="T13">
                <a:pos x="T6" y="T7"/>
              </a:cxn>
              <a:cxn ang="T14">
                <a:pos x="T8" y="T9"/>
              </a:cxn>
            </a:cxnLst>
            <a:rect l="T15" t="T16" r="T17" b="T18"/>
            <a:pathLst>
              <a:path w="8" h="26">
                <a:moveTo>
                  <a:pt x="6" y="0"/>
                </a:moveTo>
                <a:lnTo>
                  <a:pt x="8" y="26"/>
                </a:lnTo>
                <a:lnTo>
                  <a:pt x="0" y="19"/>
                </a:lnTo>
                <a:lnTo>
                  <a:pt x="0" y="2"/>
                </a:lnTo>
                <a:lnTo>
                  <a:pt x="6" y="0"/>
                </a:lnTo>
                <a:close/>
              </a:path>
            </a:pathLst>
          </a:custGeom>
          <a:solidFill>
            <a:srgbClr val="CDCDCD"/>
          </a:solidFill>
          <a:ln w="6350">
            <a:solidFill>
              <a:schemeClr val="bg1"/>
            </a:solidFill>
            <a:round/>
            <a:headEnd/>
            <a:tailEnd/>
          </a:ln>
        </p:spPr>
        <p:txBody>
          <a:bodyPr/>
          <a:lstStyle/>
          <a:p>
            <a:endParaRPr lang="en-US"/>
          </a:p>
        </p:txBody>
      </p:sp>
      <p:sp>
        <p:nvSpPr>
          <p:cNvPr id="1974" name="Freeform 3033"/>
          <p:cNvSpPr>
            <a:spLocks/>
          </p:cNvSpPr>
          <p:nvPr/>
        </p:nvSpPr>
        <p:spPr bwMode="auto">
          <a:xfrm>
            <a:off x="2854325" y="2406650"/>
            <a:ext cx="111125" cy="160338"/>
          </a:xfrm>
          <a:custGeom>
            <a:avLst/>
            <a:gdLst>
              <a:gd name="T0" fmla="*/ 2147483647 w 103"/>
              <a:gd name="T1" fmla="*/ 2147483647 h 144"/>
              <a:gd name="T2" fmla="*/ 2147483647 w 103"/>
              <a:gd name="T3" fmla="*/ 0 h 144"/>
              <a:gd name="T4" fmla="*/ 2147483647 w 103"/>
              <a:gd name="T5" fmla="*/ 2147483647 h 144"/>
              <a:gd name="T6" fmla="*/ 2147483647 w 103"/>
              <a:gd name="T7" fmla="*/ 2147483647 h 144"/>
              <a:gd name="T8" fmla="*/ 2147483647 w 103"/>
              <a:gd name="T9" fmla="*/ 2147483647 h 144"/>
              <a:gd name="T10" fmla="*/ 2147483647 w 103"/>
              <a:gd name="T11" fmla="*/ 2147483647 h 144"/>
              <a:gd name="T12" fmla="*/ 2147483647 w 103"/>
              <a:gd name="T13" fmla="*/ 2147483647 h 144"/>
              <a:gd name="T14" fmla="*/ 2147483647 w 103"/>
              <a:gd name="T15" fmla="*/ 2147483647 h 144"/>
              <a:gd name="T16" fmla="*/ 2147483647 w 103"/>
              <a:gd name="T17" fmla="*/ 2147483647 h 144"/>
              <a:gd name="T18" fmla="*/ 2147483647 w 103"/>
              <a:gd name="T19" fmla="*/ 2147483647 h 144"/>
              <a:gd name="T20" fmla="*/ 2147483647 w 103"/>
              <a:gd name="T21" fmla="*/ 2147483647 h 144"/>
              <a:gd name="T22" fmla="*/ 2147483647 w 103"/>
              <a:gd name="T23" fmla="*/ 2147483647 h 144"/>
              <a:gd name="T24" fmla="*/ 2147483647 w 103"/>
              <a:gd name="T25" fmla="*/ 2147483647 h 144"/>
              <a:gd name="T26" fmla="*/ 2147483647 w 103"/>
              <a:gd name="T27" fmla="*/ 2147483647 h 144"/>
              <a:gd name="T28" fmla="*/ 2147483647 w 103"/>
              <a:gd name="T29" fmla="*/ 2147483647 h 144"/>
              <a:gd name="T30" fmla="*/ 2147483647 w 103"/>
              <a:gd name="T31" fmla="*/ 2147483647 h 144"/>
              <a:gd name="T32" fmla="*/ 2147483647 w 103"/>
              <a:gd name="T33" fmla="*/ 2147483647 h 144"/>
              <a:gd name="T34" fmla="*/ 2147483647 w 103"/>
              <a:gd name="T35" fmla="*/ 2147483647 h 144"/>
              <a:gd name="T36" fmla="*/ 2147483647 w 103"/>
              <a:gd name="T37" fmla="*/ 2147483647 h 144"/>
              <a:gd name="T38" fmla="*/ 2147483647 w 103"/>
              <a:gd name="T39" fmla="*/ 2147483647 h 144"/>
              <a:gd name="T40" fmla="*/ 0 w 103"/>
              <a:gd name="T41" fmla="*/ 2147483647 h 144"/>
              <a:gd name="T42" fmla="*/ 0 w 103"/>
              <a:gd name="T43" fmla="*/ 2147483647 h 144"/>
              <a:gd name="T44" fmla="*/ 2147483647 w 103"/>
              <a:gd name="T45" fmla="*/ 2147483647 h 144"/>
              <a:gd name="T46" fmla="*/ 2147483647 w 103"/>
              <a:gd name="T47" fmla="*/ 2147483647 h 144"/>
              <a:gd name="T48" fmla="*/ 2147483647 w 103"/>
              <a:gd name="T49" fmla="*/ 2147483647 h 1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3"/>
              <a:gd name="T76" fmla="*/ 0 h 144"/>
              <a:gd name="T77" fmla="*/ 103 w 103"/>
              <a:gd name="T78" fmla="*/ 144 h 1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3" h="144">
                <a:moveTo>
                  <a:pt x="11" y="6"/>
                </a:moveTo>
                <a:lnTo>
                  <a:pt x="42" y="0"/>
                </a:lnTo>
                <a:lnTo>
                  <a:pt x="103" y="18"/>
                </a:lnTo>
                <a:lnTo>
                  <a:pt x="94" y="40"/>
                </a:lnTo>
                <a:lnTo>
                  <a:pt x="88" y="40"/>
                </a:lnTo>
                <a:lnTo>
                  <a:pt x="85" y="61"/>
                </a:lnTo>
                <a:lnTo>
                  <a:pt x="79" y="65"/>
                </a:lnTo>
                <a:lnTo>
                  <a:pt x="83" y="66"/>
                </a:lnTo>
                <a:lnTo>
                  <a:pt x="80" y="73"/>
                </a:lnTo>
                <a:lnTo>
                  <a:pt x="68" y="99"/>
                </a:lnTo>
                <a:lnTo>
                  <a:pt x="25" y="96"/>
                </a:lnTo>
                <a:lnTo>
                  <a:pt x="42" y="115"/>
                </a:lnTo>
                <a:lnTo>
                  <a:pt x="29" y="140"/>
                </a:lnTo>
                <a:lnTo>
                  <a:pt x="14" y="144"/>
                </a:lnTo>
                <a:lnTo>
                  <a:pt x="9" y="141"/>
                </a:lnTo>
                <a:lnTo>
                  <a:pt x="14" y="135"/>
                </a:lnTo>
                <a:lnTo>
                  <a:pt x="9" y="132"/>
                </a:lnTo>
                <a:lnTo>
                  <a:pt x="9" y="119"/>
                </a:lnTo>
                <a:lnTo>
                  <a:pt x="14" y="109"/>
                </a:lnTo>
                <a:lnTo>
                  <a:pt x="1" y="100"/>
                </a:lnTo>
                <a:lnTo>
                  <a:pt x="0" y="85"/>
                </a:lnTo>
                <a:lnTo>
                  <a:pt x="0" y="30"/>
                </a:lnTo>
                <a:lnTo>
                  <a:pt x="20" y="37"/>
                </a:lnTo>
                <a:lnTo>
                  <a:pt x="5" y="18"/>
                </a:lnTo>
                <a:lnTo>
                  <a:pt x="11" y="6"/>
                </a:lnTo>
                <a:close/>
              </a:path>
            </a:pathLst>
          </a:custGeom>
          <a:solidFill>
            <a:srgbClr val="CDCDCD"/>
          </a:solidFill>
          <a:ln w="6350">
            <a:solidFill>
              <a:schemeClr val="bg1"/>
            </a:solidFill>
            <a:round/>
            <a:headEnd/>
            <a:tailEnd/>
          </a:ln>
        </p:spPr>
        <p:txBody>
          <a:bodyPr/>
          <a:lstStyle/>
          <a:p>
            <a:endParaRPr lang="en-US"/>
          </a:p>
        </p:txBody>
      </p:sp>
      <p:sp>
        <p:nvSpPr>
          <p:cNvPr id="1975" name="Freeform 3034"/>
          <p:cNvSpPr>
            <a:spLocks/>
          </p:cNvSpPr>
          <p:nvPr/>
        </p:nvSpPr>
        <p:spPr bwMode="auto">
          <a:xfrm>
            <a:off x="2835275" y="2279650"/>
            <a:ext cx="61913" cy="88900"/>
          </a:xfrm>
          <a:custGeom>
            <a:avLst/>
            <a:gdLst>
              <a:gd name="T0" fmla="*/ 2147483647 w 57"/>
              <a:gd name="T1" fmla="*/ 0 h 78"/>
              <a:gd name="T2" fmla="*/ 2147483647 w 57"/>
              <a:gd name="T3" fmla="*/ 2147483647 h 78"/>
              <a:gd name="T4" fmla="*/ 2147483647 w 57"/>
              <a:gd name="T5" fmla="*/ 2147483647 h 78"/>
              <a:gd name="T6" fmla="*/ 2147483647 w 57"/>
              <a:gd name="T7" fmla="*/ 2147483647 h 78"/>
              <a:gd name="T8" fmla="*/ 2147483647 w 57"/>
              <a:gd name="T9" fmla="*/ 2147483647 h 78"/>
              <a:gd name="T10" fmla="*/ 0 w 57"/>
              <a:gd name="T11" fmla="*/ 2147483647 h 78"/>
              <a:gd name="T12" fmla="*/ 2147483647 w 57"/>
              <a:gd name="T13" fmla="*/ 2147483647 h 78"/>
              <a:gd name="T14" fmla="*/ 2147483647 w 57"/>
              <a:gd name="T15" fmla="*/ 2147483647 h 78"/>
              <a:gd name="T16" fmla="*/ 2147483647 w 57"/>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78"/>
              <a:gd name="T29" fmla="*/ 57 w 57"/>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78">
                <a:moveTo>
                  <a:pt x="30" y="0"/>
                </a:moveTo>
                <a:lnTo>
                  <a:pt x="57" y="32"/>
                </a:lnTo>
                <a:lnTo>
                  <a:pt x="57" y="72"/>
                </a:lnTo>
                <a:lnTo>
                  <a:pt x="36" y="78"/>
                </a:lnTo>
                <a:lnTo>
                  <a:pt x="2" y="46"/>
                </a:lnTo>
                <a:lnTo>
                  <a:pt x="0" y="33"/>
                </a:lnTo>
                <a:lnTo>
                  <a:pt x="14" y="19"/>
                </a:lnTo>
                <a:lnTo>
                  <a:pt x="8" y="15"/>
                </a:lnTo>
                <a:lnTo>
                  <a:pt x="30" y="0"/>
                </a:lnTo>
                <a:close/>
              </a:path>
            </a:pathLst>
          </a:custGeom>
          <a:solidFill>
            <a:srgbClr val="CDCDCD"/>
          </a:solidFill>
          <a:ln w="6350">
            <a:solidFill>
              <a:schemeClr val="bg1"/>
            </a:solidFill>
            <a:round/>
            <a:headEnd/>
            <a:tailEnd/>
          </a:ln>
        </p:spPr>
        <p:txBody>
          <a:bodyPr/>
          <a:lstStyle/>
          <a:p>
            <a:endParaRPr lang="en-US"/>
          </a:p>
        </p:txBody>
      </p:sp>
      <p:sp>
        <p:nvSpPr>
          <p:cNvPr id="1976" name="Freeform 3035"/>
          <p:cNvSpPr>
            <a:spLocks/>
          </p:cNvSpPr>
          <p:nvPr/>
        </p:nvSpPr>
        <p:spPr bwMode="auto">
          <a:xfrm>
            <a:off x="3173413" y="2333625"/>
            <a:ext cx="20637" cy="17463"/>
          </a:xfrm>
          <a:custGeom>
            <a:avLst/>
            <a:gdLst>
              <a:gd name="T0" fmla="*/ 2147483647 w 20"/>
              <a:gd name="T1" fmla="*/ 2147483647 h 14"/>
              <a:gd name="T2" fmla="*/ 2147483647 w 20"/>
              <a:gd name="T3" fmla="*/ 2147483647 h 14"/>
              <a:gd name="T4" fmla="*/ 2147483647 w 20"/>
              <a:gd name="T5" fmla="*/ 0 h 14"/>
              <a:gd name="T6" fmla="*/ 0 w 20"/>
              <a:gd name="T7" fmla="*/ 2147483647 h 14"/>
              <a:gd name="T8" fmla="*/ 2147483647 w 20"/>
              <a:gd name="T9" fmla="*/ 2147483647 h 14"/>
              <a:gd name="T10" fmla="*/ 0 60000 65536"/>
              <a:gd name="T11" fmla="*/ 0 60000 65536"/>
              <a:gd name="T12" fmla="*/ 0 60000 65536"/>
              <a:gd name="T13" fmla="*/ 0 60000 65536"/>
              <a:gd name="T14" fmla="*/ 0 60000 65536"/>
              <a:gd name="T15" fmla="*/ 0 w 20"/>
              <a:gd name="T16" fmla="*/ 0 h 14"/>
              <a:gd name="T17" fmla="*/ 20 w 20"/>
              <a:gd name="T18" fmla="*/ 14 h 14"/>
            </a:gdLst>
            <a:ahLst/>
            <a:cxnLst>
              <a:cxn ang="T10">
                <a:pos x="T0" y="T1"/>
              </a:cxn>
              <a:cxn ang="T11">
                <a:pos x="T2" y="T3"/>
              </a:cxn>
              <a:cxn ang="T12">
                <a:pos x="T4" y="T5"/>
              </a:cxn>
              <a:cxn ang="T13">
                <a:pos x="T6" y="T7"/>
              </a:cxn>
              <a:cxn ang="T14">
                <a:pos x="T8" y="T9"/>
              </a:cxn>
            </a:cxnLst>
            <a:rect l="T15" t="T16" r="T17" b="T18"/>
            <a:pathLst>
              <a:path w="20" h="14">
                <a:moveTo>
                  <a:pt x="15" y="14"/>
                </a:moveTo>
                <a:lnTo>
                  <a:pt x="20" y="8"/>
                </a:lnTo>
                <a:lnTo>
                  <a:pt x="16" y="0"/>
                </a:lnTo>
                <a:lnTo>
                  <a:pt x="0" y="7"/>
                </a:lnTo>
                <a:lnTo>
                  <a:pt x="15" y="14"/>
                </a:lnTo>
                <a:close/>
              </a:path>
            </a:pathLst>
          </a:custGeom>
          <a:solidFill>
            <a:srgbClr val="CDCDCD"/>
          </a:solidFill>
          <a:ln w="6350">
            <a:solidFill>
              <a:schemeClr val="bg1"/>
            </a:solidFill>
            <a:round/>
            <a:headEnd/>
            <a:tailEnd/>
          </a:ln>
        </p:spPr>
        <p:txBody>
          <a:bodyPr/>
          <a:lstStyle/>
          <a:p>
            <a:endParaRPr lang="en-US"/>
          </a:p>
        </p:txBody>
      </p:sp>
      <p:sp>
        <p:nvSpPr>
          <p:cNvPr id="1977" name="Freeform 3036"/>
          <p:cNvSpPr>
            <a:spLocks/>
          </p:cNvSpPr>
          <p:nvPr/>
        </p:nvSpPr>
        <p:spPr bwMode="auto">
          <a:xfrm>
            <a:off x="3186113" y="2243138"/>
            <a:ext cx="17462" cy="23812"/>
          </a:xfrm>
          <a:custGeom>
            <a:avLst/>
            <a:gdLst>
              <a:gd name="T0" fmla="*/ 2147483647 w 15"/>
              <a:gd name="T1" fmla="*/ 2147483647 h 21"/>
              <a:gd name="T2" fmla="*/ 2147483647 w 15"/>
              <a:gd name="T3" fmla="*/ 2147483647 h 21"/>
              <a:gd name="T4" fmla="*/ 2147483647 w 15"/>
              <a:gd name="T5" fmla="*/ 2147483647 h 21"/>
              <a:gd name="T6" fmla="*/ 0 w 15"/>
              <a:gd name="T7" fmla="*/ 2147483647 h 21"/>
              <a:gd name="T8" fmla="*/ 2147483647 w 15"/>
              <a:gd name="T9" fmla="*/ 0 h 21"/>
              <a:gd name="T10" fmla="*/ 2147483647 w 15"/>
              <a:gd name="T11" fmla="*/ 2147483647 h 21"/>
              <a:gd name="T12" fmla="*/ 0 60000 65536"/>
              <a:gd name="T13" fmla="*/ 0 60000 65536"/>
              <a:gd name="T14" fmla="*/ 0 60000 65536"/>
              <a:gd name="T15" fmla="*/ 0 60000 65536"/>
              <a:gd name="T16" fmla="*/ 0 60000 65536"/>
              <a:gd name="T17" fmla="*/ 0 60000 65536"/>
              <a:gd name="T18" fmla="*/ 0 w 15"/>
              <a:gd name="T19" fmla="*/ 0 h 21"/>
              <a:gd name="T20" fmla="*/ 15 w 15"/>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15" h="21">
                <a:moveTo>
                  <a:pt x="12" y="4"/>
                </a:moveTo>
                <a:lnTo>
                  <a:pt x="9" y="13"/>
                </a:lnTo>
                <a:lnTo>
                  <a:pt x="15" y="21"/>
                </a:lnTo>
                <a:lnTo>
                  <a:pt x="0" y="21"/>
                </a:lnTo>
                <a:lnTo>
                  <a:pt x="7" y="0"/>
                </a:lnTo>
                <a:lnTo>
                  <a:pt x="12" y="4"/>
                </a:lnTo>
                <a:close/>
              </a:path>
            </a:pathLst>
          </a:custGeom>
          <a:solidFill>
            <a:srgbClr val="CDCDCD"/>
          </a:solidFill>
          <a:ln w="6350">
            <a:solidFill>
              <a:schemeClr val="bg1"/>
            </a:solidFill>
            <a:round/>
            <a:headEnd/>
            <a:tailEnd/>
          </a:ln>
        </p:spPr>
        <p:txBody>
          <a:bodyPr/>
          <a:lstStyle/>
          <a:p>
            <a:endParaRPr lang="en-US"/>
          </a:p>
        </p:txBody>
      </p:sp>
      <p:sp>
        <p:nvSpPr>
          <p:cNvPr id="1978" name="Freeform 3037"/>
          <p:cNvSpPr>
            <a:spLocks/>
          </p:cNvSpPr>
          <p:nvPr/>
        </p:nvSpPr>
        <p:spPr bwMode="auto">
          <a:xfrm>
            <a:off x="3173413" y="2713038"/>
            <a:ext cx="20637" cy="20637"/>
          </a:xfrm>
          <a:custGeom>
            <a:avLst/>
            <a:gdLst>
              <a:gd name="T0" fmla="*/ 2147483647 w 20"/>
              <a:gd name="T1" fmla="*/ 0 h 18"/>
              <a:gd name="T2" fmla="*/ 2147483647 w 20"/>
              <a:gd name="T3" fmla="*/ 2147483647 h 18"/>
              <a:gd name="T4" fmla="*/ 2147483647 w 20"/>
              <a:gd name="T5" fmla="*/ 2147483647 h 18"/>
              <a:gd name="T6" fmla="*/ 2147483647 w 20"/>
              <a:gd name="T7" fmla="*/ 2147483647 h 18"/>
              <a:gd name="T8" fmla="*/ 0 w 20"/>
              <a:gd name="T9" fmla="*/ 2147483647 h 18"/>
              <a:gd name="T10" fmla="*/ 2147483647 w 20"/>
              <a:gd name="T11" fmla="*/ 0 h 18"/>
              <a:gd name="T12" fmla="*/ 0 60000 65536"/>
              <a:gd name="T13" fmla="*/ 0 60000 65536"/>
              <a:gd name="T14" fmla="*/ 0 60000 65536"/>
              <a:gd name="T15" fmla="*/ 0 60000 65536"/>
              <a:gd name="T16" fmla="*/ 0 60000 65536"/>
              <a:gd name="T17" fmla="*/ 0 60000 65536"/>
              <a:gd name="T18" fmla="*/ 0 w 20"/>
              <a:gd name="T19" fmla="*/ 0 h 18"/>
              <a:gd name="T20" fmla="*/ 20 w 20"/>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20" h="18">
                <a:moveTo>
                  <a:pt x="5" y="0"/>
                </a:moveTo>
                <a:lnTo>
                  <a:pt x="20" y="3"/>
                </a:lnTo>
                <a:lnTo>
                  <a:pt x="8" y="10"/>
                </a:lnTo>
                <a:lnTo>
                  <a:pt x="8" y="18"/>
                </a:lnTo>
                <a:lnTo>
                  <a:pt x="0" y="1"/>
                </a:lnTo>
                <a:lnTo>
                  <a:pt x="5" y="0"/>
                </a:lnTo>
                <a:close/>
              </a:path>
            </a:pathLst>
          </a:custGeom>
          <a:solidFill>
            <a:srgbClr val="CDCDCD"/>
          </a:solidFill>
          <a:ln w="6350">
            <a:solidFill>
              <a:schemeClr val="bg1"/>
            </a:solidFill>
            <a:round/>
            <a:headEnd/>
            <a:tailEnd/>
          </a:ln>
        </p:spPr>
        <p:txBody>
          <a:bodyPr/>
          <a:lstStyle/>
          <a:p>
            <a:endParaRPr lang="en-US"/>
          </a:p>
        </p:txBody>
      </p:sp>
      <p:sp>
        <p:nvSpPr>
          <p:cNvPr id="1979" name="Freeform 3038"/>
          <p:cNvSpPr>
            <a:spLocks/>
          </p:cNvSpPr>
          <p:nvPr/>
        </p:nvSpPr>
        <p:spPr bwMode="auto">
          <a:xfrm>
            <a:off x="2446338" y="2052638"/>
            <a:ext cx="26987" cy="34925"/>
          </a:xfrm>
          <a:custGeom>
            <a:avLst/>
            <a:gdLst>
              <a:gd name="T0" fmla="*/ 0 w 25"/>
              <a:gd name="T1" fmla="*/ 2147483647 h 31"/>
              <a:gd name="T2" fmla="*/ 2147483647 w 25"/>
              <a:gd name="T3" fmla="*/ 0 h 31"/>
              <a:gd name="T4" fmla="*/ 2147483647 w 25"/>
              <a:gd name="T5" fmla="*/ 2147483647 h 31"/>
              <a:gd name="T6" fmla="*/ 2147483647 w 25"/>
              <a:gd name="T7" fmla="*/ 2147483647 h 31"/>
              <a:gd name="T8" fmla="*/ 0 w 25"/>
              <a:gd name="T9" fmla="*/ 2147483647 h 31"/>
              <a:gd name="T10" fmla="*/ 0 60000 65536"/>
              <a:gd name="T11" fmla="*/ 0 60000 65536"/>
              <a:gd name="T12" fmla="*/ 0 60000 65536"/>
              <a:gd name="T13" fmla="*/ 0 60000 65536"/>
              <a:gd name="T14" fmla="*/ 0 60000 65536"/>
              <a:gd name="T15" fmla="*/ 0 w 25"/>
              <a:gd name="T16" fmla="*/ 0 h 31"/>
              <a:gd name="T17" fmla="*/ 25 w 25"/>
              <a:gd name="T18" fmla="*/ 31 h 31"/>
            </a:gdLst>
            <a:ahLst/>
            <a:cxnLst>
              <a:cxn ang="T10">
                <a:pos x="T0" y="T1"/>
              </a:cxn>
              <a:cxn ang="T11">
                <a:pos x="T2" y="T3"/>
              </a:cxn>
              <a:cxn ang="T12">
                <a:pos x="T4" y="T5"/>
              </a:cxn>
              <a:cxn ang="T13">
                <a:pos x="T6" y="T7"/>
              </a:cxn>
              <a:cxn ang="T14">
                <a:pos x="T8" y="T9"/>
              </a:cxn>
            </a:cxnLst>
            <a:rect l="T15" t="T16" r="T17" b="T18"/>
            <a:pathLst>
              <a:path w="25" h="31">
                <a:moveTo>
                  <a:pt x="0" y="9"/>
                </a:moveTo>
                <a:lnTo>
                  <a:pt x="10" y="0"/>
                </a:lnTo>
                <a:lnTo>
                  <a:pt x="25" y="22"/>
                </a:lnTo>
                <a:lnTo>
                  <a:pt x="13" y="31"/>
                </a:lnTo>
                <a:lnTo>
                  <a:pt x="0" y="9"/>
                </a:lnTo>
                <a:close/>
              </a:path>
            </a:pathLst>
          </a:custGeom>
          <a:solidFill>
            <a:srgbClr val="CDCDCD"/>
          </a:solidFill>
          <a:ln w="6350">
            <a:solidFill>
              <a:schemeClr val="bg1"/>
            </a:solidFill>
            <a:round/>
            <a:headEnd/>
            <a:tailEnd/>
          </a:ln>
        </p:spPr>
        <p:txBody>
          <a:bodyPr/>
          <a:lstStyle/>
          <a:p>
            <a:endParaRPr lang="en-US"/>
          </a:p>
        </p:txBody>
      </p:sp>
      <p:sp>
        <p:nvSpPr>
          <p:cNvPr id="1980" name="Freeform 3039"/>
          <p:cNvSpPr>
            <a:spLocks/>
          </p:cNvSpPr>
          <p:nvPr/>
        </p:nvSpPr>
        <p:spPr bwMode="auto">
          <a:xfrm>
            <a:off x="2479675" y="2054225"/>
            <a:ext cx="76200" cy="66675"/>
          </a:xfrm>
          <a:custGeom>
            <a:avLst/>
            <a:gdLst>
              <a:gd name="T0" fmla="*/ 2147483647 w 70"/>
              <a:gd name="T1" fmla="*/ 0 h 60"/>
              <a:gd name="T2" fmla="*/ 2147483647 w 70"/>
              <a:gd name="T3" fmla="*/ 0 h 60"/>
              <a:gd name="T4" fmla="*/ 2147483647 w 70"/>
              <a:gd name="T5" fmla="*/ 2147483647 h 60"/>
              <a:gd name="T6" fmla="*/ 2147483647 w 70"/>
              <a:gd name="T7" fmla="*/ 2147483647 h 60"/>
              <a:gd name="T8" fmla="*/ 2147483647 w 70"/>
              <a:gd name="T9" fmla="*/ 2147483647 h 60"/>
              <a:gd name="T10" fmla="*/ 2147483647 w 70"/>
              <a:gd name="T11" fmla="*/ 2147483647 h 60"/>
              <a:gd name="T12" fmla="*/ 2147483647 w 70"/>
              <a:gd name="T13" fmla="*/ 2147483647 h 60"/>
              <a:gd name="T14" fmla="*/ 0 w 70"/>
              <a:gd name="T15" fmla="*/ 2147483647 h 60"/>
              <a:gd name="T16" fmla="*/ 2147483647 w 70"/>
              <a:gd name="T17" fmla="*/ 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60"/>
              <a:gd name="T29" fmla="*/ 70 w 70"/>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60">
                <a:moveTo>
                  <a:pt x="27" y="0"/>
                </a:moveTo>
                <a:lnTo>
                  <a:pt x="70" y="0"/>
                </a:lnTo>
                <a:lnTo>
                  <a:pt x="36" y="20"/>
                </a:lnTo>
                <a:lnTo>
                  <a:pt x="60" y="22"/>
                </a:lnTo>
                <a:lnTo>
                  <a:pt x="59" y="48"/>
                </a:lnTo>
                <a:lnTo>
                  <a:pt x="22" y="60"/>
                </a:lnTo>
                <a:lnTo>
                  <a:pt x="2" y="45"/>
                </a:lnTo>
                <a:lnTo>
                  <a:pt x="0" y="21"/>
                </a:lnTo>
                <a:lnTo>
                  <a:pt x="27" y="0"/>
                </a:lnTo>
                <a:close/>
              </a:path>
            </a:pathLst>
          </a:custGeom>
          <a:solidFill>
            <a:srgbClr val="CDCDCD"/>
          </a:solidFill>
          <a:ln w="6350">
            <a:solidFill>
              <a:schemeClr val="bg1"/>
            </a:solidFill>
            <a:round/>
            <a:headEnd/>
            <a:tailEnd/>
          </a:ln>
        </p:spPr>
        <p:txBody>
          <a:bodyPr/>
          <a:lstStyle/>
          <a:p>
            <a:endParaRPr lang="en-US"/>
          </a:p>
        </p:txBody>
      </p:sp>
      <p:sp>
        <p:nvSpPr>
          <p:cNvPr id="1981" name="Freeform 3040"/>
          <p:cNvSpPr>
            <a:spLocks/>
          </p:cNvSpPr>
          <p:nvPr/>
        </p:nvSpPr>
        <p:spPr bwMode="auto">
          <a:xfrm>
            <a:off x="2447925" y="2166938"/>
            <a:ext cx="26988" cy="17462"/>
          </a:xfrm>
          <a:custGeom>
            <a:avLst/>
            <a:gdLst>
              <a:gd name="T0" fmla="*/ 2147483647 w 24"/>
              <a:gd name="T1" fmla="*/ 0 h 14"/>
              <a:gd name="T2" fmla="*/ 2147483647 w 24"/>
              <a:gd name="T3" fmla="*/ 2147483647 h 14"/>
              <a:gd name="T4" fmla="*/ 0 w 24"/>
              <a:gd name="T5" fmla="*/ 2147483647 h 14"/>
              <a:gd name="T6" fmla="*/ 2147483647 w 24"/>
              <a:gd name="T7" fmla="*/ 0 h 14"/>
              <a:gd name="T8" fmla="*/ 0 60000 65536"/>
              <a:gd name="T9" fmla="*/ 0 60000 65536"/>
              <a:gd name="T10" fmla="*/ 0 60000 65536"/>
              <a:gd name="T11" fmla="*/ 0 60000 65536"/>
              <a:gd name="T12" fmla="*/ 0 w 24"/>
              <a:gd name="T13" fmla="*/ 0 h 14"/>
              <a:gd name="T14" fmla="*/ 24 w 24"/>
              <a:gd name="T15" fmla="*/ 14 h 14"/>
            </a:gdLst>
            <a:ahLst/>
            <a:cxnLst>
              <a:cxn ang="T8">
                <a:pos x="T0" y="T1"/>
              </a:cxn>
              <a:cxn ang="T9">
                <a:pos x="T2" y="T3"/>
              </a:cxn>
              <a:cxn ang="T10">
                <a:pos x="T4" y="T5"/>
              </a:cxn>
              <a:cxn ang="T11">
                <a:pos x="T6" y="T7"/>
              </a:cxn>
            </a:cxnLst>
            <a:rect l="T12" t="T13" r="T14" b="T15"/>
            <a:pathLst>
              <a:path w="24" h="14">
                <a:moveTo>
                  <a:pt x="15" y="0"/>
                </a:moveTo>
                <a:lnTo>
                  <a:pt x="24" y="14"/>
                </a:lnTo>
                <a:lnTo>
                  <a:pt x="0" y="7"/>
                </a:lnTo>
                <a:lnTo>
                  <a:pt x="15" y="0"/>
                </a:lnTo>
                <a:close/>
              </a:path>
            </a:pathLst>
          </a:custGeom>
          <a:solidFill>
            <a:srgbClr val="CDCDCD"/>
          </a:solidFill>
          <a:ln w="6350">
            <a:solidFill>
              <a:schemeClr val="bg1"/>
            </a:solidFill>
            <a:round/>
            <a:headEnd/>
            <a:tailEnd/>
          </a:ln>
        </p:spPr>
        <p:txBody>
          <a:bodyPr/>
          <a:lstStyle/>
          <a:p>
            <a:endParaRPr lang="en-US"/>
          </a:p>
        </p:txBody>
      </p:sp>
      <p:sp>
        <p:nvSpPr>
          <p:cNvPr id="1982" name="Freeform 3041"/>
          <p:cNvSpPr>
            <a:spLocks/>
          </p:cNvSpPr>
          <p:nvPr/>
        </p:nvSpPr>
        <p:spPr bwMode="auto">
          <a:xfrm>
            <a:off x="2355850" y="2244725"/>
            <a:ext cx="36513" cy="46038"/>
          </a:xfrm>
          <a:custGeom>
            <a:avLst/>
            <a:gdLst>
              <a:gd name="T0" fmla="*/ 2147483647 w 35"/>
              <a:gd name="T1" fmla="*/ 0 h 42"/>
              <a:gd name="T2" fmla="*/ 2147483647 w 35"/>
              <a:gd name="T3" fmla="*/ 2147483647 h 42"/>
              <a:gd name="T4" fmla="*/ 2147483647 w 35"/>
              <a:gd name="T5" fmla="*/ 2147483647 h 42"/>
              <a:gd name="T6" fmla="*/ 0 w 35"/>
              <a:gd name="T7" fmla="*/ 2147483647 h 42"/>
              <a:gd name="T8" fmla="*/ 2147483647 w 35"/>
              <a:gd name="T9" fmla="*/ 0 h 42"/>
              <a:gd name="T10" fmla="*/ 0 60000 65536"/>
              <a:gd name="T11" fmla="*/ 0 60000 65536"/>
              <a:gd name="T12" fmla="*/ 0 60000 65536"/>
              <a:gd name="T13" fmla="*/ 0 60000 65536"/>
              <a:gd name="T14" fmla="*/ 0 60000 65536"/>
              <a:gd name="T15" fmla="*/ 0 w 35"/>
              <a:gd name="T16" fmla="*/ 0 h 42"/>
              <a:gd name="T17" fmla="*/ 35 w 35"/>
              <a:gd name="T18" fmla="*/ 42 h 42"/>
            </a:gdLst>
            <a:ahLst/>
            <a:cxnLst>
              <a:cxn ang="T10">
                <a:pos x="T0" y="T1"/>
              </a:cxn>
              <a:cxn ang="T11">
                <a:pos x="T2" y="T3"/>
              </a:cxn>
              <a:cxn ang="T12">
                <a:pos x="T4" y="T5"/>
              </a:cxn>
              <a:cxn ang="T13">
                <a:pos x="T6" y="T7"/>
              </a:cxn>
              <a:cxn ang="T14">
                <a:pos x="T8" y="T9"/>
              </a:cxn>
            </a:cxnLst>
            <a:rect l="T15" t="T16" r="T17" b="T18"/>
            <a:pathLst>
              <a:path w="35" h="42">
                <a:moveTo>
                  <a:pt x="27" y="0"/>
                </a:moveTo>
                <a:lnTo>
                  <a:pt x="35" y="2"/>
                </a:lnTo>
                <a:lnTo>
                  <a:pt x="18" y="42"/>
                </a:lnTo>
                <a:lnTo>
                  <a:pt x="0" y="29"/>
                </a:lnTo>
                <a:lnTo>
                  <a:pt x="27" y="0"/>
                </a:lnTo>
                <a:close/>
              </a:path>
            </a:pathLst>
          </a:custGeom>
          <a:solidFill>
            <a:srgbClr val="CDCDCD"/>
          </a:solidFill>
          <a:ln w="6350">
            <a:solidFill>
              <a:schemeClr val="bg1"/>
            </a:solidFill>
            <a:round/>
            <a:headEnd/>
            <a:tailEnd/>
          </a:ln>
        </p:spPr>
        <p:txBody>
          <a:bodyPr/>
          <a:lstStyle/>
          <a:p>
            <a:endParaRPr lang="en-US"/>
          </a:p>
        </p:txBody>
      </p:sp>
      <p:sp>
        <p:nvSpPr>
          <p:cNvPr id="1983" name="Freeform 3042"/>
          <p:cNvSpPr>
            <a:spLocks/>
          </p:cNvSpPr>
          <p:nvPr/>
        </p:nvSpPr>
        <p:spPr bwMode="auto">
          <a:xfrm>
            <a:off x="2657475" y="2298700"/>
            <a:ext cx="28575" cy="28575"/>
          </a:xfrm>
          <a:custGeom>
            <a:avLst/>
            <a:gdLst>
              <a:gd name="T0" fmla="*/ 2147483647 w 26"/>
              <a:gd name="T1" fmla="*/ 0 h 26"/>
              <a:gd name="T2" fmla="*/ 2147483647 w 26"/>
              <a:gd name="T3" fmla="*/ 2147483647 h 26"/>
              <a:gd name="T4" fmla="*/ 2147483647 w 26"/>
              <a:gd name="T5" fmla="*/ 2147483647 h 26"/>
              <a:gd name="T6" fmla="*/ 0 w 26"/>
              <a:gd name="T7" fmla="*/ 2147483647 h 26"/>
              <a:gd name="T8" fmla="*/ 2147483647 w 26"/>
              <a:gd name="T9" fmla="*/ 2147483647 h 26"/>
              <a:gd name="T10" fmla="*/ 2147483647 w 26"/>
              <a:gd name="T11" fmla="*/ 0 h 26"/>
              <a:gd name="T12" fmla="*/ 0 60000 65536"/>
              <a:gd name="T13" fmla="*/ 0 60000 65536"/>
              <a:gd name="T14" fmla="*/ 0 60000 65536"/>
              <a:gd name="T15" fmla="*/ 0 60000 65536"/>
              <a:gd name="T16" fmla="*/ 0 60000 65536"/>
              <a:gd name="T17" fmla="*/ 0 60000 65536"/>
              <a:gd name="T18" fmla="*/ 0 w 26"/>
              <a:gd name="T19" fmla="*/ 0 h 26"/>
              <a:gd name="T20" fmla="*/ 26 w 26"/>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6" h="26">
                <a:moveTo>
                  <a:pt x="17" y="0"/>
                </a:moveTo>
                <a:lnTo>
                  <a:pt x="26" y="20"/>
                </a:lnTo>
                <a:lnTo>
                  <a:pt x="23" y="26"/>
                </a:lnTo>
                <a:lnTo>
                  <a:pt x="0" y="20"/>
                </a:lnTo>
                <a:lnTo>
                  <a:pt x="7" y="1"/>
                </a:lnTo>
                <a:lnTo>
                  <a:pt x="17" y="0"/>
                </a:lnTo>
                <a:close/>
              </a:path>
            </a:pathLst>
          </a:custGeom>
          <a:solidFill>
            <a:srgbClr val="CDCDCD"/>
          </a:solidFill>
          <a:ln w="6350">
            <a:solidFill>
              <a:schemeClr val="bg1"/>
            </a:solidFill>
            <a:round/>
            <a:headEnd/>
            <a:tailEnd/>
          </a:ln>
        </p:spPr>
        <p:txBody>
          <a:bodyPr/>
          <a:lstStyle/>
          <a:p>
            <a:endParaRPr lang="en-US"/>
          </a:p>
        </p:txBody>
      </p:sp>
      <p:sp>
        <p:nvSpPr>
          <p:cNvPr id="1984" name="Freeform 3043"/>
          <p:cNvSpPr>
            <a:spLocks/>
          </p:cNvSpPr>
          <p:nvPr/>
        </p:nvSpPr>
        <p:spPr bwMode="auto">
          <a:xfrm>
            <a:off x="2692400" y="2254250"/>
            <a:ext cx="25400" cy="19050"/>
          </a:xfrm>
          <a:custGeom>
            <a:avLst/>
            <a:gdLst>
              <a:gd name="T0" fmla="*/ 2147483647 w 25"/>
              <a:gd name="T1" fmla="*/ 2147483647 h 17"/>
              <a:gd name="T2" fmla="*/ 2147483647 w 25"/>
              <a:gd name="T3" fmla="*/ 0 h 17"/>
              <a:gd name="T4" fmla="*/ 2147483647 w 25"/>
              <a:gd name="T5" fmla="*/ 2147483647 h 17"/>
              <a:gd name="T6" fmla="*/ 0 w 25"/>
              <a:gd name="T7" fmla="*/ 2147483647 h 17"/>
              <a:gd name="T8" fmla="*/ 2147483647 w 25"/>
              <a:gd name="T9" fmla="*/ 2147483647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7" y="3"/>
                </a:moveTo>
                <a:lnTo>
                  <a:pt x="25" y="0"/>
                </a:lnTo>
                <a:lnTo>
                  <a:pt x="6" y="17"/>
                </a:lnTo>
                <a:lnTo>
                  <a:pt x="0" y="14"/>
                </a:lnTo>
                <a:lnTo>
                  <a:pt x="7" y="3"/>
                </a:lnTo>
                <a:close/>
              </a:path>
            </a:pathLst>
          </a:custGeom>
          <a:solidFill>
            <a:srgbClr val="CDCDCD"/>
          </a:solidFill>
          <a:ln w="6350">
            <a:solidFill>
              <a:schemeClr val="bg1"/>
            </a:solidFill>
            <a:round/>
            <a:headEnd/>
            <a:tailEnd/>
          </a:ln>
        </p:spPr>
        <p:txBody>
          <a:bodyPr/>
          <a:lstStyle/>
          <a:p>
            <a:endParaRPr lang="en-US"/>
          </a:p>
        </p:txBody>
      </p:sp>
      <p:sp>
        <p:nvSpPr>
          <p:cNvPr id="1985" name="Freeform 3044"/>
          <p:cNvSpPr>
            <a:spLocks/>
          </p:cNvSpPr>
          <p:nvPr/>
        </p:nvSpPr>
        <p:spPr bwMode="auto">
          <a:xfrm>
            <a:off x="2681288" y="2244725"/>
            <a:ext cx="28575" cy="14288"/>
          </a:xfrm>
          <a:custGeom>
            <a:avLst/>
            <a:gdLst>
              <a:gd name="T0" fmla="*/ 2147483647 w 26"/>
              <a:gd name="T1" fmla="*/ 0 h 13"/>
              <a:gd name="T2" fmla="*/ 2147483647 w 26"/>
              <a:gd name="T3" fmla="*/ 2147483647 h 13"/>
              <a:gd name="T4" fmla="*/ 0 w 26"/>
              <a:gd name="T5" fmla="*/ 2147483647 h 13"/>
              <a:gd name="T6" fmla="*/ 2147483647 w 26"/>
              <a:gd name="T7" fmla="*/ 0 h 13"/>
              <a:gd name="T8" fmla="*/ 0 60000 65536"/>
              <a:gd name="T9" fmla="*/ 0 60000 65536"/>
              <a:gd name="T10" fmla="*/ 0 60000 65536"/>
              <a:gd name="T11" fmla="*/ 0 60000 65536"/>
              <a:gd name="T12" fmla="*/ 0 w 26"/>
              <a:gd name="T13" fmla="*/ 0 h 13"/>
              <a:gd name="T14" fmla="*/ 26 w 26"/>
              <a:gd name="T15" fmla="*/ 13 h 13"/>
            </a:gdLst>
            <a:ahLst/>
            <a:cxnLst>
              <a:cxn ang="T8">
                <a:pos x="T0" y="T1"/>
              </a:cxn>
              <a:cxn ang="T9">
                <a:pos x="T2" y="T3"/>
              </a:cxn>
              <a:cxn ang="T10">
                <a:pos x="T4" y="T5"/>
              </a:cxn>
              <a:cxn ang="T11">
                <a:pos x="T6" y="T7"/>
              </a:cxn>
            </a:cxnLst>
            <a:rect l="T12" t="T13" r="T14" b="T15"/>
            <a:pathLst>
              <a:path w="26" h="13">
                <a:moveTo>
                  <a:pt x="18" y="0"/>
                </a:moveTo>
                <a:lnTo>
                  <a:pt x="26" y="4"/>
                </a:lnTo>
                <a:lnTo>
                  <a:pt x="0" y="13"/>
                </a:lnTo>
                <a:lnTo>
                  <a:pt x="18" y="0"/>
                </a:lnTo>
                <a:close/>
              </a:path>
            </a:pathLst>
          </a:custGeom>
          <a:solidFill>
            <a:srgbClr val="CDCDCD"/>
          </a:solidFill>
          <a:ln w="6350">
            <a:solidFill>
              <a:schemeClr val="bg1"/>
            </a:solidFill>
            <a:round/>
            <a:headEnd/>
            <a:tailEnd/>
          </a:ln>
        </p:spPr>
        <p:txBody>
          <a:bodyPr/>
          <a:lstStyle/>
          <a:p>
            <a:endParaRPr lang="en-US"/>
          </a:p>
        </p:txBody>
      </p:sp>
      <p:sp>
        <p:nvSpPr>
          <p:cNvPr id="1986" name="Freeform 3045"/>
          <p:cNvSpPr>
            <a:spLocks/>
          </p:cNvSpPr>
          <p:nvPr/>
        </p:nvSpPr>
        <p:spPr bwMode="auto">
          <a:xfrm>
            <a:off x="2668588" y="2219325"/>
            <a:ext cx="41275" cy="23813"/>
          </a:xfrm>
          <a:custGeom>
            <a:avLst/>
            <a:gdLst>
              <a:gd name="T0" fmla="*/ 2147483647 w 38"/>
              <a:gd name="T1" fmla="*/ 0 h 20"/>
              <a:gd name="T2" fmla="*/ 2147483647 w 38"/>
              <a:gd name="T3" fmla="*/ 2147483647 h 20"/>
              <a:gd name="T4" fmla="*/ 2147483647 w 38"/>
              <a:gd name="T5" fmla="*/ 2147483647 h 20"/>
              <a:gd name="T6" fmla="*/ 0 w 38"/>
              <a:gd name="T7" fmla="*/ 2147483647 h 20"/>
              <a:gd name="T8" fmla="*/ 2147483647 w 38"/>
              <a:gd name="T9" fmla="*/ 0 h 20"/>
              <a:gd name="T10" fmla="*/ 0 60000 65536"/>
              <a:gd name="T11" fmla="*/ 0 60000 65536"/>
              <a:gd name="T12" fmla="*/ 0 60000 65536"/>
              <a:gd name="T13" fmla="*/ 0 60000 65536"/>
              <a:gd name="T14" fmla="*/ 0 60000 65536"/>
              <a:gd name="T15" fmla="*/ 0 w 38"/>
              <a:gd name="T16" fmla="*/ 0 h 20"/>
              <a:gd name="T17" fmla="*/ 38 w 38"/>
              <a:gd name="T18" fmla="*/ 20 h 20"/>
            </a:gdLst>
            <a:ahLst/>
            <a:cxnLst>
              <a:cxn ang="T10">
                <a:pos x="T0" y="T1"/>
              </a:cxn>
              <a:cxn ang="T11">
                <a:pos x="T2" y="T3"/>
              </a:cxn>
              <a:cxn ang="T12">
                <a:pos x="T4" y="T5"/>
              </a:cxn>
              <a:cxn ang="T13">
                <a:pos x="T6" y="T7"/>
              </a:cxn>
              <a:cxn ang="T14">
                <a:pos x="T8" y="T9"/>
              </a:cxn>
            </a:cxnLst>
            <a:rect l="T15" t="T16" r="T17" b="T18"/>
            <a:pathLst>
              <a:path w="38" h="20">
                <a:moveTo>
                  <a:pt x="30" y="0"/>
                </a:moveTo>
                <a:lnTo>
                  <a:pt x="38" y="6"/>
                </a:lnTo>
                <a:lnTo>
                  <a:pt x="29" y="20"/>
                </a:lnTo>
                <a:lnTo>
                  <a:pt x="0" y="12"/>
                </a:lnTo>
                <a:lnTo>
                  <a:pt x="30" y="0"/>
                </a:lnTo>
                <a:close/>
              </a:path>
            </a:pathLst>
          </a:custGeom>
          <a:solidFill>
            <a:srgbClr val="CDCDCD"/>
          </a:solidFill>
          <a:ln w="6350">
            <a:solidFill>
              <a:schemeClr val="bg1"/>
            </a:solidFill>
            <a:round/>
            <a:headEnd/>
            <a:tailEnd/>
          </a:ln>
        </p:spPr>
        <p:txBody>
          <a:bodyPr/>
          <a:lstStyle/>
          <a:p>
            <a:endParaRPr lang="en-US"/>
          </a:p>
        </p:txBody>
      </p:sp>
      <p:sp>
        <p:nvSpPr>
          <p:cNvPr id="1987" name="Freeform 3046"/>
          <p:cNvSpPr>
            <a:spLocks/>
          </p:cNvSpPr>
          <p:nvPr/>
        </p:nvSpPr>
        <p:spPr bwMode="auto">
          <a:xfrm>
            <a:off x="2728913" y="2182813"/>
            <a:ext cx="23812" cy="12700"/>
          </a:xfrm>
          <a:custGeom>
            <a:avLst/>
            <a:gdLst>
              <a:gd name="T0" fmla="*/ 2147483647 w 23"/>
              <a:gd name="T1" fmla="*/ 0 h 13"/>
              <a:gd name="T2" fmla="*/ 2147483647 w 23"/>
              <a:gd name="T3" fmla="*/ 2147483647 h 13"/>
              <a:gd name="T4" fmla="*/ 2147483647 w 23"/>
              <a:gd name="T5" fmla="*/ 2147483647 h 13"/>
              <a:gd name="T6" fmla="*/ 0 w 23"/>
              <a:gd name="T7" fmla="*/ 2147483647 h 13"/>
              <a:gd name="T8" fmla="*/ 2147483647 w 23"/>
              <a:gd name="T9" fmla="*/ 0 h 13"/>
              <a:gd name="T10" fmla="*/ 0 60000 65536"/>
              <a:gd name="T11" fmla="*/ 0 60000 65536"/>
              <a:gd name="T12" fmla="*/ 0 60000 65536"/>
              <a:gd name="T13" fmla="*/ 0 60000 65536"/>
              <a:gd name="T14" fmla="*/ 0 60000 65536"/>
              <a:gd name="T15" fmla="*/ 0 w 23"/>
              <a:gd name="T16" fmla="*/ 0 h 13"/>
              <a:gd name="T17" fmla="*/ 23 w 23"/>
              <a:gd name="T18" fmla="*/ 13 h 13"/>
            </a:gdLst>
            <a:ahLst/>
            <a:cxnLst>
              <a:cxn ang="T10">
                <a:pos x="T0" y="T1"/>
              </a:cxn>
              <a:cxn ang="T11">
                <a:pos x="T2" y="T3"/>
              </a:cxn>
              <a:cxn ang="T12">
                <a:pos x="T4" y="T5"/>
              </a:cxn>
              <a:cxn ang="T13">
                <a:pos x="T6" y="T7"/>
              </a:cxn>
              <a:cxn ang="T14">
                <a:pos x="T8" y="T9"/>
              </a:cxn>
            </a:cxnLst>
            <a:rect l="T15" t="T16" r="T17" b="T18"/>
            <a:pathLst>
              <a:path w="23" h="13">
                <a:moveTo>
                  <a:pt x="13" y="0"/>
                </a:moveTo>
                <a:lnTo>
                  <a:pt x="23" y="2"/>
                </a:lnTo>
                <a:lnTo>
                  <a:pt x="16" y="8"/>
                </a:lnTo>
                <a:lnTo>
                  <a:pt x="0" y="13"/>
                </a:lnTo>
                <a:lnTo>
                  <a:pt x="13" y="0"/>
                </a:lnTo>
                <a:close/>
              </a:path>
            </a:pathLst>
          </a:custGeom>
          <a:solidFill>
            <a:srgbClr val="CDCDCD"/>
          </a:solidFill>
          <a:ln w="6350">
            <a:solidFill>
              <a:schemeClr val="bg1"/>
            </a:solidFill>
            <a:round/>
            <a:headEnd/>
            <a:tailEnd/>
          </a:ln>
        </p:spPr>
        <p:txBody>
          <a:bodyPr/>
          <a:lstStyle/>
          <a:p>
            <a:endParaRPr lang="en-US"/>
          </a:p>
        </p:txBody>
      </p:sp>
      <p:sp>
        <p:nvSpPr>
          <p:cNvPr id="1988" name="Freeform 3047"/>
          <p:cNvSpPr>
            <a:spLocks/>
          </p:cNvSpPr>
          <p:nvPr/>
        </p:nvSpPr>
        <p:spPr bwMode="auto">
          <a:xfrm>
            <a:off x="2665413" y="2193925"/>
            <a:ext cx="33337" cy="23813"/>
          </a:xfrm>
          <a:custGeom>
            <a:avLst/>
            <a:gdLst>
              <a:gd name="T0" fmla="*/ 2147483647 w 31"/>
              <a:gd name="T1" fmla="*/ 0 h 22"/>
              <a:gd name="T2" fmla="*/ 0 w 31"/>
              <a:gd name="T3" fmla="*/ 2147483647 h 22"/>
              <a:gd name="T4" fmla="*/ 2147483647 w 31"/>
              <a:gd name="T5" fmla="*/ 2147483647 h 22"/>
              <a:gd name="T6" fmla="*/ 2147483647 w 31"/>
              <a:gd name="T7" fmla="*/ 2147483647 h 22"/>
              <a:gd name="T8" fmla="*/ 2147483647 w 31"/>
              <a:gd name="T9" fmla="*/ 0 h 22"/>
              <a:gd name="T10" fmla="*/ 0 60000 65536"/>
              <a:gd name="T11" fmla="*/ 0 60000 65536"/>
              <a:gd name="T12" fmla="*/ 0 60000 65536"/>
              <a:gd name="T13" fmla="*/ 0 60000 65536"/>
              <a:gd name="T14" fmla="*/ 0 60000 65536"/>
              <a:gd name="T15" fmla="*/ 0 w 31"/>
              <a:gd name="T16" fmla="*/ 0 h 22"/>
              <a:gd name="T17" fmla="*/ 31 w 31"/>
              <a:gd name="T18" fmla="*/ 22 h 22"/>
            </a:gdLst>
            <a:ahLst/>
            <a:cxnLst>
              <a:cxn ang="T10">
                <a:pos x="T0" y="T1"/>
              </a:cxn>
              <a:cxn ang="T11">
                <a:pos x="T2" y="T3"/>
              </a:cxn>
              <a:cxn ang="T12">
                <a:pos x="T4" y="T5"/>
              </a:cxn>
              <a:cxn ang="T13">
                <a:pos x="T6" y="T7"/>
              </a:cxn>
              <a:cxn ang="T14">
                <a:pos x="T8" y="T9"/>
              </a:cxn>
            </a:cxnLst>
            <a:rect l="T15" t="T16" r="T17" b="T18"/>
            <a:pathLst>
              <a:path w="31" h="22">
                <a:moveTo>
                  <a:pt x="12" y="0"/>
                </a:moveTo>
                <a:lnTo>
                  <a:pt x="0" y="3"/>
                </a:lnTo>
                <a:lnTo>
                  <a:pt x="11" y="22"/>
                </a:lnTo>
                <a:lnTo>
                  <a:pt x="31" y="16"/>
                </a:lnTo>
                <a:lnTo>
                  <a:pt x="12" y="0"/>
                </a:lnTo>
                <a:close/>
              </a:path>
            </a:pathLst>
          </a:custGeom>
          <a:solidFill>
            <a:srgbClr val="CDCDCD"/>
          </a:solidFill>
          <a:ln w="6350">
            <a:solidFill>
              <a:schemeClr val="bg1"/>
            </a:solidFill>
            <a:round/>
            <a:headEnd/>
            <a:tailEnd/>
          </a:ln>
        </p:spPr>
        <p:txBody>
          <a:bodyPr/>
          <a:lstStyle/>
          <a:p>
            <a:endParaRPr lang="en-US"/>
          </a:p>
        </p:txBody>
      </p:sp>
      <p:sp>
        <p:nvSpPr>
          <p:cNvPr id="1989" name="Freeform 3048"/>
          <p:cNvSpPr>
            <a:spLocks/>
          </p:cNvSpPr>
          <p:nvPr/>
        </p:nvSpPr>
        <p:spPr bwMode="auto">
          <a:xfrm>
            <a:off x="2638425" y="2082800"/>
            <a:ext cx="34925" cy="58738"/>
          </a:xfrm>
          <a:custGeom>
            <a:avLst/>
            <a:gdLst>
              <a:gd name="T0" fmla="*/ 2147483647 w 33"/>
              <a:gd name="T1" fmla="*/ 2147483647 h 51"/>
              <a:gd name="T2" fmla="*/ 2147483647 w 33"/>
              <a:gd name="T3" fmla="*/ 2147483647 h 51"/>
              <a:gd name="T4" fmla="*/ 2147483647 w 33"/>
              <a:gd name="T5" fmla="*/ 2147483647 h 51"/>
              <a:gd name="T6" fmla="*/ 0 w 33"/>
              <a:gd name="T7" fmla="*/ 0 h 51"/>
              <a:gd name="T8" fmla="*/ 2147483647 w 33"/>
              <a:gd name="T9" fmla="*/ 2147483647 h 51"/>
              <a:gd name="T10" fmla="*/ 0 60000 65536"/>
              <a:gd name="T11" fmla="*/ 0 60000 65536"/>
              <a:gd name="T12" fmla="*/ 0 60000 65536"/>
              <a:gd name="T13" fmla="*/ 0 60000 65536"/>
              <a:gd name="T14" fmla="*/ 0 60000 65536"/>
              <a:gd name="T15" fmla="*/ 0 w 33"/>
              <a:gd name="T16" fmla="*/ 0 h 51"/>
              <a:gd name="T17" fmla="*/ 33 w 33"/>
              <a:gd name="T18" fmla="*/ 51 h 51"/>
            </a:gdLst>
            <a:ahLst/>
            <a:cxnLst>
              <a:cxn ang="T10">
                <a:pos x="T0" y="T1"/>
              </a:cxn>
              <a:cxn ang="T11">
                <a:pos x="T2" y="T3"/>
              </a:cxn>
              <a:cxn ang="T12">
                <a:pos x="T4" y="T5"/>
              </a:cxn>
              <a:cxn ang="T13">
                <a:pos x="T6" y="T7"/>
              </a:cxn>
              <a:cxn ang="T14">
                <a:pos x="T8" y="T9"/>
              </a:cxn>
            </a:cxnLst>
            <a:rect l="T15" t="T16" r="T17" b="T18"/>
            <a:pathLst>
              <a:path w="33" h="51">
                <a:moveTo>
                  <a:pt x="18" y="15"/>
                </a:moveTo>
                <a:lnTo>
                  <a:pt x="33" y="48"/>
                </a:lnTo>
                <a:lnTo>
                  <a:pt x="17" y="51"/>
                </a:lnTo>
                <a:lnTo>
                  <a:pt x="0" y="0"/>
                </a:lnTo>
                <a:lnTo>
                  <a:pt x="18" y="15"/>
                </a:lnTo>
                <a:close/>
              </a:path>
            </a:pathLst>
          </a:custGeom>
          <a:solidFill>
            <a:srgbClr val="CDCDCD"/>
          </a:solidFill>
          <a:ln w="6350">
            <a:solidFill>
              <a:schemeClr val="bg1"/>
            </a:solidFill>
            <a:round/>
            <a:headEnd/>
            <a:tailEnd/>
          </a:ln>
        </p:spPr>
        <p:txBody>
          <a:bodyPr/>
          <a:lstStyle/>
          <a:p>
            <a:endParaRPr lang="en-US"/>
          </a:p>
        </p:txBody>
      </p:sp>
      <p:sp>
        <p:nvSpPr>
          <p:cNvPr id="1990" name="Freeform 3049"/>
          <p:cNvSpPr>
            <a:spLocks/>
          </p:cNvSpPr>
          <p:nvPr/>
        </p:nvSpPr>
        <p:spPr bwMode="auto">
          <a:xfrm>
            <a:off x="2822575" y="2274888"/>
            <a:ext cx="22225" cy="25400"/>
          </a:xfrm>
          <a:custGeom>
            <a:avLst/>
            <a:gdLst>
              <a:gd name="T0" fmla="*/ 2147483647 w 20"/>
              <a:gd name="T1" fmla="*/ 2147483647 h 22"/>
              <a:gd name="T2" fmla="*/ 2147483647 w 20"/>
              <a:gd name="T3" fmla="*/ 2147483647 h 22"/>
              <a:gd name="T4" fmla="*/ 0 w 20"/>
              <a:gd name="T5" fmla="*/ 2147483647 h 22"/>
              <a:gd name="T6" fmla="*/ 2147483647 w 20"/>
              <a:gd name="T7" fmla="*/ 0 h 22"/>
              <a:gd name="T8" fmla="*/ 2147483647 w 20"/>
              <a:gd name="T9" fmla="*/ 2147483647 h 22"/>
              <a:gd name="T10" fmla="*/ 2147483647 w 20"/>
              <a:gd name="T11" fmla="*/ 2147483647 h 22"/>
              <a:gd name="T12" fmla="*/ 2147483647 w 20"/>
              <a:gd name="T13" fmla="*/ 2147483647 h 22"/>
              <a:gd name="T14" fmla="*/ 0 60000 65536"/>
              <a:gd name="T15" fmla="*/ 0 60000 65536"/>
              <a:gd name="T16" fmla="*/ 0 60000 65536"/>
              <a:gd name="T17" fmla="*/ 0 60000 65536"/>
              <a:gd name="T18" fmla="*/ 0 60000 65536"/>
              <a:gd name="T19" fmla="*/ 0 60000 65536"/>
              <a:gd name="T20" fmla="*/ 0 60000 65536"/>
              <a:gd name="T21" fmla="*/ 0 w 20"/>
              <a:gd name="T22" fmla="*/ 0 h 22"/>
              <a:gd name="T23" fmla="*/ 20 w 20"/>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2">
                <a:moveTo>
                  <a:pt x="14" y="6"/>
                </a:moveTo>
                <a:lnTo>
                  <a:pt x="8" y="22"/>
                </a:lnTo>
                <a:lnTo>
                  <a:pt x="0" y="14"/>
                </a:lnTo>
                <a:lnTo>
                  <a:pt x="14" y="0"/>
                </a:lnTo>
                <a:lnTo>
                  <a:pt x="20" y="5"/>
                </a:lnTo>
                <a:lnTo>
                  <a:pt x="19" y="16"/>
                </a:lnTo>
                <a:lnTo>
                  <a:pt x="14" y="6"/>
                </a:lnTo>
                <a:close/>
              </a:path>
            </a:pathLst>
          </a:custGeom>
          <a:solidFill>
            <a:srgbClr val="CDCDCD"/>
          </a:solidFill>
          <a:ln w="6350">
            <a:solidFill>
              <a:schemeClr val="bg1"/>
            </a:solidFill>
            <a:round/>
            <a:headEnd/>
            <a:tailEnd/>
          </a:ln>
        </p:spPr>
        <p:txBody>
          <a:bodyPr/>
          <a:lstStyle/>
          <a:p>
            <a:endParaRPr lang="en-US"/>
          </a:p>
        </p:txBody>
      </p:sp>
      <p:sp>
        <p:nvSpPr>
          <p:cNvPr id="1991" name="Freeform 3050"/>
          <p:cNvSpPr>
            <a:spLocks/>
          </p:cNvSpPr>
          <p:nvPr/>
        </p:nvSpPr>
        <p:spPr bwMode="auto">
          <a:xfrm>
            <a:off x="2773363" y="2706688"/>
            <a:ext cx="90487" cy="88900"/>
          </a:xfrm>
          <a:custGeom>
            <a:avLst/>
            <a:gdLst>
              <a:gd name="T0" fmla="*/ 2147483647 w 84"/>
              <a:gd name="T1" fmla="*/ 2147483647 h 78"/>
              <a:gd name="T2" fmla="*/ 2147483647 w 84"/>
              <a:gd name="T3" fmla="*/ 0 h 78"/>
              <a:gd name="T4" fmla="*/ 2147483647 w 84"/>
              <a:gd name="T5" fmla="*/ 2147483647 h 78"/>
              <a:gd name="T6" fmla="*/ 2147483647 w 84"/>
              <a:gd name="T7" fmla="*/ 2147483647 h 78"/>
              <a:gd name="T8" fmla="*/ 2147483647 w 84"/>
              <a:gd name="T9" fmla="*/ 2147483647 h 78"/>
              <a:gd name="T10" fmla="*/ 2147483647 w 84"/>
              <a:gd name="T11" fmla="*/ 2147483647 h 78"/>
              <a:gd name="T12" fmla="*/ 2147483647 w 84"/>
              <a:gd name="T13" fmla="*/ 2147483647 h 78"/>
              <a:gd name="T14" fmla="*/ 0 w 84"/>
              <a:gd name="T15" fmla="*/ 2147483647 h 78"/>
              <a:gd name="T16" fmla="*/ 2147483647 w 84"/>
              <a:gd name="T17" fmla="*/ 2147483647 h 78"/>
              <a:gd name="T18" fmla="*/ 2147483647 w 84"/>
              <a:gd name="T19" fmla="*/ 2147483647 h 78"/>
              <a:gd name="T20" fmla="*/ 2147483647 w 84"/>
              <a:gd name="T21" fmla="*/ 2147483647 h 78"/>
              <a:gd name="T22" fmla="*/ 2147483647 w 84"/>
              <a:gd name="T23" fmla="*/ 2147483647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78"/>
              <a:gd name="T38" fmla="*/ 84 w 84"/>
              <a:gd name="T39" fmla="*/ 78 h 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78">
                <a:moveTo>
                  <a:pt x="50" y="20"/>
                </a:moveTo>
                <a:lnTo>
                  <a:pt x="31" y="0"/>
                </a:lnTo>
                <a:lnTo>
                  <a:pt x="23" y="17"/>
                </a:lnTo>
                <a:lnTo>
                  <a:pt x="26" y="22"/>
                </a:lnTo>
                <a:lnTo>
                  <a:pt x="19" y="22"/>
                </a:lnTo>
                <a:lnTo>
                  <a:pt x="21" y="34"/>
                </a:lnTo>
                <a:lnTo>
                  <a:pt x="1" y="46"/>
                </a:lnTo>
                <a:lnTo>
                  <a:pt x="0" y="56"/>
                </a:lnTo>
                <a:lnTo>
                  <a:pt x="62" y="78"/>
                </a:lnTo>
                <a:lnTo>
                  <a:pt x="84" y="59"/>
                </a:lnTo>
                <a:lnTo>
                  <a:pt x="79" y="62"/>
                </a:lnTo>
                <a:lnTo>
                  <a:pt x="50" y="20"/>
                </a:lnTo>
                <a:close/>
              </a:path>
            </a:pathLst>
          </a:custGeom>
          <a:solidFill>
            <a:srgbClr val="CDCDCD"/>
          </a:solidFill>
          <a:ln w="6350">
            <a:solidFill>
              <a:schemeClr val="bg1"/>
            </a:solidFill>
            <a:round/>
            <a:headEnd/>
            <a:tailEnd/>
          </a:ln>
        </p:spPr>
        <p:txBody>
          <a:bodyPr/>
          <a:lstStyle/>
          <a:p>
            <a:endParaRPr lang="en-US"/>
          </a:p>
        </p:txBody>
      </p:sp>
      <p:sp>
        <p:nvSpPr>
          <p:cNvPr id="1992" name="Freeform 3051"/>
          <p:cNvSpPr>
            <a:spLocks/>
          </p:cNvSpPr>
          <p:nvPr/>
        </p:nvSpPr>
        <p:spPr bwMode="auto">
          <a:xfrm>
            <a:off x="2773363" y="2411413"/>
            <a:ext cx="34925" cy="23812"/>
          </a:xfrm>
          <a:custGeom>
            <a:avLst/>
            <a:gdLst>
              <a:gd name="T0" fmla="*/ 2147483647 w 31"/>
              <a:gd name="T1" fmla="*/ 2147483647 h 20"/>
              <a:gd name="T2" fmla="*/ 2147483647 w 31"/>
              <a:gd name="T3" fmla="*/ 0 h 20"/>
              <a:gd name="T4" fmla="*/ 0 w 31"/>
              <a:gd name="T5" fmla="*/ 2147483647 h 20"/>
              <a:gd name="T6" fmla="*/ 2147483647 w 31"/>
              <a:gd name="T7" fmla="*/ 2147483647 h 20"/>
              <a:gd name="T8" fmla="*/ 0 60000 65536"/>
              <a:gd name="T9" fmla="*/ 0 60000 65536"/>
              <a:gd name="T10" fmla="*/ 0 60000 65536"/>
              <a:gd name="T11" fmla="*/ 0 60000 65536"/>
              <a:gd name="T12" fmla="*/ 0 w 31"/>
              <a:gd name="T13" fmla="*/ 0 h 20"/>
              <a:gd name="T14" fmla="*/ 31 w 31"/>
              <a:gd name="T15" fmla="*/ 20 h 20"/>
            </a:gdLst>
            <a:ahLst/>
            <a:cxnLst>
              <a:cxn ang="T8">
                <a:pos x="T0" y="T1"/>
              </a:cxn>
              <a:cxn ang="T9">
                <a:pos x="T2" y="T3"/>
              </a:cxn>
              <a:cxn ang="T10">
                <a:pos x="T4" y="T5"/>
              </a:cxn>
              <a:cxn ang="T11">
                <a:pos x="T6" y="T7"/>
              </a:cxn>
            </a:cxnLst>
            <a:rect l="T12" t="T13" r="T14" b="T15"/>
            <a:pathLst>
              <a:path w="31" h="20">
                <a:moveTo>
                  <a:pt x="16" y="20"/>
                </a:moveTo>
                <a:lnTo>
                  <a:pt x="31" y="0"/>
                </a:lnTo>
                <a:lnTo>
                  <a:pt x="0" y="16"/>
                </a:lnTo>
                <a:lnTo>
                  <a:pt x="16" y="20"/>
                </a:lnTo>
                <a:close/>
              </a:path>
            </a:pathLst>
          </a:custGeom>
          <a:solidFill>
            <a:srgbClr val="CDCDCD"/>
          </a:solidFill>
          <a:ln w="6350">
            <a:solidFill>
              <a:schemeClr val="bg1"/>
            </a:solidFill>
            <a:round/>
            <a:headEnd/>
            <a:tailEnd/>
          </a:ln>
        </p:spPr>
        <p:txBody>
          <a:bodyPr/>
          <a:lstStyle/>
          <a:p>
            <a:endParaRPr lang="en-US"/>
          </a:p>
        </p:txBody>
      </p:sp>
      <p:sp>
        <p:nvSpPr>
          <p:cNvPr id="1993" name="Freeform 3052"/>
          <p:cNvSpPr>
            <a:spLocks/>
          </p:cNvSpPr>
          <p:nvPr/>
        </p:nvSpPr>
        <p:spPr bwMode="auto">
          <a:xfrm>
            <a:off x="2820988" y="2484438"/>
            <a:ext cx="11112" cy="19050"/>
          </a:xfrm>
          <a:custGeom>
            <a:avLst/>
            <a:gdLst>
              <a:gd name="T0" fmla="*/ 2147483647 w 10"/>
              <a:gd name="T1" fmla="*/ 2147483647 h 18"/>
              <a:gd name="T2" fmla="*/ 2147483647 w 10"/>
              <a:gd name="T3" fmla="*/ 0 h 18"/>
              <a:gd name="T4" fmla="*/ 0 w 10"/>
              <a:gd name="T5" fmla="*/ 2147483647 h 18"/>
              <a:gd name="T6" fmla="*/ 2147483647 w 10"/>
              <a:gd name="T7" fmla="*/ 2147483647 h 18"/>
              <a:gd name="T8" fmla="*/ 2147483647 w 10"/>
              <a:gd name="T9" fmla="*/ 2147483647 h 18"/>
              <a:gd name="T10" fmla="*/ 0 60000 65536"/>
              <a:gd name="T11" fmla="*/ 0 60000 65536"/>
              <a:gd name="T12" fmla="*/ 0 60000 65536"/>
              <a:gd name="T13" fmla="*/ 0 60000 65536"/>
              <a:gd name="T14" fmla="*/ 0 60000 65536"/>
              <a:gd name="T15" fmla="*/ 0 w 10"/>
              <a:gd name="T16" fmla="*/ 0 h 18"/>
              <a:gd name="T17" fmla="*/ 10 w 10"/>
              <a:gd name="T18" fmla="*/ 18 h 18"/>
            </a:gdLst>
            <a:ahLst/>
            <a:cxnLst>
              <a:cxn ang="T10">
                <a:pos x="T0" y="T1"/>
              </a:cxn>
              <a:cxn ang="T11">
                <a:pos x="T2" y="T3"/>
              </a:cxn>
              <a:cxn ang="T12">
                <a:pos x="T4" y="T5"/>
              </a:cxn>
              <a:cxn ang="T13">
                <a:pos x="T6" y="T7"/>
              </a:cxn>
              <a:cxn ang="T14">
                <a:pos x="T8" y="T9"/>
              </a:cxn>
            </a:cxnLst>
            <a:rect l="T15" t="T16" r="T17" b="T18"/>
            <a:pathLst>
              <a:path w="10" h="18">
                <a:moveTo>
                  <a:pt x="10" y="12"/>
                </a:moveTo>
                <a:lnTo>
                  <a:pt x="7" y="0"/>
                </a:lnTo>
                <a:lnTo>
                  <a:pt x="0" y="5"/>
                </a:lnTo>
                <a:lnTo>
                  <a:pt x="3" y="18"/>
                </a:lnTo>
                <a:lnTo>
                  <a:pt x="10" y="12"/>
                </a:lnTo>
                <a:close/>
              </a:path>
            </a:pathLst>
          </a:custGeom>
          <a:solidFill>
            <a:srgbClr val="CDCDCD"/>
          </a:solidFill>
          <a:ln w="6350">
            <a:solidFill>
              <a:schemeClr val="bg1"/>
            </a:solidFill>
            <a:round/>
            <a:headEnd/>
            <a:tailEnd/>
          </a:ln>
        </p:spPr>
        <p:txBody>
          <a:bodyPr/>
          <a:lstStyle/>
          <a:p>
            <a:endParaRPr lang="en-US"/>
          </a:p>
        </p:txBody>
      </p:sp>
      <p:sp>
        <p:nvSpPr>
          <p:cNvPr id="1994" name="Freeform 3053"/>
          <p:cNvSpPr>
            <a:spLocks/>
          </p:cNvSpPr>
          <p:nvPr/>
        </p:nvSpPr>
        <p:spPr bwMode="auto">
          <a:xfrm>
            <a:off x="2614613" y="2438400"/>
            <a:ext cx="53975" cy="63500"/>
          </a:xfrm>
          <a:custGeom>
            <a:avLst/>
            <a:gdLst>
              <a:gd name="T0" fmla="*/ 2147483647 w 49"/>
              <a:gd name="T1" fmla="*/ 2147483647 h 56"/>
              <a:gd name="T2" fmla="*/ 2147483647 w 49"/>
              <a:gd name="T3" fmla="*/ 2147483647 h 56"/>
              <a:gd name="T4" fmla="*/ 2147483647 w 49"/>
              <a:gd name="T5" fmla="*/ 2147483647 h 56"/>
              <a:gd name="T6" fmla="*/ 2147483647 w 49"/>
              <a:gd name="T7" fmla="*/ 0 h 56"/>
              <a:gd name="T8" fmla="*/ 0 w 49"/>
              <a:gd name="T9" fmla="*/ 2147483647 h 56"/>
              <a:gd name="T10" fmla="*/ 2147483647 w 49"/>
              <a:gd name="T11" fmla="*/ 2147483647 h 56"/>
              <a:gd name="T12" fmla="*/ 2147483647 w 49"/>
              <a:gd name="T13" fmla="*/ 2147483647 h 56"/>
              <a:gd name="T14" fmla="*/ 0 60000 65536"/>
              <a:gd name="T15" fmla="*/ 0 60000 65536"/>
              <a:gd name="T16" fmla="*/ 0 60000 65536"/>
              <a:gd name="T17" fmla="*/ 0 60000 65536"/>
              <a:gd name="T18" fmla="*/ 0 60000 65536"/>
              <a:gd name="T19" fmla="*/ 0 60000 65536"/>
              <a:gd name="T20" fmla="*/ 0 60000 65536"/>
              <a:gd name="T21" fmla="*/ 0 w 49"/>
              <a:gd name="T22" fmla="*/ 0 h 56"/>
              <a:gd name="T23" fmla="*/ 49 w 49"/>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56">
                <a:moveTo>
                  <a:pt x="40" y="45"/>
                </a:moveTo>
                <a:lnTo>
                  <a:pt x="49" y="12"/>
                </a:lnTo>
                <a:lnTo>
                  <a:pt x="43" y="3"/>
                </a:lnTo>
                <a:lnTo>
                  <a:pt x="12" y="0"/>
                </a:lnTo>
                <a:lnTo>
                  <a:pt x="0" y="19"/>
                </a:lnTo>
                <a:lnTo>
                  <a:pt x="33" y="56"/>
                </a:lnTo>
                <a:lnTo>
                  <a:pt x="40" y="45"/>
                </a:lnTo>
                <a:close/>
              </a:path>
            </a:pathLst>
          </a:custGeom>
          <a:solidFill>
            <a:srgbClr val="CDCDCD"/>
          </a:solidFill>
          <a:ln w="6350">
            <a:solidFill>
              <a:schemeClr val="bg1"/>
            </a:solidFill>
            <a:round/>
            <a:headEnd/>
            <a:tailEnd/>
          </a:ln>
        </p:spPr>
        <p:txBody>
          <a:bodyPr/>
          <a:lstStyle/>
          <a:p>
            <a:endParaRPr lang="en-US"/>
          </a:p>
        </p:txBody>
      </p:sp>
      <p:sp>
        <p:nvSpPr>
          <p:cNvPr id="1995" name="Freeform 3054"/>
          <p:cNvSpPr>
            <a:spLocks/>
          </p:cNvSpPr>
          <p:nvPr/>
        </p:nvSpPr>
        <p:spPr bwMode="auto">
          <a:xfrm>
            <a:off x="2362200" y="2468563"/>
            <a:ext cx="382588" cy="327025"/>
          </a:xfrm>
          <a:custGeom>
            <a:avLst/>
            <a:gdLst>
              <a:gd name="T0" fmla="*/ 2147483647 w 352"/>
              <a:gd name="T1" fmla="*/ 2147483647 h 291"/>
              <a:gd name="T2" fmla="*/ 2147483647 w 352"/>
              <a:gd name="T3" fmla="*/ 2147483647 h 291"/>
              <a:gd name="T4" fmla="*/ 2147483647 w 352"/>
              <a:gd name="T5" fmla="*/ 2147483647 h 291"/>
              <a:gd name="T6" fmla="*/ 2147483647 w 352"/>
              <a:gd name="T7" fmla="*/ 2147483647 h 291"/>
              <a:gd name="T8" fmla="*/ 2147483647 w 352"/>
              <a:gd name="T9" fmla="*/ 2147483647 h 291"/>
              <a:gd name="T10" fmla="*/ 2147483647 w 352"/>
              <a:gd name="T11" fmla="*/ 2147483647 h 291"/>
              <a:gd name="T12" fmla="*/ 2147483647 w 352"/>
              <a:gd name="T13" fmla="*/ 2147483647 h 291"/>
              <a:gd name="T14" fmla="*/ 2147483647 w 352"/>
              <a:gd name="T15" fmla="*/ 2147483647 h 291"/>
              <a:gd name="T16" fmla="*/ 2147483647 w 352"/>
              <a:gd name="T17" fmla="*/ 2147483647 h 291"/>
              <a:gd name="T18" fmla="*/ 2147483647 w 352"/>
              <a:gd name="T19" fmla="*/ 2147483647 h 291"/>
              <a:gd name="T20" fmla="*/ 2147483647 w 352"/>
              <a:gd name="T21" fmla="*/ 2147483647 h 291"/>
              <a:gd name="T22" fmla="*/ 2147483647 w 352"/>
              <a:gd name="T23" fmla="*/ 2147483647 h 291"/>
              <a:gd name="T24" fmla="*/ 2147483647 w 352"/>
              <a:gd name="T25" fmla="*/ 2147483647 h 291"/>
              <a:gd name="T26" fmla="*/ 2147483647 w 352"/>
              <a:gd name="T27" fmla="*/ 2147483647 h 291"/>
              <a:gd name="T28" fmla="*/ 2147483647 w 352"/>
              <a:gd name="T29" fmla="*/ 2147483647 h 291"/>
              <a:gd name="T30" fmla="*/ 2147483647 w 352"/>
              <a:gd name="T31" fmla="*/ 2147483647 h 291"/>
              <a:gd name="T32" fmla="*/ 2147483647 w 352"/>
              <a:gd name="T33" fmla="*/ 2147483647 h 291"/>
              <a:gd name="T34" fmla="*/ 2147483647 w 352"/>
              <a:gd name="T35" fmla="*/ 2147483647 h 291"/>
              <a:gd name="T36" fmla="*/ 2147483647 w 352"/>
              <a:gd name="T37" fmla="*/ 2147483647 h 291"/>
              <a:gd name="T38" fmla="*/ 2147483647 w 352"/>
              <a:gd name="T39" fmla="*/ 2147483647 h 291"/>
              <a:gd name="T40" fmla="*/ 2147483647 w 352"/>
              <a:gd name="T41" fmla="*/ 2147483647 h 291"/>
              <a:gd name="T42" fmla="*/ 2147483647 w 352"/>
              <a:gd name="T43" fmla="*/ 2147483647 h 291"/>
              <a:gd name="T44" fmla="*/ 2147483647 w 352"/>
              <a:gd name="T45" fmla="*/ 2147483647 h 291"/>
              <a:gd name="T46" fmla="*/ 2147483647 w 352"/>
              <a:gd name="T47" fmla="*/ 2147483647 h 291"/>
              <a:gd name="T48" fmla="*/ 2147483647 w 352"/>
              <a:gd name="T49" fmla="*/ 2147483647 h 291"/>
              <a:gd name="T50" fmla="*/ 2147483647 w 352"/>
              <a:gd name="T51" fmla="*/ 2147483647 h 291"/>
              <a:gd name="T52" fmla="*/ 2147483647 w 352"/>
              <a:gd name="T53" fmla="*/ 2147483647 h 291"/>
              <a:gd name="T54" fmla="*/ 2147483647 w 352"/>
              <a:gd name="T55" fmla="*/ 2147483647 h 291"/>
              <a:gd name="T56" fmla="*/ 2147483647 w 352"/>
              <a:gd name="T57" fmla="*/ 2147483647 h 291"/>
              <a:gd name="T58" fmla="*/ 2147483647 w 352"/>
              <a:gd name="T59" fmla="*/ 2147483647 h 291"/>
              <a:gd name="T60" fmla="*/ 2147483647 w 352"/>
              <a:gd name="T61" fmla="*/ 2147483647 h 291"/>
              <a:gd name="T62" fmla="*/ 2147483647 w 352"/>
              <a:gd name="T63" fmla="*/ 2147483647 h 291"/>
              <a:gd name="T64" fmla="*/ 2147483647 w 352"/>
              <a:gd name="T65" fmla="*/ 2147483647 h 291"/>
              <a:gd name="T66" fmla="*/ 2147483647 w 352"/>
              <a:gd name="T67" fmla="*/ 2147483647 h 291"/>
              <a:gd name="T68" fmla="*/ 2147483647 w 352"/>
              <a:gd name="T69" fmla="*/ 2147483647 h 291"/>
              <a:gd name="T70" fmla="*/ 2147483647 w 352"/>
              <a:gd name="T71" fmla="*/ 2147483647 h 291"/>
              <a:gd name="T72" fmla="*/ 2147483647 w 352"/>
              <a:gd name="T73" fmla="*/ 2147483647 h 291"/>
              <a:gd name="T74" fmla="*/ 2147483647 w 352"/>
              <a:gd name="T75" fmla="*/ 2147483647 h 291"/>
              <a:gd name="T76" fmla="*/ 2147483647 w 352"/>
              <a:gd name="T77" fmla="*/ 2147483647 h 291"/>
              <a:gd name="T78" fmla="*/ 2147483647 w 352"/>
              <a:gd name="T79" fmla="*/ 2147483647 h 291"/>
              <a:gd name="T80" fmla="*/ 2147483647 w 352"/>
              <a:gd name="T81" fmla="*/ 2147483647 h 291"/>
              <a:gd name="T82" fmla="*/ 2147483647 w 352"/>
              <a:gd name="T83" fmla="*/ 2147483647 h 291"/>
              <a:gd name="T84" fmla="*/ 2147483647 w 352"/>
              <a:gd name="T85" fmla="*/ 2147483647 h 291"/>
              <a:gd name="T86" fmla="*/ 2147483647 w 352"/>
              <a:gd name="T87" fmla="*/ 2147483647 h 2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2"/>
              <a:gd name="T133" fmla="*/ 0 h 291"/>
              <a:gd name="T134" fmla="*/ 352 w 352"/>
              <a:gd name="T135" fmla="*/ 291 h 29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2" h="291">
                <a:moveTo>
                  <a:pt x="81" y="248"/>
                </a:moveTo>
                <a:lnTo>
                  <a:pt x="47" y="237"/>
                </a:lnTo>
                <a:lnTo>
                  <a:pt x="31" y="205"/>
                </a:lnTo>
                <a:lnTo>
                  <a:pt x="89" y="188"/>
                </a:lnTo>
                <a:lnTo>
                  <a:pt x="126" y="193"/>
                </a:lnTo>
                <a:lnTo>
                  <a:pt x="134" y="184"/>
                </a:lnTo>
                <a:lnTo>
                  <a:pt x="99" y="167"/>
                </a:lnTo>
                <a:lnTo>
                  <a:pt x="69" y="177"/>
                </a:lnTo>
                <a:lnTo>
                  <a:pt x="28" y="171"/>
                </a:lnTo>
                <a:lnTo>
                  <a:pt x="15" y="147"/>
                </a:lnTo>
                <a:lnTo>
                  <a:pt x="62" y="128"/>
                </a:lnTo>
                <a:lnTo>
                  <a:pt x="57" y="124"/>
                </a:lnTo>
                <a:lnTo>
                  <a:pt x="67" y="117"/>
                </a:lnTo>
                <a:lnTo>
                  <a:pt x="17" y="128"/>
                </a:lnTo>
                <a:lnTo>
                  <a:pt x="15" y="123"/>
                </a:lnTo>
                <a:lnTo>
                  <a:pt x="23" y="118"/>
                </a:lnTo>
                <a:lnTo>
                  <a:pt x="23" y="109"/>
                </a:lnTo>
                <a:lnTo>
                  <a:pt x="2" y="111"/>
                </a:lnTo>
                <a:lnTo>
                  <a:pt x="0" y="97"/>
                </a:lnTo>
                <a:lnTo>
                  <a:pt x="18" y="74"/>
                </a:lnTo>
                <a:lnTo>
                  <a:pt x="11" y="65"/>
                </a:lnTo>
                <a:lnTo>
                  <a:pt x="16" y="48"/>
                </a:lnTo>
                <a:lnTo>
                  <a:pt x="84" y="0"/>
                </a:lnTo>
                <a:lnTo>
                  <a:pt x="92" y="5"/>
                </a:lnTo>
                <a:lnTo>
                  <a:pt x="95" y="26"/>
                </a:lnTo>
                <a:lnTo>
                  <a:pt x="86" y="52"/>
                </a:lnTo>
                <a:lnTo>
                  <a:pt x="104" y="45"/>
                </a:lnTo>
                <a:lnTo>
                  <a:pt x="105" y="29"/>
                </a:lnTo>
                <a:lnTo>
                  <a:pt x="115" y="23"/>
                </a:lnTo>
                <a:lnTo>
                  <a:pt x="149" y="45"/>
                </a:lnTo>
                <a:lnTo>
                  <a:pt x="136" y="68"/>
                </a:lnTo>
                <a:lnTo>
                  <a:pt x="175" y="52"/>
                </a:lnTo>
                <a:lnTo>
                  <a:pt x="171" y="44"/>
                </a:lnTo>
                <a:lnTo>
                  <a:pt x="177" y="44"/>
                </a:lnTo>
                <a:lnTo>
                  <a:pt x="164" y="25"/>
                </a:lnTo>
                <a:lnTo>
                  <a:pt x="183" y="30"/>
                </a:lnTo>
                <a:lnTo>
                  <a:pt x="200" y="55"/>
                </a:lnTo>
                <a:lnTo>
                  <a:pt x="203" y="85"/>
                </a:lnTo>
                <a:lnTo>
                  <a:pt x="208" y="91"/>
                </a:lnTo>
                <a:lnTo>
                  <a:pt x="206" y="104"/>
                </a:lnTo>
                <a:lnTo>
                  <a:pt x="211" y="109"/>
                </a:lnTo>
                <a:lnTo>
                  <a:pt x="224" y="93"/>
                </a:lnTo>
                <a:lnTo>
                  <a:pt x="217" y="72"/>
                </a:lnTo>
                <a:lnTo>
                  <a:pt x="208" y="14"/>
                </a:lnTo>
                <a:lnTo>
                  <a:pt x="214" y="10"/>
                </a:lnTo>
                <a:lnTo>
                  <a:pt x="211" y="3"/>
                </a:lnTo>
                <a:lnTo>
                  <a:pt x="234" y="14"/>
                </a:lnTo>
                <a:lnTo>
                  <a:pt x="233" y="6"/>
                </a:lnTo>
                <a:lnTo>
                  <a:pt x="238" y="6"/>
                </a:lnTo>
                <a:lnTo>
                  <a:pt x="263" y="36"/>
                </a:lnTo>
                <a:lnTo>
                  <a:pt x="262" y="43"/>
                </a:lnTo>
                <a:lnTo>
                  <a:pt x="266" y="49"/>
                </a:lnTo>
                <a:lnTo>
                  <a:pt x="271" y="87"/>
                </a:lnTo>
                <a:lnTo>
                  <a:pt x="283" y="114"/>
                </a:lnTo>
                <a:lnTo>
                  <a:pt x="281" y="144"/>
                </a:lnTo>
                <a:lnTo>
                  <a:pt x="303" y="171"/>
                </a:lnTo>
                <a:lnTo>
                  <a:pt x="315" y="170"/>
                </a:lnTo>
                <a:lnTo>
                  <a:pt x="340" y="197"/>
                </a:lnTo>
                <a:lnTo>
                  <a:pt x="351" y="197"/>
                </a:lnTo>
                <a:lnTo>
                  <a:pt x="352" y="206"/>
                </a:lnTo>
                <a:lnTo>
                  <a:pt x="350" y="225"/>
                </a:lnTo>
                <a:lnTo>
                  <a:pt x="345" y="225"/>
                </a:lnTo>
                <a:lnTo>
                  <a:pt x="341" y="210"/>
                </a:lnTo>
                <a:lnTo>
                  <a:pt x="338" y="225"/>
                </a:lnTo>
                <a:lnTo>
                  <a:pt x="332" y="223"/>
                </a:lnTo>
                <a:lnTo>
                  <a:pt x="329" y="211"/>
                </a:lnTo>
                <a:lnTo>
                  <a:pt x="318" y="221"/>
                </a:lnTo>
                <a:lnTo>
                  <a:pt x="320" y="232"/>
                </a:lnTo>
                <a:lnTo>
                  <a:pt x="309" y="231"/>
                </a:lnTo>
                <a:lnTo>
                  <a:pt x="310" y="250"/>
                </a:lnTo>
                <a:lnTo>
                  <a:pt x="328" y="235"/>
                </a:lnTo>
                <a:lnTo>
                  <a:pt x="331" y="237"/>
                </a:lnTo>
                <a:lnTo>
                  <a:pt x="326" y="252"/>
                </a:lnTo>
                <a:lnTo>
                  <a:pt x="339" y="255"/>
                </a:lnTo>
                <a:lnTo>
                  <a:pt x="312" y="275"/>
                </a:lnTo>
                <a:lnTo>
                  <a:pt x="267" y="266"/>
                </a:lnTo>
                <a:lnTo>
                  <a:pt x="272" y="257"/>
                </a:lnTo>
                <a:lnTo>
                  <a:pt x="246" y="252"/>
                </a:lnTo>
                <a:lnTo>
                  <a:pt x="246" y="240"/>
                </a:lnTo>
                <a:lnTo>
                  <a:pt x="241" y="235"/>
                </a:lnTo>
                <a:lnTo>
                  <a:pt x="226" y="262"/>
                </a:lnTo>
                <a:lnTo>
                  <a:pt x="201" y="265"/>
                </a:lnTo>
                <a:lnTo>
                  <a:pt x="184" y="282"/>
                </a:lnTo>
                <a:lnTo>
                  <a:pt x="112" y="291"/>
                </a:lnTo>
                <a:lnTo>
                  <a:pt x="116" y="286"/>
                </a:lnTo>
                <a:lnTo>
                  <a:pt x="106" y="277"/>
                </a:lnTo>
                <a:lnTo>
                  <a:pt x="104" y="269"/>
                </a:lnTo>
                <a:lnTo>
                  <a:pt x="105" y="259"/>
                </a:lnTo>
                <a:lnTo>
                  <a:pt x="81" y="248"/>
                </a:lnTo>
                <a:close/>
              </a:path>
            </a:pathLst>
          </a:custGeom>
          <a:solidFill>
            <a:srgbClr val="CDCDCD"/>
          </a:solidFill>
          <a:ln w="6350">
            <a:solidFill>
              <a:schemeClr val="bg1"/>
            </a:solidFill>
            <a:round/>
            <a:headEnd/>
            <a:tailEnd/>
          </a:ln>
        </p:spPr>
        <p:txBody>
          <a:bodyPr/>
          <a:lstStyle/>
          <a:p>
            <a:endParaRPr lang="en-US"/>
          </a:p>
        </p:txBody>
      </p:sp>
      <p:sp>
        <p:nvSpPr>
          <p:cNvPr id="1996" name="Freeform 3055"/>
          <p:cNvSpPr>
            <a:spLocks/>
          </p:cNvSpPr>
          <p:nvPr/>
        </p:nvSpPr>
        <p:spPr bwMode="auto">
          <a:xfrm>
            <a:off x="2217738" y="2370138"/>
            <a:ext cx="222250" cy="257175"/>
          </a:xfrm>
          <a:custGeom>
            <a:avLst/>
            <a:gdLst>
              <a:gd name="T0" fmla="*/ 2147483647 w 206"/>
              <a:gd name="T1" fmla="*/ 2147483647 h 230"/>
              <a:gd name="T2" fmla="*/ 2147483647 w 206"/>
              <a:gd name="T3" fmla="*/ 2147483647 h 230"/>
              <a:gd name="T4" fmla="*/ 2147483647 w 206"/>
              <a:gd name="T5" fmla="*/ 2147483647 h 230"/>
              <a:gd name="T6" fmla="*/ 2147483647 w 206"/>
              <a:gd name="T7" fmla="*/ 2147483647 h 230"/>
              <a:gd name="T8" fmla="*/ 2147483647 w 206"/>
              <a:gd name="T9" fmla="*/ 2147483647 h 230"/>
              <a:gd name="T10" fmla="*/ 2147483647 w 206"/>
              <a:gd name="T11" fmla="*/ 2147483647 h 230"/>
              <a:gd name="T12" fmla="*/ 0 w 206"/>
              <a:gd name="T13" fmla="*/ 2147483647 h 230"/>
              <a:gd name="T14" fmla="*/ 2147483647 w 206"/>
              <a:gd name="T15" fmla="*/ 2147483647 h 230"/>
              <a:gd name="T16" fmla="*/ 2147483647 w 206"/>
              <a:gd name="T17" fmla="*/ 2147483647 h 230"/>
              <a:gd name="T18" fmla="*/ 2147483647 w 206"/>
              <a:gd name="T19" fmla="*/ 2147483647 h 230"/>
              <a:gd name="T20" fmla="*/ 2147483647 w 206"/>
              <a:gd name="T21" fmla="*/ 2147483647 h 230"/>
              <a:gd name="T22" fmla="*/ 2147483647 w 206"/>
              <a:gd name="T23" fmla="*/ 2147483647 h 230"/>
              <a:gd name="T24" fmla="*/ 2147483647 w 206"/>
              <a:gd name="T25" fmla="*/ 2147483647 h 230"/>
              <a:gd name="T26" fmla="*/ 2147483647 w 206"/>
              <a:gd name="T27" fmla="*/ 2147483647 h 230"/>
              <a:gd name="T28" fmla="*/ 2147483647 w 206"/>
              <a:gd name="T29" fmla="*/ 2147483647 h 230"/>
              <a:gd name="T30" fmla="*/ 2147483647 w 206"/>
              <a:gd name="T31" fmla="*/ 2147483647 h 230"/>
              <a:gd name="T32" fmla="*/ 2147483647 w 206"/>
              <a:gd name="T33" fmla="*/ 2147483647 h 230"/>
              <a:gd name="T34" fmla="*/ 2147483647 w 206"/>
              <a:gd name="T35" fmla="*/ 2147483647 h 230"/>
              <a:gd name="T36" fmla="*/ 2147483647 w 206"/>
              <a:gd name="T37" fmla="*/ 2147483647 h 230"/>
              <a:gd name="T38" fmla="*/ 2147483647 w 206"/>
              <a:gd name="T39" fmla="*/ 2147483647 h 230"/>
              <a:gd name="T40" fmla="*/ 2147483647 w 206"/>
              <a:gd name="T41" fmla="*/ 2147483647 h 230"/>
              <a:gd name="T42" fmla="*/ 2147483647 w 206"/>
              <a:gd name="T43" fmla="*/ 2147483647 h 230"/>
              <a:gd name="T44" fmla="*/ 2147483647 w 206"/>
              <a:gd name="T45" fmla="*/ 2147483647 h 230"/>
              <a:gd name="T46" fmla="*/ 2147483647 w 206"/>
              <a:gd name="T47" fmla="*/ 2147483647 h 230"/>
              <a:gd name="T48" fmla="*/ 2147483647 w 206"/>
              <a:gd name="T49" fmla="*/ 0 h 230"/>
              <a:gd name="T50" fmla="*/ 2147483647 w 206"/>
              <a:gd name="T51" fmla="*/ 2147483647 h 230"/>
              <a:gd name="T52" fmla="*/ 2147483647 w 206"/>
              <a:gd name="T53" fmla="*/ 2147483647 h 230"/>
              <a:gd name="T54" fmla="*/ 2147483647 w 206"/>
              <a:gd name="T55" fmla="*/ 2147483647 h 230"/>
              <a:gd name="T56" fmla="*/ 2147483647 w 206"/>
              <a:gd name="T57" fmla="*/ 2147483647 h 230"/>
              <a:gd name="T58" fmla="*/ 2147483647 w 206"/>
              <a:gd name="T59" fmla="*/ 2147483647 h 230"/>
              <a:gd name="T60" fmla="*/ 2147483647 w 206"/>
              <a:gd name="T61" fmla="*/ 2147483647 h 230"/>
              <a:gd name="T62" fmla="*/ 2147483647 w 206"/>
              <a:gd name="T63" fmla="*/ 2147483647 h 2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6"/>
              <a:gd name="T97" fmla="*/ 0 h 230"/>
              <a:gd name="T98" fmla="*/ 206 w 206"/>
              <a:gd name="T99" fmla="*/ 230 h 2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6" h="230">
                <a:moveTo>
                  <a:pt x="32" y="42"/>
                </a:moveTo>
                <a:lnTo>
                  <a:pt x="39" y="52"/>
                </a:lnTo>
                <a:lnTo>
                  <a:pt x="18" y="102"/>
                </a:lnTo>
                <a:lnTo>
                  <a:pt x="24" y="113"/>
                </a:lnTo>
                <a:lnTo>
                  <a:pt x="14" y="115"/>
                </a:lnTo>
                <a:lnTo>
                  <a:pt x="17" y="137"/>
                </a:lnTo>
                <a:lnTo>
                  <a:pt x="0" y="176"/>
                </a:lnTo>
                <a:lnTo>
                  <a:pt x="34" y="191"/>
                </a:lnTo>
                <a:lnTo>
                  <a:pt x="54" y="230"/>
                </a:lnTo>
                <a:lnTo>
                  <a:pt x="82" y="205"/>
                </a:lnTo>
                <a:lnTo>
                  <a:pt x="88" y="212"/>
                </a:lnTo>
                <a:lnTo>
                  <a:pt x="103" y="204"/>
                </a:lnTo>
                <a:lnTo>
                  <a:pt x="107" y="191"/>
                </a:lnTo>
                <a:lnTo>
                  <a:pt x="106" y="176"/>
                </a:lnTo>
                <a:lnTo>
                  <a:pt x="111" y="159"/>
                </a:lnTo>
                <a:lnTo>
                  <a:pt x="128" y="153"/>
                </a:lnTo>
                <a:lnTo>
                  <a:pt x="135" y="131"/>
                </a:lnTo>
                <a:lnTo>
                  <a:pt x="206" y="78"/>
                </a:lnTo>
                <a:lnTo>
                  <a:pt x="163" y="24"/>
                </a:lnTo>
                <a:lnTo>
                  <a:pt x="138" y="25"/>
                </a:lnTo>
                <a:lnTo>
                  <a:pt x="131" y="43"/>
                </a:lnTo>
                <a:lnTo>
                  <a:pt x="132" y="27"/>
                </a:lnTo>
                <a:lnTo>
                  <a:pt x="120" y="39"/>
                </a:lnTo>
                <a:lnTo>
                  <a:pt x="122" y="27"/>
                </a:lnTo>
                <a:lnTo>
                  <a:pt x="87" y="0"/>
                </a:lnTo>
                <a:lnTo>
                  <a:pt x="56" y="5"/>
                </a:lnTo>
                <a:lnTo>
                  <a:pt x="56" y="15"/>
                </a:lnTo>
                <a:lnTo>
                  <a:pt x="52" y="5"/>
                </a:lnTo>
                <a:lnTo>
                  <a:pt x="24" y="13"/>
                </a:lnTo>
                <a:lnTo>
                  <a:pt x="32" y="25"/>
                </a:lnTo>
                <a:lnTo>
                  <a:pt x="29" y="32"/>
                </a:lnTo>
                <a:lnTo>
                  <a:pt x="32" y="42"/>
                </a:lnTo>
                <a:close/>
              </a:path>
            </a:pathLst>
          </a:custGeom>
          <a:solidFill>
            <a:srgbClr val="CDCDCD"/>
          </a:solidFill>
          <a:ln w="6350">
            <a:solidFill>
              <a:schemeClr val="bg1"/>
            </a:solidFill>
            <a:round/>
            <a:headEnd/>
            <a:tailEnd/>
          </a:ln>
        </p:spPr>
        <p:txBody>
          <a:bodyPr/>
          <a:lstStyle/>
          <a:p>
            <a:endParaRPr lang="en-US"/>
          </a:p>
        </p:txBody>
      </p:sp>
      <p:sp>
        <p:nvSpPr>
          <p:cNvPr id="1997" name="Freeform 3056"/>
          <p:cNvSpPr>
            <a:spLocks/>
          </p:cNvSpPr>
          <p:nvPr/>
        </p:nvSpPr>
        <p:spPr bwMode="auto">
          <a:xfrm>
            <a:off x="2017713" y="2714625"/>
            <a:ext cx="30162" cy="44450"/>
          </a:xfrm>
          <a:custGeom>
            <a:avLst/>
            <a:gdLst>
              <a:gd name="T0" fmla="*/ 2147483647 w 28"/>
              <a:gd name="T1" fmla="*/ 2147483647 h 39"/>
              <a:gd name="T2" fmla="*/ 2147483647 w 28"/>
              <a:gd name="T3" fmla="*/ 2147483647 h 39"/>
              <a:gd name="T4" fmla="*/ 2147483647 w 28"/>
              <a:gd name="T5" fmla="*/ 2147483647 h 39"/>
              <a:gd name="T6" fmla="*/ 2147483647 w 28"/>
              <a:gd name="T7" fmla="*/ 0 h 39"/>
              <a:gd name="T8" fmla="*/ 2147483647 w 28"/>
              <a:gd name="T9" fmla="*/ 2147483647 h 39"/>
              <a:gd name="T10" fmla="*/ 2147483647 w 28"/>
              <a:gd name="T11" fmla="*/ 2147483647 h 39"/>
              <a:gd name="T12" fmla="*/ 2147483647 w 28"/>
              <a:gd name="T13" fmla="*/ 2147483647 h 39"/>
              <a:gd name="T14" fmla="*/ 2147483647 w 28"/>
              <a:gd name="T15" fmla="*/ 2147483647 h 39"/>
              <a:gd name="T16" fmla="*/ 2147483647 w 28"/>
              <a:gd name="T17" fmla="*/ 2147483647 h 39"/>
              <a:gd name="T18" fmla="*/ 2147483647 w 28"/>
              <a:gd name="T19" fmla="*/ 2147483647 h 39"/>
              <a:gd name="T20" fmla="*/ 0 w 28"/>
              <a:gd name="T21" fmla="*/ 2147483647 h 39"/>
              <a:gd name="T22" fmla="*/ 2147483647 w 28"/>
              <a:gd name="T23" fmla="*/ 2147483647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39"/>
              <a:gd name="T38" fmla="*/ 28 w 28"/>
              <a:gd name="T39" fmla="*/ 39 h 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39">
                <a:moveTo>
                  <a:pt x="7" y="20"/>
                </a:moveTo>
                <a:lnTo>
                  <a:pt x="16" y="16"/>
                </a:lnTo>
                <a:lnTo>
                  <a:pt x="13" y="12"/>
                </a:lnTo>
                <a:lnTo>
                  <a:pt x="17" y="0"/>
                </a:lnTo>
                <a:lnTo>
                  <a:pt x="20" y="11"/>
                </a:lnTo>
                <a:lnTo>
                  <a:pt x="28" y="10"/>
                </a:lnTo>
                <a:lnTo>
                  <a:pt x="12" y="39"/>
                </a:lnTo>
                <a:lnTo>
                  <a:pt x="7" y="37"/>
                </a:lnTo>
                <a:lnTo>
                  <a:pt x="13" y="31"/>
                </a:lnTo>
                <a:lnTo>
                  <a:pt x="5" y="32"/>
                </a:lnTo>
                <a:lnTo>
                  <a:pt x="0" y="17"/>
                </a:lnTo>
                <a:lnTo>
                  <a:pt x="7" y="20"/>
                </a:lnTo>
                <a:close/>
              </a:path>
            </a:pathLst>
          </a:custGeom>
          <a:solidFill>
            <a:srgbClr val="CDCDCD"/>
          </a:solidFill>
          <a:ln w="6350">
            <a:solidFill>
              <a:schemeClr val="bg1"/>
            </a:solidFill>
            <a:round/>
            <a:headEnd/>
            <a:tailEnd/>
          </a:ln>
        </p:spPr>
        <p:txBody>
          <a:bodyPr/>
          <a:lstStyle/>
          <a:p>
            <a:endParaRPr lang="en-US"/>
          </a:p>
        </p:txBody>
      </p:sp>
      <p:sp>
        <p:nvSpPr>
          <p:cNvPr id="1998" name="Freeform 3057"/>
          <p:cNvSpPr>
            <a:spLocks/>
          </p:cNvSpPr>
          <p:nvPr/>
        </p:nvSpPr>
        <p:spPr bwMode="auto">
          <a:xfrm>
            <a:off x="3209925" y="2741613"/>
            <a:ext cx="7938" cy="9525"/>
          </a:xfrm>
          <a:custGeom>
            <a:avLst/>
            <a:gdLst>
              <a:gd name="T0" fmla="*/ 2147483647 w 6"/>
              <a:gd name="T1" fmla="*/ 2147483647 h 9"/>
              <a:gd name="T2" fmla="*/ 2147483647 w 6"/>
              <a:gd name="T3" fmla="*/ 2147483647 h 9"/>
              <a:gd name="T4" fmla="*/ 0 w 6"/>
              <a:gd name="T5" fmla="*/ 0 h 9"/>
              <a:gd name="T6" fmla="*/ 2147483647 w 6"/>
              <a:gd name="T7" fmla="*/ 0 h 9"/>
              <a:gd name="T8" fmla="*/ 2147483647 w 6"/>
              <a:gd name="T9" fmla="*/ 2147483647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5" y="9"/>
                </a:moveTo>
                <a:lnTo>
                  <a:pt x="1" y="9"/>
                </a:lnTo>
                <a:lnTo>
                  <a:pt x="0" y="0"/>
                </a:lnTo>
                <a:lnTo>
                  <a:pt x="6" y="0"/>
                </a:lnTo>
                <a:lnTo>
                  <a:pt x="5" y="9"/>
                </a:lnTo>
                <a:close/>
              </a:path>
            </a:pathLst>
          </a:custGeom>
          <a:solidFill>
            <a:srgbClr val="CDCDCD"/>
          </a:solidFill>
          <a:ln w="6350">
            <a:solidFill>
              <a:schemeClr val="bg1"/>
            </a:solidFill>
            <a:round/>
            <a:headEnd/>
            <a:tailEnd/>
          </a:ln>
        </p:spPr>
        <p:txBody>
          <a:bodyPr/>
          <a:lstStyle/>
          <a:p>
            <a:endParaRPr lang="en-US"/>
          </a:p>
        </p:txBody>
      </p:sp>
      <p:sp>
        <p:nvSpPr>
          <p:cNvPr id="1999" name="Freeform 3058"/>
          <p:cNvSpPr>
            <a:spLocks/>
          </p:cNvSpPr>
          <p:nvPr/>
        </p:nvSpPr>
        <p:spPr bwMode="auto">
          <a:xfrm>
            <a:off x="3194050" y="2749550"/>
            <a:ext cx="19050" cy="22225"/>
          </a:xfrm>
          <a:custGeom>
            <a:avLst/>
            <a:gdLst>
              <a:gd name="T0" fmla="*/ 2147483647 w 17"/>
              <a:gd name="T1" fmla="*/ 2147483647 h 19"/>
              <a:gd name="T2" fmla="*/ 2147483647 w 17"/>
              <a:gd name="T3" fmla="*/ 0 h 19"/>
              <a:gd name="T4" fmla="*/ 0 w 17"/>
              <a:gd name="T5" fmla="*/ 2147483647 h 19"/>
              <a:gd name="T6" fmla="*/ 2147483647 w 17"/>
              <a:gd name="T7" fmla="*/ 2147483647 h 19"/>
              <a:gd name="T8" fmla="*/ 2147483647 w 17"/>
              <a:gd name="T9" fmla="*/ 2147483647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17" y="4"/>
                </a:moveTo>
                <a:lnTo>
                  <a:pt x="13" y="0"/>
                </a:lnTo>
                <a:lnTo>
                  <a:pt x="0" y="19"/>
                </a:lnTo>
                <a:lnTo>
                  <a:pt x="11" y="14"/>
                </a:lnTo>
                <a:lnTo>
                  <a:pt x="17" y="4"/>
                </a:lnTo>
                <a:close/>
              </a:path>
            </a:pathLst>
          </a:custGeom>
          <a:solidFill>
            <a:srgbClr val="CDCDCD"/>
          </a:solidFill>
          <a:ln w="6350">
            <a:solidFill>
              <a:schemeClr val="bg1"/>
            </a:solidFill>
            <a:round/>
            <a:headEnd/>
            <a:tailEnd/>
          </a:ln>
        </p:spPr>
        <p:txBody>
          <a:bodyPr/>
          <a:lstStyle/>
          <a:p>
            <a:endParaRPr lang="en-US"/>
          </a:p>
        </p:txBody>
      </p:sp>
      <p:sp>
        <p:nvSpPr>
          <p:cNvPr id="2000" name="Freeform 3059"/>
          <p:cNvSpPr>
            <a:spLocks/>
          </p:cNvSpPr>
          <p:nvPr/>
        </p:nvSpPr>
        <p:spPr bwMode="auto">
          <a:xfrm>
            <a:off x="1898650" y="2570163"/>
            <a:ext cx="1798638" cy="1285875"/>
          </a:xfrm>
          <a:custGeom>
            <a:avLst/>
            <a:gdLst>
              <a:gd name="T0" fmla="*/ 0 w 1656"/>
              <a:gd name="T1" fmla="*/ 2147483647 h 1144"/>
              <a:gd name="T2" fmla="*/ 2147483647 w 1656"/>
              <a:gd name="T3" fmla="*/ 2147483647 h 1144"/>
              <a:gd name="T4" fmla="*/ 2147483647 w 1656"/>
              <a:gd name="T5" fmla="*/ 2147483647 h 1144"/>
              <a:gd name="T6" fmla="*/ 2147483647 w 1656"/>
              <a:gd name="T7" fmla="*/ 2147483647 h 1144"/>
              <a:gd name="T8" fmla="*/ 2147483647 w 1656"/>
              <a:gd name="T9" fmla="*/ 2147483647 h 1144"/>
              <a:gd name="T10" fmla="*/ 2147483647 w 1656"/>
              <a:gd name="T11" fmla="*/ 2147483647 h 1144"/>
              <a:gd name="T12" fmla="*/ 2147483647 w 1656"/>
              <a:gd name="T13" fmla="*/ 2147483647 h 1144"/>
              <a:gd name="T14" fmla="*/ 2147483647 w 1656"/>
              <a:gd name="T15" fmla="*/ 2147483647 h 1144"/>
              <a:gd name="T16" fmla="*/ 2147483647 w 1656"/>
              <a:gd name="T17" fmla="*/ 2147483647 h 1144"/>
              <a:gd name="T18" fmla="*/ 2147483647 w 1656"/>
              <a:gd name="T19" fmla="*/ 2147483647 h 1144"/>
              <a:gd name="T20" fmla="*/ 2147483647 w 1656"/>
              <a:gd name="T21" fmla="*/ 2147483647 h 1144"/>
              <a:gd name="T22" fmla="*/ 2147483647 w 1656"/>
              <a:gd name="T23" fmla="*/ 2147483647 h 1144"/>
              <a:gd name="T24" fmla="*/ 2147483647 w 1656"/>
              <a:gd name="T25" fmla="*/ 2147483647 h 1144"/>
              <a:gd name="T26" fmla="*/ 2147483647 w 1656"/>
              <a:gd name="T27" fmla="*/ 2147483647 h 1144"/>
              <a:gd name="T28" fmla="*/ 2147483647 w 1656"/>
              <a:gd name="T29" fmla="*/ 2147483647 h 1144"/>
              <a:gd name="T30" fmla="*/ 2147483647 w 1656"/>
              <a:gd name="T31" fmla="*/ 2147483647 h 1144"/>
              <a:gd name="T32" fmla="*/ 2147483647 w 1656"/>
              <a:gd name="T33" fmla="*/ 2147483647 h 1144"/>
              <a:gd name="T34" fmla="*/ 2147483647 w 1656"/>
              <a:gd name="T35" fmla="*/ 2147483647 h 1144"/>
              <a:gd name="T36" fmla="*/ 2147483647 w 1656"/>
              <a:gd name="T37" fmla="*/ 2147483647 h 1144"/>
              <a:gd name="T38" fmla="*/ 2147483647 w 1656"/>
              <a:gd name="T39" fmla="*/ 2147483647 h 1144"/>
              <a:gd name="T40" fmla="*/ 2147483647 w 1656"/>
              <a:gd name="T41" fmla="*/ 2147483647 h 1144"/>
              <a:gd name="T42" fmla="*/ 2147483647 w 1656"/>
              <a:gd name="T43" fmla="*/ 2147483647 h 1144"/>
              <a:gd name="T44" fmla="*/ 2147483647 w 1656"/>
              <a:gd name="T45" fmla="*/ 2147483647 h 1144"/>
              <a:gd name="T46" fmla="*/ 2147483647 w 1656"/>
              <a:gd name="T47" fmla="*/ 2147483647 h 1144"/>
              <a:gd name="T48" fmla="*/ 2147483647 w 1656"/>
              <a:gd name="T49" fmla="*/ 2147483647 h 1144"/>
              <a:gd name="T50" fmla="*/ 2147483647 w 1656"/>
              <a:gd name="T51" fmla="*/ 2147483647 h 1144"/>
              <a:gd name="T52" fmla="*/ 2147483647 w 1656"/>
              <a:gd name="T53" fmla="*/ 2147483647 h 1144"/>
              <a:gd name="T54" fmla="*/ 2147483647 w 1656"/>
              <a:gd name="T55" fmla="*/ 2147483647 h 1144"/>
              <a:gd name="T56" fmla="*/ 2147483647 w 1656"/>
              <a:gd name="T57" fmla="*/ 2147483647 h 1144"/>
              <a:gd name="T58" fmla="*/ 2147483647 w 1656"/>
              <a:gd name="T59" fmla="*/ 2147483647 h 1144"/>
              <a:gd name="T60" fmla="*/ 2147483647 w 1656"/>
              <a:gd name="T61" fmla="*/ 2147483647 h 1144"/>
              <a:gd name="T62" fmla="*/ 2147483647 w 1656"/>
              <a:gd name="T63" fmla="*/ 2147483647 h 1144"/>
              <a:gd name="T64" fmla="*/ 2147483647 w 1656"/>
              <a:gd name="T65" fmla="*/ 2147483647 h 1144"/>
              <a:gd name="T66" fmla="*/ 2147483647 w 1656"/>
              <a:gd name="T67" fmla="*/ 2147483647 h 1144"/>
              <a:gd name="T68" fmla="*/ 2147483647 w 1656"/>
              <a:gd name="T69" fmla="*/ 2147483647 h 1144"/>
              <a:gd name="T70" fmla="*/ 2147483647 w 1656"/>
              <a:gd name="T71" fmla="*/ 2147483647 h 1144"/>
              <a:gd name="T72" fmla="*/ 2147483647 w 1656"/>
              <a:gd name="T73" fmla="*/ 2147483647 h 1144"/>
              <a:gd name="T74" fmla="*/ 2147483647 w 1656"/>
              <a:gd name="T75" fmla="*/ 2147483647 h 1144"/>
              <a:gd name="T76" fmla="*/ 2147483647 w 1656"/>
              <a:gd name="T77" fmla="*/ 2147483647 h 1144"/>
              <a:gd name="T78" fmla="*/ 2147483647 w 1656"/>
              <a:gd name="T79" fmla="*/ 2147483647 h 1144"/>
              <a:gd name="T80" fmla="*/ 2147483647 w 1656"/>
              <a:gd name="T81" fmla="*/ 2147483647 h 1144"/>
              <a:gd name="T82" fmla="*/ 2147483647 w 1656"/>
              <a:gd name="T83" fmla="*/ 2147483647 h 1144"/>
              <a:gd name="T84" fmla="*/ 2147483647 w 1656"/>
              <a:gd name="T85" fmla="*/ 2147483647 h 1144"/>
              <a:gd name="T86" fmla="*/ 2147483647 w 1656"/>
              <a:gd name="T87" fmla="*/ 2147483647 h 1144"/>
              <a:gd name="T88" fmla="*/ 2147483647 w 1656"/>
              <a:gd name="T89" fmla="*/ 2147483647 h 1144"/>
              <a:gd name="T90" fmla="*/ 2147483647 w 1656"/>
              <a:gd name="T91" fmla="*/ 2147483647 h 1144"/>
              <a:gd name="T92" fmla="*/ 2147483647 w 1656"/>
              <a:gd name="T93" fmla="*/ 2147483647 h 1144"/>
              <a:gd name="T94" fmla="*/ 2147483647 w 1656"/>
              <a:gd name="T95" fmla="*/ 2147483647 h 1144"/>
              <a:gd name="T96" fmla="*/ 2147483647 w 1656"/>
              <a:gd name="T97" fmla="*/ 2147483647 h 1144"/>
              <a:gd name="T98" fmla="*/ 2147483647 w 1656"/>
              <a:gd name="T99" fmla="*/ 2147483647 h 1144"/>
              <a:gd name="T100" fmla="*/ 2147483647 w 1656"/>
              <a:gd name="T101" fmla="*/ 2147483647 h 1144"/>
              <a:gd name="T102" fmla="*/ 2147483647 w 1656"/>
              <a:gd name="T103" fmla="*/ 2147483647 h 1144"/>
              <a:gd name="T104" fmla="*/ 2147483647 w 1656"/>
              <a:gd name="T105" fmla="*/ 2147483647 h 1144"/>
              <a:gd name="T106" fmla="*/ 2147483647 w 1656"/>
              <a:gd name="T107" fmla="*/ 2147483647 h 1144"/>
              <a:gd name="T108" fmla="*/ 2147483647 w 1656"/>
              <a:gd name="T109" fmla="*/ 2147483647 h 1144"/>
              <a:gd name="T110" fmla="*/ 2147483647 w 1656"/>
              <a:gd name="T111" fmla="*/ 2147483647 h 1144"/>
              <a:gd name="T112" fmla="*/ 2147483647 w 1656"/>
              <a:gd name="T113" fmla="*/ 2147483647 h 1144"/>
              <a:gd name="T114" fmla="*/ 2147483647 w 1656"/>
              <a:gd name="T115" fmla="*/ 2147483647 h 1144"/>
              <a:gd name="T116" fmla="*/ 2147483647 w 1656"/>
              <a:gd name="T117" fmla="*/ 2147483647 h 1144"/>
              <a:gd name="T118" fmla="*/ 2147483647 w 1656"/>
              <a:gd name="T119" fmla="*/ 2147483647 h 1144"/>
              <a:gd name="T120" fmla="*/ 2147483647 w 1656"/>
              <a:gd name="T121" fmla="*/ 2147483647 h 1144"/>
              <a:gd name="T122" fmla="*/ 2147483647 w 1656"/>
              <a:gd name="T123" fmla="*/ 2147483647 h 11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56"/>
              <a:gd name="T187" fmla="*/ 0 h 1144"/>
              <a:gd name="T188" fmla="*/ 1656 w 1656"/>
              <a:gd name="T189" fmla="*/ 1144 h 11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56" h="1144">
                <a:moveTo>
                  <a:pt x="127" y="624"/>
                </a:moveTo>
                <a:lnTo>
                  <a:pt x="108" y="589"/>
                </a:lnTo>
                <a:lnTo>
                  <a:pt x="91" y="598"/>
                </a:lnTo>
                <a:lnTo>
                  <a:pt x="83" y="613"/>
                </a:lnTo>
                <a:lnTo>
                  <a:pt x="67" y="622"/>
                </a:lnTo>
                <a:lnTo>
                  <a:pt x="63" y="611"/>
                </a:lnTo>
                <a:lnTo>
                  <a:pt x="34" y="579"/>
                </a:lnTo>
                <a:lnTo>
                  <a:pt x="35" y="568"/>
                </a:lnTo>
                <a:lnTo>
                  <a:pt x="19" y="574"/>
                </a:lnTo>
                <a:lnTo>
                  <a:pt x="0" y="569"/>
                </a:lnTo>
                <a:lnTo>
                  <a:pt x="0" y="131"/>
                </a:lnTo>
                <a:lnTo>
                  <a:pt x="33" y="139"/>
                </a:lnTo>
                <a:lnTo>
                  <a:pt x="67" y="175"/>
                </a:lnTo>
                <a:lnTo>
                  <a:pt x="86" y="175"/>
                </a:lnTo>
                <a:lnTo>
                  <a:pt x="109" y="191"/>
                </a:lnTo>
                <a:lnTo>
                  <a:pt x="114" y="190"/>
                </a:lnTo>
                <a:lnTo>
                  <a:pt x="107" y="178"/>
                </a:lnTo>
                <a:lnTo>
                  <a:pt x="120" y="179"/>
                </a:lnTo>
                <a:lnTo>
                  <a:pt x="131" y="196"/>
                </a:lnTo>
                <a:lnTo>
                  <a:pt x="132" y="188"/>
                </a:lnTo>
                <a:lnTo>
                  <a:pt x="123" y="169"/>
                </a:lnTo>
                <a:lnTo>
                  <a:pt x="137" y="154"/>
                </a:lnTo>
                <a:lnTo>
                  <a:pt x="220" y="102"/>
                </a:lnTo>
                <a:lnTo>
                  <a:pt x="224" y="112"/>
                </a:lnTo>
                <a:lnTo>
                  <a:pt x="220" y="118"/>
                </a:lnTo>
                <a:lnTo>
                  <a:pt x="194" y="141"/>
                </a:lnTo>
                <a:lnTo>
                  <a:pt x="177" y="142"/>
                </a:lnTo>
                <a:lnTo>
                  <a:pt x="156" y="166"/>
                </a:lnTo>
                <a:lnTo>
                  <a:pt x="192" y="145"/>
                </a:lnTo>
                <a:lnTo>
                  <a:pt x="192" y="162"/>
                </a:lnTo>
                <a:lnTo>
                  <a:pt x="206" y="134"/>
                </a:lnTo>
                <a:lnTo>
                  <a:pt x="234" y="118"/>
                </a:lnTo>
                <a:lnTo>
                  <a:pt x="230" y="132"/>
                </a:lnTo>
                <a:lnTo>
                  <a:pt x="257" y="103"/>
                </a:lnTo>
                <a:lnTo>
                  <a:pt x="246" y="93"/>
                </a:lnTo>
                <a:lnTo>
                  <a:pt x="250" y="85"/>
                </a:lnTo>
                <a:lnTo>
                  <a:pt x="265" y="100"/>
                </a:lnTo>
                <a:lnTo>
                  <a:pt x="276" y="132"/>
                </a:lnTo>
                <a:lnTo>
                  <a:pt x="289" y="150"/>
                </a:lnTo>
                <a:lnTo>
                  <a:pt x="296" y="149"/>
                </a:lnTo>
                <a:lnTo>
                  <a:pt x="306" y="142"/>
                </a:lnTo>
                <a:lnTo>
                  <a:pt x="300" y="138"/>
                </a:lnTo>
                <a:lnTo>
                  <a:pt x="313" y="116"/>
                </a:lnTo>
                <a:lnTo>
                  <a:pt x="316" y="118"/>
                </a:lnTo>
                <a:lnTo>
                  <a:pt x="318" y="114"/>
                </a:lnTo>
                <a:lnTo>
                  <a:pt x="315" y="109"/>
                </a:lnTo>
                <a:lnTo>
                  <a:pt x="320" y="109"/>
                </a:lnTo>
                <a:lnTo>
                  <a:pt x="320" y="131"/>
                </a:lnTo>
                <a:lnTo>
                  <a:pt x="329" y="132"/>
                </a:lnTo>
                <a:lnTo>
                  <a:pt x="319" y="152"/>
                </a:lnTo>
                <a:lnTo>
                  <a:pt x="340" y="150"/>
                </a:lnTo>
                <a:lnTo>
                  <a:pt x="348" y="128"/>
                </a:lnTo>
                <a:lnTo>
                  <a:pt x="374" y="128"/>
                </a:lnTo>
                <a:lnTo>
                  <a:pt x="405" y="151"/>
                </a:lnTo>
                <a:lnTo>
                  <a:pt x="466" y="176"/>
                </a:lnTo>
                <a:lnTo>
                  <a:pt x="486" y="182"/>
                </a:lnTo>
                <a:lnTo>
                  <a:pt x="481" y="172"/>
                </a:lnTo>
                <a:lnTo>
                  <a:pt x="501" y="174"/>
                </a:lnTo>
                <a:lnTo>
                  <a:pt x="520" y="196"/>
                </a:lnTo>
                <a:lnTo>
                  <a:pt x="523" y="210"/>
                </a:lnTo>
                <a:lnTo>
                  <a:pt x="504" y="210"/>
                </a:lnTo>
                <a:lnTo>
                  <a:pt x="510" y="212"/>
                </a:lnTo>
                <a:lnTo>
                  <a:pt x="499" y="215"/>
                </a:lnTo>
                <a:lnTo>
                  <a:pt x="499" y="223"/>
                </a:lnTo>
                <a:lnTo>
                  <a:pt x="493" y="227"/>
                </a:lnTo>
                <a:lnTo>
                  <a:pt x="511" y="237"/>
                </a:lnTo>
                <a:lnTo>
                  <a:pt x="566" y="239"/>
                </a:lnTo>
                <a:lnTo>
                  <a:pt x="600" y="221"/>
                </a:lnTo>
                <a:lnTo>
                  <a:pt x="606" y="237"/>
                </a:lnTo>
                <a:lnTo>
                  <a:pt x="622" y="237"/>
                </a:lnTo>
                <a:lnTo>
                  <a:pt x="624" y="254"/>
                </a:lnTo>
                <a:lnTo>
                  <a:pt x="627" y="241"/>
                </a:lnTo>
                <a:lnTo>
                  <a:pt x="628" y="254"/>
                </a:lnTo>
                <a:lnTo>
                  <a:pt x="639" y="258"/>
                </a:lnTo>
                <a:lnTo>
                  <a:pt x="643" y="268"/>
                </a:lnTo>
                <a:lnTo>
                  <a:pt x="631" y="271"/>
                </a:lnTo>
                <a:lnTo>
                  <a:pt x="644" y="287"/>
                </a:lnTo>
                <a:lnTo>
                  <a:pt x="644" y="279"/>
                </a:lnTo>
                <a:lnTo>
                  <a:pt x="655" y="278"/>
                </a:lnTo>
                <a:lnTo>
                  <a:pt x="651" y="271"/>
                </a:lnTo>
                <a:lnTo>
                  <a:pt x="654" y="269"/>
                </a:lnTo>
                <a:lnTo>
                  <a:pt x="638" y="237"/>
                </a:lnTo>
                <a:lnTo>
                  <a:pt x="647" y="227"/>
                </a:lnTo>
                <a:lnTo>
                  <a:pt x="644" y="225"/>
                </a:lnTo>
                <a:lnTo>
                  <a:pt x="647" y="220"/>
                </a:lnTo>
                <a:lnTo>
                  <a:pt x="670" y="212"/>
                </a:lnTo>
                <a:lnTo>
                  <a:pt x="681" y="189"/>
                </a:lnTo>
                <a:lnTo>
                  <a:pt x="667" y="194"/>
                </a:lnTo>
                <a:lnTo>
                  <a:pt x="669" y="198"/>
                </a:lnTo>
                <a:lnTo>
                  <a:pt x="664" y="198"/>
                </a:lnTo>
                <a:lnTo>
                  <a:pt x="667" y="201"/>
                </a:lnTo>
                <a:lnTo>
                  <a:pt x="665" y="210"/>
                </a:lnTo>
                <a:lnTo>
                  <a:pt x="648" y="205"/>
                </a:lnTo>
                <a:lnTo>
                  <a:pt x="641" y="209"/>
                </a:lnTo>
                <a:lnTo>
                  <a:pt x="647" y="215"/>
                </a:lnTo>
                <a:lnTo>
                  <a:pt x="640" y="218"/>
                </a:lnTo>
                <a:lnTo>
                  <a:pt x="625" y="205"/>
                </a:lnTo>
                <a:lnTo>
                  <a:pt x="633" y="190"/>
                </a:lnTo>
                <a:lnTo>
                  <a:pt x="675" y="172"/>
                </a:lnTo>
                <a:lnTo>
                  <a:pt x="687" y="185"/>
                </a:lnTo>
                <a:lnTo>
                  <a:pt x="684" y="188"/>
                </a:lnTo>
                <a:lnTo>
                  <a:pt x="690" y="198"/>
                </a:lnTo>
                <a:lnTo>
                  <a:pt x="686" y="200"/>
                </a:lnTo>
                <a:lnTo>
                  <a:pt x="704" y="212"/>
                </a:lnTo>
                <a:lnTo>
                  <a:pt x="704" y="219"/>
                </a:lnTo>
                <a:lnTo>
                  <a:pt x="732" y="218"/>
                </a:lnTo>
                <a:lnTo>
                  <a:pt x="751" y="240"/>
                </a:lnTo>
                <a:lnTo>
                  <a:pt x="789" y="231"/>
                </a:lnTo>
                <a:lnTo>
                  <a:pt x="827" y="237"/>
                </a:lnTo>
                <a:lnTo>
                  <a:pt x="820" y="223"/>
                </a:lnTo>
                <a:lnTo>
                  <a:pt x="824" y="220"/>
                </a:lnTo>
                <a:lnTo>
                  <a:pt x="831" y="237"/>
                </a:lnTo>
                <a:lnTo>
                  <a:pt x="848" y="244"/>
                </a:lnTo>
                <a:lnTo>
                  <a:pt x="851" y="240"/>
                </a:lnTo>
                <a:lnTo>
                  <a:pt x="851" y="228"/>
                </a:lnTo>
                <a:lnTo>
                  <a:pt x="834" y="231"/>
                </a:lnTo>
                <a:lnTo>
                  <a:pt x="821" y="204"/>
                </a:lnTo>
                <a:lnTo>
                  <a:pt x="848" y="199"/>
                </a:lnTo>
                <a:lnTo>
                  <a:pt x="854" y="210"/>
                </a:lnTo>
                <a:lnTo>
                  <a:pt x="863" y="209"/>
                </a:lnTo>
                <a:lnTo>
                  <a:pt x="860" y="223"/>
                </a:lnTo>
                <a:lnTo>
                  <a:pt x="873" y="212"/>
                </a:lnTo>
                <a:lnTo>
                  <a:pt x="870" y="237"/>
                </a:lnTo>
                <a:lnTo>
                  <a:pt x="873" y="241"/>
                </a:lnTo>
                <a:lnTo>
                  <a:pt x="865" y="247"/>
                </a:lnTo>
                <a:lnTo>
                  <a:pt x="873" y="251"/>
                </a:lnTo>
                <a:lnTo>
                  <a:pt x="873" y="260"/>
                </a:lnTo>
                <a:lnTo>
                  <a:pt x="883" y="255"/>
                </a:lnTo>
                <a:lnTo>
                  <a:pt x="880" y="260"/>
                </a:lnTo>
                <a:lnTo>
                  <a:pt x="886" y="264"/>
                </a:lnTo>
                <a:lnTo>
                  <a:pt x="886" y="247"/>
                </a:lnTo>
                <a:lnTo>
                  <a:pt x="880" y="238"/>
                </a:lnTo>
                <a:lnTo>
                  <a:pt x="883" y="225"/>
                </a:lnTo>
                <a:lnTo>
                  <a:pt x="880" y="219"/>
                </a:lnTo>
                <a:lnTo>
                  <a:pt x="899" y="221"/>
                </a:lnTo>
                <a:lnTo>
                  <a:pt x="920" y="194"/>
                </a:lnTo>
                <a:lnTo>
                  <a:pt x="912" y="171"/>
                </a:lnTo>
                <a:lnTo>
                  <a:pt x="909" y="180"/>
                </a:lnTo>
                <a:lnTo>
                  <a:pt x="913" y="179"/>
                </a:lnTo>
                <a:lnTo>
                  <a:pt x="909" y="185"/>
                </a:lnTo>
                <a:lnTo>
                  <a:pt x="899" y="186"/>
                </a:lnTo>
                <a:lnTo>
                  <a:pt x="908" y="152"/>
                </a:lnTo>
                <a:lnTo>
                  <a:pt x="915" y="149"/>
                </a:lnTo>
                <a:lnTo>
                  <a:pt x="913" y="161"/>
                </a:lnTo>
                <a:lnTo>
                  <a:pt x="918" y="159"/>
                </a:lnTo>
                <a:lnTo>
                  <a:pt x="916" y="144"/>
                </a:lnTo>
                <a:lnTo>
                  <a:pt x="904" y="148"/>
                </a:lnTo>
                <a:lnTo>
                  <a:pt x="861" y="111"/>
                </a:lnTo>
                <a:lnTo>
                  <a:pt x="861" y="95"/>
                </a:lnTo>
                <a:lnTo>
                  <a:pt x="873" y="79"/>
                </a:lnTo>
                <a:lnTo>
                  <a:pt x="864" y="69"/>
                </a:lnTo>
                <a:lnTo>
                  <a:pt x="866" y="43"/>
                </a:lnTo>
                <a:lnTo>
                  <a:pt x="874" y="36"/>
                </a:lnTo>
                <a:lnTo>
                  <a:pt x="881" y="43"/>
                </a:lnTo>
                <a:lnTo>
                  <a:pt x="883" y="31"/>
                </a:lnTo>
                <a:lnTo>
                  <a:pt x="877" y="23"/>
                </a:lnTo>
                <a:lnTo>
                  <a:pt x="893" y="0"/>
                </a:lnTo>
                <a:lnTo>
                  <a:pt x="903" y="3"/>
                </a:lnTo>
                <a:lnTo>
                  <a:pt x="900" y="11"/>
                </a:lnTo>
                <a:lnTo>
                  <a:pt x="904" y="17"/>
                </a:lnTo>
                <a:lnTo>
                  <a:pt x="916" y="12"/>
                </a:lnTo>
                <a:lnTo>
                  <a:pt x="918" y="26"/>
                </a:lnTo>
                <a:lnTo>
                  <a:pt x="930" y="41"/>
                </a:lnTo>
                <a:lnTo>
                  <a:pt x="932" y="70"/>
                </a:lnTo>
                <a:lnTo>
                  <a:pt x="960" y="109"/>
                </a:lnTo>
                <a:lnTo>
                  <a:pt x="943" y="106"/>
                </a:lnTo>
                <a:lnTo>
                  <a:pt x="952" y="118"/>
                </a:lnTo>
                <a:lnTo>
                  <a:pt x="936" y="135"/>
                </a:lnTo>
                <a:lnTo>
                  <a:pt x="972" y="144"/>
                </a:lnTo>
                <a:lnTo>
                  <a:pt x="971" y="156"/>
                </a:lnTo>
                <a:lnTo>
                  <a:pt x="963" y="152"/>
                </a:lnTo>
                <a:lnTo>
                  <a:pt x="981" y="182"/>
                </a:lnTo>
                <a:lnTo>
                  <a:pt x="978" y="198"/>
                </a:lnTo>
                <a:lnTo>
                  <a:pt x="983" y="210"/>
                </a:lnTo>
                <a:lnTo>
                  <a:pt x="993" y="189"/>
                </a:lnTo>
                <a:lnTo>
                  <a:pt x="993" y="170"/>
                </a:lnTo>
                <a:lnTo>
                  <a:pt x="999" y="160"/>
                </a:lnTo>
                <a:lnTo>
                  <a:pt x="1008" y="159"/>
                </a:lnTo>
                <a:lnTo>
                  <a:pt x="1023" y="179"/>
                </a:lnTo>
                <a:lnTo>
                  <a:pt x="1031" y="210"/>
                </a:lnTo>
                <a:lnTo>
                  <a:pt x="1024" y="211"/>
                </a:lnTo>
                <a:lnTo>
                  <a:pt x="1023" y="204"/>
                </a:lnTo>
                <a:lnTo>
                  <a:pt x="1020" y="228"/>
                </a:lnTo>
                <a:lnTo>
                  <a:pt x="1041" y="264"/>
                </a:lnTo>
                <a:lnTo>
                  <a:pt x="1056" y="255"/>
                </a:lnTo>
                <a:lnTo>
                  <a:pt x="1057" y="239"/>
                </a:lnTo>
                <a:lnTo>
                  <a:pt x="1071" y="208"/>
                </a:lnTo>
                <a:lnTo>
                  <a:pt x="1072" y="191"/>
                </a:lnTo>
                <a:lnTo>
                  <a:pt x="1092" y="185"/>
                </a:lnTo>
                <a:lnTo>
                  <a:pt x="1083" y="180"/>
                </a:lnTo>
                <a:lnTo>
                  <a:pt x="1092" y="170"/>
                </a:lnTo>
                <a:lnTo>
                  <a:pt x="1077" y="157"/>
                </a:lnTo>
                <a:lnTo>
                  <a:pt x="1077" y="128"/>
                </a:lnTo>
                <a:lnTo>
                  <a:pt x="1132" y="134"/>
                </a:lnTo>
                <a:lnTo>
                  <a:pt x="1134" y="145"/>
                </a:lnTo>
                <a:lnTo>
                  <a:pt x="1131" y="148"/>
                </a:lnTo>
                <a:lnTo>
                  <a:pt x="1139" y="161"/>
                </a:lnTo>
                <a:lnTo>
                  <a:pt x="1158" y="166"/>
                </a:lnTo>
                <a:lnTo>
                  <a:pt x="1145" y="180"/>
                </a:lnTo>
                <a:lnTo>
                  <a:pt x="1158" y="182"/>
                </a:lnTo>
                <a:lnTo>
                  <a:pt x="1156" y="195"/>
                </a:lnTo>
                <a:lnTo>
                  <a:pt x="1146" y="205"/>
                </a:lnTo>
                <a:lnTo>
                  <a:pt x="1142" y="198"/>
                </a:lnTo>
                <a:lnTo>
                  <a:pt x="1132" y="201"/>
                </a:lnTo>
                <a:lnTo>
                  <a:pt x="1139" y="209"/>
                </a:lnTo>
                <a:lnTo>
                  <a:pt x="1139" y="218"/>
                </a:lnTo>
                <a:lnTo>
                  <a:pt x="1145" y="215"/>
                </a:lnTo>
                <a:lnTo>
                  <a:pt x="1142" y="230"/>
                </a:lnTo>
                <a:lnTo>
                  <a:pt x="1159" y="251"/>
                </a:lnTo>
                <a:lnTo>
                  <a:pt x="1158" y="265"/>
                </a:lnTo>
                <a:lnTo>
                  <a:pt x="1132" y="296"/>
                </a:lnTo>
                <a:lnTo>
                  <a:pt x="1119" y="306"/>
                </a:lnTo>
                <a:lnTo>
                  <a:pt x="1106" y="290"/>
                </a:lnTo>
                <a:lnTo>
                  <a:pt x="1103" y="297"/>
                </a:lnTo>
                <a:lnTo>
                  <a:pt x="1111" y="316"/>
                </a:lnTo>
                <a:lnTo>
                  <a:pt x="1097" y="306"/>
                </a:lnTo>
                <a:lnTo>
                  <a:pt x="1096" y="314"/>
                </a:lnTo>
                <a:lnTo>
                  <a:pt x="1083" y="312"/>
                </a:lnTo>
                <a:lnTo>
                  <a:pt x="1080" y="297"/>
                </a:lnTo>
                <a:lnTo>
                  <a:pt x="1058" y="297"/>
                </a:lnTo>
                <a:lnTo>
                  <a:pt x="1054" y="307"/>
                </a:lnTo>
                <a:lnTo>
                  <a:pt x="1066" y="310"/>
                </a:lnTo>
                <a:lnTo>
                  <a:pt x="1067" y="320"/>
                </a:lnTo>
                <a:lnTo>
                  <a:pt x="1042" y="353"/>
                </a:lnTo>
                <a:lnTo>
                  <a:pt x="1028" y="355"/>
                </a:lnTo>
                <a:lnTo>
                  <a:pt x="1015" y="338"/>
                </a:lnTo>
                <a:lnTo>
                  <a:pt x="988" y="329"/>
                </a:lnTo>
                <a:lnTo>
                  <a:pt x="985" y="332"/>
                </a:lnTo>
                <a:lnTo>
                  <a:pt x="1008" y="355"/>
                </a:lnTo>
                <a:lnTo>
                  <a:pt x="1050" y="361"/>
                </a:lnTo>
                <a:lnTo>
                  <a:pt x="1026" y="408"/>
                </a:lnTo>
                <a:lnTo>
                  <a:pt x="1007" y="416"/>
                </a:lnTo>
                <a:lnTo>
                  <a:pt x="992" y="410"/>
                </a:lnTo>
                <a:lnTo>
                  <a:pt x="993" y="417"/>
                </a:lnTo>
                <a:lnTo>
                  <a:pt x="989" y="417"/>
                </a:lnTo>
                <a:lnTo>
                  <a:pt x="988" y="430"/>
                </a:lnTo>
                <a:lnTo>
                  <a:pt x="977" y="438"/>
                </a:lnTo>
                <a:lnTo>
                  <a:pt x="960" y="424"/>
                </a:lnTo>
                <a:lnTo>
                  <a:pt x="948" y="426"/>
                </a:lnTo>
                <a:lnTo>
                  <a:pt x="923" y="414"/>
                </a:lnTo>
                <a:lnTo>
                  <a:pt x="919" y="418"/>
                </a:lnTo>
                <a:lnTo>
                  <a:pt x="924" y="424"/>
                </a:lnTo>
                <a:lnTo>
                  <a:pt x="925" y="418"/>
                </a:lnTo>
                <a:lnTo>
                  <a:pt x="948" y="430"/>
                </a:lnTo>
                <a:lnTo>
                  <a:pt x="945" y="435"/>
                </a:lnTo>
                <a:lnTo>
                  <a:pt x="955" y="428"/>
                </a:lnTo>
                <a:lnTo>
                  <a:pt x="972" y="438"/>
                </a:lnTo>
                <a:lnTo>
                  <a:pt x="977" y="459"/>
                </a:lnTo>
                <a:lnTo>
                  <a:pt x="962" y="467"/>
                </a:lnTo>
                <a:lnTo>
                  <a:pt x="943" y="466"/>
                </a:lnTo>
                <a:lnTo>
                  <a:pt x="944" y="475"/>
                </a:lnTo>
                <a:lnTo>
                  <a:pt x="952" y="477"/>
                </a:lnTo>
                <a:lnTo>
                  <a:pt x="939" y="477"/>
                </a:lnTo>
                <a:lnTo>
                  <a:pt x="939" y="499"/>
                </a:lnTo>
                <a:lnTo>
                  <a:pt x="932" y="494"/>
                </a:lnTo>
                <a:lnTo>
                  <a:pt x="926" y="504"/>
                </a:lnTo>
                <a:lnTo>
                  <a:pt x="922" y="504"/>
                </a:lnTo>
                <a:lnTo>
                  <a:pt x="924" y="509"/>
                </a:lnTo>
                <a:lnTo>
                  <a:pt x="920" y="516"/>
                </a:lnTo>
                <a:lnTo>
                  <a:pt x="901" y="526"/>
                </a:lnTo>
                <a:lnTo>
                  <a:pt x="908" y="535"/>
                </a:lnTo>
                <a:lnTo>
                  <a:pt x="897" y="562"/>
                </a:lnTo>
                <a:lnTo>
                  <a:pt x="896" y="612"/>
                </a:lnTo>
                <a:lnTo>
                  <a:pt x="894" y="617"/>
                </a:lnTo>
                <a:lnTo>
                  <a:pt x="903" y="625"/>
                </a:lnTo>
                <a:lnTo>
                  <a:pt x="906" y="638"/>
                </a:lnTo>
                <a:lnTo>
                  <a:pt x="908" y="627"/>
                </a:lnTo>
                <a:lnTo>
                  <a:pt x="926" y="630"/>
                </a:lnTo>
                <a:lnTo>
                  <a:pt x="942" y="675"/>
                </a:lnTo>
                <a:lnTo>
                  <a:pt x="942" y="687"/>
                </a:lnTo>
                <a:lnTo>
                  <a:pt x="934" y="695"/>
                </a:lnTo>
                <a:lnTo>
                  <a:pt x="967" y="682"/>
                </a:lnTo>
                <a:lnTo>
                  <a:pt x="1005" y="700"/>
                </a:lnTo>
                <a:lnTo>
                  <a:pt x="1024" y="712"/>
                </a:lnTo>
                <a:lnTo>
                  <a:pt x="1036" y="729"/>
                </a:lnTo>
                <a:lnTo>
                  <a:pt x="1068" y="739"/>
                </a:lnTo>
                <a:lnTo>
                  <a:pt x="1079" y="749"/>
                </a:lnTo>
                <a:lnTo>
                  <a:pt x="1073" y="768"/>
                </a:lnTo>
                <a:lnTo>
                  <a:pt x="1080" y="752"/>
                </a:lnTo>
                <a:lnTo>
                  <a:pt x="1138" y="758"/>
                </a:lnTo>
                <a:lnTo>
                  <a:pt x="1136" y="790"/>
                </a:lnTo>
                <a:lnTo>
                  <a:pt x="1140" y="819"/>
                </a:lnTo>
                <a:lnTo>
                  <a:pt x="1138" y="828"/>
                </a:lnTo>
                <a:lnTo>
                  <a:pt x="1155" y="849"/>
                </a:lnTo>
                <a:lnTo>
                  <a:pt x="1141" y="857"/>
                </a:lnTo>
                <a:lnTo>
                  <a:pt x="1160" y="857"/>
                </a:lnTo>
                <a:lnTo>
                  <a:pt x="1170" y="867"/>
                </a:lnTo>
                <a:lnTo>
                  <a:pt x="1172" y="877"/>
                </a:lnTo>
                <a:lnTo>
                  <a:pt x="1161" y="890"/>
                </a:lnTo>
                <a:lnTo>
                  <a:pt x="1176" y="880"/>
                </a:lnTo>
                <a:lnTo>
                  <a:pt x="1189" y="888"/>
                </a:lnTo>
                <a:lnTo>
                  <a:pt x="1188" y="878"/>
                </a:lnTo>
                <a:lnTo>
                  <a:pt x="1191" y="877"/>
                </a:lnTo>
                <a:lnTo>
                  <a:pt x="1194" y="874"/>
                </a:lnTo>
                <a:lnTo>
                  <a:pt x="1205" y="882"/>
                </a:lnTo>
                <a:lnTo>
                  <a:pt x="1209" y="874"/>
                </a:lnTo>
                <a:lnTo>
                  <a:pt x="1201" y="864"/>
                </a:lnTo>
                <a:lnTo>
                  <a:pt x="1214" y="852"/>
                </a:lnTo>
                <a:lnTo>
                  <a:pt x="1224" y="852"/>
                </a:lnTo>
                <a:lnTo>
                  <a:pt x="1215" y="850"/>
                </a:lnTo>
                <a:lnTo>
                  <a:pt x="1208" y="843"/>
                </a:lnTo>
                <a:lnTo>
                  <a:pt x="1203" y="797"/>
                </a:lnTo>
                <a:lnTo>
                  <a:pt x="1190" y="778"/>
                </a:lnTo>
                <a:lnTo>
                  <a:pt x="1229" y="750"/>
                </a:lnTo>
                <a:lnTo>
                  <a:pt x="1246" y="721"/>
                </a:lnTo>
                <a:lnTo>
                  <a:pt x="1257" y="719"/>
                </a:lnTo>
                <a:lnTo>
                  <a:pt x="1252" y="707"/>
                </a:lnTo>
                <a:lnTo>
                  <a:pt x="1246" y="717"/>
                </a:lnTo>
                <a:lnTo>
                  <a:pt x="1244" y="693"/>
                </a:lnTo>
                <a:lnTo>
                  <a:pt x="1231" y="646"/>
                </a:lnTo>
                <a:lnTo>
                  <a:pt x="1207" y="626"/>
                </a:lnTo>
                <a:lnTo>
                  <a:pt x="1207" y="616"/>
                </a:lnTo>
                <a:lnTo>
                  <a:pt x="1228" y="609"/>
                </a:lnTo>
                <a:lnTo>
                  <a:pt x="1228" y="595"/>
                </a:lnTo>
                <a:lnTo>
                  <a:pt x="1240" y="597"/>
                </a:lnTo>
                <a:lnTo>
                  <a:pt x="1233" y="593"/>
                </a:lnTo>
                <a:lnTo>
                  <a:pt x="1238" y="582"/>
                </a:lnTo>
                <a:lnTo>
                  <a:pt x="1228" y="582"/>
                </a:lnTo>
                <a:lnTo>
                  <a:pt x="1231" y="574"/>
                </a:lnTo>
                <a:lnTo>
                  <a:pt x="1227" y="564"/>
                </a:lnTo>
                <a:lnTo>
                  <a:pt x="1225" y="555"/>
                </a:lnTo>
                <a:lnTo>
                  <a:pt x="1231" y="553"/>
                </a:lnTo>
                <a:lnTo>
                  <a:pt x="1219" y="549"/>
                </a:lnTo>
                <a:lnTo>
                  <a:pt x="1233" y="512"/>
                </a:lnTo>
                <a:lnTo>
                  <a:pt x="1220" y="509"/>
                </a:lnTo>
                <a:lnTo>
                  <a:pt x="1218" y="491"/>
                </a:lnTo>
                <a:lnTo>
                  <a:pt x="1231" y="477"/>
                </a:lnTo>
                <a:lnTo>
                  <a:pt x="1278" y="495"/>
                </a:lnTo>
                <a:lnTo>
                  <a:pt x="1302" y="481"/>
                </a:lnTo>
                <a:lnTo>
                  <a:pt x="1326" y="495"/>
                </a:lnTo>
                <a:lnTo>
                  <a:pt x="1322" y="509"/>
                </a:lnTo>
                <a:lnTo>
                  <a:pt x="1333" y="504"/>
                </a:lnTo>
                <a:lnTo>
                  <a:pt x="1336" y="515"/>
                </a:lnTo>
                <a:lnTo>
                  <a:pt x="1333" y="520"/>
                </a:lnTo>
                <a:lnTo>
                  <a:pt x="1347" y="518"/>
                </a:lnTo>
                <a:lnTo>
                  <a:pt x="1341" y="523"/>
                </a:lnTo>
                <a:lnTo>
                  <a:pt x="1346" y="536"/>
                </a:lnTo>
                <a:lnTo>
                  <a:pt x="1371" y="539"/>
                </a:lnTo>
                <a:lnTo>
                  <a:pt x="1375" y="548"/>
                </a:lnTo>
                <a:lnTo>
                  <a:pt x="1384" y="539"/>
                </a:lnTo>
                <a:lnTo>
                  <a:pt x="1389" y="545"/>
                </a:lnTo>
                <a:lnTo>
                  <a:pt x="1382" y="561"/>
                </a:lnTo>
                <a:lnTo>
                  <a:pt x="1389" y="578"/>
                </a:lnTo>
                <a:lnTo>
                  <a:pt x="1353" y="579"/>
                </a:lnTo>
                <a:lnTo>
                  <a:pt x="1384" y="585"/>
                </a:lnTo>
                <a:lnTo>
                  <a:pt x="1389" y="595"/>
                </a:lnTo>
                <a:lnTo>
                  <a:pt x="1384" y="607"/>
                </a:lnTo>
                <a:lnTo>
                  <a:pt x="1392" y="608"/>
                </a:lnTo>
                <a:lnTo>
                  <a:pt x="1387" y="612"/>
                </a:lnTo>
                <a:lnTo>
                  <a:pt x="1392" y="620"/>
                </a:lnTo>
                <a:lnTo>
                  <a:pt x="1384" y="624"/>
                </a:lnTo>
                <a:lnTo>
                  <a:pt x="1376" y="620"/>
                </a:lnTo>
                <a:lnTo>
                  <a:pt x="1379" y="626"/>
                </a:lnTo>
                <a:lnTo>
                  <a:pt x="1370" y="631"/>
                </a:lnTo>
                <a:lnTo>
                  <a:pt x="1407" y="623"/>
                </a:lnTo>
                <a:lnTo>
                  <a:pt x="1412" y="640"/>
                </a:lnTo>
                <a:lnTo>
                  <a:pt x="1411" y="651"/>
                </a:lnTo>
                <a:lnTo>
                  <a:pt x="1397" y="654"/>
                </a:lnTo>
                <a:lnTo>
                  <a:pt x="1411" y="652"/>
                </a:lnTo>
                <a:lnTo>
                  <a:pt x="1418" y="633"/>
                </a:lnTo>
                <a:lnTo>
                  <a:pt x="1416" y="643"/>
                </a:lnTo>
                <a:lnTo>
                  <a:pt x="1419" y="640"/>
                </a:lnTo>
                <a:lnTo>
                  <a:pt x="1421" y="652"/>
                </a:lnTo>
                <a:lnTo>
                  <a:pt x="1441" y="638"/>
                </a:lnTo>
                <a:lnTo>
                  <a:pt x="1446" y="624"/>
                </a:lnTo>
                <a:lnTo>
                  <a:pt x="1454" y="630"/>
                </a:lnTo>
                <a:lnTo>
                  <a:pt x="1454" y="640"/>
                </a:lnTo>
                <a:lnTo>
                  <a:pt x="1459" y="631"/>
                </a:lnTo>
                <a:lnTo>
                  <a:pt x="1453" y="622"/>
                </a:lnTo>
                <a:lnTo>
                  <a:pt x="1460" y="622"/>
                </a:lnTo>
                <a:lnTo>
                  <a:pt x="1463" y="612"/>
                </a:lnTo>
                <a:lnTo>
                  <a:pt x="1461" y="608"/>
                </a:lnTo>
                <a:lnTo>
                  <a:pt x="1469" y="602"/>
                </a:lnTo>
                <a:lnTo>
                  <a:pt x="1464" y="591"/>
                </a:lnTo>
                <a:lnTo>
                  <a:pt x="1477" y="569"/>
                </a:lnTo>
                <a:lnTo>
                  <a:pt x="1483" y="569"/>
                </a:lnTo>
                <a:lnTo>
                  <a:pt x="1487" y="579"/>
                </a:lnTo>
                <a:lnTo>
                  <a:pt x="1484" y="585"/>
                </a:lnTo>
                <a:lnTo>
                  <a:pt x="1489" y="585"/>
                </a:lnTo>
                <a:lnTo>
                  <a:pt x="1492" y="598"/>
                </a:lnTo>
                <a:lnTo>
                  <a:pt x="1499" y="599"/>
                </a:lnTo>
                <a:lnTo>
                  <a:pt x="1494" y="604"/>
                </a:lnTo>
                <a:lnTo>
                  <a:pt x="1507" y="611"/>
                </a:lnTo>
                <a:lnTo>
                  <a:pt x="1489" y="620"/>
                </a:lnTo>
                <a:lnTo>
                  <a:pt x="1510" y="616"/>
                </a:lnTo>
                <a:lnTo>
                  <a:pt x="1509" y="626"/>
                </a:lnTo>
                <a:lnTo>
                  <a:pt x="1517" y="632"/>
                </a:lnTo>
                <a:lnTo>
                  <a:pt x="1503" y="638"/>
                </a:lnTo>
                <a:lnTo>
                  <a:pt x="1523" y="642"/>
                </a:lnTo>
                <a:lnTo>
                  <a:pt x="1510" y="654"/>
                </a:lnTo>
                <a:lnTo>
                  <a:pt x="1523" y="651"/>
                </a:lnTo>
                <a:lnTo>
                  <a:pt x="1526" y="656"/>
                </a:lnTo>
                <a:lnTo>
                  <a:pt x="1522" y="661"/>
                </a:lnTo>
                <a:lnTo>
                  <a:pt x="1528" y="660"/>
                </a:lnTo>
                <a:lnTo>
                  <a:pt x="1536" y="670"/>
                </a:lnTo>
                <a:lnTo>
                  <a:pt x="1525" y="677"/>
                </a:lnTo>
                <a:lnTo>
                  <a:pt x="1534" y="676"/>
                </a:lnTo>
                <a:lnTo>
                  <a:pt x="1544" y="691"/>
                </a:lnTo>
                <a:lnTo>
                  <a:pt x="1537" y="699"/>
                </a:lnTo>
                <a:lnTo>
                  <a:pt x="1538" y="703"/>
                </a:lnTo>
                <a:lnTo>
                  <a:pt x="1526" y="699"/>
                </a:lnTo>
                <a:lnTo>
                  <a:pt x="1529" y="702"/>
                </a:lnTo>
                <a:lnTo>
                  <a:pt x="1515" y="705"/>
                </a:lnTo>
                <a:lnTo>
                  <a:pt x="1537" y="707"/>
                </a:lnTo>
                <a:lnTo>
                  <a:pt x="1533" y="711"/>
                </a:lnTo>
                <a:lnTo>
                  <a:pt x="1538" y="717"/>
                </a:lnTo>
                <a:lnTo>
                  <a:pt x="1534" y="721"/>
                </a:lnTo>
                <a:lnTo>
                  <a:pt x="1546" y="720"/>
                </a:lnTo>
                <a:lnTo>
                  <a:pt x="1547" y="730"/>
                </a:lnTo>
                <a:lnTo>
                  <a:pt x="1566" y="735"/>
                </a:lnTo>
                <a:lnTo>
                  <a:pt x="1567" y="746"/>
                </a:lnTo>
                <a:lnTo>
                  <a:pt x="1563" y="752"/>
                </a:lnTo>
                <a:lnTo>
                  <a:pt x="1578" y="750"/>
                </a:lnTo>
                <a:lnTo>
                  <a:pt x="1581" y="754"/>
                </a:lnTo>
                <a:lnTo>
                  <a:pt x="1578" y="765"/>
                </a:lnTo>
                <a:lnTo>
                  <a:pt x="1587" y="754"/>
                </a:lnTo>
                <a:lnTo>
                  <a:pt x="1595" y="766"/>
                </a:lnTo>
                <a:lnTo>
                  <a:pt x="1603" y="769"/>
                </a:lnTo>
                <a:lnTo>
                  <a:pt x="1610" y="762"/>
                </a:lnTo>
                <a:lnTo>
                  <a:pt x="1622" y="776"/>
                </a:lnTo>
                <a:lnTo>
                  <a:pt x="1583" y="791"/>
                </a:lnTo>
                <a:lnTo>
                  <a:pt x="1597" y="790"/>
                </a:lnTo>
                <a:lnTo>
                  <a:pt x="1574" y="798"/>
                </a:lnTo>
                <a:lnTo>
                  <a:pt x="1569" y="807"/>
                </a:lnTo>
                <a:lnTo>
                  <a:pt x="1556" y="800"/>
                </a:lnTo>
                <a:lnTo>
                  <a:pt x="1551" y="804"/>
                </a:lnTo>
                <a:lnTo>
                  <a:pt x="1567" y="810"/>
                </a:lnTo>
                <a:lnTo>
                  <a:pt x="1566" y="819"/>
                </a:lnTo>
                <a:lnTo>
                  <a:pt x="1597" y="794"/>
                </a:lnTo>
                <a:lnTo>
                  <a:pt x="1616" y="791"/>
                </a:lnTo>
                <a:lnTo>
                  <a:pt x="1608" y="789"/>
                </a:lnTo>
                <a:lnTo>
                  <a:pt x="1625" y="788"/>
                </a:lnTo>
                <a:lnTo>
                  <a:pt x="1625" y="814"/>
                </a:lnTo>
                <a:lnTo>
                  <a:pt x="1632" y="801"/>
                </a:lnTo>
                <a:lnTo>
                  <a:pt x="1651" y="809"/>
                </a:lnTo>
                <a:lnTo>
                  <a:pt x="1649" y="811"/>
                </a:lnTo>
                <a:lnTo>
                  <a:pt x="1655" y="821"/>
                </a:lnTo>
                <a:lnTo>
                  <a:pt x="1642" y="821"/>
                </a:lnTo>
                <a:lnTo>
                  <a:pt x="1651" y="827"/>
                </a:lnTo>
                <a:lnTo>
                  <a:pt x="1654" y="838"/>
                </a:lnTo>
                <a:lnTo>
                  <a:pt x="1649" y="840"/>
                </a:lnTo>
                <a:lnTo>
                  <a:pt x="1656" y="847"/>
                </a:lnTo>
                <a:lnTo>
                  <a:pt x="1649" y="846"/>
                </a:lnTo>
                <a:lnTo>
                  <a:pt x="1656" y="853"/>
                </a:lnTo>
                <a:lnTo>
                  <a:pt x="1637" y="873"/>
                </a:lnTo>
                <a:lnTo>
                  <a:pt x="1603" y="880"/>
                </a:lnTo>
                <a:lnTo>
                  <a:pt x="1572" y="912"/>
                </a:lnTo>
                <a:lnTo>
                  <a:pt x="1568" y="911"/>
                </a:lnTo>
                <a:lnTo>
                  <a:pt x="1569" y="907"/>
                </a:lnTo>
                <a:lnTo>
                  <a:pt x="1541" y="917"/>
                </a:lnTo>
                <a:lnTo>
                  <a:pt x="1529" y="912"/>
                </a:lnTo>
                <a:lnTo>
                  <a:pt x="1450" y="912"/>
                </a:lnTo>
                <a:lnTo>
                  <a:pt x="1439" y="921"/>
                </a:lnTo>
                <a:lnTo>
                  <a:pt x="1430" y="939"/>
                </a:lnTo>
                <a:lnTo>
                  <a:pt x="1415" y="941"/>
                </a:lnTo>
                <a:lnTo>
                  <a:pt x="1400" y="954"/>
                </a:lnTo>
                <a:lnTo>
                  <a:pt x="1390" y="970"/>
                </a:lnTo>
                <a:lnTo>
                  <a:pt x="1382" y="974"/>
                </a:lnTo>
                <a:lnTo>
                  <a:pt x="1372" y="994"/>
                </a:lnTo>
                <a:lnTo>
                  <a:pt x="1356" y="1011"/>
                </a:lnTo>
                <a:lnTo>
                  <a:pt x="1364" y="1007"/>
                </a:lnTo>
                <a:lnTo>
                  <a:pt x="1386" y="980"/>
                </a:lnTo>
                <a:lnTo>
                  <a:pt x="1410" y="961"/>
                </a:lnTo>
                <a:lnTo>
                  <a:pt x="1444" y="945"/>
                </a:lnTo>
                <a:lnTo>
                  <a:pt x="1474" y="943"/>
                </a:lnTo>
                <a:lnTo>
                  <a:pt x="1488" y="950"/>
                </a:lnTo>
                <a:lnTo>
                  <a:pt x="1489" y="962"/>
                </a:lnTo>
                <a:lnTo>
                  <a:pt x="1470" y="977"/>
                </a:lnTo>
                <a:lnTo>
                  <a:pt x="1459" y="974"/>
                </a:lnTo>
                <a:lnTo>
                  <a:pt x="1445" y="978"/>
                </a:lnTo>
                <a:lnTo>
                  <a:pt x="1460" y="981"/>
                </a:lnTo>
                <a:lnTo>
                  <a:pt x="1463" y="987"/>
                </a:lnTo>
                <a:lnTo>
                  <a:pt x="1473" y="982"/>
                </a:lnTo>
                <a:lnTo>
                  <a:pt x="1479" y="986"/>
                </a:lnTo>
                <a:lnTo>
                  <a:pt x="1469" y="1005"/>
                </a:lnTo>
                <a:lnTo>
                  <a:pt x="1478" y="1005"/>
                </a:lnTo>
                <a:lnTo>
                  <a:pt x="1480" y="1021"/>
                </a:lnTo>
                <a:lnTo>
                  <a:pt x="1484" y="1027"/>
                </a:lnTo>
                <a:lnTo>
                  <a:pt x="1499" y="1033"/>
                </a:lnTo>
                <a:lnTo>
                  <a:pt x="1495" y="1036"/>
                </a:lnTo>
                <a:lnTo>
                  <a:pt x="1520" y="1045"/>
                </a:lnTo>
                <a:lnTo>
                  <a:pt x="1534" y="1039"/>
                </a:lnTo>
                <a:lnTo>
                  <a:pt x="1536" y="1045"/>
                </a:lnTo>
                <a:lnTo>
                  <a:pt x="1547" y="1047"/>
                </a:lnTo>
                <a:lnTo>
                  <a:pt x="1546" y="1053"/>
                </a:lnTo>
                <a:lnTo>
                  <a:pt x="1553" y="1055"/>
                </a:lnTo>
                <a:lnTo>
                  <a:pt x="1517" y="1069"/>
                </a:lnTo>
                <a:lnTo>
                  <a:pt x="1503" y="1070"/>
                </a:lnTo>
                <a:lnTo>
                  <a:pt x="1503" y="1076"/>
                </a:lnTo>
                <a:lnTo>
                  <a:pt x="1493" y="1074"/>
                </a:lnTo>
                <a:lnTo>
                  <a:pt x="1489" y="1082"/>
                </a:lnTo>
                <a:lnTo>
                  <a:pt x="1468" y="1104"/>
                </a:lnTo>
                <a:lnTo>
                  <a:pt x="1455" y="1095"/>
                </a:lnTo>
                <a:lnTo>
                  <a:pt x="1454" y="1085"/>
                </a:lnTo>
                <a:lnTo>
                  <a:pt x="1459" y="1074"/>
                </a:lnTo>
                <a:lnTo>
                  <a:pt x="1454" y="1075"/>
                </a:lnTo>
                <a:lnTo>
                  <a:pt x="1487" y="1055"/>
                </a:lnTo>
                <a:lnTo>
                  <a:pt x="1492" y="1061"/>
                </a:lnTo>
                <a:lnTo>
                  <a:pt x="1508" y="1053"/>
                </a:lnTo>
                <a:lnTo>
                  <a:pt x="1479" y="1054"/>
                </a:lnTo>
                <a:lnTo>
                  <a:pt x="1478" y="1050"/>
                </a:lnTo>
                <a:lnTo>
                  <a:pt x="1488" y="1040"/>
                </a:lnTo>
                <a:lnTo>
                  <a:pt x="1484" y="1037"/>
                </a:lnTo>
                <a:lnTo>
                  <a:pt x="1463" y="1056"/>
                </a:lnTo>
                <a:lnTo>
                  <a:pt x="1435" y="1059"/>
                </a:lnTo>
                <a:lnTo>
                  <a:pt x="1426" y="1057"/>
                </a:lnTo>
                <a:lnTo>
                  <a:pt x="1425" y="1047"/>
                </a:lnTo>
                <a:lnTo>
                  <a:pt x="1420" y="1045"/>
                </a:lnTo>
                <a:lnTo>
                  <a:pt x="1420" y="1007"/>
                </a:lnTo>
                <a:lnTo>
                  <a:pt x="1411" y="998"/>
                </a:lnTo>
                <a:lnTo>
                  <a:pt x="1400" y="1004"/>
                </a:lnTo>
                <a:lnTo>
                  <a:pt x="1389" y="996"/>
                </a:lnTo>
                <a:lnTo>
                  <a:pt x="1377" y="1013"/>
                </a:lnTo>
                <a:lnTo>
                  <a:pt x="1365" y="1055"/>
                </a:lnTo>
                <a:lnTo>
                  <a:pt x="1351" y="1057"/>
                </a:lnTo>
                <a:lnTo>
                  <a:pt x="1347" y="1064"/>
                </a:lnTo>
                <a:lnTo>
                  <a:pt x="1281" y="1064"/>
                </a:lnTo>
                <a:lnTo>
                  <a:pt x="1266" y="1075"/>
                </a:lnTo>
                <a:lnTo>
                  <a:pt x="1243" y="1088"/>
                </a:lnTo>
                <a:lnTo>
                  <a:pt x="1238" y="1086"/>
                </a:lnTo>
                <a:lnTo>
                  <a:pt x="1241" y="1093"/>
                </a:lnTo>
                <a:lnTo>
                  <a:pt x="1220" y="1092"/>
                </a:lnTo>
                <a:lnTo>
                  <a:pt x="1199" y="1098"/>
                </a:lnTo>
                <a:lnTo>
                  <a:pt x="1188" y="1110"/>
                </a:lnTo>
                <a:lnTo>
                  <a:pt x="1201" y="1112"/>
                </a:lnTo>
                <a:lnTo>
                  <a:pt x="1205" y="1122"/>
                </a:lnTo>
                <a:lnTo>
                  <a:pt x="1182" y="1122"/>
                </a:lnTo>
                <a:lnTo>
                  <a:pt x="1172" y="1128"/>
                </a:lnTo>
                <a:lnTo>
                  <a:pt x="1161" y="1125"/>
                </a:lnTo>
                <a:lnTo>
                  <a:pt x="1135" y="1144"/>
                </a:lnTo>
                <a:lnTo>
                  <a:pt x="1123" y="1143"/>
                </a:lnTo>
                <a:lnTo>
                  <a:pt x="1127" y="1133"/>
                </a:lnTo>
                <a:lnTo>
                  <a:pt x="1135" y="1134"/>
                </a:lnTo>
                <a:lnTo>
                  <a:pt x="1132" y="1127"/>
                </a:lnTo>
                <a:lnTo>
                  <a:pt x="1135" y="1116"/>
                </a:lnTo>
                <a:lnTo>
                  <a:pt x="1148" y="1108"/>
                </a:lnTo>
                <a:lnTo>
                  <a:pt x="1149" y="1086"/>
                </a:lnTo>
                <a:lnTo>
                  <a:pt x="1156" y="1070"/>
                </a:lnTo>
                <a:lnTo>
                  <a:pt x="1151" y="1056"/>
                </a:lnTo>
                <a:lnTo>
                  <a:pt x="1158" y="1057"/>
                </a:lnTo>
                <a:lnTo>
                  <a:pt x="1160" y="1065"/>
                </a:lnTo>
                <a:lnTo>
                  <a:pt x="1164" y="1064"/>
                </a:lnTo>
                <a:lnTo>
                  <a:pt x="1165" y="1074"/>
                </a:lnTo>
                <a:lnTo>
                  <a:pt x="1169" y="1070"/>
                </a:lnTo>
                <a:lnTo>
                  <a:pt x="1182" y="1075"/>
                </a:lnTo>
                <a:lnTo>
                  <a:pt x="1182" y="1066"/>
                </a:lnTo>
                <a:lnTo>
                  <a:pt x="1189" y="1068"/>
                </a:lnTo>
                <a:lnTo>
                  <a:pt x="1182" y="1060"/>
                </a:lnTo>
                <a:lnTo>
                  <a:pt x="1182" y="1054"/>
                </a:lnTo>
                <a:lnTo>
                  <a:pt x="1168" y="1039"/>
                </a:lnTo>
                <a:lnTo>
                  <a:pt x="1103" y="1027"/>
                </a:lnTo>
                <a:lnTo>
                  <a:pt x="1100" y="1020"/>
                </a:lnTo>
                <a:lnTo>
                  <a:pt x="1099" y="1023"/>
                </a:lnTo>
                <a:lnTo>
                  <a:pt x="1096" y="1023"/>
                </a:lnTo>
                <a:lnTo>
                  <a:pt x="1097" y="1011"/>
                </a:lnTo>
                <a:lnTo>
                  <a:pt x="1092" y="1009"/>
                </a:lnTo>
                <a:lnTo>
                  <a:pt x="1092" y="998"/>
                </a:lnTo>
                <a:lnTo>
                  <a:pt x="1086" y="990"/>
                </a:lnTo>
                <a:lnTo>
                  <a:pt x="1087" y="980"/>
                </a:lnTo>
                <a:lnTo>
                  <a:pt x="1072" y="981"/>
                </a:lnTo>
                <a:lnTo>
                  <a:pt x="1060" y="957"/>
                </a:lnTo>
                <a:lnTo>
                  <a:pt x="1046" y="956"/>
                </a:lnTo>
                <a:lnTo>
                  <a:pt x="1046" y="970"/>
                </a:lnTo>
                <a:lnTo>
                  <a:pt x="1040" y="954"/>
                </a:lnTo>
                <a:lnTo>
                  <a:pt x="1027" y="950"/>
                </a:lnTo>
                <a:lnTo>
                  <a:pt x="1020" y="966"/>
                </a:lnTo>
                <a:lnTo>
                  <a:pt x="1020" y="955"/>
                </a:lnTo>
                <a:lnTo>
                  <a:pt x="1014" y="968"/>
                </a:lnTo>
                <a:lnTo>
                  <a:pt x="1012" y="962"/>
                </a:lnTo>
                <a:lnTo>
                  <a:pt x="1002" y="976"/>
                </a:lnTo>
                <a:lnTo>
                  <a:pt x="994" y="980"/>
                </a:lnTo>
                <a:lnTo>
                  <a:pt x="973" y="975"/>
                </a:lnTo>
                <a:lnTo>
                  <a:pt x="963" y="977"/>
                </a:lnTo>
                <a:lnTo>
                  <a:pt x="935" y="961"/>
                </a:lnTo>
                <a:lnTo>
                  <a:pt x="901" y="958"/>
                </a:lnTo>
                <a:lnTo>
                  <a:pt x="891" y="938"/>
                </a:lnTo>
                <a:lnTo>
                  <a:pt x="890" y="951"/>
                </a:lnTo>
                <a:lnTo>
                  <a:pt x="354" y="950"/>
                </a:lnTo>
                <a:lnTo>
                  <a:pt x="350" y="946"/>
                </a:lnTo>
                <a:lnTo>
                  <a:pt x="358" y="943"/>
                </a:lnTo>
                <a:lnTo>
                  <a:pt x="346" y="942"/>
                </a:lnTo>
                <a:lnTo>
                  <a:pt x="346" y="929"/>
                </a:lnTo>
                <a:lnTo>
                  <a:pt x="338" y="937"/>
                </a:lnTo>
                <a:lnTo>
                  <a:pt x="338" y="929"/>
                </a:lnTo>
                <a:lnTo>
                  <a:pt x="331" y="918"/>
                </a:lnTo>
                <a:lnTo>
                  <a:pt x="331" y="925"/>
                </a:lnTo>
                <a:lnTo>
                  <a:pt x="326" y="926"/>
                </a:lnTo>
                <a:lnTo>
                  <a:pt x="318" y="922"/>
                </a:lnTo>
                <a:lnTo>
                  <a:pt x="315" y="917"/>
                </a:lnTo>
                <a:lnTo>
                  <a:pt x="318" y="907"/>
                </a:lnTo>
                <a:lnTo>
                  <a:pt x="289" y="903"/>
                </a:lnTo>
                <a:lnTo>
                  <a:pt x="292" y="898"/>
                </a:lnTo>
                <a:lnTo>
                  <a:pt x="284" y="893"/>
                </a:lnTo>
                <a:lnTo>
                  <a:pt x="286" y="890"/>
                </a:lnTo>
                <a:lnTo>
                  <a:pt x="269" y="893"/>
                </a:lnTo>
                <a:lnTo>
                  <a:pt x="259" y="887"/>
                </a:lnTo>
                <a:lnTo>
                  <a:pt x="257" y="882"/>
                </a:lnTo>
                <a:lnTo>
                  <a:pt x="264" y="880"/>
                </a:lnTo>
                <a:lnTo>
                  <a:pt x="257" y="877"/>
                </a:lnTo>
                <a:lnTo>
                  <a:pt x="266" y="874"/>
                </a:lnTo>
                <a:lnTo>
                  <a:pt x="263" y="873"/>
                </a:lnTo>
                <a:lnTo>
                  <a:pt x="263" y="866"/>
                </a:lnTo>
                <a:lnTo>
                  <a:pt x="256" y="870"/>
                </a:lnTo>
                <a:lnTo>
                  <a:pt x="254" y="844"/>
                </a:lnTo>
                <a:lnTo>
                  <a:pt x="246" y="847"/>
                </a:lnTo>
                <a:lnTo>
                  <a:pt x="246" y="840"/>
                </a:lnTo>
                <a:lnTo>
                  <a:pt x="237" y="842"/>
                </a:lnTo>
                <a:lnTo>
                  <a:pt x="231" y="827"/>
                </a:lnTo>
                <a:lnTo>
                  <a:pt x="232" y="811"/>
                </a:lnTo>
                <a:lnTo>
                  <a:pt x="227" y="813"/>
                </a:lnTo>
                <a:lnTo>
                  <a:pt x="212" y="795"/>
                </a:lnTo>
                <a:lnTo>
                  <a:pt x="215" y="787"/>
                </a:lnTo>
                <a:lnTo>
                  <a:pt x="205" y="780"/>
                </a:lnTo>
                <a:lnTo>
                  <a:pt x="207" y="772"/>
                </a:lnTo>
                <a:lnTo>
                  <a:pt x="212" y="772"/>
                </a:lnTo>
                <a:lnTo>
                  <a:pt x="211" y="760"/>
                </a:lnTo>
                <a:lnTo>
                  <a:pt x="212" y="726"/>
                </a:lnTo>
                <a:lnTo>
                  <a:pt x="176" y="706"/>
                </a:lnTo>
                <a:lnTo>
                  <a:pt x="139" y="632"/>
                </a:lnTo>
                <a:lnTo>
                  <a:pt x="127" y="624"/>
                </a:lnTo>
                <a:close/>
              </a:path>
            </a:pathLst>
          </a:custGeom>
          <a:solidFill>
            <a:srgbClr val="B1726B"/>
          </a:solidFill>
          <a:ln w="6350">
            <a:solidFill>
              <a:srgbClr val="B1726B"/>
            </a:solidFill>
            <a:round/>
            <a:headEnd/>
            <a:tailEnd/>
          </a:ln>
        </p:spPr>
        <p:txBody>
          <a:bodyPr/>
          <a:lstStyle/>
          <a:p>
            <a:endParaRPr lang="en-US"/>
          </a:p>
        </p:txBody>
      </p:sp>
      <p:sp>
        <p:nvSpPr>
          <p:cNvPr id="2001" name="Freeform 3061"/>
          <p:cNvSpPr>
            <a:spLocks/>
          </p:cNvSpPr>
          <p:nvPr/>
        </p:nvSpPr>
        <p:spPr bwMode="auto">
          <a:xfrm rot="322362">
            <a:off x="2695575" y="2193925"/>
            <a:ext cx="26988" cy="19050"/>
          </a:xfrm>
          <a:custGeom>
            <a:avLst/>
            <a:gdLst>
              <a:gd name="T0" fmla="*/ 2147483647 w 25"/>
              <a:gd name="T1" fmla="*/ 2147483647 h 17"/>
              <a:gd name="T2" fmla="*/ 2147483647 w 25"/>
              <a:gd name="T3" fmla="*/ 0 h 17"/>
              <a:gd name="T4" fmla="*/ 2147483647 w 25"/>
              <a:gd name="T5" fmla="*/ 2147483647 h 17"/>
              <a:gd name="T6" fmla="*/ 0 w 25"/>
              <a:gd name="T7" fmla="*/ 2147483647 h 17"/>
              <a:gd name="T8" fmla="*/ 2147483647 w 25"/>
              <a:gd name="T9" fmla="*/ 2147483647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7" y="3"/>
                </a:moveTo>
                <a:lnTo>
                  <a:pt x="25" y="0"/>
                </a:lnTo>
                <a:lnTo>
                  <a:pt x="6" y="17"/>
                </a:lnTo>
                <a:lnTo>
                  <a:pt x="0" y="14"/>
                </a:lnTo>
                <a:lnTo>
                  <a:pt x="7" y="3"/>
                </a:lnTo>
                <a:close/>
              </a:path>
            </a:pathLst>
          </a:custGeom>
          <a:solidFill>
            <a:srgbClr val="CDCDCD"/>
          </a:solidFill>
          <a:ln w="6350">
            <a:solidFill>
              <a:schemeClr val="bg1"/>
            </a:solidFill>
            <a:round/>
            <a:headEnd/>
            <a:tailEnd/>
          </a:ln>
        </p:spPr>
        <p:txBody>
          <a:bodyPr/>
          <a:lstStyle/>
          <a:p>
            <a:endParaRPr lang="en-US"/>
          </a:p>
        </p:txBody>
      </p:sp>
      <p:sp>
        <p:nvSpPr>
          <p:cNvPr id="2002" name="Freeform 3062"/>
          <p:cNvSpPr>
            <a:spLocks/>
          </p:cNvSpPr>
          <p:nvPr/>
        </p:nvSpPr>
        <p:spPr bwMode="auto">
          <a:xfrm rot="322362">
            <a:off x="2686050" y="2182813"/>
            <a:ext cx="28575" cy="12700"/>
          </a:xfrm>
          <a:custGeom>
            <a:avLst/>
            <a:gdLst>
              <a:gd name="T0" fmla="*/ 2147483647 w 26"/>
              <a:gd name="T1" fmla="*/ 0 h 13"/>
              <a:gd name="T2" fmla="*/ 2147483647 w 26"/>
              <a:gd name="T3" fmla="*/ 2147483647 h 13"/>
              <a:gd name="T4" fmla="*/ 0 w 26"/>
              <a:gd name="T5" fmla="*/ 2147483647 h 13"/>
              <a:gd name="T6" fmla="*/ 2147483647 w 26"/>
              <a:gd name="T7" fmla="*/ 0 h 13"/>
              <a:gd name="T8" fmla="*/ 0 60000 65536"/>
              <a:gd name="T9" fmla="*/ 0 60000 65536"/>
              <a:gd name="T10" fmla="*/ 0 60000 65536"/>
              <a:gd name="T11" fmla="*/ 0 60000 65536"/>
              <a:gd name="T12" fmla="*/ 0 w 26"/>
              <a:gd name="T13" fmla="*/ 0 h 13"/>
              <a:gd name="T14" fmla="*/ 26 w 26"/>
              <a:gd name="T15" fmla="*/ 13 h 13"/>
            </a:gdLst>
            <a:ahLst/>
            <a:cxnLst>
              <a:cxn ang="T8">
                <a:pos x="T0" y="T1"/>
              </a:cxn>
              <a:cxn ang="T9">
                <a:pos x="T2" y="T3"/>
              </a:cxn>
              <a:cxn ang="T10">
                <a:pos x="T4" y="T5"/>
              </a:cxn>
              <a:cxn ang="T11">
                <a:pos x="T6" y="T7"/>
              </a:cxn>
            </a:cxnLst>
            <a:rect l="T12" t="T13" r="T14" b="T15"/>
            <a:pathLst>
              <a:path w="26" h="13">
                <a:moveTo>
                  <a:pt x="18" y="0"/>
                </a:moveTo>
                <a:lnTo>
                  <a:pt x="26" y="4"/>
                </a:lnTo>
                <a:lnTo>
                  <a:pt x="0" y="13"/>
                </a:lnTo>
                <a:lnTo>
                  <a:pt x="18" y="0"/>
                </a:lnTo>
                <a:close/>
              </a:path>
            </a:pathLst>
          </a:custGeom>
          <a:solidFill>
            <a:srgbClr val="CDCDCD"/>
          </a:solidFill>
          <a:ln w="6350">
            <a:solidFill>
              <a:schemeClr val="bg1"/>
            </a:solidFill>
            <a:round/>
            <a:headEnd/>
            <a:tailEnd/>
          </a:ln>
        </p:spPr>
        <p:txBody>
          <a:bodyPr/>
          <a:lstStyle/>
          <a:p>
            <a:endParaRPr lang="en-US"/>
          </a:p>
        </p:txBody>
      </p:sp>
      <p:sp>
        <p:nvSpPr>
          <p:cNvPr id="2003" name="Freeform 3063"/>
          <p:cNvSpPr>
            <a:spLocks/>
          </p:cNvSpPr>
          <p:nvPr/>
        </p:nvSpPr>
        <p:spPr bwMode="auto">
          <a:xfrm rot="322362">
            <a:off x="2736850" y="2125663"/>
            <a:ext cx="23813" cy="12700"/>
          </a:xfrm>
          <a:custGeom>
            <a:avLst/>
            <a:gdLst>
              <a:gd name="T0" fmla="*/ 2147483647 w 23"/>
              <a:gd name="T1" fmla="*/ 0 h 13"/>
              <a:gd name="T2" fmla="*/ 2147483647 w 23"/>
              <a:gd name="T3" fmla="*/ 2147483647 h 13"/>
              <a:gd name="T4" fmla="*/ 2147483647 w 23"/>
              <a:gd name="T5" fmla="*/ 2147483647 h 13"/>
              <a:gd name="T6" fmla="*/ 0 w 23"/>
              <a:gd name="T7" fmla="*/ 2147483647 h 13"/>
              <a:gd name="T8" fmla="*/ 2147483647 w 23"/>
              <a:gd name="T9" fmla="*/ 0 h 13"/>
              <a:gd name="T10" fmla="*/ 0 60000 65536"/>
              <a:gd name="T11" fmla="*/ 0 60000 65536"/>
              <a:gd name="T12" fmla="*/ 0 60000 65536"/>
              <a:gd name="T13" fmla="*/ 0 60000 65536"/>
              <a:gd name="T14" fmla="*/ 0 60000 65536"/>
              <a:gd name="T15" fmla="*/ 0 w 23"/>
              <a:gd name="T16" fmla="*/ 0 h 13"/>
              <a:gd name="T17" fmla="*/ 23 w 23"/>
              <a:gd name="T18" fmla="*/ 13 h 13"/>
            </a:gdLst>
            <a:ahLst/>
            <a:cxnLst>
              <a:cxn ang="T10">
                <a:pos x="T0" y="T1"/>
              </a:cxn>
              <a:cxn ang="T11">
                <a:pos x="T2" y="T3"/>
              </a:cxn>
              <a:cxn ang="T12">
                <a:pos x="T4" y="T5"/>
              </a:cxn>
              <a:cxn ang="T13">
                <a:pos x="T6" y="T7"/>
              </a:cxn>
              <a:cxn ang="T14">
                <a:pos x="T8" y="T9"/>
              </a:cxn>
            </a:cxnLst>
            <a:rect l="T15" t="T16" r="T17" b="T18"/>
            <a:pathLst>
              <a:path w="23" h="13">
                <a:moveTo>
                  <a:pt x="13" y="0"/>
                </a:moveTo>
                <a:lnTo>
                  <a:pt x="23" y="2"/>
                </a:lnTo>
                <a:lnTo>
                  <a:pt x="16" y="8"/>
                </a:lnTo>
                <a:lnTo>
                  <a:pt x="0" y="13"/>
                </a:lnTo>
                <a:lnTo>
                  <a:pt x="13" y="0"/>
                </a:lnTo>
                <a:close/>
              </a:path>
            </a:pathLst>
          </a:custGeom>
          <a:solidFill>
            <a:srgbClr val="CDCDCD"/>
          </a:solidFill>
          <a:ln w="6350">
            <a:solidFill>
              <a:schemeClr val="bg1"/>
            </a:solidFill>
            <a:round/>
            <a:headEnd/>
            <a:tailEnd/>
          </a:ln>
        </p:spPr>
        <p:txBody>
          <a:bodyPr/>
          <a:lstStyle/>
          <a:p>
            <a:endParaRPr lang="en-US"/>
          </a:p>
        </p:txBody>
      </p:sp>
      <p:sp>
        <p:nvSpPr>
          <p:cNvPr id="2004" name="Freeform 3064"/>
          <p:cNvSpPr>
            <a:spLocks/>
          </p:cNvSpPr>
          <p:nvPr/>
        </p:nvSpPr>
        <p:spPr bwMode="auto">
          <a:xfrm rot="322362">
            <a:off x="2754313" y="2057400"/>
            <a:ext cx="50800" cy="44450"/>
          </a:xfrm>
          <a:custGeom>
            <a:avLst/>
            <a:gdLst>
              <a:gd name="T0" fmla="*/ 2147483647 w 47"/>
              <a:gd name="T1" fmla="*/ 0 h 41"/>
              <a:gd name="T2" fmla="*/ 2147483647 w 47"/>
              <a:gd name="T3" fmla="*/ 2147483647 h 41"/>
              <a:gd name="T4" fmla="*/ 2147483647 w 47"/>
              <a:gd name="T5" fmla="*/ 2147483647 h 41"/>
              <a:gd name="T6" fmla="*/ 2147483647 w 47"/>
              <a:gd name="T7" fmla="*/ 2147483647 h 41"/>
              <a:gd name="T8" fmla="*/ 2147483647 w 47"/>
              <a:gd name="T9" fmla="*/ 2147483647 h 41"/>
              <a:gd name="T10" fmla="*/ 2147483647 w 47"/>
              <a:gd name="T11" fmla="*/ 2147483647 h 41"/>
              <a:gd name="T12" fmla="*/ 0 w 47"/>
              <a:gd name="T13" fmla="*/ 0 h 41"/>
              <a:gd name="T14" fmla="*/ 2147483647 w 47"/>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41"/>
              <a:gd name="T26" fmla="*/ 47 w 47"/>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41">
                <a:moveTo>
                  <a:pt x="37" y="0"/>
                </a:moveTo>
                <a:lnTo>
                  <a:pt x="47" y="17"/>
                </a:lnTo>
                <a:lnTo>
                  <a:pt x="42" y="35"/>
                </a:lnTo>
                <a:lnTo>
                  <a:pt x="27" y="41"/>
                </a:lnTo>
                <a:lnTo>
                  <a:pt x="15" y="32"/>
                </a:lnTo>
                <a:lnTo>
                  <a:pt x="7" y="1"/>
                </a:lnTo>
                <a:lnTo>
                  <a:pt x="0" y="0"/>
                </a:lnTo>
                <a:lnTo>
                  <a:pt x="37" y="0"/>
                </a:lnTo>
                <a:close/>
              </a:path>
            </a:pathLst>
          </a:custGeom>
          <a:solidFill>
            <a:srgbClr val="CDCDCD"/>
          </a:solidFill>
          <a:ln w="6350">
            <a:solidFill>
              <a:schemeClr val="bg1"/>
            </a:solidFill>
            <a:round/>
            <a:headEnd/>
            <a:tailEnd/>
          </a:ln>
        </p:spPr>
        <p:txBody>
          <a:bodyPr/>
          <a:lstStyle/>
          <a:p>
            <a:endParaRPr lang="en-US"/>
          </a:p>
        </p:txBody>
      </p:sp>
      <p:sp>
        <p:nvSpPr>
          <p:cNvPr id="2005" name="Freeform 3065"/>
          <p:cNvSpPr>
            <a:spLocks/>
          </p:cNvSpPr>
          <p:nvPr/>
        </p:nvSpPr>
        <p:spPr bwMode="auto">
          <a:xfrm rot="322362">
            <a:off x="2805113" y="2105025"/>
            <a:ext cx="23812" cy="28575"/>
          </a:xfrm>
          <a:custGeom>
            <a:avLst/>
            <a:gdLst>
              <a:gd name="T0" fmla="*/ 2147483647 w 16"/>
              <a:gd name="T1" fmla="*/ 0 h 19"/>
              <a:gd name="T2" fmla="*/ 2147483647 w 16"/>
              <a:gd name="T3" fmla="*/ 2147483647 h 19"/>
              <a:gd name="T4" fmla="*/ 2147483647 w 16"/>
              <a:gd name="T5" fmla="*/ 2147483647 h 19"/>
              <a:gd name="T6" fmla="*/ 0 w 16"/>
              <a:gd name="T7" fmla="*/ 2147483647 h 19"/>
              <a:gd name="T8" fmla="*/ 2147483647 w 16"/>
              <a:gd name="T9" fmla="*/ 2147483647 h 19"/>
              <a:gd name="T10" fmla="*/ 2147483647 w 16"/>
              <a:gd name="T11" fmla="*/ 0 h 19"/>
              <a:gd name="T12" fmla="*/ 0 60000 65536"/>
              <a:gd name="T13" fmla="*/ 0 60000 65536"/>
              <a:gd name="T14" fmla="*/ 0 60000 65536"/>
              <a:gd name="T15" fmla="*/ 0 60000 65536"/>
              <a:gd name="T16" fmla="*/ 0 60000 65536"/>
              <a:gd name="T17" fmla="*/ 0 60000 65536"/>
              <a:gd name="T18" fmla="*/ 0 w 16"/>
              <a:gd name="T19" fmla="*/ 0 h 19"/>
              <a:gd name="T20" fmla="*/ 16 w 16"/>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6" h="19">
                <a:moveTo>
                  <a:pt x="9" y="0"/>
                </a:moveTo>
                <a:lnTo>
                  <a:pt x="16" y="15"/>
                </a:lnTo>
                <a:lnTo>
                  <a:pt x="10" y="19"/>
                </a:lnTo>
                <a:lnTo>
                  <a:pt x="0" y="11"/>
                </a:lnTo>
                <a:lnTo>
                  <a:pt x="1" y="1"/>
                </a:lnTo>
                <a:lnTo>
                  <a:pt x="9" y="0"/>
                </a:lnTo>
                <a:close/>
              </a:path>
            </a:pathLst>
          </a:custGeom>
          <a:solidFill>
            <a:srgbClr val="CDCDCD"/>
          </a:solidFill>
          <a:ln w="6350">
            <a:solidFill>
              <a:schemeClr val="bg1"/>
            </a:solidFill>
            <a:round/>
            <a:headEnd/>
            <a:tailEnd/>
          </a:ln>
        </p:spPr>
        <p:txBody>
          <a:bodyPr/>
          <a:lstStyle/>
          <a:p>
            <a:endParaRPr lang="en-US"/>
          </a:p>
        </p:txBody>
      </p:sp>
      <p:sp>
        <p:nvSpPr>
          <p:cNvPr id="2006" name="Freeform 3066"/>
          <p:cNvSpPr>
            <a:spLocks/>
          </p:cNvSpPr>
          <p:nvPr/>
        </p:nvSpPr>
        <p:spPr bwMode="auto">
          <a:xfrm rot="322362">
            <a:off x="2681288" y="1997075"/>
            <a:ext cx="33337" cy="53975"/>
          </a:xfrm>
          <a:custGeom>
            <a:avLst/>
            <a:gdLst>
              <a:gd name="T0" fmla="*/ 2147483647 w 23"/>
              <a:gd name="T1" fmla="*/ 2147483647 h 36"/>
              <a:gd name="T2" fmla="*/ 2147483647 w 23"/>
              <a:gd name="T3" fmla="*/ 2147483647 h 36"/>
              <a:gd name="T4" fmla="*/ 2147483647 w 23"/>
              <a:gd name="T5" fmla="*/ 2147483647 h 36"/>
              <a:gd name="T6" fmla="*/ 2147483647 w 23"/>
              <a:gd name="T7" fmla="*/ 2147483647 h 36"/>
              <a:gd name="T8" fmla="*/ 0 w 23"/>
              <a:gd name="T9" fmla="*/ 0 h 36"/>
              <a:gd name="T10" fmla="*/ 2147483647 w 23"/>
              <a:gd name="T11" fmla="*/ 2147483647 h 36"/>
              <a:gd name="T12" fmla="*/ 0 60000 65536"/>
              <a:gd name="T13" fmla="*/ 0 60000 65536"/>
              <a:gd name="T14" fmla="*/ 0 60000 65536"/>
              <a:gd name="T15" fmla="*/ 0 60000 65536"/>
              <a:gd name="T16" fmla="*/ 0 60000 65536"/>
              <a:gd name="T17" fmla="*/ 0 60000 65536"/>
              <a:gd name="T18" fmla="*/ 0 w 23"/>
              <a:gd name="T19" fmla="*/ 0 h 36"/>
              <a:gd name="T20" fmla="*/ 23 w 23"/>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3" h="36">
                <a:moveTo>
                  <a:pt x="3" y="13"/>
                </a:moveTo>
                <a:lnTo>
                  <a:pt x="11" y="36"/>
                </a:lnTo>
                <a:lnTo>
                  <a:pt x="23" y="22"/>
                </a:lnTo>
                <a:lnTo>
                  <a:pt x="14" y="6"/>
                </a:lnTo>
                <a:lnTo>
                  <a:pt x="0" y="0"/>
                </a:lnTo>
                <a:lnTo>
                  <a:pt x="3" y="13"/>
                </a:lnTo>
                <a:close/>
              </a:path>
            </a:pathLst>
          </a:custGeom>
          <a:solidFill>
            <a:srgbClr val="CDCDCD"/>
          </a:solidFill>
          <a:ln w="6350">
            <a:solidFill>
              <a:schemeClr val="bg1"/>
            </a:solidFill>
            <a:round/>
            <a:headEnd/>
            <a:tailEnd/>
          </a:ln>
        </p:spPr>
        <p:txBody>
          <a:bodyPr/>
          <a:lstStyle/>
          <a:p>
            <a:endParaRPr lang="en-US"/>
          </a:p>
        </p:txBody>
      </p:sp>
      <p:sp>
        <p:nvSpPr>
          <p:cNvPr id="2007" name="Freeform 3067"/>
          <p:cNvSpPr>
            <a:spLocks/>
          </p:cNvSpPr>
          <p:nvPr/>
        </p:nvSpPr>
        <p:spPr bwMode="auto">
          <a:xfrm rot="322362">
            <a:off x="2697163" y="2036763"/>
            <a:ext cx="55562" cy="85725"/>
          </a:xfrm>
          <a:custGeom>
            <a:avLst/>
            <a:gdLst>
              <a:gd name="T0" fmla="*/ 2147483647 w 39"/>
              <a:gd name="T1" fmla="*/ 2147483647 h 57"/>
              <a:gd name="T2" fmla="*/ 0 w 39"/>
              <a:gd name="T3" fmla="*/ 2147483647 h 57"/>
              <a:gd name="T4" fmla="*/ 2147483647 w 39"/>
              <a:gd name="T5" fmla="*/ 2147483647 h 57"/>
              <a:gd name="T6" fmla="*/ 2147483647 w 39"/>
              <a:gd name="T7" fmla="*/ 2147483647 h 57"/>
              <a:gd name="T8" fmla="*/ 2147483647 w 39"/>
              <a:gd name="T9" fmla="*/ 2147483647 h 57"/>
              <a:gd name="T10" fmla="*/ 2147483647 w 39"/>
              <a:gd name="T11" fmla="*/ 2147483647 h 57"/>
              <a:gd name="T12" fmla="*/ 2147483647 w 39"/>
              <a:gd name="T13" fmla="*/ 2147483647 h 57"/>
              <a:gd name="T14" fmla="*/ 2147483647 w 39"/>
              <a:gd name="T15" fmla="*/ 0 h 57"/>
              <a:gd name="T16" fmla="*/ 2147483647 w 39"/>
              <a:gd name="T17" fmla="*/ 214748364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57"/>
              <a:gd name="T29" fmla="*/ 39 w 39"/>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57">
                <a:moveTo>
                  <a:pt x="15" y="3"/>
                </a:moveTo>
                <a:lnTo>
                  <a:pt x="0" y="21"/>
                </a:lnTo>
                <a:lnTo>
                  <a:pt x="9" y="30"/>
                </a:lnTo>
                <a:lnTo>
                  <a:pt x="24" y="45"/>
                </a:lnTo>
                <a:lnTo>
                  <a:pt x="12" y="57"/>
                </a:lnTo>
                <a:lnTo>
                  <a:pt x="39" y="38"/>
                </a:lnTo>
                <a:lnTo>
                  <a:pt x="39" y="18"/>
                </a:lnTo>
                <a:lnTo>
                  <a:pt x="29" y="0"/>
                </a:lnTo>
                <a:lnTo>
                  <a:pt x="15" y="3"/>
                </a:lnTo>
                <a:close/>
              </a:path>
            </a:pathLst>
          </a:custGeom>
          <a:solidFill>
            <a:srgbClr val="CDCDCD"/>
          </a:solidFill>
          <a:ln w="6350">
            <a:solidFill>
              <a:schemeClr val="bg1"/>
            </a:solidFill>
            <a:round/>
            <a:headEnd/>
            <a:tailEnd/>
          </a:ln>
        </p:spPr>
        <p:txBody>
          <a:bodyPr/>
          <a:lstStyle/>
          <a:p>
            <a:endParaRPr lang="en-US"/>
          </a:p>
        </p:txBody>
      </p:sp>
      <p:sp>
        <p:nvSpPr>
          <p:cNvPr id="2008" name="Freeform 3068"/>
          <p:cNvSpPr>
            <a:spLocks/>
          </p:cNvSpPr>
          <p:nvPr/>
        </p:nvSpPr>
        <p:spPr bwMode="auto">
          <a:xfrm rot="322362">
            <a:off x="2798763" y="1712913"/>
            <a:ext cx="282575" cy="412750"/>
          </a:xfrm>
          <a:custGeom>
            <a:avLst/>
            <a:gdLst>
              <a:gd name="T0" fmla="*/ 2147483647 w 197"/>
              <a:gd name="T1" fmla="*/ 2147483647 h 279"/>
              <a:gd name="T2" fmla="*/ 2147483647 w 197"/>
              <a:gd name="T3" fmla="*/ 2147483647 h 279"/>
              <a:gd name="T4" fmla="*/ 2147483647 w 197"/>
              <a:gd name="T5" fmla="*/ 2147483647 h 279"/>
              <a:gd name="T6" fmla="*/ 2147483647 w 197"/>
              <a:gd name="T7" fmla="*/ 2147483647 h 279"/>
              <a:gd name="T8" fmla="*/ 2147483647 w 197"/>
              <a:gd name="T9" fmla="*/ 2147483647 h 279"/>
              <a:gd name="T10" fmla="*/ 2147483647 w 197"/>
              <a:gd name="T11" fmla="*/ 2147483647 h 279"/>
              <a:gd name="T12" fmla="*/ 2147483647 w 197"/>
              <a:gd name="T13" fmla="*/ 2147483647 h 279"/>
              <a:gd name="T14" fmla="*/ 2147483647 w 197"/>
              <a:gd name="T15" fmla="*/ 2147483647 h 279"/>
              <a:gd name="T16" fmla="*/ 2147483647 w 197"/>
              <a:gd name="T17" fmla="*/ 2147483647 h 279"/>
              <a:gd name="T18" fmla="*/ 2147483647 w 197"/>
              <a:gd name="T19" fmla="*/ 2147483647 h 279"/>
              <a:gd name="T20" fmla="*/ 2147483647 w 197"/>
              <a:gd name="T21" fmla="*/ 2147483647 h 279"/>
              <a:gd name="T22" fmla="*/ 2147483647 w 197"/>
              <a:gd name="T23" fmla="*/ 2147483647 h 279"/>
              <a:gd name="T24" fmla="*/ 2147483647 w 197"/>
              <a:gd name="T25" fmla="*/ 2147483647 h 279"/>
              <a:gd name="T26" fmla="*/ 2147483647 w 197"/>
              <a:gd name="T27" fmla="*/ 2147483647 h 279"/>
              <a:gd name="T28" fmla="*/ 2147483647 w 197"/>
              <a:gd name="T29" fmla="*/ 2147483647 h 279"/>
              <a:gd name="T30" fmla="*/ 2147483647 w 197"/>
              <a:gd name="T31" fmla="*/ 2147483647 h 279"/>
              <a:gd name="T32" fmla="*/ 2147483647 w 197"/>
              <a:gd name="T33" fmla="*/ 2147483647 h 279"/>
              <a:gd name="T34" fmla="*/ 2147483647 w 197"/>
              <a:gd name="T35" fmla="*/ 2147483647 h 279"/>
              <a:gd name="T36" fmla="*/ 2147483647 w 197"/>
              <a:gd name="T37" fmla="*/ 2147483647 h 279"/>
              <a:gd name="T38" fmla="*/ 2147483647 w 197"/>
              <a:gd name="T39" fmla="*/ 2147483647 h 279"/>
              <a:gd name="T40" fmla="*/ 2147483647 w 197"/>
              <a:gd name="T41" fmla="*/ 2147483647 h 279"/>
              <a:gd name="T42" fmla="*/ 2147483647 w 197"/>
              <a:gd name="T43" fmla="*/ 2147483647 h 279"/>
              <a:gd name="T44" fmla="*/ 2147483647 w 197"/>
              <a:gd name="T45" fmla="*/ 2147483647 h 279"/>
              <a:gd name="T46" fmla="*/ 2147483647 w 197"/>
              <a:gd name="T47" fmla="*/ 2147483647 h 279"/>
              <a:gd name="T48" fmla="*/ 2147483647 w 197"/>
              <a:gd name="T49" fmla="*/ 2147483647 h 279"/>
              <a:gd name="T50" fmla="*/ 2147483647 w 197"/>
              <a:gd name="T51" fmla="*/ 2147483647 h 279"/>
              <a:gd name="T52" fmla="*/ 2147483647 w 197"/>
              <a:gd name="T53" fmla="*/ 2147483647 h 279"/>
              <a:gd name="T54" fmla="*/ 2147483647 w 197"/>
              <a:gd name="T55" fmla="*/ 2147483647 h 279"/>
              <a:gd name="T56" fmla="*/ 2147483647 w 197"/>
              <a:gd name="T57" fmla="*/ 2147483647 h 279"/>
              <a:gd name="T58" fmla="*/ 2147483647 w 197"/>
              <a:gd name="T59" fmla="*/ 2147483647 h 279"/>
              <a:gd name="T60" fmla="*/ 2147483647 w 197"/>
              <a:gd name="T61" fmla="*/ 2147483647 h 279"/>
              <a:gd name="T62" fmla="*/ 2147483647 w 197"/>
              <a:gd name="T63" fmla="*/ 0 h 279"/>
              <a:gd name="T64" fmla="*/ 2147483647 w 197"/>
              <a:gd name="T65" fmla="*/ 2147483647 h 279"/>
              <a:gd name="T66" fmla="*/ 2147483647 w 197"/>
              <a:gd name="T67" fmla="*/ 2147483647 h 279"/>
              <a:gd name="T68" fmla="*/ 2147483647 w 197"/>
              <a:gd name="T69" fmla="*/ 2147483647 h 279"/>
              <a:gd name="T70" fmla="*/ 2147483647 w 197"/>
              <a:gd name="T71" fmla="*/ 2147483647 h 279"/>
              <a:gd name="T72" fmla="*/ 2147483647 w 197"/>
              <a:gd name="T73" fmla="*/ 2147483647 h 279"/>
              <a:gd name="T74" fmla="*/ 2147483647 w 197"/>
              <a:gd name="T75" fmla="*/ 2147483647 h 279"/>
              <a:gd name="T76" fmla="*/ 2147483647 w 197"/>
              <a:gd name="T77" fmla="*/ 2147483647 h 279"/>
              <a:gd name="T78" fmla="*/ 2147483647 w 197"/>
              <a:gd name="T79" fmla="*/ 2147483647 h 279"/>
              <a:gd name="T80" fmla="*/ 2147483647 w 197"/>
              <a:gd name="T81" fmla="*/ 2147483647 h 279"/>
              <a:gd name="T82" fmla="*/ 2147483647 w 197"/>
              <a:gd name="T83" fmla="*/ 2147483647 h 279"/>
              <a:gd name="T84" fmla="*/ 2147483647 w 197"/>
              <a:gd name="T85" fmla="*/ 2147483647 h 2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7"/>
              <a:gd name="T130" fmla="*/ 0 h 279"/>
              <a:gd name="T131" fmla="*/ 197 w 197"/>
              <a:gd name="T132" fmla="*/ 279 h 27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7" h="279">
                <a:moveTo>
                  <a:pt x="176" y="243"/>
                </a:moveTo>
                <a:lnTo>
                  <a:pt x="182" y="270"/>
                </a:lnTo>
                <a:lnTo>
                  <a:pt x="155" y="278"/>
                </a:lnTo>
                <a:lnTo>
                  <a:pt x="141" y="264"/>
                </a:lnTo>
                <a:lnTo>
                  <a:pt x="132" y="255"/>
                </a:lnTo>
                <a:lnTo>
                  <a:pt x="128" y="279"/>
                </a:lnTo>
                <a:lnTo>
                  <a:pt x="111" y="276"/>
                </a:lnTo>
                <a:lnTo>
                  <a:pt x="107" y="254"/>
                </a:lnTo>
                <a:lnTo>
                  <a:pt x="105" y="237"/>
                </a:lnTo>
                <a:lnTo>
                  <a:pt x="96" y="254"/>
                </a:lnTo>
                <a:lnTo>
                  <a:pt x="81" y="255"/>
                </a:lnTo>
                <a:lnTo>
                  <a:pt x="71" y="248"/>
                </a:lnTo>
                <a:lnTo>
                  <a:pt x="86" y="225"/>
                </a:lnTo>
                <a:lnTo>
                  <a:pt x="92" y="210"/>
                </a:lnTo>
                <a:lnTo>
                  <a:pt x="75" y="228"/>
                </a:lnTo>
                <a:lnTo>
                  <a:pt x="66" y="252"/>
                </a:lnTo>
                <a:lnTo>
                  <a:pt x="41" y="264"/>
                </a:lnTo>
                <a:lnTo>
                  <a:pt x="17" y="231"/>
                </a:lnTo>
                <a:lnTo>
                  <a:pt x="42" y="215"/>
                </a:lnTo>
                <a:lnTo>
                  <a:pt x="50" y="204"/>
                </a:lnTo>
                <a:lnTo>
                  <a:pt x="26" y="206"/>
                </a:lnTo>
                <a:lnTo>
                  <a:pt x="15" y="216"/>
                </a:lnTo>
                <a:lnTo>
                  <a:pt x="3" y="200"/>
                </a:lnTo>
                <a:lnTo>
                  <a:pt x="12" y="186"/>
                </a:lnTo>
                <a:lnTo>
                  <a:pt x="0" y="180"/>
                </a:lnTo>
                <a:lnTo>
                  <a:pt x="2" y="161"/>
                </a:lnTo>
                <a:lnTo>
                  <a:pt x="14" y="156"/>
                </a:lnTo>
                <a:lnTo>
                  <a:pt x="9" y="147"/>
                </a:lnTo>
                <a:lnTo>
                  <a:pt x="15" y="123"/>
                </a:lnTo>
                <a:lnTo>
                  <a:pt x="42" y="144"/>
                </a:lnTo>
                <a:lnTo>
                  <a:pt x="56" y="164"/>
                </a:lnTo>
                <a:lnTo>
                  <a:pt x="71" y="182"/>
                </a:lnTo>
                <a:lnTo>
                  <a:pt x="87" y="194"/>
                </a:lnTo>
                <a:lnTo>
                  <a:pt x="92" y="177"/>
                </a:lnTo>
                <a:lnTo>
                  <a:pt x="93" y="165"/>
                </a:lnTo>
                <a:lnTo>
                  <a:pt x="125" y="177"/>
                </a:lnTo>
                <a:lnTo>
                  <a:pt x="102" y="152"/>
                </a:lnTo>
                <a:lnTo>
                  <a:pt x="117" y="135"/>
                </a:lnTo>
                <a:lnTo>
                  <a:pt x="114" y="120"/>
                </a:lnTo>
                <a:lnTo>
                  <a:pt x="92" y="129"/>
                </a:lnTo>
                <a:lnTo>
                  <a:pt x="81" y="146"/>
                </a:lnTo>
                <a:lnTo>
                  <a:pt x="65" y="141"/>
                </a:lnTo>
                <a:lnTo>
                  <a:pt x="86" y="123"/>
                </a:lnTo>
                <a:lnTo>
                  <a:pt x="63" y="126"/>
                </a:lnTo>
                <a:lnTo>
                  <a:pt x="50" y="137"/>
                </a:lnTo>
                <a:lnTo>
                  <a:pt x="41" y="123"/>
                </a:lnTo>
                <a:lnTo>
                  <a:pt x="51" y="110"/>
                </a:lnTo>
                <a:lnTo>
                  <a:pt x="24" y="104"/>
                </a:lnTo>
                <a:lnTo>
                  <a:pt x="39" y="86"/>
                </a:lnTo>
                <a:lnTo>
                  <a:pt x="62" y="89"/>
                </a:lnTo>
                <a:lnTo>
                  <a:pt x="56" y="77"/>
                </a:lnTo>
                <a:lnTo>
                  <a:pt x="57" y="57"/>
                </a:lnTo>
                <a:lnTo>
                  <a:pt x="83" y="72"/>
                </a:lnTo>
                <a:lnTo>
                  <a:pt x="83" y="54"/>
                </a:lnTo>
                <a:lnTo>
                  <a:pt x="78" y="41"/>
                </a:lnTo>
                <a:lnTo>
                  <a:pt x="92" y="27"/>
                </a:lnTo>
                <a:lnTo>
                  <a:pt x="105" y="45"/>
                </a:lnTo>
                <a:lnTo>
                  <a:pt x="101" y="23"/>
                </a:lnTo>
                <a:lnTo>
                  <a:pt x="116" y="24"/>
                </a:lnTo>
                <a:lnTo>
                  <a:pt x="129" y="6"/>
                </a:lnTo>
                <a:lnTo>
                  <a:pt x="132" y="18"/>
                </a:lnTo>
                <a:lnTo>
                  <a:pt x="138" y="5"/>
                </a:lnTo>
                <a:lnTo>
                  <a:pt x="152" y="5"/>
                </a:lnTo>
                <a:lnTo>
                  <a:pt x="165" y="0"/>
                </a:lnTo>
                <a:lnTo>
                  <a:pt x="183" y="9"/>
                </a:lnTo>
                <a:lnTo>
                  <a:pt x="195" y="20"/>
                </a:lnTo>
                <a:lnTo>
                  <a:pt x="191" y="47"/>
                </a:lnTo>
                <a:lnTo>
                  <a:pt x="182" y="63"/>
                </a:lnTo>
                <a:lnTo>
                  <a:pt x="171" y="81"/>
                </a:lnTo>
                <a:lnTo>
                  <a:pt x="194" y="53"/>
                </a:lnTo>
                <a:lnTo>
                  <a:pt x="197" y="81"/>
                </a:lnTo>
                <a:lnTo>
                  <a:pt x="195" y="102"/>
                </a:lnTo>
                <a:lnTo>
                  <a:pt x="194" y="117"/>
                </a:lnTo>
                <a:lnTo>
                  <a:pt x="180" y="122"/>
                </a:lnTo>
                <a:lnTo>
                  <a:pt x="186" y="138"/>
                </a:lnTo>
                <a:lnTo>
                  <a:pt x="197" y="149"/>
                </a:lnTo>
                <a:lnTo>
                  <a:pt x="185" y="156"/>
                </a:lnTo>
                <a:lnTo>
                  <a:pt x="176" y="176"/>
                </a:lnTo>
                <a:lnTo>
                  <a:pt x="158" y="183"/>
                </a:lnTo>
                <a:lnTo>
                  <a:pt x="155" y="195"/>
                </a:lnTo>
                <a:lnTo>
                  <a:pt x="174" y="191"/>
                </a:lnTo>
                <a:lnTo>
                  <a:pt x="197" y="203"/>
                </a:lnTo>
                <a:lnTo>
                  <a:pt x="191" y="222"/>
                </a:lnTo>
                <a:lnTo>
                  <a:pt x="197" y="236"/>
                </a:lnTo>
                <a:lnTo>
                  <a:pt x="188" y="245"/>
                </a:lnTo>
                <a:lnTo>
                  <a:pt x="176" y="243"/>
                </a:lnTo>
                <a:close/>
              </a:path>
            </a:pathLst>
          </a:custGeom>
          <a:solidFill>
            <a:srgbClr val="CDCDCD"/>
          </a:solidFill>
          <a:ln w="6350">
            <a:solidFill>
              <a:schemeClr val="bg1"/>
            </a:solidFill>
            <a:round/>
            <a:headEnd/>
            <a:tailEnd/>
          </a:ln>
        </p:spPr>
        <p:txBody>
          <a:bodyPr/>
          <a:lstStyle/>
          <a:p>
            <a:endParaRPr lang="en-US"/>
          </a:p>
        </p:txBody>
      </p:sp>
      <p:sp>
        <p:nvSpPr>
          <p:cNvPr id="2009" name="Freeform 3069"/>
          <p:cNvSpPr>
            <a:spLocks/>
          </p:cNvSpPr>
          <p:nvPr/>
        </p:nvSpPr>
        <p:spPr bwMode="auto">
          <a:xfrm rot="322362">
            <a:off x="2903538" y="2116138"/>
            <a:ext cx="171450" cy="76200"/>
          </a:xfrm>
          <a:custGeom>
            <a:avLst/>
            <a:gdLst>
              <a:gd name="T0" fmla="*/ 2147483647 w 119"/>
              <a:gd name="T1" fmla="*/ 2147483647 h 52"/>
              <a:gd name="T2" fmla="*/ 2147483647 w 119"/>
              <a:gd name="T3" fmla="*/ 0 h 52"/>
              <a:gd name="T4" fmla="*/ 0 w 119"/>
              <a:gd name="T5" fmla="*/ 2147483647 h 52"/>
              <a:gd name="T6" fmla="*/ 2147483647 w 119"/>
              <a:gd name="T7" fmla="*/ 2147483647 h 52"/>
              <a:gd name="T8" fmla="*/ 2147483647 w 119"/>
              <a:gd name="T9" fmla="*/ 2147483647 h 52"/>
              <a:gd name="T10" fmla="*/ 2147483647 w 119"/>
              <a:gd name="T11" fmla="*/ 2147483647 h 52"/>
              <a:gd name="T12" fmla="*/ 2147483647 w 119"/>
              <a:gd name="T13" fmla="*/ 2147483647 h 52"/>
              <a:gd name="T14" fmla="*/ 2147483647 w 119"/>
              <a:gd name="T15" fmla="*/ 2147483647 h 52"/>
              <a:gd name="T16" fmla="*/ 2147483647 w 119"/>
              <a:gd name="T17" fmla="*/ 2147483647 h 52"/>
              <a:gd name="T18" fmla="*/ 2147483647 w 119"/>
              <a:gd name="T19" fmla="*/ 2147483647 h 52"/>
              <a:gd name="T20" fmla="*/ 2147483647 w 119"/>
              <a:gd name="T21" fmla="*/ 2147483647 h 52"/>
              <a:gd name="T22" fmla="*/ 2147483647 w 119"/>
              <a:gd name="T23" fmla="*/ 2147483647 h 52"/>
              <a:gd name="T24" fmla="*/ 2147483647 w 119"/>
              <a:gd name="T25" fmla="*/ 2147483647 h 52"/>
              <a:gd name="T26" fmla="*/ 2147483647 w 119"/>
              <a:gd name="T27" fmla="*/ 2147483647 h 52"/>
              <a:gd name="T28" fmla="*/ 2147483647 w 119"/>
              <a:gd name="T29" fmla="*/ 2147483647 h 52"/>
              <a:gd name="T30" fmla="*/ 2147483647 w 119"/>
              <a:gd name="T31" fmla="*/ 2147483647 h 52"/>
              <a:gd name="T32" fmla="*/ 2147483647 w 119"/>
              <a:gd name="T33" fmla="*/ 2147483647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52"/>
              <a:gd name="T53" fmla="*/ 119 w 119"/>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52">
                <a:moveTo>
                  <a:pt x="18" y="13"/>
                </a:moveTo>
                <a:lnTo>
                  <a:pt x="5" y="0"/>
                </a:lnTo>
                <a:lnTo>
                  <a:pt x="0" y="12"/>
                </a:lnTo>
                <a:lnTo>
                  <a:pt x="20" y="30"/>
                </a:lnTo>
                <a:lnTo>
                  <a:pt x="20" y="43"/>
                </a:lnTo>
                <a:lnTo>
                  <a:pt x="42" y="36"/>
                </a:lnTo>
                <a:lnTo>
                  <a:pt x="62" y="52"/>
                </a:lnTo>
                <a:lnTo>
                  <a:pt x="81" y="42"/>
                </a:lnTo>
                <a:lnTo>
                  <a:pt x="92" y="48"/>
                </a:lnTo>
                <a:lnTo>
                  <a:pt x="108" y="40"/>
                </a:lnTo>
                <a:lnTo>
                  <a:pt x="119" y="21"/>
                </a:lnTo>
                <a:lnTo>
                  <a:pt x="99" y="15"/>
                </a:lnTo>
                <a:lnTo>
                  <a:pt x="83" y="24"/>
                </a:lnTo>
                <a:lnTo>
                  <a:pt x="60" y="13"/>
                </a:lnTo>
                <a:lnTo>
                  <a:pt x="53" y="1"/>
                </a:lnTo>
                <a:lnTo>
                  <a:pt x="47" y="18"/>
                </a:lnTo>
                <a:lnTo>
                  <a:pt x="18" y="13"/>
                </a:lnTo>
                <a:close/>
              </a:path>
            </a:pathLst>
          </a:custGeom>
          <a:solidFill>
            <a:srgbClr val="CDCDCD"/>
          </a:solidFill>
          <a:ln w="6350">
            <a:solidFill>
              <a:schemeClr val="bg1"/>
            </a:solidFill>
            <a:round/>
            <a:headEnd/>
            <a:tailEnd/>
          </a:ln>
        </p:spPr>
        <p:txBody>
          <a:bodyPr/>
          <a:lstStyle/>
          <a:p>
            <a:endParaRPr lang="en-US"/>
          </a:p>
        </p:txBody>
      </p:sp>
      <p:sp>
        <p:nvSpPr>
          <p:cNvPr id="2010" name="Freeform 3070"/>
          <p:cNvSpPr>
            <a:spLocks/>
          </p:cNvSpPr>
          <p:nvPr/>
        </p:nvSpPr>
        <p:spPr bwMode="auto">
          <a:xfrm>
            <a:off x="3581400" y="4533900"/>
            <a:ext cx="6350" cy="11113"/>
          </a:xfrm>
          <a:custGeom>
            <a:avLst/>
            <a:gdLst>
              <a:gd name="T0" fmla="*/ 0 w 9"/>
              <a:gd name="T1" fmla="*/ 0 h 15"/>
              <a:gd name="T2" fmla="*/ 0 w 9"/>
              <a:gd name="T3" fmla="*/ 2147483647 h 15"/>
              <a:gd name="T4" fmla="*/ 0 w 9"/>
              <a:gd name="T5" fmla="*/ 2147483647 h 15"/>
              <a:gd name="T6" fmla="*/ 0 w 9"/>
              <a:gd name="T7" fmla="*/ 0 h 15"/>
              <a:gd name="T8" fmla="*/ 0 60000 65536"/>
              <a:gd name="T9" fmla="*/ 0 60000 65536"/>
              <a:gd name="T10" fmla="*/ 0 60000 65536"/>
              <a:gd name="T11" fmla="*/ 0 60000 65536"/>
              <a:gd name="T12" fmla="*/ 0 w 9"/>
              <a:gd name="T13" fmla="*/ 0 h 15"/>
              <a:gd name="T14" fmla="*/ 9 w 9"/>
              <a:gd name="T15" fmla="*/ 15 h 15"/>
            </a:gdLst>
            <a:ahLst/>
            <a:cxnLst>
              <a:cxn ang="T8">
                <a:pos x="T0" y="T1"/>
              </a:cxn>
              <a:cxn ang="T9">
                <a:pos x="T2" y="T3"/>
              </a:cxn>
              <a:cxn ang="T10">
                <a:pos x="T4" y="T5"/>
              </a:cxn>
              <a:cxn ang="T11">
                <a:pos x="T6" y="T7"/>
              </a:cxn>
            </a:cxnLst>
            <a:rect l="T12" t="T13" r="T14" b="T15"/>
            <a:pathLst>
              <a:path w="9" h="15">
                <a:moveTo>
                  <a:pt x="0" y="0"/>
                </a:moveTo>
                <a:lnTo>
                  <a:pt x="9" y="15"/>
                </a:lnTo>
                <a:lnTo>
                  <a:pt x="4" y="15"/>
                </a:lnTo>
                <a:lnTo>
                  <a:pt x="0" y="0"/>
                </a:lnTo>
              </a:path>
            </a:pathLst>
          </a:custGeom>
          <a:solidFill>
            <a:srgbClr val="CDCDCD"/>
          </a:solidFill>
          <a:ln w="6350">
            <a:solidFill>
              <a:schemeClr val="bg1"/>
            </a:solidFill>
            <a:round/>
            <a:headEnd/>
            <a:tailEnd/>
          </a:ln>
        </p:spPr>
        <p:txBody>
          <a:bodyPr/>
          <a:lstStyle/>
          <a:p>
            <a:endParaRPr lang="en-US"/>
          </a:p>
        </p:txBody>
      </p:sp>
      <p:sp>
        <p:nvSpPr>
          <p:cNvPr id="2011" name="Freeform 3071"/>
          <p:cNvSpPr>
            <a:spLocks/>
          </p:cNvSpPr>
          <p:nvPr/>
        </p:nvSpPr>
        <p:spPr bwMode="auto">
          <a:xfrm>
            <a:off x="4122738" y="4060825"/>
            <a:ext cx="4762" cy="4763"/>
          </a:xfrm>
          <a:custGeom>
            <a:avLst/>
            <a:gdLst>
              <a:gd name="T0" fmla="*/ 2147483647 w 8"/>
              <a:gd name="T1" fmla="*/ 0 h 7"/>
              <a:gd name="T2" fmla="*/ 2147483647 w 8"/>
              <a:gd name="T3" fmla="*/ 0 h 7"/>
              <a:gd name="T4" fmla="*/ 0 w 8"/>
              <a:gd name="T5" fmla="*/ 0 h 7"/>
              <a:gd name="T6" fmla="*/ 2147483647 w 8"/>
              <a:gd name="T7" fmla="*/ 0 h 7"/>
              <a:gd name="T8" fmla="*/ 0 60000 65536"/>
              <a:gd name="T9" fmla="*/ 0 60000 65536"/>
              <a:gd name="T10" fmla="*/ 0 60000 65536"/>
              <a:gd name="T11" fmla="*/ 0 60000 65536"/>
              <a:gd name="T12" fmla="*/ 0 w 8"/>
              <a:gd name="T13" fmla="*/ 0 h 7"/>
              <a:gd name="T14" fmla="*/ 8 w 8"/>
              <a:gd name="T15" fmla="*/ 7 h 7"/>
            </a:gdLst>
            <a:ahLst/>
            <a:cxnLst>
              <a:cxn ang="T8">
                <a:pos x="T0" y="T1"/>
              </a:cxn>
              <a:cxn ang="T9">
                <a:pos x="T2" y="T3"/>
              </a:cxn>
              <a:cxn ang="T10">
                <a:pos x="T4" y="T5"/>
              </a:cxn>
              <a:cxn ang="T11">
                <a:pos x="T6" y="T7"/>
              </a:cxn>
            </a:cxnLst>
            <a:rect l="T12" t="T13" r="T14" b="T15"/>
            <a:pathLst>
              <a:path w="8" h="7">
                <a:moveTo>
                  <a:pt x="6" y="0"/>
                </a:moveTo>
                <a:lnTo>
                  <a:pt x="8" y="7"/>
                </a:lnTo>
                <a:lnTo>
                  <a:pt x="0" y="7"/>
                </a:lnTo>
                <a:lnTo>
                  <a:pt x="6" y="0"/>
                </a:lnTo>
                <a:close/>
              </a:path>
            </a:pathLst>
          </a:custGeom>
          <a:solidFill>
            <a:srgbClr val="CDCDCD"/>
          </a:solidFill>
          <a:ln w="6350">
            <a:solidFill>
              <a:schemeClr val="bg1"/>
            </a:solidFill>
            <a:round/>
            <a:headEnd/>
            <a:tailEnd/>
          </a:ln>
        </p:spPr>
        <p:txBody>
          <a:bodyPr/>
          <a:lstStyle/>
          <a:p>
            <a:endParaRPr lang="en-US"/>
          </a:p>
        </p:txBody>
      </p:sp>
      <p:sp>
        <p:nvSpPr>
          <p:cNvPr id="2012" name="Freeform 3072"/>
          <p:cNvSpPr>
            <a:spLocks/>
          </p:cNvSpPr>
          <p:nvPr/>
        </p:nvSpPr>
        <p:spPr bwMode="auto">
          <a:xfrm>
            <a:off x="4422775" y="3948113"/>
            <a:ext cx="6350" cy="7937"/>
          </a:xfrm>
          <a:custGeom>
            <a:avLst/>
            <a:gdLst>
              <a:gd name="T0" fmla="*/ 2147483647 w 8"/>
              <a:gd name="T1" fmla="*/ 0 h 13"/>
              <a:gd name="T2" fmla="*/ 2147483647 w 8"/>
              <a:gd name="T3" fmla="*/ 0 h 13"/>
              <a:gd name="T4" fmla="*/ 0 w 8"/>
              <a:gd name="T5" fmla="*/ 0 h 13"/>
              <a:gd name="T6" fmla="*/ 2147483647 w 8"/>
              <a:gd name="T7" fmla="*/ 0 h 13"/>
              <a:gd name="T8" fmla="*/ 0 60000 65536"/>
              <a:gd name="T9" fmla="*/ 0 60000 65536"/>
              <a:gd name="T10" fmla="*/ 0 60000 65536"/>
              <a:gd name="T11" fmla="*/ 0 60000 65536"/>
              <a:gd name="T12" fmla="*/ 0 w 8"/>
              <a:gd name="T13" fmla="*/ 0 h 13"/>
              <a:gd name="T14" fmla="*/ 8 w 8"/>
              <a:gd name="T15" fmla="*/ 13 h 13"/>
            </a:gdLst>
            <a:ahLst/>
            <a:cxnLst>
              <a:cxn ang="T8">
                <a:pos x="T0" y="T1"/>
              </a:cxn>
              <a:cxn ang="T9">
                <a:pos x="T2" y="T3"/>
              </a:cxn>
              <a:cxn ang="T10">
                <a:pos x="T4" y="T5"/>
              </a:cxn>
              <a:cxn ang="T11">
                <a:pos x="T6" y="T7"/>
              </a:cxn>
            </a:cxnLst>
            <a:rect l="T12" t="T13" r="T14" b="T15"/>
            <a:pathLst>
              <a:path w="8" h="13">
                <a:moveTo>
                  <a:pt x="8" y="13"/>
                </a:moveTo>
                <a:lnTo>
                  <a:pt x="8" y="3"/>
                </a:lnTo>
                <a:lnTo>
                  <a:pt x="0" y="0"/>
                </a:lnTo>
                <a:lnTo>
                  <a:pt x="8" y="13"/>
                </a:lnTo>
                <a:close/>
              </a:path>
            </a:pathLst>
          </a:custGeom>
          <a:solidFill>
            <a:srgbClr val="BBAD87"/>
          </a:solidFill>
          <a:ln w="6350">
            <a:solidFill>
              <a:srgbClr val="BBAD87"/>
            </a:solidFill>
            <a:round/>
            <a:headEnd/>
            <a:tailEnd/>
          </a:ln>
        </p:spPr>
        <p:txBody>
          <a:bodyPr/>
          <a:lstStyle/>
          <a:p>
            <a:endParaRPr lang="en-US"/>
          </a:p>
        </p:txBody>
      </p:sp>
      <p:sp>
        <p:nvSpPr>
          <p:cNvPr id="2013" name="Freeform 3073"/>
          <p:cNvSpPr>
            <a:spLocks/>
          </p:cNvSpPr>
          <p:nvPr/>
        </p:nvSpPr>
        <p:spPr bwMode="auto">
          <a:xfrm>
            <a:off x="7246938" y="3948113"/>
            <a:ext cx="3175" cy="4762"/>
          </a:xfrm>
          <a:custGeom>
            <a:avLst/>
            <a:gdLst>
              <a:gd name="T0" fmla="*/ 0 w 7"/>
              <a:gd name="T1" fmla="*/ 0 h 7"/>
              <a:gd name="T2" fmla="*/ 0 w 7"/>
              <a:gd name="T3" fmla="*/ 0 h 7"/>
              <a:gd name="T4" fmla="*/ 0 w 7"/>
              <a:gd name="T5" fmla="*/ 0 h 7"/>
              <a:gd name="T6" fmla="*/ 0 w 7"/>
              <a:gd name="T7" fmla="*/ 0 h 7"/>
              <a:gd name="T8" fmla="*/ 0 60000 65536"/>
              <a:gd name="T9" fmla="*/ 0 60000 65536"/>
              <a:gd name="T10" fmla="*/ 0 60000 65536"/>
              <a:gd name="T11" fmla="*/ 0 60000 65536"/>
              <a:gd name="T12" fmla="*/ 0 w 7"/>
              <a:gd name="T13" fmla="*/ 0 h 7"/>
              <a:gd name="T14" fmla="*/ 7 w 7"/>
              <a:gd name="T15" fmla="*/ 7 h 7"/>
            </a:gdLst>
            <a:ahLst/>
            <a:cxnLst>
              <a:cxn ang="T8">
                <a:pos x="T0" y="T1"/>
              </a:cxn>
              <a:cxn ang="T9">
                <a:pos x="T2" y="T3"/>
              </a:cxn>
              <a:cxn ang="T10">
                <a:pos x="T4" y="T5"/>
              </a:cxn>
              <a:cxn ang="T11">
                <a:pos x="T6" y="T7"/>
              </a:cxn>
            </a:cxnLst>
            <a:rect l="T12" t="T13" r="T14" b="T15"/>
            <a:pathLst>
              <a:path w="7" h="7">
                <a:moveTo>
                  <a:pt x="2" y="0"/>
                </a:moveTo>
                <a:lnTo>
                  <a:pt x="0" y="7"/>
                </a:lnTo>
                <a:lnTo>
                  <a:pt x="7" y="7"/>
                </a:lnTo>
                <a:lnTo>
                  <a:pt x="2" y="0"/>
                </a:lnTo>
                <a:close/>
              </a:path>
            </a:pathLst>
          </a:custGeom>
          <a:solidFill>
            <a:srgbClr val="CDCDCD"/>
          </a:solidFill>
          <a:ln w="6350">
            <a:solidFill>
              <a:schemeClr val="bg1"/>
            </a:solidFill>
            <a:round/>
            <a:headEnd/>
            <a:tailEnd/>
          </a:ln>
        </p:spPr>
        <p:txBody>
          <a:bodyPr/>
          <a:lstStyle/>
          <a:p>
            <a:endParaRPr lang="en-US"/>
          </a:p>
        </p:txBody>
      </p:sp>
      <p:sp>
        <p:nvSpPr>
          <p:cNvPr id="2014" name="Freeform 3074"/>
          <p:cNvSpPr>
            <a:spLocks/>
          </p:cNvSpPr>
          <p:nvPr/>
        </p:nvSpPr>
        <p:spPr bwMode="auto">
          <a:xfrm>
            <a:off x="7427913" y="3719513"/>
            <a:ext cx="6350" cy="15875"/>
          </a:xfrm>
          <a:custGeom>
            <a:avLst/>
            <a:gdLst>
              <a:gd name="T0" fmla="*/ 2147483647 w 8"/>
              <a:gd name="T1" fmla="*/ 0 h 20"/>
              <a:gd name="T2" fmla="*/ 2147483647 w 8"/>
              <a:gd name="T3" fmla="*/ 2147483647 h 20"/>
              <a:gd name="T4" fmla="*/ 0 w 8"/>
              <a:gd name="T5" fmla="*/ 2147483647 h 20"/>
              <a:gd name="T6" fmla="*/ 2147483647 w 8"/>
              <a:gd name="T7" fmla="*/ 0 h 20"/>
              <a:gd name="T8" fmla="*/ 0 60000 65536"/>
              <a:gd name="T9" fmla="*/ 0 60000 65536"/>
              <a:gd name="T10" fmla="*/ 0 60000 65536"/>
              <a:gd name="T11" fmla="*/ 0 60000 65536"/>
              <a:gd name="T12" fmla="*/ 0 w 8"/>
              <a:gd name="T13" fmla="*/ 0 h 20"/>
              <a:gd name="T14" fmla="*/ 8 w 8"/>
              <a:gd name="T15" fmla="*/ 20 h 20"/>
            </a:gdLst>
            <a:ahLst/>
            <a:cxnLst>
              <a:cxn ang="T8">
                <a:pos x="T0" y="T1"/>
              </a:cxn>
              <a:cxn ang="T9">
                <a:pos x="T2" y="T3"/>
              </a:cxn>
              <a:cxn ang="T10">
                <a:pos x="T4" y="T5"/>
              </a:cxn>
              <a:cxn ang="T11">
                <a:pos x="T6" y="T7"/>
              </a:cxn>
            </a:cxnLst>
            <a:rect l="T12" t="T13" r="T14" b="T15"/>
            <a:pathLst>
              <a:path w="8" h="20">
                <a:moveTo>
                  <a:pt x="8" y="0"/>
                </a:moveTo>
                <a:lnTo>
                  <a:pt x="3" y="20"/>
                </a:lnTo>
                <a:lnTo>
                  <a:pt x="0" y="20"/>
                </a:lnTo>
                <a:lnTo>
                  <a:pt x="8" y="0"/>
                </a:lnTo>
                <a:close/>
              </a:path>
            </a:pathLst>
          </a:custGeom>
          <a:solidFill>
            <a:srgbClr val="CDCDCD"/>
          </a:solidFill>
          <a:ln w="6350">
            <a:solidFill>
              <a:schemeClr val="bg1"/>
            </a:solidFill>
            <a:round/>
            <a:headEnd/>
            <a:tailEnd/>
          </a:ln>
        </p:spPr>
        <p:txBody>
          <a:bodyPr/>
          <a:lstStyle/>
          <a:p>
            <a:endParaRPr lang="en-US"/>
          </a:p>
        </p:txBody>
      </p:sp>
      <p:sp>
        <p:nvSpPr>
          <p:cNvPr id="2015" name="Freeform 3075"/>
          <p:cNvSpPr>
            <a:spLocks/>
          </p:cNvSpPr>
          <p:nvPr/>
        </p:nvSpPr>
        <p:spPr bwMode="auto">
          <a:xfrm>
            <a:off x="7493000" y="3498850"/>
            <a:ext cx="3175" cy="4763"/>
          </a:xfrm>
          <a:custGeom>
            <a:avLst/>
            <a:gdLst>
              <a:gd name="T0" fmla="*/ 2147483647 w 6"/>
              <a:gd name="T1" fmla="*/ 0 h 7"/>
              <a:gd name="T2" fmla="*/ 0 w 6"/>
              <a:gd name="T3" fmla="*/ 0 h 7"/>
              <a:gd name="T4" fmla="*/ 2147483647 w 6"/>
              <a:gd name="T5" fmla="*/ 0 h 7"/>
              <a:gd name="T6" fmla="*/ 2147483647 w 6"/>
              <a:gd name="T7" fmla="*/ 0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1" y="0"/>
                </a:moveTo>
                <a:lnTo>
                  <a:pt x="0" y="3"/>
                </a:lnTo>
                <a:lnTo>
                  <a:pt x="6" y="7"/>
                </a:lnTo>
                <a:lnTo>
                  <a:pt x="1" y="0"/>
                </a:lnTo>
                <a:close/>
              </a:path>
            </a:pathLst>
          </a:custGeom>
          <a:solidFill>
            <a:srgbClr val="CDCDCD"/>
          </a:solidFill>
          <a:ln w="6350">
            <a:solidFill>
              <a:schemeClr val="bg1"/>
            </a:solidFill>
            <a:round/>
            <a:headEnd/>
            <a:tailEnd/>
          </a:ln>
        </p:spPr>
        <p:txBody>
          <a:bodyPr/>
          <a:lstStyle/>
          <a:p>
            <a:endParaRPr lang="en-US"/>
          </a:p>
        </p:txBody>
      </p:sp>
      <p:sp>
        <p:nvSpPr>
          <p:cNvPr id="2016" name="Freeform 3076"/>
          <p:cNvSpPr>
            <a:spLocks/>
          </p:cNvSpPr>
          <p:nvPr/>
        </p:nvSpPr>
        <p:spPr bwMode="auto">
          <a:xfrm>
            <a:off x="7246938" y="3948113"/>
            <a:ext cx="3175" cy="4762"/>
          </a:xfrm>
          <a:custGeom>
            <a:avLst/>
            <a:gdLst>
              <a:gd name="T0" fmla="*/ 0 w 7"/>
              <a:gd name="T1" fmla="*/ 0 h 7"/>
              <a:gd name="T2" fmla="*/ 0 w 7"/>
              <a:gd name="T3" fmla="*/ 0 h 7"/>
              <a:gd name="T4" fmla="*/ 0 w 7"/>
              <a:gd name="T5" fmla="*/ 0 h 7"/>
              <a:gd name="T6" fmla="*/ 0 w 7"/>
              <a:gd name="T7" fmla="*/ 0 h 7"/>
              <a:gd name="T8" fmla="*/ 0 60000 65536"/>
              <a:gd name="T9" fmla="*/ 0 60000 65536"/>
              <a:gd name="T10" fmla="*/ 0 60000 65536"/>
              <a:gd name="T11" fmla="*/ 0 60000 65536"/>
              <a:gd name="T12" fmla="*/ 0 w 7"/>
              <a:gd name="T13" fmla="*/ 0 h 7"/>
              <a:gd name="T14" fmla="*/ 7 w 7"/>
              <a:gd name="T15" fmla="*/ 7 h 7"/>
            </a:gdLst>
            <a:ahLst/>
            <a:cxnLst>
              <a:cxn ang="T8">
                <a:pos x="T0" y="T1"/>
              </a:cxn>
              <a:cxn ang="T9">
                <a:pos x="T2" y="T3"/>
              </a:cxn>
              <a:cxn ang="T10">
                <a:pos x="T4" y="T5"/>
              </a:cxn>
              <a:cxn ang="T11">
                <a:pos x="T6" y="T7"/>
              </a:cxn>
            </a:cxnLst>
            <a:rect l="T12" t="T13" r="T14" b="T15"/>
            <a:pathLst>
              <a:path w="7" h="7">
                <a:moveTo>
                  <a:pt x="2" y="0"/>
                </a:moveTo>
                <a:lnTo>
                  <a:pt x="0" y="7"/>
                </a:lnTo>
                <a:lnTo>
                  <a:pt x="7" y="7"/>
                </a:lnTo>
                <a:lnTo>
                  <a:pt x="2" y="0"/>
                </a:lnTo>
                <a:close/>
              </a:path>
            </a:pathLst>
          </a:custGeom>
          <a:solidFill>
            <a:srgbClr val="CDCDCD"/>
          </a:solidFill>
          <a:ln w="6350">
            <a:solidFill>
              <a:schemeClr val="bg1"/>
            </a:solidFill>
            <a:round/>
            <a:headEnd/>
            <a:tailEnd/>
          </a:ln>
        </p:spPr>
        <p:txBody>
          <a:bodyPr/>
          <a:lstStyle/>
          <a:p>
            <a:endParaRPr lang="en-US"/>
          </a:p>
        </p:txBody>
      </p:sp>
      <p:sp>
        <p:nvSpPr>
          <p:cNvPr id="2017" name="Freeform 3077"/>
          <p:cNvSpPr>
            <a:spLocks/>
          </p:cNvSpPr>
          <p:nvPr/>
        </p:nvSpPr>
        <p:spPr bwMode="auto">
          <a:xfrm>
            <a:off x="7427913" y="3719513"/>
            <a:ext cx="6350" cy="15875"/>
          </a:xfrm>
          <a:custGeom>
            <a:avLst/>
            <a:gdLst>
              <a:gd name="T0" fmla="*/ 2147483647 w 8"/>
              <a:gd name="T1" fmla="*/ 0 h 20"/>
              <a:gd name="T2" fmla="*/ 2147483647 w 8"/>
              <a:gd name="T3" fmla="*/ 2147483647 h 20"/>
              <a:gd name="T4" fmla="*/ 0 w 8"/>
              <a:gd name="T5" fmla="*/ 2147483647 h 20"/>
              <a:gd name="T6" fmla="*/ 2147483647 w 8"/>
              <a:gd name="T7" fmla="*/ 0 h 20"/>
              <a:gd name="T8" fmla="*/ 0 60000 65536"/>
              <a:gd name="T9" fmla="*/ 0 60000 65536"/>
              <a:gd name="T10" fmla="*/ 0 60000 65536"/>
              <a:gd name="T11" fmla="*/ 0 60000 65536"/>
              <a:gd name="T12" fmla="*/ 0 w 8"/>
              <a:gd name="T13" fmla="*/ 0 h 20"/>
              <a:gd name="T14" fmla="*/ 8 w 8"/>
              <a:gd name="T15" fmla="*/ 20 h 20"/>
            </a:gdLst>
            <a:ahLst/>
            <a:cxnLst>
              <a:cxn ang="T8">
                <a:pos x="T0" y="T1"/>
              </a:cxn>
              <a:cxn ang="T9">
                <a:pos x="T2" y="T3"/>
              </a:cxn>
              <a:cxn ang="T10">
                <a:pos x="T4" y="T5"/>
              </a:cxn>
              <a:cxn ang="T11">
                <a:pos x="T6" y="T7"/>
              </a:cxn>
            </a:cxnLst>
            <a:rect l="T12" t="T13" r="T14" b="T15"/>
            <a:pathLst>
              <a:path w="8" h="20">
                <a:moveTo>
                  <a:pt x="8" y="0"/>
                </a:moveTo>
                <a:lnTo>
                  <a:pt x="3" y="20"/>
                </a:lnTo>
                <a:lnTo>
                  <a:pt x="0" y="20"/>
                </a:lnTo>
                <a:lnTo>
                  <a:pt x="8" y="0"/>
                </a:lnTo>
                <a:close/>
              </a:path>
            </a:pathLst>
          </a:custGeom>
          <a:solidFill>
            <a:srgbClr val="CDCDCD"/>
          </a:solidFill>
          <a:ln w="6350">
            <a:solidFill>
              <a:schemeClr val="bg1"/>
            </a:solidFill>
            <a:round/>
            <a:headEnd/>
            <a:tailEnd/>
          </a:ln>
        </p:spPr>
        <p:txBody>
          <a:bodyPr/>
          <a:lstStyle/>
          <a:p>
            <a:endParaRPr lang="en-US"/>
          </a:p>
        </p:txBody>
      </p:sp>
      <p:sp>
        <p:nvSpPr>
          <p:cNvPr id="2018" name="Freeform 3078"/>
          <p:cNvSpPr>
            <a:spLocks/>
          </p:cNvSpPr>
          <p:nvPr/>
        </p:nvSpPr>
        <p:spPr bwMode="auto">
          <a:xfrm>
            <a:off x="7493000" y="3498850"/>
            <a:ext cx="3175" cy="4763"/>
          </a:xfrm>
          <a:custGeom>
            <a:avLst/>
            <a:gdLst>
              <a:gd name="T0" fmla="*/ 2147483647 w 6"/>
              <a:gd name="T1" fmla="*/ 0 h 7"/>
              <a:gd name="T2" fmla="*/ 0 w 6"/>
              <a:gd name="T3" fmla="*/ 0 h 7"/>
              <a:gd name="T4" fmla="*/ 2147483647 w 6"/>
              <a:gd name="T5" fmla="*/ 0 h 7"/>
              <a:gd name="T6" fmla="*/ 2147483647 w 6"/>
              <a:gd name="T7" fmla="*/ 0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1" y="0"/>
                </a:moveTo>
                <a:lnTo>
                  <a:pt x="0" y="3"/>
                </a:lnTo>
                <a:lnTo>
                  <a:pt x="6" y="7"/>
                </a:lnTo>
                <a:lnTo>
                  <a:pt x="1" y="0"/>
                </a:lnTo>
                <a:close/>
              </a:path>
            </a:pathLst>
          </a:custGeom>
          <a:solidFill>
            <a:srgbClr val="CDCDCD"/>
          </a:solidFill>
          <a:ln w="6350">
            <a:solidFill>
              <a:schemeClr val="bg1"/>
            </a:solidFill>
            <a:round/>
            <a:headEnd/>
            <a:tailEnd/>
          </a:ln>
        </p:spPr>
        <p:txBody>
          <a:bodyPr/>
          <a:lstStyle/>
          <a:p>
            <a:endParaRPr lang="en-US"/>
          </a:p>
        </p:txBody>
      </p:sp>
      <p:sp>
        <p:nvSpPr>
          <p:cNvPr id="2019" name="Freeform 3079"/>
          <p:cNvSpPr>
            <a:spLocks/>
          </p:cNvSpPr>
          <p:nvPr/>
        </p:nvSpPr>
        <p:spPr bwMode="auto">
          <a:xfrm>
            <a:off x="7454900" y="4043363"/>
            <a:ext cx="6350" cy="7937"/>
          </a:xfrm>
          <a:custGeom>
            <a:avLst/>
            <a:gdLst>
              <a:gd name="T0" fmla="*/ 2147483647 w 10"/>
              <a:gd name="T1" fmla="*/ 0 h 15"/>
              <a:gd name="T2" fmla="*/ 0 w 10"/>
              <a:gd name="T3" fmla="*/ 0 h 15"/>
              <a:gd name="T4" fmla="*/ 2147483647 w 10"/>
              <a:gd name="T5" fmla="*/ 0 h 15"/>
              <a:gd name="T6" fmla="*/ 2147483647 w 10"/>
              <a:gd name="T7" fmla="*/ 0 h 15"/>
              <a:gd name="T8" fmla="*/ 0 60000 65536"/>
              <a:gd name="T9" fmla="*/ 0 60000 65536"/>
              <a:gd name="T10" fmla="*/ 0 60000 65536"/>
              <a:gd name="T11" fmla="*/ 0 60000 65536"/>
              <a:gd name="T12" fmla="*/ 0 w 10"/>
              <a:gd name="T13" fmla="*/ 0 h 15"/>
              <a:gd name="T14" fmla="*/ 10 w 10"/>
              <a:gd name="T15" fmla="*/ 15 h 15"/>
            </a:gdLst>
            <a:ahLst/>
            <a:cxnLst>
              <a:cxn ang="T8">
                <a:pos x="T0" y="T1"/>
              </a:cxn>
              <a:cxn ang="T9">
                <a:pos x="T2" y="T3"/>
              </a:cxn>
              <a:cxn ang="T10">
                <a:pos x="T4" y="T5"/>
              </a:cxn>
              <a:cxn ang="T11">
                <a:pos x="T6" y="T7"/>
              </a:cxn>
            </a:cxnLst>
            <a:rect l="T12" t="T13" r="T14" b="T15"/>
            <a:pathLst>
              <a:path w="10" h="15">
                <a:moveTo>
                  <a:pt x="10" y="0"/>
                </a:moveTo>
                <a:lnTo>
                  <a:pt x="0" y="15"/>
                </a:lnTo>
                <a:lnTo>
                  <a:pt x="8" y="13"/>
                </a:lnTo>
                <a:lnTo>
                  <a:pt x="10" y="0"/>
                </a:lnTo>
                <a:close/>
              </a:path>
            </a:pathLst>
          </a:custGeom>
          <a:solidFill>
            <a:srgbClr val="CDCDCD"/>
          </a:solidFill>
          <a:ln w="6350">
            <a:solidFill>
              <a:schemeClr val="bg1"/>
            </a:solidFill>
            <a:round/>
            <a:headEnd/>
            <a:tailEnd/>
          </a:ln>
        </p:spPr>
        <p:txBody>
          <a:bodyPr/>
          <a:lstStyle/>
          <a:p>
            <a:endParaRPr lang="en-US"/>
          </a:p>
        </p:txBody>
      </p:sp>
      <p:sp>
        <p:nvSpPr>
          <p:cNvPr id="2020" name="Freeform 3080"/>
          <p:cNvSpPr>
            <a:spLocks/>
          </p:cNvSpPr>
          <p:nvPr/>
        </p:nvSpPr>
        <p:spPr bwMode="auto">
          <a:xfrm>
            <a:off x="7861300" y="4892675"/>
            <a:ext cx="3175" cy="6350"/>
          </a:xfrm>
          <a:custGeom>
            <a:avLst/>
            <a:gdLst>
              <a:gd name="T0" fmla="*/ 2147483647 w 4"/>
              <a:gd name="T1" fmla="*/ 2147483647 h 8"/>
              <a:gd name="T2" fmla="*/ 2147483647 w 4"/>
              <a:gd name="T3" fmla="*/ 2147483647 h 8"/>
              <a:gd name="T4" fmla="*/ 0 w 4"/>
              <a:gd name="T5" fmla="*/ 0 h 8"/>
              <a:gd name="T6" fmla="*/ 2147483647 w 4"/>
              <a:gd name="T7" fmla="*/ 2147483647 h 8"/>
              <a:gd name="T8" fmla="*/ 0 60000 65536"/>
              <a:gd name="T9" fmla="*/ 0 60000 65536"/>
              <a:gd name="T10" fmla="*/ 0 60000 65536"/>
              <a:gd name="T11" fmla="*/ 0 60000 65536"/>
              <a:gd name="T12" fmla="*/ 0 w 4"/>
              <a:gd name="T13" fmla="*/ 0 h 8"/>
              <a:gd name="T14" fmla="*/ 4 w 4"/>
              <a:gd name="T15" fmla="*/ 8 h 8"/>
            </a:gdLst>
            <a:ahLst/>
            <a:cxnLst>
              <a:cxn ang="T8">
                <a:pos x="T0" y="T1"/>
              </a:cxn>
              <a:cxn ang="T9">
                <a:pos x="T2" y="T3"/>
              </a:cxn>
              <a:cxn ang="T10">
                <a:pos x="T4" y="T5"/>
              </a:cxn>
              <a:cxn ang="T11">
                <a:pos x="T6" y="T7"/>
              </a:cxn>
            </a:cxnLst>
            <a:rect l="T12" t="T13" r="T14" b="T15"/>
            <a:pathLst>
              <a:path w="4" h="8">
                <a:moveTo>
                  <a:pt x="4" y="2"/>
                </a:moveTo>
                <a:lnTo>
                  <a:pt x="2" y="8"/>
                </a:lnTo>
                <a:lnTo>
                  <a:pt x="0" y="0"/>
                </a:lnTo>
                <a:lnTo>
                  <a:pt x="4" y="2"/>
                </a:lnTo>
                <a:close/>
              </a:path>
            </a:pathLst>
          </a:custGeom>
          <a:solidFill>
            <a:srgbClr val="CDCDCD"/>
          </a:solidFill>
          <a:ln w="6350">
            <a:solidFill>
              <a:schemeClr val="bg1"/>
            </a:solidFill>
            <a:round/>
            <a:headEnd/>
            <a:tailEnd/>
          </a:ln>
        </p:spPr>
        <p:txBody>
          <a:bodyPr/>
          <a:lstStyle/>
          <a:p>
            <a:endParaRPr lang="en-US"/>
          </a:p>
        </p:txBody>
      </p:sp>
      <p:sp>
        <p:nvSpPr>
          <p:cNvPr id="2021" name="Freeform 3081"/>
          <p:cNvSpPr>
            <a:spLocks/>
          </p:cNvSpPr>
          <p:nvPr/>
        </p:nvSpPr>
        <p:spPr bwMode="auto">
          <a:xfrm>
            <a:off x="7648575" y="4838700"/>
            <a:ext cx="6350" cy="4763"/>
          </a:xfrm>
          <a:custGeom>
            <a:avLst/>
            <a:gdLst>
              <a:gd name="T0" fmla="*/ 0 w 8"/>
              <a:gd name="T1" fmla="*/ 0 h 8"/>
              <a:gd name="T2" fmla="*/ 2147483647 w 8"/>
              <a:gd name="T3" fmla="*/ 2147483647 h 8"/>
              <a:gd name="T4" fmla="*/ 2147483647 w 8"/>
              <a:gd name="T5" fmla="*/ 2147483647 h 8"/>
              <a:gd name="T6" fmla="*/ 0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8" y="1"/>
                </a:lnTo>
                <a:lnTo>
                  <a:pt x="8" y="8"/>
                </a:lnTo>
                <a:lnTo>
                  <a:pt x="0" y="0"/>
                </a:lnTo>
                <a:close/>
              </a:path>
            </a:pathLst>
          </a:custGeom>
          <a:solidFill>
            <a:srgbClr val="CDCDCD"/>
          </a:solidFill>
          <a:ln w="6350">
            <a:solidFill>
              <a:schemeClr val="bg1"/>
            </a:solidFill>
            <a:round/>
            <a:headEnd/>
            <a:tailEnd/>
          </a:ln>
        </p:spPr>
        <p:txBody>
          <a:bodyPr/>
          <a:lstStyle/>
          <a:p>
            <a:endParaRPr lang="en-US"/>
          </a:p>
        </p:txBody>
      </p:sp>
      <p:sp>
        <p:nvSpPr>
          <p:cNvPr id="2022" name="Freeform 3082"/>
          <p:cNvSpPr>
            <a:spLocks/>
          </p:cNvSpPr>
          <p:nvPr/>
        </p:nvSpPr>
        <p:spPr bwMode="auto">
          <a:xfrm>
            <a:off x="7861300" y="4892675"/>
            <a:ext cx="3175" cy="6350"/>
          </a:xfrm>
          <a:custGeom>
            <a:avLst/>
            <a:gdLst>
              <a:gd name="T0" fmla="*/ 2147483647 w 4"/>
              <a:gd name="T1" fmla="*/ 2147483647 h 8"/>
              <a:gd name="T2" fmla="*/ 2147483647 w 4"/>
              <a:gd name="T3" fmla="*/ 2147483647 h 8"/>
              <a:gd name="T4" fmla="*/ 0 w 4"/>
              <a:gd name="T5" fmla="*/ 0 h 8"/>
              <a:gd name="T6" fmla="*/ 2147483647 w 4"/>
              <a:gd name="T7" fmla="*/ 2147483647 h 8"/>
              <a:gd name="T8" fmla="*/ 0 60000 65536"/>
              <a:gd name="T9" fmla="*/ 0 60000 65536"/>
              <a:gd name="T10" fmla="*/ 0 60000 65536"/>
              <a:gd name="T11" fmla="*/ 0 60000 65536"/>
              <a:gd name="T12" fmla="*/ 0 w 4"/>
              <a:gd name="T13" fmla="*/ 0 h 8"/>
              <a:gd name="T14" fmla="*/ 4 w 4"/>
              <a:gd name="T15" fmla="*/ 8 h 8"/>
            </a:gdLst>
            <a:ahLst/>
            <a:cxnLst>
              <a:cxn ang="T8">
                <a:pos x="T0" y="T1"/>
              </a:cxn>
              <a:cxn ang="T9">
                <a:pos x="T2" y="T3"/>
              </a:cxn>
              <a:cxn ang="T10">
                <a:pos x="T4" y="T5"/>
              </a:cxn>
              <a:cxn ang="T11">
                <a:pos x="T6" y="T7"/>
              </a:cxn>
            </a:cxnLst>
            <a:rect l="T12" t="T13" r="T14" b="T15"/>
            <a:pathLst>
              <a:path w="4" h="8">
                <a:moveTo>
                  <a:pt x="4" y="2"/>
                </a:moveTo>
                <a:lnTo>
                  <a:pt x="2" y="8"/>
                </a:lnTo>
                <a:lnTo>
                  <a:pt x="0" y="0"/>
                </a:lnTo>
                <a:lnTo>
                  <a:pt x="4" y="2"/>
                </a:lnTo>
                <a:close/>
              </a:path>
            </a:pathLst>
          </a:custGeom>
          <a:solidFill>
            <a:srgbClr val="CDCDCD"/>
          </a:solidFill>
          <a:ln w="6350">
            <a:solidFill>
              <a:schemeClr val="bg1"/>
            </a:solidFill>
            <a:round/>
            <a:headEnd/>
            <a:tailEnd/>
          </a:ln>
        </p:spPr>
        <p:txBody>
          <a:bodyPr/>
          <a:lstStyle/>
          <a:p>
            <a:endParaRPr lang="en-US"/>
          </a:p>
        </p:txBody>
      </p:sp>
      <p:sp>
        <p:nvSpPr>
          <p:cNvPr id="2023" name="Freeform 3083"/>
          <p:cNvSpPr>
            <a:spLocks/>
          </p:cNvSpPr>
          <p:nvPr/>
        </p:nvSpPr>
        <p:spPr bwMode="auto">
          <a:xfrm>
            <a:off x="7648575" y="4838700"/>
            <a:ext cx="6350" cy="4763"/>
          </a:xfrm>
          <a:custGeom>
            <a:avLst/>
            <a:gdLst>
              <a:gd name="T0" fmla="*/ 0 w 8"/>
              <a:gd name="T1" fmla="*/ 0 h 8"/>
              <a:gd name="T2" fmla="*/ 2147483647 w 8"/>
              <a:gd name="T3" fmla="*/ 2147483647 h 8"/>
              <a:gd name="T4" fmla="*/ 2147483647 w 8"/>
              <a:gd name="T5" fmla="*/ 2147483647 h 8"/>
              <a:gd name="T6" fmla="*/ 0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8" y="1"/>
                </a:lnTo>
                <a:lnTo>
                  <a:pt x="8" y="8"/>
                </a:lnTo>
                <a:lnTo>
                  <a:pt x="0" y="0"/>
                </a:lnTo>
                <a:close/>
              </a:path>
            </a:pathLst>
          </a:custGeom>
          <a:solidFill>
            <a:srgbClr val="CDCDCD"/>
          </a:solidFill>
          <a:ln w="6350">
            <a:solidFill>
              <a:schemeClr val="bg1"/>
            </a:solidFill>
            <a:round/>
            <a:headEnd/>
            <a:tailEnd/>
          </a:ln>
        </p:spPr>
        <p:txBody>
          <a:bodyPr/>
          <a:lstStyle/>
          <a:p>
            <a:endParaRPr lang="en-US"/>
          </a:p>
        </p:txBody>
      </p:sp>
      <p:sp>
        <p:nvSpPr>
          <p:cNvPr id="2024" name="Freeform 3084"/>
          <p:cNvSpPr>
            <a:spLocks/>
          </p:cNvSpPr>
          <p:nvPr/>
        </p:nvSpPr>
        <p:spPr bwMode="auto">
          <a:xfrm>
            <a:off x="7507288" y="4648200"/>
            <a:ext cx="7937" cy="11113"/>
          </a:xfrm>
          <a:custGeom>
            <a:avLst/>
            <a:gdLst>
              <a:gd name="T0" fmla="*/ 0 w 10"/>
              <a:gd name="T1" fmla="*/ 0 h 14"/>
              <a:gd name="T2" fmla="*/ 2147483647 w 10"/>
              <a:gd name="T3" fmla="*/ 2147483647 h 14"/>
              <a:gd name="T4" fmla="*/ 2147483647 w 10"/>
              <a:gd name="T5" fmla="*/ 2147483647 h 14"/>
              <a:gd name="T6" fmla="*/ 0 w 10"/>
              <a:gd name="T7" fmla="*/ 0 h 14"/>
              <a:gd name="T8" fmla="*/ 0 60000 65536"/>
              <a:gd name="T9" fmla="*/ 0 60000 65536"/>
              <a:gd name="T10" fmla="*/ 0 60000 65536"/>
              <a:gd name="T11" fmla="*/ 0 60000 65536"/>
              <a:gd name="T12" fmla="*/ 0 w 10"/>
              <a:gd name="T13" fmla="*/ 0 h 14"/>
              <a:gd name="T14" fmla="*/ 10 w 10"/>
              <a:gd name="T15" fmla="*/ 14 h 14"/>
            </a:gdLst>
            <a:ahLst/>
            <a:cxnLst>
              <a:cxn ang="T8">
                <a:pos x="T0" y="T1"/>
              </a:cxn>
              <a:cxn ang="T9">
                <a:pos x="T2" y="T3"/>
              </a:cxn>
              <a:cxn ang="T10">
                <a:pos x="T4" y="T5"/>
              </a:cxn>
              <a:cxn ang="T11">
                <a:pos x="T6" y="T7"/>
              </a:cxn>
            </a:cxnLst>
            <a:rect l="T12" t="T13" r="T14" b="T15"/>
            <a:pathLst>
              <a:path w="10" h="14">
                <a:moveTo>
                  <a:pt x="0" y="0"/>
                </a:moveTo>
                <a:lnTo>
                  <a:pt x="10" y="8"/>
                </a:lnTo>
                <a:lnTo>
                  <a:pt x="8" y="14"/>
                </a:lnTo>
                <a:lnTo>
                  <a:pt x="0" y="0"/>
                </a:lnTo>
                <a:close/>
              </a:path>
            </a:pathLst>
          </a:custGeom>
          <a:solidFill>
            <a:srgbClr val="CDCDCD"/>
          </a:solidFill>
          <a:ln w="6350">
            <a:solidFill>
              <a:schemeClr val="bg1"/>
            </a:solidFill>
            <a:round/>
            <a:headEnd/>
            <a:tailEnd/>
          </a:ln>
        </p:spPr>
        <p:txBody>
          <a:bodyPr/>
          <a:lstStyle/>
          <a:p>
            <a:endParaRPr lang="en-US"/>
          </a:p>
        </p:txBody>
      </p:sp>
      <p:sp>
        <p:nvSpPr>
          <p:cNvPr id="2025" name="Freeform 3085"/>
          <p:cNvSpPr>
            <a:spLocks/>
          </p:cNvSpPr>
          <p:nvPr/>
        </p:nvSpPr>
        <p:spPr bwMode="auto">
          <a:xfrm>
            <a:off x="5561013" y="5121275"/>
            <a:ext cx="4762" cy="4763"/>
          </a:xfrm>
          <a:custGeom>
            <a:avLst/>
            <a:gdLst>
              <a:gd name="T0" fmla="*/ 2147483647 w 6"/>
              <a:gd name="T1" fmla="*/ 0 h 8"/>
              <a:gd name="T2" fmla="*/ 2147483647 w 6"/>
              <a:gd name="T3" fmla="*/ 0 h 8"/>
              <a:gd name="T4" fmla="*/ 0 w 6"/>
              <a:gd name="T5" fmla="*/ 0 h 8"/>
              <a:gd name="T6" fmla="*/ 2147483647 w 6"/>
              <a:gd name="T7" fmla="*/ 0 h 8"/>
              <a:gd name="T8" fmla="*/ 0 60000 65536"/>
              <a:gd name="T9" fmla="*/ 0 60000 65536"/>
              <a:gd name="T10" fmla="*/ 0 60000 65536"/>
              <a:gd name="T11" fmla="*/ 0 60000 65536"/>
              <a:gd name="T12" fmla="*/ 0 w 6"/>
              <a:gd name="T13" fmla="*/ 0 h 8"/>
              <a:gd name="T14" fmla="*/ 6 w 6"/>
              <a:gd name="T15" fmla="*/ 8 h 8"/>
            </a:gdLst>
            <a:ahLst/>
            <a:cxnLst>
              <a:cxn ang="T8">
                <a:pos x="T0" y="T1"/>
              </a:cxn>
              <a:cxn ang="T9">
                <a:pos x="T2" y="T3"/>
              </a:cxn>
              <a:cxn ang="T10">
                <a:pos x="T4" y="T5"/>
              </a:cxn>
              <a:cxn ang="T11">
                <a:pos x="T6" y="T7"/>
              </a:cxn>
            </a:cxnLst>
            <a:rect l="T12" t="T13" r="T14" b="T15"/>
            <a:pathLst>
              <a:path w="6" h="8">
                <a:moveTo>
                  <a:pt x="6" y="3"/>
                </a:moveTo>
                <a:lnTo>
                  <a:pt x="1" y="8"/>
                </a:lnTo>
                <a:lnTo>
                  <a:pt x="0" y="0"/>
                </a:lnTo>
                <a:lnTo>
                  <a:pt x="6" y="3"/>
                </a:lnTo>
                <a:close/>
              </a:path>
            </a:pathLst>
          </a:custGeom>
          <a:solidFill>
            <a:srgbClr val="CDCDCD"/>
          </a:solidFill>
          <a:ln w="6350">
            <a:solidFill>
              <a:schemeClr val="bg1"/>
            </a:solidFill>
            <a:round/>
            <a:headEnd/>
            <a:tailEnd/>
          </a:ln>
        </p:spPr>
        <p:txBody>
          <a:bodyPr/>
          <a:lstStyle/>
          <a:p>
            <a:endParaRPr lang="en-US"/>
          </a:p>
        </p:txBody>
      </p:sp>
      <p:sp>
        <p:nvSpPr>
          <p:cNvPr id="2026" name="Freeform 3086"/>
          <p:cNvSpPr>
            <a:spLocks/>
          </p:cNvSpPr>
          <p:nvPr/>
        </p:nvSpPr>
        <p:spPr bwMode="auto">
          <a:xfrm>
            <a:off x="7072313" y="4803775"/>
            <a:ext cx="4762" cy="4763"/>
          </a:xfrm>
          <a:custGeom>
            <a:avLst/>
            <a:gdLst>
              <a:gd name="T0" fmla="*/ 0 w 6"/>
              <a:gd name="T1" fmla="*/ 0 h 7"/>
              <a:gd name="T2" fmla="*/ 2147483647 w 6"/>
              <a:gd name="T3" fmla="*/ 0 h 7"/>
              <a:gd name="T4" fmla="*/ 2147483647 w 6"/>
              <a:gd name="T5" fmla="*/ 0 h 7"/>
              <a:gd name="T6" fmla="*/ 0 w 6"/>
              <a:gd name="T7" fmla="*/ 0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0" y="0"/>
                </a:moveTo>
                <a:lnTo>
                  <a:pt x="6" y="0"/>
                </a:lnTo>
                <a:lnTo>
                  <a:pt x="6" y="7"/>
                </a:lnTo>
                <a:lnTo>
                  <a:pt x="0" y="0"/>
                </a:lnTo>
                <a:close/>
              </a:path>
            </a:pathLst>
          </a:custGeom>
          <a:solidFill>
            <a:srgbClr val="CDCDCD"/>
          </a:solidFill>
          <a:ln w="6350">
            <a:solidFill>
              <a:schemeClr val="bg1"/>
            </a:solidFill>
            <a:round/>
            <a:headEnd/>
            <a:tailEnd/>
          </a:ln>
        </p:spPr>
        <p:txBody>
          <a:bodyPr/>
          <a:lstStyle/>
          <a:p>
            <a:endParaRPr lang="en-US"/>
          </a:p>
        </p:txBody>
      </p:sp>
      <p:sp>
        <p:nvSpPr>
          <p:cNvPr id="2027" name="Freeform 3087"/>
          <p:cNvSpPr>
            <a:spLocks/>
          </p:cNvSpPr>
          <p:nvPr/>
        </p:nvSpPr>
        <p:spPr bwMode="auto">
          <a:xfrm>
            <a:off x="7046913" y="4829175"/>
            <a:ext cx="6350" cy="6350"/>
          </a:xfrm>
          <a:custGeom>
            <a:avLst/>
            <a:gdLst>
              <a:gd name="T0" fmla="*/ 0 w 8"/>
              <a:gd name="T1" fmla="*/ 2147483647 h 8"/>
              <a:gd name="T2" fmla="*/ 2147483647 w 8"/>
              <a:gd name="T3" fmla="*/ 0 h 8"/>
              <a:gd name="T4" fmla="*/ 2147483647 w 8"/>
              <a:gd name="T5" fmla="*/ 2147483647 h 8"/>
              <a:gd name="T6" fmla="*/ 0 w 8"/>
              <a:gd name="T7" fmla="*/ 2147483647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3"/>
                </a:moveTo>
                <a:lnTo>
                  <a:pt x="3" y="0"/>
                </a:lnTo>
                <a:lnTo>
                  <a:pt x="8" y="8"/>
                </a:lnTo>
                <a:lnTo>
                  <a:pt x="0" y="3"/>
                </a:lnTo>
                <a:close/>
              </a:path>
            </a:pathLst>
          </a:custGeom>
          <a:solidFill>
            <a:srgbClr val="CDCDCD"/>
          </a:solidFill>
          <a:ln w="6350">
            <a:solidFill>
              <a:schemeClr val="bg1"/>
            </a:solidFill>
            <a:round/>
            <a:headEnd/>
            <a:tailEnd/>
          </a:ln>
        </p:spPr>
        <p:txBody>
          <a:bodyPr/>
          <a:lstStyle/>
          <a:p>
            <a:endParaRPr lang="en-US"/>
          </a:p>
        </p:txBody>
      </p:sp>
      <p:sp>
        <p:nvSpPr>
          <p:cNvPr id="2028" name="Freeform 3088"/>
          <p:cNvSpPr>
            <a:spLocks/>
          </p:cNvSpPr>
          <p:nvPr/>
        </p:nvSpPr>
        <p:spPr bwMode="auto">
          <a:xfrm>
            <a:off x="7191375" y="4791075"/>
            <a:ext cx="4763" cy="6350"/>
          </a:xfrm>
          <a:custGeom>
            <a:avLst/>
            <a:gdLst>
              <a:gd name="T0" fmla="*/ 0 w 8"/>
              <a:gd name="T1" fmla="*/ 0 h 10"/>
              <a:gd name="T2" fmla="*/ 0 w 8"/>
              <a:gd name="T3" fmla="*/ 0 h 10"/>
              <a:gd name="T4" fmla="*/ 2147483647 w 8"/>
              <a:gd name="T5" fmla="*/ 0 h 10"/>
              <a:gd name="T6" fmla="*/ 0 w 8"/>
              <a:gd name="T7" fmla="*/ 0 h 10"/>
              <a:gd name="T8" fmla="*/ 0 60000 65536"/>
              <a:gd name="T9" fmla="*/ 0 60000 65536"/>
              <a:gd name="T10" fmla="*/ 0 60000 65536"/>
              <a:gd name="T11" fmla="*/ 0 60000 65536"/>
              <a:gd name="T12" fmla="*/ 0 w 8"/>
              <a:gd name="T13" fmla="*/ 0 h 10"/>
              <a:gd name="T14" fmla="*/ 8 w 8"/>
              <a:gd name="T15" fmla="*/ 10 h 10"/>
            </a:gdLst>
            <a:ahLst/>
            <a:cxnLst>
              <a:cxn ang="T8">
                <a:pos x="T0" y="T1"/>
              </a:cxn>
              <a:cxn ang="T9">
                <a:pos x="T2" y="T3"/>
              </a:cxn>
              <a:cxn ang="T10">
                <a:pos x="T4" y="T5"/>
              </a:cxn>
              <a:cxn ang="T11">
                <a:pos x="T6" y="T7"/>
              </a:cxn>
            </a:cxnLst>
            <a:rect l="T12" t="T13" r="T14" b="T15"/>
            <a:pathLst>
              <a:path w="8" h="10">
                <a:moveTo>
                  <a:pt x="0" y="10"/>
                </a:moveTo>
                <a:lnTo>
                  <a:pt x="0" y="3"/>
                </a:lnTo>
                <a:lnTo>
                  <a:pt x="8" y="0"/>
                </a:lnTo>
                <a:lnTo>
                  <a:pt x="0" y="10"/>
                </a:lnTo>
                <a:close/>
              </a:path>
            </a:pathLst>
          </a:custGeom>
          <a:solidFill>
            <a:srgbClr val="CDCDCD"/>
          </a:solidFill>
          <a:ln w="6350">
            <a:solidFill>
              <a:schemeClr val="bg1"/>
            </a:solidFill>
            <a:round/>
            <a:headEnd/>
            <a:tailEnd/>
          </a:ln>
        </p:spPr>
        <p:txBody>
          <a:bodyPr/>
          <a:lstStyle/>
          <a:p>
            <a:endParaRPr lang="en-US"/>
          </a:p>
        </p:txBody>
      </p:sp>
      <p:sp>
        <p:nvSpPr>
          <p:cNvPr id="2029" name="Freeform 3089"/>
          <p:cNvSpPr>
            <a:spLocks/>
          </p:cNvSpPr>
          <p:nvPr/>
        </p:nvSpPr>
        <p:spPr bwMode="auto">
          <a:xfrm>
            <a:off x="7072313" y="4803775"/>
            <a:ext cx="4762" cy="4763"/>
          </a:xfrm>
          <a:custGeom>
            <a:avLst/>
            <a:gdLst>
              <a:gd name="T0" fmla="*/ 0 w 6"/>
              <a:gd name="T1" fmla="*/ 0 h 7"/>
              <a:gd name="T2" fmla="*/ 2147483647 w 6"/>
              <a:gd name="T3" fmla="*/ 0 h 7"/>
              <a:gd name="T4" fmla="*/ 2147483647 w 6"/>
              <a:gd name="T5" fmla="*/ 0 h 7"/>
              <a:gd name="T6" fmla="*/ 0 w 6"/>
              <a:gd name="T7" fmla="*/ 0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0" y="0"/>
                </a:moveTo>
                <a:lnTo>
                  <a:pt x="6" y="0"/>
                </a:lnTo>
                <a:lnTo>
                  <a:pt x="6" y="7"/>
                </a:lnTo>
                <a:lnTo>
                  <a:pt x="0" y="0"/>
                </a:lnTo>
                <a:close/>
              </a:path>
            </a:pathLst>
          </a:custGeom>
          <a:solidFill>
            <a:srgbClr val="CDCDCD"/>
          </a:solidFill>
          <a:ln w="6350">
            <a:solidFill>
              <a:schemeClr val="bg1"/>
            </a:solidFill>
            <a:round/>
            <a:headEnd/>
            <a:tailEnd/>
          </a:ln>
        </p:spPr>
        <p:txBody>
          <a:bodyPr/>
          <a:lstStyle/>
          <a:p>
            <a:endParaRPr lang="en-US"/>
          </a:p>
        </p:txBody>
      </p:sp>
      <p:sp>
        <p:nvSpPr>
          <p:cNvPr id="2030" name="Freeform 3090"/>
          <p:cNvSpPr>
            <a:spLocks/>
          </p:cNvSpPr>
          <p:nvPr/>
        </p:nvSpPr>
        <p:spPr bwMode="auto">
          <a:xfrm>
            <a:off x="7046913" y="4829175"/>
            <a:ext cx="6350" cy="6350"/>
          </a:xfrm>
          <a:custGeom>
            <a:avLst/>
            <a:gdLst>
              <a:gd name="T0" fmla="*/ 0 w 8"/>
              <a:gd name="T1" fmla="*/ 2147483647 h 8"/>
              <a:gd name="T2" fmla="*/ 2147483647 w 8"/>
              <a:gd name="T3" fmla="*/ 0 h 8"/>
              <a:gd name="T4" fmla="*/ 2147483647 w 8"/>
              <a:gd name="T5" fmla="*/ 2147483647 h 8"/>
              <a:gd name="T6" fmla="*/ 0 w 8"/>
              <a:gd name="T7" fmla="*/ 2147483647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3"/>
                </a:moveTo>
                <a:lnTo>
                  <a:pt x="3" y="0"/>
                </a:lnTo>
                <a:lnTo>
                  <a:pt x="8" y="8"/>
                </a:lnTo>
                <a:lnTo>
                  <a:pt x="0" y="3"/>
                </a:lnTo>
                <a:close/>
              </a:path>
            </a:pathLst>
          </a:custGeom>
          <a:solidFill>
            <a:srgbClr val="CDCDCD"/>
          </a:solidFill>
          <a:ln w="6350">
            <a:solidFill>
              <a:schemeClr val="bg1"/>
            </a:solidFill>
            <a:round/>
            <a:headEnd/>
            <a:tailEnd/>
          </a:ln>
        </p:spPr>
        <p:txBody>
          <a:bodyPr/>
          <a:lstStyle/>
          <a:p>
            <a:endParaRPr lang="en-US"/>
          </a:p>
        </p:txBody>
      </p:sp>
      <p:sp>
        <p:nvSpPr>
          <p:cNvPr id="2031" name="Freeform 3091"/>
          <p:cNvSpPr>
            <a:spLocks/>
          </p:cNvSpPr>
          <p:nvPr/>
        </p:nvSpPr>
        <p:spPr bwMode="auto">
          <a:xfrm>
            <a:off x="7191375" y="4791075"/>
            <a:ext cx="4763" cy="6350"/>
          </a:xfrm>
          <a:custGeom>
            <a:avLst/>
            <a:gdLst>
              <a:gd name="T0" fmla="*/ 0 w 8"/>
              <a:gd name="T1" fmla="*/ 0 h 10"/>
              <a:gd name="T2" fmla="*/ 0 w 8"/>
              <a:gd name="T3" fmla="*/ 0 h 10"/>
              <a:gd name="T4" fmla="*/ 2147483647 w 8"/>
              <a:gd name="T5" fmla="*/ 0 h 10"/>
              <a:gd name="T6" fmla="*/ 0 w 8"/>
              <a:gd name="T7" fmla="*/ 0 h 10"/>
              <a:gd name="T8" fmla="*/ 0 60000 65536"/>
              <a:gd name="T9" fmla="*/ 0 60000 65536"/>
              <a:gd name="T10" fmla="*/ 0 60000 65536"/>
              <a:gd name="T11" fmla="*/ 0 60000 65536"/>
              <a:gd name="T12" fmla="*/ 0 w 8"/>
              <a:gd name="T13" fmla="*/ 0 h 10"/>
              <a:gd name="T14" fmla="*/ 8 w 8"/>
              <a:gd name="T15" fmla="*/ 10 h 10"/>
            </a:gdLst>
            <a:ahLst/>
            <a:cxnLst>
              <a:cxn ang="T8">
                <a:pos x="T0" y="T1"/>
              </a:cxn>
              <a:cxn ang="T9">
                <a:pos x="T2" y="T3"/>
              </a:cxn>
              <a:cxn ang="T10">
                <a:pos x="T4" y="T5"/>
              </a:cxn>
              <a:cxn ang="T11">
                <a:pos x="T6" y="T7"/>
              </a:cxn>
            </a:cxnLst>
            <a:rect l="T12" t="T13" r="T14" b="T15"/>
            <a:pathLst>
              <a:path w="8" h="10">
                <a:moveTo>
                  <a:pt x="0" y="10"/>
                </a:moveTo>
                <a:lnTo>
                  <a:pt x="0" y="3"/>
                </a:lnTo>
                <a:lnTo>
                  <a:pt x="8" y="0"/>
                </a:lnTo>
                <a:lnTo>
                  <a:pt x="0" y="10"/>
                </a:lnTo>
                <a:close/>
              </a:path>
            </a:pathLst>
          </a:custGeom>
          <a:solidFill>
            <a:srgbClr val="CDCDCD"/>
          </a:solidFill>
          <a:ln w="6350">
            <a:solidFill>
              <a:schemeClr val="bg1"/>
            </a:solidFill>
            <a:round/>
            <a:headEnd/>
            <a:tailEnd/>
          </a:ln>
        </p:spPr>
        <p:txBody>
          <a:bodyPr/>
          <a:lstStyle/>
          <a:p>
            <a:endParaRPr lang="en-US"/>
          </a:p>
        </p:txBody>
      </p:sp>
      <p:sp>
        <p:nvSpPr>
          <p:cNvPr id="2032" name="Text Box 996"/>
          <p:cNvSpPr txBox="1">
            <a:spLocks noChangeArrowheads="1"/>
          </p:cNvSpPr>
          <p:nvPr/>
        </p:nvSpPr>
        <p:spPr bwMode="auto">
          <a:xfrm>
            <a:off x="4368800" y="2501900"/>
            <a:ext cx="671513" cy="246063"/>
          </a:xfrm>
          <a:prstGeom prst="rect">
            <a:avLst/>
          </a:prstGeom>
          <a:noFill/>
          <a:ln w="9525">
            <a:noFill/>
            <a:miter lim="800000"/>
            <a:headEnd/>
            <a:tailEnd/>
          </a:ln>
        </p:spPr>
        <p:txBody>
          <a:bodyPr wrap="none">
            <a:spAutoFit/>
          </a:bodyPr>
          <a:lstStyle/>
          <a:p>
            <a:r>
              <a:rPr lang="en-GB" sz="1000" b="1">
                <a:latin typeface="Calibri" pitchFamily="34" charset="0"/>
              </a:rPr>
              <a:t>Germany</a:t>
            </a:r>
          </a:p>
        </p:txBody>
      </p:sp>
      <p:sp>
        <p:nvSpPr>
          <p:cNvPr id="2033" name="Line 997"/>
          <p:cNvSpPr>
            <a:spLocks noChangeShapeType="1"/>
          </p:cNvSpPr>
          <p:nvPr/>
        </p:nvSpPr>
        <p:spPr bwMode="auto">
          <a:xfrm flipH="1" flipV="1">
            <a:off x="4735513" y="2720975"/>
            <a:ext cx="101600" cy="757238"/>
          </a:xfrm>
          <a:prstGeom prst="line">
            <a:avLst/>
          </a:prstGeom>
          <a:noFill/>
          <a:ln w="9525">
            <a:solidFill>
              <a:schemeClr val="bg2"/>
            </a:solidFill>
            <a:round/>
            <a:headEnd/>
            <a:tailEnd/>
          </a:ln>
        </p:spPr>
        <p:txBody>
          <a:bodyPr/>
          <a:lstStyle/>
          <a:p>
            <a:endParaRPr lang="en-US"/>
          </a:p>
        </p:txBody>
      </p:sp>
      <p:sp>
        <p:nvSpPr>
          <p:cNvPr id="2034" name="Text Box 998"/>
          <p:cNvSpPr txBox="1">
            <a:spLocks noChangeArrowheads="1"/>
          </p:cNvSpPr>
          <p:nvPr/>
        </p:nvSpPr>
        <p:spPr bwMode="auto">
          <a:xfrm>
            <a:off x="3825875" y="4046538"/>
            <a:ext cx="233363" cy="153987"/>
          </a:xfrm>
          <a:prstGeom prst="rect">
            <a:avLst/>
          </a:prstGeom>
          <a:noFill/>
          <a:ln w="9525">
            <a:noFill/>
            <a:miter lim="800000"/>
            <a:headEnd/>
            <a:tailEnd/>
          </a:ln>
        </p:spPr>
        <p:txBody>
          <a:bodyPr wrap="none" lIns="0" tIns="0" rIns="0" bIns="0">
            <a:spAutoFit/>
          </a:bodyPr>
          <a:lstStyle/>
          <a:p>
            <a:r>
              <a:rPr lang="en-GB" sz="1000" b="1">
                <a:latin typeface="Calibri" pitchFamily="34" charset="0"/>
              </a:rPr>
              <a:t>Italy</a:t>
            </a:r>
          </a:p>
        </p:txBody>
      </p:sp>
      <p:sp>
        <p:nvSpPr>
          <p:cNvPr id="2035" name="Freeform 999"/>
          <p:cNvSpPr>
            <a:spLocks/>
          </p:cNvSpPr>
          <p:nvPr/>
        </p:nvSpPr>
        <p:spPr bwMode="auto">
          <a:xfrm>
            <a:off x="4105275" y="3767138"/>
            <a:ext cx="731838" cy="360362"/>
          </a:xfrm>
          <a:custGeom>
            <a:avLst/>
            <a:gdLst>
              <a:gd name="T0" fmla="*/ 2147483647 w 499"/>
              <a:gd name="T1" fmla="*/ 0 h 227"/>
              <a:gd name="T2" fmla="*/ 2147483647 w 499"/>
              <a:gd name="T3" fmla="*/ 2147483647 h 227"/>
              <a:gd name="T4" fmla="*/ 0 w 499"/>
              <a:gd name="T5" fmla="*/ 2147483647 h 227"/>
              <a:gd name="T6" fmla="*/ 0 60000 65536"/>
              <a:gd name="T7" fmla="*/ 0 60000 65536"/>
              <a:gd name="T8" fmla="*/ 0 60000 65536"/>
              <a:gd name="T9" fmla="*/ 0 w 499"/>
              <a:gd name="T10" fmla="*/ 0 h 227"/>
              <a:gd name="T11" fmla="*/ 499 w 499"/>
              <a:gd name="T12" fmla="*/ 227 h 227"/>
            </a:gdLst>
            <a:ahLst/>
            <a:cxnLst>
              <a:cxn ang="T6">
                <a:pos x="T0" y="T1"/>
              </a:cxn>
              <a:cxn ang="T7">
                <a:pos x="T2" y="T3"/>
              </a:cxn>
              <a:cxn ang="T8">
                <a:pos x="T4" y="T5"/>
              </a:cxn>
            </a:cxnLst>
            <a:rect l="T9" t="T10" r="T11" b="T12"/>
            <a:pathLst>
              <a:path w="499" h="227">
                <a:moveTo>
                  <a:pt x="499" y="0"/>
                </a:moveTo>
                <a:lnTo>
                  <a:pt x="363" y="227"/>
                </a:lnTo>
                <a:lnTo>
                  <a:pt x="0" y="227"/>
                </a:lnTo>
              </a:path>
            </a:pathLst>
          </a:custGeom>
          <a:noFill/>
          <a:ln w="9525">
            <a:solidFill>
              <a:schemeClr val="bg2"/>
            </a:solidFill>
            <a:round/>
            <a:headEnd/>
            <a:tailEnd/>
          </a:ln>
        </p:spPr>
        <p:txBody>
          <a:bodyPr/>
          <a:lstStyle/>
          <a:p>
            <a:endParaRPr lang="en-US"/>
          </a:p>
        </p:txBody>
      </p:sp>
      <p:sp>
        <p:nvSpPr>
          <p:cNvPr id="2036" name="Text Box 1000"/>
          <p:cNvSpPr txBox="1">
            <a:spLocks noChangeArrowheads="1"/>
          </p:cNvSpPr>
          <p:nvPr/>
        </p:nvSpPr>
        <p:spPr bwMode="auto">
          <a:xfrm>
            <a:off x="3973513" y="3622675"/>
            <a:ext cx="352425" cy="153988"/>
          </a:xfrm>
          <a:prstGeom prst="rect">
            <a:avLst/>
          </a:prstGeom>
          <a:noFill/>
          <a:ln w="9525">
            <a:noFill/>
            <a:miter lim="800000"/>
            <a:headEnd/>
            <a:tailEnd/>
          </a:ln>
        </p:spPr>
        <p:txBody>
          <a:bodyPr wrap="none" lIns="0" tIns="0" rIns="0" bIns="0">
            <a:spAutoFit/>
          </a:bodyPr>
          <a:lstStyle/>
          <a:p>
            <a:r>
              <a:rPr lang="en-GB" sz="1000" b="1">
                <a:latin typeface="Calibri" pitchFamily="34" charset="0"/>
              </a:rPr>
              <a:t>France</a:t>
            </a:r>
          </a:p>
        </p:txBody>
      </p:sp>
      <p:sp>
        <p:nvSpPr>
          <p:cNvPr id="2037" name="Line 1001"/>
          <p:cNvSpPr>
            <a:spLocks noChangeShapeType="1"/>
          </p:cNvSpPr>
          <p:nvPr/>
        </p:nvSpPr>
        <p:spPr bwMode="auto">
          <a:xfrm flipH="1">
            <a:off x="4371975" y="3694113"/>
            <a:ext cx="266700" cy="0"/>
          </a:xfrm>
          <a:prstGeom prst="line">
            <a:avLst/>
          </a:prstGeom>
          <a:noFill/>
          <a:ln w="9525">
            <a:solidFill>
              <a:schemeClr val="bg2"/>
            </a:solidFill>
            <a:round/>
            <a:headEnd/>
            <a:tailEnd/>
          </a:ln>
        </p:spPr>
        <p:txBody>
          <a:bodyPr/>
          <a:lstStyle/>
          <a:p>
            <a:endParaRPr lang="en-US"/>
          </a:p>
        </p:txBody>
      </p:sp>
      <p:sp>
        <p:nvSpPr>
          <p:cNvPr id="2038" name="Text Box 1002"/>
          <p:cNvSpPr txBox="1">
            <a:spLocks noChangeArrowheads="1"/>
          </p:cNvSpPr>
          <p:nvPr/>
        </p:nvSpPr>
        <p:spPr bwMode="auto">
          <a:xfrm>
            <a:off x="4044950" y="3335338"/>
            <a:ext cx="153988" cy="153987"/>
          </a:xfrm>
          <a:prstGeom prst="rect">
            <a:avLst/>
          </a:prstGeom>
          <a:noFill/>
          <a:ln w="9525">
            <a:noFill/>
            <a:miter lim="800000"/>
            <a:headEnd/>
            <a:tailEnd/>
          </a:ln>
        </p:spPr>
        <p:txBody>
          <a:bodyPr wrap="none" lIns="0" tIns="0" rIns="0" bIns="0">
            <a:spAutoFit/>
          </a:bodyPr>
          <a:lstStyle/>
          <a:p>
            <a:r>
              <a:rPr lang="en-GB" sz="1000" b="1">
                <a:latin typeface="Calibri" pitchFamily="34" charset="0"/>
              </a:rPr>
              <a:t>UK</a:t>
            </a:r>
          </a:p>
        </p:txBody>
      </p:sp>
      <p:sp>
        <p:nvSpPr>
          <p:cNvPr id="2039" name="Line 1003"/>
          <p:cNvSpPr>
            <a:spLocks noChangeShapeType="1"/>
          </p:cNvSpPr>
          <p:nvPr/>
        </p:nvSpPr>
        <p:spPr bwMode="auto">
          <a:xfrm flipH="1">
            <a:off x="4238625" y="3406775"/>
            <a:ext cx="200025" cy="0"/>
          </a:xfrm>
          <a:prstGeom prst="line">
            <a:avLst/>
          </a:prstGeom>
          <a:noFill/>
          <a:ln w="9525">
            <a:solidFill>
              <a:schemeClr val="bg2"/>
            </a:solidFill>
            <a:round/>
            <a:headEnd/>
            <a:tailEnd/>
          </a:ln>
        </p:spPr>
        <p:txBody>
          <a:bodyPr/>
          <a:lstStyle/>
          <a:p>
            <a:endParaRPr lang="en-US"/>
          </a:p>
        </p:txBody>
      </p:sp>
      <p:sp>
        <p:nvSpPr>
          <p:cNvPr id="2040" name="Text Box 1004"/>
          <p:cNvSpPr txBox="1">
            <a:spLocks noChangeArrowheads="1"/>
          </p:cNvSpPr>
          <p:nvPr/>
        </p:nvSpPr>
        <p:spPr bwMode="auto">
          <a:xfrm>
            <a:off x="4306888" y="3046413"/>
            <a:ext cx="434975" cy="153987"/>
          </a:xfrm>
          <a:prstGeom prst="rect">
            <a:avLst/>
          </a:prstGeom>
          <a:noFill/>
          <a:ln w="9525">
            <a:noFill/>
            <a:miter lim="800000"/>
            <a:headEnd/>
            <a:tailEnd/>
          </a:ln>
        </p:spPr>
        <p:txBody>
          <a:bodyPr wrap="none" lIns="0" tIns="0" rIns="0" bIns="0">
            <a:spAutoFit/>
          </a:bodyPr>
          <a:lstStyle/>
          <a:p>
            <a:r>
              <a:rPr lang="en-GB" sz="1000" b="1">
                <a:latin typeface="Calibri" pitchFamily="34" charset="0"/>
              </a:rPr>
              <a:t>Belgium</a:t>
            </a:r>
          </a:p>
        </p:txBody>
      </p:sp>
      <p:sp>
        <p:nvSpPr>
          <p:cNvPr id="2041" name="Line 1005"/>
          <p:cNvSpPr>
            <a:spLocks noChangeShapeType="1"/>
          </p:cNvSpPr>
          <p:nvPr/>
        </p:nvSpPr>
        <p:spPr bwMode="auto">
          <a:xfrm>
            <a:off x="4572000" y="3190875"/>
            <a:ext cx="133350" cy="360363"/>
          </a:xfrm>
          <a:prstGeom prst="line">
            <a:avLst/>
          </a:prstGeom>
          <a:noFill/>
          <a:ln w="9525">
            <a:solidFill>
              <a:schemeClr val="bg2"/>
            </a:solidFill>
            <a:round/>
            <a:headEnd/>
            <a:tailEnd/>
          </a:ln>
        </p:spPr>
        <p:txBody>
          <a:bodyPr/>
          <a:lstStyle/>
          <a:p>
            <a:endParaRPr lang="en-US"/>
          </a:p>
        </p:txBody>
      </p:sp>
      <p:sp>
        <p:nvSpPr>
          <p:cNvPr id="2042" name="Text Box 1006"/>
          <p:cNvSpPr txBox="1">
            <a:spLocks noChangeArrowheads="1"/>
          </p:cNvSpPr>
          <p:nvPr/>
        </p:nvSpPr>
        <p:spPr bwMode="auto">
          <a:xfrm>
            <a:off x="2446338" y="3325813"/>
            <a:ext cx="392112" cy="153987"/>
          </a:xfrm>
          <a:prstGeom prst="rect">
            <a:avLst/>
          </a:prstGeom>
          <a:noFill/>
          <a:ln w="9525">
            <a:noFill/>
            <a:miter lim="800000"/>
            <a:headEnd/>
            <a:tailEnd/>
          </a:ln>
        </p:spPr>
        <p:txBody>
          <a:bodyPr wrap="none" lIns="0" tIns="0" rIns="0" bIns="0">
            <a:spAutoFit/>
          </a:bodyPr>
          <a:lstStyle/>
          <a:p>
            <a:r>
              <a:rPr lang="en-GB" sz="1000" b="1">
                <a:solidFill>
                  <a:schemeClr val="bg1"/>
                </a:solidFill>
                <a:latin typeface="Calibri" pitchFamily="34" charset="0"/>
              </a:rPr>
              <a:t>Canada</a:t>
            </a:r>
          </a:p>
        </p:txBody>
      </p:sp>
      <p:sp>
        <p:nvSpPr>
          <p:cNvPr id="2043" name="Rectangle 1007"/>
          <p:cNvSpPr>
            <a:spLocks noChangeArrowheads="1"/>
          </p:cNvSpPr>
          <p:nvPr/>
        </p:nvSpPr>
        <p:spPr bwMode="auto">
          <a:xfrm>
            <a:off x="7704138" y="3457575"/>
            <a:ext cx="623887" cy="409575"/>
          </a:xfrm>
          <a:prstGeom prst="rect">
            <a:avLst/>
          </a:prstGeom>
          <a:noFill/>
          <a:ln w="9398" algn="ctr">
            <a:noFill/>
            <a:miter lim="800000"/>
            <a:headEnd/>
            <a:tailEnd/>
          </a:ln>
        </p:spPr>
        <p:txBody>
          <a:bodyPr lIns="90000" tIns="46800" rIns="90000" bIns="46800" anchor="ctr"/>
          <a:lstStyle/>
          <a:p>
            <a:pPr marL="111125" indent="-111125"/>
            <a:r>
              <a:rPr lang="en-GB" sz="1000" b="1">
                <a:solidFill>
                  <a:srgbClr val="000000"/>
                </a:solidFill>
                <a:latin typeface="Calibri" pitchFamily="34" charset="0"/>
                <a:ea typeface="Arial Unicode MS" pitchFamily="34" charset="-128"/>
                <a:cs typeface="Arial Unicode MS" pitchFamily="34" charset="-128"/>
              </a:rPr>
              <a:t>China</a:t>
            </a:r>
            <a:endParaRPr lang="en-GB" sz="1000" b="1">
              <a:latin typeface="Calibri" pitchFamily="34" charset="0"/>
            </a:endParaRPr>
          </a:p>
        </p:txBody>
      </p:sp>
      <p:sp>
        <p:nvSpPr>
          <p:cNvPr id="2044" name="Rectangle 1009"/>
          <p:cNvSpPr>
            <a:spLocks noChangeArrowheads="1"/>
          </p:cNvSpPr>
          <p:nvPr/>
        </p:nvSpPr>
        <p:spPr bwMode="auto">
          <a:xfrm>
            <a:off x="5437188" y="3136900"/>
            <a:ext cx="573087" cy="252413"/>
          </a:xfrm>
          <a:prstGeom prst="rect">
            <a:avLst/>
          </a:prstGeom>
          <a:noFill/>
          <a:ln w="9398" algn="ctr">
            <a:noFill/>
            <a:miter lim="800000"/>
            <a:headEnd/>
            <a:tailEnd/>
          </a:ln>
        </p:spPr>
        <p:txBody>
          <a:bodyPr lIns="90000" tIns="46800" rIns="90000" bIns="46800"/>
          <a:lstStyle/>
          <a:p>
            <a:pPr defTabSz="457200">
              <a:buClr>
                <a:srgbClr val="000000"/>
              </a:buClr>
              <a:buSzPct val="100000"/>
              <a:buFont typeface="Humnst777 BT" pitchFamily="34" charset="0"/>
              <a:buNone/>
              <a:tabLst>
                <a:tab pos="560388" algn="l"/>
                <a:tab pos="1017588" algn="l"/>
                <a:tab pos="1474788" algn="l"/>
                <a:tab pos="1931988" algn="l"/>
                <a:tab pos="2389188" algn="l"/>
                <a:tab pos="2846388" algn="l"/>
                <a:tab pos="3303588" algn="l"/>
                <a:tab pos="3760788" algn="l"/>
                <a:tab pos="4217988" algn="l"/>
                <a:tab pos="4675188" algn="l"/>
                <a:tab pos="5132388" algn="l"/>
                <a:tab pos="5589588" algn="l"/>
                <a:tab pos="6046788" algn="l"/>
                <a:tab pos="6503988" algn="l"/>
                <a:tab pos="6961188" algn="l"/>
                <a:tab pos="7418388" algn="l"/>
                <a:tab pos="7875588" algn="l"/>
                <a:tab pos="8332788" algn="l"/>
                <a:tab pos="8789988" algn="l"/>
                <a:tab pos="9247188" algn="l"/>
              </a:tabLst>
            </a:pPr>
            <a:r>
              <a:rPr lang="en-GB" sz="1000" b="1">
                <a:latin typeface="Calibri" pitchFamily="34" charset="0"/>
              </a:rPr>
              <a:t>Turkey</a:t>
            </a:r>
          </a:p>
        </p:txBody>
      </p:sp>
      <p:sp>
        <p:nvSpPr>
          <p:cNvPr id="2045" name="Line 1010"/>
          <p:cNvSpPr>
            <a:spLocks noChangeShapeType="1"/>
          </p:cNvSpPr>
          <p:nvPr/>
        </p:nvSpPr>
        <p:spPr bwMode="auto">
          <a:xfrm flipV="1">
            <a:off x="5362575" y="3417888"/>
            <a:ext cx="244475" cy="509587"/>
          </a:xfrm>
          <a:prstGeom prst="line">
            <a:avLst/>
          </a:prstGeom>
          <a:noFill/>
          <a:ln w="9525">
            <a:solidFill>
              <a:schemeClr val="bg2"/>
            </a:solidFill>
            <a:round/>
            <a:headEnd/>
            <a:tailEnd/>
          </a:ln>
        </p:spPr>
        <p:txBody>
          <a:bodyPr/>
          <a:lstStyle/>
          <a:p>
            <a:endParaRPr lang="en-US"/>
          </a:p>
        </p:txBody>
      </p:sp>
      <p:sp>
        <p:nvSpPr>
          <p:cNvPr id="2046" name="Rectangle 1011"/>
          <p:cNvSpPr>
            <a:spLocks noChangeArrowheads="1"/>
          </p:cNvSpPr>
          <p:nvPr/>
        </p:nvSpPr>
        <p:spPr bwMode="auto">
          <a:xfrm>
            <a:off x="5868988" y="4878388"/>
            <a:ext cx="669925" cy="247650"/>
          </a:xfrm>
          <a:prstGeom prst="rect">
            <a:avLst/>
          </a:prstGeom>
          <a:noFill/>
          <a:ln w="9398" algn="ctr">
            <a:noFill/>
            <a:miter lim="800000"/>
            <a:headEnd/>
            <a:tailEnd/>
          </a:ln>
        </p:spPr>
        <p:txBody>
          <a:bodyPr lIns="90000" tIns="46800" rIns="90000" bIns="46800">
            <a:spAutoFit/>
          </a:bodyPr>
          <a:lstStyle/>
          <a:p>
            <a:pPr marL="115888" indent="-115888" defTabSz="457200">
              <a:buClr>
                <a:srgbClr val="000000"/>
              </a:buClr>
              <a:buSzPct val="100000"/>
              <a:buFont typeface="Wingdings" pitchFamily="2" charset="2"/>
              <a:buNone/>
              <a:tabLst>
                <a:tab pos="1158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0000"/>
                </a:solidFill>
                <a:latin typeface="Calibri" pitchFamily="34" charset="0"/>
                <a:ea typeface="Arial Unicode MS" pitchFamily="34" charset="-128"/>
                <a:cs typeface="Arial Unicode MS" pitchFamily="34" charset="-128"/>
              </a:rPr>
              <a:t>India</a:t>
            </a:r>
          </a:p>
        </p:txBody>
      </p:sp>
      <p:sp>
        <p:nvSpPr>
          <p:cNvPr id="2047" name="Rectangle 1016"/>
          <p:cNvSpPr>
            <a:spLocks noChangeArrowheads="1"/>
          </p:cNvSpPr>
          <p:nvPr/>
        </p:nvSpPr>
        <p:spPr bwMode="auto">
          <a:xfrm>
            <a:off x="2360613" y="5276850"/>
            <a:ext cx="750887" cy="255588"/>
          </a:xfrm>
          <a:prstGeom prst="rect">
            <a:avLst/>
          </a:prstGeom>
          <a:noFill/>
          <a:ln w="9398" algn="ctr">
            <a:noFill/>
            <a:miter lim="800000"/>
            <a:headEnd/>
            <a:tailEnd/>
          </a:ln>
        </p:spPr>
        <p:txBody>
          <a:bodyPr lIns="90000" tIns="46800" rIns="90000" bIns="46800">
            <a:spAutoFit/>
          </a:bodyPr>
          <a:lstStyle/>
          <a:p>
            <a:pPr marL="115888" indent="-115888" defTabSz="457200">
              <a:buClr>
                <a:srgbClr val="000000"/>
              </a:buClr>
              <a:buSzPct val="100000"/>
              <a:buFont typeface="Wingdings" pitchFamily="2" charset="2"/>
              <a:buNone/>
              <a:tabLst>
                <a:tab pos="1158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0000"/>
                </a:solidFill>
                <a:latin typeface="Calibri" pitchFamily="34" charset="0"/>
                <a:ea typeface="Arial Unicode MS" pitchFamily="34" charset="-128"/>
                <a:cs typeface="Arial Unicode MS" pitchFamily="34" charset="-128"/>
              </a:rPr>
              <a:t>Brazil</a:t>
            </a:r>
          </a:p>
        </p:txBody>
      </p:sp>
      <p:sp>
        <p:nvSpPr>
          <p:cNvPr id="2048" name="Line 1017"/>
          <p:cNvSpPr>
            <a:spLocks noChangeShapeType="1"/>
          </p:cNvSpPr>
          <p:nvPr/>
        </p:nvSpPr>
        <p:spPr bwMode="auto">
          <a:xfrm flipV="1">
            <a:off x="3171825" y="5087938"/>
            <a:ext cx="446088" cy="239712"/>
          </a:xfrm>
          <a:prstGeom prst="line">
            <a:avLst/>
          </a:prstGeom>
          <a:noFill/>
          <a:ln w="9525">
            <a:solidFill>
              <a:schemeClr val="bg2"/>
            </a:solidFill>
            <a:round/>
            <a:headEnd/>
            <a:tailEnd/>
          </a:ln>
        </p:spPr>
        <p:txBody>
          <a:bodyPr/>
          <a:lstStyle/>
          <a:p>
            <a:endParaRPr lang="en-US"/>
          </a:p>
        </p:txBody>
      </p:sp>
      <p:sp>
        <p:nvSpPr>
          <p:cNvPr id="2049" name="Rectangle 1018"/>
          <p:cNvSpPr>
            <a:spLocks noChangeArrowheads="1"/>
          </p:cNvSpPr>
          <p:nvPr/>
        </p:nvSpPr>
        <p:spPr bwMode="auto">
          <a:xfrm>
            <a:off x="1800225" y="4481513"/>
            <a:ext cx="844550" cy="249237"/>
          </a:xfrm>
          <a:prstGeom prst="rect">
            <a:avLst/>
          </a:prstGeom>
          <a:noFill/>
          <a:ln w="9398" algn="ctr">
            <a:noFill/>
            <a:miter lim="800000"/>
            <a:headEnd/>
            <a:tailEnd/>
          </a:ln>
        </p:spPr>
        <p:txBody>
          <a:bodyPr lIns="90000" tIns="46800" rIns="90000" bIns="46800">
            <a:spAutoFit/>
          </a:bodyPr>
          <a:lstStyle/>
          <a:p>
            <a:pPr marL="115888" indent="-115888" defTabSz="457200">
              <a:buClr>
                <a:srgbClr val="000000"/>
              </a:buClr>
              <a:buSzPct val="100000"/>
              <a:buFont typeface="Wingdings" pitchFamily="2" charset="2"/>
              <a:buNone/>
              <a:tabLst>
                <a:tab pos="1158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0000"/>
                </a:solidFill>
                <a:latin typeface="Calibri" pitchFamily="34" charset="0"/>
                <a:ea typeface="Arial Unicode MS" pitchFamily="34" charset="-128"/>
                <a:cs typeface="Arial Unicode MS" pitchFamily="34" charset="-128"/>
              </a:rPr>
              <a:t>Nicaragua</a:t>
            </a:r>
          </a:p>
        </p:txBody>
      </p:sp>
      <p:sp>
        <p:nvSpPr>
          <p:cNvPr id="2050" name="Line 1019"/>
          <p:cNvSpPr>
            <a:spLocks noChangeShapeType="1"/>
          </p:cNvSpPr>
          <p:nvPr/>
        </p:nvSpPr>
        <p:spPr bwMode="auto">
          <a:xfrm flipH="1">
            <a:off x="2551113" y="4594225"/>
            <a:ext cx="519112" cy="20638"/>
          </a:xfrm>
          <a:prstGeom prst="line">
            <a:avLst/>
          </a:prstGeom>
          <a:noFill/>
          <a:ln w="9525">
            <a:solidFill>
              <a:schemeClr val="bg2"/>
            </a:solidFill>
            <a:round/>
            <a:headEnd/>
            <a:tailEnd/>
          </a:ln>
        </p:spPr>
        <p:txBody>
          <a:bodyPr/>
          <a:lstStyle/>
          <a:p>
            <a:endParaRPr lang="en-US"/>
          </a:p>
        </p:txBody>
      </p:sp>
      <p:sp>
        <p:nvSpPr>
          <p:cNvPr id="2051" name="Text Box 1020"/>
          <p:cNvSpPr txBox="1">
            <a:spLocks noChangeArrowheads="1"/>
          </p:cNvSpPr>
          <p:nvPr/>
        </p:nvSpPr>
        <p:spPr bwMode="auto">
          <a:xfrm>
            <a:off x="7534275" y="4081463"/>
            <a:ext cx="304800" cy="153987"/>
          </a:xfrm>
          <a:prstGeom prst="rect">
            <a:avLst/>
          </a:prstGeom>
          <a:noFill/>
          <a:ln w="9525">
            <a:noFill/>
            <a:miter lim="800000"/>
            <a:headEnd/>
            <a:tailEnd/>
          </a:ln>
        </p:spPr>
        <p:txBody>
          <a:bodyPr wrap="none" lIns="0" tIns="0" rIns="0" bIns="0">
            <a:spAutoFit/>
          </a:bodyPr>
          <a:lstStyle/>
          <a:p>
            <a:r>
              <a:rPr lang="en-GB" sz="1000" b="1">
                <a:latin typeface="Calibri" pitchFamily="34" charset="0"/>
              </a:rPr>
              <a:t>Japan</a:t>
            </a:r>
          </a:p>
        </p:txBody>
      </p:sp>
      <p:grpSp>
        <p:nvGrpSpPr>
          <p:cNvPr id="7" name="Group 1040"/>
          <p:cNvGrpSpPr>
            <a:grpSpLocks/>
          </p:cNvGrpSpPr>
          <p:nvPr/>
        </p:nvGrpSpPr>
        <p:grpSpPr bwMode="auto">
          <a:xfrm>
            <a:off x="487363" y="5848350"/>
            <a:ext cx="692150" cy="673100"/>
            <a:chOff x="523875" y="5511800"/>
            <a:chExt cx="749817" cy="673100"/>
          </a:xfrm>
        </p:grpSpPr>
        <p:sp>
          <p:nvSpPr>
            <p:cNvPr id="2053" name="Text Box 1021"/>
            <p:cNvSpPr txBox="1">
              <a:spLocks noChangeArrowheads="1"/>
            </p:cNvSpPr>
            <p:nvPr/>
          </p:nvSpPr>
          <p:spPr bwMode="auto">
            <a:xfrm>
              <a:off x="768350" y="5532438"/>
              <a:ext cx="369890" cy="153888"/>
            </a:xfrm>
            <a:prstGeom prst="rect">
              <a:avLst/>
            </a:prstGeom>
            <a:noFill/>
            <a:ln w="9525">
              <a:noFill/>
              <a:miter lim="800000"/>
              <a:headEnd/>
              <a:tailEnd/>
            </a:ln>
          </p:spPr>
          <p:txBody>
            <a:bodyPr wrap="none" lIns="0" tIns="0" rIns="0" bIns="0">
              <a:spAutoFit/>
            </a:bodyPr>
            <a:lstStyle/>
            <a:p>
              <a:r>
                <a:rPr lang="en-GB" sz="1000">
                  <a:latin typeface="Calibri" pitchFamily="34" charset="0"/>
                </a:rPr>
                <a:t>Suzlon</a:t>
              </a:r>
            </a:p>
          </p:txBody>
        </p:sp>
        <p:sp>
          <p:nvSpPr>
            <p:cNvPr id="2054" name="Rectangle 1022"/>
            <p:cNvSpPr>
              <a:spLocks noChangeArrowheads="1"/>
            </p:cNvSpPr>
            <p:nvPr/>
          </p:nvSpPr>
          <p:spPr bwMode="auto">
            <a:xfrm>
              <a:off x="523875" y="5511800"/>
              <a:ext cx="188913" cy="180975"/>
            </a:xfrm>
            <a:prstGeom prst="rect">
              <a:avLst/>
            </a:prstGeom>
            <a:solidFill>
              <a:schemeClr val="folHlink"/>
            </a:solidFill>
            <a:ln w="9525">
              <a:solidFill>
                <a:schemeClr val="folHlink"/>
              </a:solidFill>
              <a:miter lim="800000"/>
              <a:headEnd/>
              <a:tailEnd/>
            </a:ln>
          </p:spPr>
          <p:txBody>
            <a:bodyPr wrap="none" anchor="ctr"/>
            <a:lstStyle/>
            <a:p>
              <a:endParaRPr lang="en-US" sz="1000">
                <a:latin typeface="Calibri" pitchFamily="34" charset="0"/>
              </a:endParaRPr>
            </a:p>
          </p:txBody>
        </p:sp>
        <p:sp>
          <p:nvSpPr>
            <p:cNvPr id="2055" name="Text Box 1023"/>
            <p:cNvSpPr txBox="1">
              <a:spLocks noChangeArrowheads="1"/>
            </p:cNvSpPr>
            <p:nvPr/>
          </p:nvSpPr>
          <p:spPr bwMode="auto">
            <a:xfrm>
              <a:off x="768350" y="5764213"/>
              <a:ext cx="505342" cy="153888"/>
            </a:xfrm>
            <a:prstGeom prst="rect">
              <a:avLst/>
            </a:prstGeom>
            <a:noFill/>
            <a:ln w="9525">
              <a:noFill/>
              <a:miter lim="800000"/>
              <a:headEnd/>
              <a:tailEnd/>
            </a:ln>
          </p:spPr>
          <p:txBody>
            <a:bodyPr wrap="none" lIns="0" tIns="0" rIns="0" bIns="0">
              <a:spAutoFit/>
            </a:bodyPr>
            <a:lstStyle/>
            <a:p>
              <a:r>
                <a:rPr lang="en-GB" sz="1000">
                  <a:latin typeface="Calibri" pitchFamily="34" charset="0"/>
                </a:rPr>
                <a:t>REpower</a:t>
              </a:r>
            </a:p>
          </p:txBody>
        </p:sp>
        <p:sp>
          <p:nvSpPr>
            <p:cNvPr id="2056" name="Rectangle 1024"/>
            <p:cNvSpPr>
              <a:spLocks noChangeArrowheads="1"/>
            </p:cNvSpPr>
            <p:nvPr/>
          </p:nvSpPr>
          <p:spPr bwMode="auto">
            <a:xfrm>
              <a:off x="523875" y="5753100"/>
              <a:ext cx="188913" cy="180975"/>
            </a:xfrm>
            <a:prstGeom prst="rect">
              <a:avLst/>
            </a:prstGeom>
            <a:solidFill>
              <a:srgbClr val="B1726B"/>
            </a:solidFill>
            <a:ln w="9525">
              <a:solidFill>
                <a:srgbClr val="B1726B"/>
              </a:solidFill>
              <a:miter lim="800000"/>
              <a:headEnd/>
              <a:tailEnd/>
            </a:ln>
          </p:spPr>
          <p:txBody>
            <a:bodyPr wrap="none" anchor="ctr"/>
            <a:lstStyle/>
            <a:p>
              <a:endParaRPr lang="en-US" sz="1000">
                <a:latin typeface="Calibri" pitchFamily="34" charset="0"/>
              </a:endParaRPr>
            </a:p>
          </p:txBody>
        </p:sp>
        <p:sp>
          <p:nvSpPr>
            <p:cNvPr id="2057" name="Text Box 1025"/>
            <p:cNvSpPr txBox="1">
              <a:spLocks noChangeArrowheads="1"/>
            </p:cNvSpPr>
            <p:nvPr/>
          </p:nvSpPr>
          <p:spPr bwMode="auto">
            <a:xfrm>
              <a:off x="768350" y="6015038"/>
              <a:ext cx="269169" cy="153888"/>
            </a:xfrm>
            <a:prstGeom prst="rect">
              <a:avLst/>
            </a:prstGeom>
            <a:noFill/>
            <a:ln w="9525">
              <a:noFill/>
              <a:miter lim="800000"/>
              <a:headEnd/>
              <a:tailEnd/>
            </a:ln>
          </p:spPr>
          <p:txBody>
            <a:bodyPr wrap="none" lIns="0" tIns="0" rIns="0" bIns="0">
              <a:spAutoFit/>
            </a:bodyPr>
            <a:lstStyle/>
            <a:p>
              <a:r>
                <a:rPr lang="en-GB" sz="1000">
                  <a:latin typeface="Calibri" pitchFamily="34" charset="0"/>
                </a:rPr>
                <a:t>Both</a:t>
              </a:r>
            </a:p>
          </p:txBody>
        </p:sp>
        <p:sp>
          <p:nvSpPr>
            <p:cNvPr id="2058" name="Rectangle 1026"/>
            <p:cNvSpPr>
              <a:spLocks noChangeArrowheads="1"/>
            </p:cNvSpPr>
            <p:nvPr/>
          </p:nvSpPr>
          <p:spPr bwMode="auto">
            <a:xfrm>
              <a:off x="523875" y="6003925"/>
              <a:ext cx="188913" cy="180975"/>
            </a:xfrm>
            <a:prstGeom prst="rect">
              <a:avLst/>
            </a:prstGeom>
            <a:solidFill>
              <a:srgbClr val="D8CEB8"/>
            </a:solidFill>
            <a:ln w="9525">
              <a:solidFill>
                <a:srgbClr val="D8CEB8"/>
              </a:solidFill>
              <a:miter lim="800000"/>
              <a:headEnd/>
              <a:tailEnd/>
            </a:ln>
          </p:spPr>
          <p:txBody>
            <a:bodyPr wrap="none" anchor="ctr"/>
            <a:lstStyle/>
            <a:p>
              <a:endParaRPr lang="en-US" sz="1000">
                <a:latin typeface="Calibri" pitchFamily="34" charset="0"/>
              </a:endParaRPr>
            </a:p>
          </p:txBody>
        </p:sp>
      </p:grpSp>
      <p:sp>
        <p:nvSpPr>
          <p:cNvPr id="2059" name="Rectangle 1028"/>
          <p:cNvSpPr>
            <a:spLocks noChangeArrowheads="1"/>
          </p:cNvSpPr>
          <p:nvPr>
            <p:custDataLst>
              <p:tags r:id="rId1"/>
            </p:custDataLst>
          </p:nvPr>
        </p:nvSpPr>
        <p:spPr bwMode="gray">
          <a:xfrm>
            <a:off x="474663" y="6638925"/>
            <a:ext cx="8142287" cy="163513"/>
          </a:xfrm>
          <a:prstGeom prst="rect">
            <a:avLst/>
          </a:prstGeom>
          <a:noFill/>
          <a:ln w="9525" algn="ctr">
            <a:noFill/>
            <a:miter lim="800000"/>
            <a:headEnd type="none" w="lg" len="lg"/>
            <a:tailEnd type="none" w="lg" len="lg"/>
          </a:ln>
        </p:spPr>
        <p:txBody>
          <a:bodyPr lIns="0" tIns="0" rIns="0" bIns="0" anchor="b"/>
          <a:lstStyle/>
          <a:p>
            <a:pPr>
              <a:lnSpc>
                <a:spcPct val="90000"/>
              </a:lnSpc>
            </a:pPr>
            <a:r>
              <a:rPr lang="en-US" sz="800">
                <a:latin typeface="Calibri" pitchFamily="34" charset="0"/>
              </a:rPr>
              <a:t>Data as of June 2011 and comibed at group level (Suzlon + REpower)</a:t>
            </a:r>
          </a:p>
        </p:txBody>
      </p:sp>
      <p:graphicFrame>
        <p:nvGraphicFramePr>
          <p:cNvPr id="2060" name="Table 2059"/>
          <p:cNvGraphicFramePr>
            <a:graphicFrameLocks noGrp="1"/>
          </p:cNvGraphicFramePr>
          <p:nvPr/>
        </p:nvGraphicFramePr>
        <p:xfrm>
          <a:off x="457200" y="3616325"/>
          <a:ext cx="1148862" cy="781050"/>
        </p:xfrm>
        <a:graphic>
          <a:graphicData uri="http://schemas.openxmlformats.org/drawingml/2006/table">
            <a:tbl>
              <a:tblPr/>
              <a:tblGrid>
                <a:gridCol w="561276"/>
                <a:gridCol w="587586"/>
              </a:tblGrid>
              <a:tr h="200025">
                <a:tc gridSpan="2">
                  <a:txBody>
                    <a:bodyPr/>
                    <a:lstStyle/>
                    <a:p>
                      <a:pPr algn="ctr" rtl="0" fontAlgn="ctr"/>
                      <a:r>
                        <a:rPr lang="en-US" sz="1000" b="1" i="0" u="none" strike="noStrike" dirty="0">
                          <a:solidFill>
                            <a:schemeClr val="bg1"/>
                          </a:solidFill>
                          <a:latin typeface="Arial"/>
                        </a:rPr>
                        <a:t>N. </a:t>
                      </a:r>
                      <a:r>
                        <a:rPr lang="en-US" sz="1000" b="1" i="0" u="none" strike="noStrike" kern="1200" dirty="0" smtClean="0">
                          <a:solidFill>
                            <a:schemeClr val="bg1"/>
                          </a:solidFill>
                          <a:latin typeface="Arial"/>
                          <a:ea typeface="+mn-ea"/>
                          <a:cs typeface="+mn-cs"/>
                        </a:rPr>
                        <a:t>America</a:t>
                      </a:r>
                    </a:p>
                  </a:txBody>
                  <a:tcPr marL="45720" marR="45720"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endParaRPr lang="en-US"/>
                    </a:p>
                  </a:txBody>
                  <a:tcPr/>
                </a:tc>
              </a:tr>
              <a:tr h="190500">
                <a:tc>
                  <a:txBody>
                    <a:bodyPr/>
                    <a:lstStyle/>
                    <a:p>
                      <a:pPr algn="l" rtl="0" fontAlgn="ctr"/>
                      <a:r>
                        <a:rPr lang="en-US" sz="1000" b="1" i="0" u="none" strike="noStrike">
                          <a:solidFill>
                            <a:srgbClr val="000000"/>
                          </a:solidFill>
                          <a:latin typeface="Arial"/>
                        </a:rPr>
                        <a:t>Canada</a:t>
                      </a:r>
                    </a:p>
                  </a:txBody>
                  <a:tcPr marL="45720" marR="45720"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sz="1000" b="0" i="0" u="none" strike="noStrike" dirty="0">
                          <a:solidFill>
                            <a:srgbClr val="000000"/>
                          </a:solidFill>
                          <a:latin typeface="Arial"/>
                        </a:rPr>
                        <a:t>            4 </a:t>
                      </a:r>
                    </a:p>
                  </a:txBody>
                  <a:tcPr marL="45720" marR="45720"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r>
              <a:tr h="190500">
                <a:tc>
                  <a:txBody>
                    <a:bodyPr/>
                    <a:lstStyle/>
                    <a:p>
                      <a:pPr algn="l" rtl="0" fontAlgn="ctr"/>
                      <a:r>
                        <a:rPr lang="en-US" sz="1000" b="1" i="0" u="none" strike="noStrike" dirty="0">
                          <a:solidFill>
                            <a:srgbClr val="000000"/>
                          </a:solidFill>
                          <a:latin typeface="Arial"/>
                        </a:rPr>
                        <a:t>USA</a:t>
                      </a:r>
                    </a:p>
                  </a:txBody>
                  <a:tcPr marL="45720" marR="45720"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sz="1000" b="0" i="0" u="none" strike="noStrike" dirty="0">
                          <a:solidFill>
                            <a:srgbClr val="000000"/>
                          </a:solidFill>
                          <a:latin typeface="Arial"/>
                        </a:rPr>
                        <a:t>     </a:t>
                      </a:r>
                      <a:r>
                        <a:rPr lang="en-US" sz="1000" b="0" i="0" u="none" strike="noStrike" dirty="0" smtClean="0">
                          <a:solidFill>
                            <a:srgbClr val="000000"/>
                          </a:solidFill>
                          <a:latin typeface="Arial"/>
                        </a:rPr>
                        <a:t>2,991 </a:t>
                      </a:r>
                      <a:endParaRPr lang="en-US" sz="1000" b="0" i="0" u="none" strike="noStrike" dirty="0">
                        <a:solidFill>
                          <a:srgbClr val="000000"/>
                        </a:solidFill>
                        <a:latin typeface="Arial"/>
                      </a:endParaRPr>
                    </a:p>
                  </a:txBody>
                  <a:tcPr marL="45720" marR="45720"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r>
              <a:tr h="200025">
                <a:tc>
                  <a:txBody>
                    <a:bodyPr/>
                    <a:lstStyle/>
                    <a:p>
                      <a:pPr algn="l" rtl="0" fontAlgn="ctr"/>
                      <a:r>
                        <a:rPr lang="en-US" sz="1000" b="1" i="0" u="none" strike="noStrike">
                          <a:solidFill>
                            <a:srgbClr val="000000"/>
                          </a:solidFill>
                          <a:latin typeface="Arial"/>
                        </a:rPr>
                        <a:t>Total</a:t>
                      </a:r>
                    </a:p>
                  </a:txBody>
                  <a:tcPr marL="45720" marR="45720"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sz="1000" b="0" i="0" u="none" strike="noStrike" dirty="0">
                          <a:solidFill>
                            <a:srgbClr val="000000"/>
                          </a:solidFill>
                          <a:latin typeface="Arial"/>
                        </a:rPr>
                        <a:t>   </a:t>
                      </a:r>
                      <a:r>
                        <a:rPr lang="en-US" sz="1000" b="1" i="0" u="none" strike="noStrike" dirty="0">
                          <a:solidFill>
                            <a:srgbClr val="000000"/>
                          </a:solidFill>
                          <a:latin typeface="Arial"/>
                        </a:rPr>
                        <a:t>  </a:t>
                      </a:r>
                      <a:r>
                        <a:rPr lang="en-US" sz="1000" b="1" i="0" u="none" strike="noStrike" dirty="0" smtClean="0">
                          <a:solidFill>
                            <a:srgbClr val="000000"/>
                          </a:solidFill>
                          <a:latin typeface="Arial"/>
                        </a:rPr>
                        <a:t>2,995 </a:t>
                      </a:r>
                      <a:endParaRPr lang="en-US" sz="1000" b="1" i="0" u="none" strike="noStrike" dirty="0">
                        <a:solidFill>
                          <a:srgbClr val="000000"/>
                        </a:solidFill>
                        <a:latin typeface="Arial"/>
                      </a:endParaRPr>
                    </a:p>
                  </a:txBody>
                  <a:tcPr marL="45720" marR="45720"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061" name="Line 1003"/>
          <p:cNvSpPr>
            <a:spLocks noChangeShapeType="1"/>
          </p:cNvSpPr>
          <p:nvPr/>
        </p:nvSpPr>
        <p:spPr bwMode="auto">
          <a:xfrm flipH="1">
            <a:off x="4229100" y="3941763"/>
            <a:ext cx="200025" cy="0"/>
          </a:xfrm>
          <a:prstGeom prst="line">
            <a:avLst/>
          </a:prstGeom>
          <a:noFill/>
          <a:ln w="9525">
            <a:solidFill>
              <a:schemeClr val="bg2"/>
            </a:solidFill>
            <a:round/>
            <a:headEnd/>
            <a:tailEnd/>
          </a:ln>
        </p:spPr>
        <p:txBody>
          <a:bodyPr/>
          <a:lstStyle/>
          <a:p>
            <a:endParaRPr lang="en-US"/>
          </a:p>
        </p:txBody>
      </p:sp>
      <p:sp>
        <p:nvSpPr>
          <p:cNvPr id="2062" name="Text Box 1002"/>
          <p:cNvSpPr txBox="1">
            <a:spLocks noChangeArrowheads="1"/>
          </p:cNvSpPr>
          <p:nvPr/>
        </p:nvSpPr>
        <p:spPr bwMode="auto">
          <a:xfrm>
            <a:off x="3365500" y="3856038"/>
            <a:ext cx="892175" cy="153987"/>
          </a:xfrm>
          <a:prstGeom prst="rect">
            <a:avLst/>
          </a:prstGeom>
          <a:noFill/>
          <a:ln w="9525">
            <a:noFill/>
            <a:miter lim="800000"/>
            <a:headEnd/>
            <a:tailEnd/>
          </a:ln>
        </p:spPr>
        <p:txBody>
          <a:bodyPr wrap="none" lIns="0" tIns="0" rIns="0" bIns="0">
            <a:spAutoFit/>
          </a:bodyPr>
          <a:lstStyle/>
          <a:p>
            <a:r>
              <a:rPr lang="en-GB" sz="1000" b="1">
                <a:latin typeface="Calibri" pitchFamily="34" charset="0"/>
              </a:rPr>
              <a:t>Portugal &amp; Spain</a:t>
            </a:r>
          </a:p>
        </p:txBody>
      </p:sp>
      <p:graphicFrame>
        <p:nvGraphicFramePr>
          <p:cNvPr id="2063" name="Table 2062"/>
          <p:cNvGraphicFramePr>
            <a:graphicFrameLocks noGrp="1"/>
          </p:cNvGraphicFramePr>
          <p:nvPr/>
        </p:nvGraphicFramePr>
        <p:xfrm>
          <a:off x="5029200" y="1752600"/>
          <a:ext cx="1318758" cy="1234945"/>
        </p:xfrm>
        <a:graphic>
          <a:graphicData uri="http://schemas.openxmlformats.org/drawingml/2006/table">
            <a:tbl>
              <a:tblPr/>
              <a:tblGrid>
                <a:gridCol w="644280"/>
                <a:gridCol w="674478"/>
              </a:tblGrid>
              <a:tr h="200025">
                <a:tc gridSpan="2">
                  <a:txBody>
                    <a:bodyPr/>
                    <a:lstStyle/>
                    <a:p>
                      <a:pPr algn="ctr" rtl="0" fontAlgn="ctr"/>
                      <a:r>
                        <a:rPr lang="en-US" sz="1000" b="1" i="0" u="none" strike="noStrike" dirty="0" smtClean="0">
                          <a:solidFill>
                            <a:srgbClr val="FFFFFF"/>
                          </a:solidFill>
                          <a:latin typeface="Arial"/>
                        </a:rPr>
                        <a:t>Europe </a:t>
                      </a:r>
                      <a:endParaRPr lang="en-US" sz="1000" b="1" i="0" u="none" strike="noStrike" dirty="0">
                        <a:solidFill>
                          <a:srgbClr val="FFFFFF"/>
                        </a:solidFill>
                        <a:latin typeface="Arial"/>
                      </a:endParaRPr>
                    </a:p>
                  </a:txBody>
                  <a:tcPr marL="45720" marR="45720"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endParaRPr lang="en-US"/>
                    </a:p>
                  </a:txBody>
                  <a:tcPr/>
                </a:tc>
              </a:tr>
              <a:tr h="263395">
                <a:tc>
                  <a:txBody>
                    <a:bodyPr/>
                    <a:lstStyle/>
                    <a:p>
                      <a:pPr algn="l" rtl="0" fontAlgn="ctr"/>
                      <a:r>
                        <a:rPr lang="en-US" sz="1000" b="1" i="0" u="none" strike="noStrike" dirty="0">
                          <a:solidFill>
                            <a:srgbClr val="000000"/>
                          </a:solidFill>
                          <a:latin typeface="Arial"/>
                        </a:rPr>
                        <a:t>Germany</a:t>
                      </a:r>
                    </a:p>
                  </a:txBody>
                  <a:tcPr marL="45720" marR="45720"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sz="1000" b="0" i="0" u="none" strike="noStrike" dirty="0">
                          <a:solidFill>
                            <a:srgbClr val="000000"/>
                          </a:solidFill>
                          <a:latin typeface="Arial"/>
                        </a:rPr>
                        <a:t>      </a:t>
                      </a:r>
                      <a:r>
                        <a:rPr lang="en-US" sz="1000" b="0" i="0" u="none" strike="noStrike" dirty="0" smtClean="0">
                          <a:solidFill>
                            <a:srgbClr val="000000"/>
                          </a:solidFill>
                          <a:latin typeface="Arial"/>
                        </a:rPr>
                        <a:t>1,985 </a:t>
                      </a:r>
                      <a:endParaRPr lang="en-US" sz="1000" b="0" i="0" u="none" strike="noStrike" dirty="0">
                        <a:solidFill>
                          <a:srgbClr val="000000"/>
                        </a:solidFill>
                        <a:latin typeface="Arial"/>
                      </a:endParaRPr>
                    </a:p>
                  </a:txBody>
                  <a:tcPr marL="45720" marR="45720"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0500">
                <a:tc>
                  <a:txBody>
                    <a:bodyPr/>
                    <a:lstStyle/>
                    <a:p>
                      <a:pPr algn="l" rtl="0" fontAlgn="ctr"/>
                      <a:r>
                        <a:rPr lang="en-US" sz="1000" b="1" i="0" u="none" strike="noStrike">
                          <a:solidFill>
                            <a:srgbClr val="000000"/>
                          </a:solidFill>
                          <a:latin typeface="Arial"/>
                        </a:rPr>
                        <a:t>France</a:t>
                      </a:r>
                    </a:p>
                  </a:txBody>
                  <a:tcPr marL="45720" marR="45720"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sz="1000" b="0" i="0" u="none" strike="noStrike" dirty="0">
                          <a:solidFill>
                            <a:srgbClr val="000000"/>
                          </a:solidFill>
                          <a:latin typeface="Arial"/>
                        </a:rPr>
                        <a:t>      </a:t>
                      </a:r>
                      <a:r>
                        <a:rPr lang="en-US" sz="1000" b="0" i="0" u="none" strike="noStrike" dirty="0" smtClean="0">
                          <a:solidFill>
                            <a:srgbClr val="000000"/>
                          </a:solidFill>
                          <a:latin typeface="Arial"/>
                        </a:rPr>
                        <a:t>1,199 </a:t>
                      </a:r>
                      <a:endParaRPr lang="en-US" sz="1000" b="0" i="0" u="none" strike="noStrike" dirty="0">
                        <a:solidFill>
                          <a:srgbClr val="000000"/>
                        </a:solidFill>
                        <a:latin typeface="Arial"/>
                      </a:endParaRPr>
                    </a:p>
                  </a:txBody>
                  <a:tcPr marL="45720" marR="45720"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0500">
                <a:tc>
                  <a:txBody>
                    <a:bodyPr/>
                    <a:lstStyle/>
                    <a:p>
                      <a:pPr algn="l" rtl="0" fontAlgn="ctr"/>
                      <a:r>
                        <a:rPr lang="en-US" sz="1000" b="1" i="0" u="none" strike="noStrike">
                          <a:solidFill>
                            <a:srgbClr val="000000"/>
                          </a:solidFill>
                          <a:latin typeface="Arial"/>
                        </a:rPr>
                        <a:t>UK</a:t>
                      </a:r>
                    </a:p>
                  </a:txBody>
                  <a:tcPr marL="45720" marR="45720"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sz="1000" b="0" i="0" u="none" strike="noStrike" dirty="0">
                          <a:solidFill>
                            <a:srgbClr val="000000"/>
                          </a:solidFill>
                          <a:latin typeface="Arial"/>
                        </a:rPr>
                        <a:t>         </a:t>
                      </a:r>
                      <a:r>
                        <a:rPr lang="en-US" sz="1000" b="0" i="0" u="none" strike="noStrike" dirty="0" smtClean="0">
                          <a:solidFill>
                            <a:srgbClr val="000000"/>
                          </a:solidFill>
                          <a:latin typeface="Arial"/>
                        </a:rPr>
                        <a:t>644 </a:t>
                      </a:r>
                      <a:endParaRPr lang="en-US" sz="1000" b="0" i="0" u="none" strike="noStrike" dirty="0">
                        <a:solidFill>
                          <a:srgbClr val="000000"/>
                        </a:solidFill>
                        <a:latin typeface="Arial"/>
                      </a:endParaRPr>
                    </a:p>
                  </a:txBody>
                  <a:tcPr marL="45720" marR="45720"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0500">
                <a:tc>
                  <a:txBody>
                    <a:bodyPr/>
                    <a:lstStyle/>
                    <a:p>
                      <a:pPr algn="l" rtl="0" fontAlgn="ctr"/>
                      <a:r>
                        <a:rPr lang="en-US" sz="1000" b="1" i="0" u="none" strike="noStrike">
                          <a:solidFill>
                            <a:srgbClr val="000000"/>
                          </a:solidFill>
                          <a:latin typeface="Arial"/>
                        </a:rPr>
                        <a:t>Others</a:t>
                      </a:r>
                    </a:p>
                  </a:txBody>
                  <a:tcPr marL="45720" marR="45720"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sz="1000" b="0" i="0" u="none" strike="noStrike" dirty="0">
                          <a:solidFill>
                            <a:srgbClr val="000000"/>
                          </a:solidFill>
                          <a:latin typeface="Arial"/>
                        </a:rPr>
                        <a:t>      </a:t>
                      </a:r>
                      <a:r>
                        <a:rPr lang="en-US" sz="1000" b="0" i="0" u="none" strike="noStrike" dirty="0" smtClean="0">
                          <a:solidFill>
                            <a:srgbClr val="000000"/>
                          </a:solidFill>
                          <a:latin typeface="Arial"/>
                        </a:rPr>
                        <a:t>1,398 </a:t>
                      </a:r>
                      <a:endParaRPr lang="en-US" sz="1000" b="0" i="0" u="none" strike="noStrike" dirty="0">
                        <a:solidFill>
                          <a:srgbClr val="000000"/>
                        </a:solidFill>
                        <a:latin typeface="Arial"/>
                      </a:endParaRPr>
                    </a:p>
                  </a:txBody>
                  <a:tcPr marL="45720" marR="45720"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0025">
                <a:tc>
                  <a:txBody>
                    <a:bodyPr/>
                    <a:lstStyle/>
                    <a:p>
                      <a:pPr algn="l" rtl="0" fontAlgn="ctr"/>
                      <a:r>
                        <a:rPr lang="en-US" sz="1000" b="1" i="0" u="none" strike="noStrike" dirty="0">
                          <a:solidFill>
                            <a:srgbClr val="000000"/>
                          </a:solidFill>
                          <a:latin typeface="Arial"/>
                        </a:rPr>
                        <a:t>Total</a:t>
                      </a:r>
                    </a:p>
                  </a:txBody>
                  <a:tcPr marL="45720" marR="45720"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sz="1000" b="1" i="0" u="none" strike="noStrike" dirty="0">
                          <a:solidFill>
                            <a:srgbClr val="000000"/>
                          </a:solidFill>
                          <a:latin typeface="Arial"/>
                        </a:rPr>
                        <a:t>      </a:t>
                      </a:r>
                      <a:r>
                        <a:rPr lang="en-US" sz="1000" b="1" i="0" u="none" strike="noStrike" dirty="0" smtClean="0">
                          <a:solidFill>
                            <a:srgbClr val="000000"/>
                          </a:solidFill>
                          <a:latin typeface="Arial"/>
                        </a:rPr>
                        <a:t>5,226 </a:t>
                      </a:r>
                      <a:endParaRPr lang="en-US" sz="1000" b="1" i="0" u="none" strike="noStrike" dirty="0">
                        <a:solidFill>
                          <a:srgbClr val="000000"/>
                        </a:solidFill>
                        <a:latin typeface="Arial"/>
                      </a:endParaRPr>
                    </a:p>
                  </a:txBody>
                  <a:tcPr marL="45720" marR="45720"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064" name="Line 1010"/>
          <p:cNvSpPr>
            <a:spLocks noChangeShapeType="1"/>
          </p:cNvSpPr>
          <p:nvPr/>
        </p:nvSpPr>
        <p:spPr bwMode="auto">
          <a:xfrm flipV="1">
            <a:off x="7318375" y="3662363"/>
            <a:ext cx="354013" cy="61912"/>
          </a:xfrm>
          <a:prstGeom prst="line">
            <a:avLst/>
          </a:prstGeom>
          <a:noFill/>
          <a:ln w="9525">
            <a:solidFill>
              <a:schemeClr val="bg2"/>
            </a:solidFill>
            <a:round/>
            <a:headEnd/>
            <a:tailEnd/>
          </a:ln>
        </p:spPr>
        <p:txBody>
          <a:bodyPr/>
          <a:lstStyle/>
          <a:p>
            <a:endParaRPr lang="en-US"/>
          </a:p>
        </p:txBody>
      </p:sp>
      <p:graphicFrame>
        <p:nvGraphicFramePr>
          <p:cNvPr id="2065" name="Table 2064"/>
          <p:cNvGraphicFramePr>
            <a:graphicFrameLocks noGrp="1"/>
          </p:cNvGraphicFramePr>
          <p:nvPr/>
        </p:nvGraphicFramePr>
        <p:xfrm>
          <a:off x="5365750" y="5227638"/>
          <a:ext cx="1230595" cy="1285875"/>
        </p:xfrm>
        <a:graphic>
          <a:graphicData uri="http://schemas.openxmlformats.org/drawingml/2006/table">
            <a:tbl>
              <a:tblPr/>
              <a:tblGrid>
                <a:gridCol w="601207"/>
                <a:gridCol w="629388"/>
              </a:tblGrid>
              <a:tr h="200025">
                <a:tc gridSpan="2">
                  <a:txBody>
                    <a:bodyPr/>
                    <a:lstStyle/>
                    <a:p>
                      <a:pPr algn="ctr" rtl="0" fontAlgn="ctr"/>
                      <a:r>
                        <a:rPr lang="en-US" sz="1000" b="1" i="0" u="none" strike="noStrike" dirty="0">
                          <a:solidFill>
                            <a:srgbClr val="FFFFFF"/>
                          </a:solidFill>
                          <a:latin typeface="Arial"/>
                        </a:rPr>
                        <a:t>Asia</a:t>
                      </a:r>
                    </a:p>
                  </a:txBody>
                  <a:tcPr marL="45720" marR="45720"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endParaRPr lang="en-US"/>
                    </a:p>
                  </a:txBody>
                  <a:tcPr/>
                </a:tc>
              </a:tr>
              <a:tr h="190500">
                <a:tc>
                  <a:txBody>
                    <a:bodyPr/>
                    <a:lstStyle/>
                    <a:p>
                      <a:pPr algn="l" rtl="0" fontAlgn="ctr"/>
                      <a:r>
                        <a:rPr lang="en-US" sz="1000" b="1" i="0" u="none" strike="noStrike">
                          <a:solidFill>
                            <a:srgbClr val="000000"/>
                          </a:solidFill>
                          <a:latin typeface="Arial"/>
                        </a:rPr>
                        <a:t>China</a:t>
                      </a:r>
                    </a:p>
                  </a:txBody>
                  <a:tcPr marL="45720" marR="45720"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sz="1000" b="0" i="0" u="none" strike="noStrike" dirty="0" smtClean="0">
                          <a:solidFill>
                            <a:srgbClr val="000000"/>
                          </a:solidFill>
                          <a:latin typeface="Arial"/>
                        </a:rPr>
                        <a:t>1063</a:t>
                      </a:r>
                      <a:endParaRPr lang="en-US" sz="1000" b="0" i="0" u="none" strike="noStrike" dirty="0">
                        <a:solidFill>
                          <a:srgbClr val="000000"/>
                        </a:solidFill>
                        <a:latin typeface="Arial"/>
                      </a:endParaRPr>
                    </a:p>
                  </a:txBody>
                  <a:tcPr marL="45720" marR="45720"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r>
              <a:tr h="190500">
                <a:tc>
                  <a:txBody>
                    <a:bodyPr/>
                    <a:lstStyle/>
                    <a:p>
                      <a:pPr algn="l" rtl="0" fontAlgn="ctr"/>
                      <a:r>
                        <a:rPr lang="en-US" sz="1000" b="1" i="0" u="none" strike="noStrike">
                          <a:solidFill>
                            <a:srgbClr val="000000"/>
                          </a:solidFill>
                          <a:latin typeface="Arial"/>
                        </a:rPr>
                        <a:t>Japan</a:t>
                      </a:r>
                    </a:p>
                  </a:txBody>
                  <a:tcPr marL="45720" marR="45720"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sz="1000" b="0" i="0" u="none" strike="noStrike" dirty="0">
                          <a:solidFill>
                            <a:srgbClr val="000000"/>
                          </a:solidFill>
                          <a:latin typeface="Arial"/>
                        </a:rPr>
                        <a:t>         </a:t>
                      </a:r>
                      <a:r>
                        <a:rPr lang="en-US" sz="1000" b="0" i="0" u="none" strike="noStrike" dirty="0" smtClean="0">
                          <a:solidFill>
                            <a:srgbClr val="000000"/>
                          </a:solidFill>
                          <a:latin typeface="Arial"/>
                        </a:rPr>
                        <a:t>118 </a:t>
                      </a:r>
                      <a:endParaRPr lang="en-US" sz="1000" b="0" i="0" u="none" strike="noStrike" dirty="0">
                        <a:solidFill>
                          <a:srgbClr val="000000"/>
                        </a:solidFill>
                        <a:latin typeface="Arial"/>
                      </a:endParaRPr>
                    </a:p>
                  </a:txBody>
                  <a:tcPr marL="45720" marR="45720"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r>
              <a:tr h="190500">
                <a:tc>
                  <a:txBody>
                    <a:bodyPr/>
                    <a:lstStyle/>
                    <a:p>
                      <a:pPr algn="l" rtl="0" fontAlgn="ctr"/>
                      <a:r>
                        <a:rPr lang="en-US" sz="1000" b="1" i="0" u="none" strike="noStrike">
                          <a:solidFill>
                            <a:srgbClr val="000000"/>
                          </a:solidFill>
                          <a:latin typeface="Arial"/>
                        </a:rPr>
                        <a:t>India</a:t>
                      </a:r>
                    </a:p>
                  </a:txBody>
                  <a:tcPr marL="45720" marR="45720"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sz="1000" b="0" i="0" u="none" strike="noStrike" dirty="0" smtClean="0">
                          <a:solidFill>
                            <a:srgbClr val="000000"/>
                          </a:solidFill>
                          <a:latin typeface="Arial"/>
                        </a:rPr>
                        <a:t>6334</a:t>
                      </a:r>
                      <a:endParaRPr lang="en-US" sz="1000" b="0" i="0" u="none" strike="noStrike" dirty="0">
                        <a:solidFill>
                          <a:srgbClr val="000000"/>
                        </a:solidFill>
                        <a:latin typeface="Arial"/>
                      </a:endParaRPr>
                    </a:p>
                  </a:txBody>
                  <a:tcPr marL="45720" marR="45720"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r>
              <a:tr h="200025">
                <a:tc>
                  <a:txBody>
                    <a:bodyPr/>
                    <a:lstStyle/>
                    <a:p>
                      <a:pPr algn="l" rtl="0" fontAlgn="ctr"/>
                      <a:r>
                        <a:rPr lang="en-US" sz="1000" b="1" i="0" u="none" strike="noStrike" dirty="0" smtClean="0">
                          <a:solidFill>
                            <a:srgbClr val="000000"/>
                          </a:solidFill>
                          <a:latin typeface="Arial"/>
                        </a:rPr>
                        <a:t>Sri Lanka</a:t>
                      </a:r>
                      <a:endParaRPr lang="en-US" sz="1000" b="1" i="0" u="none" strike="noStrike" dirty="0">
                        <a:solidFill>
                          <a:srgbClr val="000000"/>
                        </a:solidFill>
                        <a:latin typeface="Arial"/>
                      </a:endParaRPr>
                    </a:p>
                  </a:txBody>
                  <a:tcPr marL="45720" marR="45720"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sz="1000" b="0" i="0" u="none" strike="noStrike" dirty="0" smtClean="0">
                          <a:solidFill>
                            <a:srgbClr val="000000"/>
                          </a:solidFill>
                          <a:latin typeface="Arial"/>
                        </a:rPr>
                        <a:t>10</a:t>
                      </a:r>
                      <a:endParaRPr lang="en-US" sz="1000" b="0" i="0" u="none" strike="noStrike" dirty="0">
                        <a:solidFill>
                          <a:srgbClr val="000000"/>
                        </a:solidFill>
                        <a:latin typeface="Arial"/>
                      </a:endParaRPr>
                    </a:p>
                  </a:txBody>
                  <a:tcPr marL="45720" marR="45720"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r>
              <a:tr h="200025">
                <a:tc>
                  <a:txBody>
                    <a:bodyPr/>
                    <a:lstStyle/>
                    <a:p>
                      <a:pPr algn="l" rtl="0" fontAlgn="ctr"/>
                      <a:r>
                        <a:rPr lang="en-US" sz="1000" b="1" i="0" u="none" strike="noStrike" dirty="0">
                          <a:solidFill>
                            <a:srgbClr val="000000"/>
                          </a:solidFill>
                          <a:latin typeface="Arial"/>
                        </a:rPr>
                        <a:t>Total</a:t>
                      </a:r>
                    </a:p>
                  </a:txBody>
                  <a:tcPr marL="45720" marR="45720"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sz="1000" b="0" i="0" u="none" strike="noStrike" dirty="0">
                          <a:solidFill>
                            <a:srgbClr val="000000"/>
                          </a:solidFill>
                          <a:latin typeface="Arial"/>
                        </a:rPr>
                        <a:t>    </a:t>
                      </a:r>
                      <a:r>
                        <a:rPr lang="en-US" sz="1000" b="1" i="0" u="none" strike="noStrike" dirty="0">
                          <a:solidFill>
                            <a:srgbClr val="000000"/>
                          </a:solidFill>
                          <a:latin typeface="Arial"/>
                        </a:rPr>
                        <a:t>  </a:t>
                      </a:r>
                      <a:r>
                        <a:rPr lang="en-US" sz="1000" b="1" i="0" u="none" strike="noStrike" dirty="0" smtClean="0">
                          <a:solidFill>
                            <a:srgbClr val="000000"/>
                          </a:solidFill>
                          <a:latin typeface="Arial"/>
                        </a:rPr>
                        <a:t>7,525 </a:t>
                      </a:r>
                      <a:endParaRPr lang="en-US" sz="1000" b="1" i="0" u="none" strike="noStrike" dirty="0">
                        <a:solidFill>
                          <a:srgbClr val="000000"/>
                        </a:solidFill>
                        <a:latin typeface="Arial"/>
                      </a:endParaRPr>
                    </a:p>
                  </a:txBody>
                  <a:tcPr marL="45720" marR="45720"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066" name="Table 2065"/>
          <p:cNvGraphicFramePr>
            <a:graphicFrameLocks noGrp="1"/>
          </p:cNvGraphicFramePr>
          <p:nvPr/>
        </p:nvGraphicFramePr>
        <p:xfrm>
          <a:off x="7839075" y="4994275"/>
          <a:ext cx="1148862" cy="400050"/>
        </p:xfrm>
        <a:graphic>
          <a:graphicData uri="http://schemas.openxmlformats.org/drawingml/2006/table">
            <a:tbl>
              <a:tblPr/>
              <a:tblGrid>
                <a:gridCol w="561276"/>
                <a:gridCol w="587586"/>
              </a:tblGrid>
              <a:tr h="200025">
                <a:tc gridSpan="2">
                  <a:txBody>
                    <a:bodyPr/>
                    <a:lstStyle/>
                    <a:p>
                      <a:pPr algn="ctr" rtl="0" fontAlgn="ctr"/>
                      <a:r>
                        <a:rPr lang="en-US" sz="1000" b="1" i="0" u="none" strike="noStrike" dirty="0">
                          <a:solidFill>
                            <a:srgbClr val="FFFFFF"/>
                          </a:solidFill>
                          <a:latin typeface="Arial"/>
                        </a:rPr>
                        <a:t>Australia</a:t>
                      </a:r>
                    </a:p>
                  </a:txBody>
                  <a:tcPr marL="45720" marR="45720"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endParaRPr lang="en-US"/>
                    </a:p>
                  </a:txBody>
                  <a:tcPr/>
                </a:tc>
              </a:tr>
              <a:tr h="200025">
                <a:tc>
                  <a:txBody>
                    <a:bodyPr/>
                    <a:lstStyle/>
                    <a:p>
                      <a:pPr algn="l" rtl="0" fontAlgn="ctr"/>
                      <a:r>
                        <a:rPr lang="en-US" sz="1000" b="1" i="0" u="none" strike="noStrike" dirty="0">
                          <a:solidFill>
                            <a:srgbClr val="000000"/>
                          </a:solidFill>
                          <a:latin typeface="Arial"/>
                        </a:rPr>
                        <a:t>Total</a:t>
                      </a:r>
                    </a:p>
                  </a:txBody>
                  <a:tcPr marL="45720" marR="45720"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sz="1000" b="1" i="0" u="none" strike="noStrike" dirty="0">
                          <a:solidFill>
                            <a:srgbClr val="000000"/>
                          </a:solidFill>
                          <a:latin typeface="Arial"/>
                        </a:rPr>
                        <a:t>        </a:t>
                      </a:r>
                      <a:r>
                        <a:rPr lang="en-US" sz="1000" b="1" i="0" u="none" strike="noStrike" dirty="0" smtClean="0">
                          <a:solidFill>
                            <a:srgbClr val="000000"/>
                          </a:solidFill>
                          <a:latin typeface="Arial"/>
                        </a:rPr>
                        <a:t>770</a:t>
                      </a:r>
                      <a:endParaRPr lang="en-US" sz="1000" b="1" i="0" u="none" strike="noStrike" dirty="0">
                        <a:solidFill>
                          <a:srgbClr val="000000"/>
                        </a:solidFill>
                        <a:latin typeface="Arial"/>
                      </a:endParaRPr>
                    </a:p>
                  </a:txBody>
                  <a:tcPr marL="45720" marR="45720"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067" name="Table 2066"/>
          <p:cNvGraphicFramePr>
            <a:graphicFrameLocks noGrp="1"/>
          </p:cNvGraphicFramePr>
          <p:nvPr/>
        </p:nvGraphicFramePr>
        <p:xfrm>
          <a:off x="1054100" y="4762500"/>
          <a:ext cx="1266092" cy="781050"/>
        </p:xfrm>
        <a:graphic>
          <a:graphicData uri="http://schemas.openxmlformats.org/drawingml/2006/table">
            <a:tbl>
              <a:tblPr/>
              <a:tblGrid>
                <a:gridCol w="774700"/>
                <a:gridCol w="491392"/>
              </a:tblGrid>
              <a:tr h="200025">
                <a:tc gridSpan="2">
                  <a:txBody>
                    <a:bodyPr/>
                    <a:lstStyle/>
                    <a:p>
                      <a:pPr algn="ctr" rtl="0" fontAlgn="ctr"/>
                      <a:r>
                        <a:rPr lang="en-US" sz="1000" b="1" i="0" u="none" strike="noStrike" dirty="0">
                          <a:solidFill>
                            <a:schemeClr val="bg1"/>
                          </a:solidFill>
                          <a:latin typeface="Arial"/>
                        </a:rPr>
                        <a:t>S. America</a:t>
                      </a:r>
                    </a:p>
                  </a:txBody>
                  <a:tcPr marL="45720" marR="45720"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endParaRPr lang="en-US"/>
                    </a:p>
                  </a:txBody>
                  <a:tcPr/>
                </a:tc>
              </a:tr>
              <a:tr h="190500">
                <a:tc>
                  <a:txBody>
                    <a:bodyPr/>
                    <a:lstStyle/>
                    <a:p>
                      <a:pPr algn="l" rtl="0" fontAlgn="ctr"/>
                      <a:r>
                        <a:rPr lang="en-US" sz="1000" b="1" i="0" u="none" strike="noStrike" dirty="0">
                          <a:solidFill>
                            <a:srgbClr val="000000"/>
                          </a:solidFill>
                          <a:latin typeface="Arial"/>
                        </a:rPr>
                        <a:t>Brazil</a:t>
                      </a:r>
                    </a:p>
                  </a:txBody>
                  <a:tcPr marL="45720" marR="45720"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sz="1000" b="0" i="0" u="none" strike="noStrike" dirty="0">
                          <a:solidFill>
                            <a:srgbClr val="000000"/>
                          </a:solidFill>
                          <a:latin typeface="Arial"/>
                        </a:rPr>
                        <a:t>    </a:t>
                      </a:r>
                      <a:r>
                        <a:rPr lang="en-US" sz="1000" b="0" i="0" u="none" strike="noStrike" dirty="0" smtClean="0">
                          <a:solidFill>
                            <a:srgbClr val="000000"/>
                          </a:solidFill>
                          <a:latin typeface="Arial"/>
                        </a:rPr>
                        <a:t>384 </a:t>
                      </a:r>
                      <a:endParaRPr lang="en-US" sz="1000" b="0" i="0" u="none" strike="noStrike" dirty="0">
                        <a:solidFill>
                          <a:srgbClr val="000000"/>
                        </a:solidFill>
                        <a:latin typeface="Arial"/>
                      </a:endParaRPr>
                    </a:p>
                  </a:txBody>
                  <a:tcPr marL="45720" marR="45720"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r>
              <a:tr h="190500">
                <a:tc>
                  <a:txBody>
                    <a:bodyPr/>
                    <a:lstStyle/>
                    <a:p>
                      <a:pPr algn="l" rtl="0" fontAlgn="ctr"/>
                      <a:r>
                        <a:rPr lang="en-US" sz="1000" b="1" i="0" u="none" strike="noStrike">
                          <a:solidFill>
                            <a:srgbClr val="000000"/>
                          </a:solidFill>
                          <a:latin typeface="Arial"/>
                        </a:rPr>
                        <a:t>Nicaragua</a:t>
                      </a:r>
                    </a:p>
                  </a:txBody>
                  <a:tcPr marL="45720" marR="45720"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sz="1000" b="0" i="0" u="none" strike="noStrike" dirty="0">
                          <a:solidFill>
                            <a:srgbClr val="000000"/>
                          </a:solidFill>
                          <a:latin typeface="Arial"/>
                        </a:rPr>
                        <a:t>       </a:t>
                      </a:r>
                      <a:r>
                        <a:rPr lang="en-US" sz="1000" b="0" i="0" u="none" strike="noStrike" dirty="0" smtClean="0">
                          <a:solidFill>
                            <a:srgbClr val="000000"/>
                          </a:solidFill>
                          <a:latin typeface="Arial"/>
                        </a:rPr>
                        <a:t>63 </a:t>
                      </a:r>
                      <a:endParaRPr lang="en-US" sz="1000" b="0" i="0" u="none" strike="noStrike" dirty="0">
                        <a:solidFill>
                          <a:srgbClr val="000000"/>
                        </a:solidFill>
                        <a:latin typeface="Arial"/>
                      </a:endParaRPr>
                    </a:p>
                  </a:txBody>
                  <a:tcPr marL="45720" marR="45720"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r>
              <a:tr h="200025">
                <a:tc>
                  <a:txBody>
                    <a:bodyPr/>
                    <a:lstStyle/>
                    <a:p>
                      <a:pPr algn="l" rtl="0" fontAlgn="ctr"/>
                      <a:r>
                        <a:rPr lang="en-US" sz="1000" b="1" i="0" u="none" strike="noStrike">
                          <a:solidFill>
                            <a:srgbClr val="000000"/>
                          </a:solidFill>
                          <a:latin typeface="Arial"/>
                        </a:rPr>
                        <a:t>Total</a:t>
                      </a:r>
                    </a:p>
                  </a:txBody>
                  <a:tcPr marL="45720" marR="45720"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sz="1000" b="0" i="0" u="none" strike="noStrike" dirty="0">
                          <a:solidFill>
                            <a:srgbClr val="000000"/>
                          </a:solidFill>
                          <a:latin typeface="Arial"/>
                        </a:rPr>
                        <a:t>  </a:t>
                      </a:r>
                      <a:r>
                        <a:rPr lang="en-US" sz="1000" b="1" i="0" u="none" strike="noStrike" dirty="0">
                          <a:solidFill>
                            <a:srgbClr val="000000"/>
                          </a:solidFill>
                          <a:latin typeface="Arial"/>
                        </a:rPr>
                        <a:t>   </a:t>
                      </a:r>
                      <a:r>
                        <a:rPr lang="en-US" sz="1000" b="1" i="0" u="none" strike="noStrike" dirty="0" smtClean="0">
                          <a:solidFill>
                            <a:srgbClr val="000000"/>
                          </a:solidFill>
                          <a:latin typeface="Arial"/>
                        </a:rPr>
                        <a:t>447 </a:t>
                      </a:r>
                      <a:endParaRPr lang="en-US" sz="1000" b="1" i="0" u="none" strike="noStrike" dirty="0">
                        <a:solidFill>
                          <a:srgbClr val="000000"/>
                        </a:solidFill>
                        <a:latin typeface="Arial"/>
                      </a:endParaRPr>
                    </a:p>
                  </a:txBody>
                  <a:tcPr marL="45720" marR="45720"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068" name="TextBox 1037"/>
          <p:cNvSpPr txBox="1">
            <a:spLocks noChangeArrowheads="1"/>
          </p:cNvSpPr>
          <p:nvPr/>
        </p:nvSpPr>
        <p:spPr bwMode="auto">
          <a:xfrm>
            <a:off x="1219200" y="6019800"/>
            <a:ext cx="1704975" cy="338138"/>
          </a:xfrm>
          <a:prstGeom prst="rect">
            <a:avLst/>
          </a:prstGeom>
          <a:noFill/>
          <a:ln w="9525">
            <a:noFill/>
            <a:miter lim="800000"/>
            <a:headEnd/>
            <a:tailEnd/>
          </a:ln>
        </p:spPr>
        <p:txBody>
          <a:bodyPr>
            <a:spAutoFit/>
          </a:bodyPr>
          <a:lstStyle/>
          <a:p>
            <a:pPr algn="ctr"/>
            <a:r>
              <a:rPr lang="en-US" sz="1600">
                <a:latin typeface="Calibri" pitchFamily="34" charset="0"/>
              </a:rPr>
              <a:t>(Figures in MW)</a:t>
            </a:r>
          </a:p>
        </p:txBody>
      </p:sp>
      <p:sp>
        <p:nvSpPr>
          <p:cNvPr id="2069" name="Line 1019"/>
          <p:cNvSpPr>
            <a:spLocks noChangeShapeType="1"/>
          </p:cNvSpPr>
          <p:nvPr/>
        </p:nvSpPr>
        <p:spPr bwMode="auto">
          <a:xfrm flipH="1">
            <a:off x="1658938" y="3709988"/>
            <a:ext cx="519112" cy="20637"/>
          </a:xfrm>
          <a:prstGeom prst="line">
            <a:avLst/>
          </a:prstGeom>
          <a:noFill/>
          <a:ln w="9525">
            <a:solidFill>
              <a:schemeClr val="bg2"/>
            </a:solidFill>
            <a:round/>
            <a:headEnd/>
            <a:tailEnd/>
          </a:ln>
        </p:spPr>
        <p:txBody>
          <a:bodyPr/>
          <a:lstStyle/>
          <a:p>
            <a:endParaRPr lang="en-US"/>
          </a:p>
        </p:txBody>
      </p:sp>
      <p:sp>
        <p:nvSpPr>
          <p:cNvPr id="2070" name="Line 1017"/>
          <p:cNvSpPr>
            <a:spLocks noChangeShapeType="1"/>
          </p:cNvSpPr>
          <p:nvPr/>
        </p:nvSpPr>
        <p:spPr bwMode="auto">
          <a:xfrm flipV="1">
            <a:off x="6080125" y="4564063"/>
            <a:ext cx="42863" cy="314325"/>
          </a:xfrm>
          <a:prstGeom prst="line">
            <a:avLst/>
          </a:prstGeom>
          <a:noFill/>
          <a:ln w="9525">
            <a:solidFill>
              <a:schemeClr val="bg2"/>
            </a:solidFill>
            <a:round/>
            <a:headEnd/>
            <a:tailEnd/>
          </a:ln>
        </p:spPr>
        <p:txBody>
          <a:bodyPr/>
          <a:lstStyle/>
          <a:p>
            <a:endParaRPr lang="en-US"/>
          </a:p>
        </p:txBody>
      </p:sp>
      <p:sp>
        <p:nvSpPr>
          <p:cNvPr id="2071" name="Rectangle 1011"/>
          <p:cNvSpPr>
            <a:spLocks noChangeArrowheads="1"/>
          </p:cNvSpPr>
          <p:nvPr/>
        </p:nvSpPr>
        <p:spPr bwMode="auto">
          <a:xfrm>
            <a:off x="6237288" y="4745038"/>
            <a:ext cx="669925" cy="247650"/>
          </a:xfrm>
          <a:prstGeom prst="rect">
            <a:avLst/>
          </a:prstGeom>
          <a:noFill/>
          <a:ln w="9398" algn="ctr">
            <a:noFill/>
            <a:miter lim="800000"/>
            <a:headEnd/>
            <a:tailEnd/>
          </a:ln>
        </p:spPr>
        <p:txBody>
          <a:bodyPr lIns="90000" tIns="46800" rIns="90000" bIns="46800">
            <a:spAutoFit/>
          </a:bodyPr>
          <a:lstStyle/>
          <a:p>
            <a:pPr marL="115888" indent="-115888" defTabSz="457200">
              <a:buClr>
                <a:srgbClr val="000000"/>
              </a:buClr>
              <a:buSzPct val="100000"/>
              <a:buFont typeface="Wingdings" pitchFamily="2" charset="2"/>
              <a:buNone/>
              <a:tabLst>
                <a:tab pos="1158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0000"/>
                </a:solidFill>
                <a:latin typeface="Calibri" pitchFamily="34" charset="0"/>
                <a:ea typeface="Arial Unicode MS" pitchFamily="34" charset="-128"/>
                <a:cs typeface="Arial Unicode MS" pitchFamily="34" charset="-128"/>
              </a:rPr>
              <a:t>Sri Lanka</a:t>
            </a:r>
          </a:p>
        </p:txBody>
      </p:sp>
      <p:sp>
        <p:nvSpPr>
          <p:cNvPr id="2072" name="Line 1017"/>
          <p:cNvSpPr>
            <a:spLocks noChangeShapeType="1"/>
          </p:cNvSpPr>
          <p:nvPr/>
        </p:nvSpPr>
        <p:spPr bwMode="auto">
          <a:xfrm flipH="1" flipV="1">
            <a:off x="6335713" y="4718050"/>
            <a:ext cx="39687" cy="90488"/>
          </a:xfrm>
          <a:prstGeom prst="line">
            <a:avLst/>
          </a:prstGeom>
          <a:noFill/>
          <a:ln w="9525">
            <a:solidFill>
              <a:schemeClr val="bg2"/>
            </a:solidFill>
            <a:round/>
            <a:headEnd/>
            <a:tailEnd/>
          </a:ln>
        </p:spPr>
        <p:txBody>
          <a:bodyPr/>
          <a:lstStyle/>
          <a:p>
            <a:endParaRPr lang="en-US"/>
          </a:p>
        </p:txBody>
      </p:sp>
      <p:sp>
        <p:nvSpPr>
          <p:cNvPr id="1813" name="Title 1812"/>
          <p:cNvSpPr>
            <a:spLocks noGrp="1"/>
          </p:cNvSpPr>
          <p:nvPr>
            <p:ph type="title"/>
          </p:nvPr>
        </p:nvSpPr>
        <p:spPr>
          <a:xfrm>
            <a:off x="381000" y="458788"/>
            <a:ext cx="7010400" cy="735012"/>
          </a:xfrm>
        </p:spPr>
        <p:txBody>
          <a:bodyPr/>
          <a:lstStyle/>
          <a:p>
            <a:r>
              <a:rPr lang="en-US" dirty="0" smtClean="0"/>
              <a:t>Global footprint</a:t>
            </a:r>
            <a:endParaRPr lang="en-US" dirty="0"/>
          </a:p>
        </p:txBody>
      </p:sp>
      <p:sp>
        <p:nvSpPr>
          <p:cNvPr id="1819" name="Slide Number Placeholder 3"/>
          <p:cNvSpPr>
            <a:spLocks noGrp="1"/>
          </p:cNvSpPr>
          <p:nvPr>
            <p:ph type="sldNum" sz="quarter" idx="10"/>
          </p:nvPr>
        </p:nvSpPr>
        <p:spPr>
          <a:xfrm>
            <a:off x="-76200" y="6565900"/>
            <a:ext cx="381000" cy="265113"/>
          </a:xfrm>
        </p:spPr>
        <p:txBody>
          <a:bodyPr/>
          <a:lstStyle/>
          <a:p>
            <a:pPr>
              <a:defRPr/>
            </a:pPr>
            <a:fld id="{AAC0385A-4BE8-485E-8A4D-D9B04C218D91}" type="slidenum">
              <a:rPr lang="en-US"/>
              <a:pPr>
                <a:defRPr/>
              </a:pPr>
              <a:t>27</a:t>
            </a:fld>
            <a:endParaRPr lang="en-US" dirty="0"/>
          </a:p>
        </p:txBody>
      </p:sp>
      <p:sp>
        <p:nvSpPr>
          <p:cNvPr id="1038" name="Content Placeholder 24"/>
          <p:cNvSpPr txBox="1">
            <a:spLocks/>
          </p:cNvSpPr>
          <p:nvPr/>
        </p:nvSpPr>
        <p:spPr>
          <a:xfrm>
            <a:off x="381000" y="1295400"/>
            <a:ext cx="8382000" cy="4914900"/>
          </a:xfrm>
          <a:prstGeom prst="rect">
            <a:avLst/>
          </a:prstGeom>
        </p:spPr>
        <p:txBody>
          <a:bodyPr/>
          <a:lstStyle/>
          <a:p>
            <a:pPr marL="228600" marR="0" lvl="0" indent="-228600" algn="l" defTabSz="914400" rtl="0" eaLnBrk="0" fontAlgn="base" latinLnBrk="0" hangingPunct="0">
              <a:lnSpc>
                <a:spcPct val="15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Presence in </a:t>
            </a:r>
            <a:r>
              <a:rPr kumimoji="0" lang="en-US" sz="1800" b="1" i="0" u="none" strike="noStrike" kern="0" cap="none" spc="0" normalizeH="0" baseline="0" noProof="0" dirty="0" smtClean="0">
                <a:ln>
                  <a:noFill/>
                </a:ln>
                <a:solidFill>
                  <a:schemeClr val="tx1"/>
                </a:solidFill>
                <a:effectLst/>
                <a:uLnTx/>
                <a:uFillTx/>
                <a:latin typeface="+mn-lt"/>
                <a:ea typeface="+mn-ea"/>
                <a:cs typeface="+mn-cs"/>
              </a:rPr>
              <a:t>30 countries</a:t>
            </a:r>
          </a:p>
          <a:p>
            <a:pPr marL="228600" marR="0" lvl="0" indent="-228600" algn="l" defTabSz="914400" rtl="0" eaLnBrk="0" fontAlgn="base" latinLnBrk="0" hangingPunct="0">
              <a:lnSpc>
                <a:spcPct val="150000"/>
              </a:lnSpc>
              <a:spcBef>
                <a:spcPct val="20000"/>
              </a:spcBef>
              <a:spcAft>
                <a:spcPct val="0"/>
              </a:spcAft>
              <a:buClrTx/>
              <a:buSzTx/>
              <a:buFontTx/>
              <a:buChar char="•"/>
              <a:tabLst/>
              <a:defRPr/>
            </a:pPr>
            <a:r>
              <a:rPr lang="en-US" sz="1800" kern="0" dirty="0" smtClean="0">
                <a:latin typeface="+mn-lt"/>
                <a:cs typeface="+mn-cs"/>
              </a:rPr>
              <a:t>Cumulative global installed base of </a:t>
            </a:r>
            <a:r>
              <a:rPr lang="en-US" sz="1800" b="1" kern="0" dirty="0" smtClean="0">
                <a:latin typeface="+mn-lt"/>
                <a:cs typeface="+mn-cs"/>
              </a:rPr>
              <a:t>~17 GW</a:t>
            </a:r>
            <a:endParaRPr kumimoji="0" lang="en-US" sz="1800" b="1"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0" fontAlgn="base" latinLnBrk="0" hangingPunct="0">
              <a:lnSpc>
                <a:spcPct val="15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Rectangle 3" hidden="1"/>
          <p:cNvGraphicFramePr>
            <a:graphicFrameLocks/>
          </p:cNvGraphicFramePr>
          <p:nvPr/>
        </p:nvGraphicFramePr>
        <p:xfrm>
          <a:off x="0" y="0"/>
          <a:ext cx="146050" cy="158750"/>
        </p:xfrm>
        <a:graphic>
          <a:graphicData uri="http://schemas.openxmlformats.org/presentationml/2006/ole">
            <p:oleObj spid="_x0000_s7170" name="think-cell Slide" r:id="rId33" imgW="0" imgH="0" progId="">
              <p:embed/>
            </p:oleObj>
          </a:graphicData>
        </a:graphic>
      </p:graphicFrame>
      <p:sp>
        <p:nvSpPr>
          <p:cNvPr id="11267" name="Rectangle 49" hidden="1"/>
          <p:cNvSpPr>
            <a:spLocks noChangeArrowheads="1"/>
          </p:cNvSpPr>
          <p:nvPr>
            <p:custDataLst>
              <p:tags r:id="rId2"/>
            </p:custDataLst>
          </p:nvPr>
        </p:nvSpPr>
        <p:spPr bwMode="auto">
          <a:xfrm>
            <a:off x="0" y="0"/>
            <a:ext cx="146050" cy="158750"/>
          </a:xfrm>
          <a:prstGeom prst="rect">
            <a:avLst/>
          </a:prstGeom>
          <a:solidFill>
            <a:schemeClr val="accent1"/>
          </a:solidFill>
          <a:ln w="9525" algn="ctr">
            <a:solidFill>
              <a:schemeClr val="bg2"/>
            </a:solidFill>
            <a:miter lim="800000"/>
            <a:headEnd type="none" w="lg" len="lg"/>
            <a:tailEnd type="none" w="lg" len="lg"/>
          </a:ln>
        </p:spPr>
        <p:txBody>
          <a:bodyPr wrap="none" lIns="0" tIns="0" rIns="0" bIns="0" anchor="ctr"/>
          <a:lstStyle/>
          <a:p>
            <a:r>
              <a:rPr lang="en-US" sz="1000"/>
              <a:t>8</a:t>
            </a:r>
          </a:p>
        </p:txBody>
      </p:sp>
      <p:sp>
        <p:nvSpPr>
          <p:cNvPr id="11268" name="Rectangle 46"/>
          <p:cNvSpPr>
            <a:spLocks noChangeArrowheads="1"/>
          </p:cNvSpPr>
          <p:nvPr>
            <p:custDataLst>
              <p:tags r:id="rId3"/>
            </p:custDataLst>
          </p:nvPr>
        </p:nvSpPr>
        <p:spPr bwMode="gray">
          <a:xfrm>
            <a:off x="3713163" y="1304925"/>
            <a:ext cx="2141537" cy="288925"/>
          </a:xfrm>
          <a:prstGeom prst="rect">
            <a:avLst/>
          </a:prstGeom>
          <a:solidFill>
            <a:schemeClr val="bg1"/>
          </a:solidFill>
          <a:ln w="9525" algn="ctr">
            <a:noFill/>
            <a:miter lim="800000"/>
            <a:headEnd type="none" w="lg" len="lg"/>
            <a:tailEnd type="none" w="lg" len="lg"/>
          </a:ln>
        </p:spPr>
        <p:txBody>
          <a:bodyPr tIns="36000" bIns="36000" anchor="b">
            <a:spAutoFit/>
          </a:bodyPr>
          <a:lstStyle/>
          <a:p>
            <a:pPr algn="ctr"/>
            <a:r>
              <a:rPr lang="en-GB" sz="1400" b="1">
                <a:latin typeface="Calibri" pitchFamily="34" charset="0"/>
              </a:rPr>
              <a:t>Capacity- end of 2010</a:t>
            </a:r>
          </a:p>
        </p:txBody>
      </p:sp>
      <p:sp>
        <p:nvSpPr>
          <p:cNvPr id="11269" name="Rectangle 46"/>
          <p:cNvSpPr>
            <a:spLocks noChangeArrowheads="1"/>
          </p:cNvSpPr>
          <p:nvPr>
            <p:custDataLst>
              <p:tags r:id="rId4"/>
            </p:custDataLst>
          </p:nvPr>
        </p:nvSpPr>
        <p:spPr bwMode="gray">
          <a:xfrm>
            <a:off x="5927725" y="1100138"/>
            <a:ext cx="1682750" cy="503237"/>
          </a:xfrm>
          <a:prstGeom prst="rect">
            <a:avLst/>
          </a:prstGeom>
          <a:solidFill>
            <a:schemeClr val="bg1"/>
          </a:solidFill>
          <a:ln w="9525" algn="ctr">
            <a:noFill/>
            <a:miter lim="800000"/>
            <a:headEnd type="none" w="lg" len="lg"/>
            <a:tailEnd type="none" w="lg" len="lg"/>
          </a:ln>
        </p:spPr>
        <p:txBody>
          <a:bodyPr tIns="36000" bIns="36000" anchor="b">
            <a:spAutoFit/>
          </a:bodyPr>
          <a:lstStyle/>
          <a:p>
            <a:pPr algn="ctr"/>
            <a:r>
              <a:rPr lang="en-GB" sz="1400" b="1">
                <a:latin typeface="Calibri" pitchFamily="34" charset="0"/>
              </a:rPr>
              <a:t>Suzlon Group Relations</a:t>
            </a:r>
          </a:p>
        </p:txBody>
      </p:sp>
      <p:sp>
        <p:nvSpPr>
          <p:cNvPr id="11270" name="Oval 11"/>
          <p:cNvSpPr>
            <a:spLocks noChangeArrowheads="1"/>
          </p:cNvSpPr>
          <p:nvPr>
            <p:custDataLst>
              <p:tags r:id="rId5"/>
            </p:custDataLst>
          </p:nvPr>
        </p:nvSpPr>
        <p:spPr bwMode="gray">
          <a:xfrm>
            <a:off x="646113" y="1701800"/>
            <a:ext cx="239712" cy="239713"/>
          </a:xfrm>
          <a:prstGeom prst="ellipse">
            <a:avLst/>
          </a:prstGeom>
          <a:solidFill>
            <a:schemeClr val="accent1">
              <a:lumMod val="75000"/>
            </a:schemeClr>
          </a:solidFill>
          <a:ln w="9525" algn="ctr">
            <a:noFill/>
            <a:round/>
            <a:headEnd/>
            <a:tailEnd/>
          </a:ln>
        </p:spPr>
        <p:txBody>
          <a:bodyPr wrap="none" lIns="0" tIns="0" rIns="0" bIns="0" anchor="ctr"/>
          <a:lstStyle/>
          <a:p>
            <a:pPr algn="ctr"/>
            <a:r>
              <a:rPr lang="en-GB" sz="1100" b="1">
                <a:solidFill>
                  <a:schemeClr val="bg1"/>
                </a:solidFill>
                <a:latin typeface="Calibri" pitchFamily="34" charset="0"/>
              </a:rPr>
              <a:t>1</a:t>
            </a:r>
          </a:p>
        </p:txBody>
      </p:sp>
      <p:sp>
        <p:nvSpPr>
          <p:cNvPr id="11271" name="Oval 12"/>
          <p:cNvSpPr>
            <a:spLocks noChangeArrowheads="1"/>
          </p:cNvSpPr>
          <p:nvPr>
            <p:custDataLst>
              <p:tags r:id="rId6"/>
            </p:custDataLst>
          </p:nvPr>
        </p:nvSpPr>
        <p:spPr bwMode="gray">
          <a:xfrm>
            <a:off x="646113" y="2019300"/>
            <a:ext cx="239712" cy="239713"/>
          </a:xfrm>
          <a:prstGeom prst="ellipse">
            <a:avLst/>
          </a:prstGeom>
          <a:solidFill>
            <a:schemeClr val="accent1">
              <a:lumMod val="75000"/>
            </a:schemeClr>
          </a:solidFill>
          <a:ln w="9525" algn="ctr">
            <a:noFill/>
            <a:round/>
            <a:headEnd/>
            <a:tailEnd/>
          </a:ln>
        </p:spPr>
        <p:txBody>
          <a:bodyPr wrap="none" lIns="0" tIns="0" rIns="0" bIns="0" anchor="ctr"/>
          <a:lstStyle/>
          <a:p>
            <a:pPr algn="ctr"/>
            <a:r>
              <a:rPr lang="en-GB" sz="1100" b="1">
                <a:solidFill>
                  <a:schemeClr val="bg1"/>
                </a:solidFill>
                <a:latin typeface="Calibri" pitchFamily="34" charset="0"/>
              </a:rPr>
              <a:t>2</a:t>
            </a:r>
          </a:p>
        </p:txBody>
      </p:sp>
      <p:sp>
        <p:nvSpPr>
          <p:cNvPr id="11272" name="Oval 13"/>
          <p:cNvSpPr>
            <a:spLocks noChangeArrowheads="1"/>
          </p:cNvSpPr>
          <p:nvPr>
            <p:custDataLst>
              <p:tags r:id="rId7"/>
            </p:custDataLst>
          </p:nvPr>
        </p:nvSpPr>
        <p:spPr bwMode="gray">
          <a:xfrm>
            <a:off x="646113" y="2336800"/>
            <a:ext cx="239712" cy="239713"/>
          </a:xfrm>
          <a:prstGeom prst="ellipse">
            <a:avLst/>
          </a:prstGeom>
          <a:solidFill>
            <a:schemeClr val="accent1">
              <a:lumMod val="75000"/>
            </a:schemeClr>
          </a:solidFill>
          <a:ln w="9525" algn="ctr">
            <a:noFill/>
            <a:round/>
            <a:headEnd/>
            <a:tailEnd/>
          </a:ln>
        </p:spPr>
        <p:txBody>
          <a:bodyPr wrap="none" lIns="0" tIns="0" rIns="0" bIns="0" anchor="ctr"/>
          <a:lstStyle/>
          <a:p>
            <a:pPr algn="ctr"/>
            <a:r>
              <a:rPr lang="en-GB" sz="1100" b="1">
                <a:solidFill>
                  <a:schemeClr val="bg1"/>
                </a:solidFill>
                <a:latin typeface="Calibri" pitchFamily="34" charset="0"/>
              </a:rPr>
              <a:t>3</a:t>
            </a:r>
          </a:p>
        </p:txBody>
      </p:sp>
      <p:sp>
        <p:nvSpPr>
          <p:cNvPr id="11273" name="Oval 14"/>
          <p:cNvSpPr>
            <a:spLocks noChangeArrowheads="1"/>
          </p:cNvSpPr>
          <p:nvPr>
            <p:custDataLst>
              <p:tags r:id="rId8"/>
            </p:custDataLst>
          </p:nvPr>
        </p:nvSpPr>
        <p:spPr bwMode="gray">
          <a:xfrm>
            <a:off x="646113" y="2654300"/>
            <a:ext cx="239712" cy="239713"/>
          </a:xfrm>
          <a:prstGeom prst="ellipse">
            <a:avLst/>
          </a:prstGeom>
          <a:solidFill>
            <a:schemeClr val="accent1">
              <a:lumMod val="75000"/>
            </a:schemeClr>
          </a:solidFill>
          <a:ln w="9525" algn="ctr">
            <a:noFill/>
            <a:round/>
            <a:headEnd/>
            <a:tailEnd/>
          </a:ln>
        </p:spPr>
        <p:txBody>
          <a:bodyPr wrap="none" lIns="0" tIns="0" rIns="0" bIns="0" anchor="ctr"/>
          <a:lstStyle/>
          <a:p>
            <a:pPr algn="ctr"/>
            <a:r>
              <a:rPr lang="en-GB" sz="1100" b="1">
                <a:solidFill>
                  <a:schemeClr val="bg1"/>
                </a:solidFill>
                <a:latin typeface="Calibri" pitchFamily="34" charset="0"/>
              </a:rPr>
              <a:t>4</a:t>
            </a:r>
          </a:p>
        </p:txBody>
      </p:sp>
      <p:sp>
        <p:nvSpPr>
          <p:cNvPr id="11274" name="Oval 15"/>
          <p:cNvSpPr>
            <a:spLocks noChangeArrowheads="1"/>
          </p:cNvSpPr>
          <p:nvPr>
            <p:custDataLst>
              <p:tags r:id="rId9"/>
            </p:custDataLst>
          </p:nvPr>
        </p:nvSpPr>
        <p:spPr bwMode="gray">
          <a:xfrm>
            <a:off x="646113" y="2971800"/>
            <a:ext cx="239712" cy="239713"/>
          </a:xfrm>
          <a:prstGeom prst="ellipse">
            <a:avLst/>
          </a:prstGeom>
          <a:solidFill>
            <a:schemeClr val="accent1">
              <a:lumMod val="75000"/>
            </a:schemeClr>
          </a:solidFill>
          <a:ln w="9525" algn="ctr">
            <a:noFill/>
            <a:round/>
            <a:headEnd/>
            <a:tailEnd/>
          </a:ln>
        </p:spPr>
        <p:txBody>
          <a:bodyPr wrap="none" lIns="0" tIns="0" rIns="0" bIns="0" anchor="ctr"/>
          <a:lstStyle/>
          <a:p>
            <a:pPr algn="ctr"/>
            <a:r>
              <a:rPr lang="en-GB" sz="1100" b="1">
                <a:solidFill>
                  <a:schemeClr val="bg1"/>
                </a:solidFill>
                <a:latin typeface="Calibri" pitchFamily="34" charset="0"/>
              </a:rPr>
              <a:t>5</a:t>
            </a:r>
          </a:p>
        </p:txBody>
      </p:sp>
      <p:sp>
        <p:nvSpPr>
          <p:cNvPr id="11275" name="Oval 16"/>
          <p:cNvSpPr>
            <a:spLocks noChangeArrowheads="1"/>
          </p:cNvSpPr>
          <p:nvPr>
            <p:custDataLst>
              <p:tags r:id="rId10"/>
            </p:custDataLst>
          </p:nvPr>
        </p:nvSpPr>
        <p:spPr bwMode="gray">
          <a:xfrm>
            <a:off x="646113" y="3289300"/>
            <a:ext cx="239712" cy="239713"/>
          </a:xfrm>
          <a:prstGeom prst="ellipse">
            <a:avLst/>
          </a:prstGeom>
          <a:solidFill>
            <a:schemeClr val="accent1">
              <a:lumMod val="75000"/>
            </a:schemeClr>
          </a:solidFill>
          <a:ln w="9525" algn="ctr">
            <a:noFill/>
            <a:round/>
            <a:headEnd/>
            <a:tailEnd/>
          </a:ln>
        </p:spPr>
        <p:txBody>
          <a:bodyPr wrap="none" lIns="0" tIns="0" rIns="0" bIns="0" anchor="ctr"/>
          <a:lstStyle/>
          <a:p>
            <a:pPr algn="ctr"/>
            <a:r>
              <a:rPr lang="en-GB" sz="1100" b="1">
                <a:solidFill>
                  <a:schemeClr val="bg1"/>
                </a:solidFill>
                <a:latin typeface="Calibri" pitchFamily="34" charset="0"/>
              </a:rPr>
              <a:t>6</a:t>
            </a:r>
          </a:p>
        </p:txBody>
      </p:sp>
      <p:sp>
        <p:nvSpPr>
          <p:cNvPr id="11276" name="Oval 17"/>
          <p:cNvSpPr>
            <a:spLocks noChangeArrowheads="1"/>
          </p:cNvSpPr>
          <p:nvPr>
            <p:custDataLst>
              <p:tags r:id="rId11"/>
            </p:custDataLst>
          </p:nvPr>
        </p:nvSpPr>
        <p:spPr bwMode="gray">
          <a:xfrm>
            <a:off x="646113" y="3606800"/>
            <a:ext cx="239712" cy="239713"/>
          </a:xfrm>
          <a:prstGeom prst="ellipse">
            <a:avLst/>
          </a:prstGeom>
          <a:solidFill>
            <a:schemeClr val="accent1">
              <a:lumMod val="75000"/>
            </a:schemeClr>
          </a:solidFill>
          <a:ln w="9525" algn="ctr">
            <a:noFill/>
            <a:round/>
            <a:headEnd/>
            <a:tailEnd/>
          </a:ln>
        </p:spPr>
        <p:txBody>
          <a:bodyPr wrap="none" lIns="0" tIns="0" rIns="0" bIns="0" anchor="ctr"/>
          <a:lstStyle/>
          <a:p>
            <a:pPr algn="ctr"/>
            <a:r>
              <a:rPr lang="en-GB" sz="1100" b="1">
                <a:solidFill>
                  <a:schemeClr val="bg1"/>
                </a:solidFill>
                <a:latin typeface="Calibri" pitchFamily="34" charset="0"/>
              </a:rPr>
              <a:t>7</a:t>
            </a:r>
          </a:p>
        </p:txBody>
      </p:sp>
      <p:sp>
        <p:nvSpPr>
          <p:cNvPr id="11277" name="Oval 18"/>
          <p:cNvSpPr>
            <a:spLocks noChangeArrowheads="1"/>
          </p:cNvSpPr>
          <p:nvPr>
            <p:custDataLst>
              <p:tags r:id="rId12"/>
            </p:custDataLst>
          </p:nvPr>
        </p:nvSpPr>
        <p:spPr bwMode="gray">
          <a:xfrm>
            <a:off x="646113" y="3924300"/>
            <a:ext cx="239712" cy="239713"/>
          </a:xfrm>
          <a:prstGeom prst="ellipse">
            <a:avLst/>
          </a:prstGeom>
          <a:solidFill>
            <a:schemeClr val="accent1">
              <a:lumMod val="75000"/>
            </a:schemeClr>
          </a:solidFill>
          <a:ln w="9525" algn="ctr">
            <a:noFill/>
            <a:round/>
            <a:headEnd/>
            <a:tailEnd/>
          </a:ln>
        </p:spPr>
        <p:txBody>
          <a:bodyPr wrap="none" lIns="0" tIns="0" rIns="0" bIns="0" anchor="ctr"/>
          <a:lstStyle/>
          <a:p>
            <a:pPr algn="ctr"/>
            <a:r>
              <a:rPr lang="en-GB" sz="1100" b="1">
                <a:solidFill>
                  <a:schemeClr val="bg1"/>
                </a:solidFill>
                <a:latin typeface="Calibri" pitchFamily="34" charset="0"/>
              </a:rPr>
              <a:t>8</a:t>
            </a:r>
          </a:p>
        </p:txBody>
      </p:sp>
      <p:sp>
        <p:nvSpPr>
          <p:cNvPr id="11278" name="Oval 19"/>
          <p:cNvSpPr>
            <a:spLocks noChangeArrowheads="1"/>
          </p:cNvSpPr>
          <p:nvPr>
            <p:custDataLst>
              <p:tags r:id="rId13"/>
            </p:custDataLst>
          </p:nvPr>
        </p:nvSpPr>
        <p:spPr bwMode="gray">
          <a:xfrm>
            <a:off x="646113" y="4241800"/>
            <a:ext cx="239712" cy="239713"/>
          </a:xfrm>
          <a:prstGeom prst="ellipse">
            <a:avLst/>
          </a:prstGeom>
          <a:solidFill>
            <a:schemeClr val="accent1">
              <a:lumMod val="75000"/>
            </a:schemeClr>
          </a:solidFill>
          <a:ln w="9525" algn="ctr">
            <a:noFill/>
            <a:round/>
            <a:headEnd/>
            <a:tailEnd/>
          </a:ln>
        </p:spPr>
        <p:txBody>
          <a:bodyPr wrap="none" lIns="0" tIns="0" rIns="0" bIns="0" anchor="ctr"/>
          <a:lstStyle/>
          <a:p>
            <a:pPr algn="ctr"/>
            <a:r>
              <a:rPr lang="en-GB" sz="1100" b="1">
                <a:solidFill>
                  <a:schemeClr val="bg1"/>
                </a:solidFill>
                <a:latin typeface="Calibri" pitchFamily="34" charset="0"/>
              </a:rPr>
              <a:t>9</a:t>
            </a:r>
          </a:p>
        </p:txBody>
      </p:sp>
      <p:sp>
        <p:nvSpPr>
          <p:cNvPr id="11279" name="Oval 20"/>
          <p:cNvSpPr>
            <a:spLocks noChangeArrowheads="1"/>
          </p:cNvSpPr>
          <p:nvPr>
            <p:custDataLst>
              <p:tags r:id="rId14"/>
            </p:custDataLst>
          </p:nvPr>
        </p:nvSpPr>
        <p:spPr bwMode="gray">
          <a:xfrm>
            <a:off x="646113" y="4559300"/>
            <a:ext cx="239712" cy="239713"/>
          </a:xfrm>
          <a:prstGeom prst="ellipse">
            <a:avLst/>
          </a:prstGeom>
          <a:solidFill>
            <a:schemeClr val="accent1">
              <a:lumMod val="75000"/>
            </a:schemeClr>
          </a:solidFill>
          <a:ln w="9525" algn="ctr">
            <a:noFill/>
            <a:round/>
            <a:headEnd/>
            <a:tailEnd/>
          </a:ln>
        </p:spPr>
        <p:txBody>
          <a:bodyPr wrap="none" lIns="0" tIns="0" rIns="0" bIns="0" anchor="ctr"/>
          <a:lstStyle/>
          <a:p>
            <a:pPr algn="ctr"/>
            <a:r>
              <a:rPr lang="en-GB" sz="1100" b="1">
                <a:solidFill>
                  <a:schemeClr val="bg1"/>
                </a:solidFill>
                <a:latin typeface="Calibri" pitchFamily="34" charset="0"/>
              </a:rPr>
              <a:t>10</a:t>
            </a:r>
          </a:p>
        </p:txBody>
      </p:sp>
      <p:sp>
        <p:nvSpPr>
          <p:cNvPr id="11280" name="Oval 21"/>
          <p:cNvSpPr>
            <a:spLocks noChangeArrowheads="1"/>
          </p:cNvSpPr>
          <p:nvPr>
            <p:custDataLst>
              <p:tags r:id="rId15"/>
            </p:custDataLst>
          </p:nvPr>
        </p:nvSpPr>
        <p:spPr bwMode="gray">
          <a:xfrm>
            <a:off x="642938" y="4876800"/>
            <a:ext cx="239712" cy="239713"/>
          </a:xfrm>
          <a:prstGeom prst="ellipse">
            <a:avLst/>
          </a:prstGeom>
          <a:solidFill>
            <a:schemeClr val="accent1">
              <a:lumMod val="75000"/>
            </a:schemeClr>
          </a:solidFill>
          <a:ln w="9525" algn="ctr">
            <a:noFill/>
            <a:round/>
            <a:headEnd/>
            <a:tailEnd/>
          </a:ln>
        </p:spPr>
        <p:txBody>
          <a:bodyPr wrap="none" lIns="0" tIns="0" rIns="0" bIns="0" anchor="ctr"/>
          <a:lstStyle/>
          <a:p>
            <a:pPr algn="ctr"/>
            <a:r>
              <a:rPr lang="en-GB" sz="1100" b="1">
                <a:solidFill>
                  <a:schemeClr val="bg1"/>
                </a:solidFill>
                <a:latin typeface="Calibri" pitchFamily="34" charset="0"/>
              </a:rPr>
              <a:t>11</a:t>
            </a:r>
          </a:p>
        </p:txBody>
      </p:sp>
      <p:sp>
        <p:nvSpPr>
          <p:cNvPr id="11281" name="Oval 22"/>
          <p:cNvSpPr>
            <a:spLocks noChangeArrowheads="1"/>
          </p:cNvSpPr>
          <p:nvPr>
            <p:custDataLst>
              <p:tags r:id="rId16"/>
            </p:custDataLst>
          </p:nvPr>
        </p:nvSpPr>
        <p:spPr bwMode="gray">
          <a:xfrm>
            <a:off x="642938" y="5194300"/>
            <a:ext cx="239712" cy="239713"/>
          </a:xfrm>
          <a:prstGeom prst="ellipse">
            <a:avLst/>
          </a:prstGeom>
          <a:solidFill>
            <a:schemeClr val="accent1">
              <a:lumMod val="75000"/>
            </a:schemeClr>
          </a:solidFill>
          <a:ln w="9525" algn="ctr">
            <a:noFill/>
            <a:round/>
            <a:headEnd/>
            <a:tailEnd/>
          </a:ln>
        </p:spPr>
        <p:txBody>
          <a:bodyPr wrap="none" lIns="0" tIns="0" rIns="0" bIns="0" anchor="ctr"/>
          <a:lstStyle/>
          <a:p>
            <a:pPr algn="ctr"/>
            <a:r>
              <a:rPr lang="en-GB" sz="1100" b="1">
                <a:solidFill>
                  <a:schemeClr val="bg1"/>
                </a:solidFill>
                <a:latin typeface="Calibri" pitchFamily="34" charset="0"/>
              </a:rPr>
              <a:t>12</a:t>
            </a:r>
          </a:p>
        </p:txBody>
      </p:sp>
      <p:sp>
        <p:nvSpPr>
          <p:cNvPr id="11282" name="Oval 23"/>
          <p:cNvSpPr>
            <a:spLocks noChangeArrowheads="1"/>
          </p:cNvSpPr>
          <p:nvPr>
            <p:custDataLst>
              <p:tags r:id="rId17"/>
            </p:custDataLst>
          </p:nvPr>
        </p:nvSpPr>
        <p:spPr bwMode="gray">
          <a:xfrm>
            <a:off x="642938" y="5511800"/>
            <a:ext cx="239712" cy="239713"/>
          </a:xfrm>
          <a:prstGeom prst="ellipse">
            <a:avLst/>
          </a:prstGeom>
          <a:solidFill>
            <a:schemeClr val="accent1">
              <a:lumMod val="75000"/>
            </a:schemeClr>
          </a:solidFill>
          <a:ln w="9525" algn="ctr">
            <a:noFill/>
            <a:round/>
            <a:headEnd/>
            <a:tailEnd/>
          </a:ln>
        </p:spPr>
        <p:txBody>
          <a:bodyPr wrap="none" lIns="0" tIns="0" rIns="0" bIns="0" anchor="ctr"/>
          <a:lstStyle/>
          <a:p>
            <a:pPr algn="ctr"/>
            <a:r>
              <a:rPr lang="en-GB" sz="1100" b="1">
                <a:solidFill>
                  <a:schemeClr val="bg1"/>
                </a:solidFill>
                <a:latin typeface="Calibri" pitchFamily="34" charset="0"/>
              </a:rPr>
              <a:t>13</a:t>
            </a:r>
          </a:p>
        </p:txBody>
      </p:sp>
      <p:sp>
        <p:nvSpPr>
          <p:cNvPr id="11283" name="Oval 24"/>
          <p:cNvSpPr>
            <a:spLocks noChangeArrowheads="1"/>
          </p:cNvSpPr>
          <p:nvPr>
            <p:custDataLst>
              <p:tags r:id="rId18"/>
            </p:custDataLst>
          </p:nvPr>
        </p:nvSpPr>
        <p:spPr bwMode="gray">
          <a:xfrm>
            <a:off x="642938" y="5829300"/>
            <a:ext cx="239712" cy="239713"/>
          </a:xfrm>
          <a:prstGeom prst="ellipse">
            <a:avLst/>
          </a:prstGeom>
          <a:solidFill>
            <a:schemeClr val="accent1">
              <a:lumMod val="75000"/>
            </a:schemeClr>
          </a:solidFill>
          <a:ln w="9525" algn="ctr">
            <a:noFill/>
            <a:round/>
            <a:headEnd/>
            <a:tailEnd/>
          </a:ln>
        </p:spPr>
        <p:txBody>
          <a:bodyPr wrap="none" lIns="0" tIns="0" rIns="0" bIns="0" anchor="ctr"/>
          <a:lstStyle/>
          <a:p>
            <a:pPr algn="ctr"/>
            <a:r>
              <a:rPr lang="en-GB" sz="1100" b="1">
                <a:solidFill>
                  <a:schemeClr val="bg1"/>
                </a:solidFill>
                <a:latin typeface="Calibri" pitchFamily="34" charset="0"/>
              </a:rPr>
              <a:t>14</a:t>
            </a:r>
          </a:p>
        </p:txBody>
      </p:sp>
      <p:sp>
        <p:nvSpPr>
          <p:cNvPr id="11284" name="Oval 25"/>
          <p:cNvSpPr>
            <a:spLocks noChangeArrowheads="1"/>
          </p:cNvSpPr>
          <p:nvPr>
            <p:custDataLst>
              <p:tags r:id="rId19"/>
            </p:custDataLst>
          </p:nvPr>
        </p:nvSpPr>
        <p:spPr bwMode="gray">
          <a:xfrm>
            <a:off x="630238" y="6146800"/>
            <a:ext cx="239712" cy="239713"/>
          </a:xfrm>
          <a:prstGeom prst="ellipse">
            <a:avLst/>
          </a:prstGeom>
          <a:solidFill>
            <a:schemeClr val="accent1">
              <a:lumMod val="75000"/>
            </a:schemeClr>
          </a:solidFill>
          <a:ln w="9525" algn="ctr">
            <a:noFill/>
            <a:round/>
            <a:headEnd/>
            <a:tailEnd/>
          </a:ln>
        </p:spPr>
        <p:txBody>
          <a:bodyPr wrap="none" lIns="0" tIns="0" rIns="0" bIns="0" anchor="ctr"/>
          <a:lstStyle/>
          <a:p>
            <a:pPr algn="ctr"/>
            <a:r>
              <a:rPr lang="en-GB" sz="1100" b="1">
                <a:solidFill>
                  <a:schemeClr val="bg1"/>
                </a:solidFill>
                <a:latin typeface="Calibri" pitchFamily="34" charset="0"/>
              </a:rPr>
              <a:t>15</a:t>
            </a:r>
          </a:p>
        </p:txBody>
      </p:sp>
      <p:sp>
        <p:nvSpPr>
          <p:cNvPr id="11285" name="Rectangle 41"/>
          <p:cNvSpPr>
            <a:spLocks noChangeArrowheads="1"/>
          </p:cNvSpPr>
          <p:nvPr>
            <p:custDataLst>
              <p:tags r:id="rId20"/>
            </p:custDataLst>
          </p:nvPr>
        </p:nvSpPr>
        <p:spPr bwMode="gray">
          <a:xfrm>
            <a:off x="1146175" y="1658938"/>
            <a:ext cx="4162425" cy="4716462"/>
          </a:xfrm>
          <a:prstGeom prst="rect">
            <a:avLst/>
          </a:prstGeom>
          <a:noFill/>
          <a:ln w="9525" algn="ctr">
            <a:noFill/>
            <a:miter lim="800000"/>
            <a:headEnd type="none" w="lg" len="lg"/>
            <a:tailEnd type="none" w="lg" len="lg"/>
          </a:ln>
        </p:spPr>
        <p:txBody>
          <a:bodyPr lIns="0" tIns="91440" rIns="0" bIns="91440"/>
          <a:lstStyle/>
          <a:p>
            <a:pPr>
              <a:spcBef>
                <a:spcPct val="75000"/>
              </a:spcBef>
            </a:pPr>
            <a:r>
              <a:rPr lang="en-GB" sz="1100">
                <a:latin typeface="Calibri" pitchFamily="34" charset="0"/>
              </a:rPr>
              <a:t>I</a:t>
            </a:r>
            <a:r>
              <a:rPr lang="en-GB" sz="1200">
                <a:latin typeface="Calibri" pitchFamily="34" charset="0"/>
              </a:rPr>
              <a:t>berdrola Renovables (ES)  </a:t>
            </a:r>
          </a:p>
          <a:p>
            <a:pPr>
              <a:spcBef>
                <a:spcPct val="75000"/>
              </a:spcBef>
            </a:pPr>
            <a:r>
              <a:rPr lang="en-GB" sz="1200">
                <a:latin typeface="Calibri" pitchFamily="34" charset="0"/>
              </a:rPr>
              <a:t>NextEra Energy Resources (US)  </a:t>
            </a:r>
          </a:p>
          <a:p>
            <a:pPr>
              <a:spcBef>
                <a:spcPct val="75000"/>
              </a:spcBef>
            </a:pPr>
            <a:r>
              <a:rPr lang="en-GB" sz="1200">
                <a:latin typeface="Calibri" pitchFamily="34" charset="0"/>
              </a:rPr>
              <a:t>China Longyuan (CN)  </a:t>
            </a:r>
          </a:p>
          <a:p>
            <a:pPr>
              <a:spcBef>
                <a:spcPct val="75000"/>
              </a:spcBef>
            </a:pPr>
            <a:r>
              <a:rPr lang="en-GB" sz="1200">
                <a:latin typeface="Calibri" pitchFamily="34" charset="0"/>
              </a:rPr>
              <a:t>EDP Renovaveis (P)  </a:t>
            </a:r>
          </a:p>
          <a:p>
            <a:pPr>
              <a:spcBef>
                <a:spcPct val="75000"/>
              </a:spcBef>
            </a:pPr>
            <a:r>
              <a:rPr lang="en-GB" sz="1200">
                <a:latin typeface="Calibri" pitchFamily="34" charset="0"/>
              </a:rPr>
              <a:t>Acciona Energy (ES)  </a:t>
            </a:r>
          </a:p>
          <a:p>
            <a:pPr>
              <a:spcBef>
                <a:spcPct val="75000"/>
              </a:spcBef>
            </a:pPr>
            <a:r>
              <a:rPr lang="en-GB" sz="1200">
                <a:latin typeface="Calibri" pitchFamily="34" charset="0"/>
              </a:rPr>
              <a:t>Datang Corporation (CN)  </a:t>
            </a:r>
          </a:p>
          <a:p>
            <a:pPr>
              <a:spcBef>
                <a:spcPct val="75000"/>
              </a:spcBef>
            </a:pPr>
            <a:r>
              <a:rPr lang="en-GB" sz="1200">
                <a:latin typeface="Calibri" pitchFamily="34" charset="0"/>
              </a:rPr>
              <a:t>E.ON Climate and Renewables (GE)  </a:t>
            </a:r>
          </a:p>
          <a:p>
            <a:pPr>
              <a:spcBef>
                <a:spcPct val="75000"/>
              </a:spcBef>
            </a:pPr>
            <a:r>
              <a:rPr lang="en-GB" sz="1200">
                <a:latin typeface="Calibri" pitchFamily="34" charset="0"/>
              </a:rPr>
              <a:t>Huaneng New Energy (CN)  </a:t>
            </a:r>
          </a:p>
          <a:p>
            <a:pPr>
              <a:spcBef>
                <a:spcPct val="75000"/>
              </a:spcBef>
            </a:pPr>
            <a:r>
              <a:rPr lang="en-GB" sz="1200">
                <a:latin typeface="Calibri" pitchFamily="34" charset="0"/>
              </a:rPr>
              <a:t>Enel (IT)  </a:t>
            </a:r>
          </a:p>
          <a:p>
            <a:pPr>
              <a:spcBef>
                <a:spcPct val="75000"/>
              </a:spcBef>
            </a:pPr>
            <a:r>
              <a:rPr lang="en-GB" sz="1200">
                <a:latin typeface="Calibri" pitchFamily="34" charset="0"/>
              </a:rPr>
              <a:t>CGN Windpower (CN)</a:t>
            </a:r>
          </a:p>
          <a:p>
            <a:pPr>
              <a:spcBef>
                <a:spcPct val="75000"/>
              </a:spcBef>
            </a:pPr>
            <a:r>
              <a:rPr lang="en-GB" sz="1200">
                <a:latin typeface="Calibri" pitchFamily="34" charset="0"/>
              </a:rPr>
              <a:t>Shenhua Guohua Energy (CN)  </a:t>
            </a:r>
          </a:p>
          <a:p>
            <a:pPr>
              <a:spcBef>
                <a:spcPct val="75000"/>
              </a:spcBef>
            </a:pPr>
            <a:r>
              <a:rPr lang="en-GB" sz="1200">
                <a:latin typeface="Calibri" pitchFamily="34" charset="0"/>
              </a:rPr>
              <a:t>EDF Energies Nouvelles (FR)  </a:t>
            </a:r>
          </a:p>
          <a:p>
            <a:pPr>
              <a:spcBef>
                <a:spcPct val="75000"/>
              </a:spcBef>
            </a:pPr>
            <a:r>
              <a:rPr lang="en-GB" sz="1200">
                <a:latin typeface="Calibri" pitchFamily="34" charset="0"/>
              </a:rPr>
              <a:t>Invenergy (US)  </a:t>
            </a:r>
          </a:p>
          <a:p>
            <a:pPr>
              <a:spcBef>
                <a:spcPct val="75000"/>
              </a:spcBef>
            </a:pPr>
            <a:r>
              <a:rPr lang="en-GB" sz="1200">
                <a:latin typeface="Calibri" pitchFamily="34" charset="0"/>
              </a:rPr>
              <a:t>Eurus Energy Holding (JP)  </a:t>
            </a:r>
          </a:p>
          <a:p>
            <a:pPr>
              <a:spcBef>
                <a:spcPct val="75000"/>
              </a:spcBef>
            </a:pPr>
            <a:r>
              <a:rPr lang="en-GB" sz="1200">
                <a:latin typeface="Calibri" pitchFamily="34" charset="0"/>
              </a:rPr>
              <a:t>Huadian Fluxin Energy Corporation (CN)</a:t>
            </a:r>
          </a:p>
          <a:p>
            <a:pPr>
              <a:spcBef>
                <a:spcPct val="75000"/>
              </a:spcBef>
            </a:pPr>
            <a:endParaRPr lang="en-GB" sz="1100">
              <a:latin typeface="Calibri" pitchFamily="34" charset="0"/>
            </a:endParaRPr>
          </a:p>
        </p:txBody>
      </p:sp>
      <p:sp>
        <p:nvSpPr>
          <p:cNvPr id="11286" name="Rectangle 43"/>
          <p:cNvSpPr>
            <a:spLocks noChangeArrowheads="1"/>
          </p:cNvSpPr>
          <p:nvPr>
            <p:custDataLst>
              <p:tags r:id="rId21"/>
            </p:custDataLst>
          </p:nvPr>
        </p:nvSpPr>
        <p:spPr bwMode="gray">
          <a:xfrm>
            <a:off x="3952875" y="1674813"/>
            <a:ext cx="1649413" cy="4979987"/>
          </a:xfrm>
          <a:prstGeom prst="rect">
            <a:avLst/>
          </a:prstGeom>
          <a:noFill/>
          <a:ln w="9525" algn="ctr">
            <a:noFill/>
            <a:miter lim="800000"/>
            <a:headEnd type="none" w="lg" len="lg"/>
            <a:tailEnd type="none" w="lg" len="lg"/>
          </a:ln>
        </p:spPr>
        <p:txBody>
          <a:bodyPr lIns="0" tIns="91440" rIns="0" bIns="91440"/>
          <a:lstStyle/>
          <a:p>
            <a:pPr algn="ctr">
              <a:spcBef>
                <a:spcPct val="75000"/>
              </a:spcBef>
            </a:pPr>
            <a:r>
              <a:rPr lang="en-GB" sz="1200">
                <a:solidFill>
                  <a:srgbClr val="4D4D4D"/>
                </a:solidFill>
                <a:latin typeface="Calibri" pitchFamily="34" charset="0"/>
              </a:rPr>
              <a:t>12,136</a:t>
            </a:r>
          </a:p>
          <a:p>
            <a:pPr algn="ctr">
              <a:spcBef>
                <a:spcPct val="75000"/>
              </a:spcBef>
            </a:pPr>
            <a:r>
              <a:rPr lang="en-GB" sz="1200">
                <a:solidFill>
                  <a:srgbClr val="4D4D4D"/>
                </a:solidFill>
                <a:latin typeface="Calibri" pitchFamily="34" charset="0"/>
              </a:rPr>
              <a:t>8,298</a:t>
            </a:r>
          </a:p>
          <a:p>
            <a:pPr algn="ctr">
              <a:spcBef>
                <a:spcPct val="75000"/>
              </a:spcBef>
            </a:pPr>
            <a:r>
              <a:rPr lang="en-GB" sz="1200">
                <a:solidFill>
                  <a:srgbClr val="4D4D4D"/>
                </a:solidFill>
                <a:latin typeface="Calibri" pitchFamily="34" charset="0"/>
              </a:rPr>
              <a:t>6,969</a:t>
            </a:r>
          </a:p>
          <a:p>
            <a:pPr algn="ctr">
              <a:spcBef>
                <a:spcPct val="75000"/>
              </a:spcBef>
            </a:pPr>
            <a:r>
              <a:rPr lang="en-GB" sz="1200">
                <a:solidFill>
                  <a:srgbClr val="4D4D4D"/>
                </a:solidFill>
                <a:latin typeface="Calibri" pitchFamily="34" charset="0"/>
              </a:rPr>
              <a:t>6,676</a:t>
            </a:r>
          </a:p>
          <a:p>
            <a:pPr algn="ctr">
              <a:spcBef>
                <a:spcPct val="75000"/>
              </a:spcBef>
            </a:pPr>
            <a:r>
              <a:rPr lang="en-GB" sz="1200">
                <a:solidFill>
                  <a:srgbClr val="4D4D4D"/>
                </a:solidFill>
                <a:latin typeface="Calibri" pitchFamily="34" charset="0"/>
              </a:rPr>
              <a:t>6,270</a:t>
            </a:r>
          </a:p>
          <a:p>
            <a:pPr algn="ctr">
              <a:spcBef>
                <a:spcPct val="75000"/>
              </a:spcBef>
            </a:pPr>
            <a:r>
              <a:rPr lang="en-GB" sz="1200">
                <a:solidFill>
                  <a:srgbClr val="4D4D4D"/>
                </a:solidFill>
                <a:latin typeface="Calibri" pitchFamily="34" charset="0"/>
              </a:rPr>
              <a:t>4,020</a:t>
            </a:r>
          </a:p>
          <a:p>
            <a:pPr algn="ctr">
              <a:spcBef>
                <a:spcPct val="75000"/>
              </a:spcBef>
            </a:pPr>
            <a:r>
              <a:rPr lang="en-GB" sz="1200">
                <a:solidFill>
                  <a:srgbClr val="4D4D4D"/>
                </a:solidFill>
                <a:latin typeface="Calibri" pitchFamily="34" charset="0"/>
              </a:rPr>
              <a:t>3,567</a:t>
            </a:r>
          </a:p>
          <a:p>
            <a:pPr algn="ctr">
              <a:spcBef>
                <a:spcPct val="75000"/>
              </a:spcBef>
            </a:pPr>
            <a:r>
              <a:rPr lang="en-GB" sz="1200">
                <a:solidFill>
                  <a:srgbClr val="4D4D4D"/>
                </a:solidFill>
                <a:latin typeface="Calibri" pitchFamily="34" charset="0"/>
              </a:rPr>
              <a:t>3,522</a:t>
            </a:r>
          </a:p>
          <a:p>
            <a:pPr algn="ctr">
              <a:spcBef>
                <a:spcPct val="75000"/>
              </a:spcBef>
            </a:pPr>
            <a:r>
              <a:rPr lang="en-GB" sz="1200">
                <a:solidFill>
                  <a:srgbClr val="4D4D4D"/>
                </a:solidFill>
                <a:latin typeface="Calibri" pitchFamily="34" charset="0"/>
              </a:rPr>
              <a:t>2,654</a:t>
            </a:r>
          </a:p>
          <a:p>
            <a:pPr algn="ctr">
              <a:spcBef>
                <a:spcPct val="75000"/>
              </a:spcBef>
            </a:pPr>
            <a:r>
              <a:rPr lang="en-GB" sz="1200">
                <a:solidFill>
                  <a:srgbClr val="4D4D4D"/>
                </a:solidFill>
                <a:latin typeface="Calibri" pitchFamily="34" charset="0"/>
              </a:rPr>
              <a:t>2,300</a:t>
            </a:r>
          </a:p>
          <a:p>
            <a:pPr algn="ctr">
              <a:spcBef>
                <a:spcPct val="75000"/>
              </a:spcBef>
            </a:pPr>
            <a:r>
              <a:rPr lang="en-GB" sz="1200">
                <a:solidFill>
                  <a:srgbClr val="4D4D4D"/>
                </a:solidFill>
                <a:latin typeface="Calibri" pitchFamily="34" charset="0"/>
              </a:rPr>
              <a:t>2,261</a:t>
            </a:r>
          </a:p>
          <a:p>
            <a:pPr algn="ctr">
              <a:spcBef>
                <a:spcPct val="75000"/>
              </a:spcBef>
            </a:pPr>
            <a:r>
              <a:rPr lang="en-GB" sz="1200">
                <a:solidFill>
                  <a:srgbClr val="4D4D4D"/>
                </a:solidFill>
                <a:latin typeface="Calibri" pitchFamily="34" charset="0"/>
              </a:rPr>
              <a:t>2,247</a:t>
            </a:r>
          </a:p>
          <a:p>
            <a:pPr algn="ctr">
              <a:spcBef>
                <a:spcPct val="75000"/>
              </a:spcBef>
            </a:pPr>
            <a:r>
              <a:rPr lang="en-GB" sz="1200">
                <a:solidFill>
                  <a:srgbClr val="4D4D4D"/>
                </a:solidFill>
                <a:latin typeface="Calibri" pitchFamily="34" charset="0"/>
              </a:rPr>
              <a:t>2,209</a:t>
            </a:r>
          </a:p>
          <a:p>
            <a:pPr algn="ctr">
              <a:spcBef>
                <a:spcPct val="75000"/>
              </a:spcBef>
            </a:pPr>
            <a:r>
              <a:rPr lang="en-GB" sz="1200">
                <a:solidFill>
                  <a:srgbClr val="4D4D4D"/>
                </a:solidFill>
                <a:latin typeface="Calibri" pitchFamily="34" charset="0"/>
              </a:rPr>
              <a:t>1,982</a:t>
            </a:r>
          </a:p>
          <a:p>
            <a:pPr algn="ctr">
              <a:spcBef>
                <a:spcPct val="75000"/>
              </a:spcBef>
            </a:pPr>
            <a:r>
              <a:rPr lang="en-GB" sz="1200">
                <a:solidFill>
                  <a:srgbClr val="4D4D4D"/>
                </a:solidFill>
                <a:latin typeface="Calibri" pitchFamily="34" charset="0"/>
              </a:rPr>
              <a:t>1,898</a:t>
            </a:r>
            <a:endParaRPr lang="en-GB" sz="1200">
              <a:solidFill>
                <a:schemeClr val="accent2"/>
              </a:solidFill>
              <a:latin typeface="Calibri" pitchFamily="34" charset="0"/>
            </a:endParaRPr>
          </a:p>
          <a:p>
            <a:pPr algn="ctr">
              <a:spcBef>
                <a:spcPct val="75000"/>
              </a:spcBef>
            </a:pPr>
            <a:r>
              <a:rPr lang="en-GB" sz="1200">
                <a:solidFill>
                  <a:schemeClr val="accent2"/>
                </a:solidFill>
                <a:latin typeface="Calibri" pitchFamily="34" charset="0"/>
              </a:rPr>
              <a:t>I</a:t>
            </a:r>
          </a:p>
        </p:txBody>
      </p:sp>
      <p:sp>
        <p:nvSpPr>
          <p:cNvPr id="11287" name="Rectangle 44"/>
          <p:cNvSpPr>
            <a:spLocks noChangeArrowheads="1"/>
          </p:cNvSpPr>
          <p:nvPr>
            <p:custDataLst>
              <p:tags r:id="rId22"/>
            </p:custDataLst>
          </p:nvPr>
        </p:nvSpPr>
        <p:spPr bwMode="gray">
          <a:xfrm>
            <a:off x="474663" y="1304925"/>
            <a:ext cx="3070225" cy="288925"/>
          </a:xfrm>
          <a:prstGeom prst="rect">
            <a:avLst/>
          </a:prstGeom>
          <a:solidFill>
            <a:schemeClr val="bg1"/>
          </a:solidFill>
          <a:ln w="9525" algn="ctr">
            <a:noFill/>
            <a:miter lim="800000"/>
            <a:headEnd type="none" w="lg" len="lg"/>
            <a:tailEnd type="none" w="lg" len="lg"/>
          </a:ln>
        </p:spPr>
        <p:txBody>
          <a:bodyPr tIns="36000" bIns="36000" anchor="b">
            <a:spAutoFit/>
          </a:bodyPr>
          <a:lstStyle/>
          <a:p>
            <a:r>
              <a:rPr lang="en-GB" sz="1400" b="1">
                <a:latin typeface="Calibri" pitchFamily="34" charset="0"/>
              </a:rPr>
              <a:t>Name of operator</a:t>
            </a:r>
          </a:p>
        </p:txBody>
      </p:sp>
      <p:sp>
        <p:nvSpPr>
          <p:cNvPr id="11288" name="Line 27"/>
          <p:cNvSpPr>
            <a:spLocks noChangeShapeType="1"/>
          </p:cNvSpPr>
          <p:nvPr/>
        </p:nvSpPr>
        <p:spPr bwMode="auto">
          <a:xfrm>
            <a:off x="485775" y="1963738"/>
            <a:ext cx="7888288" cy="0"/>
          </a:xfrm>
          <a:prstGeom prst="line">
            <a:avLst/>
          </a:prstGeom>
          <a:noFill/>
          <a:ln w="9525">
            <a:solidFill>
              <a:srgbClr val="B2B2B2"/>
            </a:solidFill>
            <a:round/>
            <a:headEnd type="none" w="lg" len="lg"/>
            <a:tailEnd type="none" w="lg" len="lg"/>
          </a:ln>
        </p:spPr>
        <p:txBody>
          <a:bodyPr wrap="none" tIns="91440" bIns="91440" anchor="ctr"/>
          <a:lstStyle/>
          <a:p>
            <a:endParaRPr lang="en-US"/>
          </a:p>
        </p:txBody>
      </p:sp>
      <p:sp>
        <p:nvSpPr>
          <p:cNvPr id="11289" name="Line 28"/>
          <p:cNvSpPr>
            <a:spLocks noChangeShapeType="1"/>
          </p:cNvSpPr>
          <p:nvPr/>
        </p:nvSpPr>
        <p:spPr bwMode="auto">
          <a:xfrm>
            <a:off x="485775" y="2281238"/>
            <a:ext cx="7888288" cy="0"/>
          </a:xfrm>
          <a:prstGeom prst="line">
            <a:avLst/>
          </a:prstGeom>
          <a:noFill/>
          <a:ln w="9525">
            <a:solidFill>
              <a:srgbClr val="B2B2B2"/>
            </a:solidFill>
            <a:round/>
            <a:headEnd type="none" w="lg" len="lg"/>
            <a:tailEnd type="none" w="lg" len="lg"/>
          </a:ln>
        </p:spPr>
        <p:txBody>
          <a:bodyPr wrap="none" tIns="91440" bIns="91440" anchor="ctr"/>
          <a:lstStyle/>
          <a:p>
            <a:endParaRPr lang="en-US"/>
          </a:p>
        </p:txBody>
      </p:sp>
      <p:sp>
        <p:nvSpPr>
          <p:cNvPr id="11290" name="Line 29"/>
          <p:cNvSpPr>
            <a:spLocks noChangeShapeType="1"/>
          </p:cNvSpPr>
          <p:nvPr/>
        </p:nvSpPr>
        <p:spPr bwMode="auto">
          <a:xfrm>
            <a:off x="485775" y="2597150"/>
            <a:ext cx="7888288" cy="0"/>
          </a:xfrm>
          <a:prstGeom prst="line">
            <a:avLst/>
          </a:prstGeom>
          <a:noFill/>
          <a:ln w="9525">
            <a:solidFill>
              <a:srgbClr val="B2B2B2"/>
            </a:solidFill>
            <a:round/>
            <a:headEnd type="none" w="lg" len="lg"/>
            <a:tailEnd type="none" w="lg" len="lg"/>
          </a:ln>
        </p:spPr>
        <p:txBody>
          <a:bodyPr wrap="none" tIns="91440" bIns="91440" anchor="ctr"/>
          <a:lstStyle/>
          <a:p>
            <a:endParaRPr lang="en-US"/>
          </a:p>
        </p:txBody>
      </p:sp>
      <p:sp>
        <p:nvSpPr>
          <p:cNvPr id="11291" name="Line 30"/>
          <p:cNvSpPr>
            <a:spLocks noChangeShapeType="1"/>
          </p:cNvSpPr>
          <p:nvPr/>
        </p:nvSpPr>
        <p:spPr bwMode="auto">
          <a:xfrm>
            <a:off x="485775" y="2940050"/>
            <a:ext cx="7888288" cy="0"/>
          </a:xfrm>
          <a:prstGeom prst="line">
            <a:avLst/>
          </a:prstGeom>
          <a:noFill/>
          <a:ln w="9525">
            <a:solidFill>
              <a:srgbClr val="B2B2B2"/>
            </a:solidFill>
            <a:round/>
            <a:headEnd type="none" w="lg" len="lg"/>
            <a:tailEnd type="none" w="lg" len="lg"/>
          </a:ln>
        </p:spPr>
        <p:txBody>
          <a:bodyPr wrap="none" tIns="91440" bIns="91440" anchor="ctr"/>
          <a:lstStyle/>
          <a:p>
            <a:endParaRPr lang="en-US"/>
          </a:p>
        </p:txBody>
      </p:sp>
      <p:sp>
        <p:nvSpPr>
          <p:cNvPr id="11292" name="Line 31"/>
          <p:cNvSpPr>
            <a:spLocks noChangeShapeType="1"/>
          </p:cNvSpPr>
          <p:nvPr/>
        </p:nvSpPr>
        <p:spPr bwMode="auto">
          <a:xfrm>
            <a:off x="485775" y="3243263"/>
            <a:ext cx="7888288" cy="0"/>
          </a:xfrm>
          <a:prstGeom prst="line">
            <a:avLst/>
          </a:prstGeom>
          <a:noFill/>
          <a:ln w="9525">
            <a:solidFill>
              <a:srgbClr val="B2B2B2"/>
            </a:solidFill>
            <a:round/>
            <a:headEnd type="none" w="lg" len="lg"/>
            <a:tailEnd type="none" w="lg" len="lg"/>
          </a:ln>
        </p:spPr>
        <p:txBody>
          <a:bodyPr wrap="none" tIns="91440" bIns="91440" anchor="ctr"/>
          <a:lstStyle/>
          <a:p>
            <a:endParaRPr lang="en-US"/>
          </a:p>
        </p:txBody>
      </p:sp>
      <p:sp>
        <p:nvSpPr>
          <p:cNvPr id="11293" name="Line 32"/>
          <p:cNvSpPr>
            <a:spLocks noChangeShapeType="1"/>
          </p:cNvSpPr>
          <p:nvPr/>
        </p:nvSpPr>
        <p:spPr bwMode="auto">
          <a:xfrm>
            <a:off x="485775" y="3560763"/>
            <a:ext cx="7888288" cy="0"/>
          </a:xfrm>
          <a:prstGeom prst="line">
            <a:avLst/>
          </a:prstGeom>
          <a:noFill/>
          <a:ln w="9525">
            <a:solidFill>
              <a:srgbClr val="B2B2B2"/>
            </a:solidFill>
            <a:round/>
            <a:headEnd type="none" w="lg" len="lg"/>
            <a:tailEnd type="none" w="lg" len="lg"/>
          </a:ln>
        </p:spPr>
        <p:txBody>
          <a:bodyPr wrap="none" tIns="91440" bIns="91440" anchor="ctr"/>
          <a:lstStyle/>
          <a:p>
            <a:endParaRPr lang="en-US"/>
          </a:p>
        </p:txBody>
      </p:sp>
      <p:sp>
        <p:nvSpPr>
          <p:cNvPr id="11294" name="Line 33"/>
          <p:cNvSpPr>
            <a:spLocks noChangeShapeType="1"/>
          </p:cNvSpPr>
          <p:nvPr/>
        </p:nvSpPr>
        <p:spPr bwMode="auto">
          <a:xfrm>
            <a:off x="485775" y="3878263"/>
            <a:ext cx="7888288" cy="0"/>
          </a:xfrm>
          <a:prstGeom prst="line">
            <a:avLst/>
          </a:prstGeom>
          <a:noFill/>
          <a:ln w="9525">
            <a:solidFill>
              <a:srgbClr val="B2B2B2"/>
            </a:solidFill>
            <a:round/>
            <a:headEnd type="none" w="lg" len="lg"/>
            <a:tailEnd type="none" w="lg" len="lg"/>
          </a:ln>
        </p:spPr>
        <p:txBody>
          <a:bodyPr wrap="none" tIns="91440" bIns="91440" anchor="ctr"/>
          <a:lstStyle/>
          <a:p>
            <a:endParaRPr lang="en-US"/>
          </a:p>
        </p:txBody>
      </p:sp>
      <p:sp>
        <p:nvSpPr>
          <p:cNvPr id="11295" name="Line 34"/>
          <p:cNvSpPr>
            <a:spLocks noChangeShapeType="1"/>
          </p:cNvSpPr>
          <p:nvPr/>
        </p:nvSpPr>
        <p:spPr bwMode="auto">
          <a:xfrm>
            <a:off x="485775" y="4194175"/>
            <a:ext cx="7888288" cy="0"/>
          </a:xfrm>
          <a:prstGeom prst="line">
            <a:avLst/>
          </a:prstGeom>
          <a:noFill/>
          <a:ln w="9525">
            <a:solidFill>
              <a:srgbClr val="B2B2B2"/>
            </a:solidFill>
            <a:round/>
            <a:headEnd type="none" w="lg" len="lg"/>
            <a:tailEnd type="none" w="lg" len="lg"/>
          </a:ln>
        </p:spPr>
        <p:txBody>
          <a:bodyPr wrap="none" tIns="91440" bIns="91440" anchor="ctr"/>
          <a:lstStyle/>
          <a:p>
            <a:endParaRPr lang="en-US"/>
          </a:p>
        </p:txBody>
      </p:sp>
      <p:sp>
        <p:nvSpPr>
          <p:cNvPr id="11296" name="Line 35"/>
          <p:cNvSpPr>
            <a:spLocks noChangeShapeType="1"/>
          </p:cNvSpPr>
          <p:nvPr/>
        </p:nvSpPr>
        <p:spPr bwMode="auto">
          <a:xfrm>
            <a:off x="485775" y="4511675"/>
            <a:ext cx="7888288" cy="0"/>
          </a:xfrm>
          <a:prstGeom prst="line">
            <a:avLst/>
          </a:prstGeom>
          <a:noFill/>
          <a:ln w="9525">
            <a:solidFill>
              <a:srgbClr val="B2B2B2"/>
            </a:solidFill>
            <a:round/>
            <a:headEnd type="none" w="lg" len="lg"/>
            <a:tailEnd type="none" w="lg" len="lg"/>
          </a:ln>
        </p:spPr>
        <p:txBody>
          <a:bodyPr wrap="none" tIns="91440" bIns="91440" anchor="ctr"/>
          <a:lstStyle/>
          <a:p>
            <a:endParaRPr lang="en-US"/>
          </a:p>
        </p:txBody>
      </p:sp>
      <p:sp>
        <p:nvSpPr>
          <p:cNvPr id="11297" name="Line 36"/>
          <p:cNvSpPr>
            <a:spLocks noChangeShapeType="1"/>
          </p:cNvSpPr>
          <p:nvPr/>
        </p:nvSpPr>
        <p:spPr bwMode="auto">
          <a:xfrm>
            <a:off x="485775" y="4829175"/>
            <a:ext cx="7888288" cy="0"/>
          </a:xfrm>
          <a:prstGeom prst="line">
            <a:avLst/>
          </a:prstGeom>
          <a:noFill/>
          <a:ln w="9525">
            <a:solidFill>
              <a:srgbClr val="B2B2B2"/>
            </a:solidFill>
            <a:round/>
            <a:headEnd type="none" w="lg" len="lg"/>
            <a:tailEnd type="none" w="lg" len="lg"/>
          </a:ln>
        </p:spPr>
        <p:txBody>
          <a:bodyPr wrap="none" tIns="91440" bIns="91440" anchor="ctr"/>
          <a:lstStyle/>
          <a:p>
            <a:endParaRPr lang="en-US"/>
          </a:p>
        </p:txBody>
      </p:sp>
      <p:sp>
        <p:nvSpPr>
          <p:cNvPr id="11298" name="Line 37"/>
          <p:cNvSpPr>
            <a:spLocks noChangeShapeType="1"/>
          </p:cNvSpPr>
          <p:nvPr/>
        </p:nvSpPr>
        <p:spPr bwMode="auto">
          <a:xfrm>
            <a:off x="485775" y="5145088"/>
            <a:ext cx="7888288" cy="0"/>
          </a:xfrm>
          <a:prstGeom prst="line">
            <a:avLst/>
          </a:prstGeom>
          <a:noFill/>
          <a:ln w="9525">
            <a:solidFill>
              <a:srgbClr val="B2B2B2"/>
            </a:solidFill>
            <a:round/>
            <a:headEnd type="none" w="lg" len="lg"/>
            <a:tailEnd type="none" w="lg" len="lg"/>
          </a:ln>
        </p:spPr>
        <p:txBody>
          <a:bodyPr wrap="none" tIns="91440" bIns="91440" anchor="ctr"/>
          <a:lstStyle/>
          <a:p>
            <a:endParaRPr lang="en-US"/>
          </a:p>
        </p:txBody>
      </p:sp>
      <p:sp>
        <p:nvSpPr>
          <p:cNvPr id="11299" name="Line 38"/>
          <p:cNvSpPr>
            <a:spLocks noChangeShapeType="1"/>
          </p:cNvSpPr>
          <p:nvPr/>
        </p:nvSpPr>
        <p:spPr bwMode="auto">
          <a:xfrm>
            <a:off x="485775" y="5462588"/>
            <a:ext cx="7888288" cy="0"/>
          </a:xfrm>
          <a:prstGeom prst="line">
            <a:avLst/>
          </a:prstGeom>
          <a:noFill/>
          <a:ln w="9525">
            <a:solidFill>
              <a:srgbClr val="B2B2B2"/>
            </a:solidFill>
            <a:round/>
            <a:headEnd type="none" w="lg" len="lg"/>
            <a:tailEnd type="none" w="lg" len="lg"/>
          </a:ln>
        </p:spPr>
        <p:txBody>
          <a:bodyPr wrap="none" tIns="91440" bIns="91440" anchor="ctr"/>
          <a:lstStyle/>
          <a:p>
            <a:endParaRPr lang="en-US"/>
          </a:p>
        </p:txBody>
      </p:sp>
      <p:sp>
        <p:nvSpPr>
          <p:cNvPr id="11300" name="Line 39"/>
          <p:cNvSpPr>
            <a:spLocks noChangeShapeType="1"/>
          </p:cNvSpPr>
          <p:nvPr/>
        </p:nvSpPr>
        <p:spPr bwMode="auto">
          <a:xfrm>
            <a:off x="485775" y="5778500"/>
            <a:ext cx="7888288" cy="0"/>
          </a:xfrm>
          <a:prstGeom prst="line">
            <a:avLst/>
          </a:prstGeom>
          <a:noFill/>
          <a:ln w="9525">
            <a:solidFill>
              <a:srgbClr val="B2B2B2"/>
            </a:solidFill>
            <a:round/>
            <a:headEnd type="none" w="lg" len="lg"/>
            <a:tailEnd type="none" w="lg" len="lg"/>
          </a:ln>
        </p:spPr>
        <p:txBody>
          <a:bodyPr wrap="none" tIns="91440" bIns="91440" anchor="ctr"/>
          <a:lstStyle/>
          <a:p>
            <a:endParaRPr lang="en-US"/>
          </a:p>
        </p:txBody>
      </p:sp>
      <p:sp>
        <p:nvSpPr>
          <p:cNvPr id="11301" name="Line 40"/>
          <p:cNvSpPr>
            <a:spLocks noChangeShapeType="1"/>
          </p:cNvSpPr>
          <p:nvPr/>
        </p:nvSpPr>
        <p:spPr bwMode="auto">
          <a:xfrm>
            <a:off x="485775" y="6413500"/>
            <a:ext cx="7888288" cy="0"/>
          </a:xfrm>
          <a:prstGeom prst="line">
            <a:avLst/>
          </a:prstGeom>
          <a:noFill/>
          <a:ln w="9525">
            <a:solidFill>
              <a:srgbClr val="B2B2B2"/>
            </a:solidFill>
            <a:round/>
            <a:headEnd type="none" w="lg" len="lg"/>
            <a:tailEnd type="none" w="lg" len="lg"/>
          </a:ln>
        </p:spPr>
        <p:txBody>
          <a:bodyPr wrap="none" tIns="91440" bIns="91440" anchor="ctr"/>
          <a:lstStyle/>
          <a:p>
            <a:endParaRPr lang="en-US"/>
          </a:p>
        </p:txBody>
      </p:sp>
      <p:sp>
        <p:nvSpPr>
          <p:cNvPr id="11302" name="Freeform 59"/>
          <p:cNvSpPr>
            <a:spLocks/>
          </p:cNvSpPr>
          <p:nvPr>
            <p:custDataLst>
              <p:tags r:id="rId23"/>
            </p:custDataLst>
          </p:nvPr>
        </p:nvSpPr>
        <p:spPr bwMode="gray">
          <a:xfrm>
            <a:off x="6580188" y="1720850"/>
            <a:ext cx="204787" cy="187325"/>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chemeClr val="tx2"/>
          </a:solidFill>
          <a:ln w="9525">
            <a:noFill/>
            <a:round/>
            <a:headEnd/>
            <a:tailEnd/>
          </a:ln>
        </p:spPr>
        <p:txBody>
          <a:bodyPr tIns="91440" bIns="91440" anchor="ctr"/>
          <a:lstStyle/>
          <a:p>
            <a:endParaRPr lang="en-US"/>
          </a:p>
        </p:txBody>
      </p:sp>
      <p:sp>
        <p:nvSpPr>
          <p:cNvPr id="11303" name="Freeform 60"/>
          <p:cNvSpPr>
            <a:spLocks/>
          </p:cNvSpPr>
          <p:nvPr>
            <p:custDataLst>
              <p:tags r:id="rId24"/>
            </p:custDataLst>
          </p:nvPr>
        </p:nvSpPr>
        <p:spPr bwMode="gray">
          <a:xfrm>
            <a:off x="6554788" y="4260850"/>
            <a:ext cx="204787" cy="187325"/>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chemeClr val="tx2"/>
          </a:solidFill>
          <a:ln w="9525">
            <a:noFill/>
            <a:round/>
            <a:headEnd/>
            <a:tailEnd/>
          </a:ln>
        </p:spPr>
        <p:txBody>
          <a:bodyPr tIns="91440" bIns="91440" anchor="ctr"/>
          <a:lstStyle/>
          <a:p>
            <a:endParaRPr lang="en-US"/>
          </a:p>
        </p:txBody>
      </p:sp>
      <p:sp>
        <p:nvSpPr>
          <p:cNvPr id="11304" name="Freeform 61"/>
          <p:cNvSpPr>
            <a:spLocks/>
          </p:cNvSpPr>
          <p:nvPr>
            <p:custDataLst>
              <p:tags r:id="rId25"/>
            </p:custDataLst>
          </p:nvPr>
        </p:nvSpPr>
        <p:spPr bwMode="gray">
          <a:xfrm>
            <a:off x="6580188" y="3330575"/>
            <a:ext cx="204787" cy="187325"/>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chemeClr val="tx2"/>
          </a:solidFill>
          <a:ln w="9525">
            <a:noFill/>
            <a:round/>
            <a:headEnd/>
            <a:tailEnd/>
          </a:ln>
        </p:spPr>
        <p:txBody>
          <a:bodyPr tIns="91440" bIns="91440" anchor="ctr"/>
          <a:lstStyle/>
          <a:p>
            <a:endParaRPr lang="en-US"/>
          </a:p>
        </p:txBody>
      </p:sp>
      <p:sp>
        <p:nvSpPr>
          <p:cNvPr id="11305" name="Freeform 62"/>
          <p:cNvSpPr>
            <a:spLocks/>
          </p:cNvSpPr>
          <p:nvPr>
            <p:custDataLst>
              <p:tags r:id="rId26"/>
            </p:custDataLst>
          </p:nvPr>
        </p:nvSpPr>
        <p:spPr bwMode="gray">
          <a:xfrm>
            <a:off x="6580188" y="3959225"/>
            <a:ext cx="204787" cy="187325"/>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chemeClr val="tx2"/>
          </a:solidFill>
          <a:ln w="9525">
            <a:noFill/>
            <a:round/>
            <a:headEnd/>
            <a:tailEnd/>
          </a:ln>
        </p:spPr>
        <p:txBody>
          <a:bodyPr tIns="91440" bIns="91440" anchor="ctr"/>
          <a:lstStyle/>
          <a:p>
            <a:endParaRPr lang="en-US"/>
          </a:p>
        </p:txBody>
      </p:sp>
      <p:sp>
        <p:nvSpPr>
          <p:cNvPr id="11306" name="Freeform 63"/>
          <p:cNvSpPr>
            <a:spLocks/>
          </p:cNvSpPr>
          <p:nvPr>
            <p:custDataLst>
              <p:tags r:id="rId27"/>
            </p:custDataLst>
          </p:nvPr>
        </p:nvSpPr>
        <p:spPr bwMode="gray">
          <a:xfrm>
            <a:off x="6580188" y="4902200"/>
            <a:ext cx="204787" cy="187325"/>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chemeClr val="tx2"/>
          </a:solidFill>
          <a:ln w="9525">
            <a:noFill/>
            <a:round/>
            <a:headEnd/>
            <a:tailEnd/>
          </a:ln>
        </p:spPr>
        <p:txBody>
          <a:bodyPr tIns="91440" bIns="91440" anchor="ctr"/>
          <a:lstStyle/>
          <a:p>
            <a:endParaRPr lang="en-US"/>
          </a:p>
        </p:txBody>
      </p:sp>
      <p:sp>
        <p:nvSpPr>
          <p:cNvPr id="11307" name="Freeform 64"/>
          <p:cNvSpPr>
            <a:spLocks/>
          </p:cNvSpPr>
          <p:nvPr>
            <p:custDataLst>
              <p:tags r:id="rId28"/>
            </p:custDataLst>
          </p:nvPr>
        </p:nvSpPr>
        <p:spPr bwMode="gray">
          <a:xfrm>
            <a:off x="6580188" y="5538788"/>
            <a:ext cx="204787" cy="187325"/>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chemeClr val="tx2"/>
          </a:solidFill>
          <a:ln w="9525">
            <a:noFill/>
            <a:round/>
            <a:headEnd/>
            <a:tailEnd/>
          </a:ln>
        </p:spPr>
        <p:txBody>
          <a:bodyPr tIns="91440" bIns="91440" anchor="ctr"/>
          <a:lstStyle/>
          <a:p>
            <a:endParaRPr lang="en-US"/>
          </a:p>
        </p:txBody>
      </p:sp>
      <p:sp>
        <p:nvSpPr>
          <p:cNvPr id="11308" name="Freeform 66"/>
          <p:cNvSpPr>
            <a:spLocks/>
          </p:cNvSpPr>
          <p:nvPr>
            <p:custDataLst>
              <p:tags r:id="rId29"/>
            </p:custDataLst>
          </p:nvPr>
        </p:nvSpPr>
        <p:spPr bwMode="gray">
          <a:xfrm>
            <a:off x="6584950" y="3644900"/>
            <a:ext cx="203200" cy="187325"/>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chemeClr val="tx2"/>
          </a:solidFill>
          <a:ln w="9525">
            <a:noFill/>
            <a:round/>
            <a:headEnd/>
            <a:tailEnd/>
          </a:ln>
        </p:spPr>
        <p:txBody>
          <a:bodyPr tIns="91440" bIns="91440" anchor="ctr"/>
          <a:lstStyle/>
          <a:p>
            <a:endParaRPr lang="en-US"/>
          </a:p>
        </p:txBody>
      </p:sp>
      <p:sp>
        <p:nvSpPr>
          <p:cNvPr id="11309" name="Freeform 68"/>
          <p:cNvSpPr>
            <a:spLocks/>
          </p:cNvSpPr>
          <p:nvPr>
            <p:custDataLst>
              <p:tags r:id="rId30"/>
            </p:custDataLst>
          </p:nvPr>
        </p:nvSpPr>
        <p:spPr bwMode="gray">
          <a:xfrm>
            <a:off x="6559550" y="5219700"/>
            <a:ext cx="204788" cy="187325"/>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chemeClr val="tx2"/>
          </a:solidFill>
          <a:ln w="9525">
            <a:noFill/>
            <a:round/>
            <a:headEnd/>
            <a:tailEnd/>
          </a:ln>
        </p:spPr>
        <p:txBody>
          <a:bodyPr tIns="91440" bIns="91440" anchor="ctr"/>
          <a:lstStyle/>
          <a:p>
            <a:endParaRPr lang="en-US"/>
          </a:p>
        </p:txBody>
      </p:sp>
      <p:sp>
        <p:nvSpPr>
          <p:cNvPr id="11310" name="Freeform 70"/>
          <p:cNvSpPr>
            <a:spLocks/>
          </p:cNvSpPr>
          <p:nvPr/>
        </p:nvSpPr>
        <p:spPr bwMode="gray">
          <a:xfrm>
            <a:off x="6580188" y="2701925"/>
            <a:ext cx="204787" cy="187325"/>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chemeClr val="tx2"/>
          </a:solidFill>
          <a:ln w="9525">
            <a:noFill/>
            <a:round/>
            <a:headEnd/>
            <a:tailEnd/>
          </a:ln>
        </p:spPr>
        <p:txBody>
          <a:bodyPr tIns="91440" bIns="91440" anchor="ctr"/>
          <a:lstStyle/>
          <a:p>
            <a:endParaRPr lang="en-US"/>
          </a:p>
        </p:txBody>
      </p:sp>
      <p:sp>
        <p:nvSpPr>
          <p:cNvPr id="11311" name="Freeform 71"/>
          <p:cNvSpPr>
            <a:spLocks/>
          </p:cNvSpPr>
          <p:nvPr/>
        </p:nvSpPr>
        <p:spPr bwMode="gray">
          <a:xfrm>
            <a:off x="6584950" y="6175375"/>
            <a:ext cx="203200" cy="187325"/>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chemeClr val="tx2"/>
          </a:solidFill>
          <a:ln w="9525">
            <a:noFill/>
            <a:round/>
            <a:headEnd/>
            <a:tailEnd/>
          </a:ln>
        </p:spPr>
        <p:txBody>
          <a:bodyPr tIns="91440" bIns="91440" anchor="ctr"/>
          <a:lstStyle/>
          <a:p>
            <a:endParaRPr lang="en-US"/>
          </a:p>
        </p:txBody>
      </p:sp>
      <p:sp>
        <p:nvSpPr>
          <p:cNvPr id="11312" name="Line 40"/>
          <p:cNvSpPr>
            <a:spLocks noChangeShapeType="1"/>
          </p:cNvSpPr>
          <p:nvPr/>
        </p:nvSpPr>
        <p:spPr bwMode="auto">
          <a:xfrm>
            <a:off x="473075" y="6096000"/>
            <a:ext cx="7888288" cy="0"/>
          </a:xfrm>
          <a:prstGeom prst="line">
            <a:avLst/>
          </a:prstGeom>
          <a:noFill/>
          <a:ln w="9525">
            <a:solidFill>
              <a:srgbClr val="B2B2B2"/>
            </a:solidFill>
            <a:round/>
            <a:headEnd type="none" w="lg" len="lg"/>
            <a:tailEnd type="none" w="lg" len="lg"/>
          </a:ln>
        </p:spPr>
        <p:txBody>
          <a:bodyPr wrap="none" tIns="91440" bIns="91440" anchor="ctr"/>
          <a:lstStyle/>
          <a:p>
            <a:endParaRPr lang="en-US"/>
          </a:p>
        </p:txBody>
      </p:sp>
      <p:sp>
        <p:nvSpPr>
          <p:cNvPr id="51" name="Title 50"/>
          <p:cNvSpPr>
            <a:spLocks noGrp="1"/>
          </p:cNvSpPr>
          <p:nvPr>
            <p:ph type="title"/>
          </p:nvPr>
        </p:nvSpPr>
        <p:spPr/>
        <p:txBody>
          <a:bodyPr/>
          <a:lstStyle/>
          <a:p>
            <a:pPr lvl="0"/>
            <a:r>
              <a:rPr lang="en-US" dirty="0" smtClean="0"/>
              <a:t>Relations with 10 of the world’s top 15  investors in wind energy sector</a:t>
            </a:r>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reeform 5"/>
          <p:cNvSpPr>
            <a:spLocks noChangeArrowheads="1"/>
          </p:cNvSpPr>
          <p:nvPr/>
        </p:nvSpPr>
        <p:spPr bwMode="auto">
          <a:xfrm>
            <a:off x="404813" y="3851275"/>
            <a:ext cx="9525" cy="9525"/>
          </a:xfrm>
          <a:custGeom>
            <a:avLst/>
            <a:gdLst>
              <a:gd name="T0" fmla="*/ 2147483647 w 6"/>
              <a:gd name="T1" fmla="*/ 0 h 6"/>
              <a:gd name="T2" fmla="*/ 0 w 6"/>
              <a:gd name="T3" fmla="*/ 2147483647 h 6"/>
              <a:gd name="T4" fmla="*/ 0 w 6"/>
              <a:gd name="T5" fmla="*/ 2147483647 h 6"/>
              <a:gd name="T6" fmla="*/ 2147483647 w 6"/>
              <a:gd name="T7" fmla="*/ 2147483647 h 6"/>
              <a:gd name="T8" fmla="*/ 2147483647 w 6"/>
              <a:gd name="T9" fmla="*/ 2147483647 h 6"/>
              <a:gd name="T10" fmla="*/ 2147483647 w 6"/>
              <a:gd name="T11" fmla="*/ 2147483647 h 6"/>
              <a:gd name="T12" fmla="*/ 2147483647 w 6"/>
              <a:gd name="T13" fmla="*/ 0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2" y="0"/>
                </a:moveTo>
                <a:lnTo>
                  <a:pt x="0" y="2"/>
                </a:lnTo>
                <a:lnTo>
                  <a:pt x="0" y="4"/>
                </a:lnTo>
                <a:lnTo>
                  <a:pt x="2" y="4"/>
                </a:lnTo>
                <a:lnTo>
                  <a:pt x="6" y="6"/>
                </a:lnTo>
                <a:lnTo>
                  <a:pt x="4" y="2"/>
                </a:lnTo>
                <a:lnTo>
                  <a:pt x="2" y="0"/>
                </a:lnTo>
                <a:close/>
              </a:path>
            </a:pathLst>
          </a:custGeom>
          <a:solidFill>
            <a:srgbClr val="EAEAEA"/>
          </a:solidFill>
          <a:ln w="2520">
            <a:solidFill>
              <a:srgbClr val="C0C0C0"/>
            </a:solidFill>
            <a:round/>
            <a:headEnd/>
            <a:tailEnd/>
          </a:ln>
        </p:spPr>
        <p:txBody>
          <a:bodyPr wrap="none" anchor="ctr"/>
          <a:lstStyle/>
          <a:p>
            <a:endParaRPr lang="en-US"/>
          </a:p>
        </p:txBody>
      </p:sp>
      <p:sp>
        <p:nvSpPr>
          <p:cNvPr id="30724" name="Freeform 6"/>
          <p:cNvSpPr>
            <a:spLocks noChangeArrowheads="1"/>
          </p:cNvSpPr>
          <p:nvPr/>
        </p:nvSpPr>
        <p:spPr bwMode="auto">
          <a:xfrm>
            <a:off x="404813" y="3851275"/>
            <a:ext cx="9525" cy="9525"/>
          </a:xfrm>
          <a:custGeom>
            <a:avLst/>
            <a:gdLst>
              <a:gd name="T0" fmla="*/ 2147483647 w 6"/>
              <a:gd name="T1" fmla="*/ 0 h 6"/>
              <a:gd name="T2" fmla="*/ 0 w 6"/>
              <a:gd name="T3" fmla="*/ 2147483647 h 6"/>
              <a:gd name="T4" fmla="*/ 0 w 6"/>
              <a:gd name="T5" fmla="*/ 2147483647 h 6"/>
              <a:gd name="T6" fmla="*/ 2147483647 w 6"/>
              <a:gd name="T7" fmla="*/ 2147483647 h 6"/>
              <a:gd name="T8" fmla="*/ 2147483647 w 6"/>
              <a:gd name="T9" fmla="*/ 2147483647 h 6"/>
              <a:gd name="T10" fmla="*/ 2147483647 w 6"/>
              <a:gd name="T11" fmla="*/ 2147483647 h 6"/>
              <a:gd name="T12" fmla="*/ 2147483647 w 6"/>
              <a:gd name="T13" fmla="*/ 0 h 6"/>
              <a:gd name="T14" fmla="*/ 2147483647 w 6"/>
              <a:gd name="T15" fmla="*/ 0 h 6"/>
              <a:gd name="T16" fmla="*/ 2147483647 w 6"/>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2" y="0"/>
                </a:moveTo>
                <a:lnTo>
                  <a:pt x="0" y="2"/>
                </a:lnTo>
                <a:lnTo>
                  <a:pt x="0" y="4"/>
                </a:lnTo>
                <a:lnTo>
                  <a:pt x="2" y="4"/>
                </a:lnTo>
                <a:lnTo>
                  <a:pt x="6" y="6"/>
                </a:lnTo>
                <a:lnTo>
                  <a:pt x="4" y="2"/>
                </a:lnTo>
                <a:lnTo>
                  <a:pt x="2" y="0"/>
                </a:lnTo>
              </a:path>
            </a:pathLst>
          </a:custGeom>
          <a:solidFill>
            <a:srgbClr val="EAEAEA"/>
          </a:solidFill>
          <a:ln w="2520">
            <a:solidFill>
              <a:srgbClr val="C0C0C0"/>
            </a:solidFill>
            <a:round/>
            <a:headEnd/>
            <a:tailEnd/>
          </a:ln>
        </p:spPr>
        <p:txBody>
          <a:bodyPr wrap="none" anchor="ctr"/>
          <a:lstStyle/>
          <a:p>
            <a:endParaRPr lang="en-US"/>
          </a:p>
        </p:txBody>
      </p:sp>
      <p:sp>
        <p:nvSpPr>
          <p:cNvPr id="30725" name="Freeform 7"/>
          <p:cNvSpPr>
            <a:spLocks noChangeArrowheads="1"/>
          </p:cNvSpPr>
          <p:nvPr/>
        </p:nvSpPr>
        <p:spPr bwMode="auto">
          <a:xfrm>
            <a:off x="442913" y="3860800"/>
            <a:ext cx="7937" cy="11113"/>
          </a:xfrm>
          <a:custGeom>
            <a:avLst/>
            <a:gdLst>
              <a:gd name="T0" fmla="*/ 2147483647 w 5"/>
              <a:gd name="T1" fmla="*/ 0 h 7"/>
              <a:gd name="T2" fmla="*/ 2147483647 w 5"/>
              <a:gd name="T3" fmla="*/ 0 h 7"/>
              <a:gd name="T4" fmla="*/ 0 w 5"/>
              <a:gd name="T5" fmla="*/ 2147483647 h 7"/>
              <a:gd name="T6" fmla="*/ 0 w 5"/>
              <a:gd name="T7" fmla="*/ 2147483647 h 7"/>
              <a:gd name="T8" fmla="*/ 2147483647 w 5"/>
              <a:gd name="T9" fmla="*/ 2147483647 h 7"/>
              <a:gd name="T10" fmla="*/ 2147483647 w 5"/>
              <a:gd name="T11" fmla="*/ 2147483647 h 7"/>
              <a:gd name="T12" fmla="*/ 2147483647 w 5"/>
              <a:gd name="T13" fmla="*/ 2147483647 h 7"/>
              <a:gd name="T14" fmla="*/ 2147483647 w 5"/>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7"/>
              <a:gd name="T26" fmla="*/ 5 w 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7">
                <a:moveTo>
                  <a:pt x="3" y="0"/>
                </a:moveTo>
                <a:lnTo>
                  <a:pt x="1" y="0"/>
                </a:lnTo>
                <a:lnTo>
                  <a:pt x="0" y="1"/>
                </a:lnTo>
                <a:lnTo>
                  <a:pt x="0" y="3"/>
                </a:lnTo>
                <a:lnTo>
                  <a:pt x="5" y="5"/>
                </a:lnTo>
                <a:lnTo>
                  <a:pt x="5" y="7"/>
                </a:lnTo>
                <a:lnTo>
                  <a:pt x="5" y="3"/>
                </a:lnTo>
                <a:lnTo>
                  <a:pt x="3" y="0"/>
                </a:lnTo>
                <a:close/>
              </a:path>
            </a:pathLst>
          </a:custGeom>
          <a:solidFill>
            <a:srgbClr val="EAEAEA"/>
          </a:solidFill>
          <a:ln w="2520">
            <a:solidFill>
              <a:srgbClr val="C0C0C0"/>
            </a:solidFill>
            <a:round/>
            <a:headEnd/>
            <a:tailEnd/>
          </a:ln>
        </p:spPr>
        <p:txBody>
          <a:bodyPr wrap="none" anchor="ctr"/>
          <a:lstStyle/>
          <a:p>
            <a:endParaRPr lang="en-US"/>
          </a:p>
        </p:txBody>
      </p:sp>
      <p:sp>
        <p:nvSpPr>
          <p:cNvPr id="30726" name="Freeform 8"/>
          <p:cNvSpPr>
            <a:spLocks noChangeArrowheads="1"/>
          </p:cNvSpPr>
          <p:nvPr/>
        </p:nvSpPr>
        <p:spPr bwMode="auto">
          <a:xfrm>
            <a:off x="442913" y="3860800"/>
            <a:ext cx="7937" cy="11113"/>
          </a:xfrm>
          <a:custGeom>
            <a:avLst/>
            <a:gdLst>
              <a:gd name="T0" fmla="*/ 2147483647 w 5"/>
              <a:gd name="T1" fmla="*/ 0 h 7"/>
              <a:gd name="T2" fmla="*/ 2147483647 w 5"/>
              <a:gd name="T3" fmla="*/ 0 h 7"/>
              <a:gd name="T4" fmla="*/ 0 w 5"/>
              <a:gd name="T5" fmla="*/ 2147483647 h 7"/>
              <a:gd name="T6" fmla="*/ 0 w 5"/>
              <a:gd name="T7" fmla="*/ 2147483647 h 7"/>
              <a:gd name="T8" fmla="*/ 2147483647 w 5"/>
              <a:gd name="T9" fmla="*/ 2147483647 h 7"/>
              <a:gd name="T10" fmla="*/ 2147483647 w 5"/>
              <a:gd name="T11" fmla="*/ 2147483647 h 7"/>
              <a:gd name="T12" fmla="*/ 2147483647 w 5"/>
              <a:gd name="T13" fmla="*/ 2147483647 h 7"/>
              <a:gd name="T14" fmla="*/ 2147483647 w 5"/>
              <a:gd name="T15" fmla="*/ 2147483647 h 7"/>
              <a:gd name="T16" fmla="*/ 2147483647 w 5"/>
              <a:gd name="T17" fmla="*/ 2147483647 h 7"/>
              <a:gd name="T18" fmla="*/ 2147483647 w 5"/>
              <a:gd name="T19" fmla="*/ 0 h 7"/>
              <a:gd name="T20" fmla="*/ 2147483647 w 5"/>
              <a:gd name="T21" fmla="*/ 0 h 7"/>
              <a:gd name="T22" fmla="*/ 2147483647 w 5"/>
              <a:gd name="T23" fmla="*/ 0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
              <a:gd name="T37" fmla="*/ 0 h 7"/>
              <a:gd name="T38" fmla="*/ 5 w 5"/>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 h="7">
                <a:moveTo>
                  <a:pt x="3" y="0"/>
                </a:moveTo>
                <a:lnTo>
                  <a:pt x="1" y="0"/>
                </a:lnTo>
                <a:lnTo>
                  <a:pt x="0" y="1"/>
                </a:lnTo>
                <a:lnTo>
                  <a:pt x="0" y="3"/>
                </a:lnTo>
                <a:lnTo>
                  <a:pt x="5" y="5"/>
                </a:lnTo>
                <a:lnTo>
                  <a:pt x="5" y="7"/>
                </a:lnTo>
                <a:lnTo>
                  <a:pt x="5" y="3"/>
                </a:lnTo>
                <a:lnTo>
                  <a:pt x="3" y="0"/>
                </a:lnTo>
                <a:close/>
              </a:path>
            </a:pathLst>
          </a:custGeom>
          <a:solidFill>
            <a:srgbClr val="EAEAEA"/>
          </a:solidFill>
          <a:ln w="2520">
            <a:solidFill>
              <a:srgbClr val="C0C0C0"/>
            </a:solidFill>
            <a:round/>
            <a:headEnd/>
            <a:tailEnd/>
          </a:ln>
        </p:spPr>
        <p:txBody>
          <a:bodyPr wrap="none" anchor="ctr"/>
          <a:lstStyle/>
          <a:p>
            <a:endParaRPr lang="en-US"/>
          </a:p>
        </p:txBody>
      </p:sp>
      <p:sp>
        <p:nvSpPr>
          <p:cNvPr id="30727" name="Freeform 9"/>
          <p:cNvSpPr>
            <a:spLocks noChangeArrowheads="1"/>
          </p:cNvSpPr>
          <p:nvPr/>
        </p:nvSpPr>
        <p:spPr bwMode="auto">
          <a:xfrm>
            <a:off x="482600" y="3881438"/>
            <a:ext cx="4763" cy="9525"/>
          </a:xfrm>
          <a:custGeom>
            <a:avLst/>
            <a:gdLst>
              <a:gd name="T0" fmla="*/ 0 w 3"/>
              <a:gd name="T1" fmla="*/ 0 h 6"/>
              <a:gd name="T2" fmla="*/ 0 w 3"/>
              <a:gd name="T3" fmla="*/ 2147483647 h 6"/>
              <a:gd name="T4" fmla="*/ 2147483647 w 3"/>
              <a:gd name="T5" fmla="*/ 2147483647 h 6"/>
              <a:gd name="T6" fmla="*/ 2147483647 w 3"/>
              <a:gd name="T7" fmla="*/ 2147483647 h 6"/>
              <a:gd name="T8" fmla="*/ 2147483647 w 3"/>
              <a:gd name="T9" fmla="*/ 2147483647 h 6"/>
              <a:gd name="T10" fmla="*/ 2147483647 w 3"/>
              <a:gd name="T11" fmla="*/ 2147483647 h 6"/>
              <a:gd name="T12" fmla="*/ 0 w 3"/>
              <a:gd name="T13" fmla="*/ 0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0" y="0"/>
                </a:moveTo>
                <a:lnTo>
                  <a:pt x="0" y="2"/>
                </a:lnTo>
                <a:lnTo>
                  <a:pt x="2" y="6"/>
                </a:lnTo>
                <a:lnTo>
                  <a:pt x="3" y="6"/>
                </a:lnTo>
                <a:lnTo>
                  <a:pt x="3" y="4"/>
                </a:lnTo>
                <a:lnTo>
                  <a:pt x="2" y="2"/>
                </a:lnTo>
                <a:lnTo>
                  <a:pt x="0" y="0"/>
                </a:lnTo>
                <a:close/>
              </a:path>
            </a:pathLst>
          </a:custGeom>
          <a:solidFill>
            <a:srgbClr val="EAEAEA"/>
          </a:solidFill>
          <a:ln w="2520">
            <a:solidFill>
              <a:srgbClr val="C0C0C0"/>
            </a:solidFill>
            <a:round/>
            <a:headEnd/>
            <a:tailEnd/>
          </a:ln>
        </p:spPr>
        <p:txBody>
          <a:bodyPr wrap="none" anchor="ctr"/>
          <a:lstStyle/>
          <a:p>
            <a:endParaRPr lang="en-US"/>
          </a:p>
        </p:txBody>
      </p:sp>
      <p:sp>
        <p:nvSpPr>
          <p:cNvPr id="30728" name="Freeform 10"/>
          <p:cNvSpPr>
            <a:spLocks noChangeArrowheads="1"/>
          </p:cNvSpPr>
          <p:nvPr/>
        </p:nvSpPr>
        <p:spPr bwMode="auto">
          <a:xfrm>
            <a:off x="482600" y="3881438"/>
            <a:ext cx="4763" cy="9525"/>
          </a:xfrm>
          <a:custGeom>
            <a:avLst/>
            <a:gdLst>
              <a:gd name="T0" fmla="*/ 0 w 3"/>
              <a:gd name="T1" fmla="*/ 0 h 6"/>
              <a:gd name="T2" fmla="*/ 0 w 3"/>
              <a:gd name="T3" fmla="*/ 2147483647 h 6"/>
              <a:gd name="T4" fmla="*/ 2147483647 w 3"/>
              <a:gd name="T5" fmla="*/ 2147483647 h 6"/>
              <a:gd name="T6" fmla="*/ 2147483647 w 3"/>
              <a:gd name="T7" fmla="*/ 2147483647 h 6"/>
              <a:gd name="T8" fmla="*/ 2147483647 w 3"/>
              <a:gd name="T9" fmla="*/ 2147483647 h 6"/>
              <a:gd name="T10" fmla="*/ 2147483647 w 3"/>
              <a:gd name="T11" fmla="*/ 2147483647 h 6"/>
              <a:gd name="T12" fmla="*/ 0 w 3"/>
              <a:gd name="T13" fmla="*/ 0 h 6"/>
              <a:gd name="T14" fmla="*/ 0 w 3"/>
              <a:gd name="T15" fmla="*/ 0 h 6"/>
              <a:gd name="T16" fmla="*/ 0 w 3"/>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6"/>
              <a:gd name="T29" fmla="*/ 3 w 3"/>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6">
                <a:moveTo>
                  <a:pt x="0" y="0"/>
                </a:moveTo>
                <a:lnTo>
                  <a:pt x="0" y="2"/>
                </a:lnTo>
                <a:lnTo>
                  <a:pt x="2" y="6"/>
                </a:lnTo>
                <a:lnTo>
                  <a:pt x="3" y="6"/>
                </a:lnTo>
                <a:lnTo>
                  <a:pt x="3" y="4"/>
                </a:lnTo>
                <a:lnTo>
                  <a:pt x="2" y="2"/>
                </a:lnTo>
                <a:lnTo>
                  <a:pt x="0" y="0"/>
                </a:lnTo>
                <a:close/>
              </a:path>
            </a:pathLst>
          </a:custGeom>
          <a:solidFill>
            <a:srgbClr val="EAEAEA"/>
          </a:solidFill>
          <a:ln w="2520">
            <a:solidFill>
              <a:srgbClr val="C0C0C0"/>
            </a:solidFill>
            <a:round/>
            <a:headEnd/>
            <a:tailEnd/>
          </a:ln>
        </p:spPr>
        <p:txBody>
          <a:bodyPr wrap="none" anchor="ctr"/>
          <a:lstStyle/>
          <a:p>
            <a:endParaRPr lang="en-US"/>
          </a:p>
        </p:txBody>
      </p:sp>
      <p:sp>
        <p:nvSpPr>
          <p:cNvPr id="30729" name="Freeform 11"/>
          <p:cNvSpPr>
            <a:spLocks noChangeArrowheads="1"/>
          </p:cNvSpPr>
          <p:nvPr/>
        </p:nvSpPr>
        <p:spPr bwMode="auto">
          <a:xfrm>
            <a:off x="490538" y="3908425"/>
            <a:ext cx="23812" cy="25400"/>
          </a:xfrm>
          <a:custGeom>
            <a:avLst/>
            <a:gdLst>
              <a:gd name="T0" fmla="*/ 2147483647 w 14"/>
              <a:gd name="T1" fmla="*/ 0 h 16"/>
              <a:gd name="T2" fmla="*/ 2147483647 w 14"/>
              <a:gd name="T3" fmla="*/ 2147483647 h 16"/>
              <a:gd name="T4" fmla="*/ 0 w 14"/>
              <a:gd name="T5" fmla="*/ 2147483647 h 16"/>
              <a:gd name="T6" fmla="*/ 0 w 14"/>
              <a:gd name="T7" fmla="*/ 2147483647 h 16"/>
              <a:gd name="T8" fmla="*/ 0 w 14"/>
              <a:gd name="T9" fmla="*/ 2147483647 h 16"/>
              <a:gd name="T10" fmla="*/ 0 w 14"/>
              <a:gd name="T11" fmla="*/ 2147483647 h 16"/>
              <a:gd name="T12" fmla="*/ 2147483647 w 14"/>
              <a:gd name="T13" fmla="*/ 2147483647 h 16"/>
              <a:gd name="T14" fmla="*/ 2147483647 w 14"/>
              <a:gd name="T15" fmla="*/ 2147483647 h 16"/>
              <a:gd name="T16" fmla="*/ 2147483647 w 14"/>
              <a:gd name="T17" fmla="*/ 2147483647 h 16"/>
              <a:gd name="T18" fmla="*/ 2147483647 w 14"/>
              <a:gd name="T19" fmla="*/ 2147483647 h 16"/>
              <a:gd name="T20" fmla="*/ 2147483647 w 14"/>
              <a:gd name="T21" fmla="*/ 2147483647 h 16"/>
              <a:gd name="T22" fmla="*/ 2147483647 w 14"/>
              <a:gd name="T23" fmla="*/ 2147483647 h 16"/>
              <a:gd name="T24" fmla="*/ 2147483647 w 14"/>
              <a:gd name="T25" fmla="*/ 0 h 16"/>
              <a:gd name="T26" fmla="*/ 2147483647 w 14"/>
              <a:gd name="T27" fmla="*/ 0 h 16"/>
              <a:gd name="T28" fmla="*/ 2147483647 w 14"/>
              <a:gd name="T29" fmla="*/ 0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16"/>
              <a:gd name="T47" fmla="*/ 14 w 14"/>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16">
                <a:moveTo>
                  <a:pt x="4" y="0"/>
                </a:moveTo>
                <a:lnTo>
                  <a:pt x="2" y="2"/>
                </a:lnTo>
                <a:lnTo>
                  <a:pt x="0" y="4"/>
                </a:lnTo>
                <a:lnTo>
                  <a:pt x="0" y="8"/>
                </a:lnTo>
                <a:lnTo>
                  <a:pt x="0" y="12"/>
                </a:lnTo>
                <a:lnTo>
                  <a:pt x="0" y="14"/>
                </a:lnTo>
                <a:lnTo>
                  <a:pt x="4" y="16"/>
                </a:lnTo>
                <a:lnTo>
                  <a:pt x="6" y="14"/>
                </a:lnTo>
                <a:lnTo>
                  <a:pt x="10" y="10"/>
                </a:lnTo>
                <a:lnTo>
                  <a:pt x="14" y="8"/>
                </a:lnTo>
                <a:lnTo>
                  <a:pt x="10" y="4"/>
                </a:lnTo>
                <a:lnTo>
                  <a:pt x="10" y="0"/>
                </a:lnTo>
                <a:lnTo>
                  <a:pt x="6" y="0"/>
                </a:lnTo>
                <a:lnTo>
                  <a:pt x="4" y="0"/>
                </a:lnTo>
                <a:close/>
              </a:path>
            </a:pathLst>
          </a:custGeom>
          <a:solidFill>
            <a:srgbClr val="EAEAEA"/>
          </a:solidFill>
          <a:ln w="2520">
            <a:solidFill>
              <a:srgbClr val="C0C0C0"/>
            </a:solidFill>
            <a:round/>
            <a:headEnd/>
            <a:tailEnd/>
          </a:ln>
        </p:spPr>
        <p:txBody>
          <a:bodyPr wrap="none" anchor="ctr"/>
          <a:lstStyle/>
          <a:p>
            <a:endParaRPr lang="en-US"/>
          </a:p>
        </p:txBody>
      </p:sp>
      <p:sp>
        <p:nvSpPr>
          <p:cNvPr id="30730" name="Freeform 12"/>
          <p:cNvSpPr>
            <a:spLocks noChangeArrowheads="1"/>
          </p:cNvSpPr>
          <p:nvPr/>
        </p:nvSpPr>
        <p:spPr bwMode="auto">
          <a:xfrm>
            <a:off x="490538" y="3908425"/>
            <a:ext cx="23812" cy="25400"/>
          </a:xfrm>
          <a:custGeom>
            <a:avLst/>
            <a:gdLst>
              <a:gd name="T0" fmla="*/ 2147483647 w 14"/>
              <a:gd name="T1" fmla="*/ 0 h 16"/>
              <a:gd name="T2" fmla="*/ 2147483647 w 14"/>
              <a:gd name="T3" fmla="*/ 2147483647 h 16"/>
              <a:gd name="T4" fmla="*/ 0 w 14"/>
              <a:gd name="T5" fmla="*/ 2147483647 h 16"/>
              <a:gd name="T6" fmla="*/ 0 w 14"/>
              <a:gd name="T7" fmla="*/ 2147483647 h 16"/>
              <a:gd name="T8" fmla="*/ 0 w 14"/>
              <a:gd name="T9" fmla="*/ 2147483647 h 16"/>
              <a:gd name="T10" fmla="*/ 0 w 14"/>
              <a:gd name="T11" fmla="*/ 2147483647 h 16"/>
              <a:gd name="T12" fmla="*/ 2147483647 w 14"/>
              <a:gd name="T13" fmla="*/ 2147483647 h 16"/>
              <a:gd name="T14" fmla="*/ 2147483647 w 14"/>
              <a:gd name="T15" fmla="*/ 2147483647 h 16"/>
              <a:gd name="T16" fmla="*/ 2147483647 w 14"/>
              <a:gd name="T17" fmla="*/ 2147483647 h 16"/>
              <a:gd name="T18" fmla="*/ 2147483647 w 14"/>
              <a:gd name="T19" fmla="*/ 2147483647 h 16"/>
              <a:gd name="T20" fmla="*/ 2147483647 w 14"/>
              <a:gd name="T21" fmla="*/ 2147483647 h 16"/>
              <a:gd name="T22" fmla="*/ 2147483647 w 14"/>
              <a:gd name="T23" fmla="*/ 2147483647 h 16"/>
              <a:gd name="T24" fmla="*/ 2147483647 w 14"/>
              <a:gd name="T25" fmla="*/ 0 h 16"/>
              <a:gd name="T26" fmla="*/ 2147483647 w 14"/>
              <a:gd name="T27" fmla="*/ 0 h 16"/>
              <a:gd name="T28" fmla="*/ 2147483647 w 14"/>
              <a:gd name="T29" fmla="*/ 0 h 16"/>
              <a:gd name="T30" fmla="*/ 2147483647 w 14"/>
              <a:gd name="T31" fmla="*/ 0 h 16"/>
              <a:gd name="T32" fmla="*/ 2147483647 w 14"/>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6"/>
              <a:gd name="T53" fmla="*/ 14 w 14"/>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6">
                <a:moveTo>
                  <a:pt x="4" y="0"/>
                </a:moveTo>
                <a:lnTo>
                  <a:pt x="2" y="2"/>
                </a:lnTo>
                <a:lnTo>
                  <a:pt x="0" y="4"/>
                </a:lnTo>
                <a:lnTo>
                  <a:pt x="0" y="8"/>
                </a:lnTo>
                <a:lnTo>
                  <a:pt x="0" y="12"/>
                </a:lnTo>
                <a:lnTo>
                  <a:pt x="0" y="14"/>
                </a:lnTo>
                <a:lnTo>
                  <a:pt x="4" y="16"/>
                </a:lnTo>
                <a:lnTo>
                  <a:pt x="6" y="14"/>
                </a:lnTo>
                <a:lnTo>
                  <a:pt x="10" y="10"/>
                </a:lnTo>
                <a:lnTo>
                  <a:pt x="14" y="8"/>
                </a:lnTo>
                <a:lnTo>
                  <a:pt x="10" y="4"/>
                </a:lnTo>
                <a:lnTo>
                  <a:pt x="10" y="0"/>
                </a:lnTo>
                <a:lnTo>
                  <a:pt x="6" y="0"/>
                </a:lnTo>
                <a:lnTo>
                  <a:pt x="4" y="0"/>
                </a:lnTo>
              </a:path>
            </a:pathLst>
          </a:custGeom>
          <a:solidFill>
            <a:srgbClr val="EAEAEA"/>
          </a:solidFill>
          <a:ln w="2520">
            <a:solidFill>
              <a:srgbClr val="C0C0C0"/>
            </a:solidFill>
            <a:round/>
            <a:headEnd/>
            <a:tailEnd/>
          </a:ln>
        </p:spPr>
        <p:txBody>
          <a:bodyPr wrap="none" anchor="ctr"/>
          <a:lstStyle/>
          <a:p>
            <a:endParaRPr lang="en-US"/>
          </a:p>
        </p:txBody>
      </p:sp>
      <p:sp>
        <p:nvSpPr>
          <p:cNvPr id="30731" name="Freeform 13"/>
          <p:cNvSpPr>
            <a:spLocks noChangeArrowheads="1"/>
          </p:cNvSpPr>
          <p:nvPr/>
        </p:nvSpPr>
        <p:spPr bwMode="auto">
          <a:xfrm>
            <a:off x="8039100" y="3875088"/>
            <a:ext cx="4763" cy="6350"/>
          </a:xfrm>
          <a:custGeom>
            <a:avLst/>
            <a:gdLst>
              <a:gd name="T0" fmla="*/ 0 w 3"/>
              <a:gd name="T1" fmla="*/ 0 h 4"/>
              <a:gd name="T2" fmla="*/ 0 w 3"/>
              <a:gd name="T3" fmla="*/ 2147483647 h 4"/>
              <a:gd name="T4" fmla="*/ 2147483647 w 3"/>
              <a:gd name="T5" fmla="*/ 2147483647 h 4"/>
              <a:gd name="T6" fmla="*/ 2147483647 w 3"/>
              <a:gd name="T7" fmla="*/ 2147483647 h 4"/>
              <a:gd name="T8" fmla="*/ 2147483647 w 3"/>
              <a:gd name="T9" fmla="*/ 2147483647 h 4"/>
              <a:gd name="T10" fmla="*/ 2147483647 w 3"/>
              <a:gd name="T11" fmla="*/ 0 h 4"/>
              <a:gd name="T12" fmla="*/ 0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0" y="0"/>
                </a:moveTo>
                <a:lnTo>
                  <a:pt x="0" y="2"/>
                </a:lnTo>
                <a:lnTo>
                  <a:pt x="1" y="4"/>
                </a:lnTo>
                <a:lnTo>
                  <a:pt x="3" y="4"/>
                </a:lnTo>
                <a:lnTo>
                  <a:pt x="3" y="2"/>
                </a:lnTo>
                <a:lnTo>
                  <a:pt x="3" y="0"/>
                </a:lnTo>
                <a:lnTo>
                  <a:pt x="0" y="0"/>
                </a:lnTo>
                <a:close/>
              </a:path>
            </a:pathLst>
          </a:custGeom>
          <a:solidFill>
            <a:srgbClr val="EAEAEA"/>
          </a:solidFill>
          <a:ln w="2520">
            <a:solidFill>
              <a:srgbClr val="C0C0C0"/>
            </a:solidFill>
            <a:round/>
            <a:headEnd/>
            <a:tailEnd/>
          </a:ln>
        </p:spPr>
        <p:txBody>
          <a:bodyPr wrap="none" anchor="ctr"/>
          <a:lstStyle/>
          <a:p>
            <a:endParaRPr lang="en-US"/>
          </a:p>
        </p:txBody>
      </p:sp>
      <p:sp>
        <p:nvSpPr>
          <p:cNvPr id="30732" name="Freeform 14"/>
          <p:cNvSpPr>
            <a:spLocks noChangeArrowheads="1"/>
          </p:cNvSpPr>
          <p:nvPr/>
        </p:nvSpPr>
        <p:spPr bwMode="auto">
          <a:xfrm>
            <a:off x="8039100" y="3875088"/>
            <a:ext cx="4763" cy="6350"/>
          </a:xfrm>
          <a:custGeom>
            <a:avLst/>
            <a:gdLst>
              <a:gd name="T0" fmla="*/ 0 w 3"/>
              <a:gd name="T1" fmla="*/ 0 h 4"/>
              <a:gd name="T2" fmla="*/ 0 w 3"/>
              <a:gd name="T3" fmla="*/ 2147483647 h 4"/>
              <a:gd name="T4" fmla="*/ 2147483647 w 3"/>
              <a:gd name="T5" fmla="*/ 2147483647 h 4"/>
              <a:gd name="T6" fmla="*/ 2147483647 w 3"/>
              <a:gd name="T7" fmla="*/ 2147483647 h 4"/>
              <a:gd name="T8" fmla="*/ 2147483647 w 3"/>
              <a:gd name="T9" fmla="*/ 2147483647 h 4"/>
              <a:gd name="T10" fmla="*/ 2147483647 w 3"/>
              <a:gd name="T11" fmla="*/ 0 h 4"/>
              <a:gd name="T12" fmla="*/ 0 w 3"/>
              <a:gd name="T13" fmla="*/ 0 h 4"/>
              <a:gd name="T14" fmla="*/ 0 w 3"/>
              <a:gd name="T15" fmla="*/ 0 h 4"/>
              <a:gd name="T16" fmla="*/ 0 w 3"/>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4"/>
              <a:gd name="T29" fmla="*/ 3 w 3"/>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4">
                <a:moveTo>
                  <a:pt x="0" y="0"/>
                </a:moveTo>
                <a:lnTo>
                  <a:pt x="0" y="2"/>
                </a:lnTo>
                <a:lnTo>
                  <a:pt x="1" y="4"/>
                </a:lnTo>
                <a:lnTo>
                  <a:pt x="3" y="4"/>
                </a:lnTo>
                <a:lnTo>
                  <a:pt x="3" y="2"/>
                </a:lnTo>
                <a:lnTo>
                  <a:pt x="3" y="0"/>
                </a:lnTo>
                <a:lnTo>
                  <a:pt x="0" y="0"/>
                </a:lnTo>
                <a:close/>
              </a:path>
            </a:pathLst>
          </a:custGeom>
          <a:solidFill>
            <a:srgbClr val="EAEAEA"/>
          </a:solidFill>
          <a:ln w="2520">
            <a:solidFill>
              <a:srgbClr val="C0C0C0"/>
            </a:solidFill>
            <a:round/>
            <a:headEnd/>
            <a:tailEnd/>
          </a:ln>
        </p:spPr>
        <p:txBody>
          <a:bodyPr wrap="none" anchor="ctr"/>
          <a:lstStyle/>
          <a:p>
            <a:endParaRPr lang="en-US"/>
          </a:p>
        </p:txBody>
      </p:sp>
      <p:sp>
        <p:nvSpPr>
          <p:cNvPr id="30733" name="Freeform 15"/>
          <p:cNvSpPr>
            <a:spLocks noChangeArrowheads="1"/>
          </p:cNvSpPr>
          <p:nvPr/>
        </p:nvSpPr>
        <p:spPr bwMode="auto">
          <a:xfrm>
            <a:off x="4335463" y="4779963"/>
            <a:ext cx="163512" cy="176212"/>
          </a:xfrm>
          <a:custGeom>
            <a:avLst/>
            <a:gdLst>
              <a:gd name="T0" fmla="*/ 2147483647 w 96"/>
              <a:gd name="T1" fmla="*/ 2147483647 h 111"/>
              <a:gd name="T2" fmla="*/ 2147483647 w 96"/>
              <a:gd name="T3" fmla="*/ 2147483647 h 111"/>
              <a:gd name="T4" fmla="*/ 2147483647 w 96"/>
              <a:gd name="T5" fmla="*/ 2147483647 h 111"/>
              <a:gd name="T6" fmla="*/ 2147483647 w 96"/>
              <a:gd name="T7" fmla="*/ 2147483647 h 111"/>
              <a:gd name="T8" fmla="*/ 2147483647 w 96"/>
              <a:gd name="T9" fmla="*/ 2147483647 h 111"/>
              <a:gd name="T10" fmla="*/ 2147483647 w 96"/>
              <a:gd name="T11" fmla="*/ 2147483647 h 111"/>
              <a:gd name="T12" fmla="*/ 2147483647 w 96"/>
              <a:gd name="T13" fmla="*/ 2147483647 h 111"/>
              <a:gd name="T14" fmla="*/ 2147483647 w 96"/>
              <a:gd name="T15" fmla="*/ 2147483647 h 111"/>
              <a:gd name="T16" fmla="*/ 2147483647 w 96"/>
              <a:gd name="T17" fmla="*/ 2147483647 h 111"/>
              <a:gd name="T18" fmla="*/ 2147483647 w 96"/>
              <a:gd name="T19" fmla="*/ 2147483647 h 111"/>
              <a:gd name="T20" fmla="*/ 2147483647 w 96"/>
              <a:gd name="T21" fmla="*/ 2147483647 h 111"/>
              <a:gd name="T22" fmla="*/ 2147483647 w 96"/>
              <a:gd name="T23" fmla="*/ 2147483647 h 111"/>
              <a:gd name="T24" fmla="*/ 2147483647 w 96"/>
              <a:gd name="T25" fmla="*/ 2147483647 h 111"/>
              <a:gd name="T26" fmla="*/ 2147483647 w 96"/>
              <a:gd name="T27" fmla="*/ 2147483647 h 111"/>
              <a:gd name="T28" fmla="*/ 2147483647 w 96"/>
              <a:gd name="T29" fmla="*/ 2147483647 h 111"/>
              <a:gd name="T30" fmla="*/ 2147483647 w 96"/>
              <a:gd name="T31" fmla="*/ 2147483647 h 111"/>
              <a:gd name="T32" fmla="*/ 2147483647 w 96"/>
              <a:gd name="T33" fmla="*/ 2147483647 h 111"/>
              <a:gd name="T34" fmla="*/ 2147483647 w 96"/>
              <a:gd name="T35" fmla="*/ 2147483647 h 111"/>
              <a:gd name="T36" fmla="*/ 2147483647 w 96"/>
              <a:gd name="T37" fmla="*/ 2147483647 h 111"/>
              <a:gd name="T38" fmla="*/ 2147483647 w 96"/>
              <a:gd name="T39" fmla="*/ 2147483647 h 111"/>
              <a:gd name="T40" fmla="*/ 2147483647 w 96"/>
              <a:gd name="T41" fmla="*/ 2147483647 h 111"/>
              <a:gd name="T42" fmla="*/ 2147483647 w 96"/>
              <a:gd name="T43" fmla="*/ 2147483647 h 111"/>
              <a:gd name="T44" fmla="*/ 2147483647 w 96"/>
              <a:gd name="T45" fmla="*/ 2147483647 h 111"/>
              <a:gd name="T46" fmla="*/ 2147483647 w 96"/>
              <a:gd name="T47" fmla="*/ 2147483647 h 111"/>
              <a:gd name="T48" fmla="*/ 2147483647 w 96"/>
              <a:gd name="T49" fmla="*/ 2147483647 h 111"/>
              <a:gd name="T50" fmla="*/ 2147483647 w 96"/>
              <a:gd name="T51" fmla="*/ 2147483647 h 111"/>
              <a:gd name="T52" fmla="*/ 2147483647 w 96"/>
              <a:gd name="T53" fmla="*/ 2147483647 h 111"/>
              <a:gd name="T54" fmla="*/ 2147483647 w 96"/>
              <a:gd name="T55" fmla="*/ 2147483647 h 111"/>
              <a:gd name="T56" fmla="*/ 2147483647 w 96"/>
              <a:gd name="T57" fmla="*/ 2147483647 h 111"/>
              <a:gd name="T58" fmla="*/ 2147483647 w 96"/>
              <a:gd name="T59" fmla="*/ 2147483647 h 111"/>
              <a:gd name="T60" fmla="*/ 2147483647 w 96"/>
              <a:gd name="T61" fmla="*/ 2147483647 h 111"/>
              <a:gd name="T62" fmla="*/ 2147483647 w 96"/>
              <a:gd name="T63" fmla="*/ 2147483647 h 111"/>
              <a:gd name="T64" fmla="*/ 2147483647 w 96"/>
              <a:gd name="T65" fmla="*/ 2147483647 h 111"/>
              <a:gd name="T66" fmla="*/ 0 w 96"/>
              <a:gd name="T67" fmla="*/ 2147483647 h 111"/>
              <a:gd name="T68" fmla="*/ 2147483647 w 96"/>
              <a:gd name="T69" fmla="*/ 2147483647 h 111"/>
              <a:gd name="T70" fmla="*/ 2147483647 w 96"/>
              <a:gd name="T71" fmla="*/ 2147483647 h 111"/>
              <a:gd name="T72" fmla="*/ 2147483647 w 96"/>
              <a:gd name="T73" fmla="*/ 2147483647 h 111"/>
              <a:gd name="T74" fmla="*/ 2147483647 w 96"/>
              <a:gd name="T75" fmla="*/ 2147483647 h 111"/>
              <a:gd name="T76" fmla="*/ 2147483647 w 96"/>
              <a:gd name="T77" fmla="*/ 2147483647 h 111"/>
              <a:gd name="T78" fmla="*/ 2147483647 w 96"/>
              <a:gd name="T79" fmla="*/ 2147483647 h 111"/>
              <a:gd name="T80" fmla="*/ 2147483647 w 96"/>
              <a:gd name="T81" fmla="*/ 2147483647 h 111"/>
              <a:gd name="T82" fmla="*/ 2147483647 w 96"/>
              <a:gd name="T83" fmla="*/ 2147483647 h 111"/>
              <a:gd name="T84" fmla="*/ 2147483647 w 96"/>
              <a:gd name="T85" fmla="*/ 2147483647 h 111"/>
              <a:gd name="T86" fmla="*/ 2147483647 w 96"/>
              <a:gd name="T87" fmla="*/ 2147483647 h 111"/>
              <a:gd name="T88" fmla="*/ 2147483647 w 96"/>
              <a:gd name="T89" fmla="*/ 0 h 11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6"/>
              <a:gd name="T136" fmla="*/ 0 h 111"/>
              <a:gd name="T137" fmla="*/ 96 w 96"/>
              <a:gd name="T138" fmla="*/ 111 h 11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6" h="111">
                <a:moveTo>
                  <a:pt x="65" y="0"/>
                </a:moveTo>
                <a:lnTo>
                  <a:pt x="65" y="10"/>
                </a:lnTo>
                <a:lnTo>
                  <a:pt x="67" y="10"/>
                </a:lnTo>
                <a:lnTo>
                  <a:pt x="71" y="10"/>
                </a:lnTo>
                <a:lnTo>
                  <a:pt x="73" y="12"/>
                </a:lnTo>
                <a:lnTo>
                  <a:pt x="77" y="14"/>
                </a:lnTo>
                <a:lnTo>
                  <a:pt x="81" y="15"/>
                </a:lnTo>
                <a:lnTo>
                  <a:pt x="85" y="17"/>
                </a:lnTo>
                <a:lnTo>
                  <a:pt x="88" y="19"/>
                </a:lnTo>
                <a:lnTo>
                  <a:pt x="92" y="21"/>
                </a:lnTo>
                <a:lnTo>
                  <a:pt x="94" y="25"/>
                </a:lnTo>
                <a:lnTo>
                  <a:pt x="94" y="29"/>
                </a:lnTo>
                <a:lnTo>
                  <a:pt x="92" y="29"/>
                </a:lnTo>
                <a:lnTo>
                  <a:pt x="90" y="35"/>
                </a:lnTo>
                <a:lnTo>
                  <a:pt x="90" y="38"/>
                </a:lnTo>
                <a:lnTo>
                  <a:pt x="92" y="44"/>
                </a:lnTo>
                <a:lnTo>
                  <a:pt x="94" y="48"/>
                </a:lnTo>
                <a:lnTo>
                  <a:pt x="96" y="50"/>
                </a:lnTo>
                <a:lnTo>
                  <a:pt x="96" y="52"/>
                </a:lnTo>
                <a:lnTo>
                  <a:pt x="92" y="56"/>
                </a:lnTo>
                <a:lnTo>
                  <a:pt x="90" y="58"/>
                </a:lnTo>
                <a:lnTo>
                  <a:pt x="90" y="62"/>
                </a:lnTo>
                <a:lnTo>
                  <a:pt x="92" y="63"/>
                </a:lnTo>
                <a:lnTo>
                  <a:pt x="92" y="65"/>
                </a:lnTo>
                <a:lnTo>
                  <a:pt x="92" y="69"/>
                </a:lnTo>
                <a:lnTo>
                  <a:pt x="90" y="75"/>
                </a:lnTo>
                <a:lnTo>
                  <a:pt x="92" y="79"/>
                </a:lnTo>
                <a:lnTo>
                  <a:pt x="92" y="85"/>
                </a:lnTo>
                <a:lnTo>
                  <a:pt x="90" y="88"/>
                </a:lnTo>
                <a:lnTo>
                  <a:pt x="94" y="90"/>
                </a:lnTo>
                <a:lnTo>
                  <a:pt x="90" y="96"/>
                </a:lnTo>
                <a:lnTo>
                  <a:pt x="88" y="100"/>
                </a:lnTo>
                <a:lnTo>
                  <a:pt x="79" y="111"/>
                </a:lnTo>
                <a:lnTo>
                  <a:pt x="77" y="111"/>
                </a:lnTo>
                <a:lnTo>
                  <a:pt x="71" y="110"/>
                </a:lnTo>
                <a:lnTo>
                  <a:pt x="67" y="110"/>
                </a:lnTo>
                <a:lnTo>
                  <a:pt x="67" y="108"/>
                </a:lnTo>
                <a:lnTo>
                  <a:pt x="64" y="108"/>
                </a:lnTo>
                <a:lnTo>
                  <a:pt x="60" y="110"/>
                </a:lnTo>
                <a:lnTo>
                  <a:pt x="56" y="110"/>
                </a:lnTo>
                <a:lnTo>
                  <a:pt x="54" y="108"/>
                </a:lnTo>
                <a:lnTo>
                  <a:pt x="52" y="108"/>
                </a:lnTo>
                <a:lnTo>
                  <a:pt x="48" y="104"/>
                </a:lnTo>
                <a:lnTo>
                  <a:pt x="46" y="104"/>
                </a:lnTo>
                <a:lnTo>
                  <a:pt x="42" y="102"/>
                </a:lnTo>
                <a:lnTo>
                  <a:pt x="39" y="100"/>
                </a:lnTo>
                <a:lnTo>
                  <a:pt x="39" y="98"/>
                </a:lnTo>
                <a:lnTo>
                  <a:pt x="37" y="94"/>
                </a:lnTo>
                <a:lnTo>
                  <a:pt x="39" y="88"/>
                </a:lnTo>
                <a:lnTo>
                  <a:pt x="37" y="86"/>
                </a:lnTo>
                <a:lnTo>
                  <a:pt x="35" y="85"/>
                </a:lnTo>
                <a:lnTo>
                  <a:pt x="33" y="83"/>
                </a:lnTo>
                <a:lnTo>
                  <a:pt x="31" y="81"/>
                </a:lnTo>
                <a:lnTo>
                  <a:pt x="29" y="77"/>
                </a:lnTo>
                <a:lnTo>
                  <a:pt x="29" y="75"/>
                </a:lnTo>
                <a:lnTo>
                  <a:pt x="27" y="73"/>
                </a:lnTo>
                <a:lnTo>
                  <a:pt x="21" y="69"/>
                </a:lnTo>
                <a:lnTo>
                  <a:pt x="17" y="69"/>
                </a:lnTo>
                <a:lnTo>
                  <a:pt x="16" y="67"/>
                </a:lnTo>
                <a:lnTo>
                  <a:pt x="14" y="65"/>
                </a:lnTo>
                <a:lnTo>
                  <a:pt x="10" y="60"/>
                </a:lnTo>
                <a:lnTo>
                  <a:pt x="6" y="56"/>
                </a:lnTo>
                <a:lnTo>
                  <a:pt x="6" y="52"/>
                </a:lnTo>
                <a:lnTo>
                  <a:pt x="4" y="48"/>
                </a:lnTo>
                <a:lnTo>
                  <a:pt x="0" y="44"/>
                </a:lnTo>
                <a:lnTo>
                  <a:pt x="0" y="40"/>
                </a:lnTo>
                <a:lnTo>
                  <a:pt x="2" y="40"/>
                </a:lnTo>
                <a:lnTo>
                  <a:pt x="6" y="40"/>
                </a:lnTo>
                <a:lnTo>
                  <a:pt x="10" y="40"/>
                </a:lnTo>
                <a:lnTo>
                  <a:pt x="12" y="40"/>
                </a:lnTo>
                <a:lnTo>
                  <a:pt x="16" y="40"/>
                </a:lnTo>
                <a:lnTo>
                  <a:pt x="21" y="40"/>
                </a:lnTo>
                <a:lnTo>
                  <a:pt x="25" y="38"/>
                </a:lnTo>
                <a:lnTo>
                  <a:pt x="29" y="37"/>
                </a:lnTo>
                <a:lnTo>
                  <a:pt x="33" y="37"/>
                </a:lnTo>
                <a:lnTo>
                  <a:pt x="37" y="35"/>
                </a:lnTo>
                <a:lnTo>
                  <a:pt x="39" y="29"/>
                </a:lnTo>
                <a:lnTo>
                  <a:pt x="40" y="23"/>
                </a:lnTo>
                <a:lnTo>
                  <a:pt x="40" y="21"/>
                </a:lnTo>
                <a:lnTo>
                  <a:pt x="42" y="19"/>
                </a:lnTo>
                <a:lnTo>
                  <a:pt x="46" y="17"/>
                </a:lnTo>
                <a:lnTo>
                  <a:pt x="46" y="14"/>
                </a:lnTo>
                <a:lnTo>
                  <a:pt x="48" y="12"/>
                </a:lnTo>
                <a:lnTo>
                  <a:pt x="50" y="10"/>
                </a:lnTo>
                <a:lnTo>
                  <a:pt x="54" y="8"/>
                </a:lnTo>
                <a:lnTo>
                  <a:pt x="56" y="6"/>
                </a:lnTo>
                <a:lnTo>
                  <a:pt x="65" y="0"/>
                </a:lnTo>
                <a:close/>
              </a:path>
            </a:pathLst>
          </a:custGeom>
          <a:solidFill>
            <a:srgbClr val="EAEAEA"/>
          </a:solidFill>
          <a:ln w="2520">
            <a:solidFill>
              <a:srgbClr val="C0C0C0"/>
            </a:solidFill>
            <a:round/>
            <a:headEnd/>
            <a:tailEnd/>
          </a:ln>
        </p:spPr>
        <p:txBody>
          <a:bodyPr wrap="none" anchor="ctr"/>
          <a:lstStyle/>
          <a:p>
            <a:endParaRPr lang="en-US"/>
          </a:p>
        </p:txBody>
      </p:sp>
      <p:sp>
        <p:nvSpPr>
          <p:cNvPr id="30734" name="Freeform 16"/>
          <p:cNvSpPr>
            <a:spLocks noChangeArrowheads="1"/>
          </p:cNvSpPr>
          <p:nvPr/>
        </p:nvSpPr>
        <p:spPr bwMode="auto">
          <a:xfrm>
            <a:off x="4268788" y="4606925"/>
            <a:ext cx="241300" cy="236538"/>
          </a:xfrm>
          <a:custGeom>
            <a:avLst/>
            <a:gdLst>
              <a:gd name="T0" fmla="*/ 2147483647 w 142"/>
              <a:gd name="T1" fmla="*/ 2147483647 h 149"/>
              <a:gd name="T2" fmla="*/ 2147483647 w 142"/>
              <a:gd name="T3" fmla="*/ 2147483647 h 149"/>
              <a:gd name="T4" fmla="*/ 2147483647 w 142"/>
              <a:gd name="T5" fmla="*/ 2147483647 h 149"/>
              <a:gd name="T6" fmla="*/ 2147483647 w 142"/>
              <a:gd name="T7" fmla="*/ 2147483647 h 149"/>
              <a:gd name="T8" fmla="*/ 2147483647 w 142"/>
              <a:gd name="T9" fmla="*/ 2147483647 h 149"/>
              <a:gd name="T10" fmla="*/ 2147483647 w 142"/>
              <a:gd name="T11" fmla="*/ 2147483647 h 149"/>
              <a:gd name="T12" fmla="*/ 2147483647 w 142"/>
              <a:gd name="T13" fmla="*/ 2147483647 h 149"/>
              <a:gd name="T14" fmla="*/ 2147483647 w 142"/>
              <a:gd name="T15" fmla="*/ 2147483647 h 149"/>
              <a:gd name="T16" fmla="*/ 2147483647 w 142"/>
              <a:gd name="T17" fmla="*/ 2147483647 h 149"/>
              <a:gd name="T18" fmla="*/ 2147483647 w 142"/>
              <a:gd name="T19" fmla="*/ 2147483647 h 149"/>
              <a:gd name="T20" fmla="*/ 2147483647 w 142"/>
              <a:gd name="T21" fmla="*/ 2147483647 h 149"/>
              <a:gd name="T22" fmla="*/ 2147483647 w 142"/>
              <a:gd name="T23" fmla="*/ 2147483647 h 149"/>
              <a:gd name="T24" fmla="*/ 2147483647 w 142"/>
              <a:gd name="T25" fmla="*/ 2147483647 h 149"/>
              <a:gd name="T26" fmla="*/ 2147483647 w 142"/>
              <a:gd name="T27" fmla="*/ 2147483647 h 149"/>
              <a:gd name="T28" fmla="*/ 2147483647 w 142"/>
              <a:gd name="T29" fmla="*/ 2147483647 h 149"/>
              <a:gd name="T30" fmla="*/ 2147483647 w 142"/>
              <a:gd name="T31" fmla="*/ 2147483647 h 149"/>
              <a:gd name="T32" fmla="*/ 2147483647 w 142"/>
              <a:gd name="T33" fmla="*/ 2147483647 h 149"/>
              <a:gd name="T34" fmla="*/ 2147483647 w 142"/>
              <a:gd name="T35" fmla="*/ 2147483647 h 149"/>
              <a:gd name="T36" fmla="*/ 2147483647 w 142"/>
              <a:gd name="T37" fmla="*/ 2147483647 h 149"/>
              <a:gd name="T38" fmla="*/ 2147483647 w 142"/>
              <a:gd name="T39" fmla="*/ 2147483647 h 149"/>
              <a:gd name="T40" fmla="*/ 2147483647 w 142"/>
              <a:gd name="T41" fmla="*/ 2147483647 h 149"/>
              <a:gd name="T42" fmla="*/ 2147483647 w 142"/>
              <a:gd name="T43" fmla="*/ 2147483647 h 149"/>
              <a:gd name="T44" fmla="*/ 2147483647 w 142"/>
              <a:gd name="T45" fmla="*/ 2147483647 h 149"/>
              <a:gd name="T46" fmla="*/ 2147483647 w 142"/>
              <a:gd name="T47" fmla="*/ 2147483647 h 149"/>
              <a:gd name="T48" fmla="*/ 2147483647 w 142"/>
              <a:gd name="T49" fmla="*/ 2147483647 h 149"/>
              <a:gd name="T50" fmla="*/ 2147483647 w 142"/>
              <a:gd name="T51" fmla="*/ 2147483647 h 149"/>
              <a:gd name="T52" fmla="*/ 2147483647 w 142"/>
              <a:gd name="T53" fmla="*/ 2147483647 h 149"/>
              <a:gd name="T54" fmla="*/ 2147483647 w 142"/>
              <a:gd name="T55" fmla="*/ 2147483647 h 149"/>
              <a:gd name="T56" fmla="*/ 2147483647 w 142"/>
              <a:gd name="T57" fmla="*/ 2147483647 h 149"/>
              <a:gd name="T58" fmla="*/ 2147483647 w 142"/>
              <a:gd name="T59" fmla="*/ 2147483647 h 149"/>
              <a:gd name="T60" fmla="*/ 2147483647 w 142"/>
              <a:gd name="T61" fmla="*/ 2147483647 h 149"/>
              <a:gd name="T62" fmla="*/ 2147483647 w 142"/>
              <a:gd name="T63" fmla="*/ 2147483647 h 149"/>
              <a:gd name="T64" fmla="*/ 2147483647 w 142"/>
              <a:gd name="T65" fmla="*/ 2147483647 h 149"/>
              <a:gd name="T66" fmla="*/ 2147483647 w 142"/>
              <a:gd name="T67" fmla="*/ 2147483647 h 149"/>
              <a:gd name="T68" fmla="*/ 2147483647 w 142"/>
              <a:gd name="T69" fmla="*/ 2147483647 h 149"/>
              <a:gd name="T70" fmla="*/ 2147483647 w 142"/>
              <a:gd name="T71" fmla="*/ 2147483647 h 149"/>
              <a:gd name="T72" fmla="*/ 2147483647 w 142"/>
              <a:gd name="T73" fmla="*/ 2147483647 h 149"/>
              <a:gd name="T74" fmla="*/ 2147483647 w 142"/>
              <a:gd name="T75" fmla="*/ 2147483647 h 149"/>
              <a:gd name="T76" fmla="*/ 2147483647 w 142"/>
              <a:gd name="T77" fmla="*/ 2147483647 h 149"/>
              <a:gd name="T78" fmla="*/ 2147483647 w 142"/>
              <a:gd name="T79" fmla="*/ 2147483647 h 149"/>
              <a:gd name="T80" fmla="*/ 2147483647 w 142"/>
              <a:gd name="T81" fmla="*/ 2147483647 h 149"/>
              <a:gd name="T82" fmla="*/ 2147483647 w 142"/>
              <a:gd name="T83" fmla="*/ 2147483647 h 149"/>
              <a:gd name="T84" fmla="*/ 2147483647 w 142"/>
              <a:gd name="T85" fmla="*/ 2147483647 h 149"/>
              <a:gd name="T86" fmla="*/ 2147483647 w 142"/>
              <a:gd name="T87" fmla="*/ 2147483647 h 149"/>
              <a:gd name="T88" fmla="*/ 2147483647 w 142"/>
              <a:gd name="T89" fmla="*/ 2147483647 h 149"/>
              <a:gd name="T90" fmla="*/ 2147483647 w 142"/>
              <a:gd name="T91" fmla="*/ 2147483647 h 1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2"/>
              <a:gd name="T139" fmla="*/ 0 h 149"/>
              <a:gd name="T140" fmla="*/ 142 w 142"/>
              <a:gd name="T141" fmla="*/ 149 h 1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2" h="149">
                <a:moveTo>
                  <a:pt x="17" y="146"/>
                </a:moveTo>
                <a:lnTo>
                  <a:pt x="31" y="146"/>
                </a:lnTo>
                <a:lnTo>
                  <a:pt x="33" y="144"/>
                </a:lnTo>
                <a:lnTo>
                  <a:pt x="36" y="146"/>
                </a:lnTo>
                <a:lnTo>
                  <a:pt x="38" y="149"/>
                </a:lnTo>
                <a:lnTo>
                  <a:pt x="40" y="149"/>
                </a:lnTo>
                <a:lnTo>
                  <a:pt x="42" y="149"/>
                </a:lnTo>
                <a:lnTo>
                  <a:pt x="46" y="149"/>
                </a:lnTo>
                <a:lnTo>
                  <a:pt x="50" y="149"/>
                </a:lnTo>
                <a:lnTo>
                  <a:pt x="52" y="149"/>
                </a:lnTo>
                <a:lnTo>
                  <a:pt x="56" y="149"/>
                </a:lnTo>
                <a:lnTo>
                  <a:pt x="61" y="149"/>
                </a:lnTo>
                <a:lnTo>
                  <a:pt x="65" y="147"/>
                </a:lnTo>
                <a:lnTo>
                  <a:pt x="69" y="146"/>
                </a:lnTo>
                <a:lnTo>
                  <a:pt x="73" y="146"/>
                </a:lnTo>
                <a:lnTo>
                  <a:pt x="77" y="144"/>
                </a:lnTo>
                <a:lnTo>
                  <a:pt x="79" y="138"/>
                </a:lnTo>
                <a:lnTo>
                  <a:pt x="80" y="132"/>
                </a:lnTo>
                <a:lnTo>
                  <a:pt x="80" y="130"/>
                </a:lnTo>
                <a:lnTo>
                  <a:pt x="82" y="128"/>
                </a:lnTo>
                <a:lnTo>
                  <a:pt x="86" y="126"/>
                </a:lnTo>
                <a:lnTo>
                  <a:pt x="86" y="123"/>
                </a:lnTo>
                <a:lnTo>
                  <a:pt x="88" y="121"/>
                </a:lnTo>
                <a:lnTo>
                  <a:pt x="90" y="119"/>
                </a:lnTo>
                <a:lnTo>
                  <a:pt x="94" y="117"/>
                </a:lnTo>
                <a:lnTo>
                  <a:pt x="96" y="115"/>
                </a:lnTo>
                <a:lnTo>
                  <a:pt x="105" y="109"/>
                </a:lnTo>
                <a:lnTo>
                  <a:pt x="105" y="105"/>
                </a:lnTo>
                <a:lnTo>
                  <a:pt x="102" y="101"/>
                </a:lnTo>
                <a:lnTo>
                  <a:pt x="130" y="92"/>
                </a:lnTo>
                <a:lnTo>
                  <a:pt x="130" y="90"/>
                </a:lnTo>
                <a:lnTo>
                  <a:pt x="128" y="84"/>
                </a:lnTo>
                <a:lnTo>
                  <a:pt x="130" y="80"/>
                </a:lnTo>
                <a:lnTo>
                  <a:pt x="130" y="76"/>
                </a:lnTo>
                <a:lnTo>
                  <a:pt x="130" y="71"/>
                </a:lnTo>
                <a:lnTo>
                  <a:pt x="132" y="67"/>
                </a:lnTo>
                <a:lnTo>
                  <a:pt x="138" y="63"/>
                </a:lnTo>
                <a:lnTo>
                  <a:pt x="140" y="59"/>
                </a:lnTo>
                <a:lnTo>
                  <a:pt x="138" y="57"/>
                </a:lnTo>
                <a:lnTo>
                  <a:pt x="136" y="55"/>
                </a:lnTo>
                <a:lnTo>
                  <a:pt x="136" y="50"/>
                </a:lnTo>
                <a:lnTo>
                  <a:pt x="136" y="46"/>
                </a:lnTo>
                <a:lnTo>
                  <a:pt x="138" y="42"/>
                </a:lnTo>
                <a:lnTo>
                  <a:pt x="140" y="40"/>
                </a:lnTo>
                <a:lnTo>
                  <a:pt x="142" y="36"/>
                </a:lnTo>
                <a:lnTo>
                  <a:pt x="142" y="32"/>
                </a:lnTo>
                <a:lnTo>
                  <a:pt x="142" y="29"/>
                </a:lnTo>
                <a:lnTo>
                  <a:pt x="140" y="23"/>
                </a:lnTo>
                <a:lnTo>
                  <a:pt x="138" y="21"/>
                </a:lnTo>
                <a:lnTo>
                  <a:pt x="138" y="17"/>
                </a:lnTo>
                <a:lnTo>
                  <a:pt x="134" y="17"/>
                </a:lnTo>
                <a:lnTo>
                  <a:pt x="130" y="15"/>
                </a:lnTo>
                <a:lnTo>
                  <a:pt x="128" y="13"/>
                </a:lnTo>
                <a:lnTo>
                  <a:pt x="125" y="11"/>
                </a:lnTo>
                <a:lnTo>
                  <a:pt x="125" y="7"/>
                </a:lnTo>
                <a:lnTo>
                  <a:pt x="125" y="4"/>
                </a:lnTo>
                <a:lnTo>
                  <a:pt x="123" y="4"/>
                </a:lnTo>
                <a:lnTo>
                  <a:pt x="119" y="4"/>
                </a:lnTo>
                <a:lnTo>
                  <a:pt x="119" y="5"/>
                </a:lnTo>
                <a:lnTo>
                  <a:pt x="117" y="7"/>
                </a:lnTo>
                <a:lnTo>
                  <a:pt x="115" y="7"/>
                </a:lnTo>
                <a:lnTo>
                  <a:pt x="111" y="7"/>
                </a:lnTo>
                <a:lnTo>
                  <a:pt x="109" y="5"/>
                </a:lnTo>
                <a:lnTo>
                  <a:pt x="107" y="4"/>
                </a:lnTo>
                <a:lnTo>
                  <a:pt x="105" y="0"/>
                </a:lnTo>
                <a:lnTo>
                  <a:pt x="86" y="5"/>
                </a:lnTo>
                <a:lnTo>
                  <a:pt x="84" y="7"/>
                </a:lnTo>
                <a:lnTo>
                  <a:pt x="79" y="13"/>
                </a:lnTo>
                <a:lnTo>
                  <a:pt x="79" y="15"/>
                </a:lnTo>
                <a:lnTo>
                  <a:pt x="77" y="17"/>
                </a:lnTo>
                <a:lnTo>
                  <a:pt x="75" y="17"/>
                </a:lnTo>
                <a:lnTo>
                  <a:pt x="75" y="21"/>
                </a:lnTo>
                <a:lnTo>
                  <a:pt x="77" y="23"/>
                </a:lnTo>
                <a:lnTo>
                  <a:pt x="77" y="25"/>
                </a:lnTo>
                <a:lnTo>
                  <a:pt x="77" y="27"/>
                </a:lnTo>
                <a:lnTo>
                  <a:pt x="79" y="32"/>
                </a:lnTo>
                <a:lnTo>
                  <a:pt x="80" y="36"/>
                </a:lnTo>
                <a:lnTo>
                  <a:pt x="79" y="40"/>
                </a:lnTo>
                <a:lnTo>
                  <a:pt x="79" y="42"/>
                </a:lnTo>
                <a:lnTo>
                  <a:pt x="80" y="46"/>
                </a:lnTo>
                <a:lnTo>
                  <a:pt x="84" y="50"/>
                </a:lnTo>
                <a:lnTo>
                  <a:pt x="88" y="52"/>
                </a:lnTo>
                <a:lnTo>
                  <a:pt x="92" y="53"/>
                </a:lnTo>
                <a:lnTo>
                  <a:pt x="94" y="57"/>
                </a:lnTo>
                <a:lnTo>
                  <a:pt x="96" y="57"/>
                </a:lnTo>
                <a:lnTo>
                  <a:pt x="100" y="55"/>
                </a:lnTo>
                <a:lnTo>
                  <a:pt x="104" y="55"/>
                </a:lnTo>
                <a:lnTo>
                  <a:pt x="104" y="71"/>
                </a:lnTo>
                <a:lnTo>
                  <a:pt x="98" y="69"/>
                </a:lnTo>
                <a:lnTo>
                  <a:pt x="96" y="69"/>
                </a:lnTo>
                <a:lnTo>
                  <a:pt x="94" y="71"/>
                </a:lnTo>
                <a:lnTo>
                  <a:pt x="90" y="73"/>
                </a:lnTo>
                <a:lnTo>
                  <a:pt x="86" y="69"/>
                </a:lnTo>
                <a:lnTo>
                  <a:pt x="86" y="65"/>
                </a:lnTo>
                <a:lnTo>
                  <a:pt x="86" y="61"/>
                </a:lnTo>
                <a:lnTo>
                  <a:pt x="80" y="59"/>
                </a:lnTo>
                <a:lnTo>
                  <a:pt x="77" y="57"/>
                </a:lnTo>
                <a:lnTo>
                  <a:pt x="75" y="53"/>
                </a:lnTo>
                <a:lnTo>
                  <a:pt x="73" y="52"/>
                </a:lnTo>
                <a:lnTo>
                  <a:pt x="73" y="48"/>
                </a:lnTo>
                <a:lnTo>
                  <a:pt x="69" y="48"/>
                </a:lnTo>
                <a:lnTo>
                  <a:pt x="67" y="46"/>
                </a:lnTo>
                <a:lnTo>
                  <a:pt x="65" y="48"/>
                </a:lnTo>
                <a:lnTo>
                  <a:pt x="63" y="52"/>
                </a:lnTo>
                <a:lnTo>
                  <a:pt x="59" y="52"/>
                </a:lnTo>
                <a:lnTo>
                  <a:pt x="54" y="52"/>
                </a:lnTo>
                <a:lnTo>
                  <a:pt x="50" y="52"/>
                </a:lnTo>
                <a:lnTo>
                  <a:pt x="46" y="50"/>
                </a:lnTo>
                <a:lnTo>
                  <a:pt x="46" y="48"/>
                </a:lnTo>
                <a:lnTo>
                  <a:pt x="46" y="44"/>
                </a:lnTo>
                <a:lnTo>
                  <a:pt x="46" y="42"/>
                </a:lnTo>
                <a:lnTo>
                  <a:pt x="44" y="42"/>
                </a:lnTo>
                <a:lnTo>
                  <a:pt x="42" y="42"/>
                </a:lnTo>
                <a:lnTo>
                  <a:pt x="40" y="44"/>
                </a:lnTo>
                <a:lnTo>
                  <a:pt x="38" y="44"/>
                </a:lnTo>
                <a:lnTo>
                  <a:pt x="36" y="44"/>
                </a:lnTo>
                <a:lnTo>
                  <a:pt x="36" y="42"/>
                </a:lnTo>
                <a:lnTo>
                  <a:pt x="36" y="38"/>
                </a:lnTo>
                <a:lnTo>
                  <a:pt x="34" y="36"/>
                </a:lnTo>
                <a:lnTo>
                  <a:pt x="29" y="36"/>
                </a:lnTo>
                <a:lnTo>
                  <a:pt x="29" y="40"/>
                </a:lnTo>
                <a:lnTo>
                  <a:pt x="31" y="46"/>
                </a:lnTo>
                <a:lnTo>
                  <a:pt x="29" y="50"/>
                </a:lnTo>
                <a:lnTo>
                  <a:pt x="29" y="53"/>
                </a:lnTo>
                <a:lnTo>
                  <a:pt x="29" y="57"/>
                </a:lnTo>
                <a:lnTo>
                  <a:pt x="29" y="59"/>
                </a:lnTo>
                <a:lnTo>
                  <a:pt x="29" y="63"/>
                </a:lnTo>
                <a:lnTo>
                  <a:pt x="29" y="65"/>
                </a:lnTo>
                <a:lnTo>
                  <a:pt x="2" y="65"/>
                </a:lnTo>
                <a:lnTo>
                  <a:pt x="0" y="121"/>
                </a:lnTo>
                <a:lnTo>
                  <a:pt x="2" y="123"/>
                </a:lnTo>
                <a:lnTo>
                  <a:pt x="4" y="126"/>
                </a:lnTo>
                <a:lnTo>
                  <a:pt x="6" y="132"/>
                </a:lnTo>
                <a:lnTo>
                  <a:pt x="9" y="136"/>
                </a:lnTo>
                <a:lnTo>
                  <a:pt x="13" y="144"/>
                </a:lnTo>
                <a:lnTo>
                  <a:pt x="17" y="146"/>
                </a:lnTo>
                <a:close/>
              </a:path>
            </a:pathLst>
          </a:custGeom>
          <a:solidFill>
            <a:srgbClr val="EAEAEA"/>
          </a:solidFill>
          <a:ln w="2520">
            <a:solidFill>
              <a:srgbClr val="C0C0C0"/>
            </a:solidFill>
            <a:round/>
            <a:headEnd/>
            <a:tailEnd/>
          </a:ln>
        </p:spPr>
        <p:txBody>
          <a:bodyPr wrap="none" anchor="ctr"/>
          <a:lstStyle/>
          <a:p>
            <a:endParaRPr lang="en-US"/>
          </a:p>
        </p:txBody>
      </p:sp>
      <p:sp>
        <p:nvSpPr>
          <p:cNvPr id="30735" name="Freeform 17"/>
          <p:cNvSpPr>
            <a:spLocks noChangeArrowheads="1"/>
          </p:cNvSpPr>
          <p:nvPr/>
        </p:nvSpPr>
        <p:spPr bwMode="auto">
          <a:xfrm>
            <a:off x="4051300" y="4259263"/>
            <a:ext cx="425450" cy="463550"/>
          </a:xfrm>
          <a:custGeom>
            <a:avLst/>
            <a:gdLst>
              <a:gd name="T0" fmla="*/ 2147483647 w 250"/>
              <a:gd name="T1" fmla="*/ 2147483647 h 292"/>
              <a:gd name="T2" fmla="*/ 2147483647 w 250"/>
              <a:gd name="T3" fmla="*/ 2147483647 h 292"/>
              <a:gd name="T4" fmla="*/ 2147483647 w 250"/>
              <a:gd name="T5" fmla="*/ 2147483647 h 292"/>
              <a:gd name="T6" fmla="*/ 2147483647 w 250"/>
              <a:gd name="T7" fmla="*/ 2147483647 h 292"/>
              <a:gd name="T8" fmla="*/ 2147483647 w 250"/>
              <a:gd name="T9" fmla="*/ 2147483647 h 292"/>
              <a:gd name="T10" fmla="*/ 2147483647 w 250"/>
              <a:gd name="T11" fmla="*/ 2147483647 h 292"/>
              <a:gd name="T12" fmla="*/ 2147483647 w 250"/>
              <a:gd name="T13" fmla="*/ 2147483647 h 292"/>
              <a:gd name="T14" fmla="*/ 2147483647 w 250"/>
              <a:gd name="T15" fmla="*/ 2147483647 h 292"/>
              <a:gd name="T16" fmla="*/ 2147483647 w 250"/>
              <a:gd name="T17" fmla="*/ 2147483647 h 292"/>
              <a:gd name="T18" fmla="*/ 2147483647 w 250"/>
              <a:gd name="T19" fmla="*/ 2147483647 h 292"/>
              <a:gd name="T20" fmla="*/ 2147483647 w 250"/>
              <a:gd name="T21" fmla="*/ 2147483647 h 292"/>
              <a:gd name="T22" fmla="*/ 2147483647 w 250"/>
              <a:gd name="T23" fmla="*/ 2147483647 h 292"/>
              <a:gd name="T24" fmla="*/ 2147483647 w 250"/>
              <a:gd name="T25" fmla="*/ 2147483647 h 292"/>
              <a:gd name="T26" fmla="*/ 2147483647 w 250"/>
              <a:gd name="T27" fmla="*/ 2147483647 h 292"/>
              <a:gd name="T28" fmla="*/ 2147483647 w 250"/>
              <a:gd name="T29" fmla="*/ 2147483647 h 292"/>
              <a:gd name="T30" fmla="*/ 2147483647 w 250"/>
              <a:gd name="T31" fmla="*/ 2147483647 h 292"/>
              <a:gd name="T32" fmla="*/ 2147483647 w 250"/>
              <a:gd name="T33" fmla="*/ 2147483647 h 292"/>
              <a:gd name="T34" fmla="*/ 2147483647 w 250"/>
              <a:gd name="T35" fmla="*/ 2147483647 h 292"/>
              <a:gd name="T36" fmla="*/ 2147483647 w 250"/>
              <a:gd name="T37" fmla="*/ 2147483647 h 292"/>
              <a:gd name="T38" fmla="*/ 2147483647 w 250"/>
              <a:gd name="T39" fmla="*/ 2147483647 h 292"/>
              <a:gd name="T40" fmla="*/ 2147483647 w 250"/>
              <a:gd name="T41" fmla="*/ 2147483647 h 292"/>
              <a:gd name="T42" fmla="*/ 2147483647 w 250"/>
              <a:gd name="T43" fmla="*/ 2147483647 h 292"/>
              <a:gd name="T44" fmla="*/ 2147483647 w 250"/>
              <a:gd name="T45" fmla="*/ 2147483647 h 292"/>
              <a:gd name="T46" fmla="*/ 2147483647 w 250"/>
              <a:gd name="T47" fmla="*/ 2147483647 h 292"/>
              <a:gd name="T48" fmla="*/ 2147483647 w 250"/>
              <a:gd name="T49" fmla="*/ 2147483647 h 292"/>
              <a:gd name="T50" fmla="*/ 2147483647 w 250"/>
              <a:gd name="T51" fmla="*/ 2147483647 h 292"/>
              <a:gd name="T52" fmla="*/ 2147483647 w 250"/>
              <a:gd name="T53" fmla="*/ 2147483647 h 292"/>
              <a:gd name="T54" fmla="*/ 2147483647 w 250"/>
              <a:gd name="T55" fmla="*/ 2147483647 h 292"/>
              <a:gd name="T56" fmla="*/ 2147483647 w 250"/>
              <a:gd name="T57" fmla="*/ 2147483647 h 292"/>
              <a:gd name="T58" fmla="*/ 2147483647 w 250"/>
              <a:gd name="T59" fmla="*/ 2147483647 h 292"/>
              <a:gd name="T60" fmla="*/ 2147483647 w 250"/>
              <a:gd name="T61" fmla="*/ 2147483647 h 292"/>
              <a:gd name="T62" fmla="*/ 2147483647 w 250"/>
              <a:gd name="T63" fmla="*/ 2147483647 h 292"/>
              <a:gd name="T64" fmla="*/ 2147483647 w 250"/>
              <a:gd name="T65" fmla="*/ 2147483647 h 292"/>
              <a:gd name="T66" fmla="*/ 2147483647 w 250"/>
              <a:gd name="T67" fmla="*/ 2147483647 h 292"/>
              <a:gd name="T68" fmla="*/ 2147483647 w 250"/>
              <a:gd name="T69" fmla="*/ 2147483647 h 292"/>
              <a:gd name="T70" fmla="*/ 2147483647 w 250"/>
              <a:gd name="T71" fmla="*/ 2147483647 h 292"/>
              <a:gd name="T72" fmla="*/ 2147483647 w 250"/>
              <a:gd name="T73" fmla="*/ 2147483647 h 292"/>
              <a:gd name="T74" fmla="*/ 2147483647 w 250"/>
              <a:gd name="T75" fmla="*/ 2147483647 h 292"/>
              <a:gd name="T76" fmla="*/ 2147483647 w 250"/>
              <a:gd name="T77" fmla="*/ 2147483647 h 292"/>
              <a:gd name="T78" fmla="*/ 2147483647 w 250"/>
              <a:gd name="T79" fmla="*/ 2147483647 h 292"/>
              <a:gd name="T80" fmla="*/ 2147483647 w 250"/>
              <a:gd name="T81" fmla="*/ 2147483647 h 292"/>
              <a:gd name="T82" fmla="*/ 2147483647 w 250"/>
              <a:gd name="T83" fmla="*/ 2147483647 h 292"/>
              <a:gd name="T84" fmla="*/ 2147483647 w 250"/>
              <a:gd name="T85" fmla="*/ 2147483647 h 292"/>
              <a:gd name="T86" fmla="*/ 2147483647 w 250"/>
              <a:gd name="T87" fmla="*/ 2147483647 h 292"/>
              <a:gd name="T88" fmla="*/ 2147483647 w 250"/>
              <a:gd name="T89" fmla="*/ 2147483647 h 292"/>
              <a:gd name="T90" fmla="*/ 2147483647 w 250"/>
              <a:gd name="T91" fmla="*/ 2147483647 h 292"/>
              <a:gd name="T92" fmla="*/ 2147483647 w 250"/>
              <a:gd name="T93" fmla="*/ 2147483647 h 292"/>
              <a:gd name="T94" fmla="*/ 0 w 250"/>
              <a:gd name="T95" fmla="*/ 2147483647 h 292"/>
              <a:gd name="T96" fmla="*/ 2147483647 w 250"/>
              <a:gd name="T97" fmla="*/ 2147483647 h 292"/>
              <a:gd name="T98" fmla="*/ 2147483647 w 250"/>
              <a:gd name="T99" fmla="*/ 2147483647 h 292"/>
              <a:gd name="T100" fmla="*/ 2147483647 w 250"/>
              <a:gd name="T101" fmla="*/ 2147483647 h 292"/>
              <a:gd name="T102" fmla="*/ 2147483647 w 250"/>
              <a:gd name="T103" fmla="*/ 2147483647 h 292"/>
              <a:gd name="T104" fmla="*/ 2147483647 w 250"/>
              <a:gd name="T105" fmla="*/ 2147483647 h 292"/>
              <a:gd name="T106" fmla="*/ 2147483647 w 250"/>
              <a:gd name="T107" fmla="*/ 2147483647 h 292"/>
              <a:gd name="T108" fmla="*/ 2147483647 w 250"/>
              <a:gd name="T109" fmla="*/ 2147483647 h 292"/>
              <a:gd name="T110" fmla="*/ 2147483647 w 250"/>
              <a:gd name="T111" fmla="*/ 2147483647 h 292"/>
              <a:gd name="T112" fmla="*/ 2147483647 w 250"/>
              <a:gd name="T113" fmla="*/ 2147483647 h 292"/>
              <a:gd name="T114" fmla="*/ 2147483647 w 250"/>
              <a:gd name="T115" fmla="*/ 2147483647 h 29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50"/>
              <a:gd name="T175" fmla="*/ 0 h 292"/>
              <a:gd name="T176" fmla="*/ 250 w 250"/>
              <a:gd name="T177" fmla="*/ 292 h 29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50" h="292">
                <a:moveTo>
                  <a:pt x="85" y="29"/>
                </a:moveTo>
                <a:lnTo>
                  <a:pt x="85" y="15"/>
                </a:lnTo>
                <a:lnTo>
                  <a:pt x="88" y="15"/>
                </a:lnTo>
                <a:lnTo>
                  <a:pt x="92" y="10"/>
                </a:lnTo>
                <a:lnTo>
                  <a:pt x="94" y="4"/>
                </a:lnTo>
                <a:lnTo>
                  <a:pt x="96" y="2"/>
                </a:lnTo>
                <a:lnTo>
                  <a:pt x="102" y="2"/>
                </a:lnTo>
                <a:lnTo>
                  <a:pt x="106" y="4"/>
                </a:lnTo>
                <a:lnTo>
                  <a:pt x="112" y="8"/>
                </a:lnTo>
                <a:lnTo>
                  <a:pt x="115" y="10"/>
                </a:lnTo>
                <a:lnTo>
                  <a:pt x="119" y="11"/>
                </a:lnTo>
                <a:lnTo>
                  <a:pt x="125" y="11"/>
                </a:lnTo>
                <a:lnTo>
                  <a:pt x="129" y="11"/>
                </a:lnTo>
                <a:lnTo>
                  <a:pt x="133" y="13"/>
                </a:lnTo>
                <a:lnTo>
                  <a:pt x="138" y="13"/>
                </a:lnTo>
                <a:lnTo>
                  <a:pt x="140" y="15"/>
                </a:lnTo>
                <a:lnTo>
                  <a:pt x="140" y="11"/>
                </a:lnTo>
                <a:lnTo>
                  <a:pt x="144" y="8"/>
                </a:lnTo>
                <a:lnTo>
                  <a:pt x="148" y="10"/>
                </a:lnTo>
                <a:lnTo>
                  <a:pt x="152" y="10"/>
                </a:lnTo>
                <a:lnTo>
                  <a:pt x="158" y="10"/>
                </a:lnTo>
                <a:lnTo>
                  <a:pt x="160" y="10"/>
                </a:lnTo>
                <a:lnTo>
                  <a:pt x="158" y="6"/>
                </a:lnTo>
                <a:lnTo>
                  <a:pt x="161" y="4"/>
                </a:lnTo>
                <a:lnTo>
                  <a:pt x="163" y="6"/>
                </a:lnTo>
                <a:lnTo>
                  <a:pt x="165" y="6"/>
                </a:lnTo>
                <a:lnTo>
                  <a:pt x="169" y="2"/>
                </a:lnTo>
                <a:lnTo>
                  <a:pt x="173" y="0"/>
                </a:lnTo>
                <a:lnTo>
                  <a:pt x="183" y="0"/>
                </a:lnTo>
                <a:lnTo>
                  <a:pt x="184" y="2"/>
                </a:lnTo>
                <a:lnTo>
                  <a:pt x="186" y="2"/>
                </a:lnTo>
                <a:lnTo>
                  <a:pt x="190" y="2"/>
                </a:lnTo>
                <a:lnTo>
                  <a:pt x="194" y="2"/>
                </a:lnTo>
                <a:lnTo>
                  <a:pt x="198" y="8"/>
                </a:lnTo>
                <a:lnTo>
                  <a:pt x="198" y="11"/>
                </a:lnTo>
                <a:lnTo>
                  <a:pt x="200" y="13"/>
                </a:lnTo>
                <a:lnTo>
                  <a:pt x="204" y="15"/>
                </a:lnTo>
                <a:lnTo>
                  <a:pt x="206" y="11"/>
                </a:lnTo>
                <a:lnTo>
                  <a:pt x="207" y="11"/>
                </a:lnTo>
                <a:lnTo>
                  <a:pt x="213" y="13"/>
                </a:lnTo>
                <a:lnTo>
                  <a:pt x="215" y="15"/>
                </a:lnTo>
                <a:lnTo>
                  <a:pt x="217" y="11"/>
                </a:lnTo>
                <a:lnTo>
                  <a:pt x="219" y="11"/>
                </a:lnTo>
                <a:lnTo>
                  <a:pt x="221" y="11"/>
                </a:lnTo>
                <a:lnTo>
                  <a:pt x="223" y="11"/>
                </a:lnTo>
                <a:lnTo>
                  <a:pt x="225" y="13"/>
                </a:lnTo>
                <a:lnTo>
                  <a:pt x="227" y="19"/>
                </a:lnTo>
                <a:lnTo>
                  <a:pt x="229" y="23"/>
                </a:lnTo>
                <a:lnTo>
                  <a:pt x="232" y="25"/>
                </a:lnTo>
                <a:lnTo>
                  <a:pt x="236" y="27"/>
                </a:lnTo>
                <a:lnTo>
                  <a:pt x="240" y="27"/>
                </a:lnTo>
                <a:lnTo>
                  <a:pt x="242" y="27"/>
                </a:lnTo>
                <a:lnTo>
                  <a:pt x="248" y="31"/>
                </a:lnTo>
                <a:lnTo>
                  <a:pt x="250" y="33"/>
                </a:lnTo>
                <a:lnTo>
                  <a:pt x="250" y="36"/>
                </a:lnTo>
                <a:lnTo>
                  <a:pt x="246" y="42"/>
                </a:lnTo>
                <a:lnTo>
                  <a:pt x="244" y="44"/>
                </a:lnTo>
                <a:lnTo>
                  <a:pt x="246" y="46"/>
                </a:lnTo>
                <a:lnTo>
                  <a:pt x="242" y="50"/>
                </a:lnTo>
                <a:lnTo>
                  <a:pt x="242" y="56"/>
                </a:lnTo>
                <a:lnTo>
                  <a:pt x="242" y="58"/>
                </a:lnTo>
                <a:lnTo>
                  <a:pt x="244" y="59"/>
                </a:lnTo>
                <a:lnTo>
                  <a:pt x="244" y="63"/>
                </a:lnTo>
                <a:lnTo>
                  <a:pt x="240" y="69"/>
                </a:lnTo>
                <a:lnTo>
                  <a:pt x="240" y="67"/>
                </a:lnTo>
                <a:lnTo>
                  <a:pt x="242" y="63"/>
                </a:lnTo>
                <a:lnTo>
                  <a:pt x="236" y="67"/>
                </a:lnTo>
                <a:lnTo>
                  <a:pt x="232" y="71"/>
                </a:lnTo>
                <a:lnTo>
                  <a:pt x="232" y="73"/>
                </a:lnTo>
                <a:lnTo>
                  <a:pt x="232" y="77"/>
                </a:lnTo>
                <a:lnTo>
                  <a:pt x="227" y="79"/>
                </a:lnTo>
                <a:lnTo>
                  <a:pt x="225" y="82"/>
                </a:lnTo>
                <a:lnTo>
                  <a:pt x="223" y="86"/>
                </a:lnTo>
                <a:lnTo>
                  <a:pt x="223" y="92"/>
                </a:lnTo>
                <a:lnTo>
                  <a:pt x="221" y="100"/>
                </a:lnTo>
                <a:lnTo>
                  <a:pt x="219" y="98"/>
                </a:lnTo>
                <a:lnTo>
                  <a:pt x="217" y="98"/>
                </a:lnTo>
                <a:lnTo>
                  <a:pt x="213" y="100"/>
                </a:lnTo>
                <a:lnTo>
                  <a:pt x="211" y="104"/>
                </a:lnTo>
                <a:lnTo>
                  <a:pt x="211" y="106"/>
                </a:lnTo>
                <a:lnTo>
                  <a:pt x="213" y="107"/>
                </a:lnTo>
                <a:lnTo>
                  <a:pt x="217" y="107"/>
                </a:lnTo>
                <a:lnTo>
                  <a:pt x="217" y="106"/>
                </a:lnTo>
                <a:lnTo>
                  <a:pt x="219" y="104"/>
                </a:lnTo>
                <a:lnTo>
                  <a:pt x="219" y="106"/>
                </a:lnTo>
                <a:lnTo>
                  <a:pt x="217" y="107"/>
                </a:lnTo>
                <a:lnTo>
                  <a:pt x="215" y="111"/>
                </a:lnTo>
                <a:lnTo>
                  <a:pt x="215" y="113"/>
                </a:lnTo>
                <a:lnTo>
                  <a:pt x="217" y="115"/>
                </a:lnTo>
                <a:lnTo>
                  <a:pt x="217" y="119"/>
                </a:lnTo>
                <a:lnTo>
                  <a:pt x="217" y="123"/>
                </a:lnTo>
                <a:lnTo>
                  <a:pt x="213" y="119"/>
                </a:lnTo>
                <a:lnTo>
                  <a:pt x="211" y="117"/>
                </a:lnTo>
                <a:lnTo>
                  <a:pt x="209" y="121"/>
                </a:lnTo>
                <a:lnTo>
                  <a:pt x="207" y="125"/>
                </a:lnTo>
                <a:lnTo>
                  <a:pt x="207" y="127"/>
                </a:lnTo>
                <a:lnTo>
                  <a:pt x="207" y="129"/>
                </a:lnTo>
                <a:lnTo>
                  <a:pt x="209" y="130"/>
                </a:lnTo>
                <a:lnTo>
                  <a:pt x="211" y="130"/>
                </a:lnTo>
                <a:lnTo>
                  <a:pt x="211" y="132"/>
                </a:lnTo>
                <a:lnTo>
                  <a:pt x="213" y="136"/>
                </a:lnTo>
                <a:lnTo>
                  <a:pt x="217" y="136"/>
                </a:lnTo>
                <a:lnTo>
                  <a:pt x="219" y="142"/>
                </a:lnTo>
                <a:lnTo>
                  <a:pt x="219" y="144"/>
                </a:lnTo>
                <a:lnTo>
                  <a:pt x="217" y="144"/>
                </a:lnTo>
                <a:lnTo>
                  <a:pt x="215" y="144"/>
                </a:lnTo>
                <a:lnTo>
                  <a:pt x="213" y="148"/>
                </a:lnTo>
                <a:lnTo>
                  <a:pt x="211" y="153"/>
                </a:lnTo>
                <a:lnTo>
                  <a:pt x="211" y="155"/>
                </a:lnTo>
                <a:lnTo>
                  <a:pt x="211" y="157"/>
                </a:lnTo>
                <a:lnTo>
                  <a:pt x="213" y="159"/>
                </a:lnTo>
                <a:lnTo>
                  <a:pt x="215" y="159"/>
                </a:lnTo>
                <a:lnTo>
                  <a:pt x="213" y="163"/>
                </a:lnTo>
                <a:lnTo>
                  <a:pt x="213" y="167"/>
                </a:lnTo>
                <a:lnTo>
                  <a:pt x="217" y="171"/>
                </a:lnTo>
                <a:lnTo>
                  <a:pt x="215" y="177"/>
                </a:lnTo>
                <a:lnTo>
                  <a:pt x="213" y="180"/>
                </a:lnTo>
                <a:lnTo>
                  <a:pt x="215" y="188"/>
                </a:lnTo>
                <a:lnTo>
                  <a:pt x="219" y="198"/>
                </a:lnTo>
                <a:lnTo>
                  <a:pt x="231" y="205"/>
                </a:lnTo>
                <a:lnTo>
                  <a:pt x="231" y="209"/>
                </a:lnTo>
                <a:lnTo>
                  <a:pt x="231" y="211"/>
                </a:lnTo>
                <a:lnTo>
                  <a:pt x="232" y="215"/>
                </a:lnTo>
                <a:lnTo>
                  <a:pt x="232" y="219"/>
                </a:lnTo>
                <a:lnTo>
                  <a:pt x="213" y="224"/>
                </a:lnTo>
                <a:lnTo>
                  <a:pt x="206" y="232"/>
                </a:lnTo>
                <a:lnTo>
                  <a:pt x="206" y="228"/>
                </a:lnTo>
                <a:lnTo>
                  <a:pt x="207" y="226"/>
                </a:lnTo>
                <a:lnTo>
                  <a:pt x="202" y="230"/>
                </a:lnTo>
                <a:lnTo>
                  <a:pt x="198" y="232"/>
                </a:lnTo>
                <a:lnTo>
                  <a:pt x="200" y="234"/>
                </a:lnTo>
                <a:lnTo>
                  <a:pt x="200" y="236"/>
                </a:lnTo>
                <a:lnTo>
                  <a:pt x="202" y="236"/>
                </a:lnTo>
                <a:lnTo>
                  <a:pt x="202" y="240"/>
                </a:lnTo>
                <a:lnTo>
                  <a:pt x="204" y="242"/>
                </a:lnTo>
                <a:lnTo>
                  <a:pt x="204" y="244"/>
                </a:lnTo>
                <a:lnTo>
                  <a:pt x="204" y="246"/>
                </a:lnTo>
                <a:lnTo>
                  <a:pt x="206" y="251"/>
                </a:lnTo>
                <a:lnTo>
                  <a:pt x="207" y="255"/>
                </a:lnTo>
                <a:lnTo>
                  <a:pt x="206" y="259"/>
                </a:lnTo>
                <a:lnTo>
                  <a:pt x="206" y="261"/>
                </a:lnTo>
                <a:lnTo>
                  <a:pt x="207" y="265"/>
                </a:lnTo>
                <a:lnTo>
                  <a:pt x="211" y="269"/>
                </a:lnTo>
                <a:lnTo>
                  <a:pt x="215" y="271"/>
                </a:lnTo>
                <a:lnTo>
                  <a:pt x="219" y="272"/>
                </a:lnTo>
                <a:lnTo>
                  <a:pt x="221" y="276"/>
                </a:lnTo>
                <a:lnTo>
                  <a:pt x="223" y="276"/>
                </a:lnTo>
                <a:lnTo>
                  <a:pt x="227" y="274"/>
                </a:lnTo>
                <a:lnTo>
                  <a:pt x="231" y="274"/>
                </a:lnTo>
                <a:lnTo>
                  <a:pt x="231" y="290"/>
                </a:lnTo>
                <a:lnTo>
                  <a:pt x="225" y="288"/>
                </a:lnTo>
                <a:lnTo>
                  <a:pt x="223" y="288"/>
                </a:lnTo>
                <a:lnTo>
                  <a:pt x="221" y="290"/>
                </a:lnTo>
                <a:lnTo>
                  <a:pt x="217" y="292"/>
                </a:lnTo>
                <a:lnTo>
                  <a:pt x="213" y="288"/>
                </a:lnTo>
                <a:lnTo>
                  <a:pt x="213" y="284"/>
                </a:lnTo>
                <a:lnTo>
                  <a:pt x="213" y="280"/>
                </a:lnTo>
                <a:lnTo>
                  <a:pt x="207" y="278"/>
                </a:lnTo>
                <a:lnTo>
                  <a:pt x="204" y="276"/>
                </a:lnTo>
                <a:lnTo>
                  <a:pt x="202" y="272"/>
                </a:lnTo>
                <a:lnTo>
                  <a:pt x="200" y="271"/>
                </a:lnTo>
                <a:lnTo>
                  <a:pt x="200" y="267"/>
                </a:lnTo>
                <a:lnTo>
                  <a:pt x="196" y="267"/>
                </a:lnTo>
                <a:lnTo>
                  <a:pt x="194" y="265"/>
                </a:lnTo>
                <a:lnTo>
                  <a:pt x="192" y="267"/>
                </a:lnTo>
                <a:lnTo>
                  <a:pt x="190" y="271"/>
                </a:lnTo>
                <a:lnTo>
                  <a:pt x="186" y="271"/>
                </a:lnTo>
                <a:lnTo>
                  <a:pt x="177" y="271"/>
                </a:lnTo>
                <a:lnTo>
                  <a:pt x="173" y="269"/>
                </a:lnTo>
                <a:lnTo>
                  <a:pt x="173" y="267"/>
                </a:lnTo>
                <a:lnTo>
                  <a:pt x="173" y="263"/>
                </a:lnTo>
                <a:lnTo>
                  <a:pt x="173" y="261"/>
                </a:lnTo>
                <a:lnTo>
                  <a:pt x="171" y="261"/>
                </a:lnTo>
                <a:lnTo>
                  <a:pt x="169" y="261"/>
                </a:lnTo>
                <a:lnTo>
                  <a:pt x="167" y="263"/>
                </a:lnTo>
                <a:lnTo>
                  <a:pt x="165" y="263"/>
                </a:lnTo>
                <a:lnTo>
                  <a:pt x="163" y="263"/>
                </a:lnTo>
                <a:lnTo>
                  <a:pt x="163" y="261"/>
                </a:lnTo>
                <a:lnTo>
                  <a:pt x="163" y="257"/>
                </a:lnTo>
                <a:lnTo>
                  <a:pt x="161" y="255"/>
                </a:lnTo>
                <a:lnTo>
                  <a:pt x="156" y="255"/>
                </a:lnTo>
                <a:lnTo>
                  <a:pt x="152" y="255"/>
                </a:lnTo>
                <a:lnTo>
                  <a:pt x="146" y="255"/>
                </a:lnTo>
                <a:lnTo>
                  <a:pt x="144" y="255"/>
                </a:lnTo>
                <a:lnTo>
                  <a:pt x="140" y="257"/>
                </a:lnTo>
                <a:lnTo>
                  <a:pt x="138" y="259"/>
                </a:lnTo>
                <a:lnTo>
                  <a:pt x="135" y="257"/>
                </a:lnTo>
                <a:lnTo>
                  <a:pt x="133" y="253"/>
                </a:lnTo>
                <a:lnTo>
                  <a:pt x="133" y="248"/>
                </a:lnTo>
                <a:lnTo>
                  <a:pt x="133" y="244"/>
                </a:lnTo>
                <a:lnTo>
                  <a:pt x="133" y="240"/>
                </a:lnTo>
                <a:lnTo>
                  <a:pt x="135" y="236"/>
                </a:lnTo>
                <a:lnTo>
                  <a:pt x="133" y="234"/>
                </a:lnTo>
                <a:lnTo>
                  <a:pt x="131" y="230"/>
                </a:lnTo>
                <a:lnTo>
                  <a:pt x="131" y="226"/>
                </a:lnTo>
                <a:lnTo>
                  <a:pt x="129" y="223"/>
                </a:lnTo>
                <a:lnTo>
                  <a:pt x="127" y="217"/>
                </a:lnTo>
                <a:lnTo>
                  <a:pt x="129" y="213"/>
                </a:lnTo>
                <a:lnTo>
                  <a:pt x="127" y="209"/>
                </a:lnTo>
                <a:lnTo>
                  <a:pt x="125" y="207"/>
                </a:lnTo>
                <a:lnTo>
                  <a:pt x="125" y="201"/>
                </a:lnTo>
                <a:lnTo>
                  <a:pt x="119" y="198"/>
                </a:lnTo>
                <a:lnTo>
                  <a:pt x="113" y="198"/>
                </a:lnTo>
                <a:lnTo>
                  <a:pt x="113" y="194"/>
                </a:lnTo>
                <a:lnTo>
                  <a:pt x="112" y="194"/>
                </a:lnTo>
                <a:lnTo>
                  <a:pt x="106" y="194"/>
                </a:lnTo>
                <a:lnTo>
                  <a:pt x="102" y="194"/>
                </a:lnTo>
                <a:lnTo>
                  <a:pt x="98" y="194"/>
                </a:lnTo>
                <a:lnTo>
                  <a:pt x="98" y="200"/>
                </a:lnTo>
                <a:lnTo>
                  <a:pt x="100" y="203"/>
                </a:lnTo>
                <a:lnTo>
                  <a:pt x="98" y="205"/>
                </a:lnTo>
                <a:lnTo>
                  <a:pt x="94" y="205"/>
                </a:lnTo>
                <a:lnTo>
                  <a:pt x="92" y="207"/>
                </a:lnTo>
                <a:lnTo>
                  <a:pt x="88" y="209"/>
                </a:lnTo>
                <a:lnTo>
                  <a:pt x="83" y="209"/>
                </a:lnTo>
                <a:lnTo>
                  <a:pt x="79" y="207"/>
                </a:lnTo>
                <a:lnTo>
                  <a:pt x="77" y="203"/>
                </a:lnTo>
                <a:lnTo>
                  <a:pt x="75" y="200"/>
                </a:lnTo>
                <a:lnTo>
                  <a:pt x="75" y="194"/>
                </a:lnTo>
                <a:lnTo>
                  <a:pt x="73" y="190"/>
                </a:lnTo>
                <a:lnTo>
                  <a:pt x="73" y="186"/>
                </a:lnTo>
                <a:lnTo>
                  <a:pt x="73" y="182"/>
                </a:lnTo>
                <a:lnTo>
                  <a:pt x="71" y="178"/>
                </a:lnTo>
                <a:lnTo>
                  <a:pt x="71" y="175"/>
                </a:lnTo>
                <a:lnTo>
                  <a:pt x="46" y="175"/>
                </a:lnTo>
                <a:lnTo>
                  <a:pt x="41" y="175"/>
                </a:lnTo>
                <a:lnTo>
                  <a:pt x="29" y="175"/>
                </a:lnTo>
                <a:lnTo>
                  <a:pt x="21" y="175"/>
                </a:lnTo>
                <a:lnTo>
                  <a:pt x="17" y="178"/>
                </a:lnTo>
                <a:lnTo>
                  <a:pt x="12" y="182"/>
                </a:lnTo>
                <a:lnTo>
                  <a:pt x="8" y="184"/>
                </a:lnTo>
                <a:lnTo>
                  <a:pt x="6" y="184"/>
                </a:lnTo>
                <a:lnTo>
                  <a:pt x="4" y="177"/>
                </a:lnTo>
                <a:lnTo>
                  <a:pt x="0" y="171"/>
                </a:lnTo>
                <a:lnTo>
                  <a:pt x="0" y="169"/>
                </a:lnTo>
                <a:lnTo>
                  <a:pt x="2" y="169"/>
                </a:lnTo>
                <a:lnTo>
                  <a:pt x="12" y="163"/>
                </a:lnTo>
                <a:lnTo>
                  <a:pt x="10" y="163"/>
                </a:lnTo>
                <a:lnTo>
                  <a:pt x="12" y="159"/>
                </a:lnTo>
                <a:lnTo>
                  <a:pt x="14" y="155"/>
                </a:lnTo>
                <a:lnTo>
                  <a:pt x="16" y="153"/>
                </a:lnTo>
                <a:lnTo>
                  <a:pt x="17" y="153"/>
                </a:lnTo>
                <a:lnTo>
                  <a:pt x="19" y="152"/>
                </a:lnTo>
                <a:lnTo>
                  <a:pt x="23" y="152"/>
                </a:lnTo>
                <a:lnTo>
                  <a:pt x="27" y="152"/>
                </a:lnTo>
                <a:lnTo>
                  <a:pt x="29" y="150"/>
                </a:lnTo>
                <a:lnTo>
                  <a:pt x="29" y="146"/>
                </a:lnTo>
                <a:lnTo>
                  <a:pt x="33" y="148"/>
                </a:lnTo>
                <a:lnTo>
                  <a:pt x="37" y="146"/>
                </a:lnTo>
                <a:lnTo>
                  <a:pt x="39" y="146"/>
                </a:lnTo>
                <a:lnTo>
                  <a:pt x="39" y="153"/>
                </a:lnTo>
                <a:lnTo>
                  <a:pt x="41" y="153"/>
                </a:lnTo>
                <a:lnTo>
                  <a:pt x="46" y="153"/>
                </a:lnTo>
                <a:lnTo>
                  <a:pt x="50" y="153"/>
                </a:lnTo>
                <a:lnTo>
                  <a:pt x="52" y="152"/>
                </a:lnTo>
                <a:lnTo>
                  <a:pt x="56" y="152"/>
                </a:lnTo>
                <a:lnTo>
                  <a:pt x="58" y="150"/>
                </a:lnTo>
                <a:lnTo>
                  <a:pt x="60" y="146"/>
                </a:lnTo>
                <a:lnTo>
                  <a:pt x="60" y="140"/>
                </a:lnTo>
                <a:lnTo>
                  <a:pt x="60" y="138"/>
                </a:lnTo>
                <a:lnTo>
                  <a:pt x="64" y="134"/>
                </a:lnTo>
                <a:lnTo>
                  <a:pt x="64" y="132"/>
                </a:lnTo>
                <a:lnTo>
                  <a:pt x="65" y="129"/>
                </a:lnTo>
                <a:lnTo>
                  <a:pt x="64" y="123"/>
                </a:lnTo>
                <a:lnTo>
                  <a:pt x="62" y="117"/>
                </a:lnTo>
                <a:lnTo>
                  <a:pt x="64" y="113"/>
                </a:lnTo>
                <a:lnTo>
                  <a:pt x="65" y="107"/>
                </a:lnTo>
                <a:lnTo>
                  <a:pt x="69" y="106"/>
                </a:lnTo>
                <a:lnTo>
                  <a:pt x="71" y="102"/>
                </a:lnTo>
                <a:lnTo>
                  <a:pt x="71" y="94"/>
                </a:lnTo>
                <a:lnTo>
                  <a:pt x="75" y="88"/>
                </a:lnTo>
                <a:lnTo>
                  <a:pt x="77" y="81"/>
                </a:lnTo>
                <a:lnTo>
                  <a:pt x="77" y="73"/>
                </a:lnTo>
                <a:lnTo>
                  <a:pt x="77" y="69"/>
                </a:lnTo>
                <a:lnTo>
                  <a:pt x="77" y="63"/>
                </a:lnTo>
                <a:lnTo>
                  <a:pt x="77" y="59"/>
                </a:lnTo>
                <a:lnTo>
                  <a:pt x="79" y="52"/>
                </a:lnTo>
                <a:lnTo>
                  <a:pt x="79" y="46"/>
                </a:lnTo>
                <a:lnTo>
                  <a:pt x="83" y="44"/>
                </a:lnTo>
                <a:lnTo>
                  <a:pt x="85" y="35"/>
                </a:lnTo>
                <a:lnTo>
                  <a:pt x="85" y="29"/>
                </a:lnTo>
                <a:close/>
                <a:moveTo>
                  <a:pt x="217" y="123"/>
                </a:moveTo>
                <a:lnTo>
                  <a:pt x="217" y="125"/>
                </a:lnTo>
                <a:lnTo>
                  <a:pt x="215" y="127"/>
                </a:lnTo>
                <a:lnTo>
                  <a:pt x="215" y="125"/>
                </a:lnTo>
                <a:lnTo>
                  <a:pt x="217" y="123"/>
                </a:lnTo>
                <a:close/>
              </a:path>
            </a:pathLst>
          </a:custGeom>
          <a:solidFill>
            <a:srgbClr val="EAEAEA"/>
          </a:solidFill>
          <a:ln w="2520">
            <a:solidFill>
              <a:srgbClr val="C0C0C0"/>
            </a:solidFill>
            <a:round/>
            <a:headEnd/>
            <a:tailEnd/>
          </a:ln>
        </p:spPr>
        <p:txBody>
          <a:bodyPr wrap="none" anchor="ctr"/>
          <a:lstStyle/>
          <a:p>
            <a:endParaRPr lang="en-US"/>
          </a:p>
        </p:txBody>
      </p:sp>
      <p:sp>
        <p:nvSpPr>
          <p:cNvPr id="30736" name="Freeform 18"/>
          <p:cNvSpPr>
            <a:spLocks noChangeArrowheads="1"/>
          </p:cNvSpPr>
          <p:nvPr/>
        </p:nvSpPr>
        <p:spPr bwMode="auto">
          <a:xfrm>
            <a:off x="4192588" y="3221038"/>
            <a:ext cx="111125" cy="117475"/>
          </a:xfrm>
          <a:custGeom>
            <a:avLst/>
            <a:gdLst>
              <a:gd name="T0" fmla="*/ 2147483647 w 65"/>
              <a:gd name="T1" fmla="*/ 2147483647 h 74"/>
              <a:gd name="T2" fmla="*/ 2147483647 w 65"/>
              <a:gd name="T3" fmla="*/ 2147483647 h 74"/>
              <a:gd name="T4" fmla="*/ 2147483647 w 65"/>
              <a:gd name="T5" fmla="*/ 2147483647 h 74"/>
              <a:gd name="T6" fmla="*/ 2147483647 w 65"/>
              <a:gd name="T7" fmla="*/ 2147483647 h 74"/>
              <a:gd name="T8" fmla="*/ 2147483647 w 65"/>
              <a:gd name="T9" fmla="*/ 2147483647 h 74"/>
              <a:gd name="T10" fmla="*/ 2147483647 w 65"/>
              <a:gd name="T11" fmla="*/ 2147483647 h 74"/>
              <a:gd name="T12" fmla="*/ 2147483647 w 65"/>
              <a:gd name="T13" fmla="*/ 2147483647 h 74"/>
              <a:gd name="T14" fmla="*/ 2147483647 w 65"/>
              <a:gd name="T15" fmla="*/ 2147483647 h 74"/>
              <a:gd name="T16" fmla="*/ 2147483647 w 65"/>
              <a:gd name="T17" fmla="*/ 2147483647 h 74"/>
              <a:gd name="T18" fmla="*/ 2147483647 w 65"/>
              <a:gd name="T19" fmla="*/ 2147483647 h 74"/>
              <a:gd name="T20" fmla="*/ 2147483647 w 65"/>
              <a:gd name="T21" fmla="*/ 2147483647 h 74"/>
              <a:gd name="T22" fmla="*/ 2147483647 w 65"/>
              <a:gd name="T23" fmla="*/ 2147483647 h 74"/>
              <a:gd name="T24" fmla="*/ 2147483647 w 65"/>
              <a:gd name="T25" fmla="*/ 2147483647 h 74"/>
              <a:gd name="T26" fmla="*/ 2147483647 w 65"/>
              <a:gd name="T27" fmla="*/ 2147483647 h 74"/>
              <a:gd name="T28" fmla="*/ 2147483647 w 65"/>
              <a:gd name="T29" fmla="*/ 2147483647 h 74"/>
              <a:gd name="T30" fmla="*/ 2147483647 w 65"/>
              <a:gd name="T31" fmla="*/ 2147483647 h 74"/>
              <a:gd name="T32" fmla="*/ 2147483647 w 65"/>
              <a:gd name="T33" fmla="*/ 2147483647 h 74"/>
              <a:gd name="T34" fmla="*/ 2147483647 w 65"/>
              <a:gd name="T35" fmla="*/ 2147483647 h 74"/>
              <a:gd name="T36" fmla="*/ 2147483647 w 65"/>
              <a:gd name="T37" fmla="*/ 2147483647 h 74"/>
              <a:gd name="T38" fmla="*/ 2147483647 w 65"/>
              <a:gd name="T39" fmla="*/ 2147483647 h 74"/>
              <a:gd name="T40" fmla="*/ 2147483647 w 65"/>
              <a:gd name="T41" fmla="*/ 2147483647 h 74"/>
              <a:gd name="T42" fmla="*/ 2147483647 w 65"/>
              <a:gd name="T43" fmla="*/ 2147483647 h 74"/>
              <a:gd name="T44" fmla="*/ 2147483647 w 65"/>
              <a:gd name="T45" fmla="*/ 0 h 74"/>
              <a:gd name="T46" fmla="*/ 2147483647 w 65"/>
              <a:gd name="T47" fmla="*/ 0 h 74"/>
              <a:gd name="T48" fmla="*/ 2147483647 w 65"/>
              <a:gd name="T49" fmla="*/ 2147483647 h 74"/>
              <a:gd name="T50" fmla="*/ 2147483647 w 65"/>
              <a:gd name="T51" fmla="*/ 2147483647 h 74"/>
              <a:gd name="T52" fmla="*/ 2147483647 w 65"/>
              <a:gd name="T53" fmla="*/ 2147483647 h 74"/>
              <a:gd name="T54" fmla="*/ 2147483647 w 65"/>
              <a:gd name="T55" fmla="*/ 2147483647 h 74"/>
              <a:gd name="T56" fmla="*/ 2147483647 w 65"/>
              <a:gd name="T57" fmla="*/ 2147483647 h 74"/>
              <a:gd name="T58" fmla="*/ 2147483647 w 65"/>
              <a:gd name="T59" fmla="*/ 2147483647 h 74"/>
              <a:gd name="T60" fmla="*/ 2147483647 w 65"/>
              <a:gd name="T61" fmla="*/ 2147483647 h 74"/>
              <a:gd name="T62" fmla="*/ 2147483647 w 65"/>
              <a:gd name="T63" fmla="*/ 2147483647 h 74"/>
              <a:gd name="T64" fmla="*/ 2147483647 w 65"/>
              <a:gd name="T65" fmla="*/ 2147483647 h 74"/>
              <a:gd name="T66" fmla="*/ 2147483647 w 65"/>
              <a:gd name="T67" fmla="*/ 2147483647 h 74"/>
              <a:gd name="T68" fmla="*/ 2147483647 w 65"/>
              <a:gd name="T69" fmla="*/ 2147483647 h 74"/>
              <a:gd name="T70" fmla="*/ 2147483647 w 65"/>
              <a:gd name="T71" fmla="*/ 2147483647 h 74"/>
              <a:gd name="T72" fmla="*/ 2147483647 w 65"/>
              <a:gd name="T73" fmla="*/ 2147483647 h 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74"/>
              <a:gd name="T113" fmla="*/ 65 w 65"/>
              <a:gd name="T114" fmla="*/ 74 h 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74">
                <a:moveTo>
                  <a:pt x="0" y="63"/>
                </a:moveTo>
                <a:lnTo>
                  <a:pt x="5" y="65"/>
                </a:lnTo>
                <a:lnTo>
                  <a:pt x="11" y="67"/>
                </a:lnTo>
                <a:lnTo>
                  <a:pt x="11" y="65"/>
                </a:lnTo>
                <a:lnTo>
                  <a:pt x="19" y="61"/>
                </a:lnTo>
                <a:lnTo>
                  <a:pt x="21" y="65"/>
                </a:lnTo>
                <a:lnTo>
                  <a:pt x="23" y="63"/>
                </a:lnTo>
                <a:lnTo>
                  <a:pt x="29" y="69"/>
                </a:lnTo>
                <a:lnTo>
                  <a:pt x="30" y="74"/>
                </a:lnTo>
                <a:lnTo>
                  <a:pt x="36" y="69"/>
                </a:lnTo>
                <a:lnTo>
                  <a:pt x="44" y="69"/>
                </a:lnTo>
                <a:lnTo>
                  <a:pt x="48" y="65"/>
                </a:lnTo>
                <a:lnTo>
                  <a:pt x="59" y="59"/>
                </a:lnTo>
                <a:lnTo>
                  <a:pt x="59" y="57"/>
                </a:lnTo>
                <a:lnTo>
                  <a:pt x="59" y="55"/>
                </a:lnTo>
                <a:lnTo>
                  <a:pt x="61" y="49"/>
                </a:lnTo>
                <a:lnTo>
                  <a:pt x="63" y="46"/>
                </a:lnTo>
                <a:lnTo>
                  <a:pt x="59" y="42"/>
                </a:lnTo>
                <a:lnTo>
                  <a:pt x="57" y="38"/>
                </a:lnTo>
                <a:lnTo>
                  <a:pt x="57" y="34"/>
                </a:lnTo>
                <a:lnTo>
                  <a:pt x="61" y="32"/>
                </a:lnTo>
                <a:lnTo>
                  <a:pt x="65" y="28"/>
                </a:lnTo>
                <a:lnTo>
                  <a:pt x="65" y="26"/>
                </a:lnTo>
                <a:lnTo>
                  <a:pt x="63" y="25"/>
                </a:lnTo>
                <a:lnTo>
                  <a:pt x="59" y="23"/>
                </a:lnTo>
                <a:lnTo>
                  <a:pt x="57" y="21"/>
                </a:lnTo>
                <a:lnTo>
                  <a:pt x="59" y="19"/>
                </a:lnTo>
                <a:lnTo>
                  <a:pt x="61" y="19"/>
                </a:lnTo>
                <a:lnTo>
                  <a:pt x="63" y="19"/>
                </a:lnTo>
                <a:lnTo>
                  <a:pt x="63" y="17"/>
                </a:lnTo>
                <a:lnTo>
                  <a:pt x="61" y="17"/>
                </a:lnTo>
                <a:lnTo>
                  <a:pt x="57" y="13"/>
                </a:lnTo>
                <a:lnTo>
                  <a:pt x="53" y="15"/>
                </a:lnTo>
                <a:lnTo>
                  <a:pt x="52" y="15"/>
                </a:lnTo>
                <a:lnTo>
                  <a:pt x="52" y="17"/>
                </a:lnTo>
                <a:lnTo>
                  <a:pt x="50" y="17"/>
                </a:lnTo>
                <a:lnTo>
                  <a:pt x="48" y="17"/>
                </a:lnTo>
                <a:lnTo>
                  <a:pt x="46" y="13"/>
                </a:lnTo>
                <a:lnTo>
                  <a:pt x="44" y="13"/>
                </a:lnTo>
                <a:lnTo>
                  <a:pt x="42" y="11"/>
                </a:lnTo>
                <a:lnTo>
                  <a:pt x="42" y="9"/>
                </a:lnTo>
                <a:lnTo>
                  <a:pt x="40" y="3"/>
                </a:lnTo>
                <a:lnTo>
                  <a:pt x="36" y="0"/>
                </a:lnTo>
                <a:lnTo>
                  <a:pt x="32" y="0"/>
                </a:lnTo>
                <a:lnTo>
                  <a:pt x="30" y="0"/>
                </a:lnTo>
                <a:lnTo>
                  <a:pt x="25" y="0"/>
                </a:lnTo>
                <a:lnTo>
                  <a:pt x="21" y="3"/>
                </a:lnTo>
                <a:lnTo>
                  <a:pt x="19" y="5"/>
                </a:lnTo>
                <a:lnTo>
                  <a:pt x="15" y="7"/>
                </a:lnTo>
                <a:lnTo>
                  <a:pt x="13" y="9"/>
                </a:lnTo>
                <a:lnTo>
                  <a:pt x="13" y="13"/>
                </a:lnTo>
                <a:lnTo>
                  <a:pt x="15" y="15"/>
                </a:lnTo>
                <a:lnTo>
                  <a:pt x="15" y="17"/>
                </a:lnTo>
                <a:lnTo>
                  <a:pt x="15" y="19"/>
                </a:lnTo>
                <a:lnTo>
                  <a:pt x="13" y="21"/>
                </a:lnTo>
                <a:lnTo>
                  <a:pt x="13" y="25"/>
                </a:lnTo>
                <a:lnTo>
                  <a:pt x="15" y="28"/>
                </a:lnTo>
                <a:lnTo>
                  <a:pt x="17" y="30"/>
                </a:lnTo>
                <a:lnTo>
                  <a:pt x="13" y="32"/>
                </a:lnTo>
                <a:lnTo>
                  <a:pt x="11" y="34"/>
                </a:lnTo>
                <a:lnTo>
                  <a:pt x="13" y="36"/>
                </a:lnTo>
                <a:lnTo>
                  <a:pt x="17" y="40"/>
                </a:lnTo>
                <a:lnTo>
                  <a:pt x="15" y="42"/>
                </a:lnTo>
                <a:lnTo>
                  <a:pt x="11" y="42"/>
                </a:lnTo>
                <a:lnTo>
                  <a:pt x="9" y="44"/>
                </a:lnTo>
                <a:lnTo>
                  <a:pt x="7" y="48"/>
                </a:lnTo>
                <a:lnTo>
                  <a:pt x="5" y="48"/>
                </a:lnTo>
                <a:lnTo>
                  <a:pt x="4" y="49"/>
                </a:lnTo>
                <a:lnTo>
                  <a:pt x="2" y="55"/>
                </a:lnTo>
                <a:lnTo>
                  <a:pt x="2" y="61"/>
                </a:lnTo>
                <a:lnTo>
                  <a:pt x="2" y="63"/>
                </a:lnTo>
                <a:lnTo>
                  <a:pt x="0" y="63"/>
                </a:lnTo>
                <a:close/>
              </a:path>
            </a:pathLst>
          </a:custGeom>
          <a:solidFill>
            <a:srgbClr val="EAEAEA"/>
          </a:solidFill>
          <a:ln w="2520">
            <a:solidFill>
              <a:srgbClr val="C0C0C0"/>
            </a:solidFill>
            <a:round/>
            <a:headEnd/>
            <a:tailEnd/>
          </a:ln>
        </p:spPr>
        <p:txBody>
          <a:bodyPr wrap="none" anchor="ctr"/>
          <a:lstStyle/>
          <a:p>
            <a:endParaRPr lang="en-US"/>
          </a:p>
        </p:txBody>
      </p:sp>
      <p:sp>
        <p:nvSpPr>
          <p:cNvPr id="30737" name="Freeform 19"/>
          <p:cNvSpPr>
            <a:spLocks noChangeArrowheads="1"/>
          </p:cNvSpPr>
          <p:nvPr/>
        </p:nvSpPr>
        <p:spPr bwMode="auto">
          <a:xfrm>
            <a:off x="4710113" y="3933825"/>
            <a:ext cx="247650" cy="153988"/>
          </a:xfrm>
          <a:custGeom>
            <a:avLst/>
            <a:gdLst>
              <a:gd name="T0" fmla="*/ 2147483647 w 146"/>
              <a:gd name="T1" fmla="*/ 2147483647 h 97"/>
              <a:gd name="T2" fmla="*/ 2147483647 w 146"/>
              <a:gd name="T3" fmla="*/ 2147483647 h 97"/>
              <a:gd name="T4" fmla="*/ 2147483647 w 146"/>
              <a:gd name="T5" fmla="*/ 2147483647 h 97"/>
              <a:gd name="T6" fmla="*/ 2147483647 w 146"/>
              <a:gd name="T7" fmla="*/ 2147483647 h 97"/>
              <a:gd name="T8" fmla="*/ 2147483647 w 146"/>
              <a:gd name="T9" fmla="*/ 2147483647 h 97"/>
              <a:gd name="T10" fmla="*/ 2147483647 w 146"/>
              <a:gd name="T11" fmla="*/ 2147483647 h 97"/>
              <a:gd name="T12" fmla="*/ 2147483647 w 146"/>
              <a:gd name="T13" fmla="*/ 2147483647 h 97"/>
              <a:gd name="T14" fmla="*/ 2147483647 w 146"/>
              <a:gd name="T15" fmla="*/ 2147483647 h 97"/>
              <a:gd name="T16" fmla="*/ 2147483647 w 146"/>
              <a:gd name="T17" fmla="*/ 2147483647 h 97"/>
              <a:gd name="T18" fmla="*/ 2147483647 w 146"/>
              <a:gd name="T19" fmla="*/ 0 h 97"/>
              <a:gd name="T20" fmla="*/ 2147483647 w 146"/>
              <a:gd name="T21" fmla="*/ 2147483647 h 97"/>
              <a:gd name="T22" fmla="*/ 2147483647 w 146"/>
              <a:gd name="T23" fmla="*/ 2147483647 h 97"/>
              <a:gd name="T24" fmla="*/ 2147483647 w 146"/>
              <a:gd name="T25" fmla="*/ 2147483647 h 97"/>
              <a:gd name="T26" fmla="*/ 2147483647 w 146"/>
              <a:gd name="T27" fmla="*/ 2147483647 h 97"/>
              <a:gd name="T28" fmla="*/ 2147483647 w 146"/>
              <a:gd name="T29" fmla="*/ 2147483647 h 97"/>
              <a:gd name="T30" fmla="*/ 2147483647 w 146"/>
              <a:gd name="T31" fmla="*/ 2147483647 h 97"/>
              <a:gd name="T32" fmla="*/ 2147483647 w 146"/>
              <a:gd name="T33" fmla="*/ 2147483647 h 97"/>
              <a:gd name="T34" fmla="*/ 2147483647 w 146"/>
              <a:gd name="T35" fmla="*/ 2147483647 h 97"/>
              <a:gd name="T36" fmla="*/ 2147483647 w 146"/>
              <a:gd name="T37" fmla="*/ 2147483647 h 97"/>
              <a:gd name="T38" fmla="*/ 2147483647 w 146"/>
              <a:gd name="T39" fmla="*/ 2147483647 h 97"/>
              <a:gd name="T40" fmla="*/ 2147483647 w 146"/>
              <a:gd name="T41" fmla="*/ 2147483647 h 97"/>
              <a:gd name="T42" fmla="*/ 2147483647 w 146"/>
              <a:gd name="T43" fmla="*/ 2147483647 h 97"/>
              <a:gd name="T44" fmla="*/ 2147483647 w 146"/>
              <a:gd name="T45" fmla="*/ 2147483647 h 97"/>
              <a:gd name="T46" fmla="*/ 2147483647 w 146"/>
              <a:gd name="T47" fmla="*/ 2147483647 h 97"/>
              <a:gd name="T48" fmla="*/ 2147483647 w 146"/>
              <a:gd name="T49" fmla="*/ 2147483647 h 97"/>
              <a:gd name="T50" fmla="*/ 2147483647 w 146"/>
              <a:gd name="T51" fmla="*/ 2147483647 h 97"/>
              <a:gd name="T52" fmla="*/ 2147483647 w 146"/>
              <a:gd name="T53" fmla="*/ 2147483647 h 97"/>
              <a:gd name="T54" fmla="*/ 2147483647 w 146"/>
              <a:gd name="T55" fmla="*/ 2147483647 h 97"/>
              <a:gd name="T56" fmla="*/ 0 w 146"/>
              <a:gd name="T57" fmla="*/ 2147483647 h 97"/>
              <a:gd name="T58" fmla="*/ 0 w 146"/>
              <a:gd name="T59" fmla="*/ 2147483647 h 97"/>
              <a:gd name="T60" fmla="*/ 2147483647 w 146"/>
              <a:gd name="T61" fmla="*/ 2147483647 h 97"/>
              <a:gd name="T62" fmla="*/ 2147483647 w 146"/>
              <a:gd name="T63" fmla="*/ 2147483647 h 97"/>
              <a:gd name="T64" fmla="*/ 2147483647 w 146"/>
              <a:gd name="T65" fmla="*/ 2147483647 h 97"/>
              <a:gd name="T66" fmla="*/ 2147483647 w 146"/>
              <a:gd name="T67" fmla="*/ 2147483647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6"/>
              <a:gd name="T103" fmla="*/ 0 h 97"/>
              <a:gd name="T104" fmla="*/ 146 w 146"/>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6" h="97">
                <a:moveTo>
                  <a:pt x="2" y="32"/>
                </a:moveTo>
                <a:lnTo>
                  <a:pt x="4" y="30"/>
                </a:lnTo>
                <a:lnTo>
                  <a:pt x="4" y="28"/>
                </a:lnTo>
                <a:lnTo>
                  <a:pt x="6" y="26"/>
                </a:lnTo>
                <a:lnTo>
                  <a:pt x="8" y="25"/>
                </a:lnTo>
                <a:lnTo>
                  <a:pt x="8" y="23"/>
                </a:lnTo>
                <a:lnTo>
                  <a:pt x="8" y="21"/>
                </a:lnTo>
                <a:lnTo>
                  <a:pt x="10" y="19"/>
                </a:lnTo>
                <a:lnTo>
                  <a:pt x="11" y="19"/>
                </a:lnTo>
                <a:lnTo>
                  <a:pt x="15" y="19"/>
                </a:lnTo>
                <a:lnTo>
                  <a:pt x="15" y="23"/>
                </a:lnTo>
                <a:lnTo>
                  <a:pt x="19" y="23"/>
                </a:lnTo>
                <a:lnTo>
                  <a:pt x="23" y="23"/>
                </a:lnTo>
                <a:lnTo>
                  <a:pt x="36" y="25"/>
                </a:lnTo>
                <a:lnTo>
                  <a:pt x="46" y="28"/>
                </a:lnTo>
                <a:lnTo>
                  <a:pt x="48" y="44"/>
                </a:lnTo>
                <a:lnTo>
                  <a:pt x="52" y="40"/>
                </a:lnTo>
                <a:lnTo>
                  <a:pt x="54" y="36"/>
                </a:lnTo>
                <a:lnTo>
                  <a:pt x="71" y="15"/>
                </a:lnTo>
                <a:lnTo>
                  <a:pt x="115" y="0"/>
                </a:lnTo>
                <a:lnTo>
                  <a:pt x="115" y="3"/>
                </a:lnTo>
                <a:lnTo>
                  <a:pt x="127" y="26"/>
                </a:lnTo>
                <a:lnTo>
                  <a:pt x="134" y="34"/>
                </a:lnTo>
                <a:lnTo>
                  <a:pt x="132" y="34"/>
                </a:lnTo>
                <a:lnTo>
                  <a:pt x="125" y="34"/>
                </a:lnTo>
                <a:lnTo>
                  <a:pt x="119" y="38"/>
                </a:lnTo>
                <a:lnTo>
                  <a:pt x="117" y="44"/>
                </a:lnTo>
                <a:lnTo>
                  <a:pt x="119" y="48"/>
                </a:lnTo>
                <a:lnTo>
                  <a:pt x="115" y="48"/>
                </a:lnTo>
                <a:lnTo>
                  <a:pt x="113" y="53"/>
                </a:lnTo>
                <a:lnTo>
                  <a:pt x="111" y="53"/>
                </a:lnTo>
                <a:lnTo>
                  <a:pt x="111" y="55"/>
                </a:lnTo>
                <a:lnTo>
                  <a:pt x="96" y="63"/>
                </a:lnTo>
                <a:lnTo>
                  <a:pt x="79" y="69"/>
                </a:lnTo>
                <a:lnTo>
                  <a:pt x="75" y="73"/>
                </a:lnTo>
                <a:lnTo>
                  <a:pt x="73" y="76"/>
                </a:lnTo>
                <a:lnTo>
                  <a:pt x="67" y="78"/>
                </a:lnTo>
                <a:lnTo>
                  <a:pt x="63" y="78"/>
                </a:lnTo>
                <a:lnTo>
                  <a:pt x="61" y="76"/>
                </a:lnTo>
                <a:lnTo>
                  <a:pt x="59" y="74"/>
                </a:lnTo>
                <a:lnTo>
                  <a:pt x="56" y="76"/>
                </a:lnTo>
                <a:lnTo>
                  <a:pt x="54" y="78"/>
                </a:lnTo>
                <a:lnTo>
                  <a:pt x="48" y="78"/>
                </a:lnTo>
                <a:lnTo>
                  <a:pt x="42" y="78"/>
                </a:lnTo>
                <a:lnTo>
                  <a:pt x="33" y="84"/>
                </a:lnTo>
                <a:lnTo>
                  <a:pt x="23" y="90"/>
                </a:lnTo>
                <a:lnTo>
                  <a:pt x="17" y="90"/>
                </a:lnTo>
                <a:lnTo>
                  <a:pt x="13" y="90"/>
                </a:lnTo>
                <a:lnTo>
                  <a:pt x="11" y="88"/>
                </a:lnTo>
                <a:lnTo>
                  <a:pt x="10" y="86"/>
                </a:lnTo>
                <a:lnTo>
                  <a:pt x="10" y="80"/>
                </a:lnTo>
                <a:lnTo>
                  <a:pt x="8" y="73"/>
                </a:lnTo>
                <a:lnTo>
                  <a:pt x="4" y="69"/>
                </a:lnTo>
                <a:lnTo>
                  <a:pt x="2" y="67"/>
                </a:lnTo>
                <a:lnTo>
                  <a:pt x="2" y="65"/>
                </a:lnTo>
                <a:lnTo>
                  <a:pt x="4" y="65"/>
                </a:lnTo>
                <a:lnTo>
                  <a:pt x="2" y="51"/>
                </a:lnTo>
                <a:lnTo>
                  <a:pt x="0" y="42"/>
                </a:lnTo>
                <a:lnTo>
                  <a:pt x="0" y="38"/>
                </a:lnTo>
                <a:lnTo>
                  <a:pt x="0" y="36"/>
                </a:lnTo>
                <a:lnTo>
                  <a:pt x="0" y="34"/>
                </a:lnTo>
                <a:lnTo>
                  <a:pt x="2" y="32"/>
                </a:lnTo>
                <a:close/>
                <a:moveTo>
                  <a:pt x="140" y="94"/>
                </a:moveTo>
                <a:lnTo>
                  <a:pt x="140" y="96"/>
                </a:lnTo>
                <a:lnTo>
                  <a:pt x="146" y="97"/>
                </a:lnTo>
                <a:lnTo>
                  <a:pt x="146" y="96"/>
                </a:lnTo>
                <a:lnTo>
                  <a:pt x="144" y="94"/>
                </a:lnTo>
                <a:lnTo>
                  <a:pt x="140" y="94"/>
                </a:lnTo>
                <a:close/>
              </a:path>
            </a:pathLst>
          </a:custGeom>
          <a:solidFill>
            <a:srgbClr val="EAEAEA"/>
          </a:solidFill>
          <a:ln w="2520">
            <a:solidFill>
              <a:srgbClr val="C0C0C0"/>
            </a:solidFill>
            <a:round/>
            <a:headEnd/>
            <a:tailEnd/>
          </a:ln>
        </p:spPr>
        <p:txBody>
          <a:bodyPr wrap="none" anchor="ctr"/>
          <a:lstStyle/>
          <a:p>
            <a:endParaRPr lang="en-US"/>
          </a:p>
        </p:txBody>
      </p:sp>
      <p:sp>
        <p:nvSpPr>
          <p:cNvPr id="30738" name="Freeform 20"/>
          <p:cNvSpPr>
            <a:spLocks noChangeArrowheads="1"/>
          </p:cNvSpPr>
          <p:nvPr/>
        </p:nvSpPr>
        <p:spPr bwMode="auto">
          <a:xfrm>
            <a:off x="3441700" y="3711575"/>
            <a:ext cx="190500" cy="163513"/>
          </a:xfrm>
          <a:custGeom>
            <a:avLst/>
            <a:gdLst>
              <a:gd name="T0" fmla="*/ 2147483647 w 112"/>
              <a:gd name="T1" fmla="*/ 0 h 103"/>
              <a:gd name="T2" fmla="*/ 2147483647 w 112"/>
              <a:gd name="T3" fmla="*/ 2147483647 h 103"/>
              <a:gd name="T4" fmla="*/ 2147483647 w 112"/>
              <a:gd name="T5" fmla="*/ 2147483647 h 103"/>
              <a:gd name="T6" fmla="*/ 2147483647 w 112"/>
              <a:gd name="T7" fmla="*/ 2147483647 h 103"/>
              <a:gd name="T8" fmla="*/ 2147483647 w 112"/>
              <a:gd name="T9" fmla="*/ 2147483647 h 103"/>
              <a:gd name="T10" fmla="*/ 2147483647 w 112"/>
              <a:gd name="T11" fmla="*/ 2147483647 h 103"/>
              <a:gd name="T12" fmla="*/ 2147483647 w 112"/>
              <a:gd name="T13" fmla="*/ 2147483647 h 103"/>
              <a:gd name="T14" fmla="*/ 2147483647 w 112"/>
              <a:gd name="T15" fmla="*/ 2147483647 h 103"/>
              <a:gd name="T16" fmla="*/ 2147483647 w 112"/>
              <a:gd name="T17" fmla="*/ 2147483647 h 103"/>
              <a:gd name="T18" fmla="*/ 2147483647 w 112"/>
              <a:gd name="T19" fmla="*/ 2147483647 h 103"/>
              <a:gd name="T20" fmla="*/ 2147483647 w 112"/>
              <a:gd name="T21" fmla="*/ 2147483647 h 103"/>
              <a:gd name="T22" fmla="*/ 2147483647 w 112"/>
              <a:gd name="T23" fmla="*/ 2147483647 h 103"/>
              <a:gd name="T24" fmla="*/ 2147483647 w 112"/>
              <a:gd name="T25" fmla="*/ 2147483647 h 103"/>
              <a:gd name="T26" fmla="*/ 2147483647 w 112"/>
              <a:gd name="T27" fmla="*/ 2147483647 h 103"/>
              <a:gd name="T28" fmla="*/ 2147483647 w 112"/>
              <a:gd name="T29" fmla="*/ 2147483647 h 103"/>
              <a:gd name="T30" fmla="*/ 2147483647 w 112"/>
              <a:gd name="T31" fmla="*/ 2147483647 h 103"/>
              <a:gd name="T32" fmla="*/ 2147483647 w 112"/>
              <a:gd name="T33" fmla="*/ 2147483647 h 103"/>
              <a:gd name="T34" fmla="*/ 0 w 112"/>
              <a:gd name="T35" fmla="*/ 2147483647 h 103"/>
              <a:gd name="T36" fmla="*/ 0 w 112"/>
              <a:gd name="T37" fmla="*/ 2147483647 h 103"/>
              <a:gd name="T38" fmla="*/ 2147483647 w 112"/>
              <a:gd name="T39" fmla="*/ 2147483647 h 103"/>
              <a:gd name="T40" fmla="*/ 2147483647 w 112"/>
              <a:gd name="T41" fmla="*/ 2147483647 h 103"/>
              <a:gd name="T42" fmla="*/ 2147483647 w 112"/>
              <a:gd name="T43" fmla="*/ 2147483647 h 103"/>
              <a:gd name="T44" fmla="*/ 2147483647 w 112"/>
              <a:gd name="T45" fmla="*/ 2147483647 h 103"/>
              <a:gd name="T46" fmla="*/ 2147483647 w 112"/>
              <a:gd name="T47" fmla="*/ 2147483647 h 103"/>
              <a:gd name="T48" fmla="*/ 2147483647 w 112"/>
              <a:gd name="T49" fmla="*/ 2147483647 h 103"/>
              <a:gd name="T50" fmla="*/ 2147483647 w 112"/>
              <a:gd name="T51" fmla="*/ 2147483647 h 103"/>
              <a:gd name="T52" fmla="*/ 2147483647 w 112"/>
              <a:gd name="T53" fmla="*/ 2147483647 h 103"/>
              <a:gd name="T54" fmla="*/ 2147483647 w 112"/>
              <a:gd name="T55" fmla="*/ 2147483647 h 103"/>
              <a:gd name="T56" fmla="*/ 2147483647 w 112"/>
              <a:gd name="T57" fmla="*/ 2147483647 h 103"/>
              <a:gd name="T58" fmla="*/ 2147483647 w 112"/>
              <a:gd name="T59" fmla="*/ 2147483647 h 103"/>
              <a:gd name="T60" fmla="*/ 2147483647 w 112"/>
              <a:gd name="T61" fmla="*/ 2147483647 h 103"/>
              <a:gd name="T62" fmla="*/ 2147483647 w 112"/>
              <a:gd name="T63" fmla="*/ 2147483647 h 103"/>
              <a:gd name="T64" fmla="*/ 2147483647 w 112"/>
              <a:gd name="T65" fmla="*/ 2147483647 h 103"/>
              <a:gd name="T66" fmla="*/ 2147483647 w 112"/>
              <a:gd name="T67" fmla="*/ 0 h 103"/>
              <a:gd name="T68" fmla="*/ 2147483647 w 112"/>
              <a:gd name="T69" fmla="*/ 0 h 1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2"/>
              <a:gd name="T106" fmla="*/ 0 h 103"/>
              <a:gd name="T107" fmla="*/ 112 w 112"/>
              <a:gd name="T108" fmla="*/ 103 h 10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2" h="103">
                <a:moveTo>
                  <a:pt x="60" y="0"/>
                </a:moveTo>
                <a:lnTo>
                  <a:pt x="58" y="3"/>
                </a:lnTo>
                <a:lnTo>
                  <a:pt x="58" y="5"/>
                </a:lnTo>
                <a:lnTo>
                  <a:pt x="52" y="5"/>
                </a:lnTo>
                <a:lnTo>
                  <a:pt x="48" y="7"/>
                </a:lnTo>
                <a:lnTo>
                  <a:pt x="46" y="13"/>
                </a:lnTo>
                <a:lnTo>
                  <a:pt x="44" y="19"/>
                </a:lnTo>
                <a:lnTo>
                  <a:pt x="39" y="23"/>
                </a:lnTo>
                <a:lnTo>
                  <a:pt x="35" y="26"/>
                </a:lnTo>
                <a:lnTo>
                  <a:pt x="29" y="40"/>
                </a:lnTo>
                <a:lnTo>
                  <a:pt x="25" y="55"/>
                </a:lnTo>
                <a:lnTo>
                  <a:pt x="20" y="59"/>
                </a:lnTo>
                <a:lnTo>
                  <a:pt x="16" y="65"/>
                </a:lnTo>
                <a:lnTo>
                  <a:pt x="12" y="76"/>
                </a:lnTo>
                <a:lnTo>
                  <a:pt x="8" y="88"/>
                </a:lnTo>
                <a:lnTo>
                  <a:pt x="4" y="90"/>
                </a:lnTo>
                <a:lnTo>
                  <a:pt x="2" y="92"/>
                </a:lnTo>
                <a:lnTo>
                  <a:pt x="0" y="99"/>
                </a:lnTo>
                <a:lnTo>
                  <a:pt x="0" y="103"/>
                </a:lnTo>
                <a:lnTo>
                  <a:pt x="4" y="101"/>
                </a:lnTo>
                <a:lnTo>
                  <a:pt x="50" y="99"/>
                </a:lnTo>
                <a:lnTo>
                  <a:pt x="50" y="92"/>
                </a:lnTo>
                <a:lnTo>
                  <a:pt x="50" y="74"/>
                </a:lnTo>
                <a:lnTo>
                  <a:pt x="50" y="72"/>
                </a:lnTo>
                <a:lnTo>
                  <a:pt x="52" y="69"/>
                </a:lnTo>
                <a:lnTo>
                  <a:pt x="54" y="69"/>
                </a:lnTo>
                <a:lnTo>
                  <a:pt x="58" y="67"/>
                </a:lnTo>
                <a:lnTo>
                  <a:pt x="62" y="67"/>
                </a:lnTo>
                <a:lnTo>
                  <a:pt x="64" y="67"/>
                </a:lnTo>
                <a:lnTo>
                  <a:pt x="66" y="32"/>
                </a:lnTo>
                <a:lnTo>
                  <a:pt x="112" y="32"/>
                </a:lnTo>
                <a:lnTo>
                  <a:pt x="112" y="9"/>
                </a:lnTo>
                <a:lnTo>
                  <a:pt x="112" y="0"/>
                </a:lnTo>
                <a:lnTo>
                  <a:pt x="60" y="0"/>
                </a:lnTo>
                <a:close/>
              </a:path>
            </a:pathLst>
          </a:custGeom>
          <a:solidFill>
            <a:srgbClr val="EAEAEA"/>
          </a:solidFill>
          <a:ln w="2520">
            <a:solidFill>
              <a:srgbClr val="C0C0C0"/>
            </a:solidFill>
            <a:round/>
            <a:headEnd/>
            <a:tailEnd/>
          </a:ln>
        </p:spPr>
        <p:txBody>
          <a:bodyPr wrap="none" anchor="ctr"/>
          <a:lstStyle/>
          <a:p>
            <a:endParaRPr lang="en-US"/>
          </a:p>
        </p:txBody>
      </p:sp>
      <p:sp>
        <p:nvSpPr>
          <p:cNvPr id="30739" name="Freeform 21"/>
          <p:cNvSpPr>
            <a:spLocks noChangeArrowheads="1"/>
          </p:cNvSpPr>
          <p:nvPr/>
        </p:nvSpPr>
        <p:spPr bwMode="auto">
          <a:xfrm>
            <a:off x="5981700" y="3835400"/>
            <a:ext cx="142875" cy="357188"/>
          </a:xfrm>
          <a:custGeom>
            <a:avLst/>
            <a:gdLst>
              <a:gd name="T0" fmla="*/ 2147483647 w 83"/>
              <a:gd name="T1" fmla="*/ 2147483647 h 225"/>
              <a:gd name="T2" fmla="*/ 2147483647 w 83"/>
              <a:gd name="T3" fmla="*/ 2147483647 h 225"/>
              <a:gd name="T4" fmla="*/ 2147483647 w 83"/>
              <a:gd name="T5" fmla="*/ 2147483647 h 225"/>
              <a:gd name="T6" fmla="*/ 2147483647 w 83"/>
              <a:gd name="T7" fmla="*/ 2147483647 h 225"/>
              <a:gd name="T8" fmla="*/ 0 w 83"/>
              <a:gd name="T9" fmla="*/ 2147483647 h 225"/>
              <a:gd name="T10" fmla="*/ 2147483647 w 83"/>
              <a:gd name="T11" fmla="*/ 2147483647 h 225"/>
              <a:gd name="T12" fmla="*/ 2147483647 w 83"/>
              <a:gd name="T13" fmla="*/ 2147483647 h 225"/>
              <a:gd name="T14" fmla="*/ 2147483647 w 83"/>
              <a:gd name="T15" fmla="*/ 2147483647 h 225"/>
              <a:gd name="T16" fmla="*/ 2147483647 w 83"/>
              <a:gd name="T17" fmla="*/ 2147483647 h 225"/>
              <a:gd name="T18" fmla="*/ 2147483647 w 83"/>
              <a:gd name="T19" fmla="*/ 2147483647 h 225"/>
              <a:gd name="T20" fmla="*/ 2147483647 w 83"/>
              <a:gd name="T21" fmla="*/ 2147483647 h 225"/>
              <a:gd name="T22" fmla="*/ 2147483647 w 83"/>
              <a:gd name="T23" fmla="*/ 2147483647 h 225"/>
              <a:gd name="T24" fmla="*/ 2147483647 w 83"/>
              <a:gd name="T25" fmla="*/ 2147483647 h 225"/>
              <a:gd name="T26" fmla="*/ 2147483647 w 83"/>
              <a:gd name="T27" fmla="*/ 2147483647 h 225"/>
              <a:gd name="T28" fmla="*/ 2147483647 w 83"/>
              <a:gd name="T29" fmla="*/ 2147483647 h 225"/>
              <a:gd name="T30" fmla="*/ 2147483647 w 83"/>
              <a:gd name="T31" fmla="*/ 2147483647 h 225"/>
              <a:gd name="T32" fmla="*/ 2147483647 w 83"/>
              <a:gd name="T33" fmla="*/ 2147483647 h 225"/>
              <a:gd name="T34" fmla="*/ 2147483647 w 83"/>
              <a:gd name="T35" fmla="*/ 2147483647 h 225"/>
              <a:gd name="T36" fmla="*/ 2147483647 w 83"/>
              <a:gd name="T37" fmla="*/ 2147483647 h 225"/>
              <a:gd name="T38" fmla="*/ 2147483647 w 83"/>
              <a:gd name="T39" fmla="*/ 2147483647 h 225"/>
              <a:gd name="T40" fmla="*/ 2147483647 w 83"/>
              <a:gd name="T41" fmla="*/ 2147483647 h 225"/>
              <a:gd name="T42" fmla="*/ 2147483647 w 83"/>
              <a:gd name="T43" fmla="*/ 2147483647 h 225"/>
              <a:gd name="T44" fmla="*/ 2147483647 w 83"/>
              <a:gd name="T45" fmla="*/ 2147483647 h 225"/>
              <a:gd name="T46" fmla="*/ 2147483647 w 83"/>
              <a:gd name="T47" fmla="*/ 2147483647 h 225"/>
              <a:gd name="T48" fmla="*/ 2147483647 w 83"/>
              <a:gd name="T49" fmla="*/ 2147483647 h 225"/>
              <a:gd name="T50" fmla="*/ 2147483647 w 83"/>
              <a:gd name="T51" fmla="*/ 2147483647 h 225"/>
              <a:gd name="T52" fmla="*/ 2147483647 w 83"/>
              <a:gd name="T53" fmla="*/ 2147483647 h 225"/>
              <a:gd name="T54" fmla="*/ 2147483647 w 83"/>
              <a:gd name="T55" fmla="*/ 2147483647 h 225"/>
              <a:gd name="T56" fmla="*/ 2147483647 w 83"/>
              <a:gd name="T57" fmla="*/ 2147483647 h 225"/>
              <a:gd name="T58" fmla="*/ 2147483647 w 83"/>
              <a:gd name="T59" fmla="*/ 2147483647 h 225"/>
              <a:gd name="T60" fmla="*/ 2147483647 w 83"/>
              <a:gd name="T61" fmla="*/ 2147483647 h 225"/>
              <a:gd name="T62" fmla="*/ 2147483647 w 83"/>
              <a:gd name="T63" fmla="*/ 2147483647 h 225"/>
              <a:gd name="T64" fmla="*/ 2147483647 w 83"/>
              <a:gd name="T65" fmla="*/ 2147483647 h 225"/>
              <a:gd name="T66" fmla="*/ 2147483647 w 83"/>
              <a:gd name="T67" fmla="*/ 2147483647 h 225"/>
              <a:gd name="T68" fmla="*/ 2147483647 w 83"/>
              <a:gd name="T69" fmla="*/ 2147483647 h 225"/>
              <a:gd name="T70" fmla="*/ 2147483647 w 83"/>
              <a:gd name="T71" fmla="*/ 2147483647 h 225"/>
              <a:gd name="T72" fmla="*/ 2147483647 w 83"/>
              <a:gd name="T73" fmla="*/ 2147483647 h 225"/>
              <a:gd name="T74" fmla="*/ 2147483647 w 83"/>
              <a:gd name="T75" fmla="*/ 2147483647 h 225"/>
              <a:gd name="T76" fmla="*/ 2147483647 w 83"/>
              <a:gd name="T77" fmla="*/ 2147483647 h 225"/>
              <a:gd name="T78" fmla="*/ 2147483647 w 83"/>
              <a:gd name="T79" fmla="*/ 2147483647 h 225"/>
              <a:gd name="T80" fmla="*/ 2147483647 w 83"/>
              <a:gd name="T81" fmla="*/ 2147483647 h 225"/>
              <a:gd name="T82" fmla="*/ 2147483647 w 83"/>
              <a:gd name="T83" fmla="*/ 2147483647 h 225"/>
              <a:gd name="T84" fmla="*/ 2147483647 w 83"/>
              <a:gd name="T85" fmla="*/ 2147483647 h 225"/>
              <a:gd name="T86" fmla="*/ 2147483647 w 83"/>
              <a:gd name="T87" fmla="*/ 2147483647 h 225"/>
              <a:gd name="T88" fmla="*/ 2147483647 w 83"/>
              <a:gd name="T89" fmla="*/ 2147483647 h 225"/>
              <a:gd name="T90" fmla="*/ 2147483647 w 83"/>
              <a:gd name="T91" fmla="*/ 2147483647 h 2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225"/>
              <a:gd name="T140" fmla="*/ 83 w 83"/>
              <a:gd name="T141" fmla="*/ 225 h 2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225">
                <a:moveTo>
                  <a:pt x="66" y="25"/>
                </a:moveTo>
                <a:lnTo>
                  <a:pt x="62" y="21"/>
                </a:lnTo>
                <a:lnTo>
                  <a:pt x="54" y="21"/>
                </a:lnTo>
                <a:lnTo>
                  <a:pt x="48" y="25"/>
                </a:lnTo>
                <a:lnTo>
                  <a:pt x="43" y="17"/>
                </a:lnTo>
                <a:lnTo>
                  <a:pt x="45" y="12"/>
                </a:lnTo>
                <a:lnTo>
                  <a:pt x="45" y="8"/>
                </a:lnTo>
                <a:lnTo>
                  <a:pt x="41" y="8"/>
                </a:lnTo>
                <a:lnTo>
                  <a:pt x="35" y="2"/>
                </a:lnTo>
                <a:lnTo>
                  <a:pt x="29" y="0"/>
                </a:lnTo>
                <a:lnTo>
                  <a:pt x="25" y="4"/>
                </a:lnTo>
                <a:lnTo>
                  <a:pt x="18" y="4"/>
                </a:lnTo>
                <a:lnTo>
                  <a:pt x="12" y="8"/>
                </a:lnTo>
                <a:lnTo>
                  <a:pt x="6" y="4"/>
                </a:lnTo>
                <a:lnTo>
                  <a:pt x="0" y="6"/>
                </a:lnTo>
                <a:lnTo>
                  <a:pt x="0" y="10"/>
                </a:lnTo>
                <a:lnTo>
                  <a:pt x="2" y="16"/>
                </a:lnTo>
                <a:lnTo>
                  <a:pt x="8" y="17"/>
                </a:lnTo>
                <a:lnTo>
                  <a:pt x="10" y="21"/>
                </a:lnTo>
                <a:lnTo>
                  <a:pt x="16" y="23"/>
                </a:lnTo>
                <a:lnTo>
                  <a:pt x="20" y="19"/>
                </a:lnTo>
                <a:lnTo>
                  <a:pt x="25" y="19"/>
                </a:lnTo>
                <a:lnTo>
                  <a:pt x="29" y="25"/>
                </a:lnTo>
                <a:lnTo>
                  <a:pt x="29" y="33"/>
                </a:lnTo>
                <a:lnTo>
                  <a:pt x="25" y="35"/>
                </a:lnTo>
                <a:lnTo>
                  <a:pt x="25" y="46"/>
                </a:lnTo>
                <a:lnTo>
                  <a:pt x="23" y="48"/>
                </a:lnTo>
                <a:lnTo>
                  <a:pt x="18" y="48"/>
                </a:lnTo>
                <a:lnTo>
                  <a:pt x="14" y="52"/>
                </a:lnTo>
                <a:lnTo>
                  <a:pt x="16" y="58"/>
                </a:lnTo>
                <a:lnTo>
                  <a:pt x="23" y="62"/>
                </a:lnTo>
                <a:lnTo>
                  <a:pt x="27" y="71"/>
                </a:lnTo>
                <a:lnTo>
                  <a:pt x="31" y="79"/>
                </a:lnTo>
                <a:lnTo>
                  <a:pt x="35" y="83"/>
                </a:lnTo>
                <a:lnTo>
                  <a:pt x="37" y="87"/>
                </a:lnTo>
                <a:lnTo>
                  <a:pt x="41" y="92"/>
                </a:lnTo>
                <a:lnTo>
                  <a:pt x="46" y="96"/>
                </a:lnTo>
                <a:lnTo>
                  <a:pt x="48" y="102"/>
                </a:lnTo>
                <a:lnTo>
                  <a:pt x="50" y="108"/>
                </a:lnTo>
                <a:lnTo>
                  <a:pt x="56" y="112"/>
                </a:lnTo>
                <a:lnTo>
                  <a:pt x="56" y="117"/>
                </a:lnTo>
                <a:lnTo>
                  <a:pt x="58" y="125"/>
                </a:lnTo>
                <a:lnTo>
                  <a:pt x="56" y="129"/>
                </a:lnTo>
                <a:lnTo>
                  <a:pt x="58" y="136"/>
                </a:lnTo>
                <a:lnTo>
                  <a:pt x="60" y="142"/>
                </a:lnTo>
                <a:lnTo>
                  <a:pt x="60" y="148"/>
                </a:lnTo>
                <a:lnTo>
                  <a:pt x="62" y="154"/>
                </a:lnTo>
                <a:lnTo>
                  <a:pt x="62" y="159"/>
                </a:lnTo>
                <a:lnTo>
                  <a:pt x="62" y="167"/>
                </a:lnTo>
                <a:lnTo>
                  <a:pt x="58" y="177"/>
                </a:lnTo>
                <a:lnTo>
                  <a:pt x="50" y="181"/>
                </a:lnTo>
                <a:lnTo>
                  <a:pt x="45" y="184"/>
                </a:lnTo>
                <a:lnTo>
                  <a:pt x="43" y="190"/>
                </a:lnTo>
                <a:lnTo>
                  <a:pt x="33" y="188"/>
                </a:lnTo>
                <a:lnTo>
                  <a:pt x="29" y="188"/>
                </a:lnTo>
                <a:lnTo>
                  <a:pt x="25" y="190"/>
                </a:lnTo>
                <a:lnTo>
                  <a:pt x="22" y="194"/>
                </a:lnTo>
                <a:lnTo>
                  <a:pt x="20" y="198"/>
                </a:lnTo>
                <a:lnTo>
                  <a:pt x="22" y="200"/>
                </a:lnTo>
                <a:lnTo>
                  <a:pt x="23" y="200"/>
                </a:lnTo>
                <a:lnTo>
                  <a:pt x="23" y="207"/>
                </a:lnTo>
                <a:lnTo>
                  <a:pt x="22" y="213"/>
                </a:lnTo>
                <a:lnTo>
                  <a:pt x="23" y="217"/>
                </a:lnTo>
                <a:lnTo>
                  <a:pt x="27" y="221"/>
                </a:lnTo>
                <a:lnTo>
                  <a:pt x="27" y="223"/>
                </a:lnTo>
                <a:lnTo>
                  <a:pt x="25" y="225"/>
                </a:lnTo>
                <a:lnTo>
                  <a:pt x="29" y="223"/>
                </a:lnTo>
                <a:lnTo>
                  <a:pt x="33" y="221"/>
                </a:lnTo>
                <a:lnTo>
                  <a:pt x="33" y="217"/>
                </a:lnTo>
                <a:lnTo>
                  <a:pt x="37" y="217"/>
                </a:lnTo>
                <a:lnTo>
                  <a:pt x="39" y="217"/>
                </a:lnTo>
                <a:lnTo>
                  <a:pt x="37" y="213"/>
                </a:lnTo>
                <a:lnTo>
                  <a:pt x="37" y="207"/>
                </a:lnTo>
                <a:lnTo>
                  <a:pt x="39" y="209"/>
                </a:lnTo>
                <a:lnTo>
                  <a:pt x="43" y="211"/>
                </a:lnTo>
                <a:lnTo>
                  <a:pt x="43" y="209"/>
                </a:lnTo>
                <a:lnTo>
                  <a:pt x="45" y="206"/>
                </a:lnTo>
                <a:lnTo>
                  <a:pt x="41" y="204"/>
                </a:lnTo>
                <a:lnTo>
                  <a:pt x="39" y="202"/>
                </a:lnTo>
                <a:lnTo>
                  <a:pt x="37" y="198"/>
                </a:lnTo>
                <a:lnTo>
                  <a:pt x="37" y="196"/>
                </a:lnTo>
                <a:lnTo>
                  <a:pt x="41" y="198"/>
                </a:lnTo>
                <a:lnTo>
                  <a:pt x="41" y="200"/>
                </a:lnTo>
                <a:lnTo>
                  <a:pt x="48" y="200"/>
                </a:lnTo>
                <a:lnTo>
                  <a:pt x="54" y="200"/>
                </a:lnTo>
                <a:lnTo>
                  <a:pt x="52" y="198"/>
                </a:lnTo>
                <a:lnTo>
                  <a:pt x="52" y="196"/>
                </a:lnTo>
                <a:lnTo>
                  <a:pt x="56" y="196"/>
                </a:lnTo>
                <a:lnTo>
                  <a:pt x="62" y="194"/>
                </a:lnTo>
                <a:lnTo>
                  <a:pt x="70" y="188"/>
                </a:lnTo>
                <a:lnTo>
                  <a:pt x="75" y="184"/>
                </a:lnTo>
                <a:lnTo>
                  <a:pt x="79" y="179"/>
                </a:lnTo>
                <a:lnTo>
                  <a:pt x="81" y="171"/>
                </a:lnTo>
                <a:lnTo>
                  <a:pt x="83" y="158"/>
                </a:lnTo>
                <a:lnTo>
                  <a:pt x="79" y="138"/>
                </a:lnTo>
                <a:lnTo>
                  <a:pt x="75" y="123"/>
                </a:lnTo>
                <a:lnTo>
                  <a:pt x="71" y="121"/>
                </a:lnTo>
                <a:lnTo>
                  <a:pt x="68" y="117"/>
                </a:lnTo>
                <a:lnTo>
                  <a:pt x="68" y="113"/>
                </a:lnTo>
                <a:lnTo>
                  <a:pt x="68" y="110"/>
                </a:lnTo>
                <a:lnTo>
                  <a:pt x="62" y="104"/>
                </a:lnTo>
                <a:lnTo>
                  <a:pt x="56" y="98"/>
                </a:lnTo>
                <a:lnTo>
                  <a:pt x="56" y="94"/>
                </a:lnTo>
                <a:lnTo>
                  <a:pt x="56" y="92"/>
                </a:lnTo>
                <a:lnTo>
                  <a:pt x="52" y="90"/>
                </a:lnTo>
                <a:lnTo>
                  <a:pt x="46" y="88"/>
                </a:lnTo>
                <a:lnTo>
                  <a:pt x="45" y="85"/>
                </a:lnTo>
                <a:lnTo>
                  <a:pt x="45" y="81"/>
                </a:lnTo>
                <a:lnTo>
                  <a:pt x="43" y="79"/>
                </a:lnTo>
                <a:lnTo>
                  <a:pt x="39" y="77"/>
                </a:lnTo>
                <a:lnTo>
                  <a:pt x="37" y="71"/>
                </a:lnTo>
                <a:lnTo>
                  <a:pt x="35" y="64"/>
                </a:lnTo>
                <a:lnTo>
                  <a:pt x="37" y="58"/>
                </a:lnTo>
                <a:lnTo>
                  <a:pt x="39" y="50"/>
                </a:lnTo>
                <a:lnTo>
                  <a:pt x="41" y="48"/>
                </a:lnTo>
                <a:lnTo>
                  <a:pt x="45" y="48"/>
                </a:lnTo>
                <a:lnTo>
                  <a:pt x="48" y="42"/>
                </a:lnTo>
                <a:lnTo>
                  <a:pt x="52" y="35"/>
                </a:lnTo>
                <a:lnTo>
                  <a:pt x="58" y="29"/>
                </a:lnTo>
                <a:lnTo>
                  <a:pt x="66" y="25"/>
                </a:lnTo>
                <a:close/>
                <a:moveTo>
                  <a:pt x="37" y="204"/>
                </a:moveTo>
                <a:lnTo>
                  <a:pt x="37" y="206"/>
                </a:lnTo>
                <a:lnTo>
                  <a:pt x="35" y="207"/>
                </a:lnTo>
                <a:lnTo>
                  <a:pt x="35" y="204"/>
                </a:lnTo>
                <a:lnTo>
                  <a:pt x="37" y="204"/>
                </a:lnTo>
                <a:close/>
                <a:moveTo>
                  <a:pt x="35" y="200"/>
                </a:moveTo>
                <a:lnTo>
                  <a:pt x="35" y="202"/>
                </a:lnTo>
                <a:lnTo>
                  <a:pt x="33" y="204"/>
                </a:lnTo>
                <a:lnTo>
                  <a:pt x="33" y="200"/>
                </a:lnTo>
                <a:lnTo>
                  <a:pt x="35" y="200"/>
                </a:lnTo>
                <a:close/>
                <a:moveTo>
                  <a:pt x="31" y="192"/>
                </a:moveTo>
                <a:lnTo>
                  <a:pt x="33" y="192"/>
                </a:lnTo>
                <a:lnTo>
                  <a:pt x="33" y="194"/>
                </a:lnTo>
                <a:lnTo>
                  <a:pt x="31" y="196"/>
                </a:lnTo>
                <a:lnTo>
                  <a:pt x="29" y="196"/>
                </a:lnTo>
                <a:lnTo>
                  <a:pt x="29" y="192"/>
                </a:lnTo>
                <a:lnTo>
                  <a:pt x="31" y="192"/>
                </a:lnTo>
                <a:close/>
              </a:path>
            </a:pathLst>
          </a:custGeom>
          <a:solidFill>
            <a:srgbClr val="EAEAEA"/>
          </a:solidFill>
          <a:ln w="2520">
            <a:solidFill>
              <a:srgbClr val="C0C0C0"/>
            </a:solidFill>
            <a:round/>
            <a:headEnd/>
            <a:tailEnd/>
          </a:ln>
        </p:spPr>
        <p:txBody>
          <a:bodyPr wrap="none" anchor="ctr"/>
          <a:lstStyle/>
          <a:p>
            <a:endParaRPr lang="en-US"/>
          </a:p>
        </p:txBody>
      </p:sp>
      <p:sp>
        <p:nvSpPr>
          <p:cNvPr id="30740" name="Freeform 22"/>
          <p:cNvSpPr>
            <a:spLocks noChangeArrowheads="1"/>
          </p:cNvSpPr>
          <p:nvPr/>
        </p:nvSpPr>
        <p:spPr bwMode="auto">
          <a:xfrm>
            <a:off x="2239963" y="4113213"/>
            <a:ext cx="287337" cy="279400"/>
          </a:xfrm>
          <a:custGeom>
            <a:avLst/>
            <a:gdLst>
              <a:gd name="T0" fmla="*/ 2147483647 w 169"/>
              <a:gd name="T1" fmla="*/ 2147483647 h 176"/>
              <a:gd name="T2" fmla="*/ 2147483647 w 169"/>
              <a:gd name="T3" fmla="*/ 2147483647 h 176"/>
              <a:gd name="T4" fmla="*/ 2147483647 w 169"/>
              <a:gd name="T5" fmla="*/ 2147483647 h 176"/>
              <a:gd name="T6" fmla="*/ 2147483647 w 169"/>
              <a:gd name="T7" fmla="*/ 2147483647 h 176"/>
              <a:gd name="T8" fmla="*/ 2147483647 w 169"/>
              <a:gd name="T9" fmla="*/ 2147483647 h 176"/>
              <a:gd name="T10" fmla="*/ 2147483647 w 169"/>
              <a:gd name="T11" fmla="*/ 2147483647 h 176"/>
              <a:gd name="T12" fmla="*/ 2147483647 w 169"/>
              <a:gd name="T13" fmla="*/ 2147483647 h 176"/>
              <a:gd name="T14" fmla="*/ 2147483647 w 169"/>
              <a:gd name="T15" fmla="*/ 2147483647 h 176"/>
              <a:gd name="T16" fmla="*/ 2147483647 w 169"/>
              <a:gd name="T17" fmla="*/ 2147483647 h 176"/>
              <a:gd name="T18" fmla="*/ 2147483647 w 169"/>
              <a:gd name="T19" fmla="*/ 2147483647 h 176"/>
              <a:gd name="T20" fmla="*/ 2147483647 w 169"/>
              <a:gd name="T21" fmla="*/ 2147483647 h 176"/>
              <a:gd name="T22" fmla="*/ 2147483647 w 169"/>
              <a:gd name="T23" fmla="*/ 0 h 176"/>
              <a:gd name="T24" fmla="*/ 2147483647 w 169"/>
              <a:gd name="T25" fmla="*/ 2147483647 h 176"/>
              <a:gd name="T26" fmla="*/ 2147483647 w 169"/>
              <a:gd name="T27" fmla="*/ 2147483647 h 176"/>
              <a:gd name="T28" fmla="*/ 2147483647 w 169"/>
              <a:gd name="T29" fmla="*/ 2147483647 h 176"/>
              <a:gd name="T30" fmla="*/ 2147483647 w 169"/>
              <a:gd name="T31" fmla="*/ 2147483647 h 176"/>
              <a:gd name="T32" fmla="*/ 2147483647 w 169"/>
              <a:gd name="T33" fmla="*/ 2147483647 h 176"/>
              <a:gd name="T34" fmla="*/ 2147483647 w 169"/>
              <a:gd name="T35" fmla="*/ 2147483647 h 176"/>
              <a:gd name="T36" fmla="*/ 2147483647 w 169"/>
              <a:gd name="T37" fmla="*/ 2147483647 h 176"/>
              <a:gd name="T38" fmla="*/ 2147483647 w 169"/>
              <a:gd name="T39" fmla="*/ 2147483647 h 176"/>
              <a:gd name="T40" fmla="*/ 2147483647 w 169"/>
              <a:gd name="T41" fmla="*/ 2147483647 h 176"/>
              <a:gd name="T42" fmla="*/ 2147483647 w 169"/>
              <a:gd name="T43" fmla="*/ 2147483647 h 176"/>
              <a:gd name="T44" fmla="*/ 0 w 169"/>
              <a:gd name="T45" fmla="*/ 2147483647 h 176"/>
              <a:gd name="T46" fmla="*/ 2147483647 w 169"/>
              <a:gd name="T47" fmla="*/ 2147483647 h 176"/>
              <a:gd name="T48" fmla="*/ 2147483647 w 169"/>
              <a:gd name="T49" fmla="*/ 2147483647 h 176"/>
              <a:gd name="T50" fmla="*/ 2147483647 w 169"/>
              <a:gd name="T51" fmla="*/ 2147483647 h 176"/>
              <a:gd name="T52" fmla="*/ 2147483647 w 169"/>
              <a:gd name="T53" fmla="*/ 2147483647 h 176"/>
              <a:gd name="T54" fmla="*/ 2147483647 w 169"/>
              <a:gd name="T55" fmla="*/ 2147483647 h 176"/>
              <a:gd name="T56" fmla="*/ 2147483647 w 169"/>
              <a:gd name="T57" fmla="*/ 2147483647 h 176"/>
              <a:gd name="T58" fmla="*/ 2147483647 w 169"/>
              <a:gd name="T59" fmla="*/ 2147483647 h 176"/>
              <a:gd name="T60" fmla="*/ 2147483647 w 169"/>
              <a:gd name="T61" fmla="*/ 2147483647 h 176"/>
              <a:gd name="T62" fmla="*/ 2147483647 w 169"/>
              <a:gd name="T63" fmla="*/ 2147483647 h 176"/>
              <a:gd name="T64" fmla="*/ 2147483647 w 169"/>
              <a:gd name="T65" fmla="*/ 2147483647 h 176"/>
              <a:gd name="T66" fmla="*/ 2147483647 w 169"/>
              <a:gd name="T67" fmla="*/ 2147483647 h 176"/>
              <a:gd name="T68" fmla="*/ 2147483647 w 169"/>
              <a:gd name="T69" fmla="*/ 2147483647 h 176"/>
              <a:gd name="T70" fmla="*/ 2147483647 w 169"/>
              <a:gd name="T71" fmla="*/ 2147483647 h 176"/>
              <a:gd name="T72" fmla="*/ 2147483647 w 169"/>
              <a:gd name="T73" fmla="*/ 2147483647 h 176"/>
              <a:gd name="T74" fmla="*/ 2147483647 w 169"/>
              <a:gd name="T75" fmla="*/ 2147483647 h 176"/>
              <a:gd name="T76" fmla="*/ 2147483647 w 169"/>
              <a:gd name="T77" fmla="*/ 2147483647 h 176"/>
              <a:gd name="T78" fmla="*/ 2147483647 w 169"/>
              <a:gd name="T79" fmla="*/ 2147483647 h 176"/>
              <a:gd name="T80" fmla="*/ 2147483647 w 169"/>
              <a:gd name="T81" fmla="*/ 2147483647 h 176"/>
              <a:gd name="T82" fmla="*/ 2147483647 w 169"/>
              <a:gd name="T83" fmla="*/ 2147483647 h 176"/>
              <a:gd name="T84" fmla="*/ 2147483647 w 169"/>
              <a:gd name="T85" fmla="*/ 2147483647 h 176"/>
              <a:gd name="T86" fmla="*/ 2147483647 w 169"/>
              <a:gd name="T87" fmla="*/ 2147483647 h 176"/>
              <a:gd name="T88" fmla="*/ 2147483647 w 169"/>
              <a:gd name="T89" fmla="*/ 2147483647 h 176"/>
              <a:gd name="T90" fmla="*/ 2147483647 w 169"/>
              <a:gd name="T91" fmla="*/ 2147483647 h 176"/>
              <a:gd name="T92" fmla="*/ 2147483647 w 169"/>
              <a:gd name="T93" fmla="*/ 2147483647 h 176"/>
              <a:gd name="T94" fmla="*/ 2147483647 w 169"/>
              <a:gd name="T95" fmla="*/ 2147483647 h 176"/>
              <a:gd name="T96" fmla="*/ 2147483647 w 169"/>
              <a:gd name="T97" fmla="*/ 2147483647 h 1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9"/>
              <a:gd name="T148" fmla="*/ 0 h 176"/>
              <a:gd name="T149" fmla="*/ 169 w 169"/>
              <a:gd name="T150" fmla="*/ 176 h 1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9" h="176">
                <a:moveTo>
                  <a:pt x="169" y="50"/>
                </a:moveTo>
                <a:lnTo>
                  <a:pt x="157" y="48"/>
                </a:lnTo>
                <a:lnTo>
                  <a:pt x="146" y="50"/>
                </a:lnTo>
                <a:lnTo>
                  <a:pt x="142" y="52"/>
                </a:lnTo>
                <a:lnTo>
                  <a:pt x="140" y="52"/>
                </a:lnTo>
                <a:lnTo>
                  <a:pt x="140" y="50"/>
                </a:lnTo>
                <a:lnTo>
                  <a:pt x="142" y="46"/>
                </a:lnTo>
                <a:lnTo>
                  <a:pt x="148" y="46"/>
                </a:lnTo>
                <a:lnTo>
                  <a:pt x="156" y="46"/>
                </a:lnTo>
                <a:lnTo>
                  <a:pt x="156" y="40"/>
                </a:lnTo>
                <a:lnTo>
                  <a:pt x="157" y="34"/>
                </a:lnTo>
                <a:lnTo>
                  <a:pt x="159" y="34"/>
                </a:lnTo>
                <a:lnTo>
                  <a:pt x="157" y="32"/>
                </a:lnTo>
                <a:lnTo>
                  <a:pt x="156" y="31"/>
                </a:lnTo>
                <a:lnTo>
                  <a:pt x="152" y="32"/>
                </a:lnTo>
                <a:lnTo>
                  <a:pt x="148" y="32"/>
                </a:lnTo>
                <a:lnTo>
                  <a:pt x="148" y="29"/>
                </a:lnTo>
                <a:lnTo>
                  <a:pt x="144" y="31"/>
                </a:lnTo>
                <a:lnTo>
                  <a:pt x="140" y="31"/>
                </a:lnTo>
                <a:lnTo>
                  <a:pt x="140" y="27"/>
                </a:lnTo>
                <a:lnTo>
                  <a:pt x="136" y="25"/>
                </a:lnTo>
                <a:lnTo>
                  <a:pt x="136" y="21"/>
                </a:lnTo>
                <a:lnTo>
                  <a:pt x="140" y="19"/>
                </a:lnTo>
                <a:lnTo>
                  <a:pt x="144" y="17"/>
                </a:lnTo>
                <a:lnTo>
                  <a:pt x="133" y="17"/>
                </a:lnTo>
                <a:lnTo>
                  <a:pt x="123" y="17"/>
                </a:lnTo>
                <a:lnTo>
                  <a:pt x="125" y="19"/>
                </a:lnTo>
                <a:lnTo>
                  <a:pt x="127" y="21"/>
                </a:lnTo>
                <a:lnTo>
                  <a:pt x="121" y="19"/>
                </a:lnTo>
                <a:lnTo>
                  <a:pt x="119" y="19"/>
                </a:lnTo>
                <a:lnTo>
                  <a:pt x="117" y="23"/>
                </a:lnTo>
                <a:lnTo>
                  <a:pt x="115" y="25"/>
                </a:lnTo>
                <a:lnTo>
                  <a:pt x="104" y="25"/>
                </a:lnTo>
                <a:lnTo>
                  <a:pt x="94" y="23"/>
                </a:lnTo>
                <a:lnTo>
                  <a:pt x="94" y="19"/>
                </a:lnTo>
                <a:lnTo>
                  <a:pt x="79" y="21"/>
                </a:lnTo>
                <a:lnTo>
                  <a:pt x="67" y="25"/>
                </a:lnTo>
                <a:lnTo>
                  <a:pt x="65" y="19"/>
                </a:lnTo>
                <a:lnTo>
                  <a:pt x="63" y="13"/>
                </a:lnTo>
                <a:lnTo>
                  <a:pt x="60" y="9"/>
                </a:lnTo>
                <a:lnTo>
                  <a:pt x="54" y="8"/>
                </a:lnTo>
                <a:lnTo>
                  <a:pt x="50" y="8"/>
                </a:lnTo>
                <a:lnTo>
                  <a:pt x="46" y="8"/>
                </a:lnTo>
                <a:lnTo>
                  <a:pt x="46" y="6"/>
                </a:lnTo>
                <a:lnTo>
                  <a:pt x="46" y="2"/>
                </a:lnTo>
                <a:lnTo>
                  <a:pt x="42" y="2"/>
                </a:lnTo>
                <a:lnTo>
                  <a:pt x="40" y="0"/>
                </a:lnTo>
                <a:lnTo>
                  <a:pt x="40" y="4"/>
                </a:lnTo>
                <a:lnTo>
                  <a:pt x="40" y="6"/>
                </a:lnTo>
                <a:lnTo>
                  <a:pt x="44" y="8"/>
                </a:lnTo>
                <a:lnTo>
                  <a:pt x="46" y="11"/>
                </a:lnTo>
                <a:lnTo>
                  <a:pt x="37" y="13"/>
                </a:lnTo>
                <a:lnTo>
                  <a:pt x="27" y="15"/>
                </a:lnTo>
                <a:lnTo>
                  <a:pt x="27" y="21"/>
                </a:lnTo>
                <a:lnTo>
                  <a:pt x="27" y="27"/>
                </a:lnTo>
                <a:lnTo>
                  <a:pt x="29" y="29"/>
                </a:lnTo>
                <a:lnTo>
                  <a:pt x="33" y="34"/>
                </a:lnTo>
                <a:lnTo>
                  <a:pt x="35" y="38"/>
                </a:lnTo>
                <a:lnTo>
                  <a:pt x="35" y="40"/>
                </a:lnTo>
                <a:lnTo>
                  <a:pt x="33" y="42"/>
                </a:lnTo>
                <a:lnTo>
                  <a:pt x="31" y="44"/>
                </a:lnTo>
                <a:lnTo>
                  <a:pt x="27" y="44"/>
                </a:lnTo>
                <a:lnTo>
                  <a:pt x="23" y="44"/>
                </a:lnTo>
                <a:lnTo>
                  <a:pt x="21" y="42"/>
                </a:lnTo>
                <a:lnTo>
                  <a:pt x="21" y="40"/>
                </a:lnTo>
                <a:lnTo>
                  <a:pt x="19" y="34"/>
                </a:lnTo>
                <a:lnTo>
                  <a:pt x="19" y="27"/>
                </a:lnTo>
                <a:lnTo>
                  <a:pt x="21" y="27"/>
                </a:lnTo>
                <a:lnTo>
                  <a:pt x="25" y="25"/>
                </a:lnTo>
                <a:lnTo>
                  <a:pt x="25" y="23"/>
                </a:lnTo>
                <a:lnTo>
                  <a:pt x="25" y="19"/>
                </a:lnTo>
                <a:lnTo>
                  <a:pt x="21" y="19"/>
                </a:lnTo>
                <a:lnTo>
                  <a:pt x="21" y="17"/>
                </a:lnTo>
                <a:lnTo>
                  <a:pt x="23" y="15"/>
                </a:lnTo>
                <a:lnTo>
                  <a:pt x="19" y="15"/>
                </a:lnTo>
                <a:lnTo>
                  <a:pt x="17" y="13"/>
                </a:lnTo>
                <a:lnTo>
                  <a:pt x="17" y="11"/>
                </a:lnTo>
                <a:lnTo>
                  <a:pt x="23" y="8"/>
                </a:lnTo>
                <a:lnTo>
                  <a:pt x="29" y="4"/>
                </a:lnTo>
                <a:lnTo>
                  <a:pt x="27" y="2"/>
                </a:lnTo>
                <a:lnTo>
                  <a:pt x="25" y="0"/>
                </a:lnTo>
                <a:lnTo>
                  <a:pt x="21" y="2"/>
                </a:lnTo>
                <a:lnTo>
                  <a:pt x="19" y="4"/>
                </a:lnTo>
                <a:lnTo>
                  <a:pt x="12" y="9"/>
                </a:lnTo>
                <a:lnTo>
                  <a:pt x="8" y="23"/>
                </a:lnTo>
                <a:lnTo>
                  <a:pt x="2" y="25"/>
                </a:lnTo>
                <a:lnTo>
                  <a:pt x="2" y="27"/>
                </a:lnTo>
                <a:lnTo>
                  <a:pt x="2" y="32"/>
                </a:lnTo>
                <a:lnTo>
                  <a:pt x="2" y="38"/>
                </a:lnTo>
                <a:lnTo>
                  <a:pt x="0" y="44"/>
                </a:lnTo>
                <a:lnTo>
                  <a:pt x="0" y="48"/>
                </a:lnTo>
                <a:lnTo>
                  <a:pt x="2" y="48"/>
                </a:lnTo>
                <a:lnTo>
                  <a:pt x="6" y="48"/>
                </a:lnTo>
                <a:lnTo>
                  <a:pt x="12" y="59"/>
                </a:lnTo>
                <a:lnTo>
                  <a:pt x="10" y="59"/>
                </a:lnTo>
                <a:lnTo>
                  <a:pt x="10" y="63"/>
                </a:lnTo>
                <a:lnTo>
                  <a:pt x="12" y="67"/>
                </a:lnTo>
                <a:lnTo>
                  <a:pt x="14" y="71"/>
                </a:lnTo>
                <a:lnTo>
                  <a:pt x="15" y="77"/>
                </a:lnTo>
                <a:lnTo>
                  <a:pt x="17" y="79"/>
                </a:lnTo>
                <a:lnTo>
                  <a:pt x="25" y="80"/>
                </a:lnTo>
                <a:lnTo>
                  <a:pt x="29" y="80"/>
                </a:lnTo>
                <a:lnTo>
                  <a:pt x="37" y="80"/>
                </a:lnTo>
                <a:lnTo>
                  <a:pt x="40" y="80"/>
                </a:lnTo>
                <a:lnTo>
                  <a:pt x="44" y="82"/>
                </a:lnTo>
                <a:lnTo>
                  <a:pt x="48" y="90"/>
                </a:lnTo>
                <a:lnTo>
                  <a:pt x="50" y="94"/>
                </a:lnTo>
                <a:lnTo>
                  <a:pt x="54" y="94"/>
                </a:lnTo>
                <a:lnTo>
                  <a:pt x="60" y="92"/>
                </a:lnTo>
                <a:lnTo>
                  <a:pt x="65" y="94"/>
                </a:lnTo>
                <a:lnTo>
                  <a:pt x="67" y="94"/>
                </a:lnTo>
                <a:lnTo>
                  <a:pt x="67" y="102"/>
                </a:lnTo>
                <a:lnTo>
                  <a:pt x="65" y="103"/>
                </a:lnTo>
                <a:lnTo>
                  <a:pt x="63" y="109"/>
                </a:lnTo>
                <a:lnTo>
                  <a:pt x="67" y="115"/>
                </a:lnTo>
                <a:lnTo>
                  <a:pt x="71" y="119"/>
                </a:lnTo>
                <a:lnTo>
                  <a:pt x="73" y="123"/>
                </a:lnTo>
                <a:lnTo>
                  <a:pt x="77" y="127"/>
                </a:lnTo>
                <a:lnTo>
                  <a:pt x="85" y="130"/>
                </a:lnTo>
                <a:lnTo>
                  <a:pt x="90" y="134"/>
                </a:lnTo>
                <a:lnTo>
                  <a:pt x="88" y="138"/>
                </a:lnTo>
                <a:lnTo>
                  <a:pt x="86" y="144"/>
                </a:lnTo>
                <a:lnTo>
                  <a:pt x="83" y="148"/>
                </a:lnTo>
                <a:lnTo>
                  <a:pt x="81" y="150"/>
                </a:lnTo>
                <a:lnTo>
                  <a:pt x="81" y="153"/>
                </a:lnTo>
                <a:lnTo>
                  <a:pt x="83" y="155"/>
                </a:lnTo>
                <a:lnTo>
                  <a:pt x="85" y="153"/>
                </a:lnTo>
                <a:lnTo>
                  <a:pt x="85" y="155"/>
                </a:lnTo>
                <a:lnTo>
                  <a:pt x="86" y="155"/>
                </a:lnTo>
                <a:lnTo>
                  <a:pt x="86" y="159"/>
                </a:lnTo>
                <a:lnTo>
                  <a:pt x="88" y="163"/>
                </a:lnTo>
                <a:lnTo>
                  <a:pt x="88" y="171"/>
                </a:lnTo>
                <a:lnTo>
                  <a:pt x="94" y="176"/>
                </a:lnTo>
                <a:lnTo>
                  <a:pt x="98" y="174"/>
                </a:lnTo>
                <a:lnTo>
                  <a:pt x="102" y="173"/>
                </a:lnTo>
                <a:lnTo>
                  <a:pt x="106" y="169"/>
                </a:lnTo>
                <a:lnTo>
                  <a:pt x="109" y="165"/>
                </a:lnTo>
                <a:lnTo>
                  <a:pt x="113" y="165"/>
                </a:lnTo>
                <a:lnTo>
                  <a:pt x="115" y="163"/>
                </a:lnTo>
                <a:lnTo>
                  <a:pt x="119" y="159"/>
                </a:lnTo>
                <a:lnTo>
                  <a:pt x="123" y="155"/>
                </a:lnTo>
                <a:lnTo>
                  <a:pt x="127" y="153"/>
                </a:lnTo>
                <a:lnTo>
                  <a:pt x="127" y="150"/>
                </a:lnTo>
                <a:lnTo>
                  <a:pt x="123" y="150"/>
                </a:lnTo>
                <a:lnTo>
                  <a:pt x="117" y="150"/>
                </a:lnTo>
                <a:lnTo>
                  <a:pt x="113" y="150"/>
                </a:lnTo>
                <a:lnTo>
                  <a:pt x="111" y="148"/>
                </a:lnTo>
                <a:lnTo>
                  <a:pt x="109" y="146"/>
                </a:lnTo>
                <a:lnTo>
                  <a:pt x="109" y="140"/>
                </a:lnTo>
                <a:lnTo>
                  <a:pt x="109" y="134"/>
                </a:lnTo>
                <a:lnTo>
                  <a:pt x="109" y="132"/>
                </a:lnTo>
                <a:lnTo>
                  <a:pt x="108" y="128"/>
                </a:lnTo>
                <a:lnTo>
                  <a:pt x="106" y="125"/>
                </a:lnTo>
                <a:lnTo>
                  <a:pt x="104" y="121"/>
                </a:lnTo>
                <a:lnTo>
                  <a:pt x="102" y="119"/>
                </a:lnTo>
                <a:lnTo>
                  <a:pt x="104" y="119"/>
                </a:lnTo>
                <a:lnTo>
                  <a:pt x="106" y="119"/>
                </a:lnTo>
                <a:lnTo>
                  <a:pt x="111" y="121"/>
                </a:lnTo>
                <a:lnTo>
                  <a:pt x="115" y="123"/>
                </a:lnTo>
                <a:lnTo>
                  <a:pt x="119" y="123"/>
                </a:lnTo>
                <a:lnTo>
                  <a:pt x="123" y="125"/>
                </a:lnTo>
                <a:lnTo>
                  <a:pt x="127" y="127"/>
                </a:lnTo>
                <a:lnTo>
                  <a:pt x="131" y="127"/>
                </a:lnTo>
                <a:lnTo>
                  <a:pt x="129" y="125"/>
                </a:lnTo>
                <a:lnTo>
                  <a:pt x="129" y="123"/>
                </a:lnTo>
                <a:lnTo>
                  <a:pt x="133" y="121"/>
                </a:lnTo>
                <a:lnTo>
                  <a:pt x="136" y="121"/>
                </a:lnTo>
                <a:lnTo>
                  <a:pt x="140" y="121"/>
                </a:lnTo>
                <a:lnTo>
                  <a:pt x="144" y="121"/>
                </a:lnTo>
                <a:lnTo>
                  <a:pt x="146" y="119"/>
                </a:lnTo>
                <a:lnTo>
                  <a:pt x="150" y="115"/>
                </a:lnTo>
                <a:lnTo>
                  <a:pt x="152" y="113"/>
                </a:lnTo>
                <a:lnTo>
                  <a:pt x="156" y="113"/>
                </a:lnTo>
                <a:lnTo>
                  <a:pt x="157" y="111"/>
                </a:lnTo>
                <a:lnTo>
                  <a:pt x="159" y="107"/>
                </a:lnTo>
                <a:lnTo>
                  <a:pt x="159" y="103"/>
                </a:lnTo>
                <a:lnTo>
                  <a:pt x="148" y="86"/>
                </a:lnTo>
                <a:lnTo>
                  <a:pt x="152" y="84"/>
                </a:lnTo>
                <a:lnTo>
                  <a:pt x="152" y="82"/>
                </a:lnTo>
                <a:lnTo>
                  <a:pt x="154" y="79"/>
                </a:lnTo>
                <a:lnTo>
                  <a:pt x="159" y="79"/>
                </a:lnTo>
                <a:lnTo>
                  <a:pt x="163" y="75"/>
                </a:lnTo>
                <a:lnTo>
                  <a:pt x="161" y="73"/>
                </a:lnTo>
                <a:lnTo>
                  <a:pt x="159" y="71"/>
                </a:lnTo>
                <a:lnTo>
                  <a:pt x="159" y="69"/>
                </a:lnTo>
                <a:lnTo>
                  <a:pt x="156" y="65"/>
                </a:lnTo>
                <a:lnTo>
                  <a:pt x="154" y="63"/>
                </a:lnTo>
                <a:lnTo>
                  <a:pt x="156" y="59"/>
                </a:lnTo>
                <a:lnTo>
                  <a:pt x="161" y="59"/>
                </a:lnTo>
                <a:lnTo>
                  <a:pt x="165" y="57"/>
                </a:lnTo>
                <a:lnTo>
                  <a:pt x="167" y="55"/>
                </a:lnTo>
                <a:lnTo>
                  <a:pt x="167" y="54"/>
                </a:lnTo>
                <a:lnTo>
                  <a:pt x="169" y="50"/>
                </a:lnTo>
                <a:close/>
              </a:path>
            </a:pathLst>
          </a:custGeom>
          <a:solidFill>
            <a:srgbClr val="EAEAEA"/>
          </a:solidFill>
          <a:ln w="2520">
            <a:solidFill>
              <a:srgbClr val="C0C0C0"/>
            </a:solidFill>
            <a:round/>
            <a:headEnd/>
            <a:tailEnd/>
          </a:ln>
        </p:spPr>
        <p:txBody>
          <a:bodyPr wrap="none" anchor="ctr"/>
          <a:lstStyle/>
          <a:p>
            <a:endParaRPr lang="en-US"/>
          </a:p>
        </p:txBody>
      </p:sp>
      <p:sp>
        <p:nvSpPr>
          <p:cNvPr id="30741" name="Freeform 23"/>
          <p:cNvSpPr>
            <a:spLocks noChangeArrowheads="1"/>
          </p:cNvSpPr>
          <p:nvPr/>
        </p:nvSpPr>
        <p:spPr bwMode="auto">
          <a:xfrm>
            <a:off x="7346950" y="4803775"/>
            <a:ext cx="19050" cy="46038"/>
          </a:xfrm>
          <a:custGeom>
            <a:avLst/>
            <a:gdLst>
              <a:gd name="T0" fmla="*/ 2147483647 w 11"/>
              <a:gd name="T1" fmla="*/ 2147483647 h 29"/>
              <a:gd name="T2" fmla="*/ 2147483647 w 11"/>
              <a:gd name="T3" fmla="*/ 2147483647 h 29"/>
              <a:gd name="T4" fmla="*/ 2147483647 w 11"/>
              <a:gd name="T5" fmla="*/ 2147483647 h 29"/>
              <a:gd name="T6" fmla="*/ 2147483647 w 11"/>
              <a:gd name="T7" fmla="*/ 2147483647 h 29"/>
              <a:gd name="T8" fmla="*/ 2147483647 w 11"/>
              <a:gd name="T9" fmla="*/ 2147483647 h 29"/>
              <a:gd name="T10" fmla="*/ 2147483647 w 11"/>
              <a:gd name="T11" fmla="*/ 2147483647 h 29"/>
              <a:gd name="T12" fmla="*/ 2147483647 w 11"/>
              <a:gd name="T13" fmla="*/ 2147483647 h 29"/>
              <a:gd name="T14" fmla="*/ 0 w 11"/>
              <a:gd name="T15" fmla="*/ 0 h 29"/>
              <a:gd name="T16" fmla="*/ 0 w 11"/>
              <a:gd name="T17" fmla="*/ 2147483647 h 29"/>
              <a:gd name="T18" fmla="*/ 0 w 11"/>
              <a:gd name="T19" fmla="*/ 2147483647 h 29"/>
              <a:gd name="T20" fmla="*/ 2147483647 w 11"/>
              <a:gd name="T21" fmla="*/ 2147483647 h 29"/>
              <a:gd name="T22" fmla="*/ 2147483647 w 11"/>
              <a:gd name="T23" fmla="*/ 2147483647 h 29"/>
              <a:gd name="T24" fmla="*/ 2147483647 w 11"/>
              <a:gd name="T25" fmla="*/ 2147483647 h 29"/>
              <a:gd name="T26" fmla="*/ 2147483647 w 11"/>
              <a:gd name="T27" fmla="*/ 2147483647 h 29"/>
              <a:gd name="T28" fmla="*/ 2147483647 w 11"/>
              <a:gd name="T29" fmla="*/ 2147483647 h 29"/>
              <a:gd name="T30" fmla="*/ 2147483647 w 11"/>
              <a:gd name="T31" fmla="*/ 2147483647 h 29"/>
              <a:gd name="T32" fmla="*/ 0 w 11"/>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29"/>
              <a:gd name="T53" fmla="*/ 11 w 11"/>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29">
                <a:moveTo>
                  <a:pt x="5" y="20"/>
                </a:moveTo>
                <a:lnTo>
                  <a:pt x="7" y="23"/>
                </a:lnTo>
                <a:lnTo>
                  <a:pt x="7" y="29"/>
                </a:lnTo>
                <a:lnTo>
                  <a:pt x="11" y="29"/>
                </a:lnTo>
                <a:lnTo>
                  <a:pt x="11" y="25"/>
                </a:lnTo>
                <a:lnTo>
                  <a:pt x="9" y="23"/>
                </a:lnTo>
                <a:lnTo>
                  <a:pt x="5" y="20"/>
                </a:lnTo>
                <a:close/>
                <a:moveTo>
                  <a:pt x="0" y="0"/>
                </a:moveTo>
                <a:lnTo>
                  <a:pt x="0" y="8"/>
                </a:lnTo>
                <a:lnTo>
                  <a:pt x="0" y="14"/>
                </a:lnTo>
                <a:lnTo>
                  <a:pt x="4" y="14"/>
                </a:lnTo>
                <a:lnTo>
                  <a:pt x="7" y="14"/>
                </a:lnTo>
                <a:lnTo>
                  <a:pt x="7" y="10"/>
                </a:lnTo>
                <a:lnTo>
                  <a:pt x="7" y="6"/>
                </a:lnTo>
                <a:lnTo>
                  <a:pt x="5" y="6"/>
                </a:lnTo>
                <a:lnTo>
                  <a:pt x="4" y="2"/>
                </a:lnTo>
                <a:lnTo>
                  <a:pt x="0" y="0"/>
                </a:lnTo>
                <a:close/>
              </a:path>
            </a:pathLst>
          </a:custGeom>
          <a:solidFill>
            <a:srgbClr val="EAEAEA"/>
          </a:solidFill>
          <a:ln w="2520">
            <a:solidFill>
              <a:srgbClr val="C0C0C0"/>
            </a:solidFill>
            <a:round/>
            <a:headEnd/>
            <a:tailEnd/>
          </a:ln>
        </p:spPr>
        <p:txBody>
          <a:bodyPr wrap="none" anchor="ctr"/>
          <a:lstStyle/>
          <a:p>
            <a:endParaRPr lang="en-US"/>
          </a:p>
        </p:txBody>
      </p:sp>
      <p:sp>
        <p:nvSpPr>
          <p:cNvPr id="30742" name="Freeform 24"/>
          <p:cNvSpPr>
            <a:spLocks noChangeArrowheads="1"/>
          </p:cNvSpPr>
          <p:nvPr/>
        </p:nvSpPr>
        <p:spPr bwMode="auto">
          <a:xfrm>
            <a:off x="4994275" y="3225800"/>
            <a:ext cx="349250" cy="234950"/>
          </a:xfrm>
          <a:custGeom>
            <a:avLst/>
            <a:gdLst>
              <a:gd name="T0" fmla="*/ 2147483647 w 205"/>
              <a:gd name="T1" fmla="*/ 2147483647 h 148"/>
              <a:gd name="T2" fmla="*/ 2147483647 w 205"/>
              <a:gd name="T3" fmla="*/ 2147483647 h 148"/>
              <a:gd name="T4" fmla="*/ 2147483647 w 205"/>
              <a:gd name="T5" fmla="*/ 2147483647 h 148"/>
              <a:gd name="T6" fmla="*/ 2147483647 w 205"/>
              <a:gd name="T7" fmla="*/ 2147483647 h 148"/>
              <a:gd name="T8" fmla="*/ 2147483647 w 205"/>
              <a:gd name="T9" fmla="*/ 2147483647 h 148"/>
              <a:gd name="T10" fmla="*/ 2147483647 w 205"/>
              <a:gd name="T11" fmla="*/ 2147483647 h 148"/>
              <a:gd name="T12" fmla="*/ 2147483647 w 205"/>
              <a:gd name="T13" fmla="*/ 2147483647 h 148"/>
              <a:gd name="T14" fmla="*/ 2147483647 w 205"/>
              <a:gd name="T15" fmla="*/ 2147483647 h 148"/>
              <a:gd name="T16" fmla="*/ 2147483647 w 205"/>
              <a:gd name="T17" fmla="*/ 2147483647 h 148"/>
              <a:gd name="T18" fmla="*/ 2147483647 w 205"/>
              <a:gd name="T19" fmla="*/ 2147483647 h 148"/>
              <a:gd name="T20" fmla="*/ 2147483647 w 205"/>
              <a:gd name="T21" fmla="*/ 2147483647 h 148"/>
              <a:gd name="T22" fmla="*/ 2147483647 w 205"/>
              <a:gd name="T23" fmla="*/ 2147483647 h 148"/>
              <a:gd name="T24" fmla="*/ 2147483647 w 205"/>
              <a:gd name="T25" fmla="*/ 2147483647 h 148"/>
              <a:gd name="T26" fmla="*/ 2147483647 w 205"/>
              <a:gd name="T27" fmla="*/ 2147483647 h 148"/>
              <a:gd name="T28" fmla="*/ 2147483647 w 205"/>
              <a:gd name="T29" fmla="*/ 2147483647 h 148"/>
              <a:gd name="T30" fmla="*/ 2147483647 w 205"/>
              <a:gd name="T31" fmla="*/ 2147483647 h 148"/>
              <a:gd name="T32" fmla="*/ 2147483647 w 205"/>
              <a:gd name="T33" fmla="*/ 2147483647 h 148"/>
              <a:gd name="T34" fmla="*/ 2147483647 w 205"/>
              <a:gd name="T35" fmla="*/ 2147483647 h 148"/>
              <a:gd name="T36" fmla="*/ 2147483647 w 205"/>
              <a:gd name="T37" fmla="*/ 2147483647 h 148"/>
              <a:gd name="T38" fmla="*/ 2147483647 w 205"/>
              <a:gd name="T39" fmla="*/ 2147483647 h 148"/>
              <a:gd name="T40" fmla="*/ 2147483647 w 205"/>
              <a:gd name="T41" fmla="*/ 2147483647 h 148"/>
              <a:gd name="T42" fmla="*/ 2147483647 w 205"/>
              <a:gd name="T43" fmla="*/ 2147483647 h 148"/>
              <a:gd name="T44" fmla="*/ 2147483647 w 205"/>
              <a:gd name="T45" fmla="*/ 2147483647 h 148"/>
              <a:gd name="T46" fmla="*/ 2147483647 w 205"/>
              <a:gd name="T47" fmla="*/ 2147483647 h 148"/>
              <a:gd name="T48" fmla="*/ 2147483647 w 205"/>
              <a:gd name="T49" fmla="*/ 2147483647 h 148"/>
              <a:gd name="T50" fmla="*/ 2147483647 w 205"/>
              <a:gd name="T51" fmla="*/ 2147483647 h 148"/>
              <a:gd name="T52" fmla="*/ 2147483647 w 205"/>
              <a:gd name="T53" fmla="*/ 2147483647 h 148"/>
              <a:gd name="T54" fmla="*/ 2147483647 w 205"/>
              <a:gd name="T55" fmla="*/ 2147483647 h 148"/>
              <a:gd name="T56" fmla="*/ 2147483647 w 205"/>
              <a:gd name="T57" fmla="*/ 2147483647 h 148"/>
              <a:gd name="T58" fmla="*/ 2147483647 w 205"/>
              <a:gd name="T59" fmla="*/ 2147483647 h 148"/>
              <a:gd name="T60" fmla="*/ 2147483647 w 205"/>
              <a:gd name="T61" fmla="*/ 2147483647 h 148"/>
              <a:gd name="T62" fmla="*/ 2147483647 w 205"/>
              <a:gd name="T63" fmla="*/ 2147483647 h 148"/>
              <a:gd name="T64" fmla="*/ 2147483647 w 205"/>
              <a:gd name="T65" fmla="*/ 2147483647 h 148"/>
              <a:gd name="T66" fmla="*/ 2147483647 w 205"/>
              <a:gd name="T67" fmla="*/ 2147483647 h 148"/>
              <a:gd name="T68" fmla="*/ 2147483647 w 205"/>
              <a:gd name="T69" fmla="*/ 2147483647 h 148"/>
              <a:gd name="T70" fmla="*/ 2147483647 w 205"/>
              <a:gd name="T71" fmla="*/ 2147483647 h 148"/>
              <a:gd name="T72" fmla="*/ 2147483647 w 205"/>
              <a:gd name="T73" fmla="*/ 2147483647 h 148"/>
              <a:gd name="T74" fmla="*/ 2147483647 w 205"/>
              <a:gd name="T75" fmla="*/ 2147483647 h 148"/>
              <a:gd name="T76" fmla="*/ 2147483647 w 205"/>
              <a:gd name="T77" fmla="*/ 2147483647 h 148"/>
              <a:gd name="T78" fmla="*/ 2147483647 w 205"/>
              <a:gd name="T79" fmla="*/ 2147483647 h 148"/>
              <a:gd name="T80" fmla="*/ 2147483647 w 205"/>
              <a:gd name="T81" fmla="*/ 2147483647 h 148"/>
              <a:gd name="T82" fmla="*/ 2147483647 w 205"/>
              <a:gd name="T83" fmla="*/ 2147483647 h 148"/>
              <a:gd name="T84" fmla="*/ 2147483647 w 205"/>
              <a:gd name="T85" fmla="*/ 2147483647 h 148"/>
              <a:gd name="T86" fmla="*/ 2147483647 w 205"/>
              <a:gd name="T87" fmla="*/ 2147483647 h 148"/>
              <a:gd name="T88" fmla="*/ 2147483647 w 205"/>
              <a:gd name="T89" fmla="*/ 2147483647 h 148"/>
              <a:gd name="T90" fmla="*/ 2147483647 w 205"/>
              <a:gd name="T91" fmla="*/ 2147483647 h 148"/>
              <a:gd name="T92" fmla="*/ 2147483647 w 205"/>
              <a:gd name="T93" fmla="*/ 0 h 148"/>
              <a:gd name="T94" fmla="*/ 2147483647 w 205"/>
              <a:gd name="T95" fmla="*/ 2147483647 h 148"/>
              <a:gd name="T96" fmla="*/ 2147483647 w 205"/>
              <a:gd name="T97" fmla="*/ 2147483647 h 148"/>
              <a:gd name="T98" fmla="*/ 2147483647 w 205"/>
              <a:gd name="T99" fmla="*/ 2147483647 h 148"/>
              <a:gd name="T100" fmla="*/ 2147483647 w 205"/>
              <a:gd name="T101" fmla="*/ 2147483647 h 148"/>
              <a:gd name="T102" fmla="*/ 2147483647 w 205"/>
              <a:gd name="T103" fmla="*/ 2147483647 h 148"/>
              <a:gd name="T104" fmla="*/ 2147483647 w 205"/>
              <a:gd name="T105" fmla="*/ 2147483647 h 148"/>
              <a:gd name="T106" fmla="*/ 2147483647 w 205"/>
              <a:gd name="T107" fmla="*/ 2147483647 h 148"/>
              <a:gd name="T108" fmla="*/ 2147483647 w 205"/>
              <a:gd name="T109" fmla="*/ 2147483647 h 148"/>
              <a:gd name="T110" fmla="*/ 2147483647 w 205"/>
              <a:gd name="T111" fmla="*/ 2147483647 h 148"/>
              <a:gd name="T112" fmla="*/ 2147483647 w 205"/>
              <a:gd name="T113" fmla="*/ 2147483647 h 148"/>
              <a:gd name="T114" fmla="*/ 2147483647 w 205"/>
              <a:gd name="T115" fmla="*/ 2147483647 h 148"/>
              <a:gd name="T116" fmla="*/ 2147483647 w 205"/>
              <a:gd name="T117" fmla="*/ 2147483647 h 148"/>
              <a:gd name="T118" fmla="*/ 2147483647 w 205"/>
              <a:gd name="T119" fmla="*/ 2147483647 h 148"/>
              <a:gd name="T120" fmla="*/ 2147483647 w 205"/>
              <a:gd name="T121" fmla="*/ 2147483647 h 148"/>
              <a:gd name="T122" fmla="*/ 2147483647 w 205"/>
              <a:gd name="T123" fmla="*/ 2147483647 h 148"/>
              <a:gd name="T124" fmla="*/ 2147483647 w 205"/>
              <a:gd name="T125" fmla="*/ 2147483647 h 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5"/>
              <a:gd name="T190" fmla="*/ 0 h 148"/>
              <a:gd name="T191" fmla="*/ 205 w 205"/>
              <a:gd name="T192" fmla="*/ 148 h 1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5" h="148">
                <a:moveTo>
                  <a:pt x="144" y="148"/>
                </a:moveTo>
                <a:lnTo>
                  <a:pt x="144" y="144"/>
                </a:lnTo>
                <a:lnTo>
                  <a:pt x="146" y="140"/>
                </a:lnTo>
                <a:lnTo>
                  <a:pt x="148" y="139"/>
                </a:lnTo>
                <a:lnTo>
                  <a:pt x="152" y="137"/>
                </a:lnTo>
                <a:lnTo>
                  <a:pt x="153" y="133"/>
                </a:lnTo>
                <a:lnTo>
                  <a:pt x="150" y="131"/>
                </a:lnTo>
                <a:lnTo>
                  <a:pt x="150" y="127"/>
                </a:lnTo>
                <a:lnTo>
                  <a:pt x="152" y="121"/>
                </a:lnTo>
                <a:lnTo>
                  <a:pt x="150" y="119"/>
                </a:lnTo>
                <a:lnTo>
                  <a:pt x="146" y="121"/>
                </a:lnTo>
                <a:lnTo>
                  <a:pt x="142" y="119"/>
                </a:lnTo>
                <a:lnTo>
                  <a:pt x="140" y="116"/>
                </a:lnTo>
                <a:lnTo>
                  <a:pt x="138" y="114"/>
                </a:lnTo>
                <a:lnTo>
                  <a:pt x="138" y="112"/>
                </a:lnTo>
                <a:lnTo>
                  <a:pt x="138" y="110"/>
                </a:lnTo>
                <a:lnTo>
                  <a:pt x="140" y="110"/>
                </a:lnTo>
                <a:lnTo>
                  <a:pt x="146" y="108"/>
                </a:lnTo>
                <a:lnTo>
                  <a:pt x="148" y="110"/>
                </a:lnTo>
                <a:lnTo>
                  <a:pt x="150" y="110"/>
                </a:lnTo>
                <a:lnTo>
                  <a:pt x="155" y="106"/>
                </a:lnTo>
                <a:lnTo>
                  <a:pt x="157" y="102"/>
                </a:lnTo>
                <a:lnTo>
                  <a:pt x="155" y="100"/>
                </a:lnTo>
                <a:lnTo>
                  <a:pt x="159" y="94"/>
                </a:lnTo>
                <a:lnTo>
                  <a:pt x="161" y="93"/>
                </a:lnTo>
                <a:lnTo>
                  <a:pt x="161" y="91"/>
                </a:lnTo>
                <a:lnTo>
                  <a:pt x="159" y="89"/>
                </a:lnTo>
                <a:lnTo>
                  <a:pt x="157" y="85"/>
                </a:lnTo>
                <a:lnTo>
                  <a:pt x="161" y="83"/>
                </a:lnTo>
                <a:lnTo>
                  <a:pt x="163" y="83"/>
                </a:lnTo>
                <a:lnTo>
                  <a:pt x="165" y="83"/>
                </a:lnTo>
                <a:lnTo>
                  <a:pt x="169" y="85"/>
                </a:lnTo>
                <a:lnTo>
                  <a:pt x="171" y="85"/>
                </a:lnTo>
                <a:lnTo>
                  <a:pt x="173" y="83"/>
                </a:lnTo>
                <a:lnTo>
                  <a:pt x="175" y="77"/>
                </a:lnTo>
                <a:lnTo>
                  <a:pt x="176" y="77"/>
                </a:lnTo>
                <a:lnTo>
                  <a:pt x="180" y="85"/>
                </a:lnTo>
                <a:lnTo>
                  <a:pt x="175" y="89"/>
                </a:lnTo>
                <a:lnTo>
                  <a:pt x="175" y="91"/>
                </a:lnTo>
                <a:lnTo>
                  <a:pt x="178" y="94"/>
                </a:lnTo>
                <a:lnTo>
                  <a:pt x="180" y="96"/>
                </a:lnTo>
                <a:lnTo>
                  <a:pt x="182" y="98"/>
                </a:lnTo>
                <a:lnTo>
                  <a:pt x="184" y="96"/>
                </a:lnTo>
                <a:lnTo>
                  <a:pt x="184" y="94"/>
                </a:lnTo>
                <a:lnTo>
                  <a:pt x="186" y="93"/>
                </a:lnTo>
                <a:lnTo>
                  <a:pt x="188" y="93"/>
                </a:lnTo>
                <a:lnTo>
                  <a:pt x="194" y="94"/>
                </a:lnTo>
                <a:lnTo>
                  <a:pt x="200" y="89"/>
                </a:lnTo>
                <a:lnTo>
                  <a:pt x="203" y="83"/>
                </a:lnTo>
                <a:lnTo>
                  <a:pt x="205" y="81"/>
                </a:lnTo>
                <a:lnTo>
                  <a:pt x="200" y="79"/>
                </a:lnTo>
                <a:lnTo>
                  <a:pt x="196" y="77"/>
                </a:lnTo>
                <a:lnTo>
                  <a:pt x="192" y="75"/>
                </a:lnTo>
                <a:lnTo>
                  <a:pt x="188" y="75"/>
                </a:lnTo>
                <a:lnTo>
                  <a:pt x="188" y="73"/>
                </a:lnTo>
                <a:lnTo>
                  <a:pt x="188" y="71"/>
                </a:lnTo>
                <a:lnTo>
                  <a:pt x="186" y="71"/>
                </a:lnTo>
                <a:lnTo>
                  <a:pt x="184" y="71"/>
                </a:lnTo>
                <a:lnTo>
                  <a:pt x="180" y="71"/>
                </a:lnTo>
                <a:lnTo>
                  <a:pt x="176" y="68"/>
                </a:lnTo>
                <a:lnTo>
                  <a:pt x="180" y="66"/>
                </a:lnTo>
                <a:lnTo>
                  <a:pt x="182" y="64"/>
                </a:lnTo>
                <a:lnTo>
                  <a:pt x="186" y="60"/>
                </a:lnTo>
                <a:lnTo>
                  <a:pt x="186" y="56"/>
                </a:lnTo>
                <a:lnTo>
                  <a:pt x="184" y="54"/>
                </a:lnTo>
                <a:lnTo>
                  <a:pt x="182" y="56"/>
                </a:lnTo>
                <a:lnTo>
                  <a:pt x="178" y="58"/>
                </a:lnTo>
                <a:lnTo>
                  <a:pt x="176" y="58"/>
                </a:lnTo>
                <a:lnTo>
                  <a:pt x="173" y="60"/>
                </a:lnTo>
                <a:lnTo>
                  <a:pt x="167" y="60"/>
                </a:lnTo>
                <a:lnTo>
                  <a:pt x="165" y="62"/>
                </a:lnTo>
                <a:lnTo>
                  <a:pt x="161" y="64"/>
                </a:lnTo>
                <a:lnTo>
                  <a:pt x="157" y="66"/>
                </a:lnTo>
                <a:lnTo>
                  <a:pt x="155" y="69"/>
                </a:lnTo>
                <a:lnTo>
                  <a:pt x="153" y="73"/>
                </a:lnTo>
                <a:lnTo>
                  <a:pt x="152" y="73"/>
                </a:lnTo>
                <a:lnTo>
                  <a:pt x="146" y="75"/>
                </a:lnTo>
                <a:lnTo>
                  <a:pt x="146" y="79"/>
                </a:lnTo>
                <a:lnTo>
                  <a:pt x="144" y="81"/>
                </a:lnTo>
                <a:lnTo>
                  <a:pt x="142" y="81"/>
                </a:lnTo>
                <a:lnTo>
                  <a:pt x="140" y="79"/>
                </a:lnTo>
                <a:lnTo>
                  <a:pt x="140" y="73"/>
                </a:lnTo>
                <a:lnTo>
                  <a:pt x="136" y="71"/>
                </a:lnTo>
                <a:lnTo>
                  <a:pt x="130" y="71"/>
                </a:lnTo>
                <a:lnTo>
                  <a:pt x="125" y="71"/>
                </a:lnTo>
                <a:lnTo>
                  <a:pt x="119" y="69"/>
                </a:lnTo>
                <a:lnTo>
                  <a:pt x="119" y="68"/>
                </a:lnTo>
                <a:lnTo>
                  <a:pt x="119" y="64"/>
                </a:lnTo>
                <a:lnTo>
                  <a:pt x="119" y="62"/>
                </a:lnTo>
                <a:lnTo>
                  <a:pt x="117" y="62"/>
                </a:lnTo>
                <a:lnTo>
                  <a:pt x="117" y="58"/>
                </a:lnTo>
                <a:lnTo>
                  <a:pt x="113" y="58"/>
                </a:lnTo>
                <a:lnTo>
                  <a:pt x="109" y="58"/>
                </a:lnTo>
                <a:lnTo>
                  <a:pt x="105" y="56"/>
                </a:lnTo>
                <a:lnTo>
                  <a:pt x="104" y="52"/>
                </a:lnTo>
                <a:lnTo>
                  <a:pt x="102" y="48"/>
                </a:lnTo>
                <a:lnTo>
                  <a:pt x="100" y="52"/>
                </a:lnTo>
                <a:lnTo>
                  <a:pt x="94" y="50"/>
                </a:lnTo>
                <a:lnTo>
                  <a:pt x="84" y="48"/>
                </a:lnTo>
                <a:lnTo>
                  <a:pt x="77" y="48"/>
                </a:lnTo>
                <a:lnTo>
                  <a:pt x="71" y="48"/>
                </a:lnTo>
                <a:lnTo>
                  <a:pt x="71" y="43"/>
                </a:lnTo>
                <a:lnTo>
                  <a:pt x="71" y="35"/>
                </a:lnTo>
                <a:lnTo>
                  <a:pt x="69" y="29"/>
                </a:lnTo>
                <a:lnTo>
                  <a:pt x="67" y="27"/>
                </a:lnTo>
                <a:lnTo>
                  <a:pt x="65" y="27"/>
                </a:lnTo>
                <a:lnTo>
                  <a:pt x="65" y="31"/>
                </a:lnTo>
                <a:lnTo>
                  <a:pt x="63" y="31"/>
                </a:lnTo>
                <a:lnTo>
                  <a:pt x="61" y="33"/>
                </a:lnTo>
                <a:lnTo>
                  <a:pt x="59" y="35"/>
                </a:lnTo>
                <a:lnTo>
                  <a:pt x="59" y="39"/>
                </a:lnTo>
                <a:lnTo>
                  <a:pt x="54" y="39"/>
                </a:lnTo>
                <a:lnTo>
                  <a:pt x="48" y="41"/>
                </a:lnTo>
                <a:lnTo>
                  <a:pt x="46" y="37"/>
                </a:lnTo>
                <a:lnTo>
                  <a:pt x="44" y="35"/>
                </a:lnTo>
                <a:lnTo>
                  <a:pt x="44" y="41"/>
                </a:lnTo>
                <a:lnTo>
                  <a:pt x="42" y="45"/>
                </a:lnTo>
                <a:lnTo>
                  <a:pt x="40" y="45"/>
                </a:lnTo>
                <a:lnTo>
                  <a:pt x="38" y="45"/>
                </a:lnTo>
                <a:lnTo>
                  <a:pt x="38" y="43"/>
                </a:lnTo>
                <a:lnTo>
                  <a:pt x="38" y="37"/>
                </a:lnTo>
                <a:lnTo>
                  <a:pt x="40" y="33"/>
                </a:lnTo>
                <a:lnTo>
                  <a:pt x="33" y="35"/>
                </a:lnTo>
                <a:lnTo>
                  <a:pt x="27" y="37"/>
                </a:lnTo>
                <a:lnTo>
                  <a:pt x="27" y="27"/>
                </a:lnTo>
                <a:lnTo>
                  <a:pt x="27" y="20"/>
                </a:lnTo>
                <a:lnTo>
                  <a:pt x="27" y="12"/>
                </a:lnTo>
                <a:lnTo>
                  <a:pt x="31" y="4"/>
                </a:lnTo>
                <a:lnTo>
                  <a:pt x="31" y="2"/>
                </a:lnTo>
                <a:lnTo>
                  <a:pt x="27" y="2"/>
                </a:lnTo>
                <a:lnTo>
                  <a:pt x="25" y="0"/>
                </a:lnTo>
                <a:lnTo>
                  <a:pt x="19" y="2"/>
                </a:lnTo>
                <a:lnTo>
                  <a:pt x="15" y="2"/>
                </a:lnTo>
                <a:lnTo>
                  <a:pt x="8" y="6"/>
                </a:lnTo>
                <a:lnTo>
                  <a:pt x="2" y="8"/>
                </a:lnTo>
                <a:lnTo>
                  <a:pt x="0" y="68"/>
                </a:lnTo>
                <a:lnTo>
                  <a:pt x="13" y="69"/>
                </a:lnTo>
                <a:lnTo>
                  <a:pt x="13" y="66"/>
                </a:lnTo>
                <a:lnTo>
                  <a:pt x="10" y="64"/>
                </a:lnTo>
                <a:lnTo>
                  <a:pt x="10" y="60"/>
                </a:lnTo>
                <a:lnTo>
                  <a:pt x="13" y="56"/>
                </a:lnTo>
                <a:lnTo>
                  <a:pt x="19" y="58"/>
                </a:lnTo>
                <a:lnTo>
                  <a:pt x="23" y="52"/>
                </a:lnTo>
                <a:lnTo>
                  <a:pt x="27" y="48"/>
                </a:lnTo>
                <a:lnTo>
                  <a:pt x="29" y="50"/>
                </a:lnTo>
                <a:lnTo>
                  <a:pt x="33" y="50"/>
                </a:lnTo>
                <a:lnTo>
                  <a:pt x="34" y="58"/>
                </a:lnTo>
                <a:lnTo>
                  <a:pt x="36" y="66"/>
                </a:lnTo>
                <a:lnTo>
                  <a:pt x="44" y="69"/>
                </a:lnTo>
                <a:lnTo>
                  <a:pt x="44" y="75"/>
                </a:lnTo>
                <a:lnTo>
                  <a:pt x="42" y="79"/>
                </a:lnTo>
                <a:lnTo>
                  <a:pt x="44" y="81"/>
                </a:lnTo>
                <a:lnTo>
                  <a:pt x="50" y="83"/>
                </a:lnTo>
                <a:lnTo>
                  <a:pt x="56" y="79"/>
                </a:lnTo>
                <a:lnTo>
                  <a:pt x="58" y="77"/>
                </a:lnTo>
                <a:lnTo>
                  <a:pt x="65" y="77"/>
                </a:lnTo>
                <a:lnTo>
                  <a:pt x="71" y="77"/>
                </a:lnTo>
                <a:lnTo>
                  <a:pt x="77" y="83"/>
                </a:lnTo>
                <a:lnTo>
                  <a:pt x="75" y="91"/>
                </a:lnTo>
                <a:lnTo>
                  <a:pt x="81" y="94"/>
                </a:lnTo>
                <a:lnTo>
                  <a:pt x="82" y="98"/>
                </a:lnTo>
                <a:lnTo>
                  <a:pt x="86" y="104"/>
                </a:lnTo>
                <a:lnTo>
                  <a:pt x="90" y="108"/>
                </a:lnTo>
                <a:lnTo>
                  <a:pt x="94" y="112"/>
                </a:lnTo>
                <a:lnTo>
                  <a:pt x="100" y="117"/>
                </a:lnTo>
                <a:lnTo>
                  <a:pt x="104" y="121"/>
                </a:lnTo>
                <a:lnTo>
                  <a:pt x="111" y="119"/>
                </a:lnTo>
                <a:lnTo>
                  <a:pt x="115" y="123"/>
                </a:lnTo>
                <a:lnTo>
                  <a:pt x="121" y="123"/>
                </a:lnTo>
                <a:lnTo>
                  <a:pt x="125" y="127"/>
                </a:lnTo>
                <a:lnTo>
                  <a:pt x="130" y="127"/>
                </a:lnTo>
                <a:lnTo>
                  <a:pt x="132" y="129"/>
                </a:lnTo>
                <a:lnTo>
                  <a:pt x="125" y="133"/>
                </a:lnTo>
                <a:lnTo>
                  <a:pt x="125" y="137"/>
                </a:lnTo>
                <a:lnTo>
                  <a:pt x="125" y="142"/>
                </a:lnTo>
                <a:lnTo>
                  <a:pt x="129" y="144"/>
                </a:lnTo>
                <a:lnTo>
                  <a:pt x="134" y="148"/>
                </a:lnTo>
                <a:lnTo>
                  <a:pt x="140" y="148"/>
                </a:lnTo>
                <a:lnTo>
                  <a:pt x="144" y="148"/>
                </a:lnTo>
                <a:close/>
              </a:path>
            </a:pathLst>
          </a:custGeom>
          <a:solidFill>
            <a:srgbClr val="EAEAEA"/>
          </a:solidFill>
          <a:ln w="2520">
            <a:solidFill>
              <a:srgbClr val="C0C0C0"/>
            </a:solidFill>
            <a:round/>
            <a:headEnd/>
            <a:tailEnd/>
          </a:ln>
        </p:spPr>
        <p:txBody>
          <a:bodyPr wrap="none" anchor="ctr"/>
          <a:lstStyle/>
          <a:p>
            <a:endParaRPr lang="en-US"/>
          </a:p>
        </p:txBody>
      </p:sp>
      <p:sp>
        <p:nvSpPr>
          <p:cNvPr id="30743" name="Freeform 25"/>
          <p:cNvSpPr>
            <a:spLocks noChangeArrowheads="1"/>
          </p:cNvSpPr>
          <p:nvPr/>
        </p:nvSpPr>
        <p:spPr bwMode="auto">
          <a:xfrm>
            <a:off x="1168400" y="3109913"/>
            <a:ext cx="1216025" cy="658812"/>
          </a:xfrm>
          <a:custGeom>
            <a:avLst/>
            <a:gdLst>
              <a:gd name="T0" fmla="*/ 2147483647 w 714"/>
              <a:gd name="T1" fmla="*/ 2147483647 h 415"/>
              <a:gd name="T2" fmla="*/ 2147483647 w 714"/>
              <a:gd name="T3" fmla="*/ 2147483647 h 415"/>
              <a:gd name="T4" fmla="*/ 2147483647 w 714"/>
              <a:gd name="T5" fmla="*/ 2147483647 h 415"/>
              <a:gd name="T6" fmla="*/ 2147483647 w 714"/>
              <a:gd name="T7" fmla="*/ 2147483647 h 415"/>
              <a:gd name="T8" fmla="*/ 2147483647 w 714"/>
              <a:gd name="T9" fmla="*/ 2147483647 h 415"/>
              <a:gd name="T10" fmla="*/ 2147483647 w 714"/>
              <a:gd name="T11" fmla="*/ 2147483647 h 415"/>
              <a:gd name="T12" fmla="*/ 2147483647 w 714"/>
              <a:gd name="T13" fmla="*/ 2147483647 h 415"/>
              <a:gd name="T14" fmla="*/ 2147483647 w 714"/>
              <a:gd name="T15" fmla="*/ 2147483647 h 415"/>
              <a:gd name="T16" fmla="*/ 2147483647 w 714"/>
              <a:gd name="T17" fmla="*/ 2147483647 h 415"/>
              <a:gd name="T18" fmla="*/ 2147483647 w 714"/>
              <a:gd name="T19" fmla="*/ 2147483647 h 415"/>
              <a:gd name="T20" fmla="*/ 2147483647 w 714"/>
              <a:gd name="T21" fmla="*/ 2147483647 h 415"/>
              <a:gd name="T22" fmla="*/ 2147483647 w 714"/>
              <a:gd name="T23" fmla="*/ 2147483647 h 415"/>
              <a:gd name="T24" fmla="*/ 2147483647 w 714"/>
              <a:gd name="T25" fmla="*/ 2147483647 h 415"/>
              <a:gd name="T26" fmla="*/ 2147483647 w 714"/>
              <a:gd name="T27" fmla="*/ 2147483647 h 415"/>
              <a:gd name="T28" fmla="*/ 2147483647 w 714"/>
              <a:gd name="T29" fmla="*/ 2147483647 h 415"/>
              <a:gd name="T30" fmla="*/ 2147483647 w 714"/>
              <a:gd name="T31" fmla="*/ 2147483647 h 415"/>
              <a:gd name="T32" fmla="*/ 2147483647 w 714"/>
              <a:gd name="T33" fmla="*/ 2147483647 h 415"/>
              <a:gd name="T34" fmla="*/ 2147483647 w 714"/>
              <a:gd name="T35" fmla="*/ 2147483647 h 415"/>
              <a:gd name="T36" fmla="*/ 2147483647 w 714"/>
              <a:gd name="T37" fmla="*/ 2147483647 h 415"/>
              <a:gd name="T38" fmla="*/ 2147483647 w 714"/>
              <a:gd name="T39" fmla="*/ 2147483647 h 415"/>
              <a:gd name="T40" fmla="*/ 2147483647 w 714"/>
              <a:gd name="T41" fmla="*/ 2147483647 h 415"/>
              <a:gd name="T42" fmla="*/ 2147483647 w 714"/>
              <a:gd name="T43" fmla="*/ 2147483647 h 415"/>
              <a:gd name="T44" fmla="*/ 2147483647 w 714"/>
              <a:gd name="T45" fmla="*/ 2147483647 h 415"/>
              <a:gd name="T46" fmla="*/ 2147483647 w 714"/>
              <a:gd name="T47" fmla="*/ 2147483647 h 415"/>
              <a:gd name="T48" fmla="*/ 2147483647 w 714"/>
              <a:gd name="T49" fmla="*/ 2147483647 h 415"/>
              <a:gd name="T50" fmla="*/ 2147483647 w 714"/>
              <a:gd name="T51" fmla="*/ 0 h 415"/>
              <a:gd name="T52" fmla="*/ 0 w 714"/>
              <a:gd name="T53" fmla="*/ 2147483647 h 415"/>
              <a:gd name="T54" fmla="*/ 2147483647 w 714"/>
              <a:gd name="T55" fmla="*/ 2147483647 h 415"/>
              <a:gd name="T56" fmla="*/ 2147483647 w 714"/>
              <a:gd name="T57" fmla="*/ 2147483647 h 415"/>
              <a:gd name="T58" fmla="*/ 2147483647 w 714"/>
              <a:gd name="T59" fmla="*/ 2147483647 h 415"/>
              <a:gd name="T60" fmla="*/ 2147483647 w 714"/>
              <a:gd name="T61" fmla="*/ 2147483647 h 415"/>
              <a:gd name="T62" fmla="*/ 2147483647 w 714"/>
              <a:gd name="T63" fmla="*/ 2147483647 h 415"/>
              <a:gd name="T64" fmla="*/ 2147483647 w 714"/>
              <a:gd name="T65" fmla="*/ 2147483647 h 415"/>
              <a:gd name="T66" fmla="*/ 2147483647 w 714"/>
              <a:gd name="T67" fmla="*/ 2147483647 h 415"/>
              <a:gd name="T68" fmla="*/ 2147483647 w 714"/>
              <a:gd name="T69" fmla="*/ 2147483647 h 415"/>
              <a:gd name="T70" fmla="*/ 2147483647 w 714"/>
              <a:gd name="T71" fmla="*/ 2147483647 h 415"/>
              <a:gd name="T72" fmla="*/ 2147483647 w 714"/>
              <a:gd name="T73" fmla="*/ 2147483647 h 415"/>
              <a:gd name="T74" fmla="*/ 2147483647 w 714"/>
              <a:gd name="T75" fmla="*/ 2147483647 h 415"/>
              <a:gd name="T76" fmla="*/ 2147483647 w 714"/>
              <a:gd name="T77" fmla="*/ 2147483647 h 415"/>
              <a:gd name="T78" fmla="*/ 2147483647 w 714"/>
              <a:gd name="T79" fmla="*/ 2147483647 h 415"/>
              <a:gd name="T80" fmla="*/ 2147483647 w 714"/>
              <a:gd name="T81" fmla="*/ 2147483647 h 415"/>
              <a:gd name="T82" fmla="*/ 2147483647 w 714"/>
              <a:gd name="T83" fmla="*/ 2147483647 h 415"/>
              <a:gd name="T84" fmla="*/ 2147483647 w 714"/>
              <a:gd name="T85" fmla="*/ 2147483647 h 415"/>
              <a:gd name="T86" fmla="*/ 2147483647 w 714"/>
              <a:gd name="T87" fmla="*/ 2147483647 h 415"/>
              <a:gd name="T88" fmla="*/ 2147483647 w 714"/>
              <a:gd name="T89" fmla="*/ 2147483647 h 415"/>
              <a:gd name="T90" fmla="*/ 2147483647 w 714"/>
              <a:gd name="T91" fmla="*/ 2147483647 h 415"/>
              <a:gd name="T92" fmla="*/ 2147483647 w 714"/>
              <a:gd name="T93" fmla="*/ 2147483647 h 415"/>
              <a:gd name="T94" fmla="*/ 2147483647 w 714"/>
              <a:gd name="T95" fmla="*/ 2147483647 h 415"/>
              <a:gd name="T96" fmla="*/ 2147483647 w 714"/>
              <a:gd name="T97" fmla="*/ 2147483647 h 415"/>
              <a:gd name="T98" fmla="*/ 2147483647 w 714"/>
              <a:gd name="T99" fmla="*/ 2147483647 h 415"/>
              <a:gd name="T100" fmla="*/ 2147483647 w 714"/>
              <a:gd name="T101" fmla="*/ 2147483647 h 415"/>
              <a:gd name="T102" fmla="*/ 2147483647 w 714"/>
              <a:gd name="T103" fmla="*/ 2147483647 h 415"/>
              <a:gd name="T104" fmla="*/ 2147483647 w 714"/>
              <a:gd name="T105" fmla="*/ 2147483647 h 415"/>
              <a:gd name="T106" fmla="*/ 2147483647 w 714"/>
              <a:gd name="T107" fmla="*/ 2147483647 h 415"/>
              <a:gd name="T108" fmla="*/ 2147483647 w 714"/>
              <a:gd name="T109" fmla="*/ 2147483647 h 415"/>
              <a:gd name="T110" fmla="*/ 2147483647 w 714"/>
              <a:gd name="T111" fmla="*/ 2147483647 h 415"/>
              <a:gd name="T112" fmla="*/ 2147483647 w 714"/>
              <a:gd name="T113" fmla="*/ 2147483647 h 415"/>
              <a:gd name="T114" fmla="*/ 2147483647 w 714"/>
              <a:gd name="T115" fmla="*/ 2147483647 h 415"/>
              <a:gd name="T116" fmla="*/ 2147483647 w 714"/>
              <a:gd name="T117" fmla="*/ 2147483647 h 4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4"/>
              <a:gd name="T178" fmla="*/ 0 h 415"/>
              <a:gd name="T179" fmla="*/ 714 w 714"/>
              <a:gd name="T180" fmla="*/ 415 h 4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4" h="415">
                <a:moveTo>
                  <a:pt x="606" y="208"/>
                </a:moveTo>
                <a:lnTo>
                  <a:pt x="608" y="212"/>
                </a:lnTo>
                <a:lnTo>
                  <a:pt x="608" y="208"/>
                </a:lnTo>
                <a:lnTo>
                  <a:pt x="606" y="208"/>
                </a:lnTo>
                <a:close/>
                <a:moveTo>
                  <a:pt x="604" y="173"/>
                </a:moveTo>
                <a:lnTo>
                  <a:pt x="606" y="173"/>
                </a:lnTo>
                <a:lnTo>
                  <a:pt x="606" y="175"/>
                </a:lnTo>
                <a:lnTo>
                  <a:pt x="604" y="177"/>
                </a:lnTo>
                <a:lnTo>
                  <a:pt x="602" y="177"/>
                </a:lnTo>
                <a:lnTo>
                  <a:pt x="602" y="175"/>
                </a:lnTo>
                <a:lnTo>
                  <a:pt x="602" y="173"/>
                </a:lnTo>
                <a:lnTo>
                  <a:pt x="604" y="173"/>
                </a:lnTo>
                <a:close/>
                <a:moveTo>
                  <a:pt x="424" y="346"/>
                </a:moveTo>
                <a:lnTo>
                  <a:pt x="426" y="352"/>
                </a:lnTo>
                <a:lnTo>
                  <a:pt x="428" y="352"/>
                </a:lnTo>
                <a:lnTo>
                  <a:pt x="429" y="350"/>
                </a:lnTo>
                <a:lnTo>
                  <a:pt x="428" y="348"/>
                </a:lnTo>
                <a:lnTo>
                  <a:pt x="424" y="346"/>
                </a:lnTo>
                <a:close/>
                <a:moveTo>
                  <a:pt x="410" y="336"/>
                </a:moveTo>
                <a:lnTo>
                  <a:pt x="410" y="338"/>
                </a:lnTo>
                <a:lnTo>
                  <a:pt x="408" y="340"/>
                </a:lnTo>
                <a:lnTo>
                  <a:pt x="408" y="336"/>
                </a:lnTo>
                <a:lnTo>
                  <a:pt x="410" y="336"/>
                </a:lnTo>
                <a:close/>
                <a:moveTo>
                  <a:pt x="641" y="150"/>
                </a:moveTo>
                <a:lnTo>
                  <a:pt x="637" y="154"/>
                </a:lnTo>
                <a:lnTo>
                  <a:pt x="633" y="154"/>
                </a:lnTo>
                <a:lnTo>
                  <a:pt x="631" y="154"/>
                </a:lnTo>
                <a:lnTo>
                  <a:pt x="637" y="158"/>
                </a:lnTo>
                <a:lnTo>
                  <a:pt x="650" y="158"/>
                </a:lnTo>
                <a:lnTo>
                  <a:pt x="650" y="156"/>
                </a:lnTo>
                <a:lnTo>
                  <a:pt x="652" y="152"/>
                </a:lnTo>
                <a:lnTo>
                  <a:pt x="648" y="150"/>
                </a:lnTo>
                <a:lnTo>
                  <a:pt x="641" y="150"/>
                </a:lnTo>
                <a:close/>
                <a:moveTo>
                  <a:pt x="151" y="135"/>
                </a:moveTo>
                <a:lnTo>
                  <a:pt x="151" y="141"/>
                </a:lnTo>
                <a:lnTo>
                  <a:pt x="155" y="141"/>
                </a:lnTo>
                <a:lnTo>
                  <a:pt x="157" y="141"/>
                </a:lnTo>
                <a:lnTo>
                  <a:pt x="159" y="146"/>
                </a:lnTo>
                <a:lnTo>
                  <a:pt x="159" y="148"/>
                </a:lnTo>
                <a:lnTo>
                  <a:pt x="157" y="150"/>
                </a:lnTo>
                <a:lnTo>
                  <a:pt x="157" y="152"/>
                </a:lnTo>
                <a:lnTo>
                  <a:pt x="153" y="148"/>
                </a:lnTo>
                <a:lnTo>
                  <a:pt x="149" y="142"/>
                </a:lnTo>
                <a:lnTo>
                  <a:pt x="147" y="141"/>
                </a:lnTo>
                <a:lnTo>
                  <a:pt x="145" y="137"/>
                </a:lnTo>
                <a:lnTo>
                  <a:pt x="147" y="135"/>
                </a:lnTo>
                <a:lnTo>
                  <a:pt x="151" y="135"/>
                </a:lnTo>
                <a:close/>
                <a:moveTo>
                  <a:pt x="677" y="133"/>
                </a:moveTo>
                <a:lnTo>
                  <a:pt x="675" y="135"/>
                </a:lnTo>
                <a:lnTo>
                  <a:pt x="677" y="137"/>
                </a:lnTo>
                <a:lnTo>
                  <a:pt x="677" y="135"/>
                </a:lnTo>
                <a:lnTo>
                  <a:pt x="677" y="133"/>
                </a:lnTo>
                <a:close/>
                <a:moveTo>
                  <a:pt x="637" y="83"/>
                </a:moveTo>
                <a:lnTo>
                  <a:pt x="637" y="87"/>
                </a:lnTo>
                <a:lnTo>
                  <a:pt x="635" y="89"/>
                </a:lnTo>
                <a:lnTo>
                  <a:pt x="635" y="85"/>
                </a:lnTo>
                <a:lnTo>
                  <a:pt x="637" y="83"/>
                </a:lnTo>
                <a:close/>
                <a:moveTo>
                  <a:pt x="472" y="64"/>
                </a:moveTo>
                <a:lnTo>
                  <a:pt x="474" y="68"/>
                </a:lnTo>
                <a:lnTo>
                  <a:pt x="474" y="64"/>
                </a:lnTo>
                <a:lnTo>
                  <a:pt x="472" y="64"/>
                </a:lnTo>
                <a:close/>
                <a:moveTo>
                  <a:pt x="28" y="37"/>
                </a:moveTo>
                <a:lnTo>
                  <a:pt x="30" y="37"/>
                </a:lnTo>
                <a:lnTo>
                  <a:pt x="30" y="39"/>
                </a:lnTo>
                <a:lnTo>
                  <a:pt x="26" y="39"/>
                </a:lnTo>
                <a:lnTo>
                  <a:pt x="23" y="41"/>
                </a:lnTo>
                <a:lnTo>
                  <a:pt x="21" y="41"/>
                </a:lnTo>
                <a:lnTo>
                  <a:pt x="23" y="41"/>
                </a:lnTo>
                <a:lnTo>
                  <a:pt x="25" y="39"/>
                </a:lnTo>
                <a:lnTo>
                  <a:pt x="25" y="37"/>
                </a:lnTo>
                <a:lnTo>
                  <a:pt x="28" y="37"/>
                </a:lnTo>
                <a:close/>
                <a:moveTo>
                  <a:pt x="32" y="20"/>
                </a:moveTo>
                <a:lnTo>
                  <a:pt x="30" y="24"/>
                </a:lnTo>
                <a:lnTo>
                  <a:pt x="30" y="31"/>
                </a:lnTo>
                <a:lnTo>
                  <a:pt x="28" y="27"/>
                </a:lnTo>
                <a:lnTo>
                  <a:pt x="28" y="24"/>
                </a:lnTo>
                <a:lnTo>
                  <a:pt x="28" y="22"/>
                </a:lnTo>
                <a:lnTo>
                  <a:pt x="32" y="20"/>
                </a:lnTo>
                <a:close/>
                <a:moveTo>
                  <a:pt x="712" y="79"/>
                </a:moveTo>
                <a:lnTo>
                  <a:pt x="712" y="77"/>
                </a:lnTo>
                <a:lnTo>
                  <a:pt x="712" y="75"/>
                </a:lnTo>
                <a:lnTo>
                  <a:pt x="710" y="75"/>
                </a:lnTo>
                <a:lnTo>
                  <a:pt x="708" y="71"/>
                </a:lnTo>
                <a:lnTo>
                  <a:pt x="708" y="68"/>
                </a:lnTo>
                <a:lnTo>
                  <a:pt x="706" y="66"/>
                </a:lnTo>
                <a:lnTo>
                  <a:pt x="704" y="66"/>
                </a:lnTo>
                <a:lnTo>
                  <a:pt x="702" y="60"/>
                </a:lnTo>
                <a:lnTo>
                  <a:pt x="704" y="48"/>
                </a:lnTo>
                <a:lnTo>
                  <a:pt x="704" y="45"/>
                </a:lnTo>
                <a:lnTo>
                  <a:pt x="702" y="41"/>
                </a:lnTo>
                <a:lnTo>
                  <a:pt x="698" y="39"/>
                </a:lnTo>
                <a:lnTo>
                  <a:pt x="694" y="39"/>
                </a:lnTo>
                <a:lnTo>
                  <a:pt x="691" y="41"/>
                </a:lnTo>
                <a:lnTo>
                  <a:pt x="689" y="41"/>
                </a:lnTo>
                <a:lnTo>
                  <a:pt x="685" y="37"/>
                </a:lnTo>
                <a:lnTo>
                  <a:pt x="683" y="39"/>
                </a:lnTo>
                <a:lnTo>
                  <a:pt x="679" y="47"/>
                </a:lnTo>
                <a:lnTo>
                  <a:pt x="677" y="50"/>
                </a:lnTo>
                <a:lnTo>
                  <a:pt x="677" y="56"/>
                </a:lnTo>
                <a:lnTo>
                  <a:pt x="671" y="62"/>
                </a:lnTo>
                <a:lnTo>
                  <a:pt x="666" y="68"/>
                </a:lnTo>
                <a:lnTo>
                  <a:pt x="662" y="70"/>
                </a:lnTo>
                <a:lnTo>
                  <a:pt x="662" y="71"/>
                </a:lnTo>
                <a:lnTo>
                  <a:pt x="644" y="75"/>
                </a:lnTo>
                <a:lnTo>
                  <a:pt x="625" y="77"/>
                </a:lnTo>
                <a:lnTo>
                  <a:pt x="621" y="75"/>
                </a:lnTo>
                <a:lnTo>
                  <a:pt x="612" y="79"/>
                </a:lnTo>
                <a:lnTo>
                  <a:pt x="602" y="87"/>
                </a:lnTo>
                <a:lnTo>
                  <a:pt x="600" y="89"/>
                </a:lnTo>
                <a:lnTo>
                  <a:pt x="598" y="93"/>
                </a:lnTo>
                <a:lnTo>
                  <a:pt x="600" y="91"/>
                </a:lnTo>
                <a:lnTo>
                  <a:pt x="604" y="89"/>
                </a:lnTo>
                <a:lnTo>
                  <a:pt x="600" y="96"/>
                </a:lnTo>
                <a:lnTo>
                  <a:pt x="598" y="102"/>
                </a:lnTo>
                <a:lnTo>
                  <a:pt x="595" y="106"/>
                </a:lnTo>
                <a:lnTo>
                  <a:pt x="589" y="108"/>
                </a:lnTo>
                <a:lnTo>
                  <a:pt x="577" y="110"/>
                </a:lnTo>
                <a:lnTo>
                  <a:pt x="562" y="110"/>
                </a:lnTo>
                <a:lnTo>
                  <a:pt x="562" y="114"/>
                </a:lnTo>
                <a:lnTo>
                  <a:pt x="564" y="118"/>
                </a:lnTo>
                <a:lnTo>
                  <a:pt x="554" y="127"/>
                </a:lnTo>
                <a:lnTo>
                  <a:pt x="543" y="133"/>
                </a:lnTo>
                <a:lnTo>
                  <a:pt x="537" y="133"/>
                </a:lnTo>
                <a:lnTo>
                  <a:pt x="533" y="133"/>
                </a:lnTo>
                <a:lnTo>
                  <a:pt x="533" y="137"/>
                </a:lnTo>
                <a:lnTo>
                  <a:pt x="525" y="142"/>
                </a:lnTo>
                <a:lnTo>
                  <a:pt x="516" y="144"/>
                </a:lnTo>
                <a:lnTo>
                  <a:pt x="514" y="141"/>
                </a:lnTo>
                <a:lnTo>
                  <a:pt x="516" y="139"/>
                </a:lnTo>
                <a:lnTo>
                  <a:pt x="514" y="137"/>
                </a:lnTo>
                <a:lnTo>
                  <a:pt x="510" y="137"/>
                </a:lnTo>
                <a:lnTo>
                  <a:pt x="506" y="137"/>
                </a:lnTo>
                <a:lnTo>
                  <a:pt x="508" y="133"/>
                </a:lnTo>
                <a:lnTo>
                  <a:pt x="512" y="129"/>
                </a:lnTo>
                <a:lnTo>
                  <a:pt x="514" y="127"/>
                </a:lnTo>
                <a:lnTo>
                  <a:pt x="514" y="125"/>
                </a:lnTo>
                <a:lnTo>
                  <a:pt x="516" y="125"/>
                </a:lnTo>
                <a:lnTo>
                  <a:pt x="516" y="121"/>
                </a:lnTo>
                <a:lnTo>
                  <a:pt x="520" y="118"/>
                </a:lnTo>
                <a:lnTo>
                  <a:pt x="518" y="119"/>
                </a:lnTo>
                <a:lnTo>
                  <a:pt x="518" y="123"/>
                </a:lnTo>
                <a:lnTo>
                  <a:pt x="520" y="121"/>
                </a:lnTo>
                <a:lnTo>
                  <a:pt x="520" y="119"/>
                </a:lnTo>
                <a:lnTo>
                  <a:pt x="520" y="116"/>
                </a:lnTo>
                <a:lnTo>
                  <a:pt x="522" y="114"/>
                </a:lnTo>
                <a:lnTo>
                  <a:pt x="518" y="104"/>
                </a:lnTo>
                <a:lnTo>
                  <a:pt x="516" y="96"/>
                </a:lnTo>
                <a:lnTo>
                  <a:pt x="512" y="96"/>
                </a:lnTo>
                <a:lnTo>
                  <a:pt x="510" y="96"/>
                </a:lnTo>
                <a:lnTo>
                  <a:pt x="508" y="98"/>
                </a:lnTo>
                <a:lnTo>
                  <a:pt x="504" y="102"/>
                </a:lnTo>
                <a:lnTo>
                  <a:pt x="506" y="93"/>
                </a:lnTo>
                <a:lnTo>
                  <a:pt x="508" y="85"/>
                </a:lnTo>
                <a:lnTo>
                  <a:pt x="506" y="79"/>
                </a:lnTo>
                <a:lnTo>
                  <a:pt x="504" y="70"/>
                </a:lnTo>
                <a:lnTo>
                  <a:pt x="501" y="70"/>
                </a:lnTo>
                <a:lnTo>
                  <a:pt x="497" y="70"/>
                </a:lnTo>
                <a:lnTo>
                  <a:pt x="495" y="68"/>
                </a:lnTo>
                <a:lnTo>
                  <a:pt x="493" y="64"/>
                </a:lnTo>
                <a:lnTo>
                  <a:pt x="489" y="70"/>
                </a:lnTo>
                <a:lnTo>
                  <a:pt x="485" y="73"/>
                </a:lnTo>
                <a:lnTo>
                  <a:pt x="483" y="73"/>
                </a:lnTo>
                <a:lnTo>
                  <a:pt x="483" y="77"/>
                </a:lnTo>
                <a:lnTo>
                  <a:pt x="483" y="79"/>
                </a:lnTo>
                <a:lnTo>
                  <a:pt x="479" y="79"/>
                </a:lnTo>
                <a:lnTo>
                  <a:pt x="476" y="79"/>
                </a:lnTo>
                <a:lnTo>
                  <a:pt x="474" y="85"/>
                </a:lnTo>
                <a:lnTo>
                  <a:pt x="476" y="93"/>
                </a:lnTo>
                <a:lnTo>
                  <a:pt x="472" y="93"/>
                </a:lnTo>
                <a:lnTo>
                  <a:pt x="474" y="108"/>
                </a:lnTo>
                <a:lnTo>
                  <a:pt x="474" y="121"/>
                </a:lnTo>
                <a:lnTo>
                  <a:pt x="468" y="129"/>
                </a:lnTo>
                <a:lnTo>
                  <a:pt x="464" y="137"/>
                </a:lnTo>
                <a:lnTo>
                  <a:pt x="460" y="137"/>
                </a:lnTo>
                <a:lnTo>
                  <a:pt x="458" y="137"/>
                </a:lnTo>
                <a:lnTo>
                  <a:pt x="454" y="125"/>
                </a:lnTo>
                <a:lnTo>
                  <a:pt x="453" y="114"/>
                </a:lnTo>
                <a:lnTo>
                  <a:pt x="453" y="102"/>
                </a:lnTo>
                <a:lnTo>
                  <a:pt x="456" y="91"/>
                </a:lnTo>
                <a:lnTo>
                  <a:pt x="460" y="91"/>
                </a:lnTo>
                <a:lnTo>
                  <a:pt x="460" y="87"/>
                </a:lnTo>
                <a:lnTo>
                  <a:pt x="462" y="85"/>
                </a:lnTo>
                <a:lnTo>
                  <a:pt x="462" y="77"/>
                </a:lnTo>
                <a:lnTo>
                  <a:pt x="458" y="79"/>
                </a:lnTo>
                <a:lnTo>
                  <a:pt x="456" y="81"/>
                </a:lnTo>
                <a:lnTo>
                  <a:pt x="456" y="83"/>
                </a:lnTo>
                <a:lnTo>
                  <a:pt x="456" y="87"/>
                </a:lnTo>
                <a:lnTo>
                  <a:pt x="453" y="87"/>
                </a:lnTo>
                <a:lnTo>
                  <a:pt x="451" y="87"/>
                </a:lnTo>
                <a:lnTo>
                  <a:pt x="456" y="75"/>
                </a:lnTo>
                <a:lnTo>
                  <a:pt x="464" y="64"/>
                </a:lnTo>
                <a:lnTo>
                  <a:pt x="470" y="64"/>
                </a:lnTo>
                <a:lnTo>
                  <a:pt x="479" y="62"/>
                </a:lnTo>
                <a:lnTo>
                  <a:pt x="479" y="60"/>
                </a:lnTo>
                <a:lnTo>
                  <a:pt x="481" y="58"/>
                </a:lnTo>
                <a:lnTo>
                  <a:pt x="485" y="58"/>
                </a:lnTo>
                <a:lnTo>
                  <a:pt x="489" y="60"/>
                </a:lnTo>
                <a:lnTo>
                  <a:pt x="491" y="60"/>
                </a:lnTo>
                <a:lnTo>
                  <a:pt x="495" y="62"/>
                </a:lnTo>
                <a:lnTo>
                  <a:pt x="495" y="58"/>
                </a:lnTo>
                <a:lnTo>
                  <a:pt x="497" y="58"/>
                </a:lnTo>
                <a:lnTo>
                  <a:pt x="499" y="62"/>
                </a:lnTo>
                <a:lnTo>
                  <a:pt x="501" y="62"/>
                </a:lnTo>
                <a:lnTo>
                  <a:pt x="502" y="60"/>
                </a:lnTo>
                <a:lnTo>
                  <a:pt x="499" y="58"/>
                </a:lnTo>
                <a:lnTo>
                  <a:pt x="499" y="54"/>
                </a:lnTo>
                <a:lnTo>
                  <a:pt x="493" y="54"/>
                </a:lnTo>
                <a:lnTo>
                  <a:pt x="489" y="54"/>
                </a:lnTo>
                <a:lnTo>
                  <a:pt x="489" y="48"/>
                </a:lnTo>
                <a:lnTo>
                  <a:pt x="489" y="45"/>
                </a:lnTo>
                <a:lnTo>
                  <a:pt x="477" y="48"/>
                </a:lnTo>
                <a:lnTo>
                  <a:pt x="464" y="52"/>
                </a:lnTo>
                <a:lnTo>
                  <a:pt x="458" y="47"/>
                </a:lnTo>
                <a:lnTo>
                  <a:pt x="456" y="43"/>
                </a:lnTo>
                <a:lnTo>
                  <a:pt x="449" y="43"/>
                </a:lnTo>
                <a:lnTo>
                  <a:pt x="445" y="45"/>
                </a:lnTo>
                <a:lnTo>
                  <a:pt x="445" y="43"/>
                </a:lnTo>
                <a:lnTo>
                  <a:pt x="443" y="41"/>
                </a:lnTo>
                <a:lnTo>
                  <a:pt x="445" y="41"/>
                </a:lnTo>
                <a:lnTo>
                  <a:pt x="451" y="39"/>
                </a:lnTo>
                <a:lnTo>
                  <a:pt x="451" y="37"/>
                </a:lnTo>
                <a:lnTo>
                  <a:pt x="454" y="35"/>
                </a:lnTo>
                <a:lnTo>
                  <a:pt x="453" y="33"/>
                </a:lnTo>
                <a:lnTo>
                  <a:pt x="453" y="31"/>
                </a:lnTo>
                <a:lnTo>
                  <a:pt x="439" y="39"/>
                </a:lnTo>
                <a:lnTo>
                  <a:pt x="426" y="47"/>
                </a:lnTo>
                <a:lnTo>
                  <a:pt x="426" y="48"/>
                </a:lnTo>
                <a:lnTo>
                  <a:pt x="420" y="47"/>
                </a:lnTo>
                <a:lnTo>
                  <a:pt x="416" y="43"/>
                </a:lnTo>
                <a:lnTo>
                  <a:pt x="410" y="43"/>
                </a:lnTo>
                <a:lnTo>
                  <a:pt x="403" y="45"/>
                </a:lnTo>
                <a:lnTo>
                  <a:pt x="406" y="39"/>
                </a:lnTo>
                <a:lnTo>
                  <a:pt x="410" y="35"/>
                </a:lnTo>
                <a:lnTo>
                  <a:pt x="422" y="29"/>
                </a:lnTo>
                <a:lnTo>
                  <a:pt x="433" y="24"/>
                </a:lnTo>
                <a:lnTo>
                  <a:pt x="431" y="22"/>
                </a:lnTo>
                <a:lnTo>
                  <a:pt x="428" y="22"/>
                </a:lnTo>
                <a:lnTo>
                  <a:pt x="426" y="18"/>
                </a:lnTo>
                <a:lnTo>
                  <a:pt x="422" y="18"/>
                </a:lnTo>
                <a:lnTo>
                  <a:pt x="418" y="18"/>
                </a:lnTo>
                <a:lnTo>
                  <a:pt x="414" y="18"/>
                </a:lnTo>
                <a:lnTo>
                  <a:pt x="410" y="18"/>
                </a:lnTo>
                <a:lnTo>
                  <a:pt x="406" y="18"/>
                </a:lnTo>
                <a:lnTo>
                  <a:pt x="403" y="16"/>
                </a:lnTo>
                <a:lnTo>
                  <a:pt x="399" y="14"/>
                </a:lnTo>
                <a:lnTo>
                  <a:pt x="395" y="12"/>
                </a:lnTo>
                <a:lnTo>
                  <a:pt x="391" y="12"/>
                </a:lnTo>
                <a:lnTo>
                  <a:pt x="387" y="14"/>
                </a:lnTo>
                <a:lnTo>
                  <a:pt x="385" y="14"/>
                </a:lnTo>
                <a:lnTo>
                  <a:pt x="380" y="12"/>
                </a:lnTo>
                <a:lnTo>
                  <a:pt x="376" y="12"/>
                </a:lnTo>
                <a:lnTo>
                  <a:pt x="374" y="12"/>
                </a:lnTo>
                <a:lnTo>
                  <a:pt x="372" y="6"/>
                </a:lnTo>
                <a:lnTo>
                  <a:pt x="368" y="0"/>
                </a:lnTo>
                <a:lnTo>
                  <a:pt x="364" y="2"/>
                </a:lnTo>
                <a:lnTo>
                  <a:pt x="364" y="6"/>
                </a:lnTo>
                <a:lnTo>
                  <a:pt x="26" y="4"/>
                </a:lnTo>
                <a:lnTo>
                  <a:pt x="26" y="10"/>
                </a:lnTo>
                <a:lnTo>
                  <a:pt x="26" y="16"/>
                </a:lnTo>
                <a:lnTo>
                  <a:pt x="26" y="18"/>
                </a:lnTo>
                <a:lnTo>
                  <a:pt x="25" y="20"/>
                </a:lnTo>
                <a:lnTo>
                  <a:pt x="25" y="22"/>
                </a:lnTo>
                <a:lnTo>
                  <a:pt x="13" y="20"/>
                </a:lnTo>
                <a:lnTo>
                  <a:pt x="0" y="18"/>
                </a:lnTo>
                <a:lnTo>
                  <a:pt x="0" y="22"/>
                </a:lnTo>
                <a:lnTo>
                  <a:pt x="2" y="27"/>
                </a:lnTo>
                <a:lnTo>
                  <a:pt x="7" y="35"/>
                </a:lnTo>
                <a:lnTo>
                  <a:pt x="13" y="47"/>
                </a:lnTo>
                <a:lnTo>
                  <a:pt x="11" y="54"/>
                </a:lnTo>
                <a:lnTo>
                  <a:pt x="9" y="62"/>
                </a:lnTo>
                <a:lnTo>
                  <a:pt x="9" y="73"/>
                </a:lnTo>
                <a:lnTo>
                  <a:pt x="11" y="87"/>
                </a:lnTo>
                <a:lnTo>
                  <a:pt x="9" y="96"/>
                </a:lnTo>
                <a:lnTo>
                  <a:pt x="5" y="108"/>
                </a:lnTo>
                <a:lnTo>
                  <a:pt x="5" y="119"/>
                </a:lnTo>
                <a:lnTo>
                  <a:pt x="7" y="131"/>
                </a:lnTo>
                <a:lnTo>
                  <a:pt x="9" y="133"/>
                </a:lnTo>
                <a:lnTo>
                  <a:pt x="13" y="135"/>
                </a:lnTo>
                <a:lnTo>
                  <a:pt x="11" y="141"/>
                </a:lnTo>
                <a:lnTo>
                  <a:pt x="13" y="148"/>
                </a:lnTo>
                <a:lnTo>
                  <a:pt x="9" y="158"/>
                </a:lnTo>
                <a:lnTo>
                  <a:pt x="7" y="166"/>
                </a:lnTo>
                <a:lnTo>
                  <a:pt x="9" y="169"/>
                </a:lnTo>
                <a:lnTo>
                  <a:pt x="13" y="171"/>
                </a:lnTo>
                <a:lnTo>
                  <a:pt x="15" y="181"/>
                </a:lnTo>
                <a:lnTo>
                  <a:pt x="17" y="190"/>
                </a:lnTo>
                <a:lnTo>
                  <a:pt x="21" y="198"/>
                </a:lnTo>
                <a:lnTo>
                  <a:pt x="26" y="206"/>
                </a:lnTo>
                <a:lnTo>
                  <a:pt x="28" y="202"/>
                </a:lnTo>
                <a:lnTo>
                  <a:pt x="28" y="200"/>
                </a:lnTo>
                <a:lnTo>
                  <a:pt x="30" y="202"/>
                </a:lnTo>
                <a:lnTo>
                  <a:pt x="34" y="202"/>
                </a:lnTo>
                <a:lnTo>
                  <a:pt x="32" y="208"/>
                </a:lnTo>
                <a:lnTo>
                  <a:pt x="30" y="215"/>
                </a:lnTo>
                <a:lnTo>
                  <a:pt x="40" y="219"/>
                </a:lnTo>
                <a:lnTo>
                  <a:pt x="36" y="225"/>
                </a:lnTo>
                <a:lnTo>
                  <a:pt x="36" y="231"/>
                </a:lnTo>
                <a:lnTo>
                  <a:pt x="44" y="240"/>
                </a:lnTo>
                <a:lnTo>
                  <a:pt x="51" y="246"/>
                </a:lnTo>
                <a:lnTo>
                  <a:pt x="50" y="248"/>
                </a:lnTo>
                <a:lnTo>
                  <a:pt x="48" y="250"/>
                </a:lnTo>
                <a:lnTo>
                  <a:pt x="51" y="252"/>
                </a:lnTo>
                <a:lnTo>
                  <a:pt x="51" y="258"/>
                </a:lnTo>
                <a:lnTo>
                  <a:pt x="53" y="267"/>
                </a:lnTo>
                <a:lnTo>
                  <a:pt x="55" y="267"/>
                </a:lnTo>
                <a:lnTo>
                  <a:pt x="57" y="265"/>
                </a:lnTo>
                <a:lnTo>
                  <a:pt x="63" y="267"/>
                </a:lnTo>
                <a:lnTo>
                  <a:pt x="73" y="271"/>
                </a:lnTo>
                <a:lnTo>
                  <a:pt x="73" y="275"/>
                </a:lnTo>
                <a:lnTo>
                  <a:pt x="73" y="277"/>
                </a:lnTo>
                <a:lnTo>
                  <a:pt x="74" y="277"/>
                </a:lnTo>
                <a:lnTo>
                  <a:pt x="78" y="275"/>
                </a:lnTo>
                <a:lnTo>
                  <a:pt x="80" y="279"/>
                </a:lnTo>
                <a:lnTo>
                  <a:pt x="84" y="285"/>
                </a:lnTo>
                <a:lnTo>
                  <a:pt x="90" y="286"/>
                </a:lnTo>
                <a:lnTo>
                  <a:pt x="90" y="290"/>
                </a:lnTo>
                <a:lnTo>
                  <a:pt x="90" y="294"/>
                </a:lnTo>
                <a:lnTo>
                  <a:pt x="122" y="290"/>
                </a:lnTo>
                <a:lnTo>
                  <a:pt x="122" y="294"/>
                </a:lnTo>
                <a:lnTo>
                  <a:pt x="155" y="311"/>
                </a:lnTo>
                <a:lnTo>
                  <a:pt x="195" y="315"/>
                </a:lnTo>
                <a:lnTo>
                  <a:pt x="195" y="306"/>
                </a:lnTo>
                <a:lnTo>
                  <a:pt x="220" y="308"/>
                </a:lnTo>
                <a:lnTo>
                  <a:pt x="222" y="308"/>
                </a:lnTo>
                <a:lnTo>
                  <a:pt x="226" y="309"/>
                </a:lnTo>
                <a:lnTo>
                  <a:pt x="226" y="313"/>
                </a:lnTo>
                <a:lnTo>
                  <a:pt x="228" y="315"/>
                </a:lnTo>
                <a:lnTo>
                  <a:pt x="230" y="319"/>
                </a:lnTo>
                <a:lnTo>
                  <a:pt x="234" y="321"/>
                </a:lnTo>
                <a:lnTo>
                  <a:pt x="238" y="323"/>
                </a:lnTo>
                <a:lnTo>
                  <a:pt x="241" y="327"/>
                </a:lnTo>
                <a:lnTo>
                  <a:pt x="245" y="331"/>
                </a:lnTo>
                <a:lnTo>
                  <a:pt x="243" y="334"/>
                </a:lnTo>
                <a:lnTo>
                  <a:pt x="245" y="340"/>
                </a:lnTo>
                <a:lnTo>
                  <a:pt x="251" y="344"/>
                </a:lnTo>
                <a:lnTo>
                  <a:pt x="255" y="346"/>
                </a:lnTo>
                <a:lnTo>
                  <a:pt x="263" y="346"/>
                </a:lnTo>
                <a:lnTo>
                  <a:pt x="264" y="342"/>
                </a:lnTo>
                <a:lnTo>
                  <a:pt x="266" y="338"/>
                </a:lnTo>
                <a:lnTo>
                  <a:pt x="270" y="336"/>
                </a:lnTo>
                <a:lnTo>
                  <a:pt x="274" y="338"/>
                </a:lnTo>
                <a:lnTo>
                  <a:pt x="278" y="338"/>
                </a:lnTo>
                <a:lnTo>
                  <a:pt x="282" y="340"/>
                </a:lnTo>
                <a:lnTo>
                  <a:pt x="284" y="342"/>
                </a:lnTo>
                <a:lnTo>
                  <a:pt x="287" y="346"/>
                </a:lnTo>
                <a:lnTo>
                  <a:pt x="289" y="350"/>
                </a:lnTo>
                <a:lnTo>
                  <a:pt x="293" y="352"/>
                </a:lnTo>
                <a:lnTo>
                  <a:pt x="295" y="356"/>
                </a:lnTo>
                <a:lnTo>
                  <a:pt x="295" y="359"/>
                </a:lnTo>
                <a:lnTo>
                  <a:pt x="297" y="363"/>
                </a:lnTo>
                <a:lnTo>
                  <a:pt x="301" y="369"/>
                </a:lnTo>
                <a:lnTo>
                  <a:pt x="305" y="373"/>
                </a:lnTo>
                <a:lnTo>
                  <a:pt x="305" y="377"/>
                </a:lnTo>
                <a:lnTo>
                  <a:pt x="309" y="386"/>
                </a:lnTo>
                <a:lnTo>
                  <a:pt x="311" y="390"/>
                </a:lnTo>
                <a:lnTo>
                  <a:pt x="311" y="392"/>
                </a:lnTo>
                <a:lnTo>
                  <a:pt x="314" y="396"/>
                </a:lnTo>
                <a:lnTo>
                  <a:pt x="320" y="400"/>
                </a:lnTo>
                <a:lnTo>
                  <a:pt x="326" y="400"/>
                </a:lnTo>
                <a:lnTo>
                  <a:pt x="330" y="403"/>
                </a:lnTo>
                <a:lnTo>
                  <a:pt x="332" y="405"/>
                </a:lnTo>
                <a:lnTo>
                  <a:pt x="334" y="403"/>
                </a:lnTo>
                <a:lnTo>
                  <a:pt x="332" y="398"/>
                </a:lnTo>
                <a:lnTo>
                  <a:pt x="330" y="394"/>
                </a:lnTo>
                <a:lnTo>
                  <a:pt x="330" y="388"/>
                </a:lnTo>
                <a:lnTo>
                  <a:pt x="330" y="382"/>
                </a:lnTo>
                <a:lnTo>
                  <a:pt x="334" y="382"/>
                </a:lnTo>
                <a:lnTo>
                  <a:pt x="334" y="379"/>
                </a:lnTo>
                <a:lnTo>
                  <a:pt x="334" y="375"/>
                </a:lnTo>
                <a:lnTo>
                  <a:pt x="339" y="371"/>
                </a:lnTo>
                <a:lnTo>
                  <a:pt x="347" y="369"/>
                </a:lnTo>
                <a:lnTo>
                  <a:pt x="347" y="365"/>
                </a:lnTo>
                <a:lnTo>
                  <a:pt x="349" y="361"/>
                </a:lnTo>
                <a:lnTo>
                  <a:pt x="353" y="359"/>
                </a:lnTo>
                <a:lnTo>
                  <a:pt x="358" y="359"/>
                </a:lnTo>
                <a:lnTo>
                  <a:pt x="360" y="352"/>
                </a:lnTo>
                <a:lnTo>
                  <a:pt x="364" y="346"/>
                </a:lnTo>
                <a:lnTo>
                  <a:pt x="366" y="348"/>
                </a:lnTo>
                <a:lnTo>
                  <a:pt x="372" y="348"/>
                </a:lnTo>
                <a:lnTo>
                  <a:pt x="378" y="342"/>
                </a:lnTo>
                <a:lnTo>
                  <a:pt x="385" y="338"/>
                </a:lnTo>
                <a:lnTo>
                  <a:pt x="399" y="342"/>
                </a:lnTo>
                <a:lnTo>
                  <a:pt x="410" y="346"/>
                </a:lnTo>
                <a:lnTo>
                  <a:pt x="410" y="350"/>
                </a:lnTo>
                <a:lnTo>
                  <a:pt x="412" y="352"/>
                </a:lnTo>
                <a:lnTo>
                  <a:pt x="416" y="352"/>
                </a:lnTo>
                <a:lnTo>
                  <a:pt x="422" y="350"/>
                </a:lnTo>
                <a:lnTo>
                  <a:pt x="420" y="346"/>
                </a:lnTo>
                <a:lnTo>
                  <a:pt x="420" y="344"/>
                </a:lnTo>
                <a:lnTo>
                  <a:pt x="422" y="342"/>
                </a:lnTo>
                <a:lnTo>
                  <a:pt x="426" y="340"/>
                </a:lnTo>
                <a:lnTo>
                  <a:pt x="431" y="348"/>
                </a:lnTo>
                <a:lnTo>
                  <a:pt x="435" y="348"/>
                </a:lnTo>
                <a:lnTo>
                  <a:pt x="439" y="348"/>
                </a:lnTo>
                <a:lnTo>
                  <a:pt x="439" y="352"/>
                </a:lnTo>
                <a:lnTo>
                  <a:pt x="443" y="350"/>
                </a:lnTo>
                <a:lnTo>
                  <a:pt x="443" y="348"/>
                </a:lnTo>
                <a:lnTo>
                  <a:pt x="437" y="346"/>
                </a:lnTo>
                <a:lnTo>
                  <a:pt x="437" y="342"/>
                </a:lnTo>
                <a:lnTo>
                  <a:pt x="439" y="342"/>
                </a:lnTo>
                <a:lnTo>
                  <a:pt x="439" y="340"/>
                </a:lnTo>
                <a:lnTo>
                  <a:pt x="441" y="338"/>
                </a:lnTo>
                <a:lnTo>
                  <a:pt x="435" y="336"/>
                </a:lnTo>
                <a:lnTo>
                  <a:pt x="431" y="334"/>
                </a:lnTo>
                <a:lnTo>
                  <a:pt x="429" y="334"/>
                </a:lnTo>
                <a:lnTo>
                  <a:pt x="428" y="331"/>
                </a:lnTo>
                <a:lnTo>
                  <a:pt x="431" y="332"/>
                </a:lnTo>
                <a:lnTo>
                  <a:pt x="437" y="332"/>
                </a:lnTo>
                <a:lnTo>
                  <a:pt x="437" y="329"/>
                </a:lnTo>
                <a:lnTo>
                  <a:pt x="445" y="329"/>
                </a:lnTo>
                <a:lnTo>
                  <a:pt x="453" y="331"/>
                </a:lnTo>
                <a:lnTo>
                  <a:pt x="453" y="329"/>
                </a:lnTo>
                <a:lnTo>
                  <a:pt x="454" y="327"/>
                </a:lnTo>
                <a:lnTo>
                  <a:pt x="456" y="331"/>
                </a:lnTo>
                <a:lnTo>
                  <a:pt x="460" y="332"/>
                </a:lnTo>
                <a:lnTo>
                  <a:pt x="464" y="327"/>
                </a:lnTo>
                <a:lnTo>
                  <a:pt x="466" y="329"/>
                </a:lnTo>
                <a:lnTo>
                  <a:pt x="470" y="331"/>
                </a:lnTo>
                <a:lnTo>
                  <a:pt x="470" y="329"/>
                </a:lnTo>
                <a:lnTo>
                  <a:pt x="474" y="327"/>
                </a:lnTo>
                <a:lnTo>
                  <a:pt x="476" y="331"/>
                </a:lnTo>
                <a:lnTo>
                  <a:pt x="476" y="332"/>
                </a:lnTo>
                <a:lnTo>
                  <a:pt x="479" y="332"/>
                </a:lnTo>
                <a:lnTo>
                  <a:pt x="485" y="334"/>
                </a:lnTo>
                <a:lnTo>
                  <a:pt x="485" y="336"/>
                </a:lnTo>
                <a:lnTo>
                  <a:pt x="487" y="340"/>
                </a:lnTo>
                <a:lnTo>
                  <a:pt x="491" y="340"/>
                </a:lnTo>
                <a:lnTo>
                  <a:pt x="497" y="342"/>
                </a:lnTo>
                <a:lnTo>
                  <a:pt x="499" y="338"/>
                </a:lnTo>
                <a:lnTo>
                  <a:pt x="501" y="336"/>
                </a:lnTo>
                <a:lnTo>
                  <a:pt x="502" y="336"/>
                </a:lnTo>
                <a:lnTo>
                  <a:pt x="506" y="336"/>
                </a:lnTo>
                <a:lnTo>
                  <a:pt x="508" y="342"/>
                </a:lnTo>
                <a:lnTo>
                  <a:pt x="510" y="346"/>
                </a:lnTo>
                <a:lnTo>
                  <a:pt x="516" y="348"/>
                </a:lnTo>
                <a:lnTo>
                  <a:pt x="516" y="361"/>
                </a:lnTo>
                <a:lnTo>
                  <a:pt x="516" y="375"/>
                </a:lnTo>
                <a:lnTo>
                  <a:pt x="520" y="373"/>
                </a:lnTo>
                <a:lnTo>
                  <a:pt x="524" y="373"/>
                </a:lnTo>
                <a:lnTo>
                  <a:pt x="520" y="379"/>
                </a:lnTo>
                <a:lnTo>
                  <a:pt x="520" y="386"/>
                </a:lnTo>
                <a:lnTo>
                  <a:pt x="524" y="388"/>
                </a:lnTo>
                <a:lnTo>
                  <a:pt x="527" y="390"/>
                </a:lnTo>
                <a:lnTo>
                  <a:pt x="527" y="394"/>
                </a:lnTo>
                <a:lnTo>
                  <a:pt x="529" y="400"/>
                </a:lnTo>
                <a:lnTo>
                  <a:pt x="531" y="403"/>
                </a:lnTo>
                <a:lnTo>
                  <a:pt x="535" y="405"/>
                </a:lnTo>
                <a:lnTo>
                  <a:pt x="535" y="409"/>
                </a:lnTo>
                <a:lnTo>
                  <a:pt x="535" y="411"/>
                </a:lnTo>
                <a:lnTo>
                  <a:pt x="539" y="413"/>
                </a:lnTo>
                <a:lnTo>
                  <a:pt x="545" y="415"/>
                </a:lnTo>
                <a:lnTo>
                  <a:pt x="547" y="400"/>
                </a:lnTo>
                <a:lnTo>
                  <a:pt x="548" y="382"/>
                </a:lnTo>
                <a:lnTo>
                  <a:pt x="545" y="373"/>
                </a:lnTo>
                <a:lnTo>
                  <a:pt x="543" y="361"/>
                </a:lnTo>
                <a:lnTo>
                  <a:pt x="539" y="359"/>
                </a:lnTo>
                <a:lnTo>
                  <a:pt x="539" y="357"/>
                </a:lnTo>
                <a:lnTo>
                  <a:pt x="541" y="354"/>
                </a:lnTo>
                <a:lnTo>
                  <a:pt x="537" y="350"/>
                </a:lnTo>
                <a:lnTo>
                  <a:pt x="535" y="346"/>
                </a:lnTo>
                <a:lnTo>
                  <a:pt x="535" y="338"/>
                </a:lnTo>
                <a:lnTo>
                  <a:pt x="535" y="332"/>
                </a:lnTo>
                <a:lnTo>
                  <a:pt x="531" y="329"/>
                </a:lnTo>
                <a:lnTo>
                  <a:pt x="531" y="327"/>
                </a:lnTo>
                <a:lnTo>
                  <a:pt x="533" y="327"/>
                </a:lnTo>
                <a:lnTo>
                  <a:pt x="531" y="327"/>
                </a:lnTo>
                <a:lnTo>
                  <a:pt x="533" y="325"/>
                </a:lnTo>
                <a:lnTo>
                  <a:pt x="535" y="323"/>
                </a:lnTo>
                <a:lnTo>
                  <a:pt x="535" y="315"/>
                </a:lnTo>
                <a:lnTo>
                  <a:pt x="541" y="306"/>
                </a:lnTo>
                <a:lnTo>
                  <a:pt x="541" y="302"/>
                </a:lnTo>
                <a:lnTo>
                  <a:pt x="541" y="298"/>
                </a:lnTo>
                <a:lnTo>
                  <a:pt x="543" y="298"/>
                </a:lnTo>
                <a:lnTo>
                  <a:pt x="547" y="298"/>
                </a:lnTo>
                <a:lnTo>
                  <a:pt x="547" y="296"/>
                </a:lnTo>
                <a:lnTo>
                  <a:pt x="548" y="292"/>
                </a:lnTo>
                <a:lnTo>
                  <a:pt x="554" y="290"/>
                </a:lnTo>
                <a:lnTo>
                  <a:pt x="562" y="286"/>
                </a:lnTo>
                <a:lnTo>
                  <a:pt x="562" y="283"/>
                </a:lnTo>
                <a:lnTo>
                  <a:pt x="564" y="279"/>
                </a:lnTo>
                <a:lnTo>
                  <a:pt x="570" y="277"/>
                </a:lnTo>
                <a:lnTo>
                  <a:pt x="577" y="275"/>
                </a:lnTo>
                <a:lnTo>
                  <a:pt x="579" y="269"/>
                </a:lnTo>
                <a:lnTo>
                  <a:pt x="583" y="263"/>
                </a:lnTo>
                <a:lnTo>
                  <a:pt x="585" y="261"/>
                </a:lnTo>
                <a:lnTo>
                  <a:pt x="589" y="261"/>
                </a:lnTo>
                <a:lnTo>
                  <a:pt x="587" y="258"/>
                </a:lnTo>
                <a:lnTo>
                  <a:pt x="585" y="254"/>
                </a:lnTo>
                <a:lnTo>
                  <a:pt x="589" y="252"/>
                </a:lnTo>
                <a:lnTo>
                  <a:pt x="593" y="252"/>
                </a:lnTo>
                <a:lnTo>
                  <a:pt x="591" y="248"/>
                </a:lnTo>
                <a:lnTo>
                  <a:pt x="595" y="246"/>
                </a:lnTo>
                <a:lnTo>
                  <a:pt x="604" y="246"/>
                </a:lnTo>
                <a:lnTo>
                  <a:pt x="602" y="242"/>
                </a:lnTo>
                <a:lnTo>
                  <a:pt x="600" y="240"/>
                </a:lnTo>
                <a:lnTo>
                  <a:pt x="596" y="240"/>
                </a:lnTo>
                <a:lnTo>
                  <a:pt x="593" y="240"/>
                </a:lnTo>
                <a:lnTo>
                  <a:pt x="593" y="237"/>
                </a:lnTo>
                <a:lnTo>
                  <a:pt x="596" y="237"/>
                </a:lnTo>
                <a:lnTo>
                  <a:pt x="600" y="235"/>
                </a:lnTo>
                <a:lnTo>
                  <a:pt x="600" y="231"/>
                </a:lnTo>
                <a:lnTo>
                  <a:pt x="600" y="227"/>
                </a:lnTo>
                <a:lnTo>
                  <a:pt x="596" y="227"/>
                </a:lnTo>
                <a:lnTo>
                  <a:pt x="593" y="225"/>
                </a:lnTo>
                <a:lnTo>
                  <a:pt x="591" y="221"/>
                </a:lnTo>
                <a:lnTo>
                  <a:pt x="589" y="219"/>
                </a:lnTo>
                <a:lnTo>
                  <a:pt x="591" y="215"/>
                </a:lnTo>
                <a:lnTo>
                  <a:pt x="595" y="212"/>
                </a:lnTo>
                <a:lnTo>
                  <a:pt x="591" y="210"/>
                </a:lnTo>
                <a:lnTo>
                  <a:pt x="593" y="208"/>
                </a:lnTo>
                <a:lnTo>
                  <a:pt x="593" y="206"/>
                </a:lnTo>
                <a:lnTo>
                  <a:pt x="589" y="204"/>
                </a:lnTo>
                <a:lnTo>
                  <a:pt x="585" y="202"/>
                </a:lnTo>
                <a:lnTo>
                  <a:pt x="585" y="200"/>
                </a:lnTo>
                <a:lnTo>
                  <a:pt x="589" y="200"/>
                </a:lnTo>
                <a:lnTo>
                  <a:pt x="587" y="196"/>
                </a:lnTo>
                <a:lnTo>
                  <a:pt x="587" y="194"/>
                </a:lnTo>
                <a:lnTo>
                  <a:pt x="591" y="187"/>
                </a:lnTo>
                <a:lnTo>
                  <a:pt x="593" y="177"/>
                </a:lnTo>
                <a:lnTo>
                  <a:pt x="596" y="177"/>
                </a:lnTo>
                <a:lnTo>
                  <a:pt x="600" y="175"/>
                </a:lnTo>
                <a:lnTo>
                  <a:pt x="600" y="177"/>
                </a:lnTo>
                <a:lnTo>
                  <a:pt x="602" y="179"/>
                </a:lnTo>
                <a:lnTo>
                  <a:pt x="596" y="190"/>
                </a:lnTo>
                <a:lnTo>
                  <a:pt x="595" y="200"/>
                </a:lnTo>
                <a:lnTo>
                  <a:pt x="595" y="202"/>
                </a:lnTo>
                <a:lnTo>
                  <a:pt x="596" y="204"/>
                </a:lnTo>
                <a:lnTo>
                  <a:pt x="598" y="202"/>
                </a:lnTo>
                <a:lnTo>
                  <a:pt x="604" y="202"/>
                </a:lnTo>
                <a:lnTo>
                  <a:pt x="604" y="206"/>
                </a:lnTo>
                <a:lnTo>
                  <a:pt x="606" y="206"/>
                </a:lnTo>
                <a:lnTo>
                  <a:pt x="610" y="206"/>
                </a:lnTo>
                <a:lnTo>
                  <a:pt x="612" y="196"/>
                </a:lnTo>
                <a:lnTo>
                  <a:pt x="614" y="187"/>
                </a:lnTo>
                <a:lnTo>
                  <a:pt x="610" y="187"/>
                </a:lnTo>
                <a:lnTo>
                  <a:pt x="608" y="185"/>
                </a:lnTo>
                <a:lnTo>
                  <a:pt x="608" y="181"/>
                </a:lnTo>
                <a:lnTo>
                  <a:pt x="608" y="179"/>
                </a:lnTo>
                <a:lnTo>
                  <a:pt x="618" y="179"/>
                </a:lnTo>
                <a:lnTo>
                  <a:pt x="623" y="177"/>
                </a:lnTo>
                <a:lnTo>
                  <a:pt x="625" y="171"/>
                </a:lnTo>
                <a:lnTo>
                  <a:pt x="631" y="164"/>
                </a:lnTo>
                <a:lnTo>
                  <a:pt x="625" y="160"/>
                </a:lnTo>
                <a:lnTo>
                  <a:pt x="625" y="156"/>
                </a:lnTo>
                <a:lnTo>
                  <a:pt x="627" y="154"/>
                </a:lnTo>
                <a:lnTo>
                  <a:pt x="633" y="148"/>
                </a:lnTo>
                <a:lnTo>
                  <a:pt x="639" y="144"/>
                </a:lnTo>
                <a:lnTo>
                  <a:pt x="643" y="144"/>
                </a:lnTo>
                <a:lnTo>
                  <a:pt x="646" y="144"/>
                </a:lnTo>
                <a:lnTo>
                  <a:pt x="648" y="141"/>
                </a:lnTo>
                <a:lnTo>
                  <a:pt x="652" y="141"/>
                </a:lnTo>
                <a:lnTo>
                  <a:pt x="658" y="142"/>
                </a:lnTo>
                <a:lnTo>
                  <a:pt x="658" y="139"/>
                </a:lnTo>
                <a:lnTo>
                  <a:pt x="660" y="133"/>
                </a:lnTo>
                <a:lnTo>
                  <a:pt x="662" y="135"/>
                </a:lnTo>
                <a:lnTo>
                  <a:pt x="664" y="139"/>
                </a:lnTo>
                <a:lnTo>
                  <a:pt x="666" y="139"/>
                </a:lnTo>
                <a:lnTo>
                  <a:pt x="667" y="137"/>
                </a:lnTo>
                <a:lnTo>
                  <a:pt x="669" y="135"/>
                </a:lnTo>
                <a:lnTo>
                  <a:pt x="673" y="135"/>
                </a:lnTo>
                <a:lnTo>
                  <a:pt x="667" y="131"/>
                </a:lnTo>
                <a:lnTo>
                  <a:pt x="664" y="129"/>
                </a:lnTo>
                <a:lnTo>
                  <a:pt x="666" y="125"/>
                </a:lnTo>
                <a:lnTo>
                  <a:pt x="669" y="123"/>
                </a:lnTo>
                <a:lnTo>
                  <a:pt x="667" y="119"/>
                </a:lnTo>
                <a:lnTo>
                  <a:pt x="667" y="118"/>
                </a:lnTo>
                <a:lnTo>
                  <a:pt x="671" y="116"/>
                </a:lnTo>
                <a:lnTo>
                  <a:pt x="673" y="110"/>
                </a:lnTo>
                <a:lnTo>
                  <a:pt x="675" y="102"/>
                </a:lnTo>
                <a:lnTo>
                  <a:pt x="681" y="102"/>
                </a:lnTo>
                <a:lnTo>
                  <a:pt x="687" y="100"/>
                </a:lnTo>
                <a:lnTo>
                  <a:pt x="691" y="98"/>
                </a:lnTo>
                <a:lnTo>
                  <a:pt x="694" y="91"/>
                </a:lnTo>
                <a:lnTo>
                  <a:pt x="694" y="96"/>
                </a:lnTo>
                <a:lnTo>
                  <a:pt x="700" y="93"/>
                </a:lnTo>
                <a:lnTo>
                  <a:pt x="700" y="95"/>
                </a:lnTo>
                <a:lnTo>
                  <a:pt x="704" y="96"/>
                </a:lnTo>
                <a:lnTo>
                  <a:pt x="708" y="93"/>
                </a:lnTo>
                <a:lnTo>
                  <a:pt x="714" y="89"/>
                </a:lnTo>
                <a:lnTo>
                  <a:pt x="712" y="83"/>
                </a:lnTo>
                <a:lnTo>
                  <a:pt x="710" y="77"/>
                </a:lnTo>
                <a:lnTo>
                  <a:pt x="712" y="77"/>
                </a:lnTo>
                <a:lnTo>
                  <a:pt x="712" y="79"/>
                </a:lnTo>
                <a:close/>
              </a:path>
            </a:pathLst>
          </a:custGeom>
          <a:solidFill>
            <a:srgbClr val="333399"/>
          </a:solidFill>
          <a:ln w="2520">
            <a:solidFill>
              <a:srgbClr val="C0C0C0"/>
            </a:solidFill>
            <a:round/>
            <a:headEnd/>
            <a:tailEnd/>
          </a:ln>
        </p:spPr>
        <p:txBody>
          <a:bodyPr wrap="none" anchor="ctr"/>
          <a:lstStyle/>
          <a:p>
            <a:endParaRPr lang="en-US"/>
          </a:p>
        </p:txBody>
      </p:sp>
      <p:sp>
        <p:nvSpPr>
          <p:cNvPr id="30744" name="Freeform 26"/>
          <p:cNvSpPr>
            <a:spLocks noChangeArrowheads="1"/>
          </p:cNvSpPr>
          <p:nvPr/>
        </p:nvSpPr>
        <p:spPr bwMode="auto">
          <a:xfrm>
            <a:off x="2563813" y="5160963"/>
            <a:ext cx="109537" cy="125412"/>
          </a:xfrm>
          <a:custGeom>
            <a:avLst/>
            <a:gdLst>
              <a:gd name="T0" fmla="*/ 2147483647 w 65"/>
              <a:gd name="T1" fmla="*/ 2147483647 h 79"/>
              <a:gd name="T2" fmla="*/ 2147483647 w 65"/>
              <a:gd name="T3" fmla="*/ 2147483647 h 79"/>
              <a:gd name="T4" fmla="*/ 2147483647 w 65"/>
              <a:gd name="T5" fmla="*/ 2147483647 h 79"/>
              <a:gd name="T6" fmla="*/ 2147483647 w 65"/>
              <a:gd name="T7" fmla="*/ 2147483647 h 79"/>
              <a:gd name="T8" fmla="*/ 2147483647 w 65"/>
              <a:gd name="T9" fmla="*/ 2147483647 h 79"/>
              <a:gd name="T10" fmla="*/ 2147483647 w 65"/>
              <a:gd name="T11" fmla="*/ 2147483647 h 79"/>
              <a:gd name="T12" fmla="*/ 2147483647 w 65"/>
              <a:gd name="T13" fmla="*/ 2147483647 h 79"/>
              <a:gd name="T14" fmla="*/ 2147483647 w 65"/>
              <a:gd name="T15" fmla="*/ 2147483647 h 79"/>
              <a:gd name="T16" fmla="*/ 2147483647 w 65"/>
              <a:gd name="T17" fmla="*/ 2147483647 h 79"/>
              <a:gd name="T18" fmla="*/ 2147483647 w 65"/>
              <a:gd name="T19" fmla="*/ 2147483647 h 79"/>
              <a:gd name="T20" fmla="*/ 2147483647 w 65"/>
              <a:gd name="T21" fmla="*/ 2147483647 h 79"/>
              <a:gd name="T22" fmla="*/ 2147483647 w 65"/>
              <a:gd name="T23" fmla="*/ 2147483647 h 79"/>
              <a:gd name="T24" fmla="*/ 2147483647 w 65"/>
              <a:gd name="T25" fmla="*/ 2147483647 h 79"/>
              <a:gd name="T26" fmla="*/ 2147483647 w 65"/>
              <a:gd name="T27" fmla="*/ 2147483647 h 79"/>
              <a:gd name="T28" fmla="*/ 2147483647 w 65"/>
              <a:gd name="T29" fmla="*/ 2147483647 h 79"/>
              <a:gd name="T30" fmla="*/ 2147483647 w 65"/>
              <a:gd name="T31" fmla="*/ 0 h 79"/>
              <a:gd name="T32" fmla="*/ 2147483647 w 65"/>
              <a:gd name="T33" fmla="*/ 2147483647 h 79"/>
              <a:gd name="T34" fmla="*/ 2147483647 w 65"/>
              <a:gd name="T35" fmla="*/ 2147483647 h 79"/>
              <a:gd name="T36" fmla="*/ 2147483647 w 65"/>
              <a:gd name="T37" fmla="*/ 2147483647 h 79"/>
              <a:gd name="T38" fmla="*/ 2147483647 w 65"/>
              <a:gd name="T39" fmla="*/ 2147483647 h 79"/>
              <a:gd name="T40" fmla="*/ 2147483647 w 65"/>
              <a:gd name="T41" fmla="*/ 2147483647 h 79"/>
              <a:gd name="T42" fmla="*/ 0 w 65"/>
              <a:gd name="T43" fmla="*/ 2147483647 h 79"/>
              <a:gd name="T44" fmla="*/ 0 w 65"/>
              <a:gd name="T45" fmla="*/ 2147483647 h 79"/>
              <a:gd name="T46" fmla="*/ 0 w 65"/>
              <a:gd name="T47" fmla="*/ 2147483647 h 79"/>
              <a:gd name="T48" fmla="*/ 0 w 65"/>
              <a:gd name="T49" fmla="*/ 2147483647 h 79"/>
              <a:gd name="T50" fmla="*/ 2147483647 w 65"/>
              <a:gd name="T51" fmla="*/ 2147483647 h 79"/>
              <a:gd name="T52" fmla="*/ 0 w 65"/>
              <a:gd name="T53" fmla="*/ 2147483647 h 79"/>
              <a:gd name="T54" fmla="*/ 0 w 65"/>
              <a:gd name="T55" fmla="*/ 2147483647 h 79"/>
              <a:gd name="T56" fmla="*/ 2147483647 w 65"/>
              <a:gd name="T57" fmla="*/ 2147483647 h 79"/>
              <a:gd name="T58" fmla="*/ 2147483647 w 65"/>
              <a:gd name="T59" fmla="*/ 2147483647 h 79"/>
              <a:gd name="T60" fmla="*/ 2147483647 w 65"/>
              <a:gd name="T61" fmla="*/ 2147483647 h 79"/>
              <a:gd name="T62" fmla="*/ 2147483647 w 65"/>
              <a:gd name="T63" fmla="*/ 2147483647 h 79"/>
              <a:gd name="T64" fmla="*/ 2147483647 w 65"/>
              <a:gd name="T65" fmla="*/ 2147483647 h 79"/>
              <a:gd name="T66" fmla="*/ 2147483647 w 65"/>
              <a:gd name="T67" fmla="*/ 2147483647 h 79"/>
              <a:gd name="T68" fmla="*/ 2147483647 w 65"/>
              <a:gd name="T69" fmla="*/ 2147483647 h 79"/>
              <a:gd name="T70" fmla="*/ 2147483647 w 65"/>
              <a:gd name="T71" fmla="*/ 2147483647 h 79"/>
              <a:gd name="T72" fmla="*/ 2147483647 w 65"/>
              <a:gd name="T73" fmla="*/ 2147483647 h 79"/>
              <a:gd name="T74" fmla="*/ 2147483647 w 65"/>
              <a:gd name="T75" fmla="*/ 2147483647 h 79"/>
              <a:gd name="T76" fmla="*/ 2147483647 w 65"/>
              <a:gd name="T77" fmla="*/ 2147483647 h 79"/>
              <a:gd name="T78" fmla="*/ 2147483647 w 65"/>
              <a:gd name="T79" fmla="*/ 2147483647 h 79"/>
              <a:gd name="T80" fmla="*/ 2147483647 w 65"/>
              <a:gd name="T81" fmla="*/ 2147483647 h 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79"/>
              <a:gd name="T125" fmla="*/ 65 w 65"/>
              <a:gd name="T126" fmla="*/ 79 h 7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79">
                <a:moveTo>
                  <a:pt x="63" y="56"/>
                </a:moveTo>
                <a:lnTo>
                  <a:pt x="60" y="52"/>
                </a:lnTo>
                <a:lnTo>
                  <a:pt x="65" y="42"/>
                </a:lnTo>
                <a:lnTo>
                  <a:pt x="65" y="40"/>
                </a:lnTo>
                <a:lnTo>
                  <a:pt x="61" y="38"/>
                </a:lnTo>
                <a:lnTo>
                  <a:pt x="58" y="35"/>
                </a:lnTo>
                <a:lnTo>
                  <a:pt x="56" y="31"/>
                </a:lnTo>
                <a:lnTo>
                  <a:pt x="52" y="27"/>
                </a:lnTo>
                <a:lnTo>
                  <a:pt x="46" y="25"/>
                </a:lnTo>
                <a:lnTo>
                  <a:pt x="42" y="21"/>
                </a:lnTo>
                <a:lnTo>
                  <a:pt x="40" y="17"/>
                </a:lnTo>
                <a:lnTo>
                  <a:pt x="35" y="15"/>
                </a:lnTo>
                <a:lnTo>
                  <a:pt x="31" y="13"/>
                </a:lnTo>
                <a:lnTo>
                  <a:pt x="29" y="8"/>
                </a:lnTo>
                <a:lnTo>
                  <a:pt x="29" y="6"/>
                </a:lnTo>
                <a:lnTo>
                  <a:pt x="17" y="0"/>
                </a:lnTo>
                <a:lnTo>
                  <a:pt x="8" y="2"/>
                </a:lnTo>
                <a:lnTo>
                  <a:pt x="6" y="6"/>
                </a:lnTo>
                <a:lnTo>
                  <a:pt x="6" y="12"/>
                </a:lnTo>
                <a:lnTo>
                  <a:pt x="4" y="17"/>
                </a:lnTo>
                <a:lnTo>
                  <a:pt x="2" y="21"/>
                </a:lnTo>
                <a:lnTo>
                  <a:pt x="0" y="29"/>
                </a:lnTo>
                <a:lnTo>
                  <a:pt x="0" y="33"/>
                </a:lnTo>
                <a:lnTo>
                  <a:pt x="0" y="36"/>
                </a:lnTo>
                <a:lnTo>
                  <a:pt x="0" y="40"/>
                </a:lnTo>
                <a:lnTo>
                  <a:pt x="2" y="46"/>
                </a:lnTo>
                <a:lnTo>
                  <a:pt x="0" y="48"/>
                </a:lnTo>
                <a:lnTo>
                  <a:pt x="0" y="59"/>
                </a:lnTo>
                <a:lnTo>
                  <a:pt x="2" y="67"/>
                </a:lnTo>
                <a:lnTo>
                  <a:pt x="6" y="69"/>
                </a:lnTo>
                <a:lnTo>
                  <a:pt x="12" y="69"/>
                </a:lnTo>
                <a:lnTo>
                  <a:pt x="14" y="73"/>
                </a:lnTo>
                <a:lnTo>
                  <a:pt x="15" y="75"/>
                </a:lnTo>
                <a:lnTo>
                  <a:pt x="21" y="77"/>
                </a:lnTo>
                <a:lnTo>
                  <a:pt x="25" y="79"/>
                </a:lnTo>
                <a:lnTo>
                  <a:pt x="29" y="77"/>
                </a:lnTo>
                <a:lnTo>
                  <a:pt x="35" y="75"/>
                </a:lnTo>
                <a:lnTo>
                  <a:pt x="38" y="77"/>
                </a:lnTo>
                <a:lnTo>
                  <a:pt x="46" y="77"/>
                </a:lnTo>
                <a:lnTo>
                  <a:pt x="54" y="69"/>
                </a:lnTo>
                <a:lnTo>
                  <a:pt x="63" y="56"/>
                </a:lnTo>
                <a:close/>
              </a:path>
            </a:pathLst>
          </a:custGeom>
          <a:solidFill>
            <a:srgbClr val="EAEAEA"/>
          </a:solidFill>
          <a:ln w="2520">
            <a:solidFill>
              <a:srgbClr val="C0C0C0"/>
            </a:solidFill>
            <a:round/>
            <a:headEnd/>
            <a:tailEnd/>
          </a:ln>
        </p:spPr>
        <p:txBody>
          <a:bodyPr wrap="none" anchor="ctr"/>
          <a:lstStyle/>
          <a:p>
            <a:endParaRPr lang="en-US"/>
          </a:p>
        </p:txBody>
      </p:sp>
      <p:sp>
        <p:nvSpPr>
          <p:cNvPr id="30745" name="Freeform 27"/>
          <p:cNvSpPr>
            <a:spLocks noChangeArrowheads="1"/>
          </p:cNvSpPr>
          <p:nvPr/>
        </p:nvSpPr>
        <p:spPr bwMode="auto">
          <a:xfrm>
            <a:off x="3640138" y="2757488"/>
            <a:ext cx="204787" cy="334962"/>
          </a:xfrm>
          <a:custGeom>
            <a:avLst/>
            <a:gdLst>
              <a:gd name="T0" fmla="*/ 2147483647 w 121"/>
              <a:gd name="T1" fmla="*/ 2147483647 h 211"/>
              <a:gd name="T2" fmla="*/ 2147483647 w 121"/>
              <a:gd name="T3" fmla="*/ 2147483647 h 211"/>
              <a:gd name="T4" fmla="*/ 2147483647 w 121"/>
              <a:gd name="T5" fmla="*/ 2147483647 h 211"/>
              <a:gd name="T6" fmla="*/ 2147483647 w 121"/>
              <a:gd name="T7" fmla="*/ 2147483647 h 211"/>
              <a:gd name="T8" fmla="*/ 2147483647 w 121"/>
              <a:gd name="T9" fmla="*/ 2147483647 h 211"/>
              <a:gd name="T10" fmla="*/ 2147483647 w 121"/>
              <a:gd name="T11" fmla="*/ 2147483647 h 211"/>
              <a:gd name="T12" fmla="*/ 2147483647 w 121"/>
              <a:gd name="T13" fmla="*/ 2147483647 h 211"/>
              <a:gd name="T14" fmla="*/ 2147483647 w 121"/>
              <a:gd name="T15" fmla="*/ 2147483647 h 211"/>
              <a:gd name="T16" fmla="*/ 2147483647 w 121"/>
              <a:gd name="T17" fmla="*/ 2147483647 h 211"/>
              <a:gd name="T18" fmla="*/ 2147483647 w 121"/>
              <a:gd name="T19" fmla="*/ 2147483647 h 211"/>
              <a:gd name="T20" fmla="*/ 2147483647 w 121"/>
              <a:gd name="T21" fmla="*/ 2147483647 h 211"/>
              <a:gd name="T22" fmla="*/ 2147483647 w 121"/>
              <a:gd name="T23" fmla="*/ 2147483647 h 211"/>
              <a:gd name="T24" fmla="*/ 2147483647 w 121"/>
              <a:gd name="T25" fmla="*/ 2147483647 h 211"/>
              <a:gd name="T26" fmla="*/ 2147483647 w 121"/>
              <a:gd name="T27" fmla="*/ 2147483647 h 211"/>
              <a:gd name="T28" fmla="*/ 2147483647 w 121"/>
              <a:gd name="T29" fmla="*/ 2147483647 h 211"/>
              <a:gd name="T30" fmla="*/ 2147483647 w 121"/>
              <a:gd name="T31" fmla="*/ 2147483647 h 211"/>
              <a:gd name="T32" fmla="*/ 2147483647 w 121"/>
              <a:gd name="T33" fmla="*/ 2147483647 h 211"/>
              <a:gd name="T34" fmla="*/ 2147483647 w 121"/>
              <a:gd name="T35" fmla="*/ 2147483647 h 211"/>
              <a:gd name="T36" fmla="*/ 2147483647 w 121"/>
              <a:gd name="T37" fmla="*/ 2147483647 h 211"/>
              <a:gd name="T38" fmla="*/ 2147483647 w 121"/>
              <a:gd name="T39" fmla="*/ 2147483647 h 211"/>
              <a:gd name="T40" fmla="*/ 2147483647 w 121"/>
              <a:gd name="T41" fmla="*/ 2147483647 h 211"/>
              <a:gd name="T42" fmla="*/ 2147483647 w 121"/>
              <a:gd name="T43" fmla="*/ 2147483647 h 211"/>
              <a:gd name="T44" fmla="*/ 2147483647 w 121"/>
              <a:gd name="T45" fmla="*/ 2147483647 h 211"/>
              <a:gd name="T46" fmla="*/ 2147483647 w 121"/>
              <a:gd name="T47" fmla="*/ 2147483647 h 211"/>
              <a:gd name="T48" fmla="*/ 2147483647 w 121"/>
              <a:gd name="T49" fmla="*/ 2147483647 h 211"/>
              <a:gd name="T50" fmla="*/ 2147483647 w 121"/>
              <a:gd name="T51" fmla="*/ 2147483647 h 211"/>
              <a:gd name="T52" fmla="*/ 2147483647 w 121"/>
              <a:gd name="T53" fmla="*/ 2147483647 h 211"/>
              <a:gd name="T54" fmla="*/ 2147483647 w 121"/>
              <a:gd name="T55" fmla="*/ 2147483647 h 211"/>
              <a:gd name="T56" fmla="*/ 2147483647 w 121"/>
              <a:gd name="T57" fmla="*/ 2147483647 h 211"/>
              <a:gd name="T58" fmla="*/ 2147483647 w 121"/>
              <a:gd name="T59" fmla="*/ 2147483647 h 211"/>
              <a:gd name="T60" fmla="*/ 2147483647 w 121"/>
              <a:gd name="T61" fmla="*/ 2147483647 h 211"/>
              <a:gd name="T62" fmla="*/ 2147483647 w 121"/>
              <a:gd name="T63" fmla="*/ 2147483647 h 211"/>
              <a:gd name="T64" fmla="*/ 2147483647 w 121"/>
              <a:gd name="T65" fmla="*/ 2147483647 h 211"/>
              <a:gd name="T66" fmla="*/ 2147483647 w 121"/>
              <a:gd name="T67" fmla="*/ 2147483647 h 211"/>
              <a:gd name="T68" fmla="*/ 2147483647 w 121"/>
              <a:gd name="T69" fmla="*/ 2147483647 h 211"/>
              <a:gd name="T70" fmla="*/ 2147483647 w 121"/>
              <a:gd name="T71" fmla="*/ 2147483647 h 211"/>
              <a:gd name="T72" fmla="*/ 2147483647 w 121"/>
              <a:gd name="T73" fmla="*/ 2147483647 h 211"/>
              <a:gd name="T74" fmla="*/ 2147483647 w 121"/>
              <a:gd name="T75" fmla="*/ 2147483647 h 211"/>
              <a:gd name="T76" fmla="*/ 2147483647 w 121"/>
              <a:gd name="T77" fmla="*/ 2147483647 h 211"/>
              <a:gd name="T78" fmla="*/ 2147483647 w 121"/>
              <a:gd name="T79" fmla="*/ 2147483647 h 211"/>
              <a:gd name="T80" fmla="*/ 2147483647 w 121"/>
              <a:gd name="T81" fmla="*/ 2147483647 h 211"/>
              <a:gd name="T82" fmla="*/ 2147483647 w 121"/>
              <a:gd name="T83" fmla="*/ 2147483647 h 211"/>
              <a:gd name="T84" fmla="*/ 2147483647 w 121"/>
              <a:gd name="T85" fmla="*/ 2147483647 h 211"/>
              <a:gd name="T86" fmla="*/ 2147483647 w 121"/>
              <a:gd name="T87" fmla="*/ 2147483647 h 211"/>
              <a:gd name="T88" fmla="*/ 2147483647 w 121"/>
              <a:gd name="T89" fmla="*/ 2147483647 h 211"/>
              <a:gd name="T90" fmla="*/ 2147483647 w 121"/>
              <a:gd name="T91" fmla="*/ 2147483647 h 211"/>
              <a:gd name="T92" fmla="*/ 2147483647 w 121"/>
              <a:gd name="T93" fmla="*/ 2147483647 h 211"/>
              <a:gd name="T94" fmla="*/ 2147483647 w 121"/>
              <a:gd name="T95" fmla="*/ 2147483647 h 211"/>
              <a:gd name="T96" fmla="*/ 2147483647 w 121"/>
              <a:gd name="T97" fmla="*/ 2147483647 h 211"/>
              <a:gd name="T98" fmla="*/ 2147483647 w 121"/>
              <a:gd name="T99" fmla="*/ 2147483647 h 211"/>
              <a:gd name="T100" fmla="*/ 2147483647 w 121"/>
              <a:gd name="T101" fmla="*/ 2147483647 h 211"/>
              <a:gd name="T102" fmla="*/ 2147483647 w 121"/>
              <a:gd name="T103" fmla="*/ 2147483647 h 211"/>
              <a:gd name="T104" fmla="*/ 2147483647 w 121"/>
              <a:gd name="T105" fmla="*/ 2147483647 h 211"/>
              <a:gd name="T106" fmla="*/ 2147483647 w 121"/>
              <a:gd name="T107" fmla="*/ 2147483647 h 211"/>
              <a:gd name="T108" fmla="*/ 2147483647 w 121"/>
              <a:gd name="T109" fmla="*/ 2147483647 h 211"/>
              <a:gd name="T110" fmla="*/ 2147483647 w 121"/>
              <a:gd name="T111" fmla="*/ 2147483647 h 211"/>
              <a:gd name="T112" fmla="*/ 2147483647 w 121"/>
              <a:gd name="T113" fmla="*/ 2147483647 h 211"/>
              <a:gd name="T114" fmla="*/ 2147483647 w 121"/>
              <a:gd name="T115" fmla="*/ 2147483647 h 211"/>
              <a:gd name="T116" fmla="*/ 2147483647 w 121"/>
              <a:gd name="T117" fmla="*/ 2147483647 h 211"/>
              <a:gd name="T118" fmla="*/ 2147483647 w 121"/>
              <a:gd name="T119" fmla="*/ 2147483647 h 211"/>
              <a:gd name="T120" fmla="*/ 2147483647 w 121"/>
              <a:gd name="T121" fmla="*/ 0 h 2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1"/>
              <a:gd name="T184" fmla="*/ 0 h 211"/>
              <a:gd name="T185" fmla="*/ 121 w 121"/>
              <a:gd name="T186" fmla="*/ 211 h 21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1" h="211">
                <a:moveTo>
                  <a:pt x="12" y="113"/>
                </a:moveTo>
                <a:lnTo>
                  <a:pt x="8" y="115"/>
                </a:lnTo>
                <a:lnTo>
                  <a:pt x="4" y="121"/>
                </a:lnTo>
                <a:lnTo>
                  <a:pt x="2" y="123"/>
                </a:lnTo>
                <a:lnTo>
                  <a:pt x="0" y="125"/>
                </a:lnTo>
                <a:lnTo>
                  <a:pt x="0" y="128"/>
                </a:lnTo>
                <a:lnTo>
                  <a:pt x="2" y="128"/>
                </a:lnTo>
                <a:lnTo>
                  <a:pt x="4" y="132"/>
                </a:lnTo>
                <a:lnTo>
                  <a:pt x="6" y="132"/>
                </a:lnTo>
                <a:lnTo>
                  <a:pt x="10" y="130"/>
                </a:lnTo>
                <a:lnTo>
                  <a:pt x="12" y="134"/>
                </a:lnTo>
                <a:lnTo>
                  <a:pt x="18" y="132"/>
                </a:lnTo>
                <a:lnTo>
                  <a:pt x="20" y="130"/>
                </a:lnTo>
                <a:lnTo>
                  <a:pt x="22" y="130"/>
                </a:lnTo>
                <a:lnTo>
                  <a:pt x="25" y="130"/>
                </a:lnTo>
                <a:lnTo>
                  <a:pt x="29" y="130"/>
                </a:lnTo>
                <a:lnTo>
                  <a:pt x="27" y="128"/>
                </a:lnTo>
                <a:lnTo>
                  <a:pt x="25" y="128"/>
                </a:lnTo>
                <a:lnTo>
                  <a:pt x="25" y="125"/>
                </a:lnTo>
                <a:lnTo>
                  <a:pt x="25" y="121"/>
                </a:lnTo>
                <a:lnTo>
                  <a:pt x="22" y="121"/>
                </a:lnTo>
                <a:lnTo>
                  <a:pt x="22" y="119"/>
                </a:lnTo>
                <a:lnTo>
                  <a:pt x="23" y="115"/>
                </a:lnTo>
                <a:lnTo>
                  <a:pt x="23" y="113"/>
                </a:lnTo>
                <a:lnTo>
                  <a:pt x="18" y="113"/>
                </a:lnTo>
                <a:lnTo>
                  <a:pt x="12" y="115"/>
                </a:lnTo>
                <a:lnTo>
                  <a:pt x="8" y="119"/>
                </a:lnTo>
                <a:lnTo>
                  <a:pt x="10" y="115"/>
                </a:lnTo>
                <a:lnTo>
                  <a:pt x="12" y="113"/>
                </a:lnTo>
                <a:close/>
                <a:moveTo>
                  <a:pt x="23" y="92"/>
                </a:moveTo>
                <a:lnTo>
                  <a:pt x="22" y="96"/>
                </a:lnTo>
                <a:lnTo>
                  <a:pt x="23" y="98"/>
                </a:lnTo>
                <a:lnTo>
                  <a:pt x="25" y="94"/>
                </a:lnTo>
                <a:lnTo>
                  <a:pt x="23" y="92"/>
                </a:lnTo>
                <a:close/>
                <a:moveTo>
                  <a:pt x="18" y="84"/>
                </a:moveTo>
                <a:lnTo>
                  <a:pt x="18" y="88"/>
                </a:lnTo>
                <a:lnTo>
                  <a:pt x="20" y="92"/>
                </a:lnTo>
                <a:lnTo>
                  <a:pt x="22" y="92"/>
                </a:lnTo>
                <a:lnTo>
                  <a:pt x="23" y="90"/>
                </a:lnTo>
                <a:lnTo>
                  <a:pt x="22" y="86"/>
                </a:lnTo>
                <a:lnTo>
                  <a:pt x="18" y="84"/>
                </a:lnTo>
                <a:close/>
                <a:moveTo>
                  <a:pt x="2" y="65"/>
                </a:moveTo>
                <a:lnTo>
                  <a:pt x="2" y="67"/>
                </a:lnTo>
                <a:lnTo>
                  <a:pt x="4" y="69"/>
                </a:lnTo>
                <a:lnTo>
                  <a:pt x="4" y="67"/>
                </a:lnTo>
                <a:lnTo>
                  <a:pt x="6" y="67"/>
                </a:lnTo>
                <a:lnTo>
                  <a:pt x="4" y="65"/>
                </a:lnTo>
                <a:lnTo>
                  <a:pt x="2" y="65"/>
                </a:lnTo>
                <a:close/>
                <a:moveTo>
                  <a:pt x="18" y="61"/>
                </a:moveTo>
                <a:lnTo>
                  <a:pt x="16" y="63"/>
                </a:lnTo>
                <a:lnTo>
                  <a:pt x="14" y="67"/>
                </a:lnTo>
                <a:lnTo>
                  <a:pt x="16" y="69"/>
                </a:lnTo>
                <a:lnTo>
                  <a:pt x="18" y="75"/>
                </a:lnTo>
                <a:lnTo>
                  <a:pt x="20" y="75"/>
                </a:lnTo>
                <a:lnTo>
                  <a:pt x="22" y="75"/>
                </a:lnTo>
                <a:lnTo>
                  <a:pt x="23" y="75"/>
                </a:lnTo>
                <a:lnTo>
                  <a:pt x="25" y="75"/>
                </a:lnTo>
                <a:lnTo>
                  <a:pt x="23" y="73"/>
                </a:lnTo>
                <a:lnTo>
                  <a:pt x="20" y="73"/>
                </a:lnTo>
                <a:lnTo>
                  <a:pt x="18" y="65"/>
                </a:lnTo>
                <a:lnTo>
                  <a:pt x="18" y="61"/>
                </a:lnTo>
                <a:close/>
                <a:moveTo>
                  <a:pt x="18" y="40"/>
                </a:moveTo>
                <a:lnTo>
                  <a:pt x="14" y="44"/>
                </a:lnTo>
                <a:lnTo>
                  <a:pt x="10" y="52"/>
                </a:lnTo>
                <a:lnTo>
                  <a:pt x="10" y="57"/>
                </a:lnTo>
                <a:lnTo>
                  <a:pt x="12" y="59"/>
                </a:lnTo>
                <a:lnTo>
                  <a:pt x="16" y="56"/>
                </a:lnTo>
                <a:lnTo>
                  <a:pt x="20" y="48"/>
                </a:lnTo>
                <a:lnTo>
                  <a:pt x="22" y="44"/>
                </a:lnTo>
                <a:lnTo>
                  <a:pt x="22" y="42"/>
                </a:lnTo>
                <a:lnTo>
                  <a:pt x="20" y="40"/>
                </a:lnTo>
                <a:lnTo>
                  <a:pt x="18" y="40"/>
                </a:lnTo>
                <a:close/>
                <a:moveTo>
                  <a:pt x="48" y="36"/>
                </a:moveTo>
                <a:lnTo>
                  <a:pt x="45" y="38"/>
                </a:lnTo>
                <a:lnTo>
                  <a:pt x="43" y="42"/>
                </a:lnTo>
                <a:lnTo>
                  <a:pt x="37" y="38"/>
                </a:lnTo>
                <a:lnTo>
                  <a:pt x="37" y="42"/>
                </a:lnTo>
                <a:lnTo>
                  <a:pt x="37" y="46"/>
                </a:lnTo>
                <a:lnTo>
                  <a:pt x="33" y="48"/>
                </a:lnTo>
                <a:lnTo>
                  <a:pt x="33" y="54"/>
                </a:lnTo>
                <a:lnTo>
                  <a:pt x="33" y="57"/>
                </a:lnTo>
                <a:lnTo>
                  <a:pt x="29" y="57"/>
                </a:lnTo>
                <a:lnTo>
                  <a:pt x="27" y="57"/>
                </a:lnTo>
                <a:lnTo>
                  <a:pt x="27" y="59"/>
                </a:lnTo>
                <a:lnTo>
                  <a:pt x="27" y="63"/>
                </a:lnTo>
                <a:lnTo>
                  <a:pt x="25" y="63"/>
                </a:lnTo>
                <a:lnTo>
                  <a:pt x="25" y="65"/>
                </a:lnTo>
                <a:lnTo>
                  <a:pt x="27" y="69"/>
                </a:lnTo>
                <a:lnTo>
                  <a:pt x="29" y="69"/>
                </a:lnTo>
                <a:lnTo>
                  <a:pt x="27" y="69"/>
                </a:lnTo>
                <a:lnTo>
                  <a:pt x="29" y="71"/>
                </a:lnTo>
                <a:lnTo>
                  <a:pt x="25" y="71"/>
                </a:lnTo>
                <a:lnTo>
                  <a:pt x="25" y="73"/>
                </a:lnTo>
                <a:lnTo>
                  <a:pt x="27" y="75"/>
                </a:lnTo>
                <a:lnTo>
                  <a:pt x="29" y="77"/>
                </a:lnTo>
                <a:lnTo>
                  <a:pt x="27" y="77"/>
                </a:lnTo>
                <a:lnTo>
                  <a:pt x="25" y="79"/>
                </a:lnTo>
                <a:lnTo>
                  <a:pt x="25" y="82"/>
                </a:lnTo>
                <a:lnTo>
                  <a:pt x="25" y="86"/>
                </a:lnTo>
                <a:lnTo>
                  <a:pt x="29" y="86"/>
                </a:lnTo>
                <a:lnTo>
                  <a:pt x="31" y="86"/>
                </a:lnTo>
                <a:lnTo>
                  <a:pt x="33" y="86"/>
                </a:lnTo>
                <a:lnTo>
                  <a:pt x="31" y="88"/>
                </a:lnTo>
                <a:lnTo>
                  <a:pt x="27" y="90"/>
                </a:lnTo>
                <a:lnTo>
                  <a:pt x="27" y="94"/>
                </a:lnTo>
                <a:lnTo>
                  <a:pt x="27" y="100"/>
                </a:lnTo>
                <a:lnTo>
                  <a:pt x="29" y="98"/>
                </a:lnTo>
                <a:lnTo>
                  <a:pt x="31" y="94"/>
                </a:lnTo>
                <a:lnTo>
                  <a:pt x="35" y="94"/>
                </a:lnTo>
                <a:lnTo>
                  <a:pt x="37" y="94"/>
                </a:lnTo>
                <a:lnTo>
                  <a:pt x="37" y="98"/>
                </a:lnTo>
                <a:lnTo>
                  <a:pt x="35" y="105"/>
                </a:lnTo>
                <a:lnTo>
                  <a:pt x="33" y="119"/>
                </a:lnTo>
                <a:lnTo>
                  <a:pt x="43" y="119"/>
                </a:lnTo>
                <a:lnTo>
                  <a:pt x="58" y="117"/>
                </a:lnTo>
                <a:lnTo>
                  <a:pt x="54" y="121"/>
                </a:lnTo>
                <a:lnTo>
                  <a:pt x="52" y="127"/>
                </a:lnTo>
                <a:lnTo>
                  <a:pt x="56" y="127"/>
                </a:lnTo>
                <a:lnTo>
                  <a:pt x="64" y="128"/>
                </a:lnTo>
                <a:lnTo>
                  <a:pt x="62" y="138"/>
                </a:lnTo>
                <a:lnTo>
                  <a:pt x="58" y="144"/>
                </a:lnTo>
                <a:lnTo>
                  <a:pt x="52" y="144"/>
                </a:lnTo>
                <a:lnTo>
                  <a:pt x="41" y="142"/>
                </a:lnTo>
                <a:lnTo>
                  <a:pt x="41" y="144"/>
                </a:lnTo>
                <a:lnTo>
                  <a:pt x="41" y="148"/>
                </a:lnTo>
                <a:lnTo>
                  <a:pt x="43" y="148"/>
                </a:lnTo>
                <a:lnTo>
                  <a:pt x="45" y="150"/>
                </a:lnTo>
                <a:lnTo>
                  <a:pt x="41" y="153"/>
                </a:lnTo>
                <a:lnTo>
                  <a:pt x="37" y="159"/>
                </a:lnTo>
                <a:lnTo>
                  <a:pt x="41" y="157"/>
                </a:lnTo>
                <a:lnTo>
                  <a:pt x="45" y="157"/>
                </a:lnTo>
                <a:lnTo>
                  <a:pt x="45" y="161"/>
                </a:lnTo>
                <a:lnTo>
                  <a:pt x="45" y="165"/>
                </a:lnTo>
                <a:lnTo>
                  <a:pt x="37" y="169"/>
                </a:lnTo>
                <a:lnTo>
                  <a:pt x="31" y="173"/>
                </a:lnTo>
                <a:lnTo>
                  <a:pt x="33" y="178"/>
                </a:lnTo>
                <a:lnTo>
                  <a:pt x="33" y="180"/>
                </a:lnTo>
                <a:lnTo>
                  <a:pt x="37" y="180"/>
                </a:lnTo>
                <a:lnTo>
                  <a:pt x="43" y="176"/>
                </a:lnTo>
                <a:lnTo>
                  <a:pt x="43" y="178"/>
                </a:lnTo>
                <a:lnTo>
                  <a:pt x="43" y="182"/>
                </a:lnTo>
                <a:lnTo>
                  <a:pt x="48" y="180"/>
                </a:lnTo>
                <a:lnTo>
                  <a:pt x="54" y="180"/>
                </a:lnTo>
                <a:lnTo>
                  <a:pt x="56" y="180"/>
                </a:lnTo>
                <a:lnTo>
                  <a:pt x="58" y="178"/>
                </a:lnTo>
                <a:lnTo>
                  <a:pt x="66" y="178"/>
                </a:lnTo>
                <a:lnTo>
                  <a:pt x="62" y="182"/>
                </a:lnTo>
                <a:lnTo>
                  <a:pt x="62" y="186"/>
                </a:lnTo>
                <a:lnTo>
                  <a:pt x="41" y="186"/>
                </a:lnTo>
                <a:lnTo>
                  <a:pt x="37" y="194"/>
                </a:lnTo>
                <a:lnTo>
                  <a:pt x="33" y="199"/>
                </a:lnTo>
                <a:lnTo>
                  <a:pt x="27" y="205"/>
                </a:lnTo>
                <a:lnTo>
                  <a:pt x="22" y="209"/>
                </a:lnTo>
                <a:lnTo>
                  <a:pt x="27" y="211"/>
                </a:lnTo>
                <a:lnTo>
                  <a:pt x="33" y="211"/>
                </a:lnTo>
                <a:lnTo>
                  <a:pt x="33" y="207"/>
                </a:lnTo>
                <a:lnTo>
                  <a:pt x="33" y="205"/>
                </a:lnTo>
                <a:lnTo>
                  <a:pt x="37" y="203"/>
                </a:lnTo>
                <a:lnTo>
                  <a:pt x="41" y="201"/>
                </a:lnTo>
                <a:lnTo>
                  <a:pt x="46" y="201"/>
                </a:lnTo>
                <a:lnTo>
                  <a:pt x="52" y="203"/>
                </a:lnTo>
                <a:lnTo>
                  <a:pt x="54" y="199"/>
                </a:lnTo>
                <a:lnTo>
                  <a:pt x="56" y="198"/>
                </a:lnTo>
                <a:lnTo>
                  <a:pt x="64" y="198"/>
                </a:lnTo>
                <a:lnTo>
                  <a:pt x="71" y="199"/>
                </a:lnTo>
                <a:lnTo>
                  <a:pt x="73" y="196"/>
                </a:lnTo>
                <a:lnTo>
                  <a:pt x="75" y="194"/>
                </a:lnTo>
                <a:lnTo>
                  <a:pt x="89" y="194"/>
                </a:lnTo>
                <a:lnTo>
                  <a:pt x="102" y="196"/>
                </a:lnTo>
                <a:lnTo>
                  <a:pt x="108" y="194"/>
                </a:lnTo>
                <a:lnTo>
                  <a:pt x="114" y="190"/>
                </a:lnTo>
                <a:lnTo>
                  <a:pt x="114" y="186"/>
                </a:lnTo>
                <a:lnTo>
                  <a:pt x="108" y="186"/>
                </a:lnTo>
                <a:lnTo>
                  <a:pt x="104" y="186"/>
                </a:lnTo>
                <a:lnTo>
                  <a:pt x="106" y="180"/>
                </a:lnTo>
                <a:lnTo>
                  <a:pt x="108" y="176"/>
                </a:lnTo>
                <a:lnTo>
                  <a:pt x="114" y="176"/>
                </a:lnTo>
                <a:lnTo>
                  <a:pt x="117" y="175"/>
                </a:lnTo>
                <a:lnTo>
                  <a:pt x="119" y="169"/>
                </a:lnTo>
                <a:lnTo>
                  <a:pt x="121" y="161"/>
                </a:lnTo>
                <a:lnTo>
                  <a:pt x="119" y="157"/>
                </a:lnTo>
                <a:lnTo>
                  <a:pt x="117" y="155"/>
                </a:lnTo>
                <a:lnTo>
                  <a:pt x="112" y="153"/>
                </a:lnTo>
                <a:lnTo>
                  <a:pt x="108" y="153"/>
                </a:lnTo>
                <a:lnTo>
                  <a:pt x="106" y="159"/>
                </a:lnTo>
                <a:lnTo>
                  <a:pt x="104" y="157"/>
                </a:lnTo>
                <a:lnTo>
                  <a:pt x="100" y="157"/>
                </a:lnTo>
                <a:lnTo>
                  <a:pt x="100" y="151"/>
                </a:lnTo>
                <a:lnTo>
                  <a:pt x="102" y="146"/>
                </a:lnTo>
                <a:lnTo>
                  <a:pt x="98" y="144"/>
                </a:lnTo>
                <a:lnTo>
                  <a:pt x="98" y="142"/>
                </a:lnTo>
                <a:lnTo>
                  <a:pt x="100" y="142"/>
                </a:lnTo>
                <a:lnTo>
                  <a:pt x="102" y="142"/>
                </a:lnTo>
                <a:lnTo>
                  <a:pt x="102" y="140"/>
                </a:lnTo>
                <a:lnTo>
                  <a:pt x="102" y="138"/>
                </a:lnTo>
                <a:lnTo>
                  <a:pt x="98" y="138"/>
                </a:lnTo>
                <a:lnTo>
                  <a:pt x="93" y="130"/>
                </a:lnTo>
                <a:lnTo>
                  <a:pt x="87" y="123"/>
                </a:lnTo>
                <a:lnTo>
                  <a:pt x="83" y="123"/>
                </a:lnTo>
                <a:lnTo>
                  <a:pt x="81" y="121"/>
                </a:lnTo>
                <a:lnTo>
                  <a:pt x="77" y="111"/>
                </a:lnTo>
                <a:lnTo>
                  <a:pt x="73" y="102"/>
                </a:lnTo>
                <a:lnTo>
                  <a:pt x="69" y="102"/>
                </a:lnTo>
                <a:lnTo>
                  <a:pt x="68" y="100"/>
                </a:lnTo>
                <a:lnTo>
                  <a:pt x="68" y="96"/>
                </a:lnTo>
                <a:lnTo>
                  <a:pt x="64" y="96"/>
                </a:lnTo>
                <a:lnTo>
                  <a:pt x="60" y="96"/>
                </a:lnTo>
                <a:lnTo>
                  <a:pt x="62" y="92"/>
                </a:lnTo>
                <a:lnTo>
                  <a:pt x="64" y="88"/>
                </a:lnTo>
                <a:lnTo>
                  <a:pt x="66" y="86"/>
                </a:lnTo>
                <a:lnTo>
                  <a:pt x="66" y="84"/>
                </a:lnTo>
                <a:lnTo>
                  <a:pt x="64" y="84"/>
                </a:lnTo>
                <a:lnTo>
                  <a:pt x="62" y="82"/>
                </a:lnTo>
                <a:lnTo>
                  <a:pt x="66" y="79"/>
                </a:lnTo>
                <a:lnTo>
                  <a:pt x="71" y="75"/>
                </a:lnTo>
                <a:lnTo>
                  <a:pt x="73" y="67"/>
                </a:lnTo>
                <a:lnTo>
                  <a:pt x="73" y="61"/>
                </a:lnTo>
                <a:lnTo>
                  <a:pt x="69" y="59"/>
                </a:lnTo>
                <a:lnTo>
                  <a:pt x="66" y="59"/>
                </a:lnTo>
                <a:lnTo>
                  <a:pt x="56" y="61"/>
                </a:lnTo>
                <a:lnTo>
                  <a:pt x="48" y="63"/>
                </a:lnTo>
                <a:lnTo>
                  <a:pt x="46" y="61"/>
                </a:lnTo>
                <a:lnTo>
                  <a:pt x="45" y="61"/>
                </a:lnTo>
                <a:lnTo>
                  <a:pt x="45" y="57"/>
                </a:lnTo>
                <a:lnTo>
                  <a:pt x="46" y="54"/>
                </a:lnTo>
                <a:lnTo>
                  <a:pt x="50" y="52"/>
                </a:lnTo>
                <a:lnTo>
                  <a:pt x="54" y="46"/>
                </a:lnTo>
                <a:lnTo>
                  <a:pt x="58" y="46"/>
                </a:lnTo>
                <a:lnTo>
                  <a:pt x="58" y="40"/>
                </a:lnTo>
                <a:lnTo>
                  <a:pt x="56" y="38"/>
                </a:lnTo>
                <a:lnTo>
                  <a:pt x="52" y="36"/>
                </a:lnTo>
                <a:lnTo>
                  <a:pt x="48" y="36"/>
                </a:lnTo>
                <a:close/>
                <a:moveTo>
                  <a:pt x="85" y="0"/>
                </a:moveTo>
                <a:lnTo>
                  <a:pt x="81" y="4"/>
                </a:lnTo>
                <a:lnTo>
                  <a:pt x="79" y="6"/>
                </a:lnTo>
                <a:lnTo>
                  <a:pt x="81" y="9"/>
                </a:lnTo>
                <a:lnTo>
                  <a:pt x="85" y="13"/>
                </a:lnTo>
                <a:lnTo>
                  <a:pt x="85" y="4"/>
                </a:lnTo>
                <a:lnTo>
                  <a:pt x="85" y="0"/>
                </a:lnTo>
                <a:close/>
              </a:path>
            </a:pathLst>
          </a:custGeom>
          <a:solidFill>
            <a:srgbClr val="FFCC00"/>
          </a:solidFill>
          <a:ln w="2520">
            <a:solidFill>
              <a:srgbClr val="C0C0C0"/>
            </a:solidFill>
            <a:round/>
            <a:headEnd/>
            <a:tailEnd/>
          </a:ln>
        </p:spPr>
        <p:txBody>
          <a:bodyPr wrap="none" anchor="ctr"/>
          <a:lstStyle/>
          <a:p>
            <a:endParaRPr lang="en-US"/>
          </a:p>
        </p:txBody>
      </p:sp>
      <p:sp>
        <p:nvSpPr>
          <p:cNvPr id="30746" name="Freeform 28"/>
          <p:cNvSpPr>
            <a:spLocks noChangeArrowheads="1"/>
          </p:cNvSpPr>
          <p:nvPr/>
        </p:nvSpPr>
        <p:spPr bwMode="auto">
          <a:xfrm>
            <a:off x="4886325" y="3759200"/>
            <a:ext cx="114300" cy="69850"/>
          </a:xfrm>
          <a:custGeom>
            <a:avLst/>
            <a:gdLst>
              <a:gd name="T0" fmla="*/ 0 w 67"/>
              <a:gd name="T1" fmla="*/ 2147483647 h 44"/>
              <a:gd name="T2" fmla="*/ 0 w 67"/>
              <a:gd name="T3" fmla="*/ 2147483647 h 44"/>
              <a:gd name="T4" fmla="*/ 2147483647 w 67"/>
              <a:gd name="T5" fmla="*/ 2147483647 h 44"/>
              <a:gd name="T6" fmla="*/ 2147483647 w 67"/>
              <a:gd name="T7" fmla="*/ 2147483647 h 44"/>
              <a:gd name="T8" fmla="*/ 2147483647 w 67"/>
              <a:gd name="T9" fmla="*/ 2147483647 h 44"/>
              <a:gd name="T10" fmla="*/ 2147483647 w 67"/>
              <a:gd name="T11" fmla="*/ 2147483647 h 44"/>
              <a:gd name="T12" fmla="*/ 2147483647 w 67"/>
              <a:gd name="T13" fmla="*/ 2147483647 h 44"/>
              <a:gd name="T14" fmla="*/ 2147483647 w 67"/>
              <a:gd name="T15" fmla="*/ 2147483647 h 44"/>
              <a:gd name="T16" fmla="*/ 2147483647 w 67"/>
              <a:gd name="T17" fmla="*/ 2147483647 h 44"/>
              <a:gd name="T18" fmla="*/ 2147483647 w 67"/>
              <a:gd name="T19" fmla="*/ 2147483647 h 44"/>
              <a:gd name="T20" fmla="*/ 2147483647 w 67"/>
              <a:gd name="T21" fmla="*/ 2147483647 h 44"/>
              <a:gd name="T22" fmla="*/ 2147483647 w 67"/>
              <a:gd name="T23" fmla="*/ 2147483647 h 44"/>
              <a:gd name="T24" fmla="*/ 2147483647 w 67"/>
              <a:gd name="T25" fmla="*/ 2147483647 h 44"/>
              <a:gd name="T26" fmla="*/ 2147483647 w 67"/>
              <a:gd name="T27" fmla="*/ 2147483647 h 44"/>
              <a:gd name="T28" fmla="*/ 2147483647 w 67"/>
              <a:gd name="T29" fmla="*/ 2147483647 h 44"/>
              <a:gd name="T30" fmla="*/ 2147483647 w 67"/>
              <a:gd name="T31" fmla="*/ 2147483647 h 44"/>
              <a:gd name="T32" fmla="*/ 2147483647 w 67"/>
              <a:gd name="T33" fmla="*/ 2147483647 h 44"/>
              <a:gd name="T34" fmla="*/ 2147483647 w 67"/>
              <a:gd name="T35" fmla="*/ 2147483647 h 44"/>
              <a:gd name="T36" fmla="*/ 2147483647 w 67"/>
              <a:gd name="T37" fmla="*/ 2147483647 h 44"/>
              <a:gd name="T38" fmla="*/ 2147483647 w 67"/>
              <a:gd name="T39" fmla="*/ 2147483647 h 44"/>
              <a:gd name="T40" fmla="*/ 2147483647 w 67"/>
              <a:gd name="T41" fmla="*/ 2147483647 h 44"/>
              <a:gd name="T42" fmla="*/ 2147483647 w 67"/>
              <a:gd name="T43" fmla="*/ 2147483647 h 44"/>
              <a:gd name="T44" fmla="*/ 2147483647 w 67"/>
              <a:gd name="T45" fmla="*/ 2147483647 h 44"/>
              <a:gd name="T46" fmla="*/ 2147483647 w 67"/>
              <a:gd name="T47" fmla="*/ 2147483647 h 44"/>
              <a:gd name="T48" fmla="*/ 2147483647 w 67"/>
              <a:gd name="T49" fmla="*/ 2147483647 h 44"/>
              <a:gd name="T50" fmla="*/ 2147483647 w 67"/>
              <a:gd name="T51" fmla="*/ 2147483647 h 44"/>
              <a:gd name="T52" fmla="*/ 2147483647 w 67"/>
              <a:gd name="T53" fmla="*/ 0 h 44"/>
              <a:gd name="T54" fmla="*/ 2147483647 w 67"/>
              <a:gd name="T55" fmla="*/ 0 h 44"/>
              <a:gd name="T56" fmla="*/ 2147483647 w 67"/>
              <a:gd name="T57" fmla="*/ 2147483647 h 44"/>
              <a:gd name="T58" fmla="*/ 2147483647 w 67"/>
              <a:gd name="T59" fmla="*/ 2147483647 h 44"/>
              <a:gd name="T60" fmla="*/ 2147483647 w 67"/>
              <a:gd name="T61" fmla="*/ 2147483647 h 44"/>
              <a:gd name="T62" fmla="*/ 2147483647 w 67"/>
              <a:gd name="T63" fmla="*/ 2147483647 h 44"/>
              <a:gd name="T64" fmla="*/ 2147483647 w 67"/>
              <a:gd name="T65" fmla="*/ 2147483647 h 44"/>
              <a:gd name="T66" fmla="*/ 2147483647 w 67"/>
              <a:gd name="T67" fmla="*/ 2147483647 h 44"/>
              <a:gd name="T68" fmla="*/ 2147483647 w 67"/>
              <a:gd name="T69" fmla="*/ 2147483647 h 44"/>
              <a:gd name="T70" fmla="*/ 2147483647 w 67"/>
              <a:gd name="T71" fmla="*/ 2147483647 h 44"/>
              <a:gd name="T72" fmla="*/ 2147483647 w 67"/>
              <a:gd name="T73" fmla="*/ 2147483647 h 44"/>
              <a:gd name="T74" fmla="*/ 2147483647 w 67"/>
              <a:gd name="T75" fmla="*/ 2147483647 h 44"/>
              <a:gd name="T76" fmla="*/ 2147483647 w 67"/>
              <a:gd name="T77" fmla="*/ 2147483647 h 44"/>
              <a:gd name="T78" fmla="*/ 0 w 67"/>
              <a:gd name="T79" fmla="*/ 2147483647 h 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7"/>
              <a:gd name="T121" fmla="*/ 0 h 44"/>
              <a:gd name="T122" fmla="*/ 67 w 67"/>
              <a:gd name="T123" fmla="*/ 44 h 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7" h="44">
                <a:moveTo>
                  <a:pt x="0" y="12"/>
                </a:moveTo>
                <a:lnTo>
                  <a:pt x="0" y="18"/>
                </a:lnTo>
                <a:lnTo>
                  <a:pt x="5" y="25"/>
                </a:lnTo>
                <a:lnTo>
                  <a:pt x="7" y="37"/>
                </a:lnTo>
                <a:lnTo>
                  <a:pt x="26" y="41"/>
                </a:lnTo>
                <a:lnTo>
                  <a:pt x="48" y="44"/>
                </a:lnTo>
                <a:lnTo>
                  <a:pt x="51" y="44"/>
                </a:lnTo>
                <a:lnTo>
                  <a:pt x="51" y="41"/>
                </a:lnTo>
                <a:lnTo>
                  <a:pt x="55" y="35"/>
                </a:lnTo>
                <a:lnTo>
                  <a:pt x="57" y="27"/>
                </a:lnTo>
                <a:lnTo>
                  <a:pt x="55" y="25"/>
                </a:lnTo>
                <a:lnTo>
                  <a:pt x="53" y="23"/>
                </a:lnTo>
                <a:lnTo>
                  <a:pt x="55" y="23"/>
                </a:lnTo>
                <a:lnTo>
                  <a:pt x="55" y="21"/>
                </a:lnTo>
                <a:lnTo>
                  <a:pt x="59" y="19"/>
                </a:lnTo>
                <a:lnTo>
                  <a:pt x="59" y="18"/>
                </a:lnTo>
                <a:lnTo>
                  <a:pt x="57" y="14"/>
                </a:lnTo>
                <a:lnTo>
                  <a:pt x="59" y="14"/>
                </a:lnTo>
                <a:lnTo>
                  <a:pt x="63" y="14"/>
                </a:lnTo>
                <a:lnTo>
                  <a:pt x="65" y="12"/>
                </a:lnTo>
                <a:lnTo>
                  <a:pt x="67" y="10"/>
                </a:lnTo>
                <a:lnTo>
                  <a:pt x="65" y="8"/>
                </a:lnTo>
                <a:lnTo>
                  <a:pt x="61" y="6"/>
                </a:lnTo>
                <a:lnTo>
                  <a:pt x="61" y="0"/>
                </a:lnTo>
                <a:lnTo>
                  <a:pt x="57" y="0"/>
                </a:lnTo>
                <a:lnTo>
                  <a:pt x="53" y="6"/>
                </a:lnTo>
                <a:lnTo>
                  <a:pt x="49" y="10"/>
                </a:lnTo>
                <a:lnTo>
                  <a:pt x="44" y="16"/>
                </a:lnTo>
                <a:lnTo>
                  <a:pt x="36" y="19"/>
                </a:lnTo>
                <a:lnTo>
                  <a:pt x="34" y="23"/>
                </a:lnTo>
                <a:lnTo>
                  <a:pt x="28" y="21"/>
                </a:lnTo>
                <a:lnTo>
                  <a:pt x="25" y="19"/>
                </a:lnTo>
                <a:lnTo>
                  <a:pt x="15" y="21"/>
                </a:lnTo>
                <a:lnTo>
                  <a:pt x="3" y="19"/>
                </a:lnTo>
                <a:lnTo>
                  <a:pt x="3" y="16"/>
                </a:lnTo>
                <a:lnTo>
                  <a:pt x="3" y="14"/>
                </a:lnTo>
                <a:lnTo>
                  <a:pt x="0" y="12"/>
                </a:lnTo>
                <a:close/>
              </a:path>
            </a:pathLst>
          </a:custGeom>
          <a:solidFill>
            <a:srgbClr val="C9C9FF"/>
          </a:solidFill>
          <a:ln w="2520">
            <a:solidFill>
              <a:srgbClr val="C0C0C0"/>
            </a:solidFill>
            <a:round/>
            <a:headEnd/>
            <a:tailEnd/>
          </a:ln>
        </p:spPr>
        <p:txBody>
          <a:bodyPr wrap="none" anchor="ctr"/>
          <a:lstStyle/>
          <a:p>
            <a:endParaRPr lang="en-US"/>
          </a:p>
        </p:txBody>
      </p:sp>
      <p:sp>
        <p:nvSpPr>
          <p:cNvPr id="30747" name="Freeform 29"/>
          <p:cNvSpPr>
            <a:spLocks noChangeArrowheads="1"/>
          </p:cNvSpPr>
          <p:nvPr/>
        </p:nvSpPr>
        <p:spPr bwMode="auto">
          <a:xfrm>
            <a:off x="4300538" y="3022600"/>
            <a:ext cx="342900" cy="239713"/>
          </a:xfrm>
          <a:custGeom>
            <a:avLst/>
            <a:gdLst>
              <a:gd name="T0" fmla="*/ 2147483647 w 202"/>
              <a:gd name="T1" fmla="*/ 2147483647 h 151"/>
              <a:gd name="T2" fmla="*/ 2147483647 w 202"/>
              <a:gd name="T3" fmla="*/ 2147483647 h 151"/>
              <a:gd name="T4" fmla="*/ 2147483647 w 202"/>
              <a:gd name="T5" fmla="*/ 2147483647 h 151"/>
              <a:gd name="T6" fmla="*/ 2147483647 w 202"/>
              <a:gd name="T7" fmla="*/ 2147483647 h 151"/>
              <a:gd name="T8" fmla="*/ 2147483647 w 202"/>
              <a:gd name="T9" fmla="*/ 2147483647 h 151"/>
              <a:gd name="T10" fmla="*/ 2147483647 w 202"/>
              <a:gd name="T11" fmla="*/ 2147483647 h 151"/>
              <a:gd name="T12" fmla="*/ 2147483647 w 202"/>
              <a:gd name="T13" fmla="*/ 2147483647 h 151"/>
              <a:gd name="T14" fmla="*/ 2147483647 w 202"/>
              <a:gd name="T15" fmla="*/ 2147483647 h 151"/>
              <a:gd name="T16" fmla="*/ 2147483647 w 202"/>
              <a:gd name="T17" fmla="*/ 2147483647 h 151"/>
              <a:gd name="T18" fmla="*/ 2147483647 w 202"/>
              <a:gd name="T19" fmla="*/ 2147483647 h 151"/>
              <a:gd name="T20" fmla="*/ 2147483647 w 202"/>
              <a:gd name="T21" fmla="*/ 2147483647 h 151"/>
              <a:gd name="T22" fmla="*/ 2147483647 w 202"/>
              <a:gd name="T23" fmla="*/ 2147483647 h 151"/>
              <a:gd name="T24" fmla="*/ 2147483647 w 202"/>
              <a:gd name="T25" fmla="*/ 2147483647 h 151"/>
              <a:gd name="T26" fmla="*/ 2147483647 w 202"/>
              <a:gd name="T27" fmla="*/ 2147483647 h 151"/>
              <a:gd name="T28" fmla="*/ 2147483647 w 202"/>
              <a:gd name="T29" fmla="*/ 2147483647 h 151"/>
              <a:gd name="T30" fmla="*/ 2147483647 w 202"/>
              <a:gd name="T31" fmla="*/ 2147483647 h 151"/>
              <a:gd name="T32" fmla="*/ 2147483647 w 202"/>
              <a:gd name="T33" fmla="*/ 2147483647 h 151"/>
              <a:gd name="T34" fmla="*/ 2147483647 w 202"/>
              <a:gd name="T35" fmla="*/ 2147483647 h 151"/>
              <a:gd name="T36" fmla="*/ 2147483647 w 202"/>
              <a:gd name="T37" fmla="*/ 0 h 151"/>
              <a:gd name="T38" fmla="*/ 2147483647 w 202"/>
              <a:gd name="T39" fmla="*/ 2147483647 h 151"/>
              <a:gd name="T40" fmla="*/ 2147483647 w 202"/>
              <a:gd name="T41" fmla="*/ 2147483647 h 151"/>
              <a:gd name="T42" fmla="*/ 2147483647 w 202"/>
              <a:gd name="T43" fmla="*/ 2147483647 h 151"/>
              <a:gd name="T44" fmla="*/ 2147483647 w 202"/>
              <a:gd name="T45" fmla="*/ 2147483647 h 151"/>
              <a:gd name="T46" fmla="*/ 2147483647 w 202"/>
              <a:gd name="T47" fmla="*/ 2147483647 h 151"/>
              <a:gd name="T48" fmla="*/ 2147483647 w 202"/>
              <a:gd name="T49" fmla="*/ 2147483647 h 151"/>
              <a:gd name="T50" fmla="*/ 2147483647 w 202"/>
              <a:gd name="T51" fmla="*/ 2147483647 h 151"/>
              <a:gd name="T52" fmla="*/ 2147483647 w 202"/>
              <a:gd name="T53" fmla="*/ 2147483647 h 151"/>
              <a:gd name="T54" fmla="*/ 2147483647 w 202"/>
              <a:gd name="T55" fmla="*/ 2147483647 h 151"/>
              <a:gd name="T56" fmla="*/ 2147483647 w 202"/>
              <a:gd name="T57" fmla="*/ 2147483647 h 151"/>
              <a:gd name="T58" fmla="*/ 2147483647 w 202"/>
              <a:gd name="T59" fmla="*/ 2147483647 h 151"/>
              <a:gd name="T60" fmla="*/ 0 w 202"/>
              <a:gd name="T61" fmla="*/ 2147483647 h 151"/>
              <a:gd name="T62" fmla="*/ 2147483647 w 202"/>
              <a:gd name="T63" fmla="*/ 2147483647 h 151"/>
              <a:gd name="T64" fmla="*/ 2147483647 w 202"/>
              <a:gd name="T65" fmla="*/ 2147483647 h 151"/>
              <a:gd name="T66" fmla="*/ 2147483647 w 202"/>
              <a:gd name="T67" fmla="*/ 2147483647 h 151"/>
              <a:gd name="T68" fmla="*/ 2147483647 w 202"/>
              <a:gd name="T69" fmla="*/ 2147483647 h 151"/>
              <a:gd name="T70" fmla="*/ 2147483647 w 202"/>
              <a:gd name="T71" fmla="*/ 2147483647 h 151"/>
              <a:gd name="T72" fmla="*/ 2147483647 w 202"/>
              <a:gd name="T73" fmla="*/ 2147483647 h 151"/>
              <a:gd name="T74" fmla="*/ 2147483647 w 202"/>
              <a:gd name="T75" fmla="*/ 2147483647 h 151"/>
              <a:gd name="T76" fmla="*/ 2147483647 w 202"/>
              <a:gd name="T77" fmla="*/ 2147483647 h 151"/>
              <a:gd name="T78" fmla="*/ 2147483647 w 202"/>
              <a:gd name="T79" fmla="*/ 2147483647 h 151"/>
              <a:gd name="T80" fmla="*/ 2147483647 w 202"/>
              <a:gd name="T81" fmla="*/ 2147483647 h 151"/>
              <a:gd name="T82" fmla="*/ 2147483647 w 202"/>
              <a:gd name="T83" fmla="*/ 2147483647 h 151"/>
              <a:gd name="T84" fmla="*/ 2147483647 w 202"/>
              <a:gd name="T85" fmla="*/ 2147483647 h 151"/>
              <a:gd name="T86" fmla="*/ 2147483647 w 202"/>
              <a:gd name="T87" fmla="*/ 2147483647 h 151"/>
              <a:gd name="T88" fmla="*/ 2147483647 w 202"/>
              <a:gd name="T89" fmla="*/ 2147483647 h 151"/>
              <a:gd name="T90" fmla="*/ 2147483647 w 202"/>
              <a:gd name="T91" fmla="*/ 2147483647 h 151"/>
              <a:gd name="T92" fmla="*/ 2147483647 w 202"/>
              <a:gd name="T93" fmla="*/ 2147483647 h 151"/>
              <a:gd name="T94" fmla="*/ 2147483647 w 202"/>
              <a:gd name="T95" fmla="*/ 2147483647 h 151"/>
              <a:gd name="T96" fmla="*/ 2147483647 w 202"/>
              <a:gd name="T97" fmla="*/ 2147483647 h 151"/>
              <a:gd name="T98" fmla="*/ 2147483647 w 202"/>
              <a:gd name="T99" fmla="*/ 2147483647 h 1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2"/>
              <a:gd name="T151" fmla="*/ 0 h 151"/>
              <a:gd name="T152" fmla="*/ 202 w 202"/>
              <a:gd name="T153" fmla="*/ 151 h 1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2" h="151">
                <a:moveTo>
                  <a:pt x="88" y="117"/>
                </a:moveTo>
                <a:lnTo>
                  <a:pt x="85" y="115"/>
                </a:lnTo>
                <a:lnTo>
                  <a:pt x="83" y="115"/>
                </a:lnTo>
                <a:lnTo>
                  <a:pt x="79" y="113"/>
                </a:lnTo>
                <a:lnTo>
                  <a:pt x="77" y="113"/>
                </a:lnTo>
                <a:lnTo>
                  <a:pt x="73" y="117"/>
                </a:lnTo>
                <a:lnTo>
                  <a:pt x="71" y="121"/>
                </a:lnTo>
                <a:lnTo>
                  <a:pt x="69" y="126"/>
                </a:lnTo>
                <a:lnTo>
                  <a:pt x="67" y="130"/>
                </a:lnTo>
                <a:lnTo>
                  <a:pt x="69" y="130"/>
                </a:lnTo>
                <a:lnTo>
                  <a:pt x="71" y="132"/>
                </a:lnTo>
                <a:lnTo>
                  <a:pt x="73" y="130"/>
                </a:lnTo>
                <a:lnTo>
                  <a:pt x="75" y="130"/>
                </a:lnTo>
                <a:lnTo>
                  <a:pt x="79" y="130"/>
                </a:lnTo>
                <a:lnTo>
                  <a:pt x="79" y="128"/>
                </a:lnTo>
                <a:lnTo>
                  <a:pt x="83" y="126"/>
                </a:lnTo>
                <a:lnTo>
                  <a:pt x="85" y="125"/>
                </a:lnTo>
                <a:lnTo>
                  <a:pt x="86" y="123"/>
                </a:lnTo>
                <a:lnTo>
                  <a:pt x="88" y="117"/>
                </a:lnTo>
                <a:close/>
                <a:moveTo>
                  <a:pt x="184" y="103"/>
                </a:moveTo>
                <a:lnTo>
                  <a:pt x="186" y="96"/>
                </a:lnTo>
                <a:lnTo>
                  <a:pt x="190" y="90"/>
                </a:lnTo>
                <a:lnTo>
                  <a:pt x="196" y="90"/>
                </a:lnTo>
                <a:lnTo>
                  <a:pt x="202" y="88"/>
                </a:lnTo>
                <a:lnTo>
                  <a:pt x="200" y="82"/>
                </a:lnTo>
                <a:lnTo>
                  <a:pt x="198" y="75"/>
                </a:lnTo>
                <a:lnTo>
                  <a:pt x="198" y="73"/>
                </a:lnTo>
                <a:lnTo>
                  <a:pt x="198" y="71"/>
                </a:lnTo>
                <a:lnTo>
                  <a:pt x="198" y="65"/>
                </a:lnTo>
                <a:lnTo>
                  <a:pt x="194" y="61"/>
                </a:lnTo>
                <a:lnTo>
                  <a:pt x="194" y="59"/>
                </a:lnTo>
                <a:lnTo>
                  <a:pt x="198" y="55"/>
                </a:lnTo>
                <a:lnTo>
                  <a:pt x="198" y="54"/>
                </a:lnTo>
                <a:lnTo>
                  <a:pt x="196" y="54"/>
                </a:lnTo>
                <a:lnTo>
                  <a:pt x="196" y="50"/>
                </a:lnTo>
                <a:lnTo>
                  <a:pt x="194" y="46"/>
                </a:lnTo>
                <a:lnTo>
                  <a:pt x="192" y="44"/>
                </a:lnTo>
                <a:lnTo>
                  <a:pt x="188" y="42"/>
                </a:lnTo>
                <a:lnTo>
                  <a:pt x="184" y="40"/>
                </a:lnTo>
                <a:lnTo>
                  <a:pt x="180" y="38"/>
                </a:lnTo>
                <a:lnTo>
                  <a:pt x="179" y="38"/>
                </a:lnTo>
                <a:lnTo>
                  <a:pt x="179" y="36"/>
                </a:lnTo>
                <a:lnTo>
                  <a:pt x="175" y="34"/>
                </a:lnTo>
                <a:lnTo>
                  <a:pt x="173" y="34"/>
                </a:lnTo>
                <a:lnTo>
                  <a:pt x="171" y="34"/>
                </a:lnTo>
                <a:lnTo>
                  <a:pt x="167" y="36"/>
                </a:lnTo>
                <a:lnTo>
                  <a:pt x="161" y="38"/>
                </a:lnTo>
                <a:lnTo>
                  <a:pt x="159" y="38"/>
                </a:lnTo>
                <a:lnTo>
                  <a:pt x="159" y="34"/>
                </a:lnTo>
                <a:lnTo>
                  <a:pt x="156" y="31"/>
                </a:lnTo>
                <a:lnTo>
                  <a:pt x="154" y="31"/>
                </a:lnTo>
                <a:lnTo>
                  <a:pt x="154" y="29"/>
                </a:lnTo>
                <a:lnTo>
                  <a:pt x="152" y="29"/>
                </a:lnTo>
                <a:lnTo>
                  <a:pt x="150" y="25"/>
                </a:lnTo>
                <a:lnTo>
                  <a:pt x="146" y="23"/>
                </a:lnTo>
                <a:lnTo>
                  <a:pt x="142" y="23"/>
                </a:lnTo>
                <a:lnTo>
                  <a:pt x="138" y="21"/>
                </a:lnTo>
                <a:lnTo>
                  <a:pt x="134" y="21"/>
                </a:lnTo>
                <a:lnTo>
                  <a:pt x="131" y="21"/>
                </a:lnTo>
                <a:lnTo>
                  <a:pt x="127" y="17"/>
                </a:lnTo>
                <a:lnTo>
                  <a:pt x="127" y="15"/>
                </a:lnTo>
                <a:lnTo>
                  <a:pt x="125" y="11"/>
                </a:lnTo>
                <a:lnTo>
                  <a:pt x="123" y="9"/>
                </a:lnTo>
                <a:lnTo>
                  <a:pt x="123" y="8"/>
                </a:lnTo>
                <a:lnTo>
                  <a:pt x="121" y="4"/>
                </a:lnTo>
                <a:lnTo>
                  <a:pt x="119" y="2"/>
                </a:lnTo>
                <a:lnTo>
                  <a:pt x="115" y="2"/>
                </a:lnTo>
                <a:lnTo>
                  <a:pt x="113" y="0"/>
                </a:lnTo>
                <a:lnTo>
                  <a:pt x="109" y="2"/>
                </a:lnTo>
                <a:lnTo>
                  <a:pt x="108" y="4"/>
                </a:lnTo>
                <a:lnTo>
                  <a:pt x="106" y="4"/>
                </a:lnTo>
                <a:lnTo>
                  <a:pt x="104" y="2"/>
                </a:lnTo>
                <a:lnTo>
                  <a:pt x="102" y="0"/>
                </a:lnTo>
                <a:lnTo>
                  <a:pt x="98" y="0"/>
                </a:lnTo>
                <a:lnTo>
                  <a:pt x="96" y="2"/>
                </a:lnTo>
                <a:lnTo>
                  <a:pt x="94" y="4"/>
                </a:lnTo>
                <a:lnTo>
                  <a:pt x="94" y="8"/>
                </a:lnTo>
                <a:lnTo>
                  <a:pt x="94" y="9"/>
                </a:lnTo>
                <a:lnTo>
                  <a:pt x="92" y="9"/>
                </a:lnTo>
                <a:lnTo>
                  <a:pt x="90" y="9"/>
                </a:lnTo>
                <a:lnTo>
                  <a:pt x="85" y="9"/>
                </a:lnTo>
                <a:lnTo>
                  <a:pt x="81" y="9"/>
                </a:lnTo>
                <a:lnTo>
                  <a:pt x="77" y="8"/>
                </a:lnTo>
                <a:lnTo>
                  <a:pt x="75" y="9"/>
                </a:lnTo>
                <a:lnTo>
                  <a:pt x="71" y="8"/>
                </a:lnTo>
                <a:lnTo>
                  <a:pt x="69" y="8"/>
                </a:lnTo>
                <a:lnTo>
                  <a:pt x="67" y="9"/>
                </a:lnTo>
                <a:lnTo>
                  <a:pt x="67" y="11"/>
                </a:lnTo>
                <a:lnTo>
                  <a:pt x="65" y="8"/>
                </a:lnTo>
                <a:lnTo>
                  <a:pt x="61" y="8"/>
                </a:lnTo>
                <a:lnTo>
                  <a:pt x="56" y="8"/>
                </a:lnTo>
                <a:lnTo>
                  <a:pt x="50" y="8"/>
                </a:lnTo>
                <a:lnTo>
                  <a:pt x="44" y="6"/>
                </a:lnTo>
                <a:lnTo>
                  <a:pt x="37" y="6"/>
                </a:lnTo>
                <a:lnTo>
                  <a:pt x="31" y="6"/>
                </a:lnTo>
                <a:lnTo>
                  <a:pt x="27" y="6"/>
                </a:lnTo>
                <a:lnTo>
                  <a:pt x="27" y="8"/>
                </a:lnTo>
                <a:lnTo>
                  <a:pt x="25" y="9"/>
                </a:lnTo>
                <a:lnTo>
                  <a:pt x="23" y="9"/>
                </a:lnTo>
                <a:lnTo>
                  <a:pt x="19" y="6"/>
                </a:lnTo>
                <a:lnTo>
                  <a:pt x="15" y="8"/>
                </a:lnTo>
                <a:lnTo>
                  <a:pt x="15" y="11"/>
                </a:lnTo>
                <a:lnTo>
                  <a:pt x="17" y="15"/>
                </a:lnTo>
                <a:lnTo>
                  <a:pt x="17" y="17"/>
                </a:lnTo>
                <a:lnTo>
                  <a:pt x="15" y="21"/>
                </a:lnTo>
                <a:lnTo>
                  <a:pt x="15" y="25"/>
                </a:lnTo>
                <a:lnTo>
                  <a:pt x="14" y="29"/>
                </a:lnTo>
                <a:lnTo>
                  <a:pt x="15" y="36"/>
                </a:lnTo>
                <a:lnTo>
                  <a:pt x="19" y="38"/>
                </a:lnTo>
                <a:lnTo>
                  <a:pt x="17" y="42"/>
                </a:lnTo>
                <a:lnTo>
                  <a:pt x="15" y="48"/>
                </a:lnTo>
                <a:lnTo>
                  <a:pt x="14" y="50"/>
                </a:lnTo>
                <a:lnTo>
                  <a:pt x="12" y="54"/>
                </a:lnTo>
                <a:lnTo>
                  <a:pt x="12" y="59"/>
                </a:lnTo>
                <a:lnTo>
                  <a:pt x="14" y="63"/>
                </a:lnTo>
                <a:lnTo>
                  <a:pt x="10" y="67"/>
                </a:lnTo>
                <a:lnTo>
                  <a:pt x="6" y="69"/>
                </a:lnTo>
                <a:lnTo>
                  <a:pt x="2" y="71"/>
                </a:lnTo>
                <a:lnTo>
                  <a:pt x="0" y="77"/>
                </a:lnTo>
                <a:lnTo>
                  <a:pt x="2" y="77"/>
                </a:lnTo>
                <a:lnTo>
                  <a:pt x="4" y="79"/>
                </a:lnTo>
                <a:lnTo>
                  <a:pt x="8" y="82"/>
                </a:lnTo>
                <a:lnTo>
                  <a:pt x="14" y="82"/>
                </a:lnTo>
                <a:lnTo>
                  <a:pt x="17" y="82"/>
                </a:lnTo>
                <a:lnTo>
                  <a:pt x="21" y="84"/>
                </a:lnTo>
                <a:lnTo>
                  <a:pt x="23" y="86"/>
                </a:lnTo>
                <a:lnTo>
                  <a:pt x="27" y="86"/>
                </a:lnTo>
                <a:lnTo>
                  <a:pt x="29" y="82"/>
                </a:lnTo>
                <a:lnTo>
                  <a:pt x="33" y="80"/>
                </a:lnTo>
                <a:lnTo>
                  <a:pt x="37" y="80"/>
                </a:lnTo>
                <a:lnTo>
                  <a:pt x="38" y="79"/>
                </a:lnTo>
                <a:lnTo>
                  <a:pt x="40" y="75"/>
                </a:lnTo>
                <a:lnTo>
                  <a:pt x="42" y="75"/>
                </a:lnTo>
                <a:lnTo>
                  <a:pt x="46" y="71"/>
                </a:lnTo>
                <a:lnTo>
                  <a:pt x="50" y="69"/>
                </a:lnTo>
                <a:lnTo>
                  <a:pt x="54" y="69"/>
                </a:lnTo>
                <a:lnTo>
                  <a:pt x="58" y="71"/>
                </a:lnTo>
                <a:lnTo>
                  <a:pt x="61" y="71"/>
                </a:lnTo>
                <a:lnTo>
                  <a:pt x="63" y="75"/>
                </a:lnTo>
                <a:lnTo>
                  <a:pt x="67" y="77"/>
                </a:lnTo>
                <a:lnTo>
                  <a:pt x="69" y="79"/>
                </a:lnTo>
                <a:lnTo>
                  <a:pt x="73" y="82"/>
                </a:lnTo>
                <a:lnTo>
                  <a:pt x="73" y="86"/>
                </a:lnTo>
                <a:lnTo>
                  <a:pt x="75" y="90"/>
                </a:lnTo>
                <a:lnTo>
                  <a:pt x="77" y="94"/>
                </a:lnTo>
                <a:lnTo>
                  <a:pt x="79" y="98"/>
                </a:lnTo>
                <a:lnTo>
                  <a:pt x="79" y="100"/>
                </a:lnTo>
                <a:lnTo>
                  <a:pt x="81" y="107"/>
                </a:lnTo>
                <a:lnTo>
                  <a:pt x="83" y="109"/>
                </a:lnTo>
                <a:lnTo>
                  <a:pt x="88" y="117"/>
                </a:lnTo>
                <a:lnTo>
                  <a:pt x="92" y="113"/>
                </a:lnTo>
                <a:lnTo>
                  <a:pt x="100" y="111"/>
                </a:lnTo>
                <a:lnTo>
                  <a:pt x="106" y="111"/>
                </a:lnTo>
                <a:lnTo>
                  <a:pt x="109" y="111"/>
                </a:lnTo>
                <a:lnTo>
                  <a:pt x="109" y="113"/>
                </a:lnTo>
                <a:lnTo>
                  <a:pt x="108" y="115"/>
                </a:lnTo>
                <a:lnTo>
                  <a:pt x="104" y="115"/>
                </a:lnTo>
                <a:lnTo>
                  <a:pt x="109" y="119"/>
                </a:lnTo>
                <a:lnTo>
                  <a:pt x="117" y="123"/>
                </a:lnTo>
                <a:lnTo>
                  <a:pt x="121" y="121"/>
                </a:lnTo>
                <a:lnTo>
                  <a:pt x="125" y="119"/>
                </a:lnTo>
                <a:lnTo>
                  <a:pt x="127" y="119"/>
                </a:lnTo>
                <a:lnTo>
                  <a:pt x="131" y="121"/>
                </a:lnTo>
                <a:lnTo>
                  <a:pt x="131" y="125"/>
                </a:lnTo>
                <a:lnTo>
                  <a:pt x="131" y="128"/>
                </a:lnTo>
                <a:lnTo>
                  <a:pt x="129" y="128"/>
                </a:lnTo>
                <a:lnTo>
                  <a:pt x="127" y="126"/>
                </a:lnTo>
                <a:lnTo>
                  <a:pt x="121" y="128"/>
                </a:lnTo>
                <a:lnTo>
                  <a:pt x="115" y="132"/>
                </a:lnTo>
                <a:lnTo>
                  <a:pt x="115" y="136"/>
                </a:lnTo>
                <a:lnTo>
                  <a:pt x="119" y="136"/>
                </a:lnTo>
                <a:lnTo>
                  <a:pt x="123" y="136"/>
                </a:lnTo>
                <a:lnTo>
                  <a:pt x="125" y="138"/>
                </a:lnTo>
                <a:lnTo>
                  <a:pt x="127" y="138"/>
                </a:lnTo>
                <a:lnTo>
                  <a:pt x="129" y="142"/>
                </a:lnTo>
                <a:lnTo>
                  <a:pt x="129" y="146"/>
                </a:lnTo>
                <a:lnTo>
                  <a:pt x="127" y="148"/>
                </a:lnTo>
                <a:lnTo>
                  <a:pt x="125" y="151"/>
                </a:lnTo>
                <a:lnTo>
                  <a:pt x="144" y="146"/>
                </a:lnTo>
                <a:lnTo>
                  <a:pt x="163" y="140"/>
                </a:lnTo>
                <a:lnTo>
                  <a:pt x="163" y="136"/>
                </a:lnTo>
                <a:lnTo>
                  <a:pt x="152" y="134"/>
                </a:lnTo>
                <a:lnTo>
                  <a:pt x="142" y="132"/>
                </a:lnTo>
                <a:lnTo>
                  <a:pt x="142" y="130"/>
                </a:lnTo>
                <a:lnTo>
                  <a:pt x="144" y="126"/>
                </a:lnTo>
                <a:lnTo>
                  <a:pt x="140" y="126"/>
                </a:lnTo>
                <a:lnTo>
                  <a:pt x="138" y="126"/>
                </a:lnTo>
                <a:lnTo>
                  <a:pt x="134" y="123"/>
                </a:lnTo>
                <a:lnTo>
                  <a:pt x="132" y="117"/>
                </a:lnTo>
                <a:lnTo>
                  <a:pt x="140" y="119"/>
                </a:lnTo>
                <a:lnTo>
                  <a:pt x="150" y="119"/>
                </a:lnTo>
                <a:lnTo>
                  <a:pt x="154" y="115"/>
                </a:lnTo>
                <a:lnTo>
                  <a:pt x="157" y="111"/>
                </a:lnTo>
                <a:lnTo>
                  <a:pt x="171" y="111"/>
                </a:lnTo>
                <a:lnTo>
                  <a:pt x="173" y="107"/>
                </a:lnTo>
                <a:lnTo>
                  <a:pt x="179" y="105"/>
                </a:lnTo>
                <a:lnTo>
                  <a:pt x="184" y="103"/>
                </a:lnTo>
                <a:close/>
              </a:path>
            </a:pathLst>
          </a:custGeom>
          <a:solidFill>
            <a:srgbClr val="EAEAEA"/>
          </a:solidFill>
          <a:ln w="2520">
            <a:solidFill>
              <a:srgbClr val="C0C0C0"/>
            </a:solidFill>
            <a:round/>
            <a:headEnd/>
            <a:tailEnd/>
          </a:ln>
        </p:spPr>
        <p:txBody>
          <a:bodyPr wrap="none" anchor="ctr"/>
          <a:lstStyle/>
          <a:p>
            <a:endParaRPr lang="en-US"/>
          </a:p>
        </p:txBody>
      </p:sp>
      <p:sp>
        <p:nvSpPr>
          <p:cNvPr id="30748" name="Freeform 30"/>
          <p:cNvSpPr>
            <a:spLocks noChangeArrowheads="1"/>
          </p:cNvSpPr>
          <p:nvPr/>
        </p:nvSpPr>
        <p:spPr bwMode="auto">
          <a:xfrm>
            <a:off x="4418013" y="4295775"/>
            <a:ext cx="120650" cy="158750"/>
          </a:xfrm>
          <a:custGeom>
            <a:avLst/>
            <a:gdLst>
              <a:gd name="T0" fmla="*/ 2147483647 w 71"/>
              <a:gd name="T1" fmla="*/ 2147483647 h 100"/>
              <a:gd name="T2" fmla="*/ 2147483647 w 71"/>
              <a:gd name="T3" fmla="*/ 2147483647 h 100"/>
              <a:gd name="T4" fmla="*/ 2147483647 w 71"/>
              <a:gd name="T5" fmla="*/ 2147483647 h 100"/>
              <a:gd name="T6" fmla="*/ 2147483647 w 71"/>
              <a:gd name="T7" fmla="*/ 2147483647 h 100"/>
              <a:gd name="T8" fmla="*/ 2147483647 w 71"/>
              <a:gd name="T9" fmla="*/ 2147483647 h 100"/>
              <a:gd name="T10" fmla="*/ 0 w 71"/>
              <a:gd name="T11" fmla="*/ 2147483647 h 100"/>
              <a:gd name="T12" fmla="*/ 2147483647 w 71"/>
              <a:gd name="T13" fmla="*/ 2147483647 h 100"/>
              <a:gd name="T14" fmla="*/ 2147483647 w 71"/>
              <a:gd name="T15" fmla="*/ 2147483647 h 100"/>
              <a:gd name="T16" fmla="*/ 2147483647 w 71"/>
              <a:gd name="T17" fmla="*/ 2147483647 h 100"/>
              <a:gd name="T18" fmla="*/ 2147483647 w 71"/>
              <a:gd name="T19" fmla="*/ 2147483647 h 100"/>
              <a:gd name="T20" fmla="*/ 2147483647 w 71"/>
              <a:gd name="T21" fmla="*/ 2147483647 h 100"/>
              <a:gd name="T22" fmla="*/ 2147483647 w 71"/>
              <a:gd name="T23" fmla="*/ 2147483647 h 100"/>
              <a:gd name="T24" fmla="*/ 2147483647 w 71"/>
              <a:gd name="T25" fmla="*/ 2147483647 h 100"/>
              <a:gd name="T26" fmla="*/ 2147483647 w 71"/>
              <a:gd name="T27" fmla="*/ 2147483647 h 100"/>
              <a:gd name="T28" fmla="*/ 2147483647 w 71"/>
              <a:gd name="T29" fmla="*/ 2147483647 h 100"/>
              <a:gd name="T30" fmla="*/ 2147483647 w 71"/>
              <a:gd name="T31" fmla="*/ 2147483647 h 100"/>
              <a:gd name="T32" fmla="*/ 2147483647 w 71"/>
              <a:gd name="T33" fmla="*/ 2147483647 h 100"/>
              <a:gd name="T34" fmla="*/ 2147483647 w 71"/>
              <a:gd name="T35" fmla="*/ 2147483647 h 100"/>
              <a:gd name="T36" fmla="*/ 2147483647 w 71"/>
              <a:gd name="T37" fmla="*/ 2147483647 h 100"/>
              <a:gd name="T38" fmla="*/ 2147483647 w 71"/>
              <a:gd name="T39" fmla="*/ 2147483647 h 100"/>
              <a:gd name="T40" fmla="*/ 2147483647 w 71"/>
              <a:gd name="T41" fmla="*/ 2147483647 h 100"/>
              <a:gd name="T42" fmla="*/ 2147483647 w 71"/>
              <a:gd name="T43" fmla="*/ 2147483647 h 100"/>
              <a:gd name="T44" fmla="*/ 2147483647 w 71"/>
              <a:gd name="T45" fmla="*/ 2147483647 h 100"/>
              <a:gd name="T46" fmla="*/ 2147483647 w 71"/>
              <a:gd name="T47" fmla="*/ 2147483647 h 100"/>
              <a:gd name="T48" fmla="*/ 2147483647 w 71"/>
              <a:gd name="T49" fmla="*/ 2147483647 h 100"/>
              <a:gd name="T50" fmla="*/ 2147483647 w 71"/>
              <a:gd name="T51" fmla="*/ 2147483647 h 100"/>
              <a:gd name="T52" fmla="*/ 2147483647 w 71"/>
              <a:gd name="T53" fmla="*/ 2147483647 h 100"/>
              <a:gd name="T54" fmla="*/ 2147483647 w 71"/>
              <a:gd name="T55" fmla="*/ 2147483647 h 100"/>
              <a:gd name="T56" fmla="*/ 2147483647 w 71"/>
              <a:gd name="T57" fmla="*/ 2147483647 h 100"/>
              <a:gd name="T58" fmla="*/ 2147483647 w 71"/>
              <a:gd name="T59" fmla="*/ 2147483647 h 100"/>
              <a:gd name="T60" fmla="*/ 2147483647 w 71"/>
              <a:gd name="T61" fmla="*/ 2147483647 h 100"/>
              <a:gd name="T62" fmla="*/ 2147483647 w 71"/>
              <a:gd name="T63" fmla="*/ 2147483647 h 100"/>
              <a:gd name="T64" fmla="*/ 2147483647 w 71"/>
              <a:gd name="T65" fmla="*/ 0 h 100"/>
              <a:gd name="T66" fmla="*/ 2147483647 w 71"/>
              <a:gd name="T67" fmla="*/ 0 h 100"/>
              <a:gd name="T68" fmla="*/ 2147483647 w 71"/>
              <a:gd name="T69" fmla="*/ 2147483647 h 100"/>
              <a:gd name="T70" fmla="*/ 2147483647 w 71"/>
              <a:gd name="T71" fmla="*/ 2147483647 h 100"/>
              <a:gd name="T72" fmla="*/ 2147483647 w 71"/>
              <a:gd name="T73" fmla="*/ 2147483647 h 100"/>
              <a:gd name="T74" fmla="*/ 2147483647 w 71"/>
              <a:gd name="T75" fmla="*/ 2147483647 h 100"/>
              <a:gd name="T76" fmla="*/ 2147483647 w 71"/>
              <a:gd name="T77" fmla="*/ 2147483647 h 100"/>
              <a:gd name="T78" fmla="*/ 2147483647 w 71"/>
              <a:gd name="T79" fmla="*/ 2147483647 h 100"/>
              <a:gd name="T80" fmla="*/ 2147483647 w 71"/>
              <a:gd name="T81" fmla="*/ 2147483647 h 100"/>
              <a:gd name="T82" fmla="*/ 2147483647 w 71"/>
              <a:gd name="T83" fmla="*/ 2147483647 h 100"/>
              <a:gd name="T84" fmla="*/ 2147483647 w 71"/>
              <a:gd name="T85" fmla="*/ 2147483647 h 100"/>
              <a:gd name="T86" fmla="*/ 2147483647 w 71"/>
              <a:gd name="T87" fmla="*/ 2147483647 h 100"/>
              <a:gd name="T88" fmla="*/ 2147483647 w 71"/>
              <a:gd name="T89" fmla="*/ 2147483647 h 100"/>
              <a:gd name="T90" fmla="*/ 2147483647 w 71"/>
              <a:gd name="T91" fmla="*/ 2147483647 h 100"/>
              <a:gd name="T92" fmla="*/ 2147483647 w 71"/>
              <a:gd name="T93" fmla="*/ 2147483647 h 100"/>
              <a:gd name="T94" fmla="*/ 2147483647 w 71"/>
              <a:gd name="T95" fmla="*/ 2147483647 h 1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1"/>
              <a:gd name="T145" fmla="*/ 0 h 100"/>
              <a:gd name="T146" fmla="*/ 71 w 71"/>
              <a:gd name="T147" fmla="*/ 100 h 1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1" h="100">
                <a:moveTo>
                  <a:pt x="17" y="54"/>
                </a:moveTo>
                <a:lnTo>
                  <a:pt x="16" y="56"/>
                </a:lnTo>
                <a:lnTo>
                  <a:pt x="12" y="56"/>
                </a:lnTo>
                <a:lnTo>
                  <a:pt x="10" y="59"/>
                </a:lnTo>
                <a:lnTo>
                  <a:pt x="8" y="63"/>
                </a:lnTo>
                <a:lnTo>
                  <a:pt x="8" y="69"/>
                </a:lnTo>
                <a:lnTo>
                  <a:pt x="6" y="77"/>
                </a:lnTo>
                <a:lnTo>
                  <a:pt x="4" y="79"/>
                </a:lnTo>
                <a:lnTo>
                  <a:pt x="4" y="81"/>
                </a:lnTo>
                <a:lnTo>
                  <a:pt x="4" y="83"/>
                </a:lnTo>
                <a:lnTo>
                  <a:pt x="2" y="84"/>
                </a:lnTo>
                <a:lnTo>
                  <a:pt x="0" y="88"/>
                </a:lnTo>
                <a:lnTo>
                  <a:pt x="0" y="90"/>
                </a:lnTo>
                <a:lnTo>
                  <a:pt x="2" y="92"/>
                </a:lnTo>
                <a:lnTo>
                  <a:pt x="4" y="94"/>
                </a:lnTo>
                <a:lnTo>
                  <a:pt x="6" y="96"/>
                </a:lnTo>
                <a:lnTo>
                  <a:pt x="10" y="98"/>
                </a:lnTo>
                <a:lnTo>
                  <a:pt x="14" y="100"/>
                </a:lnTo>
                <a:lnTo>
                  <a:pt x="16" y="98"/>
                </a:lnTo>
                <a:lnTo>
                  <a:pt x="19" y="96"/>
                </a:lnTo>
                <a:lnTo>
                  <a:pt x="23" y="94"/>
                </a:lnTo>
                <a:lnTo>
                  <a:pt x="35" y="94"/>
                </a:lnTo>
                <a:lnTo>
                  <a:pt x="35" y="92"/>
                </a:lnTo>
                <a:lnTo>
                  <a:pt x="33" y="92"/>
                </a:lnTo>
                <a:lnTo>
                  <a:pt x="31" y="90"/>
                </a:lnTo>
                <a:lnTo>
                  <a:pt x="31" y="88"/>
                </a:lnTo>
                <a:lnTo>
                  <a:pt x="33" y="84"/>
                </a:lnTo>
                <a:lnTo>
                  <a:pt x="35" y="81"/>
                </a:lnTo>
                <a:lnTo>
                  <a:pt x="33" y="77"/>
                </a:lnTo>
                <a:lnTo>
                  <a:pt x="33" y="73"/>
                </a:lnTo>
                <a:lnTo>
                  <a:pt x="37" y="69"/>
                </a:lnTo>
                <a:lnTo>
                  <a:pt x="39" y="67"/>
                </a:lnTo>
                <a:lnTo>
                  <a:pt x="44" y="67"/>
                </a:lnTo>
                <a:lnTo>
                  <a:pt x="52" y="69"/>
                </a:lnTo>
                <a:lnTo>
                  <a:pt x="52" y="67"/>
                </a:lnTo>
                <a:lnTo>
                  <a:pt x="54" y="65"/>
                </a:lnTo>
                <a:lnTo>
                  <a:pt x="56" y="67"/>
                </a:lnTo>
                <a:lnTo>
                  <a:pt x="60" y="67"/>
                </a:lnTo>
                <a:lnTo>
                  <a:pt x="60" y="71"/>
                </a:lnTo>
                <a:lnTo>
                  <a:pt x="60" y="75"/>
                </a:lnTo>
                <a:lnTo>
                  <a:pt x="62" y="77"/>
                </a:lnTo>
                <a:lnTo>
                  <a:pt x="63" y="79"/>
                </a:lnTo>
                <a:lnTo>
                  <a:pt x="63" y="73"/>
                </a:lnTo>
                <a:lnTo>
                  <a:pt x="63" y="71"/>
                </a:lnTo>
                <a:lnTo>
                  <a:pt x="63" y="67"/>
                </a:lnTo>
                <a:lnTo>
                  <a:pt x="63" y="63"/>
                </a:lnTo>
                <a:lnTo>
                  <a:pt x="63" y="56"/>
                </a:lnTo>
                <a:lnTo>
                  <a:pt x="65" y="52"/>
                </a:lnTo>
                <a:lnTo>
                  <a:pt x="65" y="46"/>
                </a:lnTo>
                <a:lnTo>
                  <a:pt x="67" y="42"/>
                </a:lnTo>
                <a:lnTo>
                  <a:pt x="69" y="40"/>
                </a:lnTo>
                <a:lnTo>
                  <a:pt x="71" y="38"/>
                </a:lnTo>
                <a:lnTo>
                  <a:pt x="71" y="35"/>
                </a:lnTo>
                <a:lnTo>
                  <a:pt x="71" y="31"/>
                </a:lnTo>
                <a:lnTo>
                  <a:pt x="69" y="27"/>
                </a:lnTo>
                <a:lnTo>
                  <a:pt x="65" y="23"/>
                </a:lnTo>
                <a:lnTo>
                  <a:pt x="67" y="17"/>
                </a:lnTo>
                <a:lnTo>
                  <a:pt x="69" y="12"/>
                </a:lnTo>
                <a:lnTo>
                  <a:pt x="67" y="10"/>
                </a:lnTo>
                <a:lnTo>
                  <a:pt x="67" y="8"/>
                </a:lnTo>
                <a:lnTo>
                  <a:pt x="63" y="6"/>
                </a:lnTo>
                <a:lnTo>
                  <a:pt x="62" y="4"/>
                </a:lnTo>
                <a:lnTo>
                  <a:pt x="62" y="0"/>
                </a:lnTo>
                <a:lnTo>
                  <a:pt x="56" y="4"/>
                </a:lnTo>
                <a:lnTo>
                  <a:pt x="54" y="0"/>
                </a:lnTo>
                <a:lnTo>
                  <a:pt x="48" y="0"/>
                </a:lnTo>
                <a:lnTo>
                  <a:pt x="44" y="2"/>
                </a:lnTo>
                <a:lnTo>
                  <a:pt x="42" y="2"/>
                </a:lnTo>
                <a:lnTo>
                  <a:pt x="37" y="4"/>
                </a:lnTo>
                <a:lnTo>
                  <a:pt x="33" y="8"/>
                </a:lnTo>
                <a:lnTo>
                  <a:pt x="35" y="10"/>
                </a:lnTo>
                <a:lnTo>
                  <a:pt x="35" y="13"/>
                </a:lnTo>
                <a:lnTo>
                  <a:pt x="31" y="19"/>
                </a:lnTo>
                <a:lnTo>
                  <a:pt x="29" y="21"/>
                </a:lnTo>
                <a:lnTo>
                  <a:pt x="31" y="23"/>
                </a:lnTo>
                <a:lnTo>
                  <a:pt x="27" y="27"/>
                </a:lnTo>
                <a:lnTo>
                  <a:pt x="27" y="33"/>
                </a:lnTo>
                <a:lnTo>
                  <a:pt x="27" y="35"/>
                </a:lnTo>
                <a:lnTo>
                  <a:pt x="29" y="36"/>
                </a:lnTo>
                <a:lnTo>
                  <a:pt x="29" y="40"/>
                </a:lnTo>
                <a:lnTo>
                  <a:pt x="25" y="46"/>
                </a:lnTo>
                <a:lnTo>
                  <a:pt x="23" y="50"/>
                </a:lnTo>
                <a:lnTo>
                  <a:pt x="21" y="52"/>
                </a:lnTo>
                <a:lnTo>
                  <a:pt x="19" y="54"/>
                </a:lnTo>
                <a:lnTo>
                  <a:pt x="17" y="54"/>
                </a:lnTo>
                <a:close/>
                <a:moveTo>
                  <a:pt x="40" y="44"/>
                </a:moveTo>
                <a:lnTo>
                  <a:pt x="42" y="46"/>
                </a:lnTo>
                <a:lnTo>
                  <a:pt x="44" y="48"/>
                </a:lnTo>
                <a:lnTo>
                  <a:pt x="44" y="50"/>
                </a:lnTo>
                <a:lnTo>
                  <a:pt x="40" y="50"/>
                </a:lnTo>
                <a:lnTo>
                  <a:pt x="39" y="48"/>
                </a:lnTo>
                <a:lnTo>
                  <a:pt x="37" y="46"/>
                </a:lnTo>
                <a:lnTo>
                  <a:pt x="39" y="44"/>
                </a:lnTo>
                <a:lnTo>
                  <a:pt x="40" y="44"/>
                </a:lnTo>
                <a:close/>
              </a:path>
            </a:pathLst>
          </a:custGeom>
          <a:solidFill>
            <a:srgbClr val="EAEAEA"/>
          </a:solidFill>
          <a:ln w="2520">
            <a:solidFill>
              <a:srgbClr val="C0C0C0"/>
            </a:solidFill>
            <a:round/>
            <a:headEnd/>
            <a:tailEnd/>
          </a:ln>
        </p:spPr>
        <p:txBody>
          <a:bodyPr wrap="none" anchor="ctr"/>
          <a:lstStyle/>
          <a:p>
            <a:endParaRPr lang="en-US"/>
          </a:p>
        </p:txBody>
      </p:sp>
      <p:sp>
        <p:nvSpPr>
          <p:cNvPr id="30749" name="Freeform 31"/>
          <p:cNvSpPr>
            <a:spLocks noChangeArrowheads="1"/>
          </p:cNvSpPr>
          <p:nvPr/>
        </p:nvSpPr>
        <p:spPr bwMode="auto">
          <a:xfrm>
            <a:off x="4921250" y="3302000"/>
            <a:ext cx="296863" cy="204788"/>
          </a:xfrm>
          <a:custGeom>
            <a:avLst/>
            <a:gdLst>
              <a:gd name="T0" fmla="*/ 0 w 174"/>
              <a:gd name="T1" fmla="*/ 2147483647 h 129"/>
              <a:gd name="T2" fmla="*/ 2147483647 w 174"/>
              <a:gd name="T3" fmla="*/ 2147483647 h 129"/>
              <a:gd name="T4" fmla="*/ 2147483647 w 174"/>
              <a:gd name="T5" fmla="*/ 2147483647 h 129"/>
              <a:gd name="T6" fmla="*/ 2147483647 w 174"/>
              <a:gd name="T7" fmla="*/ 2147483647 h 129"/>
              <a:gd name="T8" fmla="*/ 2147483647 w 174"/>
              <a:gd name="T9" fmla="*/ 2147483647 h 129"/>
              <a:gd name="T10" fmla="*/ 2147483647 w 174"/>
              <a:gd name="T11" fmla="*/ 2147483647 h 129"/>
              <a:gd name="T12" fmla="*/ 2147483647 w 174"/>
              <a:gd name="T13" fmla="*/ 2147483647 h 129"/>
              <a:gd name="T14" fmla="*/ 2147483647 w 174"/>
              <a:gd name="T15" fmla="*/ 2147483647 h 129"/>
              <a:gd name="T16" fmla="*/ 2147483647 w 174"/>
              <a:gd name="T17" fmla="*/ 2147483647 h 129"/>
              <a:gd name="T18" fmla="*/ 2147483647 w 174"/>
              <a:gd name="T19" fmla="*/ 2147483647 h 129"/>
              <a:gd name="T20" fmla="*/ 2147483647 w 174"/>
              <a:gd name="T21" fmla="*/ 2147483647 h 129"/>
              <a:gd name="T22" fmla="*/ 2147483647 w 174"/>
              <a:gd name="T23" fmla="*/ 2147483647 h 129"/>
              <a:gd name="T24" fmla="*/ 2147483647 w 174"/>
              <a:gd name="T25" fmla="*/ 2147483647 h 129"/>
              <a:gd name="T26" fmla="*/ 2147483647 w 174"/>
              <a:gd name="T27" fmla="*/ 2147483647 h 129"/>
              <a:gd name="T28" fmla="*/ 2147483647 w 174"/>
              <a:gd name="T29" fmla="*/ 2147483647 h 129"/>
              <a:gd name="T30" fmla="*/ 2147483647 w 174"/>
              <a:gd name="T31" fmla="*/ 2147483647 h 129"/>
              <a:gd name="T32" fmla="*/ 2147483647 w 174"/>
              <a:gd name="T33" fmla="*/ 2147483647 h 129"/>
              <a:gd name="T34" fmla="*/ 2147483647 w 174"/>
              <a:gd name="T35" fmla="*/ 2147483647 h 129"/>
              <a:gd name="T36" fmla="*/ 2147483647 w 174"/>
              <a:gd name="T37" fmla="*/ 2147483647 h 129"/>
              <a:gd name="T38" fmla="*/ 2147483647 w 174"/>
              <a:gd name="T39" fmla="*/ 2147483647 h 129"/>
              <a:gd name="T40" fmla="*/ 2147483647 w 174"/>
              <a:gd name="T41" fmla="*/ 2147483647 h 129"/>
              <a:gd name="T42" fmla="*/ 2147483647 w 174"/>
              <a:gd name="T43" fmla="*/ 2147483647 h 129"/>
              <a:gd name="T44" fmla="*/ 2147483647 w 174"/>
              <a:gd name="T45" fmla="*/ 2147483647 h 129"/>
              <a:gd name="T46" fmla="*/ 2147483647 w 174"/>
              <a:gd name="T47" fmla="*/ 2147483647 h 129"/>
              <a:gd name="T48" fmla="*/ 2147483647 w 174"/>
              <a:gd name="T49" fmla="*/ 2147483647 h 129"/>
              <a:gd name="T50" fmla="*/ 2147483647 w 174"/>
              <a:gd name="T51" fmla="*/ 2147483647 h 129"/>
              <a:gd name="T52" fmla="*/ 2147483647 w 174"/>
              <a:gd name="T53" fmla="*/ 2147483647 h 129"/>
              <a:gd name="T54" fmla="*/ 2147483647 w 174"/>
              <a:gd name="T55" fmla="*/ 2147483647 h 129"/>
              <a:gd name="T56" fmla="*/ 2147483647 w 174"/>
              <a:gd name="T57" fmla="*/ 2147483647 h 129"/>
              <a:gd name="T58" fmla="*/ 2147483647 w 174"/>
              <a:gd name="T59" fmla="*/ 2147483647 h 129"/>
              <a:gd name="T60" fmla="*/ 2147483647 w 174"/>
              <a:gd name="T61" fmla="*/ 2147483647 h 129"/>
              <a:gd name="T62" fmla="*/ 2147483647 w 174"/>
              <a:gd name="T63" fmla="*/ 2147483647 h 129"/>
              <a:gd name="T64" fmla="*/ 2147483647 w 174"/>
              <a:gd name="T65" fmla="*/ 2147483647 h 129"/>
              <a:gd name="T66" fmla="*/ 2147483647 w 174"/>
              <a:gd name="T67" fmla="*/ 2147483647 h 129"/>
              <a:gd name="T68" fmla="*/ 2147483647 w 174"/>
              <a:gd name="T69" fmla="*/ 2147483647 h 129"/>
              <a:gd name="T70" fmla="*/ 2147483647 w 174"/>
              <a:gd name="T71" fmla="*/ 2147483647 h 129"/>
              <a:gd name="T72" fmla="*/ 2147483647 w 174"/>
              <a:gd name="T73" fmla="*/ 2147483647 h 129"/>
              <a:gd name="T74" fmla="*/ 2147483647 w 174"/>
              <a:gd name="T75" fmla="*/ 0 h 129"/>
              <a:gd name="T76" fmla="*/ 2147483647 w 174"/>
              <a:gd name="T77" fmla="*/ 2147483647 h 129"/>
              <a:gd name="T78" fmla="*/ 2147483647 w 174"/>
              <a:gd name="T79" fmla="*/ 2147483647 h 129"/>
              <a:gd name="T80" fmla="*/ 2147483647 w 174"/>
              <a:gd name="T81" fmla="*/ 2147483647 h 129"/>
              <a:gd name="T82" fmla="*/ 2147483647 w 174"/>
              <a:gd name="T83" fmla="*/ 2147483647 h 129"/>
              <a:gd name="T84" fmla="*/ 2147483647 w 174"/>
              <a:gd name="T85" fmla="*/ 2147483647 h 129"/>
              <a:gd name="T86" fmla="*/ 2147483647 w 174"/>
              <a:gd name="T87" fmla="*/ 2147483647 h 129"/>
              <a:gd name="T88" fmla="*/ 0 w 174"/>
              <a:gd name="T89" fmla="*/ 2147483647 h 129"/>
              <a:gd name="T90" fmla="*/ 2147483647 w 174"/>
              <a:gd name="T91" fmla="*/ 2147483647 h 129"/>
              <a:gd name="T92" fmla="*/ 2147483647 w 174"/>
              <a:gd name="T93" fmla="*/ 2147483647 h 129"/>
              <a:gd name="T94" fmla="*/ 2147483647 w 174"/>
              <a:gd name="T95" fmla="*/ 2147483647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4"/>
              <a:gd name="T145" fmla="*/ 0 h 129"/>
              <a:gd name="T146" fmla="*/ 174 w 174"/>
              <a:gd name="T147" fmla="*/ 129 h 12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4" h="129">
                <a:moveTo>
                  <a:pt x="0" y="14"/>
                </a:moveTo>
                <a:lnTo>
                  <a:pt x="0" y="20"/>
                </a:lnTo>
                <a:lnTo>
                  <a:pt x="0" y="23"/>
                </a:lnTo>
                <a:lnTo>
                  <a:pt x="4" y="23"/>
                </a:lnTo>
                <a:lnTo>
                  <a:pt x="4" y="20"/>
                </a:lnTo>
                <a:lnTo>
                  <a:pt x="4" y="18"/>
                </a:lnTo>
                <a:lnTo>
                  <a:pt x="5" y="16"/>
                </a:lnTo>
                <a:lnTo>
                  <a:pt x="7" y="14"/>
                </a:lnTo>
                <a:lnTo>
                  <a:pt x="11" y="14"/>
                </a:lnTo>
                <a:lnTo>
                  <a:pt x="17" y="16"/>
                </a:lnTo>
                <a:lnTo>
                  <a:pt x="17" y="20"/>
                </a:lnTo>
                <a:lnTo>
                  <a:pt x="23" y="25"/>
                </a:lnTo>
                <a:lnTo>
                  <a:pt x="27" y="31"/>
                </a:lnTo>
                <a:lnTo>
                  <a:pt x="27" y="33"/>
                </a:lnTo>
                <a:lnTo>
                  <a:pt x="25" y="37"/>
                </a:lnTo>
                <a:lnTo>
                  <a:pt x="21" y="37"/>
                </a:lnTo>
                <a:lnTo>
                  <a:pt x="23" y="39"/>
                </a:lnTo>
                <a:lnTo>
                  <a:pt x="23" y="41"/>
                </a:lnTo>
                <a:lnTo>
                  <a:pt x="17" y="41"/>
                </a:lnTo>
                <a:lnTo>
                  <a:pt x="13" y="41"/>
                </a:lnTo>
                <a:lnTo>
                  <a:pt x="9" y="37"/>
                </a:lnTo>
                <a:lnTo>
                  <a:pt x="7" y="35"/>
                </a:lnTo>
                <a:lnTo>
                  <a:pt x="5" y="35"/>
                </a:lnTo>
                <a:lnTo>
                  <a:pt x="4" y="37"/>
                </a:lnTo>
                <a:lnTo>
                  <a:pt x="2" y="43"/>
                </a:lnTo>
                <a:lnTo>
                  <a:pt x="2" y="48"/>
                </a:lnTo>
                <a:lnTo>
                  <a:pt x="2" y="54"/>
                </a:lnTo>
                <a:lnTo>
                  <a:pt x="4" y="52"/>
                </a:lnTo>
                <a:lnTo>
                  <a:pt x="7" y="52"/>
                </a:lnTo>
                <a:lnTo>
                  <a:pt x="11" y="50"/>
                </a:lnTo>
                <a:lnTo>
                  <a:pt x="17" y="50"/>
                </a:lnTo>
                <a:lnTo>
                  <a:pt x="15" y="52"/>
                </a:lnTo>
                <a:lnTo>
                  <a:pt x="11" y="52"/>
                </a:lnTo>
                <a:lnTo>
                  <a:pt x="9" y="54"/>
                </a:lnTo>
                <a:lnTo>
                  <a:pt x="11" y="56"/>
                </a:lnTo>
                <a:lnTo>
                  <a:pt x="11" y="58"/>
                </a:lnTo>
                <a:lnTo>
                  <a:pt x="13" y="58"/>
                </a:lnTo>
                <a:lnTo>
                  <a:pt x="15" y="62"/>
                </a:lnTo>
                <a:lnTo>
                  <a:pt x="13" y="66"/>
                </a:lnTo>
                <a:lnTo>
                  <a:pt x="15" y="68"/>
                </a:lnTo>
                <a:lnTo>
                  <a:pt x="19" y="69"/>
                </a:lnTo>
                <a:lnTo>
                  <a:pt x="19" y="71"/>
                </a:lnTo>
                <a:lnTo>
                  <a:pt x="21" y="73"/>
                </a:lnTo>
                <a:lnTo>
                  <a:pt x="21" y="75"/>
                </a:lnTo>
                <a:lnTo>
                  <a:pt x="19" y="77"/>
                </a:lnTo>
                <a:lnTo>
                  <a:pt x="15" y="77"/>
                </a:lnTo>
                <a:lnTo>
                  <a:pt x="15" y="87"/>
                </a:lnTo>
                <a:lnTo>
                  <a:pt x="15" y="94"/>
                </a:lnTo>
                <a:lnTo>
                  <a:pt x="23" y="94"/>
                </a:lnTo>
                <a:lnTo>
                  <a:pt x="27" y="89"/>
                </a:lnTo>
                <a:lnTo>
                  <a:pt x="27" y="87"/>
                </a:lnTo>
                <a:lnTo>
                  <a:pt x="28" y="83"/>
                </a:lnTo>
                <a:lnTo>
                  <a:pt x="32" y="81"/>
                </a:lnTo>
                <a:lnTo>
                  <a:pt x="40" y="81"/>
                </a:lnTo>
                <a:lnTo>
                  <a:pt x="44" y="79"/>
                </a:lnTo>
                <a:lnTo>
                  <a:pt x="52" y="77"/>
                </a:lnTo>
                <a:lnTo>
                  <a:pt x="65" y="81"/>
                </a:lnTo>
                <a:lnTo>
                  <a:pt x="73" y="81"/>
                </a:lnTo>
                <a:lnTo>
                  <a:pt x="76" y="83"/>
                </a:lnTo>
                <a:lnTo>
                  <a:pt x="86" y="87"/>
                </a:lnTo>
                <a:lnTo>
                  <a:pt x="94" y="91"/>
                </a:lnTo>
                <a:lnTo>
                  <a:pt x="101" y="94"/>
                </a:lnTo>
                <a:lnTo>
                  <a:pt x="105" y="98"/>
                </a:lnTo>
                <a:lnTo>
                  <a:pt x="107" y="102"/>
                </a:lnTo>
                <a:lnTo>
                  <a:pt x="109" y="108"/>
                </a:lnTo>
                <a:lnTo>
                  <a:pt x="117" y="110"/>
                </a:lnTo>
                <a:lnTo>
                  <a:pt x="117" y="116"/>
                </a:lnTo>
                <a:lnTo>
                  <a:pt x="119" y="121"/>
                </a:lnTo>
                <a:lnTo>
                  <a:pt x="117" y="127"/>
                </a:lnTo>
                <a:lnTo>
                  <a:pt x="123" y="129"/>
                </a:lnTo>
                <a:lnTo>
                  <a:pt x="124" y="127"/>
                </a:lnTo>
                <a:lnTo>
                  <a:pt x="130" y="129"/>
                </a:lnTo>
                <a:lnTo>
                  <a:pt x="140" y="121"/>
                </a:lnTo>
                <a:lnTo>
                  <a:pt x="138" y="117"/>
                </a:lnTo>
                <a:lnTo>
                  <a:pt x="146" y="110"/>
                </a:lnTo>
                <a:lnTo>
                  <a:pt x="147" y="104"/>
                </a:lnTo>
                <a:lnTo>
                  <a:pt x="147" y="96"/>
                </a:lnTo>
                <a:lnTo>
                  <a:pt x="149" y="94"/>
                </a:lnTo>
                <a:lnTo>
                  <a:pt x="151" y="91"/>
                </a:lnTo>
                <a:lnTo>
                  <a:pt x="157" y="92"/>
                </a:lnTo>
                <a:lnTo>
                  <a:pt x="161" y="94"/>
                </a:lnTo>
                <a:lnTo>
                  <a:pt x="167" y="94"/>
                </a:lnTo>
                <a:lnTo>
                  <a:pt x="167" y="89"/>
                </a:lnTo>
                <a:lnTo>
                  <a:pt x="167" y="85"/>
                </a:lnTo>
                <a:lnTo>
                  <a:pt x="174" y="81"/>
                </a:lnTo>
                <a:lnTo>
                  <a:pt x="172" y="79"/>
                </a:lnTo>
                <a:lnTo>
                  <a:pt x="167" y="79"/>
                </a:lnTo>
                <a:lnTo>
                  <a:pt x="163" y="75"/>
                </a:lnTo>
                <a:lnTo>
                  <a:pt x="157" y="75"/>
                </a:lnTo>
                <a:lnTo>
                  <a:pt x="153" y="71"/>
                </a:lnTo>
                <a:lnTo>
                  <a:pt x="146" y="73"/>
                </a:lnTo>
                <a:lnTo>
                  <a:pt x="142" y="69"/>
                </a:lnTo>
                <a:lnTo>
                  <a:pt x="136" y="64"/>
                </a:lnTo>
                <a:lnTo>
                  <a:pt x="132" y="60"/>
                </a:lnTo>
                <a:lnTo>
                  <a:pt x="128" y="56"/>
                </a:lnTo>
                <a:lnTo>
                  <a:pt x="124" y="50"/>
                </a:lnTo>
                <a:lnTo>
                  <a:pt x="123" y="46"/>
                </a:lnTo>
                <a:lnTo>
                  <a:pt x="117" y="43"/>
                </a:lnTo>
                <a:lnTo>
                  <a:pt x="119" y="35"/>
                </a:lnTo>
                <a:lnTo>
                  <a:pt x="113" y="29"/>
                </a:lnTo>
                <a:lnTo>
                  <a:pt x="107" y="29"/>
                </a:lnTo>
                <a:lnTo>
                  <a:pt x="100" y="29"/>
                </a:lnTo>
                <a:lnTo>
                  <a:pt x="98" y="31"/>
                </a:lnTo>
                <a:lnTo>
                  <a:pt x="92" y="35"/>
                </a:lnTo>
                <a:lnTo>
                  <a:pt x="86" y="33"/>
                </a:lnTo>
                <a:lnTo>
                  <a:pt x="84" y="31"/>
                </a:lnTo>
                <a:lnTo>
                  <a:pt x="86" y="27"/>
                </a:lnTo>
                <a:lnTo>
                  <a:pt x="86" y="21"/>
                </a:lnTo>
                <a:lnTo>
                  <a:pt x="78" y="18"/>
                </a:lnTo>
                <a:lnTo>
                  <a:pt x="76" y="10"/>
                </a:lnTo>
                <a:lnTo>
                  <a:pt x="75" y="2"/>
                </a:lnTo>
                <a:lnTo>
                  <a:pt x="71" y="2"/>
                </a:lnTo>
                <a:lnTo>
                  <a:pt x="69" y="0"/>
                </a:lnTo>
                <a:lnTo>
                  <a:pt x="65" y="4"/>
                </a:lnTo>
                <a:lnTo>
                  <a:pt x="61" y="10"/>
                </a:lnTo>
                <a:lnTo>
                  <a:pt x="55" y="8"/>
                </a:lnTo>
                <a:lnTo>
                  <a:pt x="52" y="12"/>
                </a:lnTo>
                <a:lnTo>
                  <a:pt x="52" y="16"/>
                </a:lnTo>
                <a:lnTo>
                  <a:pt x="55" y="18"/>
                </a:lnTo>
                <a:lnTo>
                  <a:pt x="55" y="21"/>
                </a:lnTo>
                <a:lnTo>
                  <a:pt x="42" y="20"/>
                </a:lnTo>
                <a:lnTo>
                  <a:pt x="36" y="20"/>
                </a:lnTo>
                <a:lnTo>
                  <a:pt x="30" y="20"/>
                </a:lnTo>
                <a:lnTo>
                  <a:pt x="28" y="18"/>
                </a:lnTo>
                <a:lnTo>
                  <a:pt x="25" y="12"/>
                </a:lnTo>
                <a:lnTo>
                  <a:pt x="23" y="10"/>
                </a:lnTo>
                <a:lnTo>
                  <a:pt x="21" y="8"/>
                </a:lnTo>
                <a:lnTo>
                  <a:pt x="17" y="6"/>
                </a:lnTo>
                <a:lnTo>
                  <a:pt x="13" y="6"/>
                </a:lnTo>
                <a:lnTo>
                  <a:pt x="9" y="6"/>
                </a:lnTo>
                <a:lnTo>
                  <a:pt x="7" y="8"/>
                </a:lnTo>
                <a:lnTo>
                  <a:pt x="4" y="10"/>
                </a:lnTo>
                <a:lnTo>
                  <a:pt x="2" y="14"/>
                </a:lnTo>
                <a:lnTo>
                  <a:pt x="0" y="14"/>
                </a:lnTo>
                <a:close/>
                <a:moveTo>
                  <a:pt x="5" y="60"/>
                </a:moveTo>
                <a:lnTo>
                  <a:pt x="4" y="60"/>
                </a:lnTo>
                <a:lnTo>
                  <a:pt x="4" y="62"/>
                </a:lnTo>
                <a:lnTo>
                  <a:pt x="5" y="64"/>
                </a:lnTo>
                <a:lnTo>
                  <a:pt x="7" y="64"/>
                </a:lnTo>
                <a:lnTo>
                  <a:pt x="7" y="62"/>
                </a:lnTo>
                <a:lnTo>
                  <a:pt x="9" y="60"/>
                </a:lnTo>
                <a:lnTo>
                  <a:pt x="5" y="60"/>
                </a:lnTo>
                <a:close/>
              </a:path>
            </a:pathLst>
          </a:custGeom>
          <a:solidFill>
            <a:srgbClr val="EAEAEA"/>
          </a:solidFill>
          <a:ln w="2520">
            <a:solidFill>
              <a:srgbClr val="C0C0C0"/>
            </a:solidFill>
            <a:round/>
            <a:headEnd/>
            <a:tailEnd/>
          </a:ln>
        </p:spPr>
        <p:txBody>
          <a:bodyPr wrap="none" anchor="ctr"/>
          <a:lstStyle/>
          <a:p>
            <a:endParaRPr lang="en-US"/>
          </a:p>
        </p:txBody>
      </p:sp>
      <p:sp>
        <p:nvSpPr>
          <p:cNvPr id="30750" name="Freeform 32"/>
          <p:cNvSpPr>
            <a:spLocks noChangeArrowheads="1"/>
          </p:cNvSpPr>
          <p:nvPr/>
        </p:nvSpPr>
        <p:spPr bwMode="auto">
          <a:xfrm>
            <a:off x="4364038" y="3327400"/>
            <a:ext cx="396875" cy="173038"/>
          </a:xfrm>
          <a:custGeom>
            <a:avLst/>
            <a:gdLst>
              <a:gd name="T0" fmla="*/ 2147483647 w 234"/>
              <a:gd name="T1" fmla="*/ 2147483647 h 109"/>
              <a:gd name="T2" fmla="*/ 2147483647 w 234"/>
              <a:gd name="T3" fmla="*/ 2147483647 h 109"/>
              <a:gd name="T4" fmla="*/ 2147483647 w 234"/>
              <a:gd name="T5" fmla="*/ 2147483647 h 109"/>
              <a:gd name="T6" fmla="*/ 2147483647 w 234"/>
              <a:gd name="T7" fmla="*/ 2147483647 h 109"/>
              <a:gd name="T8" fmla="*/ 2147483647 w 234"/>
              <a:gd name="T9" fmla="*/ 2147483647 h 109"/>
              <a:gd name="T10" fmla="*/ 2147483647 w 234"/>
              <a:gd name="T11" fmla="*/ 2147483647 h 109"/>
              <a:gd name="T12" fmla="*/ 2147483647 w 234"/>
              <a:gd name="T13" fmla="*/ 2147483647 h 109"/>
              <a:gd name="T14" fmla="*/ 2147483647 w 234"/>
              <a:gd name="T15" fmla="*/ 2147483647 h 109"/>
              <a:gd name="T16" fmla="*/ 2147483647 w 234"/>
              <a:gd name="T17" fmla="*/ 2147483647 h 109"/>
              <a:gd name="T18" fmla="*/ 2147483647 w 234"/>
              <a:gd name="T19" fmla="*/ 2147483647 h 109"/>
              <a:gd name="T20" fmla="*/ 2147483647 w 234"/>
              <a:gd name="T21" fmla="*/ 2147483647 h 109"/>
              <a:gd name="T22" fmla="*/ 2147483647 w 234"/>
              <a:gd name="T23" fmla="*/ 2147483647 h 109"/>
              <a:gd name="T24" fmla="*/ 2147483647 w 234"/>
              <a:gd name="T25" fmla="*/ 2147483647 h 109"/>
              <a:gd name="T26" fmla="*/ 2147483647 w 234"/>
              <a:gd name="T27" fmla="*/ 2147483647 h 109"/>
              <a:gd name="T28" fmla="*/ 2147483647 w 234"/>
              <a:gd name="T29" fmla="*/ 2147483647 h 109"/>
              <a:gd name="T30" fmla="*/ 2147483647 w 234"/>
              <a:gd name="T31" fmla="*/ 2147483647 h 109"/>
              <a:gd name="T32" fmla="*/ 2147483647 w 234"/>
              <a:gd name="T33" fmla="*/ 2147483647 h 109"/>
              <a:gd name="T34" fmla="*/ 2147483647 w 234"/>
              <a:gd name="T35" fmla="*/ 2147483647 h 109"/>
              <a:gd name="T36" fmla="*/ 2147483647 w 234"/>
              <a:gd name="T37" fmla="*/ 2147483647 h 109"/>
              <a:gd name="T38" fmla="*/ 2147483647 w 234"/>
              <a:gd name="T39" fmla="*/ 2147483647 h 109"/>
              <a:gd name="T40" fmla="*/ 2147483647 w 234"/>
              <a:gd name="T41" fmla="*/ 2147483647 h 109"/>
              <a:gd name="T42" fmla="*/ 2147483647 w 234"/>
              <a:gd name="T43" fmla="*/ 2147483647 h 109"/>
              <a:gd name="T44" fmla="*/ 2147483647 w 234"/>
              <a:gd name="T45" fmla="*/ 2147483647 h 109"/>
              <a:gd name="T46" fmla="*/ 2147483647 w 234"/>
              <a:gd name="T47" fmla="*/ 2147483647 h 109"/>
              <a:gd name="T48" fmla="*/ 2147483647 w 234"/>
              <a:gd name="T49" fmla="*/ 2147483647 h 109"/>
              <a:gd name="T50" fmla="*/ 2147483647 w 234"/>
              <a:gd name="T51" fmla="*/ 2147483647 h 109"/>
              <a:gd name="T52" fmla="*/ 2147483647 w 234"/>
              <a:gd name="T53" fmla="*/ 2147483647 h 109"/>
              <a:gd name="T54" fmla="*/ 2147483647 w 234"/>
              <a:gd name="T55" fmla="*/ 2147483647 h 109"/>
              <a:gd name="T56" fmla="*/ 2147483647 w 234"/>
              <a:gd name="T57" fmla="*/ 2147483647 h 109"/>
              <a:gd name="T58" fmla="*/ 2147483647 w 234"/>
              <a:gd name="T59" fmla="*/ 2147483647 h 109"/>
              <a:gd name="T60" fmla="*/ 2147483647 w 234"/>
              <a:gd name="T61" fmla="*/ 2147483647 h 109"/>
              <a:gd name="T62" fmla="*/ 2147483647 w 234"/>
              <a:gd name="T63" fmla="*/ 2147483647 h 109"/>
              <a:gd name="T64" fmla="*/ 0 w 234"/>
              <a:gd name="T65" fmla="*/ 2147483647 h 109"/>
              <a:gd name="T66" fmla="*/ 2147483647 w 234"/>
              <a:gd name="T67" fmla="*/ 2147483647 h 109"/>
              <a:gd name="T68" fmla="*/ 0 w 234"/>
              <a:gd name="T69" fmla="*/ 2147483647 h 109"/>
              <a:gd name="T70" fmla="*/ 2147483647 w 234"/>
              <a:gd name="T71" fmla="*/ 2147483647 h 109"/>
              <a:gd name="T72" fmla="*/ 2147483647 w 234"/>
              <a:gd name="T73" fmla="*/ 2147483647 h 109"/>
              <a:gd name="T74" fmla="*/ 2147483647 w 234"/>
              <a:gd name="T75" fmla="*/ 2147483647 h 109"/>
              <a:gd name="T76" fmla="*/ 2147483647 w 234"/>
              <a:gd name="T77" fmla="*/ 2147483647 h 109"/>
              <a:gd name="T78" fmla="*/ 2147483647 w 234"/>
              <a:gd name="T79" fmla="*/ 2147483647 h 109"/>
              <a:gd name="T80" fmla="*/ 2147483647 w 234"/>
              <a:gd name="T81" fmla="*/ 2147483647 h 109"/>
              <a:gd name="T82" fmla="*/ 2147483647 w 234"/>
              <a:gd name="T83" fmla="*/ 2147483647 h 109"/>
              <a:gd name="T84" fmla="*/ 2147483647 w 234"/>
              <a:gd name="T85" fmla="*/ 2147483647 h 109"/>
              <a:gd name="T86" fmla="*/ 2147483647 w 234"/>
              <a:gd name="T87" fmla="*/ 2147483647 h 109"/>
              <a:gd name="T88" fmla="*/ 2147483647 w 234"/>
              <a:gd name="T89" fmla="*/ 2147483647 h 109"/>
              <a:gd name="T90" fmla="*/ 2147483647 w 234"/>
              <a:gd name="T91" fmla="*/ 2147483647 h 109"/>
              <a:gd name="T92" fmla="*/ 2147483647 w 234"/>
              <a:gd name="T93" fmla="*/ 2147483647 h 109"/>
              <a:gd name="T94" fmla="*/ 2147483647 w 234"/>
              <a:gd name="T95" fmla="*/ 2147483647 h 109"/>
              <a:gd name="T96" fmla="*/ 2147483647 w 234"/>
              <a:gd name="T97" fmla="*/ 2147483647 h 10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4"/>
              <a:gd name="T148" fmla="*/ 0 h 109"/>
              <a:gd name="T149" fmla="*/ 234 w 234"/>
              <a:gd name="T150" fmla="*/ 109 h 10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4" h="109">
                <a:moveTo>
                  <a:pt x="119" y="107"/>
                </a:moveTo>
                <a:lnTo>
                  <a:pt x="119" y="109"/>
                </a:lnTo>
                <a:lnTo>
                  <a:pt x="124" y="109"/>
                </a:lnTo>
                <a:lnTo>
                  <a:pt x="126" y="105"/>
                </a:lnTo>
                <a:lnTo>
                  <a:pt x="128" y="103"/>
                </a:lnTo>
                <a:lnTo>
                  <a:pt x="132" y="101"/>
                </a:lnTo>
                <a:lnTo>
                  <a:pt x="132" y="100"/>
                </a:lnTo>
                <a:lnTo>
                  <a:pt x="130" y="96"/>
                </a:lnTo>
                <a:lnTo>
                  <a:pt x="132" y="94"/>
                </a:lnTo>
                <a:lnTo>
                  <a:pt x="136" y="94"/>
                </a:lnTo>
                <a:lnTo>
                  <a:pt x="138" y="94"/>
                </a:lnTo>
                <a:lnTo>
                  <a:pt x="140" y="92"/>
                </a:lnTo>
                <a:lnTo>
                  <a:pt x="143" y="90"/>
                </a:lnTo>
                <a:lnTo>
                  <a:pt x="147" y="92"/>
                </a:lnTo>
                <a:lnTo>
                  <a:pt x="151" y="92"/>
                </a:lnTo>
                <a:lnTo>
                  <a:pt x="159" y="90"/>
                </a:lnTo>
                <a:lnTo>
                  <a:pt x="168" y="86"/>
                </a:lnTo>
                <a:lnTo>
                  <a:pt x="176" y="84"/>
                </a:lnTo>
                <a:lnTo>
                  <a:pt x="184" y="84"/>
                </a:lnTo>
                <a:lnTo>
                  <a:pt x="190" y="80"/>
                </a:lnTo>
                <a:lnTo>
                  <a:pt x="195" y="78"/>
                </a:lnTo>
                <a:lnTo>
                  <a:pt x="197" y="82"/>
                </a:lnTo>
                <a:lnTo>
                  <a:pt x="199" y="82"/>
                </a:lnTo>
                <a:lnTo>
                  <a:pt x="201" y="82"/>
                </a:lnTo>
                <a:lnTo>
                  <a:pt x="203" y="82"/>
                </a:lnTo>
                <a:lnTo>
                  <a:pt x="207" y="82"/>
                </a:lnTo>
                <a:lnTo>
                  <a:pt x="211" y="84"/>
                </a:lnTo>
                <a:lnTo>
                  <a:pt x="213" y="80"/>
                </a:lnTo>
                <a:lnTo>
                  <a:pt x="214" y="80"/>
                </a:lnTo>
                <a:lnTo>
                  <a:pt x="216" y="80"/>
                </a:lnTo>
                <a:lnTo>
                  <a:pt x="218" y="84"/>
                </a:lnTo>
                <a:lnTo>
                  <a:pt x="222" y="82"/>
                </a:lnTo>
                <a:lnTo>
                  <a:pt x="226" y="84"/>
                </a:lnTo>
                <a:lnTo>
                  <a:pt x="228" y="82"/>
                </a:lnTo>
                <a:lnTo>
                  <a:pt x="228" y="78"/>
                </a:lnTo>
                <a:lnTo>
                  <a:pt x="226" y="75"/>
                </a:lnTo>
                <a:lnTo>
                  <a:pt x="224" y="71"/>
                </a:lnTo>
                <a:lnTo>
                  <a:pt x="222" y="67"/>
                </a:lnTo>
                <a:lnTo>
                  <a:pt x="222" y="61"/>
                </a:lnTo>
                <a:lnTo>
                  <a:pt x="224" y="59"/>
                </a:lnTo>
                <a:lnTo>
                  <a:pt x="224" y="55"/>
                </a:lnTo>
                <a:lnTo>
                  <a:pt x="224" y="53"/>
                </a:lnTo>
                <a:lnTo>
                  <a:pt x="224" y="52"/>
                </a:lnTo>
                <a:lnTo>
                  <a:pt x="222" y="50"/>
                </a:lnTo>
                <a:lnTo>
                  <a:pt x="224" y="46"/>
                </a:lnTo>
                <a:lnTo>
                  <a:pt x="226" y="44"/>
                </a:lnTo>
                <a:lnTo>
                  <a:pt x="228" y="44"/>
                </a:lnTo>
                <a:lnTo>
                  <a:pt x="230" y="46"/>
                </a:lnTo>
                <a:lnTo>
                  <a:pt x="232" y="46"/>
                </a:lnTo>
                <a:lnTo>
                  <a:pt x="234" y="42"/>
                </a:lnTo>
                <a:lnTo>
                  <a:pt x="234" y="38"/>
                </a:lnTo>
                <a:lnTo>
                  <a:pt x="230" y="34"/>
                </a:lnTo>
                <a:lnTo>
                  <a:pt x="222" y="30"/>
                </a:lnTo>
                <a:lnTo>
                  <a:pt x="216" y="27"/>
                </a:lnTo>
                <a:lnTo>
                  <a:pt x="218" y="23"/>
                </a:lnTo>
                <a:lnTo>
                  <a:pt x="220" y="21"/>
                </a:lnTo>
                <a:lnTo>
                  <a:pt x="220" y="15"/>
                </a:lnTo>
                <a:lnTo>
                  <a:pt x="220" y="11"/>
                </a:lnTo>
                <a:lnTo>
                  <a:pt x="216" y="11"/>
                </a:lnTo>
                <a:lnTo>
                  <a:pt x="216" y="9"/>
                </a:lnTo>
                <a:lnTo>
                  <a:pt x="214" y="7"/>
                </a:lnTo>
                <a:lnTo>
                  <a:pt x="211" y="9"/>
                </a:lnTo>
                <a:lnTo>
                  <a:pt x="207" y="9"/>
                </a:lnTo>
                <a:lnTo>
                  <a:pt x="205" y="7"/>
                </a:lnTo>
                <a:lnTo>
                  <a:pt x="201" y="5"/>
                </a:lnTo>
                <a:lnTo>
                  <a:pt x="199" y="5"/>
                </a:lnTo>
                <a:lnTo>
                  <a:pt x="195" y="5"/>
                </a:lnTo>
                <a:lnTo>
                  <a:pt x="190" y="7"/>
                </a:lnTo>
                <a:lnTo>
                  <a:pt x="188" y="5"/>
                </a:lnTo>
                <a:lnTo>
                  <a:pt x="184" y="11"/>
                </a:lnTo>
                <a:lnTo>
                  <a:pt x="178" y="15"/>
                </a:lnTo>
                <a:lnTo>
                  <a:pt x="172" y="17"/>
                </a:lnTo>
                <a:lnTo>
                  <a:pt x="166" y="17"/>
                </a:lnTo>
                <a:lnTo>
                  <a:pt x="165" y="15"/>
                </a:lnTo>
                <a:lnTo>
                  <a:pt x="161" y="13"/>
                </a:lnTo>
                <a:lnTo>
                  <a:pt x="159" y="17"/>
                </a:lnTo>
                <a:lnTo>
                  <a:pt x="153" y="19"/>
                </a:lnTo>
                <a:lnTo>
                  <a:pt x="147" y="19"/>
                </a:lnTo>
                <a:lnTo>
                  <a:pt x="136" y="15"/>
                </a:lnTo>
                <a:lnTo>
                  <a:pt x="134" y="11"/>
                </a:lnTo>
                <a:lnTo>
                  <a:pt x="132" y="9"/>
                </a:lnTo>
                <a:lnTo>
                  <a:pt x="126" y="11"/>
                </a:lnTo>
                <a:lnTo>
                  <a:pt x="122" y="13"/>
                </a:lnTo>
                <a:lnTo>
                  <a:pt x="120" y="9"/>
                </a:lnTo>
                <a:lnTo>
                  <a:pt x="119" y="5"/>
                </a:lnTo>
                <a:lnTo>
                  <a:pt x="115" y="4"/>
                </a:lnTo>
                <a:lnTo>
                  <a:pt x="111" y="4"/>
                </a:lnTo>
                <a:lnTo>
                  <a:pt x="109" y="0"/>
                </a:lnTo>
                <a:lnTo>
                  <a:pt x="97" y="0"/>
                </a:lnTo>
                <a:lnTo>
                  <a:pt x="84" y="0"/>
                </a:lnTo>
                <a:lnTo>
                  <a:pt x="76" y="4"/>
                </a:lnTo>
                <a:lnTo>
                  <a:pt x="71" y="9"/>
                </a:lnTo>
                <a:lnTo>
                  <a:pt x="67" y="9"/>
                </a:lnTo>
                <a:lnTo>
                  <a:pt x="65" y="9"/>
                </a:lnTo>
                <a:lnTo>
                  <a:pt x="63" y="13"/>
                </a:lnTo>
                <a:lnTo>
                  <a:pt x="61" y="15"/>
                </a:lnTo>
                <a:lnTo>
                  <a:pt x="48" y="15"/>
                </a:lnTo>
                <a:lnTo>
                  <a:pt x="36" y="13"/>
                </a:lnTo>
                <a:lnTo>
                  <a:pt x="34" y="19"/>
                </a:lnTo>
                <a:lnTo>
                  <a:pt x="38" y="19"/>
                </a:lnTo>
                <a:lnTo>
                  <a:pt x="42" y="21"/>
                </a:lnTo>
                <a:lnTo>
                  <a:pt x="38" y="21"/>
                </a:lnTo>
                <a:lnTo>
                  <a:pt x="34" y="21"/>
                </a:lnTo>
                <a:lnTo>
                  <a:pt x="34" y="23"/>
                </a:lnTo>
                <a:lnTo>
                  <a:pt x="36" y="25"/>
                </a:lnTo>
                <a:lnTo>
                  <a:pt x="26" y="25"/>
                </a:lnTo>
                <a:lnTo>
                  <a:pt x="19" y="25"/>
                </a:lnTo>
                <a:lnTo>
                  <a:pt x="19" y="29"/>
                </a:lnTo>
                <a:lnTo>
                  <a:pt x="15" y="27"/>
                </a:lnTo>
                <a:lnTo>
                  <a:pt x="9" y="27"/>
                </a:lnTo>
                <a:lnTo>
                  <a:pt x="21" y="21"/>
                </a:lnTo>
                <a:lnTo>
                  <a:pt x="32" y="17"/>
                </a:lnTo>
                <a:lnTo>
                  <a:pt x="32" y="13"/>
                </a:lnTo>
                <a:lnTo>
                  <a:pt x="26" y="11"/>
                </a:lnTo>
                <a:lnTo>
                  <a:pt x="21" y="7"/>
                </a:lnTo>
                <a:lnTo>
                  <a:pt x="19" y="5"/>
                </a:lnTo>
                <a:lnTo>
                  <a:pt x="19" y="4"/>
                </a:lnTo>
                <a:lnTo>
                  <a:pt x="17" y="4"/>
                </a:lnTo>
                <a:lnTo>
                  <a:pt x="15" y="4"/>
                </a:lnTo>
                <a:lnTo>
                  <a:pt x="11" y="2"/>
                </a:lnTo>
                <a:lnTo>
                  <a:pt x="9" y="4"/>
                </a:lnTo>
                <a:lnTo>
                  <a:pt x="7" y="5"/>
                </a:lnTo>
                <a:lnTo>
                  <a:pt x="13" y="9"/>
                </a:lnTo>
                <a:lnTo>
                  <a:pt x="13" y="11"/>
                </a:lnTo>
                <a:lnTo>
                  <a:pt x="11" y="13"/>
                </a:lnTo>
                <a:lnTo>
                  <a:pt x="7" y="13"/>
                </a:lnTo>
                <a:lnTo>
                  <a:pt x="5" y="15"/>
                </a:lnTo>
                <a:lnTo>
                  <a:pt x="1" y="21"/>
                </a:lnTo>
                <a:lnTo>
                  <a:pt x="0" y="25"/>
                </a:lnTo>
                <a:lnTo>
                  <a:pt x="0" y="27"/>
                </a:lnTo>
                <a:lnTo>
                  <a:pt x="0" y="29"/>
                </a:lnTo>
                <a:lnTo>
                  <a:pt x="1" y="30"/>
                </a:lnTo>
                <a:lnTo>
                  <a:pt x="5" y="29"/>
                </a:lnTo>
                <a:lnTo>
                  <a:pt x="9" y="27"/>
                </a:lnTo>
                <a:lnTo>
                  <a:pt x="5" y="30"/>
                </a:lnTo>
                <a:lnTo>
                  <a:pt x="1" y="36"/>
                </a:lnTo>
                <a:lnTo>
                  <a:pt x="0" y="38"/>
                </a:lnTo>
                <a:lnTo>
                  <a:pt x="0" y="44"/>
                </a:lnTo>
                <a:lnTo>
                  <a:pt x="3" y="44"/>
                </a:lnTo>
                <a:lnTo>
                  <a:pt x="7" y="46"/>
                </a:lnTo>
                <a:lnTo>
                  <a:pt x="7" y="53"/>
                </a:lnTo>
                <a:lnTo>
                  <a:pt x="7" y="59"/>
                </a:lnTo>
                <a:lnTo>
                  <a:pt x="9" y="61"/>
                </a:lnTo>
                <a:lnTo>
                  <a:pt x="11" y="63"/>
                </a:lnTo>
                <a:lnTo>
                  <a:pt x="5" y="63"/>
                </a:lnTo>
                <a:lnTo>
                  <a:pt x="1" y="65"/>
                </a:lnTo>
                <a:lnTo>
                  <a:pt x="3" y="69"/>
                </a:lnTo>
                <a:lnTo>
                  <a:pt x="3" y="71"/>
                </a:lnTo>
                <a:lnTo>
                  <a:pt x="5" y="71"/>
                </a:lnTo>
                <a:lnTo>
                  <a:pt x="9" y="69"/>
                </a:lnTo>
                <a:lnTo>
                  <a:pt x="11" y="78"/>
                </a:lnTo>
                <a:lnTo>
                  <a:pt x="11" y="86"/>
                </a:lnTo>
                <a:lnTo>
                  <a:pt x="15" y="86"/>
                </a:lnTo>
                <a:lnTo>
                  <a:pt x="21" y="86"/>
                </a:lnTo>
                <a:lnTo>
                  <a:pt x="21" y="88"/>
                </a:lnTo>
                <a:lnTo>
                  <a:pt x="21" y="92"/>
                </a:lnTo>
                <a:lnTo>
                  <a:pt x="24" y="92"/>
                </a:lnTo>
                <a:lnTo>
                  <a:pt x="28" y="90"/>
                </a:lnTo>
                <a:lnTo>
                  <a:pt x="34" y="98"/>
                </a:lnTo>
                <a:lnTo>
                  <a:pt x="42" y="105"/>
                </a:lnTo>
                <a:lnTo>
                  <a:pt x="46" y="103"/>
                </a:lnTo>
                <a:lnTo>
                  <a:pt x="49" y="103"/>
                </a:lnTo>
                <a:lnTo>
                  <a:pt x="53" y="98"/>
                </a:lnTo>
                <a:lnTo>
                  <a:pt x="55" y="94"/>
                </a:lnTo>
                <a:lnTo>
                  <a:pt x="57" y="92"/>
                </a:lnTo>
                <a:lnTo>
                  <a:pt x="59" y="92"/>
                </a:lnTo>
                <a:lnTo>
                  <a:pt x="65" y="94"/>
                </a:lnTo>
                <a:lnTo>
                  <a:pt x="71" y="98"/>
                </a:lnTo>
                <a:lnTo>
                  <a:pt x="74" y="101"/>
                </a:lnTo>
                <a:lnTo>
                  <a:pt x="78" y="105"/>
                </a:lnTo>
                <a:lnTo>
                  <a:pt x="86" y="105"/>
                </a:lnTo>
                <a:lnTo>
                  <a:pt x="94" y="101"/>
                </a:lnTo>
                <a:lnTo>
                  <a:pt x="99" y="96"/>
                </a:lnTo>
                <a:lnTo>
                  <a:pt x="103" y="94"/>
                </a:lnTo>
                <a:lnTo>
                  <a:pt x="105" y="96"/>
                </a:lnTo>
                <a:lnTo>
                  <a:pt x="111" y="96"/>
                </a:lnTo>
                <a:lnTo>
                  <a:pt x="113" y="92"/>
                </a:lnTo>
                <a:lnTo>
                  <a:pt x="117" y="88"/>
                </a:lnTo>
                <a:lnTo>
                  <a:pt x="117" y="92"/>
                </a:lnTo>
                <a:lnTo>
                  <a:pt x="119" y="98"/>
                </a:lnTo>
                <a:lnTo>
                  <a:pt x="115" y="100"/>
                </a:lnTo>
                <a:lnTo>
                  <a:pt x="115" y="105"/>
                </a:lnTo>
                <a:lnTo>
                  <a:pt x="117" y="109"/>
                </a:lnTo>
                <a:lnTo>
                  <a:pt x="119" y="107"/>
                </a:lnTo>
                <a:close/>
                <a:moveTo>
                  <a:pt x="214" y="55"/>
                </a:moveTo>
                <a:lnTo>
                  <a:pt x="213" y="61"/>
                </a:lnTo>
                <a:lnTo>
                  <a:pt x="213" y="67"/>
                </a:lnTo>
                <a:lnTo>
                  <a:pt x="207" y="67"/>
                </a:lnTo>
                <a:lnTo>
                  <a:pt x="199" y="67"/>
                </a:lnTo>
                <a:lnTo>
                  <a:pt x="197" y="67"/>
                </a:lnTo>
                <a:lnTo>
                  <a:pt x="197" y="65"/>
                </a:lnTo>
                <a:lnTo>
                  <a:pt x="199" y="63"/>
                </a:lnTo>
                <a:lnTo>
                  <a:pt x="203" y="61"/>
                </a:lnTo>
                <a:lnTo>
                  <a:pt x="211" y="57"/>
                </a:lnTo>
                <a:lnTo>
                  <a:pt x="214" y="55"/>
                </a:lnTo>
                <a:close/>
              </a:path>
            </a:pathLst>
          </a:custGeom>
          <a:solidFill>
            <a:srgbClr val="EAEAEA"/>
          </a:solidFill>
          <a:ln w="2520">
            <a:solidFill>
              <a:srgbClr val="C0C0C0"/>
            </a:solidFill>
            <a:round/>
            <a:headEnd/>
            <a:tailEnd/>
          </a:ln>
        </p:spPr>
        <p:txBody>
          <a:bodyPr wrap="none" anchor="ctr"/>
          <a:lstStyle/>
          <a:p>
            <a:endParaRPr lang="en-US"/>
          </a:p>
        </p:txBody>
      </p:sp>
      <p:sp>
        <p:nvSpPr>
          <p:cNvPr id="30751" name="Freeform 33"/>
          <p:cNvSpPr>
            <a:spLocks noChangeArrowheads="1"/>
          </p:cNvSpPr>
          <p:nvPr/>
        </p:nvSpPr>
        <p:spPr bwMode="auto">
          <a:xfrm>
            <a:off x="3959225" y="3457575"/>
            <a:ext cx="85725" cy="177800"/>
          </a:xfrm>
          <a:custGeom>
            <a:avLst/>
            <a:gdLst>
              <a:gd name="T0" fmla="*/ 2147483647 w 51"/>
              <a:gd name="T1" fmla="*/ 2147483647 h 112"/>
              <a:gd name="T2" fmla="*/ 2147483647 w 51"/>
              <a:gd name="T3" fmla="*/ 2147483647 h 112"/>
              <a:gd name="T4" fmla="*/ 2147483647 w 51"/>
              <a:gd name="T5" fmla="*/ 2147483647 h 112"/>
              <a:gd name="T6" fmla="*/ 2147483647 w 51"/>
              <a:gd name="T7" fmla="*/ 2147483647 h 112"/>
              <a:gd name="T8" fmla="*/ 2147483647 w 51"/>
              <a:gd name="T9" fmla="*/ 2147483647 h 112"/>
              <a:gd name="T10" fmla="*/ 2147483647 w 51"/>
              <a:gd name="T11" fmla="*/ 2147483647 h 112"/>
              <a:gd name="T12" fmla="*/ 2147483647 w 51"/>
              <a:gd name="T13" fmla="*/ 2147483647 h 112"/>
              <a:gd name="T14" fmla="*/ 2147483647 w 51"/>
              <a:gd name="T15" fmla="*/ 2147483647 h 112"/>
              <a:gd name="T16" fmla="*/ 2147483647 w 51"/>
              <a:gd name="T17" fmla="*/ 2147483647 h 112"/>
              <a:gd name="T18" fmla="*/ 2147483647 w 51"/>
              <a:gd name="T19" fmla="*/ 2147483647 h 112"/>
              <a:gd name="T20" fmla="*/ 2147483647 w 51"/>
              <a:gd name="T21" fmla="*/ 2147483647 h 112"/>
              <a:gd name="T22" fmla="*/ 2147483647 w 51"/>
              <a:gd name="T23" fmla="*/ 2147483647 h 112"/>
              <a:gd name="T24" fmla="*/ 2147483647 w 51"/>
              <a:gd name="T25" fmla="*/ 2147483647 h 112"/>
              <a:gd name="T26" fmla="*/ 2147483647 w 51"/>
              <a:gd name="T27" fmla="*/ 2147483647 h 112"/>
              <a:gd name="T28" fmla="*/ 2147483647 w 51"/>
              <a:gd name="T29" fmla="*/ 2147483647 h 112"/>
              <a:gd name="T30" fmla="*/ 2147483647 w 51"/>
              <a:gd name="T31" fmla="*/ 2147483647 h 112"/>
              <a:gd name="T32" fmla="*/ 2147483647 w 51"/>
              <a:gd name="T33" fmla="*/ 2147483647 h 112"/>
              <a:gd name="T34" fmla="*/ 2147483647 w 51"/>
              <a:gd name="T35" fmla="*/ 2147483647 h 112"/>
              <a:gd name="T36" fmla="*/ 2147483647 w 51"/>
              <a:gd name="T37" fmla="*/ 2147483647 h 112"/>
              <a:gd name="T38" fmla="*/ 2147483647 w 51"/>
              <a:gd name="T39" fmla="*/ 2147483647 h 112"/>
              <a:gd name="T40" fmla="*/ 2147483647 w 51"/>
              <a:gd name="T41" fmla="*/ 2147483647 h 112"/>
              <a:gd name="T42" fmla="*/ 2147483647 w 51"/>
              <a:gd name="T43" fmla="*/ 2147483647 h 112"/>
              <a:gd name="T44" fmla="*/ 2147483647 w 51"/>
              <a:gd name="T45" fmla="*/ 2147483647 h 112"/>
              <a:gd name="T46" fmla="*/ 2147483647 w 51"/>
              <a:gd name="T47" fmla="*/ 2147483647 h 112"/>
              <a:gd name="T48" fmla="*/ 2147483647 w 51"/>
              <a:gd name="T49" fmla="*/ 0 h 112"/>
              <a:gd name="T50" fmla="*/ 2147483647 w 51"/>
              <a:gd name="T51" fmla="*/ 0 h 112"/>
              <a:gd name="T52" fmla="*/ 2147483647 w 51"/>
              <a:gd name="T53" fmla="*/ 2147483647 h 112"/>
              <a:gd name="T54" fmla="*/ 2147483647 w 51"/>
              <a:gd name="T55" fmla="*/ 2147483647 h 112"/>
              <a:gd name="T56" fmla="*/ 2147483647 w 51"/>
              <a:gd name="T57" fmla="*/ 2147483647 h 112"/>
              <a:gd name="T58" fmla="*/ 2147483647 w 51"/>
              <a:gd name="T59" fmla="*/ 2147483647 h 112"/>
              <a:gd name="T60" fmla="*/ 2147483647 w 51"/>
              <a:gd name="T61" fmla="*/ 2147483647 h 112"/>
              <a:gd name="T62" fmla="*/ 2147483647 w 51"/>
              <a:gd name="T63" fmla="*/ 2147483647 h 112"/>
              <a:gd name="T64" fmla="*/ 2147483647 w 51"/>
              <a:gd name="T65" fmla="*/ 2147483647 h 112"/>
              <a:gd name="T66" fmla="*/ 2147483647 w 51"/>
              <a:gd name="T67" fmla="*/ 2147483647 h 112"/>
              <a:gd name="T68" fmla="*/ 2147483647 w 51"/>
              <a:gd name="T69" fmla="*/ 2147483647 h 112"/>
              <a:gd name="T70" fmla="*/ 2147483647 w 51"/>
              <a:gd name="T71" fmla="*/ 2147483647 h 112"/>
              <a:gd name="T72" fmla="*/ 2147483647 w 51"/>
              <a:gd name="T73" fmla="*/ 2147483647 h 112"/>
              <a:gd name="T74" fmla="*/ 2147483647 w 51"/>
              <a:gd name="T75" fmla="*/ 2147483647 h 112"/>
              <a:gd name="T76" fmla="*/ 2147483647 w 51"/>
              <a:gd name="T77" fmla="*/ 2147483647 h 112"/>
              <a:gd name="T78" fmla="*/ 2147483647 w 51"/>
              <a:gd name="T79" fmla="*/ 2147483647 h 112"/>
              <a:gd name="T80" fmla="*/ 0 w 51"/>
              <a:gd name="T81" fmla="*/ 2147483647 h 112"/>
              <a:gd name="T82" fmla="*/ 0 w 51"/>
              <a:gd name="T83" fmla="*/ 2147483647 h 112"/>
              <a:gd name="T84" fmla="*/ 0 w 51"/>
              <a:gd name="T85" fmla="*/ 2147483647 h 112"/>
              <a:gd name="T86" fmla="*/ 2147483647 w 51"/>
              <a:gd name="T87" fmla="*/ 2147483647 h 112"/>
              <a:gd name="T88" fmla="*/ 2147483647 w 51"/>
              <a:gd name="T89" fmla="*/ 2147483647 h 112"/>
              <a:gd name="T90" fmla="*/ 2147483647 w 51"/>
              <a:gd name="T91" fmla="*/ 2147483647 h 112"/>
              <a:gd name="T92" fmla="*/ 2147483647 w 51"/>
              <a:gd name="T93" fmla="*/ 2147483647 h 112"/>
              <a:gd name="T94" fmla="*/ 2147483647 w 51"/>
              <a:gd name="T95" fmla="*/ 2147483647 h 112"/>
              <a:gd name="T96" fmla="*/ 2147483647 w 51"/>
              <a:gd name="T97" fmla="*/ 2147483647 h 112"/>
              <a:gd name="T98" fmla="*/ 2147483647 w 51"/>
              <a:gd name="T99" fmla="*/ 2147483647 h 112"/>
              <a:gd name="T100" fmla="*/ 2147483647 w 51"/>
              <a:gd name="T101" fmla="*/ 2147483647 h 112"/>
              <a:gd name="T102" fmla="*/ 2147483647 w 51"/>
              <a:gd name="T103" fmla="*/ 2147483647 h 112"/>
              <a:gd name="T104" fmla="*/ 2147483647 w 51"/>
              <a:gd name="T105" fmla="*/ 2147483647 h 112"/>
              <a:gd name="T106" fmla="*/ 2147483647 w 51"/>
              <a:gd name="T107" fmla="*/ 2147483647 h 112"/>
              <a:gd name="T108" fmla="*/ 2147483647 w 51"/>
              <a:gd name="T109" fmla="*/ 2147483647 h 112"/>
              <a:gd name="T110" fmla="*/ 2147483647 w 51"/>
              <a:gd name="T111" fmla="*/ 2147483647 h 112"/>
              <a:gd name="T112" fmla="*/ 2147483647 w 51"/>
              <a:gd name="T113" fmla="*/ 2147483647 h 112"/>
              <a:gd name="T114" fmla="*/ 2147483647 w 51"/>
              <a:gd name="T115" fmla="*/ 2147483647 h 112"/>
              <a:gd name="T116" fmla="*/ 2147483647 w 51"/>
              <a:gd name="T117" fmla="*/ 2147483647 h 112"/>
              <a:gd name="T118" fmla="*/ 2147483647 w 51"/>
              <a:gd name="T119" fmla="*/ 2147483647 h 112"/>
              <a:gd name="T120" fmla="*/ 2147483647 w 51"/>
              <a:gd name="T121" fmla="*/ 2147483647 h 112"/>
              <a:gd name="T122" fmla="*/ 2147483647 w 51"/>
              <a:gd name="T123" fmla="*/ 2147483647 h 112"/>
              <a:gd name="T124" fmla="*/ 2147483647 w 51"/>
              <a:gd name="T125" fmla="*/ 2147483647 h 1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1"/>
              <a:gd name="T190" fmla="*/ 0 h 112"/>
              <a:gd name="T191" fmla="*/ 51 w 51"/>
              <a:gd name="T192" fmla="*/ 112 h 1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1" h="112">
                <a:moveTo>
                  <a:pt x="49" y="66"/>
                </a:moveTo>
                <a:lnTo>
                  <a:pt x="49" y="64"/>
                </a:lnTo>
                <a:lnTo>
                  <a:pt x="48" y="64"/>
                </a:lnTo>
                <a:lnTo>
                  <a:pt x="46" y="66"/>
                </a:lnTo>
                <a:lnTo>
                  <a:pt x="42" y="62"/>
                </a:lnTo>
                <a:lnTo>
                  <a:pt x="40" y="60"/>
                </a:lnTo>
                <a:lnTo>
                  <a:pt x="38" y="56"/>
                </a:lnTo>
                <a:lnTo>
                  <a:pt x="38" y="52"/>
                </a:lnTo>
                <a:lnTo>
                  <a:pt x="40" y="50"/>
                </a:lnTo>
                <a:lnTo>
                  <a:pt x="44" y="48"/>
                </a:lnTo>
                <a:lnTo>
                  <a:pt x="46" y="39"/>
                </a:lnTo>
                <a:lnTo>
                  <a:pt x="48" y="29"/>
                </a:lnTo>
                <a:lnTo>
                  <a:pt x="44" y="29"/>
                </a:lnTo>
                <a:lnTo>
                  <a:pt x="42" y="29"/>
                </a:lnTo>
                <a:lnTo>
                  <a:pt x="42" y="25"/>
                </a:lnTo>
                <a:lnTo>
                  <a:pt x="42" y="21"/>
                </a:lnTo>
                <a:lnTo>
                  <a:pt x="46" y="14"/>
                </a:lnTo>
                <a:lnTo>
                  <a:pt x="51" y="6"/>
                </a:lnTo>
                <a:lnTo>
                  <a:pt x="48" y="6"/>
                </a:lnTo>
                <a:lnTo>
                  <a:pt x="44" y="8"/>
                </a:lnTo>
                <a:lnTo>
                  <a:pt x="40" y="8"/>
                </a:lnTo>
                <a:lnTo>
                  <a:pt x="40" y="6"/>
                </a:lnTo>
                <a:lnTo>
                  <a:pt x="40" y="2"/>
                </a:lnTo>
                <a:lnTo>
                  <a:pt x="36" y="0"/>
                </a:lnTo>
                <a:lnTo>
                  <a:pt x="34" y="0"/>
                </a:lnTo>
                <a:lnTo>
                  <a:pt x="26" y="2"/>
                </a:lnTo>
                <a:lnTo>
                  <a:pt x="21" y="6"/>
                </a:lnTo>
                <a:lnTo>
                  <a:pt x="13" y="6"/>
                </a:lnTo>
                <a:lnTo>
                  <a:pt x="7" y="4"/>
                </a:lnTo>
                <a:lnTo>
                  <a:pt x="7" y="10"/>
                </a:lnTo>
                <a:lnTo>
                  <a:pt x="9" y="16"/>
                </a:lnTo>
                <a:lnTo>
                  <a:pt x="11" y="18"/>
                </a:lnTo>
                <a:lnTo>
                  <a:pt x="9" y="23"/>
                </a:lnTo>
                <a:lnTo>
                  <a:pt x="11" y="29"/>
                </a:lnTo>
                <a:lnTo>
                  <a:pt x="13" y="35"/>
                </a:lnTo>
                <a:lnTo>
                  <a:pt x="11" y="39"/>
                </a:lnTo>
                <a:lnTo>
                  <a:pt x="9" y="42"/>
                </a:lnTo>
                <a:lnTo>
                  <a:pt x="7" y="46"/>
                </a:lnTo>
                <a:lnTo>
                  <a:pt x="3" y="50"/>
                </a:lnTo>
                <a:lnTo>
                  <a:pt x="0" y="50"/>
                </a:lnTo>
                <a:lnTo>
                  <a:pt x="0" y="54"/>
                </a:lnTo>
                <a:lnTo>
                  <a:pt x="0" y="62"/>
                </a:lnTo>
                <a:lnTo>
                  <a:pt x="1" y="67"/>
                </a:lnTo>
                <a:lnTo>
                  <a:pt x="3" y="67"/>
                </a:lnTo>
                <a:lnTo>
                  <a:pt x="7" y="69"/>
                </a:lnTo>
                <a:lnTo>
                  <a:pt x="9" y="75"/>
                </a:lnTo>
                <a:lnTo>
                  <a:pt x="9" y="81"/>
                </a:lnTo>
                <a:lnTo>
                  <a:pt x="17" y="83"/>
                </a:lnTo>
                <a:lnTo>
                  <a:pt x="21" y="112"/>
                </a:lnTo>
                <a:lnTo>
                  <a:pt x="26" y="110"/>
                </a:lnTo>
                <a:lnTo>
                  <a:pt x="28" y="106"/>
                </a:lnTo>
                <a:lnTo>
                  <a:pt x="30" y="102"/>
                </a:lnTo>
                <a:lnTo>
                  <a:pt x="30" y="98"/>
                </a:lnTo>
                <a:lnTo>
                  <a:pt x="30" y="92"/>
                </a:lnTo>
                <a:lnTo>
                  <a:pt x="30" y="89"/>
                </a:lnTo>
                <a:lnTo>
                  <a:pt x="32" y="87"/>
                </a:lnTo>
                <a:lnTo>
                  <a:pt x="36" y="85"/>
                </a:lnTo>
                <a:lnTo>
                  <a:pt x="40" y="83"/>
                </a:lnTo>
                <a:lnTo>
                  <a:pt x="44" y="79"/>
                </a:lnTo>
                <a:lnTo>
                  <a:pt x="48" y="75"/>
                </a:lnTo>
                <a:lnTo>
                  <a:pt x="46" y="71"/>
                </a:lnTo>
                <a:lnTo>
                  <a:pt x="49" y="66"/>
                </a:lnTo>
                <a:close/>
              </a:path>
            </a:pathLst>
          </a:custGeom>
          <a:solidFill>
            <a:srgbClr val="EAEAEA"/>
          </a:solidFill>
          <a:ln w="2520">
            <a:solidFill>
              <a:srgbClr val="C0C0C0"/>
            </a:solidFill>
            <a:round/>
            <a:headEnd/>
            <a:tailEnd/>
          </a:ln>
        </p:spPr>
        <p:txBody>
          <a:bodyPr wrap="none" anchor="ctr"/>
          <a:lstStyle/>
          <a:p>
            <a:endParaRPr lang="en-US"/>
          </a:p>
        </p:txBody>
      </p:sp>
      <p:sp>
        <p:nvSpPr>
          <p:cNvPr id="30752" name="Freeform 34"/>
          <p:cNvSpPr>
            <a:spLocks noChangeArrowheads="1"/>
          </p:cNvSpPr>
          <p:nvPr/>
        </p:nvSpPr>
        <p:spPr bwMode="auto">
          <a:xfrm>
            <a:off x="2501900" y="4133850"/>
            <a:ext cx="7938" cy="15875"/>
          </a:xfrm>
          <a:custGeom>
            <a:avLst/>
            <a:gdLst>
              <a:gd name="T0" fmla="*/ 0 w 5"/>
              <a:gd name="T1" fmla="*/ 0 h 10"/>
              <a:gd name="T2" fmla="*/ 0 w 5"/>
              <a:gd name="T3" fmla="*/ 2147483647 h 10"/>
              <a:gd name="T4" fmla="*/ 2147483647 w 5"/>
              <a:gd name="T5" fmla="*/ 2147483647 h 10"/>
              <a:gd name="T6" fmla="*/ 2147483647 w 5"/>
              <a:gd name="T7" fmla="*/ 2147483647 h 10"/>
              <a:gd name="T8" fmla="*/ 2147483647 w 5"/>
              <a:gd name="T9" fmla="*/ 2147483647 h 10"/>
              <a:gd name="T10" fmla="*/ 2147483647 w 5"/>
              <a:gd name="T11" fmla="*/ 2147483647 h 10"/>
              <a:gd name="T12" fmla="*/ 2147483647 w 5"/>
              <a:gd name="T13" fmla="*/ 0 h 10"/>
              <a:gd name="T14" fmla="*/ 2147483647 w 5"/>
              <a:gd name="T15" fmla="*/ 0 h 10"/>
              <a:gd name="T16" fmla="*/ 0 w 5"/>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10"/>
              <a:gd name="T29" fmla="*/ 5 w 5"/>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10">
                <a:moveTo>
                  <a:pt x="0" y="0"/>
                </a:moveTo>
                <a:lnTo>
                  <a:pt x="0" y="6"/>
                </a:lnTo>
                <a:lnTo>
                  <a:pt x="2" y="10"/>
                </a:lnTo>
                <a:lnTo>
                  <a:pt x="3" y="10"/>
                </a:lnTo>
                <a:lnTo>
                  <a:pt x="5" y="8"/>
                </a:lnTo>
                <a:lnTo>
                  <a:pt x="5" y="4"/>
                </a:lnTo>
                <a:lnTo>
                  <a:pt x="5" y="0"/>
                </a:lnTo>
                <a:lnTo>
                  <a:pt x="2" y="0"/>
                </a:lnTo>
                <a:lnTo>
                  <a:pt x="0" y="0"/>
                </a:lnTo>
                <a:close/>
              </a:path>
            </a:pathLst>
          </a:custGeom>
          <a:solidFill>
            <a:srgbClr val="EAEAEA"/>
          </a:solidFill>
          <a:ln w="2520">
            <a:solidFill>
              <a:srgbClr val="C0C0C0"/>
            </a:solidFill>
            <a:round/>
            <a:headEnd/>
            <a:tailEnd/>
          </a:ln>
        </p:spPr>
        <p:txBody>
          <a:bodyPr wrap="none" anchor="ctr"/>
          <a:lstStyle/>
          <a:p>
            <a:endParaRPr lang="en-US"/>
          </a:p>
        </p:txBody>
      </p:sp>
      <p:sp>
        <p:nvSpPr>
          <p:cNvPr id="30753" name="Freeform 35"/>
          <p:cNvSpPr>
            <a:spLocks noChangeArrowheads="1"/>
          </p:cNvSpPr>
          <p:nvPr/>
        </p:nvSpPr>
        <p:spPr bwMode="auto">
          <a:xfrm>
            <a:off x="3798888" y="4110038"/>
            <a:ext cx="42862" cy="152400"/>
          </a:xfrm>
          <a:custGeom>
            <a:avLst/>
            <a:gdLst>
              <a:gd name="T0" fmla="*/ 2147483647 w 26"/>
              <a:gd name="T1" fmla="*/ 2147483647 h 96"/>
              <a:gd name="T2" fmla="*/ 2147483647 w 26"/>
              <a:gd name="T3" fmla="*/ 2147483647 h 96"/>
              <a:gd name="T4" fmla="*/ 2147483647 w 26"/>
              <a:gd name="T5" fmla="*/ 2147483647 h 96"/>
              <a:gd name="T6" fmla="*/ 2147483647 w 26"/>
              <a:gd name="T7" fmla="*/ 2147483647 h 96"/>
              <a:gd name="T8" fmla="*/ 2147483647 w 26"/>
              <a:gd name="T9" fmla="*/ 2147483647 h 96"/>
              <a:gd name="T10" fmla="*/ 2147483647 w 26"/>
              <a:gd name="T11" fmla="*/ 2147483647 h 96"/>
              <a:gd name="T12" fmla="*/ 2147483647 w 26"/>
              <a:gd name="T13" fmla="*/ 2147483647 h 96"/>
              <a:gd name="T14" fmla="*/ 2147483647 w 26"/>
              <a:gd name="T15" fmla="*/ 2147483647 h 96"/>
              <a:gd name="T16" fmla="*/ 2147483647 w 26"/>
              <a:gd name="T17" fmla="*/ 2147483647 h 96"/>
              <a:gd name="T18" fmla="*/ 2147483647 w 26"/>
              <a:gd name="T19" fmla="*/ 2147483647 h 96"/>
              <a:gd name="T20" fmla="*/ 2147483647 w 26"/>
              <a:gd name="T21" fmla="*/ 2147483647 h 96"/>
              <a:gd name="T22" fmla="*/ 2147483647 w 26"/>
              <a:gd name="T23" fmla="*/ 2147483647 h 96"/>
              <a:gd name="T24" fmla="*/ 2147483647 w 26"/>
              <a:gd name="T25" fmla="*/ 2147483647 h 96"/>
              <a:gd name="T26" fmla="*/ 2147483647 w 26"/>
              <a:gd name="T27" fmla="*/ 2147483647 h 96"/>
              <a:gd name="T28" fmla="*/ 2147483647 w 26"/>
              <a:gd name="T29" fmla="*/ 2147483647 h 96"/>
              <a:gd name="T30" fmla="*/ 2147483647 w 26"/>
              <a:gd name="T31" fmla="*/ 2147483647 h 96"/>
              <a:gd name="T32" fmla="*/ 2147483647 w 26"/>
              <a:gd name="T33" fmla="*/ 2147483647 h 96"/>
              <a:gd name="T34" fmla="*/ 2147483647 w 26"/>
              <a:gd name="T35" fmla="*/ 2147483647 h 96"/>
              <a:gd name="T36" fmla="*/ 2147483647 w 26"/>
              <a:gd name="T37" fmla="*/ 2147483647 h 96"/>
              <a:gd name="T38" fmla="*/ 2147483647 w 26"/>
              <a:gd name="T39" fmla="*/ 2147483647 h 96"/>
              <a:gd name="T40" fmla="*/ 2147483647 w 26"/>
              <a:gd name="T41" fmla="*/ 2147483647 h 96"/>
              <a:gd name="T42" fmla="*/ 2147483647 w 26"/>
              <a:gd name="T43" fmla="*/ 2147483647 h 96"/>
              <a:gd name="T44" fmla="*/ 2147483647 w 26"/>
              <a:gd name="T45" fmla="*/ 0 h 96"/>
              <a:gd name="T46" fmla="*/ 2147483647 w 26"/>
              <a:gd name="T47" fmla="*/ 0 h 96"/>
              <a:gd name="T48" fmla="*/ 2147483647 w 26"/>
              <a:gd name="T49" fmla="*/ 0 h 96"/>
              <a:gd name="T50" fmla="*/ 0 w 26"/>
              <a:gd name="T51" fmla="*/ 2147483647 h 96"/>
              <a:gd name="T52" fmla="*/ 2147483647 w 26"/>
              <a:gd name="T53" fmla="*/ 2147483647 h 96"/>
              <a:gd name="T54" fmla="*/ 2147483647 w 26"/>
              <a:gd name="T55" fmla="*/ 2147483647 h 96"/>
              <a:gd name="T56" fmla="*/ 2147483647 w 26"/>
              <a:gd name="T57" fmla="*/ 2147483647 h 96"/>
              <a:gd name="T58" fmla="*/ 2147483647 w 26"/>
              <a:gd name="T59" fmla="*/ 2147483647 h 96"/>
              <a:gd name="T60" fmla="*/ 2147483647 w 26"/>
              <a:gd name="T61" fmla="*/ 2147483647 h 96"/>
              <a:gd name="T62" fmla="*/ 2147483647 w 26"/>
              <a:gd name="T63" fmla="*/ 2147483647 h 96"/>
              <a:gd name="T64" fmla="*/ 2147483647 w 26"/>
              <a:gd name="T65" fmla="*/ 2147483647 h 96"/>
              <a:gd name="T66" fmla="*/ 2147483647 w 26"/>
              <a:gd name="T67" fmla="*/ 2147483647 h 96"/>
              <a:gd name="T68" fmla="*/ 2147483647 w 26"/>
              <a:gd name="T69" fmla="*/ 2147483647 h 96"/>
              <a:gd name="T70" fmla="*/ 2147483647 w 26"/>
              <a:gd name="T71" fmla="*/ 2147483647 h 96"/>
              <a:gd name="T72" fmla="*/ 2147483647 w 26"/>
              <a:gd name="T73" fmla="*/ 2147483647 h 96"/>
              <a:gd name="T74" fmla="*/ 2147483647 w 26"/>
              <a:gd name="T75" fmla="*/ 2147483647 h 96"/>
              <a:gd name="T76" fmla="*/ 2147483647 w 26"/>
              <a:gd name="T77" fmla="*/ 2147483647 h 96"/>
              <a:gd name="T78" fmla="*/ 2147483647 w 26"/>
              <a:gd name="T79" fmla="*/ 2147483647 h 96"/>
              <a:gd name="T80" fmla="*/ 2147483647 w 26"/>
              <a:gd name="T81" fmla="*/ 2147483647 h 96"/>
              <a:gd name="T82" fmla="*/ 2147483647 w 26"/>
              <a:gd name="T83" fmla="*/ 2147483647 h 96"/>
              <a:gd name="T84" fmla="*/ 2147483647 w 26"/>
              <a:gd name="T85" fmla="*/ 2147483647 h 96"/>
              <a:gd name="T86" fmla="*/ 2147483647 w 26"/>
              <a:gd name="T87" fmla="*/ 2147483647 h 96"/>
              <a:gd name="T88" fmla="*/ 2147483647 w 26"/>
              <a:gd name="T89" fmla="*/ 2147483647 h 96"/>
              <a:gd name="T90" fmla="*/ 2147483647 w 26"/>
              <a:gd name="T91" fmla="*/ 2147483647 h 96"/>
              <a:gd name="T92" fmla="*/ 2147483647 w 26"/>
              <a:gd name="T93" fmla="*/ 2147483647 h 96"/>
              <a:gd name="T94" fmla="*/ 2147483647 w 26"/>
              <a:gd name="T95" fmla="*/ 2147483647 h 96"/>
              <a:gd name="T96" fmla="*/ 2147483647 w 26"/>
              <a:gd name="T97" fmla="*/ 2147483647 h 96"/>
              <a:gd name="T98" fmla="*/ 2147483647 w 26"/>
              <a:gd name="T99" fmla="*/ 2147483647 h 96"/>
              <a:gd name="T100" fmla="*/ 2147483647 w 26"/>
              <a:gd name="T101" fmla="*/ 2147483647 h 96"/>
              <a:gd name="T102" fmla="*/ 2147483647 w 26"/>
              <a:gd name="T103" fmla="*/ 2147483647 h 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
              <a:gd name="T157" fmla="*/ 0 h 96"/>
              <a:gd name="T158" fmla="*/ 26 w 26"/>
              <a:gd name="T159" fmla="*/ 96 h 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 h="96">
                <a:moveTo>
                  <a:pt x="24" y="86"/>
                </a:moveTo>
                <a:lnTo>
                  <a:pt x="24" y="86"/>
                </a:lnTo>
                <a:lnTo>
                  <a:pt x="24" y="82"/>
                </a:lnTo>
                <a:lnTo>
                  <a:pt x="23" y="81"/>
                </a:lnTo>
                <a:lnTo>
                  <a:pt x="23" y="77"/>
                </a:lnTo>
                <a:lnTo>
                  <a:pt x="21" y="71"/>
                </a:lnTo>
                <a:lnTo>
                  <a:pt x="21" y="67"/>
                </a:lnTo>
                <a:lnTo>
                  <a:pt x="23" y="63"/>
                </a:lnTo>
                <a:lnTo>
                  <a:pt x="23" y="57"/>
                </a:lnTo>
                <a:lnTo>
                  <a:pt x="23" y="52"/>
                </a:lnTo>
                <a:lnTo>
                  <a:pt x="23" y="48"/>
                </a:lnTo>
                <a:lnTo>
                  <a:pt x="23" y="40"/>
                </a:lnTo>
                <a:lnTo>
                  <a:pt x="23" y="34"/>
                </a:lnTo>
                <a:lnTo>
                  <a:pt x="23" y="33"/>
                </a:lnTo>
                <a:lnTo>
                  <a:pt x="23" y="31"/>
                </a:lnTo>
                <a:lnTo>
                  <a:pt x="21" y="25"/>
                </a:lnTo>
                <a:lnTo>
                  <a:pt x="23" y="19"/>
                </a:lnTo>
                <a:lnTo>
                  <a:pt x="21" y="17"/>
                </a:lnTo>
                <a:lnTo>
                  <a:pt x="11" y="13"/>
                </a:lnTo>
                <a:lnTo>
                  <a:pt x="13" y="2"/>
                </a:lnTo>
                <a:lnTo>
                  <a:pt x="11" y="2"/>
                </a:lnTo>
                <a:lnTo>
                  <a:pt x="7" y="0"/>
                </a:lnTo>
                <a:lnTo>
                  <a:pt x="3" y="0"/>
                </a:lnTo>
                <a:lnTo>
                  <a:pt x="1" y="0"/>
                </a:lnTo>
                <a:lnTo>
                  <a:pt x="0" y="6"/>
                </a:lnTo>
                <a:lnTo>
                  <a:pt x="1" y="11"/>
                </a:lnTo>
                <a:lnTo>
                  <a:pt x="3" y="13"/>
                </a:lnTo>
                <a:lnTo>
                  <a:pt x="5" y="19"/>
                </a:lnTo>
                <a:lnTo>
                  <a:pt x="5" y="25"/>
                </a:lnTo>
                <a:lnTo>
                  <a:pt x="5" y="31"/>
                </a:lnTo>
                <a:lnTo>
                  <a:pt x="5" y="34"/>
                </a:lnTo>
                <a:lnTo>
                  <a:pt x="7" y="36"/>
                </a:lnTo>
                <a:lnTo>
                  <a:pt x="3" y="40"/>
                </a:lnTo>
                <a:lnTo>
                  <a:pt x="5" y="48"/>
                </a:lnTo>
                <a:lnTo>
                  <a:pt x="9" y="52"/>
                </a:lnTo>
                <a:lnTo>
                  <a:pt x="9" y="56"/>
                </a:lnTo>
                <a:lnTo>
                  <a:pt x="9" y="63"/>
                </a:lnTo>
                <a:lnTo>
                  <a:pt x="7" y="69"/>
                </a:lnTo>
                <a:lnTo>
                  <a:pt x="7" y="71"/>
                </a:lnTo>
                <a:lnTo>
                  <a:pt x="7" y="75"/>
                </a:lnTo>
                <a:lnTo>
                  <a:pt x="7" y="77"/>
                </a:lnTo>
                <a:lnTo>
                  <a:pt x="7" y="79"/>
                </a:lnTo>
                <a:lnTo>
                  <a:pt x="13" y="84"/>
                </a:lnTo>
                <a:lnTo>
                  <a:pt x="15" y="90"/>
                </a:lnTo>
                <a:lnTo>
                  <a:pt x="17" y="92"/>
                </a:lnTo>
                <a:lnTo>
                  <a:pt x="15" y="96"/>
                </a:lnTo>
                <a:lnTo>
                  <a:pt x="19" y="96"/>
                </a:lnTo>
                <a:lnTo>
                  <a:pt x="23" y="92"/>
                </a:lnTo>
                <a:lnTo>
                  <a:pt x="26" y="86"/>
                </a:lnTo>
                <a:lnTo>
                  <a:pt x="24" y="86"/>
                </a:lnTo>
                <a:close/>
              </a:path>
            </a:pathLst>
          </a:custGeom>
          <a:solidFill>
            <a:srgbClr val="EAEAEA"/>
          </a:solidFill>
          <a:ln w="2520">
            <a:solidFill>
              <a:srgbClr val="C0C0C0"/>
            </a:solidFill>
            <a:round/>
            <a:headEnd/>
            <a:tailEnd/>
          </a:ln>
        </p:spPr>
        <p:txBody>
          <a:bodyPr wrap="none" anchor="ctr"/>
          <a:lstStyle/>
          <a:p>
            <a:endParaRPr lang="en-US"/>
          </a:p>
        </p:txBody>
      </p:sp>
      <p:sp>
        <p:nvSpPr>
          <p:cNvPr id="30754" name="Freeform 36"/>
          <p:cNvSpPr>
            <a:spLocks noChangeArrowheads="1"/>
          </p:cNvSpPr>
          <p:nvPr/>
        </p:nvSpPr>
        <p:spPr bwMode="auto">
          <a:xfrm>
            <a:off x="5878513" y="3905250"/>
            <a:ext cx="166687" cy="366713"/>
          </a:xfrm>
          <a:custGeom>
            <a:avLst/>
            <a:gdLst>
              <a:gd name="T0" fmla="*/ 2147483647 w 98"/>
              <a:gd name="T1" fmla="*/ 2147483647 h 231"/>
              <a:gd name="T2" fmla="*/ 2147483647 w 98"/>
              <a:gd name="T3" fmla="*/ 2147483647 h 231"/>
              <a:gd name="T4" fmla="*/ 2147483647 w 98"/>
              <a:gd name="T5" fmla="*/ 2147483647 h 231"/>
              <a:gd name="T6" fmla="*/ 2147483647 w 98"/>
              <a:gd name="T7" fmla="*/ 2147483647 h 231"/>
              <a:gd name="T8" fmla="*/ 2147483647 w 98"/>
              <a:gd name="T9" fmla="*/ 2147483647 h 231"/>
              <a:gd name="T10" fmla="*/ 2147483647 w 98"/>
              <a:gd name="T11" fmla="*/ 2147483647 h 231"/>
              <a:gd name="T12" fmla="*/ 2147483647 w 98"/>
              <a:gd name="T13" fmla="*/ 2147483647 h 231"/>
              <a:gd name="T14" fmla="*/ 2147483647 w 98"/>
              <a:gd name="T15" fmla="*/ 2147483647 h 231"/>
              <a:gd name="T16" fmla="*/ 2147483647 w 98"/>
              <a:gd name="T17" fmla="*/ 2147483647 h 231"/>
              <a:gd name="T18" fmla="*/ 2147483647 w 98"/>
              <a:gd name="T19" fmla="*/ 2147483647 h 231"/>
              <a:gd name="T20" fmla="*/ 2147483647 w 98"/>
              <a:gd name="T21" fmla="*/ 2147483647 h 231"/>
              <a:gd name="T22" fmla="*/ 2147483647 w 98"/>
              <a:gd name="T23" fmla="*/ 2147483647 h 231"/>
              <a:gd name="T24" fmla="*/ 2147483647 w 98"/>
              <a:gd name="T25" fmla="*/ 2147483647 h 231"/>
              <a:gd name="T26" fmla="*/ 2147483647 w 98"/>
              <a:gd name="T27" fmla="*/ 2147483647 h 231"/>
              <a:gd name="T28" fmla="*/ 2147483647 w 98"/>
              <a:gd name="T29" fmla="*/ 2147483647 h 231"/>
              <a:gd name="T30" fmla="*/ 2147483647 w 98"/>
              <a:gd name="T31" fmla="*/ 2147483647 h 231"/>
              <a:gd name="T32" fmla="*/ 2147483647 w 98"/>
              <a:gd name="T33" fmla="*/ 2147483647 h 231"/>
              <a:gd name="T34" fmla="*/ 2147483647 w 98"/>
              <a:gd name="T35" fmla="*/ 2147483647 h 231"/>
              <a:gd name="T36" fmla="*/ 2147483647 w 98"/>
              <a:gd name="T37" fmla="*/ 2147483647 h 231"/>
              <a:gd name="T38" fmla="*/ 2147483647 w 98"/>
              <a:gd name="T39" fmla="*/ 2147483647 h 231"/>
              <a:gd name="T40" fmla="*/ 2147483647 w 98"/>
              <a:gd name="T41" fmla="*/ 2147483647 h 231"/>
              <a:gd name="T42" fmla="*/ 2147483647 w 98"/>
              <a:gd name="T43" fmla="*/ 2147483647 h 231"/>
              <a:gd name="T44" fmla="*/ 2147483647 w 98"/>
              <a:gd name="T45" fmla="*/ 2147483647 h 231"/>
              <a:gd name="T46" fmla="*/ 2147483647 w 98"/>
              <a:gd name="T47" fmla="*/ 2147483647 h 231"/>
              <a:gd name="T48" fmla="*/ 2147483647 w 98"/>
              <a:gd name="T49" fmla="*/ 2147483647 h 231"/>
              <a:gd name="T50" fmla="*/ 2147483647 w 98"/>
              <a:gd name="T51" fmla="*/ 2147483647 h 231"/>
              <a:gd name="T52" fmla="*/ 2147483647 w 98"/>
              <a:gd name="T53" fmla="*/ 2147483647 h 231"/>
              <a:gd name="T54" fmla="*/ 2147483647 w 98"/>
              <a:gd name="T55" fmla="*/ 2147483647 h 231"/>
              <a:gd name="T56" fmla="*/ 2147483647 w 98"/>
              <a:gd name="T57" fmla="*/ 2147483647 h 231"/>
              <a:gd name="T58" fmla="*/ 2147483647 w 98"/>
              <a:gd name="T59" fmla="*/ 2147483647 h 231"/>
              <a:gd name="T60" fmla="*/ 2147483647 w 98"/>
              <a:gd name="T61" fmla="*/ 2147483647 h 231"/>
              <a:gd name="T62" fmla="*/ 2147483647 w 98"/>
              <a:gd name="T63" fmla="*/ 2147483647 h 231"/>
              <a:gd name="T64" fmla="*/ 2147483647 w 98"/>
              <a:gd name="T65" fmla="*/ 2147483647 h 231"/>
              <a:gd name="T66" fmla="*/ 2147483647 w 98"/>
              <a:gd name="T67" fmla="*/ 2147483647 h 231"/>
              <a:gd name="T68" fmla="*/ 2147483647 w 98"/>
              <a:gd name="T69" fmla="*/ 2147483647 h 231"/>
              <a:gd name="T70" fmla="*/ 2147483647 w 98"/>
              <a:gd name="T71" fmla="*/ 2147483647 h 231"/>
              <a:gd name="T72" fmla="*/ 2147483647 w 98"/>
              <a:gd name="T73" fmla="*/ 2147483647 h 231"/>
              <a:gd name="T74" fmla="*/ 2147483647 w 98"/>
              <a:gd name="T75" fmla="*/ 2147483647 h 231"/>
              <a:gd name="T76" fmla="*/ 2147483647 w 98"/>
              <a:gd name="T77" fmla="*/ 2147483647 h 231"/>
              <a:gd name="T78" fmla="*/ 2147483647 w 98"/>
              <a:gd name="T79" fmla="*/ 2147483647 h 231"/>
              <a:gd name="T80" fmla="*/ 2147483647 w 98"/>
              <a:gd name="T81" fmla="*/ 2147483647 h 231"/>
              <a:gd name="T82" fmla="*/ 2147483647 w 98"/>
              <a:gd name="T83" fmla="*/ 2147483647 h 231"/>
              <a:gd name="T84" fmla="*/ 2147483647 w 98"/>
              <a:gd name="T85" fmla="*/ 2147483647 h 231"/>
              <a:gd name="T86" fmla="*/ 2147483647 w 98"/>
              <a:gd name="T87" fmla="*/ 2147483647 h 231"/>
              <a:gd name="T88" fmla="*/ 2147483647 w 98"/>
              <a:gd name="T89" fmla="*/ 2147483647 h 231"/>
              <a:gd name="T90" fmla="*/ 2147483647 w 98"/>
              <a:gd name="T91" fmla="*/ 2147483647 h 231"/>
              <a:gd name="T92" fmla="*/ 2147483647 w 98"/>
              <a:gd name="T93" fmla="*/ 2147483647 h 231"/>
              <a:gd name="T94" fmla="*/ 2147483647 w 98"/>
              <a:gd name="T95" fmla="*/ 2147483647 h 231"/>
              <a:gd name="T96" fmla="*/ 2147483647 w 98"/>
              <a:gd name="T97" fmla="*/ 2147483647 h 231"/>
              <a:gd name="T98" fmla="*/ 2147483647 w 98"/>
              <a:gd name="T99" fmla="*/ 0 h 231"/>
              <a:gd name="T100" fmla="*/ 2147483647 w 98"/>
              <a:gd name="T101" fmla="*/ 2147483647 h 231"/>
              <a:gd name="T102" fmla="*/ 2147483647 w 98"/>
              <a:gd name="T103" fmla="*/ 2147483647 h 231"/>
              <a:gd name="T104" fmla="*/ 2147483647 w 98"/>
              <a:gd name="T105" fmla="*/ 2147483647 h 231"/>
              <a:gd name="T106" fmla="*/ 2147483647 w 98"/>
              <a:gd name="T107" fmla="*/ 2147483647 h 231"/>
              <a:gd name="T108" fmla="*/ 2147483647 w 98"/>
              <a:gd name="T109" fmla="*/ 2147483647 h 231"/>
              <a:gd name="T110" fmla="*/ 2147483647 w 98"/>
              <a:gd name="T111" fmla="*/ 2147483647 h 231"/>
              <a:gd name="T112" fmla="*/ 2147483647 w 98"/>
              <a:gd name="T113" fmla="*/ 2147483647 h 231"/>
              <a:gd name="T114" fmla="*/ 2147483647 w 98"/>
              <a:gd name="T115" fmla="*/ 2147483647 h 231"/>
              <a:gd name="T116" fmla="*/ 2147483647 w 98"/>
              <a:gd name="T117" fmla="*/ 2147483647 h 231"/>
              <a:gd name="T118" fmla="*/ 2147483647 w 98"/>
              <a:gd name="T119" fmla="*/ 2147483647 h 231"/>
              <a:gd name="T120" fmla="*/ 2147483647 w 98"/>
              <a:gd name="T121" fmla="*/ 2147483647 h 2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8"/>
              <a:gd name="T184" fmla="*/ 0 h 231"/>
              <a:gd name="T185" fmla="*/ 98 w 98"/>
              <a:gd name="T186" fmla="*/ 231 h 2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8" h="231">
                <a:moveTo>
                  <a:pt x="15" y="142"/>
                </a:moveTo>
                <a:lnTo>
                  <a:pt x="15" y="146"/>
                </a:lnTo>
                <a:lnTo>
                  <a:pt x="15" y="148"/>
                </a:lnTo>
                <a:lnTo>
                  <a:pt x="13" y="148"/>
                </a:lnTo>
                <a:lnTo>
                  <a:pt x="13" y="156"/>
                </a:lnTo>
                <a:lnTo>
                  <a:pt x="13" y="165"/>
                </a:lnTo>
                <a:lnTo>
                  <a:pt x="10" y="171"/>
                </a:lnTo>
                <a:lnTo>
                  <a:pt x="8" y="179"/>
                </a:lnTo>
                <a:lnTo>
                  <a:pt x="19" y="194"/>
                </a:lnTo>
                <a:lnTo>
                  <a:pt x="31" y="211"/>
                </a:lnTo>
                <a:lnTo>
                  <a:pt x="33" y="217"/>
                </a:lnTo>
                <a:lnTo>
                  <a:pt x="33" y="223"/>
                </a:lnTo>
                <a:lnTo>
                  <a:pt x="36" y="221"/>
                </a:lnTo>
                <a:lnTo>
                  <a:pt x="42" y="225"/>
                </a:lnTo>
                <a:lnTo>
                  <a:pt x="42" y="231"/>
                </a:lnTo>
                <a:lnTo>
                  <a:pt x="46" y="231"/>
                </a:lnTo>
                <a:lnTo>
                  <a:pt x="46" y="227"/>
                </a:lnTo>
                <a:lnTo>
                  <a:pt x="50" y="229"/>
                </a:lnTo>
                <a:lnTo>
                  <a:pt x="52" y="221"/>
                </a:lnTo>
                <a:lnTo>
                  <a:pt x="52" y="217"/>
                </a:lnTo>
                <a:lnTo>
                  <a:pt x="48" y="210"/>
                </a:lnTo>
                <a:lnTo>
                  <a:pt x="44" y="204"/>
                </a:lnTo>
                <a:lnTo>
                  <a:pt x="38" y="202"/>
                </a:lnTo>
                <a:lnTo>
                  <a:pt x="35" y="200"/>
                </a:lnTo>
                <a:lnTo>
                  <a:pt x="33" y="192"/>
                </a:lnTo>
                <a:lnTo>
                  <a:pt x="31" y="185"/>
                </a:lnTo>
                <a:lnTo>
                  <a:pt x="29" y="185"/>
                </a:lnTo>
                <a:lnTo>
                  <a:pt x="25" y="185"/>
                </a:lnTo>
                <a:lnTo>
                  <a:pt x="23" y="179"/>
                </a:lnTo>
                <a:lnTo>
                  <a:pt x="21" y="173"/>
                </a:lnTo>
                <a:lnTo>
                  <a:pt x="19" y="173"/>
                </a:lnTo>
                <a:lnTo>
                  <a:pt x="19" y="162"/>
                </a:lnTo>
                <a:lnTo>
                  <a:pt x="23" y="150"/>
                </a:lnTo>
                <a:lnTo>
                  <a:pt x="25" y="139"/>
                </a:lnTo>
                <a:lnTo>
                  <a:pt x="29" y="129"/>
                </a:lnTo>
                <a:lnTo>
                  <a:pt x="27" y="114"/>
                </a:lnTo>
                <a:lnTo>
                  <a:pt x="27" y="110"/>
                </a:lnTo>
                <a:lnTo>
                  <a:pt x="31" y="110"/>
                </a:lnTo>
                <a:lnTo>
                  <a:pt x="36" y="108"/>
                </a:lnTo>
                <a:lnTo>
                  <a:pt x="38" y="110"/>
                </a:lnTo>
                <a:lnTo>
                  <a:pt x="40" y="110"/>
                </a:lnTo>
                <a:lnTo>
                  <a:pt x="40" y="115"/>
                </a:lnTo>
                <a:lnTo>
                  <a:pt x="42" y="119"/>
                </a:lnTo>
                <a:lnTo>
                  <a:pt x="48" y="119"/>
                </a:lnTo>
                <a:lnTo>
                  <a:pt x="52" y="117"/>
                </a:lnTo>
                <a:lnTo>
                  <a:pt x="52" y="119"/>
                </a:lnTo>
                <a:lnTo>
                  <a:pt x="52" y="123"/>
                </a:lnTo>
                <a:lnTo>
                  <a:pt x="56" y="125"/>
                </a:lnTo>
                <a:lnTo>
                  <a:pt x="60" y="127"/>
                </a:lnTo>
                <a:lnTo>
                  <a:pt x="60" y="131"/>
                </a:lnTo>
                <a:lnTo>
                  <a:pt x="60" y="133"/>
                </a:lnTo>
                <a:lnTo>
                  <a:pt x="61" y="133"/>
                </a:lnTo>
                <a:lnTo>
                  <a:pt x="61" y="123"/>
                </a:lnTo>
                <a:lnTo>
                  <a:pt x="58" y="115"/>
                </a:lnTo>
                <a:lnTo>
                  <a:pt x="56" y="106"/>
                </a:lnTo>
                <a:lnTo>
                  <a:pt x="58" y="98"/>
                </a:lnTo>
                <a:lnTo>
                  <a:pt x="61" y="96"/>
                </a:lnTo>
                <a:lnTo>
                  <a:pt x="67" y="94"/>
                </a:lnTo>
                <a:lnTo>
                  <a:pt x="71" y="94"/>
                </a:lnTo>
                <a:lnTo>
                  <a:pt x="75" y="94"/>
                </a:lnTo>
                <a:lnTo>
                  <a:pt x="83" y="91"/>
                </a:lnTo>
                <a:lnTo>
                  <a:pt x="84" y="87"/>
                </a:lnTo>
                <a:lnTo>
                  <a:pt x="92" y="87"/>
                </a:lnTo>
                <a:lnTo>
                  <a:pt x="96" y="85"/>
                </a:lnTo>
                <a:lnTo>
                  <a:pt x="98" y="79"/>
                </a:lnTo>
                <a:lnTo>
                  <a:pt x="98" y="77"/>
                </a:lnTo>
                <a:lnTo>
                  <a:pt x="96" y="69"/>
                </a:lnTo>
                <a:lnTo>
                  <a:pt x="94" y="66"/>
                </a:lnTo>
                <a:lnTo>
                  <a:pt x="92" y="62"/>
                </a:lnTo>
                <a:lnTo>
                  <a:pt x="88" y="58"/>
                </a:lnTo>
                <a:lnTo>
                  <a:pt x="86" y="54"/>
                </a:lnTo>
                <a:lnTo>
                  <a:pt x="84" y="46"/>
                </a:lnTo>
                <a:lnTo>
                  <a:pt x="84" y="41"/>
                </a:lnTo>
                <a:lnTo>
                  <a:pt x="81" y="31"/>
                </a:lnTo>
                <a:lnTo>
                  <a:pt x="77" y="31"/>
                </a:lnTo>
                <a:lnTo>
                  <a:pt x="71" y="29"/>
                </a:lnTo>
                <a:lnTo>
                  <a:pt x="69" y="23"/>
                </a:lnTo>
                <a:lnTo>
                  <a:pt x="63" y="23"/>
                </a:lnTo>
                <a:lnTo>
                  <a:pt x="60" y="25"/>
                </a:lnTo>
                <a:lnTo>
                  <a:pt x="56" y="27"/>
                </a:lnTo>
                <a:lnTo>
                  <a:pt x="54" y="33"/>
                </a:lnTo>
                <a:lnTo>
                  <a:pt x="50" y="33"/>
                </a:lnTo>
                <a:lnTo>
                  <a:pt x="48" y="31"/>
                </a:lnTo>
                <a:lnTo>
                  <a:pt x="44" y="29"/>
                </a:lnTo>
                <a:lnTo>
                  <a:pt x="38" y="29"/>
                </a:lnTo>
                <a:lnTo>
                  <a:pt x="38" y="23"/>
                </a:lnTo>
                <a:lnTo>
                  <a:pt x="36" y="21"/>
                </a:lnTo>
                <a:lnTo>
                  <a:pt x="36" y="18"/>
                </a:lnTo>
                <a:lnTo>
                  <a:pt x="42" y="12"/>
                </a:lnTo>
                <a:lnTo>
                  <a:pt x="40" y="6"/>
                </a:lnTo>
                <a:lnTo>
                  <a:pt x="36" y="8"/>
                </a:lnTo>
                <a:lnTo>
                  <a:pt x="33" y="6"/>
                </a:lnTo>
                <a:lnTo>
                  <a:pt x="33" y="2"/>
                </a:lnTo>
                <a:lnTo>
                  <a:pt x="33" y="4"/>
                </a:lnTo>
                <a:lnTo>
                  <a:pt x="23" y="4"/>
                </a:lnTo>
                <a:lnTo>
                  <a:pt x="19" y="0"/>
                </a:lnTo>
                <a:lnTo>
                  <a:pt x="17" y="0"/>
                </a:lnTo>
                <a:lnTo>
                  <a:pt x="15" y="6"/>
                </a:lnTo>
                <a:lnTo>
                  <a:pt x="15" y="10"/>
                </a:lnTo>
                <a:lnTo>
                  <a:pt x="12" y="12"/>
                </a:lnTo>
                <a:lnTo>
                  <a:pt x="8" y="16"/>
                </a:lnTo>
                <a:lnTo>
                  <a:pt x="2" y="18"/>
                </a:lnTo>
                <a:lnTo>
                  <a:pt x="2" y="21"/>
                </a:lnTo>
                <a:lnTo>
                  <a:pt x="4" y="29"/>
                </a:lnTo>
                <a:lnTo>
                  <a:pt x="2" y="35"/>
                </a:lnTo>
                <a:lnTo>
                  <a:pt x="0" y="43"/>
                </a:lnTo>
                <a:lnTo>
                  <a:pt x="2" y="54"/>
                </a:lnTo>
                <a:lnTo>
                  <a:pt x="10" y="60"/>
                </a:lnTo>
                <a:lnTo>
                  <a:pt x="13" y="66"/>
                </a:lnTo>
                <a:lnTo>
                  <a:pt x="13" y="73"/>
                </a:lnTo>
                <a:lnTo>
                  <a:pt x="8" y="75"/>
                </a:lnTo>
                <a:lnTo>
                  <a:pt x="10" y="89"/>
                </a:lnTo>
                <a:lnTo>
                  <a:pt x="13" y="98"/>
                </a:lnTo>
                <a:lnTo>
                  <a:pt x="19" y="106"/>
                </a:lnTo>
                <a:lnTo>
                  <a:pt x="23" y="115"/>
                </a:lnTo>
                <a:lnTo>
                  <a:pt x="23" y="123"/>
                </a:lnTo>
                <a:lnTo>
                  <a:pt x="21" y="129"/>
                </a:lnTo>
                <a:lnTo>
                  <a:pt x="17" y="137"/>
                </a:lnTo>
                <a:lnTo>
                  <a:pt x="17" y="142"/>
                </a:lnTo>
                <a:lnTo>
                  <a:pt x="15" y="142"/>
                </a:lnTo>
                <a:close/>
              </a:path>
            </a:pathLst>
          </a:custGeom>
          <a:solidFill>
            <a:srgbClr val="EAEAEA"/>
          </a:solidFill>
          <a:ln w="2520">
            <a:solidFill>
              <a:srgbClr val="C0C0C0"/>
            </a:solidFill>
            <a:round/>
            <a:headEnd/>
            <a:tailEnd/>
          </a:ln>
        </p:spPr>
        <p:txBody>
          <a:bodyPr wrap="none" anchor="ctr"/>
          <a:lstStyle/>
          <a:p>
            <a:endParaRPr lang="en-US"/>
          </a:p>
        </p:txBody>
      </p:sp>
      <p:sp>
        <p:nvSpPr>
          <p:cNvPr id="30755" name="Freeform 37"/>
          <p:cNvSpPr>
            <a:spLocks noChangeArrowheads="1"/>
          </p:cNvSpPr>
          <p:nvPr/>
        </p:nvSpPr>
        <p:spPr bwMode="auto">
          <a:xfrm>
            <a:off x="4427538" y="4445000"/>
            <a:ext cx="228600" cy="255588"/>
          </a:xfrm>
          <a:custGeom>
            <a:avLst/>
            <a:gdLst>
              <a:gd name="T0" fmla="*/ 2147483647 w 134"/>
              <a:gd name="T1" fmla="*/ 2147483647 h 161"/>
              <a:gd name="T2" fmla="*/ 2147483647 w 134"/>
              <a:gd name="T3" fmla="*/ 2147483647 h 161"/>
              <a:gd name="T4" fmla="*/ 2147483647 w 134"/>
              <a:gd name="T5" fmla="*/ 0 h 161"/>
              <a:gd name="T6" fmla="*/ 2147483647 w 134"/>
              <a:gd name="T7" fmla="*/ 2147483647 h 161"/>
              <a:gd name="T8" fmla="*/ 2147483647 w 134"/>
              <a:gd name="T9" fmla="*/ 2147483647 h 161"/>
              <a:gd name="T10" fmla="*/ 2147483647 w 134"/>
              <a:gd name="T11" fmla="*/ 2147483647 h 161"/>
              <a:gd name="T12" fmla="*/ 2147483647 w 134"/>
              <a:gd name="T13" fmla="*/ 2147483647 h 161"/>
              <a:gd name="T14" fmla="*/ 2147483647 w 134"/>
              <a:gd name="T15" fmla="*/ 2147483647 h 161"/>
              <a:gd name="T16" fmla="*/ 2147483647 w 134"/>
              <a:gd name="T17" fmla="*/ 2147483647 h 161"/>
              <a:gd name="T18" fmla="*/ 2147483647 w 134"/>
              <a:gd name="T19" fmla="*/ 2147483647 h 161"/>
              <a:gd name="T20" fmla="*/ 2147483647 w 134"/>
              <a:gd name="T21" fmla="*/ 2147483647 h 161"/>
              <a:gd name="T22" fmla="*/ 2147483647 w 134"/>
              <a:gd name="T23" fmla="*/ 0 h 161"/>
              <a:gd name="T24" fmla="*/ 2147483647 w 134"/>
              <a:gd name="T25" fmla="*/ 2147483647 h 161"/>
              <a:gd name="T26" fmla="*/ 2147483647 w 134"/>
              <a:gd name="T27" fmla="*/ 2147483647 h 161"/>
              <a:gd name="T28" fmla="*/ 2147483647 w 134"/>
              <a:gd name="T29" fmla="*/ 2147483647 h 161"/>
              <a:gd name="T30" fmla="*/ 2147483647 w 134"/>
              <a:gd name="T31" fmla="*/ 2147483647 h 161"/>
              <a:gd name="T32" fmla="*/ 2147483647 w 134"/>
              <a:gd name="T33" fmla="*/ 2147483647 h 161"/>
              <a:gd name="T34" fmla="*/ 2147483647 w 134"/>
              <a:gd name="T35" fmla="*/ 2147483647 h 161"/>
              <a:gd name="T36" fmla="*/ 0 w 134"/>
              <a:gd name="T37" fmla="*/ 2147483647 h 161"/>
              <a:gd name="T38" fmla="*/ 2147483647 w 134"/>
              <a:gd name="T39" fmla="*/ 2147483647 h 161"/>
              <a:gd name="T40" fmla="*/ 2147483647 w 134"/>
              <a:gd name="T41" fmla="*/ 2147483647 h 161"/>
              <a:gd name="T42" fmla="*/ 2147483647 w 134"/>
              <a:gd name="T43" fmla="*/ 2147483647 h 161"/>
              <a:gd name="T44" fmla="*/ 2147483647 w 134"/>
              <a:gd name="T45" fmla="*/ 2147483647 h 161"/>
              <a:gd name="T46" fmla="*/ 2147483647 w 134"/>
              <a:gd name="T47" fmla="*/ 2147483647 h 161"/>
              <a:gd name="T48" fmla="*/ 2147483647 w 134"/>
              <a:gd name="T49" fmla="*/ 2147483647 h 161"/>
              <a:gd name="T50" fmla="*/ 2147483647 w 134"/>
              <a:gd name="T51" fmla="*/ 2147483647 h 161"/>
              <a:gd name="T52" fmla="*/ 2147483647 w 134"/>
              <a:gd name="T53" fmla="*/ 2147483647 h 161"/>
              <a:gd name="T54" fmla="*/ 2147483647 w 134"/>
              <a:gd name="T55" fmla="*/ 2147483647 h 161"/>
              <a:gd name="T56" fmla="*/ 2147483647 w 134"/>
              <a:gd name="T57" fmla="*/ 2147483647 h 161"/>
              <a:gd name="T58" fmla="*/ 2147483647 w 134"/>
              <a:gd name="T59" fmla="*/ 2147483647 h 161"/>
              <a:gd name="T60" fmla="*/ 2147483647 w 134"/>
              <a:gd name="T61" fmla="*/ 2147483647 h 161"/>
              <a:gd name="T62" fmla="*/ 2147483647 w 134"/>
              <a:gd name="T63" fmla="*/ 2147483647 h 161"/>
              <a:gd name="T64" fmla="*/ 2147483647 w 134"/>
              <a:gd name="T65" fmla="*/ 2147483647 h 161"/>
              <a:gd name="T66" fmla="*/ 2147483647 w 134"/>
              <a:gd name="T67" fmla="*/ 2147483647 h 161"/>
              <a:gd name="T68" fmla="*/ 2147483647 w 134"/>
              <a:gd name="T69" fmla="*/ 2147483647 h 161"/>
              <a:gd name="T70" fmla="*/ 2147483647 w 134"/>
              <a:gd name="T71" fmla="*/ 2147483647 h 161"/>
              <a:gd name="T72" fmla="*/ 2147483647 w 134"/>
              <a:gd name="T73" fmla="*/ 2147483647 h 161"/>
              <a:gd name="T74" fmla="*/ 2147483647 w 134"/>
              <a:gd name="T75" fmla="*/ 2147483647 h 161"/>
              <a:gd name="T76" fmla="*/ 2147483647 w 134"/>
              <a:gd name="T77" fmla="*/ 2147483647 h 161"/>
              <a:gd name="T78" fmla="*/ 2147483647 w 134"/>
              <a:gd name="T79" fmla="*/ 2147483647 h 161"/>
              <a:gd name="T80" fmla="*/ 2147483647 w 134"/>
              <a:gd name="T81" fmla="*/ 2147483647 h 161"/>
              <a:gd name="T82" fmla="*/ 2147483647 w 134"/>
              <a:gd name="T83" fmla="*/ 2147483647 h 161"/>
              <a:gd name="T84" fmla="*/ 2147483647 w 134"/>
              <a:gd name="T85" fmla="*/ 2147483647 h 161"/>
              <a:gd name="T86" fmla="*/ 2147483647 w 134"/>
              <a:gd name="T87" fmla="*/ 2147483647 h 161"/>
              <a:gd name="T88" fmla="*/ 2147483647 w 134"/>
              <a:gd name="T89" fmla="*/ 2147483647 h 161"/>
              <a:gd name="T90" fmla="*/ 2147483647 w 134"/>
              <a:gd name="T91" fmla="*/ 2147483647 h 161"/>
              <a:gd name="T92" fmla="*/ 2147483647 w 134"/>
              <a:gd name="T93" fmla="*/ 2147483647 h 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4"/>
              <a:gd name="T142" fmla="*/ 0 h 161"/>
              <a:gd name="T143" fmla="*/ 134 w 134"/>
              <a:gd name="T144" fmla="*/ 161 h 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4" h="161">
                <a:moveTo>
                  <a:pt x="123" y="42"/>
                </a:moveTo>
                <a:lnTo>
                  <a:pt x="109" y="35"/>
                </a:lnTo>
                <a:lnTo>
                  <a:pt x="109" y="33"/>
                </a:lnTo>
                <a:lnTo>
                  <a:pt x="105" y="33"/>
                </a:lnTo>
                <a:lnTo>
                  <a:pt x="104" y="29"/>
                </a:lnTo>
                <a:lnTo>
                  <a:pt x="104" y="25"/>
                </a:lnTo>
                <a:lnTo>
                  <a:pt x="102" y="21"/>
                </a:lnTo>
                <a:lnTo>
                  <a:pt x="102" y="19"/>
                </a:lnTo>
                <a:lnTo>
                  <a:pt x="59" y="0"/>
                </a:lnTo>
                <a:lnTo>
                  <a:pt x="59" y="6"/>
                </a:lnTo>
                <a:lnTo>
                  <a:pt x="56" y="6"/>
                </a:lnTo>
                <a:lnTo>
                  <a:pt x="54" y="8"/>
                </a:lnTo>
                <a:lnTo>
                  <a:pt x="57" y="12"/>
                </a:lnTo>
                <a:lnTo>
                  <a:pt x="61" y="13"/>
                </a:lnTo>
                <a:lnTo>
                  <a:pt x="61" y="15"/>
                </a:lnTo>
                <a:lnTo>
                  <a:pt x="61" y="17"/>
                </a:lnTo>
                <a:lnTo>
                  <a:pt x="59" y="15"/>
                </a:lnTo>
                <a:lnTo>
                  <a:pt x="56" y="17"/>
                </a:lnTo>
                <a:lnTo>
                  <a:pt x="54" y="17"/>
                </a:lnTo>
                <a:lnTo>
                  <a:pt x="54" y="23"/>
                </a:lnTo>
                <a:lnTo>
                  <a:pt x="54" y="27"/>
                </a:lnTo>
                <a:lnTo>
                  <a:pt x="52" y="25"/>
                </a:lnTo>
                <a:lnTo>
                  <a:pt x="52" y="19"/>
                </a:lnTo>
                <a:lnTo>
                  <a:pt x="46" y="17"/>
                </a:lnTo>
                <a:lnTo>
                  <a:pt x="40" y="15"/>
                </a:lnTo>
                <a:lnTo>
                  <a:pt x="40" y="19"/>
                </a:lnTo>
                <a:lnTo>
                  <a:pt x="36" y="19"/>
                </a:lnTo>
                <a:lnTo>
                  <a:pt x="34" y="19"/>
                </a:lnTo>
                <a:lnTo>
                  <a:pt x="36" y="25"/>
                </a:lnTo>
                <a:lnTo>
                  <a:pt x="33" y="25"/>
                </a:lnTo>
                <a:lnTo>
                  <a:pt x="31" y="25"/>
                </a:lnTo>
                <a:lnTo>
                  <a:pt x="27" y="19"/>
                </a:lnTo>
                <a:lnTo>
                  <a:pt x="27" y="13"/>
                </a:lnTo>
                <a:lnTo>
                  <a:pt x="27" y="8"/>
                </a:lnTo>
                <a:lnTo>
                  <a:pt x="29" y="0"/>
                </a:lnTo>
                <a:lnTo>
                  <a:pt x="17" y="0"/>
                </a:lnTo>
                <a:lnTo>
                  <a:pt x="21" y="8"/>
                </a:lnTo>
                <a:lnTo>
                  <a:pt x="19" y="10"/>
                </a:lnTo>
                <a:lnTo>
                  <a:pt x="19" y="15"/>
                </a:lnTo>
                <a:lnTo>
                  <a:pt x="19" y="19"/>
                </a:lnTo>
                <a:lnTo>
                  <a:pt x="17" y="23"/>
                </a:lnTo>
                <a:lnTo>
                  <a:pt x="21" y="27"/>
                </a:lnTo>
                <a:lnTo>
                  <a:pt x="23" y="29"/>
                </a:lnTo>
                <a:lnTo>
                  <a:pt x="25" y="29"/>
                </a:lnTo>
                <a:lnTo>
                  <a:pt x="23" y="31"/>
                </a:lnTo>
                <a:lnTo>
                  <a:pt x="21" y="35"/>
                </a:lnTo>
                <a:lnTo>
                  <a:pt x="19" y="36"/>
                </a:lnTo>
                <a:lnTo>
                  <a:pt x="17" y="38"/>
                </a:lnTo>
                <a:lnTo>
                  <a:pt x="15" y="46"/>
                </a:lnTo>
                <a:lnTo>
                  <a:pt x="13" y="46"/>
                </a:lnTo>
                <a:lnTo>
                  <a:pt x="10" y="48"/>
                </a:lnTo>
                <a:lnTo>
                  <a:pt x="4" y="48"/>
                </a:lnTo>
                <a:lnTo>
                  <a:pt x="0" y="48"/>
                </a:lnTo>
                <a:lnTo>
                  <a:pt x="0" y="60"/>
                </a:lnTo>
                <a:lnTo>
                  <a:pt x="0" y="71"/>
                </a:lnTo>
                <a:lnTo>
                  <a:pt x="8" y="75"/>
                </a:lnTo>
                <a:lnTo>
                  <a:pt x="13" y="79"/>
                </a:lnTo>
                <a:lnTo>
                  <a:pt x="13" y="86"/>
                </a:lnTo>
                <a:lnTo>
                  <a:pt x="13" y="92"/>
                </a:lnTo>
                <a:lnTo>
                  <a:pt x="19" y="98"/>
                </a:lnTo>
                <a:lnTo>
                  <a:pt x="25" y="106"/>
                </a:lnTo>
                <a:lnTo>
                  <a:pt x="29" y="106"/>
                </a:lnTo>
                <a:lnTo>
                  <a:pt x="31" y="106"/>
                </a:lnTo>
                <a:lnTo>
                  <a:pt x="31" y="109"/>
                </a:lnTo>
                <a:lnTo>
                  <a:pt x="31" y="113"/>
                </a:lnTo>
                <a:lnTo>
                  <a:pt x="34" y="115"/>
                </a:lnTo>
                <a:lnTo>
                  <a:pt x="36" y="117"/>
                </a:lnTo>
                <a:lnTo>
                  <a:pt x="40" y="119"/>
                </a:lnTo>
                <a:lnTo>
                  <a:pt x="46" y="121"/>
                </a:lnTo>
                <a:lnTo>
                  <a:pt x="54" y="123"/>
                </a:lnTo>
                <a:lnTo>
                  <a:pt x="56" y="125"/>
                </a:lnTo>
                <a:lnTo>
                  <a:pt x="57" y="125"/>
                </a:lnTo>
                <a:lnTo>
                  <a:pt x="59" y="129"/>
                </a:lnTo>
                <a:lnTo>
                  <a:pt x="61" y="132"/>
                </a:lnTo>
                <a:lnTo>
                  <a:pt x="61" y="140"/>
                </a:lnTo>
                <a:lnTo>
                  <a:pt x="61" y="152"/>
                </a:lnTo>
                <a:lnTo>
                  <a:pt x="59" y="154"/>
                </a:lnTo>
                <a:lnTo>
                  <a:pt x="59" y="157"/>
                </a:lnTo>
                <a:lnTo>
                  <a:pt x="59" y="159"/>
                </a:lnTo>
                <a:lnTo>
                  <a:pt x="63" y="159"/>
                </a:lnTo>
                <a:lnTo>
                  <a:pt x="69" y="157"/>
                </a:lnTo>
                <a:lnTo>
                  <a:pt x="73" y="155"/>
                </a:lnTo>
                <a:lnTo>
                  <a:pt x="75" y="155"/>
                </a:lnTo>
                <a:lnTo>
                  <a:pt x="77" y="159"/>
                </a:lnTo>
                <a:lnTo>
                  <a:pt x="81" y="161"/>
                </a:lnTo>
                <a:lnTo>
                  <a:pt x="86" y="159"/>
                </a:lnTo>
                <a:lnTo>
                  <a:pt x="90" y="159"/>
                </a:lnTo>
                <a:lnTo>
                  <a:pt x="94" y="159"/>
                </a:lnTo>
                <a:lnTo>
                  <a:pt x="100" y="157"/>
                </a:lnTo>
                <a:lnTo>
                  <a:pt x="102" y="155"/>
                </a:lnTo>
                <a:lnTo>
                  <a:pt x="104" y="154"/>
                </a:lnTo>
                <a:lnTo>
                  <a:pt x="105" y="155"/>
                </a:lnTo>
                <a:lnTo>
                  <a:pt x="109" y="154"/>
                </a:lnTo>
                <a:lnTo>
                  <a:pt x="111" y="152"/>
                </a:lnTo>
                <a:lnTo>
                  <a:pt x="115" y="150"/>
                </a:lnTo>
                <a:lnTo>
                  <a:pt x="121" y="150"/>
                </a:lnTo>
                <a:lnTo>
                  <a:pt x="125" y="148"/>
                </a:lnTo>
                <a:lnTo>
                  <a:pt x="130" y="146"/>
                </a:lnTo>
                <a:lnTo>
                  <a:pt x="132" y="146"/>
                </a:lnTo>
                <a:lnTo>
                  <a:pt x="134" y="140"/>
                </a:lnTo>
                <a:lnTo>
                  <a:pt x="134" y="136"/>
                </a:lnTo>
                <a:lnTo>
                  <a:pt x="127" y="129"/>
                </a:lnTo>
                <a:lnTo>
                  <a:pt x="121" y="121"/>
                </a:lnTo>
                <a:lnTo>
                  <a:pt x="121" y="109"/>
                </a:lnTo>
                <a:lnTo>
                  <a:pt x="121" y="94"/>
                </a:lnTo>
                <a:lnTo>
                  <a:pt x="123" y="90"/>
                </a:lnTo>
                <a:lnTo>
                  <a:pt x="125" y="86"/>
                </a:lnTo>
                <a:lnTo>
                  <a:pt x="119" y="81"/>
                </a:lnTo>
                <a:lnTo>
                  <a:pt x="113" y="73"/>
                </a:lnTo>
                <a:lnTo>
                  <a:pt x="117" y="58"/>
                </a:lnTo>
                <a:lnTo>
                  <a:pt x="123" y="44"/>
                </a:lnTo>
                <a:lnTo>
                  <a:pt x="123" y="42"/>
                </a:lnTo>
                <a:close/>
                <a:moveTo>
                  <a:pt x="42" y="92"/>
                </a:moveTo>
                <a:lnTo>
                  <a:pt x="44" y="94"/>
                </a:lnTo>
                <a:lnTo>
                  <a:pt x="44" y="96"/>
                </a:lnTo>
                <a:lnTo>
                  <a:pt x="46" y="98"/>
                </a:lnTo>
                <a:lnTo>
                  <a:pt x="44" y="98"/>
                </a:lnTo>
                <a:lnTo>
                  <a:pt x="42" y="98"/>
                </a:lnTo>
                <a:lnTo>
                  <a:pt x="40" y="94"/>
                </a:lnTo>
                <a:lnTo>
                  <a:pt x="42" y="92"/>
                </a:lnTo>
                <a:close/>
                <a:moveTo>
                  <a:pt x="119" y="69"/>
                </a:moveTo>
                <a:lnTo>
                  <a:pt x="119" y="73"/>
                </a:lnTo>
                <a:lnTo>
                  <a:pt x="121" y="77"/>
                </a:lnTo>
                <a:lnTo>
                  <a:pt x="123" y="75"/>
                </a:lnTo>
                <a:lnTo>
                  <a:pt x="119" y="69"/>
                </a:lnTo>
                <a:close/>
                <a:moveTo>
                  <a:pt x="67" y="36"/>
                </a:moveTo>
                <a:lnTo>
                  <a:pt x="69" y="36"/>
                </a:lnTo>
                <a:lnTo>
                  <a:pt x="69" y="38"/>
                </a:lnTo>
                <a:lnTo>
                  <a:pt x="67" y="40"/>
                </a:lnTo>
                <a:lnTo>
                  <a:pt x="63" y="40"/>
                </a:lnTo>
                <a:lnTo>
                  <a:pt x="65" y="38"/>
                </a:lnTo>
                <a:lnTo>
                  <a:pt x="67" y="36"/>
                </a:lnTo>
                <a:close/>
                <a:moveTo>
                  <a:pt x="46" y="8"/>
                </a:moveTo>
                <a:lnTo>
                  <a:pt x="48" y="10"/>
                </a:lnTo>
                <a:lnTo>
                  <a:pt x="52" y="12"/>
                </a:lnTo>
                <a:lnTo>
                  <a:pt x="52" y="8"/>
                </a:lnTo>
                <a:lnTo>
                  <a:pt x="48" y="8"/>
                </a:lnTo>
                <a:lnTo>
                  <a:pt x="46" y="8"/>
                </a:lnTo>
                <a:close/>
              </a:path>
            </a:pathLst>
          </a:custGeom>
          <a:solidFill>
            <a:srgbClr val="EAEAEA"/>
          </a:solidFill>
          <a:ln w="2520">
            <a:solidFill>
              <a:srgbClr val="C0C0C0"/>
            </a:solidFill>
            <a:round/>
            <a:headEnd/>
            <a:tailEnd/>
          </a:ln>
        </p:spPr>
        <p:txBody>
          <a:bodyPr wrap="none" anchor="ctr"/>
          <a:lstStyle/>
          <a:p>
            <a:endParaRPr lang="en-US"/>
          </a:p>
        </p:txBody>
      </p:sp>
      <p:sp>
        <p:nvSpPr>
          <p:cNvPr id="30756" name="Freeform 38"/>
          <p:cNvSpPr>
            <a:spLocks noChangeArrowheads="1"/>
          </p:cNvSpPr>
          <p:nvPr/>
        </p:nvSpPr>
        <p:spPr bwMode="auto">
          <a:xfrm>
            <a:off x="5227638" y="3348038"/>
            <a:ext cx="157162" cy="142875"/>
          </a:xfrm>
          <a:custGeom>
            <a:avLst/>
            <a:gdLst>
              <a:gd name="T0" fmla="*/ 2147483647 w 92"/>
              <a:gd name="T1" fmla="*/ 2147483647 h 90"/>
              <a:gd name="T2" fmla="*/ 2147483647 w 92"/>
              <a:gd name="T3" fmla="*/ 2147483647 h 90"/>
              <a:gd name="T4" fmla="*/ 2147483647 w 92"/>
              <a:gd name="T5" fmla="*/ 2147483647 h 90"/>
              <a:gd name="T6" fmla="*/ 2147483647 w 92"/>
              <a:gd name="T7" fmla="*/ 2147483647 h 90"/>
              <a:gd name="T8" fmla="*/ 2147483647 w 92"/>
              <a:gd name="T9" fmla="*/ 2147483647 h 90"/>
              <a:gd name="T10" fmla="*/ 2147483647 w 92"/>
              <a:gd name="T11" fmla="*/ 2147483647 h 90"/>
              <a:gd name="T12" fmla="*/ 2147483647 w 92"/>
              <a:gd name="T13" fmla="*/ 2147483647 h 90"/>
              <a:gd name="T14" fmla="*/ 2147483647 w 92"/>
              <a:gd name="T15" fmla="*/ 2147483647 h 90"/>
              <a:gd name="T16" fmla="*/ 2147483647 w 92"/>
              <a:gd name="T17" fmla="*/ 2147483647 h 90"/>
              <a:gd name="T18" fmla="*/ 2147483647 w 92"/>
              <a:gd name="T19" fmla="*/ 2147483647 h 90"/>
              <a:gd name="T20" fmla="*/ 2147483647 w 92"/>
              <a:gd name="T21" fmla="*/ 2147483647 h 90"/>
              <a:gd name="T22" fmla="*/ 2147483647 w 92"/>
              <a:gd name="T23" fmla="*/ 2147483647 h 90"/>
              <a:gd name="T24" fmla="*/ 2147483647 w 92"/>
              <a:gd name="T25" fmla="*/ 2147483647 h 90"/>
              <a:gd name="T26" fmla="*/ 2147483647 w 92"/>
              <a:gd name="T27" fmla="*/ 2147483647 h 90"/>
              <a:gd name="T28" fmla="*/ 2147483647 w 92"/>
              <a:gd name="T29" fmla="*/ 2147483647 h 90"/>
              <a:gd name="T30" fmla="*/ 2147483647 w 92"/>
              <a:gd name="T31" fmla="*/ 2147483647 h 90"/>
              <a:gd name="T32" fmla="*/ 2147483647 w 92"/>
              <a:gd name="T33" fmla="*/ 2147483647 h 90"/>
              <a:gd name="T34" fmla="*/ 2147483647 w 92"/>
              <a:gd name="T35" fmla="*/ 2147483647 h 90"/>
              <a:gd name="T36" fmla="*/ 2147483647 w 92"/>
              <a:gd name="T37" fmla="*/ 2147483647 h 90"/>
              <a:gd name="T38" fmla="*/ 2147483647 w 92"/>
              <a:gd name="T39" fmla="*/ 2147483647 h 90"/>
              <a:gd name="T40" fmla="*/ 2147483647 w 92"/>
              <a:gd name="T41" fmla="*/ 2147483647 h 90"/>
              <a:gd name="T42" fmla="*/ 2147483647 w 92"/>
              <a:gd name="T43" fmla="*/ 2147483647 h 90"/>
              <a:gd name="T44" fmla="*/ 0 w 92"/>
              <a:gd name="T45" fmla="*/ 2147483647 h 90"/>
              <a:gd name="T46" fmla="*/ 0 w 92"/>
              <a:gd name="T47" fmla="*/ 2147483647 h 90"/>
              <a:gd name="T48" fmla="*/ 2147483647 w 92"/>
              <a:gd name="T49" fmla="*/ 2147483647 h 90"/>
              <a:gd name="T50" fmla="*/ 2147483647 w 92"/>
              <a:gd name="T51" fmla="*/ 2147483647 h 90"/>
              <a:gd name="T52" fmla="*/ 2147483647 w 92"/>
              <a:gd name="T53" fmla="*/ 2147483647 h 90"/>
              <a:gd name="T54" fmla="*/ 2147483647 w 92"/>
              <a:gd name="T55" fmla="*/ 2147483647 h 90"/>
              <a:gd name="T56" fmla="*/ 2147483647 w 92"/>
              <a:gd name="T57" fmla="*/ 2147483647 h 90"/>
              <a:gd name="T58" fmla="*/ 2147483647 w 92"/>
              <a:gd name="T59" fmla="*/ 2147483647 h 90"/>
              <a:gd name="T60" fmla="*/ 2147483647 w 92"/>
              <a:gd name="T61" fmla="*/ 2147483647 h 90"/>
              <a:gd name="T62" fmla="*/ 2147483647 w 92"/>
              <a:gd name="T63" fmla="*/ 2147483647 h 90"/>
              <a:gd name="T64" fmla="*/ 2147483647 w 92"/>
              <a:gd name="T65" fmla="*/ 2147483647 h 90"/>
              <a:gd name="T66" fmla="*/ 2147483647 w 92"/>
              <a:gd name="T67" fmla="*/ 0 h 90"/>
              <a:gd name="T68" fmla="*/ 2147483647 w 92"/>
              <a:gd name="T69" fmla="*/ 2147483647 h 90"/>
              <a:gd name="T70" fmla="*/ 2147483647 w 92"/>
              <a:gd name="T71" fmla="*/ 2147483647 h 90"/>
              <a:gd name="T72" fmla="*/ 2147483647 w 92"/>
              <a:gd name="T73" fmla="*/ 2147483647 h 90"/>
              <a:gd name="T74" fmla="*/ 2147483647 w 92"/>
              <a:gd name="T75" fmla="*/ 2147483647 h 90"/>
              <a:gd name="T76" fmla="*/ 2147483647 w 92"/>
              <a:gd name="T77" fmla="*/ 2147483647 h 90"/>
              <a:gd name="T78" fmla="*/ 2147483647 w 92"/>
              <a:gd name="T79" fmla="*/ 2147483647 h 90"/>
              <a:gd name="T80" fmla="*/ 2147483647 w 92"/>
              <a:gd name="T81" fmla="*/ 2147483647 h 90"/>
              <a:gd name="T82" fmla="*/ 2147483647 w 92"/>
              <a:gd name="T83" fmla="*/ 2147483647 h 90"/>
              <a:gd name="T84" fmla="*/ 2147483647 w 92"/>
              <a:gd name="T85" fmla="*/ 2147483647 h 90"/>
              <a:gd name="T86" fmla="*/ 2147483647 w 92"/>
              <a:gd name="T87" fmla="*/ 2147483647 h 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2"/>
              <a:gd name="T133" fmla="*/ 0 h 90"/>
              <a:gd name="T134" fmla="*/ 92 w 92"/>
              <a:gd name="T135" fmla="*/ 90 h 9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2" h="90">
                <a:moveTo>
                  <a:pt x="73" y="31"/>
                </a:moveTo>
                <a:lnTo>
                  <a:pt x="73" y="35"/>
                </a:lnTo>
                <a:lnTo>
                  <a:pt x="73" y="37"/>
                </a:lnTo>
                <a:lnTo>
                  <a:pt x="73" y="40"/>
                </a:lnTo>
                <a:lnTo>
                  <a:pt x="77" y="44"/>
                </a:lnTo>
                <a:lnTo>
                  <a:pt x="85" y="40"/>
                </a:lnTo>
                <a:lnTo>
                  <a:pt x="86" y="42"/>
                </a:lnTo>
                <a:lnTo>
                  <a:pt x="86" y="46"/>
                </a:lnTo>
                <a:lnTo>
                  <a:pt x="85" y="52"/>
                </a:lnTo>
                <a:lnTo>
                  <a:pt x="88" y="60"/>
                </a:lnTo>
                <a:lnTo>
                  <a:pt x="88" y="65"/>
                </a:lnTo>
                <a:lnTo>
                  <a:pt x="90" y="67"/>
                </a:lnTo>
                <a:lnTo>
                  <a:pt x="92" y="71"/>
                </a:lnTo>
                <a:lnTo>
                  <a:pt x="86" y="73"/>
                </a:lnTo>
                <a:lnTo>
                  <a:pt x="79" y="75"/>
                </a:lnTo>
                <a:lnTo>
                  <a:pt x="69" y="73"/>
                </a:lnTo>
                <a:lnTo>
                  <a:pt x="63" y="73"/>
                </a:lnTo>
                <a:lnTo>
                  <a:pt x="56" y="79"/>
                </a:lnTo>
                <a:lnTo>
                  <a:pt x="52" y="79"/>
                </a:lnTo>
                <a:lnTo>
                  <a:pt x="48" y="85"/>
                </a:lnTo>
                <a:lnTo>
                  <a:pt x="42" y="88"/>
                </a:lnTo>
                <a:lnTo>
                  <a:pt x="37" y="90"/>
                </a:lnTo>
                <a:lnTo>
                  <a:pt x="31" y="85"/>
                </a:lnTo>
                <a:lnTo>
                  <a:pt x="33" y="77"/>
                </a:lnTo>
                <a:lnTo>
                  <a:pt x="35" y="71"/>
                </a:lnTo>
                <a:lnTo>
                  <a:pt x="31" y="67"/>
                </a:lnTo>
                <a:lnTo>
                  <a:pt x="29" y="63"/>
                </a:lnTo>
                <a:lnTo>
                  <a:pt x="25" y="62"/>
                </a:lnTo>
                <a:lnTo>
                  <a:pt x="23" y="65"/>
                </a:lnTo>
                <a:lnTo>
                  <a:pt x="19" y="67"/>
                </a:lnTo>
                <a:lnTo>
                  <a:pt x="14" y="69"/>
                </a:lnTo>
                <a:lnTo>
                  <a:pt x="10" y="69"/>
                </a:lnTo>
                <a:lnTo>
                  <a:pt x="6" y="69"/>
                </a:lnTo>
                <a:lnTo>
                  <a:pt x="6" y="67"/>
                </a:lnTo>
                <a:lnTo>
                  <a:pt x="8" y="63"/>
                </a:lnTo>
                <a:lnTo>
                  <a:pt x="10" y="62"/>
                </a:lnTo>
                <a:lnTo>
                  <a:pt x="14" y="60"/>
                </a:lnTo>
                <a:lnTo>
                  <a:pt x="15" y="56"/>
                </a:lnTo>
                <a:lnTo>
                  <a:pt x="12" y="54"/>
                </a:lnTo>
                <a:lnTo>
                  <a:pt x="12" y="50"/>
                </a:lnTo>
                <a:lnTo>
                  <a:pt x="14" y="44"/>
                </a:lnTo>
                <a:lnTo>
                  <a:pt x="12" y="42"/>
                </a:lnTo>
                <a:lnTo>
                  <a:pt x="8" y="44"/>
                </a:lnTo>
                <a:lnTo>
                  <a:pt x="4" y="42"/>
                </a:lnTo>
                <a:lnTo>
                  <a:pt x="2" y="39"/>
                </a:lnTo>
                <a:lnTo>
                  <a:pt x="0" y="37"/>
                </a:lnTo>
                <a:lnTo>
                  <a:pt x="0" y="35"/>
                </a:lnTo>
                <a:lnTo>
                  <a:pt x="0" y="33"/>
                </a:lnTo>
                <a:lnTo>
                  <a:pt x="2" y="33"/>
                </a:lnTo>
                <a:lnTo>
                  <a:pt x="8" y="31"/>
                </a:lnTo>
                <a:lnTo>
                  <a:pt x="10" y="33"/>
                </a:lnTo>
                <a:lnTo>
                  <a:pt x="12" y="33"/>
                </a:lnTo>
                <a:lnTo>
                  <a:pt x="17" y="29"/>
                </a:lnTo>
                <a:lnTo>
                  <a:pt x="19" y="25"/>
                </a:lnTo>
                <a:lnTo>
                  <a:pt x="17" y="23"/>
                </a:lnTo>
                <a:lnTo>
                  <a:pt x="21" y="17"/>
                </a:lnTo>
                <a:lnTo>
                  <a:pt x="23" y="16"/>
                </a:lnTo>
                <a:lnTo>
                  <a:pt x="23" y="14"/>
                </a:lnTo>
                <a:lnTo>
                  <a:pt x="21" y="12"/>
                </a:lnTo>
                <a:lnTo>
                  <a:pt x="19" y="8"/>
                </a:lnTo>
                <a:lnTo>
                  <a:pt x="23" y="6"/>
                </a:lnTo>
                <a:lnTo>
                  <a:pt x="25" y="6"/>
                </a:lnTo>
                <a:lnTo>
                  <a:pt x="27" y="6"/>
                </a:lnTo>
                <a:lnTo>
                  <a:pt x="31" y="8"/>
                </a:lnTo>
                <a:lnTo>
                  <a:pt x="33" y="8"/>
                </a:lnTo>
                <a:lnTo>
                  <a:pt x="35" y="6"/>
                </a:lnTo>
                <a:lnTo>
                  <a:pt x="37" y="0"/>
                </a:lnTo>
                <a:lnTo>
                  <a:pt x="38" y="0"/>
                </a:lnTo>
                <a:lnTo>
                  <a:pt x="42" y="8"/>
                </a:lnTo>
                <a:lnTo>
                  <a:pt x="37" y="12"/>
                </a:lnTo>
                <a:lnTo>
                  <a:pt x="37" y="14"/>
                </a:lnTo>
                <a:lnTo>
                  <a:pt x="40" y="17"/>
                </a:lnTo>
                <a:lnTo>
                  <a:pt x="38" y="21"/>
                </a:lnTo>
                <a:lnTo>
                  <a:pt x="33" y="19"/>
                </a:lnTo>
                <a:lnTo>
                  <a:pt x="27" y="21"/>
                </a:lnTo>
                <a:lnTo>
                  <a:pt x="29" y="27"/>
                </a:lnTo>
                <a:lnTo>
                  <a:pt x="38" y="27"/>
                </a:lnTo>
                <a:lnTo>
                  <a:pt x="38" y="29"/>
                </a:lnTo>
                <a:lnTo>
                  <a:pt x="42" y="31"/>
                </a:lnTo>
                <a:lnTo>
                  <a:pt x="46" y="29"/>
                </a:lnTo>
                <a:lnTo>
                  <a:pt x="50" y="29"/>
                </a:lnTo>
                <a:lnTo>
                  <a:pt x="54" y="31"/>
                </a:lnTo>
                <a:lnTo>
                  <a:pt x="56" y="31"/>
                </a:lnTo>
                <a:lnTo>
                  <a:pt x="58" y="33"/>
                </a:lnTo>
                <a:lnTo>
                  <a:pt x="63" y="31"/>
                </a:lnTo>
                <a:lnTo>
                  <a:pt x="67" y="29"/>
                </a:lnTo>
                <a:lnTo>
                  <a:pt x="73" y="31"/>
                </a:lnTo>
                <a:close/>
              </a:path>
            </a:pathLst>
          </a:custGeom>
          <a:solidFill>
            <a:srgbClr val="EAEAEA"/>
          </a:solidFill>
          <a:ln w="2520">
            <a:solidFill>
              <a:srgbClr val="C0C0C0"/>
            </a:solidFill>
            <a:round/>
            <a:headEnd/>
            <a:tailEnd/>
          </a:ln>
        </p:spPr>
        <p:txBody>
          <a:bodyPr wrap="none" anchor="ctr"/>
          <a:lstStyle/>
          <a:p>
            <a:endParaRPr lang="en-US"/>
          </a:p>
        </p:txBody>
      </p:sp>
      <p:sp>
        <p:nvSpPr>
          <p:cNvPr id="30757" name="Freeform 39"/>
          <p:cNvSpPr>
            <a:spLocks noChangeArrowheads="1"/>
          </p:cNvSpPr>
          <p:nvPr/>
        </p:nvSpPr>
        <p:spPr bwMode="auto">
          <a:xfrm>
            <a:off x="6345238" y="3778250"/>
            <a:ext cx="38100" cy="79375"/>
          </a:xfrm>
          <a:custGeom>
            <a:avLst/>
            <a:gdLst>
              <a:gd name="T0" fmla="*/ 2147483647 w 22"/>
              <a:gd name="T1" fmla="*/ 0 h 50"/>
              <a:gd name="T2" fmla="*/ 2147483647 w 22"/>
              <a:gd name="T3" fmla="*/ 2147483647 h 50"/>
              <a:gd name="T4" fmla="*/ 2147483647 w 22"/>
              <a:gd name="T5" fmla="*/ 2147483647 h 50"/>
              <a:gd name="T6" fmla="*/ 0 w 22"/>
              <a:gd name="T7" fmla="*/ 2147483647 h 50"/>
              <a:gd name="T8" fmla="*/ 2147483647 w 22"/>
              <a:gd name="T9" fmla="*/ 2147483647 h 50"/>
              <a:gd name="T10" fmla="*/ 2147483647 w 22"/>
              <a:gd name="T11" fmla="*/ 2147483647 h 50"/>
              <a:gd name="T12" fmla="*/ 2147483647 w 22"/>
              <a:gd name="T13" fmla="*/ 2147483647 h 50"/>
              <a:gd name="T14" fmla="*/ 2147483647 w 22"/>
              <a:gd name="T15" fmla="*/ 2147483647 h 50"/>
              <a:gd name="T16" fmla="*/ 2147483647 w 22"/>
              <a:gd name="T17" fmla="*/ 2147483647 h 50"/>
              <a:gd name="T18" fmla="*/ 2147483647 w 22"/>
              <a:gd name="T19" fmla="*/ 2147483647 h 50"/>
              <a:gd name="T20" fmla="*/ 2147483647 w 22"/>
              <a:gd name="T21" fmla="*/ 2147483647 h 50"/>
              <a:gd name="T22" fmla="*/ 2147483647 w 22"/>
              <a:gd name="T23" fmla="*/ 0 h 50"/>
              <a:gd name="T24" fmla="*/ 2147483647 w 22"/>
              <a:gd name="T25" fmla="*/ 0 h 50"/>
              <a:gd name="T26" fmla="*/ 2147483647 w 22"/>
              <a:gd name="T27" fmla="*/ 0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50"/>
              <a:gd name="T44" fmla="*/ 22 w 22"/>
              <a:gd name="T45" fmla="*/ 50 h 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50">
                <a:moveTo>
                  <a:pt x="16" y="0"/>
                </a:moveTo>
                <a:lnTo>
                  <a:pt x="8" y="13"/>
                </a:lnTo>
                <a:lnTo>
                  <a:pt x="2" y="27"/>
                </a:lnTo>
                <a:lnTo>
                  <a:pt x="0" y="34"/>
                </a:lnTo>
                <a:lnTo>
                  <a:pt x="2" y="40"/>
                </a:lnTo>
                <a:lnTo>
                  <a:pt x="4" y="44"/>
                </a:lnTo>
                <a:lnTo>
                  <a:pt x="6" y="50"/>
                </a:lnTo>
                <a:lnTo>
                  <a:pt x="10" y="50"/>
                </a:lnTo>
                <a:lnTo>
                  <a:pt x="14" y="38"/>
                </a:lnTo>
                <a:lnTo>
                  <a:pt x="18" y="25"/>
                </a:lnTo>
                <a:lnTo>
                  <a:pt x="20" y="11"/>
                </a:lnTo>
                <a:lnTo>
                  <a:pt x="22" y="0"/>
                </a:lnTo>
                <a:lnTo>
                  <a:pt x="20" y="0"/>
                </a:lnTo>
                <a:lnTo>
                  <a:pt x="16" y="0"/>
                </a:lnTo>
                <a:close/>
              </a:path>
            </a:pathLst>
          </a:custGeom>
          <a:solidFill>
            <a:srgbClr val="EAEAEA"/>
          </a:solidFill>
          <a:ln w="2520">
            <a:solidFill>
              <a:srgbClr val="C0C0C0"/>
            </a:solidFill>
            <a:round/>
            <a:headEnd/>
            <a:tailEnd/>
          </a:ln>
        </p:spPr>
        <p:txBody>
          <a:bodyPr wrap="none" anchor="ctr"/>
          <a:lstStyle/>
          <a:p>
            <a:endParaRPr lang="en-US"/>
          </a:p>
        </p:txBody>
      </p:sp>
      <p:sp>
        <p:nvSpPr>
          <p:cNvPr id="30758" name="Freeform 40"/>
          <p:cNvSpPr>
            <a:spLocks noChangeArrowheads="1"/>
          </p:cNvSpPr>
          <p:nvPr/>
        </p:nvSpPr>
        <p:spPr bwMode="auto">
          <a:xfrm>
            <a:off x="4562475" y="3451225"/>
            <a:ext cx="139700" cy="138113"/>
          </a:xfrm>
          <a:custGeom>
            <a:avLst/>
            <a:gdLst>
              <a:gd name="T0" fmla="*/ 2147483647 w 82"/>
              <a:gd name="T1" fmla="*/ 2147483647 h 87"/>
              <a:gd name="T2" fmla="*/ 2147483647 w 82"/>
              <a:gd name="T3" fmla="*/ 2147483647 h 87"/>
              <a:gd name="T4" fmla="*/ 2147483647 w 82"/>
              <a:gd name="T5" fmla="*/ 2147483647 h 87"/>
              <a:gd name="T6" fmla="*/ 2147483647 w 82"/>
              <a:gd name="T7" fmla="*/ 2147483647 h 87"/>
              <a:gd name="T8" fmla="*/ 2147483647 w 82"/>
              <a:gd name="T9" fmla="*/ 2147483647 h 87"/>
              <a:gd name="T10" fmla="*/ 2147483647 w 82"/>
              <a:gd name="T11" fmla="*/ 2147483647 h 87"/>
              <a:gd name="T12" fmla="*/ 2147483647 w 82"/>
              <a:gd name="T13" fmla="*/ 2147483647 h 87"/>
              <a:gd name="T14" fmla="*/ 2147483647 w 82"/>
              <a:gd name="T15" fmla="*/ 2147483647 h 87"/>
              <a:gd name="T16" fmla="*/ 2147483647 w 82"/>
              <a:gd name="T17" fmla="*/ 2147483647 h 87"/>
              <a:gd name="T18" fmla="*/ 2147483647 w 82"/>
              <a:gd name="T19" fmla="*/ 2147483647 h 87"/>
              <a:gd name="T20" fmla="*/ 2147483647 w 82"/>
              <a:gd name="T21" fmla="*/ 2147483647 h 87"/>
              <a:gd name="T22" fmla="*/ 2147483647 w 82"/>
              <a:gd name="T23" fmla="*/ 2147483647 h 87"/>
              <a:gd name="T24" fmla="*/ 2147483647 w 82"/>
              <a:gd name="T25" fmla="*/ 2147483647 h 87"/>
              <a:gd name="T26" fmla="*/ 2147483647 w 82"/>
              <a:gd name="T27" fmla="*/ 2147483647 h 87"/>
              <a:gd name="T28" fmla="*/ 2147483647 w 82"/>
              <a:gd name="T29" fmla="*/ 2147483647 h 87"/>
              <a:gd name="T30" fmla="*/ 2147483647 w 82"/>
              <a:gd name="T31" fmla="*/ 2147483647 h 87"/>
              <a:gd name="T32" fmla="*/ 2147483647 w 82"/>
              <a:gd name="T33" fmla="*/ 2147483647 h 87"/>
              <a:gd name="T34" fmla="*/ 2147483647 w 82"/>
              <a:gd name="T35" fmla="*/ 2147483647 h 87"/>
              <a:gd name="T36" fmla="*/ 2147483647 w 82"/>
              <a:gd name="T37" fmla="*/ 2147483647 h 87"/>
              <a:gd name="T38" fmla="*/ 2147483647 w 82"/>
              <a:gd name="T39" fmla="*/ 2147483647 h 87"/>
              <a:gd name="T40" fmla="*/ 2147483647 w 82"/>
              <a:gd name="T41" fmla="*/ 2147483647 h 87"/>
              <a:gd name="T42" fmla="*/ 2147483647 w 82"/>
              <a:gd name="T43" fmla="*/ 0 h 87"/>
              <a:gd name="T44" fmla="*/ 2147483647 w 82"/>
              <a:gd name="T45" fmla="*/ 2147483647 h 87"/>
              <a:gd name="T46" fmla="*/ 2147483647 w 82"/>
              <a:gd name="T47" fmla="*/ 2147483647 h 87"/>
              <a:gd name="T48" fmla="*/ 2147483647 w 82"/>
              <a:gd name="T49" fmla="*/ 2147483647 h 87"/>
              <a:gd name="T50" fmla="*/ 2147483647 w 82"/>
              <a:gd name="T51" fmla="*/ 2147483647 h 87"/>
              <a:gd name="T52" fmla="*/ 2147483647 w 82"/>
              <a:gd name="T53" fmla="*/ 2147483647 h 87"/>
              <a:gd name="T54" fmla="*/ 2147483647 w 82"/>
              <a:gd name="T55" fmla="*/ 2147483647 h 87"/>
              <a:gd name="T56" fmla="*/ 2147483647 w 82"/>
              <a:gd name="T57" fmla="*/ 2147483647 h 87"/>
              <a:gd name="T58" fmla="*/ 2147483647 w 82"/>
              <a:gd name="T59" fmla="*/ 2147483647 h 87"/>
              <a:gd name="T60" fmla="*/ 2147483647 w 82"/>
              <a:gd name="T61" fmla="*/ 2147483647 h 87"/>
              <a:gd name="T62" fmla="*/ 2147483647 w 82"/>
              <a:gd name="T63" fmla="*/ 2147483647 h 87"/>
              <a:gd name="T64" fmla="*/ 0 w 82"/>
              <a:gd name="T65" fmla="*/ 2147483647 h 87"/>
              <a:gd name="T66" fmla="*/ 0 w 82"/>
              <a:gd name="T67" fmla="*/ 2147483647 h 87"/>
              <a:gd name="T68" fmla="*/ 2147483647 w 82"/>
              <a:gd name="T69" fmla="*/ 2147483647 h 87"/>
              <a:gd name="T70" fmla="*/ 2147483647 w 82"/>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87"/>
              <a:gd name="T110" fmla="*/ 82 w 82"/>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87">
                <a:moveTo>
                  <a:pt x="3" y="52"/>
                </a:moveTo>
                <a:lnTo>
                  <a:pt x="5" y="50"/>
                </a:lnTo>
                <a:lnTo>
                  <a:pt x="9" y="46"/>
                </a:lnTo>
                <a:lnTo>
                  <a:pt x="15" y="46"/>
                </a:lnTo>
                <a:lnTo>
                  <a:pt x="17" y="48"/>
                </a:lnTo>
                <a:lnTo>
                  <a:pt x="15" y="54"/>
                </a:lnTo>
                <a:lnTo>
                  <a:pt x="11" y="60"/>
                </a:lnTo>
                <a:lnTo>
                  <a:pt x="11" y="64"/>
                </a:lnTo>
                <a:lnTo>
                  <a:pt x="9" y="70"/>
                </a:lnTo>
                <a:lnTo>
                  <a:pt x="7" y="70"/>
                </a:lnTo>
                <a:lnTo>
                  <a:pt x="5" y="71"/>
                </a:lnTo>
                <a:lnTo>
                  <a:pt x="3" y="75"/>
                </a:lnTo>
                <a:lnTo>
                  <a:pt x="2" y="77"/>
                </a:lnTo>
                <a:lnTo>
                  <a:pt x="2" y="81"/>
                </a:lnTo>
                <a:lnTo>
                  <a:pt x="2" y="87"/>
                </a:lnTo>
                <a:lnTo>
                  <a:pt x="3" y="87"/>
                </a:lnTo>
                <a:lnTo>
                  <a:pt x="7" y="85"/>
                </a:lnTo>
                <a:lnTo>
                  <a:pt x="11" y="85"/>
                </a:lnTo>
                <a:lnTo>
                  <a:pt x="17" y="87"/>
                </a:lnTo>
                <a:lnTo>
                  <a:pt x="21" y="87"/>
                </a:lnTo>
                <a:lnTo>
                  <a:pt x="40" y="73"/>
                </a:lnTo>
                <a:lnTo>
                  <a:pt x="67" y="52"/>
                </a:lnTo>
                <a:lnTo>
                  <a:pt x="69" y="48"/>
                </a:lnTo>
                <a:lnTo>
                  <a:pt x="71" y="45"/>
                </a:lnTo>
                <a:lnTo>
                  <a:pt x="73" y="41"/>
                </a:lnTo>
                <a:lnTo>
                  <a:pt x="73" y="39"/>
                </a:lnTo>
                <a:lnTo>
                  <a:pt x="73" y="35"/>
                </a:lnTo>
                <a:lnTo>
                  <a:pt x="73" y="31"/>
                </a:lnTo>
                <a:lnTo>
                  <a:pt x="74" y="27"/>
                </a:lnTo>
                <a:lnTo>
                  <a:pt x="74" y="23"/>
                </a:lnTo>
                <a:lnTo>
                  <a:pt x="73" y="22"/>
                </a:lnTo>
                <a:lnTo>
                  <a:pt x="76" y="16"/>
                </a:lnTo>
                <a:lnTo>
                  <a:pt x="80" y="14"/>
                </a:lnTo>
                <a:lnTo>
                  <a:pt x="82" y="8"/>
                </a:lnTo>
                <a:lnTo>
                  <a:pt x="82" y="4"/>
                </a:lnTo>
                <a:lnTo>
                  <a:pt x="80" y="4"/>
                </a:lnTo>
                <a:lnTo>
                  <a:pt x="78" y="0"/>
                </a:lnTo>
                <a:lnTo>
                  <a:pt x="73" y="2"/>
                </a:lnTo>
                <a:lnTo>
                  <a:pt x="67" y="6"/>
                </a:lnTo>
                <a:lnTo>
                  <a:pt x="59" y="6"/>
                </a:lnTo>
                <a:lnTo>
                  <a:pt x="51" y="8"/>
                </a:lnTo>
                <a:lnTo>
                  <a:pt x="42" y="12"/>
                </a:lnTo>
                <a:lnTo>
                  <a:pt x="34" y="14"/>
                </a:lnTo>
                <a:lnTo>
                  <a:pt x="30" y="14"/>
                </a:lnTo>
                <a:lnTo>
                  <a:pt x="26" y="12"/>
                </a:lnTo>
                <a:lnTo>
                  <a:pt x="23" y="14"/>
                </a:lnTo>
                <a:lnTo>
                  <a:pt x="21" y="16"/>
                </a:lnTo>
                <a:lnTo>
                  <a:pt x="19" y="16"/>
                </a:lnTo>
                <a:lnTo>
                  <a:pt x="15" y="16"/>
                </a:lnTo>
                <a:lnTo>
                  <a:pt x="13" y="18"/>
                </a:lnTo>
                <a:lnTo>
                  <a:pt x="15" y="22"/>
                </a:lnTo>
                <a:lnTo>
                  <a:pt x="15" y="23"/>
                </a:lnTo>
                <a:lnTo>
                  <a:pt x="11" y="25"/>
                </a:lnTo>
                <a:lnTo>
                  <a:pt x="9" y="27"/>
                </a:lnTo>
                <a:lnTo>
                  <a:pt x="7" y="31"/>
                </a:lnTo>
                <a:lnTo>
                  <a:pt x="2" y="31"/>
                </a:lnTo>
                <a:lnTo>
                  <a:pt x="2" y="29"/>
                </a:lnTo>
                <a:lnTo>
                  <a:pt x="0" y="31"/>
                </a:lnTo>
                <a:lnTo>
                  <a:pt x="0" y="33"/>
                </a:lnTo>
                <a:lnTo>
                  <a:pt x="2" y="39"/>
                </a:lnTo>
                <a:lnTo>
                  <a:pt x="0" y="45"/>
                </a:lnTo>
                <a:lnTo>
                  <a:pt x="0" y="48"/>
                </a:lnTo>
                <a:lnTo>
                  <a:pt x="2" y="48"/>
                </a:lnTo>
                <a:lnTo>
                  <a:pt x="3" y="50"/>
                </a:lnTo>
                <a:lnTo>
                  <a:pt x="3" y="52"/>
                </a:lnTo>
                <a:close/>
              </a:path>
            </a:pathLst>
          </a:custGeom>
          <a:solidFill>
            <a:srgbClr val="EAEAEA"/>
          </a:solidFill>
          <a:ln w="2520">
            <a:solidFill>
              <a:srgbClr val="C0C0C0"/>
            </a:solidFill>
            <a:round/>
            <a:headEnd/>
            <a:tailEnd/>
          </a:ln>
        </p:spPr>
        <p:txBody>
          <a:bodyPr wrap="none" anchor="ctr"/>
          <a:lstStyle/>
          <a:p>
            <a:endParaRPr lang="en-US"/>
          </a:p>
        </p:txBody>
      </p:sp>
      <p:sp>
        <p:nvSpPr>
          <p:cNvPr id="30759" name="Freeform 41"/>
          <p:cNvSpPr>
            <a:spLocks noChangeArrowheads="1"/>
          </p:cNvSpPr>
          <p:nvPr/>
        </p:nvSpPr>
        <p:spPr bwMode="auto">
          <a:xfrm>
            <a:off x="3927475" y="3159125"/>
            <a:ext cx="98425" cy="63500"/>
          </a:xfrm>
          <a:custGeom>
            <a:avLst/>
            <a:gdLst>
              <a:gd name="T0" fmla="*/ 2147483647 w 58"/>
              <a:gd name="T1" fmla="*/ 2147483647 h 40"/>
              <a:gd name="T2" fmla="*/ 2147483647 w 58"/>
              <a:gd name="T3" fmla="*/ 2147483647 h 40"/>
              <a:gd name="T4" fmla="*/ 2147483647 w 58"/>
              <a:gd name="T5" fmla="*/ 2147483647 h 40"/>
              <a:gd name="T6" fmla="*/ 2147483647 w 58"/>
              <a:gd name="T7" fmla="*/ 2147483647 h 40"/>
              <a:gd name="T8" fmla="*/ 2147483647 w 58"/>
              <a:gd name="T9" fmla="*/ 2147483647 h 40"/>
              <a:gd name="T10" fmla="*/ 2147483647 w 58"/>
              <a:gd name="T11" fmla="*/ 2147483647 h 40"/>
              <a:gd name="T12" fmla="*/ 2147483647 w 58"/>
              <a:gd name="T13" fmla="*/ 2147483647 h 40"/>
              <a:gd name="T14" fmla="*/ 2147483647 w 58"/>
              <a:gd name="T15" fmla="*/ 2147483647 h 40"/>
              <a:gd name="T16" fmla="*/ 2147483647 w 58"/>
              <a:gd name="T17" fmla="*/ 2147483647 h 40"/>
              <a:gd name="T18" fmla="*/ 2147483647 w 58"/>
              <a:gd name="T19" fmla="*/ 0 h 40"/>
              <a:gd name="T20" fmla="*/ 2147483647 w 58"/>
              <a:gd name="T21" fmla="*/ 0 h 40"/>
              <a:gd name="T22" fmla="*/ 2147483647 w 58"/>
              <a:gd name="T23" fmla="*/ 2147483647 h 40"/>
              <a:gd name="T24" fmla="*/ 2147483647 w 58"/>
              <a:gd name="T25" fmla="*/ 2147483647 h 40"/>
              <a:gd name="T26" fmla="*/ 2147483647 w 58"/>
              <a:gd name="T27" fmla="*/ 2147483647 h 40"/>
              <a:gd name="T28" fmla="*/ 2147483647 w 58"/>
              <a:gd name="T29" fmla="*/ 2147483647 h 40"/>
              <a:gd name="T30" fmla="*/ 2147483647 w 58"/>
              <a:gd name="T31" fmla="*/ 2147483647 h 40"/>
              <a:gd name="T32" fmla="*/ 2147483647 w 58"/>
              <a:gd name="T33" fmla="*/ 2147483647 h 40"/>
              <a:gd name="T34" fmla="*/ 2147483647 w 58"/>
              <a:gd name="T35" fmla="*/ 2147483647 h 40"/>
              <a:gd name="T36" fmla="*/ 2147483647 w 58"/>
              <a:gd name="T37" fmla="*/ 2147483647 h 40"/>
              <a:gd name="T38" fmla="*/ 2147483647 w 58"/>
              <a:gd name="T39" fmla="*/ 2147483647 h 40"/>
              <a:gd name="T40" fmla="*/ 2147483647 w 58"/>
              <a:gd name="T41" fmla="*/ 2147483647 h 40"/>
              <a:gd name="T42" fmla="*/ 2147483647 w 58"/>
              <a:gd name="T43" fmla="*/ 2147483647 h 40"/>
              <a:gd name="T44" fmla="*/ 2147483647 w 58"/>
              <a:gd name="T45" fmla="*/ 2147483647 h 40"/>
              <a:gd name="T46" fmla="*/ 2147483647 w 58"/>
              <a:gd name="T47" fmla="*/ 2147483647 h 40"/>
              <a:gd name="T48" fmla="*/ 2147483647 w 58"/>
              <a:gd name="T49" fmla="*/ 2147483647 h 40"/>
              <a:gd name="T50" fmla="*/ 0 w 58"/>
              <a:gd name="T51" fmla="*/ 2147483647 h 40"/>
              <a:gd name="T52" fmla="*/ 2147483647 w 58"/>
              <a:gd name="T53" fmla="*/ 2147483647 h 40"/>
              <a:gd name="T54" fmla="*/ 2147483647 w 58"/>
              <a:gd name="T55" fmla="*/ 2147483647 h 40"/>
              <a:gd name="T56" fmla="*/ 2147483647 w 58"/>
              <a:gd name="T57" fmla="*/ 2147483647 h 40"/>
              <a:gd name="T58" fmla="*/ 2147483647 w 58"/>
              <a:gd name="T59" fmla="*/ 2147483647 h 40"/>
              <a:gd name="T60" fmla="*/ 2147483647 w 58"/>
              <a:gd name="T61" fmla="*/ 2147483647 h 40"/>
              <a:gd name="T62" fmla="*/ 2147483647 w 58"/>
              <a:gd name="T63" fmla="*/ 2147483647 h 40"/>
              <a:gd name="T64" fmla="*/ 2147483647 w 58"/>
              <a:gd name="T65" fmla="*/ 2147483647 h 40"/>
              <a:gd name="T66" fmla="*/ 2147483647 w 58"/>
              <a:gd name="T67" fmla="*/ 2147483647 h 40"/>
              <a:gd name="T68" fmla="*/ 2147483647 w 58"/>
              <a:gd name="T69" fmla="*/ 2147483647 h 40"/>
              <a:gd name="T70" fmla="*/ 2147483647 w 58"/>
              <a:gd name="T71" fmla="*/ 2147483647 h 40"/>
              <a:gd name="T72" fmla="*/ 2147483647 w 58"/>
              <a:gd name="T73" fmla="*/ 2147483647 h 40"/>
              <a:gd name="T74" fmla="*/ 2147483647 w 58"/>
              <a:gd name="T75" fmla="*/ 2147483647 h 40"/>
              <a:gd name="T76" fmla="*/ 2147483647 w 58"/>
              <a:gd name="T77" fmla="*/ 2147483647 h 40"/>
              <a:gd name="T78" fmla="*/ 2147483647 w 58"/>
              <a:gd name="T79" fmla="*/ 2147483647 h 40"/>
              <a:gd name="T80" fmla="*/ 2147483647 w 58"/>
              <a:gd name="T81" fmla="*/ 2147483647 h 40"/>
              <a:gd name="T82" fmla="*/ 2147483647 w 58"/>
              <a:gd name="T83" fmla="*/ 2147483647 h 40"/>
              <a:gd name="T84" fmla="*/ 2147483647 w 58"/>
              <a:gd name="T85" fmla="*/ 2147483647 h 40"/>
              <a:gd name="T86" fmla="*/ 2147483647 w 58"/>
              <a:gd name="T87" fmla="*/ 2147483647 h 40"/>
              <a:gd name="T88" fmla="*/ 2147483647 w 58"/>
              <a:gd name="T89" fmla="*/ 2147483647 h 40"/>
              <a:gd name="T90" fmla="*/ 2147483647 w 58"/>
              <a:gd name="T91" fmla="*/ 2147483647 h 40"/>
              <a:gd name="T92" fmla="*/ 2147483647 w 58"/>
              <a:gd name="T93" fmla="*/ 2147483647 h 40"/>
              <a:gd name="T94" fmla="*/ 2147483647 w 58"/>
              <a:gd name="T95" fmla="*/ 2147483647 h 40"/>
              <a:gd name="T96" fmla="*/ 2147483647 w 58"/>
              <a:gd name="T97" fmla="*/ 2147483647 h 40"/>
              <a:gd name="T98" fmla="*/ 2147483647 w 58"/>
              <a:gd name="T99" fmla="*/ 2147483647 h 40"/>
              <a:gd name="T100" fmla="*/ 2147483647 w 58"/>
              <a:gd name="T101" fmla="*/ 2147483647 h 40"/>
              <a:gd name="T102" fmla="*/ 2147483647 w 58"/>
              <a:gd name="T103" fmla="*/ 2147483647 h 40"/>
              <a:gd name="T104" fmla="*/ 2147483647 w 58"/>
              <a:gd name="T105" fmla="*/ 2147483647 h 40"/>
              <a:gd name="T106" fmla="*/ 2147483647 w 58"/>
              <a:gd name="T107" fmla="*/ 2147483647 h 40"/>
              <a:gd name="T108" fmla="*/ 2147483647 w 58"/>
              <a:gd name="T109" fmla="*/ 2147483647 h 40"/>
              <a:gd name="T110" fmla="*/ 2147483647 w 58"/>
              <a:gd name="T111" fmla="*/ 2147483647 h 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8"/>
              <a:gd name="T169" fmla="*/ 0 h 40"/>
              <a:gd name="T170" fmla="*/ 58 w 58"/>
              <a:gd name="T171" fmla="*/ 40 h 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8" h="40">
                <a:moveTo>
                  <a:pt x="58" y="19"/>
                </a:moveTo>
                <a:lnTo>
                  <a:pt x="58" y="17"/>
                </a:lnTo>
                <a:lnTo>
                  <a:pt x="58" y="16"/>
                </a:lnTo>
                <a:lnTo>
                  <a:pt x="56" y="16"/>
                </a:lnTo>
                <a:lnTo>
                  <a:pt x="56" y="14"/>
                </a:lnTo>
                <a:lnTo>
                  <a:pt x="54" y="12"/>
                </a:lnTo>
                <a:lnTo>
                  <a:pt x="54" y="10"/>
                </a:lnTo>
                <a:lnTo>
                  <a:pt x="44" y="2"/>
                </a:lnTo>
                <a:lnTo>
                  <a:pt x="41" y="0"/>
                </a:lnTo>
                <a:lnTo>
                  <a:pt x="37" y="0"/>
                </a:lnTo>
                <a:lnTo>
                  <a:pt x="35" y="2"/>
                </a:lnTo>
                <a:lnTo>
                  <a:pt x="31" y="4"/>
                </a:lnTo>
                <a:lnTo>
                  <a:pt x="29" y="4"/>
                </a:lnTo>
                <a:lnTo>
                  <a:pt x="27" y="6"/>
                </a:lnTo>
                <a:lnTo>
                  <a:pt x="23" y="6"/>
                </a:lnTo>
                <a:lnTo>
                  <a:pt x="21" y="6"/>
                </a:lnTo>
                <a:lnTo>
                  <a:pt x="21" y="8"/>
                </a:lnTo>
                <a:lnTo>
                  <a:pt x="21" y="10"/>
                </a:lnTo>
                <a:lnTo>
                  <a:pt x="19" y="10"/>
                </a:lnTo>
                <a:lnTo>
                  <a:pt x="14" y="14"/>
                </a:lnTo>
                <a:lnTo>
                  <a:pt x="10" y="19"/>
                </a:lnTo>
                <a:lnTo>
                  <a:pt x="6" y="25"/>
                </a:lnTo>
                <a:lnTo>
                  <a:pt x="2" y="29"/>
                </a:lnTo>
                <a:lnTo>
                  <a:pt x="2" y="31"/>
                </a:lnTo>
                <a:lnTo>
                  <a:pt x="0" y="35"/>
                </a:lnTo>
                <a:lnTo>
                  <a:pt x="2" y="35"/>
                </a:lnTo>
                <a:lnTo>
                  <a:pt x="4" y="35"/>
                </a:lnTo>
                <a:lnTo>
                  <a:pt x="8" y="33"/>
                </a:lnTo>
                <a:lnTo>
                  <a:pt x="10" y="35"/>
                </a:lnTo>
                <a:lnTo>
                  <a:pt x="12" y="37"/>
                </a:lnTo>
                <a:lnTo>
                  <a:pt x="18" y="39"/>
                </a:lnTo>
                <a:lnTo>
                  <a:pt x="19" y="40"/>
                </a:lnTo>
                <a:lnTo>
                  <a:pt x="21" y="40"/>
                </a:lnTo>
                <a:lnTo>
                  <a:pt x="25" y="39"/>
                </a:lnTo>
                <a:lnTo>
                  <a:pt x="29" y="35"/>
                </a:lnTo>
                <a:lnTo>
                  <a:pt x="29" y="33"/>
                </a:lnTo>
                <a:lnTo>
                  <a:pt x="29" y="31"/>
                </a:lnTo>
                <a:lnTo>
                  <a:pt x="31" y="31"/>
                </a:lnTo>
                <a:lnTo>
                  <a:pt x="33" y="35"/>
                </a:lnTo>
                <a:lnTo>
                  <a:pt x="37" y="35"/>
                </a:lnTo>
                <a:lnTo>
                  <a:pt x="41" y="37"/>
                </a:lnTo>
                <a:lnTo>
                  <a:pt x="43" y="37"/>
                </a:lnTo>
                <a:lnTo>
                  <a:pt x="43" y="33"/>
                </a:lnTo>
                <a:lnTo>
                  <a:pt x="44" y="31"/>
                </a:lnTo>
                <a:lnTo>
                  <a:pt x="48" y="29"/>
                </a:lnTo>
                <a:lnTo>
                  <a:pt x="50" y="25"/>
                </a:lnTo>
                <a:lnTo>
                  <a:pt x="54" y="25"/>
                </a:lnTo>
                <a:lnTo>
                  <a:pt x="56" y="27"/>
                </a:lnTo>
                <a:lnTo>
                  <a:pt x="58" y="25"/>
                </a:lnTo>
                <a:lnTo>
                  <a:pt x="56" y="23"/>
                </a:lnTo>
                <a:lnTo>
                  <a:pt x="56" y="21"/>
                </a:lnTo>
                <a:lnTo>
                  <a:pt x="58" y="19"/>
                </a:lnTo>
                <a:close/>
              </a:path>
            </a:pathLst>
          </a:custGeom>
          <a:solidFill>
            <a:srgbClr val="EAEAEA"/>
          </a:solidFill>
          <a:ln w="2520">
            <a:solidFill>
              <a:srgbClr val="C0C0C0"/>
            </a:solidFill>
            <a:round/>
            <a:headEnd/>
            <a:tailEnd/>
          </a:ln>
        </p:spPr>
        <p:txBody>
          <a:bodyPr wrap="none" anchor="ctr"/>
          <a:lstStyle/>
          <a:p>
            <a:endParaRPr lang="en-US"/>
          </a:p>
        </p:txBody>
      </p:sp>
      <p:sp>
        <p:nvSpPr>
          <p:cNvPr id="30760" name="Freeform 42"/>
          <p:cNvSpPr>
            <a:spLocks noChangeArrowheads="1"/>
          </p:cNvSpPr>
          <p:nvPr/>
        </p:nvSpPr>
        <p:spPr bwMode="auto">
          <a:xfrm>
            <a:off x="4048125" y="2468563"/>
            <a:ext cx="261938" cy="477837"/>
          </a:xfrm>
          <a:custGeom>
            <a:avLst/>
            <a:gdLst>
              <a:gd name="T0" fmla="*/ 2147483647 w 154"/>
              <a:gd name="T1" fmla="*/ 2147483647 h 301"/>
              <a:gd name="T2" fmla="*/ 2147483647 w 154"/>
              <a:gd name="T3" fmla="*/ 2147483647 h 301"/>
              <a:gd name="T4" fmla="*/ 2147483647 w 154"/>
              <a:gd name="T5" fmla="*/ 2147483647 h 301"/>
              <a:gd name="T6" fmla="*/ 2147483647 w 154"/>
              <a:gd name="T7" fmla="*/ 2147483647 h 301"/>
              <a:gd name="T8" fmla="*/ 2147483647 w 154"/>
              <a:gd name="T9" fmla="*/ 2147483647 h 301"/>
              <a:gd name="T10" fmla="*/ 2147483647 w 154"/>
              <a:gd name="T11" fmla="*/ 2147483647 h 301"/>
              <a:gd name="T12" fmla="*/ 2147483647 w 154"/>
              <a:gd name="T13" fmla="*/ 2147483647 h 301"/>
              <a:gd name="T14" fmla="*/ 2147483647 w 154"/>
              <a:gd name="T15" fmla="*/ 2147483647 h 301"/>
              <a:gd name="T16" fmla="*/ 2147483647 w 154"/>
              <a:gd name="T17" fmla="*/ 2147483647 h 301"/>
              <a:gd name="T18" fmla="*/ 2147483647 w 154"/>
              <a:gd name="T19" fmla="*/ 2147483647 h 301"/>
              <a:gd name="T20" fmla="*/ 2147483647 w 154"/>
              <a:gd name="T21" fmla="*/ 2147483647 h 301"/>
              <a:gd name="T22" fmla="*/ 2147483647 w 154"/>
              <a:gd name="T23" fmla="*/ 2147483647 h 301"/>
              <a:gd name="T24" fmla="*/ 2147483647 w 154"/>
              <a:gd name="T25" fmla="*/ 2147483647 h 301"/>
              <a:gd name="T26" fmla="*/ 2147483647 w 154"/>
              <a:gd name="T27" fmla="*/ 2147483647 h 301"/>
              <a:gd name="T28" fmla="*/ 2147483647 w 154"/>
              <a:gd name="T29" fmla="*/ 2147483647 h 301"/>
              <a:gd name="T30" fmla="*/ 2147483647 w 154"/>
              <a:gd name="T31" fmla="*/ 2147483647 h 301"/>
              <a:gd name="T32" fmla="*/ 2147483647 w 154"/>
              <a:gd name="T33" fmla="*/ 2147483647 h 301"/>
              <a:gd name="T34" fmla="*/ 2147483647 w 154"/>
              <a:gd name="T35" fmla="*/ 2147483647 h 301"/>
              <a:gd name="T36" fmla="*/ 2147483647 w 154"/>
              <a:gd name="T37" fmla="*/ 2147483647 h 301"/>
              <a:gd name="T38" fmla="*/ 2147483647 w 154"/>
              <a:gd name="T39" fmla="*/ 2147483647 h 301"/>
              <a:gd name="T40" fmla="*/ 2147483647 w 154"/>
              <a:gd name="T41" fmla="*/ 2147483647 h 301"/>
              <a:gd name="T42" fmla="*/ 2147483647 w 154"/>
              <a:gd name="T43" fmla="*/ 2147483647 h 301"/>
              <a:gd name="T44" fmla="*/ 2147483647 w 154"/>
              <a:gd name="T45" fmla="*/ 2147483647 h 301"/>
              <a:gd name="T46" fmla="*/ 2147483647 w 154"/>
              <a:gd name="T47" fmla="*/ 2147483647 h 301"/>
              <a:gd name="T48" fmla="*/ 2147483647 w 154"/>
              <a:gd name="T49" fmla="*/ 2147483647 h 301"/>
              <a:gd name="T50" fmla="*/ 2147483647 w 154"/>
              <a:gd name="T51" fmla="*/ 2147483647 h 301"/>
              <a:gd name="T52" fmla="*/ 2147483647 w 154"/>
              <a:gd name="T53" fmla="*/ 0 h 301"/>
              <a:gd name="T54" fmla="*/ 2147483647 w 154"/>
              <a:gd name="T55" fmla="*/ 2147483647 h 301"/>
              <a:gd name="T56" fmla="*/ 2147483647 w 154"/>
              <a:gd name="T57" fmla="*/ 2147483647 h 301"/>
              <a:gd name="T58" fmla="*/ 2147483647 w 154"/>
              <a:gd name="T59" fmla="*/ 2147483647 h 301"/>
              <a:gd name="T60" fmla="*/ 2147483647 w 154"/>
              <a:gd name="T61" fmla="*/ 2147483647 h 301"/>
              <a:gd name="T62" fmla="*/ 2147483647 w 154"/>
              <a:gd name="T63" fmla="*/ 2147483647 h 301"/>
              <a:gd name="T64" fmla="*/ 2147483647 w 154"/>
              <a:gd name="T65" fmla="*/ 2147483647 h 301"/>
              <a:gd name="T66" fmla="*/ 2147483647 w 154"/>
              <a:gd name="T67" fmla="*/ 2147483647 h 301"/>
              <a:gd name="T68" fmla="*/ 2147483647 w 154"/>
              <a:gd name="T69" fmla="*/ 2147483647 h 301"/>
              <a:gd name="T70" fmla="*/ 2147483647 w 154"/>
              <a:gd name="T71" fmla="*/ 2147483647 h 301"/>
              <a:gd name="T72" fmla="*/ 2147483647 w 154"/>
              <a:gd name="T73" fmla="*/ 2147483647 h 301"/>
              <a:gd name="T74" fmla="*/ 2147483647 w 154"/>
              <a:gd name="T75" fmla="*/ 2147483647 h 301"/>
              <a:gd name="T76" fmla="*/ 2147483647 w 154"/>
              <a:gd name="T77" fmla="*/ 2147483647 h 301"/>
              <a:gd name="T78" fmla="*/ 2147483647 w 154"/>
              <a:gd name="T79" fmla="*/ 2147483647 h 301"/>
              <a:gd name="T80" fmla="*/ 2147483647 w 154"/>
              <a:gd name="T81" fmla="*/ 2147483647 h 301"/>
              <a:gd name="T82" fmla="*/ 2147483647 w 154"/>
              <a:gd name="T83" fmla="*/ 2147483647 h 301"/>
              <a:gd name="T84" fmla="*/ 2147483647 w 154"/>
              <a:gd name="T85" fmla="*/ 2147483647 h 301"/>
              <a:gd name="T86" fmla="*/ 2147483647 w 154"/>
              <a:gd name="T87" fmla="*/ 2147483647 h 301"/>
              <a:gd name="T88" fmla="*/ 0 w 154"/>
              <a:gd name="T89" fmla="*/ 2147483647 h 301"/>
              <a:gd name="T90" fmla="*/ 2147483647 w 154"/>
              <a:gd name="T91" fmla="*/ 2147483647 h 301"/>
              <a:gd name="T92" fmla="*/ 2147483647 w 154"/>
              <a:gd name="T93" fmla="*/ 2147483647 h 301"/>
              <a:gd name="T94" fmla="*/ 2147483647 w 154"/>
              <a:gd name="T95" fmla="*/ 2147483647 h 301"/>
              <a:gd name="T96" fmla="*/ 2147483647 w 154"/>
              <a:gd name="T97" fmla="*/ 2147483647 h 301"/>
              <a:gd name="T98" fmla="*/ 2147483647 w 154"/>
              <a:gd name="T99" fmla="*/ 2147483647 h 301"/>
              <a:gd name="T100" fmla="*/ 2147483647 w 154"/>
              <a:gd name="T101" fmla="*/ 2147483647 h 301"/>
              <a:gd name="T102" fmla="*/ 2147483647 w 154"/>
              <a:gd name="T103" fmla="*/ 2147483647 h 301"/>
              <a:gd name="T104" fmla="*/ 2147483647 w 154"/>
              <a:gd name="T105" fmla="*/ 2147483647 h 301"/>
              <a:gd name="T106" fmla="*/ 2147483647 w 154"/>
              <a:gd name="T107" fmla="*/ 2147483647 h 301"/>
              <a:gd name="T108" fmla="*/ 2147483647 w 154"/>
              <a:gd name="T109" fmla="*/ 2147483647 h 301"/>
              <a:gd name="T110" fmla="*/ 2147483647 w 154"/>
              <a:gd name="T111" fmla="*/ 2147483647 h 301"/>
              <a:gd name="T112" fmla="*/ 2147483647 w 154"/>
              <a:gd name="T113" fmla="*/ 2147483647 h 301"/>
              <a:gd name="T114" fmla="*/ 2147483647 w 154"/>
              <a:gd name="T115" fmla="*/ 2147483647 h 3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4"/>
              <a:gd name="T175" fmla="*/ 0 h 301"/>
              <a:gd name="T176" fmla="*/ 154 w 154"/>
              <a:gd name="T177" fmla="*/ 301 h 30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4" h="301">
                <a:moveTo>
                  <a:pt x="0" y="222"/>
                </a:moveTo>
                <a:lnTo>
                  <a:pt x="0" y="228"/>
                </a:lnTo>
                <a:lnTo>
                  <a:pt x="0" y="234"/>
                </a:lnTo>
                <a:lnTo>
                  <a:pt x="4" y="234"/>
                </a:lnTo>
                <a:lnTo>
                  <a:pt x="2" y="239"/>
                </a:lnTo>
                <a:lnTo>
                  <a:pt x="2" y="245"/>
                </a:lnTo>
                <a:lnTo>
                  <a:pt x="10" y="255"/>
                </a:lnTo>
                <a:lnTo>
                  <a:pt x="21" y="266"/>
                </a:lnTo>
                <a:lnTo>
                  <a:pt x="19" y="270"/>
                </a:lnTo>
                <a:lnTo>
                  <a:pt x="18" y="274"/>
                </a:lnTo>
                <a:lnTo>
                  <a:pt x="14" y="274"/>
                </a:lnTo>
                <a:lnTo>
                  <a:pt x="14" y="278"/>
                </a:lnTo>
                <a:lnTo>
                  <a:pt x="14" y="282"/>
                </a:lnTo>
                <a:lnTo>
                  <a:pt x="16" y="282"/>
                </a:lnTo>
                <a:lnTo>
                  <a:pt x="18" y="284"/>
                </a:lnTo>
                <a:lnTo>
                  <a:pt x="18" y="287"/>
                </a:lnTo>
                <a:lnTo>
                  <a:pt x="16" y="289"/>
                </a:lnTo>
                <a:lnTo>
                  <a:pt x="25" y="289"/>
                </a:lnTo>
                <a:lnTo>
                  <a:pt x="35" y="289"/>
                </a:lnTo>
                <a:lnTo>
                  <a:pt x="35" y="284"/>
                </a:lnTo>
                <a:lnTo>
                  <a:pt x="35" y="280"/>
                </a:lnTo>
                <a:lnTo>
                  <a:pt x="37" y="276"/>
                </a:lnTo>
                <a:lnTo>
                  <a:pt x="41" y="272"/>
                </a:lnTo>
                <a:lnTo>
                  <a:pt x="46" y="272"/>
                </a:lnTo>
                <a:lnTo>
                  <a:pt x="52" y="274"/>
                </a:lnTo>
                <a:lnTo>
                  <a:pt x="58" y="274"/>
                </a:lnTo>
                <a:lnTo>
                  <a:pt x="64" y="272"/>
                </a:lnTo>
                <a:lnTo>
                  <a:pt x="66" y="266"/>
                </a:lnTo>
                <a:lnTo>
                  <a:pt x="67" y="262"/>
                </a:lnTo>
                <a:lnTo>
                  <a:pt x="66" y="264"/>
                </a:lnTo>
                <a:lnTo>
                  <a:pt x="64" y="266"/>
                </a:lnTo>
                <a:lnTo>
                  <a:pt x="62" y="261"/>
                </a:lnTo>
                <a:lnTo>
                  <a:pt x="64" y="251"/>
                </a:lnTo>
                <a:lnTo>
                  <a:pt x="66" y="247"/>
                </a:lnTo>
                <a:lnTo>
                  <a:pt x="67" y="239"/>
                </a:lnTo>
                <a:lnTo>
                  <a:pt x="67" y="232"/>
                </a:lnTo>
                <a:lnTo>
                  <a:pt x="66" y="228"/>
                </a:lnTo>
                <a:lnTo>
                  <a:pt x="67" y="224"/>
                </a:lnTo>
                <a:lnTo>
                  <a:pt x="69" y="222"/>
                </a:lnTo>
                <a:lnTo>
                  <a:pt x="77" y="222"/>
                </a:lnTo>
                <a:lnTo>
                  <a:pt x="83" y="222"/>
                </a:lnTo>
                <a:lnTo>
                  <a:pt x="89" y="214"/>
                </a:lnTo>
                <a:lnTo>
                  <a:pt x="92" y="214"/>
                </a:lnTo>
                <a:lnTo>
                  <a:pt x="90" y="211"/>
                </a:lnTo>
                <a:lnTo>
                  <a:pt x="89" y="209"/>
                </a:lnTo>
                <a:lnTo>
                  <a:pt x="92" y="207"/>
                </a:lnTo>
                <a:lnTo>
                  <a:pt x="96" y="205"/>
                </a:lnTo>
                <a:lnTo>
                  <a:pt x="96" y="201"/>
                </a:lnTo>
                <a:lnTo>
                  <a:pt x="90" y="193"/>
                </a:lnTo>
                <a:lnTo>
                  <a:pt x="87" y="188"/>
                </a:lnTo>
                <a:lnTo>
                  <a:pt x="81" y="186"/>
                </a:lnTo>
                <a:lnTo>
                  <a:pt x="73" y="184"/>
                </a:lnTo>
                <a:lnTo>
                  <a:pt x="73" y="176"/>
                </a:lnTo>
                <a:lnTo>
                  <a:pt x="73" y="167"/>
                </a:lnTo>
                <a:lnTo>
                  <a:pt x="73" y="159"/>
                </a:lnTo>
                <a:lnTo>
                  <a:pt x="71" y="153"/>
                </a:lnTo>
                <a:lnTo>
                  <a:pt x="75" y="153"/>
                </a:lnTo>
                <a:lnTo>
                  <a:pt x="75" y="149"/>
                </a:lnTo>
                <a:lnTo>
                  <a:pt x="77" y="147"/>
                </a:lnTo>
                <a:lnTo>
                  <a:pt x="75" y="145"/>
                </a:lnTo>
                <a:lnTo>
                  <a:pt x="75" y="142"/>
                </a:lnTo>
                <a:lnTo>
                  <a:pt x="79" y="140"/>
                </a:lnTo>
                <a:lnTo>
                  <a:pt x="83" y="140"/>
                </a:lnTo>
                <a:lnTo>
                  <a:pt x="83" y="134"/>
                </a:lnTo>
                <a:lnTo>
                  <a:pt x="83" y="132"/>
                </a:lnTo>
                <a:lnTo>
                  <a:pt x="87" y="130"/>
                </a:lnTo>
                <a:lnTo>
                  <a:pt x="90" y="130"/>
                </a:lnTo>
                <a:lnTo>
                  <a:pt x="92" y="122"/>
                </a:lnTo>
                <a:lnTo>
                  <a:pt x="94" y="117"/>
                </a:lnTo>
                <a:lnTo>
                  <a:pt x="104" y="113"/>
                </a:lnTo>
                <a:lnTo>
                  <a:pt x="115" y="111"/>
                </a:lnTo>
                <a:lnTo>
                  <a:pt x="117" y="105"/>
                </a:lnTo>
                <a:lnTo>
                  <a:pt x="121" y="101"/>
                </a:lnTo>
                <a:lnTo>
                  <a:pt x="125" y="101"/>
                </a:lnTo>
                <a:lnTo>
                  <a:pt x="125" y="94"/>
                </a:lnTo>
                <a:lnTo>
                  <a:pt x="123" y="84"/>
                </a:lnTo>
                <a:lnTo>
                  <a:pt x="125" y="80"/>
                </a:lnTo>
                <a:lnTo>
                  <a:pt x="129" y="76"/>
                </a:lnTo>
                <a:lnTo>
                  <a:pt x="129" y="72"/>
                </a:lnTo>
                <a:lnTo>
                  <a:pt x="133" y="71"/>
                </a:lnTo>
                <a:lnTo>
                  <a:pt x="137" y="71"/>
                </a:lnTo>
                <a:lnTo>
                  <a:pt x="138" y="67"/>
                </a:lnTo>
                <a:lnTo>
                  <a:pt x="138" y="63"/>
                </a:lnTo>
                <a:lnTo>
                  <a:pt x="138" y="61"/>
                </a:lnTo>
                <a:lnTo>
                  <a:pt x="144" y="61"/>
                </a:lnTo>
                <a:lnTo>
                  <a:pt x="146" y="65"/>
                </a:lnTo>
                <a:lnTo>
                  <a:pt x="150" y="65"/>
                </a:lnTo>
                <a:lnTo>
                  <a:pt x="154" y="65"/>
                </a:lnTo>
                <a:lnTo>
                  <a:pt x="152" y="57"/>
                </a:lnTo>
                <a:lnTo>
                  <a:pt x="150" y="55"/>
                </a:lnTo>
                <a:lnTo>
                  <a:pt x="150" y="51"/>
                </a:lnTo>
                <a:lnTo>
                  <a:pt x="152" y="48"/>
                </a:lnTo>
                <a:lnTo>
                  <a:pt x="152" y="42"/>
                </a:lnTo>
                <a:lnTo>
                  <a:pt x="152" y="38"/>
                </a:lnTo>
                <a:lnTo>
                  <a:pt x="150" y="36"/>
                </a:lnTo>
                <a:lnTo>
                  <a:pt x="150" y="32"/>
                </a:lnTo>
                <a:lnTo>
                  <a:pt x="150" y="28"/>
                </a:lnTo>
                <a:lnTo>
                  <a:pt x="150" y="25"/>
                </a:lnTo>
                <a:lnTo>
                  <a:pt x="148" y="23"/>
                </a:lnTo>
                <a:lnTo>
                  <a:pt x="144" y="19"/>
                </a:lnTo>
                <a:lnTo>
                  <a:pt x="142" y="15"/>
                </a:lnTo>
                <a:lnTo>
                  <a:pt x="138" y="13"/>
                </a:lnTo>
                <a:lnTo>
                  <a:pt x="133" y="11"/>
                </a:lnTo>
                <a:lnTo>
                  <a:pt x="127" y="9"/>
                </a:lnTo>
                <a:lnTo>
                  <a:pt x="125" y="3"/>
                </a:lnTo>
                <a:lnTo>
                  <a:pt x="121" y="1"/>
                </a:lnTo>
                <a:lnTo>
                  <a:pt x="117" y="0"/>
                </a:lnTo>
                <a:lnTo>
                  <a:pt x="110" y="0"/>
                </a:lnTo>
                <a:lnTo>
                  <a:pt x="114" y="3"/>
                </a:lnTo>
                <a:lnTo>
                  <a:pt x="112" y="13"/>
                </a:lnTo>
                <a:lnTo>
                  <a:pt x="110" y="15"/>
                </a:lnTo>
                <a:lnTo>
                  <a:pt x="106" y="19"/>
                </a:lnTo>
                <a:lnTo>
                  <a:pt x="102" y="17"/>
                </a:lnTo>
                <a:lnTo>
                  <a:pt x="98" y="17"/>
                </a:lnTo>
                <a:lnTo>
                  <a:pt x="94" y="17"/>
                </a:lnTo>
                <a:lnTo>
                  <a:pt x="94" y="19"/>
                </a:lnTo>
                <a:lnTo>
                  <a:pt x="92" y="23"/>
                </a:lnTo>
                <a:lnTo>
                  <a:pt x="92" y="26"/>
                </a:lnTo>
                <a:lnTo>
                  <a:pt x="90" y="25"/>
                </a:lnTo>
                <a:lnTo>
                  <a:pt x="85" y="19"/>
                </a:lnTo>
                <a:lnTo>
                  <a:pt x="83" y="21"/>
                </a:lnTo>
                <a:lnTo>
                  <a:pt x="79" y="25"/>
                </a:lnTo>
                <a:lnTo>
                  <a:pt x="77" y="28"/>
                </a:lnTo>
                <a:lnTo>
                  <a:pt x="77" y="34"/>
                </a:lnTo>
                <a:lnTo>
                  <a:pt x="75" y="38"/>
                </a:lnTo>
                <a:lnTo>
                  <a:pt x="73" y="40"/>
                </a:lnTo>
                <a:lnTo>
                  <a:pt x="69" y="42"/>
                </a:lnTo>
                <a:lnTo>
                  <a:pt x="67" y="46"/>
                </a:lnTo>
                <a:lnTo>
                  <a:pt x="66" y="48"/>
                </a:lnTo>
                <a:lnTo>
                  <a:pt x="62" y="48"/>
                </a:lnTo>
                <a:lnTo>
                  <a:pt x="58" y="51"/>
                </a:lnTo>
                <a:lnTo>
                  <a:pt x="58" y="57"/>
                </a:lnTo>
                <a:lnTo>
                  <a:pt x="56" y="67"/>
                </a:lnTo>
                <a:lnTo>
                  <a:pt x="52" y="74"/>
                </a:lnTo>
                <a:lnTo>
                  <a:pt x="46" y="76"/>
                </a:lnTo>
                <a:lnTo>
                  <a:pt x="44" y="80"/>
                </a:lnTo>
                <a:lnTo>
                  <a:pt x="44" y="86"/>
                </a:lnTo>
                <a:lnTo>
                  <a:pt x="44" y="94"/>
                </a:lnTo>
                <a:lnTo>
                  <a:pt x="43" y="99"/>
                </a:lnTo>
                <a:lnTo>
                  <a:pt x="41" y="101"/>
                </a:lnTo>
                <a:lnTo>
                  <a:pt x="37" y="96"/>
                </a:lnTo>
                <a:lnTo>
                  <a:pt x="31" y="94"/>
                </a:lnTo>
                <a:lnTo>
                  <a:pt x="25" y="97"/>
                </a:lnTo>
                <a:lnTo>
                  <a:pt x="21" y="103"/>
                </a:lnTo>
                <a:lnTo>
                  <a:pt x="19" y="107"/>
                </a:lnTo>
                <a:lnTo>
                  <a:pt x="16" y="113"/>
                </a:lnTo>
                <a:lnTo>
                  <a:pt x="12" y="119"/>
                </a:lnTo>
                <a:lnTo>
                  <a:pt x="10" y="122"/>
                </a:lnTo>
                <a:lnTo>
                  <a:pt x="10" y="126"/>
                </a:lnTo>
                <a:lnTo>
                  <a:pt x="10" y="130"/>
                </a:lnTo>
                <a:lnTo>
                  <a:pt x="10" y="136"/>
                </a:lnTo>
                <a:lnTo>
                  <a:pt x="10" y="142"/>
                </a:lnTo>
                <a:lnTo>
                  <a:pt x="10" y="147"/>
                </a:lnTo>
                <a:lnTo>
                  <a:pt x="10" y="153"/>
                </a:lnTo>
                <a:lnTo>
                  <a:pt x="8" y="157"/>
                </a:lnTo>
                <a:lnTo>
                  <a:pt x="10" y="159"/>
                </a:lnTo>
                <a:lnTo>
                  <a:pt x="12" y="161"/>
                </a:lnTo>
                <a:lnTo>
                  <a:pt x="14" y="165"/>
                </a:lnTo>
                <a:lnTo>
                  <a:pt x="14" y="170"/>
                </a:lnTo>
                <a:lnTo>
                  <a:pt x="12" y="174"/>
                </a:lnTo>
                <a:lnTo>
                  <a:pt x="10" y="176"/>
                </a:lnTo>
                <a:lnTo>
                  <a:pt x="8" y="174"/>
                </a:lnTo>
                <a:lnTo>
                  <a:pt x="8" y="178"/>
                </a:lnTo>
                <a:lnTo>
                  <a:pt x="8" y="184"/>
                </a:lnTo>
                <a:lnTo>
                  <a:pt x="6" y="188"/>
                </a:lnTo>
                <a:lnTo>
                  <a:pt x="8" y="190"/>
                </a:lnTo>
                <a:lnTo>
                  <a:pt x="10" y="193"/>
                </a:lnTo>
                <a:lnTo>
                  <a:pt x="10" y="195"/>
                </a:lnTo>
                <a:lnTo>
                  <a:pt x="8" y="197"/>
                </a:lnTo>
                <a:lnTo>
                  <a:pt x="6" y="199"/>
                </a:lnTo>
                <a:lnTo>
                  <a:pt x="4" y="201"/>
                </a:lnTo>
                <a:lnTo>
                  <a:pt x="2" y="203"/>
                </a:lnTo>
                <a:lnTo>
                  <a:pt x="2" y="207"/>
                </a:lnTo>
                <a:lnTo>
                  <a:pt x="4" y="211"/>
                </a:lnTo>
                <a:lnTo>
                  <a:pt x="6" y="213"/>
                </a:lnTo>
                <a:lnTo>
                  <a:pt x="6" y="218"/>
                </a:lnTo>
                <a:lnTo>
                  <a:pt x="4" y="220"/>
                </a:lnTo>
                <a:lnTo>
                  <a:pt x="0" y="220"/>
                </a:lnTo>
                <a:lnTo>
                  <a:pt x="0" y="222"/>
                </a:lnTo>
                <a:close/>
                <a:moveTo>
                  <a:pt x="43" y="220"/>
                </a:moveTo>
                <a:lnTo>
                  <a:pt x="41" y="224"/>
                </a:lnTo>
                <a:lnTo>
                  <a:pt x="41" y="230"/>
                </a:lnTo>
                <a:lnTo>
                  <a:pt x="39" y="230"/>
                </a:lnTo>
                <a:lnTo>
                  <a:pt x="39" y="228"/>
                </a:lnTo>
                <a:lnTo>
                  <a:pt x="41" y="222"/>
                </a:lnTo>
                <a:lnTo>
                  <a:pt x="43" y="220"/>
                </a:lnTo>
                <a:close/>
                <a:moveTo>
                  <a:pt x="41" y="293"/>
                </a:moveTo>
                <a:lnTo>
                  <a:pt x="41" y="297"/>
                </a:lnTo>
                <a:lnTo>
                  <a:pt x="43" y="301"/>
                </a:lnTo>
                <a:lnTo>
                  <a:pt x="44" y="301"/>
                </a:lnTo>
                <a:lnTo>
                  <a:pt x="46" y="301"/>
                </a:lnTo>
                <a:lnTo>
                  <a:pt x="46" y="299"/>
                </a:lnTo>
                <a:lnTo>
                  <a:pt x="43" y="295"/>
                </a:lnTo>
                <a:lnTo>
                  <a:pt x="41" y="293"/>
                </a:lnTo>
                <a:close/>
                <a:moveTo>
                  <a:pt x="94" y="241"/>
                </a:moveTo>
                <a:lnTo>
                  <a:pt x="94" y="245"/>
                </a:lnTo>
                <a:lnTo>
                  <a:pt x="90" y="245"/>
                </a:lnTo>
                <a:lnTo>
                  <a:pt x="89" y="245"/>
                </a:lnTo>
                <a:lnTo>
                  <a:pt x="85" y="253"/>
                </a:lnTo>
                <a:lnTo>
                  <a:pt x="83" y="262"/>
                </a:lnTo>
                <a:lnTo>
                  <a:pt x="89" y="264"/>
                </a:lnTo>
                <a:lnTo>
                  <a:pt x="94" y="251"/>
                </a:lnTo>
                <a:lnTo>
                  <a:pt x="94" y="241"/>
                </a:lnTo>
                <a:close/>
                <a:moveTo>
                  <a:pt x="39" y="232"/>
                </a:moveTo>
                <a:lnTo>
                  <a:pt x="39" y="234"/>
                </a:lnTo>
                <a:lnTo>
                  <a:pt x="37" y="236"/>
                </a:lnTo>
                <a:lnTo>
                  <a:pt x="37" y="232"/>
                </a:lnTo>
                <a:lnTo>
                  <a:pt x="39" y="232"/>
                </a:lnTo>
                <a:close/>
                <a:moveTo>
                  <a:pt x="73" y="205"/>
                </a:moveTo>
                <a:lnTo>
                  <a:pt x="77" y="207"/>
                </a:lnTo>
                <a:lnTo>
                  <a:pt x="79" y="209"/>
                </a:lnTo>
                <a:lnTo>
                  <a:pt x="73" y="209"/>
                </a:lnTo>
                <a:lnTo>
                  <a:pt x="71" y="209"/>
                </a:lnTo>
                <a:lnTo>
                  <a:pt x="71" y="207"/>
                </a:lnTo>
                <a:lnTo>
                  <a:pt x="71" y="205"/>
                </a:lnTo>
                <a:lnTo>
                  <a:pt x="73" y="205"/>
                </a:lnTo>
                <a:close/>
                <a:moveTo>
                  <a:pt x="25" y="205"/>
                </a:moveTo>
                <a:lnTo>
                  <a:pt x="31" y="209"/>
                </a:lnTo>
                <a:lnTo>
                  <a:pt x="33" y="213"/>
                </a:lnTo>
                <a:lnTo>
                  <a:pt x="35" y="214"/>
                </a:lnTo>
                <a:lnTo>
                  <a:pt x="33" y="218"/>
                </a:lnTo>
                <a:lnTo>
                  <a:pt x="25" y="224"/>
                </a:lnTo>
                <a:lnTo>
                  <a:pt x="14" y="228"/>
                </a:lnTo>
                <a:lnTo>
                  <a:pt x="14" y="222"/>
                </a:lnTo>
                <a:lnTo>
                  <a:pt x="14" y="218"/>
                </a:lnTo>
                <a:lnTo>
                  <a:pt x="18" y="214"/>
                </a:lnTo>
                <a:lnTo>
                  <a:pt x="21" y="214"/>
                </a:lnTo>
                <a:lnTo>
                  <a:pt x="23" y="211"/>
                </a:lnTo>
                <a:lnTo>
                  <a:pt x="25" y="205"/>
                </a:lnTo>
                <a:close/>
              </a:path>
            </a:pathLst>
          </a:custGeom>
          <a:solidFill>
            <a:srgbClr val="EAEAEA"/>
          </a:solidFill>
          <a:ln w="2520">
            <a:solidFill>
              <a:srgbClr val="C0C0C0"/>
            </a:solidFill>
            <a:round/>
            <a:headEnd/>
            <a:tailEnd/>
          </a:ln>
        </p:spPr>
        <p:txBody>
          <a:bodyPr wrap="none" anchor="ctr"/>
          <a:lstStyle/>
          <a:p>
            <a:endParaRPr lang="en-US"/>
          </a:p>
        </p:txBody>
      </p:sp>
      <p:sp>
        <p:nvSpPr>
          <p:cNvPr id="30761" name="Freeform 43"/>
          <p:cNvSpPr>
            <a:spLocks noChangeArrowheads="1"/>
          </p:cNvSpPr>
          <p:nvPr/>
        </p:nvSpPr>
        <p:spPr bwMode="auto">
          <a:xfrm>
            <a:off x="4452938" y="5038725"/>
            <a:ext cx="31750" cy="36513"/>
          </a:xfrm>
          <a:custGeom>
            <a:avLst/>
            <a:gdLst>
              <a:gd name="T0" fmla="*/ 2147483647 w 18"/>
              <a:gd name="T1" fmla="*/ 2147483647 h 23"/>
              <a:gd name="T2" fmla="*/ 2147483647 w 18"/>
              <a:gd name="T3" fmla="*/ 2147483647 h 23"/>
              <a:gd name="T4" fmla="*/ 2147483647 w 18"/>
              <a:gd name="T5" fmla="*/ 2147483647 h 23"/>
              <a:gd name="T6" fmla="*/ 2147483647 w 18"/>
              <a:gd name="T7" fmla="*/ 2147483647 h 23"/>
              <a:gd name="T8" fmla="*/ 2147483647 w 18"/>
              <a:gd name="T9" fmla="*/ 0 h 23"/>
              <a:gd name="T10" fmla="*/ 2147483647 w 18"/>
              <a:gd name="T11" fmla="*/ 2147483647 h 23"/>
              <a:gd name="T12" fmla="*/ 2147483647 w 18"/>
              <a:gd name="T13" fmla="*/ 2147483647 h 23"/>
              <a:gd name="T14" fmla="*/ 2147483647 w 18"/>
              <a:gd name="T15" fmla="*/ 2147483647 h 23"/>
              <a:gd name="T16" fmla="*/ 2147483647 w 18"/>
              <a:gd name="T17" fmla="*/ 2147483647 h 23"/>
              <a:gd name="T18" fmla="*/ 2147483647 w 18"/>
              <a:gd name="T19" fmla="*/ 2147483647 h 23"/>
              <a:gd name="T20" fmla="*/ 0 w 18"/>
              <a:gd name="T21" fmla="*/ 2147483647 h 23"/>
              <a:gd name="T22" fmla="*/ 0 w 18"/>
              <a:gd name="T23" fmla="*/ 2147483647 h 23"/>
              <a:gd name="T24" fmla="*/ 2147483647 w 18"/>
              <a:gd name="T25" fmla="*/ 2147483647 h 23"/>
              <a:gd name="T26" fmla="*/ 2147483647 w 18"/>
              <a:gd name="T27" fmla="*/ 2147483647 h 23"/>
              <a:gd name="T28" fmla="*/ 2147483647 w 18"/>
              <a:gd name="T29" fmla="*/ 2147483647 h 23"/>
              <a:gd name="T30" fmla="*/ 2147483647 w 18"/>
              <a:gd name="T31" fmla="*/ 2147483647 h 23"/>
              <a:gd name="T32" fmla="*/ 2147483647 w 18"/>
              <a:gd name="T33" fmla="*/ 2147483647 h 23"/>
              <a:gd name="T34" fmla="*/ 2147483647 w 18"/>
              <a:gd name="T35" fmla="*/ 2147483647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3"/>
              <a:gd name="T56" fmla="*/ 18 w 18"/>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3">
                <a:moveTo>
                  <a:pt x="16" y="16"/>
                </a:moveTo>
                <a:lnTo>
                  <a:pt x="16" y="12"/>
                </a:lnTo>
                <a:lnTo>
                  <a:pt x="18" y="6"/>
                </a:lnTo>
                <a:lnTo>
                  <a:pt x="14" y="2"/>
                </a:lnTo>
                <a:lnTo>
                  <a:pt x="12" y="0"/>
                </a:lnTo>
                <a:lnTo>
                  <a:pt x="8" y="2"/>
                </a:lnTo>
                <a:lnTo>
                  <a:pt x="6" y="2"/>
                </a:lnTo>
                <a:lnTo>
                  <a:pt x="4" y="2"/>
                </a:lnTo>
                <a:lnTo>
                  <a:pt x="2" y="2"/>
                </a:lnTo>
                <a:lnTo>
                  <a:pt x="2" y="4"/>
                </a:lnTo>
                <a:lnTo>
                  <a:pt x="0" y="8"/>
                </a:lnTo>
                <a:lnTo>
                  <a:pt x="0" y="12"/>
                </a:lnTo>
                <a:lnTo>
                  <a:pt x="2" y="16"/>
                </a:lnTo>
                <a:lnTo>
                  <a:pt x="4" y="19"/>
                </a:lnTo>
                <a:lnTo>
                  <a:pt x="6" y="19"/>
                </a:lnTo>
                <a:lnTo>
                  <a:pt x="12" y="21"/>
                </a:lnTo>
                <a:lnTo>
                  <a:pt x="16" y="23"/>
                </a:lnTo>
                <a:lnTo>
                  <a:pt x="16" y="16"/>
                </a:lnTo>
                <a:close/>
              </a:path>
            </a:pathLst>
          </a:custGeom>
          <a:solidFill>
            <a:srgbClr val="EAEAEA"/>
          </a:solidFill>
          <a:ln w="2520">
            <a:solidFill>
              <a:srgbClr val="C0C0C0"/>
            </a:solidFill>
            <a:round/>
            <a:headEnd/>
            <a:tailEnd/>
          </a:ln>
        </p:spPr>
        <p:txBody>
          <a:bodyPr wrap="none" anchor="ctr"/>
          <a:lstStyle/>
          <a:p>
            <a:endParaRPr lang="en-US"/>
          </a:p>
        </p:txBody>
      </p:sp>
      <p:sp>
        <p:nvSpPr>
          <p:cNvPr id="30762" name="Freeform 44"/>
          <p:cNvSpPr>
            <a:spLocks noChangeArrowheads="1"/>
          </p:cNvSpPr>
          <p:nvPr/>
        </p:nvSpPr>
        <p:spPr bwMode="auto">
          <a:xfrm>
            <a:off x="2568575" y="4246563"/>
            <a:ext cx="85725" cy="122237"/>
          </a:xfrm>
          <a:custGeom>
            <a:avLst/>
            <a:gdLst>
              <a:gd name="T0" fmla="*/ 2147483647 w 50"/>
              <a:gd name="T1" fmla="*/ 2147483647 h 77"/>
              <a:gd name="T2" fmla="*/ 2147483647 w 50"/>
              <a:gd name="T3" fmla="*/ 2147483647 h 77"/>
              <a:gd name="T4" fmla="*/ 2147483647 w 50"/>
              <a:gd name="T5" fmla="*/ 2147483647 h 77"/>
              <a:gd name="T6" fmla="*/ 2147483647 w 50"/>
              <a:gd name="T7" fmla="*/ 2147483647 h 77"/>
              <a:gd name="T8" fmla="*/ 2147483647 w 50"/>
              <a:gd name="T9" fmla="*/ 2147483647 h 77"/>
              <a:gd name="T10" fmla="*/ 2147483647 w 50"/>
              <a:gd name="T11" fmla="*/ 2147483647 h 77"/>
              <a:gd name="T12" fmla="*/ 0 w 50"/>
              <a:gd name="T13" fmla="*/ 2147483647 h 77"/>
              <a:gd name="T14" fmla="*/ 0 w 50"/>
              <a:gd name="T15" fmla="*/ 2147483647 h 77"/>
              <a:gd name="T16" fmla="*/ 2147483647 w 50"/>
              <a:gd name="T17" fmla="*/ 2147483647 h 77"/>
              <a:gd name="T18" fmla="*/ 0 w 50"/>
              <a:gd name="T19" fmla="*/ 2147483647 h 77"/>
              <a:gd name="T20" fmla="*/ 0 w 50"/>
              <a:gd name="T21" fmla="*/ 2147483647 h 77"/>
              <a:gd name="T22" fmla="*/ 2147483647 w 50"/>
              <a:gd name="T23" fmla="*/ 2147483647 h 77"/>
              <a:gd name="T24" fmla="*/ 2147483647 w 50"/>
              <a:gd name="T25" fmla="*/ 2147483647 h 77"/>
              <a:gd name="T26" fmla="*/ 2147483647 w 50"/>
              <a:gd name="T27" fmla="*/ 2147483647 h 77"/>
              <a:gd name="T28" fmla="*/ 2147483647 w 50"/>
              <a:gd name="T29" fmla="*/ 2147483647 h 77"/>
              <a:gd name="T30" fmla="*/ 2147483647 w 50"/>
              <a:gd name="T31" fmla="*/ 2147483647 h 77"/>
              <a:gd name="T32" fmla="*/ 2147483647 w 50"/>
              <a:gd name="T33" fmla="*/ 2147483647 h 77"/>
              <a:gd name="T34" fmla="*/ 2147483647 w 50"/>
              <a:gd name="T35" fmla="*/ 2147483647 h 77"/>
              <a:gd name="T36" fmla="*/ 2147483647 w 50"/>
              <a:gd name="T37" fmla="*/ 2147483647 h 77"/>
              <a:gd name="T38" fmla="*/ 2147483647 w 50"/>
              <a:gd name="T39" fmla="*/ 2147483647 h 77"/>
              <a:gd name="T40" fmla="*/ 2147483647 w 50"/>
              <a:gd name="T41" fmla="*/ 2147483647 h 77"/>
              <a:gd name="T42" fmla="*/ 2147483647 w 50"/>
              <a:gd name="T43" fmla="*/ 2147483647 h 77"/>
              <a:gd name="T44" fmla="*/ 2147483647 w 50"/>
              <a:gd name="T45" fmla="*/ 2147483647 h 77"/>
              <a:gd name="T46" fmla="*/ 2147483647 w 50"/>
              <a:gd name="T47" fmla="*/ 2147483647 h 77"/>
              <a:gd name="T48" fmla="*/ 2147483647 w 50"/>
              <a:gd name="T49" fmla="*/ 2147483647 h 77"/>
              <a:gd name="T50" fmla="*/ 2147483647 w 50"/>
              <a:gd name="T51" fmla="*/ 2147483647 h 77"/>
              <a:gd name="T52" fmla="*/ 2147483647 w 50"/>
              <a:gd name="T53" fmla="*/ 2147483647 h 77"/>
              <a:gd name="T54" fmla="*/ 2147483647 w 50"/>
              <a:gd name="T55" fmla="*/ 2147483647 h 77"/>
              <a:gd name="T56" fmla="*/ 2147483647 w 50"/>
              <a:gd name="T57" fmla="*/ 2147483647 h 77"/>
              <a:gd name="T58" fmla="*/ 2147483647 w 50"/>
              <a:gd name="T59" fmla="*/ 2147483647 h 77"/>
              <a:gd name="T60" fmla="*/ 2147483647 w 50"/>
              <a:gd name="T61" fmla="*/ 2147483647 h 77"/>
              <a:gd name="T62" fmla="*/ 2147483647 w 50"/>
              <a:gd name="T63" fmla="*/ 2147483647 h 77"/>
              <a:gd name="T64" fmla="*/ 2147483647 w 50"/>
              <a:gd name="T65" fmla="*/ 2147483647 h 77"/>
              <a:gd name="T66" fmla="*/ 2147483647 w 50"/>
              <a:gd name="T67" fmla="*/ 2147483647 h 77"/>
              <a:gd name="T68" fmla="*/ 2147483647 w 50"/>
              <a:gd name="T69" fmla="*/ 2147483647 h 77"/>
              <a:gd name="T70" fmla="*/ 2147483647 w 50"/>
              <a:gd name="T71" fmla="*/ 2147483647 h 77"/>
              <a:gd name="T72" fmla="*/ 2147483647 w 50"/>
              <a:gd name="T73" fmla="*/ 2147483647 h 77"/>
              <a:gd name="T74" fmla="*/ 2147483647 w 50"/>
              <a:gd name="T75" fmla="*/ 2147483647 h 77"/>
              <a:gd name="T76" fmla="*/ 2147483647 w 50"/>
              <a:gd name="T77" fmla="*/ 0 h 77"/>
              <a:gd name="T78" fmla="*/ 2147483647 w 50"/>
              <a:gd name="T79" fmla="*/ 2147483647 h 77"/>
              <a:gd name="T80" fmla="*/ 2147483647 w 50"/>
              <a:gd name="T81" fmla="*/ 2147483647 h 77"/>
              <a:gd name="T82" fmla="*/ 2147483647 w 50"/>
              <a:gd name="T83" fmla="*/ 2147483647 h 7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
              <a:gd name="T127" fmla="*/ 0 h 77"/>
              <a:gd name="T128" fmla="*/ 50 w 50"/>
              <a:gd name="T129" fmla="*/ 77 h 7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 h="77">
                <a:moveTo>
                  <a:pt x="13" y="4"/>
                </a:moveTo>
                <a:lnTo>
                  <a:pt x="10" y="10"/>
                </a:lnTo>
                <a:lnTo>
                  <a:pt x="8" y="14"/>
                </a:lnTo>
                <a:lnTo>
                  <a:pt x="8" y="16"/>
                </a:lnTo>
                <a:lnTo>
                  <a:pt x="6" y="21"/>
                </a:lnTo>
                <a:lnTo>
                  <a:pt x="4" y="23"/>
                </a:lnTo>
                <a:lnTo>
                  <a:pt x="0" y="27"/>
                </a:lnTo>
                <a:lnTo>
                  <a:pt x="0" y="31"/>
                </a:lnTo>
                <a:lnTo>
                  <a:pt x="2" y="35"/>
                </a:lnTo>
                <a:lnTo>
                  <a:pt x="0" y="43"/>
                </a:lnTo>
                <a:lnTo>
                  <a:pt x="0" y="44"/>
                </a:lnTo>
                <a:lnTo>
                  <a:pt x="2" y="46"/>
                </a:lnTo>
                <a:lnTo>
                  <a:pt x="4" y="48"/>
                </a:lnTo>
                <a:lnTo>
                  <a:pt x="4" y="52"/>
                </a:lnTo>
                <a:lnTo>
                  <a:pt x="4" y="56"/>
                </a:lnTo>
                <a:lnTo>
                  <a:pt x="6" y="67"/>
                </a:lnTo>
                <a:lnTo>
                  <a:pt x="8" y="75"/>
                </a:lnTo>
                <a:lnTo>
                  <a:pt x="13" y="73"/>
                </a:lnTo>
                <a:lnTo>
                  <a:pt x="21" y="77"/>
                </a:lnTo>
                <a:lnTo>
                  <a:pt x="25" y="71"/>
                </a:lnTo>
                <a:lnTo>
                  <a:pt x="19" y="67"/>
                </a:lnTo>
                <a:lnTo>
                  <a:pt x="21" y="60"/>
                </a:lnTo>
                <a:lnTo>
                  <a:pt x="31" y="64"/>
                </a:lnTo>
                <a:lnTo>
                  <a:pt x="34" y="62"/>
                </a:lnTo>
                <a:lnTo>
                  <a:pt x="36" y="64"/>
                </a:lnTo>
                <a:lnTo>
                  <a:pt x="42" y="64"/>
                </a:lnTo>
                <a:lnTo>
                  <a:pt x="44" y="62"/>
                </a:lnTo>
                <a:lnTo>
                  <a:pt x="48" y="56"/>
                </a:lnTo>
                <a:lnTo>
                  <a:pt x="50" y="48"/>
                </a:lnTo>
                <a:lnTo>
                  <a:pt x="50" y="44"/>
                </a:lnTo>
                <a:lnTo>
                  <a:pt x="46" y="41"/>
                </a:lnTo>
                <a:lnTo>
                  <a:pt x="42" y="35"/>
                </a:lnTo>
                <a:lnTo>
                  <a:pt x="42" y="25"/>
                </a:lnTo>
                <a:lnTo>
                  <a:pt x="42" y="18"/>
                </a:lnTo>
                <a:lnTo>
                  <a:pt x="48" y="8"/>
                </a:lnTo>
                <a:lnTo>
                  <a:pt x="48" y="6"/>
                </a:lnTo>
                <a:lnTo>
                  <a:pt x="48" y="2"/>
                </a:lnTo>
                <a:lnTo>
                  <a:pt x="33" y="2"/>
                </a:lnTo>
                <a:lnTo>
                  <a:pt x="15" y="0"/>
                </a:lnTo>
                <a:lnTo>
                  <a:pt x="15" y="4"/>
                </a:lnTo>
                <a:lnTo>
                  <a:pt x="13" y="6"/>
                </a:lnTo>
                <a:lnTo>
                  <a:pt x="13" y="4"/>
                </a:lnTo>
                <a:close/>
              </a:path>
            </a:pathLst>
          </a:custGeom>
          <a:solidFill>
            <a:srgbClr val="EAEAEA"/>
          </a:solidFill>
          <a:ln w="2520">
            <a:solidFill>
              <a:srgbClr val="C0C0C0"/>
            </a:solidFill>
            <a:round/>
            <a:headEnd/>
            <a:tailEnd/>
          </a:ln>
        </p:spPr>
        <p:txBody>
          <a:bodyPr wrap="none" anchor="ctr"/>
          <a:lstStyle/>
          <a:p>
            <a:endParaRPr lang="en-US"/>
          </a:p>
        </p:txBody>
      </p:sp>
      <p:sp>
        <p:nvSpPr>
          <p:cNvPr id="30763" name="Freeform 45"/>
          <p:cNvSpPr>
            <a:spLocks noChangeArrowheads="1"/>
          </p:cNvSpPr>
          <p:nvPr/>
        </p:nvSpPr>
        <p:spPr bwMode="auto">
          <a:xfrm>
            <a:off x="4262438" y="3817938"/>
            <a:ext cx="368300" cy="490537"/>
          </a:xfrm>
          <a:custGeom>
            <a:avLst/>
            <a:gdLst>
              <a:gd name="T0" fmla="*/ 2147483647 w 217"/>
              <a:gd name="T1" fmla="*/ 2147483647 h 309"/>
              <a:gd name="T2" fmla="*/ 2147483647 w 217"/>
              <a:gd name="T3" fmla="*/ 2147483647 h 309"/>
              <a:gd name="T4" fmla="*/ 2147483647 w 217"/>
              <a:gd name="T5" fmla="*/ 2147483647 h 309"/>
              <a:gd name="T6" fmla="*/ 2147483647 w 217"/>
              <a:gd name="T7" fmla="*/ 0 h 309"/>
              <a:gd name="T8" fmla="*/ 2147483647 w 217"/>
              <a:gd name="T9" fmla="*/ 2147483647 h 309"/>
              <a:gd name="T10" fmla="*/ 2147483647 w 217"/>
              <a:gd name="T11" fmla="*/ 2147483647 h 309"/>
              <a:gd name="T12" fmla="*/ 2147483647 w 217"/>
              <a:gd name="T13" fmla="*/ 2147483647 h 309"/>
              <a:gd name="T14" fmla="*/ 2147483647 w 217"/>
              <a:gd name="T15" fmla="*/ 2147483647 h 309"/>
              <a:gd name="T16" fmla="*/ 2147483647 w 217"/>
              <a:gd name="T17" fmla="*/ 2147483647 h 309"/>
              <a:gd name="T18" fmla="*/ 2147483647 w 217"/>
              <a:gd name="T19" fmla="*/ 2147483647 h 309"/>
              <a:gd name="T20" fmla="*/ 2147483647 w 217"/>
              <a:gd name="T21" fmla="*/ 2147483647 h 309"/>
              <a:gd name="T22" fmla="*/ 2147483647 w 217"/>
              <a:gd name="T23" fmla="*/ 2147483647 h 309"/>
              <a:gd name="T24" fmla="*/ 2147483647 w 217"/>
              <a:gd name="T25" fmla="*/ 2147483647 h 309"/>
              <a:gd name="T26" fmla="*/ 2147483647 w 217"/>
              <a:gd name="T27" fmla="*/ 2147483647 h 309"/>
              <a:gd name="T28" fmla="*/ 0 w 217"/>
              <a:gd name="T29" fmla="*/ 2147483647 h 309"/>
              <a:gd name="T30" fmla="*/ 2147483647 w 217"/>
              <a:gd name="T31" fmla="*/ 2147483647 h 309"/>
              <a:gd name="T32" fmla="*/ 2147483647 w 217"/>
              <a:gd name="T33" fmla="*/ 2147483647 h 309"/>
              <a:gd name="T34" fmla="*/ 2147483647 w 217"/>
              <a:gd name="T35" fmla="*/ 2147483647 h 309"/>
              <a:gd name="T36" fmla="*/ 2147483647 w 217"/>
              <a:gd name="T37" fmla="*/ 2147483647 h 309"/>
              <a:gd name="T38" fmla="*/ 2147483647 w 217"/>
              <a:gd name="T39" fmla="*/ 2147483647 h 309"/>
              <a:gd name="T40" fmla="*/ 2147483647 w 217"/>
              <a:gd name="T41" fmla="*/ 2147483647 h 309"/>
              <a:gd name="T42" fmla="*/ 2147483647 w 217"/>
              <a:gd name="T43" fmla="*/ 2147483647 h 309"/>
              <a:gd name="T44" fmla="*/ 2147483647 w 217"/>
              <a:gd name="T45" fmla="*/ 2147483647 h 309"/>
              <a:gd name="T46" fmla="*/ 2147483647 w 217"/>
              <a:gd name="T47" fmla="*/ 2147483647 h 309"/>
              <a:gd name="T48" fmla="*/ 2147483647 w 217"/>
              <a:gd name="T49" fmla="*/ 2147483647 h 309"/>
              <a:gd name="T50" fmla="*/ 2147483647 w 217"/>
              <a:gd name="T51" fmla="*/ 2147483647 h 309"/>
              <a:gd name="T52" fmla="*/ 2147483647 w 217"/>
              <a:gd name="T53" fmla="*/ 2147483647 h 309"/>
              <a:gd name="T54" fmla="*/ 2147483647 w 217"/>
              <a:gd name="T55" fmla="*/ 2147483647 h 309"/>
              <a:gd name="T56" fmla="*/ 2147483647 w 217"/>
              <a:gd name="T57" fmla="*/ 2147483647 h 309"/>
              <a:gd name="T58" fmla="*/ 2147483647 w 217"/>
              <a:gd name="T59" fmla="*/ 2147483647 h 309"/>
              <a:gd name="T60" fmla="*/ 2147483647 w 217"/>
              <a:gd name="T61" fmla="*/ 2147483647 h 309"/>
              <a:gd name="T62" fmla="*/ 2147483647 w 217"/>
              <a:gd name="T63" fmla="*/ 2147483647 h 309"/>
              <a:gd name="T64" fmla="*/ 2147483647 w 217"/>
              <a:gd name="T65" fmla="*/ 2147483647 h 309"/>
              <a:gd name="T66" fmla="*/ 2147483647 w 217"/>
              <a:gd name="T67" fmla="*/ 2147483647 h 309"/>
              <a:gd name="T68" fmla="*/ 2147483647 w 217"/>
              <a:gd name="T69" fmla="*/ 2147483647 h 309"/>
              <a:gd name="T70" fmla="*/ 2147483647 w 217"/>
              <a:gd name="T71" fmla="*/ 2147483647 h 309"/>
              <a:gd name="T72" fmla="*/ 2147483647 w 217"/>
              <a:gd name="T73" fmla="*/ 2147483647 h 309"/>
              <a:gd name="T74" fmla="*/ 2147483647 w 217"/>
              <a:gd name="T75" fmla="*/ 2147483647 h 309"/>
              <a:gd name="T76" fmla="*/ 2147483647 w 217"/>
              <a:gd name="T77" fmla="*/ 2147483647 h 309"/>
              <a:gd name="T78" fmla="*/ 2147483647 w 217"/>
              <a:gd name="T79" fmla="*/ 2147483647 h 309"/>
              <a:gd name="T80" fmla="*/ 2147483647 w 217"/>
              <a:gd name="T81" fmla="*/ 2147483647 h 309"/>
              <a:gd name="T82" fmla="*/ 2147483647 w 217"/>
              <a:gd name="T83" fmla="*/ 2147483647 h 309"/>
              <a:gd name="T84" fmla="*/ 2147483647 w 217"/>
              <a:gd name="T85" fmla="*/ 2147483647 h 309"/>
              <a:gd name="T86" fmla="*/ 2147483647 w 217"/>
              <a:gd name="T87" fmla="*/ 2147483647 h 309"/>
              <a:gd name="T88" fmla="*/ 2147483647 w 217"/>
              <a:gd name="T89" fmla="*/ 2147483647 h 309"/>
              <a:gd name="T90" fmla="*/ 2147483647 w 217"/>
              <a:gd name="T91" fmla="*/ 2147483647 h 309"/>
              <a:gd name="T92" fmla="*/ 2147483647 w 217"/>
              <a:gd name="T93" fmla="*/ 2147483647 h 309"/>
              <a:gd name="T94" fmla="*/ 2147483647 w 217"/>
              <a:gd name="T95" fmla="*/ 2147483647 h 309"/>
              <a:gd name="T96" fmla="*/ 2147483647 w 217"/>
              <a:gd name="T97" fmla="*/ 2147483647 h 309"/>
              <a:gd name="T98" fmla="*/ 2147483647 w 217"/>
              <a:gd name="T99" fmla="*/ 2147483647 h 309"/>
              <a:gd name="T100" fmla="*/ 2147483647 w 217"/>
              <a:gd name="T101" fmla="*/ 2147483647 h 309"/>
              <a:gd name="T102" fmla="*/ 2147483647 w 217"/>
              <a:gd name="T103" fmla="*/ 2147483647 h 309"/>
              <a:gd name="T104" fmla="*/ 2147483647 w 217"/>
              <a:gd name="T105" fmla="*/ 2147483647 h 309"/>
              <a:gd name="T106" fmla="*/ 2147483647 w 217"/>
              <a:gd name="T107" fmla="*/ 2147483647 h 309"/>
              <a:gd name="T108" fmla="*/ 2147483647 w 217"/>
              <a:gd name="T109" fmla="*/ 2147483647 h 309"/>
              <a:gd name="T110" fmla="*/ 2147483647 w 217"/>
              <a:gd name="T111" fmla="*/ 2147483647 h 309"/>
              <a:gd name="T112" fmla="*/ 2147483647 w 217"/>
              <a:gd name="T113" fmla="*/ 2147483647 h 309"/>
              <a:gd name="T114" fmla="*/ 2147483647 w 217"/>
              <a:gd name="T115" fmla="*/ 2147483647 h 309"/>
              <a:gd name="T116" fmla="*/ 2147483647 w 217"/>
              <a:gd name="T117" fmla="*/ 2147483647 h 3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7"/>
              <a:gd name="T178" fmla="*/ 0 h 309"/>
              <a:gd name="T179" fmla="*/ 217 w 217"/>
              <a:gd name="T180" fmla="*/ 309 h 3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7" h="309">
                <a:moveTo>
                  <a:pt x="217" y="76"/>
                </a:moveTo>
                <a:lnTo>
                  <a:pt x="213" y="76"/>
                </a:lnTo>
                <a:lnTo>
                  <a:pt x="203" y="67"/>
                </a:lnTo>
                <a:lnTo>
                  <a:pt x="196" y="57"/>
                </a:lnTo>
                <a:lnTo>
                  <a:pt x="196" y="40"/>
                </a:lnTo>
                <a:lnTo>
                  <a:pt x="196" y="23"/>
                </a:lnTo>
                <a:lnTo>
                  <a:pt x="192" y="21"/>
                </a:lnTo>
                <a:lnTo>
                  <a:pt x="192" y="17"/>
                </a:lnTo>
                <a:lnTo>
                  <a:pt x="192" y="11"/>
                </a:lnTo>
                <a:lnTo>
                  <a:pt x="186" y="7"/>
                </a:lnTo>
                <a:lnTo>
                  <a:pt x="179" y="2"/>
                </a:lnTo>
                <a:lnTo>
                  <a:pt x="177" y="0"/>
                </a:lnTo>
                <a:lnTo>
                  <a:pt x="171" y="4"/>
                </a:lnTo>
                <a:lnTo>
                  <a:pt x="165" y="4"/>
                </a:lnTo>
                <a:lnTo>
                  <a:pt x="163" y="11"/>
                </a:lnTo>
                <a:lnTo>
                  <a:pt x="157" y="13"/>
                </a:lnTo>
                <a:lnTo>
                  <a:pt x="157" y="21"/>
                </a:lnTo>
                <a:lnTo>
                  <a:pt x="152" y="23"/>
                </a:lnTo>
                <a:lnTo>
                  <a:pt x="150" y="19"/>
                </a:lnTo>
                <a:lnTo>
                  <a:pt x="138" y="19"/>
                </a:lnTo>
                <a:lnTo>
                  <a:pt x="138" y="17"/>
                </a:lnTo>
                <a:lnTo>
                  <a:pt x="134" y="19"/>
                </a:lnTo>
                <a:lnTo>
                  <a:pt x="46" y="19"/>
                </a:lnTo>
                <a:lnTo>
                  <a:pt x="46" y="48"/>
                </a:lnTo>
                <a:lnTo>
                  <a:pt x="33" y="48"/>
                </a:lnTo>
                <a:lnTo>
                  <a:pt x="33" y="59"/>
                </a:lnTo>
                <a:lnTo>
                  <a:pt x="33" y="119"/>
                </a:lnTo>
                <a:lnTo>
                  <a:pt x="31" y="119"/>
                </a:lnTo>
                <a:lnTo>
                  <a:pt x="25" y="119"/>
                </a:lnTo>
                <a:lnTo>
                  <a:pt x="21" y="117"/>
                </a:lnTo>
                <a:lnTo>
                  <a:pt x="19" y="119"/>
                </a:lnTo>
                <a:lnTo>
                  <a:pt x="15" y="123"/>
                </a:lnTo>
                <a:lnTo>
                  <a:pt x="15" y="126"/>
                </a:lnTo>
                <a:lnTo>
                  <a:pt x="15" y="130"/>
                </a:lnTo>
                <a:lnTo>
                  <a:pt x="13" y="134"/>
                </a:lnTo>
                <a:lnTo>
                  <a:pt x="12" y="136"/>
                </a:lnTo>
                <a:lnTo>
                  <a:pt x="12" y="140"/>
                </a:lnTo>
                <a:lnTo>
                  <a:pt x="12" y="144"/>
                </a:lnTo>
                <a:lnTo>
                  <a:pt x="8" y="149"/>
                </a:lnTo>
                <a:lnTo>
                  <a:pt x="6" y="151"/>
                </a:lnTo>
                <a:lnTo>
                  <a:pt x="6" y="153"/>
                </a:lnTo>
                <a:lnTo>
                  <a:pt x="4" y="157"/>
                </a:lnTo>
                <a:lnTo>
                  <a:pt x="2" y="159"/>
                </a:lnTo>
                <a:lnTo>
                  <a:pt x="0" y="161"/>
                </a:lnTo>
                <a:lnTo>
                  <a:pt x="0" y="165"/>
                </a:lnTo>
                <a:lnTo>
                  <a:pt x="2" y="165"/>
                </a:lnTo>
                <a:lnTo>
                  <a:pt x="6" y="165"/>
                </a:lnTo>
                <a:lnTo>
                  <a:pt x="10" y="165"/>
                </a:lnTo>
                <a:lnTo>
                  <a:pt x="12" y="169"/>
                </a:lnTo>
                <a:lnTo>
                  <a:pt x="10" y="172"/>
                </a:lnTo>
                <a:lnTo>
                  <a:pt x="8" y="176"/>
                </a:lnTo>
                <a:lnTo>
                  <a:pt x="10" y="178"/>
                </a:lnTo>
                <a:lnTo>
                  <a:pt x="10" y="180"/>
                </a:lnTo>
                <a:lnTo>
                  <a:pt x="10" y="184"/>
                </a:lnTo>
                <a:lnTo>
                  <a:pt x="8" y="188"/>
                </a:lnTo>
                <a:lnTo>
                  <a:pt x="12" y="190"/>
                </a:lnTo>
                <a:lnTo>
                  <a:pt x="13" y="194"/>
                </a:lnTo>
                <a:lnTo>
                  <a:pt x="12" y="195"/>
                </a:lnTo>
                <a:lnTo>
                  <a:pt x="19" y="203"/>
                </a:lnTo>
                <a:lnTo>
                  <a:pt x="21" y="205"/>
                </a:lnTo>
                <a:lnTo>
                  <a:pt x="19" y="211"/>
                </a:lnTo>
                <a:lnTo>
                  <a:pt x="19" y="215"/>
                </a:lnTo>
                <a:lnTo>
                  <a:pt x="21" y="217"/>
                </a:lnTo>
                <a:lnTo>
                  <a:pt x="23" y="218"/>
                </a:lnTo>
                <a:lnTo>
                  <a:pt x="25" y="220"/>
                </a:lnTo>
                <a:lnTo>
                  <a:pt x="25" y="222"/>
                </a:lnTo>
                <a:lnTo>
                  <a:pt x="25" y="224"/>
                </a:lnTo>
                <a:lnTo>
                  <a:pt x="25" y="232"/>
                </a:lnTo>
                <a:lnTo>
                  <a:pt x="31" y="236"/>
                </a:lnTo>
                <a:lnTo>
                  <a:pt x="33" y="240"/>
                </a:lnTo>
                <a:lnTo>
                  <a:pt x="35" y="241"/>
                </a:lnTo>
                <a:lnTo>
                  <a:pt x="38" y="241"/>
                </a:lnTo>
                <a:lnTo>
                  <a:pt x="40" y="243"/>
                </a:lnTo>
                <a:lnTo>
                  <a:pt x="44" y="247"/>
                </a:lnTo>
                <a:lnTo>
                  <a:pt x="48" y="249"/>
                </a:lnTo>
                <a:lnTo>
                  <a:pt x="50" y="249"/>
                </a:lnTo>
                <a:lnTo>
                  <a:pt x="52" y="251"/>
                </a:lnTo>
                <a:lnTo>
                  <a:pt x="54" y="255"/>
                </a:lnTo>
                <a:lnTo>
                  <a:pt x="58" y="259"/>
                </a:lnTo>
                <a:lnTo>
                  <a:pt x="63" y="261"/>
                </a:lnTo>
                <a:lnTo>
                  <a:pt x="65" y="266"/>
                </a:lnTo>
                <a:lnTo>
                  <a:pt x="67" y="272"/>
                </a:lnTo>
                <a:lnTo>
                  <a:pt x="67" y="274"/>
                </a:lnTo>
                <a:lnTo>
                  <a:pt x="69" y="278"/>
                </a:lnTo>
                <a:lnTo>
                  <a:pt x="71" y="280"/>
                </a:lnTo>
                <a:lnTo>
                  <a:pt x="75" y="286"/>
                </a:lnTo>
                <a:lnTo>
                  <a:pt x="75" y="289"/>
                </a:lnTo>
                <a:lnTo>
                  <a:pt x="77" y="291"/>
                </a:lnTo>
                <a:lnTo>
                  <a:pt x="81" y="293"/>
                </a:lnTo>
                <a:lnTo>
                  <a:pt x="83" y="289"/>
                </a:lnTo>
                <a:lnTo>
                  <a:pt x="84" y="289"/>
                </a:lnTo>
                <a:lnTo>
                  <a:pt x="90" y="291"/>
                </a:lnTo>
                <a:lnTo>
                  <a:pt x="92" y="293"/>
                </a:lnTo>
                <a:lnTo>
                  <a:pt x="94" y="289"/>
                </a:lnTo>
                <a:lnTo>
                  <a:pt x="96" y="289"/>
                </a:lnTo>
                <a:lnTo>
                  <a:pt x="98" y="289"/>
                </a:lnTo>
                <a:lnTo>
                  <a:pt x="100" y="289"/>
                </a:lnTo>
                <a:lnTo>
                  <a:pt x="102" y="291"/>
                </a:lnTo>
                <a:lnTo>
                  <a:pt x="104" y="297"/>
                </a:lnTo>
                <a:lnTo>
                  <a:pt x="106" y="301"/>
                </a:lnTo>
                <a:lnTo>
                  <a:pt x="109" y="303"/>
                </a:lnTo>
                <a:lnTo>
                  <a:pt x="113" y="305"/>
                </a:lnTo>
                <a:lnTo>
                  <a:pt x="117" y="305"/>
                </a:lnTo>
                <a:lnTo>
                  <a:pt x="119" y="305"/>
                </a:lnTo>
                <a:lnTo>
                  <a:pt x="125" y="309"/>
                </a:lnTo>
                <a:lnTo>
                  <a:pt x="129" y="305"/>
                </a:lnTo>
                <a:lnTo>
                  <a:pt x="134" y="303"/>
                </a:lnTo>
                <a:lnTo>
                  <a:pt x="136" y="303"/>
                </a:lnTo>
                <a:lnTo>
                  <a:pt x="140" y="301"/>
                </a:lnTo>
                <a:lnTo>
                  <a:pt x="146" y="301"/>
                </a:lnTo>
                <a:lnTo>
                  <a:pt x="148" y="305"/>
                </a:lnTo>
                <a:lnTo>
                  <a:pt x="154" y="301"/>
                </a:lnTo>
                <a:lnTo>
                  <a:pt x="159" y="299"/>
                </a:lnTo>
                <a:lnTo>
                  <a:pt x="163" y="295"/>
                </a:lnTo>
                <a:lnTo>
                  <a:pt x="167" y="295"/>
                </a:lnTo>
                <a:lnTo>
                  <a:pt x="173" y="295"/>
                </a:lnTo>
                <a:lnTo>
                  <a:pt x="180" y="301"/>
                </a:lnTo>
                <a:lnTo>
                  <a:pt x="180" y="297"/>
                </a:lnTo>
                <a:lnTo>
                  <a:pt x="180" y="293"/>
                </a:lnTo>
                <a:lnTo>
                  <a:pt x="177" y="289"/>
                </a:lnTo>
                <a:lnTo>
                  <a:pt x="175" y="289"/>
                </a:lnTo>
                <a:lnTo>
                  <a:pt x="169" y="288"/>
                </a:lnTo>
                <a:lnTo>
                  <a:pt x="167" y="284"/>
                </a:lnTo>
                <a:lnTo>
                  <a:pt x="163" y="278"/>
                </a:lnTo>
                <a:lnTo>
                  <a:pt x="161" y="270"/>
                </a:lnTo>
                <a:lnTo>
                  <a:pt x="161" y="266"/>
                </a:lnTo>
                <a:lnTo>
                  <a:pt x="157" y="265"/>
                </a:lnTo>
                <a:lnTo>
                  <a:pt x="155" y="261"/>
                </a:lnTo>
                <a:lnTo>
                  <a:pt x="152" y="257"/>
                </a:lnTo>
                <a:lnTo>
                  <a:pt x="150" y="255"/>
                </a:lnTo>
                <a:lnTo>
                  <a:pt x="146" y="253"/>
                </a:lnTo>
                <a:lnTo>
                  <a:pt x="140" y="253"/>
                </a:lnTo>
                <a:lnTo>
                  <a:pt x="138" y="251"/>
                </a:lnTo>
                <a:lnTo>
                  <a:pt x="138" y="245"/>
                </a:lnTo>
                <a:lnTo>
                  <a:pt x="140" y="243"/>
                </a:lnTo>
                <a:lnTo>
                  <a:pt x="144" y="241"/>
                </a:lnTo>
                <a:lnTo>
                  <a:pt x="148" y="241"/>
                </a:lnTo>
                <a:lnTo>
                  <a:pt x="150" y="240"/>
                </a:lnTo>
                <a:lnTo>
                  <a:pt x="150" y="238"/>
                </a:lnTo>
                <a:lnTo>
                  <a:pt x="152" y="232"/>
                </a:lnTo>
                <a:lnTo>
                  <a:pt x="152" y="226"/>
                </a:lnTo>
                <a:lnTo>
                  <a:pt x="152" y="218"/>
                </a:lnTo>
                <a:lnTo>
                  <a:pt x="154" y="213"/>
                </a:lnTo>
                <a:lnTo>
                  <a:pt x="157" y="203"/>
                </a:lnTo>
                <a:lnTo>
                  <a:pt x="157" y="197"/>
                </a:lnTo>
                <a:lnTo>
                  <a:pt x="157" y="195"/>
                </a:lnTo>
                <a:lnTo>
                  <a:pt x="159" y="194"/>
                </a:lnTo>
                <a:lnTo>
                  <a:pt x="163" y="192"/>
                </a:lnTo>
                <a:lnTo>
                  <a:pt x="167" y="190"/>
                </a:lnTo>
                <a:lnTo>
                  <a:pt x="169" y="188"/>
                </a:lnTo>
                <a:lnTo>
                  <a:pt x="171" y="184"/>
                </a:lnTo>
                <a:lnTo>
                  <a:pt x="173" y="180"/>
                </a:lnTo>
                <a:lnTo>
                  <a:pt x="175" y="174"/>
                </a:lnTo>
                <a:lnTo>
                  <a:pt x="177" y="169"/>
                </a:lnTo>
                <a:lnTo>
                  <a:pt x="179" y="161"/>
                </a:lnTo>
                <a:lnTo>
                  <a:pt x="182" y="157"/>
                </a:lnTo>
                <a:lnTo>
                  <a:pt x="186" y="149"/>
                </a:lnTo>
                <a:lnTo>
                  <a:pt x="190" y="146"/>
                </a:lnTo>
                <a:lnTo>
                  <a:pt x="190" y="140"/>
                </a:lnTo>
                <a:lnTo>
                  <a:pt x="188" y="132"/>
                </a:lnTo>
                <a:lnTo>
                  <a:pt x="188" y="128"/>
                </a:lnTo>
                <a:lnTo>
                  <a:pt x="190" y="121"/>
                </a:lnTo>
                <a:lnTo>
                  <a:pt x="192" y="117"/>
                </a:lnTo>
                <a:lnTo>
                  <a:pt x="194" y="111"/>
                </a:lnTo>
                <a:lnTo>
                  <a:pt x="194" y="105"/>
                </a:lnTo>
                <a:lnTo>
                  <a:pt x="194" y="99"/>
                </a:lnTo>
                <a:lnTo>
                  <a:pt x="194" y="96"/>
                </a:lnTo>
                <a:lnTo>
                  <a:pt x="196" y="94"/>
                </a:lnTo>
                <a:lnTo>
                  <a:pt x="198" y="92"/>
                </a:lnTo>
                <a:lnTo>
                  <a:pt x="198" y="88"/>
                </a:lnTo>
                <a:lnTo>
                  <a:pt x="202" y="84"/>
                </a:lnTo>
                <a:lnTo>
                  <a:pt x="205" y="84"/>
                </a:lnTo>
                <a:lnTo>
                  <a:pt x="213" y="84"/>
                </a:lnTo>
                <a:lnTo>
                  <a:pt x="217" y="78"/>
                </a:lnTo>
                <a:lnTo>
                  <a:pt x="217" y="76"/>
                </a:lnTo>
                <a:close/>
              </a:path>
            </a:pathLst>
          </a:custGeom>
          <a:solidFill>
            <a:srgbClr val="EAEAEA"/>
          </a:solidFill>
          <a:ln w="2520">
            <a:solidFill>
              <a:srgbClr val="C0C0C0"/>
            </a:solidFill>
            <a:round/>
            <a:headEnd/>
            <a:tailEnd/>
          </a:ln>
        </p:spPr>
        <p:txBody>
          <a:bodyPr wrap="none" anchor="ctr"/>
          <a:lstStyle/>
          <a:p>
            <a:endParaRPr lang="en-US"/>
          </a:p>
        </p:txBody>
      </p:sp>
      <p:sp>
        <p:nvSpPr>
          <p:cNvPr id="30764" name="Freeform 46"/>
          <p:cNvSpPr>
            <a:spLocks noChangeArrowheads="1"/>
          </p:cNvSpPr>
          <p:nvPr/>
        </p:nvSpPr>
        <p:spPr bwMode="auto">
          <a:xfrm>
            <a:off x="5484813" y="4167188"/>
            <a:ext cx="47625" cy="95250"/>
          </a:xfrm>
          <a:custGeom>
            <a:avLst/>
            <a:gdLst>
              <a:gd name="T0" fmla="*/ 2147483647 w 29"/>
              <a:gd name="T1" fmla="*/ 0 h 60"/>
              <a:gd name="T2" fmla="*/ 2147483647 w 29"/>
              <a:gd name="T3" fmla="*/ 2147483647 h 60"/>
              <a:gd name="T4" fmla="*/ 2147483647 w 29"/>
              <a:gd name="T5" fmla="*/ 2147483647 h 60"/>
              <a:gd name="T6" fmla="*/ 2147483647 w 29"/>
              <a:gd name="T7" fmla="*/ 2147483647 h 60"/>
              <a:gd name="T8" fmla="*/ 2147483647 w 29"/>
              <a:gd name="T9" fmla="*/ 2147483647 h 60"/>
              <a:gd name="T10" fmla="*/ 2147483647 w 29"/>
              <a:gd name="T11" fmla="*/ 2147483647 h 60"/>
              <a:gd name="T12" fmla="*/ 2147483647 w 29"/>
              <a:gd name="T13" fmla="*/ 2147483647 h 60"/>
              <a:gd name="T14" fmla="*/ 2147483647 w 29"/>
              <a:gd name="T15" fmla="*/ 2147483647 h 60"/>
              <a:gd name="T16" fmla="*/ 0 w 29"/>
              <a:gd name="T17" fmla="*/ 2147483647 h 60"/>
              <a:gd name="T18" fmla="*/ 2147483647 w 29"/>
              <a:gd name="T19" fmla="*/ 2147483647 h 60"/>
              <a:gd name="T20" fmla="*/ 2147483647 w 29"/>
              <a:gd name="T21" fmla="*/ 2147483647 h 60"/>
              <a:gd name="T22" fmla="*/ 2147483647 w 29"/>
              <a:gd name="T23" fmla="*/ 2147483647 h 60"/>
              <a:gd name="T24" fmla="*/ 2147483647 w 29"/>
              <a:gd name="T25" fmla="*/ 2147483647 h 60"/>
              <a:gd name="T26" fmla="*/ 2147483647 w 29"/>
              <a:gd name="T27" fmla="*/ 2147483647 h 60"/>
              <a:gd name="T28" fmla="*/ 2147483647 w 29"/>
              <a:gd name="T29" fmla="*/ 2147483647 h 60"/>
              <a:gd name="T30" fmla="*/ 2147483647 w 29"/>
              <a:gd name="T31" fmla="*/ 2147483647 h 60"/>
              <a:gd name="T32" fmla="*/ 2147483647 w 29"/>
              <a:gd name="T33" fmla="*/ 2147483647 h 60"/>
              <a:gd name="T34" fmla="*/ 2147483647 w 29"/>
              <a:gd name="T35" fmla="*/ 2147483647 h 60"/>
              <a:gd name="T36" fmla="*/ 2147483647 w 29"/>
              <a:gd name="T37" fmla="*/ 2147483647 h 60"/>
              <a:gd name="T38" fmla="*/ 2147483647 w 29"/>
              <a:gd name="T39" fmla="*/ 2147483647 h 60"/>
              <a:gd name="T40" fmla="*/ 2147483647 w 29"/>
              <a:gd name="T41" fmla="*/ 2147483647 h 60"/>
              <a:gd name="T42" fmla="*/ 2147483647 w 29"/>
              <a:gd name="T43" fmla="*/ 2147483647 h 60"/>
              <a:gd name="T44" fmla="*/ 2147483647 w 29"/>
              <a:gd name="T45" fmla="*/ 2147483647 h 60"/>
              <a:gd name="T46" fmla="*/ 2147483647 w 29"/>
              <a:gd name="T47" fmla="*/ 2147483647 h 60"/>
              <a:gd name="T48" fmla="*/ 2147483647 w 29"/>
              <a:gd name="T49" fmla="*/ 0 h 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
              <a:gd name="T76" fmla="*/ 0 h 60"/>
              <a:gd name="T77" fmla="*/ 29 w 29"/>
              <a:gd name="T78" fmla="*/ 60 h 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 h="60">
                <a:moveTo>
                  <a:pt x="6" y="0"/>
                </a:moveTo>
                <a:lnTo>
                  <a:pt x="6" y="2"/>
                </a:lnTo>
                <a:lnTo>
                  <a:pt x="4" y="4"/>
                </a:lnTo>
                <a:lnTo>
                  <a:pt x="4" y="8"/>
                </a:lnTo>
                <a:lnTo>
                  <a:pt x="6" y="8"/>
                </a:lnTo>
                <a:lnTo>
                  <a:pt x="6" y="12"/>
                </a:lnTo>
                <a:lnTo>
                  <a:pt x="2" y="20"/>
                </a:lnTo>
                <a:lnTo>
                  <a:pt x="0" y="27"/>
                </a:lnTo>
                <a:lnTo>
                  <a:pt x="2" y="35"/>
                </a:lnTo>
                <a:lnTo>
                  <a:pt x="4" y="43"/>
                </a:lnTo>
                <a:lnTo>
                  <a:pt x="6" y="52"/>
                </a:lnTo>
                <a:lnTo>
                  <a:pt x="7" y="58"/>
                </a:lnTo>
                <a:lnTo>
                  <a:pt x="9" y="60"/>
                </a:lnTo>
                <a:lnTo>
                  <a:pt x="11" y="60"/>
                </a:lnTo>
                <a:lnTo>
                  <a:pt x="15" y="58"/>
                </a:lnTo>
                <a:lnTo>
                  <a:pt x="19" y="56"/>
                </a:lnTo>
                <a:lnTo>
                  <a:pt x="23" y="54"/>
                </a:lnTo>
                <a:lnTo>
                  <a:pt x="27" y="52"/>
                </a:lnTo>
                <a:lnTo>
                  <a:pt x="29" y="46"/>
                </a:lnTo>
                <a:lnTo>
                  <a:pt x="29" y="43"/>
                </a:lnTo>
                <a:lnTo>
                  <a:pt x="29" y="37"/>
                </a:lnTo>
                <a:lnTo>
                  <a:pt x="27" y="31"/>
                </a:lnTo>
                <a:lnTo>
                  <a:pt x="13" y="12"/>
                </a:lnTo>
                <a:lnTo>
                  <a:pt x="6" y="0"/>
                </a:lnTo>
                <a:close/>
              </a:path>
            </a:pathLst>
          </a:custGeom>
          <a:solidFill>
            <a:srgbClr val="EAEAEA"/>
          </a:solidFill>
          <a:ln w="2520">
            <a:solidFill>
              <a:srgbClr val="C0C0C0"/>
            </a:solidFill>
            <a:round/>
            <a:headEnd/>
            <a:tailEnd/>
          </a:ln>
        </p:spPr>
        <p:txBody>
          <a:bodyPr wrap="none" anchor="ctr"/>
          <a:lstStyle/>
          <a:p>
            <a:endParaRPr lang="en-US"/>
          </a:p>
        </p:txBody>
      </p:sp>
      <p:sp>
        <p:nvSpPr>
          <p:cNvPr id="30765" name="Freeform 47"/>
          <p:cNvSpPr>
            <a:spLocks noChangeArrowheads="1"/>
          </p:cNvSpPr>
          <p:nvPr/>
        </p:nvSpPr>
        <p:spPr bwMode="auto">
          <a:xfrm>
            <a:off x="3448050" y="3275013"/>
            <a:ext cx="468313" cy="438150"/>
          </a:xfrm>
          <a:custGeom>
            <a:avLst/>
            <a:gdLst>
              <a:gd name="T0" fmla="*/ 2147483647 w 275"/>
              <a:gd name="T1" fmla="*/ 2147483647 h 276"/>
              <a:gd name="T2" fmla="*/ 2147483647 w 275"/>
              <a:gd name="T3" fmla="*/ 2147483647 h 276"/>
              <a:gd name="T4" fmla="*/ 2147483647 w 275"/>
              <a:gd name="T5" fmla="*/ 2147483647 h 276"/>
              <a:gd name="T6" fmla="*/ 2147483647 w 275"/>
              <a:gd name="T7" fmla="*/ 2147483647 h 276"/>
              <a:gd name="T8" fmla="*/ 2147483647 w 275"/>
              <a:gd name="T9" fmla="*/ 2147483647 h 276"/>
              <a:gd name="T10" fmla="*/ 2147483647 w 275"/>
              <a:gd name="T11" fmla="*/ 2147483647 h 276"/>
              <a:gd name="T12" fmla="*/ 2147483647 w 275"/>
              <a:gd name="T13" fmla="*/ 2147483647 h 276"/>
              <a:gd name="T14" fmla="*/ 2147483647 w 275"/>
              <a:gd name="T15" fmla="*/ 2147483647 h 276"/>
              <a:gd name="T16" fmla="*/ 2147483647 w 275"/>
              <a:gd name="T17" fmla="*/ 2147483647 h 276"/>
              <a:gd name="T18" fmla="*/ 2147483647 w 275"/>
              <a:gd name="T19" fmla="*/ 2147483647 h 276"/>
              <a:gd name="T20" fmla="*/ 2147483647 w 275"/>
              <a:gd name="T21" fmla="*/ 2147483647 h 276"/>
              <a:gd name="T22" fmla="*/ 2147483647 w 275"/>
              <a:gd name="T23" fmla="*/ 2147483647 h 276"/>
              <a:gd name="T24" fmla="*/ 2147483647 w 275"/>
              <a:gd name="T25" fmla="*/ 2147483647 h 276"/>
              <a:gd name="T26" fmla="*/ 2147483647 w 275"/>
              <a:gd name="T27" fmla="*/ 2147483647 h 276"/>
              <a:gd name="T28" fmla="*/ 2147483647 w 275"/>
              <a:gd name="T29" fmla="*/ 2147483647 h 276"/>
              <a:gd name="T30" fmla="*/ 2147483647 w 275"/>
              <a:gd name="T31" fmla="*/ 2147483647 h 276"/>
              <a:gd name="T32" fmla="*/ 2147483647 w 275"/>
              <a:gd name="T33" fmla="*/ 2147483647 h 276"/>
              <a:gd name="T34" fmla="*/ 2147483647 w 275"/>
              <a:gd name="T35" fmla="*/ 2147483647 h 276"/>
              <a:gd name="T36" fmla="*/ 2147483647 w 275"/>
              <a:gd name="T37" fmla="*/ 0 h 276"/>
              <a:gd name="T38" fmla="*/ 2147483647 w 275"/>
              <a:gd name="T39" fmla="*/ 2147483647 h 276"/>
              <a:gd name="T40" fmla="*/ 2147483647 w 275"/>
              <a:gd name="T41" fmla="*/ 2147483647 h 276"/>
              <a:gd name="T42" fmla="*/ 2147483647 w 275"/>
              <a:gd name="T43" fmla="*/ 2147483647 h 276"/>
              <a:gd name="T44" fmla="*/ 2147483647 w 275"/>
              <a:gd name="T45" fmla="*/ 2147483647 h 276"/>
              <a:gd name="T46" fmla="*/ 2147483647 w 275"/>
              <a:gd name="T47" fmla="*/ 2147483647 h 276"/>
              <a:gd name="T48" fmla="*/ 2147483647 w 275"/>
              <a:gd name="T49" fmla="*/ 2147483647 h 276"/>
              <a:gd name="T50" fmla="*/ 2147483647 w 275"/>
              <a:gd name="T51" fmla="*/ 2147483647 h 276"/>
              <a:gd name="T52" fmla="*/ 2147483647 w 275"/>
              <a:gd name="T53" fmla="*/ 2147483647 h 276"/>
              <a:gd name="T54" fmla="*/ 2147483647 w 275"/>
              <a:gd name="T55" fmla="*/ 2147483647 h 276"/>
              <a:gd name="T56" fmla="*/ 2147483647 w 275"/>
              <a:gd name="T57" fmla="*/ 2147483647 h 276"/>
              <a:gd name="T58" fmla="*/ 2147483647 w 275"/>
              <a:gd name="T59" fmla="*/ 2147483647 h 276"/>
              <a:gd name="T60" fmla="*/ 2147483647 w 275"/>
              <a:gd name="T61" fmla="*/ 2147483647 h 276"/>
              <a:gd name="T62" fmla="*/ 2147483647 w 275"/>
              <a:gd name="T63" fmla="*/ 2147483647 h 276"/>
              <a:gd name="T64" fmla="*/ 2147483647 w 275"/>
              <a:gd name="T65" fmla="*/ 2147483647 h 276"/>
              <a:gd name="T66" fmla="*/ 2147483647 w 275"/>
              <a:gd name="T67" fmla="*/ 2147483647 h 276"/>
              <a:gd name="T68" fmla="*/ 2147483647 w 275"/>
              <a:gd name="T69" fmla="*/ 2147483647 h 276"/>
              <a:gd name="T70" fmla="*/ 2147483647 w 275"/>
              <a:gd name="T71" fmla="*/ 2147483647 h 276"/>
              <a:gd name="T72" fmla="*/ 2147483647 w 275"/>
              <a:gd name="T73" fmla="*/ 2147483647 h 276"/>
              <a:gd name="T74" fmla="*/ 2147483647 w 275"/>
              <a:gd name="T75" fmla="*/ 2147483647 h 276"/>
              <a:gd name="T76" fmla="*/ 2147483647 w 275"/>
              <a:gd name="T77" fmla="*/ 2147483647 h 276"/>
              <a:gd name="T78" fmla="*/ 2147483647 w 275"/>
              <a:gd name="T79" fmla="*/ 2147483647 h 276"/>
              <a:gd name="T80" fmla="*/ 2147483647 w 275"/>
              <a:gd name="T81" fmla="*/ 2147483647 h 276"/>
              <a:gd name="T82" fmla="*/ 2147483647 w 275"/>
              <a:gd name="T83" fmla="*/ 2147483647 h 276"/>
              <a:gd name="T84" fmla="*/ 2147483647 w 275"/>
              <a:gd name="T85" fmla="*/ 2147483647 h 276"/>
              <a:gd name="T86" fmla="*/ 2147483647 w 275"/>
              <a:gd name="T87" fmla="*/ 2147483647 h 276"/>
              <a:gd name="T88" fmla="*/ 2147483647 w 275"/>
              <a:gd name="T89" fmla="*/ 2147483647 h 276"/>
              <a:gd name="T90" fmla="*/ 2147483647 w 275"/>
              <a:gd name="T91" fmla="*/ 2147483647 h 276"/>
              <a:gd name="T92" fmla="*/ 2147483647 w 275"/>
              <a:gd name="T93" fmla="*/ 2147483647 h 276"/>
              <a:gd name="T94" fmla="*/ 2147483647 w 275"/>
              <a:gd name="T95" fmla="*/ 2147483647 h 276"/>
              <a:gd name="T96" fmla="*/ 2147483647 w 275"/>
              <a:gd name="T97" fmla="*/ 2147483647 h 2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5"/>
              <a:gd name="T148" fmla="*/ 0 h 276"/>
              <a:gd name="T149" fmla="*/ 275 w 275"/>
              <a:gd name="T150" fmla="*/ 276 h 2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5" h="276">
                <a:moveTo>
                  <a:pt x="248" y="67"/>
                </a:moveTo>
                <a:lnTo>
                  <a:pt x="250" y="71"/>
                </a:lnTo>
                <a:lnTo>
                  <a:pt x="250" y="75"/>
                </a:lnTo>
                <a:lnTo>
                  <a:pt x="248" y="75"/>
                </a:lnTo>
                <a:lnTo>
                  <a:pt x="248" y="77"/>
                </a:lnTo>
                <a:lnTo>
                  <a:pt x="250" y="77"/>
                </a:lnTo>
                <a:lnTo>
                  <a:pt x="252" y="79"/>
                </a:lnTo>
                <a:lnTo>
                  <a:pt x="253" y="75"/>
                </a:lnTo>
                <a:lnTo>
                  <a:pt x="255" y="71"/>
                </a:lnTo>
                <a:lnTo>
                  <a:pt x="252" y="69"/>
                </a:lnTo>
                <a:lnTo>
                  <a:pt x="248" y="67"/>
                </a:lnTo>
                <a:close/>
                <a:moveTo>
                  <a:pt x="267" y="67"/>
                </a:moveTo>
                <a:lnTo>
                  <a:pt x="271" y="71"/>
                </a:lnTo>
                <a:lnTo>
                  <a:pt x="275" y="71"/>
                </a:lnTo>
                <a:lnTo>
                  <a:pt x="273" y="69"/>
                </a:lnTo>
                <a:lnTo>
                  <a:pt x="271" y="69"/>
                </a:lnTo>
                <a:lnTo>
                  <a:pt x="267" y="67"/>
                </a:lnTo>
                <a:close/>
                <a:moveTo>
                  <a:pt x="225" y="79"/>
                </a:moveTo>
                <a:lnTo>
                  <a:pt x="225" y="81"/>
                </a:lnTo>
                <a:lnTo>
                  <a:pt x="227" y="83"/>
                </a:lnTo>
                <a:lnTo>
                  <a:pt x="227" y="81"/>
                </a:lnTo>
                <a:lnTo>
                  <a:pt x="229" y="81"/>
                </a:lnTo>
                <a:lnTo>
                  <a:pt x="229" y="79"/>
                </a:lnTo>
                <a:lnTo>
                  <a:pt x="225" y="79"/>
                </a:lnTo>
                <a:close/>
                <a:moveTo>
                  <a:pt x="37" y="263"/>
                </a:moveTo>
                <a:lnTo>
                  <a:pt x="35" y="269"/>
                </a:lnTo>
                <a:lnTo>
                  <a:pt x="33" y="271"/>
                </a:lnTo>
                <a:lnTo>
                  <a:pt x="35" y="269"/>
                </a:lnTo>
                <a:lnTo>
                  <a:pt x="39" y="267"/>
                </a:lnTo>
                <a:lnTo>
                  <a:pt x="39" y="263"/>
                </a:lnTo>
                <a:lnTo>
                  <a:pt x="37" y="263"/>
                </a:lnTo>
                <a:close/>
                <a:moveTo>
                  <a:pt x="4" y="265"/>
                </a:moveTo>
                <a:lnTo>
                  <a:pt x="2" y="267"/>
                </a:lnTo>
                <a:lnTo>
                  <a:pt x="0" y="269"/>
                </a:lnTo>
                <a:lnTo>
                  <a:pt x="0" y="271"/>
                </a:lnTo>
                <a:lnTo>
                  <a:pt x="4" y="271"/>
                </a:lnTo>
                <a:lnTo>
                  <a:pt x="4" y="267"/>
                </a:lnTo>
                <a:lnTo>
                  <a:pt x="8" y="267"/>
                </a:lnTo>
                <a:lnTo>
                  <a:pt x="8" y="265"/>
                </a:lnTo>
                <a:lnTo>
                  <a:pt x="6" y="265"/>
                </a:lnTo>
                <a:lnTo>
                  <a:pt x="4" y="265"/>
                </a:lnTo>
                <a:close/>
                <a:moveTo>
                  <a:pt x="16" y="271"/>
                </a:moveTo>
                <a:lnTo>
                  <a:pt x="14" y="273"/>
                </a:lnTo>
                <a:lnTo>
                  <a:pt x="16" y="275"/>
                </a:lnTo>
                <a:lnTo>
                  <a:pt x="17" y="276"/>
                </a:lnTo>
                <a:lnTo>
                  <a:pt x="17" y="275"/>
                </a:lnTo>
                <a:lnTo>
                  <a:pt x="19" y="273"/>
                </a:lnTo>
                <a:lnTo>
                  <a:pt x="19" y="271"/>
                </a:lnTo>
                <a:lnTo>
                  <a:pt x="16" y="271"/>
                </a:lnTo>
                <a:close/>
                <a:moveTo>
                  <a:pt x="192" y="8"/>
                </a:moveTo>
                <a:lnTo>
                  <a:pt x="171" y="6"/>
                </a:lnTo>
                <a:lnTo>
                  <a:pt x="150" y="4"/>
                </a:lnTo>
                <a:lnTo>
                  <a:pt x="136" y="4"/>
                </a:lnTo>
                <a:lnTo>
                  <a:pt x="123" y="4"/>
                </a:lnTo>
                <a:lnTo>
                  <a:pt x="121" y="2"/>
                </a:lnTo>
                <a:lnTo>
                  <a:pt x="117" y="0"/>
                </a:lnTo>
                <a:lnTo>
                  <a:pt x="110" y="4"/>
                </a:lnTo>
                <a:lnTo>
                  <a:pt x="108" y="8"/>
                </a:lnTo>
                <a:lnTo>
                  <a:pt x="102" y="8"/>
                </a:lnTo>
                <a:lnTo>
                  <a:pt x="98" y="8"/>
                </a:lnTo>
                <a:lnTo>
                  <a:pt x="94" y="10"/>
                </a:lnTo>
                <a:lnTo>
                  <a:pt x="92" y="14"/>
                </a:lnTo>
                <a:lnTo>
                  <a:pt x="96" y="21"/>
                </a:lnTo>
                <a:lnTo>
                  <a:pt x="98" y="23"/>
                </a:lnTo>
                <a:lnTo>
                  <a:pt x="98" y="27"/>
                </a:lnTo>
                <a:lnTo>
                  <a:pt x="98" y="33"/>
                </a:lnTo>
                <a:lnTo>
                  <a:pt x="102" y="31"/>
                </a:lnTo>
                <a:lnTo>
                  <a:pt x="108" y="31"/>
                </a:lnTo>
                <a:lnTo>
                  <a:pt x="108" y="33"/>
                </a:lnTo>
                <a:lnTo>
                  <a:pt x="110" y="33"/>
                </a:lnTo>
                <a:lnTo>
                  <a:pt x="115" y="33"/>
                </a:lnTo>
                <a:lnTo>
                  <a:pt x="119" y="33"/>
                </a:lnTo>
                <a:lnTo>
                  <a:pt x="123" y="33"/>
                </a:lnTo>
                <a:lnTo>
                  <a:pt x="123" y="35"/>
                </a:lnTo>
                <a:lnTo>
                  <a:pt x="125" y="35"/>
                </a:lnTo>
                <a:lnTo>
                  <a:pt x="127" y="35"/>
                </a:lnTo>
                <a:lnTo>
                  <a:pt x="127" y="37"/>
                </a:lnTo>
                <a:lnTo>
                  <a:pt x="125" y="40"/>
                </a:lnTo>
                <a:lnTo>
                  <a:pt x="119" y="44"/>
                </a:lnTo>
                <a:lnTo>
                  <a:pt x="119" y="48"/>
                </a:lnTo>
                <a:lnTo>
                  <a:pt x="123" y="52"/>
                </a:lnTo>
                <a:lnTo>
                  <a:pt x="123" y="56"/>
                </a:lnTo>
                <a:lnTo>
                  <a:pt x="125" y="60"/>
                </a:lnTo>
                <a:lnTo>
                  <a:pt x="123" y="62"/>
                </a:lnTo>
                <a:lnTo>
                  <a:pt x="119" y="65"/>
                </a:lnTo>
                <a:lnTo>
                  <a:pt x="119" y="69"/>
                </a:lnTo>
                <a:lnTo>
                  <a:pt x="121" y="73"/>
                </a:lnTo>
                <a:lnTo>
                  <a:pt x="119" y="77"/>
                </a:lnTo>
                <a:lnTo>
                  <a:pt x="119" y="79"/>
                </a:lnTo>
                <a:lnTo>
                  <a:pt x="117" y="81"/>
                </a:lnTo>
                <a:lnTo>
                  <a:pt x="117" y="83"/>
                </a:lnTo>
                <a:lnTo>
                  <a:pt x="119" y="86"/>
                </a:lnTo>
                <a:lnTo>
                  <a:pt x="121" y="90"/>
                </a:lnTo>
                <a:lnTo>
                  <a:pt x="119" y="92"/>
                </a:lnTo>
                <a:lnTo>
                  <a:pt x="117" y="96"/>
                </a:lnTo>
                <a:lnTo>
                  <a:pt x="117" y="102"/>
                </a:lnTo>
                <a:lnTo>
                  <a:pt x="121" y="104"/>
                </a:lnTo>
                <a:lnTo>
                  <a:pt x="121" y="106"/>
                </a:lnTo>
                <a:lnTo>
                  <a:pt x="121" y="111"/>
                </a:lnTo>
                <a:lnTo>
                  <a:pt x="123" y="113"/>
                </a:lnTo>
                <a:lnTo>
                  <a:pt x="129" y="121"/>
                </a:lnTo>
                <a:lnTo>
                  <a:pt x="135" y="131"/>
                </a:lnTo>
                <a:lnTo>
                  <a:pt x="142" y="129"/>
                </a:lnTo>
                <a:lnTo>
                  <a:pt x="152" y="127"/>
                </a:lnTo>
                <a:lnTo>
                  <a:pt x="154" y="123"/>
                </a:lnTo>
                <a:lnTo>
                  <a:pt x="165" y="125"/>
                </a:lnTo>
                <a:lnTo>
                  <a:pt x="179" y="123"/>
                </a:lnTo>
                <a:lnTo>
                  <a:pt x="179" y="121"/>
                </a:lnTo>
                <a:lnTo>
                  <a:pt x="182" y="115"/>
                </a:lnTo>
                <a:lnTo>
                  <a:pt x="186" y="109"/>
                </a:lnTo>
                <a:lnTo>
                  <a:pt x="192" y="108"/>
                </a:lnTo>
                <a:lnTo>
                  <a:pt x="200" y="104"/>
                </a:lnTo>
                <a:lnTo>
                  <a:pt x="200" y="100"/>
                </a:lnTo>
                <a:lnTo>
                  <a:pt x="200" y="96"/>
                </a:lnTo>
                <a:lnTo>
                  <a:pt x="204" y="90"/>
                </a:lnTo>
                <a:lnTo>
                  <a:pt x="209" y="86"/>
                </a:lnTo>
                <a:lnTo>
                  <a:pt x="211" y="85"/>
                </a:lnTo>
                <a:lnTo>
                  <a:pt x="209" y="79"/>
                </a:lnTo>
                <a:lnTo>
                  <a:pt x="207" y="71"/>
                </a:lnTo>
                <a:lnTo>
                  <a:pt x="209" y="69"/>
                </a:lnTo>
                <a:lnTo>
                  <a:pt x="213" y="67"/>
                </a:lnTo>
                <a:lnTo>
                  <a:pt x="221" y="54"/>
                </a:lnTo>
                <a:lnTo>
                  <a:pt x="230" y="44"/>
                </a:lnTo>
                <a:lnTo>
                  <a:pt x="240" y="40"/>
                </a:lnTo>
                <a:lnTo>
                  <a:pt x="250" y="35"/>
                </a:lnTo>
                <a:lnTo>
                  <a:pt x="250" y="29"/>
                </a:lnTo>
                <a:lnTo>
                  <a:pt x="250" y="21"/>
                </a:lnTo>
                <a:lnTo>
                  <a:pt x="244" y="23"/>
                </a:lnTo>
                <a:lnTo>
                  <a:pt x="242" y="25"/>
                </a:lnTo>
                <a:lnTo>
                  <a:pt x="238" y="25"/>
                </a:lnTo>
                <a:lnTo>
                  <a:pt x="234" y="25"/>
                </a:lnTo>
                <a:lnTo>
                  <a:pt x="230" y="27"/>
                </a:lnTo>
                <a:lnTo>
                  <a:pt x="229" y="23"/>
                </a:lnTo>
                <a:lnTo>
                  <a:pt x="227" y="23"/>
                </a:lnTo>
                <a:lnTo>
                  <a:pt x="221" y="21"/>
                </a:lnTo>
                <a:lnTo>
                  <a:pt x="215" y="21"/>
                </a:lnTo>
                <a:lnTo>
                  <a:pt x="211" y="21"/>
                </a:lnTo>
                <a:lnTo>
                  <a:pt x="209" y="19"/>
                </a:lnTo>
                <a:lnTo>
                  <a:pt x="207" y="17"/>
                </a:lnTo>
                <a:lnTo>
                  <a:pt x="204" y="17"/>
                </a:lnTo>
                <a:lnTo>
                  <a:pt x="200" y="15"/>
                </a:lnTo>
                <a:lnTo>
                  <a:pt x="196" y="15"/>
                </a:lnTo>
                <a:lnTo>
                  <a:pt x="196" y="14"/>
                </a:lnTo>
                <a:lnTo>
                  <a:pt x="194" y="10"/>
                </a:lnTo>
                <a:lnTo>
                  <a:pt x="192" y="8"/>
                </a:lnTo>
                <a:close/>
              </a:path>
            </a:pathLst>
          </a:custGeom>
          <a:solidFill>
            <a:srgbClr val="FFCC00"/>
          </a:solidFill>
          <a:ln w="2520">
            <a:solidFill>
              <a:srgbClr val="C0C0C0"/>
            </a:solidFill>
            <a:round/>
            <a:headEnd/>
            <a:tailEnd/>
          </a:ln>
        </p:spPr>
        <p:txBody>
          <a:bodyPr wrap="none" anchor="ctr"/>
          <a:lstStyle/>
          <a:p>
            <a:endParaRPr lang="en-US"/>
          </a:p>
        </p:txBody>
      </p:sp>
      <p:sp>
        <p:nvSpPr>
          <p:cNvPr id="30766" name="Freeform 48"/>
          <p:cNvSpPr>
            <a:spLocks noChangeArrowheads="1"/>
          </p:cNvSpPr>
          <p:nvPr/>
        </p:nvSpPr>
        <p:spPr bwMode="auto">
          <a:xfrm>
            <a:off x="6475413" y="3430588"/>
            <a:ext cx="73025" cy="142875"/>
          </a:xfrm>
          <a:custGeom>
            <a:avLst/>
            <a:gdLst>
              <a:gd name="T0" fmla="*/ 2147483647 w 42"/>
              <a:gd name="T1" fmla="*/ 2147483647 h 90"/>
              <a:gd name="T2" fmla="*/ 2147483647 w 42"/>
              <a:gd name="T3" fmla="*/ 2147483647 h 90"/>
              <a:gd name="T4" fmla="*/ 2147483647 w 42"/>
              <a:gd name="T5" fmla="*/ 2147483647 h 90"/>
              <a:gd name="T6" fmla="*/ 2147483647 w 42"/>
              <a:gd name="T7" fmla="*/ 2147483647 h 90"/>
              <a:gd name="T8" fmla="*/ 2147483647 w 42"/>
              <a:gd name="T9" fmla="*/ 2147483647 h 90"/>
              <a:gd name="T10" fmla="*/ 2147483647 w 42"/>
              <a:gd name="T11" fmla="*/ 2147483647 h 90"/>
              <a:gd name="T12" fmla="*/ 2147483647 w 42"/>
              <a:gd name="T13" fmla="*/ 2147483647 h 90"/>
              <a:gd name="T14" fmla="*/ 2147483647 w 42"/>
              <a:gd name="T15" fmla="*/ 2147483647 h 90"/>
              <a:gd name="T16" fmla="*/ 2147483647 w 42"/>
              <a:gd name="T17" fmla="*/ 2147483647 h 90"/>
              <a:gd name="T18" fmla="*/ 2147483647 w 42"/>
              <a:gd name="T19" fmla="*/ 2147483647 h 90"/>
              <a:gd name="T20" fmla="*/ 2147483647 w 42"/>
              <a:gd name="T21" fmla="*/ 2147483647 h 90"/>
              <a:gd name="T22" fmla="*/ 2147483647 w 42"/>
              <a:gd name="T23" fmla="*/ 2147483647 h 90"/>
              <a:gd name="T24" fmla="*/ 2147483647 w 42"/>
              <a:gd name="T25" fmla="*/ 2147483647 h 90"/>
              <a:gd name="T26" fmla="*/ 2147483647 w 42"/>
              <a:gd name="T27" fmla="*/ 2147483647 h 90"/>
              <a:gd name="T28" fmla="*/ 2147483647 w 42"/>
              <a:gd name="T29" fmla="*/ 2147483647 h 90"/>
              <a:gd name="T30" fmla="*/ 2147483647 w 42"/>
              <a:gd name="T31" fmla="*/ 2147483647 h 90"/>
              <a:gd name="T32" fmla="*/ 2147483647 w 42"/>
              <a:gd name="T33" fmla="*/ 2147483647 h 90"/>
              <a:gd name="T34" fmla="*/ 2147483647 w 42"/>
              <a:gd name="T35" fmla="*/ 2147483647 h 90"/>
              <a:gd name="T36" fmla="*/ 2147483647 w 42"/>
              <a:gd name="T37" fmla="*/ 2147483647 h 90"/>
              <a:gd name="T38" fmla="*/ 2147483647 w 42"/>
              <a:gd name="T39" fmla="*/ 2147483647 h 90"/>
              <a:gd name="T40" fmla="*/ 2147483647 w 42"/>
              <a:gd name="T41" fmla="*/ 2147483647 h 90"/>
              <a:gd name="T42" fmla="*/ 2147483647 w 42"/>
              <a:gd name="T43" fmla="*/ 2147483647 h 90"/>
              <a:gd name="T44" fmla="*/ 2147483647 w 42"/>
              <a:gd name="T45" fmla="*/ 2147483647 h 90"/>
              <a:gd name="T46" fmla="*/ 2147483647 w 42"/>
              <a:gd name="T47" fmla="*/ 2147483647 h 90"/>
              <a:gd name="T48" fmla="*/ 2147483647 w 42"/>
              <a:gd name="T49" fmla="*/ 2147483647 h 90"/>
              <a:gd name="T50" fmla="*/ 2147483647 w 42"/>
              <a:gd name="T51" fmla="*/ 2147483647 h 90"/>
              <a:gd name="T52" fmla="*/ 2147483647 w 42"/>
              <a:gd name="T53" fmla="*/ 2147483647 h 90"/>
              <a:gd name="T54" fmla="*/ 2147483647 w 42"/>
              <a:gd name="T55" fmla="*/ 2147483647 h 90"/>
              <a:gd name="T56" fmla="*/ 2147483647 w 42"/>
              <a:gd name="T57" fmla="*/ 2147483647 h 90"/>
              <a:gd name="T58" fmla="*/ 2147483647 w 42"/>
              <a:gd name="T59" fmla="*/ 2147483647 h 90"/>
              <a:gd name="T60" fmla="*/ 2147483647 w 42"/>
              <a:gd name="T61" fmla="*/ 2147483647 h 90"/>
              <a:gd name="T62" fmla="*/ 2147483647 w 42"/>
              <a:gd name="T63" fmla="*/ 2147483647 h 90"/>
              <a:gd name="T64" fmla="*/ 2147483647 w 42"/>
              <a:gd name="T65" fmla="*/ 2147483647 h 90"/>
              <a:gd name="T66" fmla="*/ 2147483647 w 42"/>
              <a:gd name="T67" fmla="*/ 2147483647 h 90"/>
              <a:gd name="T68" fmla="*/ 2147483647 w 42"/>
              <a:gd name="T69" fmla="*/ 2147483647 h 90"/>
              <a:gd name="T70" fmla="*/ 2147483647 w 42"/>
              <a:gd name="T71" fmla="*/ 2147483647 h 90"/>
              <a:gd name="T72" fmla="*/ 2147483647 w 42"/>
              <a:gd name="T73" fmla="*/ 2147483647 h 90"/>
              <a:gd name="T74" fmla="*/ 2147483647 w 42"/>
              <a:gd name="T75" fmla="*/ 0 h 90"/>
              <a:gd name="T76" fmla="*/ 2147483647 w 42"/>
              <a:gd name="T77" fmla="*/ 2147483647 h 90"/>
              <a:gd name="T78" fmla="*/ 2147483647 w 42"/>
              <a:gd name="T79" fmla="*/ 2147483647 h 90"/>
              <a:gd name="T80" fmla="*/ 2147483647 w 42"/>
              <a:gd name="T81" fmla="*/ 2147483647 h 90"/>
              <a:gd name="T82" fmla="*/ 2147483647 w 42"/>
              <a:gd name="T83" fmla="*/ 2147483647 h 90"/>
              <a:gd name="T84" fmla="*/ 2147483647 w 42"/>
              <a:gd name="T85" fmla="*/ 2147483647 h 90"/>
              <a:gd name="T86" fmla="*/ 2147483647 w 42"/>
              <a:gd name="T87" fmla="*/ 2147483647 h 90"/>
              <a:gd name="T88" fmla="*/ 0 w 42"/>
              <a:gd name="T89" fmla="*/ 2147483647 h 90"/>
              <a:gd name="T90" fmla="*/ 2147483647 w 42"/>
              <a:gd name="T91" fmla="*/ 2147483647 h 90"/>
              <a:gd name="T92" fmla="*/ 2147483647 w 42"/>
              <a:gd name="T93" fmla="*/ 2147483647 h 90"/>
              <a:gd name="T94" fmla="*/ 2147483647 w 42"/>
              <a:gd name="T95" fmla="*/ 2147483647 h 90"/>
              <a:gd name="T96" fmla="*/ 2147483647 w 42"/>
              <a:gd name="T97" fmla="*/ 2147483647 h 90"/>
              <a:gd name="T98" fmla="*/ 2147483647 w 42"/>
              <a:gd name="T99" fmla="*/ 2147483647 h 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2"/>
              <a:gd name="T151" fmla="*/ 0 h 90"/>
              <a:gd name="T152" fmla="*/ 42 w 42"/>
              <a:gd name="T153" fmla="*/ 90 h 9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2" h="90">
                <a:moveTo>
                  <a:pt x="8" y="10"/>
                </a:moveTo>
                <a:lnTo>
                  <a:pt x="10" y="15"/>
                </a:lnTo>
                <a:lnTo>
                  <a:pt x="12" y="19"/>
                </a:lnTo>
                <a:lnTo>
                  <a:pt x="10" y="21"/>
                </a:lnTo>
                <a:lnTo>
                  <a:pt x="6" y="25"/>
                </a:lnTo>
                <a:lnTo>
                  <a:pt x="8" y="27"/>
                </a:lnTo>
                <a:lnTo>
                  <a:pt x="12" y="31"/>
                </a:lnTo>
                <a:lnTo>
                  <a:pt x="12" y="33"/>
                </a:lnTo>
                <a:lnTo>
                  <a:pt x="10" y="35"/>
                </a:lnTo>
                <a:lnTo>
                  <a:pt x="10" y="36"/>
                </a:lnTo>
                <a:lnTo>
                  <a:pt x="10" y="40"/>
                </a:lnTo>
                <a:lnTo>
                  <a:pt x="12" y="42"/>
                </a:lnTo>
                <a:lnTo>
                  <a:pt x="12" y="48"/>
                </a:lnTo>
                <a:lnTo>
                  <a:pt x="10" y="50"/>
                </a:lnTo>
                <a:lnTo>
                  <a:pt x="6" y="50"/>
                </a:lnTo>
                <a:lnTo>
                  <a:pt x="6" y="61"/>
                </a:lnTo>
                <a:lnTo>
                  <a:pt x="4" y="71"/>
                </a:lnTo>
                <a:lnTo>
                  <a:pt x="8" y="71"/>
                </a:lnTo>
                <a:lnTo>
                  <a:pt x="10" y="73"/>
                </a:lnTo>
                <a:lnTo>
                  <a:pt x="16" y="67"/>
                </a:lnTo>
                <a:lnTo>
                  <a:pt x="23" y="61"/>
                </a:lnTo>
                <a:lnTo>
                  <a:pt x="33" y="58"/>
                </a:lnTo>
                <a:lnTo>
                  <a:pt x="41" y="54"/>
                </a:lnTo>
                <a:lnTo>
                  <a:pt x="42" y="38"/>
                </a:lnTo>
                <a:lnTo>
                  <a:pt x="42" y="23"/>
                </a:lnTo>
                <a:lnTo>
                  <a:pt x="41" y="21"/>
                </a:lnTo>
                <a:lnTo>
                  <a:pt x="37" y="17"/>
                </a:lnTo>
                <a:lnTo>
                  <a:pt x="37" y="13"/>
                </a:lnTo>
                <a:lnTo>
                  <a:pt x="37" y="11"/>
                </a:lnTo>
                <a:lnTo>
                  <a:pt x="33" y="11"/>
                </a:lnTo>
                <a:lnTo>
                  <a:pt x="33" y="8"/>
                </a:lnTo>
                <a:lnTo>
                  <a:pt x="33" y="4"/>
                </a:lnTo>
                <a:lnTo>
                  <a:pt x="31" y="4"/>
                </a:lnTo>
                <a:lnTo>
                  <a:pt x="29" y="2"/>
                </a:lnTo>
                <a:lnTo>
                  <a:pt x="27" y="4"/>
                </a:lnTo>
                <a:lnTo>
                  <a:pt x="23" y="4"/>
                </a:lnTo>
                <a:lnTo>
                  <a:pt x="19" y="2"/>
                </a:lnTo>
                <a:lnTo>
                  <a:pt x="17" y="0"/>
                </a:lnTo>
                <a:lnTo>
                  <a:pt x="14" y="2"/>
                </a:lnTo>
                <a:lnTo>
                  <a:pt x="6" y="10"/>
                </a:lnTo>
                <a:lnTo>
                  <a:pt x="8" y="10"/>
                </a:lnTo>
                <a:close/>
                <a:moveTo>
                  <a:pt x="4" y="84"/>
                </a:moveTo>
                <a:lnTo>
                  <a:pt x="2" y="86"/>
                </a:lnTo>
                <a:lnTo>
                  <a:pt x="2" y="88"/>
                </a:lnTo>
                <a:lnTo>
                  <a:pt x="0" y="90"/>
                </a:lnTo>
                <a:lnTo>
                  <a:pt x="4" y="90"/>
                </a:lnTo>
                <a:lnTo>
                  <a:pt x="6" y="88"/>
                </a:lnTo>
                <a:lnTo>
                  <a:pt x="8" y="86"/>
                </a:lnTo>
                <a:lnTo>
                  <a:pt x="8" y="84"/>
                </a:lnTo>
                <a:lnTo>
                  <a:pt x="4" y="84"/>
                </a:lnTo>
                <a:close/>
              </a:path>
            </a:pathLst>
          </a:custGeom>
          <a:solidFill>
            <a:srgbClr val="EAEAEA"/>
          </a:solidFill>
          <a:ln w="2520">
            <a:solidFill>
              <a:srgbClr val="C0C0C0"/>
            </a:solidFill>
            <a:round/>
            <a:headEnd/>
            <a:tailEnd/>
          </a:ln>
        </p:spPr>
        <p:txBody>
          <a:bodyPr wrap="none" anchor="ctr"/>
          <a:lstStyle/>
          <a:p>
            <a:endParaRPr lang="en-US"/>
          </a:p>
        </p:txBody>
      </p:sp>
      <p:sp>
        <p:nvSpPr>
          <p:cNvPr id="30767" name="Freeform 49"/>
          <p:cNvSpPr>
            <a:spLocks noChangeArrowheads="1"/>
          </p:cNvSpPr>
          <p:nvPr/>
        </p:nvSpPr>
        <p:spPr bwMode="auto">
          <a:xfrm>
            <a:off x="4146550" y="4951413"/>
            <a:ext cx="346075" cy="322262"/>
          </a:xfrm>
          <a:custGeom>
            <a:avLst/>
            <a:gdLst>
              <a:gd name="T0" fmla="*/ 2147483647 w 203"/>
              <a:gd name="T1" fmla="*/ 2147483647 h 203"/>
              <a:gd name="T2" fmla="*/ 2147483647 w 203"/>
              <a:gd name="T3" fmla="*/ 2147483647 h 203"/>
              <a:gd name="T4" fmla="*/ 2147483647 w 203"/>
              <a:gd name="T5" fmla="*/ 2147483647 h 203"/>
              <a:gd name="T6" fmla="*/ 2147483647 w 203"/>
              <a:gd name="T7" fmla="*/ 2147483647 h 203"/>
              <a:gd name="T8" fmla="*/ 2147483647 w 203"/>
              <a:gd name="T9" fmla="*/ 2147483647 h 203"/>
              <a:gd name="T10" fmla="*/ 2147483647 w 203"/>
              <a:gd name="T11" fmla="*/ 2147483647 h 203"/>
              <a:gd name="T12" fmla="*/ 2147483647 w 203"/>
              <a:gd name="T13" fmla="*/ 2147483647 h 203"/>
              <a:gd name="T14" fmla="*/ 2147483647 w 203"/>
              <a:gd name="T15" fmla="*/ 2147483647 h 203"/>
              <a:gd name="T16" fmla="*/ 2147483647 w 203"/>
              <a:gd name="T17" fmla="*/ 2147483647 h 203"/>
              <a:gd name="T18" fmla="*/ 2147483647 w 203"/>
              <a:gd name="T19" fmla="*/ 2147483647 h 203"/>
              <a:gd name="T20" fmla="*/ 2147483647 w 203"/>
              <a:gd name="T21" fmla="*/ 2147483647 h 203"/>
              <a:gd name="T22" fmla="*/ 2147483647 w 203"/>
              <a:gd name="T23" fmla="*/ 2147483647 h 203"/>
              <a:gd name="T24" fmla="*/ 2147483647 w 203"/>
              <a:gd name="T25" fmla="*/ 2147483647 h 203"/>
              <a:gd name="T26" fmla="*/ 2147483647 w 203"/>
              <a:gd name="T27" fmla="*/ 2147483647 h 203"/>
              <a:gd name="T28" fmla="*/ 2147483647 w 203"/>
              <a:gd name="T29" fmla="*/ 2147483647 h 203"/>
              <a:gd name="T30" fmla="*/ 2147483647 w 203"/>
              <a:gd name="T31" fmla="*/ 2147483647 h 203"/>
              <a:gd name="T32" fmla="*/ 2147483647 w 203"/>
              <a:gd name="T33" fmla="*/ 2147483647 h 203"/>
              <a:gd name="T34" fmla="*/ 2147483647 w 203"/>
              <a:gd name="T35" fmla="*/ 2147483647 h 203"/>
              <a:gd name="T36" fmla="*/ 2147483647 w 203"/>
              <a:gd name="T37" fmla="*/ 2147483647 h 203"/>
              <a:gd name="T38" fmla="*/ 2147483647 w 203"/>
              <a:gd name="T39" fmla="*/ 2147483647 h 203"/>
              <a:gd name="T40" fmla="*/ 2147483647 w 203"/>
              <a:gd name="T41" fmla="*/ 2147483647 h 203"/>
              <a:gd name="T42" fmla="*/ 2147483647 w 203"/>
              <a:gd name="T43" fmla="*/ 2147483647 h 203"/>
              <a:gd name="T44" fmla="*/ 2147483647 w 203"/>
              <a:gd name="T45" fmla="*/ 2147483647 h 203"/>
              <a:gd name="T46" fmla="*/ 2147483647 w 203"/>
              <a:gd name="T47" fmla="*/ 2147483647 h 203"/>
              <a:gd name="T48" fmla="*/ 2147483647 w 203"/>
              <a:gd name="T49" fmla="*/ 2147483647 h 203"/>
              <a:gd name="T50" fmla="*/ 2147483647 w 203"/>
              <a:gd name="T51" fmla="*/ 2147483647 h 203"/>
              <a:gd name="T52" fmla="*/ 2147483647 w 203"/>
              <a:gd name="T53" fmla="*/ 2147483647 h 203"/>
              <a:gd name="T54" fmla="*/ 2147483647 w 203"/>
              <a:gd name="T55" fmla="*/ 2147483647 h 203"/>
              <a:gd name="T56" fmla="*/ 2147483647 w 203"/>
              <a:gd name="T57" fmla="*/ 2147483647 h 203"/>
              <a:gd name="T58" fmla="*/ 2147483647 w 203"/>
              <a:gd name="T59" fmla="*/ 2147483647 h 203"/>
              <a:gd name="T60" fmla="*/ 2147483647 w 203"/>
              <a:gd name="T61" fmla="*/ 2147483647 h 203"/>
              <a:gd name="T62" fmla="*/ 2147483647 w 203"/>
              <a:gd name="T63" fmla="*/ 2147483647 h 203"/>
              <a:gd name="T64" fmla="*/ 2147483647 w 203"/>
              <a:gd name="T65" fmla="*/ 2147483647 h 203"/>
              <a:gd name="T66" fmla="*/ 2147483647 w 203"/>
              <a:gd name="T67" fmla="*/ 2147483647 h 203"/>
              <a:gd name="T68" fmla="*/ 2147483647 w 203"/>
              <a:gd name="T69" fmla="*/ 2147483647 h 203"/>
              <a:gd name="T70" fmla="*/ 2147483647 w 203"/>
              <a:gd name="T71" fmla="*/ 2147483647 h 203"/>
              <a:gd name="T72" fmla="*/ 2147483647 w 203"/>
              <a:gd name="T73" fmla="*/ 2147483647 h 203"/>
              <a:gd name="T74" fmla="*/ 2147483647 w 203"/>
              <a:gd name="T75" fmla="*/ 0 h 203"/>
              <a:gd name="T76" fmla="*/ 2147483647 w 203"/>
              <a:gd name="T77" fmla="*/ 2147483647 h 203"/>
              <a:gd name="T78" fmla="*/ 2147483647 w 203"/>
              <a:gd name="T79" fmla="*/ 2147483647 h 203"/>
              <a:gd name="T80" fmla="*/ 2147483647 w 203"/>
              <a:gd name="T81" fmla="*/ 2147483647 h 203"/>
              <a:gd name="T82" fmla="*/ 2147483647 w 203"/>
              <a:gd name="T83" fmla="*/ 2147483647 h 203"/>
              <a:gd name="T84" fmla="*/ 2147483647 w 203"/>
              <a:gd name="T85" fmla="*/ 2147483647 h 203"/>
              <a:gd name="T86" fmla="*/ 2147483647 w 203"/>
              <a:gd name="T87" fmla="*/ 2147483647 h 203"/>
              <a:gd name="T88" fmla="*/ 2147483647 w 203"/>
              <a:gd name="T89" fmla="*/ 2147483647 h 203"/>
              <a:gd name="T90" fmla="*/ 2147483647 w 203"/>
              <a:gd name="T91" fmla="*/ 2147483647 h 203"/>
              <a:gd name="T92" fmla="*/ 2147483647 w 203"/>
              <a:gd name="T93" fmla="*/ 2147483647 h 203"/>
              <a:gd name="T94" fmla="*/ 2147483647 w 203"/>
              <a:gd name="T95" fmla="*/ 2147483647 h 203"/>
              <a:gd name="T96" fmla="*/ 2147483647 w 203"/>
              <a:gd name="T97" fmla="*/ 2147483647 h 203"/>
              <a:gd name="T98" fmla="*/ 2147483647 w 203"/>
              <a:gd name="T99" fmla="*/ 2147483647 h 203"/>
              <a:gd name="T100" fmla="*/ 2147483647 w 203"/>
              <a:gd name="T101" fmla="*/ 2147483647 h 203"/>
              <a:gd name="T102" fmla="*/ 2147483647 w 203"/>
              <a:gd name="T103" fmla="*/ 2147483647 h 203"/>
              <a:gd name="T104" fmla="*/ 2147483647 w 203"/>
              <a:gd name="T105" fmla="*/ 2147483647 h 203"/>
              <a:gd name="T106" fmla="*/ 2147483647 w 203"/>
              <a:gd name="T107" fmla="*/ 2147483647 h 203"/>
              <a:gd name="T108" fmla="*/ 2147483647 w 203"/>
              <a:gd name="T109" fmla="*/ 2147483647 h 2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3"/>
              <a:gd name="T166" fmla="*/ 0 h 203"/>
              <a:gd name="T167" fmla="*/ 203 w 203"/>
              <a:gd name="T168" fmla="*/ 203 h 2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3" h="203">
                <a:moveTo>
                  <a:pt x="203" y="71"/>
                </a:moveTo>
                <a:lnTo>
                  <a:pt x="201" y="86"/>
                </a:lnTo>
                <a:lnTo>
                  <a:pt x="201" y="96"/>
                </a:lnTo>
                <a:lnTo>
                  <a:pt x="198" y="96"/>
                </a:lnTo>
                <a:lnTo>
                  <a:pt x="196" y="96"/>
                </a:lnTo>
                <a:lnTo>
                  <a:pt x="196" y="99"/>
                </a:lnTo>
                <a:lnTo>
                  <a:pt x="196" y="101"/>
                </a:lnTo>
                <a:lnTo>
                  <a:pt x="199" y="105"/>
                </a:lnTo>
                <a:lnTo>
                  <a:pt x="192" y="111"/>
                </a:lnTo>
                <a:lnTo>
                  <a:pt x="184" y="115"/>
                </a:lnTo>
                <a:lnTo>
                  <a:pt x="178" y="124"/>
                </a:lnTo>
                <a:lnTo>
                  <a:pt x="175" y="136"/>
                </a:lnTo>
                <a:lnTo>
                  <a:pt x="173" y="136"/>
                </a:lnTo>
                <a:lnTo>
                  <a:pt x="173" y="140"/>
                </a:lnTo>
                <a:lnTo>
                  <a:pt x="173" y="142"/>
                </a:lnTo>
                <a:lnTo>
                  <a:pt x="167" y="145"/>
                </a:lnTo>
                <a:lnTo>
                  <a:pt x="163" y="149"/>
                </a:lnTo>
                <a:lnTo>
                  <a:pt x="155" y="159"/>
                </a:lnTo>
                <a:lnTo>
                  <a:pt x="146" y="170"/>
                </a:lnTo>
                <a:lnTo>
                  <a:pt x="136" y="180"/>
                </a:lnTo>
                <a:lnTo>
                  <a:pt x="127" y="186"/>
                </a:lnTo>
                <a:lnTo>
                  <a:pt x="121" y="186"/>
                </a:lnTo>
                <a:lnTo>
                  <a:pt x="117" y="186"/>
                </a:lnTo>
                <a:lnTo>
                  <a:pt x="117" y="190"/>
                </a:lnTo>
                <a:lnTo>
                  <a:pt x="111" y="190"/>
                </a:lnTo>
                <a:lnTo>
                  <a:pt x="105" y="190"/>
                </a:lnTo>
                <a:lnTo>
                  <a:pt x="104" y="191"/>
                </a:lnTo>
                <a:lnTo>
                  <a:pt x="104" y="193"/>
                </a:lnTo>
                <a:lnTo>
                  <a:pt x="88" y="191"/>
                </a:lnTo>
                <a:lnTo>
                  <a:pt x="73" y="191"/>
                </a:lnTo>
                <a:lnTo>
                  <a:pt x="69" y="195"/>
                </a:lnTo>
                <a:lnTo>
                  <a:pt x="67" y="197"/>
                </a:lnTo>
                <a:lnTo>
                  <a:pt x="61" y="197"/>
                </a:lnTo>
                <a:lnTo>
                  <a:pt x="54" y="195"/>
                </a:lnTo>
                <a:lnTo>
                  <a:pt x="46" y="201"/>
                </a:lnTo>
                <a:lnTo>
                  <a:pt x="34" y="203"/>
                </a:lnTo>
                <a:lnTo>
                  <a:pt x="32" y="199"/>
                </a:lnTo>
                <a:lnTo>
                  <a:pt x="29" y="199"/>
                </a:lnTo>
                <a:lnTo>
                  <a:pt x="27" y="199"/>
                </a:lnTo>
                <a:lnTo>
                  <a:pt x="27" y="195"/>
                </a:lnTo>
                <a:lnTo>
                  <a:pt x="21" y="199"/>
                </a:lnTo>
                <a:lnTo>
                  <a:pt x="21" y="197"/>
                </a:lnTo>
                <a:lnTo>
                  <a:pt x="17" y="186"/>
                </a:lnTo>
                <a:lnTo>
                  <a:pt x="17" y="176"/>
                </a:lnTo>
                <a:lnTo>
                  <a:pt x="13" y="174"/>
                </a:lnTo>
                <a:lnTo>
                  <a:pt x="17" y="168"/>
                </a:lnTo>
                <a:lnTo>
                  <a:pt x="21" y="163"/>
                </a:lnTo>
                <a:lnTo>
                  <a:pt x="19" y="149"/>
                </a:lnTo>
                <a:lnTo>
                  <a:pt x="15" y="138"/>
                </a:lnTo>
                <a:lnTo>
                  <a:pt x="11" y="136"/>
                </a:lnTo>
                <a:lnTo>
                  <a:pt x="9" y="134"/>
                </a:lnTo>
                <a:lnTo>
                  <a:pt x="8" y="122"/>
                </a:lnTo>
                <a:lnTo>
                  <a:pt x="8" y="115"/>
                </a:lnTo>
                <a:lnTo>
                  <a:pt x="4" y="111"/>
                </a:lnTo>
                <a:lnTo>
                  <a:pt x="0" y="107"/>
                </a:lnTo>
                <a:lnTo>
                  <a:pt x="4" y="105"/>
                </a:lnTo>
                <a:lnTo>
                  <a:pt x="8" y="99"/>
                </a:lnTo>
                <a:lnTo>
                  <a:pt x="9" y="97"/>
                </a:lnTo>
                <a:lnTo>
                  <a:pt x="13" y="97"/>
                </a:lnTo>
                <a:lnTo>
                  <a:pt x="13" y="99"/>
                </a:lnTo>
                <a:lnTo>
                  <a:pt x="13" y="103"/>
                </a:lnTo>
                <a:lnTo>
                  <a:pt x="17" y="105"/>
                </a:lnTo>
                <a:lnTo>
                  <a:pt x="21" y="107"/>
                </a:lnTo>
                <a:lnTo>
                  <a:pt x="25" y="107"/>
                </a:lnTo>
                <a:lnTo>
                  <a:pt x="27" y="107"/>
                </a:lnTo>
                <a:lnTo>
                  <a:pt x="31" y="105"/>
                </a:lnTo>
                <a:lnTo>
                  <a:pt x="32" y="101"/>
                </a:lnTo>
                <a:lnTo>
                  <a:pt x="38" y="99"/>
                </a:lnTo>
                <a:lnTo>
                  <a:pt x="40" y="99"/>
                </a:lnTo>
                <a:lnTo>
                  <a:pt x="42" y="49"/>
                </a:lnTo>
                <a:lnTo>
                  <a:pt x="44" y="51"/>
                </a:lnTo>
                <a:lnTo>
                  <a:pt x="50" y="59"/>
                </a:lnTo>
                <a:lnTo>
                  <a:pt x="52" y="65"/>
                </a:lnTo>
                <a:lnTo>
                  <a:pt x="52" y="69"/>
                </a:lnTo>
                <a:lnTo>
                  <a:pt x="50" y="73"/>
                </a:lnTo>
                <a:lnTo>
                  <a:pt x="50" y="74"/>
                </a:lnTo>
                <a:lnTo>
                  <a:pt x="52" y="76"/>
                </a:lnTo>
                <a:lnTo>
                  <a:pt x="54" y="76"/>
                </a:lnTo>
                <a:lnTo>
                  <a:pt x="57" y="76"/>
                </a:lnTo>
                <a:lnTo>
                  <a:pt x="59" y="74"/>
                </a:lnTo>
                <a:lnTo>
                  <a:pt x="67" y="73"/>
                </a:lnTo>
                <a:lnTo>
                  <a:pt x="71" y="69"/>
                </a:lnTo>
                <a:lnTo>
                  <a:pt x="79" y="65"/>
                </a:lnTo>
                <a:lnTo>
                  <a:pt x="84" y="59"/>
                </a:lnTo>
                <a:lnTo>
                  <a:pt x="84" y="57"/>
                </a:lnTo>
                <a:lnTo>
                  <a:pt x="84" y="55"/>
                </a:lnTo>
                <a:lnTo>
                  <a:pt x="86" y="55"/>
                </a:lnTo>
                <a:lnTo>
                  <a:pt x="88" y="51"/>
                </a:lnTo>
                <a:lnTo>
                  <a:pt x="92" y="53"/>
                </a:lnTo>
                <a:lnTo>
                  <a:pt x="94" y="55"/>
                </a:lnTo>
                <a:lnTo>
                  <a:pt x="98" y="55"/>
                </a:lnTo>
                <a:lnTo>
                  <a:pt x="102" y="55"/>
                </a:lnTo>
                <a:lnTo>
                  <a:pt x="107" y="55"/>
                </a:lnTo>
                <a:lnTo>
                  <a:pt x="111" y="57"/>
                </a:lnTo>
                <a:lnTo>
                  <a:pt x="115" y="57"/>
                </a:lnTo>
                <a:lnTo>
                  <a:pt x="117" y="57"/>
                </a:lnTo>
                <a:lnTo>
                  <a:pt x="117" y="46"/>
                </a:lnTo>
                <a:lnTo>
                  <a:pt x="119" y="38"/>
                </a:lnTo>
                <a:lnTo>
                  <a:pt x="121" y="36"/>
                </a:lnTo>
                <a:lnTo>
                  <a:pt x="125" y="36"/>
                </a:lnTo>
                <a:lnTo>
                  <a:pt x="127" y="30"/>
                </a:lnTo>
                <a:lnTo>
                  <a:pt x="130" y="23"/>
                </a:lnTo>
                <a:lnTo>
                  <a:pt x="134" y="17"/>
                </a:lnTo>
                <a:lnTo>
                  <a:pt x="140" y="13"/>
                </a:lnTo>
                <a:lnTo>
                  <a:pt x="146" y="11"/>
                </a:lnTo>
                <a:lnTo>
                  <a:pt x="151" y="9"/>
                </a:lnTo>
                <a:lnTo>
                  <a:pt x="153" y="7"/>
                </a:lnTo>
                <a:lnTo>
                  <a:pt x="157" y="5"/>
                </a:lnTo>
                <a:lnTo>
                  <a:pt x="163" y="3"/>
                </a:lnTo>
                <a:lnTo>
                  <a:pt x="165" y="0"/>
                </a:lnTo>
                <a:lnTo>
                  <a:pt x="167" y="2"/>
                </a:lnTo>
                <a:lnTo>
                  <a:pt x="171" y="2"/>
                </a:lnTo>
                <a:lnTo>
                  <a:pt x="175" y="0"/>
                </a:lnTo>
                <a:lnTo>
                  <a:pt x="178" y="0"/>
                </a:lnTo>
                <a:lnTo>
                  <a:pt x="178" y="2"/>
                </a:lnTo>
                <a:lnTo>
                  <a:pt x="182" y="2"/>
                </a:lnTo>
                <a:lnTo>
                  <a:pt x="188" y="3"/>
                </a:lnTo>
                <a:lnTo>
                  <a:pt x="190" y="3"/>
                </a:lnTo>
                <a:lnTo>
                  <a:pt x="190" y="9"/>
                </a:lnTo>
                <a:lnTo>
                  <a:pt x="190" y="17"/>
                </a:lnTo>
                <a:lnTo>
                  <a:pt x="188" y="23"/>
                </a:lnTo>
                <a:lnTo>
                  <a:pt x="190" y="30"/>
                </a:lnTo>
                <a:lnTo>
                  <a:pt x="190" y="38"/>
                </a:lnTo>
                <a:lnTo>
                  <a:pt x="190" y="44"/>
                </a:lnTo>
                <a:lnTo>
                  <a:pt x="188" y="48"/>
                </a:lnTo>
                <a:lnTo>
                  <a:pt x="190" y="51"/>
                </a:lnTo>
                <a:lnTo>
                  <a:pt x="192" y="53"/>
                </a:lnTo>
                <a:lnTo>
                  <a:pt x="192" y="55"/>
                </a:lnTo>
                <a:lnTo>
                  <a:pt x="188" y="57"/>
                </a:lnTo>
                <a:lnTo>
                  <a:pt x="186" y="57"/>
                </a:lnTo>
                <a:lnTo>
                  <a:pt x="184" y="57"/>
                </a:lnTo>
                <a:lnTo>
                  <a:pt x="182" y="57"/>
                </a:lnTo>
                <a:lnTo>
                  <a:pt x="182" y="59"/>
                </a:lnTo>
                <a:lnTo>
                  <a:pt x="180" y="63"/>
                </a:lnTo>
                <a:lnTo>
                  <a:pt x="180" y="67"/>
                </a:lnTo>
                <a:lnTo>
                  <a:pt x="182" y="71"/>
                </a:lnTo>
                <a:lnTo>
                  <a:pt x="184" y="74"/>
                </a:lnTo>
                <a:lnTo>
                  <a:pt x="186" y="74"/>
                </a:lnTo>
                <a:lnTo>
                  <a:pt x="192" y="76"/>
                </a:lnTo>
                <a:lnTo>
                  <a:pt x="196" y="78"/>
                </a:lnTo>
                <a:lnTo>
                  <a:pt x="196" y="71"/>
                </a:lnTo>
                <a:lnTo>
                  <a:pt x="203" y="71"/>
                </a:lnTo>
                <a:close/>
                <a:moveTo>
                  <a:pt x="144" y="130"/>
                </a:moveTo>
                <a:lnTo>
                  <a:pt x="144" y="130"/>
                </a:lnTo>
                <a:lnTo>
                  <a:pt x="146" y="128"/>
                </a:lnTo>
                <a:lnTo>
                  <a:pt x="148" y="126"/>
                </a:lnTo>
                <a:lnTo>
                  <a:pt x="150" y="126"/>
                </a:lnTo>
                <a:lnTo>
                  <a:pt x="153" y="124"/>
                </a:lnTo>
                <a:lnTo>
                  <a:pt x="155" y="124"/>
                </a:lnTo>
                <a:lnTo>
                  <a:pt x="155" y="120"/>
                </a:lnTo>
                <a:lnTo>
                  <a:pt x="153" y="119"/>
                </a:lnTo>
                <a:lnTo>
                  <a:pt x="151" y="117"/>
                </a:lnTo>
                <a:lnTo>
                  <a:pt x="150" y="113"/>
                </a:lnTo>
                <a:lnTo>
                  <a:pt x="148" y="111"/>
                </a:lnTo>
                <a:lnTo>
                  <a:pt x="144" y="113"/>
                </a:lnTo>
                <a:lnTo>
                  <a:pt x="140" y="117"/>
                </a:lnTo>
                <a:lnTo>
                  <a:pt x="136" y="119"/>
                </a:lnTo>
                <a:lnTo>
                  <a:pt x="134" y="119"/>
                </a:lnTo>
                <a:lnTo>
                  <a:pt x="132" y="120"/>
                </a:lnTo>
                <a:lnTo>
                  <a:pt x="132" y="122"/>
                </a:lnTo>
                <a:lnTo>
                  <a:pt x="134" y="124"/>
                </a:lnTo>
                <a:lnTo>
                  <a:pt x="134" y="128"/>
                </a:lnTo>
                <a:lnTo>
                  <a:pt x="136" y="132"/>
                </a:lnTo>
                <a:lnTo>
                  <a:pt x="138" y="132"/>
                </a:lnTo>
                <a:lnTo>
                  <a:pt x="142" y="132"/>
                </a:lnTo>
                <a:lnTo>
                  <a:pt x="144" y="130"/>
                </a:lnTo>
                <a:close/>
              </a:path>
            </a:pathLst>
          </a:custGeom>
          <a:solidFill>
            <a:srgbClr val="EAEAEA"/>
          </a:solidFill>
          <a:ln w="2520">
            <a:solidFill>
              <a:srgbClr val="C0C0C0"/>
            </a:solidFill>
            <a:round/>
            <a:headEnd/>
            <a:tailEnd/>
          </a:ln>
        </p:spPr>
        <p:txBody>
          <a:bodyPr wrap="none" anchor="ctr"/>
          <a:lstStyle/>
          <a:p>
            <a:endParaRPr lang="en-US"/>
          </a:p>
        </p:txBody>
      </p:sp>
      <p:sp>
        <p:nvSpPr>
          <p:cNvPr id="30768" name="Freeform 50"/>
          <p:cNvSpPr>
            <a:spLocks noChangeArrowheads="1"/>
          </p:cNvSpPr>
          <p:nvPr/>
        </p:nvSpPr>
        <p:spPr bwMode="auto">
          <a:xfrm>
            <a:off x="4683125" y="4097338"/>
            <a:ext cx="207963" cy="320675"/>
          </a:xfrm>
          <a:custGeom>
            <a:avLst/>
            <a:gdLst>
              <a:gd name="T0" fmla="*/ 2147483647 w 122"/>
              <a:gd name="T1" fmla="*/ 2147483647 h 202"/>
              <a:gd name="T2" fmla="*/ 2147483647 w 122"/>
              <a:gd name="T3" fmla="*/ 2147483647 h 202"/>
              <a:gd name="T4" fmla="*/ 2147483647 w 122"/>
              <a:gd name="T5" fmla="*/ 2147483647 h 202"/>
              <a:gd name="T6" fmla="*/ 2147483647 w 122"/>
              <a:gd name="T7" fmla="*/ 2147483647 h 202"/>
              <a:gd name="T8" fmla="*/ 2147483647 w 122"/>
              <a:gd name="T9" fmla="*/ 2147483647 h 202"/>
              <a:gd name="T10" fmla="*/ 2147483647 w 122"/>
              <a:gd name="T11" fmla="*/ 2147483647 h 202"/>
              <a:gd name="T12" fmla="*/ 2147483647 w 122"/>
              <a:gd name="T13" fmla="*/ 2147483647 h 202"/>
              <a:gd name="T14" fmla="*/ 2147483647 w 122"/>
              <a:gd name="T15" fmla="*/ 2147483647 h 202"/>
              <a:gd name="T16" fmla="*/ 2147483647 w 122"/>
              <a:gd name="T17" fmla="*/ 2147483647 h 202"/>
              <a:gd name="T18" fmla="*/ 2147483647 w 122"/>
              <a:gd name="T19" fmla="*/ 2147483647 h 202"/>
              <a:gd name="T20" fmla="*/ 2147483647 w 122"/>
              <a:gd name="T21" fmla="*/ 2147483647 h 202"/>
              <a:gd name="T22" fmla="*/ 2147483647 w 122"/>
              <a:gd name="T23" fmla="*/ 2147483647 h 202"/>
              <a:gd name="T24" fmla="*/ 2147483647 w 122"/>
              <a:gd name="T25" fmla="*/ 2147483647 h 202"/>
              <a:gd name="T26" fmla="*/ 2147483647 w 122"/>
              <a:gd name="T27" fmla="*/ 2147483647 h 202"/>
              <a:gd name="T28" fmla="*/ 2147483647 w 122"/>
              <a:gd name="T29" fmla="*/ 2147483647 h 202"/>
              <a:gd name="T30" fmla="*/ 2147483647 w 122"/>
              <a:gd name="T31" fmla="*/ 2147483647 h 202"/>
              <a:gd name="T32" fmla="*/ 2147483647 w 122"/>
              <a:gd name="T33" fmla="*/ 2147483647 h 202"/>
              <a:gd name="T34" fmla="*/ 2147483647 w 122"/>
              <a:gd name="T35" fmla="*/ 2147483647 h 202"/>
              <a:gd name="T36" fmla="*/ 2147483647 w 122"/>
              <a:gd name="T37" fmla="*/ 2147483647 h 202"/>
              <a:gd name="T38" fmla="*/ 2147483647 w 122"/>
              <a:gd name="T39" fmla="*/ 2147483647 h 202"/>
              <a:gd name="T40" fmla="*/ 2147483647 w 122"/>
              <a:gd name="T41" fmla="*/ 2147483647 h 202"/>
              <a:gd name="T42" fmla="*/ 2147483647 w 122"/>
              <a:gd name="T43" fmla="*/ 2147483647 h 202"/>
              <a:gd name="T44" fmla="*/ 2147483647 w 122"/>
              <a:gd name="T45" fmla="*/ 2147483647 h 202"/>
              <a:gd name="T46" fmla="*/ 2147483647 w 122"/>
              <a:gd name="T47" fmla="*/ 2147483647 h 202"/>
              <a:gd name="T48" fmla="*/ 2147483647 w 122"/>
              <a:gd name="T49" fmla="*/ 2147483647 h 202"/>
              <a:gd name="T50" fmla="*/ 2147483647 w 122"/>
              <a:gd name="T51" fmla="*/ 2147483647 h 202"/>
              <a:gd name="T52" fmla="*/ 2147483647 w 122"/>
              <a:gd name="T53" fmla="*/ 2147483647 h 202"/>
              <a:gd name="T54" fmla="*/ 2147483647 w 122"/>
              <a:gd name="T55" fmla="*/ 2147483647 h 202"/>
              <a:gd name="T56" fmla="*/ 2147483647 w 122"/>
              <a:gd name="T57" fmla="*/ 2147483647 h 202"/>
              <a:gd name="T58" fmla="*/ 2147483647 w 122"/>
              <a:gd name="T59" fmla="*/ 2147483647 h 202"/>
              <a:gd name="T60" fmla="*/ 2147483647 w 122"/>
              <a:gd name="T61" fmla="*/ 0 h 202"/>
              <a:gd name="T62" fmla="*/ 2147483647 w 122"/>
              <a:gd name="T63" fmla="*/ 2147483647 h 202"/>
              <a:gd name="T64" fmla="*/ 2147483647 w 122"/>
              <a:gd name="T65" fmla="*/ 2147483647 h 202"/>
              <a:gd name="T66" fmla="*/ 2147483647 w 122"/>
              <a:gd name="T67" fmla="*/ 2147483647 h 202"/>
              <a:gd name="T68" fmla="*/ 2147483647 w 122"/>
              <a:gd name="T69" fmla="*/ 2147483647 h 202"/>
              <a:gd name="T70" fmla="*/ 2147483647 w 122"/>
              <a:gd name="T71" fmla="*/ 2147483647 h 202"/>
              <a:gd name="T72" fmla="*/ 2147483647 w 122"/>
              <a:gd name="T73" fmla="*/ 2147483647 h 2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2"/>
              <a:gd name="T112" fmla="*/ 0 h 202"/>
              <a:gd name="T113" fmla="*/ 122 w 122"/>
              <a:gd name="T114" fmla="*/ 202 h 20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2" h="202">
                <a:moveTo>
                  <a:pt x="28" y="10"/>
                </a:moveTo>
                <a:lnTo>
                  <a:pt x="17" y="23"/>
                </a:lnTo>
                <a:lnTo>
                  <a:pt x="13" y="29"/>
                </a:lnTo>
                <a:lnTo>
                  <a:pt x="15" y="31"/>
                </a:lnTo>
                <a:lnTo>
                  <a:pt x="19" y="35"/>
                </a:lnTo>
                <a:lnTo>
                  <a:pt x="21" y="39"/>
                </a:lnTo>
                <a:lnTo>
                  <a:pt x="23" y="42"/>
                </a:lnTo>
                <a:lnTo>
                  <a:pt x="26" y="46"/>
                </a:lnTo>
                <a:lnTo>
                  <a:pt x="32" y="48"/>
                </a:lnTo>
                <a:lnTo>
                  <a:pt x="50" y="58"/>
                </a:lnTo>
                <a:lnTo>
                  <a:pt x="65" y="65"/>
                </a:lnTo>
                <a:lnTo>
                  <a:pt x="84" y="64"/>
                </a:lnTo>
                <a:lnTo>
                  <a:pt x="50" y="113"/>
                </a:lnTo>
                <a:lnTo>
                  <a:pt x="34" y="115"/>
                </a:lnTo>
                <a:lnTo>
                  <a:pt x="28" y="119"/>
                </a:lnTo>
                <a:lnTo>
                  <a:pt x="17" y="119"/>
                </a:lnTo>
                <a:lnTo>
                  <a:pt x="15" y="121"/>
                </a:lnTo>
                <a:lnTo>
                  <a:pt x="7" y="138"/>
                </a:lnTo>
                <a:lnTo>
                  <a:pt x="0" y="142"/>
                </a:lnTo>
                <a:lnTo>
                  <a:pt x="2" y="194"/>
                </a:lnTo>
                <a:lnTo>
                  <a:pt x="7" y="202"/>
                </a:lnTo>
                <a:lnTo>
                  <a:pt x="7" y="200"/>
                </a:lnTo>
                <a:lnTo>
                  <a:pt x="9" y="196"/>
                </a:lnTo>
                <a:lnTo>
                  <a:pt x="13" y="196"/>
                </a:lnTo>
                <a:lnTo>
                  <a:pt x="17" y="188"/>
                </a:lnTo>
                <a:lnTo>
                  <a:pt x="23" y="179"/>
                </a:lnTo>
                <a:lnTo>
                  <a:pt x="26" y="177"/>
                </a:lnTo>
                <a:lnTo>
                  <a:pt x="30" y="177"/>
                </a:lnTo>
                <a:lnTo>
                  <a:pt x="34" y="171"/>
                </a:lnTo>
                <a:lnTo>
                  <a:pt x="38" y="167"/>
                </a:lnTo>
                <a:lnTo>
                  <a:pt x="40" y="167"/>
                </a:lnTo>
                <a:lnTo>
                  <a:pt x="44" y="167"/>
                </a:lnTo>
                <a:lnTo>
                  <a:pt x="51" y="161"/>
                </a:lnTo>
                <a:lnTo>
                  <a:pt x="57" y="154"/>
                </a:lnTo>
                <a:lnTo>
                  <a:pt x="57" y="150"/>
                </a:lnTo>
                <a:lnTo>
                  <a:pt x="59" y="146"/>
                </a:lnTo>
                <a:lnTo>
                  <a:pt x="63" y="144"/>
                </a:lnTo>
                <a:lnTo>
                  <a:pt x="69" y="142"/>
                </a:lnTo>
                <a:lnTo>
                  <a:pt x="69" y="138"/>
                </a:lnTo>
                <a:lnTo>
                  <a:pt x="69" y="135"/>
                </a:lnTo>
                <a:lnTo>
                  <a:pt x="73" y="133"/>
                </a:lnTo>
                <a:lnTo>
                  <a:pt x="78" y="129"/>
                </a:lnTo>
                <a:lnTo>
                  <a:pt x="80" y="125"/>
                </a:lnTo>
                <a:lnTo>
                  <a:pt x="80" y="119"/>
                </a:lnTo>
                <a:lnTo>
                  <a:pt x="82" y="115"/>
                </a:lnTo>
                <a:lnTo>
                  <a:pt x="86" y="113"/>
                </a:lnTo>
                <a:lnTo>
                  <a:pt x="88" y="104"/>
                </a:lnTo>
                <a:lnTo>
                  <a:pt x="92" y="92"/>
                </a:lnTo>
                <a:lnTo>
                  <a:pt x="96" y="92"/>
                </a:lnTo>
                <a:lnTo>
                  <a:pt x="97" y="81"/>
                </a:lnTo>
                <a:lnTo>
                  <a:pt x="101" y="67"/>
                </a:lnTo>
                <a:lnTo>
                  <a:pt x="107" y="58"/>
                </a:lnTo>
                <a:lnTo>
                  <a:pt x="113" y="50"/>
                </a:lnTo>
                <a:lnTo>
                  <a:pt x="113" y="46"/>
                </a:lnTo>
                <a:lnTo>
                  <a:pt x="113" y="42"/>
                </a:lnTo>
                <a:lnTo>
                  <a:pt x="117" y="41"/>
                </a:lnTo>
                <a:lnTo>
                  <a:pt x="117" y="35"/>
                </a:lnTo>
                <a:lnTo>
                  <a:pt x="117" y="29"/>
                </a:lnTo>
                <a:lnTo>
                  <a:pt x="121" y="25"/>
                </a:lnTo>
                <a:lnTo>
                  <a:pt x="121" y="16"/>
                </a:lnTo>
                <a:lnTo>
                  <a:pt x="122" y="6"/>
                </a:lnTo>
                <a:lnTo>
                  <a:pt x="121" y="0"/>
                </a:lnTo>
                <a:lnTo>
                  <a:pt x="117" y="0"/>
                </a:lnTo>
                <a:lnTo>
                  <a:pt x="111" y="4"/>
                </a:lnTo>
                <a:lnTo>
                  <a:pt x="105" y="8"/>
                </a:lnTo>
                <a:lnTo>
                  <a:pt x="90" y="10"/>
                </a:lnTo>
                <a:lnTo>
                  <a:pt x="76" y="12"/>
                </a:lnTo>
                <a:lnTo>
                  <a:pt x="73" y="16"/>
                </a:lnTo>
                <a:lnTo>
                  <a:pt x="67" y="19"/>
                </a:lnTo>
                <a:lnTo>
                  <a:pt x="57" y="18"/>
                </a:lnTo>
                <a:lnTo>
                  <a:pt x="46" y="18"/>
                </a:lnTo>
                <a:lnTo>
                  <a:pt x="42" y="19"/>
                </a:lnTo>
                <a:lnTo>
                  <a:pt x="38" y="21"/>
                </a:lnTo>
                <a:lnTo>
                  <a:pt x="32" y="18"/>
                </a:lnTo>
                <a:lnTo>
                  <a:pt x="28" y="10"/>
                </a:lnTo>
                <a:close/>
              </a:path>
            </a:pathLst>
          </a:custGeom>
          <a:solidFill>
            <a:srgbClr val="EAEAEA"/>
          </a:solidFill>
          <a:ln w="2520">
            <a:solidFill>
              <a:srgbClr val="C0C0C0"/>
            </a:solidFill>
            <a:round/>
            <a:headEnd/>
            <a:tailEnd/>
          </a:ln>
        </p:spPr>
        <p:txBody>
          <a:bodyPr wrap="none" anchor="ctr"/>
          <a:lstStyle/>
          <a:p>
            <a:endParaRPr lang="en-US"/>
          </a:p>
        </p:txBody>
      </p:sp>
      <p:sp>
        <p:nvSpPr>
          <p:cNvPr id="30769" name="Freeform 51"/>
          <p:cNvSpPr>
            <a:spLocks noChangeArrowheads="1"/>
          </p:cNvSpPr>
          <p:nvPr/>
        </p:nvSpPr>
        <p:spPr bwMode="auto">
          <a:xfrm>
            <a:off x="7107238" y="4576763"/>
            <a:ext cx="120650" cy="100012"/>
          </a:xfrm>
          <a:custGeom>
            <a:avLst/>
            <a:gdLst>
              <a:gd name="T0" fmla="*/ 2147483647 w 71"/>
              <a:gd name="T1" fmla="*/ 2147483647 h 63"/>
              <a:gd name="T2" fmla="*/ 2147483647 w 71"/>
              <a:gd name="T3" fmla="*/ 2147483647 h 63"/>
              <a:gd name="T4" fmla="*/ 2147483647 w 71"/>
              <a:gd name="T5" fmla="*/ 2147483647 h 63"/>
              <a:gd name="T6" fmla="*/ 2147483647 w 71"/>
              <a:gd name="T7" fmla="*/ 2147483647 h 63"/>
              <a:gd name="T8" fmla="*/ 2147483647 w 71"/>
              <a:gd name="T9" fmla="*/ 2147483647 h 63"/>
              <a:gd name="T10" fmla="*/ 2147483647 w 71"/>
              <a:gd name="T11" fmla="*/ 2147483647 h 63"/>
              <a:gd name="T12" fmla="*/ 2147483647 w 71"/>
              <a:gd name="T13" fmla="*/ 2147483647 h 63"/>
              <a:gd name="T14" fmla="*/ 2147483647 w 71"/>
              <a:gd name="T15" fmla="*/ 2147483647 h 63"/>
              <a:gd name="T16" fmla="*/ 2147483647 w 71"/>
              <a:gd name="T17" fmla="*/ 2147483647 h 63"/>
              <a:gd name="T18" fmla="*/ 2147483647 w 71"/>
              <a:gd name="T19" fmla="*/ 2147483647 h 63"/>
              <a:gd name="T20" fmla="*/ 2147483647 w 71"/>
              <a:gd name="T21" fmla="*/ 2147483647 h 63"/>
              <a:gd name="T22" fmla="*/ 2147483647 w 71"/>
              <a:gd name="T23" fmla="*/ 2147483647 h 63"/>
              <a:gd name="T24" fmla="*/ 2147483647 w 71"/>
              <a:gd name="T25" fmla="*/ 2147483647 h 63"/>
              <a:gd name="T26" fmla="*/ 2147483647 w 71"/>
              <a:gd name="T27" fmla="*/ 2147483647 h 63"/>
              <a:gd name="T28" fmla="*/ 2147483647 w 71"/>
              <a:gd name="T29" fmla="*/ 2147483647 h 63"/>
              <a:gd name="T30" fmla="*/ 2147483647 w 71"/>
              <a:gd name="T31" fmla="*/ 2147483647 h 63"/>
              <a:gd name="T32" fmla="*/ 2147483647 w 71"/>
              <a:gd name="T33" fmla="*/ 2147483647 h 63"/>
              <a:gd name="T34" fmla="*/ 2147483647 w 71"/>
              <a:gd name="T35" fmla="*/ 2147483647 h 63"/>
              <a:gd name="T36" fmla="*/ 2147483647 w 71"/>
              <a:gd name="T37" fmla="*/ 2147483647 h 63"/>
              <a:gd name="T38" fmla="*/ 2147483647 w 71"/>
              <a:gd name="T39" fmla="*/ 2147483647 h 63"/>
              <a:gd name="T40" fmla="*/ 2147483647 w 71"/>
              <a:gd name="T41" fmla="*/ 2147483647 h 63"/>
              <a:gd name="T42" fmla="*/ 2147483647 w 71"/>
              <a:gd name="T43" fmla="*/ 2147483647 h 63"/>
              <a:gd name="T44" fmla="*/ 2147483647 w 71"/>
              <a:gd name="T45" fmla="*/ 2147483647 h 63"/>
              <a:gd name="T46" fmla="*/ 2147483647 w 71"/>
              <a:gd name="T47" fmla="*/ 2147483647 h 63"/>
              <a:gd name="T48" fmla="*/ 2147483647 w 71"/>
              <a:gd name="T49" fmla="*/ 2147483647 h 63"/>
              <a:gd name="T50" fmla="*/ 2147483647 w 71"/>
              <a:gd name="T51" fmla="*/ 2147483647 h 63"/>
              <a:gd name="T52" fmla="*/ 2147483647 w 71"/>
              <a:gd name="T53" fmla="*/ 2147483647 h 63"/>
              <a:gd name="T54" fmla="*/ 2147483647 w 71"/>
              <a:gd name="T55" fmla="*/ 2147483647 h 63"/>
              <a:gd name="T56" fmla="*/ 2147483647 w 71"/>
              <a:gd name="T57" fmla="*/ 2147483647 h 63"/>
              <a:gd name="T58" fmla="*/ 2147483647 w 71"/>
              <a:gd name="T59" fmla="*/ 2147483647 h 63"/>
              <a:gd name="T60" fmla="*/ 2147483647 w 71"/>
              <a:gd name="T61" fmla="*/ 2147483647 h 63"/>
              <a:gd name="T62" fmla="*/ 2147483647 w 71"/>
              <a:gd name="T63" fmla="*/ 2147483647 h 63"/>
              <a:gd name="T64" fmla="*/ 2147483647 w 71"/>
              <a:gd name="T65" fmla="*/ 2147483647 h 63"/>
              <a:gd name="T66" fmla="*/ 2147483647 w 71"/>
              <a:gd name="T67" fmla="*/ 2147483647 h 63"/>
              <a:gd name="T68" fmla="*/ 2147483647 w 71"/>
              <a:gd name="T69" fmla="*/ 2147483647 h 63"/>
              <a:gd name="T70" fmla="*/ 2147483647 w 71"/>
              <a:gd name="T71" fmla="*/ 2147483647 h 63"/>
              <a:gd name="T72" fmla="*/ 2147483647 w 71"/>
              <a:gd name="T73" fmla="*/ 2147483647 h 63"/>
              <a:gd name="T74" fmla="*/ 2147483647 w 71"/>
              <a:gd name="T75" fmla="*/ 2147483647 h 63"/>
              <a:gd name="T76" fmla="*/ 2147483647 w 71"/>
              <a:gd name="T77" fmla="*/ 2147483647 h 63"/>
              <a:gd name="T78" fmla="*/ 2147483647 w 71"/>
              <a:gd name="T79" fmla="*/ 2147483647 h 63"/>
              <a:gd name="T80" fmla="*/ 2147483647 w 71"/>
              <a:gd name="T81" fmla="*/ 2147483647 h 63"/>
              <a:gd name="T82" fmla="*/ 2147483647 w 71"/>
              <a:gd name="T83" fmla="*/ 2147483647 h 63"/>
              <a:gd name="T84" fmla="*/ 2147483647 w 71"/>
              <a:gd name="T85" fmla="*/ 2147483647 h 63"/>
              <a:gd name="T86" fmla="*/ 2147483647 w 71"/>
              <a:gd name="T87" fmla="*/ 2147483647 h 63"/>
              <a:gd name="T88" fmla="*/ 0 w 71"/>
              <a:gd name="T89" fmla="*/ 0 h 63"/>
              <a:gd name="T90" fmla="*/ 2147483647 w 71"/>
              <a:gd name="T91" fmla="*/ 2147483647 h 63"/>
              <a:gd name="T92" fmla="*/ 2147483647 w 71"/>
              <a:gd name="T93" fmla="*/ 2147483647 h 63"/>
              <a:gd name="T94" fmla="*/ 2147483647 w 71"/>
              <a:gd name="T95" fmla="*/ 2147483647 h 63"/>
              <a:gd name="T96" fmla="*/ 2147483647 w 71"/>
              <a:gd name="T97" fmla="*/ 2147483647 h 63"/>
              <a:gd name="T98" fmla="*/ 2147483647 w 71"/>
              <a:gd name="T99" fmla="*/ 2147483647 h 63"/>
              <a:gd name="T100" fmla="*/ 0 w 71"/>
              <a:gd name="T101" fmla="*/ 0 h 6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1"/>
              <a:gd name="T154" fmla="*/ 0 h 63"/>
              <a:gd name="T155" fmla="*/ 71 w 71"/>
              <a:gd name="T156" fmla="*/ 63 h 6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1" h="63">
                <a:moveTo>
                  <a:pt x="61" y="57"/>
                </a:moveTo>
                <a:lnTo>
                  <a:pt x="65" y="61"/>
                </a:lnTo>
                <a:lnTo>
                  <a:pt x="69" y="63"/>
                </a:lnTo>
                <a:lnTo>
                  <a:pt x="71" y="63"/>
                </a:lnTo>
                <a:lnTo>
                  <a:pt x="71" y="61"/>
                </a:lnTo>
                <a:lnTo>
                  <a:pt x="69" y="59"/>
                </a:lnTo>
                <a:lnTo>
                  <a:pt x="67" y="57"/>
                </a:lnTo>
                <a:lnTo>
                  <a:pt x="65" y="57"/>
                </a:lnTo>
                <a:lnTo>
                  <a:pt x="61" y="57"/>
                </a:lnTo>
                <a:close/>
                <a:moveTo>
                  <a:pt x="38" y="42"/>
                </a:moveTo>
                <a:lnTo>
                  <a:pt x="40" y="46"/>
                </a:lnTo>
                <a:lnTo>
                  <a:pt x="44" y="49"/>
                </a:lnTo>
                <a:lnTo>
                  <a:pt x="50" y="49"/>
                </a:lnTo>
                <a:lnTo>
                  <a:pt x="53" y="48"/>
                </a:lnTo>
                <a:lnTo>
                  <a:pt x="51" y="44"/>
                </a:lnTo>
                <a:lnTo>
                  <a:pt x="48" y="42"/>
                </a:lnTo>
                <a:lnTo>
                  <a:pt x="44" y="42"/>
                </a:lnTo>
                <a:lnTo>
                  <a:pt x="38" y="42"/>
                </a:lnTo>
                <a:close/>
                <a:moveTo>
                  <a:pt x="51" y="28"/>
                </a:moveTo>
                <a:lnTo>
                  <a:pt x="53" y="34"/>
                </a:lnTo>
                <a:lnTo>
                  <a:pt x="55" y="40"/>
                </a:lnTo>
                <a:lnTo>
                  <a:pt x="59" y="42"/>
                </a:lnTo>
                <a:lnTo>
                  <a:pt x="61" y="44"/>
                </a:lnTo>
                <a:lnTo>
                  <a:pt x="61" y="42"/>
                </a:lnTo>
                <a:lnTo>
                  <a:pt x="61" y="38"/>
                </a:lnTo>
                <a:lnTo>
                  <a:pt x="59" y="34"/>
                </a:lnTo>
                <a:lnTo>
                  <a:pt x="55" y="28"/>
                </a:lnTo>
                <a:lnTo>
                  <a:pt x="51" y="28"/>
                </a:lnTo>
                <a:close/>
                <a:moveTo>
                  <a:pt x="11" y="19"/>
                </a:moveTo>
                <a:lnTo>
                  <a:pt x="9" y="24"/>
                </a:lnTo>
                <a:lnTo>
                  <a:pt x="13" y="26"/>
                </a:lnTo>
                <a:lnTo>
                  <a:pt x="15" y="28"/>
                </a:lnTo>
                <a:lnTo>
                  <a:pt x="15" y="24"/>
                </a:lnTo>
                <a:lnTo>
                  <a:pt x="15" y="23"/>
                </a:lnTo>
                <a:lnTo>
                  <a:pt x="15" y="19"/>
                </a:lnTo>
                <a:lnTo>
                  <a:pt x="11" y="19"/>
                </a:lnTo>
                <a:close/>
                <a:moveTo>
                  <a:pt x="25" y="13"/>
                </a:moveTo>
                <a:lnTo>
                  <a:pt x="34" y="24"/>
                </a:lnTo>
                <a:lnTo>
                  <a:pt x="38" y="24"/>
                </a:lnTo>
                <a:lnTo>
                  <a:pt x="40" y="24"/>
                </a:lnTo>
                <a:lnTo>
                  <a:pt x="34" y="15"/>
                </a:lnTo>
                <a:lnTo>
                  <a:pt x="30" y="15"/>
                </a:lnTo>
                <a:lnTo>
                  <a:pt x="25" y="13"/>
                </a:lnTo>
                <a:close/>
                <a:moveTo>
                  <a:pt x="0" y="0"/>
                </a:moveTo>
                <a:lnTo>
                  <a:pt x="2" y="3"/>
                </a:lnTo>
                <a:lnTo>
                  <a:pt x="2" y="7"/>
                </a:lnTo>
                <a:lnTo>
                  <a:pt x="9" y="11"/>
                </a:lnTo>
                <a:lnTo>
                  <a:pt x="11" y="9"/>
                </a:lnTo>
                <a:lnTo>
                  <a:pt x="5" y="5"/>
                </a:lnTo>
                <a:lnTo>
                  <a:pt x="0" y="0"/>
                </a:lnTo>
                <a:close/>
              </a:path>
            </a:pathLst>
          </a:custGeom>
          <a:solidFill>
            <a:srgbClr val="EAEAEA"/>
          </a:solidFill>
          <a:ln w="2520">
            <a:solidFill>
              <a:srgbClr val="C0C0C0"/>
            </a:solidFill>
            <a:round/>
            <a:headEnd/>
            <a:tailEnd/>
          </a:ln>
        </p:spPr>
        <p:txBody>
          <a:bodyPr wrap="none" anchor="ctr"/>
          <a:lstStyle/>
          <a:p>
            <a:endParaRPr lang="en-US"/>
          </a:p>
        </p:txBody>
      </p:sp>
      <p:sp>
        <p:nvSpPr>
          <p:cNvPr id="30770" name="Freeform 52"/>
          <p:cNvSpPr>
            <a:spLocks noChangeArrowheads="1"/>
          </p:cNvSpPr>
          <p:nvPr/>
        </p:nvSpPr>
        <p:spPr bwMode="auto">
          <a:xfrm>
            <a:off x="4081463" y="3175000"/>
            <a:ext cx="71437" cy="60325"/>
          </a:xfrm>
          <a:custGeom>
            <a:avLst/>
            <a:gdLst>
              <a:gd name="T0" fmla="*/ 2147483647 w 43"/>
              <a:gd name="T1" fmla="*/ 2147483647 h 38"/>
              <a:gd name="T2" fmla="*/ 2147483647 w 43"/>
              <a:gd name="T3" fmla="*/ 2147483647 h 38"/>
              <a:gd name="T4" fmla="*/ 2147483647 w 43"/>
              <a:gd name="T5" fmla="*/ 2147483647 h 38"/>
              <a:gd name="T6" fmla="*/ 2147483647 w 43"/>
              <a:gd name="T7" fmla="*/ 2147483647 h 38"/>
              <a:gd name="T8" fmla="*/ 2147483647 w 43"/>
              <a:gd name="T9" fmla="*/ 2147483647 h 38"/>
              <a:gd name="T10" fmla="*/ 2147483647 w 43"/>
              <a:gd name="T11" fmla="*/ 2147483647 h 38"/>
              <a:gd name="T12" fmla="*/ 2147483647 w 43"/>
              <a:gd name="T13" fmla="*/ 2147483647 h 38"/>
              <a:gd name="T14" fmla="*/ 2147483647 w 43"/>
              <a:gd name="T15" fmla="*/ 2147483647 h 38"/>
              <a:gd name="T16" fmla="*/ 2147483647 w 43"/>
              <a:gd name="T17" fmla="*/ 2147483647 h 38"/>
              <a:gd name="T18" fmla="*/ 2147483647 w 43"/>
              <a:gd name="T19" fmla="*/ 2147483647 h 38"/>
              <a:gd name="T20" fmla="*/ 2147483647 w 43"/>
              <a:gd name="T21" fmla="*/ 2147483647 h 38"/>
              <a:gd name="T22" fmla="*/ 2147483647 w 43"/>
              <a:gd name="T23" fmla="*/ 2147483647 h 38"/>
              <a:gd name="T24" fmla="*/ 2147483647 w 43"/>
              <a:gd name="T25" fmla="*/ 2147483647 h 38"/>
              <a:gd name="T26" fmla="*/ 2147483647 w 43"/>
              <a:gd name="T27" fmla="*/ 2147483647 h 38"/>
              <a:gd name="T28" fmla="*/ 2147483647 w 43"/>
              <a:gd name="T29" fmla="*/ 2147483647 h 38"/>
              <a:gd name="T30" fmla="*/ 2147483647 w 43"/>
              <a:gd name="T31" fmla="*/ 2147483647 h 38"/>
              <a:gd name="T32" fmla="*/ 2147483647 w 43"/>
              <a:gd name="T33" fmla="*/ 2147483647 h 38"/>
              <a:gd name="T34" fmla="*/ 2147483647 w 43"/>
              <a:gd name="T35" fmla="*/ 2147483647 h 38"/>
              <a:gd name="T36" fmla="*/ 2147483647 w 43"/>
              <a:gd name="T37" fmla="*/ 2147483647 h 38"/>
              <a:gd name="T38" fmla="*/ 2147483647 w 43"/>
              <a:gd name="T39" fmla="*/ 2147483647 h 38"/>
              <a:gd name="T40" fmla="*/ 2147483647 w 43"/>
              <a:gd name="T41" fmla="*/ 0 h 38"/>
              <a:gd name="T42" fmla="*/ 2147483647 w 43"/>
              <a:gd name="T43" fmla="*/ 0 h 38"/>
              <a:gd name="T44" fmla="*/ 2147483647 w 43"/>
              <a:gd name="T45" fmla="*/ 2147483647 h 38"/>
              <a:gd name="T46" fmla="*/ 2147483647 w 43"/>
              <a:gd name="T47" fmla="*/ 2147483647 h 38"/>
              <a:gd name="T48" fmla="*/ 2147483647 w 43"/>
              <a:gd name="T49" fmla="*/ 2147483647 h 38"/>
              <a:gd name="T50" fmla="*/ 2147483647 w 43"/>
              <a:gd name="T51" fmla="*/ 2147483647 h 38"/>
              <a:gd name="T52" fmla="*/ 2147483647 w 43"/>
              <a:gd name="T53" fmla="*/ 2147483647 h 38"/>
              <a:gd name="T54" fmla="*/ 2147483647 w 43"/>
              <a:gd name="T55" fmla="*/ 2147483647 h 38"/>
              <a:gd name="T56" fmla="*/ 2147483647 w 43"/>
              <a:gd name="T57" fmla="*/ 2147483647 h 38"/>
              <a:gd name="T58" fmla="*/ 2147483647 w 43"/>
              <a:gd name="T59" fmla="*/ 2147483647 h 38"/>
              <a:gd name="T60" fmla="*/ 2147483647 w 43"/>
              <a:gd name="T61" fmla="*/ 2147483647 h 38"/>
              <a:gd name="T62" fmla="*/ 2147483647 w 43"/>
              <a:gd name="T63" fmla="*/ 2147483647 h 38"/>
              <a:gd name="T64" fmla="*/ 2147483647 w 43"/>
              <a:gd name="T65" fmla="*/ 2147483647 h 38"/>
              <a:gd name="T66" fmla="*/ 2147483647 w 43"/>
              <a:gd name="T67" fmla="*/ 2147483647 h 38"/>
              <a:gd name="T68" fmla="*/ 2147483647 w 43"/>
              <a:gd name="T69" fmla="*/ 2147483647 h 38"/>
              <a:gd name="T70" fmla="*/ 0 w 43"/>
              <a:gd name="T71" fmla="*/ 2147483647 h 38"/>
              <a:gd name="T72" fmla="*/ 2147483647 w 43"/>
              <a:gd name="T73" fmla="*/ 2147483647 h 38"/>
              <a:gd name="T74" fmla="*/ 2147483647 w 43"/>
              <a:gd name="T75" fmla="*/ 2147483647 h 38"/>
              <a:gd name="T76" fmla="*/ 2147483647 w 43"/>
              <a:gd name="T77" fmla="*/ 2147483647 h 38"/>
              <a:gd name="T78" fmla="*/ 2147483647 w 43"/>
              <a:gd name="T79" fmla="*/ 2147483647 h 38"/>
              <a:gd name="T80" fmla="*/ 2147483647 w 43"/>
              <a:gd name="T81" fmla="*/ 2147483647 h 38"/>
              <a:gd name="T82" fmla="*/ 2147483647 w 43"/>
              <a:gd name="T83" fmla="*/ 2147483647 h 38"/>
              <a:gd name="T84" fmla="*/ 2147483647 w 43"/>
              <a:gd name="T85" fmla="*/ 2147483647 h 38"/>
              <a:gd name="T86" fmla="*/ 2147483647 w 43"/>
              <a:gd name="T87" fmla="*/ 2147483647 h 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3"/>
              <a:gd name="T133" fmla="*/ 0 h 38"/>
              <a:gd name="T134" fmla="*/ 43 w 43"/>
              <a:gd name="T135" fmla="*/ 38 h 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3" h="38">
                <a:moveTo>
                  <a:pt x="6" y="32"/>
                </a:moveTo>
                <a:lnTo>
                  <a:pt x="4" y="36"/>
                </a:lnTo>
                <a:lnTo>
                  <a:pt x="4" y="38"/>
                </a:lnTo>
                <a:lnTo>
                  <a:pt x="12" y="38"/>
                </a:lnTo>
                <a:lnTo>
                  <a:pt x="20" y="34"/>
                </a:lnTo>
                <a:lnTo>
                  <a:pt x="20" y="30"/>
                </a:lnTo>
                <a:lnTo>
                  <a:pt x="20" y="27"/>
                </a:lnTo>
                <a:lnTo>
                  <a:pt x="22" y="27"/>
                </a:lnTo>
                <a:lnTo>
                  <a:pt x="25" y="30"/>
                </a:lnTo>
                <a:lnTo>
                  <a:pt x="29" y="25"/>
                </a:lnTo>
                <a:lnTo>
                  <a:pt x="31" y="19"/>
                </a:lnTo>
                <a:lnTo>
                  <a:pt x="31" y="15"/>
                </a:lnTo>
                <a:lnTo>
                  <a:pt x="35" y="15"/>
                </a:lnTo>
                <a:lnTo>
                  <a:pt x="37" y="15"/>
                </a:lnTo>
                <a:lnTo>
                  <a:pt x="39" y="13"/>
                </a:lnTo>
                <a:lnTo>
                  <a:pt x="41" y="9"/>
                </a:lnTo>
                <a:lnTo>
                  <a:pt x="43" y="9"/>
                </a:lnTo>
                <a:lnTo>
                  <a:pt x="43" y="7"/>
                </a:lnTo>
                <a:lnTo>
                  <a:pt x="43" y="4"/>
                </a:lnTo>
                <a:lnTo>
                  <a:pt x="43" y="2"/>
                </a:lnTo>
                <a:lnTo>
                  <a:pt x="41" y="0"/>
                </a:lnTo>
                <a:lnTo>
                  <a:pt x="39" y="0"/>
                </a:lnTo>
                <a:lnTo>
                  <a:pt x="37" y="2"/>
                </a:lnTo>
                <a:lnTo>
                  <a:pt x="31" y="2"/>
                </a:lnTo>
                <a:lnTo>
                  <a:pt x="27" y="2"/>
                </a:lnTo>
                <a:lnTo>
                  <a:pt x="24" y="2"/>
                </a:lnTo>
                <a:lnTo>
                  <a:pt x="22" y="4"/>
                </a:lnTo>
                <a:lnTo>
                  <a:pt x="18" y="7"/>
                </a:lnTo>
                <a:lnTo>
                  <a:pt x="12" y="7"/>
                </a:lnTo>
                <a:lnTo>
                  <a:pt x="10" y="6"/>
                </a:lnTo>
                <a:lnTo>
                  <a:pt x="8" y="6"/>
                </a:lnTo>
                <a:lnTo>
                  <a:pt x="8" y="7"/>
                </a:lnTo>
                <a:lnTo>
                  <a:pt x="8" y="9"/>
                </a:lnTo>
                <a:lnTo>
                  <a:pt x="6" y="11"/>
                </a:lnTo>
                <a:lnTo>
                  <a:pt x="2" y="11"/>
                </a:lnTo>
                <a:lnTo>
                  <a:pt x="0" y="15"/>
                </a:lnTo>
                <a:lnTo>
                  <a:pt x="2" y="19"/>
                </a:lnTo>
                <a:lnTo>
                  <a:pt x="4" y="19"/>
                </a:lnTo>
                <a:lnTo>
                  <a:pt x="4" y="21"/>
                </a:lnTo>
                <a:lnTo>
                  <a:pt x="4" y="23"/>
                </a:lnTo>
                <a:lnTo>
                  <a:pt x="4" y="29"/>
                </a:lnTo>
                <a:lnTo>
                  <a:pt x="4" y="32"/>
                </a:lnTo>
                <a:lnTo>
                  <a:pt x="6" y="32"/>
                </a:lnTo>
                <a:close/>
              </a:path>
            </a:pathLst>
          </a:custGeom>
          <a:solidFill>
            <a:srgbClr val="EAEAEA"/>
          </a:solidFill>
          <a:ln w="2520">
            <a:solidFill>
              <a:srgbClr val="C0C0C0"/>
            </a:solidFill>
            <a:round/>
            <a:headEnd/>
            <a:tailEnd/>
          </a:ln>
        </p:spPr>
        <p:txBody>
          <a:bodyPr wrap="none" anchor="ctr"/>
          <a:lstStyle/>
          <a:p>
            <a:endParaRPr lang="en-US"/>
          </a:p>
        </p:txBody>
      </p:sp>
      <p:sp>
        <p:nvSpPr>
          <p:cNvPr id="30771" name="Freeform 53"/>
          <p:cNvSpPr>
            <a:spLocks noChangeArrowheads="1"/>
          </p:cNvSpPr>
          <p:nvPr/>
        </p:nvSpPr>
        <p:spPr bwMode="auto">
          <a:xfrm>
            <a:off x="4160838" y="3098800"/>
            <a:ext cx="149225" cy="57150"/>
          </a:xfrm>
          <a:custGeom>
            <a:avLst/>
            <a:gdLst>
              <a:gd name="T0" fmla="*/ 2147483647 w 88"/>
              <a:gd name="T1" fmla="*/ 2147483647 h 36"/>
              <a:gd name="T2" fmla="*/ 2147483647 w 88"/>
              <a:gd name="T3" fmla="*/ 2147483647 h 36"/>
              <a:gd name="T4" fmla="*/ 2147483647 w 88"/>
              <a:gd name="T5" fmla="*/ 2147483647 h 36"/>
              <a:gd name="T6" fmla="*/ 2147483647 w 88"/>
              <a:gd name="T7" fmla="*/ 2147483647 h 36"/>
              <a:gd name="T8" fmla="*/ 2147483647 w 88"/>
              <a:gd name="T9" fmla="*/ 2147483647 h 36"/>
              <a:gd name="T10" fmla="*/ 2147483647 w 88"/>
              <a:gd name="T11" fmla="*/ 2147483647 h 36"/>
              <a:gd name="T12" fmla="*/ 2147483647 w 88"/>
              <a:gd name="T13" fmla="*/ 2147483647 h 36"/>
              <a:gd name="T14" fmla="*/ 2147483647 w 88"/>
              <a:gd name="T15" fmla="*/ 2147483647 h 36"/>
              <a:gd name="T16" fmla="*/ 2147483647 w 88"/>
              <a:gd name="T17" fmla="*/ 2147483647 h 36"/>
              <a:gd name="T18" fmla="*/ 2147483647 w 88"/>
              <a:gd name="T19" fmla="*/ 2147483647 h 36"/>
              <a:gd name="T20" fmla="*/ 2147483647 w 88"/>
              <a:gd name="T21" fmla="*/ 2147483647 h 36"/>
              <a:gd name="T22" fmla="*/ 2147483647 w 88"/>
              <a:gd name="T23" fmla="*/ 2147483647 h 36"/>
              <a:gd name="T24" fmla="*/ 2147483647 w 88"/>
              <a:gd name="T25" fmla="*/ 2147483647 h 36"/>
              <a:gd name="T26" fmla="*/ 2147483647 w 88"/>
              <a:gd name="T27" fmla="*/ 2147483647 h 36"/>
              <a:gd name="T28" fmla="*/ 2147483647 w 88"/>
              <a:gd name="T29" fmla="*/ 2147483647 h 36"/>
              <a:gd name="T30" fmla="*/ 2147483647 w 88"/>
              <a:gd name="T31" fmla="*/ 2147483647 h 36"/>
              <a:gd name="T32" fmla="*/ 2147483647 w 88"/>
              <a:gd name="T33" fmla="*/ 2147483647 h 36"/>
              <a:gd name="T34" fmla="*/ 2147483647 w 88"/>
              <a:gd name="T35" fmla="*/ 2147483647 h 36"/>
              <a:gd name="T36" fmla="*/ 2147483647 w 88"/>
              <a:gd name="T37" fmla="*/ 2147483647 h 36"/>
              <a:gd name="T38" fmla="*/ 2147483647 w 88"/>
              <a:gd name="T39" fmla="*/ 2147483647 h 36"/>
              <a:gd name="T40" fmla="*/ 2147483647 w 88"/>
              <a:gd name="T41" fmla="*/ 2147483647 h 36"/>
              <a:gd name="T42" fmla="*/ 2147483647 w 88"/>
              <a:gd name="T43" fmla="*/ 2147483647 h 36"/>
              <a:gd name="T44" fmla="*/ 2147483647 w 88"/>
              <a:gd name="T45" fmla="*/ 2147483647 h 36"/>
              <a:gd name="T46" fmla="*/ 2147483647 w 88"/>
              <a:gd name="T47" fmla="*/ 2147483647 h 36"/>
              <a:gd name="T48" fmla="*/ 2147483647 w 88"/>
              <a:gd name="T49" fmla="*/ 2147483647 h 36"/>
              <a:gd name="T50" fmla="*/ 0 w 88"/>
              <a:gd name="T51" fmla="*/ 2147483647 h 36"/>
              <a:gd name="T52" fmla="*/ 0 w 88"/>
              <a:gd name="T53" fmla="*/ 2147483647 h 36"/>
              <a:gd name="T54" fmla="*/ 0 w 88"/>
              <a:gd name="T55" fmla="*/ 2147483647 h 36"/>
              <a:gd name="T56" fmla="*/ 2147483647 w 88"/>
              <a:gd name="T57" fmla="*/ 2147483647 h 36"/>
              <a:gd name="T58" fmla="*/ 2147483647 w 88"/>
              <a:gd name="T59" fmla="*/ 2147483647 h 36"/>
              <a:gd name="T60" fmla="*/ 2147483647 w 88"/>
              <a:gd name="T61" fmla="*/ 2147483647 h 36"/>
              <a:gd name="T62" fmla="*/ 2147483647 w 88"/>
              <a:gd name="T63" fmla="*/ 2147483647 h 36"/>
              <a:gd name="T64" fmla="*/ 2147483647 w 88"/>
              <a:gd name="T65" fmla="*/ 2147483647 h 36"/>
              <a:gd name="T66" fmla="*/ 2147483647 w 88"/>
              <a:gd name="T67" fmla="*/ 2147483647 h 36"/>
              <a:gd name="T68" fmla="*/ 2147483647 w 88"/>
              <a:gd name="T69" fmla="*/ 2147483647 h 36"/>
              <a:gd name="T70" fmla="*/ 2147483647 w 88"/>
              <a:gd name="T71" fmla="*/ 2147483647 h 36"/>
              <a:gd name="T72" fmla="*/ 2147483647 w 88"/>
              <a:gd name="T73" fmla="*/ 2147483647 h 36"/>
              <a:gd name="T74" fmla="*/ 2147483647 w 88"/>
              <a:gd name="T75" fmla="*/ 2147483647 h 36"/>
              <a:gd name="T76" fmla="*/ 2147483647 w 88"/>
              <a:gd name="T77" fmla="*/ 2147483647 h 36"/>
              <a:gd name="T78" fmla="*/ 2147483647 w 88"/>
              <a:gd name="T79" fmla="*/ 2147483647 h 36"/>
              <a:gd name="T80" fmla="*/ 2147483647 w 88"/>
              <a:gd name="T81" fmla="*/ 2147483647 h 36"/>
              <a:gd name="T82" fmla="*/ 2147483647 w 88"/>
              <a:gd name="T83" fmla="*/ 2147483647 h 36"/>
              <a:gd name="T84" fmla="*/ 2147483647 w 88"/>
              <a:gd name="T85" fmla="*/ 2147483647 h 36"/>
              <a:gd name="T86" fmla="*/ 2147483647 w 88"/>
              <a:gd name="T87" fmla="*/ 2147483647 h 36"/>
              <a:gd name="T88" fmla="*/ 2147483647 w 88"/>
              <a:gd name="T89" fmla="*/ 2147483647 h 36"/>
              <a:gd name="T90" fmla="*/ 2147483647 w 88"/>
              <a:gd name="T91" fmla="*/ 2147483647 h 36"/>
              <a:gd name="T92" fmla="*/ 2147483647 w 88"/>
              <a:gd name="T93" fmla="*/ 2147483647 h 36"/>
              <a:gd name="T94" fmla="*/ 2147483647 w 88"/>
              <a:gd name="T95" fmla="*/ 0 h 36"/>
              <a:gd name="T96" fmla="*/ 2147483647 w 88"/>
              <a:gd name="T97" fmla="*/ 0 h 36"/>
              <a:gd name="T98" fmla="*/ 2147483647 w 88"/>
              <a:gd name="T99" fmla="*/ 2147483647 h 36"/>
              <a:gd name="T100" fmla="*/ 2147483647 w 88"/>
              <a:gd name="T101" fmla="*/ 2147483647 h 36"/>
              <a:gd name="T102" fmla="*/ 2147483647 w 88"/>
              <a:gd name="T103" fmla="*/ 2147483647 h 36"/>
              <a:gd name="T104" fmla="*/ 2147483647 w 88"/>
              <a:gd name="T105" fmla="*/ 2147483647 h 36"/>
              <a:gd name="T106" fmla="*/ 2147483647 w 88"/>
              <a:gd name="T107" fmla="*/ 2147483647 h 36"/>
              <a:gd name="T108" fmla="*/ 2147483647 w 88"/>
              <a:gd name="T109" fmla="*/ 2147483647 h 36"/>
              <a:gd name="T110" fmla="*/ 2147483647 w 88"/>
              <a:gd name="T111" fmla="*/ 2147483647 h 36"/>
              <a:gd name="T112" fmla="*/ 2147483647 w 88"/>
              <a:gd name="T113" fmla="*/ 2147483647 h 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8"/>
              <a:gd name="T172" fmla="*/ 0 h 36"/>
              <a:gd name="T173" fmla="*/ 88 w 88"/>
              <a:gd name="T174" fmla="*/ 36 h 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8" h="36">
                <a:moveTo>
                  <a:pt x="88" y="21"/>
                </a:moveTo>
                <a:lnTo>
                  <a:pt x="84" y="23"/>
                </a:lnTo>
                <a:lnTo>
                  <a:pt x="82" y="29"/>
                </a:lnTo>
                <a:lnTo>
                  <a:pt x="80" y="29"/>
                </a:lnTo>
                <a:lnTo>
                  <a:pt x="76" y="27"/>
                </a:lnTo>
                <a:lnTo>
                  <a:pt x="72" y="25"/>
                </a:lnTo>
                <a:lnTo>
                  <a:pt x="67" y="25"/>
                </a:lnTo>
                <a:lnTo>
                  <a:pt x="61" y="25"/>
                </a:lnTo>
                <a:lnTo>
                  <a:pt x="55" y="27"/>
                </a:lnTo>
                <a:lnTo>
                  <a:pt x="51" y="29"/>
                </a:lnTo>
                <a:lnTo>
                  <a:pt x="51" y="31"/>
                </a:lnTo>
                <a:lnTo>
                  <a:pt x="49" y="31"/>
                </a:lnTo>
                <a:lnTo>
                  <a:pt x="46" y="29"/>
                </a:lnTo>
                <a:lnTo>
                  <a:pt x="42" y="29"/>
                </a:lnTo>
                <a:lnTo>
                  <a:pt x="36" y="31"/>
                </a:lnTo>
                <a:lnTo>
                  <a:pt x="30" y="31"/>
                </a:lnTo>
                <a:lnTo>
                  <a:pt x="28" y="31"/>
                </a:lnTo>
                <a:lnTo>
                  <a:pt x="30" y="36"/>
                </a:lnTo>
                <a:lnTo>
                  <a:pt x="24" y="36"/>
                </a:lnTo>
                <a:lnTo>
                  <a:pt x="17" y="34"/>
                </a:lnTo>
                <a:lnTo>
                  <a:pt x="13" y="34"/>
                </a:lnTo>
                <a:lnTo>
                  <a:pt x="7" y="32"/>
                </a:lnTo>
                <a:lnTo>
                  <a:pt x="3" y="31"/>
                </a:lnTo>
                <a:lnTo>
                  <a:pt x="1" y="25"/>
                </a:lnTo>
                <a:lnTo>
                  <a:pt x="0" y="23"/>
                </a:lnTo>
                <a:lnTo>
                  <a:pt x="0" y="21"/>
                </a:lnTo>
                <a:lnTo>
                  <a:pt x="0" y="19"/>
                </a:lnTo>
                <a:lnTo>
                  <a:pt x="1" y="17"/>
                </a:lnTo>
                <a:lnTo>
                  <a:pt x="3" y="15"/>
                </a:lnTo>
                <a:lnTo>
                  <a:pt x="7" y="11"/>
                </a:lnTo>
                <a:lnTo>
                  <a:pt x="9" y="9"/>
                </a:lnTo>
                <a:lnTo>
                  <a:pt x="9" y="6"/>
                </a:lnTo>
                <a:lnTo>
                  <a:pt x="15" y="4"/>
                </a:lnTo>
                <a:lnTo>
                  <a:pt x="17" y="4"/>
                </a:lnTo>
                <a:lnTo>
                  <a:pt x="23" y="4"/>
                </a:lnTo>
                <a:lnTo>
                  <a:pt x="26" y="4"/>
                </a:lnTo>
                <a:lnTo>
                  <a:pt x="28" y="4"/>
                </a:lnTo>
                <a:lnTo>
                  <a:pt x="32" y="6"/>
                </a:lnTo>
                <a:lnTo>
                  <a:pt x="36" y="7"/>
                </a:lnTo>
                <a:lnTo>
                  <a:pt x="40" y="9"/>
                </a:lnTo>
                <a:lnTo>
                  <a:pt x="42" y="9"/>
                </a:lnTo>
                <a:lnTo>
                  <a:pt x="44" y="9"/>
                </a:lnTo>
                <a:lnTo>
                  <a:pt x="46" y="7"/>
                </a:lnTo>
                <a:lnTo>
                  <a:pt x="48" y="6"/>
                </a:lnTo>
                <a:lnTo>
                  <a:pt x="53" y="4"/>
                </a:lnTo>
                <a:lnTo>
                  <a:pt x="59" y="0"/>
                </a:lnTo>
                <a:lnTo>
                  <a:pt x="65" y="0"/>
                </a:lnTo>
                <a:lnTo>
                  <a:pt x="69" y="2"/>
                </a:lnTo>
                <a:lnTo>
                  <a:pt x="72" y="4"/>
                </a:lnTo>
                <a:lnTo>
                  <a:pt x="76" y="6"/>
                </a:lnTo>
                <a:lnTo>
                  <a:pt x="80" y="9"/>
                </a:lnTo>
                <a:lnTo>
                  <a:pt x="82" y="11"/>
                </a:lnTo>
                <a:lnTo>
                  <a:pt x="82" y="15"/>
                </a:lnTo>
                <a:lnTo>
                  <a:pt x="86" y="19"/>
                </a:lnTo>
                <a:lnTo>
                  <a:pt x="88" y="21"/>
                </a:lnTo>
                <a:close/>
              </a:path>
            </a:pathLst>
          </a:custGeom>
          <a:solidFill>
            <a:srgbClr val="EAEAEA"/>
          </a:solidFill>
          <a:ln w="2520">
            <a:solidFill>
              <a:srgbClr val="C0C0C0"/>
            </a:solidFill>
            <a:round/>
            <a:headEnd/>
            <a:tailEnd/>
          </a:ln>
        </p:spPr>
        <p:txBody>
          <a:bodyPr wrap="none" anchor="ctr"/>
          <a:lstStyle/>
          <a:p>
            <a:endParaRPr lang="en-US"/>
          </a:p>
        </p:txBody>
      </p:sp>
      <p:sp>
        <p:nvSpPr>
          <p:cNvPr id="30772" name="Freeform 54"/>
          <p:cNvSpPr>
            <a:spLocks noChangeArrowheads="1"/>
          </p:cNvSpPr>
          <p:nvPr/>
        </p:nvSpPr>
        <p:spPr bwMode="auto">
          <a:xfrm>
            <a:off x="5988050" y="4356100"/>
            <a:ext cx="23813" cy="6350"/>
          </a:xfrm>
          <a:custGeom>
            <a:avLst/>
            <a:gdLst>
              <a:gd name="T0" fmla="*/ 0 w 14"/>
              <a:gd name="T1" fmla="*/ 2147483647 h 4"/>
              <a:gd name="T2" fmla="*/ 2147483647 w 14"/>
              <a:gd name="T3" fmla="*/ 0 h 4"/>
              <a:gd name="T4" fmla="*/ 2147483647 w 14"/>
              <a:gd name="T5" fmla="*/ 2147483647 h 4"/>
              <a:gd name="T6" fmla="*/ 2147483647 w 14"/>
              <a:gd name="T7" fmla="*/ 2147483647 h 4"/>
              <a:gd name="T8" fmla="*/ 2147483647 w 14"/>
              <a:gd name="T9" fmla="*/ 2147483647 h 4"/>
              <a:gd name="T10" fmla="*/ 2147483647 w 14"/>
              <a:gd name="T11" fmla="*/ 2147483647 h 4"/>
              <a:gd name="T12" fmla="*/ 0 w 14"/>
              <a:gd name="T13" fmla="*/ 2147483647 h 4"/>
              <a:gd name="T14" fmla="*/ 0 60000 65536"/>
              <a:gd name="T15" fmla="*/ 0 60000 65536"/>
              <a:gd name="T16" fmla="*/ 0 60000 65536"/>
              <a:gd name="T17" fmla="*/ 0 60000 65536"/>
              <a:gd name="T18" fmla="*/ 0 60000 65536"/>
              <a:gd name="T19" fmla="*/ 0 60000 65536"/>
              <a:gd name="T20" fmla="*/ 0 60000 65536"/>
              <a:gd name="T21" fmla="*/ 0 w 14"/>
              <a:gd name="T22" fmla="*/ 0 h 4"/>
              <a:gd name="T23" fmla="*/ 14 w 1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4">
                <a:moveTo>
                  <a:pt x="0" y="4"/>
                </a:moveTo>
                <a:lnTo>
                  <a:pt x="6" y="0"/>
                </a:lnTo>
                <a:lnTo>
                  <a:pt x="14" y="2"/>
                </a:lnTo>
                <a:lnTo>
                  <a:pt x="10" y="2"/>
                </a:lnTo>
                <a:lnTo>
                  <a:pt x="6" y="4"/>
                </a:lnTo>
                <a:lnTo>
                  <a:pt x="2" y="4"/>
                </a:lnTo>
                <a:lnTo>
                  <a:pt x="0" y="4"/>
                </a:lnTo>
                <a:close/>
              </a:path>
            </a:pathLst>
          </a:custGeom>
          <a:solidFill>
            <a:srgbClr val="EAEAEA"/>
          </a:solidFill>
          <a:ln w="2520">
            <a:solidFill>
              <a:srgbClr val="C0C0C0"/>
            </a:solidFill>
            <a:round/>
            <a:headEnd/>
            <a:tailEnd/>
          </a:ln>
        </p:spPr>
        <p:txBody>
          <a:bodyPr wrap="none" anchor="ctr"/>
          <a:lstStyle/>
          <a:p>
            <a:endParaRPr lang="en-US"/>
          </a:p>
        </p:txBody>
      </p:sp>
      <p:sp>
        <p:nvSpPr>
          <p:cNvPr id="30773" name="Freeform 55"/>
          <p:cNvSpPr>
            <a:spLocks noChangeArrowheads="1"/>
          </p:cNvSpPr>
          <p:nvPr/>
        </p:nvSpPr>
        <p:spPr bwMode="auto">
          <a:xfrm>
            <a:off x="3513138" y="4146550"/>
            <a:ext cx="73025" cy="88900"/>
          </a:xfrm>
          <a:custGeom>
            <a:avLst/>
            <a:gdLst>
              <a:gd name="T0" fmla="*/ 0 w 42"/>
              <a:gd name="T1" fmla="*/ 2147483647 h 56"/>
              <a:gd name="T2" fmla="*/ 2147483647 w 42"/>
              <a:gd name="T3" fmla="*/ 2147483647 h 56"/>
              <a:gd name="T4" fmla="*/ 2147483647 w 42"/>
              <a:gd name="T5" fmla="*/ 2147483647 h 56"/>
              <a:gd name="T6" fmla="*/ 2147483647 w 42"/>
              <a:gd name="T7" fmla="*/ 2147483647 h 56"/>
              <a:gd name="T8" fmla="*/ 2147483647 w 42"/>
              <a:gd name="T9" fmla="*/ 2147483647 h 56"/>
              <a:gd name="T10" fmla="*/ 2147483647 w 42"/>
              <a:gd name="T11" fmla="*/ 2147483647 h 56"/>
              <a:gd name="T12" fmla="*/ 2147483647 w 42"/>
              <a:gd name="T13" fmla="*/ 2147483647 h 56"/>
              <a:gd name="T14" fmla="*/ 2147483647 w 42"/>
              <a:gd name="T15" fmla="*/ 2147483647 h 56"/>
              <a:gd name="T16" fmla="*/ 2147483647 w 42"/>
              <a:gd name="T17" fmla="*/ 2147483647 h 56"/>
              <a:gd name="T18" fmla="*/ 2147483647 w 42"/>
              <a:gd name="T19" fmla="*/ 2147483647 h 56"/>
              <a:gd name="T20" fmla="*/ 2147483647 w 42"/>
              <a:gd name="T21" fmla="*/ 2147483647 h 56"/>
              <a:gd name="T22" fmla="*/ 2147483647 w 42"/>
              <a:gd name="T23" fmla="*/ 2147483647 h 56"/>
              <a:gd name="T24" fmla="*/ 2147483647 w 42"/>
              <a:gd name="T25" fmla="*/ 2147483647 h 56"/>
              <a:gd name="T26" fmla="*/ 2147483647 w 42"/>
              <a:gd name="T27" fmla="*/ 2147483647 h 56"/>
              <a:gd name="T28" fmla="*/ 2147483647 w 42"/>
              <a:gd name="T29" fmla="*/ 2147483647 h 56"/>
              <a:gd name="T30" fmla="*/ 2147483647 w 42"/>
              <a:gd name="T31" fmla="*/ 2147483647 h 56"/>
              <a:gd name="T32" fmla="*/ 2147483647 w 42"/>
              <a:gd name="T33" fmla="*/ 2147483647 h 56"/>
              <a:gd name="T34" fmla="*/ 2147483647 w 42"/>
              <a:gd name="T35" fmla="*/ 2147483647 h 56"/>
              <a:gd name="T36" fmla="*/ 2147483647 w 42"/>
              <a:gd name="T37" fmla="*/ 2147483647 h 56"/>
              <a:gd name="T38" fmla="*/ 2147483647 w 42"/>
              <a:gd name="T39" fmla="*/ 2147483647 h 56"/>
              <a:gd name="T40" fmla="*/ 2147483647 w 42"/>
              <a:gd name="T41" fmla="*/ 2147483647 h 56"/>
              <a:gd name="T42" fmla="*/ 2147483647 w 42"/>
              <a:gd name="T43" fmla="*/ 2147483647 h 56"/>
              <a:gd name="T44" fmla="*/ 2147483647 w 42"/>
              <a:gd name="T45" fmla="*/ 2147483647 h 56"/>
              <a:gd name="T46" fmla="*/ 2147483647 w 42"/>
              <a:gd name="T47" fmla="*/ 2147483647 h 56"/>
              <a:gd name="T48" fmla="*/ 2147483647 w 42"/>
              <a:gd name="T49" fmla="*/ 2147483647 h 56"/>
              <a:gd name="T50" fmla="*/ 2147483647 w 42"/>
              <a:gd name="T51" fmla="*/ 2147483647 h 56"/>
              <a:gd name="T52" fmla="*/ 2147483647 w 42"/>
              <a:gd name="T53" fmla="*/ 2147483647 h 56"/>
              <a:gd name="T54" fmla="*/ 2147483647 w 42"/>
              <a:gd name="T55" fmla="*/ 2147483647 h 56"/>
              <a:gd name="T56" fmla="*/ 2147483647 w 42"/>
              <a:gd name="T57" fmla="*/ 2147483647 h 56"/>
              <a:gd name="T58" fmla="*/ 2147483647 w 42"/>
              <a:gd name="T59" fmla="*/ 2147483647 h 56"/>
              <a:gd name="T60" fmla="*/ 2147483647 w 42"/>
              <a:gd name="T61" fmla="*/ 2147483647 h 56"/>
              <a:gd name="T62" fmla="*/ 2147483647 w 42"/>
              <a:gd name="T63" fmla="*/ 2147483647 h 56"/>
              <a:gd name="T64" fmla="*/ 2147483647 w 42"/>
              <a:gd name="T65" fmla="*/ 2147483647 h 56"/>
              <a:gd name="T66" fmla="*/ 2147483647 w 42"/>
              <a:gd name="T67" fmla="*/ 0 h 56"/>
              <a:gd name="T68" fmla="*/ 2147483647 w 42"/>
              <a:gd name="T69" fmla="*/ 0 h 56"/>
              <a:gd name="T70" fmla="*/ 2147483647 w 42"/>
              <a:gd name="T71" fmla="*/ 0 h 56"/>
              <a:gd name="T72" fmla="*/ 2147483647 w 42"/>
              <a:gd name="T73" fmla="*/ 2147483647 h 56"/>
              <a:gd name="T74" fmla="*/ 2147483647 w 42"/>
              <a:gd name="T75" fmla="*/ 2147483647 h 56"/>
              <a:gd name="T76" fmla="*/ 2147483647 w 42"/>
              <a:gd name="T77" fmla="*/ 2147483647 h 56"/>
              <a:gd name="T78" fmla="*/ 2147483647 w 42"/>
              <a:gd name="T79" fmla="*/ 2147483647 h 56"/>
              <a:gd name="T80" fmla="*/ 2147483647 w 42"/>
              <a:gd name="T81" fmla="*/ 2147483647 h 56"/>
              <a:gd name="T82" fmla="*/ 2147483647 w 42"/>
              <a:gd name="T83" fmla="*/ 2147483647 h 56"/>
              <a:gd name="T84" fmla="*/ 0 w 42"/>
              <a:gd name="T85" fmla="*/ 2147483647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
              <a:gd name="T130" fmla="*/ 0 h 56"/>
              <a:gd name="T131" fmla="*/ 42 w 42"/>
              <a:gd name="T132" fmla="*/ 56 h 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 h="56">
                <a:moveTo>
                  <a:pt x="0" y="21"/>
                </a:moveTo>
                <a:lnTo>
                  <a:pt x="1" y="27"/>
                </a:lnTo>
                <a:lnTo>
                  <a:pt x="1" y="33"/>
                </a:lnTo>
                <a:lnTo>
                  <a:pt x="3" y="38"/>
                </a:lnTo>
                <a:lnTo>
                  <a:pt x="7" y="42"/>
                </a:lnTo>
                <a:lnTo>
                  <a:pt x="7" y="44"/>
                </a:lnTo>
                <a:lnTo>
                  <a:pt x="5" y="46"/>
                </a:lnTo>
                <a:lnTo>
                  <a:pt x="7" y="46"/>
                </a:lnTo>
                <a:lnTo>
                  <a:pt x="7" y="44"/>
                </a:lnTo>
                <a:lnTo>
                  <a:pt x="11" y="50"/>
                </a:lnTo>
                <a:lnTo>
                  <a:pt x="17" y="56"/>
                </a:lnTo>
                <a:lnTo>
                  <a:pt x="19" y="56"/>
                </a:lnTo>
                <a:lnTo>
                  <a:pt x="23" y="56"/>
                </a:lnTo>
                <a:lnTo>
                  <a:pt x="25" y="52"/>
                </a:lnTo>
                <a:lnTo>
                  <a:pt x="28" y="46"/>
                </a:lnTo>
                <a:lnTo>
                  <a:pt x="32" y="40"/>
                </a:lnTo>
                <a:lnTo>
                  <a:pt x="34" y="36"/>
                </a:lnTo>
                <a:lnTo>
                  <a:pt x="36" y="34"/>
                </a:lnTo>
                <a:lnTo>
                  <a:pt x="40" y="33"/>
                </a:lnTo>
                <a:lnTo>
                  <a:pt x="42" y="29"/>
                </a:lnTo>
                <a:lnTo>
                  <a:pt x="42" y="27"/>
                </a:lnTo>
                <a:lnTo>
                  <a:pt x="36" y="29"/>
                </a:lnTo>
                <a:lnTo>
                  <a:pt x="38" y="25"/>
                </a:lnTo>
                <a:lnTo>
                  <a:pt x="38" y="21"/>
                </a:lnTo>
                <a:lnTo>
                  <a:pt x="38" y="17"/>
                </a:lnTo>
                <a:lnTo>
                  <a:pt x="36" y="15"/>
                </a:lnTo>
                <a:lnTo>
                  <a:pt x="34" y="11"/>
                </a:lnTo>
                <a:lnTo>
                  <a:pt x="32" y="10"/>
                </a:lnTo>
                <a:lnTo>
                  <a:pt x="30" y="4"/>
                </a:lnTo>
                <a:lnTo>
                  <a:pt x="28" y="2"/>
                </a:lnTo>
                <a:lnTo>
                  <a:pt x="25" y="2"/>
                </a:lnTo>
                <a:lnTo>
                  <a:pt x="21" y="2"/>
                </a:lnTo>
                <a:lnTo>
                  <a:pt x="17" y="0"/>
                </a:lnTo>
                <a:lnTo>
                  <a:pt x="15" y="0"/>
                </a:lnTo>
                <a:lnTo>
                  <a:pt x="13" y="0"/>
                </a:lnTo>
                <a:lnTo>
                  <a:pt x="11" y="4"/>
                </a:lnTo>
                <a:lnTo>
                  <a:pt x="11" y="10"/>
                </a:lnTo>
                <a:lnTo>
                  <a:pt x="7" y="13"/>
                </a:lnTo>
                <a:lnTo>
                  <a:pt x="5" y="15"/>
                </a:lnTo>
                <a:lnTo>
                  <a:pt x="3" y="17"/>
                </a:lnTo>
                <a:lnTo>
                  <a:pt x="1" y="19"/>
                </a:lnTo>
                <a:lnTo>
                  <a:pt x="0" y="21"/>
                </a:lnTo>
                <a:close/>
              </a:path>
            </a:pathLst>
          </a:custGeom>
          <a:solidFill>
            <a:srgbClr val="EAEAEA"/>
          </a:solidFill>
          <a:ln w="2520">
            <a:solidFill>
              <a:srgbClr val="C0C0C0"/>
            </a:solidFill>
            <a:round/>
            <a:headEnd/>
            <a:tailEnd/>
          </a:ln>
        </p:spPr>
        <p:txBody>
          <a:bodyPr wrap="none" anchor="ctr"/>
          <a:lstStyle/>
          <a:p>
            <a:endParaRPr lang="en-US"/>
          </a:p>
        </p:txBody>
      </p:sp>
      <p:sp>
        <p:nvSpPr>
          <p:cNvPr id="30774" name="Freeform 56"/>
          <p:cNvSpPr>
            <a:spLocks noChangeArrowheads="1"/>
          </p:cNvSpPr>
          <p:nvPr/>
        </p:nvSpPr>
        <p:spPr bwMode="auto">
          <a:xfrm>
            <a:off x="3432175" y="3978275"/>
            <a:ext cx="123825" cy="115888"/>
          </a:xfrm>
          <a:custGeom>
            <a:avLst/>
            <a:gdLst>
              <a:gd name="T0" fmla="*/ 2147483647 w 73"/>
              <a:gd name="T1" fmla="*/ 2147483647 h 73"/>
              <a:gd name="T2" fmla="*/ 2147483647 w 73"/>
              <a:gd name="T3" fmla="*/ 2147483647 h 73"/>
              <a:gd name="T4" fmla="*/ 2147483647 w 73"/>
              <a:gd name="T5" fmla="*/ 2147483647 h 73"/>
              <a:gd name="T6" fmla="*/ 2147483647 w 73"/>
              <a:gd name="T7" fmla="*/ 2147483647 h 73"/>
              <a:gd name="T8" fmla="*/ 2147483647 w 73"/>
              <a:gd name="T9" fmla="*/ 2147483647 h 73"/>
              <a:gd name="T10" fmla="*/ 2147483647 w 73"/>
              <a:gd name="T11" fmla="*/ 2147483647 h 73"/>
              <a:gd name="T12" fmla="*/ 2147483647 w 73"/>
              <a:gd name="T13" fmla="*/ 2147483647 h 73"/>
              <a:gd name="T14" fmla="*/ 2147483647 w 73"/>
              <a:gd name="T15" fmla="*/ 2147483647 h 73"/>
              <a:gd name="T16" fmla="*/ 2147483647 w 73"/>
              <a:gd name="T17" fmla="*/ 2147483647 h 73"/>
              <a:gd name="T18" fmla="*/ 2147483647 w 73"/>
              <a:gd name="T19" fmla="*/ 2147483647 h 73"/>
              <a:gd name="T20" fmla="*/ 2147483647 w 73"/>
              <a:gd name="T21" fmla="*/ 2147483647 h 73"/>
              <a:gd name="T22" fmla="*/ 2147483647 w 73"/>
              <a:gd name="T23" fmla="*/ 2147483647 h 73"/>
              <a:gd name="T24" fmla="*/ 2147483647 w 73"/>
              <a:gd name="T25" fmla="*/ 2147483647 h 73"/>
              <a:gd name="T26" fmla="*/ 2147483647 w 73"/>
              <a:gd name="T27" fmla="*/ 2147483647 h 73"/>
              <a:gd name="T28" fmla="*/ 2147483647 w 73"/>
              <a:gd name="T29" fmla="*/ 2147483647 h 73"/>
              <a:gd name="T30" fmla="*/ 2147483647 w 73"/>
              <a:gd name="T31" fmla="*/ 2147483647 h 73"/>
              <a:gd name="T32" fmla="*/ 2147483647 w 73"/>
              <a:gd name="T33" fmla="*/ 2147483647 h 73"/>
              <a:gd name="T34" fmla="*/ 2147483647 w 73"/>
              <a:gd name="T35" fmla="*/ 0 h 73"/>
              <a:gd name="T36" fmla="*/ 2147483647 w 73"/>
              <a:gd name="T37" fmla="*/ 2147483647 h 73"/>
              <a:gd name="T38" fmla="*/ 2147483647 w 73"/>
              <a:gd name="T39" fmla="*/ 2147483647 h 73"/>
              <a:gd name="T40" fmla="*/ 2147483647 w 73"/>
              <a:gd name="T41" fmla="*/ 2147483647 h 73"/>
              <a:gd name="T42" fmla="*/ 2147483647 w 73"/>
              <a:gd name="T43" fmla="*/ 2147483647 h 73"/>
              <a:gd name="T44" fmla="*/ 0 w 73"/>
              <a:gd name="T45" fmla="*/ 2147483647 h 73"/>
              <a:gd name="T46" fmla="*/ 2147483647 w 73"/>
              <a:gd name="T47" fmla="*/ 2147483647 h 73"/>
              <a:gd name="T48" fmla="*/ 2147483647 w 73"/>
              <a:gd name="T49" fmla="*/ 2147483647 h 73"/>
              <a:gd name="T50" fmla="*/ 2147483647 w 73"/>
              <a:gd name="T51" fmla="*/ 2147483647 h 73"/>
              <a:gd name="T52" fmla="*/ 2147483647 w 73"/>
              <a:gd name="T53" fmla="*/ 2147483647 h 73"/>
              <a:gd name="T54" fmla="*/ 2147483647 w 73"/>
              <a:gd name="T55" fmla="*/ 2147483647 h 73"/>
              <a:gd name="T56" fmla="*/ 2147483647 w 73"/>
              <a:gd name="T57" fmla="*/ 2147483647 h 73"/>
              <a:gd name="T58" fmla="*/ 2147483647 w 73"/>
              <a:gd name="T59" fmla="*/ 2147483647 h 73"/>
              <a:gd name="T60" fmla="*/ 2147483647 w 73"/>
              <a:gd name="T61" fmla="*/ 2147483647 h 73"/>
              <a:gd name="T62" fmla="*/ 2147483647 w 73"/>
              <a:gd name="T63" fmla="*/ 2147483647 h 73"/>
              <a:gd name="T64" fmla="*/ 2147483647 w 73"/>
              <a:gd name="T65" fmla="*/ 2147483647 h 73"/>
              <a:gd name="T66" fmla="*/ 2147483647 w 73"/>
              <a:gd name="T67" fmla="*/ 2147483647 h 73"/>
              <a:gd name="T68" fmla="*/ 2147483647 w 73"/>
              <a:gd name="T69" fmla="*/ 2147483647 h 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3"/>
              <a:gd name="T106" fmla="*/ 0 h 73"/>
              <a:gd name="T107" fmla="*/ 73 w 73"/>
              <a:gd name="T108" fmla="*/ 73 h 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3" h="73">
                <a:moveTo>
                  <a:pt x="9" y="73"/>
                </a:moveTo>
                <a:lnTo>
                  <a:pt x="19" y="71"/>
                </a:lnTo>
                <a:lnTo>
                  <a:pt x="25" y="68"/>
                </a:lnTo>
                <a:lnTo>
                  <a:pt x="32" y="68"/>
                </a:lnTo>
                <a:lnTo>
                  <a:pt x="44" y="68"/>
                </a:lnTo>
                <a:lnTo>
                  <a:pt x="48" y="69"/>
                </a:lnTo>
                <a:lnTo>
                  <a:pt x="53" y="69"/>
                </a:lnTo>
                <a:lnTo>
                  <a:pt x="57" y="68"/>
                </a:lnTo>
                <a:lnTo>
                  <a:pt x="59" y="69"/>
                </a:lnTo>
                <a:lnTo>
                  <a:pt x="67" y="69"/>
                </a:lnTo>
                <a:lnTo>
                  <a:pt x="73" y="69"/>
                </a:lnTo>
                <a:lnTo>
                  <a:pt x="71" y="66"/>
                </a:lnTo>
                <a:lnTo>
                  <a:pt x="71" y="60"/>
                </a:lnTo>
                <a:lnTo>
                  <a:pt x="69" y="58"/>
                </a:lnTo>
                <a:lnTo>
                  <a:pt x="67" y="54"/>
                </a:lnTo>
                <a:lnTo>
                  <a:pt x="65" y="52"/>
                </a:lnTo>
                <a:lnTo>
                  <a:pt x="65" y="50"/>
                </a:lnTo>
                <a:lnTo>
                  <a:pt x="67" y="45"/>
                </a:lnTo>
                <a:lnTo>
                  <a:pt x="67" y="39"/>
                </a:lnTo>
                <a:lnTo>
                  <a:pt x="65" y="35"/>
                </a:lnTo>
                <a:lnTo>
                  <a:pt x="67" y="31"/>
                </a:lnTo>
                <a:lnTo>
                  <a:pt x="65" y="29"/>
                </a:lnTo>
                <a:lnTo>
                  <a:pt x="63" y="27"/>
                </a:lnTo>
                <a:lnTo>
                  <a:pt x="59" y="25"/>
                </a:lnTo>
                <a:lnTo>
                  <a:pt x="55" y="23"/>
                </a:lnTo>
                <a:lnTo>
                  <a:pt x="55" y="18"/>
                </a:lnTo>
                <a:lnTo>
                  <a:pt x="53" y="16"/>
                </a:lnTo>
                <a:lnTo>
                  <a:pt x="49" y="16"/>
                </a:lnTo>
                <a:lnTo>
                  <a:pt x="48" y="12"/>
                </a:lnTo>
                <a:lnTo>
                  <a:pt x="48" y="8"/>
                </a:lnTo>
                <a:lnTo>
                  <a:pt x="44" y="4"/>
                </a:lnTo>
                <a:lnTo>
                  <a:pt x="42" y="2"/>
                </a:lnTo>
                <a:lnTo>
                  <a:pt x="36" y="0"/>
                </a:lnTo>
                <a:lnTo>
                  <a:pt x="32" y="2"/>
                </a:lnTo>
                <a:lnTo>
                  <a:pt x="28" y="2"/>
                </a:lnTo>
                <a:lnTo>
                  <a:pt x="25" y="0"/>
                </a:lnTo>
                <a:lnTo>
                  <a:pt x="21" y="2"/>
                </a:lnTo>
                <a:lnTo>
                  <a:pt x="17" y="4"/>
                </a:lnTo>
                <a:lnTo>
                  <a:pt x="13" y="6"/>
                </a:lnTo>
                <a:lnTo>
                  <a:pt x="13" y="10"/>
                </a:lnTo>
                <a:lnTo>
                  <a:pt x="13" y="12"/>
                </a:lnTo>
                <a:lnTo>
                  <a:pt x="9" y="12"/>
                </a:lnTo>
                <a:lnTo>
                  <a:pt x="9" y="22"/>
                </a:lnTo>
                <a:lnTo>
                  <a:pt x="7" y="31"/>
                </a:lnTo>
                <a:lnTo>
                  <a:pt x="3" y="35"/>
                </a:lnTo>
                <a:lnTo>
                  <a:pt x="0" y="39"/>
                </a:lnTo>
                <a:lnTo>
                  <a:pt x="1" y="46"/>
                </a:lnTo>
                <a:lnTo>
                  <a:pt x="5" y="54"/>
                </a:lnTo>
                <a:lnTo>
                  <a:pt x="9" y="54"/>
                </a:lnTo>
                <a:lnTo>
                  <a:pt x="15" y="52"/>
                </a:lnTo>
                <a:lnTo>
                  <a:pt x="17" y="52"/>
                </a:lnTo>
                <a:lnTo>
                  <a:pt x="21" y="50"/>
                </a:lnTo>
                <a:lnTo>
                  <a:pt x="23" y="50"/>
                </a:lnTo>
                <a:lnTo>
                  <a:pt x="25" y="50"/>
                </a:lnTo>
                <a:lnTo>
                  <a:pt x="30" y="52"/>
                </a:lnTo>
                <a:lnTo>
                  <a:pt x="36" y="50"/>
                </a:lnTo>
                <a:lnTo>
                  <a:pt x="40" y="50"/>
                </a:lnTo>
                <a:lnTo>
                  <a:pt x="44" y="50"/>
                </a:lnTo>
                <a:lnTo>
                  <a:pt x="48" y="50"/>
                </a:lnTo>
                <a:lnTo>
                  <a:pt x="49" y="52"/>
                </a:lnTo>
                <a:lnTo>
                  <a:pt x="49" y="56"/>
                </a:lnTo>
                <a:lnTo>
                  <a:pt x="48" y="56"/>
                </a:lnTo>
                <a:lnTo>
                  <a:pt x="46" y="58"/>
                </a:lnTo>
                <a:lnTo>
                  <a:pt x="44" y="58"/>
                </a:lnTo>
                <a:lnTo>
                  <a:pt x="34" y="58"/>
                </a:lnTo>
                <a:lnTo>
                  <a:pt x="25" y="58"/>
                </a:lnTo>
                <a:lnTo>
                  <a:pt x="21" y="60"/>
                </a:lnTo>
                <a:lnTo>
                  <a:pt x="19" y="62"/>
                </a:lnTo>
                <a:lnTo>
                  <a:pt x="7" y="64"/>
                </a:lnTo>
                <a:lnTo>
                  <a:pt x="7" y="68"/>
                </a:lnTo>
                <a:lnTo>
                  <a:pt x="9" y="73"/>
                </a:lnTo>
                <a:close/>
              </a:path>
            </a:pathLst>
          </a:custGeom>
          <a:solidFill>
            <a:srgbClr val="EAEAEA"/>
          </a:solidFill>
          <a:ln w="2520">
            <a:solidFill>
              <a:srgbClr val="C0C0C0"/>
            </a:solidFill>
            <a:round/>
            <a:headEnd/>
            <a:tailEnd/>
          </a:ln>
        </p:spPr>
        <p:txBody>
          <a:bodyPr wrap="none" anchor="ctr"/>
          <a:lstStyle/>
          <a:p>
            <a:endParaRPr lang="en-US"/>
          </a:p>
        </p:txBody>
      </p:sp>
      <p:sp>
        <p:nvSpPr>
          <p:cNvPr id="30775" name="Freeform 57"/>
          <p:cNvSpPr>
            <a:spLocks noChangeArrowheads="1"/>
          </p:cNvSpPr>
          <p:nvPr/>
        </p:nvSpPr>
        <p:spPr bwMode="auto">
          <a:xfrm>
            <a:off x="4538663" y="3600450"/>
            <a:ext cx="447675" cy="403225"/>
          </a:xfrm>
          <a:custGeom>
            <a:avLst/>
            <a:gdLst>
              <a:gd name="T0" fmla="*/ 2147483647 w 263"/>
              <a:gd name="T1" fmla="*/ 2147483647 h 254"/>
              <a:gd name="T2" fmla="*/ 2147483647 w 263"/>
              <a:gd name="T3" fmla="*/ 2147483647 h 254"/>
              <a:gd name="T4" fmla="*/ 2147483647 w 263"/>
              <a:gd name="T5" fmla="*/ 2147483647 h 254"/>
              <a:gd name="T6" fmla="*/ 2147483647 w 263"/>
              <a:gd name="T7" fmla="*/ 2147483647 h 254"/>
              <a:gd name="T8" fmla="*/ 2147483647 w 263"/>
              <a:gd name="T9" fmla="*/ 2147483647 h 254"/>
              <a:gd name="T10" fmla="*/ 2147483647 w 263"/>
              <a:gd name="T11" fmla="*/ 2147483647 h 254"/>
              <a:gd name="T12" fmla="*/ 2147483647 w 263"/>
              <a:gd name="T13" fmla="*/ 2147483647 h 254"/>
              <a:gd name="T14" fmla="*/ 2147483647 w 263"/>
              <a:gd name="T15" fmla="*/ 2147483647 h 254"/>
              <a:gd name="T16" fmla="*/ 2147483647 w 263"/>
              <a:gd name="T17" fmla="*/ 2147483647 h 254"/>
              <a:gd name="T18" fmla="*/ 2147483647 w 263"/>
              <a:gd name="T19" fmla="*/ 2147483647 h 254"/>
              <a:gd name="T20" fmla="*/ 2147483647 w 263"/>
              <a:gd name="T21" fmla="*/ 2147483647 h 254"/>
              <a:gd name="T22" fmla="*/ 2147483647 w 263"/>
              <a:gd name="T23" fmla="*/ 2147483647 h 254"/>
              <a:gd name="T24" fmla="*/ 2147483647 w 263"/>
              <a:gd name="T25" fmla="*/ 2147483647 h 254"/>
              <a:gd name="T26" fmla="*/ 2147483647 w 263"/>
              <a:gd name="T27" fmla="*/ 2147483647 h 254"/>
              <a:gd name="T28" fmla="*/ 2147483647 w 263"/>
              <a:gd name="T29" fmla="*/ 2147483647 h 254"/>
              <a:gd name="T30" fmla="*/ 2147483647 w 263"/>
              <a:gd name="T31" fmla="*/ 2147483647 h 254"/>
              <a:gd name="T32" fmla="*/ 2147483647 w 263"/>
              <a:gd name="T33" fmla="*/ 2147483647 h 254"/>
              <a:gd name="T34" fmla="*/ 2147483647 w 263"/>
              <a:gd name="T35" fmla="*/ 2147483647 h 254"/>
              <a:gd name="T36" fmla="*/ 2147483647 w 263"/>
              <a:gd name="T37" fmla="*/ 2147483647 h 254"/>
              <a:gd name="T38" fmla="*/ 2147483647 w 263"/>
              <a:gd name="T39" fmla="*/ 2147483647 h 254"/>
              <a:gd name="T40" fmla="*/ 2147483647 w 263"/>
              <a:gd name="T41" fmla="*/ 2147483647 h 254"/>
              <a:gd name="T42" fmla="*/ 2147483647 w 263"/>
              <a:gd name="T43" fmla="*/ 2147483647 h 254"/>
              <a:gd name="T44" fmla="*/ 2147483647 w 263"/>
              <a:gd name="T45" fmla="*/ 2147483647 h 254"/>
              <a:gd name="T46" fmla="*/ 2147483647 w 263"/>
              <a:gd name="T47" fmla="*/ 2147483647 h 254"/>
              <a:gd name="T48" fmla="*/ 2147483647 w 263"/>
              <a:gd name="T49" fmla="*/ 2147483647 h 254"/>
              <a:gd name="T50" fmla="*/ 2147483647 w 263"/>
              <a:gd name="T51" fmla="*/ 2147483647 h 254"/>
              <a:gd name="T52" fmla="*/ 2147483647 w 263"/>
              <a:gd name="T53" fmla="*/ 2147483647 h 254"/>
              <a:gd name="T54" fmla="*/ 2147483647 w 263"/>
              <a:gd name="T55" fmla="*/ 2147483647 h 254"/>
              <a:gd name="T56" fmla="*/ 2147483647 w 263"/>
              <a:gd name="T57" fmla="*/ 2147483647 h 254"/>
              <a:gd name="T58" fmla="*/ 2147483647 w 263"/>
              <a:gd name="T59" fmla="*/ 2147483647 h 254"/>
              <a:gd name="T60" fmla="*/ 2147483647 w 263"/>
              <a:gd name="T61" fmla="*/ 2147483647 h 254"/>
              <a:gd name="T62" fmla="*/ 2147483647 w 263"/>
              <a:gd name="T63" fmla="*/ 2147483647 h 254"/>
              <a:gd name="T64" fmla="*/ 2147483647 w 263"/>
              <a:gd name="T65" fmla="*/ 2147483647 h 254"/>
              <a:gd name="T66" fmla="*/ 0 w 263"/>
              <a:gd name="T67" fmla="*/ 2147483647 h 254"/>
              <a:gd name="T68" fmla="*/ 2147483647 w 263"/>
              <a:gd name="T69" fmla="*/ 2147483647 h 254"/>
              <a:gd name="T70" fmla="*/ 2147483647 w 263"/>
              <a:gd name="T71" fmla="*/ 2147483647 h 254"/>
              <a:gd name="T72" fmla="*/ 2147483647 w 263"/>
              <a:gd name="T73" fmla="*/ 2147483647 h 254"/>
              <a:gd name="T74" fmla="*/ 2147483647 w 263"/>
              <a:gd name="T75" fmla="*/ 2147483647 h 254"/>
              <a:gd name="T76" fmla="*/ 2147483647 w 263"/>
              <a:gd name="T77" fmla="*/ 2147483647 h 254"/>
              <a:gd name="T78" fmla="*/ 2147483647 w 263"/>
              <a:gd name="T79" fmla="*/ 2147483647 h 254"/>
              <a:gd name="T80" fmla="*/ 2147483647 w 263"/>
              <a:gd name="T81" fmla="*/ 2147483647 h 254"/>
              <a:gd name="T82" fmla="*/ 2147483647 w 263"/>
              <a:gd name="T83" fmla="*/ 2147483647 h 254"/>
              <a:gd name="T84" fmla="*/ 2147483647 w 263"/>
              <a:gd name="T85" fmla="*/ 2147483647 h 254"/>
              <a:gd name="T86" fmla="*/ 2147483647 w 263"/>
              <a:gd name="T87" fmla="*/ 2147483647 h 254"/>
              <a:gd name="T88" fmla="*/ 2147483647 w 263"/>
              <a:gd name="T89" fmla="*/ 2147483647 h 254"/>
              <a:gd name="T90" fmla="*/ 2147483647 w 263"/>
              <a:gd name="T91" fmla="*/ 2147483647 h 2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3"/>
              <a:gd name="T139" fmla="*/ 0 h 254"/>
              <a:gd name="T140" fmla="*/ 263 w 263"/>
              <a:gd name="T141" fmla="*/ 254 h 2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3" h="254">
                <a:moveTo>
                  <a:pt x="102" y="242"/>
                </a:moveTo>
                <a:lnTo>
                  <a:pt x="104" y="240"/>
                </a:lnTo>
                <a:lnTo>
                  <a:pt x="104" y="238"/>
                </a:lnTo>
                <a:lnTo>
                  <a:pt x="106" y="236"/>
                </a:lnTo>
                <a:lnTo>
                  <a:pt x="108" y="235"/>
                </a:lnTo>
                <a:lnTo>
                  <a:pt x="108" y="233"/>
                </a:lnTo>
                <a:lnTo>
                  <a:pt x="108" y="231"/>
                </a:lnTo>
                <a:lnTo>
                  <a:pt x="110" y="229"/>
                </a:lnTo>
                <a:lnTo>
                  <a:pt x="111" y="229"/>
                </a:lnTo>
                <a:lnTo>
                  <a:pt x="115" y="229"/>
                </a:lnTo>
                <a:lnTo>
                  <a:pt x="115" y="233"/>
                </a:lnTo>
                <a:lnTo>
                  <a:pt x="119" y="233"/>
                </a:lnTo>
                <a:lnTo>
                  <a:pt x="123" y="233"/>
                </a:lnTo>
                <a:lnTo>
                  <a:pt x="136" y="235"/>
                </a:lnTo>
                <a:lnTo>
                  <a:pt x="146" y="238"/>
                </a:lnTo>
                <a:lnTo>
                  <a:pt x="148" y="254"/>
                </a:lnTo>
                <a:lnTo>
                  <a:pt x="152" y="250"/>
                </a:lnTo>
                <a:lnTo>
                  <a:pt x="154" y="246"/>
                </a:lnTo>
                <a:lnTo>
                  <a:pt x="171" y="225"/>
                </a:lnTo>
                <a:lnTo>
                  <a:pt x="215" y="210"/>
                </a:lnTo>
                <a:lnTo>
                  <a:pt x="232" y="202"/>
                </a:lnTo>
                <a:lnTo>
                  <a:pt x="255" y="192"/>
                </a:lnTo>
                <a:lnTo>
                  <a:pt x="261" y="173"/>
                </a:lnTo>
                <a:lnTo>
                  <a:pt x="263" y="154"/>
                </a:lnTo>
                <a:lnTo>
                  <a:pt x="255" y="144"/>
                </a:lnTo>
                <a:lnTo>
                  <a:pt x="252" y="144"/>
                </a:lnTo>
                <a:lnTo>
                  <a:pt x="230" y="141"/>
                </a:lnTo>
                <a:lnTo>
                  <a:pt x="211" y="137"/>
                </a:lnTo>
                <a:lnTo>
                  <a:pt x="209" y="125"/>
                </a:lnTo>
                <a:lnTo>
                  <a:pt x="204" y="118"/>
                </a:lnTo>
                <a:lnTo>
                  <a:pt x="204" y="112"/>
                </a:lnTo>
                <a:lnTo>
                  <a:pt x="198" y="108"/>
                </a:lnTo>
                <a:lnTo>
                  <a:pt x="196" y="108"/>
                </a:lnTo>
                <a:lnTo>
                  <a:pt x="194" y="102"/>
                </a:lnTo>
                <a:lnTo>
                  <a:pt x="192" y="96"/>
                </a:lnTo>
                <a:lnTo>
                  <a:pt x="194" y="93"/>
                </a:lnTo>
                <a:lnTo>
                  <a:pt x="194" y="87"/>
                </a:lnTo>
                <a:lnTo>
                  <a:pt x="190" y="83"/>
                </a:lnTo>
                <a:lnTo>
                  <a:pt x="184" y="79"/>
                </a:lnTo>
                <a:lnTo>
                  <a:pt x="182" y="73"/>
                </a:lnTo>
                <a:lnTo>
                  <a:pt x="181" y="68"/>
                </a:lnTo>
                <a:lnTo>
                  <a:pt x="177" y="66"/>
                </a:lnTo>
                <a:lnTo>
                  <a:pt x="173" y="62"/>
                </a:lnTo>
                <a:lnTo>
                  <a:pt x="171" y="56"/>
                </a:lnTo>
                <a:lnTo>
                  <a:pt x="171" y="48"/>
                </a:lnTo>
                <a:lnTo>
                  <a:pt x="159" y="50"/>
                </a:lnTo>
                <a:lnTo>
                  <a:pt x="158" y="45"/>
                </a:lnTo>
                <a:lnTo>
                  <a:pt x="140" y="41"/>
                </a:lnTo>
                <a:lnTo>
                  <a:pt x="117" y="39"/>
                </a:lnTo>
                <a:lnTo>
                  <a:pt x="108" y="33"/>
                </a:lnTo>
                <a:lnTo>
                  <a:pt x="106" y="25"/>
                </a:lnTo>
                <a:lnTo>
                  <a:pt x="98" y="25"/>
                </a:lnTo>
                <a:lnTo>
                  <a:pt x="96" y="22"/>
                </a:lnTo>
                <a:lnTo>
                  <a:pt x="62" y="0"/>
                </a:lnTo>
                <a:lnTo>
                  <a:pt x="62" y="4"/>
                </a:lnTo>
                <a:lnTo>
                  <a:pt x="37" y="10"/>
                </a:lnTo>
                <a:lnTo>
                  <a:pt x="44" y="23"/>
                </a:lnTo>
                <a:lnTo>
                  <a:pt x="40" y="25"/>
                </a:lnTo>
                <a:lnTo>
                  <a:pt x="37" y="29"/>
                </a:lnTo>
                <a:lnTo>
                  <a:pt x="35" y="31"/>
                </a:lnTo>
                <a:lnTo>
                  <a:pt x="33" y="35"/>
                </a:lnTo>
                <a:lnTo>
                  <a:pt x="29" y="37"/>
                </a:lnTo>
                <a:lnTo>
                  <a:pt x="27" y="39"/>
                </a:lnTo>
                <a:lnTo>
                  <a:pt x="16" y="45"/>
                </a:lnTo>
                <a:lnTo>
                  <a:pt x="2" y="43"/>
                </a:lnTo>
                <a:lnTo>
                  <a:pt x="2" y="47"/>
                </a:lnTo>
                <a:lnTo>
                  <a:pt x="0" y="50"/>
                </a:lnTo>
                <a:lnTo>
                  <a:pt x="10" y="58"/>
                </a:lnTo>
                <a:lnTo>
                  <a:pt x="16" y="64"/>
                </a:lnTo>
                <a:lnTo>
                  <a:pt x="17" y="71"/>
                </a:lnTo>
                <a:lnTo>
                  <a:pt x="23" y="81"/>
                </a:lnTo>
                <a:lnTo>
                  <a:pt x="29" y="85"/>
                </a:lnTo>
                <a:lnTo>
                  <a:pt x="33" y="89"/>
                </a:lnTo>
                <a:lnTo>
                  <a:pt x="35" y="100"/>
                </a:lnTo>
                <a:lnTo>
                  <a:pt x="37" y="110"/>
                </a:lnTo>
                <a:lnTo>
                  <a:pt x="46" y="118"/>
                </a:lnTo>
                <a:lnTo>
                  <a:pt x="54" y="129"/>
                </a:lnTo>
                <a:lnTo>
                  <a:pt x="54" y="133"/>
                </a:lnTo>
                <a:lnTo>
                  <a:pt x="52" y="139"/>
                </a:lnTo>
                <a:lnTo>
                  <a:pt x="52" y="148"/>
                </a:lnTo>
                <a:lnTo>
                  <a:pt x="56" y="156"/>
                </a:lnTo>
                <a:lnTo>
                  <a:pt x="56" y="167"/>
                </a:lnTo>
                <a:lnTo>
                  <a:pt x="58" y="177"/>
                </a:lnTo>
                <a:lnTo>
                  <a:pt x="67" y="187"/>
                </a:lnTo>
                <a:lnTo>
                  <a:pt x="79" y="194"/>
                </a:lnTo>
                <a:lnTo>
                  <a:pt x="83" y="206"/>
                </a:lnTo>
                <a:lnTo>
                  <a:pt x="85" y="217"/>
                </a:lnTo>
                <a:lnTo>
                  <a:pt x="88" y="219"/>
                </a:lnTo>
                <a:lnTo>
                  <a:pt x="92" y="221"/>
                </a:lnTo>
                <a:lnTo>
                  <a:pt x="102" y="236"/>
                </a:lnTo>
                <a:lnTo>
                  <a:pt x="102" y="238"/>
                </a:lnTo>
                <a:lnTo>
                  <a:pt x="102" y="242"/>
                </a:lnTo>
                <a:close/>
              </a:path>
            </a:pathLst>
          </a:custGeom>
          <a:solidFill>
            <a:srgbClr val="EAEAEA"/>
          </a:solidFill>
          <a:ln w="2520">
            <a:solidFill>
              <a:srgbClr val="C0C0C0"/>
            </a:solidFill>
            <a:round/>
            <a:headEnd/>
            <a:tailEnd/>
          </a:ln>
        </p:spPr>
        <p:txBody>
          <a:bodyPr wrap="none" anchor="ctr"/>
          <a:lstStyle/>
          <a:p>
            <a:endParaRPr lang="en-US"/>
          </a:p>
        </p:txBody>
      </p:sp>
      <p:sp>
        <p:nvSpPr>
          <p:cNvPr id="30776" name="Freeform 58"/>
          <p:cNvSpPr>
            <a:spLocks noChangeArrowheads="1"/>
          </p:cNvSpPr>
          <p:nvPr/>
        </p:nvSpPr>
        <p:spPr bwMode="auto">
          <a:xfrm>
            <a:off x="4411663" y="4445000"/>
            <a:ext cx="52387" cy="39688"/>
          </a:xfrm>
          <a:custGeom>
            <a:avLst/>
            <a:gdLst>
              <a:gd name="T0" fmla="*/ 2147483647 w 31"/>
              <a:gd name="T1" fmla="*/ 2147483647 h 25"/>
              <a:gd name="T2" fmla="*/ 2147483647 w 31"/>
              <a:gd name="T3" fmla="*/ 2147483647 h 25"/>
              <a:gd name="T4" fmla="*/ 2147483647 w 31"/>
              <a:gd name="T5" fmla="*/ 2147483647 h 25"/>
              <a:gd name="T6" fmla="*/ 2147483647 w 31"/>
              <a:gd name="T7" fmla="*/ 2147483647 h 25"/>
              <a:gd name="T8" fmla="*/ 2147483647 w 31"/>
              <a:gd name="T9" fmla="*/ 2147483647 h 25"/>
              <a:gd name="T10" fmla="*/ 0 w 31"/>
              <a:gd name="T11" fmla="*/ 2147483647 h 25"/>
              <a:gd name="T12" fmla="*/ 0 w 31"/>
              <a:gd name="T13" fmla="*/ 2147483647 h 25"/>
              <a:gd name="T14" fmla="*/ 2147483647 w 31"/>
              <a:gd name="T15" fmla="*/ 2147483647 h 25"/>
              <a:gd name="T16" fmla="*/ 2147483647 w 31"/>
              <a:gd name="T17" fmla="*/ 2147483647 h 25"/>
              <a:gd name="T18" fmla="*/ 2147483647 w 31"/>
              <a:gd name="T19" fmla="*/ 2147483647 h 25"/>
              <a:gd name="T20" fmla="*/ 2147483647 w 31"/>
              <a:gd name="T21" fmla="*/ 2147483647 h 25"/>
              <a:gd name="T22" fmla="*/ 2147483647 w 31"/>
              <a:gd name="T23" fmla="*/ 2147483647 h 25"/>
              <a:gd name="T24" fmla="*/ 2147483647 w 31"/>
              <a:gd name="T25" fmla="*/ 2147483647 h 25"/>
              <a:gd name="T26" fmla="*/ 2147483647 w 31"/>
              <a:gd name="T27" fmla="*/ 2147483647 h 25"/>
              <a:gd name="T28" fmla="*/ 2147483647 w 31"/>
              <a:gd name="T29" fmla="*/ 2147483647 h 25"/>
              <a:gd name="T30" fmla="*/ 2147483647 w 31"/>
              <a:gd name="T31" fmla="*/ 2147483647 h 25"/>
              <a:gd name="T32" fmla="*/ 2147483647 w 31"/>
              <a:gd name="T33" fmla="*/ 2147483647 h 25"/>
              <a:gd name="T34" fmla="*/ 2147483647 w 31"/>
              <a:gd name="T35" fmla="*/ 2147483647 h 25"/>
              <a:gd name="T36" fmla="*/ 2147483647 w 31"/>
              <a:gd name="T37" fmla="*/ 2147483647 h 25"/>
              <a:gd name="T38" fmla="*/ 2147483647 w 31"/>
              <a:gd name="T39" fmla="*/ 2147483647 h 25"/>
              <a:gd name="T40" fmla="*/ 2147483647 w 31"/>
              <a:gd name="T41" fmla="*/ 2147483647 h 25"/>
              <a:gd name="T42" fmla="*/ 2147483647 w 31"/>
              <a:gd name="T43" fmla="*/ 2147483647 h 25"/>
              <a:gd name="T44" fmla="*/ 2147483647 w 31"/>
              <a:gd name="T45" fmla="*/ 2147483647 h 25"/>
              <a:gd name="T46" fmla="*/ 2147483647 w 31"/>
              <a:gd name="T47" fmla="*/ 0 h 25"/>
              <a:gd name="T48" fmla="*/ 2147483647 w 31"/>
              <a:gd name="T49" fmla="*/ 2147483647 h 25"/>
              <a:gd name="T50" fmla="*/ 2147483647 w 31"/>
              <a:gd name="T51" fmla="*/ 2147483647 h 25"/>
              <a:gd name="T52" fmla="*/ 2147483647 w 31"/>
              <a:gd name="T53" fmla="*/ 2147483647 h 25"/>
              <a:gd name="T54" fmla="*/ 2147483647 w 31"/>
              <a:gd name="T55" fmla="*/ 2147483647 h 25"/>
              <a:gd name="T56" fmla="*/ 2147483647 w 31"/>
              <a:gd name="T57" fmla="*/ 0 h 25"/>
              <a:gd name="T58" fmla="*/ 2147483647 w 31"/>
              <a:gd name="T59" fmla="*/ 0 h 25"/>
              <a:gd name="T60" fmla="*/ 2147483647 w 31"/>
              <a:gd name="T61" fmla="*/ 2147483647 h 25"/>
              <a:gd name="T62" fmla="*/ 2147483647 w 31"/>
              <a:gd name="T63" fmla="*/ 2147483647 h 25"/>
              <a:gd name="T64" fmla="*/ 2147483647 w 31"/>
              <a:gd name="T65" fmla="*/ 2147483647 h 25"/>
              <a:gd name="T66" fmla="*/ 2147483647 w 31"/>
              <a:gd name="T67" fmla="*/ 2147483647 h 25"/>
              <a:gd name="T68" fmla="*/ 2147483647 w 31"/>
              <a:gd name="T69" fmla="*/ 2147483647 h 25"/>
              <a:gd name="T70" fmla="*/ 2147483647 w 31"/>
              <a:gd name="T71" fmla="*/ 2147483647 h 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
              <a:gd name="T109" fmla="*/ 0 h 25"/>
              <a:gd name="T110" fmla="*/ 31 w 31"/>
              <a:gd name="T111" fmla="*/ 25 h 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 h="25">
                <a:moveTo>
                  <a:pt x="4" y="10"/>
                </a:moveTo>
                <a:lnTo>
                  <a:pt x="4" y="12"/>
                </a:lnTo>
                <a:lnTo>
                  <a:pt x="2" y="12"/>
                </a:lnTo>
                <a:lnTo>
                  <a:pt x="0" y="13"/>
                </a:lnTo>
                <a:lnTo>
                  <a:pt x="0" y="15"/>
                </a:lnTo>
                <a:lnTo>
                  <a:pt x="2" y="19"/>
                </a:lnTo>
                <a:lnTo>
                  <a:pt x="6" y="19"/>
                </a:lnTo>
                <a:lnTo>
                  <a:pt x="8" y="19"/>
                </a:lnTo>
                <a:lnTo>
                  <a:pt x="12" y="19"/>
                </a:lnTo>
                <a:lnTo>
                  <a:pt x="12" y="21"/>
                </a:lnTo>
                <a:lnTo>
                  <a:pt x="14" y="25"/>
                </a:lnTo>
                <a:lnTo>
                  <a:pt x="16" y="23"/>
                </a:lnTo>
                <a:lnTo>
                  <a:pt x="20" y="19"/>
                </a:lnTo>
                <a:lnTo>
                  <a:pt x="21" y="17"/>
                </a:lnTo>
                <a:lnTo>
                  <a:pt x="25" y="19"/>
                </a:lnTo>
                <a:lnTo>
                  <a:pt x="29" y="19"/>
                </a:lnTo>
                <a:lnTo>
                  <a:pt x="29" y="15"/>
                </a:lnTo>
                <a:lnTo>
                  <a:pt x="29" y="10"/>
                </a:lnTo>
                <a:lnTo>
                  <a:pt x="31" y="8"/>
                </a:lnTo>
                <a:lnTo>
                  <a:pt x="27" y="0"/>
                </a:lnTo>
                <a:lnTo>
                  <a:pt x="23" y="2"/>
                </a:lnTo>
                <a:lnTo>
                  <a:pt x="20" y="4"/>
                </a:lnTo>
                <a:lnTo>
                  <a:pt x="18" y="6"/>
                </a:lnTo>
                <a:lnTo>
                  <a:pt x="14" y="4"/>
                </a:lnTo>
                <a:lnTo>
                  <a:pt x="10" y="0"/>
                </a:lnTo>
                <a:lnTo>
                  <a:pt x="6" y="0"/>
                </a:lnTo>
                <a:lnTo>
                  <a:pt x="6" y="2"/>
                </a:lnTo>
                <a:lnTo>
                  <a:pt x="6" y="6"/>
                </a:lnTo>
                <a:lnTo>
                  <a:pt x="6" y="8"/>
                </a:lnTo>
                <a:lnTo>
                  <a:pt x="4" y="10"/>
                </a:lnTo>
                <a:close/>
              </a:path>
            </a:pathLst>
          </a:custGeom>
          <a:solidFill>
            <a:srgbClr val="EAEAEA"/>
          </a:solidFill>
          <a:ln w="2520">
            <a:solidFill>
              <a:srgbClr val="C0C0C0"/>
            </a:solidFill>
            <a:round/>
            <a:headEnd/>
            <a:tailEnd/>
          </a:ln>
        </p:spPr>
        <p:txBody>
          <a:bodyPr wrap="none" anchor="ctr"/>
          <a:lstStyle/>
          <a:p>
            <a:endParaRPr lang="en-US"/>
          </a:p>
        </p:txBody>
      </p:sp>
      <p:sp>
        <p:nvSpPr>
          <p:cNvPr id="30777" name="Freeform 59"/>
          <p:cNvSpPr>
            <a:spLocks noChangeArrowheads="1"/>
          </p:cNvSpPr>
          <p:nvPr/>
        </p:nvSpPr>
        <p:spPr bwMode="auto">
          <a:xfrm>
            <a:off x="4222750" y="2952750"/>
            <a:ext cx="69850" cy="46038"/>
          </a:xfrm>
          <a:custGeom>
            <a:avLst/>
            <a:gdLst>
              <a:gd name="T0" fmla="*/ 2147483647 w 42"/>
              <a:gd name="T1" fmla="*/ 2147483647 h 29"/>
              <a:gd name="T2" fmla="*/ 2147483647 w 42"/>
              <a:gd name="T3" fmla="*/ 2147483647 h 29"/>
              <a:gd name="T4" fmla="*/ 2147483647 w 42"/>
              <a:gd name="T5" fmla="*/ 2147483647 h 29"/>
              <a:gd name="T6" fmla="*/ 2147483647 w 42"/>
              <a:gd name="T7" fmla="*/ 0 h 29"/>
              <a:gd name="T8" fmla="*/ 2147483647 w 42"/>
              <a:gd name="T9" fmla="*/ 0 h 29"/>
              <a:gd name="T10" fmla="*/ 2147483647 w 42"/>
              <a:gd name="T11" fmla="*/ 2147483647 h 29"/>
              <a:gd name="T12" fmla="*/ 2147483647 w 42"/>
              <a:gd name="T13" fmla="*/ 2147483647 h 29"/>
              <a:gd name="T14" fmla="*/ 2147483647 w 42"/>
              <a:gd name="T15" fmla="*/ 2147483647 h 29"/>
              <a:gd name="T16" fmla="*/ 2147483647 w 42"/>
              <a:gd name="T17" fmla="*/ 2147483647 h 29"/>
              <a:gd name="T18" fmla="*/ 0 w 42"/>
              <a:gd name="T19" fmla="*/ 2147483647 h 29"/>
              <a:gd name="T20" fmla="*/ 0 w 42"/>
              <a:gd name="T21" fmla="*/ 2147483647 h 29"/>
              <a:gd name="T22" fmla="*/ 2147483647 w 42"/>
              <a:gd name="T23" fmla="*/ 2147483647 h 29"/>
              <a:gd name="T24" fmla="*/ 2147483647 w 42"/>
              <a:gd name="T25" fmla="*/ 2147483647 h 29"/>
              <a:gd name="T26" fmla="*/ 2147483647 w 42"/>
              <a:gd name="T27" fmla="*/ 2147483647 h 29"/>
              <a:gd name="T28" fmla="*/ 2147483647 w 42"/>
              <a:gd name="T29" fmla="*/ 2147483647 h 29"/>
              <a:gd name="T30" fmla="*/ 2147483647 w 42"/>
              <a:gd name="T31" fmla="*/ 2147483647 h 29"/>
              <a:gd name="T32" fmla="*/ 2147483647 w 42"/>
              <a:gd name="T33" fmla="*/ 2147483647 h 29"/>
              <a:gd name="T34" fmla="*/ 2147483647 w 42"/>
              <a:gd name="T35" fmla="*/ 2147483647 h 29"/>
              <a:gd name="T36" fmla="*/ 2147483647 w 42"/>
              <a:gd name="T37" fmla="*/ 2147483647 h 29"/>
              <a:gd name="T38" fmla="*/ 2147483647 w 42"/>
              <a:gd name="T39" fmla="*/ 2147483647 h 29"/>
              <a:gd name="T40" fmla="*/ 2147483647 w 42"/>
              <a:gd name="T41" fmla="*/ 2147483647 h 29"/>
              <a:gd name="T42" fmla="*/ 2147483647 w 42"/>
              <a:gd name="T43" fmla="*/ 2147483647 h 29"/>
              <a:gd name="T44" fmla="*/ 2147483647 w 42"/>
              <a:gd name="T45" fmla="*/ 2147483647 h 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2"/>
              <a:gd name="T70" fmla="*/ 0 h 29"/>
              <a:gd name="T71" fmla="*/ 42 w 42"/>
              <a:gd name="T72" fmla="*/ 29 h 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2" h="29">
                <a:moveTo>
                  <a:pt x="15" y="2"/>
                </a:moveTo>
                <a:lnTo>
                  <a:pt x="13" y="4"/>
                </a:lnTo>
                <a:lnTo>
                  <a:pt x="10" y="6"/>
                </a:lnTo>
                <a:lnTo>
                  <a:pt x="12" y="0"/>
                </a:lnTo>
                <a:lnTo>
                  <a:pt x="8" y="0"/>
                </a:lnTo>
                <a:lnTo>
                  <a:pt x="4" y="4"/>
                </a:lnTo>
                <a:lnTo>
                  <a:pt x="2" y="6"/>
                </a:lnTo>
                <a:lnTo>
                  <a:pt x="2" y="10"/>
                </a:lnTo>
                <a:lnTo>
                  <a:pt x="2" y="16"/>
                </a:lnTo>
                <a:lnTo>
                  <a:pt x="0" y="17"/>
                </a:lnTo>
                <a:lnTo>
                  <a:pt x="0" y="19"/>
                </a:lnTo>
                <a:lnTo>
                  <a:pt x="2" y="21"/>
                </a:lnTo>
                <a:lnTo>
                  <a:pt x="13" y="25"/>
                </a:lnTo>
                <a:lnTo>
                  <a:pt x="23" y="27"/>
                </a:lnTo>
                <a:lnTo>
                  <a:pt x="31" y="29"/>
                </a:lnTo>
                <a:lnTo>
                  <a:pt x="35" y="29"/>
                </a:lnTo>
                <a:lnTo>
                  <a:pt x="36" y="29"/>
                </a:lnTo>
                <a:lnTo>
                  <a:pt x="42" y="27"/>
                </a:lnTo>
                <a:lnTo>
                  <a:pt x="40" y="14"/>
                </a:lnTo>
                <a:lnTo>
                  <a:pt x="33" y="14"/>
                </a:lnTo>
                <a:lnTo>
                  <a:pt x="25" y="12"/>
                </a:lnTo>
                <a:lnTo>
                  <a:pt x="19" y="6"/>
                </a:lnTo>
                <a:lnTo>
                  <a:pt x="15" y="2"/>
                </a:lnTo>
                <a:close/>
              </a:path>
            </a:pathLst>
          </a:custGeom>
          <a:solidFill>
            <a:srgbClr val="EAEAEA"/>
          </a:solidFill>
          <a:ln w="2520">
            <a:solidFill>
              <a:srgbClr val="C0C0C0"/>
            </a:solidFill>
            <a:round/>
            <a:headEnd/>
            <a:tailEnd/>
          </a:ln>
        </p:spPr>
        <p:txBody>
          <a:bodyPr wrap="none" anchor="ctr"/>
          <a:lstStyle/>
          <a:p>
            <a:endParaRPr lang="en-US"/>
          </a:p>
        </p:txBody>
      </p:sp>
      <p:sp>
        <p:nvSpPr>
          <p:cNvPr id="30778" name="Freeform 60"/>
          <p:cNvSpPr>
            <a:spLocks noChangeArrowheads="1"/>
          </p:cNvSpPr>
          <p:nvPr/>
        </p:nvSpPr>
        <p:spPr bwMode="auto">
          <a:xfrm>
            <a:off x="4594225" y="2830513"/>
            <a:ext cx="39688" cy="28575"/>
          </a:xfrm>
          <a:custGeom>
            <a:avLst/>
            <a:gdLst>
              <a:gd name="T0" fmla="*/ 2147483647 w 23"/>
              <a:gd name="T1" fmla="*/ 0 h 18"/>
              <a:gd name="T2" fmla="*/ 2147483647 w 23"/>
              <a:gd name="T3" fmla="*/ 2147483647 h 18"/>
              <a:gd name="T4" fmla="*/ 2147483647 w 23"/>
              <a:gd name="T5" fmla="*/ 2147483647 h 18"/>
              <a:gd name="T6" fmla="*/ 2147483647 w 23"/>
              <a:gd name="T7" fmla="*/ 2147483647 h 18"/>
              <a:gd name="T8" fmla="*/ 2147483647 w 23"/>
              <a:gd name="T9" fmla="*/ 2147483647 h 18"/>
              <a:gd name="T10" fmla="*/ 2147483647 w 23"/>
              <a:gd name="T11" fmla="*/ 2147483647 h 18"/>
              <a:gd name="T12" fmla="*/ 2147483647 w 23"/>
              <a:gd name="T13" fmla="*/ 2147483647 h 18"/>
              <a:gd name="T14" fmla="*/ 2147483647 w 23"/>
              <a:gd name="T15" fmla="*/ 2147483647 h 18"/>
              <a:gd name="T16" fmla="*/ 2147483647 w 23"/>
              <a:gd name="T17" fmla="*/ 2147483647 h 18"/>
              <a:gd name="T18" fmla="*/ 2147483647 w 23"/>
              <a:gd name="T19" fmla="*/ 2147483647 h 18"/>
              <a:gd name="T20" fmla="*/ 0 w 23"/>
              <a:gd name="T21" fmla="*/ 2147483647 h 18"/>
              <a:gd name="T22" fmla="*/ 2147483647 w 23"/>
              <a:gd name="T23" fmla="*/ 2147483647 h 18"/>
              <a:gd name="T24" fmla="*/ 2147483647 w 23"/>
              <a:gd name="T25" fmla="*/ 2147483647 h 18"/>
              <a:gd name="T26" fmla="*/ 2147483647 w 23"/>
              <a:gd name="T27" fmla="*/ 2147483647 h 18"/>
              <a:gd name="T28" fmla="*/ 2147483647 w 23"/>
              <a:gd name="T29" fmla="*/ 0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
              <a:gd name="T46" fmla="*/ 0 h 18"/>
              <a:gd name="T47" fmla="*/ 23 w 23"/>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 h="18">
                <a:moveTo>
                  <a:pt x="13" y="0"/>
                </a:moveTo>
                <a:lnTo>
                  <a:pt x="15" y="2"/>
                </a:lnTo>
                <a:lnTo>
                  <a:pt x="19" y="6"/>
                </a:lnTo>
                <a:lnTo>
                  <a:pt x="21" y="6"/>
                </a:lnTo>
                <a:lnTo>
                  <a:pt x="23" y="8"/>
                </a:lnTo>
                <a:lnTo>
                  <a:pt x="21" y="14"/>
                </a:lnTo>
                <a:lnTo>
                  <a:pt x="17" y="16"/>
                </a:lnTo>
                <a:lnTo>
                  <a:pt x="11" y="18"/>
                </a:lnTo>
                <a:lnTo>
                  <a:pt x="6" y="12"/>
                </a:lnTo>
                <a:lnTo>
                  <a:pt x="0" y="4"/>
                </a:lnTo>
                <a:lnTo>
                  <a:pt x="4" y="4"/>
                </a:lnTo>
                <a:lnTo>
                  <a:pt x="11" y="6"/>
                </a:lnTo>
                <a:lnTo>
                  <a:pt x="11" y="2"/>
                </a:lnTo>
                <a:lnTo>
                  <a:pt x="13" y="0"/>
                </a:lnTo>
                <a:close/>
              </a:path>
            </a:pathLst>
          </a:custGeom>
          <a:solidFill>
            <a:srgbClr val="EAEAEA"/>
          </a:solidFill>
          <a:ln w="2520">
            <a:solidFill>
              <a:srgbClr val="C0C0C0"/>
            </a:solidFill>
            <a:round/>
            <a:headEnd/>
            <a:tailEnd/>
          </a:ln>
        </p:spPr>
        <p:txBody>
          <a:bodyPr wrap="none" anchor="ctr"/>
          <a:lstStyle/>
          <a:p>
            <a:endParaRPr lang="en-US"/>
          </a:p>
        </p:txBody>
      </p:sp>
      <p:sp>
        <p:nvSpPr>
          <p:cNvPr id="30779" name="Freeform 61"/>
          <p:cNvSpPr>
            <a:spLocks noChangeArrowheads="1"/>
          </p:cNvSpPr>
          <p:nvPr/>
        </p:nvSpPr>
        <p:spPr bwMode="auto">
          <a:xfrm>
            <a:off x="4605338" y="2819400"/>
            <a:ext cx="4762" cy="7938"/>
          </a:xfrm>
          <a:custGeom>
            <a:avLst/>
            <a:gdLst>
              <a:gd name="T0" fmla="*/ 2147483647 w 3"/>
              <a:gd name="T1" fmla="*/ 0 h 5"/>
              <a:gd name="T2" fmla="*/ 2147483647 w 3"/>
              <a:gd name="T3" fmla="*/ 2147483647 h 5"/>
              <a:gd name="T4" fmla="*/ 2147483647 w 3"/>
              <a:gd name="T5" fmla="*/ 2147483647 h 5"/>
              <a:gd name="T6" fmla="*/ 0 w 3"/>
              <a:gd name="T7" fmla="*/ 2147483647 h 5"/>
              <a:gd name="T8" fmla="*/ 2147483647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1" y="0"/>
                </a:moveTo>
                <a:lnTo>
                  <a:pt x="3" y="4"/>
                </a:lnTo>
                <a:lnTo>
                  <a:pt x="1" y="5"/>
                </a:lnTo>
                <a:lnTo>
                  <a:pt x="0" y="2"/>
                </a:lnTo>
                <a:lnTo>
                  <a:pt x="1" y="0"/>
                </a:lnTo>
                <a:close/>
              </a:path>
            </a:pathLst>
          </a:custGeom>
          <a:solidFill>
            <a:srgbClr val="EAEAEA"/>
          </a:solidFill>
          <a:ln w="2520">
            <a:solidFill>
              <a:srgbClr val="C0C0C0"/>
            </a:solidFill>
            <a:round/>
            <a:headEnd/>
            <a:tailEnd/>
          </a:ln>
        </p:spPr>
        <p:txBody>
          <a:bodyPr wrap="none" anchor="ctr"/>
          <a:lstStyle/>
          <a:p>
            <a:endParaRPr lang="en-US"/>
          </a:p>
        </p:txBody>
      </p:sp>
      <p:sp>
        <p:nvSpPr>
          <p:cNvPr id="30780" name="Freeform 62"/>
          <p:cNvSpPr>
            <a:spLocks noChangeArrowheads="1"/>
          </p:cNvSpPr>
          <p:nvPr/>
        </p:nvSpPr>
        <p:spPr bwMode="auto">
          <a:xfrm>
            <a:off x="4591050" y="2782888"/>
            <a:ext cx="15875" cy="6350"/>
          </a:xfrm>
          <a:custGeom>
            <a:avLst/>
            <a:gdLst>
              <a:gd name="T0" fmla="*/ 2147483647 w 9"/>
              <a:gd name="T1" fmla="*/ 0 h 4"/>
              <a:gd name="T2" fmla="*/ 2147483647 w 9"/>
              <a:gd name="T3" fmla="*/ 0 h 4"/>
              <a:gd name="T4" fmla="*/ 2147483647 w 9"/>
              <a:gd name="T5" fmla="*/ 2147483647 h 4"/>
              <a:gd name="T6" fmla="*/ 2147483647 w 9"/>
              <a:gd name="T7" fmla="*/ 2147483647 h 4"/>
              <a:gd name="T8" fmla="*/ 2147483647 w 9"/>
              <a:gd name="T9" fmla="*/ 2147483647 h 4"/>
              <a:gd name="T10" fmla="*/ 0 w 9"/>
              <a:gd name="T11" fmla="*/ 2147483647 h 4"/>
              <a:gd name="T12" fmla="*/ 2147483647 w 9"/>
              <a:gd name="T13" fmla="*/ 0 h 4"/>
              <a:gd name="T14" fmla="*/ 0 60000 65536"/>
              <a:gd name="T15" fmla="*/ 0 60000 65536"/>
              <a:gd name="T16" fmla="*/ 0 60000 65536"/>
              <a:gd name="T17" fmla="*/ 0 60000 65536"/>
              <a:gd name="T18" fmla="*/ 0 60000 65536"/>
              <a:gd name="T19" fmla="*/ 0 60000 65536"/>
              <a:gd name="T20" fmla="*/ 0 60000 65536"/>
              <a:gd name="T21" fmla="*/ 0 w 9"/>
              <a:gd name="T22" fmla="*/ 0 h 4"/>
              <a:gd name="T23" fmla="*/ 9 w 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4">
                <a:moveTo>
                  <a:pt x="2" y="0"/>
                </a:moveTo>
                <a:lnTo>
                  <a:pt x="8" y="0"/>
                </a:lnTo>
                <a:lnTo>
                  <a:pt x="9" y="2"/>
                </a:lnTo>
                <a:lnTo>
                  <a:pt x="6" y="4"/>
                </a:lnTo>
                <a:lnTo>
                  <a:pt x="2" y="4"/>
                </a:lnTo>
                <a:lnTo>
                  <a:pt x="0" y="2"/>
                </a:lnTo>
                <a:lnTo>
                  <a:pt x="2" y="0"/>
                </a:lnTo>
                <a:close/>
              </a:path>
            </a:pathLst>
          </a:custGeom>
          <a:solidFill>
            <a:srgbClr val="EAEAEA"/>
          </a:solidFill>
          <a:ln w="2520">
            <a:solidFill>
              <a:srgbClr val="C0C0C0"/>
            </a:solidFill>
            <a:round/>
            <a:headEnd/>
            <a:tailEnd/>
          </a:ln>
        </p:spPr>
        <p:txBody>
          <a:bodyPr wrap="none" anchor="ctr"/>
          <a:lstStyle/>
          <a:p>
            <a:endParaRPr lang="en-US"/>
          </a:p>
        </p:txBody>
      </p:sp>
      <p:sp>
        <p:nvSpPr>
          <p:cNvPr id="30781" name="Freeform 63"/>
          <p:cNvSpPr>
            <a:spLocks noChangeArrowheads="1"/>
          </p:cNvSpPr>
          <p:nvPr/>
        </p:nvSpPr>
        <p:spPr bwMode="auto">
          <a:xfrm>
            <a:off x="4445000" y="2736850"/>
            <a:ext cx="61913" cy="57150"/>
          </a:xfrm>
          <a:custGeom>
            <a:avLst/>
            <a:gdLst>
              <a:gd name="T0" fmla="*/ 2147483647 w 36"/>
              <a:gd name="T1" fmla="*/ 0 h 36"/>
              <a:gd name="T2" fmla="*/ 2147483647 w 36"/>
              <a:gd name="T3" fmla="*/ 2147483647 h 36"/>
              <a:gd name="T4" fmla="*/ 2147483647 w 36"/>
              <a:gd name="T5" fmla="*/ 2147483647 h 36"/>
              <a:gd name="T6" fmla="*/ 2147483647 w 36"/>
              <a:gd name="T7" fmla="*/ 2147483647 h 36"/>
              <a:gd name="T8" fmla="*/ 2147483647 w 36"/>
              <a:gd name="T9" fmla="*/ 2147483647 h 36"/>
              <a:gd name="T10" fmla="*/ 2147483647 w 36"/>
              <a:gd name="T11" fmla="*/ 2147483647 h 36"/>
              <a:gd name="T12" fmla="*/ 2147483647 w 36"/>
              <a:gd name="T13" fmla="*/ 2147483647 h 36"/>
              <a:gd name="T14" fmla="*/ 2147483647 w 36"/>
              <a:gd name="T15" fmla="*/ 2147483647 h 36"/>
              <a:gd name="T16" fmla="*/ 2147483647 w 36"/>
              <a:gd name="T17" fmla="*/ 2147483647 h 36"/>
              <a:gd name="T18" fmla="*/ 2147483647 w 36"/>
              <a:gd name="T19" fmla="*/ 2147483647 h 36"/>
              <a:gd name="T20" fmla="*/ 2147483647 w 36"/>
              <a:gd name="T21" fmla="*/ 2147483647 h 36"/>
              <a:gd name="T22" fmla="*/ 2147483647 w 36"/>
              <a:gd name="T23" fmla="*/ 2147483647 h 36"/>
              <a:gd name="T24" fmla="*/ 2147483647 w 36"/>
              <a:gd name="T25" fmla="*/ 2147483647 h 36"/>
              <a:gd name="T26" fmla="*/ 2147483647 w 36"/>
              <a:gd name="T27" fmla="*/ 2147483647 h 36"/>
              <a:gd name="T28" fmla="*/ 2147483647 w 36"/>
              <a:gd name="T29" fmla="*/ 2147483647 h 36"/>
              <a:gd name="T30" fmla="*/ 2147483647 w 36"/>
              <a:gd name="T31" fmla="*/ 2147483647 h 36"/>
              <a:gd name="T32" fmla="*/ 2147483647 w 36"/>
              <a:gd name="T33" fmla="*/ 2147483647 h 36"/>
              <a:gd name="T34" fmla="*/ 2147483647 w 36"/>
              <a:gd name="T35" fmla="*/ 2147483647 h 36"/>
              <a:gd name="T36" fmla="*/ 2147483647 w 36"/>
              <a:gd name="T37" fmla="*/ 2147483647 h 36"/>
              <a:gd name="T38" fmla="*/ 2147483647 w 36"/>
              <a:gd name="T39" fmla="*/ 2147483647 h 36"/>
              <a:gd name="T40" fmla="*/ 2147483647 w 36"/>
              <a:gd name="T41" fmla="*/ 2147483647 h 36"/>
              <a:gd name="T42" fmla="*/ 2147483647 w 36"/>
              <a:gd name="T43" fmla="*/ 2147483647 h 36"/>
              <a:gd name="T44" fmla="*/ 0 w 36"/>
              <a:gd name="T45" fmla="*/ 2147483647 h 36"/>
              <a:gd name="T46" fmla="*/ 2147483647 w 36"/>
              <a:gd name="T47" fmla="*/ 2147483647 h 36"/>
              <a:gd name="T48" fmla="*/ 2147483647 w 36"/>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
              <a:gd name="T76" fmla="*/ 0 h 36"/>
              <a:gd name="T77" fmla="*/ 36 w 36"/>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 h="36">
                <a:moveTo>
                  <a:pt x="11" y="0"/>
                </a:moveTo>
                <a:lnTo>
                  <a:pt x="17" y="6"/>
                </a:lnTo>
                <a:lnTo>
                  <a:pt x="24" y="11"/>
                </a:lnTo>
                <a:lnTo>
                  <a:pt x="26" y="11"/>
                </a:lnTo>
                <a:lnTo>
                  <a:pt x="30" y="11"/>
                </a:lnTo>
                <a:lnTo>
                  <a:pt x="32" y="15"/>
                </a:lnTo>
                <a:lnTo>
                  <a:pt x="34" y="19"/>
                </a:lnTo>
                <a:lnTo>
                  <a:pt x="36" y="23"/>
                </a:lnTo>
                <a:lnTo>
                  <a:pt x="36" y="29"/>
                </a:lnTo>
                <a:lnTo>
                  <a:pt x="34" y="27"/>
                </a:lnTo>
                <a:lnTo>
                  <a:pt x="32" y="27"/>
                </a:lnTo>
                <a:lnTo>
                  <a:pt x="32" y="29"/>
                </a:lnTo>
                <a:lnTo>
                  <a:pt x="32" y="33"/>
                </a:lnTo>
                <a:lnTo>
                  <a:pt x="23" y="34"/>
                </a:lnTo>
                <a:lnTo>
                  <a:pt x="15" y="36"/>
                </a:lnTo>
                <a:lnTo>
                  <a:pt x="15" y="33"/>
                </a:lnTo>
                <a:lnTo>
                  <a:pt x="15" y="31"/>
                </a:lnTo>
                <a:lnTo>
                  <a:pt x="11" y="27"/>
                </a:lnTo>
                <a:lnTo>
                  <a:pt x="7" y="23"/>
                </a:lnTo>
                <a:lnTo>
                  <a:pt x="7" y="19"/>
                </a:lnTo>
                <a:lnTo>
                  <a:pt x="7" y="17"/>
                </a:lnTo>
                <a:lnTo>
                  <a:pt x="3" y="11"/>
                </a:lnTo>
                <a:lnTo>
                  <a:pt x="0" y="8"/>
                </a:lnTo>
                <a:lnTo>
                  <a:pt x="5" y="4"/>
                </a:lnTo>
                <a:lnTo>
                  <a:pt x="11" y="0"/>
                </a:lnTo>
                <a:close/>
              </a:path>
            </a:pathLst>
          </a:custGeom>
          <a:solidFill>
            <a:srgbClr val="EAEAEA"/>
          </a:solidFill>
          <a:ln w="2520">
            <a:solidFill>
              <a:srgbClr val="C0C0C0"/>
            </a:solidFill>
            <a:round/>
            <a:headEnd/>
            <a:tailEnd/>
          </a:ln>
        </p:spPr>
        <p:txBody>
          <a:bodyPr wrap="none" anchor="ctr"/>
          <a:lstStyle/>
          <a:p>
            <a:endParaRPr lang="en-US"/>
          </a:p>
        </p:txBody>
      </p:sp>
      <p:sp>
        <p:nvSpPr>
          <p:cNvPr id="30782" name="Freeform 64"/>
          <p:cNvSpPr>
            <a:spLocks noChangeArrowheads="1"/>
          </p:cNvSpPr>
          <p:nvPr/>
        </p:nvSpPr>
        <p:spPr bwMode="auto">
          <a:xfrm>
            <a:off x="4541838" y="2709863"/>
            <a:ext cx="38100" cy="60325"/>
          </a:xfrm>
          <a:custGeom>
            <a:avLst/>
            <a:gdLst>
              <a:gd name="T0" fmla="*/ 2147483647 w 23"/>
              <a:gd name="T1" fmla="*/ 0 h 38"/>
              <a:gd name="T2" fmla="*/ 2147483647 w 23"/>
              <a:gd name="T3" fmla="*/ 2147483647 h 38"/>
              <a:gd name="T4" fmla="*/ 2147483647 w 23"/>
              <a:gd name="T5" fmla="*/ 2147483647 h 38"/>
              <a:gd name="T6" fmla="*/ 2147483647 w 23"/>
              <a:gd name="T7" fmla="*/ 2147483647 h 38"/>
              <a:gd name="T8" fmla="*/ 2147483647 w 23"/>
              <a:gd name="T9" fmla="*/ 2147483647 h 38"/>
              <a:gd name="T10" fmla="*/ 2147483647 w 23"/>
              <a:gd name="T11" fmla="*/ 2147483647 h 38"/>
              <a:gd name="T12" fmla="*/ 2147483647 w 23"/>
              <a:gd name="T13" fmla="*/ 2147483647 h 38"/>
              <a:gd name="T14" fmla="*/ 2147483647 w 23"/>
              <a:gd name="T15" fmla="*/ 2147483647 h 38"/>
              <a:gd name="T16" fmla="*/ 2147483647 w 23"/>
              <a:gd name="T17" fmla="*/ 2147483647 h 38"/>
              <a:gd name="T18" fmla="*/ 2147483647 w 23"/>
              <a:gd name="T19" fmla="*/ 2147483647 h 38"/>
              <a:gd name="T20" fmla="*/ 0 w 23"/>
              <a:gd name="T21" fmla="*/ 2147483647 h 38"/>
              <a:gd name="T22" fmla="*/ 0 w 23"/>
              <a:gd name="T23" fmla="*/ 2147483647 h 38"/>
              <a:gd name="T24" fmla="*/ 2147483647 w 23"/>
              <a:gd name="T25" fmla="*/ 2147483647 h 38"/>
              <a:gd name="T26" fmla="*/ 2147483647 w 23"/>
              <a:gd name="T27" fmla="*/ 2147483647 h 38"/>
              <a:gd name="T28" fmla="*/ 2147483647 w 23"/>
              <a:gd name="T29" fmla="*/ 2147483647 h 38"/>
              <a:gd name="T30" fmla="*/ 2147483647 w 23"/>
              <a:gd name="T31" fmla="*/ 2147483647 h 38"/>
              <a:gd name="T32" fmla="*/ 2147483647 w 23"/>
              <a:gd name="T33" fmla="*/ 2147483647 h 38"/>
              <a:gd name="T34" fmla="*/ 2147483647 w 23"/>
              <a:gd name="T35" fmla="*/ 2147483647 h 38"/>
              <a:gd name="T36" fmla="*/ 2147483647 w 23"/>
              <a:gd name="T37" fmla="*/ 2147483647 h 38"/>
              <a:gd name="T38" fmla="*/ 2147483647 w 23"/>
              <a:gd name="T39" fmla="*/ 2147483647 h 38"/>
              <a:gd name="T40" fmla="*/ 2147483647 w 23"/>
              <a:gd name="T41" fmla="*/ 2147483647 h 38"/>
              <a:gd name="T42" fmla="*/ 2147483647 w 23"/>
              <a:gd name="T43" fmla="*/ 2147483647 h 38"/>
              <a:gd name="T44" fmla="*/ 2147483647 w 23"/>
              <a:gd name="T45" fmla="*/ 2147483647 h 38"/>
              <a:gd name="T46" fmla="*/ 2147483647 w 23"/>
              <a:gd name="T47" fmla="*/ 2147483647 h 38"/>
              <a:gd name="T48" fmla="*/ 2147483647 w 23"/>
              <a:gd name="T49" fmla="*/ 2147483647 h 38"/>
              <a:gd name="T50" fmla="*/ 2147483647 w 23"/>
              <a:gd name="T51" fmla="*/ 2147483647 h 38"/>
              <a:gd name="T52" fmla="*/ 2147483647 w 23"/>
              <a:gd name="T53" fmla="*/ 2147483647 h 38"/>
              <a:gd name="T54" fmla="*/ 2147483647 w 23"/>
              <a:gd name="T55" fmla="*/ 2147483647 h 38"/>
              <a:gd name="T56" fmla="*/ 2147483647 w 23"/>
              <a:gd name="T57" fmla="*/ 0 h 38"/>
              <a:gd name="T58" fmla="*/ 2147483647 w 23"/>
              <a:gd name="T59" fmla="*/ 0 h 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
              <a:gd name="T91" fmla="*/ 0 h 38"/>
              <a:gd name="T92" fmla="*/ 23 w 23"/>
              <a:gd name="T93" fmla="*/ 38 h 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 h="38">
                <a:moveTo>
                  <a:pt x="4" y="0"/>
                </a:moveTo>
                <a:lnTo>
                  <a:pt x="10" y="2"/>
                </a:lnTo>
                <a:lnTo>
                  <a:pt x="15" y="3"/>
                </a:lnTo>
                <a:lnTo>
                  <a:pt x="15" y="11"/>
                </a:lnTo>
                <a:lnTo>
                  <a:pt x="17" y="19"/>
                </a:lnTo>
                <a:lnTo>
                  <a:pt x="21" y="23"/>
                </a:lnTo>
                <a:lnTo>
                  <a:pt x="23" y="32"/>
                </a:lnTo>
                <a:lnTo>
                  <a:pt x="19" y="34"/>
                </a:lnTo>
                <a:lnTo>
                  <a:pt x="17" y="38"/>
                </a:lnTo>
                <a:lnTo>
                  <a:pt x="10" y="28"/>
                </a:lnTo>
                <a:lnTo>
                  <a:pt x="0" y="21"/>
                </a:lnTo>
                <a:lnTo>
                  <a:pt x="0" y="17"/>
                </a:lnTo>
                <a:lnTo>
                  <a:pt x="4" y="19"/>
                </a:lnTo>
                <a:lnTo>
                  <a:pt x="6" y="19"/>
                </a:lnTo>
                <a:lnTo>
                  <a:pt x="4" y="15"/>
                </a:lnTo>
                <a:lnTo>
                  <a:pt x="6" y="13"/>
                </a:lnTo>
                <a:lnTo>
                  <a:pt x="10" y="15"/>
                </a:lnTo>
                <a:lnTo>
                  <a:pt x="10" y="13"/>
                </a:lnTo>
                <a:lnTo>
                  <a:pt x="12" y="9"/>
                </a:lnTo>
                <a:lnTo>
                  <a:pt x="12" y="7"/>
                </a:lnTo>
                <a:lnTo>
                  <a:pt x="10" y="5"/>
                </a:lnTo>
                <a:lnTo>
                  <a:pt x="10" y="3"/>
                </a:lnTo>
                <a:lnTo>
                  <a:pt x="8" y="5"/>
                </a:lnTo>
                <a:lnTo>
                  <a:pt x="8" y="7"/>
                </a:lnTo>
                <a:lnTo>
                  <a:pt x="4" y="7"/>
                </a:lnTo>
                <a:lnTo>
                  <a:pt x="2" y="5"/>
                </a:lnTo>
                <a:lnTo>
                  <a:pt x="2" y="3"/>
                </a:lnTo>
                <a:lnTo>
                  <a:pt x="2" y="0"/>
                </a:lnTo>
                <a:lnTo>
                  <a:pt x="4" y="0"/>
                </a:lnTo>
                <a:close/>
              </a:path>
            </a:pathLst>
          </a:custGeom>
          <a:solidFill>
            <a:srgbClr val="EAEAEA"/>
          </a:solidFill>
          <a:ln w="2520">
            <a:solidFill>
              <a:srgbClr val="C0C0C0"/>
            </a:solidFill>
            <a:round/>
            <a:headEnd/>
            <a:tailEnd/>
          </a:ln>
        </p:spPr>
        <p:txBody>
          <a:bodyPr wrap="none" anchor="ctr"/>
          <a:lstStyle/>
          <a:p>
            <a:endParaRPr lang="en-US"/>
          </a:p>
        </p:txBody>
      </p:sp>
      <p:sp>
        <p:nvSpPr>
          <p:cNvPr id="30783" name="Freeform 65"/>
          <p:cNvSpPr>
            <a:spLocks noChangeArrowheads="1"/>
          </p:cNvSpPr>
          <p:nvPr/>
        </p:nvSpPr>
        <p:spPr bwMode="auto">
          <a:xfrm>
            <a:off x="4535488" y="2673350"/>
            <a:ext cx="20637" cy="17463"/>
          </a:xfrm>
          <a:custGeom>
            <a:avLst/>
            <a:gdLst>
              <a:gd name="T0" fmla="*/ 0 w 12"/>
              <a:gd name="T1" fmla="*/ 0 h 11"/>
              <a:gd name="T2" fmla="*/ 2147483647 w 12"/>
              <a:gd name="T3" fmla="*/ 2147483647 h 11"/>
              <a:gd name="T4" fmla="*/ 2147483647 w 12"/>
              <a:gd name="T5" fmla="*/ 2147483647 h 11"/>
              <a:gd name="T6" fmla="*/ 2147483647 w 12"/>
              <a:gd name="T7" fmla="*/ 2147483647 h 11"/>
              <a:gd name="T8" fmla="*/ 2147483647 w 12"/>
              <a:gd name="T9" fmla="*/ 2147483647 h 11"/>
              <a:gd name="T10" fmla="*/ 2147483647 w 12"/>
              <a:gd name="T11" fmla="*/ 2147483647 h 11"/>
              <a:gd name="T12" fmla="*/ 2147483647 w 12"/>
              <a:gd name="T13" fmla="*/ 2147483647 h 11"/>
              <a:gd name="T14" fmla="*/ 2147483647 w 12"/>
              <a:gd name="T15" fmla="*/ 2147483647 h 11"/>
              <a:gd name="T16" fmla="*/ 2147483647 w 12"/>
              <a:gd name="T17" fmla="*/ 2147483647 h 11"/>
              <a:gd name="T18" fmla="*/ 0 w 12"/>
              <a:gd name="T19" fmla="*/ 2147483647 h 11"/>
              <a:gd name="T20" fmla="*/ 0 w 12"/>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1"/>
              <a:gd name="T35" fmla="*/ 12 w 12"/>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1">
                <a:moveTo>
                  <a:pt x="0" y="0"/>
                </a:moveTo>
                <a:lnTo>
                  <a:pt x="6" y="2"/>
                </a:lnTo>
                <a:lnTo>
                  <a:pt x="8" y="3"/>
                </a:lnTo>
                <a:lnTo>
                  <a:pt x="8" y="5"/>
                </a:lnTo>
                <a:lnTo>
                  <a:pt x="10" y="7"/>
                </a:lnTo>
                <a:lnTo>
                  <a:pt x="12" y="9"/>
                </a:lnTo>
                <a:lnTo>
                  <a:pt x="12" y="11"/>
                </a:lnTo>
                <a:lnTo>
                  <a:pt x="8" y="11"/>
                </a:lnTo>
                <a:lnTo>
                  <a:pt x="2" y="11"/>
                </a:lnTo>
                <a:lnTo>
                  <a:pt x="0" y="3"/>
                </a:lnTo>
                <a:lnTo>
                  <a:pt x="0" y="0"/>
                </a:lnTo>
                <a:close/>
              </a:path>
            </a:pathLst>
          </a:custGeom>
          <a:solidFill>
            <a:srgbClr val="EAEAEA"/>
          </a:solidFill>
          <a:ln w="2520">
            <a:solidFill>
              <a:srgbClr val="C0C0C0"/>
            </a:solidFill>
            <a:round/>
            <a:headEnd/>
            <a:tailEnd/>
          </a:ln>
        </p:spPr>
        <p:txBody>
          <a:bodyPr wrap="none" anchor="ctr"/>
          <a:lstStyle/>
          <a:p>
            <a:endParaRPr lang="en-US"/>
          </a:p>
        </p:txBody>
      </p:sp>
      <p:sp>
        <p:nvSpPr>
          <p:cNvPr id="30784" name="Freeform 66"/>
          <p:cNvSpPr>
            <a:spLocks noChangeArrowheads="1"/>
          </p:cNvSpPr>
          <p:nvPr/>
        </p:nvSpPr>
        <p:spPr bwMode="auto">
          <a:xfrm>
            <a:off x="4627563" y="2633663"/>
            <a:ext cx="3175" cy="6350"/>
          </a:xfrm>
          <a:custGeom>
            <a:avLst/>
            <a:gdLst>
              <a:gd name="T0" fmla="*/ 2147483647 w 2"/>
              <a:gd name="T1" fmla="*/ 0 h 4"/>
              <a:gd name="T2" fmla="*/ 2147483647 w 2"/>
              <a:gd name="T3" fmla="*/ 2147483647 h 4"/>
              <a:gd name="T4" fmla="*/ 0 w 2"/>
              <a:gd name="T5" fmla="*/ 2147483647 h 4"/>
              <a:gd name="T6" fmla="*/ 0 w 2"/>
              <a:gd name="T7" fmla="*/ 0 h 4"/>
              <a:gd name="T8" fmla="*/ 2147483647 w 2"/>
              <a:gd name="T9" fmla="*/ 0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0"/>
                </a:moveTo>
                <a:lnTo>
                  <a:pt x="2" y="2"/>
                </a:lnTo>
                <a:lnTo>
                  <a:pt x="0" y="4"/>
                </a:lnTo>
                <a:lnTo>
                  <a:pt x="0" y="0"/>
                </a:lnTo>
                <a:lnTo>
                  <a:pt x="2" y="0"/>
                </a:lnTo>
                <a:close/>
              </a:path>
            </a:pathLst>
          </a:custGeom>
          <a:solidFill>
            <a:srgbClr val="EAEAEA"/>
          </a:solidFill>
          <a:ln w="2520">
            <a:solidFill>
              <a:srgbClr val="C0C0C0"/>
            </a:solidFill>
            <a:round/>
            <a:headEnd/>
            <a:tailEnd/>
          </a:ln>
        </p:spPr>
        <p:txBody>
          <a:bodyPr wrap="none" anchor="ctr"/>
          <a:lstStyle/>
          <a:p>
            <a:endParaRPr lang="en-US"/>
          </a:p>
        </p:txBody>
      </p:sp>
      <p:sp>
        <p:nvSpPr>
          <p:cNvPr id="30785" name="Freeform 67"/>
          <p:cNvSpPr>
            <a:spLocks noChangeArrowheads="1"/>
          </p:cNvSpPr>
          <p:nvPr/>
        </p:nvSpPr>
        <p:spPr bwMode="auto">
          <a:xfrm>
            <a:off x="4843463" y="2443163"/>
            <a:ext cx="25400" cy="26987"/>
          </a:xfrm>
          <a:custGeom>
            <a:avLst/>
            <a:gdLst>
              <a:gd name="T0" fmla="*/ 2147483647 w 15"/>
              <a:gd name="T1" fmla="*/ 0 h 17"/>
              <a:gd name="T2" fmla="*/ 2147483647 w 15"/>
              <a:gd name="T3" fmla="*/ 2147483647 h 17"/>
              <a:gd name="T4" fmla="*/ 0 w 15"/>
              <a:gd name="T5" fmla="*/ 2147483647 h 17"/>
              <a:gd name="T6" fmla="*/ 0 w 15"/>
              <a:gd name="T7" fmla="*/ 2147483647 h 17"/>
              <a:gd name="T8" fmla="*/ 0 w 15"/>
              <a:gd name="T9" fmla="*/ 2147483647 h 17"/>
              <a:gd name="T10" fmla="*/ 2147483647 w 15"/>
              <a:gd name="T11" fmla="*/ 2147483647 h 17"/>
              <a:gd name="T12" fmla="*/ 2147483647 w 15"/>
              <a:gd name="T13" fmla="*/ 2147483647 h 17"/>
              <a:gd name="T14" fmla="*/ 2147483647 w 15"/>
              <a:gd name="T15" fmla="*/ 2147483647 h 17"/>
              <a:gd name="T16" fmla="*/ 2147483647 w 15"/>
              <a:gd name="T17" fmla="*/ 2147483647 h 17"/>
              <a:gd name="T18" fmla="*/ 2147483647 w 15"/>
              <a:gd name="T19" fmla="*/ 2147483647 h 17"/>
              <a:gd name="T20" fmla="*/ 2147483647 w 15"/>
              <a:gd name="T21" fmla="*/ 2147483647 h 17"/>
              <a:gd name="T22" fmla="*/ 2147483647 w 15"/>
              <a:gd name="T23" fmla="*/ 2147483647 h 17"/>
              <a:gd name="T24" fmla="*/ 2147483647 w 15"/>
              <a:gd name="T25" fmla="*/ 2147483647 h 17"/>
              <a:gd name="T26" fmla="*/ 2147483647 w 15"/>
              <a:gd name="T27" fmla="*/ 2147483647 h 17"/>
              <a:gd name="T28" fmla="*/ 2147483647 w 15"/>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17"/>
              <a:gd name="T47" fmla="*/ 15 w 15"/>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17">
                <a:moveTo>
                  <a:pt x="5" y="0"/>
                </a:moveTo>
                <a:lnTo>
                  <a:pt x="3" y="2"/>
                </a:lnTo>
                <a:lnTo>
                  <a:pt x="0" y="4"/>
                </a:lnTo>
                <a:lnTo>
                  <a:pt x="0" y="8"/>
                </a:lnTo>
                <a:lnTo>
                  <a:pt x="0" y="14"/>
                </a:lnTo>
                <a:lnTo>
                  <a:pt x="2" y="16"/>
                </a:lnTo>
                <a:lnTo>
                  <a:pt x="3" y="17"/>
                </a:lnTo>
                <a:lnTo>
                  <a:pt x="7" y="17"/>
                </a:lnTo>
                <a:lnTo>
                  <a:pt x="9" y="16"/>
                </a:lnTo>
                <a:lnTo>
                  <a:pt x="11" y="14"/>
                </a:lnTo>
                <a:lnTo>
                  <a:pt x="15" y="12"/>
                </a:lnTo>
                <a:lnTo>
                  <a:pt x="15" y="8"/>
                </a:lnTo>
                <a:lnTo>
                  <a:pt x="15" y="4"/>
                </a:lnTo>
                <a:lnTo>
                  <a:pt x="9" y="2"/>
                </a:lnTo>
                <a:lnTo>
                  <a:pt x="5" y="0"/>
                </a:lnTo>
                <a:close/>
              </a:path>
            </a:pathLst>
          </a:custGeom>
          <a:solidFill>
            <a:srgbClr val="EAEAEA"/>
          </a:solidFill>
          <a:ln w="2520">
            <a:solidFill>
              <a:srgbClr val="C0C0C0"/>
            </a:solidFill>
            <a:round/>
            <a:headEnd/>
            <a:tailEnd/>
          </a:ln>
        </p:spPr>
        <p:txBody>
          <a:bodyPr wrap="none" anchor="ctr"/>
          <a:lstStyle/>
          <a:p>
            <a:endParaRPr lang="en-US"/>
          </a:p>
        </p:txBody>
      </p:sp>
      <p:sp>
        <p:nvSpPr>
          <p:cNvPr id="30786" name="Freeform 68"/>
          <p:cNvSpPr>
            <a:spLocks noChangeArrowheads="1"/>
          </p:cNvSpPr>
          <p:nvPr/>
        </p:nvSpPr>
        <p:spPr bwMode="auto">
          <a:xfrm>
            <a:off x="5049838" y="2416175"/>
            <a:ext cx="38100" cy="26988"/>
          </a:xfrm>
          <a:custGeom>
            <a:avLst/>
            <a:gdLst>
              <a:gd name="T0" fmla="*/ 0 w 22"/>
              <a:gd name="T1" fmla="*/ 0 h 17"/>
              <a:gd name="T2" fmla="*/ 0 w 22"/>
              <a:gd name="T3" fmla="*/ 2147483647 h 17"/>
              <a:gd name="T4" fmla="*/ 0 w 22"/>
              <a:gd name="T5" fmla="*/ 2147483647 h 17"/>
              <a:gd name="T6" fmla="*/ 2147483647 w 22"/>
              <a:gd name="T7" fmla="*/ 2147483647 h 17"/>
              <a:gd name="T8" fmla="*/ 2147483647 w 22"/>
              <a:gd name="T9" fmla="*/ 2147483647 h 17"/>
              <a:gd name="T10" fmla="*/ 2147483647 w 22"/>
              <a:gd name="T11" fmla="*/ 2147483647 h 17"/>
              <a:gd name="T12" fmla="*/ 2147483647 w 22"/>
              <a:gd name="T13" fmla="*/ 2147483647 h 17"/>
              <a:gd name="T14" fmla="*/ 2147483647 w 22"/>
              <a:gd name="T15" fmla="*/ 2147483647 h 17"/>
              <a:gd name="T16" fmla="*/ 2147483647 w 22"/>
              <a:gd name="T17" fmla="*/ 2147483647 h 17"/>
              <a:gd name="T18" fmla="*/ 2147483647 w 22"/>
              <a:gd name="T19" fmla="*/ 2147483647 h 17"/>
              <a:gd name="T20" fmla="*/ 2147483647 w 22"/>
              <a:gd name="T21" fmla="*/ 2147483647 h 17"/>
              <a:gd name="T22" fmla="*/ 2147483647 w 22"/>
              <a:gd name="T23" fmla="*/ 0 h 17"/>
              <a:gd name="T24" fmla="*/ 2147483647 w 22"/>
              <a:gd name="T25" fmla="*/ 0 h 17"/>
              <a:gd name="T26" fmla="*/ 0 w 22"/>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17"/>
              <a:gd name="T44" fmla="*/ 22 w 22"/>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17">
                <a:moveTo>
                  <a:pt x="0" y="0"/>
                </a:moveTo>
                <a:lnTo>
                  <a:pt x="0" y="6"/>
                </a:lnTo>
                <a:lnTo>
                  <a:pt x="0" y="11"/>
                </a:lnTo>
                <a:lnTo>
                  <a:pt x="6" y="13"/>
                </a:lnTo>
                <a:lnTo>
                  <a:pt x="12" y="13"/>
                </a:lnTo>
                <a:lnTo>
                  <a:pt x="12" y="17"/>
                </a:lnTo>
                <a:lnTo>
                  <a:pt x="16" y="17"/>
                </a:lnTo>
                <a:lnTo>
                  <a:pt x="22" y="17"/>
                </a:lnTo>
                <a:lnTo>
                  <a:pt x="22" y="13"/>
                </a:lnTo>
                <a:lnTo>
                  <a:pt x="22" y="10"/>
                </a:lnTo>
                <a:lnTo>
                  <a:pt x="14" y="4"/>
                </a:lnTo>
                <a:lnTo>
                  <a:pt x="8" y="0"/>
                </a:lnTo>
                <a:lnTo>
                  <a:pt x="4" y="0"/>
                </a:lnTo>
                <a:lnTo>
                  <a:pt x="0" y="0"/>
                </a:lnTo>
                <a:close/>
              </a:path>
            </a:pathLst>
          </a:custGeom>
          <a:solidFill>
            <a:srgbClr val="EAEAEA"/>
          </a:solidFill>
          <a:ln w="2520">
            <a:solidFill>
              <a:srgbClr val="C0C0C0"/>
            </a:solidFill>
            <a:round/>
            <a:headEnd/>
            <a:tailEnd/>
          </a:ln>
        </p:spPr>
        <p:txBody>
          <a:bodyPr wrap="none" anchor="ctr"/>
          <a:lstStyle/>
          <a:p>
            <a:endParaRPr lang="en-US"/>
          </a:p>
        </p:txBody>
      </p:sp>
      <p:sp>
        <p:nvSpPr>
          <p:cNvPr id="30787" name="Freeform 69"/>
          <p:cNvSpPr>
            <a:spLocks noChangeArrowheads="1"/>
          </p:cNvSpPr>
          <p:nvPr/>
        </p:nvSpPr>
        <p:spPr bwMode="auto">
          <a:xfrm>
            <a:off x="5464175" y="2403475"/>
            <a:ext cx="6350" cy="6350"/>
          </a:xfrm>
          <a:custGeom>
            <a:avLst/>
            <a:gdLst>
              <a:gd name="T0" fmla="*/ 2147483647 w 4"/>
              <a:gd name="T1" fmla="*/ 0 h 4"/>
              <a:gd name="T2" fmla="*/ 2147483647 w 4"/>
              <a:gd name="T3" fmla="*/ 0 h 4"/>
              <a:gd name="T4" fmla="*/ 2147483647 w 4"/>
              <a:gd name="T5" fmla="*/ 2147483647 h 4"/>
              <a:gd name="T6" fmla="*/ 2147483647 w 4"/>
              <a:gd name="T7" fmla="*/ 2147483647 h 4"/>
              <a:gd name="T8" fmla="*/ 0 w 4"/>
              <a:gd name="T9" fmla="*/ 2147483647 h 4"/>
              <a:gd name="T10" fmla="*/ 0 w 4"/>
              <a:gd name="T11" fmla="*/ 0 h 4"/>
              <a:gd name="T12" fmla="*/ 2147483647 w 4"/>
              <a:gd name="T13" fmla="*/ 0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2" y="0"/>
                </a:moveTo>
                <a:lnTo>
                  <a:pt x="4" y="0"/>
                </a:lnTo>
                <a:lnTo>
                  <a:pt x="4" y="2"/>
                </a:lnTo>
                <a:lnTo>
                  <a:pt x="2" y="2"/>
                </a:lnTo>
                <a:lnTo>
                  <a:pt x="0" y="4"/>
                </a:lnTo>
                <a:lnTo>
                  <a:pt x="0" y="0"/>
                </a:lnTo>
                <a:lnTo>
                  <a:pt x="2" y="0"/>
                </a:lnTo>
                <a:close/>
              </a:path>
            </a:pathLst>
          </a:custGeom>
          <a:solidFill>
            <a:srgbClr val="EAEAEA"/>
          </a:solidFill>
          <a:ln w="2520">
            <a:solidFill>
              <a:srgbClr val="C0C0C0"/>
            </a:solidFill>
            <a:round/>
            <a:headEnd/>
            <a:tailEnd/>
          </a:ln>
        </p:spPr>
        <p:txBody>
          <a:bodyPr wrap="none" anchor="ctr"/>
          <a:lstStyle/>
          <a:p>
            <a:endParaRPr lang="en-US"/>
          </a:p>
        </p:txBody>
      </p:sp>
      <p:sp>
        <p:nvSpPr>
          <p:cNvPr id="30788" name="Freeform 70"/>
          <p:cNvSpPr>
            <a:spLocks noChangeArrowheads="1"/>
          </p:cNvSpPr>
          <p:nvPr/>
        </p:nvSpPr>
        <p:spPr bwMode="auto">
          <a:xfrm>
            <a:off x="5451475" y="2324100"/>
            <a:ext cx="28575" cy="15875"/>
          </a:xfrm>
          <a:custGeom>
            <a:avLst/>
            <a:gdLst>
              <a:gd name="T0" fmla="*/ 2147483647 w 17"/>
              <a:gd name="T1" fmla="*/ 0 h 10"/>
              <a:gd name="T2" fmla="*/ 2147483647 w 17"/>
              <a:gd name="T3" fmla="*/ 2147483647 h 10"/>
              <a:gd name="T4" fmla="*/ 0 w 17"/>
              <a:gd name="T5" fmla="*/ 2147483647 h 10"/>
              <a:gd name="T6" fmla="*/ 2147483647 w 17"/>
              <a:gd name="T7" fmla="*/ 2147483647 h 10"/>
              <a:gd name="T8" fmla="*/ 2147483647 w 17"/>
              <a:gd name="T9" fmla="*/ 2147483647 h 10"/>
              <a:gd name="T10" fmla="*/ 2147483647 w 17"/>
              <a:gd name="T11" fmla="*/ 2147483647 h 10"/>
              <a:gd name="T12" fmla="*/ 2147483647 w 17"/>
              <a:gd name="T13" fmla="*/ 2147483647 h 10"/>
              <a:gd name="T14" fmla="*/ 2147483647 w 17"/>
              <a:gd name="T15" fmla="*/ 2147483647 h 10"/>
              <a:gd name="T16" fmla="*/ 2147483647 w 17"/>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0"/>
              <a:gd name="T29" fmla="*/ 17 w 17"/>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0">
                <a:moveTo>
                  <a:pt x="7" y="0"/>
                </a:moveTo>
                <a:lnTo>
                  <a:pt x="3" y="6"/>
                </a:lnTo>
                <a:lnTo>
                  <a:pt x="0" y="10"/>
                </a:lnTo>
                <a:lnTo>
                  <a:pt x="5" y="10"/>
                </a:lnTo>
                <a:lnTo>
                  <a:pt x="17" y="8"/>
                </a:lnTo>
                <a:lnTo>
                  <a:pt x="17" y="4"/>
                </a:lnTo>
                <a:lnTo>
                  <a:pt x="17" y="2"/>
                </a:lnTo>
                <a:lnTo>
                  <a:pt x="11" y="2"/>
                </a:lnTo>
                <a:lnTo>
                  <a:pt x="7" y="0"/>
                </a:lnTo>
                <a:close/>
              </a:path>
            </a:pathLst>
          </a:custGeom>
          <a:solidFill>
            <a:srgbClr val="EAEAEA"/>
          </a:solidFill>
          <a:ln w="2520">
            <a:solidFill>
              <a:srgbClr val="C0C0C0"/>
            </a:solidFill>
            <a:round/>
            <a:headEnd/>
            <a:tailEnd/>
          </a:ln>
        </p:spPr>
        <p:txBody>
          <a:bodyPr wrap="none" anchor="ctr"/>
          <a:lstStyle/>
          <a:p>
            <a:endParaRPr lang="en-US"/>
          </a:p>
        </p:txBody>
      </p:sp>
      <p:sp>
        <p:nvSpPr>
          <p:cNvPr id="30789" name="Freeform 71"/>
          <p:cNvSpPr>
            <a:spLocks noChangeArrowheads="1"/>
          </p:cNvSpPr>
          <p:nvPr/>
        </p:nvSpPr>
        <p:spPr bwMode="auto">
          <a:xfrm>
            <a:off x="5480050" y="2300288"/>
            <a:ext cx="19050" cy="19050"/>
          </a:xfrm>
          <a:custGeom>
            <a:avLst/>
            <a:gdLst>
              <a:gd name="T0" fmla="*/ 2147483647 w 11"/>
              <a:gd name="T1" fmla="*/ 0 h 12"/>
              <a:gd name="T2" fmla="*/ 2147483647 w 11"/>
              <a:gd name="T3" fmla="*/ 2147483647 h 12"/>
              <a:gd name="T4" fmla="*/ 0 w 11"/>
              <a:gd name="T5" fmla="*/ 2147483647 h 12"/>
              <a:gd name="T6" fmla="*/ 2147483647 w 11"/>
              <a:gd name="T7" fmla="*/ 2147483647 h 12"/>
              <a:gd name="T8" fmla="*/ 2147483647 w 11"/>
              <a:gd name="T9" fmla="*/ 2147483647 h 12"/>
              <a:gd name="T10" fmla="*/ 2147483647 w 11"/>
              <a:gd name="T11" fmla="*/ 2147483647 h 12"/>
              <a:gd name="T12" fmla="*/ 2147483647 w 11"/>
              <a:gd name="T13" fmla="*/ 2147483647 h 12"/>
              <a:gd name="T14" fmla="*/ 2147483647 w 11"/>
              <a:gd name="T15" fmla="*/ 2147483647 h 12"/>
              <a:gd name="T16" fmla="*/ 2147483647 w 11"/>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2"/>
              <a:gd name="T29" fmla="*/ 11 w 11"/>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2">
                <a:moveTo>
                  <a:pt x="6" y="0"/>
                </a:moveTo>
                <a:lnTo>
                  <a:pt x="4" y="2"/>
                </a:lnTo>
                <a:lnTo>
                  <a:pt x="0" y="6"/>
                </a:lnTo>
                <a:lnTo>
                  <a:pt x="2" y="8"/>
                </a:lnTo>
                <a:lnTo>
                  <a:pt x="4" y="12"/>
                </a:lnTo>
                <a:lnTo>
                  <a:pt x="8" y="12"/>
                </a:lnTo>
                <a:lnTo>
                  <a:pt x="9" y="12"/>
                </a:lnTo>
                <a:lnTo>
                  <a:pt x="11" y="4"/>
                </a:lnTo>
                <a:lnTo>
                  <a:pt x="6" y="0"/>
                </a:lnTo>
                <a:close/>
              </a:path>
            </a:pathLst>
          </a:custGeom>
          <a:solidFill>
            <a:srgbClr val="EAEAEA"/>
          </a:solidFill>
          <a:ln w="2520">
            <a:solidFill>
              <a:srgbClr val="C0C0C0"/>
            </a:solidFill>
            <a:round/>
            <a:headEnd/>
            <a:tailEnd/>
          </a:ln>
        </p:spPr>
        <p:txBody>
          <a:bodyPr wrap="none" anchor="ctr"/>
          <a:lstStyle/>
          <a:p>
            <a:endParaRPr lang="en-US"/>
          </a:p>
        </p:txBody>
      </p:sp>
      <p:sp>
        <p:nvSpPr>
          <p:cNvPr id="30790" name="Freeform 72"/>
          <p:cNvSpPr>
            <a:spLocks noChangeArrowheads="1"/>
          </p:cNvSpPr>
          <p:nvPr/>
        </p:nvSpPr>
        <p:spPr bwMode="auto">
          <a:xfrm>
            <a:off x="5622925" y="2297113"/>
            <a:ext cx="14288" cy="15875"/>
          </a:xfrm>
          <a:custGeom>
            <a:avLst/>
            <a:gdLst>
              <a:gd name="T0" fmla="*/ 2147483647 w 8"/>
              <a:gd name="T1" fmla="*/ 0 h 10"/>
              <a:gd name="T2" fmla="*/ 2147483647 w 8"/>
              <a:gd name="T3" fmla="*/ 2147483647 h 10"/>
              <a:gd name="T4" fmla="*/ 2147483647 w 8"/>
              <a:gd name="T5" fmla="*/ 2147483647 h 10"/>
              <a:gd name="T6" fmla="*/ 0 w 8"/>
              <a:gd name="T7" fmla="*/ 2147483647 h 10"/>
              <a:gd name="T8" fmla="*/ 0 w 8"/>
              <a:gd name="T9" fmla="*/ 2147483647 h 10"/>
              <a:gd name="T10" fmla="*/ 2147483647 w 8"/>
              <a:gd name="T11" fmla="*/ 2147483647 h 10"/>
              <a:gd name="T12" fmla="*/ 2147483647 w 8"/>
              <a:gd name="T13" fmla="*/ 0 h 10"/>
              <a:gd name="T14" fmla="*/ 0 60000 65536"/>
              <a:gd name="T15" fmla="*/ 0 60000 65536"/>
              <a:gd name="T16" fmla="*/ 0 60000 65536"/>
              <a:gd name="T17" fmla="*/ 0 60000 65536"/>
              <a:gd name="T18" fmla="*/ 0 60000 65536"/>
              <a:gd name="T19" fmla="*/ 0 60000 65536"/>
              <a:gd name="T20" fmla="*/ 0 60000 65536"/>
              <a:gd name="T21" fmla="*/ 0 w 8"/>
              <a:gd name="T22" fmla="*/ 0 h 10"/>
              <a:gd name="T23" fmla="*/ 8 w 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0">
                <a:moveTo>
                  <a:pt x="8" y="0"/>
                </a:moveTo>
                <a:lnTo>
                  <a:pt x="6" y="4"/>
                </a:lnTo>
                <a:lnTo>
                  <a:pt x="4" y="10"/>
                </a:lnTo>
                <a:lnTo>
                  <a:pt x="0" y="10"/>
                </a:lnTo>
                <a:lnTo>
                  <a:pt x="0" y="8"/>
                </a:lnTo>
                <a:lnTo>
                  <a:pt x="4" y="4"/>
                </a:lnTo>
                <a:lnTo>
                  <a:pt x="8" y="0"/>
                </a:lnTo>
                <a:close/>
              </a:path>
            </a:pathLst>
          </a:custGeom>
          <a:solidFill>
            <a:srgbClr val="EAEAEA"/>
          </a:solidFill>
          <a:ln w="2520">
            <a:solidFill>
              <a:srgbClr val="C0C0C0"/>
            </a:solidFill>
            <a:round/>
            <a:headEnd/>
            <a:tailEnd/>
          </a:ln>
        </p:spPr>
        <p:txBody>
          <a:bodyPr wrap="none" anchor="ctr"/>
          <a:lstStyle/>
          <a:p>
            <a:endParaRPr lang="en-US"/>
          </a:p>
        </p:txBody>
      </p:sp>
      <p:sp>
        <p:nvSpPr>
          <p:cNvPr id="30791" name="Freeform 73"/>
          <p:cNvSpPr>
            <a:spLocks noChangeArrowheads="1"/>
          </p:cNvSpPr>
          <p:nvPr/>
        </p:nvSpPr>
        <p:spPr bwMode="auto">
          <a:xfrm>
            <a:off x="4979988" y="2297113"/>
            <a:ext cx="9525" cy="6350"/>
          </a:xfrm>
          <a:custGeom>
            <a:avLst/>
            <a:gdLst>
              <a:gd name="T0" fmla="*/ 2147483647 w 6"/>
              <a:gd name="T1" fmla="*/ 0 h 4"/>
              <a:gd name="T2" fmla="*/ 2147483647 w 6"/>
              <a:gd name="T3" fmla="*/ 2147483647 h 4"/>
              <a:gd name="T4" fmla="*/ 2147483647 w 6"/>
              <a:gd name="T5" fmla="*/ 2147483647 h 4"/>
              <a:gd name="T6" fmla="*/ 2147483647 w 6"/>
              <a:gd name="T7" fmla="*/ 2147483647 h 4"/>
              <a:gd name="T8" fmla="*/ 0 w 6"/>
              <a:gd name="T9" fmla="*/ 2147483647 h 4"/>
              <a:gd name="T10" fmla="*/ 0 w 6"/>
              <a:gd name="T11" fmla="*/ 0 h 4"/>
              <a:gd name="T12" fmla="*/ 2147483647 w 6"/>
              <a:gd name="T13" fmla="*/ 0 h 4"/>
              <a:gd name="T14" fmla="*/ 0 60000 65536"/>
              <a:gd name="T15" fmla="*/ 0 60000 65536"/>
              <a:gd name="T16" fmla="*/ 0 60000 65536"/>
              <a:gd name="T17" fmla="*/ 0 60000 65536"/>
              <a:gd name="T18" fmla="*/ 0 60000 65536"/>
              <a:gd name="T19" fmla="*/ 0 60000 65536"/>
              <a:gd name="T20" fmla="*/ 0 60000 65536"/>
              <a:gd name="T21" fmla="*/ 0 w 6"/>
              <a:gd name="T22" fmla="*/ 0 h 4"/>
              <a:gd name="T23" fmla="*/ 6 w 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4">
                <a:moveTo>
                  <a:pt x="2" y="0"/>
                </a:moveTo>
                <a:lnTo>
                  <a:pt x="4" y="2"/>
                </a:lnTo>
                <a:lnTo>
                  <a:pt x="6" y="4"/>
                </a:lnTo>
                <a:lnTo>
                  <a:pt x="4" y="2"/>
                </a:lnTo>
                <a:lnTo>
                  <a:pt x="0" y="2"/>
                </a:lnTo>
                <a:lnTo>
                  <a:pt x="0" y="0"/>
                </a:lnTo>
                <a:lnTo>
                  <a:pt x="2" y="0"/>
                </a:lnTo>
                <a:close/>
              </a:path>
            </a:pathLst>
          </a:custGeom>
          <a:solidFill>
            <a:srgbClr val="EAEAEA"/>
          </a:solidFill>
          <a:ln w="2520">
            <a:solidFill>
              <a:srgbClr val="C0C0C0"/>
            </a:solidFill>
            <a:round/>
            <a:headEnd/>
            <a:tailEnd/>
          </a:ln>
        </p:spPr>
        <p:txBody>
          <a:bodyPr wrap="none" anchor="ctr"/>
          <a:lstStyle/>
          <a:p>
            <a:endParaRPr lang="en-US"/>
          </a:p>
        </p:txBody>
      </p:sp>
      <p:sp>
        <p:nvSpPr>
          <p:cNvPr id="30792" name="Freeform 74"/>
          <p:cNvSpPr>
            <a:spLocks noChangeArrowheads="1"/>
          </p:cNvSpPr>
          <p:nvPr/>
        </p:nvSpPr>
        <p:spPr bwMode="auto">
          <a:xfrm>
            <a:off x="4964113" y="2293938"/>
            <a:ext cx="4762" cy="6350"/>
          </a:xfrm>
          <a:custGeom>
            <a:avLst/>
            <a:gdLst>
              <a:gd name="T0" fmla="*/ 2147483647 w 3"/>
              <a:gd name="T1" fmla="*/ 0 h 4"/>
              <a:gd name="T2" fmla="*/ 2147483647 w 3"/>
              <a:gd name="T3" fmla="*/ 0 h 4"/>
              <a:gd name="T4" fmla="*/ 2147483647 w 3"/>
              <a:gd name="T5" fmla="*/ 2147483647 h 4"/>
              <a:gd name="T6" fmla="*/ 2147483647 w 3"/>
              <a:gd name="T7" fmla="*/ 2147483647 h 4"/>
              <a:gd name="T8" fmla="*/ 0 w 3"/>
              <a:gd name="T9" fmla="*/ 2147483647 h 4"/>
              <a:gd name="T10" fmla="*/ 0 w 3"/>
              <a:gd name="T11" fmla="*/ 0 h 4"/>
              <a:gd name="T12" fmla="*/ 2147483647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2" y="0"/>
                </a:moveTo>
                <a:lnTo>
                  <a:pt x="3" y="0"/>
                </a:lnTo>
                <a:lnTo>
                  <a:pt x="3" y="2"/>
                </a:lnTo>
                <a:lnTo>
                  <a:pt x="2" y="2"/>
                </a:lnTo>
                <a:lnTo>
                  <a:pt x="0" y="4"/>
                </a:lnTo>
                <a:lnTo>
                  <a:pt x="0" y="0"/>
                </a:lnTo>
                <a:lnTo>
                  <a:pt x="2" y="0"/>
                </a:lnTo>
                <a:close/>
              </a:path>
            </a:pathLst>
          </a:custGeom>
          <a:solidFill>
            <a:srgbClr val="EAEAEA"/>
          </a:solidFill>
          <a:ln w="2520">
            <a:solidFill>
              <a:srgbClr val="C0C0C0"/>
            </a:solidFill>
            <a:round/>
            <a:headEnd/>
            <a:tailEnd/>
          </a:ln>
        </p:spPr>
        <p:txBody>
          <a:bodyPr wrap="none" anchor="ctr"/>
          <a:lstStyle/>
          <a:p>
            <a:endParaRPr lang="en-US"/>
          </a:p>
        </p:txBody>
      </p:sp>
      <p:sp>
        <p:nvSpPr>
          <p:cNvPr id="30793" name="Freeform 75"/>
          <p:cNvSpPr>
            <a:spLocks noChangeArrowheads="1"/>
          </p:cNvSpPr>
          <p:nvPr/>
        </p:nvSpPr>
        <p:spPr bwMode="auto">
          <a:xfrm>
            <a:off x="5300663" y="2284413"/>
            <a:ext cx="15875" cy="19050"/>
          </a:xfrm>
          <a:custGeom>
            <a:avLst/>
            <a:gdLst>
              <a:gd name="T0" fmla="*/ 2147483647 w 10"/>
              <a:gd name="T1" fmla="*/ 0 h 12"/>
              <a:gd name="T2" fmla="*/ 0 w 10"/>
              <a:gd name="T3" fmla="*/ 2147483647 h 12"/>
              <a:gd name="T4" fmla="*/ 0 w 10"/>
              <a:gd name="T5" fmla="*/ 2147483647 h 12"/>
              <a:gd name="T6" fmla="*/ 0 w 10"/>
              <a:gd name="T7" fmla="*/ 2147483647 h 12"/>
              <a:gd name="T8" fmla="*/ 2147483647 w 10"/>
              <a:gd name="T9" fmla="*/ 2147483647 h 12"/>
              <a:gd name="T10" fmla="*/ 2147483647 w 10"/>
              <a:gd name="T11" fmla="*/ 2147483647 h 12"/>
              <a:gd name="T12" fmla="*/ 2147483647 w 10"/>
              <a:gd name="T13" fmla="*/ 2147483647 h 12"/>
              <a:gd name="T14" fmla="*/ 2147483647 w 10"/>
              <a:gd name="T15" fmla="*/ 2147483647 h 12"/>
              <a:gd name="T16" fmla="*/ 2147483647 w 10"/>
              <a:gd name="T17" fmla="*/ 2147483647 h 12"/>
              <a:gd name="T18" fmla="*/ 2147483647 w 10"/>
              <a:gd name="T19" fmla="*/ 0 h 12"/>
              <a:gd name="T20" fmla="*/ 2147483647 w 10"/>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2"/>
              <a:gd name="T35" fmla="*/ 10 w 10"/>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2">
                <a:moveTo>
                  <a:pt x="2" y="0"/>
                </a:moveTo>
                <a:lnTo>
                  <a:pt x="0" y="6"/>
                </a:lnTo>
                <a:lnTo>
                  <a:pt x="0" y="10"/>
                </a:lnTo>
                <a:lnTo>
                  <a:pt x="0" y="12"/>
                </a:lnTo>
                <a:lnTo>
                  <a:pt x="2" y="12"/>
                </a:lnTo>
                <a:lnTo>
                  <a:pt x="6" y="12"/>
                </a:lnTo>
                <a:lnTo>
                  <a:pt x="10" y="12"/>
                </a:lnTo>
                <a:lnTo>
                  <a:pt x="10" y="8"/>
                </a:lnTo>
                <a:lnTo>
                  <a:pt x="10" y="2"/>
                </a:lnTo>
                <a:lnTo>
                  <a:pt x="6" y="0"/>
                </a:lnTo>
                <a:lnTo>
                  <a:pt x="2" y="0"/>
                </a:lnTo>
                <a:close/>
              </a:path>
            </a:pathLst>
          </a:custGeom>
          <a:solidFill>
            <a:srgbClr val="EAEAEA"/>
          </a:solidFill>
          <a:ln w="2520">
            <a:solidFill>
              <a:srgbClr val="C0C0C0"/>
            </a:solidFill>
            <a:round/>
            <a:headEnd/>
            <a:tailEnd/>
          </a:ln>
        </p:spPr>
        <p:txBody>
          <a:bodyPr wrap="none" anchor="ctr"/>
          <a:lstStyle/>
          <a:p>
            <a:endParaRPr lang="en-US"/>
          </a:p>
        </p:txBody>
      </p:sp>
      <p:sp>
        <p:nvSpPr>
          <p:cNvPr id="30794" name="Freeform 76"/>
          <p:cNvSpPr>
            <a:spLocks noChangeArrowheads="1"/>
          </p:cNvSpPr>
          <p:nvPr/>
        </p:nvSpPr>
        <p:spPr bwMode="auto">
          <a:xfrm>
            <a:off x="5954713" y="2200275"/>
            <a:ext cx="57150" cy="39688"/>
          </a:xfrm>
          <a:custGeom>
            <a:avLst/>
            <a:gdLst>
              <a:gd name="T0" fmla="*/ 2147483647 w 35"/>
              <a:gd name="T1" fmla="*/ 0 h 25"/>
              <a:gd name="T2" fmla="*/ 2147483647 w 35"/>
              <a:gd name="T3" fmla="*/ 2147483647 h 25"/>
              <a:gd name="T4" fmla="*/ 2147483647 w 35"/>
              <a:gd name="T5" fmla="*/ 2147483647 h 25"/>
              <a:gd name="T6" fmla="*/ 2147483647 w 35"/>
              <a:gd name="T7" fmla="*/ 2147483647 h 25"/>
              <a:gd name="T8" fmla="*/ 2147483647 w 35"/>
              <a:gd name="T9" fmla="*/ 2147483647 h 25"/>
              <a:gd name="T10" fmla="*/ 2147483647 w 35"/>
              <a:gd name="T11" fmla="*/ 2147483647 h 25"/>
              <a:gd name="T12" fmla="*/ 2147483647 w 35"/>
              <a:gd name="T13" fmla="*/ 2147483647 h 25"/>
              <a:gd name="T14" fmla="*/ 2147483647 w 35"/>
              <a:gd name="T15" fmla="*/ 2147483647 h 25"/>
              <a:gd name="T16" fmla="*/ 2147483647 w 35"/>
              <a:gd name="T17" fmla="*/ 2147483647 h 25"/>
              <a:gd name="T18" fmla="*/ 2147483647 w 35"/>
              <a:gd name="T19" fmla="*/ 2147483647 h 25"/>
              <a:gd name="T20" fmla="*/ 2147483647 w 35"/>
              <a:gd name="T21" fmla="*/ 2147483647 h 25"/>
              <a:gd name="T22" fmla="*/ 0 w 35"/>
              <a:gd name="T23" fmla="*/ 2147483647 h 25"/>
              <a:gd name="T24" fmla="*/ 2147483647 w 35"/>
              <a:gd name="T25" fmla="*/ 2147483647 h 25"/>
              <a:gd name="T26" fmla="*/ 2147483647 w 35"/>
              <a:gd name="T27" fmla="*/ 2147483647 h 25"/>
              <a:gd name="T28" fmla="*/ 2147483647 w 35"/>
              <a:gd name="T29" fmla="*/ 2147483647 h 25"/>
              <a:gd name="T30" fmla="*/ 2147483647 w 35"/>
              <a:gd name="T31" fmla="*/ 2147483647 h 25"/>
              <a:gd name="T32" fmla="*/ 2147483647 w 35"/>
              <a:gd name="T33" fmla="*/ 2147483647 h 25"/>
              <a:gd name="T34" fmla="*/ 2147483647 w 35"/>
              <a:gd name="T35" fmla="*/ 2147483647 h 25"/>
              <a:gd name="T36" fmla="*/ 2147483647 w 35"/>
              <a:gd name="T37" fmla="*/ 2147483647 h 25"/>
              <a:gd name="T38" fmla="*/ 2147483647 w 35"/>
              <a:gd name="T39" fmla="*/ 2147483647 h 25"/>
              <a:gd name="T40" fmla="*/ 2147483647 w 35"/>
              <a:gd name="T41" fmla="*/ 2147483647 h 25"/>
              <a:gd name="T42" fmla="*/ 2147483647 w 35"/>
              <a:gd name="T43" fmla="*/ 0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5"/>
              <a:gd name="T67" fmla="*/ 0 h 25"/>
              <a:gd name="T68" fmla="*/ 35 w 35"/>
              <a:gd name="T69" fmla="*/ 25 h 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5" h="25">
                <a:moveTo>
                  <a:pt x="31" y="0"/>
                </a:moveTo>
                <a:lnTo>
                  <a:pt x="35" y="2"/>
                </a:lnTo>
                <a:lnTo>
                  <a:pt x="35" y="4"/>
                </a:lnTo>
                <a:lnTo>
                  <a:pt x="35" y="5"/>
                </a:lnTo>
                <a:lnTo>
                  <a:pt x="33" y="7"/>
                </a:lnTo>
                <a:lnTo>
                  <a:pt x="27" y="9"/>
                </a:lnTo>
                <a:lnTo>
                  <a:pt x="21" y="13"/>
                </a:lnTo>
                <a:lnTo>
                  <a:pt x="14" y="19"/>
                </a:lnTo>
                <a:lnTo>
                  <a:pt x="8" y="25"/>
                </a:lnTo>
                <a:lnTo>
                  <a:pt x="8" y="21"/>
                </a:lnTo>
                <a:lnTo>
                  <a:pt x="4" y="19"/>
                </a:lnTo>
                <a:lnTo>
                  <a:pt x="0" y="19"/>
                </a:lnTo>
                <a:lnTo>
                  <a:pt x="2" y="13"/>
                </a:lnTo>
                <a:lnTo>
                  <a:pt x="2" y="7"/>
                </a:lnTo>
                <a:lnTo>
                  <a:pt x="6" y="9"/>
                </a:lnTo>
                <a:lnTo>
                  <a:pt x="6" y="11"/>
                </a:lnTo>
                <a:lnTo>
                  <a:pt x="14" y="11"/>
                </a:lnTo>
                <a:lnTo>
                  <a:pt x="19" y="9"/>
                </a:lnTo>
                <a:lnTo>
                  <a:pt x="25" y="7"/>
                </a:lnTo>
                <a:lnTo>
                  <a:pt x="31" y="5"/>
                </a:lnTo>
                <a:lnTo>
                  <a:pt x="29" y="2"/>
                </a:lnTo>
                <a:lnTo>
                  <a:pt x="31" y="0"/>
                </a:lnTo>
                <a:close/>
              </a:path>
            </a:pathLst>
          </a:custGeom>
          <a:solidFill>
            <a:srgbClr val="EAEAEA"/>
          </a:solidFill>
          <a:ln w="2520">
            <a:solidFill>
              <a:srgbClr val="C0C0C0"/>
            </a:solidFill>
            <a:round/>
            <a:headEnd/>
            <a:tailEnd/>
          </a:ln>
        </p:spPr>
        <p:txBody>
          <a:bodyPr wrap="none" anchor="ctr"/>
          <a:lstStyle/>
          <a:p>
            <a:endParaRPr lang="en-US"/>
          </a:p>
        </p:txBody>
      </p:sp>
      <p:sp>
        <p:nvSpPr>
          <p:cNvPr id="30795" name="Freeform 77"/>
          <p:cNvSpPr>
            <a:spLocks noChangeArrowheads="1"/>
          </p:cNvSpPr>
          <p:nvPr/>
        </p:nvSpPr>
        <p:spPr bwMode="auto">
          <a:xfrm>
            <a:off x="5910263" y="2190750"/>
            <a:ext cx="11112" cy="15875"/>
          </a:xfrm>
          <a:custGeom>
            <a:avLst/>
            <a:gdLst>
              <a:gd name="T0" fmla="*/ 2147483647 w 6"/>
              <a:gd name="T1" fmla="*/ 0 h 10"/>
              <a:gd name="T2" fmla="*/ 2147483647 w 6"/>
              <a:gd name="T3" fmla="*/ 2147483647 h 10"/>
              <a:gd name="T4" fmla="*/ 2147483647 w 6"/>
              <a:gd name="T5" fmla="*/ 2147483647 h 10"/>
              <a:gd name="T6" fmla="*/ 2147483647 w 6"/>
              <a:gd name="T7" fmla="*/ 2147483647 h 10"/>
              <a:gd name="T8" fmla="*/ 0 w 6"/>
              <a:gd name="T9" fmla="*/ 2147483647 h 10"/>
              <a:gd name="T10" fmla="*/ 2147483647 w 6"/>
              <a:gd name="T11" fmla="*/ 2147483647 h 10"/>
              <a:gd name="T12" fmla="*/ 2147483647 w 6"/>
              <a:gd name="T13" fmla="*/ 0 h 10"/>
              <a:gd name="T14" fmla="*/ 0 60000 65536"/>
              <a:gd name="T15" fmla="*/ 0 60000 65536"/>
              <a:gd name="T16" fmla="*/ 0 60000 65536"/>
              <a:gd name="T17" fmla="*/ 0 60000 65536"/>
              <a:gd name="T18" fmla="*/ 0 60000 65536"/>
              <a:gd name="T19" fmla="*/ 0 60000 65536"/>
              <a:gd name="T20" fmla="*/ 0 60000 65536"/>
              <a:gd name="T21" fmla="*/ 0 w 6"/>
              <a:gd name="T22" fmla="*/ 0 h 10"/>
              <a:gd name="T23" fmla="*/ 6 w 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0">
                <a:moveTo>
                  <a:pt x="4" y="0"/>
                </a:moveTo>
                <a:lnTo>
                  <a:pt x="4" y="4"/>
                </a:lnTo>
                <a:lnTo>
                  <a:pt x="6" y="10"/>
                </a:lnTo>
                <a:lnTo>
                  <a:pt x="2" y="10"/>
                </a:lnTo>
                <a:lnTo>
                  <a:pt x="0" y="10"/>
                </a:lnTo>
                <a:lnTo>
                  <a:pt x="2" y="4"/>
                </a:lnTo>
                <a:lnTo>
                  <a:pt x="4" y="0"/>
                </a:lnTo>
                <a:close/>
              </a:path>
            </a:pathLst>
          </a:custGeom>
          <a:solidFill>
            <a:srgbClr val="EAEAEA"/>
          </a:solidFill>
          <a:ln w="2520">
            <a:solidFill>
              <a:srgbClr val="C0C0C0"/>
            </a:solidFill>
            <a:round/>
            <a:headEnd/>
            <a:tailEnd/>
          </a:ln>
        </p:spPr>
        <p:txBody>
          <a:bodyPr wrap="none" anchor="ctr"/>
          <a:lstStyle/>
          <a:p>
            <a:endParaRPr lang="en-US"/>
          </a:p>
        </p:txBody>
      </p:sp>
      <p:sp>
        <p:nvSpPr>
          <p:cNvPr id="30796" name="Freeform 78"/>
          <p:cNvSpPr>
            <a:spLocks noChangeArrowheads="1"/>
          </p:cNvSpPr>
          <p:nvPr/>
        </p:nvSpPr>
        <p:spPr bwMode="auto">
          <a:xfrm>
            <a:off x="4897438" y="2166938"/>
            <a:ext cx="341312" cy="252412"/>
          </a:xfrm>
          <a:custGeom>
            <a:avLst/>
            <a:gdLst>
              <a:gd name="T0" fmla="*/ 2147483647 w 200"/>
              <a:gd name="T1" fmla="*/ 2147483647 h 159"/>
              <a:gd name="T2" fmla="*/ 2147483647 w 200"/>
              <a:gd name="T3" fmla="*/ 2147483647 h 159"/>
              <a:gd name="T4" fmla="*/ 2147483647 w 200"/>
              <a:gd name="T5" fmla="*/ 2147483647 h 159"/>
              <a:gd name="T6" fmla="*/ 2147483647 w 200"/>
              <a:gd name="T7" fmla="*/ 2147483647 h 159"/>
              <a:gd name="T8" fmla="*/ 2147483647 w 200"/>
              <a:gd name="T9" fmla="*/ 2147483647 h 159"/>
              <a:gd name="T10" fmla="*/ 2147483647 w 200"/>
              <a:gd name="T11" fmla="*/ 2147483647 h 159"/>
              <a:gd name="T12" fmla="*/ 2147483647 w 200"/>
              <a:gd name="T13" fmla="*/ 2147483647 h 159"/>
              <a:gd name="T14" fmla="*/ 2147483647 w 200"/>
              <a:gd name="T15" fmla="*/ 2147483647 h 159"/>
              <a:gd name="T16" fmla="*/ 2147483647 w 200"/>
              <a:gd name="T17" fmla="*/ 2147483647 h 159"/>
              <a:gd name="T18" fmla="*/ 2147483647 w 200"/>
              <a:gd name="T19" fmla="*/ 2147483647 h 159"/>
              <a:gd name="T20" fmla="*/ 2147483647 w 200"/>
              <a:gd name="T21" fmla="*/ 2147483647 h 159"/>
              <a:gd name="T22" fmla="*/ 2147483647 w 200"/>
              <a:gd name="T23" fmla="*/ 2147483647 h 159"/>
              <a:gd name="T24" fmla="*/ 2147483647 w 200"/>
              <a:gd name="T25" fmla="*/ 2147483647 h 159"/>
              <a:gd name="T26" fmla="*/ 2147483647 w 200"/>
              <a:gd name="T27" fmla="*/ 2147483647 h 159"/>
              <a:gd name="T28" fmla="*/ 2147483647 w 200"/>
              <a:gd name="T29" fmla="*/ 2147483647 h 159"/>
              <a:gd name="T30" fmla="*/ 2147483647 w 200"/>
              <a:gd name="T31" fmla="*/ 2147483647 h 159"/>
              <a:gd name="T32" fmla="*/ 2147483647 w 200"/>
              <a:gd name="T33" fmla="*/ 2147483647 h 159"/>
              <a:gd name="T34" fmla="*/ 2147483647 w 200"/>
              <a:gd name="T35" fmla="*/ 2147483647 h 159"/>
              <a:gd name="T36" fmla="*/ 2147483647 w 200"/>
              <a:gd name="T37" fmla="*/ 2147483647 h 159"/>
              <a:gd name="T38" fmla="*/ 2147483647 w 200"/>
              <a:gd name="T39" fmla="*/ 2147483647 h 159"/>
              <a:gd name="T40" fmla="*/ 2147483647 w 200"/>
              <a:gd name="T41" fmla="*/ 2147483647 h 159"/>
              <a:gd name="T42" fmla="*/ 2147483647 w 200"/>
              <a:gd name="T43" fmla="*/ 2147483647 h 159"/>
              <a:gd name="T44" fmla="*/ 2147483647 w 200"/>
              <a:gd name="T45" fmla="*/ 2147483647 h 159"/>
              <a:gd name="T46" fmla="*/ 2147483647 w 200"/>
              <a:gd name="T47" fmla="*/ 2147483647 h 159"/>
              <a:gd name="T48" fmla="*/ 2147483647 w 200"/>
              <a:gd name="T49" fmla="*/ 2147483647 h 159"/>
              <a:gd name="T50" fmla="*/ 2147483647 w 200"/>
              <a:gd name="T51" fmla="*/ 2147483647 h 159"/>
              <a:gd name="T52" fmla="*/ 0 w 200"/>
              <a:gd name="T53" fmla="*/ 2147483647 h 159"/>
              <a:gd name="T54" fmla="*/ 2147483647 w 200"/>
              <a:gd name="T55" fmla="*/ 2147483647 h 159"/>
              <a:gd name="T56" fmla="*/ 2147483647 w 200"/>
              <a:gd name="T57" fmla="*/ 2147483647 h 159"/>
              <a:gd name="T58" fmla="*/ 2147483647 w 200"/>
              <a:gd name="T59" fmla="*/ 2147483647 h 159"/>
              <a:gd name="T60" fmla="*/ 2147483647 w 200"/>
              <a:gd name="T61" fmla="*/ 2147483647 h 159"/>
              <a:gd name="T62" fmla="*/ 2147483647 w 200"/>
              <a:gd name="T63" fmla="*/ 2147483647 h 159"/>
              <a:gd name="T64" fmla="*/ 2147483647 w 200"/>
              <a:gd name="T65" fmla="*/ 2147483647 h 159"/>
              <a:gd name="T66" fmla="*/ 2147483647 w 200"/>
              <a:gd name="T67" fmla="*/ 2147483647 h 159"/>
              <a:gd name="T68" fmla="*/ 2147483647 w 200"/>
              <a:gd name="T69" fmla="*/ 2147483647 h 159"/>
              <a:gd name="T70" fmla="*/ 2147483647 w 200"/>
              <a:gd name="T71" fmla="*/ 2147483647 h 159"/>
              <a:gd name="T72" fmla="*/ 2147483647 w 200"/>
              <a:gd name="T73" fmla="*/ 2147483647 h 159"/>
              <a:gd name="T74" fmla="*/ 2147483647 w 200"/>
              <a:gd name="T75" fmla="*/ 2147483647 h 159"/>
              <a:gd name="T76" fmla="*/ 2147483647 w 200"/>
              <a:gd name="T77" fmla="*/ 2147483647 h 159"/>
              <a:gd name="T78" fmla="*/ 2147483647 w 200"/>
              <a:gd name="T79" fmla="*/ 2147483647 h 159"/>
              <a:gd name="T80" fmla="*/ 2147483647 w 200"/>
              <a:gd name="T81" fmla="*/ 2147483647 h 159"/>
              <a:gd name="T82" fmla="*/ 2147483647 w 200"/>
              <a:gd name="T83" fmla="*/ 2147483647 h 159"/>
              <a:gd name="T84" fmla="*/ 2147483647 w 200"/>
              <a:gd name="T85" fmla="*/ 2147483647 h 159"/>
              <a:gd name="T86" fmla="*/ 2147483647 w 200"/>
              <a:gd name="T87" fmla="*/ 2147483647 h 159"/>
              <a:gd name="T88" fmla="*/ 2147483647 w 200"/>
              <a:gd name="T89" fmla="*/ 2147483647 h 159"/>
              <a:gd name="T90" fmla="*/ 2147483647 w 200"/>
              <a:gd name="T91" fmla="*/ 2147483647 h 159"/>
              <a:gd name="T92" fmla="*/ 2147483647 w 200"/>
              <a:gd name="T93" fmla="*/ 2147483647 h 159"/>
              <a:gd name="T94" fmla="*/ 2147483647 w 200"/>
              <a:gd name="T95" fmla="*/ 2147483647 h 159"/>
              <a:gd name="T96" fmla="*/ 2147483647 w 200"/>
              <a:gd name="T97" fmla="*/ 2147483647 h 159"/>
              <a:gd name="T98" fmla="*/ 2147483647 w 200"/>
              <a:gd name="T99" fmla="*/ 2147483647 h 159"/>
              <a:gd name="T100" fmla="*/ 2147483647 w 200"/>
              <a:gd name="T101" fmla="*/ 2147483647 h 159"/>
              <a:gd name="T102" fmla="*/ 2147483647 w 200"/>
              <a:gd name="T103" fmla="*/ 2147483647 h 159"/>
              <a:gd name="T104" fmla="*/ 2147483647 w 200"/>
              <a:gd name="T105" fmla="*/ 2147483647 h 159"/>
              <a:gd name="T106" fmla="*/ 2147483647 w 200"/>
              <a:gd name="T107" fmla="*/ 2147483647 h 159"/>
              <a:gd name="T108" fmla="*/ 2147483647 w 200"/>
              <a:gd name="T109" fmla="*/ 2147483647 h 159"/>
              <a:gd name="T110" fmla="*/ 2147483647 w 200"/>
              <a:gd name="T111" fmla="*/ 2147483647 h 159"/>
              <a:gd name="T112" fmla="*/ 2147483647 w 200"/>
              <a:gd name="T113" fmla="*/ 2147483647 h 159"/>
              <a:gd name="T114" fmla="*/ 2147483647 w 200"/>
              <a:gd name="T115" fmla="*/ 2147483647 h 159"/>
              <a:gd name="T116" fmla="*/ 2147483647 w 200"/>
              <a:gd name="T117" fmla="*/ 2147483647 h 159"/>
              <a:gd name="T118" fmla="*/ 2147483647 w 200"/>
              <a:gd name="T119" fmla="*/ 0 h 15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0"/>
              <a:gd name="T181" fmla="*/ 0 h 159"/>
              <a:gd name="T182" fmla="*/ 200 w 200"/>
              <a:gd name="T183" fmla="*/ 159 h 15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0" h="159">
                <a:moveTo>
                  <a:pt x="188" y="0"/>
                </a:moveTo>
                <a:lnTo>
                  <a:pt x="183" y="3"/>
                </a:lnTo>
                <a:lnTo>
                  <a:pt x="177" y="9"/>
                </a:lnTo>
                <a:lnTo>
                  <a:pt x="175" y="7"/>
                </a:lnTo>
                <a:lnTo>
                  <a:pt x="171" y="7"/>
                </a:lnTo>
                <a:lnTo>
                  <a:pt x="161" y="11"/>
                </a:lnTo>
                <a:lnTo>
                  <a:pt x="154" y="17"/>
                </a:lnTo>
                <a:lnTo>
                  <a:pt x="148" y="17"/>
                </a:lnTo>
                <a:lnTo>
                  <a:pt x="142" y="17"/>
                </a:lnTo>
                <a:lnTo>
                  <a:pt x="140" y="19"/>
                </a:lnTo>
                <a:lnTo>
                  <a:pt x="137" y="21"/>
                </a:lnTo>
                <a:lnTo>
                  <a:pt x="137" y="17"/>
                </a:lnTo>
                <a:lnTo>
                  <a:pt x="135" y="17"/>
                </a:lnTo>
                <a:lnTo>
                  <a:pt x="131" y="19"/>
                </a:lnTo>
                <a:lnTo>
                  <a:pt x="127" y="17"/>
                </a:lnTo>
                <a:lnTo>
                  <a:pt x="119" y="15"/>
                </a:lnTo>
                <a:lnTo>
                  <a:pt x="119" y="17"/>
                </a:lnTo>
                <a:lnTo>
                  <a:pt x="119" y="21"/>
                </a:lnTo>
                <a:lnTo>
                  <a:pt x="110" y="21"/>
                </a:lnTo>
                <a:lnTo>
                  <a:pt x="98" y="23"/>
                </a:lnTo>
                <a:lnTo>
                  <a:pt x="96" y="25"/>
                </a:lnTo>
                <a:lnTo>
                  <a:pt x="96" y="26"/>
                </a:lnTo>
                <a:lnTo>
                  <a:pt x="92" y="26"/>
                </a:lnTo>
                <a:lnTo>
                  <a:pt x="89" y="26"/>
                </a:lnTo>
                <a:lnTo>
                  <a:pt x="85" y="30"/>
                </a:lnTo>
                <a:lnTo>
                  <a:pt x="81" y="34"/>
                </a:lnTo>
                <a:lnTo>
                  <a:pt x="71" y="34"/>
                </a:lnTo>
                <a:lnTo>
                  <a:pt x="64" y="34"/>
                </a:lnTo>
                <a:lnTo>
                  <a:pt x="64" y="38"/>
                </a:lnTo>
                <a:lnTo>
                  <a:pt x="62" y="40"/>
                </a:lnTo>
                <a:lnTo>
                  <a:pt x="56" y="38"/>
                </a:lnTo>
                <a:lnTo>
                  <a:pt x="52" y="38"/>
                </a:lnTo>
                <a:lnTo>
                  <a:pt x="50" y="40"/>
                </a:lnTo>
                <a:lnTo>
                  <a:pt x="50" y="42"/>
                </a:lnTo>
                <a:lnTo>
                  <a:pt x="52" y="42"/>
                </a:lnTo>
                <a:lnTo>
                  <a:pt x="54" y="44"/>
                </a:lnTo>
                <a:lnTo>
                  <a:pt x="50" y="46"/>
                </a:lnTo>
                <a:lnTo>
                  <a:pt x="50" y="48"/>
                </a:lnTo>
                <a:lnTo>
                  <a:pt x="52" y="49"/>
                </a:lnTo>
                <a:lnTo>
                  <a:pt x="48" y="49"/>
                </a:lnTo>
                <a:lnTo>
                  <a:pt x="44" y="48"/>
                </a:lnTo>
                <a:lnTo>
                  <a:pt x="42" y="51"/>
                </a:lnTo>
                <a:lnTo>
                  <a:pt x="41" y="55"/>
                </a:lnTo>
                <a:lnTo>
                  <a:pt x="41" y="53"/>
                </a:lnTo>
                <a:lnTo>
                  <a:pt x="39" y="53"/>
                </a:lnTo>
                <a:lnTo>
                  <a:pt x="39" y="55"/>
                </a:lnTo>
                <a:lnTo>
                  <a:pt x="39" y="59"/>
                </a:lnTo>
                <a:lnTo>
                  <a:pt x="35" y="59"/>
                </a:lnTo>
                <a:lnTo>
                  <a:pt x="29" y="61"/>
                </a:lnTo>
                <a:lnTo>
                  <a:pt x="27" y="63"/>
                </a:lnTo>
                <a:lnTo>
                  <a:pt x="25" y="67"/>
                </a:lnTo>
                <a:lnTo>
                  <a:pt x="21" y="67"/>
                </a:lnTo>
                <a:lnTo>
                  <a:pt x="18" y="67"/>
                </a:lnTo>
                <a:lnTo>
                  <a:pt x="18" y="71"/>
                </a:lnTo>
                <a:lnTo>
                  <a:pt x="23" y="73"/>
                </a:lnTo>
                <a:lnTo>
                  <a:pt x="27" y="74"/>
                </a:lnTo>
                <a:lnTo>
                  <a:pt x="27" y="76"/>
                </a:lnTo>
                <a:lnTo>
                  <a:pt x="23" y="80"/>
                </a:lnTo>
                <a:lnTo>
                  <a:pt x="27" y="82"/>
                </a:lnTo>
                <a:lnTo>
                  <a:pt x="29" y="82"/>
                </a:lnTo>
                <a:lnTo>
                  <a:pt x="27" y="84"/>
                </a:lnTo>
                <a:lnTo>
                  <a:pt x="25" y="86"/>
                </a:lnTo>
                <a:lnTo>
                  <a:pt x="23" y="88"/>
                </a:lnTo>
                <a:lnTo>
                  <a:pt x="16" y="90"/>
                </a:lnTo>
                <a:lnTo>
                  <a:pt x="12" y="92"/>
                </a:lnTo>
                <a:lnTo>
                  <a:pt x="14" y="97"/>
                </a:lnTo>
                <a:lnTo>
                  <a:pt x="14" y="101"/>
                </a:lnTo>
                <a:lnTo>
                  <a:pt x="14" y="103"/>
                </a:lnTo>
                <a:lnTo>
                  <a:pt x="12" y="103"/>
                </a:lnTo>
                <a:lnTo>
                  <a:pt x="12" y="105"/>
                </a:lnTo>
                <a:lnTo>
                  <a:pt x="14" y="105"/>
                </a:lnTo>
                <a:lnTo>
                  <a:pt x="14" y="107"/>
                </a:lnTo>
                <a:lnTo>
                  <a:pt x="12" y="107"/>
                </a:lnTo>
                <a:lnTo>
                  <a:pt x="10" y="109"/>
                </a:lnTo>
                <a:lnTo>
                  <a:pt x="10" y="111"/>
                </a:lnTo>
                <a:lnTo>
                  <a:pt x="12" y="115"/>
                </a:lnTo>
                <a:lnTo>
                  <a:pt x="4" y="117"/>
                </a:lnTo>
                <a:lnTo>
                  <a:pt x="0" y="119"/>
                </a:lnTo>
                <a:lnTo>
                  <a:pt x="0" y="124"/>
                </a:lnTo>
                <a:lnTo>
                  <a:pt x="2" y="134"/>
                </a:lnTo>
                <a:lnTo>
                  <a:pt x="4" y="134"/>
                </a:lnTo>
                <a:lnTo>
                  <a:pt x="8" y="134"/>
                </a:lnTo>
                <a:lnTo>
                  <a:pt x="10" y="128"/>
                </a:lnTo>
                <a:lnTo>
                  <a:pt x="14" y="130"/>
                </a:lnTo>
                <a:lnTo>
                  <a:pt x="16" y="132"/>
                </a:lnTo>
                <a:lnTo>
                  <a:pt x="18" y="130"/>
                </a:lnTo>
                <a:lnTo>
                  <a:pt x="18" y="128"/>
                </a:lnTo>
                <a:lnTo>
                  <a:pt x="21" y="128"/>
                </a:lnTo>
                <a:lnTo>
                  <a:pt x="25" y="128"/>
                </a:lnTo>
                <a:lnTo>
                  <a:pt x="25" y="132"/>
                </a:lnTo>
                <a:lnTo>
                  <a:pt x="25" y="138"/>
                </a:lnTo>
                <a:lnTo>
                  <a:pt x="31" y="138"/>
                </a:lnTo>
                <a:lnTo>
                  <a:pt x="35" y="136"/>
                </a:lnTo>
                <a:lnTo>
                  <a:pt x="35" y="138"/>
                </a:lnTo>
                <a:lnTo>
                  <a:pt x="35" y="142"/>
                </a:lnTo>
                <a:lnTo>
                  <a:pt x="29" y="142"/>
                </a:lnTo>
                <a:lnTo>
                  <a:pt x="25" y="144"/>
                </a:lnTo>
                <a:lnTo>
                  <a:pt x="25" y="147"/>
                </a:lnTo>
                <a:lnTo>
                  <a:pt x="27" y="145"/>
                </a:lnTo>
                <a:lnTo>
                  <a:pt x="29" y="145"/>
                </a:lnTo>
                <a:lnTo>
                  <a:pt x="29" y="147"/>
                </a:lnTo>
                <a:lnTo>
                  <a:pt x="25" y="151"/>
                </a:lnTo>
                <a:lnTo>
                  <a:pt x="23" y="153"/>
                </a:lnTo>
                <a:lnTo>
                  <a:pt x="31" y="153"/>
                </a:lnTo>
                <a:lnTo>
                  <a:pt x="39" y="153"/>
                </a:lnTo>
                <a:lnTo>
                  <a:pt x="41" y="155"/>
                </a:lnTo>
                <a:lnTo>
                  <a:pt x="44" y="159"/>
                </a:lnTo>
                <a:lnTo>
                  <a:pt x="46" y="155"/>
                </a:lnTo>
                <a:lnTo>
                  <a:pt x="48" y="151"/>
                </a:lnTo>
                <a:lnTo>
                  <a:pt x="50" y="153"/>
                </a:lnTo>
                <a:lnTo>
                  <a:pt x="52" y="155"/>
                </a:lnTo>
                <a:lnTo>
                  <a:pt x="60" y="155"/>
                </a:lnTo>
                <a:lnTo>
                  <a:pt x="66" y="155"/>
                </a:lnTo>
                <a:lnTo>
                  <a:pt x="64" y="153"/>
                </a:lnTo>
                <a:lnTo>
                  <a:pt x="64" y="151"/>
                </a:lnTo>
                <a:lnTo>
                  <a:pt x="62" y="147"/>
                </a:lnTo>
                <a:lnTo>
                  <a:pt x="64" y="147"/>
                </a:lnTo>
                <a:lnTo>
                  <a:pt x="67" y="147"/>
                </a:lnTo>
                <a:lnTo>
                  <a:pt x="69" y="151"/>
                </a:lnTo>
                <a:lnTo>
                  <a:pt x="73" y="151"/>
                </a:lnTo>
                <a:lnTo>
                  <a:pt x="77" y="149"/>
                </a:lnTo>
                <a:lnTo>
                  <a:pt x="81" y="149"/>
                </a:lnTo>
                <a:lnTo>
                  <a:pt x="81" y="145"/>
                </a:lnTo>
                <a:lnTo>
                  <a:pt x="75" y="145"/>
                </a:lnTo>
                <a:lnTo>
                  <a:pt x="71" y="145"/>
                </a:lnTo>
                <a:lnTo>
                  <a:pt x="67" y="144"/>
                </a:lnTo>
                <a:lnTo>
                  <a:pt x="64" y="140"/>
                </a:lnTo>
                <a:lnTo>
                  <a:pt x="60" y="136"/>
                </a:lnTo>
                <a:lnTo>
                  <a:pt x="56" y="132"/>
                </a:lnTo>
                <a:lnTo>
                  <a:pt x="52" y="122"/>
                </a:lnTo>
                <a:lnTo>
                  <a:pt x="50" y="115"/>
                </a:lnTo>
                <a:lnTo>
                  <a:pt x="52" y="113"/>
                </a:lnTo>
                <a:lnTo>
                  <a:pt x="56" y="111"/>
                </a:lnTo>
                <a:lnTo>
                  <a:pt x="54" y="107"/>
                </a:lnTo>
                <a:lnTo>
                  <a:pt x="52" y="105"/>
                </a:lnTo>
                <a:lnTo>
                  <a:pt x="60" y="92"/>
                </a:lnTo>
                <a:lnTo>
                  <a:pt x="60" y="88"/>
                </a:lnTo>
                <a:lnTo>
                  <a:pt x="56" y="86"/>
                </a:lnTo>
                <a:lnTo>
                  <a:pt x="54" y="86"/>
                </a:lnTo>
                <a:lnTo>
                  <a:pt x="58" y="84"/>
                </a:lnTo>
                <a:lnTo>
                  <a:pt x="64" y="84"/>
                </a:lnTo>
                <a:lnTo>
                  <a:pt x="64" y="78"/>
                </a:lnTo>
                <a:lnTo>
                  <a:pt x="64" y="74"/>
                </a:lnTo>
                <a:lnTo>
                  <a:pt x="66" y="74"/>
                </a:lnTo>
                <a:lnTo>
                  <a:pt x="66" y="76"/>
                </a:lnTo>
                <a:lnTo>
                  <a:pt x="69" y="76"/>
                </a:lnTo>
                <a:lnTo>
                  <a:pt x="71" y="74"/>
                </a:lnTo>
                <a:lnTo>
                  <a:pt x="69" y="73"/>
                </a:lnTo>
                <a:lnTo>
                  <a:pt x="69" y="71"/>
                </a:lnTo>
                <a:lnTo>
                  <a:pt x="71" y="71"/>
                </a:lnTo>
                <a:lnTo>
                  <a:pt x="75" y="71"/>
                </a:lnTo>
                <a:lnTo>
                  <a:pt x="73" y="65"/>
                </a:lnTo>
                <a:lnTo>
                  <a:pt x="75" y="61"/>
                </a:lnTo>
                <a:lnTo>
                  <a:pt x="81" y="65"/>
                </a:lnTo>
                <a:lnTo>
                  <a:pt x="83" y="61"/>
                </a:lnTo>
                <a:lnTo>
                  <a:pt x="85" y="57"/>
                </a:lnTo>
                <a:lnTo>
                  <a:pt x="89" y="57"/>
                </a:lnTo>
                <a:lnTo>
                  <a:pt x="89" y="53"/>
                </a:lnTo>
                <a:lnTo>
                  <a:pt x="92" y="48"/>
                </a:lnTo>
                <a:lnTo>
                  <a:pt x="108" y="48"/>
                </a:lnTo>
                <a:lnTo>
                  <a:pt x="112" y="42"/>
                </a:lnTo>
                <a:lnTo>
                  <a:pt x="115" y="38"/>
                </a:lnTo>
                <a:lnTo>
                  <a:pt x="125" y="36"/>
                </a:lnTo>
                <a:lnTo>
                  <a:pt x="137" y="36"/>
                </a:lnTo>
                <a:lnTo>
                  <a:pt x="140" y="32"/>
                </a:lnTo>
                <a:lnTo>
                  <a:pt x="146" y="30"/>
                </a:lnTo>
                <a:lnTo>
                  <a:pt x="148" y="32"/>
                </a:lnTo>
                <a:lnTo>
                  <a:pt x="150" y="34"/>
                </a:lnTo>
                <a:lnTo>
                  <a:pt x="154" y="30"/>
                </a:lnTo>
                <a:lnTo>
                  <a:pt x="158" y="28"/>
                </a:lnTo>
                <a:lnTo>
                  <a:pt x="181" y="23"/>
                </a:lnTo>
                <a:lnTo>
                  <a:pt x="200" y="15"/>
                </a:lnTo>
                <a:lnTo>
                  <a:pt x="198" y="5"/>
                </a:lnTo>
                <a:lnTo>
                  <a:pt x="196" y="0"/>
                </a:lnTo>
                <a:lnTo>
                  <a:pt x="192" y="0"/>
                </a:lnTo>
                <a:lnTo>
                  <a:pt x="188" y="0"/>
                </a:lnTo>
                <a:close/>
              </a:path>
            </a:pathLst>
          </a:custGeom>
          <a:solidFill>
            <a:srgbClr val="EAEAEA"/>
          </a:solidFill>
          <a:ln w="2520">
            <a:solidFill>
              <a:srgbClr val="C0C0C0"/>
            </a:solidFill>
            <a:round/>
            <a:headEnd/>
            <a:tailEnd/>
          </a:ln>
        </p:spPr>
        <p:txBody>
          <a:bodyPr wrap="none" anchor="ctr"/>
          <a:lstStyle/>
          <a:p>
            <a:endParaRPr lang="en-US"/>
          </a:p>
        </p:txBody>
      </p:sp>
      <p:sp>
        <p:nvSpPr>
          <p:cNvPr id="30797" name="Freeform 79"/>
          <p:cNvSpPr>
            <a:spLocks noChangeArrowheads="1"/>
          </p:cNvSpPr>
          <p:nvPr/>
        </p:nvSpPr>
        <p:spPr bwMode="auto">
          <a:xfrm>
            <a:off x="5918200" y="2054225"/>
            <a:ext cx="103188" cy="63500"/>
          </a:xfrm>
          <a:custGeom>
            <a:avLst/>
            <a:gdLst>
              <a:gd name="T0" fmla="*/ 2147483647 w 61"/>
              <a:gd name="T1" fmla="*/ 0 h 40"/>
              <a:gd name="T2" fmla="*/ 2147483647 w 61"/>
              <a:gd name="T3" fmla="*/ 2147483647 h 40"/>
              <a:gd name="T4" fmla="*/ 2147483647 w 61"/>
              <a:gd name="T5" fmla="*/ 2147483647 h 40"/>
              <a:gd name="T6" fmla="*/ 2147483647 w 61"/>
              <a:gd name="T7" fmla="*/ 2147483647 h 40"/>
              <a:gd name="T8" fmla="*/ 2147483647 w 61"/>
              <a:gd name="T9" fmla="*/ 2147483647 h 40"/>
              <a:gd name="T10" fmla="*/ 2147483647 w 61"/>
              <a:gd name="T11" fmla="*/ 2147483647 h 40"/>
              <a:gd name="T12" fmla="*/ 2147483647 w 61"/>
              <a:gd name="T13" fmla="*/ 2147483647 h 40"/>
              <a:gd name="T14" fmla="*/ 2147483647 w 61"/>
              <a:gd name="T15" fmla="*/ 2147483647 h 40"/>
              <a:gd name="T16" fmla="*/ 2147483647 w 61"/>
              <a:gd name="T17" fmla="*/ 2147483647 h 40"/>
              <a:gd name="T18" fmla="*/ 2147483647 w 61"/>
              <a:gd name="T19" fmla="*/ 2147483647 h 40"/>
              <a:gd name="T20" fmla="*/ 2147483647 w 61"/>
              <a:gd name="T21" fmla="*/ 2147483647 h 40"/>
              <a:gd name="T22" fmla="*/ 0 w 61"/>
              <a:gd name="T23" fmla="*/ 2147483647 h 40"/>
              <a:gd name="T24" fmla="*/ 2147483647 w 61"/>
              <a:gd name="T25" fmla="*/ 2147483647 h 40"/>
              <a:gd name="T26" fmla="*/ 2147483647 w 61"/>
              <a:gd name="T27" fmla="*/ 2147483647 h 40"/>
              <a:gd name="T28" fmla="*/ 2147483647 w 61"/>
              <a:gd name="T29" fmla="*/ 2147483647 h 40"/>
              <a:gd name="T30" fmla="*/ 2147483647 w 61"/>
              <a:gd name="T31" fmla="*/ 2147483647 h 40"/>
              <a:gd name="T32" fmla="*/ 2147483647 w 61"/>
              <a:gd name="T33" fmla="*/ 2147483647 h 40"/>
              <a:gd name="T34" fmla="*/ 2147483647 w 61"/>
              <a:gd name="T35" fmla="*/ 2147483647 h 40"/>
              <a:gd name="T36" fmla="*/ 2147483647 w 61"/>
              <a:gd name="T37" fmla="*/ 2147483647 h 40"/>
              <a:gd name="T38" fmla="*/ 2147483647 w 61"/>
              <a:gd name="T39" fmla="*/ 2147483647 h 40"/>
              <a:gd name="T40" fmla="*/ 2147483647 w 61"/>
              <a:gd name="T41" fmla="*/ 2147483647 h 40"/>
              <a:gd name="T42" fmla="*/ 2147483647 w 61"/>
              <a:gd name="T43" fmla="*/ 2147483647 h 40"/>
              <a:gd name="T44" fmla="*/ 2147483647 w 61"/>
              <a:gd name="T45" fmla="*/ 2147483647 h 40"/>
              <a:gd name="T46" fmla="*/ 2147483647 w 61"/>
              <a:gd name="T47" fmla="*/ 2147483647 h 40"/>
              <a:gd name="T48" fmla="*/ 2147483647 w 61"/>
              <a:gd name="T49" fmla="*/ 2147483647 h 40"/>
              <a:gd name="T50" fmla="*/ 2147483647 w 61"/>
              <a:gd name="T51" fmla="*/ 2147483647 h 40"/>
              <a:gd name="T52" fmla="*/ 2147483647 w 61"/>
              <a:gd name="T53" fmla="*/ 2147483647 h 40"/>
              <a:gd name="T54" fmla="*/ 2147483647 w 61"/>
              <a:gd name="T55" fmla="*/ 2147483647 h 40"/>
              <a:gd name="T56" fmla="*/ 2147483647 w 61"/>
              <a:gd name="T57" fmla="*/ 2147483647 h 40"/>
              <a:gd name="T58" fmla="*/ 2147483647 w 61"/>
              <a:gd name="T59" fmla="*/ 2147483647 h 40"/>
              <a:gd name="T60" fmla="*/ 2147483647 w 61"/>
              <a:gd name="T61" fmla="*/ 0 h 40"/>
              <a:gd name="T62" fmla="*/ 2147483647 w 61"/>
              <a:gd name="T63" fmla="*/ 0 h 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
              <a:gd name="T97" fmla="*/ 0 h 40"/>
              <a:gd name="T98" fmla="*/ 61 w 61"/>
              <a:gd name="T99" fmla="*/ 40 h 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 h="40">
                <a:moveTo>
                  <a:pt x="27" y="0"/>
                </a:moveTo>
                <a:lnTo>
                  <a:pt x="27" y="3"/>
                </a:lnTo>
                <a:lnTo>
                  <a:pt x="25" y="3"/>
                </a:lnTo>
                <a:lnTo>
                  <a:pt x="25" y="1"/>
                </a:lnTo>
                <a:lnTo>
                  <a:pt x="21" y="1"/>
                </a:lnTo>
                <a:lnTo>
                  <a:pt x="23" y="3"/>
                </a:lnTo>
                <a:lnTo>
                  <a:pt x="23" y="5"/>
                </a:lnTo>
                <a:lnTo>
                  <a:pt x="12" y="23"/>
                </a:lnTo>
                <a:lnTo>
                  <a:pt x="12" y="26"/>
                </a:lnTo>
                <a:lnTo>
                  <a:pt x="12" y="30"/>
                </a:lnTo>
                <a:lnTo>
                  <a:pt x="6" y="34"/>
                </a:lnTo>
                <a:lnTo>
                  <a:pt x="0" y="40"/>
                </a:lnTo>
                <a:lnTo>
                  <a:pt x="8" y="40"/>
                </a:lnTo>
                <a:lnTo>
                  <a:pt x="15" y="38"/>
                </a:lnTo>
                <a:lnTo>
                  <a:pt x="17" y="34"/>
                </a:lnTo>
                <a:lnTo>
                  <a:pt x="21" y="30"/>
                </a:lnTo>
                <a:lnTo>
                  <a:pt x="27" y="32"/>
                </a:lnTo>
                <a:lnTo>
                  <a:pt x="31" y="34"/>
                </a:lnTo>
                <a:lnTo>
                  <a:pt x="42" y="32"/>
                </a:lnTo>
                <a:lnTo>
                  <a:pt x="52" y="28"/>
                </a:lnTo>
                <a:lnTo>
                  <a:pt x="56" y="28"/>
                </a:lnTo>
                <a:lnTo>
                  <a:pt x="60" y="28"/>
                </a:lnTo>
                <a:lnTo>
                  <a:pt x="61" y="25"/>
                </a:lnTo>
                <a:lnTo>
                  <a:pt x="61" y="21"/>
                </a:lnTo>
                <a:lnTo>
                  <a:pt x="50" y="13"/>
                </a:lnTo>
                <a:lnTo>
                  <a:pt x="37" y="5"/>
                </a:lnTo>
                <a:lnTo>
                  <a:pt x="35" y="7"/>
                </a:lnTo>
                <a:lnTo>
                  <a:pt x="31" y="9"/>
                </a:lnTo>
                <a:lnTo>
                  <a:pt x="31" y="5"/>
                </a:lnTo>
                <a:lnTo>
                  <a:pt x="33" y="1"/>
                </a:lnTo>
                <a:lnTo>
                  <a:pt x="29" y="0"/>
                </a:lnTo>
                <a:lnTo>
                  <a:pt x="27" y="0"/>
                </a:lnTo>
                <a:close/>
              </a:path>
            </a:pathLst>
          </a:custGeom>
          <a:solidFill>
            <a:srgbClr val="EAEAEA"/>
          </a:solidFill>
          <a:ln w="2520">
            <a:solidFill>
              <a:srgbClr val="C0C0C0"/>
            </a:solidFill>
            <a:round/>
            <a:headEnd/>
            <a:tailEnd/>
          </a:ln>
        </p:spPr>
        <p:txBody>
          <a:bodyPr wrap="none" anchor="ctr"/>
          <a:lstStyle/>
          <a:p>
            <a:endParaRPr lang="en-US"/>
          </a:p>
        </p:txBody>
      </p:sp>
      <p:sp>
        <p:nvSpPr>
          <p:cNvPr id="30798" name="Freeform 80"/>
          <p:cNvSpPr>
            <a:spLocks noChangeArrowheads="1"/>
          </p:cNvSpPr>
          <p:nvPr/>
        </p:nvSpPr>
        <p:spPr bwMode="auto">
          <a:xfrm>
            <a:off x="5757863" y="2041525"/>
            <a:ext cx="42862" cy="26988"/>
          </a:xfrm>
          <a:custGeom>
            <a:avLst/>
            <a:gdLst>
              <a:gd name="T0" fmla="*/ 2147483647 w 25"/>
              <a:gd name="T1" fmla="*/ 0 h 17"/>
              <a:gd name="T2" fmla="*/ 0 w 25"/>
              <a:gd name="T3" fmla="*/ 2147483647 h 17"/>
              <a:gd name="T4" fmla="*/ 0 w 25"/>
              <a:gd name="T5" fmla="*/ 2147483647 h 17"/>
              <a:gd name="T6" fmla="*/ 2147483647 w 25"/>
              <a:gd name="T7" fmla="*/ 2147483647 h 17"/>
              <a:gd name="T8" fmla="*/ 2147483647 w 25"/>
              <a:gd name="T9" fmla="*/ 2147483647 h 17"/>
              <a:gd name="T10" fmla="*/ 2147483647 w 25"/>
              <a:gd name="T11" fmla="*/ 2147483647 h 17"/>
              <a:gd name="T12" fmla="*/ 2147483647 w 25"/>
              <a:gd name="T13" fmla="*/ 2147483647 h 17"/>
              <a:gd name="T14" fmla="*/ 2147483647 w 25"/>
              <a:gd name="T15" fmla="*/ 2147483647 h 17"/>
              <a:gd name="T16" fmla="*/ 2147483647 w 25"/>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17"/>
              <a:gd name="T29" fmla="*/ 25 w 25"/>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17">
                <a:moveTo>
                  <a:pt x="2" y="0"/>
                </a:moveTo>
                <a:lnTo>
                  <a:pt x="0" y="9"/>
                </a:lnTo>
                <a:lnTo>
                  <a:pt x="0" y="17"/>
                </a:lnTo>
                <a:lnTo>
                  <a:pt x="12" y="15"/>
                </a:lnTo>
                <a:lnTo>
                  <a:pt x="25" y="15"/>
                </a:lnTo>
                <a:lnTo>
                  <a:pt x="25" y="11"/>
                </a:lnTo>
                <a:lnTo>
                  <a:pt x="25" y="8"/>
                </a:lnTo>
                <a:lnTo>
                  <a:pt x="15" y="2"/>
                </a:lnTo>
                <a:lnTo>
                  <a:pt x="2" y="0"/>
                </a:lnTo>
                <a:close/>
              </a:path>
            </a:pathLst>
          </a:custGeom>
          <a:solidFill>
            <a:srgbClr val="EAEAEA"/>
          </a:solidFill>
          <a:ln w="2520">
            <a:solidFill>
              <a:srgbClr val="C0C0C0"/>
            </a:solidFill>
            <a:round/>
            <a:headEnd/>
            <a:tailEnd/>
          </a:ln>
        </p:spPr>
        <p:txBody>
          <a:bodyPr wrap="none" anchor="ctr"/>
          <a:lstStyle/>
          <a:p>
            <a:endParaRPr lang="en-US"/>
          </a:p>
        </p:txBody>
      </p:sp>
      <p:sp>
        <p:nvSpPr>
          <p:cNvPr id="30799" name="Freeform 81"/>
          <p:cNvSpPr>
            <a:spLocks noChangeArrowheads="1"/>
          </p:cNvSpPr>
          <p:nvPr/>
        </p:nvSpPr>
        <p:spPr bwMode="auto">
          <a:xfrm>
            <a:off x="4894263" y="2038350"/>
            <a:ext cx="12700" cy="12700"/>
          </a:xfrm>
          <a:custGeom>
            <a:avLst/>
            <a:gdLst>
              <a:gd name="T0" fmla="*/ 2147483647 w 8"/>
              <a:gd name="T1" fmla="*/ 0 h 8"/>
              <a:gd name="T2" fmla="*/ 0 w 8"/>
              <a:gd name="T3" fmla="*/ 2147483647 h 8"/>
              <a:gd name="T4" fmla="*/ 0 w 8"/>
              <a:gd name="T5" fmla="*/ 2147483647 h 8"/>
              <a:gd name="T6" fmla="*/ 2147483647 w 8"/>
              <a:gd name="T7" fmla="*/ 2147483647 h 8"/>
              <a:gd name="T8" fmla="*/ 2147483647 w 8"/>
              <a:gd name="T9" fmla="*/ 2147483647 h 8"/>
              <a:gd name="T10" fmla="*/ 2147483647 w 8"/>
              <a:gd name="T11" fmla="*/ 2147483647 h 8"/>
              <a:gd name="T12" fmla="*/ 2147483647 w 8"/>
              <a:gd name="T13" fmla="*/ 2147483647 h 8"/>
              <a:gd name="T14" fmla="*/ 2147483647 w 8"/>
              <a:gd name="T15" fmla="*/ 0 h 8"/>
              <a:gd name="T16" fmla="*/ 2147483647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2" y="0"/>
                </a:moveTo>
                <a:lnTo>
                  <a:pt x="0" y="2"/>
                </a:lnTo>
                <a:lnTo>
                  <a:pt x="0" y="6"/>
                </a:lnTo>
                <a:lnTo>
                  <a:pt x="4" y="6"/>
                </a:lnTo>
                <a:lnTo>
                  <a:pt x="8" y="8"/>
                </a:lnTo>
                <a:lnTo>
                  <a:pt x="6" y="4"/>
                </a:lnTo>
                <a:lnTo>
                  <a:pt x="6" y="2"/>
                </a:lnTo>
                <a:lnTo>
                  <a:pt x="4" y="0"/>
                </a:lnTo>
                <a:lnTo>
                  <a:pt x="2" y="0"/>
                </a:lnTo>
                <a:close/>
              </a:path>
            </a:pathLst>
          </a:custGeom>
          <a:solidFill>
            <a:srgbClr val="EAEAEA"/>
          </a:solidFill>
          <a:ln w="2520">
            <a:solidFill>
              <a:srgbClr val="C0C0C0"/>
            </a:solidFill>
            <a:round/>
            <a:headEnd/>
            <a:tailEnd/>
          </a:ln>
        </p:spPr>
        <p:txBody>
          <a:bodyPr wrap="none" anchor="ctr"/>
          <a:lstStyle/>
          <a:p>
            <a:endParaRPr lang="en-US"/>
          </a:p>
        </p:txBody>
      </p:sp>
      <p:sp>
        <p:nvSpPr>
          <p:cNvPr id="30800" name="Freeform 82"/>
          <p:cNvSpPr>
            <a:spLocks noChangeArrowheads="1"/>
          </p:cNvSpPr>
          <p:nvPr/>
        </p:nvSpPr>
        <p:spPr bwMode="auto">
          <a:xfrm>
            <a:off x="5060950" y="2035175"/>
            <a:ext cx="17463" cy="19050"/>
          </a:xfrm>
          <a:custGeom>
            <a:avLst/>
            <a:gdLst>
              <a:gd name="T0" fmla="*/ 2147483647 w 10"/>
              <a:gd name="T1" fmla="*/ 0 h 12"/>
              <a:gd name="T2" fmla="*/ 0 w 10"/>
              <a:gd name="T3" fmla="*/ 2147483647 h 12"/>
              <a:gd name="T4" fmla="*/ 0 w 10"/>
              <a:gd name="T5" fmla="*/ 2147483647 h 12"/>
              <a:gd name="T6" fmla="*/ 2147483647 w 10"/>
              <a:gd name="T7" fmla="*/ 2147483647 h 12"/>
              <a:gd name="T8" fmla="*/ 2147483647 w 10"/>
              <a:gd name="T9" fmla="*/ 2147483647 h 12"/>
              <a:gd name="T10" fmla="*/ 2147483647 w 10"/>
              <a:gd name="T11" fmla="*/ 2147483647 h 12"/>
              <a:gd name="T12" fmla="*/ 2147483647 w 10"/>
              <a:gd name="T13" fmla="*/ 0 h 12"/>
              <a:gd name="T14" fmla="*/ 0 60000 65536"/>
              <a:gd name="T15" fmla="*/ 0 60000 65536"/>
              <a:gd name="T16" fmla="*/ 0 60000 65536"/>
              <a:gd name="T17" fmla="*/ 0 60000 65536"/>
              <a:gd name="T18" fmla="*/ 0 60000 65536"/>
              <a:gd name="T19" fmla="*/ 0 60000 65536"/>
              <a:gd name="T20" fmla="*/ 0 60000 65536"/>
              <a:gd name="T21" fmla="*/ 0 w 10"/>
              <a:gd name="T22" fmla="*/ 0 h 12"/>
              <a:gd name="T23" fmla="*/ 10 w 1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2">
                <a:moveTo>
                  <a:pt x="4" y="0"/>
                </a:moveTo>
                <a:lnTo>
                  <a:pt x="0" y="4"/>
                </a:lnTo>
                <a:lnTo>
                  <a:pt x="0" y="6"/>
                </a:lnTo>
                <a:lnTo>
                  <a:pt x="2" y="8"/>
                </a:lnTo>
                <a:lnTo>
                  <a:pt x="8" y="12"/>
                </a:lnTo>
                <a:lnTo>
                  <a:pt x="10" y="2"/>
                </a:lnTo>
                <a:lnTo>
                  <a:pt x="4" y="0"/>
                </a:lnTo>
                <a:close/>
              </a:path>
            </a:pathLst>
          </a:custGeom>
          <a:solidFill>
            <a:srgbClr val="EAEAEA"/>
          </a:solidFill>
          <a:ln w="2520">
            <a:solidFill>
              <a:srgbClr val="C0C0C0"/>
            </a:solidFill>
            <a:round/>
            <a:headEnd/>
            <a:tailEnd/>
          </a:ln>
        </p:spPr>
        <p:txBody>
          <a:bodyPr wrap="none" anchor="ctr"/>
          <a:lstStyle/>
          <a:p>
            <a:endParaRPr lang="en-US"/>
          </a:p>
        </p:txBody>
      </p:sp>
      <p:sp>
        <p:nvSpPr>
          <p:cNvPr id="30801" name="Freeform 83"/>
          <p:cNvSpPr>
            <a:spLocks noChangeArrowheads="1"/>
          </p:cNvSpPr>
          <p:nvPr/>
        </p:nvSpPr>
        <p:spPr bwMode="auto">
          <a:xfrm>
            <a:off x="4868863" y="2032000"/>
            <a:ext cx="17462" cy="9525"/>
          </a:xfrm>
          <a:custGeom>
            <a:avLst/>
            <a:gdLst>
              <a:gd name="T0" fmla="*/ 2147483647 w 10"/>
              <a:gd name="T1" fmla="*/ 0 h 6"/>
              <a:gd name="T2" fmla="*/ 2147483647 w 10"/>
              <a:gd name="T3" fmla="*/ 2147483647 h 6"/>
              <a:gd name="T4" fmla="*/ 0 w 10"/>
              <a:gd name="T5" fmla="*/ 2147483647 h 6"/>
              <a:gd name="T6" fmla="*/ 2147483647 w 10"/>
              <a:gd name="T7" fmla="*/ 2147483647 h 6"/>
              <a:gd name="T8" fmla="*/ 2147483647 w 10"/>
              <a:gd name="T9" fmla="*/ 2147483647 h 6"/>
              <a:gd name="T10" fmla="*/ 2147483647 w 10"/>
              <a:gd name="T11" fmla="*/ 2147483647 h 6"/>
              <a:gd name="T12" fmla="*/ 2147483647 w 10"/>
              <a:gd name="T13" fmla="*/ 2147483647 h 6"/>
              <a:gd name="T14" fmla="*/ 2147483647 w 10"/>
              <a:gd name="T15" fmla="*/ 2147483647 h 6"/>
              <a:gd name="T16" fmla="*/ 2147483647 w 10"/>
              <a:gd name="T17" fmla="*/ 0 h 6"/>
              <a:gd name="T18" fmla="*/ 2147483647 w 10"/>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6"/>
              <a:gd name="T32" fmla="*/ 10 w 1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6">
                <a:moveTo>
                  <a:pt x="4" y="0"/>
                </a:moveTo>
                <a:lnTo>
                  <a:pt x="4" y="2"/>
                </a:lnTo>
                <a:lnTo>
                  <a:pt x="0" y="2"/>
                </a:lnTo>
                <a:lnTo>
                  <a:pt x="2" y="4"/>
                </a:lnTo>
                <a:lnTo>
                  <a:pt x="2" y="6"/>
                </a:lnTo>
                <a:lnTo>
                  <a:pt x="6" y="6"/>
                </a:lnTo>
                <a:lnTo>
                  <a:pt x="10" y="6"/>
                </a:lnTo>
                <a:lnTo>
                  <a:pt x="8" y="2"/>
                </a:lnTo>
                <a:lnTo>
                  <a:pt x="6" y="0"/>
                </a:lnTo>
                <a:lnTo>
                  <a:pt x="4" y="0"/>
                </a:lnTo>
                <a:close/>
              </a:path>
            </a:pathLst>
          </a:custGeom>
          <a:solidFill>
            <a:srgbClr val="EAEAEA"/>
          </a:solidFill>
          <a:ln w="2520">
            <a:solidFill>
              <a:srgbClr val="C0C0C0"/>
            </a:solidFill>
            <a:round/>
            <a:headEnd/>
            <a:tailEnd/>
          </a:ln>
        </p:spPr>
        <p:txBody>
          <a:bodyPr wrap="none" anchor="ctr"/>
          <a:lstStyle/>
          <a:p>
            <a:endParaRPr lang="en-US"/>
          </a:p>
        </p:txBody>
      </p:sp>
      <p:sp>
        <p:nvSpPr>
          <p:cNvPr id="30802" name="Freeform 84"/>
          <p:cNvSpPr>
            <a:spLocks noChangeArrowheads="1"/>
          </p:cNvSpPr>
          <p:nvPr/>
        </p:nvSpPr>
        <p:spPr bwMode="auto">
          <a:xfrm>
            <a:off x="4976813" y="2022475"/>
            <a:ext cx="6350" cy="6350"/>
          </a:xfrm>
          <a:custGeom>
            <a:avLst/>
            <a:gdLst>
              <a:gd name="T0" fmla="*/ 0 w 4"/>
              <a:gd name="T1" fmla="*/ 0 h 4"/>
              <a:gd name="T2" fmla="*/ 0 w 4"/>
              <a:gd name="T3" fmla="*/ 2147483647 h 4"/>
              <a:gd name="T4" fmla="*/ 2147483647 w 4"/>
              <a:gd name="T5" fmla="*/ 2147483647 h 4"/>
              <a:gd name="T6" fmla="*/ 2147483647 w 4"/>
              <a:gd name="T7" fmla="*/ 2147483647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0"/>
                </a:moveTo>
                <a:lnTo>
                  <a:pt x="0" y="4"/>
                </a:lnTo>
                <a:lnTo>
                  <a:pt x="4" y="4"/>
                </a:lnTo>
                <a:lnTo>
                  <a:pt x="4" y="2"/>
                </a:lnTo>
                <a:lnTo>
                  <a:pt x="0" y="0"/>
                </a:lnTo>
                <a:close/>
              </a:path>
            </a:pathLst>
          </a:custGeom>
          <a:solidFill>
            <a:srgbClr val="EAEAEA"/>
          </a:solidFill>
          <a:ln w="2520">
            <a:solidFill>
              <a:srgbClr val="C0C0C0"/>
            </a:solidFill>
            <a:round/>
            <a:headEnd/>
            <a:tailEnd/>
          </a:ln>
        </p:spPr>
        <p:txBody>
          <a:bodyPr wrap="none" anchor="ctr"/>
          <a:lstStyle/>
          <a:p>
            <a:endParaRPr lang="en-US"/>
          </a:p>
        </p:txBody>
      </p:sp>
      <p:sp>
        <p:nvSpPr>
          <p:cNvPr id="30803" name="Freeform 85"/>
          <p:cNvSpPr>
            <a:spLocks noChangeArrowheads="1"/>
          </p:cNvSpPr>
          <p:nvPr/>
        </p:nvSpPr>
        <p:spPr bwMode="auto">
          <a:xfrm>
            <a:off x="5006975" y="2019300"/>
            <a:ext cx="22225" cy="19050"/>
          </a:xfrm>
          <a:custGeom>
            <a:avLst/>
            <a:gdLst>
              <a:gd name="T0" fmla="*/ 2147483647 w 13"/>
              <a:gd name="T1" fmla="*/ 0 h 12"/>
              <a:gd name="T2" fmla="*/ 2147483647 w 13"/>
              <a:gd name="T3" fmla="*/ 0 h 12"/>
              <a:gd name="T4" fmla="*/ 2147483647 w 13"/>
              <a:gd name="T5" fmla="*/ 2147483647 h 12"/>
              <a:gd name="T6" fmla="*/ 0 w 13"/>
              <a:gd name="T7" fmla="*/ 2147483647 h 12"/>
              <a:gd name="T8" fmla="*/ 0 w 13"/>
              <a:gd name="T9" fmla="*/ 2147483647 h 12"/>
              <a:gd name="T10" fmla="*/ 2147483647 w 13"/>
              <a:gd name="T11" fmla="*/ 2147483647 h 12"/>
              <a:gd name="T12" fmla="*/ 2147483647 w 13"/>
              <a:gd name="T13" fmla="*/ 2147483647 h 12"/>
              <a:gd name="T14" fmla="*/ 2147483647 w 13"/>
              <a:gd name="T15" fmla="*/ 2147483647 h 12"/>
              <a:gd name="T16" fmla="*/ 2147483647 w 13"/>
              <a:gd name="T17" fmla="*/ 2147483647 h 12"/>
              <a:gd name="T18" fmla="*/ 2147483647 w 13"/>
              <a:gd name="T19" fmla="*/ 2147483647 h 12"/>
              <a:gd name="T20" fmla="*/ 2147483647 w 13"/>
              <a:gd name="T21" fmla="*/ 2147483647 h 12"/>
              <a:gd name="T22" fmla="*/ 2147483647 w 13"/>
              <a:gd name="T23" fmla="*/ 2147483647 h 12"/>
              <a:gd name="T24" fmla="*/ 2147483647 w 13"/>
              <a:gd name="T25" fmla="*/ 2147483647 h 12"/>
              <a:gd name="T26" fmla="*/ 2147483647 w 13"/>
              <a:gd name="T27" fmla="*/ 2147483647 h 12"/>
              <a:gd name="T28" fmla="*/ 2147483647 w 13"/>
              <a:gd name="T29" fmla="*/ 0 h 12"/>
              <a:gd name="T30" fmla="*/ 2147483647 w 13"/>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2"/>
              <a:gd name="T50" fmla="*/ 13 w 13"/>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2">
                <a:moveTo>
                  <a:pt x="7" y="0"/>
                </a:moveTo>
                <a:lnTo>
                  <a:pt x="3" y="0"/>
                </a:lnTo>
                <a:lnTo>
                  <a:pt x="2" y="2"/>
                </a:lnTo>
                <a:lnTo>
                  <a:pt x="0" y="6"/>
                </a:lnTo>
                <a:lnTo>
                  <a:pt x="0" y="8"/>
                </a:lnTo>
                <a:lnTo>
                  <a:pt x="2" y="10"/>
                </a:lnTo>
                <a:lnTo>
                  <a:pt x="3" y="10"/>
                </a:lnTo>
                <a:lnTo>
                  <a:pt x="7" y="12"/>
                </a:lnTo>
                <a:lnTo>
                  <a:pt x="11" y="12"/>
                </a:lnTo>
                <a:lnTo>
                  <a:pt x="13" y="8"/>
                </a:lnTo>
                <a:lnTo>
                  <a:pt x="11" y="6"/>
                </a:lnTo>
                <a:lnTo>
                  <a:pt x="13" y="6"/>
                </a:lnTo>
                <a:lnTo>
                  <a:pt x="13" y="4"/>
                </a:lnTo>
                <a:lnTo>
                  <a:pt x="13" y="2"/>
                </a:lnTo>
                <a:lnTo>
                  <a:pt x="11" y="0"/>
                </a:lnTo>
                <a:lnTo>
                  <a:pt x="7" y="0"/>
                </a:lnTo>
                <a:close/>
              </a:path>
            </a:pathLst>
          </a:custGeom>
          <a:solidFill>
            <a:srgbClr val="EAEAEA"/>
          </a:solidFill>
          <a:ln w="2520">
            <a:solidFill>
              <a:srgbClr val="C0C0C0"/>
            </a:solidFill>
            <a:round/>
            <a:headEnd/>
            <a:tailEnd/>
          </a:ln>
        </p:spPr>
        <p:txBody>
          <a:bodyPr wrap="none" anchor="ctr"/>
          <a:lstStyle/>
          <a:p>
            <a:endParaRPr lang="en-US"/>
          </a:p>
        </p:txBody>
      </p:sp>
      <p:sp>
        <p:nvSpPr>
          <p:cNvPr id="30804" name="Freeform 86"/>
          <p:cNvSpPr>
            <a:spLocks noChangeArrowheads="1"/>
          </p:cNvSpPr>
          <p:nvPr/>
        </p:nvSpPr>
        <p:spPr bwMode="auto">
          <a:xfrm>
            <a:off x="4921250" y="2017713"/>
            <a:ext cx="28575" cy="14287"/>
          </a:xfrm>
          <a:custGeom>
            <a:avLst/>
            <a:gdLst>
              <a:gd name="T0" fmla="*/ 2147483647 w 17"/>
              <a:gd name="T1" fmla="*/ 0 h 9"/>
              <a:gd name="T2" fmla="*/ 2147483647 w 17"/>
              <a:gd name="T3" fmla="*/ 2147483647 h 9"/>
              <a:gd name="T4" fmla="*/ 0 w 17"/>
              <a:gd name="T5" fmla="*/ 2147483647 h 9"/>
              <a:gd name="T6" fmla="*/ 0 w 17"/>
              <a:gd name="T7" fmla="*/ 2147483647 h 9"/>
              <a:gd name="T8" fmla="*/ 2147483647 w 17"/>
              <a:gd name="T9" fmla="*/ 2147483647 h 9"/>
              <a:gd name="T10" fmla="*/ 2147483647 w 17"/>
              <a:gd name="T11" fmla="*/ 2147483647 h 9"/>
              <a:gd name="T12" fmla="*/ 2147483647 w 17"/>
              <a:gd name="T13" fmla="*/ 2147483647 h 9"/>
              <a:gd name="T14" fmla="*/ 2147483647 w 17"/>
              <a:gd name="T15" fmla="*/ 2147483647 h 9"/>
              <a:gd name="T16" fmla="*/ 2147483647 w 17"/>
              <a:gd name="T17" fmla="*/ 2147483647 h 9"/>
              <a:gd name="T18" fmla="*/ 2147483647 w 17"/>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9"/>
              <a:gd name="T32" fmla="*/ 17 w 1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9">
                <a:moveTo>
                  <a:pt x="7" y="0"/>
                </a:moveTo>
                <a:lnTo>
                  <a:pt x="4" y="1"/>
                </a:lnTo>
                <a:lnTo>
                  <a:pt x="0" y="3"/>
                </a:lnTo>
                <a:lnTo>
                  <a:pt x="0" y="5"/>
                </a:lnTo>
                <a:lnTo>
                  <a:pt x="2" y="5"/>
                </a:lnTo>
                <a:lnTo>
                  <a:pt x="7" y="7"/>
                </a:lnTo>
                <a:lnTo>
                  <a:pt x="15" y="9"/>
                </a:lnTo>
                <a:lnTo>
                  <a:pt x="17" y="3"/>
                </a:lnTo>
                <a:lnTo>
                  <a:pt x="11" y="1"/>
                </a:lnTo>
                <a:lnTo>
                  <a:pt x="7" y="0"/>
                </a:lnTo>
                <a:close/>
              </a:path>
            </a:pathLst>
          </a:custGeom>
          <a:solidFill>
            <a:srgbClr val="EAEAEA"/>
          </a:solidFill>
          <a:ln w="2520">
            <a:solidFill>
              <a:srgbClr val="C0C0C0"/>
            </a:solidFill>
            <a:round/>
            <a:headEnd/>
            <a:tailEnd/>
          </a:ln>
        </p:spPr>
        <p:txBody>
          <a:bodyPr wrap="none" anchor="ctr"/>
          <a:lstStyle/>
          <a:p>
            <a:endParaRPr lang="en-US"/>
          </a:p>
        </p:txBody>
      </p:sp>
      <p:sp>
        <p:nvSpPr>
          <p:cNvPr id="30805" name="Freeform 87"/>
          <p:cNvSpPr>
            <a:spLocks noChangeArrowheads="1"/>
          </p:cNvSpPr>
          <p:nvPr/>
        </p:nvSpPr>
        <p:spPr bwMode="auto">
          <a:xfrm>
            <a:off x="5037138" y="2011363"/>
            <a:ext cx="23812" cy="20637"/>
          </a:xfrm>
          <a:custGeom>
            <a:avLst/>
            <a:gdLst>
              <a:gd name="T0" fmla="*/ 0 w 15"/>
              <a:gd name="T1" fmla="*/ 0 h 13"/>
              <a:gd name="T2" fmla="*/ 0 w 15"/>
              <a:gd name="T3" fmla="*/ 2147483647 h 13"/>
              <a:gd name="T4" fmla="*/ 0 w 15"/>
              <a:gd name="T5" fmla="*/ 2147483647 h 13"/>
              <a:gd name="T6" fmla="*/ 2147483647 w 15"/>
              <a:gd name="T7" fmla="*/ 2147483647 h 13"/>
              <a:gd name="T8" fmla="*/ 2147483647 w 15"/>
              <a:gd name="T9" fmla="*/ 2147483647 h 13"/>
              <a:gd name="T10" fmla="*/ 2147483647 w 15"/>
              <a:gd name="T11" fmla="*/ 2147483647 h 13"/>
              <a:gd name="T12" fmla="*/ 2147483647 w 15"/>
              <a:gd name="T13" fmla="*/ 2147483647 h 13"/>
              <a:gd name="T14" fmla="*/ 2147483647 w 15"/>
              <a:gd name="T15" fmla="*/ 2147483647 h 13"/>
              <a:gd name="T16" fmla="*/ 2147483647 w 15"/>
              <a:gd name="T17" fmla="*/ 2147483647 h 13"/>
              <a:gd name="T18" fmla="*/ 2147483647 w 15"/>
              <a:gd name="T19" fmla="*/ 2147483647 h 13"/>
              <a:gd name="T20" fmla="*/ 2147483647 w 15"/>
              <a:gd name="T21" fmla="*/ 2147483647 h 13"/>
              <a:gd name="T22" fmla="*/ 2147483647 w 15"/>
              <a:gd name="T23" fmla="*/ 2147483647 h 13"/>
              <a:gd name="T24" fmla="*/ 0 w 15"/>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3"/>
              <a:gd name="T41" fmla="*/ 15 w 15"/>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3">
                <a:moveTo>
                  <a:pt x="0" y="0"/>
                </a:moveTo>
                <a:lnTo>
                  <a:pt x="0" y="5"/>
                </a:lnTo>
                <a:lnTo>
                  <a:pt x="0" y="13"/>
                </a:lnTo>
                <a:lnTo>
                  <a:pt x="4" y="13"/>
                </a:lnTo>
                <a:lnTo>
                  <a:pt x="8" y="13"/>
                </a:lnTo>
                <a:lnTo>
                  <a:pt x="9" y="11"/>
                </a:lnTo>
                <a:lnTo>
                  <a:pt x="9" y="7"/>
                </a:lnTo>
                <a:lnTo>
                  <a:pt x="13" y="5"/>
                </a:lnTo>
                <a:lnTo>
                  <a:pt x="15" y="5"/>
                </a:lnTo>
                <a:lnTo>
                  <a:pt x="15" y="4"/>
                </a:lnTo>
                <a:lnTo>
                  <a:pt x="13" y="4"/>
                </a:lnTo>
                <a:lnTo>
                  <a:pt x="6" y="2"/>
                </a:lnTo>
                <a:lnTo>
                  <a:pt x="0" y="0"/>
                </a:lnTo>
                <a:close/>
              </a:path>
            </a:pathLst>
          </a:custGeom>
          <a:solidFill>
            <a:srgbClr val="EAEAEA"/>
          </a:solidFill>
          <a:ln w="2520">
            <a:solidFill>
              <a:srgbClr val="C0C0C0"/>
            </a:solidFill>
            <a:round/>
            <a:headEnd/>
            <a:tailEnd/>
          </a:ln>
        </p:spPr>
        <p:txBody>
          <a:bodyPr wrap="none" anchor="ctr"/>
          <a:lstStyle/>
          <a:p>
            <a:endParaRPr lang="en-US"/>
          </a:p>
        </p:txBody>
      </p:sp>
      <p:sp>
        <p:nvSpPr>
          <p:cNvPr id="30806" name="Freeform 88"/>
          <p:cNvSpPr>
            <a:spLocks noChangeArrowheads="1"/>
          </p:cNvSpPr>
          <p:nvPr/>
        </p:nvSpPr>
        <p:spPr bwMode="auto">
          <a:xfrm>
            <a:off x="4954588" y="2011363"/>
            <a:ext cx="6350" cy="6350"/>
          </a:xfrm>
          <a:custGeom>
            <a:avLst/>
            <a:gdLst>
              <a:gd name="T0" fmla="*/ 0 w 4"/>
              <a:gd name="T1" fmla="*/ 0 h 4"/>
              <a:gd name="T2" fmla="*/ 0 w 4"/>
              <a:gd name="T3" fmla="*/ 2147483647 h 4"/>
              <a:gd name="T4" fmla="*/ 2147483647 w 4"/>
              <a:gd name="T5" fmla="*/ 2147483647 h 4"/>
              <a:gd name="T6" fmla="*/ 2147483647 w 4"/>
              <a:gd name="T7" fmla="*/ 2147483647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0"/>
                </a:moveTo>
                <a:lnTo>
                  <a:pt x="0" y="4"/>
                </a:lnTo>
                <a:lnTo>
                  <a:pt x="4" y="4"/>
                </a:lnTo>
                <a:lnTo>
                  <a:pt x="4" y="2"/>
                </a:lnTo>
                <a:lnTo>
                  <a:pt x="0" y="0"/>
                </a:lnTo>
                <a:close/>
              </a:path>
            </a:pathLst>
          </a:custGeom>
          <a:solidFill>
            <a:srgbClr val="EAEAEA"/>
          </a:solidFill>
          <a:ln w="2520">
            <a:solidFill>
              <a:srgbClr val="C0C0C0"/>
            </a:solidFill>
            <a:round/>
            <a:headEnd/>
            <a:tailEnd/>
          </a:ln>
        </p:spPr>
        <p:txBody>
          <a:bodyPr wrap="none" anchor="ctr"/>
          <a:lstStyle/>
          <a:p>
            <a:endParaRPr lang="en-US"/>
          </a:p>
        </p:txBody>
      </p:sp>
      <p:sp>
        <p:nvSpPr>
          <p:cNvPr id="30807" name="Freeform 89"/>
          <p:cNvSpPr>
            <a:spLocks noChangeArrowheads="1"/>
          </p:cNvSpPr>
          <p:nvPr/>
        </p:nvSpPr>
        <p:spPr bwMode="auto">
          <a:xfrm>
            <a:off x="4710113" y="1998663"/>
            <a:ext cx="190500" cy="42862"/>
          </a:xfrm>
          <a:custGeom>
            <a:avLst/>
            <a:gdLst>
              <a:gd name="T0" fmla="*/ 2147483647 w 113"/>
              <a:gd name="T1" fmla="*/ 0 h 27"/>
              <a:gd name="T2" fmla="*/ 2147483647 w 113"/>
              <a:gd name="T3" fmla="*/ 2147483647 h 27"/>
              <a:gd name="T4" fmla="*/ 2147483647 w 113"/>
              <a:gd name="T5" fmla="*/ 2147483647 h 27"/>
              <a:gd name="T6" fmla="*/ 2147483647 w 113"/>
              <a:gd name="T7" fmla="*/ 2147483647 h 27"/>
              <a:gd name="T8" fmla="*/ 2147483647 w 113"/>
              <a:gd name="T9" fmla="*/ 2147483647 h 27"/>
              <a:gd name="T10" fmla="*/ 2147483647 w 113"/>
              <a:gd name="T11" fmla="*/ 2147483647 h 27"/>
              <a:gd name="T12" fmla="*/ 2147483647 w 113"/>
              <a:gd name="T13" fmla="*/ 2147483647 h 27"/>
              <a:gd name="T14" fmla="*/ 2147483647 w 113"/>
              <a:gd name="T15" fmla="*/ 2147483647 h 27"/>
              <a:gd name="T16" fmla="*/ 2147483647 w 113"/>
              <a:gd name="T17" fmla="*/ 2147483647 h 27"/>
              <a:gd name="T18" fmla="*/ 0 w 113"/>
              <a:gd name="T19" fmla="*/ 2147483647 h 27"/>
              <a:gd name="T20" fmla="*/ 2147483647 w 113"/>
              <a:gd name="T21" fmla="*/ 2147483647 h 27"/>
              <a:gd name="T22" fmla="*/ 2147483647 w 113"/>
              <a:gd name="T23" fmla="*/ 2147483647 h 27"/>
              <a:gd name="T24" fmla="*/ 2147483647 w 113"/>
              <a:gd name="T25" fmla="*/ 2147483647 h 27"/>
              <a:gd name="T26" fmla="*/ 2147483647 w 113"/>
              <a:gd name="T27" fmla="*/ 2147483647 h 27"/>
              <a:gd name="T28" fmla="*/ 2147483647 w 113"/>
              <a:gd name="T29" fmla="*/ 2147483647 h 27"/>
              <a:gd name="T30" fmla="*/ 2147483647 w 113"/>
              <a:gd name="T31" fmla="*/ 2147483647 h 27"/>
              <a:gd name="T32" fmla="*/ 2147483647 w 113"/>
              <a:gd name="T33" fmla="*/ 2147483647 h 27"/>
              <a:gd name="T34" fmla="*/ 2147483647 w 113"/>
              <a:gd name="T35" fmla="*/ 2147483647 h 27"/>
              <a:gd name="T36" fmla="*/ 2147483647 w 113"/>
              <a:gd name="T37" fmla="*/ 2147483647 h 27"/>
              <a:gd name="T38" fmla="*/ 2147483647 w 113"/>
              <a:gd name="T39" fmla="*/ 2147483647 h 27"/>
              <a:gd name="T40" fmla="*/ 2147483647 w 113"/>
              <a:gd name="T41" fmla="*/ 2147483647 h 27"/>
              <a:gd name="T42" fmla="*/ 2147483647 w 113"/>
              <a:gd name="T43" fmla="*/ 2147483647 h 27"/>
              <a:gd name="T44" fmla="*/ 2147483647 w 113"/>
              <a:gd name="T45" fmla="*/ 2147483647 h 27"/>
              <a:gd name="T46" fmla="*/ 2147483647 w 113"/>
              <a:gd name="T47" fmla="*/ 2147483647 h 27"/>
              <a:gd name="T48" fmla="*/ 2147483647 w 113"/>
              <a:gd name="T49" fmla="*/ 2147483647 h 27"/>
              <a:gd name="T50" fmla="*/ 2147483647 w 113"/>
              <a:gd name="T51" fmla="*/ 2147483647 h 27"/>
              <a:gd name="T52" fmla="*/ 2147483647 w 113"/>
              <a:gd name="T53" fmla="*/ 2147483647 h 27"/>
              <a:gd name="T54" fmla="*/ 2147483647 w 113"/>
              <a:gd name="T55" fmla="*/ 2147483647 h 27"/>
              <a:gd name="T56" fmla="*/ 2147483647 w 113"/>
              <a:gd name="T57" fmla="*/ 2147483647 h 27"/>
              <a:gd name="T58" fmla="*/ 2147483647 w 113"/>
              <a:gd name="T59" fmla="*/ 2147483647 h 27"/>
              <a:gd name="T60" fmla="*/ 2147483647 w 113"/>
              <a:gd name="T61" fmla="*/ 2147483647 h 27"/>
              <a:gd name="T62" fmla="*/ 2147483647 w 113"/>
              <a:gd name="T63" fmla="*/ 2147483647 h 27"/>
              <a:gd name="T64" fmla="*/ 2147483647 w 113"/>
              <a:gd name="T65" fmla="*/ 2147483647 h 27"/>
              <a:gd name="T66" fmla="*/ 2147483647 w 113"/>
              <a:gd name="T67" fmla="*/ 2147483647 h 27"/>
              <a:gd name="T68" fmla="*/ 2147483647 w 113"/>
              <a:gd name="T69" fmla="*/ 2147483647 h 27"/>
              <a:gd name="T70" fmla="*/ 2147483647 w 113"/>
              <a:gd name="T71" fmla="*/ 2147483647 h 27"/>
              <a:gd name="T72" fmla="*/ 2147483647 w 113"/>
              <a:gd name="T73" fmla="*/ 2147483647 h 27"/>
              <a:gd name="T74" fmla="*/ 2147483647 w 113"/>
              <a:gd name="T75" fmla="*/ 2147483647 h 27"/>
              <a:gd name="T76" fmla="*/ 2147483647 w 113"/>
              <a:gd name="T77" fmla="*/ 2147483647 h 27"/>
              <a:gd name="T78" fmla="*/ 2147483647 w 113"/>
              <a:gd name="T79" fmla="*/ 2147483647 h 27"/>
              <a:gd name="T80" fmla="*/ 2147483647 w 113"/>
              <a:gd name="T81" fmla="*/ 2147483647 h 27"/>
              <a:gd name="T82" fmla="*/ 2147483647 w 113"/>
              <a:gd name="T83" fmla="*/ 2147483647 h 27"/>
              <a:gd name="T84" fmla="*/ 2147483647 w 113"/>
              <a:gd name="T85" fmla="*/ 2147483647 h 27"/>
              <a:gd name="T86" fmla="*/ 2147483647 w 113"/>
              <a:gd name="T87" fmla="*/ 2147483647 h 27"/>
              <a:gd name="T88" fmla="*/ 2147483647 w 113"/>
              <a:gd name="T89" fmla="*/ 2147483647 h 27"/>
              <a:gd name="T90" fmla="*/ 2147483647 w 113"/>
              <a:gd name="T91" fmla="*/ 2147483647 h 27"/>
              <a:gd name="T92" fmla="*/ 2147483647 w 113"/>
              <a:gd name="T93" fmla="*/ 2147483647 h 27"/>
              <a:gd name="T94" fmla="*/ 2147483647 w 113"/>
              <a:gd name="T95" fmla="*/ 2147483647 h 27"/>
              <a:gd name="T96" fmla="*/ 2147483647 w 113"/>
              <a:gd name="T97" fmla="*/ 2147483647 h 27"/>
              <a:gd name="T98" fmla="*/ 2147483647 w 113"/>
              <a:gd name="T99" fmla="*/ 2147483647 h 27"/>
              <a:gd name="T100" fmla="*/ 2147483647 w 113"/>
              <a:gd name="T101" fmla="*/ 2147483647 h 27"/>
              <a:gd name="T102" fmla="*/ 2147483647 w 113"/>
              <a:gd name="T103" fmla="*/ 2147483647 h 27"/>
              <a:gd name="T104" fmla="*/ 2147483647 w 113"/>
              <a:gd name="T105" fmla="*/ 2147483647 h 27"/>
              <a:gd name="T106" fmla="*/ 2147483647 w 113"/>
              <a:gd name="T107" fmla="*/ 2147483647 h 27"/>
              <a:gd name="T108" fmla="*/ 2147483647 w 113"/>
              <a:gd name="T109" fmla="*/ 2147483647 h 27"/>
              <a:gd name="T110" fmla="*/ 2147483647 w 113"/>
              <a:gd name="T111" fmla="*/ 2147483647 h 27"/>
              <a:gd name="T112" fmla="*/ 2147483647 w 113"/>
              <a:gd name="T113" fmla="*/ 2147483647 h 27"/>
              <a:gd name="T114" fmla="*/ 2147483647 w 113"/>
              <a:gd name="T115" fmla="*/ 0 h 2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3"/>
              <a:gd name="T175" fmla="*/ 0 h 27"/>
              <a:gd name="T176" fmla="*/ 113 w 113"/>
              <a:gd name="T177" fmla="*/ 27 h 2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3" h="27">
                <a:moveTo>
                  <a:pt x="61" y="0"/>
                </a:moveTo>
                <a:lnTo>
                  <a:pt x="58" y="4"/>
                </a:lnTo>
                <a:lnTo>
                  <a:pt x="44" y="4"/>
                </a:lnTo>
                <a:lnTo>
                  <a:pt x="33" y="2"/>
                </a:lnTo>
                <a:lnTo>
                  <a:pt x="23" y="6"/>
                </a:lnTo>
                <a:lnTo>
                  <a:pt x="15" y="10"/>
                </a:lnTo>
                <a:lnTo>
                  <a:pt x="11" y="8"/>
                </a:lnTo>
                <a:lnTo>
                  <a:pt x="8" y="8"/>
                </a:lnTo>
                <a:lnTo>
                  <a:pt x="4" y="12"/>
                </a:lnTo>
                <a:lnTo>
                  <a:pt x="0" y="17"/>
                </a:lnTo>
                <a:lnTo>
                  <a:pt x="6" y="17"/>
                </a:lnTo>
                <a:lnTo>
                  <a:pt x="13" y="17"/>
                </a:lnTo>
                <a:lnTo>
                  <a:pt x="13" y="19"/>
                </a:lnTo>
                <a:lnTo>
                  <a:pt x="23" y="17"/>
                </a:lnTo>
                <a:lnTo>
                  <a:pt x="33" y="15"/>
                </a:lnTo>
                <a:lnTo>
                  <a:pt x="35" y="19"/>
                </a:lnTo>
                <a:lnTo>
                  <a:pt x="40" y="17"/>
                </a:lnTo>
                <a:lnTo>
                  <a:pt x="42" y="15"/>
                </a:lnTo>
                <a:lnTo>
                  <a:pt x="44" y="12"/>
                </a:lnTo>
                <a:lnTo>
                  <a:pt x="48" y="10"/>
                </a:lnTo>
                <a:lnTo>
                  <a:pt x="54" y="12"/>
                </a:lnTo>
                <a:lnTo>
                  <a:pt x="56" y="13"/>
                </a:lnTo>
                <a:lnTo>
                  <a:pt x="59" y="13"/>
                </a:lnTo>
                <a:lnTo>
                  <a:pt x="63" y="15"/>
                </a:lnTo>
                <a:lnTo>
                  <a:pt x="61" y="17"/>
                </a:lnTo>
                <a:lnTo>
                  <a:pt x="59" y="21"/>
                </a:lnTo>
                <a:lnTo>
                  <a:pt x="63" y="21"/>
                </a:lnTo>
                <a:lnTo>
                  <a:pt x="67" y="23"/>
                </a:lnTo>
                <a:lnTo>
                  <a:pt x="69" y="27"/>
                </a:lnTo>
                <a:lnTo>
                  <a:pt x="77" y="23"/>
                </a:lnTo>
                <a:lnTo>
                  <a:pt x="86" y="17"/>
                </a:lnTo>
                <a:lnTo>
                  <a:pt x="90" y="17"/>
                </a:lnTo>
                <a:lnTo>
                  <a:pt x="98" y="19"/>
                </a:lnTo>
                <a:lnTo>
                  <a:pt x="98" y="15"/>
                </a:lnTo>
                <a:lnTo>
                  <a:pt x="106" y="13"/>
                </a:lnTo>
                <a:lnTo>
                  <a:pt x="113" y="13"/>
                </a:lnTo>
                <a:lnTo>
                  <a:pt x="113" y="10"/>
                </a:lnTo>
                <a:lnTo>
                  <a:pt x="113" y="6"/>
                </a:lnTo>
                <a:lnTo>
                  <a:pt x="107" y="8"/>
                </a:lnTo>
                <a:lnTo>
                  <a:pt x="106" y="8"/>
                </a:lnTo>
                <a:lnTo>
                  <a:pt x="106" y="6"/>
                </a:lnTo>
                <a:lnTo>
                  <a:pt x="107" y="4"/>
                </a:lnTo>
                <a:lnTo>
                  <a:pt x="98" y="4"/>
                </a:lnTo>
                <a:lnTo>
                  <a:pt x="94" y="4"/>
                </a:lnTo>
                <a:lnTo>
                  <a:pt x="96" y="4"/>
                </a:lnTo>
                <a:lnTo>
                  <a:pt x="96" y="6"/>
                </a:lnTo>
                <a:lnTo>
                  <a:pt x="96" y="8"/>
                </a:lnTo>
                <a:lnTo>
                  <a:pt x="94" y="10"/>
                </a:lnTo>
                <a:lnTo>
                  <a:pt x="84" y="12"/>
                </a:lnTo>
                <a:lnTo>
                  <a:pt x="77" y="12"/>
                </a:lnTo>
                <a:lnTo>
                  <a:pt x="67" y="10"/>
                </a:lnTo>
                <a:lnTo>
                  <a:pt x="58" y="10"/>
                </a:lnTo>
                <a:lnTo>
                  <a:pt x="77" y="8"/>
                </a:lnTo>
                <a:lnTo>
                  <a:pt x="84" y="8"/>
                </a:lnTo>
                <a:lnTo>
                  <a:pt x="81" y="6"/>
                </a:lnTo>
                <a:lnTo>
                  <a:pt x="77" y="6"/>
                </a:lnTo>
                <a:lnTo>
                  <a:pt x="69" y="2"/>
                </a:lnTo>
                <a:lnTo>
                  <a:pt x="61" y="0"/>
                </a:lnTo>
                <a:close/>
              </a:path>
            </a:pathLst>
          </a:custGeom>
          <a:solidFill>
            <a:srgbClr val="EAEAEA"/>
          </a:solidFill>
          <a:ln w="2520">
            <a:solidFill>
              <a:srgbClr val="C0C0C0"/>
            </a:solidFill>
            <a:round/>
            <a:headEnd/>
            <a:tailEnd/>
          </a:ln>
        </p:spPr>
        <p:txBody>
          <a:bodyPr wrap="none" anchor="ctr"/>
          <a:lstStyle/>
          <a:p>
            <a:endParaRPr lang="en-US"/>
          </a:p>
        </p:txBody>
      </p:sp>
      <p:sp>
        <p:nvSpPr>
          <p:cNvPr id="30808" name="Freeform 90"/>
          <p:cNvSpPr>
            <a:spLocks noChangeArrowheads="1"/>
          </p:cNvSpPr>
          <p:nvPr/>
        </p:nvSpPr>
        <p:spPr bwMode="auto">
          <a:xfrm>
            <a:off x="5078413" y="1995488"/>
            <a:ext cx="46037" cy="33337"/>
          </a:xfrm>
          <a:custGeom>
            <a:avLst/>
            <a:gdLst>
              <a:gd name="T0" fmla="*/ 2147483647 w 27"/>
              <a:gd name="T1" fmla="*/ 0 h 21"/>
              <a:gd name="T2" fmla="*/ 2147483647 w 27"/>
              <a:gd name="T3" fmla="*/ 2147483647 h 21"/>
              <a:gd name="T4" fmla="*/ 2147483647 w 27"/>
              <a:gd name="T5" fmla="*/ 2147483647 h 21"/>
              <a:gd name="T6" fmla="*/ 0 w 27"/>
              <a:gd name="T7" fmla="*/ 2147483647 h 21"/>
              <a:gd name="T8" fmla="*/ 0 w 27"/>
              <a:gd name="T9" fmla="*/ 2147483647 h 21"/>
              <a:gd name="T10" fmla="*/ 2147483647 w 27"/>
              <a:gd name="T11" fmla="*/ 2147483647 h 21"/>
              <a:gd name="T12" fmla="*/ 2147483647 w 27"/>
              <a:gd name="T13" fmla="*/ 2147483647 h 21"/>
              <a:gd name="T14" fmla="*/ 2147483647 w 27"/>
              <a:gd name="T15" fmla="*/ 2147483647 h 21"/>
              <a:gd name="T16" fmla="*/ 2147483647 w 27"/>
              <a:gd name="T17" fmla="*/ 2147483647 h 21"/>
              <a:gd name="T18" fmla="*/ 2147483647 w 27"/>
              <a:gd name="T19" fmla="*/ 2147483647 h 21"/>
              <a:gd name="T20" fmla="*/ 2147483647 w 27"/>
              <a:gd name="T21" fmla="*/ 2147483647 h 21"/>
              <a:gd name="T22" fmla="*/ 2147483647 w 27"/>
              <a:gd name="T23" fmla="*/ 2147483647 h 21"/>
              <a:gd name="T24" fmla="*/ 2147483647 w 27"/>
              <a:gd name="T25" fmla="*/ 2147483647 h 21"/>
              <a:gd name="T26" fmla="*/ 2147483647 w 27"/>
              <a:gd name="T27" fmla="*/ 2147483647 h 21"/>
              <a:gd name="T28" fmla="*/ 2147483647 w 27"/>
              <a:gd name="T29" fmla="*/ 2147483647 h 21"/>
              <a:gd name="T30" fmla="*/ 2147483647 w 27"/>
              <a:gd name="T31" fmla="*/ 2147483647 h 21"/>
              <a:gd name="T32" fmla="*/ 2147483647 w 27"/>
              <a:gd name="T33" fmla="*/ 0 h 21"/>
              <a:gd name="T34" fmla="*/ 2147483647 w 27"/>
              <a:gd name="T35" fmla="*/ 0 h 21"/>
              <a:gd name="T36" fmla="*/ 2147483647 w 27"/>
              <a:gd name="T37" fmla="*/ 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
              <a:gd name="T58" fmla="*/ 0 h 21"/>
              <a:gd name="T59" fmla="*/ 27 w 27"/>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 h="21">
                <a:moveTo>
                  <a:pt x="9" y="0"/>
                </a:moveTo>
                <a:lnTo>
                  <a:pt x="4" y="4"/>
                </a:lnTo>
                <a:lnTo>
                  <a:pt x="2" y="8"/>
                </a:lnTo>
                <a:lnTo>
                  <a:pt x="0" y="12"/>
                </a:lnTo>
                <a:lnTo>
                  <a:pt x="0" y="15"/>
                </a:lnTo>
                <a:lnTo>
                  <a:pt x="2" y="17"/>
                </a:lnTo>
                <a:lnTo>
                  <a:pt x="4" y="19"/>
                </a:lnTo>
                <a:lnTo>
                  <a:pt x="8" y="21"/>
                </a:lnTo>
                <a:lnTo>
                  <a:pt x="13" y="21"/>
                </a:lnTo>
                <a:lnTo>
                  <a:pt x="11" y="17"/>
                </a:lnTo>
                <a:lnTo>
                  <a:pt x="11" y="14"/>
                </a:lnTo>
                <a:lnTo>
                  <a:pt x="17" y="14"/>
                </a:lnTo>
                <a:lnTo>
                  <a:pt x="27" y="14"/>
                </a:lnTo>
                <a:lnTo>
                  <a:pt x="23" y="6"/>
                </a:lnTo>
                <a:lnTo>
                  <a:pt x="21" y="4"/>
                </a:lnTo>
                <a:lnTo>
                  <a:pt x="17" y="4"/>
                </a:lnTo>
                <a:lnTo>
                  <a:pt x="17" y="0"/>
                </a:lnTo>
                <a:lnTo>
                  <a:pt x="13" y="0"/>
                </a:lnTo>
                <a:lnTo>
                  <a:pt x="9" y="0"/>
                </a:lnTo>
                <a:close/>
              </a:path>
            </a:pathLst>
          </a:custGeom>
          <a:solidFill>
            <a:srgbClr val="EAEAEA"/>
          </a:solidFill>
          <a:ln w="2520">
            <a:solidFill>
              <a:srgbClr val="C0C0C0"/>
            </a:solidFill>
            <a:round/>
            <a:headEnd/>
            <a:tailEnd/>
          </a:ln>
        </p:spPr>
        <p:txBody>
          <a:bodyPr wrap="none" anchor="ctr"/>
          <a:lstStyle/>
          <a:p>
            <a:endParaRPr lang="en-US"/>
          </a:p>
        </p:txBody>
      </p:sp>
      <p:sp>
        <p:nvSpPr>
          <p:cNvPr id="30809" name="Freeform 91"/>
          <p:cNvSpPr>
            <a:spLocks noChangeArrowheads="1"/>
          </p:cNvSpPr>
          <p:nvPr/>
        </p:nvSpPr>
        <p:spPr bwMode="auto">
          <a:xfrm>
            <a:off x="5780088" y="1989138"/>
            <a:ext cx="150812" cy="95250"/>
          </a:xfrm>
          <a:custGeom>
            <a:avLst/>
            <a:gdLst>
              <a:gd name="T0" fmla="*/ 2147483647 w 89"/>
              <a:gd name="T1" fmla="*/ 0 h 60"/>
              <a:gd name="T2" fmla="*/ 2147483647 w 89"/>
              <a:gd name="T3" fmla="*/ 2147483647 h 60"/>
              <a:gd name="T4" fmla="*/ 2147483647 w 89"/>
              <a:gd name="T5" fmla="*/ 2147483647 h 60"/>
              <a:gd name="T6" fmla="*/ 2147483647 w 89"/>
              <a:gd name="T7" fmla="*/ 2147483647 h 60"/>
              <a:gd name="T8" fmla="*/ 2147483647 w 89"/>
              <a:gd name="T9" fmla="*/ 2147483647 h 60"/>
              <a:gd name="T10" fmla="*/ 2147483647 w 89"/>
              <a:gd name="T11" fmla="*/ 2147483647 h 60"/>
              <a:gd name="T12" fmla="*/ 2147483647 w 89"/>
              <a:gd name="T13" fmla="*/ 2147483647 h 60"/>
              <a:gd name="T14" fmla="*/ 2147483647 w 89"/>
              <a:gd name="T15" fmla="*/ 2147483647 h 60"/>
              <a:gd name="T16" fmla="*/ 2147483647 w 89"/>
              <a:gd name="T17" fmla="*/ 2147483647 h 60"/>
              <a:gd name="T18" fmla="*/ 2147483647 w 89"/>
              <a:gd name="T19" fmla="*/ 2147483647 h 60"/>
              <a:gd name="T20" fmla="*/ 0 w 89"/>
              <a:gd name="T21" fmla="*/ 2147483647 h 60"/>
              <a:gd name="T22" fmla="*/ 2147483647 w 89"/>
              <a:gd name="T23" fmla="*/ 2147483647 h 60"/>
              <a:gd name="T24" fmla="*/ 2147483647 w 89"/>
              <a:gd name="T25" fmla="*/ 2147483647 h 60"/>
              <a:gd name="T26" fmla="*/ 2147483647 w 89"/>
              <a:gd name="T27" fmla="*/ 2147483647 h 60"/>
              <a:gd name="T28" fmla="*/ 2147483647 w 89"/>
              <a:gd name="T29" fmla="*/ 2147483647 h 60"/>
              <a:gd name="T30" fmla="*/ 2147483647 w 89"/>
              <a:gd name="T31" fmla="*/ 2147483647 h 60"/>
              <a:gd name="T32" fmla="*/ 2147483647 w 89"/>
              <a:gd name="T33" fmla="*/ 2147483647 h 60"/>
              <a:gd name="T34" fmla="*/ 2147483647 w 89"/>
              <a:gd name="T35" fmla="*/ 2147483647 h 60"/>
              <a:gd name="T36" fmla="*/ 2147483647 w 89"/>
              <a:gd name="T37" fmla="*/ 2147483647 h 60"/>
              <a:gd name="T38" fmla="*/ 2147483647 w 89"/>
              <a:gd name="T39" fmla="*/ 2147483647 h 60"/>
              <a:gd name="T40" fmla="*/ 2147483647 w 89"/>
              <a:gd name="T41" fmla="*/ 2147483647 h 60"/>
              <a:gd name="T42" fmla="*/ 2147483647 w 89"/>
              <a:gd name="T43" fmla="*/ 2147483647 h 60"/>
              <a:gd name="T44" fmla="*/ 2147483647 w 89"/>
              <a:gd name="T45" fmla="*/ 2147483647 h 60"/>
              <a:gd name="T46" fmla="*/ 2147483647 w 89"/>
              <a:gd name="T47" fmla="*/ 2147483647 h 60"/>
              <a:gd name="T48" fmla="*/ 2147483647 w 89"/>
              <a:gd name="T49" fmla="*/ 2147483647 h 60"/>
              <a:gd name="T50" fmla="*/ 2147483647 w 89"/>
              <a:gd name="T51" fmla="*/ 2147483647 h 60"/>
              <a:gd name="T52" fmla="*/ 2147483647 w 89"/>
              <a:gd name="T53" fmla="*/ 2147483647 h 60"/>
              <a:gd name="T54" fmla="*/ 2147483647 w 89"/>
              <a:gd name="T55" fmla="*/ 2147483647 h 60"/>
              <a:gd name="T56" fmla="*/ 2147483647 w 89"/>
              <a:gd name="T57" fmla="*/ 2147483647 h 60"/>
              <a:gd name="T58" fmla="*/ 2147483647 w 89"/>
              <a:gd name="T59" fmla="*/ 2147483647 h 60"/>
              <a:gd name="T60" fmla="*/ 2147483647 w 89"/>
              <a:gd name="T61" fmla="*/ 2147483647 h 60"/>
              <a:gd name="T62" fmla="*/ 2147483647 w 89"/>
              <a:gd name="T63" fmla="*/ 2147483647 h 60"/>
              <a:gd name="T64" fmla="*/ 2147483647 w 89"/>
              <a:gd name="T65" fmla="*/ 2147483647 h 60"/>
              <a:gd name="T66" fmla="*/ 2147483647 w 89"/>
              <a:gd name="T67" fmla="*/ 2147483647 h 60"/>
              <a:gd name="T68" fmla="*/ 2147483647 w 89"/>
              <a:gd name="T69" fmla="*/ 2147483647 h 60"/>
              <a:gd name="T70" fmla="*/ 2147483647 w 89"/>
              <a:gd name="T71" fmla="*/ 2147483647 h 60"/>
              <a:gd name="T72" fmla="*/ 2147483647 w 89"/>
              <a:gd name="T73" fmla="*/ 2147483647 h 60"/>
              <a:gd name="T74" fmla="*/ 2147483647 w 89"/>
              <a:gd name="T75" fmla="*/ 2147483647 h 60"/>
              <a:gd name="T76" fmla="*/ 2147483647 w 89"/>
              <a:gd name="T77" fmla="*/ 2147483647 h 60"/>
              <a:gd name="T78" fmla="*/ 2147483647 w 89"/>
              <a:gd name="T79" fmla="*/ 2147483647 h 60"/>
              <a:gd name="T80" fmla="*/ 2147483647 w 89"/>
              <a:gd name="T81" fmla="*/ 2147483647 h 60"/>
              <a:gd name="T82" fmla="*/ 2147483647 w 89"/>
              <a:gd name="T83" fmla="*/ 2147483647 h 60"/>
              <a:gd name="T84" fmla="*/ 2147483647 w 89"/>
              <a:gd name="T85" fmla="*/ 2147483647 h 60"/>
              <a:gd name="T86" fmla="*/ 2147483647 w 89"/>
              <a:gd name="T87" fmla="*/ 2147483647 h 60"/>
              <a:gd name="T88" fmla="*/ 2147483647 w 89"/>
              <a:gd name="T89" fmla="*/ 2147483647 h 60"/>
              <a:gd name="T90" fmla="*/ 2147483647 w 89"/>
              <a:gd name="T91" fmla="*/ 2147483647 h 60"/>
              <a:gd name="T92" fmla="*/ 2147483647 w 89"/>
              <a:gd name="T93" fmla="*/ 2147483647 h 60"/>
              <a:gd name="T94" fmla="*/ 2147483647 w 89"/>
              <a:gd name="T95" fmla="*/ 2147483647 h 60"/>
              <a:gd name="T96" fmla="*/ 2147483647 w 89"/>
              <a:gd name="T97" fmla="*/ 2147483647 h 60"/>
              <a:gd name="T98" fmla="*/ 2147483647 w 89"/>
              <a:gd name="T99" fmla="*/ 2147483647 h 60"/>
              <a:gd name="T100" fmla="*/ 2147483647 w 89"/>
              <a:gd name="T101" fmla="*/ 2147483647 h 60"/>
              <a:gd name="T102" fmla="*/ 2147483647 w 89"/>
              <a:gd name="T103" fmla="*/ 2147483647 h 60"/>
              <a:gd name="T104" fmla="*/ 2147483647 w 89"/>
              <a:gd name="T105" fmla="*/ 2147483647 h 60"/>
              <a:gd name="T106" fmla="*/ 2147483647 w 89"/>
              <a:gd name="T107" fmla="*/ 2147483647 h 60"/>
              <a:gd name="T108" fmla="*/ 2147483647 w 89"/>
              <a:gd name="T109" fmla="*/ 2147483647 h 60"/>
              <a:gd name="T110" fmla="*/ 2147483647 w 89"/>
              <a:gd name="T111" fmla="*/ 2147483647 h 60"/>
              <a:gd name="T112" fmla="*/ 2147483647 w 89"/>
              <a:gd name="T113" fmla="*/ 2147483647 h 60"/>
              <a:gd name="T114" fmla="*/ 2147483647 w 89"/>
              <a:gd name="T115" fmla="*/ 2147483647 h 60"/>
              <a:gd name="T116" fmla="*/ 2147483647 w 89"/>
              <a:gd name="T117" fmla="*/ 2147483647 h 60"/>
              <a:gd name="T118" fmla="*/ 2147483647 w 89"/>
              <a:gd name="T119" fmla="*/ 0 h 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9"/>
              <a:gd name="T181" fmla="*/ 0 h 60"/>
              <a:gd name="T182" fmla="*/ 89 w 89"/>
              <a:gd name="T183" fmla="*/ 60 h 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9" h="60">
                <a:moveTo>
                  <a:pt x="39" y="0"/>
                </a:moveTo>
                <a:lnTo>
                  <a:pt x="35" y="6"/>
                </a:lnTo>
                <a:lnTo>
                  <a:pt x="29" y="10"/>
                </a:lnTo>
                <a:lnTo>
                  <a:pt x="25" y="10"/>
                </a:lnTo>
                <a:lnTo>
                  <a:pt x="22" y="10"/>
                </a:lnTo>
                <a:lnTo>
                  <a:pt x="20" y="16"/>
                </a:lnTo>
                <a:lnTo>
                  <a:pt x="18" y="23"/>
                </a:lnTo>
                <a:lnTo>
                  <a:pt x="12" y="23"/>
                </a:lnTo>
                <a:lnTo>
                  <a:pt x="6" y="23"/>
                </a:lnTo>
                <a:lnTo>
                  <a:pt x="4" y="25"/>
                </a:lnTo>
                <a:lnTo>
                  <a:pt x="0" y="29"/>
                </a:lnTo>
                <a:lnTo>
                  <a:pt x="6" y="29"/>
                </a:lnTo>
                <a:lnTo>
                  <a:pt x="12" y="29"/>
                </a:lnTo>
                <a:lnTo>
                  <a:pt x="14" y="33"/>
                </a:lnTo>
                <a:lnTo>
                  <a:pt x="22" y="35"/>
                </a:lnTo>
                <a:lnTo>
                  <a:pt x="29" y="33"/>
                </a:lnTo>
                <a:lnTo>
                  <a:pt x="37" y="33"/>
                </a:lnTo>
                <a:lnTo>
                  <a:pt x="45" y="31"/>
                </a:lnTo>
                <a:lnTo>
                  <a:pt x="45" y="35"/>
                </a:lnTo>
                <a:lnTo>
                  <a:pt x="37" y="35"/>
                </a:lnTo>
                <a:lnTo>
                  <a:pt x="29" y="39"/>
                </a:lnTo>
                <a:lnTo>
                  <a:pt x="27" y="41"/>
                </a:lnTo>
                <a:lnTo>
                  <a:pt x="27" y="44"/>
                </a:lnTo>
                <a:lnTo>
                  <a:pt x="16" y="48"/>
                </a:lnTo>
                <a:lnTo>
                  <a:pt x="16" y="52"/>
                </a:lnTo>
                <a:lnTo>
                  <a:pt x="27" y="54"/>
                </a:lnTo>
                <a:lnTo>
                  <a:pt x="37" y="54"/>
                </a:lnTo>
                <a:lnTo>
                  <a:pt x="39" y="58"/>
                </a:lnTo>
                <a:lnTo>
                  <a:pt x="52" y="60"/>
                </a:lnTo>
                <a:lnTo>
                  <a:pt x="64" y="60"/>
                </a:lnTo>
                <a:lnTo>
                  <a:pt x="73" y="56"/>
                </a:lnTo>
                <a:lnTo>
                  <a:pt x="77" y="56"/>
                </a:lnTo>
                <a:lnTo>
                  <a:pt x="81" y="56"/>
                </a:lnTo>
                <a:lnTo>
                  <a:pt x="83" y="52"/>
                </a:lnTo>
                <a:lnTo>
                  <a:pt x="83" y="50"/>
                </a:lnTo>
                <a:lnTo>
                  <a:pt x="85" y="48"/>
                </a:lnTo>
                <a:lnTo>
                  <a:pt x="89" y="46"/>
                </a:lnTo>
                <a:lnTo>
                  <a:pt x="87" y="42"/>
                </a:lnTo>
                <a:lnTo>
                  <a:pt x="87" y="39"/>
                </a:lnTo>
                <a:lnTo>
                  <a:pt x="83" y="37"/>
                </a:lnTo>
                <a:lnTo>
                  <a:pt x="81" y="35"/>
                </a:lnTo>
                <a:lnTo>
                  <a:pt x="79" y="39"/>
                </a:lnTo>
                <a:lnTo>
                  <a:pt x="77" y="42"/>
                </a:lnTo>
                <a:lnTo>
                  <a:pt x="73" y="42"/>
                </a:lnTo>
                <a:lnTo>
                  <a:pt x="71" y="42"/>
                </a:lnTo>
                <a:lnTo>
                  <a:pt x="71" y="39"/>
                </a:lnTo>
                <a:lnTo>
                  <a:pt x="73" y="33"/>
                </a:lnTo>
                <a:lnTo>
                  <a:pt x="70" y="31"/>
                </a:lnTo>
                <a:lnTo>
                  <a:pt x="68" y="29"/>
                </a:lnTo>
                <a:lnTo>
                  <a:pt x="68" y="33"/>
                </a:lnTo>
                <a:lnTo>
                  <a:pt x="62" y="33"/>
                </a:lnTo>
                <a:lnTo>
                  <a:pt x="54" y="35"/>
                </a:lnTo>
                <a:lnTo>
                  <a:pt x="58" y="33"/>
                </a:lnTo>
                <a:lnTo>
                  <a:pt x="64" y="31"/>
                </a:lnTo>
                <a:lnTo>
                  <a:pt x="64" y="25"/>
                </a:lnTo>
                <a:lnTo>
                  <a:pt x="64" y="21"/>
                </a:lnTo>
                <a:lnTo>
                  <a:pt x="66" y="21"/>
                </a:lnTo>
                <a:lnTo>
                  <a:pt x="66" y="19"/>
                </a:lnTo>
                <a:lnTo>
                  <a:pt x="52" y="10"/>
                </a:lnTo>
                <a:lnTo>
                  <a:pt x="39" y="0"/>
                </a:lnTo>
                <a:close/>
              </a:path>
            </a:pathLst>
          </a:custGeom>
          <a:solidFill>
            <a:srgbClr val="EAEAEA"/>
          </a:solidFill>
          <a:ln w="2520">
            <a:solidFill>
              <a:srgbClr val="C0C0C0"/>
            </a:solidFill>
            <a:round/>
            <a:headEnd/>
            <a:tailEnd/>
          </a:ln>
        </p:spPr>
        <p:txBody>
          <a:bodyPr wrap="none" anchor="ctr"/>
          <a:lstStyle/>
          <a:p>
            <a:endParaRPr lang="en-US"/>
          </a:p>
        </p:txBody>
      </p:sp>
      <p:sp>
        <p:nvSpPr>
          <p:cNvPr id="30810" name="Freeform 92"/>
          <p:cNvSpPr>
            <a:spLocks noChangeArrowheads="1"/>
          </p:cNvSpPr>
          <p:nvPr/>
        </p:nvSpPr>
        <p:spPr bwMode="auto">
          <a:xfrm>
            <a:off x="5732463" y="1985963"/>
            <a:ext cx="22225" cy="12700"/>
          </a:xfrm>
          <a:custGeom>
            <a:avLst/>
            <a:gdLst>
              <a:gd name="T0" fmla="*/ 2147483647 w 13"/>
              <a:gd name="T1" fmla="*/ 0 h 8"/>
              <a:gd name="T2" fmla="*/ 2147483647 w 13"/>
              <a:gd name="T3" fmla="*/ 0 h 8"/>
              <a:gd name="T4" fmla="*/ 0 w 13"/>
              <a:gd name="T5" fmla="*/ 2147483647 h 8"/>
              <a:gd name="T6" fmla="*/ 2147483647 w 13"/>
              <a:gd name="T7" fmla="*/ 2147483647 h 8"/>
              <a:gd name="T8" fmla="*/ 2147483647 w 13"/>
              <a:gd name="T9" fmla="*/ 2147483647 h 8"/>
              <a:gd name="T10" fmla="*/ 2147483647 w 13"/>
              <a:gd name="T11" fmla="*/ 2147483647 h 8"/>
              <a:gd name="T12" fmla="*/ 2147483647 w 13"/>
              <a:gd name="T13" fmla="*/ 2147483647 h 8"/>
              <a:gd name="T14" fmla="*/ 2147483647 w 13"/>
              <a:gd name="T15" fmla="*/ 2147483647 h 8"/>
              <a:gd name="T16" fmla="*/ 2147483647 w 13"/>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8"/>
              <a:gd name="T29" fmla="*/ 13 w 13"/>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8">
                <a:moveTo>
                  <a:pt x="5" y="0"/>
                </a:moveTo>
                <a:lnTo>
                  <a:pt x="3" y="0"/>
                </a:lnTo>
                <a:lnTo>
                  <a:pt x="0" y="2"/>
                </a:lnTo>
                <a:lnTo>
                  <a:pt x="2" y="4"/>
                </a:lnTo>
                <a:lnTo>
                  <a:pt x="3" y="8"/>
                </a:lnTo>
                <a:lnTo>
                  <a:pt x="11" y="4"/>
                </a:lnTo>
                <a:lnTo>
                  <a:pt x="13" y="4"/>
                </a:lnTo>
                <a:lnTo>
                  <a:pt x="13" y="2"/>
                </a:lnTo>
                <a:lnTo>
                  <a:pt x="5" y="0"/>
                </a:lnTo>
                <a:close/>
              </a:path>
            </a:pathLst>
          </a:custGeom>
          <a:solidFill>
            <a:srgbClr val="EAEAEA"/>
          </a:solidFill>
          <a:ln w="2520">
            <a:solidFill>
              <a:srgbClr val="C0C0C0"/>
            </a:solidFill>
            <a:round/>
            <a:headEnd/>
            <a:tailEnd/>
          </a:ln>
        </p:spPr>
        <p:txBody>
          <a:bodyPr wrap="none" anchor="ctr"/>
          <a:lstStyle/>
          <a:p>
            <a:endParaRPr lang="en-US"/>
          </a:p>
        </p:txBody>
      </p:sp>
      <p:sp>
        <p:nvSpPr>
          <p:cNvPr id="30811" name="Freeform 93"/>
          <p:cNvSpPr>
            <a:spLocks noChangeArrowheads="1"/>
          </p:cNvSpPr>
          <p:nvPr/>
        </p:nvSpPr>
        <p:spPr bwMode="auto">
          <a:xfrm>
            <a:off x="5143500" y="1985963"/>
            <a:ext cx="52388" cy="31750"/>
          </a:xfrm>
          <a:custGeom>
            <a:avLst/>
            <a:gdLst>
              <a:gd name="T0" fmla="*/ 2147483647 w 31"/>
              <a:gd name="T1" fmla="*/ 0 h 20"/>
              <a:gd name="T2" fmla="*/ 2147483647 w 31"/>
              <a:gd name="T3" fmla="*/ 2147483647 h 20"/>
              <a:gd name="T4" fmla="*/ 2147483647 w 31"/>
              <a:gd name="T5" fmla="*/ 2147483647 h 20"/>
              <a:gd name="T6" fmla="*/ 2147483647 w 31"/>
              <a:gd name="T7" fmla="*/ 2147483647 h 20"/>
              <a:gd name="T8" fmla="*/ 2147483647 w 31"/>
              <a:gd name="T9" fmla="*/ 2147483647 h 20"/>
              <a:gd name="T10" fmla="*/ 2147483647 w 31"/>
              <a:gd name="T11" fmla="*/ 2147483647 h 20"/>
              <a:gd name="T12" fmla="*/ 2147483647 w 31"/>
              <a:gd name="T13" fmla="*/ 2147483647 h 20"/>
              <a:gd name="T14" fmla="*/ 2147483647 w 31"/>
              <a:gd name="T15" fmla="*/ 2147483647 h 20"/>
              <a:gd name="T16" fmla="*/ 0 w 31"/>
              <a:gd name="T17" fmla="*/ 2147483647 h 20"/>
              <a:gd name="T18" fmla="*/ 2147483647 w 31"/>
              <a:gd name="T19" fmla="*/ 2147483647 h 20"/>
              <a:gd name="T20" fmla="*/ 2147483647 w 31"/>
              <a:gd name="T21" fmla="*/ 2147483647 h 20"/>
              <a:gd name="T22" fmla="*/ 2147483647 w 31"/>
              <a:gd name="T23" fmla="*/ 2147483647 h 20"/>
              <a:gd name="T24" fmla="*/ 2147483647 w 31"/>
              <a:gd name="T25" fmla="*/ 2147483647 h 20"/>
              <a:gd name="T26" fmla="*/ 2147483647 w 31"/>
              <a:gd name="T27" fmla="*/ 2147483647 h 20"/>
              <a:gd name="T28" fmla="*/ 2147483647 w 31"/>
              <a:gd name="T29" fmla="*/ 2147483647 h 20"/>
              <a:gd name="T30" fmla="*/ 2147483647 w 31"/>
              <a:gd name="T31" fmla="*/ 2147483647 h 20"/>
              <a:gd name="T32" fmla="*/ 2147483647 w 31"/>
              <a:gd name="T33" fmla="*/ 2147483647 h 20"/>
              <a:gd name="T34" fmla="*/ 2147483647 w 31"/>
              <a:gd name="T35" fmla="*/ 2147483647 h 20"/>
              <a:gd name="T36" fmla="*/ 2147483647 w 31"/>
              <a:gd name="T37" fmla="*/ 2147483647 h 20"/>
              <a:gd name="T38" fmla="*/ 2147483647 w 31"/>
              <a:gd name="T39" fmla="*/ 2147483647 h 20"/>
              <a:gd name="T40" fmla="*/ 2147483647 w 31"/>
              <a:gd name="T41" fmla="*/ 2147483647 h 20"/>
              <a:gd name="T42" fmla="*/ 2147483647 w 31"/>
              <a:gd name="T43" fmla="*/ 2147483647 h 20"/>
              <a:gd name="T44" fmla="*/ 2147483647 w 31"/>
              <a:gd name="T45" fmla="*/ 0 h 20"/>
              <a:gd name="T46" fmla="*/ 2147483647 w 31"/>
              <a:gd name="T47" fmla="*/ 0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
              <a:gd name="T73" fmla="*/ 0 h 20"/>
              <a:gd name="T74" fmla="*/ 31 w 31"/>
              <a:gd name="T75" fmla="*/ 20 h 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 h="20">
                <a:moveTo>
                  <a:pt x="16" y="0"/>
                </a:moveTo>
                <a:lnTo>
                  <a:pt x="14" y="2"/>
                </a:lnTo>
                <a:lnTo>
                  <a:pt x="10" y="6"/>
                </a:lnTo>
                <a:lnTo>
                  <a:pt x="6" y="6"/>
                </a:lnTo>
                <a:lnTo>
                  <a:pt x="2" y="6"/>
                </a:lnTo>
                <a:lnTo>
                  <a:pt x="2" y="8"/>
                </a:lnTo>
                <a:lnTo>
                  <a:pt x="4" y="10"/>
                </a:lnTo>
                <a:lnTo>
                  <a:pt x="2" y="10"/>
                </a:lnTo>
                <a:lnTo>
                  <a:pt x="0" y="14"/>
                </a:lnTo>
                <a:lnTo>
                  <a:pt x="4" y="14"/>
                </a:lnTo>
                <a:lnTo>
                  <a:pt x="4" y="16"/>
                </a:lnTo>
                <a:lnTo>
                  <a:pt x="6" y="20"/>
                </a:lnTo>
                <a:lnTo>
                  <a:pt x="8" y="20"/>
                </a:lnTo>
                <a:lnTo>
                  <a:pt x="12" y="20"/>
                </a:lnTo>
                <a:lnTo>
                  <a:pt x="12" y="16"/>
                </a:lnTo>
                <a:lnTo>
                  <a:pt x="14" y="14"/>
                </a:lnTo>
                <a:lnTo>
                  <a:pt x="19" y="12"/>
                </a:lnTo>
                <a:lnTo>
                  <a:pt x="25" y="8"/>
                </a:lnTo>
                <a:lnTo>
                  <a:pt x="29" y="6"/>
                </a:lnTo>
                <a:lnTo>
                  <a:pt x="31" y="4"/>
                </a:lnTo>
                <a:lnTo>
                  <a:pt x="29" y="4"/>
                </a:lnTo>
                <a:lnTo>
                  <a:pt x="27" y="2"/>
                </a:lnTo>
                <a:lnTo>
                  <a:pt x="21" y="0"/>
                </a:lnTo>
                <a:lnTo>
                  <a:pt x="16" y="0"/>
                </a:lnTo>
                <a:close/>
              </a:path>
            </a:pathLst>
          </a:custGeom>
          <a:solidFill>
            <a:srgbClr val="EAEAEA"/>
          </a:solidFill>
          <a:ln w="2520">
            <a:solidFill>
              <a:srgbClr val="C0C0C0"/>
            </a:solidFill>
            <a:round/>
            <a:headEnd/>
            <a:tailEnd/>
          </a:ln>
        </p:spPr>
        <p:txBody>
          <a:bodyPr wrap="none" anchor="ctr"/>
          <a:lstStyle/>
          <a:p>
            <a:endParaRPr lang="en-US"/>
          </a:p>
        </p:txBody>
      </p:sp>
      <p:sp>
        <p:nvSpPr>
          <p:cNvPr id="30812" name="Freeform 94"/>
          <p:cNvSpPr>
            <a:spLocks noChangeArrowheads="1"/>
          </p:cNvSpPr>
          <p:nvPr/>
        </p:nvSpPr>
        <p:spPr bwMode="auto">
          <a:xfrm>
            <a:off x="4973638" y="1981200"/>
            <a:ext cx="20637" cy="4763"/>
          </a:xfrm>
          <a:custGeom>
            <a:avLst/>
            <a:gdLst>
              <a:gd name="T0" fmla="*/ 0 w 12"/>
              <a:gd name="T1" fmla="*/ 0 h 3"/>
              <a:gd name="T2" fmla="*/ 2147483647 w 12"/>
              <a:gd name="T3" fmla="*/ 2147483647 h 3"/>
              <a:gd name="T4" fmla="*/ 2147483647 w 12"/>
              <a:gd name="T5" fmla="*/ 2147483647 h 3"/>
              <a:gd name="T6" fmla="*/ 2147483647 w 12"/>
              <a:gd name="T7" fmla="*/ 2147483647 h 3"/>
              <a:gd name="T8" fmla="*/ 2147483647 w 12"/>
              <a:gd name="T9" fmla="*/ 2147483647 h 3"/>
              <a:gd name="T10" fmla="*/ 2147483647 w 12"/>
              <a:gd name="T11" fmla="*/ 0 h 3"/>
              <a:gd name="T12" fmla="*/ 2147483647 w 12"/>
              <a:gd name="T13" fmla="*/ 0 h 3"/>
              <a:gd name="T14" fmla="*/ 0 w 12"/>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3"/>
              <a:gd name="T26" fmla="*/ 12 w 1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3">
                <a:moveTo>
                  <a:pt x="0" y="0"/>
                </a:moveTo>
                <a:lnTo>
                  <a:pt x="4" y="3"/>
                </a:lnTo>
                <a:lnTo>
                  <a:pt x="8" y="3"/>
                </a:lnTo>
                <a:lnTo>
                  <a:pt x="12" y="3"/>
                </a:lnTo>
                <a:lnTo>
                  <a:pt x="10" y="1"/>
                </a:lnTo>
                <a:lnTo>
                  <a:pt x="8" y="0"/>
                </a:lnTo>
                <a:lnTo>
                  <a:pt x="4" y="0"/>
                </a:lnTo>
                <a:lnTo>
                  <a:pt x="0" y="0"/>
                </a:lnTo>
                <a:close/>
              </a:path>
            </a:pathLst>
          </a:custGeom>
          <a:solidFill>
            <a:srgbClr val="EAEAEA"/>
          </a:solidFill>
          <a:ln w="2520">
            <a:solidFill>
              <a:srgbClr val="C0C0C0"/>
            </a:solidFill>
            <a:round/>
            <a:headEnd/>
            <a:tailEnd/>
          </a:ln>
        </p:spPr>
        <p:txBody>
          <a:bodyPr wrap="none" anchor="ctr"/>
          <a:lstStyle/>
          <a:p>
            <a:endParaRPr lang="en-US"/>
          </a:p>
        </p:txBody>
      </p:sp>
      <p:sp>
        <p:nvSpPr>
          <p:cNvPr id="30813" name="Freeform 95"/>
          <p:cNvSpPr>
            <a:spLocks noChangeArrowheads="1"/>
          </p:cNvSpPr>
          <p:nvPr/>
        </p:nvSpPr>
        <p:spPr bwMode="auto">
          <a:xfrm>
            <a:off x="5040313" y="1971675"/>
            <a:ext cx="7937" cy="9525"/>
          </a:xfrm>
          <a:custGeom>
            <a:avLst/>
            <a:gdLst>
              <a:gd name="T0" fmla="*/ 2147483647 w 6"/>
              <a:gd name="T1" fmla="*/ 0 h 6"/>
              <a:gd name="T2" fmla="*/ 2147483647 w 6"/>
              <a:gd name="T3" fmla="*/ 2147483647 h 6"/>
              <a:gd name="T4" fmla="*/ 0 w 6"/>
              <a:gd name="T5" fmla="*/ 2147483647 h 6"/>
              <a:gd name="T6" fmla="*/ 2147483647 w 6"/>
              <a:gd name="T7" fmla="*/ 2147483647 h 6"/>
              <a:gd name="T8" fmla="*/ 2147483647 w 6"/>
              <a:gd name="T9" fmla="*/ 2147483647 h 6"/>
              <a:gd name="T10" fmla="*/ 2147483647 w 6"/>
              <a:gd name="T11" fmla="*/ 2147483647 h 6"/>
              <a:gd name="T12" fmla="*/ 2147483647 w 6"/>
              <a:gd name="T13" fmla="*/ 0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4" y="0"/>
                </a:moveTo>
                <a:lnTo>
                  <a:pt x="2" y="2"/>
                </a:lnTo>
                <a:lnTo>
                  <a:pt x="0" y="4"/>
                </a:lnTo>
                <a:lnTo>
                  <a:pt x="2" y="6"/>
                </a:lnTo>
                <a:lnTo>
                  <a:pt x="6" y="6"/>
                </a:lnTo>
                <a:lnTo>
                  <a:pt x="6" y="2"/>
                </a:lnTo>
                <a:lnTo>
                  <a:pt x="4" y="0"/>
                </a:lnTo>
                <a:close/>
              </a:path>
            </a:pathLst>
          </a:custGeom>
          <a:solidFill>
            <a:srgbClr val="EAEAEA"/>
          </a:solidFill>
          <a:ln w="2520">
            <a:solidFill>
              <a:srgbClr val="C0C0C0"/>
            </a:solidFill>
            <a:round/>
            <a:headEnd/>
            <a:tailEnd/>
          </a:ln>
        </p:spPr>
        <p:txBody>
          <a:bodyPr wrap="none" anchor="ctr"/>
          <a:lstStyle/>
          <a:p>
            <a:endParaRPr lang="en-US"/>
          </a:p>
        </p:txBody>
      </p:sp>
      <p:sp>
        <p:nvSpPr>
          <p:cNvPr id="30814" name="Freeform 96"/>
          <p:cNvSpPr>
            <a:spLocks noChangeArrowheads="1"/>
          </p:cNvSpPr>
          <p:nvPr/>
        </p:nvSpPr>
        <p:spPr bwMode="auto">
          <a:xfrm>
            <a:off x="5011738" y="1971675"/>
            <a:ext cx="14287" cy="6350"/>
          </a:xfrm>
          <a:custGeom>
            <a:avLst/>
            <a:gdLst>
              <a:gd name="T0" fmla="*/ 2147483647 w 8"/>
              <a:gd name="T1" fmla="*/ 0 h 4"/>
              <a:gd name="T2" fmla="*/ 2147483647 w 8"/>
              <a:gd name="T3" fmla="*/ 0 h 4"/>
              <a:gd name="T4" fmla="*/ 2147483647 w 8"/>
              <a:gd name="T5" fmla="*/ 2147483647 h 4"/>
              <a:gd name="T6" fmla="*/ 2147483647 w 8"/>
              <a:gd name="T7" fmla="*/ 2147483647 h 4"/>
              <a:gd name="T8" fmla="*/ 2147483647 w 8"/>
              <a:gd name="T9" fmla="*/ 2147483647 h 4"/>
              <a:gd name="T10" fmla="*/ 2147483647 w 8"/>
              <a:gd name="T11" fmla="*/ 2147483647 h 4"/>
              <a:gd name="T12" fmla="*/ 0 w 8"/>
              <a:gd name="T13" fmla="*/ 2147483647 h 4"/>
              <a:gd name="T14" fmla="*/ 0 w 8"/>
              <a:gd name="T15" fmla="*/ 0 h 4"/>
              <a:gd name="T16" fmla="*/ 2147483647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2" y="0"/>
                </a:moveTo>
                <a:lnTo>
                  <a:pt x="6" y="0"/>
                </a:lnTo>
                <a:lnTo>
                  <a:pt x="8" y="2"/>
                </a:lnTo>
                <a:lnTo>
                  <a:pt x="6" y="4"/>
                </a:lnTo>
                <a:lnTo>
                  <a:pt x="2" y="4"/>
                </a:lnTo>
                <a:lnTo>
                  <a:pt x="2" y="2"/>
                </a:lnTo>
                <a:lnTo>
                  <a:pt x="0" y="2"/>
                </a:lnTo>
                <a:lnTo>
                  <a:pt x="0" y="0"/>
                </a:lnTo>
                <a:lnTo>
                  <a:pt x="2" y="0"/>
                </a:lnTo>
                <a:close/>
              </a:path>
            </a:pathLst>
          </a:custGeom>
          <a:solidFill>
            <a:srgbClr val="EAEAEA"/>
          </a:solidFill>
          <a:ln w="2520">
            <a:solidFill>
              <a:srgbClr val="C0C0C0"/>
            </a:solidFill>
            <a:round/>
            <a:headEnd/>
            <a:tailEnd/>
          </a:ln>
        </p:spPr>
        <p:txBody>
          <a:bodyPr wrap="none" anchor="ctr"/>
          <a:lstStyle/>
          <a:p>
            <a:endParaRPr lang="en-US"/>
          </a:p>
        </p:txBody>
      </p:sp>
      <p:sp>
        <p:nvSpPr>
          <p:cNvPr id="30815" name="Freeform 97"/>
          <p:cNvSpPr>
            <a:spLocks noChangeArrowheads="1"/>
          </p:cNvSpPr>
          <p:nvPr/>
        </p:nvSpPr>
        <p:spPr bwMode="auto">
          <a:xfrm>
            <a:off x="4994275" y="1965325"/>
            <a:ext cx="42863" cy="26988"/>
          </a:xfrm>
          <a:custGeom>
            <a:avLst/>
            <a:gdLst>
              <a:gd name="T0" fmla="*/ 2147483647 w 25"/>
              <a:gd name="T1" fmla="*/ 0 h 17"/>
              <a:gd name="T2" fmla="*/ 0 w 25"/>
              <a:gd name="T3" fmla="*/ 2147483647 h 17"/>
              <a:gd name="T4" fmla="*/ 0 w 25"/>
              <a:gd name="T5" fmla="*/ 2147483647 h 17"/>
              <a:gd name="T6" fmla="*/ 2147483647 w 25"/>
              <a:gd name="T7" fmla="*/ 2147483647 h 17"/>
              <a:gd name="T8" fmla="*/ 2147483647 w 25"/>
              <a:gd name="T9" fmla="*/ 2147483647 h 17"/>
              <a:gd name="T10" fmla="*/ 2147483647 w 25"/>
              <a:gd name="T11" fmla="*/ 2147483647 h 17"/>
              <a:gd name="T12" fmla="*/ 2147483647 w 25"/>
              <a:gd name="T13" fmla="*/ 2147483647 h 17"/>
              <a:gd name="T14" fmla="*/ 2147483647 w 25"/>
              <a:gd name="T15" fmla="*/ 2147483647 h 17"/>
              <a:gd name="T16" fmla="*/ 2147483647 w 25"/>
              <a:gd name="T17" fmla="*/ 2147483647 h 17"/>
              <a:gd name="T18" fmla="*/ 2147483647 w 25"/>
              <a:gd name="T19" fmla="*/ 2147483647 h 17"/>
              <a:gd name="T20" fmla="*/ 2147483647 w 25"/>
              <a:gd name="T21" fmla="*/ 2147483647 h 17"/>
              <a:gd name="T22" fmla="*/ 2147483647 w 25"/>
              <a:gd name="T23" fmla="*/ 2147483647 h 17"/>
              <a:gd name="T24" fmla="*/ 2147483647 w 25"/>
              <a:gd name="T25" fmla="*/ 2147483647 h 17"/>
              <a:gd name="T26" fmla="*/ 2147483647 w 25"/>
              <a:gd name="T27" fmla="*/ 2147483647 h 17"/>
              <a:gd name="T28" fmla="*/ 2147483647 w 25"/>
              <a:gd name="T29" fmla="*/ 2147483647 h 17"/>
              <a:gd name="T30" fmla="*/ 2147483647 w 25"/>
              <a:gd name="T31" fmla="*/ 2147483647 h 17"/>
              <a:gd name="T32" fmla="*/ 2147483647 w 25"/>
              <a:gd name="T33" fmla="*/ 2147483647 h 17"/>
              <a:gd name="T34" fmla="*/ 2147483647 w 25"/>
              <a:gd name="T35" fmla="*/ 2147483647 h 17"/>
              <a:gd name="T36" fmla="*/ 2147483647 w 25"/>
              <a:gd name="T37" fmla="*/ 2147483647 h 17"/>
              <a:gd name="T38" fmla="*/ 2147483647 w 25"/>
              <a:gd name="T39" fmla="*/ 0 h 17"/>
              <a:gd name="T40" fmla="*/ 2147483647 w 25"/>
              <a:gd name="T41" fmla="*/ 0 h 17"/>
              <a:gd name="T42" fmla="*/ 2147483647 w 25"/>
              <a:gd name="T43" fmla="*/ 0 h 17"/>
              <a:gd name="T44" fmla="*/ 2147483647 w 25"/>
              <a:gd name="T45" fmla="*/ 2147483647 h 17"/>
              <a:gd name="T46" fmla="*/ 2147483647 w 25"/>
              <a:gd name="T47" fmla="*/ 2147483647 h 17"/>
              <a:gd name="T48" fmla="*/ 2147483647 w 25"/>
              <a:gd name="T49" fmla="*/ 0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
              <a:gd name="T76" fmla="*/ 0 h 17"/>
              <a:gd name="T77" fmla="*/ 25 w 25"/>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 h="17">
                <a:moveTo>
                  <a:pt x="2" y="0"/>
                </a:moveTo>
                <a:lnTo>
                  <a:pt x="0" y="2"/>
                </a:lnTo>
                <a:lnTo>
                  <a:pt x="0" y="6"/>
                </a:lnTo>
                <a:lnTo>
                  <a:pt x="8" y="8"/>
                </a:lnTo>
                <a:lnTo>
                  <a:pt x="15" y="10"/>
                </a:lnTo>
                <a:lnTo>
                  <a:pt x="17" y="13"/>
                </a:lnTo>
                <a:lnTo>
                  <a:pt x="13" y="11"/>
                </a:lnTo>
                <a:lnTo>
                  <a:pt x="11" y="11"/>
                </a:lnTo>
                <a:lnTo>
                  <a:pt x="8" y="11"/>
                </a:lnTo>
                <a:lnTo>
                  <a:pt x="2" y="13"/>
                </a:lnTo>
                <a:lnTo>
                  <a:pt x="2" y="17"/>
                </a:lnTo>
                <a:lnTo>
                  <a:pt x="10" y="17"/>
                </a:lnTo>
                <a:lnTo>
                  <a:pt x="17" y="17"/>
                </a:lnTo>
                <a:lnTo>
                  <a:pt x="19" y="15"/>
                </a:lnTo>
                <a:lnTo>
                  <a:pt x="23" y="11"/>
                </a:lnTo>
                <a:lnTo>
                  <a:pt x="21" y="10"/>
                </a:lnTo>
                <a:lnTo>
                  <a:pt x="19" y="8"/>
                </a:lnTo>
                <a:lnTo>
                  <a:pt x="25" y="6"/>
                </a:lnTo>
                <a:lnTo>
                  <a:pt x="25" y="2"/>
                </a:lnTo>
                <a:lnTo>
                  <a:pt x="21" y="0"/>
                </a:lnTo>
                <a:lnTo>
                  <a:pt x="19" y="0"/>
                </a:lnTo>
                <a:lnTo>
                  <a:pt x="13" y="0"/>
                </a:lnTo>
                <a:lnTo>
                  <a:pt x="10" y="2"/>
                </a:lnTo>
                <a:lnTo>
                  <a:pt x="8" y="2"/>
                </a:lnTo>
                <a:lnTo>
                  <a:pt x="2" y="0"/>
                </a:lnTo>
                <a:close/>
              </a:path>
            </a:pathLst>
          </a:custGeom>
          <a:solidFill>
            <a:srgbClr val="EAEAEA"/>
          </a:solidFill>
          <a:ln w="2520">
            <a:solidFill>
              <a:srgbClr val="C0C0C0"/>
            </a:solidFill>
            <a:round/>
            <a:headEnd/>
            <a:tailEnd/>
          </a:ln>
        </p:spPr>
        <p:txBody>
          <a:bodyPr wrap="none" anchor="ctr"/>
          <a:lstStyle/>
          <a:p>
            <a:endParaRPr lang="en-US"/>
          </a:p>
        </p:txBody>
      </p:sp>
      <p:sp>
        <p:nvSpPr>
          <p:cNvPr id="30816" name="Freeform 98"/>
          <p:cNvSpPr>
            <a:spLocks noChangeArrowheads="1"/>
          </p:cNvSpPr>
          <p:nvPr/>
        </p:nvSpPr>
        <p:spPr bwMode="auto">
          <a:xfrm>
            <a:off x="5040313" y="1962150"/>
            <a:ext cx="4762" cy="6350"/>
          </a:xfrm>
          <a:custGeom>
            <a:avLst/>
            <a:gdLst>
              <a:gd name="T0" fmla="*/ 0 w 4"/>
              <a:gd name="T1" fmla="*/ 0 h 4"/>
              <a:gd name="T2" fmla="*/ 2147483647 w 4"/>
              <a:gd name="T3" fmla="*/ 2147483647 h 4"/>
              <a:gd name="T4" fmla="*/ 2147483647 w 4"/>
              <a:gd name="T5" fmla="*/ 2147483647 h 4"/>
              <a:gd name="T6" fmla="*/ 2147483647 w 4"/>
              <a:gd name="T7" fmla="*/ 2147483647 h 4"/>
              <a:gd name="T8" fmla="*/ 2147483647 w 4"/>
              <a:gd name="T9" fmla="*/ 0 h 4"/>
              <a:gd name="T10" fmla="*/ 0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0" y="0"/>
                </a:moveTo>
                <a:lnTo>
                  <a:pt x="2" y="4"/>
                </a:lnTo>
                <a:lnTo>
                  <a:pt x="4" y="4"/>
                </a:lnTo>
                <a:lnTo>
                  <a:pt x="4" y="2"/>
                </a:lnTo>
                <a:lnTo>
                  <a:pt x="2" y="0"/>
                </a:lnTo>
                <a:lnTo>
                  <a:pt x="0" y="0"/>
                </a:lnTo>
                <a:close/>
              </a:path>
            </a:pathLst>
          </a:custGeom>
          <a:solidFill>
            <a:srgbClr val="EAEAEA"/>
          </a:solidFill>
          <a:ln w="2520">
            <a:solidFill>
              <a:srgbClr val="C0C0C0"/>
            </a:solidFill>
            <a:round/>
            <a:headEnd/>
            <a:tailEnd/>
          </a:ln>
        </p:spPr>
        <p:txBody>
          <a:bodyPr wrap="none" anchor="ctr"/>
          <a:lstStyle/>
          <a:p>
            <a:endParaRPr lang="en-US"/>
          </a:p>
        </p:txBody>
      </p:sp>
      <p:sp>
        <p:nvSpPr>
          <p:cNvPr id="30817" name="Freeform 99"/>
          <p:cNvSpPr>
            <a:spLocks noChangeArrowheads="1"/>
          </p:cNvSpPr>
          <p:nvPr/>
        </p:nvSpPr>
        <p:spPr bwMode="auto">
          <a:xfrm>
            <a:off x="4976813" y="1962150"/>
            <a:ext cx="12700" cy="9525"/>
          </a:xfrm>
          <a:custGeom>
            <a:avLst/>
            <a:gdLst>
              <a:gd name="T0" fmla="*/ 0 w 8"/>
              <a:gd name="T1" fmla="*/ 0 h 6"/>
              <a:gd name="T2" fmla="*/ 0 w 8"/>
              <a:gd name="T3" fmla="*/ 2147483647 h 6"/>
              <a:gd name="T4" fmla="*/ 2147483647 w 8"/>
              <a:gd name="T5" fmla="*/ 2147483647 h 6"/>
              <a:gd name="T6" fmla="*/ 2147483647 w 8"/>
              <a:gd name="T7" fmla="*/ 2147483647 h 6"/>
              <a:gd name="T8" fmla="*/ 2147483647 w 8"/>
              <a:gd name="T9" fmla="*/ 2147483647 h 6"/>
              <a:gd name="T10" fmla="*/ 2147483647 w 8"/>
              <a:gd name="T11" fmla="*/ 2147483647 h 6"/>
              <a:gd name="T12" fmla="*/ 0 w 8"/>
              <a:gd name="T13" fmla="*/ 0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0"/>
                </a:moveTo>
                <a:lnTo>
                  <a:pt x="0" y="2"/>
                </a:lnTo>
                <a:lnTo>
                  <a:pt x="2" y="6"/>
                </a:lnTo>
                <a:lnTo>
                  <a:pt x="6" y="6"/>
                </a:lnTo>
                <a:lnTo>
                  <a:pt x="8" y="6"/>
                </a:lnTo>
                <a:lnTo>
                  <a:pt x="4" y="2"/>
                </a:lnTo>
                <a:lnTo>
                  <a:pt x="0" y="0"/>
                </a:lnTo>
                <a:close/>
              </a:path>
            </a:pathLst>
          </a:custGeom>
          <a:solidFill>
            <a:srgbClr val="EAEAEA"/>
          </a:solidFill>
          <a:ln w="2520">
            <a:solidFill>
              <a:srgbClr val="C0C0C0"/>
            </a:solidFill>
            <a:round/>
            <a:headEnd/>
            <a:tailEnd/>
          </a:ln>
        </p:spPr>
        <p:txBody>
          <a:bodyPr wrap="none" anchor="ctr"/>
          <a:lstStyle/>
          <a:p>
            <a:endParaRPr lang="en-US"/>
          </a:p>
        </p:txBody>
      </p:sp>
      <p:sp>
        <p:nvSpPr>
          <p:cNvPr id="30818" name="Freeform 100"/>
          <p:cNvSpPr>
            <a:spLocks noChangeArrowheads="1"/>
          </p:cNvSpPr>
          <p:nvPr/>
        </p:nvSpPr>
        <p:spPr bwMode="auto">
          <a:xfrm>
            <a:off x="5045075" y="1943100"/>
            <a:ext cx="4763" cy="6350"/>
          </a:xfrm>
          <a:custGeom>
            <a:avLst/>
            <a:gdLst>
              <a:gd name="T0" fmla="*/ 2147483647 w 3"/>
              <a:gd name="T1" fmla="*/ 0 h 4"/>
              <a:gd name="T2" fmla="*/ 0 w 3"/>
              <a:gd name="T3" fmla="*/ 2147483647 h 4"/>
              <a:gd name="T4" fmla="*/ 2147483647 w 3"/>
              <a:gd name="T5" fmla="*/ 2147483647 h 4"/>
              <a:gd name="T6" fmla="*/ 2147483647 w 3"/>
              <a:gd name="T7" fmla="*/ 0 h 4"/>
              <a:gd name="T8" fmla="*/ 2147483647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lnTo>
                  <a:pt x="0" y="2"/>
                </a:lnTo>
                <a:lnTo>
                  <a:pt x="2" y="4"/>
                </a:lnTo>
                <a:lnTo>
                  <a:pt x="3" y="0"/>
                </a:lnTo>
                <a:lnTo>
                  <a:pt x="2" y="0"/>
                </a:lnTo>
                <a:close/>
              </a:path>
            </a:pathLst>
          </a:custGeom>
          <a:solidFill>
            <a:srgbClr val="EAEAEA"/>
          </a:solidFill>
          <a:ln w="2520">
            <a:solidFill>
              <a:srgbClr val="C0C0C0"/>
            </a:solidFill>
            <a:round/>
            <a:headEnd/>
            <a:tailEnd/>
          </a:ln>
        </p:spPr>
        <p:txBody>
          <a:bodyPr wrap="none" anchor="ctr"/>
          <a:lstStyle/>
          <a:p>
            <a:endParaRPr lang="en-US"/>
          </a:p>
        </p:txBody>
      </p:sp>
      <p:sp>
        <p:nvSpPr>
          <p:cNvPr id="30819" name="Freeform 101"/>
          <p:cNvSpPr>
            <a:spLocks noChangeArrowheads="1"/>
          </p:cNvSpPr>
          <p:nvPr/>
        </p:nvSpPr>
        <p:spPr bwMode="auto">
          <a:xfrm>
            <a:off x="4994275" y="1941513"/>
            <a:ext cx="25400" cy="14287"/>
          </a:xfrm>
          <a:custGeom>
            <a:avLst/>
            <a:gdLst>
              <a:gd name="T0" fmla="*/ 2147483647 w 15"/>
              <a:gd name="T1" fmla="*/ 0 h 9"/>
              <a:gd name="T2" fmla="*/ 2147483647 w 15"/>
              <a:gd name="T3" fmla="*/ 2147483647 h 9"/>
              <a:gd name="T4" fmla="*/ 2147483647 w 15"/>
              <a:gd name="T5" fmla="*/ 2147483647 h 9"/>
              <a:gd name="T6" fmla="*/ 0 w 15"/>
              <a:gd name="T7" fmla="*/ 2147483647 h 9"/>
              <a:gd name="T8" fmla="*/ 0 w 15"/>
              <a:gd name="T9" fmla="*/ 2147483647 h 9"/>
              <a:gd name="T10" fmla="*/ 2147483647 w 15"/>
              <a:gd name="T11" fmla="*/ 2147483647 h 9"/>
              <a:gd name="T12" fmla="*/ 2147483647 w 15"/>
              <a:gd name="T13" fmla="*/ 2147483647 h 9"/>
              <a:gd name="T14" fmla="*/ 2147483647 w 15"/>
              <a:gd name="T15" fmla="*/ 2147483647 h 9"/>
              <a:gd name="T16" fmla="*/ 2147483647 w 15"/>
              <a:gd name="T17" fmla="*/ 2147483647 h 9"/>
              <a:gd name="T18" fmla="*/ 2147483647 w 15"/>
              <a:gd name="T19" fmla="*/ 2147483647 h 9"/>
              <a:gd name="T20" fmla="*/ 2147483647 w 15"/>
              <a:gd name="T21" fmla="*/ 2147483647 h 9"/>
              <a:gd name="T22" fmla="*/ 2147483647 w 15"/>
              <a:gd name="T23" fmla="*/ 2147483647 h 9"/>
              <a:gd name="T24" fmla="*/ 2147483647 w 15"/>
              <a:gd name="T25" fmla="*/ 0 h 9"/>
              <a:gd name="T26" fmla="*/ 2147483647 w 15"/>
              <a:gd name="T27" fmla="*/ 0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9"/>
              <a:gd name="T44" fmla="*/ 15 w 15"/>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9">
                <a:moveTo>
                  <a:pt x="8" y="0"/>
                </a:moveTo>
                <a:lnTo>
                  <a:pt x="8" y="3"/>
                </a:lnTo>
                <a:lnTo>
                  <a:pt x="2" y="5"/>
                </a:lnTo>
                <a:lnTo>
                  <a:pt x="0" y="7"/>
                </a:lnTo>
                <a:lnTo>
                  <a:pt x="0" y="9"/>
                </a:lnTo>
                <a:lnTo>
                  <a:pt x="2" y="9"/>
                </a:lnTo>
                <a:lnTo>
                  <a:pt x="6" y="7"/>
                </a:lnTo>
                <a:lnTo>
                  <a:pt x="11" y="5"/>
                </a:lnTo>
                <a:lnTo>
                  <a:pt x="13" y="3"/>
                </a:lnTo>
                <a:lnTo>
                  <a:pt x="15" y="3"/>
                </a:lnTo>
                <a:lnTo>
                  <a:pt x="15" y="1"/>
                </a:lnTo>
                <a:lnTo>
                  <a:pt x="13" y="1"/>
                </a:lnTo>
                <a:lnTo>
                  <a:pt x="10" y="0"/>
                </a:lnTo>
                <a:lnTo>
                  <a:pt x="8" y="0"/>
                </a:lnTo>
                <a:close/>
              </a:path>
            </a:pathLst>
          </a:custGeom>
          <a:solidFill>
            <a:srgbClr val="EAEAEA"/>
          </a:solidFill>
          <a:ln w="2520">
            <a:solidFill>
              <a:srgbClr val="C0C0C0"/>
            </a:solidFill>
            <a:round/>
            <a:headEnd/>
            <a:tailEnd/>
          </a:ln>
        </p:spPr>
        <p:txBody>
          <a:bodyPr wrap="none" anchor="ctr"/>
          <a:lstStyle/>
          <a:p>
            <a:endParaRPr lang="en-US"/>
          </a:p>
        </p:txBody>
      </p:sp>
      <p:sp>
        <p:nvSpPr>
          <p:cNvPr id="30820" name="Freeform 102"/>
          <p:cNvSpPr>
            <a:spLocks noChangeArrowheads="1"/>
          </p:cNvSpPr>
          <p:nvPr/>
        </p:nvSpPr>
        <p:spPr bwMode="auto">
          <a:xfrm>
            <a:off x="5026025" y="1931988"/>
            <a:ext cx="14288" cy="11112"/>
          </a:xfrm>
          <a:custGeom>
            <a:avLst/>
            <a:gdLst>
              <a:gd name="T0" fmla="*/ 2147483647 w 8"/>
              <a:gd name="T1" fmla="*/ 0 h 7"/>
              <a:gd name="T2" fmla="*/ 2147483647 w 8"/>
              <a:gd name="T3" fmla="*/ 2147483647 h 7"/>
              <a:gd name="T4" fmla="*/ 0 w 8"/>
              <a:gd name="T5" fmla="*/ 2147483647 h 7"/>
              <a:gd name="T6" fmla="*/ 2147483647 w 8"/>
              <a:gd name="T7" fmla="*/ 2147483647 h 7"/>
              <a:gd name="T8" fmla="*/ 2147483647 w 8"/>
              <a:gd name="T9" fmla="*/ 2147483647 h 7"/>
              <a:gd name="T10" fmla="*/ 2147483647 w 8"/>
              <a:gd name="T11" fmla="*/ 2147483647 h 7"/>
              <a:gd name="T12" fmla="*/ 2147483647 w 8"/>
              <a:gd name="T13" fmla="*/ 2147483647 h 7"/>
              <a:gd name="T14" fmla="*/ 2147483647 w 8"/>
              <a:gd name="T15" fmla="*/ 2147483647 h 7"/>
              <a:gd name="T16" fmla="*/ 2147483647 w 8"/>
              <a:gd name="T17" fmla="*/ 2147483647 h 7"/>
              <a:gd name="T18" fmla="*/ 2147483647 w 8"/>
              <a:gd name="T19" fmla="*/ 2147483647 h 7"/>
              <a:gd name="T20" fmla="*/ 2147483647 w 8"/>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7"/>
              <a:gd name="T35" fmla="*/ 8 w 8"/>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7">
                <a:moveTo>
                  <a:pt x="2" y="0"/>
                </a:moveTo>
                <a:lnTo>
                  <a:pt x="2" y="2"/>
                </a:lnTo>
                <a:lnTo>
                  <a:pt x="0" y="4"/>
                </a:lnTo>
                <a:lnTo>
                  <a:pt x="2" y="6"/>
                </a:lnTo>
                <a:lnTo>
                  <a:pt x="4" y="7"/>
                </a:lnTo>
                <a:lnTo>
                  <a:pt x="6" y="7"/>
                </a:lnTo>
                <a:lnTo>
                  <a:pt x="6" y="6"/>
                </a:lnTo>
                <a:lnTo>
                  <a:pt x="8" y="4"/>
                </a:lnTo>
                <a:lnTo>
                  <a:pt x="8" y="2"/>
                </a:lnTo>
                <a:lnTo>
                  <a:pt x="6" y="2"/>
                </a:lnTo>
                <a:lnTo>
                  <a:pt x="2" y="0"/>
                </a:lnTo>
                <a:close/>
              </a:path>
            </a:pathLst>
          </a:custGeom>
          <a:solidFill>
            <a:srgbClr val="EAEAEA"/>
          </a:solidFill>
          <a:ln w="2520">
            <a:solidFill>
              <a:srgbClr val="C0C0C0"/>
            </a:solidFill>
            <a:round/>
            <a:headEnd/>
            <a:tailEnd/>
          </a:ln>
        </p:spPr>
        <p:txBody>
          <a:bodyPr wrap="none" anchor="ctr"/>
          <a:lstStyle/>
          <a:p>
            <a:endParaRPr lang="en-US"/>
          </a:p>
        </p:txBody>
      </p:sp>
      <p:sp>
        <p:nvSpPr>
          <p:cNvPr id="30821" name="Freeform 103"/>
          <p:cNvSpPr>
            <a:spLocks noChangeArrowheads="1"/>
          </p:cNvSpPr>
          <p:nvPr/>
        </p:nvSpPr>
        <p:spPr bwMode="auto">
          <a:xfrm>
            <a:off x="5048250" y="1919288"/>
            <a:ext cx="15875" cy="6350"/>
          </a:xfrm>
          <a:custGeom>
            <a:avLst/>
            <a:gdLst>
              <a:gd name="T0" fmla="*/ 0 w 9"/>
              <a:gd name="T1" fmla="*/ 0 h 4"/>
              <a:gd name="T2" fmla="*/ 0 w 9"/>
              <a:gd name="T3" fmla="*/ 2147483647 h 4"/>
              <a:gd name="T4" fmla="*/ 2147483647 w 9"/>
              <a:gd name="T5" fmla="*/ 2147483647 h 4"/>
              <a:gd name="T6" fmla="*/ 2147483647 w 9"/>
              <a:gd name="T7" fmla="*/ 2147483647 h 4"/>
              <a:gd name="T8" fmla="*/ 2147483647 w 9"/>
              <a:gd name="T9" fmla="*/ 0 h 4"/>
              <a:gd name="T10" fmla="*/ 0 w 9"/>
              <a:gd name="T11" fmla="*/ 0 h 4"/>
              <a:gd name="T12" fmla="*/ 0 60000 65536"/>
              <a:gd name="T13" fmla="*/ 0 60000 65536"/>
              <a:gd name="T14" fmla="*/ 0 60000 65536"/>
              <a:gd name="T15" fmla="*/ 0 60000 65536"/>
              <a:gd name="T16" fmla="*/ 0 60000 65536"/>
              <a:gd name="T17" fmla="*/ 0 60000 65536"/>
              <a:gd name="T18" fmla="*/ 0 w 9"/>
              <a:gd name="T19" fmla="*/ 0 h 4"/>
              <a:gd name="T20" fmla="*/ 9 w 9"/>
              <a:gd name="T21" fmla="*/ 4 h 4"/>
            </a:gdLst>
            <a:ahLst/>
            <a:cxnLst>
              <a:cxn ang="T12">
                <a:pos x="T0" y="T1"/>
              </a:cxn>
              <a:cxn ang="T13">
                <a:pos x="T2" y="T3"/>
              </a:cxn>
              <a:cxn ang="T14">
                <a:pos x="T4" y="T5"/>
              </a:cxn>
              <a:cxn ang="T15">
                <a:pos x="T6" y="T7"/>
              </a:cxn>
              <a:cxn ang="T16">
                <a:pos x="T8" y="T9"/>
              </a:cxn>
              <a:cxn ang="T17">
                <a:pos x="T10" y="T11"/>
              </a:cxn>
            </a:cxnLst>
            <a:rect l="T18" t="T19" r="T20" b="T21"/>
            <a:pathLst>
              <a:path w="9" h="4">
                <a:moveTo>
                  <a:pt x="0" y="0"/>
                </a:moveTo>
                <a:lnTo>
                  <a:pt x="0" y="4"/>
                </a:lnTo>
                <a:lnTo>
                  <a:pt x="5" y="2"/>
                </a:lnTo>
                <a:lnTo>
                  <a:pt x="9" y="2"/>
                </a:lnTo>
                <a:lnTo>
                  <a:pt x="5" y="0"/>
                </a:lnTo>
                <a:lnTo>
                  <a:pt x="0" y="0"/>
                </a:lnTo>
                <a:close/>
              </a:path>
            </a:pathLst>
          </a:custGeom>
          <a:solidFill>
            <a:srgbClr val="EAEAEA"/>
          </a:solidFill>
          <a:ln w="2520">
            <a:solidFill>
              <a:srgbClr val="C0C0C0"/>
            </a:solidFill>
            <a:round/>
            <a:headEnd/>
            <a:tailEnd/>
          </a:ln>
        </p:spPr>
        <p:txBody>
          <a:bodyPr wrap="none" anchor="ctr"/>
          <a:lstStyle/>
          <a:p>
            <a:endParaRPr lang="en-US"/>
          </a:p>
        </p:txBody>
      </p:sp>
      <p:sp>
        <p:nvSpPr>
          <p:cNvPr id="30822" name="Freeform 104"/>
          <p:cNvSpPr>
            <a:spLocks noChangeArrowheads="1"/>
          </p:cNvSpPr>
          <p:nvPr/>
        </p:nvSpPr>
        <p:spPr bwMode="auto">
          <a:xfrm>
            <a:off x="4830763" y="3198813"/>
            <a:ext cx="3175" cy="6350"/>
          </a:xfrm>
          <a:custGeom>
            <a:avLst/>
            <a:gdLst>
              <a:gd name="T0" fmla="*/ 2147483647 w 2"/>
              <a:gd name="T1" fmla="*/ 0 h 4"/>
              <a:gd name="T2" fmla="*/ 2147483647 w 2"/>
              <a:gd name="T3" fmla="*/ 2147483647 h 4"/>
              <a:gd name="T4" fmla="*/ 0 w 2"/>
              <a:gd name="T5" fmla="*/ 2147483647 h 4"/>
              <a:gd name="T6" fmla="*/ 0 w 2"/>
              <a:gd name="T7" fmla="*/ 0 h 4"/>
              <a:gd name="T8" fmla="*/ 2147483647 w 2"/>
              <a:gd name="T9" fmla="*/ 0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0"/>
                </a:moveTo>
                <a:lnTo>
                  <a:pt x="2" y="2"/>
                </a:lnTo>
                <a:lnTo>
                  <a:pt x="0" y="4"/>
                </a:lnTo>
                <a:lnTo>
                  <a:pt x="0" y="0"/>
                </a:lnTo>
                <a:lnTo>
                  <a:pt x="2" y="0"/>
                </a:lnTo>
                <a:close/>
              </a:path>
            </a:pathLst>
          </a:custGeom>
          <a:solidFill>
            <a:srgbClr val="EAEAEA"/>
          </a:solidFill>
          <a:ln w="2520">
            <a:solidFill>
              <a:srgbClr val="C0C0C0"/>
            </a:solidFill>
            <a:round/>
            <a:headEnd/>
            <a:tailEnd/>
          </a:ln>
        </p:spPr>
        <p:txBody>
          <a:bodyPr wrap="none" anchor="ctr"/>
          <a:lstStyle/>
          <a:p>
            <a:endParaRPr lang="en-US"/>
          </a:p>
        </p:txBody>
      </p:sp>
      <p:sp>
        <p:nvSpPr>
          <p:cNvPr id="30823" name="Freeform 105"/>
          <p:cNvSpPr>
            <a:spLocks noChangeArrowheads="1"/>
          </p:cNvSpPr>
          <p:nvPr/>
        </p:nvSpPr>
        <p:spPr bwMode="auto">
          <a:xfrm>
            <a:off x="4383088" y="2130425"/>
            <a:ext cx="3443287" cy="1223963"/>
          </a:xfrm>
          <a:custGeom>
            <a:avLst/>
            <a:gdLst>
              <a:gd name="T0" fmla="*/ 2147483647 w 2023"/>
              <a:gd name="T1" fmla="*/ 2147483647 h 771"/>
              <a:gd name="T2" fmla="*/ 2147483647 w 2023"/>
              <a:gd name="T3" fmla="*/ 2147483647 h 771"/>
              <a:gd name="T4" fmla="*/ 2147483647 w 2023"/>
              <a:gd name="T5" fmla="*/ 2147483647 h 771"/>
              <a:gd name="T6" fmla="*/ 2147483647 w 2023"/>
              <a:gd name="T7" fmla="*/ 2147483647 h 771"/>
              <a:gd name="T8" fmla="*/ 2147483647 w 2023"/>
              <a:gd name="T9" fmla="*/ 2147483647 h 771"/>
              <a:gd name="T10" fmla="*/ 2147483647 w 2023"/>
              <a:gd name="T11" fmla="*/ 2147483647 h 771"/>
              <a:gd name="T12" fmla="*/ 2147483647 w 2023"/>
              <a:gd name="T13" fmla="*/ 2147483647 h 771"/>
              <a:gd name="T14" fmla="*/ 2147483647 w 2023"/>
              <a:gd name="T15" fmla="*/ 2147483647 h 771"/>
              <a:gd name="T16" fmla="*/ 2147483647 w 2023"/>
              <a:gd name="T17" fmla="*/ 2147483647 h 771"/>
              <a:gd name="T18" fmla="*/ 2147483647 w 2023"/>
              <a:gd name="T19" fmla="*/ 2147483647 h 771"/>
              <a:gd name="T20" fmla="*/ 2147483647 w 2023"/>
              <a:gd name="T21" fmla="*/ 2147483647 h 771"/>
              <a:gd name="T22" fmla="*/ 2147483647 w 2023"/>
              <a:gd name="T23" fmla="*/ 2147483647 h 771"/>
              <a:gd name="T24" fmla="*/ 2147483647 w 2023"/>
              <a:gd name="T25" fmla="*/ 2147483647 h 771"/>
              <a:gd name="T26" fmla="*/ 2147483647 w 2023"/>
              <a:gd name="T27" fmla="*/ 2147483647 h 771"/>
              <a:gd name="T28" fmla="*/ 2147483647 w 2023"/>
              <a:gd name="T29" fmla="*/ 2147483647 h 771"/>
              <a:gd name="T30" fmla="*/ 2147483647 w 2023"/>
              <a:gd name="T31" fmla="*/ 2147483647 h 771"/>
              <a:gd name="T32" fmla="*/ 2147483647 w 2023"/>
              <a:gd name="T33" fmla="*/ 2147483647 h 771"/>
              <a:gd name="T34" fmla="*/ 2147483647 w 2023"/>
              <a:gd name="T35" fmla="*/ 2147483647 h 771"/>
              <a:gd name="T36" fmla="*/ 2147483647 w 2023"/>
              <a:gd name="T37" fmla="*/ 2147483647 h 771"/>
              <a:gd name="T38" fmla="*/ 2147483647 w 2023"/>
              <a:gd name="T39" fmla="*/ 2147483647 h 771"/>
              <a:gd name="T40" fmla="*/ 2147483647 w 2023"/>
              <a:gd name="T41" fmla="*/ 2147483647 h 771"/>
              <a:gd name="T42" fmla="*/ 2147483647 w 2023"/>
              <a:gd name="T43" fmla="*/ 2147483647 h 771"/>
              <a:gd name="T44" fmla="*/ 2147483647 w 2023"/>
              <a:gd name="T45" fmla="*/ 2147483647 h 771"/>
              <a:gd name="T46" fmla="*/ 2147483647 w 2023"/>
              <a:gd name="T47" fmla="*/ 2147483647 h 771"/>
              <a:gd name="T48" fmla="*/ 2147483647 w 2023"/>
              <a:gd name="T49" fmla="*/ 2147483647 h 771"/>
              <a:gd name="T50" fmla="*/ 2147483647 w 2023"/>
              <a:gd name="T51" fmla="*/ 2147483647 h 771"/>
              <a:gd name="T52" fmla="*/ 2147483647 w 2023"/>
              <a:gd name="T53" fmla="*/ 2147483647 h 771"/>
              <a:gd name="T54" fmla="*/ 2147483647 w 2023"/>
              <a:gd name="T55" fmla="*/ 2147483647 h 771"/>
              <a:gd name="T56" fmla="*/ 2147483647 w 2023"/>
              <a:gd name="T57" fmla="*/ 2147483647 h 771"/>
              <a:gd name="T58" fmla="*/ 2147483647 w 2023"/>
              <a:gd name="T59" fmla="*/ 2147483647 h 771"/>
              <a:gd name="T60" fmla="*/ 2147483647 w 2023"/>
              <a:gd name="T61" fmla="*/ 2147483647 h 771"/>
              <a:gd name="T62" fmla="*/ 2147483647 w 2023"/>
              <a:gd name="T63" fmla="*/ 2147483647 h 771"/>
              <a:gd name="T64" fmla="*/ 2147483647 w 2023"/>
              <a:gd name="T65" fmla="*/ 2147483647 h 771"/>
              <a:gd name="T66" fmla="*/ 2147483647 w 2023"/>
              <a:gd name="T67" fmla="*/ 2147483647 h 771"/>
              <a:gd name="T68" fmla="*/ 2147483647 w 2023"/>
              <a:gd name="T69" fmla="*/ 2147483647 h 771"/>
              <a:gd name="T70" fmla="*/ 2147483647 w 2023"/>
              <a:gd name="T71" fmla="*/ 2147483647 h 771"/>
              <a:gd name="T72" fmla="*/ 2147483647 w 2023"/>
              <a:gd name="T73" fmla="*/ 2147483647 h 771"/>
              <a:gd name="T74" fmla="*/ 2147483647 w 2023"/>
              <a:gd name="T75" fmla="*/ 2147483647 h 771"/>
              <a:gd name="T76" fmla="*/ 2147483647 w 2023"/>
              <a:gd name="T77" fmla="*/ 2147483647 h 771"/>
              <a:gd name="T78" fmla="*/ 2147483647 w 2023"/>
              <a:gd name="T79" fmla="*/ 2147483647 h 771"/>
              <a:gd name="T80" fmla="*/ 2147483647 w 2023"/>
              <a:gd name="T81" fmla="*/ 2147483647 h 771"/>
              <a:gd name="T82" fmla="*/ 2147483647 w 2023"/>
              <a:gd name="T83" fmla="*/ 2147483647 h 771"/>
              <a:gd name="T84" fmla="*/ 2147483647 w 2023"/>
              <a:gd name="T85" fmla="*/ 2147483647 h 771"/>
              <a:gd name="T86" fmla="*/ 2147483647 w 2023"/>
              <a:gd name="T87" fmla="*/ 2147483647 h 771"/>
              <a:gd name="T88" fmla="*/ 2147483647 w 2023"/>
              <a:gd name="T89" fmla="*/ 2147483647 h 771"/>
              <a:gd name="T90" fmla="*/ 2147483647 w 2023"/>
              <a:gd name="T91" fmla="*/ 2147483647 h 771"/>
              <a:gd name="T92" fmla="*/ 2147483647 w 2023"/>
              <a:gd name="T93" fmla="*/ 2147483647 h 771"/>
              <a:gd name="T94" fmla="*/ 2147483647 w 2023"/>
              <a:gd name="T95" fmla="*/ 2147483647 h 771"/>
              <a:gd name="T96" fmla="*/ 2147483647 w 2023"/>
              <a:gd name="T97" fmla="*/ 2147483647 h 771"/>
              <a:gd name="T98" fmla="*/ 2147483647 w 2023"/>
              <a:gd name="T99" fmla="*/ 2147483647 h 771"/>
              <a:gd name="T100" fmla="*/ 2147483647 w 2023"/>
              <a:gd name="T101" fmla="*/ 2147483647 h 771"/>
              <a:gd name="T102" fmla="*/ 2147483647 w 2023"/>
              <a:gd name="T103" fmla="*/ 2147483647 h 771"/>
              <a:gd name="T104" fmla="*/ 2147483647 w 2023"/>
              <a:gd name="T105" fmla="*/ 2147483647 h 771"/>
              <a:gd name="T106" fmla="*/ 2147483647 w 2023"/>
              <a:gd name="T107" fmla="*/ 2147483647 h 771"/>
              <a:gd name="T108" fmla="*/ 2147483647 w 2023"/>
              <a:gd name="T109" fmla="*/ 2147483647 h 771"/>
              <a:gd name="T110" fmla="*/ 2147483647 w 2023"/>
              <a:gd name="T111" fmla="*/ 2147483647 h 771"/>
              <a:gd name="T112" fmla="*/ 2147483647 w 2023"/>
              <a:gd name="T113" fmla="*/ 2147483647 h 771"/>
              <a:gd name="T114" fmla="*/ 2147483647 w 2023"/>
              <a:gd name="T115" fmla="*/ 2147483647 h 771"/>
              <a:gd name="T116" fmla="*/ 2147483647 w 2023"/>
              <a:gd name="T117" fmla="*/ 2147483647 h 771"/>
              <a:gd name="T118" fmla="*/ 2147483647 w 2023"/>
              <a:gd name="T119" fmla="*/ 2147483647 h 771"/>
              <a:gd name="T120" fmla="*/ 2147483647 w 2023"/>
              <a:gd name="T121" fmla="*/ 2147483647 h 771"/>
              <a:gd name="T122" fmla="*/ 2147483647 w 2023"/>
              <a:gd name="T123" fmla="*/ 2147483647 h 7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23"/>
              <a:gd name="T187" fmla="*/ 0 h 771"/>
              <a:gd name="T188" fmla="*/ 2023 w 2023"/>
              <a:gd name="T189" fmla="*/ 771 h 77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23" h="771">
                <a:moveTo>
                  <a:pt x="883" y="568"/>
                </a:moveTo>
                <a:lnTo>
                  <a:pt x="879" y="573"/>
                </a:lnTo>
                <a:lnTo>
                  <a:pt x="877" y="577"/>
                </a:lnTo>
                <a:lnTo>
                  <a:pt x="875" y="585"/>
                </a:lnTo>
                <a:lnTo>
                  <a:pt x="881" y="587"/>
                </a:lnTo>
                <a:lnTo>
                  <a:pt x="883" y="593"/>
                </a:lnTo>
                <a:lnTo>
                  <a:pt x="885" y="600"/>
                </a:lnTo>
                <a:lnTo>
                  <a:pt x="883" y="606"/>
                </a:lnTo>
                <a:lnTo>
                  <a:pt x="871" y="604"/>
                </a:lnTo>
                <a:lnTo>
                  <a:pt x="860" y="606"/>
                </a:lnTo>
                <a:lnTo>
                  <a:pt x="852" y="606"/>
                </a:lnTo>
                <a:lnTo>
                  <a:pt x="844" y="604"/>
                </a:lnTo>
                <a:lnTo>
                  <a:pt x="837" y="600"/>
                </a:lnTo>
                <a:lnTo>
                  <a:pt x="827" y="594"/>
                </a:lnTo>
                <a:lnTo>
                  <a:pt x="821" y="598"/>
                </a:lnTo>
                <a:lnTo>
                  <a:pt x="818" y="594"/>
                </a:lnTo>
                <a:lnTo>
                  <a:pt x="810" y="593"/>
                </a:lnTo>
                <a:lnTo>
                  <a:pt x="802" y="594"/>
                </a:lnTo>
                <a:lnTo>
                  <a:pt x="798" y="596"/>
                </a:lnTo>
                <a:lnTo>
                  <a:pt x="791" y="600"/>
                </a:lnTo>
                <a:lnTo>
                  <a:pt x="785" y="602"/>
                </a:lnTo>
                <a:lnTo>
                  <a:pt x="779" y="606"/>
                </a:lnTo>
                <a:lnTo>
                  <a:pt x="775" y="610"/>
                </a:lnTo>
                <a:lnTo>
                  <a:pt x="775" y="614"/>
                </a:lnTo>
                <a:lnTo>
                  <a:pt x="773" y="617"/>
                </a:lnTo>
                <a:lnTo>
                  <a:pt x="768" y="619"/>
                </a:lnTo>
                <a:lnTo>
                  <a:pt x="762" y="621"/>
                </a:lnTo>
                <a:lnTo>
                  <a:pt x="758" y="625"/>
                </a:lnTo>
                <a:lnTo>
                  <a:pt x="749" y="623"/>
                </a:lnTo>
                <a:lnTo>
                  <a:pt x="745" y="619"/>
                </a:lnTo>
                <a:lnTo>
                  <a:pt x="741" y="616"/>
                </a:lnTo>
                <a:lnTo>
                  <a:pt x="737" y="610"/>
                </a:lnTo>
                <a:lnTo>
                  <a:pt x="731" y="608"/>
                </a:lnTo>
                <a:lnTo>
                  <a:pt x="722" y="610"/>
                </a:lnTo>
                <a:lnTo>
                  <a:pt x="706" y="617"/>
                </a:lnTo>
                <a:lnTo>
                  <a:pt x="699" y="619"/>
                </a:lnTo>
                <a:lnTo>
                  <a:pt x="691" y="616"/>
                </a:lnTo>
                <a:lnTo>
                  <a:pt x="689" y="612"/>
                </a:lnTo>
                <a:lnTo>
                  <a:pt x="685" y="602"/>
                </a:lnTo>
                <a:lnTo>
                  <a:pt x="683" y="594"/>
                </a:lnTo>
                <a:lnTo>
                  <a:pt x="679" y="591"/>
                </a:lnTo>
                <a:lnTo>
                  <a:pt x="672" y="585"/>
                </a:lnTo>
                <a:lnTo>
                  <a:pt x="658" y="585"/>
                </a:lnTo>
                <a:lnTo>
                  <a:pt x="654" y="587"/>
                </a:lnTo>
                <a:lnTo>
                  <a:pt x="647" y="587"/>
                </a:lnTo>
                <a:lnTo>
                  <a:pt x="641" y="583"/>
                </a:lnTo>
                <a:lnTo>
                  <a:pt x="639" y="579"/>
                </a:lnTo>
                <a:lnTo>
                  <a:pt x="631" y="564"/>
                </a:lnTo>
                <a:lnTo>
                  <a:pt x="622" y="543"/>
                </a:lnTo>
                <a:lnTo>
                  <a:pt x="614" y="529"/>
                </a:lnTo>
                <a:lnTo>
                  <a:pt x="614" y="523"/>
                </a:lnTo>
                <a:lnTo>
                  <a:pt x="612" y="520"/>
                </a:lnTo>
                <a:lnTo>
                  <a:pt x="603" y="523"/>
                </a:lnTo>
                <a:lnTo>
                  <a:pt x="593" y="525"/>
                </a:lnTo>
                <a:lnTo>
                  <a:pt x="582" y="531"/>
                </a:lnTo>
                <a:lnTo>
                  <a:pt x="570" y="537"/>
                </a:lnTo>
                <a:lnTo>
                  <a:pt x="559" y="535"/>
                </a:lnTo>
                <a:lnTo>
                  <a:pt x="560" y="535"/>
                </a:lnTo>
                <a:lnTo>
                  <a:pt x="559" y="531"/>
                </a:lnTo>
                <a:lnTo>
                  <a:pt x="557" y="527"/>
                </a:lnTo>
                <a:lnTo>
                  <a:pt x="555" y="527"/>
                </a:lnTo>
                <a:lnTo>
                  <a:pt x="551" y="531"/>
                </a:lnTo>
                <a:lnTo>
                  <a:pt x="549" y="529"/>
                </a:lnTo>
                <a:lnTo>
                  <a:pt x="539" y="523"/>
                </a:lnTo>
                <a:lnTo>
                  <a:pt x="535" y="529"/>
                </a:lnTo>
                <a:lnTo>
                  <a:pt x="530" y="531"/>
                </a:lnTo>
                <a:lnTo>
                  <a:pt x="524" y="525"/>
                </a:lnTo>
                <a:lnTo>
                  <a:pt x="520" y="525"/>
                </a:lnTo>
                <a:lnTo>
                  <a:pt x="522" y="518"/>
                </a:lnTo>
                <a:lnTo>
                  <a:pt x="522" y="516"/>
                </a:lnTo>
                <a:lnTo>
                  <a:pt x="516" y="514"/>
                </a:lnTo>
                <a:lnTo>
                  <a:pt x="514" y="510"/>
                </a:lnTo>
                <a:lnTo>
                  <a:pt x="509" y="512"/>
                </a:lnTo>
                <a:lnTo>
                  <a:pt x="501" y="514"/>
                </a:lnTo>
                <a:lnTo>
                  <a:pt x="489" y="520"/>
                </a:lnTo>
                <a:lnTo>
                  <a:pt x="484" y="520"/>
                </a:lnTo>
                <a:lnTo>
                  <a:pt x="472" y="523"/>
                </a:lnTo>
                <a:lnTo>
                  <a:pt x="461" y="523"/>
                </a:lnTo>
                <a:lnTo>
                  <a:pt x="451" y="527"/>
                </a:lnTo>
                <a:lnTo>
                  <a:pt x="440" y="527"/>
                </a:lnTo>
                <a:lnTo>
                  <a:pt x="434" y="525"/>
                </a:lnTo>
                <a:lnTo>
                  <a:pt x="428" y="525"/>
                </a:lnTo>
                <a:lnTo>
                  <a:pt x="420" y="522"/>
                </a:lnTo>
                <a:lnTo>
                  <a:pt x="415" y="525"/>
                </a:lnTo>
                <a:lnTo>
                  <a:pt x="417" y="529"/>
                </a:lnTo>
                <a:lnTo>
                  <a:pt x="417" y="535"/>
                </a:lnTo>
                <a:lnTo>
                  <a:pt x="409" y="541"/>
                </a:lnTo>
                <a:lnTo>
                  <a:pt x="409" y="548"/>
                </a:lnTo>
                <a:lnTo>
                  <a:pt x="407" y="554"/>
                </a:lnTo>
                <a:lnTo>
                  <a:pt x="407" y="560"/>
                </a:lnTo>
                <a:lnTo>
                  <a:pt x="413" y="568"/>
                </a:lnTo>
                <a:lnTo>
                  <a:pt x="415" y="571"/>
                </a:lnTo>
                <a:lnTo>
                  <a:pt x="409" y="579"/>
                </a:lnTo>
                <a:lnTo>
                  <a:pt x="415" y="585"/>
                </a:lnTo>
                <a:lnTo>
                  <a:pt x="417" y="585"/>
                </a:lnTo>
                <a:lnTo>
                  <a:pt x="422" y="589"/>
                </a:lnTo>
                <a:lnTo>
                  <a:pt x="418" y="594"/>
                </a:lnTo>
                <a:lnTo>
                  <a:pt x="417" y="596"/>
                </a:lnTo>
                <a:lnTo>
                  <a:pt x="411" y="596"/>
                </a:lnTo>
                <a:lnTo>
                  <a:pt x="403" y="594"/>
                </a:lnTo>
                <a:lnTo>
                  <a:pt x="401" y="591"/>
                </a:lnTo>
                <a:lnTo>
                  <a:pt x="397" y="585"/>
                </a:lnTo>
                <a:lnTo>
                  <a:pt x="393" y="585"/>
                </a:lnTo>
                <a:lnTo>
                  <a:pt x="392" y="587"/>
                </a:lnTo>
                <a:lnTo>
                  <a:pt x="390" y="585"/>
                </a:lnTo>
                <a:lnTo>
                  <a:pt x="384" y="583"/>
                </a:lnTo>
                <a:lnTo>
                  <a:pt x="378" y="587"/>
                </a:lnTo>
                <a:lnTo>
                  <a:pt x="374" y="589"/>
                </a:lnTo>
                <a:lnTo>
                  <a:pt x="370" y="589"/>
                </a:lnTo>
                <a:lnTo>
                  <a:pt x="363" y="587"/>
                </a:lnTo>
                <a:lnTo>
                  <a:pt x="359" y="587"/>
                </a:lnTo>
                <a:lnTo>
                  <a:pt x="357" y="587"/>
                </a:lnTo>
                <a:lnTo>
                  <a:pt x="355" y="591"/>
                </a:lnTo>
                <a:lnTo>
                  <a:pt x="355" y="596"/>
                </a:lnTo>
                <a:lnTo>
                  <a:pt x="349" y="594"/>
                </a:lnTo>
                <a:lnTo>
                  <a:pt x="351" y="591"/>
                </a:lnTo>
                <a:lnTo>
                  <a:pt x="351" y="587"/>
                </a:lnTo>
                <a:lnTo>
                  <a:pt x="347" y="585"/>
                </a:lnTo>
                <a:lnTo>
                  <a:pt x="344" y="585"/>
                </a:lnTo>
                <a:lnTo>
                  <a:pt x="342" y="583"/>
                </a:lnTo>
                <a:lnTo>
                  <a:pt x="340" y="579"/>
                </a:lnTo>
                <a:lnTo>
                  <a:pt x="336" y="577"/>
                </a:lnTo>
                <a:lnTo>
                  <a:pt x="332" y="575"/>
                </a:lnTo>
                <a:lnTo>
                  <a:pt x="328" y="573"/>
                </a:lnTo>
                <a:lnTo>
                  <a:pt x="324" y="573"/>
                </a:lnTo>
                <a:lnTo>
                  <a:pt x="324" y="571"/>
                </a:lnTo>
                <a:lnTo>
                  <a:pt x="324" y="568"/>
                </a:lnTo>
                <a:lnTo>
                  <a:pt x="321" y="564"/>
                </a:lnTo>
                <a:lnTo>
                  <a:pt x="317" y="564"/>
                </a:lnTo>
                <a:lnTo>
                  <a:pt x="317" y="566"/>
                </a:lnTo>
                <a:lnTo>
                  <a:pt x="311" y="568"/>
                </a:lnTo>
                <a:lnTo>
                  <a:pt x="311" y="564"/>
                </a:lnTo>
                <a:lnTo>
                  <a:pt x="299" y="566"/>
                </a:lnTo>
                <a:lnTo>
                  <a:pt x="301" y="568"/>
                </a:lnTo>
                <a:lnTo>
                  <a:pt x="303" y="570"/>
                </a:lnTo>
                <a:lnTo>
                  <a:pt x="298" y="575"/>
                </a:lnTo>
                <a:lnTo>
                  <a:pt x="292" y="579"/>
                </a:lnTo>
                <a:lnTo>
                  <a:pt x="290" y="581"/>
                </a:lnTo>
                <a:lnTo>
                  <a:pt x="284" y="579"/>
                </a:lnTo>
                <a:lnTo>
                  <a:pt x="280" y="581"/>
                </a:lnTo>
                <a:lnTo>
                  <a:pt x="278" y="585"/>
                </a:lnTo>
                <a:lnTo>
                  <a:pt x="274" y="587"/>
                </a:lnTo>
                <a:lnTo>
                  <a:pt x="274" y="593"/>
                </a:lnTo>
                <a:lnTo>
                  <a:pt x="276" y="598"/>
                </a:lnTo>
                <a:lnTo>
                  <a:pt x="280" y="600"/>
                </a:lnTo>
                <a:lnTo>
                  <a:pt x="273" y="606"/>
                </a:lnTo>
                <a:lnTo>
                  <a:pt x="271" y="602"/>
                </a:lnTo>
                <a:lnTo>
                  <a:pt x="267" y="596"/>
                </a:lnTo>
                <a:lnTo>
                  <a:pt x="265" y="596"/>
                </a:lnTo>
                <a:lnTo>
                  <a:pt x="261" y="600"/>
                </a:lnTo>
                <a:lnTo>
                  <a:pt x="257" y="602"/>
                </a:lnTo>
                <a:lnTo>
                  <a:pt x="255" y="604"/>
                </a:lnTo>
                <a:lnTo>
                  <a:pt x="255" y="612"/>
                </a:lnTo>
                <a:lnTo>
                  <a:pt x="251" y="616"/>
                </a:lnTo>
                <a:lnTo>
                  <a:pt x="253" y="616"/>
                </a:lnTo>
                <a:lnTo>
                  <a:pt x="255" y="619"/>
                </a:lnTo>
                <a:lnTo>
                  <a:pt x="255" y="621"/>
                </a:lnTo>
                <a:lnTo>
                  <a:pt x="253" y="623"/>
                </a:lnTo>
                <a:lnTo>
                  <a:pt x="251" y="625"/>
                </a:lnTo>
                <a:lnTo>
                  <a:pt x="248" y="631"/>
                </a:lnTo>
                <a:lnTo>
                  <a:pt x="248" y="633"/>
                </a:lnTo>
                <a:lnTo>
                  <a:pt x="248" y="635"/>
                </a:lnTo>
                <a:lnTo>
                  <a:pt x="250" y="637"/>
                </a:lnTo>
                <a:lnTo>
                  <a:pt x="251" y="637"/>
                </a:lnTo>
                <a:lnTo>
                  <a:pt x="255" y="642"/>
                </a:lnTo>
                <a:lnTo>
                  <a:pt x="253" y="648"/>
                </a:lnTo>
                <a:lnTo>
                  <a:pt x="257" y="648"/>
                </a:lnTo>
                <a:lnTo>
                  <a:pt x="261" y="646"/>
                </a:lnTo>
                <a:lnTo>
                  <a:pt x="267" y="660"/>
                </a:lnTo>
                <a:lnTo>
                  <a:pt x="267" y="662"/>
                </a:lnTo>
                <a:lnTo>
                  <a:pt x="267" y="665"/>
                </a:lnTo>
                <a:lnTo>
                  <a:pt x="267" y="669"/>
                </a:lnTo>
                <a:lnTo>
                  <a:pt x="269" y="673"/>
                </a:lnTo>
                <a:lnTo>
                  <a:pt x="269" y="677"/>
                </a:lnTo>
                <a:lnTo>
                  <a:pt x="267" y="679"/>
                </a:lnTo>
                <a:lnTo>
                  <a:pt x="263" y="685"/>
                </a:lnTo>
                <a:lnTo>
                  <a:pt x="261" y="685"/>
                </a:lnTo>
                <a:lnTo>
                  <a:pt x="261" y="683"/>
                </a:lnTo>
                <a:lnTo>
                  <a:pt x="263" y="683"/>
                </a:lnTo>
                <a:lnTo>
                  <a:pt x="259" y="679"/>
                </a:lnTo>
                <a:lnTo>
                  <a:pt x="257" y="677"/>
                </a:lnTo>
                <a:lnTo>
                  <a:pt x="255" y="681"/>
                </a:lnTo>
                <a:lnTo>
                  <a:pt x="251" y="681"/>
                </a:lnTo>
                <a:lnTo>
                  <a:pt x="246" y="700"/>
                </a:lnTo>
                <a:lnTo>
                  <a:pt x="242" y="715"/>
                </a:lnTo>
                <a:lnTo>
                  <a:pt x="248" y="715"/>
                </a:lnTo>
                <a:lnTo>
                  <a:pt x="253" y="715"/>
                </a:lnTo>
                <a:lnTo>
                  <a:pt x="251" y="721"/>
                </a:lnTo>
                <a:lnTo>
                  <a:pt x="251" y="727"/>
                </a:lnTo>
                <a:lnTo>
                  <a:pt x="255" y="727"/>
                </a:lnTo>
                <a:lnTo>
                  <a:pt x="253" y="735"/>
                </a:lnTo>
                <a:lnTo>
                  <a:pt x="255" y="742"/>
                </a:lnTo>
                <a:lnTo>
                  <a:pt x="257" y="744"/>
                </a:lnTo>
                <a:lnTo>
                  <a:pt x="261" y="746"/>
                </a:lnTo>
                <a:lnTo>
                  <a:pt x="261" y="750"/>
                </a:lnTo>
                <a:lnTo>
                  <a:pt x="263" y="754"/>
                </a:lnTo>
                <a:lnTo>
                  <a:pt x="267" y="758"/>
                </a:lnTo>
                <a:lnTo>
                  <a:pt x="271" y="761"/>
                </a:lnTo>
                <a:lnTo>
                  <a:pt x="269" y="765"/>
                </a:lnTo>
                <a:lnTo>
                  <a:pt x="265" y="771"/>
                </a:lnTo>
                <a:lnTo>
                  <a:pt x="261" y="769"/>
                </a:lnTo>
                <a:lnTo>
                  <a:pt x="259" y="765"/>
                </a:lnTo>
                <a:lnTo>
                  <a:pt x="257" y="761"/>
                </a:lnTo>
                <a:lnTo>
                  <a:pt x="253" y="759"/>
                </a:lnTo>
                <a:lnTo>
                  <a:pt x="250" y="756"/>
                </a:lnTo>
                <a:lnTo>
                  <a:pt x="248" y="754"/>
                </a:lnTo>
                <a:lnTo>
                  <a:pt x="248" y="752"/>
                </a:lnTo>
                <a:lnTo>
                  <a:pt x="244" y="750"/>
                </a:lnTo>
                <a:lnTo>
                  <a:pt x="242" y="748"/>
                </a:lnTo>
                <a:lnTo>
                  <a:pt x="238" y="748"/>
                </a:lnTo>
                <a:lnTo>
                  <a:pt x="236" y="746"/>
                </a:lnTo>
                <a:lnTo>
                  <a:pt x="236" y="742"/>
                </a:lnTo>
                <a:lnTo>
                  <a:pt x="234" y="742"/>
                </a:lnTo>
                <a:lnTo>
                  <a:pt x="232" y="740"/>
                </a:lnTo>
                <a:lnTo>
                  <a:pt x="228" y="736"/>
                </a:lnTo>
                <a:lnTo>
                  <a:pt x="227" y="735"/>
                </a:lnTo>
                <a:lnTo>
                  <a:pt x="225" y="733"/>
                </a:lnTo>
                <a:lnTo>
                  <a:pt x="221" y="733"/>
                </a:lnTo>
                <a:lnTo>
                  <a:pt x="217" y="735"/>
                </a:lnTo>
                <a:lnTo>
                  <a:pt x="215" y="735"/>
                </a:lnTo>
                <a:lnTo>
                  <a:pt x="211" y="735"/>
                </a:lnTo>
                <a:lnTo>
                  <a:pt x="205" y="736"/>
                </a:lnTo>
                <a:lnTo>
                  <a:pt x="200" y="733"/>
                </a:lnTo>
                <a:lnTo>
                  <a:pt x="196" y="729"/>
                </a:lnTo>
                <a:lnTo>
                  <a:pt x="192" y="725"/>
                </a:lnTo>
                <a:lnTo>
                  <a:pt x="190" y="725"/>
                </a:lnTo>
                <a:lnTo>
                  <a:pt x="184" y="725"/>
                </a:lnTo>
                <a:lnTo>
                  <a:pt x="180" y="725"/>
                </a:lnTo>
                <a:lnTo>
                  <a:pt x="175" y="723"/>
                </a:lnTo>
                <a:lnTo>
                  <a:pt x="171" y="721"/>
                </a:lnTo>
                <a:lnTo>
                  <a:pt x="167" y="719"/>
                </a:lnTo>
                <a:lnTo>
                  <a:pt x="161" y="721"/>
                </a:lnTo>
                <a:lnTo>
                  <a:pt x="159" y="727"/>
                </a:lnTo>
                <a:lnTo>
                  <a:pt x="159" y="733"/>
                </a:lnTo>
                <a:lnTo>
                  <a:pt x="155" y="731"/>
                </a:lnTo>
                <a:lnTo>
                  <a:pt x="152" y="729"/>
                </a:lnTo>
                <a:lnTo>
                  <a:pt x="146" y="721"/>
                </a:lnTo>
                <a:lnTo>
                  <a:pt x="140" y="713"/>
                </a:lnTo>
                <a:lnTo>
                  <a:pt x="136" y="713"/>
                </a:lnTo>
                <a:lnTo>
                  <a:pt x="134" y="712"/>
                </a:lnTo>
                <a:lnTo>
                  <a:pt x="134" y="708"/>
                </a:lnTo>
                <a:lnTo>
                  <a:pt x="131" y="708"/>
                </a:lnTo>
                <a:lnTo>
                  <a:pt x="129" y="708"/>
                </a:lnTo>
                <a:lnTo>
                  <a:pt x="127" y="704"/>
                </a:lnTo>
                <a:lnTo>
                  <a:pt x="127" y="700"/>
                </a:lnTo>
                <a:lnTo>
                  <a:pt x="119" y="698"/>
                </a:lnTo>
                <a:lnTo>
                  <a:pt x="115" y="696"/>
                </a:lnTo>
                <a:lnTo>
                  <a:pt x="123" y="696"/>
                </a:lnTo>
                <a:lnTo>
                  <a:pt x="131" y="694"/>
                </a:lnTo>
                <a:lnTo>
                  <a:pt x="131" y="690"/>
                </a:lnTo>
                <a:lnTo>
                  <a:pt x="131" y="688"/>
                </a:lnTo>
                <a:lnTo>
                  <a:pt x="134" y="688"/>
                </a:lnTo>
                <a:lnTo>
                  <a:pt x="134" y="687"/>
                </a:lnTo>
                <a:lnTo>
                  <a:pt x="134" y="685"/>
                </a:lnTo>
                <a:lnTo>
                  <a:pt x="136" y="683"/>
                </a:lnTo>
                <a:lnTo>
                  <a:pt x="132" y="683"/>
                </a:lnTo>
                <a:lnTo>
                  <a:pt x="129" y="681"/>
                </a:lnTo>
                <a:lnTo>
                  <a:pt x="129" y="677"/>
                </a:lnTo>
                <a:lnTo>
                  <a:pt x="132" y="677"/>
                </a:lnTo>
                <a:lnTo>
                  <a:pt x="138" y="677"/>
                </a:lnTo>
                <a:lnTo>
                  <a:pt x="138" y="673"/>
                </a:lnTo>
                <a:lnTo>
                  <a:pt x="138" y="671"/>
                </a:lnTo>
                <a:lnTo>
                  <a:pt x="144" y="667"/>
                </a:lnTo>
                <a:lnTo>
                  <a:pt x="152" y="665"/>
                </a:lnTo>
                <a:lnTo>
                  <a:pt x="152" y="662"/>
                </a:lnTo>
                <a:lnTo>
                  <a:pt x="144" y="662"/>
                </a:lnTo>
                <a:lnTo>
                  <a:pt x="138" y="664"/>
                </a:lnTo>
                <a:lnTo>
                  <a:pt x="136" y="665"/>
                </a:lnTo>
                <a:lnTo>
                  <a:pt x="138" y="658"/>
                </a:lnTo>
                <a:lnTo>
                  <a:pt x="142" y="652"/>
                </a:lnTo>
                <a:lnTo>
                  <a:pt x="148" y="652"/>
                </a:lnTo>
                <a:lnTo>
                  <a:pt x="154" y="650"/>
                </a:lnTo>
                <a:lnTo>
                  <a:pt x="152" y="644"/>
                </a:lnTo>
                <a:lnTo>
                  <a:pt x="150" y="637"/>
                </a:lnTo>
                <a:lnTo>
                  <a:pt x="150" y="635"/>
                </a:lnTo>
                <a:lnTo>
                  <a:pt x="150" y="633"/>
                </a:lnTo>
                <a:lnTo>
                  <a:pt x="150" y="627"/>
                </a:lnTo>
                <a:lnTo>
                  <a:pt x="146" y="623"/>
                </a:lnTo>
                <a:lnTo>
                  <a:pt x="146" y="621"/>
                </a:lnTo>
                <a:lnTo>
                  <a:pt x="150" y="617"/>
                </a:lnTo>
                <a:lnTo>
                  <a:pt x="150" y="616"/>
                </a:lnTo>
                <a:lnTo>
                  <a:pt x="148" y="616"/>
                </a:lnTo>
                <a:lnTo>
                  <a:pt x="148" y="612"/>
                </a:lnTo>
                <a:lnTo>
                  <a:pt x="146" y="608"/>
                </a:lnTo>
                <a:lnTo>
                  <a:pt x="144" y="606"/>
                </a:lnTo>
                <a:lnTo>
                  <a:pt x="140" y="604"/>
                </a:lnTo>
                <a:lnTo>
                  <a:pt x="136" y="602"/>
                </a:lnTo>
                <a:lnTo>
                  <a:pt x="132" y="600"/>
                </a:lnTo>
                <a:lnTo>
                  <a:pt x="131" y="600"/>
                </a:lnTo>
                <a:lnTo>
                  <a:pt x="131" y="598"/>
                </a:lnTo>
                <a:lnTo>
                  <a:pt x="127" y="596"/>
                </a:lnTo>
                <a:lnTo>
                  <a:pt x="125" y="596"/>
                </a:lnTo>
                <a:lnTo>
                  <a:pt x="123" y="596"/>
                </a:lnTo>
                <a:lnTo>
                  <a:pt x="119" y="598"/>
                </a:lnTo>
                <a:lnTo>
                  <a:pt x="113" y="600"/>
                </a:lnTo>
                <a:lnTo>
                  <a:pt x="111" y="600"/>
                </a:lnTo>
                <a:lnTo>
                  <a:pt x="111" y="596"/>
                </a:lnTo>
                <a:lnTo>
                  <a:pt x="108" y="593"/>
                </a:lnTo>
                <a:lnTo>
                  <a:pt x="106" y="593"/>
                </a:lnTo>
                <a:lnTo>
                  <a:pt x="106" y="591"/>
                </a:lnTo>
                <a:lnTo>
                  <a:pt x="104" y="591"/>
                </a:lnTo>
                <a:lnTo>
                  <a:pt x="102" y="587"/>
                </a:lnTo>
                <a:lnTo>
                  <a:pt x="98" y="585"/>
                </a:lnTo>
                <a:lnTo>
                  <a:pt x="94" y="585"/>
                </a:lnTo>
                <a:lnTo>
                  <a:pt x="90" y="583"/>
                </a:lnTo>
                <a:lnTo>
                  <a:pt x="86" y="583"/>
                </a:lnTo>
                <a:lnTo>
                  <a:pt x="83" y="583"/>
                </a:lnTo>
                <a:lnTo>
                  <a:pt x="79" y="579"/>
                </a:lnTo>
                <a:lnTo>
                  <a:pt x="79" y="577"/>
                </a:lnTo>
                <a:lnTo>
                  <a:pt x="77" y="573"/>
                </a:lnTo>
                <a:lnTo>
                  <a:pt x="75" y="571"/>
                </a:lnTo>
                <a:lnTo>
                  <a:pt x="75" y="570"/>
                </a:lnTo>
                <a:lnTo>
                  <a:pt x="73" y="566"/>
                </a:lnTo>
                <a:lnTo>
                  <a:pt x="71" y="564"/>
                </a:lnTo>
                <a:lnTo>
                  <a:pt x="67" y="564"/>
                </a:lnTo>
                <a:lnTo>
                  <a:pt x="65" y="562"/>
                </a:lnTo>
                <a:lnTo>
                  <a:pt x="61" y="564"/>
                </a:lnTo>
                <a:lnTo>
                  <a:pt x="60" y="566"/>
                </a:lnTo>
                <a:lnTo>
                  <a:pt x="58" y="566"/>
                </a:lnTo>
                <a:lnTo>
                  <a:pt x="56" y="564"/>
                </a:lnTo>
                <a:lnTo>
                  <a:pt x="54" y="562"/>
                </a:lnTo>
                <a:lnTo>
                  <a:pt x="54" y="546"/>
                </a:lnTo>
                <a:lnTo>
                  <a:pt x="52" y="545"/>
                </a:lnTo>
                <a:lnTo>
                  <a:pt x="50" y="541"/>
                </a:lnTo>
                <a:lnTo>
                  <a:pt x="54" y="539"/>
                </a:lnTo>
                <a:lnTo>
                  <a:pt x="58" y="539"/>
                </a:lnTo>
                <a:lnTo>
                  <a:pt x="60" y="537"/>
                </a:lnTo>
                <a:lnTo>
                  <a:pt x="60" y="535"/>
                </a:lnTo>
                <a:lnTo>
                  <a:pt x="60" y="533"/>
                </a:lnTo>
                <a:lnTo>
                  <a:pt x="58" y="529"/>
                </a:lnTo>
                <a:lnTo>
                  <a:pt x="54" y="525"/>
                </a:lnTo>
                <a:lnTo>
                  <a:pt x="50" y="523"/>
                </a:lnTo>
                <a:lnTo>
                  <a:pt x="48" y="518"/>
                </a:lnTo>
                <a:lnTo>
                  <a:pt x="48" y="512"/>
                </a:lnTo>
                <a:lnTo>
                  <a:pt x="48" y="506"/>
                </a:lnTo>
                <a:lnTo>
                  <a:pt x="46" y="502"/>
                </a:lnTo>
                <a:lnTo>
                  <a:pt x="44" y="499"/>
                </a:lnTo>
                <a:lnTo>
                  <a:pt x="40" y="495"/>
                </a:lnTo>
                <a:lnTo>
                  <a:pt x="38" y="493"/>
                </a:lnTo>
                <a:lnTo>
                  <a:pt x="35" y="491"/>
                </a:lnTo>
                <a:lnTo>
                  <a:pt x="31" y="489"/>
                </a:lnTo>
                <a:lnTo>
                  <a:pt x="29" y="489"/>
                </a:lnTo>
                <a:lnTo>
                  <a:pt x="27" y="489"/>
                </a:lnTo>
                <a:lnTo>
                  <a:pt x="23" y="491"/>
                </a:lnTo>
                <a:lnTo>
                  <a:pt x="21" y="489"/>
                </a:lnTo>
                <a:lnTo>
                  <a:pt x="19" y="487"/>
                </a:lnTo>
                <a:lnTo>
                  <a:pt x="17" y="481"/>
                </a:lnTo>
                <a:lnTo>
                  <a:pt x="15" y="479"/>
                </a:lnTo>
                <a:lnTo>
                  <a:pt x="13" y="475"/>
                </a:lnTo>
                <a:lnTo>
                  <a:pt x="10" y="475"/>
                </a:lnTo>
                <a:lnTo>
                  <a:pt x="8" y="474"/>
                </a:lnTo>
                <a:lnTo>
                  <a:pt x="8" y="468"/>
                </a:lnTo>
                <a:lnTo>
                  <a:pt x="8" y="464"/>
                </a:lnTo>
                <a:lnTo>
                  <a:pt x="4" y="464"/>
                </a:lnTo>
                <a:lnTo>
                  <a:pt x="2" y="464"/>
                </a:lnTo>
                <a:lnTo>
                  <a:pt x="0" y="460"/>
                </a:lnTo>
                <a:lnTo>
                  <a:pt x="0" y="458"/>
                </a:lnTo>
                <a:lnTo>
                  <a:pt x="0" y="454"/>
                </a:lnTo>
                <a:lnTo>
                  <a:pt x="2" y="451"/>
                </a:lnTo>
                <a:lnTo>
                  <a:pt x="4" y="449"/>
                </a:lnTo>
                <a:lnTo>
                  <a:pt x="6" y="447"/>
                </a:lnTo>
                <a:lnTo>
                  <a:pt x="8" y="449"/>
                </a:lnTo>
                <a:lnTo>
                  <a:pt x="10" y="445"/>
                </a:lnTo>
                <a:lnTo>
                  <a:pt x="12" y="443"/>
                </a:lnTo>
                <a:lnTo>
                  <a:pt x="10" y="437"/>
                </a:lnTo>
                <a:lnTo>
                  <a:pt x="10" y="431"/>
                </a:lnTo>
                <a:lnTo>
                  <a:pt x="13" y="427"/>
                </a:lnTo>
                <a:lnTo>
                  <a:pt x="13" y="426"/>
                </a:lnTo>
                <a:lnTo>
                  <a:pt x="15" y="424"/>
                </a:lnTo>
                <a:lnTo>
                  <a:pt x="13" y="420"/>
                </a:lnTo>
                <a:lnTo>
                  <a:pt x="13" y="418"/>
                </a:lnTo>
                <a:lnTo>
                  <a:pt x="13" y="414"/>
                </a:lnTo>
                <a:lnTo>
                  <a:pt x="13" y="412"/>
                </a:lnTo>
                <a:lnTo>
                  <a:pt x="19" y="414"/>
                </a:lnTo>
                <a:lnTo>
                  <a:pt x="27" y="414"/>
                </a:lnTo>
                <a:lnTo>
                  <a:pt x="27" y="412"/>
                </a:lnTo>
                <a:lnTo>
                  <a:pt x="29" y="410"/>
                </a:lnTo>
                <a:lnTo>
                  <a:pt x="37" y="408"/>
                </a:lnTo>
                <a:lnTo>
                  <a:pt x="44" y="408"/>
                </a:lnTo>
                <a:lnTo>
                  <a:pt x="40" y="408"/>
                </a:lnTo>
                <a:lnTo>
                  <a:pt x="38" y="408"/>
                </a:lnTo>
                <a:lnTo>
                  <a:pt x="37" y="404"/>
                </a:lnTo>
                <a:lnTo>
                  <a:pt x="35" y="403"/>
                </a:lnTo>
                <a:lnTo>
                  <a:pt x="29" y="403"/>
                </a:lnTo>
                <a:lnTo>
                  <a:pt x="25" y="404"/>
                </a:lnTo>
                <a:lnTo>
                  <a:pt x="19" y="401"/>
                </a:lnTo>
                <a:lnTo>
                  <a:pt x="13" y="395"/>
                </a:lnTo>
                <a:lnTo>
                  <a:pt x="15" y="393"/>
                </a:lnTo>
                <a:lnTo>
                  <a:pt x="15" y="389"/>
                </a:lnTo>
                <a:lnTo>
                  <a:pt x="10" y="391"/>
                </a:lnTo>
                <a:lnTo>
                  <a:pt x="6" y="393"/>
                </a:lnTo>
                <a:lnTo>
                  <a:pt x="4" y="393"/>
                </a:lnTo>
                <a:lnTo>
                  <a:pt x="13" y="383"/>
                </a:lnTo>
                <a:lnTo>
                  <a:pt x="35" y="370"/>
                </a:lnTo>
                <a:lnTo>
                  <a:pt x="58" y="355"/>
                </a:lnTo>
                <a:lnTo>
                  <a:pt x="56" y="351"/>
                </a:lnTo>
                <a:lnTo>
                  <a:pt x="56" y="345"/>
                </a:lnTo>
                <a:lnTo>
                  <a:pt x="52" y="343"/>
                </a:lnTo>
                <a:lnTo>
                  <a:pt x="46" y="341"/>
                </a:lnTo>
                <a:lnTo>
                  <a:pt x="44" y="337"/>
                </a:lnTo>
                <a:lnTo>
                  <a:pt x="44" y="333"/>
                </a:lnTo>
                <a:lnTo>
                  <a:pt x="46" y="330"/>
                </a:lnTo>
                <a:lnTo>
                  <a:pt x="48" y="326"/>
                </a:lnTo>
                <a:lnTo>
                  <a:pt x="48" y="322"/>
                </a:lnTo>
                <a:lnTo>
                  <a:pt x="46" y="316"/>
                </a:lnTo>
                <a:lnTo>
                  <a:pt x="46" y="312"/>
                </a:lnTo>
                <a:lnTo>
                  <a:pt x="42" y="310"/>
                </a:lnTo>
                <a:lnTo>
                  <a:pt x="40" y="305"/>
                </a:lnTo>
                <a:lnTo>
                  <a:pt x="38" y="303"/>
                </a:lnTo>
                <a:lnTo>
                  <a:pt x="38" y="301"/>
                </a:lnTo>
                <a:lnTo>
                  <a:pt x="37" y="295"/>
                </a:lnTo>
                <a:lnTo>
                  <a:pt x="37" y="291"/>
                </a:lnTo>
                <a:lnTo>
                  <a:pt x="38" y="287"/>
                </a:lnTo>
                <a:lnTo>
                  <a:pt x="38" y="284"/>
                </a:lnTo>
                <a:lnTo>
                  <a:pt x="38" y="282"/>
                </a:lnTo>
                <a:lnTo>
                  <a:pt x="38" y="276"/>
                </a:lnTo>
                <a:lnTo>
                  <a:pt x="37" y="274"/>
                </a:lnTo>
                <a:lnTo>
                  <a:pt x="33" y="262"/>
                </a:lnTo>
                <a:lnTo>
                  <a:pt x="29" y="249"/>
                </a:lnTo>
                <a:lnTo>
                  <a:pt x="33" y="243"/>
                </a:lnTo>
                <a:lnTo>
                  <a:pt x="37" y="238"/>
                </a:lnTo>
                <a:lnTo>
                  <a:pt x="37" y="230"/>
                </a:lnTo>
                <a:lnTo>
                  <a:pt x="35" y="226"/>
                </a:lnTo>
                <a:lnTo>
                  <a:pt x="33" y="228"/>
                </a:lnTo>
                <a:lnTo>
                  <a:pt x="31" y="226"/>
                </a:lnTo>
                <a:lnTo>
                  <a:pt x="29" y="216"/>
                </a:lnTo>
                <a:lnTo>
                  <a:pt x="31" y="211"/>
                </a:lnTo>
                <a:lnTo>
                  <a:pt x="35" y="205"/>
                </a:lnTo>
                <a:lnTo>
                  <a:pt x="35" y="209"/>
                </a:lnTo>
                <a:lnTo>
                  <a:pt x="38" y="209"/>
                </a:lnTo>
                <a:lnTo>
                  <a:pt x="40" y="205"/>
                </a:lnTo>
                <a:lnTo>
                  <a:pt x="40" y="199"/>
                </a:lnTo>
                <a:lnTo>
                  <a:pt x="40" y="197"/>
                </a:lnTo>
                <a:lnTo>
                  <a:pt x="38" y="197"/>
                </a:lnTo>
                <a:lnTo>
                  <a:pt x="42" y="195"/>
                </a:lnTo>
                <a:lnTo>
                  <a:pt x="44" y="193"/>
                </a:lnTo>
                <a:lnTo>
                  <a:pt x="48" y="190"/>
                </a:lnTo>
                <a:lnTo>
                  <a:pt x="50" y="188"/>
                </a:lnTo>
                <a:lnTo>
                  <a:pt x="56" y="190"/>
                </a:lnTo>
                <a:lnTo>
                  <a:pt x="61" y="190"/>
                </a:lnTo>
                <a:lnTo>
                  <a:pt x="63" y="190"/>
                </a:lnTo>
                <a:lnTo>
                  <a:pt x="67" y="191"/>
                </a:lnTo>
                <a:lnTo>
                  <a:pt x="71" y="193"/>
                </a:lnTo>
                <a:lnTo>
                  <a:pt x="65" y="195"/>
                </a:lnTo>
                <a:lnTo>
                  <a:pt x="65" y="199"/>
                </a:lnTo>
                <a:lnTo>
                  <a:pt x="79" y="199"/>
                </a:lnTo>
                <a:lnTo>
                  <a:pt x="94" y="203"/>
                </a:lnTo>
                <a:lnTo>
                  <a:pt x="96" y="207"/>
                </a:lnTo>
                <a:lnTo>
                  <a:pt x="100" y="207"/>
                </a:lnTo>
                <a:lnTo>
                  <a:pt x="104" y="207"/>
                </a:lnTo>
                <a:lnTo>
                  <a:pt x="106" y="209"/>
                </a:lnTo>
                <a:lnTo>
                  <a:pt x="108" y="213"/>
                </a:lnTo>
                <a:lnTo>
                  <a:pt x="111" y="213"/>
                </a:lnTo>
                <a:lnTo>
                  <a:pt x="117" y="213"/>
                </a:lnTo>
                <a:lnTo>
                  <a:pt x="132" y="218"/>
                </a:lnTo>
                <a:lnTo>
                  <a:pt x="148" y="228"/>
                </a:lnTo>
                <a:lnTo>
                  <a:pt x="148" y="232"/>
                </a:lnTo>
                <a:lnTo>
                  <a:pt x="150" y="232"/>
                </a:lnTo>
                <a:lnTo>
                  <a:pt x="154" y="232"/>
                </a:lnTo>
                <a:lnTo>
                  <a:pt x="154" y="236"/>
                </a:lnTo>
                <a:lnTo>
                  <a:pt x="159" y="238"/>
                </a:lnTo>
                <a:lnTo>
                  <a:pt x="167" y="241"/>
                </a:lnTo>
                <a:lnTo>
                  <a:pt x="167" y="245"/>
                </a:lnTo>
                <a:lnTo>
                  <a:pt x="171" y="245"/>
                </a:lnTo>
                <a:lnTo>
                  <a:pt x="173" y="249"/>
                </a:lnTo>
                <a:lnTo>
                  <a:pt x="173" y="255"/>
                </a:lnTo>
                <a:lnTo>
                  <a:pt x="173" y="259"/>
                </a:lnTo>
                <a:lnTo>
                  <a:pt x="171" y="261"/>
                </a:lnTo>
                <a:lnTo>
                  <a:pt x="165" y="268"/>
                </a:lnTo>
                <a:lnTo>
                  <a:pt x="159" y="272"/>
                </a:lnTo>
                <a:lnTo>
                  <a:pt x="154" y="276"/>
                </a:lnTo>
                <a:lnTo>
                  <a:pt x="148" y="280"/>
                </a:lnTo>
                <a:lnTo>
                  <a:pt x="136" y="280"/>
                </a:lnTo>
                <a:lnTo>
                  <a:pt x="121" y="276"/>
                </a:lnTo>
                <a:lnTo>
                  <a:pt x="108" y="272"/>
                </a:lnTo>
                <a:lnTo>
                  <a:pt x="96" y="268"/>
                </a:lnTo>
                <a:lnTo>
                  <a:pt x="96" y="264"/>
                </a:lnTo>
                <a:lnTo>
                  <a:pt x="96" y="262"/>
                </a:lnTo>
                <a:lnTo>
                  <a:pt x="92" y="264"/>
                </a:lnTo>
                <a:lnTo>
                  <a:pt x="90" y="268"/>
                </a:lnTo>
                <a:lnTo>
                  <a:pt x="86" y="262"/>
                </a:lnTo>
                <a:lnTo>
                  <a:pt x="83" y="259"/>
                </a:lnTo>
                <a:lnTo>
                  <a:pt x="81" y="259"/>
                </a:lnTo>
                <a:lnTo>
                  <a:pt x="79" y="261"/>
                </a:lnTo>
                <a:lnTo>
                  <a:pt x="63" y="251"/>
                </a:lnTo>
                <a:lnTo>
                  <a:pt x="67" y="257"/>
                </a:lnTo>
                <a:lnTo>
                  <a:pt x="71" y="262"/>
                </a:lnTo>
                <a:lnTo>
                  <a:pt x="73" y="266"/>
                </a:lnTo>
                <a:lnTo>
                  <a:pt x="73" y="268"/>
                </a:lnTo>
                <a:lnTo>
                  <a:pt x="73" y="272"/>
                </a:lnTo>
                <a:lnTo>
                  <a:pt x="77" y="272"/>
                </a:lnTo>
                <a:lnTo>
                  <a:pt x="81" y="272"/>
                </a:lnTo>
                <a:lnTo>
                  <a:pt x="79" y="278"/>
                </a:lnTo>
                <a:lnTo>
                  <a:pt x="90" y="280"/>
                </a:lnTo>
                <a:lnTo>
                  <a:pt x="102" y="285"/>
                </a:lnTo>
                <a:lnTo>
                  <a:pt x="102" y="295"/>
                </a:lnTo>
                <a:lnTo>
                  <a:pt x="102" y="303"/>
                </a:lnTo>
                <a:lnTo>
                  <a:pt x="104" y="312"/>
                </a:lnTo>
                <a:lnTo>
                  <a:pt x="108" y="320"/>
                </a:lnTo>
                <a:lnTo>
                  <a:pt x="111" y="320"/>
                </a:lnTo>
                <a:lnTo>
                  <a:pt x="115" y="320"/>
                </a:lnTo>
                <a:lnTo>
                  <a:pt x="115" y="324"/>
                </a:lnTo>
                <a:lnTo>
                  <a:pt x="115" y="328"/>
                </a:lnTo>
                <a:lnTo>
                  <a:pt x="117" y="328"/>
                </a:lnTo>
                <a:lnTo>
                  <a:pt x="123" y="328"/>
                </a:lnTo>
                <a:lnTo>
                  <a:pt x="132" y="330"/>
                </a:lnTo>
                <a:lnTo>
                  <a:pt x="132" y="332"/>
                </a:lnTo>
                <a:lnTo>
                  <a:pt x="136" y="332"/>
                </a:lnTo>
                <a:lnTo>
                  <a:pt x="138" y="330"/>
                </a:lnTo>
                <a:lnTo>
                  <a:pt x="140" y="328"/>
                </a:lnTo>
                <a:lnTo>
                  <a:pt x="140" y="320"/>
                </a:lnTo>
                <a:lnTo>
                  <a:pt x="140" y="314"/>
                </a:lnTo>
                <a:lnTo>
                  <a:pt x="136" y="314"/>
                </a:lnTo>
                <a:lnTo>
                  <a:pt x="134" y="314"/>
                </a:lnTo>
                <a:lnTo>
                  <a:pt x="131" y="310"/>
                </a:lnTo>
                <a:lnTo>
                  <a:pt x="129" y="305"/>
                </a:lnTo>
                <a:lnTo>
                  <a:pt x="129" y="299"/>
                </a:lnTo>
                <a:lnTo>
                  <a:pt x="131" y="293"/>
                </a:lnTo>
                <a:lnTo>
                  <a:pt x="148" y="303"/>
                </a:lnTo>
                <a:lnTo>
                  <a:pt x="165" y="310"/>
                </a:lnTo>
                <a:lnTo>
                  <a:pt x="169" y="310"/>
                </a:lnTo>
                <a:lnTo>
                  <a:pt x="171" y="309"/>
                </a:lnTo>
                <a:lnTo>
                  <a:pt x="169" y="307"/>
                </a:lnTo>
                <a:lnTo>
                  <a:pt x="169" y="305"/>
                </a:lnTo>
                <a:lnTo>
                  <a:pt x="163" y="301"/>
                </a:lnTo>
                <a:lnTo>
                  <a:pt x="161" y="299"/>
                </a:lnTo>
                <a:lnTo>
                  <a:pt x="159" y="293"/>
                </a:lnTo>
                <a:lnTo>
                  <a:pt x="159" y="287"/>
                </a:lnTo>
                <a:lnTo>
                  <a:pt x="171" y="278"/>
                </a:lnTo>
                <a:lnTo>
                  <a:pt x="182" y="270"/>
                </a:lnTo>
                <a:lnTo>
                  <a:pt x="186" y="272"/>
                </a:lnTo>
                <a:lnTo>
                  <a:pt x="188" y="274"/>
                </a:lnTo>
                <a:lnTo>
                  <a:pt x="190" y="274"/>
                </a:lnTo>
                <a:lnTo>
                  <a:pt x="194" y="274"/>
                </a:lnTo>
                <a:lnTo>
                  <a:pt x="198" y="278"/>
                </a:lnTo>
                <a:lnTo>
                  <a:pt x="200" y="284"/>
                </a:lnTo>
                <a:lnTo>
                  <a:pt x="202" y="282"/>
                </a:lnTo>
                <a:lnTo>
                  <a:pt x="202" y="278"/>
                </a:lnTo>
                <a:lnTo>
                  <a:pt x="203" y="274"/>
                </a:lnTo>
                <a:lnTo>
                  <a:pt x="205" y="272"/>
                </a:lnTo>
                <a:lnTo>
                  <a:pt x="207" y="266"/>
                </a:lnTo>
                <a:lnTo>
                  <a:pt x="209" y="261"/>
                </a:lnTo>
                <a:lnTo>
                  <a:pt x="211" y="259"/>
                </a:lnTo>
                <a:lnTo>
                  <a:pt x="209" y="257"/>
                </a:lnTo>
                <a:lnTo>
                  <a:pt x="209" y="255"/>
                </a:lnTo>
                <a:lnTo>
                  <a:pt x="205" y="253"/>
                </a:lnTo>
                <a:lnTo>
                  <a:pt x="205" y="251"/>
                </a:lnTo>
                <a:lnTo>
                  <a:pt x="207" y="249"/>
                </a:lnTo>
                <a:lnTo>
                  <a:pt x="211" y="241"/>
                </a:lnTo>
                <a:lnTo>
                  <a:pt x="213" y="238"/>
                </a:lnTo>
                <a:lnTo>
                  <a:pt x="213" y="232"/>
                </a:lnTo>
                <a:lnTo>
                  <a:pt x="211" y="226"/>
                </a:lnTo>
                <a:lnTo>
                  <a:pt x="209" y="222"/>
                </a:lnTo>
                <a:lnTo>
                  <a:pt x="205" y="218"/>
                </a:lnTo>
                <a:lnTo>
                  <a:pt x="213" y="222"/>
                </a:lnTo>
                <a:lnTo>
                  <a:pt x="219" y="224"/>
                </a:lnTo>
                <a:lnTo>
                  <a:pt x="225" y="224"/>
                </a:lnTo>
                <a:lnTo>
                  <a:pt x="230" y="224"/>
                </a:lnTo>
                <a:lnTo>
                  <a:pt x="238" y="234"/>
                </a:lnTo>
                <a:lnTo>
                  <a:pt x="246" y="247"/>
                </a:lnTo>
                <a:lnTo>
                  <a:pt x="242" y="247"/>
                </a:lnTo>
                <a:lnTo>
                  <a:pt x="240" y="247"/>
                </a:lnTo>
                <a:lnTo>
                  <a:pt x="236" y="247"/>
                </a:lnTo>
                <a:lnTo>
                  <a:pt x="230" y="249"/>
                </a:lnTo>
                <a:lnTo>
                  <a:pt x="228" y="253"/>
                </a:lnTo>
                <a:lnTo>
                  <a:pt x="227" y="255"/>
                </a:lnTo>
                <a:lnTo>
                  <a:pt x="228" y="264"/>
                </a:lnTo>
                <a:lnTo>
                  <a:pt x="232" y="274"/>
                </a:lnTo>
                <a:lnTo>
                  <a:pt x="240" y="272"/>
                </a:lnTo>
                <a:lnTo>
                  <a:pt x="248" y="270"/>
                </a:lnTo>
                <a:lnTo>
                  <a:pt x="250" y="266"/>
                </a:lnTo>
                <a:lnTo>
                  <a:pt x="251" y="264"/>
                </a:lnTo>
                <a:lnTo>
                  <a:pt x="253" y="266"/>
                </a:lnTo>
                <a:lnTo>
                  <a:pt x="255" y="266"/>
                </a:lnTo>
                <a:lnTo>
                  <a:pt x="257" y="257"/>
                </a:lnTo>
                <a:lnTo>
                  <a:pt x="259" y="247"/>
                </a:lnTo>
                <a:lnTo>
                  <a:pt x="263" y="247"/>
                </a:lnTo>
                <a:lnTo>
                  <a:pt x="269" y="245"/>
                </a:lnTo>
                <a:lnTo>
                  <a:pt x="269" y="241"/>
                </a:lnTo>
                <a:lnTo>
                  <a:pt x="273" y="241"/>
                </a:lnTo>
                <a:lnTo>
                  <a:pt x="276" y="241"/>
                </a:lnTo>
                <a:lnTo>
                  <a:pt x="286" y="236"/>
                </a:lnTo>
                <a:lnTo>
                  <a:pt x="296" y="230"/>
                </a:lnTo>
                <a:lnTo>
                  <a:pt x="299" y="230"/>
                </a:lnTo>
                <a:lnTo>
                  <a:pt x="303" y="230"/>
                </a:lnTo>
                <a:lnTo>
                  <a:pt x="303" y="228"/>
                </a:lnTo>
                <a:lnTo>
                  <a:pt x="305" y="226"/>
                </a:lnTo>
                <a:lnTo>
                  <a:pt x="311" y="228"/>
                </a:lnTo>
                <a:lnTo>
                  <a:pt x="315" y="230"/>
                </a:lnTo>
                <a:lnTo>
                  <a:pt x="315" y="226"/>
                </a:lnTo>
                <a:lnTo>
                  <a:pt x="315" y="224"/>
                </a:lnTo>
                <a:lnTo>
                  <a:pt x="321" y="220"/>
                </a:lnTo>
                <a:lnTo>
                  <a:pt x="328" y="216"/>
                </a:lnTo>
                <a:lnTo>
                  <a:pt x="328" y="218"/>
                </a:lnTo>
                <a:lnTo>
                  <a:pt x="326" y="220"/>
                </a:lnTo>
                <a:lnTo>
                  <a:pt x="328" y="220"/>
                </a:lnTo>
                <a:lnTo>
                  <a:pt x="332" y="222"/>
                </a:lnTo>
                <a:lnTo>
                  <a:pt x="332" y="224"/>
                </a:lnTo>
                <a:lnTo>
                  <a:pt x="334" y="228"/>
                </a:lnTo>
                <a:lnTo>
                  <a:pt x="334" y="230"/>
                </a:lnTo>
                <a:lnTo>
                  <a:pt x="326" y="230"/>
                </a:lnTo>
                <a:lnTo>
                  <a:pt x="326" y="234"/>
                </a:lnTo>
                <a:lnTo>
                  <a:pt x="332" y="234"/>
                </a:lnTo>
                <a:lnTo>
                  <a:pt x="340" y="234"/>
                </a:lnTo>
                <a:lnTo>
                  <a:pt x="342" y="232"/>
                </a:lnTo>
                <a:lnTo>
                  <a:pt x="344" y="230"/>
                </a:lnTo>
                <a:lnTo>
                  <a:pt x="345" y="234"/>
                </a:lnTo>
                <a:lnTo>
                  <a:pt x="349" y="236"/>
                </a:lnTo>
                <a:lnTo>
                  <a:pt x="349" y="232"/>
                </a:lnTo>
                <a:lnTo>
                  <a:pt x="349" y="230"/>
                </a:lnTo>
                <a:lnTo>
                  <a:pt x="353" y="226"/>
                </a:lnTo>
                <a:lnTo>
                  <a:pt x="361" y="222"/>
                </a:lnTo>
                <a:lnTo>
                  <a:pt x="370" y="224"/>
                </a:lnTo>
                <a:lnTo>
                  <a:pt x="376" y="228"/>
                </a:lnTo>
                <a:lnTo>
                  <a:pt x="378" y="228"/>
                </a:lnTo>
                <a:lnTo>
                  <a:pt x="382" y="228"/>
                </a:lnTo>
                <a:lnTo>
                  <a:pt x="382" y="224"/>
                </a:lnTo>
                <a:lnTo>
                  <a:pt x="380" y="222"/>
                </a:lnTo>
                <a:lnTo>
                  <a:pt x="382" y="222"/>
                </a:lnTo>
                <a:lnTo>
                  <a:pt x="384" y="224"/>
                </a:lnTo>
                <a:lnTo>
                  <a:pt x="392" y="222"/>
                </a:lnTo>
                <a:lnTo>
                  <a:pt x="401" y="218"/>
                </a:lnTo>
                <a:lnTo>
                  <a:pt x="399" y="220"/>
                </a:lnTo>
                <a:lnTo>
                  <a:pt x="397" y="222"/>
                </a:lnTo>
                <a:lnTo>
                  <a:pt x="399" y="224"/>
                </a:lnTo>
                <a:lnTo>
                  <a:pt x="399" y="228"/>
                </a:lnTo>
                <a:lnTo>
                  <a:pt x="405" y="232"/>
                </a:lnTo>
                <a:lnTo>
                  <a:pt x="407" y="236"/>
                </a:lnTo>
                <a:lnTo>
                  <a:pt x="407" y="230"/>
                </a:lnTo>
                <a:lnTo>
                  <a:pt x="407" y="226"/>
                </a:lnTo>
                <a:lnTo>
                  <a:pt x="409" y="224"/>
                </a:lnTo>
                <a:lnTo>
                  <a:pt x="411" y="224"/>
                </a:lnTo>
                <a:lnTo>
                  <a:pt x="413" y="226"/>
                </a:lnTo>
                <a:lnTo>
                  <a:pt x="415" y="228"/>
                </a:lnTo>
                <a:lnTo>
                  <a:pt x="418" y="226"/>
                </a:lnTo>
                <a:lnTo>
                  <a:pt x="420" y="226"/>
                </a:lnTo>
                <a:lnTo>
                  <a:pt x="420" y="218"/>
                </a:lnTo>
                <a:lnTo>
                  <a:pt x="420" y="213"/>
                </a:lnTo>
                <a:lnTo>
                  <a:pt x="418" y="211"/>
                </a:lnTo>
                <a:lnTo>
                  <a:pt x="417" y="205"/>
                </a:lnTo>
                <a:lnTo>
                  <a:pt x="418" y="203"/>
                </a:lnTo>
                <a:lnTo>
                  <a:pt x="418" y="201"/>
                </a:lnTo>
                <a:lnTo>
                  <a:pt x="428" y="201"/>
                </a:lnTo>
                <a:lnTo>
                  <a:pt x="438" y="203"/>
                </a:lnTo>
                <a:lnTo>
                  <a:pt x="438" y="199"/>
                </a:lnTo>
                <a:lnTo>
                  <a:pt x="440" y="197"/>
                </a:lnTo>
                <a:lnTo>
                  <a:pt x="443" y="199"/>
                </a:lnTo>
                <a:lnTo>
                  <a:pt x="445" y="201"/>
                </a:lnTo>
                <a:lnTo>
                  <a:pt x="457" y="201"/>
                </a:lnTo>
                <a:lnTo>
                  <a:pt x="470" y="203"/>
                </a:lnTo>
                <a:lnTo>
                  <a:pt x="468" y="209"/>
                </a:lnTo>
                <a:lnTo>
                  <a:pt x="468" y="214"/>
                </a:lnTo>
                <a:lnTo>
                  <a:pt x="472" y="213"/>
                </a:lnTo>
                <a:lnTo>
                  <a:pt x="472" y="207"/>
                </a:lnTo>
                <a:lnTo>
                  <a:pt x="474" y="209"/>
                </a:lnTo>
                <a:lnTo>
                  <a:pt x="476" y="211"/>
                </a:lnTo>
                <a:lnTo>
                  <a:pt x="480" y="211"/>
                </a:lnTo>
                <a:lnTo>
                  <a:pt x="484" y="211"/>
                </a:lnTo>
                <a:lnTo>
                  <a:pt x="482" y="213"/>
                </a:lnTo>
                <a:lnTo>
                  <a:pt x="484" y="216"/>
                </a:lnTo>
                <a:lnTo>
                  <a:pt x="488" y="216"/>
                </a:lnTo>
                <a:lnTo>
                  <a:pt x="491" y="216"/>
                </a:lnTo>
                <a:lnTo>
                  <a:pt x="499" y="226"/>
                </a:lnTo>
                <a:lnTo>
                  <a:pt x="507" y="238"/>
                </a:lnTo>
                <a:lnTo>
                  <a:pt x="512" y="228"/>
                </a:lnTo>
                <a:lnTo>
                  <a:pt x="516" y="218"/>
                </a:lnTo>
                <a:lnTo>
                  <a:pt x="511" y="220"/>
                </a:lnTo>
                <a:lnTo>
                  <a:pt x="511" y="211"/>
                </a:lnTo>
                <a:lnTo>
                  <a:pt x="511" y="201"/>
                </a:lnTo>
                <a:lnTo>
                  <a:pt x="505" y="201"/>
                </a:lnTo>
                <a:lnTo>
                  <a:pt x="497" y="199"/>
                </a:lnTo>
                <a:lnTo>
                  <a:pt x="497" y="193"/>
                </a:lnTo>
                <a:lnTo>
                  <a:pt x="497" y="188"/>
                </a:lnTo>
                <a:lnTo>
                  <a:pt x="503" y="186"/>
                </a:lnTo>
                <a:lnTo>
                  <a:pt x="503" y="182"/>
                </a:lnTo>
                <a:lnTo>
                  <a:pt x="501" y="172"/>
                </a:lnTo>
                <a:lnTo>
                  <a:pt x="499" y="157"/>
                </a:lnTo>
                <a:lnTo>
                  <a:pt x="503" y="155"/>
                </a:lnTo>
                <a:lnTo>
                  <a:pt x="507" y="155"/>
                </a:lnTo>
                <a:lnTo>
                  <a:pt x="512" y="145"/>
                </a:lnTo>
                <a:lnTo>
                  <a:pt x="520" y="136"/>
                </a:lnTo>
                <a:lnTo>
                  <a:pt x="522" y="136"/>
                </a:lnTo>
                <a:lnTo>
                  <a:pt x="526" y="126"/>
                </a:lnTo>
                <a:lnTo>
                  <a:pt x="530" y="119"/>
                </a:lnTo>
                <a:lnTo>
                  <a:pt x="537" y="117"/>
                </a:lnTo>
                <a:lnTo>
                  <a:pt x="549" y="115"/>
                </a:lnTo>
                <a:lnTo>
                  <a:pt x="560" y="117"/>
                </a:lnTo>
                <a:lnTo>
                  <a:pt x="568" y="120"/>
                </a:lnTo>
                <a:lnTo>
                  <a:pt x="570" y="126"/>
                </a:lnTo>
                <a:lnTo>
                  <a:pt x="570" y="136"/>
                </a:lnTo>
                <a:lnTo>
                  <a:pt x="570" y="145"/>
                </a:lnTo>
                <a:lnTo>
                  <a:pt x="568" y="153"/>
                </a:lnTo>
                <a:lnTo>
                  <a:pt x="564" y="155"/>
                </a:lnTo>
                <a:lnTo>
                  <a:pt x="562" y="159"/>
                </a:lnTo>
                <a:lnTo>
                  <a:pt x="560" y="163"/>
                </a:lnTo>
                <a:lnTo>
                  <a:pt x="560" y="167"/>
                </a:lnTo>
                <a:lnTo>
                  <a:pt x="562" y="168"/>
                </a:lnTo>
                <a:lnTo>
                  <a:pt x="562" y="172"/>
                </a:lnTo>
                <a:lnTo>
                  <a:pt x="568" y="178"/>
                </a:lnTo>
                <a:lnTo>
                  <a:pt x="572" y="184"/>
                </a:lnTo>
                <a:lnTo>
                  <a:pt x="568" y="197"/>
                </a:lnTo>
                <a:lnTo>
                  <a:pt x="566" y="214"/>
                </a:lnTo>
                <a:lnTo>
                  <a:pt x="572" y="222"/>
                </a:lnTo>
                <a:lnTo>
                  <a:pt x="578" y="228"/>
                </a:lnTo>
                <a:lnTo>
                  <a:pt x="578" y="238"/>
                </a:lnTo>
                <a:lnTo>
                  <a:pt x="578" y="249"/>
                </a:lnTo>
                <a:lnTo>
                  <a:pt x="568" y="257"/>
                </a:lnTo>
                <a:lnTo>
                  <a:pt x="570" y="259"/>
                </a:lnTo>
                <a:lnTo>
                  <a:pt x="570" y="262"/>
                </a:lnTo>
                <a:lnTo>
                  <a:pt x="566" y="262"/>
                </a:lnTo>
                <a:lnTo>
                  <a:pt x="564" y="264"/>
                </a:lnTo>
                <a:lnTo>
                  <a:pt x="562" y="262"/>
                </a:lnTo>
                <a:lnTo>
                  <a:pt x="559" y="261"/>
                </a:lnTo>
                <a:lnTo>
                  <a:pt x="555" y="264"/>
                </a:lnTo>
                <a:lnTo>
                  <a:pt x="549" y="268"/>
                </a:lnTo>
                <a:lnTo>
                  <a:pt x="537" y="268"/>
                </a:lnTo>
                <a:lnTo>
                  <a:pt x="528" y="268"/>
                </a:lnTo>
                <a:lnTo>
                  <a:pt x="534" y="274"/>
                </a:lnTo>
                <a:lnTo>
                  <a:pt x="541" y="278"/>
                </a:lnTo>
                <a:lnTo>
                  <a:pt x="551" y="276"/>
                </a:lnTo>
                <a:lnTo>
                  <a:pt x="560" y="278"/>
                </a:lnTo>
                <a:lnTo>
                  <a:pt x="564" y="284"/>
                </a:lnTo>
                <a:lnTo>
                  <a:pt x="566" y="289"/>
                </a:lnTo>
                <a:lnTo>
                  <a:pt x="570" y="289"/>
                </a:lnTo>
                <a:lnTo>
                  <a:pt x="572" y="289"/>
                </a:lnTo>
                <a:lnTo>
                  <a:pt x="572" y="284"/>
                </a:lnTo>
                <a:lnTo>
                  <a:pt x="570" y="276"/>
                </a:lnTo>
                <a:lnTo>
                  <a:pt x="568" y="274"/>
                </a:lnTo>
                <a:lnTo>
                  <a:pt x="564" y="272"/>
                </a:lnTo>
                <a:lnTo>
                  <a:pt x="578" y="266"/>
                </a:lnTo>
                <a:lnTo>
                  <a:pt x="585" y="262"/>
                </a:lnTo>
                <a:lnTo>
                  <a:pt x="587" y="259"/>
                </a:lnTo>
                <a:lnTo>
                  <a:pt x="589" y="255"/>
                </a:lnTo>
                <a:lnTo>
                  <a:pt x="591" y="249"/>
                </a:lnTo>
                <a:lnTo>
                  <a:pt x="593" y="239"/>
                </a:lnTo>
                <a:lnTo>
                  <a:pt x="595" y="236"/>
                </a:lnTo>
                <a:lnTo>
                  <a:pt x="593" y="232"/>
                </a:lnTo>
                <a:lnTo>
                  <a:pt x="591" y="232"/>
                </a:lnTo>
                <a:lnTo>
                  <a:pt x="591" y="228"/>
                </a:lnTo>
                <a:lnTo>
                  <a:pt x="593" y="224"/>
                </a:lnTo>
                <a:lnTo>
                  <a:pt x="595" y="222"/>
                </a:lnTo>
                <a:lnTo>
                  <a:pt x="599" y="220"/>
                </a:lnTo>
                <a:lnTo>
                  <a:pt x="603" y="218"/>
                </a:lnTo>
                <a:lnTo>
                  <a:pt x="612" y="214"/>
                </a:lnTo>
                <a:lnTo>
                  <a:pt x="620" y="213"/>
                </a:lnTo>
                <a:lnTo>
                  <a:pt x="624" y="222"/>
                </a:lnTo>
                <a:lnTo>
                  <a:pt x="626" y="230"/>
                </a:lnTo>
                <a:lnTo>
                  <a:pt x="628" y="239"/>
                </a:lnTo>
                <a:lnTo>
                  <a:pt x="626" y="253"/>
                </a:lnTo>
                <a:lnTo>
                  <a:pt x="631" y="255"/>
                </a:lnTo>
                <a:lnTo>
                  <a:pt x="631" y="257"/>
                </a:lnTo>
                <a:lnTo>
                  <a:pt x="635" y="259"/>
                </a:lnTo>
                <a:lnTo>
                  <a:pt x="635" y="255"/>
                </a:lnTo>
                <a:lnTo>
                  <a:pt x="635" y="253"/>
                </a:lnTo>
                <a:lnTo>
                  <a:pt x="647" y="255"/>
                </a:lnTo>
                <a:lnTo>
                  <a:pt x="658" y="257"/>
                </a:lnTo>
                <a:lnTo>
                  <a:pt x="656" y="255"/>
                </a:lnTo>
                <a:lnTo>
                  <a:pt x="656" y="253"/>
                </a:lnTo>
                <a:lnTo>
                  <a:pt x="647" y="251"/>
                </a:lnTo>
                <a:lnTo>
                  <a:pt x="637" y="249"/>
                </a:lnTo>
                <a:lnTo>
                  <a:pt x="635" y="247"/>
                </a:lnTo>
                <a:lnTo>
                  <a:pt x="633" y="245"/>
                </a:lnTo>
                <a:lnTo>
                  <a:pt x="633" y="241"/>
                </a:lnTo>
                <a:lnTo>
                  <a:pt x="633" y="238"/>
                </a:lnTo>
                <a:lnTo>
                  <a:pt x="637" y="234"/>
                </a:lnTo>
                <a:lnTo>
                  <a:pt x="641" y="232"/>
                </a:lnTo>
                <a:lnTo>
                  <a:pt x="637" y="224"/>
                </a:lnTo>
                <a:lnTo>
                  <a:pt x="633" y="216"/>
                </a:lnTo>
                <a:lnTo>
                  <a:pt x="628" y="209"/>
                </a:lnTo>
                <a:lnTo>
                  <a:pt x="620" y="207"/>
                </a:lnTo>
                <a:lnTo>
                  <a:pt x="618" y="207"/>
                </a:lnTo>
                <a:lnTo>
                  <a:pt x="616" y="209"/>
                </a:lnTo>
                <a:lnTo>
                  <a:pt x="612" y="207"/>
                </a:lnTo>
                <a:lnTo>
                  <a:pt x="608" y="205"/>
                </a:lnTo>
                <a:lnTo>
                  <a:pt x="605" y="207"/>
                </a:lnTo>
                <a:lnTo>
                  <a:pt x="601" y="211"/>
                </a:lnTo>
                <a:lnTo>
                  <a:pt x="593" y="211"/>
                </a:lnTo>
                <a:lnTo>
                  <a:pt x="587" y="213"/>
                </a:lnTo>
                <a:lnTo>
                  <a:pt x="583" y="203"/>
                </a:lnTo>
                <a:lnTo>
                  <a:pt x="583" y="193"/>
                </a:lnTo>
                <a:lnTo>
                  <a:pt x="585" y="190"/>
                </a:lnTo>
                <a:lnTo>
                  <a:pt x="587" y="182"/>
                </a:lnTo>
                <a:lnTo>
                  <a:pt x="582" y="176"/>
                </a:lnTo>
                <a:lnTo>
                  <a:pt x="578" y="170"/>
                </a:lnTo>
                <a:lnTo>
                  <a:pt x="580" y="168"/>
                </a:lnTo>
                <a:lnTo>
                  <a:pt x="582" y="167"/>
                </a:lnTo>
                <a:lnTo>
                  <a:pt x="582" y="161"/>
                </a:lnTo>
                <a:lnTo>
                  <a:pt x="583" y="157"/>
                </a:lnTo>
                <a:lnTo>
                  <a:pt x="589" y="153"/>
                </a:lnTo>
                <a:lnTo>
                  <a:pt x="593" y="147"/>
                </a:lnTo>
                <a:lnTo>
                  <a:pt x="593" y="134"/>
                </a:lnTo>
                <a:lnTo>
                  <a:pt x="591" y="122"/>
                </a:lnTo>
                <a:lnTo>
                  <a:pt x="599" y="128"/>
                </a:lnTo>
                <a:lnTo>
                  <a:pt x="599" y="142"/>
                </a:lnTo>
                <a:lnTo>
                  <a:pt x="597" y="153"/>
                </a:lnTo>
                <a:lnTo>
                  <a:pt x="601" y="157"/>
                </a:lnTo>
                <a:lnTo>
                  <a:pt x="601" y="163"/>
                </a:lnTo>
                <a:lnTo>
                  <a:pt x="601" y="167"/>
                </a:lnTo>
                <a:lnTo>
                  <a:pt x="603" y="168"/>
                </a:lnTo>
                <a:lnTo>
                  <a:pt x="606" y="172"/>
                </a:lnTo>
                <a:lnTo>
                  <a:pt x="612" y="170"/>
                </a:lnTo>
                <a:lnTo>
                  <a:pt x="616" y="168"/>
                </a:lnTo>
                <a:lnTo>
                  <a:pt x="618" y="170"/>
                </a:lnTo>
                <a:lnTo>
                  <a:pt x="620" y="172"/>
                </a:lnTo>
                <a:lnTo>
                  <a:pt x="626" y="172"/>
                </a:lnTo>
                <a:lnTo>
                  <a:pt x="631" y="170"/>
                </a:lnTo>
                <a:lnTo>
                  <a:pt x="633" y="170"/>
                </a:lnTo>
                <a:lnTo>
                  <a:pt x="635" y="168"/>
                </a:lnTo>
                <a:lnTo>
                  <a:pt x="633" y="167"/>
                </a:lnTo>
                <a:lnTo>
                  <a:pt x="631" y="165"/>
                </a:lnTo>
                <a:lnTo>
                  <a:pt x="626" y="161"/>
                </a:lnTo>
                <a:lnTo>
                  <a:pt x="620" y="157"/>
                </a:lnTo>
                <a:lnTo>
                  <a:pt x="616" y="157"/>
                </a:lnTo>
                <a:lnTo>
                  <a:pt x="614" y="157"/>
                </a:lnTo>
                <a:lnTo>
                  <a:pt x="618" y="151"/>
                </a:lnTo>
                <a:lnTo>
                  <a:pt x="620" y="147"/>
                </a:lnTo>
                <a:lnTo>
                  <a:pt x="622" y="147"/>
                </a:lnTo>
                <a:lnTo>
                  <a:pt x="628" y="147"/>
                </a:lnTo>
                <a:lnTo>
                  <a:pt x="630" y="149"/>
                </a:lnTo>
                <a:lnTo>
                  <a:pt x="633" y="151"/>
                </a:lnTo>
                <a:lnTo>
                  <a:pt x="635" y="153"/>
                </a:lnTo>
                <a:lnTo>
                  <a:pt x="639" y="153"/>
                </a:lnTo>
                <a:lnTo>
                  <a:pt x="641" y="149"/>
                </a:lnTo>
                <a:lnTo>
                  <a:pt x="643" y="147"/>
                </a:lnTo>
                <a:lnTo>
                  <a:pt x="641" y="145"/>
                </a:lnTo>
                <a:lnTo>
                  <a:pt x="641" y="143"/>
                </a:lnTo>
                <a:lnTo>
                  <a:pt x="635" y="143"/>
                </a:lnTo>
                <a:lnTo>
                  <a:pt x="633" y="142"/>
                </a:lnTo>
                <a:lnTo>
                  <a:pt x="635" y="140"/>
                </a:lnTo>
                <a:lnTo>
                  <a:pt x="639" y="138"/>
                </a:lnTo>
                <a:lnTo>
                  <a:pt x="645" y="136"/>
                </a:lnTo>
                <a:lnTo>
                  <a:pt x="651" y="134"/>
                </a:lnTo>
                <a:lnTo>
                  <a:pt x="656" y="136"/>
                </a:lnTo>
                <a:lnTo>
                  <a:pt x="662" y="138"/>
                </a:lnTo>
                <a:lnTo>
                  <a:pt x="666" y="142"/>
                </a:lnTo>
                <a:lnTo>
                  <a:pt x="668" y="140"/>
                </a:lnTo>
                <a:lnTo>
                  <a:pt x="670" y="140"/>
                </a:lnTo>
                <a:lnTo>
                  <a:pt x="672" y="145"/>
                </a:lnTo>
                <a:lnTo>
                  <a:pt x="676" y="151"/>
                </a:lnTo>
                <a:lnTo>
                  <a:pt x="679" y="151"/>
                </a:lnTo>
                <a:lnTo>
                  <a:pt x="678" y="147"/>
                </a:lnTo>
                <a:lnTo>
                  <a:pt x="687" y="149"/>
                </a:lnTo>
                <a:lnTo>
                  <a:pt x="699" y="151"/>
                </a:lnTo>
                <a:lnTo>
                  <a:pt x="693" y="161"/>
                </a:lnTo>
                <a:lnTo>
                  <a:pt x="689" y="168"/>
                </a:lnTo>
                <a:lnTo>
                  <a:pt x="685" y="180"/>
                </a:lnTo>
                <a:lnTo>
                  <a:pt x="683" y="191"/>
                </a:lnTo>
                <a:lnTo>
                  <a:pt x="687" y="191"/>
                </a:lnTo>
                <a:lnTo>
                  <a:pt x="689" y="190"/>
                </a:lnTo>
                <a:lnTo>
                  <a:pt x="689" y="188"/>
                </a:lnTo>
                <a:lnTo>
                  <a:pt x="691" y="188"/>
                </a:lnTo>
                <a:lnTo>
                  <a:pt x="693" y="188"/>
                </a:lnTo>
                <a:lnTo>
                  <a:pt x="699" y="191"/>
                </a:lnTo>
                <a:lnTo>
                  <a:pt x="701" y="195"/>
                </a:lnTo>
                <a:lnTo>
                  <a:pt x="701" y="199"/>
                </a:lnTo>
                <a:lnTo>
                  <a:pt x="716" y="199"/>
                </a:lnTo>
                <a:lnTo>
                  <a:pt x="727" y="199"/>
                </a:lnTo>
                <a:lnTo>
                  <a:pt x="729" y="207"/>
                </a:lnTo>
                <a:lnTo>
                  <a:pt x="733" y="207"/>
                </a:lnTo>
                <a:lnTo>
                  <a:pt x="731" y="197"/>
                </a:lnTo>
                <a:lnTo>
                  <a:pt x="725" y="193"/>
                </a:lnTo>
                <a:lnTo>
                  <a:pt x="718" y="193"/>
                </a:lnTo>
                <a:lnTo>
                  <a:pt x="716" y="195"/>
                </a:lnTo>
                <a:lnTo>
                  <a:pt x="710" y="197"/>
                </a:lnTo>
                <a:lnTo>
                  <a:pt x="704" y="193"/>
                </a:lnTo>
                <a:lnTo>
                  <a:pt x="699" y="190"/>
                </a:lnTo>
                <a:lnTo>
                  <a:pt x="699" y="186"/>
                </a:lnTo>
                <a:lnTo>
                  <a:pt x="699" y="184"/>
                </a:lnTo>
                <a:lnTo>
                  <a:pt x="702" y="184"/>
                </a:lnTo>
                <a:lnTo>
                  <a:pt x="706" y="184"/>
                </a:lnTo>
                <a:lnTo>
                  <a:pt x="708" y="180"/>
                </a:lnTo>
                <a:lnTo>
                  <a:pt x="706" y="178"/>
                </a:lnTo>
                <a:lnTo>
                  <a:pt x="706" y="174"/>
                </a:lnTo>
                <a:lnTo>
                  <a:pt x="704" y="172"/>
                </a:lnTo>
                <a:lnTo>
                  <a:pt x="706" y="159"/>
                </a:lnTo>
                <a:lnTo>
                  <a:pt x="708" y="149"/>
                </a:lnTo>
                <a:lnTo>
                  <a:pt x="702" y="147"/>
                </a:lnTo>
                <a:lnTo>
                  <a:pt x="699" y="145"/>
                </a:lnTo>
                <a:lnTo>
                  <a:pt x="695" y="142"/>
                </a:lnTo>
                <a:lnTo>
                  <a:pt x="693" y="138"/>
                </a:lnTo>
                <a:lnTo>
                  <a:pt x="689" y="138"/>
                </a:lnTo>
                <a:lnTo>
                  <a:pt x="685" y="140"/>
                </a:lnTo>
                <a:lnTo>
                  <a:pt x="681" y="138"/>
                </a:lnTo>
                <a:lnTo>
                  <a:pt x="678" y="134"/>
                </a:lnTo>
                <a:lnTo>
                  <a:pt x="676" y="130"/>
                </a:lnTo>
                <a:lnTo>
                  <a:pt x="674" y="124"/>
                </a:lnTo>
                <a:lnTo>
                  <a:pt x="674" y="113"/>
                </a:lnTo>
                <a:lnTo>
                  <a:pt x="678" y="103"/>
                </a:lnTo>
                <a:lnTo>
                  <a:pt x="679" y="101"/>
                </a:lnTo>
                <a:lnTo>
                  <a:pt x="683" y="99"/>
                </a:lnTo>
                <a:lnTo>
                  <a:pt x="718" y="94"/>
                </a:lnTo>
                <a:lnTo>
                  <a:pt x="722" y="96"/>
                </a:lnTo>
                <a:lnTo>
                  <a:pt x="727" y="97"/>
                </a:lnTo>
                <a:lnTo>
                  <a:pt x="735" y="96"/>
                </a:lnTo>
                <a:lnTo>
                  <a:pt x="745" y="94"/>
                </a:lnTo>
                <a:lnTo>
                  <a:pt x="745" y="96"/>
                </a:lnTo>
                <a:lnTo>
                  <a:pt x="749" y="97"/>
                </a:lnTo>
                <a:lnTo>
                  <a:pt x="749" y="99"/>
                </a:lnTo>
                <a:lnTo>
                  <a:pt x="747" y="101"/>
                </a:lnTo>
                <a:lnTo>
                  <a:pt x="747" y="103"/>
                </a:lnTo>
                <a:lnTo>
                  <a:pt x="750" y="103"/>
                </a:lnTo>
                <a:lnTo>
                  <a:pt x="756" y="103"/>
                </a:lnTo>
                <a:lnTo>
                  <a:pt x="750" y="90"/>
                </a:lnTo>
                <a:lnTo>
                  <a:pt x="743" y="80"/>
                </a:lnTo>
                <a:lnTo>
                  <a:pt x="747" y="78"/>
                </a:lnTo>
                <a:lnTo>
                  <a:pt x="750" y="78"/>
                </a:lnTo>
                <a:lnTo>
                  <a:pt x="749" y="74"/>
                </a:lnTo>
                <a:lnTo>
                  <a:pt x="743" y="72"/>
                </a:lnTo>
                <a:lnTo>
                  <a:pt x="743" y="71"/>
                </a:lnTo>
                <a:lnTo>
                  <a:pt x="745" y="69"/>
                </a:lnTo>
                <a:lnTo>
                  <a:pt x="747" y="69"/>
                </a:lnTo>
                <a:lnTo>
                  <a:pt x="750" y="69"/>
                </a:lnTo>
                <a:lnTo>
                  <a:pt x="752" y="71"/>
                </a:lnTo>
                <a:lnTo>
                  <a:pt x="754" y="74"/>
                </a:lnTo>
                <a:lnTo>
                  <a:pt x="756" y="71"/>
                </a:lnTo>
                <a:lnTo>
                  <a:pt x="756" y="65"/>
                </a:lnTo>
                <a:lnTo>
                  <a:pt x="760" y="63"/>
                </a:lnTo>
                <a:lnTo>
                  <a:pt x="762" y="61"/>
                </a:lnTo>
                <a:lnTo>
                  <a:pt x="760" y="57"/>
                </a:lnTo>
                <a:lnTo>
                  <a:pt x="756" y="55"/>
                </a:lnTo>
                <a:lnTo>
                  <a:pt x="766" y="55"/>
                </a:lnTo>
                <a:lnTo>
                  <a:pt x="775" y="55"/>
                </a:lnTo>
                <a:lnTo>
                  <a:pt x="779" y="51"/>
                </a:lnTo>
                <a:lnTo>
                  <a:pt x="783" y="49"/>
                </a:lnTo>
                <a:lnTo>
                  <a:pt x="789" y="49"/>
                </a:lnTo>
                <a:lnTo>
                  <a:pt x="798" y="51"/>
                </a:lnTo>
                <a:lnTo>
                  <a:pt x="814" y="48"/>
                </a:lnTo>
                <a:lnTo>
                  <a:pt x="829" y="46"/>
                </a:lnTo>
                <a:lnTo>
                  <a:pt x="829" y="42"/>
                </a:lnTo>
                <a:lnTo>
                  <a:pt x="829" y="40"/>
                </a:lnTo>
                <a:lnTo>
                  <a:pt x="833" y="40"/>
                </a:lnTo>
                <a:lnTo>
                  <a:pt x="835" y="42"/>
                </a:lnTo>
                <a:lnTo>
                  <a:pt x="848" y="42"/>
                </a:lnTo>
                <a:lnTo>
                  <a:pt x="862" y="42"/>
                </a:lnTo>
                <a:lnTo>
                  <a:pt x="862" y="40"/>
                </a:lnTo>
                <a:lnTo>
                  <a:pt x="864" y="38"/>
                </a:lnTo>
                <a:lnTo>
                  <a:pt x="860" y="38"/>
                </a:lnTo>
                <a:lnTo>
                  <a:pt x="858" y="38"/>
                </a:lnTo>
                <a:lnTo>
                  <a:pt x="858" y="34"/>
                </a:lnTo>
                <a:lnTo>
                  <a:pt x="858" y="32"/>
                </a:lnTo>
                <a:lnTo>
                  <a:pt x="873" y="32"/>
                </a:lnTo>
                <a:lnTo>
                  <a:pt x="871" y="36"/>
                </a:lnTo>
                <a:lnTo>
                  <a:pt x="871" y="38"/>
                </a:lnTo>
                <a:lnTo>
                  <a:pt x="869" y="38"/>
                </a:lnTo>
                <a:lnTo>
                  <a:pt x="866" y="38"/>
                </a:lnTo>
                <a:lnTo>
                  <a:pt x="869" y="42"/>
                </a:lnTo>
                <a:lnTo>
                  <a:pt x="869" y="44"/>
                </a:lnTo>
                <a:lnTo>
                  <a:pt x="866" y="46"/>
                </a:lnTo>
                <a:lnTo>
                  <a:pt x="862" y="49"/>
                </a:lnTo>
                <a:lnTo>
                  <a:pt x="860" y="53"/>
                </a:lnTo>
                <a:lnTo>
                  <a:pt x="860" y="55"/>
                </a:lnTo>
                <a:lnTo>
                  <a:pt x="862" y="55"/>
                </a:lnTo>
                <a:lnTo>
                  <a:pt x="866" y="51"/>
                </a:lnTo>
                <a:lnTo>
                  <a:pt x="871" y="49"/>
                </a:lnTo>
                <a:lnTo>
                  <a:pt x="875" y="48"/>
                </a:lnTo>
                <a:lnTo>
                  <a:pt x="875" y="49"/>
                </a:lnTo>
                <a:lnTo>
                  <a:pt x="877" y="51"/>
                </a:lnTo>
                <a:lnTo>
                  <a:pt x="883" y="48"/>
                </a:lnTo>
                <a:lnTo>
                  <a:pt x="889" y="46"/>
                </a:lnTo>
                <a:lnTo>
                  <a:pt x="889" y="42"/>
                </a:lnTo>
                <a:lnTo>
                  <a:pt x="889" y="40"/>
                </a:lnTo>
                <a:lnTo>
                  <a:pt x="894" y="38"/>
                </a:lnTo>
                <a:lnTo>
                  <a:pt x="900" y="38"/>
                </a:lnTo>
                <a:lnTo>
                  <a:pt x="898" y="36"/>
                </a:lnTo>
                <a:lnTo>
                  <a:pt x="896" y="30"/>
                </a:lnTo>
                <a:lnTo>
                  <a:pt x="912" y="30"/>
                </a:lnTo>
                <a:lnTo>
                  <a:pt x="927" y="34"/>
                </a:lnTo>
                <a:lnTo>
                  <a:pt x="923" y="30"/>
                </a:lnTo>
                <a:lnTo>
                  <a:pt x="919" y="26"/>
                </a:lnTo>
                <a:lnTo>
                  <a:pt x="919" y="23"/>
                </a:lnTo>
                <a:lnTo>
                  <a:pt x="919" y="21"/>
                </a:lnTo>
                <a:lnTo>
                  <a:pt x="921" y="19"/>
                </a:lnTo>
                <a:lnTo>
                  <a:pt x="925" y="19"/>
                </a:lnTo>
                <a:lnTo>
                  <a:pt x="925" y="15"/>
                </a:lnTo>
                <a:lnTo>
                  <a:pt x="933" y="9"/>
                </a:lnTo>
                <a:lnTo>
                  <a:pt x="937" y="5"/>
                </a:lnTo>
                <a:lnTo>
                  <a:pt x="942" y="5"/>
                </a:lnTo>
                <a:lnTo>
                  <a:pt x="954" y="5"/>
                </a:lnTo>
                <a:lnTo>
                  <a:pt x="956" y="0"/>
                </a:lnTo>
                <a:lnTo>
                  <a:pt x="969" y="1"/>
                </a:lnTo>
                <a:lnTo>
                  <a:pt x="981" y="7"/>
                </a:lnTo>
                <a:lnTo>
                  <a:pt x="977" y="11"/>
                </a:lnTo>
                <a:lnTo>
                  <a:pt x="975" y="17"/>
                </a:lnTo>
                <a:lnTo>
                  <a:pt x="986" y="17"/>
                </a:lnTo>
                <a:lnTo>
                  <a:pt x="1000" y="21"/>
                </a:lnTo>
                <a:lnTo>
                  <a:pt x="996" y="26"/>
                </a:lnTo>
                <a:lnTo>
                  <a:pt x="994" y="34"/>
                </a:lnTo>
                <a:lnTo>
                  <a:pt x="1000" y="34"/>
                </a:lnTo>
                <a:lnTo>
                  <a:pt x="1004" y="34"/>
                </a:lnTo>
                <a:lnTo>
                  <a:pt x="1008" y="28"/>
                </a:lnTo>
                <a:lnTo>
                  <a:pt x="1017" y="23"/>
                </a:lnTo>
                <a:lnTo>
                  <a:pt x="1025" y="21"/>
                </a:lnTo>
                <a:lnTo>
                  <a:pt x="1033" y="21"/>
                </a:lnTo>
                <a:lnTo>
                  <a:pt x="1034" y="24"/>
                </a:lnTo>
                <a:lnTo>
                  <a:pt x="1040" y="21"/>
                </a:lnTo>
                <a:lnTo>
                  <a:pt x="1048" y="19"/>
                </a:lnTo>
                <a:lnTo>
                  <a:pt x="1050" y="19"/>
                </a:lnTo>
                <a:lnTo>
                  <a:pt x="1054" y="21"/>
                </a:lnTo>
                <a:lnTo>
                  <a:pt x="1056" y="28"/>
                </a:lnTo>
                <a:lnTo>
                  <a:pt x="1059" y="34"/>
                </a:lnTo>
                <a:lnTo>
                  <a:pt x="1065" y="34"/>
                </a:lnTo>
                <a:lnTo>
                  <a:pt x="1071" y="36"/>
                </a:lnTo>
                <a:lnTo>
                  <a:pt x="1071" y="40"/>
                </a:lnTo>
                <a:lnTo>
                  <a:pt x="1071" y="44"/>
                </a:lnTo>
                <a:lnTo>
                  <a:pt x="1075" y="46"/>
                </a:lnTo>
                <a:lnTo>
                  <a:pt x="1079" y="49"/>
                </a:lnTo>
                <a:lnTo>
                  <a:pt x="1079" y="51"/>
                </a:lnTo>
                <a:lnTo>
                  <a:pt x="1079" y="55"/>
                </a:lnTo>
                <a:lnTo>
                  <a:pt x="1075" y="57"/>
                </a:lnTo>
                <a:lnTo>
                  <a:pt x="1071" y="55"/>
                </a:lnTo>
                <a:lnTo>
                  <a:pt x="1069" y="55"/>
                </a:lnTo>
                <a:lnTo>
                  <a:pt x="1069" y="57"/>
                </a:lnTo>
                <a:lnTo>
                  <a:pt x="1073" y="61"/>
                </a:lnTo>
                <a:lnTo>
                  <a:pt x="1075" y="63"/>
                </a:lnTo>
                <a:lnTo>
                  <a:pt x="1077" y="63"/>
                </a:lnTo>
                <a:lnTo>
                  <a:pt x="1079" y="67"/>
                </a:lnTo>
                <a:lnTo>
                  <a:pt x="1079" y="72"/>
                </a:lnTo>
                <a:lnTo>
                  <a:pt x="1052" y="80"/>
                </a:lnTo>
                <a:lnTo>
                  <a:pt x="1023" y="88"/>
                </a:lnTo>
                <a:lnTo>
                  <a:pt x="1019" y="97"/>
                </a:lnTo>
                <a:lnTo>
                  <a:pt x="1015" y="105"/>
                </a:lnTo>
                <a:lnTo>
                  <a:pt x="1008" y="113"/>
                </a:lnTo>
                <a:lnTo>
                  <a:pt x="1000" y="117"/>
                </a:lnTo>
                <a:lnTo>
                  <a:pt x="994" y="117"/>
                </a:lnTo>
                <a:lnTo>
                  <a:pt x="988" y="119"/>
                </a:lnTo>
                <a:lnTo>
                  <a:pt x="986" y="122"/>
                </a:lnTo>
                <a:lnTo>
                  <a:pt x="986" y="126"/>
                </a:lnTo>
                <a:lnTo>
                  <a:pt x="973" y="130"/>
                </a:lnTo>
                <a:lnTo>
                  <a:pt x="965" y="132"/>
                </a:lnTo>
                <a:lnTo>
                  <a:pt x="975" y="136"/>
                </a:lnTo>
                <a:lnTo>
                  <a:pt x="983" y="136"/>
                </a:lnTo>
                <a:lnTo>
                  <a:pt x="988" y="130"/>
                </a:lnTo>
                <a:lnTo>
                  <a:pt x="990" y="124"/>
                </a:lnTo>
                <a:lnTo>
                  <a:pt x="1006" y="122"/>
                </a:lnTo>
                <a:lnTo>
                  <a:pt x="1019" y="120"/>
                </a:lnTo>
                <a:lnTo>
                  <a:pt x="1021" y="117"/>
                </a:lnTo>
                <a:lnTo>
                  <a:pt x="1019" y="113"/>
                </a:lnTo>
                <a:lnTo>
                  <a:pt x="1023" y="115"/>
                </a:lnTo>
                <a:lnTo>
                  <a:pt x="1029" y="117"/>
                </a:lnTo>
                <a:lnTo>
                  <a:pt x="1029" y="115"/>
                </a:lnTo>
                <a:lnTo>
                  <a:pt x="1031" y="113"/>
                </a:lnTo>
                <a:lnTo>
                  <a:pt x="1027" y="111"/>
                </a:lnTo>
                <a:lnTo>
                  <a:pt x="1025" y="109"/>
                </a:lnTo>
                <a:lnTo>
                  <a:pt x="1025" y="107"/>
                </a:lnTo>
                <a:lnTo>
                  <a:pt x="1025" y="105"/>
                </a:lnTo>
                <a:lnTo>
                  <a:pt x="1027" y="101"/>
                </a:lnTo>
                <a:lnTo>
                  <a:pt x="1031" y="97"/>
                </a:lnTo>
                <a:lnTo>
                  <a:pt x="1034" y="99"/>
                </a:lnTo>
                <a:lnTo>
                  <a:pt x="1038" y="101"/>
                </a:lnTo>
                <a:lnTo>
                  <a:pt x="1040" y="97"/>
                </a:lnTo>
                <a:lnTo>
                  <a:pt x="1040" y="96"/>
                </a:lnTo>
                <a:lnTo>
                  <a:pt x="1044" y="101"/>
                </a:lnTo>
                <a:lnTo>
                  <a:pt x="1046" y="105"/>
                </a:lnTo>
                <a:lnTo>
                  <a:pt x="1052" y="105"/>
                </a:lnTo>
                <a:lnTo>
                  <a:pt x="1061" y="107"/>
                </a:lnTo>
                <a:lnTo>
                  <a:pt x="1061" y="103"/>
                </a:lnTo>
                <a:lnTo>
                  <a:pt x="1061" y="99"/>
                </a:lnTo>
                <a:lnTo>
                  <a:pt x="1063" y="101"/>
                </a:lnTo>
                <a:lnTo>
                  <a:pt x="1067" y="101"/>
                </a:lnTo>
                <a:lnTo>
                  <a:pt x="1067" y="111"/>
                </a:lnTo>
                <a:lnTo>
                  <a:pt x="1069" y="117"/>
                </a:lnTo>
                <a:lnTo>
                  <a:pt x="1069" y="113"/>
                </a:lnTo>
                <a:lnTo>
                  <a:pt x="1069" y="111"/>
                </a:lnTo>
                <a:lnTo>
                  <a:pt x="1073" y="107"/>
                </a:lnTo>
                <a:lnTo>
                  <a:pt x="1081" y="101"/>
                </a:lnTo>
                <a:lnTo>
                  <a:pt x="1088" y="97"/>
                </a:lnTo>
                <a:lnTo>
                  <a:pt x="1096" y="96"/>
                </a:lnTo>
                <a:lnTo>
                  <a:pt x="1102" y="99"/>
                </a:lnTo>
                <a:lnTo>
                  <a:pt x="1105" y="97"/>
                </a:lnTo>
                <a:lnTo>
                  <a:pt x="1109" y="97"/>
                </a:lnTo>
                <a:lnTo>
                  <a:pt x="1111" y="101"/>
                </a:lnTo>
                <a:lnTo>
                  <a:pt x="1123" y="99"/>
                </a:lnTo>
                <a:lnTo>
                  <a:pt x="1130" y="99"/>
                </a:lnTo>
                <a:lnTo>
                  <a:pt x="1132" y="103"/>
                </a:lnTo>
                <a:lnTo>
                  <a:pt x="1132" y="107"/>
                </a:lnTo>
                <a:lnTo>
                  <a:pt x="1132" y="111"/>
                </a:lnTo>
                <a:lnTo>
                  <a:pt x="1130" y="113"/>
                </a:lnTo>
                <a:lnTo>
                  <a:pt x="1132" y="115"/>
                </a:lnTo>
                <a:lnTo>
                  <a:pt x="1134" y="117"/>
                </a:lnTo>
                <a:lnTo>
                  <a:pt x="1142" y="119"/>
                </a:lnTo>
                <a:lnTo>
                  <a:pt x="1148" y="119"/>
                </a:lnTo>
                <a:lnTo>
                  <a:pt x="1150" y="122"/>
                </a:lnTo>
                <a:lnTo>
                  <a:pt x="1161" y="120"/>
                </a:lnTo>
                <a:lnTo>
                  <a:pt x="1173" y="120"/>
                </a:lnTo>
                <a:lnTo>
                  <a:pt x="1184" y="124"/>
                </a:lnTo>
                <a:lnTo>
                  <a:pt x="1200" y="128"/>
                </a:lnTo>
                <a:lnTo>
                  <a:pt x="1198" y="122"/>
                </a:lnTo>
                <a:lnTo>
                  <a:pt x="1205" y="124"/>
                </a:lnTo>
                <a:lnTo>
                  <a:pt x="1205" y="122"/>
                </a:lnTo>
                <a:lnTo>
                  <a:pt x="1203" y="119"/>
                </a:lnTo>
                <a:lnTo>
                  <a:pt x="1207" y="117"/>
                </a:lnTo>
                <a:lnTo>
                  <a:pt x="1207" y="115"/>
                </a:lnTo>
                <a:lnTo>
                  <a:pt x="1201" y="115"/>
                </a:lnTo>
                <a:lnTo>
                  <a:pt x="1194" y="113"/>
                </a:lnTo>
                <a:lnTo>
                  <a:pt x="1194" y="109"/>
                </a:lnTo>
                <a:lnTo>
                  <a:pt x="1190" y="105"/>
                </a:lnTo>
                <a:lnTo>
                  <a:pt x="1188" y="103"/>
                </a:lnTo>
                <a:lnTo>
                  <a:pt x="1188" y="99"/>
                </a:lnTo>
                <a:lnTo>
                  <a:pt x="1190" y="96"/>
                </a:lnTo>
                <a:lnTo>
                  <a:pt x="1194" y="96"/>
                </a:lnTo>
                <a:lnTo>
                  <a:pt x="1196" y="96"/>
                </a:lnTo>
                <a:lnTo>
                  <a:pt x="1201" y="92"/>
                </a:lnTo>
                <a:lnTo>
                  <a:pt x="1211" y="92"/>
                </a:lnTo>
                <a:lnTo>
                  <a:pt x="1217" y="96"/>
                </a:lnTo>
                <a:lnTo>
                  <a:pt x="1221" y="99"/>
                </a:lnTo>
                <a:lnTo>
                  <a:pt x="1226" y="101"/>
                </a:lnTo>
                <a:lnTo>
                  <a:pt x="1234" y="103"/>
                </a:lnTo>
                <a:lnTo>
                  <a:pt x="1230" y="109"/>
                </a:lnTo>
                <a:lnTo>
                  <a:pt x="1226" y="115"/>
                </a:lnTo>
                <a:lnTo>
                  <a:pt x="1221" y="117"/>
                </a:lnTo>
                <a:lnTo>
                  <a:pt x="1213" y="119"/>
                </a:lnTo>
                <a:lnTo>
                  <a:pt x="1213" y="122"/>
                </a:lnTo>
                <a:lnTo>
                  <a:pt x="1211" y="124"/>
                </a:lnTo>
                <a:lnTo>
                  <a:pt x="1213" y="126"/>
                </a:lnTo>
                <a:lnTo>
                  <a:pt x="1217" y="126"/>
                </a:lnTo>
                <a:lnTo>
                  <a:pt x="1215" y="126"/>
                </a:lnTo>
                <a:lnTo>
                  <a:pt x="1215" y="128"/>
                </a:lnTo>
                <a:lnTo>
                  <a:pt x="1215" y="130"/>
                </a:lnTo>
                <a:lnTo>
                  <a:pt x="1217" y="134"/>
                </a:lnTo>
                <a:lnTo>
                  <a:pt x="1221" y="132"/>
                </a:lnTo>
                <a:lnTo>
                  <a:pt x="1226" y="130"/>
                </a:lnTo>
                <a:lnTo>
                  <a:pt x="1230" y="130"/>
                </a:lnTo>
                <a:lnTo>
                  <a:pt x="1230" y="134"/>
                </a:lnTo>
                <a:lnTo>
                  <a:pt x="1228" y="136"/>
                </a:lnTo>
                <a:lnTo>
                  <a:pt x="1226" y="138"/>
                </a:lnTo>
                <a:lnTo>
                  <a:pt x="1230" y="138"/>
                </a:lnTo>
                <a:lnTo>
                  <a:pt x="1234" y="138"/>
                </a:lnTo>
                <a:lnTo>
                  <a:pt x="1236" y="134"/>
                </a:lnTo>
                <a:lnTo>
                  <a:pt x="1238" y="132"/>
                </a:lnTo>
                <a:lnTo>
                  <a:pt x="1238" y="136"/>
                </a:lnTo>
                <a:lnTo>
                  <a:pt x="1238" y="140"/>
                </a:lnTo>
                <a:lnTo>
                  <a:pt x="1238" y="142"/>
                </a:lnTo>
                <a:lnTo>
                  <a:pt x="1238" y="143"/>
                </a:lnTo>
                <a:lnTo>
                  <a:pt x="1240" y="145"/>
                </a:lnTo>
                <a:lnTo>
                  <a:pt x="1242" y="136"/>
                </a:lnTo>
                <a:lnTo>
                  <a:pt x="1249" y="140"/>
                </a:lnTo>
                <a:lnTo>
                  <a:pt x="1257" y="143"/>
                </a:lnTo>
                <a:lnTo>
                  <a:pt x="1259" y="147"/>
                </a:lnTo>
                <a:lnTo>
                  <a:pt x="1259" y="151"/>
                </a:lnTo>
                <a:lnTo>
                  <a:pt x="1265" y="149"/>
                </a:lnTo>
                <a:lnTo>
                  <a:pt x="1267" y="149"/>
                </a:lnTo>
                <a:lnTo>
                  <a:pt x="1269" y="151"/>
                </a:lnTo>
                <a:lnTo>
                  <a:pt x="1269" y="153"/>
                </a:lnTo>
                <a:lnTo>
                  <a:pt x="1267" y="153"/>
                </a:lnTo>
                <a:lnTo>
                  <a:pt x="1263" y="153"/>
                </a:lnTo>
                <a:lnTo>
                  <a:pt x="1263" y="155"/>
                </a:lnTo>
                <a:lnTo>
                  <a:pt x="1263" y="159"/>
                </a:lnTo>
                <a:lnTo>
                  <a:pt x="1267" y="159"/>
                </a:lnTo>
                <a:lnTo>
                  <a:pt x="1269" y="157"/>
                </a:lnTo>
                <a:lnTo>
                  <a:pt x="1274" y="163"/>
                </a:lnTo>
                <a:lnTo>
                  <a:pt x="1276" y="165"/>
                </a:lnTo>
                <a:lnTo>
                  <a:pt x="1280" y="165"/>
                </a:lnTo>
                <a:lnTo>
                  <a:pt x="1284" y="165"/>
                </a:lnTo>
                <a:lnTo>
                  <a:pt x="1286" y="167"/>
                </a:lnTo>
                <a:lnTo>
                  <a:pt x="1290" y="170"/>
                </a:lnTo>
                <a:lnTo>
                  <a:pt x="1294" y="168"/>
                </a:lnTo>
                <a:lnTo>
                  <a:pt x="1295" y="168"/>
                </a:lnTo>
                <a:lnTo>
                  <a:pt x="1295" y="170"/>
                </a:lnTo>
                <a:lnTo>
                  <a:pt x="1294" y="172"/>
                </a:lnTo>
                <a:lnTo>
                  <a:pt x="1294" y="174"/>
                </a:lnTo>
                <a:lnTo>
                  <a:pt x="1294" y="178"/>
                </a:lnTo>
                <a:lnTo>
                  <a:pt x="1294" y="180"/>
                </a:lnTo>
                <a:lnTo>
                  <a:pt x="1295" y="180"/>
                </a:lnTo>
                <a:lnTo>
                  <a:pt x="1297" y="180"/>
                </a:lnTo>
                <a:lnTo>
                  <a:pt x="1303" y="174"/>
                </a:lnTo>
                <a:lnTo>
                  <a:pt x="1307" y="163"/>
                </a:lnTo>
                <a:lnTo>
                  <a:pt x="1309" y="151"/>
                </a:lnTo>
                <a:lnTo>
                  <a:pt x="1311" y="143"/>
                </a:lnTo>
                <a:lnTo>
                  <a:pt x="1313" y="147"/>
                </a:lnTo>
                <a:lnTo>
                  <a:pt x="1315" y="151"/>
                </a:lnTo>
                <a:lnTo>
                  <a:pt x="1318" y="151"/>
                </a:lnTo>
                <a:lnTo>
                  <a:pt x="1318" y="155"/>
                </a:lnTo>
                <a:lnTo>
                  <a:pt x="1317" y="161"/>
                </a:lnTo>
                <a:lnTo>
                  <a:pt x="1324" y="159"/>
                </a:lnTo>
                <a:lnTo>
                  <a:pt x="1330" y="157"/>
                </a:lnTo>
                <a:lnTo>
                  <a:pt x="1334" y="153"/>
                </a:lnTo>
                <a:lnTo>
                  <a:pt x="1338" y="149"/>
                </a:lnTo>
                <a:lnTo>
                  <a:pt x="1342" y="149"/>
                </a:lnTo>
                <a:lnTo>
                  <a:pt x="1343" y="149"/>
                </a:lnTo>
                <a:lnTo>
                  <a:pt x="1345" y="151"/>
                </a:lnTo>
                <a:lnTo>
                  <a:pt x="1345" y="153"/>
                </a:lnTo>
                <a:lnTo>
                  <a:pt x="1353" y="155"/>
                </a:lnTo>
                <a:lnTo>
                  <a:pt x="1359" y="157"/>
                </a:lnTo>
                <a:lnTo>
                  <a:pt x="1365" y="163"/>
                </a:lnTo>
                <a:lnTo>
                  <a:pt x="1372" y="167"/>
                </a:lnTo>
                <a:lnTo>
                  <a:pt x="1382" y="159"/>
                </a:lnTo>
                <a:lnTo>
                  <a:pt x="1390" y="153"/>
                </a:lnTo>
                <a:lnTo>
                  <a:pt x="1390" y="157"/>
                </a:lnTo>
                <a:lnTo>
                  <a:pt x="1390" y="161"/>
                </a:lnTo>
                <a:lnTo>
                  <a:pt x="1393" y="161"/>
                </a:lnTo>
                <a:lnTo>
                  <a:pt x="1393" y="159"/>
                </a:lnTo>
                <a:lnTo>
                  <a:pt x="1395" y="161"/>
                </a:lnTo>
                <a:lnTo>
                  <a:pt x="1403" y="157"/>
                </a:lnTo>
                <a:lnTo>
                  <a:pt x="1403" y="155"/>
                </a:lnTo>
                <a:lnTo>
                  <a:pt x="1401" y="151"/>
                </a:lnTo>
                <a:lnTo>
                  <a:pt x="1399" y="147"/>
                </a:lnTo>
                <a:lnTo>
                  <a:pt x="1397" y="143"/>
                </a:lnTo>
                <a:lnTo>
                  <a:pt x="1399" y="140"/>
                </a:lnTo>
                <a:lnTo>
                  <a:pt x="1403" y="140"/>
                </a:lnTo>
                <a:lnTo>
                  <a:pt x="1405" y="138"/>
                </a:lnTo>
                <a:lnTo>
                  <a:pt x="1403" y="136"/>
                </a:lnTo>
                <a:lnTo>
                  <a:pt x="1399" y="136"/>
                </a:lnTo>
                <a:lnTo>
                  <a:pt x="1401" y="130"/>
                </a:lnTo>
                <a:lnTo>
                  <a:pt x="1407" y="130"/>
                </a:lnTo>
                <a:lnTo>
                  <a:pt x="1414" y="130"/>
                </a:lnTo>
                <a:lnTo>
                  <a:pt x="1413" y="126"/>
                </a:lnTo>
                <a:lnTo>
                  <a:pt x="1409" y="124"/>
                </a:lnTo>
                <a:lnTo>
                  <a:pt x="1409" y="120"/>
                </a:lnTo>
                <a:lnTo>
                  <a:pt x="1413" y="120"/>
                </a:lnTo>
                <a:lnTo>
                  <a:pt x="1416" y="120"/>
                </a:lnTo>
                <a:lnTo>
                  <a:pt x="1418" y="122"/>
                </a:lnTo>
                <a:lnTo>
                  <a:pt x="1420" y="126"/>
                </a:lnTo>
                <a:lnTo>
                  <a:pt x="1441" y="130"/>
                </a:lnTo>
                <a:lnTo>
                  <a:pt x="1464" y="132"/>
                </a:lnTo>
                <a:lnTo>
                  <a:pt x="1472" y="134"/>
                </a:lnTo>
                <a:lnTo>
                  <a:pt x="1470" y="136"/>
                </a:lnTo>
                <a:lnTo>
                  <a:pt x="1464" y="136"/>
                </a:lnTo>
                <a:lnTo>
                  <a:pt x="1457" y="136"/>
                </a:lnTo>
                <a:lnTo>
                  <a:pt x="1459" y="140"/>
                </a:lnTo>
                <a:lnTo>
                  <a:pt x="1459" y="143"/>
                </a:lnTo>
                <a:lnTo>
                  <a:pt x="1472" y="142"/>
                </a:lnTo>
                <a:lnTo>
                  <a:pt x="1485" y="142"/>
                </a:lnTo>
                <a:lnTo>
                  <a:pt x="1484" y="145"/>
                </a:lnTo>
                <a:lnTo>
                  <a:pt x="1484" y="149"/>
                </a:lnTo>
                <a:lnTo>
                  <a:pt x="1480" y="147"/>
                </a:lnTo>
                <a:lnTo>
                  <a:pt x="1478" y="143"/>
                </a:lnTo>
                <a:lnTo>
                  <a:pt x="1478" y="145"/>
                </a:lnTo>
                <a:lnTo>
                  <a:pt x="1474" y="149"/>
                </a:lnTo>
                <a:lnTo>
                  <a:pt x="1468" y="153"/>
                </a:lnTo>
                <a:lnTo>
                  <a:pt x="1470" y="155"/>
                </a:lnTo>
                <a:lnTo>
                  <a:pt x="1472" y="157"/>
                </a:lnTo>
                <a:lnTo>
                  <a:pt x="1470" y="159"/>
                </a:lnTo>
                <a:lnTo>
                  <a:pt x="1466" y="161"/>
                </a:lnTo>
                <a:lnTo>
                  <a:pt x="1466" y="163"/>
                </a:lnTo>
                <a:lnTo>
                  <a:pt x="1474" y="163"/>
                </a:lnTo>
                <a:lnTo>
                  <a:pt x="1480" y="161"/>
                </a:lnTo>
                <a:lnTo>
                  <a:pt x="1484" y="157"/>
                </a:lnTo>
                <a:lnTo>
                  <a:pt x="1485" y="151"/>
                </a:lnTo>
                <a:lnTo>
                  <a:pt x="1487" y="147"/>
                </a:lnTo>
                <a:lnTo>
                  <a:pt x="1487" y="143"/>
                </a:lnTo>
                <a:lnTo>
                  <a:pt x="1487" y="142"/>
                </a:lnTo>
                <a:lnTo>
                  <a:pt x="1495" y="140"/>
                </a:lnTo>
                <a:lnTo>
                  <a:pt x="1503" y="140"/>
                </a:lnTo>
                <a:lnTo>
                  <a:pt x="1503" y="138"/>
                </a:lnTo>
                <a:lnTo>
                  <a:pt x="1507" y="138"/>
                </a:lnTo>
                <a:lnTo>
                  <a:pt x="1518" y="142"/>
                </a:lnTo>
                <a:lnTo>
                  <a:pt x="1530" y="147"/>
                </a:lnTo>
                <a:lnTo>
                  <a:pt x="1528" y="151"/>
                </a:lnTo>
                <a:lnTo>
                  <a:pt x="1526" y="157"/>
                </a:lnTo>
                <a:lnTo>
                  <a:pt x="1520" y="155"/>
                </a:lnTo>
                <a:lnTo>
                  <a:pt x="1518" y="155"/>
                </a:lnTo>
                <a:lnTo>
                  <a:pt x="1516" y="155"/>
                </a:lnTo>
                <a:lnTo>
                  <a:pt x="1516" y="159"/>
                </a:lnTo>
                <a:lnTo>
                  <a:pt x="1520" y="161"/>
                </a:lnTo>
                <a:lnTo>
                  <a:pt x="1524" y="163"/>
                </a:lnTo>
                <a:lnTo>
                  <a:pt x="1528" y="163"/>
                </a:lnTo>
                <a:lnTo>
                  <a:pt x="1530" y="163"/>
                </a:lnTo>
                <a:lnTo>
                  <a:pt x="1530" y="161"/>
                </a:lnTo>
                <a:lnTo>
                  <a:pt x="1532" y="159"/>
                </a:lnTo>
                <a:lnTo>
                  <a:pt x="1537" y="153"/>
                </a:lnTo>
                <a:lnTo>
                  <a:pt x="1539" y="153"/>
                </a:lnTo>
                <a:lnTo>
                  <a:pt x="1539" y="155"/>
                </a:lnTo>
                <a:lnTo>
                  <a:pt x="1537" y="159"/>
                </a:lnTo>
                <a:lnTo>
                  <a:pt x="1532" y="167"/>
                </a:lnTo>
                <a:lnTo>
                  <a:pt x="1524" y="172"/>
                </a:lnTo>
                <a:lnTo>
                  <a:pt x="1520" y="172"/>
                </a:lnTo>
                <a:lnTo>
                  <a:pt x="1516" y="170"/>
                </a:lnTo>
                <a:lnTo>
                  <a:pt x="1514" y="172"/>
                </a:lnTo>
                <a:lnTo>
                  <a:pt x="1512" y="174"/>
                </a:lnTo>
                <a:lnTo>
                  <a:pt x="1535" y="176"/>
                </a:lnTo>
                <a:lnTo>
                  <a:pt x="1562" y="174"/>
                </a:lnTo>
                <a:lnTo>
                  <a:pt x="1566" y="170"/>
                </a:lnTo>
                <a:lnTo>
                  <a:pt x="1576" y="172"/>
                </a:lnTo>
                <a:lnTo>
                  <a:pt x="1583" y="172"/>
                </a:lnTo>
                <a:lnTo>
                  <a:pt x="1589" y="168"/>
                </a:lnTo>
                <a:lnTo>
                  <a:pt x="1599" y="168"/>
                </a:lnTo>
                <a:lnTo>
                  <a:pt x="1606" y="168"/>
                </a:lnTo>
                <a:lnTo>
                  <a:pt x="1608" y="170"/>
                </a:lnTo>
                <a:lnTo>
                  <a:pt x="1610" y="172"/>
                </a:lnTo>
                <a:lnTo>
                  <a:pt x="1622" y="168"/>
                </a:lnTo>
                <a:lnTo>
                  <a:pt x="1629" y="167"/>
                </a:lnTo>
                <a:lnTo>
                  <a:pt x="1633" y="170"/>
                </a:lnTo>
                <a:lnTo>
                  <a:pt x="1639" y="170"/>
                </a:lnTo>
                <a:lnTo>
                  <a:pt x="1645" y="172"/>
                </a:lnTo>
                <a:lnTo>
                  <a:pt x="1647" y="174"/>
                </a:lnTo>
                <a:lnTo>
                  <a:pt x="1647" y="178"/>
                </a:lnTo>
                <a:lnTo>
                  <a:pt x="1652" y="182"/>
                </a:lnTo>
                <a:lnTo>
                  <a:pt x="1658" y="186"/>
                </a:lnTo>
                <a:lnTo>
                  <a:pt x="1658" y="188"/>
                </a:lnTo>
                <a:lnTo>
                  <a:pt x="1654" y="188"/>
                </a:lnTo>
                <a:lnTo>
                  <a:pt x="1656" y="191"/>
                </a:lnTo>
                <a:lnTo>
                  <a:pt x="1654" y="197"/>
                </a:lnTo>
                <a:lnTo>
                  <a:pt x="1658" y="199"/>
                </a:lnTo>
                <a:lnTo>
                  <a:pt x="1662" y="199"/>
                </a:lnTo>
                <a:lnTo>
                  <a:pt x="1666" y="209"/>
                </a:lnTo>
                <a:lnTo>
                  <a:pt x="1668" y="216"/>
                </a:lnTo>
                <a:lnTo>
                  <a:pt x="1670" y="209"/>
                </a:lnTo>
                <a:lnTo>
                  <a:pt x="1674" y="203"/>
                </a:lnTo>
                <a:lnTo>
                  <a:pt x="1677" y="199"/>
                </a:lnTo>
                <a:lnTo>
                  <a:pt x="1681" y="197"/>
                </a:lnTo>
                <a:lnTo>
                  <a:pt x="1695" y="195"/>
                </a:lnTo>
                <a:lnTo>
                  <a:pt x="1712" y="195"/>
                </a:lnTo>
                <a:lnTo>
                  <a:pt x="1712" y="199"/>
                </a:lnTo>
                <a:lnTo>
                  <a:pt x="1714" y="201"/>
                </a:lnTo>
                <a:lnTo>
                  <a:pt x="1718" y="199"/>
                </a:lnTo>
                <a:lnTo>
                  <a:pt x="1720" y="197"/>
                </a:lnTo>
                <a:lnTo>
                  <a:pt x="1729" y="197"/>
                </a:lnTo>
                <a:lnTo>
                  <a:pt x="1739" y="199"/>
                </a:lnTo>
                <a:lnTo>
                  <a:pt x="1737" y="199"/>
                </a:lnTo>
                <a:lnTo>
                  <a:pt x="1737" y="201"/>
                </a:lnTo>
                <a:lnTo>
                  <a:pt x="1739" y="203"/>
                </a:lnTo>
                <a:lnTo>
                  <a:pt x="1743" y="203"/>
                </a:lnTo>
                <a:lnTo>
                  <a:pt x="1750" y="199"/>
                </a:lnTo>
                <a:lnTo>
                  <a:pt x="1758" y="195"/>
                </a:lnTo>
                <a:lnTo>
                  <a:pt x="1760" y="201"/>
                </a:lnTo>
                <a:lnTo>
                  <a:pt x="1758" y="205"/>
                </a:lnTo>
                <a:lnTo>
                  <a:pt x="1764" y="207"/>
                </a:lnTo>
                <a:lnTo>
                  <a:pt x="1766" y="213"/>
                </a:lnTo>
                <a:lnTo>
                  <a:pt x="1766" y="220"/>
                </a:lnTo>
                <a:lnTo>
                  <a:pt x="1771" y="220"/>
                </a:lnTo>
                <a:lnTo>
                  <a:pt x="1775" y="220"/>
                </a:lnTo>
                <a:lnTo>
                  <a:pt x="1777" y="218"/>
                </a:lnTo>
                <a:lnTo>
                  <a:pt x="1777" y="216"/>
                </a:lnTo>
                <a:lnTo>
                  <a:pt x="1779" y="216"/>
                </a:lnTo>
                <a:lnTo>
                  <a:pt x="1783" y="218"/>
                </a:lnTo>
                <a:lnTo>
                  <a:pt x="1787" y="214"/>
                </a:lnTo>
                <a:lnTo>
                  <a:pt x="1789" y="211"/>
                </a:lnTo>
                <a:lnTo>
                  <a:pt x="1791" y="209"/>
                </a:lnTo>
                <a:lnTo>
                  <a:pt x="1793" y="209"/>
                </a:lnTo>
                <a:lnTo>
                  <a:pt x="1791" y="203"/>
                </a:lnTo>
                <a:lnTo>
                  <a:pt x="1791" y="201"/>
                </a:lnTo>
                <a:lnTo>
                  <a:pt x="1793" y="199"/>
                </a:lnTo>
                <a:lnTo>
                  <a:pt x="1789" y="197"/>
                </a:lnTo>
                <a:lnTo>
                  <a:pt x="1785" y="193"/>
                </a:lnTo>
                <a:lnTo>
                  <a:pt x="1787" y="182"/>
                </a:lnTo>
                <a:lnTo>
                  <a:pt x="1791" y="184"/>
                </a:lnTo>
                <a:lnTo>
                  <a:pt x="1793" y="186"/>
                </a:lnTo>
                <a:lnTo>
                  <a:pt x="1802" y="186"/>
                </a:lnTo>
                <a:lnTo>
                  <a:pt x="1810" y="184"/>
                </a:lnTo>
                <a:lnTo>
                  <a:pt x="1812" y="188"/>
                </a:lnTo>
                <a:lnTo>
                  <a:pt x="1829" y="186"/>
                </a:lnTo>
                <a:lnTo>
                  <a:pt x="1844" y="186"/>
                </a:lnTo>
                <a:lnTo>
                  <a:pt x="1846" y="188"/>
                </a:lnTo>
                <a:lnTo>
                  <a:pt x="1848" y="191"/>
                </a:lnTo>
                <a:lnTo>
                  <a:pt x="1854" y="191"/>
                </a:lnTo>
                <a:lnTo>
                  <a:pt x="1860" y="193"/>
                </a:lnTo>
                <a:lnTo>
                  <a:pt x="1864" y="199"/>
                </a:lnTo>
                <a:lnTo>
                  <a:pt x="1869" y="203"/>
                </a:lnTo>
                <a:lnTo>
                  <a:pt x="1873" y="201"/>
                </a:lnTo>
                <a:lnTo>
                  <a:pt x="1877" y="201"/>
                </a:lnTo>
                <a:lnTo>
                  <a:pt x="1883" y="199"/>
                </a:lnTo>
                <a:lnTo>
                  <a:pt x="1888" y="203"/>
                </a:lnTo>
                <a:lnTo>
                  <a:pt x="1890" y="205"/>
                </a:lnTo>
                <a:lnTo>
                  <a:pt x="1890" y="209"/>
                </a:lnTo>
                <a:lnTo>
                  <a:pt x="1898" y="214"/>
                </a:lnTo>
                <a:lnTo>
                  <a:pt x="1904" y="220"/>
                </a:lnTo>
                <a:lnTo>
                  <a:pt x="1908" y="220"/>
                </a:lnTo>
                <a:lnTo>
                  <a:pt x="1912" y="220"/>
                </a:lnTo>
                <a:lnTo>
                  <a:pt x="1917" y="226"/>
                </a:lnTo>
                <a:lnTo>
                  <a:pt x="1921" y="232"/>
                </a:lnTo>
                <a:lnTo>
                  <a:pt x="1927" y="232"/>
                </a:lnTo>
                <a:lnTo>
                  <a:pt x="1931" y="234"/>
                </a:lnTo>
                <a:lnTo>
                  <a:pt x="1931" y="238"/>
                </a:lnTo>
                <a:lnTo>
                  <a:pt x="1935" y="238"/>
                </a:lnTo>
                <a:lnTo>
                  <a:pt x="1936" y="239"/>
                </a:lnTo>
                <a:lnTo>
                  <a:pt x="1936" y="241"/>
                </a:lnTo>
                <a:lnTo>
                  <a:pt x="1936" y="245"/>
                </a:lnTo>
                <a:lnTo>
                  <a:pt x="1942" y="245"/>
                </a:lnTo>
                <a:lnTo>
                  <a:pt x="1948" y="245"/>
                </a:lnTo>
                <a:lnTo>
                  <a:pt x="1950" y="247"/>
                </a:lnTo>
                <a:lnTo>
                  <a:pt x="1952" y="251"/>
                </a:lnTo>
                <a:lnTo>
                  <a:pt x="1954" y="251"/>
                </a:lnTo>
                <a:lnTo>
                  <a:pt x="1956" y="249"/>
                </a:lnTo>
                <a:lnTo>
                  <a:pt x="1958" y="253"/>
                </a:lnTo>
                <a:lnTo>
                  <a:pt x="1963" y="261"/>
                </a:lnTo>
                <a:lnTo>
                  <a:pt x="1963" y="264"/>
                </a:lnTo>
                <a:lnTo>
                  <a:pt x="1965" y="268"/>
                </a:lnTo>
                <a:lnTo>
                  <a:pt x="1963" y="270"/>
                </a:lnTo>
                <a:lnTo>
                  <a:pt x="1961" y="272"/>
                </a:lnTo>
                <a:lnTo>
                  <a:pt x="1967" y="272"/>
                </a:lnTo>
                <a:lnTo>
                  <a:pt x="1967" y="268"/>
                </a:lnTo>
                <a:lnTo>
                  <a:pt x="1965" y="266"/>
                </a:lnTo>
                <a:lnTo>
                  <a:pt x="1967" y="264"/>
                </a:lnTo>
                <a:lnTo>
                  <a:pt x="1969" y="262"/>
                </a:lnTo>
                <a:lnTo>
                  <a:pt x="1981" y="262"/>
                </a:lnTo>
                <a:lnTo>
                  <a:pt x="1990" y="262"/>
                </a:lnTo>
                <a:lnTo>
                  <a:pt x="2000" y="270"/>
                </a:lnTo>
                <a:lnTo>
                  <a:pt x="2007" y="280"/>
                </a:lnTo>
                <a:lnTo>
                  <a:pt x="2015" y="284"/>
                </a:lnTo>
                <a:lnTo>
                  <a:pt x="2023" y="287"/>
                </a:lnTo>
                <a:lnTo>
                  <a:pt x="2019" y="287"/>
                </a:lnTo>
                <a:lnTo>
                  <a:pt x="2019" y="291"/>
                </a:lnTo>
                <a:lnTo>
                  <a:pt x="2017" y="295"/>
                </a:lnTo>
                <a:lnTo>
                  <a:pt x="2013" y="295"/>
                </a:lnTo>
                <a:lnTo>
                  <a:pt x="2015" y="299"/>
                </a:lnTo>
                <a:lnTo>
                  <a:pt x="2015" y="303"/>
                </a:lnTo>
                <a:lnTo>
                  <a:pt x="2013" y="303"/>
                </a:lnTo>
                <a:lnTo>
                  <a:pt x="2013" y="301"/>
                </a:lnTo>
                <a:lnTo>
                  <a:pt x="2004" y="299"/>
                </a:lnTo>
                <a:lnTo>
                  <a:pt x="2002" y="299"/>
                </a:lnTo>
                <a:lnTo>
                  <a:pt x="2000" y="299"/>
                </a:lnTo>
                <a:lnTo>
                  <a:pt x="2000" y="297"/>
                </a:lnTo>
                <a:lnTo>
                  <a:pt x="1996" y="297"/>
                </a:lnTo>
                <a:lnTo>
                  <a:pt x="1992" y="297"/>
                </a:lnTo>
                <a:lnTo>
                  <a:pt x="1994" y="299"/>
                </a:lnTo>
                <a:lnTo>
                  <a:pt x="1994" y="301"/>
                </a:lnTo>
                <a:lnTo>
                  <a:pt x="1994" y="305"/>
                </a:lnTo>
                <a:lnTo>
                  <a:pt x="1996" y="305"/>
                </a:lnTo>
                <a:lnTo>
                  <a:pt x="2000" y="303"/>
                </a:lnTo>
                <a:lnTo>
                  <a:pt x="2000" y="307"/>
                </a:lnTo>
                <a:lnTo>
                  <a:pt x="2000" y="310"/>
                </a:lnTo>
                <a:lnTo>
                  <a:pt x="1996" y="310"/>
                </a:lnTo>
                <a:lnTo>
                  <a:pt x="1992" y="310"/>
                </a:lnTo>
                <a:lnTo>
                  <a:pt x="1992" y="314"/>
                </a:lnTo>
                <a:lnTo>
                  <a:pt x="1998" y="322"/>
                </a:lnTo>
                <a:lnTo>
                  <a:pt x="1998" y="324"/>
                </a:lnTo>
                <a:lnTo>
                  <a:pt x="1994" y="324"/>
                </a:lnTo>
                <a:lnTo>
                  <a:pt x="1986" y="324"/>
                </a:lnTo>
                <a:lnTo>
                  <a:pt x="1986" y="320"/>
                </a:lnTo>
                <a:lnTo>
                  <a:pt x="1983" y="322"/>
                </a:lnTo>
                <a:lnTo>
                  <a:pt x="1977" y="324"/>
                </a:lnTo>
                <a:lnTo>
                  <a:pt x="1977" y="320"/>
                </a:lnTo>
                <a:lnTo>
                  <a:pt x="1961" y="314"/>
                </a:lnTo>
                <a:lnTo>
                  <a:pt x="1950" y="310"/>
                </a:lnTo>
                <a:lnTo>
                  <a:pt x="1952" y="307"/>
                </a:lnTo>
                <a:lnTo>
                  <a:pt x="1952" y="303"/>
                </a:lnTo>
                <a:lnTo>
                  <a:pt x="1950" y="301"/>
                </a:lnTo>
                <a:lnTo>
                  <a:pt x="1946" y="299"/>
                </a:lnTo>
                <a:lnTo>
                  <a:pt x="1940" y="293"/>
                </a:lnTo>
                <a:lnTo>
                  <a:pt x="1935" y="291"/>
                </a:lnTo>
                <a:lnTo>
                  <a:pt x="1929" y="293"/>
                </a:lnTo>
                <a:lnTo>
                  <a:pt x="1921" y="297"/>
                </a:lnTo>
                <a:lnTo>
                  <a:pt x="1923" y="299"/>
                </a:lnTo>
                <a:lnTo>
                  <a:pt x="1921" y="301"/>
                </a:lnTo>
                <a:lnTo>
                  <a:pt x="1917" y="297"/>
                </a:lnTo>
                <a:lnTo>
                  <a:pt x="1912" y="293"/>
                </a:lnTo>
                <a:lnTo>
                  <a:pt x="1910" y="289"/>
                </a:lnTo>
                <a:lnTo>
                  <a:pt x="1910" y="287"/>
                </a:lnTo>
                <a:lnTo>
                  <a:pt x="1912" y="285"/>
                </a:lnTo>
                <a:lnTo>
                  <a:pt x="1913" y="284"/>
                </a:lnTo>
                <a:lnTo>
                  <a:pt x="1912" y="282"/>
                </a:lnTo>
                <a:lnTo>
                  <a:pt x="1910" y="282"/>
                </a:lnTo>
                <a:lnTo>
                  <a:pt x="1912" y="276"/>
                </a:lnTo>
                <a:lnTo>
                  <a:pt x="1908" y="276"/>
                </a:lnTo>
                <a:lnTo>
                  <a:pt x="1904" y="278"/>
                </a:lnTo>
                <a:lnTo>
                  <a:pt x="1904" y="282"/>
                </a:lnTo>
                <a:lnTo>
                  <a:pt x="1904" y="285"/>
                </a:lnTo>
                <a:lnTo>
                  <a:pt x="1902" y="287"/>
                </a:lnTo>
                <a:lnTo>
                  <a:pt x="1902" y="291"/>
                </a:lnTo>
                <a:lnTo>
                  <a:pt x="1906" y="291"/>
                </a:lnTo>
                <a:lnTo>
                  <a:pt x="1908" y="293"/>
                </a:lnTo>
                <a:lnTo>
                  <a:pt x="1908" y="301"/>
                </a:lnTo>
                <a:lnTo>
                  <a:pt x="1904" y="309"/>
                </a:lnTo>
                <a:lnTo>
                  <a:pt x="1896" y="314"/>
                </a:lnTo>
                <a:lnTo>
                  <a:pt x="1887" y="314"/>
                </a:lnTo>
                <a:lnTo>
                  <a:pt x="1873" y="312"/>
                </a:lnTo>
                <a:lnTo>
                  <a:pt x="1869" y="309"/>
                </a:lnTo>
                <a:lnTo>
                  <a:pt x="1864" y="309"/>
                </a:lnTo>
                <a:lnTo>
                  <a:pt x="1854" y="310"/>
                </a:lnTo>
                <a:lnTo>
                  <a:pt x="1854" y="314"/>
                </a:lnTo>
                <a:lnTo>
                  <a:pt x="1864" y="314"/>
                </a:lnTo>
                <a:lnTo>
                  <a:pt x="1871" y="314"/>
                </a:lnTo>
                <a:lnTo>
                  <a:pt x="1869" y="318"/>
                </a:lnTo>
                <a:lnTo>
                  <a:pt x="1867" y="320"/>
                </a:lnTo>
                <a:lnTo>
                  <a:pt x="1867" y="324"/>
                </a:lnTo>
                <a:lnTo>
                  <a:pt x="1871" y="322"/>
                </a:lnTo>
                <a:lnTo>
                  <a:pt x="1875" y="320"/>
                </a:lnTo>
                <a:lnTo>
                  <a:pt x="1877" y="320"/>
                </a:lnTo>
                <a:lnTo>
                  <a:pt x="1877" y="322"/>
                </a:lnTo>
                <a:lnTo>
                  <a:pt x="1879" y="324"/>
                </a:lnTo>
                <a:lnTo>
                  <a:pt x="1883" y="335"/>
                </a:lnTo>
                <a:lnTo>
                  <a:pt x="1887" y="345"/>
                </a:lnTo>
                <a:lnTo>
                  <a:pt x="1890" y="345"/>
                </a:lnTo>
                <a:lnTo>
                  <a:pt x="1892" y="347"/>
                </a:lnTo>
                <a:lnTo>
                  <a:pt x="1892" y="351"/>
                </a:lnTo>
                <a:lnTo>
                  <a:pt x="1892" y="355"/>
                </a:lnTo>
                <a:lnTo>
                  <a:pt x="1890" y="356"/>
                </a:lnTo>
                <a:lnTo>
                  <a:pt x="1887" y="360"/>
                </a:lnTo>
                <a:lnTo>
                  <a:pt x="1875" y="358"/>
                </a:lnTo>
                <a:lnTo>
                  <a:pt x="1858" y="356"/>
                </a:lnTo>
                <a:lnTo>
                  <a:pt x="1848" y="360"/>
                </a:lnTo>
                <a:lnTo>
                  <a:pt x="1841" y="366"/>
                </a:lnTo>
                <a:lnTo>
                  <a:pt x="1835" y="366"/>
                </a:lnTo>
                <a:lnTo>
                  <a:pt x="1829" y="368"/>
                </a:lnTo>
                <a:lnTo>
                  <a:pt x="1827" y="370"/>
                </a:lnTo>
                <a:lnTo>
                  <a:pt x="1825" y="374"/>
                </a:lnTo>
                <a:lnTo>
                  <a:pt x="1821" y="372"/>
                </a:lnTo>
                <a:lnTo>
                  <a:pt x="1817" y="372"/>
                </a:lnTo>
                <a:lnTo>
                  <a:pt x="1819" y="376"/>
                </a:lnTo>
                <a:lnTo>
                  <a:pt x="1817" y="380"/>
                </a:lnTo>
                <a:lnTo>
                  <a:pt x="1814" y="378"/>
                </a:lnTo>
                <a:lnTo>
                  <a:pt x="1808" y="378"/>
                </a:lnTo>
                <a:lnTo>
                  <a:pt x="1808" y="380"/>
                </a:lnTo>
                <a:lnTo>
                  <a:pt x="1810" y="380"/>
                </a:lnTo>
                <a:lnTo>
                  <a:pt x="1810" y="383"/>
                </a:lnTo>
                <a:lnTo>
                  <a:pt x="1800" y="387"/>
                </a:lnTo>
                <a:lnTo>
                  <a:pt x="1793" y="393"/>
                </a:lnTo>
                <a:lnTo>
                  <a:pt x="1789" y="401"/>
                </a:lnTo>
                <a:lnTo>
                  <a:pt x="1783" y="410"/>
                </a:lnTo>
                <a:lnTo>
                  <a:pt x="1777" y="406"/>
                </a:lnTo>
                <a:lnTo>
                  <a:pt x="1771" y="404"/>
                </a:lnTo>
                <a:lnTo>
                  <a:pt x="1771" y="401"/>
                </a:lnTo>
                <a:lnTo>
                  <a:pt x="1771" y="399"/>
                </a:lnTo>
                <a:lnTo>
                  <a:pt x="1764" y="395"/>
                </a:lnTo>
                <a:lnTo>
                  <a:pt x="1758" y="393"/>
                </a:lnTo>
                <a:lnTo>
                  <a:pt x="1752" y="393"/>
                </a:lnTo>
                <a:lnTo>
                  <a:pt x="1745" y="397"/>
                </a:lnTo>
                <a:lnTo>
                  <a:pt x="1741" y="403"/>
                </a:lnTo>
                <a:lnTo>
                  <a:pt x="1737" y="410"/>
                </a:lnTo>
                <a:lnTo>
                  <a:pt x="1735" y="410"/>
                </a:lnTo>
                <a:lnTo>
                  <a:pt x="1733" y="412"/>
                </a:lnTo>
                <a:lnTo>
                  <a:pt x="1731" y="412"/>
                </a:lnTo>
                <a:lnTo>
                  <a:pt x="1729" y="410"/>
                </a:lnTo>
                <a:lnTo>
                  <a:pt x="1729" y="408"/>
                </a:lnTo>
                <a:lnTo>
                  <a:pt x="1729" y="406"/>
                </a:lnTo>
                <a:lnTo>
                  <a:pt x="1731" y="401"/>
                </a:lnTo>
                <a:lnTo>
                  <a:pt x="1731" y="397"/>
                </a:lnTo>
                <a:lnTo>
                  <a:pt x="1723" y="401"/>
                </a:lnTo>
                <a:lnTo>
                  <a:pt x="1718" y="404"/>
                </a:lnTo>
                <a:lnTo>
                  <a:pt x="1718" y="406"/>
                </a:lnTo>
                <a:lnTo>
                  <a:pt x="1718" y="410"/>
                </a:lnTo>
                <a:lnTo>
                  <a:pt x="1698" y="408"/>
                </a:lnTo>
                <a:lnTo>
                  <a:pt x="1697" y="412"/>
                </a:lnTo>
                <a:lnTo>
                  <a:pt x="1695" y="414"/>
                </a:lnTo>
                <a:lnTo>
                  <a:pt x="1697" y="416"/>
                </a:lnTo>
                <a:lnTo>
                  <a:pt x="1697" y="420"/>
                </a:lnTo>
                <a:lnTo>
                  <a:pt x="1693" y="420"/>
                </a:lnTo>
                <a:lnTo>
                  <a:pt x="1693" y="422"/>
                </a:lnTo>
                <a:lnTo>
                  <a:pt x="1693" y="426"/>
                </a:lnTo>
                <a:lnTo>
                  <a:pt x="1687" y="431"/>
                </a:lnTo>
                <a:lnTo>
                  <a:pt x="1679" y="437"/>
                </a:lnTo>
                <a:lnTo>
                  <a:pt x="1679" y="443"/>
                </a:lnTo>
                <a:lnTo>
                  <a:pt x="1679" y="451"/>
                </a:lnTo>
                <a:lnTo>
                  <a:pt x="1683" y="451"/>
                </a:lnTo>
                <a:lnTo>
                  <a:pt x="1687" y="452"/>
                </a:lnTo>
                <a:lnTo>
                  <a:pt x="1691" y="452"/>
                </a:lnTo>
                <a:lnTo>
                  <a:pt x="1693" y="452"/>
                </a:lnTo>
                <a:lnTo>
                  <a:pt x="1693" y="454"/>
                </a:lnTo>
                <a:lnTo>
                  <a:pt x="1691" y="456"/>
                </a:lnTo>
                <a:lnTo>
                  <a:pt x="1691" y="458"/>
                </a:lnTo>
                <a:lnTo>
                  <a:pt x="1691" y="462"/>
                </a:lnTo>
                <a:lnTo>
                  <a:pt x="1687" y="462"/>
                </a:lnTo>
                <a:lnTo>
                  <a:pt x="1685" y="468"/>
                </a:lnTo>
                <a:lnTo>
                  <a:pt x="1683" y="468"/>
                </a:lnTo>
                <a:lnTo>
                  <a:pt x="1685" y="474"/>
                </a:lnTo>
                <a:lnTo>
                  <a:pt x="1687" y="481"/>
                </a:lnTo>
                <a:lnTo>
                  <a:pt x="1691" y="479"/>
                </a:lnTo>
                <a:lnTo>
                  <a:pt x="1695" y="479"/>
                </a:lnTo>
                <a:lnTo>
                  <a:pt x="1695" y="483"/>
                </a:lnTo>
                <a:lnTo>
                  <a:pt x="1695" y="487"/>
                </a:lnTo>
                <a:lnTo>
                  <a:pt x="1687" y="487"/>
                </a:lnTo>
                <a:lnTo>
                  <a:pt x="1681" y="489"/>
                </a:lnTo>
                <a:lnTo>
                  <a:pt x="1677" y="493"/>
                </a:lnTo>
                <a:lnTo>
                  <a:pt x="1675" y="497"/>
                </a:lnTo>
                <a:lnTo>
                  <a:pt x="1674" y="500"/>
                </a:lnTo>
                <a:lnTo>
                  <a:pt x="1675" y="506"/>
                </a:lnTo>
                <a:lnTo>
                  <a:pt x="1677" y="512"/>
                </a:lnTo>
                <a:lnTo>
                  <a:pt x="1681" y="518"/>
                </a:lnTo>
                <a:lnTo>
                  <a:pt x="1677" y="522"/>
                </a:lnTo>
                <a:lnTo>
                  <a:pt x="1674" y="525"/>
                </a:lnTo>
                <a:lnTo>
                  <a:pt x="1672" y="525"/>
                </a:lnTo>
                <a:lnTo>
                  <a:pt x="1668" y="523"/>
                </a:lnTo>
                <a:lnTo>
                  <a:pt x="1664" y="523"/>
                </a:lnTo>
                <a:lnTo>
                  <a:pt x="1658" y="525"/>
                </a:lnTo>
                <a:lnTo>
                  <a:pt x="1658" y="529"/>
                </a:lnTo>
                <a:lnTo>
                  <a:pt x="1654" y="531"/>
                </a:lnTo>
                <a:lnTo>
                  <a:pt x="1651" y="535"/>
                </a:lnTo>
                <a:lnTo>
                  <a:pt x="1651" y="541"/>
                </a:lnTo>
                <a:lnTo>
                  <a:pt x="1651" y="545"/>
                </a:lnTo>
                <a:lnTo>
                  <a:pt x="1651" y="552"/>
                </a:lnTo>
                <a:lnTo>
                  <a:pt x="1639" y="556"/>
                </a:lnTo>
                <a:lnTo>
                  <a:pt x="1637" y="558"/>
                </a:lnTo>
                <a:lnTo>
                  <a:pt x="1637" y="562"/>
                </a:lnTo>
                <a:lnTo>
                  <a:pt x="1635" y="573"/>
                </a:lnTo>
                <a:lnTo>
                  <a:pt x="1626" y="583"/>
                </a:lnTo>
                <a:lnTo>
                  <a:pt x="1614" y="591"/>
                </a:lnTo>
                <a:lnTo>
                  <a:pt x="1610" y="564"/>
                </a:lnTo>
                <a:lnTo>
                  <a:pt x="1603" y="531"/>
                </a:lnTo>
                <a:lnTo>
                  <a:pt x="1601" y="514"/>
                </a:lnTo>
                <a:lnTo>
                  <a:pt x="1601" y="499"/>
                </a:lnTo>
                <a:lnTo>
                  <a:pt x="1601" y="485"/>
                </a:lnTo>
                <a:lnTo>
                  <a:pt x="1604" y="475"/>
                </a:lnTo>
                <a:lnTo>
                  <a:pt x="1606" y="474"/>
                </a:lnTo>
                <a:lnTo>
                  <a:pt x="1610" y="474"/>
                </a:lnTo>
                <a:lnTo>
                  <a:pt x="1614" y="472"/>
                </a:lnTo>
                <a:lnTo>
                  <a:pt x="1616" y="468"/>
                </a:lnTo>
                <a:lnTo>
                  <a:pt x="1616" y="464"/>
                </a:lnTo>
                <a:lnTo>
                  <a:pt x="1618" y="458"/>
                </a:lnTo>
                <a:lnTo>
                  <a:pt x="1616" y="458"/>
                </a:lnTo>
                <a:lnTo>
                  <a:pt x="1614" y="454"/>
                </a:lnTo>
                <a:lnTo>
                  <a:pt x="1620" y="454"/>
                </a:lnTo>
                <a:lnTo>
                  <a:pt x="1626" y="454"/>
                </a:lnTo>
                <a:lnTo>
                  <a:pt x="1627" y="451"/>
                </a:lnTo>
                <a:lnTo>
                  <a:pt x="1629" y="449"/>
                </a:lnTo>
                <a:lnTo>
                  <a:pt x="1631" y="451"/>
                </a:lnTo>
                <a:lnTo>
                  <a:pt x="1635" y="451"/>
                </a:lnTo>
                <a:lnTo>
                  <a:pt x="1635" y="449"/>
                </a:lnTo>
                <a:lnTo>
                  <a:pt x="1647" y="439"/>
                </a:lnTo>
                <a:lnTo>
                  <a:pt x="1654" y="426"/>
                </a:lnTo>
                <a:lnTo>
                  <a:pt x="1664" y="418"/>
                </a:lnTo>
                <a:lnTo>
                  <a:pt x="1672" y="412"/>
                </a:lnTo>
                <a:lnTo>
                  <a:pt x="1672" y="408"/>
                </a:lnTo>
                <a:lnTo>
                  <a:pt x="1672" y="406"/>
                </a:lnTo>
                <a:lnTo>
                  <a:pt x="1675" y="404"/>
                </a:lnTo>
                <a:lnTo>
                  <a:pt x="1677" y="404"/>
                </a:lnTo>
                <a:lnTo>
                  <a:pt x="1677" y="399"/>
                </a:lnTo>
                <a:lnTo>
                  <a:pt x="1677" y="395"/>
                </a:lnTo>
                <a:lnTo>
                  <a:pt x="1689" y="393"/>
                </a:lnTo>
                <a:lnTo>
                  <a:pt x="1697" y="391"/>
                </a:lnTo>
                <a:lnTo>
                  <a:pt x="1698" y="391"/>
                </a:lnTo>
                <a:lnTo>
                  <a:pt x="1702" y="389"/>
                </a:lnTo>
                <a:lnTo>
                  <a:pt x="1702" y="385"/>
                </a:lnTo>
                <a:lnTo>
                  <a:pt x="1704" y="380"/>
                </a:lnTo>
                <a:lnTo>
                  <a:pt x="1706" y="370"/>
                </a:lnTo>
                <a:lnTo>
                  <a:pt x="1706" y="360"/>
                </a:lnTo>
                <a:lnTo>
                  <a:pt x="1708" y="360"/>
                </a:lnTo>
                <a:lnTo>
                  <a:pt x="1710" y="358"/>
                </a:lnTo>
                <a:lnTo>
                  <a:pt x="1710" y="356"/>
                </a:lnTo>
                <a:lnTo>
                  <a:pt x="1714" y="356"/>
                </a:lnTo>
                <a:lnTo>
                  <a:pt x="1716" y="358"/>
                </a:lnTo>
                <a:lnTo>
                  <a:pt x="1722" y="358"/>
                </a:lnTo>
                <a:lnTo>
                  <a:pt x="1722" y="356"/>
                </a:lnTo>
                <a:lnTo>
                  <a:pt x="1712" y="353"/>
                </a:lnTo>
                <a:lnTo>
                  <a:pt x="1708" y="351"/>
                </a:lnTo>
                <a:lnTo>
                  <a:pt x="1702" y="353"/>
                </a:lnTo>
                <a:lnTo>
                  <a:pt x="1695" y="360"/>
                </a:lnTo>
                <a:lnTo>
                  <a:pt x="1695" y="364"/>
                </a:lnTo>
                <a:lnTo>
                  <a:pt x="1697" y="364"/>
                </a:lnTo>
                <a:lnTo>
                  <a:pt x="1697" y="368"/>
                </a:lnTo>
                <a:lnTo>
                  <a:pt x="1698" y="374"/>
                </a:lnTo>
                <a:lnTo>
                  <a:pt x="1695" y="374"/>
                </a:lnTo>
                <a:lnTo>
                  <a:pt x="1693" y="376"/>
                </a:lnTo>
                <a:lnTo>
                  <a:pt x="1693" y="374"/>
                </a:lnTo>
                <a:lnTo>
                  <a:pt x="1691" y="374"/>
                </a:lnTo>
                <a:lnTo>
                  <a:pt x="1687" y="372"/>
                </a:lnTo>
                <a:lnTo>
                  <a:pt x="1681" y="374"/>
                </a:lnTo>
                <a:lnTo>
                  <a:pt x="1674" y="381"/>
                </a:lnTo>
                <a:lnTo>
                  <a:pt x="1664" y="391"/>
                </a:lnTo>
                <a:lnTo>
                  <a:pt x="1662" y="393"/>
                </a:lnTo>
                <a:lnTo>
                  <a:pt x="1658" y="397"/>
                </a:lnTo>
                <a:lnTo>
                  <a:pt x="1658" y="391"/>
                </a:lnTo>
                <a:lnTo>
                  <a:pt x="1660" y="387"/>
                </a:lnTo>
                <a:lnTo>
                  <a:pt x="1658" y="387"/>
                </a:lnTo>
                <a:lnTo>
                  <a:pt x="1654" y="389"/>
                </a:lnTo>
                <a:lnTo>
                  <a:pt x="1652" y="387"/>
                </a:lnTo>
                <a:lnTo>
                  <a:pt x="1652" y="385"/>
                </a:lnTo>
                <a:lnTo>
                  <a:pt x="1658" y="380"/>
                </a:lnTo>
                <a:lnTo>
                  <a:pt x="1660" y="370"/>
                </a:lnTo>
                <a:lnTo>
                  <a:pt x="1656" y="372"/>
                </a:lnTo>
                <a:lnTo>
                  <a:pt x="1652" y="374"/>
                </a:lnTo>
                <a:lnTo>
                  <a:pt x="1652" y="376"/>
                </a:lnTo>
                <a:lnTo>
                  <a:pt x="1651" y="374"/>
                </a:lnTo>
                <a:lnTo>
                  <a:pt x="1647" y="374"/>
                </a:lnTo>
                <a:lnTo>
                  <a:pt x="1645" y="368"/>
                </a:lnTo>
                <a:lnTo>
                  <a:pt x="1639" y="370"/>
                </a:lnTo>
                <a:lnTo>
                  <a:pt x="1633" y="372"/>
                </a:lnTo>
                <a:lnTo>
                  <a:pt x="1624" y="372"/>
                </a:lnTo>
                <a:lnTo>
                  <a:pt x="1614" y="376"/>
                </a:lnTo>
                <a:lnTo>
                  <a:pt x="1612" y="380"/>
                </a:lnTo>
                <a:lnTo>
                  <a:pt x="1608" y="383"/>
                </a:lnTo>
                <a:lnTo>
                  <a:pt x="1606" y="383"/>
                </a:lnTo>
                <a:lnTo>
                  <a:pt x="1606" y="385"/>
                </a:lnTo>
                <a:lnTo>
                  <a:pt x="1606" y="389"/>
                </a:lnTo>
                <a:lnTo>
                  <a:pt x="1597" y="393"/>
                </a:lnTo>
                <a:lnTo>
                  <a:pt x="1587" y="399"/>
                </a:lnTo>
                <a:lnTo>
                  <a:pt x="1585" y="403"/>
                </a:lnTo>
                <a:lnTo>
                  <a:pt x="1585" y="408"/>
                </a:lnTo>
                <a:lnTo>
                  <a:pt x="1583" y="408"/>
                </a:lnTo>
                <a:lnTo>
                  <a:pt x="1581" y="406"/>
                </a:lnTo>
                <a:lnTo>
                  <a:pt x="1581" y="412"/>
                </a:lnTo>
                <a:lnTo>
                  <a:pt x="1581" y="420"/>
                </a:lnTo>
                <a:lnTo>
                  <a:pt x="1585" y="420"/>
                </a:lnTo>
                <a:lnTo>
                  <a:pt x="1585" y="418"/>
                </a:lnTo>
                <a:lnTo>
                  <a:pt x="1589" y="418"/>
                </a:lnTo>
                <a:lnTo>
                  <a:pt x="1593" y="418"/>
                </a:lnTo>
                <a:lnTo>
                  <a:pt x="1595" y="424"/>
                </a:lnTo>
                <a:lnTo>
                  <a:pt x="1591" y="424"/>
                </a:lnTo>
                <a:lnTo>
                  <a:pt x="1591" y="426"/>
                </a:lnTo>
                <a:lnTo>
                  <a:pt x="1581" y="426"/>
                </a:lnTo>
                <a:lnTo>
                  <a:pt x="1574" y="426"/>
                </a:lnTo>
                <a:lnTo>
                  <a:pt x="1572" y="431"/>
                </a:lnTo>
                <a:lnTo>
                  <a:pt x="1568" y="431"/>
                </a:lnTo>
                <a:lnTo>
                  <a:pt x="1568" y="433"/>
                </a:lnTo>
                <a:lnTo>
                  <a:pt x="1568" y="437"/>
                </a:lnTo>
                <a:lnTo>
                  <a:pt x="1564" y="435"/>
                </a:lnTo>
                <a:lnTo>
                  <a:pt x="1562" y="433"/>
                </a:lnTo>
                <a:lnTo>
                  <a:pt x="1560" y="435"/>
                </a:lnTo>
                <a:lnTo>
                  <a:pt x="1560" y="439"/>
                </a:lnTo>
                <a:lnTo>
                  <a:pt x="1555" y="439"/>
                </a:lnTo>
                <a:lnTo>
                  <a:pt x="1547" y="439"/>
                </a:lnTo>
                <a:lnTo>
                  <a:pt x="1547" y="435"/>
                </a:lnTo>
                <a:lnTo>
                  <a:pt x="1545" y="429"/>
                </a:lnTo>
                <a:lnTo>
                  <a:pt x="1553" y="429"/>
                </a:lnTo>
                <a:lnTo>
                  <a:pt x="1558" y="429"/>
                </a:lnTo>
                <a:lnTo>
                  <a:pt x="1558" y="426"/>
                </a:lnTo>
                <a:lnTo>
                  <a:pt x="1555" y="426"/>
                </a:lnTo>
                <a:lnTo>
                  <a:pt x="1553" y="420"/>
                </a:lnTo>
                <a:lnTo>
                  <a:pt x="1551" y="416"/>
                </a:lnTo>
                <a:lnTo>
                  <a:pt x="1547" y="416"/>
                </a:lnTo>
                <a:lnTo>
                  <a:pt x="1543" y="418"/>
                </a:lnTo>
                <a:lnTo>
                  <a:pt x="1543" y="422"/>
                </a:lnTo>
                <a:lnTo>
                  <a:pt x="1539" y="420"/>
                </a:lnTo>
                <a:lnTo>
                  <a:pt x="1539" y="418"/>
                </a:lnTo>
                <a:lnTo>
                  <a:pt x="1530" y="418"/>
                </a:lnTo>
                <a:lnTo>
                  <a:pt x="1518" y="416"/>
                </a:lnTo>
                <a:lnTo>
                  <a:pt x="1518" y="429"/>
                </a:lnTo>
                <a:lnTo>
                  <a:pt x="1512" y="427"/>
                </a:lnTo>
                <a:lnTo>
                  <a:pt x="1510" y="426"/>
                </a:lnTo>
                <a:lnTo>
                  <a:pt x="1505" y="427"/>
                </a:lnTo>
                <a:lnTo>
                  <a:pt x="1495" y="427"/>
                </a:lnTo>
                <a:lnTo>
                  <a:pt x="1491" y="426"/>
                </a:lnTo>
                <a:lnTo>
                  <a:pt x="1487" y="422"/>
                </a:lnTo>
                <a:lnTo>
                  <a:pt x="1487" y="424"/>
                </a:lnTo>
                <a:lnTo>
                  <a:pt x="1485" y="427"/>
                </a:lnTo>
                <a:lnTo>
                  <a:pt x="1484" y="427"/>
                </a:lnTo>
                <a:lnTo>
                  <a:pt x="1480" y="429"/>
                </a:lnTo>
                <a:lnTo>
                  <a:pt x="1478" y="426"/>
                </a:lnTo>
                <a:lnTo>
                  <a:pt x="1480" y="422"/>
                </a:lnTo>
                <a:lnTo>
                  <a:pt x="1462" y="422"/>
                </a:lnTo>
                <a:lnTo>
                  <a:pt x="1447" y="422"/>
                </a:lnTo>
                <a:lnTo>
                  <a:pt x="1445" y="418"/>
                </a:lnTo>
                <a:lnTo>
                  <a:pt x="1439" y="416"/>
                </a:lnTo>
                <a:lnTo>
                  <a:pt x="1439" y="418"/>
                </a:lnTo>
                <a:lnTo>
                  <a:pt x="1439" y="422"/>
                </a:lnTo>
                <a:lnTo>
                  <a:pt x="1437" y="422"/>
                </a:lnTo>
                <a:lnTo>
                  <a:pt x="1434" y="422"/>
                </a:lnTo>
                <a:lnTo>
                  <a:pt x="1434" y="424"/>
                </a:lnTo>
                <a:lnTo>
                  <a:pt x="1424" y="431"/>
                </a:lnTo>
                <a:lnTo>
                  <a:pt x="1414" y="443"/>
                </a:lnTo>
                <a:lnTo>
                  <a:pt x="1414" y="449"/>
                </a:lnTo>
                <a:lnTo>
                  <a:pt x="1413" y="454"/>
                </a:lnTo>
                <a:lnTo>
                  <a:pt x="1409" y="454"/>
                </a:lnTo>
                <a:lnTo>
                  <a:pt x="1405" y="454"/>
                </a:lnTo>
                <a:lnTo>
                  <a:pt x="1405" y="456"/>
                </a:lnTo>
                <a:lnTo>
                  <a:pt x="1405" y="460"/>
                </a:lnTo>
                <a:lnTo>
                  <a:pt x="1399" y="462"/>
                </a:lnTo>
                <a:lnTo>
                  <a:pt x="1393" y="466"/>
                </a:lnTo>
                <a:lnTo>
                  <a:pt x="1391" y="470"/>
                </a:lnTo>
                <a:lnTo>
                  <a:pt x="1388" y="474"/>
                </a:lnTo>
                <a:lnTo>
                  <a:pt x="1386" y="474"/>
                </a:lnTo>
                <a:lnTo>
                  <a:pt x="1384" y="472"/>
                </a:lnTo>
                <a:lnTo>
                  <a:pt x="1384" y="477"/>
                </a:lnTo>
                <a:lnTo>
                  <a:pt x="1380" y="487"/>
                </a:lnTo>
                <a:lnTo>
                  <a:pt x="1378" y="487"/>
                </a:lnTo>
                <a:lnTo>
                  <a:pt x="1374" y="489"/>
                </a:lnTo>
                <a:lnTo>
                  <a:pt x="1374" y="491"/>
                </a:lnTo>
                <a:lnTo>
                  <a:pt x="1374" y="495"/>
                </a:lnTo>
                <a:lnTo>
                  <a:pt x="1370" y="495"/>
                </a:lnTo>
                <a:lnTo>
                  <a:pt x="1347" y="516"/>
                </a:lnTo>
                <a:lnTo>
                  <a:pt x="1345" y="520"/>
                </a:lnTo>
                <a:lnTo>
                  <a:pt x="1343" y="525"/>
                </a:lnTo>
                <a:lnTo>
                  <a:pt x="1353" y="525"/>
                </a:lnTo>
                <a:lnTo>
                  <a:pt x="1363" y="525"/>
                </a:lnTo>
                <a:lnTo>
                  <a:pt x="1363" y="545"/>
                </a:lnTo>
                <a:lnTo>
                  <a:pt x="1366" y="545"/>
                </a:lnTo>
                <a:lnTo>
                  <a:pt x="1366" y="541"/>
                </a:lnTo>
                <a:lnTo>
                  <a:pt x="1368" y="541"/>
                </a:lnTo>
                <a:lnTo>
                  <a:pt x="1368" y="537"/>
                </a:lnTo>
                <a:lnTo>
                  <a:pt x="1372" y="539"/>
                </a:lnTo>
                <a:lnTo>
                  <a:pt x="1374" y="541"/>
                </a:lnTo>
                <a:lnTo>
                  <a:pt x="1374" y="543"/>
                </a:lnTo>
                <a:lnTo>
                  <a:pt x="1372" y="546"/>
                </a:lnTo>
                <a:lnTo>
                  <a:pt x="1370" y="546"/>
                </a:lnTo>
                <a:lnTo>
                  <a:pt x="1370" y="548"/>
                </a:lnTo>
                <a:lnTo>
                  <a:pt x="1372" y="550"/>
                </a:lnTo>
                <a:lnTo>
                  <a:pt x="1374" y="550"/>
                </a:lnTo>
                <a:lnTo>
                  <a:pt x="1378" y="546"/>
                </a:lnTo>
                <a:lnTo>
                  <a:pt x="1380" y="543"/>
                </a:lnTo>
                <a:lnTo>
                  <a:pt x="1382" y="543"/>
                </a:lnTo>
                <a:lnTo>
                  <a:pt x="1382" y="545"/>
                </a:lnTo>
                <a:lnTo>
                  <a:pt x="1386" y="545"/>
                </a:lnTo>
                <a:lnTo>
                  <a:pt x="1386" y="543"/>
                </a:lnTo>
                <a:lnTo>
                  <a:pt x="1384" y="537"/>
                </a:lnTo>
                <a:lnTo>
                  <a:pt x="1386" y="535"/>
                </a:lnTo>
                <a:lnTo>
                  <a:pt x="1388" y="535"/>
                </a:lnTo>
                <a:lnTo>
                  <a:pt x="1391" y="535"/>
                </a:lnTo>
                <a:lnTo>
                  <a:pt x="1397" y="537"/>
                </a:lnTo>
                <a:lnTo>
                  <a:pt x="1405" y="545"/>
                </a:lnTo>
                <a:lnTo>
                  <a:pt x="1413" y="554"/>
                </a:lnTo>
                <a:lnTo>
                  <a:pt x="1414" y="554"/>
                </a:lnTo>
                <a:lnTo>
                  <a:pt x="1416" y="552"/>
                </a:lnTo>
                <a:lnTo>
                  <a:pt x="1416" y="556"/>
                </a:lnTo>
                <a:lnTo>
                  <a:pt x="1420" y="556"/>
                </a:lnTo>
                <a:lnTo>
                  <a:pt x="1424" y="558"/>
                </a:lnTo>
                <a:lnTo>
                  <a:pt x="1424" y="560"/>
                </a:lnTo>
                <a:lnTo>
                  <a:pt x="1420" y="560"/>
                </a:lnTo>
                <a:lnTo>
                  <a:pt x="1414" y="560"/>
                </a:lnTo>
                <a:lnTo>
                  <a:pt x="1416" y="566"/>
                </a:lnTo>
                <a:lnTo>
                  <a:pt x="1416" y="571"/>
                </a:lnTo>
                <a:lnTo>
                  <a:pt x="1416" y="577"/>
                </a:lnTo>
                <a:lnTo>
                  <a:pt x="1414" y="583"/>
                </a:lnTo>
                <a:lnTo>
                  <a:pt x="1413" y="585"/>
                </a:lnTo>
                <a:lnTo>
                  <a:pt x="1409" y="587"/>
                </a:lnTo>
                <a:lnTo>
                  <a:pt x="1409" y="589"/>
                </a:lnTo>
                <a:lnTo>
                  <a:pt x="1411" y="593"/>
                </a:lnTo>
                <a:lnTo>
                  <a:pt x="1409" y="596"/>
                </a:lnTo>
                <a:lnTo>
                  <a:pt x="1407" y="598"/>
                </a:lnTo>
                <a:lnTo>
                  <a:pt x="1409" y="606"/>
                </a:lnTo>
                <a:lnTo>
                  <a:pt x="1411" y="614"/>
                </a:lnTo>
                <a:lnTo>
                  <a:pt x="1409" y="617"/>
                </a:lnTo>
                <a:lnTo>
                  <a:pt x="1405" y="623"/>
                </a:lnTo>
                <a:lnTo>
                  <a:pt x="1409" y="629"/>
                </a:lnTo>
                <a:lnTo>
                  <a:pt x="1405" y="629"/>
                </a:lnTo>
                <a:lnTo>
                  <a:pt x="1405" y="633"/>
                </a:lnTo>
                <a:lnTo>
                  <a:pt x="1405" y="637"/>
                </a:lnTo>
                <a:lnTo>
                  <a:pt x="1399" y="642"/>
                </a:lnTo>
                <a:lnTo>
                  <a:pt x="1393" y="646"/>
                </a:lnTo>
                <a:lnTo>
                  <a:pt x="1393" y="650"/>
                </a:lnTo>
                <a:lnTo>
                  <a:pt x="1391" y="656"/>
                </a:lnTo>
                <a:lnTo>
                  <a:pt x="1390" y="656"/>
                </a:lnTo>
                <a:lnTo>
                  <a:pt x="1386" y="658"/>
                </a:lnTo>
                <a:lnTo>
                  <a:pt x="1382" y="669"/>
                </a:lnTo>
                <a:lnTo>
                  <a:pt x="1378" y="681"/>
                </a:lnTo>
                <a:lnTo>
                  <a:pt x="1370" y="688"/>
                </a:lnTo>
                <a:lnTo>
                  <a:pt x="1363" y="694"/>
                </a:lnTo>
                <a:lnTo>
                  <a:pt x="1361" y="700"/>
                </a:lnTo>
                <a:lnTo>
                  <a:pt x="1359" y="706"/>
                </a:lnTo>
                <a:lnTo>
                  <a:pt x="1355" y="708"/>
                </a:lnTo>
                <a:lnTo>
                  <a:pt x="1349" y="712"/>
                </a:lnTo>
                <a:lnTo>
                  <a:pt x="1347" y="717"/>
                </a:lnTo>
                <a:lnTo>
                  <a:pt x="1345" y="723"/>
                </a:lnTo>
                <a:lnTo>
                  <a:pt x="1342" y="723"/>
                </a:lnTo>
                <a:lnTo>
                  <a:pt x="1338" y="729"/>
                </a:lnTo>
                <a:lnTo>
                  <a:pt x="1330" y="736"/>
                </a:lnTo>
                <a:lnTo>
                  <a:pt x="1330" y="740"/>
                </a:lnTo>
                <a:lnTo>
                  <a:pt x="1324" y="742"/>
                </a:lnTo>
                <a:lnTo>
                  <a:pt x="1318" y="742"/>
                </a:lnTo>
                <a:lnTo>
                  <a:pt x="1315" y="740"/>
                </a:lnTo>
                <a:lnTo>
                  <a:pt x="1309" y="736"/>
                </a:lnTo>
                <a:lnTo>
                  <a:pt x="1311" y="731"/>
                </a:lnTo>
                <a:lnTo>
                  <a:pt x="1311" y="727"/>
                </a:lnTo>
                <a:lnTo>
                  <a:pt x="1305" y="727"/>
                </a:lnTo>
                <a:lnTo>
                  <a:pt x="1299" y="727"/>
                </a:lnTo>
                <a:lnTo>
                  <a:pt x="1299" y="729"/>
                </a:lnTo>
                <a:lnTo>
                  <a:pt x="1297" y="733"/>
                </a:lnTo>
                <a:lnTo>
                  <a:pt x="1290" y="740"/>
                </a:lnTo>
                <a:lnTo>
                  <a:pt x="1288" y="736"/>
                </a:lnTo>
                <a:lnTo>
                  <a:pt x="1290" y="735"/>
                </a:lnTo>
                <a:lnTo>
                  <a:pt x="1290" y="731"/>
                </a:lnTo>
                <a:lnTo>
                  <a:pt x="1294" y="727"/>
                </a:lnTo>
                <a:lnTo>
                  <a:pt x="1294" y="721"/>
                </a:lnTo>
                <a:lnTo>
                  <a:pt x="1292" y="713"/>
                </a:lnTo>
                <a:lnTo>
                  <a:pt x="1294" y="706"/>
                </a:lnTo>
                <a:lnTo>
                  <a:pt x="1294" y="702"/>
                </a:lnTo>
                <a:lnTo>
                  <a:pt x="1299" y="698"/>
                </a:lnTo>
                <a:lnTo>
                  <a:pt x="1301" y="696"/>
                </a:lnTo>
                <a:lnTo>
                  <a:pt x="1303" y="698"/>
                </a:lnTo>
                <a:lnTo>
                  <a:pt x="1301" y="702"/>
                </a:lnTo>
                <a:lnTo>
                  <a:pt x="1301" y="708"/>
                </a:lnTo>
                <a:lnTo>
                  <a:pt x="1305" y="708"/>
                </a:lnTo>
                <a:lnTo>
                  <a:pt x="1307" y="708"/>
                </a:lnTo>
                <a:lnTo>
                  <a:pt x="1307" y="700"/>
                </a:lnTo>
                <a:lnTo>
                  <a:pt x="1305" y="696"/>
                </a:lnTo>
                <a:lnTo>
                  <a:pt x="1309" y="698"/>
                </a:lnTo>
                <a:lnTo>
                  <a:pt x="1313" y="694"/>
                </a:lnTo>
                <a:lnTo>
                  <a:pt x="1318" y="690"/>
                </a:lnTo>
                <a:lnTo>
                  <a:pt x="1318" y="687"/>
                </a:lnTo>
                <a:lnTo>
                  <a:pt x="1322" y="685"/>
                </a:lnTo>
                <a:lnTo>
                  <a:pt x="1328" y="679"/>
                </a:lnTo>
                <a:lnTo>
                  <a:pt x="1332" y="673"/>
                </a:lnTo>
                <a:lnTo>
                  <a:pt x="1332" y="664"/>
                </a:lnTo>
                <a:lnTo>
                  <a:pt x="1332" y="660"/>
                </a:lnTo>
                <a:lnTo>
                  <a:pt x="1336" y="656"/>
                </a:lnTo>
                <a:lnTo>
                  <a:pt x="1338" y="650"/>
                </a:lnTo>
                <a:lnTo>
                  <a:pt x="1334" y="646"/>
                </a:lnTo>
                <a:lnTo>
                  <a:pt x="1334" y="642"/>
                </a:lnTo>
                <a:lnTo>
                  <a:pt x="1338" y="635"/>
                </a:lnTo>
                <a:lnTo>
                  <a:pt x="1330" y="637"/>
                </a:lnTo>
                <a:lnTo>
                  <a:pt x="1328" y="641"/>
                </a:lnTo>
                <a:lnTo>
                  <a:pt x="1322" y="642"/>
                </a:lnTo>
                <a:lnTo>
                  <a:pt x="1318" y="642"/>
                </a:lnTo>
                <a:lnTo>
                  <a:pt x="1313" y="644"/>
                </a:lnTo>
                <a:lnTo>
                  <a:pt x="1309" y="650"/>
                </a:lnTo>
                <a:lnTo>
                  <a:pt x="1303" y="652"/>
                </a:lnTo>
                <a:lnTo>
                  <a:pt x="1301" y="654"/>
                </a:lnTo>
                <a:lnTo>
                  <a:pt x="1294" y="650"/>
                </a:lnTo>
                <a:lnTo>
                  <a:pt x="1290" y="646"/>
                </a:lnTo>
                <a:lnTo>
                  <a:pt x="1286" y="642"/>
                </a:lnTo>
                <a:lnTo>
                  <a:pt x="1288" y="637"/>
                </a:lnTo>
                <a:lnTo>
                  <a:pt x="1284" y="631"/>
                </a:lnTo>
                <a:lnTo>
                  <a:pt x="1280" y="625"/>
                </a:lnTo>
                <a:lnTo>
                  <a:pt x="1276" y="619"/>
                </a:lnTo>
                <a:lnTo>
                  <a:pt x="1274" y="614"/>
                </a:lnTo>
                <a:lnTo>
                  <a:pt x="1271" y="610"/>
                </a:lnTo>
                <a:lnTo>
                  <a:pt x="1265" y="608"/>
                </a:lnTo>
                <a:lnTo>
                  <a:pt x="1259" y="608"/>
                </a:lnTo>
                <a:lnTo>
                  <a:pt x="1253" y="608"/>
                </a:lnTo>
                <a:lnTo>
                  <a:pt x="1249" y="604"/>
                </a:lnTo>
                <a:lnTo>
                  <a:pt x="1246" y="596"/>
                </a:lnTo>
                <a:lnTo>
                  <a:pt x="1240" y="587"/>
                </a:lnTo>
                <a:lnTo>
                  <a:pt x="1238" y="579"/>
                </a:lnTo>
                <a:lnTo>
                  <a:pt x="1238" y="573"/>
                </a:lnTo>
                <a:lnTo>
                  <a:pt x="1234" y="566"/>
                </a:lnTo>
                <a:lnTo>
                  <a:pt x="1230" y="562"/>
                </a:lnTo>
                <a:lnTo>
                  <a:pt x="1223" y="556"/>
                </a:lnTo>
                <a:lnTo>
                  <a:pt x="1215" y="556"/>
                </a:lnTo>
                <a:lnTo>
                  <a:pt x="1209" y="550"/>
                </a:lnTo>
                <a:lnTo>
                  <a:pt x="1205" y="546"/>
                </a:lnTo>
                <a:lnTo>
                  <a:pt x="1200" y="543"/>
                </a:lnTo>
                <a:lnTo>
                  <a:pt x="1192" y="541"/>
                </a:lnTo>
                <a:lnTo>
                  <a:pt x="1188" y="543"/>
                </a:lnTo>
                <a:lnTo>
                  <a:pt x="1182" y="546"/>
                </a:lnTo>
                <a:lnTo>
                  <a:pt x="1175" y="546"/>
                </a:lnTo>
                <a:lnTo>
                  <a:pt x="1171" y="550"/>
                </a:lnTo>
                <a:lnTo>
                  <a:pt x="1165" y="554"/>
                </a:lnTo>
                <a:lnTo>
                  <a:pt x="1159" y="560"/>
                </a:lnTo>
                <a:lnTo>
                  <a:pt x="1157" y="562"/>
                </a:lnTo>
                <a:lnTo>
                  <a:pt x="1157" y="566"/>
                </a:lnTo>
                <a:lnTo>
                  <a:pt x="1161" y="564"/>
                </a:lnTo>
                <a:lnTo>
                  <a:pt x="1161" y="571"/>
                </a:lnTo>
                <a:lnTo>
                  <a:pt x="1161" y="577"/>
                </a:lnTo>
                <a:lnTo>
                  <a:pt x="1157" y="579"/>
                </a:lnTo>
                <a:lnTo>
                  <a:pt x="1159" y="587"/>
                </a:lnTo>
                <a:lnTo>
                  <a:pt x="1155" y="593"/>
                </a:lnTo>
                <a:lnTo>
                  <a:pt x="1152" y="598"/>
                </a:lnTo>
                <a:lnTo>
                  <a:pt x="1150" y="600"/>
                </a:lnTo>
                <a:lnTo>
                  <a:pt x="1146" y="602"/>
                </a:lnTo>
                <a:lnTo>
                  <a:pt x="1144" y="606"/>
                </a:lnTo>
                <a:lnTo>
                  <a:pt x="1146" y="608"/>
                </a:lnTo>
                <a:lnTo>
                  <a:pt x="1142" y="612"/>
                </a:lnTo>
                <a:lnTo>
                  <a:pt x="1136" y="614"/>
                </a:lnTo>
                <a:lnTo>
                  <a:pt x="1129" y="619"/>
                </a:lnTo>
                <a:lnTo>
                  <a:pt x="1123" y="617"/>
                </a:lnTo>
                <a:lnTo>
                  <a:pt x="1115" y="612"/>
                </a:lnTo>
                <a:lnTo>
                  <a:pt x="1109" y="614"/>
                </a:lnTo>
                <a:lnTo>
                  <a:pt x="1100" y="612"/>
                </a:lnTo>
                <a:lnTo>
                  <a:pt x="1094" y="612"/>
                </a:lnTo>
                <a:lnTo>
                  <a:pt x="1084" y="606"/>
                </a:lnTo>
                <a:lnTo>
                  <a:pt x="1082" y="608"/>
                </a:lnTo>
                <a:lnTo>
                  <a:pt x="1071" y="616"/>
                </a:lnTo>
                <a:lnTo>
                  <a:pt x="1057" y="617"/>
                </a:lnTo>
                <a:lnTo>
                  <a:pt x="1054" y="621"/>
                </a:lnTo>
                <a:lnTo>
                  <a:pt x="1044" y="623"/>
                </a:lnTo>
                <a:lnTo>
                  <a:pt x="1036" y="621"/>
                </a:lnTo>
                <a:lnTo>
                  <a:pt x="1031" y="619"/>
                </a:lnTo>
                <a:lnTo>
                  <a:pt x="1023" y="621"/>
                </a:lnTo>
                <a:lnTo>
                  <a:pt x="1019" y="621"/>
                </a:lnTo>
                <a:lnTo>
                  <a:pt x="1011" y="617"/>
                </a:lnTo>
                <a:lnTo>
                  <a:pt x="1006" y="617"/>
                </a:lnTo>
                <a:lnTo>
                  <a:pt x="1002" y="614"/>
                </a:lnTo>
                <a:lnTo>
                  <a:pt x="1002" y="610"/>
                </a:lnTo>
                <a:lnTo>
                  <a:pt x="996" y="608"/>
                </a:lnTo>
                <a:lnTo>
                  <a:pt x="985" y="604"/>
                </a:lnTo>
                <a:lnTo>
                  <a:pt x="977" y="602"/>
                </a:lnTo>
                <a:lnTo>
                  <a:pt x="973" y="606"/>
                </a:lnTo>
                <a:lnTo>
                  <a:pt x="965" y="608"/>
                </a:lnTo>
                <a:lnTo>
                  <a:pt x="962" y="608"/>
                </a:lnTo>
                <a:lnTo>
                  <a:pt x="954" y="610"/>
                </a:lnTo>
                <a:lnTo>
                  <a:pt x="946" y="602"/>
                </a:lnTo>
                <a:lnTo>
                  <a:pt x="942" y="600"/>
                </a:lnTo>
                <a:lnTo>
                  <a:pt x="939" y="593"/>
                </a:lnTo>
                <a:lnTo>
                  <a:pt x="931" y="585"/>
                </a:lnTo>
                <a:lnTo>
                  <a:pt x="919" y="575"/>
                </a:lnTo>
                <a:lnTo>
                  <a:pt x="910" y="575"/>
                </a:lnTo>
                <a:lnTo>
                  <a:pt x="906" y="571"/>
                </a:lnTo>
                <a:lnTo>
                  <a:pt x="896" y="571"/>
                </a:lnTo>
                <a:lnTo>
                  <a:pt x="892" y="570"/>
                </a:lnTo>
                <a:lnTo>
                  <a:pt x="883" y="568"/>
                </a:lnTo>
                <a:lnTo>
                  <a:pt x="883" y="570"/>
                </a:lnTo>
                <a:lnTo>
                  <a:pt x="883" y="568"/>
                </a:lnTo>
                <a:close/>
                <a:moveTo>
                  <a:pt x="1372" y="514"/>
                </a:moveTo>
                <a:lnTo>
                  <a:pt x="1370" y="516"/>
                </a:lnTo>
                <a:lnTo>
                  <a:pt x="1368" y="518"/>
                </a:lnTo>
                <a:lnTo>
                  <a:pt x="1368" y="522"/>
                </a:lnTo>
                <a:lnTo>
                  <a:pt x="1370" y="522"/>
                </a:lnTo>
                <a:lnTo>
                  <a:pt x="1370" y="523"/>
                </a:lnTo>
                <a:lnTo>
                  <a:pt x="1374" y="523"/>
                </a:lnTo>
                <a:lnTo>
                  <a:pt x="1376" y="523"/>
                </a:lnTo>
                <a:lnTo>
                  <a:pt x="1378" y="520"/>
                </a:lnTo>
                <a:lnTo>
                  <a:pt x="1380" y="518"/>
                </a:lnTo>
                <a:lnTo>
                  <a:pt x="1376" y="516"/>
                </a:lnTo>
                <a:lnTo>
                  <a:pt x="1372" y="514"/>
                </a:lnTo>
                <a:close/>
                <a:moveTo>
                  <a:pt x="1437" y="529"/>
                </a:moveTo>
                <a:lnTo>
                  <a:pt x="1436" y="533"/>
                </a:lnTo>
                <a:lnTo>
                  <a:pt x="1432" y="535"/>
                </a:lnTo>
                <a:lnTo>
                  <a:pt x="1436" y="541"/>
                </a:lnTo>
                <a:lnTo>
                  <a:pt x="1436" y="550"/>
                </a:lnTo>
                <a:lnTo>
                  <a:pt x="1432" y="554"/>
                </a:lnTo>
                <a:lnTo>
                  <a:pt x="1426" y="560"/>
                </a:lnTo>
                <a:lnTo>
                  <a:pt x="1426" y="575"/>
                </a:lnTo>
                <a:lnTo>
                  <a:pt x="1428" y="587"/>
                </a:lnTo>
                <a:lnTo>
                  <a:pt x="1428" y="608"/>
                </a:lnTo>
                <a:lnTo>
                  <a:pt x="1426" y="627"/>
                </a:lnTo>
                <a:lnTo>
                  <a:pt x="1428" y="629"/>
                </a:lnTo>
                <a:lnTo>
                  <a:pt x="1428" y="635"/>
                </a:lnTo>
                <a:lnTo>
                  <a:pt x="1426" y="635"/>
                </a:lnTo>
                <a:lnTo>
                  <a:pt x="1426" y="639"/>
                </a:lnTo>
                <a:lnTo>
                  <a:pt x="1430" y="646"/>
                </a:lnTo>
                <a:lnTo>
                  <a:pt x="1428" y="664"/>
                </a:lnTo>
                <a:lnTo>
                  <a:pt x="1424" y="683"/>
                </a:lnTo>
                <a:lnTo>
                  <a:pt x="1428" y="675"/>
                </a:lnTo>
                <a:lnTo>
                  <a:pt x="1432" y="673"/>
                </a:lnTo>
                <a:lnTo>
                  <a:pt x="1434" y="673"/>
                </a:lnTo>
                <a:lnTo>
                  <a:pt x="1439" y="679"/>
                </a:lnTo>
                <a:lnTo>
                  <a:pt x="1441" y="681"/>
                </a:lnTo>
                <a:lnTo>
                  <a:pt x="1443" y="685"/>
                </a:lnTo>
                <a:lnTo>
                  <a:pt x="1443" y="679"/>
                </a:lnTo>
                <a:lnTo>
                  <a:pt x="1443" y="675"/>
                </a:lnTo>
                <a:lnTo>
                  <a:pt x="1437" y="667"/>
                </a:lnTo>
                <a:lnTo>
                  <a:pt x="1434" y="658"/>
                </a:lnTo>
                <a:lnTo>
                  <a:pt x="1436" y="641"/>
                </a:lnTo>
                <a:lnTo>
                  <a:pt x="1439" y="623"/>
                </a:lnTo>
                <a:lnTo>
                  <a:pt x="1441" y="621"/>
                </a:lnTo>
                <a:lnTo>
                  <a:pt x="1441" y="619"/>
                </a:lnTo>
                <a:lnTo>
                  <a:pt x="1447" y="619"/>
                </a:lnTo>
                <a:lnTo>
                  <a:pt x="1451" y="619"/>
                </a:lnTo>
                <a:lnTo>
                  <a:pt x="1455" y="623"/>
                </a:lnTo>
                <a:lnTo>
                  <a:pt x="1459" y="627"/>
                </a:lnTo>
                <a:lnTo>
                  <a:pt x="1455" y="616"/>
                </a:lnTo>
                <a:lnTo>
                  <a:pt x="1447" y="608"/>
                </a:lnTo>
                <a:lnTo>
                  <a:pt x="1445" y="608"/>
                </a:lnTo>
                <a:lnTo>
                  <a:pt x="1445" y="589"/>
                </a:lnTo>
                <a:lnTo>
                  <a:pt x="1443" y="571"/>
                </a:lnTo>
                <a:lnTo>
                  <a:pt x="1445" y="568"/>
                </a:lnTo>
                <a:lnTo>
                  <a:pt x="1447" y="562"/>
                </a:lnTo>
                <a:lnTo>
                  <a:pt x="1443" y="556"/>
                </a:lnTo>
                <a:lnTo>
                  <a:pt x="1439" y="548"/>
                </a:lnTo>
                <a:lnTo>
                  <a:pt x="1441" y="543"/>
                </a:lnTo>
                <a:lnTo>
                  <a:pt x="1443" y="537"/>
                </a:lnTo>
                <a:lnTo>
                  <a:pt x="1441" y="533"/>
                </a:lnTo>
                <a:lnTo>
                  <a:pt x="1437" y="529"/>
                </a:lnTo>
                <a:close/>
                <a:moveTo>
                  <a:pt x="1027" y="500"/>
                </a:moveTo>
                <a:lnTo>
                  <a:pt x="1029" y="500"/>
                </a:lnTo>
                <a:lnTo>
                  <a:pt x="1027" y="508"/>
                </a:lnTo>
                <a:lnTo>
                  <a:pt x="1025" y="512"/>
                </a:lnTo>
                <a:lnTo>
                  <a:pt x="1027" y="520"/>
                </a:lnTo>
                <a:lnTo>
                  <a:pt x="1027" y="529"/>
                </a:lnTo>
                <a:lnTo>
                  <a:pt x="1025" y="533"/>
                </a:lnTo>
                <a:lnTo>
                  <a:pt x="1021" y="537"/>
                </a:lnTo>
                <a:lnTo>
                  <a:pt x="1021" y="535"/>
                </a:lnTo>
                <a:lnTo>
                  <a:pt x="1017" y="535"/>
                </a:lnTo>
                <a:lnTo>
                  <a:pt x="1015" y="539"/>
                </a:lnTo>
                <a:lnTo>
                  <a:pt x="1013" y="541"/>
                </a:lnTo>
                <a:lnTo>
                  <a:pt x="1015" y="543"/>
                </a:lnTo>
                <a:lnTo>
                  <a:pt x="1019" y="545"/>
                </a:lnTo>
                <a:lnTo>
                  <a:pt x="1013" y="548"/>
                </a:lnTo>
                <a:lnTo>
                  <a:pt x="1010" y="552"/>
                </a:lnTo>
                <a:lnTo>
                  <a:pt x="1010" y="554"/>
                </a:lnTo>
                <a:lnTo>
                  <a:pt x="1006" y="554"/>
                </a:lnTo>
                <a:lnTo>
                  <a:pt x="1002" y="554"/>
                </a:lnTo>
                <a:lnTo>
                  <a:pt x="1000" y="558"/>
                </a:lnTo>
                <a:lnTo>
                  <a:pt x="996" y="562"/>
                </a:lnTo>
                <a:lnTo>
                  <a:pt x="996" y="564"/>
                </a:lnTo>
                <a:lnTo>
                  <a:pt x="992" y="564"/>
                </a:lnTo>
                <a:lnTo>
                  <a:pt x="988" y="564"/>
                </a:lnTo>
                <a:lnTo>
                  <a:pt x="983" y="570"/>
                </a:lnTo>
                <a:lnTo>
                  <a:pt x="979" y="577"/>
                </a:lnTo>
                <a:lnTo>
                  <a:pt x="975" y="581"/>
                </a:lnTo>
                <a:lnTo>
                  <a:pt x="973" y="585"/>
                </a:lnTo>
                <a:lnTo>
                  <a:pt x="969" y="587"/>
                </a:lnTo>
                <a:lnTo>
                  <a:pt x="965" y="589"/>
                </a:lnTo>
                <a:lnTo>
                  <a:pt x="958" y="587"/>
                </a:lnTo>
                <a:lnTo>
                  <a:pt x="952" y="583"/>
                </a:lnTo>
                <a:lnTo>
                  <a:pt x="960" y="579"/>
                </a:lnTo>
                <a:lnTo>
                  <a:pt x="965" y="577"/>
                </a:lnTo>
                <a:lnTo>
                  <a:pt x="971" y="573"/>
                </a:lnTo>
                <a:lnTo>
                  <a:pt x="975" y="568"/>
                </a:lnTo>
                <a:lnTo>
                  <a:pt x="977" y="562"/>
                </a:lnTo>
                <a:lnTo>
                  <a:pt x="979" y="558"/>
                </a:lnTo>
                <a:lnTo>
                  <a:pt x="983" y="556"/>
                </a:lnTo>
                <a:lnTo>
                  <a:pt x="986" y="556"/>
                </a:lnTo>
                <a:lnTo>
                  <a:pt x="988" y="552"/>
                </a:lnTo>
                <a:lnTo>
                  <a:pt x="990" y="548"/>
                </a:lnTo>
                <a:lnTo>
                  <a:pt x="992" y="546"/>
                </a:lnTo>
                <a:lnTo>
                  <a:pt x="996" y="546"/>
                </a:lnTo>
                <a:lnTo>
                  <a:pt x="1004" y="539"/>
                </a:lnTo>
                <a:lnTo>
                  <a:pt x="1011" y="525"/>
                </a:lnTo>
                <a:lnTo>
                  <a:pt x="1019" y="512"/>
                </a:lnTo>
                <a:lnTo>
                  <a:pt x="1025" y="500"/>
                </a:lnTo>
                <a:lnTo>
                  <a:pt x="1027" y="500"/>
                </a:lnTo>
                <a:close/>
                <a:moveTo>
                  <a:pt x="1388" y="38"/>
                </a:moveTo>
                <a:lnTo>
                  <a:pt x="1382" y="46"/>
                </a:lnTo>
                <a:lnTo>
                  <a:pt x="1376" y="57"/>
                </a:lnTo>
                <a:lnTo>
                  <a:pt x="1372" y="59"/>
                </a:lnTo>
                <a:lnTo>
                  <a:pt x="1374" y="71"/>
                </a:lnTo>
                <a:lnTo>
                  <a:pt x="1380" y="84"/>
                </a:lnTo>
                <a:lnTo>
                  <a:pt x="1386" y="84"/>
                </a:lnTo>
                <a:lnTo>
                  <a:pt x="1391" y="86"/>
                </a:lnTo>
                <a:lnTo>
                  <a:pt x="1395" y="82"/>
                </a:lnTo>
                <a:lnTo>
                  <a:pt x="1397" y="80"/>
                </a:lnTo>
                <a:lnTo>
                  <a:pt x="1397" y="76"/>
                </a:lnTo>
                <a:lnTo>
                  <a:pt x="1397" y="74"/>
                </a:lnTo>
                <a:lnTo>
                  <a:pt x="1401" y="71"/>
                </a:lnTo>
                <a:lnTo>
                  <a:pt x="1405" y="69"/>
                </a:lnTo>
                <a:lnTo>
                  <a:pt x="1407" y="65"/>
                </a:lnTo>
                <a:lnTo>
                  <a:pt x="1407" y="59"/>
                </a:lnTo>
                <a:lnTo>
                  <a:pt x="1397" y="48"/>
                </a:lnTo>
                <a:lnTo>
                  <a:pt x="1388" y="38"/>
                </a:lnTo>
                <a:close/>
                <a:moveTo>
                  <a:pt x="1441" y="49"/>
                </a:moveTo>
                <a:lnTo>
                  <a:pt x="1441" y="59"/>
                </a:lnTo>
                <a:lnTo>
                  <a:pt x="1443" y="65"/>
                </a:lnTo>
                <a:lnTo>
                  <a:pt x="1445" y="67"/>
                </a:lnTo>
                <a:lnTo>
                  <a:pt x="1447" y="69"/>
                </a:lnTo>
                <a:lnTo>
                  <a:pt x="1451" y="69"/>
                </a:lnTo>
                <a:lnTo>
                  <a:pt x="1455" y="67"/>
                </a:lnTo>
                <a:lnTo>
                  <a:pt x="1459" y="63"/>
                </a:lnTo>
                <a:lnTo>
                  <a:pt x="1462" y="61"/>
                </a:lnTo>
                <a:lnTo>
                  <a:pt x="1461" y="57"/>
                </a:lnTo>
                <a:lnTo>
                  <a:pt x="1459" y="53"/>
                </a:lnTo>
                <a:lnTo>
                  <a:pt x="1453" y="53"/>
                </a:lnTo>
                <a:lnTo>
                  <a:pt x="1449" y="55"/>
                </a:lnTo>
                <a:lnTo>
                  <a:pt x="1445" y="51"/>
                </a:lnTo>
                <a:lnTo>
                  <a:pt x="1441" y="49"/>
                </a:lnTo>
                <a:close/>
                <a:moveTo>
                  <a:pt x="1489" y="53"/>
                </a:moveTo>
                <a:lnTo>
                  <a:pt x="1493" y="59"/>
                </a:lnTo>
                <a:lnTo>
                  <a:pt x="1497" y="65"/>
                </a:lnTo>
                <a:lnTo>
                  <a:pt x="1501" y="69"/>
                </a:lnTo>
                <a:lnTo>
                  <a:pt x="1505" y="72"/>
                </a:lnTo>
                <a:lnTo>
                  <a:pt x="1508" y="72"/>
                </a:lnTo>
                <a:lnTo>
                  <a:pt x="1514" y="72"/>
                </a:lnTo>
                <a:lnTo>
                  <a:pt x="1520" y="71"/>
                </a:lnTo>
                <a:lnTo>
                  <a:pt x="1526" y="67"/>
                </a:lnTo>
                <a:lnTo>
                  <a:pt x="1530" y="65"/>
                </a:lnTo>
                <a:lnTo>
                  <a:pt x="1533" y="65"/>
                </a:lnTo>
                <a:lnTo>
                  <a:pt x="1532" y="61"/>
                </a:lnTo>
                <a:lnTo>
                  <a:pt x="1530" y="59"/>
                </a:lnTo>
                <a:lnTo>
                  <a:pt x="1510" y="53"/>
                </a:lnTo>
                <a:lnTo>
                  <a:pt x="1489" y="53"/>
                </a:lnTo>
                <a:close/>
                <a:moveTo>
                  <a:pt x="1063" y="84"/>
                </a:moveTo>
                <a:lnTo>
                  <a:pt x="1059" y="86"/>
                </a:lnTo>
                <a:lnTo>
                  <a:pt x="1056" y="92"/>
                </a:lnTo>
                <a:lnTo>
                  <a:pt x="1056" y="94"/>
                </a:lnTo>
                <a:lnTo>
                  <a:pt x="1057" y="94"/>
                </a:lnTo>
                <a:lnTo>
                  <a:pt x="1061" y="94"/>
                </a:lnTo>
                <a:lnTo>
                  <a:pt x="1063" y="88"/>
                </a:lnTo>
                <a:lnTo>
                  <a:pt x="1063" y="84"/>
                </a:lnTo>
                <a:close/>
                <a:moveTo>
                  <a:pt x="1407" y="84"/>
                </a:moveTo>
                <a:lnTo>
                  <a:pt x="1405" y="92"/>
                </a:lnTo>
                <a:lnTo>
                  <a:pt x="1407" y="92"/>
                </a:lnTo>
                <a:lnTo>
                  <a:pt x="1411" y="94"/>
                </a:lnTo>
                <a:lnTo>
                  <a:pt x="1411" y="90"/>
                </a:lnTo>
                <a:lnTo>
                  <a:pt x="1411" y="86"/>
                </a:lnTo>
                <a:lnTo>
                  <a:pt x="1411" y="84"/>
                </a:lnTo>
                <a:lnTo>
                  <a:pt x="1407" y="84"/>
                </a:lnTo>
                <a:close/>
                <a:moveTo>
                  <a:pt x="1424" y="90"/>
                </a:moveTo>
                <a:lnTo>
                  <a:pt x="1416" y="96"/>
                </a:lnTo>
                <a:lnTo>
                  <a:pt x="1407" y="103"/>
                </a:lnTo>
                <a:lnTo>
                  <a:pt x="1405" y="105"/>
                </a:lnTo>
                <a:lnTo>
                  <a:pt x="1403" y="107"/>
                </a:lnTo>
                <a:lnTo>
                  <a:pt x="1424" y="111"/>
                </a:lnTo>
                <a:lnTo>
                  <a:pt x="1447" y="113"/>
                </a:lnTo>
                <a:lnTo>
                  <a:pt x="1447" y="107"/>
                </a:lnTo>
                <a:lnTo>
                  <a:pt x="1447" y="101"/>
                </a:lnTo>
                <a:lnTo>
                  <a:pt x="1443" y="97"/>
                </a:lnTo>
                <a:lnTo>
                  <a:pt x="1437" y="96"/>
                </a:lnTo>
                <a:lnTo>
                  <a:pt x="1432" y="92"/>
                </a:lnTo>
                <a:lnTo>
                  <a:pt x="1424" y="90"/>
                </a:lnTo>
                <a:close/>
                <a:moveTo>
                  <a:pt x="1257" y="119"/>
                </a:moveTo>
                <a:lnTo>
                  <a:pt x="1257" y="120"/>
                </a:lnTo>
                <a:lnTo>
                  <a:pt x="1259" y="122"/>
                </a:lnTo>
                <a:lnTo>
                  <a:pt x="1265" y="120"/>
                </a:lnTo>
                <a:lnTo>
                  <a:pt x="1267" y="120"/>
                </a:lnTo>
                <a:lnTo>
                  <a:pt x="1263" y="119"/>
                </a:lnTo>
                <a:lnTo>
                  <a:pt x="1257" y="119"/>
                </a:lnTo>
                <a:close/>
                <a:moveTo>
                  <a:pt x="1067" y="128"/>
                </a:moveTo>
                <a:lnTo>
                  <a:pt x="1067" y="130"/>
                </a:lnTo>
                <a:lnTo>
                  <a:pt x="1065" y="134"/>
                </a:lnTo>
                <a:lnTo>
                  <a:pt x="1063" y="132"/>
                </a:lnTo>
                <a:lnTo>
                  <a:pt x="1067" y="128"/>
                </a:lnTo>
                <a:close/>
                <a:moveTo>
                  <a:pt x="1904" y="155"/>
                </a:moveTo>
                <a:lnTo>
                  <a:pt x="1900" y="159"/>
                </a:lnTo>
                <a:lnTo>
                  <a:pt x="1896" y="163"/>
                </a:lnTo>
                <a:lnTo>
                  <a:pt x="1894" y="167"/>
                </a:lnTo>
                <a:lnTo>
                  <a:pt x="1890" y="170"/>
                </a:lnTo>
                <a:lnTo>
                  <a:pt x="1898" y="172"/>
                </a:lnTo>
                <a:lnTo>
                  <a:pt x="1906" y="172"/>
                </a:lnTo>
                <a:lnTo>
                  <a:pt x="1908" y="170"/>
                </a:lnTo>
                <a:lnTo>
                  <a:pt x="1912" y="168"/>
                </a:lnTo>
                <a:lnTo>
                  <a:pt x="1921" y="170"/>
                </a:lnTo>
                <a:lnTo>
                  <a:pt x="1931" y="172"/>
                </a:lnTo>
                <a:lnTo>
                  <a:pt x="1933" y="168"/>
                </a:lnTo>
                <a:lnTo>
                  <a:pt x="1933" y="165"/>
                </a:lnTo>
                <a:lnTo>
                  <a:pt x="1919" y="159"/>
                </a:lnTo>
                <a:lnTo>
                  <a:pt x="1904" y="155"/>
                </a:lnTo>
                <a:close/>
                <a:moveTo>
                  <a:pt x="1545" y="159"/>
                </a:moveTo>
                <a:lnTo>
                  <a:pt x="1543" y="165"/>
                </a:lnTo>
                <a:lnTo>
                  <a:pt x="1541" y="172"/>
                </a:lnTo>
                <a:lnTo>
                  <a:pt x="1549" y="172"/>
                </a:lnTo>
                <a:lnTo>
                  <a:pt x="1556" y="172"/>
                </a:lnTo>
                <a:lnTo>
                  <a:pt x="1558" y="170"/>
                </a:lnTo>
                <a:lnTo>
                  <a:pt x="1558" y="168"/>
                </a:lnTo>
                <a:lnTo>
                  <a:pt x="1556" y="168"/>
                </a:lnTo>
                <a:lnTo>
                  <a:pt x="1556" y="165"/>
                </a:lnTo>
                <a:lnTo>
                  <a:pt x="1555" y="165"/>
                </a:lnTo>
                <a:lnTo>
                  <a:pt x="1553" y="161"/>
                </a:lnTo>
                <a:lnTo>
                  <a:pt x="1551" y="159"/>
                </a:lnTo>
                <a:lnTo>
                  <a:pt x="1549" y="159"/>
                </a:lnTo>
                <a:lnTo>
                  <a:pt x="1545" y="159"/>
                </a:lnTo>
                <a:close/>
                <a:moveTo>
                  <a:pt x="1603" y="591"/>
                </a:moveTo>
                <a:lnTo>
                  <a:pt x="1599" y="593"/>
                </a:lnTo>
                <a:lnTo>
                  <a:pt x="1595" y="594"/>
                </a:lnTo>
                <a:lnTo>
                  <a:pt x="1595" y="598"/>
                </a:lnTo>
                <a:lnTo>
                  <a:pt x="1599" y="598"/>
                </a:lnTo>
                <a:lnTo>
                  <a:pt x="1603" y="593"/>
                </a:lnTo>
                <a:lnTo>
                  <a:pt x="1603" y="591"/>
                </a:lnTo>
                <a:close/>
                <a:moveTo>
                  <a:pt x="1240" y="109"/>
                </a:moveTo>
                <a:lnTo>
                  <a:pt x="1242" y="113"/>
                </a:lnTo>
                <a:lnTo>
                  <a:pt x="1244" y="113"/>
                </a:lnTo>
                <a:lnTo>
                  <a:pt x="1244" y="111"/>
                </a:lnTo>
                <a:lnTo>
                  <a:pt x="1242" y="109"/>
                </a:lnTo>
                <a:lnTo>
                  <a:pt x="1240" y="109"/>
                </a:lnTo>
                <a:close/>
                <a:moveTo>
                  <a:pt x="1230" y="113"/>
                </a:moveTo>
                <a:lnTo>
                  <a:pt x="1230" y="115"/>
                </a:lnTo>
                <a:lnTo>
                  <a:pt x="1232" y="117"/>
                </a:lnTo>
                <a:lnTo>
                  <a:pt x="1232" y="115"/>
                </a:lnTo>
                <a:lnTo>
                  <a:pt x="1234" y="115"/>
                </a:lnTo>
                <a:lnTo>
                  <a:pt x="1234" y="113"/>
                </a:lnTo>
                <a:lnTo>
                  <a:pt x="1230" y="113"/>
                </a:lnTo>
                <a:close/>
                <a:moveTo>
                  <a:pt x="1198" y="115"/>
                </a:moveTo>
                <a:lnTo>
                  <a:pt x="1196" y="115"/>
                </a:lnTo>
                <a:lnTo>
                  <a:pt x="1196" y="117"/>
                </a:lnTo>
                <a:lnTo>
                  <a:pt x="1198" y="117"/>
                </a:lnTo>
                <a:lnTo>
                  <a:pt x="1200" y="119"/>
                </a:lnTo>
                <a:lnTo>
                  <a:pt x="1200" y="115"/>
                </a:lnTo>
                <a:lnTo>
                  <a:pt x="1198" y="115"/>
                </a:lnTo>
                <a:close/>
                <a:moveTo>
                  <a:pt x="1251" y="115"/>
                </a:moveTo>
                <a:lnTo>
                  <a:pt x="1249" y="117"/>
                </a:lnTo>
                <a:lnTo>
                  <a:pt x="1251" y="119"/>
                </a:lnTo>
                <a:lnTo>
                  <a:pt x="1253" y="117"/>
                </a:lnTo>
                <a:lnTo>
                  <a:pt x="1255" y="115"/>
                </a:lnTo>
                <a:lnTo>
                  <a:pt x="1251" y="115"/>
                </a:lnTo>
                <a:close/>
                <a:moveTo>
                  <a:pt x="1071" y="117"/>
                </a:moveTo>
                <a:lnTo>
                  <a:pt x="1073" y="117"/>
                </a:lnTo>
                <a:lnTo>
                  <a:pt x="1073" y="120"/>
                </a:lnTo>
                <a:lnTo>
                  <a:pt x="1071" y="126"/>
                </a:lnTo>
                <a:lnTo>
                  <a:pt x="1069" y="128"/>
                </a:lnTo>
                <a:lnTo>
                  <a:pt x="1067" y="126"/>
                </a:lnTo>
                <a:lnTo>
                  <a:pt x="1065" y="124"/>
                </a:lnTo>
                <a:lnTo>
                  <a:pt x="1067" y="119"/>
                </a:lnTo>
                <a:lnTo>
                  <a:pt x="1071" y="117"/>
                </a:lnTo>
                <a:close/>
                <a:moveTo>
                  <a:pt x="1223" y="117"/>
                </a:moveTo>
                <a:lnTo>
                  <a:pt x="1223" y="120"/>
                </a:lnTo>
                <a:lnTo>
                  <a:pt x="1221" y="124"/>
                </a:lnTo>
                <a:lnTo>
                  <a:pt x="1226" y="122"/>
                </a:lnTo>
                <a:lnTo>
                  <a:pt x="1226" y="120"/>
                </a:lnTo>
                <a:lnTo>
                  <a:pt x="1226" y="117"/>
                </a:lnTo>
                <a:lnTo>
                  <a:pt x="1223" y="117"/>
                </a:lnTo>
                <a:close/>
                <a:moveTo>
                  <a:pt x="1242" y="120"/>
                </a:moveTo>
                <a:lnTo>
                  <a:pt x="1240" y="124"/>
                </a:lnTo>
                <a:lnTo>
                  <a:pt x="1240" y="128"/>
                </a:lnTo>
                <a:lnTo>
                  <a:pt x="1242" y="126"/>
                </a:lnTo>
                <a:lnTo>
                  <a:pt x="1244" y="122"/>
                </a:lnTo>
                <a:lnTo>
                  <a:pt x="1244" y="120"/>
                </a:lnTo>
                <a:lnTo>
                  <a:pt x="1244" y="119"/>
                </a:lnTo>
                <a:lnTo>
                  <a:pt x="1242" y="120"/>
                </a:lnTo>
                <a:close/>
                <a:moveTo>
                  <a:pt x="1232" y="126"/>
                </a:moveTo>
                <a:lnTo>
                  <a:pt x="1234" y="132"/>
                </a:lnTo>
                <a:lnTo>
                  <a:pt x="1234" y="128"/>
                </a:lnTo>
                <a:lnTo>
                  <a:pt x="1232" y="126"/>
                </a:lnTo>
                <a:close/>
                <a:moveTo>
                  <a:pt x="1261" y="126"/>
                </a:moveTo>
                <a:lnTo>
                  <a:pt x="1261" y="130"/>
                </a:lnTo>
                <a:lnTo>
                  <a:pt x="1261" y="134"/>
                </a:lnTo>
                <a:lnTo>
                  <a:pt x="1265" y="134"/>
                </a:lnTo>
                <a:lnTo>
                  <a:pt x="1267" y="132"/>
                </a:lnTo>
                <a:lnTo>
                  <a:pt x="1265" y="128"/>
                </a:lnTo>
                <a:lnTo>
                  <a:pt x="1261" y="126"/>
                </a:lnTo>
                <a:close/>
                <a:moveTo>
                  <a:pt x="1249" y="128"/>
                </a:moveTo>
                <a:lnTo>
                  <a:pt x="1247" y="130"/>
                </a:lnTo>
                <a:lnTo>
                  <a:pt x="1246" y="134"/>
                </a:lnTo>
                <a:lnTo>
                  <a:pt x="1249" y="134"/>
                </a:lnTo>
                <a:lnTo>
                  <a:pt x="1251" y="134"/>
                </a:lnTo>
                <a:lnTo>
                  <a:pt x="1253" y="138"/>
                </a:lnTo>
                <a:lnTo>
                  <a:pt x="1257" y="142"/>
                </a:lnTo>
                <a:lnTo>
                  <a:pt x="1259" y="142"/>
                </a:lnTo>
                <a:lnTo>
                  <a:pt x="1259" y="140"/>
                </a:lnTo>
                <a:lnTo>
                  <a:pt x="1257" y="138"/>
                </a:lnTo>
                <a:lnTo>
                  <a:pt x="1255" y="138"/>
                </a:lnTo>
                <a:lnTo>
                  <a:pt x="1255" y="136"/>
                </a:lnTo>
                <a:lnTo>
                  <a:pt x="1257" y="132"/>
                </a:lnTo>
                <a:lnTo>
                  <a:pt x="1253" y="130"/>
                </a:lnTo>
                <a:lnTo>
                  <a:pt x="1249" y="128"/>
                </a:lnTo>
                <a:close/>
                <a:moveTo>
                  <a:pt x="1409" y="136"/>
                </a:moveTo>
                <a:lnTo>
                  <a:pt x="1411" y="138"/>
                </a:lnTo>
                <a:lnTo>
                  <a:pt x="1413" y="140"/>
                </a:lnTo>
                <a:lnTo>
                  <a:pt x="1411" y="138"/>
                </a:lnTo>
                <a:lnTo>
                  <a:pt x="1407" y="138"/>
                </a:lnTo>
                <a:lnTo>
                  <a:pt x="1407" y="136"/>
                </a:lnTo>
                <a:lnTo>
                  <a:pt x="1409" y="136"/>
                </a:lnTo>
                <a:close/>
                <a:moveTo>
                  <a:pt x="1537" y="163"/>
                </a:moveTo>
                <a:lnTo>
                  <a:pt x="1535" y="165"/>
                </a:lnTo>
                <a:lnTo>
                  <a:pt x="1533" y="167"/>
                </a:lnTo>
                <a:lnTo>
                  <a:pt x="1535" y="168"/>
                </a:lnTo>
                <a:lnTo>
                  <a:pt x="1539" y="168"/>
                </a:lnTo>
                <a:lnTo>
                  <a:pt x="1539" y="165"/>
                </a:lnTo>
                <a:lnTo>
                  <a:pt x="1537" y="163"/>
                </a:lnTo>
                <a:close/>
                <a:moveTo>
                  <a:pt x="1522" y="165"/>
                </a:moveTo>
                <a:lnTo>
                  <a:pt x="1522" y="167"/>
                </a:lnTo>
                <a:lnTo>
                  <a:pt x="1520" y="170"/>
                </a:lnTo>
                <a:lnTo>
                  <a:pt x="1520" y="168"/>
                </a:lnTo>
                <a:lnTo>
                  <a:pt x="1522" y="165"/>
                </a:lnTo>
                <a:close/>
                <a:moveTo>
                  <a:pt x="1700" y="424"/>
                </a:moveTo>
                <a:lnTo>
                  <a:pt x="1698" y="427"/>
                </a:lnTo>
                <a:lnTo>
                  <a:pt x="1695" y="429"/>
                </a:lnTo>
                <a:lnTo>
                  <a:pt x="1695" y="435"/>
                </a:lnTo>
                <a:lnTo>
                  <a:pt x="1695" y="439"/>
                </a:lnTo>
                <a:lnTo>
                  <a:pt x="1697" y="439"/>
                </a:lnTo>
                <a:lnTo>
                  <a:pt x="1702" y="435"/>
                </a:lnTo>
                <a:lnTo>
                  <a:pt x="1704" y="431"/>
                </a:lnTo>
                <a:lnTo>
                  <a:pt x="1704" y="429"/>
                </a:lnTo>
                <a:lnTo>
                  <a:pt x="1704" y="426"/>
                </a:lnTo>
                <a:lnTo>
                  <a:pt x="1700" y="424"/>
                </a:lnTo>
                <a:close/>
                <a:moveTo>
                  <a:pt x="1242" y="145"/>
                </a:moveTo>
                <a:lnTo>
                  <a:pt x="1242" y="147"/>
                </a:lnTo>
                <a:lnTo>
                  <a:pt x="1240" y="149"/>
                </a:lnTo>
                <a:lnTo>
                  <a:pt x="1240" y="145"/>
                </a:lnTo>
                <a:lnTo>
                  <a:pt x="1242" y="145"/>
                </a:lnTo>
                <a:close/>
                <a:moveTo>
                  <a:pt x="1762" y="182"/>
                </a:moveTo>
                <a:lnTo>
                  <a:pt x="1758" y="190"/>
                </a:lnTo>
                <a:lnTo>
                  <a:pt x="1762" y="191"/>
                </a:lnTo>
                <a:lnTo>
                  <a:pt x="1764" y="193"/>
                </a:lnTo>
                <a:lnTo>
                  <a:pt x="1766" y="193"/>
                </a:lnTo>
                <a:lnTo>
                  <a:pt x="1768" y="191"/>
                </a:lnTo>
                <a:lnTo>
                  <a:pt x="1769" y="191"/>
                </a:lnTo>
                <a:lnTo>
                  <a:pt x="1771" y="191"/>
                </a:lnTo>
                <a:lnTo>
                  <a:pt x="1771" y="188"/>
                </a:lnTo>
                <a:lnTo>
                  <a:pt x="1768" y="184"/>
                </a:lnTo>
                <a:lnTo>
                  <a:pt x="1762" y="182"/>
                </a:lnTo>
                <a:close/>
                <a:moveTo>
                  <a:pt x="1549" y="662"/>
                </a:moveTo>
                <a:lnTo>
                  <a:pt x="1547" y="665"/>
                </a:lnTo>
                <a:lnTo>
                  <a:pt x="1547" y="669"/>
                </a:lnTo>
                <a:lnTo>
                  <a:pt x="1549" y="665"/>
                </a:lnTo>
                <a:lnTo>
                  <a:pt x="1551" y="664"/>
                </a:lnTo>
                <a:lnTo>
                  <a:pt x="1553" y="662"/>
                </a:lnTo>
                <a:lnTo>
                  <a:pt x="1551" y="660"/>
                </a:lnTo>
                <a:lnTo>
                  <a:pt x="1549" y="662"/>
                </a:lnTo>
                <a:close/>
                <a:moveTo>
                  <a:pt x="1528" y="677"/>
                </a:moveTo>
                <a:lnTo>
                  <a:pt x="1524" y="681"/>
                </a:lnTo>
                <a:lnTo>
                  <a:pt x="1522" y="687"/>
                </a:lnTo>
                <a:lnTo>
                  <a:pt x="1522" y="688"/>
                </a:lnTo>
                <a:lnTo>
                  <a:pt x="1524" y="688"/>
                </a:lnTo>
                <a:lnTo>
                  <a:pt x="1528" y="687"/>
                </a:lnTo>
                <a:lnTo>
                  <a:pt x="1530" y="681"/>
                </a:lnTo>
                <a:lnTo>
                  <a:pt x="1528" y="677"/>
                </a:lnTo>
                <a:close/>
                <a:moveTo>
                  <a:pt x="1508" y="688"/>
                </a:moveTo>
                <a:lnTo>
                  <a:pt x="1507" y="692"/>
                </a:lnTo>
                <a:lnTo>
                  <a:pt x="1507" y="696"/>
                </a:lnTo>
                <a:lnTo>
                  <a:pt x="1507" y="698"/>
                </a:lnTo>
                <a:lnTo>
                  <a:pt x="1507" y="700"/>
                </a:lnTo>
                <a:lnTo>
                  <a:pt x="1508" y="700"/>
                </a:lnTo>
                <a:lnTo>
                  <a:pt x="1510" y="692"/>
                </a:lnTo>
                <a:lnTo>
                  <a:pt x="1508" y="688"/>
                </a:lnTo>
                <a:close/>
                <a:moveTo>
                  <a:pt x="1499" y="696"/>
                </a:moveTo>
                <a:lnTo>
                  <a:pt x="1493" y="704"/>
                </a:lnTo>
                <a:lnTo>
                  <a:pt x="1491" y="704"/>
                </a:lnTo>
                <a:lnTo>
                  <a:pt x="1489" y="706"/>
                </a:lnTo>
                <a:lnTo>
                  <a:pt x="1489" y="708"/>
                </a:lnTo>
                <a:lnTo>
                  <a:pt x="1487" y="710"/>
                </a:lnTo>
                <a:lnTo>
                  <a:pt x="1489" y="710"/>
                </a:lnTo>
                <a:lnTo>
                  <a:pt x="1491" y="710"/>
                </a:lnTo>
                <a:lnTo>
                  <a:pt x="1497" y="706"/>
                </a:lnTo>
                <a:lnTo>
                  <a:pt x="1503" y="702"/>
                </a:lnTo>
                <a:lnTo>
                  <a:pt x="1503" y="698"/>
                </a:lnTo>
                <a:lnTo>
                  <a:pt x="1501" y="698"/>
                </a:lnTo>
                <a:lnTo>
                  <a:pt x="1501" y="696"/>
                </a:lnTo>
                <a:lnTo>
                  <a:pt x="1499" y="696"/>
                </a:lnTo>
                <a:close/>
                <a:moveTo>
                  <a:pt x="1480" y="712"/>
                </a:moveTo>
                <a:lnTo>
                  <a:pt x="1474" y="721"/>
                </a:lnTo>
                <a:lnTo>
                  <a:pt x="1474" y="725"/>
                </a:lnTo>
                <a:lnTo>
                  <a:pt x="1480" y="717"/>
                </a:lnTo>
                <a:lnTo>
                  <a:pt x="1482" y="713"/>
                </a:lnTo>
                <a:lnTo>
                  <a:pt x="1482" y="712"/>
                </a:lnTo>
                <a:lnTo>
                  <a:pt x="1480" y="712"/>
                </a:lnTo>
                <a:close/>
              </a:path>
            </a:pathLst>
          </a:custGeom>
          <a:solidFill>
            <a:srgbClr val="EAEAEA"/>
          </a:solidFill>
          <a:ln w="2520">
            <a:solidFill>
              <a:srgbClr val="C0C0C0"/>
            </a:solidFill>
            <a:round/>
            <a:headEnd/>
            <a:tailEnd/>
          </a:ln>
        </p:spPr>
        <p:txBody>
          <a:bodyPr wrap="none" anchor="ctr"/>
          <a:lstStyle/>
          <a:p>
            <a:endParaRPr lang="en-US"/>
          </a:p>
        </p:txBody>
      </p:sp>
      <p:sp>
        <p:nvSpPr>
          <p:cNvPr id="30824" name="Freeform 106"/>
          <p:cNvSpPr>
            <a:spLocks noChangeArrowheads="1"/>
          </p:cNvSpPr>
          <p:nvPr/>
        </p:nvSpPr>
        <p:spPr bwMode="auto">
          <a:xfrm>
            <a:off x="4254500" y="3141663"/>
            <a:ext cx="179388" cy="133350"/>
          </a:xfrm>
          <a:custGeom>
            <a:avLst/>
            <a:gdLst>
              <a:gd name="T0" fmla="*/ 2147483647 w 106"/>
              <a:gd name="T1" fmla="*/ 2147483647 h 84"/>
              <a:gd name="T2" fmla="*/ 2147483647 w 106"/>
              <a:gd name="T3" fmla="*/ 2147483647 h 84"/>
              <a:gd name="T4" fmla="*/ 2147483647 w 106"/>
              <a:gd name="T5" fmla="*/ 2147483647 h 84"/>
              <a:gd name="T6" fmla="*/ 2147483647 w 106"/>
              <a:gd name="T7" fmla="*/ 2147483647 h 84"/>
              <a:gd name="T8" fmla="*/ 2147483647 w 106"/>
              <a:gd name="T9" fmla="*/ 2147483647 h 84"/>
              <a:gd name="T10" fmla="*/ 2147483647 w 106"/>
              <a:gd name="T11" fmla="*/ 2147483647 h 84"/>
              <a:gd name="T12" fmla="*/ 2147483647 w 106"/>
              <a:gd name="T13" fmla="*/ 2147483647 h 84"/>
              <a:gd name="T14" fmla="*/ 2147483647 w 106"/>
              <a:gd name="T15" fmla="*/ 2147483647 h 84"/>
              <a:gd name="T16" fmla="*/ 2147483647 w 106"/>
              <a:gd name="T17" fmla="*/ 2147483647 h 84"/>
              <a:gd name="T18" fmla="*/ 2147483647 w 106"/>
              <a:gd name="T19" fmla="*/ 2147483647 h 84"/>
              <a:gd name="T20" fmla="*/ 2147483647 w 106"/>
              <a:gd name="T21" fmla="*/ 2147483647 h 84"/>
              <a:gd name="T22" fmla="*/ 2147483647 w 106"/>
              <a:gd name="T23" fmla="*/ 0 h 84"/>
              <a:gd name="T24" fmla="*/ 2147483647 w 106"/>
              <a:gd name="T25" fmla="*/ 2147483647 h 84"/>
              <a:gd name="T26" fmla="*/ 2147483647 w 106"/>
              <a:gd name="T27" fmla="*/ 2147483647 h 84"/>
              <a:gd name="T28" fmla="*/ 2147483647 w 106"/>
              <a:gd name="T29" fmla="*/ 2147483647 h 84"/>
              <a:gd name="T30" fmla="*/ 2147483647 w 106"/>
              <a:gd name="T31" fmla="*/ 2147483647 h 84"/>
              <a:gd name="T32" fmla="*/ 2147483647 w 106"/>
              <a:gd name="T33" fmla="*/ 2147483647 h 84"/>
              <a:gd name="T34" fmla="*/ 2147483647 w 106"/>
              <a:gd name="T35" fmla="*/ 2147483647 h 84"/>
              <a:gd name="T36" fmla="*/ 2147483647 w 106"/>
              <a:gd name="T37" fmla="*/ 2147483647 h 84"/>
              <a:gd name="T38" fmla="*/ 2147483647 w 106"/>
              <a:gd name="T39" fmla="*/ 2147483647 h 84"/>
              <a:gd name="T40" fmla="*/ 2147483647 w 106"/>
              <a:gd name="T41" fmla="*/ 2147483647 h 84"/>
              <a:gd name="T42" fmla="*/ 2147483647 w 106"/>
              <a:gd name="T43" fmla="*/ 2147483647 h 84"/>
              <a:gd name="T44" fmla="*/ 2147483647 w 106"/>
              <a:gd name="T45" fmla="*/ 2147483647 h 84"/>
              <a:gd name="T46" fmla="*/ 2147483647 w 106"/>
              <a:gd name="T47" fmla="*/ 2147483647 h 84"/>
              <a:gd name="T48" fmla="*/ 2147483647 w 106"/>
              <a:gd name="T49" fmla="*/ 2147483647 h 84"/>
              <a:gd name="T50" fmla="*/ 2147483647 w 106"/>
              <a:gd name="T51" fmla="*/ 2147483647 h 84"/>
              <a:gd name="T52" fmla="*/ 2147483647 w 106"/>
              <a:gd name="T53" fmla="*/ 2147483647 h 84"/>
              <a:gd name="T54" fmla="*/ 2147483647 w 106"/>
              <a:gd name="T55" fmla="*/ 2147483647 h 84"/>
              <a:gd name="T56" fmla="*/ 2147483647 w 106"/>
              <a:gd name="T57" fmla="*/ 2147483647 h 84"/>
              <a:gd name="T58" fmla="*/ 2147483647 w 106"/>
              <a:gd name="T59" fmla="*/ 2147483647 h 84"/>
              <a:gd name="T60" fmla="*/ 2147483647 w 106"/>
              <a:gd name="T61" fmla="*/ 2147483647 h 84"/>
              <a:gd name="T62" fmla="*/ 2147483647 w 106"/>
              <a:gd name="T63" fmla="*/ 2147483647 h 84"/>
              <a:gd name="T64" fmla="*/ 2147483647 w 106"/>
              <a:gd name="T65" fmla="*/ 2147483647 h 84"/>
              <a:gd name="T66" fmla="*/ 2147483647 w 106"/>
              <a:gd name="T67" fmla="*/ 2147483647 h 84"/>
              <a:gd name="T68" fmla="*/ 2147483647 w 106"/>
              <a:gd name="T69" fmla="*/ 2147483647 h 84"/>
              <a:gd name="T70" fmla="*/ 2147483647 w 106"/>
              <a:gd name="T71" fmla="*/ 2147483647 h 84"/>
              <a:gd name="T72" fmla="*/ 2147483647 w 106"/>
              <a:gd name="T73" fmla="*/ 2147483647 h 84"/>
              <a:gd name="T74" fmla="*/ 2147483647 w 106"/>
              <a:gd name="T75" fmla="*/ 2147483647 h 84"/>
              <a:gd name="T76" fmla="*/ 2147483647 w 106"/>
              <a:gd name="T77" fmla="*/ 2147483647 h 84"/>
              <a:gd name="T78" fmla="*/ 2147483647 w 106"/>
              <a:gd name="T79" fmla="*/ 2147483647 h 84"/>
              <a:gd name="T80" fmla="*/ 2147483647 w 106"/>
              <a:gd name="T81" fmla="*/ 2147483647 h 84"/>
              <a:gd name="T82" fmla="*/ 2147483647 w 106"/>
              <a:gd name="T83" fmla="*/ 2147483647 h 84"/>
              <a:gd name="T84" fmla="*/ 2147483647 w 106"/>
              <a:gd name="T85" fmla="*/ 2147483647 h 84"/>
              <a:gd name="T86" fmla="*/ 2147483647 w 106"/>
              <a:gd name="T87" fmla="*/ 2147483647 h 84"/>
              <a:gd name="T88" fmla="*/ 2147483647 w 106"/>
              <a:gd name="T89" fmla="*/ 2147483647 h 84"/>
              <a:gd name="T90" fmla="*/ 2147483647 w 106"/>
              <a:gd name="T91" fmla="*/ 2147483647 h 84"/>
              <a:gd name="T92" fmla="*/ 2147483647 w 106"/>
              <a:gd name="T93" fmla="*/ 2147483647 h 84"/>
              <a:gd name="T94" fmla="*/ 2147483647 w 106"/>
              <a:gd name="T95" fmla="*/ 2147483647 h 84"/>
              <a:gd name="T96" fmla="*/ 2147483647 w 106"/>
              <a:gd name="T97" fmla="*/ 2147483647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6"/>
              <a:gd name="T148" fmla="*/ 0 h 84"/>
              <a:gd name="T149" fmla="*/ 106 w 10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6" h="84">
                <a:moveTo>
                  <a:pt x="106" y="55"/>
                </a:moveTo>
                <a:lnTo>
                  <a:pt x="104" y="55"/>
                </a:lnTo>
                <a:lnTo>
                  <a:pt x="100" y="55"/>
                </a:lnTo>
                <a:lnTo>
                  <a:pt x="98" y="57"/>
                </a:lnTo>
                <a:lnTo>
                  <a:pt x="96" y="55"/>
                </a:lnTo>
                <a:lnTo>
                  <a:pt x="94" y="55"/>
                </a:lnTo>
                <a:lnTo>
                  <a:pt x="92" y="53"/>
                </a:lnTo>
                <a:lnTo>
                  <a:pt x="90" y="53"/>
                </a:lnTo>
                <a:lnTo>
                  <a:pt x="88" y="50"/>
                </a:lnTo>
                <a:lnTo>
                  <a:pt x="88" y="46"/>
                </a:lnTo>
                <a:lnTo>
                  <a:pt x="88" y="44"/>
                </a:lnTo>
                <a:lnTo>
                  <a:pt x="88" y="38"/>
                </a:lnTo>
                <a:lnTo>
                  <a:pt x="90" y="36"/>
                </a:lnTo>
                <a:lnTo>
                  <a:pt x="88" y="32"/>
                </a:lnTo>
                <a:lnTo>
                  <a:pt x="88" y="30"/>
                </a:lnTo>
                <a:lnTo>
                  <a:pt x="88" y="25"/>
                </a:lnTo>
                <a:lnTo>
                  <a:pt x="87" y="21"/>
                </a:lnTo>
                <a:lnTo>
                  <a:pt x="83" y="17"/>
                </a:lnTo>
                <a:lnTo>
                  <a:pt x="81" y="13"/>
                </a:lnTo>
                <a:lnTo>
                  <a:pt x="79" y="7"/>
                </a:lnTo>
                <a:lnTo>
                  <a:pt x="73" y="2"/>
                </a:lnTo>
                <a:lnTo>
                  <a:pt x="69" y="0"/>
                </a:lnTo>
                <a:lnTo>
                  <a:pt x="67" y="0"/>
                </a:lnTo>
                <a:lnTo>
                  <a:pt x="65" y="4"/>
                </a:lnTo>
                <a:lnTo>
                  <a:pt x="64" y="5"/>
                </a:lnTo>
                <a:lnTo>
                  <a:pt x="60" y="5"/>
                </a:lnTo>
                <a:lnTo>
                  <a:pt x="56" y="7"/>
                </a:lnTo>
                <a:lnTo>
                  <a:pt x="54" y="11"/>
                </a:lnTo>
                <a:lnTo>
                  <a:pt x="50" y="11"/>
                </a:lnTo>
                <a:lnTo>
                  <a:pt x="48" y="9"/>
                </a:lnTo>
                <a:lnTo>
                  <a:pt x="44" y="7"/>
                </a:lnTo>
                <a:lnTo>
                  <a:pt x="41" y="7"/>
                </a:lnTo>
                <a:lnTo>
                  <a:pt x="35" y="7"/>
                </a:lnTo>
                <a:lnTo>
                  <a:pt x="31" y="4"/>
                </a:lnTo>
                <a:lnTo>
                  <a:pt x="29" y="2"/>
                </a:lnTo>
                <a:lnTo>
                  <a:pt x="27" y="2"/>
                </a:lnTo>
                <a:lnTo>
                  <a:pt x="27" y="5"/>
                </a:lnTo>
                <a:lnTo>
                  <a:pt x="25" y="13"/>
                </a:lnTo>
                <a:lnTo>
                  <a:pt x="23" y="17"/>
                </a:lnTo>
                <a:lnTo>
                  <a:pt x="17" y="21"/>
                </a:lnTo>
                <a:lnTo>
                  <a:pt x="16" y="30"/>
                </a:lnTo>
                <a:lnTo>
                  <a:pt x="12" y="42"/>
                </a:lnTo>
                <a:lnTo>
                  <a:pt x="6" y="48"/>
                </a:lnTo>
                <a:lnTo>
                  <a:pt x="4" y="50"/>
                </a:lnTo>
                <a:lnTo>
                  <a:pt x="2" y="50"/>
                </a:lnTo>
                <a:lnTo>
                  <a:pt x="0" y="50"/>
                </a:lnTo>
                <a:lnTo>
                  <a:pt x="4" y="53"/>
                </a:lnTo>
                <a:lnTo>
                  <a:pt x="6" y="59"/>
                </a:lnTo>
                <a:lnTo>
                  <a:pt x="6" y="61"/>
                </a:lnTo>
                <a:lnTo>
                  <a:pt x="8" y="63"/>
                </a:lnTo>
                <a:lnTo>
                  <a:pt x="10" y="63"/>
                </a:lnTo>
                <a:lnTo>
                  <a:pt x="12" y="67"/>
                </a:lnTo>
                <a:lnTo>
                  <a:pt x="14" y="67"/>
                </a:lnTo>
                <a:lnTo>
                  <a:pt x="16" y="67"/>
                </a:lnTo>
                <a:lnTo>
                  <a:pt x="16" y="65"/>
                </a:lnTo>
                <a:lnTo>
                  <a:pt x="17" y="65"/>
                </a:lnTo>
                <a:lnTo>
                  <a:pt x="21" y="63"/>
                </a:lnTo>
                <a:lnTo>
                  <a:pt x="25" y="67"/>
                </a:lnTo>
                <a:lnTo>
                  <a:pt x="27" y="67"/>
                </a:lnTo>
                <a:lnTo>
                  <a:pt x="27" y="69"/>
                </a:lnTo>
                <a:lnTo>
                  <a:pt x="25" y="69"/>
                </a:lnTo>
                <a:lnTo>
                  <a:pt x="23" y="69"/>
                </a:lnTo>
                <a:lnTo>
                  <a:pt x="21" y="71"/>
                </a:lnTo>
                <a:lnTo>
                  <a:pt x="23" y="73"/>
                </a:lnTo>
                <a:lnTo>
                  <a:pt x="27" y="75"/>
                </a:lnTo>
                <a:lnTo>
                  <a:pt x="29" y="76"/>
                </a:lnTo>
                <a:lnTo>
                  <a:pt x="33" y="76"/>
                </a:lnTo>
                <a:lnTo>
                  <a:pt x="35" y="78"/>
                </a:lnTo>
                <a:lnTo>
                  <a:pt x="33" y="80"/>
                </a:lnTo>
                <a:lnTo>
                  <a:pt x="33" y="82"/>
                </a:lnTo>
                <a:lnTo>
                  <a:pt x="35" y="84"/>
                </a:lnTo>
                <a:lnTo>
                  <a:pt x="39" y="84"/>
                </a:lnTo>
                <a:lnTo>
                  <a:pt x="42" y="82"/>
                </a:lnTo>
                <a:lnTo>
                  <a:pt x="46" y="82"/>
                </a:lnTo>
                <a:lnTo>
                  <a:pt x="50" y="84"/>
                </a:lnTo>
                <a:lnTo>
                  <a:pt x="56" y="82"/>
                </a:lnTo>
                <a:lnTo>
                  <a:pt x="62" y="82"/>
                </a:lnTo>
                <a:lnTo>
                  <a:pt x="64" y="80"/>
                </a:lnTo>
                <a:lnTo>
                  <a:pt x="67" y="76"/>
                </a:lnTo>
                <a:lnTo>
                  <a:pt x="71" y="75"/>
                </a:lnTo>
                <a:lnTo>
                  <a:pt x="75" y="78"/>
                </a:lnTo>
                <a:lnTo>
                  <a:pt x="81" y="78"/>
                </a:lnTo>
                <a:lnTo>
                  <a:pt x="87" y="76"/>
                </a:lnTo>
                <a:lnTo>
                  <a:pt x="88" y="76"/>
                </a:lnTo>
                <a:lnTo>
                  <a:pt x="92" y="78"/>
                </a:lnTo>
                <a:lnTo>
                  <a:pt x="94" y="80"/>
                </a:lnTo>
                <a:lnTo>
                  <a:pt x="96" y="78"/>
                </a:lnTo>
                <a:lnTo>
                  <a:pt x="98" y="76"/>
                </a:lnTo>
                <a:lnTo>
                  <a:pt x="98" y="75"/>
                </a:lnTo>
                <a:lnTo>
                  <a:pt x="96" y="73"/>
                </a:lnTo>
                <a:lnTo>
                  <a:pt x="98" y="73"/>
                </a:lnTo>
                <a:lnTo>
                  <a:pt x="102" y="73"/>
                </a:lnTo>
                <a:lnTo>
                  <a:pt x="102" y="63"/>
                </a:lnTo>
                <a:lnTo>
                  <a:pt x="102" y="57"/>
                </a:lnTo>
                <a:lnTo>
                  <a:pt x="106" y="57"/>
                </a:lnTo>
                <a:lnTo>
                  <a:pt x="106" y="55"/>
                </a:lnTo>
                <a:close/>
              </a:path>
            </a:pathLst>
          </a:custGeom>
          <a:solidFill>
            <a:srgbClr val="EAEAEA"/>
          </a:solidFill>
          <a:ln w="2520">
            <a:solidFill>
              <a:srgbClr val="C0C0C0"/>
            </a:solidFill>
            <a:round/>
            <a:headEnd/>
            <a:tailEnd/>
          </a:ln>
        </p:spPr>
        <p:txBody>
          <a:bodyPr wrap="none" anchor="ctr"/>
          <a:lstStyle/>
          <a:p>
            <a:endParaRPr lang="en-US"/>
          </a:p>
        </p:txBody>
      </p:sp>
      <p:sp>
        <p:nvSpPr>
          <p:cNvPr id="30825" name="Freeform 107"/>
          <p:cNvSpPr>
            <a:spLocks noChangeArrowheads="1"/>
          </p:cNvSpPr>
          <p:nvPr/>
        </p:nvSpPr>
        <p:spPr bwMode="auto">
          <a:xfrm>
            <a:off x="4876800" y="3749675"/>
            <a:ext cx="17463" cy="31750"/>
          </a:xfrm>
          <a:custGeom>
            <a:avLst/>
            <a:gdLst>
              <a:gd name="T0" fmla="*/ 0 w 11"/>
              <a:gd name="T1" fmla="*/ 2147483647 h 20"/>
              <a:gd name="T2" fmla="*/ 2147483647 w 11"/>
              <a:gd name="T3" fmla="*/ 2147483647 h 20"/>
              <a:gd name="T4" fmla="*/ 2147483647 w 11"/>
              <a:gd name="T5" fmla="*/ 2147483647 h 20"/>
              <a:gd name="T6" fmla="*/ 2147483647 w 11"/>
              <a:gd name="T7" fmla="*/ 2147483647 h 20"/>
              <a:gd name="T8" fmla="*/ 2147483647 w 11"/>
              <a:gd name="T9" fmla="*/ 2147483647 h 20"/>
              <a:gd name="T10" fmla="*/ 2147483647 w 11"/>
              <a:gd name="T11" fmla="*/ 0 h 20"/>
              <a:gd name="T12" fmla="*/ 2147483647 w 11"/>
              <a:gd name="T13" fmla="*/ 0 h 20"/>
              <a:gd name="T14" fmla="*/ 2147483647 w 11"/>
              <a:gd name="T15" fmla="*/ 2147483647 h 20"/>
              <a:gd name="T16" fmla="*/ 2147483647 w 11"/>
              <a:gd name="T17" fmla="*/ 2147483647 h 20"/>
              <a:gd name="T18" fmla="*/ 0 w 11"/>
              <a:gd name="T19" fmla="*/ 2147483647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20"/>
              <a:gd name="T32" fmla="*/ 11 w 11"/>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20">
                <a:moveTo>
                  <a:pt x="0" y="14"/>
                </a:moveTo>
                <a:lnTo>
                  <a:pt x="6" y="18"/>
                </a:lnTo>
                <a:lnTo>
                  <a:pt x="9" y="20"/>
                </a:lnTo>
                <a:lnTo>
                  <a:pt x="11" y="12"/>
                </a:lnTo>
                <a:lnTo>
                  <a:pt x="11" y="4"/>
                </a:lnTo>
                <a:lnTo>
                  <a:pt x="9" y="0"/>
                </a:lnTo>
                <a:lnTo>
                  <a:pt x="8" y="0"/>
                </a:lnTo>
                <a:lnTo>
                  <a:pt x="4" y="6"/>
                </a:lnTo>
                <a:lnTo>
                  <a:pt x="2" y="14"/>
                </a:lnTo>
                <a:lnTo>
                  <a:pt x="0" y="14"/>
                </a:lnTo>
                <a:close/>
              </a:path>
            </a:pathLst>
          </a:custGeom>
          <a:solidFill>
            <a:srgbClr val="EAEAEA"/>
          </a:solidFill>
          <a:ln w="2520">
            <a:solidFill>
              <a:srgbClr val="C0C0C0"/>
            </a:solidFill>
            <a:round/>
            <a:headEnd/>
            <a:tailEnd/>
          </a:ln>
        </p:spPr>
        <p:txBody>
          <a:bodyPr wrap="none" anchor="ctr"/>
          <a:lstStyle/>
          <a:p>
            <a:endParaRPr lang="en-US"/>
          </a:p>
        </p:txBody>
      </p:sp>
      <p:sp>
        <p:nvSpPr>
          <p:cNvPr id="30826" name="Freeform 108"/>
          <p:cNvSpPr>
            <a:spLocks noChangeArrowheads="1"/>
          </p:cNvSpPr>
          <p:nvPr/>
        </p:nvSpPr>
        <p:spPr bwMode="auto">
          <a:xfrm>
            <a:off x="2384425" y="3944938"/>
            <a:ext cx="25400" cy="12700"/>
          </a:xfrm>
          <a:custGeom>
            <a:avLst/>
            <a:gdLst>
              <a:gd name="T0" fmla="*/ 0 w 15"/>
              <a:gd name="T1" fmla="*/ 0 h 8"/>
              <a:gd name="T2" fmla="*/ 2147483647 w 15"/>
              <a:gd name="T3" fmla="*/ 2147483647 h 8"/>
              <a:gd name="T4" fmla="*/ 2147483647 w 15"/>
              <a:gd name="T5" fmla="*/ 2147483647 h 8"/>
              <a:gd name="T6" fmla="*/ 2147483647 w 15"/>
              <a:gd name="T7" fmla="*/ 2147483647 h 8"/>
              <a:gd name="T8" fmla="*/ 2147483647 w 15"/>
              <a:gd name="T9" fmla="*/ 2147483647 h 8"/>
              <a:gd name="T10" fmla="*/ 2147483647 w 15"/>
              <a:gd name="T11" fmla="*/ 2147483647 h 8"/>
              <a:gd name="T12" fmla="*/ 2147483647 w 15"/>
              <a:gd name="T13" fmla="*/ 2147483647 h 8"/>
              <a:gd name="T14" fmla="*/ 0 w 15"/>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8"/>
              <a:gd name="T26" fmla="*/ 15 w 1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8">
                <a:moveTo>
                  <a:pt x="0" y="0"/>
                </a:moveTo>
                <a:lnTo>
                  <a:pt x="1" y="8"/>
                </a:lnTo>
                <a:lnTo>
                  <a:pt x="7" y="8"/>
                </a:lnTo>
                <a:lnTo>
                  <a:pt x="13" y="8"/>
                </a:lnTo>
                <a:lnTo>
                  <a:pt x="13" y="6"/>
                </a:lnTo>
                <a:lnTo>
                  <a:pt x="15" y="4"/>
                </a:lnTo>
                <a:lnTo>
                  <a:pt x="11" y="2"/>
                </a:lnTo>
                <a:lnTo>
                  <a:pt x="0" y="0"/>
                </a:lnTo>
                <a:close/>
              </a:path>
            </a:pathLst>
          </a:custGeom>
          <a:solidFill>
            <a:srgbClr val="EAEAEA"/>
          </a:solidFill>
          <a:ln w="2520">
            <a:solidFill>
              <a:srgbClr val="C0C0C0"/>
            </a:solidFill>
            <a:round/>
            <a:headEnd/>
            <a:tailEnd/>
          </a:ln>
        </p:spPr>
        <p:txBody>
          <a:bodyPr wrap="none" anchor="ctr"/>
          <a:lstStyle/>
          <a:p>
            <a:endParaRPr lang="en-US"/>
          </a:p>
        </p:txBody>
      </p:sp>
      <p:sp>
        <p:nvSpPr>
          <p:cNvPr id="30827" name="Freeform 109"/>
          <p:cNvSpPr>
            <a:spLocks noChangeArrowheads="1"/>
          </p:cNvSpPr>
          <p:nvPr/>
        </p:nvSpPr>
        <p:spPr bwMode="auto">
          <a:xfrm>
            <a:off x="3605213" y="3324225"/>
            <a:ext cx="57150" cy="133350"/>
          </a:xfrm>
          <a:custGeom>
            <a:avLst/>
            <a:gdLst>
              <a:gd name="T0" fmla="*/ 2147483647 w 35"/>
              <a:gd name="T1" fmla="*/ 2147483647 h 84"/>
              <a:gd name="T2" fmla="*/ 2147483647 w 35"/>
              <a:gd name="T3" fmla="*/ 2147483647 h 84"/>
              <a:gd name="T4" fmla="*/ 2147483647 w 35"/>
              <a:gd name="T5" fmla="*/ 2147483647 h 84"/>
              <a:gd name="T6" fmla="*/ 2147483647 w 35"/>
              <a:gd name="T7" fmla="*/ 2147483647 h 84"/>
              <a:gd name="T8" fmla="*/ 2147483647 w 35"/>
              <a:gd name="T9" fmla="*/ 2147483647 h 84"/>
              <a:gd name="T10" fmla="*/ 2147483647 w 35"/>
              <a:gd name="T11" fmla="*/ 2147483647 h 84"/>
              <a:gd name="T12" fmla="*/ 2147483647 w 35"/>
              <a:gd name="T13" fmla="*/ 2147483647 h 84"/>
              <a:gd name="T14" fmla="*/ 2147483647 w 35"/>
              <a:gd name="T15" fmla="*/ 2147483647 h 84"/>
              <a:gd name="T16" fmla="*/ 2147483647 w 35"/>
              <a:gd name="T17" fmla="*/ 2147483647 h 84"/>
              <a:gd name="T18" fmla="*/ 2147483647 w 35"/>
              <a:gd name="T19" fmla="*/ 2147483647 h 84"/>
              <a:gd name="T20" fmla="*/ 2147483647 w 35"/>
              <a:gd name="T21" fmla="*/ 2147483647 h 84"/>
              <a:gd name="T22" fmla="*/ 2147483647 w 35"/>
              <a:gd name="T23" fmla="*/ 2147483647 h 84"/>
              <a:gd name="T24" fmla="*/ 2147483647 w 35"/>
              <a:gd name="T25" fmla="*/ 2147483647 h 84"/>
              <a:gd name="T26" fmla="*/ 2147483647 w 35"/>
              <a:gd name="T27" fmla="*/ 2147483647 h 84"/>
              <a:gd name="T28" fmla="*/ 2147483647 w 35"/>
              <a:gd name="T29" fmla="*/ 2147483647 h 84"/>
              <a:gd name="T30" fmla="*/ 2147483647 w 35"/>
              <a:gd name="T31" fmla="*/ 2147483647 h 84"/>
              <a:gd name="T32" fmla="*/ 2147483647 w 35"/>
              <a:gd name="T33" fmla="*/ 2147483647 h 84"/>
              <a:gd name="T34" fmla="*/ 2147483647 w 35"/>
              <a:gd name="T35" fmla="*/ 2147483647 h 84"/>
              <a:gd name="T36" fmla="*/ 2147483647 w 35"/>
              <a:gd name="T37" fmla="*/ 2147483647 h 84"/>
              <a:gd name="T38" fmla="*/ 2147483647 w 35"/>
              <a:gd name="T39" fmla="*/ 2147483647 h 84"/>
              <a:gd name="T40" fmla="*/ 2147483647 w 35"/>
              <a:gd name="T41" fmla="*/ 2147483647 h 84"/>
              <a:gd name="T42" fmla="*/ 2147483647 w 35"/>
              <a:gd name="T43" fmla="*/ 2147483647 h 84"/>
              <a:gd name="T44" fmla="*/ 2147483647 w 35"/>
              <a:gd name="T45" fmla="*/ 2147483647 h 84"/>
              <a:gd name="T46" fmla="*/ 2147483647 w 35"/>
              <a:gd name="T47" fmla="*/ 2147483647 h 84"/>
              <a:gd name="T48" fmla="*/ 2147483647 w 35"/>
              <a:gd name="T49" fmla="*/ 2147483647 h 84"/>
              <a:gd name="T50" fmla="*/ 2147483647 w 35"/>
              <a:gd name="T51" fmla="*/ 2147483647 h 84"/>
              <a:gd name="T52" fmla="*/ 2147483647 w 35"/>
              <a:gd name="T53" fmla="*/ 2147483647 h 84"/>
              <a:gd name="T54" fmla="*/ 2147483647 w 35"/>
              <a:gd name="T55" fmla="*/ 2147483647 h 84"/>
              <a:gd name="T56" fmla="*/ 2147483647 w 35"/>
              <a:gd name="T57" fmla="*/ 2147483647 h 84"/>
              <a:gd name="T58" fmla="*/ 2147483647 w 35"/>
              <a:gd name="T59" fmla="*/ 2147483647 h 84"/>
              <a:gd name="T60" fmla="*/ 2147483647 w 35"/>
              <a:gd name="T61" fmla="*/ 2147483647 h 84"/>
              <a:gd name="T62" fmla="*/ 2147483647 w 35"/>
              <a:gd name="T63" fmla="*/ 2147483647 h 84"/>
              <a:gd name="T64" fmla="*/ 2147483647 w 35"/>
              <a:gd name="T65" fmla="*/ 2147483647 h 84"/>
              <a:gd name="T66" fmla="*/ 2147483647 w 35"/>
              <a:gd name="T67" fmla="*/ 2147483647 h 84"/>
              <a:gd name="T68" fmla="*/ 2147483647 w 35"/>
              <a:gd name="T69" fmla="*/ 0 h 84"/>
              <a:gd name="T70" fmla="*/ 2147483647 w 35"/>
              <a:gd name="T71" fmla="*/ 0 h 84"/>
              <a:gd name="T72" fmla="*/ 2147483647 w 35"/>
              <a:gd name="T73" fmla="*/ 2147483647 h 84"/>
              <a:gd name="T74" fmla="*/ 2147483647 w 35"/>
              <a:gd name="T75" fmla="*/ 2147483647 h 84"/>
              <a:gd name="T76" fmla="*/ 2147483647 w 35"/>
              <a:gd name="T77" fmla="*/ 2147483647 h 84"/>
              <a:gd name="T78" fmla="*/ 2147483647 w 35"/>
              <a:gd name="T79" fmla="*/ 2147483647 h 84"/>
              <a:gd name="T80" fmla="*/ 2147483647 w 35"/>
              <a:gd name="T81" fmla="*/ 2147483647 h 84"/>
              <a:gd name="T82" fmla="*/ 2147483647 w 35"/>
              <a:gd name="T83" fmla="*/ 2147483647 h 84"/>
              <a:gd name="T84" fmla="*/ 0 w 35"/>
              <a:gd name="T85" fmla="*/ 2147483647 h 84"/>
              <a:gd name="T86" fmla="*/ 0 w 35"/>
              <a:gd name="T87" fmla="*/ 2147483647 h 84"/>
              <a:gd name="T88" fmla="*/ 0 w 35"/>
              <a:gd name="T89" fmla="*/ 2147483647 h 84"/>
              <a:gd name="T90" fmla="*/ 0 w 35"/>
              <a:gd name="T91" fmla="*/ 2147483647 h 84"/>
              <a:gd name="T92" fmla="*/ 2147483647 w 35"/>
              <a:gd name="T93" fmla="*/ 2147483647 h 84"/>
              <a:gd name="T94" fmla="*/ 2147483647 w 35"/>
              <a:gd name="T95" fmla="*/ 2147483647 h 84"/>
              <a:gd name="T96" fmla="*/ 2147483647 w 35"/>
              <a:gd name="T97" fmla="*/ 2147483647 h 84"/>
              <a:gd name="T98" fmla="*/ 2147483647 w 35"/>
              <a:gd name="T99" fmla="*/ 2147483647 h 84"/>
              <a:gd name="T100" fmla="*/ 2147483647 w 35"/>
              <a:gd name="T101" fmla="*/ 2147483647 h 84"/>
              <a:gd name="T102" fmla="*/ 2147483647 w 35"/>
              <a:gd name="T103" fmla="*/ 2147483647 h 84"/>
              <a:gd name="T104" fmla="*/ 2147483647 w 35"/>
              <a:gd name="T105" fmla="*/ 2147483647 h 84"/>
              <a:gd name="T106" fmla="*/ 2147483647 w 35"/>
              <a:gd name="T107" fmla="*/ 2147483647 h 84"/>
              <a:gd name="T108" fmla="*/ 2147483647 w 35"/>
              <a:gd name="T109" fmla="*/ 2147483647 h 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
              <a:gd name="T166" fmla="*/ 0 h 84"/>
              <a:gd name="T167" fmla="*/ 35 w 35"/>
              <a:gd name="T168" fmla="*/ 84 h 8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 h="84">
                <a:moveTo>
                  <a:pt x="29" y="82"/>
                </a:moveTo>
                <a:lnTo>
                  <a:pt x="29" y="80"/>
                </a:lnTo>
                <a:lnTo>
                  <a:pt x="29" y="75"/>
                </a:lnTo>
                <a:lnTo>
                  <a:pt x="29" y="73"/>
                </a:lnTo>
                <a:lnTo>
                  <a:pt x="25" y="71"/>
                </a:lnTo>
                <a:lnTo>
                  <a:pt x="25" y="65"/>
                </a:lnTo>
                <a:lnTo>
                  <a:pt x="27" y="61"/>
                </a:lnTo>
                <a:lnTo>
                  <a:pt x="29" y="59"/>
                </a:lnTo>
                <a:lnTo>
                  <a:pt x="27" y="55"/>
                </a:lnTo>
                <a:lnTo>
                  <a:pt x="25" y="52"/>
                </a:lnTo>
                <a:lnTo>
                  <a:pt x="25" y="50"/>
                </a:lnTo>
                <a:lnTo>
                  <a:pt x="27" y="48"/>
                </a:lnTo>
                <a:lnTo>
                  <a:pt x="27" y="46"/>
                </a:lnTo>
                <a:lnTo>
                  <a:pt x="29" y="42"/>
                </a:lnTo>
                <a:lnTo>
                  <a:pt x="27" y="38"/>
                </a:lnTo>
                <a:lnTo>
                  <a:pt x="27" y="34"/>
                </a:lnTo>
                <a:lnTo>
                  <a:pt x="31" y="31"/>
                </a:lnTo>
                <a:lnTo>
                  <a:pt x="33" y="29"/>
                </a:lnTo>
                <a:lnTo>
                  <a:pt x="31" y="25"/>
                </a:lnTo>
                <a:lnTo>
                  <a:pt x="31" y="21"/>
                </a:lnTo>
                <a:lnTo>
                  <a:pt x="27" y="17"/>
                </a:lnTo>
                <a:lnTo>
                  <a:pt x="27" y="13"/>
                </a:lnTo>
                <a:lnTo>
                  <a:pt x="33" y="9"/>
                </a:lnTo>
                <a:lnTo>
                  <a:pt x="35" y="6"/>
                </a:lnTo>
                <a:lnTo>
                  <a:pt x="35" y="4"/>
                </a:lnTo>
                <a:lnTo>
                  <a:pt x="33" y="4"/>
                </a:lnTo>
                <a:lnTo>
                  <a:pt x="31" y="4"/>
                </a:lnTo>
                <a:lnTo>
                  <a:pt x="31" y="2"/>
                </a:lnTo>
                <a:lnTo>
                  <a:pt x="27" y="2"/>
                </a:lnTo>
                <a:lnTo>
                  <a:pt x="23" y="2"/>
                </a:lnTo>
                <a:lnTo>
                  <a:pt x="18" y="2"/>
                </a:lnTo>
                <a:lnTo>
                  <a:pt x="16" y="2"/>
                </a:lnTo>
                <a:lnTo>
                  <a:pt x="16" y="0"/>
                </a:lnTo>
                <a:lnTo>
                  <a:pt x="10" y="0"/>
                </a:lnTo>
                <a:lnTo>
                  <a:pt x="6" y="2"/>
                </a:lnTo>
                <a:lnTo>
                  <a:pt x="8" y="13"/>
                </a:lnTo>
                <a:lnTo>
                  <a:pt x="10" y="27"/>
                </a:lnTo>
                <a:lnTo>
                  <a:pt x="6" y="29"/>
                </a:lnTo>
                <a:lnTo>
                  <a:pt x="4" y="36"/>
                </a:lnTo>
                <a:lnTo>
                  <a:pt x="2" y="44"/>
                </a:lnTo>
                <a:lnTo>
                  <a:pt x="0" y="44"/>
                </a:lnTo>
                <a:lnTo>
                  <a:pt x="0" y="50"/>
                </a:lnTo>
                <a:lnTo>
                  <a:pt x="0" y="55"/>
                </a:lnTo>
                <a:lnTo>
                  <a:pt x="2" y="54"/>
                </a:lnTo>
                <a:lnTo>
                  <a:pt x="4" y="54"/>
                </a:lnTo>
                <a:lnTo>
                  <a:pt x="2" y="57"/>
                </a:lnTo>
                <a:lnTo>
                  <a:pt x="2" y="61"/>
                </a:lnTo>
                <a:lnTo>
                  <a:pt x="6" y="65"/>
                </a:lnTo>
                <a:lnTo>
                  <a:pt x="6" y="75"/>
                </a:lnTo>
                <a:lnTo>
                  <a:pt x="4" y="84"/>
                </a:lnTo>
                <a:lnTo>
                  <a:pt x="16" y="84"/>
                </a:lnTo>
                <a:lnTo>
                  <a:pt x="29" y="82"/>
                </a:lnTo>
                <a:close/>
              </a:path>
            </a:pathLst>
          </a:custGeom>
          <a:solidFill>
            <a:srgbClr val="FFCC00"/>
          </a:solidFill>
          <a:ln w="2520">
            <a:solidFill>
              <a:srgbClr val="C0C0C0"/>
            </a:solidFill>
            <a:round/>
            <a:headEnd/>
            <a:tailEnd/>
          </a:ln>
        </p:spPr>
        <p:txBody>
          <a:bodyPr wrap="none" anchor="ctr"/>
          <a:lstStyle/>
          <a:p>
            <a:endParaRPr lang="en-US"/>
          </a:p>
        </p:txBody>
      </p:sp>
      <p:sp>
        <p:nvSpPr>
          <p:cNvPr id="30828" name="Freeform 110"/>
          <p:cNvSpPr>
            <a:spLocks noChangeArrowheads="1"/>
          </p:cNvSpPr>
          <p:nvPr/>
        </p:nvSpPr>
        <p:spPr bwMode="auto">
          <a:xfrm>
            <a:off x="4105275" y="2955925"/>
            <a:ext cx="227013" cy="176213"/>
          </a:xfrm>
          <a:custGeom>
            <a:avLst/>
            <a:gdLst>
              <a:gd name="T0" fmla="*/ 2147483647 w 134"/>
              <a:gd name="T1" fmla="*/ 2147483647 h 111"/>
              <a:gd name="T2" fmla="*/ 2147483647 w 134"/>
              <a:gd name="T3" fmla="*/ 2147483647 h 111"/>
              <a:gd name="T4" fmla="*/ 2147483647 w 134"/>
              <a:gd name="T5" fmla="*/ 2147483647 h 111"/>
              <a:gd name="T6" fmla="*/ 2147483647 w 134"/>
              <a:gd name="T7" fmla="*/ 2147483647 h 111"/>
              <a:gd name="T8" fmla="*/ 2147483647 w 134"/>
              <a:gd name="T9" fmla="*/ 2147483647 h 111"/>
              <a:gd name="T10" fmla="*/ 2147483647 w 134"/>
              <a:gd name="T11" fmla="*/ 0 h 111"/>
              <a:gd name="T12" fmla="*/ 2147483647 w 134"/>
              <a:gd name="T13" fmla="*/ 2147483647 h 111"/>
              <a:gd name="T14" fmla="*/ 2147483647 w 134"/>
              <a:gd name="T15" fmla="*/ 2147483647 h 111"/>
              <a:gd name="T16" fmla="*/ 0 w 134"/>
              <a:gd name="T17" fmla="*/ 2147483647 h 111"/>
              <a:gd name="T18" fmla="*/ 2147483647 w 134"/>
              <a:gd name="T19" fmla="*/ 2147483647 h 111"/>
              <a:gd name="T20" fmla="*/ 2147483647 w 134"/>
              <a:gd name="T21" fmla="*/ 2147483647 h 111"/>
              <a:gd name="T22" fmla="*/ 2147483647 w 134"/>
              <a:gd name="T23" fmla="*/ 2147483647 h 111"/>
              <a:gd name="T24" fmla="*/ 2147483647 w 134"/>
              <a:gd name="T25" fmla="*/ 2147483647 h 111"/>
              <a:gd name="T26" fmla="*/ 2147483647 w 134"/>
              <a:gd name="T27" fmla="*/ 2147483647 h 111"/>
              <a:gd name="T28" fmla="*/ 2147483647 w 134"/>
              <a:gd name="T29" fmla="*/ 2147483647 h 111"/>
              <a:gd name="T30" fmla="*/ 2147483647 w 134"/>
              <a:gd name="T31" fmla="*/ 2147483647 h 111"/>
              <a:gd name="T32" fmla="*/ 2147483647 w 134"/>
              <a:gd name="T33" fmla="*/ 2147483647 h 111"/>
              <a:gd name="T34" fmla="*/ 2147483647 w 134"/>
              <a:gd name="T35" fmla="*/ 2147483647 h 111"/>
              <a:gd name="T36" fmla="*/ 2147483647 w 134"/>
              <a:gd name="T37" fmla="*/ 2147483647 h 111"/>
              <a:gd name="T38" fmla="*/ 2147483647 w 134"/>
              <a:gd name="T39" fmla="*/ 2147483647 h 111"/>
              <a:gd name="T40" fmla="*/ 2147483647 w 134"/>
              <a:gd name="T41" fmla="*/ 2147483647 h 111"/>
              <a:gd name="T42" fmla="*/ 2147483647 w 134"/>
              <a:gd name="T43" fmla="*/ 2147483647 h 111"/>
              <a:gd name="T44" fmla="*/ 2147483647 w 134"/>
              <a:gd name="T45" fmla="*/ 2147483647 h 111"/>
              <a:gd name="T46" fmla="*/ 2147483647 w 134"/>
              <a:gd name="T47" fmla="*/ 2147483647 h 111"/>
              <a:gd name="T48" fmla="*/ 2147483647 w 134"/>
              <a:gd name="T49" fmla="*/ 2147483647 h 111"/>
              <a:gd name="T50" fmla="*/ 2147483647 w 134"/>
              <a:gd name="T51" fmla="*/ 2147483647 h 111"/>
              <a:gd name="T52" fmla="*/ 2147483647 w 134"/>
              <a:gd name="T53" fmla="*/ 2147483647 h 111"/>
              <a:gd name="T54" fmla="*/ 2147483647 w 134"/>
              <a:gd name="T55" fmla="*/ 2147483647 h 111"/>
              <a:gd name="T56" fmla="*/ 2147483647 w 134"/>
              <a:gd name="T57" fmla="*/ 2147483647 h 111"/>
              <a:gd name="T58" fmla="*/ 2147483647 w 134"/>
              <a:gd name="T59" fmla="*/ 2147483647 h 111"/>
              <a:gd name="T60" fmla="*/ 2147483647 w 134"/>
              <a:gd name="T61" fmla="*/ 2147483647 h 111"/>
              <a:gd name="T62" fmla="*/ 2147483647 w 134"/>
              <a:gd name="T63" fmla="*/ 2147483647 h 111"/>
              <a:gd name="T64" fmla="*/ 2147483647 w 134"/>
              <a:gd name="T65" fmla="*/ 2147483647 h 111"/>
              <a:gd name="T66" fmla="*/ 2147483647 w 134"/>
              <a:gd name="T67" fmla="*/ 2147483647 h 111"/>
              <a:gd name="T68" fmla="*/ 2147483647 w 134"/>
              <a:gd name="T69" fmla="*/ 2147483647 h 111"/>
              <a:gd name="T70" fmla="*/ 2147483647 w 134"/>
              <a:gd name="T71" fmla="*/ 2147483647 h 111"/>
              <a:gd name="T72" fmla="*/ 2147483647 w 134"/>
              <a:gd name="T73" fmla="*/ 2147483647 h 111"/>
              <a:gd name="T74" fmla="*/ 2147483647 w 134"/>
              <a:gd name="T75" fmla="*/ 2147483647 h 111"/>
              <a:gd name="T76" fmla="*/ 2147483647 w 134"/>
              <a:gd name="T77" fmla="*/ 2147483647 h 111"/>
              <a:gd name="T78" fmla="*/ 2147483647 w 134"/>
              <a:gd name="T79" fmla="*/ 2147483647 h 111"/>
              <a:gd name="T80" fmla="*/ 2147483647 w 134"/>
              <a:gd name="T81" fmla="*/ 2147483647 h 111"/>
              <a:gd name="T82" fmla="*/ 2147483647 w 134"/>
              <a:gd name="T83" fmla="*/ 2147483647 h 111"/>
              <a:gd name="T84" fmla="*/ 2147483647 w 134"/>
              <a:gd name="T85" fmla="*/ 2147483647 h 111"/>
              <a:gd name="T86" fmla="*/ 2147483647 w 134"/>
              <a:gd name="T87" fmla="*/ 2147483647 h 111"/>
              <a:gd name="T88" fmla="*/ 2147483647 w 134"/>
              <a:gd name="T89" fmla="*/ 2147483647 h 111"/>
              <a:gd name="T90" fmla="*/ 2147483647 w 134"/>
              <a:gd name="T91" fmla="*/ 2147483647 h 111"/>
              <a:gd name="T92" fmla="*/ 2147483647 w 134"/>
              <a:gd name="T93" fmla="*/ 2147483647 h 111"/>
              <a:gd name="T94" fmla="*/ 2147483647 w 134"/>
              <a:gd name="T95" fmla="*/ 2147483647 h 11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4"/>
              <a:gd name="T145" fmla="*/ 0 h 111"/>
              <a:gd name="T146" fmla="*/ 134 w 134"/>
              <a:gd name="T147" fmla="*/ 111 h 11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4" h="111">
                <a:moveTo>
                  <a:pt x="69" y="5"/>
                </a:moveTo>
                <a:lnTo>
                  <a:pt x="65" y="3"/>
                </a:lnTo>
                <a:lnTo>
                  <a:pt x="63" y="3"/>
                </a:lnTo>
                <a:lnTo>
                  <a:pt x="59" y="7"/>
                </a:lnTo>
                <a:lnTo>
                  <a:pt x="56" y="7"/>
                </a:lnTo>
                <a:lnTo>
                  <a:pt x="54" y="9"/>
                </a:lnTo>
                <a:lnTo>
                  <a:pt x="52" y="7"/>
                </a:lnTo>
                <a:lnTo>
                  <a:pt x="52" y="3"/>
                </a:lnTo>
                <a:lnTo>
                  <a:pt x="54" y="3"/>
                </a:lnTo>
                <a:lnTo>
                  <a:pt x="54" y="2"/>
                </a:lnTo>
                <a:lnTo>
                  <a:pt x="52" y="0"/>
                </a:lnTo>
                <a:lnTo>
                  <a:pt x="48" y="0"/>
                </a:lnTo>
                <a:lnTo>
                  <a:pt x="29" y="7"/>
                </a:lnTo>
                <a:lnTo>
                  <a:pt x="8" y="15"/>
                </a:lnTo>
                <a:lnTo>
                  <a:pt x="4" y="15"/>
                </a:lnTo>
                <a:lnTo>
                  <a:pt x="2" y="15"/>
                </a:lnTo>
                <a:lnTo>
                  <a:pt x="0" y="21"/>
                </a:lnTo>
                <a:lnTo>
                  <a:pt x="0" y="26"/>
                </a:lnTo>
                <a:lnTo>
                  <a:pt x="0" y="32"/>
                </a:lnTo>
                <a:lnTo>
                  <a:pt x="2" y="34"/>
                </a:lnTo>
                <a:lnTo>
                  <a:pt x="2" y="38"/>
                </a:lnTo>
                <a:lnTo>
                  <a:pt x="2" y="44"/>
                </a:lnTo>
                <a:lnTo>
                  <a:pt x="4" y="48"/>
                </a:lnTo>
                <a:lnTo>
                  <a:pt x="4" y="51"/>
                </a:lnTo>
                <a:lnTo>
                  <a:pt x="4" y="61"/>
                </a:lnTo>
                <a:lnTo>
                  <a:pt x="6" y="67"/>
                </a:lnTo>
                <a:lnTo>
                  <a:pt x="10" y="69"/>
                </a:lnTo>
                <a:lnTo>
                  <a:pt x="11" y="71"/>
                </a:lnTo>
                <a:lnTo>
                  <a:pt x="15" y="71"/>
                </a:lnTo>
                <a:lnTo>
                  <a:pt x="19" y="73"/>
                </a:lnTo>
                <a:lnTo>
                  <a:pt x="21" y="74"/>
                </a:lnTo>
                <a:lnTo>
                  <a:pt x="25" y="74"/>
                </a:lnTo>
                <a:lnTo>
                  <a:pt x="31" y="78"/>
                </a:lnTo>
                <a:lnTo>
                  <a:pt x="34" y="80"/>
                </a:lnTo>
                <a:lnTo>
                  <a:pt x="38" y="80"/>
                </a:lnTo>
                <a:lnTo>
                  <a:pt x="42" y="82"/>
                </a:lnTo>
                <a:lnTo>
                  <a:pt x="46" y="86"/>
                </a:lnTo>
                <a:lnTo>
                  <a:pt x="48" y="90"/>
                </a:lnTo>
                <a:lnTo>
                  <a:pt x="50" y="94"/>
                </a:lnTo>
                <a:lnTo>
                  <a:pt x="56" y="94"/>
                </a:lnTo>
                <a:lnTo>
                  <a:pt x="59" y="94"/>
                </a:lnTo>
                <a:lnTo>
                  <a:pt x="61" y="94"/>
                </a:lnTo>
                <a:lnTo>
                  <a:pt x="65" y="96"/>
                </a:lnTo>
                <a:lnTo>
                  <a:pt x="69" y="97"/>
                </a:lnTo>
                <a:lnTo>
                  <a:pt x="73" y="99"/>
                </a:lnTo>
                <a:lnTo>
                  <a:pt x="75" y="99"/>
                </a:lnTo>
                <a:lnTo>
                  <a:pt x="77" y="99"/>
                </a:lnTo>
                <a:lnTo>
                  <a:pt x="79" y="97"/>
                </a:lnTo>
                <a:lnTo>
                  <a:pt x="81" y="96"/>
                </a:lnTo>
                <a:lnTo>
                  <a:pt x="86" y="94"/>
                </a:lnTo>
                <a:lnTo>
                  <a:pt x="92" y="90"/>
                </a:lnTo>
                <a:lnTo>
                  <a:pt x="98" y="90"/>
                </a:lnTo>
                <a:lnTo>
                  <a:pt x="102" y="92"/>
                </a:lnTo>
                <a:lnTo>
                  <a:pt x="105" y="94"/>
                </a:lnTo>
                <a:lnTo>
                  <a:pt x="109" y="96"/>
                </a:lnTo>
                <a:lnTo>
                  <a:pt x="113" y="99"/>
                </a:lnTo>
                <a:lnTo>
                  <a:pt x="115" y="101"/>
                </a:lnTo>
                <a:lnTo>
                  <a:pt x="115" y="105"/>
                </a:lnTo>
                <a:lnTo>
                  <a:pt x="119" y="109"/>
                </a:lnTo>
                <a:lnTo>
                  <a:pt x="121" y="111"/>
                </a:lnTo>
                <a:lnTo>
                  <a:pt x="125" y="109"/>
                </a:lnTo>
                <a:lnTo>
                  <a:pt x="129" y="105"/>
                </a:lnTo>
                <a:lnTo>
                  <a:pt x="127" y="101"/>
                </a:lnTo>
                <a:lnTo>
                  <a:pt x="127" y="96"/>
                </a:lnTo>
                <a:lnTo>
                  <a:pt x="129" y="92"/>
                </a:lnTo>
                <a:lnTo>
                  <a:pt x="130" y="90"/>
                </a:lnTo>
                <a:lnTo>
                  <a:pt x="132" y="84"/>
                </a:lnTo>
                <a:lnTo>
                  <a:pt x="134" y="80"/>
                </a:lnTo>
                <a:lnTo>
                  <a:pt x="130" y="78"/>
                </a:lnTo>
                <a:lnTo>
                  <a:pt x="129" y="71"/>
                </a:lnTo>
                <a:lnTo>
                  <a:pt x="130" y="67"/>
                </a:lnTo>
                <a:lnTo>
                  <a:pt x="130" y="63"/>
                </a:lnTo>
                <a:lnTo>
                  <a:pt x="132" y="59"/>
                </a:lnTo>
                <a:lnTo>
                  <a:pt x="132" y="57"/>
                </a:lnTo>
                <a:lnTo>
                  <a:pt x="130" y="53"/>
                </a:lnTo>
                <a:lnTo>
                  <a:pt x="130" y="50"/>
                </a:lnTo>
                <a:lnTo>
                  <a:pt x="130" y="46"/>
                </a:lnTo>
                <a:lnTo>
                  <a:pt x="130" y="40"/>
                </a:lnTo>
                <a:lnTo>
                  <a:pt x="132" y="34"/>
                </a:lnTo>
                <a:lnTo>
                  <a:pt x="134" y="28"/>
                </a:lnTo>
                <a:lnTo>
                  <a:pt x="130" y="23"/>
                </a:lnTo>
                <a:lnTo>
                  <a:pt x="130" y="19"/>
                </a:lnTo>
                <a:lnTo>
                  <a:pt x="130" y="17"/>
                </a:lnTo>
                <a:lnTo>
                  <a:pt x="129" y="15"/>
                </a:lnTo>
                <a:lnTo>
                  <a:pt x="119" y="13"/>
                </a:lnTo>
                <a:lnTo>
                  <a:pt x="111" y="13"/>
                </a:lnTo>
                <a:lnTo>
                  <a:pt x="105" y="15"/>
                </a:lnTo>
                <a:lnTo>
                  <a:pt x="104" y="15"/>
                </a:lnTo>
                <a:lnTo>
                  <a:pt x="100" y="15"/>
                </a:lnTo>
                <a:lnTo>
                  <a:pt x="92" y="13"/>
                </a:lnTo>
                <a:lnTo>
                  <a:pt x="82" y="11"/>
                </a:lnTo>
                <a:lnTo>
                  <a:pt x="73" y="9"/>
                </a:lnTo>
                <a:lnTo>
                  <a:pt x="69" y="5"/>
                </a:lnTo>
                <a:close/>
              </a:path>
            </a:pathLst>
          </a:custGeom>
          <a:solidFill>
            <a:srgbClr val="EAEAEA"/>
          </a:solidFill>
          <a:ln w="2520">
            <a:solidFill>
              <a:srgbClr val="C0C0C0"/>
            </a:solidFill>
            <a:round/>
            <a:headEnd/>
            <a:tailEnd/>
          </a:ln>
        </p:spPr>
        <p:txBody>
          <a:bodyPr wrap="none" anchor="ctr"/>
          <a:lstStyle/>
          <a:p>
            <a:endParaRPr lang="en-US"/>
          </a:p>
        </p:txBody>
      </p:sp>
      <p:sp>
        <p:nvSpPr>
          <p:cNvPr id="30829" name="Freeform 111"/>
          <p:cNvSpPr>
            <a:spLocks noChangeArrowheads="1"/>
          </p:cNvSpPr>
          <p:nvPr/>
        </p:nvSpPr>
        <p:spPr bwMode="auto">
          <a:xfrm>
            <a:off x="2076450" y="4408488"/>
            <a:ext cx="254000" cy="434975"/>
          </a:xfrm>
          <a:custGeom>
            <a:avLst/>
            <a:gdLst>
              <a:gd name="T0" fmla="*/ 2147483647 w 150"/>
              <a:gd name="T1" fmla="*/ 2147483647 h 274"/>
              <a:gd name="T2" fmla="*/ 2147483647 w 150"/>
              <a:gd name="T3" fmla="*/ 2147483647 h 274"/>
              <a:gd name="T4" fmla="*/ 2147483647 w 150"/>
              <a:gd name="T5" fmla="*/ 2147483647 h 274"/>
              <a:gd name="T6" fmla="*/ 2147483647 w 150"/>
              <a:gd name="T7" fmla="*/ 2147483647 h 274"/>
              <a:gd name="T8" fmla="*/ 2147483647 w 150"/>
              <a:gd name="T9" fmla="*/ 2147483647 h 274"/>
              <a:gd name="T10" fmla="*/ 2147483647 w 150"/>
              <a:gd name="T11" fmla="*/ 2147483647 h 274"/>
              <a:gd name="T12" fmla="*/ 2147483647 w 150"/>
              <a:gd name="T13" fmla="*/ 2147483647 h 274"/>
              <a:gd name="T14" fmla="*/ 2147483647 w 150"/>
              <a:gd name="T15" fmla="*/ 2147483647 h 274"/>
              <a:gd name="T16" fmla="*/ 2147483647 w 150"/>
              <a:gd name="T17" fmla="*/ 2147483647 h 274"/>
              <a:gd name="T18" fmla="*/ 2147483647 w 150"/>
              <a:gd name="T19" fmla="*/ 2147483647 h 274"/>
              <a:gd name="T20" fmla="*/ 2147483647 w 150"/>
              <a:gd name="T21" fmla="*/ 2147483647 h 274"/>
              <a:gd name="T22" fmla="*/ 2147483647 w 150"/>
              <a:gd name="T23" fmla="*/ 2147483647 h 274"/>
              <a:gd name="T24" fmla="*/ 2147483647 w 150"/>
              <a:gd name="T25" fmla="*/ 2147483647 h 274"/>
              <a:gd name="T26" fmla="*/ 2147483647 w 150"/>
              <a:gd name="T27" fmla="*/ 2147483647 h 274"/>
              <a:gd name="T28" fmla="*/ 2147483647 w 150"/>
              <a:gd name="T29" fmla="*/ 2147483647 h 274"/>
              <a:gd name="T30" fmla="*/ 2147483647 w 150"/>
              <a:gd name="T31" fmla="*/ 2147483647 h 274"/>
              <a:gd name="T32" fmla="*/ 2147483647 w 150"/>
              <a:gd name="T33" fmla="*/ 2147483647 h 274"/>
              <a:gd name="T34" fmla="*/ 2147483647 w 150"/>
              <a:gd name="T35" fmla="*/ 2147483647 h 274"/>
              <a:gd name="T36" fmla="*/ 2147483647 w 150"/>
              <a:gd name="T37" fmla="*/ 2147483647 h 274"/>
              <a:gd name="T38" fmla="*/ 2147483647 w 150"/>
              <a:gd name="T39" fmla="*/ 2147483647 h 274"/>
              <a:gd name="T40" fmla="*/ 2147483647 w 150"/>
              <a:gd name="T41" fmla="*/ 2147483647 h 274"/>
              <a:gd name="T42" fmla="*/ 2147483647 w 150"/>
              <a:gd name="T43" fmla="*/ 2147483647 h 274"/>
              <a:gd name="T44" fmla="*/ 2147483647 w 150"/>
              <a:gd name="T45" fmla="*/ 2147483647 h 274"/>
              <a:gd name="T46" fmla="*/ 2147483647 w 150"/>
              <a:gd name="T47" fmla="*/ 2147483647 h 274"/>
              <a:gd name="T48" fmla="*/ 2147483647 w 150"/>
              <a:gd name="T49" fmla="*/ 2147483647 h 274"/>
              <a:gd name="T50" fmla="*/ 2147483647 w 150"/>
              <a:gd name="T51" fmla="*/ 2147483647 h 274"/>
              <a:gd name="T52" fmla="*/ 2147483647 w 150"/>
              <a:gd name="T53" fmla="*/ 2147483647 h 274"/>
              <a:gd name="T54" fmla="*/ 2147483647 w 150"/>
              <a:gd name="T55" fmla="*/ 2147483647 h 274"/>
              <a:gd name="T56" fmla="*/ 2147483647 w 150"/>
              <a:gd name="T57" fmla="*/ 2147483647 h 274"/>
              <a:gd name="T58" fmla="*/ 2147483647 w 150"/>
              <a:gd name="T59" fmla="*/ 2147483647 h 274"/>
              <a:gd name="T60" fmla="*/ 2147483647 w 150"/>
              <a:gd name="T61" fmla="*/ 2147483647 h 274"/>
              <a:gd name="T62" fmla="*/ 2147483647 w 150"/>
              <a:gd name="T63" fmla="*/ 2147483647 h 274"/>
              <a:gd name="T64" fmla="*/ 2147483647 w 150"/>
              <a:gd name="T65" fmla="*/ 2147483647 h 274"/>
              <a:gd name="T66" fmla="*/ 2147483647 w 150"/>
              <a:gd name="T67" fmla="*/ 2147483647 h 274"/>
              <a:gd name="T68" fmla="*/ 2147483647 w 150"/>
              <a:gd name="T69" fmla="*/ 2147483647 h 274"/>
              <a:gd name="T70" fmla="*/ 2147483647 w 150"/>
              <a:gd name="T71" fmla="*/ 2147483647 h 274"/>
              <a:gd name="T72" fmla="*/ 2147483647 w 150"/>
              <a:gd name="T73" fmla="*/ 2147483647 h 274"/>
              <a:gd name="T74" fmla="*/ 2147483647 w 150"/>
              <a:gd name="T75" fmla="*/ 2147483647 h 274"/>
              <a:gd name="T76" fmla="*/ 2147483647 w 150"/>
              <a:gd name="T77" fmla="*/ 2147483647 h 274"/>
              <a:gd name="T78" fmla="*/ 2147483647 w 150"/>
              <a:gd name="T79" fmla="*/ 2147483647 h 274"/>
              <a:gd name="T80" fmla="*/ 2147483647 w 150"/>
              <a:gd name="T81" fmla="*/ 2147483647 h 274"/>
              <a:gd name="T82" fmla="*/ 2147483647 w 150"/>
              <a:gd name="T83" fmla="*/ 2147483647 h 274"/>
              <a:gd name="T84" fmla="*/ 2147483647 w 150"/>
              <a:gd name="T85" fmla="*/ 2147483647 h 274"/>
              <a:gd name="T86" fmla="*/ 2147483647 w 150"/>
              <a:gd name="T87" fmla="*/ 2147483647 h 274"/>
              <a:gd name="T88" fmla="*/ 2147483647 w 150"/>
              <a:gd name="T89" fmla="*/ 2147483647 h 274"/>
              <a:gd name="T90" fmla="*/ 2147483647 w 150"/>
              <a:gd name="T91" fmla="*/ 2147483647 h 274"/>
              <a:gd name="T92" fmla="*/ 2147483647 w 150"/>
              <a:gd name="T93" fmla="*/ 2147483647 h 274"/>
              <a:gd name="T94" fmla="*/ 2147483647 w 150"/>
              <a:gd name="T95" fmla="*/ 2147483647 h 274"/>
              <a:gd name="T96" fmla="*/ 2147483647 w 150"/>
              <a:gd name="T97" fmla="*/ 2147483647 h 274"/>
              <a:gd name="T98" fmla="*/ 2147483647 w 150"/>
              <a:gd name="T99" fmla="*/ 2147483647 h 274"/>
              <a:gd name="T100" fmla="*/ 2147483647 w 150"/>
              <a:gd name="T101" fmla="*/ 0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0"/>
              <a:gd name="T154" fmla="*/ 0 h 274"/>
              <a:gd name="T155" fmla="*/ 150 w 150"/>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0" h="274">
                <a:moveTo>
                  <a:pt x="69" y="0"/>
                </a:moveTo>
                <a:lnTo>
                  <a:pt x="65" y="2"/>
                </a:lnTo>
                <a:lnTo>
                  <a:pt x="69" y="6"/>
                </a:lnTo>
                <a:lnTo>
                  <a:pt x="69" y="8"/>
                </a:lnTo>
                <a:lnTo>
                  <a:pt x="71" y="13"/>
                </a:lnTo>
                <a:lnTo>
                  <a:pt x="71" y="19"/>
                </a:lnTo>
                <a:lnTo>
                  <a:pt x="71" y="23"/>
                </a:lnTo>
                <a:lnTo>
                  <a:pt x="69" y="23"/>
                </a:lnTo>
                <a:lnTo>
                  <a:pt x="67" y="27"/>
                </a:lnTo>
                <a:lnTo>
                  <a:pt x="65" y="33"/>
                </a:lnTo>
                <a:lnTo>
                  <a:pt x="60" y="38"/>
                </a:lnTo>
                <a:lnTo>
                  <a:pt x="48" y="44"/>
                </a:lnTo>
                <a:lnTo>
                  <a:pt x="44" y="48"/>
                </a:lnTo>
                <a:lnTo>
                  <a:pt x="40" y="52"/>
                </a:lnTo>
                <a:lnTo>
                  <a:pt x="39" y="56"/>
                </a:lnTo>
                <a:lnTo>
                  <a:pt x="35" y="61"/>
                </a:lnTo>
                <a:lnTo>
                  <a:pt x="31" y="69"/>
                </a:lnTo>
                <a:lnTo>
                  <a:pt x="27" y="75"/>
                </a:lnTo>
                <a:lnTo>
                  <a:pt x="23" y="75"/>
                </a:lnTo>
                <a:lnTo>
                  <a:pt x="21" y="77"/>
                </a:lnTo>
                <a:lnTo>
                  <a:pt x="19" y="73"/>
                </a:lnTo>
                <a:lnTo>
                  <a:pt x="17" y="67"/>
                </a:lnTo>
                <a:lnTo>
                  <a:pt x="15" y="65"/>
                </a:lnTo>
                <a:lnTo>
                  <a:pt x="15" y="67"/>
                </a:lnTo>
                <a:lnTo>
                  <a:pt x="12" y="69"/>
                </a:lnTo>
                <a:lnTo>
                  <a:pt x="8" y="67"/>
                </a:lnTo>
                <a:lnTo>
                  <a:pt x="6" y="65"/>
                </a:lnTo>
                <a:lnTo>
                  <a:pt x="12" y="61"/>
                </a:lnTo>
                <a:lnTo>
                  <a:pt x="10" y="59"/>
                </a:lnTo>
                <a:lnTo>
                  <a:pt x="8" y="56"/>
                </a:lnTo>
                <a:lnTo>
                  <a:pt x="2" y="61"/>
                </a:lnTo>
                <a:lnTo>
                  <a:pt x="0" y="67"/>
                </a:lnTo>
                <a:lnTo>
                  <a:pt x="2" y="73"/>
                </a:lnTo>
                <a:lnTo>
                  <a:pt x="4" y="77"/>
                </a:lnTo>
                <a:lnTo>
                  <a:pt x="2" y="79"/>
                </a:lnTo>
                <a:lnTo>
                  <a:pt x="2" y="81"/>
                </a:lnTo>
                <a:lnTo>
                  <a:pt x="4" y="83"/>
                </a:lnTo>
                <a:lnTo>
                  <a:pt x="6" y="83"/>
                </a:lnTo>
                <a:lnTo>
                  <a:pt x="4" y="88"/>
                </a:lnTo>
                <a:lnTo>
                  <a:pt x="4" y="92"/>
                </a:lnTo>
                <a:lnTo>
                  <a:pt x="10" y="98"/>
                </a:lnTo>
                <a:lnTo>
                  <a:pt x="17" y="102"/>
                </a:lnTo>
                <a:lnTo>
                  <a:pt x="19" y="107"/>
                </a:lnTo>
                <a:lnTo>
                  <a:pt x="21" y="111"/>
                </a:lnTo>
                <a:lnTo>
                  <a:pt x="25" y="113"/>
                </a:lnTo>
                <a:lnTo>
                  <a:pt x="29" y="115"/>
                </a:lnTo>
                <a:lnTo>
                  <a:pt x="31" y="121"/>
                </a:lnTo>
                <a:lnTo>
                  <a:pt x="33" y="125"/>
                </a:lnTo>
                <a:lnTo>
                  <a:pt x="37" y="129"/>
                </a:lnTo>
                <a:lnTo>
                  <a:pt x="40" y="130"/>
                </a:lnTo>
                <a:lnTo>
                  <a:pt x="46" y="146"/>
                </a:lnTo>
                <a:lnTo>
                  <a:pt x="50" y="163"/>
                </a:lnTo>
                <a:lnTo>
                  <a:pt x="62" y="188"/>
                </a:lnTo>
                <a:lnTo>
                  <a:pt x="69" y="213"/>
                </a:lnTo>
                <a:lnTo>
                  <a:pt x="67" y="217"/>
                </a:lnTo>
                <a:lnTo>
                  <a:pt x="71" y="221"/>
                </a:lnTo>
                <a:lnTo>
                  <a:pt x="75" y="225"/>
                </a:lnTo>
                <a:lnTo>
                  <a:pt x="77" y="230"/>
                </a:lnTo>
                <a:lnTo>
                  <a:pt x="79" y="236"/>
                </a:lnTo>
                <a:lnTo>
                  <a:pt x="85" y="240"/>
                </a:lnTo>
                <a:lnTo>
                  <a:pt x="92" y="244"/>
                </a:lnTo>
                <a:lnTo>
                  <a:pt x="94" y="248"/>
                </a:lnTo>
                <a:lnTo>
                  <a:pt x="96" y="249"/>
                </a:lnTo>
                <a:lnTo>
                  <a:pt x="115" y="261"/>
                </a:lnTo>
                <a:lnTo>
                  <a:pt x="131" y="274"/>
                </a:lnTo>
                <a:lnTo>
                  <a:pt x="133" y="272"/>
                </a:lnTo>
                <a:lnTo>
                  <a:pt x="136" y="269"/>
                </a:lnTo>
                <a:lnTo>
                  <a:pt x="140" y="265"/>
                </a:lnTo>
                <a:lnTo>
                  <a:pt x="142" y="263"/>
                </a:lnTo>
                <a:lnTo>
                  <a:pt x="146" y="257"/>
                </a:lnTo>
                <a:lnTo>
                  <a:pt x="150" y="251"/>
                </a:lnTo>
                <a:lnTo>
                  <a:pt x="150" y="248"/>
                </a:lnTo>
                <a:lnTo>
                  <a:pt x="150" y="246"/>
                </a:lnTo>
                <a:lnTo>
                  <a:pt x="146" y="244"/>
                </a:lnTo>
                <a:lnTo>
                  <a:pt x="142" y="242"/>
                </a:lnTo>
                <a:lnTo>
                  <a:pt x="142" y="240"/>
                </a:lnTo>
                <a:lnTo>
                  <a:pt x="144" y="238"/>
                </a:lnTo>
                <a:lnTo>
                  <a:pt x="142" y="238"/>
                </a:lnTo>
                <a:lnTo>
                  <a:pt x="142" y="236"/>
                </a:lnTo>
                <a:lnTo>
                  <a:pt x="142" y="234"/>
                </a:lnTo>
                <a:lnTo>
                  <a:pt x="144" y="234"/>
                </a:lnTo>
                <a:lnTo>
                  <a:pt x="146" y="236"/>
                </a:lnTo>
                <a:lnTo>
                  <a:pt x="148" y="238"/>
                </a:lnTo>
                <a:lnTo>
                  <a:pt x="148" y="236"/>
                </a:lnTo>
                <a:lnTo>
                  <a:pt x="146" y="234"/>
                </a:lnTo>
                <a:lnTo>
                  <a:pt x="146" y="230"/>
                </a:lnTo>
                <a:lnTo>
                  <a:pt x="148" y="228"/>
                </a:lnTo>
                <a:lnTo>
                  <a:pt x="146" y="226"/>
                </a:lnTo>
                <a:lnTo>
                  <a:pt x="144" y="221"/>
                </a:lnTo>
                <a:lnTo>
                  <a:pt x="144" y="215"/>
                </a:lnTo>
                <a:lnTo>
                  <a:pt x="144" y="211"/>
                </a:lnTo>
                <a:lnTo>
                  <a:pt x="148" y="201"/>
                </a:lnTo>
                <a:lnTo>
                  <a:pt x="140" y="186"/>
                </a:lnTo>
                <a:lnTo>
                  <a:pt x="127" y="180"/>
                </a:lnTo>
                <a:lnTo>
                  <a:pt x="129" y="144"/>
                </a:lnTo>
                <a:lnTo>
                  <a:pt x="129" y="140"/>
                </a:lnTo>
                <a:lnTo>
                  <a:pt x="127" y="140"/>
                </a:lnTo>
                <a:lnTo>
                  <a:pt x="121" y="144"/>
                </a:lnTo>
                <a:lnTo>
                  <a:pt x="117" y="146"/>
                </a:lnTo>
                <a:lnTo>
                  <a:pt x="106" y="146"/>
                </a:lnTo>
                <a:lnTo>
                  <a:pt x="104" y="144"/>
                </a:lnTo>
                <a:lnTo>
                  <a:pt x="104" y="140"/>
                </a:lnTo>
                <a:lnTo>
                  <a:pt x="100" y="136"/>
                </a:lnTo>
                <a:lnTo>
                  <a:pt x="94" y="132"/>
                </a:lnTo>
                <a:lnTo>
                  <a:pt x="90" y="129"/>
                </a:lnTo>
                <a:lnTo>
                  <a:pt x="86" y="127"/>
                </a:lnTo>
                <a:lnTo>
                  <a:pt x="90" y="121"/>
                </a:lnTo>
                <a:lnTo>
                  <a:pt x="88" y="117"/>
                </a:lnTo>
                <a:lnTo>
                  <a:pt x="86" y="113"/>
                </a:lnTo>
                <a:lnTo>
                  <a:pt x="86" y="109"/>
                </a:lnTo>
                <a:lnTo>
                  <a:pt x="85" y="106"/>
                </a:lnTo>
                <a:lnTo>
                  <a:pt x="88" y="104"/>
                </a:lnTo>
                <a:lnTo>
                  <a:pt x="90" y="106"/>
                </a:lnTo>
                <a:lnTo>
                  <a:pt x="90" y="104"/>
                </a:lnTo>
                <a:lnTo>
                  <a:pt x="90" y="98"/>
                </a:lnTo>
                <a:lnTo>
                  <a:pt x="92" y="94"/>
                </a:lnTo>
                <a:lnTo>
                  <a:pt x="94" y="90"/>
                </a:lnTo>
                <a:lnTo>
                  <a:pt x="96" y="84"/>
                </a:lnTo>
                <a:lnTo>
                  <a:pt x="98" y="79"/>
                </a:lnTo>
                <a:lnTo>
                  <a:pt x="102" y="75"/>
                </a:lnTo>
                <a:lnTo>
                  <a:pt x="108" y="71"/>
                </a:lnTo>
                <a:lnTo>
                  <a:pt x="113" y="67"/>
                </a:lnTo>
                <a:lnTo>
                  <a:pt x="119" y="67"/>
                </a:lnTo>
                <a:lnTo>
                  <a:pt x="123" y="65"/>
                </a:lnTo>
                <a:lnTo>
                  <a:pt x="129" y="65"/>
                </a:lnTo>
                <a:lnTo>
                  <a:pt x="133" y="63"/>
                </a:lnTo>
                <a:lnTo>
                  <a:pt x="133" y="61"/>
                </a:lnTo>
                <a:lnTo>
                  <a:pt x="129" y="58"/>
                </a:lnTo>
                <a:lnTo>
                  <a:pt x="123" y="58"/>
                </a:lnTo>
                <a:lnTo>
                  <a:pt x="134" y="35"/>
                </a:lnTo>
                <a:lnTo>
                  <a:pt x="134" y="33"/>
                </a:lnTo>
                <a:lnTo>
                  <a:pt x="129" y="31"/>
                </a:lnTo>
                <a:lnTo>
                  <a:pt x="125" y="29"/>
                </a:lnTo>
                <a:lnTo>
                  <a:pt x="119" y="27"/>
                </a:lnTo>
                <a:lnTo>
                  <a:pt x="115" y="25"/>
                </a:lnTo>
                <a:lnTo>
                  <a:pt x="111" y="25"/>
                </a:lnTo>
                <a:lnTo>
                  <a:pt x="110" y="29"/>
                </a:lnTo>
                <a:lnTo>
                  <a:pt x="108" y="29"/>
                </a:lnTo>
                <a:lnTo>
                  <a:pt x="104" y="27"/>
                </a:lnTo>
                <a:lnTo>
                  <a:pt x="100" y="25"/>
                </a:lnTo>
                <a:lnTo>
                  <a:pt x="98" y="23"/>
                </a:lnTo>
                <a:lnTo>
                  <a:pt x="98" y="19"/>
                </a:lnTo>
                <a:lnTo>
                  <a:pt x="92" y="17"/>
                </a:lnTo>
                <a:lnTo>
                  <a:pt x="88" y="15"/>
                </a:lnTo>
                <a:lnTo>
                  <a:pt x="85" y="13"/>
                </a:lnTo>
                <a:lnTo>
                  <a:pt x="85" y="8"/>
                </a:lnTo>
                <a:lnTo>
                  <a:pt x="81" y="6"/>
                </a:lnTo>
                <a:lnTo>
                  <a:pt x="77" y="2"/>
                </a:lnTo>
                <a:lnTo>
                  <a:pt x="77" y="0"/>
                </a:lnTo>
                <a:lnTo>
                  <a:pt x="69" y="0"/>
                </a:lnTo>
                <a:close/>
              </a:path>
            </a:pathLst>
          </a:custGeom>
          <a:solidFill>
            <a:srgbClr val="EAEAEA"/>
          </a:solidFill>
          <a:ln w="2520">
            <a:solidFill>
              <a:srgbClr val="C0C0C0"/>
            </a:solidFill>
            <a:round/>
            <a:headEnd/>
            <a:tailEnd/>
          </a:ln>
        </p:spPr>
        <p:txBody>
          <a:bodyPr wrap="none" anchor="ctr"/>
          <a:lstStyle/>
          <a:p>
            <a:endParaRPr lang="en-US"/>
          </a:p>
        </p:txBody>
      </p:sp>
      <p:sp>
        <p:nvSpPr>
          <p:cNvPr id="30830" name="Freeform 112"/>
          <p:cNvSpPr>
            <a:spLocks noChangeArrowheads="1"/>
          </p:cNvSpPr>
          <p:nvPr/>
        </p:nvSpPr>
        <p:spPr bwMode="auto">
          <a:xfrm>
            <a:off x="2473325" y="4875213"/>
            <a:ext cx="171450" cy="209550"/>
          </a:xfrm>
          <a:custGeom>
            <a:avLst/>
            <a:gdLst>
              <a:gd name="T0" fmla="*/ 2147483647 w 100"/>
              <a:gd name="T1" fmla="*/ 2147483647 h 132"/>
              <a:gd name="T2" fmla="*/ 2147483647 w 100"/>
              <a:gd name="T3" fmla="*/ 0 h 132"/>
              <a:gd name="T4" fmla="*/ 2147483647 w 100"/>
              <a:gd name="T5" fmla="*/ 2147483647 h 132"/>
              <a:gd name="T6" fmla="*/ 2147483647 w 100"/>
              <a:gd name="T7" fmla="*/ 2147483647 h 132"/>
              <a:gd name="T8" fmla="*/ 0 w 100"/>
              <a:gd name="T9" fmla="*/ 2147483647 h 132"/>
              <a:gd name="T10" fmla="*/ 2147483647 w 100"/>
              <a:gd name="T11" fmla="*/ 2147483647 h 132"/>
              <a:gd name="T12" fmla="*/ 2147483647 w 100"/>
              <a:gd name="T13" fmla="*/ 2147483647 h 132"/>
              <a:gd name="T14" fmla="*/ 2147483647 w 100"/>
              <a:gd name="T15" fmla="*/ 2147483647 h 132"/>
              <a:gd name="T16" fmla="*/ 2147483647 w 100"/>
              <a:gd name="T17" fmla="*/ 2147483647 h 132"/>
              <a:gd name="T18" fmla="*/ 2147483647 w 100"/>
              <a:gd name="T19" fmla="*/ 2147483647 h 132"/>
              <a:gd name="T20" fmla="*/ 2147483647 w 100"/>
              <a:gd name="T21" fmla="*/ 2147483647 h 132"/>
              <a:gd name="T22" fmla="*/ 2147483647 w 100"/>
              <a:gd name="T23" fmla="*/ 2147483647 h 132"/>
              <a:gd name="T24" fmla="*/ 2147483647 w 100"/>
              <a:gd name="T25" fmla="*/ 2147483647 h 132"/>
              <a:gd name="T26" fmla="*/ 2147483647 w 100"/>
              <a:gd name="T27" fmla="*/ 2147483647 h 132"/>
              <a:gd name="T28" fmla="*/ 2147483647 w 100"/>
              <a:gd name="T29" fmla="*/ 2147483647 h 132"/>
              <a:gd name="T30" fmla="*/ 2147483647 w 100"/>
              <a:gd name="T31" fmla="*/ 2147483647 h 132"/>
              <a:gd name="T32" fmla="*/ 2147483647 w 100"/>
              <a:gd name="T33" fmla="*/ 2147483647 h 132"/>
              <a:gd name="T34" fmla="*/ 2147483647 w 100"/>
              <a:gd name="T35" fmla="*/ 2147483647 h 132"/>
              <a:gd name="T36" fmla="*/ 2147483647 w 100"/>
              <a:gd name="T37" fmla="*/ 2147483647 h 132"/>
              <a:gd name="T38" fmla="*/ 2147483647 w 100"/>
              <a:gd name="T39" fmla="*/ 2147483647 h 132"/>
              <a:gd name="T40" fmla="*/ 2147483647 w 100"/>
              <a:gd name="T41" fmla="*/ 2147483647 h 132"/>
              <a:gd name="T42" fmla="*/ 2147483647 w 100"/>
              <a:gd name="T43" fmla="*/ 2147483647 h 132"/>
              <a:gd name="T44" fmla="*/ 2147483647 w 100"/>
              <a:gd name="T45" fmla="*/ 2147483647 h 132"/>
              <a:gd name="T46" fmla="*/ 2147483647 w 100"/>
              <a:gd name="T47" fmla="*/ 2147483647 h 132"/>
              <a:gd name="T48" fmla="*/ 2147483647 w 100"/>
              <a:gd name="T49" fmla="*/ 2147483647 h 132"/>
              <a:gd name="T50" fmla="*/ 2147483647 w 100"/>
              <a:gd name="T51" fmla="*/ 2147483647 h 132"/>
              <a:gd name="T52" fmla="*/ 2147483647 w 100"/>
              <a:gd name="T53" fmla="*/ 2147483647 h 132"/>
              <a:gd name="T54" fmla="*/ 2147483647 w 100"/>
              <a:gd name="T55" fmla="*/ 2147483647 h 132"/>
              <a:gd name="T56" fmla="*/ 2147483647 w 100"/>
              <a:gd name="T57" fmla="*/ 2147483647 h 132"/>
              <a:gd name="T58" fmla="*/ 2147483647 w 100"/>
              <a:gd name="T59" fmla="*/ 2147483647 h 132"/>
              <a:gd name="T60" fmla="*/ 2147483647 w 100"/>
              <a:gd name="T61" fmla="*/ 2147483647 h 132"/>
              <a:gd name="T62" fmla="*/ 2147483647 w 100"/>
              <a:gd name="T63" fmla="*/ 2147483647 h 132"/>
              <a:gd name="T64" fmla="*/ 2147483647 w 100"/>
              <a:gd name="T65" fmla="*/ 2147483647 h 132"/>
              <a:gd name="T66" fmla="*/ 2147483647 w 100"/>
              <a:gd name="T67" fmla="*/ 2147483647 h 132"/>
              <a:gd name="T68" fmla="*/ 2147483647 w 100"/>
              <a:gd name="T69" fmla="*/ 2147483647 h 132"/>
              <a:gd name="T70" fmla="*/ 2147483647 w 100"/>
              <a:gd name="T71" fmla="*/ 2147483647 h 132"/>
              <a:gd name="T72" fmla="*/ 2147483647 w 100"/>
              <a:gd name="T73" fmla="*/ 2147483647 h 132"/>
              <a:gd name="T74" fmla="*/ 2147483647 w 100"/>
              <a:gd name="T75" fmla="*/ 2147483647 h 132"/>
              <a:gd name="T76" fmla="*/ 2147483647 w 100"/>
              <a:gd name="T77" fmla="*/ 2147483647 h 1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0"/>
              <a:gd name="T118" fmla="*/ 0 h 132"/>
              <a:gd name="T119" fmla="*/ 100 w 100"/>
              <a:gd name="T120" fmla="*/ 132 h 1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0" h="132">
                <a:moveTo>
                  <a:pt x="50" y="7"/>
                </a:moveTo>
                <a:lnTo>
                  <a:pt x="46" y="2"/>
                </a:lnTo>
                <a:lnTo>
                  <a:pt x="35" y="0"/>
                </a:lnTo>
                <a:lnTo>
                  <a:pt x="19" y="0"/>
                </a:lnTo>
                <a:lnTo>
                  <a:pt x="16" y="5"/>
                </a:lnTo>
                <a:lnTo>
                  <a:pt x="12" y="11"/>
                </a:lnTo>
                <a:lnTo>
                  <a:pt x="10" y="17"/>
                </a:lnTo>
                <a:lnTo>
                  <a:pt x="8" y="21"/>
                </a:lnTo>
                <a:lnTo>
                  <a:pt x="8" y="25"/>
                </a:lnTo>
                <a:lnTo>
                  <a:pt x="0" y="42"/>
                </a:lnTo>
                <a:lnTo>
                  <a:pt x="8" y="48"/>
                </a:lnTo>
                <a:lnTo>
                  <a:pt x="8" y="50"/>
                </a:lnTo>
                <a:lnTo>
                  <a:pt x="12" y="53"/>
                </a:lnTo>
                <a:lnTo>
                  <a:pt x="14" y="57"/>
                </a:lnTo>
                <a:lnTo>
                  <a:pt x="16" y="59"/>
                </a:lnTo>
                <a:lnTo>
                  <a:pt x="19" y="61"/>
                </a:lnTo>
                <a:lnTo>
                  <a:pt x="21" y="65"/>
                </a:lnTo>
                <a:lnTo>
                  <a:pt x="23" y="71"/>
                </a:lnTo>
                <a:lnTo>
                  <a:pt x="27" y="74"/>
                </a:lnTo>
                <a:lnTo>
                  <a:pt x="31" y="74"/>
                </a:lnTo>
                <a:lnTo>
                  <a:pt x="35" y="80"/>
                </a:lnTo>
                <a:lnTo>
                  <a:pt x="39" y="82"/>
                </a:lnTo>
                <a:lnTo>
                  <a:pt x="42" y="84"/>
                </a:lnTo>
                <a:lnTo>
                  <a:pt x="44" y="86"/>
                </a:lnTo>
                <a:lnTo>
                  <a:pt x="48" y="88"/>
                </a:lnTo>
                <a:lnTo>
                  <a:pt x="50" y="92"/>
                </a:lnTo>
                <a:lnTo>
                  <a:pt x="56" y="97"/>
                </a:lnTo>
                <a:lnTo>
                  <a:pt x="58" y="101"/>
                </a:lnTo>
                <a:lnTo>
                  <a:pt x="56" y="107"/>
                </a:lnTo>
                <a:lnTo>
                  <a:pt x="54" y="113"/>
                </a:lnTo>
                <a:lnTo>
                  <a:pt x="50" y="119"/>
                </a:lnTo>
                <a:lnTo>
                  <a:pt x="46" y="124"/>
                </a:lnTo>
                <a:lnTo>
                  <a:pt x="46" y="128"/>
                </a:lnTo>
                <a:lnTo>
                  <a:pt x="50" y="128"/>
                </a:lnTo>
                <a:lnTo>
                  <a:pt x="54" y="128"/>
                </a:lnTo>
                <a:lnTo>
                  <a:pt x="60" y="130"/>
                </a:lnTo>
                <a:lnTo>
                  <a:pt x="64" y="132"/>
                </a:lnTo>
                <a:lnTo>
                  <a:pt x="67" y="130"/>
                </a:lnTo>
                <a:lnTo>
                  <a:pt x="73" y="130"/>
                </a:lnTo>
                <a:lnTo>
                  <a:pt x="77" y="132"/>
                </a:lnTo>
                <a:lnTo>
                  <a:pt x="83" y="132"/>
                </a:lnTo>
                <a:lnTo>
                  <a:pt x="85" y="132"/>
                </a:lnTo>
                <a:lnTo>
                  <a:pt x="85" y="130"/>
                </a:lnTo>
                <a:lnTo>
                  <a:pt x="87" y="128"/>
                </a:lnTo>
                <a:lnTo>
                  <a:pt x="89" y="124"/>
                </a:lnTo>
                <a:lnTo>
                  <a:pt x="92" y="121"/>
                </a:lnTo>
                <a:lnTo>
                  <a:pt x="94" y="115"/>
                </a:lnTo>
                <a:lnTo>
                  <a:pt x="94" y="109"/>
                </a:lnTo>
                <a:lnTo>
                  <a:pt x="94" y="105"/>
                </a:lnTo>
                <a:lnTo>
                  <a:pt x="96" y="101"/>
                </a:lnTo>
                <a:lnTo>
                  <a:pt x="96" y="96"/>
                </a:lnTo>
                <a:lnTo>
                  <a:pt x="98" y="88"/>
                </a:lnTo>
                <a:lnTo>
                  <a:pt x="100" y="80"/>
                </a:lnTo>
                <a:lnTo>
                  <a:pt x="100" y="74"/>
                </a:lnTo>
                <a:lnTo>
                  <a:pt x="96" y="74"/>
                </a:lnTo>
                <a:lnTo>
                  <a:pt x="92" y="76"/>
                </a:lnTo>
                <a:lnTo>
                  <a:pt x="90" y="74"/>
                </a:lnTo>
                <a:lnTo>
                  <a:pt x="89" y="69"/>
                </a:lnTo>
                <a:lnTo>
                  <a:pt x="89" y="61"/>
                </a:lnTo>
                <a:lnTo>
                  <a:pt x="89" y="55"/>
                </a:lnTo>
                <a:lnTo>
                  <a:pt x="89" y="51"/>
                </a:lnTo>
                <a:lnTo>
                  <a:pt x="89" y="50"/>
                </a:lnTo>
                <a:lnTo>
                  <a:pt x="85" y="50"/>
                </a:lnTo>
                <a:lnTo>
                  <a:pt x="83" y="48"/>
                </a:lnTo>
                <a:lnTo>
                  <a:pt x="79" y="46"/>
                </a:lnTo>
                <a:lnTo>
                  <a:pt x="79" y="44"/>
                </a:lnTo>
                <a:lnTo>
                  <a:pt x="77" y="40"/>
                </a:lnTo>
                <a:lnTo>
                  <a:pt x="73" y="42"/>
                </a:lnTo>
                <a:lnTo>
                  <a:pt x="67" y="42"/>
                </a:lnTo>
                <a:lnTo>
                  <a:pt x="60" y="40"/>
                </a:lnTo>
                <a:lnTo>
                  <a:pt x="58" y="34"/>
                </a:lnTo>
                <a:lnTo>
                  <a:pt x="58" y="28"/>
                </a:lnTo>
                <a:lnTo>
                  <a:pt x="60" y="23"/>
                </a:lnTo>
                <a:lnTo>
                  <a:pt x="58" y="17"/>
                </a:lnTo>
                <a:lnTo>
                  <a:pt x="56" y="13"/>
                </a:lnTo>
                <a:lnTo>
                  <a:pt x="54" y="11"/>
                </a:lnTo>
                <a:lnTo>
                  <a:pt x="50" y="7"/>
                </a:lnTo>
                <a:close/>
              </a:path>
            </a:pathLst>
          </a:custGeom>
          <a:solidFill>
            <a:srgbClr val="EAEAEA"/>
          </a:solidFill>
          <a:ln w="2520">
            <a:solidFill>
              <a:srgbClr val="C0C0C0"/>
            </a:solidFill>
            <a:round/>
            <a:headEnd/>
            <a:tailEnd/>
          </a:ln>
        </p:spPr>
        <p:txBody>
          <a:bodyPr wrap="none" anchor="ctr"/>
          <a:lstStyle/>
          <a:p>
            <a:endParaRPr lang="en-US"/>
          </a:p>
        </p:txBody>
      </p:sp>
      <p:sp>
        <p:nvSpPr>
          <p:cNvPr id="30831" name="Freeform 113"/>
          <p:cNvSpPr>
            <a:spLocks noChangeArrowheads="1"/>
          </p:cNvSpPr>
          <p:nvPr/>
        </p:nvSpPr>
        <p:spPr bwMode="auto">
          <a:xfrm>
            <a:off x="6773863" y="4460875"/>
            <a:ext cx="323850" cy="209550"/>
          </a:xfrm>
          <a:custGeom>
            <a:avLst/>
            <a:gdLst>
              <a:gd name="T0" fmla="*/ 2147483647 w 190"/>
              <a:gd name="T1" fmla="*/ 2147483647 h 132"/>
              <a:gd name="T2" fmla="*/ 2147483647 w 190"/>
              <a:gd name="T3" fmla="*/ 2147483647 h 132"/>
              <a:gd name="T4" fmla="*/ 2147483647 w 190"/>
              <a:gd name="T5" fmla="*/ 2147483647 h 132"/>
              <a:gd name="T6" fmla="*/ 2147483647 w 190"/>
              <a:gd name="T7" fmla="*/ 2147483647 h 132"/>
              <a:gd name="T8" fmla="*/ 2147483647 w 190"/>
              <a:gd name="T9" fmla="*/ 2147483647 h 132"/>
              <a:gd name="T10" fmla="*/ 2147483647 w 190"/>
              <a:gd name="T11" fmla="*/ 2147483647 h 132"/>
              <a:gd name="T12" fmla="*/ 2147483647 w 190"/>
              <a:gd name="T13" fmla="*/ 2147483647 h 132"/>
              <a:gd name="T14" fmla="*/ 2147483647 w 190"/>
              <a:gd name="T15" fmla="*/ 2147483647 h 132"/>
              <a:gd name="T16" fmla="*/ 2147483647 w 190"/>
              <a:gd name="T17" fmla="*/ 2147483647 h 132"/>
              <a:gd name="T18" fmla="*/ 2147483647 w 190"/>
              <a:gd name="T19" fmla="*/ 2147483647 h 132"/>
              <a:gd name="T20" fmla="*/ 2147483647 w 190"/>
              <a:gd name="T21" fmla="*/ 2147483647 h 132"/>
              <a:gd name="T22" fmla="*/ 2147483647 w 190"/>
              <a:gd name="T23" fmla="*/ 2147483647 h 132"/>
              <a:gd name="T24" fmla="*/ 2147483647 w 190"/>
              <a:gd name="T25" fmla="*/ 2147483647 h 132"/>
              <a:gd name="T26" fmla="*/ 2147483647 w 190"/>
              <a:gd name="T27" fmla="*/ 2147483647 h 132"/>
              <a:gd name="T28" fmla="*/ 2147483647 w 190"/>
              <a:gd name="T29" fmla="*/ 2147483647 h 132"/>
              <a:gd name="T30" fmla="*/ 2147483647 w 190"/>
              <a:gd name="T31" fmla="*/ 2147483647 h 132"/>
              <a:gd name="T32" fmla="*/ 2147483647 w 190"/>
              <a:gd name="T33" fmla="*/ 2147483647 h 132"/>
              <a:gd name="T34" fmla="*/ 2147483647 w 190"/>
              <a:gd name="T35" fmla="*/ 2147483647 h 132"/>
              <a:gd name="T36" fmla="*/ 2147483647 w 190"/>
              <a:gd name="T37" fmla="*/ 2147483647 h 132"/>
              <a:gd name="T38" fmla="*/ 2147483647 w 190"/>
              <a:gd name="T39" fmla="*/ 2147483647 h 132"/>
              <a:gd name="T40" fmla="*/ 2147483647 w 190"/>
              <a:gd name="T41" fmla="*/ 2147483647 h 132"/>
              <a:gd name="T42" fmla="*/ 2147483647 w 190"/>
              <a:gd name="T43" fmla="*/ 2147483647 h 132"/>
              <a:gd name="T44" fmla="*/ 2147483647 w 190"/>
              <a:gd name="T45" fmla="*/ 2147483647 h 132"/>
              <a:gd name="T46" fmla="*/ 2147483647 w 190"/>
              <a:gd name="T47" fmla="*/ 2147483647 h 132"/>
              <a:gd name="T48" fmla="*/ 2147483647 w 190"/>
              <a:gd name="T49" fmla="*/ 2147483647 h 132"/>
              <a:gd name="T50" fmla="*/ 2147483647 w 190"/>
              <a:gd name="T51" fmla="*/ 2147483647 h 132"/>
              <a:gd name="T52" fmla="*/ 2147483647 w 190"/>
              <a:gd name="T53" fmla="*/ 2147483647 h 132"/>
              <a:gd name="T54" fmla="*/ 2147483647 w 190"/>
              <a:gd name="T55" fmla="*/ 2147483647 h 132"/>
              <a:gd name="T56" fmla="*/ 2147483647 w 190"/>
              <a:gd name="T57" fmla="*/ 2147483647 h 132"/>
              <a:gd name="T58" fmla="*/ 2147483647 w 190"/>
              <a:gd name="T59" fmla="*/ 2147483647 h 132"/>
              <a:gd name="T60" fmla="*/ 2147483647 w 190"/>
              <a:gd name="T61" fmla="*/ 2147483647 h 132"/>
              <a:gd name="T62" fmla="*/ 2147483647 w 190"/>
              <a:gd name="T63" fmla="*/ 2147483647 h 132"/>
              <a:gd name="T64" fmla="*/ 2147483647 w 190"/>
              <a:gd name="T65" fmla="*/ 2147483647 h 132"/>
              <a:gd name="T66" fmla="*/ 2147483647 w 190"/>
              <a:gd name="T67" fmla="*/ 2147483647 h 132"/>
              <a:gd name="T68" fmla="*/ 2147483647 w 190"/>
              <a:gd name="T69" fmla="*/ 2147483647 h 132"/>
              <a:gd name="T70" fmla="*/ 2147483647 w 190"/>
              <a:gd name="T71" fmla="*/ 2147483647 h 132"/>
              <a:gd name="T72" fmla="*/ 2147483647 w 190"/>
              <a:gd name="T73" fmla="*/ 2147483647 h 132"/>
              <a:gd name="T74" fmla="*/ 2147483647 w 190"/>
              <a:gd name="T75" fmla="*/ 2147483647 h 132"/>
              <a:gd name="T76" fmla="*/ 2147483647 w 190"/>
              <a:gd name="T77" fmla="*/ 2147483647 h 132"/>
              <a:gd name="T78" fmla="*/ 2147483647 w 190"/>
              <a:gd name="T79" fmla="*/ 2147483647 h 132"/>
              <a:gd name="T80" fmla="*/ 2147483647 w 190"/>
              <a:gd name="T81" fmla="*/ 2147483647 h 132"/>
              <a:gd name="T82" fmla="*/ 2147483647 w 190"/>
              <a:gd name="T83" fmla="*/ 2147483647 h 132"/>
              <a:gd name="T84" fmla="*/ 2147483647 w 190"/>
              <a:gd name="T85" fmla="*/ 2147483647 h 132"/>
              <a:gd name="T86" fmla="*/ 2147483647 w 190"/>
              <a:gd name="T87" fmla="*/ 2147483647 h 132"/>
              <a:gd name="T88" fmla="*/ 2147483647 w 190"/>
              <a:gd name="T89" fmla="*/ 2147483647 h 132"/>
              <a:gd name="T90" fmla="*/ 2147483647 w 190"/>
              <a:gd name="T91" fmla="*/ 2147483647 h 132"/>
              <a:gd name="T92" fmla="*/ 2147483647 w 190"/>
              <a:gd name="T93" fmla="*/ 2147483647 h 132"/>
              <a:gd name="T94" fmla="*/ 2147483647 w 190"/>
              <a:gd name="T95" fmla="*/ 0 h 1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0"/>
              <a:gd name="T145" fmla="*/ 0 h 132"/>
              <a:gd name="T146" fmla="*/ 190 w 190"/>
              <a:gd name="T147" fmla="*/ 132 h 1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0" h="132">
                <a:moveTo>
                  <a:pt x="4" y="109"/>
                </a:moveTo>
                <a:lnTo>
                  <a:pt x="13" y="109"/>
                </a:lnTo>
                <a:lnTo>
                  <a:pt x="23" y="107"/>
                </a:lnTo>
                <a:lnTo>
                  <a:pt x="29" y="107"/>
                </a:lnTo>
                <a:lnTo>
                  <a:pt x="32" y="105"/>
                </a:lnTo>
                <a:lnTo>
                  <a:pt x="34" y="103"/>
                </a:lnTo>
                <a:lnTo>
                  <a:pt x="36" y="99"/>
                </a:lnTo>
                <a:lnTo>
                  <a:pt x="36" y="96"/>
                </a:lnTo>
                <a:lnTo>
                  <a:pt x="36" y="90"/>
                </a:lnTo>
                <a:lnTo>
                  <a:pt x="44" y="90"/>
                </a:lnTo>
                <a:lnTo>
                  <a:pt x="56" y="92"/>
                </a:lnTo>
                <a:lnTo>
                  <a:pt x="65" y="94"/>
                </a:lnTo>
                <a:lnTo>
                  <a:pt x="71" y="99"/>
                </a:lnTo>
                <a:lnTo>
                  <a:pt x="73" y="105"/>
                </a:lnTo>
                <a:lnTo>
                  <a:pt x="75" y="111"/>
                </a:lnTo>
                <a:lnTo>
                  <a:pt x="79" y="113"/>
                </a:lnTo>
                <a:lnTo>
                  <a:pt x="82" y="113"/>
                </a:lnTo>
                <a:lnTo>
                  <a:pt x="88" y="124"/>
                </a:lnTo>
                <a:lnTo>
                  <a:pt x="103" y="128"/>
                </a:lnTo>
                <a:lnTo>
                  <a:pt x="121" y="132"/>
                </a:lnTo>
                <a:lnTo>
                  <a:pt x="121" y="130"/>
                </a:lnTo>
                <a:lnTo>
                  <a:pt x="121" y="126"/>
                </a:lnTo>
                <a:lnTo>
                  <a:pt x="117" y="124"/>
                </a:lnTo>
                <a:lnTo>
                  <a:pt x="113" y="122"/>
                </a:lnTo>
                <a:lnTo>
                  <a:pt x="115" y="121"/>
                </a:lnTo>
                <a:lnTo>
                  <a:pt x="115" y="119"/>
                </a:lnTo>
                <a:lnTo>
                  <a:pt x="111" y="119"/>
                </a:lnTo>
                <a:lnTo>
                  <a:pt x="105" y="117"/>
                </a:lnTo>
                <a:lnTo>
                  <a:pt x="105" y="113"/>
                </a:lnTo>
                <a:lnTo>
                  <a:pt x="105" y="109"/>
                </a:lnTo>
                <a:lnTo>
                  <a:pt x="102" y="109"/>
                </a:lnTo>
                <a:lnTo>
                  <a:pt x="98" y="107"/>
                </a:lnTo>
                <a:lnTo>
                  <a:pt x="96" y="101"/>
                </a:lnTo>
                <a:lnTo>
                  <a:pt x="94" y="94"/>
                </a:lnTo>
                <a:lnTo>
                  <a:pt x="90" y="94"/>
                </a:lnTo>
                <a:lnTo>
                  <a:pt x="86" y="92"/>
                </a:lnTo>
                <a:lnTo>
                  <a:pt x="82" y="84"/>
                </a:lnTo>
                <a:lnTo>
                  <a:pt x="80" y="74"/>
                </a:lnTo>
                <a:lnTo>
                  <a:pt x="84" y="73"/>
                </a:lnTo>
                <a:lnTo>
                  <a:pt x="90" y="71"/>
                </a:lnTo>
                <a:lnTo>
                  <a:pt x="90" y="65"/>
                </a:lnTo>
                <a:lnTo>
                  <a:pt x="88" y="59"/>
                </a:lnTo>
                <a:lnTo>
                  <a:pt x="84" y="59"/>
                </a:lnTo>
                <a:lnTo>
                  <a:pt x="79" y="59"/>
                </a:lnTo>
                <a:lnTo>
                  <a:pt x="77" y="55"/>
                </a:lnTo>
                <a:lnTo>
                  <a:pt x="75" y="51"/>
                </a:lnTo>
                <a:lnTo>
                  <a:pt x="69" y="51"/>
                </a:lnTo>
                <a:lnTo>
                  <a:pt x="63" y="50"/>
                </a:lnTo>
                <a:lnTo>
                  <a:pt x="63" y="46"/>
                </a:lnTo>
                <a:lnTo>
                  <a:pt x="63" y="42"/>
                </a:lnTo>
                <a:lnTo>
                  <a:pt x="59" y="38"/>
                </a:lnTo>
                <a:lnTo>
                  <a:pt x="56" y="32"/>
                </a:lnTo>
                <a:lnTo>
                  <a:pt x="54" y="32"/>
                </a:lnTo>
                <a:lnTo>
                  <a:pt x="50" y="32"/>
                </a:lnTo>
                <a:lnTo>
                  <a:pt x="48" y="28"/>
                </a:lnTo>
                <a:lnTo>
                  <a:pt x="44" y="25"/>
                </a:lnTo>
                <a:lnTo>
                  <a:pt x="29" y="19"/>
                </a:lnTo>
                <a:lnTo>
                  <a:pt x="13" y="15"/>
                </a:lnTo>
                <a:lnTo>
                  <a:pt x="9" y="13"/>
                </a:lnTo>
                <a:lnTo>
                  <a:pt x="2" y="9"/>
                </a:lnTo>
                <a:lnTo>
                  <a:pt x="4" y="65"/>
                </a:lnTo>
                <a:lnTo>
                  <a:pt x="0" y="71"/>
                </a:lnTo>
                <a:lnTo>
                  <a:pt x="4" y="76"/>
                </a:lnTo>
                <a:lnTo>
                  <a:pt x="4" y="109"/>
                </a:lnTo>
                <a:close/>
                <a:moveTo>
                  <a:pt x="123" y="115"/>
                </a:moveTo>
                <a:lnTo>
                  <a:pt x="125" y="119"/>
                </a:lnTo>
                <a:lnTo>
                  <a:pt x="127" y="119"/>
                </a:lnTo>
                <a:lnTo>
                  <a:pt x="127" y="117"/>
                </a:lnTo>
                <a:lnTo>
                  <a:pt x="125" y="117"/>
                </a:lnTo>
                <a:lnTo>
                  <a:pt x="123" y="115"/>
                </a:lnTo>
                <a:close/>
                <a:moveTo>
                  <a:pt x="171" y="44"/>
                </a:moveTo>
                <a:lnTo>
                  <a:pt x="173" y="55"/>
                </a:lnTo>
                <a:lnTo>
                  <a:pt x="175" y="61"/>
                </a:lnTo>
                <a:lnTo>
                  <a:pt x="178" y="69"/>
                </a:lnTo>
                <a:lnTo>
                  <a:pt x="182" y="74"/>
                </a:lnTo>
                <a:lnTo>
                  <a:pt x="186" y="74"/>
                </a:lnTo>
                <a:lnTo>
                  <a:pt x="188" y="73"/>
                </a:lnTo>
                <a:lnTo>
                  <a:pt x="190" y="71"/>
                </a:lnTo>
                <a:lnTo>
                  <a:pt x="190" y="67"/>
                </a:lnTo>
                <a:lnTo>
                  <a:pt x="180" y="57"/>
                </a:lnTo>
                <a:lnTo>
                  <a:pt x="171" y="44"/>
                </a:lnTo>
                <a:close/>
                <a:moveTo>
                  <a:pt x="140" y="34"/>
                </a:moveTo>
                <a:lnTo>
                  <a:pt x="138" y="36"/>
                </a:lnTo>
                <a:lnTo>
                  <a:pt x="136" y="36"/>
                </a:lnTo>
                <a:lnTo>
                  <a:pt x="138" y="38"/>
                </a:lnTo>
                <a:lnTo>
                  <a:pt x="138" y="42"/>
                </a:lnTo>
                <a:lnTo>
                  <a:pt x="134" y="42"/>
                </a:lnTo>
                <a:lnTo>
                  <a:pt x="134" y="46"/>
                </a:lnTo>
                <a:lnTo>
                  <a:pt x="132" y="50"/>
                </a:lnTo>
                <a:lnTo>
                  <a:pt x="130" y="50"/>
                </a:lnTo>
                <a:lnTo>
                  <a:pt x="130" y="51"/>
                </a:lnTo>
                <a:lnTo>
                  <a:pt x="127" y="51"/>
                </a:lnTo>
                <a:lnTo>
                  <a:pt x="121" y="51"/>
                </a:lnTo>
                <a:lnTo>
                  <a:pt x="121" y="50"/>
                </a:lnTo>
                <a:lnTo>
                  <a:pt x="119" y="48"/>
                </a:lnTo>
                <a:lnTo>
                  <a:pt x="117" y="50"/>
                </a:lnTo>
                <a:lnTo>
                  <a:pt x="117" y="53"/>
                </a:lnTo>
                <a:lnTo>
                  <a:pt x="109" y="53"/>
                </a:lnTo>
                <a:lnTo>
                  <a:pt x="100" y="53"/>
                </a:lnTo>
                <a:lnTo>
                  <a:pt x="103" y="59"/>
                </a:lnTo>
                <a:lnTo>
                  <a:pt x="109" y="63"/>
                </a:lnTo>
                <a:lnTo>
                  <a:pt x="117" y="63"/>
                </a:lnTo>
                <a:lnTo>
                  <a:pt x="125" y="61"/>
                </a:lnTo>
                <a:lnTo>
                  <a:pt x="132" y="59"/>
                </a:lnTo>
                <a:lnTo>
                  <a:pt x="136" y="55"/>
                </a:lnTo>
                <a:lnTo>
                  <a:pt x="136" y="51"/>
                </a:lnTo>
                <a:lnTo>
                  <a:pt x="138" y="50"/>
                </a:lnTo>
                <a:lnTo>
                  <a:pt x="142" y="50"/>
                </a:lnTo>
                <a:lnTo>
                  <a:pt x="144" y="50"/>
                </a:lnTo>
                <a:lnTo>
                  <a:pt x="146" y="44"/>
                </a:lnTo>
                <a:lnTo>
                  <a:pt x="146" y="36"/>
                </a:lnTo>
                <a:lnTo>
                  <a:pt x="140" y="34"/>
                </a:lnTo>
                <a:close/>
                <a:moveTo>
                  <a:pt x="142" y="21"/>
                </a:moveTo>
                <a:lnTo>
                  <a:pt x="146" y="28"/>
                </a:lnTo>
                <a:lnTo>
                  <a:pt x="148" y="40"/>
                </a:lnTo>
                <a:lnTo>
                  <a:pt x="150" y="40"/>
                </a:lnTo>
                <a:lnTo>
                  <a:pt x="151" y="38"/>
                </a:lnTo>
                <a:lnTo>
                  <a:pt x="153" y="36"/>
                </a:lnTo>
                <a:lnTo>
                  <a:pt x="151" y="34"/>
                </a:lnTo>
                <a:lnTo>
                  <a:pt x="153" y="34"/>
                </a:lnTo>
                <a:lnTo>
                  <a:pt x="153" y="30"/>
                </a:lnTo>
                <a:lnTo>
                  <a:pt x="148" y="26"/>
                </a:lnTo>
                <a:lnTo>
                  <a:pt x="142" y="21"/>
                </a:lnTo>
                <a:close/>
                <a:moveTo>
                  <a:pt x="127" y="11"/>
                </a:moveTo>
                <a:lnTo>
                  <a:pt x="127" y="15"/>
                </a:lnTo>
                <a:lnTo>
                  <a:pt x="132" y="19"/>
                </a:lnTo>
                <a:lnTo>
                  <a:pt x="136" y="21"/>
                </a:lnTo>
                <a:lnTo>
                  <a:pt x="140" y="21"/>
                </a:lnTo>
                <a:lnTo>
                  <a:pt x="140" y="17"/>
                </a:lnTo>
                <a:lnTo>
                  <a:pt x="134" y="15"/>
                </a:lnTo>
                <a:lnTo>
                  <a:pt x="127" y="11"/>
                </a:lnTo>
                <a:close/>
                <a:moveTo>
                  <a:pt x="117" y="7"/>
                </a:moveTo>
                <a:lnTo>
                  <a:pt x="119" y="11"/>
                </a:lnTo>
                <a:lnTo>
                  <a:pt x="119" y="13"/>
                </a:lnTo>
                <a:lnTo>
                  <a:pt x="123" y="13"/>
                </a:lnTo>
                <a:lnTo>
                  <a:pt x="123" y="11"/>
                </a:lnTo>
                <a:lnTo>
                  <a:pt x="123" y="9"/>
                </a:lnTo>
                <a:lnTo>
                  <a:pt x="117" y="7"/>
                </a:lnTo>
                <a:close/>
                <a:moveTo>
                  <a:pt x="73" y="0"/>
                </a:moveTo>
                <a:lnTo>
                  <a:pt x="73" y="3"/>
                </a:lnTo>
                <a:lnTo>
                  <a:pt x="79" y="3"/>
                </a:lnTo>
                <a:lnTo>
                  <a:pt x="80" y="3"/>
                </a:lnTo>
                <a:lnTo>
                  <a:pt x="79" y="2"/>
                </a:lnTo>
                <a:lnTo>
                  <a:pt x="73" y="0"/>
                </a:lnTo>
                <a:close/>
              </a:path>
            </a:pathLst>
          </a:custGeom>
          <a:solidFill>
            <a:srgbClr val="EAEAEA"/>
          </a:solidFill>
          <a:ln w="2520">
            <a:solidFill>
              <a:srgbClr val="C0C0C0"/>
            </a:solidFill>
            <a:round/>
            <a:headEnd/>
            <a:tailEnd/>
          </a:ln>
        </p:spPr>
        <p:txBody>
          <a:bodyPr wrap="none" anchor="ctr"/>
          <a:lstStyle/>
          <a:p>
            <a:endParaRPr lang="en-US"/>
          </a:p>
        </p:txBody>
      </p:sp>
      <p:sp>
        <p:nvSpPr>
          <p:cNvPr id="30832" name="Freeform 114"/>
          <p:cNvSpPr>
            <a:spLocks noChangeArrowheads="1"/>
          </p:cNvSpPr>
          <p:nvPr/>
        </p:nvSpPr>
        <p:spPr bwMode="auto">
          <a:xfrm>
            <a:off x="2039938" y="4162425"/>
            <a:ext cx="127000" cy="66675"/>
          </a:xfrm>
          <a:custGeom>
            <a:avLst/>
            <a:gdLst>
              <a:gd name="T0" fmla="*/ 2147483647 w 75"/>
              <a:gd name="T1" fmla="*/ 0 h 42"/>
              <a:gd name="T2" fmla="*/ 2147483647 w 75"/>
              <a:gd name="T3" fmla="*/ 2147483647 h 42"/>
              <a:gd name="T4" fmla="*/ 2147483647 w 75"/>
              <a:gd name="T5" fmla="*/ 2147483647 h 42"/>
              <a:gd name="T6" fmla="*/ 2147483647 w 75"/>
              <a:gd name="T7" fmla="*/ 2147483647 h 42"/>
              <a:gd name="T8" fmla="*/ 2147483647 w 75"/>
              <a:gd name="T9" fmla="*/ 2147483647 h 42"/>
              <a:gd name="T10" fmla="*/ 2147483647 w 75"/>
              <a:gd name="T11" fmla="*/ 2147483647 h 42"/>
              <a:gd name="T12" fmla="*/ 2147483647 w 75"/>
              <a:gd name="T13" fmla="*/ 2147483647 h 42"/>
              <a:gd name="T14" fmla="*/ 2147483647 w 75"/>
              <a:gd name="T15" fmla="*/ 2147483647 h 42"/>
              <a:gd name="T16" fmla="*/ 2147483647 w 75"/>
              <a:gd name="T17" fmla="*/ 2147483647 h 42"/>
              <a:gd name="T18" fmla="*/ 2147483647 w 75"/>
              <a:gd name="T19" fmla="*/ 2147483647 h 42"/>
              <a:gd name="T20" fmla="*/ 2147483647 w 75"/>
              <a:gd name="T21" fmla="*/ 2147483647 h 42"/>
              <a:gd name="T22" fmla="*/ 2147483647 w 75"/>
              <a:gd name="T23" fmla="*/ 2147483647 h 42"/>
              <a:gd name="T24" fmla="*/ 2147483647 w 75"/>
              <a:gd name="T25" fmla="*/ 2147483647 h 42"/>
              <a:gd name="T26" fmla="*/ 2147483647 w 75"/>
              <a:gd name="T27" fmla="*/ 2147483647 h 42"/>
              <a:gd name="T28" fmla="*/ 2147483647 w 75"/>
              <a:gd name="T29" fmla="*/ 2147483647 h 42"/>
              <a:gd name="T30" fmla="*/ 2147483647 w 75"/>
              <a:gd name="T31" fmla="*/ 2147483647 h 42"/>
              <a:gd name="T32" fmla="*/ 2147483647 w 75"/>
              <a:gd name="T33" fmla="*/ 2147483647 h 42"/>
              <a:gd name="T34" fmla="*/ 2147483647 w 75"/>
              <a:gd name="T35" fmla="*/ 2147483647 h 42"/>
              <a:gd name="T36" fmla="*/ 2147483647 w 75"/>
              <a:gd name="T37" fmla="*/ 2147483647 h 42"/>
              <a:gd name="T38" fmla="*/ 2147483647 w 75"/>
              <a:gd name="T39" fmla="*/ 2147483647 h 42"/>
              <a:gd name="T40" fmla="*/ 2147483647 w 75"/>
              <a:gd name="T41" fmla="*/ 2147483647 h 42"/>
              <a:gd name="T42" fmla="*/ 2147483647 w 75"/>
              <a:gd name="T43" fmla="*/ 2147483647 h 42"/>
              <a:gd name="T44" fmla="*/ 2147483647 w 75"/>
              <a:gd name="T45" fmla="*/ 2147483647 h 42"/>
              <a:gd name="T46" fmla="*/ 2147483647 w 75"/>
              <a:gd name="T47" fmla="*/ 2147483647 h 42"/>
              <a:gd name="T48" fmla="*/ 2147483647 w 75"/>
              <a:gd name="T49" fmla="*/ 2147483647 h 42"/>
              <a:gd name="T50" fmla="*/ 2147483647 w 75"/>
              <a:gd name="T51" fmla="*/ 2147483647 h 42"/>
              <a:gd name="T52" fmla="*/ 2147483647 w 75"/>
              <a:gd name="T53" fmla="*/ 0 h 42"/>
              <a:gd name="T54" fmla="*/ 2147483647 w 75"/>
              <a:gd name="T55" fmla="*/ 2147483647 h 42"/>
              <a:gd name="T56" fmla="*/ 2147483647 w 75"/>
              <a:gd name="T57" fmla="*/ 2147483647 h 42"/>
              <a:gd name="T58" fmla="*/ 2147483647 w 75"/>
              <a:gd name="T59" fmla="*/ 2147483647 h 42"/>
              <a:gd name="T60" fmla="*/ 2147483647 w 75"/>
              <a:gd name="T61" fmla="*/ 2147483647 h 42"/>
              <a:gd name="T62" fmla="*/ 2147483647 w 75"/>
              <a:gd name="T63" fmla="*/ 0 h 42"/>
              <a:gd name="T64" fmla="*/ 2147483647 w 75"/>
              <a:gd name="T65" fmla="*/ 2147483647 h 42"/>
              <a:gd name="T66" fmla="*/ 2147483647 w 75"/>
              <a:gd name="T67" fmla="*/ 2147483647 h 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5"/>
              <a:gd name="T103" fmla="*/ 0 h 42"/>
              <a:gd name="T104" fmla="*/ 75 w 75"/>
              <a:gd name="T105" fmla="*/ 42 h 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5" h="42">
                <a:moveTo>
                  <a:pt x="6" y="0"/>
                </a:moveTo>
                <a:lnTo>
                  <a:pt x="4" y="0"/>
                </a:lnTo>
                <a:lnTo>
                  <a:pt x="0" y="0"/>
                </a:lnTo>
                <a:lnTo>
                  <a:pt x="2" y="1"/>
                </a:lnTo>
                <a:lnTo>
                  <a:pt x="0" y="5"/>
                </a:lnTo>
                <a:lnTo>
                  <a:pt x="2" y="11"/>
                </a:lnTo>
                <a:lnTo>
                  <a:pt x="2" y="15"/>
                </a:lnTo>
                <a:lnTo>
                  <a:pt x="2" y="19"/>
                </a:lnTo>
                <a:lnTo>
                  <a:pt x="2" y="21"/>
                </a:lnTo>
                <a:lnTo>
                  <a:pt x="10" y="21"/>
                </a:lnTo>
                <a:lnTo>
                  <a:pt x="19" y="23"/>
                </a:lnTo>
                <a:lnTo>
                  <a:pt x="19" y="26"/>
                </a:lnTo>
                <a:lnTo>
                  <a:pt x="19" y="28"/>
                </a:lnTo>
                <a:lnTo>
                  <a:pt x="23" y="28"/>
                </a:lnTo>
                <a:lnTo>
                  <a:pt x="27" y="28"/>
                </a:lnTo>
                <a:lnTo>
                  <a:pt x="27" y="32"/>
                </a:lnTo>
                <a:lnTo>
                  <a:pt x="33" y="34"/>
                </a:lnTo>
                <a:lnTo>
                  <a:pt x="40" y="34"/>
                </a:lnTo>
                <a:lnTo>
                  <a:pt x="38" y="32"/>
                </a:lnTo>
                <a:lnTo>
                  <a:pt x="36" y="32"/>
                </a:lnTo>
                <a:lnTo>
                  <a:pt x="35" y="32"/>
                </a:lnTo>
                <a:lnTo>
                  <a:pt x="38" y="30"/>
                </a:lnTo>
                <a:lnTo>
                  <a:pt x="36" y="26"/>
                </a:lnTo>
                <a:lnTo>
                  <a:pt x="36" y="24"/>
                </a:lnTo>
                <a:lnTo>
                  <a:pt x="33" y="24"/>
                </a:lnTo>
                <a:lnTo>
                  <a:pt x="33" y="21"/>
                </a:lnTo>
                <a:lnTo>
                  <a:pt x="36" y="17"/>
                </a:lnTo>
                <a:lnTo>
                  <a:pt x="42" y="15"/>
                </a:lnTo>
                <a:lnTo>
                  <a:pt x="40" y="13"/>
                </a:lnTo>
                <a:lnTo>
                  <a:pt x="44" y="11"/>
                </a:lnTo>
                <a:lnTo>
                  <a:pt x="46" y="11"/>
                </a:lnTo>
                <a:lnTo>
                  <a:pt x="48" y="9"/>
                </a:lnTo>
                <a:lnTo>
                  <a:pt x="52" y="15"/>
                </a:lnTo>
                <a:lnTo>
                  <a:pt x="56" y="23"/>
                </a:lnTo>
                <a:lnTo>
                  <a:pt x="60" y="21"/>
                </a:lnTo>
                <a:lnTo>
                  <a:pt x="63" y="21"/>
                </a:lnTo>
                <a:lnTo>
                  <a:pt x="61" y="23"/>
                </a:lnTo>
                <a:lnTo>
                  <a:pt x="61" y="24"/>
                </a:lnTo>
                <a:lnTo>
                  <a:pt x="60" y="30"/>
                </a:lnTo>
                <a:lnTo>
                  <a:pt x="60" y="36"/>
                </a:lnTo>
                <a:lnTo>
                  <a:pt x="61" y="40"/>
                </a:lnTo>
                <a:lnTo>
                  <a:pt x="65" y="42"/>
                </a:lnTo>
                <a:lnTo>
                  <a:pt x="67" y="42"/>
                </a:lnTo>
                <a:lnTo>
                  <a:pt x="71" y="42"/>
                </a:lnTo>
                <a:lnTo>
                  <a:pt x="71" y="38"/>
                </a:lnTo>
                <a:lnTo>
                  <a:pt x="73" y="36"/>
                </a:lnTo>
                <a:lnTo>
                  <a:pt x="75" y="32"/>
                </a:lnTo>
                <a:lnTo>
                  <a:pt x="73" y="28"/>
                </a:lnTo>
                <a:lnTo>
                  <a:pt x="71" y="26"/>
                </a:lnTo>
                <a:lnTo>
                  <a:pt x="73" y="21"/>
                </a:lnTo>
                <a:lnTo>
                  <a:pt x="63" y="13"/>
                </a:lnTo>
                <a:lnTo>
                  <a:pt x="56" y="1"/>
                </a:lnTo>
                <a:lnTo>
                  <a:pt x="48" y="1"/>
                </a:lnTo>
                <a:lnTo>
                  <a:pt x="44" y="0"/>
                </a:lnTo>
                <a:lnTo>
                  <a:pt x="42" y="3"/>
                </a:lnTo>
                <a:lnTo>
                  <a:pt x="42" y="5"/>
                </a:lnTo>
                <a:lnTo>
                  <a:pt x="31" y="9"/>
                </a:lnTo>
                <a:lnTo>
                  <a:pt x="21" y="11"/>
                </a:lnTo>
                <a:lnTo>
                  <a:pt x="19" y="9"/>
                </a:lnTo>
                <a:lnTo>
                  <a:pt x="17" y="7"/>
                </a:lnTo>
                <a:lnTo>
                  <a:pt x="15" y="9"/>
                </a:lnTo>
                <a:lnTo>
                  <a:pt x="12" y="9"/>
                </a:lnTo>
                <a:lnTo>
                  <a:pt x="10" y="5"/>
                </a:lnTo>
                <a:lnTo>
                  <a:pt x="6" y="0"/>
                </a:lnTo>
                <a:close/>
                <a:moveTo>
                  <a:pt x="17" y="32"/>
                </a:moveTo>
                <a:lnTo>
                  <a:pt x="19" y="36"/>
                </a:lnTo>
                <a:lnTo>
                  <a:pt x="17" y="32"/>
                </a:lnTo>
                <a:close/>
              </a:path>
            </a:pathLst>
          </a:custGeom>
          <a:solidFill>
            <a:srgbClr val="EAEAEA"/>
          </a:solidFill>
          <a:ln w="2520">
            <a:solidFill>
              <a:srgbClr val="C0C0C0"/>
            </a:solidFill>
            <a:round/>
            <a:headEnd/>
            <a:tailEnd/>
          </a:ln>
        </p:spPr>
        <p:txBody>
          <a:bodyPr wrap="none" anchor="ctr"/>
          <a:lstStyle/>
          <a:p>
            <a:endParaRPr lang="en-US"/>
          </a:p>
        </p:txBody>
      </p:sp>
      <p:sp>
        <p:nvSpPr>
          <p:cNvPr id="30833" name="Freeform 115"/>
          <p:cNvSpPr>
            <a:spLocks noChangeArrowheads="1"/>
          </p:cNvSpPr>
          <p:nvPr/>
        </p:nvSpPr>
        <p:spPr bwMode="auto">
          <a:xfrm>
            <a:off x="5103813" y="3473450"/>
            <a:ext cx="323850" cy="341313"/>
          </a:xfrm>
          <a:custGeom>
            <a:avLst/>
            <a:gdLst>
              <a:gd name="T0" fmla="*/ 2147483647 w 190"/>
              <a:gd name="T1" fmla="*/ 2147483647 h 215"/>
              <a:gd name="T2" fmla="*/ 2147483647 w 190"/>
              <a:gd name="T3" fmla="*/ 2147483647 h 215"/>
              <a:gd name="T4" fmla="*/ 2147483647 w 190"/>
              <a:gd name="T5" fmla="*/ 2147483647 h 215"/>
              <a:gd name="T6" fmla="*/ 2147483647 w 190"/>
              <a:gd name="T7" fmla="*/ 2147483647 h 215"/>
              <a:gd name="T8" fmla="*/ 2147483647 w 190"/>
              <a:gd name="T9" fmla="*/ 2147483647 h 215"/>
              <a:gd name="T10" fmla="*/ 2147483647 w 190"/>
              <a:gd name="T11" fmla="*/ 2147483647 h 215"/>
              <a:gd name="T12" fmla="*/ 2147483647 w 190"/>
              <a:gd name="T13" fmla="*/ 2147483647 h 215"/>
              <a:gd name="T14" fmla="*/ 2147483647 w 190"/>
              <a:gd name="T15" fmla="*/ 2147483647 h 215"/>
              <a:gd name="T16" fmla="*/ 2147483647 w 190"/>
              <a:gd name="T17" fmla="*/ 2147483647 h 215"/>
              <a:gd name="T18" fmla="*/ 2147483647 w 190"/>
              <a:gd name="T19" fmla="*/ 2147483647 h 215"/>
              <a:gd name="T20" fmla="*/ 2147483647 w 190"/>
              <a:gd name="T21" fmla="*/ 2147483647 h 215"/>
              <a:gd name="T22" fmla="*/ 2147483647 w 190"/>
              <a:gd name="T23" fmla="*/ 2147483647 h 215"/>
              <a:gd name="T24" fmla="*/ 2147483647 w 190"/>
              <a:gd name="T25" fmla="*/ 2147483647 h 215"/>
              <a:gd name="T26" fmla="*/ 2147483647 w 190"/>
              <a:gd name="T27" fmla="*/ 2147483647 h 215"/>
              <a:gd name="T28" fmla="*/ 2147483647 w 190"/>
              <a:gd name="T29" fmla="*/ 2147483647 h 215"/>
              <a:gd name="T30" fmla="*/ 2147483647 w 190"/>
              <a:gd name="T31" fmla="*/ 2147483647 h 215"/>
              <a:gd name="T32" fmla="*/ 2147483647 w 190"/>
              <a:gd name="T33" fmla="*/ 2147483647 h 215"/>
              <a:gd name="T34" fmla="*/ 2147483647 w 190"/>
              <a:gd name="T35" fmla="*/ 2147483647 h 215"/>
              <a:gd name="T36" fmla="*/ 2147483647 w 190"/>
              <a:gd name="T37" fmla="*/ 2147483647 h 215"/>
              <a:gd name="T38" fmla="*/ 2147483647 w 190"/>
              <a:gd name="T39" fmla="*/ 2147483647 h 215"/>
              <a:gd name="T40" fmla="*/ 2147483647 w 190"/>
              <a:gd name="T41" fmla="*/ 2147483647 h 215"/>
              <a:gd name="T42" fmla="*/ 2147483647 w 190"/>
              <a:gd name="T43" fmla="*/ 2147483647 h 215"/>
              <a:gd name="T44" fmla="*/ 2147483647 w 190"/>
              <a:gd name="T45" fmla="*/ 2147483647 h 215"/>
              <a:gd name="T46" fmla="*/ 2147483647 w 190"/>
              <a:gd name="T47" fmla="*/ 0 h 215"/>
              <a:gd name="T48" fmla="*/ 2147483647 w 190"/>
              <a:gd name="T49" fmla="*/ 2147483647 h 215"/>
              <a:gd name="T50" fmla="*/ 2147483647 w 190"/>
              <a:gd name="T51" fmla="*/ 2147483647 h 215"/>
              <a:gd name="T52" fmla="*/ 2147483647 w 190"/>
              <a:gd name="T53" fmla="*/ 2147483647 h 215"/>
              <a:gd name="T54" fmla="*/ 2147483647 w 190"/>
              <a:gd name="T55" fmla="*/ 2147483647 h 215"/>
              <a:gd name="T56" fmla="*/ 2147483647 w 190"/>
              <a:gd name="T57" fmla="*/ 2147483647 h 215"/>
              <a:gd name="T58" fmla="*/ 2147483647 w 190"/>
              <a:gd name="T59" fmla="*/ 2147483647 h 215"/>
              <a:gd name="T60" fmla="*/ 2147483647 w 190"/>
              <a:gd name="T61" fmla="*/ 2147483647 h 215"/>
              <a:gd name="T62" fmla="*/ 2147483647 w 190"/>
              <a:gd name="T63" fmla="*/ 2147483647 h 215"/>
              <a:gd name="T64" fmla="*/ 2147483647 w 190"/>
              <a:gd name="T65" fmla="*/ 2147483647 h 215"/>
              <a:gd name="T66" fmla="*/ 2147483647 w 190"/>
              <a:gd name="T67" fmla="*/ 2147483647 h 215"/>
              <a:gd name="T68" fmla="*/ 2147483647 w 190"/>
              <a:gd name="T69" fmla="*/ 2147483647 h 215"/>
              <a:gd name="T70" fmla="*/ 2147483647 w 190"/>
              <a:gd name="T71" fmla="*/ 2147483647 h 215"/>
              <a:gd name="T72" fmla="*/ 2147483647 w 190"/>
              <a:gd name="T73" fmla="*/ 2147483647 h 215"/>
              <a:gd name="T74" fmla="*/ 2147483647 w 190"/>
              <a:gd name="T75" fmla="*/ 2147483647 h 215"/>
              <a:gd name="T76" fmla="*/ 2147483647 w 190"/>
              <a:gd name="T77" fmla="*/ 2147483647 h 215"/>
              <a:gd name="T78" fmla="*/ 2147483647 w 190"/>
              <a:gd name="T79" fmla="*/ 2147483647 h 215"/>
              <a:gd name="T80" fmla="*/ 2147483647 w 190"/>
              <a:gd name="T81" fmla="*/ 2147483647 h 215"/>
              <a:gd name="T82" fmla="*/ 2147483647 w 190"/>
              <a:gd name="T83" fmla="*/ 2147483647 h 215"/>
              <a:gd name="T84" fmla="*/ 2147483647 w 190"/>
              <a:gd name="T85" fmla="*/ 2147483647 h 215"/>
              <a:gd name="T86" fmla="*/ 2147483647 w 190"/>
              <a:gd name="T87" fmla="*/ 2147483647 h 215"/>
              <a:gd name="T88" fmla="*/ 2147483647 w 190"/>
              <a:gd name="T89" fmla="*/ 2147483647 h 215"/>
              <a:gd name="T90" fmla="*/ 2147483647 w 190"/>
              <a:gd name="T91" fmla="*/ 2147483647 h 215"/>
              <a:gd name="T92" fmla="*/ 2147483647 w 190"/>
              <a:gd name="T93" fmla="*/ 2147483647 h 215"/>
              <a:gd name="T94" fmla="*/ 2147483647 w 190"/>
              <a:gd name="T95" fmla="*/ 2147483647 h 215"/>
              <a:gd name="T96" fmla="*/ 2147483647 w 190"/>
              <a:gd name="T97" fmla="*/ 2147483647 h 215"/>
              <a:gd name="T98" fmla="*/ 0 w 190"/>
              <a:gd name="T99" fmla="*/ 2147483647 h 215"/>
              <a:gd name="T100" fmla="*/ 2147483647 w 190"/>
              <a:gd name="T101" fmla="*/ 2147483647 h 215"/>
              <a:gd name="T102" fmla="*/ 2147483647 w 190"/>
              <a:gd name="T103" fmla="*/ 2147483647 h 215"/>
              <a:gd name="T104" fmla="*/ 2147483647 w 190"/>
              <a:gd name="T105" fmla="*/ 2147483647 h 215"/>
              <a:gd name="T106" fmla="*/ 2147483647 w 190"/>
              <a:gd name="T107" fmla="*/ 2147483647 h 215"/>
              <a:gd name="T108" fmla="*/ 2147483647 w 190"/>
              <a:gd name="T109" fmla="*/ 2147483647 h 215"/>
              <a:gd name="T110" fmla="*/ 2147483647 w 190"/>
              <a:gd name="T111" fmla="*/ 2147483647 h 215"/>
              <a:gd name="T112" fmla="*/ 2147483647 w 190"/>
              <a:gd name="T113" fmla="*/ 2147483647 h 215"/>
              <a:gd name="T114" fmla="*/ 2147483647 w 190"/>
              <a:gd name="T115" fmla="*/ 2147483647 h 21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0"/>
              <a:gd name="T175" fmla="*/ 0 h 215"/>
              <a:gd name="T176" fmla="*/ 190 w 190"/>
              <a:gd name="T177" fmla="*/ 215 h 21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0" h="215">
                <a:moveTo>
                  <a:pt x="87" y="215"/>
                </a:moveTo>
                <a:lnTo>
                  <a:pt x="90" y="209"/>
                </a:lnTo>
                <a:lnTo>
                  <a:pt x="92" y="201"/>
                </a:lnTo>
                <a:lnTo>
                  <a:pt x="100" y="199"/>
                </a:lnTo>
                <a:lnTo>
                  <a:pt x="108" y="198"/>
                </a:lnTo>
                <a:lnTo>
                  <a:pt x="106" y="190"/>
                </a:lnTo>
                <a:lnTo>
                  <a:pt x="100" y="184"/>
                </a:lnTo>
                <a:lnTo>
                  <a:pt x="100" y="178"/>
                </a:lnTo>
                <a:lnTo>
                  <a:pt x="104" y="174"/>
                </a:lnTo>
                <a:lnTo>
                  <a:pt x="96" y="165"/>
                </a:lnTo>
                <a:lnTo>
                  <a:pt x="100" y="161"/>
                </a:lnTo>
                <a:lnTo>
                  <a:pt x="106" y="157"/>
                </a:lnTo>
                <a:lnTo>
                  <a:pt x="108" y="151"/>
                </a:lnTo>
                <a:lnTo>
                  <a:pt x="111" y="155"/>
                </a:lnTo>
                <a:lnTo>
                  <a:pt x="117" y="150"/>
                </a:lnTo>
                <a:lnTo>
                  <a:pt x="123" y="144"/>
                </a:lnTo>
                <a:lnTo>
                  <a:pt x="127" y="140"/>
                </a:lnTo>
                <a:lnTo>
                  <a:pt x="129" y="132"/>
                </a:lnTo>
                <a:lnTo>
                  <a:pt x="138" y="128"/>
                </a:lnTo>
                <a:lnTo>
                  <a:pt x="142" y="125"/>
                </a:lnTo>
                <a:lnTo>
                  <a:pt x="144" y="119"/>
                </a:lnTo>
                <a:lnTo>
                  <a:pt x="150" y="115"/>
                </a:lnTo>
                <a:lnTo>
                  <a:pt x="150" y="107"/>
                </a:lnTo>
                <a:lnTo>
                  <a:pt x="152" y="100"/>
                </a:lnTo>
                <a:lnTo>
                  <a:pt x="158" y="94"/>
                </a:lnTo>
                <a:lnTo>
                  <a:pt x="159" y="88"/>
                </a:lnTo>
                <a:lnTo>
                  <a:pt x="159" y="82"/>
                </a:lnTo>
                <a:lnTo>
                  <a:pt x="154" y="77"/>
                </a:lnTo>
                <a:lnTo>
                  <a:pt x="150" y="73"/>
                </a:lnTo>
                <a:lnTo>
                  <a:pt x="146" y="71"/>
                </a:lnTo>
                <a:lnTo>
                  <a:pt x="144" y="59"/>
                </a:lnTo>
                <a:lnTo>
                  <a:pt x="140" y="56"/>
                </a:lnTo>
                <a:lnTo>
                  <a:pt x="142" y="50"/>
                </a:lnTo>
                <a:lnTo>
                  <a:pt x="148" y="46"/>
                </a:lnTo>
                <a:lnTo>
                  <a:pt x="152" y="44"/>
                </a:lnTo>
                <a:lnTo>
                  <a:pt x="156" y="46"/>
                </a:lnTo>
                <a:lnTo>
                  <a:pt x="159" y="44"/>
                </a:lnTo>
                <a:lnTo>
                  <a:pt x="161" y="42"/>
                </a:lnTo>
                <a:lnTo>
                  <a:pt x="167" y="38"/>
                </a:lnTo>
                <a:lnTo>
                  <a:pt x="175" y="36"/>
                </a:lnTo>
                <a:lnTo>
                  <a:pt x="181" y="32"/>
                </a:lnTo>
                <a:lnTo>
                  <a:pt x="184" y="29"/>
                </a:lnTo>
                <a:lnTo>
                  <a:pt x="188" y="25"/>
                </a:lnTo>
                <a:lnTo>
                  <a:pt x="190" y="17"/>
                </a:lnTo>
                <a:lnTo>
                  <a:pt x="186" y="11"/>
                </a:lnTo>
                <a:lnTo>
                  <a:pt x="182" y="8"/>
                </a:lnTo>
                <a:lnTo>
                  <a:pt x="169" y="0"/>
                </a:lnTo>
                <a:lnTo>
                  <a:pt x="159" y="0"/>
                </a:lnTo>
                <a:lnTo>
                  <a:pt x="158" y="2"/>
                </a:lnTo>
                <a:lnTo>
                  <a:pt x="154" y="2"/>
                </a:lnTo>
                <a:lnTo>
                  <a:pt x="146" y="2"/>
                </a:lnTo>
                <a:lnTo>
                  <a:pt x="136" y="6"/>
                </a:lnTo>
                <a:lnTo>
                  <a:pt x="129" y="8"/>
                </a:lnTo>
                <a:lnTo>
                  <a:pt x="115" y="15"/>
                </a:lnTo>
                <a:lnTo>
                  <a:pt x="115" y="23"/>
                </a:lnTo>
                <a:lnTo>
                  <a:pt x="111" y="27"/>
                </a:lnTo>
                <a:lnTo>
                  <a:pt x="113" y="31"/>
                </a:lnTo>
                <a:lnTo>
                  <a:pt x="111" y="38"/>
                </a:lnTo>
                <a:lnTo>
                  <a:pt x="106" y="40"/>
                </a:lnTo>
                <a:lnTo>
                  <a:pt x="100" y="38"/>
                </a:lnTo>
                <a:lnTo>
                  <a:pt x="98" y="44"/>
                </a:lnTo>
                <a:lnTo>
                  <a:pt x="102" y="48"/>
                </a:lnTo>
                <a:lnTo>
                  <a:pt x="102" y="56"/>
                </a:lnTo>
                <a:lnTo>
                  <a:pt x="96" y="59"/>
                </a:lnTo>
                <a:lnTo>
                  <a:pt x="96" y="65"/>
                </a:lnTo>
                <a:lnTo>
                  <a:pt x="96" y="71"/>
                </a:lnTo>
                <a:lnTo>
                  <a:pt x="90" y="71"/>
                </a:lnTo>
                <a:lnTo>
                  <a:pt x="85" y="69"/>
                </a:lnTo>
                <a:lnTo>
                  <a:pt x="83" y="67"/>
                </a:lnTo>
                <a:lnTo>
                  <a:pt x="79" y="71"/>
                </a:lnTo>
                <a:lnTo>
                  <a:pt x="73" y="75"/>
                </a:lnTo>
                <a:lnTo>
                  <a:pt x="77" y="80"/>
                </a:lnTo>
                <a:lnTo>
                  <a:pt x="75" y="82"/>
                </a:lnTo>
                <a:lnTo>
                  <a:pt x="73" y="84"/>
                </a:lnTo>
                <a:lnTo>
                  <a:pt x="69" y="82"/>
                </a:lnTo>
                <a:lnTo>
                  <a:pt x="60" y="94"/>
                </a:lnTo>
                <a:lnTo>
                  <a:pt x="54" y="98"/>
                </a:lnTo>
                <a:lnTo>
                  <a:pt x="52" y="103"/>
                </a:lnTo>
                <a:lnTo>
                  <a:pt x="52" y="109"/>
                </a:lnTo>
                <a:lnTo>
                  <a:pt x="44" y="109"/>
                </a:lnTo>
                <a:lnTo>
                  <a:pt x="42" y="115"/>
                </a:lnTo>
                <a:lnTo>
                  <a:pt x="37" y="113"/>
                </a:lnTo>
                <a:lnTo>
                  <a:pt x="25" y="113"/>
                </a:lnTo>
                <a:lnTo>
                  <a:pt x="21" y="113"/>
                </a:lnTo>
                <a:lnTo>
                  <a:pt x="16" y="115"/>
                </a:lnTo>
                <a:lnTo>
                  <a:pt x="4" y="107"/>
                </a:lnTo>
                <a:lnTo>
                  <a:pt x="8" y="121"/>
                </a:lnTo>
                <a:lnTo>
                  <a:pt x="6" y="125"/>
                </a:lnTo>
                <a:lnTo>
                  <a:pt x="8" y="128"/>
                </a:lnTo>
                <a:lnTo>
                  <a:pt x="14" y="136"/>
                </a:lnTo>
                <a:lnTo>
                  <a:pt x="19" y="138"/>
                </a:lnTo>
                <a:lnTo>
                  <a:pt x="23" y="144"/>
                </a:lnTo>
                <a:lnTo>
                  <a:pt x="23" y="151"/>
                </a:lnTo>
                <a:lnTo>
                  <a:pt x="29" y="155"/>
                </a:lnTo>
                <a:lnTo>
                  <a:pt x="29" y="159"/>
                </a:lnTo>
                <a:lnTo>
                  <a:pt x="25" y="163"/>
                </a:lnTo>
                <a:lnTo>
                  <a:pt x="17" y="165"/>
                </a:lnTo>
                <a:lnTo>
                  <a:pt x="10" y="167"/>
                </a:lnTo>
                <a:lnTo>
                  <a:pt x="2" y="178"/>
                </a:lnTo>
                <a:lnTo>
                  <a:pt x="0" y="192"/>
                </a:lnTo>
                <a:lnTo>
                  <a:pt x="12" y="190"/>
                </a:lnTo>
                <a:lnTo>
                  <a:pt x="29" y="186"/>
                </a:lnTo>
                <a:lnTo>
                  <a:pt x="46" y="184"/>
                </a:lnTo>
                <a:lnTo>
                  <a:pt x="60" y="186"/>
                </a:lnTo>
                <a:lnTo>
                  <a:pt x="65" y="194"/>
                </a:lnTo>
                <a:lnTo>
                  <a:pt x="64" y="196"/>
                </a:lnTo>
                <a:lnTo>
                  <a:pt x="64" y="199"/>
                </a:lnTo>
                <a:lnTo>
                  <a:pt x="67" y="199"/>
                </a:lnTo>
                <a:lnTo>
                  <a:pt x="71" y="199"/>
                </a:lnTo>
                <a:lnTo>
                  <a:pt x="75" y="201"/>
                </a:lnTo>
                <a:lnTo>
                  <a:pt x="77" y="203"/>
                </a:lnTo>
                <a:lnTo>
                  <a:pt x="77" y="205"/>
                </a:lnTo>
                <a:lnTo>
                  <a:pt x="75" y="207"/>
                </a:lnTo>
                <a:lnTo>
                  <a:pt x="77" y="209"/>
                </a:lnTo>
                <a:lnTo>
                  <a:pt x="77" y="211"/>
                </a:lnTo>
                <a:lnTo>
                  <a:pt x="87" y="215"/>
                </a:lnTo>
                <a:close/>
              </a:path>
            </a:pathLst>
          </a:custGeom>
          <a:solidFill>
            <a:srgbClr val="EAEAEA"/>
          </a:solidFill>
          <a:ln w="2520">
            <a:solidFill>
              <a:srgbClr val="C0C0C0"/>
            </a:solidFill>
            <a:round/>
            <a:headEnd/>
            <a:tailEnd/>
          </a:ln>
        </p:spPr>
        <p:txBody>
          <a:bodyPr wrap="none" anchor="ctr"/>
          <a:lstStyle/>
          <a:p>
            <a:endParaRPr lang="en-US"/>
          </a:p>
        </p:txBody>
      </p:sp>
      <p:sp>
        <p:nvSpPr>
          <p:cNvPr id="30834" name="Freeform 116"/>
          <p:cNvSpPr>
            <a:spLocks noChangeArrowheads="1"/>
          </p:cNvSpPr>
          <p:nvPr/>
        </p:nvSpPr>
        <p:spPr bwMode="auto">
          <a:xfrm>
            <a:off x="4903788" y="3749675"/>
            <a:ext cx="163512" cy="238125"/>
          </a:xfrm>
          <a:custGeom>
            <a:avLst/>
            <a:gdLst>
              <a:gd name="T0" fmla="*/ 2147483647 w 96"/>
              <a:gd name="T1" fmla="*/ 2147483647 h 150"/>
              <a:gd name="T2" fmla="*/ 2147483647 w 96"/>
              <a:gd name="T3" fmla="*/ 2147483647 h 150"/>
              <a:gd name="T4" fmla="*/ 2147483647 w 96"/>
              <a:gd name="T5" fmla="*/ 0 h 150"/>
              <a:gd name="T6" fmla="*/ 2147483647 w 96"/>
              <a:gd name="T7" fmla="*/ 2147483647 h 150"/>
              <a:gd name="T8" fmla="*/ 2147483647 w 96"/>
              <a:gd name="T9" fmla="*/ 2147483647 h 150"/>
              <a:gd name="T10" fmla="*/ 2147483647 w 96"/>
              <a:gd name="T11" fmla="*/ 2147483647 h 150"/>
              <a:gd name="T12" fmla="*/ 2147483647 w 96"/>
              <a:gd name="T13" fmla="*/ 2147483647 h 150"/>
              <a:gd name="T14" fmla="*/ 2147483647 w 96"/>
              <a:gd name="T15" fmla="*/ 2147483647 h 150"/>
              <a:gd name="T16" fmla="*/ 2147483647 w 96"/>
              <a:gd name="T17" fmla="*/ 2147483647 h 150"/>
              <a:gd name="T18" fmla="*/ 2147483647 w 96"/>
              <a:gd name="T19" fmla="*/ 2147483647 h 150"/>
              <a:gd name="T20" fmla="*/ 2147483647 w 96"/>
              <a:gd name="T21" fmla="*/ 2147483647 h 150"/>
              <a:gd name="T22" fmla="*/ 2147483647 w 96"/>
              <a:gd name="T23" fmla="*/ 2147483647 h 150"/>
              <a:gd name="T24" fmla="*/ 2147483647 w 96"/>
              <a:gd name="T25" fmla="*/ 2147483647 h 150"/>
              <a:gd name="T26" fmla="*/ 2147483647 w 96"/>
              <a:gd name="T27" fmla="*/ 2147483647 h 150"/>
              <a:gd name="T28" fmla="*/ 2147483647 w 96"/>
              <a:gd name="T29" fmla="*/ 2147483647 h 150"/>
              <a:gd name="T30" fmla="*/ 2147483647 w 96"/>
              <a:gd name="T31" fmla="*/ 2147483647 h 150"/>
              <a:gd name="T32" fmla="*/ 2147483647 w 96"/>
              <a:gd name="T33" fmla="*/ 2147483647 h 150"/>
              <a:gd name="T34" fmla="*/ 2147483647 w 96"/>
              <a:gd name="T35" fmla="*/ 2147483647 h 150"/>
              <a:gd name="T36" fmla="*/ 2147483647 w 96"/>
              <a:gd name="T37" fmla="*/ 2147483647 h 150"/>
              <a:gd name="T38" fmla="*/ 2147483647 w 96"/>
              <a:gd name="T39" fmla="*/ 2147483647 h 150"/>
              <a:gd name="T40" fmla="*/ 2147483647 w 96"/>
              <a:gd name="T41" fmla="*/ 2147483647 h 150"/>
              <a:gd name="T42" fmla="*/ 2147483647 w 96"/>
              <a:gd name="T43" fmla="*/ 2147483647 h 150"/>
              <a:gd name="T44" fmla="*/ 2147483647 w 96"/>
              <a:gd name="T45" fmla="*/ 2147483647 h 150"/>
              <a:gd name="T46" fmla="*/ 2147483647 w 96"/>
              <a:gd name="T47" fmla="*/ 2147483647 h 150"/>
              <a:gd name="T48" fmla="*/ 2147483647 w 96"/>
              <a:gd name="T49" fmla="*/ 2147483647 h 150"/>
              <a:gd name="T50" fmla="*/ 2147483647 w 96"/>
              <a:gd name="T51" fmla="*/ 2147483647 h 150"/>
              <a:gd name="T52" fmla="*/ 2147483647 w 96"/>
              <a:gd name="T53" fmla="*/ 2147483647 h 150"/>
              <a:gd name="T54" fmla="*/ 2147483647 w 96"/>
              <a:gd name="T55" fmla="*/ 2147483647 h 150"/>
              <a:gd name="T56" fmla="*/ 2147483647 w 96"/>
              <a:gd name="T57" fmla="*/ 2147483647 h 150"/>
              <a:gd name="T58" fmla="*/ 2147483647 w 96"/>
              <a:gd name="T59" fmla="*/ 2147483647 h 150"/>
              <a:gd name="T60" fmla="*/ 0 w 96"/>
              <a:gd name="T61" fmla="*/ 2147483647 h 150"/>
              <a:gd name="T62" fmla="*/ 2147483647 w 96"/>
              <a:gd name="T63" fmla="*/ 2147483647 h 1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6"/>
              <a:gd name="T97" fmla="*/ 0 h 150"/>
              <a:gd name="T98" fmla="*/ 96 w 96"/>
              <a:gd name="T99" fmla="*/ 150 h 1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6" h="150">
                <a:moveTo>
                  <a:pt x="56" y="14"/>
                </a:moveTo>
                <a:lnTo>
                  <a:pt x="50" y="12"/>
                </a:lnTo>
                <a:lnTo>
                  <a:pt x="50" y="6"/>
                </a:lnTo>
                <a:lnTo>
                  <a:pt x="48" y="6"/>
                </a:lnTo>
                <a:lnTo>
                  <a:pt x="50" y="4"/>
                </a:lnTo>
                <a:lnTo>
                  <a:pt x="52" y="0"/>
                </a:lnTo>
                <a:lnTo>
                  <a:pt x="52" y="8"/>
                </a:lnTo>
                <a:lnTo>
                  <a:pt x="56" y="14"/>
                </a:lnTo>
                <a:close/>
                <a:moveTo>
                  <a:pt x="19" y="150"/>
                </a:moveTo>
                <a:lnTo>
                  <a:pt x="21" y="148"/>
                </a:lnTo>
                <a:lnTo>
                  <a:pt x="23" y="148"/>
                </a:lnTo>
                <a:lnTo>
                  <a:pt x="25" y="146"/>
                </a:lnTo>
                <a:lnTo>
                  <a:pt x="29" y="142"/>
                </a:lnTo>
                <a:lnTo>
                  <a:pt x="33" y="142"/>
                </a:lnTo>
                <a:lnTo>
                  <a:pt x="37" y="142"/>
                </a:lnTo>
                <a:lnTo>
                  <a:pt x="38" y="137"/>
                </a:lnTo>
                <a:lnTo>
                  <a:pt x="42" y="131"/>
                </a:lnTo>
                <a:lnTo>
                  <a:pt x="48" y="131"/>
                </a:lnTo>
                <a:lnTo>
                  <a:pt x="54" y="131"/>
                </a:lnTo>
                <a:lnTo>
                  <a:pt x="58" y="123"/>
                </a:lnTo>
                <a:lnTo>
                  <a:pt x="60" y="119"/>
                </a:lnTo>
                <a:lnTo>
                  <a:pt x="65" y="119"/>
                </a:lnTo>
                <a:lnTo>
                  <a:pt x="73" y="116"/>
                </a:lnTo>
                <a:lnTo>
                  <a:pt x="73" y="106"/>
                </a:lnTo>
                <a:lnTo>
                  <a:pt x="75" y="95"/>
                </a:lnTo>
                <a:lnTo>
                  <a:pt x="77" y="95"/>
                </a:lnTo>
                <a:lnTo>
                  <a:pt x="81" y="95"/>
                </a:lnTo>
                <a:lnTo>
                  <a:pt x="83" y="87"/>
                </a:lnTo>
                <a:lnTo>
                  <a:pt x="85" y="79"/>
                </a:lnTo>
                <a:lnTo>
                  <a:pt x="88" y="75"/>
                </a:lnTo>
                <a:lnTo>
                  <a:pt x="92" y="70"/>
                </a:lnTo>
                <a:lnTo>
                  <a:pt x="96" y="64"/>
                </a:lnTo>
                <a:lnTo>
                  <a:pt x="96" y="56"/>
                </a:lnTo>
                <a:lnTo>
                  <a:pt x="94" y="54"/>
                </a:lnTo>
                <a:lnTo>
                  <a:pt x="90" y="54"/>
                </a:lnTo>
                <a:lnTo>
                  <a:pt x="88" y="47"/>
                </a:lnTo>
                <a:lnTo>
                  <a:pt x="85" y="39"/>
                </a:lnTo>
                <a:lnTo>
                  <a:pt x="77" y="35"/>
                </a:lnTo>
                <a:lnTo>
                  <a:pt x="69" y="33"/>
                </a:lnTo>
                <a:lnTo>
                  <a:pt x="62" y="25"/>
                </a:lnTo>
                <a:lnTo>
                  <a:pt x="56" y="16"/>
                </a:lnTo>
                <a:lnTo>
                  <a:pt x="54" y="18"/>
                </a:lnTo>
                <a:lnTo>
                  <a:pt x="52" y="20"/>
                </a:lnTo>
                <a:lnTo>
                  <a:pt x="48" y="20"/>
                </a:lnTo>
                <a:lnTo>
                  <a:pt x="46" y="20"/>
                </a:lnTo>
                <a:lnTo>
                  <a:pt x="48" y="24"/>
                </a:lnTo>
                <a:lnTo>
                  <a:pt x="48" y="25"/>
                </a:lnTo>
                <a:lnTo>
                  <a:pt x="44" y="27"/>
                </a:lnTo>
                <a:lnTo>
                  <a:pt x="44" y="29"/>
                </a:lnTo>
                <a:lnTo>
                  <a:pt x="42" y="29"/>
                </a:lnTo>
                <a:lnTo>
                  <a:pt x="44" y="31"/>
                </a:lnTo>
                <a:lnTo>
                  <a:pt x="46" y="33"/>
                </a:lnTo>
                <a:lnTo>
                  <a:pt x="44" y="41"/>
                </a:lnTo>
                <a:lnTo>
                  <a:pt x="40" y="47"/>
                </a:lnTo>
                <a:lnTo>
                  <a:pt x="40" y="50"/>
                </a:lnTo>
                <a:lnTo>
                  <a:pt x="48" y="60"/>
                </a:lnTo>
                <a:lnTo>
                  <a:pt x="46" y="79"/>
                </a:lnTo>
                <a:lnTo>
                  <a:pt x="40" y="98"/>
                </a:lnTo>
                <a:lnTo>
                  <a:pt x="17" y="108"/>
                </a:lnTo>
                <a:lnTo>
                  <a:pt x="0" y="116"/>
                </a:lnTo>
                <a:lnTo>
                  <a:pt x="0" y="119"/>
                </a:lnTo>
                <a:lnTo>
                  <a:pt x="12" y="142"/>
                </a:lnTo>
                <a:lnTo>
                  <a:pt x="19" y="150"/>
                </a:lnTo>
                <a:close/>
              </a:path>
            </a:pathLst>
          </a:custGeom>
          <a:solidFill>
            <a:srgbClr val="EAEAEA"/>
          </a:solidFill>
          <a:ln w="2520">
            <a:solidFill>
              <a:srgbClr val="C0C0C0"/>
            </a:solidFill>
            <a:round/>
            <a:headEnd/>
            <a:tailEnd/>
          </a:ln>
        </p:spPr>
        <p:txBody>
          <a:bodyPr wrap="none" anchor="ctr"/>
          <a:lstStyle/>
          <a:p>
            <a:endParaRPr lang="en-US"/>
          </a:p>
        </p:txBody>
      </p:sp>
      <p:sp>
        <p:nvSpPr>
          <p:cNvPr id="30835" name="Freeform 117"/>
          <p:cNvSpPr>
            <a:spLocks noChangeArrowheads="1"/>
          </p:cNvSpPr>
          <p:nvPr/>
        </p:nvSpPr>
        <p:spPr bwMode="auto">
          <a:xfrm>
            <a:off x="3908425" y="2008188"/>
            <a:ext cx="558800" cy="842962"/>
          </a:xfrm>
          <a:custGeom>
            <a:avLst/>
            <a:gdLst>
              <a:gd name="T0" fmla="*/ 2147483647 w 328"/>
              <a:gd name="T1" fmla="*/ 2147483647 h 531"/>
              <a:gd name="T2" fmla="*/ 2147483647 w 328"/>
              <a:gd name="T3" fmla="*/ 2147483647 h 531"/>
              <a:gd name="T4" fmla="*/ 2147483647 w 328"/>
              <a:gd name="T5" fmla="*/ 2147483647 h 531"/>
              <a:gd name="T6" fmla="*/ 2147483647 w 328"/>
              <a:gd name="T7" fmla="*/ 2147483647 h 531"/>
              <a:gd name="T8" fmla="*/ 2147483647 w 328"/>
              <a:gd name="T9" fmla="*/ 2147483647 h 531"/>
              <a:gd name="T10" fmla="*/ 2147483647 w 328"/>
              <a:gd name="T11" fmla="*/ 2147483647 h 531"/>
              <a:gd name="T12" fmla="*/ 2147483647 w 328"/>
              <a:gd name="T13" fmla="*/ 2147483647 h 531"/>
              <a:gd name="T14" fmla="*/ 2147483647 w 328"/>
              <a:gd name="T15" fmla="*/ 2147483647 h 531"/>
              <a:gd name="T16" fmla="*/ 2147483647 w 328"/>
              <a:gd name="T17" fmla="*/ 2147483647 h 531"/>
              <a:gd name="T18" fmla="*/ 2147483647 w 328"/>
              <a:gd name="T19" fmla="*/ 2147483647 h 531"/>
              <a:gd name="T20" fmla="*/ 2147483647 w 328"/>
              <a:gd name="T21" fmla="*/ 2147483647 h 531"/>
              <a:gd name="T22" fmla="*/ 2147483647 w 328"/>
              <a:gd name="T23" fmla="*/ 2147483647 h 531"/>
              <a:gd name="T24" fmla="*/ 2147483647 w 328"/>
              <a:gd name="T25" fmla="*/ 2147483647 h 531"/>
              <a:gd name="T26" fmla="*/ 2147483647 w 328"/>
              <a:gd name="T27" fmla="*/ 2147483647 h 531"/>
              <a:gd name="T28" fmla="*/ 2147483647 w 328"/>
              <a:gd name="T29" fmla="*/ 2147483647 h 531"/>
              <a:gd name="T30" fmla="*/ 2147483647 w 328"/>
              <a:gd name="T31" fmla="*/ 2147483647 h 531"/>
              <a:gd name="T32" fmla="*/ 2147483647 w 328"/>
              <a:gd name="T33" fmla="*/ 2147483647 h 531"/>
              <a:gd name="T34" fmla="*/ 2147483647 w 328"/>
              <a:gd name="T35" fmla="*/ 2147483647 h 531"/>
              <a:gd name="T36" fmla="*/ 2147483647 w 328"/>
              <a:gd name="T37" fmla="*/ 2147483647 h 531"/>
              <a:gd name="T38" fmla="*/ 2147483647 w 328"/>
              <a:gd name="T39" fmla="*/ 2147483647 h 531"/>
              <a:gd name="T40" fmla="*/ 2147483647 w 328"/>
              <a:gd name="T41" fmla="*/ 2147483647 h 531"/>
              <a:gd name="T42" fmla="*/ 2147483647 w 328"/>
              <a:gd name="T43" fmla="*/ 2147483647 h 531"/>
              <a:gd name="T44" fmla="*/ 2147483647 w 328"/>
              <a:gd name="T45" fmla="*/ 2147483647 h 531"/>
              <a:gd name="T46" fmla="*/ 2147483647 w 328"/>
              <a:gd name="T47" fmla="*/ 2147483647 h 531"/>
              <a:gd name="T48" fmla="*/ 2147483647 w 328"/>
              <a:gd name="T49" fmla="*/ 2147483647 h 531"/>
              <a:gd name="T50" fmla="*/ 2147483647 w 328"/>
              <a:gd name="T51" fmla="*/ 2147483647 h 531"/>
              <a:gd name="T52" fmla="*/ 0 w 328"/>
              <a:gd name="T53" fmla="*/ 2147483647 h 531"/>
              <a:gd name="T54" fmla="*/ 2147483647 w 328"/>
              <a:gd name="T55" fmla="*/ 2147483647 h 531"/>
              <a:gd name="T56" fmla="*/ 2147483647 w 328"/>
              <a:gd name="T57" fmla="*/ 2147483647 h 531"/>
              <a:gd name="T58" fmla="*/ 2147483647 w 328"/>
              <a:gd name="T59" fmla="*/ 2147483647 h 531"/>
              <a:gd name="T60" fmla="*/ 2147483647 w 328"/>
              <a:gd name="T61" fmla="*/ 2147483647 h 531"/>
              <a:gd name="T62" fmla="*/ 2147483647 w 328"/>
              <a:gd name="T63" fmla="*/ 2147483647 h 531"/>
              <a:gd name="T64" fmla="*/ 2147483647 w 328"/>
              <a:gd name="T65" fmla="*/ 2147483647 h 531"/>
              <a:gd name="T66" fmla="*/ 2147483647 w 328"/>
              <a:gd name="T67" fmla="*/ 2147483647 h 531"/>
              <a:gd name="T68" fmla="*/ 2147483647 w 328"/>
              <a:gd name="T69" fmla="*/ 2147483647 h 531"/>
              <a:gd name="T70" fmla="*/ 2147483647 w 328"/>
              <a:gd name="T71" fmla="*/ 2147483647 h 531"/>
              <a:gd name="T72" fmla="*/ 2147483647 w 328"/>
              <a:gd name="T73" fmla="*/ 2147483647 h 531"/>
              <a:gd name="T74" fmla="*/ 2147483647 w 328"/>
              <a:gd name="T75" fmla="*/ 2147483647 h 531"/>
              <a:gd name="T76" fmla="*/ 2147483647 w 328"/>
              <a:gd name="T77" fmla="*/ 2147483647 h 531"/>
              <a:gd name="T78" fmla="*/ 2147483647 w 328"/>
              <a:gd name="T79" fmla="*/ 2147483647 h 531"/>
              <a:gd name="T80" fmla="*/ 2147483647 w 328"/>
              <a:gd name="T81" fmla="*/ 2147483647 h 531"/>
              <a:gd name="T82" fmla="*/ 2147483647 w 328"/>
              <a:gd name="T83" fmla="*/ 2147483647 h 531"/>
              <a:gd name="T84" fmla="*/ 2147483647 w 328"/>
              <a:gd name="T85" fmla="*/ 2147483647 h 531"/>
              <a:gd name="T86" fmla="*/ 2147483647 w 328"/>
              <a:gd name="T87" fmla="*/ 2147483647 h 531"/>
              <a:gd name="T88" fmla="*/ 2147483647 w 328"/>
              <a:gd name="T89" fmla="*/ 2147483647 h 531"/>
              <a:gd name="T90" fmla="*/ 2147483647 w 328"/>
              <a:gd name="T91" fmla="*/ 2147483647 h 531"/>
              <a:gd name="T92" fmla="*/ 2147483647 w 328"/>
              <a:gd name="T93" fmla="*/ 2147483647 h 531"/>
              <a:gd name="T94" fmla="*/ 2147483647 w 328"/>
              <a:gd name="T95" fmla="*/ 2147483647 h 531"/>
              <a:gd name="T96" fmla="*/ 2147483647 w 328"/>
              <a:gd name="T97" fmla="*/ 2147483647 h 531"/>
              <a:gd name="T98" fmla="*/ 2147483647 w 328"/>
              <a:gd name="T99" fmla="*/ 2147483647 h 531"/>
              <a:gd name="T100" fmla="*/ 2147483647 w 328"/>
              <a:gd name="T101" fmla="*/ 2147483647 h 531"/>
              <a:gd name="T102" fmla="*/ 2147483647 w 328"/>
              <a:gd name="T103" fmla="*/ 2147483647 h 531"/>
              <a:gd name="T104" fmla="*/ 2147483647 w 328"/>
              <a:gd name="T105" fmla="*/ 2147483647 h 531"/>
              <a:gd name="T106" fmla="*/ 2147483647 w 328"/>
              <a:gd name="T107" fmla="*/ 2147483647 h 531"/>
              <a:gd name="T108" fmla="*/ 2147483647 w 328"/>
              <a:gd name="T109" fmla="*/ 2147483647 h 531"/>
              <a:gd name="T110" fmla="*/ 2147483647 w 328"/>
              <a:gd name="T111" fmla="*/ 2147483647 h 531"/>
              <a:gd name="T112" fmla="*/ 2147483647 w 328"/>
              <a:gd name="T113" fmla="*/ 2147483647 h 531"/>
              <a:gd name="T114" fmla="*/ 2147483647 w 328"/>
              <a:gd name="T115" fmla="*/ 2147483647 h 531"/>
              <a:gd name="T116" fmla="*/ 2147483647 w 328"/>
              <a:gd name="T117" fmla="*/ 2147483647 h 531"/>
              <a:gd name="T118" fmla="*/ 2147483647 w 328"/>
              <a:gd name="T119" fmla="*/ 2147483647 h 531"/>
              <a:gd name="T120" fmla="*/ 2147483647 w 328"/>
              <a:gd name="T121" fmla="*/ 2147483647 h 531"/>
              <a:gd name="T122" fmla="*/ 2147483647 w 328"/>
              <a:gd name="T123" fmla="*/ 2147483647 h 53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28"/>
              <a:gd name="T187" fmla="*/ 0 h 531"/>
              <a:gd name="T188" fmla="*/ 328 w 328"/>
              <a:gd name="T189" fmla="*/ 531 h 53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28" h="531">
                <a:moveTo>
                  <a:pt x="82" y="510"/>
                </a:moveTo>
                <a:lnTo>
                  <a:pt x="82" y="510"/>
                </a:lnTo>
                <a:lnTo>
                  <a:pt x="86" y="510"/>
                </a:lnTo>
                <a:lnTo>
                  <a:pt x="88" y="508"/>
                </a:lnTo>
                <a:lnTo>
                  <a:pt x="88" y="503"/>
                </a:lnTo>
                <a:lnTo>
                  <a:pt x="86" y="501"/>
                </a:lnTo>
                <a:lnTo>
                  <a:pt x="84" y="497"/>
                </a:lnTo>
                <a:lnTo>
                  <a:pt x="84" y="493"/>
                </a:lnTo>
                <a:lnTo>
                  <a:pt x="86" y="491"/>
                </a:lnTo>
                <a:lnTo>
                  <a:pt x="88" y="489"/>
                </a:lnTo>
                <a:lnTo>
                  <a:pt x="90" y="487"/>
                </a:lnTo>
                <a:lnTo>
                  <a:pt x="92" y="485"/>
                </a:lnTo>
                <a:lnTo>
                  <a:pt x="92" y="483"/>
                </a:lnTo>
                <a:lnTo>
                  <a:pt x="90" y="480"/>
                </a:lnTo>
                <a:lnTo>
                  <a:pt x="88" y="478"/>
                </a:lnTo>
                <a:lnTo>
                  <a:pt x="90" y="474"/>
                </a:lnTo>
                <a:lnTo>
                  <a:pt x="90" y="468"/>
                </a:lnTo>
                <a:lnTo>
                  <a:pt x="90" y="464"/>
                </a:lnTo>
                <a:lnTo>
                  <a:pt x="92" y="466"/>
                </a:lnTo>
                <a:lnTo>
                  <a:pt x="94" y="464"/>
                </a:lnTo>
                <a:lnTo>
                  <a:pt x="96" y="460"/>
                </a:lnTo>
                <a:lnTo>
                  <a:pt x="96" y="455"/>
                </a:lnTo>
                <a:lnTo>
                  <a:pt x="94" y="451"/>
                </a:lnTo>
                <a:lnTo>
                  <a:pt x="92" y="449"/>
                </a:lnTo>
                <a:lnTo>
                  <a:pt x="90" y="447"/>
                </a:lnTo>
                <a:lnTo>
                  <a:pt x="92" y="443"/>
                </a:lnTo>
                <a:lnTo>
                  <a:pt x="92" y="437"/>
                </a:lnTo>
                <a:lnTo>
                  <a:pt x="92" y="432"/>
                </a:lnTo>
                <a:lnTo>
                  <a:pt x="92" y="426"/>
                </a:lnTo>
                <a:lnTo>
                  <a:pt x="92" y="420"/>
                </a:lnTo>
                <a:lnTo>
                  <a:pt x="92" y="416"/>
                </a:lnTo>
                <a:lnTo>
                  <a:pt x="92" y="412"/>
                </a:lnTo>
                <a:lnTo>
                  <a:pt x="94" y="409"/>
                </a:lnTo>
                <a:lnTo>
                  <a:pt x="98" y="403"/>
                </a:lnTo>
                <a:lnTo>
                  <a:pt x="101" y="397"/>
                </a:lnTo>
                <a:lnTo>
                  <a:pt x="103" y="393"/>
                </a:lnTo>
                <a:lnTo>
                  <a:pt x="107" y="387"/>
                </a:lnTo>
                <a:lnTo>
                  <a:pt x="113" y="384"/>
                </a:lnTo>
                <a:lnTo>
                  <a:pt x="119" y="386"/>
                </a:lnTo>
                <a:lnTo>
                  <a:pt x="123" y="391"/>
                </a:lnTo>
                <a:lnTo>
                  <a:pt x="125" y="389"/>
                </a:lnTo>
                <a:lnTo>
                  <a:pt x="126" y="384"/>
                </a:lnTo>
                <a:lnTo>
                  <a:pt x="126" y="376"/>
                </a:lnTo>
                <a:lnTo>
                  <a:pt x="126" y="370"/>
                </a:lnTo>
                <a:lnTo>
                  <a:pt x="128" y="366"/>
                </a:lnTo>
                <a:lnTo>
                  <a:pt x="134" y="364"/>
                </a:lnTo>
                <a:lnTo>
                  <a:pt x="138" y="357"/>
                </a:lnTo>
                <a:lnTo>
                  <a:pt x="140" y="347"/>
                </a:lnTo>
                <a:lnTo>
                  <a:pt x="140" y="341"/>
                </a:lnTo>
                <a:lnTo>
                  <a:pt x="144" y="338"/>
                </a:lnTo>
                <a:lnTo>
                  <a:pt x="148" y="338"/>
                </a:lnTo>
                <a:lnTo>
                  <a:pt x="149" y="336"/>
                </a:lnTo>
                <a:lnTo>
                  <a:pt x="151" y="332"/>
                </a:lnTo>
                <a:lnTo>
                  <a:pt x="155" y="330"/>
                </a:lnTo>
                <a:lnTo>
                  <a:pt x="157" y="328"/>
                </a:lnTo>
                <a:lnTo>
                  <a:pt x="159" y="324"/>
                </a:lnTo>
                <a:lnTo>
                  <a:pt x="159" y="318"/>
                </a:lnTo>
                <a:lnTo>
                  <a:pt x="161" y="315"/>
                </a:lnTo>
                <a:lnTo>
                  <a:pt x="165" y="311"/>
                </a:lnTo>
                <a:lnTo>
                  <a:pt x="167" y="309"/>
                </a:lnTo>
                <a:lnTo>
                  <a:pt x="172" y="315"/>
                </a:lnTo>
                <a:lnTo>
                  <a:pt x="174" y="316"/>
                </a:lnTo>
                <a:lnTo>
                  <a:pt x="174" y="313"/>
                </a:lnTo>
                <a:lnTo>
                  <a:pt x="176" y="309"/>
                </a:lnTo>
                <a:lnTo>
                  <a:pt x="176" y="307"/>
                </a:lnTo>
                <a:lnTo>
                  <a:pt x="180" y="307"/>
                </a:lnTo>
                <a:lnTo>
                  <a:pt x="184" y="307"/>
                </a:lnTo>
                <a:lnTo>
                  <a:pt x="188" y="309"/>
                </a:lnTo>
                <a:lnTo>
                  <a:pt x="192" y="305"/>
                </a:lnTo>
                <a:lnTo>
                  <a:pt x="194" y="303"/>
                </a:lnTo>
                <a:lnTo>
                  <a:pt x="196" y="293"/>
                </a:lnTo>
                <a:lnTo>
                  <a:pt x="192" y="290"/>
                </a:lnTo>
                <a:lnTo>
                  <a:pt x="199" y="290"/>
                </a:lnTo>
                <a:lnTo>
                  <a:pt x="205" y="286"/>
                </a:lnTo>
                <a:lnTo>
                  <a:pt x="205" y="284"/>
                </a:lnTo>
                <a:lnTo>
                  <a:pt x="207" y="282"/>
                </a:lnTo>
                <a:lnTo>
                  <a:pt x="211" y="282"/>
                </a:lnTo>
                <a:lnTo>
                  <a:pt x="224" y="297"/>
                </a:lnTo>
                <a:lnTo>
                  <a:pt x="230" y="297"/>
                </a:lnTo>
                <a:lnTo>
                  <a:pt x="238" y="297"/>
                </a:lnTo>
                <a:lnTo>
                  <a:pt x="242" y="297"/>
                </a:lnTo>
                <a:lnTo>
                  <a:pt x="244" y="295"/>
                </a:lnTo>
                <a:lnTo>
                  <a:pt x="247" y="297"/>
                </a:lnTo>
                <a:lnTo>
                  <a:pt x="255" y="303"/>
                </a:lnTo>
                <a:lnTo>
                  <a:pt x="255" y="301"/>
                </a:lnTo>
                <a:lnTo>
                  <a:pt x="257" y="297"/>
                </a:lnTo>
                <a:lnTo>
                  <a:pt x="261" y="295"/>
                </a:lnTo>
                <a:lnTo>
                  <a:pt x="263" y="290"/>
                </a:lnTo>
                <a:lnTo>
                  <a:pt x="263" y="286"/>
                </a:lnTo>
                <a:lnTo>
                  <a:pt x="263" y="282"/>
                </a:lnTo>
                <a:lnTo>
                  <a:pt x="263" y="280"/>
                </a:lnTo>
                <a:lnTo>
                  <a:pt x="265" y="278"/>
                </a:lnTo>
                <a:lnTo>
                  <a:pt x="267" y="274"/>
                </a:lnTo>
                <a:lnTo>
                  <a:pt x="270" y="272"/>
                </a:lnTo>
                <a:lnTo>
                  <a:pt x="272" y="270"/>
                </a:lnTo>
                <a:lnTo>
                  <a:pt x="274" y="267"/>
                </a:lnTo>
                <a:lnTo>
                  <a:pt x="278" y="268"/>
                </a:lnTo>
                <a:lnTo>
                  <a:pt x="282" y="268"/>
                </a:lnTo>
                <a:lnTo>
                  <a:pt x="288" y="267"/>
                </a:lnTo>
                <a:lnTo>
                  <a:pt x="291" y="263"/>
                </a:lnTo>
                <a:lnTo>
                  <a:pt x="295" y="268"/>
                </a:lnTo>
                <a:lnTo>
                  <a:pt x="299" y="274"/>
                </a:lnTo>
                <a:lnTo>
                  <a:pt x="303" y="278"/>
                </a:lnTo>
                <a:lnTo>
                  <a:pt x="307" y="280"/>
                </a:lnTo>
                <a:lnTo>
                  <a:pt x="311" y="282"/>
                </a:lnTo>
                <a:lnTo>
                  <a:pt x="313" y="282"/>
                </a:lnTo>
                <a:lnTo>
                  <a:pt x="313" y="286"/>
                </a:lnTo>
                <a:lnTo>
                  <a:pt x="316" y="286"/>
                </a:lnTo>
                <a:lnTo>
                  <a:pt x="318" y="282"/>
                </a:lnTo>
                <a:lnTo>
                  <a:pt x="318" y="276"/>
                </a:lnTo>
                <a:lnTo>
                  <a:pt x="318" y="274"/>
                </a:lnTo>
                <a:lnTo>
                  <a:pt x="316" y="274"/>
                </a:lnTo>
                <a:lnTo>
                  <a:pt x="320" y="272"/>
                </a:lnTo>
                <a:lnTo>
                  <a:pt x="322" y="270"/>
                </a:lnTo>
                <a:lnTo>
                  <a:pt x="326" y="267"/>
                </a:lnTo>
                <a:lnTo>
                  <a:pt x="328" y="265"/>
                </a:lnTo>
                <a:lnTo>
                  <a:pt x="324" y="265"/>
                </a:lnTo>
                <a:lnTo>
                  <a:pt x="322" y="265"/>
                </a:lnTo>
                <a:lnTo>
                  <a:pt x="320" y="268"/>
                </a:lnTo>
                <a:lnTo>
                  <a:pt x="316" y="268"/>
                </a:lnTo>
                <a:lnTo>
                  <a:pt x="311" y="270"/>
                </a:lnTo>
                <a:lnTo>
                  <a:pt x="309" y="267"/>
                </a:lnTo>
                <a:lnTo>
                  <a:pt x="307" y="263"/>
                </a:lnTo>
                <a:lnTo>
                  <a:pt x="311" y="263"/>
                </a:lnTo>
                <a:lnTo>
                  <a:pt x="316" y="263"/>
                </a:lnTo>
                <a:lnTo>
                  <a:pt x="318" y="259"/>
                </a:lnTo>
                <a:lnTo>
                  <a:pt x="320" y="257"/>
                </a:lnTo>
                <a:lnTo>
                  <a:pt x="324" y="257"/>
                </a:lnTo>
                <a:lnTo>
                  <a:pt x="328" y="259"/>
                </a:lnTo>
                <a:lnTo>
                  <a:pt x="326" y="255"/>
                </a:lnTo>
                <a:lnTo>
                  <a:pt x="324" y="249"/>
                </a:lnTo>
                <a:lnTo>
                  <a:pt x="322" y="249"/>
                </a:lnTo>
                <a:lnTo>
                  <a:pt x="322" y="251"/>
                </a:lnTo>
                <a:lnTo>
                  <a:pt x="318" y="251"/>
                </a:lnTo>
                <a:lnTo>
                  <a:pt x="316" y="251"/>
                </a:lnTo>
                <a:lnTo>
                  <a:pt x="316" y="249"/>
                </a:lnTo>
                <a:lnTo>
                  <a:pt x="318" y="247"/>
                </a:lnTo>
                <a:lnTo>
                  <a:pt x="316" y="245"/>
                </a:lnTo>
                <a:lnTo>
                  <a:pt x="313" y="249"/>
                </a:lnTo>
                <a:lnTo>
                  <a:pt x="313" y="245"/>
                </a:lnTo>
                <a:lnTo>
                  <a:pt x="309" y="245"/>
                </a:lnTo>
                <a:lnTo>
                  <a:pt x="309" y="244"/>
                </a:lnTo>
                <a:lnTo>
                  <a:pt x="311" y="242"/>
                </a:lnTo>
                <a:lnTo>
                  <a:pt x="309" y="240"/>
                </a:lnTo>
                <a:lnTo>
                  <a:pt x="305" y="240"/>
                </a:lnTo>
                <a:lnTo>
                  <a:pt x="303" y="242"/>
                </a:lnTo>
                <a:lnTo>
                  <a:pt x="303" y="245"/>
                </a:lnTo>
                <a:lnTo>
                  <a:pt x="299" y="245"/>
                </a:lnTo>
                <a:lnTo>
                  <a:pt x="295" y="247"/>
                </a:lnTo>
                <a:lnTo>
                  <a:pt x="295" y="244"/>
                </a:lnTo>
                <a:lnTo>
                  <a:pt x="295" y="240"/>
                </a:lnTo>
                <a:lnTo>
                  <a:pt x="299" y="240"/>
                </a:lnTo>
                <a:lnTo>
                  <a:pt x="299" y="238"/>
                </a:lnTo>
                <a:lnTo>
                  <a:pt x="299" y="236"/>
                </a:lnTo>
                <a:lnTo>
                  <a:pt x="297" y="236"/>
                </a:lnTo>
                <a:lnTo>
                  <a:pt x="295" y="234"/>
                </a:lnTo>
                <a:lnTo>
                  <a:pt x="290" y="232"/>
                </a:lnTo>
                <a:lnTo>
                  <a:pt x="288" y="238"/>
                </a:lnTo>
                <a:lnTo>
                  <a:pt x="286" y="238"/>
                </a:lnTo>
                <a:lnTo>
                  <a:pt x="284" y="240"/>
                </a:lnTo>
                <a:lnTo>
                  <a:pt x="286" y="245"/>
                </a:lnTo>
                <a:lnTo>
                  <a:pt x="282" y="249"/>
                </a:lnTo>
                <a:lnTo>
                  <a:pt x="278" y="251"/>
                </a:lnTo>
                <a:lnTo>
                  <a:pt x="278" y="253"/>
                </a:lnTo>
                <a:lnTo>
                  <a:pt x="276" y="249"/>
                </a:lnTo>
                <a:lnTo>
                  <a:pt x="276" y="245"/>
                </a:lnTo>
                <a:lnTo>
                  <a:pt x="278" y="244"/>
                </a:lnTo>
                <a:lnTo>
                  <a:pt x="276" y="242"/>
                </a:lnTo>
                <a:lnTo>
                  <a:pt x="276" y="240"/>
                </a:lnTo>
                <a:lnTo>
                  <a:pt x="272" y="242"/>
                </a:lnTo>
                <a:lnTo>
                  <a:pt x="272" y="245"/>
                </a:lnTo>
                <a:lnTo>
                  <a:pt x="267" y="249"/>
                </a:lnTo>
                <a:lnTo>
                  <a:pt x="263" y="255"/>
                </a:lnTo>
                <a:lnTo>
                  <a:pt x="263" y="257"/>
                </a:lnTo>
                <a:lnTo>
                  <a:pt x="263" y="261"/>
                </a:lnTo>
                <a:lnTo>
                  <a:pt x="259" y="263"/>
                </a:lnTo>
                <a:lnTo>
                  <a:pt x="257" y="265"/>
                </a:lnTo>
                <a:lnTo>
                  <a:pt x="257" y="257"/>
                </a:lnTo>
                <a:lnTo>
                  <a:pt x="259" y="251"/>
                </a:lnTo>
                <a:lnTo>
                  <a:pt x="263" y="251"/>
                </a:lnTo>
                <a:lnTo>
                  <a:pt x="265" y="249"/>
                </a:lnTo>
                <a:lnTo>
                  <a:pt x="261" y="240"/>
                </a:lnTo>
                <a:lnTo>
                  <a:pt x="259" y="240"/>
                </a:lnTo>
                <a:lnTo>
                  <a:pt x="259" y="244"/>
                </a:lnTo>
                <a:lnTo>
                  <a:pt x="257" y="242"/>
                </a:lnTo>
                <a:lnTo>
                  <a:pt x="255" y="240"/>
                </a:lnTo>
                <a:lnTo>
                  <a:pt x="251" y="240"/>
                </a:lnTo>
                <a:lnTo>
                  <a:pt x="249" y="238"/>
                </a:lnTo>
                <a:lnTo>
                  <a:pt x="249" y="244"/>
                </a:lnTo>
                <a:lnTo>
                  <a:pt x="249" y="249"/>
                </a:lnTo>
                <a:lnTo>
                  <a:pt x="247" y="247"/>
                </a:lnTo>
                <a:lnTo>
                  <a:pt x="245" y="247"/>
                </a:lnTo>
                <a:lnTo>
                  <a:pt x="245" y="244"/>
                </a:lnTo>
                <a:lnTo>
                  <a:pt x="242" y="244"/>
                </a:lnTo>
                <a:lnTo>
                  <a:pt x="242" y="245"/>
                </a:lnTo>
                <a:lnTo>
                  <a:pt x="242" y="249"/>
                </a:lnTo>
                <a:lnTo>
                  <a:pt x="230" y="259"/>
                </a:lnTo>
                <a:lnTo>
                  <a:pt x="220" y="253"/>
                </a:lnTo>
                <a:lnTo>
                  <a:pt x="211" y="249"/>
                </a:lnTo>
                <a:lnTo>
                  <a:pt x="209" y="251"/>
                </a:lnTo>
                <a:lnTo>
                  <a:pt x="207" y="255"/>
                </a:lnTo>
                <a:lnTo>
                  <a:pt x="209" y="255"/>
                </a:lnTo>
                <a:lnTo>
                  <a:pt x="213" y="255"/>
                </a:lnTo>
                <a:lnTo>
                  <a:pt x="213" y="259"/>
                </a:lnTo>
                <a:lnTo>
                  <a:pt x="215" y="263"/>
                </a:lnTo>
                <a:lnTo>
                  <a:pt x="209" y="261"/>
                </a:lnTo>
                <a:lnTo>
                  <a:pt x="205" y="259"/>
                </a:lnTo>
                <a:lnTo>
                  <a:pt x="207" y="267"/>
                </a:lnTo>
                <a:lnTo>
                  <a:pt x="203" y="267"/>
                </a:lnTo>
                <a:lnTo>
                  <a:pt x="201" y="267"/>
                </a:lnTo>
                <a:lnTo>
                  <a:pt x="201" y="261"/>
                </a:lnTo>
                <a:lnTo>
                  <a:pt x="201" y="259"/>
                </a:lnTo>
                <a:lnTo>
                  <a:pt x="197" y="265"/>
                </a:lnTo>
                <a:lnTo>
                  <a:pt x="197" y="267"/>
                </a:lnTo>
                <a:lnTo>
                  <a:pt x="196" y="267"/>
                </a:lnTo>
                <a:lnTo>
                  <a:pt x="194" y="259"/>
                </a:lnTo>
                <a:lnTo>
                  <a:pt x="192" y="263"/>
                </a:lnTo>
                <a:lnTo>
                  <a:pt x="192" y="267"/>
                </a:lnTo>
                <a:lnTo>
                  <a:pt x="188" y="268"/>
                </a:lnTo>
                <a:lnTo>
                  <a:pt x="184" y="270"/>
                </a:lnTo>
                <a:lnTo>
                  <a:pt x="182" y="267"/>
                </a:lnTo>
                <a:lnTo>
                  <a:pt x="180" y="265"/>
                </a:lnTo>
                <a:lnTo>
                  <a:pt x="178" y="268"/>
                </a:lnTo>
                <a:lnTo>
                  <a:pt x="178" y="272"/>
                </a:lnTo>
                <a:lnTo>
                  <a:pt x="180" y="272"/>
                </a:lnTo>
                <a:lnTo>
                  <a:pt x="182" y="272"/>
                </a:lnTo>
                <a:lnTo>
                  <a:pt x="180" y="274"/>
                </a:lnTo>
                <a:lnTo>
                  <a:pt x="176" y="274"/>
                </a:lnTo>
                <a:lnTo>
                  <a:pt x="176" y="276"/>
                </a:lnTo>
                <a:lnTo>
                  <a:pt x="176" y="280"/>
                </a:lnTo>
                <a:lnTo>
                  <a:pt x="172" y="278"/>
                </a:lnTo>
                <a:lnTo>
                  <a:pt x="169" y="278"/>
                </a:lnTo>
                <a:lnTo>
                  <a:pt x="169" y="284"/>
                </a:lnTo>
                <a:lnTo>
                  <a:pt x="167" y="284"/>
                </a:lnTo>
                <a:lnTo>
                  <a:pt x="165" y="282"/>
                </a:lnTo>
                <a:lnTo>
                  <a:pt x="165" y="278"/>
                </a:lnTo>
                <a:lnTo>
                  <a:pt x="167" y="276"/>
                </a:lnTo>
                <a:lnTo>
                  <a:pt x="167" y="272"/>
                </a:lnTo>
                <a:lnTo>
                  <a:pt x="167" y="270"/>
                </a:lnTo>
                <a:lnTo>
                  <a:pt x="165" y="270"/>
                </a:lnTo>
                <a:lnTo>
                  <a:pt x="161" y="272"/>
                </a:lnTo>
                <a:lnTo>
                  <a:pt x="159" y="274"/>
                </a:lnTo>
                <a:lnTo>
                  <a:pt x="155" y="276"/>
                </a:lnTo>
                <a:lnTo>
                  <a:pt x="155" y="284"/>
                </a:lnTo>
                <a:lnTo>
                  <a:pt x="155" y="286"/>
                </a:lnTo>
                <a:lnTo>
                  <a:pt x="159" y="286"/>
                </a:lnTo>
                <a:lnTo>
                  <a:pt x="165" y="284"/>
                </a:lnTo>
                <a:lnTo>
                  <a:pt x="163" y="291"/>
                </a:lnTo>
                <a:lnTo>
                  <a:pt x="161" y="297"/>
                </a:lnTo>
                <a:lnTo>
                  <a:pt x="157" y="301"/>
                </a:lnTo>
                <a:lnTo>
                  <a:pt x="149" y="305"/>
                </a:lnTo>
                <a:lnTo>
                  <a:pt x="149" y="307"/>
                </a:lnTo>
                <a:lnTo>
                  <a:pt x="153" y="309"/>
                </a:lnTo>
                <a:lnTo>
                  <a:pt x="153" y="313"/>
                </a:lnTo>
                <a:lnTo>
                  <a:pt x="153" y="316"/>
                </a:lnTo>
                <a:lnTo>
                  <a:pt x="148" y="313"/>
                </a:lnTo>
                <a:lnTo>
                  <a:pt x="142" y="311"/>
                </a:lnTo>
                <a:lnTo>
                  <a:pt x="146" y="318"/>
                </a:lnTo>
                <a:lnTo>
                  <a:pt x="149" y="328"/>
                </a:lnTo>
                <a:lnTo>
                  <a:pt x="144" y="328"/>
                </a:lnTo>
                <a:lnTo>
                  <a:pt x="140" y="328"/>
                </a:lnTo>
                <a:lnTo>
                  <a:pt x="140" y="332"/>
                </a:lnTo>
                <a:lnTo>
                  <a:pt x="140" y="336"/>
                </a:lnTo>
                <a:lnTo>
                  <a:pt x="134" y="339"/>
                </a:lnTo>
                <a:lnTo>
                  <a:pt x="128" y="341"/>
                </a:lnTo>
                <a:lnTo>
                  <a:pt x="128" y="339"/>
                </a:lnTo>
                <a:lnTo>
                  <a:pt x="126" y="339"/>
                </a:lnTo>
                <a:lnTo>
                  <a:pt x="125" y="343"/>
                </a:lnTo>
                <a:lnTo>
                  <a:pt x="123" y="347"/>
                </a:lnTo>
                <a:lnTo>
                  <a:pt x="119" y="347"/>
                </a:lnTo>
                <a:lnTo>
                  <a:pt x="117" y="347"/>
                </a:lnTo>
                <a:lnTo>
                  <a:pt x="117" y="351"/>
                </a:lnTo>
                <a:lnTo>
                  <a:pt x="121" y="351"/>
                </a:lnTo>
                <a:lnTo>
                  <a:pt x="119" y="355"/>
                </a:lnTo>
                <a:lnTo>
                  <a:pt x="119" y="361"/>
                </a:lnTo>
                <a:lnTo>
                  <a:pt x="117" y="362"/>
                </a:lnTo>
                <a:lnTo>
                  <a:pt x="113" y="362"/>
                </a:lnTo>
                <a:lnTo>
                  <a:pt x="107" y="366"/>
                </a:lnTo>
                <a:lnTo>
                  <a:pt x="103" y="368"/>
                </a:lnTo>
                <a:lnTo>
                  <a:pt x="101" y="372"/>
                </a:lnTo>
                <a:lnTo>
                  <a:pt x="100" y="380"/>
                </a:lnTo>
                <a:lnTo>
                  <a:pt x="96" y="378"/>
                </a:lnTo>
                <a:lnTo>
                  <a:pt x="92" y="376"/>
                </a:lnTo>
                <a:lnTo>
                  <a:pt x="86" y="384"/>
                </a:lnTo>
                <a:lnTo>
                  <a:pt x="82" y="389"/>
                </a:lnTo>
                <a:lnTo>
                  <a:pt x="78" y="389"/>
                </a:lnTo>
                <a:lnTo>
                  <a:pt x="77" y="391"/>
                </a:lnTo>
                <a:lnTo>
                  <a:pt x="75" y="395"/>
                </a:lnTo>
                <a:lnTo>
                  <a:pt x="73" y="401"/>
                </a:lnTo>
                <a:lnTo>
                  <a:pt x="69" y="401"/>
                </a:lnTo>
                <a:lnTo>
                  <a:pt x="69" y="403"/>
                </a:lnTo>
                <a:lnTo>
                  <a:pt x="71" y="405"/>
                </a:lnTo>
                <a:lnTo>
                  <a:pt x="75" y="405"/>
                </a:lnTo>
                <a:lnTo>
                  <a:pt x="77" y="401"/>
                </a:lnTo>
                <a:lnTo>
                  <a:pt x="80" y="399"/>
                </a:lnTo>
                <a:lnTo>
                  <a:pt x="82" y="399"/>
                </a:lnTo>
                <a:lnTo>
                  <a:pt x="84" y="399"/>
                </a:lnTo>
                <a:lnTo>
                  <a:pt x="84" y="401"/>
                </a:lnTo>
                <a:lnTo>
                  <a:pt x="84" y="403"/>
                </a:lnTo>
                <a:lnTo>
                  <a:pt x="80" y="405"/>
                </a:lnTo>
                <a:lnTo>
                  <a:pt x="77" y="407"/>
                </a:lnTo>
                <a:lnTo>
                  <a:pt x="77" y="410"/>
                </a:lnTo>
                <a:lnTo>
                  <a:pt x="71" y="410"/>
                </a:lnTo>
                <a:lnTo>
                  <a:pt x="67" y="410"/>
                </a:lnTo>
                <a:lnTo>
                  <a:pt x="67" y="405"/>
                </a:lnTo>
                <a:lnTo>
                  <a:pt x="65" y="403"/>
                </a:lnTo>
                <a:lnTo>
                  <a:pt x="63" y="405"/>
                </a:lnTo>
                <a:lnTo>
                  <a:pt x="61" y="407"/>
                </a:lnTo>
                <a:lnTo>
                  <a:pt x="55" y="403"/>
                </a:lnTo>
                <a:lnTo>
                  <a:pt x="52" y="401"/>
                </a:lnTo>
                <a:lnTo>
                  <a:pt x="50" y="403"/>
                </a:lnTo>
                <a:lnTo>
                  <a:pt x="48" y="407"/>
                </a:lnTo>
                <a:lnTo>
                  <a:pt x="52" y="407"/>
                </a:lnTo>
                <a:lnTo>
                  <a:pt x="54" y="405"/>
                </a:lnTo>
                <a:lnTo>
                  <a:pt x="54" y="409"/>
                </a:lnTo>
                <a:lnTo>
                  <a:pt x="55" y="412"/>
                </a:lnTo>
                <a:lnTo>
                  <a:pt x="54" y="412"/>
                </a:lnTo>
                <a:lnTo>
                  <a:pt x="54" y="416"/>
                </a:lnTo>
                <a:lnTo>
                  <a:pt x="50" y="416"/>
                </a:lnTo>
                <a:lnTo>
                  <a:pt x="48" y="416"/>
                </a:lnTo>
                <a:lnTo>
                  <a:pt x="46" y="420"/>
                </a:lnTo>
                <a:lnTo>
                  <a:pt x="44" y="424"/>
                </a:lnTo>
                <a:lnTo>
                  <a:pt x="36" y="424"/>
                </a:lnTo>
                <a:lnTo>
                  <a:pt x="30" y="424"/>
                </a:lnTo>
                <a:lnTo>
                  <a:pt x="30" y="428"/>
                </a:lnTo>
                <a:lnTo>
                  <a:pt x="32" y="426"/>
                </a:lnTo>
                <a:lnTo>
                  <a:pt x="34" y="428"/>
                </a:lnTo>
                <a:lnTo>
                  <a:pt x="34" y="430"/>
                </a:lnTo>
                <a:lnTo>
                  <a:pt x="34" y="432"/>
                </a:lnTo>
                <a:lnTo>
                  <a:pt x="30" y="433"/>
                </a:lnTo>
                <a:lnTo>
                  <a:pt x="29" y="433"/>
                </a:lnTo>
                <a:lnTo>
                  <a:pt x="25" y="433"/>
                </a:lnTo>
                <a:lnTo>
                  <a:pt x="21" y="433"/>
                </a:lnTo>
                <a:lnTo>
                  <a:pt x="21" y="435"/>
                </a:lnTo>
                <a:lnTo>
                  <a:pt x="21" y="439"/>
                </a:lnTo>
                <a:lnTo>
                  <a:pt x="25" y="439"/>
                </a:lnTo>
                <a:lnTo>
                  <a:pt x="27" y="439"/>
                </a:lnTo>
                <a:lnTo>
                  <a:pt x="23" y="441"/>
                </a:lnTo>
                <a:lnTo>
                  <a:pt x="15" y="443"/>
                </a:lnTo>
                <a:lnTo>
                  <a:pt x="6" y="445"/>
                </a:lnTo>
                <a:lnTo>
                  <a:pt x="6" y="449"/>
                </a:lnTo>
                <a:lnTo>
                  <a:pt x="13" y="451"/>
                </a:lnTo>
                <a:lnTo>
                  <a:pt x="15" y="453"/>
                </a:lnTo>
                <a:lnTo>
                  <a:pt x="4" y="451"/>
                </a:lnTo>
                <a:lnTo>
                  <a:pt x="0" y="455"/>
                </a:lnTo>
                <a:lnTo>
                  <a:pt x="2" y="460"/>
                </a:lnTo>
                <a:lnTo>
                  <a:pt x="4" y="462"/>
                </a:lnTo>
                <a:lnTo>
                  <a:pt x="6" y="462"/>
                </a:lnTo>
                <a:lnTo>
                  <a:pt x="11" y="462"/>
                </a:lnTo>
                <a:lnTo>
                  <a:pt x="7" y="464"/>
                </a:lnTo>
                <a:lnTo>
                  <a:pt x="2" y="466"/>
                </a:lnTo>
                <a:lnTo>
                  <a:pt x="2" y="468"/>
                </a:lnTo>
                <a:lnTo>
                  <a:pt x="4" y="470"/>
                </a:lnTo>
                <a:lnTo>
                  <a:pt x="7" y="470"/>
                </a:lnTo>
                <a:lnTo>
                  <a:pt x="7" y="474"/>
                </a:lnTo>
                <a:lnTo>
                  <a:pt x="4" y="474"/>
                </a:lnTo>
                <a:lnTo>
                  <a:pt x="2" y="476"/>
                </a:lnTo>
                <a:lnTo>
                  <a:pt x="7" y="478"/>
                </a:lnTo>
                <a:lnTo>
                  <a:pt x="9" y="478"/>
                </a:lnTo>
                <a:lnTo>
                  <a:pt x="9" y="481"/>
                </a:lnTo>
                <a:lnTo>
                  <a:pt x="7" y="483"/>
                </a:lnTo>
                <a:lnTo>
                  <a:pt x="11" y="485"/>
                </a:lnTo>
                <a:lnTo>
                  <a:pt x="11" y="483"/>
                </a:lnTo>
                <a:lnTo>
                  <a:pt x="13" y="487"/>
                </a:lnTo>
                <a:lnTo>
                  <a:pt x="15" y="483"/>
                </a:lnTo>
                <a:lnTo>
                  <a:pt x="19" y="480"/>
                </a:lnTo>
                <a:lnTo>
                  <a:pt x="23" y="480"/>
                </a:lnTo>
                <a:lnTo>
                  <a:pt x="25" y="481"/>
                </a:lnTo>
                <a:lnTo>
                  <a:pt x="21" y="481"/>
                </a:lnTo>
                <a:lnTo>
                  <a:pt x="17" y="489"/>
                </a:lnTo>
                <a:lnTo>
                  <a:pt x="13" y="497"/>
                </a:lnTo>
                <a:lnTo>
                  <a:pt x="9" y="497"/>
                </a:lnTo>
                <a:lnTo>
                  <a:pt x="6" y="497"/>
                </a:lnTo>
                <a:lnTo>
                  <a:pt x="6" y="499"/>
                </a:lnTo>
                <a:lnTo>
                  <a:pt x="6" y="503"/>
                </a:lnTo>
                <a:lnTo>
                  <a:pt x="7" y="504"/>
                </a:lnTo>
                <a:lnTo>
                  <a:pt x="11" y="506"/>
                </a:lnTo>
                <a:lnTo>
                  <a:pt x="13" y="503"/>
                </a:lnTo>
                <a:lnTo>
                  <a:pt x="17" y="503"/>
                </a:lnTo>
                <a:lnTo>
                  <a:pt x="17" y="506"/>
                </a:lnTo>
                <a:lnTo>
                  <a:pt x="17" y="508"/>
                </a:lnTo>
                <a:lnTo>
                  <a:pt x="13" y="512"/>
                </a:lnTo>
                <a:lnTo>
                  <a:pt x="11" y="514"/>
                </a:lnTo>
                <a:lnTo>
                  <a:pt x="11" y="518"/>
                </a:lnTo>
                <a:lnTo>
                  <a:pt x="11" y="522"/>
                </a:lnTo>
                <a:lnTo>
                  <a:pt x="15" y="522"/>
                </a:lnTo>
                <a:lnTo>
                  <a:pt x="17" y="528"/>
                </a:lnTo>
                <a:lnTo>
                  <a:pt x="21" y="528"/>
                </a:lnTo>
                <a:lnTo>
                  <a:pt x="25" y="526"/>
                </a:lnTo>
                <a:lnTo>
                  <a:pt x="27" y="526"/>
                </a:lnTo>
                <a:lnTo>
                  <a:pt x="27" y="528"/>
                </a:lnTo>
                <a:lnTo>
                  <a:pt x="27" y="531"/>
                </a:lnTo>
                <a:lnTo>
                  <a:pt x="40" y="528"/>
                </a:lnTo>
                <a:lnTo>
                  <a:pt x="54" y="522"/>
                </a:lnTo>
                <a:lnTo>
                  <a:pt x="55" y="518"/>
                </a:lnTo>
                <a:lnTo>
                  <a:pt x="57" y="516"/>
                </a:lnTo>
                <a:lnTo>
                  <a:pt x="61" y="516"/>
                </a:lnTo>
                <a:lnTo>
                  <a:pt x="65" y="516"/>
                </a:lnTo>
                <a:lnTo>
                  <a:pt x="73" y="512"/>
                </a:lnTo>
                <a:lnTo>
                  <a:pt x="80" y="506"/>
                </a:lnTo>
                <a:lnTo>
                  <a:pt x="80" y="508"/>
                </a:lnTo>
                <a:lnTo>
                  <a:pt x="82" y="510"/>
                </a:lnTo>
                <a:close/>
                <a:moveTo>
                  <a:pt x="9" y="485"/>
                </a:moveTo>
                <a:lnTo>
                  <a:pt x="11" y="489"/>
                </a:lnTo>
                <a:lnTo>
                  <a:pt x="11" y="485"/>
                </a:lnTo>
                <a:lnTo>
                  <a:pt x="9" y="485"/>
                </a:lnTo>
                <a:close/>
                <a:moveTo>
                  <a:pt x="29" y="460"/>
                </a:moveTo>
                <a:lnTo>
                  <a:pt x="29" y="462"/>
                </a:lnTo>
                <a:lnTo>
                  <a:pt x="27" y="464"/>
                </a:lnTo>
                <a:lnTo>
                  <a:pt x="27" y="460"/>
                </a:lnTo>
                <a:lnTo>
                  <a:pt x="29" y="460"/>
                </a:lnTo>
                <a:close/>
                <a:moveTo>
                  <a:pt x="19" y="460"/>
                </a:moveTo>
                <a:lnTo>
                  <a:pt x="23" y="464"/>
                </a:lnTo>
                <a:lnTo>
                  <a:pt x="23" y="468"/>
                </a:lnTo>
                <a:lnTo>
                  <a:pt x="19" y="466"/>
                </a:lnTo>
                <a:lnTo>
                  <a:pt x="13" y="464"/>
                </a:lnTo>
                <a:lnTo>
                  <a:pt x="11" y="464"/>
                </a:lnTo>
                <a:lnTo>
                  <a:pt x="17" y="464"/>
                </a:lnTo>
                <a:lnTo>
                  <a:pt x="17" y="460"/>
                </a:lnTo>
                <a:lnTo>
                  <a:pt x="19" y="460"/>
                </a:lnTo>
                <a:close/>
                <a:moveTo>
                  <a:pt x="30" y="441"/>
                </a:moveTo>
                <a:lnTo>
                  <a:pt x="30" y="443"/>
                </a:lnTo>
                <a:lnTo>
                  <a:pt x="29" y="445"/>
                </a:lnTo>
                <a:lnTo>
                  <a:pt x="29" y="441"/>
                </a:lnTo>
                <a:lnTo>
                  <a:pt x="30" y="441"/>
                </a:lnTo>
                <a:close/>
                <a:moveTo>
                  <a:pt x="113" y="307"/>
                </a:moveTo>
                <a:lnTo>
                  <a:pt x="113" y="311"/>
                </a:lnTo>
                <a:lnTo>
                  <a:pt x="115" y="311"/>
                </a:lnTo>
                <a:lnTo>
                  <a:pt x="117" y="309"/>
                </a:lnTo>
                <a:lnTo>
                  <a:pt x="115" y="307"/>
                </a:lnTo>
                <a:lnTo>
                  <a:pt x="113" y="307"/>
                </a:lnTo>
                <a:close/>
                <a:moveTo>
                  <a:pt x="159" y="305"/>
                </a:moveTo>
                <a:lnTo>
                  <a:pt x="161" y="305"/>
                </a:lnTo>
                <a:lnTo>
                  <a:pt x="161" y="309"/>
                </a:lnTo>
                <a:lnTo>
                  <a:pt x="155" y="309"/>
                </a:lnTo>
                <a:lnTo>
                  <a:pt x="153" y="307"/>
                </a:lnTo>
                <a:lnTo>
                  <a:pt x="155" y="305"/>
                </a:lnTo>
                <a:lnTo>
                  <a:pt x="159" y="305"/>
                </a:lnTo>
                <a:close/>
                <a:moveTo>
                  <a:pt x="126" y="301"/>
                </a:moveTo>
                <a:lnTo>
                  <a:pt x="123" y="303"/>
                </a:lnTo>
                <a:lnTo>
                  <a:pt x="121" y="307"/>
                </a:lnTo>
                <a:lnTo>
                  <a:pt x="123" y="307"/>
                </a:lnTo>
                <a:lnTo>
                  <a:pt x="128" y="305"/>
                </a:lnTo>
                <a:lnTo>
                  <a:pt x="128" y="301"/>
                </a:lnTo>
                <a:lnTo>
                  <a:pt x="126" y="301"/>
                </a:lnTo>
                <a:close/>
                <a:moveTo>
                  <a:pt x="130" y="290"/>
                </a:moveTo>
                <a:lnTo>
                  <a:pt x="128" y="290"/>
                </a:lnTo>
                <a:lnTo>
                  <a:pt x="128" y="291"/>
                </a:lnTo>
                <a:lnTo>
                  <a:pt x="130" y="293"/>
                </a:lnTo>
                <a:lnTo>
                  <a:pt x="132" y="295"/>
                </a:lnTo>
                <a:lnTo>
                  <a:pt x="132" y="293"/>
                </a:lnTo>
                <a:lnTo>
                  <a:pt x="134" y="291"/>
                </a:lnTo>
                <a:lnTo>
                  <a:pt x="134" y="290"/>
                </a:lnTo>
                <a:lnTo>
                  <a:pt x="130" y="290"/>
                </a:lnTo>
                <a:close/>
                <a:moveTo>
                  <a:pt x="140" y="288"/>
                </a:moveTo>
                <a:lnTo>
                  <a:pt x="138" y="291"/>
                </a:lnTo>
                <a:lnTo>
                  <a:pt x="136" y="297"/>
                </a:lnTo>
                <a:lnTo>
                  <a:pt x="132" y="297"/>
                </a:lnTo>
                <a:lnTo>
                  <a:pt x="134" y="301"/>
                </a:lnTo>
                <a:lnTo>
                  <a:pt x="136" y="307"/>
                </a:lnTo>
                <a:lnTo>
                  <a:pt x="144" y="303"/>
                </a:lnTo>
                <a:lnTo>
                  <a:pt x="149" y="297"/>
                </a:lnTo>
                <a:lnTo>
                  <a:pt x="149" y="293"/>
                </a:lnTo>
                <a:lnTo>
                  <a:pt x="151" y="291"/>
                </a:lnTo>
                <a:lnTo>
                  <a:pt x="151" y="290"/>
                </a:lnTo>
                <a:lnTo>
                  <a:pt x="149" y="290"/>
                </a:lnTo>
                <a:lnTo>
                  <a:pt x="144" y="291"/>
                </a:lnTo>
                <a:lnTo>
                  <a:pt x="142" y="293"/>
                </a:lnTo>
                <a:lnTo>
                  <a:pt x="142" y="290"/>
                </a:lnTo>
                <a:lnTo>
                  <a:pt x="140" y="288"/>
                </a:lnTo>
                <a:close/>
                <a:moveTo>
                  <a:pt x="149" y="280"/>
                </a:moveTo>
                <a:lnTo>
                  <a:pt x="148" y="282"/>
                </a:lnTo>
                <a:lnTo>
                  <a:pt x="149" y="284"/>
                </a:lnTo>
                <a:lnTo>
                  <a:pt x="151" y="280"/>
                </a:lnTo>
                <a:lnTo>
                  <a:pt x="149" y="280"/>
                </a:lnTo>
                <a:close/>
                <a:moveTo>
                  <a:pt x="171" y="261"/>
                </a:moveTo>
                <a:lnTo>
                  <a:pt x="171" y="265"/>
                </a:lnTo>
                <a:lnTo>
                  <a:pt x="169" y="268"/>
                </a:lnTo>
                <a:lnTo>
                  <a:pt x="172" y="267"/>
                </a:lnTo>
                <a:lnTo>
                  <a:pt x="176" y="267"/>
                </a:lnTo>
                <a:lnTo>
                  <a:pt x="174" y="265"/>
                </a:lnTo>
                <a:lnTo>
                  <a:pt x="174" y="263"/>
                </a:lnTo>
                <a:lnTo>
                  <a:pt x="174" y="261"/>
                </a:lnTo>
                <a:lnTo>
                  <a:pt x="171" y="261"/>
                </a:lnTo>
                <a:close/>
                <a:moveTo>
                  <a:pt x="176" y="253"/>
                </a:moveTo>
                <a:lnTo>
                  <a:pt x="176" y="257"/>
                </a:lnTo>
                <a:lnTo>
                  <a:pt x="178" y="261"/>
                </a:lnTo>
                <a:lnTo>
                  <a:pt x="180" y="261"/>
                </a:lnTo>
                <a:lnTo>
                  <a:pt x="182" y="259"/>
                </a:lnTo>
                <a:lnTo>
                  <a:pt x="182" y="255"/>
                </a:lnTo>
                <a:lnTo>
                  <a:pt x="176" y="253"/>
                </a:lnTo>
                <a:close/>
                <a:moveTo>
                  <a:pt x="196" y="249"/>
                </a:moveTo>
                <a:lnTo>
                  <a:pt x="197" y="253"/>
                </a:lnTo>
                <a:lnTo>
                  <a:pt x="197" y="249"/>
                </a:lnTo>
                <a:lnTo>
                  <a:pt x="196" y="249"/>
                </a:lnTo>
                <a:close/>
                <a:moveTo>
                  <a:pt x="186" y="247"/>
                </a:moveTo>
                <a:lnTo>
                  <a:pt x="188" y="249"/>
                </a:lnTo>
                <a:lnTo>
                  <a:pt x="188" y="253"/>
                </a:lnTo>
                <a:lnTo>
                  <a:pt x="190" y="253"/>
                </a:lnTo>
                <a:lnTo>
                  <a:pt x="190" y="251"/>
                </a:lnTo>
                <a:lnTo>
                  <a:pt x="190" y="249"/>
                </a:lnTo>
                <a:lnTo>
                  <a:pt x="186" y="247"/>
                </a:lnTo>
                <a:close/>
                <a:moveTo>
                  <a:pt x="301" y="245"/>
                </a:moveTo>
                <a:lnTo>
                  <a:pt x="301" y="247"/>
                </a:lnTo>
                <a:lnTo>
                  <a:pt x="303" y="251"/>
                </a:lnTo>
                <a:lnTo>
                  <a:pt x="301" y="251"/>
                </a:lnTo>
                <a:lnTo>
                  <a:pt x="299" y="253"/>
                </a:lnTo>
                <a:lnTo>
                  <a:pt x="299" y="247"/>
                </a:lnTo>
                <a:lnTo>
                  <a:pt x="301" y="245"/>
                </a:lnTo>
                <a:close/>
                <a:moveTo>
                  <a:pt x="219" y="245"/>
                </a:moveTo>
                <a:lnTo>
                  <a:pt x="219" y="249"/>
                </a:lnTo>
                <a:lnTo>
                  <a:pt x="222" y="249"/>
                </a:lnTo>
                <a:lnTo>
                  <a:pt x="220" y="247"/>
                </a:lnTo>
                <a:lnTo>
                  <a:pt x="219" y="245"/>
                </a:lnTo>
                <a:close/>
                <a:moveTo>
                  <a:pt x="232" y="242"/>
                </a:moveTo>
                <a:lnTo>
                  <a:pt x="228" y="244"/>
                </a:lnTo>
                <a:lnTo>
                  <a:pt x="226" y="245"/>
                </a:lnTo>
                <a:lnTo>
                  <a:pt x="228" y="249"/>
                </a:lnTo>
                <a:lnTo>
                  <a:pt x="232" y="251"/>
                </a:lnTo>
                <a:lnTo>
                  <a:pt x="234" y="245"/>
                </a:lnTo>
                <a:lnTo>
                  <a:pt x="232" y="242"/>
                </a:lnTo>
                <a:close/>
                <a:moveTo>
                  <a:pt x="240" y="232"/>
                </a:moveTo>
                <a:lnTo>
                  <a:pt x="242" y="236"/>
                </a:lnTo>
                <a:lnTo>
                  <a:pt x="242" y="232"/>
                </a:lnTo>
                <a:lnTo>
                  <a:pt x="240" y="232"/>
                </a:lnTo>
                <a:close/>
                <a:moveTo>
                  <a:pt x="224" y="232"/>
                </a:moveTo>
                <a:lnTo>
                  <a:pt x="222" y="234"/>
                </a:lnTo>
                <a:lnTo>
                  <a:pt x="220" y="238"/>
                </a:lnTo>
                <a:lnTo>
                  <a:pt x="215" y="238"/>
                </a:lnTo>
                <a:lnTo>
                  <a:pt x="211" y="240"/>
                </a:lnTo>
                <a:lnTo>
                  <a:pt x="211" y="242"/>
                </a:lnTo>
                <a:lnTo>
                  <a:pt x="211" y="245"/>
                </a:lnTo>
                <a:lnTo>
                  <a:pt x="213" y="245"/>
                </a:lnTo>
                <a:lnTo>
                  <a:pt x="219" y="242"/>
                </a:lnTo>
                <a:lnTo>
                  <a:pt x="224" y="236"/>
                </a:lnTo>
                <a:lnTo>
                  <a:pt x="226" y="234"/>
                </a:lnTo>
                <a:lnTo>
                  <a:pt x="228" y="232"/>
                </a:lnTo>
                <a:lnTo>
                  <a:pt x="226" y="232"/>
                </a:lnTo>
                <a:lnTo>
                  <a:pt x="224" y="232"/>
                </a:lnTo>
                <a:close/>
                <a:moveTo>
                  <a:pt x="261" y="230"/>
                </a:moveTo>
                <a:lnTo>
                  <a:pt x="261" y="238"/>
                </a:lnTo>
                <a:lnTo>
                  <a:pt x="265" y="236"/>
                </a:lnTo>
                <a:lnTo>
                  <a:pt x="267" y="234"/>
                </a:lnTo>
                <a:lnTo>
                  <a:pt x="265" y="230"/>
                </a:lnTo>
                <a:lnTo>
                  <a:pt x="261" y="230"/>
                </a:lnTo>
                <a:close/>
                <a:moveTo>
                  <a:pt x="203" y="78"/>
                </a:moveTo>
                <a:lnTo>
                  <a:pt x="199" y="80"/>
                </a:lnTo>
                <a:lnTo>
                  <a:pt x="197" y="84"/>
                </a:lnTo>
                <a:lnTo>
                  <a:pt x="199" y="88"/>
                </a:lnTo>
                <a:lnTo>
                  <a:pt x="201" y="92"/>
                </a:lnTo>
                <a:lnTo>
                  <a:pt x="197" y="94"/>
                </a:lnTo>
                <a:lnTo>
                  <a:pt x="197" y="98"/>
                </a:lnTo>
                <a:lnTo>
                  <a:pt x="217" y="96"/>
                </a:lnTo>
                <a:lnTo>
                  <a:pt x="242" y="94"/>
                </a:lnTo>
                <a:lnTo>
                  <a:pt x="244" y="86"/>
                </a:lnTo>
                <a:lnTo>
                  <a:pt x="240" y="86"/>
                </a:lnTo>
                <a:lnTo>
                  <a:pt x="234" y="88"/>
                </a:lnTo>
                <a:lnTo>
                  <a:pt x="228" y="82"/>
                </a:lnTo>
                <a:lnTo>
                  <a:pt x="222" y="78"/>
                </a:lnTo>
                <a:lnTo>
                  <a:pt x="203" y="78"/>
                </a:lnTo>
                <a:close/>
                <a:moveTo>
                  <a:pt x="199" y="63"/>
                </a:moveTo>
                <a:lnTo>
                  <a:pt x="192" y="65"/>
                </a:lnTo>
                <a:lnTo>
                  <a:pt x="188" y="67"/>
                </a:lnTo>
                <a:lnTo>
                  <a:pt x="188" y="69"/>
                </a:lnTo>
                <a:lnTo>
                  <a:pt x="190" y="73"/>
                </a:lnTo>
                <a:lnTo>
                  <a:pt x="194" y="75"/>
                </a:lnTo>
                <a:lnTo>
                  <a:pt x="197" y="77"/>
                </a:lnTo>
                <a:lnTo>
                  <a:pt x="203" y="77"/>
                </a:lnTo>
                <a:lnTo>
                  <a:pt x="209" y="77"/>
                </a:lnTo>
                <a:lnTo>
                  <a:pt x="209" y="73"/>
                </a:lnTo>
                <a:lnTo>
                  <a:pt x="209" y="71"/>
                </a:lnTo>
                <a:lnTo>
                  <a:pt x="211" y="71"/>
                </a:lnTo>
                <a:lnTo>
                  <a:pt x="211" y="69"/>
                </a:lnTo>
                <a:lnTo>
                  <a:pt x="209" y="67"/>
                </a:lnTo>
                <a:lnTo>
                  <a:pt x="205" y="65"/>
                </a:lnTo>
                <a:lnTo>
                  <a:pt x="199" y="63"/>
                </a:lnTo>
                <a:close/>
                <a:moveTo>
                  <a:pt x="278" y="55"/>
                </a:moveTo>
                <a:lnTo>
                  <a:pt x="280" y="61"/>
                </a:lnTo>
                <a:lnTo>
                  <a:pt x="282" y="61"/>
                </a:lnTo>
                <a:lnTo>
                  <a:pt x="282" y="59"/>
                </a:lnTo>
                <a:lnTo>
                  <a:pt x="280" y="57"/>
                </a:lnTo>
                <a:lnTo>
                  <a:pt x="278" y="55"/>
                </a:lnTo>
                <a:close/>
                <a:moveTo>
                  <a:pt x="299" y="48"/>
                </a:moveTo>
                <a:lnTo>
                  <a:pt x="297" y="54"/>
                </a:lnTo>
                <a:lnTo>
                  <a:pt x="301" y="54"/>
                </a:lnTo>
                <a:lnTo>
                  <a:pt x="309" y="52"/>
                </a:lnTo>
                <a:lnTo>
                  <a:pt x="313" y="52"/>
                </a:lnTo>
                <a:lnTo>
                  <a:pt x="315" y="52"/>
                </a:lnTo>
                <a:lnTo>
                  <a:pt x="315" y="50"/>
                </a:lnTo>
                <a:lnTo>
                  <a:pt x="313" y="50"/>
                </a:lnTo>
                <a:lnTo>
                  <a:pt x="307" y="48"/>
                </a:lnTo>
                <a:lnTo>
                  <a:pt x="299" y="48"/>
                </a:lnTo>
                <a:close/>
                <a:moveTo>
                  <a:pt x="138" y="46"/>
                </a:moveTo>
                <a:lnTo>
                  <a:pt x="138" y="48"/>
                </a:lnTo>
                <a:lnTo>
                  <a:pt x="136" y="50"/>
                </a:lnTo>
                <a:lnTo>
                  <a:pt x="136" y="46"/>
                </a:lnTo>
                <a:lnTo>
                  <a:pt x="138" y="46"/>
                </a:lnTo>
                <a:close/>
                <a:moveTo>
                  <a:pt x="84" y="42"/>
                </a:moveTo>
                <a:lnTo>
                  <a:pt x="86" y="52"/>
                </a:lnTo>
                <a:lnTo>
                  <a:pt x="88" y="59"/>
                </a:lnTo>
                <a:lnTo>
                  <a:pt x="90" y="59"/>
                </a:lnTo>
                <a:lnTo>
                  <a:pt x="92" y="57"/>
                </a:lnTo>
                <a:lnTo>
                  <a:pt x="88" y="50"/>
                </a:lnTo>
                <a:lnTo>
                  <a:pt x="84" y="42"/>
                </a:lnTo>
                <a:close/>
                <a:moveTo>
                  <a:pt x="144" y="15"/>
                </a:moveTo>
                <a:lnTo>
                  <a:pt x="138" y="23"/>
                </a:lnTo>
                <a:lnTo>
                  <a:pt x="134" y="27"/>
                </a:lnTo>
                <a:lnTo>
                  <a:pt x="134" y="34"/>
                </a:lnTo>
                <a:lnTo>
                  <a:pt x="136" y="46"/>
                </a:lnTo>
                <a:lnTo>
                  <a:pt x="126" y="34"/>
                </a:lnTo>
                <a:lnTo>
                  <a:pt x="119" y="23"/>
                </a:lnTo>
                <a:lnTo>
                  <a:pt x="115" y="27"/>
                </a:lnTo>
                <a:lnTo>
                  <a:pt x="113" y="30"/>
                </a:lnTo>
                <a:lnTo>
                  <a:pt x="113" y="34"/>
                </a:lnTo>
                <a:lnTo>
                  <a:pt x="109" y="30"/>
                </a:lnTo>
                <a:lnTo>
                  <a:pt x="107" y="29"/>
                </a:lnTo>
                <a:lnTo>
                  <a:pt x="107" y="27"/>
                </a:lnTo>
                <a:lnTo>
                  <a:pt x="113" y="23"/>
                </a:lnTo>
                <a:lnTo>
                  <a:pt x="111" y="23"/>
                </a:lnTo>
                <a:lnTo>
                  <a:pt x="111" y="21"/>
                </a:lnTo>
                <a:lnTo>
                  <a:pt x="103" y="21"/>
                </a:lnTo>
                <a:lnTo>
                  <a:pt x="98" y="21"/>
                </a:lnTo>
                <a:lnTo>
                  <a:pt x="96" y="23"/>
                </a:lnTo>
                <a:lnTo>
                  <a:pt x="96" y="25"/>
                </a:lnTo>
                <a:lnTo>
                  <a:pt x="92" y="23"/>
                </a:lnTo>
                <a:lnTo>
                  <a:pt x="90" y="23"/>
                </a:lnTo>
                <a:lnTo>
                  <a:pt x="88" y="29"/>
                </a:lnTo>
                <a:lnTo>
                  <a:pt x="88" y="34"/>
                </a:lnTo>
                <a:lnTo>
                  <a:pt x="90" y="32"/>
                </a:lnTo>
                <a:lnTo>
                  <a:pt x="94" y="32"/>
                </a:lnTo>
                <a:lnTo>
                  <a:pt x="92" y="36"/>
                </a:lnTo>
                <a:lnTo>
                  <a:pt x="94" y="40"/>
                </a:lnTo>
                <a:lnTo>
                  <a:pt x="90" y="38"/>
                </a:lnTo>
                <a:lnTo>
                  <a:pt x="90" y="40"/>
                </a:lnTo>
                <a:lnTo>
                  <a:pt x="90" y="44"/>
                </a:lnTo>
                <a:lnTo>
                  <a:pt x="90" y="46"/>
                </a:lnTo>
                <a:lnTo>
                  <a:pt x="94" y="48"/>
                </a:lnTo>
                <a:lnTo>
                  <a:pt x="98" y="50"/>
                </a:lnTo>
                <a:lnTo>
                  <a:pt x="100" y="57"/>
                </a:lnTo>
                <a:lnTo>
                  <a:pt x="100" y="63"/>
                </a:lnTo>
                <a:lnTo>
                  <a:pt x="103" y="63"/>
                </a:lnTo>
                <a:lnTo>
                  <a:pt x="109" y="63"/>
                </a:lnTo>
                <a:lnTo>
                  <a:pt x="109" y="59"/>
                </a:lnTo>
                <a:lnTo>
                  <a:pt x="111" y="57"/>
                </a:lnTo>
                <a:lnTo>
                  <a:pt x="113" y="59"/>
                </a:lnTo>
                <a:lnTo>
                  <a:pt x="119" y="59"/>
                </a:lnTo>
                <a:lnTo>
                  <a:pt x="121" y="52"/>
                </a:lnTo>
                <a:lnTo>
                  <a:pt x="125" y="52"/>
                </a:lnTo>
                <a:lnTo>
                  <a:pt x="128" y="52"/>
                </a:lnTo>
                <a:lnTo>
                  <a:pt x="128" y="55"/>
                </a:lnTo>
                <a:lnTo>
                  <a:pt x="128" y="59"/>
                </a:lnTo>
                <a:lnTo>
                  <a:pt x="144" y="61"/>
                </a:lnTo>
                <a:lnTo>
                  <a:pt x="149" y="65"/>
                </a:lnTo>
                <a:lnTo>
                  <a:pt x="144" y="65"/>
                </a:lnTo>
                <a:lnTo>
                  <a:pt x="138" y="67"/>
                </a:lnTo>
                <a:lnTo>
                  <a:pt x="132" y="67"/>
                </a:lnTo>
                <a:lnTo>
                  <a:pt x="123" y="69"/>
                </a:lnTo>
                <a:lnTo>
                  <a:pt x="119" y="71"/>
                </a:lnTo>
                <a:lnTo>
                  <a:pt x="117" y="71"/>
                </a:lnTo>
                <a:lnTo>
                  <a:pt x="115" y="67"/>
                </a:lnTo>
                <a:lnTo>
                  <a:pt x="111" y="67"/>
                </a:lnTo>
                <a:lnTo>
                  <a:pt x="107" y="69"/>
                </a:lnTo>
                <a:lnTo>
                  <a:pt x="109" y="80"/>
                </a:lnTo>
                <a:lnTo>
                  <a:pt x="111" y="78"/>
                </a:lnTo>
                <a:lnTo>
                  <a:pt x="113" y="77"/>
                </a:lnTo>
                <a:lnTo>
                  <a:pt x="123" y="77"/>
                </a:lnTo>
                <a:lnTo>
                  <a:pt x="134" y="77"/>
                </a:lnTo>
                <a:lnTo>
                  <a:pt x="130" y="78"/>
                </a:lnTo>
                <a:lnTo>
                  <a:pt x="125" y="82"/>
                </a:lnTo>
                <a:lnTo>
                  <a:pt x="125" y="84"/>
                </a:lnTo>
                <a:lnTo>
                  <a:pt x="125" y="86"/>
                </a:lnTo>
                <a:lnTo>
                  <a:pt x="125" y="88"/>
                </a:lnTo>
                <a:lnTo>
                  <a:pt x="128" y="90"/>
                </a:lnTo>
                <a:lnTo>
                  <a:pt x="117" y="88"/>
                </a:lnTo>
                <a:lnTo>
                  <a:pt x="111" y="88"/>
                </a:lnTo>
                <a:lnTo>
                  <a:pt x="111" y="92"/>
                </a:lnTo>
                <a:lnTo>
                  <a:pt x="113" y="98"/>
                </a:lnTo>
                <a:lnTo>
                  <a:pt x="119" y="98"/>
                </a:lnTo>
                <a:lnTo>
                  <a:pt x="126" y="100"/>
                </a:lnTo>
                <a:lnTo>
                  <a:pt x="126" y="103"/>
                </a:lnTo>
                <a:lnTo>
                  <a:pt x="130" y="103"/>
                </a:lnTo>
                <a:lnTo>
                  <a:pt x="132" y="105"/>
                </a:lnTo>
                <a:lnTo>
                  <a:pt x="136" y="103"/>
                </a:lnTo>
                <a:lnTo>
                  <a:pt x="138" y="103"/>
                </a:lnTo>
                <a:lnTo>
                  <a:pt x="138" y="107"/>
                </a:lnTo>
                <a:lnTo>
                  <a:pt x="140" y="113"/>
                </a:lnTo>
                <a:lnTo>
                  <a:pt x="142" y="113"/>
                </a:lnTo>
                <a:lnTo>
                  <a:pt x="144" y="115"/>
                </a:lnTo>
                <a:lnTo>
                  <a:pt x="146" y="113"/>
                </a:lnTo>
                <a:lnTo>
                  <a:pt x="149" y="113"/>
                </a:lnTo>
                <a:lnTo>
                  <a:pt x="149" y="109"/>
                </a:lnTo>
                <a:lnTo>
                  <a:pt x="148" y="107"/>
                </a:lnTo>
                <a:lnTo>
                  <a:pt x="148" y="103"/>
                </a:lnTo>
                <a:lnTo>
                  <a:pt x="151" y="101"/>
                </a:lnTo>
                <a:lnTo>
                  <a:pt x="157" y="103"/>
                </a:lnTo>
                <a:lnTo>
                  <a:pt x="159" y="100"/>
                </a:lnTo>
                <a:lnTo>
                  <a:pt x="163" y="98"/>
                </a:lnTo>
                <a:lnTo>
                  <a:pt x="165" y="96"/>
                </a:lnTo>
                <a:lnTo>
                  <a:pt x="165" y="92"/>
                </a:lnTo>
                <a:lnTo>
                  <a:pt x="169" y="92"/>
                </a:lnTo>
                <a:lnTo>
                  <a:pt x="172" y="92"/>
                </a:lnTo>
                <a:lnTo>
                  <a:pt x="172" y="86"/>
                </a:lnTo>
                <a:lnTo>
                  <a:pt x="172" y="82"/>
                </a:lnTo>
                <a:lnTo>
                  <a:pt x="178" y="80"/>
                </a:lnTo>
                <a:lnTo>
                  <a:pt x="178" y="78"/>
                </a:lnTo>
                <a:lnTo>
                  <a:pt x="176" y="78"/>
                </a:lnTo>
                <a:lnTo>
                  <a:pt x="176" y="71"/>
                </a:lnTo>
                <a:lnTo>
                  <a:pt x="176" y="65"/>
                </a:lnTo>
                <a:lnTo>
                  <a:pt x="186" y="61"/>
                </a:lnTo>
                <a:lnTo>
                  <a:pt x="196" y="61"/>
                </a:lnTo>
                <a:lnTo>
                  <a:pt x="194" y="57"/>
                </a:lnTo>
                <a:lnTo>
                  <a:pt x="194" y="55"/>
                </a:lnTo>
                <a:lnTo>
                  <a:pt x="184" y="54"/>
                </a:lnTo>
                <a:lnTo>
                  <a:pt x="176" y="52"/>
                </a:lnTo>
                <a:lnTo>
                  <a:pt x="174" y="46"/>
                </a:lnTo>
                <a:lnTo>
                  <a:pt x="172" y="38"/>
                </a:lnTo>
                <a:lnTo>
                  <a:pt x="169" y="38"/>
                </a:lnTo>
                <a:lnTo>
                  <a:pt x="165" y="38"/>
                </a:lnTo>
                <a:lnTo>
                  <a:pt x="167" y="34"/>
                </a:lnTo>
                <a:lnTo>
                  <a:pt x="167" y="29"/>
                </a:lnTo>
                <a:lnTo>
                  <a:pt x="161" y="27"/>
                </a:lnTo>
                <a:lnTo>
                  <a:pt x="157" y="23"/>
                </a:lnTo>
                <a:lnTo>
                  <a:pt x="155" y="21"/>
                </a:lnTo>
                <a:lnTo>
                  <a:pt x="151" y="21"/>
                </a:lnTo>
                <a:lnTo>
                  <a:pt x="149" y="23"/>
                </a:lnTo>
                <a:lnTo>
                  <a:pt x="148" y="17"/>
                </a:lnTo>
                <a:lnTo>
                  <a:pt x="144" y="15"/>
                </a:lnTo>
                <a:close/>
                <a:moveTo>
                  <a:pt x="190" y="0"/>
                </a:moveTo>
                <a:lnTo>
                  <a:pt x="190" y="2"/>
                </a:lnTo>
                <a:lnTo>
                  <a:pt x="190" y="6"/>
                </a:lnTo>
                <a:lnTo>
                  <a:pt x="192" y="7"/>
                </a:lnTo>
                <a:lnTo>
                  <a:pt x="192" y="9"/>
                </a:lnTo>
                <a:lnTo>
                  <a:pt x="188" y="9"/>
                </a:lnTo>
                <a:lnTo>
                  <a:pt x="186" y="9"/>
                </a:lnTo>
                <a:lnTo>
                  <a:pt x="186" y="13"/>
                </a:lnTo>
                <a:lnTo>
                  <a:pt x="186" y="17"/>
                </a:lnTo>
                <a:lnTo>
                  <a:pt x="178" y="13"/>
                </a:lnTo>
                <a:lnTo>
                  <a:pt x="169" y="11"/>
                </a:lnTo>
                <a:lnTo>
                  <a:pt x="169" y="15"/>
                </a:lnTo>
                <a:lnTo>
                  <a:pt x="174" y="15"/>
                </a:lnTo>
                <a:lnTo>
                  <a:pt x="180" y="17"/>
                </a:lnTo>
                <a:lnTo>
                  <a:pt x="178" y="21"/>
                </a:lnTo>
                <a:lnTo>
                  <a:pt x="174" y="23"/>
                </a:lnTo>
                <a:lnTo>
                  <a:pt x="174" y="25"/>
                </a:lnTo>
                <a:lnTo>
                  <a:pt x="174" y="29"/>
                </a:lnTo>
                <a:lnTo>
                  <a:pt x="190" y="29"/>
                </a:lnTo>
                <a:lnTo>
                  <a:pt x="207" y="27"/>
                </a:lnTo>
                <a:lnTo>
                  <a:pt x="207" y="29"/>
                </a:lnTo>
                <a:lnTo>
                  <a:pt x="207" y="32"/>
                </a:lnTo>
                <a:lnTo>
                  <a:pt x="199" y="32"/>
                </a:lnTo>
                <a:lnTo>
                  <a:pt x="194" y="34"/>
                </a:lnTo>
                <a:lnTo>
                  <a:pt x="190" y="32"/>
                </a:lnTo>
                <a:lnTo>
                  <a:pt x="186" y="32"/>
                </a:lnTo>
                <a:lnTo>
                  <a:pt x="184" y="38"/>
                </a:lnTo>
                <a:lnTo>
                  <a:pt x="197" y="40"/>
                </a:lnTo>
                <a:lnTo>
                  <a:pt x="213" y="42"/>
                </a:lnTo>
                <a:lnTo>
                  <a:pt x="217" y="46"/>
                </a:lnTo>
                <a:lnTo>
                  <a:pt x="220" y="44"/>
                </a:lnTo>
                <a:lnTo>
                  <a:pt x="222" y="44"/>
                </a:lnTo>
                <a:lnTo>
                  <a:pt x="236" y="46"/>
                </a:lnTo>
                <a:lnTo>
                  <a:pt x="253" y="48"/>
                </a:lnTo>
                <a:lnTo>
                  <a:pt x="255" y="44"/>
                </a:lnTo>
                <a:lnTo>
                  <a:pt x="255" y="40"/>
                </a:lnTo>
                <a:lnTo>
                  <a:pt x="261" y="38"/>
                </a:lnTo>
                <a:lnTo>
                  <a:pt x="268" y="38"/>
                </a:lnTo>
                <a:lnTo>
                  <a:pt x="270" y="34"/>
                </a:lnTo>
                <a:lnTo>
                  <a:pt x="268" y="30"/>
                </a:lnTo>
                <a:lnTo>
                  <a:pt x="272" y="30"/>
                </a:lnTo>
                <a:lnTo>
                  <a:pt x="276" y="30"/>
                </a:lnTo>
                <a:lnTo>
                  <a:pt x="282" y="25"/>
                </a:lnTo>
                <a:lnTo>
                  <a:pt x="286" y="17"/>
                </a:lnTo>
                <a:lnTo>
                  <a:pt x="276" y="17"/>
                </a:lnTo>
                <a:lnTo>
                  <a:pt x="267" y="15"/>
                </a:lnTo>
                <a:lnTo>
                  <a:pt x="267" y="13"/>
                </a:lnTo>
                <a:lnTo>
                  <a:pt x="268" y="11"/>
                </a:lnTo>
                <a:lnTo>
                  <a:pt x="265" y="11"/>
                </a:lnTo>
                <a:lnTo>
                  <a:pt x="263" y="15"/>
                </a:lnTo>
                <a:lnTo>
                  <a:pt x="257" y="13"/>
                </a:lnTo>
                <a:lnTo>
                  <a:pt x="259" y="11"/>
                </a:lnTo>
                <a:lnTo>
                  <a:pt x="261" y="9"/>
                </a:lnTo>
                <a:lnTo>
                  <a:pt x="255" y="11"/>
                </a:lnTo>
                <a:lnTo>
                  <a:pt x="251" y="15"/>
                </a:lnTo>
                <a:lnTo>
                  <a:pt x="249" y="15"/>
                </a:lnTo>
                <a:lnTo>
                  <a:pt x="247" y="17"/>
                </a:lnTo>
                <a:lnTo>
                  <a:pt x="244" y="17"/>
                </a:lnTo>
                <a:lnTo>
                  <a:pt x="245" y="13"/>
                </a:lnTo>
                <a:lnTo>
                  <a:pt x="245" y="11"/>
                </a:lnTo>
                <a:lnTo>
                  <a:pt x="242" y="6"/>
                </a:lnTo>
                <a:lnTo>
                  <a:pt x="242" y="9"/>
                </a:lnTo>
                <a:lnTo>
                  <a:pt x="242" y="15"/>
                </a:lnTo>
                <a:lnTo>
                  <a:pt x="238" y="13"/>
                </a:lnTo>
                <a:lnTo>
                  <a:pt x="236" y="11"/>
                </a:lnTo>
                <a:lnTo>
                  <a:pt x="234" y="15"/>
                </a:lnTo>
                <a:lnTo>
                  <a:pt x="234" y="19"/>
                </a:lnTo>
                <a:lnTo>
                  <a:pt x="226" y="17"/>
                </a:lnTo>
                <a:lnTo>
                  <a:pt x="220" y="15"/>
                </a:lnTo>
                <a:lnTo>
                  <a:pt x="219" y="13"/>
                </a:lnTo>
                <a:lnTo>
                  <a:pt x="219" y="11"/>
                </a:lnTo>
                <a:lnTo>
                  <a:pt x="213" y="11"/>
                </a:lnTo>
                <a:lnTo>
                  <a:pt x="205" y="9"/>
                </a:lnTo>
                <a:lnTo>
                  <a:pt x="197" y="4"/>
                </a:lnTo>
                <a:lnTo>
                  <a:pt x="190" y="0"/>
                </a:lnTo>
                <a:close/>
              </a:path>
            </a:pathLst>
          </a:custGeom>
          <a:solidFill>
            <a:srgbClr val="EAEAEA"/>
          </a:solidFill>
          <a:ln w="2520">
            <a:solidFill>
              <a:srgbClr val="C0C0C0"/>
            </a:solidFill>
            <a:round/>
            <a:headEnd/>
            <a:tailEnd/>
          </a:ln>
        </p:spPr>
        <p:txBody>
          <a:bodyPr wrap="none" anchor="ctr"/>
          <a:lstStyle/>
          <a:p>
            <a:endParaRPr lang="en-US"/>
          </a:p>
        </p:txBody>
      </p:sp>
      <p:sp>
        <p:nvSpPr>
          <p:cNvPr id="30836" name="Freeform 118"/>
          <p:cNvSpPr>
            <a:spLocks noChangeArrowheads="1"/>
          </p:cNvSpPr>
          <p:nvPr/>
        </p:nvSpPr>
        <p:spPr bwMode="auto">
          <a:xfrm>
            <a:off x="6446838" y="3284538"/>
            <a:ext cx="128587" cy="161925"/>
          </a:xfrm>
          <a:custGeom>
            <a:avLst/>
            <a:gdLst>
              <a:gd name="T0" fmla="*/ 2147483647 w 75"/>
              <a:gd name="T1" fmla="*/ 2147483647 h 102"/>
              <a:gd name="T2" fmla="*/ 2147483647 w 75"/>
              <a:gd name="T3" fmla="*/ 2147483647 h 102"/>
              <a:gd name="T4" fmla="*/ 2147483647 w 75"/>
              <a:gd name="T5" fmla="*/ 2147483647 h 102"/>
              <a:gd name="T6" fmla="*/ 2147483647 w 75"/>
              <a:gd name="T7" fmla="*/ 2147483647 h 102"/>
              <a:gd name="T8" fmla="*/ 2147483647 w 75"/>
              <a:gd name="T9" fmla="*/ 2147483647 h 102"/>
              <a:gd name="T10" fmla="*/ 2147483647 w 75"/>
              <a:gd name="T11" fmla="*/ 2147483647 h 102"/>
              <a:gd name="T12" fmla="*/ 2147483647 w 75"/>
              <a:gd name="T13" fmla="*/ 2147483647 h 102"/>
              <a:gd name="T14" fmla="*/ 2147483647 w 75"/>
              <a:gd name="T15" fmla="*/ 2147483647 h 102"/>
              <a:gd name="T16" fmla="*/ 2147483647 w 75"/>
              <a:gd name="T17" fmla="*/ 2147483647 h 102"/>
              <a:gd name="T18" fmla="*/ 2147483647 w 75"/>
              <a:gd name="T19" fmla="*/ 2147483647 h 102"/>
              <a:gd name="T20" fmla="*/ 2147483647 w 75"/>
              <a:gd name="T21" fmla="*/ 2147483647 h 102"/>
              <a:gd name="T22" fmla="*/ 2147483647 w 75"/>
              <a:gd name="T23" fmla="*/ 2147483647 h 102"/>
              <a:gd name="T24" fmla="*/ 2147483647 w 75"/>
              <a:gd name="T25" fmla="*/ 2147483647 h 102"/>
              <a:gd name="T26" fmla="*/ 2147483647 w 75"/>
              <a:gd name="T27" fmla="*/ 2147483647 h 102"/>
              <a:gd name="T28" fmla="*/ 2147483647 w 75"/>
              <a:gd name="T29" fmla="*/ 2147483647 h 102"/>
              <a:gd name="T30" fmla="*/ 2147483647 w 75"/>
              <a:gd name="T31" fmla="*/ 2147483647 h 102"/>
              <a:gd name="T32" fmla="*/ 2147483647 w 75"/>
              <a:gd name="T33" fmla="*/ 2147483647 h 102"/>
              <a:gd name="T34" fmla="*/ 2147483647 w 75"/>
              <a:gd name="T35" fmla="*/ 2147483647 h 102"/>
              <a:gd name="T36" fmla="*/ 0 w 75"/>
              <a:gd name="T37" fmla="*/ 2147483647 h 102"/>
              <a:gd name="T38" fmla="*/ 2147483647 w 75"/>
              <a:gd name="T39" fmla="*/ 2147483647 h 102"/>
              <a:gd name="T40" fmla="*/ 2147483647 w 75"/>
              <a:gd name="T41" fmla="*/ 2147483647 h 102"/>
              <a:gd name="T42" fmla="*/ 2147483647 w 75"/>
              <a:gd name="T43" fmla="*/ 2147483647 h 102"/>
              <a:gd name="T44" fmla="*/ 2147483647 w 75"/>
              <a:gd name="T45" fmla="*/ 2147483647 h 102"/>
              <a:gd name="T46" fmla="*/ 2147483647 w 75"/>
              <a:gd name="T47" fmla="*/ 2147483647 h 102"/>
              <a:gd name="T48" fmla="*/ 2147483647 w 75"/>
              <a:gd name="T49" fmla="*/ 2147483647 h 102"/>
              <a:gd name="T50" fmla="*/ 2147483647 w 75"/>
              <a:gd name="T51" fmla="*/ 2147483647 h 102"/>
              <a:gd name="T52" fmla="*/ 2147483647 w 75"/>
              <a:gd name="T53" fmla="*/ 2147483647 h 102"/>
              <a:gd name="T54" fmla="*/ 2147483647 w 75"/>
              <a:gd name="T55" fmla="*/ 2147483647 h 102"/>
              <a:gd name="T56" fmla="*/ 2147483647 w 75"/>
              <a:gd name="T57" fmla="*/ 2147483647 h 102"/>
              <a:gd name="T58" fmla="*/ 2147483647 w 75"/>
              <a:gd name="T59" fmla="*/ 2147483647 h 102"/>
              <a:gd name="T60" fmla="*/ 2147483647 w 75"/>
              <a:gd name="T61" fmla="*/ 2147483647 h 102"/>
              <a:gd name="T62" fmla="*/ 2147483647 w 75"/>
              <a:gd name="T63" fmla="*/ 2147483647 h 102"/>
              <a:gd name="T64" fmla="*/ 2147483647 w 75"/>
              <a:gd name="T65" fmla="*/ 2147483647 h 102"/>
              <a:gd name="T66" fmla="*/ 2147483647 w 75"/>
              <a:gd name="T67" fmla="*/ 2147483647 h 102"/>
              <a:gd name="T68" fmla="*/ 2147483647 w 75"/>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
              <a:gd name="T106" fmla="*/ 0 h 102"/>
              <a:gd name="T107" fmla="*/ 75 w 75"/>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 h="102">
                <a:moveTo>
                  <a:pt x="75" y="13"/>
                </a:moveTo>
                <a:lnTo>
                  <a:pt x="67" y="21"/>
                </a:lnTo>
                <a:lnTo>
                  <a:pt x="58" y="29"/>
                </a:lnTo>
                <a:lnTo>
                  <a:pt x="58" y="31"/>
                </a:lnTo>
                <a:lnTo>
                  <a:pt x="58" y="34"/>
                </a:lnTo>
                <a:lnTo>
                  <a:pt x="59" y="36"/>
                </a:lnTo>
                <a:lnTo>
                  <a:pt x="63" y="36"/>
                </a:lnTo>
                <a:lnTo>
                  <a:pt x="61" y="44"/>
                </a:lnTo>
                <a:lnTo>
                  <a:pt x="59" y="52"/>
                </a:lnTo>
                <a:lnTo>
                  <a:pt x="56" y="52"/>
                </a:lnTo>
                <a:lnTo>
                  <a:pt x="50" y="54"/>
                </a:lnTo>
                <a:lnTo>
                  <a:pt x="48" y="57"/>
                </a:lnTo>
                <a:lnTo>
                  <a:pt x="46" y="61"/>
                </a:lnTo>
                <a:lnTo>
                  <a:pt x="40" y="63"/>
                </a:lnTo>
                <a:lnTo>
                  <a:pt x="36" y="65"/>
                </a:lnTo>
                <a:lnTo>
                  <a:pt x="34" y="71"/>
                </a:lnTo>
                <a:lnTo>
                  <a:pt x="33" y="79"/>
                </a:lnTo>
                <a:lnTo>
                  <a:pt x="40" y="80"/>
                </a:lnTo>
                <a:lnTo>
                  <a:pt x="46" y="84"/>
                </a:lnTo>
                <a:lnTo>
                  <a:pt x="46" y="86"/>
                </a:lnTo>
                <a:lnTo>
                  <a:pt x="44" y="90"/>
                </a:lnTo>
                <a:lnTo>
                  <a:pt x="46" y="92"/>
                </a:lnTo>
                <a:lnTo>
                  <a:pt x="44" y="94"/>
                </a:lnTo>
                <a:lnTo>
                  <a:pt x="40" y="96"/>
                </a:lnTo>
                <a:lnTo>
                  <a:pt x="36" y="94"/>
                </a:lnTo>
                <a:lnTo>
                  <a:pt x="34" y="92"/>
                </a:lnTo>
                <a:lnTo>
                  <a:pt x="31" y="94"/>
                </a:lnTo>
                <a:lnTo>
                  <a:pt x="23" y="102"/>
                </a:lnTo>
                <a:lnTo>
                  <a:pt x="17" y="102"/>
                </a:lnTo>
                <a:lnTo>
                  <a:pt x="13" y="102"/>
                </a:lnTo>
                <a:lnTo>
                  <a:pt x="11" y="102"/>
                </a:lnTo>
                <a:lnTo>
                  <a:pt x="6" y="102"/>
                </a:lnTo>
                <a:lnTo>
                  <a:pt x="8" y="98"/>
                </a:lnTo>
                <a:lnTo>
                  <a:pt x="8" y="96"/>
                </a:lnTo>
                <a:lnTo>
                  <a:pt x="4" y="94"/>
                </a:lnTo>
                <a:lnTo>
                  <a:pt x="0" y="94"/>
                </a:lnTo>
                <a:lnTo>
                  <a:pt x="0" y="92"/>
                </a:lnTo>
                <a:lnTo>
                  <a:pt x="0" y="88"/>
                </a:lnTo>
                <a:lnTo>
                  <a:pt x="2" y="88"/>
                </a:lnTo>
                <a:lnTo>
                  <a:pt x="4" y="86"/>
                </a:lnTo>
                <a:lnTo>
                  <a:pt x="4" y="84"/>
                </a:lnTo>
                <a:lnTo>
                  <a:pt x="8" y="84"/>
                </a:lnTo>
                <a:lnTo>
                  <a:pt x="10" y="84"/>
                </a:lnTo>
                <a:lnTo>
                  <a:pt x="8" y="80"/>
                </a:lnTo>
                <a:lnTo>
                  <a:pt x="6" y="79"/>
                </a:lnTo>
                <a:lnTo>
                  <a:pt x="8" y="75"/>
                </a:lnTo>
                <a:lnTo>
                  <a:pt x="8" y="71"/>
                </a:lnTo>
                <a:lnTo>
                  <a:pt x="4" y="67"/>
                </a:lnTo>
                <a:lnTo>
                  <a:pt x="2" y="67"/>
                </a:lnTo>
                <a:lnTo>
                  <a:pt x="6" y="56"/>
                </a:lnTo>
                <a:lnTo>
                  <a:pt x="11" y="52"/>
                </a:lnTo>
                <a:lnTo>
                  <a:pt x="15" y="44"/>
                </a:lnTo>
                <a:lnTo>
                  <a:pt x="19" y="38"/>
                </a:lnTo>
                <a:lnTo>
                  <a:pt x="27" y="31"/>
                </a:lnTo>
                <a:lnTo>
                  <a:pt x="27" y="23"/>
                </a:lnTo>
                <a:lnTo>
                  <a:pt x="33" y="21"/>
                </a:lnTo>
                <a:lnTo>
                  <a:pt x="34" y="27"/>
                </a:lnTo>
                <a:lnTo>
                  <a:pt x="40" y="29"/>
                </a:lnTo>
                <a:lnTo>
                  <a:pt x="48" y="29"/>
                </a:lnTo>
                <a:lnTo>
                  <a:pt x="48" y="25"/>
                </a:lnTo>
                <a:lnTo>
                  <a:pt x="46" y="21"/>
                </a:lnTo>
                <a:lnTo>
                  <a:pt x="52" y="17"/>
                </a:lnTo>
                <a:lnTo>
                  <a:pt x="58" y="17"/>
                </a:lnTo>
                <a:lnTo>
                  <a:pt x="59" y="15"/>
                </a:lnTo>
                <a:lnTo>
                  <a:pt x="59" y="11"/>
                </a:lnTo>
                <a:lnTo>
                  <a:pt x="65" y="9"/>
                </a:lnTo>
                <a:lnTo>
                  <a:pt x="67" y="0"/>
                </a:lnTo>
                <a:lnTo>
                  <a:pt x="75" y="13"/>
                </a:lnTo>
                <a:close/>
              </a:path>
            </a:pathLst>
          </a:custGeom>
          <a:solidFill>
            <a:srgbClr val="EAEAEA"/>
          </a:solidFill>
          <a:ln w="2520">
            <a:solidFill>
              <a:srgbClr val="C0C0C0"/>
            </a:solidFill>
            <a:round/>
            <a:headEnd/>
            <a:tailEnd/>
          </a:ln>
        </p:spPr>
        <p:txBody>
          <a:bodyPr wrap="none" anchor="ctr"/>
          <a:lstStyle/>
          <a:p>
            <a:endParaRPr lang="en-US"/>
          </a:p>
        </p:txBody>
      </p:sp>
      <p:sp>
        <p:nvSpPr>
          <p:cNvPr id="30837" name="Freeform 119"/>
          <p:cNvSpPr>
            <a:spLocks noChangeArrowheads="1"/>
          </p:cNvSpPr>
          <p:nvPr/>
        </p:nvSpPr>
        <p:spPr bwMode="auto">
          <a:xfrm>
            <a:off x="3859213" y="4049713"/>
            <a:ext cx="252412" cy="249237"/>
          </a:xfrm>
          <a:custGeom>
            <a:avLst/>
            <a:gdLst>
              <a:gd name="T0" fmla="*/ 2147483647 w 148"/>
              <a:gd name="T1" fmla="*/ 2147483647 h 157"/>
              <a:gd name="T2" fmla="*/ 2147483647 w 148"/>
              <a:gd name="T3" fmla="*/ 2147483647 h 157"/>
              <a:gd name="T4" fmla="*/ 2147483647 w 148"/>
              <a:gd name="T5" fmla="*/ 2147483647 h 157"/>
              <a:gd name="T6" fmla="*/ 2147483647 w 148"/>
              <a:gd name="T7" fmla="*/ 2147483647 h 157"/>
              <a:gd name="T8" fmla="*/ 2147483647 w 148"/>
              <a:gd name="T9" fmla="*/ 2147483647 h 157"/>
              <a:gd name="T10" fmla="*/ 2147483647 w 148"/>
              <a:gd name="T11" fmla="*/ 2147483647 h 157"/>
              <a:gd name="T12" fmla="*/ 2147483647 w 148"/>
              <a:gd name="T13" fmla="*/ 2147483647 h 157"/>
              <a:gd name="T14" fmla="*/ 2147483647 w 148"/>
              <a:gd name="T15" fmla="*/ 2147483647 h 157"/>
              <a:gd name="T16" fmla="*/ 2147483647 w 148"/>
              <a:gd name="T17" fmla="*/ 2147483647 h 157"/>
              <a:gd name="T18" fmla="*/ 2147483647 w 148"/>
              <a:gd name="T19" fmla="*/ 2147483647 h 157"/>
              <a:gd name="T20" fmla="*/ 2147483647 w 148"/>
              <a:gd name="T21" fmla="*/ 2147483647 h 157"/>
              <a:gd name="T22" fmla="*/ 2147483647 w 148"/>
              <a:gd name="T23" fmla="*/ 2147483647 h 157"/>
              <a:gd name="T24" fmla="*/ 2147483647 w 148"/>
              <a:gd name="T25" fmla="*/ 2147483647 h 157"/>
              <a:gd name="T26" fmla="*/ 2147483647 w 148"/>
              <a:gd name="T27" fmla="*/ 2147483647 h 157"/>
              <a:gd name="T28" fmla="*/ 2147483647 w 148"/>
              <a:gd name="T29" fmla="*/ 2147483647 h 157"/>
              <a:gd name="T30" fmla="*/ 2147483647 w 148"/>
              <a:gd name="T31" fmla="*/ 2147483647 h 157"/>
              <a:gd name="T32" fmla="*/ 2147483647 w 148"/>
              <a:gd name="T33" fmla="*/ 2147483647 h 157"/>
              <a:gd name="T34" fmla="*/ 2147483647 w 148"/>
              <a:gd name="T35" fmla="*/ 2147483647 h 157"/>
              <a:gd name="T36" fmla="*/ 2147483647 w 148"/>
              <a:gd name="T37" fmla="*/ 2147483647 h 157"/>
              <a:gd name="T38" fmla="*/ 2147483647 w 148"/>
              <a:gd name="T39" fmla="*/ 2147483647 h 157"/>
              <a:gd name="T40" fmla="*/ 2147483647 w 148"/>
              <a:gd name="T41" fmla="*/ 2147483647 h 157"/>
              <a:gd name="T42" fmla="*/ 2147483647 w 148"/>
              <a:gd name="T43" fmla="*/ 2147483647 h 157"/>
              <a:gd name="T44" fmla="*/ 2147483647 w 148"/>
              <a:gd name="T45" fmla="*/ 2147483647 h 157"/>
              <a:gd name="T46" fmla="*/ 2147483647 w 148"/>
              <a:gd name="T47" fmla="*/ 2147483647 h 157"/>
              <a:gd name="T48" fmla="*/ 2147483647 w 148"/>
              <a:gd name="T49" fmla="*/ 2147483647 h 157"/>
              <a:gd name="T50" fmla="*/ 2147483647 w 148"/>
              <a:gd name="T51" fmla="*/ 2147483647 h 157"/>
              <a:gd name="T52" fmla="*/ 2147483647 w 148"/>
              <a:gd name="T53" fmla="*/ 2147483647 h 157"/>
              <a:gd name="T54" fmla="*/ 2147483647 w 148"/>
              <a:gd name="T55" fmla="*/ 2147483647 h 157"/>
              <a:gd name="T56" fmla="*/ 2147483647 w 148"/>
              <a:gd name="T57" fmla="*/ 2147483647 h 157"/>
              <a:gd name="T58" fmla="*/ 2147483647 w 148"/>
              <a:gd name="T59" fmla="*/ 2147483647 h 157"/>
              <a:gd name="T60" fmla="*/ 2147483647 w 148"/>
              <a:gd name="T61" fmla="*/ 2147483647 h 157"/>
              <a:gd name="T62" fmla="*/ 2147483647 w 148"/>
              <a:gd name="T63" fmla="*/ 2147483647 h 157"/>
              <a:gd name="T64" fmla="*/ 2147483647 w 148"/>
              <a:gd name="T65" fmla="*/ 2147483647 h 157"/>
              <a:gd name="T66" fmla="*/ 0 w 148"/>
              <a:gd name="T67" fmla="*/ 2147483647 h 157"/>
              <a:gd name="T68" fmla="*/ 2147483647 w 148"/>
              <a:gd name="T69" fmla="*/ 2147483647 h 157"/>
              <a:gd name="T70" fmla="*/ 0 w 148"/>
              <a:gd name="T71" fmla="*/ 2147483647 h 157"/>
              <a:gd name="T72" fmla="*/ 0 w 148"/>
              <a:gd name="T73" fmla="*/ 2147483647 h 157"/>
              <a:gd name="T74" fmla="*/ 2147483647 w 148"/>
              <a:gd name="T75" fmla="*/ 2147483647 h 157"/>
              <a:gd name="T76" fmla="*/ 2147483647 w 148"/>
              <a:gd name="T77" fmla="*/ 2147483647 h 157"/>
              <a:gd name="T78" fmla="*/ 2147483647 w 148"/>
              <a:gd name="T79" fmla="*/ 2147483647 h 157"/>
              <a:gd name="T80" fmla="*/ 2147483647 w 148"/>
              <a:gd name="T81" fmla="*/ 2147483647 h 157"/>
              <a:gd name="T82" fmla="*/ 2147483647 w 148"/>
              <a:gd name="T83" fmla="*/ 2147483647 h 157"/>
              <a:gd name="T84" fmla="*/ 2147483647 w 148"/>
              <a:gd name="T85" fmla="*/ 2147483647 h 157"/>
              <a:gd name="T86" fmla="*/ 2147483647 w 148"/>
              <a:gd name="T87" fmla="*/ 2147483647 h 157"/>
              <a:gd name="T88" fmla="*/ 2147483647 w 148"/>
              <a:gd name="T89" fmla="*/ 2147483647 h 157"/>
              <a:gd name="T90" fmla="*/ 2147483647 w 148"/>
              <a:gd name="T91" fmla="*/ 2147483647 h 157"/>
              <a:gd name="T92" fmla="*/ 2147483647 w 148"/>
              <a:gd name="T93" fmla="*/ 2147483647 h 157"/>
              <a:gd name="T94" fmla="*/ 2147483647 w 148"/>
              <a:gd name="T95" fmla="*/ 2147483647 h 157"/>
              <a:gd name="T96" fmla="*/ 2147483647 w 148"/>
              <a:gd name="T97" fmla="*/ 2147483647 h 157"/>
              <a:gd name="T98" fmla="*/ 2147483647 w 148"/>
              <a:gd name="T99" fmla="*/ 0 h 157"/>
              <a:gd name="T100" fmla="*/ 2147483647 w 148"/>
              <a:gd name="T101" fmla="*/ 0 h 157"/>
              <a:gd name="T102" fmla="*/ 2147483647 w 148"/>
              <a:gd name="T103" fmla="*/ 2147483647 h 157"/>
              <a:gd name="T104" fmla="*/ 2147483647 w 148"/>
              <a:gd name="T105" fmla="*/ 2147483647 h 157"/>
              <a:gd name="T106" fmla="*/ 2147483647 w 148"/>
              <a:gd name="T107" fmla="*/ 2147483647 h 157"/>
              <a:gd name="T108" fmla="*/ 2147483647 w 148"/>
              <a:gd name="T109" fmla="*/ 2147483647 h 157"/>
              <a:gd name="T110" fmla="*/ 2147483647 w 148"/>
              <a:gd name="T111" fmla="*/ 2147483647 h 157"/>
              <a:gd name="T112" fmla="*/ 2147483647 w 148"/>
              <a:gd name="T113" fmla="*/ 2147483647 h 157"/>
              <a:gd name="T114" fmla="*/ 2147483647 w 148"/>
              <a:gd name="T115" fmla="*/ 2147483647 h 157"/>
              <a:gd name="T116" fmla="*/ 2147483647 w 148"/>
              <a:gd name="T117" fmla="*/ 2147483647 h 157"/>
              <a:gd name="T118" fmla="*/ 2147483647 w 148"/>
              <a:gd name="T119" fmla="*/ 2147483647 h 157"/>
              <a:gd name="T120" fmla="*/ 2147483647 w 148"/>
              <a:gd name="T121" fmla="*/ 2147483647 h 157"/>
              <a:gd name="T122" fmla="*/ 2147483647 w 148"/>
              <a:gd name="T123" fmla="*/ 2147483647 h 157"/>
              <a:gd name="T124" fmla="*/ 2147483647 w 148"/>
              <a:gd name="T125" fmla="*/ 2147483647 h 1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8"/>
              <a:gd name="T190" fmla="*/ 0 h 157"/>
              <a:gd name="T191" fmla="*/ 148 w 148"/>
              <a:gd name="T192" fmla="*/ 157 h 15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8" h="157">
                <a:moveTo>
                  <a:pt x="146" y="11"/>
                </a:moveTo>
                <a:lnTo>
                  <a:pt x="144" y="23"/>
                </a:lnTo>
                <a:lnTo>
                  <a:pt x="146" y="24"/>
                </a:lnTo>
                <a:lnTo>
                  <a:pt x="148" y="26"/>
                </a:lnTo>
                <a:lnTo>
                  <a:pt x="148" y="32"/>
                </a:lnTo>
                <a:lnTo>
                  <a:pt x="144" y="38"/>
                </a:lnTo>
                <a:lnTo>
                  <a:pt x="142" y="38"/>
                </a:lnTo>
                <a:lnTo>
                  <a:pt x="140" y="40"/>
                </a:lnTo>
                <a:lnTo>
                  <a:pt x="138" y="44"/>
                </a:lnTo>
                <a:lnTo>
                  <a:pt x="134" y="48"/>
                </a:lnTo>
                <a:lnTo>
                  <a:pt x="134" y="51"/>
                </a:lnTo>
                <a:lnTo>
                  <a:pt x="134" y="53"/>
                </a:lnTo>
                <a:lnTo>
                  <a:pt x="132" y="59"/>
                </a:lnTo>
                <a:lnTo>
                  <a:pt x="130" y="61"/>
                </a:lnTo>
                <a:lnTo>
                  <a:pt x="129" y="63"/>
                </a:lnTo>
                <a:lnTo>
                  <a:pt x="129" y="65"/>
                </a:lnTo>
                <a:lnTo>
                  <a:pt x="130" y="69"/>
                </a:lnTo>
                <a:lnTo>
                  <a:pt x="129" y="72"/>
                </a:lnTo>
                <a:lnTo>
                  <a:pt x="125" y="74"/>
                </a:lnTo>
                <a:lnTo>
                  <a:pt x="121" y="76"/>
                </a:lnTo>
                <a:lnTo>
                  <a:pt x="117" y="78"/>
                </a:lnTo>
                <a:lnTo>
                  <a:pt x="115" y="82"/>
                </a:lnTo>
                <a:lnTo>
                  <a:pt x="115" y="86"/>
                </a:lnTo>
                <a:lnTo>
                  <a:pt x="113" y="90"/>
                </a:lnTo>
                <a:lnTo>
                  <a:pt x="113" y="92"/>
                </a:lnTo>
                <a:lnTo>
                  <a:pt x="111" y="95"/>
                </a:lnTo>
                <a:lnTo>
                  <a:pt x="107" y="99"/>
                </a:lnTo>
                <a:lnTo>
                  <a:pt x="106" y="101"/>
                </a:lnTo>
                <a:lnTo>
                  <a:pt x="104" y="107"/>
                </a:lnTo>
                <a:lnTo>
                  <a:pt x="102" y="111"/>
                </a:lnTo>
                <a:lnTo>
                  <a:pt x="104" y="115"/>
                </a:lnTo>
                <a:lnTo>
                  <a:pt x="102" y="117"/>
                </a:lnTo>
                <a:lnTo>
                  <a:pt x="100" y="122"/>
                </a:lnTo>
                <a:lnTo>
                  <a:pt x="94" y="124"/>
                </a:lnTo>
                <a:lnTo>
                  <a:pt x="94" y="120"/>
                </a:lnTo>
                <a:lnTo>
                  <a:pt x="92" y="117"/>
                </a:lnTo>
                <a:lnTo>
                  <a:pt x="88" y="115"/>
                </a:lnTo>
                <a:lnTo>
                  <a:pt x="86" y="115"/>
                </a:lnTo>
                <a:lnTo>
                  <a:pt x="84" y="117"/>
                </a:lnTo>
                <a:lnTo>
                  <a:pt x="79" y="119"/>
                </a:lnTo>
                <a:lnTo>
                  <a:pt x="75" y="120"/>
                </a:lnTo>
                <a:lnTo>
                  <a:pt x="73" y="126"/>
                </a:lnTo>
                <a:lnTo>
                  <a:pt x="71" y="130"/>
                </a:lnTo>
                <a:lnTo>
                  <a:pt x="71" y="134"/>
                </a:lnTo>
                <a:lnTo>
                  <a:pt x="71" y="136"/>
                </a:lnTo>
                <a:lnTo>
                  <a:pt x="73" y="138"/>
                </a:lnTo>
                <a:lnTo>
                  <a:pt x="71" y="143"/>
                </a:lnTo>
                <a:lnTo>
                  <a:pt x="71" y="153"/>
                </a:lnTo>
                <a:lnTo>
                  <a:pt x="69" y="151"/>
                </a:lnTo>
                <a:lnTo>
                  <a:pt x="69" y="149"/>
                </a:lnTo>
                <a:lnTo>
                  <a:pt x="67" y="151"/>
                </a:lnTo>
                <a:lnTo>
                  <a:pt x="65" y="153"/>
                </a:lnTo>
                <a:lnTo>
                  <a:pt x="63" y="151"/>
                </a:lnTo>
                <a:lnTo>
                  <a:pt x="59" y="149"/>
                </a:lnTo>
                <a:lnTo>
                  <a:pt x="59" y="153"/>
                </a:lnTo>
                <a:lnTo>
                  <a:pt x="50" y="155"/>
                </a:lnTo>
                <a:lnTo>
                  <a:pt x="40" y="157"/>
                </a:lnTo>
                <a:lnTo>
                  <a:pt x="36" y="153"/>
                </a:lnTo>
                <a:lnTo>
                  <a:pt x="33" y="147"/>
                </a:lnTo>
                <a:lnTo>
                  <a:pt x="33" y="142"/>
                </a:lnTo>
                <a:lnTo>
                  <a:pt x="35" y="136"/>
                </a:lnTo>
                <a:lnTo>
                  <a:pt x="27" y="128"/>
                </a:lnTo>
                <a:lnTo>
                  <a:pt x="19" y="122"/>
                </a:lnTo>
                <a:lnTo>
                  <a:pt x="10" y="120"/>
                </a:lnTo>
                <a:lnTo>
                  <a:pt x="0" y="122"/>
                </a:lnTo>
                <a:lnTo>
                  <a:pt x="0" y="117"/>
                </a:lnTo>
                <a:lnTo>
                  <a:pt x="2" y="111"/>
                </a:lnTo>
                <a:lnTo>
                  <a:pt x="2" y="107"/>
                </a:lnTo>
                <a:lnTo>
                  <a:pt x="0" y="101"/>
                </a:lnTo>
                <a:lnTo>
                  <a:pt x="0" y="94"/>
                </a:lnTo>
                <a:lnTo>
                  <a:pt x="0" y="84"/>
                </a:lnTo>
                <a:lnTo>
                  <a:pt x="0" y="80"/>
                </a:lnTo>
                <a:lnTo>
                  <a:pt x="2" y="80"/>
                </a:lnTo>
                <a:lnTo>
                  <a:pt x="4" y="80"/>
                </a:lnTo>
                <a:lnTo>
                  <a:pt x="4" y="78"/>
                </a:lnTo>
                <a:lnTo>
                  <a:pt x="4" y="76"/>
                </a:lnTo>
                <a:lnTo>
                  <a:pt x="4" y="72"/>
                </a:lnTo>
                <a:lnTo>
                  <a:pt x="6" y="71"/>
                </a:lnTo>
                <a:lnTo>
                  <a:pt x="6" y="67"/>
                </a:lnTo>
                <a:lnTo>
                  <a:pt x="6" y="63"/>
                </a:lnTo>
                <a:lnTo>
                  <a:pt x="8" y="59"/>
                </a:lnTo>
                <a:lnTo>
                  <a:pt x="10" y="57"/>
                </a:lnTo>
                <a:lnTo>
                  <a:pt x="10" y="55"/>
                </a:lnTo>
                <a:lnTo>
                  <a:pt x="10" y="49"/>
                </a:lnTo>
                <a:lnTo>
                  <a:pt x="11" y="46"/>
                </a:lnTo>
                <a:lnTo>
                  <a:pt x="8" y="42"/>
                </a:lnTo>
                <a:lnTo>
                  <a:pt x="6" y="40"/>
                </a:lnTo>
                <a:lnTo>
                  <a:pt x="6" y="38"/>
                </a:lnTo>
                <a:lnTo>
                  <a:pt x="8" y="34"/>
                </a:lnTo>
                <a:lnTo>
                  <a:pt x="8" y="30"/>
                </a:lnTo>
                <a:lnTo>
                  <a:pt x="11" y="21"/>
                </a:lnTo>
                <a:lnTo>
                  <a:pt x="13" y="19"/>
                </a:lnTo>
                <a:lnTo>
                  <a:pt x="17" y="13"/>
                </a:lnTo>
                <a:lnTo>
                  <a:pt x="17" y="9"/>
                </a:lnTo>
                <a:lnTo>
                  <a:pt x="17" y="5"/>
                </a:lnTo>
                <a:lnTo>
                  <a:pt x="23" y="3"/>
                </a:lnTo>
                <a:lnTo>
                  <a:pt x="31" y="0"/>
                </a:lnTo>
                <a:lnTo>
                  <a:pt x="35" y="0"/>
                </a:lnTo>
                <a:lnTo>
                  <a:pt x="40" y="0"/>
                </a:lnTo>
                <a:lnTo>
                  <a:pt x="44" y="0"/>
                </a:lnTo>
                <a:lnTo>
                  <a:pt x="46" y="1"/>
                </a:lnTo>
                <a:lnTo>
                  <a:pt x="50" y="5"/>
                </a:lnTo>
                <a:lnTo>
                  <a:pt x="52" y="9"/>
                </a:lnTo>
                <a:lnTo>
                  <a:pt x="56" y="9"/>
                </a:lnTo>
                <a:lnTo>
                  <a:pt x="61" y="7"/>
                </a:lnTo>
                <a:lnTo>
                  <a:pt x="65" y="5"/>
                </a:lnTo>
                <a:lnTo>
                  <a:pt x="71" y="7"/>
                </a:lnTo>
                <a:lnTo>
                  <a:pt x="71" y="9"/>
                </a:lnTo>
                <a:lnTo>
                  <a:pt x="77" y="11"/>
                </a:lnTo>
                <a:lnTo>
                  <a:pt x="84" y="11"/>
                </a:lnTo>
                <a:lnTo>
                  <a:pt x="88" y="11"/>
                </a:lnTo>
                <a:lnTo>
                  <a:pt x="92" y="7"/>
                </a:lnTo>
                <a:lnTo>
                  <a:pt x="96" y="5"/>
                </a:lnTo>
                <a:lnTo>
                  <a:pt x="102" y="5"/>
                </a:lnTo>
                <a:lnTo>
                  <a:pt x="109" y="5"/>
                </a:lnTo>
                <a:lnTo>
                  <a:pt x="117" y="7"/>
                </a:lnTo>
                <a:lnTo>
                  <a:pt x="125" y="7"/>
                </a:lnTo>
                <a:lnTo>
                  <a:pt x="129" y="3"/>
                </a:lnTo>
                <a:lnTo>
                  <a:pt x="130" y="1"/>
                </a:lnTo>
                <a:lnTo>
                  <a:pt x="138" y="0"/>
                </a:lnTo>
                <a:lnTo>
                  <a:pt x="144" y="9"/>
                </a:lnTo>
                <a:lnTo>
                  <a:pt x="146" y="9"/>
                </a:lnTo>
                <a:lnTo>
                  <a:pt x="146" y="11"/>
                </a:lnTo>
                <a:close/>
              </a:path>
            </a:pathLst>
          </a:custGeom>
          <a:solidFill>
            <a:srgbClr val="EAEAEA"/>
          </a:solidFill>
          <a:ln w="2520">
            <a:solidFill>
              <a:srgbClr val="C0C0C0"/>
            </a:solidFill>
            <a:round/>
            <a:headEnd/>
            <a:tailEnd/>
          </a:ln>
        </p:spPr>
        <p:txBody>
          <a:bodyPr wrap="none" anchor="ctr"/>
          <a:lstStyle/>
          <a:p>
            <a:endParaRPr lang="en-US"/>
          </a:p>
        </p:txBody>
      </p:sp>
      <p:sp>
        <p:nvSpPr>
          <p:cNvPr id="30838" name="Freeform 120"/>
          <p:cNvSpPr>
            <a:spLocks noChangeArrowheads="1"/>
          </p:cNvSpPr>
          <p:nvPr/>
        </p:nvSpPr>
        <p:spPr bwMode="auto">
          <a:xfrm>
            <a:off x="3795713" y="3811588"/>
            <a:ext cx="336550" cy="285750"/>
          </a:xfrm>
          <a:custGeom>
            <a:avLst/>
            <a:gdLst>
              <a:gd name="T0" fmla="*/ 2147483647 w 199"/>
              <a:gd name="T1" fmla="*/ 2147483647 h 180"/>
              <a:gd name="T2" fmla="*/ 2147483647 w 199"/>
              <a:gd name="T3" fmla="*/ 2147483647 h 180"/>
              <a:gd name="T4" fmla="*/ 2147483647 w 199"/>
              <a:gd name="T5" fmla="*/ 2147483647 h 180"/>
              <a:gd name="T6" fmla="*/ 2147483647 w 199"/>
              <a:gd name="T7" fmla="*/ 2147483647 h 180"/>
              <a:gd name="T8" fmla="*/ 2147483647 w 199"/>
              <a:gd name="T9" fmla="*/ 2147483647 h 180"/>
              <a:gd name="T10" fmla="*/ 2147483647 w 199"/>
              <a:gd name="T11" fmla="*/ 2147483647 h 180"/>
              <a:gd name="T12" fmla="*/ 2147483647 w 199"/>
              <a:gd name="T13" fmla="*/ 2147483647 h 180"/>
              <a:gd name="T14" fmla="*/ 2147483647 w 199"/>
              <a:gd name="T15" fmla="*/ 2147483647 h 180"/>
              <a:gd name="T16" fmla="*/ 2147483647 w 199"/>
              <a:gd name="T17" fmla="*/ 2147483647 h 180"/>
              <a:gd name="T18" fmla="*/ 2147483647 w 199"/>
              <a:gd name="T19" fmla="*/ 2147483647 h 180"/>
              <a:gd name="T20" fmla="*/ 2147483647 w 199"/>
              <a:gd name="T21" fmla="*/ 2147483647 h 180"/>
              <a:gd name="T22" fmla="*/ 2147483647 w 199"/>
              <a:gd name="T23" fmla="*/ 2147483647 h 180"/>
              <a:gd name="T24" fmla="*/ 2147483647 w 199"/>
              <a:gd name="T25" fmla="*/ 2147483647 h 180"/>
              <a:gd name="T26" fmla="*/ 2147483647 w 199"/>
              <a:gd name="T27" fmla="*/ 2147483647 h 180"/>
              <a:gd name="T28" fmla="*/ 2147483647 w 199"/>
              <a:gd name="T29" fmla="*/ 2147483647 h 180"/>
              <a:gd name="T30" fmla="*/ 2147483647 w 199"/>
              <a:gd name="T31" fmla="*/ 2147483647 h 180"/>
              <a:gd name="T32" fmla="*/ 2147483647 w 199"/>
              <a:gd name="T33" fmla="*/ 2147483647 h 180"/>
              <a:gd name="T34" fmla="*/ 2147483647 w 199"/>
              <a:gd name="T35" fmla="*/ 2147483647 h 180"/>
              <a:gd name="T36" fmla="*/ 2147483647 w 199"/>
              <a:gd name="T37" fmla="*/ 2147483647 h 180"/>
              <a:gd name="T38" fmla="*/ 2147483647 w 199"/>
              <a:gd name="T39" fmla="*/ 2147483647 h 180"/>
              <a:gd name="T40" fmla="*/ 2147483647 w 199"/>
              <a:gd name="T41" fmla="*/ 2147483647 h 180"/>
              <a:gd name="T42" fmla="*/ 2147483647 w 199"/>
              <a:gd name="T43" fmla="*/ 2147483647 h 180"/>
              <a:gd name="T44" fmla="*/ 0 w 199"/>
              <a:gd name="T45" fmla="*/ 2147483647 h 180"/>
              <a:gd name="T46" fmla="*/ 2147483647 w 199"/>
              <a:gd name="T47" fmla="*/ 2147483647 h 180"/>
              <a:gd name="T48" fmla="*/ 2147483647 w 199"/>
              <a:gd name="T49" fmla="*/ 2147483647 h 180"/>
              <a:gd name="T50" fmla="*/ 2147483647 w 199"/>
              <a:gd name="T51" fmla="*/ 2147483647 h 180"/>
              <a:gd name="T52" fmla="*/ 2147483647 w 199"/>
              <a:gd name="T53" fmla="*/ 2147483647 h 180"/>
              <a:gd name="T54" fmla="*/ 2147483647 w 199"/>
              <a:gd name="T55" fmla="*/ 2147483647 h 180"/>
              <a:gd name="T56" fmla="*/ 2147483647 w 199"/>
              <a:gd name="T57" fmla="*/ 2147483647 h 180"/>
              <a:gd name="T58" fmla="*/ 2147483647 w 199"/>
              <a:gd name="T59" fmla="*/ 2147483647 h 180"/>
              <a:gd name="T60" fmla="*/ 2147483647 w 199"/>
              <a:gd name="T61" fmla="*/ 2147483647 h 180"/>
              <a:gd name="T62" fmla="*/ 2147483647 w 199"/>
              <a:gd name="T63" fmla="*/ 2147483647 h 180"/>
              <a:gd name="T64" fmla="*/ 2147483647 w 199"/>
              <a:gd name="T65" fmla="*/ 2147483647 h 180"/>
              <a:gd name="T66" fmla="*/ 2147483647 w 199"/>
              <a:gd name="T67" fmla="*/ 2147483647 h 180"/>
              <a:gd name="T68" fmla="*/ 2147483647 w 199"/>
              <a:gd name="T69" fmla="*/ 2147483647 h 180"/>
              <a:gd name="T70" fmla="*/ 2147483647 w 199"/>
              <a:gd name="T71" fmla="*/ 2147483647 h 180"/>
              <a:gd name="T72" fmla="*/ 2147483647 w 199"/>
              <a:gd name="T73" fmla="*/ 2147483647 h 180"/>
              <a:gd name="T74" fmla="*/ 2147483647 w 199"/>
              <a:gd name="T75" fmla="*/ 2147483647 h 180"/>
              <a:gd name="T76" fmla="*/ 2147483647 w 199"/>
              <a:gd name="T77" fmla="*/ 2147483647 h 180"/>
              <a:gd name="T78" fmla="*/ 2147483647 w 199"/>
              <a:gd name="T79" fmla="*/ 2147483647 h 1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9"/>
              <a:gd name="T121" fmla="*/ 0 h 180"/>
              <a:gd name="T122" fmla="*/ 199 w 199"/>
              <a:gd name="T123" fmla="*/ 180 h 1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9" h="180">
                <a:moveTo>
                  <a:pt x="176" y="150"/>
                </a:moveTo>
                <a:lnTo>
                  <a:pt x="168" y="151"/>
                </a:lnTo>
                <a:lnTo>
                  <a:pt x="167" y="153"/>
                </a:lnTo>
                <a:lnTo>
                  <a:pt x="163" y="157"/>
                </a:lnTo>
                <a:lnTo>
                  <a:pt x="155" y="157"/>
                </a:lnTo>
                <a:lnTo>
                  <a:pt x="147" y="155"/>
                </a:lnTo>
                <a:lnTo>
                  <a:pt x="140" y="155"/>
                </a:lnTo>
                <a:lnTo>
                  <a:pt x="134" y="155"/>
                </a:lnTo>
                <a:lnTo>
                  <a:pt x="130" y="157"/>
                </a:lnTo>
                <a:lnTo>
                  <a:pt x="126" y="161"/>
                </a:lnTo>
                <a:lnTo>
                  <a:pt x="122" y="161"/>
                </a:lnTo>
                <a:lnTo>
                  <a:pt x="115" y="161"/>
                </a:lnTo>
                <a:lnTo>
                  <a:pt x="109" y="159"/>
                </a:lnTo>
                <a:lnTo>
                  <a:pt x="109" y="157"/>
                </a:lnTo>
                <a:lnTo>
                  <a:pt x="103" y="155"/>
                </a:lnTo>
                <a:lnTo>
                  <a:pt x="99" y="157"/>
                </a:lnTo>
                <a:lnTo>
                  <a:pt x="94" y="159"/>
                </a:lnTo>
                <a:lnTo>
                  <a:pt x="90" y="159"/>
                </a:lnTo>
                <a:lnTo>
                  <a:pt x="88" y="155"/>
                </a:lnTo>
                <a:lnTo>
                  <a:pt x="84" y="151"/>
                </a:lnTo>
                <a:lnTo>
                  <a:pt x="82" y="150"/>
                </a:lnTo>
                <a:lnTo>
                  <a:pt x="78" y="150"/>
                </a:lnTo>
                <a:lnTo>
                  <a:pt x="73" y="150"/>
                </a:lnTo>
                <a:lnTo>
                  <a:pt x="69" y="150"/>
                </a:lnTo>
                <a:lnTo>
                  <a:pt x="61" y="153"/>
                </a:lnTo>
                <a:lnTo>
                  <a:pt x="55" y="155"/>
                </a:lnTo>
                <a:lnTo>
                  <a:pt x="55" y="159"/>
                </a:lnTo>
                <a:lnTo>
                  <a:pt x="55" y="163"/>
                </a:lnTo>
                <a:lnTo>
                  <a:pt x="51" y="169"/>
                </a:lnTo>
                <a:lnTo>
                  <a:pt x="49" y="171"/>
                </a:lnTo>
                <a:lnTo>
                  <a:pt x="46" y="180"/>
                </a:lnTo>
                <a:lnTo>
                  <a:pt x="38" y="178"/>
                </a:lnTo>
                <a:lnTo>
                  <a:pt x="38" y="176"/>
                </a:lnTo>
                <a:lnTo>
                  <a:pt x="36" y="173"/>
                </a:lnTo>
                <a:lnTo>
                  <a:pt x="32" y="173"/>
                </a:lnTo>
                <a:lnTo>
                  <a:pt x="30" y="173"/>
                </a:lnTo>
                <a:lnTo>
                  <a:pt x="26" y="178"/>
                </a:lnTo>
                <a:lnTo>
                  <a:pt x="23" y="167"/>
                </a:lnTo>
                <a:lnTo>
                  <a:pt x="23" y="165"/>
                </a:lnTo>
                <a:lnTo>
                  <a:pt x="23" y="161"/>
                </a:lnTo>
                <a:lnTo>
                  <a:pt x="21" y="159"/>
                </a:lnTo>
                <a:lnTo>
                  <a:pt x="19" y="161"/>
                </a:lnTo>
                <a:lnTo>
                  <a:pt x="13" y="150"/>
                </a:lnTo>
                <a:lnTo>
                  <a:pt x="15" y="144"/>
                </a:lnTo>
                <a:lnTo>
                  <a:pt x="5" y="138"/>
                </a:lnTo>
                <a:lnTo>
                  <a:pt x="0" y="132"/>
                </a:lnTo>
                <a:lnTo>
                  <a:pt x="3" y="128"/>
                </a:lnTo>
                <a:lnTo>
                  <a:pt x="5" y="128"/>
                </a:lnTo>
                <a:lnTo>
                  <a:pt x="7" y="127"/>
                </a:lnTo>
                <a:lnTo>
                  <a:pt x="9" y="127"/>
                </a:lnTo>
                <a:lnTo>
                  <a:pt x="15" y="125"/>
                </a:lnTo>
                <a:lnTo>
                  <a:pt x="21" y="123"/>
                </a:lnTo>
                <a:lnTo>
                  <a:pt x="28" y="123"/>
                </a:lnTo>
                <a:lnTo>
                  <a:pt x="38" y="119"/>
                </a:lnTo>
                <a:lnTo>
                  <a:pt x="44" y="117"/>
                </a:lnTo>
                <a:lnTo>
                  <a:pt x="51" y="117"/>
                </a:lnTo>
                <a:lnTo>
                  <a:pt x="51" y="115"/>
                </a:lnTo>
                <a:lnTo>
                  <a:pt x="53" y="113"/>
                </a:lnTo>
                <a:lnTo>
                  <a:pt x="53" y="107"/>
                </a:lnTo>
                <a:lnTo>
                  <a:pt x="53" y="105"/>
                </a:lnTo>
                <a:lnTo>
                  <a:pt x="57" y="103"/>
                </a:lnTo>
                <a:lnTo>
                  <a:pt x="55" y="67"/>
                </a:lnTo>
                <a:lnTo>
                  <a:pt x="73" y="63"/>
                </a:lnTo>
                <a:lnTo>
                  <a:pt x="80" y="52"/>
                </a:lnTo>
                <a:lnTo>
                  <a:pt x="147" y="0"/>
                </a:lnTo>
                <a:lnTo>
                  <a:pt x="176" y="17"/>
                </a:lnTo>
                <a:lnTo>
                  <a:pt x="178" y="15"/>
                </a:lnTo>
                <a:lnTo>
                  <a:pt x="188" y="8"/>
                </a:lnTo>
                <a:lnTo>
                  <a:pt x="195" y="40"/>
                </a:lnTo>
                <a:lnTo>
                  <a:pt x="197" y="46"/>
                </a:lnTo>
                <a:lnTo>
                  <a:pt x="199" y="54"/>
                </a:lnTo>
                <a:lnTo>
                  <a:pt x="197" y="59"/>
                </a:lnTo>
                <a:lnTo>
                  <a:pt x="195" y="65"/>
                </a:lnTo>
                <a:lnTo>
                  <a:pt x="195" y="94"/>
                </a:lnTo>
                <a:lnTo>
                  <a:pt x="195" y="117"/>
                </a:lnTo>
                <a:lnTo>
                  <a:pt x="176" y="134"/>
                </a:lnTo>
                <a:lnTo>
                  <a:pt x="176" y="146"/>
                </a:lnTo>
                <a:lnTo>
                  <a:pt x="176" y="148"/>
                </a:lnTo>
                <a:lnTo>
                  <a:pt x="176" y="150"/>
                </a:lnTo>
                <a:close/>
              </a:path>
            </a:pathLst>
          </a:custGeom>
          <a:solidFill>
            <a:srgbClr val="EAEAEA"/>
          </a:solidFill>
          <a:ln w="2520">
            <a:solidFill>
              <a:srgbClr val="C0C0C0"/>
            </a:solidFill>
            <a:round/>
            <a:headEnd/>
            <a:tailEnd/>
          </a:ln>
        </p:spPr>
        <p:txBody>
          <a:bodyPr wrap="none" anchor="ctr"/>
          <a:lstStyle/>
          <a:p>
            <a:endParaRPr lang="en-US"/>
          </a:p>
        </p:txBody>
      </p:sp>
      <p:sp>
        <p:nvSpPr>
          <p:cNvPr id="30839" name="Freeform 121"/>
          <p:cNvSpPr>
            <a:spLocks noChangeArrowheads="1"/>
          </p:cNvSpPr>
          <p:nvPr/>
        </p:nvSpPr>
        <p:spPr bwMode="auto">
          <a:xfrm>
            <a:off x="1951038" y="4030663"/>
            <a:ext cx="85725" cy="96837"/>
          </a:xfrm>
          <a:custGeom>
            <a:avLst/>
            <a:gdLst>
              <a:gd name="T0" fmla="*/ 2147483647 w 50"/>
              <a:gd name="T1" fmla="*/ 2147483647 h 61"/>
              <a:gd name="T2" fmla="*/ 2147483647 w 50"/>
              <a:gd name="T3" fmla="*/ 2147483647 h 61"/>
              <a:gd name="T4" fmla="*/ 2147483647 w 50"/>
              <a:gd name="T5" fmla="*/ 2147483647 h 61"/>
              <a:gd name="T6" fmla="*/ 2147483647 w 50"/>
              <a:gd name="T7" fmla="*/ 2147483647 h 61"/>
              <a:gd name="T8" fmla="*/ 2147483647 w 50"/>
              <a:gd name="T9" fmla="*/ 2147483647 h 61"/>
              <a:gd name="T10" fmla="*/ 2147483647 w 50"/>
              <a:gd name="T11" fmla="*/ 2147483647 h 61"/>
              <a:gd name="T12" fmla="*/ 2147483647 w 50"/>
              <a:gd name="T13" fmla="*/ 2147483647 h 61"/>
              <a:gd name="T14" fmla="*/ 2147483647 w 50"/>
              <a:gd name="T15" fmla="*/ 2147483647 h 61"/>
              <a:gd name="T16" fmla="*/ 2147483647 w 50"/>
              <a:gd name="T17" fmla="*/ 2147483647 h 61"/>
              <a:gd name="T18" fmla="*/ 2147483647 w 50"/>
              <a:gd name="T19" fmla="*/ 2147483647 h 61"/>
              <a:gd name="T20" fmla="*/ 2147483647 w 50"/>
              <a:gd name="T21" fmla="*/ 2147483647 h 61"/>
              <a:gd name="T22" fmla="*/ 2147483647 w 50"/>
              <a:gd name="T23" fmla="*/ 2147483647 h 61"/>
              <a:gd name="T24" fmla="*/ 2147483647 w 50"/>
              <a:gd name="T25" fmla="*/ 2147483647 h 61"/>
              <a:gd name="T26" fmla="*/ 2147483647 w 50"/>
              <a:gd name="T27" fmla="*/ 2147483647 h 61"/>
              <a:gd name="T28" fmla="*/ 2147483647 w 50"/>
              <a:gd name="T29" fmla="*/ 2147483647 h 61"/>
              <a:gd name="T30" fmla="*/ 2147483647 w 50"/>
              <a:gd name="T31" fmla="*/ 0 h 61"/>
              <a:gd name="T32" fmla="*/ 2147483647 w 50"/>
              <a:gd name="T33" fmla="*/ 2147483647 h 61"/>
              <a:gd name="T34" fmla="*/ 2147483647 w 50"/>
              <a:gd name="T35" fmla="*/ 2147483647 h 61"/>
              <a:gd name="T36" fmla="*/ 2147483647 w 50"/>
              <a:gd name="T37" fmla="*/ 2147483647 h 61"/>
              <a:gd name="T38" fmla="*/ 2147483647 w 50"/>
              <a:gd name="T39" fmla="*/ 2147483647 h 61"/>
              <a:gd name="T40" fmla="*/ 2147483647 w 50"/>
              <a:gd name="T41" fmla="*/ 2147483647 h 61"/>
              <a:gd name="T42" fmla="*/ 2147483647 w 50"/>
              <a:gd name="T43" fmla="*/ 2147483647 h 61"/>
              <a:gd name="T44" fmla="*/ 2147483647 w 50"/>
              <a:gd name="T45" fmla="*/ 2147483647 h 61"/>
              <a:gd name="T46" fmla="*/ 2147483647 w 50"/>
              <a:gd name="T47" fmla="*/ 2147483647 h 61"/>
              <a:gd name="T48" fmla="*/ 2147483647 w 50"/>
              <a:gd name="T49" fmla="*/ 2147483647 h 61"/>
              <a:gd name="T50" fmla="*/ 2147483647 w 50"/>
              <a:gd name="T51" fmla="*/ 2147483647 h 61"/>
              <a:gd name="T52" fmla="*/ 2147483647 w 50"/>
              <a:gd name="T53" fmla="*/ 2147483647 h 61"/>
              <a:gd name="T54" fmla="*/ 2147483647 w 50"/>
              <a:gd name="T55" fmla="*/ 2147483647 h 61"/>
              <a:gd name="T56" fmla="*/ 2147483647 w 50"/>
              <a:gd name="T57" fmla="*/ 2147483647 h 61"/>
              <a:gd name="T58" fmla="*/ 2147483647 w 50"/>
              <a:gd name="T59" fmla="*/ 2147483647 h 61"/>
              <a:gd name="T60" fmla="*/ 0 w 50"/>
              <a:gd name="T61" fmla="*/ 2147483647 h 61"/>
              <a:gd name="T62" fmla="*/ 0 w 50"/>
              <a:gd name="T63" fmla="*/ 2147483647 h 61"/>
              <a:gd name="T64" fmla="*/ 0 w 50"/>
              <a:gd name="T65" fmla="*/ 2147483647 h 61"/>
              <a:gd name="T66" fmla="*/ 2147483647 w 50"/>
              <a:gd name="T67" fmla="*/ 2147483647 h 61"/>
              <a:gd name="T68" fmla="*/ 2147483647 w 50"/>
              <a:gd name="T69" fmla="*/ 2147483647 h 61"/>
              <a:gd name="T70" fmla="*/ 2147483647 w 50"/>
              <a:gd name="T71" fmla="*/ 2147483647 h 61"/>
              <a:gd name="T72" fmla="*/ 2147483647 w 50"/>
              <a:gd name="T73" fmla="*/ 2147483647 h 61"/>
              <a:gd name="T74" fmla="*/ 2147483647 w 50"/>
              <a:gd name="T75" fmla="*/ 2147483647 h 61"/>
              <a:gd name="T76" fmla="*/ 2147483647 w 50"/>
              <a:gd name="T77" fmla="*/ 2147483647 h 61"/>
              <a:gd name="T78" fmla="*/ 2147483647 w 50"/>
              <a:gd name="T79" fmla="*/ 2147483647 h 61"/>
              <a:gd name="T80" fmla="*/ 2147483647 w 50"/>
              <a:gd name="T81" fmla="*/ 2147483647 h 61"/>
              <a:gd name="T82" fmla="*/ 2147483647 w 50"/>
              <a:gd name="T83" fmla="*/ 2147483647 h 61"/>
              <a:gd name="T84" fmla="*/ 2147483647 w 50"/>
              <a:gd name="T85" fmla="*/ 2147483647 h 61"/>
              <a:gd name="T86" fmla="*/ 2147483647 w 50"/>
              <a:gd name="T87" fmla="*/ 2147483647 h 61"/>
              <a:gd name="T88" fmla="*/ 2147483647 w 50"/>
              <a:gd name="T89" fmla="*/ 2147483647 h 61"/>
              <a:gd name="T90" fmla="*/ 2147483647 w 50"/>
              <a:gd name="T91" fmla="*/ 2147483647 h 61"/>
              <a:gd name="T92" fmla="*/ 2147483647 w 50"/>
              <a:gd name="T93" fmla="*/ 2147483647 h 61"/>
              <a:gd name="T94" fmla="*/ 2147483647 w 50"/>
              <a:gd name="T95" fmla="*/ 2147483647 h 6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
              <a:gd name="T145" fmla="*/ 0 h 61"/>
              <a:gd name="T146" fmla="*/ 50 w 50"/>
              <a:gd name="T147" fmla="*/ 61 h 6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 h="61">
                <a:moveTo>
                  <a:pt x="21" y="54"/>
                </a:moveTo>
                <a:lnTo>
                  <a:pt x="19" y="50"/>
                </a:lnTo>
                <a:lnTo>
                  <a:pt x="17" y="46"/>
                </a:lnTo>
                <a:lnTo>
                  <a:pt x="17" y="44"/>
                </a:lnTo>
                <a:lnTo>
                  <a:pt x="21" y="44"/>
                </a:lnTo>
                <a:lnTo>
                  <a:pt x="27" y="50"/>
                </a:lnTo>
                <a:lnTo>
                  <a:pt x="31" y="58"/>
                </a:lnTo>
                <a:lnTo>
                  <a:pt x="35" y="58"/>
                </a:lnTo>
                <a:lnTo>
                  <a:pt x="37" y="58"/>
                </a:lnTo>
                <a:lnTo>
                  <a:pt x="37" y="60"/>
                </a:lnTo>
                <a:lnTo>
                  <a:pt x="41" y="61"/>
                </a:lnTo>
                <a:lnTo>
                  <a:pt x="42" y="60"/>
                </a:lnTo>
                <a:lnTo>
                  <a:pt x="42" y="58"/>
                </a:lnTo>
                <a:lnTo>
                  <a:pt x="50" y="0"/>
                </a:lnTo>
                <a:lnTo>
                  <a:pt x="41" y="2"/>
                </a:lnTo>
                <a:lnTo>
                  <a:pt x="39" y="4"/>
                </a:lnTo>
                <a:lnTo>
                  <a:pt x="37" y="8"/>
                </a:lnTo>
                <a:lnTo>
                  <a:pt x="33" y="10"/>
                </a:lnTo>
                <a:lnTo>
                  <a:pt x="27" y="12"/>
                </a:lnTo>
                <a:lnTo>
                  <a:pt x="23" y="13"/>
                </a:lnTo>
                <a:lnTo>
                  <a:pt x="21" y="12"/>
                </a:lnTo>
                <a:lnTo>
                  <a:pt x="19" y="10"/>
                </a:lnTo>
                <a:lnTo>
                  <a:pt x="14" y="10"/>
                </a:lnTo>
                <a:lnTo>
                  <a:pt x="8" y="13"/>
                </a:lnTo>
                <a:lnTo>
                  <a:pt x="4" y="13"/>
                </a:lnTo>
                <a:lnTo>
                  <a:pt x="6" y="19"/>
                </a:lnTo>
                <a:lnTo>
                  <a:pt x="4" y="25"/>
                </a:lnTo>
                <a:lnTo>
                  <a:pt x="2" y="27"/>
                </a:lnTo>
                <a:lnTo>
                  <a:pt x="0" y="29"/>
                </a:lnTo>
                <a:lnTo>
                  <a:pt x="0" y="31"/>
                </a:lnTo>
                <a:lnTo>
                  <a:pt x="0" y="33"/>
                </a:lnTo>
                <a:lnTo>
                  <a:pt x="4" y="36"/>
                </a:lnTo>
                <a:lnTo>
                  <a:pt x="8" y="38"/>
                </a:lnTo>
                <a:lnTo>
                  <a:pt x="10" y="44"/>
                </a:lnTo>
                <a:lnTo>
                  <a:pt x="12" y="50"/>
                </a:lnTo>
                <a:lnTo>
                  <a:pt x="14" y="52"/>
                </a:lnTo>
                <a:lnTo>
                  <a:pt x="17" y="54"/>
                </a:lnTo>
                <a:lnTo>
                  <a:pt x="21" y="54"/>
                </a:lnTo>
                <a:close/>
                <a:moveTo>
                  <a:pt x="12" y="36"/>
                </a:moveTo>
                <a:lnTo>
                  <a:pt x="14" y="38"/>
                </a:lnTo>
                <a:lnTo>
                  <a:pt x="16" y="38"/>
                </a:lnTo>
                <a:lnTo>
                  <a:pt x="14" y="40"/>
                </a:lnTo>
                <a:lnTo>
                  <a:pt x="12" y="40"/>
                </a:lnTo>
                <a:lnTo>
                  <a:pt x="10" y="38"/>
                </a:lnTo>
                <a:lnTo>
                  <a:pt x="12" y="36"/>
                </a:lnTo>
                <a:close/>
              </a:path>
            </a:pathLst>
          </a:custGeom>
          <a:solidFill>
            <a:srgbClr val="EAEAEA"/>
          </a:solidFill>
          <a:ln w="2520">
            <a:solidFill>
              <a:srgbClr val="C0C0C0"/>
            </a:solidFill>
            <a:round/>
            <a:headEnd/>
            <a:tailEnd/>
          </a:ln>
        </p:spPr>
        <p:txBody>
          <a:bodyPr wrap="none" anchor="ctr"/>
          <a:lstStyle/>
          <a:p>
            <a:endParaRPr lang="en-US"/>
          </a:p>
        </p:txBody>
      </p:sp>
      <p:sp>
        <p:nvSpPr>
          <p:cNvPr id="30840" name="Freeform 122"/>
          <p:cNvSpPr>
            <a:spLocks noChangeArrowheads="1"/>
          </p:cNvSpPr>
          <p:nvPr/>
        </p:nvSpPr>
        <p:spPr bwMode="auto">
          <a:xfrm>
            <a:off x="7446963" y="5283200"/>
            <a:ext cx="127000" cy="195263"/>
          </a:xfrm>
          <a:custGeom>
            <a:avLst/>
            <a:gdLst>
              <a:gd name="T0" fmla="*/ 0 w 75"/>
              <a:gd name="T1" fmla="*/ 2147483647 h 123"/>
              <a:gd name="T2" fmla="*/ 2147483647 w 75"/>
              <a:gd name="T3" fmla="*/ 2147483647 h 123"/>
              <a:gd name="T4" fmla="*/ 2147483647 w 75"/>
              <a:gd name="T5" fmla="*/ 2147483647 h 123"/>
              <a:gd name="T6" fmla="*/ 2147483647 w 75"/>
              <a:gd name="T7" fmla="*/ 2147483647 h 123"/>
              <a:gd name="T8" fmla="*/ 2147483647 w 75"/>
              <a:gd name="T9" fmla="*/ 2147483647 h 123"/>
              <a:gd name="T10" fmla="*/ 2147483647 w 75"/>
              <a:gd name="T11" fmla="*/ 2147483647 h 123"/>
              <a:gd name="T12" fmla="*/ 2147483647 w 75"/>
              <a:gd name="T13" fmla="*/ 2147483647 h 123"/>
              <a:gd name="T14" fmla="*/ 2147483647 w 75"/>
              <a:gd name="T15" fmla="*/ 2147483647 h 123"/>
              <a:gd name="T16" fmla="*/ 2147483647 w 75"/>
              <a:gd name="T17" fmla="*/ 2147483647 h 123"/>
              <a:gd name="T18" fmla="*/ 2147483647 w 75"/>
              <a:gd name="T19" fmla="*/ 2147483647 h 123"/>
              <a:gd name="T20" fmla="*/ 2147483647 w 75"/>
              <a:gd name="T21" fmla="*/ 2147483647 h 123"/>
              <a:gd name="T22" fmla="*/ 2147483647 w 75"/>
              <a:gd name="T23" fmla="*/ 2147483647 h 123"/>
              <a:gd name="T24" fmla="*/ 2147483647 w 75"/>
              <a:gd name="T25" fmla="*/ 2147483647 h 123"/>
              <a:gd name="T26" fmla="*/ 2147483647 w 75"/>
              <a:gd name="T27" fmla="*/ 2147483647 h 123"/>
              <a:gd name="T28" fmla="*/ 2147483647 w 75"/>
              <a:gd name="T29" fmla="*/ 2147483647 h 123"/>
              <a:gd name="T30" fmla="*/ 2147483647 w 75"/>
              <a:gd name="T31" fmla="*/ 2147483647 h 123"/>
              <a:gd name="T32" fmla="*/ 2147483647 w 75"/>
              <a:gd name="T33" fmla="*/ 2147483647 h 123"/>
              <a:gd name="T34" fmla="*/ 2147483647 w 75"/>
              <a:gd name="T35" fmla="*/ 2147483647 h 123"/>
              <a:gd name="T36" fmla="*/ 2147483647 w 75"/>
              <a:gd name="T37" fmla="*/ 2147483647 h 123"/>
              <a:gd name="T38" fmla="*/ 2147483647 w 75"/>
              <a:gd name="T39" fmla="*/ 2147483647 h 123"/>
              <a:gd name="T40" fmla="*/ 2147483647 w 75"/>
              <a:gd name="T41" fmla="*/ 2147483647 h 123"/>
              <a:gd name="T42" fmla="*/ 2147483647 w 75"/>
              <a:gd name="T43" fmla="*/ 2147483647 h 123"/>
              <a:gd name="T44" fmla="*/ 2147483647 w 75"/>
              <a:gd name="T45" fmla="*/ 2147483647 h 123"/>
              <a:gd name="T46" fmla="*/ 2147483647 w 75"/>
              <a:gd name="T47" fmla="*/ 2147483647 h 123"/>
              <a:gd name="T48" fmla="*/ 2147483647 w 75"/>
              <a:gd name="T49" fmla="*/ 2147483647 h 123"/>
              <a:gd name="T50" fmla="*/ 2147483647 w 75"/>
              <a:gd name="T51" fmla="*/ 2147483647 h 123"/>
              <a:gd name="T52" fmla="*/ 2147483647 w 75"/>
              <a:gd name="T53" fmla="*/ 2147483647 h 123"/>
              <a:gd name="T54" fmla="*/ 2147483647 w 75"/>
              <a:gd name="T55" fmla="*/ 2147483647 h 123"/>
              <a:gd name="T56" fmla="*/ 2147483647 w 75"/>
              <a:gd name="T57" fmla="*/ 2147483647 h 123"/>
              <a:gd name="T58" fmla="*/ 2147483647 w 75"/>
              <a:gd name="T59" fmla="*/ 2147483647 h 123"/>
              <a:gd name="T60" fmla="*/ 2147483647 w 75"/>
              <a:gd name="T61" fmla="*/ 2147483647 h 123"/>
              <a:gd name="T62" fmla="*/ 2147483647 w 75"/>
              <a:gd name="T63" fmla="*/ 2147483647 h 123"/>
              <a:gd name="T64" fmla="*/ 2147483647 w 75"/>
              <a:gd name="T65" fmla="*/ 2147483647 h 123"/>
              <a:gd name="T66" fmla="*/ 2147483647 w 75"/>
              <a:gd name="T67" fmla="*/ 2147483647 h 123"/>
              <a:gd name="T68" fmla="*/ 2147483647 w 75"/>
              <a:gd name="T69" fmla="*/ 2147483647 h 123"/>
              <a:gd name="T70" fmla="*/ 2147483647 w 75"/>
              <a:gd name="T71" fmla="*/ 2147483647 h 123"/>
              <a:gd name="T72" fmla="*/ 2147483647 w 75"/>
              <a:gd name="T73" fmla="*/ 2147483647 h 123"/>
              <a:gd name="T74" fmla="*/ 2147483647 w 75"/>
              <a:gd name="T75" fmla="*/ 2147483647 h 123"/>
              <a:gd name="T76" fmla="*/ 2147483647 w 75"/>
              <a:gd name="T77" fmla="*/ 2147483647 h 123"/>
              <a:gd name="T78" fmla="*/ 2147483647 w 75"/>
              <a:gd name="T79" fmla="*/ 0 h 1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5"/>
              <a:gd name="T121" fmla="*/ 0 h 123"/>
              <a:gd name="T122" fmla="*/ 75 w 75"/>
              <a:gd name="T123" fmla="*/ 123 h 12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5" h="123">
                <a:moveTo>
                  <a:pt x="2" y="0"/>
                </a:moveTo>
                <a:lnTo>
                  <a:pt x="0" y="2"/>
                </a:lnTo>
                <a:lnTo>
                  <a:pt x="0" y="4"/>
                </a:lnTo>
                <a:lnTo>
                  <a:pt x="8" y="13"/>
                </a:lnTo>
                <a:lnTo>
                  <a:pt x="12" y="23"/>
                </a:lnTo>
                <a:lnTo>
                  <a:pt x="16" y="27"/>
                </a:lnTo>
                <a:lnTo>
                  <a:pt x="19" y="32"/>
                </a:lnTo>
                <a:lnTo>
                  <a:pt x="19" y="34"/>
                </a:lnTo>
                <a:lnTo>
                  <a:pt x="23" y="34"/>
                </a:lnTo>
                <a:lnTo>
                  <a:pt x="23" y="40"/>
                </a:lnTo>
                <a:lnTo>
                  <a:pt x="21" y="44"/>
                </a:lnTo>
                <a:lnTo>
                  <a:pt x="25" y="46"/>
                </a:lnTo>
                <a:lnTo>
                  <a:pt x="27" y="48"/>
                </a:lnTo>
                <a:lnTo>
                  <a:pt x="27" y="52"/>
                </a:lnTo>
                <a:lnTo>
                  <a:pt x="25" y="53"/>
                </a:lnTo>
                <a:lnTo>
                  <a:pt x="27" y="59"/>
                </a:lnTo>
                <a:lnTo>
                  <a:pt x="27" y="67"/>
                </a:lnTo>
                <a:lnTo>
                  <a:pt x="25" y="75"/>
                </a:lnTo>
                <a:lnTo>
                  <a:pt x="23" y="80"/>
                </a:lnTo>
                <a:lnTo>
                  <a:pt x="14" y="86"/>
                </a:lnTo>
                <a:lnTo>
                  <a:pt x="19" y="90"/>
                </a:lnTo>
                <a:lnTo>
                  <a:pt x="27" y="96"/>
                </a:lnTo>
                <a:lnTo>
                  <a:pt x="31" y="98"/>
                </a:lnTo>
                <a:lnTo>
                  <a:pt x="33" y="101"/>
                </a:lnTo>
                <a:lnTo>
                  <a:pt x="33" y="105"/>
                </a:lnTo>
                <a:lnTo>
                  <a:pt x="33" y="109"/>
                </a:lnTo>
                <a:lnTo>
                  <a:pt x="29" y="113"/>
                </a:lnTo>
                <a:lnTo>
                  <a:pt x="29" y="117"/>
                </a:lnTo>
                <a:lnTo>
                  <a:pt x="29" y="121"/>
                </a:lnTo>
                <a:lnTo>
                  <a:pt x="35" y="123"/>
                </a:lnTo>
                <a:lnTo>
                  <a:pt x="41" y="123"/>
                </a:lnTo>
                <a:lnTo>
                  <a:pt x="42" y="123"/>
                </a:lnTo>
                <a:lnTo>
                  <a:pt x="44" y="121"/>
                </a:lnTo>
                <a:lnTo>
                  <a:pt x="46" y="115"/>
                </a:lnTo>
                <a:lnTo>
                  <a:pt x="50" y="105"/>
                </a:lnTo>
                <a:lnTo>
                  <a:pt x="54" y="103"/>
                </a:lnTo>
                <a:lnTo>
                  <a:pt x="58" y="96"/>
                </a:lnTo>
                <a:lnTo>
                  <a:pt x="58" y="92"/>
                </a:lnTo>
                <a:lnTo>
                  <a:pt x="56" y="90"/>
                </a:lnTo>
                <a:lnTo>
                  <a:pt x="60" y="88"/>
                </a:lnTo>
                <a:lnTo>
                  <a:pt x="65" y="84"/>
                </a:lnTo>
                <a:lnTo>
                  <a:pt x="69" y="88"/>
                </a:lnTo>
                <a:lnTo>
                  <a:pt x="69" y="84"/>
                </a:lnTo>
                <a:lnTo>
                  <a:pt x="67" y="80"/>
                </a:lnTo>
                <a:lnTo>
                  <a:pt x="71" y="75"/>
                </a:lnTo>
                <a:lnTo>
                  <a:pt x="75" y="69"/>
                </a:lnTo>
                <a:lnTo>
                  <a:pt x="75" y="65"/>
                </a:lnTo>
                <a:lnTo>
                  <a:pt x="75" y="61"/>
                </a:lnTo>
                <a:lnTo>
                  <a:pt x="71" y="61"/>
                </a:lnTo>
                <a:lnTo>
                  <a:pt x="69" y="59"/>
                </a:lnTo>
                <a:lnTo>
                  <a:pt x="67" y="63"/>
                </a:lnTo>
                <a:lnTo>
                  <a:pt x="64" y="65"/>
                </a:lnTo>
                <a:lnTo>
                  <a:pt x="58" y="67"/>
                </a:lnTo>
                <a:lnTo>
                  <a:pt x="54" y="65"/>
                </a:lnTo>
                <a:lnTo>
                  <a:pt x="50" y="61"/>
                </a:lnTo>
                <a:lnTo>
                  <a:pt x="44" y="59"/>
                </a:lnTo>
                <a:lnTo>
                  <a:pt x="44" y="53"/>
                </a:lnTo>
                <a:lnTo>
                  <a:pt x="44" y="46"/>
                </a:lnTo>
                <a:lnTo>
                  <a:pt x="41" y="44"/>
                </a:lnTo>
                <a:lnTo>
                  <a:pt x="41" y="40"/>
                </a:lnTo>
                <a:lnTo>
                  <a:pt x="39" y="46"/>
                </a:lnTo>
                <a:lnTo>
                  <a:pt x="35" y="48"/>
                </a:lnTo>
                <a:lnTo>
                  <a:pt x="33" y="48"/>
                </a:lnTo>
                <a:lnTo>
                  <a:pt x="31" y="46"/>
                </a:lnTo>
                <a:lnTo>
                  <a:pt x="29" y="42"/>
                </a:lnTo>
                <a:lnTo>
                  <a:pt x="29" y="38"/>
                </a:lnTo>
                <a:lnTo>
                  <a:pt x="29" y="29"/>
                </a:lnTo>
                <a:lnTo>
                  <a:pt x="27" y="19"/>
                </a:lnTo>
                <a:lnTo>
                  <a:pt x="25" y="19"/>
                </a:lnTo>
                <a:lnTo>
                  <a:pt x="21" y="19"/>
                </a:lnTo>
                <a:lnTo>
                  <a:pt x="21" y="17"/>
                </a:lnTo>
                <a:lnTo>
                  <a:pt x="23" y="15"/>
                </a:lnTo>
                <a:lnTo>
                  <a:pt x="19" y="11"/>
                </a:lnTo>
                <a:lnTo>
                  <a:pt x="14" y="7"/>
                </a:lnTo>
                <a:lnTo>
                  <a:pt x="12" y="9"/>
                </a:lnTo>
                <a:lnTo>
                  <a:pt x="10" y="11"/>
                </a:lnTo>
                <a:lnTo>
                  <a:pt x="8" y="7"/>
                </a:lnTo>
                <a:lnTo>
                  <a:pt x="4" y="4"/>
                </a:lnTo>
                <a:lnTo>
                  <a:pt x="6" y="2"/>
                </a:lnTo>
                <a:lnTo>
                  <a:pt x="6" y="0"/>
                </a:lnTo>
                <a:lnTo>
                  <a:pt x="2" y="0"/>
                </a:lnTo>
                <a:close/>
              </a:path>
            </a:pathLst>
          </a:custGeom>
          <a:solidFill>
            <a:srgbClr val="FFFF99"/>
          </a:solidFill>
          <a:ln w="2520">
            <a:solidFill>
              <a:srgbClr val="C0C0C0"/>
            </a:solidFill>
            <a:round/>
            <a:headEnd/>
            <a:tailEnd/>
          </a:ln>
        </p:spPr>
        <p:txBody>
          <a:bodyPr wrap="none" anchor="ctr"/>
          <a:lstStyle/>
          <a:p>
            <a:endParaRPr lang="en-US"/>
          </a:p>
        </p:txBody>
      </p:sp>
      <p:sp>
        <p:nvSpPr>
          <p:cNvPr id="30841" name="Freeform 123"/>
          <p:cNvSpPr>
            <a:spLocks noChangeArrowheads="1"/>
          </p:cNvSpPr>
          <p:nvPr/>
        </p:nvSpPr>
        <p:spPr bwMode="auto">
          <a:xfrm>
            <a:off x="7315200" y="5449888"/>
            <a:ext cx="166688" cy="174625"/>
          </a:xfrm>
          <a:custGeom>
            <a:avLst/>
            <a:gdLst>
              <a:gd name="T0" fmla="*/ 2147483647 w 98"/>
              <a:gd name="T1" fmla="*/ 0 h 110"/>
              <a:gd name="T2" fmla="*/ 2147483647 w 98"/>
              <a:gd name="T3" fmla="*/ 2147483647 h 110"/>
              <a:gd name="T4" fmla="*/ 2147483647 w 98"/>
              <a:gd name="T5" fmla="*/ 2147483647 h 110"/>
              <a:gd name="T6" fmla="*/ 2147483647 w 98"/>
              <a:gd name="T7" fmla="*/ 2147483647 h 110"/>
              <a:gd name="T8" fmla="*/ 2147483647 w 98"/>
              <a:gd name="T9" fmla="*/ 2147483647 h 110"/>
              <a:gd name="T10" fmla="*/ 2147483647 w 98"/>
              <a:gd name="T11" fmla="*/ 2147483647 h 110"/>
              <a:gd name="T12" fmla="*/ 2147483647 w 98"/>
              <a:gd name="T13" fmla="*/ 2147483647 h 110"/>
              <a:gd name="T14" fmla="*/ 2147483647 w 98"/>
              <a:gd name="T15" fmla="*/ 2147483647 h 110"/>
              <a:gd name="T16" fmla="*/ 2147483647 w 98"/>
              <a:gd name="T17" fmla="*/ 2147483647 h 110"/>
              <a:gd name="T18" fmla="*/ 2147483647 w 98"/>
              <a:gd name="T19" fmla="*/ 2147483647 h 110"/>
              <a:gd name="T20" fmla="*/ 2147483647 w 98"/>
              <a:gd name="T21" fmla="*/ 2147483647 h 110"/>
              <a:gd name="T22" fmla="*/ 2147483647 w 98"/>
              <a:gd name="T23" fmla="*/ 2147483647 h 110"/>
              <a:gd name="T24" fmla="*/ 2147483647 w 98"/>
              <a:gd name="T25" fmla="*/ 2147483647 h 110"/>
              <a:gd name="T26" fmla="*/ 2147483647 w 98"/>
              <a:gd name="T27" fmla="*/ 2147483647 h 110"/>
              <a:gd name="T28" fmla="*/ 2147483647 w 98"/>
              <a:gd name="T29" fmla="*/ 2147483647 h 110"/>
              <a:gd name="T30" fmla="*/ 2147483647 w 98"/>
              <a:gd name="T31" fmla="*/ 2147483647 h 110"/>
              <a:gd name="T32" fmla="*/ 2147483647 w 98"/>
              <a:gd name="T33" fmla="*/ 2147483647 h 110"/>
              <a:gd name="T34" fmla="*/ 2147483647 w 98"/>
              <a:gd name="T35" fmla="*/ 2147483647 h 110"/>
              <a:gd name="T36" fmla="*/ 2147483647 w 98"/>
              <a:gd name="T37" fmla="*/ 2147483647 h 110"/>
              <a:gd name="T38" fmla="*/ 2147483647 w 98"/>
              <a:gd name="T39" fmla="*/ 2147483647 h 110"/>
              <a:gd name="T40" fmla="*/ 2147483647 w 98"/>
              <a:gd name="T41" fmla="*/ 2147483647 h 110"/>
              <a:gd name="T42" fmla="*/ 2147483647 w 98"/>
              <a:gd name="T43" fmla="*/ 2147483647 h 110"/>
              <a:gd name="T44" fmla="*/ 2147483647 w 98"/>
              <a:gd name="T45" fmla="*/ 2147483647 h 110"/>
              <a:gd name="T46" fmla="*/ 2147483647 w 98"/>
              <a:gd name="T47" fmla="*/ 2147483647 h 110"/>
              <a:gd name="T48" fmla="*/ 2147483647 w 98"/>
              <a:gd name="T49" fmla="*/ 2147483647 h 110"/>
              <a:gd name="T50" fmla="*/ 2147483647 w 98"/>
              <a:gd name="T51" fmla="*/ 2147483647 h 110"/>
              <a:gd name="T52" fmla="*/ 2147483647 w 98"/>
              <a:gd name="T53" fmla="*/ 2147483647 h 110"/>
              <a:gd name="T54" fmla="*/ 2147483647 w 98"/>
              <a:gd name="T55" fmla="*/ 2147483647 h 110"/>
              <a:gd name="T56" fmla="*/ 0 w 98"/>
              <a:gd name="T57" fmla="*/ 2147483647 h 110"/>
              <a:gd name="T58" fmla="*/ 2147483647 w 98"/>
              <a:gd name="T59" fmla="*/ 2147483647 h 110"/>
              <a:gd name="T60" fmla="*/ 2147483647 w 98"/>
              <a:gd name="T61" fmla="*/ 2147483647 h 110"/>
              <a:gd name="T62" fmla="*/ 2147483647 w 98"/>
              <a:gd name="T63" fmla="*/ 2147483647 h 110"/>
              <a:gd name="T64" fmla="*/ 2147483647 w 98"/>
              <a:gd name="T65" fmla="*/ 2147483647 h 110"/>
              <a:gd name="T66" fmla="*/ 2147483647 w 98"/>
              <a:gd name="T67" fmla="*/ 2147483647 h 110"/>
              <a:gd name="T68" fmla="*/ 2147483647 w 98"/>
              <a:gd name="T69" fmla="*/ 2147483647 h 110"/>
              <a:gd name="T70" fmla="*/ 2147483647 w 98"/>
              <a:gd name="T71" fmla="*/ 2147483647 h 110"/>
              <a:gd name="T72" fmla="*/ 2147483647 w 98"/>
              <a:gd name="T73" fmla="*/ 2147483647 h 110"/>
              <a:gd name="T74" fmla="*/ 2147483647 w 98"/>
              <a:gd name="T75" fmla="*/ 2147483647 h 110"/>
              <a:gd name="T76" fmla="*/ 2147483647 w 98"/>
              <a:gd name="T77" fmla="*/ 2147483647 h 110"/>
              <a:gd name="T78" fmla="*/ 2147483647 w 98"/>
              <a:gd name="T79" fmla="*/ 2147483647 h 110"/>
              <a:gd name="T80" fmla="*/ 2147483647 w 98"/>
              <a:gd name="T81" fmla="*/ 2147483647 h 110"/>
              <a:gd name="T82" fmla="*/ 2147483647 w 98"/>
              <a:gd name="T83" fmla="*/ 2147483647 h 110"/>
              <a:gd name="T84" fmla="*/ 2147483647 w 98"/>
              <a:gd name="T85" fmla="*/ 2147483647 h 110"/>
              <a:gd name="T86" fmla="*/ 2147483647 w 98"/>
              <a:gd name="T87" fmla="*/ 2147483647 h 110"/>
              <a:gd name="T88" fmla="*/ 2147483647 w 98"/>
              <a:gd name="T89" fmla="*/ 2147483647 h 110"/>
              <a:gd name="T90" fmla="*/ 2147483647 w 98"/>
              <a:gd name="T91" fmla="*/ 2147483647 h 110"/>
              <a:gd name="T92" fmla="*/ 2147483647 w 98"/>
              <a:gd name="T93" fmla="*/ 2147483647 h 110"/>
              <a:gd name="T94" fmla="*/ 2147483647 w 98"/>
              <a:gd name="T95" fmla="*/ 2147483647 h 110"/>
              <a:gd name="T96" fmla="*/ 2147483647 w 98"/>
              <a:gd name="T97" fmla="*/ 2147483647 h 110"/>
              <a:gd name="T98" fmla="*/ 2147483647 w 98"/>
              <a:gd name="T99" fmla="*/ 2147483647 h 110"/>
              <a:gd name="T100" fmla="*/ 2147483647 w 98"/>
              <a:gd name="T101" fmla="*/ 2147483647 h 110"/>
              <a:gd name="T102" fmla="*/ 2147483647 w 98"/>
              <a:gd name="T103" fmla="*/ 2147483647 h 110"/>
              <a:gd name="T104" fmla="*/ 2147483647 w 98"/>
              <a:gd name="T105" fmla="*/ 2147483647 h 110"/>
              <a:gd name="T106" fmla="*/ 2147483647 w 98"/>
              <a:gd name="T107" fmla="*/ 2147483647 h 110"/>
              <a:gd name="T108" fmla="*/ 2147483647 w 98"/>
              <a:gd name="T109" fmla="*/ 2147483647 h 110"/>
              <a:gd name="T110" fmla="*/ 2147483647 w 98"/>
              <a:gd name="T111" fmla="*/ 2147483647 h 110"/>
              <a:gd name="T112" fmla="*/ 2147483647 w 98"/>
              <a:gd name="T113" fmla="*/ 2147483647 h 110"/>
              <a:gd name="T114" fmla="*/ 2147483647 w 98"/>
              <a:gd name="T115" fmla="*/ 2147483647 h 110"/>
              <a:gd name="T116" fmla="*/ 2147483647 w 98"/>
              <a:gd name="T117" fmla="*/ 0 h 110"/>
              <a:gd name="T118" fmla="*/ 2147483647 w 98"/>
              <a:gd name="T119" fmla="*/ 0 h 110"/>
              <a:gd name="T120" fmla="*/ 2147483647 w 98"/>
              <a:gd name="T121" fmla="*/ 0 h 1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8"/>
              <a:gd name="T184" fmla="*/ 0 h 110"/>
              <a:gd name="T185" fmla="*/ 98 w 98"/>
              <a:gd name="T186" fmla="*/ 110 h 11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8" h="110">
                <a:moveTo>
                  <a:pt x="75" y="0"/>
                </a:moveTo>
                <a:lnTo>
                  <a:pt x="73" y="4"/>
                </a:lnTo>
                <a:lnTo>
                  <a:pt x="70" y="6"/>
                </a:lnTo>
                <a:lnTo>
                  <a:pt x="70" y="14"/>
                </a:lnTo>
                <a:lnTo>
                  <a:pt x="70" y="19"/>
                </a:lnTo>
                <a:lnTo>
                  <a:pt x="68" y="21"/>
                </a:lnTo>
                <a:lnTo>
                  <a:pt x="64" y="23"/>
                </a:lnTo>
                <a:lnTo>
                  <a:pt x="64" y="27"/>
                </a:lnTo>
                <a:lnTo>
                  <a:pt x="64" y="29"/>
                </a:lnTo>
                <a:lnTo>
                  <a:pt x="62" y="31"/>
                </a:lnTo>
                <a:lnTo>
                  <a:pt x="60" y="31"/>
                </a:lnTo>
                <a:lnTo>
                  <a:pt x="56" y="39"/>
                </a:lnTo>
                <a:lnTo>
                  <a:pt x="54" y="46"/>
                </a:lnTo>
                <a:lnTo>
                  <a:pt x="48" y="54"/>
                </a:lnTo>
                <a:lnTo>
                  <a:pt x="43" y="58"/>
                </a:lnTo>
                <a:lnTo>
                  <a:pt x="35" y="62"/>
                </a:lnTo>
                <a:lnTo>
                  <a:pt x="25" y="64"/>
                </a:lnTo>
                <a:lnTo>
                  <a:pt x="23" y="67"/>
                </a:lnTo>
                <a:lnTo>
                  <a:pt x="23" y="69"/>
                </a:lnTo>
                <a:lnTo>
                  <a:pt x="20" y="69"/>
                </a:lnTo>
                <a:lnTo>
                  <a:pt x="20" y="73"/>
                </a:lnTo>
                <a:lnTo>
                  <a:pt x="18" y="73"/>
                </a:lnTo>
                <a:lnTo>
                  <a:pt x="14" y="73"/>
                </a:lnTo>
                <a:lnTo>
                  <a:pt x="10" y="77"/>
                </a:lnTo>
                <a:lnTo>
                  <a:pt x="8" y="83"/>
                </a:lnTo>
                <a:lnTo>
                  <a:pt x="4" y="83"/>
                </a:lnTo>
                <a:lnTo>
                  <a:pt x="4" y="89"/>
                </a:lnTo>
                <a:lnTo>
                  <a:pt x="2" y="94"/>
                </a:lnTo>
                <a:lnTo>
                  <a:pt x="0" y="98"/>
                </a:lnTo>
                <a:lnTo>
                  <a:pt x="2" y="102"/>
                </a:lnTo>
                <a:lnTo>
                  <a:pt x="10" y="104"/>
                </a:lnTo>
                <a:lnTo>
                  <a:pt x="16" y="102"/>
                </a:lnTo>
                <a:lnTo>
                  <a:pt x="18" y="108"/>
                </a:lnTo>
                <a:lnTo>
                  <a:pt x="25" y="110"/>
                </a:lnTo>
                <a:lnTo>
                  <a:pt x="37" y="110"/>
                </a:lnTo>
                <a:lnTo>
                  <a:pt x="43" y="106"/>
                </a:lnTo>
                <a:lnTo>
                  <a:pt x="48" y="96"/>
                </a:lnTo>
                <a:lnTo>
                  <a:pt x="54" y="87"/>
                </a:lnTo>
                <a:lnTo>
                  <a:pt x="58" y="79"/>
                </a:lnTo>
                <a:lnTo>
                  <a:pt x="58" y="75"/>
                </a:lnTo>
                <a:lnTo>
                  <a:pt x="58" y="69"/>
                </a:lnTo>
                <a:lnTo>
                  <a:pt x="68" y="66"/>
                </a:lnTo>
                <a:lnTo>
                  <a:pt x="79" y="62"/>
                </a:lnTo>
                <a:lnTo>
                  <a:pt x="79" y="56"/>
                </a:lnTo>
                <a:lnTo>
                  <a:pt x="77" y="52"/>
                </a:lnTo>
                <a:lnTo>
                  <a:pt x="87" y="41"/>
                </a:lnTo>
                <a:lnTo>
                  <a:pt x="98" y="27"/>
                </a:lnTo>
                <a:lnTo>
                  <a:pt x="98" y="19"/>
                </a:lnTo>
                <a:lnTo>
                  <a:pt x="98" y="10"/>
                </a:lnTo>
                <a:lnTo>
                  <a:pt x="96" y="12"/>
                </a:lnTo>
                <a:lnTo>
                  <a:pt x="96" y="14"/>
                </a:lnTo>
                <a:lnTo>
                  <a:pt x="93" y="12"/>
                </a:lnTo>
                <a:lnTo>
                  <a:pt x="91" y="8"/>
                </a:lnTo>
                <a:lnTo>
                  <a:pt x="89" y="12"/>
                </a:lnTo>
                <a:lnTo>
                  <a:pt x="89" y="14"/>
                </a:lnTo>
                <a:lnTo>
                  <a:pt x="87" y="14"/>
                </a:lnTo>
                <a:lnTo>
                  <a:pt x="83" y="14"/>
                </a:lnTo>
                <a:lnTo>
                  <a:pt x="81" y="6"/>
                </a:lnTo>
                <a:lnTo>
                  <a:pt x="81" y="0"/>
                </a:lnTo>
                <a:lnTo>
                  <a:pt x="79" y="0"/>
                </a:lnTo>
                <a:lnTo>
                  <a:pt x="75" y="0"/>
                </a:lnTo>
                <a:close/>
              </a:path>
            </a:pathLst>
          </a:custGeom>
          <a:solidFill>
            <a:srgbClr val="FFFF99"/>
          </a:solidFill>
          <a:ln w="2520">
            <a:solidFill>
              <a:srgbClr val="C0C0C0"/>
            </a:solidFill>
            <a:round/>
            <a:headEnd/>
            <a:tailEnd/>
          </a:ln>
        </p:spPr>
        <p:txBody>
          <a:bodyPr wrap="none" anchor="ctr"/>
          <a:lstStyle/>
          <a:p>
            <a:endParaRPr lang="en-US"/>
          </a:p>
        </p:txBody>
      </p:sp>
      <p:sp>
        <p:nvSpPr>
          <p:cNvPr id="30842" name="Freeform 124"/>
          <p:cNvSpPr>
            <a:spLocks noChangeArrowheads="1"/>
          </p:cNvSpPr>
          <p:nvPr/>
        </p:nvSpPr>
        <p:spPr bwMode="auto">
          <a:xfrm>
            <a:off x="7335838" y="5624513"/>
            <a:ext cx="19050" cy="17462"/>
          </a:xfrm>
          <a:custGeom>
            <a:avLst/>
            <a:gdLst>
              <a:gd name="T0" fmla="*/ 2147483647 w 11"/>
              <a:gd name="T1" fmla="*/ 0 h 11"/>
              <a:gd name="T2" fmla="*/ 2147483647 w 11"/>
              <a:gd name="T3" fmla="*/ 2147483647 h 11"/>
              <a:gd name="T4" fmla="*/ 0 w 11"/>
              <a:gd name="T5" fmla="*/ 2147483647 h 11"/>
              <a:gd name="T6" fmla="*/ 2147483647 w 11"/>
              <a:gd name="T7" fmla="*/ 2147483647 h 11"/>
              <a:gd name="T8" fmla="*/ 2147483647 w 11"/>
              <a:gd name="T9" fmla="*/ 2147483647 h 11"/>
              <a:gd name="T10" fmla="*/ 2147483647 w 11"/>
              <a:gd name="T11" fmla="*/ 2147483647 h 11"/>
              <a:gd name="T12" fmla="*/ 2147483647 w 11"/>
              <a:gd name="T13" fmla="*/ 2147483647 h 11"/>
              <a:gd name="T14" fmla="*/ 2147483647 w 11"/>
              <a:gd name="T15" fmla="*/ 2147483647 h 11"/>
              <a:gd name="T16" fmla="*/ 2147483647 w 11"/>
              <a:gd name="T17" fmla="*/ 2147483647 h 11"/>
              <a:gd name="T18" fmla="*/ 2147483647 w 11"/>
              <a:gd name="T19" fmla="*/ 2147483647 h 11"/>
              <a:gd name="T20" fmla="*/ 2147483647 w 11"/>
              <a:gd name="T21" fmla="*/ 2147483647 h 11"/>
              <a:gd name="T22" fmla="*/ 2147483647 w 11"/>
              <a:gd name="T23" fmla="*/ 2147483647 h 11"/>
              <a:gd name="T24" fmla="*/ 2147483647 w 11"/>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1"/>
              <a:gd name="T41" fmla="*/ 11 w 11"/>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1">
                <a:moveTo>
                  <a:pt x="2" y="0"/>
                </a:moveTo>
                <a:lnTo>
                  <a:pt x="2" y="7"/>
                </a:lnTo>
                <a:lnTo>
                  <a:pt x="0" y="11"/>
                </a:lnTo>
                <a:lnTo>
                  <a:pt x="4" y="11"/>
                </a:lnTo>
                <a:lnTo>
                  <a:pt x="10" y="11"/>
                </a:lnTo>
                <a:lnTo>
                  <a:pt x="11" y="11"/>
                </a:lnTo>
                <a:lnTo>
                  <a:pt x="11" y="9"/>
                </a:lnTo>
                <a:lnTo>
                  <a:pt x="10" y="7"/>
                </a:lnTo>
                <a:lnTo>
                  <a:pt x="10" y="5"/>
                </a:lnTo>
                <a:lnTo>
                  <a:pt x="8" y="2"/>
                </a:lnTo>
                <a:lnTo>
                  <a:pt x="6" y="2"/>
                </a:lnTo>
                <a:lnTo>
                  <a:pt x="2" y="0"/>
                </a:lnTo>
                <a:close/>
              </a:path>
            </a:pathLst>
          </a:custGeom>
          <a:solidFill>
            <a:srgbClr val="EAEAEA"/>
          </a:solidFill>
          <a:ln w="2520">
            <a:solidFill>
              <a:srgbClr val="C0C0C0"/>
            </a:solidFill>
            <a:round/>
            <a:headEnd/>
            <a:tailEnd/>
          </a:ln>
        </p:spPr>
        <p:txBody>
          <a:bodyPr wrap="none" anchor="ctr"/>
          <a:lstStyle/>
          <a:p>
            <a:endParaRPr lang="en-US"/>
          </a:p>
        </p:txBody>
      </p:sp>
      <p:sp>
        <p:nvSpPr>
          <p:cNvPr id="30843" name="Freeform 125"/>
          <p:cNvSpPr>
            <a:spLocks noChangeArrowheads="1"/>
          </p:cNvSpPr>
          <p:nvPr/>
        </p:nvSpPr>
        <p:spPr bwMode="auto">
          <a:xfrm>
            <a:off x="3878263" y="3000375"/>
            <a:ext cx="84137" cy="65088"/>
          </a:xfrm>
          <a:custGeom>
            <a:avLst/>
            <a:gdLst>
              <a:gd name="T0" fmla="*/ 2147483647 w 50"/>
              <a:gd name="T1" fmla="*/ 2147483647 h 41"/>
              <a:gd name="T2" fmla="*/ 2147483647 w 50"/>
              <a:gd name="T3" fmla="*/ 2147483647 h 41"/>
              <a:gd name="T4" fmla="*/ 2147483647 w 50"/>
              <a:gd name="T5" fmla="*/ 2147483647 h 41"/>
              <a:gd name="T6" fmla="*/ 2147483647 w 50"/>
              <a:gd name="T7" fmla="*/ 2147483647 h 41"/>
              <a:gd name="T8" fmla="*/ 2147483647 w 50"/>
              <a:gd name="T9" fmla="*/ 2147483647 h 41"/>
              <a:gd name="T10" fmla="*/ 2147483647 w 50"/>
              <a:gd name="T11" fmla="*/ 0 h 41"/>
              <a:gd name="T12" fmla="*/ 2147483647 w 50"/>
              <a:gd name="T13" fmla="*/ 0 h 41"/>
              <a:gd name="T14" fmla="*/ 2147483647 w 50"/>
              <a:gd name="T15" fmla="*/ 2147483647 h 41"/>
              <a:gd name="T16" fmla="*/ 2147483647 w 50"/>
              <a:gd name="T17" fmla="*/ 2147483647 h 41"/>
              <a:gd name="T18" fmla="*/ 2147483647 w 50"/>
              <a:gd name="T19" fmla="*/ 2147483647 h 41"/>
              <a:gd name="T20" fmla="*/ 2147483647 w 50"/>
              <a:gd name="T21" fmla="*/ 2147483647 h 41"/>
              <a:gd name="T22" fmla="*/ 2147483647 w 50"/>
              <a:gd name="T23" fmla="*/ 2147483647 h 41"/>
              <a:gd name="T24" fmla="*/ 2147483647 w 50"/>
              <a:gd name="T25" fmla="*/ 2147483647 h 41"/>
              <a:gd name="T26" fmla="*/ 2147483647 w 50"/>
              <a:gd name="T27" fmla="*/ 2147483647 h 41"/>
              <a:gd name="T28" fmla="*/ 0 w 50"/>
              <a:gd name="T29" fmla="*/ 2147483647 h 41"/>
              <a:gd name="T30" fmla="*/ 0 w 50"/>
              <a:gd name="T31" fmla="*/ 2147483647 h 41"/>
              <a:gd name="T32" fmla="*/ 2147483647 w 50"/>
              <a:gd name="T33" fmla="*/ 2147483647 h 41"/>
              <a:gd name="T34" fmla="*/ 2147483647 w 50"/>
              <a:gd name="T35" fmla="*/ 2147483647 h 41"/>
              <a:gd name="T36" fmla="*/ 2147483647 w 50"/>
              <a:gd name="T37" fmla="*/ 2147483647 h 41"/>
              <a:gd name="T38" fmla="*/ 2147483647 w 50"/>
              <a:gd name="T39" fmla="*/ 2147483647 h 41"/>
              <a:gd name="T40" fmla="*/ 2147483647 w 50"/>
              <a:gd name="T41" fmla="*/ 2147483647 h 41"/>
              <a:gd name="T42" fmla="*/ 2147483647 w 50"/>
              <a:gd name="T43" fmla="*/ 2147483647 h 41"/>
              <a:gd name="T44" fmla="*/ 2147483647 w 50"/>
              <a:gd name="T45" fmla="*/ 2147483647 h 41"/>
              <a:gd name="T46" fmla="*/ 2147483647 w 50"/>
              <a:gd name="T47" fmla="*/ 2147483647 h 41"/>
              <a:gd name="T48" fmla="*/ 2147483647 w 50"/>
              <a:gd name="T49" fmla="*/ 2147483647 h 41"/>
              <a:gd name="T50" fmla="*/ 2147483647 w 50"/>
              <a:gd name="T51" fmla="*/ 2147483647 h 41"/>
              <a:gd name="T52" fmla="*/ 2147483647 w 50"/>
              <a:gd name="T53" fmla="*/ 2147483647 h 41"/>
              <a:gd name="T54" fmla="*/ 2147483647 w 50"/>
              <a:gd name="T55" fmla="*/ 2147483647 h 41"/>
              <a:gd name="T56" fmla="*/ 2147483647 w 50"/>
              <a:gd name="T57" fmla="*/ 2147483647 h 41"/>
              <a:gd name="T58" fmla="*/ 2147483647 w 50"/>
              <a:gd name="T59" fmla="*/ 2147483647 h 41"/>
              <a:gd name="T60" fmla="*/ 2147483647 w 50"/>
              <a:gd name="T61" fmla="*/ 2147483647 h 41"/>
              <a:gd name="T62" fmla="*/ 2147483647 w 50"/>
              <a:gd name="T63" fmla="*/ 2147483647 h 41"/>
              <a:gd name="T64" fmla="*/ 2147483647 w 50"/>
              <a:gd name="T65" fmla="*/ 2147483647 h 41"/>
              <a:gd name="T66" fmla="*/ 2147483647 w 50"/>
              <a:gd name="T67" fmla="*/ 2147483647 h 41"/>
              <a:gd name="T68" fmla="*/ 2147483647 w 50"/>
              <a:gd name="T69" fmla="*/ 2147483647 h 41"/>
              <a:gd name="T70" fmla="*/ 2147483647 w 50"/>
              <a:gd name="T71" fmla="*/ 2147483647 h 41"/>
              <a:gd name="T72" fmla="*/ 2147483647 w 50"/>
              <a:gd name="T73" fmla="*/ 2147483647 h 41"/>
              <a:gd name="T74" fmla="*/ 2147483647 w 50"/>
              <a:gd name="T75" fmla="*/ 2147483647 h 41"/>
              <a:gd name="T76" fmla="*/ 2147483647 w 50"/>
              <a:gd name="T77" fmla="*/ 2147483647 h 4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
              <a:gd name="T118" fmla="*/ 0 h 41"/>
              <a:gd name="T119" fmla="*/ 50 w 50"/>
              <a:gd name="T120" fmla="*/ 41 h 4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 h="41">
                <a:moveTo>
                  <a:pt x="48" y="6"/>
                </a:moveTo>
                <a:lnTo>
                  <a:pt x="48" y="6"/>
                </a:lnTo>
                <a:lnTo>
                  <a:pt x="48" y="4"/>
                </a:lnTo>
                <a:lnTo>
                  <a:pt x="48" y="2"/>
                </a:lnTo>
                <a:lnTo>
                  <a:pt x="39" y="0"/>
                </a:lnTo>
                <a:lnTo>
                  <a:pt x="27" y="0"/>
                </a:lnTo>
                <a:lnTo>
                  <a:pt x="25" y="2"/>
                </a:lnTo>
                <a:lnTo>
                  <a:pt x="25" y="6"/>
                </a:lnTo>
                <a:lnTo>
                  <a:pt x="22" y="6"/>
                </a:lnTo>
                <a:lnTo>
                  <a:pt x="18" y="8"/>
                </a:lnTo>
                <a:lnTo>
                  <a:pt x="12" y="20"/>
                </a:lnTo>
                <a:lnTo>
                  <a:pt x="12" y="33"/>
                </a:lnTo>
                <a:lnTo>
                  <a:pt x="6" y="33"/>
                </a:lnTo>
                <a:lnTo>
                  <a:pt x="0" y="33"/>
                </a:lnTo>
                <a:lnTo>
                  <a:pt x="0" y="37"/>
                </a:lnTo>
                <a:lnTo>
                  <a:pt x="8" y="39"/>
                </a:lnTo>
                <a:lnTo>
                  <a:pt x="12" y="39"/>
                </a:lnTo>
                <a:lnTo>
                  <a:pt x="16" y="37"/>
                </a:lnTo>
                <a:lnTo>
                  <a:pt x="20" y="37"/>
                </a:lnTo>
                <a:lnTo>
                  <a:pt x="22" y="39"/>
                </a:lnTo>
                <a:lnTo>
                  <a:pt x="24" y="41"/>
                </a:lnTo>
                <a:lnTo>
                  <a:pt x="25" y="41"/>
                </a:lnTo>
                <a:lnTo>
                  <a:pt x="27" y="37"/>
                </a:lnTo>
                <a:lnTo>
                  <a:pt x="31" y="29"/>
                </a:lnTo>
                <a:lnTo>
                  <a:pt x="31" y="27"/>
                </a:lnTo>
                <a:lnTo>
                  <a:pt x="33" y="25"/>
                </a:lnTo>
                <a:lnTo>
                  <a:pt x="37" y="25"/>
                </a:lnTo>
                <a:lnTo>
                  <a:pt x="43" y="25"/>
                </a:lnTo>
                <a:lnTo>
                  <a:pt x="45" y="23"/>
                </a:lnTo>
                <a:lnTo>
                  <a:pt x="47" y="22"/>
                </a:lnTo>
                <a:lnTo>
                  <a:pt x="48" y="20"/>
                </a:lnTo>
                <a:lnTo>
                  <a:pt x="47" y="18"/>
                </a:lnTo>
                <a:lnTo>
                  <a:pt x="47" y="16"/>
                </a:lnTo>
                <a:lnTo>
                  <a:pt x="48" y="16"/>
                </a:lnTo>
                <a:lnTo>
                  <a:pt x="50" y="10"/>
                </a:lnTo>
                <a:lnTo>
                  <a:pt x="48" y="6"/>
                </a:lnTo>
                <a:close/>
              </a:path>
            </a:pathLst>
          </a:custGeom>
          <a:solidFill>
            <a:srgbClr val="FFCC00"/>
          </a:solidFill>
          <a:ln w="2520">
            <a:solidFill>
              <a:srgbClr val="C0C0C0"/>
            </a:solidFill>
            <a:round/>
            <a:headEnd/>
            <a:tailEnd/>
          </a:ln>
        </p:spPr>
        <p:txBody>
          <a:bodyPr wrap="none" anchor="ctr"/>
          <a:lstStyle/>
          <a:p>
            <a:endParaRPr lang="en-US"/>
          </a:p>
        </p:txBody>
      </p:sp>
      <p:sp>
        <p:nvSpPr>
          <p:cNvPr id="30844" name="Freeform 126"/>
          <p:cNvSpPr>
            <a:spLocks noChangeArrowheads="1"/>
          </p:cNvSpPr>
          <p:nvPr/>
        </p:nvSpPr>
        <p:spPr bwMode="auto">
          <a:xfrm>
            <a:off x="5502275" y="3652838"/>
            <a:ext cx="173038" cy="96837"/>
          </a:xfrm>
          <a:custGeom>
            <a:avLst/>
            <a:gdLst>
              <a:gd name="T0" fmla="*/ 2147483647 w 102"/>
              <a:gd name="T1" fmla="*/ 2147483647 h 61"/>
              <a:gd name="T2" fmla="*/ 2147483647 w 102"/>
              <a:gd name="T3" fmla="*/ 2147483647 h 61"/>
              <a:gd name="T4" fmla="*/ 2147483647 w 102"/>
              <a:gd name="T5" fmla="*/ 2147483647 h 61"/>
              <a:gd name="T6" fmla="*/ 2147483647 w 102"/>
              <a:gd name="T7" fmla="*/ 2147483647 h 61"/>
              <a:gd name="T8" fmla="*/ 2147483647 w 102"/>
              <a:gd name="T9" fmla="*/ 2147483647 h 61"/>
              <a:gd name="T10" fmla="*/ 2147483647 w 102"/>
              <a:gd name="T11" fmla="*/ 2147483647 h 61"/>
              <a:gd name="T12" fmla="*/ 2147483647 w 102"/>
              <a:gd name="T13" fmla="*/ 2147483647 h 61"/>
              <a:gd name="T14" fmla="*/ 2147483647 w 102"/>
              <a:gd name="T15" fmla="*/ 2147483647 h 61"/>
              <a:gd name="T16" fmla="*/ 2147483647 w 102"/>
              <a:gd name="T17" fmla="*/ 2147483647 h 61"/>
              <a:gd name="T18" fmla="*/ 2147483647 w 102"/>
              <a:gd name="T19" fmla="*/ 2147483647 h 61"/>
              <a:gd name="T20" fmla="*/ 2147483647 w 102"/>
              <a:gd name="T21" fmla="*/ 2147483647 h 61"/>
              <a:gd name="T22" fmla="*/ 2147483647 w 102"/>
              <a:gd name="T23" fmla="*/ 2147483647 h 61"/>
              <a:gd name="T24" fmla="*/ 2147483647 w 102"/>
              <a:gd name="T25" fmla="*/ 2147483647 h 61"/>
              <a:gd name="T26" fmla="*/ 2147483647 w 102"/>
              <a:gd name="T27" fmla="*/ 0 h 61"/>
              <a:gd name="T28" fmla="*/ 2147483647 w 102"/>
              <a:gd name="T29" fmla="*/ 0 h 61"/>
              <a:gd name="T30" fmla="*/ 2147483647 w 102"/>
              <a:gd name="T31" fmla="*/ 0 h 61"/>
              <a:gd name="T32" fmla="*/ 2147483647 w 102"/>
              <a:gd name="T33" fmla="*/ 0 h 61"/>
              <a:gd name="T34" fmla="*/ 2147483647 w 102"/>
              <a:gd name="T35" fmla="*/ 2147483647 h 61"/>
              <a:gd name="T36" fmla="*/ 0 w 102"/>
              <a:gd name="T37" fmla="*/ 2147483647 h 61"/>
              <a:gd name="T38" fmla="*/ 2147483647 w 102"/>
              <a:gd name="T39" fmla="*/ 2147483647 h 61"/>
              <a:gd name="T40" fmla="*/ 2147483647 w 102"/>
              <a:gd name="T41" fmla="*/ 2147483647 h 61"/>
              <a:gd name="T42" fmla="*/ 2147483647 w 102"/>
              <a:gd name="T43" fmla="*/ 2147483647 h 61"/>
              <a:gd name="T44" fmla="*/ 2147483647 w 102"/>
              <a:gd name="T45" fmla="*/ 2147483647 h 61"/>
              <a:gd name="T46" fmla="*/ 2147483647 w 102"/>
              <a:gd name="T47" fmla="*/ 2147483647 h 61"/>
              <a:gd name="T48" fmla="*/ 2147483647 w 102"/>
              <a:gd name="T49" fmla="*/ 2147483647 h 61"/>
              <a:gd name="T50" fmla="*/ 2147483647 w 102"/>
              <a:gd name="T51" fmla="*/ 2147483647 h 61"/>
              <a:gd name="T52" fmla="*/ 2147483647 w 102"/>
              <a:gd name="T53" fmla="*/ 2147483647 h 61"/>
              <a:gd name="T54" fmla="*/ 2147483647 w 102"/>
              <a:gd name="T55" fmla="*/ 2147483647 h 61"/>
              <a:gd name="T56" fmla="*/ 2147483647 w 102"/>
              <a:gd name="T57" fmla="*/ 2147483647 h 61"/>
              <a:gd name="T58" fmla="*/ 2147483647 w 102"/>
              <a:gd name="T59" fmla="*/ 2147483647 h 61"/>
              <a:gd name="T60" fmla="*/ 2147483647 w 102"/>
              <a:gd name="T61" fmla="*/ 2147483647 h 61"/>
              <a:gd name="T62" fmla="*/ 2147483647 w 102"/>
              <a:gd name="T63" fmla="*/ 2147483647 h 61"/>
              <a:gd name="T64" fmla="*/ 2147483647 w 102"/>
              <a:gd name="T65" fmla="*/ 2147483647 h 61"/>
              <a:gd name="T66" fmla="*/ 2147483647 w 102"/>
              <a:gd name="T67" fmla="*/ 2147483647 h 61"/>
              <a:gd name="T68" fmla="*/ 2147483647 w 102"/>
              <a:gd name="T69" fmla="*/ 2147483647 h 61"/>
              <a:gd name="T70" fmla="*/ 2147483647 w 102"/>
              <a:gd name="T71" fmla="*/ 2147483647 h 61"/>
              <a:gd name="T72" fmla="*/ 2147483647 w 102"/>
              <a:gd name="T73" fmla="*/ 2147483647 h 61"/>
              <a:gd name="T74" fmla="*/ 2147483647 w 102"/>
              <a:gd name="T75" fmla="*/ 2147483647 h 61"/>
              <a:gd name="T76" fmla="*/ 2147483647 w 102"/>
              <a:gd name="T77" fmla="*/ 2147483647 h 61"/>
              <a:gd name="T78" fmla="*/ 2147483647 w 102"/>
              <a:gd name="T79" fmla="*/ 2147483647 h 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2"/>
              <a:gd name="T121" fmla="*/ 0 h 61"/>
              <a:gd name="T122" fmla="*/ 102 w 102"/>
              <a:gd name="T123" fmla="*/ 61 h 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2" h="61">
                <a:moveTo>
                  <a:pt x="102" y="38"/>
                </a:moveTo>
                <a:lnTo>
                  <a:pt x="92" y="37"/>
                </a:lnTo>
                <a:lnTo>
                  <a:pt x="81" y="37"/>
                </a:lnTo>
                <a:lnTo>
                  <a:pt x="75" y="33"/>
                </a:lnTo>
                <a:lnTo>
                  <a:pt x="69" y="33"/>
                </a:lnTo>
                <a:lnTo>
                  <a:pt x="66" y="27"/>
                </a:lnTo>
                <a:lnTo>
                  <a:pt x="62" y="21"/>
                </a:lnTo>
                <a:lnTo>
                  <a:pt x="54" y="17"/>
                </a:lnTo>
                <a:lnTo>
                  <a:pt x="54" y="12"/>
                </a:lnTo>
                <a:lnTo>
                  <a:pt x="50" y="10"/>
                </a:lnTo>
                <a:lnTo>
                  <a:pt x="43" y="10"/>
                </a:lnTo>
                <a:lnTo>
                  <a:pt x="37" y="10"/>
                </a:lnTo>
                <a:lnTo>
                  <a:pt x="31" y="2"/>
                </a:lnTo>
                <a:lnTo>
                  <a:pt x="27" y="0"/>
                </a:lnTo>
                <a:lnTo>
                  <a:pt x="21" y="0"/>
                </a:lnTo>
                <a:lnTo>
                  <a:pt x="16" y="0"/>
                </a:lnTo>
                <a:lnTo>
                  <a:pt x="12" y="0"/>
                </a:lnTo>
                <a:lnTo>
                  <a:pt x="4" y="6"/>
                </a:lnTo>
                <a:lnTo>
                  <a:pt x="0" y="14"/>
                </a:lnTo>
                <a:lnTo>
                  <a:pt x="2" y="21"/>
                </a:lnTo>
                <a:lnTo>
                  <a:pt x="8" y="23"/>
                </a:lnTo>
                <a:lnTo>
                  <a:pt x="10" y="29"/>
                </a:lnTo>
                <a:lnTo>
                  <a:pt x="18" y="31"/>
                </a:lnTo>
                <a:lnTo>
                  <a:pt x="23" y="35"/>
                </a:lnTo>
                <a:lnTo>
                  <a:pt x="33" y="38"/>
                </a:lnTo>
                <a:lnTo>
                  <a:pt x="41" y="38"/>
                </a:lnTo>
                <a:lnTo>
                  <a:pt x="44" y="42"/>
                </a:lnTo>
                <a:lnTo>
                  <a:pt x="48" y="48"/>
                </a:lnTo>
                <a:lnTo>
                  <a:pt x="54" y="48"/>
                </a:lnTo>
                <a:lnTo>
                  <a:pt x="60" y="54"/>
                </a:lnTo>
                <a:lnTo>
                  <a:pt x="69" y="54"/>
                </a:lnTo>
                <a:lnTo>
                  <a:pt x="81" y="60"/>
                </a:lnTo>
                <a:lnTo>
                  <a:pt x="87" y="60"/>
                </a:lnTo>
                <a:lnTo>
                  <a:pt x="94" y="61"/>
                </a:lnTo>
                <a:lnTo>
                  <a:pt x="100" y="60"/>
                </a:lnTo>
                <a:lnTo>
                  <a:pt x="102" y="58"/>
                </a:lnTo>
                <a:lnTo>
                  <a:pt x="102" y="54"/>
                </a:lnTo>
                <a:lnTo>
                  <a:pt x="98" y="50"/>
                </a:lnTo>
                <a:lnTo>
                  <a:pt x="102" y="46"/>
                </a:lnTo>
                <a:lnTo>
                  <a:pt x="102" y="38"/>
                </a:lnTo>
                <a:close/>
              </a:path>
            </a:pathLst>
          </a:custGeom>
          <a:solidFill>
            <a:srgbClr val="EAEAEA"/>
          </a:solidFill>
          <a:ln w="2520">
            <a:solidFill>
              <a:srgbClr val="C0C0C0"/>
            </a:solidFill>
            <a:round/>
            <a:headEnd/>
            <a:tailEnd/>
          </a:ln>
        </p:spPr>
        <p:txBody>
          <a:bodyPr wrap="none" anchor="ctr"/>
          <a:lstStyle/>
          <a:p>
            <a:endParaRPr lang="en-US"/>
          </a:p>
        </p:txBody>
      </p:sp>
      <p:sp>
        <p:nvSpPr>
          <p:cNvPr id="30845" name="Freeform 127"/>
          <p:cNvSpPr>
            <a:spLocks noChangeArrowheads="1"/>
          </p:cNvSpPr>
          <p:nvPr/>
        </p:nvSpPr>
        <p:spPr bwMode="auto">
          <a:xfrm>
            <a:off x="4044950" y="4819650"/>
            <a:ext cx="290513" cy="301625"/>
          </a:xfrm>
          <a:custGeom>
            <a:avLst/>
            <a:gdLst>
              <a:gd name="T0" fmla="*/ 2147483647 w 171"/>
              <a:gd name="T1" fmla="*/ 2147483647 h 190"/>
              <a:gd name="T2" fmla="*/ 2147483647 w 171"/>
              <a:gd name="T3" fmla="*/ 2147483647 h 190"/>
              <a:gd name="T4" fmla="*/ 2147483647 w 171"/>
              <a:gd name="T5" fmla="*/ 2147483647 h 190"/>
              <a:gd name="T6" fmla="*/ 2147483647 w 171"/>
              <a:gd name="T7" fmla="*/ 2147483647 h 190"/>
              <a:gd name="T8" fmla="*/ 2147483647 w 171"/>
              <a:gd name="T9" fmla="*/ 2147483647 h 190"/>
              <a:gd name="T10" fmla="*/ 2147483647 w 171"/>
              <a:gd name="T11" fmla="*/ 2147483647 h 190"/>
              <a:gd name="T12" fmla="*/ 2147483647 w 171"/>
              <a:gd name="T13" fmla="*/ 2147483647 h 190"/>
              <a:gd name="T14" fmla="*/ 2147483647 w 171"/>
              <a:gd name="T15" fmla="*/ 2147483647 h 190"/>
              <a:gd name="T16" fmla="*/ 2147483647 w 171"/>
              <a:gd name="T17" fmla="*/ 2147483647 h 190"/>
              <a:gd name="T18" fmla="*/ 2147483647 w 171"/>
              <a:gd name="T19" fmla="*/ 2147483647 h 190"/>
              <a:gd name="T20" fmla="*/ 2147483647 w 171"/>
              <a:gd name="T21" fmla="*/ 2147483647 h 190"/>
              <a:gd name="T22" fmla="*/ 2147483647 w 171"/>
              <a:gd name="T23" fmla="*/ 2147483647 h 190"/>
              <a:gd name="T24" fmla="*/ 2147483647 w 171"/>
              <a:gd name="T25" fmla="*/ 2147483647 h 190"/>
              <a:gd name="T26" fmla="*/ 2147483647 w 171"/>
              <a:gd name="T27" fmla="*/ 2147483647 h 190"/>
              <a:gd name="T28" fmla="*/ 2147483647 w 171"/>
              <a:gd name="T29" fmla="*/ 2147483647 h 190"/>
              <a:gd name="T30" fmla="*/ 2147483647 w 171"/>
              <a:gd name="T31" fmla="*/ 2147483647 h 190"/>
              <a:gd name="T32" fmla="*/ 2147483647 w 171"/>
              <a:gd name="T33" fmla="*/ 2147483647 h 190"/>
              <a:gd name="T34" fmla="*/ 2147483647 w 171"/>
              <a:gd name="T35" fmla="*/ 2147483647 h 190"/>
              <a:gd name="T36" fmla="*/ 2147483647 w 171"/>
              <a:gd name="T37" fmla="*/ 2147483647 h 190"/>
              <a:gd name="T38" fmla="*/ 2147483647 w 171"/>
              <a:gd name="T39" fmla="*/ 2147483647 h 190"/>
              <a:gd name="T40" fmla="*/ 2147483647 w 171"/>
              <a:gd name="T41" fmla="*/ 2147483647 h 190"/>
              <a:gd name="T42" fmla="*/ 2147483647 w 171"/>
              <a:gd name="T43" fmla="*/ 2147483647 h 190"/>
              <a:gd name="T44" fmla="*/ 2147483647 w 171"/>
              <a:gd name="T45" fmla="*/ 0 h 190"/>
              <a:gd name="T46" fmla="*/ 2147483647 w 171"/>
              <a:gd name="T47" fmla="*/ 2147483647 h 190"/>
              <a:gd name="T48" fmla="*/ 0 w 171"/>
              <a:gd name="T49" fmla="*/ 2147483647 h 190"/>
              <a:gd name="T50" fmla="*/ 2147483647 w 171"/>
              <a:gd name="T51" fmla="*/ 2147483647 h 190"/>
              <a:gd name="T52" fmla="*/ 2147483647 w 171"/>
              <a:gd name="T53" fmla="*/ 2147483647 h 190"/>
              <a:gd name="T54" fmla="*/ 2147483647 w 171"/>
              <a:gd name="T55" fmla="*/ 2147483647 h 190"/>
              <a:gd name="T56" fmla="*/ 2147483647 w 171"/>
              <a:gd name="T57" fmla="*/ 2147483647 h 190"/>
              <a:gd name="T58" fmla="*/ 2147483647 w 171"/>
              <a:gd name="T59" fmla="*/ 2147483647 h 190"/>
              <a:gd name="T60" fmla="*/ 2147483647 w 171"/>
              <a:gd name="T61" fmla="*/ 2147483647 h 190"/>
              <a:gd name="T62" fmla="*/ 2147483647 w 171"/>
              <a:gd name="T63" fmla="*/ 2147483647 h 190"/>
              <a:gd name="T64" fmla="*/ 2147483647 w 171"/>
              <a:gd name="T65" fmla="*/ 2147483647 h 190"/>
              <a:gd name="T66" fmla="*/ 2147483647 w 171"/>
              <a:gd name="T67" fmla="*/ 2147483647 h 190"/>
              <a:gd name="T68" fmla="*/ 2147483647 w 171"/>
              <a:gd name="T69" fmla="*/ 2147483647 h 190"/>
              <a:gd name="T70" fmla="*/ 2147483647 w 171"/>
              <a:gd name="T71" fmla="*/ 2147483647 h 190"/>
              <a:gd name="T72" fmla="*/ 2147483647 w 171"/>
              <a:gd name="T73" fmla="*/ 2147483647 h 190"/>
              <a:gd name="T74" fmla="*/ 2147483647 w 171"/>
              <a:gd name="T75" fmla="*/ 2147483647 h 190"/>
              <a:gd name="T76" fmla="*/ 2147483647 w 171"/>
              <a:gd name="T77" fmla="*/ 2147483647 h 190"/>
              <a:gd name="T78" fmla="*/ 2147483647 w 171"/>
              <a:gd name="T79" fmla="*/ 2147483647 h 1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1"/>
              <a:gd name="T121" fmla="*/ 0 h 190"/>
              <a:gd name="T122" fmla="*/ 171 w 171"/>
              <a:gd name="T123" fmla="*/ 190 h 19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1" h="190">
                <a:moveTo>
                  <a:pt x="60" y="190"/>
                </a:moveTo>
                <a:lnTo>
                  <a:pt x="64" y="188"/>
                </a:lnTo>
                <a:lnTo>
                  <a:pt x="68" y="182"/>
                </a:lnTo>
                <a:lnTo>
                  <a:pt x="69" y="180"/>
                </a:lnTo>
                <a:lnTo>
                  <a:pt x="73" y="180"/>
                </a:lnTo>
                <a:lnTo>
                  <a:pt x="73" y="182"/>
                </a:lnTo>
                <a:lnTo>
                  <a:pt x="73" y="186"/>
                </a:lnTo>
                <a:lnTo>
                  <a:pt x="77" y="188"/>
                </a:lnTo>
                <a:lnTo>
                  <a:pt x="81" y="190"/>
                </a:lnTo>
                <a:lnTo>
                  <a:pt x="85" y="190"/>
                </a:lnTo>
                <a:lnTo>
                  <a:pt x="87" y="190"/>
                </a:lnTo>
                <a:lnTo>
                  <a:pt x="91" y="188"/>
                </a:lnTo>
                <a:lnTo>
                  <a:pt x="92" y="184"/>
                </a:lnTo>
                <a:lnTo>
                  <a:pt x="98" y="182"/>
                </a:lnTo>
                <a:lnTo>
                  <a:pt x="100" y="182"/>
                </a:lnTo>
                <a:lnTo>
                  <a:pt x="102" y="132"/>
                </a:lnTo>
                <a:lnTo>
                  <a:pt x="102" y="77"/>
                </a:lnTo>
                <a:lnTo>
                  <a:pt x="116" y="77"/>
                </a:lnTo>
                <a:lnTo>
                  <a:pt x="116" y="25"/>
                </a:lnTo>
                <a:lnTo>
                  <a:pt x="125" y="25"/>
                </a:lnTo>
                <a:lnTo>
                  <a:pt x="154" y="21"/>
                </a:lnTo>
                <a:lnTo>
                  <a:pt x="156" y="23"/>
                </a:lnTo>
                <a:lnTo>
                  <a:pt x="158" y="19"/>
                </a:lnTo>
                <a:lnTo>
                  <a:pt x="162" y="19"/>
                </a:lnTo>
                <a:lnTo>
                  <a:pt x="165" y="19"/>
                </a:lnTo>
                <a:lnTo>
                  <a:pt x="167" y="15"/>
                </a:lnTo>
                <a:lnTo>
                  <a:pt x="171" y="15"/>
                </a:lnTo>
                <a:lnTo>
                  <a:pt x="169" y="15"/>
                </a:lnTo>
                <a:lnTo>
                  <a:pt x="167" y="12"/>
                </a:lnTo>
                <a:lnTo>
                  <a:pt x="164" y="10"/>
                </a:lnTo>
                <a:lnTo>
                  <a:pt x="162" y="12"/>
                </a:lnTo>
                <a:lnTo>
                  <a:pt x="146" y="13"/>
                </a:lnTo>
                <a:lnTo>
                  <a:pt x="119" y="17"/>
                </a:lnTo>
                <a:lnTo>
                  <a:pt x="116" y="15"/>
                </a:lnTo>
                <a:lnTo>
                  <a:pt x="110" y="15"/>
                </a:lnTo>
                <a:lnTo>
                  <a:pt x="108" y="13"/>
                </a:lnTo>
                <a:lnTo>
                  <a:pt x="104" y="15"/>
                </a:lnTo>
                <a:lnTo>
                  <a:pt x="100" y="13"/>
                </a:lnTo>
                <a:lnTo>
                  <a:pt x="94" y="12"/>
                </a:lnTo>
                <a:lnTo>
                  <a:pt x="91" y="12"/>
                </a:lnTo>
                <a:lnTo>
                  <a:pt x="89" y="10"/>
                </a:lnTo>
                <a:lnTo>
                  <a:pt x="85" y="8"/>
                </a:lnTo>
                <a:lnTo>
                  <a:pt x="83" y="4"/>
                </a:lnTo>
                <a:lnTo>
                  <a:pt x="27" y="4"/>
                </a:lnTo>
                <a:lnTo>
                  <a:pt x="25" y="2"/>
                </a:lnTo>
                <a:lnTo>
                  <a:pt x="21" y="0"/>
                </a:lnTo>
                <a:lnTo>
                  <a:pt x="18" y="2"/>
                </a:lnTo>
                <a:lnTo>
                  <a:pt x="14" y="4"/>
                </a:lnTo>
                <a:lnTo>
                  <a:pt x="6" y="4"/>
                </a:lnTo>
                <a:lnTo>
                  <a:pt x="0" y="4"/>
                </a:lnTo>
                <a:lnTo>
                  <a:pt x="0" y="17"/>
                </a:lnTo>
                <a:lnTo>
                  <a:pt x="2" y="23"/>
                </a:lnTo>
                <a:lnTo>
                  <a:pt x="6" y="23"/>
                </a:lnTo>
                <a:lnTo>
                  <a:pt x="18" y="37"/>
                </a:lnTo>
                <a:lnTo>
                  <a:pt x="18" y="48"/>
                </a:lnTo>
                <a:lnTo>
                  <a:pt x="20" y="58"/>
                </a:lnTo>
                <a:lnTo>
                  <a:pt x="23" y="63"/>
                </a:lnTo>
                <a:lnTo>
                  <a:pt x="29" y="69"/>
                </a:lnTo>
                <a:lnTo>
                  <a:pt x="29" y="75"/>
                </a:lnTo>
                <a:lnTo>
                  <a:pt x="29" y="79"/>
                </a:lnTo>
                <a:lnTo>
                  <a:pt x="33" y="83"/>
                </a:lnTo>
                <a:lnTo>
                  <a:pt x="37" y="86"/>
                </a:lnTo>
                <a:lnTo>
                  <a:pt x="35" y="98"/>
                </a:lnTo>
                <a:lnTo>
                  <a:pt x="35" y="109"/>
                </a:lnTo>
                <a:lnTo>
                  <a:pt x="37" y="117"/>
                </a:lnTo>
                <a:lnTo>
                  <a:pt x="41" y="125"/>
                </a:lnTo>
                <a:lnTo>
                  <a:pt x="41" y="148"/>
                </a:lnTo>
                <a:lnTo>
                  <a:pt x="45" y="169"/>
                </a:lnTo>
                <a:lnTo>
                  <a:pt x="48" y="175"/>
                </a:lnTo>
                <a:lnTo>
                  <a:pt x="52" y="180"/>
                </a:lnTo>
                <a:lnTo>
                  <a:pt x="54" y="180"/>
                </a:lnTo>
                <a:lnTo>
                  <a:pt x="58" y="180"/>
                </a:lnTo>
                <a:lnTo>
                  <a:pt x="58" y="186"/>
                </a:lnTo>
                <a:lnTo>
                  <a:pt x="60" y="190"/>
                </a:lnTo>
                <a:close/>
                <a:moveTo>
                  <a:pt x="39" y="44"/>
                </a:moveTo>
                <a:lnTo>
                  <a:pt x="39" y="46"/>
                </a:lnTo>
                <a:lnTo>
                  <a:pt x="37" y="48"/>
                </a:lnTo>
                <a:lnTo>
                  <a:pt x="37" y="46"/>
                </a:lnTo>
                <a:lnTo>
                  <a:pt x="39" y="44"/>
                </a:lnTo>
                <a:close/>
              </a:path>
            </a:pathLst>
          </a:custGeom>
          <a:solidFill>
            <a:srgbClr val="EAEAEA"/>
          </a:solidFill>
          <a:ln w="2520">
            <a:solidFill>
              <a:srgbClr val="C0C0C0"/>
            </a:solidFill>
            <a:round/>
            <a:headEnd/>
            <a:tailEnd/>
          </a:ln>
        </p:spPr>
        <p:txBody>
          <a:bodyPr wrap="none" anchor="ctr"/>
          <a:lstStyle/>
          <a:p>
            <a:endParaRPr lang="en-US"/>
          </a:p>
        </p:txBody>
      </p:sp>
      <p:sp>
        <p:nvSpPr>
          <p:cNvPr id="30846" name="Freeform 128"/>
          <p:cNvSpPr>
            <a:spLocks noChangeArrowheads="1"/>
          </p:cNvSpPr>
          <p:nvPr/>
        </p:nvSpPr>
        <p:spPr bwMode="auto">
          <a:xfrm>
            <a:off x="4797425" y="3360738"/>
            <a:ext cx="22225" cy="23812"/>
          </a:xfrm>
          <a:custGeom>
            <a:avLst/>
            <a:gdLst>
              <a:gd name="T0" fmla="*/ 2147483647 w 13"/>
              <a:gd name="T1" fmla="*/ 2147483647 h 15"/>
              <a:gd name="T2" fmla="*/ 2147483647 w 13"/>
              <a:gd name="T3" fmla="*/ 2147483647 h 15"/>
              <a:gd name="T4" fmla="*/ 0 w 13"/>
              <a:gd name="T5" fmla="*/ 2147483647 h 15"/>
              <a:gd name="T6" fmla="*/ 2147483647 w 13"/>
              <a:gd name="T7" fmla="*/ 0 h 15"/>
              <a:gd name="T8" fmla="*/ 2147483647 w 13"/>
              <a:gd name="T9" fmla="*/ 2147483647 h 15"/>
              <a:gd name="T10" fmla="*/ 2147483647 w 13"/>
              <a:gd name="T11" fmla="*/ 2147483647 h 15"/>
              <a:gd name="T12" fmla="*/ 2147483647 w 13"/>
              <a:gd name="T13" fmla="*/ 2147483647 h 15"/>
              <a:gd name="T14" fmla="*/ 2147483647 w 13"/>
              <a:gd name="T15" fmla="*/ 2147483647 h 15"/>
              <a:gd name="T16" fmla="*/ 2147483647 w 13"/>
              <a:gd name="T17" fmla="*/ 2147483647 h 15"/>
              <a:gd name="T18" fmla="*/ 2147483647 w 13"/>
              <a:gd name="T19" fmla="*/ 2147483647 h 15"/>
              <a:gd name="T20" fmla="*/ 2147483647 w 13"/>
              <a:gd name="T21" fmla="*/ 2147483647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5"/>
              <a:gd name="T35" fmla="*/ 13 w 13"/>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5">
                <a:moveTo>
                  <a:pt x="9" y="15"/>
                </a:moveTo>
                <a:lnTo>
                  <a:pt x="4" y="9"/>
                </a:lnTo>
                <a:lnTo>
                  <a:pt x="0" y="2"/>
                </a:lnTo>
                <a:lnTo>
                  <a:pt x="6" y="0"/>
                </a:lnTo>
                <a:lnTo>
                  <a:pt x="7" y="4"/>
                </a:lnTo>
                <a:lnTo>
                  <a:pt x="6" y="4"/>
                </a:lnTo>
                <a:lnTo>
                  <a:pt x="7" y="9"/>
                </a:lnTo>
                <a:lnTo>
                  <a:pt x="11" y="9"/>
                </a:lnTo>
                <a:lnTo>
                  <a:pt x="13" y="13"/>
                </a:lnTo>
                <a:lnTo>
                  <a:pt x="11" y="15"/>
                </a:lnTo>
                <a:lnTo>
                  <a:pt x="9" y="15"/>
                </a:lnTo>
                <a:close/>
              </a:path>
            </a:pathLst>
          </a:custGeom>
          <a:solidFill>
            <a:srgbClr val="EAEAEA"/>
          </a:solidFill>
          <a:ln w="2520">
            <a:solidFill>
              <a:srgbClr val="C0C0C0"/>
            </a:solidFill>
            <a:round/>
            <a:headEnd/>
            <a:tailEnd/>
          </a:ln>
        </p:spPr>
        <p:txBody>
          <a:bodyPr wrap="none" anchor="ctr"/>
          <a:lstStyle/>
          <a:p>
            <a:endParaRPr lang="en-US"/>
          </a:p>
        </p:txBody>
      </p:sp>
      <p:sp>
        <p:nvSpPr>
          <p:cNvPr id="30847" name="Freeform 129"/>
          <p:cNvSpPr>
            <a:spLocks noChangeArrowheads="1"/>
          </p:cNvSpPr>
          <p:nvPr/>
        </p:nvSpPr>
        <p:spPr bwMode="auto">
          <a:xfrm>
            <a:off x="4441825" y="4676775"/>
            <a:ext cx="217488" cy="387350"/>
          </a:xfrm>
          <a:custGeom>
            <a:avLst/>
            <a:gdLst>
              <a:gd name="T0" fmla="*/ 2147483647 w 128"/>
              <a:gd name="T1" fmla="*/ 2147483647 h 244"/>
              <a:gd name="T2" fmla="*/ 2147483647 w 128"/>
              <a:gd name="T3" fmla="*/ 2147483647 h 244"/>
              <a:gd name="T4" fmla="*/ 2147483647 w 128"/>
              <a:gd name="T5" fmla="*/ 2147483647 h 244"/>
              <a:gd name="T6" fmla="*/ 2147483647 w 128"/>
              <a:gd name="T7" fmla="*/ 2147483647 h 244"/>
              <a:gd name="T8" fmla="*/ 2147483647 w 128"/>
              <a:gd name="T9" fmla="*/ 2147483647 h 244"/>
              <a:gd name="T10" fmla="*/ 2147483647 w 128"/>
              <a:gd name="T11" fmla="*/ 2147483647 h 244"/>
              <a:gd name="T12" fmla="*/ 2147483647 w 128"/>
              <a:gd name="T13" fmla="*/ 2147483647 h 244"/>
              <a:gd name="T14" fmla="*/ 2147483647 w 128"/>
              <a:gd name="T15" fmla="*/ 2147483647 h 244"/>
              <a:gd name="T16" fmla="*/ 2147483647 w 128"/>
              <a:gd name="T17" fmla="*/ 2147483647 h 244"/>
              <a:gd name="T18" fmla="*/ 2147483647 w 128"/>
              <a:gd name="T19" fmla="*/ 2147483647 h 244"/>
              <a:gd name="T20" fmla="*/ 2147483647 w 128"/>
              <a:gd name="T21" fmla="*/ 2147483647 h 244"/>
              <a:gd name="T22" fmla="*/ 0 w 128"/>
              <a:gd name="T23" fmla="*/ 2147483647 h 244"/>
              <a:gd name="T24" fmla="*/ 2147483647 w 128"/>
              <a:gd name="T25" fmla="*/ 2147483647 h 244"/>
              <a:gd name="T26" fmla="*/ 2147483647 w 128"/>
              <a:gd name="T27" fmla="*/ 2147483647 h 244"/>
              <a:gd name="T28" fmla="*/ 2147483647 w 128"/>
              <a:gd name="T29" fmla="*/ 2147483647 h 244"/>
              <a:gd name="T30" fmla="*/ 2147483647 w 128"/>
              <a:gd name="T31" fmla="*/ 2147483647 h 244"/>
              <a:gd name="T32" fmla="*/ 2147483647 w 128"/>
              <a:gd name="T33" fmla="*/ 2147483647 h 244"/>
              <a:gd name="T34" fmla="*/ 2147483647 w 128"/>
              <a:gd name="T35" fmla="*/ 2147483647 h 244"/>
              <a:gd name="T36" fmla="*/ 2147483647 w 128"/>
              <a:gd name="T37" fmla="*/ 2147483647 h 244"/>
              <a:gd name="T38" fmla="*/ 2147483647 w 128"/>
              <a:gd name="T39" fmla="*/ 2147483647 h 244"/>
              <a:gd name="T40" fmla="*/ 2147483647 w 128"/>
              <a:gd name="T41" fmla="*/ 2147483647 h 244"/>
              <a:gd name="T42" fmla="*/ 2147483647 w 128"/>
              <a:gd name="T43" fmla="*/ 2147483647 h 244"/>
              <a:gd name="T44" fmla="*/ 2147483647 w 128"/>
              <a:gd name="T45" fmla="*/ 2147483647 h 244"/>
              <a:gd name="T46" fmla="*/ 2147483647 w 128"/>
              <a:gd name="T47" fmla="*/ 2147483647 h 244"/>
              <a:gd name="T48" fmla="*/ 2147483647 w 128"/>
              <a:gd name="T49" fmla="*/ 2147483647 h 244"/>
              <a:gd name="T50" fmla="*/ 2147483647 w 128"/>
              <a:gd name="T51" fmla="*/ 2147483647 h 244"/>
              <a:gd name="T52" fmla="*/ 2147483647 w 128"/>
              <a:gd name="T53" fmla="*/ 2147483647 h 244"/>
              <a:gd name="T54" fmla="*/ 2147483647 w 128"/>
              <a:gd name="T55" fmla="*/ 2147483647 h 244"/>
              <a:gd name="T56" fmla="*/ 2147483647 w 128"/>
              <a:gd name="T57" fmla="*/ 2147483647 h 244"/>
              <a:gd name="T58" fmla="*/ 2147483647 w 128"/>
              <a:gd name="T59" fmla="*/ 2147483647 h 244"/>
              <a:gd name="T60" fmla="*/ 2147483647 w 128"/>
              <a:gd name="T61" fmla="*/ 2147483647 h 244"/>
              <a:gd name="T62" fmla="*/ 2147483647 w 128"/>
              <a:gd name="T63" fmla="*/ 2147483647 h 244"/>
              <a:gd name="T64" fmla="*/ 2147483647 w 128"/>
              <a:gd name="T65" fmla="*/ 2147483647 h 244"/>
              <a:gd name="T66" fmla="*/ 2147483647 w 128"/>
              <a:gd name="T67" fmla="*/ 2147483647 h 244"/>
              <a:gd name="T68" fmla="*/ 2147483647 w 128"/>
              <a:gd name="T69" fmla="*/ 2147483647 h 244"/>
              <a:gd name="T70" fmla="*/ 2147483647 w 128"/>
              <a:gd name="T71" fmla="*/ 2147483647 h 244"/>
              <a:gd name="T72" fmla="*/ 2147483647 w 128"/>
              <a:gd name="T73" fmla="*/ 2147483647 h 244"/>
              <a:gd name="T74" fmla="*/ 2147483647 w 128"/>
              <a:gd name="T75" fmla="*/ 2147483647 h 244"/>
              <a:gd name="T76" fmla="*/ 2147483647 w 128"/>
              <a:gd name="T77" fmla="*/ 2147483647 h 244"/>
              <a:gd name="T78" fmla="*/ 2147483647 w 128"/>
              <a:gd name="T79" fmla="*/ 2147483647 h 244"/>
              <a:gd name="T80" fmla="*/ 2147483647 w 128"/>
              <a:gd name="T81" fmla="*/ 2147483647 h 244"/>
              <a:gd name="T82" fmla="*/ 2147483647 w 128"/>
              <a:gd name="T83" fmla="*/ 2147483647 h 244"/>
              <a:gd name="T84" fmla="*/ 2147483647 w 128"/>
              <a:gd name="T85" fmla="*/ 2147483647 h 244"/>
              <a:gd name="T86" fmla="*/ 2147483647 w 128"/>
              <a:gd name="T87" fmla="*/ 2147483647 h 244"/>
              <a:gd name="T88" fmla="*/ 2147483647 w 128"/>
              <a:gd name="T89" fmla="*/ 2147483647 h 244"/>
              <a:gd name="T90" fmla="*/ 2147483647 w 128"/>
              <a:gd name="T91" fmla="*/ 2147483647 h 244"/>
              <a:gd name="T92" fmla="*/ 2147483647 w 128"/>
              <a:gd name="T93" fmla="*/ 2147483647 h 244"/>
              <a:gd name="T94" fmla="*/ 2147483647 w 128"/>
              <a:gd name="T95" fmla="*/ 2147483647 h 244"/>
              <a:gd name="T96" fmla="*/ 2147483647 w 128"/>
              <a:gd name="T97" fmla="*/ 2147483647 h 244"/>
              <a:gd name="T98" fmla="*/ 2147483647 w 128"/>
              <a:gd name="T99" fmla="*/ 2147483647 h 244"/>
              <a:gd name="T100" fmla="*/ 2147483647 w 128"/>
              <a:gd name="T101" fmla="*/ 2147483647 h 2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
              <a:gd name="T154" fmla="*/ 0 h 244"/>
              <a:gd name="T155" fmla="*/ 128 w 128"/>
              <a:gd name="T156" fmla="*/ 244 h 2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 h="244">
                <a:moveTo>
                  <a:pt x="57" y="46"/>
                </a:moveTo>
                <a:lnTo>
                  <a:pt x="57" y="46"/>
                </a:lnTo>
                <a:lnTo>
                  <a:pt x="57" y="48"/>
                </a:lnTo>
                <a:lnTo>
                  <a:pt x="61" y="52"/>
                </a:lnTo>
                <a:lnTo>
                  <a:pt x="65" y="54"/>
                </a:lnTo>
                <a:lnTo>
                  <a:pt x="69" y="57"/>
                </a:lnTo>
                <a:lnTo>
                  <a:pt x="69" y="63"/>
                </a:lnTo>
                <a:lnTo>
                  <a:pt x="69" y="67"/>
                </a:lnTo>
                <a:lnTo>
                  <a:pt x="69" y="71"/>
                </a:lnTo>
                <a:lnTo>
                  <a:pt x="69" y="73"/>
                </a:lnTo>
                <a:lnTo>
                  <a:pt x="67" y="75"/>
                </a:lnTo>
                <a:lnTo>
                  <a:pt x="63" y="75"/>
                </a:lnTo>
                <a:lnTo>
                  <a:pt x="61" y="73"/>
                </a:lnTo>
                <a:lnTo>
                  <a:pt x="61" y="79"/>
                </a:lnTo>
                <a:lnTo>
                  <a:pt x="63" y="84"/>
                </a:lnTo>
                <a:lnTo>
                  <a:pt x="63" y="88"/>
                </a:lnTo>
                <a:lnTo>
                  <a:pt x="59" y="92"/>
                </a:lnTo>
                <a:lnTo>
                  <a:pt x="57" y="88"/>
                </a:lnTo>
                <a:lnTo>
                  <a:pt x="57" y="86"/>
                </a:lnTo>
                <a:lnTo>
                  <a:pt x="53" y="84"/>
                </a:lnTo>
                <a:lnTo>
                  <a:pt x="49" y="80"/>
                </a:lnTo>
                <a:lnTo>
                  <a:pt x="46" y="77"/>
                </a:lnTo>
                <a:lnTo>
                  <a:pt x="44" y="73"/>
                </a:lnTo>
                <a:lnTo>
                  <a:pt x="46" y="71"/>
                </a:lnTo>
                <a:lnTo>
                  <a:pt x="48" y="65"/>
                </a:lnTo>
                <a:lnTo>
                  <a:pt x="48" y="61"/>
                </a:lnTo>
                <a:lnTo>
                  <a:pt x="46" y="57"/>
                </a:lnTo>
                <a:lnTo>
                  <a:pt x="46" y="56"/>
                </a:lnTo>
                <a:lnTo>
                  <a:pt x="42" y="56"/>
                </a:lnTo>
                <a:lnTo>
                  <a:pt x="36" y="57"/>
                </a:lnTo>
                <a:lnTo>
                  <a:pt x="34" y="57"/>
                </a:lnTo>
                <a:lnTo>
                  <a:pt x="34" y="54"/>
                </a:lnTo>
                <a:lnTo>
                  <a:pt x="32" y="50"/>
                </a:lnTo>
                <a:lnTo>
                  <a:pt x="28" y="48"/>
                </a:lnTo>
                <a:lnTo>
                  <a:pt x="0" y="57"/>
                </a:lnTo>
                <a:lnTo>
                  <a:pt x="3" y="61"/>
                </a:lnTo>
                <a:lnTo>
                  <a:pt x="3" y="65"/>
                </a:lnTo>
                <a:lnTo>
                  <a:pt x="3" y="75"/>
                </a:lnTo>
                <a:lnTo>
                  <a:pt x="5" y="75"/>
                </a:lnTo>
                <a:lnTo>
                  <a:pt x="9" y="75"/>
                </a:lnTo>
                <a:lnTo>
                  <a:pt x="11" y="77"/>
                </a:lnTo>
                <a:lnTo>
                  <a:pt x="15" y="79"/>
                </a:lnTo>
                <a:lnTo>
                  <a:pt x="19" y="80"/>
                </a:lnTo>
                <a:lnTo>
                  <a:pt x="23" y="82"/>
                </a:lnTo>
                <a:lnTo>
                  <a:pt x="26" y="84"/>
                </a:lnTo>
                <a:lnTo>
                  <a:pt x="30" y="86"/>
                </a:lnTo>
                <a:lnTo>
                  <a:pt x="32" y="90"/>
                </a:lnTo>
                <a:lnTo>
                  <a:pt x="32" y="94"/>
                </a:lnTo>
                <a:lnTo>
                  <a:pt x="30" y="94"/>
                </a:lnTo>
                <a:lnTo>
                  <a:pt x="28" y="100"/>
                </a:lnTo>
                <a:lnTo>
                  <a:pt x="28" y="103"/>
                </a:lnTo>
                <a:lnTo>
                  <a:pt x="30" y="109"/>
                </a:lnTo>
                <a:lnTo>
                  <a:pt x="32" y="113"/>
                </a:lnTo>
                <a:lnTo>
                  <a:pt x="34" y="115"/>
                </a:lnTo>
                <a:lnTo>
                  <a:pt x="34" y="117"/>
                </a:lnTo>
                <a:lnTo>
                  <a:pt x="30" y="121"/>
                </a:lnTo>
                <a:lnTo>
                  <a:pt x="28" y="123"/>
                </a:lnTo>
                <a:lnTo>
                  <a:pt x="28" y="127"/>
                </a:lnTo>
                <a:lnTo>
                  <a:pt x="30" y="128"/>
                </a:lnTo>
                <a:lnTo>
                  <a:pt x="30" y="130"/>
                </a:lnTo>
                <a:lnTo>
                  <a:pt x="30" y="134"/>
                </a:lnTo>
                <a:lnTo>
                  <a:pt x="28" y="140"/>
                </a:lnTo>
                <a:lnTo>
                  <a:pt x="30" y="144"/>
                </a:lnTo>
                <a:lnTo>
                  <a:pt x="30" y="150"/>
                </a:lnTo>
                <a:lnTo>
                  <a:pt x="28" y="153"/>
                </a:lnTo>
                <a:lnTo>
                  <a:pt x="32" y="155"/>
                </a:lnTo>
                <a:lnTo>
                  <a:pt x="28" y="161"/>
                </a:lnTo>
                <a:lnTo>
                  <a:pt x="26" y="165"/>
                </a:lnTo>
                <a:lnTo>
                  <a:pt x="17" y="176"/>
                </a:lnTo>
                <a:lnTo>
                  <a:pt x="17" y="182"/>
                </a:lnTo>
                <a:lnTo>
                  <a:pt x="17" y="190"/>
                </a:lnTo>
                <a:lnTo>
                  <a:pt x="15" y="196"/>
                </a:lnTo>
                <a:lnTo>
                  <a:pt x="17" y="203"/>
                </a:lnTo>
                <a:lnTo>
                  <a:pt x="17" y="211"/>
                </a:lnTo>
                <a:lnTo>
                  <a:pt x="17" y="217"/>
                </a:lnTo>
                <a:lnTo>
                  <a:pt x="15" y="221"/>
                </a:lnTo>
                <a:lnTo>
                  <a:pt x="17" y="224"/>
                </a:lnTo>
                <a:lnTo>
                  <a:pt x="19" y="226"/>
                </a:lnTo>
                <a:lnTo>
                  <a:pt x="19" y="228"/>
                </a:lnTo>
                <a:lnTo>
                  <a:pt x="21" y="230"/>
                </a:lnTo>
                <a:lnTo>
                  <a:pt x="25" y="234"/>
                </a:lnTo>
                <a:lnTo>
                  <a:pt x="23" y="240"/>
                </a:lnTo>
                <a:lnTo>
                  <a:pt x="23" y="244"/>
                </a:lnTo>
                <a:lnTo>
                  <a:pt x="30" y="244"/>
                </a:lnTo>
                <a:lnTo>
                  <a:pt x="30" y="240"/>
                </a:lnTo>
                <a:lnTo>
                  <a:pt x="26" y="238"/>
                </a:lnTo>
                <a:lnTo>
                  <a:pt x="25" y="234"/>
                </a:lnTo>
                <a:lnTo>
                  <a:pt x="34" y="226"/>
                </a:lnTo>
                <a:lnTo>
                  <a:pt x="46" y="221"/>
                </a:lnTo>
                <a:lnTo>
                  <a:pt x="53" y="219"/>
                </a:lnTo>
                <a:lnTo>
                  <a:pt x="59" y="217"/>
                </a:lnTo>
                <a:lnTo>
                  <a:pt x="61" y="213"/>
                </a:lnTo>
                <a:lnTo>
                  <a:pt x="63" y="205"/>
                </a:lnTo>
                <a:lnTo>
                  <a:pt x="63" y="196"/>
                </a:lnTo>
                <a:lnTo>
                  <a:pt x="61" y="186"/>
                </a:lnTo>
                <a:lnTo>
                  <a:pt x="59" y="167"/>
                </a:lnTo>
                <a:lnTo>
                  <a:pt x="57" y="153"/>
                </a:lnTo>
                <a:lnTo>
                  <a:pt x="53" y="153"/>
                </a:lnTo>
                <a:lnTo>
                  <a:pt x="51" y="146"/>
                </a:lnTo>
                <a:lnTo>
                  <a:pt x="53" y="140"/>
                </a:lnTo>
                <a:lnTo>
                  <a:pt x="53" y="136"/>
                </a:lnTo>
                <a:lnTo>
                  <a:pt x="55" y="136"/>
                </a:lnTo>
                <a:lnTo>
                  <a:pt x="59" y="134"/>
                </a:lnTo>
                <a:lnTo>
                  <a:pt x="61" y="130"/>
                </a:lnTo>
                <a:lnTo>
                  <a:pt x="63" y="125"/>
                </a:lnTo>
                <a:lnTo>
                  <a:pt x="67" y="125"/>
                </a:lnTo>
                <a:lnTo>
                  <a:pt x="69" y="117"/>
                </a:lnTo>
                <a:lnTo>
                  <a:pt x="71" y="109"/>
                </a:lnTo>
                <a:lnTo>
                  <a:pt x="76" y="107"/>
                </a:lnTo>
                <a:lnTo>
                  <a:pt x="84" y="107"/>
                </a:lnTo>
                <a:lnTo>
                  <a:pt x="88" y="103"/>
                </a:lnTo>
                <a:lnTo>
                  <a:pt x="92" y="100"/>
                </a:lnTo>
                <a:lnTo>
                  <a:pt x="97" y="100"/>
                </a:lnTo>
                <a:lnTo>
                  <a:pt x="103" y="98"/>
                </a:lnTo>
                <a:lnTo>
                  <a:pt x="109" y="94"/>
                </a:lnTo>
                <a:lnTo>
                  <a:pt x="117" y="84"/>
                </a:lnTo>
                <a:lnTo>
                  <a:pt x="122" y="75"/>
                </a:lnTo>
                <a:lnTo>
                  <a:pt x="126" y="67"/>
                </a:lnTo>
                <a:lnTo>
                  <a:pt x="124" y="61"/>
                </a:lnTo>
                <a:lnTo>
                  <a:pt x="124" y="54"/>
                </a:lnTo>
                <a:lnTo>
                  <a:pt x="126" y="42"/>
                </a:lnTo>
                <a:lnTo>
                  <a:pt x="128" y="32"/>
                </a:lnTo>
                <a:lnTo>
                  <a:pt x="126" y="21"/>
                </a:lnTo>
                <a:lnTo>
                  <a:pt x="124" y="8"/>
                </a:lnTo>
                <a:lnTo>
                  <a:pt x="124" y="4"/>
                </a:lnTo>
                <a:lnTo>
                  <a:pt x="124" y="0"/>
                </a:lnTo>
                <a:lnTo>
                  <a:pt x="122" y="0"/>
                </a:lnTo>
                <a:lnTo>
                  <a:pt x="117" y="2"/>
                </a:lnTo>
                <a:lnTo>
                  <a:pt x="113" y="4"/>
                </a:lnTo>
                <a:lnTo>
                  <a:pt x="107" y="4"/>
                </a:lnTo>
                <a:lnTo>
                  <a:pt x="103" y="6"/>
                </a:lnTo>
                <a:lnTo>
                  <a:pt x="101" y="8"/>
                </a:lnTo>
                <a:lnTo>
                  <a:pt x="97" y="9"/>
                </a:lnTo>
                <a:lnTo>
                  <a:pt x="96" y="8"/>
                </a:lnTo>
                <a:lnTo>
                  <a:pt x="94" y="9"/>
                </a:lnTo>
                <a:lnTo>
                  <a:pt x="92" y="11"/>
                </a:lnTo>
                <a:lnTo>
                  <a:pt x="86" y="13"/>
                </a:lnTo>
                <a:lnTo>
                  <a:pt x="82" y="13"/>
                </a:lnTo>
                <a:lnTo>
                  <a:pt x="78" y="13"/>
                </a:lnTo>
                <a:lnTo>
                  <a:pt x="73" y="15"/>
                </a:lnTo>
                <a:lnTo>
                  <a:pt x="69" y="13"/>
                </a:lnTo>
                <a:lnTo>
                  <a:pt x="67" y="9"/>
                </a:lnTo>
                <a:lnTo>
                  <a:pt x="65" y="9"/>
                </a:lnTo>
                <a:lnTo>
                  <a:pt x="61" y="11"/>
                </a:lnTo>
                <a:lnTo>
                  <a:pt x="57" y="13"/>
                </a:lnTo>
                <a:lnTo>
                  <a:pt x="51" y="13"/>
                </a:lnTo>
                <a:lnTo>
                  <a:pt x="51" y="17"/>
                </a:lnTo>
                <a:lnTo>
                  <a:pt x="51" y="21"/>
                </a:lnTo>
                <a:lnTo>
                  <a:pt x="55" y="25"/>
                </a:lnTo>
                <a:lnTo>
                  <a:pt x="55" y="34"/>
                </a:lnTo>
                <a:lnTo>
                  <a:pt x="57" y="46"/>
                </a:lnTo>
                <a:close/>
              </a:path>
            </a:pathLst>
          </a:custGeom>
          <a:solidFill>
            <a:srgbClr val="EAEAEA"/>
          </a:solidFill>
          <a:ln w="2520">
            <a:solidFill>
              <a:srgbClr val="C0C0C0"/>
            </a:solidFill>
            <a:round/>
            <a:headEnd/>
            <a:tailEnd/>
          </a:ln>
        </p:spPr>
        <p:txBody>
          <a:bodyPr wrap="none" anchor="ctr"/>
          <a:lstStyle/>
          <a:p>
            <a:endParaRPr lang="en-US"/>
          </a:p>
        </p:txBody>
      </p:sp>
      <p:sp>
        <p:nvSpPr>
          <p:cNvPr id="30848" name="Freeform 130"/>
          <p:cNvSpPr>
            <a:spLocks noChangeArrowheads="1"/>
          </p:cNvSpPr>
          <p:nvPr/>
        </p:nvSpPr>
        <p:spPr bwMode="auto">
          <a:xfrm>
            <a:off x="3543300" y="3494088"/>
            <a:ext cx="231775" cy="217487"/>
          </a:xfrm>
          <a:custGeom>
            <a:avLst/>
            <a:gdLst>
              <a:gd name="T0" fmla="*/ 2147483647 w 136"/>
              <a:gd name="T1" fmla="*/ 2147483647 h 137"/>
              <a:gd name="T2" fmla="*/ 2147483647 w 136"/>
              <a:gd name="T3" fmla="*/ 2147483647 h 137"/>
              <a:gd name="T4" fmla="*/ 2147483647 w 136"/>
              <a:gd name="T5" fmla="*/ 2147483647 h 137"/>
              <a:gd name="T6" fmla="*/ 2147483647 w 136"/>
              <a:gd name="T7" fmla="*/ 2147483647 h 137"/>
              <a:gd name="T8" fmla="*/ 2147483647 w 136"/>
              <a:gd name="T9" fmla="*/ 2147483647 h 137"/>
              <a:gd name="T10" fmla="*/ 2147483647 w 136"/>
              <a:gd name="T11" fmla="*/ 2147483647 h 137"/>
              <a:gd name="T12" fmla="*/ 2147483647 w 136"/>
              <a:gd name="T13" fmla="*/ 2147483647 h 137"/>
              <a:gd name="T14" fmla="*/ 2147483647 w 136"/>
              <a:gd name="T15" fmla="*/ 2147483647 h 137"/>
              <a:gd name="T16" fmla="*/ 2147483647 w 136"/>
              <a:gd name="T17" fmla="*/ 2147483647 h 137"/>
              <a:gd name="T18" fmla="*/ 2147483647 w 136"/>
              <a:gd name="T19" fmla="*/ 2147483647 h 137"/>
              <a:gd name="T20" fmla="*/ 2147483647 w 136"/>
              <a:gd name="T21" fmla="*/ 2147483647 h 137"/>
              <a:gd name="T22" fmla="*/ 2147483647 w 136"/>
              <a:gd name="T23" fmla="*/ 2147483647 h 137"/>
              <a:gd name="T24" fmla="*/ 2147483647 w 136"/>
              <a:gd name="T25" fmla="*/ 2147483647 h 137"/>
              <a:gd name="T26" fmla="*/ 2147483647 w 136"/>
              <a:gd name="T27" fmla="*/ 2147483647 h 137"/>
              <a:gd name="T28" fmla="*/ 2147483647 w 136"/>
              <a:gd name="T29" fmla="*/ 2147483647 h 137"/>
              <a:gd name="T30" fmla="*/ 2147483647 w 136"/>
              <a:gd name="T31" fmla="*/ 2147483647 h 137"/>
              <a:gd name="T32" fmla="*/ 2147483647 w 136"/>
              <a:gd name="T33" fmla="*/ 2147483647 h 137"/>
              <a:gd name="T34" fmla="*/ 2147483647 w 136"/>
              <a:gd name="T35" fmla="*/ 2147483647 h 137"/>
              <a:gd name="T36" fmla="*/ 2147483647 w 136"/>
              <a:gd name="T37" fmla="*/ 2147483647 h 137"/>
              <a:gd name="T38" fmla="*/ 2147483647 w 136"/>
              <a:gd name="T39" fmla="*/ 2147483647 h 137"/>
              <a:gd name="T40" fmla="*/ 2147483647 w 136"/>
              <a:gd name="T41" fmla="*/ 2147483647 h 137"/>
              <a:gd name="T42" fmla="*/ 2147483647 w 136"/>
              <a:gd name="T43" fmla="*/ 2147483647 h 137"/>
              <a:gd name="T44" fmla="*/ 2147483647 w 136"/>
              <a:gd name="T45" fmla="*/ 2147483647 h 137"/>
              <a:gd name="T46" fmla="*/ 2147483647 w 136"/>
              <a:gd name="T47" fmla="*/ 2147483647 h 137"/>
              <a:gd name="T48" fmla="*/ 2147483647 w 136"/>
              <a:gd name="T49" fmla="*/ 2147483647 h 137"/>
              <a:gd name="T50" fmla="*/ 2147483647 w 136"/>
              <a:gd name="T51" fmla="*/ 2147483647 h 137"/>
              <a:gd name="T52" fmla="*/ 2147483647 w 136"/>
              <a:gd name="T53" fmla="*/ 2147483647 h 137"/>
              <a:gd name="T54" fmla="*/ 2147483647 w 136"/>
              <a:gd name="T55" fmla="*/ 2147483647 h 137"/>
              <a:gd name="T56" fmla="*/ 2147483647 w 136"/>
              <a:gd name="T57" fmla="*/ 2147483647 h 137"/>
              <a:gd name="T58" fmla="*/ 2147483647 w 136"/>
              <a:gd name="T59" fmla="*/ 2147483647 h 137"/>
              <a:gd name="T60" fmla="*/ 2147483647 w 136"/>
              <a:gd name="T61" fmla="*/ 2147483647 h 137"/>
              <a:gd name="T62" fmla="*/ 2147483647 w 136"/>
              <a:gd name="T63" fmla="*/ 2147483647 h 137"/>
              <a:gd name="T64" fmla="*/ 0 w 136"/>
              <a:gd name="T65" fmla="*/ 2147483647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7"/>
              <a:gd name="T101" fmla="*/ 136 w 136"/>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7">
                <a:moveTo>
                  <a:pt x="0" y="137"/>
                </a:moveTo>
                <a:lnTo>
                  <a:pt x="52" y="137"/>
                </a:lnTo>
                <a:lnTo>
                  <a:pt x="52" y="123"/>
                </a:lnTo>
                <a:lnTo>
                  <a:pt x="52" y="121"/>
                </a:lnTo>
                <a:lnTo>
                  <a:pt x="55" y="119"/>
                </a:lnTo>
                <a:lnTo>
                  <a:pt x="57" y="115"/>
                </a:lnTo>
                <a:lnTo>
                  <a:pt x="61" y="112"/>
                </a:lnTo>
                <a:lnTo>
                  <a:pt x="65" y="110"/>
                </a:lnTo>
                <a:lnTo>
                  <a:pt x="71" y="108"/>
                </a:lnTo>
                <a:lnTo>
                  <a:pt x="79" y="106"/>
                </a:lnTo>
                <a:lnTo>
                  <a:pt x="84" y="102"/>
                </a:lnTo>
                <a:lnTo>
                  <a:pt x="88" y="98"/>
                </a:lnTo>
                <a:lnTo>
                  <a:pt x="92" y="98"/>
                </a:lnTo>
                <a:lnTo>
                  <a:pt x="96" y="96"/>
                </a:lnTo>
                <a:lnTo>
                  <a:pt x="100" y="94"/>
                </a:lnTo>
                <a:lnTo>
                  <a:pt x="107" y="85"/>
                </a:lnTo>
                <a:lnTo>
                  <a:pt x="109" y="79"/>
                </a:lnTo>
                <a:lnTo>
                  <a:pt x="113" y="79"/>
                </a:lnTo>
                <a:lnTo>
                  <a:pt x="117" y="77"/>
                </a:lnTo>
                <a:lnTo>
                  <a:pt x="121" y="73"/>
                </a:lnTo>
                <a:lnTo>
                  <a:pt x="121" y="69"/>
                </a:lnTo>
                <a:lnTo>
                  <a:pt x="123" y="66"/>
                </a:lnTo>
                <a:lnTo>
                  <a:pt x="126" y="62"/>
                </a:lnTo>
                <a:lnTo>
                  <a:pt x="130" y="56"/>
                </a:lnTo>
                <a:lnTo>
                  <a:pt x="136" y="54"/>
                </a:lnTo>
                <a:lnTo>
                  <a:pt x="136" y="50"/>
                </a:lnTo>
                <a:lnTo>
                  <a:pt x="132" y="46"/>
                </a:lnTo>
                <a:lnTo>
                  <a:pt x="130" y="43"/>
                </a:lnTo>
                <a:lnTo>
                  <a:pt x="130" y="37"/>
                </a:lnTo>
                <a:lnTo>
                  <a:pt x="128" y="33"/>
                </a:lnTo>
                <a:lnTo>
                  <a:pt x="126" y="29"/>
                </a:lnTo>
                <a:lnTo>
                  <a:pt x="128" y="23"/>
                </a:lnTo>
                <a:lnTo>
                  <a:pt x="128" y="19"/>
                </a:lnTo>
                <a:lnTo>
                  <a:pt x="128" y="14"/>
                </a:lnTo>
                <a:lnTo>
                  <a:pt x="126" y="12"/>
                </a:lnTo>
                <a:lnTo>
                  <a:pt x="121" y="10"/>
                </a:lnTo>
                <a:lnTo>
                  <a:pt x="119" y="6"/>
                </a:lnTo>
                <a:lnTo>
                  <a:pt x="115" y="8"/>
                </a:lnTo>
                <a:lnTo>
                  <a:pt x="115" y="10"/>
                </a:lnTo>
                <a:lnTo>
                  <a:pt x="103" y="12"/>
                </a:lnTo>
                <a:lnTo>
                  <a:pt x="94" y="12"/>
                </a:lnTo>
                <a:lnTo>
                  <a:pt x="90" y="6"/>
                </a:lnTo>
                <a:lnTo>
                  <a:pt x="86" y="0"/>
                </a:lnTo>
                <a:lnTo>
                  <a:pt x="80" y="2"/>
                </a:lnTo>
                <a:lnTo>
                  <a:pt x="79" y="2"/>
                </a:lnTo>
                <a:lnTo>
                  <a:pt x="73" y="18"/>
                </a:lnTo>
                <a:lnTo>
                  <a:pt x="67" y="33"/>
                </a:lnTo>
                <a:lnTo>
                  <a:pt x="59" y="39"/>
                </a:lnTo>
                <a:lnTo>
                  <a:pt x="54" y="43"/>
                </a:lnTo>
                <a:lnTo>
                  <a:pt x="50" y="43"/>
                </a:lnTo>
                <a:lnTo>
                  <a:pt x="46" y="43"/>
                </a:lnTo>
                <a:lnTo>
                  <a:pt x="40" y="50"/>
                </a:lnTo>
                <a:lnTo>
                  <a:pt x="34" y="58"/>
                </a:lnTo>
                <a:lnTo>
                  <a:pt x="34" y="60"/>
                </a:lnTo>
                <a:lnTo>
                  <a:pt x="36" y="64"/>
                </a:lnTo>
                <a:lnTo>
                  <a:pt x="32" y="69"/>
                </a:lnTo>
                <a:lnTo>
                  <a:pt x="29" y="77"/>
                </a:lnTo>
                <a:lnTo>
                  <a:pt x="31" y="83"/>
                </a:lnTo>
                <a:lnTo>
                  <a:pt x="32" y="89"/>
                </a:lnTo>
                <a:lnTo>
                  <a:pt x="32" y="98"/>
                </a:lnTo>
                <a:lnTo>
                  <a:pt x="31" y="106"/>
                </a:lnTo>
                <a:lnTo>
                  <a:pt x="27" y="114"/>
                </a:lnTo>
                <a:lnTo>
                  <a:pt x="23" y="119"/>
                </a:lnTo>
                <a:lnTo>
                  <a:pt x="11" y="127"/>
                </a:lnTo>
                <a:lnTo>
                  <a:pt x="2" y="135"/>
                </a:lnTo>
                <a:lnTo>
                  <a:pt x="0" y="137"/>
                </a:lnTo>
                <a:close/>
              </a:path>
            </a:pathLst>
          </a:custGeom>
          <a:solidFill>
            <a:srgbClr val="EAEAEA"/>
          </a:solidFill>
          <a:ln w="2520">
            <a:solidFill>
              <a:srgbClr val="C0C0C0"/>
            </a:solidFill>
            <a:round/>
            <a:headEnd/>
            <a:tailEnd/>
          </a:ln>
        </p:spPr>
        <p:txBody>
          <a:bodyPr wrap="none" anchor="ctr"/>
          <a:lstStyle/>
          <a:p>
            <a:endParaRPr lang="en-US"/>
          </a:p>
        </p:txBody>
      </p:sp>
      <p:sp>
        <p:nvSpPr>
          <p:cNvPr id="30849" name="Freeform 131"/>
          <p:cNvSpPr>
            <a:spLocks noChangeArrowheads="1"/>
          </p:cNvSpPr>
          <p:nvPr/>
        </p:nvSpPr>
        <p:spPr bwMode="auto">
          <a:xfrm>
            <a:off x="5678488" y="3032125"/>
            <a:ext cx="666750" cy="303213"/>
          </a:xfrm>
          <a:custGeom>
            <a:avLst/>
            <a:gdLst>
              <a:gd name="T0" fmla="*/ 2147483647 w 391"/>
              <a:gd name="T1" fmla="*/ 2147483647 h 191"/>
              <a:gd name="T2" fmla="*/ 2147483647 w 391"/>
              <a:gd name="T3" fmla="*/ 2147483647 h 191"/>
              <a:gd name="T4" fmla="*/ 2147483647 w 391"/>
              <a:gd name="T5" fmla="*/ 2147483647 h 191"/>
              <a:gd name="T6" fmla="*/ 2147483647 w 391"/>
              <a:gd name="T7" fmla="*/ 2147483647 h 191"/>
              <a:gd name="T8" fmla="*/ 2147483647 w 391"/>
              <a:gd name="T9" fmla="*/ 2147483647 h 191"/>
              <a:gd name="T10" fmla="*/ 2147483647 w 391"/>
              <a:gd name="T11" fmla="*/ 2147483647 h 191"/>
              <a:gd name="T12" fmla="*/ 2147483647 w 391"/>
              <a:gd name="T13" fmla="*/ 2147483647 h 191"/>
              <a:gd name="T14" fmla="*/ 2147483647 w 391"/>
              <a:gd name="T15" fmla="*/ 2147483647 h 191"/>
              <a:gd name="T16" fmla="*/ 2147483647 w 391"/>
              <a:gd name="T17" fmla="*/ 2147483647 h 191"/>
              <a:gd name="T18" fmla="*/ 2147483647 w 391"/>
              <a:gd name="T19" fmla="*/ 2147483647 h 191"/>
              <a:gd name="T20" fmla="*/ 2147483647 w 391"/>
              <a:gd name="T21" fmla="*/ 2147483647 h 191"/>
              <a:gd name="T22" fmla="*/ 2147483647 w 391"/>
              <a:gd name="T23" fmla="*/ 2147483647 h 191"/>
              <a:gd name="T24" fmla="*/ 2147483647 w 391"/>
              <a:gd name="T25" fmla="*/ 2147483647 h 191"/>
              <a:gd name="T26" fmla="*/ 2147483647 w 391"/>
              <a:gd name="T27" fmla="*/ 2147483647 h 191"/>
              <a:gd name="T28" fmla="*/ 2147483647 w 391"/>
              <a:gd name="T29" fmla="*/ 2147483647 h 191"/>
              <a:gd name="T30" fmla="*/ 2147483647 w 391"/>
              <a:gd name="T31" fmla="*/ 2147483647 h 191"/>
              <a:gd name="T32" fmla="*/ 2147483647 w 391"/>
              <a:gd name="T33" fmla="*/ 2147483647 h 191"/>
              <a:gd name="T34" fmla="*/ 2147483647 w 391"/>
              <a:gd name="T35" fmla="*/ 2147483647 h 191"/>
              <a:gd name="T36" fmla="*/ 2147483647 w 391"/>
              <a:gd name="T37" fmla="*/ 2147483647 h 191"/>
              <a:gd name="T38" fmla="*/ 2147483647 w 391"/>
              <a:gd name="T39" fmla="*/ 2147483647 h 191"/>
              <a:gd name="T40" fmla="*/ 2147483647 w 391"/>
              <a:gd name="T41" fmla="*/ 2147483647 h 191"/>
              <a:gd name="T42" fmla="*/ 2147483647 w 391"/>
              <a:gd name="T43" fmla="*/ 2147483647 h 191"/>
              <a:gd name="T44" fmla="*/ 2147483647 w 391"/>
              <a:gd name="T45" fmla="*/ 2147483647 h 191"/>
              <a:gd name="T46" fmla="*/ 2147483647 w 391"/>
              <a:gd name="T47" fmla="*/ 2147483647 h 191"/>
              <a:gd name="T48" fmla="*/ 2147483647 w 391"/>
              <a:gd name="T49" fmla="*/ 2147483647 h 191"/>
              <a:gd name="T50" fmla="*/ 2147483647 w 391"/>
              <a:gd name="T51" fmla="*/ 2147483647 h 191"/>
              <a:gd name="T52" fmla="*/ 2147483647 w 391"/>
              <a:gd name="T53" fmla="*/ 2147483647 h 191"/>
              <a:gd name="T54" fmla="*/ 2147483647 w 391"/>
              <a:gd name="T55" fmla="*/ 2147483647 h 191"/>
              <a:gd name="T56" fmla="*/ 2147483647 w 391"/>
              <a:gd name="T57" fmla="*/ 2147483647 h 191"/>
              <a:gd name="T58" fmla="*/ 2147483647 w 391"/>
              <a:gd name="T59" fmla="*/ 2147483647 h 191"/>
              <a:gd name="T60" fmla="*/ 2147483647 w 391"/>
              <a:gd name="T61" fmla="*/ 2147483647 h 191"/>
              <a:gd name="T62" fmla="*/ 2147483647 w 391"/>
              <a:gd name="T63" fmla="*/ 2147483647 h 191"/>
              <a:gd name="T64" fmla="*/ 2147483647 w 391"/>
              <a:gd name="T65" fmla="*/ 2147483647 h 191"/>
              <a:gd name="T66" fmla="*/ 2147483647 w 391"/>
              <a:gd name="T67" fmla="*/ 2147483647 h 191"/>
              <a:gd name="T68" fmla="*/ 2147483647 w 391"/>
              <a:gd name="T69" fmla="*/ 2147483647 h 191"/>
              <a:gd name="T70" fmla="*/ 2147483647 w 391"/>
              <a:gd name="T71" fmla="*/ 2147483647 h 191"/>
              <a:gd name="T72" fmla="*/ 2147483647 w 391"/>
              <a:gd name="T73" fmla="*/ 2147483647 h 191"/>
              <a:gd name="T74" fmla="*/ 2147483647 w 391"/>
              <a:gd name="T75" fmla="*/ 2147483647 h 191"/>
              <a:gd name="T76" fmla="*/ 2147483647 w 391"/>
              <a:gd name="T77" fmla="*/ 2147483647 h 191"/>
              <a:gd name="T78" fmla="*/ 2147483647 w 391"/>
              <a:gd name="T79" fmla="*/ 2147483647 h 191"/>
              <a:gd name="T80" fmla="*/ 2147483647 w 391"/>
              <a:gd name="T81" fmla="*/ 2147483647 h 191"/>
              <a:gd name="T82" fmla="*/ 2147483647 w 391"/>
              <a:gd name="T83" fmla="*/ 2147483647 h 191"/>
              <a:gd name="T84" fmla="*/ 2147483647 w 391"/>
              <a:gd name="T85" fmla="*/ 2147483647 h 191"/>
              <a:gd name="T86" fmla="*/ 2147483647 w 391"/>
              <a:gd name="T87" fmla="*/ 2147483647 h 191"/>
              <a:gd name="T88" fmla="*/ 2147483647 w 391"/>
              <a:gd name="T89" fmla="*/ 2147483647 h 191"/>
              <a:gd name="T90" fmla="*/ 2147483647 w 391"/>
              <a:gd name="T91" fmla="*/ 2147483647 h 191"/>
              <a:gd name="T92" fmla="*/ 2147483647 w 391"/>
              <a:gd name="T93" fmla="*/ 2147483647 h 191"/>
              <a:gd name="T94" fmla="*/ 2147483647 w 391"/>
              <a:gd name="T95" fmla="*/ 2147483647 h 191"/>
              <a:gd name="T96" fmla="*/ 2147483647 w 391"/>
              <a:gd name="T97" fmla="*/ 2147483647 h 191"/>
              <a:gd name="T98" fmla="*/ 2147483647 w 391"/>
              <a:gd name="T99" fmla="*/ 2147483647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91"/>
              <a:gd name="T151" fmla="*/ 0 h 191"/>
              <a:gd name="T152" fmla="*/ 391 w 391"/>
              <a:gd name="T153" fmla="*/ 191 h 1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91" h="191">
                <a:moveTo>
                  <a:pt x="58" y="28"/>
                </a:moveTo>
                <a:lnTo>
                  <a:pt x="59" y="28"/>
                </a:lnTo>
                <a:lnTo>
                  <a:pt x="61" y="30"/>
                </a:lnTo>
                <a:lnTo>
                  <a:pt x="65" y="26"/>
                </a:lnTo>
                <a:lnTo>
                  <a:pt x="75" y="32"/>
                </a:lnTo>
                <a:lnTo>
                  <a:pt x="82" y="36"/>
                </a:lnTo>
                <a:lnTo>
                  <a:pt x="90" y="38"/>
                </a:lnTo>
                <a:lnTo>
                  <a:pt x="98" y="38"/>
                </a:lnTo>
                <a:lnTo>
                  <a:pt x="109" y="36"/>
                </a:lnTo>
                <a:lnTo>
                  <a:pt x="121" y="38"/>
                </a:lnTo>
                <a:lnTo>
                  <a:pt x="123" y="32"/>
                </a:lnTo>
                <a:lnTo>
                  <a:pt x="121" y="25"/>
                </a:lnTo>
                <a:lnTo>
                  <a:pt x="119" y="19"/>
                </a:lnTo>
                <a:lnTo>
                  <a:pt x="113" y="17"/>
                </a:lnTo>
                <a:lnTo>
                  <a:pt x="115" y="9"/>
                </a:lnTo>
                <a:lnTo>
                  <a:pt x="117" y="5"/>
                </a:lnTo>
                <a:lnTo>
                  <a:pt x="121" y="0"/>
                </a:lnTo>
                <a:lnTo>
                  <a:pt x="130" y="2"/>
                </a:lnTo>
                <a:lnTo>
                  <a:pt x="134" y="3"/>
                </a:lnTo>
                <a:lnTo>
                  <a:pt x="144" y="3"/>
                </a:lnTo>
                <a:lnTo>
                  <a:pt x="148" y="7"/>
                </a:lnTo>
                <a:lnTo>
                  <a:pt x="157" y="7"/>
                </a:lnTo>
                <a:lnTo>
                  <a:pt x="169" y="17"/>
                </a:lnTo>
                <a:lnTo>
                  <a:pt x="177" y="25"/>
                </a:lnTo>
                <a:lnTo>
                  <a:pt x="180" y="32"/>
                </a:lnTo>
                <a:lnTo>
                  <a:pt x="184" y="34"/>
                </a:lnTo>
                <a:lnTo>
                  <a:pt x="192" y="42"/>
                </a:lnTo>
                <a:lnTo>
                  <a:pt x="200" y="40"/>
                </a:lnTo>
                <a:lnTo>
                  <a:pt x="203" y="40"/>
                </a:lnTo>
                <a:lnTo>
                  <a:pt x="211" y="38"/>
                </a:lnTo>
                <a:lnTo>
                  <a:pt x="215" y="34"/>
                </a:lnTo>
                <a:lnTo>
                  <a:pt x="223" y="36"/>
                </a:lnTo>
                <a:lnTo>
                  <a:pt x="234" y="40"/>
                </a:lnTo>
                <a:lnTo>
                  <a:pt x="240" y="42"/>
                </a:lnTo>
                <a:lnTo>
                  <a:pt x="240" y="46"/>
                </a:lnTo>
                <a:lnTo>
                  <a:pt x="244" y="49"/>
                </a:lnTo>
                <a:lnTo>
                  <a:pt x="249" y="49"/>
                </a:lnTo>
                <a:lnTo>
                  <a:pt x="257" y="53"/>
                </a:lnTo>
                <a:lnTo>
                  <a:pt x="261" y="53"/>
                </a:lnTo>
                <a:lnTo>
                  <a:pt x="269" y="51"/>
                </a:lnTo>
                <a:lnTo>
                  <a:pt x="274" y="53"/>
                </a:lnTo>
                <a:lnTo>
                  <a:pt x="282" y="55"/>
                </a:lnTo>
                <a:lnTo>
                  <a:pt x="292" y="53"/>
                </a:lnTo>
                <a:lnTo>
                  <a:pt x="295" y="49"/>
                </a:lnTo>
                <a:lnTo>
                  <a:pt x="309" y="48"/>
                </a:lnTo>
                <a:lnTo>
                  <a:pt x="320" y="40"/>
                </a:lnTo>
                <a:lnTo>
                  <a:pt x="322" y="38"/>
                </a:lnTo>
                <a:lnTo>
                  <a:pt x="332" y="44"/>
                </a:lnTo>
                <a:lnTo>
                  <a:pt x="338" y="44"/>
                </a:lnTo>
                <a:lnTo>
                  <a:pt x="347" y="46"/>
                </a:lnTo>
                <a:lnTo>
                  <a:pt x="342" y="61"/>
                </a:lnTo>
                <a:lnTo>
                  <a:pt x="342" y="63"/>
                </a:lnTo>
                <a:lnTo>
                  <a:pt x="343" y="67"/>
                </a:lnTo>
                <a:lnTo>
                  <a:pt x="342" y="73"/>
                </a:lnTo>
                <a:lnTo>
                  <a:pt x="340" y="76"/>
                </a:lnTo>
                <a:lnTo>
                  <a:pt x="340" y="82"/>
                </a:lnTo>
                <a:lnTo>
                  <a:pt x="349" y="86"/>
                </a:lnTo>
                <a:lnTo>
                  <a:pt x="357" y="84"/>
                </a:lnTo>
                <a:lnTo>
                  <a:pt x="365" y="78"/>
                </a:lnTo>
                <a:lnTo>
                  <a:pt x="368" y="78"/>
                </a:lnTo>
                <a:lnTo>
                  <a:pt x="372" y="82"/>
                </a:lnTo>
                <a:lnTo>
                  <a:pt x="378" y="88"/>
                </a:lnTo>
                <a:lnTo>
                  <a:pt x="386" y="90"/>
                </a:lnTo>
                <a:lnTo>
                  <a:pt x="391" y="96"/>
                </a:lnTo>
                <a:lnTo>
                  <a:pt x="390" y="101"/>
                </a:lnTo>
                <a:lnTo>
                  <a:pt x="386" y="101"/>
                </a:lnTo>
                <a:lnTo>
                  <a:pt x="378" y="101"/>
                </a:lnTo>
                <a:lnTo>
                  <a:pt x="372" y="105"/>
                </a:lnTo>
                <a:lnTo>
                  <a:pt x="370" y="109"/>
                </a:lnTo>
                <a:lnTo>
                  <a:pt x="363" y="107"/>
                </a:lnTo>
                <a:lnTo>
                  <a:pt x="353" y="115"/>
                </a:lnTo>
                <a:lnTo>
                  <a:pt x="347" y="111"/>
                </a:lnTo>
                <a:lnTo>
                  <a:pt x="343" y="113"/>
                </a:lnTo>
                <a:lnTo>
                  <a:pt x="342" y="119"/>
                </a:lnTo>
                <a:lnTo>
                  <a:pt x="338" y="122"/>
                </a:lnTo>
                <a:lnTo>
                  <a:pt x="320" y="126"/>
                </a:lnTo>
                <a:lnTo>
                  <a:pt x="319" y="136"/>
                </a:lnTo>
                <a:lnTo>
                  <a:pt x="309" y="140"/>
                </a:lnTo>
                <a:lnTo>
                  <a:pt x="301" y="138"/>
                </a:lnTo>
                <a:lnTo>
                  <a:pt x="295" y="132"/>
                </a:lnTo>
                <a:lnTo>
                  <a:pt x="290" y="130"/>
                </a:lnTo>
                <a:lnTo>
                  <a:pt x="284" y="134"/>
                </a:lnTo>
                <a:lnTo>
                  <a:pt x="282" y="140"/>
                </a:lnTo>
                <a:lnTo>
                  <a:pt x="280" y="147"/>
                </a:lnTo>
                <a:lnTo>
                  <a:pt x="282" y="155"/>
                </a:lnTo>
                <a:lnTo>
                  <a:pt x="284" y="161"/>
                </a:lnTo>
                <a:lnTo>
                  <a:pt x="280" y="168"/>
                </a:lnTo>
                <a:lnTo>
                  <a:pt x="274" y="170"/>
                </a:lnTo>
                <a:lnTo>
                  <a:pt x="265" y="172"/>
                </a:lnTo>
                <a:lnTo>
                  <a:pt x="253" y="176"/>
                </a:lnTo>
                <a:lnTo>
                  <a:pt x="242" y="176"/>
                </a:lnTo>
                <a:lnTo>
                  <a:pt x="234" y="178"/>
                </a:lnTo>
                <a:lnTo>
                  <a:pt x="230" y="178"/>
                </a:lnTo>
                <a:lnTo>
                  <a:pt x="223" y="186"/>
                </a:lnTo>
                <a:lnTo>
                  <a:pt x="215" y="188"/>
                </a:lnTo>
                <a:lnTo>
                  <a:pt x="205" y="188"/>
                </a:lnTo>
                <a:lnTo>
                  <a:pt x="198" y="191"/>
                </a:lnTo>
                <a:lnTo>
                  <a:pt x="184" y="191"/>
                </a:lnTo>
                <a:lnTo>
                  <a:pt x="178" y="188"/>
                </a:lnTo>
                <a:lnTo>
                  <a:pt x="173" y="180"/>
                </a:lnTo>
                <a:lnTo>
                  <a:pt x="169" y="180"/>
                </a:lnTo>
                <a:lnTo>
                  <a:pt x="150" y="178"/>
                </a:lnTo>
                <a:lnTo>
                  <a:pt x="138" y="176"/>
                </a:lnTo>
                <a:lnTo>
                  <a:pt x="129" y="176"/>
                </a:lnTo>
                <a:lnTo>
                  <a:pt x="119" y="176"/>
                </a:lnTo>
                <a:lnTo>
                  <a:pt x="111" y="176"/>
                </a:lnTo>
                <a:lnTo>
                  <a:pt x="104" y="172"/>
                </a:lnTo>
                <a:lnTo>
                  <a:pt x="98" y="165"/>
                </a:lnTo>
                <a:lnTo>
                  <a:pt x="90" y="159"/>
                </a:lnTo>
                <a:lnTo>
                  <a:pt x="86" y="155"/>
                </a:lnTo>
                <a:lnTo>
                  <a:pt x="84" y="149"/>
                </a:lnTo>
                <a:lnTo>
                  <a:pt x="79" y="144"/>
                </a:lnTo>
                <a:lnTo>
                  <a:pt x="71" y="140"/>
                </a:lnTo>
                <a:lnTo>
                  <a:pt x="67" y="138"/>
                </a:lnTo>
                <a:lnTo>
                  <a:pt x="61" y="134"/>
                </a:lnTo>
                <a:lnTo>
                  <a:pt x="52" y="132"/>
                </a:lnTo>
                <a:lnTo>
                  <a:pt x="46" y="130"/>
                </a:lnTo>
                <a:lnTo>
                  <a:pt x="44" y="124"/>
                </a:lnTo>
                <a:lnTo>
                  <a:pt x="46" y="117"/>
                </a:lnTo>
                <a:lnTo>
                  <a:pt x="48" y="111"/>
                </a:lnTo>
                <a:lnTo>
                  <a:pt x="42" y="105"/>
                </a:lnTo>
                <a:lnTo>
                  <a:pt x="36" y="101"/>
                </a:lnTo>
                <a:lnTo>
                  <a:pt x="36" y="97"/>
                </a:lnTo>
                <a:lnTo>
                  <a:pt x="29" y="88"/>
                </a:lnTo>
                <a:lnTo>
                  <a:pt x="21" y="84"/>
                </a:lnTo>
                <a:lnTo>
                  <a:pt x="13" y="86"/>
                </a:lnTo>
                <a:lnTo>
                  <a:pt x="8" y="84"/>
                </a:lnTo>
                <a:lnTo>
                  <a:pt x="2" y="80"/>
                </a:lnTo>
                <a:lnTo>
                  <a:pt x="2" y="76"/>
                </a:lnTo>
                <a:lnTo>
                  <a:pt x="0" y="65"/>
                </a:lnTo>
                <a:lnTo>
                  <a:pt x="0" y="53"/>
                </a:lnTo>
                <a:lnTo>
                  <a:pt x="6" y="51"/>
                </a:lnTo>
                <a:lnTo>
                  <a:pt x="11" y="49"/>
                </a:lnTo>
                <a:lnTo>
                  <a:pt x="13" y="46"/>
                </a:lnTo>
                <a:lnTo>
                  <a:pt x="13" y="42"/>
                </a:lnTo>
                <a:lnTo>
                  <a:pt x="17" y="38"/>
                </a:lnTo>
                <a:lnTo>
                  <a:pt x="23" y="34"/>
                </a:lnTo>
                <a:lnTo>
                  <a:pt x="29" y="32"/>
                </a:lnTo>
                <a:lnTo>
                  <a:pt x="36" y="28"/>
                </a:lnTo>
                <a:lnTo>
                  <a:pt x="40" y="26"/>
                </a:lnTo>
                <a:lnTo>
                  <a:pt x="48" y="25"/>
                </a:lnTo>
                <a:lnTo>
                  <a:pt x="56" y="26"/>
                </a:lnTo>
                <a:lnTo>
                  <a:pt x="58" y="28"/>
                </a:lnTo>
                <a:close/>
                <a:moveTo>
                  <a:pt x="153" y="17"/>
                </a:moveTo>
                <a:lnTo>
                  <a:pt x="153" y="19"/>
                </a:lnTo>
                <a:lnTo>
                  <a:pt x="155" y="21"/>
                </a:lnTo>
                <a:lnTo>
                  <a:pt x="153" y="23"/>
                </a:lnTo>
                <a:lnTo>
                  <a:pt x="152" y="26"/>
                </a:lnTo>
                <a:lnTo>
                  <a:pt x="152" y="21"/>
                </a:lnTo>
                <a:lnTo>
                  <a:pt x="153" y="17"/>
                </a:lnTo>
                <a:close/>
              </a:path>
            </a:pathLst>
          </a:custGeom>
          <a:solidFill>
            <a:srgbClr val="EAEAEA"/>
          </a:solidFill>
          <a:ln w="2520">
            <a:solidFill>
              <a:srgbClr val="C0C0C0"/>
            </a:solidFill>
            <a:round/>
            <a:headEnd/>
            <a:tailEnd/>
          </a:ln>
        </p:spPr>
        <p:txBody>
          <a:bodyPr wrap="none" anchor="ctr"/>
          <a:lstStyle/>
          <a:p>
            <a:endParaRPr lang="en-US"/>
          </a:p>
        </p:txBody>
      </p:sp>
      <p:sp>
        <p:nvSpPr>
          <p:cNvPr id="30850" name="Freeform 132"/>
          <p:cNvSpPr>
            <a:spLocks noChangeArrowheads="1"/>
          </p:cNvSpPr>
          <p:nvPr/>
        </p:nvSpPr>
        <p:spPr bwMode="auto">
          <a:xfrm>
            <a:off x="3941763" y="3275013"/>
            <a:ext cx="14287" cy="15875"/>
          </a:xfrm>
          <a:custGeom>
            <a:avLst/>
            <a:gdLst>
              <a:gd name="T0" fmla="*/ 2147483647 w 8"/>
              <a:gd name="T1" fmla="*/ 2147483647 h 10"/>
              <a:gd name="T2" fmla="*/ 2147483647 w 8"/>
              <a:gd name="T3" fmla="*/ 0 h 10"/>
              <a:gd name="T4" fmla="*/ 0 w 8"/>
              <a:gd name="T5" fmla="*/ 2147483647 h 10"/>
              <a:gd name="T6" fmla="*/ 2147483647 w 8"/>
              <a:gd name="T7" fmla="*/ 2147483647 h 10"/>
              <a:gd name="T8" fmla="*/ 2147483647 w 8"/>
              <a:gd name="T9" fmla="*/ 2147483647 h 10"/>
              <a:gd name="T10" fmla="*/ 2147483647 w 8"/>
              <a:gd name="T11" fmla="*/ 2147483647 h 10"/>
              <a:gd name="T12" fmla="*/ 2147483647 w 8"/>
              <a:gd name="T13" fmla="*/ 2147483647 h 10"/>
              <a:gd name="T14" fmla="*/ 2147483647 w 8"/>
              <a:gd name="T15" fmla="*/ 2147483647 h 10"/>
              <a:gd name="T16" fmla="*/ 2147483647 w 8"/>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0"/>
              <a:gd name="T29" fmla="*/ 8 w 8"/>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0">
                <a:moveTo>
                  <a:pt x="8" y="4"/>
                </a:moveTo>
                <a:lnTo>
                  <a:pt x="2" y="0"/>
                </a:lnTo>
                <a:lnTo>
                  <a:pt x="0" y="4"/>
                </a:lnTo>
                <a:lnTo>
                  <a:pt x="4" y="10"/>
                </a:lnTo>
                <a:lnTo>
                  <a:pt x="4" y="8"/>
                </a:lnTo>
                <a:lnTo>
                  <a:pt x="6" y="6"/>
                </a:lnTo>
                <a:lnTo>
                  <a:pt x="8" y="4"/>
                </a:lnTo>
                <a:close/>
              </a:path>
            </a:pathLst>
          </a:custGeom>
          <a:solidFill>
            <a:srgbClr val="EAEAEA"/>
          </a:solidFill>
          <a:ln w="2520">
            <a:solidFill>
              <a:srgbClr val="C0C0C0"/>
            </a:solidFill>
            <a:round/>
            <a:headEnd/>
            <a:tailEnd/>
          </a:ln>
        </p:spPr>
        <p:txBody>
          <a:bodyPr wrap="none" anchor="ctr"/>
          <a:lstStyle/>
          <a:p>
            <a:endParaRPr lang="en-US"/>
          </a:p>
        </p:txBody>
      </p:sp>
      <p:sp>
        <p:nvSpPr>
          <p:cNvPr id="30851" name="Freeform 133"/>
          <p:cNvSpPr>
            <a:spLocks noChangeArrowheads="1"/>
          </p:cNvSpPr>
          <p:nvPr/>
        </p:nvSpPr>
        <p:spPr bwMode="auto">
          <a:xfrm>
            <a:off x="4371975" y="3132138"/>
            <a:ext cx="80963" cy="93662"/>
          </a:xfrm>
          <a:custGeom>
            <a:avLst/>
            <a:gdLst>
              <a:gd name="T0" fmla="*/ 2147483647 w 48"/>
              <a:gd name="T1" fmla="*/ 2147483647 h 59"/>
              <a:gd name="T2" fmla="*/ 2147483647 w 48"/>
              <a:gd name="T3" fmla="*/ 2147483647 h 59"/>
              <a:gd name="T4" fmla="*/ 2147483647 w 48"/>
              <a:gd name="T5" fmla="*/ 2147483647 h 59"/>
              <a:gd name="T6" fmla="*/ 2147483647 w 48"/>
              <a:gd name="T7" fmla="*/ 2147483647 h 59"/>
              <a:gd name="T8" fmla="*/ 2147483647 w 48"/>
              <a:gd name="T9" fmla="*/ 2147483647 h 59"/>
              <a:gd name="T10" fmla="*/ 2147483647 w 48"/>
              <a:gd name="T11" fmla="*/ 2147483647 h 59"/>
              <a:gd name="T12" fmla="*/ 2147483647 w 48"/>
              <a:gd name="T13" fmla="*/ 2147483647 h 59"/>
              <a:gd name="T14" fmla="*/ 2147483647 w 48"/>
              <a:gd name="T15" fmla="*/ 2147483647 h 59"/>
              <a:gd name="T16" fmla="*/ 2147483647 w 48"/>
              <a:gd name="T17" fmla="*/ 2147483647 h 59"/>
              <a:gd name="T18" fmla="*/ 2147483647 w 48"/>
              <a:gd name="T19" fmla="*/ 2147483647 h 59"/>
              <a:gd name="T20" fmla="*/ 2147483647 w 48"/>
              <a:gd name="T21" fmla="*/ 2147483647 h 59"/>
              <a:gd name="T22" fmla="*/ 2147483647 w 48"/>
              <a:gd name="T23" fmla="*/ 2147483647 h 59"/>
              <a:gd name="T24" fmla="*/ 2147483647 w 48"/>
              <a:gd name="T25" fmla="*/ 2147483647 h 59"/>
              <a:gd name="T26" fmla="*/ 2147483647 w 48"/>
              <a:gd name="T27" fmla="*/ 2147483647 h 59"/>
              <a:gd name="T28" fmla="*/ 2147483647 w 48"/>
              <a:gd name="T29" fmla="*/ 2147483647 h 59"/>
              <a:gd name="T30" fmla="*/ 2147483647 w 48"/>
              <a:gd name="T31" fmla="*/ 2147483647 h 59"/>
              <a:gd name="T32" fmla="*/ 2147483647 w 48"/>
              <a:gd name="T33" fmla="*/ 2147483647 h 59"/>
              <a:gd name="T34" fmla="*/ 2147483647 w 48"/>
              <a:gd name="T35" fmla="*/ 2147483647 h 59"/>
              <a:gd name="T36" fmla="*/ 2147483647 w 48"/>
              <a:gd name="T37" fmla="*/ 2147483647 h 59"/>
              <a:gd name="T38" fmla="*/ 2147483647 w 48"/>
              <a:gd name="T39" fmla="*/ 2147483647 h 59"/>
              <a:gd name="T40" fmla="*/ 2147483647 w 48"/>
              <a:gd name="T41" fmla="*/ 2147483647 h 59"/>
              <a:gd name="T42" fmla="*/ 2147483647 w 48"/>
              <a:gd name="T43" fmla="*/ 2147483647 h 59"/>
              <a:gd name="T44" fmla="*/ 2147483647 w 48"/>
              <a:gd name="T45" fmla="*/ 0 h 59"/>
              <a:gd name="T46" fmla="*/ 2147483647 w 48"/>
              <a:gd name="T47" fmla="*/ 0 h 59"/>
              <a:gd name="T48" fmla="*/ 2147483647 w 48"/>
              <a:gd name="T49" fmla="*/ 2147483647 h 59"/>
              <a:gd name="T50" fmla="*/ 0 w 48"/>
              <a:gd name="T51" fmla="*/ 2147483647 h 59"/>
              <a:gd name="T52" fmla="*/ 2147483647 w 48"/>
              <a:gd name="T53" fmla="*/ 2147483647 h 59"/>
              <a:gd name="T54" fmla="*/ 2147483647 w 48"/>
              <a:gd name="T55" fmla="*/ 2147483647 h 59"/>
              <a:gd name="T56" fmla="*/ 2147483647 w 48"/>
              <a:gd name="T57" fmla="*/ 2147483647 h 59"/>
              <a:gd name="T58" fmla="*/ 2147483647 w 48"/>
              <a:gd name="T59" fmla="*/ 2147483647 h 59"/>
              <a:gd name="T60" fmla="*/ 2147483647 w 48"/>
              <a:gd name="T61" fmla="*/ 2147483647 h 59"/>
              <a:gd name="T62" fmla="*/ 2147483647 w 48"/>
              <a:gd name="T63" fmla="*/ 2147483647 h 59"/>
              <a:gd name="T64" fmla="*/ 2147483647 w 48"/>
              <a:gd name="T65" fmla="*/ 2147483647 h 59"/>
              <a:gd name="T66" fmla="*/ 2147483647 w 48"/>
              <a:gd name="T67" fmla="*/ 2147483647 h 59"/>
              <a:gd name="T68" fmla="*/ 2147483647 w 48"/>
              <a:gd name="T69" fmla="*/ 2147483647 h 59"/>
              <a:gd name="T70" fmla="*/ 2147483647 w 48"/>
              <a:gd name="T71" fmla="*/ 2147483647 h 59"/>
              <a:gd name="T72" fmla="*/ 2147483647 w 48"/>
              <a:gd name="T73" fmla="*/ 2147483647 h 59"/>
              <a:gd name="T74" fmla="*/ 2147483647 w 48"/>
              <a:gd name="T75" fmla="*/ 2147483647 h 59"/>
              <a:gd name="T76" fmla="*/ 2147483647 w 48"/>
              <a:gd name="T77" fmla="*/ 2147483647 h 59"/>
              <a:gd name="T78" fmla="*/ 2147483647 w 48"/>
              <a:gd name="T79" fmla="*/ 2147483647 h 59"/>
              <a:gd name="T80" fmla="*/ 2147483647 w 48"/>
              <a:gd name="T81" fmla="*/ 2147483647 h 59"/>
              <a:gd name="T82" fmla="*/ 2147483647 w 48"/>
              <a:gd name="T83" fmla="*/ 2147483647 h 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8"/>
              <a:gd name="T127" fmla="*/ 0 h 59"/>
              <a:gd name="T128" fmla="*/ 48 w 48"/>
              <a:gd name="T129" fmla="*/ 59 h 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8" h="59">
                <a:moveTo>
                  <a:pt x="25" y="59"/>
                </a:moveTo>
                <a:lnTo>
                  <a:pt x="27" y="57"/>
                </a:lnTo>
                <a:lnTo>
                  <a:pt x="29" y="52"/>
                </a:lnTo>
                <a:lnTo>
                  <a:pt x="31" y="48"/>
                </a:lnTo>
                <a:lnTo>
                  <a:pt x="35" y="44"/>
                </a:lnTo>
                <a:lnTo>
                  <a:pt x="37" y="44"/>
                </a:lnTo>
                <a:lnTo>
                  <a:pt x="41" y="46"/>
                </a:lnTo>
                <a:lnTo>
                  <a:pt x="44" y="48"/>
                </a:lnTo>
                <a:lnTo>
                  <a:pt x="48" y="50"/>
                </a:lnTo>
                <a:lnTo>
                  <a:pt x="41" y="40"/>
                </a:lnTo>
                <a:lnTo>
                  <a:pt x="39" y="38"/>
                </a:lnTo>
                <a:lnTo>
                  <a:pt x="37" y="31"/>
                </a:lnTo>
                <a:lnTo>
                  <a:pt x="37" y="29"/>
                </a:lnTo>
                <a:lnTo>
                  <a:pt x="35" y="25"/>
                </a:lnTo>
                <a:lnTo>
                  <a:pt x="33" y="21"/>
                </a:lnTo>
                <a:lnTo>
                  <a:pt x="31" y="17"/>
                </a:lnTo>
                <a:lnTo>
                  <a:pt x="31" y="13"/>
                </a:lnTo>
                <a:lnTo>
                  <a:pt x="27" y="10"/>
                </a:lnTo>
                <a:lnTo>
                  <a:pt x="25" y="8"/>
                </a:lnTo>
                <a:lnTo>
                  <a:pt x="21" y="6"/>
                </a:lnTo>
                <a:lnTo>
                  <a:pt x="19" y="2"/>
                </a:lnTo>
                <a:lnTo>
                  <a:pt x="16" y="2"/>
                </a:lnTo>
                <a:lnTo>
                  <a:pt x="12" y="0"/>
                </a:lnTo>
                <a:lnTo>
                  <a:pt x="8" y="0"/>
                </a:lnTo>
                <a:lnTo>
                  <a:pt x="4" y="2"/>
                </a:lnTo>
                <a:lnTo>
                  <a:pt x="0" y="6"/>
                </a:lnTo>
                <a:lnTo>
                  <a:pt x="4" y="8"/>
                </a:lnTo>
                <a:lnTo>
                  <a:pt x="10" y="13"/>
                </a:lnTo>
                <a:lnTo>
                  <a:pt x="12" y="19"/>
                </a:lnTo>
                <a:lnTo>
                  <a:pt x="14" y="23"/>
                </a:lnTo>
                <a:lnTo>
                  <a:pt x="18" y="27"/>
                </a:lnTo>
                <a:lnTo>
                  <a:pt x="19" y="31"/>
                </a:lnTo>
                <a:lnTo>
                  <a:pt x="19" y="36"/>
                </a:lnTo>
                <a:lnTo>
                  <a:pt x="19" y="38"/>
                </a:lnTo>
                <a:lnTo>
                  <a:pt x="21" y="42"/>
                </a:lnTo>
                <a:lnTo>
                  <a:pt x="19" y="44"/>
                </a:lnTo>
                <a:lnTo>
                  <a:pt x="19" y="50"/>
                </a:lnTo>
                <a:lnTo>
                  <a:pt x="19" y="52"/>
                </a:lnTo>
                <a:lnTo>
                  <a:pt x="19" y="56"/>
                </a:lnTo>
                <a:lnTo>
                  <a:pt x="21" y="59"/>
                </a:lnTo>
                <a:lnTo>
                  <a:pt x="23" y="59"/>
                </a:lnTo>
                <a:lnTo>
                  <a:pt x="25" y="59"/>
                </a:lnTo>
                <a:close/>
              </a:path>
            </a:pathLst>
          </a:custGeom>
          <a:solidFill>
            <a:srgbClr val="EAEAEA"/>
          </a:solidFill>
          <a:ln w="2520">
            <a:solidFill>
              <a:srgbClr val="C0C0C0"/>
            </a:solidFill>
            <a:round/>
            <a:headEnd/>
            <a:tailEnd/>
          </a:ln>
        </p:spPr>
        <p:txBody>
          <a:bodyPr wrap="none" anchor="ctr"/>
          <a:lstStyle/>
          <a:p>
            <a:endParaRPr lang="en-US"/>
          </a:p>
        </p:txBody>
      </p:sp>
      <p:sp>
        <p:nvSpPr>
          <p:cNvPr id="30852" name="Freeform 134"/>
          <p:cNvSpPr>
            <a:spLocks noChangeArrowheads="1"/>
          </p:cNvSpPr>
          <p:nvPr/>
        </p:nvSpPr>
        <p:spPr bwMode="auto">
          <a:xfrm>
            <a:off x="1322388" y="3570288"/>
            <a:ext cx="631825" cy="450850"/>
          </a:xfrm>
          <a:custGeom>
            <a:avLst/>
            <a:gdLst>
              <a:gd name="T0" fmla="*/ 2147483647 w 372"/>
              <a:gd name="T1" fmla="*/ 2147483647 h 284"/>
              <a:gd name="T2" fmla="*/ 2147483647 w 372"/>
              <a:gd name="T3" fmla="*/ 2147483647 h 284"/>
              <a:gd name="T4" fmla="*/ 2147483647 w 372"/>
              <a:gd name="T5" fmla="*/ 2147483647 h 284"/>
              <a:gd name="T6" fmla="*/ 2147483647 w 372"/>
              <a:gd name="T7" fmla="*/ 2147483647 h 284"/>
              <a:gd name="T8" fmla="*/ 2147483647 w 372"/>
              <a:gd name="T9" fmla="*/ 2147483647 h 284"/>
              <a:gd name="T10" fmla="*/ 2147483647 w 372"/>
              <a:gd name="T11" fmla="*/ 2147483647 h 284"/>
              <a:gd name="T12" fmla="*/ 2147483647 w 372"/>
              <a:gd name="T13" fmla="*/ 2147483647 h 284"/>
              <a:gd name="T14" fmla="*/ 2147483647 w 372"/>
              <a:gd name="T15" fmla="*/ 2147483647 h 284"/>
              <a:gd name="T16" fmla="*/ 2147483647 w 372"/>
              <a:gd name="T17" fmla="*/ 2147483647 h 284"/>
              <a:gd name="T18" fmla="*/ 2147483647 w 372"/>
              <a:gd name="T19" fmla="*/ 2147483647 h 284"/>
              <a:gd name="T20" fmla="*/ 2147483647 w 372"/>
              <a:gd name="T21" fmla="*/ 2147483647 h 284"/>
              <a:gd name="T22" fmla="*/ 2147483647 w 372"/>
              <a:gd name="T23" fmla="*/ 2147483647 h 284"/>
              <a:gd name="T24" fmla="*/ 2147483647 w 372"/>
              <a:gd name="T25" fmla="*/ 2147483647 h 284"/>
              <a:gd name="T26" fmla="*/ 2147483647 w 372"/>
              <a:gd name="T27" fmla="*/ 2147483647 h 284"/>
              <a:gd name="T28" fmla="*/ 2147483647 w 372"/>
              <a:gd name="T29" fmla="*/ 2147483647 h 284"/>
              <a:gd name="T30" fmla="*/ 2147483647 w 372"/>
              <a:gd name="T31" fmla="*/ 2147483647 h 284"/>
              <a:gd name="T32" fmla="*/ 2147483647 w 372"/>
              <a:gd name="T33" fmla="*/ 2147483647 h 284"/>
              <a:gd name="T34" fmla="*/ 2147483647 w 372"/>
              <a:gd name="T35" fmla="*/ 2147483647 h 284"/>
              <a:gd name="T36" fmla="*/ 2147483647 w 372"/>
              <a:gd name="T37" fmla="*/ 2147483647 h 284"/>
              <a:gd name="T38" fmla="*/ 2147483647 w 372"/>
              <a:gd name="T39" fmla="*/ 2147483647 h 284"/>
              <a:gd name="T40" fmla="*/ 2147483647 w 372"/>
              <a:gd name="T41" fmla="*/ 2147483647 h 284"/>
              <a:gd name="T42" fmla="*/ 2147483647 w 372"/>
              <a:gd name="T43" fmla="*/ 2147483647 h 284"/>
              <a:gd name="T44" fmla="*/ 2147483647 w 372"/>
              <a:gd name="T45" fmla="*/ 2147483647 h 284"/>
              <a:gd name="T46" fmla="*/ 2147483647 w 372"/>
              <a:gd name="T47" fmla="*/ 2147483647 h 284"/>
              <a:gd name="T48" fmla="*/ 2147483647 w 372"/>
              <a:gd name="T49" fmla="*/ 2147483647 h 284"/>
              <a:gd name="T50" fmla="*/ 2147483647 w 372"/>
              <a:gd name="T51" fmla="*/ 2147483647 h 284"/>
              <a:gd name="T52" fmla="*/ 2147483647 w 372"/>
              <a:gd name="T53" fmla="*/ 2147483647 h 284"/>
              <a:gd name="T54" fmla="*/ 2147483647 w 372"/>
              <a:gd name="T55" fmla="*/ 2147483647 h 284"/>
              <a:gd name="T56" fmla="*/ 2147483647 w 372"/>
              <a:gd name="T57" fmla="*/ 2147483647 h 284"/>
              <a:gd name="T58" fmla="*/ 2147483647 w 372"/>
              <a:gd name="T59" fmla="*/ 2147483647 h 284"/>
              <a:gd name="T60" fmla="*/ 2147483647 w 372"/>
              <a:gd name="T61" fmla="*/ 2147483647 h 284"/>
              <a:gd name="T62" fmla="*/ 2147483647 w 372"/>
              <a:gd name="T63" fmla="*/ 2147483647 h 284"/>
              <a:gd name="T64" fmla="*/ 2147483647 w 372"/>
              <a:gd name="T65" fmla="*/ 2147483647 h 284"/>
              <a:gd name="T66" fmla="*/ 2147483647 w 372"/>
              <a:gd name="T67" fmla="*/ 2147483647 h 284"/>
              <a:gd name="T68" fmla="*/ 2147483647 w 372"/>
              <a:gd name="T69" fmla="*/ 2147483647 h 284"/>
              <a:gd name="T70" fmla="*/ 2147483647 w 372"/>
              <a:gd name="T71" fmla="*/ 2147483647 h 284"/>
              <a:gd name="T72" fmla="*/ 2147483647 w 372"/>
              <a:gd name="T73" fmla="*/ 2147483647 h 284"/>
              <a:gd name="T74" fmla="*/ 2147483647 w 372"/>
              <a:gd name="T75" fmla="*/ 2147483647 h 284"/>
              <a:gd name="T76" fmla="*/ 2147483647 w 372"/>
              <a:gd name="T77" fmla="*/ 2147483647 h 284"/>
              <a:gd name="T78" fmla="*/ 2147483647 w 372"/>
              <a:gd name="T79" fmla="*/ 2147483647 h 284"/>
              <a:gd name="T80" fmla="*/ 2147483647 w 372"/>
              <a:gd name="T81" fmla="*/ 2147483647 h 284"/>
              <a:gd name="T82" fmla="*/ 2147483647 w 372"/>
              <a:gd name="T83" fmla="*/ 2147483647 h 284"/>
              <a:gd name="T84" fmla="*/ 2147483647 w 372"/>
              <a:gd name="T85" fmla="*/ 2147483647 h 284"/>
              <a:gd name="T86" fmla="*/ 2147483647 w 372"/>
              <a:gd name="T87" fmla="*/ 2147483647 h 284"/>
              <a:gd name="T88" fmla="*/ 2147483647 w 372"/>
              <a:gd name="T89" fmla="*/ 2147483647 h 284"/>
              <a:gd name="T90" fmla="*/ 2147483647 w 372"/>
              <a:gd name="T91" fmla="*/ 2147483647 h 284"/>
              <a:gd name="T92" fmla="*/ 2147483647 w 372"/>
              <a:gd name="T93" fmla="*/ 2147483647 h 284"/>
              <a:gd name="T94" fmla="*/ 2147483647 w 372"/>
              <a:gd name="T95" fmla="*/ 2147483647 h 284"/>
              <a:gd name="T96" fmla="*/ 2147483647 w 372"/>
              <a:gd name="T97" fmla="*/ 2147483647 h 284"/>
              <a:gd name="T98" fmla="*/ 2147483647 w 372"/>
              <a:gd name="T99" fmla="*/ 2147483647 h 284"/>
              <a:gd name="T100" fmla="*/ 2147483647 w 372"/>
              <a:gd name="T101" fmla="*/ 2147483647 h 284"/>
              <a:gd name="T102" fmla="*/ 2147483647 w 372"/>
              <a:gd name="T103" fmla="*/ 2147483647 h 284"/>
              <a:gd name="T104" fmla="*/ 2147483647 w 372"/>
              <a:gd name="T105" fmla="*/ 2147483647 h 284"/>
              <a:gd name="T106" fmla="*/ 2147483647 w 372"/>
              <a:gd name="T107" fmla="*/ 2147483647 h 2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72"/>
              <a:gd name="T163" fmla="*/ 0 h 284"/>
              <a:gd name="T164" fmla="*/ 372 w 372"/>
              <a:gd name="T165" fmla="*/ 284 h 28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72" h="284">
                <a:moveTo>
                  <a:pt x="0" y="4"/>
                </a:moveTo>
                <a:lnTo>
                  <a:pt x="0" y="8"/>
                </a:lnTo>
                <a:lnTo>
                  <a:pt x="2" y="12"/>
                </a:lnTo>
                <a:lnTo>
                  <a:pt x="2" y="14"/>
                </a:lnTo>
                <a:lnTo>
                  <a:pt x="4" y="18"/>
                </a:lnTo>
                <a:lnTo>
                  <a:pt x="7" y="18"/>
                </a:lnTo>
                <a:lnTo>
                  <a:pt x="9" y="25"/>
                </a:lnTo>
                <a:lnTo>
                  <a:pt x="11" y="35"/>
                </a:lnTo>
                <a:lnTo>
                  <a:pt x="17" y="42"/>
                </a:lnTo>
                <a:lnTo>
                  <a:pt x="27" y="50"/>
                </a:lnTo>
                <a:lnTo>
                  <a:pt x="29" y="50"/>
                </a:lnTo>
                <a:lnTo>
                  <a:pt x="32" y="52"/>
                </a:lnTo>
                <a:lnTo>
                  <a:pt x="34" y="58"/>
                </a:lnTo>
                <a:lnTo>
                  <a:pt x="36" y="66"/>
                </a:lnTo>
                <a:lnTo>
                  <a:pt x="36" y="75"/>
                </a:lnTo>
                <a:lnTo>
                  <a:pt x="38" y="83"/>
                </a:lnTo>
                <a:lnTo>
                  <a:pt x="31" y="85"/>
                </a:lnTo>
                <a:lnTo>
                  <a:pt x="27" y="87"/>
                </a:lnTo>
                <a:lnTo>
                  <a:pt x="34" y="92"/>
                </a:lnTo>
                <a:lnTo>
                  <a:pt x="42" y="96"/>
                </a:lnTo>
                <a:lnTo>
                  <a:pt x="42" y="100"/>
                </a:lnTo>
                <a:lnTo>
                  <a:pt x="48" y="102"/>
                </a:lnTo>
                <a:lnTo>
                  <a:pt x="54" y="104"/>
                </a:lnTo>
                <a:lnTo>
                  <a:pt x="55" y="108"/>
                </a:lnTo>
                <a:lnTo>
                  <a:pt x="57" y="112"/>
                </a:lnTo>
                <a:lnTo>
                  <a:pt x="61" y="112"/>
                </a:lnTo>
                <a:lnTo>
                  <a:pt x="61" y="123"/>
                </a:lnTo>
                <a:lnTo>
                  <a:pt x="63" y="135"/>
                </a:lnTo>
                <a:lnTo>
                  <a:pt x="65" y="137"/>
                </a:lnTo>
                <a:lnTo>
                  <a:pt x="71" y="138"/>
                </a:lnTo>
                <a:lnTo>
                  <a:pt x="71" y="142"/>
                </a:lnTo>
                <a:lnTo>
                  <a:pt x="78" y="152"/>
                </a:lnTo>
                <a:lnTo>
                  <a:pt x="90" y="165"/>
                </a:lnTo>
                <a:lnTo>
                  <a:pt x="90" y="161"/>
                </a:lnTo>
                <a:lnTo>
                  <a:pt x="94" y="161"/>
                </a:lnTo>
                <a:lnTo>
                  <a:pt x="94" y="158"/>
                </a:lnTo>
                <a:lnTo>
                  <a:pt x="94" y="154"/>
                </a:lnTo>
                <a:lnTo>
                  <a:pt x="90" y="150"/>
                </a:lnTo>
                <a:lnTo>
                  <a:pt x="86" y="148"/>
                </a:lnTo>
                <a:lnTo>
                  <a:pt x="84" y="144"/>
                </a:lnTo>
                <a:lnTo>
                  <a:pt x="84" y="142"/>
                </a:lnTo>
                <a:lnTo>
                  <a:pt x="80" y="142"/>
                </a:lnTo>
                <a:lnTo>
                  <a:pt x="78" y="140"/>
                </a:lnTo>
                <a:lnTo>
                  <a:pt x="78" y="137"/>
                </a:lnTo>
                <a:lnTo>
                  <a:pt x="80" y="133"/>
                </a:lnTo>
                <a:lnTo>
                  <a:pt x="77" y="133"/>
                </a:lnTo>
                <a:lnTo>
                  <a:pt x="73" y="117"/>
                </a:lnTo>
                <a:lnTo>
                  <a:pt x="69" y="102"/>
                </a:lnTo>
                <a:lnTo>
                  <a:pt x="65" y="102"/>
                </a:lnTo>
                <a:lnTo>
                  <a:pt x="63" y="100"/>
                </a:lnTo>
                <a:lnTo>
                  <a:pt x="63" y="94"/>
                </a:lnTo>
                <a:lnTo>
                  <a:pt x="63" y="90"/>
                </a:lnTo>
                <a:lnTo>
                  <a:pt x="59" y="90"/>
                </a:lnTo>
                <a:lnTo>
                  <a:pt x="54" y="79"/>
                </a:lnTo>
                <a:lnTo>
                  <a:pt x="52" y="67"/>
                </a:lnTo>
                <a:lnTo>
                  <a:pt x="48" y="67"/>
                </a:lnTo>
                <a:lnTo>
                  <a:pt x="46" y="67"/>
                </a:lnTo>
                <a:lnTo>
                  <a:pt x="44" y="60"/>
                </a:lnTo>
                <a:lnTo>
                  <a:pt x="44" y="52"/>
                </a:lnTo>
                <a:lnTo>
                  <a:pt x="40" y="52"/>
                </a:lnTo>
                <a:lnTo>
                  <a:pt x="38" y="52"/>
                </a:lnTo>
                <a:lnTo>
                  <a:pt x="34" y="44"/>
                </a:lnTo>
                <a:lnTo>
                  <a:pt x="32" y="35"/>
                </a:lnTo>
                <a:lnTo>
                  <a:pt x="29" y="33"/>
                </a:lnTo>
                <a:lnTo>
                  <a:pt x="27" y="29"/>
                </a:lnTo>
                <a:lnTo>
                  <a:pt x="27" y="25"/>
                </a:lnTo>
                <a:lnTo>
                  <a:pt x="29" y="19"/>
                </a:lnTo>
                <a:lnTo>
                  <a:pt x="32" y="23"/>
                </a:lnTo>
                <a:lnTo>
                  <a:pt x="38" y="25"/>
                </a:lnTo>
                <a:lnTo>
                  <a:pt x="40" y="23"/>
                </a:lnTo>
                <a:lnTo>
                  <a:pt x="42" y="21"/>
                </a:lnTo>
                <a:lnTo>
                  <a:pt x="44" y="21"/>
                </a:lnTo>
                <a:lnTo>
                  <a:pt x="48" y="21"/>
                </a:lnTo>
                <a:lnTo>
                  <a:pt x="48" y="23"/>
                </a:lnTo>
                <a:lnTo>
                  <a:pt x="48" y="27"/>
                </a:lnTo>
                <a:lnTo>
                  <a:pt x="52" y="27"/>
                </a:lnTo>
                <a:lnTo>
                  <a:pt x="50" y="33"/>
                </a:lnTo>
                <a:lnTo>
                  <a:pt x="50" y="37"/>
                </a:lnTo>
                <a:lnTo>
                  <a:pt x="54" y="41"/>
                </a:lnTo>
                <a:lnTo>
                  <a:pt x="57" y="44"/>
                </a:lnTo>
                <a:lnTo>
                  <a:pt x="57" y="50"/>
                </a:lnTo>
                <a:lnTo>
                  <a:pt x="59" y="56"/>
                </a:lnTo>
                <a:lnTo>
                  <a:pt x="63" y="60"/>
                </a:lnTo>
                <a:lnTo>
                  <a:pt x="69" y="64"/>
                </a:lnTo>
                <a:lnTo>
                  <a:pt x="69" y="67"/>
                </a:lnTo>
                <a:lnTo>
                  <a:pt x="69" y="71"/>
                </a:lnTo>
                <a:lnTo>
                  <a:pt x="71" y="71"/>
                </a:lnTo>
                <a:lnTo>
                  <a:pt x="77" y="77"/>
                </a:lnTo>
                <a:lnTo>
                  <a:pt x="80" y="85"/>
                </a:lnTo>
                <a:lnTo>
                  <a:pt x="82" y="85"/>
                </a:lnTo>
                <a:lnTo>
                  <a:pt x="86" y="85"/>
                </a:lnTo>
                <a:lnTo>
                  <a:pt x="86" y="89"/>
                </a:lnTo>
                <a:lnTo>
                  <a:pt x="86" y="92"/>
                </a:lnTo>
                <a:lnTo>
                  <a:pt x="88" y="94"/>
                </a:lnTo>
                <a:lnTo>
                  <a:pt x="92" y="94"/>
                </a:lnTo>
                <a:lnTo>
                  <a:pt x="92" y="98"/>
                </a:lnTo>
                <a:lnTo>
                  <a:pt x="94" y="102"/>
                </a:lnTo>
                <a:lnTo>
                  <a:pt x="98" y="104"/>
                </a:lnTo>
                <a:lnTo>
                  <a:pt x="103" y="106"/>
                </a:lnTo>
                <a:lnTo>
                  <a:pt x="100" y="110"/>
                </a:lnTo>
                <a:lnTo>
                  <a:pt x="98" y="112"/>
                </a:lnTo>
                <a:lnTo>
                  <a:pt x="98" y="113"/>
                </a:lnTo>
                <a:lnTo>
                  <a:pt x="98" y="117"/>
                </a:lnTo>
                <a:lnTo>
                  <a:pt x="107" y="125"/>
                </a:lnTo>
                <a:lnTo>
                  <a:pt x="117" y="133"/>
                </a:lnTo>
                <a:lnTo>
                  <a:pt x="117" y="138"/>
                </a:lnTo>
                <a:lnTo>
                  <a:pt x="121" y="142"/>
                </a:lnTo>
                <a:lnTo>
                  <a:pt x="123" y="142"/>
                </a:lnTo>
                <a:lnTo>
                  <a:pt x="126" y="144"/>
                </a:lnTo>
                <a:lnTo>
                  <a:pt x="126" y="148"/>
                </a:lnTo>
                <a:lnTo>
                  <a:pt x="126" y="150"/>
                </a:lnTo>
                <a:lnTo>
                  <a:pt x="130" y="150"/>
                </a:lnTo>
                <a:lnTo>
                  <a:pt x="132" y="156"/>
                </a:lnTo>
                <a:lnTo>
                  <a:pt x="136" y="160"/>
                </a:lnTo>
                <a:lnTo>
                  <a:pt x="136" y="163"/>
                </a:lnTo>
                <a:lnTo>
                  <a:pt x="136" y="165"/>
                </a:lnTo>
                <a:lnTo>
                  <a:pt x="142" y="173"/>
                </a:lnTo>
                <a:lnTo>
                  <a:pt x="148" y="181"/>
                </a:lnTo>
                <a:lnTo>
                  <a:pt x="146" y="204"/>
                </a:lnTo>
                <a:lnTo>
                  <a:pt x="148" y="223"/>
                </a:lnTo>
                <a:lnTo>
                  <a:pt x="153" y="227"/>
                </a:lnTo>
                <a:lnTo>
                  <a:pt x="161" y="229"/>
                </a:lnTo>
                <a:lnTo>
                  <a:pt x="167" y="238"/>
                </a:lnTo>
                <a:lnTo>
                  <a:pt x="173" y="246"/>
                </a:lnTo>
                <a:lnTo>
                  <a:pt x="180" y="248"/>
                </a:lnTo>
                <a:lnTo>
                  <a:pt x="190" y="250"/>
                </a:lnTo>
                <a:lnTo>
                  <a:pt x="197" y="257"/>
                </a:lnTo>
                <a:lnTo>
                  <a:pt x="205" y="263"/>
                </a:lnTo>
                <a:lnTo>
                  <a:pt x="213" y="265"/>
                </a:lnTo>
                <a:lnTo>
                  <a:pt x="224" y="267"/>
                </a:lnTo>
                <a:lnTo>
                  <a:pt x="228" y="271"/>
                </a:lnTo>
                <a:lnTo>
                  <a:pt x="232" y="275"/>
                </a:lnTo>
                <a:lnTo>
                  <a:pt x="240" y="277"/>
                </a:lnTo>
                <a:lnTo>
                  <a:pt x="249" y="279"/>
                </a:lnTo>
                <a:lnTo>
                  <a:pt x="257" y="277"/>
                </a:lnTo>
                <a:lnTo>
                  <a:pt x="263" y="275"/>
                </a:lnTo>
                <a:lnTo>
                  <a:pt x="270" y="273"/>
                </a:lnTo>
                <a:lnTo>
                  <a:pt x="276" y="275"/>
                </a:lnTo>
                <a:lnTo>
                  <a:pt x="284" y="275"/>
                </a:lnTo>
                <a:lnTo>
                  <a:pt x="292" y="277"/>
                </a:lnTo>
                <a:lnTo>
                  <a:pt x="292" y="273"/>
                </a:lnTo>
                <a:lnTo>
                  <a:pt x="293" y="273"/>
                </a:lnTo>
                <a:lnTo>
                  <a:pt x="297" y="279"/>
                </a:lnTo>
                <a:lnTo>
                  <a:pt x="303" y="284"/>
                </a:lnTo>
                <a:lnTo>
                  <a:pt x="305" y="282"/>
                </a:lnTo>
                <a:lnTo>
                  <a:pt x="305" y="279"/>
                </a:lnTo>
                <a:lnTo>
                  <a:pt x="309" y="273"/>
                </a:lnTo>
                <a:lnTo>
                  <a:pt x="313" y="267"/>
                </a:lnTo>
                <a:lnTo>
                  <a:pt x="328" y="267"/>
                </a:lnTo>
                <a:lnTo>
                  <a:pt x="328" y="265"/>
                </a:lnTo>
                <a:lnTo>
                  <a:pt x="324" y="259"/>
                </a:lnTo>
                <a:lnTo>
                  <a:pt x="320" y="255"/>
                </a:lnTo>
                <a:lnTo>
                  <a:pt x="318" y="252"/>
                </a:lnTo>
                <a:lnTo>
                  <a:pt x="318" y="248"/>
                </a:lnTo>
                <a:lnTo>
                  <a:pt x="322" y="248"/>
                </a:lnTo>
                <a:lnTo>
                  <a:pt x="324" y="240"/>
                </a:lnTo>
                <a:lnTo>
                  <a:pt x="345" y="240"/>
                </a:lnTo>
                <a:lnTo>
                  <a:pt x="349" y="238"/>
                </a:lnTo>
                <a:lnTo>
                  <a:pt x="351" y="236"/>
                </a:lnTo>
                <a:lnTo>
                  <a:pt x="355" y="236"/>
                </a:lnTo>
                <a:lnTo>
                  <a:pt x="357" y="234"/>
                </a:lnTo>
                <a:lnTo>
                  <a:pt x="359" y="232"/>
                </a:lnTo>
                <a:lnTo>
                  <a:pt x="361" y="231"/>
                </a:lnTo>
                <a:lnTo>
                  <a:pt x="361" y="232"/>
                </a:lnTo>
                <a:lnTo>
                  <a:pt x="361" y="236"/>
                </a:lnTo>
                <a:lnTo>
                  <a:pt x="364" y="238"/>
                </a:lnTo>
                <a:lnTo>
                  <a:pt x="366" y="236"/>
                </a:lnTo>
                <a:lnTo>
                  <a:pt x="364" y="232"/>
                </a:lnTo>
                <a:lnTo>
                  <a:pt x="366" y="225"/>
                </a:lnTo>
                <a:lnTo>
                  <a:pt x="370" y="204"/>
                </a:lnTo>
                <a:lnTo>
                  <a:pt x="372" y="184"/>
                </a:lnTo>
                <a:lnTo>
                  <a:pt x="368" y="183"/>
                </a:lnTo>
                <a:lnTo>
                  <a:pt x="363" y="183"/>
                </a:lnTo>
                <a:lnTo>
                  <a:pt x="357" y="184"/>
                </a:lnTo>
                <a:lnTo>
                  <a:pt x="353" y="186"/>
                </a:lnTo>
                <a:lnTo>
                  <a:pt x="341" y="190"/>
                </a:lnTo>
                <a:lnTo>
                  <a:pt x="334" y="194"/>
                </a:lnTo>
                <a:lnTo>
                  <a:pt x="332" y="204"/>
                </a:lnTo>
                <a:lnTo>
                  <a:pt x="332" y="213"/>
                </a:lnTo>
                <a:lnTo>
                  <a:pt x="328" y="215"/>
                </a:lnTo>
                <a:lnTo>
                  <a:pt x="328" y="221"/>
                </a:lnTo>
                <a:lnTo>
                  <a:pt x="328" y="225"/>
                </a:lnTo>
                <a:lnTo>
                  <a:pt x="324" y="227"/>
                </a:lnTo>
                <a:lnTo>
                  <a:pt x="322" y="227"/>
                </a:lnTo>
                <a:lnTo>
                  <a:pt x="320" y="231"/>
                </a:lnTo>
                <a:lnTo>
                  <a:pt x="320" y="232"/>
                </a:lnTo>
                <a:lnTo>
                  <a:pt x="316" y="234"/>
                </a:lnTo>
                <a:lnTo>
                  <a:pt x="315" y="234"/>
                </a:lnTo>
                <a:lnTo>
                  <a:pt x="315" y="231"/>
                </a:lnTo>
                <a:lnTo>
                  <a:pt x="309" y="231"/>
                </a:lnTo>
                <a:lnTo>
                  <a:pt x="305" y="231"/>
                </a:lnTo>
                <a:lnTo>
                  <a:pt x="303" y="232"/>
                </a:lnTo>
                <a:lnTo>
                  <a:pt x="301" y="236"/>
                </a:lnTo>
                <a:lnTo>
                  <a:pt x="295" y="236"/>
                </a:lnTo>
                <a:lnTo>
                  <a:pt x="292" y="238"/>
                </a:lnTo>
                <a:lnTo>
                  <a:pt x="290" y="242"/>
                </a:lnTo>
                <a:lnTo>
                  <a:pt x="290" y="244"/>
                </a:lnTo>
                <a:lnTo>
                  <a:pt x="288" y="244"/>
                </a:lnTo>
                <a:lnTo>
                  <a:pt x="286" y="244"/>
                </a:lnTo>
                <a:lnTo>
                  <a:pt x="288" y="242"/>
                </a:lnTo>
                <a:lnTo>
                  <a:pt x="282" y="242"/>
                </a:lnTo>
                <a:lnTo>
                  <a:pt x="278" y="244"/>
                </a:lnTo>
                <a:lnTo>
                  <a:pt x="276" y="240"/>
                </a:lnTo>
                <a:lnTo>
                  <a:pt x="276" y="236"/>
                </a:lnTo>
                <a:lnTo>
                  <a:pt x="268" y="236"/>
                </a:lnTo>
                <a:lnTo>
                  <a:pt x="263" y="234"/>
                </a:lnTo>
                <a:lnTo>
                  <a:pt x="261" y="231"/>
                </a:lnTo>
                <a:lnTo>
                  <a:pt x="259" y="225"/>
                </a:lnTo>
                <a:lnTo>
                  <a:pt x="249" y="209"/>
                </a:lnTo>
                <a:lnTo>
                  <a:pt x="242" y="192"/>
                </a:lnTo>
                <a:lnTo>
                  <a:pt x="240" y="194"/>
                </a:lnTo>
                <a:lnTo>
                  <a:pt x="238" y="194"/>
                </a:lnTo>
                <a:lnTo>
                  <a:pt x="238" y="188"/>
                </a:lnTo>
                <a:lnTo>
                  <a:pt x="238" y="181"/>
                </a:lnTo>
                <a:lnTo>
                  <a:pt x="242" y="177"/>
                </a:lnTo>
                <a:lnTo>
                  <a:pt x="240" y="167"/>
                </a:lnTo>
                <a:lnTo>
                  <a:pt x="238" y="160"/>
                </a:lnTo>
                <a:lnTo>
                  <a:pt x="238" y="154"/>
                </a:lnTo>
                <a:lnTo>
                  <a:pt x="240" y="150"/>
                </a:lnTo>
                <a:lnTo>
                  <a:pt x="238" y="144"/>
                </a:lnTo>
                <a:lnTo>
                  <a:pt x="236" y="137"/>
                </a:lnTo>
                <a:lnTo>
                  <a:pt x="242" y="131"/>
                </a:lnTo>
                <a:lnTo>
                  <a:pt x="247" y="125"/>
                </a:lnTo>
                <a:lnTo>
                  <a:pt x="247" y="119"/>
                </a:lnTo>
                <a:lnTo>
                  <a:pt x="244" y="113"/>
                </a:lnTo>
                <a:lnTo>
                  <a:pt x="242" y="115"/>
                </a:lnTo>
                <a:lnTo>
                  <a:pt x="240" y="113"/>
                </a:lnTo>
                <a:lnTo>
                  <a:pt x="236" y="110"/>
                </a:lnTo>
                <a:lnTo>
                  <a:pt x="230" y="110"/>
                </a:lnTo>
                <a:lnTo>
                  <a:pt x="224" y="106"/>
                </a:lnTo>
                <a:lnTo>
                  <a:pt x="221" y="102"/>
                </a:lnTo>
                <a:lnTo>
                  <a:pt x="221" y="100"/>
                </a:lnTo>
                <a:lnTo>
                  <a:pt x="219" y="96"/>
                </a:lnTo>
                <a:lnTo>
                  <a:pt x="215" y="87"/>
                </a:lnTo>
                <a:lnTo>
                  <a:pt x="215" y="83"/>
                </a:lnTo>
                <a:lnTo>
                  <a:pt x="211" y="79"/>
                </a:lnTo>
                <a:lnTo>
                  <a:pt x="207" y="73"/>
                </a:lnTo>
                <a:lnTo>
                  <a:pt x="205" y="69"/>
                </a:lnTo>
                <a:lnTo>
                  <a:pt x="205" y="66"/>
                </a:lnTo>
                <a:lnTo>
                  <a:pt x="203" y="62"/>
                </a:lnTo>
                <a:lnTo>
                  <a:pt x="199" y="60"/>
                </a:lnTo>
                <a:lnTo>
                  <a:pt x="197" y="56"/>
                </a:lnTo>
                <a:lnTo>
                  <a:pt x="194" y="52"/>
                </a:lnTo>
                <a:lnTo>
                  <a:pt x="192" y="50"/>
                </a:lnTo>
                <a:lnTo>
                  <a:pt x="188" y="48"/>
                </a:lnTo>
                <a:lnTo>
                  <a:pt x="184" y="48"/>
                </a:lnTo>
                <a:lnTo>
                  <a:pt x="180" y="46"/>
                </a:lnTo>
                <a:lnTo>
                  <a:pt x="176" y="48"/>
                </a:lnTo>
                <a:lnTo>
                  <a:pt x="174" y="52"/>
                </a:lnTo>
                <a:lnTo>
                  <a:pt x="173" y="56"/>
                </a:lnTo>
                <a:lnTo>
                  <a:pt x="165" y="56"/>
                </a:lnTo>
                <a:lnTo>
                  <a:pt x="161" y="54"/>
                </a:lnTo>
                <a:lnTo>
                  <a:pt x="155" y="50"/>
                </a:lnTo>
                <a:lnTo>
                  <a:pt x="153" y="44"/>
                </a:lnTo>
                <a:lnTo>
                  <a:pt x="155" y="41"/>
                </a:lnTo>
                <a:lnTo>
                  <a:pt x="151" y="37"/>
                </a:lnTo>
                <a:lnTo>
                  <a:pt x="148" y="33"/>
                </a:lnTo>
                <a:lnTo>
                  <a:pt x="144" y="31"/>
                </a:lnTo>
                <a:lnTo>
                  <a:pt x="140" y="29"/>
                </a:lnTo>
                <a:lnTo>
                  <a:pt x="138" y="25"/>
                </a:lnTo>
                <a:lnTo>
                  <a:pt x="136" y="23"/>
                </a:lnTo>
                <a:lnTo>
                  <a:pt x="136" y="19"/>
                </a:lnTo>
                <a:lnTo>
                  <a:pt x="132" y="18"/>
                </a:lnTo>
                <a:lnTo>
                  <a:pt x="130" y="18"/>
                </a:lnTo>
                <a:lnTo>
                  <a:pt x="105" y="16"/>
                </a:lnTo>
                <a:lnTo>
                  <a:pt x="105" y="25"/>
                </a:lnTo>
                <a:lnTo>
                  <a:pt x="65" y="21"/>
                </a:lnTo>
                <a:lnTo>
                  <a:pt x="32" y="4"/>
                </a:lnTo>
                <a:lnTo>
                  <a:pt x="32" y="0"/>
                </a:lnTo>
                <a:lnTo>
                  <a:pt x="0" y="4"/>
                </a:lnTo>
                <a:close/>
              </a:path>
            </a:pathLst>
          </a:custGeom>
          <a:solidFill>
            <a:srgbClr val="EAEAEA"/>
          </a:solidFill>
          <a:ln w="2520">
            <a:solidFill>
              <a:srgbClr val="C0C0C0"/>
            </a:solidFill>
            <a:round/>
            <a:headEnd/>
            <a:tailEnd/>
          </a:ln>
        </p:spPr>
        <p:txBody>
          <a:bodyPr wrap="none" anchor="ctr"/>
          <a:lstStyle/>
          <a:p>
            <a:endParaRPr lang="en-US"/>
          </a:p>
        </p:txBody>
      </p:sp>
      <p:sp>
        <p:nvSpPr>
          <p:cNvPr id="30853" name="Freeform 135"/>
          <p:cNvSpPr>
            <a:spLocks noChangeArrowheads="1"/>
          </p:cNvSpPr>
          <p:nvPr/>
        </p:nvSpPr>
        <p:spPr bwMode="auto">
          <a:xfrm>
            <a:off x="5006975" y="4902200"/>
            <a:ext cx="12700" cy="17463"/>
          </a:xfrm>
          <a:custGeom>
            <a:avLst/>
            <a:gdLst>
              <a:gd name="T0" fmla="*/ 2147483647 w 7"/>
              <a:gd name="T1" fmla="*/ 0 h 11"/>
              <a:gd name="T2" fmla="*/ 2147483647 w 7"/>
              <a:gd name="T3" fmla="*/ 2147483647 h 11"/>
              <a:gd name="T4" fmla="*/ 0 w 7"/>
              <a:gd name="T5" fmla="*/ 2147483647 h 11"/>
              <a:gd name="T6" fmla="*/ 0 w 7"/>
              <a:gd name="T7" fmla="*/ 2147483647 h 11"/>
              <a:gd name="T8" fmla="*/ 0 w 7"/>
              <a:gd name="T9" fmla="*/ 2147483647 h 11"/>
              <a:gd name="T10" fmla="*/ 2147483647 w 7"/>
              <a:gd name="T11" fmla="*/ 2147483647 h 11"/>
              <a:gd name="T12" fmla="*/ 2147483647 w 7"/>
              <a:gd name="T13" fmla="*/ 2147483647 h 11"/>
              <a:gd name="T14" fmla="*/ 2147483647 w 7"/>
              <a:gd name="T15" fmla="*/ 2147483647 h 11"/>
              <a:gd name="T16" fmla="*/ 2147483647 w 7"/>
              <a:gd name="T17" fmla="*/ 2147483647 h 11"/>
              <a:gd name="T18" fmla="*/ 2147483647 w 7"/>
              <a:gd name="T19" fmla="*/ 2147483647 h 11"/>
              <a:gd name="T20" fmla="*/ 2147483647 w 7"/>
              <a:gd name="T21" fmla="*/ 2147483647 h 11"/>
              <a:gd name="T22" fmla="*/ 2147483647 w 7"/>
              <a:gd name="T23" fmla="*/ 0 h 11"/>
              <a:gd name="T24" fmla="*/ 2147483647 w 7"/>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
              <a:gd name="T40" fmla="*/ 0 h 11"/>
              <a:gd name="T41" fmla="*/ 7 w 7"/>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 h="11">
                <a:moveTo>
                  <a:pt x="3" y="0"/>
                </a:moveTo>
                <a:lnTo>
                  <a:pt x="2" y="2"/>
                </a:lnTo>
                <a:lnTo>
                  <a:pt x="0" y="2"/>
                </a:lnTo>
                <a:lnTo>
                  <a:pt x="0" y="4"/>
                </a:lnTo>
                <a:lnTo>
                  <a:pt x="0" y="6"/>
                </a:lnTo>
                <a:lnTo>
                  <a:pt x="2" y="9"/>
                </a:lnTo>
                <a:lnTo>
                  <a:pt x="5" y="11"/>
                </a:lnTo>
                <a:lnTo>
                  <a:pt x="5" y="9"/>
                </a:lnTo>
                <a:lnTo>
                  <a:pt x="7" y="6"/>
                </a:lnTo>
                <a:lnTo>
                  <a:pt x="7" y="4"/>
                </a:lnTo>
                <a:lnTo>
                  <a:pt x="7" y="2"/>
                </a:lnTo>
                <a:lnTo>
                  <a:pt x="5" y="0"/>
                </a:lnTo>
                <a:lnTo>
                  <a:pt x="3" y="0"/>
                </a:lnTo>
                <a:close/>
              </a:path>
            </a:pathLst>
          </a:custGeom>
          <a:solidFill>
            <a:srgbClr val="EAEAEA"/>
          </a:solidFill>
          <a:ln w="2520">
            <a:solidFill>
              <a:srgbClr val="C0C0C0"/>
            </a:solidFill>
            <a:round/>
            <a:headEnd/>
            <a:tailEnd/>
          </a:ln>
        </p:spPr>
        <p:txBody>
          <a:bodyPr wrap="none" anchor="ctr"/>
          <a:lstStyle/>
          <a:p>
            <a:endParaRPr lang="en-US"/>
          </a:p>
        </p:txBody>
      </p:sp>
      <p:sp>
        <p:nvSpPr>
          <p:cNvPr id="30854" name="Freeform 136"/>
          <p:cNvSpPr>
            <a:spLocks noChangeArrowheads="1"/>
          </p:cNvSpPr>
          <p:nvPr/>
        </p:nvSpPr>
        <p:spPr bwMode="auto">
          <a:xfrm>
            <a:off x="3441700" y="3725863"/>
            <a:ext cx="260350" cy="301625"/>
          </a:xfrm>
          <a:custGeom>
            <a:avLst/>
            <a:gdLst>
              <a:gd name="T0" fmla="*/ 2147483647 w 154"/>
              <a:gd name="T1" fmla="*/ 2147483647 h 190"/>
              <a:gd name="T2" fmla="*/ 2147483647 w 154"/>
              <a:gd name="T3" fmla="*/ 2147483647 h 190"/>
              <a:gd name="T4" fmla="*/ 2147483647 w 154"/>
              <a:gd name="T5" fmla="*/ 2147483647 h 190"/>
              <a:gd name="T6" fmla="*/ 2147483647 w 154"/>
              <a:gd name="T7" fmla="*/ 2147483647 h 190"/>
              <a:gd name="T8" fmla="*/ 2147483647 w 154"/>
              <a:gd name="T9" fmla="*/ 2147483647 h 190"/>
              <a:gd name="T10" fmla="*/ 2147483647 w 154"/>
              <a:gd name="T11" fmla="*/ 2147483647 h 190"/>
              <a:gd name="T12" fmla="*/ 2147483647 w 154"/>
              <a:gd name="T13" fmla="*/ 2147483647 h 190"/>
              <a:gd name="T14" fmla="*/ 2147483647 w 154"/>
              <a:gd name="T15" fmla="*/ 2147483647 h 190"/>
              <a:gd name="T16" fmla="*/ 2147483647 w 154"/>
              <a:gd name="T17" fmla="*/ 2147483647 h 190"/>
              <a:gd name="T18" fmla="*/ 2147483647 w 154"/>
              <a:gd name="T19" fmla="*/ 2147483647 h 190"/>
              <a:gd name="T20" fmla="*/ 2147483647 w 154"/>
              <a:gd name="T21" fmla="*/ 2147483647 h 190"/>
              <a:gd name="T22" fmla="*/ 2147483647 w 154"/>
              <a:gd name="T23" fmla="*/ 2147483647 h 190"/>
              <a:gd name="T24" fmla="*/ 2147483647 w 154"/>
              <a:gd name="T25" fmla="*/ 2147483647 h 190"/>
              <a:gd name="T26" fmla="*/ 2147483647 w 154"/>
              <a:gd name="T27" fmla="*/ 2147483647 h 190"/>
              <a:gd name="T28" fmla="*/ 2147483647 w 154"/>
              <a:gd name="T29" fmla="*/ 2147483647 h 190"/>
              <a:gd name="T30" fmla="*/ 2147483647 w 154"/>
              <a:gd name="T31" fmla="*/ 2147483647 h 190"/>
              <a:gd name="T32" fmla="*/ 2147483647 w 154"/>
              <a:gd name="T33" fmla="*/ 2147483647 h 190"/>
              <a:gd name="T34" fmla="*/ 2147483647 w 154"/>
              <a:gd name="T35" fmla="*/ 2147483647 h 190"/>
              <a:gd name="T36" fmla="*/ 2147483647 w 154"/>
              <a:gd name="T37" fmla="*/ 2147483647 h 190"/>
              <a:gd name="T38" fmla="*/ 2147483647 w 154"/>
              <a:gd name="T39" fmla="*/ 2147483647 h 190"/>
              <a:gd name="T40" fmla="*/ 2147483647 w 154"/>
              <a:gd name="T41" fmla="*/ 2147483647 h 190"/>
              <a:gd name="T42" fmla="*/ 2147483647 w 154"/>
              <a:gd name="T43" fmla="*/ 2147483647 h 190"/>
              <a:gd name="T44" fmla="*/ 2147483647 w 154"/>
              <a:gd name="T45" fmla="*/ 2147483647 h 190"/>
              <a:gd name="T46" fmla="*/ 2147483647 w 154"/>
              <a:gd name="T47" fmla="*/ 2147483647 h 190"/>
              <a:gd name="T48" fmla="*/ 2147483647 w 154"/>
              <a:gd name="T49" fmla="*/ 2147483647 h 190"/>
              <a:gd name="T50" fmla="*/ 2147483647 w 154"/>
              <a:gd name="T51" fmla="*/ 2147483647 h 190"/>
              <a:gd name="T52" fmla="*/ 2147483647 w 154"/>
              <a:gd name="T53" fmla="*/ 2147483647 h 190"/>
              <a:gd name="T54" fmla="*/ 2147483647 w 154"/>
              <a:gd name="T55" fmla="*/ 2147483647 h 190"/>
              <a:gd name="T56" fmla="*/ 2147483647 w 154"/>
              <a:gd name="T57" fmla="*/ 2147483647 h 190"/>
              <a:gd name="T58" fmla="*/ 2147483647 w 154"/>
              <a:gd name="T59" fmla="*/ 2147483647 h 190"/>
              <a:gd name="T60" fmla="*/ 2147483647 w 154"/>
              <a:gd name="T61" fmla="*/ 2147483647 h 190"/>
              <a:gd name="T62" fmla="*/ 2147483647 w 154"/>
              <a:gd name="T63" fmla="*/ 2147483647 h 190"/>
              <a:gd name="T64" fmla="*/ 2147483647 w 154"/>
              <a:gd name="T65" fmla="*/ 2147483647 h 1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4"/>
              <a:gd name="T100" fmla="*/ 0 h 190"/>
              <a:gd name="T101" fmla="*/ 154 w 154"/>
              <a:gd name="T102" fmla="*/ 190 h 1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4" h="190">
                <a:moveTo>
                  <a:pt x="0" y="94"/>
                </a:moveTo>
                <a:lnTo>
                  <a:pt x="4" y="100"/>
                </a:lnTo>
                <a:lnTo>
                  <a:pt x="8" y="106"/>
                </a:lnTo>
                <a:lnTo>
                  <a:pt x="6" y="115"/>
                </a:lnTo>
                <a:lnTo>
                  <a:pt x="6" y="123"/>
                </a:lnTo>
                <a:lnTo>
                  <a:pt x="8" y="133"/>
                </a:lnTo>
                <a:lnTo>
                  <a:pt x="10" y="144"/>
                </a:lnTo>
                <a:lnTo>
                  <a:pt x="10" y="154"/>
                </a:lnTo>
                <a:lnTo>
                  <a:pt x="8" y="165"/>
                </a:lnTo>
                <a:lnTo>
                  <a:pt x="12" y="163"/>
                </a:lnTo>
                <a:lnTo>
                  <a:pt x="16" y="161"/>
                </a:lnTo>
                <a:lnTo>
                  <a:pt x="20" y="159"/>
                </a:lnTo>
                <a:lnTo>
                  <a:pt x="23" y="161"/>
                </a:lnTo>
                <a:lnTo>
                  <a:pt x="27" y="161"/>
                </a:lnTo>
                <a:lnTo>
                  <a:pt x="31" y="159"/>
                </a:lnTo>
                <a:lnTo>
                  <a:pt x="37" y="161"/>
                </a:lnTo>
                <a:lnTo>
                  <a:pt x="39" y="163"/>
                </a:lnTo>
                <a:lnTo>
                  <a:pt x="43" y="167"/>
                </a:lnTo>
                <a:lnTo>
                  <a:pt x="43" y="171"/>
                </a:lnTo>
                <a:lnTo>
                  <a:pt x="44" y="175"/>
                </a:lnTo>
                <a:lnTo>
                  <a:pt x="48" y="175"/>
                </a:lnTo>
                <a:lnTo>
                  <a:pt x="50" y="177"/>
                </a:lnTo>
                <a:lnTo>
                  <a:pt x="50" y="182"/>
                </a:lnTo>
                <a:lnTo>
                  <a:pt x="54" y="184"/>
                </a:lnTo>
                <a:lnTo>
                  <a:pt x="58" y="186"/>
                </a:lnTo>
                <a:lnTo>
                  <a:pt x="60" y="188"/>
                </a:lnTo>
                <a:lnTo>
                  <a:pt x="62" y="190"/>
                </a:lnTo>
                <a:lnTo>
                  <a:pt x="66" y="190"/>
                </a:lnTo>
                <a:lnTo>
                  <a:pt x="68" y="186"/>
                </a:lnTo>
                <a:lnTo>
                  <a:pt x="68" y="181"/>
                </a:lnTo>
                <a:lnTo>
                  <a:pt x="68" y="177"/>
                </a:lnTo>
                <a:lnTo>
                  <a:pt x="69" y="175"/>
                </a:lnTo>
                <a:lnTo>
                  <a:pt x="73" y="177"/>
                </a:lnTo>
                <a:lnTo>
                  <a:pt x="79" y="179"/>
                </a:lnTo>
                <a:lnTo>
                  <a:pt x="83" y="179"/>
                </a:lnTo>
                <a:lnTo>
                  <a:pt x="85" y="179"/>
                </a:lnTo>
                <a:lnTo>
                  <a:pt x="89" y="177"/>
                </a:lnTo>
                <a:lnTo>
                  <a:pt x="89" y="175"/>
                </a:lnTo>
                <a:lnTo>
                  <a:pt x="89" y="171"/>
                </a:lnTo>
                <a:lnTo>
                  <a:pt x="91" y="169"/>
                </a:lnTo>
                <a:lnTo>
                  <a:pt x="92" y="171"/>
                </a:lnTo>
                <a:lnTo>
                  <a:pt x="94" y="173"/>
                </a:lnTo>
                <a:lnTo>
                  <a:pt x="140" y="171"/>
                </a:lnTo>
                <a:lnTo>
                  <a:pt x="144" y="163"/>
                </a:lnTo>
                <a:lnTo>
                  <a:pt x="144" y="161"/>
                </a:lnTo>
                <a:lnTo>
                  <a:pt x="142" y="159"/>
                </a:lnTo>
                <a:lnTo>
                  <a:pt x="140" y="159"/>
                </a:lnTo>
                <a:lnTo>
                  <a:pt x="131" y="33"/>
                </a:lnTo>
                <a:lnTo>
                  <a:pt x="154" y="31"/>
                </a:lnTo>
                <a:lnTo>
                  <a:pt x="112" y="0"/>
                </a:lnTo>
                <a:lnTo>
                  <a:pt x="112" y="23"/>
                </a:lnTo>
                <a:lnTo>
                  <a:pt x="66" y="23"/>
                </a:lnTo>
                <a:lnTo>
                  <a:pt x="64" y="58"/>
                </a:lnTo>
                <a:lnTo>
                  <a:pt x="62" y="58"/>
                </a:lnTo>
                <a:lnTo>
                  <a:pt x="58" y="58"/>
                </a:lnTo>
                <a:lnTo>
                  <a:pt x="54" y="60"/>
                </a:lnTo>
                <a:lnTo>
                  <a:pt x="52" y="60"/>
                </a:lnTo>
                <a:lnTo>
                  <a:pt x="50" y="63"/>
                </a:lnTo>
                <a:lnTo>
                  <a:pt x="50" y="65"/>
                </a:lnTo>
                <a:lnTo>
                  <a:pt x="50" y="83"/>
                </a:lnTo>
                <a:lnTo>
                  <a:pt x="50" y="90"/>
                </a:lnTo>
                <a:lnTo>
                  <a:pt x="4" y="92"/>
                </a:lnTo>
                <a:lnTo>
                  <a:pt x="0" y="94"/>
                </a:lnTo>
                <a:close/>
              </a:path>
            </a:pathLst>
          </a:custGeom>
          <a:solidFill>
            <a:srgbClr val="EAEAEA"/>
          </a:solidFill>
          <a:ln w="2520">
            <a:solidFill>
              <a:srgbClr val="C0C0C0"/>
            </a:solidFill>
            <a:round/>
            <a:headEnd/>
            <a:tailEnd/>
          </a:ln>
        </p:spPr>
        <p:txBody>
          <a:bodyPr wrap="none" anchor="ctr"/>
          <a:lstStyle/>
          <a:p>
            <a:endParaRPr lang="en-US"/>
          </a:p>
        </p:txBody>
      </p:sp>
      <p:sp>
        <p:nvSpPr>
          <p:cNvPr id="30855" name="Freeform 137"/>
          <p:cNvSpPr>
            <a:spLocks noChangeArrowheads="1"/>
          </p:cNvSpPr>
          <p:nvPr/>
        </p:nvSpPr>
        <p:spPr bwMode="auto">
          <a:xfrm>
            <a:off x="3543300" y="3775075"/>
            <a:ext cx="349250" cy="387350"/>
          </a:xfrm>
          <a:custGeom>
            <a:avLst/>
            <a:gdLst>
              <a:gd name="T0" fmla="*/ 2147483647 w 205"/>
              <a:gd name="T1" fmla="*/ 2147483647 h 244"/>
              <a:gd name="T2" fmla="*/ 2147483647 w 205"/>
              <a:gd name="T3" fmla="*/ 2147483647 h 244"/>
              <a:gd name="T4" fmla="*/ 2147483647 w 205"/>
              <a:gd name="T5" fmla="*/ 2147483647 h 244"/>
              <a:gd name="T6" fmla="*/ 2147483647 w 205"/>
              <a:gd name="T7" fmla="*/ 2147483647 h 244"/>
              <a:gd name="T8" fmla="*/ 2147483647 w 205"/>
              <a:gd name="T9" fmla="*/ 2147483647 h 244"/>
              <a:gd name="T10" fmla="*/ 2147483647 w 205"/>
              <a:gd name="T11" fmla="*/ 2147483647 h 244"/>
              <a:gd name="T12" fmla="*/ 2147483647 w 205"/>
              <a:gd name="T13" fmla="*/ 2147483647 h 244"/>
              <a:gd name="T14" fmla="*/ 2147483647 w 205"/>
              <a:gd name="T15" fmla="*/ 2147483647 h 244"/>
              <a:gd name="T16" fmla="*/ 2147483647 w 205"/>
              <a:gd name="T17" fmla="*/ 2147483647 h 244"/>
              <a:gd name="T18" fmla="*/ 2147483647 w 205"/>
              <a:gd name="T19" fmla="*/ 2147483647 h 244"/>
              <a:gd name="T20" fmla="*/ 2147483647 w 205"/>
              <a:gd name="T21" fmla="*/ 2147483647 h 244"/>
              <a:gd name="T22" fmla="*/ 2147483647 w 205"/>
              <a:gd name="T23" fmla="*/ 2147483647 h 244"/>
              <a:gd name="T24" fmla="*/ 2147483647 w 205"/>
              <a:gd name="T25" fmla="*/ 2147483647 h 244"/>
              <a:gd name="T26" fmla="*/ 2147483647 w 205"/>
              <a:gd name="T27" fmla="*/ 2147483647 h 244"/>
              <a:gd name="T28" fmla="*/ 2147483647 w 205"/>
              <a:gd name="T29" fmla="*/ 2147483647 h 244"/>
              <a:gd name="T30" fmla="*/ 2147483647 w 205"/>
              <a:gd name="T31" fmla="*/ 2147483647 h 244"/>
              <a:gd name="T32" fmla="*/ 2147483647 w 205"/>
              <a:gd name="T33" fmla="*/ 2147483647 h 244"/>
              <a:gd name="T34" fmla="*/ 2147483647 w 205"/>
              <a:gd name="T35" fmla="*/ 2147483647 h 244"/>
              <a:gd name="T36" fmla="*/ 2147483647 w 205"/>
              <a:gd name="T37" fmla="*/ 2147483647 h 244"/>
              <a:gd name="T38" fmla="*/ 2147483647 w 205"/>
              <a:gd name="T39" fmla="*/ 2147483647 h 244"/>
              <a:gd name="T40" fmla="*/ 2147483647 w 205"/>
              <a:gd name="T41" fmla="*/ 2147483647 h 244"/>
              <a:gd name="T42" fmla="*/ 2147483647 w 205"/>
              <a:gd name="T43" fmla="*/ 2147483647 h 244"/>
              <a:gd name="T44" fmla="*/ 2147483647 w 205"/>
              <a:gd name="T45" fmla="*/ 2147483647 h 244"/>
              <a:gd name="T46" fmla="*/ 2147483647 w 205"/>
              <a:gd name="T47" fmla="*/ 2147483647 h 244"/>
              <a:gd name="T48" fmla="*/ 2147483647 w 205"/>
              <a:gd name="T49" fmla="*/ 2147483647 h 244"/>
              <a:gd name="T50" fmla="*/ 2147483647 w 205"/>
              <a:gd name="T51" fmla="*/ 2147483647 h 244"/>
              <a:gd name="T52" fmla="*/ 2147483647 w 205"/>
              <a:gd name="T53" fmla="*/ 2147483647 h 244"/>
              <a:gd name="T54" fmla="*/ 2147483647 w 205"/>
              <a:gd name="T55" fmla="*/ 2147483647 h 244"/>
              <a:gd name="T56" fmla="*/ 2147483647 w 205"/>
              <a:gd name="T57" fmla="*/ 2147483647 h 244"/>
              <a:gd name="T58" fmla="*/ 2147483647 w 205"/>
              <a:gd name="T59" fmla="*/ 2147483647 h 244"/>
              <a:gd name="T60" fmla="*/ 2147483647 w 205"/>
              <a:gd name="T61" fmla="*/ 2147483647 h 244"/>
              <a:gd name="T62" fmla="*/ 2147483647 w 205"/>
              <a:gd name="T63" fmla="*/ 2147483647 h 244"/>
              <a:gd name="T64" fmla="*/ 2147483647 w 205"/>
              <a:gd name="T65" fmla="*/ 2147483647 h 244"/>
              <a:gd name="T66" fmla="*/ 2147483647 w 205"/>
              <a:gd name="T67" fmla="*/ 2147483647 h 244"/>
              <a:gd name="T68" fmla="*/ 2147483647 w 205"/>
              <a:gd name="T69" fmla="*/ 2147483647 h 244"/>
              <a:gd name="T70" fmla="*/ 2147483647 w 205"/>
              <a:gd name="T71" fmla="*/ 2147483647 h 244"/>
              <a:gd name="T72" fmla="*/ 2147483647 w 205"/>
              <a:gd name="T73" fmla="*/ 2147483647 h 244"/>
              <a:gd name="T74" fmla="*/ 2147483647 w 205"/>
              <a:gd name="T75" fmla="*/ 2147483647 h 244"/>
              <a:gd name="T76" fmla="*/ 2147483647 w 205"/>
              <a:gd name="T77" fmla="*/ 2147483647 h 244"/>
              <a:gd name="T78" fmla="*/ 2147483647 w 205"/>
              <a:gd name="T79" fmla="*/ 2147483647 h 244"/>
              <a:gd name="T80" fmla="*/ 2147483647 w 205"/>
              <a:gd name="T81" fmla="*/ 2147483647 h 244"/>
              <a:gd name="T82" fmla="*/ 2147483647 w 205"/>
              <a:gd name="T83" fmla="*/ 2147483647 h 244"/>
              <a:gd name="T84" fmla="*/ 2147483647 w 205"/>
              <a:gd name="T85" fmla="*/ 2147483647 h 244"/>
              <a:gd name="T86" fmla="*/ 2147483647 w 205"/>
              <a:gd name="T87" fmla="*/ 2147483647 h 244"/>
              <a:gd name="T88" fmla="*/ 2147483647 w 205"/>
              <a:gd name="T89" fmla="*/ 2147483647 h 244"/>
              <a:gd name="T90" fmla="*/ 2147483647 w 205"/>
              <a:gd name="T91" fmla="*/ 2147483647 h 2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5"/>
              <a:gd name="T139" fmla="*/ 0 h 244"/>
              <a:gd name="T140" fmla="*/ 205 w 205"/>
              <a:gd name="T141" fmla="*/ 244 h 2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5" h="244">
                <a:moveTo>
                  <a:pt x="57" y="244"/>
                </a:moveTo>
                <a:lnTo>
                  <a:pt x="59" y="242"/>
                </a:lnTo>
                <a:lnTo>
                  <a:pt x="63" y="240"/>
                </a:lnTo>
                <a:lnTo>
                  <a:pt x="65" y="240"/>
                </a:lnTo>
                <a:lnTo>
                  <a:pt x="65" y="242"/>
                </a:lnTo>
                <a:lnTo>
                  <a:pt x="69" y="234"/>
                </a:lnTo>
                <a:lnTo>
                  <a:pt x="71" y="232"/>
                </a:lnTo>
                <a:lnTo>
                  <a:pt x="73" y="234"/>
                </a:lnTo>
                <a:lnTo>
                  <a:pt x="77" y="236"/>
                </a:lnTo>
                <a:lnTo>
                  <a:pt x="79" y="232"/>
                </a:lnTo>
                <a:lnTo>
                  <a:pt x="80" y="230"/>
                </a:lnTo>
                <a:lnTo>
                  <a:pt x="82" y="226"/>
                </a:lnTo>
                <a:lnTo>
                  <a:pt x="82" y="221"/>
                </a:lnTo>
                <a:lnTo>
                  <a:pt x="84" y="215"/>
                </a:lnTo>
                <a:lnTo>
                  <a:pt x="86" y="213"/>
                </a:lnTo>
                <a:lnTo>
                  <a:pt x="84" y="209"/>
                </a:lnTo>
                <a:lnTo>
                  <a:pt x="84" y="205"/>
                </a:lnTo>
                <a:lnTo>
                  <a:pt x="86" y="203"/>
                </a:lnTo>
                <a:lnTo>
                  <a:pt x="86" y="201"/>
                </a:lnTo>
                <a:lnTo>
                  <a:pt x="90" y="197"/>
                </a:lnTo>
                <a:lnTo>
                  <a:pt x="92" y="197"/>
                </a:lnTo>
                <a:lnTo>
                  <a:pt x="94" y="199"/>
                </a:lnTo>
                <a:lnTo>
                  <a:pt x="94" y="196"/>
                </a:lnTo>
                <a:lnTo>
                  <a:pt x="96" y="188"/>
                </a:lnTo>
                <a:lnTo>
                  <a:pt x="98" y="184"/>
                </a:lnTo>
                <a:lnTo>
                  <a:pt x="102" y="182"/>
                </a:lnTo>
                <a:lnTo>
                  <a:pt x="105" y="180"/>
                </a:lnTo>
                <a:lnTo>
                  <a:pt x="111" y="178"/>
                </a:lnTo>
                <a:lnTo>
                  <a:pt x="115" y="176"/>
                </a:lnTo>
                <a:lnTo>
                  <a:pt x="117" y="173"/>
                </a:lnTo>
                <a:lnTo>
                  <a:pt x="117" y="169"/>
                </a:lnTo>
                <a:lnTo>
                  <a:pt x="121" y="165"/>
                </a:lnTo>
                <a:lnTo>
                  <a:pt x="125" y="163"/>
                </a:lnTo>
                <a:lnTo>
                  <a:pt x="126" y="161"/>
                </a:lnTo>
                <a:lnTo>
                  <a:pt x="128" y="155"/>
                </a:lnTo>
                <a:lnTo>
                  <a:pt x="132" y="151"/>
                </a:lnTo>
                <a:lnTo>
                  <a:pt x="136" y="151"/>
                </a:lnTo>
                <a:lnTo>
                  <a:pt x="138" y="148"/>
                </a:lnTo>
                <a:lnTo>
                  <a:pt x="138" y="146"/>
                </a:lnTo>
                <a:lnTo>
                  <a:pt x="140" y="146"/>
                </a:lnTo>
                <a:lnTo>
                  <a:pt x="142" y="144"/>
                </a:lnTo>
                <a:lnTo>
                  <a:pt x="142" y="146"/>
                </a:lnTo>
                <a:lnTo>
                  <a:pt x="146" y="146"/>
                </a:lnTo>
                <a:lnTo>
                  <a:pt x="148" y="146"/>
                </a:lnTo>
                <a:lnTo>
                  <a:pt x="150" y="150"/>
                </a:lnTo>
                <a:lnTo>
                  <a:pt x="151" y="151"/>
                </a:lnTo>
                <a:lnTo>
                  <a:pt x="153" y="151"/>
                </a:lnTo>
                <a:lnTo>
                  <a:pt x="155" y="150"/>
                </a:lnTo>
                <a:lnTo>
                  <a:pt x="157" y="150"/>
                </a:lnTo>
                <a:lnTo>
                  <a:pt x="163" y="148"/>
                </a:lnTo>
                <a:lnTo>
                  <a:pt x="169" y="146"/>
                </a:lnTo>
                <a:lnTo>
                  <a:pt x="176" y="146"/>
                </a:lnTo>
                <a:lnTo>
                  <a:pt x="186" y="142"/>
                </a:lnTo>
                <a:lnTo>
                  <a:pt x="192" y="140"/>
                </a:lnTo>
                <a:lnTo>
                  <a:pt x="199" y="140"/>
                </a:lnTo>
                <a:lnTo>
                  <a:pt x="199" y="138"/>
                </a:lnTo>
                <a:lnTo>
                  <a:pt x="201" y="136"/>
                </a:lnTo>
                <a:lnTo>
                  <a:pt x="201" y="130"/>
                </a:lnTo>
                <a:lnTo>
                  <a:pt x="201" y="128"/>
                </a:lnTo>
                <a:lnTo>
                  <a:pt x="205" y="126"/>
                </a:lnTo>
                <a:lnTo>
                  <a:pt x="203" y="90"/>
                </a:lnTo>
                <a:lnTo>
                  <a:pt x="197" y="92"/>
                </a:lnTo>
                <a:lnTo>
                  <a:pt x="190" y="92"/>
                </a:lnTo>
                <a:lnTo>
                  <a:pt x="192" y="90"/>
                </a:lnTo>
                <a:lnTo>
                  <a:pt x="190" y="86"/>
                </a:lnTo>
                <a:lnTo>
                  <a:pt x="190" y="82"/>
                </a:lnTo>
                <a:lnTo>
                  <a:pt x="190" y="79"/>
                </a:lnTo>
                <a:lnTo>
                  <a:pt x="190" y="75"/>
                </a:lnTo>
                <a:lnTo>
                  <a:pt x="186" y="71"/>
                </a:lnTo>
                <a:lnTo>
                  <a:pt x="182" y="69"/>
                </a:lnTo>
                <a:lnTo>
                  <a:pt x="176" y="67"/>
                </a:lnTo>
                <a:lnTo>
                  <a:pt x="174" y="63"/>
                </a:lnTo>
                <a:lnTo>
                  <a:pt x="173" y="61"/>
                </a:lnTo>
                <a:lnTo>
                  <a:pt x="94" y="0"/>
                </a:lnTo>
                <a:lnTo>
                  <a:pt x="71" y="2"/>
                </a:lnTo>
                <a:lnTo>
                  <a:pt x="80" y="128"/>
                </a:lnTo>
                <a:lnTo>
                  <a:pt x="82" y="128"/>
                </a:lnTo>
                <a:lnTo>
                  <a:pt x="84" y="130"/>
                </a:lnTo>
                <a:lnTo>
                  <a:pt x="84" y="132"/>
                </a:lnTo>
                <a:lnTo>
                  <a:pt x="80" y="140"/>
                </a:lnTo>
                <a:lnTo>
                  <a:pt x="34" y="142"/>
                </a:lnTo>
                <a:lnTo>
                  <a:pt x="32" y="140"/>
                </a:lnTo>
                <a:lnTo>
                  <a:pt x="31" y="138"/>
                </a:lnTo>
                <a:lnTo>
                  <a:pt x="29" y="140"/>
                </a:lnTo>
                <a:lnTo>
                  <a:pt x="29" y="144"/>
                </a:lnTo>
                <a:lnTo>
                  <a:pt x="29" y="146"/>
                </a:lnTo>
                <a:lnTo>
                  <a:pt x="25" y="148"/>
                </a:lnTo>
                <a:lnTo>
                  <a:pt x="23" y="148"/>
                </a:lnTo>
                <a:lnTo>
                  <a:pt x="19" y="148"/>
                </a:lnTo>
                <a:lnTo>
                  <a:pt x="13" y="146"/>
                </a:lnTo>
                <a:lnTo>
                  <a:pt x="9" y="144"/>
                </a:lnTo>
                <a:lnTo>
                  <a:pt x="8" y="146"/>
                </a:lnTo>
                <a:lnTo>
                  <a:pt x="8" y="150"/>
                </a:lnTo>
                <a:lnTo>
                  <a:pt x="8" y="155"/>
                </a:lnTo>
                <a:lnTo>
                  <a:pt x="6" y="159"/>
                </a:lnTo>
                <a:lnTo>
                  <a:pt x="2" y="159"/>
                </a:lnTo>
                <a:lnTo>
                  <a:pt x="0" y="163"/>
                </a:lnTo>
                <a:lnTo>
                  <a:pt x="2" y="167"/>
                </a:lnTo>
                <a:lnTo>
                  <a:pt x="2" y="173"/>
                </a:lnTo>
                <a:lnTo>
                  <a:pt x="0" y="178"/>
                </a:lnTo>
                <a:lnTo>
                  <a:pt x="0" y="180"/>
                </a:lnTo>
                <a:lnTo>
                  <a:pt x="2" y="182"/>
                </a:lnTo>
                <a:lnTo>
                  <a:pt x="4" y="186"/>
                </a:lnTo>
                <a:lnTo>
                  <a:pt x="6" y="188"/>
                </a:lnTo>
                <a:lnTo>
                  <a:pt x="6" y="194"/>
                </a:lnTo>
                <a:lnTo>
                  <a:pt x="8" y="197"/>
                </a:lnTo>
                <a:lnTo>
                  <a:pt x="8" y="201"/>
                </a:lnTo>
                <a:lnTo>
                  <a:pt x="11" y="201"/>
                </a:lnTo>
                <a:lnTo>
                  <a:pt x="15" y="199"/>
                </a:lnTo>
                <a:lnTo>
                  <a:pt x="17" y="201"/>
                </a:lnTo>
                <a:lnTo>
                  <a:pt x="21" y="203"/>
                </a:lnTo>
                <a:lnTo>
                  <a:pt x="23" y="201"/>
                </a:lnTo>
                <a:lnTo>
                  <a:pt x="23" y="199"/>
                </a:lnTo>
                <a:lnTo>
                  <a:pt x="25" y="199"/>
                </a:lnTo>
                <a:lnTo>
                  <a:pt x="31" y="201"/>
                </a:lnTo>
                <a:lnTo>
                  <a:pt x="34" y="201"/>
                </a:lnTo>
                <a:lnTo>
                  <a:pt x="36" y="203"/>
                </a:lnTo>
                <a:lnTo>
                  <a:pt x="36" y="209"/>
                </a:lnTo>
                <a:lnTo>
                  <a:pt x="36" y="213"/>
                </a:lnTo>
                <a:lnTo>
                  <a:pt x="34" y="217"/>
                </a:lnTo>
                <a:lnTo>
                  <a:pt x="38" y="219"/>
                </a:lnTo>
                <a:lnTo>
                  <a:pt x="38" y="222"/>
                </a:lnTo>
                <a:lnTo>
                  <a:pt x="40" y="224"/>
                </a:lnTo>
                <a:lnTo>
                  <a:pt x="44" y="224"/>
                </a:lnTo>
                <a:lnTo>
                  <a:pt x="34" y="230"/>
                </a:lnTo>
                <a:lnTo>
                  <a:pt x="36" y="232"/>
                </a:lnTo>
                <a:lnTo>
                  <a:pt x="40" y="230"/>
                </a:lnTo>
                <a:lnTo>
                  <a:pt x="42" y="232"/>
                </a:lnTo>
                <a:lnTo>
                  <a:pt x="46" y="234"/>
                </a:lnTo>
                <a:lnTo>
                  <a:pt x="48" y="236"/>
                </a:lnTo>
                <a:lnTo>
                  <a:pt x="50" y="240"/>
                </a:lnTo>
                <a:lnTo>
                  <a:pt x="54" y="242"/>
                </a:lnTo>
                <a:lnTo>
                  <a:pt x="57" y="244"/>
                </a:lnTo>
                <a:close/>
              </a:path>
            </a:pathLst>
          </a:custGeom>
          <a:solidFill>
            <a:srgbClr val="EAEAEA"/>
          </a:solidFill>
          <a:ln w="2520">
            <a:solidFill>
              <a:srgbClr val="C0C0C0"/>
            </a:solidFill>
            <a:round/>
            <a:headEnd/>
            <a:tailEnd/>
          </a:ln>
        </p:spPr>
        <p:txBody>
          <a:bodyPr wrap="none" anchor="ctr"/>
          <a:lstStyle/>
          <a:p>
            <a:endParaRPr lang="en-US"/>
          </a:p>
        </p:txBody>
      </p:sp>
      <p:sp>
        <p:nvSpPr>
          <p:cNvPr id="30856" name="Freeform 138"/>
          <p:cNvSpPr>
            <a:spLocks noChangeArrowheads="1"/>
          </p:cNvSpPr>
          <p:nvPr/>
        </p:nvSpPr>
        <p:spPr bwMode="auto">
          <a:xfrm>
            <a:off x="5935663" y="4235450"/>
            <a:ext cx="390525" cy="146050"/>
          </a:xfrm>
          <a:custGeom>
            <a:avLst/>
            <a:gdLst>
              <a:gd name="T0" fmla="*/ 2147483647 w 230"/>
              <a:gd name="T1" fmla="*/ 2147483647 h 92"/>
              <a:gd name="T2" fmla="*/ 2147483647 w 230"/>
              <a:gd name="T3" fmla="*/ 2147483647 h 92"/>
              <a:gd name="T4" fmla="*/ 2147483647 w 230"/>
              <a:gd name="T5" fmla="*/ 2147483647 h 92"/>
              <a:gd name="T6" fmla="*/ 2147483647 w 230"/>
              <a:gd name="T7" fmla="*/ 2147483647 h 92"/>
              <a:gd name="T8" fmla="*/ 2147483647 w 230"/>
              <a:gd name="T9" fmla="*/ 2147483647 h 92"/>
              <a:gd name="T10" fmla="*/ 2147483647 w 230"/>
              <a:gd name="T11" fmla="*/ 2147483647 h 92"/>
              <a:gd name="T12" fmla="*/ 2147483647 w 230"/>
              <a:gd name="T13" fmla="*/ 2147483647 h 92"/>
              <a:gd name="T14" fmla="*/ 2147483647 w 230"/>
              <a:gd name="T15" fmla="*/ 2147483647 h 92"/>
              <a:gd name="T16" fmla="*/ 2147483647 w 230"/>
              <a:gd name="T17" fmla="*/ 2147483647 h 92"/>
              <a:gd name="T18" fmla="*/ 2147483647 w 230"/>
              <a:gd name="T19" fmla="*/ 2147483647 h 92"/>
              <a:gd name="T20" fmla="*/ 2147483647 w 230"/>
              <a:gd name="T21" fmla="*/ 2147483647 h 92"/>
              <a:gd name="T22" fmla="*/ 2147483647 w 230"/>
              <a:gd name="T23" fmla="*/ 2147483647 h 92"/>
              <a:gd name="T24" fmla="*/ 2147483647 w 230"/>
              <a:gd name="T25" fmla="*/ 2147483647 h 92"/>
              <a:gd name="T26" fmla="*/ 2147483647 w 230"/>
              <a:gd name="T27" fmla="*/ 2147483647 h 92"/>
              <a:gd name="T28" fmla="*/ 2147483647 w 230"/>
              <a:gd name="T29" fmla="*/ 2147483647 h 92"/>
              <a:gd name="T30" fmla="*/ 2147483647 w 230"/>
              <a:gd name="T31" fmla="*/ 2147483647 h 92"/>
              <a:gd name="T32" fmla="*/ 2147483647 w 230"/>
              <a:gd name="T33" fmla="*/ 2147483647 h 92"/>
              <a:gd name="T34" fmla="*/ 2147483647 w 230"/>
              <a:gd name="T35" fmla="*/ 2147483647 h 92"/>
              <a:gd name="T36" fmla="*/ 2147483647 w 230"/>
              <a:gd name="T37" fmla="*/ 2147483647 h 92"/>
              <a:gd name="T38" fmla="*/ 2147483647 w 230"/>
              <a:gd name="T39" fmla="*/ 2147483647 h 92"/>
              <a:gd name="T40" fmla="*/ 2147483647 w 230"/>
              <a:gd name="T41" fmla="*/ 2147483647 h 92"/>
              <a:gd name="T42" fmla="*/ 2147483647 w 230"/>
              <a:gd name="T43" fmla="*/ 2147483647 h 92"/>
              <a:gd name="T44" fmla="*/ 2147483647 w 230"/>
              <a:gd name="T45" fmla="*/ 2147483647 h 92"/>
              <a:gd name="T46" fmla="*/ 2147483647 w 230"/>
              <a:gd name="T47" fmla="*/ 2147483647 h 92"/>
              <a:gd name="T48" fmla="*/ 2147483647 w 230"/>
              <a:gd name="T49" fmla="*/ 2147483647 h 92"/>
              <a:gd name="T50" fmla="*/ 2147483647 w 230"/>
              <a:gd name="T51" fmla="*/ 2147483647 h 92"/>
              <a:gd name="T52" fmla="*/ 2147483647 w 230"/>
              <a:gd name="T53" fmla="*/ 2147483647 h 92"/>
              <a:gd name="T54" fmla="*/ 2147483647 w 230"/>
              <a:gd name="T55" fmla="*/ 2147483647 h 92"/>
              <a:gd name="T56" fmla="*/ 2147483647 w 230"/>
              <a:gd name="T57" fmla="*/ 2147483647 h 92"/>
              <a:gd name="T58" fmla="*/ 2147483647 w 230"/>
              <a:gd name="T59" fmla="*/ 2147483647 h 92"/>
              <a:gd name="T60" fmla="*/ 2147483647 w 230"/>
              <a:gd name="T61" fmla="*/ 0 h 92"/>
              <a:gd name="T62" fmla="*/ 2147483647 w 230"/>
              <a:gd name="T63" fmla="*/ 2147483647 h 92"/>
              <a:gd name="T64" fmla="*/ 2147483647 w 230"/>
              <a:gd name="T65" fmla="*/ 2147483647 h 92"/>
              <a:gd name="T66" fmla="*/ 2147483647 w 230"/>
              <a:gd name="T67" fmla="*/ 2147483647 h 92"/>
              <a:gd name="T68" fmla="*/ 2147483647 w 230"/>
              <a:gd name="T69" fmla="*/ 2147483647 h 92"/>
              <a:gd name="T70" fmla="*/ 2147483647 w 230"/>
              <a:gd name="T71" fmla="*/ 2147483647 h 92"/>
              <a:gd name="T72" fmla="*/ 2147483647 w 230"/>
              <a:gd name="T73" fmla="*/ 2147483647 h 92"/>
              <a:gd name="T74" fmla="*/ 2147483647 w 230"/>
              <a:gd name="T75" fmla="*/ 2147483647 h 92"/>
              <a:gd name="T76" fmla="*/ 2147483647 w 230"/>
              <a:gd name="T77" fmla="*/ 2147483647 h 92"/>
              <a:gd name="T78" fmla="*/ 2147483647 w 230"/>
              <a:gd name="T79" fmla="*/ 2147483647 h 92"/>
              <a:gd name="T80" fmla="*/ 2147483647 w 230"/>
              <a:gd name="T81" fmla="*/ 2147483647 h 92"/>
              <a:gd name="T82" fmla="*/ 2147483647 w 230"/>
              <a:gd name="T83" fmla="*/ 2147483647 h 92"/>
              <a:gd name="T84" fmla="*/ 2147483647 w 230"/>
              <a:gd name="T85" fmla="*/ 2147483647 h 92"/>
              <a:gd name="T86" fmla="*/ 2147483647 w 230"/>
              <a:gd name="T87" fmla="*/ 2147483647 h 92"/>
              <a:gd name="T88" fmla="*/ 2147483647 w 230"/>
              <a:gd name="T89" fmla="*/ 2147483647 h 92"/>
              <a:gd name="T90" fmla="*/ 2147483647 w 230"/>
              <a:gd name="T91" fmla="*/ 2147483647 h 92"/>
              <a:gd name="T92" fmla="*/ 0 w 230"/>
              <a:gd name="T93" fmla="*/ 2147483647 h 92"/>
              <a:gd name="T94" fmla="*/ 2147483647 w 230"/>
              <a:gd name="T95" fmla="*/ 2147483647 h 92"/>
              <a:gd name="T96" fmla="*/ 2147483647 w 230"/>
              <a:gd name="T97" fmla="*/ 2147483647 h 92"/>
              <a:gd name="T98" fmla="*/ 2147483647 w 230"/>
              <a:gd name="T99" fmla="*/ 2147483647 h 92"/>
              <a:gd name="T100" fmla="*/ 2147483647 w 230"/>
              <a:gd name="T101" fmla="*/ 2147483647 h 92"/>
              <a:gd name="T102" fmla="*/ 2147483647 w 230"/>
              <a:gd name="T103" fmla="*/ 2147483647 h 92"/>
              <a:gd name="T104" fmla="*/ 2147483647 w 230"/>
              <a:gd name="T105" fmla="*/ 2147483647 h 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0"/>
              <a:gd name="T160" fmla="*/ 0 h 92"/>
              <a:gd name="T161" fmla="*/ 230 w 230"/>
              <a:gd name="T162" fmla="*/ 92 h 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0" h="92">
                <a:moveTo>
                  <a:pt x="186" y="32"/>
                </a:moveTo>
                <a:lnTo>
                  <a:pt x="190" y="40"/>
                </a:lnTo>
                <a:lnTo>
                  <a:pt x="188" y="42"/>
                </a:lnTo>
                <a:lnTo>
                  <a:pt x="184" y="40"/>
                </a:lnTo>
                <a:lnTo>
                  <a:pt x="182" y="42"/>
                </a:lnTo>
                <a:lnTo>
                  <a:pt x="180" y="44"/>
                </a:lnTo>
                <a:lnTo>
                  <a:pt x="176" y="46"/>
                </a:lnTo>
                <a:lnTo>
                  <a:pt x="172" y="40"/>
                </a:lnTo>
                <a:lnTo>
                  <a:pt x="170" y="40"/>
                </a:lnTo>
                <a:lnTo>
                  <a:pt x="169" y="40"/>
                </a:lnTo>
                <a:lnTo>
                  <a:pt x="163" y="51"/>
                </a:lnTo>
                <a:lnTo>
                  <a:pt x="157" y="61"/>
                </a:lnTo>
                <a:lnTo>
                  <a:pt x="151" y="61"/>
                </a:lnTo>
                <a:lnTo>
                  <a:pt x="145" y="61"/>
                </a:lnTo>
                <a:lnTo>
                  <a:pt x="142" y="63"/>
                </a:lnTo>
                <a:lnTo>
                  <a:pt x="138" y="65"/>
                </a:lnTo>
                <a:lnTo>
                  <a:pt x="136" y="67"/>
                </a:lnTo>
                <a:lnTo>
                  <a:pt x="134" y="71"/>
                </a:lnTo>
                <a:lnTo>
                  <a:pt x="132" y="78"/>
                </a:lnTo>
                <a:lnTo>
                  <a:pt x="132" y="84"/>
                </a:lnTo>
                <a:lnTo>
                  <a:pt x="122" y="80"/>
                </a:lnTo>
                <a:lnTo>
                  <a:pt x="113" y="74"/>
                </a:lnTo>
                <a:lnTo>
                  <a:pt x="113" y="82"/>
                </a:lnTo>
                <a:lnTo>
                  <a:pt x="117" y="88"/>
                </a:lnTo>
                <a:lnTo>
                  <a:pt x="121" y="90"/>
                </a:lnTo>
                <a:lnTo>
                  <a:pt x="124" y="92"/>
                </a:lnTo>
                <a:lnTo>
                  <a:pt x="130" y="92"/>
                </a:lnTo>
                <a:lnTo>
                  <a:pt x="136" y="92"/>
                </a:lnTo>
                <a:lnTo>
                  <a:pt x="144" y="90"/>
                </a:lnTo>
                <a:lnTo>
                  <a:pt x="145" y="88"/>
                </a:lnTo>
                <a:lnTo>
                  <a:pt x="153" y="86"/>
                </a:lnTo>
                <a:lnTo>
                  <a:pt x="155" y="88"/>
                </a:lnTo>
                <a:lnTo>
                  <a:pt x="163" y="88"/>
                </a:lnTo>
                <a:lnTo>
                  <a:pt x="169" y="84"/>
                </a:lnTo>
                <a:lnTo>
                  <a:pt x="170" y="82"/>
                </a:lnTo>
                <a:lnTo>
                  <a:pt x="172" y="74"/>
                </a:lnTo>
                <a:lnTo>
                  <a:pt x="174" y="71"/>
                </a:lnTo>
                <a:lnTo>
                  <a:pt x="178" y="69"/>
                </a:lnTo>
                <a:lnTo>
                  <a:pt x="180" y="65"/>
                </a:lnTo>
                <a:lnTo>
                  <a:pt x="182" y="61"/>
                </a:lnTo>
                <a:lnTo>
                  <a:pt x="186" y="57"/>
                </a:lnTo>
                <a:lnTo>
                  <a:pt x="188" y="50"/>
                </a:lnTo>
                <a:lnTo>
                  <a:pt x="190" y="44"/>
                </a:lnTo>
                <a:lnTo>
                  <a:pt x="199" y="46"/>
                </a:lnTo>
                <a:lnTo>
                  <a:pt x="207" y="46"/>
                </a:lnTo>
                <a:lnTo>
                  <a:pt x="207" y="44"/>
                </a:lnTo>
                <a:lnTo>
                  <a:pt x="213" y="44"/>
                </a:lnTo>
                <a:lnTo>
                  <a:pt x="217" y="42"/>
                </a:lnTo>
                <a:lnTo>
                  <a:pt x="220" y="34"/>
                </a:lnTo>
                <a:lnTo>
                  <a:pt x="218" y="30"/>
                </a:lnTo>
                <a:lnTo>
                  <a:pt x="220" y="30"/>
                </a:lnTo>
                <a:lnTo>
                  <a:pt x="224" y="32"/>
                </a:lnTo>
                <a:lnTo>
                  <a:pt x="228" y="28"/>
                </a:lnTo>
                <a:lnTo>
                  <a:pt x="230" y="28"/>
                </a:lnTo>
                <a:lnTo>
                  <a:pt x="228" y="25"/>
                </a:lnTo>
                <a:lnTo>
                  <a:pt x="224" y="19"/>
                </a:lnTo>
                <a:lnTo>
                  <a:pt x="218" y="17"/>
                </a:lnTo>
                <a:lnTo>
                  <a:pt x="215" y="15"/>
                </a:lnTo>
                <a:lnTo>
                  <a:pt x="215" y="11"/>
                </a:lnTo>
                <a:lnTo>
                  <a:pt x="217" y="9"/>
                </a:lnTo>
                <a:lnTo>
                  <a:pt x="209" y="3"/>
                </a:lnTo>
                <a:lnTo>
                  <a:pt x="199" y="0"/>
                </a:lnTo>
                <a:lnTo>
                  <a:pt x="199" y="3"/>
                </a:lnTo>
                <a:lnTo>
                  <a:pt x="199" y="7"/>
                </a:lnTo>
                <a:lnTo>
                  <a:pt x="195" y="9"/>
                </a:lnTo>
                <a:lnTo>
                  <a:pt x="192" y="15"/>
                </a:lnTo>
                <a:lnTo>
                  <a:pt x="188" y="21"/>
                </a:lnTo>
                <a:lnTo>
                  <a:pt x="188" y="26"/>
                </a:lnTo>
                <a:lnTo>
                  <a:pt x="188" y="32"/>
                </a:lnTo>
                <a:lnTo>
                  <a:pt x="186" y="32"/>
                </a:lnTo>
                <a:close/>
                <a:moveTo>
                  <a:pt x="32" y="80"/>
                </a:moveTo>
                <a:lnTo>
                  <a:pt x="38" y="76"/>
                </a:lnTo>
                <a:lnTo>
                  <a:pt x="46" y="78"/>
                </a:lnTo>
                <a:lnTo>
                  <a:pt x="44" y="71"/>
                </a:lnTo>
                <a:lnTo>
                  <a:pt x="42" y="63"/>
                </a:lnTo>
                <a:lnTo>
                  <a:pt x="38" y="63"/>
                </a:lnTo>
                <a:lnTo>
                  <a:pt x="38" y="55"/>
                </a:lnTo>
                <a:lnTo>
                  <a:pt x="36" y="48"/>
                </a:lnTo>
                <a:lnTo>
                  <a:pt x="38" y="48"/>
                </a:lnTo>
                <a:lnTo>
                  <a:pt x="38" y="38"/>
                </a:lnTo>
                <a:lnTo>
                  <a:pt x="36" y="30"/>
                </a:lnTo>
                <a:lnTo>
                  <a:pt x="32" y="23"/>
                </a:lnTo>
                <a:lnTo>
                  <a:pt x="28" y="15"/>
                </a:lnTo>
                <a:lnTo>
                  <a:pt x="25" y="13"/>
                </a:lnTo>
                <a:lnTo>
                  <a:pt x="19" y="9"/>
                </a:lnTo>
                <a:lnTo>
                  <a:pt x="19" y="13"/>
                </a:lnTo>
                <a:lnTo>
                  <a:pt x="17" y="21"/>
                </a:lnTo>
                <a:lnTo>
                  <a:pt x="13" y="19"/>
                </a:lnTo>
                <a:lnTo>
                  <a:pt x="13" y="23"/>
                </a:lnTo>
                <a:lnTo>
                  <a:pt x="9" y="23"/>
                </a:lnTo>
                <a:lnTo>
                  <a:pt x="9" y="17"/>
                </a:lnTo>
                <a:lnTo>
                  <a:pt x="3" y="13"/>
                </a:lnTo>
                <a:lnTo>
                  <a:pt x="0" y="13"/>
                </a:lnTo>
                <a:lnTo>
                  <a:pt x="0" y="23"/>
                </a:lnTo>
                <a:lnTo>
                  <a:pt x="0" y="32"/>
                </a:lnTo>
                <a:lnTo>
                  <a:pt x="2" y="32"/>
                </a:lnTo>
                <a:lnTo>
                  <a:pt x="3" y="42"/>
                </a:lnTo>
                <a:lnTo>
                  <a:pt x="5" y="51"/>
                </a:lnTo>
                <a:lnTo>
                  <a:pt x="7" y="53"/>
                </a:lnTo>
                <a:lnTo>
                  <a:pt x="11" y="57"/>
                </a:lnTo>
                <a:lnTo>
                  <a:pt x="11" y="61"/>
                </a:lnTo>
                <a:lnTo>
                  <a:pt x="11" y="65"/>
                </a:lnTo>
                <a:lnTo>
                  <a:pt x="15" y="67"/>
                </a:lnTo>
                <a:lnTo>
                  <a:pt x="19" y="69"/>
                </a:lnTo>
                <a:lnTo>
                  <a:pt x="27" y="76"/>
                </a:lnTo>
                <a:lnTo>
                  <a:pt x="32" y="80"/>
                </a:lnTo>
                <a:close/>
              </a:path>
            </a:pathLst>
          </a:custGeom>
          <a:solidFill>
            <a:srgbClr val="EAEAEA"/>
          </a:solidFill>
          <a:ln w="2520">
            <a:solidFill>
              <a:srgbClr val="C0C0C0"/>
            </a:solidFill>
            <a:round/>
            <a:headEnd/>
            <a:tailEnd/>
          </a:ln>
        </p:spPr>
        <p:txBody>
          <a:bodyPr wrap="none" anchor="ctr"/>
          <a:lstStyle/>
          <a:p>
            <a:endParaRPr lang="en-US"/>
          </a:p>
        </p:txBody>
      </p:sp>
      <p:sp>
        <p:nvSpPr>
          <p:cNvPr id="30857" name="Freeform 139"/>
          <p:cNvSpPr>
            <a:spLocks noChangeArrowheads="1"/>
          </p:cNvSpPr>
          <p:nvPr/>
        </p:nvSpPr>
        <p:spPr bwMode="auto">
          <a:xfrm>
            <a:off x="4702175" y="4713288"/>
            <a:ext cx="163513" cy="328612"/>
          </a:xfrm>
          <a:custGeom>
            <a:avLst/>
            <a:gdLst>
              <a:gd name="T0" fmla="*/ 2147483647 w 96"/>
              <a:gd name="T1" fmla="*/ 2147483647 h 207"/>
              <a:gd name="T2" fmla="*/ 2147483647 w 96"/>
              <a:gd name="T3" fmla="*/ 2147483647 h 207"/>
              <a:gd name="T4" fmla="*/ 2147483647 w 96"/>
              <a:gd name="T5" fmla="*/ 2147483647 h 207"/>
              <a:gd name="T6" fmla="*/ 2147483647 w 96"/>
              <a:gd name="T7" fmla="*/ 2147483647 h 207"/>
              <a:gd name="T8" fmla="*/ 2147483647 w 96"/>
              <a:gd name="T9" fmla="*/ 2147483647 h 207"/>
              <a:gd name="T10" fmla="*/ 2147483647 w 96"/>
              <a:gd name="T11" fmla="*/ 2147483647 h 207"/>
              <a:gd name="T12" fmla="*/ 2147483647 w 96"/>
              <a:gd name="T13" fmla="*/ 2147483647 h 207"/>
              <a:gd name="T14" fmla="*/ 2147483647 w 96"/>
              <a:gd name="T15" fmla="*/ 2147483647 h 207"/>
              <a:gd name="T16" fmla="*/ 2147483647 w 96"/>
              <a:gd name="T17" fmla="*/ 2147483647 h 207"/>
              <a:gd name="T18" fmla="*/ 2147483647 w 96"/>
              <a:gd name="T19" fmla="*/ 2147483647 h 207"/>
              <a:gd name="T20" fmla="*/ 2147483647 w 96"/>
              <a:gd name="T21" fmla="*/ 2147483647 h 207"/>
              <a:gd name="T22" fmla="*/ 2147483647 w 96"/>
              <a:gd name="T23" fmla="*/ 2147483647 h 207"/>
              <a:gd name="T24" fmla="*/ 2147483647 w 96"/>
              <a:gd name="T25" fmla="*/ 2147483647 h 207"/>
              <a:gd name="T26" fmla="*/ 2147483647 w 96"/>
              <a:gd name="T27" fmla="*/ 2147483647 h 207"/>
              <a:gd name="T28" fmla="*/ 2147483647 w 96"/>
              <a:gd name="T29" fmla="*/ 2147483647 h 207"/>
              <a:gd name="T30" fmla="*/ 2147483647 w 96"/>
              <a:gd name="T31" fmla="*/ 2147483647 h 207"/>
              <a:gd name="T32" fmla="*/ 2147483647 w 96"/>
              <a:gd name="T33" fmla="*/ 2147483647 h 207"/>
              <a:gd name="T34" fmla="*/ 2147483647 w 96"/>
              <a:gd name="T35" fmla="*/ 2147483647 h 207"/>
              <a:gd name="T36" fmla="*/ 0 w 96"/>
              <a:gd name="T37" fmla="*/ 2147483647 h 207"/>
              <a:gd name="T38" fmla="*/ 2147483647 w 96"/>
              <a:gd name="T39" fmla="*/ 2147483647 h 207"/>
              <a:gd name="T40" fmla="*/ 2147483647 w 96"/>
              <a:gd name="T41" fmla="*/ 2147483647 h 207"/>
              <a:gd name="T42" fmla="*/ 2147483647 w 96"/>
              <a:gd name="T43" fmla="*/ 2147483647 h 207"/>
              <a:gd name="T44" fmla="*/ 2147483647 w 96"/>
              <a:gd name="T45" fmla="*/ 2147483647 h 207"/>
              <a:gd name="T46" fmla="*/ 2147483647 w 96"/>
              <a:gd name="T47" fmla="*/ 2147483647 h 207"/>
              <a:gd name="T48" fmla="*/ 2147483647 w 96"/>
              <a:gd name="T49" fmla="*/ 2147483647 h 207"/>
              <a:gd name="T50" fmla="*/ 2147483647 w 96"/>
              <a:gd name="T51" fmla="*/ 2147483647 h 207"/>
              <a:gd name="T52" fmla="*/ 2147483647 w 96"/>
              <a:gd name="T53" fmla="*/ 2147483647 h 207"/>
              <a:gd name="T54" fmla="*/ 2147483647 w 96"/>
              <a:gd name="T55" fmla="*/ 2147483647 h 207"/>
              <a:gd name="T56" fmla="*/ 2147483647 w 96"/>
              <a:gd name="T57" fmla="*/ 2147483647 h 207"/>
              <a:gd name="T58" fmla="*/ 2147483647 w 96"/>
              <a:gd name="T59" fmla="*/ 2147483647 h 207"/>
              <a:gd name="T60" fmla="*/ 2147483647 w 96"/>
              <a:gd name="T61" fmla="*/ 2147483647 h 207"/>
              <a:gd name="T62" fmla="*/ 2147483647 w 96"/>
              <a:gd name="T63" fmla="*/ 2147483647 h 207"/>
              <a:gd name="T64" fmla="*/ 2147483647 w 96"/>
              <a:gd name="T65" fmla="*/ 2147483647 h 207"/>
              <a:gd name="T66" fmla="*/ 2147483647 w 96"/>
              <a:gd name="T67" fmla="*/ 2147483647 h 207"/>
              <a:gd name="T68" fmla="*/ 2147483647 w 96"/>
              <a:gd name="T69" fmla="*/ 2147483647 h 207"/>
              <a:gd name="T70" fmla="*/ 2147483647 w 96"/>
              <a:gd name="T71" fmla="*/ 2147483647 h 207"/>
              <a:gd name="T72" fmla="*/ 2147483647 w 96"/>
              <a:gd name="T73" fmla="*/ 2147483647 h 207"/>
              <a:gd name="T74" fmla="*/ 2147483647 w 96"/>
              <a:gd name="T75" fmla="*/ 2147483647 h 207"/>
              <a:gd name="T76" fmla="*/ 2147483647 w 96"/>
              <a:gd name="T77" fmla="*/ 2147483647 h 207"/>
              <a:gd name="T78" fmla="*/ 2147483647 w 96"/>
              <a:gd name="T79" fmla="*/ 2147483647 h 207"/>
              <a:gd name="T80" fmla="*/ 2147483647 w 96"/>
              <a:gd name="T81" fmla="*/ 2147483647 h 2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6"/>
              <a:gd name="T124" fmla="*/ 0 h 207"/>
              <a:gd name="T125" fmla="*/ 96 w 96"/>
              <a:gd name="T126" fmla="*/ 207 h 20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6" h="207">
                <a:moveTo>
                  <a:pt x="79" y="0"/>
                </a:moveTo>
                <a:lnTo>
                  <a:pt x="75" y="11"/>
                </a:lnTo>
                <a:lnTo>
                  <a:pt x="73" y="25"/>
                </a:lnTo>
                <a:lnTo>
                  <a:pt x="67" y="25"/>
                </a:lnTo>
                <a:lnTo>
                  <a:pt x="63" y="27"/>
                </a:lnTo>
                <a:lnTo>
                  <a:pt x="63" y="29"/>
                </a:lnTo>
                <a:lnTo>
                  <a:pt x="65" y="31"/>
                </a:lnTo>
                <a:lnTo>
                  <a:pt x="65" y="34"/>
                </a:lnTo>
                <a:lnTo>
                  <a:pt x="62" y="34"/>
                </a:lnTo>
                <a:lnTo>
                  <a:pt x="62" y="38"/>
                </a:lnTo>
                <a:lnTo>
                  <a:pt x="60" y="44"/>
                </a:lnTo>
                <a:lnTo>
                  <a:pt x="58" y="42"/>
                </a:lnTo>
                <a:lnTo>
                  <a:pt x="54" y="42"/>
                </a:lnTo>
                <a:lnTo>
                  <a:pt x="54" y="48"/>
                </a:lnTo>
                <a:lnTo>
                  <a:pt x="54" y="52"/>
                </a:lnTo>
                <a:lnTo>
                  <a:pt x="52" y="52"/>
                </a:lnTo>
                <a:lnTo>
                  <a:pt x="48" y="50"/>
                </a:lnTo>
                <a:lnTo>
                  <a:pt x="46" y="54"/>
                </a:lnTo>
                <a:lnTo>
                  <a:pt x="44" y="56"/>
                </a:lnTo>
                <a:lnTo>
                  <a:pt x="39" y="56"/>
                </a:lnTo>
                <a:lnTo>
                  <a:pt x="35" y="54"/>
                </a:lnTo>
                <a:lnTo>
                  <a:pt x="35" y="57"/>
                </a:lnTo>
                <a:lnTo>
                  <a:pt x="27" y="61"/>
                </a:lnTo>
                <a:lnTo>
                  <a:pt x="21" y="65"/>
                </a:lnTo>
                <a:lnTo>
                  <a:pt x="15" y="71"/>
                </a:lnTo>
                <a:lnTo>
                  <a:pt x="12" y="77"/>
                </a:lnTo>
                <a:lnTo>
                  <a:pt x="15" y="98"/>
                </a:lnTo>
                <a:lnTo>
                  <a:pt x="19" y="119"/>
                </a:lnTo>
                <a:lnTo>
                  <a:pt x="14" y="123"/>
                </a:lnTo>
                <a:lnTo>
                  <a:pt x="10" y="127"/>
                </a:lnTo>
                <a:lnTo>
                  <a:pt x="10" y="132"/>
                </a:lnTo>
                <a:lnTo>
                  <a:pt x="10" y="136"/>
                </a:lnTo>
                <a:lnTo>
                  <a:pt x="6" y="138"/>
                </a:lnTo>
                <a:lnTo>
                  <a:pt x="4" y="140"/>
                </a:lnTo>
                <a:lnTo>
                  <a:pt x="2" y="146"/>
                </a:lnTo>
                <a:lnTo>
                  <a:pt x="0" y="152"/>
                </a:lnTo>
                <a:lnTo>
                  <a:pt x="0" y="157"/>
                </a:lnTo>
                <a:lnTo>
                  <a:pt x="2" y="163"/>
                </a:lnTo>
                <a:lnTo>
                  <a:pt x="6" y="171"/>
                </a:lnTo>
                <a:lnTo>
                  <a:pt x="10" y="180"/>
                </a:lnTo>
                <a:lnTo>
                  <a:pt x="14" y="190"/>
                </a:lnTo>
                <a:lnTo>
                  <a:pt x="15" y="198"/>
                </a:lnTo>
                <a:lnTo>
                  <a:pt x="21" y="203"/>
                </a:lnTo>
                <a:lnTo>
                  <a:pt x="29" y="207"/>
                </a:lnTo>
                <a:lnTo>
                  <a:pt x="33" y="207"/>
                </a:lnTo>
                <a:lnTo>
                  <a:pt x="42" y="203"/>
                </a:lnTo>
                <a:lnTo>
                  <a:pt x="52" y="198"/>
                </a:lnTo>
                <a:lnTo>
                  <a:pt x="56" y="186"/>
                </a:lnTo>
                <a:lnTo>
                  <a:pt x="58" y="173"/>
                </a:lnTo>
                <a:lnTo>
                  <a:pt x="65" y="152"/>
                </a:lnTo>
                <a:lnTo>
                  <a:pt x="73" y="128"/>
                </a:lnTo>
                <a:lnTo>
                  <a:pt x="71" y="123"/>
                </a:lnTo>
                <a:lnTo>
                  <a:pt x="71" y="117"/>
                </a:lnTo>
                <a:lnTo>
                  <a:pt x="75" y="109"/>
                </a:lnTo>
                <a:lnTo>
                  <a:pt x="81" y="102"/>
                </a:lnTo>
                <a:lnTo>
                  <a:pt x="83" y="96"/>
                </a:lnTo>
                <a:lnTo>
                  <a:pt x="85" y="90"/>
                </a:lnTo>
                <a:lnTo>
                  <a:pt x="83" y="86"/>
                </a:lnTo>
                <a:lnTo>
                  <a:pt x="83" y="82"/>
                </a:lnTo>
                <a:lnTo>
                  <a:pt x="85" y="80"/>
                </a:lnTo>
                <a:lnTo>
                  <a:pt x="86" y="79"/>
                </a:lnTo>
                <a:lnTo>
                  <a:pt x="86" y="75"/>
                </a:lnTo>
                <a:lnTo>
                  <a:pt x="86" y="73"/>
                </a:lnTo>
                <a:lnTo>
                  <a:pt x="86" y="71"/>
                </a:lnTo>
                <a:lnTo>
                  <a:pt x="90" y="69"/>
                </a:lnTo>
                <a:lnTo>
                  <a:pt x="90" y="65"/>
                </a:lnTo>
                <a:lnTo>
                  <a:pt x="88" y="57"/>
                </a:lnTo>
                <a:lnTo>
                  <a:pt x="85" y="50"/>
                </a:lnTo>
                <a:lnTo>
                  <a:pt x="86" y="50"/>
                </a:lnTo>
                <a:lnTo>
                  <a:pt x="90" y="50"/>
                </a:lnTo>
                <a:lnTo>
                  <a:pt x="90" y="54"/>
                </a:lnTo>
                <a:lnTo>
                  <a:pt x="90" y="56"/>
                </a:lnTo>
                <a:lnTo>
                  <a:pt x="94" y="56"/>
                </a:lnTo>
                <a:lnTo>
                  <a:pt x="94" y="52"/>
                </a:lnTo>
                <a:lnTo>
                  <a:pt x="96" y="50"/>
                </a:lnTo>
                <a:lnTo>
                  <a:pt x="94" y="29"/>
                </a:lnTo>
                <a:lnTo>
                  <a:pt x="90" y="9"/>
                </a:lnTo>
                <a:lnTo>
                  <a:pt x="86" y="8"/>
                </a:lnTo>
                <a:lnTo>
                  <a:pt x="85" y="9"/>
                </a:lnTo>
                <a:lnTo>
                  <a:pt x="81" y="6"/>
                </a:lnTo>
                <a:lnTo>
                  <a:pt x="79" y="0"/>
                </a:lnTo>
                <a:close/>
              </a:path>
            </a:pathLst>
          </a:custGeom>
          <a:solidFill>
            <a:srgbClr val="EAEAEA"/>
          </a:solidFill>
          <a:ln w="2520">
            <a:solidFill>
              <a:srgbClr val="C0C0C0"/>
            </a:solidFill>
            <a:round/>
            <a:headEnd/>
            <a:tailEnd/>
          </a:ln>
        </p:spPr>
        <p:txBody>
          <a:bodyPr wrap="none" anchor="ctr"/>
          <a:lstStyle/>
          <a:p>
            <a:endParaRPr lang="en-US"/>
          </a:p>
        </p:txBody>
      </p:sp>
      <p:sp>
        <p:nvSpPr>
          <p:cNvPr id="30858" name="Freeform 140"/>
          <p:cNvSpPr>
            <a:spLocks noChangeArrowheads="1"/>
          </p:cNvSpPr>
          <p:nvPr/>
        </p:nvSpPr>
        <p:spPr bwMode="auto">
          <a:xfrm>
            <a:off x="4243388" y="3314700"/>
            <a:ext cx="60325" cy="55563"/>
          </a:xfrm>
          <a:custGeom>
            <a:avLst/>
            <a:gdLst>
              <a:gd name="T0" fmla="*/ 2147483647 w 36"/>
              <a:gd name="T1" fmla="*/ 2147483647 h 35"/>
              <a:gd name="T2" fmla="*/ 2147483647 w 36"/>
              <a:gd name="T3" fmla="*/ 2147483647 h 35"/>
              <a:gd name="T4" fmla="*/ 2147483647 w 36"/>
              <a:gd name="T5" fmla="*/ 2147483647 h 35"/>
              <a:gd name="T6" fmla="*/ 0 w 36"/>
              <a:gd name="T7" fmla="*/ 2147483647 h 35"/>
              <a:gd name="T8" fmla="*/ 2147483647 w 36"/>
              <a:gd name="T9" fmla="*/ 2147483647 h 35"/>
              <a:gd name="T10" fmla="*/ 2147483647 w 36"/>
              <a:gd name="T11" fmla="*/ 2147483647 h 35"/>
              <a:gd name="T12" fmla="*/ 2147483647 w 36"/>
              <a:gd name="T13" fmla="*/ 2147483647 h 35"/>
              <a:gd name="T14" fmla="*/ 2147483647 w 36"/>
              <a:gd name="T15" fmla="*/ 2147483647 h 35"/>
              <a:gd name="T16" fmla="*/ 2147483647 w 36"/>
              <a:gd name="T17" fmla="*/ 2147483647 h 35"/>
              <a:gd name="T18" fmla="*/ 2147483647 w 36"/>
              <a:gd name="T19" fmla="*/ 2147483647 h 35"/>
              <a:gd name="T20" fmla="*/ 2147483647 w 36"/>
              <a:gd name="T21" fmla="*/ 2147483647 h 35"/>
              <a:gd name="T22" fmla="*/ 2147483647 w 36"/>
              <a:gd name="T23" fmla="*/ 2147483647 h 35"/>
              <a:gd name="T24" fmla="*/ 2147483647 w 36"/>
              <a:gd name="T25" fmla="*/ 2147483647 h 35"/>
              <a:gd name="T26" fmla="*/ 2147483647 w 36"/>
              <a:gd name="T27" fmla="*/ 2147483647 h 35"/>
              <a:gd name="T28" fmla="*/ 2147483647 w 36"/>
              <a:gd name="T29" fmla="*/ 2147483647 h 35"/>
              <a:gd name="T30" fmla="*/ 2147483647 w 36"/>
              <a:gd name="T31" fmla="*/ 2147483647 h 35"/>
              <a:gd name="T32" fmla="*/ 2147483647 w 36"/>
              <a:gd name="T33" fmla="*/ 2147483647 h 35"/>
              <a:gd name="T34" fmla="*/ 2147483647 w 36"/>
              <a:gd name="T35" fmla="*/ 2147483647 h 35"/>
              <a:gd name="T36" fmla="*/ 2147483647 w 36"/>
              <a:gd name="T37" fmla="*/ 2147483647 h 35"/>
              <a:gd name="T38" fmla="*/ 2147483647 w 36"/>
              <a:gd name="T39" fmla="*/ 2147483647 h 35"/>
              <a:gd name="T40" fmla="*/ 2147483647 w 36"/>
              <a:gd name="T41" fmla="*/ 2147483647 h 35"/>
              <a:gd name="T42" fmla="*/ 2147483647 w 36"/>
              <a:gd name="T43" fmla="*/ 2147483647 h 35"/>
              <a:gd name="T44" fmla="*/ 2147483647 w 36"/>
              <a:gd name="T45" fmla="*/ 2147483647 h 35"/>
              <a:gd name="T46" fmla="*/ 2147483647 w 36"/>
              <a:gd name="T47" fmla="*/ 0 h 35"/>
              <a:gd name="T48" fmla="*/ 2147483647 w 36"/>
              <a:gd name="T49" fmla="*/ 2147483647 h 35"/>
              <a:gd name="T50" fmla="*/ 2147483647 w 36"/>
              <a:gd name="T51" fmla="*/ 2147483647 h 35"/>
              <a:gd name="T52" fmla="*/ 2147483647 w 36"/>
              <a:gd name="T53" fmla="*/ 2147483647 h 35"/>
              <a:gd name="T54" fmla="*/ 2147483647 w 36"/>
              <a:gd name="T55" fmla="*/ 2147483647 h 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
              <a:gd name="T85" fmla="*/ 0 h 35"/>
              <a:gd name="T86" fmla="*/ 36 w 36"/>
              <a:gd name="T87" fmla="*/ 35 h 3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 h="35">
                <a:moveTo>
                  <a:pt x="1" y="13"/>
                </a:moveTo>
                <a:lnTo>
                  <a:pt x="1" y="17"/>
                </a:lnTo>
                <a:lnTo>
                  <a:pt x="1" y="23"/>
                </a:lnTo>
                <a:lnTo>
                  <a:pt x="0" y="27"/>
                </a:lnTo>
                <a:lnTo>
                  <a:pt x="1" y="29"/>
                </a:lnTo>
                <a:lnTo>
                  <a:pt x="3" y="33"/>
                </a:lnTo>
                <a:lnTo>
                  <a:pt x="5" y="35"/>
                </a:lnTo>
                <a:lnTo>
                  <a:pt x="9" y="35"/>
                </a:lnTo>
                <a:lnTo>
                  <a:pt x="17" y="33"/>
                </a:lnTo>
                <a:lnTo>
                  <a:pt x="19" y="33"/>
                </a:lnTo>
                <a:lnTo>
                  <a:pt x="21" y="29"/>
                </a:lnTo>
                <a:lnTo>
                  <a:pt x="23" y="29"/>
                </a:lnTo>
                <a:lnTo>
                  <a:pt x="24" y="27"/>
                </a:lnTo>
                <a:lnTo>
                  <a:pt x="28" y="25"/>
                </a:lnTo>
                <a:lnTo>
                  <a:pt x="32" y="25"/>
                </a:lnTo>
                <a:lnTo>
                  <a:pt x="34" y="25"/>
                </a:lnTo>
                <a:lnTo>
                  <a:pt x="34" y="23"/>
                </a:lnTo>
                <a:lnTo>
                  <a:pt x="36" y="19"/>
                </a:lnTo>
                <a:lnTo>
                  <a:pt x="34" y="13"/>
                </a:lnTo>
                <a:lnTo>
                  <a:pt x="34" y="10"/>
                </a:lnTo>
                <a:lnTo>
                  <a:pt x="34" y="6"/>
                </a:lnTo>
                <a:lnTo>
                  <a:pt x="32" y="4"/>
                </a:lnTo>
                <a:lnTo>
                  <a:pt x="30" y="0"/>
                </a:lnTo>
                <a:lnTo>
                  <a:pt x="19" y="6"/>
                </a:lnTo>
                <a:lnTo>
                  <a:pt x="15" y="10"/>
                </a:lnTo>
                <a:lnTo>
                  <a:pt x="7" y="10"/>
                </a:lnTo>
                <a:lnTo>
                  <a:pt x="1" y="13"/>
                </a:lnTo>
                <a:close/>
              </a:path>
            </a:pathLst>
          </a:custGeom>
          <a:solidFill>
            <a:srgbClr val="EAEAEA"/>
          </a:solidFill>
          <a:ln w="2520">
            <a:solidFill>
              <a:srgbClr val="C0C0C0"/>
            </a:solidFill>
            <a:round/>
            <a:headEnd/>
            <a:tailEnd/>
          </a:ln>
        </p:spPr>
        <p:txBody>
          <a:bodyPr wrap="none" anchor="ctr"/>
          <a:lstStyle/>
          <a:p>
            <a:endParaRPr lang="en-US"/>
          </a:p>
        </p:txBody>
      </p:sp>
      <p:sp>
        <p:nvSpPr>
          <p:cNvPr id="30859" name="Freeform 141"/>
          <p:cNvSpPr>
            <a:spLocks noChangeArrowheads="1"/>
          </p:cNvSpPr>
          <p:nvPr/>
        </p:nvSpPr>
        <p:spPr bwMode="auto">
          <a:xfrm>
            <a:off x="3924300" y="3092450"/>
            <a:ext cx="17463" cy="23813"/>
          </a:xfrm>
          <a:custGeom>
            <a:avLst/>
            <a:gdLst>
              <a:gd name="T0" fmla="*/ 2147483647 w 10"/>
              <a:gd name="T1" fmla="*/ 2147483647 h 15"/>
              <a:gd name="T2" fmla="*/ 2147483647 w 10"/>
              <a:gd name="T3" fmla="*/ 2147483647 h 15"/>
              <a:gd name="T4" fmla="*/ 0 w 10"/>
              <a:gd name="T5" fmla="*/ 2147483647 h 15"/>
              <a:gd name="T6" fmla="*/ 0 w 10"/>
              <a:gd name="T7" fmla="*/ 2147483647 h 15"/>
              <a:gd name="T8" fmla="*/ 2147483647 w 10"/>
              <a:gd name="T9" fmla="*/ 2147483647 h 15"/>
              <a:gd name="T10" fmla="*/ 2147483647 w 10"/>
              <a:gd name="T11" fmla="*/ 2147483647 h 15"/>
              <a:gd name="T12" fmla="*/ 2147483647 w 10"/>
              <a:gd name="T13" fmla="*/ 0 h 15"/>
              <a:gd name="T14" fmla="*/ 2147483647 w 10"/>
              <a:gd name="T15" fmla="*/ 0 h 15"/>
              <a:gd name="T16" fmla="*/ 2147483647 w 10"/>
              <a:gd name="T17" fmla="*/ 2147483647 h 15"/>
              <a:gd name="T18" fmla="*/ 2147483647 w 10"/>
              <a:gd name="T19" fmla="*/ 2147483647 h 15"/>
              <a:gd name="T20" fmla="*/ 2147483647 w 10"/>
              <a:gd name="T21" fmla="*/ 2147483647 h 15"/>
              <a:gd name="T22" fmla="*/ 2147483647 w 10"/>
              <a:gd name="T23" fmla="*/ 2147483647 h 15"/>
              <a:gd name="T24" fmla="*/ 2147483647 w 10"/>
              <a:gd name="T25" fmla="*/ 2147483647 h 15"/>
              <a:gd name="T26" fmla="*/ 2147483647 w 10"/>
              <a:gd name="T27" fmla="*/ 2147483647 h 15"/>
              <a:gd name="T28" fmla="*/ 2147483647 w 10"/>
              <a:gd name="T29" fmla="*/ 2147483647 h 15"/>
              <a:gd name="T30" fmla="*/ 2147483647 w 10"/>
              <a:gd name="T31" fmla="*/ 2147483647 h 15"/>
              <a:gd name="T32" fmla="*/ 2147483647 w 10"/>
              <a:gd name="T33" fmla="*/ 2147483647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5"/>
              <a:gd name="T53" fmla="*/ 10 w 10"/>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5">
                <a:moveTo>
                  <a:pt x="2" y="8"/>
                </a:moveTo>
                <a:lnTo>
                  <a:pt x="2" y="8"/>
                </a:lnTo>
                <a:lnTo>
                  <a:pt x="0" y="8"/>
                </a:lnTo>
                <a:lnTo>
                  <a:pt x="0" y="6"/>
                </a:lnTo>
                <a:lnTo>
                  <a:pt x="2" y="4"/>
                </a:lnTo>
                <a:lnTo>
                  <a:pt x="2" y="2"/>
                </a:lnTo>
                <a:lnTo>
                  <a:pt x="4" y="0"/>
                </a:lnTo>
                <a:lnTo>
                  <a:pt x="6" y="4"/>
                </a:lnTo>
                <a:lnTo>
                  <a:pt x="10" y="6"/>
                </a:lnTo>
                <a:lnTo>
                  <a:pt x="8" y="8"/>
                </a:lnTo>
                <a:lnTo>
                  <a:pt x="8" y="13"/>
                </a:lnTo>
                <a:lnTo>
                  <a:pt x="8" y="15"/>
                </a:lnTo>
                <a:lnTo>
                  <a:pt x="6" y="13"/>
                </a:lnTo>
                <a:lnTo>
                  <a:pt x="2" y="13"/>
                </a:lnTo>
                <a:lnTo>
                  <a:pt x="2" y="11"/>
                </a:lnTo>
                <a:lnTo>
                  <a:pt x="2" y="8"/>
                </a:lnTo>
                <a:close/>
              </a:path>
            </a:pathLst>
          </a:custGeom>
          <a:solidFill>
            <a:srgbClr val="EAEAEA"/>
          </a:solidFill>
          <a:ln w="2520">
            <a:solidFill>
              <a:srgbClr val="C0C0C0"/>
            </a:solidFill>
            <a:round/>
            <a:headEnd/>
            <a:tailEnd/>
          </a:ln>
        </p:spPr>
        <p:txBody>
          <a:bodyPr wrap="none" anchor="ctr"/>
          <a:lstStyle/>
          <a:p>
            <a:endParaRPr lang="en-US"/>
          </a:p>
        </p:txBody>
      </p:sp>
      <p:sp>
        <p:nvSpPr>
          <p:cNvPr id="30860" name="Freeform 142"/>
          <p:cNvSpPr>
            <a:spLocks noChangeArrowheads="1"/>
          </p:cNvSpPr>
          <p:nvPr/>
        </p:nvSpPr>
        <p:spPr bwMode="auto">
          <a:xfrm>
            <a:off x="4248150" y="2916238"/>
            <a:ext cx="123825" cy="88900"/>
          </a:xfrm>
          <a:custGeom>
            <a:avLst/>
            <a:gdLst>
              <a:gd name="T0" fmla="*/ 0 w 73"/>
              <a:gd name="T1" fmla="*/ 2147483647 h 56"/>
              <a:gd name="T2" fmla="*/ 2147483647 w 73"/>
              <a:gd name="T3" fmla="*/ 2147483647 h 56"/>
              <a:gd name="T4" fmla="*/ 2147483647 w 73"/>
              <a:gd name="T5" fmla="*/ 2147483647 h 56"/>
              <a:gd name="T6" fmla="*/ 2147483647 w 73"/>
              <a:gd name="T7" fmla="*/ 2147483647 h 56"/>
              <a:gd name="T8" fmla="*/ 2147483647 w 73"/>
              <a:gd name="T9" fmla="*/ 2147483647 h 56"/>
              <a:gd name="T10" fmla="*/ 2147483647 w 73"/>
              <a:gd name="T11" fmla="*/ 2147483647 h 56"/>
              <a:gd name="T12" fmla="*/ 2147483647 w 73"/>
              <a:gd name="T13" fmla="*/ 2147483647 h 56"/>
              <a:gd name="T14" fmla="*/ 2147483647 w 73"/>
              <a:gd name="T15" fmla="*/ 2147483647 h 56"/>
              <a:gd name="T16" fmla="*/ 2147483647 w 73"/>
              <a:gd name="T17" fmla="*/ 2147483647 h 56"/>
              <a:gd name="T18" fmla="*/ 2147483647 w 73"/>
              <a:gd name="T19" fmla="*/ 2147483647 h 56"/>
              <a:gd name="T20" fmla="*/ 2147483647 w 73"/>
              <a:gd name="T21" fmla="*/ 2147483647 h 56"/>
              <a:gd name="T22" fmla="*/ 2147483647 w 73"/>
              <a:gd name="T23" fmla="*/ 2147483647 h 56"/>
              <a:gd name="T24" fmla="*/ 2147483647 w 73"/>
              <a:gd name="T25" fmla="*/ 2147483647 h 56"/>
              <a:gd name="T26" fmla="*/ 2147483647 w 73"/>
              <a:gd name="T27" fmla="*/ 2147483647 h 56"/>
              <a:gd name="T28" fmla="*/ 2147483647 w 73"/>
              <a:gd name="T29" fmla="*/ 2147483647 h 56"/>
              <a:gd name="T30" fmla="*/ 2147483647 w 73"/>
              <a:gd name="T31" fmla="*/ 2147483647 h 56"/>
              <a:gd name="T32" fmla="*/ 2147483647 w 73"/>
              <a:gd name="T33" fmla="*/ 2147483647 h 56"/>
              <a:gd name="T34" fmla="*/ 2147483647 w 73"/>
              <a:gd name="T35" fmla="*/ 2147483647 h 56"/>
              <a:gd name="T36" fmla="*/ 2147483647 w 73"/>
              <a:gd name="T37" fmla="*/ 2147483647 h 56"/>
              <a:gd name="T38" fmla="*/ 2147483647 w 73"/>
              <a:gd name="T39" fmla="*/ 2147483647 h 56"/>
              <a:gd name="T40" fmla="*/ 2147483647 w 73"/>
              <a:gd name="T41" fmla="*/ 2147483647 h 56"/>
              <a:gd name="T42" fmla="*/ 2147483647 w 73"/>
              <a:gd name="T43" fmla="*/ 2147483647 h 56"/>
              <a:gd name="T44" fmla="*/ 2147483647 w 73"/>
              <a:gd name="T45" fmla="*/ 2147483647 h 56"/>
              <a:gd name="T46" fmla="*/ 2147483647 w 73"/>
              <a:gd name="T47" fmla="*/ 2147483647 h 56"/>
              <a:gd name="T48" fmla="*/ 2147483647 w 73"/>
              <a:gd name="T49" fmla="*/ 2147483647 h 56"/>
              <a:gd name="T50" fmla="*/ 2147483647 w 73"/>
              <a:gd name="T51" fmla="*/ 2147483647 h 56"/>
              <a:gd name="T52" fmla="*/ 2147483647 w 73"/>
              <a:gd name="T53" fmla="*/ 2147483647 h 56"/>
              <a:gd name="T54" fmla="*/ 2147483647 w 73"/>
              <a:gd name="T55" fmla="*/ 2147483647 h 56"/>
              <a:gd name="T56" fmla="*/ 2147483647 w 73"/>
              <a:gd name="T57" fmla="*/ 2147483647 h 56"/>
              <a:gd name="T58" fmla="*/ 2147483647 w 73"/>
              <a:gd name="T59" fmla="*/ 2147483647 h 56"/>
              <a:gd name="T60" fmla="*/ 2147483647 w 73"/>
              <a:gd name="T61" fmla="*/ 2147483647 h 56"/>
              <a:gd name="T62" fmla="*/ 2147483647 w 73"/>
              <a:gd name="T63" fmla="*/ 2147483647 h 56"/>
              <a:gd name="T64" fmla="*/ 2147483647 w 73"/>
              <a:gd name="T65" fmla="*/ 2147483647 h 56"/>
              <a:gd name="T66" fmla="*/ 2147483647 w 73"/>
              <a:gd name="T67" fmla="*/ 2147483647 h 56"/>
              <a:gd name="T68" fmla="*/ 2147483647 w 73"/>
              <a:gd name="T69" fmla="*/ 2147483647 h 56"/>
              <a:gd name="T70" fmla="*/ 2147483647 w 73"/>
              <a:gd name="T71" fmla="*/ 2147483647 h 56"/>
              <a:gd name="T72" fmla="*/ 2147483647 w 73"/>
              <a:gd name="T73" fmla="*/ 0 h 56"/>
              <a:gd name="T74" fmla="*/ 2147483647 w 73"/>
              <a:gd name="T75" fmla="*/ 0 h 56"/>
              <a:gd name="T76" fmla="*/ 2147483647 w 73"/>
              <a:gd name="T77" fmla="*/ 2147483647 h 56"/>
              <a:gd name="T78" fmla="*/ 2147483647 w 73"/>
              <a:gd name="T79" fmla="*/ 2147483647 h 56"/>
              <a:gd name="T80" fmla="*/ 2147483647 w 73"/>
              <a:gd name="T81" fmla="*/ 2147483647 h 56"/>
              <a:gd name="T82" fmla="*/ 2147483647 w 73"/>
              <a:gd name="T83" fmla="*/ 2147483647 h 56"/>
              <a:gd name="T84" fmla="*/ 2147483647 w 73"/>
              <a:gd name="T85" fmla="*/ 2147483647 h 56"/>
              <a:gd name="T86" fmla="*/ 0 w 73"/>
              <a:gd name="T87" fmla="*/ 2147483647 h 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
              <a:gd name="T133" fmla="*/ 0 h 56"/>
              <a:gd name="T134" fmla="*/ 73 w 73"/>
              <a:gd name="T135" fmla="*/ 56 h 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 h="56">
                <a:moveTo>
                  <a:pt x="0" y="25"/>
                </a:moveTo>
                <a:lnTo>
                  <a:pt x="4" y="29"/>
                </a:lnTo>
                <a:lnTo>
                  <a:pt x="10" y="35"/>
                </a:lnTo>
                <a:lnTo>
                  <a:pt x="18" y="37"/>
                </a:lnTo>
                <a:lnTo>
                  <a:pt x="25" y="37"/>
                </a:lnTo>
                <a:lnTo>
                  <a:pt x="27" y="50"/>
                </a:lnTo>
                <a:lnTo>
                  <a:pt x="35" y="50"/>
                </a:lnTo>
                <a:lnTo>
                  <a:pt x="45" y="52"/>
                </a:lnTo>
                <a:lnTo>
                  <a:pt x="46" y="54"/>
                </a:lnTo>
                <a:lnTo>
                  <a:pt x="46" y="56"/>
                </a:lnTo>
                <a:lnTo>
                  <a:pt x="52" y="52"/>
                </a:lnTo>
                <a:lnTo>
                  <a:pt x="54" y="52"/>
                </a:lnTo>
                <a:lnTo>
                  <a:pt x="58" y="52"/>
                </a:lnTo>
                <a:lnTo>
                  <a:pt x="60" y="50"/>
                </a:lnTo>
                <a:lnTo>
                  <a:pt x="62" y="48"/>
                </a:lnTo>
                <a:lnTo>
                  <a:pt x="66" y="48"/>
                </a:lnTo>
                <a:lnTo>
                  <a:pt x="66" y="46"/>
                </a:lnTo>
                <a:lnTo>
                  <a:pt x="66" y="40"/>
                </a:lnTo>
                <a:lnTo>
                  <a:pt x="68" y="33"/>
                </a:lnTo>
                <a:lnTo>
                  <a:pt x="71" y="29"/>
                </a:lnTo>
                <a:lnTo>
                  <a:pt x="73" y="23"/>
                </a:lnTo>
                <a:lnTo>
                  <a:pt x="73" y="21"/>
                </a:lnTo>
                <a:lnTo>
                  <a:pt x="71" y="21"/>
                </a:lnTo>
                <a:lnTo>
                  <a:pt x="68" y="19"/>
                </a:lnTo>
                <a:lnTo>
                  <a:pt x="64" y="17"/>
                </a:lnTo>
                <a:lnTo>
                  <a:pt x="62" y="16"/>
                </a:lnTo>
                <a:lnTo>
                  <a:pt x="58" y="14"/>
                </a:lnTo>
                <a:lnTo>
                  <a:pt x="54" y="14"/>
                </a:lnTo>
                <a:lnTo>
                  <a:pt x="50" y="10"/>
                </a:lnTo>
                <a:lnTo>
                  <a:pt x="50" y="8"/>
                </a:lnTo>
                <a:lnTo>
                  <a:pt x="48" y="8"/>
                </a:lnTo>
                <a:lnTo>
                  <a:pt x="45" y="8"/>
                </a:lnTo>
                <a:lnTo>
                  <a:pt x="41" y="8"/>
                </a:lnTo>
                <a:lnTo>
                  <a:pt x="37" y="6"/>
                </a:lnTo>
                <a:lnTo>
                  <a:pt x="33" y="4"/>
                </a:lnTo>
                <a:lnTo>
                  <a:pt x="25" y="2"/>
                </a:lnTo>
                <a:lnTo>
                  <a:pt x="18" y="0"/>
                </a:lnTo>
                <a:lnTo>
                  <a:pt x="14" y="0"/>
                </a:lnTo>
                <a:lnTo>
                  <a:pt x="6" y="2"/>
                </a:lnTo>
                <a:lnTo>
                  <a:pt x="2" y="2"/>
                </a:lnTo>
                <a:lnTo>
                  <a:pt x="2" y="4"/>
                </a:lnTo>
                <a:lnTo>
                  <a:pt x="2" y="16"/>
                </a:lnTo>
                <a:lnTo>
                  <a:pt x="2" y="25"/>
                </a:lnTo>
                <a:lnTo>
                  <a:pt x="0" y="25"/>
                </a:lnTo>
                <a:close/>
              </a:path>
            </a:pathLst>
          </a:custGeom>
          <a:solidFill>
            <a:srgbClr val="EAEAEA"/>
          </a:solidFill>
          <a:ln w="2520">
            <a:solidFill>
              <a:srgbClr val="C0C0C0"/>
            </a:solidFill>
            <a:round/>
            <a:headEnd/>
            <a:tailEnd/>
          </a:ln>
        </p:spPr>
        <p:txBody>
          <a:bodyPr wrap="none" anchor="ctr"/>
          <a:lstStyle/>
          <a:p>
            <a:endParaRPr lang="en-US"/>
          </a:p>
        </p:txBody>
      </p:sp>
      <p:sp>
        <p:nvSpPr>
          <p:cNvPr id="30861" name="Freeform 143"/>
          <p:cNvSpPr>
            <a:spLocks noChangeArrowheads="1"/>
          </p:cNvSpPr>
          <p:nvPr/>
        </p:nvSpPr>
        <p:spPr bwMode="auto">
          <a:xfrm>
            <a:off x="3979863" y="3562350"/>
            <a:ext cx="360362" cy="349250"/>
          </a:xfrm>
          <a:custGeom>
            <a:avLst/>
            <a:gdLst>
              <a:gd name="T0" fmla="*/ 2147483647 w 211"/>
              <a:gd name="T1" fmla="*/ 2147483647 h 220"/>
              <a:gd name="T2" fmla="*/ 2147483647 w 211"/>
              <a:gd name="T3" fmla="*/ 2147483647 h 220"/>
              <a:gd name="T4" fmla="*/ 2147483647 w 211"/>
              <a:gd name="T5" fmla="*/ 2147483647 h 220"/>
              <a:gd name="T6" fmla="*/ 2147483647 w 211"/>
              <a:gd name="T7" fmla="*/ 2147483647 h 220"/>
              <a:gd name="T8" fmla="*/ 2147483647 w 211"/>
              <a:gd name="T9" fmla="*/ 2147483647 h 220"/>
              <a:gd name="T10" fmla="*/ 2147483647 w 211"/>
              <a:gd name="T11" fmla="*/ 2147483647 h 220"/>
              <a:gd name="T12" fmla="*/ 2147483647 w 211"/>
              <a:gd name="T13" fmla="*/ 2147483647 h 220"/>
              <a:gd name="T14" fmla="*/ 2147483647 w 211"/>
              <a:gd name="T15" fmla="*/ 2147483647 h 220"/>
              <a:gd name="T16" fmla="*/ 2147483647 w 211"/>
              <a:gd name="T17" fmla="*/ 2147483647 h 220"/>
              <a:gd name="T18" fmla="*/ 2147483647 w 211"/>
              <a:gd name="T19" fmla="*/ 2147483647 h 220"/>
              <a:gd name="T20" fmla="*/ 2147483647 w 211"/>
              <a:gd name="T21" fmla="*/ 2147483647 h 220"/>
              <a:gd name="T22" fmla="*/ 2147483647 w 211"/>
              <a:gd name="T23" fmla="*/ 2147483647 h 220"/>
              <a:gd name="T24" fmla="*/ 2147483647 w 211"/>
              <a:gd name="T25" fmla="*/ 2147483647 h 220"/>
              <a:gd name="T26" fmla="*/ 0 w 211"/>
              <a:gd name="T27" fmla="*/ 2147483647 h 220"/>
              <a:gd name="T28" fmla="*/ 2147483647 w 211"/>
              <a:gd name="T29" fmla="*/ 2147483647 h 220"/>
              <a:gd name="T30" fmla="*/ 2147483647 w 211"/>
              <a:gd name="T31" fmla="*/ 2147483647 h 220"/>
              <a:gd name="T32" fmla="*/ 2147483647 w 211"/>
              <a:gd name="T33" fmla="*/ 2147483647 h 220"/>
              <a:gd name="T34" fmla="*/ 2147483647 w 211"/>
              <a:gd name="T35" fmla="*/ 2147483647 h 220"/>
              <a:gd name="T36" fmla="*/ 2147483647 w 211"/>
              <a:gd name="T37" fmla="*/ 2147483647 h 220"/>
              <a:gd name="T38" fmla="*/ 2147483647 w 211"/>
              <a:gd name="T39" fmla="*/ 2147483647 h 220"/>
              <a:gd name="T40" fmla="*/ 2147483647 w 211"/>
              <a:gd name="T41" fmla="*/ 2147483647 h 220"/>
              <a:gd name="T42" fmla="*/ 2147483647 w 211"/>
              <a:gd name="T43" fmla="*/ 2147483647 h 220"/>
              <a:gd name="T44" fmla="*/ 2147483647 w 211"/>
              <a:gd name="T45" fmla="*/ 2147483647 h 220"/>
              <a:gd name="T46" fmla="*/ 2147483647 w 211"/>
              <a:gd name="T47" fmla="*/ 2147483647 h 220"/>
              <a:gd name="T48" fmla="*/ 2147483647 w 211"/>
              <a:gd name="T49" fmla="*/ 2147483647 h 220"/>
              <a:gd name="T50" fmla="*/ 2147483647 w 211"/>
              <a:gd name="T51" fmla="*/ 2147483647 h 220"/>
              <a:gd name="T52" fmla="*/ 2147483647 w 211"/>
              <a:gd name="T53" fmla="*/ 2147483647 h 220"/>
              <a:gd name="T54" fmla="*/ 2147483647 w 211"/>
              <a:gd name="T55" fmla="*/ 2147483647 h 220"/>
              <a:gd name="T56" fmla="*/ 2147483647 w 211"/>
              <a:gd name="T57" fmla="*/ 2147483647 h 220"/>
              <a:gd name="T58" fmla="*/ 2147483647 w 211"/>
              <a:gd name="T59" fmla="*/ 2147483647 h 220"/>
              <a:gd name="T60" fmla="*/ 2147483647 w 211"/>
              <a:gd name="T61" fmla="*/ 2147483647 h 220"/>
              <a:gd name="T62" fmla="*/ 2147483647 w 211"/>
              <a:gd name="T63" fmla="*/ 2147483647 h 220"/>
              <a:gd name="T64" fmla="*/ 2147483647 w 211"/>
              <a:gd name="T65" fmla="*/ 2147483647 h 220"/>
              <a:gd name="T66" fmla="*/ 2147483647 w 211"/>
              <a:gd name="T67" fmla="*/ 2147483647 h 220"/>
              <a:gd name="T68" fmla="*/ 2147483647 w 211"/>
              <a:gd name="T69" fmla="*/ 2147483647 h 220"/>
              <a:gd name="T70" fmla="*/ 2147483647 w 211"/>
              <a:gd name="T71" fmla="*/ 2147483647 h 220"/>
              <a:gd name="T72" fmla="*/ 2147483647 w 211"/>
              <a:gd name="T73" fmla="*/ 2147483647 h 220"/>
              <a:gd name="T74" fmla="*/ 2147483647 w 211"/>
              <a:gd name="T75" fmla="*/ 2147483647 h 220"/>
              <a:gd name="T76" fmla="*/ 2147483647 w 211"/>
              <a:gd name="T77" fmla="*/ 2147483647 h 220"/>
              <a:gd name="T78" fmla="*/ 2147483647 w 211"/>
              <a:gd name="T79" fmla="*/ 2147483647 h 220"/>
              <a:gd name="T80" fmla="*/ 2147483647 w 211"/>
              <a:gd name="T81" fmla="*/ 2147483647 h 220"/>
              <a:gd name="T82" fmla="*/ 2147483647 w 211"/>
              <a:gd name="T83" fmla="*/ 2147483647 h 220"/>
              <a:gd name="T84" fmla="*/ 2147483647 w 211"/>
              <a:gd name="T85" fmla="*/ 2147483647 h 220"/>
              <a:gd name="T86" fmla="*/ 2147483647 w 211"/>
              <a:gd name="T87" fmla="*/ 2147483647 h 220"/>
              <a:gd name="T88" fmla="*/ 2147483647 w 211"/>
              <a:gd name="T89" fmla="*/ 2147483647 h 2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1"/>
              <a:gd name="T136" fmla="*/ 0 h 220"/>
              <a:gd name="T137" fmla="*/ 211 w 211"/>
              <a:gd name="T138" fmla="*/ 220 h 22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1" h="220">
                <a:moveTo>
                  <a:pt x="36" y="0"/>
                </a:moveTo>
                <a:lnTo>
                  <a:pt x="33" y="5"/>
                </a:lnTo>
                <a:lnTo>
                  <a:pt x="35" y="9"/>
                </a:lnTo>
                <a:lnTo>
                  <a:pt x="31" y="13"/>
                </a:lnTo>
                <a:lnTo>
                  <a:pt x="27" y="17"/>
                </a:lnTo>
                <a:lnTo>
                  <a:pt x="23" y="19"/>
                </a:lnTo>
                <a:lnTo>
                  <a:pt x="19" y="21"/>
                </a:lnTo>
                <a:lnTo>
                  <a:pt x="17" y="23"/>
                </a:lnTo>
                <a:lnTo>
                  <a:pt x="17" y="26"/>
                </a:lnTo>
                <a:lnTo>
                  <a:pt x="17" y="32"/>
                </a:lnTo>
                <a:lnTo>
                  <a:pt x="17" y="36"/>
                </a:lnTo>
                <a:lnTo>
                  <a:pt x="15" y="40"/>
                </a:lnTo>
                <a:lnTo>
                  <a:pt x="13" y="44"/>
                </a:lnTo>
                <a:lnTo>
                  <a:pt x="10" y="44"/>
                </a:lnTo>
                <a:lnTo>
                  <a:pt x="8" y="44"/>
                </a:lnTo>
                <a:lnTo>
                  <a:pt x="6" y="46"/>
                </a:lnTo>
                <a:lnTo>
                  <a:pt x="6" y="49"/>
                </a:lnTo>
                <a:lnTo>
                  <a:pt x="8" y="51"/>
                </a:lnTo>
                <a:lnTo>
                  <a:pt x="6" y="76"/>
                </a:lnTo>
                <a:lnTo>
                  <a:pt x="12" y="82"/>
                </a:lnTo>
                <a:lnTo>
                  <a:pt x="8" y="84"/>
                </a:lnTo>
                <a:lnTo>
                  <a:pt x="8" y="86"/>
                </a:lnTo>
                <a:lnTo>
                  <a:pt x="8" y="90"/>
                </a:lnTo>
                <a:lnTo>
                  <a:pt x="8" y="92"/>
                </a:lnTo>
                <a:lnTo>
                  <a:pt x="8" y="97"/>
                </a:lnTo>
                <a:lnTo>
                  <a:pt x="8" y="107"/>
                </a:lnTo>
                <a:lnTo>
                  <a:pt x="4" y="113"/>
                </a:lnTo>
                <a:lnTo>
                  <a:pt x="0" y="115"/>
                </a:lnTo>
                <a:lnTo>
                  <a:pt x="0" y="117"/>
                </a:lnTo>
                <a:lnTo>
                  <a:pt x="4" y="120"/>
                </a:lnTo>
                <a:lnTo>
                  <a:pt x="6" y="124"/>
                </a:lnTo>
                <a:lnTo>
                  <a:pt x="8" y="130"/>
                </a:lnTo>
                <a:lnTo>
                  <a:pt x="12" y="132"/>
                </a:lnTo>
                <a:lnTo>
                  <a:pt x="12" y="136"/>
                </a:lnTo>
                <a:lnTo>
                  <a:pt x="13" y="142"/>
                </a:lnTo>
                <a:lnTo>
                  <a:pt x="17" y="145"/>
                </a:lnTo>
                <a:lnTo>
                  <a:pt x="21" y="145"/>
                </a:lnTo>
                <a:lnTo>
                  <a:pt x="25" y="147"/>
                </a:lnTo>
                <a:lnTo>
                  <a:pt x="29" y="149"/>
                </a:lnTo>
                <a:lnTo>
                  <a:pt x="31" y="151"/>
                </a:lnTo>
                <a:lnTo>
                  <a:pt x="36" y="155"/>
                </a:lnTo>
                <a:lnTo>
                  <a:pt x="38" y="157"/>
                </a:lnTo>
                <a:lnTo>
                  <a:pt x="67" y="174"/>
                </a:lnTo>
                <a:lnTo>
                  <a:pt x="69" y="172"/>
                </a:lnTo>
                <a:lnTo>
                  <a:pt x="79" y="165"/>
                </a:lnTo>
                <a:lnTo>
                  <a:pt x="90" y="157"/>
                </a:lnTo>
                <a:lnTo>
                  <a:pt x="198" y="220"/>
                </a:lnTo>
                <a:lnTo>
                  <a:pt x="198" y="209"/>
                </a:lnTo>
                <a:lnTo>
                  <a:pt x="211" y="209"/>
                </a:lnTo>
                <a:lnTo>
                  <a:pt x="211" y="180"/>
                </a:lnTo>
                <a:lnTo>
                  <a:pt x="209" y="67"/>
                </a:lnTo>
                <a:lnTo>
                  <a:pt x="207" y="63"/>
                </a:lnTo>
                <a:lnTo>
                  <a:pt x="205" y="61"/>
                </a:lnTo>
                <a:lnTo>
                  <a:pt x="205" y="55"/>
                </a:lnTo>
                <a:lnTo>
                  <a:pt x="205" y="49"/>
                </a:lnTo>
                <a:lnTo>
                  <a:pt x="207" y="46"/>
                </a:lnTo>
                <a:lnTo>
                  <a:pt x="207" y="40"/>
                </a:lnTo>
                <a:lnTo>
                  <a:pt x="205" y="34"/>
                </a:lnTo>
                <a:lnTo>
                  <a:pt x="203" y="28"/>
                </a:lnTo>
                <a:lnTo>
                  <a:pt x="203" y="26"/>
                </a:lnTo>
                <a:lnTo>
                  <a:pt x="198" y="23"/>
                </a:lnTo>
                <a:lnTo>
                  <a:pt x="196" y="21"/>
                </a:lnTo>
                <a:lnTo>
                  <a:pt x="188" y="21"/>
                </a:lnTo>
                <a:lnTo>
                  <a:pt x="182" y="21"/>
                </a:lnTo>
                <a:lnTo>
                  <a:pt x="180" y="13"/>
                </a:lnTo>
                <a:lnTo>
                  <a:pt x="169" y="9"/>
                </a:lnTo>
                <a:lnTo>
                  <a:pt x="161" y="7"/>
                </a:lnTo>
                <a:lnTo>
                  <a:pt x="155" y="9"/>
                </a:lnTo>
                <a:lnTo>
                  <a:pt x="150" y="15"/>
                </a:lnTo>
                <a:lnTo>
                  <a:pt x="144" y="19"/>
                </a:lnTo>
                <a:lnTo>
                  <a:pt x="140" y="24"/>
                </a:lnTo>
                <a:lnTo>
                  <a:pt x="142" y="28"/>
                </a:lnTo>
                <a:lnTo>
                  <a:pt x="146" y="30"/>
                </a:lnTo>
                <a:lnTo>
                  <a:pt x="146" y="34"/>
                </a:lnTo>
                <a:lnTo>
                  <a:pt x="146" y="38"/>
                </a:lnTo>
                <a:lnTo>
                  <a:pt x="138" y="44"/>
                </a:lnTo>
                <a:lnTo>
                  <a:pt x="132" y="49"/>
                </a:lnTo>
                <a:lnTo>
                  <a:pt x="129" y="46"/>
                </a:lnTo>
                <a:lnTo>
                  <a:pt x="127" y="44"/>
                </a:lnTo>
                <a:lnTo>
                  <a:pt x="109" y="40"/>
                </a:lnTo>
                <a:lnTo>
                  <a:pt x="94" y="34"/>
                </a:lnTo>
                <a:lnTo>
                  <a:pt x="84" y="24"/>
                </a:lnTo>
                <a:lnTo>
                  <a:pt x="77" y="15"/>
                </a:lnTo>
                <a:lnTo>
                  <a:pt x="63" y="13"/>
                </a:lnTo>
                <a:lnTo>
                  <a:pt x="48" y="11"/>
                </a:lnTo>
                <a:lnTo>
                  <a:pt x="48" y="7"/>
                </a:lnTo>
                <a:lnTo>
                  <a:pt x="42" y="7"/>
                </a:lnTo>
                <a:lnTo>
                  <a:pt x="38" y="5"/>
                </a:lnTo>
                <a:lnTo>
                  <a:pt x="36" y="1"/>
                </a:lnTo>
                <a:lnTo>
                  <a:pt x="36" y="0"/>
                </a:lnTo>
                <a:close/>
              </a:path>
            </a:pathLst>
          </a:custGeom>
          <a:solidFill>
            <a:srgbClr val="EAEAEA"/>
          </a:solidFill>
          <a:ln w="2520">
            <a:solidFill>
              <a:srgbClr val="C0C0C0"/>
            </a:solidFill>
            <a:round/>
            <a:headEnd/>
            <a:tailEnd/>
          </a:ln>
        </p:spPr>
        <p:txBody>
          <a:bodyPr wrap="none" anchor="ctr"/>
          <a:lstStyle/>
          <a:p>
            <a:endParaRPr lang="en-US"/>
          </a:p>
        </p:txBody>
      </p:sp>
      <p:sp>
        <p:nvSpPr>
          <p:cNvPr id="30862" name="Freeform 144"/>
          <p:cNvSpPr>
            <a:spLocks noChangeArrowheads="1"/>
          </p:cNvSpPr>
          <p:nvPr/>
        </p:nvSpPr>
        <p:spPr bwMode="auto">
          <a:xfrm>
            <a:off x="3552825" y="4183063"/>
            <a:ext cx="95250" cy="115887"/>
          </a:xfrm>
          <a:custGeom>
            <a:avLst/>
            <a:gdLst>
              <a:gd name="T0" fmla="*/ 0 w 55"/>
              <a:gd name="T1" fmla="*/ 2147483647 h 73"/>
              <a:gd name="T2" fmla="*/ 2147483647 w 55"/>
              <a:gd name="T3" fmla="*/ 2147483647 h 73"/>
              <a:gd name="T4" fmla="*/ 2147483647 w 55"/>
              <a:gd name="T5" fmla="*/ 2147483647 h 73"/>
              <a:gd name="T6" fmla="*/ 2147483647 w 55"/>
              <a:gd name="T7" fmla="*/ 2147483647 h 73"/>
              <a:gd name="T8" fmla="*/ 2147483647 w 55"/>
              <a:gd name="T9" fmla="*/ 2147483647 h 73"/>
              <a:gd name="T10" fmla="*/ 2147483647 w 55"/>
              <a:gd name="T11" fmla="*/ 2147483647 h 73"/>
              <a:gd name="T12" fmla="*/ 2147483647 w 55"/>
              <a:gd name="T13" fmla="*/ 2147483647 h 73"/>
              <a:gd name="T14" fmla="*/ 2147483647 w 55"/>
              <a:gd name="T15" fmla="*/ 2147483647 h 73"/>
              <a:gd name="T16" fmla="*/ 2147483647 w 55"/>
              <a:gd name="T17" fmla="*/ 2147483647 h 73"/>
              <a:gd name="T18" fmla="*/ 2147483647 w 55"/>
              <a:gd name="T19" fmla="*/ 2147483647 h 73"/>
              <a:gd name="T20" fmla="*/ 2147483647 w 55"/>
              <a:gd name="T21" fmla="*/ 2147483647 h 73"/>
              <a:gd name="T22" fmla="*/ 2147483647 w 55"/>
              <a:gd name="T23" fmla="*/ 2147483647 h 73"/>
              <a:gd name="T24" fmla="*/ 2147483647 w 55"/>
              <a:gd name="T25" fmla="*/ 2147483647 h 73"/>
              <a:gd name="T26" fmla="*/ 2147483647 w 55"/>
              <a:gd name="T27" fmla="*/ 2147483647 h 73"/>
              <a:gd name="T28" fmla="*/ 2147483647 w 55"/>
              <a:gd name="T29" fmla="*/ 2147483647 h 73"/>
              <a:gd name="T30" fmla="*/ 2147483647 w 55"/>
              <a:gd name="T31" fmla="*/ 2147483647 h 73"/>
              <a:gd name="T32" fmla="*/ 2147483647 w 55"/>
              <a:gd name="T33" fmla="*/ 2147483647 h 73"/>
              <a:gd name="T34" fmla="*/ 2147483647 w 55"/>
              <a:gd name="T35" fmla="*/ 2147483647 h 73"/>
              <a:gd name="T36" fmla="*/ 2147483647 w 55"/>
              <a:gd name="T37" fmla="*/ 2147483647 h 73"/>
              <a:gd name="T38" fmla="*/ 2147483647 w 55"/>
              <a:gd name="T39" fmla="*/ 2147483647 h 73"/>
              <a:gd name="T40" fmla="*/ 2147483647 w 55"/>
              <a:gd name="T41" fmla="*/ 2147483647 h 73"/>
              <a:gd name="T42" fmla="*/ 2147483647 w 55"/>
              <a:gd name="T43" fmla="*/ 2147483647 h 73"/>
              <a:gd name="T44" fmla="*/ 2147483647 w 55"/>
              <a:gd name="T45" fmla="*/ 2147483647 h 73"/>
              <a:gd name="T46" fmla="*/ 2147483647 w 55"/>
              <a:gd name="T47" fmla="*/ 2147483647 h 73"/>
              <a:gd name="T48" fmla="*/ 2147483647 w 55"/>
              <a:gd name="T49" fmla="*/ 2147483647 h 73"/>
              <a:gd name="T50" fmla="*/ 2147483647 w 55"/>
              <a:gd name="T51" fmla="*/ 2147483647 h 73"/>
              <a:gd name="T52" fmla="*/ 2147483647 w 55"/>
              <a:gd name="T53" fmla="*/ 2147483647 h 73"/>
              <a:gd name="T54" fmla="*/ 2147483647 w 55"/>
              <a:gd name="T55" fmla="*/ 2147483647 h 73"/>
              <a:gd name="T56" fmla="*/ 2147483647 w 55"/>
              <a:gd name="T57" fmla="*/ 2147483647 h 73"/>
              <a:gd name="T58" fmla="*/ 2147483647 w 55"/>
              <a:gd name="T59" fmla="*/ 2147483647 h 73"/>
              <a:gd name="T60" fmla="*/ 2147483647 w 55"/>
              <a:gd name="T61" fmla="*/ 2147483647 h 73"/>
              <a:gd name="T62" fmla="*/ 2147483647 w 55"/>
              <a:gd name="T63" fmla="*/ 2147483647 h 73"/>
              <a:gd name="T64" fmla="*/ 2147483647 w 55"/>
              <a:gd name="T65" fmla="*/ 2147483647 h 73"/>
              <a:gd name="T66" fmla="*/ 2147483647 w 55"/>
              <a:gd name="T67" fmla="*/ 2147483647 h 73"/>
              <a:gd name="T68" fmla="*/ 2147483647 w 55"/>
              <a:gd name="T69" fmla="*/ 2147483647 h 73"/>
              <a:gd name="T70" fmla="*/ 2147483647 w 55"/>
              <a:gd name="T71" fmla="*/ 2147483647 h 73"/>
              <a:gd name="T72" fmla="*/ 2147483647 w 55"/>
              <a:gd name="T73" fmla="*/ 2147483647 h 73"/>
              <a:gd name="T74" fmla="*/ 2147483647 w 55"/>
              <a:gd name="T75" fmla="*/ 0 h 73"/>
              <a:gd name="T76" fmla="*/ 2147483647 w 55"/>
              <a:gd name="T77" fmla="*/ 2147483647 h 73"/>
              <a:gd name="T78" fmla="*/ 2147483647 w 55"/>
              <a:gd name="T79" fmla="*/ 2147483647 h 73"/>
              <a:gd name="T80" fmla="*/ 2147483647 w 55"/>
              <a:gd name="T81" fmla="*/ 2147483647 h 73"/>
              <a:gd name="T82" fmla="*/ 2147483647 w 55"/>
              <a:gd name="T83" fmla="*/ 2147483647 h 73"/>
              <a:gd name="T84" fmla="*/ 2147483647 w 55"/>
              <a:gd name="T85" fmla="*/ 2147483647 h 73"/>
              <a:gd name="T86" fmla="*/ 2147483647 w 55"/>
              <a:gd name="T87" fmla="*/ 2147483647 h 73"/>
              <a:gd name="T88" fmla="*/ 2147483647 w 55"/>
              <a:gd name="T89" fmla="*/ 2147483647 h 73"/>
              <a:gd name="T90" fmla="*/ 2147483647 w 55"/>
              <a:gd name="T91" fmla="*/ 2147483647 h 73"/>
              <a:gd name="T92" fmla="*/ 2147483647 w 55"/>
              <a:gd name="T93" fmla="*/ 2147483647 h 73"/>
              <a:gd name="T94" fmla="*/ 2147483647 w 55"/>
              <a:gd name="T95" fmla="*/ 2147483647 h 73"/>
              <a:gd name="T96" fmla="*/ 2147483647 w 55"/>
              <a:gd name="T97" fmla="*/ 2147483647 h 73"/>
              <a:gd name="T98" fmla="*/ 0 w 55"/>
              <a:gd name="T99" fmla="*/ 2147483647 h 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5"/>
              <a:gd name="T151" fmla="*/ 0 h 73"/>
              <a:gd name="T152" fmla="*/ 55 w 55"/>
              <a:gd name="T153" fmla="*/ 73 h 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5" h="73">
                <a:moveTo>
                  <a:pt x="0" y="33"/>
                </a:moveTo>
                <a:lnTo>
                  <a:pt x="2" y="36"/>
                </a:lnTo>
                <a:lnTo>
                  <a:pt x="3" y="40"/>
                </a:lnTo>
                <a:lnTo>
                  <a:pt x="11" y="46"/>
                </a:lnTo>
                <a:lnTo>
                  <a:pt x="19" y="50"/>
                </a:lnTo>
                <a:lnTo>
                  <a:pt x="25" y="58"/>
                </a:lnTo>
                <a:lnTo>
                  <a:pt x="32" y="65"/>
                </a:lnTo>
                <a:lnTo>
                  <a:pt x="36" y="69"/>
                </a:lnTo>
                <a:lnTo>
                  <a:pt x="40" y="71"/>
                </a:lnTo>
                <a:lnTo>
                  <a:pt x="46" y="73"/>
                </a:lnTo>
                <a:lnTo>
                  <a:pt x="51" y="73"/>
                </a:lnTo>
                <a:lnTo>
                  <a:pt x="51" y="71"/>
                </a:lnTo>
                <a:lnTo>
                  <a:pt x="51" y="67"/>
                </a:lnTo>
                <a:lnTo>
                  <a:pt x="49" y="63"/>
                </a:lnTo>
                <a:lnTo>
                  <a:pt x="51" y="61"/>
                </a:lnTo>
                <a:lnTo>
                  <a:pt x="53" y="58"/>
                </a:lnTo>
                <a:lnTo>
                  <a:pt x="53" y="54"/>
                </a:lnTo>
                <a:lnTo>
                  <a:pt x="55" y="50"/>
                </a:lnTo>
                <a:lnTo>
                  <a:pt x="53" y="50"/>
                </a:lnTo>
                <a:lnTo>
                  <a:pt x="49" y="48"/>
                </a:lnTo>
                <a:lnTo>
                  <a:pt x="48" y="42"/>
                </a:lnTo>
                <a:lnTo>
                  <a:pt x="46" y="38"/>
                </a:lnTo>
                <a:lnTo>
                  <a:pt x="44" y="35"/>
                </a:lnTo>
                <a:lnTo>
                  <a:pt x="38" y="33"/>
                </a:lnTo>
                <a:lnTo>
                  <a:pt x="36" y="33"/>
                </a:lnTo>
                <a:lnTo>
                  <a:pt x="38" y="29"/>
                </a:lnTo>
                <a:lnTo>
                  <a:pt x="42" y="23"/>
                </a:lnTo>
                <a:lnTo>
                  <a:pt x="42" y="17"/>
                </a:lnTo>
                <a:lnTo>
                  <a:pt x="40" y="13"/>
                </a:lnTo>
                <a:lnTo>
                  <a:pt x="40" y="11"/>
                </a:lnTo>
                <a:lnTo>
                  <a:pt x="36" y="13"/>
                </a:lnTo>
                <a:lnTo>
                  <a:pt x="32" y="19"/>
                </a:lnTo>
                <a:lnTo>
                  <a:pt x="30" y="21"/>
                </a:lnTo>
                <a:lnTo>
                  <a:pt x="28" y="17"/>
                </a:lnTo>
                <a:lnTo>
                  <a:pt x="30" y="15"/>
                </a:lnTo>
                <a:lnTo>
                  <a:pt x="30" y="8"/>
                </a:lnTo>
                <a:lnTo>
                  <a:pt x="28" y="2"/>
                </a:lnTo>
                <a:lnTo>
                  <a:pt x="26" y="0"/>
                </a:lnTo>
                <a:lnTo>
                  <a:pt x="26" y="2"/>
                </a:lnTo>
                <a:lnTo>
                  <a:pt x="25" y="4"/>
                </a:lnTo>
                <a:lnTo>
                  <a:pt x="21" y="4"/>
                </a:lnTo>
                <a:lnTo>
                  <a:pt x="19" y="4"/>
                </a:lnTo>
                <a:lnTo>
                  <a:pt x="19" y="6"/>
                </a:lnTo>
                <a:lnTo>
                  <a:pt x="17" y="10"/>
                </a:lnTo>
                <a:lnTo>
                  <a:pt x="13" y="11"/>
                </a:lnTo>
                <a:lnTo>
                  <a:pt x="11" y="13"/>
                </a:lnTo>
                <a:lnTo>
                  <a:pt x="9" y="17"/>
                </a:lnTo>
                <a:lnTo>
                  <a:pt x="5" y="23"/>
                </a:lnTo>
                <a:lnTo>
                  <a:pt x="2" y="29"/>
                </a:lnTo>
                <a:lnTo>
                  <a:pt x="0" y="33"/>
                </a:lnTo>
                <a:close/>
              </a:path>
            </a:pathLst>
          </a:custGeom>
          <a:solidFill>
            <a:srgbClr val="EAEAEA"/>
          </a:solidFill>
          <a:ln w="2520">
            <a:solidFill>
              <a:srgbClr val="C0C0C0"/>
            </a:solidFill>
            <a:round/>
            <a:headEnd/>
            <a:tailEnd/>
          </a:ln>
        </p:spPr>
        <p:txBody>
          <a:bodyPr wrap="none" anchor="ctr"/>
          <a:lstStyle/>
          <a:p>
            <a:endParaRPr lang="en-US"/>
          </a:p>
        </p:txBody>
      </p:sp>
      <p:sp>
        <p:nvSpPr>
          <p:cNvPr id="30863" name="Freeform 145"/>
          <p:cNvSpPr>
            <a:spLocks noChangeArrowheads="1"/>
          </p:cNvSpPr>
          <p:nvPr/>
        </p:nvSpPr>
        <p:spPr bwMode="auto">
          <a:xfrm>
            <a:off x="4371975" y="5127625"/>
            <a:ext cx="39688" cy="33338"/>
          </a:xfrm>
          <a:custGeom>
            <a:avLst/>
            <a:gdLst>
              <a:gd name="T0" fmla="*/ 2147483647 w 23"/>
              <a:gd name="T1" fmla="*/ 2147483647 h 21"/>
              <a:gd name="T2" fmla="*/ 2147483647 w 23"/>
              <a:gd name="T3" fmla="*/ 2147483647 h 21"/>
              <a:gd name="T4" fmla="*/ 2147483647 w 23"/>
              <a:gd name="T5" fmla="*/ 2147483647 h 21"/>
              <a:gd name="T6" fmla="*/ 2147483647 w 23"/>
              <a:gd name="T7" fmla="*/ 2147483647 h 21"/>
              <a:gd name="T8" fmla="*/ 2147483647 w 23"/>
              <a:gd name="T9" fmla="*/ 2147483647 h 21"/>
              <a:gd name="T10" fmla="*/ 2147483647 w 23"/>
              <a:gd name="T11" fmla="*/ 2147483647 h 21"/>
              <a:gd name="T12" fmla="*/ 2147483647 w 23"/>
              <a:gd name="T13" fmla="*/ 2147483647 h 21"/>
              <a:gd name="T14" fmla="*/ 2147483647 w 23"/>
              <a:gd name="T15" fmla="*/ 2147483647 h 21"/>
              <a:gd name="T16" fmla="*/ 2147483647 w 23"/>
              <a:gd name="T17" fmla="*/ 2147483647 h 21"/>
              <a:gd name="T18" fmla="*/ 2147483647 w 23"/>
              <a:gd name="T19" fmla="*/ 2147483647 h 21"/>
              <a:gd name="T20" fmla="*/ 2147483647 w 23"/>
              <a:gd name="T21" fmla="*/ 2147483647 h 21"/>
              <a:gd name="T22" fmla="*/ 2147483647 w 23"/>
              <a:gd name="T23" fmla="*/ 0 h 21"/>
              <a:gd name="T24" fmla="*/ 2147483647 w 23"/>
              <a:gd name="T25" fmla="*/ 0 h 21"/>
              <a:gd name="T26" fmla="*/ 2147483647 w 23"/>
              <a:gd name="T27" fmla="*/ 2147483647 h 21"/>
              <a:gd name="T28" fmla="*/ 2147483647 w 23"/>
              <a:gd name="T29" fmla="*/ 2147483647 h 21"/>
              <a:gd name="T30" fmla="*/ 2147483647 w 23"/>
              <a:gd name="T31" fmla="*/ 2147483647 h 21"/>
              <a:gd name="T32" fmla="*/ 2147483647 w 23"/>
              <a:gd name="T33" fmla="*/ 2147483647 h 21"/>
              <a:gd name="T34" fmla="*/ 0 w 23"/>
              <a:gd name="T35" fmla="*/ 2147483647 h 21"/>
              <a:gd name="T36" fmla="*/ 0 w 23"/>
              <a:gd name="T37" fmla="*/ 2147483647 h 21"/>
              <a:gd name="T38" fmla="*/ 2147483647 w 23"/>
              <a:gd name="T39" fmla="*/ 2147483647 h 21"/>
              <a:gd name="T40" fmla="*/ 2147483647 w 23"/>
              <a:gd name="T41" fmla="*/ 2147483647 h 21"/>
              <a:gd name="T42" fmla="*/ 2147483647 w 23"/>
              <a:gd name="T43" fmla="*/ 2147483647 h 21"/>
              <a:gd name="T44" fmla="*/ 2147483647 w 23"/>
              <a:gd name="T45" fmla="*/ 2147483647 h 21"/>
              <a:gd name="T46" fmla="*/ 2147483647 w 23"/>
              <a:gd name="T47" fmla="*/ 2147483647 h 21"/>
              <a:gd name="T48" fmla="*/ 2147483647 w 23"/>
              <a:gd name="T49" fmla="*/ 2147483647 h 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
              <a:gd name="T76" fmla="*/ 0 h 21"/>
              <a:gd name="T77" fmla="*/ 23 w 23"/>
              <a:gd name="T78" fmla="*/ 21 h 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 h="21">
                <a:moveTo>
                  <a:pt x="12" y="19"/>
                </a:moveTo>
                <a:lnTo>
                  <a:pt x="12" y="19"/>
                </a:lnTo>
                <a:lnTo>
                  <a:pt x="14" y="17"/>
                </a:lnTo>
                <a:lnTo>
                  <a:pt x="16" y="15"/>
                </a:lnTo>
                <a:lnTo>
                  <a:pt x="18" y="15"/>
                </a:lnTo>
                <a:lnTo>
                  <a:pt x="21" y="13"/>
                </a:lnTo>
                <a:lnTo>
                  <a:pt x="23" y="13"/>
                </a:lnTo>
                <a:lnTo>
                  <a:pt x="23" y="9"/>
                </a:lnTo>
                <a:lnTo>
                  <a:pt x="21" y="8"/>
                </a:lnTo>
                <a:lnTo>
                  <a:pt x="19" y="6"/>
                </a:lnTo>
                <a:lnTo>
                  <a:pt x="18" y="2"/>
                </a:lnTo>
                <a:lnTo>
                  <a:pt x="16" y="0"/>
                </a:lnTo>
                <a:lnTo>
                  <a:pt x="12" y="2"/>
                </a:lnTo>
                <a:lnTo>
                  <a:pt x="8" y="6"/>
                </a:lnTo>
                <a:lnTo>
                  <a:pt x="4" y="8"/>
                </a:lnTo>
                <a:lnTo>
                  <a:pt x="2" y="8"/>
                </a:lnTo>
                <a:lnTo>
                  <a:pt x="0" y="9"/>
                </a:lnTo>
                <a:lnTo>
                  <a:pt x="0" y="11"/>
                </a:lnTo>
                <a:lnTo>
                  <a:pt x="2" y="13"/>
                </a:lnTo>
                <a:lnTo>
                  <a:pt x="2" y="17"/>
                </a:lnTo>
                <a:lnTo>
                  <a:pt x="4" y="21"/>
                </a:lnTo>
                <a:lnTo>
                  <a:pt x="6" y="21"/>
                </a:lnTo>
                <a:lnTo>
                  <a:pt x="10" y="21"/>
                </a:lnTo>
                <a:lnTo>
                  <a:pt x="12" y="19"/>
                </a:lnTo>
                <a:close/>
              </a:path>
            </a:pathLst>
          </a:custGeom>
          <a:solidFill>
            <a:srgbClr val="EAEAEA"/>
          </a:solidFill>
          <a:ln w="2520">
            <a:solidFill>
              <a:srgbClr val="C0C0C0"/>
            </a:solidFill>
            <a:round/>
            <a:headEnd/>
            <a:tailEnd/>
          </a:ln>
        </p:spPr>
        <p:txBody>
          <a:bodyPr wrap="none" anchor="ctr"/>
          <a:lstStyle/>
          <a:p>
            <a:endParaRPr lang="en-US"/>
          </a:p>
        </p:txBody>
      </p:sp>
      <p:sp>
        <p:nvSpPr>
          <p:cNvPr id="30864" name="Freeform 146"/>
          <p:cNvSpPr>
            <a:spLocks noChangeArrowheads="1"/>
          </p:cNvSpPr>
          <p:nvPr/>
        </p:nvSpPr>
        <p:spPr bwMode="auto">
          <a:xfrm>
            <a:off x="4552950" y="3524250"/>
            <a:ext cx="38100" cy="52388"/>
          </a:xfrm>
          <a:custGeom>
            <a:avLst/>
            <a:gdLst>
              <a:gd name="T0" fmla="*/ 2147483647 w 23"/>
              <a:gd name="T1" fmla="*/ 2147483647 h 33"/>
              <a:gd name="T2" fmla="*/ 2147483647 w 23"/>
              <a:gd name="T3" fmla="*/ 2147483647 h 33"/>
              <a:gd name="T4" fmla="*/ 2147483647 w 23"/>
              <a:gd name="T5" fmla="*/ 2147483647 h 33"/>
              <a:gd name="T6" fmla="*/ 2147483647 w 23"/>
              <a:gd name="T7" fmla="*/ 2147483647 h 33"/>
              <a:gd name="T8" fmla="*/ 2147483647 w 23"/>
              <a:gd name="T9" fmla="*/ 2147483647 h 33"/>
              <a:gd name="T10" fmla="*/ 2147483647 w 23"/>
              <a:gd name="T11" fmla="*/ 2147483647 h 33"/>
              <a:gd name="T12" fmla="*/ 2147483647 w 23"/>
              <a:gd name="T13" fmla="*/ 2147483647 h 33"/>
              <a:gd name="T14" fmla="*/ 2147483647 w 23"/>
              <a:gd name="T15" fmla="*/ 2147483647 h 33"/>
              <a:gd name="T16" fmla="*/ 2147483647 w 23"/>
              <a:gd name="T17" fmla="*/ 2147483647 h 33"/>
              <a:gd name="T18" fmla="*/ 2147483647 w 23"/>
              <a:gd name="T19" fmla="*/ 2147483647 h 33"/>
              <a:gd name="T20" fmla="*/ 2147483647 w 23"/>
              <a:gd name="T21" fmla="*/ 2147483647 h 33"/>
              <a:gd name="T22" fmla="*/ 2147483647 w 23"/>
              <a:gd name="T23" fmla="*/ 0 h 33"/>
              <a:gd name="T24" fmla="*/ 2147483647 w 23"/>
              <a:gd name="T25" fmla="*/ 0 h 33"/>
              <a:gd name="T26" fmla="*/ 2147483647 w 23"/>
              <a:gd name="T27" fmla="*/ 2147483647 h 33"/>
              <a:gd name="T28" fmla="*/ 2147483647 w 23"/>
              <a:gd name="T29" fmla="*/ 2147483647 h 33"/>
              <a:gd name="T30" fmla="*/ 2147483647 w 23"/>
              <a:gd name="T31" fmla="*/ 2147483647 h 33"/>
              <a:gd name="T32" fmla="*/ 0 w 23"/>
              <a:gd name="T33" fmla="*/ 2147483647 h 33"/>
              <a:gd name="T34" fmla="*/ 0 w 23"/>
              <a:gd name="T35" fmla="*/ 2147483647 h 33"/>
              <a:gd name="T36" fmla="*/ 2147483647 w 23"/>
              <a:gd name="T37" fmla="*/ 2147483647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33"/>
              <a:gd name="T59" fmla="*/ 23 w 23"/>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33">
                <a:moveTo>
                  <a:pt x="2" y="33"/>
                </a:moveTo>
                <a:lnTo>
                  <a:pt x="6" y="31"/>
                </a:lnTo>
                <a:lnTo>
                  <a:pt x="9" y="29"/>
                </a:lnTo>
                <a:lnTo>
                  <a:pt x="11" y="25"/>
                </a:lnTo>
                <a:lnTo>
                  <a:pt x="13" y="24"/>
                </a:lnTo>
                <a:lnTo>
                  <a:pt x="15" y="24"/>
                </a:lnTo>
                <a:lnTo>
                  <a:pt x="17" y="18"/>
                </a:lnTo>
                <a:lnTo>
                  <a:pt x="17" y="14"/>
                </a:lnTo>
                <a:lnTo>
                  <a:pt x="21" y="8"/>
                </a:lnTo>
                <a:lnTo>
                  <a:pt x="23" y="2"/>
                </a:lnTo>
                <a:lnTo>
                  <a:pt x="21" y="0"/>
                </a:lnTo>
                <a:lnTo>
                  <a:pt x="15" y="0"/>
                </a:lnTo>
                <a:lnTo>
                  <a:pt x="11" y="4"/>
                </a:lnTo>
                <a:lnTo>
                  <a:pt x="9" y="6"/>
                </a:lnTo>
                <a:lnTo>
                  <a:pt x="6" y="18"/>
                </a:lnTo>
                <a:lnTo>
                  <a:pt x="0" y="27"/>
                </a:lnTo>
                <a:lnTo>
                  <a:pt x="0" y="31"/>
                </a:lnTo>
                <a:lnTo>
                  <a:pt x="2" y="33"/>
                </a:lnTo>
                <a:close/>
              </a:path>
            </a:pathLst>
          </a:custGeom>
          <a:solidFill>
            <a:srgbClr val="C9C9FF"/>
          </a:solidFill>
          <a:ln w="2520">
            <a:solidFill>
              <a:srgbClr val="C0C0C0"/>
            </a:solidFill>
            <a:round/>
            <a:headEnd/>
            <a:tailEnd/>
          </a:ln>
        </p:spPr>
        <p:txBody>
          <a:bodyPr wrap="none" anchor="ctr"/>
          <a:lstStyle/>
          <a:p>
            <a:endParaRPr lang="en-US"/>
          </a:p>
        </p:txBody>
      </p:sp>
      <p:sp>
        <p:nvSpPr>
          <p:cNvPr id="30865" name="Freeform 147"/>
          <p:cNvSpPr>
            <a:spLocks noChangeArrowheads="1"/>
          </p:cNvSpPr>
          <p:nvPr/>
        </p:nvSpPr>
        <p:spPr bwMode="auto">
          <a:xfrm>
            <a:off x="4251325" y="2862263"/>
            <a:ext cx="163513" cy="87312"/>
          </a:xfrm>
          <a:custGeom>
            <a:avLst/>
            <a:gdLst>
              <a:gd name="T0" fmla="*/ 2147483647 w 96"/>
              <a:gd name="T1" fmla="*/ 2147483647 h 55"/>
              <a:gd name="T2" fmla="*/ 2147483647 w 96"/>
              <a:gd name="T3" fmla="*/ 2147483647 h 55"/>
              <a:gd name="T4" fmla="*/ 2147483647 w 96"/>
              <a:gd name="T5" fmla="*/ 2147483647 h 55"/>
              <a:gd name="T6" fmla="*/ 2147483647 w 96"/>
              <a:gd name="T7" fmla="*/ 2147483647 h 55"/>
              <a:gd name="T8" fmla="*/ 2147483647 w 96"/>
              <a:gd name="T9" fmla="*/ 2147483647 h 55"/>
              <a:gd name="T10" fmla="*/ 2147483647 w 96"/>
              <a:gd name="T11" fmla="*/ 2147483647 h 55"/>
              <a:gd name="T12" fmla="*/ 2147483647 w 96"/>
              <a:gd name="T13" fmla="*/ 2147483647 h 55"/>
              <a:gd name="T14" fmla="*/ 2147483647 w 96"/>
              <a:gd name="T15" fmla="*/ 2147483647 h 55"/>
              <a:gd name="T16" fmla="*/ 2147483647 w 96"/>
              <a:gd name="T17" fmla="*/ 2147483647 h 55"/>
              <a:gd name="T18" fmla="*/ 2147483647 w 96"/>
              <a:gd name="T19" fmla="*/ 2147483647 h 55"/>
              <a:gd name="T20" fmla="*/ 2147483647 w 96"/>
              <a:gd name="T21" fmla="*/ 2147483647 h 55"/>
              <a:gd name="T22" fmla="*/ 2147483647 w 96"/>
              <a:gd name="T23" fmla="*/ 2147483647 h 55"/>
              <a:gd name="T24" fmla="*/ 2147483647 w 96"/>
              <a:gd name="T25" fmla="*/ 2147483647 h 55"/>
              <a:gd name="T26" fmla="*/ 2147483647 w 96"/>
              <a:gd name="T27" fmla="*/ 2147483647 h 55"/>
              <a:gd name="T28" fmla="*/ 2147483647 w 96"/>
              <a:gd name="T29" fmla="*/ 2147483647 h 55"/>
              <a:gd name="T30" fmla="*/ 2147483647 w 96"/>
              <a:gd name="T31" fmla="*/ 2147483647 h 55"/>
              <a:gd name="T32" fmla="*/ 2147483647 w 96"/>
              <a:gd name="T33" fmla="*/ 2147483647 h 55"/>
              <a:gd name="T34" fmla="*/ 2147483647 w 96"/>
              <a:gd name="T35" fmla="*/ 2147483647 h 55"/>
              <a:gd name="T36" fmla="*/ 2147483647 w 96"/>
              <a:gd name="T37" fmla="*/ 2147483647 h 55"/>
              <a:gd name="T38" fmla="*/ 2147483647 w 96"/>
              <a:gd name="T39" fmla="*/ 2147483647 h 55"/>
              <a:gd name="T40" fmla="*/ 2147483647 w 96"/>
              <a:gd name="T41" fmla="*/ 2147483647 h 55"/>
              <a:gd name="T42" fmla="*/ 2147483647 w 96"/>
              <a:gd name="T43" fmla="*/ 2147483647 h 55"/>
              <a:gd name="T44" fmla="*/ 2147483647 w 96"/>
              <a:gd name="T45" fmla="*/ 2147483647 h 55"/>
              <a:gd name="T46" fmla="*/ 2147483647 w 96"/>
              <a:gd name="T47" fmla="*/ 2147483647 h 55"/>
              <a:gd name="T48" fmla="*/ 2147483647 w 96"/>
              <a:gd name="T49" fmla="*/ 2147483647 h 55"/>
              <a:gd name="T50" fmla="*/ 2147483647 w 96"/>
              <a:gd name="T51" fmla="*/ 2147483647 h 55"/>
              <a:gd name="T52" fmla="*/ 2147483647 w 96"/>
              <a:gd name="T53" fmla="*/ 2147483647 h 55"/>
              <a:gd name="T54" fmla="*/ 2147483647 w 96"/>
              <a:gd name="T55" fmla="*/ 2147483647 h 55"/>
              <a:gd name="T56" fmla="*/ 2147483647 w 96"/>
              <a:gd name="T57" fmla="*/ 2147483647 h 55"/>
              <a:gd name="T58" fmla="*/ 2147483647 w 96"/>
              <a:gd name="T59" fmla="*/ 0 h 55"/>
              <a:gd name="T60" fmla="*/ 2147483647 w 96"/>
              <a:gd name="T61" fmla="*/ 0 h 55"/>
              <a:gd name="T62" fmla="*/ 2147483647 w 96"/>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6"/>
              <a:gd name="T97" fmla="*/ 0 h 55"/>
              <a:gd name="T98" fmla="*/ 96 w 96"/>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6" h="55">
                <a:moveTo>
                  <a:pt x="41" y="2"/>
                </a:moveTo>
                <a:lnTo>
                  <a:pt x="39" y="13"/>
                </a:lnTo>
                <a:lnTo>
                  <a:pt x="37" y="21"/>
                </a:lnTo>
                <a:lnTo>
                  <a:pt x="31" y="21"/>
                </a:lnTo>
                <a:lnTo>
                  <a:pt x="25" y="21"/>
                </a:lnTo>
                <a:lnTo>
                  <a:pt x="21" y="13"/>
                </a:lnTo>
                <a:lnTo>
                  <a:pt x="18" y="5"/>
                </a:lnTo>
                <a:lnTo>
                  <a:pt x="14" y="7"/>
                </a:lnTo>
                <a:lnTo>
                  <a:pt x="10" y="9"/>
                </a:lnTo>
                <a:lnTo>
                  <a:pt x="10" y="15"/>
                </a:lnTo>
                <a:lnTo>
                  <a:pt x="10" y="21"/>
                </a:lnTo>
                <a:lnTo>
                  <a:pt x="6" y="26"/>
                </a:lnTo>
                <a:lnTo>
                  <a:pt x="2" y="32"/>
                </a:lnTo>
                <a:lnTo>
                  <a:pt x="2" y="34"/>
                </a:lnTo>
                <a:lnTo>
                  <a:pt x="0" y="36"/>
                </a:lnTo>
                <a:lnTo>
                  <a:pt x="6" y="34"/>
                </a:lnTo>
                <a:lnTo>
                  <a:pt x="12" y="34"/>
                </a:lnTo>
                <a:lnTo>
                  <a:pt x="16" y="34"/>
                </a:lnTo>
                <a:lnTo>
                  <a:pt x="23" y="36"/>
                </a:lnTo>
                <a:lnTo>
                  <a:pt x="31" y="38"/>
                </a:lnTo>
                <a:lnTo>
                  <a:pt x="35" y="40"/>
                </a:lnTo>
                <a:lnTo>
                  <a:pt x="39" y="42"/>
                </a:lnTo>
                <a:lnTo>
                  <a:pt x="43" y="42"/>
                </a:lnTo>
                <a:lnTo>
                  <a:pt x="46" y="42"/>
                </a:lnTo>
                <a:lnTo>
                  <a:pt x="48" y="42"/>
                </a:lnTo>
                <a:lnTo>
                  <a:pt x="48" y="44"/>
                </a:lnTo>
                <a:lnTo>
                  <a:pt x="52" y="48"/>
                </a:lnTo>
                <a:lnTo>
                  <a:pt x="56" y="48"/>
                </a:lnTo>
                <a:lnTo>
                  <a:pt x="60" y="50"/>
                </a:lnTo>
                <a:lnTo>
                  <a:pt x="62" y="51"/>
                </a:lnTo>
                <a:lnTo>
                  <a:pt x="66" y="53"/>
                </a:lnTo>
                <a:lnTo>
                  <a:pt x="69" y="55"/>
                </a:lnTo>
                <a:lnTo>
                  <a:pt x="71" y="55"/>
                </a:lnTo>
                <a:lnTo>
                  <a:pt x="73" y="51"/>
                </a:lnTo>
                <a:lnTo>
                  <a:pt x="79" y="50"/>
                </a:lnTo>
                <a:lnTo>
                  <a:pt x="83" y="51"/>
                </a:lnTo>
                <a:lnTo>
                  <a:pt x="85" y="50"/>
                </a:lnTo>
                <a:lnTo>
                  <a:pt x="85" y="46"/>
                </a:lnTo>
                <a:lnTo>
                  <a:pt x="85" y="40"/>
                </a:lnTo>
                <a:lnTo>
                  <a:pt x="87" y="38"/>
                </a:lnTo>
                <a:lnTo>
                  <a:pt x="90" y="40"/>
                </a:lnTo>
                <a:lnTo>
                  <a:pt x="96" y="38"/>
                </a:lnTo>
                <a:lnTo>
                  <a:pt x="94" y="32"/>
                </a:lnTo>
                <a:lnTo>
                  <a:pt x="92" y="30"/>
                </a:lnTo>
                <a:lnTo>
                  <a:pt x="90" y="26"/>
                </a:lnTo>
                <a:lnTo>
                  <a:pt x="87" y="26"/>
                </a:lnTo>
                <a:lnTo>
                  <a:pt x="85" y="25"/>
                </a:lnTo>
                <a:lnTo>
                  <a:pt x="85" y="19"/>
                </a:lnTo>
                <a:lnTo>
                  <a:pt x="85" y="15"/>
                </a:lnTo>
                <a:lnTo>
                  <a:pt x="81" y="15"/>
                </a:lnTo>
                <a:lnTo>
                  <a:pt x="79" y="15"/>
                </a:lnTo>
                <a:lnTo>
                  <a:pt x="77" y="11"/>
                </a:lnTo>
                <a:lnTo>
                  <a:pt x="77" y="9"/>
                </a:lnTo>
                <a:lnTo>
                  <a:pt x="69" y="11"/>
                </a:lnTo>
                <a:lnTo>
                  <a:pt x="67" y="5"/>
                </a:lnTo>
                <a:lnTo>
                  <a:pt x="64" y="5"/>
                </a:lnTo>
                <a:lnTo>
                  <a:pt x="62" y="3"/>
                </a:lnTo>
                <a:lnTo>
                  <a:pt x="58" y="0"/>
                </a:lnTo>
                <a:lnTo>
                  <a:pt x="52" y="0"/>
                </a:lnTo>
                <a:lnTo>
                  <a:pt x="50" y="0"/>
                </a:lnTo>
                <a:lnTo>
                  <a:pt x="46" y="2"/>
                </a:lnTo>
                <a:lnTo>
                  <a:pt x="43" y="2"/>
                </a:lnTo>
                <a:lnTo>
                  <a:pt x="41" y="2"/>
                </a:lnTo>
                <a:close/>
              </a:path>
            </a:pathLst>
          </a:custGeom>
          <a:solidFill>
            <a:srgbClr val="EAEAEA"/>
          </a:solidFill>
          <a:ln w="2520">
            <a:solidFill>
              <a:srgbClr val="C0C0C0"/>
            </a:solidFill>
            <a:round/>
            <a:headEnd/>
            <a:tailEnd/>
          </a:ln>
        </p:spPr>
        <p:txBody>
          <a:bodyPr wrap="none" anchor="ctr"/>
          <a:lstStyle/>
          <a:p>
            <a:endParaRPr lang="en-US"/>
          </a:p>
        </p:txBody>
      </p:sp>
      <p:sp>
        <p:nvSpPr>
          <p:cNvPr id="30866" name="Freeform 148"/>
          <p:cNvSpPr>
            <a:spLocks noChangeArrowheads="1"/>
          </p:cNvSpPr>
          <p:nvPr/>
        </p:nvSpPr>
        <p:spPr bwMode="auto">
          <a:xfrm>
            <a:off x="5935663" y="3835400"/>
            <a:ext cx="146050" cy="219075"/>
          </a:xfrm>
          <a:custGeom>
            <a:avLst/>
            <a:gdLst>
              <a:gd name="T0" fmla="*/ 2147483647 w 86"/>
              <a:gd name="T1" fmla="*/ 2147483647 h 138"/>
              <a:gd name="T2" fmla="*/ 2147483647 w 86"/>
              <a:gd name="T3" fmla="*/ 2147483647 h 138"/>
              <a:gd name="T4" fmla="*/ 2147483647 w 86"/>
              <a:gd name="T5" fmla="*/ 2147483647 h 138"/>
              <a:gd name="T6" fmla="*/ 2147483647 w 86"/>
              <a:gd name="T7" fmla="*/ 2147483647 h 138"/>
              <a:gd name="T8" fmla="*/ 2147483647 w 86"/>
              <a:gd name="T9" fmla="*/ 2147483647 h 138"/>
              <a:gd name="T10" fmla="*/ 2147483647 w 86"/>
              <a:gd name="T11" fmla="*/ 2147483647 h 138"/>
              <a:gd name="T12" fmla="*/ 2147483647 w 86"/>
              <a:gd name="T13" fmla="*/ 2147483647 h 138"/>
              <a:gd name="T14" fmla="*/ 2147483647 w 86"/>
              <a:gd name="T15" fmla="*/ 2147483647 h 138"/>
              <a:gd name="T16" fmla="*/ 2147483647 w 86"/>
              <a:gd name="T17" fmla="*/ 2147483647 h 138"/>
              <a:gd name="T18" fmla="*/ 2147483647 w 86"/>
              <a:gd name="T19" fmla="*/ 2147483647 h 138"/>
              <a:gd name="T20" fmla="*/ 2147483647 w 86"/>
              <a:gd name="T21" fmla="*/ 2147483647 h 138"/>
              <a:gd name="T22" fmla="*/ 2147483647 w 86"/>
              <a:gd name="T23" fmla="*/ 2147483647 h 138"/>
              <a:gd name="T24" fmla="*/ 2147483647 w 86"/>
              <a:gd name="T25" fmla="*/ 2147483647 h 138"/>
              <a:gd name="T26" fmla="*/ 2147483647 w 86"/>
              <a:gd name="T27" fmla="*/ 2147483647 h 138"/>
              <a:gd name="T28" fmla="*/ 0 w 86"/>
              <a:gd name="T29" fmla="*/ 2147483647 h 138"/>
              <a:gd name="T30" fmla="*/ 2147483647 w 86"/>
              <a:gd name="T31" fmla="*/ 2147483647 h 138"/>
              <a:gd name="T32" fmla="*/ 2147483647 w 86"/>
              <a:gd name="T33" fmla="*/ 2147483647 h 138"/>
              <a:gd name="T34" fmla="*/ 2147483647 w 86"/>
              <a:gd name="T35" fmla="*/ 2147483647 h 138"/>
              <a:gd name="T36" fmla="*/ 2147483647 w 86"/>
              <a:gd name="T37" fmla="*/ 2147483647 h 138"/>
              <a:gd name="T38" fmla="*/ 2147483647 w 86"/>
              <a:gd name="T39" fmla="*/ 0 h 138"/>
              <a:gd name="T40" fmla="*/ 2147483647 w 86"/>
              <a:gd name="T41" fmla="*/ 2147483647 h 138"/>
              <a:gd name="T42" fmla="*/ 2147483647 w 86"/>
              <a:gd name="T43" fmla="*/ 2147483647 h 138"/>
              <a:gd name="T44" fmla="*/ 2147483647 w 86"/>
              <a:gd name="T45" fmla="*/ 2147483647 h 138"/>
              <a:gd name="T46" fmla="*/ 2147483647 w 86"/>
              <a:gd name="T47" fmla="*/ 2147483647 h 138"/>
              <a:gd name="T48" fmla="*/ 2147483647 w 86"/>
              <a:gd name="T49" fmla="*/ 2147483647 h 138"/>
              <a:gd name="T50" fmla="*/ 2147483647 w 86"/>
              <a:gd name="T51" fmla="*/ 2147483647 h 138"/>
              <a:gd name="T52" fmla="*/ 2147483647 w 86"/>
              <a:gd name="T53" fmla="*/ 2147483647 h 138"/>
              <a:gd name="T54" fmla="*/ 2147483647 w 86"/>
              <a:gd name="T55" fmla="*/ 2147483647 h 138"/>
              <a:gd name="T56" fmla="*/ 2147483647 w 86"/>
              <a:gd name="T57" fmla="*/ 2147483647 h 138"/>
              <a:gd name="T58" fmla="*/ 2147483647 w 86"/>
              <a:gd name="T59" fmla="*/ 2147483647 h 138"/>
              <a:gd name="T60" fmla="*/ 2147483647 w 86"/>
              <a:gd name="T61" fmla="*/ 2147483647 h 138"/>
              <a:gd name="T62" fmla="*/ 2147483647 w 86"/>
              <a:gd name="T63" fmla="*/ 2147483647 h 138"/>
              <a:gd name="T64" fmla="*/ 2147483647 w 86"/>
              <a:gd name="T65" fmla="*/ 2147483647 h 138"/>
              <a:gd name="T66" fmla="*/ 2147483647 w 86"/>
              <a:gd name="T67" fmla="*/ 2147483647 h 138"/>
              <a:gd name="T68" fmla="*/ 2147483647 w 86"/>
              <a:gd name="T69" fmla="*/ 2147483647 h 138"/>
              <a:gd name="T70" fmla="*/ 2147483647 w 86"/>
              <a:gd name="T71" fmla="*/ 2147483647 h 138"/>
              <a:gd name="T72" fmla="*/ 2147483647 w 86"/>
              <a:gd name="T73" fmla="*/ 2147483647 h 138"/>
              <a:gd name="T74" fmla="*/ 2147483647 w 86"/>
              <a:gd name="T75" fmla="*/ 2147483647 h 138"/>
              <a:gd name="T76" fmla="*/ 2147483647 w 86"/>
              <a:gd name="T77" fmla="*/ 2147483647 h 13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6"/>
              <a:gd name="T118" fmla="*/ 0 h 138"/>
              <a:gd name="T119" fmla="*/ 86 w 86"/>
              <a:gd name="T120" fmla="*/ 138 h 13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6" h="138">
                <a:moveTo>
                  <a:pt x="59" y="131"/>
                </a:moveTo>
                <a:lnTo>
                  <a:pt x="63" y="129"/>
                </a:lnTo>
                <a:lnTo>
                  <a:pt x="65" y="123"/>
                </a:lnTo>
                <a:lnTo>
                  <a:pt x="65" y="121"/>
                </a:lnTo>
                <a:lnTo>
                  <a:pt x="63" y="113"/>
                </a:lnTo>
                <a:lnTo>
                  <a:pt x="61" y="110"/>
                </a:lnTo>
                <a:lnTo>
                  <a:pt x="59" y="106"/>
                </a:lnTo>
                <a:lnTo>
                  <a:pt x="55" y="102"/>
                </a:lnTo>
                <a:lnTo>
                  <a:pt x="53" y="98"/>
                </a:lnTo>
                <a:lnTo>
                  <a:pt x="51" y="90"/>
                </a:lnTo>
                <a:lnTo>
                  <a:pt x="51" y="85"/>
                </a:lnTo>
                <a:lnTo>
                  <a:pt x="48" y="75"/>
                </a:lnTo>
                <a:lnTo>
                  <a:pt x="44" y="75"/>
                </a:lnTo>
                <a:lnTo>
                  <a:pt x="38" y="73"/>
                </a:lnTo>
                <a:lnTo>
                  <a:pt x="36" y="67"/>
                </a:lnTo>
                <a:lnTo>
                  <a:pt x="30" y="67"/>
                </a:lnTo>
                <a:lnTo>
                  <a:pt x="27" y="69"/>
                </a:lnTo>
                <a:lnTo>
                  <a:pt x="23" y="71"/>
                </a:lnTo>
                <a:lnTo>
                  <a:pt x="21" y="77"/>
                </a:lnTo>
                <a:lnTo>
                  <a:pt x="17" y="77"/>
                </a:lnTo>
                <a:lnTo>
                  <a:pt x="15" y="75"/>
                </a:lnTo>
                <a:lnTo>
                  <a:pt x="11" y="73"/>
                </a:lnTo>
                <a:lnTo>
                  <a:pt x="5" y="73"/>
                </a:lnTo>
                <a:lnTo>
                  <a:pt x="5" y="67"/>
                </a:lnTo>
                <a:lnTo>
                  <a:pt x="3" y="65"/>
                </a:lnTo>
                <a:lnTo>
                  <a:pt x="3" y="62"/>
                </a:lnTo>
                <a:lnTo>
                  <a:pt x="9" y="56"/>
                </a:lnTo>
                <a:lnTo>
                  <a:pt x="7" y="50"/>
                </a:lnTo>
                <a:lnTo>
                  <a:pt x="3" y="52"/>
                </a:lnTo>
                <a:lnTo>
                  <a:pt x="0" y="50"/>
                </a:lnTo>
                <a:lnTo>
                  <a:pt x="0" y="46"/>
                </a:lnTo>
                <a:lnTo>
                  <a:pt x="3" y="41"/>
                </a:lnTo>
                <a:lnTo>
                  <a:pt x="3" y="35"/>
                </a:lnTo>
                <a:lnTo>
                  <a:pt x="7" y="29"/>
                </a:lnTo>
                <a:lnTo>
                  <a:pt x="9" y="29"/>
                </a:lnTo>
                <a:lnTo>
                  <a:pt x="11" y="29"/>
                </a:lnTo>
                <a:lnTo>
                  <a:pt x="17" y="25"/>
                </a:lnTo>
                <a:lnTo>
                  <a:pt x="19" y="17"/>
                </a:lnTo>
                <a:lnTo>
                  <a:pt x="13" y="6"/>
                </a:lnTo>
                <a:lnTo>
                  <a:pt x="15" y="0"/>
                </a:lnTo>
                <a:lnTo>
                  <a:pt x="23" y="0"/>
                </a:lnTo>
                <a:lnTo>
                  <a:pt x="28" y="6"/>
                </a:lnTo>
                <a:lnTo>
                  <a:pt x="28" y="10"/>
                </a:lnTo>
                <a:lnTo>
                  <a:pt x="30" y="16"/>
                </a:lnTo>
                <a:lnTo>
                  <a:pt x="36" y="17"/>
                </a:lnTo>
                <a:lnTo>
                  <a:pt x="38" y="21"/>
                </a:lnTo>
                <a:lnTo>
                  <a:pt x="44" y="23"/>
                </a:lnTo>
                <a:lnTo>
                  <a:pt x="48" y="19"/>
                </a:lnTo>
                <a:lnTo>
                  <a:pt x="53" y="19"/>
                </a:lnTo>
                <a:lnTo>
                  <a:pt x="57" y="25"/>
                </a:lnTo>
                <a:lnTo>
                  <a:pt x="57" y="33"/>
                </a:lnTo>
                <a:lnTo>
                  <a:pt x="53" y="35"/>
                </a:lnTo>
                <a:lnTo>
                  <a:pt x="53" y="46"/>
                </a:lnTo>
                <a:lnTo>
                  <a:pt x="51" y="48"/>
                </a:lnTo>
                <a:lnTo>
                  <a:pt x="46" y="48"/>
                </a:lnTo>
                <a:lnTo>
                  <a:pt x="42" y="52"/>
                </a:lnTo>
                <a:lnTo>
                  <a:pt x="44" y="58"/>
                </a:lnTo>
                <a:lnTo>
                  <a:pt x="51" y="62"/>
                </a:lnTo>
                <a:lnTo>
                  <a:pt x="55" y="71"/>
                </a:lnTo>
                <a:lnTo>
                  <a:pt x="59" y="79"/>
                </a:lnTo>
                <a:lnTo>
                  <a:pt x="63" y="83"/>
                </a:lnTo>
                <a:lnTo>
                  <a:pt x="65" y="87"/>
                </a:lnTo>
                <a:lnTo>
                  <a:pt x="69" y="92"/>
                </a:lnTo>
                <a:lnTo>
                  <a:pt x="74" y="96"/>
                </a:lnTo>
                <a:lnTo>
                  <a:pt x="76" y="102"/>
                </a:lnTo>
                <a:lnTo>
                  <a:pt x="78" y="108"/>
                </a:lnTo>
                <a:lnTo>
                  <a:pt x="84" y="112"/>
                </a:lnTo>
                <a:lnTo>
                  <a:pt x="84" y="117"/>
                </a:lnTo>
                <a:lnTo>
                  <a:pt x="86" y="125"/>
                </a:lnTo>
                <a:lnTo>
                  <a:pt x="84" y="129"/>
                </a:lnTo>
                <a:lnTo>
                  <a:pt x="78" y="131"/>
                </a:lnTo>
                <a:lnTo>
                  <a:pt x="76" y="127"/>
                </a:lnTo>
                <a:lnTo>
                  <a:pt x="73" y="127"/>
                </a:lnTo>
                <a:lnTo>
                  <a:pt x="69" y="131"/>
                </a:lnTo>
                <a:lnTo>
                  <a:pt x="69" y="136"/>
                </a:lnTo>
                <a:lnTo>
                  <a:pt x="65" y="138"/>
                </a:lnTo>
                <a:lnTo>
                  <a:pt x="61" y="135"/>
                </a:lnTo>
                <a:lnTo>
                  <a:pt x="59" y="131"/>
                </a:lnTo>
                <a:close/>
              </a:path>
            </a:pathLst>
          </a:custGeom>
          <a:solidFill>
            <a:srgbClr val="EAEAEA"/>
          </a:solidFill>
          <a:ln w="2520">
            <a:solidFill>
              <a:srgbClr val="C0C0C0"/>
            </a:solidFill>
            <a:round/>
            <a:headEnd/>
            <a:tailEnd/>
          </a:ln>
        </p:spPr>
        <p:txBody>
          <a:bodyPr wrap="none" anchor="ctr"/>
          <a:lstStyle/>
          <a:p>
            <a:endParaRPr lang="en-US"/>
          </a:p>
        </p:txBody>
      </p:sp>
      <p:sp>
        <p:nvSpPr>
          <p:cNvPr id="30867" name="Freeform 149"/>
          <p:cNvSpPr>
            <a:spLocks noChangeArrowheads="1"/>
          </p:cNvSpPr>
          <p:nvPr/>
        </p:nvSpPr>
        <p:spPr bwMode="auto">
          <a:xfrm>
            <a:off x="5273675" y="3294063"/>
            <a:ext cx="228600" cy="106362"/>
          </a:xfrm>
          <a:custGeom>
            <a:avLst/>
            <a:gdLst>
              <a:gd name="T0" fmla="*/ 2147483647 w 134"/>
              <a:gd name="T1" fmla="*/ 2147483647 h 67"/>
              <a:gd name="T2" fmla="*/ 2147483647 w 134"/>
              <a:gd name="T3" fmla="*/ 2147483647 h 67"/>
              <a:gd name="T4" fmla="*/ 2147483647 w 134"/>
              <a:gd name="T5" fmla="*/ 2147483647 h 67"/>
              <a:gd name="T6" fmla="*/ 2147483647 w 134"/>
              <a:gd name="T7" fmla="*/ 2147483647 h 67"/>
              <a:gd name="T8" fmla="*/ 2147483647 w 134"/>
              <a:gd name="T9" fmla="*/ 2147483647 h 67"/>
              <a:gd name="T10" fmla="*/ 2147483647 w 134"/>
              <a:gd name="T11" fmla="*/ 2147483647 h 67"/>
              <a:gd name="T12" fmla="*/ 2147483647 w 134"/>
              <a:gd name="T13" fmla="*/ 2147483647 h 67"/>
              <a:gd name="T14" fmla="*/ 2147483647 w 134"/>
              <a:gd name="T15" fmla="*/ 2147483647 h 67"/>
              <a:gd name="T16" fmla="*/ 2147483647 w 134"/>
              <a:gd name="T17" fmla="*/ 2147483647 h 67"/>
              <a:gd name="T18" fmla="*/ 2147483647 w 134"/>
              <a:gd name="T19" fmla="*/ 2147483647 h 67"/>
              <a:gd name="T20" fmla="*/ 2147483647 w 134"/>
              <a:gd name="T21" fmla="*/ 2147483647 h 67"/>
              <a:gd name="T22" fmla="*/ 2147483647 w 134"/>
              <a:gd name="T23" fmla="*/ 2147483647 h 67"/>
              <a:gd name="T24" fmla="*/ 2147483647 w 134"/>
              <a:gd name="T25" fmla="*/ 2147483647 h 67"/>
              <a:gd name="T26" fmla="*/ 2147483647 w 134"/>
              <a:gd name="T27" fmla="*/ 2147483647 h 67"/>
              <a:gd name="T28" fmla="*/ 2147483647 w 134"/>
              <a:gd name="T29" fmla="*/ 2147483647 h 67"/>
              <a:gd name="T30" fmla="*/ 2147483647 w 134"/>
              <a:gd name="T31" fmla="*/ 2147483647 h 67"/>
              <a:gd name="T32" fmla="*/ 2147483647 w 134"/>
              <a:gd name="T33" fmla="*/ 2147483647 h 67"/>
              <a:gd name="T34" fmla="*/ 2147483647 w 134"/>
              <a:gd name="T35" fmla="*/ 2147483647 h 67"/>
              <a:gd name="T36" fmla="*/ 2147483647 w 134"/>
              <a:gd name="T37" fmla="*/ 2147483647 h 67"/>
              <a:gd name="T38" fmla="*/ 2147483647 w 134"/>
              <a:gd name="T39" fmla="*/ 2147483647 h 67"/>
              <a:gd name="T40" fmla="*/ 2147483647 w 134"/>
              <a:gd name="T41" fmla="*/ 2147483647 h 67"/>
              <a:gd name="T42" fmla="*/ 2147483647 w 134"/>
              <a:gd name="T43" fmla="*/ 2147483647 h 67"/>
              <a:gd name="T44" fmla="*/ 2147483647 w 134"/>
              <a:gd name="T45" fmla="*/ 2147483647 h 67"/>
              <a:gd name="T46" fmla="*/ 2147483647 w 134"/>
              <a:gd name="T47" fmla="*/ 2147483647 h 67"/>
              <a:gd name="T48" fmla="*/ 2147483647 w 134"/>
              <a:gd name="T49" fmla="*/ 2147483647 h 67"/>
              <a:gd name="T50" fmla="*/ 2147483647 w 134"/>
              <a:gd name="T51" fmla="*/ 2147483647 h 67"/>
              <a:gd name="T52" fmla="*/ 2147483647 w 134"/>
              <a:gd name="T53" fmla="*/ 2147483647 h 67"/>
              <a:gd name="T54" fmla="*/ 2147483647 w 134"/>
              <a:gd name="T55" fmla="*/ 2147483647 h 67"/>
              <a:gd name="T56" fmla="*/ 2147483647 w 134"/>
              <a:gd name="T57" fmla="*/ 2147483647 h 67"/>
              <a:gd name="T58" fmla="*/ 2147483647 w 134"/>
              <a:gd name="T59" fmla="*/ 2147483647 h 67"/>
              <a:gd name="T60" fmla="*/ 2147483647 w 134"/>
              <a:gd name="T61" fmla="*/ 2147483647 h 67"/>
              <a:gd name="T62" fmla="*/ 2147483647 w 134"/>
              <a:gd name="T63" fmla="*/ 2147483647 h 67"/>
              <a:gd name="T64" fmla="*/ 2147483647 w 134"/>
              <a:gd name="T65" fmla="*/ 2147483647 h 67"/>
              <a:gd name="T66" fmla="*/ 2147483647 w 134"/>
              <a:gd name="T67" fmla="*/ 2147483647 h 67"/>
              <a:gd name="T68" fmla="*/ 2147483647 w 134"/>
              <a:gd name="T69" fmla="*/ 0 h 67"/>
              <a:gd name="T70" fmla="*/ 2147483647 w 134"/>
              <a:gd name="T71" fmla="*/ 0 h 67"/>
              <a:gd name="T72" fmla="*/ 2147483647 w 134"/>
              <a:gd name="T73" fmla="*/ 2147483647 h 67"/>
              <a:gd name="T74" fmla="*/ 2147483647 w 134"/>
              <a:gd name="T75" fmla="*/ 2147483647 h 67"/>
              <a:gd name="T76" fmla="*/ 2147483647 w 134"/>
              <a:gd name="T77" fmla="*/ 2147483647 h 67"/>
              <a:gd name="T78" fmla="*/ 2147483647 w 134"/>
              <a:gd name="T79" fmla="*/ 2147483647 h 67"/>
              <a:gd name="T80" fmla="*/ 2147483647 w 134"/>
              <a:gd name="T81" fmla="*/ 2147483647 h 67"/>
              <a:gd name="T82" fmla="*/ 2147483647 w 134"/>
              <a:gd name="T83" fmla="*/ 2147483647 h 67"/>
              <a:gd name="T84" fmla="*/ 2147483647 w 134"/>
              <a:gd name="T85" fmla="*/ 2147483647 h 67"/>
              <a:gd name="T86" fmla="*/ 2147483647 w 134"/>
              <a:gd name="T87" fmla="*/ 2147483647 h 67"/>
              <a:gd name="T88" fmla="*/ 2147483647 w 134"/>
              <a:gd name="T89" fmla="*/ 2147483647 h 67"/>
              <a:gd name="T90" fmla="*/ 2147483647 w 134"/>
              <a:gd name="T91" fmla="*/ 2147483647 h 67"/>
              <a:gd name="T92" fmla="*/ 2147483647 w 134"/>
              <a:gd name="T93" fmla="*/ 2147483647 h 67"/>
              <a:gd name="T94" fmla="*/ 2147483647 w 134"/>
              <a:gd name="T95" fmla="*/ 2147483647 h 67"/>
              <a:gd name="T96" fmla="*/ 2147483647 w 134"/>
              <a:gd name="T97" fmla="*/ 2147483647 h 67"/>
              <a:gd name="T98" fmla="*/ 2147483647 w 134"/>
              <a:gd name="T99" fmla="*/ 2147483647 h 67"/>
              <a:gd name="T100" fmla="*/ 2147483647 w 134"/>
              <a:gd name="T101" fmla="*/ 2147483647 h 67"/>
              <a:gd name="T102" fmla="*/ 2147483647 w 134"/>
              <a:gd name="T103" fmla="*/ 2147483647 h 67"/>
              <a:gd name="T104" fmla="*/ 2147483647 w 134"/>
              <a:gd name="T105" fmla="*/ 2147483647 h 67"/>
              <a:gd name="T106" fmla="*/ 2147483647 w 134"/>
              <a:gd name="T107" fmla="*/ 2147483647 h 67"/>
              <a:gd name="T108" fmla="*/ 2147483647 w 134"/>
              <a:gd name="T109" fmla="*/ 2147483647 h 67"/>
              <a:gd name="T110" fmla="*/ 2147483647 w 134"/>
              <a:gd name="T111" fmla="*/ 2147483647 h 67"/>
              <a:gd name="T112" fmla="*/ 2147483647 w 134"/>
              <a:gd name="T113" fmla="*/ 2147483647 h 67"/>
              <a:gd name="T114" fmla="*/ 2147483647 w 134"/>
              <a:gd name="T115" fmla="*/ 2147483647 h 67"/>
              <a:gd name="T116" fmla="*/ 2147483647 w 134"/>
              <a:gd name="T117" fmla="*/ 2147483647 h 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4"/>
              <a:gd name="T178" fmla="*/ 0 h 67"/>
              <a:gd name="T179" fmla="*/ 134 w 134"/>
              <a:gd name="T180" fmla="*/ 67 h 6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4" h="67">
                <a:moveTo>
                  <a:pt x="44" y="65"/>
                </a:moveTo>
                <a:lnTo>
                  <a:pt x="40" y="63"/>
                </a:lnTo>
                <a:lnTo>
                  <a:pt x="36" y="65"/>
                </a:lnTo>
                <a:lnTo>
                  <a:pt x="31" y="67"/>
                </a:lnTo>
                <a:lnTo>
                  <a:pt x="29" y="65"/>
                </a:lnTo>
                <a:lnTo>
                  <a:pt x="27" y="65"/>
                </a:lnTo>
                <a:lnTo>
                  <a:pt x="23" y="63"/>
                </a:lnTo>
                <a:lnTo>
                  <a:pt x="19" y="63"/>
                </a:lnTo>
                <a:lnTo>
                  <a:pt x="15" y="65"/>
                </a:lnTo>
                <a:lnTo>
                  <a:pt x="11" y="63"/>
                </a:lnTo>
                <a:lnTo>
                  <a:pt x="11" y="61"/>
                </a:lnTo>
                <a:lnTo>
                  <a:pt x="2" y="61"/>
                </a:lnTo>
                <a:lnTo>
                  <a:pt x="0" y="55"/>
                </a:lnTo>
                <a:lnTo>
                  <a:pt x="6" y="53"/>
                </a:lnTo>
                <a:lnTo>
                  <a:pt x="11" y="55"/>
                </a:lnTo>
                <a:lnTo>
                  <a:pt x="13" y="51"/>
                </a:lnTo>
                <a:lnTo>
                  <a:pt x="15" y="53"/>
                </a:lnTo>
                <a:lnTo>
                  <a:pt x="17" y="55"/>
                </a:lnTo>
                <a:lnTo>
                  <a:pt x="19" y="53"/>
                </a:lnTo>
                <a:lnTo>
                  <a:pt x="19" y="51"/>
                </a:lnTo>
                <a:lnTo>
                  <a:pt x="21" y="50"/>
                </a:lnTo>
                <a:lnTo>
                  <a:pt x="23" y="50"/>
                </a:lnTo>
                <a:lnTo>
                  <a:pt x="29" y="51"/>
                </a:lnTo>
                <a:lnTo>
                  <a:pt x="35" y="46"/>
                </a:lnTo>
                <a:lnTo>
                  <a:pt x="38" y="40"/>
                </a:lnTo>
                <a:lnTo>
                  <a:pt x="40" y="38"/>
                </a:lnTo>
                <a:lnTo>
                  <a:pt x="38" y="38"/>
                </a:lnTo>
                <a:lnTo>
                  <a:pt x="35" y="36"/>
                </a:lnTo>
                <a:lnTo>
                  <a:pt x="31" y="34"/>
                </a:lnTo>
                <a:lnTo>
                  <a:pt x="27" y="32"/>
                </a:lnTo>
                <a:lnTo>
                  <a:pt x="23" y="32"/>
                </a:lnTo>
                <a:lnTo>
                  <a:pt x="23" y="30"/>
                </a:lnTo>
                <a:lnTo>
                  <a:pt x="23" y="28"/>
                </a:lnTo>
                <a:lnTo>
                  <a:pt x="21" y="28"/>
                </a:lnTo>
                <a:lnTo>
                  <a:pt x="19" y="28"/>
                </a:lnTo>
                <a:lnTo>
                  <a:pt x="15" y="28"/>
                </a:lnTo>
                <a:lnTo>
                  <a:pt x="11" y="25"/>
                </a:lnTo>
                <a:lnTo>
                  <a:pt x="15" y="23"/>
                </a:lnTo>
                <a:lnTo>
                  <a:pt x="17" y="21"/>
                </a:lnTo>
                <a:lnTo>
                  <a:pt x="21" y="17"/>
                </a:lnTo>
                <a:lnTo>
                  <a:pt x="21" y="13"/>
                </a:lnTo>
                <a:lnTo>
                  <a:pt x="19" y="11"/>
                </a:lnTo>
                <a:lnTo>
                  <a:pt x="15" y="13"/>
                </a:lnTo>
                <a:lnTo>
                  <a:pt x="17" y="9"/>
                </a:lnTo>
                <a:lnTo>
                  <a:pt x="25" y="5"/>
                </a:lnTo>
                <a:lnTo>
                  <a:pt x="35" y="5"/>
                </a:lnTo>
                <a:lnTo>
                  <a:pt x="42" y="9"/>
                </a:lnTo>
                <a:lnTo>
                  <a:pt x="48" y="13"/>
                </a:lnTo>
                <a:lnTo>
                  <a:pt x="50" y="9"/>
                </a:lnTo>
                <a:lnTo>
                  <a:pt x="52" y="9"/>
                </a:lnTo>
                <a:lnTo>
                  <a:pt x="54" y="5"/>
                </a:lnTo>
                <a:lnTo>
                  <a:pt x="56" y="3"/>
                </a:lnTo>
                <a:lnTo>
                  <a:pt x="58" y="3"/>
                </a:lnTo>
                <a:lnTo>
                  <a:pt x="63" y="2"/>
                </a:lnTo>
                <a:lnTo>
                  <a:pt x="65" y="2"/>
                </a:lnTo>
                <a:lnTo>
                  <a:pt x="69" y="5"/>
                </a:lnTo>
                <a:lnTo>
                  <a:pt x="71" y="7"/>
                </a:lnTo>
                <a:lnTo>
                  <a:pt x="75" y="7"/>
                </a:lnTo>
                <a:lnTo>
                  <a:pt x="81" y="3"/>
                </a:lnTo>
                <a:lnTo>
                  <a:pt x="88" y="2"/>
                </a:lnTo>
                <a:lnTo>
                  <a:pt x="94" y="0"/>
                </a:lnTo>
                <a:lnTo>
                  <a:pt x="102" y="0"/>
                </a:lnTo>
                <a:lnTo>
                  <a:pt x="109" y="0"/>
                </a:lnTo>
                <a:lnTo>
                  <a:pt x="113" y="2"/>
                </a:lnTo>
                <a:lnTo>
                  <a:pt x="119" y="2"/>
                </a:lnTo>
                <a:lnTo>
                  <a:pt x="121" y="5"/>
                </a:lnTo>
                <a:lnTo>
                  <a:pt x="125" y="7"/>
                </a:lnTo>
                <a:lnTo>
                  <a:pt x="129" y="7"/>
                </a:lnTo>
                <a:lnTo>
                  <a:pt x="134" y="11"/>
                </a:lnTo>
                <a:lnTo>
                  <a:pt x="130" y="13"/>
                </a:lnTo>
                <a:lnTo>
                  <a:pt x="125" y="17"/>
                </a:lnTo>
                <a:lnTo>
                  <a:pt x="123" y="19"/>
                </a:lnTo>
                <a:lnTo>
                  <a:pt x="119" y="23"/>
                </a:lnTo>
                <a:lnTo>
                  <a:pt x="115" y="23"/>
                </a:lnTo>
                <a:lnTo>
                  <a:pt x="113" y="25"/>
                </a:lnTo>
                <a:lnTo>
                  <a:pt x="111" y="26"/>
                </a:lnTo>
                <a:lnTo>
                  <a:pt x="111" y="30"/>
                </a:lnTo>
                <a:lnTo>
                  <a:pt x="102" y="32"/>
                </a:lnTo>
                <a:lnTo>
                  <a:pt x="90" y="38"/>
                </a:lnTo>
                <a:lnTo>
                  <a:pt x="88" y="44"/>
                </a:lnTo>
                <a:lnTo>
                  <a:pt x="86" y="50"/>
                </a:lnTo>
                <a:lnTo>
                  <a:pt x="82" y="51"/>
                </a:lnTo>
                <a:lnTo>
                  <a:pt x="77" y="51"/>
                </a:lnTo>
                <a:lnTo>
                  <a:pt x="73" y="53"/>
                </a:lnTo>
                <a:lnTo>
                  <a:pt x="71" y="55"/>
                </a:lnTo>
                <a:lnTo>
                  <a:pt x="67" y="51"/>
                </a:lnTo>
                <a:lnTo>
                  <a:pt x="65" y="50"/>
                </a:lnTo>
                <a:lnTo>
                  <a:pt x="61" y="50"/>
                </a:lnTo>
                <a:lnTo>
                  <a:pt x="59" y="53"/>
                </a:lnTo>
                <a:lnTo>
                  <a:pt x="56" y="55"/>
                </a:lnTo>
                <a:lnTo>
                  <a:pt x="54" y="57"/>
                </a:lnTo>
                <a:lnTo>
                  <a:pt x="52" y="59"/>
                </a:lnTo>
                <a:lnTo>
                  <a:pt x="50" y="61"/>
                </a:lnTo>
                <a:lnTo>
                  <a:pt x="48" y="63"/>
                </a:lnTo>
                <a:lnTo>
                  <a:pt x="44" y="65"/>
                </a:lnTo>
                <a:close/>
                <a:moveTo>
                  <a:pt x="109" y="2"/>
                </a:moveTo>
                <a:lnTo>
                  <a:pt x="111" y="2"/>
                </a:lnTo>
                <a:lnTo>
                  <a:pt x="113" y="3"/>
                </a:lnTo>
                <a:lnTo>
                  <a:pt x="113" y="5"/>
                </a:lnTo>
                <a:lnTo>
                  <a:pt x="111" y="7"/>
                </a:lnTo>
                <a:lnTo>
                  <a:pt x="107" y="11"/>
                </a:lnTo>
                <a:lnTo>
                  <a:pt x="106" y="13"/>
                </a:lnTo>
                <a:lnTo>
                  <a:pt x="100" y="13"/>
                </a:lnTo>
                <a:lnTo>
                  <a:pt x="94" y="13"/>
                </a:lnTo>
                <a:lnTo>
                  <a:pt x="92" y="7"/>
                </a:lnTo>
                <a:lnTo>
                  <a:pt x="98" y="7"/>
                </a:lnTo>
                <a:lnTo>
                  <a:pt x="106" y="5"/>
                </a:lnTo>
                <a:lnTo>
                  <a:pt x="107" y="3"/>
                </a:lnTo>
                <a:lnTo>
                  <a:pt x="109" y="2"/>
                </a:lnTo>
                <a:close/>
              </a:path>
            </a:pathLst>
          </a:custGeom>
          <a:solidFill>
            <a:srgbClr val="EAEAEA"/>
          </a:solidFill>
          <a:ln w="2520">
            <a:solidFill>
              <a:srgbClr val="C0C0C0"/>
            </a:solidFill>
            <a:round/>
            <a:headEnd/>
            <a:tailEnd/>
          </a:ln>
        </p:spPr>
        <p:txBody>
          <a:bodyPr wrap="none" anchor="ctr"/>
          <a:lstStyle/>
          <a:p>
            <a:endParaRPr lang="en-US"/>
          </a:p>
        </p:txBody>
      </p:sp>
      <p:sp>
        <p:nvSpPr>
          <p:cNvPr id="30868" name="Freeform 150"/>
          <p:cNvSpPr>
            <a:spLocks noChangeArrowheads="1"/>
          </p:cNvSpPr>
          <p:nvPr/>
        </p:nvSpPr>
        <p:spPr bwMode="auto">
          <a:xfrm>
            <a:off x="4776788" y="3635375"/>
            <a:ext cx="53975" cy="44450"/>
          </a:xfrm>
          <a:custGeom>
            <a:avLst/>
            <a:gdLst>
              <a:gd name="T0" fmla="*/ 2147483647 w 31"/>
              <a:gd name="T1" fmla="*/ 2147483647 h 28"/>
              <a:gd name="T2" fmla="*/ 2147483647 w 31"/>
              <a:gd name="T3" fmla="*/ 2147483647 h 28"/>
              <a:gd name="T4" fmla="*/ 2147483647 w 31"/>
              <a:gd name="T5" fmla="*/ 2147483647 h 28"/>
              <a:gd name="T6" fmla="*/ 2147483647 w 31"/>
              <a:gd name="T7" fmla="*/ 2147483647 h 28"/>
              <a:gd name="T8" fmla="*/ 2147483647 w 31"/>
              <a:gd name="T9" fmla="*/ 2147483647 h 28"/>
              <a:gd name="T10" fmla="*/ 2147483647 w 31"/>
              <a:gd name="T11" fmla="*/ 2147483647 h 28"/>
              <a:gd name="T12" fmla="*/ 2147483647 w 31"/>
              <a:gd name="T13" fmla="*/ 2147483647 h 28"/>
              <a:gd name="T14" fmla="*/ 2147483647 w 31"/>
              <a:gd name="T15" fmla="*/ 2147483647 h 28"/>
              <a:gd name="T16" fmla="*/ 2147483647 w 31"/>
              <a:gd name="T17" fmla="*/ 0 h 28"/>
              <a:gd name="T18" fmla="*/ 2147483647 w 31"/>
              <a:gd name="T19" fmla="*/ 2147483647 h 28"/>
              <a:gd name="T20" fmla="*/ 2147483647 w 31"/>
              <a:gd name="T21" fmla="*/ 0 h 28"/>
              <a:gd name="T22" fmla="*/ 2147483647 w 31"/>
              <a:gd name="T23" fmla="*/ 2147483647 h 28"/>
              <a:gd name="T24" fmla="*/ 2147483647 w 31"/>
              <a:gd name="T25" fmla="*/ 2147483647 h 28"/>
              <a:gd name="T26" fmla="*/ 2147483647 w 31"/>
              <a:gd name="T27" fmla="*/ 2147483647 h 28"/>
              <a:gd name="T28" fmla="*/ 0 w 31"/>
              <a:gd name="T29" fmla="*/ 2147483647 h 28"/>
              <a:gd name="T30" fmla="*/ 2147483647 w 31"/>
              <a:gd name="T31" fmla="*/ 2147483647 h 28"/>
              <a:gd name="T32" fmla="*/ 2147483647 w 31"/>
              <a:gd name="T33" fmla="*/ 2147483647 h 28"/>
              <a:gd name="T34" fmla="*/ 2147483647 w 31"/>
              <a:gd name="T35" fmla="*/ 2147483647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28"/>
              <a:gd name="T56" fmla="*/ 31 w 31"/>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28">
                <a:moveTo>
                  <a:pt x="31" y="26"/>
                </a:moveTo>
                <a:lnTo>
                  <a:pt x="27" y="21"/>
                </a:lnTo>
                <a:lnTo>
                  <a:pt x="23" y="17"/>
                </a:lnTo>
                <a:lnTo>
                  <a:pt x="25" y="13"/>
                </a:lnTo>
                <a:lnTo>
                  <a:pt x="25" y="7"/>
                </a:lnTo>
                <a:lnTo>
                  <a:pt x="31" y="7"/>
                </a:lnTo>
                <a:lnTo>
                  <a:pt x="29" y="3"/>
                </a:lnTo>
                <a:lnTo>
                  <a:pt x="27" y="0"/>
                </a:lnTo>
                <a:lnTo>
                  <a:pt x="25" y="1"/>
                </a:lnTo>
                <a:lnTo>
                  <a:pt x="19" y="0"/>
                </a:lnTo>
                <a:lnTo>
                  <a:pt x="16" y="3"/>
                </a:lnTo>
                <a:lnTo>
                  <a:pt x="12" y="9"/>
                </a:lnTo>
                <a:lnTo>
                  <a:pt x="4" y="15"/>
                </a:lnTo>
                <a:lnTo>
                  <a:pt x="0" y="19"/>
                </a:lnTo>
                <a:lnTo>
                  <a:pt x="18" y="23"/>
                </a:lnTo>
                <a:lnTo>
                  <a:pt x="19" y="28"/>
                </a:lnTo>
                <a:lnTo>
                  <a:pt x="31" y="26"/>
                </a:lnTo>
                <a:close/>
              </a:path>
            </a:pathLst>
          </a:custGeom>
          <a:solidFill>
            <a:srgbClr val="EAEAEA"/>
          </a:solidFill>
          <a:ln w="2520">
            <a:solidFill>
              <a:srgbClr val="C0C0C0"/>
            </a:solidFill>
            <a:round/>
            <a:headEnd/>
            <a:tailEnd/>
          </a:ln>
        </p:spPr>
        <p:txBody>
          <a:bodyPr wrap="none" anchor="ctr"/>
          <a:lstStyle/>
          <a:p>
            <a:endParaRPr lang="en-US"/>
          </a:p>
        </p:txBody>
      </p:sp>
      <p:sp>
        <p:nvSpPr>
          <p:cNvPr id="30869" name="Freeform 151"/>
          <p:cNvSpPr>
            <a:spLocks noChangeArrowheads="1"/>
          </p:cNvSpPr>
          <p:nvPr/>
        </p:nvSpPr>
        <p:spPr bwMode="auto">
          <a:xfrm>
            <a:off x="4524375" y="4283075"/>
            <a:ext cx="185738" cy="228600"/>
          </a:xfrm>
          <a:custGeom>
            <a:avLst/>
            <a:gdLst>
              <a:gd name="T0" fmla="*/ 2147483647 w 109"/>
              <a:gd name="T1" fmla="*/ 2147483647 h 144"/>
              <a:gd name="T2" fmla="*/ 2147483647 w 109"/>
              <a:gd name="T3" fmla="*/ 2147483647 h 144"/>
              <a:gd name="T4" fmla="*/ 2147483647 w 109"/>
              <a:gd name="T5" fmla="*/ 2147483647 h 144"/>
              <a:gd name="T6" fmla="*/ 2147483647 w 109"/>
              <a:gd name="T7" fmla="*/ 2147483647 h 144"/>
              <a:gd name="T8" fmla="*/ 2147483647 w 109"/>
              <a:gd name="T9" fmla="*/ 2147483647 h 144"/>
              <a:gd name="T10" fmla="*/ 2147483647 w 109"/>
              <a:gd name="T11" fmla="*/ 2147483647 h 144"/>
              <a:gd name="T12" fmla="*/ 2147483647 w 109"/>
              <a:gd name="T13" fmla="*/ 2147483647 h 144"/>
              <a:gd name="T14" fmla="*/ 2147483647 w 109"/>
              <a:gd name="T15" fmla="*/ 2147483647 h 144"/>
              <a:gd name="T16" fmla="*/ 2147483647 w 109"/>
              <a:gd name="T17" fmla="*/ 2147483647 h 144"/>
              <a:gd name="T18" fmla="*/ 2147483647 w 109"/>
              <a:gd name="T19" fmla="*/ 2147483647 h 144"/>
              <a:gd name="T20" fmla="*/ 2147483647 w 109"/>
              <a:gd name="T21" fmla="*/ 2147483647 h 144"/>
              <a:gd name="T22" fmla="*/ 2147483647 w 109"/>
              <a:gd name="T23" fmla="*/ 2147483647 h 144"/>
              <a:gd name="T24" fmla="*/ 2147483647 w 109"/>
              <a:gd name="T25" fmla="*/ 2147483647 h 144"/>
              <a:gd name="T26" fmla="*/ 2147483647 w 109"/>
              <a:gd name="T27" fmla="*/ 2147483647 h 144"/>
              <a:gd name="T28" fmla="*/ 2147483647 w 109"/>
              <a:gd name="T29" fmla="*/ 2147483647 h 144"/>
              <a:gd name="T30" fmla="*/ 2147483647 w 109"/>
              <a:gd name="T31" fmla="*/ 2147483647 h 144"/>
              <a:gd name="T32" fmla="*/ 2147483647 w 109"/>
              <a:gd name="T33" fmla="*/ 2147483647 h 144"/>
              <a:gd name="T34" fmla="*/ 2147483647 w 109"/>
              <a:gd name="T35" fmla="*/ 2147483647 h 144"/>
              <a:gd name="T36" fmla="*/ 2147483647 w 109"/>
              <a:gd name="T37" fmla="*/ 2147483647 h 144"/>
              <a:gd name="T38" fmla="*/ 2147483647 w 109"/>
              <a:gd name="T39" fmla="*/ 2147483647 h 144"/>
              <a:gd name="T40" fmla="*/ 2147483647 w 109"/>
              <a:gd name="T41" fmla="*/ 2147483647 h 144"/>
              <a:gd name="T42" fmla="*/ 2147483647 w 109"/>
              <a:gd name="T43" fmla="*/ 2147483647 h 144"/>
              <a:gd name="T44" fmla="*/ 2147483647 w 109"/>
              <a:gd name="T45" fmla="*/ 2147483647 h 144"/>
              <a:gd name="T46" fmla="*/ 2147483647 w 109"/>
              <a:gd name="T47" fmla="*/ 2147483647 h 144"/>
              <a:gd name="T48" fmla="*/ 2147483647 w 109"/>
              <a:gd name="T49" fmla="*/ 2147483647 h 144"/>
              <a:gd name="T50" fmla="*/ 2147483647 w 109"/>
              <a:gd name="T51" fmla="*/ 2147483647 h 144"/>
              <a:gd name="T52" fmla="*/ 2147483647 w 109"/>
              <a:gd name="T53" fmla="*/ 2147483647 h 144"/>
              <a:gd name="T54" fmla="*/ 2147483647 w 109"/>
              <a:gd name="T55" fmla="*/ 2147483647 h 144"/>
              <a:gd name="T56" fmla="*/ 2147483647 w 109"/>
              <a:gd name="T57" fmla="*/ 2147483647 h 144"/>
              <a:gd name="T58" fmla="*/ 2147483647 w 109"/>
              <a:gd name="T59" fmla="*/ 2147483647 h 144"/>
              <a:gd name="T60" fmla="*/ 0 w 109"/>
              <a:gd name="T61" fmla="*/ 2147483647 h 144"/>
              <a:gd name="T62" fmla="*/ 2147483647 w 109"/>
              <a:gd name="T63" fmla="*/ 2147483647 h 144"/>
              <a:gd name="T64" fmla="*/ 2147483647 w 109"/>
              <a:gd name="T65" fmla="*/ 2147483647 h 144"/>
              <a:gd name="T66" fmla="*/ 2147483647 w 109"/>
              <a:gd name="T67" fmla="*/ 2147483647 h 144"/>
              <a:gd name="T68" fmla="*/ 2147483647 w 109"/>
              <a:gd name="T69" fmla="*/ 2147483647 h 144"/>
              <a:gd name="T70" fmla="*/ 2147483647 w 109"/>
              <a:gd name="T71" fmla="*/ 2147483647 h 144"/>
              <a:gd name="T72" fmla="*/ 2147483647 w 109"/>
              <a:gd name="T73" fmla="*/ 2147483647 h 144"/>
              <a:gd name="T74" fmla="*/ 2147483647 w 109"/>
              <a:gd name="T75" fmla="*/ 2147483647 h 144"/>
              <a:gd name="T76" fmla="*/ 2147483647 w 109"/>
              <a:gd name="T77" fmla="*/ 2147483647 h 144"/>
              <a:gd name="T78" fmla="*/ 2147483647 w 109"/>
              <a:gd name="T79" fmla="*/ 2147483647 h 144"/>
              <a:gd name="T80" fmla="*/ 2147483647 w 109"/>
              <a:gd name="T81" fmla="*/ 2147483647 h 144"/>
              <a:gd name="T82" fmla="*/ 2147483647 w 109"/>
              <a:gd name="T83" fmla="*/ 2147483647 h 144"/>
              <a:gd name="T84" fmla="*/ 2147483647 w 109"/>
              <a:gd name="T85" fmla="*/ 2147483647 h 144"/>
              <a:gd name="T86" fmla="*/ 2147483647 w 109"/>
              <a:gd name="T87" fmla="*/ 2147483647 h 144"/>
              <a:gd name="T88" fmla="*/ 2147483647 w 109"/>
              <a:gd name="T89" fmla="*/ 2147483647 h 144"/>
              <a:gd name="T90" fmla="*/ 2147483647 w 109"/>
              <a:gd name="T91" fmla="*/ 2147483647 h 144"/>
              <a:gd name="T92" fmla="*/ 2147483647 w 109"/>
              <a:gd name="T93" fmla="*/ 2147483647 h 144"/>
              <a:gd name="T94" fmla="*/ 2147483647 w 109"/>
              <a:gd name="T95" fmla="*/ 2147483647 h 1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9"/>
              <a:gd name="T145" fmla="*/ 0 h 144"/>
              <a:gd name="T146" fmla="*/ 109 w 109"/>
              <a:gd name="T147" fmla="*/ 144 h 1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9" h="144">
                <a:moveTo>
                  <a:pt x="1" y="87"/>
                </a:moveTo>
                <a:lnTo>
                  <a:pt x="5" y="87"/>
                </a:lnTo>
                <a:lnTo>
                  <a:pt x="9" y="85"/>
                </a:lnTo>
                <a:lnTo>
                  <a:pt x="5" y="92"/>
                </a:lnTo>
                <a:lnTo>
                  <a:pt x="3" y="102"/>
                </a:lnTo>
                <a:lnTo>
                  <a:pt x="46" y="121"/>
                </a:lnTo>
                <a:lnTo>
                  <a:pt x="46" y="123"/>
                </a:lnTo>
                <a:lnTo>
                  <a:pt x="48" y="127"/>
                </a:lnTo>
                <a:lnTo>
                  <a:pt x="48" y="131"/>
                </a:lnTo>
                <a:lnTo>
                  <a:pt x="49" y="135"/>
                </a:lnTo>
                <a:lnTo>
                  <a:pt x="53" y="135"/>
                </a:lnTo>
                <a:lnTo>
                  <a:pt x="53" y="137"/>
                </a:lnTo>
                <a:lnTo>
                  <a:pt x="67" y="144"/>
                </a:lnTo>
                <a:lnTo>
                  <a:pt x="67" y="138"/>
                </a:lnTo>
                <a:lnTo>
                  <a:pt x="67" y="131"/>
                </a:lnTo>
                <a:lnTo>
                  <a:pt x="71" y="131"/>
                </a:lnTo>
                <a:lnTo>
                  <a:pt x="71" y="129"/>
                </a:lnTo>
                <a:lnTo>
                  <a:pt x="72" y="123"/>
                </a:lnTo>
                <a:lnTo>
                  <a:pt x="76" y="119"/>
                </a:lnTo>
                <a:lnTo>
                  <a:pt x="78" y="119"/>
                </a:lnTo>
                <a:lnTo>
                  <a:pt x="82" y="119"/>
                </a:lnTo>
                <a:lnTo>
                  <a:pt x="84" y="115"/>
                </a:lnTo>
                <a:lnTo>
                  <a:pt x="86" y="110"/>
                </a:lnTo>
                <a:lnTo>
                  <a:pt x="90" y="110"/>
                </a:lnTo>
                <a:lnTo>
                  <a:pt x="94" y="108"/>
                </a:lnTo>
                <a:lnTo>
                  <a:pt x="94" y="104"/>
                </a:lnTo>
                <a:lnTo>
                  <a:pt x="94" y="100"/>
                </a:lnTo>
                <a:lnTo>
                  <a:pt x="96" y="96"/>
                </a:lnTo>
                <a:lnTo>
                  <a:pt x="99" y="94"/>
                </a:lnTo>
                <a:lnTo>
                  <a:pt x="101" y="89"/>
                </a:lnTo>
                <a:lnTo>
                  <a:pt x="101" y="85"/>
                </a:lnTo>
                <a:lnTo>
                  <a:pt x="96" y="77"/>
                </a:lnTo>
                <a:lnTo>
                  <a:pt x="94" y="25"/>
                </a:lnTo>
                <a:lnTo>
                  <a:pt x="101" y="21"/>
                </a:lnTo>
                <a:lnTo>
                  <a:pt x="109" y="4"/>
                </a:lnTo>
                <a:lnTo>
                  <a:pt x="101" y="6"/>
                </a:lnTo>
                <a:lnTo>
                  <a:pt x="94" y="6"/>
                </a:lnTo>
                <a:lnTo>
                  <a:pt x="90" y="2"/>
                </a:lnTo>
                <a:lnTo>
                  <a:pt x="90" y="0"/>
                </a:lnTo>
                <a:lnTo>
                  <a:pt x="88" y="4"/>
                </a:lnTo>
                <a:lnTo>
                  <a:pt x="82" y="4"/>
                </a:lnTo>
                <a:lnTo>
                  <a:pt x="78" y="6"/>
                </a:lnTo>
                <a:lnTo>
                  <a:pt x="78" y="10"/>
                </a:lnTo>
                <a:lnTo>
                  <a:pt x="74" y="10"/>
                </a:lnTo>
                <a:lnTo>
                  <a:pt x="71" y="10"/>
                </a:lnTo>
                <a:lnTo>
                  <a:pt x="67" y="10"/>
                </a:lnTo>
                <a:lnTo>
                  <a:pt x="63" y="8"/>
                </a:lnTo>
                <a:lnTo>
                  <a:pt x="57" y="6"/>
                </a:lnTo>
                <a:lnTo>
                  <a:pt x="53" y="6"/>
                </a:lnTo>
                <a:lnTo>
                  <a:pt x="49" y="8"/>
                </a:lnTo>
                <a:lnTo>
                  <a:pt x="44" y="8"/>
                </a:lnTo>
                <a:lnTo>
                  <a:pt x="40" y="8"/>
                </a:lnTo>
                <a:lnTo>
                  <a:pt x="36" y="8"/>
                </a:lnTo>
                <a:lnTo>
                  <a:pt x="30" y="8"/>
                </a:lnTo>
                <a:lnTo>
                  <a:pt x="26" y="8"/>
                </a:lnTo>
                <a:lnTo>
                  <a:pt x="19" y="2"/>
                </a:lnTo>
                <a:lnTo>
                  <a:pt x="13" y="2"/>
                </a:lnTo>
                <a:lnTo>
                  <a:pt x="9" y="2"/>
                </a:lnTo>
                <a:lnTo>
                  <a:pt x="5" y="6"/>
                </a:lnTo>
                <a:lnTo>
                  <a:pt x="0" y="8"/>
                </a:lnTo>
                <a:lnTo>
                  <a:pt x="0" y="12"/>
                </a:lnTo>
                <a:lnTo>
                  <a:pt x="1" y="14"/>
                </a:lnTo>
                <a:lnTo>
                  <a:pt x="5" y="16"/>
                </a:lnTo>
                <a:lnTo>
                  <a:pt x="5" y="18"/>
                </a:lnTo>
                <a:lnTo>
                  <a:pt x="7" y="20"/>
                </a:lnTo>
                <a:lnTo>
                  <a:pt x="5" y="25"/>
                </a:lnTo>
                <a:lnTo>
                  <a:pt x="3" y="31"/>
                </a:lnTo>
                <a:lnTo>
                  <a:pt x="7" y="35"/>
                </a:lnTo>
                <a:lnTo>
                  <a:pt x="9" y="39"/>
                </a:lnTo>
                <a:lnTo>
                  <a:pt x="9" y="43"/>
                </a:lnTo>
                <a:lnTo>
                  <a:pt x="9" y="46"/>
                </a:lnTo>
                <a:lnTo>
                  <a:pt x="7" y="48"/>
                </a:lnTo>
                <a:lnTo>
                  <a:pt x="5" y="50"/>
                </a:lnTo>
                <a:lnTo>
                  <a:pt x="3" y="54"/>
                </a:lnTo>
                <a:lnTo>
                  <a:pt x="3" y="60"/>
                </a:lnTo>
                <a:lnTo>
                  <a:pt x="1" y="64"/>
                </a:lnTo>
                <a:lnTo>
                  <a:pt x="1" y="71"/>
                </a:lnTo>
                <a:lnTo>
                  <a:pt x="1" y="75"/>
                </a:lnTo>
                <a:lnTo>
                  <a:pt x="1" y="79"/>
                </a:lnTo>
                <a:lnTo>
                  <a:pt x="1" y="81"/>
                </a:lnTo>
                <a:lnTo>
                  <a:pt x="1" y="87"/>
                </a:lnTo>
                <a:close/>
                <a:moveTo>
                  <a:pt x="26" y="10"/>
                </a:moveTo>
                <a:lnTo>
                  <a:pt x="26" y="18"/>
                </a:lnTo>
                <a:lnTo>
                  <a:pt x="28" y="27"/>
                </a:lnTo>
                <a:lnTo>
                  <a:pt x="30" y="31"/>
                </a:lnTo>
                <a:lnTo>
                  <a:pt x="34" y="33"/>
                </a:lnTo>
                <a:lnTo>
                  <a:pt x="34" y="37"/>
                </a:lnTo>
                <a:lnTo>
                  <a:pt x="34" y="39"/>
                </a:lnTo>
                <a:lnTo>
                  <a:pt x="32" y="39"/>
                </a:lnTo>
                <a:lnTo>
                  <a:pt x="30" y="37"/>
                </a:lnTo>
                <a:lnTo>
                  <a:pt x="25" y="29"/>
                </a:lnTo>
                <a:lnTo>
                  <a:pt x="23" y="25"/>
                </a:lnTo>
                <a:lnTo>
                  <a:pt x="23" y="16"/>
                </a:lnTo>
                <a:lnTo>
                  <a:pt x="26" y="10"/>
                </a:lnTo>
                <a:close/>
              </a:path>
            </a:pathLst>
          </a:custGeom>
          <a:solidFill>
            <a:srgbClr val="EAEAEA"/>
          </a:solidFill>
          <a:ln w="2520">
            <a:solidFill>
              <a:srgbClr val="C0C0C0"/>
            </a:solidFill>
            <a:round/>
            <a:headEnd/>
            <a:tailEnd/>
          </a:ln>
        </p:spPr>
        <p:txBody>
          <a:bodyPr wrap="none" anchor="ctr"/>
          <a:lstStyle/>
          <a:p>
            <a:endParaRPr lang="en-US"/>
          </a:p>
        </p:txBody>
      </p:sp>
      <p:sp>
        <p:nvSpPr>
          <p:cNvPr id="30870" name="Freeform 152"/>
          <p:cNvSpPr>
            <a:spLocks noChangeArrowheads="1"/>
          </p:cNvSpPr>
          <p:nvPr/>
        </p:nvSpPr>
        <p:spPr bwMode="auto">
          <a:xfrm>
            <a:off x="4803775" y="2940050"/>
            <a:ext cx="871538" cy="414338"/>
          </a:xfrm>
          <a:custGeom>
            <a:avLst/>
            <a:gdLst>
              <a:gd name="T0" fmla="*/ 2147483647 w 512"/>
              <a:gd name="T1" fmla="*/ 2147483647 h 261"/>
              <a:gd name="T2" fmla="*/ 2147483647 w 512"/>
              <a:gd name="T3" fmla="*/ 2147483647 h 261"/>
              <a:gd name="T4" fmla="*/ 2147483647 w 512"/>
              <a:gd name="T5" fmla="*/ 2147483647 h 261"/>
              <a:gd name="T6" fmla="*/ 2147483647 w 512"/>
              <a:gd name="T7" fmla="*/ 2147483647 h 261"/>
              <a:gd name="T8" fmla="*/ 2147483647 w 512"/>
              <a:gd name="T9" fmla="*/ 2147483647 h 261"/>
              <a:gd name="T10" fmla="*/ 2147483647 w 512"/>
              <a:gd name="T11" fmla="*/ 2147483647 h 261"/>
              <a:gd name="T12" fmla="*/ 2147483647 w 512"/>
              <a:gd name="T13" fmla="*/ 2147483647 h 261"/>
              <a:gd name="T14" fmla="*/ 2147483647 w 512"/>
              <a:gd name="T15" fmla="*/ 2147483647 h 261"/>
              <a:gd name="T16" fmla="*/ 2147483647 w 512"/>
              <a:gd name="T17" fmla="*/ 2147483647 h 261"/>
              <a:gd name="T18" fmla="*/ 2147483647 w 512"/>
              <a:gd name="T19" fmla="*/ 2147483647 h 261"/>
              <a:gd name="T20" fmla="*/ 2147483647 w 512"/>
              <a:gd name="T21" fmla="*/ 2147483647 h 261"/>
              <a:gd name="T22" fmla="*/ 2147483647 w 512"/>
              <a:gd name="T23" fmla="*/ 2147483647 h 261"/>
              <a:gd name="T24" fmla="*/ 2147483647 w 512"/>
              <a:gd name="T25" fmla="*/ 2147483647 h 261"/>
              <a:gd name="T26" fmla="*/ 2147483647 w 512"/>
              <a:gd name="T27" fmla="*/ 2147483647 h 261"/>
              <a:gd name="T28" fmla="*/ 2147483647 w 512"/>
              <a:gd name="T29" fmla="*/ 2147483647 h 261"/>
              <a:gd name="T30" fmla="*/ 2147483647 w 512"/>
              <a:gd name="T31" fmla="*/ 2147483647 h 261"/>
              <a:gd name="T32" fmla="*/ 2147483647 w 512"/>
              <a:gd name="T33" fmla="*/ 2147483647 h 261"/>
              <a:gd name="T34" fmla="*/ 2147483647 w 512"/>
              <a:gd name="T35" fmla="*/ 2147483647 h 261"/>
              <a:gd name="T36" fmla="*/ 2147483647 w 512"/>
              <a:gd name="T37" fmla="*/ 2147483647 h 261"/>
              <a:gd name="T38" fmla="*/ 2147483647 w 512"/>
              <a:gd name="T39" fmla="*/ 2147483647 h 261"/>
              <a:gd name="T40" fmla="*/ 2147483647 w 512"/>
              <a:gd name="T41" fmla="*/ 2147483647 h 261"/>
              <a:gd name="T42" fmla="*/ 2147483647 w 512"/>
              <a:gd name="T43" fmla="*/ 2147483647 h 261"/>
              <a:gd name="T44" fmla="*/ 2147483647 w 512"/>
              <a:gd name="T45" fmla="*/ 2147483647 h 261"/>
              <a:gd name="T46" fmla="*/ 2147483647 w 512"/>
              <a:gd name="T47" fmla="*/ 0 h 261"/>
              <a:gd name="T48" fmla="*/ 2147483647 w 512"/>
              <a:gd name="T49" fmla="*/ 2147483647 h 261"/>
              <a:gd name="T50" fmla="*/ 2147483647 w 512"/>
              <a:gd name="T51" fmla="*/ 2147483647 h 261"/>
              <a:gd name="T52" fmla="*/ 2147483647 w 512"/>
              <a:gd name="T53" fmla="*/ 2147483647 h 261"/>
              <a:gd name="T54" fmla="*/ 2147483647 w 512"/>
              <a:gd name="T55" fmla="*/ 2147483647 h 261"/>
              <a:gd name="T56" fmla="*/ 2147483647 w 512"/>
              <a:gd name="T57" fmla="*/ 2147483647 h 261"/>
              <a:gd name="T58" fmla="*/ 2147483647 w 512"/>
              <a:gd name="T59" fmla="*/ 2147483647 h 261"/>
              <a:gd name="T60" fmla="*/ 2147483647 w 512"/>
              <a:gd name="T61" fmla="*/ 2147483647 h 261"/>
              <a:gd name="T62" fmla="*/ 2147483647 w 512"/>
              <a:gd name="T63" fmla="*/ 2147483647 h 261"/>
              <a:gd name="T64" fmla="*/ 2147483647 w 512"/>
              <a:gd name="T65" fmla="*/ 2147483647 h 261"/>
              <a:gd name="T66" fmla="*/ 2147483647 w 512"/>
              <a:gd name="T67" fmla="*/ 2147483647 h 261"/>
              <a:gd name="T68" fmla="*/ 2147483647 w 512"/>
              <a:gd name="T69" fmla="*/ 2147483647 h 261"/>
              <a:gd name="T70" fmla="*/ 2147483647 w 512"/>
              <a:gd name="T71" fmla="*/ 2147483647 h 261"/>
              <a:gd name="T72" fmla="*/ 0 w 512"/>
              <a:gd name="T73" fmla="*/ 2147483647 h 261"/>
              <a:gd name="T74" fmla="*/ 2147483647 w 512"/>
              <a:gd name="T75" fmla="*/ 2147483647 h 261"/>
              <a:gd name="T76" fmla="*/ 2147483647 w 512"/>
              <a:gd name="T77" fmla="*/ 2147483647 h 261"/>
              <a:gd name="T78" fmla="*/ 2147483647 w 512"/>
              <a:gd name="T79" fmla="*/ 2147483647 h 261"/>
              <a:gd name="T80" fmla="*/ 2147483647 w 512"/>
              <a:gd name="T81" fmla="*/ 2147483647 h 261"/>
              <a:gd name="T82" fmla="*/ 2147483647 w 512"/>
              <a:gd name="T83" fmla="*/ 2147483647 h 261"/>
              <a:gd name="T84" fmla="*/ 2147483647 w 512"/>
              <a:gd name="T85" fmla="*/ 2147483647 h 261"/>
              <a:gd name="T86" fmla="*/ 2147483647 w 512"/>
              <a:gd name="T87" fmla="*/ 2147483647 h 261"/>
              <a:gd name="T88" fmla="*/ 2147483647 w 512"/>
              <a:gd name="T89" fmla="*/ 2147483647 h 261"/>
              <a:gd name="T90" fmla="*/ 2147483647 w 512"/>
              <a:gd name="T91" fmla="*/ 2147483647 h 261"/>
              <a:gd name="T92" fmla="*/ 2147483647 w 512"/>
              <a:gd name="T93" fmla="*/ 2147483647 h 261"/>
              <a:gd name="T94" fmla="*/ 2147483647 w 512"/>
              <a:gd name="T95" fmla="*/ 2147483647 h 261"/>
              <a:gd name="T96" fmla="*/ 2147483647 w 512"/>
              <a:gd name="T97" fmla="*/ 2147483647 h 261"/>
              <a:gd name="T98" fmla="*/ 2147483647 w 512"/>
              <a:gd name="T99" fmla="*/ 2147483647 h 261"/>
              <a:gd name="T100" fmla="*/ 2147483647 w 512"/>
              <a:gd name="T101" fmla="*/ 2147483647 h 261"/>
              <a:gd name="T102" fmla="*/ 2147483647 w 512"/>
              <a:gd name="T103" fmla="*/ 2147483647 h 261"/>
              <a:gd name="T104" fmla="*/ 2147483647 w 512"/>
              <a:gd name="T105" fmla="*/ 2147483647 h 261"/>
              <a:gd name="T106" fmla="*/ 2147483647 w 512"/>
              <a:gd name="T107" fmla="*/ 2147483647 h 261"/>
              <a:gd name="T108" fmla="*/ 2147483647 w 512"/>
              <a:gd name="T109" fmla="*/ 2147483647 h 261"/>
              <a:gd name="T110" fmla="*/ 2147483647 w 512"/>
              <a:gd name="T111" fmla="*/ 2147483647 h 261"/>
              <a:gd name="T112" fmla="*/ 2147483647 w 512"/>
              <a:gd name="T113" fmla="*/ 2147483647 h 261"/>
              <a:gd name="T114" fmla="*/ 2147483647 w 512"/>
              <a:gd name="T115" fmla="*/ 2147483647 h 2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12"/>
              <a:gd name="T175" fmla="*/ 0 h 261"/>
              <a:gd name="T176" fmla="*/ 512 w 512"/>
              <a:gd name="T177" fmla="*/ 261 h 26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12" h="261">
                <a:moveTo>
                  <a:pt x="142" y="182"/>
                </a:moveTo>
                <a:lnTo>
                  <a:pt x="142" y="180"/>
                </a:lnTo>
                <a:lnTo>
                  <a:pt x="144" y="178"/>
                </a:lnTo>
                <a:lnTo>
                  <a:pt x="147" y="178"/>
                </a:lnTo>
                <a:lnTo>
                  <a:pt x="147" y="177"/>
                </a:lnTo>
                <a:lnTo>
                  <a:pt x="151" y="177"/>
                </a:lnTo>
                <a:lnTo>
                  <a:pt x="149" y="178"/>
                </a:lnTo>
                <a:lnTo>
                  <a:pt x="149" y="180"/>
                </a:lnTo>
                <a:lnTo>
                  <a:pt x="151" y="182"/>
                </a:lnTo>
                <a:lnTo>
                  <a:pt x="155" y="177"/>
                </a:lnTo>
                <a:lnTo>
                  <a:pt x="157" y="173"/>
                </a:lnTo>
                <a:lnTo>
                  <a:pt x="161" y="171"/>
                </a:lnTo>
                <a:lnTo>
                  <a:pt x="167" y="169"/>
                </a:lnTo>
                <a:lnTo>
                  <a:pt x="165" y="167"/>
                </a:lnTo>
                <a:lnTo>
                  <a:pt x="165" y="163"/>
                </a:lnTo>
                <a:lnTo>
                  <a:pt x="169" y="163"/>
                </a:lnTo>
                <a:lnTo>
                  <a:pt x="174" y="165"/>
                </a:lnTo>
                <a:lnTo>
                  <a:pt x="174" y="161"/>
                </a:lnTo>
                <a:lnTo>
                  <a:pt x="176" y="161"/>
                </a:lnTo>
                <a:lnTo>
                  <a:pt x="176" y="163"/>
                </a:lnTo>
                <a:lnTo>
                  <a:pt x="180" y="163"/>
                </a:lnTo>
                <a:lnTo>
                  <a:pt x="176" y="171"/>
                </a:lnTo>
                <a:lnTo>
                  <a:pt x="172" y="180"/>
                </a:lnTo>
                <a:lnTo>
                  <a:pt x="172" y="184"/>
                </a:lnTo>
                <a:lnTo>
                  <a:pt x="172" y="188"/>
                </a:lnTo>
                <a:lnTo>
                  <a:pt x="174" y="192"/>
                </a:lnTo>
                <a:lnTo>
                  <a:pt x="178" y="196"/>
                </a:lnTo>
                <a:lnTo>
                  <a:pt x="180" y="196"/>
                </a:lnTo>
                <a:lnTo>
                  <a:pt x="184" y="198"/>
                </a:lnTo>
                <a:lnTo>
                  <a:pt x="180" y="200"/>
                </a:lnTo>
                <a:lnTo>
                  <a:pt x="180" y="203"/>
                </a:lnTo>
                <a:lnTo>
                  <a:pt x="182" y="203"/>
                </a:lnTo>
                <a:lnTo>
                  <a:pt x="182" y="205"/>
                </a:lnTo>
                <a:lnTo>
                  <a:pt x="180" y="205"/>
                </a:lnTo>
                <a:lnTo>
                  <a:pt x="178" y="207"/>
                </a:lnTo>
                <a:lnTo>
                  <a:pt x="180" y="209"/>
                </a:lnTo>
                <a:lnTo>
                  <a:pt x="182" y="215"/>
                </a:lnTo>
                <a:lnTo>
                  <a:pt x="182" y="223"/>
                </a:lnTo>
                <a:lnTo>
                  <a:pt x="182" y="228"/>
                </a:lnTo>
                <a:lnTo>
                  <a:pt x="188" y="228"/>
                </a:lnTo>
                <a:lnTo>
                  <a:pt x="195" y="228"/>
                </a:lnTo>
                <a:lnTo>
                  <a:pt x="205" y="230"/>
                </a:lnTo>
                <a:lnTo>
                  <a:pt x="211" y="232"/>
                </a:lnTo>
                <a:lnTo>
                  <a:pt x="213" y="228"/>
                </a:lnTo>
                <a:lnTo>
                  <a:pt x="215" y="232"/>
                </a:lnTo>
                <a:lnTo>
                  <a:pt x="216" y="236"/>
                </a:lnTo>
                <a:lnTo>
                  <a:pt x="220" y="238"/>
                </a:lnTo>
                <a:lnTo>
                  <a:pt x="224" y="238"/>
                </a:lnTo>
                <a:lnTo>
                  <a:pt x="228" y="238"/>
                </a:lnTo>
                <a:lnTo>
                  <a:pt x="228" y="242"/>
                </a:lnTo>
                <a:lnTo>
                  <a:pt x="230" y="242"/>
                </a:lnTo>
                <a:lnTo>
                  <a:pt x="230" y="244"/>
                </a:lnTo>
                <a:lnTo>
                  <a:pt x="230" y="248"/>
                </a:lnTo>
                <a:lnTo>
                  <a:pt x="230" y="249"/>
                </a:lnTo>
                <a:lnTo>
                  <a:pt x="236" y="251"/>
                </a:lnTo>
                <a:lnTo>
                  <a:pt x="241" y="251"/>
                </a:lnTo>
                <a:lnTo>
                  <a:pt x="247" y="251"/>
                </a:lnTo>
                <a:lnTo>
                  <a:pt x="251" y="253"/>
                </a:lnTo>
                <a:lnTo>
                  <a:pt x="251" y="259"/>
                </a:lnTo>
                <a:lnTo>
                  <a:pt x="253" y="261"/>
                </a:lnTo>
                <a:lnTo>
                  <a:pt x="255" y="261"/>
                </a:lnTo>
                <a:lnTo>
                  <a:pt x="257" y="259"/>
                </a:lnTo>
                <a:lnTo>
                  <a:pt x="257" y="255"/>
                </a:lnTo>
                <a:lnTo>
                  <a:pt x="263" y="253"/>
                </a:lnTo>
                <a:lnTo>
                  <a:pt x="264" y="253"/>
                </a:lnTo>
                <a:lnTo>
                  <a:pt x="266" y="249"/>
                </a:lnTo>
                <a:lnTo>
                  <a:pt x="268" y="246"/>
                </a:lnTo>
                <a:lnTo>
                  <a:pt x="272" y="244"/>
                </a:lnTo>
                <a:lnTo>
                  <a:pt x="276" y="242"/>
                </a:lnTo>
                <a:lnTo>
                  <a:pt x="278" y="240"/>
                </a:lnTo>
                <a:lnTo>
                  <a:pt x="284" y="240"/>
                </a:lnTo>
                <a:lnTo>
                  <a:pt x="287" y="238"/>
                </a:lnTo>
                <a:lnTo>
                  <a:pt x="289" y="238"/>
                </a:lnTo>
                <a:lnTo>
                  <a:pt x="293" y="232"/>
                </a:lnTo>
                <a:lnTo>
                  <a:pt x="301" y="228"/>
                </a:lnTo>
                <a:lnTo>
                  <a:pt x="311" y="228"/>
                </a:lnTo>
                <a:lnTo>
                  <a:pt x="318" y="232"/>
                </a:lnTo>
                <a:lnTo>
                  <a:pt x="324" y="236"/>
                </a:lnTo>
                <a:lnTo>
                  <a:pt x="326" y="232"/>
                </a:lnTo>
                <a:lnTo>
                  <a:pt x="328" y="232"/>
                </a:lnTo>
                <a:lnTo>
                  <a:pt x="330" y="228"/>
                </a:lnTo>
                <a:lnTo>
                  <a:pt x="332" y="226"/>
                </a:lnTo>
                <a:lnTo>
                  <a:pt x="334" y="226"/>
                </a:lnTo>
                <a:lnTo>
                  <a:pt x="339" y="225"/>
                </a:lnTo>
                <a:lnTo>
                  <a:pt x="341" y="225"/>
                </a:lnTo>
                <a:lnTo>
                  <a:pt x="345" y="228"/>
                </a:lnTo>
                <a:lnTo>
                  <a:pt x="347" y="230"/>
                </a:lnTo>
                <a:lnTo>
                  <a:pt x="351" y="230"/>
                </a:lnTo>
                <a:lnTo>
                  <a:pt x="357" y="226"/>
                </a:lnTo>
                <a:lnTo>
                  <a:pt x="364" y="225"/>
                </a:lnTo>
                <a:lnTo>
                  <a:pt x="370" y="223"/>
                </a:lnTo>
                <a:lnTo>
                  <a:pt x="378" y="223"/>
                </a:lnTo>
                <a:lnTo>
                  <a:pt x="385" y="223"/>
                </a:lnTo>
                <a:lnTo>
                  <a:pt x="389" y="225"/>
                </a:lnTo>
                <a:lnTo>
                  <a:pt x="395" y="225"/>
                </a:lnTo>
                <a:lnTo>
                  <a:pt x="397" y="228"/>
                </a:lnTo>
                <a:lnTo>
                  <a:pt x="401" y="230"/>
                </a:lnTo>
                <a:lnTo>
                  <a:pt x="405" y="230"/>
                </a:lnTo>
                <a:lnTo>
                  <a:pt x="410" y="234"/>
                </a:lnTo>
                <a:lnTo>
                  <a:pt x="410" y="225"/>
                </a:lnTo>
                <a:lnTo>
                  <a:pt x="416" y="213"/>
                </a:lnTo>
                <a:lnTo>
                  <a:pt x="414" y="207"/>
                </a:lnTo>
                <a:lnTo>
                  <a:pt x="406" y="202"/>
                </a:lnTo>
                <a:lnTo>
                  <a:pt x="405" y="198"/>
                </a:lnTo>
                <a:lnTo>
                  <a:pt x="408" y="194"/>
                </a:lnTo>
                <a:lnTo>
                  <a:pt x="418" y="192"/>
                </a:lnTo>
                <a:lnTo>
                  <a:pt x="428" y="188"/>
                </a:lnTo>
                <a:lnTo>
                  <a:pt x="439" y="188"/>
                </a:lnTo>
                <a:lnTo>
                  <a:pt x="443" y="184"/>
                </a:lnTo>
                <a:lnTo>
                  <a:pt x="439" y="180"/>
                </a:lnTo>
                <a:lnTo>
                  <a:pt x="437" y="171"/>
                </a:lnTo>
                <a:lnTo>
                  <a:pt x="439" y="161"/>
                </a:lnTo>
                <a:lnTo>
                  <a:pt x="445" y="157"/>
                </a:lnTo>
                <a:lnTo>
                  <a:pt x="449" y="150"/>
                </a:lnTo>
                <a:lnTo>
                  <a:pt x="453" y="148"/>
                </a:lnTo>
                <a:lnTo>
                  <a:pt x="460" y="148"/>
                </a:lnTo>
                <a:lnTo>
                  <a:pt x="470" y="142"/>
                </a:lnTo>
                <a:lnTo>
                  <a:pt x="472" y="136"/>
                </a:lnTo>
                <a:lnTo>
                  <a:pt x="474" y="132"/>
                </a:lnTo>
                <a:lnTo>
                  <a:pt x="481" y="129"/>
                </a:lnTo>
                <a:lnTo>
                  <a:pt x="485" y="125"/>
                </a:lnTo>
                <a:lnTo>
                  <a:pt x="491" y="119"/>
                </a:lnTo>
                <a:lnTo>
                  <a:pt x="512" y="115"/>
                </a:lnTo>
                <a:lnTo>
                  <a:pt x="501" y="113"/>
                </a:lnTo>
                <a:lnTo>
                  <a:pt x="497" y="109"/>
                </a:lnTo>
                <a:lnTo>
                  <a:pt x="493" y="106"/>
                </a:lnTo>
                <a:lnTo>
                  <a:pt x="489" y="100"/>
                </a:lnTo>
                <a:lnTo>
                  <a:pt x="483" y="98"/>
                </a:lnTo>
                <a:lnTo>
                  <a:pt x="474" y="100"/>
                </a:lnTo>
                <a:lnTo>
                  <a:pt x="458" y="107"/>
                </a:lnTo>
                <a:lnTo>
                  <a:pt x="451" y="109"/>
                </a:lnTo>
                <a:lnTo>
                  <a:pt x="443" y="106"/>
                </a:lnTo>
                <a:lnTo>
                  <a:pt x="441" y="102"/>
                </a:lnTo>
                <a:lnTo>
                  <a:pt x="437" y="92"/>
                </a:lnTo>
                <a:lnTo>
                  <a:pt x="435" y="84"/>
                </a:lnTo>
                <a:lnTo>
                  <a:pt x="431" y="81"/>
                </a:lnTo>
                <a:lnTo>
                  <a:pt x="424" y="75"/>
                </a:lnTo>
                <a:lnTo>
                  <a:pt x="410" y="75"/>
                </a:lnTo>
                <a:lnTo>
                  <a:pt x="406" y="77"/>
                </a:lnTo>
                <a:lnTo>
                  <a:pt x="399" y="77"/>
                </a:lnTo>
                <a:lnTo>
                  <a:pt x="393" y="73"/>
                </a:lnTo>
                <a:lnTo>
                  <a:pt x="391" y="69"/>
                </a:lnTo>
                <a:lnTo>
                  <a:pt x="383" y="54"/>
                </a:lnTo>
                <a:lnTo>
                  <a:pt x="374" y="33"/>
                </a:lnTo>
                <a:lnTo>
                  <a:pt x="366" y="19"/>
                </a:lnTo>
                <a:lnTo>
                  <a:pt x="366" y="13"/>
                </a:lnTo>
                <a:lnTo>
                  <a:pt x="364" y="10"/>
                </a:lnTo>
                <a:lnTo>
                  <a:pt x="355" y="13"/>
                </a:lnTo>
                <a:lnTo>
                  <a:pt x="345" y="15"/>
                </a:lnTo>
                <a:lnTo>
                  <a:pt x="334" y="21"/>
                </a:lnTo>
                <a:lnTo>
                  <a:pt x="322" y="27"/>
                </a:lnTo>
                <a:lnTo>
                  <a:pt x="311" y="25"/>
                </a:lnTo>
                <a:lnTo>
                  <a:pt x="312" y="25"/>
                </a:lnTo>
                <a:lnTo>
                  <a:pt x="311" y="21"/>
                </a:lnTo>
                <a:lnTo>
                  <a:pt x="309" y="17"/>
                </a:lnTo>
                <a:lnTo>
                  <a:pt x="307" y="17"/>
                </a:lnTo>
                <a:lnTo>
                  <a:pt x="303" y="21"/>
                </a:lnTo>
                <a:lnTo>
                  <a:pt x="301" y="19"/>
                </a:lnTo>
                <a:lnTo>
                  <a:pt x="291" y="13"/>
                </a:lnTo>
                <a:lnTo>
                  <a:pt x="287" y="19"/>
                </a:lnTo>
                <a:lnTo>
                  <a:pt x="282" y="21"/>
                </a:lnTo>
                <a:lnTo>
                  <a:pt x="276" y="15"/>
                </a:lnTo>
                <a:lnTo>
                  <a:pt x="272" y="15"/>
                </a:lnTo>
                <a:lnTo>
                  <a:pt x="274" y="8"/>
                </a:lnTo>
                <a:lnTo>
                  <a:pt x="274" y="6"/>
                </a:lnTo>
                <a:lnTo>
                  <a:pt x="268" y="4"/>
                </a:lnTo>
                <a:lnTo>
                  <a:pt x="266" y="0"/>
                </a:lnTo>
                <a:lnTo>
                  <a:pt x="261" y="2"/>
                </a:lnTo>
                <a:lnTo>
                  <a:pt x="253" y="4"/>
                </a:lnTo>
                <a:lnTo>
                  <a:pt x="241" y="10"/>
                </a:lnTo>
                <a:lnTo>
                  <a:pt x="236" y="10"/>
                </a:lnTo>
                <a:lnTo>
                  <a:pt x="224" y="13"/>
                </a:lnTo>
                <a:lnTo>
                  <a:pt x="213" y="13"/>
                </a:lnTo>
                <a:lnTo>
                  <a:pt x="203" y="17"/>
                </a:lnTo>
                <a:lnTo>
                  <a:pt x="192" y="17"/>
                </a:lnTo>
                <a:lnTo>
                  <a:pt x="186" y="15"/>
                </a:lnTo>
                <a:lnTo>
                  <a:pt x="180" y="15"/>
                </a:lnTo>
                <a:lnTo>
                  <a:pt x="172" y="12"/>
                </a:lnTo>
                <a:lnTo>
                  <a:pt x="167" y="15"/>
                </a:lnTo>
                <a:lnTo>
                  <a:pt x="169" y="19"/>
                </a:lnTo>
                <a:lnTo>
                  <a:pt x="169" y="25"/>
                </a:lnTo>
                <a:lnTo>
                  <a:pt x="161" y="31"/>
                </a:lnTo>
                <a:lnTo>
                  <a:pt x="161" y="38"/>
                </a:lnTo>
                <a:lnTo>
                  <a:pt x="159" y="44"/>
                </a:lnTo>
                <a:lnTo>
                  <a:pt x="159" y="50"/>
                </a:lnTo>
                <a:lnTo>
                  <a:pt x="165" y="58"/>
                </a:lnTo>
                <a:lnTo>
                  <a:pt x="167" y="61"/>
                </a:lnTo>
                <a:lnTo>
                  <a:pt x="161" y="69"/>
                </a:lnTo>
                <a:lnTo>
                  <a:pt x="167" y="75"/>
                </a:lnTo>
                <a:lnTo>
                  <a:pt x="169" y="75"/>
                </a:lnTo>
                <a:lnTo>
                  <a:pt x="174" y="79"/>
                </a:lnTo>
                <a:lnTo>
                  <a:pt x="170" y="84"/>
                </a:lnTo>
                <a:lnTo>
                  <a:pt x="169" y="86"/>
                </a:lnTo>
                <a:lnTo>
                  <a:pt x="163" y="86"/>
                </a:lnTo>
                <a:lnTo>
                  <a:pt x="155" y="84"/>
                </a:lnTo>
                <a:lnTo>
                  <a:pt x="153" y="81"/>
                </a:lnTo>
                <a:lnTo>
                  <a:pt x="149" y="75"/>
                </a:lnTo>
                <a:lnTo>
                  <a:pt x="145" y="75"/>
                </a:lnTo>
                <a:lnTo>
                  <a:pt x="144" y="77"/>
                </a:lnTo>
                <a:lnTo>
                  <a:pt x="142" y="75"/>
                </a:lnTo>
                <a:lnTo>
                  <a:pt x="136" y="73"/>
                </a:lnTo>
                <a:lnTo>
                  <a:pt x="130" y="77"/>
                </a:lnTo>
                <a:lnTo>
                  <a:pt x="126" y="79"/>
                </a:lnTo>
                <a:lnTo>
                  <a:pt x="122" y="79"/>
                </a:lnTo>
                <a:lnTo>
                  <a:pt x="115" y="77"/>
                </a:lnTo>
                <a:lnTo>
                  <a:pt x="111" y="77"/>
                </a:lnTo>
                <a:lnTo>
                  <a:pt x="109" y="77"/>
                </a:lnTo>
                <a:lnTo>
                  <a:pt x="107" y="81"/>
                </a:lnTo>
                <a:lnTo>
                  <a:pt x="107" y="86"/>
                </a:lnTo>
                <a:lnTo>
                  <a:pt x="101" y="84"/>
                </a:lnTo>
                <a:lnTo>
                  <a:pt x="103" y="81"/>
                </a:lnTo>
                <a:lnTo>
                  <a:pt x="103" y="77"/>
                </a:lnTo>
                <a:lnTo>
                  <a:pt x="99" y="75"/>
                </a:lnTo>
                <a:lnTo>
                  <a:pt x="96" y="75"/>
                </a:lnTo>
                <a:lnTo>
                  <a:pt x="94" y="73"/>
                </a:lnTo>
                <a:lnTo>
                  <a:pt x="92" y="69"/>
                </a:lnTo>
                <a:lnTo>
                  <a:pt x="88" y="67"/>
                </a:lnTo>
                <a:lnTo>
                  <a:pt x="84" y="65"/>
                </a:lnTo>
                <a:lnTo>
                  <a:pt x="80" y="63"/>
                </a:lnTo>
                <a:lnTo>
                  <a:pt x="76" y="63"/>
                </a:lnTo>
                <a:lnTo>
                  <a:pt x="76" y="61"/>
                </a:lnTo>
                <a:lnTo>
                  <a:pt x="76" y="58"/>
                </a:lnTo>
                <a:lnTo>
                  <a:pt x="73" y="54"/>
                </a:lnTo>
                <a:lnTo>
                  <a:pt x="69" y="54"/>
                </a:lnTo>
                <a:lnTo>
                  <a:pt x="69" y="56"/>
                </a:lnTo>
                <a:lnTo>
                  <a:pt x="63" y="58"/>
                </a:lnTo>
                <a:lnTo>
                  <a:pt x="63" y="54"/>
                </a:lnTo>
                <a:lnTo>
                  <a:pt x="51" y="56"/>
                </a:lnTo>
                <a:lnTo>
                  <a:pt x="53" y="58"/>
                </a:lnTo>
                <a:lnTo>
                  <a:pt x="55" y="60"/>
                </a:lnTo>
                <a:lnTo>
                  <a:pt x="50" y="65"/>
                </a:lnTo>
                <a:lnTo>
                  <a:pt x="44" y="69"/>
                </a:lnTo>
                <a:lnTo>
                  <a:pt x="42" y="71"/>
                </a:lnTo>
                <a:lnTo>
                  <a:pt x="36" y="69"/>
                </a:lnTo>
                <a:lnTo>
                  <a:pt x="32" y="71"/>
                </a:lnTo>
                <a:lnTo>
                  <a:pt x="30" y="75"/>
                </a:lnTo>
                <a:lnTo>
                  <a:pt x="26" y="77"/>
                </a:lnTo>
                <a:lnTo>
                  <a:pt x="26" y="83"/>
                </a:lnTo>
                <a:lnTo>
                  <a:pt x="28" y="88"/>
                </a:lnTo>
                <a:lnTo>
                  <a:pt x="32" y="90"/>
                </a:lnTo>
                <a:lnTo>
                  <a:pt x="25" y="96"/>
                </a:lnTo>
                <a:lnTo>
                  <a:pt x="23" y="92"/>
                </a:lnTo>
                <a:lnTo>
                  <a:pt x="19" y="86"/>
                </a:lnTo>
                <a:lnTo>
                  <a:pt x="17" y="86"/>
                </a:lnTo>
                <a:lnTo>
                  <a:pt x="13" y="90"/>
                </a:lnTo>
                <a:lnTo>
                  <a:pt x="9" y="92"/>
                </a:lnTo>
                <a:lnTo>
                  <a:pt x="7" y="94"/>
                </a:lnTo>
                <a:lnTo>
                  <a:pt x="7" y="102"/>
                </a:lnTo>
                <a:lnTo>
                  <a:pt x="3" y="106"/>
                </a:lnTo>
                <a:lnTo>
                  <a:pt x="5" y="106"/>
                </a:lnTo>
                <a:lnTo>
                  <a:pt x="7" y="109"/>
                </a:lnTo>
                <a:lnTo>
                  <a:pt x="7" y="111"/>
                </a:lnTo>
                <a:lnTo>
                  <a:pt x="5" y="113"/>
                </a:lnTo>
                <a:lnTo>
                  <a:pt x="3" y="115"/>
                </a:lnTo>
                <a:lnTo>
                  <a:pt x="0" y="121"/>
                </a:lnTo>
                <a:lnTo>
                  <a:pt x="0" y="123"/>
                </a:lnTo>
                <a:lnTo>
                  <a:pt x="0" y="125"/>
                </a:lnTo>
                <a:lnTo>
                  <a:pt x="2" y="127"/>
                </a:lnTo>
                <a:lnTo>
                  <a:pt x="3" y="127"/>
                </a:lnTo>
                <a:lnTo>
                  <a:pt x="7" y="132"/>
                </a:lnTo>
                <a:lnTo>
                  <a:pt x="5" y="138"/>
                </a:lnTo>
                <a:lnTo>
                  <a:pt x="9" y="138"/>
                </a:lnTo>
                <a:lnTo>
                  <a:pt x="13" y="136"/>
                </a:lnTo>
                <a:lnTo>
                  <a:pt x="19" y="150"/>
                </a:lnTo>
                <a:lnTo>
                  <a:pt x="19" y="152"/>
                </a:lnTo>
                <a:lnTo>
                  <a:pt x="19" y="155"/>
                </a:lnTo>
                <a:lnTo>
                  <a:pt x="19" y="159"/>
                </a:lnTo>
                <a:lnTo>
                  <a:pt x="21" y="163"/>
                </a:lnTo>
                <a:lnTo>
                  <a:pt x="23" y="163"/>
                </a:lnTo>
                <a:lnTo>
                  <a:pt x="26" y="165"/>
                </a:lnTo>
                <a:lnTo>
                  <a:pt x="28" y="161"/>
                </a:lnTo>
                <a:lnTo>
                  <a:pt x="32" y="159"/>
                </a:lnTo>
                <a:lnTo>
                  <a:pt x="34" y="159"/>
                </a:lnTo>
                <a:lnTo>
                  <a:pt x="38" y="161"/>
                </a:lnTo>
                <a:lnTo>
                  <a:pt x="44" y="155"/>
                </a:lnTo>
                <a:lnTo>
                  <a:pt x="50" y="148"/>
                </a:lnTo>
                <a:lnTo>
                  <a:pt x="53" y="150"/>
                </a:lnTo>
                <a:lnTo>
                  <a:pt x="57" y="152"/>
                </a:lnTo>
                <a:lnTo>
                  <a:pt x="57" y="155"/>
                </a:lnTo>
                <a:lnTo>
                  <a:pt x="67" y="157"/>
                </a:lnTo>
                <a:lnTo>
                  <a:pt x="76" y="161"/>
                </a:lnTo>
                <a:lnTo>
                  <a:pt x="76" y="165"/>
                </a:lnTo>
                <a:lnTo>
                  <a:pt x="78" y="167"/>
                </a:lnTo>
                <a:lnTo>
                  <a:pt x="82" y="167"/>
                </a:lnTo>
                <a:lnTo>
                  <a:pt x="84" y="167"/>
                </a:lnTo>
                <a:lnTo>
                  <a:pt x="84" y="173"/>
                </a:lnTo>
                <a:lnTo>
                  <a:pt x="86" y="178"/>
                </a:lnTo>
                <a:lnTo>
                  <a:pt x="88" y="182"/>
                </a:lnTo>
                <a:lnTo>
                  <a:pt x="92" y="184"/>
                </a:lnTo>
                <a:lnTo>
                  <a:pt x="94" y="186"/>
                </a:lnTo>
                <a:lnTo>
                  <a:pt x="94" y="188"/>
                </a:lnTo>
                <a:lnTo>
                  <a:pt x="92" y="190"/>
                </a:lnTo>
                <a:lnTo>
                  <a:pt x="90" y="192"/>
                </a:lnTo>
                <a:lnTo>
                  <a:pt x="88" y="194"/>
                </a:lnTo>
                <a:lnTo>
                  <a:pt x="84" y="194"/>
                </a:lnTo>
                <a:lnTo>
                  <a:pt x="84" y="196"/>
                </a:lnTo>
                <a:lnTo>
                  <a:pt x="80" y="196"/>
                </a:lnTo>
                <a:lnTo>
                  <a:pt x="80" y="194"/>
                </a:lnTo>
                <a:lnTo>
                  <a:pt x="78" y="192"/>
                </a:lnTo>
                <a:lnTo>
                  <a:pt x="78" y="190"/>
                </a:lnTo>
                <a:lnTo>
                  <a:pt x="74" y="190"/>
                </a:lnTo>
                <a:lnTo>
                  <a:pt x="71" y="190"/>
                </a:lnTo>
                <a:lnTo>
                  <a:pt x="69" y="188"/>
                </a:lnTo>
                <a:lnTo>
                  <a:pt x="63" y="186"/>
                </a:lnTo>
                <a:lnTo>
                  <a:pt x="61" y="188"/>
                </a:lnTo>
                <a:lnTo>
                  <a:pt x="63" y="194"/>
                </a:lnTo>
                <a:lnTo>
                  <a:pt x="55" y="194"/>
                </a:lnTo>
                <a:lnTo>
                  <a:pt x="50" y="194"/>
                </a:lnTo>
                <a:lnTo>
                  <a:pt x="51" y="198"/>
                </a:lnTo>
                <a:lnTo>
                  <a:pt x="51" y="202"/>
                </a:lnTo>
                <a:lnTo>
                  <a:pt x="55" y="203"/>
                </a:lnTo>
                <a:lnTo>
                  <a:pt x="57" y="205"/>
                </a:lnTo>
                <a:lnTo>
                  <a:pt x="50" y="203"/>
                </a:lnTo>
                <a:lnTo>
                  <a:pt x="42" y="203"/>
                </a:lnTo>
                <a:lnTo>
                  <a:pt x="42" y="207"/>
                </a:lnTo>
                <a:lnTo>
                  <a:pt x="48" y="211"/>
                </a:lnTo>
                <a:lnTo>
                  <a:pt x="51" y="217"/>
                </a:lnTo>
                <a:lnTo>
                  <a:pt x="53" y="221"/>
                </a:lnTo>
                <a:lnTo>
                  <a:pt x="53" y="223"/>
                </a:lnTo>
                <a:lnTo>
                  <a:pt x="59" y="226"/>
                </a:lnTo>
                <a:lnTo>
                  <a:pt x="63" y="230"/>
                </a:lnTo>
                <a:lnTo>
                  <a:pt x="67" y="230"/>
                </a:lnTo>
                <a:lnTo>
                  <a:pt x="71" y="230"/>
                </a:lnTo>
                <a:lnTo>
                  <a:pt x="69" y="234"/>
                </a:lnTo>
                <a:lnTo>
                  <a:pt x="69" y="238"/>
                </a:lnTo>
                <a:lnTo>
                  <a:pt x="69" y="240"/>
                </a:lnTo>
                <a:lnTo>
                  <a:pt x="69" y="244"/>
                </a:lnTo>
                <a:lnTo>
                  <a:pt x="71" y="242"/>
                </a:lnTo>
                <a:lnTo>
                  <a:pt x="73" y="238"/>
                </a:lnTo>
                <a:lnTo>
                  <a:pt x="76" y="236"/>
                </a:lnTo>
                <a:lnTo>
                  <a:pt x="78" y="234"/>
                </a:lnTo>
                <a:lnTo>
                  <a:pt x="82" y="234"/>
                </a:lnTo>
                <a:lnTo>
                  <a:pt x="86" y="234"/>
                </a:lnTo>
                <a:lnTo>
                  <a:pt x="90" y="236"/>
                </a:lnTo>
                <a:lnTo>
                  <a:pt x="92" y="238"/>
                </a:lnTo>
                <a:lnTo>
                  <a:pt x="94" y="240"/>
                </a:lnTo>
                <a:lnTo>
                  <a:pt x="97" y="246"/>
                </a:lnTo>
                <a:lnTo>
                  <a:pt x="99" y="248"/>
                </a:lnTo>
                <a:lnTo>
                  <a:pt x="105" y="248"/>
                </a:lnTo>
                <a:lnTo>
                  <a:pt x="111" y="248"/>
                </a:lnTo>
                <a:lnTo>
                  <a:pt x="113" y="188"/>
                </a:lnTo>
                <a:lnTo>
                  <a:pt x="119" y="186"/>
                </a:lnTo>
                <a:lnTo>
                  <a:pt x="126" y="182"/>
                </a:lnTo>
                <a:lnTo>
                  <a:pt x="130" y="182"/>
                </a:lnTo>
                <a:lnTo>
                  <a:pt x="136" y="180"/>
                </a:lnTo>
                <a:lnTo>
                  <a:pt x="140" y="182"/>
                </a:lnTo>
                <a:lnTo>
                  <a:pt x="142" y="182"/>
                </a:lnTo>
                <a:close/>
                <a:moveTo>
                  <a:pt x="74" y="200"/>
                </a:moveTo>
                <a:lnTo>
                  <a:pt x="74" y="202"/>
                </a:lnTo>
                <a:lnTo>
                  <a:pt x="73" y="207"/>
                </a:lnTo>
                <a:lnTo>
                  <a:pt x="69" y="205"/>
                </a:lnTo>
                <a:lnTo>
                  <a:pt x="67" y="203"/>
                </a:lnTo>
                <a:lnTo>
                  <a:pt x="73" y="203"/>
                </a:lnTo>
                <a:lnTo>
                  <a:pt x="73" y="200"/>
                </a:lnTo>
                <a:lnTo>
                  <a:pt x="74" y="200"/>
                </a:lnTo>
                <a:close/>
                <a:moveTo>
                  <a:pt x="403" y="144"/>
                </a:moveTo>
                <a:lnTo>
                  <a:pt x="406" y="144"/>
                </a:lnTo>
                <a:lnTo>
                  <a:pt x="408" y="148"/>
                </a:lnTo>
                <a:lnTo>
                  <a:pt x="406" y="150"/>
                </a:lnTo>
                <a:lnTo>
                  <a:pt x="406" y="152"/>
                </a:lnTo>
                <a:lnTo>
                  <a:pt x="405" y="154"/>
                </a:lnTo>
                <a:lnTo>
                  <a:pt x="405" y="155"/>
                </a:lnTo>
                <a:lnTo>
                  <a:pt x="401" y="155"/>
                </a:lnTo>
                <a:lnTo>
                  <a:pt x="397" y="155"/>
                </a:lnTo>
                <a:lnTo>
                  <a:pt x="397" y="159"/>
                </a:lnTo>
                <a:lnTo>
                  <a:pt x="387" y="159"/>
                </a:lnTo>
                <a:lnTo>
                  <a:pt x="376" y="159"/>
                </a:lnTo>
                <a:lnTo>
                  <a:pt x="370" y="157"/>
                </a:lnTo>
                <a:lnTo>
                  <a:pt x="362" y="155"/>
                </a:lnTo>
                <a:lnTo>
                  <a:pt x="362" y="157"/>
                </a:lnTo>
                <a:lnTo>
                  <a:pt x="362" y="161"/>
                </a:lnTo>
                <a:lnTo>
                  <a:pt x="355" y="163"/>
                </a:lnTo>
                <a:lnTo>
                  <a:pt x="349" y="165"/>
                </a:lnTo>
                <a:lnTo>
                  <a:pt x="347" y="167"/>
                </a:lnTo>
                <a:lnTo>
                  <a:pt x="347" y="171"/>
                </a:lnTo>
                <a:lnTo>
                  <a:pt x="343" y="173"/>
                </a:lnTo>
                <a:lnTo>
                  <a:pt x="337" y="173"/>
                </a:lnTo>
                <a:lnTo>
                  <a:pt x="337" y="177"/>
                </a:lnTo>
                <a:lnTo>
                  <a:pt x="332" y="180"/>
                </a:lnTo>
                <a:lnTo>
                  <a:pt x="330" y="186"/>
                </a:lnTo>
                <a:lnTo>
                  <a:pt x="330" y="188"/>
                </a:lnTo>
                <a:lnTo>
                  <a:pt x="334" y="190"/>
                </a:lnTo>
                <a:lnTo>
                  <a:pt x="332" y="192"/>
                </a:lnTo>
                <a:lnTo>
                  <a:pt x="332" y="194"/>
                </a:lnTo>
                <a:lnTo>
                  <a:pt x="328" y="192"/>
                </a:lnTo>
                <a:lnTo>
                  <a:pt x="326" y="190"/>
                </a:lnTo>
                <a:lnTo>
                  <a:pt x="326" y="184"/>
                </a:lnTo>
                <a:lnTo>
                  <a:pt x="326" y="180"/>
                </a:lnTo>
                <a:lnTo>
                  <a:pt x="322" y="180"/>
                </a:lnTo>
                <a:lnTo>
                  <a:pt x="320" y="180"/>
                </a:lnTo>
                <a:lnTo>
                  <a:pt x="324" y="173"/>
                </a:lnTo>
                <a:lnTo>
                  <a:pt x="330" y="165"/>
                </a:lnTo>
                <a:lnTo>
                  <a:pt x="334" y="165"/>
                </a:lnTo>
                <a:lnTo>
                  <a:pt x="335" y="165"/>
                </a:lnTo>
                <a:lnTo>
                  <a:pt x="339" y="159"/>
                </a:lnTo>
                <a:lnTo>
                  <a:pt x="345" y="154"/>
                </a:lnTo>
                <a:lnTo>
                  <a:pt x="357" y="152"/>
                </a:lnTo>
                <a:lnTo>
                  <a:pt x="366" y="152"/>
                </a:lnTo>
                <a:lnTo>
                  <a:pt x="374" y="154"/>
                </a:lnTo>
                <a:lnTo>
                  <a:pt x="383" y="155"/>
                </a:lnTo>
                <a:lnTo>
                  <a:pt x="385" y="152"/>
                </a:lnTo>
                <a:lnTo>
                  <a:pt x="389" y="154"/>
                </a:lnTo>
                <a:lnTo>
                  <a:pt x="393" y="154"/>
                </a:lnTo>
                <a:lnTo>
                  <a:pt x="397" y="148"/>
                </a:lnTo>
                <a:lnTo>
                  <a:pt x="403" y="144"/>
                </a:lnTo>
                <a:close/>
              </a:path>
            </a:pathLst>
          </a:custGeom>
          <a:solidFill>
            <a:srgbClr val="EAEAEA"/>
          </a:solidFill>
          <a:ln w="2520">
            <a:solidFill>
              <a:srgbClr val="C0C0C0"/>
            </a:solidFill>
            <a:round/>
            <a:headEnd/>
            <a:tailEnd/>
          </a:ln>
        </p:spPr>
        <p:txBody>
          <a:bodyPr wrap="none" anchor="ctr"/>
          <a:lstStyle/>
          <a:p>
            <a:endParaRPr lang="en-US"/>
          </a:p>
        </p:txBody>
      </p:sp>
      <p:sp>
        <p:nvSpPr>
          <p:cNvPr id="30871" name="Freeform 153"/>
          <p:cNvSpPr>
            <a:spLocks noChangeArrowheads="1"/>
          </p:cNvSpPr>
          <p:nvPr/>
        </p:nvSpPr>
        <p:spPr bwMode="auto">
          <a:xfrm>
            <a:off x="4541838" y="3567113"/>
            <a:ext cx="101600" cy="104775"/>
          </a:xfrm>
          <a:custGeom>
            <a:avLst/>
            <a:gdLst>
              <a:gd name="T0" fmla="*/ 2147483647 w 60"/>
              <a:gd name="T1" fmla="*/ 2147483647 h 66"/>
              <a:gd name="T2" fmla="*/ 2147483647 w 60"/>
              <a:gd name="T3" fmla="*/ 2147483647 h 66"/>
              <a:gd name="T4" fmla="*/ 2147483647 w 60"/>
              <a:gd name="T5" fmla="*/ 2147483647 h 66"/>
              <a:gd name="T6" fmla="*/ 2147483647 w 60"/>
              <a:gd name="T7" fmla="*/ 2147483647 h 66"/>
              <a:gd name="T8" fmla="*/ 2147483647 w 60"/>
              <a:gd name="T9" fmla="*/ 2147483647 h 66"/>
              <a:gd name="T10" fmla="*/ 2147483647 w 60"/>
              <a:gd name="T11" fmla="*/ 2147483647 h 66"/>
              <a:gd name="T12" fmla="*/ 2147483647 w 60"/>
              <a:gd name="T13" fmla="*/ 2147483647 h 66"/>
              <a:gd name="T14" fmla="*/ 2147483647 w 60"/>
              <a:gd name="T15" fmla="*/ 2147483647 h 66"/>
              <a:gd name="T16" fmla="*/ 2147483647 w 60"/>
              <a:gd name="T17" fmla="*/ 0 h 66"/>
              <a:gd name="T18" fmla="*/ 2147483647 w 60"/>
              <a:gd name="T19" fmla="*/ 2147483647 h 66"/>
              <a:gd name="T20" fmla="*/ 2147483647 w 60"/>
              <a:gd name="T21" fmla="*/ 2147483647 h 66"/>
              <a:gd name="T22" fmla="*/ 2147483647 w 60"/>
              <a:gd name="T23" fmla="*/ 2147483647 h 66"/>
              <a:gd name="T24" fmla="*/ 2147483647 w 60"/>
              <a:gd name="T25" fmla="*/ 2147483647 h 66"/>
              <a:gd name="T26" fmla="*/ 2147483647 w 60"/>
              <a:gd name="T27" fmla="*/ 2147483647 h 66"/>
              <a:gd name="T28" fmla="*/ 2147483647 w 60"/>
              <a:gd name="T29" fmla="*/ 2147483647 h 66"/>
              <a:gd name="T30" fmla="*/ 2147483647 w 60"/>
              <a:gd name="T31" fmla="*/ 2147483647 h 66"/>
              <a:gd name="T32" fmla="*/ 2147483647 w 60"/>
              <a:gd name="T33" fmla="*/ 2147483647 h 66"/>
              <a:gd name="T34" fmla="*/ 2147483647 w 60"/>
              <a:gd name="T35" fmla="*/ 2147483647 h 66"/>
              <a:gd name="T36" fmla="*/ 2147483647 w 60"/>
              <a:gd name="T37" fmla="*/ 2147483647 h 66"/>
              <a:gd name="T38" fmla="*/ 2147483647 w 60"/>
              <a:gd name="T39" fmla="*/ 2147483647 h 66"/>
              <a:gd name="T40" fmla="*/ 0 w 60"/>
              <a:gd name="T41" fmla="*/ 2147483647 h 66"/>
              <a:gd name="T42" fmla="*/ 0 w 60"/>
              <a:gd name="T43" fmla="*/ 2147483647 h 66"/>
              <a:gd name="T44" fmla="*/ 2147483647 w 60"/>
              <a:gd name="T45" fmla="*/ 2147483647 h 66"/>
              <a:gd name="T46" fmla="*/ 2147483647 w 60"/>
              <a:gd name="T47" fmla="*/ 2147483647 h 66"/>
              <a:gd name="T48" fmla="*/ 2147483647 w 60"/>
              <a:gd name="T49" fmla="*/ 2147483647 h 66"/>
              <a:gd name="T50" fmla="*/ 2147483647 w 60"/>
              <a:gd name="T51" fmla="*/ 2147483647 h 66"/>
              <a:gd name="T52" fmla="*/ 2147483647 w 60"/>
              <a:gd name="T53" fmla="*/ 2147483647 h 66"/>
              <a:gd name="T54" fmla="*/ 2147483647 w 60"/>
              <a:gd name="T55" fmla="*/ 2147483647 h 66"/>
              <a:gd name="T56" fmla="*/ 2147483647 w 60"/>
              <a:gd name="T57" fmla="*/ 2147483647 h 66"/>
              <a:gd name="T58" fmla="*/ 2147483647 w 60"/>
              <a:gd name="T59" fmla="*/ 2147483647 h 66"/>
              <a:gd name="T60" fmla="*/ 2147483647 w 60"/>
              <a:gd name="T61" fmla="*/ 2147483647 h 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0"/>
              <a:gd name="T94" fmla="*/ 0 h 66"/>
              <a:gd name="T95" fmla="*/ 60 w 60"/>
              <a:gd name="T96" fmla="*/ 66 h 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0" h="66">
                <a:moveTo>
                  <a:pt x="14" y="21"/>
                </a:moveTo>
                <a:lnTo>
                  <a:pt x="15" y="18"/>
                </a:lnTo>
                <a:lnTo>
                  <a:pt x="15" y="14"/>
                </a:lnTo>
                <a:lnTo>
                  <a:pt x="19" y="12"/>
                </a:lnTo>
                <a:lnTo>
                  <a:pt x="23" y="12"/>
                </a:lnTo>
                <a:lnTo>
                  <a:pt x="29" y="14"/>
                </a:lnTo>
                <a:lnTo>
                  <a:pt x="33" y="14"/>
                </a:lnTo>
                <a:lnTo>
                  <a:pt x="52" y="0"/>
                </a:lnTo>
                <a:lnTo>
                  <a:pt x="60" y="21"/>
                </a:lnTo>
                <a:lnTo>
                  <a:pt x="60" y="25"/>
                </a:lnTo>
                <a:lnTo>
                  <a:pt x="35" y="31"/>
                </a:lnTo>
                <a:lnTo>
                  <a:pt x="42" y="44"/>
                </a:lnTo>
                <a:lnTo>
                  <a:pt x="38" y="46"/>
                </a:lnTo>
                <a:lnTo>
                  <a:pt x="35" y="50"/>
                </a:lnTo>
                <a:lnTo>
                  <a:pt x="33" y="52"/>
                </a:lnTo>
                <a:lnTo>
                  <a:pt x="31" y="56"/>
                </a:lnTo>
                <a:lnTo>
                  <a:pt x="27" y="58"/>
                </a:lnTo>
                <a:lnTo>
                  <a:pt x="25" y="60"/>
                </a:lnTo>
                <a:lnTo>
                  <a:pt x="14" y="66"/>
                </a:lnTo>
                <a:lnTo>
                  <a:pt x="0" y="64"/>
                </a:lnTo>
                <a:lnTo>
                  <a:pt x="0" y="60"/>
                </a:lnTo>
                <a:lnTo>
                  <a:pt x="4" y="58"/>
                </a:lnTo>
                <a:lnTo>
                  <a:pt x="8" y="52"/>
                </a:lnTo>
                <a:lnTo>
                  <a:pt x="12" y="44"/>
                </a:lnTo>
                <a:lnTo>
                  <a:pt x="12" y="35"/>
                </a:lnTo>
                <a:lnTo>
                  <a:pt x="14" y="31"/>
                </a:lnTo>
                <a:lnTo>
                  <a:pt x="14" y="27"/>
                </a:lnTo>
                <a:lnTo>
                  <a:pt x="14" y="23"/>
                </a:lnTo>
                <a:lnTo>
                  <a:pt x="14" y="21"/>
                </a:lnTo>
                <a:close/>
              </a:path>
            </a:pathLst>
          </a:custGeom>
          <a:solidFill>
            <a:srgbClr val="EAEAEA"/>
          </a:solidFill>
          <a:ln w="2520">
            <a:solidFill>
              <a:srgbClr val="C0C0C0"/>
            </a:solidFill>
            <a:round/>
            <a:headEnd/>
            <a:tailEnd/>
          </a:ln>
        </p:spPr>
        <p:txBody>
          <a:bodyPr wrap="none" anchor="ctr"/>
          <a:lstStyle/>
          <a:p>
            <a:endParaRPr lang="en-US"/>
          </a:p>
        </p:txBody>
      </p:sp>
      <p:sp>
        <p:nvSpPr>
          <p:cNvPr id="30872" name="Freeform 154"/>
          <p:cNvSpPr>
            <a:spLocks noChangeArrowheads="1"/>
          </p:cNvSpPr>
          <p:nvPr/>
        </p:nvSpPr>
        <p:spPr bwMode="auto">
          <a:xfrm>
            <a:off x="6496050" y="3151188"/>
            <a:ext cx="388938" cy="522287"/>
          </a:xfrm>
          <a:custGeom>
            <a:avLst/>
            <a:gdLst>
              <a:gd name="T0" fmla="*/ 2147483647 w 228"/>
              <a:gd name="T1" fmla="*/ 2147483647 h 329"/>
              <a:gd name="T2" fmla="*/ 0 w 228"/>
              <a:gd name="T3" fmla="*/ 2147483647 h 329"/>
              <a:gd name="T4" fmla="*/ 2147483647 w 228"/>
              <a:gd name="T5" fmla="*/ 2147483647 h 329"/>
              <a:gd name="T6" fmla="*/ 2147483647 w 228"/>
              <a:gd name="T7" fmla="*/ 2147483647 h 329"/>
              <a:gd name="T8" fmla="*/ 2147483647 w 228"/>
              <a:gd name="T9" fmla="*/ 2147483647 h 329"/>
              <a:gd name="T10" fmla="*/ 2147483647 w 228"/>
              <a:gd name="T11" fmla="*/ 2147483647 h 329"/>
              <a:gd name="T12" fmla="*/ 2147483647 w 228"/>
              <a:gd name="T13" fmla="*/ 2147483647 h 329"/>
              <a:gd name="T14" fmla="*/ 2147483647 w 228"/>
              <a:gd name="T15" fmla="*/ 2147483647 h 329"/>
              <a:gd name="T16" fmla="*/ 2147483647 w 228"/>
              <a:gd name="T17" fmla="*/ 2147483647 h 329"/>
              <a:gd name="T18" fmla="*/ 2147483647 w 228"/>
              <a:gd name="T19" fmla="*/ 2147483647 h 329"/>
              <a:gd name="T20" fmla="*/ 2147483647 w 228"/>
              <a:gd name="T21" fmla="*/ 2147483647 h 329"/>
              <a:gd name="T22" fmla="*/ 2147483647 w 228"/>
              <a:gd name="T23" fmla="*/ 2147483647 h 329"/>
              <a:gd name="T24" fmla="*/ 2147483647 w 228"/>
              <a:gd name="T25" fmla="*/ 2147483647 h 329"/>
              <a:gd name="T26" fmla="*/ 2147483647 w 228"/>
              <a:gd name="T27" fmla="*/ 2147483647 h 329"/>
              <a:gd name="T28" fmla="*/ 2147483647 w 228"/>
              <a:gd name="T29" fmla="*/ 2147483647 h 329"/>
              <a:gd name="T30" fmla="*/ 2147483647 w 228"/>
              <a:gd name="T31" fmla="*/ 2147483647 h 329"/>
              <a:gd name="T32" fmla="*/ 2147483647 w 228"/>
              <a:gd name="T33" fmla="*/ 2147483647 h 329"/>
              <a:gd name="T34" fmla="*/ 2147483647 w 228"/>
              <a:gd name="T35" fmla="*/ 2147483647 h 329"/>
              <a:gd name="T36" fmla="*/ 2147483647 w 228"/>
              <a:gd name="T37" fmla="*/ 2147483647 h 329"/>
              <a:gd name="T38" fmla="*/ 2147483647 w 228"/>
              <a:gd name="T39" fmla="*/ 2147483647 h 329"/>
              <a:gd name="T40" fmla="*/ 2147483647 w 228"/>
              <a:gd name="T41" fmla="*/ 2147483647 h 329"/>
              <a:gd name="T42" fmla="*/ 2147483647 w 228"/>
              <a:gd name="T43" fmla="*/ 2147483647 h 329"/>
              <a:gd name="T44" fmla="*/ 2147483647 w 228"/>
              <a:gd name="T45" fmla="*/ 2147483647 h 329"/>
              <a:gd name="T46" fmla="*/ 2147483647 w 228"/>
              <a:gd name="T47" fmla="*/ 2147483647 h 329"/>
              <a:gd name="T48" fmla="*/ 2147483647 w 228"/>
              <a:gd name="T49" fmla="*/ 2147483647 h 329"/>
              <a:gd name="T50" fmla="*/ 2147483647 w 228"/>
              <a:gd name="T51" fmla="*/ 2147483647 h 329"/>
              <a:gd name="T52" fmla="*/ 2147483647 w 228"/>
              <a:gd name="T53" fmla="*/ 2147483647 h 329"/>
              <a:gd name="T54" fmla="*/ 2147483647 w 228"/>
              <a:gd name="T55" fmla="*/ 2147483647 h 329"/>
              <a:gd name="T56" fmla="*/ 2147483647 w 228"/>
              <a:gd name="T57" fmla="*/ 2147483647 h 329"/>
              <a:gd name="T58" fmla="*/ 2147483647 w 228"/>
              <a:gd name="T59" fmla="*/ 2147483647 h 329"/>
              <a:gd name="T60" fmla="*/ 2147483647 w 228"/>
              <a:gd name="T61" fmla="*/ 2147483647 h 329"/>
              <a:gd name="T62" fmla="*/ 2147483647 w 228"/>
              <a:gd name="T63" fmla="*/ 2147483647 h 329"/>
              <a:gd name="T64" fmla="*/ 2147483647 w 228"/>
              <a:gd name="T65" fmla="*/ 2147483647 h 329"/>
              <a:gd name="T66" fmla="*/ 2147483647 w 228"/>
              <a:gd name="T67" fmla="*/ 2147483647 h 329"/>
              <a:gd name="T68" fmla="*/ 2147483647 w 228"/>
              <a:gd name="T69" fmla="*/ 2147483647 h 329"/>
              <a:gd name="T70" fmla="*/ 2147483647 w 228"/>
              <a:gd name="T71" fmla="*/ 2147483647 h 329"/>
              <a:gd name="T72" fmla="*/ 2147483647 w 228"/>
              <a:gd name="T73" fmla="*/ 2147483647 h 329"/>
              <a:gd name="T74" fmla="*/ 2147483647 w 228"/>
              <a:gd name="T75" fmla="*/ 2147483647 h 329"/>
              <a:gd name="T76" fmla="*/ 2147483647 w 228"/>
              <a:gd name="T77" fmla="*/ 2147483647 h 329"/>
              <a:gd name="T78" fmla="*/ 2147483647 w 228"/>
              <a:gd name="T79" fmla="*/ 2147483647 h 329"/>
              <a:gd name="T80" fmla="*/ 2147483647 w 228"/>
              <a:gd name="T81" fmla="*/ 2147483647 h 329"/>
              <a:gd name="T82" fmla="*/ 2147483647 w 228"/>
              <a:gd name="T83" fmla="*/ 2147483647 h 329"/>
              <a:gd name="T84" fmla="*/ 2147483647 w 228"/>
              <a:gd name="T85" fmla="*/ 2147483647 h 329"/>
              <a:gd name="T86" fmla="*/ 2147483647 w 228"/>
              <a:gd name="T87" fmla="*/ 2147483647 h 329"/>
              <a:gd name="T88" fmla="*/ 2147483647 w 228"/>
              <a:gd name="T89" fmla="*/ 2147483647 h 329"/>
              <a:gd name="T90" fmla="*/ 2147483647 w 228"/>
              <a:gd name="T91" fmla="*/ 2147483647 h 329"/>
              <a:gd name="T92" fmla="*/ 2147483647 w 228"/>
              <a:gd name="T93" fmla="*/ 2147483647 h 329"/>
              <a:gd name="T94" fmla="*/ 2147483647 w 228"/>
              <a:gd name="T95" fmla="*/ 2147483647 h 329"/>
              <a:gd name="T96" fmla="*/ 2147483647 w 228"/>
              <a:gd name="T97" fmla="*/ 2147483647 h 329"/>
              <a:gd name="T98" fmla="*/ 2147483647 w 228"/>
              <a:gd name="T99" fmla="*/ 2147483647 h 329"/>
              <a:gd name="T100" fmla="*/ 2147483647 w 228"/>
              <a:gd name="T101" fmla="*/ 2147483647 h 329"/>
              <a:gd name="T102" fmla="*/ 2147483647 w 228"/>
              <a:gd name="T103" fmla="*/ 2147483647 h 329"/>
              <a:gd name="T104" fmla="*/ 2147483647 w 228"/>
              <a:gd name="T105" fmla="*/ 2147483647 h 329"/>
              <a:gd name="T106" fmla="*/ 2147483647 w 228"/>
              <a:gd name="T107" fmla="*/ 2147483647 h 329"/>
              <a:gd name="T108" fmla="*/ 2147483647 w 228"/>
              <a:gd name="T109" fmla="*/ 2147483647 h 329"/>
              <a:gd name="T110" fmla="*/ 2147483647 w 228"/>
              <a:gd name="T111" fmla="*/ 2147483647 h 3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8"/>
              <a:gd name="T169" fmla="*/ 0 h 329"/>
              <a:gd name="T170" fmla="*/ 228 w 228"/>
              <a:gd name="T171" fmla="*/ 329 h 32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8" h="329">
                <a:moveTo>
                  <a:pt x="9" y="323"/>
                </a:moveTo>
                <a:lnTo>
                  <a:pt x="7" y="327"/>
                </a:lnTo>
                <a:lnTo>
                  <a:pt x="9" y="329"/>
                </a:lnTo>
                <a:lnTo>
                  <a:pt x="11" y="327"/>
                </a:lnTo>
                <a:lnTo>
                  <a:pt x="13" y="325"/>
                </a:lnTo>
                <a:lnTo>
                  <a:pt x="13" y="323"/>
                </a:lnTo>
                <a:lnTo>
                  <a:pt x="11" y="323"/>
                </a:lnTo>
                <a:lnTo>
                  <a:pt x="9" y="323"/>
                </a:lnTo>
                <a:close/>
                <a:moveTo>
                  <a:pt x="0" y="319"/>
                </a:moveTo>
                <a:lnTo>
                  <a:pt x="2" y="323"/>
                </a:lnTo>
                <a:lnTo>
                  <a:pt x="2" y="319"/>
                </a:lnTo>
                <a:lnTo>
                  <a:pt x="0" y="319"/>
                </a:lnTo>
                <a:close/>
                <a:moveTo>
                  <a:pt x="48" y="261"/>
                </a:moveTo>
                <a:lnTo>
                  <a:pt x="46" y="265"/>
                </a:lnTo>
                <a:lnTo>
                  <a:pt x="48" y="267"/>
                </a:lnTo>
                <a:lnTo>
                  <a:pt x="50" y="263"/>
                </a:lnTo>
                <a:lnTo>
                  <a:pt x="48" y="261"/>
                </a:lnTo>
                <a:close/>
                <a:moveTo>
                  <a:pt x="42" y="206"/>
                </a:moveTo>
                <a:lnTo>
                  <a:pt x="38" y="214"/>
                </a:lnTo>
                <a:lnTo>
                  <a:pt x="34" y="214"/>
                </a:lnTo>
                <a:lnTo>
                  <a:pt x="32" y="212"/>
                </a:lnTo>
                <a:lnTo>
                  <a:pt x="32" y="215"/>
                </a:lnTo>
                <a:lnTo>
                  <a:pt x="30" y="217"/>
                </a:lnTo>
                <a:lnTo>
                  <a:pt x="34" y="221"/>
                </a:lnTo>
                <a:lnTo>
                  <a:pt x="36" y="227"/>
                </a:lnTo>
                <a:lnTo>
                  <a:pt x="34" y="225"/>
                </a:lnTo>
                <a:lnTo>
                  <a:pt x="32" y="227"/>
                </a:lnTo>
                <a:lnTo>
                  <a:pt x="34" y="231"/>
                </a:lnTo>
                <a:lnTo>
                  <a:pt x="36" y="233"/>
                </a:lnTo>
                <a:lnTo>
                  <a:pt x="38" y="233"/>
                </a:lnTo>
                <a:lnTo>
                  <a:pt x="42" y="233"/>
                </a:lnTo>
                <a:lnTo>
                  <a:pt x="42" y="229"/>
                </a:lnTo>
                <a:lnTo>
                  <a:pt x="42" y="225"/>
                </a:lnTo>
                <a:lnTo>
                  <a:pt x="40" y="225"/>
                </a:lnTo>
                <a:lnTo>
                  <a:pt x="40" y="223"/>
                </a:lnTo>
                <a:lnTo>
                  <a:pt x="42" y="223"/>
                </a:lnTo>
                <a:lnTo>
                  <a:pt x="44" y="223"/>
                </a:lnTo>
                <a:lnTo>
                  <a:pt x="44" y="227"/>
                </a:lnTo>
                <a:lnTo>
                  <a:pt x="46" y="229"/>
                </a:lnTo>
                <a:lnTo>
                  <a:pt x="42" y="235"/>
                </a:lnTo>
                <a:lnTo>
                  <a:pt x="40" y="238"/>
                </a:lnTo>
                <a:lnTo>
                  <a:pt x="38" y="244"/>
                </a:lnTo>
                <a:lnTo>
                  <a:pt x="38" y="252"/>
                </a:lnTo>
                <a:lnTo>
                  <a:pt x="40" y="250"/>
                </a:lnTo>
                <a:lnTo>
                  <a:pt x="44" y="250"/>
                </a:lnTo>
                <a:lnTo>
                  <a:pt x="42" y="252"/>
                </a:lnTo>
                <a:lnTo>
                  <a:pt x="42" y="254"/>
                </a:lnTo>
                <a:lnTo>
                  <a:pt x="46" y="256"/>
                </a:lnTo>
                <a:lnTo>
                  <a:pt x="50" y="250"/>
                </a:lnTo>
                <a:lnTo>
                  <a:pt x="53" y="244"/>
                </a:lnTo>
                <a:lnTo>
                  <a:pt x="55" y="237"/>
                </a:lnTo>
                <a:lnTo>
                  <a:pt x="55" y="229"/>
                </a:lnTo>
                <a:lnTo>
                  <a:pt x="57" y="227"/>
                </a:lnTo>
                <a:lnTo>
                  <a:pt x="59" y="227"/>
                </a:lnTo>
                <a:lnTo>
                  <a:pt x="59" y="223"/>
                </a:lnTo>
                <a:lnTo>
                  <a:pt x="57" y="219"/>
                </a:lnTo>
                <a:lnTo>
                  <a:pt x="53" y="219"/>
                </a:lnTo>
                <a:lnTo>
                  <a:pt x="55" y="215"/>
                </a:lnTo>
                <a:lnTo>
                  <a:pt x="55" y="212"/>
                </a:lnTo>
                <a:lnTo>
                  <a:pt x="53" y="212"/>
                </a:lnTo>
                <a:lnTo>
                  <a:pt x="50" y="212"/>
                </a:lnTo>
                <a:lnTo>
                  <a:pt x="48" y="208"/>
                </a:lnTo>
                <a:lnTo>
                  <a:pt x="42" y="206"/>
                </a:lnTo>
                <a:close/>
                <a:moveTo>
                  <a:pt x="84" y="200"/>
                </a:moveTo>
                <a:lnTo>
                  <a:pt x="80" y="204"/>
                </a:lnTo>
                <a:lnTo>
                  <a:pt x="78" y="206"/>
                </a:lnTo>
                <a:lnTo>
                  <a:pt x="76" y="206"/>
                </a:lnTo>
                <a:lnTo>
                  <a:pt x="75" y="204"/>
                </a:lnTo>
                <a:lnTo>
                  <a:pt x="73" y="204"/>
                </a:lnTo>
                <a:lnTo>
                  <a:pt x="69" y="206"/>
                </a:lnTo>
                <a:lnTo>
                  <a:pt x="67" y="210"/>
                </a:lnTo>
                <a:lnTo>
                  <a:pt x="67" y="214"/>
                </a:lnTo>
                <a:lnTo>
                  <a:pt x="65" y="214"/>
                </a:lnTo>
                <a:lnTo>
                  <a:pt x="63" y="215"/>
                </a:lnTo>
                <a:lnTo>
                  <a:pt x="69" y="223"/>
                </a:lnTo>
                <a:lnTo>
                  <a:pt x="75" y="231"/>
                </a:lnTo>
                <a:lnTo>
                  <a:pt x="76" y="225"/>
                </a:lnTo>
                <a:lnTo>
                  <a:pt x="76" y="219"/>
                </a:lnTo>
                <a:lnTo>
                  <a:pt x="80" y="217"/>
                </a:lnTo>
                <a:lnTo>
                  <a:pt x="82" y="215"/>
                </a:lnTo>
                <a:lnTo>
                  <a:pt x="84" y="217"/>
                </a:lnTo>
                <a:lnTo>
                  <a:pt x="86" y="219"/>
                </a:lnTo>
                <a:lnTo>
                  <a:pt x="90" y="214"/>
                </a:lnTo>
                <a:lnTo>
                  <a:pt x="94" y="208"/>
                </a:lnTo>
                <a:lnTo>
                  <a:pt x="88" y="204"/>
                </a:lnTo>
                <a:lnTo>
                  <a:pt x="84" y="200"/>
                </a:lnTo>
                <a:close/>
                <a:moveTo>
                  <a:pt x="76" y="189"/>
                </a:moveTo>
                <a:lnTo>
                  <a:pt x="78" y="190"/>
                </a:lnTo>
                <a:lnTo>
                  <a:pt x="78" y="192"/>
                </a:lnTo>
                <a:lnTo>
                  <a:pt x="78" y="194"/>
                </a:lnTo>
                <a:lnTo>
                  <a:pt x="76" y="194"/>
                </a:lnTo>
                <a:lnTo>
                  <a:pt x="75" y="190"/>
                </a:lnTo>
                <a:lnTo>
                  <a:pt x="76" y="189"/>
                </a:lnTo>
                <a:close/>
                <a:moveTo>
                  <a:pt x="165" y="81"/>
                </a:moveTo>
                <a:lnTo>
                  <a:pt x="165" y="83"/>
                </a:lnTo>
                <a:lnTo>
                  <a:pt x="165" y="87"/>
                </a:lnTo>
                <a:lnTo>
                  <a:pt x="163" y="89"/>
                </a:lnTo>
                <a:lnTo>
                  <a:pt x="159" y="91"/>
                </a:lnTo>
                <a:lnTo>
                  <a:pt x="161" y="96"/>
                </a:lnTo>
                <a:lnTo>
                  <a:pt x="161" y="102"/>
                </a:lnTo>
                <a:lnTo>
                  <a:pt x="157" y="104"/>
                </a:lnTo>
                <a:lnTo>
                  <a:pt x="155" y="106"/>
                </a:lnTo>
                <a:lnTo>
                  <a:pt x="159" y="108"/>
                </a:lnTo>
                <a:lnTo>
                  <a:pt x="161" y="108"/>
                </a:lnTo>
                <a:lnTo>
                  <a:pt x="161" y="110"/>
                </a:lnTo>
                <a:lnTo>
                  <a:pt x="161" y="112"/>
                </a:lnTo>
                <a:lnTo>
                  <a:pt x="159" y="114"/>
                </a:lnTo>
                <a:lnTo>
                  <a:pt x="157" y="116"/>
                </a:lnTo>
                <a:lnTo>
                  <a:pt x="157" y="119"/>
                </a:lnTo>
                <a:lnTo>
                  <a:pt x="157" y="123"/>
                </a:lnTo>
                <a:lnTo>
                  <a:pt x="149" y="133"/>
                </a:lnTo>
                <a:lnTo>
                  <a:pt x="144" y="142"/>
                </a:lnTo>
                <a:lnTo>
                  <a:pt x="140" y="142"/>
                </a:lnTo>
                <a:lnTo>
                  <a:pt x="138" y="148"/>
                </a:lnTo>
                <a:lnTo>
                  <a:pt x="136" y="152"/>
                </a:lnTo>
                <a:lnTo>
                  <a:pt x="136" y="154"/>
                </a:lnTo>
                <a:lnTo>
                  <a:pt x="132" y="156"/>
                </a:lnTo>
                <a:lnTo>
                  <a:pt x="126" y="156"/>
                </a:lnTo>
                <a:lnTo>
                  <a:pt x="126" y="160"/>
                </a:lnTo>
                <a:lnTo>
                  <a:pt x="123" y="160"/>
                </a:lnTo>
                <a:lnTo>
                  <a:pt x="119" y="160"/>
                </a:lnTo>
                <a:lnTo>
                  <a:pt x="119" y="156"/>
                </a:lnTo>
                <a:lnTo>
                  <a:pt x="119" y="152"/>
                </a:lnTo>
                <a:lnTo>
                  <a:pt x="121" y="150"/>
                </a:lnTo>
                <a:lnTo>
                  <a:pt x="124" y="146"/>
                </a:lnTo>
                <a:lnTo>
                  <a:pt x="119" y="148"/>
                </a:lnTo>
                <a:lnTo>
                  <a:pt x="115" y="152"/>
                </a:lnTo>
                <a:lnTo>
                  <a:pt x="115" y="156"/>
                </a:lnTo>
                <a:lnTo>
                  <a:pt x="115" y="162"/>
                </a:lnTo>
                <a:lnTo>
                  <a:pt x="111" y="167"/>
                </a:lnTo>
                <a:lnTo>
                  <a:pt x="107" y="171"/>
                </a:lnTo>
                <a:lnTo>
                  <a:pt x="107" y="175"/>
                </a:lnTo>
                <a:lnTo>
                  <a:pt x="109" y="179"/>
                </a:lnTo>
                <a:lnTo>
                  <a:pt x="107" y="181"/>
                </a:lnTo>
                <a:lnTo>
                  <a:pt x="105" y="185"/>
                </a:lnTo>
                <a:lnTo>
                  <a:pt x="100" y="181"/>
                </a:lnTo>
                <a:lnTo>
                  <a:pt x="94" y="181"/>
                </a:lnTo>
                <a:lnTo>
                  <a:pt x="88" y="181"/>
                </a:lnTo>
                <a:lnTo>
                  <a:pt x="80" y="185"/>
                </a:lnTo>
                <a:lnTo>
                  <a:pt x="80" y="181"/>
                </a:lnTo>
                <a:lnTo>
                  <a:pt x="78" y="181"/>
                </a:lnTo>
                <a:lnTo>
                  <a:pt x="67" y="190"/>
                </a:lnTo>
                <a:lnTo>
                  <a:pt x="55" y="200"/>
                </a:lnTo>
                <a:lnTo>
                  <a:pt x="52" y="200"/>
                </a:lnTo>
                <a:lnTo>
                  <a:pt x="48" y="198"/>
                </a:lnTo>
                <a:lnTo>
                  <a:pt x="48" y="202"/>
                </a:lnTo>
                <a:lnTo>
                  <a:pt x="48" y="206"/>
                </a:lnTo>
                <a:lnTo>
                  <a:pt x="55" y="206"/>
                </a:lnTo>
                <a:lnTo>
                  <a:pt x="65" y="206"/>
                </a:lnTo>
                <a:lnTo>
                  <a:pt x="65" y="202"/>
                </a:lnTo>
                <a:lnTo>
                  <a:pt x="67" y="200"/>
                </a:lnTo>
                <a:lnTo>
                  <a:pt x="76" y="200"/>
                </a:lnTo>
                <a:lnTo>
                  <a:pt x="88" y="198"/>
                </a:lnTo>
                <a:lnTo>
                  <a:pt x="94" y="198"/>
                </a:lnTo>
                <a:lnTo>
                  <a:pt x="100" y="198"/>
                </a:lnTo>
                <a:lnTo>
                  <a:pt x="98" y="200"/>
                </a:lnTo>
                <a:lnTo>
                  <a:pt x="96" y="202"/>
                </a:lnTo>
                <a:lnTo>
                  <a:pt x="96" y="206"/>
                </a:lnTo>
                <a:lnTo>
                  <a:pt x="96" y="210"/>
                </a:lnTo>
                <a:lnTo>
                  <a:pt x="100" y="212"/>
                </a:lnTo>
                <a:lnTo>
                  <a:pt x="100" y="215"/>
                </a:lnTo>
                <a:lnTo>
                  <a:pt x="103" y="215"/>
                </a:lnTo>
                <a:lnTo>
                  <a:pt x="107" y="215"/>
                </a:lnTo>
                <a:lnTo>
                  <a:pt x="109" y="212"/>
                </a:lnTo>
                <a:lnTo>
                  <a:pt x="111" y="208"/>
                </a:lnTo>
                <a:lnTo>
                  <a:pt x="115" y="206"/>
                </a:lnTo>
                <a:lnTo>
                  <a:pt x="119" y="204"/>
                </a:lnTo>
                <a:lnTo>
                  <a:pt x="117" y="200"/>
                </a:lnTo>
                <a:lnTo>
                  <a:pt x="117" y="196"/>
                </a:lnTo>
                <a:lnTo>
                  <a:pt x="121" y="196"/>
                </a:lnTo>
                <a:lnTo>
                  <a:pt x="123" y="196"/>
                </a:lnTo>
                <a:lnTo>
                  <a:pt x="124" y="198"/>
                </a:lnTo>
                <a:lnTo>
                  <a:pt x="126" y="198"/>
                </a:lnTo>
                <a:lnTo>
                  <a:pt x="124" y="198"/>
                </a:lnTo>
                <a:lnTo>
                  <a:pt x="124" y="202"/>
                </a:lnTo>
                <a:lnTo>
                  <a:pt x="126" y="200"/>
                </a:lnTo>
                <a:lnTo>
                  <a:pt x="128" y="198"/>
                </a:lnTo>
                <a:lnTo>
                  <a:pt x="132" y="198"/>
                </a:lnTo>
                <a:lnTo>
                  <a:pt x="138" y="200"/>
                </a:lnTo>
                <a:lnTo>
                  <a:pt x="140" y="196"/>
                </a:lnTo>
                <a:lnTo>
                  <a:pt x="144" y="192"/>
                </a:lnTo>
                <a:lnTo>
                  <a:pt x="146" y="196"/>
                </a:lnTo>
                <a:lnTo>
                  <a:pt x="146" y="200"/>
                </a:lnTo>
                <a:lnTo>
                  <a:pt x="149" y="200"/>
                </a:lnTo>
                <a:lnTo>
                  <a:pt x="149" y="196"/>
                </a:lnTo>
                <a:lnTo>
                  <a:pt x="151" y="190"/>
                </a:lnTo>
                <a:lnTo>
                  <a:pt x="155" y="190"/>
                </a:lnTo>
                <a:lnTo>
                  <a:pt x="157" y="190"/>
                </a:lnTo>
                <a:lnTo>
                  <a:pt x="157" y="185"/>
                </a:lnTo>
                <a:lnTo>
                  <a:pt x="159" y="179"/>
                </a:lnTo>
                <a:lnTo>
                  <a:pt x="163" y="179"/>
                </a:lnTo>
                <a:lnTo>
                  <a:pt x="163" y="181"/>
                </a:lnTo>
                <a:lnTo>
                  <a:pt x="161" y="183"/>
                </a:lnTo>
                <a:lnTo>
                  <a:pt x="159" y="189"/>
                </a:lnTo>
                <a:lnTo>
                  <a:pt x="159" y="190"/>
                </a:lnTo>
                <a:lnTo>
                  <a:pt x="159" y="192"/>
                </a:lnTo>
                <a:lnTo>
                  <a:pt x="159" y="194"/>
                </a:lnTo>
                <a:lnTo>
                  <a:pt x="161" y="194"/>
                </a:lnTo>
                <a:lnTo>
                  <a:pt x="167" y="189"/>
                </a:lnTo>
                <a:lnTo>
                  <a:pt x="169" y="185"/>
                </a:lnTo>
                <a:lnTo>
                  <a:pt x="171" y="181"/>
                </a:lnTo>
                <a:lnTo>
                  <a:pt x="169" y="177"/>
                </a:lnTo>
                <a:lnTo>
                  <a:pt x="165" y="175"/>
                </a:lnTo>
                <a:lnTo>
                  <a:pt x="167" y="169"/>
                </a:lnTo>
                <a:lnTo>
                  <a:pt x="167" y="162"/>
                </a:lnTo>
                <a:lnTo>
                  <a:pt x="171" y="156"/>
                </a:lnTo>
                <a:lnTo>
                  <a:pt x="171" y="144"/>
                </a:lnTo>
                <a:lnTo>
                  <a:pt x="171" y="133"/>
                </a:lnTo>
                <a:lnTo>
                  <a:pt x="174" y="131"/>
                </a:lnTo>
                <a:lnTo>
                  <a:pt x="178" y="129"/>
                </a:lnTo>
                <a:lnTo>
                  <a:pt x="178" y="125"/>
                </a:lnTo>
                <a:lnTo>
                  <a:pt x="176" y="123"/>
                </a:lnTo>
                <a:lnTo>
                  <a:pt x="180" y="123"/>
                </a:lnTo>
                <a:lnTo>
                  <a:pt x="182" y="114"/>
                </a:lnTo>
                <a:lnTo>
                  <a:pt x="184" y="108"/>
                </a:lnTo>
                <a:lnTo>
                  <a:pt x="182" y="100"/>
                </a:lnTo>
                <a:lnTo>
                  <a:pt x="178" y="93"/>
                </a:lnTo>
                <a:lnTo>
                  <a:pt x="178" y="89"/>
                </a:lnTo>
                <a:lnTo>
                  <a:pt x="176" y="85"/>
                </a:lnTo>
                <a:lnTo>
                  <a:pt x="165" y="81"/>
                </a:lnTo>
                <a:close/>
                <a:moveTo>
                  <a:pt x="180" y="0"/>
                </a:moveTo>
                <a:lnTo>
                  <a:pt x="178" y="2"/>
                </a:lnTo>
                <a:lnTo>
                  <a:pt x="176" y="6"/>
                </a:lnTo>
                <a:lnTo>
                  <a:pt x="178" y="10"/>
                </a:lnTo>
                <a:lnTo>
                  <a:pt x="180" y="12"/>
                </a:lnTo>
                <a:lnTo>
                  <a:pt x="180" y="18"/>
                </a:lnTo>
                <a:lnTo>
                  <a:pt x="180" y="25"/>
                </a:lnTo>
                <a:lnTo>
                  <a:pt x="178" y="31"/>
                </a:lnTo>
                <a:lnTo>
                  <a:pt x="174" y="35"/>
                </a:lnTo>
                <a:lnTo>
                  <a:pt x="176" y="39"/>
                </a:lnTo>
                <a:lnTo>
                  <a:pt x="176" y="43"/>
                </a:lnTo>
                <a:lnTo>
                  <a:pt x="174" y="45"/>
                </a:lnTo>
                <a:lnTo>
                  <a:pt x="172" y="47"/>
                </a:lnTo>
                <a:lnTo>
                  <a:pt x="171" y="45"/>
                </a:lnTo>
                <a:lnTo>
                  <a:pt x="169" y="43"/>
                </a:lnTo>
                <a:lnTo>
                  <a:pt x="163" y="43"/>
                </a:lnTo>
                <a:lnTo>
                  <a:pt x="161" y="43"/>
                </a:lnTo>
                <a:lnTo>
                  <a:pt x="163" y="45"/>
                </a:lnTo>
                <a:lnTo>
                  <a:pt x="163" y="48"/>
                </a:lnTo>
                <a:lnTo>
                  <a:pt x="159" y="50"/>
                </a:lnTo>
                <a:lnTo>
                  <a:pt x="155" y="52"/>
                </a:lnTo>
                <a:lnTo>
                  <a:pt x="159" y="58"/>
                </a:lnTo>
                <a:lnTo>
                  <a:pt x="161" y="62"/>
                </a:lnTo>
                <a:lnTo>
                  <a:pt x="161" y="66"/>
                </a:lnTo>
                <a:lnTo>
                  <a:pt x="159" y="70"/>
                </a:lnTo>
                <a:lnTo>
                  <a:pt x="159" y="71"/>
                </a:lnTo>
                <a:lnTo>
                  <a:pt x="167" y="70"/>
                </a:lnTo>
                <a:lnTo>
                  <a:pt x="169" y="70"/>
                </a:lnTo>
                <a:lnTo>
                  <a:pt x="172" y="68"/>
                </a:lnTo>
                <a:lnTo>
                  <a:pt x="174" y="68"/>
                </a:lnTo>
                <a:lnTo>
                  <a:pt x="174" y="66"/>
                </a:lnTo>
                <a:lnTo>
                  <a:pt x="172" y="64"/>
                </a:lnTo>
                <a:lnTo>
                  <a:pt x="169" y="64"/>
                </a:lnTo>
                <a:lnTo>
                  <a:pt x="165" y="62"/>
                </a:lnTo>
                <a:lnTo>
                  <a:pt x="165" y="58"/>
                </a:lnTo>
                <a:lnTo>
                  <a:pt x="165" y="56"/>
                </a:lnTo>
                <a:lnTo>
                  <a:pt x="172" y="54"/>
                </a:lnTo>
                <a:lnTo>
                  <a:pt x="182" y="54"/>
                </a:lnTo>
                <a:lnTo>
                  <a:pt x="186" y="62"/>
                </a:lnTo>
                <a:lnTo>
                  <a:pt x="194" y="62"/>
                </a:lnTo>
                <a:lnTo>
                  <a:pt x="199" y="62"/>
                </a:lnTo>
                <a:lnTo>
                  <a:pt x="201" y="54"/>
                </a:lnTo>
                <a:lnTo>
                  <a:pt x="205" y="50"/>
                </a:lnTo>
                <a:lnTo>
                  <a:pt x="215" y="47"/>
                </a:lnTo>
                <a:lnTo>
                  <a:pt x="228" y="45"/>
                </a:lnTo>
                <a:lnTo>
                  <a:pt x="226" y="41"/>
                </a:lnTo>
                <a:lnTo>
                  <a:pt x="222" y="39"/>
                </a:lnTo>
                <a:lnTo>
                  <a:pt x="224" y="35"/>
                </a:lnTo>
                <a:lnTo>
                  <a:pt x="224" y="31"/>
                </a:lnTo>
                <a:lnTo>
                  <a:pt x="220" y="33"/>
                </a:lnTo>
                <a:lnTo>
                  <a:pt x="215" y="33"/>
                </a:lnTo>
                <a:lnTo>
                  <a:pt x="213" y="31"/>
                </a:lnTo>
                <a:lnTo>
                  <a:pt x="213" y="27"/>
                </a:lnTo>
                <a:lnTo>
                  <a:pt x="205" y="27"/>
                </a:lnTo>
                <a:lnTo>
                  <a:pt x="197" y="25"/>
                </a:lnTo>
                <a:lnTo>
                  <a:pt x="194" y="20"/>
                </a:lnTo>
                <a:lnTo>
                  <a:pt x="192" y="12"/>
                </a:lnTo>
                <a:lnTo>
                  <a:pt x="186" y="6"/>
                </a:lnTo>
                <a:lnTo>
                  <a:pt x="180" y="0"/>
                </a:lnTo>
                <a:close/>
              </a:path>
            </a:pathLst>
          </a:custGeom>
          <a:solidFill>
            <a:srgbClr val="EAEAEA"/>
          </a:solidFill>
          <a:ln w="2520">
            <a:solidFill>
              <a:srgbClr val="C0C0C0"/>
            </a:solidFill>
            <a:round/>
            <a:headEnd/>
            <a:tailEnd/>
          </a:ln>
        </p:spPr>
        <p:txBody>
          <a:bodyPr wrap="none" anchor="ctr"/>
          <a:lstStyle/>
          <a:p>
            <a:endParaRPr lang="en-US"/>
          </a:p>
        </p:txBody>
      </p:sp>
      <p:sp>
        <p:nvSpPr>
          <p:cNvPr id="30873" name="Freeform 155"/>
          <p:cNvSpPr>
            <a:spLocks noChangeArrowheads="1"/>
          </p:cNvSpPr>
          <p:nvPr/>
        </p:nvSpPr>
        <p:spPr bwMode="auto">
          <a:xfrm>
            <a:off x="2135188" y="3938588"/>
            <a:ext cx="46037" cy="22225"/>
          </a:xfrm>
          <a:custGeom>
            <a:avLst/>
            <a:gdLst>
              <a:gd name="T0" fmla="*/ 2147483647 w 27"/>
              <a:gd name="T1" fmla="*/ 0 h 14"/>
              <a:gd name="T2" fmla="*/ 2147483647 w 27"/>
              <a:gd name="T3" fmla="*/ 2147483647 h 14"/>
              <a:gd name="T4" fmla="*/ 0 w 27"/>
              <a:gd name="T5" fmla="*/ 2147483647 h 14"/>
              <a:gd name="T6" fmla="*/ 2147483647 w 27"/>
              <a:gd name="T7" fmla="*/ 2147483647 h 14"/>
              <a:gd name="T8" fmla="*/ 2147483647 w 27"/>
              <a:gd name="T9" fmla="*/ 2147483647 h 14"/>
              <a:gd name="T10" fmla="*/ 2147483647 w 27"/>
              <a:gd name="T11" fmla="*/ 2147483647 h 14"/>
              <a:gd name="T12" fmla="*/ 2147483647 w 27"/>
              <a:gd name="T13" fmla="*/ 2147483647 h 14"/>
              <a:gd name="T14" fmla="*/ 2147483647 w 27"/>
              <a:gd name="T15" fmla="*/ 2147483647 h 14"/>
              <a:gd name="T16" fmla="*/ 2147483647 w 27"/>
              <a:gd name="T17" fmla="*/ 2147483647 h 14"/>
              <a:gd name="T18" fmla="*/ 2147483647 w 27"/>
              <a:gd name="T19" fmla="*/ 2147483647 h 14"/>
              <a:gd name="T20" fmla="*/ 2147483647 w 27"/>
              <a:gd name="T21" fmla="*/ 2147483647 h 14"/>
              <a:gd name="T22" fmla="*/ 2147483647 w 27"/>
              <a:gd name="T23" fmla="*/ 2147483647 h 14"/>
              <a:gd name="T24" fmla="*/ 2147483647 w 27"/>
              <a:gd name="T25" fmla="*/ 2147483647 h 14"/>
              <a:gd name="T26" fmla="*/ 2147483647 w 27"/>
              <a:gd name="T27" fmla="*/ 2147483647 h 14"/>
              <a:gd name="T28" fmla="*/ 2147483647 w 27"/>
              <a:gd name="T29" fmla="*/ 0 h 14"/>
              <a:gd name="T30" fmla="*/ 2147483647 w 27"/>
              <a:gd name="T31" fmla="*/ 0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
              <a:gd name="T49" fmla="*/ 0 h 14"/>
              <a:gd name="T50" fmla="*/ 27 w 27"/>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 h="14">
                <a:moveTo>
                  <a:pt x="4" y="0"/>
                </a:moveTo>
                <a:lnTo>
                  <a:pt x="2" y="2"/>
                </a:lnTo>
                <a:lnTo>
                  <a:pt x="0" y="6"/>
                </a:lnTo>
                <a:lnTo>
                  <a:pt x="5" y="10"/>
                </a:lnTo>
                <a:lnTo>
                  <a:pt x="13" y="12"/>
                </a:lnTo>
                <a:lnTo>
                  <a:pt x="13" y="14"/>
                </a:lnTo>
                <a:lnTo>
                  <a:pt x="21" y="14"/>
                </a:lnTo>
                <a:lnTo>
                  <a:pt x="27" y="10"/>
                </a:lnTo>
                <a:lnTo>
                  <a:pt x="27" y="8"/>
                </a:lnTo>
                <a:lnTo>
                  <a:pt x="27" y="6"/>
                </a:lnTo>
                <a:lnTo>
                  <a:pt x="23" y="6"/>
                </a:lnTo>
                <a:lnTo>
                  <a:pt x="23" y="2"/>
                </a:lnTo>
                <a:lnTo>
                  <a:pt x="13" y="0"/>
                </a:lnTo>
                <a:lnTo>
                  <a:pt x="4" y="0"/>
                </a:lnTo>
                <a:close/>
              </a:path>
            </a:pathLst>
          </a:custGeom>
          <a:solidFill>
            <a:srgbClr val="EAEAEA"/>
          </a:solidFill>
          <a:ln w="2520">
            <a:solidFill>
              <a:srgbClr val="C0C0C0"/>
            </a:solidFill>
            <a:round/>
            <a:headEnd/>
            <a:tailEnd/>
          </a:ln>
        </p:spPr>
        <p:txBody>
          <a:bodyPr wrap="none" anchor="ctr"/>
          <a:lstStyle/>
          <a:p>
            <a:endParaRPr lang="en-US"/>
          </a:p>
        </p:txBody>
      </p:sp>
      <p:sp>
        <p:nvSpPr>
          <p:cNvPr id="30874" name="Freeform 156"/>
          <p:cNvSpPr>
            <a:spLocks noChangeArrowheads="1"/>
          </p:cNvSpPr>
          <p:nvPr/>
        </p:nvSpPr>
        <p:spPr bwMode="auto">
          <a:xfrm>
            <a:off x="3614738" y="4133850"/>
            <a:ext cx="138112" cy="165100"/>
          </a:xfrm>
          <a:custGeom>
            <a:avLst/>
            <a:gdLst>
              <a:gd name="T0" fmla="*/ 2147483647 w 81"/>
              <a:gd name="T1" fmla="*/ 2147483647 h 104"/>
              <a:gd name="T2" fmla="*/ 2147483647 w 81"/>
              <a:gd name="T3" fmla="*/ 2147483647 h 104"/>
              <a:gd name="T4" fmla="*/ 2147483647 w 81"/>
              <a:gd name="T5" fmla="*/ 2147483647 h 104"/>
              <a:gd name="T6" fmla="*/ 2147483647 w 81"/>
              <a:gd name="T7" fmla="*/ 2147483647 h 104"/>
              <a:gd name="T8" fmla="*/ 2147483647 w 81"/>
              <a:gd name="T9" fmla="*/ 2147483647 h 104"/>
              <a:gd name="T10" fmla="*/ 2147483647 w 81"/>
              <a:gd name="T11" fmla="*/ 2147483647 h 104"/>
              <a:gd name="T12" fmla="*/ 2147483647 w 81"/>
              <a:gd name="T13" fmla="*/ 2147483647 h 104"/>
              <a:gd name="T14" fmla="*/ 2147483647 w 81"/>
              <a:gd name="T15" fmla="*/ 2147483647 h 104"/>
              <a:gd name="T16" fmla="*/ 2147483647 w 81"/>
              <a:gd name="T17" fmla="*/ 2147483647 h 104"/>
              <a:gd name="T18" fmla="*/ 2147483647 w 81"/>
              <a:gd name="T19" fmla="*/ 2147483647 h 104"/>
              <a:gd name="T20" fmla="*/ 2147483647 w 81"/>
              <a:gd name="T21" fmla="*/ 2147483647 h 104"/>
              <a:gd name="T22" fmla="*/ 2147483647 w 81"/>
              <a:gd name="T23" fmla="*/ 2147483647 h 104"/>
              <a:gd name="T24" fmla="*/ 2147483647 w 81"/>
              <a:gd name="T25" fmla="*/ 2147483647 h 104"/>
              <a:gd name="T26" fmla="*/ 2147483647 w 81"/>
              <a:gd name="T27" fmla="*/ 2147483647 h 104"/>
              <a:gd name="T28" fmla="*/ 2147483647 w 81"/>
              <a:gd name="T29" fmla="*/ 2147483647 h 104"/>
              <a:gd name="T30" fmla="*/ 2147483647 w 81"/>
              <a:gd name="T31" fmla="*/ 2147483647 h 104"/>
              <a:gd name="T32" fmla="*/ 2147483647 w 81"/>
              <a:gd name="T33" fmla="*/ 2147483647 h 104"/>
              <a:gd name="T34" fmla="*/ 2147483647 w 81"/>
              <a:gd name="T35" fmla="*/ 0 h 104"/>
              <a:gd name="T36" fmla="*/ 2147483647 w 81"/>
              <a:gd name="T37" fmla="*/ 2147483647 h 104"/>
              <a:gd name="T38" fmla="*/ 2147483647 w 81"/>
              <a:gd name="T39" fmla="*/ 2147483647 h 104"/>
              <a:gd name="T40" fmla="*/ 2147483647 w 81"/>
              <a:gd name="T41" fmla="*/ 2147483647 h 104"/>
              <a:gd name="T42" fmla="*/ 2147483647 w 81"/>
              <a:gd name="T43" fmla="*/ 2147483647 h 104"/>
              <a:gd name="T44" fmla="*/ 2147483647 w 81"/>
              <a:gd name="T45" fmla="*/ 2147483647 h 104"/>
              <a:gd name="T46" fmla="*/ 2147483647 w 81"/>
              <a:gd name="T47" fmla="*/ 2147483647 h 104"/>
              <a:gd name="T48" fmla="*/ 2147483647 w 81"/>
              <a:gd name="T49" fmla="*/ 2147483647 h 104"/>
              <a:gd name="T50" fmla="*/ 2147483647 w 81"/>
              <a:gd name="T51" fmla="*/ 2147483647 h 104"/>
              <a:gd name="T52" fmla="*/ 2147483647 w 81"/>
              <a:gd name="T53" fmla="*/ 2147483647 h 104"/>
              <a:gd name="T54" fmla="*/ 2147483647 w 81"/>
              <a:gd name="T55" fmla="*/ 2147483647 h 104"/>
              <a:gd name="T56" fmla="*/ 2147483647 w 81"/>
              <a:gd name="T57" fmla="*/ 2147483647 h 104"/>
              <a:gd name="T58" fmla="*/ 2147483647 w 81"/>
              <a:gd name="T59" fmla="*/ 2147483647 h 104"/>
              <a:gd name="T60" fmla="*/ 2147483647 w 81"/>
              <a:gd name="T61" fmla="*/ 2147483647 h 104"/>
              <a:gd name="T62" fmla="*/ 2147483647 w 81"/>
              <a:gd name="T63" fmla="*/ 2147483647 h 104"/>
              <a:gd name="T64" fmla="*/ 2147483647 w 81"/>
              <a:gd name="T65" fmla="*/ 2147483647 h 104"/>
              <a:gd name="T66" fmla="*/ 2147483647 w 81"/>
              <a:gd name="T67" fmla="*/ 2147483647 h 104"/>
              <a:gd name="T68" fmla="*/ 2147483647 w 81"/>
              <a:gd name="T69" fmla="*/ 2147483647 h 104"/>
              <a:gd name="T70" fmla="*/ 2147483647 w 81"/>
              <a:gd name="T71" fmla="*/ 2147483647 h 104"/>
              <a:gd name="T72" fmla="*/ 2147483647 w 81"/>
              <a:gd name="T73" fmla="*/ 2147483647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
              <a:gd name="T112" fmla="*/ 0 h 104"/>
              <a:gd name="T113" fmla="*/ 81 w 81"/>
              <a:gd name="T114" fmla="*/ 104 h 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 h="104">
                <a:moveTo>
                  <a:pt x="15" y="104"/>
                </a:moveTo>
                <a:lnTo>
                  <a:pt x="17" y="104"/>
                </a:lnTo>
                <a:lnTo>
                  <a:pt x="27" y="98"/>
                </a:lnTo>
                <a:lnTo>
                  <a:pt x="35" y="90"/>
                </a:lnTo>
                <a:lnTo>
                  <a:pt x="42" y="89"/>
                </a:lnTo>
                <a:lnTo>
                  <a:pt x="50" y="90"/>
                </a:lnTo>
                <a:lnTo>
                  <a:pt x="56" y="94"/>
                </a:lnTo>
                <a:lnTo>
                  <a:pt x="63" y="96"/>
                </a:lnTo>
                <a:lnTo>
                  <a:pt x="65" y="96"/>
                </a:lnTo>
                <a:lnTo>
                  <a:pt x="65" y="92"/>
                </a:lnTo>
                <a:lnTo>
                  <a:pt x="67" y="87"/>
                </a:lnTo>
                <a:lnTo>
                  <a:pt x="67" y="83"/>
                </a:lnTo>
                <a:lnTo>
                  <a:pt x="67" y="81"/>
                </a:lnTo>
                <a:lnTo>
                  <a:pt x="65" y="71"/>
                </a:lnTo>
                <a:lnTo>
                  <a:pt x="67" y="62"/>
                </a:lnTo>
                <a:lnTo>
                  <a:pt x="69" y="60"/>
                </a:lnTo>
                <a:lnTo>
                  <a:pt x="73" y="52"/>
                </a:lnTo>
                <a:lnTo>
                  <a:pt x="73" y="48"/>
                </a:lnTo>
                <a:lnTo>
                  <a:pt x="75" y="42"/>
                </a:lnTo>
                <a:lnTo>
                  <a:pt x="77" y="37"/>
                </a:lnTo>
                <a:lnTo>
                  <a:pt x="79" y="35"/>
                </a:lnTo>
                <a:lnTo>
                  <a:pt x="79" y="33"/>
                </a:lnTo>
                <a:lnTo>
                  <a:pt x="81" y="25"/>
                </a:lnTo>
                <a:lnTo>
                  <a:pt x="79" y="19"/>
                </a:lnTo>
                <a:lnTo>
                  <a:pt x="77" y="18"/>
                </a:lnTo>
                <a:lnTo>
                  <a:pt x="77" y="12"/>
                </a:lnTo>
                <a:lnTo>
                  <a:pt x="77" y="8"/>
                </a:lnTo>
                <a:lnTo>
                  <a:pt x="73" y="10"/>
                </a:lnTo>
                <a:lnTo>
                  <a:pt x="67" y="10"/>
                </a:lnTo>
                <a:lnTo>
                  <a:pt x="65" y="6"/>
                </a:lnTo>
                <a:lnTo>
                  <a:pt x="65" y="4"/>
                </a:lnTo>
                <a:lnTo>
                  <a:pt x="61" y="2"/>
                </a:lnTo>
                <a:lnTo>
                  <a:pt x="56" y="6"/>
                </a:lnTo>
                <a:lnTo>
                  <a:pt x="52" y="6"/>
                </a:lnTo>
                <a:lnTo>
                  <a:pt x="50" y="0"/>
                </a:lnTo>
                <a:lnTo>
                  <a:pt x="40" y="0"/>
                </a:lnTo>
                <a:lnTo>
                  <a:pt x="38" y="4"/>
                </a:lnTo>
                <a:lnTo>
                  <a:pt x="37" y="6"/>
                </a:lnTo>
                <a:lnTo>
                  <a:pt x="35" y="10"/>
                </a:lnTo>
                <a:lnTo>
                  <a:pt x="31" y="8"/>
                </a:lnTo>
                <a:lnTo>
                  <a:pt x="29" y="6"/>
                </a:lnTo>
                <a:lnTo>
                  <a:pt x="27" y="8"/>
                </a:lnTo>
                <a:lnTo>
                  <a:pt x="23" y="16"/>
                </a:lnTo>
                <a:lnTo>
                  <a:pt x="23" y="14"/>
                </a:lnTo>
                <a:lnTo>
                  <a:pt x="21" y="14"/>
                </a:lnTo>
                <a:lnTo>
                  <a:pt x="17" y="16"/>
                </a:lnTo>
                <a:lnTo>
                  <a:pt x="15" y="18"/>
                </a:lnTo>
                <a:lnTo>
                  <a:pt x="13" y="19"/>
                </a:lnTo>
                <a:lnTo>
                  <a:pt x="12" y="25"/>
                </a:lnTo>
                <a:lnTo>
                  <a:pt x="15" y="29"/>
                </a:lnTo>
                <a:lnTo>
                  <a:pt x="15" y="33"/>
                </a:lnTo>
                <a:lnTo>
                  <a:pt x="10" y="37"/>
                </a:lnTo>
                <a:lnTo>
                  <a:pt x="8" y="37"/>
                </a:lnTo>
                <a:lnTo>
                  <a:pt x="8" y="41"/>
                </a:lnTo>
                <a:lnTo>
                  <a:pt x="8" y="42"/>
                </a:lnTo>
                <a:lnTo>
                  <a:pt x="4" y="44"/>
                </a:lnTo>
                <a:lnTo>
                  <a:pt x="6" y="48"/>
                </a:lnTo>
                <a:lnTo>
                  <a:pt x="6" y="54"/>
                </a:lnTo>
                <a:lnTo>
                  <a:pt x="2" y="60"/>
                </a:lnTo>
                <a:lnTo>
                  <a:pt x="0" y="64"/>
                </a:lnTo>
                <a:lnTo>
                  <a:pt x="2" y="64"/>
                </a:lnTo>
                <a:lnTo>
                  <a:pt x="8" y="66"/>
                </a:lnTo>
                <a:lnTo>
                  <a:pt x="10" y="69"/>
                </a:lnTo>
                <a:lnTo>
                  <a:pt x="12" y="73"/>
                </a:lnTo>
                <a:lnTo>
                  <a:pt x="13" y="79"/>
                </a:lnTo>
                <a:lnTo>
                  <a:pt x="17" y="81"/>
                </a:lnTo>
                <a:lnTo>
                  <a:pt x="19" y="81"/>
                </a:lnTo>
                <a:lnTo>
                  <a:pt x="17" y="85"/>
                </a:lnTo>
                <a:lnTo>
                  <a:pt x="17" y="89"/>
                </a:lnTo>
                <a:lnTo>
                  <a:pt x="15" y="92"/>
                </a:lnTo>
                <a:lnTo>
                  <a:pt x="13" y="94"/>
                </a:lnTo>
                <a:lnTo>
                  <a:pt x="15" y="98"/>
                </a:lnTo>
                <a:lnTo>
                  <a:pt x="15" y="102"/>
                </a:lnTo>
                <a:lnTo>
                  <a:pt x="15" y="104"/>
                </a:lnTo>
                <a:close/>
              </a:path>
            </a:pathLst>
          </a:custGeom>
          <a:solidFill>
            <a:srgbClr val="EAEAEA"/>
          </a:solidFill>
          <a:ln w="2520">
            <a:solidFill>
              <a:srgbClr val="C0C0C0"/>
            </a:solidFill>
            <a:round/>
            <a:headEnd/>
            <a:tailEnd/>
          </a:ln>
        </p:spPr>
        <p:txBody>
          <a:bodyPr wrap="none" anchor="ctr"/>
          <a:lstStyle/>
          <a:p>
            <a:endParaRPr lang="en-US"/>
          </a:p>
        </p:txBody>
      </p:sp>
      <p:sp>
        <p:nvSpPr>
          <p:cNvPr id="30875" name="Freeform 157"/>
          <p:cNvSpPr>
            <a:spLocks noChangeArrowheads="1"/>
          </p:cNvSpPr>
          <p:nvPr/>
        </p:nvSpPr>
        <p:spPr bwMode="auto">
          <a:xfrm>
            <a:off x="3979863" y="3351213"/>
            <a:ext cx="36512" cy="60325"/>
          </a:xfrm>
          <a:custGeom>
            <a:avLst/>
            <a:gdLst>
              <a:gd name="T0" fmla="*/ 2147483647 w 21"/>
              <a:gd name="T1" fmla="*/ 0 h 38"/>
              <a:gd name="T2" fmla="*/ 2147483647 w 21"/>
              <a:gd name="T3" fmla="*/ 2147483647 h 38"/>
              <a:gd name="T4" fmla="*/ 0 w 21"/>
              <a:gd name="T5" fmla="*/ 2147483647 h 38"/>
              <a:gd name="T6" fmla="*/ 0 w 21"/>
              <a:gd name="T7" fmla="*/ 2147483647 h 38"/>
              <a:gd name="T8" fmla="*/ 2147483647 w 21"/>
              <a:gd name="T9" fmla="*/ 2147483647 h 38"/>
              <a:gd name="T10" fmla="*/ 2147483647 w 21"/>
              <a:gd name="T11" fmla="*/ 2147483647 h 38"/>
              <a:gd name="T12" fmla="*/ 2147483647 w 21"/>
              <a:gd name="T13" fmla="*/ 2147483647 h 38"/>
              <a:gd name="T14" fmla="*/ 2147483647 w 21"/>
              <a:gd name="T15" fmla="*/ 2147483647 h 38"/>
              <a:gd name="T16" fmla="*/ 2147483647 w 21"/>
              <a:gd name="T17" fmla="*/ 2147483647 h 38"/>
              <a:gd name="T18" fmla="*/ 2147483647 w 21"/>
              <a:gd name="T19" fmla="*/ 2147483647 h 38"/>
              <a:gd name="T20" fmla="*/ 2147483647 w 21"/>
              <a:gd name="T21" fmla="*/ 2147483647 h 38"/>
              <a:gd name="T22" fmla="*/ 2147483647 w 21"/>
              <a:gd name="T23" fmla="*/ 2147483647 h 38"/>
              <a:gd name="T24" fmla="*/ 2147483647 w 21"/>
              <a:gd name="T25" fmla="*/ 2147483647 h 38"/>
              <a:gd name="T26" fmla="*/ 2147483647 w 21"/>
              <a:gd name="T27" fmla="*/ 2147483647 h 38"/>
              <a:gd name="T28" fmla="*/ 2147483647 w 21"/>
              <a:gd name="T29" fmla="*/ 2147483647 h 38"/>
              <a:gd name="T30" fmla="*/ 2147483647 w 21"/>
              <a:gd name="T31" fmla="*/ 0 h 38"/>
              <a:gd name="T32" fmla="*/ 2147483647 w 21"/>
              <a:gd name="T33" fmla="*/ 0 h 38"/>
              <a:gd name="T34" fmla="*/ 2147483647 w 21"/>
              <a:gd name="T35" fmla="*/ 0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38"/>
              <a:gd name="T56" fmla="*/ 21 w 21"/>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38">
                <a:moveTo>
                  <a:pt x="10" y="0"/>
                </a:moveTo>
                <a:lnTo>
                  <a:pt x="6" y="2"/>
                </a:lnTo>
                <a:lnTo>
                  <a:pt x="0" y="6"/>
                </a:lnTo>
                <a:lnTo>
                  <a:pt x="0" y="19"/>
                </a:lnTo>
                <a:lnTo>
                  <a:pt x="4" y="35"/>
                </a:lnTo>
                <a:lnTo>
                  <a:pt x="6" y="37"/>
                </a:lnTo>
                <a:lnTo>
                  <a:pt x="8" y="38"/>
                </a:lnTo>
                <a:lnTo>
                  <a:pt x="10" y="38"/>
                </a:lnTo>
                <a:lnTo>
                  <a:pt x="12" y="37"/>
                </a:lnTo>
                <a:lnTo>
                  <a:pt x="17" y="35"/>
                </a:lnTo>
                <a:lnTo>
                  <a:pt x="17" y="27"/>
                </a:lnTo>
                <a:lnTo>
                  <a:pt x="19" y="19"/>
                </a:lnTo>
                <a:lnTo>
                  <a:pt x="19" y="15"/>
                </a:lnTo>
                <a:lnTo>
                  <a:pt x="21" y="10"/>
                </a:lnTo>
                <a:lnTo>
                  <a:pt x="17" y="6"/>
                </a:lnTo>
                <a:lnTo>
                  <a:pt x="15" y="0"/>
                </a:lnTo>
                <a:lnTo>
                  <a:pt x="12" y="0"/>
                </a:lnTo>
                <a:lnTo>
                  <a:pt x="10" y="0"/>
                </a:lnTo>
                <a:close/>
              </a:path>
            </a:pathLst>
          </a:custGeom>
          <a:solidFill>
            <a:srgbClr val="EAEAEA"/>
          </a:solidFill>
          <a:ln w="2520">
            <a:solidFill>
              <a:srgbClr val="C0C0C0"/>
            </a:solidFill>
            <a:round/>
            <a:headEnd/>
            <a:tailEnd/>
          </a:ln>
        </p:spPr>
        <p:txBody>
          <a:bodyPr wrap="none" anchor="ctr"/>
          <a:lstStyle/>
          <a:p>
            <a:endParaRPr lang="en-US"/>
          </a:p>
        </p:txBody>
      </p:sp>
      <p:sp>
        <p:nvSpPr>
          <p:cNvPr id="30876" name="Freeform 158"/>
          <p:cNvSpPr>
            <a:spLocks noChangeArrowheads="1"/>
          </p:cNvSpPr>
          <p:nvPr/>
        </p:nvSpPr>
        <p:spPr bwMode="auto">
          <a:xfrm>
            <a:off x="3944938" y="3184525"/>
            <a:ext cx="244475" cy="288925"/>
          </a:xfrm>
          <a:custGeom>
            <a:avLst/>
            <a:gdLst>
              <a:gd name="T0" fmla="*/ 2147483647 w 144"/>
              <a:gd name="T1" fmla="*/ 2147483647 h 182"/>
              <a:gd name="T2" fmla="*/ 2147483647 w 144"/>
              <a:gd name="T3" fmla="*/ 2147483647 h 182"/>
              <a:gd name="T4" fmla="*/ 2147483647 w 144"/>
              <a:gd name="T5" fmla="*/ 2147483647 h 182"/>
              <a:gd name="T6" fmla="*/ 2147483647 w 144"/>
              <a:gd name="T7" fmla="*/ 2147483647 h 182"/>
              <a:gd name="T8" fmla="*/ 2147483647 w 144"/>
              <a:gd name="T9" fmla="*/ 2147483647 h 182"/>
              <a:gd name="T10" fmla="*/ 2147483647 w 144"/>
              <a:gd name="T11" fmla="*/ 2147483647 h 182"/>
              <a:gd name="T12" fmla="*/ 2147483647 w 144"/>
              <a:gd name="T13" fmla="*/ 2147483647 h 182"/>
              <a:gd name="T14" fmla="*/ 2147483647 w 144"/>
              <a:gd name="T15" fmla="*/ 2147483647 h 182"/>
              <a:gd name="T16" fmla="*/ 2147483647 w 144"/>
              <a:gd name="T17" fmla="*/ 2147483647 h 182"/>
              <a:gd name="T18" fmla="*/ 2147483647 w 144"/>
              <a:gd name="T19" fmla="*/ 2147483647 h 182"/>
              <a:gd name="T20" fmla="*/ 2147483647 w 144"/>
              <a:gd name="T21" fmla="*/ 2147483647 h 182"/>
              <a:gd name="T22" fmla="*/ 2147483647 w 144"/>
              <a:gd name="T23" fmla="*/ 2147483647 h 182"/>
              <a:gd name="T24" fmla="*/ 2147483647 w 144"/>
              <a:gd name="T25" fmla="*/ 2147483647 h 182"/>
              <a:gd name="T26" fmla="*/ 2147483647 w 144"/>
              <a:gd name="T27" fmla="*/ 2147483647 h 182"/>
              <a:gd name="T28" fmla="*/ 2147483647 w 144"/>
              <a:gd name="T29" fmla="*/ 2147483647 h 182"/>
              <a:gd name="T30" fmla="*/ 2147483647 w 144"/>
              <a:gd name="T31" fmla="*/ 2147483647 h 182"/>
              <a:gd name="T32" fmla="*/ 2147483647 w 144"/>
              <a:gd name="T33" fmla="*/ 2147483647 h 182"/>
              <a:gd name="T34" fmla="*/ 2147483647 w 144"/>
              <a:gd name="T35" fmla="*/ 2147483647 h 182"/>
              <a:gd name="T36" fmla="*/ 2147483647 w 144"/>
              <a:gd name="T37" fmla="*/ 2147483647 h 182"/>
              <a:gd name="T38" fmla="*/ 2147483647 w 144"/>
              <a:gd name="T39" fmla="*/ 2147483647 h 182"/>
              <a:gd name="T40" fmla="*/ 2147483647 w 144"/>
              <a:gd name="T41" fmla="*/ 2147483647 h 182"/>
              <a:gd name="T42" fmla="*/ 2147483647 w 144"/>
              <a:gd name="T43" fmla="*/ 2147483647 h 182"/>
              <a:gd name="T44" fmla="*/ 2147483647 w 144"/>
              <a:gd name="T45" fmla="*/ 2147483647 h 182"/>
              <a:gd name="T46" fmla="*/ 2147483647 w 144"/>
              <a:gd name="T47" fmla="*/ 2147483647 h 182"/>
              <a:gd name="T48" fmla="*/ 2147483647 w 144"/>
              <a:gd name="T49" fmla="*/ 2147483647 h 182"/>
              <a:gd name="T50" fmla="*/ 2147483647 w 144"/>
              <a:gd name="T51" fmla="*/ 2147483647 h 182"/>
              <a:gd name="T52" fmla="*/ 2147483647 w 144"/>
              <a:gd name="T53" fmla="*/ 2147483647 h 182"/>
              <a:gd name="T54" fmla="*/ 2147483647 w 144"/>
              <a:gd name="T55" fmla="*/ 2147483647 h 182"/>
              <a:gd name="T56" fmla="*/ 2147483647 w 144"/>
              <a:gd name="T57" fmla="*/ 2147483647 h 182"/>
              <a:gd name="T58" fmla="*/ 2147483647 w 144"/>
              <a:gd name="T59" fmla="*/ 2147483647 h 182"/>
              <a:gd name="T60" fmla="*/ 2147483647 w 144"/>
              <a:gd name="T61" fmla="*/ 2147483647 h 182"/>
              <a:gd name="T62" fmla="*/ 2147483647 w 144"/>
              <a:gd name="T63" fmla="*/ 2147483647 h 182"/>
              <a:gd name="T64" fmla="*/ 2147483647 w 144"/>
              <a:gd name="T65" fmla="*/ 2147483647 h 182"/>
              <a:gd name="T66" fmla="*/ 2147483647 w 144"/>
              <a:gd name="T67" fmla="*/ 2147483647 h 182"/>
              <a:gd name="T68" fmla="*/ 2147483647 w 144"/>
              <a:gd name="T69" fmla="*/ 2147483647 h 182"/>
              <a:gd name="T70" fmla="*/ 2147483647 w 144"/>
              <a:gd name="T71" fmla="*/ 2147483647 h 182"/>
              <a:gd name="T72" fmla="*/ 2147483647 w 144"/>
              <a:gd name="T73" fmla="*/ 2147483647 h 182"/>
              <a:gd name="T74" fmla="*/ 2147483647 w 144"/>
              <a:gd name="T75" fmla="*/ 2147483647 h 182"/>
              <a:gd name="T76" fmla="*/ 2147483647 w 144"/>
              <a:gd name="T77" fmla="*/ 2147483647 h 182"/>
              <a:gd name="T78" fmla="*/ 2147483647 w 144"/>
              <a:gd name="T79" fmla="*/ 2147483647 h 182"/>
              <a:gd name="T80" fmla="*/ 2147483647 w 144"/>
              <a:gd name="T81" fmla="*/ 2147483647 h 182"/>
              <a:gd name="T82" fmla="*/ 2147483647 w 144"/>
              <a:gd name="T83" fmla="*/ 2147483647 h 182"/>
              <a:gd name="T84" fmla="*/ 2147483647 w 144"/>
              <a:gd name="T85" fmla="*/ 2147483647 h 182"/>
              <a:gd name="T86" fmla="*/ 2147483647 w 144"/>
              <a:gd name="T87" fmla="*/ 2147483647 h 182"/>
              <a:gd name="T88" fmla="*/ 0 w 144"/>
              <a:gd name="T89" fmla="*/ 2147483647 h 182"/>
              <a:gd name="T90" fmla="*/ 2147483647 w 144"/>
              <a:gd name="T91" fmla="*/ 2147483647 h 182"/>
              <a:gd name="T92" fmla="*/ 2147483647 w 144"/>
              <a:gd name="T93" fmla="*/ 2147483647 h 182"/>
              <a:gd name="T94" fmla="*/ 2147483647 w 144"/>
              <a:gd name="T95" fmla="*/ 2147483647 h 182"/>
              <a:gd name="T96" fmla="*/ 2147483647 w 144"/>
              <a:gd name="T97" fmla="*/ 2147483647 h 18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4"/>
              <a:gd name="T148" fmla="*/ 0 h 182"/>
              <a:gd name="T149" fmla="*/ 144 w 144"/>
              <a:gd name="T150" fmla="*/ 182 h 18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4" h="182">
                <a:moveTo>
                  <a:pt x="8" y="61"/>
                </a:moveTo>
                <a:lnTo>
                  <a:pt x="13" y="61"/>
                </a:lnTo>
                <a:lnTo>
                  <a:pt x="17" y="59"/>
                </a:lnTo>
                <a:lnTo>
                  <a:pt x="19" y="53"/>
                </a:lnTo>
                <a:lnTo>
                  <a:pt x="23" y="49"/>
                </a:lnTo>
                <a:lnTo>
                  <a:pt x="23" y="48"/>
                </a:lnTo>
                <a:lnTo>
                  <a:pt x="27" y="48"/>
                </a:lnTo>
                <a:lnTo>
                  <a:pt x="31" y="48"/>
                </a:lnTo>
                <a:lnTo>
                  <a:pt x="36" y="51"/>
                </a:lnTo>
                <a:lnTo>
                  <a:pt x="42" y="57"/>
                </a:lnTo>
                <a:lnTo>
                  <a:pt x="44" y="63"/>
                </a:lnTo>
                <a:lnTo>
                  <a:pt x="48" y="69"/>
                </a:lnTo>
                <a:lnTo>
                  <a:pt x="54" y="80"/>
                </a:lnTo>
                <a:lnTo>
                  <a:pt x="61" y="92"/>
                </a:lnTo>
                <a:lnTo>
                  <a:pt x="65" y="92"/>
                </a:lnTo>
                <a:lnTo>
                  <a:pt x="71" y="99"/>
                </a:lnTo>
                <a:lnTo>
                  <a:pt x="80" y="107"/>
                </a:lnTo>
                <a:lnTo>
                  <a:pt x="88" y="109"/>
                </a:lnTo>
                <a:lnTo>
                  <a:pt x="96" y="113"/>
                </a:lnTo>
                <a:lnTo>
                  <a:pt x="96" y="117"/>
                </a:lnTo>
                <a:lnTo>
                  <a:pt x="100" y="117"/>
                </a:lnTo>
                <a:lnTo>
                  <a:pt x="102" y="119"/>
                </a:lnTo>
                <a:lnTo>
                  <a:pt x="102" y="122"/>
                </a:lnTo>
                <a:lnTo>
                  <a:pt x="102" y="124"/>
                </a:lnTo>
                <a:lnTo>
                  <a:pt x="107" y="126"/>
                </a:lnTo>
                <a:lnTo>
                  <a:pt x="113" y="130"/>
                </a:lnTo>
                <a:lnTo>
                  <a:pt x="115" y="134"/>
                </a:lnTo>
                <a:lnTo>
                  <a:pt x="115" y="142"/>
                </a:lnTo>
                <a:lnTo>
                  <a:pt x="115" y="147"/>
                </a:lnTo>
                <a:lnTo>
                  <a:pt x="113" y="149"/>
                </a:lnTo>
                <a:lnTo>
                  <a:pt x="111" y="155"/>
                </a:lnTo>
                <a:lnTo>
                  <a:pt x="111" y="161"/>
                </a:lnTo>
                <a:lnTo>
                  <a:pt x="90" y="161"/>
                </a:lnTo>
                <a:lnTo>
                  <a:pt x="73" y="161"/>
                </a:lnTo>
                <a:lnTo>
                  <a:pt x="73" y="163"/>
                </a:lnTo>
                <a:lnTo>
                  <a:pt x="75" y="166"/>
                </a:lnTo>
                <a:lnTo>
                  <a:pt x="88" y="174"/>
                </a:lnTo>
                <a:lnTo>
                  <a:pt x="104" y="182"/>
                </a:lnTo>
                <a:lnTo>
                  <a:pt x="105" y="170"/>
                </a:lnTo>
                <a:lnTo>
                  <a:pt x="105" y="166"/>
                </a:lnTo>
                <a:lnTo>
                  <a:pt x="105" y="163"/>
                </a:lnTo>
                <a:lnTo>
                  <a:pt x="111" y="163"/>
                </a:lnTo>
                <a:lnTo>
                  <a:pt x="117" y="165"/>
                </a:lnTo>
                <a:lnTo>
                  <a:pt x="125" y="151"/>
                </a:lnTo>
                <a:lnTo>
                  <a:pt x="128" y="138"/>
                </a:lnTo>
                <a:lnTo>
                  <a:pt x="125" y="136"/>
                </a:lnTo>
                <a:lnTo>
                  <a:pt x="123" y="132"/>
                </a:lnTo>
                <a:lnTo>
                  <a:pt x="121" y="128"/>
                </a:lnTo>
                <a:lnTo>
                  <a:pt x="123" y="126"/>
                </a:lnTo>
                <a:lnTo>
                  <a:pt x="123" y="122"/>
                </a:lnTo>
                <a:lnTo>
                  <a:pt x="125" y="120"/>
                </a:lnTo>
                <a:lnTo>
                  <a:pt x="127" y="119"/>
                </a:lnTo>
                <a:lnTo>
                  <a:pt x="128" y="119"/>
                </a:lnTo>
                <a:lnTo>
                  <a:pt x="134" y="120"/>
                </a:lnTo>
                <a:lnTo>
                  <a:pt x="140" y="124"/>
                </a:lnTo>
                <a:lnTo>
                  <a:pt x="140" y="128"/>
                </a:lnTo>
                <a:lnTo>
                  <a:pt x="142" y="128"/>
                </a:lnTo>
                <a:lnTo>
                  <a:pt x="144" y="126"/>
                </a:lnTo>
                <a:lnTo>
                  <a:pt x="144" y="124"/>
                </a:lnTo>
                <a:lnTo>
                  <a:pt x="142" y="122"/>
                </a:lnTo>
                <a:lnTo>
                  <a:pt x="140" y="117"/>
                </a:lnTo>
                <a:lnTo>
                  <a:pt x="138" y="115"/>
                </a:lnTo>
                <a:lnTo>
                  <a:pt x="132" y="111"/>
                </a:lnTo>
                <a:lnTo>
                  <a:pt x="128" y="107"/>
                </a:lnTo>
                <a:lnTo>
                  <a:pt x="125" y="107"/>
                </a:lnTo>
                <a:lnTo>
                  <a:pt x="123" y="107"/>
                </a:lnTo>
                <a:lnTo>
                  <a:pt x="121" y="103"/>
                </a:lnTo>
                <a:lnTo>
                  <a:pt x="117" y="101"/>
                </a:lnTo>
                <a:lnTo>
                  <a:pt x="117" y="97"/>
                </a:lnTo>
                <a:lnTo>
                  <a:pt x="117" y="94"/>
                </a:lnTo>
                <a:lnTo>
                  <a:pt x="107" y="92"/>
                </a:lnTo>
                <a:lnTo>
                  <a:pt x="102" y="90"/>
                </a:lnTo>
                <a:lnTo>
                  <a:pt x="96" y="88"/>
                </a:lnTo>
                <a:lnTo>
                  <a:pt x="92" y="82"/>
                </a:lnTo>
                <a:lnTo>
                  <a:pt x="90" y="76"/>
                </a:lnTo>
                <a:lnTo>
                  <a:pt x="88" y="69"/>
                </a:lnTo>
                <a:lnTo>
                  <a:pt x="79" y="59"/>
                </a:lnTo>
                <a:lnTo>
                  <a:pt x="67" y="53"/>
                </a:lnTo>
                <a:lnTo>
                  <a:pt x="67" y="49"/>
                </a:lnTo>
                <a:lnTo>
                  <a:pt x="67" y="46"/>
                </a:lnTo>
                <a:lnTo>
                  <a:pt x="69" y="42"/>
                </a:lnTo>
                <a:lnTo>
                  <a:pt x="73" y="36"/>
                </a:lnTo>
                <a:lnTo>
                  <a:pt x="71" y="34"/>
                </a:lnTo>
                <a:lnTo>
                  <a:pt x="69" y="34"/>
                </a:lnTo>
                <a:lnTo>
                  <a:pt x="69" y="30"/>
                </a:lnTo>
                <a:lnTo>
                  <a:pt x="77" y="28"/>
                </a:lnTo>
                <a:lnTo>
                  <a:pt x="86" y="26"/>
                </a:lnTo>
                <a:lnTo>
                  <a:pt x="84" y="26"/>
                </a:lnTo>
                <a:lnTo>
                  <a:pt x="84" y="23"/>
                </a:lnTo>
                <a:lnTo>
                  <a:pt x="84" y="17"/>
                </a:lnTo>
                <a:lnTo>
                  <a:pt x="84" y="15"/>
                </a:lnTo>
                <a:lnTo>
                  <a:pt x="84" y="13"/>
                </a:lnTo>
                <a:lnTo>
                  <a:pt x="82" y="13"/>
                </a:lnTo>
                <a:lnTo>
                  <a:pt x="80" y="9"/>
                </a:lnTo>
                <a:lnTo>
                  <a:pt x="82" y="5"/>
                </a:lnTo>
                <a:lnTo>
                  <a:pt x="80" y="5"/>
                </a:lnTo>
                <a:lnTo>
                  <a:pt x="75" y="5"/>
                </a:lnTo>
                <a:lnTo>
                  <a:pt x="71" y="5"/>
                </a:lnTo>
                <a:lnTo>
                  <a:pt x="69" y="5"/>
                </a:lnTo>
                <a:lnTo>
                  <a:pt x="67" y="3"/>
                </a:lnTo>
                <a:lnTo>
                  <a:pt x="63" y="3"/>
                </a:lnTo>
                <a:lnTo>
                  <a:pt x="61" y="3"/>
                </a:lnTo>
                <a:lnTo>
                  <a:pt x="57" y="1"/>
                </a:lnTo>
                <a:lnTo>
                  <a:pt x="56" y="0"/>
                </a:lnTo>
                <a:lnTo>
                  <a:pt x="56" y="1"/>
                </a:lnTo>
                <a:lnTo>
                  <a:pt x="52" y="1"/>
                </a:lnTo>
                <a:lnTo>
                  <a:pt x="48" y="0"/>
                </a:lnTo>
                <a:lnTo>
                  <a:pt x="48" y="1"/>
                </a:lnTo>
                <a:lnTo>
                  <a:pt x="46" y="5"/>
                </a:lnTo>
                <a:lnTo>
                  <a:pt x="46" y="7"/>
                </a:lnTo>
                <a:lnTo>
                  <a:pt x="48" y="9"/>
                </a:lnTo>
                <a:lnTo>
                  <a:pt x="46" y="11"/>
                </a:lnTo>
                <a:lnTo>
                  <a:pt x="44" y="9"/>
                </a:lnTo>
                <a:lnTo>
                  <a:pt x="40" y="9"/>
                </a:lnTo>
                <a:lnTo>
                  <a:pt x="38" y="13"/>
                </a:lnTo>
                <a:lnTo>
                  <a:pt x="34" y="15"/>
                </a:lnTo>
                <a:lnTo>
                  <a:pt x="33" y="17"/>
                </a:lnTo>
                <a:lnTo>
                  <a:pt x="33" y="21"/>
                </a:lnTo>
                <a:lnTo>
                  <a:pt x="31" y="21"/>
                </a:lnTo>
                <a:lnTo>
                  <a:pt x="27" y="19"/>
                </a:lnTo>
                <a:lnTo>
                  <a:pt x="23" y="19"/>
                </a:lnTo>
                <a:lnTo>
                  <a:pt x="21" y="15"/>
                </a:lnTo>
                <a:lnTo>
                  <a:pt x="19" y="15"/>
                </a:lnTo>
                <a:lnTo>
                  <a:pt x="19" y="17"/>
                </a:lnTo>
                <a:lnTo>
                  <a:pt x="19" y="19"/>
                </a:lnTo>
                <a:lnTo>
                  <a:pt x="15" y="23"/>
                </a:lnTo>
                <a:lnTo>
                  <a:pt x="9" y="24"/>
                </a:lnTo>
                <a:lnTo>
                  <a:pt x="8" y="30"/>
                </a:lnTo>
                <a:lnTo>
                  <a:pt x="6" y="32"/>
                </a:lnTo>
                <a:lnTo>
                  <a:pt x="2" y="34"/>
                </a:lnTo>
                <a:lnTo>
                  <a:pt x="0" y="36"/>
                </a:lnTo>
                <a:lnTo>
                  <a:pt x="0" y="38"/>
                </a:lnTo>
                <a:lnTo>
                  <a:pt x="2" y="40"/>
                </a:lnTo>
                <a:lnTo>
                  <a:pt x="2" y="42"/>
                </a:lnTo>
                <a:lnTo>
                  <a:pt x="4" y="46"/>
                </a:lnTo>
                <a:lnTo>
                  <a:pt x="4" y="51"/>
                </a:lnTo>
                <a:lnTo>
                  <a:pt x="8" y="51"/>
                </a:lnTo>
                <a:lnTo>
                  <a:pt x="9" y="53"/>
                </a:lnTo>
                <a:lnTo>
                  <a:pt x="8" y="55"/>
                </a:lnTo>
                <a:lnTo>
                  <a:pt x="6" y="57"/>
                </a:lnTo>
                <a:lnTo>
                  <a:pt x="6" y="59"/>
                </a:lnTo>
                <a:lnTo>
                  <a:pt x="8" y="59"/>
                </a:lnTo>
                <a:lnTo>
                  <a:pt x="8" y="61"/>
                </a:lnTo>
                <a:close/>
              </a:path>
            </a:pathLst>
          </a:custGeom>
          <a:solidFill>
            <a:srgbClr val="FFCC00"/>
          </a:solidFill>
          <a:ln w="2520">
            <a:solidFill>
              <a:srgbClr val="C0C0C0"/>
            </a:solidFill>
            <a:round/>
            <a:headEnd/>
            <a:tailEnd/>
          </a:ln>
        </p:spPr>
        <p:txBody>
          <a:bodyPr wrap="none" anchor="ctr"/>
          <a:lstStyle/>
          <a:p>
            <a:endParaRPr lang="en-US"/>
          </a:p>
        </p:txBody>
      </p:sp>
      <p:sp>
        <p:nvSpPr>
          <p:cNvPr id="30877" name="Freeform 159"/>
          <p:cNvSpPr>
            <a:spLocks noChangeArrowheads="1"/>
          </p:cNvSpPr>
          <p:nvPr/>
        </p:nvSpPr>
        <p:spPr bwMode="auto">
          <a:xfrm>
            <a:off x="4535488" y="3573463"/>
            <a:ext cx="31750" cy="92075"/>
          </a:xfrm>
          <a:custGeom>
            <a:avLst/>
            <a:gdLst>
              <a:gd name="T0" fmla="*/ 2147483647 w 18"/>
              <a:gd name="T1" fmla="*/ 2147483647 h 58"/>
              <a:gd name="T2" fmla="*/ 2147483647 w 18"/>
              <a:gd name="T3" fmla="*/ 2147483647 h 58"/>
              <a:gd name="T4" fmla="*/ 0 w 18"/>
              <a:gd name="T5" fmla="*/ 2147483647 h 58"/>
              <a:gd name="T6" fmla="*/ 2147483647 w 18"/>
              <a:gd name="T7" fmla="*/ 2147483647 h 58"/>
              <a:gd name="T8" fmla="*/ 2147483647 w 18"/>
              <a:gd name="T9" fmla="*/ 2147483647 h 58"/>
              <a:gd name="T10" fmla="*/ 2147483647 w 18"/>
              <a:gd name="T11" fmla="*/ 2147483647 h 58"/>
              <a:gd name="T12" fmla="*/ 2147483647 w 18"/>
              <a:gd name="T13" fmla="*/ 2147483647 h 58"/>
              <a:gd name="T14" fmla="*/ 2147483647 w 18"/>
              <a:gd name="T15" fmla="*/ 2147483647 h 58"/>
              <a:gd name="T16" fmla="*/ 2147483647 w 18"/>
              <a:gd name="T17" fmla="*/ 2147483647 h 58"/>
              <a:gd name="T18" fmla="*/ 2147483647 w 18"/>
              <a:gd name="T19" fmla="*/ 2147483647 h 58"/>
              <a:gd name="T20" fmla="*/ 2147483647 w 18"/>
              <a:gd name="T21" fmla="*/ 2147483647 h 58"/>
              <a:gd name="T22" fmla="*/ 2147483647 w 18"/>
              <a:gd name="T23" fmla="*/ 2147483647 h 58"/>
              <a:gd name="T24" fmla="*/ 2147483647 w 18"/>
              <a:gd name="T25" fmla="*/ 2147483647 h 58"/>
              <a:gd name="T26" fmla="*/ 2147483647 w 18"/>
              <a:gd name="T27" fmla="*/ 2147483647 h 58"/>
              <a:gd name="T28" fmla="*/ 2147483647 w 18"/>
              <a:gd name="T29" fmla="*/ 2147483647 h 58"/>
              <a:gd name="T30" fmla="*/ 2147483647 w 18"/>
              <a:gd name="T31" fmla="*/ 2147483647 h 58"/>
              <a:gd name="T32" fmla="*/ 2147483647 w 18"/>
              <a:gd name="T33" fmla="*/ 2147483647 h 58"/>
              <a:gd name="T34" fmla="*/ 2147483647 w 18"/>
              <a:gd name="T35" fmla="*/ 2147483647 h 58"/>
              <a:gd name="T36" fmla="*/ 2147483647 w 18"/>
              <a:gd name="T37" fmla="*/ 2147483647 h 58"/>
              <a:gd name="T38" fmla="*/ 2147483647 w 18"/>
              <a:gd name="T39" fmla="*/ 2147483647 h 58"/>
              <a:gd name="T40" fmla="*/ 2147483647 w 18"/>
              <a:gd name="T41" fmla="*/ 2147483647 h 58"/>
              <a:gd name="T42" fmla="*/ 2147483647 w 18"/>
              <a:gd name="T43" fmla="*/ 2147483647 h 58"/>
              <a:gd name="T44" fmla="*/ 2147483647 w 18"/>
              <a:gd name="T45" fmla="*/ 2147483647 h 58"/>
              <a:gd name="T46" fmla="*/ 2147483647 w 18"/>
              <a:gd name="T47" fmla="*/ 2147483647 h 58"/>
              <a:gd name="T48" fmla="*/ 2147483647 w 18"/>
              <a:gd name="T49" fmla="*/ 2147483647 h 58"/>
              <a:gd name="T50" fmla="*/ 2147483647 w 18"/>
              <a:gd name="T51" fmla="*/ 2147483647 h 58"/>
              <a:gd name="T52" fmla="*/ 2147483647 w 18"/>
              <a:gd name="T53" fmla="*/ 2147483647 h 58"/>
              <a:gd name="T54" fmla="*/ 2147483647 w 18"/>
              <a:gd name="T55" fmla="*/ 2147483647 h 58"/>
              <a:gd name="T56" fmla="*/ 2147483647 w 18"/>
              <a:gd name="T57" fmla="*/ 0 h 58"/>
              <a:gd name="T58" fmla="*/ 2147483647 w 18"/>
              <a:gd name="T59" fmla="*/ 0 h 58"/>
              <a:gd name="T60" fmla="*/ 2147483647 w 18"/>
              <a:gd name="T61" fmla="*/ 2147483647 h 58"/>
              <a:gd name="T62" fmla="*/ 2147483647 w 18"/>
              <a:gd name="T63" fmla="*/ 2147483647 h 58"/>
              <a:gd name="T64" fmla="*/ 2147483647 w 18"/>
              <a:gd name="T65" fmla="*/ 2147483647 h 58"/>
              <a:gd name="T66" fmla="*/ 2147483647 w 18"/>
              <a:gd name="T67" fmla="*/ 2147483647 h 58"/>
              <a:gd name="T68" fmla="*/ 2147483647 w 18"/>
              <a:gd name="T69" fmla="*/ 2147483647 h 58"/>
              <a:gd name="T70" fmla="*/ 2147483647 w 18"/>
              <a:gd name="T71" fmla="*/ 2147483647 h 58"/>
              <a:gd name="T72" fmla="*/ 2147483647 w 18"/>
              <a:gd name="T73" fmla="*/ 2147483647 h 58"/>
              <a:gd name="T74" fmla="*/ 2147483647 w 18"/>
              <a:gd name="T75" fmla="*/ 2147483647 h 58"/>
              <a:gd name="T76" fmla="*/ 2147483647 w 18"/>
              <a:gd name="T77" fmla="*/ 2147483647 h 58"/>
              <a:gd name="T78" fmla="*/ 2147483647 w 18"/>
              <a:gd name="T79" fmla="*/ 2147483647 h 58"/>
              <a:gd name="T80" fmla="*/ 2147483647 w 18"/>
              <a:gd name="T81" fmla="*/ 2147483647 h 58"/>
              <a:gd name="T82" fmla="*/ 2147483647 w 18"/>
              <a:gd name="T83" fmla="*/ 2147483647 h 58"/>
              <a:gd name="T84" fmla="*/ 2147483647 w 18"/>
              <a:gd name="T85" fmla="*/ 2147483647 h 58"/>
              <a:gd name="T86" fmla="*/ 2147483647 w 18"/>
              <a:gd name="T87" fmla="*/ 2147483647 h 58"/>
              <a:gd name="T88" fmla="*/ 2147483647 w 18"/>
              <a:gd name="T89" fmla="*/ 2147483647 h 58"/>
              <a:gd name="T90" fmla="*/ 2147483647 w 18"/>
              <a:gd name="T91" fmla="*/ 2147483647 h 58"/>
              <a:gd name="T92" fmla="*/ 2147483647 w 18"/>
              <a:gd name="T93" fmla="*/ 2147483647 h 58"/>
              <a:gd name="T94" fmla="*/ 2147483647 w 18"/>
              <a:gd name="T95" fmla="*/ 2147483647 h 58"/>
              <a:gd name="T96" fmla="*/ 2147483647 w 18"/>
              <a:gd name="T97" fmla="*/ 2147483647 h 58"/>
              <a:gd name="T98" fmla="*/ 2147483647 w 18"/>
              <a:gd name="T99" fmla="*/ 2147483647 h 58"/>
              <a:gd name="T100" fmla="*/ 2147483647 w 18"/>
              <a:gd name="T101" fmla="*/ 2147483647 h 58"/>
              <a:gd name="T102" fmla="*/ 2147483647 w 18"/>
              <a:gd name="T103" fmla="*/ 2147483647 h 58"/>
              <a:gd name="T104" fmla="*/ 2147483647 w 18"/>
              <a:gd name="T105" fmla="*/ 2147483647 h 58"/>
              <a:gd name="T106" fmla="*/ 2147483647 w 18"/>
              <a:gd name="T107" fmla="*/ 2147483647 h 58"/>
              <a:gd name="T108" fmla="*/ 2147483647 w 18"/>
              <a:gd name="T109" fmla="*/ 2147483647 h 58"/>
              <a:gd name="T110" fmla="*/ 2147483647 w 18"/>
              <a:gd name="T111" fmla="*/ 2147483647 h 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
              <a:gd name="T169" fmla="*/ 0 h 58"/>
              <a:gd name="T170" fmla="*/ 18 w 18"/>
              <a:gd name="T171" fmla="*/ 58 h 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 h="58">
                <a:moveTo>
                  <a:pt x="4" y="17"/>
                </a:moveTo>
                <a:lnTo>
                  <a:pt x="2" y="19"/>
                </a:lnTo>
                <a:lnTo>
                  <a:pt x="0" y="19"/>
                </a:lnTo>
                <a:lnTo>
                  <a:pt x="2" y="25"/>
                </a:lnTo>
                <a:lnTo>
                  <a:pt x="6" y="21"/>
                </a:lnTo>
                <a:lnTo>
                  <a:pt x="4" y="17"/>
                </a:lnTo>
                <a:close/>
                <a:moveTo>
                  <a:pt x="18" y="8"/>
                </a:moveTo>
                <a:lnTo>
                  <a:pt x="18" y="10"/>
                </a:lnTo>
                <a:lnTo>
                  <a:pt x="18" y="14"/>
                </a:lnTo>
                <a:lnTo>
                  <a:pt x="18" y="17"/>
                </a:lnTo>
                <a:lnTo>
                  <a:pt x="18" y="19"/>
                </a:lnTo>
                <a:lnTo>
                  <a:pt x="18" y="23"/>
                </a:lnTo>
                <a:lnTo>
                  <a:pt x="18" y="27"/>
                </a:lnTo>
                <a:lnTo>
                  <a:pt x="18" y="29"/>
                </a:lnTo>
                <a:lnTo>
                  <a:pt x="14" y="29"/>
                </a:lnTo>
                <a:lnTo>
                  <a:pt x="12" y="29"/>
                </a:lnTo>
                <a:lnTo>
                  <a:pt x="12" y="23"/>
                </a:lnTo>
                <a:lnTo>
                  <a:pt x="14" y="17"/>
                </a:lnTo>
                <a:lnTo>
                  <a:pt x="12" y="14"/>
                </a:lnTo>
                <a:lnTo>
                  <a:pt x="14" y="10"/>
                </a:lnTo>
                <a:lnTo>
                  <a:pt x="16" y="10"/>
                </a:lnTo>
                <a:lnTo>
                  <a:pt x="18" y="8"/>
                </a:lnTo>
                <a:close/>
                <a:moveTo>
                  <a:pt x="18" y="8"/>
                </a:moveTo>
                <a:lnTo>
                  <a:pt x="18" y="2"/>
                </a:lnTo>
                <a:lnTo>
                  <a:pt x="18" y="0"/>
                </a:lnTo>
                <a:lnTo>
                  <a:pt x="14" y="0"/>
                </a:lnTo>
                <a:lnTo>
                  <a:pt x="12" y="2"/>
                </a:lnTo>
                <a:lnTo>
                  <a:pt x="8" y="4"/>
                </a:lnTo>
                <a:lnTo>
                  <a:pt x="6" y="8"/>
                </a:lnTo>
                <a:lnTo>
                  <a:pt x="6" y="12"/>
                </a:lnTo>
                <a:lnTo>
                  <a:pt x="6" y="16"/>
                </a:lnTo>
                <a:lnTo>
                  <a:pt x="4" y="16"/>
                </a:lnTo>
                <a:lnTo>
                  <a:pt x="4" y="17"/>
                </a:lnTo>
                <a:lnTo>
                  <a:pt x="6" y="21"/>
                </a:lnTo>
                <a:lnTo>
                  <a:pt x="2" y="25"/>
                </a:lnTo>
                <a:lnTo>
                  <a:pt x="2" y="29"/>
                </a:lnTo>
                <a:lnTo>
                  <a:pt x="4" y="31"/>
                </a:lnTo>
                <a:lnTo>
                  <a:pt x="6" y="54"/>
                </a:lnTo>
                <a:lnTo>
                  <a:pt x="4" y="58"/>
                </a:lnTo>
                <a:lnTo>
                  <a:pt x="10" y="50"/>
                </a:lnTo>
                <a:lnTo>
                  <a:pt x="16" y="40"/>
                </a:lnTo>
                <a:lnTo>
                  <a:pt x="16" y="35"/>
                </a:lnTo>
                <a:lnTo>
                  <a:pt x="18" y="29"/>
                </a:lnTo>
                <a:lnTo>
                  <a:pt x="14" y="29"/>
                </a:lnTo>
                <a:lnTo>
                  <a:pt x="12" y="29"/>
                </a:lnTo>
                <a:lnTo>
                  <a:pt x="12" y="23"/>
                </a:lnTo>
                <a:lnTo>
                  <a:pt x="14" y="17"/>
                </a:lnTo>
                <a:lnTo>
                  <a:pt x="12" y="14"/>
                </a:lnTo>
                <a:lnTo>
                  <a:pt x="14" y="10"/>
                </a:lnTo>
                <a:lnTo>
                  <a:pt x="18" y="10"/>
                </a:lnTo>
                <a:lnTo>
                  <a:pt x="18" y="8"/>
                </a:lnTo>
                <a:close/>
              </a:path>
            </a:pathLst>
          </a:custGeom>
          <a:solidFill>
            <a:srgbClr val="EAEAEA"/>
          </a:solidFill>
          <a:ln w="2520">
            <a:solidFill>
              <a:srgbClr val="C0C0C0"/>
            </a:solidFill>
            <a:round/>
            <a:headEnd/>
            <a:tailEnd/>
          </a:ln>
        </p:spPr>
        <p:txBody>
          <a:bodyPr wrap="none" anchor="ctr"/>
          <a:lstStyle/>
          <a:p>
            <a:endParaRPr lang="en-US"/>
          </a:p>
        </p:txBody>
      </p:sp>
      <p:sp>
        <p:nvSpPr>
          <p:cNvPr id="30878" name="Freeform 160"/>
          <p:cNvSpPr>
            <a:spLocks noChangeArrowheads="1"/>
          </p:cNvSpPr>
          <p:nvPr/>
        </p:nvSpPr>
        <p:spPr bwMode="auto">
          <a:xfrm>
            <a:off x="4630738" y="3454400"/>
            <a:ext cx="209550" cy="211138"/>
          </a:xfrm>
          <a:custGeom>
            <a:avLst/>
            <a:gdLst>
              <a:gd name="T0" fmla="*/ 2147483647 w 123"/>
              <a:gd name="T1" fmla="*/ 2147483647 h 133"/>
              <a:gd name="T2" fmla="*/ 2147483647 w 123"/>
              <a:gd name="T3" fmla="*/ 2147483647 h 133"/>
              <a:gd name="T4" fmla="*/ 2147483647 w 123"/>
              <a:gd name="T5" fmla="*/ 2147483647 h 133"/>
              <a:gd name="T6" fmla="*/ 2147483647 w 123"/>
              <a:gd name="T7" fmla="*/ 2147483647 h 133"/>
              <a:gd name="T8" fmla="*/ 2147483647 w 123"/>
              <a:gd name="T9" fmla="*/ 2147483647 h 133"/>
              <a:gd name="T10" fmla="*/ 2147483647 w 123"/>
              <a:gd name="T11" fmla="*/ 2147483647 h 133"/>
              <a:gd name="T12" fmla="*/ 2147483647 w 123"/>
              <a:gd name="T13" fmla="*/ 2147483647 h 133"/>
              <a:gd name="T14" fmla="*/ 2147483647 w 123"/>
              <a:gd name="T15" fmla="*/ 2147483647 h 133"/>
              <a:gd name="T16" fmla="*/ 2147483647 w 123"/>
              <a:gd name="T17" fmla="*/ 2147483647 h 133"/>
              <a:gd name="T18" fmla="*/ 2147483647 w 123"/>
              <a:gd name="T19" fmla="*/ 2147483647 h 133"/>
              <a:gd name="T20" fmla="*/ 2147483647 w 123"/>
              <a:gd name="T21" fmla="*/ 2147483647 h 133"/>
              <a:gd name="T22" fmla="*/ 2147483647 w 123"/>
              <a:gd name="T23" fmla="*/ 2147483647 h 133"/>
              <a:gd name="T24" fmla="*/ 2147483647 w 123"/>
              <a:gd name="T25" fmla="*/ 2147483647 h 133"/>
              <a:gd name="T26" fmla="*/ 2147483647 w 123"/>
              <a:gd name="T27" fmla="*/ 2147483647 h 133"/>
              <a:gd name="T28" fmla="*/ 2147483647 w 123"/>
              <a:gd name="T29" fmla="*/ 2147483647 h 133"/>
              <a:gd name="T30" fmla="*/ 2147483647 w 123"/>
              <a:gd name="T31" fmla="*/ 2147483647 h 133"/>
              <a:gd name="T32" fmla="*/ 2147483647 w 123"/>
              <a:gd name="T33" fmla="*/ 2147483647 h 133"/>
              <a:gd name="T34" fmla="*/ 2147483647 w 123"/>
              <a:gd name="T35" fmla="*/ 2147483647 h 133"/>
              <a:gd name="T36" fmla="*/ 2147483647 w 123"/>
              <a:gd name="T37" fmla="*/ 2147483647 h 133"/>
              <a:gd name="T38" fmla="*/ 2147483647 w 123"/>
              <a:gd name="T39" fmla="*/ 2147483647 h 133"/>
              <a:gd name="T40" fmla="*/ 2147483647 w 123"/>
              <a:gd name="T41" fmla="*/ 2147483647 h 133"/>
              <a:gd name="T42" fmla="*/ 2147483647 w 123"/>
              <a:gd name="T43" fmla="*/ 2147483647 h 133"/>
              <a:gd name="T44" fmla="*/ 2147483647 w 123"/>
              <a:gd name="T45" fmla="*/ 2147483647 h 133"/>
              <a:gd name="T46" fmla="*/ 2147483647 w 123"/>
              <a:gd name="T47" fmla="*/ 0 h 133"/>
              <a:gd name="T48" fmla="*/ 2147483647 w 123"/>
              <a:gd name="T49" fmla="*/ 2147483647 h 133"/>
              <a:gd name="T50" fmla="*/ 2147483647 w 123"/>
              <a:gd name="T51" fmla="*/ 2147483647 h 133"/>
              <a:gd name="T52" fmla="*/ 2147483647 w 123"/>
              <a:gd name="T53" fmla="*/ 2147483647 h 133"/>
              <a:gd name="T54" fmla="*/ 2147483647 w 123"/>
              <a:gd name="T55" fmla="*/ 2147483647 h 133"/>
              <a:gd name="T56" fmla="*/ 2147483647 w 123"/>
              <a:gd name="T57" fmla="*/ 2147483647 h 133"/>
              <a:gd name="T58" fmla="*/ 2147483647 w 123"/>
              <a:gd name="T59" fmla="*/ 2147483647 h 133"/>
              <a:gd name="T60" fmla="*/ 2147483647 w 123"/>
              <a:gd name="T61" fmla="*/ 2147483647 h 133"/>
              <a:gd name="T62" fmla="*/ 2147483647 w 123"/>
              <a:gd name="T63" fmla="*/ 2147483647 h 133"/>
              <a:gd name="T64" fmla="*/ 2147483647 w 123"/>
              <a:gd name="T65" fmla="*/ 2147483647 h 133"/>
              <a:gd name="T66" fmla="*/ 2147483647 w 123"/>
              <a:gd name="T67" fmla="*/ 2147483647 h 133"/>
              <a:gd name="T68" fmla="*/ 2147483647 w 123"/>
              <a:gd name="T69" fmla="*/ 2147483647 h 133"/>
              <a:gd name="T70" fmla="*/ 2147483647 w 123"/>
              <a:gd name="T71" fmla="*/ 2147483647 h 133"/>
              <a:gd name="T72" fmla="*/ 2147483647 w 123"/>
              <a:gd name="T73" fmla="*/ 2147483647 h 133"/>
              <a:gd name="T74" fmla="*/ 2147483647 w 123"/>
              <a:gd name="T75" fmla="*/ 2147483647 h 133"/>
              <a:gd name="T76" fmla="*/ 2147483647 w 123"/>
              <a:gd name="T77" fmla="*/ 2147483647 h 133"/>
              <a:gd name="T78" fmla="*/ 2147483647 w 123"/>
              <a:gd name="T79" fmla="*/ 2147483647 h 133"/>
              <a:gd name="T80" fmla="*/ 2147483647 w 123"/>
              <a:gd name="T81" fmla="*/ 2147483647 h 133"/>
              <a:gd name="T82" fmla="*/ 2147483647 w 123"/>
              <a:gd name="T83" fmla="*/ 2147483647 h 133"/>
              <a:gd name="T84" fmla="*/ 2147483647 w 123"/>
              <a:gd name="T85" fmla="*/ 2147483647 h 1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3"/>
              <a:gd name="T130" fmla="*/ 0 h 133"/>
              <a:gd name="T131" fmla="*/ 123 w 123"/>
              <a:gd name="T132" fmla="*/ 133 h 1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3" h="133">
                <a:moveTo>
                  <a:pt x="123" y="115"/>
                </a:moveTo>
                <a:lnTo>
                  <a:pt x="121" y="112"/>
                </a:lnTo>
                <a:lnTo>
                  <a:pt x="121" y="106"/>
                </a:lnTo>
                <a:lnTo>
                  <a:pt x="117" y="106"/>
                </a:lnTo>
                <a:lnTo>
                  <a:pt x="115" y="100"/>
                </a:lnTo>
                <a:lnTo>
                  <a:pt x="117" y="96"/>
                </a:lnTo>
                <a:lnTo>
                  <a:pt x="115" y="92"/>
                </a:lnTo>
                <a:lnTo>
                  <a:pt x="113" y="87"/>
                </a:lnTo>
                <a:lnTo>
                  <a:pt x="109" y="83"/>
                </a:lnTo>
                <a:lnTo>
                  <a:pt x="107" y="81"/>
                </a:lnTo>
                <a:lnTo>
                  <a:pt x="105" y="79"/>
                </a:lnTo>
                <a:lnTo>
                  <a:pt x="102" y="79"/>
                </a:lnTo>
                <a:lnTo>
                  <a:pt x="102" y="77"/>
                </a:lnTo>
                <a:lnTo>
                  <a:pt x="102" y="75"/>
                </a:lnTo>
                <a:lnTo>
                  <a:pt x="98" y="69"/>
                </a:lnTo>
                <a:lnTo>
                  <a:pt x="92" y="66"/>
                </a:lnTo>
                <a:lnTo>
                  <a:pt x="88" y="60"/>
                </a:lnTo>
                <a:lnTo>
                  <a:pt x="86" y="54"/>
                </a:lnTo>
                <a:lnTo>
                  <a:pt x="84" y="52"/>
                </a:lnTo>
                <a:lnTo>
                  <a:pt x="82" y="48"/>
                </a:lnTo>
                <a:lnTo>
                  <a:pt x="84" y="46"/>
                </a:lnTo>
                <a:lnTo>
                  <a:pt x="84" y="43"/>
                </a:lnTo>
                <a:lnTo>
                  <a:pt x="86" y="41"/>
                </a:lnTo>
                <a:lnTo>
                  <a:pt x="88" y="41"/>
                </a:lnTo>
                <a:lnTo>
                  <a:pt x="90" y="39"/>
                </a:lnTo>
                <a:lnTo>
                  <a:pt x="88" y="33"/>
                </a:lnTo>
                <a:lnTo>
                  <a:pt x="90" y="31"/>
                </a:lnTo>
                <a:lnTo>
                  <a:pt x="94" y="31"/>
                </a:lnTo>
                <a:lnTo>
                  <a:pt x="94" y="29"/>
                </a:lnTo>
                <a:lnTo>
                  <a:pt x="92" y="27"/>
                </a:lnTo>
                <a:lnTo>
                  <a:pt x="90" y="27"/>
                </a:lnTo>
                <a:lnTo>
                  <a:pt x="86" y="27"/>
                </a:lnTo>
                <a:lnTo>
                  <a:pt x="84" y="27"/>
                </a:lnTo>
                <a:lnTo>
                  <a:pt x="82" y="25"/>
                </a:lnTo>
                <a:lnTo>
                  <a:pt x="79" y="25"/>
                </a:lnTo>
                <a:lnTo>
                  <a:pt x="77" y="23"/>
                </a:lnTo>
                <a:lnTo>
                  <a:pt x="75" y="21"/>
                </a:lnTo>
                <a:lnTo>
                  <a:pt x="75" y="20"/>
                </a:lnTo>
                <a:lnTo>
                  <a:pt x="73" y="18"/>
                </a:lnTo>
                <a:lnTo>
                  <a:pt x="73" y="16"/>
                </a:lnTo>
                <a:lnTo>
                  <a:pt x="71" y="14"/>
                </a:lnTo>
                <a:lnTo>
                  <a:pt x="73" y="10"/>
                </a:lnTo>
                <a:lnTo>
                  <a:pt x="71" y="6"/>
                </a:lnTo>
                <a:lnTo>
                  <a:pt x="69" y="4"/>
                </a:lnTo>
                <a:lnTo>
                  <a:pt x="65" y="2"/>
                </a:lnTo>
                <a:lnTo>
                  <a:pt x="61" y="4"/>
                </a:lnTo>
                <a:lnTo>
                  <a:pt x="59" y="0"/>
                </a:lnTo>
                <a:lnTo>
                  <a:pt x="57" y="0"/>
                </a:lnTo>
                <a:lnTo>
                  <a:pt x="56" y="0"/>
                </a:lnTo>
                <a:lnTo>
                  <a:pt x="54" y="4"/>
                </a:lnTo>
                <a:lnTo>
                  <a:pt x="50" y="2"/>
                </a:lnTo>
                <a:lnTo>
                  <a:pt x="46" y="2"/>
                </a:lnTo>
                <a:lnTo>
                  <a:pt x="44" y="2"/>
                </a:lnTo>
                <a:lnTo>
                  <a:pt x="42" y="2"/>
                </a:lnTo>
                <a:lnTo>
                  <a:pt x="42" y="6"/>
                </a:lnTo>
                <a:lnTo>
                  <a:pt x="40" y="12"/>
                </a:lnTo>
                <a:lnTo>
                  <a:pt x="36" y="14"/>
                </a:lnTo>
                <a:lnTo>
                  <a:pt x="33" y="20"/>
                </a:lnTo>
                <a:lnTo>
                  <a:pt x="34" y="21"/>
                </a:lnTo>
                <a:lnTo>
                  <a:pt x="34" y="25"/>
                </a:lnTo>
                <a:lnTo>
                  <a:pt x="33" y="29"/>
                </a:lnTo>
                <a:lnTo>
                  <a:pt x="33" y="33"/>
                </a:lnTo>
                <a:lnTo>
                  <a:pt x="33" y="37"/>
                </a:lnTo>
                <a:lnTo>
                  <a:pt x="33" y="39"/>
                </a:lnTo>
                <a:lnTo>
                  <a:pt x="31" y="43"/>
                </a:lnTo>
                <a:lnTo>
                  <a:pt x="29" y="46"/>
                </a:lnTo>
                <a:lnTo>
                  <a:pt x="27" y="50"/>
                </a:lnTo>
                <a:lnTo>
                  <a:pt x="0" y="71"/>
                </a:lnTo>
                <a:lnTo>
                  <a:pt x="8" y="92"/>
                </a:lnTo>
                <a:lnTo>
                  <a:pt x="42" y="114"/>
                </a:lnTo>
                <a:lnTo>
                  <a:pt x="44" y="117"/>
                </a:lnTo>
                <a:lnTo>
                  <a:pt x="52" y="117"/>
                </a:lnTo>
                <a:lnTo>
                  <a:pt x="54" y="125"/>
                </a:lnTo>
                <a:lnTo>
                  <a:pt x="63" y="131"/>
                </a:lnTo>
                <a:lnTo>
                  <a:pt x="86" y="133"/>
                </a:lnTo>
                <a:lnTo>
                  <a:pt x="90" y="129"/>
                </a:lnTo>
                <a:lnTo>
                  <a:pt x="98" y="123"/>
                </a:lnTo>
                <a:lnTo>
                  <a:pt x="102" y="117"/>
                </a:lnTo>
                <a:lnTo>
                  <a:pt x="105" y="114"/>
                </a:lnTo>
                <a:lnTo>
                  <a:pt x="111" y="115"/>
                </a:lnTo>
                <a:lnTo>
                  <a:pt x="115" y="114"/>
                </a:lnTo>
                <a:lnTo>
                  <a:pt x="119" y="117"/>
                </a:lnTo>
                <a:lnTo>
                  <a:pt x="123" y="119"/>
                </a:lnTo>
                <a:lnTo>
                  <a:pt x="123" y="117"/>
                </a:lnTo>
                <a:lnTo>
                  <a:pt x="123" y="115"/>
                </a:lnTo>
                <a:close/>
              </a:path>
            </a:pathLst>
          </a:custGeom>
          <a:solidFill>
            <a:srgbClr val="EAEAEA"/>
          </a:solidFill>
          <a:ln w="2520">
            <a:solidFill>
              <a:srgbClr val="C0C0C0"/>
            </a:solidFill>
            <a:round/>
            <a:headEnd/>
            <a:tailEnd/>
          </a:ln>
        </p:spPr>
        <p:txBody>
          <a:bodyPr wrap="none" anchor="ctr"/>
          <a:lstStyle/>
          <a:p>
            <a:endParaRPr lang="en-US"/>
          </a:p>
        </p:txBody>
      </p:sp>
      <p:sp>
        <p:nvSpPr>
          <p:cNvPr id="30879" name="Freeform 161"/>
          <p:cNvSpPr>
            <a:spLocks noChangeArrowheads="1"/>
          </p:cNvSpPr>
          <p:nvPr/>
        </p:nvSpPr>
        <p:spPr bwMode="auto">
          <a:xfrm>
            <a:off x="4740275" y="3387725"/>
            <a:ext cx="412750" cy="390525"/>
          </a:xfrm>
          <a:custGeom>
            <a:avLst/>
            <a:gdLst>
              <a:gd name="T0" fmla="*/ 2147483647 w 242"/>
              <a:gd name="T1" fmla="*/ 2147483647 h 246"/>
              <a:gd name="T2" fmla="*/ 2147483647 w 242"/>
              <a:gd name="T3" fmla="*/ 2147483647 h 246"/>
              <a:gd name="T4" fmla="*/ 2147483647 w 242"/>
              <a:gd name="T5" fmla="*/ 2147483647 h 246"/>
              <a:gd name="T6" fmla="*/ 2147483647 w 242"/>
              <a:gd name="T7" fmla="*/ 2147483647 h 246"/>
              <a:gd name="T8" fmla="*/ 2147483647 w 242"/>
              <a:gd name="T9" fmla="*/ 2147483647 h 246"/>
              <a:gd name="T10" fmla="*/ 2147483647 w 242"/>
              <a:gd name="T11" fmla="*/ 2147483647 h 246"/>
              <a:gd name="T12" fmla="*/ 2147483647 w 242"/>
              <a:gd name="T13" fmla="*/ 2147483647 h 246"/>
              <a:gd name="T14" fmla="*/ 2147483647 w 242"/>
              <a:gd name="T15" fmla="*/ 2147483647 h 246"/>
              <a:gd name="T16" fmla="*/ 2147483647 w 242"/>
              <a:gd name="T17" fmla="*/ 2147483647 h 246"/>
              <a:gd name="T18" fmla="*/ 2147483647 w 242"/>
              <a:gd name="T19" fmla="*/ 2147483647 h 246"/>
              <a:gd name="T20" fmla="*/ 2147483647 w 242"/>
              <a:gd name="T21" fmla="*/ 2147483647 h 246"/>
              <a:gd name="T22" fmla="*/ 2147483647 w 242"/>
              <a:gd name="T23" fmla="*/ 2147483647 h 246"/>
              <a:gd name="T24" fmla="*/ 2147483647 w 242"/>
              <a:gd name="T25" fmla="*/ 2147483647 h 246"/>
              <a:gd name="T26" fmla="*/ 2147483647 w 242"/>
              <a:gd name="T27" fmla="*/ 2147483647 h 246"/>
              <a:gd name="T28" fmla="*/ 2147483647 w 242"/>
              <a:gd name="T29" fmla="*/ 2147483647 h 246"/>
              <a:gd name="T30" fmla="*/ 2147483647 w 242"/>
              <a:gd name="T31" fmla="*/ 2147483647 h 246"/>
              <a:gd name="T32" fmla="*/ 2147483647 w 242"/>
              <a:gd name="T33" fmla="*/ 2147483647 h 246"/>
              <a:gd name="T34" fmla="*/ 2147483647 w 242"/>
              <a:gd name="T35" fmla="*/ 2147483647 h 246"/>
              <a:gd name="T36" fmla="*/ 2147483647 w 242"/>
              <a:gd name="T37" fmla="*/ 2147483647 h 246"/>
              <a:gd name="T38" fmla="*/ 2147483647 w 242"/>
              <a:gd name="T39" fmla="*/ 2147483647 h 246"/>
              <a:gd name="T40" fmla="*/ 2147483647 w 242"/>
              <a:gd name="T41" fmla="*/ 0 h 246"/>
              <a:gd name="T42" fmla="*/ 2147483647 w 242"/>
              <a:gd name="T43" fmla="*/ 2147483647 h 246"/>
              <a:gd name="T44" fmla="*/ 2147483647 w 242"/>
              <a:gd name="T45" fmla="*/ 2147483647 h 246"/>
              <a:gd name="T46" fmla="*/ 2147483647 w 242"/>
              <a:gd name="T47" fmla="*/ 2147483647 h 246"/>
              <a:gd name="T48" fmla="*/ 2147483647 w 242"/>
              <a:gd name="T49" fmla="*/ 2147483647 h 246"/>
              <a:gd name="T50" fmla="*/ 2147483647 w 242"/>
              <a:gd name="T51" fmla="*/ 2147483647 h 246"/>
              <a:gd name="T52" fmla="*/ 2147483647 w 242"/>
              <a:gd name="T53" fmla="*/ 2147483647 h 246"/>
              <a:gd name="T54" fmla="*/ 2147483647 w 242"/>
              <a:gd name="T55" fmla="*/ 2147483647 h 246"/>
              <a:gd name="T56" fmla="*/ 2147483647 w 242"/>
              <a:gd name="T57" fmla="*/ 2147483647 h 246"/>
              <a:gd name="T58" fmla="*/ 2147483647 w 242"/>
              <a:gd name="T59" fmla="*/ 2147483647 h 246"/>
              <a:gd name="T60" fmla="*/ 2147483647 w 242"/>
              <a:gd name="T61" fmla="*/ 2147483647 h 246"/>
              <a:gd name="T62" fmla="*/ 2147483647 w 242"/>
              <a:gd name="T63" fmla="*/ 2147483647 h 246"/>
              <a:gd name="T64" fmla="*/ 2147483647 w 242"/>
              <a:gd name="T65" fmla="*/ 2147483647 h 246"/>
              <a:gd name="T66" fmla="*/ 2147483647 w 242"/>
              <a:gd name="T67" fmla="*/ 2147483647 h 246"/>
              <a:gd name="T68" fmla="*/ 2147483647 w 242"/>
              <a:gd name="T69" fmla="*/ 2147483647 h 246"/>
              <a:gd name="T70" fmla="*/ 2147483647 w 242"/>
              <a:gd name="T71" fmla="*/ 2147483647 h 246"/>
              <a:gd name="T72" fmla="*/ 2147483647 w 242"/>
              <a:gd name="T73" fmla="*/ 2147483647 h 246"/>
              <a:gd name="T74" fmla="*/ 2147483647 w 242"/>
              <a:gd name="T75" fmla="*/ 2147483647 h 246"/>
              <a:gd name="T76" fmla="*/ 2147483647 w 242"/>
              <a:gd name="T77" fmla="*/ 2147483647 h 246"/>
              <a:gd name="T78" fmla="*/ 2147483647 w 242"/>
              <a:gd name="T79" fmla="*/ 2147483647 h 246"/>
              <a:gd name="T80" fmla="*/ 2147483647 w 242"/>
              <a:gd name="T81" fmla="*/ 2147483647 h 246"/>
              <a:gd name="T82" fmla="*/ 2147483647 w 242"/>
              <a:gd name="T83" fmla="*/ 2147483647 h 246"/>
              <a:gd name="T84" fmla="*/ 2147483647 w 242"/>
              <a:gd name="T85" fmla="*/ 2147483647 h 246"/>
              <a:gd name="T86" fmla="*/ 2147483647 w 242"/>
              <a:gd name="T87" fmla="*/ 2147483647 h 246"/>
              <a:gd name="T88" fmla="*/ 2147483647 w 242"/>
              <a:gd name="T89" fmla="*/ 2147483647 h 246"/>
              <a:gd name="T90" fmla="*/ 2147483647 w 242"/>
              <a:gd name="T91" fmla="*/ 2147483647 h 246"/>
              <a:gd name="T92" fmla="*/ 2147483647 w 242"/>
              <a:gd name="T93" fmla="*/ 2147483647 h 246"/>
              <a:gd name="T94" fmla="*/ 2147483647 w 242"/>
              <a:gd name="T95" fmla="*/ 2147483647 h 246"/>
              <a:gd name="T96" fmla="*/ 2147483647 w 242"/>
              <a:gd name="T97" fmla="*/ 2147483647 h 246"/>
              <a:gd name="T98" fmla="*/ 2147483647 w 242"/>
              <a:gd name="T99" fmla="*/ 2147483647 h 246"/>
              <a:gd name="T100" fmla="*/ 2147483647 w 242"/>
              <a:gd name="T101" fmla="*/ 2147483647 h 246"/>
              <a:gd name="T102" fmla="*/ 2147483647 w 242"/>
              <a:gd name="T103" fmla="*/ 2147483647 h 246"/>
              <a:gd name="T104" fmla="*/ 2147483647 w 242"/>
              <a:gd name="T105" fmla="*/ 2147483647 h 2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2"/>
              <a:gd name="T160" fmla="*/ 0 h 246"/>
              <a:gd name="T161" fmla="*/ 242 w 242"/>
              <a:gd name="T162" fmla="*/ 246 h 2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2" h="246">
                <a:moveTo>
                  <a:pt x="213" y="246"/>
                </a:moveTo>
                <a:lnTo>
                  <a:pt x="215" y="232"/>
                </a:lnTo>
                <a:lnTo>
                  <a:pt x="223" y="221"/>
                </a:lnTo>
                <a:lnTo>
                  <a:pt x="230" y="219"/>
                </a:lnTo>
                <a:lnTo>
                  <a:pt x="238" y="217"/>
                </a:lnTo>
                <a:lnTo>
                  <a:pt x="242" y="213"/>
                </a:lnTo>
                <a:lnTo>
                  <a:pt x="242" y="209"/>
                </a:lnTo>
                <a:lnTo>
                  <a:pt x="236" y="205"/>
                </a:lnTo>
                <a:lnTo>
                  <a:pt x="236" y="198"/>
                </a:lnTo>
                <a:lnTo>
                  <a:pt x="232" y="192"/>
                </a:lnTo>
                <a:lnTo>
                  <a:pt x="227" y="190"/>
                </a:lnTo>
                <a:lnTo>
                  <a:pt x="221" y="182"/>
                </a:lnTo>
                <a:lnTo>
                  <a:pt x="219" y="179"/>
                </a:lnTo>
                <a:lnTo>
                  <a:pt x="221" y="175"/>
                </a:lnTo>
                <a:lnTo>
                  <a:pt x="217" y="161"/>
                </a:lnTo>
                <a:lnTo>
                  <a:pt x="230" y="146"/>
                </a:lnTo>
                <a:lnTo>
                  <a:pt x="230" y="142"/>
                </a:lnTo>
                <a:lnTo>
                  <a:pt x="227" y="138"/>
                </a:lnTo>
                <a:lnTo>
                  <a:pt x="215" y="138"/>
                </a:lnTo>
                <a:lnTo>
                  <a:pt x="215" y="134"/>
                </a:lnTo>
                <a:lnTo>
                  <a:pt x="215" y="127"/>
                </a:lnTo>
                <a:lnTo>
                  <a:pt x="211" y="121"/>
                </a:lnTo>
                <a:lnTo>
                  <a:pt x="207" y="115"/>
                </a:lnTo>
                <a:lnTo>
                  <a:pt x="206" y="110"/>
                </a:lnTo>
                <a:lnTo>
                  <a:pt x="211" y="106"/>
                </a:lnTo>
                <a:lnTo>
                  <a:pt x="207" y="102"/>
                </a:lnTo>
                <a:lnTo>
                  <a:pt x="206" y="100"/>
                </a:lnTo>
                <a:lnTo>
                  <a:pt x="207" y="90"/>
                </a:lnTo>
                <a:lnTo>
                  <a:pt x="209" y="85"/>
                </a:lnTo>
                <a:lnTo>
                  <a:pt x="213" y="83"/>
                </a:lnTo>
                <a:lnTo>
                  <a:pt x="219" y="83"/>
                </a:lnTo>
                <a:lnTo>
                  <a:pt x="219" y="79"/>
                </a:lnTo>
                <a:lnTo>
                  <a:pt x="223" y="73"/>
                </a:lnTo>
                <a:lnTo>
                  <a:pt x="225" y="67"/>
                </a:lnTo>
                <a:lnTo>
                  <a:pt x="223" y="62"/>
                </a:lnTo>
                <a:lnTo>
                  <a:pt x="223" y="56"/>
                </a:lnTo>
                <a:lnTo>
                  <a:pt x="215" y="54"/>
                </a:lnTo>
                <a:lnTo>
                  <a:pt x="213" y="48"/>
                </a:lnTo>
                <a:lnTo>
                  <a:pt x="211" y="44"/>
                </a:lnTo>
                <a:lnTo>
                  <a:pt x="207" y="40"/>
                </a:lnTo>
                <a:lnTo>
                  <a:pt x="200" y="37"/>
                </a:lnTo>
                <a:lnTo>
                  <a:pt x="192" y="33"/>
                </a:lnTo>
                <a:lnTo>
                  <a:pt x="182" y="29"/>
                </a:lnTo>
                <a:lnTo>
                  <a:pt x="179" y="27"/>
                </a:lnTo>
                <a:lnTo>
                  <a:pt x="171" y="27"/>
                </a:lnTo>
                <a:lnTo>
                  <a:pt x="158" y="23"/>
                </a:lnTo>
                <a:lnTo>
                  <a:pt x="150" y="25"/>
                </a:lnTo>
                <a:lnTo>
                  <a:pt x="146" y="27"/>
                </a:lnTo>
                <a:lnTo>
                  <a:pt x="138" y="27"/>
                </a:lnTo>
                <a:lnTo>
                  <a:pt x="134" y="29"/>
                </a:lnTo>
                <a:lnTo>
                  <a:pt x="133" y="33"/>
                </a:lnTo>
                <a:lnTo>
                  <a:pt x="133" y="35"/>
                </a:lnTo>
                <a:lnTo>
                  <a:pt x="129" y="40"/>
                </a:lnTo>
                <a:lnTo>
                  <a:pt x="121" y="40"/>
                </a:lnTo>
                <a:lnTo>
                  <a:pt x="121" y="46"/>
                </a:lnTo>
                <a:lnTo>
                  <a:pt x="121" y="54"/>
                </a:lnTo>
                <a:lnTo>
                  <a:pt x="117" y="52"/>
                </a:lnTo>
                <a:lnTo>
                  <a:pt x="117" y="50"/>
                </a:lnTo>
                <a:lnTo>
                  <a:pt x="110" y="50"/>
                </a:lnTo>
                <a:lnTo>
                  <a:pt x="102" y="54"/>
                </a:lnTo>
                <a:lnTo>
                  <a:pt x="98" y="54"/>
                </a:lnTo>
                <a:lnTo>
                  <a:pt x="92" y="54"/>
                </a:lnTo>
                <a:lnTo>
                  <a:pt x="85" y="50"/>
                </a:lnTo>
                <a:lnTo>
                  <a:pt x="77" y="44"/>
                </a:lnTo>
                <a:lnTo>
                  <a:pt x="77" y="42"/>
                </a:lnTo>
                <a:lnTo>
                  <a:pt x="73" y="42"/>
                </a:lnTo>
                <a:lnTo>
                  <a:pt x="71" y="42"/>
                </a:lnTo>
                <a:lnTo>
                  <a:pt x="67" y="44"/>
                </a:lnTo>
                <a:lnTo>
                  <a:pt x="65" y="42"/>
                </a:lnTo>
                <a:lnTo>
                  <a:pt x="63" y="40"/>
                </a:lnTo>
                <a:lnTo>
                  <a:pt x="62" y="31"/>
                </a:lnTo>
                <a:lnTo>
                  <a:pt x="58" y="23"/>
                </a:lnTo>
                <a:lnTo>
                  <a:pt x="56" y="23"/>
                </a:lnTo>
                <a:lnTo>
                  <a:pt x="56" y="21"/>
                </a:lnTo>
                <a:lnTo>
                  <a:pt x="54" y="19"/>
                </a:lnTo>
                <a:lnTo>
                  <a:pt x="52" y="15"/>
                </a:lnTo>
                <a:lnTo>
                  <a:pt x="50" y="14"/>
                </a:lnTo>
                <a:lnTo>
                  <a:pt x="48" y="12"/>
                </a:lnTo>
                <a:lnTo>
                  <a:pt x="48" y="10"/>
                </a:lnTo>
                <a:lnTo>
                  <a:pt x="52" y="6"/>
                </a:lnTo>
                <a:lnTo>
                  <a:pt x="54" y="6"/>
                </a:lnTo>
                <a:lnTo>
                  <a:pt x="52" y="4"/>
                </a:lnTo>
                <a:lnTo>
                  <a:pt x="52" y="2"/>
                </a:lnTo>
                <a:lnTo>
                  <a:pt x="48" y="0"/>
                </a:lnTo>
                <a:lnTo>
                  <a:pt x="46" y="0"/>
                </a:lnTo>
                <a:lnTo>
                  <a:pt x="44" y="4"/>
                </a:lnTo>
                <a:lnTo>
                  <a:pt x="40" y="6"/>
                </a:lnTo>
                <a:lnTo>
                  <a:pt x="37" y="10"/>
                </a:lnTo>
                <a:lnTo>
                  <a:pt x="35" y="12"/>
                </a:lnTo>
                <a:lnTo>
                  <a:pt x="29" y="15"/>
                </a:lnTo>
                <a:lnTo>
                  <a:pt x="27" y="15"/>
                </a:lnTo>
                <a:lnTo>
                  <a:pt x="25" y="15"/>
                </a:lnTo>
                <a:lnTo>
                  <a:pt x="23" y="14"/>
                </a:lnTo>
                <a:lnTo>
                  <a:pt x="19" y="14"/>
                </a:lnTo>
                <a:lnTo>
                  <a:pt x="17" y="10"/>
                </a:lnTo>
                <a:lnTo>
                  <a:pt x="16" y="8"/>
                </a:lnTo>
                <a:lnTo>
                  <a:pt x="14" y="4"/>
                </a:lnTo>
                <a:lnTo>
                  <a:pt x="14" y="2"/>
                </a:lnTo>
                <a:lnTo>
                  <a:pt x="10" y="8"/>
                </a:lnTo>
                <a:lnTo>
                  <a:pt x="8" y="8"/>
                </a:lnTo>
                <a:lnTo>
                  <a:pt x="6" y="6"/>
                </a:lnTo>
                <a:lnTo>
                  <a:pt x="4" y="6"/>
                </a:lnTo>
                <a:lnTo>
                  <a:pt x="2" y="8"/>
                </a:lnTo>
                <a:lnTo>
                  <a:pt x="0" y="12"/>
                </a:lnTo>
                <a:lnTo>
                  <a:pt x="2" y="14"/>
                </a:lnTo>
                <a:lnTo>
                  <a:pt x="2" y="15"/>
                </a:lnTo>
                <a:lnTo>
                  <a:pt x="2" y="17"/>
                </a:lnTo>
                <a:lnTo>
                  <a:pt x="2" y="21"/>
                </a:lnTo>
                <a:lnTo>
                  <a:pt x="0" y="23"/>
                </a:lnTo>
                <a:lnTo>
                  <a:pt x="0" y="29"/>
                </a:lnTo>
                <a:lnTo>
                  <a:pt x="2" y="33"/>
                </a:lnTo>
                <a:lnTo>
                  <a:pt x="4" y="37"/>
                </a:lnTo>
                <a:lnTo>
                  <a:pt x="6" y="40"/>
                </a:lnTo>
                <a:lnTo>
                  <a:pt x="6" y="44"/>
                </a:lnTo>
                <a:lnTo>
                  <a:pt x="4" y="46"/>
                </a:lnTo>
                <a:lnTo>
                  <a:pt x="6" y="48"/>
                </a:lnTo>
                <a:lnTo>
                  <a:pt x="8" y="52"/>
                </a:lnTo>
                <a:lnTo>
                  <a:pt x="6" y="56"/>
                </a:lnTo>
                <a:lnTo>
                  <a:pt x="8" y="58"/>
                </a:lnTo>
                <a:lnTo>
                  <a:pt x="8" y="60"/>
                </a:lnTo>
                <a:lnTo>
                  <a:pt x="10" y="62"/>
                </a:lnTo>
                <a:lnTo>
                  <a:pt x="10" y="63"/>
                </a:lnTo>
                <a:lnTo>
                  <a:pt x="12" y="65"/>
                </a:lnTo>
                <a:lnTo>
                  <a:pt x="14" y="67"/>
                </a:lnTo>
                <a:lnTo>
                  <a:pt x="17" y="67"/>
                </a:lnTo>
                <a:lnTo>
                  <a:pt x="19" y="69"/>
                </a:lnTo>
                <a:lnTo>
                  <a:pt x="21" y="69"/>
                </a:lnTo>
                <a:lnTo>
                  <a:pt x="25" y="69"/>
                </a:lnTo>
                <a:lnTo>
                  <a:pt x="27" y="69"/>
                </a:lnTo>
                <a:lnTo>
                  <a:pt x="29" y="71"/>
                </a:lnTo>
                <a:lnTo>
                  <a:pt x="29" y="73"/>
                </a:lnTo>
                <a:lnTo>
                  <a:pt x="25" y="73"/>
                </a:lnTo>
                <a:lnTo>
                  <a:pt x="23" y="75"/>
                </a:lnTo>
                <a:lnTo>
                  <a:pt x="25" y="81"/>
                </a:lnTo>
                <a:lnTo>
                  <a:pt x="23" y="83"/>
                </a:lnTo>
                <a:lnTo>
                  <a:pt x="21" y="83"/>
                </a:lnTo>
                <a:lnTo>
                  <a:pt x="19" y="85"/>
                </a:lnTo>
                <a:lnTo>
                  <a:pt x="19" y="88"/>
                </a:lnTo>
                <a:lnTo>
                  <a:pt x="17" y="90"/>
                </a:lnTo>
                <a:lnTo>
                  <a:pt x="19" y="94"/>
                </a:lnTo>
                <a:lnTo>
                  <a:pt x="21" y="96"/>
                </a:lnTo>
                <a:lnTo>
                  <a:pt x="23" y="102"/>
                </a:lnTo>
                <a:lnTo>
                  <a:pt x="27" y="108"/>
                </a:lnTo>
                <a:lnTo>
                  <a:pt x="33" y="111"/>
                </a:lnTo>
                <a:lnTo>
                  <a:pt x="37" y="117"/>
                </a:lnTo>
                <a:lnTo>
                  <a:pt x="37" y="119"/>
                </a:lnTo>
                <a:lnTo>
                  <a:pt x="37" y="121"/>
                </a:lnTo>
                <a:lnTo>
                  <a:pt x="40" y="121"/>
                </a:lnTo>
                <a:lnTo>
                  <a:pt x="42" y="123"/>
                </a:lnTo>
                <a:lnTo>
                  <a:pt x="44" y="125"/>
                </a:lnTo>
                <a:lnTo>
                  <a:pt x="48" y="129"/>
                </a:lnTo>
                <a:lnTo>
                  <a:pt x="50" y="134"/>
                </a:lnTo>
                <a:lnTo>
                  <a:pt x="52" y="138"/>
                </a:lnTo>
                <a:lnTo>
                  <a:pt x="50" y="142"/>
                </a:lnTo>
                <a:lnTo>
                  <a:pt x="52" y="148"/>
                </a:lnTo>
                <a:lnTo>
                  <a:pt x="56" y="148"/>
                </a:lnTo>
                <a:lnTo>
                  <a:pt x="56" y="154"/>
                </a:lnTo>
                <a:lnTo>
                  <a:pt x="58" y="157"/>
                </a:lnTo>
                <a:lnTo>
                  <a:pt x="63" y="161"/>
                </a:lnTo>
                <a:lnTo>
                  <a:pt x="69" y="163"/>
                </a:lnTo>
                <a:lnTo>
                  <a:pt x="71" y="161"/>
                </a:lnTo>
                <a:lnTo>
                  <a:pt x="75" y="159"/>
                </a:lnTo>
                <a:lnTo>
                  <a:pt x="79" y="171"/>
                </a:lnTo>
                <a:lnTo>
                  <a:pt x="85" y="184"/>
                </a:lnTo>
                <a:lnTo>
                  <a:pt x="88" y="186"/>
                </a:lnTo>
                <a:lnTo>
                  <a:pt x="88" y="190"/>
                </a:lnTo>
                <a:lnTo>
                  <a:pt x="88" y="192"/>
                </a:lnTo>
                <a:lnTo>
                  <a:pt x="92" y="192"/>
                </a:lnTo>
                <a:lnTo>
                  <a:pt x="94" y="194"/>
                </a:lnTo>
                <a:lnTo>
                  <a:pt x="94" y="198"/>
                </a:lnTo>
                <a:lnTo>
                  <a:pt x="94" y="202"/>
                </a:lnTo>
                <a:lnTo>
                  <a:pt x="98" y="204"/>
                </a:lnTo>
                <a:lnTo>
                  <a:pt x="102" y="205"/>
                </a:lnTo>
                <a:lnTo>
                  <a:pt x="102" y="207"/>
                </a:lnTo>
                <a:lnTo>
                  <a:pt x="102" y="211"/>
                </a:lnTo>
                <a:lnTo>
                  <a:pt x="111" y="219"/>
                </a:lnTo>
                <a:lnTo>
                  <a:pt x="125" y="223"/>
                </a:lnTo>
                <a:lnTo>
                  <a:pt x="133" y="223"/>
                </a:lnTo>
                <a:lnTo>
                  <a:pt x="142" y="217"/>
                </a:lnTo>
                <a:lnTo>
                  <a:pt x="152" y="213"/>
                </a:lnTo>
                <a:lnTo>
                  <a:pt x="152" y="211"/>
                </a:lnTo>
                <a:lnTo>
                  <a:pt x="154" y="211"/>
                </a:lnTo>
                <a:lnTo>
                  <a:pt x="158" y="213"/>
                </a:lnTo>
                <a:lnTo>
                  <a:pt x="161" y="217"/>
                </a:lnTo>
                <a:lnTo>
                  <a:pt x="163" y="227"/>
                </a:lnTo>
                <a:lnTo>
                  <a:pt x="165" y="234"/>
                </a:lnTo>
                <a:lnTo>
                  <a:pt x="169" y="238"/>
                </a:lnTo>
                <a:lnTo>
                  <a:pt x="175" y="240"/>
                </a:lnTo>
                <a:lnTo>
                  <a:pt x="179" y="240"/>
                </a:lnTo>
                <a:lnTo>
                  <a:pt x="184" y="240"/>
                </a:lnTo>
                <a:lnTo>
                  <a:pt x="196" y="240"/>
                </a:lnTo>
                <a:lnTo>
                  <a:pt x="204" y="240"/>
                </a:lnTo>
                <a:lnTo>
                  <a:pt x="207" y="244"/>
                </a:lnTo>
                <a:lnTo>
                  <a:pt x="209" y="246"/>
                </a:lnTo>
                <a:lnTo>
                  <a:pt x="213" y="246"/>
                </a:lnTo>
                <a:close/>
                <a:moveTo>
                  <a:pt x="10" y="29"/>
                </a:moveTo>
                <a:lnTo>
                  <a:pt x="17" y="31"/>
                </a:lnTo>
                <a:lnTo>
                  <a:pt x="21" y="37"/>
                </a:lnTo>
                <a:lnTo>
                  <a:pt x="25" y="44"/>
                </a:lnTo>
                <a:lnTo>
                  <a:pt x="27" y="52"/>
                </a:lnTo>
                <a:lnTo>
                  <a:pt x="23" y="54"/>
                </a:lnTo>
                <a:lnTo>
                  <a:pt x="19" y="56"/>
                </a:lnTo>
                <a:lnTo>
                  <a:pt x="16" y="48"/>
                </a:lnTo>
                <a:lnTo>
                  <a:pt x="12" y="40"/>
                </a:lnTo>
                <a:lnTo>
                  <a:pt x="10" y="40"/>
                </a:lnTo>
                <a:lnTo>
                  <a:pt x="12" y="37"/>
                </a:lnTo>
                <a:lnTo>
                  <a:pt x="12" y="33"/>
                </a:lnTo>
                <a:lnTo>
                  <a:pt x="10" y="31"/>
                </a:lnTo>
                <a:lnTo>
                  <a:pt x="8" y="31"/>
                </a:lnTo>
                <a:lnTo>
                  <a:pt x="8" y="29"/>
                </a:lnTo>
                <a:lnTo>
                  <a:pt x="6" y="29"/>
                </a:lnTo>
                <a:lnTo>
                  <a:pt x="8" y="29"/>
                </a:lnTo>
                <a:lnTo>
                  <a:pt x="10" y="29"/>
                </a:lnTo>
                <a:close/>
              </a:path>
            </a:pathLst>
          </a:custGeom>
          <a:solidFill>
            <a:srgbClr val="EAEAEA"/>
          </a:solidFill>
          <a:ln w="2520">
            <a:solidFill>
              <a:srgbClr val="C0C0C0"/>
            </a:solidFill>
            <a:round/>
            <a:headEnd/>
            <a:tailEnd/>
          </a:ln>
        </p:spPr>
        <p:txBody>
          <a:bodyPr wrap="none" anchor="ctr"/>
          <a:lstStyle/>
          <a:p>
            <a:endParaRPr lang="en-US"/>
          </a:p>
        </p:txBody>
      </p:sp>
      <p:sp>
        <p:nvSpPr>
          <p:cNvPr id="30880" name="Freeform 162"/>
          <p:cNvSpPr>
            <a:spLocks noChangeArrowheads="1"/>
          </p:cNvSpPr>
          <p:nvPr/>
        </p:nvSpPr>
        <p:spPr bwMode="auto">
          <a:xfrm>
            <a:off x="5818188" y="4256088"/>
            <a:ext cx="962025" cy="417512"/>
          </a:xfrm>
          <a:custGeom>
            <a:avLst/>
            <a:gdLst>
              <a:gd name="T0" fmla="*/ 2147483647 w 566"/>
              <a:gd name="T1" fmla="*/ 2147483647 h 263"/>
              <a:gd name="T2" fmla="*/ 2147483647 w 566"/>
              <a:gd name="T3" fmla="*/ 2147483647 h 263"/>
              <a:gd name="T4" fmla="*/ 2147483647 w 566"/>
              <a:gd name="T5" fmla="*/ 2147483647 h 263"/>
              <a:gd name="T6" fmla="*/ 2147483647 w 566"/>
              <a:gd name="T7" fmla="*/ 2147483647 h 263"/>
              <a:gd name="T8" fmla="*/ 2147483647 w 566"/>
              <a:gd name="T9" fmla="*/ 2147483647 h 263"/>
              <a:gd name="T10" fmla="*/ 2147483647 w 566"/>
              <a:gd name="T11" fmla="*/ 2147483647 h 263"/>
              <a:gd name="T12" fmla="*/ 2147483647 w 566"/>
              <a:gd name="T13" fmla="*/ 2147483647 h 263"/>
              <a:gd name="T14" fmla="*/ 2147483647 w 566"/>
              <a:gd name="T15" fmla="*/ 2147483647 h 263"/>
              <a:gd name="T16" fmla="*/ 2147483647 w 566"/>
              <a:gd name="T17" fmla="*/ 2147483647 h 263"/>
              <a:gd name="T18" fmla="*/ 2147483647 w 566"/>
              <a:gd name="T19" fmla="*/ 2147483647 h 263"/>
              <a:gd name="T20" fmla="*/ 2147483647 w 566"/>
              <a:gd name="T21" fmla="*/ 2147483647 h 263"/>
              <a:gd name="T22" fmla="*/ 2147483647 w 566"/>
              <a:gd name="T23" fmla="*/ 2147483647 h 263"/>
              <a:gd name="T24" fmla="*/ 2147483647 w 566"/>
              <a:gd name="T25" fmla="*/ 2147483647 h 263"/>
              <a:gd name="T26" fmla="*/ 2147483647 w 566"/>
              <a:gd name="T27" fmla="*/ 2147483647 h 263"/>
              <a:gd name="T28" fmla="*/ 2147483647 w 566"/>
              <a:gd name="T29" fmla="*/ 2147483647 h 263"/>
              <a:gd name="T30" fmla="*/ 2147483647 w 566"/>
              <a:gd name="T31" fmla="*/ 2147483647 h 263"/>
              <a:gd name="T32" fmla="*/ 2147483647 w 566"/>
              <a:gd name="T33" fmla="*/ 2147483647 h 263"/>
              <a:gd name="T34" fmla="*/ 2147483647 w 566"/>
              <a:gd name="T35" fmla="*/ 2147483647 h 263"/>
              <a:gd name="T36" fmla="*/ 2147483647 w 566"/>
              <a:gd name="T37" fmla="*/ 2147483647 h 263"/>
              <a:gd name="T38" fmla="*/ 2147483647 w 566"/>
              <a:gd name="T39" fmla="*/ 2147483647 h 263"/>
              <a:gd name="T40" fmla="*/ 2147483647 w 566"/>
              <a:gd name="T41" fmla="*/ 2147483647 h 263"/>
              <a:gd name="T42" fmla="*/ 2147483647 w 566"/>
              <a:gd name="T43" fmla="*/ 2147483647 h 263"/>
              <a:gd name="T44" fmla="*/ 2147483647 w 566"/>
              <a:gd name="T45" fmla="*/ 2147483647 h 263"/>
              <a:gd name="T46" fmla="*/ 2147483647 w 566"/>
              <a:gd name="T47" fmla="*/ 2147483647 h 263"/>
              <a:gd name="T48" fmla="*/ 2147483647 w 566"/>
              <a:gd name="T49" fmla="*/ 2147483647 h 263"/>
              <a:gd name="T50" fmla="*/ 2147483647 w 566"/>
              <a:gd name="T51" fmla="*/ 2147483647 h 263"/>
              <a:gd name="T52" fmla="*/ 2147483647 w 566"/>
              <a:gd name="T53" fmla="*/ 2147483647 h 263"/>
              <a:gd name="T54" fmla="*/ 2147483647 w 566"/>
              <a:gd name="T55" fmla="*/ 2147483647 h 263"/>
              <a:gd name="T56" fmla="*/ 2147483647 w 566"/>
              <a:gd name="T57" fmla="*/ 2147483647 h 263"/>
              <a:gd name="T58" fmla="*/ 2147483647 w 566"/>
              <a:gd name="T59" fmla="*/ 2147483647 h 263"/>
              <a:gd name="T60" fmla="*/ 2147483647 w 566"/>
              <a:gd name="T61" fmla="*/ 2147483647 h 263"/>
              <a:gd name="T62" fmla="*/ 2147483647 w 566"/>
              <a:gd name="T63" fmla="*/ 2147483647 h 263"/>
              <a:gd name="T64" fmla="*/ 2147483647 w 566"/>
              <a:gd name="T65" fmla="*/ 2147483647 h 263"/>
              <a:gd name="T66" fmla="*/ 2147483647 w 566"/>
              <a:gd name="T67" fmla="*/ 2147483647 h 263"/>
              <a:gd name="T68" fmla="*/ 2147483647 w 566"/>
              <a:gd name="T69" fmla="*/ 2147483647 h 263"/>
              <a:gd name="T70" fmla="*/ 2147483647 w 566"/>
              <a:gd name="T71" fmla="*/ 2147483647 h 263"/>
              <a:gd name="T72" fmla="*/ 2147483647 w 566"/>
              <a:gd name="T73" fmla="*/ 2147483647 h 263"/>
              <a:gd name="T74" fmla="*/ 2147483647 w 566"/>
              <a:gd name="T75" fmla="*/ 2147483647 h 263"/>
              <a:gd name="T76" fmla="*/ 2147483647 w 566"/>
              <a:gd name="T77" fmla="*/ 2147483647 h 263"/>
              <a:gd name="T78" fmla="*/ 2147483647 w 566"/>
              <a:gd name="T79" fmla="*/ 2147483647 h 263"/>
              <a:gd name="T80" fmla="*/ 2147483647 w 566"/>
              <a:gd name="T81" fmla="*/ 2147483647 h 263"/>
              <a:gd name="T82" fmla="*/ 2147483647 w 566"/>
              <a:gd name="T83" fmla="*/ 2147483647 h 263"/>
              <a:gd name="T84" fmla="*/ 2147483647 w 566"/>
              <a:gd name="T85" fmla="*/ 2147483647 h 263"/>
              <a:gd name="T86" fmla="*/ 2147483647 w 566"/>
              <a:gd name="T87" fmla="*/ 2147483647 h 263"/>
              <a:gd name="T88" fmla="*/ 2147483647 w 566"/>
              <a:gd name="T89" fmla="*/ 2147483647 h 263"/>
              <a:gd name="T90" fmla="*/ 2147483647 w 566"/>
              <a:gd name="T91" fmla="*/ 2147483647 h 263"/>
              <a:gd name="T92" fmla="*/ 2147483647 w 566"/>
              <a:gd name="T93" fmla="*/ 2147483647 h 263"/>
              <a:gd name="T94" fmla="*/ 2147483647 w 566"/>
              <a:gd name="T95" fmla="*/ 2147483647 h 263"/>
              <a:gd name="T96" fmla="*/ 2147483647 w 566"/>
              <a:gd name="T97" fmla="*/ 2147483647 h 263"/>
              <a:gd name="T98" fmla="*/ 2147483647 w 566"/>
              <a:gd name="T99" fmla="*/ 2147483647 h 263"/>
              <a:gd name="T100" fmla="*/ 2147483647 w 566"/>
              <a:gd name="T101" fmla="*/ 2147483647 h 263"/>
              <a:gd name="T102" fmla="*/ 2147483647 w 566"/>
              <a:gd name="T103" fmla="*/ 2147483647 h 263"/>
              <a:gd name="T104" fmla="*/ 2147483647 w 566"/>
              <a:gd name="T105" fmla="*/ 2147483647 h 263"/>
              <a:gd name="T106" fmla="*/ 2147483647 w 566"/>
              <a:gd name="T107" fmla="*/ 2147483647 h 263"/>
              <a:gd name="T108" fmla="*/ 2147483647 w 566"/>
              <a:gd name="T109" fmla="*/ 2147483647 h 263"/>
              <a:gd name="T110" fmla="*/ 2147483647 w 566"/>
              <a:gd name="T111" fmla="*/ 2147483647 h 263"/>
              <a:gd name="T112" fmla="*/ 2147483647 w 566"/>
              <a:gd name="T113" fmla="*/ 2147483647 h 263"/>
              <a:gd name="T114" fmla="*/ 2147483647 w 566"/>
              <a:gd name="T115" fmla="*/ 2147483647 h 263"/>
              <a:gd name="T116" fmla="*/ 2147483647 w 566"/>
              <a:gd name="T117" fmla="*/ 2147483647 h 263"/>
              <a:gd name="T118" fmla="*/ 2147483647 w 566"/>
              <a:gd name="T119" fmla="*/ 0 h 2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66"/>
              <a:gd name="T181" fmla="*/ 0 h 263"/>
              <a:gd name="T182" fmla="*/ 566 w 566"/>
              <a:gd name="T183" fmla="*/ 263 h 2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66" h="263">
                <a:moveTo>
                  <a:pt x="566" y="238"/>
                </a:moveTo>
                <a:lnTo>
                  <a:pt x="566" y="205"/>
                </a:lnTo>
                <a:lnTo>
                  <a:pt x="562" y="200"/>
                </a:lnTo>
                <a:lnTo>
                  <a:pt x="566" y="194"/>
                </a:lnTo>
                <a:lnTo>
                  <a:pt x="564" y="138"/>
                </a:lnTo>
                <a:lnTo>
                  <a:pt x="564" y="136"/>
                </a:lnTo>
                <a:lnTo>
                  <a:pt x="562" y="134"/>
                </a:lnTo>
                <a:lnTo>
                  <a:pt x="556" y="134"/>
                </a:lnTo>
                <a:lnTo>
                  <a:pt x="548" y="134"/>
                </a:lnTo>
                <a:lnTo>
                  <a:pt x="543" y="131"/>
                </a:lnTo>
                <a:lnTo>
                  <a:pt x="537" y="127"/>
                </a:lnTo>
                <a:lnTo>
                  <a:pt x="531" y="123"/>
                </a:lnTo>
                <a:lnTo>
                  <a:pt x="523" y="123"/>
                </a:lnTo>
                <a:lnTo>
                  <a:pt x="522" y="127"/>
                </a:lnTo>
                <a:lnTo>
                  <a:pt x="520" y="131"/>
                </a:lnTo>
                <a:lnTo>
                  <a:pt x="514" y="132"/>
                </a:lnTo>
                <a:lnTo>
                  <a:pt x="510" y="134"/>
                </a:lnTo>
                <a:lnTo>
                  <a:pt x="508" y="140"/>
                </a:lnTo>
                <a:lnTo>
                  <a:pt x="506" y="144"/>
                </a:lnTo>
                <a:lnTo>
                  <a:pt x="500" y="146"/>
                </a:lnTo>
                <a:lnTo>
                  <a:pt x="495" y="146"/>
                </a:lnTo>
                <a:lnTo>
                  <a:pt x="493" y="140"/>
                </a:lnTo>
                <a:lnTo>
                  <a:pt x="491" y="134"/>
                </a:lnTo>
                <a:lnTo>
                  <a:pt x="489" y="136"/>
                </a:lnTo>
                <a:lnTo>
                  <a:pt x="485" y="136"/>
                </a:lnTo>
                <a:lnTo>
                  <a:pt x="485" y="123"/>
                </a:lnTo>
                <a:lnTo>
                  <a:pt x="485" y="109"/>
                </a:lnTo>
                <a:lnTo>
                  <a:pt x="481" y="108"/>
                </a:lnTo>
                <a:lnTo>
                  <a:pt x="477" y="106"/>
                </a:lnTo>
                <a:lnTo>
                  <a:pt x="474" y="108"/>
                </a:lnTo>
                <a:lnTo>
                  <a:pt x="472" y="108"/>
                </a:lnTo>
                <a:lnTo>
                  <a:pt x="468" y="106"/>
                </a:lnTo>
                <a:lnTo>
                  <a:pt x="460" y="104"/>
                </a:lnTo>
                <a:lnTo>
                  <a:pt x="458" y="108"/>
                </a:lnTo>
                <a:lnTo>
                  <a:pt x="456" y="109"/>
                </a:lnTo>
                <a:lnTo>
                  <a:pt x="452" y="109"/>
                </a:lnTo>
                <a:lnTo>
                  <a:pt x="447" y="109"/>
                </a:lnTo>
                <a:lnTo>
                  <a:pt x="447" y="113"/>
                </a:lnTo>
                <a:lnTo>
                  <a:pt x="447" y="117"/>
                </a:lnTo>
                <a:lnTo>
                  <a:pt x="447" y="121"/>
                </a:lnTo>
                <a:lnTo>
                  <a:pt x="452" y="121"/>
                </a:lnTo>
                <a:lnTo>
                  <a:pt x="456" y="121"/>
                </a:lnTo>
                <a:lnTo>
                  <a:pt x="458" y="125"/>
                </a:lnTo>
                <a:lnTo>
                  <a:pt x="458" y="129"/>
                </a:lnTo>
                <a:lnTo>
                  <a:pt x="470" y="129"/>
                </a:lnTo>
                <a:lnTo>
                  <a:pt x="477" y="129"/>
                </a:lnTo>
                <a:lnTo>
                  <a:pt x="479" y="132"/>
                </a:lnTo>
                <a:lnTo>
                  <a:pt x="477" y="134"/>
                </a:lnTo>
                <a:lnTo>
                  <a:pt x="468" y="136"/>
                </a:lnTo>
                <a:lnTo>
                  <a:pt x="456" y="136"/>
                </a:lnTo>
                <a:lnTo>
                  <a:pt x="468" y="138"/>
                </a:lnTo>
                <a:lnTo>
                  <a:pt x="472" y="138"/>
                </a:lnTo>
                <a:lnTo>
                  <a:pt x="470" y="140"/>
                </a:lnTo>
                <a:lnTo>
                  <a:pt x="468" y="140"/>
                </a:lnTo>
                <a:lnTo>
                  <a:pt x="462" y="140"/>
                </a:lnTo>
                <a:lnTo>
                  <a:pt x="458" y="140"/>
                </a:lnTo>
                <a:lnTo>
                  <a:pt x="462" y="138"/>
                </a:lnTo>
                <a:lnTo>
                  <a:pt x="468" y="146"/>
                </a:lnTo>
                <a:lnTo>
                  <a:pt x="472" y="154"/>
                </a:lnTo>
                <a:lnTo>
                  <a:pt x="474" y="150"/>
                </a:lnTo>
                <a:lnTo>
                  <a:pt x="475" y="148"/>
                </a:lnTo>
                <a:lnTo>
                  <a:pt x="477" y="148"/>
                </a:lnTo>
                <a:lnTo>
                  <a:pt x="479" y="150"/>
                </a:lnTo>
                <a:lnTo>
                  <a:pt x="485" y="152"/>
                </a:lnTo>
                <a:lnTo>
                  <a:pt x="489" y="154"/>
                </a:lnTo>
                <a:lnTo>
                  <a:pt x="489" y="157"/>
                </a:lnTo>
                <a:lnTo>
                  <a:pt x="491" y="161"/>
                </a:lnTo>
                <a:lnTo>
                  <a:pt x="504" y="165"/>
                </a:lnTo>
                <a:lnTo>
                  <a:pt x="516" y="167"/>
                </a:lnTo>
                <a:lnTo>
                  <a:pt x="518" y="171"/>
                </a:lnTo>
                <a:lnTo>
                  <a:pt x="518" y="175"/>
                </a:lnTo>
                <a:lnTo>
                  <a:pt x="520" y="175"/>
                </a:lnTo>
                <a:lnTo>
                  <a:pt x="522" y="173"/>
                </a:lnTo>
                <a:lnTo>
                  <a:pt x="525" y="175"/>
                </a:lnTo>
                <a:lnTo>
                  <a:pt x="531" y="177"/>
                </a:lnTo>
                <a:lnTo>
                  <a:pt x="537" y="198"/>
                </a:lnTo>
                <a:lnTo>
                  <a:pt x="541" y="217"/>
                </a:lnTo>
                <a:lnTo>
                  <a:pt x="537" y="217"/>
                </a:lnTo>
                <a:lnTo>
                  <a:pt x="533" y="217"/>
                </a:lnTo>
                <a:lnTo>
                  <a:pt x="529" y="221"/>
                </a:lnTo>
                <a:lnTo>
                  <a:pt x="525" y="226"/>
                </a:lnTo>
                <a:lnTo>
                  <a:pt x="531" y="226"/>
                </a:lnTo>
                <a:lnTo>
                  <a:pt x="539" y="225"/>
                </a:lnTo>
                <a:lnTo>
                  <a:pt x="539" y="221"/>
                </a:lnTo>
                <a:lnTo>
                  <a:pt x="548" y="221"/>
                </a:lnTo>
                <a:lnTo>
                  <a:pt x="556" y="223"/>
                </a:lnTo>
                <a:lnTo>
                  <a:pt x="560" y="230"/>
                </a:lnTo>
                <a:lnTo>
                  <a:pt x="564" y="238"/>
                </a:lnTo>
                <a:lnTo>
                  <a:pt x="566" y="238"/>
                </a:lnTo>
                <a:close/>
                <a:moveTo>
                  <a:pt x="159" y="29"/>
                </a:moveTo>
                <a:lnTo>
                  <a:pt x="159" y="33"/>
                </a:lnTo>
                <a:lnTo>
                  <a:pt x="161" y="35"/>
                </a:lnTo>
                <a:lnTo>
                  <a:pt x="161" y="33"/>
                </a:lnTo>
                <a:lnTo>
                  <a:pt x="163" y="31"/>
                </a:lnTo>
                <a:lnTo>
                  <a:pt x="163" y="29"/>
                </a:lnTo>
                <a:lnTo>
                  <a:pt x="159" y="29"/>
                </a:lnTo>
                <a:close/>
                <a:moveTo>
                  <a:pt x="9" y="46"/>
                </a:moveTo>
                <a:lnTo>
                  <a:pt x="11" y="50"/>
                </a:lnTo>
                <a:lnTo>
                  <a:pt x="9" y="46"/>
                </a:lnTo>
                <a:close/>
                <a:moveTo>
                  <a:pt x="412" y="56"/>
                </a:moveTo>
                <a:lnTo>
                  <a:pt x="412" y="61"/>
                </a:lnTo>
                <a:lnTo>
                  <a:pt x="414" y="65"/>
                </a:lnTo>
                <a:lnTo>
                  <a:pt x="416" y="65"/>
                </a:lnTo>
                <a:lnTo>
                  <a:pt x="418" y="65"/>
                </a:lnTo>
                <a:lnTo>
                  <a:pt x="418" y="63"/>
                </a:lnTo>
                <a:lnTo>
                  <a:pt x="418" y="61"/>
                </a:lnTo>
                <a:lnTo>
                  <a:pt x="416" y="58"/>
                </a:lnTo>
                <a:lnTo>
                  <a:pt x="416" y="56"/>
                </a:lnTo>
                <a:lnTo>
                  <a:pt x="412" y="56"/>
                </a:lnTo>
                <a:close/>
                <a:moveTo>
                  <a:pt x="82" y="58"/>
                </a:moveTo>
                <a:lnTo>
                  <a:pt x="84" y="61"/>
                </a:lnTo>
                <a:lnTo>
                  <a:pt x="84" y="60"/>
                </a:lnTo>
                <a:lnTo>
                  <a:pt x="82" y="58"/>
                </a:lnTo>
                <a:close/>
                <a:moveTo>
                  <a:pt x="404" y="61"/>
                </a:moveTo>
                <a:lnTo>
                  <a:pt x="401" y="69"/>
                </a:lnTo>
                <a:lnTo>
                  <a:pt x="399" y="79"/>
                </a:lnTo>
                <a:lnTo>
                  <a:pt x="403" y="83"/>
                </a:lnTo>
                <a:lnTo>
                  <a:pt x="404" y="88"/>
                </a:lnTo>
                <a:lnTo>
                  <a:pt x="404" y="90"/>
                </a:lnTo>
                <a:lnTo>
                  <a:pt x="408" y="90"/>
                </a:lnTo>
                <a:lnTo>
                  <a:pt x="410" y="90"/>
                </a:lnTo>
                <a:lnTo>
                  <a:pt x="414" y="88"/>
                </a:lnTo>
                <a:lnTo>
                  <a:pt x="416" y="86"/>
                </a:lnTo>
                <a:lnTo>
                  <a:pt x="412" y="88"/>
                </a:lnTo>
                <a:lnTo>
                  <a:pt x="412" y="86"/>
                </a:lnTo>
                <a:lnTo>
                  <a:pt x="414" y="83"/>
                </a:lnTo>
                <a:lnTo>
                  <a:pt x="418" y="81"/>
                </a:lnTo>
                <a:lnTo>
                  <a:pt x="418" y="77"/>
                </a:lnTo>
                <a:lnTo>
                  <a:pt x="412" y="75"/>
                </a:lnTo>
                <a:lnTo>
                  <a:pt x="410" y="77"/>
                </a:lnTo>
                <a:lnTo>
                  <a:pt x="410" y="81"/>
                </a:lnTo>
                <a:lnTo>
                  <a:pt x="406" y="81"/>
                </a:lnTo>
                <a:lnTo>
                  <a:pt x="408" y="73"/>
                </a:lnTo>
                <a:lnTo>
                  <a:pt x="408" y="65"/>
                </a:lnTo>
                <a:lnTo>
                  <a:pt x="408" y="61"/>
                </a:lnTo>
                <a:lnTo>
                  <a:pt x="404" y="61"/>
                </a:lnTo>
                <a:close/>
                <a:moveTo>
                  <a:pt x="90" y="65"/>
                </a:moveTo>
                <a:lnTo>
                  <a:pt x="92" y="69"/>
                </a:lnTo>
                <a:lnTo>
                  <a:pt x="94" y="69"/>
                </a:lnTo>
                <a:lnTo>
                  <a:pt x="94" y="67"/>
                </a:lnTo>
                <a:lnTo>
                  <a:pt x="92" y="67"/>
                </a:lnTo>
                <a:lnTo>
                  <a:pt x="90" y="65"/>
                </a:lnTo>
                <a:close/>
                <a:moveTo>
                  <a:pt x="24" y="67"/>
                </a:moveTo>
                <a:lnTo>
                  <a:pt x="28" y="73"/>
                </a:lnTo>
                <a:lnTo>
                  <a:pt x="34" y="77"/>
                </a:lnTo>
                <a:lnTo>
                  <a:pt x="34" y="75"/>
                </a:lnTo>
                <a:lnTo>
                  <a:pt x="30" y="67"/>
                </a:lnTo>
                <a:lnTo>
                  <a:pt x="26" y="67"/>
                </a:lnTo>
                <a:lnTo>
                  <a:pt x="24" y="67"/>
                </a:lnTo>
                <a:close/>
                <a:moveTo>
                  <a:pt x="368" y="69"/>
                </a:moveTo>
                <a:lnTo>
                  <a:pt x="364" y="75"/>
                </a:lnTo>
                <a:lnTo>
                  <a:pt x="357" y="81"/>
                </a:lnTo>
                <a:lnTo>
                  <a:pt x="341" y="81"/>
                </a:lnTo>
                <a:lnTo>
                  <a:pt x="326" y="79"/>
                </a:lnTo>
                <a:lnTo>
                  <a:pt x="326" y="75"/>
                </a:lnTo>
                <a:lnTo>
                  <a:pt x="320" y="77"/>
                </a:lnTo>
                <a:lnTo>
                  <a:pt x="314" y="81"/>
                </a:lnTo>
                <a:lnTo>
                  <a:pt x="312" y="79"/>
                </a:lnTo>
                <a:lnTo>
                  <a:pt x="310" y="79"/>
                </a:lnTo>
                <a:lnTo>
                  <a:pt x="310" y="83"/>
                </a:lnTo>
                <a:lnTo>
                  <a:pt x="309" y="84"/>
                </a:lnTo>
                <a:lnTo>
                  <a:pt x="305" y="86"/>
                </a:lnTo>
                <a:lnTo>
                  <a:pt x="305" y="96"/>
                </a:lnTo>
                <a:lnTo>
                  <a:pt x="307" y="102"/>
                </a:lnTo>
                <a:lnTo>
                  <a:pt x="305" y="106"/>
                </a:lnTo>
                <a:lnTo>
                  <a:pt x="301" y="108"/>
                </a:lnTo>
                <a:lnTo>
                  <a:pt x="301" y="115"/>
                </a:lnTo>
                <a:lnTo>
                  <a:pt x="301" y="121"/>
                </a:lnTo>
                <a:lnTo>
                  <a:pt x="297" y="129"/>
                </a:lnTo>
                <a:lnTo>
                  <a:pt x="295" y="136"/>
                </a:lnTo>
                <a:lnTo>
                  <a:pt x="295" y="144"/>
                </a:lnTo>
                <a:lnTo>
                  <a:pt x="299" y="144"/>
                </a:lnTo>
                <a:lnTo>
                  <a:pt x="303" y="146"/>
                </a:lnTo>
                <a:lnTo>
                  <a:pt x="301" y="161"/>
                </a:lnTo>
                <a:lnTo>
                  <a:pt x="299" y="177"/>
                </a:lnTo>
                <a:lnTo>
                  <a:pt x="307" y="177"/>
                </a:lnTo>
                <a:lnTo>
                  <a:pt x="312" y="175"/>
                </a:lnTo>
                <a:lnTo>
                  <a:pt x="314" y="173"/>
                </a:lnTo>
                <a:lnTo>
                  <a:pt x="316" y="171"/>
                </a:lnTo>
                <a:lnTo>
                  <a:pt x="316" y="169"/>
                </a:lnTo>
                <a:lnTo>
                  <a:pt x="316" y="163"/>
                </a:lnTo>
                <a:lnTo>
                  <a:pt x="312" y="157"/>
                </a:lnTo>
                <a:lnTo>
                  <a:pt x="312" y="155"/>
                </a:lnTo>
                <a:lnTo>
                  <a:pt x="314" y="155"/>
                </a:lnTo>
                <a:lnTo>
                  <a:pt x="316" y="146"/>
                </a:lnTo>
                <a:lnTo>
                  <a:pt x="320" y="140"/>
                </a:lnTo>
                <a:lnTo>
                  <a:pt x="322" y="142"/>
                </a:lnTo>
                <a:lnTo>
                  <a:pt x="324" y="146"/>
                </a:lnTo>
                <a:lnTo>
                  <a:pt x="328" y="157"/>
                </a:lnTo>
                <a:lnTo>
                  <a:pt x="330" y="169"/>
                </a:lnTo>
                <a:lnTo>
                  <a:pt x="333" y="169"/>
                </a:lnTo>
                <a:lnTo>
                  <a:pt x="337" y="169"/>
                </a:lnTo>
                <a:lnTo>
                  <a:pt x="337" y="165"/>
                </a:lnTo>
                <a:lnTo>
                  <a:pt x="337" y="161"/>
                </a:lnTo>
                <a:lnTo>
                  <a:pt x="343" y="161"/>
                </a:lnTo>
                <a:lnTo>
                  <a:pt x="347" y="159"/>
                </a:lnTo>
                <a:lnTo>
                  <a:pt x="349" y="159"/>
                </a:lnTo>
                <a:lnTo>
                  <a:pt x="349" y="157"/>
                </a:lnTo>
                <a:lnTo>
                  <a:pt x="343" y="154"/>
                </a:lnTo>
                <a:lnTo>
                  <a:pt x="339" y="150"/>
                </a:lnTo>
                <a:lnTo>
                  <a:pt x="341" y="146"/>
                </a:lnTo>
                <a:lnTo>
                  <a:pt x="341" y="142"/>
                </a:lnTo>
                <a:lnTo>
                  <a:pt x="337" y="140"/>
                </a:lnTo>
                <a:lnTo>
                  <a:pt x="333" y="138"/>
                </a:lnTo>
                <a:lnTo>
                  <a:pt x="333" y="132"/>
                </a:lnTo>
                <a:lnTo>
                  <a:pt x="332" y="129"/>
                </a:lnTo>
                <a:lnTo>
                  <a:pt x="324" y="127"/>
                </a:lnTo>
                <a:lnTo>
                  <a:pt x="324" y="123"/>
                </a:lnTo>
                <a:lnTo>
                  <a:pt x="330" y="123"/>
                </a:lnTo>
                <a:lnTo>
                  <a:pt x="333" y="123"/>
                </a:lnTo>
                <a:lnTo>
                  <a:pt x="337" y="119"/>
                </a:lnTo>
                <a:lnTo>
                  <a:pt x="343" y="115"/>
                </a:lnTo>
                <a:lnTo>
                  <a:pt x="343" y="121"/>
                </a:lnTo>
                <a:lnTo>
                  <a:pt x="347" y="119"/>
                </a:lnTo>
                <a:lnTo>
                  <a:pt x="353" y="119"/>
                </a:lnTo>
                <a:lnTo>
                  <a:pt x="347" y="115"/>
                </a:lnTo>
                <a:lnTo>
                  <a:pt x="345" y="113"/>
                </a:lnTo>
                <a:lnTo>
                  <a:pt x="347" y="111"/>
                </a:lnTo>
                <a:lnTo>
                  <a:pt x="351" y="106"/>
                </a:lnTo>
                <a:lnTo>
                  <a:pt x="339" y="106"/>
                </a:lnTo>
                <a:lnTo>
                  <a:pt x="328" y="106"/>
                </a:lnTo>
                <a:lnTo>
                  <a:pt x="326" y="108"/>
                </a:lnTo>
                <a:lnTo>
                  <a:pt x="320" y="109"/>
                </a:lnTo>
                <a:lnTo>
                  <a:pt x="320" y="106"/>
                </a:lnTo>
                <a:lnTo>
                  <a:pt x="318" y="106"/>
                </a:lnTo>
                <a:lnTo>
                  <a:pt x="314" y="106"/>
                </a:lnTo>
                <a:lnTo>
                  <a:pt x="316" y="96"/>
                </a:lnTo>
                <a:lnTo>
                  <a:pt x="316" y="88"/>
                </a:lnTo>
                <a:lnTo>
                  <a:pt x="330" y="88"/>
                </a:lnTo>
                <a:lnTo>
                  <a:pt x="341" y="90"/>
                </a:lnTo>
                <a:lnTo>
                  <a:pt x="355" y="90"/>
                </a:lnTo>
                <a:lnTo>
                  <a:pt x="364" y="88"/>
                </a:lnTo>
                <a:lnTo>
                  <a:pt x="364" y="86"/>
                </a:lnTo>
                <a:lnTo>
                  <a:pt x="368" y="83"/>
                </a:lnTo>
                <a:lnTo>
                  <a:pt x="372" y="77"/>
                </a:lnTo>
                <a:lnTo>
                  <a:pt x="372" y="73"/>
                </a:lnTo>
                <a:lnTo>
                  <a:pt x="374" y="69"/>
                </a:lnTo>
                <a:lnTo>
                  <a:pt x="372" y="69"/>
                </a:lnTo>
                <a:lnTo>
                  <a:pt x="368" y="69"/>
                </a:lnTo>
                <a:close/>
                <a:moveTo>
                  <a:pt x="437" y="96"/>
                </a:moveTo>
                <a:lnTo>
                  <a:pt x="435" y="98"/>
                </a:lnTo>
                <a:lnTo>
                  <a:pt x="433" y="100"/>
                </a:lnTo>
                <a:lnTo>
                  <a:pt x="441" y="100"/>
                </a:lnTo>
                <a:lnTo>
                  <a:pt x="447" y="100"/>
                </a:lnTo>
                <a:lnTo>
                  <a:pt x="449" y="100"/>
                </a:lnTo>
                <a:lnTo>
                  <a:pt x="443" y="98"/>
                </a:lnTo>
                <a:lnTo>
                  <a:pt x="441" y="98"/>
                </a:lnTo>
                <a:lnTo>
                  <a:pt x="437" y="96"/>
                </a:lnTo>
                <a:close/>
                <a:moveTo>
                  <a:pt x="401" y="104"/>
                </a:moveTo>
                <a:lnTo>
                  <a:pt x="401" y="108"/>
                </a:lnTo>
                <a:lnTo>
                  <a:pt x="404" y="108"/>
                </a:lnTo>
                <a:lnTo>
                  <a:pt x="403" y="106"/>
                </a:lnTo>
                <a:lnTo>
                  <a:pt x="401" y="104"/>
                </a:lnTo>
                <a:close/>
                <a:moveTo>
                  <a:pt x="46" y="109"/>
                </a:moveTo>
                <a:lnTo>
                  <a:pt x="48" y="115"/>
                </a:lnTo>
                <a:lnTo>
                  <a:pt x="48" y="121"/>
                </a:lnTo>
                <a:lnTo>
                  <a:pt x="49" y="121"/>
                </a:lnTo>
                <a:lnTo>
                  <a:pt x="53" y="119"/>
                </a:lnTo>
                <a:lnTo>
                  <a:pt x="55" y="117"/>
                </a:lnTo>
                <a:lnTo>
                  <a:pt x="53" y="115"/>
                </a:lnTo>
                <a:lnTo>
                  <a:pt x="51" y="111"/>
                </a:lnTo>
                <a:lnTo>
                  <a:pt x="48" y="109"/>
                </a:lnTo>
                <a:lnTo>
                  <a:pt x="46" y="109"/>
                </a:lnTo>
                <a:close/>
                <a:moveTo>
                  <a:pt x="439" y="113"/>
                </a:moveTo>
                <a:lnTo>
                  <a:pt x="441" y="117"/>
                </a:lnTo>
                <a:lnTo>
                  <a:pt x="445" y="117"/>
                </a:lnTo>
                <a:lnTo>
                  <a:pt x="445" y="115"/>
                </a:lnTo>
                <a:lnTo>
                  <a:pt x="439" y="113"/>
                </a:lnTo>
                <a:close/>
                <a:moveTo>
                  <a:pt x="128" y="119"/>
                </a:moveTo>
                <a:lnTo>
                  <a:pt x="130" y="123"/>
                </a:lnTo>
                <a:lnTo>
                  <a:pt x="128" y="127"/>
                </a:lnTo>
                <a:lnTo>
                  <a:pt x="130" y="127"/>
                </a:lnTo>
                <a:lnTo>
                  <a:pt x="134" y="127"/>
                </a:lnTo>
                <a:lnTo>
                  <a:pt x="136" y="134"/>
                </a:lnTo>
                <a:lnTo>
                  <a:pt x="140" y="138"/>
                </a:lnTo>
                <a:lnTo>
                  <a:pt x="142" y="138"/>
                </a:lnTo>
                <a:lnTo>
                  <a:pt x="143" y="136"/>
                </a:lnTo>
                <a:lnTo>
                  <a:pt x="143" y="134"/>
                </a:lnTo>
                <a:lnTo>
                  <a:pt x="143" y="132"/>
                </a:lnTo>
                <a:lnTo>
                  <a:pt x="142" y="125"/>
                </a:lnTo>
                <a:lnTo>
                  <a:pt x="138" y="121"/>
                </a:lnTo>
                <a:lnTo>
                  <a:pt x="134" y="121"/>
                </a:lnTo>
                <a:lnTo>
                  <a:pt x="128" y="119"/>
                </a:lnTo>
                <a:close/>
                <a:moveTo>
                  <a:pt x="362" y="119"/>
                </a:moveTo>
                <a:lnTo>
                  <a:pt x="362" y="121"/>
                </a:lnTo>
                <a:lnTo>
                  <a:pt x="360" y="123"/>
                </a:lnTo>
                <a:lnTo>
                  <a:pt x="368" y="123"/>
                </a:lnTo>
                <a:lnTo>
                  <a:pt x="370" y="121"/>
                </a:lnTo>
                <a:lnTo>
                  <a:pt x="368" y="121"/>
                </a:lnTo>
                <a:lnTo>
                  <a:pt x="362" y="119"/>
                </a:lnTo>
                <a:close/>
                <a:moveTo>
                  <a:pt x="433" y="119"/>
                </a:moveTo>
                <a:lnTo>
                  <a:pt x="433" y="123"/>
                </a:lnTo>
                <a:lnTo>
                  <a:pt x="435" y="125"/>
                </a:lnTo>
                <a:lnTo>
                  <a:pt x="437" y="125"/>
                </a:lnTo>
                <a:lnTo>
                  <a:pt x="437" y="123"/>
                </a:lnTo>
                <a:lnTo>
                  <a:pt x="435" y="121"/>
                </a:lnTo>
                <a:lnTo>
                  <a:pt x="433" y="119"/>
                </a:lnTo>
                <a:close/>
                <a:moveTo>
                  <a:pt x="61" y="132"/>
                </a:moveTo>
                <a:lnTo>
                  <a:pt x="63" y="136"/>
                </a:lnTo>
                <a:lnTo>
                  <a:pt x="63" y="134"/>
                </a:lnTo>
                <a:lnTo>
                  <a:pt x="61" y="132"/>
                </a:lnTo>
                <a:close/>
                <a:moveTo>
                  <a:pt x="155" y="132"/>
                </a:moveTo>
                <a:lnTo>
                  <a:pt x="155" y="138"/>
                </a:lnTo>
                <a:lnTo>
                  <a:pt x="155" y="142"/>
                </a:lnTo>
                <a:lnTo>
                  <a:pt x="159" y="142"/>
                </a:lnTo>
                <a:lnTo>
                  <a:pt x="161" y="142"/>
                </a:lnTo>
                <a:lnTo>
                  <a:pt x="163" y="138"/>
                </a:lnTo>
                <a:lnTo>
                  <a:pt x="165" y="134"/>
                </a:lnTo>
                <a:lnTo>
                  <a:pt x="159" y="134"/>
                </a:lnTo>
                <a:lnTo>
                  <a:pt x="155" y="132"/>
                </a:lnTo>
                <a:close/>
                <a:moveTo>
                  <a:pt x="412" y="140"/>
                </a:moveTo>
                <a:lnTo>
                  <a:pt x="410" y="144"/>
                </a:lnTo>
                <a:lnTo>
                  <a:pt x="408" y="146"/>
                </a:lnTo>
                <a:lnTo>
                  <a:pt x="420" y="146"/>
                </a:lnTo>
                <a:lnTo>
                  <a:pt x="429" y="146"/>
                </a:lnTo>
                <a:lnTo>
                  <a:pt x="435" y="150"/>
                </a:lnTo>
                <a:lnTo>
                  <a:pt x="441" y="148"/>
                </a:lnTo>
                <a:lnTo>
                  <a:pt x="441" y="146"/>
                </a:lnTo>
                <a:lnTo>
                  <a:pt x="428" y="142"/>
                </a:lnTo>
                <a:lnTo>
                  <a:pt x="412" y="140"/>
                </a:lnTo>
                <a:close/>
                <a:moveTo>
                  <a:pt x="381" y="142"/>
                </a:moveTo>
                <a:lnTo>
                  <a:pt x="389" y="152"/>
                </a:lnTo>
                <a:lnTo>
                  <a:pt x="397" y="148"/>
                </a:lnTo>
                <a:lnTo>
                  <a:pt x="399" y="146"/>
                </a:lnTo>
                <a:lnTo>
                  <a:pt x="399" y="142"/>
                </a:lnTo>
                <a:lnTo>
                  <a:pt x="391" y="142"/>
                </a:lnTo>
                <a:lnTo>
                  <a:pt x="381" y="142"/>
                </a:lnTo>
                <a:close/>
                <a:moveTo>
                  <a:pt x="349" y="161"/>
                </a:moveTo>
                <a:lnTo>
                  <a:pt x="347" y="165"/>
                </a:lnTo>
                <a:lnTo>
                  <a:pt x="347" y="169"/>
                </a:lnTo>
                <a:lnTo>
                  <a:pt x="345" y="167"/>
                </a:lnTo>
                <a:lnTo>
                  <a:pt x="343" y="165"/>
                </a:lnTo>
                <a:lnTo>
                  <a:pt x="343" y="169"/>
                </a:lnTo>
                <a:lnTo>
                  <a:pt x="341" y="173"/>
                </a:lnTo>
                <a:lnTo>
                  <a:pt x="345" y="175"/>
                </a:lnTo>
                <a:lnTo>
                  <a:pt x="347" y="179"/>
                </a:lnTo>
                <a:lnTo>
                  <a:pt x="351" y="179"/>
                </a:lnTo>
                <a:lnTo>
                  <a:pt x="353" y="171"/>
                </a:lnTo>
                <a:lnTo>
                  <a:pt x="353" y="161"/>
                </a:lnTo>
                <a:lnTo>
                  <a:pt x="349" y="161"/>
                </a:lnTo>
                <a:close/>
                <a:moveTo>
                  <a:pt x="136" y="179"/>
                </a:moveTo>
                <a:lnTo>
                  <a:pt x="132" y="188"/>
                </a:lnTo>
                <a:lnTo>
                  <a:pt x="128" y="196"/>
                </a:lnTo>
                <a:lnTo>
                  <a:pt x="134" y="198"/>
                </a:lnTo>
                <a:lnTo>
                  <a:pt x="142" y="198"/>
                </a:lnTo>
                <a:lnTo>
                  <a:pt x="140" y="200"/>
                </a:lnTo>
                <a:lnTo>
                  <a:pt x="140" y="203"/>
                </a:lnTo>
                <a:lnTo>
                  <a:pt x="149" y="203"/>
                </a:lnTo>
                <a:lnTo>
                  <a:pt x="157" y="203"/>
                </a:lnTo>
                <a:lnTo>
                  <a:pt x="157" y="207"/>
                </a:lnTo>
                <a:lnTo>
                  <a:pt x="161" y="209"/>
                </a:lnTo>
                <a:lnTo>
                  <a:pt x="163" y="209"/>
                </a:lnTo>
                <a:lnTo>
                  <a:pt x="172" y="209"/>
                </a:lnTo>
                <a:lnTo>
                  <a:pt x="184" y="207"/>
                </a:lnTo>
                <a:lnTo>
                  <a:pt x="193" y="211"/>
                </a:lnTo>
                <a:lnTo>
                  <a:pt x="201" y="215"/>
                </a:lnTo>
                <a:lnTo>
                  <a:pt x="216" y="215"/>
                </a:lnTo>
                <a:lnTo>
                  <a:pt x="228" y="215"/>
                </a:lnTo>
                <a:lnTo>
                  <a:pt x="232" y="219"/>
                </a:lnTo>
                <a:lnTo>
                  <a:pt x="236" y="223"/>
                </a:lnTo>
                <a:lnTo>
                  <a:pt x="241" y="225"/>
                </a:lnTo>
                <a:lnTo>
                  <a:pt x="247" y="225"/>
                </a:lnTo>
                <a:lnTo>
                  <a:pt x="243" y="221"/>
                </a:lnTo>
                <a:lnTo>
                  <a:pt x="241" y="217"/>
                </a:lnTo>
                <a:lnTo>
                  <a:pt x="241" y="213"/>
                </a:lnTo>
                <a:lnTo>
                  <a:pt x="243" y="207"/>
                </a:lnTo>
                <a:lnTo>
                  <a:pt x="239" y="205"/>
                </a:lnTo>
                <a:lnTo>
                  <a:pt x="238" y="203"/>
                </a:lnTo>
                <a:lnTo>
                  <a:pt x="230" y="203"/>
                </a:lnTo>
                <a:lnTo>
                  <a:pt x="222" y="203"/>
                </a:lnTo>
                <a:lnTo>
                  <a:pt x="224" y="200"/>
                </a:lnTo>
                <a:lnTo>
                  <a:pt x="224" y="196"/>
                </a:lnTo>
                <a:lnTo>
                  <a:pt x="222" y="194"/>
                </a:lnTo>
                <a:lnTo>
                  <a:pt x="222" y="190"/>
                </a:lnTo>
                <a:lnTo>
                  <a:pt x="211" y="188"/>
                </a:lnTo>
                <a:lnTo>
                  <a:pt x="201" y="188"/>
                </a:lnTo>
                <a:lnTo>
                  <a:pt x="199" y="186"/>
                </a:lnTo>
                <a:lnTo>
                  <a:pt x="197" y="184"/>
                </a:lnTo>
                <a:lnTo>
                  <a:pt x="195" y="188"/>
                </a:lnTo>
                <a:lnTo>
                  <a:pt x="193" y="190"/>
                </a:lnTo>
                <a:lnTo>
                  <a:pt x="188" y="190"/>
                </a:lnTo>
                <a:lnTo>
                  <a:pt x="182" y="190"/>
                </a:lnTo>
                <a:lnTo>
                  <a:pt x="172" y="184"/>
                </a:lnTo>
                <a:lnTo>
                  <a:pt x="163" y="179"/>
                </a:lnTo>
                <a:lnTo>
                  <a:pt x="155" y="180"/>
                </a:lnTo>
                <a:lnTo>
                  <a:pt x="147" y="182"/>
                </a:lnTo>
                <a:lnTo>
                  <a:pt x="142" y="180"/>
                </a:lnTo>
                <a:lnTo>
                  <a:pt x="136" y="179"/>
                </a:lnTo>
                <a:close/>
                <a:moveTo>
                  <a:pt x="483" y="180"/>
                </a:moveTo>
                <a:lnTo>
                  <a:pt x="483" y="186"/>
                </a:lnTo>
                <a:lnTo>
                  <a:pt x="483" y="196"/>
                </a:lnTo>
                <a:lnTo>
                  <a:pt x="481" y="196"/>
                </a:lnTo>
                <a:lnTo>
                  <a:pt x="479" y="196"/>
                </a:lnTo>
                <a:lnTo>
                  <a:pt x="479" y="198"/>
                </a:lnTo>
                <a:lnTo>
                  <a:pt x="481" y="202"/>
                </a:lnTo>
                <a:lnTo>
                  <a:pt x="481" y="203"/>
                </a:lnTo>
                <a:lnTo>
                  <a:pt x="485" y="203"/>
                </a:lnTo>
                <a:lnTo>
                  <a:pt x="485" y="200"/>
                </a:lnTo>
                <a:lnTo>
                  <a:pt x="483" y="196"/>
                </a:lnTo>
                <a:lnTo>
                  <a:pt x="487" y="196"/>
                </a:lnTo>
                <a:lnTo>
                  <a:pt x="489" y="196"/>
                </a:lnTo>
                <a:lnTo>
                  <a:pt x="491" y="190"/>
                </a:lnTo>
                <a:lnTo>
                  <a:pt x="491" y="184"/>
                </a:lnTo>
                <a:lnTo>
                  <a:pt x="487" y="182"/>
                </a:lnTo>
                <a:lnTo>
                  <a:pt x="483" y="180"/>
                </a:lnTo>
                <a:close/>
                <a:moveTo>
                  <a:pt x="226" y="192"/>
                </a:moveTo>
                <a:lnTo>
                  <a:pt x="236" y="196"/>
                </a:lnTo>
                <a:lnTo>
                  <a:pt x="236" y="194"/>
                </a:lnTo>
                <a:lnTo>
                  <a:pt x="238" y="192"/>
                </a:lnTo>
                <a:lnTo>
                  <a:pt x="232" y="192"/>
                </a:lnTo>
                <a:lnTo>
                  <a:pt x="226" y="192"/>
                </a:lnTo>
                <a:close/>
                <a:moveTo>
                  <a:pt x="449" y="207"/>
                </a:moveTo>
                <a:lnTo>
                  <a:pt x="447" y="215"/>
                </a:lnTo>
                <a:lnTo>
                  <a:pt x="447" y="219"/>
                </a:lnTo>
                <a:lnTo>
                  <a:pt x="449" y="215"/>
                </a:lnTo>
                <a:lnTo>
                  <a:pt x="452" y="209"/>
                </a:lnTo>
                <a:lnTo>
                  <a:pt x="452" y="207"/>
                </a:lnTo>
                <a:lnTo>
                  <a:pt x="451" y="205"/>
                </a:lnTo>
                <a:lnTo>
                  <a:pt x="449" y="207"/>
                </a:lnTo>
                <a:close/>
                <a:moveTo>
                  <a:pt x="535" y="207"/>
                </a:moveTo>
                <a:lnTo>
                  <a:pt x="537" y="211"/>
                </a:lnTo>
                <a:lnTo>
                  <a:pt x="537" y="209"/>
                </a:lnTo>
                <a:lnTo>
                  <a:pt x="535" y="207"/>
                </a:lnTo>
                <a:close/>
                <a:moveTo>
                  <a:pt x="245" y="215"/>
                </a:moveTo>
                <a:lnTo>
                  <a:pt x="249" y="219"/>
                </a:lnTo>
                <a:lnTo>
                  <a:pt x="251" y="223"/>
                </a:lnTo>
                <a:lnTo>
                  <a:pt x="251" y="226"/>
                </a:lnTo>
                <a:lnTo>
                  <a:pt x="253" y="226"/>
                </a:lnTo>
                <a:lnTo>
                  <a:pt x="253" y="225"/>
                </a:lnTo>
                <a:lnTo>
                  <a:pt x="255" y="221"/>
                </a:lnTo>
                <a:lnTo>
                  <a:pt x="257" y="217"/>
                </a:lnTo>
                <a:lnTo>
                  <a:pt x="253" y="219"/>
                </a:lnTo>
                <a:lnTo>
                  <a:pt x="251" y="219"/>
                </a:lnTo>
                <a:lnTo>
                  <a:pt x="249" y="217"/>
                </a:lnTo>
                <a:lnTo>
                  <a:pt x="245" y="215"/>
                </a:lnTo>
                <a:close/>
                <a:moveTo>
                  <a:pt x="383" y="215"/>
                </a:moveTo>
                <a:lnTo>
                  <a:pt x="383" y="217"/>
                </a:lnTo>
                <a:lnTo>
                  <a:pt x="381" y="219"/>
                </a:lnTo>
                <a:lnTo>
                  <a:pt x="389" y="219"/>
                </a:lnTo>
                <a:lnTo>
                  <a:pt x="395" y="217"/>
                </a:lnTo>
                <a:lnTo>
                  <a:pt x="393" y="217"/>
                </a:lnTo>
                <a:lnTo>
                  <a:pt x="383" y="215"/>
                </a:lnTo>
                <a:close/>
                <a:moveTo>
                  <a:pt x="268" y="217"/>
                </a:moveTo>
                <a:lnTo>
                  <a:pt x="264" y="221"/>
                </a:lnTo>
                <a:lnTo>
                  <a:pt x="262" y="226"/>
                </a:lnTo>
                <a:lnTo>
                  <a:pt x="266" y="226"/>
                </a:lnTo>
                <a:lnTo>
                  <a:pt x="270" y="226"/>
                </a:lnTo>
                <a:lnTo>
                  <a:pt x="270" y="225"/>
                </a:lnTo>
                <a:lnTo>
                  <a:pt x="270" y="221"/>
                </a:lnTo>
                <a:lnTo>
                  <a:pt x="272" y="219"/>
                </a:lnTo>
                <a:lnTo>
                  <a:pt x="272" y="217"/>
                </a:lnTo>
                <a:lnTo>
                  <a:pt x="270" y="217"/>
                </a:lnTo>
                <a:lnTo>
                  <a:pt x="268" y="217"/>
                </a:lnTo>
                <a:close/>
                <a:moveTo>
                  <a:pt x="284" y="219"/>
                </a:moveTo>
                <a:lnTo>
                  <a:pt x="284" y="221"/>
                </a:lnTo>
                <a:lnTo>
                  <a:pt x="282" y="223"/>
                </a:lnTo>
                <a:lnTo>
                  <a:pt x="286" y="225"/>
                </a:lnTo>
                <a:lnTo>
                  <a:pt x="287" y="226"/>
                </a:lnTo>
                <a:lnTo>
                  <a:pt x="286" y="228"/>
                </a:lnTo>
                <a:lnTo>
                  <a:pt x="282" y="228"/>
                </a:lnTo>
                <a:lnTo>
                  <a:pt x="278" y="226"/>
                </a:lnTo>
                <a:lnTo>
                  <a:pt x="274" y="225"/>
                </a:lnTo>
                <a:lnTo>
                  <a:pt x="272" y="234"/>
                </a:lnTo>
                <a:lnTo>
                  <a:pt x="286" y="232"/>
                </a:lnTo>
                <a:lnTo>
                  <a:pt x="301" y="230"/>
                </a:lnTo>
                <a:lnTo>
                  <a:pt x="299" y="228"/>
                </a:lnTo>
                <a:lnTo>
                  <a:pt x="299" y="225"/>
                </a:lnTo>
                <a:lnTo>
                  <a:pt x="293" y="225"/>
                </a:lnTo>
                <a:lnTo>
                  <a:pt x="289" y="225"/>
                </a:lnTo>
                <a:lnTo>
                  <a:pt x="289" y="221"/>
                </a:lnTo>
                <a:lnTo>
                  <a:pt x="286" y="221"/>
                </a:lnTo>
                <a:lnTo>
                  <a:pt x="284" y="219"/>
                </a:lnTo>
                <a:close/>
                <a:moveTo>
                  <a:pt x="314" y="221"/>
                </a:moveTo>
                <a:lnTo>
                  <a:pt x="310" y="223"/>
                </a:lnTo>
                <a:lnTo>
                  <a:pt x="309" y="223"/>
                </a:lnTo>
                <a:lnTo>
                  <a:pt x="309" y="225"/>
                </a:lnTo>
                <a:lnTo>
                  <a:pt x="310" y="226"/>
                </a:lnTo>
                <a:lnTo>
                  <a:pt x="316" y="230"/>
                </a:lnTo>
                <a:lnTo>
                  <a:pt x="320" y="232"/>
                </a:lnTo>
                <a:lnTo>
                  <a:pt x="330" y="230"/>
                </a:lnTo>
                <a:lnTo>
                  <a:pt x="339" y="228"/>
                </a:lnTo>
                <a:lnTo>
                  <a:pt x="343" y="230"/>
                </a:lnTo>
                <a:lnTo>
                  <a:pt x="347" y="230"/>
                </a:lnTo>
                <a:lnTo>
                  <a:pt x="347" y="226"/>
                </a:lnTo>
                <a:lnTo>
                  <a:pt x="347" y="223"/>
                </a:lnTo>
                <a:lnTo>
                  <a:pt x="337" y="225"/>
                </a:lnTo>
                <a:lnTo>
                  <a:pt x="326" y="225"/>
                </a:lnTo>
                <a:lnTo>
                  <a:pt x="320" y="223"/>
                </a:lnTo>
                <a:lnTo>
                  <a:pt x="314" y="221"/>
                </a:lnTo>
                <a:close/>
                <a:moveTo>
                  <a:pt x="393" y="225"/>
                </a:moveTo>
                <a:lnTo>
                  <a:pt x="387" y="228"/>
                </a:lnTo>
                <a:lnTo>
                  <a:pt x="383" y="230"/>
                </a:lnTo>
                <a:lnTo>
                  <a:pt x="378" y="230"/>
                </a:lnTo>
                <a:lnTo>
                  <a:pt x="370" y="230"/>
                </a:lnTo>
                <a:lnTo>
                  <a:pt x="370" y="234"/>
                </a:lnTo>
                <a:lnTo>
                  <a:pt x="370" y="236"/>
                </a:lnTo>
                <a:lnTo>
                  <a:pt x="368" y="236"/>
                </a:lnTo>
                <a:lnTo>
                  <a:pt x="364" y="236"/>
                </a:lnTo>
                <a:lnTo>
                  <a:pt x="364" y="240"/>
                </a:lnTo>
                <a:lnTo>
                  <a:pt x="362" y="242"/>
                </a:lnTo>
                <a:lnTo>
                  <a:pt x="360" y="244"/>
                </a:lnTo>
                <a:lnTo>
                  <a:pt x="357" y="244"/>
                </a:lnTo>
                <a:lnTo>
                  <a:pt x="355" y="250"/>
                </a:lnTo>
                <a:lnTo>
                  <a:pt x="351" y="253"/>
                </a:lnTo>
                <a:lnTo>
                  <a:pt x="347" y="255"/>
                </a:lnTo>
                <a:lnTo>
                  <a:pt x="343" y="255"/>
                </a:lnTo>
                <a:lnTo>
                  <a:pt x="343" y="259"/>
                </a:lnTo>
                <a:lnTo>
                  <a:pt x="341" y="261"/>
                </a:lnTo>
                <a:lnTo>
                  <a:pt x="345" y="261"/>
                </a:lnTo>
                <a:lnTo>
                  <a:pt x="345" y="263"/>
                </a:lnTo>
                <a:lnTo>
                  <a:pt x="355" y="255"/>
                </a:lnTo>
                <a:lnTo>
                  <a:pt x="364" y="250"/>
                </a:lnTo>
                <a:lnTo>
                  <a:pt x="368" y="250"/>
                </a:lnTo>
                <a:lnTo>
                  <a:pt x="372" y="250"/>
                </a:lnTo>
                <a:lnTo>
                  <a:pt x="374" y="246"/>
                </a:lnTo>
                <a:lnTo>
                  <a:pt x="376" y="242"/>
                </a:lnTo>
                <a:lnTo>
                  <a:pt x="381" y="240"/>
                </a:lnTo>
                <a:lnTo>
                  <a:pt x="393" y="232"/>
                </a:lnTo>
                <a:lnTo>
                  <a:pt x="397" y="228"/>
                </a:lnTo>
                <a:lnTo>
                  <a:pt x="399" y="226"/>
                </a:lnTo>
                <a:lnTo>
                  <a:pt x="399" y="225"/>
                </a:lnTo>
                <a:lnTo>
                  <a:pt x="393" y="225"/>
                </a:lnTo>
                <a:close/>
                <a:moveTo>
                  <a:pt x="303" y="242"/>
                </a:moveTo>
                <a:lnTo>
                  <a:pt x="303" y="244"/>
                </a:lnTo>
                <a:lnTo>
                  <a:pt x="301" y="248"/>
                </a:lnTo>
                <a:lnTo>
                  <a:pt x="310" y="251"/>
                </a:lnTo>
                <a:lnTo>
                  <a:pt x="322" y="253"/>
                </a:lnTo>
                <a:lnTo>
                  <a:pt x="322" y="251"/>
                </a:lnTo>
                <a:lnTo>
                  <a:pt x="322" y="248"/>
                </a:lnTo>
                <a:lnTo>
                  <a:pt x="312" y="246"/>
                </a:lnTo>
                <a:lnTo>
                  <a:pt x="303" y="242"/>
                </a:lnTo>
                <a:close/>
                <a:moveTo>
                  <a:pt x="90" y="71"/>
                </a:moveTo>
                <a:lnTo>
                  <a:pt x="90" y="75"/>
                </a:lnTo>
                <a:lnTo>
                  <a:pt x="92" y="77"/>
                </a:lnTo>
                <a:lnTo>
                  <a:pt x="94" y="75"/>
                </a:lnTo>
                <a:lnTo>
                  <a:pt x="90" y="71"/>
                </a:lnTo>
                <a:close/>
                <a:moveTo>
                  <a:pt x="182" y="61"/>
                </a:moveTo>
                <a:lnTo>
                  <a:pt x="174" y="73"/>
                </a:lnTo>
                <a:lnTo>
                  <a:pt x="172" y="81"/>
                </a:lnTo>
                <a:lnTo>
                  <a:pt x="172" y="90"/>
                </a:lnTo>
                <a:lnTo>
                  <a:pt x="176" y="106"/>
                </a:lnTo>
                <a:lnTo>
                  <a:pt x="178" y="108"/>
                </a:lnTo>
                <a:lnTo>
                  <a:pt x="178" y="109"/>
                </a:lnTo>
                <a:lnTo>
                  <a:pt x="176" y="111"/>
                </a:lnTo>
                <a:lnTo>
                  <a:pt x="180" y="109"/>
                </a:lnTo>
                <a:lnTo>
                  <a:pt x="184" y="108"/>
                </a:lnTo>
                <a:lnTo>
                  <a:pt x="188" y="121"/>
                </a:lnTo>
                <a:lnTo>
                  <a:pt x="191" y="136"/>
                </a:lnTo>
                <a:lnTo>
                  <a:pt x="201" y="136"/>
                </a:lnTo>
                <a:lnTo>
                  <a:pt x="209" y="136"/>
                </a:lnTo>
                <a:lnTo>
                  <a:pt x="211" y="136"/>
                </a:lnTo>
                <a:lnTo>
                  <a:pt x="211" y="140"/>
                </a:lnTo>
                <a:lnTo>
                  <a:pt x="211" y="142"/>
                </a:lnTo>
                <a:lnTo>
                  <a:pt x="216" y="144"/>
                </a:lnTo>
                <a:lnTo>
                  <a:pt x="220" y="144"/>
                </a:lnTo>
                <a:lnTo>
                  <a:pt x="224" y="140"/>
                </a:lnTo>
                <a:lnTo>
                  <a:pt x="232" y="140"/>
                </a:lnTo>
                <a:lnTo>
                  <a:pt x="239" y="140"/>
                </a:lnTo>
                <a:lnTo>
                  <a:pt x="241" y="142"/>
                </a:lnTo>
                <a:lnTo>
                  <a:pt x="245" y="144"/>
                </a:lnTo>
                <a:lnTo>
                  <a:pt x="245" y="146"/>
                </a:lnTo>
                <a:lnTo>
                  <a:pt x="247" y="148"/>
                </a:lnTo>
                <a:lnTo>
                  <a:pt x="251" y="146"/>
                </a:lnTo>
                <a:lnTo>
                  <a:pt x="255" y="142"/>
                </a:lnTo>
                <a:lnTo>
                  <a:pt x="259" y="142"/>
                </a:lnTo>
                <a:lnTo>
                  <a:pt x="261" y="142"/>
                </a:lnTo>
                <a:lnTo>
                  <a:pt x="262" y="138"/>
                </a:lnTo>
                <a:lnTo>
                  <a:pt x="264" y="132"/>
                </a:lnTo>
                <a:lnTo>
                  <a:pt x="266" y="131"/>
                </a:lnTo>
                <a:lnTo>
                  <a:pt x="268" y="127"/>
                </a:lnTo>
                <a:lnTo>
                  <a:pt x="272" y="127"/>
                </a:lnTo>
                <a:lnTo>
                  <a:pt x="274" y="127"/>
                </a:lnTo>
                <a:lnTo>
                  <a:pt x="272" y="121"/>
                </a:lnTo>
                <a:lnTo>
                  <a:pt x="270" y="115"/>
                </a:lnTo>
                <a:lnTo>
                  <a:pt x="272" y="113"/>
                </a:lnTo>
                <a:lnTo>
                  <a:pt x="274" y="111"/>
                </a:lnTo>
                <a:lnTo>
                  <a:pt x="278" y="109"/>
                </a:lnTo>
                <a:lnTo>
                  <a:pt x="278" y="98"/>
                </a:lnTo>
                <a:lnTo>
                  <a:pt x="278" y="86"/>
                </a:lnTo>
                <a:lnTo>
                  <a:pt x="282" y="83"/>
                </a:lnTo>
                <a:lnTo>
                  <a:pt x="286" y="81"/>
                </a:lnTo>
                <a:lnTo>
                  <a:pt x="289" y="81"/>
                </a:lnTo>
                <a:lnTo>
                  <a:pt x="293" y="81"/>
                </a:lnTo>
                <a:lnTo>
                  <a:pt x="293" y="79"/>
                </a:lnTo>
                <a:lnTo>
                  <a:pt x="291" y="75"/>
                </a:lnTo>
                <a:lnTo>
                  <a:pt x="286" y="73"/>
                </a:lnTo>
                <a:lnTo>
                  <a:pt x="282" y="69"/>
                </a:lnTo>
                <a:lnTo>
                  <a:pt x="282" y="61"/>
                </a:lnTo>
                <a:lnTo>
                  <a:pt x="282" y="54"/>
                </a:lnTo>
                <a:lnTo>
                  <a:pt x="280" y="50"/>
                </a:lnTo>
                <a:lnTo>
                  <a:pt x="276" y="46"/>
                </a:lnTo>
                <a:lnTo>
                  <a:pt x="276" y="42"/>
                </a:lnTo>
                <a:lnTo>
                  <a:pt x="278" y="40"/>
                </a:lnTo>
                <a:lnTo>
                  <a:pt x="278" y="38"/>
                </a:lnTo>
                <a:lnTo>
                  <a:pt x="280" y="38"/>
                </a:lnTo>
                <a:lnTo>
                  <a:pt x="278" y="35"/>
                </a:lnTo>
                <a:lnTo>
                  <a:pt x="276" y="33"/>
                </a:lnTo>
                <a:lnTo>
                  <a:pt x="268" y="33"/>
                </a:lnTo>
                <a:lnTo>
                  <a:pt x="259" y="31"/>
                </a:lnTo>
                <a:lnTo>
                  <a:pt x="257" y="37"/>
                </a:lnTo>
                <a:lnTo>
                  <a:pt x="255" y="44"/>
                </a:lnTo>
                <a:lnTo>
                  <a:pt x="251" y="48"/>
                </a:lnTo>
                <a:lnTo>
                  <a:pt x="249" y="52"/>
                </a:lnTo>
                <a:lnTo>
                  <a:pt x="247" y="56"/>
                </a:lnTo>
                <a:lnTo>
                  <a:pt x="243" y="58"/>
                </a:lnTo>
                <a:lnTo>
                  <a:pt x="241" y="61"/>
                </a:lnTo>
                <a:lnTo>
                  <a:pt x="239" y="69"/>
                </a:lnTo>
                <a:lnTo>
                  <a:pt x="238" y="71"/>
                </a:lnTo>
                <a:lnTo>
                  <a:pt x="232" y="75"/>
                </a:lnTo>
                <a:lnTo>
                  <a:pt x="224" y="75"/>
                </a:lnTo>
                <a:lnTo>
                  <a:pt x="222" y="73"/>
                </a:lnTo>
                <a:lnTo>
                  <a:pt x="214" y="75"/>
                </a:lnTo>
                <a:lnTo>
                  <a:pt x="213" y="77"/>
                </a:lnTo>
                <a:lnTo>
                  <a:pt x="205" y="79"/>
                </a:lnTo>
                <a:lnTo>
                  <a:pt x="199" y="79"/>
                </a:lnTo>
                <a:lnTo>
                  <a:pt x="193" y="79"/>
                </a:lnTo>
                <a:lnTo>
                  <a:pt x="190" y="77"/>
                </a:lnTo>
                <a:lnTo>
                  <a:pt x="186" y="75"/>
                </a:lnTo>
                <a:lnTo>
                  <a:pt x="182" y="69"/>
                </a:lnTo>
                <a:lnTo>
                  <a:pt x="182" y="61"/>
                </a:lnTo>
                <a:close/>
                <a:moveTo>
                  <a:pt x="1" y="0"/>
                </a:moveTo>
                <a:lnTo>
                  <a:pt x="0" y="4"/>
                </a:lnTo>
                <a:lnTo>
                  <a:pt x="0" y="10"/>
                </a:lnTo>
                <a:lnTo>
                  <a:pt x="3" y="17"/>
                </a:lnTo>
                <a:lnTo>
                  <a:pt x="9" y="23"/>
                </a:lnTo>
                <a:lnTo>
                  <a:pt x="17" y="29"/>
                </a:lnTo>
                <a:lnTo>
                  <a:pt x="23" y="35"/>
                </a:lnTo>
                <a:lnTo>
                  <a:pt x="28" y="44"/>
                </a:lnTo>
                <a:lnTo>
                  <a:pt x="34" y="56"/>
                </a:lnTo>
                <a:lnTo>
                  <a:pt x="42" y="60"/>
                </a:lnTo>
                <a:lnTo>
                  <a:pt x="48" y="63"/>
                </a:lnTo>
                <a:lnTo>
                  <a:pt x="49" y="75"/>
                </a:lnTo>
                <a:lnTo>
                  <a:pt x="51" y="86"/>
                </a:lnTo>
                <a:lnTo>
                  <a:pt x="59" y="94"/>
                </a:lnTo>
                <a:lnTo>
                  <a:pt x="67" y="102"/>
                </a:lnTo>
                <a:lnTo>
                  <a:pt x="74" y="117"/>
                </a:lnTo>
                <a:lnTo>
                  <a:pt x="80" y="134"/>
                </a:lnTo>
                <a:lnTo>
                  <a:pt x="84" y="138"/>
                </a:lnTo>
                <a:lnTo>
                  <a:pt x="88" y="142"/>
                </a:lnTo>
                <a:lnTo>
                  <a:pt x="92" y="155"/>
                </a:lnTo>
                <a:lnTo>
                  <a:pt x="97" y="165"/>
                </a:lnTo>
                <a:lnTo>
                  <a:pt x="103" y="167"/>
                </a:lnTo>
                <a:lnTo>
                  <a:pt x="109" y="169"/>
                </a:lnTo>
                <a:lnTo>
                  <a:pt x="109" y="173"/>
                </a:lnTo>
                <a:lnTo>
                  <a:pt x="115" y="177"/>
                </a:lnTo>
                <a:lnTo>
                  <a:pt x="120" y="179"/>
                </a:lnTo>
                <a:lnTo>
                  <a:pt x="119" y="177"/>
                </a:lnTo>
                <a:lnTo>
                  <a:pt x="122" y="173"/>
                </a:lnTo>
                <a:lnTo>
                  <a:pt x="126" y="175"/>
                </a:lnTo>
                <a:lnTo>
                  <a:pt x="134" y="175"/>
                </a:lnTo>
                <a:lnTo>
                  <a:pt x="134" y="169"/>
                </a:lnTo>
                <a:lnTo>
                  <a:pt x="134" y="165"/>
                </a:lnTo>
                <a:lnTo>
                  <a:pt x="134" y="161"/>
                </a:lnTo>
                <a:lnTo>
                  <a:pt x="130" y="157"/>
                </a:lnTo>
                <a:lnTo>
                  <a:pt x="130" y="155"/>
                </a:lnTo>
                <a:lnTo>
                  <a:pt x="136" y="154"/>
                </a:lnTo>
                <a:lnTo>
                  <a:pt x="138" y="148"/>
                </a:lnTo>
                <a:lnTo>
                  <a:pt x="138" y="142"/>
                </a:lnTo>
                <a:lnTo>
                  <a:pt x="136" y="140"/>
                </a:lnTo>
                <a:lnTo>
                  <a:pt x="132" y="136"/>
                </a:lnTo>
                <a:lnTo>
                  <a:pt x="132" y="132"/>
                </a:lnTo>
                <a:lnTo>
                  <a:pt x="132" y="129"/>
                </a:lnTo>
                <a:lnTo>
                  <a:pt x="126" y="129"/>
                </a:lnTo>
                <a:lnTo>
                  <a:pt x="120" y="129"/>
                </a:lnTo>
                <a:lnTo>
                  <a:pt x="119" y="119"/>
                </a:lnTo>
                <a:lnTo>
                  <a:pt x="119" y="109"/>
                </a:lnTo>
                <a:lnTo>
                  <a:pt x="111" y="109"/>
                </a:lnTo>
                <a:lnTo>
                  <a:pt x="105" y="108"/>
                </a:lnTo>
                <a:lnTo>
                  <a:pt x="107" y="98"/>
                </a:lnTo>
                <a:lnTo>
                  <a:pt x="107" y="100"/>
                </a:lnTo>
                <a:lnTo>
                  <a:pt x="109" y="102"/>
                </a:lnTo>
                <a:lnTo>
                  <a:pt x="109" y="96"/>
                </a:lnTo>
                <a:lnTo>
                  <a:pt x="107" y="88"/>
                </a:lnTo>
                <a:lnTo>
                  <a:pt x="103" y="86"/>
                </a:lnTo>
                <a:lnTo>
                  <a:pt x="101" y="84"/>
                </a:lnTo>
                <a:lnTo>
                  <a:pt x="101" y="81"/>
                </a:lnTo>
                <a:lnTo>
                  <a:pt x="97" y="81"/>
                </a:lnTo>
                <a:lnTo>
                  <a:pt x="99" y="77"/>
                </a:lnTo>
                <a:lnTo>
                  <a:pt x="99" y="73"/>
                </a:lnTo>
                <a:lnTo>
                  <a:pt x="96" y="77"/>
                </a:lnTo>
                <a:lnTo>
                  <a:pt x="90" y="81"/>
                </a:lnTo>
                <a:lnTo>
                  <a:pt x="90" y="75"/>
                </a:lnTo>
                <a:lnTo>
                  <a:pt x="88" y="69"/>
                </a:lnTo>
                <a:lnTo>
                  <a:pt x="84" y="67"/>
                </a:lnTo>
                <a:lnTo>
                  <a:pt x="80" y="65"/>
                </a:lnTo>
                <a:lnTo>
                  <a:pt x="78" y="60"/>
                </a:lnTo>
                <a:lnTo>
                  <a:pt x="76" y="56"/>
                </a:lnTo>
                <a:lnTo>
                  <a:pt x="74" y="56"/>
                </a:lnTo>
                <a:lnTo>
                  <a:pt x="74" y="60"/>
                </a:lnTo>
                <a:lnTo>
                  <a:pt x="71" y="58"/>
                </a:lnTo>
                <a:lnTo>
                  <a:pt x="67" y="54"/>
                </a:lnTo>
                <a:lnTo>
                  <a:pt x="67" y="50"/>
                </a:lnTo>
                <a:lnTo>
                  <a:pt x="67" y="44"/>
                </a:lnTo>
                <a:lnTo>
                  <a:pt x="65" y="44"/>
                </a:lnTo>
                <a:lnTo>
                  <a:pt x="61" y="44"/>
                </a:lnTo>
                <a:lnTo>
                  <a:pt x="61" y="42"/>
                </a:lnTo>
                <a:lnTo>
                  <a:pt x="61" y="38"/>
                </a:lnTo>
                <a:lnTo>
                  <a:pt x="55" y="37"/>
                </a:lnTo>
                <a:lnTo>
                  <a:pt x="51" y="35"/>
                </a:lnTo>
                <a:lnTo>
                  <a:pt x="49" y="31"/>
                </a:lnTo>
                <a:lnTo>
                  <a:pt x="49" y="27"/>
                </a:lnTo>
                <a:lnTo>
                  <a:pt x="44" y="23"/>
                </a:lnTo>
                <a:lnTo>
                  <a:pt x="38" y="19"/>
                </a:lnTo>
                <a:lnTo>
                  <a:pt x="36" y="13"/>
                </a:lnTo>
                <a:lnTo>
                  <a:pt x="34" y="8"/>
                </a:lnTo>
                <a:lnTo>
                  <a:pt x="24" y="6"/>
                </a:lnTo>
                <a:lnTo>
                  <a:pt x="13" y="6"/>
                </a:lnTo>
                <a:lnTo>
                  <a:pt x="11" y="4"/>
                </a:lnTo>
                <a:lnTo>
                  <a:pt x="9" y="0"/>
                </a:lnTo>
                <a:lnTo>
                  <a:pt x="5" y="0"/>
                </a:lnTo>
                <a:lnTo>
                  <a:pt x="1" y="0"/>
                </a:lnTo>
                <a:close/>
              </a:path>
            </a:pathLst>
          </a:custGeom>
          <a:solidFill>
            <a:srgbClr val="EAEAEA"/>
          </a:solidFill>
          <a:ln w="2520">
            <a:solidFill>
              <a:srgbClr val="C0C0C0"/>
            </a:solidFill>
            <a:round/>
            <a:headEnd/>
            <a:tailEnd/>
          </a:ln>
        </p:spPr>
        <p:txBody>
          <a:bodyPr wrap="none" anchor="ctr"/>
          <a:lstStyle/>
          <a:p>
            <a:endParaRPr lang="en-US"/>
          </a:p>
        </p:txBody>
      </p:sp>
      <p:sp>
        <p:nvSpPr>
          <p:cNvPr id="30881" name="Freeform 163"/>
          <p:cNvSpPr>
            <a:spLocks noChangeArrowheads="1"/>
          </p:cNvSpPr>
          <p:nvPr/>
        </p:nvSpPr>
        <p:spPr bwMode="auto">
          <a:xfrm>
            <a:off x="5251450" y="3487738"/>
            <a:ext cx="620713" cy="719137"/>
          </a:xfrm>
          <a:custGeom>
            <a:avLst/>
            <a:gdLst>
              <a:gd name="T0" fmla="*/ 2147483647 w 364"/>
              <a:gd name="T1" fmla="*/ 2147483647 h 453"/>
              <a:gd name="T2" fmla="*/ 2147483647 w 364"/>
              <a:gd name="T3" fmla="*/ 2147483647 h 453"/>
              <a:gd name="T4" fmla="*/ 2147483647 w 364"/>
              <a:gd name="T5" fmla="*/ 2147483647 h 453"/>
              <a:gd name="T6" fmla="*/ 2147483647 w 364"/>
              <a:gd name="T7" fmla="*/ 2147483647 h 453"/>
              <a:gd name="T8" fmla="*/ 2147483647 w 364"/>
              <a:gd name="T9" fmla="*/ 2147483647 h 453"/>
              <a:gd name="T10" fmla="*/ 2147483647 w 364"/>
              <a:gd name="T11" fmla="*/ 2147483647 h 453"/>
              <a:gd name="T12" fmla="*/ 2147483647 w 364"/>
              <a:gd name="T13" fmla="*/ 2147483647 h 453"/>
              <a:gd name="T14" fmla="*/ 2147483647 w 364"/>
              <a:gd name="T15" fmla="*/ 2147483647 h 453"/>
              <a:gd name="T16" fmla="*/ 2147483647 w 364"/>
              <a:gd name="T17" fmla="*/ 2147483647 h 453"/>
              <a:gd name="T18" fmla="*/ 2147483647 w 364"/>
              <a:gd name="T19" fmla="*/ 2147483647 h 453"/>
              <a:gd name="T20" fmla="*/ 2147483647 w 364"/>
              <a:gd name="T21" fmla="*/ 2147483647 h 453"/>
              <a:gd name="T22" fmla="*/ 2147483647 w 364"/>
              <a:gd name="T23" fmla="*/ 2147483647 h 453"/>
              <a:gd name="T24" fmla="*/ 2147483647 w 364"/>
              <a:gd name="T25" fmla="*/ 2147483647 h 453"/>
              <a:gd name="T26" fmla="*/ 2147483647 w 364"/>
              <a:gd name="T27" fmla="*/ 2147483647 h 453"/>
              <a:gd name="T28" fmla="*/ 2147483647 w 364"/>
              <a:gd name="T29" fmla="*/ 2147483647 h 453"/>
              <a:gd name="T30" fmla="*/ 2147483647 w 364"/>
              <a:gd name="T31" fmla="*/ 2147483647 h 453"/>
              <a:gd name="T32" fmla="*/ 2147483647 w 364"/>
              <a:gd name="T33" fmla="*/ 2147483647 h 453"/>
              <a:gd name="T34" fmla="*/ 2147483647 w 364"/>
              <a:gd name="T35" fmla="*/ 2147483647 h 453"/>
              <a:gd name="T36" fmla="*/ 2147483647 w 364"/>
              <a:gd name="T37" fmla="*/ 2147483647 h 453"/>
              <a:gd name="T38" fmla="*/ 2147483647 w 364"/>
              <a:gd name="T39" fmla="*/ 2147483647 h 453"/>
              <a:gd name="T40" fmla="*/ 2147483647 w 364"/>
              <a:gd name="T41" fmla="*/ 2147483647 h 453"/>
              <a:gd name="T42" fmla="*/ 2147483647 w 364"/>
              <a:gd name="T43" fmla="*/ 2147483647 h 453"/>
              <a:gd name="T44" fmla="*/ 2147483647 w 364"/>
              <a:gd name="T45" fmla="*/ 2147483647 h 453"/>
              <a:gd name="T46" fmla="*/ 2147483647 w 364"/>
              <a:gd name="T47" fmla="*/ 2147483647 h 453"/>
              <a:gd name="T48" fmla="*/ 2147483647 w 364"/>
              <a:gd name="T49" fmla="*/ 2147483647 h 453"/>
              <a:gd name="T50" fmla="*/ 2147483647 w 364"/>
              <a:gd name="T51" fmla="*/ 2147483647 h 453"/>
              <a:gd name="T52" fmla="*/ 2147483647 w 364"/>
              <a:gd name="T53" fmla="*/ 2147483647 h 453"/>
              <a:gd name="T54" fmla="*/ 2147483647 w 364"/>
              <a:gd name="T55" fmla="*/ 2147483647 h 453"/>
              <a:gd name="T56" fmla="*/ 2147483647 w 364"/>
              <a:gd name="T57" fmla="*/ 2147483647 h 453"/>
              <a:gd name="T58" fmla="*/ 2147483647 w 364"/>
              <a:gd name="T59" fmla="*/ 2147483647 h 453"/>
              <a:gd name="T60" fmla="*/ 2147483647 w 364"/>
              <a:gd name="T61" fmla="*/ 2147483647 h 453"/>
              <a:gd name="T62" fmla="*/ 2147483647 w 364"/>
              <a:gd name="T63" fmla="*/ 2147483647 h 453"/>
              <a:gd name="T64" fmla="*/ 2147483647 w 364"/>
              <a:gd name="T65" fmla="*/ 2147483647 h 453"/>
              <a:gd name="T66" fmla="*/ 2147483647 w 364"/>
              <a:gd name="T67" fmla="*/ 2147483647 h 453"/>
              <a:gd name="T68" fmla="*/ 2147483647 w 364"/>
              <a:gd name="T69" fmla="*/ 2147483647 h 453"/>
              <a:gd name="T70" fmla="*/ 2147483647 w 364"/>
              <a:gd name="T71" fmla="*/ 2147483647 h 453"/>
              <a:gd name="T72" fmla="*/ 2147483647 w 364"/>
              <a:gd name="T73" fmla="*/ 2147483647 h 453"/>
              <a:gd name="T74" fmla="*/ 2147483647 w 364"/>
              <a:gd name="T75" fmla="*/ 2147483647 h 453"/>
              <a:gd name="T76" fmla="*/ 2147483647 w 364"/>
              <a:gd name="T77" fmla="*/ 2147483647 h 453"/>
              <a:gd name="T78" fmla="*/ 2147483647 w 364"/>
              <a:gd name="T79" fmla="*/ 2147483647 h 453"/>
              <a:gd name="T80" fmla="*/ 2147483647 w 364"/>
              <a:gd name="T81" fmla="*/ 2147483647 h 453"/>
              <a:gd name="T82" fmla="*/ 2147483647 w 364"/>
              <a:gd name="T83" fmla="*/ 2147483647 h 453"/>
              <a:gd name="T84" fmla="*/ 2147483647 w 364"/>
              <a:gd name="T85" fmla="*/ 2147483647 h 453"/>
              <a:gd name="T86" fmla="*/ 2147483647 w 364"/>
              <a:gd name="T87" fmla="*/ 2147483647 h 453"/>
              <a:gd name="T88" fmla="*/ 2147483647 w 364"/>
              <a:gd name="T89" fmla="*/ 2147483647 h 453"/>
              <a:gd name="T90" fmla="*/ 2147483647 w 364"/>
              <a:gd name="T91" fmla="*/ 2147483647 h 453"/>
              <a:gd name="T92" fmla="*/ 2147483647 w 364"/>
              <a:gd name="T93" fmla="*/ 2147483647 h 453"/>
              <a:gd name="T94" fmla="*/ 2147483647 w 364"/>
              <a:gd name="T95" fmla="*/ 2147483647 h 453"/>
              <a:gd name="T96" fmla="*/ 2147483647 w 364"/>
              <a:gd name="T97" fmla="*/ 2147483647 h 453"/>
              <a:gd name="T98" fmla="*/ 2147483647 w 364"/>
              <a:gd name="T99" fmla="*/ 2147483647 h 453"/>
              <a:gd name="T100" fmla="*/ 2147483647 w 364"/>
              <a:gd name="T101" fmla="*/ 2147483647 h 453"/>
              <a:gd name="T102" fmla="*/ 2147483647 w 364"/>
              <a:gd name="T103" fmla="*/ 2147483647 h 453"/>
              <a:gd name="T104" fmla="*/ 2147483647 w 364"/>
              <a:gd name="T105" fmla="*/ 2147483647 h 453"/>
              <a:gd name="T106" fmla="*/ 2147483647 w 364"/>
              <a:gd name="T107" fmla="*/ 2147483647 h 453"/>
              <a:gd name="T108" fmla="*/ 2147483647 w 364"/>
              <a:gd name="T109" fmla="*/ 2147483647 h 453"/>
              <a:gd name="T110" fmla="*/ 2147483647 w 364"/>
              <a:gd name="T111" fmla="*/ 2147483647 h 453"/>
              <a:gd name="T112" fmla="*/ 2147483647 w 364"/>
              <a:gd name="T113" fmla="*/ 2147483647 h 453"/>
              <a:gd name="T114" fmla="*/ 2147483647 w 364"/>
              <a:gd name="T115" fmla="*/ 2147483647 h 453"/>
              <a:gd name="T116" fmla="*/ 2147483647 w 364"/>
              <a:gd name="T117" fmla="*/ 2147483647 h 453"/>
              <a:gd name="T118" fmla="*/ 2147483647 w 364"/>
              <a:gd name="T119" fmla="*/ 2147483647 h 453"/>
              <a:gd name="T120" fmla="*/ 2147483647 w 364"/>
              <a:gd name="T121" fmla="*/ 2147483647 h 4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4"/>
              <a:gd name="T184" fmla="*/ 0 h 453"/>
              <a:gd name="T185" fmla="*/ 364 w 364"/>
              <a:gd name="T186" fmla="*/ 453 h 4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4" h="453">
                <a:moveTo>
                  <a:pt x="255" y="248"/>
                </a:moveTo>
                <a:lnTo>
                  <a:pt x="251" y="244"/>
                </a:lnTo>
                <a:lnTo>
                  <a:pt x="243" y="242"/>
                </a:lnTo>
                <a:lnTo>
                  <a:pt x="243" y="246"/>
                </a:lnTo>
                <a:lnTo>
                  <a:pt x="239" y="248"/>
                </a:lnTo>
                <a:lnTo>
                  <a:pt x="238" y="250"/>
                </a:lnTo>
                <a:lnTo>
                  <a:pt x="236" y="252"/>
                </a:lnTo>
                <a:lnTo>
                  <a:pt x="234" y="256"/>
                </a:lnTo>
                <a:lnTo>
                  <a:pt x="232" y="256"/>
                </a:lnTo>
                <a:lnTo>
                  <a:pt x="232" y="258"/>
                </a:lnTo>
                <a:lnTo>
                  <a:pt x="234" y="260"/>
                </a:lnTo>
                <a:lnTo>
                  <a:pt x="234" y="263"/>
                </a:lnTo>
                <a:lnTo>
                  <a:pt x="226" y="271"/>
                </a:lnTo>
                <a:lnTo>
                  <a:pt x="216" y="277"/>
                </a:lnTo>
                <a:lnTo>
                  <a:pt x="213" y="277"/>
                </a:lnTo>
                <a:lnTo>
                  <a:pt x="209" y="277"/>
                </a:lnTo>
                <a:lnTo>
                  <a:pt x="209" y="279"/>
                </a:lnTo>
                <a:lnTo>
                  <a:pt x="211" y="281"/>
                </a:lnTo>
                <a:lnTo>
                  <a:pt x="207" y="283"/>
                </a:lnTo>
                <a:lnTo>
                  <a:pt x="205" y="283"/>
                </a:lnTo>
                <a:lnTo>
                  <a:pt x="199" y="290"/>
                </a:lnTo>
                <a:lnTo>
                  <a:pt x="195" y="300"/>
                </a:lnTo>
                <a:lnTo>
                  <a:pt x="190" y="302"/>
                </a:lnTo>
                <a:lnTo>
                  <a:pt x="186" y="306"/>
                </a:lnTo>
                <a:lnTo>
                  <a:pt x="186" y="309"/>
                </a:lnTo>
                <a:lnTo>
                  <a:pt x="180" y="309"/>
                </a:lnTo>
                <a:lnTo>
                  <a:pt x="174" y="311"/>
                </a:lnTo>
                <a:lnTo>
                  <a:pt x="172" y="317"/>
                </a:lnTo>
                <a:lnTo>
                  <a:pt x="170" y="323"/>
                </a:lnTo>
                <a:lnTo>
                  <a:pt x="167" y="325"/>
                </a:lnTo>
                <a:lnTo>
                  <a:pt x="161" y="327"/>
                </a:lnTo>
                <a:lnTo>
                  <a:pt x="159" y="331"/>
                </a:lnTo>
                <a:lnTo>
                  <a:pt x="155" y="334"/>
                </a:lnTo>
                <a:lnTo>
                  <a:pt x="151" y="334"/>
                </a:lnTo>
                <a:lnTo>
                  <a:pt x="147" y="334"/>
                </a:lnTo>
                <a:lnTo>
                  <a:pt x="145" y="336"/>
                </a:lnTo>
                <a:lnTo>
                  <a:pt x="143" y="340"/>
                </a:lnTo>
                <a:lnTo>
                  <a:pt x="145" y="346"/>
                </a:lnTo>
                <a:lnTo>
                  <a:pt x="147" y="350"/>
                </a:lnTo>
                <a:lnTo>
                  <a:pt x="145" y="355"/>
                </a:lnTo>
                <a:lnTo>
                  <a:pt x="143" y="363"/>
                </a:lnTo>
                <a:lnTo>
                  <a:pt x="143" y="371"/>
                </a:lnTo>
                <a:lnTo>
                  <a:pt x="143" y="377"/>
                </a:lnTo>
                <a:lnTo>
                  <a:pt x="145" y="380"/>
                </a:lnTo>
                <a:lnTo>
                  <a:pt x="147" y="386"/>
                </a:lnTo>
                <a:lnTo>
                  <a:pt x="143" y="394"/>
                </a:lnTo>
                <a:lnTo>
                  <a:pt x="140" y="400"/>
                </a:lnTo>
                <a:lnTo>
                  <a:pt x="140" y="402"/>
                </a:lnTo>
                <a:lnTo>
                  <a:pt x="140" y="405"/>
                </a:lnTo>
                <a:lnTo>
                  <a:pt x="140" y="413"/>
                </a:lnTo>
                <a:lnTo>
                  <a:pt x="142" y="425"/>
                </a:lnTo>
                <a:lnTo>
                  <a:pt x="138" y="425"/>
                </a:lnTo>
                <a:lnTo>
                  <a:pt x="136" y="425"/>
                </a:lnTo>
                <a:lnTo>
                  <a:pt x="130" y="430"/>
                </a:lnTo>
                <a:lnTo>
                  <a:pt x="128" y="440"/>
                </a:lnTo>
                <a:lnTo>
                  <a:pt x="126" y="442"/>
                </a:lnTo>
                <a:lnTo>
                  <a:pt x="122" y="442"/>
                </a:lnTo>
                <a:lnTo>
                  <a:pt x="119" y="448"/>
                </a:lnTo>
                <a:lnTo>
                  <a:pt x="117" y="453"/>
                </a:lnTo>
                <a:lnTo>
                  <a:pt x="113" y="453"/>
                </a:lnTo>
                <a:lnTo>
                  <a:pt x="111" y="453"/>
                </a:lnTo>
                <a:lnTo>
                  <a:pt x="109" y="451"/>
                </a:lnTo>
                <a:lnTo>
                  <a:pt x="109" y="448"/>
                </a:lnTo>
                <a:lnTo>
                  <a:pt x="107" y="446"/>
                </a:lnTo>
                <a:lnTo>
                  <a:pt x="105" y="442"/>
                </a:lnTo>
                <a:lnTo>
                  <a:pt x="101" y="436"/>
                </a:lnTo>
                <a:lnTo>
                  <a:pt x="97" y="432"/>
                </a:lnTo>
                <a:lnTo>
                  <a:pt x="99" y="428"/>
                </a:lnTo>
                <a:lnTo>
                  <a:pt x="99" y="423"/>
                </a:lnTo>
                <a:lnTo>
                  <a:pt x="95" y="421"/>
                </a:lnTo>
                <a:lnTo>
                  <a:pt x="94" y="415"/>
                </a:lnTo>
                <a:lnTo>
                  <a:pt x="92" y="407"/>
                </a:lnTo>
                <a:lnTo>
                  <a:pt x="86" y="398"/>
                </a:lnTo>
                <a:lnTo>
                  <a:pt x="80" y="390"/>
                </a:lnTo>
                <a:lnTo>
                  <a:pt x="76" y="375"/>
                </a:lnTo>
                <a:lnTo>
                  <a:pt x="74" y="357"/>
                </a:lnTo>
                <a:lnTo>
                  <a:pt x="69" y="346"/>
                </a:lnTo>
                <a:lnTo>
                  <a:pt x="63" y="332"/>
                </a:lnTo>
                <a:lnTo>
                  <a:pt x="63" y="327"/>
                </a:lnTo>
                <a:lnTo>
                  <a:pt x="63" y="321"/>
                </a:lnTo>
                <a:lnTo>
                  <a:pt x="59" y="306"/>
                </a:lnTo>
                <a:lnTo>
                  <a:pt x="57" y="296"/>
                </a:lnTo>
                <a:lnTo>
                  <a:pt x="55" y="290"/>
                </a:lnTo>
                <a:lnTo>
                  <a:pt x="57" y="284"/>
                </a:lnTo>
                <a:lnTo>
                  <a:pt x="53" y="279"/>
                </a:lnTo>
                <a:lnTo>
                  <a:pt x="51" y="273"/>
                </a:lnTo>
                <a:lnTo>
                  <a:pt x="53" y="263"/>
                </a:lnTo>
                <a:lnTo>
                  <a:pt x="57" y="256"/>
                </a:lnTo>
                <a:lnTo>
                  <a:pt x="55" y="250"/>
                </a:lnTo>
                <a:lnTo>
                  <a:pt x="53" y="248"/>
                </a:lnTo>
                <a:lnTo>
                  <a:pt x="53" y="244"/>
                </a:lnTo>
                <a:lnTo>
                  <a:pt x="55" y="240"/>
                </a:lnTo>
                <a:lnTo>
                  <a:pt x="53" y="238"/>
                </a:lnTo>
                <a:lnTo>
                  <a:pt x="51" y="238"/>
                </a:lnTo>
                <a:lnTo>
                  <a:pt x="51" y="235"/>
                </a:lnTo>
                <a:lnTo>
                  <a:pt x="53" y="229"/>
                </a:lnTo>
                <a:lnTo>
                  <a:pt x="48" y="233"/>
                </a:lnTo>
                <a:lnTo>
                  <a:pt x="48" y="238"/>
                </a:lnTo>
                <a:lnTo>
                  <a:pt x="48" y="246"/>
                </a:lnTo>
                <a:lnTo>
                  <a:pt x="44" y="250"/>
                </a:lnTo>
                <a:lnTo>
                  <a:pt x="40" y="254"/>
                </a:lnTo>
                <a:lnTo>
                  <a:pt x="34" y="256"/>
                </a:lnTo>
                <a:lnTo>
                  <a:pt x="28" y="258"/>
                </a:lnTo>
                <a:lnTo>
                  <a:pt x="23" y="254"/>
                </a:lnTo>
                <a:lnTo>
                  <a:pt x="19" y="248"/>
                </a:lnTo>
                <a:lnTo>
                  <a:pt x="15" y="242"/>
                </a:lnTo>
                <a:lnTo>
                  <a:pt x="11" y="236"/>
                </a:lnTo>
                <a:lnTo>
                  <a:pt x="9" y="235"/>
                </a:lnTo>
                <a:lnTo>
                  <a:pt x="11" y="231"/>
                </a:lnTo>
                <a:lnTo>
                  <a:pt x="17" y="231"/>
                </a:lnTo>
                <a:lnTo>
                  <a:pt x="23" y="229"/>
                </a:lnTo>
                <a:lnTo>
                  <a:pt x="28" y="221"/>
                </a:lnTo>
                <a:lnTo>
                  <a:pt x="32" y="213"/>
                </a:lnTo>
                <a:lnTo>
                  <a:pt x="24" y="219"/>
                </a:lnTo>
                <a:lnTo>
                  <a:pt x="19" y="221"/>
                </a:lnTo>
                <a:lnTo>
                  <a:pt x="13" y="219"/>
                </a:lnTo>
                <a:lnTo>
                  <a:pt x="3" y="217"/>
                </a:lnTo>
                <a:lnTo>
                  <a:pt x="3" y="212"/>
                </a:lnTo>
                <a:lnTo>
                  <a:pt x="1" y="206"/>
                </a:lnTo>
                <a:lnTo>
                  <a:pt x="0" y="206"/>
                </a:lnTo>
                <a:lnTo>
                  <a:pt x="3" y="200"/>
                </a:lnTo>
                <a:lnTo>
                  <a:pt x="5" y="192"/>
                </a:lnTo>
                <a:lnTo>
                  <a:pt x="13" y="190"/>
                </a:lnTo>
                <a:lnTo>
                  <a:pt x="21" y="189"/>
                </a:lnTo>
                <a:lnTo>
                  <a:pt x="19" y="181"/>
                </a:lnTo>
                <a:lnTo>
                  <a:pt x="13" y="175"/>
                </a:lnTo>
                <a:lnTo>
                  <a:pt x="13" y="169"/>
                </a:lnTo>
                <a:lnTo>
                  <a:pt x="17" y="165"/>
                </a:lnTo>
                <a:lnTo>
                  <a:pt x="9" y="156"/>
                </a:lnTo>
                <a:lnTo>
                  <a:pt x="13" y="152"/>
                </a:lnTo>
                <a:lnTo>
                  <a:pt x="19" y="148"/>
                </a:lnTo>
                <a:lnTo>
                  <a:pt x="21" y="142"/>
                </a:lnTo>
                <a:lnTo>
                  <a:pt x="24" y="146"/>
                </a:lnTo>
                <a:lnTo>
                  <a:pt x="30" y="141"/>
                </a:lnTo>
                <a:lnTo>
                  <a:pt x="36" y="135"/>
                </a:lnTo>
                <a:lnTo>
                  <a:pt x="40" y="131"/>
                </a:lnTo>
                <a:lnTo>
                  <a:pt x="42" y="123"/>
                </a:lnTo>
                <a:lnTo>
                  <a:pt x="51" y="119"/>
                </a:lnTo>
                <a:lnTo>
                  <a:pt x="55" y="116"/>
                </a:lnTo>
                <a:lnTo>
                  <a:pt x="57" y="110"/>
                </a:lnTo>
                <a:lnTo>
                  <a:pt x="63" y="106"/>
                </a:lnTo>
                <a:lnTo>
                  <a:pt x="63" y="98"/>
                </a:lnTo>
                <a:lnTo>
                  <a:pt x="65" y="91"/>
                </a:lnTo>
                <a:lnTo>
                  <a:pt x="71" y="85"/>
                </a:lnTo>
                <a:lnTo>
                  <a:pt x="72" y="79"/>
                </a:lnTo>
                <a:lnTo>
                  <a:pt x="72" y="73"/>
                </a:lnTo>
                <a:lnTo>
                  <a:pt x="67" y="68"/>
                </a:lnTo>
                <a:lnTo>
                  <a:pt x="63" y="64"/>
                </a:lnTo>
                <a:lnTo>
                  <a:pt x="59" y="62"/>
                </a:lnTo>
                <a:lnTo>
                  <a:pt x="57" y="50"/>
                </a:lnTo>
                <a:lnTo>
                  <a:pt x="53" y="47"/>
                </a:lnTo>
                <a:lnTo>
                  <a:pt x="55" y="41"/>
                </a:lnTo>
                <a:lnTo>
                  <a:pt x="61" y="37"/>
                </a:lnTo>
                <a:lnTo>
                  <a:pt x="65" y="35"/>
                </a:lnTo>
                <a:lnTo>
                  <a:pt x="69" y="37"/>
                </a:lnTo>
                <a:lnTo>
                  <a:pt x="72" y="35"/>
                </a:lnTo>
                <a:lnTo>
                  <a:pt x="74" y="33"/>
                </a:lnTo>
                <a:lnTo>
                  <a:pt x="80" y="29"/>
                </a:lnTo>
                <a:lnTo>
                  <a:pt x="88" y="27"/>
                </a:lnTo>
                <a:lnTo>
                  <a:pt x="94" y="23"/>
                </a:lnTo>
                <a:lnTo>
                  <a:pt x="97" y="20"/>
                </a:lnTo>
                <a:lnTo>
                  <a:pt x="101" y="16"/>
                </a:lnTo>
                <a:lnTo>
                  <a:pt x="103" y="8"/>
                </a:lnTo>
                <a:lnTo>
                  <a:pt x="109" y="4"/>
                </a:lnTo>
                <a:lnTo>
                  <a:pt x="113" y="0"/>
                </a:lnTo>
                <a:lnTo>
                  <a:pt x="119" y="0"/>
                </a:lnTo>
                <a:lnTo>
                  <a:pt x="122" y="2"/>
                </a:lnTo>
                <a:lnTo>
                  <a:pt x="130" y="2"/>
                </a:lnTo>
                <a:lnTo>
                  <a:pt x="132" y="8"/>
                </a:lnTo>
                <a:lnTo>
                  <a:pt x="136" y="12"/>
                </a:lnTo>
                <a:lnTo>
                  <a:pt x="138" y="18"/>
                </a:lnTo>
                <a:lnTo>
                  <a:pt x="134" y="22"/>
                </a:lnTo>
                <a:lnTo>
                  <a:pt x="134" y="25"/>
                </a:lnTo>
                <a:lnTo>
                  <a:pt x="130" y="29"/>
                </a:lnTo>
                <a:lnTo>
                  <a:pt x="126" y="33"/>
                </a:lnTo>
                <a:lnTo>
                  <a:pt x="124" y="39"/>
                </a:lnTo>
                <a:lnTo>
                  <a:pt x="122" y="41"/>
                </a:lnTo>
                <a:lnTo>
                  <a:pt x="119" y="47"/>
                </a:lnTo>
                <a:lnTo>
                  <a:pt x="124" y="50"/>
                </a:lnTo>
                <a:lnTo>
                  <a:pt x="128" y="54"/>
                </a:lnTo>
                <a:lnTo>
                  <a:pt x="126" y="64"/>
                </a:lnTo>
                <a:lnTo>
                  <a:pt x="132" y="66"/>
                </a:lnTo>
                <a:lnTo>
                  <a:pt x="134" y="66"/>
                </a:lnTo>
                <a:lnTo>
                  <a:pt x="134" y="71"/>
                </a:lnTo>
                <a:lnTo>
                  <a:pt x="132" y="77"/>
                </a:lnTo>
                <a:lnTo>
                  <a:pt x="134" y="81"/>
                </a:lnTo>
                <a:lnTo>
                  <a:pt x="130" y="83"/>
                </a:lnTo>
                <a:lnTo>
                  <a:pt x="132" y="89"/>
                </a:lnTo>
                <a:lnTo>
                  <a:pt x="140" y="93"/>
                </a:lnTo>
                <a:lnTo>
                  <a:pt x="143" y="94"/>
                </a:lnTo>
                <a:lnTo>
                  <a:pt x="151" y="96"/>
                </a:lnTo>
                <a:lnTo>
                  <a:pt x="155" y="100"/>
                </a:lnTo>
                <a:lnTo>
                  <a:pt x="159" y="104"/>
                </a:lnTo>
                <a:lnTo>
                  <a:pt x="151" y="110"/>
                </a:lnTo>
                <a:lnTo>
                  <a:pt x="147" y="118"/>
                </a:lnTo>
                <a:lnTo>
                  <a:pt x="149" y="125"/>
                </a:lnTo>
                <a:lnTo>
                  <a:pt x="155" y="127"/>
                </a:lnTo>
                <a:lnTo>
                  <a:pt x="157" y="133"/>
                </a:lnTo>
                <a:lnTo>
                  <a:pt x="165" y="135"/>
                </a:lnTo>
                <a:lnTo>
                  <a:pt x="170" y="139"/>
                </a:lnTo>
                <a:lnTo>
                  <a:pt x="180" y="142"/>
                </a:lnTo>
                <a:lnTo>
                  <a:pt x="188" y="142"/>
                </a:lnTo>
                <a:lnTo>
                  <a:pt x="191" y="146"/>
                </a:lnTo>
                <a:lnTo>
                  <a:pt x="195" y="152"/>
                </a:lnTo>
                <a:lnTo>
                  <a:pt x="201" y="152"/>
                </a:lnTo>
                <a:lnTo>
                  <a:pt x="207" y="158"/>
                </a:lnTo>
                <a:lnTo>
                  <a:pt x="216" y="158"/>
                </a:lnTo>
                <a:lnTo>
                  <a:pt x="228" y="164"/>
                </a:lnTo>
                <a:lnTo>
                  <a:pt x="234" y="164"/>
                </a:lnTo>
                <a:lnTo>
                  <a:pt x="241" y="165"/>
                </a:lnTo>
                <a:lnTo>
                  <a:pt x="247" y="164"/>
                </a:lnTo>
                <a:lnTo>
                  <a:pt x="249" y="162"/>
                </a:lnTo>
                <a:lnTo>
                  <a:pt x="249" y="158"/>
                </a:lnTo>
                <a:lnTo>
                  <a:pt x="245" y="154"/>
                </a:lnTo>
                <a:lnTo>
                  <a:pt x="249" y="150"/>
                </a:lnTo>
                <a:lnTo>
                  <a:pt x="249" y="142"/>
                </a:lnTo>
                <a:lnTo>
                  <a:pt x="253" y="141"/>
                </a:lnTo>
                <a:lnTo>
                  <a:pt x="257" y="141"/>
                </a:lnTo>
                <a:lnTo>
                  <a:pt x="261" y="146"/>
                </a:lnTo>
                <a:lnTo>
                  <a:pt x="262" y="150"/>
                </a:lnTo>
                <a:lnTo>
                  <a:pt x="266" y="154"/>
                </a:lnTo>
                <a:lnTo>
                  <a:pt x="272" y="154"/>
                </a:lnTo>
                <a:lnTo>
                  <a:pt x="278" y="152"/>
                </a:lnTo>
                <a:lnTo>
                  <a:pt x="285" y="154"/>
                </a:lnTo>
                <a:lnTo>
                  <a:pt x="297" y="154"/>
                </a:lnTo>
                <a:lnTo>
                  <a:pt x="301" y="152"/>
                </a:lnTo>
                <a:lnTo>
                  <a:pt x="301" y="146"/>
                </a:lnTo>
                <a:lnTo>
                  <a:pt x="299" y="137"/>
                </a:lnTo>
                <a:lnTo>
                  <a:pt x="305" y="137"/>
                </a:lnTo>
                <a:lnTo>
                  <a:pt x="310" y="133"/>
                </a:lnTo>
                <a:lnTo>
                  <a:pt x="316" y="129"/>
                </a:lnTo>
                <a:lnTo>
                  <a:pt x="322" y="129"/>
                </a:lnTo>
                <a:lnTo>
                  <a:pt x="326" y="131"/>
                </a:lnTo>
                <a:lnTo>
                  <a:pt x="332" y="125"/>
                </a:lnTo>
                <a:lnTo>
                  <a:pt x="335" y="127"/>
                </a:lnTo>
                <a:lnTo>
                  <a:pt x="343" y="129"/>
                </a:lnTo>
                <a:lnTo>
                  <a:pt x="343" y="137"/>
                </a:lnTo>
                <a:lnTo>
                  <a:pt x="345" y="139"/>
                </a:lnTo>
                <a:lnTo>
                  <a:pt x="349" y="139"/>
                </a:lnTo>
                <a:lnTo>
                  <a:pt x="353" y="139"/>
                </a:lnTo>
                <a:lnTo>
                  <a:pt x="356" y="141"/>
                </a:lnTo>
                <a:lnTo>
                  <a:pt x="362" y="142"/>
                </a:lnTo>
                <a:lnTo>
                  <a:pt x="364" y="146"/>
                </a:lnTo>
                <a:lnTo>
                  <a:pt x="364" y="150"/>
                </a:lnTo>
                <a:lnTo>
                  <a:pt x="364" y="160"/>
                </a:lnTo>
                <a:lnTo>
                  <a:pt x="360" y="165"/>
                </a:lnTo>
                <a:lnTo>
                  <a:pt x="356" y="165"/>
                </a:lnTo>
                <a:lnTo>
                  <a:pt x="349" y="165"/>
                </a:lnTo>
                <a:lnTo>
                  <a:pt x="345" y="175"/>
                </a:lnTo>
                <a:lnTo>
                  <a:pt x="345" y="179"/>
                </a:lnTo>
                <a:lnTo>
                  <a:pt x="339" y="183"/>
                </a:lnTo>
                <a:lnTo>
                  <a:pt x="335" y="189"/>
                </a:lnTo>
                <a:lnTo>
                  <a:pt x="330" y="190"/>
                </a:lnTo>
                <a:lnTo>
                  <a:pt x="328" y="192"/>
                </a:lnTo>
                <a:lnTo>
                  <a:pt x="332" y="196"/>
                </a:lnTo>
                <a:lnTo>
                  <a:pt x="332" y="200"/>
                </a:lnTo>
                <a:lnTo>
                  <a:pt x="326" y="206"/>
                </a:lnTo>
                <a:lnTo>
                  <a:pt x="324" y="213"/>
                </a:lnTo>
                <a:lnTo>
                  <a:pt x="316" y="210"/>
                </a:lnTo>
                <a:lnTo>
                  <a:pt x="316" y="221"/>
                </a:lnTo>
                <a:lnTo>
                  <a:pt x="318" y="227"/>
                </a:lnTo>
                <a:lnTo>
                  <a:pt x="320" y="233"/>
                </a:lnTo>
                <a:lnTo>
                  <a:pt x="318" y="236"/>
                </a:lnTo>
                <a:lnTo>
                  <a:pt x="316" y="240"/>
                </a:lnTo>
                <a:lnTo>
                  <a:pt x="314" y="242"/>
                </a:lnTo>
                <a:lnTo>
                  <a:pt x="310" y="240"/>
                </a:lnTo>
                <a:lnTo>
                  <a:pt x="307" y="242"/>
                </a:lnTo>
                <a:lnTo>
                  <a:pt x="307" y="235"/>
                </a:lnTo>
                <a:lnTo>
                  <a:pt x="307" y="229"/>
                </a:lnTo>
                <a:lnTo>
                  <a:pt x="301" y="219"/>
                </a:lnTo>
                <a:lnTo>
                  <a:pt x="299" y="225"/>
                </a:lnTo>
                <a:lnTo>
                  <a:pt x="293" y="225"/>
                </a:lnTo>
                <a:lnTo>
                  <a:pt x="291" y="221"/>
                </a:lnTo>
                <a:lnTo>
                  <a:pt x="293" y="212"/>
                </a:lnTo>
                <a:lnTo>
                  <a:pt x="297" y="206"/>
                </a:lnTo>
                <a:lnTo>
                  <a:pt x="297" y="202"/>
                </a:lnTo>
                <a:lnTo>
                  <a:pt x="301" y="198"/>
                </a:lnTo>
                <a:lnTo>
                  <a:pt x="299" y="192"/>
                </a:lnTo>
                <a:lnTo>
                  <a:pt x="305" y="189"/>
                </a:lnTo>
                <a:lnTo>
                  <a:pt x="297" y="189"/>
                </a:lnTo>
                <a:lnTo>
                  <a:pt x="289" y="190"/>
                </a:lnTo>
                <a:lnTo>
                  <a:pt x="282" y="190"/>
                </a:lnTo>
                <a:lnTo>
                  <a:pt x="274" y="190"/>
                </a:lnTo>
                <a:lnTo>
                  <a:pt x="270" y="190"/>
                </a:lnTo>
                <a:lnTo>
                  <a:pt x="268" y="181"/>
                </a:lnTo>
                <a:lnTo>
                  <a:pt x="270" y="173"/>
                </a:lnTo>
                <a:lnTo>
                  <a:pt x="266" y="169"/>
                </a:lnTo>
                <a:lnTo>
                  <a:pt x="259" y="171"/>
                </a:lnTo>
                <a:lnTo>
                  <a:pt x="253" y="165"/>
                </a:lnTo>
                <a:lnTo>
                  <a:pt x="249" y="171"/>
                </a:lnTo>
                <a:lnTo>
                  <a:pt x="255" y="177"/>
                </a:lnTo>
                <a:lnTo>
                  <a:pt x="253" y="183"/>
                </a:lnTo>
                <a:lnTo>
                  <a:pt x="245" y="187"/>
                </a:lnTo>
                <a:lnTo>
                  <a:pt x="241" y="189"/>
                </a:lnTo>
                <a:lnTo>
                  <a:pt x="243" y="198"/>
                </a:lnTo>
                <a:lnTo>
                  <a:pt x="243" y="202"/>
                </a:lnTo>
                <a:lnTo>
                  <a:pt x="251" y="206"/>
                </a:lnTo>
                <a:lnTo>
                  <a:pt x="255" y="210"/>
                </a:lnTo>
                <a:lnTo>
                  <a:pt x="253" y="219"/>
                </a:lnTo>
                <a:lnTo>
                  <a:pt x="257" y="223"/>
                </a:lnTo>
                <a:lnTo>
                  <a:pt x="257" y="233"/>
                </a:lnTo>
                <a:lnTo>
                  <a:pt x="253" y="238"/>
                </a:lnTo>
                <a:lnTo>
                  <a:pt x="255" y="248"/>
                </a:lnTo>
                <a:close/>
              </a:path>
            </a:pathLst>
          </a:custGeom>
          <a:solidFill>
            <a:srgbClr val="BBFE00"/>
          </a:solidFill>
          <a:ln w="2520">
            <a:solidFill>
              <a:srgbClr val="C0C0C0"/>
            </a:solidFill>
            <a:round/>
            <a:headEnd/>
            <a:tailEnd/>
          </a:ln>
        </p:spPr>
        <p:txBody>
          <a:bodyPr wrap="none" anchor="ctr"/>
          <a:lstStyle/>
          <a:p>
            <a:endParaRPr lang="en-US"/>
          </a:p>
        </p:txBody>
      </p:sp>
      <p:sp>
        <p:nvSpPr>
          <p:cNvPr id="30882" name="Freeform 164"/>
          <p:cNvSpPr>
            <a:spLocks noChangeArrowheads="1"/>
          </p:cNvSpPr>
          <p:nvPr/>
        </p:nvSpPr>
        <p:spPr bwMode="auto">
          <a:xfrm>
            <a:off x="3294063" y="2568575"/>
            <a:ext cx="220662" cy="107950"/>
          </a:xfrm>
          <a:custGeom>
            <a:avLst/>
            <a:gdLst>
              <a:gd name="T0" fmla="*/ 2147483647 w 130"/>
              <a:gd name="T1" fmla="*/ 2147483647 h 68"/>
              <a:gd name="T2" fmla="*/ 2147483647 w 130"/>
              <a:gd name="T3" fmla="*/ 2147483647 h 68"/>
              <a:gd name="T4" fmla="*/ 2147483647 w 130"/>
              <a:gd name="T5" fmla="*/ 2147483647 h 68"/>
              <a:gd name="T6" fmla="*/ 2147483647 w 130"/>
              <a:gd name="T7" fmla="*/ 2147483647 h 68"/>
              <a:gd name="T8" fmla="*/ 2147483647 w 130"/>
              <a:gd name="T9" fmla="*/ 2147483647 h 68"/>
              <a:gd name="T10" fmla="*/ 2147483647 w 130"/>
              <a:gd name="T11" fmla="*/ 2147483647 h 68"/>
              <a:gd name="T12" fmla="*/ 2147483647 w 130"/>
              <a:gd name="T13" fmla="*/ 2147483647 h 68"/>
              <a:gd name="T14" fmla="*/ 2147483647 w 130"/>
              <a:gd name="T15" fmla="*/ 2147483647 h 68"/>
              <a:gd name="T16" fmla="*/ 2147483647 w 130"/>
              <a:gd name="T17" fmla="*/ 2147483647 h 68"/>
              <a:gd name="T18" fmla="*/ 2147483647 w 130"/>
              <a:gd name="T19" fmla="*/ 2147483647 h 68"/>
              <a:gd name="T20" fmla="*/ 2147483647 w 130"/>
              <a:gd name="T21" fmla="*/ 2147483647 h 68"/>
              <a:gd name="T22" fmla="*/ 2147483647 w 130"/>
              <a:gd name="T23" fmla="*/ 2147483647 h 68"/>
              <a:gd name="T24" fmla="*/ 2147483647 w 130"/>
              <a:gd name="T25" fmla="*/ 2147483647 h 68"/>
              <a:gd name="T26" fmla="*/ 2147483647 w 130"/>
              <a:gd name="T27" fmla="*/ 2147483647 h 68"/>
              <a:gd name="T28" fmla="*/ 2147483647 w 130"/>
              <a:gd name="T29" fmla="*/ 2147483647 h 68"/>
              <a:gd name="T30" fmla="*/ 2147483647 w 130"/>
              <a:gd name="T31" fmla="*/ 2147483647 h 68"/>
              <a:gd name="T32" fmla="*/ 2147483647 w 130"/>
              <a:gd name="T33" fmla="*/ 2147483647 h 68"/>
              <a:gd name="T34" fmla="*/ 2147483647 w 130"/>
              <a:gd name="T35" fmla="*/ 2147483647 h 68"/>
              <a:gd name="T36" fmla="*/ 2147483647 w 130"/>
              <a:gd name="T37" fmla="*/ 2147483647 h 68"/>
              <a:gd name="T38" fmla="*/ 2147483647 w 130"/>
              <a:gd name="T39" fmla="*/ 2147483647 h 68"/>
              <a:gd name="T40" fmla="*/ 2147483647 w 130"/>
              <a:gd name="T41" fmla="*/ 2147483647 h 68"/>
              <a:gd name="T42" fmla="*/ 2147483647 w 130"/>
              <a:gd name="T43" fmla="*/ 2147483647 h 68"/>
              <a:gd name="T44" fmla="*/ 2147483647 w 130"/>
              <a:gd name="T45" fmla="*/ 2147483647 h 68"/>
              <a:gd name="T46" fmla="*/ 2147483647 w 130"/>
              <a:gd name="T47" fmla="*/ 2147483647 h 68"/>
              <a:gd name="T48" fmla="*/ 2147483647 w 130"/>
              <a:gd name="T49" fmla="*/ 2147483647 h 68"/>
              <a:gd name="T50" fmla="*/ 2147483647 w 130"/>
              <a:gd name="T51" fmla="*/ 2147483647 h 68"/>
              <a:gd name="T52" fmla="*/ 2147483647 w 130"/>
              <a:gd name="T53" fmla="*/ 2147483647 h 68"/>
              <a:gd name="T54" fmla="*/ 2147483647 w 130"/>
              <a:gd name="T55" fmla="*/ 2147483647 h 68"/>
              <a:gd name="T56" fmla="*/ 2147483647 w 130"/>
              <a:gd name="T57" fmla="*/ 2147483647 h 68"/>
              <a:gd name="T58" fmla="*/ 2147483647 w 130"/>
              <a:gd name="T59" fmla="*/ 2147483647 h 68"/>
              <a:gd name="T60" fmla="*/ 2147483647 w 130"/>
              <a:gd name="T61" fmla="*/ 2147483647 h 68"/>
              <a:gd name="T62" fmla="*/ 2147483647 w 130"/>
              <a:gd name="T63" fmla="*/ 2147483647 h 68"/>
              <a:gd name="T64" fmla="*/ 2147483647 w 130"/>
              <a:gd name="T65" fmla="*/ 2147483647 h 68"/>
              <a:gd name="T66" fmla="*/ 2147483647 w 130"/>
              <a:gd name="T67" fmla="*/ 2147483647 h 68"/>
              <a:gd name="T68" fmla="*/ 2147483647 w 130"/>
              <a:gd name="T69" fmla="*/ 2147483647 h 68"/>
              <a:gd name="T70" fmla="*/ 2147483647 w 130"/>
              <a:gd name="T71" fmla="*/ 2147483647 h 68"/>
              <a:gd name="T72" fmla="*/ 2147483647 w 130"/>
              <a:gd name="T73" fmla="*/ 2147483647 h 68"/>
              <a:gd name="T74" fmla="*/ 2147483647 w 130"/>
              <a:gd name="T75" fmla="*/ 2147483647 h 68"/>
              <a:gd name="T76" fmla="*/ 2147483647 w 130"/>
              <a:gd name="T77" fmla="*/ 2147483647 h 68"/>
              <a:gd name="T78" fmla="*/ 2147483647 w 130"/>
              <a:gd name="T79" fmla="*/ 2147483647 h 68"/>
              <a:gd name="T80" fmla="*/ 2147483647 w 130"/>
              <a:gd name="T81" fmla="*/ 2147483647 h 68"/>
              <a:gd name="T82" fmla="*/ 2147483647 w 130"/>
              <a:gd name="T83" fmla="*/ 2147483647 h 68"/>
              <a:gd name="T84" fmla="*/ 2147483647 w 130"/>
              <a:gd name="T85" fmla="*/ 2147483647 h 68"/>
              <a:gd name="T86" fmla="*/ 2147483647 w 130"/>
              <a:gd name="T87" fmla="*/ 2147483647 h 68"/>
              <a:gd name="T88" fmla="*/ 2147483647 w 130"/>
              <a:gd name="T89" fmla="*/ 0 h 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0"/>
              <a:gd name="T136" fmla="*/ 0 h 68"/>
              <a:gd name="T137" fmla="*/ 130 w 130"/>
              <a:gd name="T138" fmla="*/ 68 h 6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0" h="68">
                <a:moveTo>
                  <a:pt x="98" y="2"/>
                </a:moveTo>
                <a:lnTo>
                  <a:pt x="98" y="6"/>
                </a:lnTo>
                <a:lnTo>
                  <a:pt x="98" y="10"/>
                </a:lnTo>
                <a:lnTo>
                  <a:pt x="90" y="8"/>
                </a:lnTo>
                <a:lnTo>
                  <a:pt x="86" y="8"/>
                </a:lnTo>
                <a:lnTo>
                  <a:pt x="86" y="12"/>
                </a:lnTo>
                <a:lnTo>
                  <a:pt x="81" y="12"/>
                </a:lnTo>
                <a:lnTo>
                  <a:pt x="79" y="14"/>
                </a:lnTo>
                <a:lnTo>
                  <a:pt x="77" y="12"/>
                </a:lnTo>
                <a:lnTo>
                  <a:pt x="73" y="10"/>
                </a:lnTo>
                <a:lnTo>
                  <a:pt x="73" y="14"/>
                </a:lnTo>
                <a:lnTo>
                  <a:pt x="75" y="18"/>
                </a:lnTo>
                <a:lnTo>
                  <a:pt x="71" y="18"/>
                </a:lnTo>
                <a:lnTo>
                  <a:pt x="69" y="16"/>
                </a:lnTo>
                <a:lnTo>
                  <a:pt x="67" y="10"/>
                </a:lnTo>
                <a:lnTo>
                  <a:pt x="67" y="6"/>
                </a:lnTo>
                <a:lnTo>
                  <a:pt x="65" y="8"/>
                </a:lnTo>
                <a:lnTo>
                  <a:pt x="65" y="10"/>
                </a:lnTo>
                <a:lnTo>
                  <a:pt x="61" y="10"/>
                </a:lnTo>
                <a:lnTo>
                  <a:pt x="59" y="10"/>
                </a:lnTo>
                <a:lnTo>
                  <a:pt x="59" y="12"/>
                </a:lnTo>
                <a:lnTo>
                  <a:pt x="58" y="14"/>
                </a:lnTo>
                <a:lnTo>
                  <a:pt x="58" y="18"/>
                </a:lnTo>
                <a:lnTo>
                  <a:pt x="54" y="18"/>
                </a:lnTo>
                <a:lnTo>
                  <a:pt x="52" y="14"/>
                </a:lnTo>
                <a:lnTo>
                  <a:pt x="52" y="10"/>
                </a:lnTo>
                <a:lnTo>
                  <a:pt x="48" y="10"/>
                </a:lnTo>
                <a:lnTo>
                  <a:pt x="48" y="16"/>
                </a:lnTo>
                <a:lnTo>
                  <a:pt x="48" y="23"/>
                </a:lnTo>
                <a:lnTo>
                  <a:pt x="40" y="23"/>
                </a:lnTo>
                <a:lnTo>
                  <a:pt x="38" y="27"/>
                </a:lnTo>
                <a:lnTo>
                  <a:pt x="36" y="29"/>
                </a:lnTo>
                <a:lnTo>
                  <a:pt x="35" y="23"/>
                </a:lnTo>
                <a:lnTo>
                  <a:pt x="36" y="21"/>
                </a:lnTo>
                <a:lnTo>
                  <a:pt x="36" y="16"/>
                </a:lnTo>
                <a:lnTo>
                  <a:pt x="36" y="14"/>
                </a:lnTo>
                <a:lnTo>
                  <a:pt x="33" y="14"/>
                </a:lnTo>
                <a:lnTo>
                  <a:pt x="31" y="10"/>
                </a:lnTo>
                <a:lnTo>
                  <a:pt x="29" y="8"/>
                </a:lnTo>
                <a:lnTo>
                  <a:pt x="27" y="8"/>
                </a:lnTo>
                <a:lnTo>
                  <a:pt x="21" y="8"/>
                </a:lnTo>
                <a:lnTo>
                  <a:pt x="23" y="10"/>
                </a:lnTo>
                <a:lnTo>
                  <a:pt x="25" y="12"/>
                </a:lnTo>
                <a:lnTo>
                  <a:pt x="27" y="14"/>
                </a:lnTo>
                <a:lnTo>
                  <a:pt x="27" y="16"/>
                </a:lnTo>
                <a:lnTo>
                  <a:pt x="27" y="18"/>
                </a:lnTo>
                <a:lnTo>
                  <a:pt x="25" y="18"/>
                </a:lnTo>
                <a:lnTo>
                  <a:pt x="19" y="14"/>
                </a:lnTo>
                <a:lnTo>
                  <a:pt x="15" y="14"/>
                </a:lnTo>
                <a:lnTo>
                  <a:pt x="13" y="16"/>
                </a:lnTo>
                <a:lnTo>
                  <a:pt x="11" y="16"/>
                </a:lnTo>
                <a:lnTo>
                  <a:pt x="13" y="20"/>
                </a:lnTo>
                <a:lnTo>
                  <a:pt x="10" y="21"/>
                </a:lnTo>
                <a:lnTo>
                  <a:pt x="6" y="23"/>
                </a:lnTo>
                <a:lnTo>
                  <a:pt x="4" y="25"/>
                </a:lnTo>
                <a:lnTo>
                  <a:pt x="0" y="27"/>
                </a:lnTo>
                <a:lnTo>
                  <a:pt x="4" y="29"/>
                </a:lnTo>
                <a:lnTo>
                  <a:pt x="10" y="29"/>
                </a:lnTo>
                <a:lnTo>
                  <a:pt x="15" y="25"/>
                </a:lnTo>
                <a:lnTo>
                  <a:pt x="21" y="21"/>
                </a:lnTo>
                <a:lnTo>
                  <a:pt x="23" y="25"/>
                </a:lnTo>
                <a:lnTo>
                  <a:pt x="27" y="33"/>
                </a:lnTo>
                <a:lnTo>
                  <a:pt x="21" y="33"/>
                </a:lnTo>
                <a:lnTo>
                  <a:pt x="15" y="33"/>
                </a:lnTo>
                <a:lnTo>
                  <a:pt x="13" y="35"/>
                </a:lnTo>
                <a:lnTo>
                  <a:pt x="13" y="37"/>
                </a:lnTo>
                <a:lnTo>
                  <a:pt x="8" y="39"/>
                </a:lnTo>
                <a:lnTo>
                  <a:pt x="4" y="39"/>
                </a:lnTo>
                <a:lnTo>
                  <a:pt x="6" y="43"/>
                </a:lnTo>
                <a:lnTo>
                  <a:pt x="13" y="41"/>
                </a:lnTo>
                <a:lnTo>
                  <a:pt x="23" y="41"/>
                </a:lnTo>
                <a:lnTo>
                  <a:pt x="27" y="45"/>
                </a:lnTo>
                <a:lnTo>
                  <a:pt x="33" y="50"/>
                </a:lnTo>
                <a:lnTo>
                  <a:pt x="25" y="52"/>
                </a:lnTo>
                <a:lnTo>
                  <a:pt x="19" y="54"/>
                </a:lnTo>
                <a:lnTo>
                  <a:pt x="21" y="56"/>
                </a:lnTo>
                <a:lnTo>
                  <a:pt x="23" y="60"/>
                </a:lnTo>
                <a:lnTo>
                  <a:pt x="27" y="58"/>
                </a:lnTo>
                <a:lnTo>
                  <a:pt x="31" y="58"/>
                </a:lnTo>
                <a:lnTo>
                  <a:pt x="33" y="56"/>
                </a:lnTo>
                <a:lnTo>
                  <a:pt x="38" y="56"/>
                </a:lnTo>
                <a:lnTo>
                  <a:pt x="44" y="58"/>
                </a:lnTo>
                <a:lnTo>
                  <a:pt x="52" y="60"/>
                </a:lnTo>
                <a:lnTo>
                  <a:pt x="52" y="62"/>
                </a:lnTo>
                <a:lnTo>
                  <a:pt x="50" y="64"/>
                </a:lnTo>
                <a:lnTo>
                  <a:pt x="48" y="66"/>
                </a:lnTo>
                <a:lnTo>
                  <a:pt x="48" y="68"/>
                </a:lnTo>
                <a:lnTo>
                  <a:pt x="75" y="68"/>
                </a:lnTo>
                <a:lnTo>
                  <a:pt x="77" y="64"/>
                </a:lnTo>
                <a:lnTo>
                  <a:pt x="77" y="62"/>
                </a:lnTo>
                <a:lnTo>
                  <a:pt x="75" y="56"/>
                </a:lnTo>
                <a:lnTo>
                  <a:pt x="81" y="58"/>
                </a:lnTo>
                <a:lnTo>
                  <a:pt x="86" y="60"/>
                </a:lnTo>
                <a:lnTo>
                  <a:pt x="88" y="58"/>
                </a:lnTo>
                <a:lnTo>
                  <a:pt x="92" y="56"/>
                </a:lnTo>
                <a:lnTo>
                  <a:pt x="92" y="58"/>
                </a:lnTo>
                <a:lnTo>
                  <a:pt x="96" y="58"/>
                </a:lnTo>
                <a:lnTo>
                  <a:pt x="100" y="54"/>
                </a:lnTo>
                <a:lnTo>
                  <a:pt x="106" y="50"/>
                </a:lnTo>
                <a:lnTo>
                  <a:pt x="107" y="50"/>
                </a:lnTo>
                <a:lnTo>
                  <a:pt x="111" y="50"/>
                </a:lnTo>
                <a:lnTo>
                  <a:pt x="119" y="43"/>
                </a:lnTo>
                <a:lnTo>
                  <a:pt x="125" y="35"/>
                </a:lnTo>
                <a:lnTo>
                  <a:pt x="123" y="37"/>
                </a:lnTo>
                <a:lnTo>
                  <a:pt x="127" y="37"/>
                </a:lnTo>
                <a:lnTo>
                  <a:pt x="127" y="39"/>
                </a:lnTo>
                <a:lnTo>
                  <a:pt x="130" y="37"/>
                </a:lnTo>
                <a:lnTo>
                  <a:pt x="129" y="29"/>
                </a:lnTo>
                <a:lnTo>
                  <a:pt x="129" y="23"/>
                </a:lnTo>
                <a:lnTo>
                  <a:pt x="123" y="21"/>
                </a:lnTo>
                <a:lnTo>
                  <a:pt x="121" y="20"/>
                </a:lnTo>
                <a:lnTo>
                  <a:pt x="117" y="21"/>
                </a:lnTo>
                <a:lnTo>
                  <a:pt x="115" y="23"/>
                </a:lnTo>
                <a:lnTo>
                  <a:pt x="115" y="20"/>
                </a:lnTo>
                <a:lnTo>
                  <a:pt x="117" y="18"/>
                </a:lnTo>
                <a:lnTo>
                  <a:pt x="115" y="14"/>
                </a:lnTo>
                <a:lnTo>
                  <a:pt x="113" y="12"/>
                </a:lnTo>
                <a:lnTo>
                  <a:pt x="115" y="8"/>
                </a:lnTo>
                <a:lnTo>
                  <a:pt x="119" y="6"/>
                </a:lnTo>
                <a:lnTo>
                  <a:pt x="117" y="6"/>
                </a:lnTo>
                <a:lnTo>
                  <a:pt x="111" y="8"/>
                </a:lnTo>
                <a:lnTo>
                  <a:pt x="111" y="10"/>
                </a:lnTo>
                <a:lnTo>
                  <a:pt x="109" y="10"/>
                </a:lnTo>
                <a:lnTo>
                  <a:pt x="107" y="6"/>
                </a:lnTo>
                <a:lnTo>
                  <a:pt x="106" y="4"/>
                </a:lnTo>
                <a:lnTo>
                  <a:pt x="102" y="2"/>
                </a:lnTo>
                <a:lnTo>
                  <a:pt x="98" y="2"/>
                </a:lnTo>
                <a:close/>
                <a:moveTo>
                  <a:pt x="15" y="0"/>
                </a:moveTo>
                <a:lnTo>
                  <a:pt x="15" y="4"/>
                </a:lnTo>
                <a:lnTo>
                  <a:pt x="19" y="4"/>
                </a:lnTo>
                <a:lnTo>
                  <a:pt x="27" y="4"/>
                </a:lnTo>
                <a:lnTo>
                  <a:pt x="25" y="2"/>
                </a:lnTo>
                <a:lnTo>
                  <a:pt x="25" y="0"/>
                </a:lnTo>
                <a:lnTo>
                  <a:pt x="19" y="0"/>
                </a:lnTo>
                <a:lnTo>
                  <a:pt x="15" y="0"/>
                </a:lnTo>
                <a:close/>
              </a:path>
            </a:pathLst>
          </a:custGeom>
          <a:solidFill>
            <a:srgbClr val="EAEAEA"/>
          </a:solidFill>
          <a:ln w="2520">
            <a:solidFill>
              <a:srgbClr val="C0C0C0"/>
            </a:solidFill>
            <a:round/>
            <a:headEnd/>
            <a:tailEnd/>
          </a:ln>
        </p:spPr>
        <p:txBody>
          <a:bodyPr wrap="none" anchor="ctr"/>
          <a:lstStyle/>
          <a:p>
            <a:endParaRPr lang="en-US"/>
          </a:p>
        </p:txBody>
      </p:sp>
      <p:sp>
        <p:nvSpPr>
          <p:cNvPr id="30883" name="Freeform 165"/>
          <p:cNvSpPr>
            <a:spLocks noChangeArrowheads="1"/>
          </p:cNvSpPr>
          <p:nvPr/>
        </p:nvSpPr>
        <p:spPr bwMode="auto">
          <a:xfrm>
            <a:off x="4149725" y="3138488"/>
            <a:ext cx="150813" cy="93662"/>
          </a:xfrm>
          <a:custGeom>
            <a:avLst/>
            <a:gdLst>
              <a:gd name="T0" fmla="*/ 2147483647 w 88"/>
              <a:gd name="T1" fmla="*/ 2147483647 h 59"/>
              <a:gd name="T2" fmla="*/ 2147483647 w 88"/>
              <a:gd name="T3" fmla="*/ 2147483647 h 59"/>
              <a:gd name="T4" fmla="*/ 2147483647 w 88"/>
              <a:gd name="T5" fmla="*/ 2147483647 h 59"/>
              <a:gd name="T6" fmla="*/ 2147483647 w 88"/>
              <a:gd name="T7" fmla="*/ 2147483647 h 59"/>
              <a:gd name="T8" fmla="*/ 2147483647 w 88"/>
              <a:gd name="T9" fmla="*/ 2147483647 h 59"/>
              <a:gd name="T10" fmla="*/ 2147483647 w 88"/>
              <a:gd name="T11" fmla="*/ 2147483647 h 59"/>
              <a:gd name="T12" fmla="*/ 2147483647 w 88"/>
              <a:gd name="T13" fmla="*/ 2147483647 h 59"/>
              <a:gd name="T14" fmla="*/ 2147483647 w 88"/>
              <a:gd name="T15" fmla="*/ 2147483647 h 59"/>
              <a:gd name="T16" fmla="*/ 2147483647 w 88"/>
              <a:gd name="T17" fmla="*/ 2147483647 h 59"/>
              <a:gd name="T18" fmla="*/ 2147483647 w 88"/>
              <a:gd name="T19" fmla="*/ 2147483647 h 59"/>
              <a:gd name="T20" fmla="*/ 2147483647 w 88"/>
              <a:gd name="T21" fmla="*/ 2147483647 h 59"/>
              <a:gd name="T22" fmla="*/ 2147483647 w 88"/>
              <a:gd name="T23" fmla="*/ 2147483647 h 59"/>
              <a:gd name="T24" fmla="*/ 2147483647 w 88"/>
              <a:gd name="T25" fmla="*/ 2147483647 h 59"/>
              <a:gd name="T26" fmla="*/ 2147483647 w 88"/>
              <a:gd name="T27" fmla="*/ 0 h 59"/>
              <a:gd name="T28" fmla="*/ 2147483647 w 88"/>
              <a:gd name="T29" fmla="*/ 0 h 59"/>
              <a:gd name="T30" fmla="*/ 2147483647 w 88"/>
              <a:gd name="T31" fmla="*/ 0 h 59"/>
              <a:gd name="T32" fmla="*/ 2147483647 w 88"/>
              <a:gd name="T33" fmla="*/ 2147483647 h 59"/>
              <a:gd name="T34" fmla="*/ 2147483647 w 88"/>
              <a:gd name="T35" fmla="*/ 2147483647 h 59"/>
              <a:gd name="T36" fmla="*/ 2147483647 w 88"/>
              <a:gd name="T37" fmla="*/ 2147483647 h 59"/>
              <a:gd name="T38" fmla="*/ 2147483647 w 88"/>
              <a:gd name="T39" fmla="*/ 2147483647 h 59"/>
              <a:gd name="T40" fmla="*/ 2147483647 w 88"/>
              <a:gd name="T41" fmla="*/ 2147483647 h 59"/>
              <a:gd name="T42" fmla="*/ 2147483647 w 88"/>
              <a:gd name="T43" fmla="*/ 2147483647 h 59"/>
              <a:gd name="T44" fmla="*/ 2147483647 w 88"/>
              <a:gd name="T45" fmla="*/ 2147483647 h 59"/>
              <a:gd name="T46" fmla="*/ 2147483647 w 88"/>
              <a:gd name="T47" fmla="*/ 2147483647 h 59"/>
              <a:gd name="T48" fmla="*/ 2147483647 w 88"/>
              <a:gd name="T49" fmla="*/ 2147483647 h 59"/>
              <a:gd name="T50" fmla="*/ 2147483647 w 88"/>
              <a:gd name="T51" fmla="*/ 2147483647 h 59"/>
              <a:gd name="T52" fmla="*/ 2147483647 w 88"/>
              <a:gd name="T53" fmla="*/ 2147483647 h 59"/>
              <a:gd name="T54" fmla="*/ 2147483647 w 88"/>
              <a:gd name="T55" fmla="*/ 2147483647 h 59"/>
              <a:gd name="T56" fmla="*/ 2147483647 w 88"/>
              <a:gd name="T57" fmla="*/ 2147483647 h 59"/>
              <a:gd name="T58" fmla="*/ 2147483647 w 88"/>
              <a:gd name="T59" fmla="*/ 2147483647 h 59"/>
              <a:gd name="T60" fmla="*/ 2147483647 w 88"/>
              <a:gd name="T61" fmla="*/ 2147483647 h 59"/>
              <a:gd name="T62" fmla="*/ 2147483647 w 88"/>
              <a:gd name="T63" fmla="*/ 2147483647 h 59"/>
              <a:gd name="T64" fmla="*/ 2147483647 w 88"/>
              <a:gd name="T65" fmla="*/ 2147483647 h 59"/>
              <a:gd name="T66" fmla="*/ 2147483647 w 88"/>
              <a:gd name="T67" fmla="*/ 2147483647 h 59"/>
              <a:gd name="T68" fmla="*/ 2147483647 w 88"/>
              <a:gd name="T69" fmla="*/ 2147483647 h 59"/>
              <a:gd name="T70" fmla="*/ 2147483647 w 88"/>
              <a:gd name="T71" fmla="*/ 2147483647 h 59"/>
              <a:gd name="T72" fmla="*/ 2147483647 w 88"/>
              <a:gd name="T73" fmla="*/ 2147483647 h 59"/>
              <a:gd name="T74" fmla="*/ 2147483647 w 88"/>
              <a:gd name="T75" fmla="*/ 2147483647 h 59"/>
              <a:gd name="T76" fmla="*/ 0 w 88"/>
              <a:gd name="T77" fmla="*/ 2147483647 h 59"/>
              <a:gd name="T78" fmla="*/ 0 w 88"/>
              <a:gd name="T79" fmla="*/ 2147483647 h 59"/>
              <a:gd name="T80" fmla="*/ 2147483647 w 88"/>
              <a:gd name="T81" fmla="*/ 2147483647 h 59"/>
              <a:gd name="T82" fmla="*/ 2147483647 w 88"/>
              <a:gd name="T83" fmla="*/ 2147483647 h 59"/>
              <a:gd name="T84" fmla="*/ 2147483647 w 88"/>
              <a:gd name="T85" fmla="*/ 2147483647 h 59"/>
              <a:gd name="T86" fmla="*/ 2147483647 w 88"/>
              <a:gd name="T87" fmla="*/ 2147483647 h 59"/>
              <a:gd name="T88" fmla="*/ 2147483647 w 88"/>
              <a:gd name="T89" fmla="*/ 2147483647 h 59"/>
              <a:gd name="T90" fmla="*/ 2147483647 w 88"/>
              <a:gd name="T91" fmla="*/ 2147483647 h 59"/>
              <a:gd name="T92" fmla="*/ 2147483647 w 88"/>
              <a:gd name="T93" fmla="*/ 2147483647 h 59"/>
              <a:gd name="T94" fmla="*/ 2147483647 w 88"/>
              <a:gd name="T95" fmla="*/ 2147483647 h 59"/>
              <a:gd name="T96" fmla="*/ 2147483647 w 88"/>
              <a:gd name="T97" fmla="*/ 2147483647 h 59"/>
              <a:gd name="T98" fmla="*/ 2147483647 w 88"/>
              <a:gd name="T99" fmla="*/ 2147483647 h 59"/>
              <a:gd name="T100" fmla="*/ 2147483647 w 88"/>
              <a:gd name="T101" fmla="*/ 2147483647 h 59"/>
              <a:gd name="T102" fmla="*/ 2147483647 w 88"/>
              <a:gd name="T103" fmla="*/ 2147483647 h 59"/>
              <a:gd name="T104" fmla="*/ 2147483647 w 88"/>
              <a:gd name="T105" fmla="*/ 2147483647 h 59"/>
              <a:gd name="T106" fmla="*/ 2147483647 w 88"/>
              <a:gd name="T107" fmla="*/ 2147483647 h 59"/>
              <a:gd name="T108" fmla="*/ 2147483647 w 88"/>
              <a:gd name="T109" fmla="*/ 2147483647 h 59"/>
              <a:gd name="T110" fmla="*/ 2147483647 w 88"/>
              <a:gd name="T111" fmla="*/ 2147483647 h 59"/>
              <a:gd name="T112" fmla="*/ 2147483647 w 88"/>
              <a:gd name="T113" fmla="*/ 2147483647 h 59"/>
              <a:gd name="T114" fmla="*/ 2147483647 w 88"/>
              <a:gd name="T115" fmla="*/ 2147483647 h 59"/>
              <a:gd name="T116" fmla="*/ 2147483647 w 88"/>
              <a:gd name="T117" fmla="*/ 2147483647 h 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8"/>
              <a:gd name="T178" fmla="*/ 0 h 59"/>
              <a:gd name="T179" fmla="*/ 88 w 88"/>
              <a:gd name="T180" fmla="*/ 59 h 5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8" h="59">
                <a:moveTo>
                  <a:pt x="61" y="52"/>
                </a:moveTo>
                <a:lnTo>
                  <a:pt x="63" y="52"/>
                </a:lnTo>
                <a:lnTo>
                  <a:pt x="65" y="52"/>
                </a:lnTo>
                <a:lnTo>
                  <a:pt x="67" y="50"/>
                </a:lnTo>
                <a:lnTo>
                  <a:pt x="73" y="44"/>
                </a:lnTo>
                <a:lnTo>
                  <a:pt x="77" y="32"/>
                </a:lnTo>
                <a:lnTo>
                  <a:pt x="78" y="23"/>
                </a:lnTo>
                <a:lnTo>
                  <a:pt x="84" y="19"/>
                </a:lnTo>
                <a:lnTo>
                  <a:pt x="86" y="15"/>
                </a:lnTo>
                <a:lnTo>
                  <a:pt x="88" y="7"/>
                </a:lnTo>
                <a:lnTo>
                  <a:pt x="88" y="4"/>
                </a:lnTo>
                <a:lnTo>
                  <a:pt x="86" y="4"/>
                </a:lnTo>
                <a:lnTo>
                  <a:pt x="82" y="2"/>
                </a:lnTo>
                <a:lnTo>
                  <a:pt x="78" y="0"/>
                </a:lnTo>
                <a:lnTo>
                  <a:pt x="73" y="0"/>
                </a:lnTo>
                <a:lnTo>
                  <a:pt x="67" y="0"/>
                </a:lnTo>
                <a:lnTo>
                  <a:pt x="61" y="2"/>
                </a:lnTo>
                <a:lnTo>
                  <a:pt x="57" y="4"/>
                </a:lnTo>
                <a:lnTo>
                  <a:pt x="57" y="6"/>
                </a:lnTo>
                <a:lnTo>
                  <a:pt x="55" y="6"/>
                </a:lnTo>
                <a:lnTo>
                  <a:pt x="52" y="4"/>
                </a:lnTo>
                <a:lnTo>
                  <a:pt x="48" y="4"/>
                </a:lnTo>
                <a:lnTo>
                  <a:pt x="42" y="6"/>
                </a:lnTo>
                <a:lnTo>
                  <a:pt x="36" y="6"/>
                </a:lnTo>
                <a:lnTo>
                  <a:pt x="34" y="6"/>
                </a:lnTo>
                <a:lnTo>
                  <a:pt x="36" y="11"/>
                </a:lnTo>
                <a:lnTo>
                  <a:pt x="30" y="11"/>
                </a:lnTo>
                <a:lnTo>
                  <a:pt x="23" y="9"/>
                </a:lnTo>
                <a:lnTo>
                  <a:pt x="19" y="9"/>
                </a:lnTo>
                <a:lnTo>
                  <a:pt x="13" y="7"/>
                </a:lnTo>
                <a:lnTo>
                  <a:pt x="9" y="6"/>
                </a:lnTo>
                <a:lnTo>
                  <a:pt x="7" y="6"/>
                </a:lnTo>
                <a:lnTo>
                  <a:pt x="7" y="7"/>
                </a:lnTo>
                <a:lnTo>
                  <a:pt x="7" y="9"/>
                </a:lnTo>
                <a:lnTo>
                  <a:pt x="7" y="11"/>
                </a:lnTo>
                <a:lnTo>
                  <a:pt x="7" y="15"/>
                </a:lnTo>
                <a:lnTo>
                  <a:pt x="4" y="19"/>
                </a:lnTo>
                <a:lnTo>
                  <a:pt x="0" y="21"/>
                </a:lnTo>
                <a:lnTo>
                  <a:pt x="0" y="23"/>
                </a:lnTo>
                <a:lnTo>
                  <a:pt x="2" y="25"/>
                </a:lnTo>
                <a:lnTo>
                  <a:pt x="2" y="27"/>
                </a:lnTo>
                <a:lnTo>
                  <a:pt x="2" y="30"/>
                </a:lnTo>
                <a:lnTo>
                  <a:pt x="2" y="32"/>
                </a:lnTo>
                <a:lnTo>
                  <a:pt x="6" y="34"/>
                </a:lnTo>
                <a:lnTo>
                  <a:pt x="9" y="40"/>
                </a:lnTo>
                <a:lnTo>
                  <a:pt x="13" y="46"/>
                </a:lnTo>
                <a:lnTo>
                  <a:pt x="19" y="52"/>
                </a:lnTo>
                <a:lnTo>
                  <a:pt x="25" y="55"/>
                </a:lnTo>
                <a:lnTo>
                  <a:pt x="29" y="57"/>
                </a:lnTo>
                <a:lnTo>
                  <a:pt x="34" y="59"/>
                </a:lnTo>
                <a:lnTo>
                  <a:pt x="38" y="59"/>
                </a:lnTo>
                <a:lnTo>
                  <a:pt x="40" y="59"/>
                </a:lnTo>
                <a:lnTo>
                  <a:pt x="44" y="57"/>
                </a:lnTo>
                <a:lnTo>
                  <a:pt x="46" y="55"/>
                </a:lnTo>
                <a:lnTo>
                  <a:pt x="50" y="52"/>
                </a:lnTo>
                <a:lnTo>
                  <a:pt x="55" y="52"/>
                </a:lnTo>
                <a:lnTo>
                  <a:pt x="57" y="52"/>
                </a:lnTo>
                <a:lnTo>
                  <a:pt x="61" y="52"/>
                </a:lnTo>
                <a:close/>
              </a:path>
            </a:pathLst>
          </a:custGeom>
          <a:solidFill>
            <a:srgbClr val="EAEAEA"/>
          </a:solidFill>
          <a:ln w="2520">
            <a:solidFill>
              <a:srgbClr val="C0C0C0"/>
            </a:solidFill>
            <a:round/>
            <a:headEnd/>
            <a:tailEnd/>
          </a:ln>
        </p:spPr>
        <p:txBody>
          <a:bodyPr wrap="none" anchor="ctr"/>
          <a:lstStyle/>
          <a:p>
            <a:endParaRPr lang="en-US"/>
          </a:p>
        </p:txBody>
      </p:sp>
      <p:sp>
        <p:nvSpPr>
          <p:cNvPr id="30884" name="Freeform 166"/>
          <p:cNvSpPr>
            <a:spLocks noChangeArrowheads="1"/>
          </p:cNvSpPr>
          <p:nvPr/>
        </p:nvSpPr>
        <p:spPr bwMode="auto">
          <a:xfrm>
            <a:off x="1905000" y="4003675"/>
            <a:ext cx="134938" cy="69850"/>
          </a:xfrm>
          <a:custGeom>
            <a:avLst/>
            <a:gdLst>
              <a:gd name="T0" fmla="*/ 2147483647 w 79"/>
              <a:gd name="T1" fmla="*/ 2147483647 h 44"/>
              <a:gd name="T2" fmla="*/ 2147483647 w 79"/>
              <a:gd name="T3" fmla="*/ 2147483647 h 44"/>
              <a:gd name="T4" fmla="*/ 2147483647 w 79"/>
              <a:gd name="T5" fmla="*/ 2147483647 h 44"/>
              <a:gd name="T6" fmla="*/ 2147483647 w 79"/>
              <a:gd name="T7" fmla="*/ 2147483647 h 44"/>
              <a:gd name="T8" fmla="*/ 2147483647 w 79"/>
              <a:gd name="T9" fmla="*/ 2147483647 h 44"/>
              <a:gd name="T10" fmla="*/ 2147483647 w 79"/>
              <a:gd name="T11" fmla="*/ 2147483647 h 44"/>
              <a:gd name="T12" fmla="*/ 2147483647 w 79"/>
              <a:gd name="T13" fmla="*/ 0 h 44"/>
              <a:gd name="T14" fmla="*/ 2147483647 w 79"/>
              <a:gd name="T15" fmla="*/ 2147483647 h 44"/>
              <a:gd name="T16" fmla="*/ 2147483647 w 79"/>
              <a:gd name="T17" fmla="*/ 2147483647 h 44"/>
              <a:gd name="T18" fmla="*/ 2147483647 w 79"/>
              <a:gd name="T19" fmla="*/ 2147483647 h 44"/>
              <a:gd name="T20" fmla="*/ 2147483647 w 79"/>
              <a:gd name="T21" fmla="*/ 2147483647 h 44"/>
              <a:gd name="T22" fmla="*/ 2147483647 w 79"/>
              <a:gd name="T23" fmla="*/ 2147483647 h 44"/>
              <a:gd name="T24" fmla="*/ 2147483647 w 79"/>
              <a:gd name="T25" fmla="*/ 2147483647 h 44"/>
              <a:gd name="T26" fmla="*/ 2147483647 w 79"/>
              <a:gd name="T27" fmla="*/ 2147483647 h 44"/>
              <a:gd name="T28" fmla="*/ 2147483647 w 79"/>
              <a:gd name="T29" fmla="*/ 2147483647 h 44"/>
              <a:gd name="T30" fmla="*/ 2147483647 w 79"/>
              <a:gd name="T31" fmla="*/ 2147483647 h 44"/>
              <a:gd name="T32" fmla="*/ 2147483647 w 79"/>
              <a:gd name="T33" fmla="*/ 2147483647 h 44"/>
              <a:gd name="T34" fmla="*/ 0 w 79"/>
              <a:gd name="T35" fmla="*/ 2147483647 h 44"/>
              <a:gd name="T36" fmla="*/ 2147483647 w 79"/>
              <a:gd name="T37" fmla="*/ 2147483647 h 44"/>
              <a:gd name="T38" fmla="*/ 2147483647 w 79"/>
              <a:gd name="T39" fmla="*/ 2147483647 h 44"/>
              <a:gd name="T40" fmla="*/ 2147483647 w 79"/>
              <a:gd name="T41" fmla="*/ 2147483647 h 44"/>
              <a:gd name="T42" fmla="*/ 2147483647 w 79"/>
              <a:gd name="T43" fmla="*/ 2147483647 h 44"/>
              <a:gd name="T44" fmla="*/ 2147483647 w 79"/>
              <a:gd name="T45" fmla="*/ 2147483647 h 44"/>
              <a:gd name="T46" fmla="*/ 2147483647 w 79"/>
              <a:gd name="T47" fmla="*/ 2147483647 h 44"/>
              <a:gd name="T48" fmla="*/ 2147483647 w 79"/>
              <a:gd name="T49" fmla="*/ 2147483647 h 44"/>
              <a:gd name="T50" fmla="*/ 2147483647 w 79"/>
              <a:gd name="T51" fmla="*/ 2147483647 h 44"/>
              <a:gd name="T52" fmla="*/ 2147483647 w 79"/>
              <a:gd name="T53" fmla="*/ 2147483647 h 44"/>
              <a:gd name="T54" fmla="*/ 2147483647 w 79"/>
              <a:gd name="T55" fmla="*/ 2147483647 h 44"/>
              <a:gd name="T56" fmla="*/ 2147483647 w 79"/>
              <a:gd name="T57" fmla="*/ 2147483647 h 44"/>
              <a:gd name="T58" fmla="*/ 2147483647 w 79"/>
              <a:gd name="T59" fmla="*/ 2147483647 h 44"/>
              <a:gd name="T60" fmla="*/ 2147483647 w 79"/>
              <a:gd name="T61" fmla="*/ 2147483647 h 44"/>
              <a:gd name="T62" fmla="*/ 2147483647 w 79"/>
              <a:gd name="T63" fmla="*/ 2147483647 h 44"/>
              <a:gd name="T64" fmla="*/ 2147483647 w 79"/>
              <a:gd name="T65" fmla="*/ 2147483647 h 44"/>
              <a:gd name="T66" fmla="*/ 2147483647 w 79"/>
              <a:gd name="T67" fmla="*/ 2147483647 h 44"/>
              <a:gd name="T68" fmla="*/ 2147483647 w 79"/>
              <a:gd name="T69" fmla="*/ 2147483647 h 44"/>
              <a:gd name="T70" fmla="*/ 2147483647 w 79"/>
              <a:gd name="T71" fmla="*/ 2147483647 h 44"/>
              <a:gd name="T72" fmla="*/ 2147483647 w 79"/>
              <a:gd name="T73" fmla="*/ 2147483647 h 44"/>
              <a:gd name="T74" fmla="*/ 2147483647 w 79"/>
              <a:gd name="T75" fmla="*/ 2147483647 h 44"/>
              <a:gd name="T76" fmla="*/ 2147483647 w 79"/>
              <a:gd name="T77" fmla="*/ 2147483647 h 44"/>
              <a:gd name="T78" fmla="*/ 2147483647 w 79"/>
              <a:gd name="T79" fmla="*/ 2147483647 h 44"/>
              <a:gd name="T80" fmla="*/ 2147483647 w 79"/>
              <a:gd name="T81" fmla="*/ 2147483647 h 44"/>
              <a:gd name="T82" fmla="*/ 2147483647 w 79"/>
              <a:gd name="T83" fmla="*/ 2147483647 h 44"/>
              <a:gd name="T84" fmla="*/ 2147483647 w 79"/>
              <a:gd name="T85" fmla="*/ 2147483647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9"/>
              <a:gd name="T130" fmla="*/ 0 h 44"/>
              <a:gd name="T131" fmla="*/ 79 w 79"/>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9" h="44">
                <a:moveTo>
                  <a:pt x="79" y="15"/>
                </a:moveTo>
                <a:lnTo>
                  <a:pt x="73" y="15"/>
                </a:lnTo>
                <a:lnTo>
                  <a:pt x="69" y="13"/>
                </a:lnTo>
                <a:lnTo>
                  <a:pt x="66" y="9"/>
                </a:lnTo>
                <a:lnTo>
                  <a:pt x="66" y="4"/>
                </a:lnTo>
                <a:lnTo>
                  <a:pt x="56" y="2"/>
                </a:lnTo>
                <a:lnTo>
                  <a:pt x="48" y="0"/>
                </a:lnTo>
                <a:lnTo>
                  <a:pt x="39" y="2"/>
                </a:lnTo>
                <a:lnTo>
                  <a:pt x="33" y="6"/>
                </a:lnTo>
                <a:lnTo>
                  <a:pt x="21" y="6"/>
                </a:lnTo>
                <a:lnTo>
                  <a:pt x="12" y="6"/>
                </a:lnTo>
                <a:lnTo>
                  <a:pt x="12" y="7"/>
                </a:lnTo>
                <a:lnTo>
                  <a:pt x="8" y="7"/>
                </a:lnTo>
                <a:lnTo>
                  <a:pt x="4" y="9"/>
                </a:lnTo>
                <a:lnTo>
                  <a:pt x="4" y="13"/>
                </a:lnTo>
                <a:lnTo>
                  <a:pt x="2" y="19"/>
                </a:lnTo>
                <a:lnTo>
                  <a:pt x="0" y="21"/>
                </a:lnTo>
                <a:lnTo>
                  <a:pt x="6" y="23"/>
                </a:lnTo>
                <a:lnTo>
                  <a:pt x="12" y="25"/>
                </a:lnTo>
                <a:lnTo>
                  <a:pt x="16" y="27"/>
                </a:lnTo>
                <a:lnTo>
                  <a:pt x="20" y="29"/>
                </a:lnTo>
                <a:lnTo>
                  <a:pt x="23" y="30"/>
                </a:lnTo>
                <a:lnTo>
                  <a:pt x="25" y="30"/>
                </a:lnTo>
                <a:lnTo>
                  <a:pt x="25" y="40"/>
                </a:lnTo>
                <a:lnTo>
                  <a:pt x="27" y="40"/>
                </a:lnTo>
                <a:lnTo>
                  <a:pt x="27" y="44"/>
                </a:lnTo>
                <a:lnTo>
                  <a:pt x="29" y="44"/>
                </a:lnTo>
                <a:lnTo>
                  <a:pt x="31" y="42"/>
                </a:lnTo>
                <a:lnTo>
                  <a:pt x="33" y="36"/>
                </a:lnTo>
                <a:lnTo>
                  <a:pt x="31" y="30"/>
                </a:lnTo>
                <a:lnTo>
                  <a:pt x="35" y="30"/>
                </a:lnTo>
                <a:lnTo>
                  <a:pt x="41" y="27"/>
                </a:lnTo>
                <a:lnTo>
                  <a:pt x="46" y="27"/>
                </a:lnTo>
                <a:lnTo>
                  <a:pt x="48" y="29"/>
                </a:lnTo>
                <a:lnTo>
                  <a:pt x="50" y="30"/>
                </a:lnTo>
                <a:lnTo>
                  <a:pt x="54" y="29"/>
                </a:lnTo>
                <a:lnTo>
                  <a:pt x="60" y="27"/>
                </a:lnTo>
                <a:lnTo>
                  <a:pt x="64" y="25"/>
                </a:lnTo>
                <a:lnTo>
                  <a:pt x="66" y="21"/>
                </a:lnTo>
                <a:lnTo>
                  <a:pt x="68" y="19"/>
                </a:lnTo>
                <a:lnTo>
                  <a:pt x="77" y="19"/>
                </a:lnTo>
                <a:lnTo>
                  <a:pt x="79" y="15"/>
                </a:lnTo>
                <a:close/>
              </a:path>
            </a:pathLst>
          </a:custGeom>
          <a:solidFill>
            <a:srgbClr val="EAEAEA"/>
          </a:solidFill>
          <a:ln w="2520">
            <a:solidFill>
              <a:srgbClr val="C0C0C0"/>
            </a:solidFill>
            <a:round/>
            <a:headEnd/>
            <a:tailEnd/>
          </a:ln>
        </p:spPr>
        <p:txBody>
          <a:bodyPr wrap="none" anchor="ctr"/>
          <a:lstStyle/>
          <a:p>
            <a:endParaRPr lang="en-US"/>
          </a:p>
        </p:txBody>
      </p:sp>
      <p:sp>
        <p:nvSpPr>
          <p:cNvPr id="30885" name="Freeform 167"/>
          <p:cNvSpPr>
            <a:spLocks noChangeArrowheads="1"/>
          </p:cNvSpPr>
          <p:nvPr/>
        </p:nvSpPr>
        <p:spPr bwMode="auto">
          <a:xfrm>
            <a:off x="2222500" y="3911600"/>
            <a:ext cx="58738" cy="39688"/>
          </a:xfrm>
          <a:custGeom>
            <a:avLst/>
            <a:gdLst>
              <a:gd name="T0" fmla="*/ 2147483647 w 35"/>
              <a:gd name="T1" fmla="*/ 2147483647 h 25"/>
              <a:gd name="T2" fmla="*/ 2147483647 w 35"/>
              <a:gd name="T3" fmla="*/ 2147483647 h 25"/>
              <a:gd name="T4" fmla="*/ 2147483647 w 35"/>
              <a:gd name="T5" fmla="*/ 2147483647 h 25"/>
              <a:gd name="T6" fmla="*/ 2147483647 w 35"/>
              <a:gd name="T7" fmla="*/ 2147483647 h 25"/>
              <a:gd name="T8" fmla="*/ 2147483647 w 35"/>
              <a:gd name="T9" fmla="*/ 2147483647 h 25"/>
              <a:gd name="T10" fmla="*/ 2147483647 w 35"/>
              <a:gd name="T11" fmla="*/ 2147483647 h 25"/>
              <a:gd name="T12" fmla="*/ 2147483647 w 35"/>
              <a:gd name="T13" fmla="*/ 2147483647 h 25"/>
              <a:gd name="T14" fmla="*/ 2147483647 w 35"/>
              <a:gd name="T15" fmla="*/ 0 h 25"/>
              <a:gd name="T16" fmla="*/ 2147483647 w 35"/>
              <a:gd name="T17" fmla="*/ 0 h 25"/>
              <a:gd name="T18" fmla="*/ 2147483647 w 35"/>
              <a:gd name="T19" fmla="*/ 0 h 25"/>
              <a:gd name="T20" fmla="*/ 2147483647 w 35"/>
              <a:gd name="T21" fmla="*/ 2147483647 h 25"/>
              <a:gd name="T22" fmla="*/ 2147483647 w 35"/>
              <a:gd name="T23" fmla="*/ 2147483647 h 25"/>
              <a:gd name="T24" fmla="*/ 2147483647 w 35"/>
              <a:gd name="T25" fmla="*/ 2147483647 h 25"/>
              <a:gd name="T26" fmla="*/ 2147483647 w 35"/>
              <a:gd name="T27" fmla="*/ 2147483647 h 25"/>
              <a:gd name="T28" fmla="*/ 2147483647 w 35"/>
              <a:gd name="T29" fmla="*/ 2147483647 h 25"/>
              <a:gd name="T30" fmla="*/ 2147483647 w 35"/>
              <a:gd name="T31" fmla="*/ 2147483647 h 25"/>
              <a:gd name="T32" fmla="*/ 2147483647 w 35"/>
              <a:gd name="T33" fmla="*/ 2147483647 h 25"/>
              <a:gd name="T34" fmla="*/ 2147483647 w 35"/>
              <a:gd name="T35" fmla="*/ 2147483647 h 25"/>
              <a:gd name="T36" fmla="*/ 2147483647 w 35"/>
              <a:gd name="T37" fmla="*/ 2147483647 h 25"/>
              <a:gd name="T38" fmla="*/ 2147483647 w 35"/>
              <a:gd name="T39" fmla="*/ 2147483647 h 25"/>
              <a:gd name="T40" fmla="*/ 2147483647 w 35"/>
              <a:gd name="T41" fmla="*/ 2147483647 h 25"/>
              <a:gd name="T42" fmla="*/ 2147483647 w 35"/>
              <a:gd name="T43" fmla="*/ 2147483647 h 25"/>
              <a:gd name="T44" fmla="*/ 2147483647 w 35"/>
              <a:gd name="T45" fmla="*/ 2147483647 h 25"/>
              <a:gd name="T46" fmla="*/ 2147483647 w 35"/>
              <a:gd name="T47" fmla="*/ 2147483647 h 25"/>
              <a:gd name="T48" fmla="*/ 0 w 35"/>
              <a:gd name="T49" fmla="*/ 2147483647 h 25"/>
              <a:gd name="T50" fmla="*/ 0 w 35"/>
              <a:gd name="T51" fmla="*/ 2147483647 h 25"/>
              <a:gd name="T52" fmla="*/ 2147483647 w 35"/>
              <a:gd name="T53" fmla="*/ 2147483647 h 25"/>
              <a:gd name="T54" fmla="*/ 2147483647 w 35"/>
              <a:gd name="T55" fmla="*/ 2147483647 h 25"/>
              <a:gd name="T56" fmla="*/ 2147483647 w 35"/>
              <a:gd name="T57" fmla="*/ 2147483647 h 25"/>
              <a:gd name="T58" fmla="*/ 2147483647 w 35"/>
              <a:gd name="T59" fmla="*/ 2147483647 h 2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5"/>
              <a:gd name="T91" fmla="*/ 0 h 25"/>
              <a:gd name="T92" fmla="*/ 35 w 35"/>
              <a:gd name="T93" fmla="*/ 25 h 2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5" h="25">
                <a:moveTo>
                  <a:pt x="35" y="25"/>
                </a:moveTo>
                <a:lnTo>
                  <a:pt x="35" y="23"/>
                </a:lnTo>
                <a:lnTo>
                  <a:pt x="35" y="19"/>
                </a:lnTo>
                <a:lnTo>
                  <a:pt x="33" y="17"/>
                </a:lnTo>
                <a:lnTo>
                  <a:pt x="31" y="16"/>
                </a:lnTo>
                <a:lnTo>
                  <a:pt x="33" y="14"/>
                </a:lnTo>
                <a:lnTo>
                  <a:pt x="33" y="10"/>
                </a:lnTo>
                <a:lnTo>
                  <a:pt x="33" y="0"/>
                </a:lnTo>
                <a:lnTo>
                  <a:pt x="25" y="0"/>
                </a:lnTo>
                <a:lnTo>
                  <a:pt x="18" y="0"/>
                </a:lnTo>
                <a:lnTo>
                  <a:pt x="20" y="2"/>
                </a:lnTo>
                <a:lnTo>
                  <a:pt x="24" y="2"/>
                </a:lnTo>
                <a:lnTo>
                  <a:pt x="22" y="6"/>
                </a:lnTo>
                <a:lnTo>
                  <a:pt x="22" y="8"/>
                </a:lnTo>
                <a:lnTo>
                  <a:pt x="22" y="10"/>
                </a:lnTo>
                <a:lnTo>
                  <a:pt x="24" y="14"/>
                </a:lnTo>
                <a:lnTo>
                  <a:pt x="25" y="14"/>
                </a:lnTo>
                <a:lnTo>
                  <a:pt x="25" y="17"/>
                </a:lnTo>
                <a:lnTo>
                  <a:pt x="25" y="19"/>
                </a:lnTo>
                <a:lnTo>
                  <a:pt x="25" y="21"/>
                </a:lnTo>
                <a:lnTo>
                  <a:pt x="18" y="19"/>
                </a:lnTo>
                <a:lnTo>
                  <a:pt x="12" y="19"/>
                </a:lnTo>
                <a:lnTo>
                  <a:pt x="6" y="17"/>
                </a:lnTo>
                <a:lnTo>
                  <a:pt x="2" y="16"/>
                </a:lnTo>
                <a:lnTo>
                  <a:pt x="0" y="19"/>
                </a:lnTo>
                <a:lnTo>
                  <a:pt x="0" y="23"/>
                </a:lnTo>
                <a:lnTo>
                  <a:pt x="2" y="25"/>
                </a:lnTo>
                <a:lnTo>
                  <a:pt x="4" y="25"/>
                </a:lnTo>
                <a:lnTo>
                  <a:pt x="18" y="25"/>
                </a:lnTo>
                <a:lnTo>
                  <a:pt x="35" y="25"/>
                </a:lnTo>
                <a:close/>
              </a:path>
            </a:pathLst>
          </a:custGeom>
          <a:solidFill>
            <a:srgbClr val="EAEAEA"/>
          </a:solidFill>
          <a:ln w="2520">
            <a:solidFill>
              <a:srgbClr val="C0C0C0"/>
            </a:solidFill>
            <a:round/>
            <a:headEnd/>
            <a:tailEnd/>
          </a:ln>
        </p:spPr>
        <p:txBody>
          <a:bodyPr wrap="none" anchor="ctr"/>
          <a:lstStyle/>
          <a:p>
            <a:endParaRPr lang="en-US"/>
          </a:p>
        </p:txBody>
      </p:sp>
      <p:sp>
        <p:nvSpPr>
          <p:cNvPr id="30886" name="Freeform 168"/>
          <p:cNvSpPr>
            <a:spLocks noChangeArrowheads="1"/>
          </p:cNvSpPr>
          <p:nvPr/>
        </p:nvSpPr>
        <p:spPr bwMode="auto">
          <a:xfrm>
            <a:off x="2490788" y="4192588"/>
            <a:ext cx="100012" cy="188912"/>
          </a:xfrm>
          <a:custGeom>
            <a:avLst/>
            <a:gdLst>
              <a:gd name="T0" fmla="*/ 2147483647 w 59"/>
              <a:gd name="T1" fmla="*/ 2147483647 h 119"/>
              <a:gd name="T2" fmla="*/ 2147483647 w 59"/>
              <a:gd name="T3" fmla="*/ 2147483647 h 119"/>
              <a:gd name="T4" fmla="*/ 2147483647 w 59"/>
              <a:gd name="T5" fmla="*/ 2147483647 h 119"/>
              <a:gd name="T6" fmla="*/ 2147483647 w 59"/>
              <a:gd name="T7" fmla="*/ 2147483647 h 119"/>
              <a:gd name="T8" fmla="*/ 2147483647 w 59"/>
              <a:gd name="T9" fmla="*/ 2147483647 h 119"/>
              <a:gd name="T10" fmla="*/ 2147483647 w 59"/>
              <a:gd name="T11" fmla="*/ 2147483647 h 119"/>
              <a:gd name="T12" fmla="*/ 2147483647 w 59"/>
              <a:gd name="T13" fmla="*/ 2147483647 h 119"/>
              <a:gd name="T14" fmla="*/ 2147483647 w 59"/>
              <a:gd name="T15" fmla="*/ 2147483647 h 119"/>
              <a:gd name="T16" fmla="*/ 2147483647 w 59"/>
              <a:gd name="T17" fmla="*/ 2147483647 h 119"/>
              <a:gd name="T18" fmla="*/ 2147483647 w 59"/>
              <a:gd name="T19" fmla="*/ 2147483647 h 119"/>
              <a:gd name="T20" fmla="*/ 2147483647 w 59"/>
              <a:gd name="T21" fmla="*/ 0 h 119"/>
              <a:gd name="T22" fmla="*/ 2147483647 w 59"/>
              <a:gd name="T23" fmla="*/ 0 h 119"/>
              <a:gd name="T24" fmla="*/ 2147483647 w 59"/>
              <a:gd name="T25" fmla="*/ 2147483647 h 119"/>
              <a:gd name="T26" fmla="*/ 2147483647 w 59"/>
              <a:gd name="T27" fmla="*/ 2147483647 h 119"/>
              <a:gd name="T28" fmla="*/ 2147483647 w 59"/>
              <a:gd name="T29" fmla="*/ 2147483647 h 119"/>
              <a:gd name="T30" fmla="*/ 2147483647 w 59"/>
              <a:gd name="T31" fmla="*/ 2147483647 h 119"/>
              <a:gd name="T32" fmla="*/ 2147483647 w 59"/>
              <a:gd name="T33" fmla="*/ 2147483647 h 119"/>
              <a:gd name="T34" fmla="*/ 2147483647 w 59"/>
              <a:gd name="T35" fmla="*/ 2147483647 h 119"/>
              <a:gd name="T36" fmla="*/ 2147483647 w 59"/>
              <a:gd name="T37" fmla="*/ 2147483647 h 119"/>
              <a:gd name="T38" fmla="*/ 0 w 59"/>
              <a:gd name="T39" fmla="*/ 2147483647 h 119"/>
              <a:gd name="T40" fmla="*/ 2147483647 w 59"/>
              <a:gd name="T41" fmla="*/ 2147483647 h 119"/>
              <a:gd name="T42" fmla="*/ 2147483647 w 59"/>
              <a:gd name="T43" fmla="*/ 2147483647 h 119"/>
              <a:gd name="T44" fmla="*/ 2147483647 w 59"/>
              <a:gd name="T45" fmla="*/ 2147483647 h 119"/>
              <a:gd name="T46" fmla="*/ 2147483647 w 59"/>
              <a:gd name="T47" fmla="*/ 2147483647 h 119"/>
              <a:gd name="T48" fmla="*/ 2147483647 w 59"/>
              <a:gd name="T49" fmla="*/ 2147483647 h 119"/>
              <a:gd name="T50" fmla="*/ 2147483647 w 59"/>
              <a:gd name="T51" fmla="*/ 2147483647 h 119"/>
              <a:gd name="T52" fmla="*/ 2147483647 w 59"/>
              <a:gd name="T53" fmla="*/ 2147483647 h 119"/>
              <a:gd name="T54" fmla="*/ 2147483647 w 59"/>
              <a:gd name="T55" fmla="*/ 2147483647 h 119"/>
              <a:gd name="T56" fmla="*/ 2147483647 w 59"/>
              <a:gd name="T57" fmla="*/ 2147483647 h 119"/>
              <a:gd name="T58" fmla="*/ 2147483647 w 59"/>
              <a:gd name="T59" fmla="*/ 2147483647 h 119"/>
              <a:gd name="T60" fmla="*/ 2147483647 w 59"/>
              <a:gd name="T61" fmla="*/ 2147483647 h 119"/>
              <a:gd name="T62" fmla="*/ 2147483647 w 59"/>
              <a:gd name="T63" fmla="*/ 2147483647 h 119"/>
              <a:gd name="T64" fmla="*/ 2147483647 w 59"/>
              <a:gd name="T65" fmla="*/ 2147483647 h 119"/>
              <a:gd name="T66" fmla="*/ 2147483647 w 59"/>
              <a:gd name="T67" fmla="*/ 2147483647 h 119"/>
              <a:gd name="T68" fmla="*/ 2147483647 w 59"/>
              <a:gd name="T69" fmla="*/ 2147483647 h 119"/>
              <a:gd name="T70" fmla="*/ 2147483647 w 59"/>
              <a:gd name="T71" fmla="*/ 2147483647 h 119"/>
              <a:gd name="T72" fmla="*/ 2147483647 w 59"/>
              <a:gd name="T73" fmla="*/ 2147483647 h 119"/>
              <a:gd name="T74" fmla="*/ 2147483647 w 59"/>
              <a:gd name="T75" fmla="*/ 2147483647 h 119"/>
              <a:gd name="T76" fmla="*/ 2147483647 w 59"/>
              <a:gd name="T77" fmla="*/ 2147483647 h 119"/>
              <a:gd name="T78" fmla="*/ 2147483647 w 59"/>
              <a:gd name="T79" fmla="*/ 2147483647 h 119"/>
              <a:gd name="T80" fmla="*/ 2147483647 w 59"/>
              <a:gd name="T81" fmla="*/ 2147483647 h 119"/>
              <a:gd name="T82" fmla="*/ 2147483647 w 59"/>
              <a:gd name="T83" fmla="*/ 2147483647 h 119"/>
              <a:gd name="T84" fmla="*/ 2147483647 w 59"/>
              <a:gd name="T85" fmla="*/ 2147483647 h 1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9"/>
              <a:gd name="T130" fmla="*/ 0 h 119"/>
              <a:gd name="T131" fmla="*/ 59 w 59"/>
              <a:gd name="T132" fmla="*/ 119 h 1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9" h="119">
                <a:moveTo>
                  <a:pt x="59" y="40"/>
                </a:moveTo>
                <a:lnTo>
                  <a:pt x="57" y="34"/>
                </a:lnTo>
                <a:lnTo>
                  <a:pt x="57" y="29"/>
                </a:lnTo>
                <a:lnTo>
                  <a:pt x="54" y="29"/>
                </a:lnTo>
                <a:lnTo>
                  <a:pt x="52" y="29"/>
                </a:lnTo>
                <a:lnTo>
                  <a:pt x="50" y="27"/>
                </a:lnTo>
                <a:lnTo>
                  <a:pt x="48" y="23"/>
                </a:lnTo>
                <a:lnTo>
                  <a:pt x="44" y="25"/>
                </a:lnTo>
                <a:lnTo>
                  <a:pt x="40" y="25"/>
                </a:lnTo>
                <a:lnTo>
                  <a:pt x="40" y="29"/>
                </a:lnTo>
                <a:lnTo>
                  <a:pt x="40" y="32"/>
                </a:lnTo>
                <a:lnTo>
                  <a:pt x="38" y="32"/>
                </a:lnTo>
                <a:lnTo>
                  <a:pt x="34" y="32"/>
                </a:lnTo>
                <a:lnTo>
                  <a:pt x="36" y="23"/>
                </a:lnTo>
                <a:lnTo>
                  <a:pt x="40" y="11"/>
                </a:lnTo>
                <a:lnTo>
                  <a:pt x="36" y="11"/>
                </a:lnTo>
                <a:lnTo>
                  <a:pt x="34" y="11"/>
                </a:lnTo>
                <a:lnTo>
                  <a:pt x="34" y="7"/>
                </a:lnTo>
                <a:lnTo>
                  <a:pt x="31" y="7"/>
                </a:lnTo>
                <a:lnTo>
                  <a:pt x="29" y="5"/>
                </a:lnTo>
                <a:lnTo>
                  <a:pt x="27" y="2"/>
                </a:lnTo>
                <a:lnTo>
                  <a:pt x="25" y="0"/>
                </a:lnTo>
                <a:lnTo>
                  <a:pt x="23" y="0"/>
                </a:lnTo>
                <a:lnTo>
                  <a:pt x="21" y="0"/>
                </a:lnTo>
                <a:lnTo>
                  <a:pt x="19" y="4"/>
                </a:lnTo>
                <a:lnTo>
                  <a:pt x="19" y="5"/>
                </a:lnTo>
                <a:lnTo>
                  <a:pt x="17" y="7"/>
                </a:lnTo>
                <a:lnTo>
                  <a:pt x="13" y="9"/>
                </a:lnTo>
                <a:lnTo>
                  <a:pt x="8" y="9"/>
                </a:lnTo>
                <a:lnTo>
                  <a:pt x="6" y="13"/>
                </a:lnTo>
                <a:lnTo>
                  <a:pt x="8" y="15"/>
                </a:lnTo>
                <a:lnTo>
                  <a:pt x="11" y="19"/>
                </a:lnTo>
                <a:lnTo>
                  <a:pt x="11" y="21"/>
                </a:lnTo>
                <a:lnTo>
                  <a:pt x="13" y="23"/>
                </a:lnTo>
                <a:lnTo>
                  <a:pt x="15" y="25"/>
                </a:lnTo>
                <a:lnTo>
                  <a:pt x="11" y="29"/>
                </a:lnTo>
                <a:lnTo>
                  <a:pt x="6" y="29"/>
                </a:lnTo>
                <a:lnTo>
                  <a:pt x="4" y="32"/>
                </a:lnTo>
                <a:lnTo>
                  <a:pt x="4" y="34"/>
                </a:lnTo>
                <a:lnTo>
                  <a:pt x="0" y="36"/>
                </a:lnTo>
                <a:lnTo>
                  <a:pt x="11" y="53"/>
                </a:lnTo>
                <a:lnTo>
                  <a:pt x="13" y="55"/>
                </a:lnTo>
                <a:lnTo>
                  <a:pt x="19" y="55"/>
                </a:lnTo>
                <a:lnTo>
                  <a:pt x="23" y="57"/>
                </a:lnTo>
                <a:lnTo>
                  <a:pt x="23" y="59"/>
                </a:lnTo>
                <a:lnTo>
                  <a:pt x="19" y="63"/>
                </a:lnTo>
                <a:lnTo>
                  <a:pt x="21" y="65"/>
                </a:lnTo>
                <a:lnTo>
                  <a:pt x="25" y="67"/>
                </a:lnTo>
                <a:lnTo>
                  <a:pt x="25" y="69"/>
                </a:lnTo>
                <a:lnTo>
                  <a:pt x="25" y="71"/>
                </a:lnTo>
                <a:lnTo>
                  <a:pt x="27" y="75"/>
                </a:lnTo>
                <a:lnTo>
                  <a:pt x="25" y="77"/>
                </a:lnTo>
                <a:lnTo>
                  <a:pt x="21" y="80"/>
                </a:lnTo>
                <a:lnTo>
                  <a:pt x="19" y="82"/>
                </a:lnTo>
                <a:lnTo>
                  <a:pt x="19" y="90"/>
                </a:lnTo>
                <a:lnTo>
                  <a:pt x="17" y="101"/>
                </a:lnTo>
                <a:lnTo>
                  <a:pt x="19" y="107"/>
                </a:lnTo>
                <a:lnTo>
                  <a:pt x="21" y="109"/>
                </a:lnTo>
                <a:lnTo>
                  <a:pt x="25" y="113"/>
                </a:lnTo>
                <a:lnTo>
                  <a:pt x="27" y="115"/>
                </a:lnTo>
                <a:lnTo>
                  <a:pt x="29" y="117"/>
                </a:lnTo>
                <a:lnTo>
                  <a:pt x="32" y="119"/>
                </a:lnTo>
                <a:lnTo>
                  <a:pt x="34" y="117"/>
                </a:lnTo>
                <a:lnTo>
                  <a:pt x="38" y="115"/>
                </a:lnTo>
                <a:lnTo>
                  <a:pt x="40" y="113"/>
                </a:lnTo>
                <a:lnTo>
                  <a:pt x="42" y="111"/>
                </a:lnTo>
                <a:lnTo>
                  <a:pt x="44" y="109"/>
                </a:lnTo>
                <a:lnTo>
                  <a:pt x="48" y="107"/>
                </a:lnTo>
                <a:lnTo>
                  <a:pt x="52" y="109"/>
                </a:lnTo>
                <a:lnTo>
                  <a:pt x="54" y="109"/>
                </a:lnTo>
                <a:lnTo>
                  <a:pt x="52" y="101"/>
                </a:lnTo>
                <a:lnTo>
                  <a:pt x="50" y="90"/>
                </a:lnTo>
                <a:lnTo>
                  <a:pt x="50" y="86"/>
                </a:lnTo>
                <a:lnTo>
                  <a:pt x="50" y="82"/>
                </a:lnTo>
                <a:lnTo>
                  <a:pt x="48" y="80"/>
                </a:lnTo>
                <a:lnTo>
                  <a:pt x="46" y="78"/>
                </a:lnTo>
                <a:lnTo>
                  <a:pt x="46" y="77"/>
                </a:lnTo>
                <a:lnTo>
                  <a:pt x="48" y="69"/>
                </a:lnTo>
                <a:lnTo>
                  <a:pt x="46" y="65"/>
                </a:lnTo>
                <a:lnTo>
                  <a:pt x="46" y="61"/>
                </a:lnTo>
                <a:lnTo>
                  <a:pt x="50" y="57"/>
                </a:lnTo>
                <a:lnTo>
                  <a:pt x="52" y="55"/>
                </a:lnTo>
                <a:lnTo>
                  <a:pt x="54" y="50"/>
                </a:lnTo>
                <a:lnTo>
                  <a:pt x="54" y="48"/>
                </a:lnTo>
                <a:lnTo>
                  <a:pt x="56" y="44"/>
                </a:lnTo>
                <a:lnTo>
                  <a:pt x="59" y="40"/>
                </a:lnTo>
                <a:close/>
              </a:path>
            </a:pathLst>
          </a:custGeom>
          <a:solidFill>
            <a:srgbClr val="EAEAEA"/>
          </a:solidFill>
          <a:ln w="2520">
            <a:solidFill>
              <a:srgbClr val="C0C0C0"/>
            </a:solidFill>
            <a:round/>
            <a:headEnd/>
            <a:tailEnd/>
          </a:ln>
        </p:spPr>
        <p:txBody>
          <a:bodyPr wrap="none" anchor="ctr"/>
          <a:lstStyle/>
          <a:p>
            <a:endParaRPr lang="en-US"/>
          </a:p>
        </p:txBody>
      </p:sp>
      <p:sp>
        <p:nvSpPr>
          <p:cNvPr id="30887" name="Freeform 169"/>
          <p:cNvSpPr>
            <a:spLocks noChangeArrowheads="1"/>
          </p:cNvSpPr>
          <p:nvPr/>
        </p:nvSpPr>
        <p:spPr bwMode="auto">
          <a:xfrm>
            <a:off x="3448050" y="4086225"/>
            <a:ext cx="61913" cy="41275"/>
          </a:xfrm>
          <a:custGeom>
            <a:avLst/>
            <a:gdLst>
              <a:gd name="T0" fmla="*/ 2147483647 w 37"/>
              <a:gd name="T1" fmla="*/ 2147483647 h 26"/>
              <a:gd name="T2" fmla="*/ 2147483647 w 37"/>
              <a:gd name="T3" fmla="*/ 2147483647 h 26"/>
              <a:gd name="T4" fmla="*/ 2147483647 w 37"/>
              <a:gd name="T5" fmla="*/ 2147483647 h 26"/>
              <a:gd name="T6" fmla="*/ 2147483647 w 37"/>
              <a:gd name="T7" fmla="*/ 2147483647 h 26"/>
              <a:gd name="T8" fmla="*/ 2147483647 w 37"/>
              <a:gd name="T9" fmla="*/ 2147483647 h 26"/>
              <a:gd name="T10" fmla="*/ 2147483647 w 37"/>
              <a:gd name="T11" fmla="*/ 2147483647 h 26"/>
              <a:gd name="T12" fmla="*/ 2147483647 w 37"/>
              <a:gd name="T13" fmla="*/ 2147483647 h 26"/>
              <a:gd name="T14" fmla="*/ 2147483647 w 37"/>
              <a:gd name="T15" fmla="*/ 2147483647 h 26"/>
              <a:gd name="T16" fmla="*/ 2147483647 w 37"/>
              <a:gd name="T17" fmla="*/ 2147483647 h 26"/>
              <a:gd name="T18" fmla="*/ 2147483647 w 37"/>
              <a:gd name="T19" fmla="*/ 2147483647 h 26"/>
              <a:gd name="T20" fmla="*/ 2147483647 w 37"/>
              <a:gd name="T21" fmla="*/ 2147483647 h 26"/>
              <a:gd name="T22" fmla="*/ 2147483647 w 37"/>
              <a:gd name="T23" fmla="*/ 2147483647 h 26"/>
              <a:gd name="T24" fmla="*/ 2147483647 w 37"/>
              <a:gd name="T25" fmla="*/ 2147483647 h 26"/>
              <a:gd name="T26" fmla="*/ 2147483647 w 37"/>
              <a:gd name="T27" fmla="*/ 2147483647 h 26"/>
              <a:gd name="T28" fmla="*/ 2147483647 w 37"/>
              <a:gd name="T29" fmla="*/ 2147483647 h 26"/>
              <a:gd name="T30" fmla="*/ 2147483647 w 37"/>
              <a:gd name="T31" fmla="*/ 2147483647 h 26"/>
              <a:gd name="T32" fmla="*/ 2147483647 w 37"/>
              <a:gd name="T33" fmla="*/ 2147483647 h 26"/>
              <a:gd name="T34" fmla="*/ 2147483647 w 37"/>
              <a:gd name="T35" fmla="*/ 2147483647 h 26"/>
              <a:gd name="T36" fmla="*/ 2147483647 w 37"/>
              <a:gd name="T37" fmla="*/ 2147483647 h 26"/>
              <a:gd name="T38" fmla="*/ 2147483647 w 37"/>
              <a:gd name="T39" fmla="*/ 2147483647 h 26"/>
              <a:gd name="T40" fmla="*/ 2147483647 w 37"/>
              <a:gd name="T41" fmla="*/ 2147483647 h 26"/>
              <a:gd name="T42" fmla="*/ 2147483647 w 37"/>
              <a:gd name="T43" fmla="*/ 2147483647 h 26"/>
              <a:gd name="T44" fmla="*/ 2147483647 w 37"/>
              <a:gd name="T45" fmla="*/ 0 h 26"/>
              <a:gd name="T46" fmla="*/ 2147483647 w 37"/>
              <a:gd name="T47" fmla="*/ 0 h 26"/>
              <a:gd name="T48" fmla="*/ 2147483647 w 37"/>
              <a:gd name="T49" fmla="*/ 0 h 26"/>
              <a:gd name="T50" fmla="*/ 2147483647 w 37"/>
              <a:gd name="T51" fmla="*/ 2147483647 h 26"/>
              <a:gd name="T52" fmla="*/ 0 w 37"/>
              <a:gd name="T53" fmla="*/ 2147483647 h 26"/>
              <a:gd name="T54" fmla="*/ 2147483647 w 37"/>
              <a:gd name="T55" fmla="*/ 2147483647 h 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7"/>
              <a:gd name="T85" fmla="*/ 0 h 26"/>
              <a:gd name="T86" fmla="*/ 37 w 37"/>
              <a:gd name="T87" fmla="*/ 26 h 2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7" h="26">
                <a:moveTo>
                  <a:pt x="2" y="7"/>
                </a:moveTo>
                <a:lnTo>
                  <a:pt x="2" y="11"/>
                </a:lnTo>
                <a:lnTo>
                  <a:pt x="6" y="13"/>
                </a:lnTo>
                <a:lnTo>
                  <a:pt x="12" y="15"/>
                </a:lnTo>
                <a:lnTo>
                  <a:pt x="12" y="19"/>
                </a:lnTo>
                <a:lnTo>
                  <a:pt x="14" y="25"/>
                </a:lnTo>
                <a:lnTo>
                  <a:pt x="17" y="25"/>
                </a:lnTo>
                <a:lnTo>
                  <a:pt x="19" y="25"/>
                </a:lnTo>
                <a:lnTo>
                  <a:pt x="19" y="26"/>
                </a:lnTo>
                <a:lnTo>
                  <a:pt x="21" y="25"/>
                </a:lnTo>
                <a:lnTo>
                  <a:pt x="21" y="21"/>
                </a:lnTo>
                <a:lnTo>
                  <a:pt x="23" y="21"/>
                </a:lnTo>
                <a:lnTo>
                  <a:pt x="27" y="21"/>
                </a:lnTo>
                <a:lnTo>
                  <a:pt x="31" y="19"/>
                </a:lnTo>
                <a:lnTo>
                  <a:pt x="33" y="17"/>
                </a:lnTo>
                <a:lnTo>
                  <a:pt x="33" y="15"/>
                </a:lnTo>
                <a:lnTo>
                  <a:pt x="33" y="11"/>
                </a:lnTo>
                <a:lnTo>
                  <a:pt x="33" y="9"/>
                </a:lnTo>
                <a:lnTo>
                  <a:pt x="33" y="7"/>
                </a:lnTo>
                <a:lnTo>
                  <a:pt x="35" y="7"/>
                </a:lnTo>
                <a:lnTo>
                  <a:pt x="37" y="3"/>
                </a:lnTo>
                <a:lnTo>
                  <a:pt x="35" y="0"/>
                </a:lnTo>
                <a:lnTo>
                  <a:pt x="23" y="0"/>
                </a:lnTo>
                <a:lnTo>
                  <a:pt x="16" y="0"/>
                </a:lnTo>
                <a:lnTo>
                  <a:pt x="10" y="3"/>
                </a:lnTo>
                <a:lnTo>
                  <a:pt x="0" y="5"/>
                </a:lnTo>
                <a:lnTo>
                  <a:pt x="2" y="7"/>
                </a:lnTo>
                <a:close/>
              </a:path>
            </a:pathLst>
          </a:custGeom>
          <a:solidFill>
            <a:srgbClr val="EAEAEA"/>
          </a:solidFill>
          <a:ln w="2520">
            <a:solidFill>
              <a:srgbClr val="C0C0C0"/>
            </a:solidFill>
            <a:round/>
            <a:headEnd/>
            <a:tailEnd/>
          </a:ln>
        </p:spPr>
        <p:txBody>
          <a:bodyPr wrap="none" anchor="ctr"/>
          <a:lstStyle/>
          <a:p>
            <a:endParaRPr lang="en-US"/>
          </a:p>
        </p:txBody>
      </p:sp>
      <p:sp>
        <p:nvSpPr>
          <p:cNvPr id="30888" name="Freeform 170"/>
          <p:cNvSpPr>
            <a:spLocks noChangeArrowheads="1"/>
          </p:cNvSpPr>
          <p:nvPr/>
        </p:nvSpPr>
        <p:spPr bwMode="auto">
          <a:xfrm>
            <a:off x="3484563" y="4086225"/>
            <a:ext cx="155575" cy="130175"/>
          </a:xfrm>
          <a:custGeom>
            <a:avLst/>
            <a:gdLst>
              <a:gd name="T0" fmla="*/ 2147483647 w 92"/>
              <a:gd name="T1" fmla="*/ 2147483647 h 82"/>
              <a:gd name="T2" fmla="*/ 2147483647 w 92"/>
              <a:gd name="T3" fmla="*/ 2147483647 h 82"/>
              <a:gd name="T4" fmla="*/ 2147483647 w 92"/>
              <a:gd name="T5" fmla="*/ 2147483647 h 82"/>
              <a:gd name="T6" fmla="*/ 2147483647 w 92"/>
              <a:gd name="T7" fmla="*/ 2147483647 h 82"/>
              <a:gd name="T8" fmla="*/ 2147483647 w 92"/>
              <a:gd name="T9" fmla="*/ 2147483647 h 82"/>
              <a:gd name="T10" fmla="*/ 2147483647 w 92"/>
              <a:gd name="T11" fmla="*/ 2147483647 h 82"/>
              <a:gd name="T12" fmla="*/ 2147483647 w 92"/>
              <a:gd name="T13" fmla="*/ 2147483647 h 82"/>
              <a:gd name="T14" fmla="*/ 2147483647 w 92"/>
              <a:gd name="T15" fmla="*/ 2147483647 h 82"/>
              <a:gd name="T16" fmla="*/ 2147483647 w 92"/>
              <a:gd name="T17" fmla="*/ 2147483647 h 82"/>
              <a:gd name="T18" fmla="*/ 2147483647 w 92"/>
              <a:gd name="T19" fmla="*/ 2147483647 h 82"/>
              <a:gd name="T20" fmla="*/ 2147483647 w 92"/>
              <a:gd name="T21" fmla="*/ 2147483647 h 82"/>
              <a:gd name="T22" fmla="*/ 2147483647 w 92"/>
              <a:gd name="T23" fmla="*/ 2147483647 h 82"/>
              <a:gd name="T24" fmla="*/ 2147483647 w 92"/>
              <a:gd name="T25" fmla="*/ 2147483647 h 82"/>
              <a:gd name="T26" fmla="*/ 2147483647 w 92"/>
              <a:gd name="T27" fmla="*/ 2147483647 h 82"/>
              <a:gd name="T28" fmla="*/ 2147483647 w 92"/>
              <a:gd name="T29" fmla="*/ 2147483647 h 82"/>
              <a:gd name="T30" fmla="*/ 2147483647 w 92"/>
              <a:gd name="T31" fmla="*/ 2147483647 h 82"/>
              <a:gd name="T32" fmla="*/ 2147483647 w 92"/>
              <a:gd name="T33" fmla="*/ 2147483647 h 82"/>
              <a:gd name="T34" fmla="*/ 2147483647 w 92"/>
              <a:gd name="T35" fmla="*/ 2147483647 h 82"/>
              <a:gd name="T36" fmla="*/ 2147483647 w 92"/>
              <a:gd name="T37" fmla="*/ 2147483647 h 82"/>
              <a:gd name="T38" fmla="*/ 2147483647 w 92"/>
              <a:gd name="T39" fmla="*/ 2147483647 h 82"/>
              <a:gd name="T40" fmla="*/ 2147483647 w 92"/>
              <a:gd name="T41" fmla="*/ 2147483647 h 82"/>
              <a:gd name="T42" fmla="*/ 2147483647 w 92"/>
              <a:gd name="T43" fmla="*/ 2147483647 h 82"/>
              <a:gd name="T44" fmla="*/ 2147483647 w 92"/>
              <a:gd name="T45" fmla="*/ 2147483647 h 82"/>
              <a:gd name="T46" fmla="*/ 2147483647 w 92"/>
              <a:gd name="T47" fmla="*/ 2147483647 h 82"/>
              <a:gd name="T48" fmla="*/ 2147483647 w 92"/>
              <a:gd name="T49" fmla="*/ 2147483647 h 82"/>
              <a:gd name="T50" fmla="*/ 2147483647 w 92"/>
              <a:gd name="T51" fmla="*/ 2147483647 h 82"/>
              <a:gd name="T52" fmla="*/ 2147483647 w 92"/>
              <a:gd name="T53" fmla="*/ 2147483647 h 82"/>
              <a:gd name="T54" fmla="*/ 2147483647 w 92"/>
              <a:gd name="T55" fmla="*/ 2147483647 h 82"/>
              <a:gd name="T56" fmla="*/ 2147483647 w 92"/>
              <a:gd name="T57" fmla="*/ 2147483647 h 82"/>
              <a:gd name="T58" fmla="*/ 2147483647 w 92"/>
              <a:gd name="T59" fmla="*/ 2147483647 h 82"/>
              <a:gd name="T60" fmla="*/ 2147483647 w 92"/>
              <a:gd name="T61" fmla="*/ 2147483647 h 82"/>
              <a:gd name="T62" fmla="*/ 2147483647 w 92"/>
              <a:gd name="T63" fmla="*/ 2147483647 h 82"/>
              <a:gd name="T64" fmla="*/ 2147483647 w 92"/>
              <a:gd name="T65" fmla="*/ 2147483647 h 82"/>
              <a:gd name="T66" fmla="*/ 2147483647 w 92"/>
              <a:gd name="T67" fmla="*/ 2147483647 h 82"/>
              <a:gd name="T68" fmla="*/ 2147483647 w 92"/>
              <a:gd name="T69" fmla="*/ 2147483647 h 82"/>
              <a:gd name="T70" fmla="*/ 2147483647 w 92"/>
              <a:gd name="T71" fmla="*/ 2147483647 h 82"/>
              <a:gd name="T72" fmla="*/ 2147483647 w 92"/>
              <a:gd name="T73" fmla="*/ 2147483647 h 82"/>
              <a:gd name="T74" fmla="*/ 2147483647 w 92"/>
              <a:gd name="T75" fmla="*/ 2147483647 h 82"/>
              <a:gd name="T76" fmla="*/ 2147483647 w 92"/>
              <a:gd name="T77" fmla="*/ 0 h 82"/>
              <a:gd name="T78" fmla="*/ 2147483647 w 92"/>
              <a:gd name="T79" fmla="*/ 2147483647 h 82"/>
              <a:gd name="T80" fmla="*/ 2147483647 w 92"/>
              <a:gd name="T81" fmla="*/ 2147483647 h 82"/>
              <a:gd name="T82" fmla="*/ 2147483647 w 92"/>
              <a:gd name="T83" fmla="*/ 2147483647 h 82"/>
              <a:gd name="T84" fmla="*/ 2147483647 w 92"/>
              <a:gd name="T85" fmla="*/ 2147483647 h 82"/>
              <a:gd name="T86" fmla="*/ 2147483647 w 92"/>
              <a:gd name="T87" fmla="*/ 2147483647 h 82"/>
              <a:gd name="T88" fmla="*/ 2147483647 w 92"/>
              <a:gd name="T89" fmla="*/ 2147483647 h 82"/>
              <a:gd name="T90" fmla="*/ 2147483647 w 92"/>
              <a:gd name="T91" fmla="*/ 2147483647 h 82"/>
              <a:gd name="T92" fmla="*/ 0 w 92"/>
              <a:gd name="T93" fmla="*/ 2147483647 h 82"/>
              <a:gd name="T94" fmla="*/ 2147483647 w 92"/>
              <a:gd name="T95" fmla="*/ 2147483647 h 82"/>
              <a:gd name="T96" fmla="*/ 2147483647 w 92"/>
              <a:gd name="T97" fmla="*/ 2147483647 h 82"/>
              <a:gd name="T98" fmla="*/ 2147483647 w 92"/>
              <a:gd name="T99" fmla="*/ 2147483647 h 82"/>
              <a:gd name="T100" fmla="*/ 2147483647 w 92"/>
              <a:gd name="T101" fmla="*/ 2147483647 h 82"/>
              <a:gd name="T102" fmla="*/ 2147483647 w 92"/>
              <a:gd name="T103" fmla="*/ 2147483647 h 8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2"/>
              <a:gd name="T157" fmla="*/ 0 h 82"/>
              <a:gd name="T158" fmla="*/ 92 w 92"/>
              <a:gd name="T159" fmla="*/ 82 h 8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2" h="82">
                <a:moveTo>
                  <a:pt x="18" y="59"/>
                </a:moveTo>
                <a:lnTo>
                  <a:pt x="19" y="57"/>
                </a:lnTo>
                <a:lnTo>
                  <a:pt x="21" y="55"/>
                </a:lnTo>
                <a:lnTo>
                  <a:pt x="23" y="53"/>
                </a:lnTo>
                <a:lnTo>
                  <a:pt x="25" y="51"/>
                </a:lnTo>
                <a:lnTo>
                  <a:pt x="29" y="48"/>
                </a:lnTo>
                <a:lnTo>
                  <a:pt x="29" y="42"/>
                </a:lnTo>
                <a:lnTo>
                  <a:pt x="31" y="38"/>
                </a:lnTo>
                <a:lnTo>
                  <a:pt x="33" y="38"/>
                </a:lnTo>
                <a:lnTo>
                  <a:pt x="35" y="38"/>
                </a:lnTo>
                <a:lnTo>
                  <a:pt x="39" y="40"/>
                </a:lnTo>
                <a:lnTo>
                  <a:pt x="43" y="40"/>
                </a:lnTo>
                <a:lnTo>
                  <a:pt x="46" y="40"/>
                </a:lnTo>
                <a:lnTo>
                  <a:pt x="48" y="42"/>
                </a:lnTo>
                <a:lnTo>
                  <a:pt x="50" y="48"/>
                </a:lnTo>
                <a:lnTo>
                  <a:pt x="52" y="49"/>
                </a:lnTo>
                <a:lnTo>
                  <a:pt x="54" y="53"/>
                </a:lnTo>
                <a:lnTo>
                  <a:pt x="56" y="55"/>
                </a:lnTo>
                <a:lnTo>
                  <a:pt x="56" y="59"/>
                </a:lnTo>
                <a:lnTo>
                  <a:pt x="56" y="63"/>
                </a:lnTo>
                <a:lnTo>
                  <a:pt x="54" y="67"/>
                </a:lnTo>
                <a:lnTo>
                  <a:pt x="60" y="65"/>
                </a:lnTo>
                <a:lnTo>
                  <a:pt x="62" y="65"/>
                </a:lnTo>
                <a:lnTo>
                  <a:pt x="66" y="65"/>
                </a:lnTo>
                <a:lnTo>
                  <a:pt x="67" y="63"/>
                </a:lnTo>
                <a:lnTo>
                  <a:pt x="67" y="61"/>
                </a:lnTo>
                <a:lnTo>
                  <a:pt x="69" y="63"/>
                </a:lnTo>
                <a:lnTo>
                  <a:pt x="71" y="69"/>
                </a:lnTo>
                <a:lnTo>
                  <a:pt x="71" y="76"/>
                </a:lnTo>
                <a:lnTo>
                  <a:pt x="69" y="78"/>
                </a:lnTo>
                <a:lnTo>
                  <a:pt x="71" y="82"/>
                </a:lnTo>
                <a:lnTo>
                  <a:pt x="73" y="80"/>
                </a:lnTo>
                <a:lnTo>
                  <a:pt x="77" y="74"/>
                </a:lnTo>
                <a:lnTo>
                  <a:pt x="81" y="72"/>
                </a:lnTo>
                <a:lnTo>
                  <a:pt x="81" y="74"/>
                </a:lnTo>
                <a:lnTo>
                  <a:pt x="85" y="72"/>
                </a:lnTo>
                <a:lnTo>
                  <a:pt x="85" y="71"/>
                </a:lnTo>
                <a:lnTo>
                  <a:pt x="85" y="67"/>
                </a:lnTo>
                <a:lnTo>
                  <a:pt x="87" y="67"/>
                </a:lnTo>
                <a:lnTo>
                  <a:pt x="92" y="63"/>
                </a:lnTo>
                <a:lnTo>
                  <a:pt x="92" y="59"/>
                </a:lnTo>
                <a:lnTo>
                  <a:pt x="89" y="55"/>
                </a:lnTo>
                <a:lnTo>
                  <a:pt x="90" y="49"/>
                </a:lnTo>
                <a:lnTo>
                  <a:pt x="92" y="48"/>
                </a:lnTo>
                <a:lnTo>
                  <a:pt x="89" y="46"/>
                </a:lnTo>
                <a:lnTo>
                  <a:pt x="85" y="44"/>
                </a:lnTo>
                <a:lnTo>
                  <a:pt x="83" y="40"/>
                </a:lnTo>
                <a:lnTo>
                  <a:pt x="81" y="38"/>
                </a:lnTo>
                <a:lnTo>
                  <a:pt x="77" y="36"/>
                </a:lnTo>
                <a:lnTo>
                  <a:pt x="75" y="34"/>
                </a:lnTo>
                <a:lnTo>
                  <a:pt x="71" y="36"/>
                </a:lnTo>
                <a:lnTo>
                  <a:pt x="69" y="34"/>
                </a:lnTo>
                <a:lnTo>
                  <a:pt x="79" y="28"/>
                </a:lnTo>
                <a:lnTo>
                  <a:pt x="75" y="28"/>
                </a:lnTo>
                <a:lnTo>
                  <a:pt x="73" y="26"/>
                </a:lnTo>
                <a:lnTo>
                  <a:pt x="73" y="23"/>
                </a:lnTo>
                <a:lnTo>
                  <a:pt x="69" y="21"/>
                </a:lnTo>
                <a:lnTo>
                  <a:pt x="71" y="17"/>
                </a:lnTo>
                <a:lnTo>
                  <a:pt x="71" y="13"/>
                </a:lnTo>
                <a:lnTo>
                  <a:pt x="71" y="7"/>
                </a:lnTo>
                <a:lnTo>
                  <a:pt x="69" y="5"/>
                </a:lnTo>
                <a:lnTo>
                  <a:pt x="66" y="5"/>
                </a:lnTo>
                <a:lnTo>
                  <a:pt x="60" y="3"/>
                </a:lnTo>
                <a:lnTo>
                  <a:pt x="58" y="3"/>
                </a:lnTo>
                <a:lnTo>
                  <a:pt x="58" y="5"/>
                </a:lnTo>
                <a:lnTo>
                  <a:pt x="56" y="7"/>
                </a:lnTo>
                <a:lnTo>
                  <a:pt x="52" y="5"/>
                </a:lnTo>
                <a:lnTo>
                  <a:pt x="50" y="3"/>
                </a:lnTo>
                <a:lnTo>
                  <a:pt x="46" y="5"/>
                </a:lnTo>
                <a:lnTo>
                  <a:pt x="43" y="5"/>
                </a:lnTo>
                <a:lnTo>
                  <a:pt x="43" y="1"/>
                </a:lnTo>
                <a:lnTo>
                  <a:pt x="37" y="1"/>
                </a:lnTo>
                <a:lnTo>
                  <a:pt x="29" y="1"/>
                </a:lnTo>
                <a:lnTo>
                  <a:pt x="27" y="0"/>
                </a:lnTo>
                <a:lnTo>
                  <a:pt x="23" y="1"/>
                </a:lnTo>
                <a:lnTo>
                  <a:pt x="18" y="1"/>
                </a:lnTo>
                <a:lnTo>
                  <a:pt x="14" y="0"/>
                </a:lnTo>
                <a:lnTo>
                  <a:pt x="16" y="3"/>
                </a:lnTo>
                <a:lnTo>
                  <a:pt x="14" y="7"/>
                </a:lnTo>
                <a:lnTo>
                  <a:pt x="12" y="7"/>
                </a:lnTo>
                <a:lnTo>
                  <a:pt x="12" y="9"/>
                </a:lnTo>
                <a:lnTo>
                  <a:pt x="12" y="11"/>
                </a:lnTo>
                <a:lnTo>
                  <a:pt x="12" y="15"/>
                </a:lnTo>
                <a:lnTo>
                  <a:pt x="12" y="17"/>
                </a:lnTo>
                <a:lnTo>
                  <a:pt x="10" y="19"/>
                </a:lnTo>
                <a:lnTo>
                  <a:pt x="6" y="21"/>
                </a:lnTo>
                <a:lnTo>
                  <a:pt x="2" y="21"/>
                </a:lnTo>
                <a:lnTo>
                  <a:pt x="0" y="21"/>
                </a:lnTo>
                <a:lnTo>
                  <a:pt x="0" y="25"/>
                </a:lnTo>
                <a:lnTo>
                  <a:pt x="2" y="34"/>
                </a:lnTo>
                <a:lnTo>
                  <a:pt x="6" y="42"/>
                </a:lnTo>
                <a:lnTo>
                  <a:pt x="8" y="42"/>
                </a:lnTo>
                <a:lnTo>
                  <a:pt x="12" y="42"/>
                </a:lnTo>
                <a:lnTo>
                  <a:pt x="10" y="46"/>
                </a:lnTo>
                <a:lnTo>
                  <a:pt x="10" y="51"/>
                </a:lnTo>
                <a:lnTo>
                  <a:pt x="14" y="55"/>
                </a:lnTo>
                <a:lnTo>
                  <a:pt x="18" y="57"/>
                </a:lnTo>
                <a:lnTo>
                  <a:pt x="18" y="59"/>
                </a:lnTo>
                <a:close/>
              </a:path>
            </a:pathLst>
          </a:custGeom>
          <a:solidFill>
            <a:srgbClr val="EAEAEA"/>
          </a:solidFill>
          <a:ln w="2520">
            <a:solidFill>
              <a:srgbClr val="C0C0C0"/>
            </a:solidFill>
            <a:round/>
            <a:headEnd/>
            <a:tailEnd/>
          </a:ln>
        </p:spPr>
        <p:txBody>
          <a:bodyPr wrap="none" anchor="ctr"/>
          <a:lstStyle/>
          <a:p>
            <a:endParaRPr lang="en-US"/>
          </a:p>
        </p:txBody>
      </p:sp>
      <p:sp>
        <p:nvSpPr>
          <p:cNvPr id="30889" name="Freeform 171"/>
          <p:cNvSpPr>
            <a:spLocks noChangeArrowheads="1"/>
          </p:cNvSpPr>
          <p:nvPr/>
        </p:nvSpPr>
        <p:spPr bwMode="auto">
          <a:xfrm>
            <a:off x="1836738" y="3951288"/>
            <a:ext cx="88900" cy="103187"/>
          </a:xfrm>
          <a:custGeom>
            <a:avLst/>
            <a:gdLst>
              <a:gd name="T0" fmla="*/ 2147483647 w 52"/>
              <a:gd name="T1" fmla="*/ 2147483647 h 65"/>
              <a:gd name="T2" fmla="*/ 2147483647 w 52"/>
              <a:gd name="T3" fmla="*/ 2147483647 h 65"/>
              <a:gd name="T4" fmla="*/ 2147483647 w 52"/>
              <a:gd name="T5" fmla="*/ 2147483647 h 65"/>
              <a:gd name="T6" fmla="*/ 2147483647 w 52"/>
              <a:gd name="T7" fmla="*/ 2147483647 h 65"/>
              <a:gd name="T8" fmla="*/ 2147483647 w 52"/>
              <a:gd name="T9" fmla="*/ 2147483647 h 65"/>
              <a:gd name="T10" fmla="*/ 2147483647 w 52"/>
              <a:gd name="T11" fmla="*/ 2147483647 h 65"/>
              <a:gd name="T12" fmla="*/ 2147483647 w 52"/>
              <a:gd name="T13" fmla="*/ 2147483647 h 65"/>
              <a:gd name="T14" fmla="*/ 2147483647 w 52"/>
              <a:gd name="T15" fmla="*/ 2147483647 h 65"/>
              <a:gd name="T16" fmla="*/ 2147483647 w 52"/>
              <a:gd name="T17" fmla="*/ 2147483647 h 65"/>
              <a:gd name="T18" fmla="*/ 2147483647 w 52"/>
              <a:gd name="T19" fmla="*/ 2147483647 h 65"/>
              <a:gd name="T20" fmla="*/ 2147483647 w 52"/>
              <a:gd name="T21" fmla="*/ 2147483647 h 65"/>
              <a:gd name="T22" fmla="*/ 2147483647 w 52"/>
              <a:gd name="T23" fmla="*/ 2147483647 h 65"/>
              <a:gd name="T24" fmla="*/ 2147483647 w 52"/>
              <a:gd name="T25" fmla="*/ 2147483647 h 65"/>
              <a:gd name="T26" fmla="*/ 2147483647 w 52"/>
              <a:gd name="T27" fmla="*/ 2147483647 h 65"/>
              <a:gd name="T28" fmla="*/ 2147483647 w 52"/>
              <a:gd name="T29" fmla="*/ 2147483647 h 65"/>
              <a:gd name="T30" fmla="*/ 0 w 52"/>
              <a:gd name="T31" fmla="*/ 2147483647 h 65"/>
              <a:gd name="T32" fmla="*/ 2147483647 w 52"/>
              <a:gd name="T33" fmla="*/ 2147483647 h 65"/>
              <a:gd name="T34" fmla="*/ 2147483647 w 52"/>
              <a:gd name="T35" fmla="*/ 2147483647 h 65"/>
              <a:gd name="T36" fmla="*/ 2147483647 w 52"/>
              <a:gd name="T37" fmla="*/ 2147483647 h 65"/>
              <a:gd name="T38" fmla="*/ 2147483647 w 52"/>
              <a:gd name="T39" fmla="*/ 2147483647 h 65"/>
              <a:gd name="T40" fmla="*/ 2147483647 w 52"/>
              <a:gd name="T41" fmla="*/ 2147483647 h 65"/>
              <a:gd name="T42" fmla="*/ 2147483647 w 52"/>
              <a:gd name="T43" fmla="*/ 2147483647 h 65"/>
              <a:gd name="T44" fmla="*/ 2147483647 w 52"/>
              <a:gd name="T45" fmla="*/ 2147483647 h 65"/>
              <a:gd name="T46" fmla="*/ 2147483647 w 52"/>
              <a:gd name="T47" fmla="*/ 2147483647 h 65"/>
              <a:gd name="T48" fmla="*/ 2147483647 w 52"/>
              <a:gd name="T49" fmla="*/ 2147483647 h 65"/>
              <a:gd name="T50" fmla="*/ 2147483647 w 52"/>
              <a:gd name="T51" fmla="*/ 2147483647 h 65"/>
              <a:gd name="T52" fmla="*/ 2147483647 w 52"/>
              <a:gd name="T53" fmla="*/ 2147483647 h 65"/>
              <a:gd name="T54" fmla="*/ 2147483647 w 52"/>
              <a:gd name="T55" fmla="*/ 0 h 65"/>
              <a:gd name="T56" fmla="*/ 2147483647 w 52"/>
              <a:gd name="T57" fmla="*/ 0 h 65"/>
              <a:gd name="T58" fmla="*/ 2147483647 w 52"/>
              <a:gd name="T59" fmla="*/ 2147483647 h 65"/>
              <a:gd name="T60" fmla="*/ 2147483647 w 52"/>
              <a:gd name="T61" fmla="*/ 2147483647 h 65"/>
              <a:gd name="T62" fmla="*/ 2147483647 w 52"/>
              <a:gd name="T63" fmla="*/ 2147483647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65"/>
              <a:gd name="T98" fmla="*/ 52 w 52"/>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65">
                <a:moveTo>
                  <a:pt x="48" y="39"/>
                </a:moveTo>
                <a:lnTo>
                  <a:pt x="52" y="39"/>
                </a:lnTo>
                <a:lnTo>
                  <a:pt x="52" y="40"/>
                </a:lnTo>
                <a:lnTo>
                  <a:pt x="48" y="40"/>
                </a:lnTo>
                <a:lnTo>
                  <a:pt x="44" y="42"/>
                </a:lnTo>
                <a:lnTo>
                  <a:pt x="44" y="46"/>
                </a:lnTo>
                <a:lnTo>
                  <a:pt x="42" y="52"/>
                </a:lnTo>
                <a:lnTo>
                  <a:pt x="40" y="54"/>
                </a:lnTo>
                <a:lnTo>
                  <a:pt x="36" y="56"/>
                </a:lnTo>
                <a:lnTo>
                  <a:pt x="35" y="62"/>
                </a:lnTo>
                <a:lnTo>
                  <a:pt x="31" y="63"/>
                </a:lnTo>
                <a:lnTo>
                  <a:pt x="29" y="65"/>
                </a:lnTo>
                <a:lnTo>
                  <a:pt x="25" y="65"/>
                </a:lnTo>
                <a:lnTo>
                  <a:pt x="23" y="65"/>
                </a:lnTo>
                <a:lnTo>
                  <a:pt x="10" y="56"/>
                </a:lnTo>
                <a:lnTo>
                  <a:pt x="0" y="44"/>
                </a:lnTo>
                <a:lnTo>
                  <a:pt x="2" y="42"/>
                </a:lnTo>
                <a:lnTo>
                  <a:pt x="2" y="39"/>
                </a:lnTo>
                <a:lnTo>
                  <a:pt x="6" y="33"/>
                </a:lnTo>
                <a:lnTo>
                  <a:pt x="10" y="27"/>
                </a:lnTo>
                <a:lnTo>
                  <a:pt x="25" y="27"/>
                </a:lnTo>
                <a:lnTo>
                  <a:pt x="25" y="25"/>
                </a:lnTo>
                <a:lnTo>
                  <a:pt x="21" y="19"/>
                </a:lnTo>
                <a:lnTo>
                  <a:pt x="17" y="15"/>
                </a:lnTo>
                <a:lnTo>
                  <a:pt x="15" y="12"/>
                </a:lnTo>
                <a:lnTo>
                  <a:pt x="15" y="8"/>
                </a:lnTo>
                <a:lnTo>
                  <a:pt x="19" y="8"/>
                </a:lnTo>
                <a:lnTo>
                  <a:pt x="21" y="0"/>
                </a:lnTo>
                <a:lnTo>
                  <a:pt x="42" y="0"/>
                </a:lnTo>
                <a:lnTo>
                  <a:pt x="42" y="35"/>
                </a:lnTo>
                <a:lnTo>
                  <a:pt x="50" y="35"/>
                </a:lnTo>
                <a:lnTo>
                  <a:pt x="48" y="39"/>
                </a:lnTo>
                <a:close/>
              </a:path>
            </a:pathLst>
          </a:custGeom>
          <a:solidFill>
            <a:srgbClr val="EAEAEA"/>
          </a:solidFill>
          <a:ln w="2520">
            <a:solidFill>
              <a:srgbClr val="C0C0C0"/>
            </a:solidFill>
            <a:round/>
            <a:headEnd/>
            <a:tailEnd/>
          </a:ln>
        </p:spPr>
        <p:txBody>
          <a:bodyPr wrap="none" anchor="ctr"/>
          <a:lstStyle/>
          <a:p>
            <a:endParaRPr lang="en-US"/>
          </a:p>
        </p:txBody>
      </p:sp>
      <p:sp>
        <p:nvSpPr>
          <p:cNvPr id="30890" name="Freeform 172"/>
          <p:cNvSpPr>
            <a:spLocks noChangeArrowheads="1"/>
          </p:cNvSpPr>
          <p:nvPr/>
        </p:nvSpPr>
        <p:spPr bwMode="auto">
          <a:xfrm>
            <a:off x="2270125" y="1865313"/>
            <a:ext cx="1279525" cy="915987"/>
          </a:xfrm>
          <a:custGeom>
            <a:avLst/>
            <a:gdLst>
              <a:gd name="T0" fmla="*/ 2147483647 w 751"/>
              <a:gd name="T1" fmla="*/ 2147483647 h 577"/>
              <a:gd name="T2" fmla="*/ 2147483647 w 751"/>
              <a:gd name="T3" fmla="*/ 2147483647 h 577"/>
              <a:gd name="T4" fmla="*/ 2147483647 w 751"/>
              <a:gd name="T5" fmla="*/ 2147483647 h 577"/>
              <a:gd name="T6" fmla="*/ 2147483647 w 751"/>
              <a:gd name="T7" fmla="*/ 2147483647 h 577"/>
              <a:gd name="T8" fmla="*/ 2147483647 w 751"/>
              <a:gd name="T9" fmla="*/ 2147483647 h 577"/>
              <a:gd name="T10" fmla="*/ 2147483647 w 751"/>
              <a:gd name="T11" fmla="*/ 2147483647 h 577"/>
              <a:gd name="T12" fmla="*/ 2147483647 w 751"/>
              <a:gd name="T13" fmla="*/ 2147483647 h 577"/>
              <a:gd name="T14" fmla="*/ 2147483647 w 751"/>
              <a:gd name="T15" fmla="*/ 2147483647 h 577"/>
              <a:gd name="T16" fmla="*/ 2147483647 w 751"/>
              <a:gd name="T17" fmla="*/ 2147483647 h 577"/>
              <a:gd name="T18" fmla="*/ 2147483647 w 751"/>
              <a:gd name="T19" fmla="*/ 2147483647 h 577"/>
              <a:gd name="T20" fmla="*/ 2147483647 w 751"/>
              <a:gd name="T21" fmla="*/ 2147483647 h 577"/>
              <a:gd name="T22" fmla="*/ 2147483647 w 751"/>
              <a:gd name="T23" fmla="*/ 2147483647 h 577"/>
              <a:gd name="T24" fmla="*/ 2147483647 w 751"/>
              <a:gd name="T25" fmla="*/ 2147483647 h 577"/>
              <a:gd name="T26" fmla="*/ 2147483647 w 751"/>
              <a:gd name="T27" fmla="*/ 2147483647 h 577"/>
              <a:gd name="T28" fmla="*/ 2147483647 w 751"/>
              <a:gd name="T29" fmla="*/ 2147483647 h 577"/>
              <a:gd name="T30" fmla="*/ 2147483647 w 751"/>
              <a:gd name="T31" fmla="*/ 2147483647 h 577"/>
              <a:gd name="T32" fmla="*/ 2147483647 w 751"/>
              <a:gd name="T33" fmla="*/ 2147483647 h 577"/>
              <a:gd name="T34" fmla="*/ 2147483647 w 751"/>
              <a:gd name="T35" fmla="*/ 2147483647 h 577"/>
              <a:gd name="T36" fmla="*/ 2147483647 w 751"/>
              <a:gd name="T37" fmla="*/ 2147483647 h 577"/>
              <a:gd name="T38" fmla="*/ 2147483647 w 751"/>
              <a:gd name="T39" fmla="*/ 2147483647 h 577"/>
              <a:gd name="T40" fmla="*/ 2147483647 w 751"/>
              <a:gd name="T41" fmla="*/ 2147483647 h 577"/>
              <a:gd name="T42" fmla="*/ 2147483647 w 751"/>
              <a:gd name="T43" fmla="*/ 2147483647 h 577"/>
              <a:gd name="T44" fmla="*/ 2147483647 w 751"/>
              <a:gd name="T45" fmla="*/ 2147483647 h 577"/>
              <a:gd name="T46" fmla="*/ 2147483647 w 751"/>
              <a:gd name="T47" fmla="*/ 2147483647 h 577"/>
              <a:gd name="T48" fmla="*/ 2147483647 w 751"/>
              <a:gd name="T49" fmla="*/ 2147483647 h 577"/>
              <a:gd name="T50" fmla="*/ 2147483647 w 751"/>
              <a:gd name="T51" fmla="*/ 2147483647 h 577"/>
              <a:gd name="T52" fmla="*/ 2147483647 w 751"/>
              <a:gd name="T53" fmla="*/ 2147483647 h 577"/>
              <a:gd name="T54" fmla="*/ 2147483647 w 751"/>
              <a:gd name="T55" fmla="*/ 2147483647 h 577"/>
              <a:gd name="T56" fmla="*/ 2147483647 w 751"/>
              <a:gd name="T57" fmla="*/ 2147483647 h 577"/>
              <a:gd name="T58" fmla="*/ 2147483647 w 751"/>
              <a:gd name="T59" fmla="*/ 2147483647 h 577"/>
              <a:gd name="T60" fmla="*/ 2147483647 w 751"/>
              <a:gd name="T61" fmla="*/ 2147483647 h 577"/>
              <a:gd name="T62" fmla="*/ 2147483647 w 751"/>
              <a:gd name="T63" fmla="*/ 2147483647 h 577"/>
              <a:gd name="T64" fmla="*/ 2147483647 w 751"/>
              <a:gd name="T65" fmla="*/ 2147483647 h 577"/>
              <a:gd name="T66" fmla="*/ 2147483647 w 751"/>
              <a:gd name="T67" fmla="*/ 2147483647 h 577"/>
              <a:gd name="T68" fmla="*/ 2147483647 w 751"/>
              <a:gd name="T69" fmla="*/ 2147483647 h 577"/>
              <a:gd name="T70" fmla="*/ 2147483647 w 751"/>
              <a:gd name="T71" fmla="*/ 2147483647 h 577"/>
              <a:gd name="T72" fmla="*/ 2147483647 w 751"/>
              <a:gd name="T73" fmla="*/ 2147483647 h 577"/>
              <a:gd name="T74" fmla="*/ 2147483647 w 751"/>
              <a:gd name="T75" fmla="*/ 2147483647 h 577"/>
              <a:gd name="T76" fmla="*/ 2147483647 w 751"/>
              <a:gd name="T77" fmla="*/ 2147483647 h 577"/>
              <a:gd name="T78" fmla="*/ 2147483647 w 751"/>
              <a:gd name="T79" fmla="*/ 2147483647 h 577"/>
              <a:gd name="T80" fmla="*/ 2147483647 w 751"/>
              <a:gd name="T81" fmla="*/ 2147483647 h 577"/>
              <a:gd name="T82" fmla="*/ 2147483647 w 751"/>
              <a:gd name="T83" fmla="*/ 2147483647 h 577"/>
              <a:gd name="T84" fmla="*/ 2147483647 w 751"/>
              <a:gd name="T85" fmla="*/ 2147483647 h 577"/>
              <a:gd name="T86" fmla="*/ 2147483647 w 751"/>
              <a:gd name="T87" fmla="*/ 2147483647 h 577"/>
              <a:gd name="T88" fmla="*/ 2147483647 w 751"/>
              <a:gd name="T89" fmla="*/ 2147483647 h 577"/>
              <a:gd name="T90" fmla="*/ 2147483647 w 751"/>
              <a:gd name="T91" fmla="*/ 2147483647 h 577"/>
              <a:gd name="T92" fmla="*/ 2147483647 w 751"/>
              <a:gd name="T93" fmla="*/ 2147483647 h 577"/>
              <a:gd name="T94" fmla="*/ 2147483647 w 751"/>
              <a:gd name="T95" fmla="*/ 2147483647 h 577"/>
              <a:gd name="T96" fmla="*/ 2147483647 w 751"/>
              <a:gd name="T97" fmla="*/ 2147483647 h 577"/>
              <a:gd name="T98" fmla="*/ 2147483647 w 751"/>
              <a:gd name="T99" fmla="*/ 2147483647 h 577"/>
              <a:gd name="T100" fmla="*/ 2147483647 w 751"/>
              <a:gd name="T101" fmla="*/ 2147483647 h 577"/>
              <a:gd name="T102" fmla="*/ 2147483647 w 751"/>
              <a:gd name="T103" fmla="*/ 2147483647 h 577"/>
              <a:gd name="T104" fmla="*/ 2147483647 w 751"/>
              <a:gd name="T105" fmla="*/ 2147483647 h 577"/>
              <a:gd name="T106" fmla="*/ 2147483647 w 751"/>
              <a:gd name="T107" fmla="*/ 2147483647 h 577"/>
              <a:gd name="T108" fmla="*/ 2147483647 w 751"/>
              <a:gd name="T109" fmla="*/ 2147483647 h 577"/>
              <a:gd name="T110" fmla="*/ 2147483647 w 751"/>
              <a:gd name="T111" fmla="*/ 2147483647 h 577"/>
              <a:gd name="T112" fmla="*/ 2147483647 w 751"/>
              <a:gd name="T113" fmla="*/ 2147483647 h 577"/>
              <a:gd name="T114" fmla="*/ 2147483647 w 751"/>
              <a:gd name="T115" fmla="*/ 2147483647 h 577"/>
              <a:gd name="T116" fmla="*/ 2147483647 w 751"/>
              <a:gd name="T117" fmla="*/ 2147483647 h 577"/>
              <a:gd name="T118" fmla="*/ 2147483647 w 751"/>
              <a:gd name="T119" fmla="*/ 2147483647 h 5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51"/>
              <a:gd name="T181" fmla="*/ 0 h 577"/>
              <a:gd name="T182" fmla="*/ 751 w 751"/>
              <a:gd name="T183" fmla="*/ 577 h 5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51" h="577">
                <a:moveTo>
                  <a:pt x="275" y="71"/>
                </a:moveTo>
                <a:lnTo>
                  <a:pt x="257" y="63"/>
                </a:lnTo>
                <a:lnTo>
                  <a:pt x="242" y="57"/>
                </a:lnTo>
                <a:lnTo>
                  <a:pt x="236" y="63"/>
                </a:lnTo>
                <a:lnTo>
                  <a:pt x="231" y="71"/>
                </a:lnTo>
                <a:lnTo>
                  <a:pt x="229" y="55"/>
                </a:lnTo>
                <a:lnTo>
                  <a:pt x="227" y="44"/>
                </a:lnTo>
                <a:lnTo>
                  <a:pt x="217" y="44"/>
                </a:lnTo>
                <a:lnTo>
                  <a:pt x="211" y="46"/>
                </a:lnTo>
                <a:lnTo>
                  <a:pt x="211" y="48"/>
                </a:lnTo>
                <a:lnTo>
                  <a:pt x="211" y="51"/>
                </a:lnTo>
                <a:lnTo>
                  <a:pt x="208" y="49"/>
                </a:lnTo>
                <a:lnTo>
                  <a:pt x="208" y="48"/>
                </a:lnTo>
                <a:lnTo>
                  <a:pt x="202" y="48"/>
                </a:lnTo>
                <a:lnTo>
                  <a:pt x="198" y="51"/>
                </a:lnTo>
                <a:lnTo>
                  <a:pt x="194" y="49"/>
                </a:lnTo>
                <a:lnTo>
                  <a:pt x="188" y="48"/>
                </a:lnTo>
                <a:lnTo>
                  <a:pt x="169" y="51"/>
                </a:lnTo>
                <a:lnTo>
                  <a:pt x="150" y="57"/>
                </a:lnTo>
                <a:lnTo>
                  <a:pt x="152" y="63"/>
                </a:lnTo>
                <a:lnTo>
                  <a:pt x="154" y="71"/>
                </a:lnTo>
                <a:lnTo>
                  <a:pt x="148" y="63"/>
                </a:lnTo>
                <a:lnTo>
                  <a:pt x="144" y="57"/>
                </a:lnTo>
                <a:lnTo>
                  <a:pt x="140" y="57"/>
                </a:lnTo>
                <a:lnTo>
                  <a:pt x="137" y="57"/>
                </a:lnTo>
                <a:lnTo>
                  <a:pt x="133" y="65"/>
                </a:lnTo>
                <a:lnTo>
                  <a:pt x="129" y="74"/>
                </a:lnTo>
                <a:lnTo>
                  <a:pt x="131" y="76"/>
                </a:lnTo>
                <a:lnTo>
                  <a:pt x="135" y="80"/>
                </a:lnTo>
                <a:lnTo>
                  <a:pt x="127" y="76"/>
                </a:lnTo>
                <a:lnTo>
                  <a:pt x="119" y="74"/>
                </a:lnTo>
                <a:lnTo>
                  <a:pt x="114" y="74"/>
                </a:lnTo>
                <a:lnTo>
                  <a:pt x="108" y="76"/>
                </a:lnTo>
                <a:lnTo>
                  <a:pt x="96" y="80"/>
                </a:lnTo>
                <a:lnTo>
                  <a:pt x="85" y="86"/>
                </a:lnTo>
                <a:lnTo>
                  <a:pt x="73" y="88"/>
                </a:lnTo>
                <a:lnTo>
                  <a:pt x="64" y="92"/>
                </a:lnTo>
                <a:lnTo>
                  <a:pt x="62" y="96"/>
                </a:lnTo>
                <a:lnTo>
                  <a:pt x="62" y="99"/>
                </a:lnTo>
                <a:lnTo>
                  <a:pt x="60" y="101"/>
                </a:lnTo>
                <a:lnTo>
                  <a:pt x="62" y="105"/>
                </a:lnTo>
                <a:lnTo>
                  <a:pt x="67" y="103"/>
                </a:lnTo>
                <a:lnTo>
                  <a:pt x="73" y="101"/>
                </a:lnTo>
                <a:lnTo>
                  <a:pt x="77" y="103"/>
                </a:lnTo>
                <a:lnTo>
                  <a:pt x="79" y="105"/>
                </a:lnTo>
                <a:lnTo>
                  <a:pt x="90" y="103"/>
                </a:lnTo>
                <a:lnTo>
                  <a:pt x="104" y="101"/>
                </a:lnTo>
                <a:lnTo>
                  <a:pt x="102" y="103"/>
                </a:lnTo>
                <a:lnTo>
                  <a:pt x="100" y="107"/>
                </a:lnTo>
                <a:lnTo>
                  <a:pt x="102" y="105"/>
                </a:lnTo>
                <a:lnTo>
                  <a:pt x="102" y="107"/>
                </a:lnTo>
                <a:lnTo>
                  <a:pt x="102" y="109"/>
                </a:lnTo>
                <a:lnTo>
                  <a:pt x="100" y="113"/>
                </a:lnTo>
                <a:lnTo>
                  <a:pt x="100" y="115"/>
                </a:lnTo>
                <a:lnTo>
                  <a:pt x="102" y="117"/>
                </a:lnTo>
                <a:lnTo>
                  <a:pt x="102" y="120"/>
                </a:lnTo>
                <a:lnTo>
                  <a:pt x="92" y="128"/>
                </a:lnTo>
                <a:lnTo>
                  <a:pt x="81" y="134"/>
                </a:lnTo>
                <a:lnTo>
                  <a:pt x="69" y="132"/>
                </a:lnTo>
                <a:lnTo>
                  <a:pt x="58" y="132"/>
                </a:lnTo>
                <a:lnTo>
                  <a:pt x="52" y="134"/>
                </a:lnTo>
                <a:lnTo>
                  <a:pt x="48" y="138"/>
                </a:lnTo>
                <a:lnTo>
                  <a:pt x="43" y="136"/>
                </a:lnTo>
                <a:lnTo>
                  <a:pt x="39" y="136"/>
                </a:lnTo>
                <a:lnTo>
                  <a:pt x="23" y="138"/>
                </a:lnTo>
                <a:lnTo>
                  <a:pt x="8" y="140"/>
                </a:lnTo>
                <a:lnTo>
                  <a:pt x="4" y="144"/>
                </a:lnTo>
                <a:lnTo>
                  <a:pt x="2" y="145"/>
                </a:lnTo>
                <a:lnTo>
                  <a:pt x="4" y="151"/>
                </a:lnTo>
                <a:lnTo>
                  <a:pt x="6" y="157"/>
                </a:lnTo>
                <a:lnTo>
                  <a:pt x="10" y="159"/>
                </a:lnTo>
                <a:lnTo>
                  <a:pt x="18" y="161"/>
                </a:lnTo>
                <a:lnTo>
                  <a:pt x="19" y="163"/>
                </a:lnTo>
                <a:lnTo>
                  <a:pt x="21" y="167"/>
                </a:lnTo>
                <a:lnTo>
                  <a:pt x="29" y="168"/>
                </a:lnTo>
                <a:lnTo>
                  <a:pt x="39" y="168"/>
                </a:lnTo>
                <a:lnTo>
                  <a:pt x="41" y="161"/>
                </a:lnTo>
                <a:lnTo>
                  <a:pt x="44" y="168"/>
                </a:lnTo>
                <a:lnTo>
                  <a:pt x="62" y="168"/>
                </a:lnTo>
                <a:lnTo>
                  <a:pt x="81" y="167"/>
                </a:lnTo>
                <a:lnTo>
                  <a:pt x="79" y="174"/>
                </a:lnTo>
                <a:lnTo>
                  <a:pt x="66" y="172"/>
                </a:lnTo>
                <a:lnTo>
                  <a:pt x="56" y="172"/>
                </a:lnTo>
                <a:lnTo>
                  <a:pt x="44" y="174"/>
                </a:lnTo>
                <a:lnTo>
                  <a:pt x="35" y="176"/>
                </a:lnTo>
                <a:lnTo>
                  <a:pt x="33" y="178"/>
                </a:lnTo>
                <a:lnTo>
                  <a:pt x="31" y="180"/>
                </a:lnTo>
                <a:lnTo>
                  <a:pt x="33" y="180"/>
                </a:lnTo>
                <a:lnTo>
                  <a:pt x="35" y="182"/>
                </a:lnTo>
                <a:lnTo>
                  <a:pt x="25" y="180"/>
                </a:lnTo>
                <a:lnTo>
                  <a:pt x="21" y="178"/>
                </a:lnTo>
                <a:lnTo>
                  <a:pt x="14" y="178"/>
                </a:lnTo>
                <a:lnTo>
                  <a:pt x="10" y="180"/>
                </a:lnTo>
                <a:lnTo>
                  <a:pt x="12" y="182"/>
                </a:lnTo>
                <a:lnTo>
                  <a:pt x="14" y="188"/>
                </a:lnTo>
                <a:lnTo>
                  <a:pt x="14" y="190"/>
                </a:lnTo>
                <a:lnTo>
                  <a:pt x="19" y="190"/>
                </a:lnTo>
                <a:lnTo>
                  <a:pt x="31" y="193"/>
                </a:lnTo>
                <a:lnTo>
                  <a:pt x="29" y="195"/>
                </a:lnTo>
                <a:lnTo>
                  <a:pt x="27" y="195"/>
                </a:lnTo>
                <a:lnTo>
                  <a:pt x="31" y="199"/>
                </a:lnTo>
                <a:lnTo>
                  <a:pt x="33" y="203"/>
                </a:lnTo>
                <a:lnTo>
                  <a:pt x="37" y="205"/>
                </a:lnTo>
                <a:lnTo>
                  <a:pt x="44" y="207"/>
                </a:lnTo>
                <a:lnTo>
                  <a:pt x="48" y="207"/>
                </a:lnTo>
                <a:lnTo>
                  <a:pt x="54" y="209"/>
                </a:lnTo>
                <a:lnTo>
                  <a:pt x="56" y="203"/>
                </a:lnTo>
                <a:lnTo>
                  <a:pt x="56" y="197"/>
                </a:lnTo>
                <a:lnTo>
                  <a:pt x="64" y="201"/>
                </a:lnTo>
                <a:lnTo>
                  <a:pt x="66" y="201"/>
                </a:lnTo>
                <a:lnTo>
                  <a:pt x="66" y="199"/>
                </a:lnTo>
                <a:lnTo>
                  <a:pt x="69" y="197"/>
                </a:lnTo>
                <a:lnTo>
                  <a:pt x="73" y="197"/>
                </a:lnTo>
                <a:lnTo>
                  <a:pt x="79" y="197"/>
                </a:lnTo>
                <a:lnTo>
                  <a:pt x="81" y="201"/>
                </a:lnTo>
                <a:lnTo>
                  <a:pt x="87" y="205"/>
                </a:lnTo>
                <a:lnTo>
                  <a:pt x="87" y="203"/>
                </a:lnTo>
                <a:lnTo>
                  <a:pt x="89" y="199"/>
                </a:lnTo>
                <a:lnTo>
                  <a:pt x="96" y="199"/>
                </a:lnTo>
                <a:lnTo>
                  <a:pt x="108" y="199"/>
                </a:lnTo>
                <a:lnTo>
                  <a:pt x="110" y="195"/>
                </a:lnTo>
                <a:lnTo>
                  <a:pt x="112" y="193"/>
                </a:lnTo>
                <a:lnTo>
                  <a:pt x="114" y="195"/>
                </a:lnTo>
                <a:lnTo>
                  <a:pt x="115" y="201"/>
                </a:lnTo>
                <a:lnTo>
                  <a:pt x="119" y="197"/>
                </a:lnTo>
                <a:lnTo>
                  <a:pt x="123" y="195"/>
                </a:lnTo>
                <a:lnTo>
                  <a:pt x="150" y="203"/>
                </a:lnTo>
                <a:lnTo>
                  <a:pt x="154" y="207"/>
                </a:lnTo>
                <a:lnTo>
                  <a:pt x="158" y="213"/>
                </a:lnTo>
                <a:lnTo>
                  <a:pt x="163" y="213"/>
                </a:lnTo>
                <a:lnTo>
                  <a:pt x="171" y="213"/>
                </a:lnTo>
                <a:lnTo>
                  <a:pt x="173" y="218"/>
                </a:lnTo>
                <a:lnTo>
                  <a:pt x="175" y="224"/>
                </a:lnTo>
                <a:lnTo>
                  <a:pt x="179" y="224"/>
                </a:lnTo>
                <a:lnTo>
                  <a:pt x="183" y="226"/>
                </a:lnTo>
                <a:lnTo>
                  <a:pt x="186" y="232"/>
                </a:lnTo>
                <a:lnTo>
                  <a:pt x="192" y="238"/>
                </a:lnTo>
                <a:lnTo>
                  <a:pt x="196" y="238"/>
                </a:lnTo>
                <a:lnTo>
                  <a:pt x="200" y="238"/>
                </a:lnTo>
                <a:lnTo>
                  <a:pt x="200" y="239"/>
                </a:lnTo>
                <a:lnTo>
                  <a:pt x="202" y="241"/>
                </a:lnTo>
                <a:lnTo>
                  <a:pt x="198" y="243"/>
                </a:lnTo>
                <a:lnTo>
                  <a:pt x="198" y="249"/>
                </a:lnTo>
                <a:lnTo>
                  <a:pt x="194" y="251"/>
                </a:lnTo>
                <a:lnTo>
                  <a:pt x="190" y="253"/>
                </a:lnTo>
                <a:lnTo>
                  <a:pt x="196" y="253"/>
                </a:lnTo>
                <a:lnTo>
                  <a:pt x="202" y="251"/>
                </a:lnTo>
                <a:lnTo>
                  <a:pt x="204" y="255"/>
                </a:lnTo>
                <a:lnTo>
                  <a:pt x="206" y="261"/>
                </a:lnTo>
                <a:lnTo>
                  <a:pt x="209" y="261"/>
                </a:lnTo>
                <a:lnTo>
                  <a:pt x="208" y="264"/>
                </a:lnTo>
                <a:lnTo>
                  <a:pt x="208" y="266"/>
                </a:lnTo>
                <a:lnTo>
                  <a:pt x="209" y="268"/>
                </a:lnTo>
                <a:lnTo>
                  <a:pt x="213" y="270"/>
                </a:lnTo>
                <a:lnTo>
                  <a:pt x="213" y="274"/>
                </a:lnTo>
                <a:lnTo>
                  <a:pt x="213" y="278"/>
                </a:lnTo>
                <a:lnTo>
                  <a:pt x="215" y="278"/>
                </a:lnTo>
                <a:lnTo>
                  <a:pt x="219" y="278"/>
                </a:lnTo>
                <a:lnTo>
                  <a:pt x="219" y="282"/>
                </a:lnTo>
                <a:lnTo>
                  <a:pt x="219" y="287"/>
                </a:lnTo>
                <a:lnTo>
                  <a:pt x="213" y="287"/>
                </a:lnTo>
                <a:lnTo>
                  <a:pt x="209" y="289"/>
                </a:lnTo>
                <a:lnTo>
                  <a:pt x="209" y="291"/>
                </a:lnTo>
                <a:lnTo>
                  <a:pt x="211" y="295"/>
                </a:lnTo>
                <a:lnTo>
                  <a:pt x="208" y="297"/>
                </a:lnTo>
                <a:lnTo>
                  <a:pt x="206" y="299"/>
                </a:lnTo>
                <a:lnTo>
                  <a:pt x="208" y="303"/>
                </a:lnTo>
                <a:lnTo>
                  <a:pt x="211" y="305"/>
                </a:lnTo>
                <a:lnTo>
                  <a:pt x="206" y="307"/>
                </a:lnTo>
                <a:lnTo>
                  <a:pt x="204" y="309"/>
                </a:lnTo>
                <a:lnTo>
                  <a:pt x="204" y="310"/>
                </a:lnTo>
                <a:lnTo>
                  <a:pt x="208" y="312"/>
                </a:lnTo>
                <a:lnTo>
                  <a:pt x="215" y="312"/>
                </a:lnTo>
                <a:lnTo>
                  <a:pt x="223" y="314"/>
                </a:lnTo>
                <a:lnTo>
                  <a:pt x="223" y="309"/>
                </a:lnTo>
                <a:lnTo>
                  <a:pt x="225" y="303"/>
                </a:lnTo>
                <a:lnTo>
                  <a:pt x="227" y="303"/>
                </a:lnTo>
                <a:lnTo>
                  <a:pt x="229" y="305"/>
                </a:lnTo>
                <a:lnTo>
                  <a:pt x="229" y="309"/>
                </a:lnTo>
                <a:lnTo>
                  <a:pt x="238" y="309"/>
                </a:lnTo>
                <a:lnTo>
                  <a:pt x="250" y="310"/>
                </a:lnTo>
                <a:lnTo>
                  <a:pt x="248" y="312"/>
                </a:lnTo>
                <a:lnTo>
                  <a:pt x="248" y="316"/>
                </a:lnTo>
                <a:lnTo>
                  <a:pt x="252" y="314"/>
                </a:lnTo>
                <a:lnTo>
                  <a:pt x="259" y="314"/>
                </a:lnTo>
                <a:lnTo>
                  <a:pt x="257" y="316"/>
                </a:lnTo>
                <a:lnTo>
                  <a:pt x="256" y="318"/>
                </a:lnTo>
                <a:lnTo>
                  <a:pt x="263" y="318"/>
                </a:lnTo>
                <a:lnTo>
                  <a:pt x="271" y="320"/>
                </a:lnTo>
                <a:lnTo>
                  <a:pt x="267" y="322"/>
                </a:lnTo>
                <a:lnTo>
                  <a:pt x="265" y="324"/>
                </a:lnTo>
                <a:lnTo>
                  <a:pt x="265" y="326"/>
                </a:lnTo>
                <a:lnTo>
                  <a:pt x="269" y="326"/>
                </a:lnTo>
                <a:lnTo>
                  <a:pt x="267" y="326"/>
                </a:lnTo>
                <a:lnTo>
                  <a:pt x="263" y="328"/>
                </a:lnTo>
                <a:lnTo>
                  <a:pt x="261" y="330"/>
                </a:lnTo>
                <a:lnTo>
                  <a:pt x="261" y="332"/>
                </a:lnTo>
                <a:lnTo>
                  <a:pt x="265" y="332"/>
                </a:lnTo>
                <a:lnTo>
                  <a:pt x="269" y="332"/>
                </a:lnTo>
                <a:lnTo>
                  <a:pt x="269" y="334"/>
                </a:lnTo>
                <a:lnTo>
                  <a:pt x="263" y="334"/>
                </a:lnTo>
                <a:lnTo>
                  <a:pt x="263" y="337"/>
                </a:lnTo>
                <a:lnTo>
                  <a:pt x="269" y="341"/>
                </a:lnTo>
                <a:lnTo>
                  <a:pt x="269" y="343"/>
                </a:lnTo>
                <a:lnTo>
                  <a:pt x="263" y="341"/>
                </a:lnTo>
                <a:lnTo>
                  <a:pt x="257" y="339"/>
                </a:lnTo>
                <a:lnTo>
                  <a:pt x="252" y="335"/>
                </a:lnTo>
                <a:lnTo>
                  <a:pt x="248" y="332"/>
                </a:lnTo>
                <a:lnTo>
                  <a:pt x="232" y="330"/>
                </a:lnTo>
                <a:lnTo>
                  <a:pt x="217" y="332"/>
                </a:lnTo>
                <a:lnTo>
                  <a:pt x="217" y="334"/>
                </a:lnTo>
                <a:lnTo>
                  <a:pt x="219" y="337"/>
                </a:lnTo>
                <a:lnTo>
                  <a:pt x="223" y="337"/>
                </a:lnTo>
                <a:lnTo>
                  <a:pt x="229" y="339"/>
                </a:lnTo>
                <a:lnTo>
                  <a:pt x="229" y="341"/>
                </a:lnTo>
                <a:lnTo>
                  <a:pt x="231" y="345"/>
                </a:lnTo>
                <a:lnTo>
                  <a:pt x="225" y="343"/>
                </a:lnTo>
                <a:lnTo>
                  <a:pt x="217" y="343"/>
                </a:lnTo>
                <a:lnTo>
                  <a:pt x="213" y="355"/>
                </a:lnTo>
                <a:lnTo>
                  <a:pt x="209" y="362"/>
                </a:lnTo>
                <a:lnTo>
                  <a:pt x="209" y="364"/>
                </a:lnTo>
                <a:lnTo>
                  <a:pt x="213" y="364"/>
                </a:lnTo>
                <a:lnTo>
                  <a:pt x="219" y="366"/>
                </a:lnTo>
                <a:lnTo>
                  <a:pt x="229" y="366"/>
                </a:lnTo>
                <a:lnTo>
                  <a:pt x="229" y="370"/>
                </a:lnTo>
                <a:lnTo>
                  <a:pt x="223" y="370"/>
                </a:lnTo>
                <a:lnTo>
                  <a:pt x="217" y="370"/>
                </a:lnTo>
                <a:lnTo>
                  <a:pt x="221" y="376"/>
                </a:lnTo>
                <a:lnTo>
                  <a:pt x="227" y="376"/>
                </a:lnTo>
                <a:lnTo>
                  <a:pt x="234" y="374"/>
                </a:lnTo>
                <a:lnTo>
                  <a:pt x="240" y="372"/>
                </a:lnTo>
                <a:lnTo>
                  <a:pt x="244" y="370"/>
                </a:lnTo>
                <a:lnTo>
                  <a:pt x="248" y="368"/>
                </a:lnTo>
                <a:lnTo>
                  <a:pt x="252" y="368"/>
                </a:lnTo>
                <a:lnTo>
                  <a:pt x="252" y="364"/>
                </a:lnTo>
                <a:lnTo>
                  <a:pt x="252" y="360"/>
                </a:lnTo>
                <a:lnTo>
                  <a:pt x="242" y="353"/>
                </a:lnTo>
                <a:lnTo>
                  <a:pt x="232" y="345"/>
                </a:lnTo>
                <a:lnTo>
                  <a:pt x="232" y="341"/>
                </a:lnTo>
                <a:lnTo>
                  <a:pt x="236" y="341"/>
                </a:lnTo>
                <a:lnTo>
                  <a:pt x="242" y="343"/>
                </a:lnTo>
                <a:lnTo>
                  <a:pt x="244" y="347"/>
                </a:lnTo>
                <a:lnTo>
                  <a:pt x="248" y="351"/>
                </a:lnTo>
                <a:lnTo>
                  <a:pt x="254" y="351"/>
                </a:lnTo>
                <a:lnTo>
                  <a:pt x="257" y="349"/>
                </a:lnTo>
                <a:lnTo>
                  <a:pt x="259" y="351"/>
                </a:lnTo>
                <a:lnTo>
                  <a:pt x="261" y="353"/>
                </a:lnTo>
                <a:lnTo>
                  <a:pt x="265" y="351"/>
                </a:lnTo>
                <a:lnTo>
                  <a:pt x="271" y="351"/>
                </a:lnTo>
                <a:lnTo>
                  <a:pt x="269" y="358"/>
                </a:lnTo>
                <a:lnTo>
                  <a:pt x="267" y="368"/>
                </a:lnTo>
                <a:lnTo>
                  <a:pt x="271" y="368"/>
                </a:lnTo>
                <a:lnTo>
                  <a:pt x="275" y="368"/>
                </a:lnTo>
                <a:lnTo>
                  <a:pt x="273" y="372"/>
                </a:lnTo>
                <a:lnTo>
                  <a:pt x="275" y="378"/>
                </a:lnTo>
                <a:lnTo>
                  <a:pt x="271" y="380"/>
                </a:lnTo>
                <a:lnTo>
                  <a:pt x="271" y="381"/>
                </a:lnTo>
                <a:lnTo>
                  <a:pt x="269" y="378"/>
                </a:lnTo>
                <a:lnTo>
                  <a:pt x="265" y="376"/>
                </a:lnTo>
                <a:lnTo>
                  <a:pt x="265" y="380"/>
                </a:lnTo>
                <a:lnTo>
                  <a:pt x="265" y="385"/>
                </a:lnTo>
                <a:lnTo>
                  <a:pt x="267" y="393"/>
                </a:lnTo>
                <a:lnTo>
                  <a:pt x="259" y="391"/>
                </a:lnTo>
                <a:lnTo>
                  <a:pt x="254" y="391"/>
                </a:lnTo>
                <a:lnTo>
                  <a:pt x="250" y="393"/>
                </a:lnTo>
                <a:lnTo>
                  <a:pt x="250" y="397"/>
                </a:lnTo>
                <a:lnTo>
                  <a:pt x="244" y="397"/>
                </a:lnTo>
                <a:lnTo>
                  <a:pt x="244" y="399"/>
                </a:lnTo>
                <a:lnTo>
                  <a:pt x="248" y="399"/>
                </a:lnTo>
                <a:lnTo>
                  <a:pt x="252" y="401"/>
                </a:lnTo>
                <a:lnTo>
                  <a:pt x="261" y="399"/>
                </a:lnTo>
                <a:lnTo>
                  <a:pt x="269" y="395"/>
                </a:lnTo>
                <a:lnTo>
                  <a:pt x="269" y="399"/>
                </a:lnTo>
                <a:lnTo>
                  <a:pt x="269" y="403"/>
                </a:lnTo>
                <a:lnTo>
                  <a:pt x="259" y="403"/>
                </a:lnTo>
                <a:lnTo>
                  <a:pt x="252" y="405"/>
                </a:lnTo>
                <a:lnTo>
                  <a:pt x="248" y="403"/>
                </a:lnTo>
                <a:lnTo>
                  <a:pt x="242" y="401"/>
                </a:lnTo>
                <a:lnTo>
                  <a:pt x="242" y="403"/>
                </a:lnTo>
                <a:lnTo>
                  <a:pt x="244" y="405"/>
                </a:lnTo>
                <a:lnTo>
                  <a:pt x="238" y="408"/>
                </a:lnTo>
                <a:lnTo>
                  <a:pt x="232" y="412"/>
                </a:lnTo>
                <a:lnTo>
                  <a:pt x="232" y="414"/>
                </a:lnTo>
                <a:lnTo>
                  <a:pt x="232" y="418"/>
                </a:lnTo>
                <a:lnTo>
                  <a:pt x="236" y="418"/>
                </a:lnTo>
                <a:lnTo>
                  <a:pt x="236" y="420"/>
                </a:lnTo>
                <a:lnTo>
                  <a:pt x="232" y="424"/>
                </a:lnTo>
                <a:lnTo>
                  <a:pt x="234" y="428"/>
                </a:lnTo>
                <a:lnTo>
                  <a:pt x="236" y="431"/>
                </a:lnTo>
                <a:lnTo>
                  <a:pt x="240" y="431"/>
                </a:lnTo>
                <a:lnTo>
                  <a:pt x="238" y="437"/>
                </a:lnTo>
                <a:lnTo>
                  <a:pt x="236" y="443"/>
                </a:lnTo>
                <a:lnTo>
                  <a:pt x="238" y="443"/>
                </a:lnTo>
                <a:lnTo>
                  <a:pt x="240" y="445"/>
                </a:lnTo>
                <a:lnTo>
                  <a:pt x="236" y="445"/>
                </a:lnTo>
                <a:lnTo>
                  <a:pt x="234" y="445"/>
                </a:lnTo>
                <a:lnTo>
                  <a:pt x="232" y="447"/>
                </a:lnTo>
                <a:lnTo>
                  <a:pt x="232" y="449"/>
                </a:lnTo>
                <a:lnTo>
                  <a:pt x="236" y="449"/>
                </a:lnTo>
                <a:lnTo>
                  <a:pt x="242" y="451"/>
                </a:lnTo>
                <a:lnTo>
                  <a:pt x="240" y="452"/>
                </a:lnTo>
                <a:lnTo>
                  <a:pt x="240" y="454"/>
                </a:lnTo>
                <a:lnTo>
                  <a:pt x="236" y="454"/>
                </a:lnTo>
                <a:lnTo>
                  <a:pt x="238" y="456"/>
                </a:lnTo>
                <a:lnTo>
                  <a:pt x="244" y="456"/>
                </a:lnTo>
                <a:lnTo>
                  <a:pt x="250" y="456"/>
                </a:lnTo>
                <a:lnTo>
                  <a:pt x="250" y="458"/>
                </a:lnTo>
                <a:lnTo>
                  <a:pt x="250" y="462"/>
                </a:lnTo>
                <a:lnTo>
                  <a:pt x="250" y="464"/>
                </a:lnTo>
                <a:lnTo>
                  <a:pt x="250" y="466"/>
                </a:lnTo>
                <a:lnTo>
                  <a:pt x="254" y="472"/>
                </a:lnTo>
                <a:lnTo>
                  <a:pt x="256" y="476"/>
                </a:lnTo>
                <a:lnTo>
                  <a:pt x="254" y="477"/>
                </a:lnTo>
                <a:lnTo>
                  <a:pt x="254" y="483"/>
                </a:lnTo>
                <a:lnTo>
                  <a:pt x="261" y="477"/>
                </a:lnTo>
                <a:lnTo>
                  <a:pt x="273" y="474"/>
                </a:lnTo>
                <a:lnTo>
                  <a:pt x="273" y="476"/>
                </a:lnTo>
                <a:lnTo>
                  <a:pt x="273" y="479"/>
                </a:lnTo>
                <a:lnTo>
                  <a:pt x="269" y="479"/>
                </a:lnTo>
                <a:lnTo>
                  <a:pt x="269" y="481"/>
                </a:lnTo>
                <a:lnTo>
                  <a:pt x="269" y="485"/>
                </a:lnTo>
                <a:lnTo>
                  <a:pt x="261" y="485"/>
                </a:lnTo>
                <a:lnTo>
                  <a:pt x="257" y="487"/>
                </a:lnTo>
                <a:lnTo>
                  <a:pt x="261" y="487"/>
                </a:lnTo>
                <a:lnTo>
                  <a:pt x="263" y="489"/>
                </a:lnTo>
                <a:lnTo>
                  <a:pt x="261" y="489"/>
                </a:lnTo>
                <a:lnTo>
                  <a:pt x="256" y="491"/>
                </a:lnTo>
                <a:lnTo>
                  <a:pt x="257" y="495"/>
                </a:lnTo>
                <a:lnTo>
                  <a:pt x="259" y="497"/>
                </a:lnTo>
                <a:lnTo>
                  <a:pt x="259" y="500"/>
                </a:lnTo>
                <a:lnTo>
                  <a:pt x="263" y="500"/>
                </a:lnTo>
                <a:lnTo>
                  <a:pt x="267" y="500"/>
                </a:lnTo>
                <a:lnTo>
                  <a:pt x="265" y="504"/>
                </a:lnTo>
                <a:lnTo>
                  <a:pt x="265" y="508"/>
                </a:lnTo>
                <a:lnTo>
                  <a:pt x="269" y="514"/>
                </a:lnTo>
                <a:lnTo>
                  <a:pt x="271" y="510"/>
                </a:lnTo>
                <a:lnTo>
                  <a:pt x="275" y="510"/>
                </a:lnTo>
                <a:lnTo>
                  <a:pt x="275" y="514"/>
                </a:lnTo>
                <a:lnTo>
                  <a:pt x="273" y="516"/>
                </a:lnTo>
                <a:lnTo>
                  <a:pt x="275" y="520"/>
                </a:lnTo>
                <a:lnTo>
                  <a:pt x="277" y="518"/>
                </a:lnTo>
                <a:lnTo>
                  <a:pt x="280" y="518"/>
                </a:lnTo>
                <a:lnTo>
                  <a:pt x="280" y="523"/>
                </a:lnTo>
                <a:lnTo>
                  <a:pt x="280" y="527"/>
                </a:lnTo>
                <a:lnTo>
                  <a:pt x="284" y="523"/>
                </a:lnTo>
                <a:lnTo>
                  <a:pt x="292" y="522"/>
                </a:lnTo>
                <a:lnTo>
                  <a:pt x="290" y="525"/>
                </a:lnTo>
                <a:lnTo>
                  <a:pt x="290" y="529"/>
                </a:lnTo>
                <a:lnTo>
                  <a:pt x="292" y="529"/>
                </a:lnTo>
                <a:lnTo>
                  <a:pt x="296" y="529"/>
                </a:lnTo>
                <a:lnTo>
                  <a:pt x="296" y="541"/>
                </a:lnTo>
                <a:lnTo>
                  <a:pt x="300" y="541"/>
                </a:lnTo>
                <a:lnTo>
                  <a:pt x="304" y="539"/>
                </a:lnTo>
                <a:lnTo>
                  <a:pt x="302" y="541"/>
                </a:lnTo>
                <a:lnTo>
                  <a:pt x="300" y="543"/>
                </a:lnTo>
                <a:lnTo>
                  <a:pt x="300" y="545"/>
                </a:lnTo>
                <a:lnTo>
                  <a:pt x="304" y="545"/>
                </a:lnTo>
                <a:lnTo>
                  <a:pt x="302" y="548"/>
                </a:lnTo>
                <a:lnTo>
                  <a:pt x="304" y="550"/>
                </a:lnTo>
                <a:lnTo>
                  <a:pt x="304" y="552"/>
                </a:lnTo>
                <a:lnTo>
                  <a:pt x="305" y="556"/>
                </a:lnTo>
                <a:lnTo>
                  <a:pt x="311" y="554"/>
                </a:lnTo>
                <a:lnTo>
                  <a:pt x="319" y="552"/>
                </a:lnTo>
                <a:lnTo>
                  <a:pt x="323" y="548"/>
                </a:lnTo>
                <a:lnTo>
                  <a:pt x="328" y="543"/>
                </a:lnTo>
                <a:lnTo>
                  <a:pt x="327" y="548"/>
                </a:lnTo>
                <a:lnTo>
                  <a:pt x="327" y="552"/>
                </a:lnTo>
                <a:lnTo>
                  <a:pt x="328" y="556"/>
                </a:lnTo>
                <a:lnTo>
                  <a:pt x="330" y="556"/>
                </a:lnTo>
                <a:lnTo>
                  <a:pt x="336" y="558"/>
                </a:lnTo>
                <a:lnTo>
                  <a:pt x="348" y="556"/>
                </a:lnTo>
                <a:lnTo>
                  <a:pt x="344" y="562"/>
                </a:lnTo>
                <a:lnTo>
                  <a:pt x="342" y="566"/>
                </a:lnTo>
                <a:lnTo>
                  <a:pt x="344" y="564"/>
                </a:lnTo>
                <a:lnTo>
                  <a:pt x="350" y="560"/>
                </a:lnTo>
                <a:lnTo>
                  <a:pt x="348" y="562"/>
                </a:lnTo>
                <a:lnTo>
                  <a:pt x="346" y="566"/>
                </a:lnTo>
                <a:lnTo>
                  <a:pt x="348" y="566"/>
                </a:lnTo>
                <a:lnTo>
                  <a:pt x="351" y="568"/>
                </a:lnTo>
                <a:lnTo>
                  <a:pt x="351" y="564"/>
                </a:lnTo>
                <a:lnTo>
                  <a:pt x="355" y="562"/>
                </a:lnTo>
                <a:lnTo>
                  <a:pt x="355" y="566"/>
                </a:lnTo>
                <a:lnTo>
                  <a:pt x="355" y="570"/>
                </a:lnTo>
                <a:lnTo>
                  <a:pt x="357" y="571"/>
                </a:lnTo>
                <a:lnTo>
                  <a:pt x="367" y="571"/>
                </a:lnTo>
                <a:lnTo>
                  <a:pt x="365" y="570"/>
                </a:lnTo>
                <a:lnTo>
                  <a:pt x="363" y="568"/>
                </a:lnTo>
                <a:lnTo>
                  <a:pt x="367" y="566"/>
                </a:lnTo>
                <a:lnTo>
                  <a:pt x="371" y="566"/>
                </a:lnTo>
                <a:lnTo>
                  <a:pt x="371" y="564"/>
                </a:lnTo>
                <a:lnTo>
                  <a:pt x="365" y="562"/>
                </a:lnTo>
                <a:lnTo>
                  <a:pt x="367" y="562"/>
                </a:lnTo>
                <a:lnTo>
                  <a:pt x="367" y="560"/>
                </a:lnTo>
                <a:lnTo>
                  <a:pt x="367" y="558"/>
                </a:lnTo>
                <a:lnTo>
                  <a:pt x="363" y="558"/>
                </a:lnTo>
                <a:lnTo>
                  <a:pt x="359" y="556"/>
                </a:lnTo>
                <a:lnTo>
                  <a:pt x="361" y="554"/>
                </a:lnTo>
                <a:lnTo>
                  <a:pt x="365" y="554"/>
                </a:lnTo>
                <a:lnTo>
                  <a:pt x="367" y="552"/>
                </a:lnTo>
                <a:lnTo>
                  <a:pt x="369" y="550"/>
                </a:lnTo>
                <a:lnTo>
                  <a:pt x="367" y="548"/>
                </a:lnTo>
                <a:lnTo>
                  <a:pt x="367" y="545"/>
                </a:lnTo>
                <a:lnTo>
                  <a:pt x="369" y="543"/>
                </a:lnTo>
                <a:lnTo>
                  <a:pt x="373" y="541"/>
                </a:lnTo>
                <a:lnTo>
                  <a:pt x="371" y="537"/>
                </a:lnTo>
                <a:lnTo>
                  <a:pt x="371" y="535"/>
                </a:lnTo>
                <a:lnTo>
                  <a:pt x="373" y="531"/>
                </a:lnTo>
                <a:lnTo>
                  <a:pt x="376" y="529"/>
                </a:lnTo>
                <a:lnTo>
                  <a:pt x="375" y="525"/>
                </a:lnTo>
                <a:lnTo>
                  <a:pt x="375" y="520"/>
                </a:lnTo>
                <a:lnTo>
                  <a:pt x="378" y="518"/>
                </a:lnTo>
                <a:lnTo>
                  <a:pt x="380" y="516"/>
                </a:lnTo>
                <a:lnTo>
                  <a:pt x="378" y="514"/>
                </a:lnTo>
                <a:lnTo>
                  <a:pt x="376" y="514"/>
                </a:lnTo>
                <a:lnTo>
                  <a:pt x="378" y="512"/>
                </a:lnTo>
                <a:lnTo>
                  <a:pt x="378" y="508"/>
                </a:lnTo>
                <a:lnTo>
                  <a:pt x="380" y="508"/>
                </a:lnTo>
                <a:lnTo>
                  <a:pt x="384" y="510"/>
                </a:lnTo>
                <a:lnTo>
                  <a:pt x="388" y="506"/>
                </a:lnTo>
                <a:lnTo>
                  <a:pt x="388" y="502"/>
                </a:lnTo>
                <a:lnTo>
                  <a:pt x="388" y="499"/>
                </a:lnTo>
                <a:lnTo>
                  <a:pt x="390" y="499"/>
                </a:lnTo>
                <a:lnTo>
                  <a:pt x="394" y="499"/>
                </a:lnTo>
                <a:lnTo>
                  <a:pt x="392" y="495"/>
                </a:lnTo>
                <a:lnTo>
                  <a:pt x="392" y="489"/>
                </a:lnTo>
                <a:lnTo>
                  <a:pt x="394" y="487"/>
                </a:lnTo>
                <a:lnTo>
                  <a:pt x="396" y="483"/>
                </a:lnTo>
                <a:lnTo>
                  <a:pt x="392" y="483"/>
                </a:lnTo>
                <a:lnTo>
                  <a:pt x="388" y="483"/>
                </a:lnTo>
                <a:lnTo>
                  <a:pt x="386" y="481"/>
                </a:lnTo>
                <a:lnTo>
                  <a:pt x="386" y="479"/>
                </a:lnTo>
                <a:lnTo>
                  <a:pt x="392" y="479"/>
                </a:lnTo>
                <a:lnTo>
                  <a:pt x="398" y="481"/>
                </a:lnTo>
                <a:lnTo>
                  <a:pt x="396" y="472"/>
                </a:lnTo>
                <a:lnTo>
                  <a:pt x="394" y="462"/>
                </a:lnTo>
                <a:lnTo>
                  <a:pt x="398" y="460"/>
                </a:lnTo>
                <a:lnTo>
                  <a:pt x="401" y="462"/>
                </a:lnTo>
                <a:lnTo>
                  <a:pt x="401" y="458"/>
                </a:lnTo>
                <a:lnTo>
                  <a:pt x="405" y="456"/>
                </a:lnTo>
                <a:lnTo>
                  <a:pt x="403" y="454"/>
                </a:lnTo>
                <a:lnTo>
                  <a:pt x="403" y="452"/>
                </a:lnTo>
                <a:lnTo>
                  <a:pt x="413" y="452"/>
                </a:lnTo>
                <a:lnTo>
                  <a:pt x="421" y="451"/>
                </a:lnTo>
                <a:lnTo>
                  <a:pt x="426" y="449"/>
                </a:lnTo>
                <a:lnTo>
                  <a:pt x="434" y="445"/>
                </a:lnTo>
                <a:lnTo>
                  <a:pt x="434" y="447"/>
                </a:lnTo>
                <a:lnTo>
                  <a:pt x="434" y="451"/>
                </a:lnTo>
                <a:lnTo>
                  <a:pt x="436" y="452"/>
                </a:lnTo>
                <a:lnTo>
                  <a:pt x="440" y="454"/>
                </a:lnTo>
                <a:lnTo>
                  <a:pt x="442" y="451"/>
                </a:lnTo>
                <a:lnTo>
                  <a:pt x="446" y="447"/>
                </a:lnTo>
                <a:lnTo>
                  <a:pt x="447" y="445"/>
                </a:lnTo>
                <a:lnTo>
                  <a:pt x="451" y="445"/>
                </a:lnTo>
                <a:lnTo>
                  <a:pt x="451" y="447"/>
                </a:lnTo>
                <a:lnTo>
                  <a:pt x="455" y="449"/>
                </a:lnTo>
                <a:lnTo>
                  <a:pt x="459" y="439"/>
                </a:lnTo>
                <a:lnTo>
                  <a:pt x="465" y="429"/>
                </a:lnTo>
                <a:lnTo>
                  <a:pt x="472" y="426"/>
                </a:lnTo>
                <a:lnTo>
                  <a:pt x="480" y="424"/>
                </a:lnTo>
                <a:lnTo>
                  <a:pt x="484" y="418"/>
                </a:lnTo>
                <a:lnTo>
                  <a:pt x="488" y="412"/>
                </a:lnTo>
                <a:lnTo>
                  <a:pt x="492" y="410"/>
                </a:lnTo>
                <a:lnTo>
                  <a:pt x="497" y="410"/>
                </a:lnTo>
                <a:lnTo>
                  <a:pt x="497" y="405"/>
                </a:lnTo>
                <a:lnTo>
                  <a:pt x="499" y="401"/>
                </a:lnTo>
                <a:lnTo>
                  <a:pt x="495" y="397"/>
                </a:lnTo>
                <a:lnTo>
                  <a:pt x="494" y="391"/>
                </a:lnTo>
                <a:lnTo>
                  <a:pt x="499" y="395"/>
                </a:lnTo>
                <a:lnTo>
                  <a:pt x="505" y="397"/>
                </a:lnTo>
                <a:lnTo>
                  <a:pt x="513" y="399"/>
                </a:lnTo>
                <a:lnTo>
                  <a:pt x="524" y="399"/>
                </a:lnTo>
                <a:lnTo>
                  <a:pt x="522" y="393"/>
                </a:lnTo>
                <a:lnTo>
                  <a:pt x="526" y="393"/>
                </a:lnTo>
                <a:lnTo>
                  <a:pt x="532" y="397"/>
                </a:lnTo>
                <a:lnTo>
                  <a:pt x="534" y="393"/>
                </a:lnTo>
                <a:lnTo>
                  <a:pt x="536" y="391"/>
                </a:lnTo>
                <a:lnTo>
                  <a:pt x="538" y="393"/>
                </a:lnTo>
                <a:lnTo>
                  <a:pt x="541" y="395"/>
                </a:lnTo>
                <a:lnTo>
                  <a:pt x="549" y="393"/>
                </a:lnTo>
                <a:lnTo>
                  <a:pt x="557" y="391"/>
                </a:lnTo>
                <a:lnTo>
                  <a:pt x="557" y="389"/>
                </a:lnTo>
                <a:lnTo>
                  <a:pt x="559" y="387"/>
                </a:lnTo>
                <a:lnTo>
                  <a:pt x="563" y="387"/>
                </a:lnTo>
                <a:lnTo>
                  <a:pt x="568" y="387"/>
                </a:lnTo>
                <a:lnTo>
                  <a:pt x="570" y="385"/>
                </a:lnTo>
                <a:lnTo>
                  <a:pt x="574" y="383"/>
                </a:lnTo>
                <a:lnTo>
                  <a:pt x="574" y="380"/>
                </a:lnTo>
                <a:lnTo>
                  <a:pt x="574" y="378"/>
                </a:lnTo>
                <a:lnTo>
                  <a:pt x="578" y="378"/>
                </a:lnTo>
                <a:lnTo>
                  <a:pt x="584" y="380"/>
                </a:lnTo>
                <a:lnTo>
                  <a:pt x="584" y="376"/>
                </a:lnTo>
                <a:lnTo>
                  <a:pt x="584" y="374"/>
                </a:lnTo>
                <a:lnTo>
                  <a:pt x="586" y="372"/>
                </a:lnTo>
                <a:lnTo>
                  <a:pt x="588" y="372"/>
                </a:lnTo>
                <a:lnTo>
                  <a:pt x="591" y="372"/>
                </a:lnTo>
                <a:lnTo>
                  <a:pt x="595" y="374"/>
                </a:lnTo>
                <a:lnTo>
                  <a:pt x="597" y="370"/>
                </a:lnTo>
                <a:lnTo>
                  <a:pt x="599" y="368"/>
                </a:lnTo>
                <a:lnTo>
                  <a:pt x="607" y="368"/>
                </a:lnTo>
                <a:lnTo>
                  <a:pt x="614" y="368"/>
                </a:lnTo>
                <a:lnTo>
                  <a:pt x="614" y="364"/>
                </a:lnTo>
                <a:lnTo>
                  <a:pt x="614" y="362"/>
                </a:lnTo>
                <a:lnTo>
                  <a:pt x="616" y="360"/>
                </a:lnTo>
                <a:lnTo>
                  <a:pt x="620" y="360"/>
                </a:lnTo>
                <a:lnTo>
                  <a:pt x="622" y="355"/>
                </a:lnTo>
                <a:lnTo>
                  <a:pt x="624" y="351"/>
                </a:lnTo>
                <a:lnTo>
                  <a:pt x="628" y="349"/>
                </a:lnTo>
                <a:lnTo>
                  <a:pt x="634" y="349"/>
                </a:lnTo>
                <a:lnTo>
                  <a:pt x="634" y="345"/>
                </a:lnTo>
                <a:lnTo>
                  <a:pt x="624" y="345"/>
                </a:lnTo>
                <a:lnTo>
                  <a:pt x="612" y="345"/>
                </a:lnTo>
                <a:lnTo>
                  <a:pt x="609" y="341"/>
                </a:lnTo>
                <a:lnTo>
                  <a:pt x="603" y="339"/>
                </a:lnTo>
                <a:lnTo>
                  <a:pt x="595" y="341"/>
                </a:lnTo>
                <a:lnTo>
                  <a:pt x="591" y="345"/>
                </a:lnTo>
                <a:lnTo>
                  <a:pt x="584" y="345"/>
                </a:lnTo>
                <a:lnTo>
                  <a:pt x="578" y="343"/>
                </a:lnTo>
                <a:lnTo>
                  <a:pt x="580" y="341"/>
                </a:lnTo>
                <a:lnTo>
                  <a:pt x="580" y="339"/>
                </a:lnTo>
                <a:lnTo>
                  <a:pt x="580" y="337"/>
                </a:lnTo>
                <a:lnTo>
                  <a:pt x="580" y="335"/>
                </a:lnTo>
                <a:lnTo>
                  <a:pt x="589" y="335"/>
                </a:lnTo>
                <a:lnTo>
                  <a:pt x="589" y="332"/>
                </a:lnTo>
                <a:lnTo>
                  <a:pt x="589" y="328"/>
                </a:lnTo>
                <a:lnTo>
                  <a:pt x="572" y="328"/>
                </a:lnTo>
                <a:lnTo>
                  <a:pt x="555" y="330"/>
                </a:lnTo>
                <a:lnTo>
                  <a:pt x="557" y="326"/>
                </a:lnTo>
                <a:lnTo>
                  <a:pt x="559" y="324"/>
                </a:lnTo>
                <a:lnTo>
                  <a:pt x="574" y="324"/>
                </a:lnTo>
                <a:lnTo>
                  <a:pt x="591" y="324"/>
                </a:lnTo>
                <a:lnTo>
                  <a:pt x="591" y="320"/>
                </a:lnTo>
                <a:lnTo>
                  <a:pt x="591" y="318"/>
                </a:lnTo>
                <a:lnTo>
                  <a:pt x="588" y="318"/>
                </a:lnTo>
                <a:lnTo>
                  <a:pt x="584" y="318"/>
                </a:lnTo>
                <a:lnTo>
                  <a:pt x="582" y="316"/>
                </a:lnTo>
                <a:lnTo>
                  <a:pt x="582" y="314"/>
                </a:lnTo>
                <a:lnTo>
                  <a:pt x="566" y="314"/>
                </a:lnTo>
                <a:lnTo>
                  <a:pt x="553" y="316"/>
                </a:lnTo>
                <a:lnTo>
                  <a:pt x="557" y="310"/>
                </a:lnTo>
                <a:lnTo>
                  <a:pt x="559" y="307"/>
                </a:lnTo>
                <a:lnTo>
                  <a:pt x="561" y="309"/>
                </a:lnTo>
                <a:lnTo>
                  <a:pt x="563" y="310"/>
                </a:lnTo>
                <a:lnTo>
                  <a:pt x="568" y="310"/>
                </a:lnTo>
                <a:lnTo>
                  <a:pt x="574" y="309"/>
                </a:lnTo>
                <a:lnTo>
                  <a:pt x="588" y="312"/>
                </a:lnTo>
                <a:lnTo>
                  <a:pt x="601" y="318"/>
                </a:lnTo>
                <a:lnTo>
                  <a:pt x="603" y="322"/>
                </a:lnTo>
                <a:lnTo>
                  <a:pt x="605" y="326"/>
                </a:lnTo>
                <a:lnTo>
                  <a:pt x="611" y="332"/>
                </a:lnTo>
                <a:lnTo>
                  <a:pt x="616" y="337"/>
                </a:lnTo>
                <a:lnTo>
                  <a:pt x="624" y="339"/>
                </a:lnTo>
                <a:lnTo>
                  <a:pt x="632" y="341"/>
                </a:lnTo>
                <a:lnTo>
                  <a:pt x="634" y="341"/>
                </a:lnTo>
                <a:lnTo>
                  <a:pt x="636" y="341"/>
                </a:lnTo>
                <a:lnTo>
                  <a:pt x="639" y="343"/>
                </a:lnTo>
                <a:lnTo>
                  <a:pt x="641" y="337"/>
                </a:lnTo>
                <a:lnTo>
                  <a:pt x="637" y="337"/>
                </a:lnTo>
                <a:lnTo>
                  <a:pt x="637" y="335"/>
                </a:lnTo>
                <a:lnTo>
                  <a:pt x="639" y="330"/>
                </a:lnTo>
                <a:lnTo>
                  <a:pt x="641" y="326"/>
                </a:lnTo>
                <a:lnTo>
                  <a:pt x="637" y="326"/>
                </a:lnTo>
                <a:lnTo>
                  <a:pt x="636" y="322"/>
                </a:lnTo>
                <a:lnTo>
                  <a:pt x="636" y="316"/>
                </a:lnTo>
                <a:lnTo>
                  <a:pt x="632" y="316"/>
                </a:lnTo>
                <a:lnTo>
                  <a:pt x="630" y="316"/>
                </a:lnTo>
                <a:lnTo>
                  <a:pt x="630" y="312"/>
                </a:lnTo>
                <a:lnTo>
                  <a:pt x="626" y="312"/>
                </a:lnTo>
                <a:lnTo>
                  <a:pt x="624" y="312"/>
                </a:lnTo>
                <a:lnTo>
                  <a:pt x="624" y="310"/>
                </a:lnTo>
                <a:lnTo>
                  <a:pt x="626" y="309"/>
                </a:lnTo>
                <a:lnTo>
                  <a:pt x="624" y="307"/>
                </a:lnTo>
                <a:lnTo>
                  <a:pt x="622" y="305"/>
                </a:lnTo>
                <a:lnTo>
                  <a:pt x="618" y="303"/>
                </a:lnTo>
                <a:lnTo>
                  <a:pt x="614" y="303"/>
                </a:lnTo>
                <a:lnTo>
                  <a:pt x="612" y="301"/>
                </a:lnTo>
                <a:lnTo>
                  <a:pt x="616" y="301"/>
                </a:lnTo>
                <a:lnTo>
                  <a:pt x="622" y="303"/>
                </a:lnTo>
                <a:lnTo>
                  <a:pt x="628" y="307"/>
                </a:lnTo>
                <a:lnTo>
                  <a:pt x="634" y="307"/>
                </a:lnTo>
                <a:lnTo>
                  <a:pt x="637" y="307"/>
                </a:lnTo>
                <a:lnTo>
                  <a:pt x="637" y="305"/>
                </a:lnTo>
                <a:lnTo>
                  <a:pt x="632" y="303"/>
                </a:lnTo>
                <a:lnTo>
                  <a:pt x="634" y="301"/>
                </a:lnTo>
                <a:lnTo>
                  <a:pt x="636" y="299"/>
                </a:lnTo>
                <a:lnTo>
                  <a:pt x="630" y="297"/>
                </a:lnTo>
                <a:lnTo>
                  <a:pt x="634" y="295"/>
                </a:lnTo>
                <a:lnTo>
                  <a:pt x="637" y="293"/>
                </a:lnTo>
                <a:lnTo>
                  <a:pt x="636" y="291"/>
                </a:lnTo>
                <a:lnTo>
                  <a:pt x="637" y="287"/>
                </a:lnTo>
                <a:lnTo>
                  <a:pt x="634" y="286"/>
                </a:lnTo>
                <a:lnTo>
                  <a:pt x="630" y="286"/>
                </a:lnTo>
                <a:lnTo>
                  <a:pt x="630" y="284"/>
                </a:lnTo>
                <a:lnTo>
                  <a:pt x="628" y="284"/>
                </a:lnTo>
                <a:lnTo>
                  <a:pt x="622" y="284"/>
                </a:lnTo>
                <a:lnTo>
                  <a:pt x="626" y="284"/>
                </a:lnTo>
                <a:lnTo>
                  <a:pt x="626" y="282"/>
                </a:lnTo>
                <a:lnTo>
                  <a:pt x="628" y="280"/>
                </a:lnTo>
                <a:lnTo>
                  <a:pt x="622" y="278"/>
                </a:lnTo>
                <a:lnTo>
                  <a:pt x="616" y="276"/>
                </a:lnTo>
                <a:lnTo>
                  <a:pt x="612" y="274"/>
                </a:lnTo>
                <a:lnTo>
                  <a:pt x="609" y="272"/>
                </a:lnTo>
                <a:lnTo>
                  <a:pt x="622" y="272"/>
                </a:lnTo>
                <a:lnTo>
                  <a:pt x="641" y="272"/>
                </a:lnTo>
                <a:lnTo>
                  <a:pt x="641" y="268"/>
                </a:lnTo>
                <a:lnTo>
                  <a:pt x="645" y="268"/>
                </a:lnTo>
                <a:lnTo>
                  <a:pt x="651" y="266"/>
                </a:lnTo>
                <a:lnTo>
                  <a:pt x="651" y="261"/>
                </a:lnTo>
                <a:lnTo>
                  <a:pt x="651" y="257"/>
                </a:lnTo>
                <a:lnTo>
                  <a:pt x="643" y="255"/>
                </a:lnTo>
                <a:lnTo>
                  <a:pt x="639" y="255"/>
                </a:lnTo>
                <a:lnTo>
                  <a:pt x="637" y="259"/>
                </a:lnTo>
                <a:lnTo>
                  <a:pt x="636" y="263"/>
                </a:lnTo>
                <a:lnTo>
                  <a:pt x="636" y="259"/>
                </a:lnTo>
                <a:lnTo>
                  <a:pt x="636" y="257"/>
                </a:lnTo>
                <a:lnTo>
                  <a:pt x="632" y="255"/>
                </a:lnTo>
                <a:lnTo>
                  <a:pt x="630" y="255"/>
                </a:lnTo>
                <a:lnTo>
                  <a:pt x="630" y="251"/>
                </a:lnTo>
                <a:lnTo>
                  <a:pt x="632" y="249"/>
                </a:lnTo>
                <a:lnTo>
                  <a:pt x="632" y="245"/>
                </a:lnTo>
                <a:lnTo>
                  <a:pt x="632" y="241"/>
                </a:lnTo>
                <a:lnTo>
                  <a:pt x="636" y="241"/>
                </a:lnTo>
                <a:lnTo>
                  <a:pt x="637" y="245"/>
                </a:lnTo>
                <a:lnTo>
                  <a:pt x="634" y="245"/>
                </a:lnTo>
                <a:lnTo>
                  <a:pt x="634" y="247"/>
                </a:lnTo>
                <a:lnTo>
                  <a:pt x="634" y="249"/>
                </a:lnTo>
                <a:lnTo>
                  <a:pt x="634" y="253"/>
                </a:lnTo>
                <a:lnTo>
                  <a:pt x="639" y="253"/>
                </a:lnTo>
                <a:lnTo>
                  <a:pt x="647" y="253"/>
                </a:lnTo>
                <a:lnTo>
                  <a:pt x="647" y="249"/>
                </a:lnTo>
                <a:lnTo>
                  <a:pt x="639" y="247"/>
                </a:lnTo>
                <a:lnTo>
                  <a:pt x="637" y="245"/>
                </a:lnTo>
                <a:lnTo>
                  <a:pt x="637" y="243"/>
                </a:lnTo>
                <a:lnTo>
                  <a:pt x="639" y="243"/>
                </a:lnTo>
                <a:lnTo>
                  <a:pt x="649" y="245"/>
                </a:lnTo>
                <a:lnTo>
                  <a:pt x="657" y="247"/>
                </a:lnTo>
                <a:lnTo>
                  <a:pt x="659" y="251"/>
                </a:lnTo>
                <a:lnTo>
                  <a:pt x="664" y="249"/>
                </a:lnTo>
                <a:lnTo>
                  <a:pt x="670" y="249"/>
                </a:lnTo>
                <a:lnTo>
                  <a:pt x="668" y="243"/>
                </a:lnTo>
                <a:lnTo>
                  <a:pt x="659" y="243"/>
                </a:lnTo>
                <a:lnTo>
                  <a:pt x="649" y="245"/>
                </a:lnTo>
                <a:lnTo>
                  <a:pt x="651" y="239"/>
                </a:lnTo>
                <a:lnTo>
                  <a:pt x="651" y="236"/>
                </a:lnTo>
                <a:lnTo>
                  <a:pt x="647" y="236"/>
                </a:lnTo>
                <a:lnTo>
                  <a:pt x="645" y="239"/>
                </a:lnTo>
                <a:lnTo>
                  <a:pt x="643" y="239"/>
                </a:lnTo>
                <a:lnTo>
                  <a:pt x="643" y="238"/>
                </a:lnTo>
                <a:lnTo>
                  <a:pt x="643" y="236"/>
                </a:lnTo>
                <a:lnTo>
                  <a:pt x="645" y="236"/>
                </a:lnTo>
                <a:lnTo>
                  <a:pt x="645" y="232"/>
                </a:lnTo>
                <a:lnTo>
                  <a:pt x="645" y="226"/>
                </a:lnTo>
                <a:lnTo>
                  <a:pt x="637" y="224"/>
                </a:lnTo>
                <a:lnTo>
                  <a:pt x="637" y="222"/>
                </a:lnTo>
                <a:lnTo>
                  <a:pt x="641" y="222"/>
                </a:lnTo>
                <a:lnTo>
                  <a:pt x="653" y="222"/>
                </a:lnTo>
                <a:lnTo>
                  <a:pt x="655" y="224"/>
                </a:lnTo>
                <a:lnTo>
                  <a:pt x="657" y="228"/>
                </a:lnTo>
                <a:lnTo>
                  <a:pt x="660" y="226"/>
                </a:lnTo>
                <a:lnTo>
                  <a:pt x="662" y="224"/>
                </a:lnTo>
                <a:lnTo>
                  <a:pt x="660" y="215"/>
                </a:lnTo>
                <a:lnTo>
                  <a:pt x="659" y="207"/>
                </a:lnTo>
                <a:lnTo>
                  <a:pt x="655" y="207"/>
                </a:lnTo>
                <a:lnTo>
                  <a:pt x="655" y="205"/>
                </a:lnTo>
                <a:lnTo>
                  <a:pt x="657" y="201"/>
                </a:lnTo>
                <a:lnTo>
                  <a:pt x="655" y="199"/>
                </a:lnTo>
                <a:lnTo>
                  <a:pt x="647" y="197"/>
                </a:lnTo>
                <a:lnTo>
                  <a:pt x="647" y="201"/>
                </a:lnTo>
                <a:lnTo>
                  <a:pt x="643" y="201"/>
                </a:lnTo>
                <a:lnTo>
                  <a:pt x="636" y="203"/>
                </a:lnTo>
                <a:lnTo>
                  <a:pt x="634" y="203"/>
                </a:lnTo>
                <a:lnTo>
                  <a:pt x="636" y="201"/>
                </a:lnTo>
                <a:lnTo>
                  <a:pt x="643" y="195"/>
                </a:lnTo>
                <a:lnTo>
                  <a:pt x="647" y="193"/>
                </a:lnTo>
                <a:lnTo>
                  <a:pt x="645" y="190"/>
                </a:lnTo>
                <a:lnTo>
                  <a:pt x="643" y="184"/>
                </a:lnTo>
                <a:lnTo>
                  <a:pt x="660" y="186"/>
                </a:lnTo>
                <a:lnTo>
                  <a:pt x="678" y="190"/>
                </a:lnTo>
                <a:lnTo>
                  <a:pt x="678" y="184"/>
                </a:lnTo>
                <a:lnTo>
                  <a:pt x="678" y="180"/>
                </a:lnTo>
                <a:lnTo>
                  <a:pt x="674" y="180"/>
                </a:lnTo>
                <a:lnTo>
                  <a:pt x="672" y="172"/>
                </a:lnTo>
                <a:lnTo>
                  <a:pt x="666" y="172"/>
                </a:lnTo>
                <a:lnTo>
                  <a:pt x="666" y="174"/>
                </a:lnTo>
                <a:lnTo>
                  <a:pt x="662" y="174"/>
                </a:lnTo>
                <a:lnTo>
                  <a:pt x="653" y="172"/>
                </a:lnTo>
                <a:lnTo>
                  <a:pt x="653" y="170"/>
                </a:lnTo>
                <a:lnTo>
                  <a:pt x="653" y="165"/>
                </a:lnTo>
                <a:lnTo>
                  <a:pt x="659" y="167"/>
                </a:lnTo>
                <a:lnTo>
                  <a:pt x="664" y="167"/>
                </a:lnTo>
                <a:lnTo>
                  <a:pt x="662" y="163"/>
                </a:lnTo>
                <a:lnTo>
                  <a:pt x="662" y="161"/>
                </a:lnTo>
                <a:lnTo>
                  <a:pt x="657" y="159"/>
                </a:lnTo>
                <a:lnTo>
                  <a:pt x="653" y="159"/>
                </a:lnTo>
                <a:lnTo>
                  <a:pt x="643" y="157"/>
                </a:lnTo>
                <a:lnTo>
                  <a:pt x="636" y="157"/>
                </a:lnTo>
                <a:lnTo>
                  <a:pt x="636" y="153"/>
                </a:lnTo>
                <a:lnTo>
                  <a:pt x="636" y="149"/>
                </a:lnTo>
                <a:lnTo>
                  <a:pt x="643" y="149"/>
                </a:lnTo>
                <a:lnTo>
                  <a:pt x="651" y="151"/>
                </a:lnTo>
                <a:lnTo>
                  <a:pt x="651" y="153"/>
                </a:lnTo>
                <a:lnTo>
                  <a:pt x="655" y="155"/>
                </a:lnTo>
                <a:lnTo>
                  <a:pt x="655" y="149"/>
                </a:lnTo>
                <a:lnTo>
                  <a:pt x="657" y="145"/>
                </a:lnTo>
                <a:lnTo>
                  <a:pt x="660" y="142"/>
                </a:lnTo>
                <a:lnTo>
                  <a:pt x="666" y="138"/>
                </a:lnTo>
                <a:lnTo>
                  <a:pt x="666" y="130"/>
                </a:lnTo>
                <a:lnTo>
                  <a:pt x="666" y="120"/>
                </a:lnTo>
                <a:lnTo>
                  <a:pt x="674" y="120"/>
                </a:lnTo>
                <a:lnTo>
                  <a:pt x="683" y="120"/>
                </a:lnTo>
                <a:lnTo>
                  <a:pt x="683" y="117"/>
                </a:lnTo>
                <a:lnTo>
                  <a:pt x="683" y="113"/>
                </a:lnTo>
                <a:lnTo>
                  <a:pt x="687" y="111"/>
                </a:lnTo>
                <a:lnTo>
                  <a:pt x="689" y="109"/>
                </a:lnTo>
                <a:lnTo>
                  <a:pt x="687" y="107"/>
                </a:lnTo>
                <a:lnTo>
                  <a:pt x="685" y="105"/>
                </a:lnTo>
                <a:lnTo>
                  <a:pt x="678" y="103"/>
                </a:lnTo>
                <a:lnTo>
                  <a:pt x="668" y="103"/>
                </a:lnTo>
                <a:lnTo>
                  <a:pt x="664" y="105"/>
                </a:lnTo>
                <a:lnTo>
                  <a:pt x="660" y="107"/>
                </a:lnTo>
                <a:lnTo>
                  <a:pt x="659" y="109"/>
                </a:lnTo>
                <a:lnTo>
                  <a:pt x="657" y="107"/>
                </a:lnTo>
                <a:lnTo>
                  <a:pt x="655" y="107"/>
                </a:lnTo>
                <a:lnTo>
                  <a:pt x="655" y="103"/>
                </a:lnTo>
                <a:lnTo>
                  <a:pt x="655" y="101"/>
                </a:lnTo>
                <a:lnTo>
                  <a:pt x="653" y="99"/>
                </a:lnTo>
                <a:lnTo>
                  <a:pt x="655" y="96"/>
                </a:lnTo>
                <a:lnTo>
                  <a:pt x="657" y="97"/>
                </a:lnTo>
                <a:lnTo>
                  <a:pt x="660" y="96"/>
                </a:lnTo>
                <a:lnTo>
                  <a:pt x="668" y="96"/>
                </a:lnTo>
                <a:lnTo>
                  <a:pt x="676" y="97"/>
                </a:lnTo>
                <a:lnTo>
                  <a:pt x="685" y="99"/>
                </a:lnTo>
                <a:lnTo>
                  <a:pt x="695" y="99"/>
                </a:lnTo>
                <a:lnTo>
                  <a:pt x="703" y="97"/>
                </a:lnTo>
                <a:lnTo>
                  <a:pt x="705" y="94"/>
                </a:lnTo>
                <a:lnTo>
                  <a:pt x="707" y="92"/>
                </a:lnTo>
                <a:lnTo>
                  <a:pt x="708" y="92"/>
                </a:lnTo>
                <a:lnTo>
                  <a:pt x="710" y="90"/>
                </a:lnTo>
                <a:lnTo>
                  <a:pt x="710" y="86"/>
                </a:lnTo>
                <a:lnTo>
                  <a:pt x="707" y="84"/>
                </a:lnTo>
                <a:lnTo>
                  <a:pt x="703" y="84"/>
                </a:lnTo>
                <a:lnTo>
                  <a:pt x="693" y="86"/>
                </a:lnTo>
                <a:lnTo>
                  <a:pt x="683" y="90"/>
                </a:lnTo>
                <a:lnTo>
                  <a:pt x="674" y="90"/>
                </a:lnTo>
                <a:lnTo>
                  <a:pt x="670" y="88"/>
                </a:lnTo>
                <a:lnTo>
                  <a:pt x="674" y="86"/>
                </a:lnTo>
                <a:lnTo>
                  <a:pt x="682" y="84"/>
                </a:lnTo>
                <a:lnTo>
                  <a:pt x="697" y="84"/>
                </a:lnTo>
                <a:lnTo>
                  <a:pt x="714" y="84"/>
                </a:lnTo>
                <a:lnTo>
                  <a:pt x="714" y="80"/>
                </a:lnTo>
                <a:lnTo>
                  <a:pt x="720" y="78"/>
                </a:lnTo>
                <a:lnTo>
                  <a:pt x="728" y="78"/>
                </a:lnTo>
                <a:lnTo>
                  <a:pt x="728" y="74"/>
                </a:lnTo>
                <a:lnTo>
                  <a:pt x="730" y="73"/>
                </a:lnTo>
                <a:lnTo>
                  <a:pt x="739" y="71"/>
                </a:lnTo>
                <a:lnTo>
                  <a:pt x="749" y="69"/>
                </a:lnTo>
                <a:lnTo>
                  <a:pt x="751" y="65"/>
                </a:lnTo>
                <a:lnTo>
                  <a:pt x="747" y="61"/>
                </a:lnTo>
                <a:lnTo>
                  <a:pt x="745" y="59"/>
                </a:lnTo>
                <a:lnTo>
                  <a:pt x="733" y="57"/>
                </a:lnTo>
                <a:lnTo>
                  <a:pt x="714" y="57"/>
                </a:lnTo>
                <a:lnTo>
                  <a:pt x="695" y="57"/>
                </a:lnTo>
                <a:lnTo>
                  <a:pt x="685" y="57"/>
                </a:lnTo>
                <a:lnTo>
                  <a:pt x="685" y="61"/>
                </a:lnTo>
                <a:lnTo>
                  <a:pt x="676" y="63"/>
                </a:lnTo>
                <a:lnTo>
                  <a:pt x="670" y="63"/>
                </a:lnTo>
                <a:lnTo>
                  <a:pt x="666" y="63"/>
                </a:lnTo>
                <a:lnTo>
                  <a:pt x="659" y="63"/>
                </a:lnTo>
                <a:lnTo>
                  <a:pt x="659" y="65"/>
                </a:lnTo>
                <a:lnTo>
                  <a:pt x="657" y="67"/>
                </a:lnTo>
                <a:lnTo>
                  <a:pt x="655" y="61"/>
                </a:lnTo>
                <a:lnTo>
                  <a:pt x="653" y="59"/>
                </a:lnTo>
                <a:lnTo>
                  <a:pt x="647" y="63"/>
                </a:lnTo>
                <a:lnTo>
                  <a:pt x="643" y="69"/>
                </a:lnTo>
                <a:lnTo>
                  <a:pt x="639" y="69"/>
                </a:lnTo>
                <a:lnTo>
                  <a:pt x="636" y="69"/>
                </a:lnTo>
                <a:lnTo>
                  <a:pt x="632" y="73"/>
                </a:lnTo>
                <a:lnTo>
                  <a:pt x="630" y="76"/>
                </a:lnTo>
                <a:lnTo>
                  <a:pt x="614" y="78"/>
                </a:lnTo>
                <a:lnTo>
                  <a:pt x="601" y="78"/>
                </a:lnTo>
                <a:lnTo>
                  <a:pt x="599" y="76"/>
                </a:lnTo>
                <a:lnTo>
                  <a:pt x="599" y="74"/>
                </a:lnTo>
                <a:lnTo>
                  <a:pt x="603" y="73"/>
                </a:lnTo>
                <a:lnTo>
                  <a:pt x="605" y="71"/>
                </a:lnTo>
                <a:lnTo>
                  <a:pt x="609" y="71"/>
                </a:lnTo>
                <a:lnTo>
                  <a:pt x="614" y="73"/>
                </a:lnTo>
                <a:lnTo>
                  <a:pt x="616" y="69"/>
                </a:lnTo>
                <a:lnTo>
                  <a:pt x="622" y="65"/>
                </a:lnTo>
                <a:lnTo>
                  <a:pt x="626" y="63"/>
                </a:lnTo>
                <a:lnTo>
                  <a:pt x="628" y="59"/>
                </a:lnTo>
                <a:lnTo>
                  <a:pt x="632" y="53"/>
                </a:lnTo>
                <a:lnTo>
                  <a:pt x="620" y="51"/>
                </a:lnTo>
                <a:lnTo>
                  <a:pt x="607" y="51"/>
                </a:lnTo>
                <a:lnTo>
                  <a:pt x="605" y="53"/>
                </a:lnTo>
                <a:lnTo>
                  <a:pt x="607" y="55"/>
                </a:lnTo>
                <a:lnTo>
                  <a:pt x="605" y="59"/>
                </a:lnTo>
                <a:lnTo>
                  <a:pt x="601" y="61"/>
                </a:lnTo>
                <a:lnTo>
                  <a:pt x="589" y="61"/>
                </a:lnTo>
                <a:lnTo>
                  <a:pt x="578" y="61"/>
                </a:lnTo>
                <a:lnTo>
                  <a:pt x="580" y="55"/>
                </a:lnTo>
                <a:lnTo>
                  <a:pt x="578" y="51"/>
                </a:lnTo>
                <a:lnTo>
                  <a:pt x="561" y="51"/>
                </a:lnTo>
                <a:lnTo>
                  <a:pt x="545" y="53"/>
                </a:lnTo>
                <a:lnTo>
                  <a:pt x="534" y="51"/>
                </a:lnTo>
                <a:lnTo>
                  <a:pt x="526" y="51"/>
                </a:lnTo>
                <a:lnTo>
                  <a:pt x="515" y="55"/>
                </a:lnTo>
                <a:lnTo>
                  <a:pt x="505" y="59"/>
                </a:lnTo>
                <a:lnTo>
                  <a:pt x="499" y="59"/>
                </a:lnTo>
                <a:lnTo>
                  <a:pt x="494" y="59"/>
                </a:lnTo>
                <a:lnTo>
                  <a:pt x="505" y="55"/>
                </a:lnTo>
                <a:lnTo>
                  <a:pt x="517" y="51"/>
                </a:lnTo>
                <a:lnTo>
                  <a:pt x="517" y="48"/>
                </a:lnTo>
                <a:lnTo>
                  <a:pt x="520" y="46"/>
                </a:lnTo>
                <a:lnTo>
                  <a:pt x="524" y="46"/>
                </a:lnTo>
                <a:lnTo>
                  <a:pt x="551" y="44"/>
                </a:lnTo>
                <a:lnTo>
                  <a:pt x="574" y="48"/>
                </a:lnTo>
                <a:lnTo>
                  <a:pt x="578" y="46"/>
                </a:lnTo>
                <a:lnTo>
                  <a:pt x="582" y="46"/>
                </a:lnTo>
                <a:lnTo>
                  <a:pt x="591" y="46"/>
                </a:lnTo>
                <a:lnTo>
                  <a:pt x="597" y="48"/>
                </a:lnTo>
                <a:lnTo>
                  <a:pt x="607" y="46"/>
                </a:lnTo>
                <a:lnTo>
                  <a:pt x="612" y="46"/>
                </a:lnTo>
                <a:lnTo>
                  <a:pt x="624" y="46"/>
                </a:lnTo>
                <a:lnTo>
                  <a:pt x="637" y="46"/>
                </a:lnTo>
                <a:lnTo>
                  <a:pt x="643" y="40"/>
                </a:lnTo>
                <a:lnTo>
                  <a:pt x="651" y="36"/>
                </a:lnTo>
                <a:lnTo>
                  <a:pt x="645" y="32"/>
                </a:lnTo>
                <a:lnTo>
                  <a:pt x="639" y="28"/>
                </a:lnTo>
                <a:lnTo>
                  <a:pt x="630" y="28"/>
                </a:lnTo>
                <a:lnTo>
                  <a:pt x="624" y="30"/>
                </a:lnTo>
                <a:lnTo>
                  <a:pt x="622" y="28"/>
                </a:lnTo>
                <a:lnTo>
                  <a:pt x="622" y="25"/>
                </a:lnTo>
                <a:lnTo>
                  <a:pt x="607" y="25"/>
                </a:lnTo>
                <a:lnTo>
                  <a:pt x="591" y="28"/>
                </a:lnTo>
                <a:lnTo>
                  <a:pt x="595" y="26"/>
                </a:lnTo>
                <a:lnTo>
                  <a:pt x="603" y="25"/>
                </a:lnTo>
                <a:lnTo>
                  <a:pt x="601" y="15"/>
                </a:lnTo>
                <a:lnTo>
                  <a:pt x="597" y="13"/>
                </a:lnTo>
                <a:lnTo>
                  <a:pt x="595" y="11"/>
                </a:lnTo>
                <a:lnTo>
                  <a:pt x="589" y="11"/>
                </a:lnTo>
                <a:lnTo>
                  <a:pt x="588" y="13"/>
                </a:lnTo>
                <a:lnTo>
                  <a:pt x="586" y="15"/>
                </a:lnTo>
                <a:lnTo>
                  <a:pt x="584" y="17"/>
                </a:lnTo>
                <a:lnTo>
                  <a:pt x="576" y="17"/>
                </a:lnTo>
                <a:lnTo>
                  <a:pt x="568" y="19"/>
                </a:lnTo>
                <a:lnTo>
                  <a:pt x="574" y="13"/>
                </a:lnTo>
                <a:lnTo>
                  <a:pt x="582" y="9"/>
                </a:lnTo>
                <a:lnTo>
                  <a:pt x="582" y="5"/>
                </a:lnTo>
                <a:lnTo>
                  <a:pt x="568" y="5"/>
                </a:lnTo>
                <a:lnTo>
                  <a:pt x="555" y="5"/>
                </a:lnTo>
                <a:lnTo>
                  <a:pt x="549" y="3"/>
                </a:lnTo>
                <a:lnTo>
                  <a:pt x="543" y="2"/>
                </a:lnTo>
                <a:lnTo>
                  <a:pt x="534" y="3"/>
                </a:lnTo>
                <a:lnTo>
                  <a:pt x="522" y="5"/>
                </a:lnTo>
                <a:lnTo>
                  <a:pt x="522" y="3"/>
                </a:lnTo>
                <a:lnTo>
                  <a:pt x="517" y="3"/>
                </a:lnTo>
                <a:lnTo>
                  <a:pt x="513" y="3"/>
                </a:lnTo>
                <a:lnTo>
                  <a:pt x="511" y="0"/>
                </a:lnTo>
                <a:lnTo>
                  <a:pt x="484" y="0"/>
                </a:lnTo>
                <a:lnTo>
                  <a:pt x="455" y="2"/>
                </a:lnTo>
                <a:lnTo>
                  <a:pt x="449" y="0"/>
                </a:lnTo>
                <a:lnTo>
                  <a:pt x="442" y="0"/>
                </a:lnTo>
                <a:lnTo>
                  <a:pt x="440" y="2"/>
                </a:lnTo>
                <a:lnTo>
                  <a:pt x="440" y="5"/>
                </a:lnTo>
                <a:lnTo>
                  <a:pt x="434" y="3"/>
                </a:lnTo>
                <a:lnTo>
                  <a:pt x="428" y="2"/>
                </a:lnTo>
                <a:lnTo>
                  <a:pt x="428" y="5"/>
                </a:lnTo>
                <a:lnTo>
                  <a:pt x="428" y="9"/>
                </a:lnTo>
                <a:lnTo>
                  <a:pt x="421" y="7"/>
                </a:lnTo>
                <a:lnTo>
                  <a:pt x="413" y="7"/>
                </a:lnTo>
                <a:lnTo>
                  <a:pt x="411" y="13"/>
                </a:lnTo>
                <a:lnTo>
                  <a:pt x="413" y="13"/>
                </a:lnTo>
                <a:lnTo>
                  <a:pt x="415" y="15"/>
                </a:lnTo>
                <a:lnTo>
                  <a:pt x="409" y="15"/>
                </a:lnTo>
                <a:lnTo>
                  <a:pt x="405" y="15"/>
                </a:lnTo>
                <a:lnTo>
                  <a:pt x="403" y="19"/>
                </a:lnTo>
                <a:lnTo>
                  <a:pt x="405" y="21"/>
                </a:lnTo>
                <a:lnTo>
                  <a:pt x="405" y="23"/>
                </a:lnTo>
                <a:lnTo>
                  <a:pt x="407" y="25"/>
                </a:lnTo>
                <a:lnTo>
                  <a:pt x="401" y="23"/>
                </a:lnTo>
                <a:lnTo>
                  <a:pt x="399" y="19"/>
                </a:lnTo>
                <a:lnTo>
                  <a:pt x="396" y="21"/>
                </a:lnTo>
                <a:lnTo>
                  <a:pt x="392" y="23"/>
                </a:lnTo>
                <a:lnTo>
                  <a:pt x="392" y="25"/>
                </a:lnTo>
                <a:lnTo>
                  <a:pt x="394" y="28"/>
                </a:lnTo>
                <a:lnTo>
                  <a:pt x="388" y="26"/>
                </a:lnTo>
                <a:lnTo>
                  <a:pt x="382" y="25"/>
                </a:lnTo>
                <a:lnTo>
                  <a:pt x="380" y="19"/>
                </a:lnTo>
                <a:lnTo>
                  <a:pt x="380" y="15"/>
                </a:lnTo>
                <a:lnTo>
                  <a:pt x="363" y="17"/>
                </a:lnTo>
                <a:lnTo>
                  <a:pt x="353" y="17"/>
                </a:lnTo>
                <a:lnTo>
                  <a:pt x="353" y="21"/>
                </a:lnTo>
                <a:lnTo>
                  <a:pt x="355" y="21"/>
                </a:lnTo>
                <a:lnTo>
                  <a:pt x="355" y="23"/>
                </a:lnTo>
                <a:lnTo>
                  <a:pt x="357" y="25"/>
                </a:lnTo>
                <a:lnTo>
                  <a:pt x="353" y="25"/>
                </a:lnTo>
                <a:lnTo>
                  <a:pt x="353" y="26"/>
                </a:lnTo>
                <a:lnTo>
                  <a:pt x="353" y="30"/>
                </a:lnTo>
                <a:lnTo>
                  <a:pt x="357" y="30"/>
                </a:lnTo>
                <a:lnTo>
                  <a:pt x="344" y="32"/>
                </a:lnTo>
                <a:lnTo>
                  <a:pt x="344" y="36"/>
                </a:lnTo>
                <a:lnTo>
                  <a:pt x="346" y="40"/>
                </a:lnTo>
                <a:lnTo>
                  <a:pt x="338" y="36"/>
                </a:lnTo>
                <a:lnTo>
                  <a:pt x="332" y="34"/>
                </a:lnTo>
                <a:lnTo>
                  <a:pt x="327" y="36"/>
                </a:lnTo>
                <a:lnTo>
                  <a:pt x="323" y="38"/>
                </a:lnTo>
                <a:lnTo>
                  <a:pt x="319" y="36"/>
                </a:lnTo>
                <a:lnTo>
                  <a:pt x="313" y="36"/>
                </a:lnTo>
                <a:lnTo>
                  <a:pt x="313" y="38"/>
                </a:lnTo>
                <a:lnTo>
                  <a:pt x="313" y="42"/>
                </a:lnTo>
                <a:lnTo>
                  <a:pt x="317" y="42"/>
                </a:lnTo>
                <a:lnTo>
                  <a:pt x="319" y="46"/>
                </a:lnTo>
                <a:lnTo>
                  <a:pt x="321" y="49"/>
                </a:lnTo>
                <a:lnTo>
                  <a:pt x="336" y="61"/>
                </a:lnTo>
                <a:lnTo>
                  <a:pt x="353" y="71"/>
                </a:lnTo>
                <a:lnTo>
                  <a:pt x="344" y="69"/>
                </a:lnTo>
                <a:lnTo>
                  <a:pt x="338" y="67"/>
                </a:lnTo>
                <a:lnTo>
                  <a:pt x="334" y="71"/>
                </a:lnTo>
                <a:lnTo>
                  <a:pt x="332" y="74"/>
                </a:lnTo>
                <a:lnTo>
                  <a:pt x="327" y="73"/>
                </a:lnTo>
                <a:lnTo>
                  <a:pt x="325" y="71"/>
                </a:lnTo>
                <a:lnTo>
                  <a:pt x="321" y="71"/>
                </a:lnTo>
                <a:lnTo>
                  <a:pt x="319" y="71"/>
                </a:lnTo>
                <a:lnTo>
                  <a:pt x="311" y="65"/>
                </a:lnTo>
                <a:lnTo>
                  <a:pt x="307" y="57"/>
                </a:lnTo>
                <a:lnTo>
                  <a:pt x="307" y="53"/>
                </a:lnTo>
                <a:lnTo>
                  <a:pt x="307" y="51"/>
                </a:lnTo>
                <a:lnTo>
                  <a:pt x="302" y="46"/>
                </a:lnTo>
                <a:lnTo>
                  <a:pt x="296" y="42"/>
                </a:lnTo>
                <a:lnTo>
                  <a:pt x="288" y="38"/>
                </a:lnTo>
                <a:lnTo>
                  <a:pt x="280" y="36"/>
                </a:lnTo>
                <a:lnTo>
                  <a:pt x="277" y="36"/>
                </a:lnTo>
                <a:lnTo>
                  <a:pt x="275" y="53"/>
                </a:lnTo>
                <a:lnTo>
                  <a:pt x="275" y="71"/>
                </a:lnTo>
                <a:close/>
                <a:moveTo>
                  <a:pt x="351" y="571"/>
                </a:moveTo>
                <a:lnTo>
                  <a:pt x="351" y="573"/>
                </a:lnTo>
                <a:lnTo>
                  <a:pt x="353" y="577"/>
                </a:lnTo>
                <a:lnTo>
                  <a:pt x="355" y="577"/>
                </a:lnTo>
                <a:lnTo>
                  <a:pt x="355" y="575"/>
                </a:lnTo>
                <a:lnTo>
                  <a:pt x="355" y="573"/>
                </a:lnTo>
                <a:lnTo>
                  <a:pt x="351" y="571"/>
                </a:lnTo>
                <a:close/>
                <a:moveTo>
                  <a:pt x="436" y="437"/>
                </a:moveTo>
                <a:lnTo>
                  <a:pt x="438" y="435"/>
                </a:lnTo>
                <a:lnTo>
                  <a:pt x="440" y="437"/>
                </a:lnTo>
                <a:lnTo>
                  <a:pt x="440" y="439"/>
                </a:lnTo>
                <a:lnTo>
                  <a:pt x="438" y="441"/>
                </a:lnTo>
                <a:lnTo>
                  <a:pt x="436" y="443"/>
                </a:lnTo>
                <a:lnTo>
                  <a:pt x="434" y="443"/>
                </a:lnTo>
                <a:lnTo>
                  <a:pt x="434" y="441"/>
                </a:lnTo>
                <a:lnTo>
                  <a:pt x="434" y="439"/>
                </a:lnTo>
                <a:lnTo>
                  <a:pt x="436" y="437"/>
                </a:lnTo>
                <a:close/>
                <a:moveTo>
                  <a:pt x="355" y="71"/>
                </a:moveTo>
                <a:lnTo>
                  <a:pt x="355" y="71"/>
                </a:lnTo>
                <a:lnTo>
                  <a:pt x="357" y="73"/>
                </a:lnTo>
                <a:lnTo>
                  <a:pt x="357" y="74"/>
                </a:lnTo>
                <a:lnTo>
                  <a:pt x="355" y="74"/>
                </a:lnTo>
                <a:lnTo>
                  <a:pt x="353" y="73"/>
                </a:lnTo>
                <a:lnTo>
                  <a:pt x="353" y="71"/>
                </a:lnTo>
                <a:lnTo>
                  <a:pt x="355" y="71"/>
                </a:lnTo>
                <a:close/>
                <a:moveTo>
                  <a:pt x="488" y="59"/>
                </a:moveTo>
                <a:lnTo>
                  <a:pt x="490" y="59"/>
                </a:lnTo>
                <a:lnTo>
                  <a:pt x="490" y="61"/>
                </a:lnTo>
                <a:lnTo>
                  <a:pt x="488" y="63"/>
                </a:lnTo>
                <a:lnTo>
                  <a:pt x="488" y="65"/>
                </a:lnTo>
                <a:lnTo>
                  <a:pt x="484" y="65"/>
                </a:lnTo>
                <a:lnTo>
                  <a:pt x="484" y="63"/>
                </a:lnTo>
                <a:lnTo>
                  <a:pt x="486" y="61"/>
                </a:lnTo>
                <a:lnTo>
                  <a:pt x="488" y="59"/>
                </a:lnTo>
                <a:close/>
                <a:moveTo>
                  <a:pt x="282" y="426"/>
                </a:moveTo>
                <a:lnTo>
                  <a:pt x="280" y="431"/>
                </a:lnTo>
                <a:lnTo>
                  <a:pt x="277" y="431"/>
                </a:lnTo>
                <a:lnTo>
                  <a:pt x="273" y="431"/>
                </a:lnTo>
                <a:lnTo>
                  <a:pt x="275" y="429"/>
                </a:lnTo>
                <a:lnTo>
                  <a:pt x="279" y="428"/>
                </a:lnTo>
                <a:lnTo>
                  <a:pt x="282" y="426"/>
                </a:lnTo>
                <a:close/>
                <a:moveTo>
                  <a:pt x="267" y="406"/>
                </a:moveTo>
                <a:lnTo>
                  <a:pt x="269" y="405"/>
                </a:lnTo>
                <a:lnTo>
                  <a:pt x="271" y="406"/>
                </a:lnTo>
                <a:lnTo>
                  <a:pt x="271" y="408"/>
                </a:lnTo>
                <a:lnTo>
                  <a:pt x="271" y="410"/>
                </a:lnTo>
                <a:lnTo>
                  <a:pt x="267" y="414"/>
                </a:lnTo>
                <a:lnTo>
                  <a:pt x="267" y="418"/>
                </a:lnTo>
                <a:lnTo>
                  <a:pt x="254" y="416"/>
                </a:lnTo>
                <a:lnTo>
                  <a:pt x="240" y="414"/>
                </a:lnTo>
                <a:lnTo>
                  <a:pt x="246" y="412"/>
                </a:lnTo>
                <a:lnTo>
                  <a:pt x="254" y="410"/>
                </a:lnTo>
                <a:lnTo>
                  <a:pt x="254" y="412"/>
                </a:lnTo>
                <a:lnTo>
                  <a:pt x="257" y="414"/>
                </a:lnTo>
                <a:lnTo>
                  <a:pt x="259" y="416"/>
                </a:lnTo>
                <a:lnTo>
                  <a:pt x="265" y="416"/>
                </a:lnTo>
                <a:lnTo>
                  <a:pt x="265" y="410"/>
                </a:lnTo>
                <a:lnTo>
                  <a:pt x="265" y="406"/>
                </a:lnTo>
                <a:lnTo>
                  <a:pt x="267" y="406"/>
                </a:lnTo>
                <a:close/>
                <a:moveTo>
                  <a:pt x="568" y="345"/>
                </a:moveTo>
                <a:lnTo>
                  <a:pt x="570" y="345"/>
                </a:lnTo>
                <a:lnTo>
                  <a:pt x="572" y="347"/>
                </a:lnTo>
                <a:lnTo>
                  <a:pt x="570" y="349"/>
                </a:lnTo>
                <a:lnTo>
                  <a:pt x="568" y="347"/>
                </a:lnTo>
                <a:lnTo>
                  <a:pt x="566" y="347"/>
                </a:lnTo>
                <a:lnTo>
                  <a:pt x="566" y="345"/>
                </a:lnTo>
                <a:lnTo>
                  <a:pt x="568" y="345"/>
                </a:lnTo>
                <a:close/>
                <a:moveTo>
                  <a:pt x="555" y="330"/>
                </a:moveTo>
                <a:lnTo>
                  <a:pt x="555" y="334"/>
                </a:lnTo>
                <a:lnTo>
                  <a:pt x="555" y="337"/>
                </a:lnTo>
                <a:lnTo>
                  <a:pt x="565" y="337"/>
                </a:lnTo>
                <a:lnTo>
                  <a:pt x="576" y="337"/>
                </a:lnTo>
                <a:lnTo>
                  <a:pt x="563" y="337"/>
                </a:lnTo>
                <a:lnTo>
                  <a:pt x="553" y="339"/>
                </a:lnTo>
                <a:lnTo>
                  <a:pt x="553" y="337"/>
                </a:lnTo>
                <a:lnTo>
                  <a:pt x="551" y="334"/>
                </a:lnTo>
                <a:lnTo>
                  <a:pt x="551" y="332"/>
                </a:lnTo>
                <a:lnTo>
                  <a:pt x="551" y="330"/>
                </a:lnTo>
                <a:lnTo>
                  <a:pt x="553" y="330"/>
                </a:lnTo>
                <a:lnTo>
                  <a:pt x="555" y="330"/>
                </a:lnTo>
                <a:close/>
                <a:moveTo>
                  <a:pt x="232" y="316"/>
                </a:moveTo>
                <a:lnTo>
                  <a:pt x="232" y="318"/>
                </a:lnTo>
                <a:lnTo>
                  <a:pt x="234" y="322"/>
                </a:lnTo>
                <a:lnTo>
                  <a:pt x="236" y="322"/>
                </a:lnTo>
                <a:lnTo>
                  <a:pt x="236" y="320"/>
                </a:lnTo>
                <a:lnTo>
                  <a:pt x="234" y="318"/>
                </a:lnTo>
                <a:lnTo>
                  <a:pt x="232" y="316"/>
                </a:lnTo>
                <a:close/>
                <a:moveTo>
                  <a:pt x="624" y="291"/>
                </a:moveTo>
                <a:lnTo>
                  <a:pt x="626" y="291"/>
                </a:lnTo>
                <a:lnTo>
                  <a:pt x="628" y="293"/>
                </a:lnTo>
                <a:lnTo>
                  <a:pt x="628" y="295"/>
                </a:lnTo>
                <a:lnTo>
                  <a:pt x="626" y="295"/>
                </a:lnTo>
                <a:lnTo>
                  <a:pt x="622" y="293"/>
                </a:lnTo>
                <a:lnTo>
                  <a:pt x="624" y="291"/>
                </a:lnTo>
                <a:close/>
                <a:moveTo>
                  <a:pt x="599" y="282"/>
                </a:moveTo>
                <a:lnTo>
                  <a:pt x="601" y="284"/>
                </a:lnTo>
                <a:lnTo>
                  <a:pt x="603" y="286"/>
                </a:lnTo>
                <a:lnTo>
                  <a:pt x="609" y="286"/>
                </a:lnTo>
                <a:lnTo>
                  <a:pt x="614" y="286"/>
                </a:lnTo>
                <a:lnTo>
                  <a:pt x="612" y="287"/>
                </a:lnTo>
                <a:lnTo>
                  <a:pt x="611" y="289"/>
                </a:lnTo>
                <a:lnTo>
                  <a:pt x="612" y="291"/>
                </a:lnTo>
                <a:lnTo>
                  <a:pt x="612" y="293"/>
                </a:lnTo>
                <a:lnTo>
                  <a:pt x="612" y="295"/>
                </a:lnTo>
                <a:lnTo>
                  <a:pt x="612" y="299"/>
                </a:lnTo>
                <a:lnTo>
                  <a:pt x="601" y="295"/>
                </a:lnTo>
                <a:lnTo>
                  <a:pt x="603" y="295"/>
                </a:lnTo>
                <a:lnTo>
                  <a:pt x="601" y="291"/>
                </a:lnTo>
                <a:lnTo>
                  <a:pt x="601" y="289"/>
                </a:lnTo>
                <a:lnTo>
                  <a:pt x="595" y="287"/>
                </a:lnTo>
                <a:lnTo>
                  <a:pt x="593" y="287"/>
                </a:lnTo>
                <a:lnTo>
                  <a:pt x="588" y="291"/>
                </a:lnTo>
                <a:lnTo>
                  <a:pt x="589" y="289"/>
                </a:lnTo>
                <a:lnTo>
                  <a:pt x="593" y="286"/>
                </a:lnTo>
                <a:lnTo>
                  <a:pt x="599" y="282"/>
                </a:lnTo>
                <a:close/>
                <a:moveTo>
                  <a:pt x="605" y="263"/>
                </a:moveTo>
                <a:lnTo>
                  <a:pt x="607" y="263"/>
                </a:lnTo>
                <a:lnTo>
                  <a:pt x="607" y="264"/>
                </a:lnTo>
                <a:lnTo>
                  <a:pt x="605" y="264"/>
                </a:lnTo>
                <a:lnTo>
                  <a:pt x="605" y="266"/>
                </a:lnTo>
                <a:lnTo>
                  <a:pt x="607" y="268"/>
                </a:lnTo>
                <a:lnTo>
                  <a:pt x="599" y="272"/>
                </a:lnTo>
                <a:lnTo>
                  <a:pt x="593" y="276"/>
                </a:lnTo>
                <a:lnTo>
                  <a:pt x="593" y="278"/>
                </a:lnTo>
                <a:lnTo>
                  <a:pt x="595" y="280"/>
                </a:lnTo>
                <a:lnTo>
                  <a:pt x="588" y="278"/>
                </a:lnTo>
                <a:lnTo>
                  <a:pt x="580" y="278"/>
                </a:lnTo>
                <a:lnTo>
                  <a:pt x="578" y="280"/>
                </a:lnTo>
                <a:lnTo>
                  <a:pt x="576" y="282"/>
                </a:lnTo>
                <a:lnTo>
                  <a:pt x="576" y="284"/>
                </a:lnTo>
                <a:lnTo>
                  <a:pt x="576" y="287"/>
                </a:lnTo>
                <a:lnTo>
                  <a:pt x="578" y="287"/>
                </a:lnTo>
                <a:lnTo>
                  <a:pt x="582" y="287"/>
                </a:lnTo>
                <a:lnTo>
                  <a:pt x="584" y="289"/>
                </a:lnTo>
                <a:lnTo>
                  <a:pt x="586" y="293"/>
                </a:lnTo>
                <a:lnTo>
                  <a:pt x="582" y="293"/>
                </a:lnTo>
                <a:lnTo>
                  <a:pt x="580" y="293"/>
                </a:lnTo>
                <a:lnTo>
                  <a:pt x="580" y="289"/>
                </a:lnTo>
                <a:lnTo>
                  <a:pt x="576" y="289"/>
                </a:lnTo>
                <a:lnTo>
                  <a:pt x="574" y="289"/>
                </a:lnTo>
                <a:lnTo>
                  <a:pt x="572" y="286"/>
                </a:lnTo>
                <a:lnTo>
                  <a:pt x="570" y="282"/>
                </a:lnTo>
                <a:lnTo>
                  <a:pt x="572" y="280"/>
                </a:lnTo>
                <a:lnTo>
                  <a:pt x="576" y="280"/>
                </a:lnTo>
                <a:lnTo>
                  <a:pt x="574" y="278"/>
                </a:lnTo>
                <a:lnTo>
                  <a:pt x="574" y="276"/>
                </a:lnTo>
                <a:lnTo>
                  <a:pt x="580" y="276"/>
                </a:lnTo>
                <a:lnTo>
                  <a:pt x="588" y="276"/>
                </a:lnTo>
                <a:lnTo>
                  <a:pt x="588" y="274"/>
                </a:lnTo>
                <a:lnTo>
                  <a:pt x="591" y="272"/>
                </a:lnTo>
                <a:lnTo>
                  <a:pt x="595" y="272"/>
                </a:lnTo>
                <a:lnTo>
                  <a:pt x="595" y="268"/>
                </a:lnTo>
                <a:lnTo>
                  <a:pt x="599" y="268"/>
                </a:lnTo>
                <a:lnTo>
                  <a:pt x="603" y="268"/>
                </a:lnTo>
                <a:lnTo>
                  <a:pt x="603" y="264"/>
                </a:lnTo>
                <a:lnTo>
                  <a:pt x="605" y="263"/>
                </a:lnTo>
                <a:close/>
                <a:moveTo>
                  <a:pt x="190" y="241"/>
                </a:moveTo>
                <a:lnTo>
                  <a:pt x="186" y="241"/>
                </a:lnTo>
                <a:lnTo>
                  <a:pt x="185" y="243"/>
                </a:lnTo>
                <a:lnTo>
                  <a:pt x="185" y="245"/>
                </a:lnTo>
                <a:lnTo>
                  <a:pt x="190" y="245"/>
                </a:lnTo>
                <a:lnTo>
                  <a:pt x="190" y="243"/>
                </a:lnTo>
                <a:lnTo>
                  <a:pt x="192" y="241"/>
                </a:lnTo>
                <a:lnTo>
                  <a:pt x="190" y="241"/>
                </a:lnTo>
                <a:close/>
                <a:moveTo>
                  <a:pt x="655" y="232"/>
                </a:moveTo>
                <a:lnTo>
                  <a:pt x="655" y="234"/>
                </a:lnTo>
                <a:lnTo>
                  <a:pt x="655" y="238"/>
                </a:lnTo>
                <a:lnTo>
                  <a:pt x="657" y="238"/>
                </a:lnTo>
                <a:lnTo>
                  <a:pt x="662" y="239"/>
                </a:lnTo>
                <a:lnTo>
                  <a:pt x="662" y="236"/>
                </a:lnTo>
                <a:lnTo>
                  <a:pt x="662" y="234"/>
                </a:lnTo>
                <a:lnTo>
                  <a:pt x="659" y="234"/>
                </a:lnTo>
                <a:lnTo>
                  <a:pt x="655" y="232"/>
                </a:lnTo>
                <a:close/>
                <a:moveTo>
                  <a:pt x="630" y="224"/>
                </a:moveTo>
                <a:lnTo>
                  <a:pt x="632" y="224"/>
                </a:lnTo>
                <a:lnTo>
                  <a:pt x="634" y="224"/>
                </a:lnTo>
                <a:lnTo>
                  <a:pt x="634" y="226"/>
                </a:lnTo>
                <a:lnTo>
                  <a:pt x="632" y="228"/>
                </a:lnTo>
                <a:lnTo>
                  <a:pt x="630" y="230"/>
                </a:lnTo>
                <a:lnTo>
                  <a:pt x="628" y="232"/>
                </a:lnTo>
                <a:lnTo>
                  <a:pt x="628" y="226"/>
                </a:lnTo>
                <a:lnTo>
                  <a:pt x="630" y="224"/>
                </a:lnTo>
                <a:close/>
                <a:moveTo>
                  <a:pt x="674" y="215"/>
                </a:moveTo>
                <a:lnTo>
                  <a:pt x="672" y="216"/>
                </a:lnTo>
                <a:lnTo>
                  <a:pt x="668" y="218"/>
                </a:lnTo>
                <a:lnTo>
                  <a:pt x="668" y="224"/>
                </a:lnTo>
                <a:lnTo>
                  <a:pt x="668" y="230"/>
                </a:lnTo>
                <a:lnTo>
                  <a:pt x="674" y="228"/>
                </a:lnTo>
                <a:lnTo>
                  <a:pt x="680" y="228"/>
                </a:lnTo>
                <a:lnTo>
                  <a:pt x="683" y="226"/>
                </a:lnTo>
                <a:lnTo>
                  <a:pt x="685" y="224"/>
                </a:lnTo>
                <a:lnTo>
                  <a:pt x="680" y="224"/>
                </a:lnTo>
                <a:lnTo>
                  <a:pt x="676" y="218"/>
                </a:lnTo>
                <a:lnTo>
                  <a:pt x="674" y="215"/>
                </a:lnTo>
                <a:close/>
                <a:moveTo>
                  <a:pt x="664" y="193"/>
                </a:moveTo>
                <a:lnTo>
                  <a:pt x="666" y="201"/>
                </a:lnTo>
                <a:lnTo>
                  <a:pt x="670" y="205"/>
                </a:lnTo>
                <a:lnTo>
                  <a:pt x="670" y="201"/>
                </a:lnTo>
                <a:lnTo>
                  <a:pt x="666" y="197"/>
                </a:lnTo>
                <a:lnTo>
                  <a:pt x="664" y="193"/>
                </a:lnTo>
                <a:close/>
                <a:moveTo>
                  <a:pt x="0" y="168"/>
                </a:moveTo>
                <a:lnTo>
                  <a:pt x="4" y="172"/>
                </a:lnTo>
                <a:lnTo>
                  <a:pt x="4" y="170"/>
                </a:lnTo>
                <a:lnTo>
                  <a:pt x="0" y="168"/>
                </a:lnTo>
                <a:close/>
                <a:moveTo>
                  <a:pt x="659" y="97"/>
                </a:moveTo>
                <a:lnTo>
                  <a:pt x="659" y="101"/>
                </a:lnTo>
                <a:lnTo>
                  <a:pt x="660" y="101"/>
                </a:lnTo>
                <a:lnTo>
                  <a:pt x="662" y="99"/>
                </a:lnTo>
                <a:lnTo>
                  <a:pt x="660" y="97"/>
                </a:lnTo>
                <a:lnTo>
                  <a:pt x="659" y="97"/>
                </a:lnTo>
                <a:close/>
                <a:moveTo>
                  <a:pt x="657" y="49"/>
                </a:moveTo>
                <a:lnTo>
                  <a:pt x="659" y="57"/>
                </a:lnTo>
                <a:lnTo>
                  <a:pt x="659" y="51"/>
                </a:lnTo>
                <a:lnTo>
                  <a:pt x="657" y="49"/>
                </a:lnTo>
                <a:close/>
                <a:moveTo>
                  <a:pt x="234" y="44"/>
                </a:moveTo>
                <a:lnTo>
                  <a:pt x="240" y="51"/>
                </a:lnTo>
                <a:lnTo>
                  <a:pt x="248" y="55"/>
                </a:lnTo>
                <a:lnTo>
                  <a:pt x="256" y="57"/>
                </a:lnTo>
                <a:lnTo>
                  <a:pt x="267" y="61"/>
                </a:lnTo>
                <a:lnTo>
                  <a:pt x="265" y="57"/>
                </a:lnTo>
                <a:lnTo>
                  <a:pt x="263" y="55"/>
                </a:lnTo>
                <a:lnTo>
                  <a:pt x="248" y="49"/>
                </a:lnTo>
                <a:lnTo>
                  <a:pt x="234" y="44"/>
                </a:lnTo>
                <a:close/>
                <a:moveTo>
                  <a:pt x="371" y="30"/>
                </a:moveTo>
                <a:lnTo>
                  <a:pt x="375" y="32"/>
                </a:lnTo>
                <a:lnTo>
                  <a:pt x="378" y="36"/>
                </a:lnTo>
                <a:lnTo>
                  <a:pt x="376" y="38"/>
                </a:lnTo>
                <a:lnTo>
                  <a:pt x="376" y="40"/>
                </a:lnTo>
                <a:lnTo>
                  <a:pt x="376" y="42"/>
                </a:lnTo>
                <a:lnTo>
                  <a:pt x="376" y="38"/>
                </a:lnTo>
                <a:lnTo>
                  <a:pt x="373" y="36"/>
                </a:lnTo>
                <a:lnTo>
                  <a:pt x="373" y="34"/>
                </a:lnTo>
                <a:lnTo>
                  <a:pt x="367" y="32"/>
                </a:lnTo>
                <a:lnTo>
                  <a:pt x="361" y="32"/>
                </a:lnTo>
                <a:lnTo>
                  <a:pt x="371" y="30"/>
                </a:lnTo>
                <a:close/>
                <a:moveTo>
                  <a:pt x="459" y="25"/>
                </a:moveTo>
                <a:lnTo>
                  <a:pt x="465" y="25"/>
                </a:lnTo>
                <a:lnTo>
                  <a:pt x="465" y="26"/>
                </a:lnTo>
                <a:lnTo>
                  <a:pt x="463" y="26"/>
                </a:lnTo>
                <a:lnTo>
                  <a:pt x="459" y="26"/>
                </a:lnTo>
                <a:lnTo>
                  <a:pt x="459" y="30"/>
                </a:lnTo>
                <a:lnTo>
                  <a:pt x="457" y="28"/>
                </a:lnTo>
                <a:lnTo>
                  <a:pt x="457" y="26"/>
                </a:lnTo>
                <a:lnTo>
                  <a:pt x="457" y="25"/>
                </a:lnTo>
                <a:lnTo>
                  <a:pt x="459" y="25"/>
                </a:lnTo>
                <a:close/>
                <a:moveTo>
                  <a:pt x="524" y="19"/>
                </a:moveTo>
                <a:lnTo>
                  <a:pt x="545" y="19"/>
                </a:lnTo>
                <a:lnTo>
                  <a:pt x="565" y="21"/>
                </a:lnTo>
                <a:lnTo>
                  <a:pt x="549" y="21"/>
                </a:lnTo>
                <a:lnTo>
                  <a:pt x="536" y="23"/>
                </a:lnTo>
                <a:lnTo>
                  <a:pt x="520" y="23"/>
                </a:lnTo>
                <a:lnTo>
                  <a:pt x="507" y="25"/>
                </a:lnTo>
                <a:lnTo>
                  <a:pt x="515" y="21"/>
                </a:lnTo>
                <a:lnTo>
                  <a:pt x="524" y="19"/>
                </a:lnTo>
                <a:close/>
                <a:moveTo>
                  <a:pt x="482" y="15"/>
                </a:moveTo>
                <a:lnTo>
                  <a:pt x="484" y="19"/>
                </a:lnTo>
                <a:lnTo>
                  <a:pt x="486" y="23"/>
                </a:lnTo>
                <a:lnTo>
                  <a:pt x="492" y="21"/>
                </a:lnTo>
                <a:lnTo>
                  <a:pt x="501" y="21"/>
                </a:lnTo>
                <a:lnTo>
                  <a:pt x="503" y="21"/>
                </a:lnTo>
                <a:lnTo>
                  <a:pt x="503" y="23"/>
                </a:lnTo>
                <a:lnTo>
                  <a:pt x="501" y="23"/>
                </a:lnTo>
                <a:lnTo>
                  <a:pt x="497" y="25"/>
                </a:lnTo>
                <a:lnTo>
                  <a:pt x="490" y="25"/>
                </a:lnTo>
                <a:lnTo>
                  <a:pt x="484" y="26"/>
                </a:lnTo>
                <a:lnTo>
                  <a:pt x="480" y="25"/>
                </a:lnTo>
                <a:lnTo>
                  <a:pt x="478" y="21"/>
                </a:lnTo>
                <a:lnTo>
                  <a:pt x="480" y="17"/>
                </a:lnTo>
                <a:lnTo>
                  <a:pt x="482" y="15"/>
                </a:lnTo>
                <a:close/>
              </a:path>
            </a:pathLst>
          </a:custGeom>
          <a:solidFill>
            <a:srgbClr val="EAEAEA"/>
          </a:solidFill>
          <a:ln w="2520">
            <a:solidFill>
              <a:srgbClr val="C0C0C0"/>
            </a:solidFill>
            <a:round/>
            <a:headEnd/>
            <a:tailEnd/>
          </a:ln>
        </p:spPr>
        <p:txBody>
          <a:bodyPr wrap="none" anchor="ctr"/>
          <a:lstStyle/>
          <a:p>
            <a:endParaRPr lang="en-US"/>
          </a:p>
        </p:txBody>
      </p:sp>
      <p:sp>
        <p:nvSpPr>
          <p:cNvPr id="30891" name="Freeform 173"/>
          <p:cNvSpPr>
            <a:spLocks noChangeArrowheads="1"/>
          </p:cNvSpPr>
          <p:nvPr/>
        </p:nvSpPr>
        <p:spPr bwMode="auto">
          <a:xfrm>
            <a:off x="4225925" y="3335338"/>
            <a:ext cx="160338" cy="188912"/>
          </a:xfrm>
          <a:custGeom>
            <a:avLst/>
            <a:gdLst>
              <a:gd name="T0" fmla="*/ 2147483647 w 94"/>
              <a:gd name="T1" fmla="*/ 2147483647 h 119"/>
              <a:gd name="T2" fmla="*/ 2147483647 w 94"/>
              <a:gd name="T3" fmla="*/ 2147483647 h 119"/>
              <a:gd name="T4" fmla="*/ 2147483647 w 94"/>
              <a:gd name="T5" fmla="*/ 2147483647 h 119"/>
              <a:gd name="T6" fmla="*/ 2147483647 w 94"/>
              <a:gd name="T7" fmla="*/ 2147483647 h 119"/>
              <a:gd name="T8" fmla="*/ 2147483647 w 94"/>
              <a:gd name="T9" fmla="*/ 2147483647 h 119"/>
              <a:gd name="T10" fmla="*/ 2147483647 w 94"/>
              <a:gd name="T11" fmla="*/ 2147483647 h 119"/>
              <a:gd name="T12" fmla="*/ 2147483647 w 94"/>
              <a:gd name="T13" fmla="*/ 2147483647 h 119"/>
              <a:gd name="T14" fmla="*/ 2147483647 w 94"/>
              <a:gd name="T15" fmla="*/ 2147483647 h 119"/>
              <a:gd name="T16" fmla="*/ 2147483647 w 94"/>
              <a:gd name="T17" fmla="*/ 2147483647 h 119"/>
              <a:gd name="T18" fmla="*/ 2147483647 w 94"/>
              <a:gd name="T19" fmla="*/ 2147483647 h 119"/>
              <a:gd name="T20" fmla="*/ 2147483647 w 94"/>
              <a:gd name="T21" fmla="*/ 2147483647 h 119"/>
              <a:gd name="T22" fmla="*/ 2147483647 w 94"/>
              <a:gd name="T23" fmla="*/ 2147483647 h 119"/>
              <a:gd name="T24" fmla="*/ 2147483647 w 94"/>
              <a:gd name="T25" fmla="*/ 2147483647 h 119"/>
              <a:gd name="T26" fmla="*/ 2147483647 w 94"/>
              <a:gd name="T27" fmla="*/ 2147483647 h 119"/>
              <a:gd name="T28" fmla="*/ 2147483647 w 94"/>
              <a:gd name="T29" fmla="*/ 2147483647 h 119"/>
              <a:gd name="T30" fmla="*/ 2147483647 w 94"/>
              <a:gd name="T31" fmla="*/ 2147483647 h 119"/>
              <a:gd name="T32" fmla="*/ 2147483647 w 94"/>
              <a:gd name="T33" fmla="*/ 2147483647 h 119"/>
              <a:gd name="T34" fmla="*/ 2147483647 w 94"/>
              <a:gd name="T35" fmla="*/ 2147483647 h 119"/>
              <a:gd name="T36" fmla="*/ 2147483647 w 94"/>
              <a:gd name="T37" fmla="*/ 2147483647 h 119"/>
              <a:gd name="T38" fmla="*/ 2147483647 w 94"/>
              <a:gd name="T39" fmla="*/ 2147483647 h 119"/>
              <a:gd name="T40" fmla="*/ 2147483647 w 94"/>
              <a:gd name="T41" fmla="*/ 2147483647 h 119"/>
              <a:gd name="T42" fmla="*/ 2147483647 w 94"/>
              <a:gd name="T43" fmla="*/ 2147483647 h 119"/>
              <a:gd name="T44" fmla="*/ 2147483647 w 94"/>
              <a:gd name="T45" fmla="*/ 2147483647 h 119"/>
              <a:gd name="T46" fmla="*/ 2147483647 w 94"/>
              <a:gd name="T47" fmla="*/ 2147483647 h 119"/>
              <a:gd name="T48" fmla="*/ 2147483647 w 94"/>
              <a:gd name="T49" fmla="*/ 2147483647 h 119"/>
              <a:gd name="T50" fmla="*/ 2147483647 w 94"/>
              <a:gd name="T51" fmla="*/ 2147483647 h 119"/>
              <a:gd name="T52" fmla="*/ 2147483647 w 94"/>
              <a:gd name="T53" fmla="*/ 2147483647 h 119"/>
              <a:gd name="T54" fmla="*/ 2147483647 w 94"/>
              <a:gd name="T55" fmla="*/ 0 h 119"/>
              <a:gd name="T56" fmla="*/ 2147483647 w 94"/>
              <a:gd name="T57" fmla="*/ 2147483647 h 119"/>
              <a:gd name="T58" fmla="*/ 2147483647 w 94"/>
              <a:gd name="T59" fmla="*/ 2147483647 h 119"/>
              <a:gd name="T60" fmla="*/ 2147483647 w 94"/>
              <a:gd name="T61" fmla="*/ 2147483647 h 119"/>
              <a:gd name="T62" fmla="*/ 2147483647 w 94"/>
              <a:gd name="T63" fmla="*/ 2147483647 h 119"/>
              <a:gd name="T64" fmla="*/ 2147483647 w 94"/>
              <a:gd name="T65" fmla="*/ 2147483647 h 119"/>
              <a:gd name="T66" fmla="*/ 2147483647 w 94"/>
              <a:gd name="T67" fmla="*/ 2147483647 h 119"/>
              <a:gd name="T68" fmla="*/ 2147483647 w 94"/>
              <a:gd name="T69" fmla="*/ 2147483647 h 119"/>
              <a:gd name="T70" fmla="*/ 2147483647 w 94"/>
              <a:gd name="T71" fmla="*/ 2147483647 h 119"/>
              <a:gd name="T72" fmla="*/ 2147483647 w 94"/>
              <a:gd name="T73" fmla="*/ 2147483647 h 119"/>
              <a:gd name="T74" fmla="*/ 2147483647 w 94"/>
              <a:gd name="T75" fmla="*/ 2147483647 h 119"/>
              <a:gd name="T76" fmla="*/ 2147483647 w 94"/>
              <a:gd name="T77" fmla="*/ 2147483647 h 119"/>
              <a:gd name="T78" fmla="*/ 2147483647 w 94"/>
              <a:gd name="T79" fmla="*/ 2147483647 h 119"/>
              <a:gd name="T80" fmla="*/ 2147483647 w 94"/>
              <a:gd name="T81" fmla="*/ 2147483647 h 119"/>
              <a:gd name="T82" fmla="*/ 2147483647 w 94"/>
              <a:gd name="T83" fmla="*/ 2147483647 h 119"/>
              <a:gd name="T84" fmla="*/ 2147483647 w 94"/>
              <a:gd name="T85" fmla="*/ 2147483647 h 119"/>
              <a:gd name="T86" fmla="*/ 2147483647 w 94"/>
              <a:gd name="T87" fmla="*/ 2147483647 h 119"/>
              <a:gd name="T88" fmla="*/ 2147483647 w 94"/>
              <a:gd name="T89" fmla="*/ 2147483647 h 119"/>
              <a:gd name="T90" fmla="*/ 2147483647 w 94"/>
              <a:gd name="T91" fmla="*/ 2147483647 h 119"/>
              <a:gd name="T92" fmla="*/ 2147483647 w 94"/>
              <a:gd name="T93" fmla="*/ 2147483647 h 119"/>
              <a:gd name="T94" fmla="*/ 2147483647 w 94"/>
              <a:gd name="T95" fmla="*/ 2147483647 h 119"/>
              <a:gd name="T96" fmla="*/ 2147483647 w 94"/>
              <a:gd name="T97" fmla="*/ 2147483647 h 119"/>
              <a:gd name="T98" fmla="*/ 2147483647 w 94"/>
              <a:gd name="T99" fmla="*/ 2147483647 h 119"/>
              <a:gd name="T100" fmla="*/ 2147483647 w 94"/>
              <a:gd name="T101" fmla="*/ 2147483647 h 119"/>
              <a:gd name="T102" fmla="*/ 2147483647 w 94"/>
              <a:gd name="T103" fmla="*/ 2147483647 h 119"/>
              <a:gd name="T104" fmla="*/ 2147483647 w 94"/>
              <a:gd name="T105" fmla="*/ 2147483647 h 119"/>
              <a:gd name="T106" fmla="*/ 2147483647 w 94"/>
              <a:gd name="T107" fmla="*/ 2147483647 h 1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4"/>
              <a:gd name="T163" fmla="*/ 0 h 119"/>
              <a:gd name="T164" fmla="*/ 94 w 94"/>
              <a:gd name="T165" fmla="*/ 119 h 11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4" h="119">
                <a:moveTo>
                  <a:pt x="2" y="37"/>
                </a:moveTo>
                <a:lnTo>
                  <a:pt x="8" y="45"/>
                </a:lnTo>
                <a:lnTo>
                  <a:pt x="11" y="48"/>
                </a:lnTo>
                <a:lnTo>
                  <a:pt x="11" y="50"/>
                </a:lnTo>
                <a:lnTo>
                  <a:pt x="13" y="50"/>
                </a:lnTo>
                <a:lnTo>
                  <a:pt x="17" y="50"/>
                </a:lnTo>
                <a:lnTo>
                  <a:pt x="17" y="52"/>
                </a:lnTo>
                <a:lnTo>
                  <a:pt x="15" y="52"/>
                </a:lnTo>
                <a:lnTo>
                  <a:pt x="15" y="58"/>
                </a:lnTo>
                <a:lnTo>
                  <a:pt x="15" y="64"/>
                </a:lnTo>
                <a:lnTo>
                  <a:pt x="17" y="62"/>
                </a:lnTo>
                <a:lnTo>
                  <a:pt x="19" y="60"/>
                </a:lnTo>
                <a:lnTo>
                  <a:pt x="25" y="60"/>
                </a:lnTo>
                <a:lnTo>
                  <a:pt x="31" y="62"/>
                </a:lnTo>
                <a:lnTo>
                  <a:pt x="34" y="66"/>
                </a:lnTo>
                <a:lnTo>
                  <a:pt x="38" y="68"/>
                </a:lnTo>
                <a:lnTo>
                  <a:pt x="29" y="66"/>
                </a:lnTo>
                <a:lnTo>
                  <a:pt x="19" y="66"/>
                </a:lnTo>
                <a:lnTo>
                  <a:pt x="21" y="75"/>
                </a:lnTo>
                <a:lnTo>
                  <a:pt x="23" y="83"/>
                </a:lnTo>
                <a:lnTo>
                  <a:pt x="29" y="83"/>
                </a:lnTo>
                <a:lnTo>
                  <a:pt x="38" y="83"/>
                </a:lnTo>
                <a:lnTo>
                  <a:pt x="36" y="81"/>
                </a:lnTo>
                <a:lnTo>
                  <a:pt x="36" y="77"/>
                </a:lnTo>
                <a:lnTo>
                  <a:pt x="40" y="77"/>
                </a:lnTo>
                <a:lnTo>
                  <a:pt x="46" y="77"/>
                </a:lnTo>
                <a:lnTo>
                  <a:pt x="44" y="71"/>
                </a:lnTo>
                <a:lnTo>
                  <a:pt x="40" y="71"/>
                </a:lnTo>
                <a:lnTo>
                  <a:pt x="42" y="70"/>
                </a:lnTo>
                <a:lnTo>
                  <a:pt x="48" y="70"/>
                </a:lnTo>
                <a:lnTo>
                  <a:pt x="54" y="71"/>
                </a:lnTo>
                <a:lnTo>
                  <a:pt x="54" y="68"/>
                </a:lnTo>
                <a:lnTo>
                  <a:pt x="54" y="64"/>
                </a:lnTo>
                <a:lnTo>
                  <a:pt x="52" y="62"/>
                </a:lnTo>
                <a:lnTo>
                  <a:pt x="50" y="62"/>
                </a:lnTo>
                <a:lnTo>
                  <a:pt x="54" y="62"/>
                </a:lnTo>
                <a:lnTo>
                  <a:pt x="58" y="62"/>
                </a:lnTo>
                <a:lnTo>
                  <a:pt x="59" y="66"/>
                </a:lnTo>
                <a:lnTo>
                  <a:pt x="61" y="66"/>
                </a:lnTo>
                <a:lnTo>
                  <a:pt x="61" y="62"/>
                </a:lnTo>
                <a:lnTo>
                  <a:pt x="59" y="58"/>
                </a:lnTo>
                <a:lnTo>
                  <a:pt x="56" y="56"/>
                </a:lnTo>
                <a:lnTo>
                  <a:pt x="52" y="56"/>
                </a:lnTo>
                <a:lnTo>
                  <a:pt x="48" y="52"/>
                </a:lnTo>
                <a:lnTo>
                  <a:pt x="46" y="48"/>
                </a:lnTo>
                <a:lnTo>
                  <a:pt x="42" y="48"/>
                </a:lnTo>
                <a:lnTo>
                  <a:pt x="40" y="50"/>
                </a:lnTo>
                <a:lnTo>
                  <a:pt x="40" y="48"/>
                </a:lnTo>
                <a:lnTo>
                  <a:pt x="38" y="47"/>
                </a:lnTo>
                <a:lnTo>
                  <a:pt x="38" y="43"/>
                </a:lnTo>
                <a:lnTo>
                  <a:pt x="42" y="43"/>
                </a:lnTo>
                <a:lnTo>
                  <a:pt x="42" y="41"/>
                </a:lnTo>
                <a:lnTo>
                  <a:pt x="42" y="39"/>
                </a:lnTo>
                <a:lnTo>
                  <a:pt x="38" y="35"/>
                </a:lnTo>
                <a:lnTo>
                  <a:pt x="36" y="31"/>
                </a:lnTo>
                <a:lnTo>
                  <a:pt x="34" y="29"/>
                </a:lnTo>
                <a:lnTo>
                  <a:pt x="34" y="27"/>
                </a:lnTo>
                <a:lnTo>
                  <a:pt x="36" y="25"/>
                </a:lnTo>
                <a:lnTo>
                  <a:pt x="38" y="20"/>
                </a:lnTo>
                <a:lnTo>
                  <a:pt x="40" y="20"/>
                </a:lnTo>
                <a:lnTo>
                  <a:pt x="40" y="18"/>
                </a:lnTo>
                <a:lnTo>
                  <a:pt x="40" y="20"/>
                </a:lnTo>
                <a:lnTo>
                  <a:pt x="40" y="24"/>
                </a:lnTo>
                <a:lnTo>
                  <a:pt x="42" y="25"/>
                </a:lnTo>
                <a:lnTo>
                  <a:pt x="44" y="29"/>
                </a:lnTo>
                <a:lnTo>
                  <a:pt x="46" y="27"/>
                </a:lnTo>
                <a:lnTo>
                  <a:pt x="46" y="25"/>
                </a:lnTo>
                <a:lnTo>
                  <a:pt x="52" y="25"/>
                </a:lnTo>
                <a:lnTo>
                  <a:pt x="56" y="24"/>
                </a:lnTo>
                <a:lnTo>
                  <a:pt x="56" y="22"/>
                </a:lnTo>
                <a:lnTo>
                  <a:pt x="50" y="14"/>
                </a:lnTo>
                <a:lnTo>
                  <a:pt x="65" y="14"/>
                </a:lnTo>
                <a:lnTo>
                  <a:pt x="79" y="14"/>
                </a:lnTo>
                <a:lnTo>
                  <a:pt x="79" y="18"/>
                </a:lnTo>
                <a:lnTo>
                  <a:pt x="81" y="20"/>
                </a:lnTo>
                <a:lnTo>
                  <a:pt x="82" y="16"/>
                </a:lnTo>
                <a:lnTo>
                  <a:pt x="86" y="10"/>
                </a:lnTo>
                <a:lnTo>
                  <a:pt x="88" y="8"/>
                </a:lnTo>
                <a:lnTo>
                  <a:pt x="92" y="8"/>
                </a:lnTo>
                <a:lnTo>
                  <a:pt x="94" y="6"/>
                </a:lnTo>
                <a:lnTo>
                  <a:pt x="94" y="4"/>
                </a:lnTo>
                <a:lnTo>
                  <a:pt x="88" y="0"/>
                </a:lnTo>
                <a:lnTo>
                  <a:pt x="86" y="0"/>
                </a:lnTo>
                <a:lnTo>
                  <a:pt x="84" y="4"/>
                </a:lnTo>
                <a:lnTo>
                  <a:pt x="84" y="6"/>
                </a:lnTo>
                <a:lnTo>
                  <a:pt x="82" y="6"/>
                </a:lnTo>
                <a:lnTo>
                  <a:pt x="81" y="6"/>
                </a:lnTo>
                <a:lnTo>
                  <a:pt x="75" y="6"/>
                </a:lnTo>
                <a:lnTo>
                  <a:pt x="73" y="6"/>
                </a:lnTo>
                <a:lnTo>
                  <a:pt x="73" y="4"/>
                </a:lnTo>
                <a:lnTo>
                  <a:pt x="69" y="2"/>
                </a:lnTo>
                <a:lnTo>
                  <a:pt x="65" y="0"/>
                </a:lnTo>
                <a:lnTo>
                  <a:pt x="61" y="4"/>
                </a:lnTo>
                <a:lnTo>
                  <a:pt x="59" y="6"/>
                </a:lnTo>
                <a:lnTo>
                  <a:pt x="54" y="8"/>
                </a:lnTo>
                <a:lnTo>
                  <a:pt x="50" y="6"/>
                </a:lnTo>
                <a:lnTo>
                  <a:pt x="46" y="6"/>
                </a:lnTo>
                <a:lnTo>
                  <a:pt x="44" y="10"/>
                </a:lnTo>
                <a:lnTo>
                  <a:pt x="44" y="12"/>
                </a:lnTo>
                <a:lnTo>
                  <a:pt x="42" y="12"/>
                </a:lnTo>
                <a:lnTo>
                  <a:pt x="38" y="12"/>
                </a:lnTo>
                <a:lnTo>
                  <a:pt x="34" y="14"/>
                </a:lnTo>
                <a:lnTo>
                  <a:pt x="33" y="16"/>
                </a:lnTo>
                <a:lnTo>
                  <a:pt x="31" y="16"/>
                </a:lnTo>
                <a:lnTo>
                  <a:pt x="29" y="20"/>
                </a:lnTo>
                <a:lnTo>
                  <a:pt x="27" y="20"/>
                </a:lnTo>
                <a:lnTo>
                  <a:pt x="19" y="22"/>
                </a:lnTo>
                <a:lnTo>
                  <a:pt x="15" y="22"/>
                </a:lnTo>
                <a:lnTo>
                  <a:pt x="15" y="27"/>
                </a:lnTo>
                <a:lnTo>
                  <a:pt x="13" y="33"/>
                </a:lnTo>
                <a:lnTo>
                  <a:pt x="10" y="35"/>
                </a:lnTo>
                <a:lnTo>
                  <a:pt x="10" y="37"/>
                </a:lnTo>
                <a:lnTo>
                  <a:pt x="8" y="37"/>
                </a:lnTo>
                <a:lnTo>
                  <a:pt x="2" y="37"/>
                </a:lnTo>
                <a:close/>
                <a:moveTo>
                  <a:pt x="44" y="54"/>
                </a:moveTo>
                <a:lnTo>
                  <a:pt x="46" y="56"/>
                </a:lnTo>
                <a:lnTo>
                  <a:pt x="46" y="58"/>
                </a:lnTo>
                <a:lnTo>
                  <a:pt x="46" y="60"/>
                </a:lnTo>
                <a:lnTo>
                  <a:pt x="44" y="60"/>
                </a:lnTo>
                <a:lnTo>
                  <a:pt x="42" y="56"/>
                </a:lnTo>
                <a:lnTo>
                  <a:pt x="44" y="54"/>
                </a:lnTo>
                <a:close/>
                <a:moveTo>
                  <a:pt x="40" y="50"/>
                </a:moveTo>
                <a:lnTo>
                  <a:pt x="42" y="50"/>
                </a:lnTo>
                <a:lnTo>
                  <a:pt x="42" y="52"/>
                </a:lnTo>
                <a:lnTo>
                  <a:pt x="40" y="54"/>
                </a:lnTo>
                <a:lnTo>
                  <a:pt x="38" y="54"/>
                </a:lnTo>
                <a:lnTo>
                  <a:pt x="38" y="50"/>
                </a:lnTo>
                <a:lnTo>
                  <a:pt x="40" y="50"/>
                </a:lnTo>
                <a:close/>
                <a:moveTo>
                  <a:pt x="0" y="37"/>
                </a:moveTo>
                <a:lnTo>
                  <a:pt x="2" y="41"/>
                </a:lnTo>
                <a:lnTo>
                  <a:pt x="2" y="37"/>
                </a:lnTo>
                <a:lnTo>
                  <a:pt x="0" y="37"/>
                </a:lnTo>
                <a:close/>
                <a:moveTo>
                  <a:pt x="48" y="108"/>
                </a:moveTo>
                <a:lnTo>
                  <a:pt x="46" y="114"/>
                </a:lnTo>
                <a:lnTo>
                  <a:pt x="61" y="118"/>
                </a:lnTo>
                <a:lnTo>
                  <a:pt x="79" y="119"/>
                </a:lnTo>
                <a:lnTo>
                  <a:pt x="77" y="116"/>
                </a:lnTo>
                <a:lnTo>
                  <a:pt x="77" y="112"/>
                </a:lnTo>
                <a:lnTo>
                  <a:pt x="61" y="112"/>
                </a:lnTo>
                <a:lnTo>
                  <a:pt x="48" y="108"/>
                </a:lnTo>
                <a:close/>
                <a:moveTo>
                  <a:pt x="6" y="64"/>
                </a:moveTo>
                <a:lnTo>
                  <a:pt x="8" y="66"/>
                </a:lnTo>
                <a:lnTo>
                  <a:pt x="11" y="68"/>
                </a:lnTo>
                <a:lnTo>
                  <a:pt x="11" y="64"/>
                </a:lnTo>
                <a:lnTo>
                  <a:pt x="8" y="64"/>
                </a:lnTo>
                <a:lnTo>
                  <a:pt x="6" y="64"/>
                </a:lnTo>
                <a:close/>
                <a:moveTo>
                  <a:pt x="77" y="60"/>
                </a:moveTo>
                <a:lnTo>
                  <a:pt x="79" y="64"/>
                </a:lnTo>
                <a:lnTo>
                  <a:pt x="79" y="60"/>
                </a:lnTo>
                <a:lnTo>
                  <a:pt x="77" y="60"/>
                </a:lnTo>
                <a:close/>
                <a:moveTo>
                  <a:pt x="77" y="45"/>
                </a:moveTo>
                <a:lnTo>
                  <a:pt x="79" y="48"/>
                </a:lnTo>
                <a:lnTo>
                  <a:pt x="81" y="50"/>
                </a:lnTo>
                <a:lnTo>
                  <a:pt x="84" y="50"/>
                </a:lnTo>
                <a:lnTo>
                  <a:pt x="84" y="48"/>
                </a:lnTo>
                <a:lnTo>
                  <a:pt x="82" y="47"/>
                </a:lnTo>
                <a:lnTo>
                  <a:pt x="82" y="45"/>
                </a:lnTo>
                <a:lnTo>
                  <a:pt x="79" y="45"/>
                </a:lnTo>
                <a:lnTo>
                  <a:pt x="77" y="45"/>
                </a:lnTo>
                <a:close/>
              </a:path>
            </a:pathLst>
          </a:custGeom>
          <a:solidFill>
            <a:srgbClr val="EAEAEA"/>
          </a:solidFill>
          <a:ln w="2520">
            <a:solidFill>
              <a:srgbClr val="C0C0C0"/>
            </a:solidFill>
            <a:round/>
            <a:headEnd/>
            <a:tailEnd/>
          </a:ln>
        </p:spPr>
        <p:txBody>
          <a:bodyPr wrap="none" anchor="ctr"/>
          <a:lstStyle/>
          <a:p>
            <a:endParaRPr lang="en-US"/>
          </a:p>
        </p:txBody>
      </p:sp>
      <p:sp>
        <p:nvSpPr>
          <p:cNvPr id="30892" name="Freeform 174"/>
          <p:cNvSpPr>
            <a:spLocks noChangeArrowheads="1"/>
          </p:cNvSpPr>
          <p:nvPr/>
        </p:nvSpPr>
        <p:spPr bwMode="auto">
          <a:xfrm>
            <a:off x="3724275" y="4106863"/>
            <a:ext cx="98425" cy="179387"/>
          </a:xfrm>
          <a:custGeom>
            <a:avLst/>
            <a:gdLst>
              <a:gd name="T0" fmla="*/ 0 w 58"/>
              <a:gd name="T1" fmla="*/ 2147483647 h 113"/>
              <a:gd name="T2" fmla="*/ 2147483647 w 58"/>
              <a:gd name="T3" fmla="*/ 2147483647 h 113"/>
              <a:gd name="T4" fmla="*/ 2147483647 w 58"/>
              <a:gd name="T5" fmla="*/ 2147483647 h 113"/>
              <a:gd name="T6" fmla="*/ 2147483647 w 58"/>
              <a:gd name="T7" fmla="*/ 2147483647 h 113"/>
              <a:gd name="T8" fmla="*/ 2147483647 w 58"/>
              <a:gd name="T9" fmla="*/ 2147483647 h 113"/>
              <a:gd name="T10" fmla="*/ 2147483647 w 58"/>
              <a:gd name="T11" fmla="*/ 2147483647 h 113"/>
              <a:gd name="T12" fmla="*/ 2147483647 w 58"/>
              <a:gd name="T13" fmla="*/ 2147483647 h 113"/>
              <a:gd name="T14" fmla="*/ 2147483647 w 58"/>
              <a:gd name="T15" fmla="*/ 2147483647 h 113"/>
              <a:gd name="T16" fmla="*/ 2147483647 w 58"/>
              <a:gd name="T17" fmla="*/ 2147483647 h 113"/>
              <a:gd name="T18" fmla="*/ 2147483647 w 58"/>
              <a:gd name="T19" fmla="*/ 2147483647 h 113"/>
              <a:gd name="T20" fmla="*/ 2147483647 w 58"/>
              <a:gd name="T21" fmla="*/ 2147483647 h 113"/>
              <a:gd name="T22" fmla="*/ 2147483647 w 58"/>
              <a:gd name="T23" fmla="*/ 2147483647 h 113"/>
              <a:gd name="T24" fmla="*/ 2147483647 w 58"/>
              <a:gd name="T25" fmla="*/ 2147483647 h 113"/>
              <a:gd name="T26" fmla="*/ 2147483647 w 58"/>
              <a:gd name="T27" fmla="*/ 2147483647 h 113"/>
              <a:gd name="T28" fmla="*/ 2147483647 w 58"/>
              <a:gd name="T29" fmla="*/ 2147483647 h 113"/>
              <a:gd name="T30" fmla="*/ 2147483647 w 58"/>
              <a:gd name="T31" fmla="*/ 2147483647 h 113"/>
              <a:gd name="T32" fmla="*/ 2147483647 w 58"/>
              <a:gd name="T33" fmla="*/ 2147483647 h 113"/>
              <a:gd name="T34" fmla="*/ 2147483647 w 58"/>
              <a:gd name="T35" fmla="*/ 2147483647 h 113"/>
              <a:gd name="T36" fmla="*/ 2147483647 w 58"/>
              <a:gd name="T37" fmla="*/ 2147483647 h 113"/>
              <a:gd name="T38" fmla="*/ 2147483647 w 58"/>
              <a:gd name="T39" fmla="*/ 2147483647 h 113"/>
              <a:gd name="T40" fmla="*/ 2147483647 w 58"/>
              <a:gd name="T41" fmla="*/ 2147483647 h 113"/>
              <a:gd name="T42" fmla="*/ 2147483647 w 58"/>
              <a:gd name="T43" fmla="*/ 2147483647 h 113"/>
              <a:gd name="T44" fmla="*/ 2147483647 w 58"/>
              <a:gd name="T45" fmla="*/ 2147483647 h 113"/>
              <a:gd name="T46" fmla="*/ 2147483647 w 58"/>
              <a:gd name="T47" fmla="*/ 2147483647 h 113"/>
              <a:gd name="T48" fmla="*/ 2147483647 w 58"/>
              <a:gd name="T49" fmla="*/ 2147483647 h 113"/>
              <a:gd name="T50" fmla="*/ 2147483647 w 58"/>
              <a:gd name="T51" fmla="*/ 2147483647 h 113"/>
              <a:gd name="T52" fmla="*/ 2147483647 w 58"/>
              <a:gd name="T53" fmla="*/ 2147483647 h 113"/>
              <a:gd name="T54" fmla="*/ 2147483647 w 58"/>
              <a:gd name="T55" fmla="*/ 2147483647 h 113"/>
              <a:gd name="T56" fmla="*/ 2147483647 w 58"/>
              <a:gd name="T57" fmla="*/ 2147483647 h 113"/>
              <a:gd name="T58" fmla="*/ 2147483647 w 58"/>
              <a:gd name="T59" fmla="*/ 2147483647 h 113"/>
              <a:gd name="T60" fmla="*/ 2147483647 w 58"/>
              <a:gd name="T61" fmla="*/ 2147483647 h 113"/>
              <a:gd name="T62" fmla="*/ 2147483647 w 58"/>
              <a:gd name="T63" fmla="*/ 2147483647 h 113"/>
              <a:gd name="T64" fmla="*/ 2147483647 w 58"/>
              <a:gd name="T65" fmla="*/ 2147483647 h 113"/>
              <a:gd name="T66" fmla="*/ 2147483647 w 58"/>
              <a:gd name="T67" fmla="*/ 2147483647 h 113"/>
              <a:gd name="T68" fmla="*/ 2147483647 w 58"/>
              <a:gd name="T69" fmla="*/ 0 h 113"/>
              <a:gd name="T70" fmla="*/ 2147483647 w 58"/>
              <a:gd name="T71" fmla="*/ 2147483647 h 113"/>
              <a:gd name="T72" fmla="*/ 2147483647 w 58"/>
              <a:gd name="T73" fmla="*/ 2147483647 h 113"/>
              <a:gd name="T74" fmla="*/ 2147483647 w 58"/>
              <a:gd name="T75" fmla="*/ 2147483647 h 113"/>
              <a:gd name="T76" fmla="*/ 2147483647 w 58"/>
              <a:gd name="T77" fmla="*/ 2147483647 h 113"/>
              <a:gd name="T78" fmla="*/ 2147483647 w 58"/>
              <a:gd name="T79" fmla="*/ 2147483647 h 113"/>
              <a:gd name="T80" fmla="*/ 2147483647 w 58"/>
              <a:gd name="T81" fmla="*/ 2147483647 h 113"/>
              <a:gd name="T82" fmla="*/ 2147483647 w 58"/>
              <a:gd name="T83" fmla="*/ 2147483647 h 113"/>
              <a:gd name="T84" fmla="*/ 2147483647 w 58"/>
              <a:gd name="T85" fmla="*/ 2147483647 h 113"/>
              <a:gd name="T86" fmla="*/ 2147483647 w 58"/>
              <a:gd name="T87" fmla="*/ 2147483647 h 113"/>
              <a:gd name="T88" fmla="*/ 2147483647 w 58"/>
              <a:gd name="T89" fmla="*/ 2147483647 h 113"/>
              <a:gd name="T90" fmla="*/ 2147483647 w 58"/>
              <a:gd name="T91" fmla="*/ 2147483647 h 113"/>
              <a:gd name="T92" fmla="*/ 2147483647 w 58"/>
              <a:gd name="T93" fmla="*/ 2147483647 h 113"/>
              <a:gd name="T94" fmla="*/ 2147483647 w 58"/>
              <a:gd name="T95" fmla="*/ 2147483647 h 113"/>
              <a:gd name="T96" fmla="*/ 2147483647 w 58"/>
              <a:gd name="T97" fmla="*/ 2147483647 h 113"/>
              <a:gd name="T98" fmla="*/ 2147483647 w 58"/>
              <a:gd name="T99" fmla="*/ 2147483647 h 113"/>
              <a:gd name="T100" fmla="*/ 2147483647 w 58"/>
              <a:gd name="T101" fmla="*/ 2147483647 h 113"/>
              <a:gd name="T102" fmla="*/ 2147483647 w 58"/>
              <a:gd name="T103" fmla="*/ 2147483647 h 113"/>
              <a:gd name="T104" fmla="*/ 2147483647 w 58"/>
              <a:gd name="T105" fmla="*/ 2147483647 h 113"/>
              <a:gd name="T106" fmla="*/ 2147483647 w 58"/>
              <a:gd name="T107" fmla="*/ 2147483647 h 113"/>
              <a:gd name="T108" fmla="*/ 2147483647 w 58"/>
              <a:gd name="T109" fmla="*/ 2147483647 h 113"/>
              <a:gd name="T110" fmla="*/ 2147483647 w 58"/>
              <a:gd name="T111" fmla="*/ 2147483647 h 113"/>
              <a:gd name="T112" fmla="*/ 0 w 58"/>
              <a:gd name="T113" fmla="*/ 2147483647 h 113"/>
              <a:gd name="T114" fmla="*/ 2147483647 w 58"/>
              <a:gd name="T115" fmla="*/ 2147483647 h 113"/>
              <a:gd name="T116" fmla="*/ 2147483647 w 58"/>
              <a:gd name="T117" fmla="*/ 2147483647 h 113"/>
              <a:gd name="T118" fmla="*/ 2147483647 w 58"/>
              <a:gd name="T119" fmla="*/ 2147483647 h 113"/>
              <a:gd name="T120" fmla="*/ 0 w 58"/>
              <a:gd name="T121" fmla="*/ 2147483647 h 113"/>
              <a:gd name="T122" fmla="*/ 0 w 58"/>
              <a:gd name="T123" fmla="*/ 2147483647 h 1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8"/>
              <a:gd name="T187" fmla="*/ 0 h 113"/>
              <a:gd name="T188" fmla="*/ 58 w 58"/>
              <a:gd name="T189" fmla="*/ 113 h 11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8" h="113">
                <a:moveTo>
                  <a:pt x="0" y="113"/>
                </a:moveTo>
                <a:lnTo>
                  <a:pt x="2" y="113"/>
                </a:lnTo>
                <a:lnTo>
                  <a:pt x="6" y="113"/>
                </a:lnTo>
                <a:lnTo>
                  <a:pt x="10" y="111"/>
                </a:lnTo>
                <a:lnTo>
                  <a:pt x="16" y="107"/>
                </a:lnTo>
                <a:lnTo>
                  <a:pt x="19" y="107"/>
                </a:lnTo>
                <a:lnTo>
                  <a:pt x="23" y="107"/>
                </a:lnTo>
                <a:lnTo>
                  <a:pt x="25" y="106"/>
                </a:lnTo>
                <a:lnTo>
                  <a:pt x="29" y="102"/>
                </a:lnTo>
                <a:lnTo>
                  <a:pt x="41" y="102"/>
                </a:lnTo>
                <a:lnTo>
                  <a:pt x="52" y="100"/>
                </a:lnTo>
                <a:lnTo>
                  <a:pt x="54" y="96"/>
                </a:lnTo>
                <a:lnTo>
                  <a:pt x="58" y="92"/>
                </a:lnTo>
                <a:lnTo>
                  <a:pt x="56" y="86"/>
                </a:lnTo>
                <a:lnTo>
                  <a:pt x="50" y="81"/>
                </a:lnTo>
                <a:lnTo>
                  <a:pt x="50" y="79"/>
                </a:lnTo>
                <a:lnTo>
                  <a:pt x="50" y="77"/>
                </a:lnTo>
                <a:lnTo>
                  <a:pt x="50" y="73"/>
                </a:lnTo>
                <a:lnTo>
                  <a:pt x="50" y="71"/>
                </a:lnTo>
                <a:lnTo>
                  <a:pt x="52" y="65"/>
                </a:lnTo>
                <a:lnTo>
                  <a:pt x="52" y="58"/>
                </a:lnTo>
                <a:lnTo>
                  <a:pt x="52" y="54"/>
                </a:lnTo>
                <a:lnTo>
                  <a:pt x="48" y="50"/>
                </a:lnTo>
                <a:lnTo>
                  <a:pt x="46" y="42"/>
                </a:lnTo>
                <a:lnTo>
                  <a:pt x="50" y="38"/>
                </a:lnTo>
                <a:lnTo>
                  <a:pt x="48" y="36"/>
                </a:lnTo>
                <a:lnTo>
                  <a:pt x="48" y="33"/>
                </a:lnTo>
                <a:lnTo>
                  <a:pt x="48" y="27"/>
                </a:lnTo>
                <a:lnTo>
                  <a:pt x="48" y="21"/>
                </a:lnTo>
                <a:lnTo>
                  <a:pt x="46" y="15"/>
                </a:lnTo>
                <a:lnTo>
                  <a:pt x="44" y="13"/>
                </a:lnTo>
                <a:lnTo>
                  <a:pt x="43" y="8"/>
                </a:lnTo>
                <a:lnTo>
                  <a:pt x="44" y="2"/>
                </a:lnTo>
                <a:lnTo>
                  <a:pt x="35" y="0"/>
                </a:lnTo>
                <a:lnTo>
                  <a:pt x="35" y="4"/>
                </a:lnTo>
                <a:lnTo>
                  <a:pt x="25" y="2"/>
                </a:lnTo>
                <a:lnTo>
                  <a:pt x="16" y="2"/>
                </a:lnTo>
                <a:lnTo>
                  <a:pt x="14" y="6"/>
                </a:lnTo>
                <a:lnTo>
                  <a:pt x="12" y="10"/>
                </a:lnTo>
                <a:lnTo>
                  <a:pt x="12" y="13"/>
                </a:lnTo>
                <a:lnTo>
                  <a:pt x="14" y="17"/>
                </a:lnTo>
                <a:lnTo>
                  <a:pt x="12" y="23"/>
                </a:lnTo>
                <a:lnTo>
                  <a:pt x="12" y="25"/>
                </a:lnTo>
                <a:lnTo>
                  <a:pt x="12" y="29"/>
                </a:lnTo>
                <a:lnTo>
                  <a:pt x="12" y="35"/>
                </a:lnTo>
                <a:lnTo>
                  <a:pt x="14" y="36"/>
                </a:lnTo>
                <a:lnTo>
                  <a:pt x="16" y="42"/>
                </a:lnTo>
                <a:lnTo>
                  <a:pt x="14" y="50"/>
                </a:lnTo>
                <a:lnTo>
                  <a:pt x="14" y="52"/>
                </a:lnTo>
                <a:lnTo>
                  <a:pt x="12" y="54"/>
                </a:lnTo>
                <a:lnTo>
                  <a:pt x="10" y="59"/>
                </a:lnTo>
                <a:lnTo>
                  <a:pt x="8" y="65"/>
                </a:lnTo>
                <a:lnTo>
                  <a:pt x="8" y="69"/>
                </a:lnTo>
                <a:lnTo>
                  <a:pt x="4" y="77"/>
                </a:lnTo>
                <a:lnTo>
                  <a:pt x="2" y="79"/>
                </a:lnTo>
                <a:lnTo>
                  <a:pt x="0" y="88"/>
                </a:lnTo>
                <a:lnTo>
                  <a:pt x="2" y="98"/>
                </a:lnTo>
                <a:lnTo>
                  <a:pt x="2" y="100"/>
                </a:lnTo>
                <a:lnTo>
                  <a:pt x="2" y="104"/>
                </a:lnTo>
                <a:lnTo>
                  <a:pt x="0" y="109"/>
                </a:lnTo>
                <a:lnTo>
                  <a:pt x="0" y="113"/>
                </a:lnTo>
                <a:close/>
              </a:path>
            </a:pathLst>
          </a:custGeom>
          <a:solidFill>
            <a:srgbClr val="EAEAEA"/>
          </a:solidFill>
          <a:ln w="2520">
            <a:solidFill>
              <a:srgbClr val="C0C0C0"/>
            </a:solidFill>
            <a:round/>
            <a:headEnd/>
            <a:tailEnd/>
          </a:ln>
        </p:spPr>
        <p:txBody>
          <a:bodyPr wrap="none" anchor="ctr"/>
          <a:lstStyle/>
          <a:p>
            <a:endParaRPr lang="en-US"/>
          </a:p>
        </p:txBody>
      </p:sp>
      <p:sp>
        <p:nvSpPr>
          <p:cNvPr id="30893" name="Freeform 175"/>
          <p:cNvSpPr>
            <a:spLocks noChangeArrowheads="1"/>
          </p:cNvSpPr>
          <p:nvPr/>
        </p:nvSpPr>
        <p:spPr bwMode="auto">
          <a:xfrm>
            <a:off x="3921125" y="2943225"/>
            <a:ext cx="193675" cy="231775"/>
          </a:xfrm>
          <a:custGeom>
            <a:avLst/>
            <a:gdLst>
              <a:gd name="T0" fmla="*/ 2147483647 w 114"/>
              <a:gd name="T1" fmla="*/ 2147483647 h 146"/>
              <a:gd name="T2" fmla="*/ 2147483647 w 114"/>
              <a:gd name="T3" fmla="*/ 2147483647 h 146"/>
              <a:gd name="T4" fmla="*/ 2147483647 w 114"/>
              <a:gd name="T5" fmla="*/ 2147483647 h 146"/>
              <a:gd name="T6" fmla="*/ 2147483647 w 114"/>
              <a:gd name="T7" fmla="*/ 2147483647 h 146"/>
              <a:gd name="T8" fmla="*/ 2147483647 w 114"/>
              <a:gd name="T9" fmla="*/ 2147483647 h 146"/>
              <a:gd name="T10" fmla="*/ 2147483647 w 114"/>
              <a:gd name="T11" fmla="*/ 2147483647 h 146"/>
              <a:gd name="T12" fmla="*/ 2147483647 w 114"/>
              <a:gd name="T13" fmla="*/ 2147483647 h 146"/>
              <a:gd name="T14" fmla="*/ 2147483647 w 114"/>
              <a:gd name="T15" fmla="*/ 2147483647 h 146"/>
              <a:gd name="T16" fmla="*/ 2147483647 w 114"/>
              <a:gd name="T17" fmla="*/ 2147483647 h 146"/>
              <a:gd name="T18" fmla="*/ 2147483647 w 114"/>
              <a:gd name="T19" fmla="*/ 2147483647 h 146"/>
              <a:gd name="T20" fmla="*/ 2147483647 w 114"/>
              <a:gd name="T21" fmla="*/ 2147483647 h 146"/>
              <a:gd name="T22" fmla="*/ 2147483647 w 114"/>
              <a:gd name="T23" fmla="*/ 2147483647 h 146"/>
              <a:gd name="T24" fmla="*/ 2147483647 w 114"/>
              <a:gd name="T25" fmla="*/ 2147483647 h 146"/>
              <a:gd name="T26" fmla="*/ 2147483647 w 114"/>
              <a:gd name="T27" fmla="*/ 2147483647 h 146"/>
              <a:gd name="T28" fmla="*/ 2147483647 w 114"/>
              <a:gd name="T29" fmla="*/ 2147483647 h 146"/>
              <a:gd name="T30" fmla="*/ 2147483647 w 114"/>
              <a:gd name="T31" fmla="*/ 2147483647 h 146"/>
              <a:gd name="T32" fmla="*/ 2147483647 w 114"/>
              <a:gd name="T33" fmla="*/ 2147483647 h 146"/>
              <a:gd name="T34" fmla="*/ 2147483647 w 114"/>
              <a:gd name="T35" fmla="*/ 2147483647 h 146"/>
              <a:gd name="T36" fmla="*/ 2147483647 w 114"/>
              <a:gd name="T37" fmla="*/ 2147483647 h 146"/>
              <a:gd name="T38" fmla="*/ 2147483647 w 114"/>
              <a:gd name="T39" fmla="*/ 2147483647 h 146"/>
              <a:gd name="T40" fmla="*/ 2147483647 w 114"/>
              <a:gd name="T41" fmla="*/ 2147483647 h 146"/>
              <a:gd name="T42" fmla="*/ 2147483647 w 114"/>
              <a:gd name="T43" fmla="*/ 2147483647 h 146"/>
              <a:gd name="T44" fmla="*/ 2147483647 w 114"/>
              <a:gd name="T45" fmla="*/ 2147483647 h 146"/>
              <a:gd name="T46" fmla="*/ 2147483647 w 114"/>
              <a:gd name="T47" fmla="*/ 2147483647 h 146"/>
              <a:gd name="T48" fmla="*/ 2147483647 w 114"/>
              <a:gd name="T49" fmla="*/ 2147483647 h 146"/>
              <a:gd name="T50" fmla="*/ 2147483647 w 114"/>
              <a:gd name="T51" fmla="*/ 2147483647 h 146"/>
              <a:gd name="T52" fmla="*/ 2147483647 w 114"/>
              <a:gd name="T53" fmla="*/ 2147483647 h 146"/>
              <a:gd name="T54" fmla="*/ 2147483647 w 114"/>
              <a:gd name="T55" fmla="*/ 2147483647 h 146"/>
              <a:gd name="T56" fmla="*/ 2147483647 w 114"/>
              <a:gd name="T57" fmla="*/ 2147483647 h 146"/>
              <a:gd name="T58" fmla="*/ 2147483647 w 114"/>
              <a:gd name="T59" fmla="*/ 2147483647 h 146"/>
              <a:gd name="T60" fmla="*/ 2147483647 w 114"/>
              <a:gd name="T61" fmla="*/ 2147483647 h 146"/>
              <a:gd name="T62" fmla="*/ 2147483647 w 114"/>
              <a:gd name="T63" fmla="*/ 2147483647 h 146"/>
              <a:gd name="T64" fmla="*/ 2147483647 w 114"/>
              <a:gd name="T65" fmla="*/ 2147483647 h 146"/>
              <a:gd name="T66" fmla="*/ 2147483647 w 114"/>
              <a:gd name="T67" fmla="*/ 2147483647 h 146"/>
              <a:gd name="T68" fmla="*/ 2147483647 w 114"/>
              <a:gd name="T69" fmla="*/ 2147483647 h 146"/>
              <a:gd name="T70" fmla="*/ 2147483647 w 114"/>
              <a:gd name="T71" fmla="*/ 2147483647 h 146"/>
              <a:gd name="T72" fmla="*/ 2147483647 w 114"/>
              <a:gd name="T73" fmla="*/ 2147483647 h 146"/>
              <a:gd name="T74" fmla="*/ 2147483647 w 114"/>
              <a:gd name="T75" fmla="*/ 2147483647 h 146"/>
              <a:gd name="T76" fmla="*/ 2147483647 w 114"/>
              <a:gd name="T77" fmla="*/ 2147483647 h 146"/>
              <a:gd name="T78" fmla="*/ 2147483647 w 114"/>
              <a:gd name="T79" fmla="*/ 2147483647 h 146"/>
              <a:gd name="T80" fmla="*/ 2147483647 w 114"/>
              <a:gd name="T81" fmla="*/ 2147483647 h 146"/>
              <a:gd name="T82" fmla="*/ 2147483647 w 114"/>
              <a:gd name="T83" fmla="*/ 0 h 146"/>
              <a:gd name="T84" fmla="*/ 2147483647 w 114"/>
              <a:gd name="T85" fmla="*/ 2147483647 h 146"/>
              <a:gd name="T86" fmla="*/ 2147483647 w 114"/>
              <a:gd name="T87" fmla="*/ 2147483647 h 146"/>
              <a:gd name="T88" fmla="*/ 2147483647 w 114"/>
              <a:gd name="T89" fmla="*/ 2147483647 h 146"/>
              <a:gd name="T90" fmla="*/ 2147483647 w 114"/>
              <a:gd name="T91" fmla="*/ 2147483647 h 146"/>
              <a:gd name="T92" fmla="*/ 2147483647 w 114"/>
              <a:gd name="T93" fmla="*/ 2147483647 h 146"/>
              <a:gd name="T94" fmla="*/ 2147483647 w 114"/>
              <a:gd name="T95" fmla="*/ 2147483647 h 1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4"/>
              <a:gd name="T145" fmla="*/ 0 h 146"/>
              <a:gd name="T146" fmla="*/ 114 w 114"/>
              <a:gd name="T147" fmla="*/ 146 h 1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4" h="146">
                <a:moveTo>
                  <a:pt x="23" y="42"/>
                </a:moveTo>
                <a:lnTo>
                  <a:pt x="25" y="46"/>
                </a:lnTo>
                <a:lnTo>
                  <a:pt x="23" y="52"/>
                </a:lnTo>
                <a:lnTo>
                  <a:pt x="22" y="52"/>
                </a:lnTo>
                <a:lnTo>
                  <a:pt x="22" y="54"/>
                </a:lnTo>
                <a:lnTo>
                  <a:pt x="23" y="56"/>
                </a:lnTo>
                <a:lnTo>
                  <a:pt x="22" y="58"/>
                </a:lnTo>
                <a:lnTo>
                  <a:pt x="20" y="59"/>
                </a:lnTo>
                <a:lnTo>
                  <a:pt x="18" y="61"/>
                </a:lnTo>
                <a:lnTo>
                  <a:pt x="12" y="61"/>
                </a:lnTo>
                <a:lnTo>
                  <a:pt x="8" y="61"/>
                </a:lnTo>
                <a:lnTo>
                  <a:pt x="6" y="63"/>
                </a:lnTo>
                <a:lnTo>
                  <a:pt x="6" y="65"/>
                </a:lnTo>
                <a:lnTo>
                  <a:pt x="2" y="73"/>
                </a:lnTo>
                <a:lnTo>
                  <a:pt x="0" y="77"/>
                </a:lnTo>
                <a:lnTo>
                  <a:pt x="2" y="79"/>
                </a:lnTo>
                <a:lnTo>
                  <a:pt x="6" y="81"/>
                </a:lnTo>
                <a:lnTo>
                  <a:pt x="6" y="82"/>
                </a:lnTo>
                <a:lnTo>
                  <a:pt x="6" y="84"/>
                </a:lnTo>
                <a:lnTo>
                  <a:pt x="8" y="90"/>
                </a:lnTo>
                <a:lnTo>
                  <a:pt x="6" y="94"/>
                </a:lnTo>
                <a:lnTo>
                  <a:pt x="8" y="98"/>
                </a:lnTo>
                <a:lnTo>
                  <a:pt x="12" y="100"/>
                </a:lnTo>
                <a:lnTo>
                  <a:pt x="10" y="102"/>
                </a:lnTo>
                <a:lnTo>
                  <a:pt x="10" y="107"/>
                </a:lnTo>
                <a:lnTo>
                  <a:pt x="10" y="109"/>
                </a:lnTo>
                <a:lnTo>
                  <a:pt x="14" y="107"/>
                </a:lnTo>
                <a:lnTo>
                  <a:pt x="20" y="109"/>
                </a:lnTo>
                <a:lnTo>
                  <a:pt x="23" y="113"/>
                </a:lnTo>
                <a:lnTo>
                  <a:pt x="27" y="111"/>
                </a:lnTo>
                <a:lnTo>
                  <a:pt x="31" y="113"/>
                </a:lnTo>
                <a:lnTo>
                  <a:pt x="33" y="113"/>
                </a:lnTo>
                <a:lnTo>
                  <a:pt x="33" y="115"/>
                </a:lnTo>
                <a:lnTo>
                  <a:pt x="31" y="121"/>
                </a:lnTo>
                <a:lnTo>
                  <a:pt x="31" y="125"/>
                </a:lnTo>
                <a:lnTo>
                  <a:pt x="31" y="129"/>
                </a:lnTo>
                <a:lnTo>
                  <a:pt x="31" y="134"/>
                </a:lnTo>
                <a:lnTo>
                  <a:pt x="33" y="140"/>
                </a:lnTo>
                <a:lnTo>
                  <a:pt x="35" y="140"/>
                </a:lnTo>
                <a:lnTo>
                  <a:pt x="39" y="138"/>
                </a:lnTo>
                <a:lnTo>
                  <a:pt x="41" y="136"/>
                </a:lnTo>
                <a:lnTo>
                  <a:pt x="45" y="136"/>
                </a:lnTo>
                <a:lnTo>
                  <a:pt x="48" y="138"/>
                </a:lnTo>
                <a:lnTo>
                  <a:pt x="58" y="146"/>
                </a:lnTo>
                <a:lnTo>
                  <a:pt x="60" y="142"/>
                </a:lnTo>
                <a:lnTo>
                  <a:pt x="64" y="140"/>
                </a:lnTo>
                <a:lnTo>
                  <a:pt x="68" y="140"/>
                </a:lnTo>
                <a:lnTo>
                  <a:pt x="71" y="138"/>
                </a:lnTo>
                <a:lnTo>
                  <a:pt x="73" y="136"/>
                </a:lnTo>
                <a:lnTo>
                  <a:pt x="75" y="134"/>
                </a:lnTo>
                <a:lnTo>
                  <a:pt x="79" y="134"/>
                </a:lnTo>
                <a:lnTo>
                  <a:pt x="83" y="134"/>
                </a:lnTo>
                <a:lnTo>
                  <a:pt x="87" y="136"/>
                </a:lnTo>
                <a:lnTo>
                  <a:pt x="89" y="138"/>
                </a:lnTo>
                <a:lnTo>
                  <a:pt x="91" y="140"/>
                </a:lnTo>
                <a:lnTo>
                  <a:pt x="93" y="138"/>
                </a:lnTo>
                <a:lnTo>
                  <a:pt x="93" y="136"/>
                </a:lnTo>
                <a:lnTo>
                  <a:pt x="93" y="134"/>
                </a:lnTo>
                <a:lnTo>
                  <a:pt x="91" y="130"/>
                </a:lnTo>
                <a:lnTo>
                  <a:pt x="89" y="129"/>
                </a:lnTo>
                <a:lnTo>
                  <a:pt x="93" y="127"/>
                </a:lnTo>
                <a:lnTo>
                  <a:pt x="94" y="125"/>
                </a:lnTo>
                <a:lnTo>
                  <a:pt x="96" y="125"/>
                </a:lnTo>
                <a:lnTo>
                  <a:pt x="96" y="121"/>
                </a:lnTo>
                <a:lnTo>
                  <a:pt x="100" y="117"/>
                </a:lnTo>
                <a:lnTo>
                  <a:pt x="102" y="115"/>
                </a:lnTo>
                <a:lnTo>
                  <a:pt x="98" y="111"/>
                </a:lnTo>
                <a:lnTo>
                  <a:pt x="94" y="109"/>
                </a:lnTo>
                <a:lnTo>
                  <a:pt x="91" y="107"/>
                </a:lnTo>
                <a:lnTo>
                  <a:pt x="91" y="102"/>
                </a:lnTo>
                <a:lnTo>
                  <a:pt x="89" y="98"/>
                </a:lnTo>
                <a:lnTo>
                  <a:pt x="87" y="96"/>
                </a:lnTo>
                <a:lnTo>
                  <a:pt x="85" y="90"/>
                </a:lnTo>
                <a:lnTo>
                  <a:pt x="83" y="88"/>
                </a:lnTo>
                <a:lnTo>
                  <a:pt x="83" y="86"/>
                </a:lnTo>
                <a:lnTo>
                  <a:pt x="85" y="86"/>
                </a:lnTo>
                <a:lnTo>
                  <a:pt x="89" y="86"/>
                </a:lnTo>
                <a:lnTo>
                  <a:pt x="93" y="82"/>
                </a:lnTo>
                <a:lnTo>
                  <a:pt x="94" y="81"/>
                </a:lnTo>
                <a:lnTo>
                  <a:pt x="100" y="77"/>
                </a:lnTo>
                <a:lnTo>
                  <a:pt x="106" y="75"/>
                </a:lnTo>
                <a:lnTo>
                  <a:pt x="108" y="73"/>
                </a:lnTo>
                <a:lnTo>
                  <a:pt x="114" y="75"/>
                </a:lnTo>
                <a:lnTo>
                  <a:pt x="112" y="69"/>
                </a:lnTo>
                <a:lnTo>
                  <a:pt x="112" y="59"/>
                </a:lnTo>
                <a:lnTo>
                  <a:pt x="112" y="56"/>
                </a:lnTo>
                <a:lnTo>
                  <a:pt x="110" y="52"/>
                </a:lnTo>
                <a:lnTo>
                  <a:pt x="110" y="46"/>
                </a:lnTo>
                <a:lnTo>
                  <a:pt x="110" y="42"/>
                </a:lnTo>
                <a:lnTo>
                  <a:pt x="108" y="40"/>
                </a:lnTo>
                <a:lnTo>
                  <a:pt x="108" y="34"/>
                </a:lnTo>
                <a:lnTo>
                  <a:pt x="108" y="29"/>
                </a:lnTo>
                <a:lnTo>
                  <a:pt x="110" y="23"/>
                </a:lnTo>
                <a:lnTo>
                  <a:pt x="104" y="21"/>
                </a:lnTo>
                <a:lnTo>
                  <a:pt x="98" y="19"/>
                </a:lnTo>
                <a:lnTo>
                  <a:pt x="96" y="15"/>
                </a:lnTo>
                <a:lnTo>
                  <a:pt x="91" y="15"/>
                </a:lnTo>
                <a:lnTo>
                  <a:pt x="85" y="15"/>
                </a:lnTo>
                <a:lnTo>
                  <a:pt x="83" y="19"/>
                </a:lnTo>
                <a:lnTo>
                  <a:pt x="81" y="21"/>
                </a:lnTo>
                <a:lnTo>
                  <a:pt x="77" y="21"/>
                </a:lnTo>
                <a:lnTo>
                  <a:pt x="75" y="21"/>
                </a:lnTo>
                <a:lnTo>
                  <a:pt x="75" y="25"/>
                </a:lnTo>
                <a:lnTo>
                  <a:pt x="73" y="27"/>
                </a:lnTo>
                <a:lnTo>
                  <a:pt x="71" y="23"/>
                </a:lnTo>
                <a:lnTo>
                  <a:pt x="70" y="19"/>
                </a:lnTo>
                <a:lnTo>
                  <a:pt x="64" y="19"/>
                </a:lnTo>
                <a:lnTo>
                  <a:pt x="60" y="19"/>
                </a:lnTo>
                <a:lnTo>
                  <a:pt x="60" y="15"/>
                </a:lnTo>
                <a:lnTo>
                  <a:pt x="56" y="11"/>
                </a:lnTo>
                <a:lnTo>
                  <a:pt x="54" y="8"/>
                </a:lnTo>
                <a:lnTo>
                  <a:pt x="56" y="6"/>
                </a:lnTo>
                <a:lnTo>
                  <a:pt x="58" y="2"/>
                </a:lnTo>
                <a:lnTo>
                  <a:pt x="54" y="2"/>
                </a:lnTo>
                <a:lnTo>
                  <a:pt x="52" y="2"/>
                </a:lnTo>
                <a:lnTo>
                  <a:pt x="52" y="0"/>
                </a:lnTo>
                <a:lnTo>
                  <a:pt x="41" y="0"/>
                </a:lnTo>
                <a:lnTo>
                  <a:pt x="39" y="4"/>
                </a:lnTo>
                <a:lnTo>
                  <a:pt x="39" y="8"/>
                </a:lnTo>
                <a:lnTo>
                  <a:pt x="43" y="8"/>
                </a:lnTo>
                <a:lnTo>
                  <a:pt x="43" y="11"/>
                </a:lnTo>
                <a:lnTo>
                  <a:pt x="45" y="19"/>
                </a:lnTo>
                <a:lnTo>
                  <a:pt x="45" y="29"/>
                </a:lnTo>
                <a:lnTo>
                  <a:pt x="43" y="29"/>
                </a:lnTo>
                <a:lnTo>
                  <a:pt x="43" y="27"/>
                </a:lnTo>
                <a:lnTo>
                  <a:pt x="41" y="31"/>
                </a:lnTo>
                <a:lnTo>
                  <a:pt x="39" y="34"/>
                </a:lnTo>
                <a:lnTo>
                  <a:pt x="33" y="33"/>
                </a:lnTo>
                <a:lnTo>
                  <a:pt x="29" y="33"/>
                </a:lnTo>
                <a:lnTo>
                  <a:pt x="27" y="34"/>
                </a:lnTo>
                <a:lnTo>
                  <a:pt x="23" y="36"/>
                </a:lnTo>
                <a:lnTo>
                  <a:pt x="23" y="38"/>
                </a:lnTo>
                <a:lnTo>
                  <a:pt x="25" y="38"/>
                </a:lnTo>
                <a:lnTo>
                  <a:pt x="25" y="40"/>
                </a:lnTo>
                <a:lnTo>
                  <a:pt x="23" y="42"/>
                </a:lnTo>
                <a:close/>
              </a:path>
            </a:pathLst>
          </a:custGeom>
          <a:solidFill>
            <a:srgbClr val="FFCC00"/>
          </a:solidFill>
          <a:ln w="2520">
            <a:solidFill>
              <a:srgbClr val="C0C0C0"/>
            </a:solidFill>
            <a:round/>
            <a:headEnd/>
            <a:tailEnd/>
          </a:ln>
        </p:spPr>
        <p:txBody>
          <a:bodyPr wrap="none" anchor="ctr"/>
          <a:lstStyle/>
          <a:p>
            <a:endParaRPr lang="en-US"/>
          </a:p>
        </p:txBody>
      </p:sp>
      <p:sp>
        <p:nvSpPr>
          <p:cNvPr id="30894" name="Freeform 176"/>
          <p:cNvSpPr>
            <a:spLocks noChangeArrowheads="1"/>
          </p:cNvSpPr>
          <p:nvPr/>
        </p:nvSpPr>
        <p:spPr bwMode="auto">
          <a:xfrm>
            <a:off x="4652963" y="3271838"/>
            <a:ext cx="150812" cy="73025"/>
          </a:xfrm>
          <a:custGeom>
            <a:avLst/>
            <a:gdLst>
              <a:gd name="T0" fmla="*/ 2147483647 w 89"/>
              <a:gd name="T1" fmla="*/ 2147483647 h 46"/>
              <a:gd name="T2" fmla="*/ 2147483647 w 89"/>
              <a:gd name="T3" fmla="*/ 2147483647 h 46"/>
              <a:gd name="T4" fmla="*/ 2147483647 w 89"/>
              <a:gd name="T5" fmla="*/ 2147483647 h 46"/>
              <a:gd name="T6" fmla="*/ 2147483647 w 89"/>
              <a:gd name="T7" fmla="*/ 2147483647 h 46"/>
              <a:gd name="T8" fmla="*/ 2147483647 w 89"/>
              <a:gd name="T9" fmla="*/ 2147483647 h 46"/>
              <a:gd name="T10" fmla="*/ 2147483647 w 89"/>
              <a:gd name="T11" fmla="*/ 2147483647 h 46"/>
              <a:gd name="T12" fmla="*/ 2147483647 w 89"/>
              <a:gd name="T13" fmla="*/ 2147483647 h 46"/>
              <a:gd name="T14" fmla="*/ 2147483647 w 89"/>
              <a:gd name="T15" fmla="*/ 2147483647 h 46"/>
              <a:gd name="T16" fmla="*/ 2147483647 w 89"/>
              <a:gd name="T17" fmla="*/ 2147483647 h 46"/>
              <a:gd name="T18" fmla="*/ 2147483647 w 89"/>
              <a:gd name="T19" fmla="*/ 2147483647 h 46"/>
              <a:gd name="T20" fmla="*/ 2147483647 w 89"/>
              <a:gd name="T21" fmla="*/ 2147483647 h 46"/>
              <a:gd name="T22" fmla="*/ 2147483647 w 89"/>
              <a:gd name="T23" fmla="*/ 2147483647 h 46"/>
              <a:gd name="T24" fmla="*/ 2147483647 w 89"/>
              <a:gd name="T25" fmla="*/ 2147483647 h 46"/>
              <a:gd name="T26" fmla="*/ 2147483647 w 89"/>
              <a:gd name="T27" fmla="*/ 2147483647 h 46"/>
              <a:gd name="T28" fmla="*/ 2147483647 w 89"/>
              <a:gd name="T29" fmla="*/ 2147483647 h 46"/>
              <a:gd name="T30" fmla="*/ 2147483647 w 89"/>
              <a:gd name="T31" fmla="*/ 2147483647 h 46"/>
              <a:gd name="T32" fmla="*/ 2147483647 w 89"/>
              <a:gd name="T33" fmla="*/ 2147483647 h 46"/>
              <a:gd name="T34" fmla="*/ 2147483647 w 89"/>
              <a:gd name="T35" fmla="*/ 2147483647 h 46"/>
              <a:gd name="T36" fmla="*/ 2147483647 w 89"/>
              <a:gd name="T37" fmla="*/ 2147483647 h 46"/>
              <a:gd name="T38" fmla="*/ 2147483647 w 89"/>
              <a:gd name="T39" fmla="*/ 2147483647 h 46"/>
              <a:gd name="T40" fmla="*/ 2147483647 w 89"/>
              <a:gd name="T41" fmla="*/ 2147483647 h 46"/>
              <a:gd name="T42" fmla="*/ 2147483647 w 89"/>
              <a:gd name="T43" fmla="*/ 2147483647 h 46"/>
              <a:gd name="T44" fmla="*/ 2147483647 w 89"/>
              <a:gd name="T45" fmla="*/ 2147483647 h 46"/>
              <a:gd name="T46" fmla="*/ 2147483647 w 89"/>
              <a:gd name="T47" fmla="*/ 2147483647 h 46"/>
              <a:gd name="T48" fmla="*/ 2147483647 w 89"/>
              <a:gd name="T49" fmla="*/ 2147483647 h 46"/>
              <a:gd name="T50" fmla="*/ 2147483647 w 89"/>
              <a:gd name="T51" fmla="*/ 2147483647 h 46"/>
              <a:gd name="T52" fmla="*/ 2147483647 w 89"/>
              <a:gd name="T53" fmla="*/ 2147483647 h 46"/>
              <a:gd name="T54" fmla="*/ 2147483647 w 89"/>
              <a:gd name="T55" fmla="*/ 2147483647 h 46"/>
              <a:gd name="T56" fmla="*/ 2147483647 w 89"/>
              <a:gd name="T57" fmla="*/ 2147483647 h 46"/>
              <a:gd name="T58" fmla="*/ 2147483647 w 89"/>
              <a:gd name="T59" fmla="*/ 2147483647 h 46"/>
              <a:gd name="T60" fmla="*/ 2147483647 w 89"/>
              <a:gd name="T61" fmla="*/ 2147483647 h 46"/>
              <a:gd name="T62" fmla="*/ 0 w 89"/>
              <a:gd name="T63" fmla="*/ 2147483647 h 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9"/>
              <a:gd name="T97" fmla="*/ 0 h 46"/>
              <a:gd name="T98" fmla="*/ 89 w 89"/>
              <a:gd name="T99" fmla="*/ 46 h 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9" h="46">
                <a:moveTo>
                  <a:pt x="0" y="14"/>
                </a:moveTo>
                <a:lnTo>
                  <a:pt x="8" y="16"/>
                </a:lnTo>
                <a:lnTo>
                  <a:pt x="14" y="19"/>
                </a:lnTo>
                <a:lnTo>
                  <a:pt x="16" y="25"/>
                </a:lnTo>
                <a:lnTo>
                  <a:pt x="18" y="29"/>
                </a:lnTo>
                <a:lnTo>
                  <a:pt x="20" y="29"/>
                </a:lnTo>
                <a:lnTo>
                  <a:pt x="20" y="35"/>
                </a:lnTo>
                <a:lnTo>
                  <a:pt x="18" y="40"/>
                </a:lnTo>
                <a:lnTo>
                  <a:pt x="21" y="42"/>
                </a:lnTo>
                <a:lnTo>
                  <a:pt x="25" y="40"/>
                </a:lnTo>
                <a:lnTo>
                  <a:pt x="29" y="40"/>
                </a:lnTo>
                <a:lnTo>
                  <a:pt x="31" y="40"/>
                </a:lnTo>
                <a:lnTo>
                  <a:pt x="35" y="42"/>
                </a:lnTo>
                <a:lnTo>
                  <a:pt x="37" y="44"/>
                </a:lnTo>
                <a:lnTo>
                  <a:pt x="41" y="44"/>
                </a:lnTo>
                <a:lnTo>
                  <a:pt x="44" y="42"/>
                </a:lnTo>
                <a:lnTo>
                  <a:pt x="46" y="44"/>
                </a:lnTo>
                <a:lnTo>
                  <a:pt x="46" y="46"/>
                </a:lnTo>
                <a:lnTo>
                  <a:pt x="50" y="46"/>
                </a:lnTo>
                <a:lnTo>
                  <a:pt x="54" y="46"/>
                </a:lnTo>
                <a:lnTo>
                  <a:pt x="60" y="44"/>
                </a:lnTo>
                <a:lnTo>
                  <a:pt x="64" y="46"/>
                </a:lnTo>
                <a:lnTo>
                  <a:pt x="66" y="46"/>
                </a:lnTo>
                <a:lnTo>
                  <a:pt x="68" y="44"/>
                </a:lnTo>
                <a:lnTo>
                  <a:pt x="71" y="40"/>
                </a:lnTo>
                <a:lnTo>
                  <a:pt x="73" y="39"/>
                </a:lnTo>
                <a:lnTo>
                  <a:pt x="75" y="39"/>
                </a:lnTo>
                <a:lnTo>
                  <a:pt x="81" y="40"/>
                </a:lnTo>
                <a:lnTo>
                  <a:pt x="83" y="42"/>
                </a:lnTo>
                <a:lnTo>
                  <a:pt x="85" y="46"/>
                </a:lnTo>
                <a:lnTo>
                  <a:pt x="89" y="46"/>
                </a:lnTo>
                <a:lnTo>
                  <a:pt x="89" y="42"/>
                </a:lnTo>
                <a:lnTo>
                  <a:pt x="87" y="40"/>
                </a:lnTo>
                <a:lnTo>
                  <a:pt x="87" y="37"/>
                </a:lnTo>
                <a:lnTo>
                  <a:pt x="89" y="35"/>
                </a:lnTo>
                <a:lnTo>
                  <a:pt x="89" y="33"/>
                </a:lnTo>
                <a:lnTo>
                  <a:pt x="85" y="31"/>
                </a:lnTo>
                <a:lnTo>
                  <a:pt x="83" y="29"/>
                </a:lnTo>
                <a:lnTo>
                  <a:pt x="79" y="29"/>
                </a:lnTo>
                <a:lnTo>
                  <a:pt x="77" y="27"/>
                </a:lnTo>
                <a:lnTo>
                  <a:pt x="77" y="23"/>
                </a:lnTo>
                <a:lnTo>
                  <a:pt x="75" y="23"/>
                </a:lnTo>
                <a:lnTo>
                  <a:pt x="73" y="21"/>
                </a:lnTo>
                <a:lnTo>
                  <a:pt x="69" y="17"/>
                </a:lnTo>
                <a:lnTo>
                  <a:pt x="68" y="16"/>
                </a:lnTo>
                <a:lnTo>
                  <a:pt x="66" y="14"/>
                </a:lnTo>
                <a:lnTo>
                  <a:pt x="62" y="14"/>
                </a:lnTo>
                <a:lnTo>
                  <a:pt x="58" y="16"/>
                </a:lnTo>
                <a:lnTo>
                  <a:pt x="56" y="16"/>
                </a:lnTo>
                <a:lnTo>
                  <a:pt x="52" y="16"/>
                </a:lnTo>
                <a:lnTo>
                  <a:pt x="46" y="17"/>
                </a:lnTo>
                <a:lnTo>
                  <a:pt x="41" y="14"/>
                </a:lnTo>
                <a:lnTo>
                  <a:pt x="37" y="10"/>
                </a:lnTo>
                <a:lnTo>
                  <a:pt x="33" y="6"/>
                </a:lnTo>
                <a:lnTo>
                  <a:pt x="31" y="6"/>
                </a:lnTo>
                <a:lnTo>
                  <a:pt x="25" y="6"/>
                </a:lnTo>
                <a:lnTo>
                  <a:pt x="21" y="6"/>
                </a:lnTo>
                <a:lnTo>
                  <a:pt x="16" y="4"/>
                </a:lnTo>
                <a:lnTo>
                  <a:pt x="12" y="2"/>
                </a:lnTo>
                <a:lnTo>
                  <a:pt x="8" y="0"/>
                </a:lnTo>
                <a:lnTo>
                  <a:pt x="2" y="2"/>
                </a:lnTo>
                <a:lnTo>
                  <a:pt x="0" y="8"/>
                </a:lnTo>
                <a:lnTo>
                  <a:pt x="0" y="12"/>
                </a:lnTo>
                <a:lnTo>
                  <a:pt x="0" y="14"/>
                </a:lnTo>
                <a:close/>
              </a:path>
            </a:pathLst>
          </a:custGeom>
          <a:solidFill>
            <a:srgbClr val="EAEAEA"/>
          </a:solidFill>
          <a:ln w="2520">
            <a:solidFill>
              <a:srgbClr val="C0C0C0"/>
            </a:solidFill>
            <a:round/>
            <a:headEnd/>
            <a:tailEnd/>
          </a:ln>
        </p:spPr>
        <p:txBody>
          <a:bodyPr wrap="none" anchor="ctr"/>
          <a:lstStyle/>
          <a:p>
            <a:endParaRPr lang="en-US"/>
          </a:p>
        </p:txBody>
      </p:sp>
      <p:sp>
        <p:nvSpPr>
          <p:cNvPr id="30895" name="Freeform 177"/>
          <p:cNvSpPr>
            <a:spLocks noChangeArrowheads="1"/>
          </p:cNvSpPr>
          <p:nvPr/>
        </p:nvSpPr>
        <p:spPr bwMode="auto">
          <a:xfrm>
            <a:off x="3441700" y="4057650"/>
            <a:ext cx="73025" cy="19050"/>
          </a:xfrm>
          <a:custGeom>
            <a:avLst/>
            <a:gdLst>
              <a:gd name="T0" fmla="*/ 2147483647 w 44"/>
              <a:gd name="T1" fmla="*/ 2147483647 h 12"/>
              <a:gd name="T2" fmla="*/ 2147483647 w 44"/>
              <a:gd name="T3" fmla="*/ 2147483647 h 12"/>
              <a:gd name="T4" fmla="*/ 2147483647 w 44"/>
              <a:gd name="T5" fmla="*/ 2147483647 h 12"/>
              <a:gd name="T6" fmla="*/ 2147483647 w 44"/>
              <a:gd name="T7" fmla="*/ 2147483647 h 12"/>
              <a:gd name="T8" fmla="*/ 2147483647 w 44"/>
              <a:gd name="T9" fmla="*/ 2147483647 h 12"/>
              <a:gd name="T10" fmla="*/ 2147483647 w 44"/>
              <a:gd name="T11" fmla="*/ 2147483647 h 12"/>
              <a:gd name="T12" fmla="*/ 2147483647 w 44"/>
              <a:gd name="T13" fmla="*/ 2147483647 h 12"/>
              <a:gd name="T14" fmla="*/ 2147483647 w 44"/>
              <a:gd name="T15" fmla="*/ 2147483647 h 12"/>
              <a:gd name="T16" fmla="*/ 2147483647 w 44"/>
              <a:gd name="T17" fmla="*/ 2147483647 h 12"/>
              <a:gd name="T18" fmla="*/ 2147483647 w 44"/>
              <a:gd name="T19" fmla="*/ 2147483647 h 12"/>
              <a:gd name="T20" fmla="*/ 2147483647 w 44"/>
              <a:gd name="T21" fmla="*/ 0 h 12"/>
              <a:gd name="T22" fmla="*/ 2147483647 w 44"/>
              <a:gd name="T23" fmla="*/ 0 h 12"/>
              <a:gd name="T24" fmla="*/ 2147483647 w 44"/>
              <a:gd name="T25" fmla="*/ 0 h 12"/>
              <a:gd name="T26" fmla="*/ 2147483647 w 44"/>
              <a:gd name="T27" fmla="*/ 0 h 12"/>
              <a:gd name="T28" fmla="*/ 2147483647 w 44"/>
              <a:gd name="T29" fmla="*/ 2147483647 h 12"/>
              <a:gd name="T30" fmla="*/ 2147483647 w 44"/>
              <a:gd name="T31" fmla="*/ 0 h 12"/>
              <a:gd name="T32" fmla="*/ 2147483647 w 44"/>
              <a:gd name="T33" fmla="*/ 0 h 12"/>
              <a:gd name="T34" fmla="*/ 2147483647 w 44"/>
              <a:gd name="T35" fmla="*/ 0 h 12"/>
              <a:gd name="T36" fmla="*/ 2147483647 w 44"/>
              <a:gd name="T37" fmla="*/ 2147483647 h 12"/>
              <a:gd name="T38" fmla="*/ 2147483647 w 44"/>
              <a:gd name="T39" fmla="*/ 2147483647 h 12"/>
              <a:gd name="T40" fmla="*/ 2147483647 w 44"/>
              <a:gd name="T41" fmla="*/ 2147483647 h 12"/>
              <a:gd name="T42" fmla="*/ 0 w 44"/>
              <a:gd name="T43" fmla="*/ 2147483647 h 12"/>
              <a:gd name="T44" fmla="*/ 2147483647 w 44"/>
              <a:gd name="T45" fmla="*/ 2147483647 h 12"/>
              <a:gd name="T46" fmla="*/ 2147483647 w 44"/>
              <a:gd name="T47" fmla="*/ 2147483647 h 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4"/>
              <a:gd name="T73" fmla="*/ 0 h 12"/>
              <a:gd name="T74" fmla="*/ 44 w 44"/>
              <a:gd name="T75" fmla="*/ 12 h 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4" h="12">
                <a:moveTo>
                  <a:pt x="4" y="12"/>
                </a:moveTo>
                <a:lnTo>
                  <a:pt x="14" y="12"/>
                </a:lnTo>
                <a:lnTo>
                  <a:pt x="16" y="10"/>
                </a:lnTo>
                <a:lnTo>
                  <a:pt x="20" y="8"/>
                </a:lnTo>
                <a:lnTo>
                  <a:pt x="29" y="8"/>
                </a:lnTo>
                <a:lnTo>
                  <a:pt x="39" y="8"/>
                </a:lnTo>
                <a:lnTo>
                  <a:pt x="41" y="8"/>
                </a:lnTo>
                <a:lnTo>
                  <a:pt x="43" y="6"/>
                </a:lnTo>
                <a:lnTo>
                  <a:pt x="44" y="6"/>
                </a:lnTo>
                <a:lnTo>
                  <a:pt x="44" y="2"/>
                </a:lnTo>
                <a:lnTo>
                  <a:pt x="43" y="0"/>
                </a:lnTo>
                <a:lnTo>
                  <a:pt x="39" y="0"/>
                </a:lnTo>
                <a:lnTo>
                  <a:pt x="35" y="0"/>
                </a:lnTo>
                <a:lnTo>
                  <a:pt x="31" y="0"/>
                </a:lnTo>
                <a:lnTo>
                  <a:pt x="25" y="2"/>
                </a:lnTo>
                <a:lnTo>
                  <a:pt x="20" y="0"/>
                </a:lnTo>
                <a:lnTo>
                  <a:pt x="18" y="0"/>
                </a:lnTo>
                <a:lnTo>
                  <a:pt x="16" y="0"/>
                </a:lnTo>
                <a:lnTo>
                  <a:pt x="12" y="2"/>
                </a:lnTo>
                <a:lnTo>
                  <a:pt x="10" y="2"/>
                </a:lnTo>
                <a:lnTo>
                  <a:pt x="4" y="4"/>
                </a:lnTo>
                <a:lnTo>
                  <a:pt x="0" y="4"/>
                </a:lnTo>
                <a:lnTo>
                  <a:pt x="2" y="10"/>
                </a:lnTo>
                <a:lnTo>
                  <a:pt x="4" y="12"/>
                </a:lnTo>
                <a:close/>
              </a:path>
            </a:pathLst>
          </a:custGeom>
          <a:solidFill>
            <a:srgbClr val="EAEAEA"/>
          </a:solidFill>
          <a:ln w="2520">
            <a:solidFill>
              <a:srgbClr val="C0C0C0"/>
            </a:solidFill>
            <a:round/>
            <a:headEnd/>
            <a:tailEnd/>
          </a:ln>
        </p:spPr>
        <p:txBody>
          <a:bodyPr wrap="none" anchor="ctr"/>
          <a:lstStyle/>
          <a:p>
            <a:endParaRPr lang="en-US"/>
          </a:p>
        </p:txBody>
      </p:sp>
      <p:sp>
        <p:nvSpPr>
          <p:cNvPr id="30896" name="Freeform 178"/>
          <p:cNvSpPr>
            <a:spLocks noChangeArrowheads="1"/>
          </p:cNvSpPr>
          <p:nvPr/>
        </p:nvSpPr>
        <p:spPr bwMode="auto">
          <a:xfrm>
            <a:off x="3986213" y="4332288"/>
            <a:ext cx="128587" cy="161925"/>
          </a:xfrm>
          <a:custGeom>
            <a:avLst/>
            <a:gdLst>
              <a:gd name="T0" fmla="*/ 2147483647 w 75"/>
              <a:gd name="T1" fmla="*/ 2147483647 h 102"/>
              <a:gd name="T2" fmla="*/ 2147483647 w 75"/>
              <a:gd name="T3" fmla="*/ 2147483647 h 102"/>
              <a:gd name="T4" fmla="*/ 2147483647 w 75"/>
              <a:gd name="T5" fmla="*/ 2147483647 h 102"/>
              <a:gd name="T6" fmla="*/ 2147483647 w 75"/>
              <a:gd name="T7" fmla="*/ 2147483647 h 102"/>
              <a:gd name="T8" fmla="*/ 2147483647 w 75"/>
              <a:gd name="T9" fmla="*/ 2147483647 h 102"/>
              <a:gd name="T10" fmla="*/ 2147483647 w 75"/>
              <a:gd name="T11" fmla="*/ 2147483647 h 102"/>
              <a:gd name="T12" fmla="*/ 2147483647 w 75"/>
              <a:gd name="T13" fmla="*/ 2147483647 h 102"/>
              <a:gd name="T14" fmla="*/ 2147483647 w 75"/>
              <a:gd name="T15" fmla="*/ 2147483647 h 102"/>
              <a:gd name="T16" fmla="*/ 2147483647 w 75"/>
              <a:gd name="T17" fmla="*/ 2147483647 h 102"/>
              <a:gd name="T18" fmla="*/ 2147483647 w 75"/>
              <a:gd name="T19" fmla="*/ 2147483647 h 102"/>
              <a:gd name="T20" fmla="*/ 2147483647 w 75"/>
              <a:gd name="T21" fmla="*/ 2147483647 h 102"/>
              <a:gd name="T22" fmla="*/ 2147483647 w 75"/>
              <a:gd name="T23" fmla="*/ 2147483647 h 102"/>
              <a:gd name="T24" fmla="*/ 2147483647 w 75"/>
              <a:gd name="T25" fmla="*/ 2147483647 h 102"/>
              <a:gd name="T26" fmla="*/ 2147483647 w 75"/>
              <a:gd name="T27" fmla="*/ 2147483647 h 102"/>
              <a:gd name="T28" fmla="*/ 2147483647 w 75"/>
              <a:gd name="T29" fmla="*/ 2147483647 h 102"/>
              <a:gd name="T30" fmla="*/ 2147483647 w 75"/>
              <a:gd name="T31" fmla="*/ 2147483647 h 102"/>
              <a:gd name="T32" fmla="*/ 2147483647 w 75"/>
              <a:gd name="T33" fmla="*/ 2147483647 h 102"/>
              <a:gd name="T34" fmla="*/ 2147483647 w 75"/>
              <a:gd name="T35" fmla="*/ 2147483647 h 102"/>
              <a:gd name="T36" fmla="*/ 2147483647 w 75"/>
              <a:gd name="T37" fmla="*/ 2147483647 h 102"/>
              <a:gd name="T38" fmla="*/ 2147483647 w 75"/>
              <a:gd name="T39" fmla="*/ 2147483647 h 102"/>
              <a:gd name="T40" fmla="*/ 2147483647 w 75"/>
              <a:gd name="T41" fmla="*/ 2147483647 h 102"/>
              <a:gd name="T42" fmla="*/ 2147483647 w 75"/>
              <a:gd name="T43" fmla="*/ 2147483647 h 102"/>
              <a:gd name="T44" fmla="*/ 2147483647 w 75"/>
              <a:gd name="T45" fmla="*/ 2147483647 h 102"/>
              <a:gd name="T46" fmla="*/ 2147483647 w 75"/>
              <a:gd name="T47" fmla="*/ 2147483647 h 102"/>
              <a:gd name="T48" fmla="*/ 2147483647 w 75"/>
              <a:gd name="T49" fmla="*/ 2147483647 h 102"/>
              <a:gd name="T50" fmla="*/ 2147483647 w 75"/>
              <a:gd name="T51" fmla="*/ 2147483647 h 102"/>
              <a:gd name="T52" fmla="*/ 2147483647 w 75"/>
              <a:gd name="T53" fmla="*/ 2147483647 h 102"/>
              <a:gd name="T54" fmla="*/ 2147483647 w 75"/>
              <a:gd name="T55" fmla="*/ 2147483647 h 102"/>
              <a:gd name="T56" fmla="*/ 2147483647 w 75"/>
              <a:gd name="T57" fmla="*/ 2147483647 h 102"/>
              <a:gd name="T58" fmla="*/ 2147483647 w 75"/>
              <a:gd name="T59" fmla="*/ 2147483647 h 102"/>
              <a:gd name="T60" fmla="*/ 2147483647 w 75"/>
              <a:gd name="T61" fmla="*/ 2147483647 h 102"/>
              <a:gd name="T62" fmla="*/ 2147483647 w 75"/>
              <a:gd name="T63" fmla="*/ 2147483647 h 102"/>
              <a:gd name="T64" fmla="*/ 2147483647 w 75"/>
              <a:gd name="T65" fmla="*/ 2147483647 h 102"/>
              <a:gd name="T66" fmla="*/ 2147483647 w 75"/>
              <a:gd name="T67" fmla="*/ 2147483647 h 102"/>
              <a:gd name="T68" fmla="*/ 2147483647 w 75"/>
              <a:gd name="T69" fmla="*/ 2147483647 h 102"/>
              <a:gd name="T70" fmla="*/ 2147483647 w 75"/>
              <a:gd name="T71" fmla="*/ 0 h 102"/>
              <a:gd name="T72" fmla="*/ 2147483647 w 75"/>
              <a:gd name="T73" fmla="*/ 0 h 102"/>
              <a:gd name="T74" fmla="*/ 2147483647 w 75"/>
              <a:gd name="T75" fmla="*/ 2147483647 h 102"/>
              <a:gd name="T76" fmla="*/ 2147483647 w 75"/>
              <a:gd name="T77" fmla="*/ 2147483647 h 102"/>
              <a:gd name="T78" fmla="*/ 2147483647 w 75"/>
              <a:gd name="T79" fmla="*/ 2147483647 h 10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5"/>
              <a:gd name="T121" fmla="*/ 0 h 102"/>
              <a:gd name="T122" fmla="*/ 75 w 75"/>
              <a:gd name="T123" fmla="*/ 102 h 10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5" h="102">
                <a:moveTo>
                  <a:pt x="9" y="19"/>
                </a:moveTo>
                <a:lnTo>
                  <a:pt x="8" y="23"/>
                </a:lnTo>
                <a:lnTo>
                  <a:pt x="6" y="25"/>
                </a:lnTo>
                <a:lnTo>
                  <a:pt x="8" y="31"/>
                </a:lnTo>
                <a:lnTo>
                  <a:pt x="9" y="36"/>
                </a:lnTo>
                <a:lnTo>
                  <a:pt x="4" y="48"/>
                </a:lnTo>
                <a:lnTo>
                  <a:pt x="0" y="63"/>
                </a:lnTo>
                <a:lnTo>
                  <a:pt x="2" y="65"/>
                </a:lnTo>
                <a:lnTo>
                  <a:pt x="6" y="69"/>
                </a:lnTo>
                <a:lnTo>
                  <a:pt x="8" y="71"/>
                </a:lnTo>
                <a:lnTo>
                  <a:pt x="6" y="73"/>
                </a:lnTo>
                <a:lnTo>
                  <a:pt x="4" y="75"/>
                </a:lnTo>
                <a:lnTo>
                  <a:pt x="15" y="84"/>
                </a:lnTo>
                <a:lnTo>
                  <a:pt x="25" y="92"/>
                </a:lnTo>
                <a:lnTo>
                  <a:pt x="23" y="94"/>
                </a:lnTo>
                <a:lnTo>
                  <a:pt x="23" y="98"/>
                </a:lnTo>
                <a:lnTo>
                  <a:pt x="25" y="100"/>
                </a:lnTo>
                <a:lnTo>
                  <a:pt x="29" y="102"/>
                </a:lnTo>
                <a:lnTo>
                  <a:pt x="31" y="98"/>
                </a:lnTo>
                <a:lnTo>
                  <a:pt x="32" y="92"/>
                </a:lnTo>
                <a:lnTo>
                  <a:pt x="36" y="94"/>
                </a:lnTo>
                <a:lnTo>
                  <a:pt x="40" y="96"/>
                </a:lnTo>
                <a:lnTo>
                  <a:pt x="42" y="96"/>
                </a:lnTo>
                <a:lnTo>
                  <a:pt x="44" y="94"/>
                </a:lnTo>
                <a:lnTo>
                  <a:pt x="44" y="92"/>
                </a:lnTo>
                <a:lnTo>
                  <a:pt x="44" y="90"/>
                </a:lnTo>
                <a:lnTo>
                  <a:pt x="40" y="84"/>
                </a:lnTo>
                <a:lnTo>
                  <a:pt x="40" y="81"/>
                </a:lnTo>
                <a:lnTo>
                  <a:pt x="42" y="79"/>
                </a:lnTo>
                <a:lnTo>
                  <a:pt x="40" y="77"/>
                </a:lnTo>
                <a:lnTo>
                  <a:pt x="42" y="73"/>
                </a:lnTo>
                <a:lnTo>
                  <a:pt x="48" y="73"/>
                </a:lnTo>
                <a:lnTo>
                  <a:pt x="50" y="71"/>
                </a:lnTo>
                <a:lnTo>
                  <a:pt x="50" y="69"/>
                </a:lnTo>
                <a:lnTo>
                  <a:pt x="54" y="71"/>
                </a:lnTo>
                <a:lnTo>
                  <a:pt x="54" y="73"/>
                </a:lnTo>
                <a:lnTo>
                  <a:pt x="57" y="71"/>
                </a:lnTo>
                <a:lnTo>
                  <a:pt x="61" y="71"/>
                </a:lnTo>
                <a:lnTo>
                  <a:pt x="65" y="73"/>
                </a:lnTo>
                <a:lnTo>
                  <a:pt x="69" y="77"/>
                </a:lnTo>
                <a:lnTo>
                  <a:pt x="71" y="77"/>
                </a:lnTo>
                <a:lnTo>
                  <a:pt x="71" y="71"/>
                </a:lnTo>
                <a:lnTo>
                  <a:pt x="73" y="69"/>
                </a:lnTo>
                <a:lnTo>
                  <a:pt x="73" y="67"/>
                </a:lnTo>
                <a:lnTo>
                  <a:pt x="71" y="65"/>
                </a:lnTo>
                <a:lnTo>
                  <a:pt x="69" y="63"/>
                </a:lnTo>
                <a:lnTo>
                  <a:pt x="69" y="61"/>
                </a:lnTo>
                <a:lnTo>
                  <a:pt x="69" y="58"/>
                </a:lnTo>
                <a:lnTo>
                  <a:pt x="67" y="54"/>
                </a:lnTo>
                <a:lnTo>
                  <a:pt x="69" y="50"/>
                </a:lnTo>
                <a:lnTo>
                  <a:pt x="69" y="46"/>
                </a:lnTo>
                <a:lnTo>
                  <a:pt x="69" y="44"/>
                </a:lnTo>
                <a:lnTo>
                  <a:pt x="65" y="40"/>
                </a:lnTo>
                <a:lnTo>
                  <a:pt x="63" y="38"/>
                </a:lnTo>
                <a:lnTo>
                  <a:pt x="63" y="36"/>
                </a:lnTo>
                <a:lnTo>
                  <a:pt x="65" y="36"/>
                </a:lnTo>
                <a:lnTo>
                  <a:pt x="63" y="35"/>
                </a:lnTo>
                <a:lnTo>
                  <a:pt x="63" y="29"/>
                </a:lnTo>
                <a:lnTo>
                  <a:pt x="65" y="27"/>
                </a:lnTo>
                <a:lnTo>
                  <a:pt x="69" y="25"/>
                </a:lnTo>
                <a:lnTo>
                  <a:pt x="73" y="25"/>
                </a:lnTo>
                <a:lnTo>
                  <a:pt x="75" y="25"/>
                </a:lnTo>
                <a:lnTo>
                  <a:pt x="75" y="15"/>
                </a:lnTo>
                <a:lnTo>
                  <a:pt x="73" y="15"/>
                </a:lnTo>
                <a:lnTo>
                  <a:pt x="69" y="13"/>
                </a:lnTo>
                <a:lnTo>
                  <a:pt x="65" y="13"/>
                </a:lnTo>
                <a:lnTo>
                  <a:pt x="61" y="15"/>
                </a:lnTo>
                <a:lnTo>
                  <a:pt x="59" y="13"/>
                </a:lnTo>
                <a:lnTo>
                  <a:pt x="59" y="10"/>
                </a:lnTo>
                <a:lnTo>
                  <a:pt x="59" y="4"/>
                </a:lnTo>
                <a:lnTo>
                  <a:pt x="59" y="0"/>
                </a:lnTo>
                <a:lnTo>
                  <a:pt x="55" y="0"/>
                </a:lnTo>
                <a:lnTo>
                  <a:pt x="50" y="0"/>
                </a:lnTo>
                <a:lnTo>
                  <a:pt x="46" y="2"/>
                </a:lnTo>
                <a:lnTo>
                  <a:pt x="44" y="2"/>
                </a:lnTo>
                <a:lnTo>
                  <a:pt x="38" y="2"/>
                </a:lnTo>
                <a:lnTo>
                  <a:pt x="36" y="4"/>
                </a:lnTo>
                <a:lnTo>
                  <a:pt x="34" y="21"/>
                </a:lnTo>
                <a:lnTo>
                  <a:pt x="9" y="19"/>
                </a:lnTo>
                <a:close/>
              </a:path>
            </a:pathLst>
          </a:custGeom>
          <a:solidFill>
            <a:srgbClr val="EAEAEA"/>
          </a:solidFill>
          <a:ln w="2520">
            <a:solidFill>
              <a:srgbClr val="C0C0C0"/>
            </a:solidFill>
            <a:round/>
            <a:headEnd/>
            <a:tailEnd/>
          </a:ln>
        </p:spPr>
        <p:txBody>
          <a:bodyPr wrap="none" anchor="ctr"/>
          <a:lstStyle/>
          <a:p>
            <a:endParaRPr lang="en-US"/>
          </a:p>
        </p:txBody>
      </p:sp>
      <p:sp>
        <p:nvSpPr>
          <p:cNvPr id="30897" name="Freeform 179"/>
          <p:cNvSpPr>
            <a:spLocks noChangeArrowheads="1"/>
          </p:cNvSpPr>
          <p:nvPr/>
        </p:nvSpPr>
        <p:spPr bwMode="auto">
          <a:xfrm>
            <a:off x="2640013" y="4259263"/>
            <a:ext cx="68262" cy="100012"/>
          </a:xfrm>
          <a:custGeom>
            <a:avLst/>
            <a:gdLst>
              <a:gd name="T0" fmla="*/ 2147483647 w 39"/>
              <a:gd name="T1" fmla="*/ 0 h 63"/>
              <a:gd name="T2" fmla="*/ 0 w 39"/>
              <a:gd name="T3" fmla="*/ 2147483647 h 63"/>
              <a:gd name="T4" fmla="*/ 0 w 39"/>
              <a:gd name="T5" fmla="*/ 2147483647 h 63"/>
              <a:gd name="T6" fmla="*/ 0 w 39"/>
              <a:gd name="T7" fmla="*/ 2147483647 h 63"/>
              <a:gd name="T8" fmla="*/ 2147483647 w 39"/>
              <a:gd name="T9" fmla="*/ 2147483647 h 63"/>
              <a:gd name="T10" fmla="*/ 2147483647 w 39"/>
              <a:gd name="T11" fmla="*/ 2147483647 h 63"/>
              <a:gd name="T12" fmla="*/ 2147483647 w 39"/>
              <a:gd name="T13" fmla="*/ 2147483647 h 63"/>
              <a:gd name="T14" fmla="*/ 2147483647 w 39"/>
              <a:gd name="T15" fmla="*/ 2147483647 h 63"/>
              <a:gd name="T16" fmla="*/ 2147483647 w 39"/>
              <a:gd name="T17" fmla="*/ 2147483647 h 63"/>
              <a:gd name="T18" fmla="*/ 0 w 39"/>
              <a:gd name="T19" fmla="*/ 2147483647 h 63"/>
              <a:gd name="T20" fmla="*/ 0 w 39"/>
              <a:gd name="T21" fmla="*/ 2147483647 h 63"/>
              <a:gd name="T22" fmla="*/ 2147483647 w 39"/>
              <a:gd name="T23" fmla="*/ 2147483647 h 63"/>
              <a:gd name="T24" fmla="*/ 2147483647 w 39"/>
              <a:gd name="T25" fmla="*/ 2147483647 h 63"/>
              <a:gd name="T26" fmla="*/ 2147483647 w 39"/>
              <a:gd name="T27" fmla="*/ 2147483647 h 63"/>
              <a:gd name="T28" fmla="*/ 2147483647 w 39"/>
              <a:gd name="T29" fmla="*/ 2147483647 h 63"/>
              <a:gd name="T30" fmla="*/ 2147483647 w 39"/>
              <a:gd name="T31" fmla="*/ 2147483647 h 63"/>
              <a:gd name="T32" fmla="*/ 2147483647 w 39"/>
              <a:gd name="T33" fmla="*/ 2147483647 h 63"/>
              <a:gd name="T34" fmla="*/ 2147483647 w 39"/>
              <a:gd name="T35" fmla="*/ 2147483647 h 63"/>
              <a:gd name="T36" fmla="*/ 2147483647 w 39"/>
              <a:gd name="T37" fmla="*/ 2147483647 h 63"/>
              <a:gd name="T38" fmla="*/ 2147483647 w 39"/>
              <a:gd name="T39" fmla="*/ 2147483647 h 63"/>
              <a:gd name="T40" fmla="*/ 2147483647 w 39"/>
              <a:gd name="T41" fmla="*/ 2147483647 h 63"/>
              <a:gd name="T42" fmla="*/ 2147483647 w 39"/>
              <a:gd name="T43" fmla="*/ 2147483647 h 63"/>
              <a:gd name="T44" fmla="*/ 2147483647 w 39"/>
              <a:gd name="T45" fmla="*/ 2147483647 h 63"/>
              <a:gd name="T46" fmla="*/ 2147483647 w 39"/>
              <a:gd name="T47" fmla="*/ 2147483647 h 63"/>
              <a:gd name="T48" fmla="*/ 2147483647 w 39"/>
              <a:gd name="T49" fmla="*/ 2147483647 h 63"/>
              <a:gd name="T50" fmla="*/ 2147483647 w 39"/>
              <a:gd name="T51" fmla="*/ 2147483647 h 63"/>
              <a:gd name="T52" fmla="*/ 2147483647 w 39"/>
              <a:gd name="T53" fmla="*/ 2147483647 h 63"/>
              <a:gd name="T54" fmla="*/ 2147483647 w 39"/>
              <a:gd name="T55" fmla="*/ 2147483647 h 63"/>
              <a:gd name="T56" fmla="*/ 2147483647 w 39"/>
              <a:gd name="T57" fmla="*/ 2147483647 h 63"/>
              <a:gd name="T58" fmla="*/ 2147483647 w 39"/>
              <a:gd name="T59" fmla="*/ 2147483647 h 63"/>
              <a:gd name="T60" fmla="*/ 2147483647 w 39"/>
              <a:gd name="T61" fmla="*/ 0 h 63"/>
              <a:gd name="T62" fmla="*/ 2147483647 w 39"/>
              <a:gd name="T63" fmla="*/ 0 h 63"/>
              <a:gd name="T64" fmla="*/ 2147483647 w 39"/>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
              <a:gd name="T100" fmla="*/ 0 h 63"/>
              <a:gd name="T101" fmla="*/ 39 w 39"/>
              <a:gd name="T102" fmla="*/ 63 h 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 h="63">
                <a:moveTo>
                  <a:pt x="6" y="0"/>
                </a:moveTo>
                <a:lnTo>
                  <a:pt x="0" y="10"/>
                </a:lnTo>
                <a:lnTo>
                  <a:pt x="0" y="17"/>
                </a:lnTo>
                <a:lnTo>
                  <a:pt x="0" y="27"/>
                </a:lnTo>
                <a:lnTo>
                  <a:pt x="4" y="33"/>
                </a:lnTo>
                <a:lnTo>
                  <a:pt x="8" y="36"/>
                </a:lnTo>
                <a:lnTo>
                  <a:pt x="8" y="40"/>
                </a:lnTo>
                <a:lnTo>
                  <a:pt x="6" y="48"/>
                </a:lnTo>
                <a:lnTo>
                  <a:pt x="2" y="54"/>
                </a:lnTo>
                <a:lnTo>
                  <a:pt x="0" y="56"/>
                </a:lnTo>
                <a:lnTo>
                  <a:pt x="0" y="59"/>
                </a:lnTo>
                <a:lnTo>
                  <a:pt x="4" y="63"/>
                </a:lnTo>
                <a:lnTo>
                  <a:pt x="8" y="63"/>
                </a:lnTo>
                <a:lnTo>
                  <a:pt x="12" y="61"/>
                </a:lnTo>
                <a:lnTo>
                  <a:pt x="17" y="59"/>
                </a:lnTo>
                <a:lnTo>
                  <a:pt x="23" y="63"/>
                </a:lnTo>
                <a:lnTo>
                  <a:pt x="27" y="59"/>
                </a:lnTo>
                <a:lnTo>
                  <a:pt x="31" y="52"/>
                </a:lnTo>
                <a:lnTo>
                  <a:pt x="31" y="44"/>
                </a:lnTo>
                <a:lnTo>
                  <a:pt x="33" y="38"/>
                </a:lnTo>
                <a:lnTo>
                  <a:pt x="35" y="31"/>
                </a:lnTo>
                <a:lnTo>
                  <a:pt x="37" y="29"/>
                </a:lnTo>
                <a:lnTo>
                  <a:pt x="39" y="23"/>
                </a:lnTo>
                <a:lnTo>
                  <a:pt x="39" y="21"/>
                </a:lnTo>
                <a:lnTo>
                  <a:pt x="39" y="19"/>
                </a:lnTo>
                <a:lnTo>
                  <a:pt x="35" y="17"/>
                </a:lnTo>
                <a:lnTo>
                  <a:pt x="31" y="15"/>
                </a:lnTo>
                <a:lnTo>
                  <a:pt x="27" y="10"/>
                </a:lnTo>
                <a:lnTo>
                  <a:pt x="25" y="4"/>
                </a:lnTo>
                <a:lnTo>
                  <a:pt x="21" y="2"/>
                </a:lnTo>
                <a:lnTo>
                  <a:pt x="17" y="0"/>
                </a:lnTo>
                <a:lnTo>
                  <a:pt x="10" y="0"/>
                </a:lnTo>
                <a:lnTo>
                  <a:pt x="6" y="0"/>
                </a:lnTo>
                <a:close/>
              </a:path>
            </a:pathLst>
          </a:custGeom>
          <a:solidFill>
            <a:srgbClr val="EAEAEA"/>
          </a:solidFill>
          <a:ln w="2520">
            <a:solidFill>
              <a:srgbClr val="C0C0C0"/>
            </a:solidFill>
            <a:round/>
            <a:headEnd/>
            <a:tailEnd/>
          </a:ln>
        </p:spPr>
        <p:txBody>
          <a:bodyPr wrap="none" anchor="ctr"/>
          <a:lstStyle/>
          <a:p>
            <a:endParaRPr lang="en-US"/>
          </a:p>
        </p:txBody>
      </p:sp>
      <p:sp>
        <p:nvSpPr>
          <p:cNvPr id="30898" name="Freeform 180"/>
          <p:cNvSpPr>
            <a:spLocks noChangeArrowheads="1"/>
          </p:cNvSpPr>
          <p:nvPr/>
        </p:nvSpPr>
        <p:spPr bwMode="auto">
          <a:xfrm>
            <a:off x="3983038" y="3297238"/>
            <a:ext cx="25400" cy="44450"/>
          </a:xfrm>
          <a:custGeom>
            <a:avLst/>
            <a:gdLst>
              <a:gd name="T0" fmla="*/ 2147483647 w 15"/>
              <a:gd name="T1" fmla="*/ 0 h 28"/>
              <a:gd name="T2" fmla="*/ 2147483647 w 15"/>
              <a:gd name="T3" fmla="*/ 2147483647 h 28"/>
              <a:gd name="T4" fmla="*/ 2147483647 w 15"/>
              <a:gd name="T5" fmla="*/ 2147483647 h 28"/>
              <a:gd name="T6" fmla="*/ 0 w 15"/>
              <a:gd name="T7" fmla="*/ 2147483647 h 28"/>
              <a:gd name="T8" fmla="*/ 0 w 15"/>
              <a:gd name="T9" fmla="*/ 2147483647 h 28"/>
              <a:gd name="T10" fmla="*/ 0 w 15"/>
              <a:gd name="T11" fmla="*/ 2147483647 h 28"/>
              <a:gd name="T12" fmla="*/ 2147483647 w 15"/>
              <a:gd name="T13" fmla="*/ 2147483647 h 28"/>
              <a:gd name="T14" fmla="*/ 2147483647 w 15"/>
              <a:gd name="T15" fmla="*/ 2147483647 h 28"/>
              <a:gd name="T16" fmla="*/ 2147483647 w 15"/>
              <a:gd name="T17" fmla="*/ 2147483647 h 28"/>
              <a:gd name="T18" fmla="*/ 2147483647 w 15"/>
              <a:gd name="T19" fmla="*/ 2147483647 h 28"/>
              <a:gd name="T20" fmla="*/ 2147483647 w 15"/>
              <a:gd name="T21" fmla="*/ 2147483647 h 28"/>
              <a:gd name="T22" fmla="*/ 2147483647 w 15"/>
              <a:gd name="T23" fmla="*/ 2147483647 h 28"/>
              <a:gd name="T24" fmla="*/ 2147483647 w 15"/>
              <a:gd name="T25" fmla="*/ 2147483647 h 28"/>
              <a:gd name="T26" fmla="*/ 2147483647 w 15"/>
              <a:gd name="T27" fmla="*/ 2147483647 h 28"/>
              <a:gd name="T28" fmla="*/ 2147483647 w 15"/>
              <a:gd name="T29" fmla="*/ 2147483647 h 28"/>
              <a:gd name="T30" fmla="*/ 2147483647 w 15"/>
              <a:gd name="T31" fmla="*/ 2147483647 h 28"/>
              <a:gd name="T32" fmla="*/ 2147483647 w 15"/>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28"/>
              <a:gd name="T53" fmla="*/ 15 w 15"/>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28">
                <a:moveTo>
                  <a:pt x="10" y="0"/>
                </a:moveTo>
                <a:lnTo>
                  <a:pt x="8" y="1"/>
                </a:lnTo>
                <a:lnTo>
                  <a:pt x="8" y="5"/>
                </a:lnTo>
                <a:lnTo>
                  <a:pt x="0" y="11"/>
                </a:lnTo>
                <a:lnTo>
                  <a:pt x="0" y="17"/>
                </a:lnTo>
                <a:lnTo>
                  <a:pt x="0" y="21"/>
                </a:lnTo>
                <a:lnTo>
                  <a:pt x="4" y="28"/>
                </a:lnTo>
                <a:lnTo>
                  <a:pt x="8" y="28"/>
                </a:lnTo>
                <a:lnTo>
                  <a:pt x="11" y="28"/>
                </a:lnTo>
                <a:lnTo>
                  <a:pt x="11" y="23"/>
                </a:lnTo>
                <a:lnTo>
                  <a:pt x="11" y="17"/>
                </a:lnTo>
                <a:lnTo>
                  <a:pt x="13" y="17"/>
                </a:lnTo>
                <a:lnTo>
                  <a:pt x="15" y="15"/>
                </a:lnTo>
                <a:lnTo>
                  <a:pt x="13" y="11"/>
                </a:lnTo>
                <a:lnTo>
                  <a:pt x="13" y="9"/>
                </a:lnTo>
                <a:lnTo>
                  <a:pt x="11" y="3"/>
                </a:lnTo>
                <a:lnTo>
                  <a:pt x="10" y="0"/>
                </a:lnTo>
                <a:close/>
              </a:path>
            </a:pathLst>
          </a:custGeom>
          <a:solidFill>
            <a:srgbClr val="EAEAEA"/>
          </a:solidFill>
          <a:ln w="2520">
            <a:solidFill>
              <a:srgbClr val="C0C0C0"/>
            </a:solidFill>
            <a:round/>
            <a:headEnd/>
            <a:tailEnd/>
          </a:ln>
        </p:spPr>
        <p:txBody>
          <a:bodyPr wrap="none" anchor="ctr"/>
          <a:lstStyle/>
          <a:p>
            <a:endParaRPr lang="en-US"/>
          </a:p>
        </p:txBody>
      </p:sp>
      <p:sp>
        <p:nvSpPr>
          <p:cNvPr id="30899" name="Freeform 181"/>
          <p:cNvSpPr>
            <a:spLocks noChangeArrowheads="1"/>
          </p:cNvSpPr>
          <p:nvPr/>
        </p:nvSpPr>
        <p:spPr bwMode="auto">
          <a:xfrm>
            <a:off x="4964113" y="4926013"/>
            <a:ext cx="12700" cy="15875"/>
          </a:xfrm>
          <a:custGeom>
            <a:avLst/>
            <a:gdLst>
              <a:gd name="T0" fmla="*/ 2147483647 w 7"/>
              <a:gd name="T1" fmla="*/ 0 h 10"/>
              <a:gd name="T2" fmla="*/ 0 w 7"/>
              <a:gd name="T3" fmla="*/ 2147483647 h 10"/>
              <a:gd name="T4" fmla="*/ 2147483647 w 7"/>
              <a:gd name="T5" fmla="*/ 2147483647 h 10"/>
              <a:gd name="T6" fmla="*/ 2147483647 w 7"/>
              <a:gd name="T7" fmla="*/ 2147483647 h 10"/>
              <a:gd name="T8" fmla="*/ 2147483647 w 7"/>
              <a:gd name="T9" fmla="*/ 2147483647 h 10"/>
              <a:gd name="T10" fmla="*/ 2147483647 w 7"/>
              <a:gd name="T11" fmla="*/ 2147483647 h 10"/>
              <a:gd name="T12" fmla="*/ 2147483647 w 7"/>
              <a:gd name="T13" fmla="*/ 2147483647 h 10"/>
              <a:gd name="T14" fmla="*/ 2147483647 w 7"/>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10"/>
              <a:gd name="T26" fmla="*/ 7 w 7"/>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10">
                <a:moveTo>
                  <a:pt x="2" y="0"/>
                </a:moveTo>
                <a:lnTo>
                  <a:pt x="0" y="8"/>
                </a:lnTo>
                <a:lnTo>
                  <a:pt x="3" y="8"/>
                </a:lnTo>
                <a:lnTo>
                  <a:pt x="7" y="10"/>
                </a:lnTo>
                <a:lnTo>
                  <a:pt x="7" y="8"/>
                </a:lnTo>
                <a:lnTo>
                  <a:pt x="7" y="4"/>
                </a:lnTo>
                <a:lnTo>
                  <a:pt x="3" y="2"/>
                </a:lnTo>
                <a:lnTo>
                  <a:pt x="2" y="0"/>
                </a:lnTo>
                <a:close/>
              </a:path>
            </a:pathLst>
          </a:custGeom>
          <a:solidFill>
            <a:srgbClr val="EAEAEA"/>
          </a:solidFill>
          <a:ln w="2520">
            <a:solidFill>
              <a:srgbClr val="C0C0C0"/>
            </a:solidFill>
            <a:round/>
            <a:headEnd/>
            <a:tailEnd/>
          </a:ln>
        </p:spPr>
        <p:txBody>
          <a:bodyPr wrap="none" anchor="ctr"/>
          <a:lstStyle/>
          <a:p>
            <a:endParaRPr lang="en-US"/>
          </a:p>
        </p:txBody>
      </p:sp>
      <p:sp>
        <p:nvSpPr>
          <p:cNvPr id="30900" name="Freeform 182"/>
          <p:cNvSpPr>
            <a:spLocks noChangeArrowheads="1"/>
          </p:cNvSpPr>
          <p:nvPr/>
        </p:nvSpPr>
        <p:spPr bwMode="auto">
          <a:xfrm>
            <a:off x="7270750" y="4911725"/>
            <a:ext cx="61913" cy="60325"/>
          </a:xfrm>
          <a:custGeom>
            <a:avLst/>
            <a:gdLst>
              <a:gd name="T0" fmla="*/ 0 w 36"/>
              <a:gd name="T1" fmla="*/ 0 h 38"/>
              <a:gd name="T2" fmla="*/ 2147483647 w 36"/>
              <a:gd name="T3" fmla="*/ 2147483647 h 38"/>
              <a:gd name="T4" fmla="*/ 2147483647 w 36"/>
              <a:gd name="T5" fmla="*/ 2147483647 h 38"/>
              <a:gd name="T6" fmla="*/ 2147483647 w 36"/>
              <a:gd name="T7" fmla="*/ 2147483647 h 38"/>
              <a:gd name="T8" fmla="*/ 2147483647 w 36"/>
              <a:gd name="T9" fmla="*/ 2147483647 h 38"/>
              <a:gd name="T10" fmla="*/ 2147483647 w 36"/>
              <a:gd name="T11" fmla="*/ 2147483647 h 38"/>
              <a:gd name="T12" fmla="*/ 2147483647 w 36"/>
              <a:gd name="T13" fmla="*/ 2147483647 h 38"/>
              <a:gd name="T14" fmla="*/ 2147483647 w 36"/>
              <a:gd name="T15" fmla="*/ 2147483647 h 38"/>
              <a:gd name="T16" fmla="*/ 2147483647 w 36"/>
              <a:gd name="T17" fmla="*/ 2147483647 h 38"/>
              <a:gd name="T18" fmla="*/ 2147483647 w 36"/>
              <a:gd name="T19" fmla="*/ 2147483647 h 38"/>
              <a:gd name="T20" fmla="*/ 2147483647 w 36"/>
              <a:gd name="T21" fmla="*/ 2147483647 h 38"/>
              <a:gd name="T22" fmla="*/ 2147483647 w 36"/>
              <a:gd name="T23" fmla="*/ 2147483647 h 38"/>
              <a:gd name="T24" fmla="*/ 2147483647 w 36"/>
              <a:gd name="T25" fmla="*/ 2147483647 h 38"/>
              <a:gd name="T26" fmla="*/ 2147483647 w 36"/>
              <a:gd name="T27" fmla="*/ 2147483647 h 38"/>
              <a:gd name="T28" fmla="*/ 2147483647 w 36"/>
              <a:gd name="T29" fmla="*/ 2147483647 h 38"/>
              <a:gd name="T30" fmla="*/ 2147483647 w 36"/>
              <a:gd name="T31" fmla="*/ 2147483647 h 38"/>
              <a:gd name="T32" fmla="*/ 2147483647 w 36"/>
              <a:gd name="T33" fmla="*/ 2147483647 h 38"/>
              <a:gd name="T34" fmla="*/ 0 w 36"/>
              <a:gd name="T35" fmla="*/ 0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38"/>
              <a:gd name="T56" fmla="*/ 36 w 36"/>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38">
                <a:moveTo>
                  <a:pt x="0" y="0"/>
                </a:moveTo>
                <a:lnTo>
                  <a:pt x="3" y="9"/>
                </a:lnTo>
                <a:lnTo>
                  <a:pt x="7" y="19"/>
                </a:lnTo>
                <a:lnTo>
                  <a:pt x="13" y="25"/>
                </a:lnTo>
                <a:lnTo>
                  <a:pt x="19" y="28"/>
                </a:lnTo>
                <a:lnTo>
                  <a:pt x="19" y="32"/>
                </a:lnTo>
                <a:lnTo>
                  <a:pt x="26" y="36"/>
                </a:lnTo>
                <a:lnTo>
                  <a:pt x="36" y="38"/>
                </a:lnTo>
                <a:lnTo>
                  <a:pt x="36" y="36"/>
                </a:lnTo>
                <a:lnTo>
                  <a:pt x="36" y="32"/>
                </a:lnTo>
                <a:lnTo>
                  <a:pt x="32" y="30"/>
                </a:lnTo>
                <a:lnTo>
                  <a:pt x="30" y="28"/>
                </a:lnTo>
                <a:lnTo>
                  <a:pt x="21" y="23"/>
                </a:lnTo>
                <a:lnTo>
                  <a:pt x="13" y="15"/>
                </a:lnTo>
                <a:lnTo>
                  <a:pt x="9" y="7"/>
                </a:lnTo>
                <a:lnTo>
                  <a:pt x="7" y="2"/>
                </a:lnTo>
                <a:lnTo>
                  <a:pt x="3" y="2"/>
                </a:lnTo>
                <a:lnTo>
                  <a:pt x="0" y="0"/>
                </a:lnTo>
                <a:close/>
              </a:path>
            </a:pathLst>
          </a:custGeom>
          <a:solidFill>
            <a:srgbClr val="EAEAEA"/>
          </a:solidFill>
          <a:ln w="2520">
            <a:solidFill>
              <a:srgbClr val="C0C0C0"/>
            </a:solidFill>
            <a:round/>
            <a:headEnd/>
            <a:tailEnd/>
          </a:ln>
        </p:spPr>
        <p:txBody>
          <a:bodyPr wrap="none" anchor="ctr"/>
          <a:lstStyle/>
          <a:p>
            <a:endParaRPr lang="en-US"/>
          </a:p>
        </p:txBody>
      </p:sp>
      <p:sp>
        <p:nvSpPr>
          <p:cNvPr id="30901" name="Freeform 183"/>
          <p:cNvSpPr>
            <a:spLocks noChangeArrowheads="1"/>
          </p:cNvSpPr>
          <p:nvPr/>
        </p:nvSpPr>
        <p:spPr bwMode="auto">
          <a:xfrm>
            <a:off x="7329488" y="4929188"/>
            <a:ext cx="6350" cy="9525"/>
          </a:xfrm>
          <a:custGeom>
            <a:avLst/>
            <a:gdLst>
              <a:gd name="T0" fmla="*/ 0 w 4"/>
              <a:gd name="T1" fmla="*/ 0 h 6"/>
              <a:gd name="T2" fmla="*/ 0 w 4"/>
              <a:gd name="T3" fmla="*/ 2147483647 h 6"/>
              <a:gd name="T4" fmla="*/ 0 w 4"/>
              <a:gd name="T5" fmla="*/ 2147483647 h 6"/>
              <a:gd name="T6" fmla="*/ 2147483647 w 4"/>
              <a:gd name="T7" fmla="*/ 2147483647 h 6"/>
              <a:gd name="T8" fmla="*/ 2147483647 w 4"/>
              <a:gd name="T9" fmla="*/ 2147483647 h 6"/>
              <a:gd name="T10" fmla="*/ 2147483647 w 4"/>
              <a:gd name="T11" fmla="*/ 2147483647 h 6"/>
              <a:gd name="T12" fmla="*/ 0 w 4"/>
              <a:gd name="T13" fmla="*/ 0 h 6"/>
              <a:gd name="T14" fmla="*/ 0 60000 65536"/>
              <a:gd name="T15" fmla="*/ 0 60000 65536"/>
              <a:gd name="T16" fmla="*/ 0 60000 65536"/>
              <a:gd name="T17" fmla="*/ 0 60000 65536"/>
              <a:gd name="T18" fmla="*/ 0 60000 65536"/>
              <a:gd name="T19" fmla="*/ 0 60000 65536"/>
              <a:gd name="T20" fmla="*/ 0 60000 65536"/>
              <a:gd name="T21" fmla="*/ 0 w 4"/>
              <a:gd name="T22" fmla="*/ 0 h 6"/>
              <a:gd name="T23" fmla="*/ 4 w 4"/>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6">
                <a:moveTo>
                  <a:pt x="0" y="0"/>
                </a:moveTo>
                <a:lnTo>
                  <a:pt x="0" y="4"/>
                </a:lnTo>
                <a:lnTo>
                  <a:pt x="0" y="6"/>
                </a:lnTo>
                <a:lnTo>
                  <a:pt x="4" y="6"/>
                </a:lnTo>
                <a:lnTo>
                  <a:pt x="4" y="4"/>
                </a:lnTo>
                <a:lnTo>
                  <a:pt x="2" y="2"/>
                </a:lnTo>
                <a:lnTo>
                  <a:pt x="0" y="0"/>
                </a:lnTo>
                <a:close/>
              </a:path>
            </a:pathLst>
          </a:custGeom>
          <a:solidFill>
            <a:srgbClr val="EAEAEA"/>
          </a:solidFill>
          <a:ln w="2520">
            <a:solidFill>
              <a:srgbClr val="C0C0C0"/>
            </a:solidFill>
            <a:round/>
            <a:headEnd/>
            <a:tailEnd/>
          </a:ln>
        </p:spPr>
        <p:txBody>
          <a:bodyPr wrap="none" anchor="ctr"/>
          <a:lstStyle/>
          <a:p>
            <a:endParaRPr lang="en-US"/>
          </a:p>
        </p:txBody>
      </p:sp>
      <p:sp>
        <p:nvSpPr>
          <p:cNvPr id="30902" name="Freeform 184"/>
          <p:cNvSpPr>
            <a:spLocks noChangeArrowheads="1"/>
          </p:cNvSpPr>
          <p:nvPr/>
        </p:nvSpPr>
        <p:spPr bwMode="auto">
          <a:xfrm>
            <a:off x="3702050" y="3059113"/>
            <a:ext cx="274638" cy="255587"/>
          </a:xfrm>
          <a:custGeom>
            <a:avLst/>
            <a:gdLst>
              <a:gd name="T0" fmla="*/ 2147483647 w 161"/>
              <a:gd name="T1" fmla="*/ 2147483647 h 161"/>
              <a:gd name="T2" fmla="*/ 2147483647 w 161"/>
              <a:gd name="T3" fmla="*/ 2147483647 h 161"/>
              <a:gd name="T4" fmla="*/ 2147483647 w 161"/>
              <a:gd name="T5" fmla="*/ 2147483647 h 161"/>
              <a:gd name="T6" fmla="*/ 2147483647 w 161"/>
              <a:gd name="T7" fmla="*/ 2147483647 h 161"/>
              <a:gd name="T8" fmla="*/ 2147483647 w 161"/>
              <a:gd name="T9" fmla="*/ 2147483647 h 161"/>
              <a:gd name="T10" fmla="*/ 2147483647 w 161"/>
              <a:gd name="T11" fmla="*/ 2147483647 h 161"/>
              <a:gd name="T12" fmla="*/ 2147483647 w 161"/>
              <a:gd name="T13" fmla="*/ 2147483647 h 161"/>
              <a:gd name="T14" fmla="*/ 2147483647 w 161"/>
              <a:gd name="T15" fmla="*/ 2147483647 h 161"/>
              <a:gd name="T16" fmla="*/ 2147483647 w 161"/>
              <a:gd name="T17" fmla="*/ 2147483647 h 161"/>
              <a:gd name="T18" fmla="*/ 2147483647 w 161"/>
              <a:gd name="T19" fmla="*/ 2147483647 h 161"/>
              <a:gd name="T20" fmla="*/ 2147483647 w 161"/>
              <a:gd name="T21" fmla="*/ 2147483647 h 161"/>
              <a:gd name="T22" fmla="*/ 2147483647 w 161"/>
              <a:gd name="T23" fmla="*/ 2147483647 h 161"/>
              <a:gd name="T24" fmla="*/ 2147483647 w 161"/>
              <a:gd name="T25" fmla="*/ 2147483647 h 161"/>
              <a:gd name="T26" fmla="*/ 2147483647 w 161"/>
              <a:gd name="T27" fmla="*/ 2147483647 h 161"/>
              <a:gd name="T28" fmla="*/ 2147483647 w 161"/>
              <a:gd name="T29" fmla="*/ 2147483647 h 161"/>
              <a:gd name="T30" fmla="*/ 2147483647 w 161"/>
              <a:gd name="T31" fmla="*/ 2147483647 h 161"/>
              <a:gd name="T32" fmla="*/ 2147483647 w 161"/>
              <a:gd name="T33" fmla="*/ 2147483647 h 161"/>
              <a:gd name="T34" fmla="*/ 2147483647 w 161"/>
              <a:gd name="T35" fmla="*/ 2147483647 h 161"/>
              <a:gd name="T36" fmla="*/ 2147483647 w 161"/>
              <a:gd name="T37" fmla="*/ 2147483647 h 161"/>
              <a:gd name="T38" fmla="*/ 2147483647 w 161"/>
              <a:gd name="T39" fmla="*/ 2147483647 h 161"/>
              <a:gd name="T40" fmla="*/ 2147483647 w 161"/>
              <a:gd name="T41" fmla="*/ 2147483647 h 161"/>
              <a:gd name="T42" fmla="*/ 2147483647 w 161"/>
              <a:gd name="T43" fmla="*/ 2147483647 h 161"/>
              <a:gd name="T44" fmla="*/ 2147483647 w 161"/>
              <a:gd name="T45" fmla="*/ 2147483647 h 161"/>
              <a:gd name="T46" fmla="*/ 2147483647 w 161"/>
              <a:gd name="T47" fmla="*/ 2147483647 h 161"/>
              <a:gd name="T48" fmla="*/ 2147483647 w 161"/>
              <a:gd name="T49" fmla="*/ 2147483647 h 161"/>
              <a:gd name="T50" fmla="*/ 2147483647 w 161"/>
              <a:gd name="T51" fmla="*/ 2147483647 h 161"/>
              <a:gd name="T52" fmla="*/ 2147483647 w 161"/>
              <a:gd name="T53" fmla="*/ 2147483647 h 161"/>
              <a:gd name="T54" fmla="*/ 2147483647 w 161"/>
              <a:gd name="T55" fmla="*/ 2147483647 h 161"/>
              <a:gd name="T56" fmla="*/ 2147483647 w 161"/>
              <a:gd name="T57" fmla="*/ 2147483647 h 161"/>
              <a:gd name="T58" fmla="*/ 2147483647 w 161"/>
              <a:gd name="T59" fmla="*/ 2147483647 h 161"/>
              <a:gd name="T60" fmla="*/ 2147483647 w 161"/>
              <a:gd name="T61" fmla="*/ 2147483647 h 161"/>
              <a:gd name="T62" fmla="*/ 2147483647 w 161"/>
              <a:gd name="T63" fmla="*/ 2147483647 h 161"/>
              <a:gd name="T64" fmla="*/ 2147483647 w 161"/>
              <a:gd name="T65" fmla="*/ 2147483647 h 161"/>
              <a:gd name="T66" fmla="*/ 2147483647 w 161"/>
              <a:gd name="T67" fmla="*/ 2147483647 h 161"/>
              <a:gd name="T68" fmla="*/ 0 w 161"/>
              <a:gd name="T69" fmla="*/ 2147483647 h 161"/>
              <a:gd name="T70" fmla="*/ 2147483647 w 161"/>
              <a:gd name="T71" fmla="*/ 2147483647 h 161"/>
              <a:gd name="T72" fmla="*/ 2147483647 w 161"/>
              <a:gd name="T73" fmla="*/ 2147483647 h 161"/>
              <a:gd name="T74" fmla="*/ 2147483647 w 161"/>
              <a:gd name="T75" fmla="*/ 2147483647 h 161"/>
              <a:gd name="T76" fmla="*/ 2147483647 w 161"/>
              <a:gd name="T77" fmla="*/ 2147483647 h 161"/>
              <a:gd name="T78" fmla="*/ 2147483647 w 161"/>
              <a:gd name="T79" fmla="*/ 2147483647 h 161"/>
              <a:gd name="T80" fmla="*/ 2147483647 w 161"/>
              <a:gd name="T81" fmla="*/ 2147483647 h 161"/>
              <a:gd name="T82" fmla="*/ 2147483647 w 161"/>
              <a:gd name="T83" fmla="*/ 2147483647 h 161"/>
              <a:gd name="T84" fmla="*/ 2147483647 w 161"/>
              <a:gd name="T85" fmla="*/ 2147483647 h 161"/>
              <a:gd name="T86" fmla="*/ 2147483647 w 161"/>
              <a:gd name="T87" fmla="*/ 2147483647 h 161"/>
              <a:gd name="T88" fmla="*/ 2147483647 w 161"/>
              <a:gd name="T89" fmla="*/ 0 h 161"/>
              <a:gd name="T90" fmla="*/ 2147483647 w 161"/>
              <a:gd name="T91" fmla="*/ 2147483647 h 161"/>
              <a:gd name="T92" fmla="*/ 2147483647 w 161"/>
              <a:gd name="T93" fmla="*/ 2147483647 h 161"/>
              <a:gd name="T94" fmla="*/ 2147483647 w 161"/>
              <a:gd name="T95" fmla="*/ 2147483647 h 161"/>
              <a:gd name="T96" fmla="*/ 2147483647 w 161"/>
              <a:gd name="T97" fmla="*/ 2147483647 h 161"/>
              <a:gd name="T98" fmla="*/ 2147483647 w 161"/>
              <a:gd name="T99" fmla="*/ 2147483647 h 161"/>
              <a:gd name="T100" fmla="*/ 2147483647 w 161"/>
              <a:gd name="T101" fmla="*/ 2147483647 h 161"/>
              <a:gd name="T102" fmla="*/ 2147483647 w 161"/>
              <a:gd name="T103" fmla="*/ 2147483647 h 16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1"/>
              <a:gd name="T157" fmla="*/ 0 h 161"/>
              <a:gd name="T158" fmla="*/ 161 w 161"/>
              <a:gd name="T159" fmla="*/ 161 h 16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1" h="161">
                <a:moveTo>
                  <a:pt x="132" y="29"/>
                </a:moveTo>
                <a:lnTo>
                  <a:pt x="132" y="32"/>
                </a:lnTo>
                <a:lnTo>
                  <a:pt x="132" y="34"/>
                </a:lnTo>
                <a:lnTo>
                  <a:pt x="136" y="34"/>
                </a:lnTo>
                <a:lnTo>
                  <a:pt x="138" y="36"/>
                </a:lnTo>
                <a:lnTo>
                  <a:pt x="142" y="34"/>
                </a:lnTo>
                <a:lnTo>
                  <a:pt x="148" y="36"/>
                </a:lnTo>
                <a:lnTo>
                  <a:pt x="151" y="40"/>
                </a:lnTo>
                <a:lnTo>
                  <a:pt x="155" y="38"/>
                </a:lnTo>
                <a:lnTo>
                  <a:pt x="159" y="40"/>
                </a:lnTo>
                <a:lnTo>
                  <a:pt x="161" y="40"/>
                </a:lnTo>
                <a:lnTo>
                  <a:pt x="161" y="42"/>
                </a:lnTo>
                <a:lnTo>
                  <a:pt x="159" y="48"/>
                </a:lnTo>
                <a:lnTo>
                  <a:pt x="159" y="52"/>
                </a:lnTo>
                <a:lnTo>
                  <a:pt x="159" y="56"/>
                </a:lnTo>
                <a:lnTo>
                  <a:pt x="159" y="61"/>
                </a:lnTo>
                <a:lnTo>
                  <a:pt x="161" y="67"/>
                </a:lnTo>
                <a:lnTo>
                  <a:pt x="159" y="69"/>
                </a:lnTo>
                <a:lnTo>
                  <a:pt x="155" y="69"/>
                </a:lnTo>
                <a:lnTo>
                  <a:pt x="153" y="69"/>
                </a:lnTo>
                <a:lnTo>
                  <a:pt x="153" y="71"/>
                </a:lnTo>
                <a:lnTo>
                  <a:pt x="153" y="73"/>
                </a:lnTo>
                <a:lnTo>
                  <a:pt x="151" y="73"/>
                </a:lnTo>
                <a:lnTo>
                  <a:pt x="146" y="77"/>
                </a:lnTo>
                <a:lnTo>
                  <a:pt x="142" y="82"/>
                </a:lnTo>
                <a:lnTo>
                  <a:pt x="138" y="88"/>
                </a:lnTo>
                <a:lnTo>
                  <a:pt x="134" y="92"/>
                </a:lnTo>
                <a:lnTo>
                  <a:pt x="134" y="94"/>
                </a:lnTo>
                <a:lnTo>
                  <a:pt x="132" y="98"/>
                </a:lnTo>
                <a:lnTo>
                  <a:pt x="134" y="98"/>
                </a:lnTo>
                <a:lnTo>
                  <a:pt x="136" y="98"/>
                </a:lnTo>
                <a:lnTo>
                  <a:pt x="140" y="96"/>
                </a:lnTo>
                <a:lnTo>
                  <a:pt x="142" y="98"/>
                </a:lnTo>
                <a:lnTo>
                  <a:pt x="144" y="100"/>
                </a:lnTo>
                <a:lnTo>
                  <a:pt x="150" y="102"/>
                </a:lnTo>
                <a:lnTo>
                  <a:pt x="151" y="103"/>
                </a:lnTo>
                <a:lnTo>
                  <a:pt x="153" y="103"/>
                </a:lnTo>
                <a:lnTo>
                  <a:pt x="150" y="109"/>
                </a:lnTo>
                <a:lnTo>
                  <a:pt x="148" y="111"/>
                </a:lnTo>
                <a:lnTo>
                  <a:pt x="144" y="113"/>
                </a:lnTo>
                <a:lnTo>
                  <a:pt x="142" y="115"/>
                </a:lnTo>
                <a:lnTo>
                  <a:pt x="142" y="117"/>
                </a:lnTo>
                <a:lnTo>
                  <a:pt x="144" y="119"/>
                </a:lnTo>
                <a:lnTo>
                  <a:pt x="144" y="121"/>
                </a:lnTo>
                <a:lnTo>
                  <a:pt x="146" y="125"/>
                </a:lnTo>
                <a:lnTo>
                  <a:pt x="146" y="130"/>
                </a:lnTo>
                <a:lnTo>
                  <a:pt x="150" y="130"/>
                </a:lnTo>
                <a:lnTo>
                  <a:pt x="151" y="132"/>
                </a:lnTo>
                <a:lnTo>
                  <a:pt x="150" y="134"/>
                </a:lnTo>
                <a:lnTo>
                  <a:pt x="148" y="136"/>
                </a:lnTo>
                <a:lnTo>
                  <a:pt x="148" y="138"/>
                </a:lnTo>
                <a:lnTo>
                  <a:pt x="150" y="138"/>
                </a:lnTo>
                <a:lnTo>
                  <a:pt x="148" y="140"/>
                </a:lnTo>
                <a:lnTo>
                  <a:pt x="146" y="138"/>
                </a:lnTo>
                <a:lnTo>
                  <a:pt x="142" y="136"/>
                </a:lnTo>
                <a:lnTo>
                  <a:pt x="140" y="140"/>
                </a:lnTo>
                <a:lnTo>
                  <a:pt x="144" y="146"/>
                </a:lnTo>
                <a:lnTo>
                  <a:pt x="142" y="148"/>
                </a:lnTo>
                <a:lnTo>
                  <a:pt x="140" y="150"/>
                </a:lnTo>
                <a:lnTo>
                  <a:pt x="127" y="148"/>
                </a:lnTo>
                <a:lnTo>
                  <a:pt x="115" y="142"/>
                </a:lnTo>
                <a:lnTo>
                  <a:pt x="109" y="142"/>
                </a:lnTo>
                <a:lnTo>
                  <a:pt x="105" y="144"/>
                </a:lnTo>
                <a:lnTo>
                  <a:pt x="102" y="148"/>
                </a:lnTo>
                <a:lnTo>
                  <a:pt x="100" y="150"/>
                </a:lnTo>
                <a:lnTo>
                  <a:pt x="100" y="153"/>
                </a:lnTo>
                <a:lnTo>
                  <a:pt x="100" y="157"/>
                </a:lnTo>
                <a:lnTo>
                  <a:pt x="94" y="159"/>
                </a:lnTo>
                <a:lnTo>
                  <a:pt x="92" y="161"/>
                </a:lnTo>
                <a:lnTo>
                  <a:pt x="86" y="161"/>
                </a:lnTo>
                <a:lnTo>
                  <a:pt x="82" y="159"/>
                </a:lnTo>
                <a:lnTo>
                  <a:pt x="80" y="159"/>
                </a:lnTo>
                <a:lnTo>
                  <a:pt x="79" y="159"/>
                </a:lnTo>
                <a:lnTo>
                  <a:pt x="77" y="159"/>
                </a:lnTo>
                <a:lnTo>
                  <a:pt x="71" y="157"/>
                </a:lnTo>
                <a:lnTo>
                  <a:pt x="65" y="157"/>
                </a:lnTo>
                <a:lnTo>
                  <a:pt x="61" y="157"/>
                </a:lnTo>
                <a:lnTo>
                  <a:pt x="59" y="155"/>
                </a:lnTo>
                <a:lnTo>
                  <a:pt x="57" y="153"/>
                </a:lnTo>
                <a:lnTo>
                  <a:pt x="54" y="153"/>
                </a:lnTo>
                <a:lnTo>
                  <a:pt x="50" y="151"/>
                </a:lnTo>
                <a:lnTo>
                  <a:pt x="46" y="151"/>
                </a:lnTo>
                <a:lnTo>
                  <a:pt x="46" y="150"/>
                </a:lnTo>
                <a:lnTo>
                  <a:pt x="44" y="146"/>
                </a:lnTo>
                <a:lnTo>
                  <a:pt x="44" y="144"/>
                </a:lnTo>
                <a:lnTo>
                  <a:pt x="46" y="132"/>
                </a:lnTo>
                <a:lnTo>
                  <a:pt x="48" y="123"/>
                </a:lnTo>
                <a:lnTo>
                  <a:pt x="48" y="111"/>
                </a:lnTo>
                <a:lnTo>
                  <a:pt x="48" y="98"/>
                </a:lnTo>
                <a:lnTo>
                  <a:pt x="38" y="94"/>
                </a:lnTo>
                <a:lnTo>
                  <a:pt x="31" y="88"/>
                </a:lnTo>
                <a:lnTo>
                  <a:pt x="31" y="80"/>
                </a:lnTo>
                <a:lnTo>
                  <a:pt x="32" y="77"/>
                </a:lnTo>
                <a:lnTo>
                  <a:pt x="29" y="77"/>
                </a:lnTo>
                <a:lnTo>
                  <a:pt x="27" y="77"/>
                </a:lnTo>
                <a:lnTo>
                  <a:pt x="25" y="73"/>
                </a:lnTo>
                <a:lnTo>
                  <a:pt x="23" y="73"/>
                </a:lnTo>
                <a:lnTo>
                  <a:pt x="25" y="67"/>
                </a:lnTo>
                <a:lnTo>
                  <a:pt x="17" y="71"/>
                </a:lnTo>
                <a:lnTo>
                  <a:pt x="17" y="67"/>
                </a:lnTo>
                <a:lnTo>
                  <a:pt x="9" y="63"/>
                </a:lnTo>
                <a:lnTo>
                  <a:pt x="0" y="63"/>
                </a:lnTo>
                <a:lnTo>
                  <a:pt x="0" y="59"/>
                </a:lnTo>
                <a:lnTo>
                  <a:pt x="0" y="56"/>
                </a:lnTo>
                <a:lnTo>
                  <a:pt x="2" y="54"/>
                </a:lnTo>
                <a:lnTo>
                  <a:pt x="6" y="54"/>
                </a:lnTo>
                <a:lnTo>
                  <a:pt x="2" y="52"/>
                </a:lnTo>
                <a:lnTo>
                  <a:pt x="0" y="50"/>
                </a:lnTo>
                <a:lnTo>
                  <a:pt x="2" y="50"/>
                </a:lnTo>
                <a:lnTo>
                  <a:pt x="13" y="46"/>
                </a:lnTo>
                <a:lnTo>
                  <a:pt x="19" y="46"/>
                </a:lnTo>
                <a:lnTo>
                  <a:pt x="21" y="48"/>
                </a:lnTo>
                <a:lnTo>
                  <a:pt x="25" y="50"/>
                </a:lnTo>
                <a:lnTo>
                  <a:pt x="31" y="46"/>
                </a:lnTo>
                <a:lnTo>
                  <a:pt x="36" y="46"/>
                </a:lnTo>
                <a:lnTo>
                  <a:pt x="42" y="48"/>
                </a:lnTo>
                <a:lnTo>
                  <a:pt x="42" y="44"/>
                </a:lnTo>
                <a:lnTo>
                  <a:pt x="38" y="36"/>
                </a:lnTo>
                <a:lnTo>
                  <a:pt x="36" y="29"/>
                </a:lnTo>
                <a:lnTo>
                  <a:pt x="38" y="25"/>
                </a:lnTo>
                <a:lnTo>
                  <a:pt x="44" y="25"/>
                </a:lnTo>
                <a:lnTo>
                  <a:pt x="44" y="27"/>
                </a:lnTo>
                <a:lnTo>
                  <a:pt x="44" y="31"/>
                </a:lnTo>
                <a:lnTo>
                  <a:pt x="52" y="32"/>
                </a:lnTo>
                <a:lnTo>
                  <a:pt x="63" y="31"/>
                </a:lnTo>
                <a:lnTo>
                  <a:pt x="63" y="27"/>
                </a:lnTo>
                <a:lnTo>
                  <a:pt x="65" y="23"/>
                </a:lnTo>
                <a:lnTo>
                  <a:pt x="71" y="21"/>
                </a:lnTo>
                <a:lnTo>
                  <a:pt x="79" y="19"/>
                </a:lnTo>
                <a:lnTo>
                  <a:pt x="77" y="9"/>
                </a:lnTo>
                <a:lnTo>
                  <a:pt x="77" y="4"/>
                </a:lnTo>
                <a:lnTo>
                  <a:pt x="82" y="2"/>
                </a:lnTo>
                <a:lnTo>
                  <a:pt x="86" y="0"/>
                </a:lnTo>
                <a:lnTo>
                  <a:pt x="90" y="4"/>
                </a:lnTo>
                <a:lnTo>
                  <a:pt x="92" y="6"/>
                </a:lnTo>
                <a:lnTo>
                  <a:pt x="94" y="9"/>
                </a:lnTo>
                <a:lnTo>
                  <a:pt x="96" y="11"/>
                </a:lnTo>
                <a:lnTo>
                  <a:pt x="100" y="13"/>
                </a:lnTo>
                <a:lnTo>
                  <a:pt x="103" y="15"/>
                </a:lnTo>
                <a:lnTo>
                  <a:pt x="105" y="15"/>
                </a:lnTo>
                <a:lnTo>
                  <a:pt x="105" y="17"/>
                </a:lnTo>
                <a:lnTo>
                  <a:pt x="107" y="21"/>
                </a:lnTo>
                <a:lnTo>
                  <a:pt x="111" y="23"/>
                </a:lnTo>
                <a:lnTo>
                  <a:pt x="115" y="23"/>
                </a:lnTo>
                <a:lnTo>
                  <a:pt x="117" y="23"/>
                </a:lnTo>
                <a:lnTo>
                  <a:pt x="119" y="23"/>
                </a:lnTo>
                <a:lnTo>
                  <a:pt x="119" y="27"/>
                </a:lnTo>
                <a:lnTo>
                  <a:pt x="123" y="29"/>
                </a:lnTo>
                <a:lnTo>
                  <a:pt x="125" y="29"/>
                </a:lnTo>
                <a:lnTo>
                  <a:pt x="130" y="29"/>
                </a:lnTo>
                <a:lnTo>
                  <a:pt x="132" y="29"/>
                </a:lnTo>
                <a:close/>
              </a:path>
            </a:pathLst>
          </a:custGeom>
          <a:solidFill>
            <a:srgbClr val="EAEAEA"/>
          </a:solidFill>
          <a:ln w="2520">
            <a:solidFill>
              <a:srgbClr val="C0C0C0"/>
            </a:solidFill>
            <a:round/>
            <a:headEnd/>
            <a:tailEnd/>
          </a:ln>
        </p:spPr>
        <p:txBody>
          <a:bodyPr wrap="none" anchor="ctr"/>
          <a:lstStyle/>
          <a:p>
            <a:endParaRPr lang="en-US"/>
          </a:p>
        </p:txBody>
      </p:sp>
      <p:sp>
        <p:nvSpPr>
          <p:cNvPr id="30903" name="Freeform 185"/>
          <p:cNvSpPr>
            <a:spLocks noChangeArrowheads="1"/>
          </p:cNvSpPr>
          <p:nvPr/>
        </p:nvSpPr>
        <p:spPr bwMode="auto">
          <a:xfrm>
            <a:off x="4214813" y="2425700"/>
            <a:ext cx="265112" cy="355600"/>
          </a:xfrm>
          <a:custGeom>
            <a:avLst/>
            <a:gdLst>
              <a:gd name="T0" fmla="*/ 2147483647 w 156"/>
              <a:gd name="T1" fmla="*/ 2147483647 h 224"/>
              <a:gd name="T2" fmla="*/ 2147483647 w 156"/>
              <a:gd name="T3" fmla="*/ 2147483647 h 224"/>
              <a:gd name="T4" fmla="*/ 2147483647 w 156"/>
              <a:gd name="T5" fmla="*/ 2147483647 h 224"/>
              <a:gd name="T6" fmla="*/ 2147483647 w 156"/>
              <a:gd name="T7" fmla="*/ 2147483647 h 224"/>
              <a:gd name="T8" fmla="*/ 2147483647 w 156"/>
              <a:gd name="T9" fmla="*/ 2147483647 h 224"/>
              <a:gd name="T10" fmla="*/ 2147483647 w 156"/>
              <a:gd name="T11" fmla="*/ 2147483647 h 224"/>
              <a:gd name="T12" fmla="*/ 2147483647 w 156"/>
              <a:gd name="T13" fmla="*/ 2147483647 h 224"/>
              <a:gd name="T14" fmla="*/ 2147483647 w 156"/>
              <a:gd name="T15" fmla="*/ 2147483647 h 224"/>
              <a:gd name="T16" fmla="*/ 2147483647 w 156"/>
              <a:gd name="T17" fmla="*/ 2147483647 h 224"/>
              <a:gd name="T18" fmla="*/ 2147483647 w 156"/>
              <a:gd name="T19" fmla="*/ 2147483647 h 224"/>
              <a:gd name="T20" fmla="*/ 2147483647 w 156"/>
              <a:gd name="T21" fmla="*/ 2147483647 h 224"/>
              <a:gd name="T22" fmla="*/ 2147483647 w 156"/>
              <a:gd name="T23" fmla="*/ 2147483647 h 224"/>
              <a:gd name="T24" fmla="*/ 2147483647 w 156"/>
              <a:gd name="T25" fmla="*/ 2147483647 h 224"/>
              <a:gd name="T26" fmla="*/ 2147483647 w 156"/>
              <a:gd name="T27" fmla="*/ 2147483647 h 224"/>
              <a:gd name="T28" fmla="*/ 2147483647 w 156"/>
              <a:gd name="T29" fmla="*/ 2147483647 h 224"/>
              <a:gd name="T30" fmla="*/ 2147483647 w 156"/>
              <a:gd name="T31" fmla="*/ 2147483647 h 224"/>
              <a:gd name="T32" fmla="*/ 2147483647 w 156"/>
              <a:gd name="T33" fmla="*/ 2147483647 h 224"/>
              <a:gd name="T34" fmla="*/ 2147483647 w 156"/>
              <a:gd name="T35" fmla="*/ 2147483647 h 224"/>
              <a:gd name="T36" fmla="*/ 2147483647 w 156"/>
              <a:gd name="T37" fmla="*/ 2147483647 h 224"/>
              <a:gd name="T38" fmla="*/ 2147483647 w 156"/>
              <a:gd name="T39" fmla="*/ 2147483647 h 224"/>
              <a:gd name="T40" fmla="*/ 2147483647 w 156"/>
              <a:gd name="T41" fmla="*/ 2147483647 h 224"/>
              <a:gd name="T42" fmla="*/ 2147483647 w 156"/>
              <a:gd name="T43" fmla="*/ 2147483647 h 224"/>
              <a:gd name="T44" fmla="*/ 2147483647 w 156"/>
              <a:gd name="T45" fmla="*/ 2147483647 h 224"/>
              <a:gd name="T46" fmla="*/ 2147483647 w 156"/>
              <a:gd name="T47" fmla="*/ 2147483647 h 224"/>
              <a:gd name="T48" fmla="*/ 2147483647 w 156"/>
              <a:gd name="T49" fmla="*/ 2147483647 h 224"/>
              <a:gd name="T50" fmla="*/ 2147483647 w 156"/>
              <a:gd name="T51" fmla="*/ 2147483647 h 224"/>
              <a:gd name="T52" fmla="*/ 2147483647 w 156"/>
              <a:gd name="T53" fmla="*/ 2147483647 h 224"/>
              <a:gd name="T54" fmla="*/ 2147483647 w 156"/>
              <a:gd name="T55" fmla="*/ 2147483647 h 224"/>
              <a:gd name="T56" fmla="*/ 2147483647 w 156"/>
              <a:gd name="T57" fmla="*/ 2147483647 h 224"/>
              <a:gd name="T58" fmla="*/ 2147483647 w 156"/>
              <a:gd name="T59" fmla="*/ 2147483647 h 224"/>
              <a:gd name="T60" fmla="*/ 2147483647 w 156"/>
              <a:gd name="T61" fmla="*/ 2147483647 h 224"/>
              <a:gd name="T62" fmla="*/ 2147483647 w 156"/>
              <a:gd name="T63" fmla="*/ 2147483647 h 224"/>
              <a:gd name="T64" fmla="*/ 2147483647 w 156"/>
              <a:gd name="T65" fmla="*/ 2147483647 h 224"/>
              <a:gd name="T66" fmla="*/ 2147483647 w 156"/>
              <a:gd name="T67" fmla="*/ 2147483647 h 224"/>
              <a:gd name="T68" fmla="*/ 2147483647 w 156"/>
              <a:gd name="T69" fmla="*/ 2147483647 h 224"/>
              <a:gd name="T70" fmla="*/ 2147483647 w 156"/>
              <a:gd name="T71" fmla="*/ 2147483647 h 224"/>
              <a:gd name="T72" fmla="*/ 2147483647 w 156"/>
              <a:gd name="T73" fmla="*/ 2147483647 h 224"/>
              <a:gd name="T74" fmla="*/ 2147483647 w 156"/>
              <a:gd name="T75" fmla="*/ 2147483647 h 224"/>
              <a:gd name="T76" fmla="*/ 2147483647 w 156"/>
              <a:gd name="T77" fmla="*/ 2147483647 h 224"/>
              <a:gd name="T78" fmla="*/ 2147483647 w 156"/>
              <a:gd name="T79" fmla="*/ 2147483647 h 224"/>
              <a:gd name="T80" fmla="*/ 2147483647 w 156"/>
              <a:gd name="T81" fmla="*/ 2147483647 h 224"/>
              <a:gd name="T82" fmla="*/ 2147483647 w 156"/>
              <a:gd name="T83" fmla="*/ 2147483647 h 224"/>
              <a:gd name="T84" fmla="*/ 2147483647 w 156"/>
              <a:gd name="T85" fmla="*/ 2147483647 h 224"/>
              <a:gd name="T86" fmla="*/ 2147483647 w 156"/>
              <a:gd name="T87" fmla="*/ 2147483647 h 224"/>
              <a:gd name="T88" fmla="*/ 2147483647 w 156"/>
              <a:gd name="T89" fmla="*/ 2147483647 h 224"/>
              <a:gd name="T90" fmla="*/ 2147483647 w 156"/>
              <a:gd name="T91" fmla="*/ 2147483647 h 224"/>
              <a:gd name="T92" fmla="*/ 2147483647 w 156"/>
              <a:gd name="T93" fmla="*/ 2147483647 h 224"/>
              <a:gd name="T94" fmla="*/ 2147483647 w 156"/>
              <a:gd name="T95" fmla="*/ 2147483647 h 224"/>
              <a:gd name="T96" fmla="*/ 2147483647 w 156"/>
              <a:gd name="T97" fmla="*/ 2147483647 h 224"/>
              <a:gd name="T98" fmla="*/ 2147483647 w 156"/>
              <a:gd name="T99" fmla="*/ 2147483647 h 224"/>
              <a:gd name="T100" fmla="*/ 2147483647 w 156"/>
              <a:gd name="T101" fmla="*/ 2147483647 h 224"/>
              <a:gd name="T102" fmla="*/ 2147483647 w 156"/>
              <a:gd name="T103" fmla="*/ 2147483647 h 2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6"/>
              <a:gd name="T157" fmla="*/ 0 h 224"/>
              <a:gd name="T158" fmla="*/ 156 w 156"/>
              <a:gd name="T159" fmla="*/ 224 h 2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6" h="224">
                <a:moveTo>
                  <a:pt x="133" y="19"/>
                </a:moveTo>
                <a:lnTo>
                  <a:pt x="131" y="19"/>
                </a:lnTo>
                <a:lnTo>
                  <a:pt x="127" y="17"/>
                </a:lnTo>
                <a:lnTo>
                  <a:pt x="123" y="15"/>
                </a:lnTo>
                <a:lnTo>
                  <a:pt x="119" y="11"/>
                </a:lnTo>
                <a:lnTo>
                  <a:pt x="115" y="5"/>
                </a:lnTo>
                <a:lnTo>
                  <a:pt x="111" y="0"/>
                </a:lnTo>
                <a:lnTo>
                  <a:pt x="108" y="4"/>
                </a:lnTo>
                <a:lnTo>
                  <a:pt x="102" y="5"/>
                </a:lnTo>
                <a:lnTo>
                  <a:pt x="98" y="5"/>
                </a:lnTo>
                <a:lnTo>
                  <a:pt x="94" y="4"/>
                </a:lnTo>
                <a:lnTo>
                  <a:pt x="92" y="7"/>
                </a:lnTo>
                <a:lnTo>
                  <a:pt x="90" y="9"/>
                </a:lnTo>
                <a:lnTo>
                  <a:pt x="87" y="11"/>
                </a:lnTo>
                <a:lnTo>
                  <a:pt x="85" y="15"/>
                </a:lnTo>
                <a:lnTo>
                  <a:pt x="83" y="17"/>
                </a:lnTo>
                <a:lnTo>
                  <a:pt x="83" y="19"/>
                </a:lnTo>
                <a:lnTo>
                  <a:pt x="83" y="23"/>
                </a:lnTo>
                <a:lnTo>
                  <a:pt x="83" y="27"/>
                </a:lnTo>
                <a:lnTo>
                  <a:pt x="81" y="32"/>
                </a:lnTo>
                <a:lnTo>
                  <a:pt x="77" y="34"/>
                </a:lnTo>
                <a:lnTo>
                  <a:pt x="75" y="38"/>
                </a:lnTo>
                <a:lnTo>
                  <a:pt x="75" y="40"/>
                </a:lnTo>
                <a:lnTo>
                  <a:pt x="67" y="34"/>
                </a:lnTo>
                <a:lnTo>
                  <a:pt x="64" y="32"/>
                </a:lnTo>
                <a:lnTo>
                  <a:pt x="62" y="34"/>
                </a:lnTo>
                <a:lnTo>
                  <a:pt x="58" y="34"/>
                </a:lnTo>
                <a:lnTo>
                  <a:pt x="50" y="34"/>
                </a:lnTo>
                <a:lnTo>
                  <a:pt x="44" y="34"/>
                </a:lnTo>
                <a:lnTo>
                  <a:pt x="31" y="19"/>
                </a:lnTo>
                <a:lnTo>
                  <a:pt x="27" y="19"/>
                </a:lnTo>
                <a:lnTo>
                  <a:pt x="25" y="21"/>
                </a:lnTo>
                <a:lnTo>
                  <a:pt x="25" y="23"/>
                </a:lnTo>
                <a:lnTo>
                  <a:pt x="19" y="27"/>
                </a:lnTo>
                <a:lnTo>
                  <a:pt x="23" y="28"/>
                </a:lnTo>
                <a:lnTo>
                  <a:pt x="27" y="30"/>
                </a:lnTo>
                <a:lnTo>
                  <a:pt x="29" y="36"/>
                </a:lnTo>
                <a:lnTo>
                  <a:pt x="35" y="38"/>
                </a:lnTo>
                <a:lnTo>
                  <a:pt x="40" y="40"/>
                </a:lnTo>
                <a:lnTo>
                  <a:pt x="44" y="42"/>
                </a:lnTo>
                <a:lnTo>
                  <a:pt x="46" y="46"/>
                </a:lnTo>
                <a:lnTo>
                  <a:pt x="50" y="50"/>
                </a:lnTo>
                <a:lnTo>
                  <a:pt x="52" y="52"/>
                </a:lnTo>
                <a:lnTo>
                  <a:pt x="52" y="55"/>
                </a:lnTo>
                <a:lnTo>
                  <a:pt x="52" y="59"/>
                </a:lnTo>
                <a:lnTo>
                  <a:pt x="52" y="63"/>
                </a:lnTo>
                <a:lnTo>
                  <a:pt x="54" y="65"/>
                </a:lnTo>
                <a:lnTo>
                  <a:pt x="54" y="69"/>
                </a:lnTo>
                <a:lnTo>
                  <a:pt x="54" y="75"/>
                </a:lnTo>
                <a:lnTo>
                  <a:pt x="52" y="78"/>
                </a:lnTo>
                <a:lnTo>
                  <a:pt x="52" y="82"/>
                </a:lnTo>
                <a:lnTo>
                  <a:pt x="54" y="84"/>
                </a:lnTo>
                <a:lnTo>
                  <a:pt x="56" y="92"/>
                </a:lnTo>
                <a:lnTo>
                  <a:pt x="64" y="92"/>
                </a:lnTo>
                <a:lnTo>
                  <a:pt x="73" y="94"/>
                </a:lnTo>
                <a:lnTo>
                  <a:pt x="75" y="101"/>
                </a:lnTo>
                <a:lnTo>
                  <a:pt x="75" y="109"/>
                </a:lnTo>
                <a:lnTo>
                  <a:pt x="69" y="115"/>
                </a:lnTo>
                <a:lnTo>
                  <a:pt x="64" y="121"/>
                </a:lnTo>
                <a:lnTo>
                  <a:pt x="60" y="126"/>
                </a:lnTo>
                <a:lnTo>
                  <a:pt x="58" y="134"/>
                </a:lnTo>
                <a:lnTo>
                  <a:pt x="50" y="140"/>
                </a:lnTo>
                <a:lnTo>
                  <a:pt x="42" y="144"/>
                </a:lnTo>
                <a:lnTo>
                  <a:pt x="42" y="147"/>
                </a:lnTo>
                <a:lnTo>
                  <a:pt x="42" y="151"/>
                </a:lnTo>
                <a:lnTo>
                  <a:pt x="40" y="149"/>
                </a:lnTo>
                <a:lnTo>
                  <a:pt x="39" y="147"/>
                </a:lnTo>
                <a:lnTo>
                  <a:pt x="35" y="153"/>
                </a:lnTo>
                <a:lnTo>
                  <a:pt x="33" y="159"/>
                </a:lnTo>
                <a:lnTo>
                  <a:pt x="31" y="159"/>
                </a:lnTo>
                <a:lnTo>
                  <a:pt x="33" y="169"/>
                </a:lnTo>
                <a:lnTo>
                  <a:pt x="37" y="176"/>
                </a:lnTo>
                <a:lnTo>
                  <a:pt x="37" y="182"/>
                </a:lnTo>
                <a:lnTo>
                  <a:pt x="35" y="190"/>
                </a:lnTo>
                <a:lnTo>
                  <a:pt x="35" y="194"/>
                </a:lnTo>
                <a:lnTo>
                  <a:pt x="35" y="199"/>
                </a:lnTo>
                <a:lnTo>
                  <a:pt x="37" y="197"/>
                </a:lnTo>
                <a:lnTo>
                  <a:pt x="39" y="197"/>
                </a:lnTo>
                <a:lnTo>
                  <a:pt x="39" y="201"/>
                </a:lnTo>
                <a:lnTo>
                  <a:pt x="39" y="205"/>
                </a:lnTo>
                <a:lnTo>
                  <a:pt x="40" y="203"/>
                </a:lnTo>
                <a:lnTo>
                  <a:pt x="42" y="203"/>
                </a:lnTo>
                <a:lnTo>
                  <a:pt x="44" y="203"/>
                </a:lnTo>
                <a:lnTo>
                  <a:pt x="48" y="205"/>
                </a:lnTo>
                <a:lnTo>
                  <a:pt x="52" y="207"/>
                </a:lnTo>
                <a:lnTo>
                  <a:pt x="52" y="209"/>
                </a:lnTo>
                <a:lnTo>
                  <a:pt x="52" y="211"/>
                </a:lnTo>
                <a:lnTo>
                  <a:pt x="50" y="211"/>
                </a:lnTo>
                <a:lnTo>
                  <a:pt x="46" y="211"/>
                </a:lnTo>
                <a:lnTo>
                  <a:pt x="44" y="218"/>
                </a:lnTo>
                <a:lnTo>
                  <a:pt x="46" y="218"/>
                </a:lnTo>
                <a:lnTo>
                  <a:pt x="50" y="218"/>
                </a:lnTo>
                <a:lnTo>
                  <a:pt x="52" y="215"/>
                </a:lnTo>
                <a:lnTo>
                  <a:pt x="54" y="215"/>
                </a:lnTo>
                <a:lnTo>
                  <a:pt x="56" y="215"/>
                </a:lnTo>
                <a:lnTo>
                  <a:pt x="56" y="217"/>
                </a:lnTo>
                <a:lnTo>
                  <a:pt x="56" y="220"/>
                </a:lnTo>
                <a:lnTo>
                  <a:pt x="58" y="220"/>
                </a:lnTo>
                <a:lnTo>
                  <a:pt x="62" y="222"/>
                </a:lnTo>
                <a:lnTo>
                  <a:pt x="65" y="220"/>
                </a:lnTo>
                <a:lnTo>
                  <a:pt x="69" y="220"/>
                </a:lnTo>
                <a:lnTo>
                  <a:pt x="73" y="215"/>
                </a:lnTo>
                <a:lnTo>
                  <a:pt x="79" y="211"/>
                </a:lnTo>
                <a:lnTo>
                  <a:pt x="81" y="211"/>
                </a:lnTo>
                <a:lnTo>
                  <a:pt x="85" y="211"/>
                </a:lnTo>
                <a:lnTo>
                  <a:pt x="83" y="209"/>
                </a:lnTo>
                <a:lnTo>
                  <a:pt x="83" y="207"/>
                </a:lnTo>
                <a:lnTo>
                  <a:pt x="94" y="205"/>
                </a:lnTo>
                <a:lnTo>
                  <a:pt x="100" y="207"/>
                </a:lnTo>
                <a:lnTo>
                  <a:pt x="111" y="197"/>
                </a:lnTo>
                <a:lnTo>
                  <a:pt x="133" y="184"/>
                </a:lnTo>
                <a:lnTo>
                  <a:pt x="156" y="169"/>
                </a:lnTo>
                <a:lnTo>
                  <a:pt x="154" y="165"/>
                </a:lnTo>
                <a:lnTo>
                  <a:pt x="154" y="159"/>
                </a:lnTo>
                <a:lnTo>
                  <a:pt x="150" y="157"/>
                </a:lnTo>
                <a:lnTo>
                  <a:pt x="144" y="155"/>
                </a:lnTo>
                <a:lnTo>
                  <a:pt x="142" y="151"/>
                </a:lnTo>
                <a:lnTo>
                  <a:pt x="142" y="147"/>
                </a:lnTo>
                <a:lnTo>
                  <a:pt x="144" y="144"/>
                </a:lnTo>
                <a:lnTo>
                  <a:pt x="146" y="140"/>
                </a:lnTo>
                <a:lnTo>
                  <a:pt x="146" y="136"/>
                </a:lnTo>
                <a:lnTo>
                  <a:pt x="144" y="130"/>
                </a:lnTo>
                <a:lnTo>
                  <a:pt x="144" y="126"/>
                </a:lnTo>
                <a:lnTo>
                  <a:pt x="140" y="124"/>
                </a:lnTo>
                <a:lnTo>
                  <a:pt x="138" y="119"/>
                </a:lnTo>
                <a:lnTo>
                  <a:pt x="136" y="117"/>
                </a:lnTo>
                <a:lnTo>
                  <a:pt x="136" y="115"/>
                </a:lnTo>
                <a:lnTo>
                  <a:pt x="135" y="109"/>
                </a:lnTo>
                <a:lnTo>
                  <a:pt x="135" y="105"/>
                </a:lnTo>
                <a:lnTo>
                  <a:pt x="136" y="101"/>
                </a:lnTo>
                <a:lnTo>
                  <a:pt x="136" y="98"/>
                </a:lnTo>
                <a:lnTo>
                  <a:pt x="136" y="96"/>
                </a:lnTo>
                <a:lnTo>
                  <a:pt x="136" y="90"/>
                </a:lnTo>
                <a:lnTo>
                  <a:pt x="135" y="88"/>
                </a:lnTo>
                <a:lnTo>
                  <a:pt x="131" y="76"/>
                </a:lnTo>
                <a:lnTo>
                  <a:pt x="127" y="63"/>
                </a:lnTo>
                <a:lnTo>
                  <a:pt x="131" y="57"/>
                </a:lnTo>
                <a:lnTo>
                  <a:pt x="135" y="52"/>
                </a:lnTo>
                <a:lnTo>
                  <a:pt x="135" y="44"/>
                </a:lnTo>
                <a:lnTo>
                  <a:pt x="133" y="40"/>
                </a:lnTo>
                <a:lnTo>
                  <a:pt x="131" y="42"/>
                </a:lnTo>
                <a:lnTo>
                  <a:pt x="129" y="40"/>
                </a:lnTo>
                <a:lnTo>
                  <a:pt x="127" y="30"/>
                </a:lnTo>
                <a:lnTo>
                  <a:pt x="129" y="25"/>
                </a:lnTo>
                <a:lnTo>
                  <a:pt x="133" y="19"/>
                </a:lnTo>
                <a:close/>
                <a:moveTo>
                  <a:pt x="2" y="213"/>
                </a:moveTo>
                <a:lnTo>
                  <a:pt x="4" y="218"/>
                </a:lnTo>
                <a:lnTo>
                  <a:pt x="0" y="218"/>
                </a:lnTo>
                <a:lnTo>
                  <a:pt x="4" y="220"/>
                </a:lnTo>
                <a:lnTo>
                  <a:pt x="10" y="224"/>
                </a:lnTo>
                <a:lnTo>
                  <a:pt x="10" y="220"/>
                </a:lnTo>
                <a:lnTo>
                  <a:pt x="10" y="217"/>
                </a:lnTo>
                <a:lnTo>
                  <a:pt x="6" y="215"/>
                </a:lnTo>
                <a:lnTo>
                  <a:pt x="2" y="213"/>
                </a:lnTo>
                <a:close/>
              </a:path>
            </a:pathLst>
          </a:custGeom>
          <a:solidFill>
            <a:srgbClr val="EAEAEA"/>
          </a:solidFill>
          <a:ln w="2520">
            <a:solidFill>
              <a:srgbClr val="C0C0C0"/>
            </a:solidFill>
            <a:round/>
            <a:headEnd/>
            <a:tailEnd/>
          </a:ln>
        </p:spPr>
        <p:txBody>
          <a:bodyPr wrap="none" anchor="ctr"/>
          <a:lstStyle/>
          <a:p>
            <a:endParaRPr lang="en-US"/>
          </a:p>
        </p:txBody>
      </p:sp>
      <p:sp>
        <p:nvSpPr>
          <p:cNvPr id="30904" name="Freeform 186"/>
          <p:cNvSpPr>
            <a:spLocks noChangeArrowheads="1"/>
          </p:cNvSpPr>
          <p:nvPr/>
        </p:nvSpPr>
        <p:spPr bwMode="auto">
          <a:xfrm>
            <a:off x="7577138" y="4819650"/>
            <a:ext cx="28575" cy="19050"/>
          </a:xfrm>
          <a:custGeom>
            <a:avLst/>
            <a:gdLst>
              <a:gd name="T0" fmla="*/ 2147483647 w 17"/>
              <a:gd name="T1" fmla="*/ 0 h 12"/>
              <a:gd name="T2" fmla="*/ 2147483647 w 17"/>
              <a:gd name="T3" fmla="*/ 2147483647 h 12"/>
              <a:gd name="T4" fmla="*/ 2147483647 w 17"/>
              <a:gd name="T5" fmla="*/ 2147483647 h 12"/>
              <a:gd name="T6" fmla="*/ 0 w 17"/>
              <a:gd name="T7" fmla="*/ 2147483647 h 12"/>
              <a:gd name="T8" fmla="*/ 0 w 17"/>
              <a:gd name="T9" fmla="*/ 2147483647 h 12"/>
              <a:gd name="T10" fmla="*/ 0 w 17"/>
              <a:gd name="T11" fmla="*/ 2147483647 h 12"/>
              <a:gd name="T12" fmla="*/ 2147483647 w 17"/>
              <a:gd name="T13" fmla="*/ 2147483647 h 12"/>
              <a:gd name="T14" fmla="*/ 2147483647 w 17"/>
              <a:gd name="T15" fmla="*/ 2147483647 h 12"/>
              <a:gd name="T16" fmla="*/ 2147483647 w 17"/>
              <a:gd name="T17" fmla="*/ 2147483647 h 12"/>
              <a:gd name="T18" fmla="*/ 2147483647 w 17"/>
              <a:gd name="T19" fmla="*/ 2147483647 h 12"/>
              <a:gd name="T20" fmla="*/ 2147483647 w 17"/>
              <a:gd name="T21" fmla="*/ 0 h 12"/>
              <a:gd name="T22" fmla="*/ 2147483647 w 17"/>
              <a:gd name="T23" fmla="*/ 0 h 12"/>
              <a:gd name="T24" fmla="*/ 2147483647 w 17"/>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2"/>
              <a:gd name="T41" fmla="*/ 17 w 17"/>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2">
                <a:moveTo>
                  <a:pt x="11" y="0"/>
                </a:moveTo>
                <a:lnTo>
                  <a:pt x="8" y="2"/>
                </a:lnTo>
                <a:lnTo>
                  <a:pt x="2" y="8"/>
                </a:lnTo>
                <a:lnTo>
                  <a:pt x="0" y="10"/>
                </a:lnTo>
                <a:lnTo>
                  <a:pt x="0" y="12"/>
                </a:lnTo>
                <a:lnTo>
                  <a:pt x="4" y="12"/>
                </a:lnTo>
                <a:lnTo>
                  <a:pt x="10" y="10"/>
                </a:lnTo>
                <a:lnTo>
                  <a:pt x="15" y="4"/>
                </a:lnTo>
                <a:lnTo>
                  <a:pt x="17" y="2"/>
                </a:lnTo>
                <a:lnTo>
                  <a:pt x="17" y="0"/>
                </a:lnTo>
                <a:lnTo>
                  <a:pt x="15" y="0"/>
                </a:lnTo>
                <a:lnTo>
                  <a:pt x="11" y="0"/>
                </a:lnTo>
                <a:close/>
              </a:path>
            </a:pathLst>
          </a:custGeom>
          <a:solidFill>
            <a:srgbClr val="EAEAEA"/>
          </a:solidFill>
          <a:ln w="2520">
            <a:solidFill>
              <a:srgbClr val="C0C0C0"/>
            </a:solidFill>
            <a:round/>
            <a:headEnd/>
            <a:tailEnd/>
          </a:ln>
        </p:spPr>
        <p:txBody>
          <a:bodyPr wrap="none" anchor="ctr"/>
          <a:lstStyle/>
          <a:p>
            <a:endParaRPr lang="en-US"/>
          </a:p>
        </p:txBody>
      </p:sp>
      <p:sp>
        <p:nvSpPr>
          <p:cNvPr id="30905" name="Freeform 187"/>
          <p:cNvSpPr>
            <a:spLocks noChangeArrowheads="1"/>
          </p:cNvSpPr>
          <p:nvPr/>
        </p:nvSpPr>
        <p:spPr bwMode="auto">
          <a:xfrm>
            <a:off x="7554913" y="4852988"/>
            <a:ext cx="25400" cy="15875"/>
          </a:xfrm>
          <a:custGeom>
            <a:avLst/>
            <a:gdLst>
              <a:gd name="T0" fmla="*/ 2147483647 w 15"/>
              <a:gd name="T1" fmla="*/ 0 h 10"/>
              <a:gd name="T2" fmla="*/ 2147483647 w 15"/>
              <a:gd name="T3" fmla="*/ 2147483647 h 10"/>
              <a:gd name="T4" fmla="*/ 2147483647 w 15"/>
              <a:gd name="T5" fmla="*/ 2147483647 h 10"/>
              <a:gd name="T6" fmla="*/ 0 w 15"/>
              <a:gd name="T7" fmla="*/ 2147483647 h 10"/>
              <a:gd name="T8" fmla="*/ 0 w 15"/>
              <a:gd name="T9" fmla="*/ 2147483647 h 10"/>
              <a:gd name="T10" fmla="*/ 2147483647 w 15"/>
              <a:gd name="T11" fmla="*/ 2147483647 h 10"/>
              <a:gd name="T12" fmla="*/ 2147483647 w 15"/>
              <a:gd name="T13" fmla="*/ 2147483647 h 10"/>
              <a:gd name="T14" fmla="*/ 2147483647 w 15"/>
              <a:gd name="T15" fmla="*/ 2147483647 h 10"/>
              <a:gd name="T16" fmla="*/ 2147483647 w 15"/>
              <a:gd name="T17" fmla="*/ 2147483647 h 10"/>
              <a:gd name="T18" fmla="*/ 2147483647 w 15"/>
              <a:gd name="T19" fmla="*/ 2147483647 h 10"/>
              <a:gd name="T20" fmla="*/ 2147483647 w 15"/>
              <a:gd name="T21" fmla="*/ 2147483647 h 10"/>
              <a:gd name="T22" fmla="*/ 2147483647 w 15"/>
              <a:gd name="T23" fmla="*/ 2147483647 h 10"/>
              <a:gd name="T24" fmla="*/ 2147483647 w 15"/>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0"/>
              <a:gd name="T41" fmla="*/ 15 w 15"/>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0">
                <a:moveTo>
                  <a:pt x="9" y="0"/>
                </a:moveTo>
                <a:lnTo>
                  <a:pt x="5" y="2"/>
                </a:lnTo>
                <a:lnTo>
                  <a:pt x="1" y="4"/>
                </a:lnTo>
                <a:lnTo>
                  <a:pt x="0" y="6"/>
                </a:lnTo>
                <a:lnTo>
                  <a:pt x="0" y="8"/>
                </a:lnTo>
                <a:lnTo>
                  <a:pt x="1" y="8"/>
                </a:lnTo>
                <a:lnTo>
                  <a:pt x="3" y="10"/>
                </a:lnTo>
                <a:lnTo>
                  <a:pt x="11" y="10"/>
                </a:lnTo>
                <a:lnTo>
                  <a:pt x="15" y="10"/>
                </a:lnTo>
                <a:lnTo>
                  <a:pt x="15" y="6"/>
                </a:lnTo>
                <a:lnTo>
                  <a:pt x="15" y="2"/>
                </a:lnTo>
                <a:lnTo>
                  <a:pt x="13" y="2"/>
                </a:lnTo>
                <a:lnTo>
                  <a:pt x="9" y="0"/>
                </a:lnTo>
                <a:close/>
              </a:path>
            </a:pathLst>
          </a:custGeom>
          <a:solidFill>
            <a:srgbClr val="EAEAEA"/>
          </a:solidFill>
          <a:ln w="2520">
            <a:solidFill>
              <a:srgbClr val="C0C0C0"/>
            </a:solidFill>
            <a:round/>
            <a:headEnd/>
            <a:tailEnd/>
          </a:ln>
        </p:spPr>
        <p:txBody>
          <a:bodyPr wrap="none" anchor="ctr"/>
          <a:lstStyle/>
          <a:p>
            <a:endParaRPr lang="en-US"/>
          </a:p>
        </p:txBody>
      </p:sp>
      <p:sp>
        <p:nvSpPr>
          <p:cNvPr id="30906" name="Freeform 188"/>
          <p:cNvSpPr>
            <a:spLocks noChangeArrowheads="1"/>
          </p:cNvSpPr>
          <p:nvPr/>
        </p:nvSpPr>
        <p:spPr bwMode="auto">
          <a:xfrm>
            <a:off x="2501900" y="5751513"/>
            <a:ext cx="530225" cy="104775"/>
          </a:xfrm>
          <a:custGeom>
            <a:avLst/>
            <a:gdLst>
              <a:gd name="T0" fmla="*/ 2147483647 w 312"/>
              <a:gd name="T1" fmla="*/ 2147483647 h 66"/>
              <a:gd name="T2" fmla="*/ 2147483647 w 312"/>
              <a:gd name="T3" fmla="*/ 2147483647 h 66"/>
              <a:gd name="T4" fmla="*/ 2147483647 w 312"/>
              <a:gd name="T5" fmla="*/ 2147483647 h 66"/>
              <a:gd name="T6" fmla="*/ 2147483647 w 312"/>
              <a:gd name="T7" fmla="*/ 2147483647 h 66"/>
              <a:gd name="T8" fmla="*/ 2147483647 w 312"/>
              <a:gd name="T9" fmla="*/ 2147483647 h 66"/>
              <a:gd name="T10" fmla="*/ 2147483647 w 312"/>
              <a:gd name="T11" fmla="*/ 2147483647 h 66"/>
              <a:gd name="T12" fmla="*/ 2147483647 w 312"/>
              <a:gd name="T13" fmla="*/ 2147483647 h 66"/>
              <a:gd name="T14" fmla="*/ 2147483647 w 312"/>
              <a:gd name="T15" fmla="*/ 2147483647 h 66"/>
              <a:gd name="T16" fmla="*/ 2147483647 w 312"/>
              <a:gd name="T17" fmla="*/ 2147483647 h 66"/>
              <a:gd name="T18" fmla="*/ 2147483647 w 312"/>
              <a:gd name="T19" fmla="*/ 0 h 66"/>
              <a:gd name="T20" fmla="*/ 2147483647 w 312"/>
              <a:gd name="T21" fmla="*/ 2147483647 h 66"/>
              <a:gd name="T22" fmla="*/ 2147483647 w 312"/>
              <a:gd name="T23" fmla="*/ 2147483647 h 66"/>
              <a:gd name="T24" fmla="*/ 2147483647 w 312"/>
              <a:gd name="T25" fmla="*/ 2147483647 h 66"/>
              <a:gd name="T26" fmla="*/ 2147483647 w 312"/>
              <a:gd name="T27" fmla="*/ 2147483647 h 66"/>
              <a:gd name="T28" fmla="*/ 2147483647 w 312"/>
              <a:gd name="T29" fmla="*/ 2147483647 h 66"/>
              <a:gd name="T30" fmla="*/ 2147483647 w 312"/>
              <a:gd name="T31" fmla="*/ 2147483647 h 66"/>
              <a:gd name="T32" fmla="*/ 2147483647 w 312"/>
              <a:gd name="T33" fmla="*/ 2147483647 h 66"/>
              <a:gd name="T34" fmla="*/ 2147483647 w 312"/>
              <a:gd name="T35" fmla="*/ 2147483647 h 66"/>
              <a:gd name="T36" fmla="*/ 2147483647 w 312"/>
              <a:gd name="T37" fmla="*/ 2147483647 h 66"/>
              <a:gd name="T38" fmla="*/ 2147483647 w 312"/>
              <a:gd name="T39" fmla="*/ 2147483647 h 66"/>
              <a:gd name="T40" fmla="*/ 2147483647 w 312"/>
              <a:gd name="T41" fmla="*/ 2147483647 h 66"/>
              <a:gd name="T42" fmla="*/ 2147483647 w 312"/>
              <a:gd name="T43" fmla="*/ 2147483647 h 66"/>
              <a:gd name="T44" fmla="*/ 2147483647 w 312"/>
              <a:gd name="T45" fmla="*/ 2147483647 h 66"/>
              <a:gd name="T46" fmla="*/ 2147483647 w 312"/>
              <a:gd name="T47" fmla="*/ 2147483647 h 66"/>
              <a:gd name="T48" fmla="*/ 2147483647 w 312"/>
              <a:gd name="T49" fmla="*/ 2147483647 h 66"/>
              <a:gd name="T50" fmla="*/ 2147483647 w 312"/>
              <a:gd name="T51" fmla="*/ 0 h 66"/>
              <a:gd name="T52" fmla="*/ 2147483647 w 312"/>
              <a:gd name="T53" fmla="*/ 0 h 66"/>
              <a:gd name="T54" fmla="*/ 2147483647 w 312"/>
              <a:gd name="T55" fmla="*/ 2147483647 h 66"/>
              <a:gd name="T56" fmla="*/ 2147483647 w 312"/>
              <a:gd name="T57" fmla="*/ 2147483647 h 66"/>
              <a:gd name="T58" fmla="*/ 2147483647 w 312"/>
              <a:gd name="T59" fmla="*/ 2147483647 h 66"/>
              <a:gd name="T60" fmla="*/ 2147483647 w 312"/>
              <a:gd name="T61" fmla="*/ 2147483647 h 66"/>
              <a:gd name="T62" fmla="*/ 0 w 312"/>
              <a:gd name="T63" fmla="*/ 2147483647 h 66"/>
              <a:gd name="T64" fmla="*/ 0 w 312"/>
              <a:gd name="T65" fmla="*/ 2147483647 h 66"/>
              <a:gd name="T66" fmla="*/ 2147483647 w 312"/>
              <a:gd name="T67" fmla="*/ 2147483647 h 66"/>
              <a:gd name="T68" fmla="*/ 2147483647 w 312"/>
              <a:gd name="T69" fmla="*/ 2147483647 h 66"/>
              <a:gd name="T70" fmla="*/ 2147483647 w 312"/>
              <a:gd name="T71" fmla="*/ 2147483647 h 66"/>
              <a:gd name="T72" fmla="*/ 2147483647 w 312"/>
              <a:gd name="T73" fmla="*/ 2147483647 h 66"/>
              <a:gd name="T74" fmla="*/ 2147483647 w 312"/>
              <a:gd name="T75" fmla="*/ 2147483647 h 66"/>
              <a:gd name="T76" fmla="*/ 2147483647 w 312"/>
              <a:gd name="T77" fmla="*/ 2147483647 h 66"/>
              <a:gd name="T78" fmla="*/ 2147483647 w 312"/>
              <a:gd name="T79" fmla="*/ 2147483647 h 66"/>
              <a:gd name="T80" fmla="*/ 2147483647 w 312"/>
              <a:gd name="T81" fmla="*/ 2147483647 h 66"/>
              <a:gd name="T82" fmla="*/ 2147483647 w 312"/>
              <a:gd name="T83" fmla="*/ 2147483647 h 66"/>
              <a:gd name="T84" fmla="*/ 2147483647 w 312"/>
              <a:gd name="T85" fmla="*/ 2147483647 h 66"/>
              <a:gd name="T86" fmla="*/ 2147483647 w 312"/>
              <a:gd name="T87" fmla="*/ 2147483647 h 66"/>
              <a:gd name="T88" fmla="*/ 2147483647 w 312"/>
              <a:gd name="T89" fmla="*/ 0 h 66"/>
              <a:gd name="T90" fmla="*/ 2147483647 w 312"/>
              <a:gd name="T91" fmla="*/ 0 h 66"/>
              <a:gd name="T92" fmla="*/ 2147483647 w 312"/>
              <a:gd name="T93" fmla="*/ 0 h 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2"/>
              <a:gd name="T142" fmla="*/ 0 h 66"/>
              <a:gd name="T143" fmla="*/ 312 w 312"/>
              <a:gd name="T144" fmla="*/ 66 h 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2" h="66">
                <a:moveTo>
                  <a:pt x="303" y="58"/>
                </a:moveTo>
                <a:lnTo>
                  <a:pt x="305" y="62"/>
                </a:lnTo>
                <a:lnTo>
                  <a:pt x="309" y="66"/>
                </a:lnTo>
                <a:lnTo>
                  <a:pt x="311" y="64"/>
                </a:lnTo>
                <a:lnTo>
                  <a:pt x="312" y="62"/>
                </a:lnTo>
                <a:lnTo>
                  <a:pt x="311" y="62"/>
                </a:lnTo>
                <a:lnTo>
                  <a:pt x="311" y="58"/>
                </a:lnTo>
                <a:lnTo>
                  <a:pt x="305" y="60"/>
                </a:lnTo>
                <a:lnTo>
                  <a:pt x="303" y="58"/>
                </a:lnTo>
                <a:close/>
                <a:moveTo>
                  <a:pt x="30" y="0"/>
                </a:moveTo>
                <a:lnTo>
                  <a:pt x="23" y="8"/>
                </a:lnTo>
                <a:lnTo>
                  <a:pt x="15" y="16"/>
                </a:lnTo>
                <a:lnTo>
                  <a:pt x="15" y="18"/>
                </a:lnTo>
                <a:lnTo>
                  <a:pt x="17" y="19"/>
                </a:lnTo>
                <a:lnTo>
                  <a:pt x="21" y="21"/>
                </a:lnTo>
                <a:lnTo>
                  <a:pt x="23" y="16"/>
                </a:lnTo>
                <a:lnTo>
                  <a:pt x="26" y="18"/>
                </a:lnTo>
                <a:lnTo>
                  <a:pt x="30" y="18"/>
                </a:lnTo>
                <a:lnTo>
                  <a:pt x="28" y="12"/>
                </a:lnTo>
                <a:lnTo>
                  <a:pt x="34" y="12"/>
                </a:lnTo>
                <a:lnTo>
                  <a:pt x="44" y="10"/>
                </a:lnTo>
                <a:lnTo>
                  <a:pt x="44" y="6"/>
                </a:lnTo>
                <a:lnTo>
                  <a:pt x="38" y="6"/>
                </a:lnTo>
                <a:lnTo>
                  <a:pt x="34" y="6"/>
                </a:lnTo>
                <a:lnTo>
                  <a:pt x="32" y="2"/>
                </a:lnTo>
                <a:lnTo>
                  <a:pt x="30" y="0"/>
                </a:lnTo>
                <a:close/>
                <a:moveTo>
                  <a:pt x="5" y="0"/>
                </a:moveTo>
                <a:lnTo>
                  <a:pt x="5" y="6"/>
                </a:lnTo>
                <a:lnTo>
                  <a:pt x="7" y="10"/>
                </a:lnTo>
                <a:lnTo>
                  <a:pt x="3" y="12"/>
                </a:lnTo>
                <a:lnTo>
                  <a:pt x="2" y="12"/>
                </a:lnTo>
                <a:lnTo>
                  <a:pt x="0" y="14"/>
                </a:lnTo>
                <a:lnTo>
                  <a:pt x="0" y="18"/>
                </a:lnTo>
                <a:lnTo>
                  <a:pt x="2" y="18"/>
                </a:lnTo>
                <a:lnTo>
                  <a:pt x="5" y="18"/>
                </a:lnTo>
                <a:lnTo>
                  <a:pt x="7" y="16"/>
                </a:lnTo>
                <a:lnTo>
                  <a:pt x="9" y="12"/>
                </a:lnTo>
                <a:lnTo>
                  <a:pt x="11" y="14"/>
                </a:lnTo>
                <a:lnTo>
                  <a:pt x="13" y="14"/>
                </a:lnTo>
                <a:lnTo>
                  <a:pt x="15" y="10"/>
                </a:lnTo>
                <a:lnTo>
                  <a:pt x="17" y="6"/>
                </a:lnTo>
                <a:lnTo>
                  <a:pt x="19" y="4"/>
                </a:lnTo>
                <a:lnTo>
                  <a:pt x="17" y="2"/>
                </a:lnTo>
                <a:lnTo>
                  <a:pt x="15" y="0"/>
                </a:lnTo>
                <a:lnTo>
                  <a:pt x="9" y="0"/>
                </a:lnTo>
                <a:lnTo>
                  <a:pt x="5" y="0"/>
                </a:lnTo>
                <a:close/>
              </a:path>
            </a:pathLst>
          </a:custGeom>
          <a:solidFill>
            <a:srgbClr val="EAEAEA"/>
          </a:solidFill>
          <a:ln w="2520">
            <a:solidFill>
              <a:srgbClr val="C0C0C0"/>
            </a:solidFill>
            <a:round/>
            <a:headEnd/>
            <a:tailEnd/>
          </a:ln>
        </p:spPr>
        <p:txBody>
          <a:bodyPr wrap="none" anchor="ctr"/>
          <a:lstStyle/>
          <a:p>
            <a:endParaRPr lang="en-US"/>
          </a:p>
        </p:txBody>
      </p:sp>
      <p:sp>
        <p:nvSpPr>
          <p:cNvPr id="30907" name="Freeform 189"/>
          <p:cNvSpPr>
            <a:spLocks noChangeArrowheads="1"/>
          </p:cNvSpPr>
          <p:nvPr/>
        </p:nvSpPr>
        <p:spPr bwMode="auto">
          <a:xfrm>
            <a:off x="4495800" y="4033838"/>
            <a:ext cx="330200" cy="265112"/>
          </a:xfrm>
          <a:custGeom>
            <a:avLst/>
            <a:gdLst>
              <a:gd name="T0" fmla="*/ 2147483647 w 194"/>
              <a:gd name="T1" fmla="*/ 2147483647 h 167"/>
              <a:gd name="T2" fmla="*/ 2147483647 w 194"/>
              <a:gd name="T3" fmla="*/ 2147483647 h 167"/>
              <a:gd name="T4" fmla="*/ 2147483647 w 194"/>
              <a:gd name="T5" fmla="*/ 2147483647 h 167"/>
              <a:gd name="T6" fmla="*/ 2147483647 w 194"/>
              <a:gd name="T7" fmla="*/ 2147483647 h 167"/>
              <a:gd name="T8" fmla="*/ 2147483647 w 194"/>
              <a:gd name="T9" fmla="*/ 2147483647 h 167"/>
              <a:gd name="T10" fmla="*/ 2147483647 w 194"/>
              <a:gd name="T11" fmla="*/ 2147483647 h 167"/>
              <a:gd name="T12" fmla="*/ 2147483647 w 194"/>
              <a:gd name="T13" fmla="*/ 2147483647 h 167"/>
              <a:gd name="T14" fmla="*/ 2147483647 w 194"/>
              <a:gd name="T15" fmla="*/ 2147483647 h 167"/>
              <a:gd name="T16" fmla="*/ 2147483647 w 194"/>
              <a:gd name="T17" fmla="*/ 2147483647 h 167"/>
              <a:gd name="T18" fmla="*/ 2147483647 w 194"/>
              <a:gd name="T19" fmla="*/ 2147483647 h 167"/>
              <a:gd name="T20" fmla="*/ 2147483647 w 194"/>
              <a:gd name="T21" fmla="*/ 2147483647 h 167"/>
              <a:gd name="T22" fmla="*/ 2147483647 w 194"/>
              <a:gd name="T23" fmla="*/ 2147483647 h 167"/>
              <a:gd name="T24" fmla="*/ 2147483647 w 194"/>
              <a:gd name="T25" fmla="*/ 2147483647 h 167"/>
              <a:gd name="T26" fmla="*/ 2147483647 w 194"/>
              <a:gd name="T27" fmla="*/ 2147483647 h 167"/>
              <a:gd name="T28" fmla="*/ 2147483647 w 194"/>
              <a:gd name="T29" fmla="*/ 2147483647 h 167"/>
              <a:gd name="T30" fmla="*/ 2147483647 w 194"/>
              <a:gd name="T31" fmla="*/ 2147483647 h 167"/>
              <a:gd name="T32" fmla="*/ 2147483647 w 194"/>
              <a:gd name="T33" fmla="*/ 2147483647 h 167"/>
              <a:gd name="T34" fmla="*/ 2147483647 w 194"/>
              <a:gd name="T35" fmla="*/ 2147483647 h 167"/>
              <a:gd name="T36" fmla="*/ 2147483647 w 194"/>
              <a:gd name="T37" fmla="*/ 2147483647 h 167"/>
              <a:gd name="T38" fmla="*/ 2147483647 w 194"/>
              <a:gd name="T39" fmla="*/ 2147483647 h 167"/>
              <a:gd name="T40" fmla="*/ 2147483647 w 194"/>
              <a:gd name="T41" fmla="*/ 2147483647 h 167"/>
              <a:gd name="T42" fmla="*/ 2147483647 w 194"/>
              <a:gd name="T43" fmla="*/ 2147483647 h 167"/>
              <a:gd name="T44" fmla="*/ 2147483647 w 194"/>
              <a:gd name="T45" fmla="*/ 2147483647 h 167"/>
              <a:gd name="T46" fmla="*/ 2147483647 w 194"/>
              <a:gd name="T47" fmla="*/ 2147483647 h 167"/>
              <a:gd name="T48" fmla="*/ 2147483647 w 194"/>
              <a:gd name="T49" fmla="*/ 2147483647 h 167"/>
              <a:gd name="T50" fmla="*/ 2147483647 w 194"/>
              <a:gd name="T51" fmla="*/ 2147483647 h 167"/>
              <a:gd name="T52" fmla="*/ 2147483647 w 194"/>
              <a:gd name="T53" fmla="*/ 2147483647 h 167"/>
              <a:gd name="T54" fmla="*/ 2147483647 w 194"/>
              <a:gd name="T55" fmla="*/ 2147483647 h 167"/>
              <a:gd name="T56" fmla="*/ 2147483647 w 194"/>
              <a:gd name="T57" fmla="*/ 2147483647 h 167"/>
              <a:gd name="T58" fmla="*/ 2147483647 w 194"/>
              <a:gd name="T59" fmla="*/ 2147483647 h 167"/>
              <a:gd name="T60" fmla="*/ 0 w 194"/>
              <a:gd name="T61" fmla="*/ 2147483647 h 167"/>
              <a:gd name="T62" fmla="*/ 2147483647 w 194"/>
              <a:gd name="T63" fmla="*/ 2147483647 h 167"/>
              <a:gd name="T64" fmla="*/ 2147483647 w 194"/>
              <a:gd name="T65" fmla="*/ 2147483647 h 167"/>
              <a:gd name="T66" fmla="*/ 2147483647 w 194"/>
              <a:gd name="T67" fmla="*/ 2147483647 h 167"/>
              <a:gd name="T68" fmla="*/ 2147483647 w 194"/>
              <a:gd name="T69" fmla="*/ 2147483647 h 167"/>
              <a:gd name="T70" fmla="*/ 2147483647 w 194"/>
              <a:gd name="T71" fmla="*/ 2147483647 h 167"/>
              <a:gd name="T72" fmla="*/ 2147483647 w 194"/>
              <a:gd name="T73" fmla="*/ 2147483647 h 167"/>
              <a:gd name="T74" fmla="*/ 2147483647 w 194"/>
              <a:gd name="T75" fmla="*/ 2147483647 h 167"/>
              <a:gd name="T76" fmla="*/ 2147483647 w 194"/>
              <a:gd name="T77" fmla="*/ 2147483647 h 167"/>
              <a:gd name="T78" fmla="*/ 2147483647 w 194"/>
              <a:gd name="T79" fmla="*/ 2147483647 h 167"/>
              <a:gd name="T80" fmla="*/ 2147483647 w 194"/>
              <a:gd name="T81" fmla="*/ 2147483647 h 167"/>
              <a:gd name="T82" fmla="*/ 2147483647 w 194"/>
              <a:gd name="T83" fmla="*/ 2147483647 h 167"/>
              <a:gd name="T84" fmla="*/ 2147483647 w 194"/>
              <a:gd name="T85" fmla="*/ 2147483647 h 167"/>
              <a:gd name="T86" fmla="*/ 2147483647 w 194"/>
              <a:gd name="T87" fmla="*/ 2147483647 h 167"/>
              <a:gd name="T88" fmla="*/ 2147483647 w 194"/>
              <a:gd name="T89" fmla="*/ 2147483647 h 167"/>
              <a:gd name="T90" fmla="*/ 2147483647 w 194"/>
              <a:gd name="T91" fmla="*/ 2147483647 h 167"/>
              <a:gd name="T92" fmla="*/ 2147483647 w 194"/>
              <a:gd name="T93" fmla="*/ 0 h 167"/>
              <a:gd name="T94" fmla="*/ 2147483647 w 194"/>
              <a:gd name="T95" fmla="*/ 2147483647 h 167"/>
              <a:gd name="T96" fmla="*/ 2147483647 w 194"/>
              <a:gd name="T97" fmla="*/ 2147483647 h 167"/>
              <a:gd name="T98" fmla="*/ 2147483647 w 194"/>
              <a:gd name="T99" fmla="*/ 2147483647 h 167"/>
              <a:gd name="T100" fmla="*/ 2147483647 w 194"/>
              <a:gd name="T101" fmla="*/ 2147483647 h 167"/>
              <a:gd name="T102" fmla="*/ 2147483647 w 194"/>
              <a:gd name="T103" fmla="*/ 2147483647 h 167"/>
              <a:gd name="T104" fmla="*/ 2147483647 w 194"/>
              <a:gd name="T105" fmla="*/ 2147483647 h 167"/>
              <a:gd name="T106" fmla="*/ 2147483647 w 194"/>
              <a:gd name="T107" fmla="*/ 2147483647 h 167"/>
              <a:gd name="T108" fmla="*/ 2147483647 w 194"/>
              <a:gd name="T109" fmla="*/ 2147483647 h 167"/>
              <a:gd name="T110" fmla="*/ 2147483647 w 194"/>
              <a:gd name="T111" fmla="*/ 2147483647 h 167"/>
              <a:gd name="T112" fmla="*/ 2147483647 w 194"/>
              <a:gd name="T113" fmla="*/ 2147483647 h 167"/>
              <a:gd name="T114" fmla="*/ 2147483647 w 194"/>
              <a:gd name="T115" fmla="*/ 2147483647 h 167"/>
              <a:gd name="T116" fmla="*/ 2147483647 w 194"/>
              <a:gd name="T117" fmla="*/ 2147483647 h 1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4"/>
              <a:gd name="T178" fmla="*/ 0 h 167"/>
              <a:gd name="T179" fmla="*/ 194 w 194"/>
              <a:gd name="T180" fmla="*/ 167 h 16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4" h="167">
                <a:moveTo>
                  <a:pt x="119" y="36"/>
                </a:moveTo>
                <a:lnTo>
                  <a:pt x="115" y="42"/>
                </a:lnTo>
                <a:lnTo>
                  <a:pt x="113" y="50"/>
                </a:lnTo>
                <a:lnTo>
                  <a:pt x="112" y="56"/>
                </a:lnTo>
                <a:lnTo>
                  <a:pt x="112" y="59"/>
                </a:lnTo>
                <a:lnTo>
                  <a:pt x="113" y="63"/>
                </a:lnTo>
                <a:lnTo>
                  <a:pt x="117" y="63"/>
                </a:lnTo>
                <a:lnTo>
                  <a:pt x="121" y="63"/>
                </a:lnTo>
                <a:lnTo>
                  <a:pt x="123" y="63"/>
                </a:lnTo>
                <a:lnTo>
                  <a:pt x="127" y="63"/>
                </a:lnTo>
                <a:lnTo>
                  <a:pt x="123" y="69"/>
                </a:lnTo>
                <a:lnTo>
                  <a:pt x="129" y="75"/>
                </a:lnTo>
                <a:lnTo>
                  <a:pt x="131" y="79"/>
                </a:lnTo>
                <a:lnTo>
                  <a:pt x="133" y="82"/>
                </a:lnTo>
                <a:lnTo>
                  <a:pt x="136" y="86"/>
                </a:lnTo>
                <a:lnTo>
                  <a:pt x="142" y="88"/>
                </a:lnTo>
                <a:lnTo>
                  <a:pt x="160" y="98"/>
                </a:lnTo>
                <a:lnTo>
                  <a:pt x="175" y="105"/>
                </a:lnTo>
                <a:lnTo>
                  <a:pt x="194" y="104"/>
                </a:lnTo>
                <a:lnTo>
                  <a:pt x="160" y="153"/>
                </a:lnTo>
                <a:lnTo>
                  <a:pt x="144" y="155"/>
                </a:lnTo>
                <a:lnTo>
                  <a:pt x="138" y="159"/>
                </a:lnTo>
                <a:lnTo>
                  <a:pt x="127" y="159"/>
                </a:lnTo>
                <a:lnTo>
                  <a:pt x="125" y="161"/>
                </a:lnTo>
                <a:lnTo>
                  <a:pt x="117" y="163"/>
                </a:lnTo>
                <a:lnTo>
                  <a:pt x="110" y="163"/>
                </a:lnTo>
                <a:lnTo>
                  <a:pt x="106" y="159"/>
                </a:lnTo>
                <a:lnTo>
                  <a:pt x="106" y="157"/>
                </a:lnTo>
                <a:lnTo>
                  <a:pt x="104" y="161"/>
                </a:lnTo>
                <a:lnTo>
                  <a:pt x="98" y="161"/>
                </a:lnTo>
                <a:lnTo>
                  <a:pt x="94" y="163"/>
                </a:lnTo>
                <a:lnTo>
                  <a:pt x="94" y="167"/>
                </a:lnTo>
                <a:lnTo>
                  <a:pt x="90" y="167"/>
                </a:lnTo>
                <a:lnTo>
                  <a:pt x="87" y="167"/>
                </a:lnTo>
                <a:lnTo>
                  <a:pt x="83" y="167"/>
                </a:lnTo>
                <a:lnTo>
                  <a:pt x="79" y="165"/>
                </a:lnTo>
                <a:lnTo>
                  <a:pt x="73" y="163"/>
                </a:lnTo>
                <a:lnTo>
                  <a:pt x="69" y="163"/>
                </a:lnTo>
                <a:lnTo>
                  <a:pt x="65" y="165"/>
                </a:lnTo>
                <a:lnTo>
                  <a:pt x="60" y="165"/>
                </a:lnTo>
                <a:lnTo>
                  <a:pt x="56" y="165"/>
                </a:lnTo>
                <a:lnTo>
                  <a:pt x="52" y="165"/>
                </a:lnTo>
                <a:lnTo>
                  <a:pt x="46" y="165"/>
                </a:lnTo>
                <a:lnTo>
                  <a:pt x="42" y="165"/>
                </a:lnTo>
                <a:lnTo>
                  <a:pt x="42" y="161"/>
                </a:lnTo>
                <a:lnTo>
                  <a:pt x="42" y="157"/>
                </a:lnTo>
                <a:lnTo>
                  <a:pt x="39" y="153"/>
                </a:lnTo>
                <a:lnTo>
                  <a:pt x="37" y="153"/>
                </a:lnTo>
                <a:lnTo>
                  <a:pt x="31" y="152"/>
                </a:lnTo>
                <a:lnTo>
                  <a:pt x="29" y="148"/>
                </a:lnTo>
                <a:lnTo>
                  <a:pt x="25" y="142"/>
                </a:lnTo>
                <a:lnTo>
                  <a:pt x="23" y="134"/>
                </a:lnTo>
                <a:lnTo>
                  <a:pt x="23" y="130"/>
                </a:lnTo>
                <a:lnTo>
                  <a:pt x="19" y="129"/>
                </a:lnTo>
                <a:lnTo>
                  <a:pt x="17" y="125"/>
                </a:lnTo>
                <a:lnTo>
                  <a:pt x="14" y="121"/>
                </a:lnTo>
                <a:lnTo>
                  <a:pt x="12" y="119"/>
                </a:lnTo>
                <a:lnTo>
                  <a:pt x="8" y="117"/>
                </a:lnTo>
                <a:lnTo>
                  <a:pt x="2" y="117"/>
                </a:lnTo>
                <a:lnTo>
                  <a:pt x="0" y="115"/>
                </a:lnTo>
                <a:lnTo>
                  <a:pt x="0" y="109"/>
                </a:lnTo>
                <a:lnTo>
                  <a:pt x="2" y="107"/>
                </a:lnTo>
                <a:lnTo>
                  <a:pt x="6" y="105"/>
                </a:lnTo>
                <a:lnTo>
                  <a:pt x="10" y="105"/>
                </a:lnTo>
                <a:lnTo>
                  <a:pt x="12" y="104"/>
                </a:lnTo>
                <a:lnTo>
                  <a:pt x="12" y="102"/>
                </a:lnTo>
                <a:lnTo>
                  <a:pt x="14" y="96"/>
                </a:lnTo>
                <a:lnTo>
                  <a:pt x="14" y="90"/>
                </a:lnTo>
                <a:lnTo>
                  <a:pt x="14" y="82"/>
                </a:lnTo>
                <a:lnTo>
                  <a:pt x="16" y="77"/>
                </a:lnTo>
                <a:lnTo>
                  <a:pt x="19" y="67"/>
                </a:lnTo>
                <a:lnTo>
                  <a:pt x="19" y="61"/>
                </a:lnTo>
                <a:lnTo>
                  <a:pt x="19" y="59"/>
                </a:lnTo>
                <a:lnTo>
                  <a:pt x="21" y="58"/>
                </a:lnTo>
                <a:lnTo>
                  <a:pt x="25" y="56"/>
                </a:lnTo>
                <a:lnTo>
                  <a:pt x="29" y="54"/>
                </a:lnTo>
                <a:lnTo>
                  <a:pt x="31" y="52"/>
                </a:lnTo>
                <a:lnTo>
                  <a:pt x="33" y="48"/>
                </a:lnTo>
                <a:lnTo>
                  <a:pt x="35" y="44"/>
                </a:lnTo>
                <a:lnTo>
                  <a:pt x="37" y="38"/>
                </a:lnTo>
                <a:lnTo>
                  <a:pt x="39" y="33"/>
                </a:lnTo>
                <a:lnTo>
                  <a:pt x="41" y="25"/>
                </a:lnTo>
                <a:lnTo>
                  <a:pt x="44" y="21"/>
                </a:lnTo>
                <a:lnTo>
                  <a:pt x="48" y="13"/>
                </a:lnTo>
                <a:lnTo>
                  <a:pt x="52" y="10"/>
                </a:lnTo>
                <a:lnTo>
                  <a:pt x="58" y="8"/>
                </a:lnTo>
                <a:lnTo>
                  <a:pt x="62" y="8"/>
                </a:lnTo>
                <a:lnTo>
                  <a:pt x="64" y="8"/>
                </a:lnTo>
                <a:lnTo>
                  <a:pt x="65" y="11"/>
                </a:lnTo>
                <a:lnTo>
                  <a:pt x="69" y="0"/>
                </a:lnTo>
                <a:lnTo>
                  <a:pt x="73" y="0"/>
                </a:lnTo>
                <a:lnTo>
                  <a:pt x="77" y="4"/>
                </a:lnTo>
                <a:lnTo>
                  <a:pt x="81" y="8"/>
                </a:lnTo>
                <a:lnTo>
                  <a:pt x="85" y="6"/>
                </a:lnTo>
                <a:lnTo>
                  <a:pt x="87" y="8"/>
                </a:lnTo>
                <a:lnTo>
                  <a:pt x="92" y="11"/>
                </a:lnTo>
                <a:lnTo>
                  <a:pt x="100" y="13"/>
                </a:lnTo>
                <a:lnTo>
                  <a:pt x="104" y="15"/>
                </a:lnTo>
                <a:lnTo>
                  <a:pt x="110" y="21"/>
                </a:lnTo>
                <a:lnTo>
                  <a:pt x="113" y="27"/>
                </a:lnTo>
                <a:lnTo>
                  <a:pt x="115" y="33"/>
                </a:lnTo>
                <a:lnTo>
                  <a:pt x="117" y="34"/>
                </a:lnTo>
                <a:lnTo>
                  <a:pt x="119" y="36"/>
                </a:lnTo>
                <a:close/>
                <a:moveTo>
                  <a:pt x="65" y="34"/>
                </a:moveTo>
                <a:lnTo>
                  <a:pt x="69" y="36"/>
                </a:lnTo>
                <a:lnTo>
                  <a:pt x="71" y="38"/>
                </a:lnTo>
                <a:lnTo>
                  <a:pt x="67" y="42"/>
                </a:lnTo>
                <a:lnTo>
                  <a:pt x="65" y="44"/>
                </a:lnTo>
                <a:lnTo>
                  <a:pt x="62" y="42"/>
                </a:lnTo>
                <a:lnTo>
                  <a:pt x="60" y="38"/>
                </a:lnTo>
                <a:lnTo>
                  <a:pt x="60" y="36"/>
                </a:lnTo>
                <a:lnTo>
                  <a:pt x="62" y="36"/>
                </a:lnTo>
                <a:lnTo>
                  <a:pt x="62" y="34"/>
                </a:lnTo>
                <a:lnTo>
                  <a:pt x="65" y="34"/>
                </a:lnTo>
                <a:close/>
              </a:path>
            </a:pathLst>
          </a:custGeom>
          <a:solidFill>
            <a:srgbClr val="EAEAEA"/>
          </a:solidFill>
          <a:ln w="2520">
            <a:solidFill>
              <a:srgbClr val="C0C0C0"/>
            </a:solidFill>
            <a:round/>
            <a:headEnd/>
            <a:tailEnd/>
          </a:ln>
        </p:spPr>
        <p:txBody>
          <a:bodyPr wrap="none" anchor="ctr"/>
          <a:lstStyle/>
          <a:p>
            <a:endParaRPr lang="en-US"/>
          </a:p>
        </p:txBody>
      </p:sp>
      <p:sp>
        <p:nvSpPr>
          <p:cNvPr id="30908" name="Freeform 190"/>
          <p:cNvSpPr>
            <a:spLocks noChangeArrowheads="1"/>
          </p:cNvSpPr>
          <p:nvPr/>
        </p:nvSpPr>
        <p:spPr bwMode="auto">
          <a:xfrm>
            <a:off x="4278313" y="2822575"/>
            <a:ext cx="11112" cy="14288"/>
          </a:xfrm>
          <a:custGeom>
            <a:avLst/>
            <a:gdLst>
              <a:gd name="T0" fmla="*/ 2147483647 w 7"/>
              <a:gd name="T1" fmla="*/ 0 h 9"/>
              <a:gd name="T2" fmla="*/ 2147483647 w 7"/>
              <a:gd name="T3" fmla="*/ 2147483647 h 9"/>
              <a:gd name="T4" fmla="*/ 0 w 7"/>
              <a:gd name="T5" fmla="*/ 2147483647 h 9"/>
              <a:gd name="T6" fmla="*/ 2147483647 w 7"/>
              <a:gd name="T7" fmla="*/ 2147483647 h 9"/>
              <a:gd name="T8" fmla="*/ 2147483647 w 7"/>
              <a:gd name="T9" fmla="*/ 2147483647 h 9"/>
              <a:gd name="T10" fmla="*/ 2147483647 w 7"/>
              <a:gd name="T11" fmla="*/ 2147483647 h 9"/>
              <a:gd name="T12" fmla="*/ 2147483647 w 7"/>
              <a:gd name="T13" fmla="*/ 2147483647 h 9"/>
              <a:gd name="T14" fmla="*/ 2147483647 w 7"/>
              <a:gd name="T15" fmla="*/ 2147483647 h 9"/>
              <a:gd name="T16" fmla="*/ 2147483647 w 7"/>
              <a:gd name="T17" fmla="*/ 0 h 9"/>
              <a:gd name="T18" fmla="*/ 2147483647 w 7"/>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9"/>
              <a:gd name="T32" fmla="*/ 7 w 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9">
                <a:moveTo>
                  <a:pt x="3" y="0"/>
                </a:moveTo>
                <a:lnTo>
                  <a:pt x="2" y="2"/>
                </a:lnTo>
                <a:lnTo>
                  <a:pt x="0" y="2"/>
                </a:lnTo>
                <a:lnTo>
                  <a:pt x="2" y="5"/>
                </a:lnTo>
                <a:lnTo>
                  <a:pt x="3" y="9"/>
                </a:lnTo>
                <a:lnTo>
                  <a:pt x="5" y="7"/>
                </a:lnTo>
                <a:lnTo>
                  <a:pt x="7" y="7"/>
                </a:lnTo>
                <a:lnTo>
                  <a:pt x="7" y="3"/>
                </a:lnTo>
                <a:lnTo>
                  <a:pt x="7" y="0"/>
                </a:lnTo>
                <a:lnTo>
                  <a:pt x="3" y="0"/>
                </a:lnTo>
                <a:close/>
              </a:path>
            </a:pathLst>
          </a:custGeom>
          <a:solidFill>
            <a:srgbClr val="EAEAEA"/>
          </a:solidFill>
          <a:ln w="2520">
            <a:solidFill>
              <a:srgbClr val="C0C0C0"/>
            </a:solidFill>
            <a:round/>
            <a:headEnd/>
            <a:tailEnd/>
          </a:ln>
        </p:spPr>
        <p:txBody>
          <a:bodyPr wrap="none" anchor="ctr"/>
          <a:lstStyle/>
          <a:p>
            <a:endParaRPr lang="en-US"/>
          </a:p>
        </p:txBody>
      </p:sp>
      <p:sp>
        <p:nvSpPr>
          <p:cNvPr id="30909" name="Freeform 191"/>
          <p:cNvSpPr>
            <a:spLocks noChangeArrowheads="1"/>
          </p:cNvSpPr>
          <p:nvPr/>
        </p:nvSpPr>
        <p:spPr bwMode="auto">
          <a:xfrm>
            <a:off x="4270375" y="2843213"/>
            <a:ext cx="25400" cy="19050"/>
          </a:xfrm>
          <a:custGeom>
            <a:avLst/>
            <a:gdLst>
              <a:gd name="T0" fmla="*/ 2147483647 w 15"/>
              <a:gd name="T1" fmla="*/ 0 h 12"/>
              <a:gd name="T2" fmla="*/ 2147483647 w 15"/>
              <a:gd name="T3" fmla="*/ 2147483647 h 12"/>
              <a:gd name="T4" fmla="*/ 0 w 15"/>
              <a:gd name="T5" fmla="*/ 2147483647 h 12"/>
              <a:gd name="T6" fmla="*/ 0 w 15"/>
              <a:gd name="T7" fmla="*/ 2147483647 h 12"/>
              <a:gd name="T8" fmla="*/ 0 w 15"/>
              <a:gd name="T9" fmla="*/ 2147483647 h 12"/>
              <a:gd name="T10" fmla="*/ 2147483647 w 15"/>
              <a:gd name="T11" fmla="*/ 2147483647 h 12"/>
              <a:gd name="T12" fmla="*/ 2147483647 w 15"/>
              <a:gd name="T13" fmla="*/ 2147483647 h 12"/>
              <a:gd name="T14" fmla="*/ 2147483647 w 15"/>
              <a:gd name="T15" fmla="*/ 2147483647 h 12"/>
              <a:gd name="T16" fmla="*/ 2147483647 w 15"/>
              <a:gd name="T17" fmla="*/ 2147483647 h 12"/>
              <a:gd name="T18" fmla="*/ 2147483647 w 15"/>
              <a:gd name="T19" fmla="*/ 2147483647 h 12"/>
              <a:gd name="T20" fmla="*/ 2147483647 w 15"/>
              <a:gd name="T21" fmla="*/ 2147483647 h 12"/>
              <a:gd name="T22" fmla="*/ 2147483647 w 15"/>
              <a:gd name="T23" fmla="*/ 2147483647 h 12"/>
              <a:gd name="T24" fmla="*/ 2147483647 w 15"/>
              <a:gd name="T25" fmla="*/ 0 h 12"/>
              <a:gd name="T26" fmla="*/ 2147483647 w 15"/>
              <a:gd name="T27" fmla="*/ 0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12"/>
              <a:gd name="T44" fmla="*/ 15 w 15"/>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12">
                <a:moveTo>
                  <a:pt x="6" y="0"/>
                </a:moveTo>
                <a:lnTo>
                  <a:pt x="2" y="2"/>
                </a:lnTo>
                <a:lnTo>
                  <a:pt x="0" y="4"/>
                </a:lnTo>
                <a:lnTo>
                  <a:pt x="0" y="6"/>
                </a:lnTo>
                <a:lnTo>
                  <a:pt x="0" y="8"/>
                </a:lnTo>
                <a:lnTo>
                  <a:pt x="2" y="10"/>
                </a:lnTo>
                <a:lnTo>
                  <a:pt x="6" y="12"/>
                </a:lnTo>
                <a:lnTo>
                  <a:pt x="9" y="12"/>
                </a:lnTo>
                <a:lnTo>
                  <a:pt x="13" y="10"/>
                </a:lnTo>
                <a:lnTo>
                  <a:pt x="13" y="6"/>
                </a:lnTo>
                <a:lnTo>
                  <a:pt x="15" y="4"/>
                </a:lnTo>
                <a:lnTo>
                  <a:pt x="15" y="2"/>
                </a:lnTo>
                <a:lnTo>
                  <a:pt x="13" y="0"/>
                </a:lnTo>
                <a:lnTo>
                  <a:pt x="6" y="0"/>
                </a:lnTo>
                <a:close/>
              </a:path>
            </a:pathLst>
          </a:custGeom>
          <a:solidFill>
            <a:srgbClr val="EAEAEA"/>
          </a:solidFill>
          <a:ln w="2520">
            <a:solidFill>
              <a:srgbClr val="C0C0C0"/>
            </a:solidFill>
            <a:round/>
            <a:headEnd/>
            <a:tailEnd/>
          </a:ln>
        </p:spPr>
        <p:txBody>
          <a:bodyPr wrap="none" anchor="ctr"/>
          <a:lstStyle/>
          <a:p>
            <a:endParaRPr lang="en-US"/>
          </a:p>
        </p:txBody>
      </p:sp>
      <p:sp>
        <p:nvSpPr>
          <p:cNvPr id="30910" name="Freeform 192"/>
          <p:cNvSpPr>
            <a:spLocks noChangeArrowheads="1"/>
          </p:cNvSpPr>
          <p:nvPr/>
        </p:nvSpPr>
        <p:spPr bwMode="auto">
          <a:xfrm>
            <a:off x="4310063" y="2809875"/>
            <a:ext cx="98425" cy="69850"/>
          </a:xfrm>
          <a:custGeom>
            <a:avLst/>
            <a:gdLst>
              <a:gd name="T0" fmla="*/ 2147483647 w 57"/>
              <a:gd name="T1" fmla="*/ 2147483647 h 44"/>
              <a:gd name="T2" fmla="*/ 2147483647 w 57"/>
              <a:gd name="T3" fmla="*/ 2147483647 h 44"/>
              <a:gd name="T4" fmla="*/ 2147483647 w 57"/>
              <a:gd name="T5" fmla="*/ 2147483647 h 44"/>
              <a:gd name="T6" fmla="*/ 2147483647 w 57"/>
              <a:gd name="T7" fmla="*/ 2147483647 h 44"/>
              <a:gd name="T8" fmla="*/ 2147483647 w 57"/>
              <a:gd name="T9" fmla="*/ 2147483647 h 44"/>
              <a:gd name="T10" fmla="*/ 2147483647 w 57"/>
              <a:gd name="T11" fmla="*/ 2147483647 h 44"/>
              <a:gd name="T12" fmla="*/ 2147483647 w 57"/>
              <a:gd name="T13" fmla="*/ 2147483647 h 44"/>
              <a:gd name="T14" fmla="*/ 2147483647 w 57"/>
              <a:gd name="T15" fmla="*/ 2147483647 h 44"/>
              <a:gd name="T16" fmla="*/ 2147483647 w 57"/>
              <a:gd name="T17" fmla="*/ 2147483647 h 44"/>
              <a:gd name="T18" fmla="*/ 2147483647 w 57"/>
              <a:gd name="T19" fmla="*/ 0 h 44"/>
              <a:gd name="T20" fmla="*/ 2147483647 w 57"/>
              <a:gd name="T21" fmla="*/ 2147483647 h 44"/>
              <a:gd name="T22" fmla="*/ 2147483647 w 57"/>
              <a:gd name="T23" fmla="*/ 2147483647 h 44"/>
              <a:gd name="T24" fmla="*/ 2147483647 w 57"/>
              <a:gd name="T25" fmla="*/ 2147483647 h 44"/>
              <a:gd name="T26" fmla="*/ 2147483647 w 57"/>
              <a:gd name="T27" fmla="*/ 2147483647 h 44"/>
              <a:gd name="T28" fmla="*/ 2147483647 w 57"/>
              <a:gd name="T29" fmla="*/ 2147483647 h 44"/>
              <a:gd name="T30" fmla="*/ 0 w 57"/>
              <a:gd name="T31" fmla="*/ 2147483647 h 44"/>
              <a:gd name="T32" fmla="*/ 0 w 57"/>
              <a:gd name="T33" fmla="*/ 2147483647 h 44"/>
              <a:gd name="T34" fmla="*/ 0 w 57"/>
              <a:gd name="T35" fmla="*/ 2147483647 h 44"/>
              <a:gd name="T36" fmla="*/ 2147483647 w 57"/>
              <a:gd name="T37" fmla="*/ 2147483647 h 44"/>
              <a:gd name="T38" fmla="*/ 2147483647 w 57"/>
              <a:gd name="T39" fmla="*/ 2147483647 h 44"/>
              <a:gd name="T40" fmla="*/ 2147483647 w 57"/>
              <a:gd name="T41" fmla="*/ 2147483647 h 44"/>
              <a:gd name="T42" fmla="*/ 2147483647 w 57"/>
              <a:gd name="T43" fmla="*/ 2147483647 h 44"/>
              <a:gd name="T44" fmla="*/ 2147483647 w 57"/>
              <a:gd name="T45" fmla="*/ 2147483647 h 44"/>
              <a:gd name="T46" fmla="*/ 2147483647 w 57"/>
              <a:gd name="T47" fmla="*/ 2147483647 h 44"/>
              <a:gd name="T48" fmla="*/ 2147483647 w 57"/>
              <a:gd name="T49" fmla="*/ 2147483647 h 44"/>
              <a:gd name="T50" fmla="*/ 2147483647 w 57"/>
              <a:gd name="T51" fmla="*/ 2147483647 h 44"/>
              <a:gd name="T52" fmla="*/ 2147483647 w 57"/>
              <a:gd name="T53" fmla="*/ 2147483647 h 44"/>
              <a:gd name="T54" fmla="*/ 2147483647 w 57"/>
              <a:gd name="T55" fmla="*/ 2147483647 h 44"/>
              <a:gd name="T56" fmla="*/ 2147483647 w 57"/>
              <a:gd name="T57" fmla="*/ 2147483647 h 44"/>
              <a:gd name="T58" fmla="*/ 2147483647 w 57"/>
              <a:gd name="T59" fmla="*/ 2147483647 h 44"/>
              <a:gd name="T60" fmla="*/ 2147483647 w 57"/>
              <a:gd name="T61" fmla="*/ 2147483647 h 44"/>
              <a:gd name="T62" fmla="*/ 2147483647 w 57"/>
              <a:gd name="T63" fmla="*/ 2147483647 h 44"/>
              <a:gd name="T64" fmla="*/ 2147483647 w 57"/>
              <a:gd name="T65" fmla="*/ 2147483647 h 44"/>
              <a:gd name="T66" fmla="*/ 2147483647 w 57"/>
              <a:gd name="T67" fmla="*/ 2147483647 h 44"/>
              <a:gd name="T68" fmla="*/ 2147483647 w 57"/>
              <a:gd name="T69" fmla="*/ 2147483647 h 44"/>
              <a:gd name="T70" fmla="*/ 2147483647 w 57"/>
              <a:gd name="T71" fmla="*/ 2147483647 h 44"/>
              <a:gd name="T72" fmla="*/ 2147483647 w 57"/>
              <a:gd name="T73" fmla="*/ 2147483647 h 44"/>
              <a:gd name="T74" fmla="*/ 2147483647 w 57"/>
              <a:gd name="T75" fmla="*/ 2147483647 h 44"/>
              <a:gd name="T76" fmla="*/ 2147483647 w 57"/>
              <a:gd name="T77" fmla="*/ 2147483647 h 44"/>
              <a:gd name="T78" fmla="*/ 2147483647 w 57"/>
              <a:gd name="T79" fmla="*/ 2147483647 h 44"/>
              <a:gd name="T80" fmla="*/ 2147483647 w 57"/>
              <a:gd name="T81" fmla="*/ 2147483647 h 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7"/>
              <a:gd name="T124" fmla="*/ 0 h 44"/>
              <a:gd name="T125" fmla="*/ 57 w 57"/>
              <a:gd name="T126" fmla="*/ 44 h 4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7" h="44">
                <a:moveTo>
                  <a:pt x="52" y="15"/>
                </a:moveTo>
                <a:lnTo>
                  <a:pt x="55" y="11"/>
                </a:lnTo>
                <a:lnTo>
                  <a:pt x="55" y="10"/>
                </a:lnTo>
                <a:lnTo>
                  <a:pt x="57" y="8"/>
                </a:lnTo>
                <a:lnTo>
                  <a:pt x="55" y="4"/>
                </a:lnTo>
                <a:lnTo>
                  <a:pt x="54" y="2"/>
                </a:lnTo>
                <a:lnTo>
                  <a:pt x="54" y="4"/>
                </a:lnTo>
                <a:lnTo>
                  <a:pt x="54" y="6"/>
                </a:lnTo>
                <a:lnTo>
                  <a:pt x="40" y="2"/>
                </a:lnTo>
                <a:lnTo>
                  <a:pt x="27" y="0"/>
                </a:lnTo>
                <a:lnTo>
                  <a:pt x="25" y="2"/>
                </a:lnTo>
                <a:lnTo>
                  <a:pt x="23" y="4"/>
                </a:lnTo>
                <a:lnTo>
                  <a:pt x="17" y="4"/>
                </a:lnTo>
                <a:lnTo>
                  <a:pt x="13" y="4"/>
                </a:lnTo>
                <a:lnTo>
                  <a:pt x="6" y="6"/>
                </a:lnTo>
                <a:lnTo>
                  <a:pt x="0" y="10"/>
                </a:lnTo>
                <a:lnTo>
                  <a:pt x="0" y="15"/>
                </a:lnTo>
                <a:lnTo>
                  <a:pt x="0" y="25"/>
                </a:lnTo>
                <a:lnTo>
                  <a:pt x="6" y="27"/>
                </a:lnTo>
                <a:lnTo>
                  <a:pt x="6" y="31"/>
                </a:lnTo>
                <a:lnTo>
                  <a:pt x="6" y="35"/>
                </a:lnTo>
                <a:lnTo>
                  <a:pt x="8" y="35"/>
                </a:lnTo>
                <a:lnTo>
                  <a:pt x="11" y="35"/>
                </a:lnTo>
                <a:lnTo>
                  <a:pt x="15" y="33"/>
                </a:lnTo>
                <a:lnTo>
                  <a:pt x="17" y="33"/>
                </a:lnTo>
                <a:lnTo>
                  <a:pt x="23" y="33"/>
                </a:lnTo>
                <a:lnTo>
                  <a:pt x="27" y="36"/>
                </a:lnTo>
                <a:lnTo>
                  <a:pt x="29" y="38"/>
                </a:lnTo>
                <a:lnTo>
                  <a:pt x="32" y="38"/>
                </a:lnTo>
                <a:lnTo>
                  <a:pt x="34" y="44"/>
                </a:lnTo>
                <a:lnTo>
                  <a:pt x="42" y="42"/>
                </a:lnTo>
                <a:lnTo>
                  <a:pt x="42" y="38"/>
                </a:lnTo>
                <a:lnTo>
                  <a:pt x="44" y="35"/>
                </a:lnTo>
                <a:lnTo>
                  <a:pt x="46" y="33"/>
                </a:lnTo>
                <a:lnTo>
                  <a:pt x="48" y="31"/>
                </a:lnTo>
                <a:lnTo>
                  <a:pt x="46" y="25"/>
                </a:lnTo>
                <a:lnTo>
                  <a:pt x="44" y="21"/>
                </a:lnTo>
                <a:lnTo>
                  <a:pt x="44" y="17"/>
                </a:lnTo>
                <a:lnTo>
                  <a:pt x="48" y="15"/>
                </a:lnTo>
                <a:lnTo>
                  <a:pt x="52" y="15"/>
                </a:lnTo>
                <a:close/>
              </a:path>
            </a:pathLst>
          </a:custGeom>
          <a:solidFill>
            <a:srgbClr val="EAEAEA"/>
          </a:solidFill>
          <a:ln w="2520">
            <a:solidFill>
              <a:srgbClr val="C0C0C0"/>
            </a:solidFill>
            <a:round/>
            <a:headEnd/>
            <a:tailEnd/>
          </a:ln>
        </p:spPr>
        <p:txBody>
          <a:bodyPr wrap="none" anchor="ctr"/>
          <a:lstStyle/>
          <a:p>
            <a:endParaRPr lang="en-US"/>
          </a:p>
        </p:txBody>
      </p:sp>
      <p:sp>
        <p:nvSpPr>
          <p:cNvPr id="30911" name="Freeform 193"/>
          <p:cNvSpPr>
            <a:spLocks noChangeArrowheads="1"/>
          </p:cNvSpPr>
          <p:nvPr/>
        </p:nvSpPr>
        <p:spPr bwMode="auto">
          <a:xfrm>
            <a:off x="4579938" y="3941763"/>
            <a:ext cx="146050" cy="149225"/>
          </a:xfrm>
          <a:custGeom>
            <a:avLst/>
            <a:gdLst>
              <a:gd name="T0" fmla="*/ 2147483647 w 85"/>
              <a:gd name="T1" fmla="*/ 0 h 94"/>
              <a:gd name="T2" fmla="*/ 2147483647 w 85"/>
              <a:gd name="T3" fmla="*/ 2147483647 h 94"/>
              <a:gd name="T4" fmla="*/ 2147483647 w 85"/>
              <a:gd name="T5" fmla="*/ 2147483647 h 94"/>
              <a:gd name="T6" fmla="*/ 2147483647 w 85"/>
              <a:gd name="T7" fmla="*/ 2147483647 h 94"/>
              <a:gd name="T8" fmla="*/ 2147483647 w 85"/>
              <a:gd name="T9" fmla="*/ 2147483647 h 94"/>
              <a:gd name="T10" fmla="*/ 2147483647 w 85"/>
              <a:gd name="T11" fmla="*/ 2147483647 h 94"/>
              <a:gd name="T12" fmla="*/ 2147483647 w 85"/>
              <a:gd name="T13" fmla="*/ 2147483647 h 94"/>
              <a:gd name="T14" fmla="*/ 2147483647 w 85"/>
              <a:gd name="T15" fmla="*/ 2147483647 h 94"/>
              <a:gd name="T16" fmla="*/ 2147483647 w 85"/>
              <a:gd name="T17" fmla="*/ 2147483647 h 94"/>
              <a:gd name="T18" fmla="*/ 2147483647 w 85"/>
              <a:gd name="T19" fmla="*/ 2147483647 h 94"/>
              <a:gd name="T20" fmla="*/ 2147483647 w 85"/>
              <a:gd name="T21" fmla="*/ 2147483647 h 94"/>
              <a:gd name="T22" fmla="*/ 2147483647 w 85"/>
              <a:gd name="T23" fmla="*/ 2147483647 h 94"/>
              <a:gd name="T24" fmla="*/ 2147483647 w 85"/>
              <a:gd name="T25" fmla="*/ 2147483647 h 94"/>
              <a:gd name="T26" fmla="*/ 0 w 85"/>
              <a:gd name="T27" fmla="*/ 2147483647 h 94"/>
              <a:gd name="T28" fmla="*/ 0 w 85"/>
              <a:gd name="T29" fmla="*/ 2147483647 h 94"/>
              <a:gd name="T30" fmla="*/ 2147483647 w 85"/>
              <a:gd name="T31" fmla="*/ 2147483647 h 94"/>
              <a:gd name="T32" fmla="*/ 2147483647 w 85"/>
              <a:gd name="T33" fmla="*/ 2147483647 h 94"/>
              <a:gd name="T34" fmla="*/ 2147483647 w 85"/>
              <a:gd name="T35" fmla="*/ 2147483647 h 94"/>
              <a:gd name="T36" fmla="*/ 2147483647 w 85"/>
              <a:gd name="T37" fmla="*/ 2147483647 h 94"/>
              <a:gd name="T38" fmla="*/ 2147483647 w 85"/>
              <a:gd name="T39" fmla="*/ 2147483647 h 94"/>
              <a:gd name="T40" fmla="*/ 2147483647 w 85"/>
              <a:gd name="T41" fmla="*/ 2147483647 h 94"/>
              <a:gd name="T42" fmla="*/ 2147483647 w 85"/>
              <a:gd name="T43" fmla="*/ 2147483647 h 94"/>
              <a:gd name="T44" fmla="*/ 2147483647 w 85"/>
              <a:gd name="T45" fmla="*/ 2147483647 h 94"/>
              <a:gd name="T46" fmla="*/ 2147483647 w 85"/>
              <a:gd name="T47" fmla="*/ 2147483647 h 94"/>
              <a:gd name="T48" fmla="*/ 2147483647 w 85"/>
              <a:gd name="T49" fmla="*/ 2147483647 h 94"/>
              <a:gd name="T50" fmla="*/ 2147483647 w 85"/>
              <a:gd name="T51" fmla="*/ 2147483647 h 94"/>
              <a:gd name="T52" fmla="*/ 2147483647 w 85"/>
              <a:gd name="T53" fmla="*/ 2147483647 h 94"/>
              <a:gd name="T54" fmla="*/ 2147483647 w 85"/>
              <a:gd name="T55" fmla="*/ 2147483647 h 94"/>
              <a:gd name="T56" fmla="*/ 2147483647 w 85"/>
              <a:gd name="T57" fmla="*/ 2147483647 h 94"/>
              <a:gd name="T58" fmla="*/ 2147483647 w 85"/>
              <a:gd name="T59" fmla="*/ 2147483647 h 94"/>
              <a:gd name="T60" fmla="*/ 2147483647 w 85"/>
              <a:gd name="T61" fmla="*/ 2147483647 h 94"/>
              <a:gd name="T62" fmla="*/ 2147483647 w 85"/>
              <a:gd name="T63" fmla="*/ 2147483647 h 94"/>
              <a:gd name="T64" fmla="*/ 2147483647 w 85"/>
              <a:gd name="T65" fmla="*/ 2147483647 h 94"/>
              <a:gd name="T66" fmla="*/ 2147483647 w 85"/>
              <a:gd name="T67" fmla="*/ 2147483647 h 94"/>
              <a:gd name="T68" fmla="*/ 2147483647 w 85"/>
              <a:gd name="T69" fmla="*/ 2147483647 h 94"/>
              <a:gd name="T70" fmla="*/ 2147483647 w 85"/>
              <a:gd name="T71" fmla="*/ 2147483647 h 94"/>
              <a:gd name="T72" fmla="*/ 2147483647 w 85"/>
              <a:gd name="T73" fmla="*/ 2147483647 h 94"/>
              <a:gd name="T74" fmla="*/ 2147483647 w 85"/>
              <a:gd name="T75" fmla="*/ 2147483647 h 94"/>
              <a:gd name="T76" fmla="*/ 2147483647 w 85"/>
              <a:gd name="T77" fmla="*/ 2147483647 h 94"/>
              <a:gd name="T78" fmla="*/ 2147483647 w 85"/>
              <a:gd name="T79" fmla="*/ 2147483647 h 94"/>
              <a:gd name="T80" fmla="*/ 2147483647 w 85"/>
              <a:gd name="T81" fmla="*/ 2147483647 h 94"/>
              <a:gd name="T82" fmla="*/ 2147483647 w 85"/>
              <a:gd name="T83" fmla="*/ 2147483647 h 94"/>
              <a:gd name="T84" fmla="*/ 2147483647 w 85"/>
              <a:gd name="T85" fmla="*/ 2147483647 h 94"/>
              <a:gd name="T86" fmla="*/ 2147483647 w 85"/>
              <a:gd name="T87" fmla="*/ 2147483647 h 94"/>
              <a:gd name="T88" fmla="*/ 2147483647 w 85"/>
              <a:gd name="T89" fmla="*/ 2147483647 h 94"/>
              <a:gd name="T90" fmla="*/ 2147483647 w 85"/>
              <a:gd name="T91" fmla="*/ 2147483647 h 94"/>
              <a:gd name="T92" fmla="*/ 2147483647 w 85"/>
              <a:gd name="T93" fmla="*/ 2147483647 h 94"/>
              <a:gd name="T94" fmla="*/ 2147483647 w 85"/>
              <a:gd name="T95" fmla="*/ 2147483647 h 94"/>
              <a:gd name="T96" fmla="*/ 2147483647 w 85"/>
              <a:gd name="T97" fmla="*/ 2147483647 h 94"/>
              <a:gd name="T98" fmla="*/ 2147483647 w 85"/>
              <a:gd name="T99" fmla="*/ 2147483647 h 94"/>
              <a:gd name="T100" fmla="*/ 2147483647 w 85"/>
              <a:gd name="T101" fmla="*/ 2147483647 h 94"/>
              <a:gd name="T102" fmla="*/ 2147483647 w 85"/>
              <a:gd name="T103" fmla="*/ 2147483647 h 94"/>
              <a:gd name="T104" fmla="*/ 2147483647 w 85"/>
              <a:gd name="T105" fmla="*/ 2147483647 h 94"/>
              <a:gd name="T106" fmla="*/ 2147483647 w 85"/>
              <a:gd name="T107" fmla="*/ 2147483647 h 94"/>
              <a:gd name="T108" fmla="*/ 2147483647 w 85"/>
              <a:gd name="T109" fmla="*/ 2147483647 h 94"/>
              <a:gd name="T110" fmla="*/ 2147483647 w 85"/>
              <a:gd name="T111" fmla="*/ 2147483647 h 94"/>
              <a:gd name="T112" fmla="*/ 2147483647 w 85"/>
              <a:gd name="T113" fmla="*/ 2147483647 h 94"/>
              <a:gd name="T114" fmla="*/ 2147483647 w 85"/>
              <a:gd name="T115" fmla="*/ 2147483647 h 94"/>
              <a:gd name="T116" fmla="*/ 2147483647 w 85"/>
              <a:gd name="T117" fmla="*/ 2147483647 h 94"/>
              <a:gd name="T118" fmla="*/ 2147483647 w 85"/>
              <a:gd name="T119" fmla="*/ 2147483647 h 94"/>
              <a:gd name="T120" fmla="*/ 2147483647 w 85"/>
              <a:gd name="T121" fmla="*/ 2147483647 h 94"/>
              <a:gd name="T122" fmla="*/ 2147483647 w 85"/>
              <a:gd name="T123" fmla="*/ 0 h 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94"/>
              <a:gd name="T188" fmla="*/ 85 w 85"/>
              <a:gd name="T189" fmla="*/ 94 h 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94">
                <a:moveTo>
                  <a:pt x="29" y="0"/>
                </a:moveTo>
                <a:lnTo>
                  <a:pt x="25" y="6"/>
                </a:lnTo>
                <a:lnTo>
                  <a:pt x="17" y="6"/>
                </a:lnTo>
                <a:lnTo>
                  <a:pt x="14" y="6"/>
                </a:lnTo>
                <a:lnTo>
                  <a:pt x="10" y="10"/>
                </a:lnTo>
                <a:lnTo>
                  <a:pt x="10" y="14"/>
                </a:lnTo>
                <a:lnTo>
                  <a:pt x="8" y="16"/>
                </a:lnTo>
                <a:lnTo>
                  <a:pt x="6" y="18"/>
                </a:lnTo>
                <a:lnTo>
                  <a:pt x="6" y="21"/>
                </a:lnTo>
                <a:lnTo>
                  <a:pt x="6" y="27"/>
                </a:lnTo>
                <a:lnTo>
                  <a:pt x="6" y="33"/>
                </a:lnTo>
                <a:lnTo>
                  <a:pt x="4" y="39"/>
                </a:lnTo>
                <a:lnTo>
                  <a:pt x="2" y="43"/>
                </a:lnTo>
                <a:lnTo>
                  <a:pt x="0" y="50"/>
                </a:lnTo>
                <a:lnTo>
                  <a:pt x="0" y="54"/>
                </a:lnTo>
                <a:lnTo>
                  <a:pt x="2" y="62"/>
                </a:lnTo>
                <a:lnTo>
                  <a:pt x="2" y="68"/>
                </a:lnTo>
                <a:lnTo>
                  <a:pt x="8" y="66"/>
                </a:lnTo>
                <a:lnTo>
                  <a:pt x="12" y="66"/>
                </a:lnTo>
                <a:lnTo>
                  <a:pt x="14" y="66"/>
                </a:lnTo>
                <a:lnTo>
                  <a:pt x="15" y="69"/>
                </a:lnTo>
                <a:lnTo>
                  <a:pt x="19" y="58"/>
                </a:lnTo>
                <a:lnTo>
                  <a:pt x="23" y="58"/>
                </a:lnTo>
                <a:lnTo>
                  <a:pt x="27" y="62"/>
                </a:lnTo>
                <a:lnTo>
                  <a:pt x="31" y="66"/>
                </a:lnTo>
                <a:lnTo>
                  <a:pt x="35" y="64"/>
                </a:lnTo>
                <a:lnTo>
                  <a:pt x="37" y="66"/>
                </a:lnTo>
                <a:lnTo>
                  <a:pt x="42" y="69"/>
                </a:lnTo>
                <a:lnTo>
                  <a:pt x="50" y="71"/>
                </a:lnTo>
                <a:lnTo>
                  <a:pt x="54" y="73"/>
                </a:lnTo>
                <a:lnTo>
                  <a:pt x="60" y="79"/>
                </a:lnTo>
                <a:lnTo>
                  <a:pt x="63" y="85"/>
                </a:lnTo>
                <a:lnTo>
                  <a:pt x="65" y="91"/>
                </a:lnTo>
                <a:lnTo>
                  <a:pt x="67" y="92"/>
                </a:lnTo>
                <a:lnTo>
                  <a:pt x="71" y="94"/>
                </a:lnTo>
                <a:lnTo>
                  <a:pt x="73" y="92"/>
                </a:lnTo>
                <a:lnTo>
                  <a:pt x="75" y="94"/>
                </a:lnTo>
                <a:lnTo>
                  <a:pt x="85" y="91"/>
                </a:lnTo>
                <a:lnTo>
                  <a:pt x="85" y="87"/>
                </a:lnTo>
                <a:lnTo>
                  <a:pt x="85" y="85"/>
                </a:lnTo>
                <a:lnTo>
                  <a:pt x="77" y="81"/>
                </a:lnTo>
                <a:lnTo>
                  <a:pt x="71" y="75"/>
                </a:lnTo>
                <a:lnTo>
                  <a:pt x="71" y="69"/>
                </a:lnTo>
                <a:lnTo>
                  <a:pt x="69" y="66"/>
                </a:lnTo>
                <a:lnTo>
                  <a:pt x="63" y="64"/>
                </a:lnTo>
                <a:lnTo>
                  <a:pt x="60" y="62"/>
                </a:lnTo>
                <a:lnTo>
                  <a:pt x="58" y="56"/>
                </a:lnTo>
                <a:lnTo>
                  <a:pt x="56" y="50"/>
                </a:lnTo>
                <a:lnTo>
                  <a:pt x="52" y="50"/>
                </a:lnTo>
                <a:lnTo>
                  <a:pt x="50" y="50"/>
                </a:lnTo>
                <a:lnTo>
                  <a:pt x="46" y="45"/>
                </a:lnTo>
                <a:lnTo>
                  <a:pt x="42" y="39"/>
                </a:lnTo>
                <a:lnTo>
                  <a:pt x="40" y="41"/>
                </a:lnTo>
                <a:lnTo>
                  <a:pt x="38" y="41"/>
                </a:lnTo>
                <a:lnTo>
                  <a:pt x="38" y="39"/>
                </a:lnTo>
                <a:lnTo>
                  <a:pt x="37" y="39"/>
                </a:lnTo>
                <a:lnTo>
                  <a:pt x="35" y="37"/>
                </a:lnTo>
                <a:lnTo>
                  <a:pt x="33" y="18"/>
                </a:lnTo>
                <a:lnTo>
                  <a:pt x="29" y="0"/>
                </a:lnTo>
                <a:close/>
              </a:path>
            </a:pathLst>
          </a:custGeom>
          <a:solidFill>
            <a:srgbClr val="EAEAEA"/>
          </a:solidFill>
          <a:ln w="2520">
            <a:solidFill>
              <a:srgbClr val="C0C0C0"/>
            </a:solidFill>
            <a:round/>
            <a:headEnd/>
            <a:tailEnd/>
          </a:ln>
        </p:spPr>
        <p:txBody>
          <a:bodyPr wrap="none" anchor="ctr"/>
          <a:lstStyle/>
          <a:p>
            <a:endParaRPr lang="en-US"/>
          </a:p>
        </p:txBody>
      </p:sp>
      <p:sp>
        <p:nvSpPr>
          <p:cNvPr id="30912" name="Freeform 194"/>
          <p:cNvSpPr>
            <a:spLocks noChangeArrowheads="1"/>
          </p:cNvSpPr>
          <p:nvPr/>
        </p:nvSpPr>
        <p:spPr bwMode="auto">
          <a:xfrm>
            <a:off x="3973513" y="4305300"/>
            <a:ext cx="74612" cy="60325"/>
          </a:xfrm>
          <a:custGeom>
            <a:avLst/>
            <a:gdLst>
              <a:gd name="T0" fmla="*/ 2147483647 w 44"/>
              <a:gd name="T1" fmla="*/ 2147483647 h 38"/>
              <a:gd name="T2" fmla="*/ 2147483647 w 44"/>
              <a:gd name="T3" fmla="*/ 2147483647 h 38"/>
              <a:gd name="T4" fmla="*/ 2147483647 w 44"/>
              <a:gd name="T5" fmla="*/ 2147483647 h 38"/>
              <a:gd name="T6" fmla="*/ 2147483647 w 44"/>
              <a:gd name="T7" fmla="*/ 2147483647 h 38"/>
              <a:gd name="T8" fmla="*/ 2147483647 w 44"/>
              <a:gd name="T9" fmla="*/ 2147483647 h 38"/>
              <a:gd name="T10" fmla="*/ 2147483647 w 44"/>
              <a:gd name="T11" fmla="*/ 2147483647 h 38"/>
              <a:gd name="T12" fmla="*/ 2147483647 w 44"/>
              <a:gd name="T13" fmla="*/ 2147483647 h 38"/>
              <a:gd name="T14" fmla="*/ 2147483647 w 44"/>
              <a:gd name="T15" fmla="*/ 2147483647 h 38"/>
              <a:gd name="T16" fmla="*/ 2147483647 w 44"/>
              <a:gd name="T17" fmla="*/ 0 h 38"/>
              <a:gd name="T18" fmla="*/ 2147483647 w 44"/>
              <a:gd name="T19" fmla="*/ 2147483647 h 38"/>
              <a:gd name="T20" fmla="*/ 0 w 44"/>
              <a:gd name="T21" fmla="*/ 2147483647 h 38"/>
              <a:gd name="T22" fmla="*/ 2147483647 w 44"/>
              <a:gd name="T23" fmla="*/ 2147483647 h 38"/>
              <a:gd name="T24" fmla="*/ 2147483647 w 44"/>
              <a:gd name="T25" fmla="*/ 2147483647 h 38"/>
              <a:gd name="T26" fmla="*/ 2147483647 w 44"/>
              <a:gd name="T27" fmla="*/ 2147483647 h 38"/>
              <a:gd name="T28" fmla="*/ 2147483647 w 44"/>
              <a:gd name="T29" fmla="*/ 0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
              <a:gd name="T46" fmla="*/ 0 h 38"/>
              <a:gd name="T47" fmla="*/ 44 w 44"/>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 h="38">
                <a:moveTo>
                  <a:pt x="19" y="21"/>
                </a:moveTo>
                <a:lnTo>
                  <a:pt x="19" y="27"/>
                </a:lnTo>
                <a:lnTo>
                  <a:pt x="19" y="30"/>
                </a:lnTo>
                <a:lnTo>
                  <a:pt x="19" y="32"/>
                </a:lnTo>
                <a:lnTo>
                  <a:pt x="17" y="36"/>
                </a:lnTo>
                <a:lnTo>
                  <a:pt x="42" y="38"/>
                </a:lnTo>
                <a:lnTo>
                  <a:pt x="44" y="21"/>
                </a:lnTo>
                <a:lnTo>
                  <a:pt x="19" y="21"/>
                </a:lnTo>
                <a:close/>
                <a:moveTo>
                  <a:pt x="4" y="0"/>
                </a:moveTo>
                <a:lnTo>
                  <a:pt x="2" y="2"/>
                </a:lnTo>
                <a:lnTo>
                  <a:pt x="0" y="4"/>
                </a:lnTo>
                <a:lnTo>
                  <a:pt x="2" y="6"/>
                </a:lnTo>
                <a:lnTo>
                  <a:pt x="6" y="6"/>
                </a:lnTo>
                <a:lnTo>
                  <a:pt x="6" y="2"/>
                </a:lnTo>
                <a:lnTo>
                  <a:pt x="4" y="0"/>
                </a:lnTo>
                <a:close/>
              </a:path>
            </a:pathLst>
          </a:custGeom>
          <a:solidFill>
            <a:srgbClr val="EAEAEA"/>
          </a:solidFill>
          <a:ln w="2520">
            <a:solidFill>
              <a:srgbClr val="C0C0C0"/>
            </a:solidFill>
            <a:round/>
            <a:headEnd/>
            <a:tailEnd/>
          </a:ln>
        </p:spPr>
        <p:txBody>
          <a:bodyPr wrap="none" anchor="ctr"/>
          <a:lstStyle/>
          <a:p>
            <a:endParaRPr lang="en-US"/>
          </a:p>
        </p:txBody>
      </p:sp>
      <p:sp>
        <p:nvSpPr>
          <p:cNvPr id="30913" name="Freeform 195"/>
          <p:cNvSpPr>
            <a:spLocks noChangeArrowheads="1"/>
          </p:cNvSpPr>
          <p:nvPr/>
        </p:nvSpPr>
        <p:spPr bwMode="auto">
          <a:xfrm>
            <a:off x="1885950" y="4037013"/>
            <a:ext cx="60325" cy="36512"/>
          </a:xfrm>
          <a:custGeom>
            <a:avLst/>
            <a:gdLst>
              <a:gd name="T0" fmla="*/ 2147483647 w 36"/>
              <a:gd name="T1" fmla="*/ 2147483647 h 23"/>
              <a:gd name="T2" fmla="*/ 2147483647 w 36"/>
              <a:gd name="T3" fmla="*/ 2147483647 h 23"/>
              <a:gd name="T4" fmla="*/ 2147483647 w 36"/>
              <a:gd name="T5" fmla="*/ 2147483647 h 23"/>
              <a:gd name="T6" fmla="*/ 2147483647 w 36"/>
              <a:gd name="T7" fmla="*/ 2147483647 h 23"/>
              <a:gd name="T8" fmla="*/ 2147483647 w 36"/>
              <a:gd name="T9" fmla="*/ 2147483647 h 23"/>
              <a:gd name="T10" fmla="*/ 2147483647 w 36"/>
              <a:gd name="T11" fmla="*/ 2147483647 h 23"/>
              <a:gd name="T12" fmla="*/ 2147483647 w 36"/>
              <a:gd name="T13" fmla="*/ 2147483647 h 23"/>
              <a:gd name="T14" fmla="*/ 2147483647 w 36"/>
              <a:gd name="T15" fmla="*/ 2147483647 h 23"/>
              <a:gd name="T16" fmla="*/ 2147483647 w 36"/>
              <a:gd name="T17" fmla="*/ 2147483647 h 23"/>
              <a:gd name="T18" fmla="*/ 2147483647 w 36"/>
              <a:gd name="T19" fmla="*/ 2147483647 h 23"/>
              <a:gd name="T20" fmla="*/ 2147483647 w 36"/>
              <a:gd name="T21" fmla="*/ 2147483647 h 23"/>
              <a:gd name="T22" fmla="*/ 2147483647 w 36"/>
              <a:gd name="T23" fmla="*/ 2147483647 h 23"/>
              <a:gd name="T24" fmla="*/ 2147483647 w 36"/>
              <a:gd name="T25" fmla="*/ 2147483647 h 23"/>
              <a:gd name="T26" fmla="*/ 2147483647 w 36"/>
              <a:gd name="T27" fmla="*/ 2147483647 h 23"/>
              <a:gd name="T28" fmla="*/ 2147483647 w 36"/>
              <a:gd name="T29" fmla="*/ 0 h 23"/>
              <a:gd name="T30" fmla="*/ 2147483647 w 36"/>
              <a:gd name="T31" fmla="*/ 2147483647 h 23"/>
              <a:gd name="T32" fmla="*/ 2147483647 w 36"/>
              <a:gd name="T33" fmla="*/ 2147483647 h 23"/>
              <a:gd name="T34" fmla="*/ 2147483647 w 36"/>
              <a:gd name="T35" fmla="*/ 2147483647 h 23"/>
              <a:gd name="T36" fmla="*/ 0 w 36"/>
              <a:gd name="T37" fmla="*/ 2147483647 h 23"/>
              <a:gd name="T38" fmla="*/ 0 w 36"/>
              <a:gd name="T39" fmla="*/ 2147483647 h 23"/>
              <a:gd name="T40" fmla="*/ 2147483647 w 36"/>
              <a:gd name="T41" fmla="*/ 2147483647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23"/>
              <a:gd name="T65" fmla="*/ 36 w 36"/>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23">
                <a:moveTo>
                  <a:pt x="2" y="11"/>
                </a:moveTo>
                <a:lnTo>
                  <a:pt x="7" y="19"/>
                </a:lnTo>
                <a:lnTo>
                  <a:pt x="15" y="19"/>
                </a:lnTo>
                <a:lnTo>
                  <a:pt x="23" y="19"/>
                </a:lnTo>
                <a:lnTo>
                  <a:pt x="27" y="21"/>
                </a:lnTo>
                <a:lnTo>
                  <a:pt x="32" y="23"/>
                </a:lnTo>
                <a:lnTo>
                  <a:pt x="32" y="21"/>
                </a:lnTo>
                <a:lnTo>
                  <a:pt x="36" y="21"/>
                </a:lnTo>
                <a:lnTo>
                  <a:pt x="36" y="9"/>
                </a:lnTo>
                <a:lnTo>
                  <a:pt x="34" y="9"/>
                </a:lnTo>
                <a:lnTo>
                  <a:pt x="31" y="8"/>
                </a:lnTo>
                <a:lnTo>
                  <a:pt x="27" y="6"/>
                </a:lnTo>
                <a:lnTo>
                  <a:pt x="23" y="4"/>
                </a:lnTo>
                <a:lnTo>
                  <a:pt x="17" y="2"/>
                </a:lnTo>
                <a:lnTo>
                  <a:pt x="11" y="0"/>
                </a:lnTo>
                <a:lnTo>
                  <a:pt x="7" y="2"/>
                </a:lnTo>
                <a:lnTo>
                  <a:pt x="6" y="8"/>
                </a:lnTo>
                <a:lnTo>
                  <a:pt x="2" y="9"/>
                </a:lnTo>
                <a:lnTo>
                  <a:pt x="0" y="11"/>
                </a:lnTo>
                <a:lnTo>
                  <a:pt x="2" y="11"/>
                </a:lnTo>
                <a:close/>
              </a:path>
            </a:pathLst>
          </a:custGeom>
          <a:solidFill>
            <a:srgbClr val="EAEAEA"/>
          </a:solidFill>
          <a:ln w="2520">
            <a:solidFill>
              <a:srgbClr val="C0C0C0"/>
            </a:solidFill>
            <a:round/>
            <a:headEnd/>
            <a:tailEnd/>
          </a:ln>
        </p:spPr>
        <p:txBody>
          <a:bodyPr wrap="none" anchor="ctr"/>
          <a:lstStyle/>
          <a:p>
            <a:endParaRPr lang="en-US"/>
          </a:p>
        </p:txBody>
      </p:sp>
      <p:sp>
        <p:nvSpPr>
          <p:cNvPr id="30914" name="Freeform 196"/>
          <p:cNvSpPr>
            <a:spLocks noChangeArrowheads="1"/>
          </p:cNvSpPr>
          <p:nvPr/>
        </p:nvSpPr>
        <p:spPr bwMode="auto">
          <a:xfrm>
            <a:off x="4325938" y="3600450"/>
            <a:ext cx="236537" cy="254000"/>
          </a:xfrm>
          <a:custGeom>
            <a:avLst/>
            <a:gdLst>
              <a:gd name="T0" fmla="*/ 0 w 139"/>
              <a:gd name="T1" fmla="*/ 2147483647 h 160"/>
              <a:gd name="T2" fmla="*/ 2147483647 w 139"/>
              <a:gd name="T3" fmla="*/ 2147483647 h 160"/>
              <a:gd name="T4" fmla="*/ 2147483647 w 139"/>
              <a:gd name="T5" fmla="*/ 2147483647 h 160"/>
              <a:gd name="T6" fmla="*/ 2147483647 w 139"/>
              <a:gd name="T7" fmla="*/ 2147483647 h 160"/>
              <a:gd name="T8" fmla="*/ 2147483647 w 139"/>
              <a:gd name="T9" fmla="*/ 2147483647 h 160"/>
              <a:gd name="T10" fmla="*/ 2147483647 w 139"/>
              <a:gd name="T11" fmla="*/ 2147483647 h 160"/>
              <a:gd name="T12" fmla="*/ 2147483647 w 139"/>
              <a:gd name="T13" fmla="*/ 2147483647 h 160"/>
              <a:gd name="T14" fmla="*/ 2147483647 w 139"/>
              <a:gd name="T15" fmla="*/ 2147483647 h 160"/>
              <a:gd name="T16" fmla="*/ 2147483647 w 139"/>
              <a:gd name="T17" fmla="*/ 2147483647 h 160"/>
              <a:gd name="T18" fmla="*/ 2147483647 w 139"/>
              <a:gd name="T19" fmla="*/ 2147483647 h 160"/>
              <a:gd name="T20" fmla="*/ 2147483647 w 139"/>
              <a:gd name="T21" fmla="*/ 2147483647 h 160"/>
              <a:gd name="T22" fmla="*/ 2147483647 w 139"/>
              <a:gd name="T23" fmla="*/ 2147483647 h 160"/>
              <a:gd name="T24" fmla="*/ 2147483647 w 139"/>
              <a:gd name="T25" fmla="*/ 2147483647 h 160"/>
              <a:gd name="T26" fmla="*/ 2147483647 w 139"/>
              <a:gd name="T27" fmla="*/ 2147483647 h 160"/>
              <a:gd name="T28" fmla="*/ 2147483647 w 139"/>
              <a:gd name="T29" fmla="*/ 2147483647 h 160"/>
              <a:gd name="T30" fmla="*/ 2147483647 w 139"/>
              <a:gd name="T31" fmla="*/ 2147483647 h 160"/>
              <a:gd name="T32" fmla="*/ 2147483647 w 139"/>
              <a:gd name="T33" fmla="*/ 2147483647 h 160"/>
              <a:gd name="T34" fmla="*/ 2147483647 w 139"/>
              <a:gd name="T35" fmla="*/ 2147483647 h 160"/>
              <a:gd name="T36" fmla="*/ 2147483647 w 139"/>
              <a:gd name="T37" fmla="*/ 2147483647 h 160"/>
              <a:gd name="T38" fmla="*/ 2147483647 w 139"/>
              <a:gd name="T39" fmla="*/ 2147483647 h 160"/>
              <a:gd name="T40" fmla="*/ 2147483647 w 139"/>
              <a:gd name="T41" fmla="*/ 2147483647 h 160"/>
              <a:gd name="T42" fmla="*/ 2147483647 w 139"/>
              <a:gd name="T43" fmla="*/ 2147483647 h 160"/>
              <a:gd name="T44" fmla="*/ 2147483647 w 139"/>
              <a:gd name="T45" fmla="*/ 2147483647 h 160"/>
              <a:gd name="T46" fmla="*/ 2147483647 w 139"/>
              <a:gd name="T47" fmla="*/ 2147483647 h 160"/>
              <a:gd name="T48" fmla="*/ 2147483647 w 139"/>
              <a:gd name="T49" fmla="*/ 2147483647 h 160"/>
              <a:gd name="T50" fmla="*/ 2147483647 w 139"/>
              <a:gd name="T51" fmla="*/ 2147483647 h 160"/>
              <a:gd name="T52" fmla="*/ 2147483647 w 139"/>
              <a:gd name="T53" fmla="*/ 2147483647 h 160"/>
              <a:gd name="T54" fmla="*/ 2147483647 w 139"/>
              <a:gd name="T55" fmla="*/ 2147483647 h 160"/>
              <a:gd name="T56" fmla="*/ 2147483647 w 139"/>
              <a:gd name="T57" fmla="*/ 2147483647 h 160"/>
              <a:gd name="T58" fmla="*/ 2147483647 w 139"/>
              <a:gd name="T59" fmla="*/ 2147483647 h 160"/>
              <a:gd name="T60" fmla="*/ 2147483647 w 139"/>
              <a:gd name="T61" fmla="*/ 0 h 160"/>
              <a:gd name="T62" fmla="*/ 2147483647 w 139"/>
              <a:gd name="T63" fmla="*/ 2147483647 h 160"/>
              <a:gd name="T64" fmla="*/ 2147483647 w 139"/>
              <a:gd name="T65" fmla="*/ 2147483647 h 160"/>
              <a:gd name="T66" fmla="*/ 2147483647 w 139"/>
              <a:gd name="T67" fmla="*/ 2147483647 h 160"/>
              <a:gd name="T68" fmla="*/ 2147483647 w 139"/>
              <a:gd name="T69" fmla="*/ 2147483647 h 160"/>
              <a:gd name="T70" fmla="*/ 2147483647 w 139"/>
              <a:gd name="T71" fmla="*/ 2147483647 h 160"/>
              <a:gd name="T72" fmla="*/ 2147483647 w 139"/>
              <a:gd name="T73" fmla="*/ 2147483647 h 160"/>
              <a:gd name="T74" fmla="*/ 2147483647 w 139"/>
              <a:gd name="T75" fmla="*/ 2147483647 h 160"/>
              <a:gd name="T76" fmla="*/ 2147483647 w 139"/>
              <a:gd name="T77" fmla="*/ 2147483647 h 160"/>
              <a:gd name="T78" fmla="*/ 2147483647 w 139"/>
              <a:gd name="T79" fmla="*/ 2147483647 h 160"/>
              <a:gd name="T80" fmla="*/ 2147483647 w 139"/>
              <a:gd name="T81" fmla="*/ 2147483647 h 160"/>
              <a:gd name="T82" fmla="*/ 2147483647 w 139"/>
              <a:gd name="T83" fmla="*/ 2147483647 h 160"/>
              <a:gd name="T84" fmla="*/ 0 w 139"/>
              <a:gd name="T85" fmla="*/ 2147483647 h 160"/>
              <a:gd name="T86" fmla="*/ 2147483647 w 139"/>
              <a:gd name="T87" fmla="*/ 2147483647 h 160"/>
              <a:gd name="T88" fmla="*/ 2147483647 w 139"/>
              <a:gd name="T89" fmla="*/ 2147483647 h 1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9"/>
              <a:gd name="T136" fmla="*/ 0 h 160"/>
              <a:gd name="T137" fmla="*/ 139 w 139"/>
              <a:gd name="T138" fmla="*/ 160 h 16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9" h="160">
                <a:moveTo>
                  <a:pt x="0" y="2"/>
                </a:moveTo>
                <a:lnTo>
                  <a:pt x="0" y="4"/>
                </a:lnTo>
                <a:lnTo>
                  <a:pt x="2" y="10"/>
                </a:lnTo>
                <a:lnTo>
                  <a:pt x="4" y="16"/>
                </a:lnTo>
                <a:lnTo>
                  <a:pt x="4" y="22"/>
                </a:lnTo>
                <a:lnTo>
                  <a:pt x="2" y="25"/>
                </a:lnTo>
                <a:lnTo>
                  <a:pt x="2" y="31"/>
                </a:lnTo>
                <a:lnTo>
                  <a:pt x="2" y="37"/>
                </a:lnTo>
                <a:lnTo>
                  <a:pt x="4" y="39"/>
                </a:lnTo>
                <a:lnTo>
                  <a:pt x="6" y="43"/>
                </a:lnTo>
                <a:lnTo>
                  <a:pt x="8" y="156"/>
                </a:lnTo>
                <a:lnTo>
                  <a:pt x="96" y="156"/>
                </a:lnTo>
                <a:lnTo>
                  <a:pt x="100" y="154"/>
                </a:lnTo>
                <a:lnTo>
                  <a:pt x="100" y="156"/>
                </a:lnTo>
                <a:lnTo>
                  <a:pt x="112" y="156"/>
                </a:lnTo>
                <a:lnTo>
                  <a:pt x="114" y="160"/>
                </a:lnTo>
                <a:lnTo>
                  <a:pt x="119" y="158"/>
                </a:lnTo>
                <a:lnTo>
                  <a:pt x="119" y="150"/>
                </a:lnTo>
                <a:lnTo>
                  <a:pt x="125" y="148"/>
                </a:lnTo>
                <a:lnTo>
                  <a:pt x="127" y="141"/>
                </a:lnTo>
                <a:lnTo>
                  <a:pt x="133" y="141"/>
                </a:lnTo>
                <a:lnTo>
                  <a:pt x="139" y="137"/>
                </a:lnTo>
                <a:lnTo>
                  <a:pt x="137" y="129"/>
                </a:lnTo>
                <a:lnTo>
                  <a:pt x="135" y="119"/>
                </a:lnTo>
                <a:lnTo>
                  <a:pt x="137" y="119"/>
                </a:lnTo>
                <a:lnTo>
                  <a:pt x="139" y="119"/>
                </a:lnTo>
                <a:lnTo>
                  <a:pt x="139" y="118"/>
                </a:lnTo>
                <a:lnTo>
                  <a:pt x="139" y="116"/>
                </a:lnTo>
                <a:lnTo>
                  <a:pt x="135" y="108"/>
                </a:lnTo>
                <a:lnTo>
                  <a:pt x="129" y="100"/>
                </a:lnTo>
                <a:lnTo>
                  <a:pt x="123" y="87"/>
                </a:lnTo>
                <a:lnTo>
                  <a:pt x="119" y="73"/>
                </a:lnTo>
                <a:lnTo>
                  <a:pt x="116" y="68"/>
                </a:lnTo>
                <a:lnTo>
                  <a:pt x="112" y="62"/>
                </a:lnTo>
                <a:lnTo>
                  <a:pt x="112" y="58"/>
                </a:lnTo>
                <a:lnTo>
                  <a:pt x="112" y="54"/>
                </a:lnTo>
                <a:lnTo>
                  <a:pt x="108" y="48"/>
                </a:lnTo>
                <a:lnTo>
                  <a:pt x="104" y="43"/>
                </a:lnTo>
                <a:lnTo>
                  <a:pt x="102" y="37"/>
                </a:lnTo>
                <a:lnTo>
                  <a:pt x="104" y="35"/>
                </a:lnTo>
                <a:lnTo>
                  <a:pt x="108" y="41"/>
                </a:lnTo>
                <a:lnTo>
                  <a:pt x="110" y="48"/>
                </a:lnTo>
                <a:lnTo>
                  <a:pt x="114" y="54"/>
                </a:lnTo>
                <a:lnTo>
                  <a:pt x="119" y="58"/>
                </a:lnTo>
                <a:lnTo>
                  <a:pt x="121" y="56"/>
                </a:lnTo>
                <a:lnTo>
                  <a:pt x="125" y="56"/>
                </a:lnTo>
                <a:lnTo>
                  <a:pt x="125" y="52"/>
                </a:lnTo>
                <a:lnTo>
                  <a:pt x="125" y="50"/>
                </a:lnTo>
                <a:lnTo>
                  <a:pt x="127" y="41"/>
                </a:lnTo>
                <a:lnTo>
                  <a:pt x="129" y="35"/>
                </a:lnTo>
                <a:lnTo>
                  <a:pt x="127" y="14"/>
                </a:lnTo>
                <a:lnTo>
                  <a:pt x="125" y="12"/>
                </a:lnTo>
                <a:lnTo>
                  <a:pt x="125" y="8"/>
                </a:lnTo>
                <a:lnTo>
                  <a:pt x="123" y="2"/>
                </a:lnTo>
                <a:lnTo>
                  <a:pt x="114" y="2"/>
                </a:lnTo>
                <a:lnTo>
                  <a:pt x="104" y="2"/>
                </a:lnTo>
                <a:lnTo>
                  <a:pt x="100" y="4"/>
                </a:lnTo>
                <a:lnTo>
                  <a:pt x="96" y="6"/>
                </a:lnTo>
                <a:lnTo>
                  <a:pt x="94" y="2"/>
                </a:lnTo>
                <a:lnTo>
                  <a:pt x="93" y="0"/>
                </a:lnTo>
                <a:lnTo>
                  <a:pt x="89" y="0"/>
                </a:lnTo>
                <a:lnTo>
                  <a:pt x="87" y="0"/>
                </a:lnTo>
                <a:lnTo>
                  <a:pt x="89" y="2"/>
                </a:lnTo>
                <a:lnTo>
                  <a:pt x="89" y="6"/>
                </a:lnTo>
                <a:lnTo>
                  <a:pt x="85" y="4"/>
                </a:lnTo>
                <a:lnTo>
                  <a:pt x="85" y="2"/>
                </a:lnTo>
                <a:lnTo>
                  <a:pt x="77" y="4"/>
                </a:lnTo>
                <a:lnTo>
                  <a:pt x="71" y="8"/>
                </a:lnTo>
                <a:lnTo>
                  <a:pt x="60" y="6"/>
                </a:lnTo>
                <a:lnTo>
                  <a:pt x="58" y="6"/>
                </a:lnTo>
                <a:lnTo>
                  <a:pt x="54" y="6"/>
                </a:lnTo>
                <a:lnTo>
                  <a:pt x="52" y="6"/>
                </a:lnTo>
                <a:lnTo>
                  <a:pt x="52" y="8"/>
                </a:lnTo>
                <a:lnTo>
                  <a:pt x="48" y="4"/>
                </a:lnTo>
                <a:lnTo>
                  <a:pt x="45" y="4"/>
                </a:lnTo>
                <a:lnTo>
                  <a:pt x="45" y="6"/>
                </a:lnTo>
                <a:lnTo>
                  <a:pt x="45" y="10"/>
                </a:lnTo>
                <a:lnTo>
                  <a:pt x="35" y="16"/>
                </a:lnTo>
                <a:lnTo>
                  <a:pt x="27" y="10"/>
                </a:lnTo>
                <a:lnTo>
                  <a:pt x="20" y="6"/>
                </a:lnTo>
                <a:lnTo>
                  <a:pt x="14" y="6"/>
                </a:lnTo>
                <a:lnTo>
                  <a:pt x="8" y="8"/>
                </a:lnTo>
                <a:lnTo>
                  <a:pt x="8" y="6"/>
                </a:lnTo>
                <a:lnTo>
                  <a:pt x="6" y="4"/>
                </a:lnTo>
                <a:lnTo>
                  <a:pt x="0" y="2"/>
                </a:lnTo>
                <a:close/>
                <a:moveTo>
                  <a:pt x="102" y="27"/>
                </a:moveTo>
                <a:lnTo>
                  <a:pt x="102" y="29"/>
                </a:lnTo>
                <a:lnTo>
                  <a:pt x="100" y="31"/>
                </a:lnTo>
                <a:lnTo>
                  <a:pt x="100" y="27"/>
                </a:lnTo>
                <a:lnTo>
                  <a:pt x="102" y="27"/>
                </a:lnTo>
                <a:close/>
              </a:path>
            </a:pathLst>
          </a:custGeom>
          <a:solidFill>
            <a:srgbClr val="EAEAEA"/>
          </a:solidFill>
          <a:ln w="2520">
            <a:solidFill>
              <a:srgbClr val="C0C0C0"/>
            </a:solidFill>
            <a:round/>
            <a:headEnd/>
            <a:tailEnd/>
          </a:ln>
        </p:spPr>
        <p:txBody>
          <a:bodyPr wrap="none" anchor="ctr"/>
          <a:lstStyle/>
          <a:p>
            <a:endParaRPr lang="en-US"/>
          </a:p>
        </p:txBody>
      </p:sp>
      <p:sp>
        <p:nvSpPr>
          <p:cNvPr id="30915" name="Freeform 197"/>
          <p:cNvSpPr>
            <a:spLocks noChangeArrowheads="1"/>
          </p:cNvSpPr>
          <p:nvPr/>
        </p:nvSpPr>
        <p:spPr bwMode="auto">
          <a:xfrm>
            <a:off x="1836738" y="4398963"/>
            <a:ext cx="11112" cy="30162"/>
          </a:xfrm>
          <a:custGeom>
            <a:avLst/>
            <a:gdLst>
              <a:gd name="T0" fmla="*/ 0 w 6"/>
              <a:gd name="T1" fmla="*/ 0 h 19"/>
              <a:gd name="T2" fmla="*/ 0 w 6"/>
              <a:gd name="T3" fmla="*/ 2147483647 h 19"/>
              <a:gd name="T4" fmla="*/ 2147483647 w 6"/>
              <a:gd name="T5" fmla="*/ 2147483647 h 19"/>
              <a:gd name="T6" fmla="*/ 2147483647 w 6"/>
              <a:gd name="T7" fmla="*/ 2147483647 h 19"/>
              <a:gd name="T8" fmla="*/ 0 w 6"/>
              <a:gd name="T9" fmla="*/ 2147483647 h 19"/>
              <a:gd name="T10" fmla="*/ 0 w 6"/>
              <a:gd name="T11" fmla="*/ 2147483647 h 19"/>
              <a:gd name="T12" fmla="*/ 2147483647 w 6"/>
              <a:gd name="T13" fmla="*/ 2147483647 h 19"/>
              <a:gd name="T14" fmla="*/ 2147483647 w 6"/>
              <a:gd name="T15" fmla="*/ 2147483647 h 19"/>
              <a:gd name="T16" fmla="*/ 2147483647 w 6"/>
              <a:gd name="T17" fmla="*/ 2147483647 h 19"/>
              <a:gd name="T18" fmla="*/ 2147483647 w 6"/>
              <a:gd name="T19" fmla="*/ 2147483647 h 19"/>
              <a:gd name="T20" fmla="*/ 0 w 6"/>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9"/>
              <a:gd name="T35" fmla="*/ 6 w 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9">
                <a:moveTo>
                  <a:pt x="0" y="0"/>
                </a:moveTo>
                <a:lnTo>
                  <a:pt x="0" y="8"/>
                </a:lnTo>
                <a:lnTo>
                  <a:pt x="2" y="14"/>
                </a:lnTo>
                <a:lnTo>
                  <a:pt x="2" y="16"/>
                </a:lnTo>
                <a:lnTo>
                  <a:pt x="0" y="16"/>
                </a:lnTo>
                <a:lnTo>
                  <a:pt x="0" y="18"/>
                </a:lnTo>
                <a:lnTo>
                  <a:pt x="2" y="19"/>
                </a:lnTo>
                <a:lnTo>
                  <a:pt x="6" y="14"/>
                </a:lnTo>
                <a:lnTo>
                  <a:pt x="6" y="10"/>
                </a:lnTo>
                <a:lnTo>
                  <a:pt x="4" y="6"/>
                </a:lnTo>
                <a:lnTo>
                  <a:pt x="0" y="0"/>
                </a:lnTo>
                <a:close/>
              </a:path>
            </a:pathLst>
          </a:custGeom>
          <a:solidFill>
            <a:srgbClr val="EAEAEA"/>
          </a:solidFill>
          <a:ln w="2520">
            <a:solidFill>
              <a:srgbClr val="C0C0C0"/>
            </a:solidFill>
            <a:round/>
            <a:headEnd/>
            <a:tailEnd/>
          </a:ln>
        </p:spPr>
        <p:txBody>
          <a:bodyPr wrap="none" anchor="ctr"/>
          <a:lstStyle/>
          <a:p>
            <a:endParaRPr lang="en-US"/>
          </a:p>
        </p:txBody>
      </p:sp>
      <p:sp>
        <p:nvSpPr>
          <p:cNvPr id="30916" name="Freeform 198"/>
          <p:cNvSpPr>
            <a:spLocks noChangeArrowheads="1"/>
          </p:cNvSpPr>
          <p:nvPr/>
        </p:nvSpPr>
        <p:spPr bwMode="auto">
          <a:xfrm>
            <a:off x="2100263" y="4471988"/>
            <a:ext cx="6350" cy="6350"/>
          </a:xfrm>
          <a:custGeom>
            <a:avLst/>
            <a:gdLst>
              <a:gd name="T0" fmla="*/ 2147483647 w 4"/>
              <a:gd name="T1" fmla="*/ 0 h 4"/>
              <a:gd name="T2" fmla="*/ 2147483647 w 4"/>
              <a:gd name="T3" fmla="*/ 2147483647 h 4"/>
              <a:gd name="T4" fmla="*/ 0 w 4"/>
              <a:gd name="T5" fmla="*/ 2147483647 h 4"/>
              <a:gd name="T6" fmla="*/ 0 w 4"/>
              <a:gd name="T7" fmla="*/ 2147483647 h 4"/>
              <a:gd name="T8" fmla="*/ 2147483647 w 4"/>
              <a:gd name="T9" fmla="*/ 2147483647 h 4"/>
              <a:gd name="T10" fmla="*/ 2147483647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4" y="0"/>
                </a:moveTo>
                <a:lnTo>
                  <a:pt x="4" y="4"/>
                </a:lnTo>
                <a:lnTo>
                  <a:pt x="0" y="4"/>
                </a:lnTo>
                <a:lnTo>
                  <a:pt x="2" y="2"/>
                </a:lnTo>
                <a:lnTo>
                  <a:pt x="4" y="0"/>
                </a:lnTo>
                <a:close/>
              </a:path>
            </a:pathLst>
          </a:custGeom>
          <a:solidFill>
            <a:srgbClr val="EAEAEA"/>
          </a:solidFill>
          <a:ln w="2520">
            <a:solidFill>
              <a:srgbClr val="C0C0C0"/>
            </a:solidFill>
            <a:round/>
            <a:headEnd/>
            <a:tailEnd/>
          </a:ln>
        </p:spPr>
        <p:txBody>
          <a:bodyPr wrap="none" anchor="ctr"/>
          <a:lstStyle/>
          <a:p>
            <a:endParaRPr lang="en-US"/>
          </a:p>
        </p:txBody>
      </p:sp>
      <p:sp>
        <p:nvSpPr>
          <p:cNvPr id="30917" name="Freeform 199"/>
          <p:cNvSpPr>
            <a:spLocks noChangeArrowheads="1"/>
          </p:cNvSpPr>
          <p:nvPr/>
        </p:nvSpPr>
        <p:spPr bwMode="auto">
          <a:xfrm>
            <a:off x="2085975" y="4365625"/>
            <a:ext cx="111125" cy="165100"/>
          </a:xfrm>
          <a:custGeom>
            <a:avLst/>
            <a:gdLst>
              <a:gd name="T0" fmla="*/ 2147483647 w 65"/>
              <a:gd name="T1" fmla="*/ 2147483647 h 104"/>
              <a:gd name="T2" fmla="*/ 0 w 65"/>
              <a:gd name="T3" fmla="*/ 2147483647 h 104"/>
              <a:gd name="T4" fmla="*/ 2147483647 w 65"/>
              <a:gd name="T5" fmla="*/ 2147483647 h 104"/>
              <a:gd name="T6" fmla="*/ 2147483647 w 65"/>
              <a:gd name="T7" fmla="*/ 2147483647 h 104"/>
              <a:gd name="T8" fmla="*/ 2147483647 w 65"/>
              <a:gd name="T9" fmla="*/ 2147483647 h 104"/>
              <a:gd name="T10" fmla="*/ 2147483647 w 65"/>
              <a:gd name="T11" fmla="*/ 2147483647 h 104"/>
              <a:gd name="T12" fmla="*/ 2147483647 w 65"/>
              <a:gd name="T13" fmla="*/ 2147483647 h 104"/>
              <a:gd name="T14" fmla="*/ 2147483647 w 65"/>
              <a:gd name="T15" fmla="*/ 2147483647 h 104"/>
              <a:gd name="T16" fmla="*/ 2147483647 w 65"/>
              <a:gd name="T17" fmla="*/ 2147483647 h 104"/>
              <a:gd name="T18" fmla="*/ 2147483647 w 65"/>
              <a:gd name="T19" fmla="*/ 2147483647 h 104"/>
              <a:gd name="T20" fmla="*/ 2147483647 w 65"/>
              <a:gd name="T21" fmla="*/ 2147483647 h 104"/>
              <a:gd name="T22" fmla="*/ 2147483647 w 65"/>
              <a:gd name="T23" fmla="*/ 2147483647 h 104"/>
              <a:gd name="T24" fmla="*/ 2147483647 w 65"/>
              <a:gd name="T25" fmla="*/ 2147483647 h 104"/>
              <a:gd name="T26" fmla="*/ 2147483647 w 65"/>
              <a:gd name="T27" fmla="*/ 2147483647 h 104"/>
              <a:gd name="T28" fmla="*/ 2147483647 w 65"/>
              <a:gd name="T29" fmla="*/ 2147483647 h 104"/>
              <a:gd name="T30" fmla="*/ 2147483647 w 65"/>
              <a:gd name="T31" fmla="*/ 2147483647 h 104"/>
              <a:gd name="T32" fmla="*/ 2147483647 w 65"/>
              <a:gd name="T33" fmla="*/ 2147483647 h 104"/>
              <a:gd name="T34" fmla="*/ 2147483647 w 65"/>
              <a:gd name="T35" fmla="*/ 2147483647 h 104"/>
              <a:gd name="T36" fmla="*/ 2147483647 w 65"/>
              <a:gd name="T37" fmla="*/ 2147483647 h 104"/>
              <a:gd name="T38" fmla="*/ 2147483647 w 65"/>
              <a:gd name="T39" fmla="*/ 2147483647 h 104"/>
              <a:gd name="T40" fmla="*/ 2147483647 w 65"/>
              <a:gd name="T41" fmla="*/ 2147483647 h 104"/>
              <a:gd name="T42" fmla="*/ 2147483647 w 65"/>
              <a:gd name="T43" fmla="*/ 0 h 104"/>
              <a:gd name="T44" fmla="*/ 2147483647 w 65"/>
              <a:gd name="T45" fmla="*/ 2147483647 h 104"/>
              <a:gd name="T46" fmla="*/ 2147483647 w 65"/>
              <a:gd name="T47" fmla="*/ 2147483647 h 104"/>
              <a:gd name="T48" fmla="*/ 2147483647 w 65"/>
              <a:gd name="T49" fmla="*/ 2147483647 h 104"/>
              <a:gd name="T50" fmla="*/ 2147483647 w 65"/>
              <a:gd name="T51" fmla="*/ 2147483647 h 104"/>
              <a:gd name="T52" fmla="*/ 2147483647 w 65"/>
              <a:gd name="T53" fmla="*/ 2147483647 h 104"/>
              <a:gd name="T54" fmla="*/ 0 w 65"/>
              <a:gd name="T55" fmla="*/ 2147483647 h 104"/>
              <a:gd name="T56" fmla="*/ 2147483647 w 65"/>
              <a:gd name="T57" fmla="*/ 2147483647 h 104"/>
              <a:gd name="T58" fmla="*/ 0 w 65"/>
              <a:gd name="T59" fmla="*/ 2147483647 h 104"/>
              <a:gd name="T60" fmla="*/ 2147483647 w 65"/>
              <a:gd name="T61" fmla="*/ 2147483647 h 104"/>
              <a:gd name="T62" fmla="*/ 2147483647 w 65"/>
              <a:gd name="T63" fmla="*/ 2147483647 h 104"/>
              <a:gd name="T64" fmla="*/ 2147483647 w 65"/>
              <a:gd name="T65" fmla="*/ 2147483647 h 104"/>
              <a:gd name="T66" fmla="*/ 2147483647 w 65"/>
              <a:gd name="T67" fmla="*/ 2147483647 h 1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5"/>
              <a:gd name="T103" fmla="*/ 0 h 104"/>
              <a:gd name="T104" fmla="*/ 65 w 65"/>
              <a:gd name="T105" fmla="*/ 104 h 10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5" h="104">
                <a:moveTo>
                  <a:pt x="2" y="83"/>
                </a:moveTo>
                <a:lnTo>
                  <a:pt x="4" y="86"/>
                </a:lnTo>
                <a:lnTo>
                  <a:pt x="6" y="88"/>
                </a:lnTo>
                <a:lnTo>
                  <a:pt x="0" y="92"/>
                </a:lnTo>
                <a:lnTo>
                  <a:pt x="2" y="94"/>
                </a:lnTo>
                <a:lnTo>
                  <a:pt x="6" y="96"/>
                </a:lnTo>
                <a:lnTo>
                  <a:pt x="9" y="94"/>
                </a:lnTo>
                <a:lnTo>
                  <a:pt x="9" y="92"/>
                </a:lnTo>
                <a:lnTo>
                  <a:pt x="11" y="94"/>
                </a:lnTo>
                <a:lnTo>
                  <a:pt x="13" y="100"/>
                </a:lnTo>
                <a:lnTo>
                  <a:pt x="15" y="104"/>
                </a:lnTo>
                <a:lnTo>
                  <a:pt x="17" y="102"/>
                </a:lnTo>
                <a:lnTo>
                  <a:pt x="21" y="102"/>
                </a:lnTo>
                <a:lnTo>
                  <a:pt x="25" y="96"/>
                </a:lnTo>
                <a:lnTo>
                  <a:pt x="29" y="88"/>
                </a:lnTo>
                <a:lnTo>
                  <a:pt x="33" y="83"/>
                </a:lnTo>
                <a:lnTo>
                  <a:pt x="34" y="79"/>
                </a:lnTo>
                <a:lnTo>
                  <a:pt x="38" y="75"/>
                </a:lnTo>
                <a:lnTo>
                  <a:pt x="42" y="71"/>
                </a:lnTo>
                <a:lnTo>
                  <a:pt x="54" y="65"/>
                </a:lnTo>
                <a:lnTo>
                  <a:pt x="59" y="60"/>
                </a:lnTo>
                <a:lnTo>
                  <a:pt x="61" y="54"/>
                </a:lnTo>
                <a:lnTo>
                  <a:pt x="63" y="50"/>
                </a:lnTo>
                <a:lnTo>
                  <a:pt x="65" y="50"/>
                </a:lnTo>
                <a:lnTo>
                  <a:pt x="65" y="46"/>
                </a:lnTo>
                <a:lnTo>
                  <a:pt x="65" y="40"/>
                </a:lnTo>
                <a:lnTo>
                  <a:pt x="63" y="35"/>
                </a:lnTo>
                <a:lnTo>
                  <a:pt x="63" y="33"/>
                </a:lnTo>
                <a:lnTo>
                  <a:pt x="59" y="29"/>
                </a:lnTo>
                <a:lnTo>
                  <a:pt x="63" y="25"/>
                </a:lnTo>
                <a:lnTo>
                  <a:pt x="59" y="25"/>
                </a:lnTo>
                <a:lnTo>
                  <a:pt x="56" y="21"/>
                </a:lnTo>
                <a:lnTo>
                  <a:pt x="52" y="19"/>
                </a:lnTo>
                <a:lnTo>
                  <a:pt x="52" y="21"/>
                </a:lnTo>
                <a:lnTo>
                  <a:pt x="40" y="19"/>
                </a:lnTo>
                <a:lnTo>
                  <a:pt x="38" y="17"/>
                </a:lnTo>
                <a:lnTo>
                  <a:pt x="36" y="15"/>
                </a:lnTo>
                <a:lnTo>
                  <a:pt x="34" y="12"/>
                </a:lnTo>
                <a:lnTo>
                  <a:pt x="34" y="10"/>
                </a:lnTo>
                <a:lnTo>
                  <a:pt x="31" y="8"/>
                </a:lnTo>
                <a:lnTo>
                  <a:pt x="27" y="6"/>
                </a:lnTo>
                <a:lnTo>
                  <a:pt x="23" y="2"/>
                </a:lnTo>
                <a:lnTo>
                  <a:pt x="23" y="0"/>
                </a:lnTo>
                <a:lnTo>
                  <a:pt x="15" y="6"/>
                </a:lnTo>
                <a:lnTo>
                  <a:pt x="9" y="10"/>
                </a:lnTo>
                <a:lnTo>
                  <a:pt x="11" y="14"/>
                </a:lnTo>
                <a:lnTo>
                  <a:pt x="11" y="15"/>
                </a:lnTo>
                <a:lnTo>
                  <a:pt x="11" y="17"/>
                </a:lnTo>
                <a:lnTo>
                  <a:pt x="9" y="21"/>
                </a:lnTo>
                <a:lnTo>
                  <a:pt x="8" y="25"/>
                </a:lnTo>
                <a:lnTo>
                  <a:pt x="6" y="27"/>
                </a:lnTo>
                <a:lnTo>
                  <a:pt x="6" y="33"/>
                </a:lnTo>
                <a:lnTo>
                  <a:pt x="8" y="39"/>
                </a:lnTo>
                <a:lnTo>
                  <a:pt x="4" y="42"/>
                </a:lnTo>
                <a:lnTo>
                  <a:pt x="0" y="44"/>
                </a:lnTo>
                <a:lnTo>
                  <a:pt x="0" y="46"/>
                </a:lnTo>
                <a:lnTo>
                  <a:pt x="4" y="46"/>
                </a:lnTo>
                <a:lnTo>
                  <a:pt x="2" y="52"/>
                </a:lnTo>
                <a:lnTo>
                  <a:pt x="0" y="56"/>
                </a:lnTo>
                <a:lnTo>
                  <a:pt x="4" y="60"/>
                </a:lnTo>
                <a:lnTo>
                  <a:pt x="2" y="63"/>
                </a:lnTo>
                <a:lnTo>
                  <a:pt x="0" y="67"/>
                </a:lnTo>
                <a:lnTo>
                  <a:pt x="4" y="69"/>
                </a:lnTo>
                <a:lnTo>
                  <a:pt x="9" y="71"/>
                </a:lnTo>
                <a:lnTo>
                  <a:pt x="8" y="73"/>
                </a:lnTo>
                <a:lnTo>
                  <a:pt x="9" y="77"/>
                </a:lnTo>
                <a:lnTo>
                  <a:pt x="6" y="79"/>
                </a:lnTo>
                <a:lnTo>
                  <a:pt x="2" y="83"/>
                </a:lnTo>
                <a:close/>
              </a:path>
            </a:pathLst>
          </a:custGeom>
          <a:solidFill>
            <a:srgbClr val="EAEAEA"/>
          </a:solidFill>
          <a:ln w="2520">
            <a:solidFill>
              <a:srgbClr val="C0C0C0"/>
            </a:solidFill>
            <a:round/>
            <a:headEnd/>
            <a:tailEnd/>
          </a:ln>
        </p:spPr>
        <p:txBody>
          <a:bodyPr wrap="none" anchor="ctr"/>
          <a:lstStyle/>
          <a:p>
            <a:endParaRPr lang="en-US"/>
          </a:p>
        </p:txBody>
      </p:sp>
      <p:sp>
        <p:nvSpPr>
          <p:cNvPr id="30918" name="Freeform 200"/>
          <p:cNvSpPr>
            <a:spLocks noChangeArrowheads="1"/>
          </p:cNvSpPr>
          <p:nvPr/>
        </p:nvSpPr>
        <p:spPr bwMode="auto">
          <a:xfrm>
            <a:off x="2273300" y="3911600"/>
            <a:ext cx="79375" cy="49213"/>
          </a:xfrm>
          <a:custGeom>
            <a:avLst/>
            <a:gdLst>
              <a:gd name="T0" fmla="*/ 2147483647 w 46"/>
              <a:gd name="T1" fmla="*/ 0 h 31"/>
              <a:gd name="T2" fmla="*/ 2147483647 w 46"/>
              <a:gd name="T3" fmla="*/ 2147483647 h 31"/>
              <a:gd name="T4" fmla="*/ 2147483647 w 46"/>
              <a:gd name="T5" fmla="*/ 2147483647 h 31"/>
              <a:gd name="T6" fmla="*/ 0 w 46"/>
              <a:gd name="T7" fmla="*/ 2147483647 h 31"/>
              <a:gd name="T8" fmla="*/ 2147483647 w 46"/>
              <a:gd name="T9" fmla="*/ 2147483647 h 31"/>
              <a:gd name="T10" fmla="*/ 2147483647 w 46"/>
              <a:gd name="T11" fmla="*/ 2147483647 h 31"/>
              <a:gd name="T12" fmla="*/ 2147483647 w 46"/>
              <a:gd name="T13" fmla="*/ 2147483647 h 31"/>
              <a:gd name="T14" fmla="*/ 2147483647 w 46"/>
              <a:gd name="T15" fmla="*/ 2147483647 h 31"/>
              <a:gd name="T16" fmla="*/ 2147483647 w 46"/>
              <a:gd name="T17" fmla="*/ 2147483647 h 31"/>
              <a:gd name="T18" fmla="*/ 2147483647 w 46"/>
              <a:gd name="T19" fmla="*/ 2147483647 h 31"/>
              <a:gd name="T20" fmla="*/ 2147483647 w 46"/>
              <a:gd name="T21" fmla="*/ 2147483647 h 31"/>
              <a:gd name="T22" fmla="*/ 2147483647 w 46"/>
              <a:gd name="T23" fmla="*/ 2147483647 h 31"/>
              <a:gd name="T24" fmla="*/ 2147483647 w 46"/>
              <a:gd name="T25" fmla="*/ 2147483647 h 31"/>
              <a:gd name="T26" fmla="*/ 2147483647 w 46"/>
              <a:gd name="T27" fmla="*/ 2147483647 h 31"/>
              <a:gd name="T28" fmla="*/ 2147483647 w 46"/>
              <a:gd name="T29" fmla="*/ 2147483647 h 31"/>
              <a:gd name="T30" fmla="*/ 2147483647 w 46"/>
              <a:gd name="T31" fmla="*/ 2147483647 h 31"/>
              <a:gd name="T32" fmla="*/ 2147483647 w 46"/>
              <a:gd name="T33" fmla="*/ 2147483647 h 31"/>
              <a:gd name="T34" fmla="*/ 2147483647 w 46"/>
              <a:gd name="T35" fmla="*/ 2147483647 h 31"/>
              <a:gd name="T36" fmla="*/ 2147483647 w 46"/>
              <a:gd name="T37" fmla="*/ 2147483647 h 31"/>
              <a:gd name="T38" fmla="*/ 2147483647 w 46"/>
              <a:gd name="T39" fmla="*/ 2147483647 h 31"/>
              <a:gd name="T40" fmla="*/ 2147483647 w 46"/>
              <a:gd name="T41" fmla="*/ 2147483647 h 31"/>
              <a:gd name="T42" fmla="*/ 2147483647 w 46"/>
              <a:gd name="T43" fmla="*/ 2147483647 h 31"/>
              <a:gd name="T44" fmla="*/ 2147483647 w 46"/>
              <a:gd name="T45" fmla="*/ 2147483647 h 31"/>
              <a:gd name="T46" fmla="*/ 2147483647 w 46"/>
              <a:gd name="T47" fmla="*/ 2147483647 h 31"/>
              <a:gd name="T48" fmla="*/ 2147483647 w 46"/>
              <a:gd name="T49" fmla="*/ 2147483647 h 31"/>
              <a:gd name="T50" fmla="*/ 2147483647 w 46"/>
              <a:gd name="T51" fmla="*/ 2147483647 h 31"/>
              <a:gd name="T52" fmla="*/ 2147483647 w 46"/>
              <a:gd name="T53" fmla="*/ 2147483647 h 31"/>
              <a:gd name="T54" fmla="*/ 2147483647 w 46"/>
              <a:gd name="T55" fmla="*/ 2147483647 h 31"/>
              <a:gd name="T56" fmla="*/ 2147483647 w 46"/>
              <a:gd name="T57" fmla="*/ 2147483647 h 31"/>
              <a:gd name="T58" fmla="*/ 2147483647 w 46"/>
              <a:gd name="T59" fmla="*/ 2147483647 h 31"/>
              <a:gd name="T60" fmla="*/ 2147483647 w 46"/>
              <a:gd name="T61" fmla="*/ 0 h 31"/>
              <a:gd name="T62" fmla="*/ 2147483647 w 46"/>
              <a:gd name="T63" fmla="*/ 0 h 31"/>
              <a:gd name="T64" fmla="*/ 2147483647 w 46"/>
              <a:gd name="T65" fmla="*/ 0 h 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31"/>
              <a:gd name="T101" fmla="*/ 46 w 46"/>
              <a:gd name="T102" fmla="*/ 31 h 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31">
                <a:moveTo>
                  <a:pt x="2" y="0"/>
                </a:moveTo>
                <a:lnTo>
                  <a:pt x="2" y="10"/>
                </a:lnTo>
                <a:lnTo>
                  <a:pt x="2" y="14"/>
                </a:lnTo>
                <a:lnTo>
                  <a:pt x="0" y="16"/>
                </a:lnTo>
                <a:lnTo>
                  <a:pt x="2" y="17"/>
                </a:lnTo>
                <a:lnTo>
                  <a:pt x="4" y="19"/>
                </a:lnTo>
                <a:lnTo>
                  <a:pt x="4" y="23"/>
                </a:lnTo>
                <a:lnTo>
                  <a:pt x="4" y="25"/>
                </a:lnTo>
                <a:lnTo>
                  <a:pt x="6" y="25"/>
                </a:lnTo>
                <a:lnTo>
                  <a:pt x="6" y="29"/>
                </a:lnTo>
                <a:lnTo>
                  <a:pt x="10" y="31"/>
                </a:lnTo>
                <a:lnTo>
                  <a:pt x="10" y="29"/>
                </a:lnTo>
                <a:lnTo>
                  <a:pt x="14" y="27"/>
                </a:lnTo>
                <a:lnTo>
                  <a:pt x="12" y="23"/>
                </a:lnTo>
                <a:lnTo>
                  <a:pt x="12" y="19"/>
                </a:lnTo>
                <a:lnTo>
                  <a:pt x="16" y="21"/>
                </a:lnTo>
                <a:lnTo>
                  <a:pt x="19" y="23"/>
                </a:lnTo>
                <a:lnTo>
                  <a:pt x="21" y="25"/>
                </a:lnTo>
                <a:lnTo>
                  <a:pt x="25" y="25"/>
                </a:lnTo>
                <a:lnTo>
                  <a:pt x="27" y="23"/>
                </a:lnTo>
                <a:lnTo>
                  <a:pt x="29" y="19"/>
                </a:lnTo>
                <a:lnTo>
                  <a:pt x="33" y="19"/>
                </a:lnTo>
                <a:lnTo>
                  <a:pt x="41" y="19"/>
                </a:lnTo>
                <a:lnTo>
                  <a:pt x="42" y="21"/>
                </a:lnTo>
                <a:lnTo>
                  <a:pt x="46" y="21"/>
                </a:lnTo>
                <a:lnTo>
                  <a:pt x="44" y="16"/>
                </a:lnTo>
                <a:lnTo>
                  <a:pt x="41" y="10"/>
                </a:lnTo>
                <a:lnTo>
                  <a:pt x="37" y="10"/>
                </a:lnTo>
                <a:lnTo>
                  <a:pt x="31" y="10"/>
                </a:lnTo>
                <a:lnTo>
                  <a:pt x="23" y="4"/>
                </a:lnTo>
                <a:lnTo>
                  <a:pt x="17" y="0"/>
                </a:lnTo>
                <a:lnTo>
                  <a:pt x="10" y="0"/>
                </a:lnTo>
                <a:lnTo>
                  <a:pt x="2" y="0"/>
                </a:lnTo>
                <a:close/>
              </a:path>
            </a:pathLst>
          </a:custGeom>
          <a:solidFill>
            <a:srgbClr val="EAEAEA"/>
          </a:solidFill>
          <a:ln w="2520">
            <a:solidFill>
              <a:srgbClr val="C0C0C0"/>
            </a:solidFill>
            <a:round/>
            <a:headEnd/>
            <a:tailEnd/>
          </a:ln>
        </p:spPr>
        <p:txBody>
          <a:bodyPr wrap="none" anchor="ctr"/>
          <a:lstStyle/>
          <a:p>
            <a:endParaRPr lang="en-US"/>
          </a:p>
        </p:txBody>
      </p:sp>
      <p:sp>
        <p:nvSpPr>
          <p:cNvPr id="30919" name="Freeform 201"/>
          <p:cNvSpPr>
            <a:spLocks noChangeArrowheads="1"/>
          </p:cNvSpPr>
          <p:nvPr/>
        </p:nvSpPr>
        <p:spPr bwMode="auto">
          <a:xfrm>
            <a:off x="4687888" y="4086225"/>
            <a:ext cx="44450" cy="47625"/>
          </a:xfrm>
          <a:custGeom>
            <a:avLst/>
            <a:gdLst>
              <a:gd name="T0" fmla="*/ 2147483647 w 26"/>
              <a:gd name="T1" fmla="*/ 2147483647 h 30"/>
              <a:gd name="T2" fmla="*/ 2147483647 w 26"/>
              <a:gd name="T3" fmla="*/ 2147483647 h 30"/>
              <a:gd name="T4" fmla="*/ 2147483647 w 26"/>
              <a:gd name="T5" fmla="*/ 2147483647 h 30"/>
              <a:gd name="T6" fmla="*/ 2147483647 w 26"/>
              <a:gd name="T7" fmla="*/ 2147483647 h 30"/>
              <a:gd name="T8" fmla="*/ 2147483647 w 26"/>
              <a:gd name="T9" fmla="*/ 2147483647 h 30"/>
              <a:gd name="T10" fmla="*/ 2147483647 w 26"/>
              <a:gd name="T11" fmla="*/ 2147483647 h 30"/>
              <a:gd name="T12" fmla="*/ 2147483647 w 26"/>
              <a:gd name="T13" fmla="*/ 2147483647 h 30"/>
              <a:gd name="T14" fmla="*/ 2147483647 w 26"/>
              <a:gd name="T15" fmla="*/ 2147483647 h 30"/>
              <a:gd name="T16" fmla="*/ 2147483647 w 26"/>
              <a:gd name="T17" fmla="*/ 2147483647 h 30"/>
              <a:gd name="T18" fmla="*/ 2147483647 w 26"/>
              <a:gd name="T19" fmla="*/ 2147483647 h 30"/>
              <a:gd name="T20" fmla="*/ 2147483647 w 26"/>
              <a:gd name="T21" fmla="*/ 2147483647 h 30"/>
              <a:gd name="T22" fmla="*/ 0 w 26"/>
              <a:gd name="T23" fmla="*/ 2147483647 h 30"/>
              <a:gd name="T24" fmla="*/ 0 w 26"/>
              <a:gd name="T25" fmla="*/ 2147483647 h 30"/>
              <a:gd name="T26" fmla="*/ 2147483647 w 26"/>
              <a:gd name="T27" fmla="*/ 2147483647 h 30"/>
              <a:gd name="T28" fmla="*/ 2147483647 w 26"/>
              <a:gd name="T29" fmla="*/ 2147483647 h 30"/>
              <a:gd name="T30" fmla="*/ 2147483647 w 26"/>
              <a:gd name="T31" fmla="*/ 2147483647 h 30"/>
              <a:gd name="T32" fmla="*/ 2147483647 w 26"/>
              <a:gd name="T33" fmla="*/ 2147483647 h 30"/>
              <a:gd name="T34" fmla="*/ 2147483647 w 26"/>
              <a:gd name="T35" fmla="*/ 2147483647 h 30"/>
              <a:gd name="T36" fmla="*/ 2147483647 w 26"/>
              <a:gd name="T37" fmla="*/ 0 h 30"/>
              <a:gd name="T38" fmla="*/ 2147483647 w 26"/>
              <a:gd name="T39" fmla="*/ 2147483647 h 30"/>
              <a:gd name="T40" fmla="*/ 2147483647 w 26"/>
              <a:gd name="T41" fmla="*/ 2147483647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
              <a:gd name="T64" fmla="*/ 0 h 30"/>
              <a:gd name="T65" fmla="*/ 26 w 26"/>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 h="30">
                <a:moveTo>
                  <a:pt x="23" y="1"/>
                </a:moveTo>
                <a:lnTo>
                  <a:pt x="21" y="5"/>
                </a:lnTo>
                <a:lnTo>
                  <a:pt x="17" y="9"/>
                </a:lnTo>
                <a:lnTo>
                  <a:pt x="21" y="9"/>
                </a:lnTo>
                <a:lnTo>
                  <a:pt x="23" y="11"/>
                </a:lnTo>
                <a:lnTo>
                  <a:pt x="26" y="17"/>
                </a:lnTo>
                <a:lnTo>
                  <a:pt x="15" y="30"/>
                </a:lnTo>
                <a:lnTo>
                  <a:pt x="11" y="30"/>
                </a:lnTo>
                <a:lnTo>
                  <a:pt x="9" y="30"/>
                </a:lnTo>
                <a:lnTo>
                  <a:pt x="5" y="30"/>
                </a:lnTo>
                <a:lnTo>
                  <a:pt x="1" y="30"/>
                </a:lnTo>
                <a:lnTo>
                  <a:pt x="0" y="26"/>
                </a:lnTo>
                <a:lnTo>
                  <a:pt x="0" y="23"/>
                </a:lnTo>
                <a:lnTo>
                  <a:pt x="1" y="17"/>
                </a:lnTo>
                <a:lnTo>
                  <a:pt x="3" y="9"/>
                </a:lnTo>
                <a:lnTo>
                  <a:pt x="7" y="3"/>
                </a:lnTo>
                <a:lnTo>
                  <a:pt x="11" y="1"/>
                </a:lnTo>
                <a:lnTo>
                  <a:pt x="13" y="3"/>
                </a:lnTo>
                <a:lnTo>
                  <a:pt x="23" y="0"/>
                </a:lnTo>
                <a:lnTo>
                  <a:pt x="23" y="1"/>
                </a:lnTo>
                <a:close/>
              </a:path>
            </a:pathLst>
          </a:custGeom>
          <a:solidFill>
            <a:srgbClr val="EAEAEA"/>
          </a:solidFill>
          <a:ln w="2520">
            <a:solidFill>
              <a:srgbClr val="C0C0C0"/>
            </a:solidFill>
            <a:round/>
            <a:headEnd/>
            <a:tailEnd/>
          </a:ln>
        </p:spPr>
        <p:txBody>
          <a:bodyPr wrap="none" anchor="ctr"/>
          <a:lstStyle/>
          <a:p>
            <a:endParaRPr lang="en-US"/>
          </a:p>
        </p:txBody>
      </p:sp>
      <p:sp>
        <p:nvSpPr>
          <p:cNvPr id="30920" name="Freeform 202"/>
          <p:cNvSpPr>
            <a:spLocks noChangeArrowheads="1"/>
          </p:cNvSpPr>
          <p:nvPr/>
        </p:nvSpPr>
        <p:spPr bwMode="auto">
          <a:xfrm>
            <a:off x="3973513" y="2867025"/>
            <a:ext cx="95250" cy="115888"/>
          </a:xfrm>
          <a:custGeom>
            <a:avLst/>
            <a:gdLst>
              <a:gd name="T0" fmla="*/ 2147483647 w 56"/>
              <a:gd name="T1" fmla="*/ 2147483647 h 73"/>
              <a:gd name="T2" fmla="*/ 2147483647 w 56"/>
              <a:gd name="T3" fmla="*/ 2147483647 h 73"/>
              <a:gd name="T4" fmla="*/ 2147483647 w 56"/>
              <a:gd name="T5" fmla="*/ 2147483647 h 73"/>
              <a:gd name="T6" fmla="*/ 2147483647 w 56"/>
              <a:gd name="T7" fmla="*/ 2147483647 h 73"/>
              <a:gd name="T8" fmla="*/ 2147483647 w 56"/>
              <a:gd name="T9" fmla="*/ 2147483647 h 73"/>
              <a:gd name="T10" fmla="*/ 2147483647 w 56"/>
              <a:gd name="T11" fmla="*/ 2147483647 h 73"/>
              <a:gd name="T12" fmla="*/ 2147483647 w 56"/>
              <a:gd name="T13" fmla="*/ 2147483647 h 73"/>
              <a:gd name="T14" fmla="*/ 2147483647 w 56"/>
              <a:gd name="T15" fmla="*/ 2147483647 h 73"/>
              <a:gd name="T16" fmla="*/ 2147483647 w 56"/>
              <a:gd name="T17" fmla="*/ 2147483647 h 73"/>
              <a:gd name="T18" fmla="*/ 2147483647 w 56"/>
              <a:gd name="T19" fmla="*/ 2147483647 h 73"/>
              <a:gd name="T20" fmla="*/ 2147483647 w 56"/>
              <a:gd name="T21" fmla="*/ 2147483647 h 73"/>
              <a:gd name="T22" fmla="*/ 2147483647 w 56"/>
              <a:gd name="T23" fmla="*/ 2147483647 h 73"/>
              <a:gd name="T24" fmla="*/ 2147483647 w 56"/>
              <a:gd name="T25" fmla="*/ 2147483647 h 73"/>
              <a:gd name="T26" fmla="*/ 2147483647 w 56"/>
              <a:gd name="T27" fmla="*/ 2147483647 h 73"/>
              <a:gd name="T28" fmla="*/ 2147483647 w 56"/>
              <a:gd name="T29" fmla="*/ 2147483647 h 73"/>
              <a:gd name="T30" fmla="*/ 2147483647 w 56"/>
              <a:gd name="T31" fmla="*/ 2147483647 h 73"/>
              <a:gd name="T32" fmla="*/ 2147483647 w 56"/>
              <a:gd name="T33" fmla="*/ 2147483647 h 73"/>
              <a:gd name="T34" fmla="*/ 2147483647 w 56"/>
              <a:gd name="T35" fmla="*/ 2147483647 h 73"/>
              <a:gd name="T36" fmla="*/ 2147483647 w 56"/>
              <a:gd name="T37" fmla="*/ 2147483647 h 73"/>
              <a:gd name="T38" fmla="*/ 2147483647 w 56"/>
              <a:gd name="T39" fmla="*/ 2147483647 h 73"/>
              <a:gd name="T40" fmla="*/ 2147483647 w 56"/>
              <a:gd name="T41" fmla="*/ 2147483647 h 73"/>
              <a:gd name="T42" fmla="*/ 2147483647 w 56"/>
              <a:gd name="T43" fmla="*/ 2147483647 h 73"/>
              <a:gd name="T44" fmla="*/ 2147483647 w 56"/>
              <a:gd name="T45" fmla="*/ 2147483647 h 73"/>
              <a:gd name="T46" fmla="*/ 2147483647 w 56"/>
              <a:gd name="T47" fmla="*/ 2147483647 h 73"/>
              <a:gd name="T48" fmla="*/ 2147483647 w 56"/>
              <a:gd name="T49" fmla="*/ 2147483647 h 73"/>
              <a:gd name="T50" fmla="*/ 2147483647 w 56"/>
              <a:gd name="T51" fmla="*/ 2147483647 h 73"/>
              <a:gd name="T52" fmla="*/ 0 w 56"/>
              <a:gd name="T53" fmla="*/ 2147483647 h 73"/>
              <a:gd name="T54" fmla="*/ 0 w 56"/>
              <a:gd name="T55" fmla="*/ 2147483647 h 73"/>
              <a:gd name="T56" fmla="*/ 2147483647 w 56"/>
              <a:gd name="T57" fmla="*/ 2147483647 h 73"/>
              <a:gd name="T58" fmla="*/ 2147483647 w 56"/>
              <a:gd name="T59" fmla="*/ 2147483647 h 73"/>
              <a:gd name="T60" fmla="*/ 2147483647 w 56"/>
              <a:gd name="T61" fmla="*/ 2147483647 h 73"/>
              <a:gd name="T62" fmla="*/ 2147483647 w 56"/>
              <a:gd name="T63" fmla="*/ 2147483647 h 73"/>
              <a:gd name="T64" fmla="*/ 2147483647 w 56"/>
              <a:gd name="T65" fmla="*/ 2147483647 h 73"/>
              <a:gd name="T66" fmla="*/ 2147483647 w 56"/>
              <a:gd name="T67" fmla="*/ 2147483647 h 73"/>
              <a:gd name="T68" fmla="*/ 2147483647 w 56"/>
              <a:gd name="T69" fmla="*/ 2147483647 h 73"/>
              <a:gd name="T70" fmla="*/ 2147483647 w 56"/>
              <a:gd name="T71" fmla="*/ 2147483647 h 73"/>
              <a:gd name="T72" fmla="*/ 2147483647 w 56"/>
              <a:gd name="T73" fmla="*/ 2147483647 h 73"/>
              <a:gd name="T74" fmla="*/ 2147483647 w 56"/>
              <a:gd name="T75" fmla="*/ 2147483647 h 73"/>
              <a:gd name="T76" fmla="*/ 2147483647 w 56"/>
              <a:gd name="T77" fmla="*/ 2147483647 h 73"/>
              <a:gd name="T78" fmla="*/ 2147483647 w 56"/>
              <a:gd name="T79" fmla="*/ 2147483647 h 73"/>
              <a:gd name="T80" fmla="*/ 2147483647 w 56"/>
              <a:gd name="T81" fmla="*/ 2147483647 h 73"/>
              <a:gd name="T82" fmla="*/ 2147483647 w 56"/>
              <a:gd name="T83" fmla="*/ 2147483647 h 73"/>
              <a:gd name="T84" fmla="*/ 2147483647 w 56"/>
              <a:gd name="T85" fmla="*/ 2147483647 h 73"/>
              <a:gd name="T86" fmla="*/ 2147483647 w 56"/>
              <a:gd name="T87" fmla="*/ 2147483647 h 73"/>
              <a:gd name="T88" fmla="*/ 2147483647 w 56"/>
              <a:gd name="T89" fmla="*/ 2147483647 h 73"/>
              <a:gd name="T90" fmla="*/ 2147483647 w 56"/>
              <a:gd name="T91" fmla="*/ 2147483647 h 73"/>
              <a:gd name="T92" fmla="*/ 2147483647 w 56"/>
              <a:gd name="T93" fmla="*/ 2147483647 h 73"/>
              <a:gd name="T94" fmla="*/ 2147483647 w 56"/>
              <a:gd name="T95" fmla="*/ 2147483647 h 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
              <a:gd name="T145" fmla="*/ 0 h 73"/>
              <a:gd name="T146" fmla="*/ 56 w 56"/>
              <a:gd name="T147" fmla="*/ 73 h 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 h="73">
                <a:moveTo>
                  <a:pt x="10" y="60"/>
                </a:moveTo>
                <a:lnTo>
                  <a:pt x="21" y="60"/>
                </a:lnTo>
                <a:lnTo>
                  <a:pt x="23" y="54"/>
                </a:lnTo>
                <a:lnTo>
                  <a:pt x="25" y="56"/>
                </a:lnTo>
                <a:lnTo>
                  <a:pt x="27" y="58"/>
                </a:lnTo>
                <a:lnTo>
                  <a:pt x="29" y="60"/>
                </a:lnTo>
                <a:lnTo>
                  <a:pt x="33" y="60"/>
                </a:lnTo>
                <a:lnTo>
                  <a:pt x="35" y="66"/>
                </a:lnTo>
                <a:lnTo>
                  <a:pt x="37" y="70"/>
                </a:lnTo>
                <a:lnTo>
                  <a:pt x="35" y="60"/>
                </a:lnTo>
                <a:lnTo>
                  <a:pt x="33" y="50"/>
                </a:lnTo>
                <a:lnTo>
                  <a:pt x="29" y="50"/>
                </a:lnTo>
                <a:lnTo>
                  <a:pt x="27" y="50"/>
                </a:lnTo>
                <a:lnTo>
                  <a:pt x="29" y="43"/>
                </a:lnTo>
                <a:lnTo>
                  <a:pt x="31" y="35"/>
                </a:lnTo>
                <a:lnTo>
                  <a:pt x="33" y="37"/>
                </a:lnTo>
                <a:lnTo>
                  <a:pt x="37" y="37"/>
                </a:lnTo>
                <a:lnTo>
                  <a:pt x="37" y="33"/>
                </a:lnTo>
                <a:lnTo>
                  <a:pt x="37" y="31"/>
                </a:lnTo>
                <a:lnTo>
                  <a:pt x="33" y="31"/>
                </a:lnTo>
                <a:lnTo>
                  <a:pt x="31" y="31"/>
                </a:lnTo>
                <a:lnTo>
                  <a:pt x="31" y="23"/>
                </a:lnTo>
                <a:lnTo>
                  <a:pt x="31" y="18"/>
                </a:lnTo>
                <a:lnTo>
                  <a:pt x="25" y="18"/>
                </a:lnTo>
                <a:lnTo>
                  <a:pt x="23" y="16"/>
                </a:lnTo>
                <a:lnTo>
                  <a:pt x="29" y="16"/>
                </a:lnTo>
                <a:lnTo>
                  <a:pt x="33" y="12"/>
                </a:lnTo>
                <a:lnTo>
                  <a:pt x="33" y="6"/>
                </a:lnTo>
                <a:lnTo>
                  <a:pt x="33" y="0"/>
                </a:lnTo>
                <a:lnTo>
                  <a:pt x="27" y="2"/>
                </a:lnTo>
                <a:lnTo>
                  <a:pt x="23" y="6"/>
                </a:lnTo>
                <a:lnTo>
                  <a:pt x="21" y="10"/>
                </a:lnTo>
                <a:lnTo>
                  <a:pt x="19" y="14"/>
                </a:lnTo>
                <a:lnTo>
                  <a:pt x="14" y="14"/>
                </a:lnTo>
                <a:lnTo>
                  <a:pt x="10" y="14"/>
                </a:lnTo>
                <a:lnTo>
                  <a:pt x="6" y="18"/>
                </a:lnTo>
                <a:lnTo>
                  <a:pt x="2" y="22"/>
                </a:lnTo>
                <a:lnTo>
                  <a:pt x="4" y="23"/>
                </a:lnTo>
                <a:lnTo>
                  <a:pt x="6" y="25"/>
                </a:lnTo>
                <a:lnTo>
                  <a:pt x="8" y="20"/>
                </a:lnTo>
                <a:lnTo>
                  <a:pt x="12" y="20"/>
                </a:lnTo>
                <a:lnTo>
                  <a:pt x="10" y="23"/>
                </a:lnTo>
                <a:lnTo>
                  <a:pt x="12" y="25"/>
                </a:lnTo>
                <a:lnTo>
                  <a:pt x="14" y="22"/>
                </a:lnTo>
                <a:lnTo>
                  <a:pt x="12" y="18"/>
                </a:lnTo>
                <a:lnTo>
                  <a:pt x="16" y="18"/>
                </a:lnTo>
                <a:lnTo>
                  <a:pt x="19" y="18"/>
                </a:lnTo>
                <a:lnTo>
                  <a:pt x="19" y="22"/>
                </a:lnTo>
                <a:lnTo>
                  <a:pt x="19" y="25"/>
                </a:lnTo>
                <a:lnTo>
                  <a:pt x="17" y="25"/>
                </a:lnTo>
                <a:lnTo>
                  <a:pt x="16" y="23"/>
                </a:lnTo>
                <a:lnTo>
                  <a:pt x="14" y="27"/>
                </a:lnTo>
                <a:lnTo>
                  <a:pt x="12" y="31"/>
                </a:lnTo>
                <a:lnTo>
                  <a:pt x="0" y="31"/>
                </a:lnTo>
                <a:lnTo>
                  <a:pt x="0" y="35"/>
                </a:lnTo>
                <a:lnTo>
                  <a:pt x="0" y="39"/>
                </a:lnTo>
                <a:lnTo>
                  <a:pt x="4" y="39"/>
                </a:lnTo>
                <a:lnTo>
                  <a:pt x="6" y="41"/>
                </a:lnTo>
                <a:lnTo>
                  <a:pt x="6" y="45"/>
                </a:lnTo>
                <a:lnTo>
                  <a:pt x="4" y="48"/>
                </a:lnTo>
                <a:lnTo>
                  <a:pt x="4" y="54"/>
                </a:lnTo>
                <a:lnTo>
                  <a:pt x="10" y="56"/>
                </a:lnTo>
                <a:lnTo>
                  <a:pt x="10" y="58"/>
                </a:lnTo>
                <a:lnTo>
                  <a:pt x="10" y="60"/>
                </a:lnTo>
                <a:close/>
                <a:moveTo>
                  <a:pt x="50" y="64"/>
                </a:moveTo>
                <a:lnTo>
                  <a:pt x="46" y="64"/>
                </a:lnTo>
                <a:lnTo>
                  <a:pt x="40" y="66"/>
                </a:lnTo>
                <a:lnTo>
                  <a:pt x="40" y="68"/>
                </a:lnTo>
                <a:lnTo>
                  <a:pt x="40" y="71"/>
                </a:lnTo>
                <a:lnTo>
                  <a:pt x="42" y="73"/>
                </a:lnTo>
                <a:lnTo>
                  <a:pt x="46" y="73"/>
                </a:lnTo>
                <a:lnTo>
                  <a:pt x="50" y="71"/>
                </a:lnTo>
                <a:lnTo>
                  <a:pt x="56" y="68"/>
                </a:lnTo>
                <a:lnTo>
                  <a:pt x="56" y="66"/>
                </a:lnTo>
                <a:lnTo>
                  <a:pt x="56" y="64"/>
                </a:lnTo>
                <a:lnTo>
                  <a:pt x="54" y="64"/>
                </a:lnTo>
                <a:lnTo>
                  <a:pt x="50" y="64"/>
                </a:lnTo>
                <a:close/>
                <a:moveTo>
                  <a:pt x="50" y="37"/>
                </a:moveTo>
                <a:lnTo>
                  <a:pt x="46" y="43"/>
                </a:lnTo>
                <a:lnTo>
                  <a:pt x="48" y="43"/>
                </a:lnTo>
                <a:lnTo>
                  <a:pt x="48" y="47"/>
                </a:lnTo>
                <a:lnTo>
                  <a:pt x="42" y="43"/>
                </a:lnTo>
                <a:lnTo>
                  <a:pt x="40" y="45"/>
                </a:lnTo>
                <a:lnTo>
                  <a:pt x="37" y="48"/>
                </a:lnTo>
                <a:lnTo>
                  <a:pt x="39" y="52"/>
                </a:lnTo>
                <a:lnTo>
                  <a:pt x="40" y="54"/>
                </a:lnTo>
                <a:lnTo>
                  <a:pt x="42" y="58"/>
                </a:lnTo>
                <a:lnTo>
                  <a:pt x="48" y="58"/>
                </a:lnTo>
                <a:lnTo>
                  <a:pt x="48" y="60"/>
                </a:lnTo>
                <a:lnTo>
                  <a:pt x="50" y="58"/>
                </a:lnTo>
                <a:lnTo>
                  <a:pt x="56" y="56"/>
                </a:lnTo>
                <a:lnTo>
                  <a:pt x="56" y="48"/>
                </a:lnTo>
                <a:lnTo>
                  <a:pt x="56" y="37"/>
                </a:lnTo>
                <a:lnTo>
                  <a:pt x="52" y="37"/>
                </a:lnTo>
                <a:lnTo>
                  <a:pt x="50" y="37"/>
                </a:lnTo>
                <a:close/>
              </a:path>
            </a:pathLst>
          </a:custGeom>
          <a:solidFill>
            <a:srgbClr val="EAEAEA"/>
          </a:solidFill>
          <a:ln w="2520">
            <a:solidFill>
              <a:srgbClr val="C0C0C0"/>
            </a:solidFill>
            <a:round/>
            <a:headEnd/>
            <a:tailEnd/>
          </a:ln>
        </p:spPr>
        <p:txBody>
          <a:bodyPr wrap="none" anchor="ctr"/>
          <a:lstStyle/>
          <a:p>
            <a:endParaRPr lang="en-US"/>
          </a:p>
        </p:txBody>
      </p:sp>
      <p:sp>
        <p:nvSpPr>
          <p:cNvPr id="30921" name="Freeform 203"/>
          <p:cNvSpPr>
            <a:spLocks noChangeArrowheads="1"/>
          </p:cNvSpPr>
          <p:nvPr/>
        </p:nvSpPr>
        <p:spPr bwMode="auto">
          <a:xfrm>
            <a:off x="4038600" y="3048000"/>
            <a:ext cx="127000" cy="73025"/>
          </a:xfrm>
          <a:custGeom>
            <a:avLst/>
            <a:gdLst>
              <a:gd name="T0" fmla="*/ 2147483647 w 75"/>
              <a:gd name="T1" fmla="*/ 2147483647 h 46"/>
              <a:gd name="T2" fmla="*/ 2147483647 w 75"/>
              <a:gd name="T3" fmla="*/ 2147483647 h 46"/>
              <a:gd name="T4" fmla="*/ 2147483647 w 75"/>
              <a:gd name="T5" fmla="*/ 2147483647 h 46"/>
              <a:gd name="T6" fmla="*/ 2147483647 w 75"/>
              <a:gd name="T7" fmla="*/ 2147483647 h 46"/>
              <a:gd name="T8" fmla="*/ 2147483647 w 75"/>
              <a:gd name="T9" fmla="*/ 2147483647 h 46"/>
              <a:gd name="T10" fmla="*/ 2147483647 w 75"/>
              <a:gd name="T11" fmla="*/ 2147483647 h 46"/>
              <a:gd name="T12" fmla="*/ 2147483647 w 75"/>
              <a:gd name="T13" fmla="*/ 2147483647 h 46"/>
              <a:gd name="T14" fmla="*/ 2147483647 w 75"/>
              <a:gd name="T15" fmla="*/ 2147483647 h 46"/>
              <a:gd name="T16" fmla="*/ 2147483647 w 75"/>
              <a:gd name="T17" fmla="*/ 2147483647 h 46"/>
              <a:gd name="T18" fmla="*/ 2147483647 w 75"/>
              <a:gd name="T19" fmla="*/ 2147483647 h 46"/>
              <a:gd name="T20" fmla="*/ 2147483647 w 75"/>
              <a:gd name="T21" fmla="*/ 2147483647 h 46"/>
              <a:gd name="T22" fmla="*/ 2147483647 w 75"/>
              <a:gd name="T23" fmla="*/ 2147483647 h 46"/>
              <a:gd name="T24" fmla="*/ 2147483647 w 75"/>
              <a:gd name="T25" fmla="*/ 2147483647 h 46"/>
              <a:gd name="T26" fmla="*/ 2147483647 w 75"/>
              <a:gd name="T27" fmla="*/ 2147483647 h 46"/>
              <a:gd name="T28" fmla="*/ 2147483647 w 75"/>
              <a:gd name="T29" fmla="*/ 2147483647 h 46"/>
              <a:gd name="T30" fmla="*/ 2147483647 w 75"/>
              <a:gd name="T31" fmla="*/ 2147483647 h 46"/>
              <a:gd name="T32" fmla="*/ 2147483647 w 75"/>
              <a:gd name="T33" fmla="*/ 2147483647 h 46"/>
              <a:gd name="T34" fmla="*/ 2147483647 w 75"/>
              <a:gd name="T35" fmla="*/ 2147483647 h 46"/>
              <a:gd name="T36" fmla="*/ 2147483647 w 75"/>
              <a:gd name="T37" fmla="*/ 2147483647 h 46"/>
              <a:gd name="T38" fmla="*/ 2147483647 w 75"/>
              <a:gd name="T39" fmla="*/ 2147483647 h 46"/>
              <a:gd name="T40" fmla="*/ 2147483647 w 75"/>
              <a:gd name="T41" fmla="*/ 0 h 46"/>
              <a:gd name="T42" fmla="*/ 2147483647 w 75"/>
              <a:gd name="T43" fmla="*/ 2147483647 h 46"/>
              <a:gd name="T44" fmla="*/ 2147483647 w 75"/>
              <a:gd name="T45" fmla="*/ 2147483647 h 46"/>
              <a:gd name="T46" fmla="*/ 2147483647 w 75"/>
              <a:gd name="T47" fmla="*/ 2147483647 h 46"/>
              <a:gd name="T48" fmla="*/ 2147483647 w 75"/>
              <a:gd name="T49" fmla="*/ 2147483647 h 46"/>
              <a:gd name="T50" fmla="*/ 2147483647 w 75"/>
              <a:gd name="T51" fmla="*/ 2147483647 h 46"/>
              <a:gd name="T52" fmla="*/ 2147483647 w 75"/>
              <a:gd name="T53" fmla="*/ 2147483647 h 46"/>
              <a:gd name="T54" fmla="*/ 0 w 75"/>
              <a:gd name="T55" fmla="*/ 2147483647 h 46"/>
              <a:gd name="T56" fmla="*/ 0 w 75"/>
              <a:gd name="T57" fmla="*/ 2147483647 h 46"/>
              <a:gd name="T58" fmla="*/ 0 w 75"/>
              <a:gd name="T59" fmla="*/ 2147483647 h 46"/>
              <a:gd name="T60" fmla="*/ 2147483647 w 75"/>
              <a:gd name="T61" fmla="*/ 2147483647 h 46"/>
              <a:gd name="T62" fmla="*/ 2147483647 w 75"/>
              <a:gd name="T63" fmla="*/ 2147483647 h 46"/>
              <a:gd name="T64" fmla="*/ 2147483647 w 75"/>
              <a:gd name="T65" fmla="*/ 2147483647 h 46"/>
              <a:gd name="T66" fmla="*/ 2147483647 w 75"/>
              <a:gd name="T67" fmla="*/ 2147483647 h 46"/>
              <a:gd name="T68" fmla="*/ 2147483647 w 75"/>
              <a:gd name="T69" fmla="*/ 2147483647 h 46"/>
              <a:gd name="T70" fmla="*/ 2147483647 w 75"/>
              <a:gd name="T71" fmla="*/ 2147483647 h 46"/>
              <a:gd name="T72" fmla="*/ 2147483647 w 75"/>
              <a:gd name="T73" fmla="*/ 2147483647 h 46"/>
              <a:gd name="T74" fmla="*/ 2147483647 w 75"/>
              <a:gd name="T75" fmla="*/ 2147483647 h 46"/>
              <a:gd name="T76" fmla="*/ 2147483647 w 75"/>
              <a:gd name="T77" fmla="*/ 2147483647 h 46"/>
              <a:gd name="T78" fmla="*/ 2147483647 w 75"/>
              <a:gd name="T79" fmla="*/ 2147483647 h 46"/>
              <a:gd name="T80" fmla="*/ 2147483647 w 75"/>
              <a:gd name="T81" fmla="*/ 2147483647 h 46"/>
              <a:gd name="T82" fmla="*/ 2147483647 w 75"/>
              <a:gd name="T83" fmla="*/ 2147483647 h 46"/>
              <a:gd name="T84" fmla="*/ 2147483647 w 75"/>
              <a:gd name="T85" fmla="*/ 2147483647 h 46"/>
              <a:gd name="T86" fmla="*/ 2147483647 w 75"/>
              <a:gd name="T87" fmla="*/ 2147483647 h 46"/>
              <a:gd name="T88" fmla="*/ 2147483647 w 75"/>
              <a:gd name="T89" fmla="*/ 2147483647 h 46"/>
              <a:gd name="T90" fmla="*/ 2147483647 w 75"/>
              <a:gd name="T91" fmla="*/ 2147483647 h 46"/>
              <a:gd name="T92" fmla="*/ 2147483647 w 75"/>
              <a:gd name="T93" fmla="*/ 2147483647 h 46"/>
              <a:gd name="T94" fmla="*/ 2147483647 w 75"/>
              <a:gd name="T95" fmla="*/ 2147483647 h 46"/>
              <a:gd name="T96" fmla="*/ 2147483647 w 75"/>
              <a:gd name="T97" fmla="*/ 2147483647 h 46"/>
              <a:gd name="T98" fmla="*/ 2147483647 w 75"/>
              <a:gd name="T99" fmla="*/ 2147483647 h 46"/>
              <a:gd name="T100" fmla="*/ 2147483647 w 75"/>
              <a:gd name="T101" fmla="*/ 2147483647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5"/>
              <a:gd name="T154" fmla="*/ 0 h 46"/>
              <a:gd name="T155" fmla="*/ 75 w 75"/>
              <a:gd name="T156" fmla="*/ 46 h 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5" h="46">
                <a:moveTo>
                  <a:pt x="59" y="42"/>
                </a:moveTo>
                <a:lnTo>
                  <a:pt x="61" y="40"/>
                </a:lnTo>
                <a:lnTo>
                  <a:pt x="65" y="36"/>
                </a:lnTo>
                <a:lnTo>
                  <a:pt x="67" y="34"/>
                </a:lnTo>
                <a:lnTo>
                  <a:pt x="67" y="31"/>
                </a:lnTo>
                <a:lnTo>
                  <a:pt x="73" y="29"/>
                </a:lnTo>
                <a:lnTo>
                  <a:pt x="75" y="29"/>
                </a:lnTo>
                <a:lnTo>
                  <a:pt x="73" y="25"/>
                </a:lnTo>
                <a:lnTo>
                  <a:pt x="71" y="21"/>
                </a:lnTo>
                <a:lnTo>
                  <a:pt x="67" y="17"/>
                </a:lnTo>
                <a:lnTo>
                  <a:pt x="63" y="15"/>
                </a:lnTo>
                <a:lnTo>
                  <a:pt x="59" y="15"/>
                </a:lnTo>
                <a:lnTo>
                  <a:pt x="56" y="13"/>
                </a:lnTo>
                <a:lnTo>
                  <a:pt x="50" y="9"/>
                </a:lnTo>
                <a:lnTo>
                  <a:pt x="46" y="9"/>
                </a:lnTo>
                <a:lnTo>
                  <a:pt x="44" y="8"/>
                </a:lnTo>
                <a:lnTo>
                  <a:pt x="40" y="6"/>
                </a:lnTo>
                <a:lnTo>
                  <a:pt x="36" y="6"/>
                </a:lnTo>
                <a:lnTo>
                  <a:pt x="35" y="4"/>
                </a:lnTo>
                <a:lnTo>
                  <a:pt x="31" y="2"/>
                </a:lnTo>
                <a:lnTo>
                  <a:pt x="25" y="0"/>
                </a:lnTo>
                <a:lnTo>
                  <a:pt x="23" y="2"/>
                </a:lnTo>
                <a:lnTo>
                  <a:pt x="17" y="4"/>
                </a:lnTo>
                <a:lnTo>
                  <a:pt x="11" y="8"/>
                </a:lnTo>
                <a:lnTo>
                  <a:pt x="10" y="9"/>
                </a:lnTo>
                <a:lnTo>
                  <a:pt x="6" y="13"/>
                </a:lnTo>
                <a:lnTo>
                  <a:pt x="2" y="13"/>
                </a:lnTo>
                <a:lnTo>
                  <a:pt x="0" y="13"/>
                </a:lnTo>
                <a:lnTo>
                  <a:pt x="0" y="15"/>
                </a:lnTo>
                <a:lnTo>
                  <a:pt x="2" y="17"/>
                </a:lnTo>
                <a:lnTo>
                  <a:pt x="4" y="23"/>
                </a:lnTo>
                <a:lnTo>
                  <a:pt x="6" y="25"/>
                </a:lnTo>
                <a:lnTo>
                  <a:pt x="8" y="29"/>
                </a:lnTo>
                <a:lnTo>
                  <a:pt x="8" y="34"/>
                </a:lnTo>
                <a:lnTo>
                  <a:pt x="11" y="36"/>
                </a:lnTo>
                <a:lnTo>
                  <a:pt x="15" y="38"/>
                </a:lnTo>
                <a:lnTo>
                  <a:pt x="19" y="42"/>
                </a:lnTo>
                <a:lnTo>
                  <a:pt x="21" y="44"/>
                </a:lnTo>
                <a:lnTo>
                  <a:pt x="23" y="46"/>
                </a:lnTo>
                <a:lnTo>
                  <a:pt x="27" y="46"/>
                </a:lnTo>
                <a:lnTo>
                  <a:pt x="29" y="46"/>
                </a:lnTo>
                <a:lnTo>
                  <a:pt x="33" y="40"/>
                </a:lnTo>
                <a:lnTo>
                  <a:pt x="35" y="38"/>
                </a:lnTo>
                <a:lnTo>
                  <a:pt x="36" y="38"/>
                </a:lnTo>
                <a:lnTo>
                  <a:pt x="40" y="40"/>
                </a:lnTo>
                <a:lnTo>
                  <a:pt x="46" y="42"/>
                </a:lnTo>
                <a:lnTo>
                  <a:pt x="50" y="44"/>
                </a:lnTo>
                <a:lnTo>
                  <a:pt x="56" y="42"/>
                </a:lnTo>
                <a:lnTo>
                  <a:pt x="59" y="42"/>
                </a:lnTo>
                <a:close/>
              </a:path>
            </a:pathLst>
          </a:custGeom>
          <a:solidFill>
            <a:srgbClr val="EAEAEA"/>
          </a:solidFill>
          <a:ln w="2520">
            <a:solidFill>
              <a:srgbClr val="C0C0C0"/>
            </a:solidFill>
            <a:round/>
            <a:headEnd/>
            <a:tailEnd/>
          </a:ln>
        </p:spPr>
        <p:txBody>
          <a:bodyPr wrap="none" anchor="ctr"/>
          <a:lstStyle/>
          <a:p>
            <a:endParaRPr lang="en-US"/>
          </a:p>
        </p:txBody>
      </p:sp>
      <p:sp>
        <p:nvSpPr>
          <p:cNvPr id="30922" name="Freeform 204"/>
          <p:cNvSpPr>
            <a:spLocks noChangeArrowheads="1"/>
          </p:cNvSpPr>
          <p:nvPr/>
        </p:nvSpPr>
        <p:spPr bwMode="auto">
          <a:xfrm>
            <a:off x="4486275" y="3503613"/>
            <a:ext cx="49213" cy="26987"/>
          </a:xfrm>
          <a:custGeom>
            <a:avLst/>
            <a:gdLst>
              <a:gd name="T0" fmla="*/ 2147483647 w 29"/>
              <a:gd name="T1" fmla="*/ 2147483647 h 17"/>
              <a:gd name="T2" fmla="*/ 2147483647 w 29"/>
              <a:gd name="T3" fmla="*/ 2147483647 h 17"/>
              <a:gd name="T4" fmla="*/ 2147483647 w 29"/>
              <a:gd name="T5" fmla="*/ 2147483647 h 17"/>
              <a:gd name="T6" fmla="*/ 2147483647 w 29"/>
              <a:gd name="T7" fmla="*/ 2147483647 h 17"/>
              <a:gd name="T8" fmla="*/ 2147483647 w 29"/>
              <a:gd name="T9" fmla="*/ 2147483647 h 17"/>
              <a:gd name="T10" fmla="*/ 2147483647 w 29"/>
              <a:gd name="T11" fmla="*/ 2147483647 h 17"/>
              <a:gd name="T12" fmla="*/ 0 w 29"/>
              <a:gd name="T13" fmla="*/ 2147483647 h 17"/>
              <a:gd name="T14" fmla="*/ 0 w 29"/>
              <a:gd name="T15" fmla="*/ 2147483647 h 17"/>
              <a:gd name="T16" fmla="*/ 2147483647 w 29"/>
              <a:gd name="T17" fmla="*/ 2147483647 h 17"/>
              <a:gd name="T18" fmla="*/ 2147483647 w 29"/>
              <a:gd name="T19" fmla="*/ 2147483647 h 17"/>
              <a:gd name="T20" fmla="*/ 2147483647 w 29"/>
              <a:gd name="T21" fmla="*/ 2147483647 h 17"/>
              <a:gd name="T22" fmla="*/ 2147483647 w 29"/>
              <a:gd name="T23" fmla="*/ 2147483647 h 17"/>
              <a:gd name="T24" fmla="*/ 2147483647 w 29"/>
              <a:gd name="T25" fmla="*/ 2147483647 h 17"/>
              <a:gd name="T26" fmla="*/ 2147483647 w 29"/>
              <a:gd name="T27" fmla="*/ 2147483647 h 17"/>
              <a:gd name="T28" fmla="*/ 2147483647 w 29"/>
              <a:gd name="T29" fmla="*/ 2147483647 h 17"/>
              <a:gd name="T30" fmla="*/ 2147483647 w 29"/>
              <a:gd name="T31" fmla="*/ 2147483647 h 17"/>
              <a:gd name="T32" fmla="*/ 2147483647 w 29"/>
              <a:gd name="T33" fmla="*/ 2147483647 h 17"/>
              <a:gd name="T34" fmla="*/ 2147483647 w 29"/>
              <a:gd name="T35" fmla="*/ 2147483647 h 17"/>
              <a:gd name="T36" fmla="*/ 2147483647 w 29"/>
              <a:gd name="T37" fmla="*/ 2147483647 h 17"/>
              <a:gd name="T38" fmla="*/ 2147483647 w 29"/>
              <a:gd name="T39" fmla="*/ 0 h 17"/>
              <a:gd name="T40" fmla="*/ 2147483647 w 29"/>
              <a:gd name="T41" fmla="*/ 2147483647 h 17"/>
              <a:gd name="T42" fmla="*/ 2147483647 w 29"/>
              <a:gd name="T43" fmla="*/ 2147483647 h 17"/>
              <a:gd name="T44" fmla="*/ 2147483647 w 29"/>
              <a:gd name="T45" fmla="*/ 2147483647 h 17"/>
              <a:gd name="T46" fmla="*/ 2147483647 w 29"/>
              <a:gd name="T47" fmla="*/ 2147483647 h 17"/>
              <a:gd name="T48" fmla="*/ 2147483647 w 29"/>
              <a:gd name="T49" fmla="*/ 2147483647 h 17"/>
              <a:gd name="T50" fmla="*/ 2147483647 w 29"/>
              <a:gd name="T51" fmla="*/ 2147483647 h 17"/>
              <a:gd name="T52" fmla="*/ 2147483647 w 29"/>
              <a:gd name="T53" fmla="*/ 2147483647 h 17"/>
              <a:gd name="T54" fmla="*/ 2147483647 w 29"/>
              <a:gd name="T55" fmla="*/ 2147483647 h 17"/>
              <a:gd name="T56" fmla="*/ 2147483647 w 29"/>
              <a:gd name="T57" fmla="*/ 2147483647 h 17"/>
              <a:gd name="T58" fmla="*/ 2147483647 w 29"/>
              <a:gd name="T59" fmla="*/ 2147483647 h 17"/>
              <a:gd name="T60" fmla="*/ 2147483647 w 29"/>
              <a:gd name="T61" fmla="*/ 2147483647 h 17"/>
              <a:gd name="T62" fmla="*/ 2147483647 w 29"/>
              <a:gd name="T63" fmla="*/ 2147483647 h 17"/>
              <a:gd name="T64" fmla="*/ 2147483647 w 29"/>
              <a:gd name="T65" fmla="*/ 2147483647 h 17"/>
              <a:gd name="T66" fmla="*/ 2147483647 w 29"/>
              <a:gd name="T67" fmla="*/ 2147483647 h 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
              <a:gd name="T103" fmla="*/ 0 h 17"/>
              <a:gd name="T104" fmla="*/ 29 w 29"/>
              <a:gd name="T105" fmla="*/ 17 h 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 h="17">
                <a:moveTo>
                  <a:pt x="20" y="13"/>
                </a:moveTo>
                <a:lnTo>
                  <a:pt x="18" y="15"/>
                </a:lnTo>
                <a:lnTo>
                  <a:pt x="16" y="17"/>
                </a:lnTo>
                <a:lnTo>
                  <a:pt x="10" y="17"/>
                </a:lnTo>
                <a:lnTo>
                  <a:pt x="4" y="17"/>
                </a:lnTo>
                <a:lnTo>
                  <a:pt x="2" y="15"/>
                </a:lnTo>
                <a:lnTo>
                  <a:pt x="0" y="13"/>
                </a:lnTo>
                <a:lnTo>
                  <a:pt x="0" y="12"/>
                </a:lnTo>
                <a:lnTo>
                  <a:pt x="2" y="12"/>
                </a:lnTo>
                <a:lnTo>
                  <a:pt x="4" y="13"/>
                </a:lnTo>
                <a:lnTo>
                  <a:pt x="8" y="13"/>
                </a:lnTo>
                <a:lnTo>
                  <a:pt x="10" y="12"/>
                </a:lnTo>
                <a:lnTo>
                  <a:pt x="12" y="10"/>
                </a:lnTo>
                <a:lnTo>
                  <a:pt x="14" y="12"/>
                </a:lnTo>
                <a:lnTo>
                  <a:pt x="16" y="12"/>
                </a:lnTo>
                <a:lnTo>
                  <a:pt x="20" y="13"/>
                </a:lnTo>
                <a:close/>
                <a:moveTo>
                  <a:pt x="20" y="13"/>
                </a:moveTo>
                <a:lnTo>
                  <a:pt x="25" y="4"/>
                </a:lnTo>
                <a:lnTo>
                  <a:pt x="29" y="0"/>
                </a:lnTo>
                <a:lnTo>
                  <a:pt x="25" y="4"/>
                </a:lnTo>
                <a:lnTo>
                  <a:pt x="22" y="6"/>
                </a:lnTo>
                <a:lnTo>
                  <a:pt x="12" y="8"/>
                </a:lnTo>
                <a:lnTo>
                  <a:pt x="2" y="10"/>
                </a:lnTo>
                <a:lnTo>
                  <a:pt x="2" y="12"/>
                </a:lnTo>
                <a:lnTo>
                  <a:pt x="4" y="13"/>
                </a:lnTo>
                <a:lnTo>
                  <a:pt x="8" y="13"/>
                </a:lnTo>
                <a:lnTo>
                  <a:pt x="10" y="12"/>
                </a:lnTo>
                <a:lnTo>
                  <a:pt x="12" y="10"/>
                </a:lnTo>
                <a:lnTo>
                  <a:pt x="14" y="12"/>
                </a:lnTo>
                <a:lnTo>
                  <a:pt x="16" y="12"/>
                </a:lnTo>
                <a:lnTo>
                  <a:pt x="20" y="13"/>
                </a:lnTo>
                <a:close/>
              </a:path>
            </a:pathLst>
          </a:custGeom>
          <a:solidFill>
            <a:srgbClr val="EAEAEA"/>
          </a:solidFill>
          <a:ln w="2520">
            <a:solidFill>
              <a:srgbClr val="C0C0C0"/>
            </a:solidFill>
            <a:round/>
            <a:headEnd/>
            <a:tailEnd/>
          </a:ln>
        </p:spPr>
        <p:txBody>
          <a:bodyPr wrap="none" anchor="ctr"/>
          <a:lstStyle/>
          <a:p>
            <a:endParaRPr lang="en-US"/>
          </a:p>
        </p:txBody>
      </p:sp>
      <p:sp>
        <p:nvSpPr>
          <p:cNvPr id="30923" name="Freeform 205"/>
          <p:cNvSpPr>
            <a:spLocks noChangeArrowheads="1"/>
          </p:cNvSpPr>
          <p:nvPr/>
        </p:nvSpPr>
        <p:spPr bwMode="auto">
          <a:xfrm>
            <a:off x="2011363" y="3824288"/>
            <a:ext cx="211137" cy="87312"/>
          </a:xfrm>
          <a:custGeom>
            <a:avLst/>
            <a:gdLst>
              <a:gd name="T0" fmla="*/ 2147483647 w 124"/>
              <a:gd name="T1" fmla="*/ 2147483647 h 55"/>
              <a:gd name="T2" fmla="*/ 2147483647 w 124"/>
              <a:gd name="T3" fmla="*/ 2147483647 h 55"/>
              <a:gd name="T4" fmla="*/ 2147483647 w 124"/>
              <a:gd name="T5" fmla="*/ 2147483647 h 55"/>
              <a:gd name="T6" fmla="*/ 2147483647 w 124"/>
              <a:gd name="T7" fmla="*/ 2147483647 h 55"/>
              <a:gd name="T8" fmla="*/ 2147483647 w 124"/>
              <a:gd name="T9" fmla="*/ 2147483647 h 55"/>
              <a:gd name="T10" fmla="*/ 2147483647 w 124"/>
              <a:gd name="T11" fmla="*/ 2147483647 h 55"/>
              <a:gd name="T12" fmla="*/ 2147483647 w 124"/>
              <a:gd name="T13" fmla="*/ 2147483647 h 55"/>
              <a:gd name="T14" fmla="*/ 2147483647 w 124"/>
              <a:gd name="T15" fmla="*/ 2147483647 h 55"/>
              <a:gd name="T16" fmla="*/ 2147483647 w 124"/>
              <a:gd name="T17" fmla="*/ 2147483647 h 55"/>
              <a:gd name="T18" fmla="*/ 2147483647 w 124"/>
              <a:gd name="T19" fmla="*/ 0 h 55"/>
              <a:gd name="T20" fmla="*/ 2147483647 w 124"/>
              <a:gd name="T21" fmla="*/ 2147483647 h 55"/>
              <a:gd name="T22" fmla="*/ 2147483647 w 124"/>
              <a:gd name="T23" fmla="*/ 2147483647 h 55"/>
              <a:gd name="T24" fmla="*/ 2147483647 w 124"/>
              <a:gd name="T25" fmla="*/ 2147483647 h 55"/>
              <a:gd name="T26" fmla="*/ 0 w 124"/>
              <a:gd name="T27" fmla="*/ 2147483647 h 55"/>
              <a:gd name="T28" fmla="*/ 2147483647 w 124"/>
              <a:gd name="T29" fmla="*/ 2147483647 h 55"/>
              <a:gd name="T30" fmla="*/ 2147483647 w 124"/>
              <a:gd name="T31" fmla="*/ 2147483647 h 55"/>
              <a:gd name="T32" fmla="*/ 2147483647 w 124"/>
              <a:gd name="T33" fmla="*/ 2147483647 h 55"/>
              <a:gd name="T34" fmla="*/ 2147483647 w 124"/>
              <a:gd name="T35" fmla="*/ 2147483647 h 55"/>
              <a:gd name="T36" fmla="*/ 2147483647 w 124"/>
              <a:gd name="T37" fmla="*/ 2147483647 h 55"/>
              <a:gd name="T38" fmla="*/ 2147483647 w 124"/>
              <a:gd name="T39" fmla="*/ 2147483647 h 55"/>
              <a:gd name="T40" fmla="*/ 2147483647 w 124"/>
              <a:gd name="T41" fmla="*/ 2147483647 h 55"/>
              <a:gd name="T42" fmla="*/ 2147483647 w 124"/>
              <a:gd name="T43" fmla="*/ 2147483647 h 55"/>
              <a:gd name="T44" fmla="*/ 2147483647 w 124"/>
              <a:gd name="T45" fmla="*/ 2147483647 h 55"/>
              <a:gd name="T46" fmla="*/ 2147483647 w 124"/>
              <a:gd name="T47" fmla="*/ 2147483647 h 55"/>
              <a:gd name="T48" fmla="*/ 2147483647 w 124"/>
              <a:gd name="T49" fmla="*/ 2147483647 h 55"/>
              <a:gd name="T50" fmla="*/ 2147483647 w 124"/>
              <a:gd name="T51" fmla="*/ 2147483647 h 55"/>
              <a:gd name="T52" fmla="*/ 2147483647 w 124"/>
              <a:gd name="T53" fmla="*/ 2147483647 h 55"/>
              <a:gd name="T54" fmla="*/ 2147483647 w 124"/>
              <a:gd name="T55" fmla="*/ 2147483647 h 55"/>
              <a:gd name="T56" fmla="*/ 2147483647 w 124"/>
              <a:gd name="T57" fmla="*/ 2147483647 h 55"/>
              <a:gd name="T58" fmla="*/ 2147483647 w 124"/>
              <a:gd name="T59" fmla="*/ 2147483647 h 55"/>
              <a:gd name="T60" fmla="*/ 2147483647 w 124"/>
              <a:gd name="T61" fmla="*/ 2147483647 h 55"/>
              <a:gd name="T62" fmla="*/ 2147483647 w 124"/>
              <a:gd name="T63" fmla="*/ 2147483647 h 55"/>
              <a:gd name="T64" fmla="*/ 2147483647 w 124"/>
              <a:gd name="T65" fmla="*/ 2147483647 h 55"/>
              <a:gd name="T66" fmla="*/ 2147483647 w 124"/>
              <a:gd name="T67" fmla="*/ 2147483647 h 55"/>
              <a:gd name="T68" fmla="*/ 2147483647 w 124"/>
              <a:gd name="T69" fmla="*/ 2147483647 h 55"/>
              <a:gd name="T70" fmla="*/ 2147483647 w 124"/>
              <a:gd name="T71" fmla="*/ 2147483647 h 55"/>
              <a:gd name="T72" fmla="*/ 2147483647 w 124"/>
              <a:gd name="T73" fmla="*/ 2147483647 h 55"/>
              <a:gd name="T74" fmla="*/ 2147483647 w 124"/>
              <a:gd name="T75" fmla="*/ 2147483647 h 55"/>
              <a:gd name="T76" fmla="*/ 2147483647 w 124"/>
              <a:gd name="T77" fmla="*/ 2147483647 h 55"/>
              <a:gd name="T78" fmla="*/ 2147483647 w 124"/>
              <a:gd name="T79" fmla="*/ 2147483647 h 55"/>
              <a:gd name="T80" fmla="*/ 2147483647 w 124"/>
              <a:gd name="T81" fmla="*/ 2147483647 h 55"/>
              <a:gd name="T82" fmla="*/ 2147483647 w 124"/>
              <a:gd name="T83" fmla="*/ 2147483647 h 55"/>
              <a:gd name="T84" fmla="*/ 2147483647 w 124"/>
              <a:gd name="T85" fmla="*/ 2147483647 h 55"/>
              <a:gd name="T86" fmla="*/ 2147483647 w 124"/>
              <a:gd name="T87" fmla="*/ 2147483647 h 55"/>
              <a:gd name="T88" fmla="*/ 2147483647 w 124"/>
              <a:gd name="T89" fmla="*/ 2147483647 h 55"/>
              <a:gd name="T90" fmla="*/ 2147483647 w 124"/>
              <a:gd name="T91" fmla="*/ 2147483647 h 55"/>
              <a:gd name="T92" fmla="*/ 2147483647 w 124"/>
              <a:gd name="T93" fmla="*/ 2147483647 h 55"/>
              <a:gd name="T94" fmla="*/ 2147483647 w 124"/>
              <a:gd name="T95" fmla="*/ 2147483647 h 55"/>
              <a:gd name="T96" fmla="*/ 2147483647 w 124"/>
              <a:gd name="T97" fmla="*/ 2147483647 h 55"/>
              <a:gd name="T98" fmla="*/ 2147483647 w 124"/>
              <a:gd name="T99" fmla="*/ 2147483647 h 55"/>
              <a:gd name="T100" fmla="*/ 2147483647 w 124"/>
              <a:gd name="T101" fmla="*/ 2147483647 h 55"/>
              <a:gd name="T102" fmla="*/ 2147483647 w 124"/>
              <a:gd name="T103" fmla="*/ 2147483647 h 55"/>
              <a:gd name="T104" fmla="*/ 2147483647 w 124"/>
              <a:gd name="T105" fmla="*/ 2147483647 h 55"/>
              <a:gd name="T106" fmla="*/ 2147483647 w 124"/>
              <a:gd name="T107" fmla="*/ 2147483647 h 55"/>
              <a:gd name="T108" fmla="*/ 2147483647 w 124"/>
              <a:gd name="T109" fmla="*/ 2147483647 h 55"/>
              <a:gd name="T110" fmla="*/ 2147483647 w 124"/>
              <a:gd name="T111" fmla="*/ 2147483647 h 55"/>
              <a:gd name="T112" fmla="*/ 2147483647 w 124"/>
              <a:gd name="T113" fmla="*/ 2147483647 h 55"/>
              <a:gd name="T114" fmla="*/ 2147483647 w 124"/>
              <a:gd name="T115" fmla="*/ 0 h 5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4"/>
              <a:gd name="T175" fmla="*/ 0 h 55"/>
              <a:gd name="T176" fmla="*/ 124 w 124"/>
              <a:gd name="T177" fmla="*/ 55 h 5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4" h="55">
                <a:moveTo>
                  <a:pt x="19" y="17"/>
                </a:moveTo>
                <a:lnTo>
                  <a:pt x="19" y="21"/>
                </a:lnTo>
                <a:lnTo>
                  <a:pt x="21" y="24"/>
                </a:lnTo>
                <a:lnTo>
                  <a:pt x="17" y="26"/>
                </a:lnTo>
                <a:lnTo>
                  <a:pt x="19" y="26"/>
                </a:lnTo>
                <a:lnTo>
                  <a:pt x="23" y="23"/>
                </a:lnTo>
                <a:lnTo>
                  <a:pt x="25" y="19"/>
                </a:lnTo>
                <a:lnTo>
                  <a:pt x="21" y="19"/>
                </a:lnTo>
                <a:lnTo>
                  <a:pt x="19" y="17"/>
                </a:lnTo>
                <a:close/>
                <a:moveTo>
                  <a:pt x="19" y="0"/>
                </a:moveTo>
                <a:lnTo>
                  <a:pt x="11" y="3"/>
                </a:lnTo>
                <a:lnTo>
                  <a:pt x="6" y="9"/>
                </a:lnTo>
                <a:lnTo>
                  <a:pt x="2" y="15"/>
                </a:lnTo>
                <a:lnTo>
                  <a:pt x="0" y="21"/>
                </a:lnTo>
                <a:lnTo>
                  <a:pt x="4" y="21"/>
                </a:lnTo>
                <a:lnTo>
                  <a:pt x="9" y="19"/>
                </a:lnTo>
                <a:lnTo>
                  <a:pt x="9" y="15"/>
                </a:lnTo>
                <a:lnTo>
                  <a:pt x="15" y="11"/>
                </a:lnTo>
                <a:lnTo>
                  <a:pt x="21" y="5"/>
                </a:lnTo>
                <a:lnTo>
                  <a:pt x="27" y="5"/>
                </a:lnTo>
                <a:lnTo>
                  <a:pt x="32" y="7"/>
                </a:lnTo>
                <a:lnTo>
                  <a:pt x="34" y="11"/>
                </a:lnTo>
                <a:lnTo>
                  <a:pt x="36" y="13"/>
                </a:lnTo>
                <a:lnTo>
                  <a:pt x="40" y="13"/>
                </a:lnTo>
                <a:lnTo>
                  <a:pt x="44" y="13"/>
                </a:lnTo>
                <a:lnTo>
                  <a:pt x="46" y="17"/>
                </a:lnTo>
                <a:lnTo>
                  <a:pt x="48" y="17"/>
                </a:lnTo>
                <a:lnTo>
                  <a:pt x="52" y="17"/>
                </a:lnTo>
                <a:lnTo>
                  <a:pt x="53" y="21"/>
                </a:lnTo>
                <a:lnTo>
                  <a:pt x="59" y="26"/>
                </a:lnTo>
                <a:lnTo>
                  <a:pt x="65" y="26"/>
                </a:lnTo>
                <a:lnTo>
                  <a:pt x="73" y="26"/>
                </a:lnTo>
                <a:lnTo>
                  <a:pt x="73" y="28"/>
                </a:lnTo>
                <a:lnTo>
                  <a:pt x="73" y="32"/>
                </a:lnTo>
                <a:lnTo>
                  <a:pt x="75" y="36"/>
                </a:lnTo>
                <a:lnTo>
                  <a:pt x="78" y="40"/>
                </a:lnTo>
                <a:lnTo>
                  <a:pt x="84" y="42"/>
                </a:lnTo>
                <a:lnTo>
                  <a:pt x="90" y="44"/>
                </a:lnTo>
                <a:lnTo>
                  <a:pt x="86" y="49"/>
                </a:lnTo>
                <a:lnTo>
                  <a:pt x="84" y="55"/>
                </a:lnTo>
                <a:lnTo>
                  <a:pt x="103" y="53"/>
                </a:lnTo>
                <a:lnTo>
                  <a:pt x="124" y="49"/>
                </a:lnTo>
                <a:lnTo>
                  <a:pt x="123" y="42"/>
                </a:lnTo>
                <a:lnTo>
                  <a:pt x="115" y="42"/>
                </a:lnTo>
                <a:lnTo>
                  <a:pt x="109" y="42"/>
                </a:lnTo>
                <a:lnTo>
                  <a:pt x="107" y="32"/>
                </a:lnTo>
                <a:lnTo>
                  <a:pt x="101" y="32"/>
                </a:lnTo>
                <a:lnTo>
                  <a:pt x="96" y="32"/>
                </a:lnTo>
                <a:lnTo>
                  <a:pt x="94" y="28"/>
                </a:lnTo>
                <a:lnTo>
                  <a:pt x="94" y="26"/>
                </a:lnTo>
                <a:lnTo>
                  <a:pt x="82" y="21"/>
                </a:lnTo>
                <a:lnTo>
                  <a:pt x="71" y="15"/>
                </a:lnTo>
                <a:lnTo>
                  <a:pt x="67" y="15"/>
                </a:lnTo>
                <a:lnTo>
                  <a:pt x="65" y="15"/>
                </a:lnTo>
                <a:lnTo>
                  <a:pt x="61" y="9"/>
                </a:lnTo>
                <a:lnTo>
                  <a:pt x="59" y="5"/>
                </a:lnTo>
                <a:lnTo>
                  <a:pt x="38" y="1"/>
                </a:lnTo>
                <a:lnTo>
                  <a:pt x="19" y="0"/>
                </a:lnTo>
                <a:close/>
              </a:path>
            </a:pathLst>
          </a:custGeom>
          <a:solidFill>
            <a:srgbClr val="EAEAEA"/>
          </a:solidFill>
          <a:ln w="2520">
            <a:solidFill>
              <a:srgbClr val="C0C0C0"/>
            </a:solidFill>
            <a:round/>
            <a:headEnd/>
            <a:tailEnd/>
          </a:ln>
        </p:spPr>
        <p:txBody>
          <a:bodyPr wrap="none" anchor="ctr"/>
          <a:lstStyle/>
          <a:p>
            <a:endParaRPr lang="en-US"/>
          </a:p>
        </p:txBody>
      </p:sp>
      <p:sp>
        <p:nvSpPr>
          <p:cNvPr id="30924" name="Freeform 206"/>
          <p:cNvSpPr>
            <a:spLocks noChangeArrowheads="1"/>
          </p:cNvSpPr>
          <p:nvPr/>
        </p:nvSpPr>
        <p:spPr bwMode="auto">
          <a:xfrm>
            <a:off x="4087813" y="3189288"/>
            <a:ext cx="131762" cy="134937"/>
          </a:xfrm>
          <a:custGeom>
            <a:avLst/>
            <a:gdLst>
              <a:gd name="T0" fmla="*/ 2147483647 w 77"/>
              <a:gd name="T1" fmla="*/ 2147483647 h 85"/>
              <a:gd name="T2" fmla="*/ 2147483647 w 77"/>
              <a:gd name="T3" fmla="*/ 2147483647 h 85"/>
              <a:gd name="T4" fmla="*/ 2147483647 w 77"/>
              <a:gd name="T5" fmla="*/ 2147483647 h 85"/>
              <a:gd name="T6" fmla="*/ 2147483647 w 77"/>
              <a:gd name="T7" fmla="*/ 2147483647 h 85"/>
              <a:gd name="T8" fmla="*/ 2147483647 w 77"/>
              <a:gd name="T9" fmla="*/ 2147483647 h 85"/>
              <a:gd name="T10" fmla="*/ 2147483647 w 77"/>
              <a:gd name="T11" fmla="*/ 2147483647 h 85"/>
              <a:gd name="T12" fmla="*/ 2147483647 w 77"/>
              <a:gd name="T13" fmla="*/ 2147483647 h 85"/>
              <a:gd name="T14" fmla="*/ 2147483647 w 77"/>
              <a:gd name="T15" fmla="*/ 2147483647 h 85"/>
              <a:gd name="T16" fmla="*/ 2147483647 w 77"/>
              <a:gd name="T17" fmla="*/ 2147483647 h 85"/>
              <a:gd name="T18" fmla="*/ 2147483647 w 77"/>
              <a:gd name="T19" fmla="*/ 2147483647 h 85"/>
              <a:gd name="T20" fmla="*/ 2147483647 w 77"/>
              <a:gd name="T21" fmla="*/ 2147483647 h 85"/>
              <a:gd name="T22" fmla="*/ 2147483647 w 77"/>
              <a:gd name="T23" fmla="*/ 2147483647 h 85"/>
              <a:gd name="T24" fmla="*/ 2147483647 w 77"/>
              <a:gd name="T25" fmla="*/ 2147483647 h 85"/>
              <a:gd name="T26" fmla="*/ 2147483647 w 77"/>
              <a:gd name="T27" fmla="*/ 2147483647 h 85"/>
              <a:gd name="T28" fmla="*/ 2147483647 w 77"/>
              <a:gd name="T29" fmla="*/ 2147483647 h 85"/>
              <a:gd name="T30" fmla="*/ 2147483647 w 77"/>
              <a:gd name="T31" fmla="*/ 2147483647 h 85"/>
              <a:gd name="T32" fmla="*/ 2147483647 w 77"/>
              <a:gd name="T33" fmla="*/ 2147483647 h 85"/>
              <a:gd name="T34" fmla="*/ 2147483647 w 77"/>
              <a:gd name="T35" fmla="*/ 2147483647 h 85"/>
              <a:gd name="T36" fmla="*/ 2147483647 w 77"/>
              <a:gd name="T37" fmla="*/ 2147483647 h 85"/>
              <a:gd name="T38" fmla="*/ 2147483647 w 77"/>
              <a:gd name="T39" fmla="*/ 2147483647 h 85"/>
              <a:gd name="T40" fmla="*/ 2147483647 w 77"/>
              <a:gd name="T41" fmla="*/ 2147483647 h 85"/>
              <a:gd name="T42" fmla="*/ 2147483647 w 77"/>
              <a:gd name="T43" fmla="*/ 2147483647 h 85"/>
              <a:gd name="T44" fmla="*/ 2147483647 w 77"/>
              <a:gd name="T45" fmla="*/ 2147483647 h 85"/>
              <a:gd name="T46" fmla="*/ 2147483647 w 77"/>
              <a:gd name="T47" fmla="*/ 0 h 85"/>
              <a:gd name="T48" fmla="*/ 2147483647 w 77"/>
              <a:gd name="T49" fmla="*/ 2147483647 h 85"/>
              <a:gd name="T50" fmla="*/ 2147483647 w 77"/>
              <a:gd name="T51" fmla="*/ 2147483647 h 85"/>
              <a:gd name="T52" fmla="*/ 2147483647 w 77"/>
              <a:gd name="T53" fmla="*/ 2147483647 h 85"/>
              <a:gd name="T54" fmla="*/ 2147483647 w 77"/>
              <a:gd name="T55" fmla="*/ 2147483647 h 85"/>
              <a:gd name="T56" fmla="*/ 2147483647 w 77"/>
              <a:gd name="T57" fmla="*/ 2147483647 h 85"/>
              <a:gd name="T58" fmla="*/ 2147483647 w 77"/>
              <a:gd name="T59" fmla="*/ 2147483647 h 85"/>
              <a:gd name="T60" fmla="*/ 0 w 77"/>
              <a:gd name="T61" fmla="*/ 2147483647 h 85"/>
              <a:gd name="T62" fmla="*/ 2147483647 w 77"/>
              <a:gd name="T63" fmla="*/ 2147483647 h 85"/>
              <a:gd name="T64" fmla="*/ 2147483647 w 77"/>
              <a:gd name="T65" fmla="*/ 2147483647 h 85"/>
              <a:gd name="T66" fmla="*/ 2147483647 w 77"/>
              <a:gd name="T67" fmla="*/ 2147483647 h 85"/>
              <a:gd name="T68" fmla="*/ 2147483647 w 77"/>
              <a:gd name="T69" fmla="*/ 2147483647 h 85"/>
              <a:gd name="T70" fmla="*/ 2147483647 w 77"/>
              <a:gd name="T71" fmla="*/ 2147483647 h 85"/>
              <a:gd name="T72" fmla="*/ 2147483647 w 77"/>
              <a:gd name="T73" fmla="*/ 2147483647 h 85"/>
              <a:gd name="T74" fmla="*/ 2147483647 w 77"/>
              <a:gd name="T75" fmla="*/ 2147483647 h 85"/>
              <a:gd name="T76" fmla="*/ 2147483647 w 77"/>
              <a:gd name="T77" fmla="*/ 2147483647 h 85"/>
              <a:gd name="T78" fmla="*/ 2147483647 w 77"/>
              <a:gd name="T79" fmla="*/ 2147483647 h 85"/>
              <a:gd name="T80" fmla="*/ 2147483647 w 77"/>
              <a:gd name="T81" fmla="*/ 2147483647 h 85"/>
              <a:gd name="T82" fmla="*/ 2147483647 w 77"/>
              <a:gd name="T83" fmla="*/ 2147483647 h 85"/>
              <a:gd name="T84" fmla="*/ 2147483647 w 77"/>
              <a:gd name="T85" fmla="*/ 2147483647 h 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85"/>
              <a:gd name="T131" fmla="*/ 77 w 77"/>
              <a:gd name="T132" fmla="*/ 85 h 8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85">
                <a:moveTo>
                  <a:pt x="62" y="83"/>
                </a:moveTo>
                <a:lnTo>
                  <a:pt x="64" y="85"/>
                </a:lnTo>
                <a:lnTo>
                  <a:pt x="66" y="81"/>
                </a:lnTo>
                <a:lnTo>
                  <a:pt x="64" y="79"/>
                </a:lnTo>
                <a:lnTo>
                  <a:pt x="62" y="77"/>
                </a:lnTo>
                <a:lnTo>
                  <a:pt x="60" y="75"/>
                </a:lnTo>
                <a:lnTo>
                  <a:pt x="58" y="73"/>
                </a:lnTo>
                <a:lnTo>
                  <a:pt x="56" y="73"/>
                </a:lnTo>
                <a:lnTo>
                  <a:pt x="52" y="73"/>
                </a:lnTo>
                <a:lnTo>
                  <a:pt x="52" y="69"/>
                </a:lnTo>
                <a:lnTo>
                  <a:pt x="48" y="64"/>
                </a:lnTo>
                <a:lnTo>
                  <a:pt x="43" y="58"/>
                </a:lnTo>
                <a:lnTo>
                  <a:pt x="37" y="52"/>
                </a:lnTo>
                <a:lnTo>
                  <a:pt x="37" y="50"/>
                </a:lnTo>
                <a:lnTo>
                  <a:pt x="37" y="48"/>
                </a:lnTo>
                <a:lnTo>
                  <a:pt x="33" y="41"/>
                </a:lnTo>
                <a:lnTo>
                  <a:pt x="31" y="37"/>
                </a:lnTo>
                <a:lnTo>
                  <a:pt x="29" y="35"/>
                </a:lnTo>
                <a:lnTo>
                  <a:pt x="29" y="33"/>
                </a:lnTo>
                <a:lnTo>
                  <a:pt x="31" y="29"/>
                </a:lnTo>
                <a:lnTo>
                  <a:pt x="35" y="31"/>
                </a:lnTo>
                <a:lnTo>
                  <a:pt x="37" y="35"/>
                </a:lnTo>
                <a:lnTo>
                  <a:pt x="39" y="35"/>
                </a:lnTo>
                <a:lnTo>
                  <a:pt x="41" y="33"/>
                </a:lnTo>
                <a:lnTo>
                  <a:pt x="44" y="37"/>
                </a:lnTo>
                <a:lnTo>
                  <a:pt x="50" y="35"/>
                </a:lnTo>
                <a:lnTo>
                  <a:pt x="56" y="35"/>
                </a:lnTo>
                <a:lnTo>
                  <a:pt x="60" y="37"/>
                </a:lnTo>
                <a:lnTo>
                  <a:pt x="62" y="37"/>
                </a:lnTo>
                <a:lnTo>
                  <a:pt x="64" y="39"/>
                </a:lnTo>
                <a:lnTo>
                  <a:pt x="69" y="41"/>
                </a:lnTo>
                <a:lnTo>
                  <a:pt x="75" y="41"/>
                </a:lnTo>
                <a:lnTo>
                  <a:pt x="75" y="39"/>
                </a:lnTo>
                <a:lnTo>
                  <a:pt x="77" y="39"/>
                </a:lnTo>
                <a:lnTo>
                  <a:pt x="77" y="35"/>
                </a:lnTo>
                <a:lnTo>
                  <a:pt x="75" y="33"/>
                </a:lnTo>
                <a:lnTo>
                  <a:pt x="75" y="29"/>
                </a:lnTo>
                <a:lnTo>
                  <a:pt x="77" y="27"/>
                </a:lnTo>
                <a:lnTo>
                  <a:pt x="75" y="27"/>
                </a:lnTo>
                <a:lnTo>
                  <a:pt x="71" y="27"/>
                </a:lnTo>
                <a:lnTo>
                  <a:pt x="66" y="25"/>
                </a:lnTo>
                <a:lnTo>
                  <a:pt x="62" y="23"/>
                </a:lnTo>
                <a:lnTo>
                  <a:pt x="56" y="20"/>
                </a:lnTo>
                <a:lnTo>
                  <a:pt x="50" y="14"/>
                </a:lnTo>
                <a:lnTo>
                  <a:pt x="46" y="8"/>
                </a:lnTo>
                <a:lnTo>
                  <a:pt x="43" y="2"/>
                </a:lnTo>
                <a:lnTo>
                  <a:pt x="39" y="0"/>
                </a:lnTo>
                <a:lnTo>
                  <a:pt x="37" y="0"/>
                </a:lnTo>
                <a:lnTo>
                  <a:pt x="35" y="4"/>
                </a:lnTo>
                <a:lnTo>
                  <a:pt x="33" y="6"/>
                </a:lnTo>
                <a:lnTo>
                  <a:pt x="31" y="6"/>
                </a:lnTo>
                <a:lnTo>
                  <a:pt x="27" y="6"/>
                </a:lnTo>
                <a:lnTo>
                  <a:pt x="27" y="10"/>
                </a:lnTo>
                <a:lnTo>
                  <a:pt x="25" y="16"/>
                </a:lnTo>
                <a:lnTo>
                  <a:pt x="21" y="21"/>
                </a:lnTo>
                <a:lnTo>
                  <a:pt x="18" y="18"/>
                </a:lnTo>
                <a:lnTo>
                  <a:pt x="16" y="18"/>
                </a:lnTo>
                <a:lnTo>
                  <a:pt x="16" y="21"/>
                </a:lnTo>
                <a:lnTo>
                  <a:pt x="16" y="25"/>
                </a:lnTo>
                <a:lnTo>
                  <a:pt x="8" y="29"/>
                </a:lnTo>
                <a:lnTo>
                  <a:pt x="0" y="29"/>
                </a:lnTo>
                <a:lnTo>
                  <a:pt x="0" y="37"/>
                </a:lnTo>
                <a:lnTo>
                  <a:pt x="2" y="43"/>
                </a:lnTo>
                <a:lnTo>
                  <a:pt x="6" y="41"/>
                </a:lnTo>
                <a:lnTo>
                  <a:pt x="6" y="39"/>
                </a:lnTo>
                <a:lnTo>
                  <a:pt x="8" y="37"/>
                </a:lnTo>
                <a:lnTo>
                  <a:pt x="12" y="37"/>
                </a:lnTo>
                <a:lnTo>
                  <a:pt x="12" y="33"/>
                </a:lnTo>
                <a:lnTo>
                  <a:pt x="14" y="29"/>
                </a:lnTo>
                <a:lnTo>
                  <a:pt x="16" y="31"/>
                </a:lnTo>
                <a:lnTo>
                  <a:pt x="18" y="33"/>
                </a:lnTo>
                <a:lnTo>
                  <a:pt x="16" y="39"/>
                </a:lnTo>
                <a:lnTo>
                  <a:pt x="16" y="45"/>
                </a:lnTo>
                <a:lnTo>
                  <a:pt x="23" y="50"/>
                </a:lnTo>
                <a:lnTo>
                  <a:pt x="21" y="54"/>
                </a:lnTo>
                <a:lnTo>
                  <a:pt x="21" y="56"/>
                </a:lnTo>
                <a:lnTo>
                  <a:pt x="27" y="60"/>
                </a:lnTo>
                <a:lnTo>
                  <a:pt x="33" y="64"/>
                </a:lnTo>
                <a:lnTo>
                  <a:pt x="37" y="64"/>
                </a:lnTo>
                <a:lnTo>
                  <a:pt x="41" y="64"/>
                </a:lnTo>
                <a:lnTo>
                  <a:pt x="44" y="68"/>
                </a:lnTo>
                <a:lnTo>
                  <a:pt x="48" y="73"/>
                </a:lnTo>
                <a:lnTo>
                  <a:pt x="54" y="75"/>
                </a:lnTo>
                <a:lnTo>
                  <a:pt x="60" y="77"/>
                </a:lnTo>
                <a:lnTo>
                  <a:pt x="60" y="79"/>
                </a:lnTo>
                <a:lnTo>
                  <a:pt x="62" y="83"/>
                </a:lnTo>
                <a:close/>
              </a:path>
            </a:pathLst>
          </a:custGeom>
          <a:solidFill>
            <a:srgbClr val="EAEAEA"/>
          </a:solidFill>
          <a:ln w="2520">
            <a:solidFill>
              <a:srgbClr val="C0C0C0"/>
            </a:solidFill>
            <a:round/>
            <a:headEnd/>
            <a:tailEnd/>
          </a:ln>
        </p:spPr>
        <p:txBody>
          <a:bodyPr wrap="none" anchor="ctr"/>
          <a:lstStyle/>
          <a:p>
            <a:endParaRPr lang="en-US"/>
          </a:p>
        </p:txBody>
      </p:sp>
      <p:sp>
        <p:nvSpPr>
          <p:cNvPr id="30925" name="Freeform 207"/>
          <p:cNvSpPr>
            <a:spLocks noChangeArrowheads="1"/>
          </p:cNvSpPr>
          <p:nvPr/>
        </p:nvSpPr>
        <p:spPr bwMode="auto">
          <a:xfrm>
            <a:off x="1979613" y="4116388"/>
            <a:ext cx="69850" cy="79375"/>
          </a:xfrm>
          <a:custGeom>
            <a:avLst/>
            <a:gdLst>
              <a:gd name="T0" fmla="*/ 2147483647 w 41"/>
              <a:gd name="T1" fmla="*/ 0 h 50"/>
              <a:gd name="T2" fmla="*/ 0 w 41"/>
              <a:gd name="T3" fmla="*/ 0 h 50"/>
              <a:gd name="T4" fmla="*/ 0 w 41"/>
              <a:gd name="T5" fmla="*/ 0 h 50"/>
              <a:gd name="T6" fmla="*/ 2147483647 w 41"/>
              <a:gd name="T7" fmla="*/ 2147483647 h 50"/>
              <a:gd name="T8" fmla="*/ 2147483647 w 41"/>
              <a:gd name="T9" fmla="*/ 2147483647 h 50"/>
              <a:gd name="T10" fmla="*/ 2147483647 w 41"/>
              <a:gd name="T11" fmla="*/ 2147483647 h 50"/>
              <a:gd name="T12" fmla="*/ 0 w 41"/>
              <a:gd name="T13" fmla="*/ 2147483647 h 50"/>
              <a:gd name="T14" fmla="*/ 2147483647 w 41"/>
              <a:gd name="T15" fmla="*/ 2147483647 h 50"/>
              <a:gd name="T16" fmla="*/ 2147483647 w 41"/>
              <a:gd name="T17" fmla="*/ 2147483647 h 50"/>
              <a:gd name="T18" fmla="*/ 2147483647 w 41"/>
              <a:gd name="T19" fmla="*/ 2147483647 h 50"/>
              <a:gd name="T20" fmla="*/ 2147483647 w 41"/>
              <a:gd name="T21" fmla="*/ 2147483647 h 50"/>
              <a:gd name="T22" fmla="*/ 2147483647 w 41"/>
              <a:gd name="T23" fmla="*/ 2147483647 h 50"/>
              <a:gd name="T24" fmla="*/ 2147483647 w 41"/>
              <a:gd name="T25" fmla="*/ 2147483647 h 50"/>
              <a:gd name="T26" fmla="*/ 2147483647 w 41"/>
              <a:gd name="T27" fmla="*/ 2147483647 h 50"/>
              <a:gd name="T28" fmla="*/ 2147483647 w 41"/>
              <a:gd name="T29" fmla="*/ 2147483647 h 50"/>
              <a:gd name="T30" fmla="*/ 2147483647 w 41"/>
              <a:gd name="T31" fmla="*/ 2147483647 h 50"/>
              <a:gd name="T32" fmla="*/ 2147483647 w 41"/>
              <a:gd name="T33" fmla="*/ 2147483647 h 50"/>
              <a:gd name="T34" fmla="*/ 2147483647 w 41"/>
              <a:gd name="T35" fmla="*/ 2147483647 h 50"/>
              <a:gd name="T36" fmla="*/ 2147483647 w 41"/>
              <a:gd name="T37" fmla="*/ 2147483647 h 50"/>
              <a:gd name="T38" fmla="*/ 2147483647 w 41"/>
              <a:gd name="T39" fmla="*/ 2147483647 h 50"/>
              <a:gd name="T40" fmla="*/ 2147483647 w 41"/>
              <a:gd name="T41" fmla="*/ 2147483647 h 50"/>
              <a:gd name="T42" fmla="*/ 2147483647 w 41"/>
              <a:gd name="T43" fmla="*/ 2147483647 h 50"/>
              <a:gd name="T44" fmla="*/ 2147483647 w 41"/>
              <a:gd name="T45" fmla="*/ 2147483647 h 50"/>
              <a:gd name="T46" fmla="*/ 2147483647 w 41"/>
              <a:gd name="T47" fmla="*/ 2147483647 h 50"/>
              <a:gd name="T48" fmla="*/ 2147483647 w 41"/>
              <a:gd name="T49" fmla="*/ 2147483647 h 50"/>
              <a:gd name="T50" fmla="*/ 2147483647 w 41"/>
              <a:gd name="T51" fmla="*/ 2147483647 h 50"/>
              <a:gd name="T52" fmla="*/ 2147483647 w 41"/>
              <a:gd name="T53" fmla="*/ 2147483647 h 50"/>
              <a:gd name="T54" fmla="*/ 2147483647 w 41"/>
              <a:gd name="T55" fmla="*/ 2147483647 h 50"/>
              <a:gd name="T56" fmla="*/ 2147483647 w 41"/>
              <a:gd name="T57" fmla="*/ 2147483647 h 50"/>
              <a:gd name="T58" fmla="*/ 2147483647 w 41"/>
              <a:gd name="T59" fmla="*/ 2147483647 h 50"/>
              <a:gd name="T60" fmla="*/ 2147483647 w 41"/>
              <a:gd name="T61" fmla="*/ 2147483647 h 50"/>
              <a:gd name="T62" fmla="*/ 2147483647 w 41"/>
              <a:gd name="T63" fmla="*/ 2147483647 h 50"/>
              <a:gd name="T64" fmla="*/ 2147483647 w 41"/>
              <a:gd name="T65" fmla="*/ 2147483647 h 50"/>
              <a:gd name="T66" fmla="*/ 2147483647 w 41"/>
              <a:gd name="T67" fmla="*/ 2147483647 h 50"/>
              <a:gd name="T68" fmla="*/ 2147483647 w 41"/>
              <a:gd name="T69" fmla="*/ 2147483647 h 50"/>
              <a:gd name="T70" fmla="*/ 2147483647 w 41"/>
              <a:gd name="T71" fmla="*/ 2147483647 h 50"/>
              <a:gd name="T72" fmla="*/ 2147483647 w 41"/>
              <a:gd name="T73" fmla="*/ 2147483647 h 50"/>
              <a:gd name="T74" fmla="*/ 2147483647 w 41"/>
              <a:gd name="T75" fmla="*/ 2147483647 h 50"/>
              <a:gd name="T76" fmla="*/ 2147483647 w 41"/>
              <a:gd name="T77" fmla="*/ 2147483647 h 50"/>
              <a:gd name="T78" fmla="*/ 2147483647 w 41"/>
              <a:gd name="T79" fmla="*/ 2147483647 h 50"/>
              <a:gd name="T80" fmla="*/ 2147483647 w 41"/>
              <a:gd name="T81" fmla="*/ 2147483647 h 50"/>
              <a:gd name="T82" fmla="*/ 2147483647 w 41"/>
              <a:gd name="T83" fmla="*/ 2147483647 h 50"/>
              <a:gd name="T84" fmla="*/ 2147483647 w 41"/>
              <a:gd name="T85" fmla="*/ 2147483647 h 50"/>
              <a:gd name="T86" fmla="*/ 2147483647 w 41"/>
              <a:gd name="T87" fmla="*/ 2147483647 h 50"/>
              <a:gd name="T88" fmla="*/ 2147483647 w 41"/>
              <a:gd name="T89" fmla="*/ 0 h 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
              <a:gd name="T136" fmla="*/ 0 h 50"/>
              <a:gd name="T137" fmla="*/ 41 w 41"/>
              <a:gd name="T138" fmla="*/ 50 h 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 h="50">
                <a:moveTo>
                  <a:pt x="2" y="0"/>
                </a:moveTo>
                <a:lnTo>
                  <a:pt x="0" y="0"/>
                </a:lnTo>
                <a:lnTo>
                  <a:pt x="2" y="6"/>
                </a:lnTo>
                <a:lnTo>
                  <a:pt x="2" y="11"/>
                </a:lnTo>
                <a:lnTo>
                  <a:pt x="2" y="17"/>
                </a:lnTo>
                <a:lnTo>
                  <a:pt x="0" y="23"/>
                </a:lnTo>
                <a:lnTo>
                  <a:pt x="4" y="27"/>
                </a:lnTo>
                <a:lnTo>
                  <a:pt x="6" y="29"/>
                </a:lnTo>
                <a:lnTo>
                  <a:pt x="12" y="27"/>
                </a:lnTo>
                <a:lnTo>
                  <a:pt x="12" y="23"/>
                </a:lnTo>
                <a:lnTo>
                  <a:pt x="14" y="21"/>
                </a:lnTo>
                <a:lnTo>
                  <a:pt x="20" y="29"/>
                </a:lnTo>
                <a:lnTo>
                  <a:pt x="29" y="34"/>
                </a:lnTo>
                <a:lnTo>
                  <a:pt x="27" y="40"/>
                </a:lnTo>
                <a:lnTo>
                  <a:pt x="29" y="44"/>
                </a:lnTo>
                <a:lnTo>
                  <a:pt x="29" y="48"/>
                </a:lnTo>
                <a:lnTo>
                  <a:pt x="31" y="46"/>
                </a:lnTo>
                <a:lnTo>
                  <a:pt x="31" y="42"/>
                </a:lnTo>
                <a:lnTo>
                  <a:pt x="35" y="42"/>
                </a:lnTo>
                <a:lnTo>
                  <a:pt x="37" y="50"/>
                </a:lnTo>
                <a:lnTo>
                  <a:pt x="37" y="48"/>
                </a:lnTo>
                <a:lnTo>
                  <a:pt x="37" y="44"/>
                </a:lnTo>
                <a:lnTo>
                  <a:pt x="37" y="40"/>
                </a:lnTo>
                <a:lnTo>
                  <a:pt x="35" y="34"/>
                </a:lnTo>
                <a:lnTo>
                  <a:pt x="37" y="30"/>
                </a:lnTo>
                <a:lnTo>
                  <a:pt x="35" y="29"/>
                </a:lnTo>
                <a:lnTo>
                  <a:pt x="39" y="29"/>
                </a:lnTo>
                <a:lnTo>
                  <a:pt x="41" y="29"/>
                </a:lnTo>
                <a:lnTo>
                  <a:pt x="39" y="23"/>
                </a:lnTo>
                <a:lnTo>
                  <a:pt x="39" y="21"/>
                </a:lnTo>
                <a:lnTo>
                  <a:pt x="33" y="13"/>
                </a:lnTo>
                <a:lnTo>
                  <a:pt x="25" y="6"/>
                </a:lnTo>
                <a:lnTo>
                  <a:pt x="24" y="7"/>
                </a:lnTo>
                <a:lnTo>
                  <a:pt x="20" y="6"/>
                </a:lnTo>
                <a:lnTo>
                  <a:pt x="20" y="4"/>
                </a:lnTo>
                <a:lnTo>
                  <a:pt x="18" y="4"/>
                </a:lnTo>
                <a:lnTo>
                  <a:pt x="14" y="4"/>
                </a:lnTo>
                <a:lnTo>
                  <a:pt x="14" y="6"/>
                </a:lnTo>
                <a:lnTo>
                  <a:pt x="16" y="6"/>
                </a:lnTo>
                <a:lnTo>
                  <a:pt x="12" y="4"/>
                </a:lnTo>
                <a:lnTo>
                  <a:pt x="6" y="4"/>
                </a:lnTo>
                <a:lnTo>
                  <a:pt x="4" y="2"/>
                </a:lnTo>
                <a:lnTo>
                  <a:pt x="2" y="0"/>
                </a:lnTo>
                <a:close/>
              </a:path>
            </a:pathLst>
          </a:custGeom>
          <a:solidFill>
            <a:srgbClr val="EAEAEA"/>
          </a:solidFill>
          <a:ln w="2520">
            <a:solidFill>
              <a:srgbClr val="C0C0C0"/>
            </a:solidFill>
            <a:round/>
            <a:headEnd/>
            <a:tailEnd/>
          </a:ln>
        </p:spPr>
        <p:txBody>
          <a:bodyPr wrap="none" anchor="ctr"/>
          <a:lstStyle/>
          <a:p>
            <a:endParaRPr lang="en-US"/>
          </a:p>
        </p:txBody>
      </p:sp>
      <p:sp>
        <p:nvSpPr>
          <p:cNvPr id="30926" name="Freeform 208"/>
          <p:cNvSpPr>
            <a:spLocks noChangeArrowheads="1"/>
          </p:cNvSpPr>
          <p:nvPr/>
        </p:nvSpPr>
        <p:spPr bwMode="auto">
          <a:xfrm>
            <a:off x="4037013" y="4305300"/>
            <a:ext cx="160337" cy="206375"/>
          </a:xfrm>
          <a:custGeom>
            <a:avLst/>
            <a:gdLst>
              <a:gd name="T0" fmla="*/ 2147483647 w 94"/>
              <a:gd name="T1" fmla="*/ 2147483647 h 130"/>
              <a:gd name="T2" fmla="*/ 2147483647 w 94"/>
              <a:gd name="T3" fmla="*/ 2147483647 h 130"/>
              <a:gd name="T4" fmla="*/ 2147483647 w 94"/>
              <a:gd name="T5" fmla="*/ 2147483647 h 130"/>
              <a:gd name="T6" fmla="*/ 2147483647 w 94"/>
              <a:gd name="T7" fmla="*/ 2147483647 h 130"/>
              <a:gd name="T8" fmla="*/ 2147483647 w 94"/>
              <a:gd name="T9" fmla="*/ 2147483647 h 130"/>
              <a:gd name="T10" fmla="*/ 2147483647 w 94"/>
              <a:gd name="T11" fmla="*/ 2147483647 h 130"/>
              <a:gd name="T12" fmla="*/ 2147483647 w 94"/>
              <a:gd name="T13" fmla="*/ 2147483647 h 130"/>
              <a:gd name="T14" fmla="*/ 2147483647 w 94"/>
              <a:gd name="T15" fmla="*/ 2147483647 h 130"/>
              <a:gd name="T16" fmla="*/ 2147483647 w 94"/>
              <a:gd name="T17" fmla="*/ 2147483647 h 130"/>
              <a:gd name="T18" fmla="*/ 2147483647 w 94"/>
              <a:gd name="T19" fmla="*/ 2147483647 h 130"/>
              <a:gd name="T20" fmla="*/ 2147483647 w 94"/>
              <a:gd name="T21" fmla="*/ 2147483647 h 130"/>
              <a:gd name="T22" fmla="*/ 2147483647 w 94"/>
              <a:gd name="T23" fmla="*/ 2147483647 h 130"/>
              <a:gd name="T24" fmla="*/ 2147483647 w 94"/>
              <a:gd name="T25" fmla="*/ 2147483647 h 130"/>
              <a:gd name="T26" fmla="*/ 2147483647 w 94"/>
              <a:gd name="T27" fmla="*/ 2147483647 h 130"/>
              <a:gd name="T28" fmla="*/ 2147483647 w 94"/>
              <a:gd name="T29" fmla="*/ 2147483647 h 130"/>
              <a:gd name="T30" fmla="*/ 2147483647 w 94"/>
              <a:gd name="T31" fmla="*/ 2147483647 h 130"/>
              <a:gd name="T32" fmla="*/ 2147483647 w 94"/>
              <a:gd name="T33" fmla="*/ 2147483647 h 130"/>
              <a:gd name="T34" fmla="*/ 2147483647 w 94"/>
              <a:gd name="T35" fmla="*/ 2147483647 h 130"/>
              <a:gd name="T36" fmla="*/ 2147483647 w 94"/>
              <a:gd name="T37" fmla="*/ 2147483647 h 130"/>
              <a:gd name="T38" fmla="*/ 2147483647 w 94"/>
              <a:gd name="T39" fmla="*/ 2147483647 h 130"/>
              <a:gd name="T40" fmla="*/ 2147483647 w 94"/>
              <a:gd name="T41" fmla="*/ 2147483647 h 130"/>
              <a:gd name="T42" fmla="*/ 2147483647 w 94"/>
              <a:gd name="T43" fmla="*/ 2147483647 h 130"/>
              <a:gd name="T44" fmla="*/ 2147483647 w 94"/>
              <a:gd name="T45" fmla="*/ 2147483647 h 130"/>
              <a:gd name="T46" fmla="*/ 2147483647 w 94"/>
              <a:gd name="T47" fmla="*/ 0 h 130"/>
              <a:gd name="T48" fmla="*/ 2147483647 w 94"/>
              <a:gd name="T49" fmla="*/ 2147483647 h 130"/>
              <a:gd name="T50" fmla="*/ 2147483647 w 94"/>
              <a:gd name="T51" fmla="*/ 2147483647 h 130"/>
              <a:gd name="T52" fmla="*/ 2147483647 w 94"/>
              <a:gd name="T53" fmla="*/ 2147483647 h 130"/>
              <a:gd name="T54" fmla="*/ 2147483647 w 94"/>
              <a:gd name="T55" fmla="*/ 2147483647 h 130"/>
              <a:gd name="T56" fmla="*/ 2147483647 w 94"/>
              <a:gd name="T57" fmla="*/ 2147483647 h 130"/>
              <a:gd name="T58" fmla="*/ 2147483647 w 94"/>
              <a:gd name="T59" fmla="*/ 2147483647 h 130"/>
              <a:gd name="T60" fmla="*/ 2147483647 w 94"/>
              <a:gd name="T61" fmla="*/ 2147483647 h 130"/>
              <a:gd name="T62" fmla="*/ 2147483647 w 94"/>
              <a:gd name="T63" fmla="*/ 2147483647 h 130"/>
              <a:gd name="T64" fmla="*/ 2147483647 w 94"/>
              <a:gd name="T65" fmla="*/ 2147483647 h 130"/>
              <a:gd name="T66" fmla="*/ 2147483647 w 94"/>
              <a:gd name="T67" fmla="*/ 2147483647 h 130"/>
              <a:gd name="T68" fmla="*/ 2147483647 w 94"/>
              <a:gd name="T69" fmla="*/ 2147483647 h 130"/>
              <a:gd name="T70" fmla="*/ 2147483647 w 94"/>
              <a:gd name="T71" fmla="*/ 2147483647 h 130"/>
              <a:gd name="T72" fmla="*/ 2147483647 w 94"/>
              <a:gd name="T73" fmla="*/ 2147483647 h 130"/>
              <a:gd name="T74" fmla="*/ 2147483647 w 94"/>
              <a:gd name="T75" fmla="*/ 2147483647 h 130"/>
              <a:gd name="T76" fmla="*/ 2147483647 w 94"/>
              <a:gd name="T77" fmla="*/ 2147483647 h 130"/>
              <a:gd name="T78" fmla="*/ 2147483647 w 94"/>
              <a:gd name="T79" fmla="*/ 2147483647 h 130"/>
              <a:gd name="T80" fmla="*/ 2147483647 w 94"/>
              <a:gd name="T81" fmla="*/ 2147483647 h 130"/>
              <a:gd name="T82" fmla="*/ 2147483647 w 94"/>
              <a:gd name="T83" fmla="*/ 2147483647 h 130"/>
              <a:gd name="T84" fmla="*/ 2147483647 w 94"/>
              <a:gd name="T85" fmla="*/ 2147483647 h 130"/>
              <a:gd name="T86" fmla="*/ 2147483647 w 94"/>
              <a:gd name="T87" fmla="*/ 2147483647 h 130"/>
              <a:gd name="T88" fmla="*/ 2147483647 w 94"/>
              <a:gd name="T89" fmla="*/ 2147483647 h 130"/>
              <a:gd name="T90" fmla="*/ 2147483647 w 94"/>
              <a:gd name="T91" fmla="*/ 2147483647 h 130"/>
              <a:gd name="T92" fmla="*/ 2147483647 w 94"/>
              <a:gd name="T93" fmla="*/ 2147483647 h 130"/>
              <a:gd name="T94" fmla="*/ 2147483647 w 94"/>
              <a:gd name="T95" fmla="*/ 2147483647 h 130"/>
              <a:gd name="T96" fmla="*/ 2147483647 w 94"/>
              <a:gd name="T97" fmla="*/ 2147483647 h 130"/>
              <a:gd name="T98" fmla="*/ 2147483647 w 94"/>
              <a:gd name="T99" fmla="*/ 2147483647 h 130"/>
              <a:gd name="T100" fmla="*/ 2147483647 w 94"/>
              <a:gd name="T101" fmla="*/ 2147483647 h 130"/>
              <a:gd name="T102" fmla="*/ 2147483647 w 94"/>
              <a:gd name="T103" fmla="*/ 2147483647 h 130"/>
              <a:gd name="T104" fmla="*/ 2147483647 w 94"/>
              <a:gd name="T105" fmla="*/ 2147483647 h 130"/>
              <a:gd name="T106" fmla="*/ 2147483647 w 94"/>
              <a:gd name="T107" fmla="*/ 2147483647 h 130"/>
              <a:gd name="T108" fmla="*/ 2147483647 w 94"/>
              <a:gd name="T109" fmla="*/ 2147483647 h 130"/>
              <a:gd name="T110" fmla="*/ 2147483647 w 94"/>
              <a:gd name="T111" fmla="*/ 2147483647 h 130"/>
              <a:gd name="T112" fmla="*/ 2147483647 w 94"/>
              <a:gd name="T113" fmla="*/ 2147483647 h 130"/>
              <a:gd name="T114" fmla="*/ 2147483647 w 94"/>
              <a:gd name="T115" fmla="*/ 2147483647 h 130"/>
              <a:gd name="T116" fmla="*/ 2147483647 w 94"/>
              <a:gd name="T117" fmla="*/ 2147483647 h 130"/>
              <a:gd name="T118" fmla="*/ 2147483647 w 94"/>
              <a:gd name="T119" fmla="*/ 2147483647 h 130"/>
              <a:gd name="T120" fmla="*/ 0 w 94"/>
              <a:gd name="T121" fmla="*/ 2147483647 h 130"/>
              <a:gd name="T122" fmla="*/ 2147483647 w 94"/>
              <a:gd name="T123" fmla="*/ 2147483647 h 130"/>
              <a:gd name="T124" fmla="*/ 2147483647 w 94"/>
              <a:gd name="T125" fmla="*/ 2147483647 h 1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4"/>
              <a:gd name="T190" fmla="*/ 0 h 130"/>
              <a:gd name="T191" fmla="*/ 94 w 94"/>
              <a:gd name="T192" fmla="*/ 130 h 13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4" h="130">
                <a:moveTo>
                  <a:pt x="7" y="130"/>
                </a:moveTo>
                <a:lnTo>
                  <a:pt x="9" y="128"/>
                </a:lnTo>
                <a:lnTo>
                  <a:pt x="15" y="126"/>
                </a:lnTo>
                <a:lnTo>
                  <a:pt x="19" y="124"/>
                </a:lnTo>
                <a:lnTo>
                  <a:pt x="19" y="123"/>
                </a:lnTo>
                <a:lnTo>
                  <a:pt x="23" y="123"/>
                </a:lnTo>
                <a:lnTo>
                  <a:pt x="25" y="124"/>
                </a:lnTo>
                <a:lnTo>
                  <a:pt x="26" y="124"/>
                </a:lnTo>
                <a:lnTo>
                  <a:pt x="28" y="123"/>
                </a:lnTo>
                <a:lnTo>
                  <a:pt x="32" y="123"/>
                </a:lnTo>
                <a:lnTo>
                  <a:pt x="36" y="123"/>
                </a:lnTo>
                <a:lnTo>
                  <a:pt x="38" y="121"/>
                </a:lnTo>
                <a:lnTo>
                  <a:pt x="38" y="117"/>
                </a:lnTo>
                <a:lnTo>
                  <a:pt x="42" y="119"/>
                </a:lnTo>
                <a:lnTo>
                  <a:pt x="46" y="117"/>
                </a:lnTo>
                <a:lnTo>
                  <a:pt x="48" y="117"/>
                </a:lnTo>
                <a:lnTo>
                  <a:pt x="48" y="124"/>
                </a:lnTo>
                <a:lnTo>
                  <a:pt x="50" y="124"/>
                </a:lnTo>
                <a:lnTo>
                  <a:pt x="55" y="124"/>
                </a:lnTo>
                <a:lnTo>
                  <a:pt x="59" y="124"/>
                </a:lnTo>
                <a:lnTo>
                  <a:pt x="61" y="123"/>
                </a:lnTo>
                <a:lnTo>
                  <a:pt x="65" y="123"/>
                </a:lnTo>
                <a:lnTo>
                  <a:pt x="67" y="121"/>
                </a:lnTo>
                <a:lnTo>
                  <a:pt x="69" y="117"/>
                </a:lnTo>
                <a:lnTo>
                  <a:pt x="69" y="111"/>
                </a:lnTo>
                <a:lnTo>
                  <a:pt x="69" y="109"/>
                </a:lnTo>
                <a:lnTo>
                  <a:pt x="73" y="105"/>
                </a:lnTo>
                <a:lnTo>
                  <a:pt x="73" y="103"/>
                </a:lnTo>
                <a:lnTo>
                  <a:pt x="74" y="100"/>
                </a:lnTo>
                <a:lnTo>
                  <a:pt x="73" y="94"/>
                </a:lnTo>
                <a:lnTo>
                  <a:pt x="71" y="88"/>
                </a:lnTo>
                <a:lnTo>
                  <a:pt x="73" y="84"/>
                </a:lnTo>
                <a:lnTo>
                  <a:pt x="74" y="78"/>
                </a:lnTo>
                <a:lnTo>
                  <a:pt x="78" y="77"/>
                </a:lnTo>
                <a:lnTo>
                  <a:pt x="80" y="73"/>
                </a:lnTo>
                <a:lnTo>
                  <a:pt x="80" y="65"/>
                </a:lnTo>
                <a:lnTo>
                  <a:pt x="84" y="59"/>
                </a:lnTo>
                <a:lnTo>
                  <a:pt x="86" y="52"/>
                </a:lnTo>
                <a:lnTo>
                  <a:pt x="86" y="44"/>
                </a:lnTo>
                <a:lnTo>
                  <a:pt x="86" y="40"/>
                </a:lnTo>
                <a:lnTo>
                  <a:pt x="86" y="34"/>
                </a:lnTo>
                <a:lnTo>
                  <a:pt x="86" y="30"/>
                </a:lnTo>
                <a:lnTo>
                  <a:pt x="88" y="23"/>
                </a:lnTo>
                <a:lnTo>
                  <a:pt x="88" y="17"/>
                </a:lnTo>
                <a:lnTo>
                  <a:pt x="92" y="15"/>
                </a:lnTo>
                <a:lnTo>
                  <a:pt x="94" y="6"/>
                </a:lnTo>
                <a:lnTo>
                  <a:pt x="94" y="0"/>
                </a:lnTo>
                <a:lnTo>
                  <a:pt x="90" y="0"/>
                </a:lnTo>
                <a:lnTo>
                  <a:pt x="86" y="2"/>
                </a:lnTo>
                <a:lnTo>
                  <a:pt x="82" y="2"/>
                </a:lnTo>
                <a:lnTo>
                  <a:pt x="78" y="2"/>
                </a:lnTo>
                <a:lnTo>
                  <a:pt x="76" y="4"/>
                </a:lnTo>
                <a:lnTo>
                  <a:pt x="74" y="7"/>
                </a:lnTo>
                <a:lnTo>
                  <a:pt x="71" y="9"/>
                </a:lnTo>
                <a:lnTo>
                  <a:pt x="69" y="9"/>
                </a:lnTo>
                <a:lnTo>
                  <a:pt x="67" y="13"/>
                </a:lnTo>
                <a:lnTo>
                  <a:pt x="65" y="17"/>
                </a:lnTo>
                <a:lnTo>
                  <a:pt x="67" y="21"/>
                </a:lnTo>
                <a:lnTo>
                  <a:pt x="69" y="23"/>
                </a:lnTo>
                <a:lnTo>
                  <a:pt x="67" y="23"/>
                </a:lnTo>
                <a:lnTo>
                  <a:pt x="61" y="21"/>
                </a:lnTo>
                <a:lnTo>
                  <a:pt x="57" y="21"/>
                </a:lnTo>
                <a:lnTo>
                  <a:pt x="53" y="21"/>
                </a:lnTo>
                <a:lnTo>
                  <a:pt x="51" y="21"/>
                </a:lnTo>
                <a:lnTo>
                  <a:pt x="50" y="19"/>
                </a:lnTo>
                <a:lnTo>
                  <a:pt x="46" y="17"/>
                </a:lnTo>
                <a:lnTo>
                  <a:pt x="40" y="17"/>
                </a:lnTo>
                <a:lnTo>
                  <a:pt x="30" y="17"/>
                </a:lnTo>
                <a:lnTo>
                  <a:pt x="30" y="21"/>
                </a:lnTo>
                <a:lnTo>
                  <a:pt x="30" y="27"/>
                </a:lnTo>
                <a:lnTo>
                  <a:pt x="30" y="30"/>
                </a:lnTo>
                <a:lnTo>
                  <a:pt x="32" y="32"/>
                </a:lnTo>
                <a:lnTo>
                  <a:pt x="36" y="30"/>
                </a:lnTo>
                <a:lnTo>
                  <a:pt x="40" y="30"/>
                </a:lnTo>
                <a:lnTo>
                  <a:pt x="44" y="32"/>
                </a:lnTo>
                <a:lnTo>
                  <a:pt x="46" y="32"/>
                </a:lnTo>
                <a:lnTo>
                  <a:pt x="46" y="42"/>
                </a:lnTo>
                <a:lnTo>
                  <a:pt x="44" y="42"/>
                </a:lnTo>
                <a:lnTo>
                  <a:pt x="40" y="42"/>
                </a:lnTo>
                <a:lnTo>
                  <a:pt x="36" y="44"/>
                </a:lnTo>
                <a:lnTo>
                  <a:pt x="34" y="46"/>
                </a:lnTo>
                <a:lnTo>
                  <a:pt x="34" y="52"/>
                </a:lnTo>
                <a:lnTo>
                  <a:pt x="36" y="53"/>
                </a:lnTo>
                <a:lnTo>
                  <a:pt x="34" y="53"/>
                </a:lnTo>
                <a:lnTo>
                  <a:pt x="34" y="55"/>
                </a:lnTo>
                <a:lnTo>
                  <a:pt x="36" y="57"/>
                </a:lnTo>
                <a:lnTo>
                  <a:pt x="40" y="61"/>
                </a:lnTo>
                <a:lnTo>
                  <a:pt x="40" y="63"/>
                </a:lnTo>
                <a:lnTo>
                  <a:pt x="40" y="67"/>
                </a:lnTo>
                <a:lnTo>
                  <a:pt x="38" y="71"/>
                </a:lnTo>
                <a:lnTo>
                  <a:pt x="40" y="75"/>
                </a:lnTo>
                <a:lnTo>
                  <a:pt x="40" y="78"/>
                </a:lnTo>
                <a:lnTo>
                  <a:pt x="40" y="80"/>
                </a:lnTo>
                <a:lnTo>
                  <a:pt x="42" y="82"/>
                </a:lnTo>
                <a:lnTo>
                  <a:pt x="44" y="84"/>
                </a:lnTo>
                <a:lnTo>
                  <a:pt x="44" y="86"/>
                </a:lnTo>
                <a:lnTo>
                  <a:pt x="42" y="88"/>
                </a:lnTo>
                <a:lnTo>
                  <a:pt x="42" y="94"/>
                </a:lnTo>
                <a:lnTo>
                  <a:pt x="40" y="94"/>
                </a:lnTo>
                <a:lnTo>
                  <a:pt x="36" y="90"/>
                </a:lnTo>
                <a:lnTo>
                  <a:pt x="32" y="88"/>
                </a:lnTo>
                <a:lnTo>
                  <a:pt x="28" y="88"/>
                </a:lnTo>
                <a:lnTo>
                  <a:pt x="25" y="90"/>
                </a:lnTo>
                <a:lnTo>
                  <a:pt x="25" y="88"/>
                </a:lnTo>
                <a:lnTo>
                  <a:pt x="21" y="86"/>
                </a:lnTo>
                <a:lnTo>
                  <a:pt x="21" y="88"/>
                </a:lnTo>
                <a:lnTo>
                  <a:pt x="19" y="90"/>
                </a:lnTo>
                <a:lnTo>
                  <a:pt x="13" y="90"/>
                </a:lnTo>
                <a:lnTo>
                  <a:pt x="11" y="94"/>
                </a:lnTo>
                <a:lnTo>
                  <a:pt x="13" y="96"/>
                </a:lnTo>
                <a:lnTo>
                  <a:pt x="11" y="98"/>
                </a:lnTo>
                <a:lnTo>
                  <a:pt x="11" y="101"/>
                </a:lnTo>
                <a:lnTo>
                  <a:pt x="15" y="107"/>
                </a:lnTo>
                <a:lnTo>
                  <a:pt x="15" y="109"/>
                </a:lnTo>
                <a:lnTo>
                  <a:pt x="15" y="111"/>
                </a:lnTo>
                <a:lnTo>
                  <a:pt x="13" y="113"/>
                </a:lnTo>
                <a:lnTo>
                  <a:pt x="11" y="113"/>
                </a:lnTo>
                <a:lnTo>
                  <a:pt x="7" y="111"/>
                </a:lnTo>
                <a:lnTo>
                  <a:pt x="3" y="109"/>
                </a:lnTo>
                <a:lnTo>
                  <a:pt x="2" y="115"/>
                </a:lnTo>
                <a:lnTo>
                  <a:pt x="0" y="119"/>
                </a:lnTo>
                <a:lnTo>
                  <a:pt x="3" y="123"/>
                </a:lnTo>
                <a:lnTo>
                  <a:pt x="5" y="124"/>
                </a:lnTo>
                <a:lnTo>
                  <a:pt x="5" y="128"/>
                </a:lnTo>
                <a:lnTo>
                  <a:pt x="7" y="130"/>
                </a:lnTo>
                <a:close/>
              </a:path>
            </a:pathLst>
          </a:custGeom>
          <a:solidFill>
            <a:srgbClr val="EAEAEA"/>
          </a:solidFill>
          <a:ln w="2520">
            <a:solidFill>
              <a:srgbClr val="C0C0C0"/>
            </a:solidFill>
            <a:round/>
            <a:headEnd/>
            <a:tailEnd/>
          </a:ln>
        </p:spPr>
        <p:txBody>
          <a:bodyPr wrap="none" anchor="ctr"/>
          <a:lstStyle/>
          <a:p>
            <a:endParaRPr lang="en-US"/>
          </a:p>
        </p:txBody>
      </p:sp>
      <p:sp>
        <p:nvSpPr>
          <p:cNvPr id="30927" name="Freeform 209"/>
          <p:cNvSpPr>
            <a:spLocks noChangeArrowheads="1"/>
          </p:cNvSpPr>
          <p:nvPr/>
        </p:nvSpPr>
        <p:spPr bwMode="auto">
          <a:xfrm>
            <a:off x="2120900" y="4106863"/>
            <a:ext cx="271463" cy="398462"/>
          </a:xfrm>
          <a:custGeom>
            <a:avLst/>
            <a:gdLst>
              <a:gd name="T0" fmla="*/ 2147483647 w 159"/>
              <a:gd name="T1" fmla="*/ 2147483647 h 251"/>
              <a:gd name="T2" fmla="*/ 2147483647 w 159"/>
              <a:gd name="T3" fmla="*/ 2147483647 h 251"/>
              <a:gd name="T4" fmla="*/ 2147483647 w 159"/>
              <a:gd name="T5" fmla="*/ 2147483647 h 251"/>
              <a:gd name="T6" fmla="*/ 2147483647 w 159"/>
              <a:gd name="T7" fmla="*/ 2147483647 h 251"/>
              <a:gd name="T8" fmla="*/ 2147483647 w 159"/>
              <a:gd name="T9" fmla="*/ 2147483647 h 251"/>
              <a:gd name="T10" fmla="*/ 2147483647 w 159"/>
              <a:gd name="T11" fmla="*/ 2147483647 h 251"/>
              <a:gd name="T12" fmla="*/ 2147483647 w 159"/>
              <a:gd name="T13" fmla="*/ 2147483647 h 251"/>
              <a:gd name="T14" fmla="*/ 2147483647 w 159"/>
              <a:gd name="T15" fmla="*/ 2147483647 h 251"/>
              <a:gd name="T16" fmla="*/ 2147483647 w 159"/>
              <a:gd name="T17" fmla="*/ 2147483647 h 251"/>
              <a:gd name="T18" fmla="*/ 2147483647 w 159"/>
              <a:gd name="T19" fmla="*/ 2147483647 h 251"/>
              <a:gd name="T20" fmla="*/ 2147483647 w 159"/>
              <a:gd name="T21" fmla="*/ 2147483647 h 251"/>
              <a:gd name="T22" fmla="*/ 2147483647 w 159"/>
              <a:gd name="T23" fmla="*/ 2147483647 h 251"/>
              <a:gd name="T24" fmla="*/ 2147483647 w 159"/>
              <a:gd name="T25" fmla="*/ 2147483647 h 251"/>
              <a:gd name="T26" fmla="*/ 2147483647 w 159"/>
              <a:gd name="T27" fmla="*/ 2147483647 h 251"/>
              <a:gd name="T28" fmla="*/ 2147483647 w 159"/>
              <a:gd name="T29" fmla="*/ 2147483647 h 251"/>
              <a:gd name="T30" fmla="*/ 2147483647 w 159"/>
              <a:gd name="T31" fmla="*/ 2147483647 h 251"/>
              <a:gd name="T32" fmla="*/ 2147483647 w 159"/>
              <a:gd name="T33" fmla="*/ 2147483647 h 251"/>
              <a:gd name="T34" fmla="*/ 2147483647 w 159"/>
              <a:gd name="T35" fmla="*/ 2147483647 h 251"/>
              <a:gd name="T36" fmla="*/ 2147483647 w 159"/>
              <a:gd name="T37" fmla="*/ 2147483647 h 251"/>
              <a:gd name="T38" fmla="*/ 2147483647 w 159"/>
              <a:gd name="T39" fmla="*/ 2147483647 h 251"/>
              <a:gd name="T40" fmla="*/ 2147483647 w 159"/>
              <a:gd name="T41" fmla="*/ 2147483647 h 251"/>
              <a:gd name="T42" fmla="*/ 2147483647 w 159"/>
              <a:gd name="T43" fmla="*/ 2147483647 h 251"/>
              <a:gd name="T44" fmla="*/ 2147483647 w 159"/>
              <a:gd name="T45" fmla="*/ 2147483647 h 251"/>
              <a:gd name="T46" fmla="*/ 2147483647 w 159"/>
              <a:gd name="T47" fmla="*/ 2147483647 h 251"/>
              <a:gd name="T48" fmla="*/ 2147483647 w 159"/>
              <a:gd name="T49" fmla="*/ 2147483647 h 251"/>
              <a:gd name="T50" fmla="*/ 2147483647 w 159"/>
              <a:gd name="T51" fmla="*/ 2147483647 h 251"/>
              <a:gd name="T52" fmla="*/ 2147483647 w 159"/>
              <a:gd name="T53" fmla="*/ 2147483647 h 251"/>
              <a:gd name="T54" fmla="*/ 2147483647 w 159"/>
              <a:gd name="T55" fmla="*/ 2147483647 h 251"/>
              <a:gd name="T56" fmla="*/ 2147483647 w 159"/>
              <a:gd name="T57" fmla="*/ 2147483647 h 251"/>
              <a:gd name="T58" fmla="*/ 2147483647 w 159"/>
              <a:gd name="T59" fmla="*/ 2147483647 h 251"/>
              <a:gd name="T60" fmla="*/ 2147483647 w 159"/>
              <a:gd name="T61" fmla="*/ 2147483647 h 251"/>
              <a:gd name="T62" fmla="*/ 2147483647 w 159"/>
              <a:gd name="T63" fmla="*/ 2147483647 h 251"/>
              <a:gd name="T64" fmla="*/ 2147483647 w 159"/>
              <a:gd name="T65" fmla="*/ 2147483647 h 251"/>
              <a:gd name="T66" fmla="*/ 2147483647 w 159"/>
              <a:gd name="T67" fmla="*/ 2147483647 h 251"/>
              <a:gd name="T68" fmla="*/ 2147483647 w 159"/>
              <a:gd name="T69" fmla="*/ 2147483647 h 251"/>
              <a:gd name="T70" fmla="*/ 2147483647 w 159"/>
              <a:gd name="T71" fmla="*/ 2147483647 h 251"/>
              <a:gd name="T72" fmla="*/ 2147483647 w 159"/>
              <a:gd name="T73" fmla="*/ 2147483647 h 251"/>
              <a:gd name="T74" fmla="*/ 2147483647 w 159"/>
              <a:gd name="T75" fmla="*/ 0 h 251"/>
              <a:gd name="T76" fmla="*/ 2147483647 w 159"/>
              <a:gd name="T77" fmla="*/ 2147483647 h 251"/>
              <a:gd name="T78" fmla="*/ 2147483647 w 159"/>
              <a:gd name="T79" fmla="*/ 2147483647 h 251"/>
              <a:gd name="T80" fmla="*/ 2147483647 w 159"/>
              <a:gd name="T81" fmla="*/ 2147483647 h 251"/>
              <a:gd name="T82" fmla="*/ 2147483647 w 159"/>
              <a:gd name="T83" fmla="*/ 2147483647 h 251"/>
              <a:gd name="T84" fmla="*/ 2147483647 w 159"/>
              <a:gd name="T85" fmla="*/ 2147483647 h 251"/>
              <a:gd name="T86" fmla="*/ 2147483647 w 159"/>
              <a:gd name="T87" fmla="*/ 2147483647 h 251"/>
              <a:gd name="T88" fmla="*/ 2147483647 w 159"/>
              <a:gd name="T89" fmla="*/ 2147483647 h 251"/>
              <a:gd name="T90" fmla="*/ 2147483647 w 159"/>
              <a:gd name="T91" fmla="*/ 2147483647 h 251"/>
              <a:gd name="T92" fmla="*/ 2147483647 w 159"/>
              <a:gd name="T93" fmla="*/ 2147483647 h 251"/>
              <a:gd name="T94" fmla="*/ 2147483647 w 159"/>
              <a:gd name="T95" fmla="*/ 2147483647 h 251"/>
              <a:gd name="T96" fmla="*/ 2147483647 w 159"/>
              <a:gd name="T97" fmla="*/ 2147483647 h 251"/>
              <a:gd name="T98" fmla="*/ 2147483647 w 159"/>
              <a:gd name="T99" fmla="*/ 2147483647 h 251"/>
              <a:gd name="T100" fmla="*/ 2147483647 w 159"/>
              <a:gd name="T101" fmla="*/ 2147483647 h 251"/>
              <a:gd name="T102" fmla="*/ 2147483647 w 159"/>
              <a:gd name="T103" fmla="*/ 2147483647 h 251"/>
              <a:gd name="T104" fmla="*/ 0 w 159"/>
              <a:gd name="T105" fmla="*/ 2147483647 h 25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9"/>
              <a:gd name="T160" fmla="*/ 0 h 251"/>
              <a:gd name="T161" fmla="*/ 159 w 159"/>
              <a:gd name="T162" fmla="*/ 251 h 25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9" h="251">
                <a:moveTo>
                  <a:pt x="2" y="163"/>
                </a:moveTo>
                <a:lnTo>
                  <a:pt x="2" y="165"/>
                </a:lnTo>
                <a:lnTo>
                  <a:pt x="6" y="169"/>
                </a:lnTo>
                <a:lnTo>
                  <a:pt x="10" y="171"/>
                </a:lnTo>
                <a:lnTo>
                  <a:pt x="13" y="173"/>
                </a:lnTo>
                <a:lnTo>
                  <a:pt x="13" y="175"/>
                </a:lnTo>
                <a:lnTo>
                  <a:pt x="15" y="178"/>
                </a:lnTo>
                <a:lnTo>
                  <a:pt x="17" y="180"/>
                </a:lnTo>
                <a:lnTo>
                  <a:pt x="19" y="182"/>
                </a:lnTo>
                <a:lnTo>
                  <a:pt x="31" y="184"/>
                </a:lnTo>
                <a:lnTo>
                  <a:pt x="31" y="182"/>
                </a:lnTo>
                <a:lnTo>
                  <a:pt x="35" y="184"/>
                </a:lnTo>
                <a:lnTo>
                  <a:pt x="40" y="188"/>
                </a:lnTo>
                <a:lnTo>
                  <a:pt x="44" y="190"/>
                </a:lnTo>
                <a:lnTo>
                  <a:pt x="50" y="190"/>
                </a:lnTo>
                <a:lnTo>
                  <a:pt x="50" y="192"/>
                </a:lnTo>
                <a:lnTo>
                  <a:pt x="54" y="196"/>
                </a:lnTo>
                <a:lnTo>
                  <a:pt x="58" y="198"/>
                </a:lnTo>
                <a:lnTo>
                  <a:pt x="58" y="203"/>
                </a:lnTo>
                <a:lnTo>
                  <a:pt x="61" y="205"/>
                </a:lnTo>
                <a:lnTo>
                  <a:pt x="65" y="207"/>
                </a:lnTo>
                <a:lnTo>
                  <a:pt x="71" y="209"/>
                </a:lnTo>
                <a:lnTo>
                  <a:pt x="71" y="213"/>
                </a:lnTo>
                <a:lnTo>
                  <a:pt x="73" y="215"/>
                </a:lnTo>
                <a:lnTo>
                  <a:pt x="77" y="217"/>
                </a:lnTo>
                <a:lnTo>
                  <a:pt x="81" y="219"/>
                </a:lnTo>
                <a:lnTo>
                  <a:pt x="83" y="219"/>
                </a:lnTo>
                <a:lnTo>
                  <a:pt x="84" y="215"/>
                </a:lnTo>
                <a:lnTo>
                  <a:pt x="88" y="215"/>
                </a:lnTo>
                <a:lnTo>
                  <a:pt x="92" y="217"/>
                </a:lnTo>
                <a:lnTo>
                  <a:pt x="98" y="219"/>
                </a:lnTo>
                <a:lnTo>
                  <a:pt x="102" y="221"/>
                </a:lnTo>
                <a:lnTo>
                  <a:pt x="107" y="223"/>
                </a:lnTo>
                <a:lnTo>
                  <a:pt x="107" y="225"/>
                </a:lnTo>
                <a:lnTo>
                  <a:pt x="96" y="248"/>
                </a:lnTo>
                <a:lnTo>
                  <a:pt x="102" y="248"/>
                </a:lnTo>
                <a:lnTo>
                  <a:pt x="106" y="251"/>
                </a:lnTo>
                <a:lnTo>
                  <a:pt x="113" y="234"/>
                </a:lnTo>
                <a:lnTo>
                  <a:pt x="119" y="215"/>
                </a:lnTo>
                <a:lnTo>
                  <a:pt x="119" y="211"/>
                </a:lnTo>
                <a:lnTo>
                  <a:pt x="119" y="205"/>
                </a:lnTo>
                <a:lnTo>
                  <a:pt x="115" y="202"/>
                </a:lnTo>
                <a:lnTo>
                  <a:pt x="111" y="202"/>
                </a:lnTo>
                <a:lnTo>
                  <a:pt x="111" y="198"/>
                </a:lnTo>
                <a:lnTo>
                  <a:pt x="121" y="196"/>
                </a:lnTo>
                <a:lnTo>
                  <a:pt x="121" y="192"/>
                </a:lnTo>
                <a:lnTo>
                  <a:pt x="119" y="190"/>
                </a:lnTo>
                <a:lnTo>
                  <a:pt x="113" y="190"/>
                </a:lnTo>
                <a:lnTo>
                  <a:pt x="113" y="180"/>
                </a:lnTo>
                <a:lnTo>
                  <a:pt x="115" y="180"/>
                </a:lnTo>
                <a:lnTo>
                  <a:pt x="121" y="180"/>
                </a:lnTo>
                <a:lnTo>
                  <a:pt x="131" y="178"/>
                </a:lnTo>
                <a:lnTo>
                  <a:pt x="138" y="178"/>
                </a:lnTo>
                <a:lnTo>
                  <a:pt x="138" y="173"/>
                </a:lnTo>
                <a:lnTo>
                  <a:pt x="142" y="175"/>
                </a:lnTo>
                <a:lnTo>
                  <a:pt x="146" y="175"/>
                </a:lnTo>
                <a:lnTo>
                  <a:pt x="148" y="167"/>
                </a:lnTo>
                <a:lnTo>
                  <a:pt x="152" y="169"/>
                </a:lnTo>
                <a:lnTo>
                  <a:pt x="154" y="175"/>
                </a:lnTo>
                <a:lnTo>
                  <a:pt x="157" y="175"/>
                </a:lnTo>
                <a:lnTo>
                  <a:pt x="157" y="167"/>
                </a:lnTo>
                <a:lnTo>
                  <a:pt x="155" y="163"/>
                </a:lnTo>
                <a:lnTo>
                  <a:pt x="155" y="159"/>
                </a:lnTo>
                <a:lnTo>
                  <a:pt x="154" y="159"/>
                </a:lnTo>
                <a:lnTo>
                  <a:pt x="154" y="157"/>
                </a:lnTo>
                <a:lnTo>
                  <a:pt x="152" y="159"/>
                </a:lnTo>
                <a:lnTo>
                  <a:pt x="150" y="157"/>
                </a:lnTo>
                <a:lnTo>
                  <a:pt x="150" y="154"/>
                </a:lnTo>
                <a:lnTo>
                  <a:pt x="152" y="152"/>
                </a:lnTo>
                <a:lnTo>
                  <a:pt x="155" y="148"/>
                </a:lnTo>
                <a:lnTo>
                  <a:pt x="157" y="142"/>
                </a:lnTo>
                <a:lnTo>
                  <a:pt x="159" y="138"/>
                </a:lnTo>
                <a:lnTo>
                  <a:pt x="154" y="134"/>
                </a:lnTo>
                <a:lnTo>
                  <a:pt x="146" y="131"/>
                </a:lnTo>
                <a:lnTo>
                  <a:pt x="142" y="127"/>
                </a:lnTo>
                <a:lnTo>
                  <a:pt x="140" y="123"/>
                </a:lnTo>
                <a:lnTo>
                  <a:pt x="136" y="119"/>
                </a:lnTo>
                <a:lnTo>
                  <a:pt x="132" y="113"/>
                </a:lnTo>
                <a:lnTo>
                  <a:pt x="134" y="107"/>
                </a:lnTo>
                <a:lnTo>
                  <a:pt x="136" y="106"/>
                </a:lnTo>
                <a:lnTo>
                  <a:pt x="136" y="98"/>
                </a:lnTo>
                <a:lnTo>
                  <a:pt x="134" y="98"/>
                </a:lnTo>
                <a:lnTo>
                  <a:pt x="129" y="96"/>
                </a:lnTo>
                <a:lnTo>
                  <a:pt x="123" y="98"/>
                </a:lnTo>
                <a:lnTo>
                  <a:pt x="119" y="98"/>
                </a:lnTo>
                <a:lnTo>
                  <a:pt x="117" y="94"/>
                </a:lnTo>
                <a:lnTo>
                  <a:pt x="113" y="86"/>
                </a:lnTo>
                <a:lnTo>
                  <a:pt x="109" y="84"/>
                </a:lnTo>
                <a:lnTo>
                  <a:pt x="106" y="84"/>
                </a:lnTo>
                <a:lnTo>
                  <a:pt x="98" y="84"/>
                </a:lnTo>
                <a:lnTo>
                  <a:pt x="94" y="84"/>
                </a:lnTo>
                <a:lnTo>
                  <a:pt x="86" y="83"/>
                </a:lnTo>
                <a:lnTo>
                  <a:pt x="84" y="81"/>
                </a:lnTo>
                <a:lnTo>
                  <a:pt x="83" y="75"/>
                </a:lnTo>
                <a:lnTo>
                  <a:pt x="81" y="71"/>
                </a:lnTo>
                <a:lnTo>
                  <a:pt x="79" y="67"/>
                </a:lnTo>
                <a:lnTo>
                  <a:pt x="79" y="63"/>
                </a:lnTo>
                <a:lnTo>
                  <a:pt x="81" y="63"/>
                </a:lnTo>
                <a:lnTo>
                  <a:pt x="75" y="52"/>
                </a:lnTo>
                <a:lnTo>
                  <a:pt x="71" y="52"/>
                </a:lnTo>
                <a:lnTo>
                  <a:pt x="69" y="52"/>
                </a:lnTo>
                <a:lnTo>
                  <a:pt x="69" y="48"/>
                </a:lnTo>
                <a:lnTo>
                  <a:pt x="71" y="42"/>
                </a:lnTo>
                <a:lnTo>
                  <a:pt x="71" y="36"/>
                </a:lnTo>
                <a:lnTo>
                  <a:pt x="71" y="31"/>
                </a:lnTo>
                <a:lnTo>
                  <a:pt x="71" y="29"/>
                </a:lnTo>
                <a:lnTo>
                  <a:pt x="77" y="27"/>
                </a:lnTo>
                <a:lnTo>
                  <a:pt x="81" y="13"/>
                </a:lnTo>
                <a:lnTo>
                  <a:pt x="88" y="8"/>
                </a:lnTo>
                <a:lnTo>
                  <a:pt x="90" y="6"/>
                </a:lnTo>
                <a:lnTo>
                  <a:pt x="94" y="4"/>
                </a:lnTo>
                <a:lnTo>
                  <a:pt x="94" y="2"/>
                </a:lnTo>
                <a:lnTo>
                  <a:pt x="94" y="0"/>
                </a:lnTo>
                <a:lnTo>
                  <a:pt x="88" y="0"/>
                </a:lnTo>
                <a:lnTo>
                  <a:pt x="86" y="2"/>
                </a:lnTo>
                <a:lnTo>
                  <a:pt x="86" y="6"/>
                </a:lnTo>
                <a:lnTo>
                  <a:pt x="79" y="12"/>
                </a:lnTo>
                <a:lnTo>
                  <a:pt x="71" y="17"/>
                </a:lnTo>
                <a:lnTo>
                  <a:pt x="67" y="15"/>
                </a:lnTo>
                <a:lnTo>
                  <a:pt x="61" y="15"/>
                </a:lnTo>
                <a:lnTo>
                  <a:pt x="59" y="19"/>
                </a:lnTo>
                <a:lnTo>
                  <a:pt x="59" y="23"/>
                </a:lnTo>
                <a:lnTo>
                  <a:pt x="58" y="23"/>
                </a:lnTo>
                <a:lnTo>
                  <a:pt x="58" y="21"/>
                </a:lnTo>
                <a:lnTo>
                  <a:pt x="54" y="21"/>
                </a:lnTo>
                <a:lnTo>
                  <a:pt x="50" y="21"/>
                </a:lnTo>
                <a:lnTo>
                  <a:pt x="48" y="29"/>
                </a:lnTo>
                <a:lnTo>
                  <a:pt x="48" y="36"/>
                </a:lnTo>
                <a:lnTo>
                  <a:pt x="44" y="36"/>
                </a:lnTo>
                <a:lnTo>
                  <a:pt x="44" y="40"/>
                </a:lnTo>
                <a:lnTo>
                  <a:pt x="44" y="44"/>
                </a:lnTo>
                <a:lnTo>
                  <a:pt x="40" y="44"/>
                </a:lnTo>
                <a:lnTo>
                  <a:pt x="38" y="44"/>
                </a:lnTo>
                <a:lnTo>
                  <a:pt x="35" y="50"/>
                </a:lnTo>
                <a:lnTo>
                  <a:pt x="33" y="54"/>
                </a:lnTo>
                <a:lnTo>
                  <a:pt x="33" y="58"/>
                </a:lnTo>
                <a:lnTo>
                  <a:pt x="33" y="61"/>
                </a:lnTo>
                <a:lnTo>
                  <a:pt x="29" y="59"/>
                </a:lnTo>
                <a:lnTo>
                  <a:pt x="25" y="56"/>
                </a:lnTo>
                <a:lnTo>
                  <a:pt x="23" y="61"/>
                </a:lnTo>
                <a:lnTo>
                  <a:pt x="25" y="63"/>
                </a:lnTo>
                <a:lnTo>
                  <a:pt x="27" y="67"/>
                </a:lnTo>
                <a:lnTo>
                  <a:pt x="25" y="71"/>
                </a:lnTo>
                <a:lnTo>
                  <a:pt x="23" y="73"/>
                </a:lnTo>
                <a:lnTo>
                  <a:pt x="23" y="77"/>
                </a:lnTo>
                <a:lnTo>
                  <a:pt x="23" y="86"/>
                </a:lnTo>
                <a:lnTo>
                  <a:pt x="25" y="94"/>
                </a:lnTo>
                <a:lnTo>
                  <a:pt x="21" y="109"/>
                </a:lnTo>
                <a:lnTo>
                  <a:pt x="17" y="127"/>
                </a:lnTo>
                <a:lnTo>
                  <a:pt x="21" y="129"/>
                </a:lnTo>
                <a:lnTo>
                  <a:pt x="25" y="131"/>
                </a:lnTo>
                <a:lnTo>
                  <a:pt x="15" y="140"/>
                </a:lnTo>
                <a:lnTo>
                  <a:pt x="6" y="146"/>
                </a:lnTo>
                <a:lnTo>
                  <a:pt x="4" y="152"/>
                </a:lnTo>
                <a:lnTo>
                  <a:pt x="8" y="157"/>
                </a:lnTo>
                <a:lnTo>
                  <a:pt x="4" y="157"/>
                </a:lnTo>
                <a:lnTo>
                  <a:pt x="0" y="157"/>
                </a:lnTo>
                <a:lnTo>
                  <a:pt x="0" y="159"/>
                </a:lnTo>
                <a:lnTo>
                  <a:pt x="2" y="163"/>
                </a:lnTo>
                <a:close/>
              </a:path>
            </a:pathLst>
          </a:custGeom>
          <a:solidFill>
            <a:srgbClr val="EAEAEA"/>
          </a:solidFill>
          <a:ln w="2520">
            <a:solidFill>
              <a:srgbClr val="C0C0C0"/>
            </a:solidFill>
            <a:round/>
            <a:headEnd/>
            <a:tailEnd/>
          </a:ln>
        </p:spPr>
        <p:txBody>
          <a:bodyPr wrap="none" anchor="ctr"/>
          <a:lstStyle/>
          <a:p>
            <a:endParaRPr lang="en-US"/>
          </a:p>
        </p:txBody>
      </p:sp>
      <p:sp>
        <p:nvSpPr>
          <p:cNvPr id="30928" name="Freeform 210"/>
          <p:cNvSpPr>
            <a:spLocks noChangeArrowheads="1"/>
          </p:cNvSpPr>
          <p:nvPr/>
        </p:nvSpPr>
        <p:spPr bwMode="auto">
          <a:xfrm>
            <a:off x="5353050" y="2989263"/>
            <a:ext cx="1306513" cy="971550"/>
          </a:xfrm>
          <a:custGeom>
            <a:avLst/>
            <a:gdLst>
              <a:gd name="T0" fmla="*/ 2147483647 w 768"/>
              <a:gd name="T1" fmla="*/ 2147483647 h 612"/>
              <a:gd name="T2" fmla="*/ 2147483647 w 768"/>
              <a:gd name="T3" fmla="*/ 2147483647 h 612"/>
              <a:gd name="T4" fmla="*/ 2147483647 w 768"/>
              <a:gd name="T5" fmla="*/ 2147483647 h 612"/>
              <a:gd name="T6" fmla="*/ 2147483647 w 768"/>
              <a:gd name="T7" fmla="*/ 2147483647 h 612"/>
              <a:gd name="T8" fmla="*/ 2147483647 w 768"/>
              <a:gd name="T9" fmla="*/ 2147483647 h 612"/>
              <a:gd name="T10" fmla="*/ 2147483647 w 768"/>
              <a:gd name="T11" fmla="*/ 2147483647 h 612"/>
              <a:gd name="T12" fmla="*/ 2147483647 w 768"/>
              <a:gd name="T13" fmla="*/ 2147483647 h 612"/>
              <a:gd name="T14" fmla="*/ 2147483647 w 768"/>
              <a:gd name="T15" fmla="*/ 2147483647 h 612"/>
              <a:gd name="T16" fmla="*/ 2147483647 w 768"/>
              <a:gd name="T17" fmla="*/ 2147483647 h 612"/>
              <a:gd name="T18" fmla="*/ 2147483647 w 768"/>
              <a:gd name="T19" fmla="*/ 2147483647 h 612"/>
              <a:gd name="T20" fmla="*/ 2147483647 w 768"/>
              <a:gd name="T21" fmla="*/ 2147483647 h 612"/>
              <a:gd name="T22" fmla="*/ 2147483647 w 768"/>
              <a:gd name="T23" fmla="*/ 2147483647 h 612"/>
              <a:gd name="T24" fmla="*/ 2147483647 w 768"/>
              <a:gd name="T25" fmla="*/ 2147483647 h 612"/>
              <a:gd name="T26" fmla="*/ 2147483647 w 768"/>
              <a:gd name="T27" fmla="*/ 2147483647 h 612"/>
              <a:gd name="T28" fmla="*/ 2147483647 w 768"/>
              <a:gd name="T29" fmla="*/ 2147483647 h 612"/>
              <a:gd name="T30" fmla="*/ 2147483647 w 768"/>
              <a:gd name="T31" fmla="*/ 2147483647 h 612"/>
              <a:gd name="T32" fmla="*/ 2147483647 w 768"/>
              <a:gd name="T33" fmla="*/ 2147483647 h 612"/>
              <a:gd name="T34" fmla="*/ 2147483647 w 768"/>
              <a:gd name="T35" fmla="*/ 2147483647 h 612"/>
              <a:gd name="T36" fmla="*/ 2147483647 w 768"/>
              <a:gd name="T37" fmla="*/ 2147483647 h 612"/>
              <a:gd name="T38" fmla="*/ 2147483647 w 768"/>
              <a:gd name="T39" fmla="*/ 2147483647 h 612"/>
              <a:gd name="T40" fmla="*/ 2147483647 w 768"/>
              <a:gd name="T41" fmla="*/ 2147483647 h 612"/>
              <a:gd name="T42" fmla="*/ 2147483647 w 768"/>
              <a:gd name="T43" fmla="*/ 2147483647 h 612"/>
              <a:gd name="T44" fmla="*/ 2147483647 w 768"/>
              <a:gd name="T45" fmla="*/ 2147483647 h 612"/>
              <a:gd name="T46" fmla="*/ 2147483647 w 768"/>
              <a:gd name="T47" fmla="*/ 2147483647 h 612"/>
              <a:gd name="T48" fmla="*/ 2147483647 w 768"/>
              <a:gd name="T49" fmla="*/ 2147483647 h 612"/>
              <a:gd name="T50" fmla="*/ 2147483647 w 768"/>
              <a:gd name="T51" fmla="*/ 2147483647 h 612"/>
              <a:gd name="T52" fmla="*/ 2147483647 w 768"/>
              <a:gd name="T53" fmla="*/ 2147483647 h 612"/>
              <a:gd name="T54" fmla="*/ 2147483647 w 768"/>
              <a:gd name="T55" fmla="*/ 2147483647 h 612"/>
              <a:gd name="T56" fmla="*/ 2147483647 w 768"/>
              <a:gd name="T57" fmla="*/ 2147483647 h 612"/>
              <a:gd name="T58" fmla="*/ 2147483647 w 768"/>
              <a:gd name="T59" fmla="*/ 2147483647 h 612"/>
              <a:gd name="T60" fmla="*/ 2147483647 w 768"/>
              <a:gd name="T61" fmla="*/ 2147483647 h 612"/>
              <a:gd name="T62" fmla="*/ 2147483647 w 768"/>
              <a:gd name="T63" fmla="*/ 2147483647 h 612"/>
              <a:gd name="T64" fmla="*/ 2147483647 w 768"/>
              <a:gd name="T65" fmla="*/ 2147483647 h 612"/>
              <a:gd name="T66" fmla="*/ 2147483647 w 768"/>
              <a:gd name="T67" fmla="*/ 2147483647 h 612"/>
              <a:gd name="T68" fmla="*/ 2147483647 w 768"/>
              <a:gd name="T69" fmla="*/ 2147483647 h 612"/>
              <a:gd name="T70" fmla="*/ 2147483647 w 768"/>
              <a:gd name="T71" fmla="*/ 2147483647 h 612"/>
              <a:gd name="T72" fmla="*/ 2147483647 w 768"/>
              <a:gd name="T73" fmla="*/ 2147483647 h 612"/>
              <a:gd name="T74" fmla="*/ 2147483647 w 768"/>
              <a:gd name="T75" fmla="*/ 2147483647 h 612"/>
              <a:gd name="T76" fmla="*/ 2147483647 w 768"/>
              <a:gd name="T77" fmla="*/ 2147483647 h 612"/>
              <a:gd name="T78" fmla="*/ 2147483647 w 768"/>
              <a:gd name="T79" fmla="*/ 2147483647 h 612"/>
              <a:gd name="T80" fmla="*/ 2147483647 w 768"/>
              <a:gd name="T81" fmla="*/ 2147483647 h 612"/>
              <a:gd name="T82" fmla="*/ 2147483647 w 768"/>
              <a:gd name="T83" fmla="*/ 2147483647 h 612"/>
              <a:gd name="T84" fmla="*/ 2147483647 w 768"/>
              <a:gd name="T85" fmla="*/ 2147483647 h 612"/>
              <a:gd name="T86" fmla="*/ 2147483647 w 768"/>
              <a:gd name="T87" fmla="*/ 2147483647 h 612"/>
              <a:gd name="T88" fmla="*/ 2147483647 w 768"/>
              <a:gd name="T89" fmla="*/ 2147483647 h 612"/>
              <a:gd name="T90" fmla="*/ 2147483647 w 768"/>
              <a:gd name="T91" fmla="*/ 2147483647 h 612"/>
              <a:gd name="T92" fmla="*/ 2147483647 w 768"/>
              <a:gd name="T93" fmla="*/ 2147483647 h 612"/>
              <a:gd name="T94" fmla="*/ 2147483647 w 768"/>
              <a:gd name="T95" fmla="*/ 2147483647 h 612"/>
              <a:gd name="T96" fmla="*/ 2147483647 w 768"/>
              <a:gd name="T97" fmla="*/ 2147483647 h 612"/>
              <a:gd name="T98" fmla="*/ 2147483647 w 768"/>
              <a:gd name="T99" fmla="*/ 2147483647 h 612"/>
              <a:gd name="T100" fmla="*/ 2147483647 w 768"/>
              <a:gd name="T101" fmla="*/ 2147483647 h 612"/>
              <a:gd name="T102" fmla="*/ 2147483647 w 768"/>
              <a:gd name="T103" fmla="*/ 2147483647 h 612"/>
              <a:gd name="T104" fmla="*/ 2147483647 w 768"/>
              <a:gd name="T105" fmla="*/ 2147483647 h 612"/>
              <a:gd name="T106" fmla="*/ 2147483647 w 768"/>
              <a:gd name="T107" fmla="*/ 2147483647 h 612"/>
              <a:gd name="T108" fmla="*/ 2147483647 w 768"/>
              <a:gd name="T109" fmla="*/ 2147483647 h 612"/>
              <a:gd name="T110" fmla="*/ 2147483647 w 768"/>
              <a:gd name="T111" fmla="*/ 2147483647 h 612"/>
              <a:gd name="T112" fmla="*/ 2147483647 w 768"/>
              <a:gd name="T113" fmla="*/ 2147483647 h 612"/>
              <a:gd name="T114" fmla="*/ 2147483647 w 768"/>
              <a:gd name="T115" fmla="*/ 2147483647 h 612"/>
              <a:gd name="T116" fmla="*/ 2147483647 w 768"/>
              <a:gd name="T117" fmla="*/ 2147483647 h 6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68"/>
              <a:gd name="T178" fmla="*/ 0 h 612"/>
              <a:gd name="T179" fmla="*/ 768 w 768"/>
              <a:gd name="T180" fmla="*/ 612 h 61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68" h="612">
                <a:moveTo>
                  <a:pt x="737" y="155"/>
                </a:moveTo>
                <a:lnTo>
                  <a:pt x="739" y="157"/>
                </a:lnTo>
                <a:lnTo>
                  <a:pt x="743" y="153"/>
                </a:lnTo>
                <a:lnTo>
                  <a:pt x="748" y="149"/>
                </a:lnTo>
                <a:lnTo>
                  <a:pt x="748" y="146"/>
                </a:lnTo>
                <a:lnTo>
                  <a:pt x="752" y="144"/>
                </a:lnTo>
                <a:lnTo>
                  <a:pt x="758" y="138"/>
                </a:lnTo>
                <a:lnTo>
                  <a:pt x="762" y="132"/>
                </a:lnTo>
                <a:lnTo>
                  <a:pt x="762" y="123"/>
                </a:lnTo>
                <a:lnTo>
                  <a:pt x="762" y="119"/>
                </a:lnTo>
                <a:lnTo>
                  <a:pt x="766" y="115"/>
                </a:lnTo>
                <a:lnTo>
                  <a:pt x="768" y="109"/>
                </a:lnTo>
                <a:lnTo>
                  <a:pt x="764" y="105"/>
                </a:lnTo>
                <a:lnTo>
                  <a:pt x="764" y="101"/>
                </a:lnTo>
                <a:lnTo>
                  <a:pt x="768" y="94"/>
                </a:lnTo>
                <a:lnTo>
                  <a:pt x="760" y="96"/>
                </a:lnTo>
                <a:lnTo>
                  <a:pt x="758" y="100"/>
                </a:lnTo>
                <a:lnTo>
                  <a:pt x="752" y="101"/>
                </a:lnTo>
                <a:lnTo>
                  <a:pt x="748" y="101"/>
                </a:lnTo>
                <a:lnTo>
                  <a:pt x="743" y="103"/>
                </a:lnTo>
                <a:lnTo>
                  <a:pt x="739" y="109"/>
                </a:lnTo>
                <a:lnTo>
                  <a:pt x="733" y="111"/>
                </a:lnTo>
                <a:lnTo>
                  <a:pt x="731" y="113"/>
                </a:lnTo>
                <a:lnTo>
                  <a:pt x="724" y="109"/>
                </a:lnTo>
                <a:lnTo>
                  <a:pt x="720" y="105"/>
                </a:lnTo>
                <a:lnTo>
                  <a:pt x="716" y="101"/>
                </a:lnTo>
                <a:lnTo>
                  <a:pt x="718" y="96"/>
                </a:lnTo>
                <a:lnTo>
                  <a:pt x="714" y="90"/>
                </a:lnTo>
                <a:lnTo>
                  <a:pt x="710" y="84"/>
                </a:lnTo>
                <a:lnTo>
                  <a:pt x="706" y="78"/>
                </a:lnTo>
                <a:lnTo>
                  <a:pt x="704" y="73"/>
                </a:lnTo>
                <a:lnTo>
                  <a:pt x="701" y="69"/>
                </a:lnTo>
                <a:lnTo>
                  <a:pt x="695" y="67"/>
                </a:lnTo>
                <a:lnTo>
                  <a:pt x="689" y="67"/>
                </a:lnTo>
                <a:lnTo>
                  <a:pt x="683" y="67"/>
                </a:lnTo>
                <a:lnTo>
                  <a:pt x="679" y="63"/>
                </a:lnTo>
                <a:lnTo>
                  <a:pt x="676" y="55"/>
                </a:lnTo>
                <a:lnTo>
                  <a:pt x="670" y="46"/>
                </a:lnTo>
                <a:lnTo>
                  <a:pt x="668" y="38"/>
                </a:lnTo>
                <a:lnTo>
                  <a:pt x="668" y="32"/>
                </a:lnTo>
                <a:lnTo>
                  <a:pt x="664" y="25"/>
                </a:lnTo>
                <a:lnTo>
                  <a:pt x="660" y="21"/>
                </a:lnTo>
                <a:lnTo>
                  <a:pt x="653" y="15"/>
                </a:lnTo>
                <a:lnTo>
                  <a:pt x="645" y="15"/>
                </a:lnTo>
                <a:lnTo>
                  <a:pt x="639" y="9"/>
                </a:lnTo>
                <a:lnTo>
                  <a:pt x="635" y="5"/>
                </a:lnTo>
                <a:lnTo>
                  <a:pt x="630" y="2"/>
                </a:lnTo>
                <a:lnTo>
                  <a:pt x="622" y="0"/>
                </a:lnTo>
                <a:lnTo>
                  <a:pt x="618" y="2"/>
                </a:lnTo>
                <a:lnTo>
                  <a:pt x="612" y="5"/>
                </a:lnTo>
                <a:lnTo>
                  <a:pt x="605" y="5"/>
                </a:lnTo>
                <a:lnTo>
                  <a:pt x="601" y="9"/>
                </a:lnTo>
                <a:lnTo>
                  <a:pt x="595" y="13"/>
                </a:lnTo>
                <a:lnTo>
                  <a:pt x="589" y="19"/>
                </a:lnTo>
                <a:lnTo>
                  <a:pt x="587" y="21"/>
                </a:lnTo>
                <a:lnTo>
                  <a:pt x="587" y="25"/>
                </a:lnTo>
                <a:lnTo>
                  <a:pt x="591" y="23"/>
                </a:lnTo>
                <a:lnTo>
                  <a:pt x="591" y="30"/>
                </a:lnTo>
                <a:lnTo>
                  <a:pt x="591" y="36"/>
                </a:lnTo>
                <a:lnTo>
                  <a:pt x="587" y="38"/>
                </a:lnTo>
                <a:lnTo>
                  <a:pt x="589" y="46"/>
                </a:lnTo>
                <a:lnTo>
                  <a:pt x="585" y="52"/>
                </a:lnTo>
                <a:lnTo>
                  <a:pt x="582" y="57"/>
                </a:lnTo>
                <a:lnTo>
                  <a:pt x="580" y="59"/>
                </a:lnTo>
                <a:lnTo>
                  <a:pt x="576" y="61"/>
                </a:lnTo>
                <a:lnTo>
                  <a:pt x="574" y="65"/>
                </a:lnTo>
                <a:lnTo>
                  <a:pt x="576" y="67"/>
                </a:lnTo>
                <a:lnTo>
                  <a:pt x="572" y="71"/>
                </a:lnTo>
                <a:lnTo>
                  <a:pt x="566" y="73"/>
                </a:lnTo>
                <a:lnTo>
                  <a:pt x="559" y="78"/>
                </a:lnTo>
                <a:lnTo>
                  <a:pt x="553" y="76"/>
                </a:lnTo>
                <a:lnTo>
                  <a:pt x="545" y="71"/>
                </a:lnTo>
                <a:lnTo>
                  <a:pt x="539" y="73"/>
                </a:lnTo>
                <a:lnTo>
                  <a:pt x="534" y="88"/>
                </a:lnTo>
                <a:lnTo>
                  <a:pt x="534" y="90"/>
                </a:lnTo>
                <a:lnTo>
                  <a:pt x="535" y="94"/>
                </a:lnTo>
                <a:lnTo>
                  <a:pt x="534" y="100"/>
                </a:lnTo>
                <a:lnTo>
                  <a:pt x="532" y="103"/>
                </a:lnTo>
                <a:lnTo>
                  <a:pt x="532" y="109"/>
                </a:lnTo>
                <a:lnTo>
                  <a:pt x="541" y="113"/>
                </a:lnTo>
                <a:lnTo>
                  <a:pt x="549" y="111"/>
                </a:lnTo>
                <a:lnTo>
                  <a:pt x="557" y="105"/>
                </a:lnTo>
                <a:lnTo>
                  <a:pt x="560" y="105"/>
                </a:lnTo>
                <a:lnTo>
                  <a:pt x="564" y="109"/>
                </a:lnTo>
                <a:lnTo>
                  <a:pt x="570" y="115"/>
                </a:lnTo>
                <a:lnTo>
                  <a:pt x="578" y="117"/>
                </a:lnTo>
                <a:lnTo>
                  <a:pt x="583" y="123"/>
                </a:lnTo>
                <a:lnTo>
                  <a:pt x="582" y="128"/>
                </a:lnTo>
                <a:lnTo>
                  <a:pt x="578" y="128"/>
                </a:lnTo>
                <a:lnTo>
                  <a:pt x="570" y="128"/>
                </a:lnTo>
                <a:lnTo>
                  <a:pt x="564" y="132"/>
                </a:lnTo>
                <a:lnTo>
                  <a:pt x="562" y="136"/>
                </a:lnTo>
                <a:lnTo>
                  <a:pt x="555" y="134"/>
                </a:lnTo>
                <a:lnTo>
                  <a:pt x="545" y="142"/>
                </a:lnTo>
                <a:lnTo>
                  <a:pt x="539" y="138"/>
                </a:lnTo>
                <a:lnTo>
                  <a:pt x="535" y="140"/>
                </a:lnTo>
                <a:lnTo>
                  <a:pt x="534" y="146"/>
                </a:lnTo>
                <a:lnTo>
                  <a:pt x="530" y="149"/>
                </a:lnTo>
                <a:lnTo>
                  <a:pt x="512" y="153"/>
                </a:lnTo>
                <a:lnTo>
                  <a:pt x="511" y="163"/>
                </a:lnTo>
                <a:lnTo>
                  <a:pt x="501" y="167"/>
                </a:lnTo>
                <a:lnTo>
                  <a:pt x="493" y="165"/>
                </a:lnTo>
                <a:lnTo>
                  <a:pt x="487" y="159"/>
                </a:lnTo>
                <a:lnTo>
                  <a:pt x="482" y="157"/>
                </a:lnTo>
                <a:lnTo>
                  <a:pt x="476" y="161"/>
                </a:lnTo>
                <a:lnTo>
                  <a:pt x="474" y="167"/>
                </a:lnTo>
                <a:lnTo>
                  <a:pt x="472" y="174"/>
                </a:lnTo>
                <a:lnTo>
                  <a:pt x="474" y="182"/>
                </a:lnTo>
                <a:lnTo>
                  <a:pt x="476" y="188"/>
                </a:lnTo>
                <a:lnTo>
                  <a:pt x="472" y="195"/>
                </a:lnTo>
                <a:lnTo>
                  <a:pt x="466" y="197"/>
                </a:lnTo>
                <a:lnTo>
                  <a:pt x="457" y="199"/>
                </a:lnTo>
                <a:lnTo>
                  <a:pt x="445" y="203"/>
                </a:lnTo>
                <a:lnTo>
                  <a:pt x="434" y="203"/>
                </a:lnTo>
                <a:lnTo>
                  <a:pt x="426" y="205"/>
                </a:lnTo>
                <a:lnTo>
                  <a:pt x="422" y="205"/>
                </a:lnTo>
                <a:lnTo>
                  <a:pt x="415" y="213"/>
                </a:lnTo>
                <a:lnTo>
                  <a:pt x="407" y="215"/>
                </a:lnTo>
                <a:lnTo>
                  <a:pt x="397" y="215"/>
                </a:lnTo>
                <a:lnTo>
                  <a:pt x="390" y="218"/>
                </a:lnTo>
                <a:lnTo>
                  <a:pt x="376" y="218"/>
                </a:lnTo>
                <a:lnTo>
                  <a:pt x="370" y="215"/>
                </a:lnTo>
                <a:lnTo>
                  <a:pt x="365" y="207"/>
                </a:lnTo>
                <a:lnTo>
                  <a:pt x="361" y="207"/>
                </a:lnTo>
                <a:lnTo>
                  <a:pt x="342" y="205"/>
                </a:lnTo>
                <a:lnTo>
                  <a:pt x="330" y="203"/>
                </a:lnTo>
                <a:lnTo>
                  <a:pt x="321" y="203"/>
                </a:lnTo>
                <a:lnTo>
                  <a:pt x="311" y="203"/>
                </a:lnTo>
                <a:lnTo>
                  <a:pt x="303" y="203"/>
                </a:lnTo>
                <a:lnTo>
                  <a:pt x="296" y="199"/>
                </a:lnTo>
                <a:lnTo>
                  <a:pt x="290" y="192"/>
                </a:lnTo>
                <a:lnTo>
                  <a:pt x="282" y="186"/>
                </a:lnTo>
                <a:lnTo>
                  <a:pt x="278" y="182"/>
                </a:lnTo>
                <a:lnTo>
                  <a:pt x="276" y="176"/>
                </a:lnTo>
                <a:lnTo>
                  <a:pt x="271" y="171"/>
                </a:lnTo>
                <a:lnTo>
                  <a:pt x="263" y="167"/>
                </a:lnTo>
                <a:lnTo>
                  <a:pt x="259" y="165"/>
                </a:lnTo>
                <a:lnTo>
                  <a:pt x="253" y="161"/>
                </a:lnTo>
                <a:lnTo>
                  <a:pt x="244" y="159"/>
                </a:lnTo>
                <a:lnTo>
                  <a:pt x="238" y="157"/>
                </a:lnTo>
                <a:lnTo>
                  <a:pt x="236" y="151"/>
                </a:lnTo>
                <a:lnTo>
                  <a:pt x="238" y="144"/>
                </a:lnTo>
                <a:lnTo>
                  <a:pt x="240" y="138"/>
                </a:lnTo>
                <a:lnTo>
                  <a:pt x="234" y="132"/>
                </a:lnTo>
                <a:lnTo>
                  <a:pt x="228" y="128"/>
                </a:lnTo>
                <a:lnTo>
                  <a:pt x="228" y="124"/>
                </a:lnTo>
                <a:lnTo>
                  <a:pt x="221" y="115"/>
                </a:lnTo>
                <a:lnTo>
                  <a:pt x="213" y="111"/>
                </a:lnTo>
                <a:lnTo>
                  <a:pt x="205" y="113"/>
                </a:lnTo>
                <a:lnTo>
                  <a:pt x="200" y="111"/>
                </a:lnTo>
                <a:lnTo>
                  <a:pt x="194" y="107"/>
                </a:lnTo>
                <a:lnTo>
                  <a:pt x="194" y="103"/>
                </a:lnTo>
                <a:lnTo>
                  <a:pt x="192" y="92"/>
                </a:lnTo>
                <a:lnTo>
                  <a:pt x="192" y="80"/>
                </a:lnTo>
                <a:lnTo>
                  <a:pt x="186" y="84"/>
                </a:lnTo>
                <a:lnTo>
                  <a:pt x="169" y="88"/>
                </a:lnTo>
                <a:lnTo>
                  <a:pt x="163" y="94"/>
                </a:lnTo>
                <a:lnTo>
                  <a:pt x="159" y="98"/>
                </a:lnTo>
                <a:lnTo>
                  <a:pt x="152" y="101"/>
                </a:lnTo>
                <a:lnTo>
                  <a:pt x="150" y="105"/>
                </a:lnTo>
                <a:lnTo>
                  <a:pt x="148" y="111"/>
                </a:lnTo>
                <a:lnTo>
                  <a:pt x="138" y="117"/>
                </a:lnTo>
                <a:lnTo>
                  <a:pt x="131" y="117"/>
                </a:lnTo>
                <a:lnTo>
                  <a:pt x="127" y="119"/>
                </a:lnTo>
                <a:lnTo>
                  <a:pt x="123" y="126"/>
                </a:lnTo>
                <a:lnTo>
                  <a:pt x="117" y="130"/>
                </a:lnTo>
                <a:lnTo>
                  <a:pt x="115" y="140"/>
                </a:lnTo>
                <a:lnTo>
                  <a:pt x="117" y="149"/>
                </a:lnTo>
                <a:lnTo>
                  <a:pt x="121" y="153"/>
                </a:lnTo>
                <a:lnTo>
                  <a:pt x="117" y="157"/>
                </a:lnTo>
                <a:lnTo>
                  <a:pt x="106" y="157"/>
                </a:lnTo>
                <a:lnTo>
                  <a:pt x="96" y="161"/>
                </a:lnTo>
                <a:lnTo>
                  <a:pt x="86" y="163"/>
                </a:lnTo>
                <a:lnTo>
                  <a:pt x="83" y="167"/>
                </a:lnTo>
                <a:lnTo>
                  <a:pt x="84" y="171"/>
                </a:lnTo>
                <a:lnTo>
                  <a:pt x="92" y="176"/>
                </a:lnTo>
                <a:lnTo>
                  <a:pt x="94" y="182"/>
                </a:lnTo>
                <a:lnTo>
                  <a:pt x="88" y="194"/>
                </a:lnTo>
                <a:lnTo>
                  <a:pt x="88" y="203"/>
                </a:lnTo>
                <a:lnTo>
                  <a:pt x="84" y="205"/>
                </a:lnTo>
                <a:lnTo>
                  <a:pt x="79" y="209"/>
                </a:lnTo>
                <a:lnTo>
                  <a:pt x="77" y="211"/>
                </a:lnTo>
                <a:lnTo>
                  <a:pt x="73" y="215"/>
                </a:lnTo>
                <a:lnTo>
                  <a:pt x="69" y="215"/>
                </a:lnTo>
                <a:lnTo>
                  <a:pt x="67" y="217"/>
                </a:lnTo>
                <a:lnTo>
                  <a:pt x="65" y="218"/>
                </a:lnTo>
                <a:lnTo>
                  <a:pt x="65" y="222"/>
                </a:lnTo>
                <a:lnTo>
                  <a:pt x="56" y="224"/>
                </a:lnTo>
                <a:lnTo>
                  <a:pt x="44" y="230"/>
                </a:lnTo>
                <a:lnTo>
                  <a:pt x="42" y="236"/>
                </a:lnTo>
                <a:lnTo>
                  <a:pt x="40" y="242"/>
                </a:lnTo>
                <a:lnTo>
                  <a:pt x="36" y="243"/>
                </a:lnTo>
                <a:lnTo>
                  <a:pt x="31" y="243"/>
                </a:lnTo>
                <a:lnTo>
                  <a:pt x="27" y="245"/>
                </a:lnTo>
                <a:lnTo>
                  <a:pt x="25" y="247"/>
                </a:lnTo>
                <a:lnTo>
                  <a:pt x="21" y="243"/>
                </a:lnTo>
                <a:lnTo>
                  <a:pt x="19" y="242"/>
                </a:lnTo>
                <a:lnTo>
                  <a:pt x="15" y="242"/>
                </a:lnTo>
                <a:lnTo>
                  <a:pt x="13" y="245"/>
                </a:lnTo>
                <a:lnTo>
                  <a:pt x="10" y="247"/>
                </a:lnTo>
                <a:lnTo>
                  <a:pt x="8" y="249"/>
                </a:lnTo>
                <a:lnTo>
                  <a:pt x="6" y="251"/>
                </a:lnTo>
                <a:lnTo>
                  <a:pt x="4" y="253"/>
                </a:lnTo>
                <a:lnTo>
                  <a:pt x="2" y="253"/>
                </a:lnTo>
                <a:lnTo>
                  <a:pt x="0" y="255"/>
                </a:lnTo>
                <a:lnTo>
                  <a:pt x="0" y="263"/>
                </a:lnTo>
                <a:lnTo>
                  <a:pt x="0" y="266"/>
                </a:lnTo>
                <a:lnTo>
                  <a:pt x="4" y="270"/>
                </a:lnTo>
                <a:lnTo>
                  <a:pt x="12" y="266"/>
                </a:lnTo>
                <a:lnTo>
                  <a:pt x="13" y="268"/>
                </a:lnTo>
                <a:lnTo>
                  <a:pt x="13" y="272"/>
                </a:lnTo>
                <a:lnTo>
                  <a:pt x="12" y="278"/>
                </a:lnTo>
                <a:lnTo>
                  <a:pt x="15" y="286"/>
                </a:lnTo>
                <a:lnTo>
                  <a:pt x="15" y="291"/>
                </a:lnTo>
                <a:lnTo>
                  <a:pt x="17" y="293"/>
                </a:lnTo>
                <a:lnTo>
                  <a:pt x="19" y="297"/>
                </a:lnTo>
                <a:lnTo>
                  <a:pt x="13" y="299"/>
                </a:lnTo>
                <a:lnTo>
                  <a:pt x="13" y="305"/>
                </a:lnTo>
                <a:lnTo>
                  <a:pt x="23" y="305"/>
                </a:lnTo>
                <a:lnTo>
                  <a:pt x="36" y="313"/>
                </a:lnTo>
                <a:lnTo>
                  <a:pt x="40" y="316"/>
                </a:lnTo>
                <a:lnTo>
                  <a:pt x="44" y="322"/>
                </a:lnTo>
                <a:lnTo>
                  <a:pt x="50" y="318"/>
                </a:lnTo>
                <a:lnTo>
                  <a:pt x="54" y="314"/>
                </a:lnTo>
                <a:lnTo>
                  <a:pt x="60" y="314"/>
                </a:lnTo>
                <a:lnTo>
                  <a:pt x="63" y="316"/>
                </a:lnTo>
                <a:lnTo>
                  <a:pt x="71" y="316"/>
                </a:lnTo>
                <a:lnTo>
                  <a:pt x="73" y="322"/>
                </a:lnTo>
                <a:lnTo>
                  <a:pt x="77" y="326"/>
                </a:lnTo>
                <a:lnTo>
                  <a:pt x="79" y="332"/>
                </a:lnTo>
                <a:lnTo>
                  <a:pt x="75" y="336"/>
                </a:lnTo>
                <a:lnTo>
                  <a:pt x="75" y="339"/>
                </a:lnTo>
                <a:lnTo>
                  <a:pt x="71" y="343"/>
                </a:lnTo>
                <a:lnTo>
                  <a:pt x="67" y="347"/>
                </a:lnTo>
                <a:lnTo>
                  <a:pt x="65" y="353"/>
                </a:lnTo>
                <a:lnTo>
                  <a:pt x="63" y="355"/>
                </a:lnTo>
                <a:lnTo>
                  <a:pt x="60" y="361"/>
                </a:lnTo>
                <a:lnTo>
                  <a:pt x="65" y="364"/>
                </a:lnTo>
                <a:lnTo>
                  <a:pt x="69" y="368"/>
                </a:lnTo>
                <a:lnTo>
                  <a:pt x="67" y="378"/>
                </a:lnTo>
                <a:lnTo>
                  <a:pt x="73" y="380"/>
                </a:lnTo>
                <a:lnTo>
                  <a:pt x="75" y="380"/>
                </a:lnTo>
                <a:lnTo>
                  <a:pt x="75" y="385"/>
                </a:lnTo>
                <a:lnTo>
                  <a:pt x="73" y="391"/>
                </a:lnTo>
                <a:lnTo>
                  <a:pt x="75" y="395"/>
                </a:lnTo>
                <a:lnTo>
                  <a:pt x="71" y="397"/>
                </a:lnTo>
                <a:lnTo>
                  <a:pt x="73" y="403"/>
                </a:lnTo>
                <a:lnTo>
                  <a:pt x="81" y="407"/>
                </a:lnTo>
                <a:lnTo>
                  <a:pt x="84" y="408"/>
                </a:lnTo>
                <a:lnTo>
                  <a:pt x="92" y="410"/>
                </a:lnTo>
                <a:lnTo>
                  <a:pt x="96" y="414"/>
                </a:lnTo>
                <a:lnTo>
                  <a:pt x="100" y="418"/>
                </a:lnTo>
                <a:lnTo>
                  <a:pt x="104" y="418"/>
                </a:lnTo>
                <a:lnTo>
                  <a:pt x="109" y="418"/>
                </a:lnTo>
                <a:lnTo>
                  <a:pt x="115" y="418"/>
                </a:lnTo>
                <a:lnTo>
                  <a:pt x="119" y="420"/>
                </a:lnTo>
                <a:lnTo>
                  <a:pt x="125" y="428"/>
                </a:lnTo>
                <a:lnTo>
                  <a:pt x="131" y="428"/>
                </a:lnTo>
                <a:lnTo>
                  <a:pt x="138" y="428"/>
                </a:lnTo>
                <a:lnTo>
                  <a:pt x="142" y="430"/>
                </a:lnTo>
                <a:lnTo>
                  <a:pt x="142" y="435"/>
                </a:lnTo>
                <a:lnTo>
                  <a:pt x="150" y="439"/>
                </a:lnTo>
                <a:lnTo>
                  <a:pt x="154" y="445"/>
                </a:lnTo>
                <a:lnTo>
                  <a:pt x="157" y="451"/>
                </a:lnTo>
                <a:lnTo>
                  <a:pt x="163" y="451"/>
                </a:lnTo>
                <a:lnTo>
                  <a:pt x="169" y="455"/>
                </a:lnTo>
                <a:lnTo>
                  <a:pt x="180" y="455"/>
                </a:lnTo>
                <a:lnTo>
                  <a:pt x="188" y="456"/>
                </a:lnTo>
                <a:lnTo>
                  <a:pt x="194" y="455"/>
                </a:lnTo>
                <a:lnTo>
                  <a:pt x="198" y="455"/>
                </a:lnTo>
                <a:lnTo>
                  <a:pt x="202" y="460"/>
                </a:lnTo>
                <a:lnTo>
                  <a:pt x="207" y="451"/>
                </a:lnTo>
                <a:lnTo>
                  <a:pt x="211" y="449"/>
                </a:lnTo>
                <a:lnTo>
                  <a:pt x="219" y="449"/>
                </a:lnTo>
                <a:lnTo>
                  <a:pt x="225" y="451"/>
                </a:lnTo>
                <a:lnTo>
                  <a:pt x="230" y="451"/>
                </a:lnTo>
                <a:lnTo>
                  <a:pt x="238" y="453"/>
                </a:lnTo>
                <a:lnTo>
                  <a:pt x="246" y="451"/>
                </a:lnTo>
                <a:lnTo>
                  <a:pt x="251" y="447"/>
                </a:lnTo>
                <a:lnTo>
                  <a:pt x="257" y="443"/>
                </a:lnTo>
                <a:lnTo>
                  <a:pt x="263" y="443"/>
                </a:lnTo>
                <a:lnTo>
                  <a:pt x="267" y="445"/>
                </a:lnTo>
                <a:lnTo>
                  <a:pt x="273" y="439"/>
                </a:lnTo>
                <a:lnTo>
                  <a:pt x="276" y="441"/>
                </a:lnTo>
                <a:lnTo>
                  <a:pt x="284" y="443"/>
                </a:lnTo>
                <a:lnTo>
                  <a:pt x="284" y="451"/>
                </a:lnTo>
                <a:lnTo>
                  <a:pt x="286" y="453"/>
                </a:lnTo>
                <a:lnTo>
                  <a:pt x="290" y="453"/>
                </a:lnTo>
                <a:lnTo>
                  <a:pt x="294" y="453"/>
                </a:lnTo>
                <a:lnTo>
                  <a:pt x="297" y="455"/>
                </a:lnTo>
                <a:lnTo>
                  <a:pt x="303" y="456"/>
                </a:lnTo>
                <a:lnTo>
                  <a:pt x="305" y="460"/>
                </a:lnTo>
                <a:lnTo>
                  <a:pt x="305" y="464"/>
                </a:lnTo>
                <a:lnTo>
                  <a:pt x="309" y="464"/>
                </a:lnTo>
                <a:lnTo>
                  <a:pt x="313" y="464"/>
                </a:lnTo>
                <a:lnTo>
                  <a:pt x="315" y="470"/>
                </a:lnTo>
                <a:lnTo>
                  <a:pt x="319" y="474"/>
                </a:lnTo>
                <a:lnTo>
                  <a:pt x="317" y="479"/>
                </a:lnTo>
                <a:lnTo>
                  <a:pt x="319" y="485"/>
                </a:lnTo>
                <a:lnTo>
                  <a:pt x="317" y="489"/>
                </a:lnTo>
                <a:lnTo>
                  <a:pt x="317" y="497"/>
                </a:lnTo>
                <a:lnTo>
                  <a:pt x="313" y="504"/>
                </a:lnTo>
                <a:lnTo>
                  <a:pt x="307" y="510"/>
                </a:lnTo>
                <a:lnTo>
                  <a:pt x="307" y="514"/>
                </a:lnTo>
                <a:lnTo>
                  <a:pt x="311" y="518"/>
                </a:lnTo>
                <a:lnTo>
                  <a:pt x="311" y="522"/>
                </a:lnTo>
                <a:lnTo>
                  <a:pt x="311" y="524"/>
                </a:lnTo>
                <a:lnTo>
                  <a:pt x="313" y="524"/>
                </a:lnTo>
                <a:lnTo>
                  <a:pt x="317" y="520"/>
                </a:lnTo>
                <a:lnTo>
                  <a:pt x="321" y="518"/>
                </a:lnTo>
                <a:lnTo>
                  <a:pt x="324" y="520"/>
                </a:lnTo>
                <a:lnTo>
                  <a:pt x="328" y="522"/>
                </a:lnTo>
                <a:lnTo>
                  <a:pt x="326" y="527"/>
                </a:lnTo>
                <a:lnTo>
                  <a:pt x="328" y="531"/>
                </a:lnTo>
                <a:lnTo>
                  <a:pt x="332" y="531"/>
                </a:lnTo>
                <a:lnTo>
                  <a:pt x="334" y="535"/>
                </a:lnTo>
                <a:lnTo>
                  <a:pt x="330" y="541"/>
                </a:lnTo>
                <a:lnTo>
                  <a:pt x="330" y="545"/>
                </a:lnTo>
                <a:lnTo>
                  <a:pt x="334" y="545"/>
                </a:lnTo>
                <a:lnTo>
                  <a:pt x="338" y="547"/>
                </a:lnTo>
                <a:lnTo>
                  <a:pt x="340" y="552"/>
                </a:lnTo>
                <a:lnTo>
                  <a:pt x="342" y="558"/>
                </a:lnTo>
                <a:lnTo>
                  <a:pt x="349" y="562"/>
                </a:lnTo>
                <a:lnTo>
                  <a:pt x="353" y="562"/>
                </a:lnTo>
                <a:lnTo>
                  <a:pt x="359" y="558"/>
                </a:lnTo>
                <a:lnTo>
                  <a:pt x="361" y="550"/>
                </a:lnTo>
                <a:lnTo>
                  <a:pt x="355" y="539"/>
                </a:lnTo>
                <a:lnTo>
                  <a:pt x="357" y="533"/>
                </a:lnTo>
                <a:lnTo>
                  <a:pt x="365" y="533"/>
                </a:lnTo>
                <a:lnTo>
                  <a:pt x="370" y="539"/>
                </a:lnTo>
                <a:lnTo>
                  <a:pt x="376" y="537"/>
                </a:lnTo>
                <a:lnTo>
                  <a:pt x="382" y="541"/>
                </a:lnTo>
                <a:lnTo>
                  <a:pt x="388" y="537"/>
                </a:lnTo>
                <a:lnTo>
                  <a:pt x="395" y="537"/>
                </a:lnTo>
                <a:lnTo>
                  <a:pt x="399" y="533"/>
                </a:lnTo>
                <a:lnTo>
                  <a:pt x="405" y="535"/>
                </a:lnTo>
                <a:lnTo>
                  <a:pt x="411" y="541"/>
                </a:lnTo>
                <a:lnTo>
                  <a:pt x="415" y="541"/>
                </a:lnTo>
                <a:lnTo>
                  <a:pt x="415" y="545"/>
                </a:lnTo>
                <a:lnTo>
                  <a:pt x="413" y="550"/>
                </a:lnTo>
                <a:lnTo>
                  <a:pt x="418" y="558"/>
                </a:lnTo>
                <a:lnTo>
                  <a:pt x="424" y="554"/>
                </a:lnTo>
                <a:lnTo>
                  <a:pt x="432" y="554"/>
                </a:lnTo>
                <a:lnTo>
                  <a:pt x="438" y="558"/>
                </a:lnTo>
                <a:lnTo>
                  <a:pt x="445" y="554"/>
                </a:lnTo>
                <a:lnTo>
                  <a:pt x="457" y="554"/>
                </a:lnTo>
                <a:lnTo>
                  <a:pt x="455" y="562"/>
                </a:lnTo>
                <a:lnTo>
                  <a:pt x="455" y="566"/>
                </a:lnTo>
                <a:lnTo>
                  <a:pt x="457" y="572"/>
                </a:lnTo>
                <a:lnTo>
                  <a:pt x="461" y="577"/>
                </a:lnTo>
                <a:lnTo>
                  <a:pt x="463" y="575"/>
                </a:lnTo>
                <a:lnTo>
                  <a:pt x="466" y="575"/>
                </a:lnTo>
                <a:lnTo>
                  <a:pt x="466" y="574"/>
                </a:lnTo>
                <a:lnTo>
                  <a:pt x="466" y="570"/>
                </a:lnTo>
                <a:lnTo>
                  <a:pt x="464" y="568"/>
                </a:lnTo>
                <a:lnTo>
                  <a:pt x="463" y="566"/>
                </a:lnTo>
                <a:lnTo>
                  <a:pt x="468" y="564"/>
                </a:lnTo>
                <a:lnTo>
                  <a:pt x="474" y="560"/>
                </a:lnTo>
                <a:lnTo>
                  <a:pt x="476" y="556"/>
                </a:lnTo>
                <a:lnTo>
                  <a:pt x="478" y="554"/>
                </a:lnTo>
                <a:lnTo>
                  <a:pt x="487" y="552"/>
                </a:lnTo>
                <a:lnTo>
                  <a:pt x="499" y="550"/>
                </a:lnTo>
                <a:lnTo>
                  <a:pt x="503" y="545"/>
                </a:lnTo>
                <a:lnTo>
                  <a:pt x="507" y="539"/>
                </a:lnTo>
                <a:lnTo>
                  <a:pt x="512" y="545"/>
                </a:lnTo>
                <a:lnTo>
                  <a:pt x="516" y="543"/>
                </a:lnTo>
                <a:lnTo>
                  <a:pt x="518" y="541"/>
                </a:lnTo>
                <a:lnTo>
                  <a:pt x="524" y="539"/>
                </a:lnTo>
                <a:lnTo>
                  <a:pt x="526" y="539"/>
                </a:lnTo>
                <a:lnTo>
                  <a:pt x="530" y="539"/>
                </a:lnTo>
                <a:lnTo>
                  <a:pt x="534" y="539"/>
                </a:lnTo>
                <a:lnTo>
                  <a:pt x="537" y="537"/>
                </a:lnTo>
                <a:lnTo>
                  <a:pt x="537" y="533"/>
                </a:lnTo>
                <a:lnTo>
                  <a:pt x="537" y="527"/>
                </a:lnTo>
                <a:lnTo>
                  <a:pt x="547" y="522"/>
                </a:lnTo>
                <a:lnTo>
                  <a:pt x="557" y="518"/>
                </a:lnTo>
                <a:lnTo>
                  <a:pt x="557" y="514"/>
                </a:lnTo>
                <a:lnTo>
                  <a:pt x="557" y="510"/>
                </a:lnTo>
                <a:lnTo>
                  <a:pt x="564" y="508"/>
                </a:lnTo>
                <a:lnTo>
                  <a:pt x="570" y="508"/>
                </a:lnTo>
                <a:lnTo>
                  <a:pt x="568" y="503"/>
                </a:lnTo>
                <a:lnTo>
                  <a:pt x="572" y="501"/>
                </a:lnTo>
                <a:lnTo>
                  <a:pt x="570" y="501"/>
                </a:lnTo>
                <a:lnTo>
                  <a:pt x="570" y="497"/>
                </a:lnTo>
                <a:lnTo>
                  <a:pt x="574" y="497"/>
                </a:lnTo>
                <a:lnTo>
                  <a:pt x="578" y="497"/>
                </a:lnTo>
                <a:lnTo>
                  <a:pt x="578" y="489"/>
                </a:lnTo>
                <a:lnTo>
                  <a:pt x="578" y="483"/>
                </a:lnTo>
                <a:lnTo>
                  <a:pt x="576" y="481"/>
                </a:lnTo>
                <a:lnTo>
                  <a:pt x="574" y="479"/>
                </a:lnTo>
                <a:lnTo>
                  <a:pt x="576" y="479"/>
                </a:lnTo>
                <a:lnTo>
                  <a:pt x="576" y="476"/>
                </a:lnTo>
                <a:lnTo>
                  <a:pt x="578" y="470"/>
                </a:lnTo>
                <a:lnTo>
                  <a:pt x="580" y="470"/>
                </a:lnTo>
                <a:lnTo>
                  <a:pt x="583" y="470"/>
                </a:lnTo>
                <a:lnTo>
                  <a:pt x="585" y="466"/>
                </a:lnTo>
                <a:lnTo>
                  <a:pt x="589" y="462"/>
                </a:lnTo>
                <a:lnTo>
                  <a:pt x="591" y="462"/>
                </a:lnTo>
                <a:lnTo>
                  <a:pt x="591" y="458"/>
                </a:lnTo>
                <a:lnTo>
                  <a:pt x="591" y="455"/>
                </a:lnTo>
                <a:lnTo>
                  <a:pt x="593" y="451"/>
                </a:lnTo>
                <a:lnTo>
                  <a:pt x="597" y="447"/>
                </a:lnTo>
                <a:lnTo>
                  <a:pt x="599" y="447"/>
                </a:lnTo>
                <a:lnTo>
                  <a:pt x="603" y="447"/>
                </a:lnTo>
                <a:lnTo>
                  <a:pt x="601" y="441"/>
                </a:lnTo>
                <a:lnTo>
                  <a:pt x="601" y="439"/>
                </a:lnTo>
                <a:lnTo>
                  <a:pt x="601" y="435"/>
                </a:lnTo>
                <a:lnTo>
                  <a:pt x="601" y="432"/>
                </a:lnTo>
                <a:lnTo>
                  <a:pt x="605" y="432"/>
                </a:lnTo>
                <a:lnTo>
                  <a:pt x="606" y="432"/>
                </a:lnTo>
                <a:lnTo>
                  <a:pt x="608" y="426"/>
                </a:lnTo>
                <a:lnTo>
                  <a:pt x="606" y="424"/>
                </a:lnTo>
                <a:lnTo>
                  <a:pt x="605" y="424"/>
                </a:lnTo>
                <a:lnTo>
                  <a:pt x="606" y="424"/>
                </a:lnTo>
                <a:lnTo>
                  <a:pt x="610" y="420"/>
                </a:lnTo>
                <a:lnTo>
                  <a:pt x="608" y="416"/>
                </a:lnTo>
                <a:lnTo>
                  <a:pt x="605" y="414"/>
                </a:lnTo>
                <a:lnTo>
                  <a:pt x="599" y="414"/>
                </a:lnTo>
                <a:lnTo>
                  <a:pt x="597" y="416"/>
                </a:lnTo>
                <a:lnTo>
                  <a:pt x="595" y="414"/>
                </a:lnTo>
                <a:lnTo>
                  <a:pt x="593" y="412"/>
                </a:lnTo>
                <a:lnTo>
                  <a:pt x="601" y="407"/>
                </a:lnTo>
                <a:lnTo>
                  <a:pt x="606" y="403"/>
                </a:lnTo>
                <a:lnTo>
                  <a:pt x="606" y="399"/>
                </a:lnTo>
                <a:lnTo>
                  <a:pt x="605" y="397"/>
                </a:lnTo>
                <a:lnTo>
                  <a:pt x="601" y="393"/>
                </a:lnTo>
                <a:lnTo>
                  <a:pt x="597" y="389"/>
                </a:lnTo>
                <a:lnTo>
                  <a:pt x="601" y="389"/>
                </a:lnTo>
                <a:lnTo>
                  <a:pt x="601" y="385"/>
                </a:lnTo>
                <a:lnTo>
                  <a:pt x="601" y="384"/>
                </a:lnTo>
                <a:lnTo>
                  <a:pt x="593" y="376"/>
                </a:lnTo>
                <a:lnTo>
                  <a:pt x="587" y="368"/>
                </a:lnTo>
                <a:lnTo>
                  <a:pt x="587" y="364"/>
                </a:lnTo>
                <a:lnTo>
                  <a:pt x="587" y="361"/>
                </a:lnTo>
                <a:lnTo>
                  <a:pt x="585" y="359"/>
                </a:lnTo>
                <a:lnTo>
                  <a:pt x="582" y="359"/>
                </a:lnTo>
                <a:lnTo>
                  <a:pt x="583" y="357"/>
                </a:lnTo>
                <a:lnTo>
                  <a:pt x="583" y="355"/>
                </a:lnTo>
                <a:lnTo>
                  <a:pt x="580" y="351"/>
                </a:lnTo>
                <a:lnTo>
                  <a:pt x="578" y="345"/>
                </a:lnTo>
                <a:lnTo>
                  <a:pt x="576" y="339"/>
                </a:lnTo>
                <a:lnTo>
                  <a:pt x="576" y="332"/>
                </a:lnTo>
                <a:lnTo>
                  <a:pt x="580" y="328"/>
                </a:lnTo>
                <a:lnTo>
                  <a:pt x="585" y="324"/>
                </a:lnTo>
                <a:lnTo>
                  <a:pt x="585" y="322"/>
                </a:lnTo>
                <a:lnTo>
                  <a:pt x="583" y="320"/>
                </a:lnTo>
                <a:lnTo>
                  <a:pt x="591" y="313"/>
                </a:lnTo>
                <a:lnTo>
                  <a:pt x="601" y="305"/>
                </a:lnTo>
                <a:lnTo>
                  <a:pt x="608" y="303"/>
                </a:lnTo>
                <a:lnTo>
                  <a:pt x="616" y="301"/>
                </a:lnTo>
                <a:lnTo>
                  <a:pt x="618" y="295"/>
                </a:lnTo>
                <a:lnTo>
                  <a:pt x="618" y="291"/>
                </a:lnTo>
                <a:lnTo>
                  <a:pt x="610" y="291"/>
                </a:lnTo>
                <a:lnTo>
                  <a:pt x="601" y="291"/>
                </a:lnTo>
                <a:lnTo>
                  <a:pt x="597" y="289"/>
                </a:lnTo>
                <a:lnTo>
                  <a:pt x="587" y="288"/>
                </a:lnTo>
                <a:lnTo>
                  <a:pt x="582" y="291"/>
                </a:lnTo>
                <a:lnTo>
                  <a:pt x="578" y="297"/>
                </a:lnTo>
                <a:lnTo>
                  <a:pt x="572" y="299"/>
                </a:lnTo>
                <a:lnTo>
                  <a:pt x="568" y="299"/>
                </a:lnTo>
                <a:lnTo>
                  <a:pt x="560" y="284"/>
                </a:lnTo>
                <a:lnTo>
                  <a:pt x="553" y="270"/>
                </a:lnTo>
                <a:lnTo>
                  <a:pt x="555" y="266"/>
                </a:lnTo>
                <a:lnTo>
                  <a:pt x="557" y="265"/>
                </a:lnTo>
                <a:lnTo>
                  <a:pt x="564" y="265"/>
                </a:lnTo>
                <a:lnTo>
                  <a:pt x="570" y="265"/>
                </a:lnTo>
                <a:lnTo>
                  <a:pt x="572" y="261"/>
                </a:lnTo>
                <a:lnTo>
                  <a:pt x="574" y="255"/>
                </a:lnTo>
                <a:lnTo>
                  <a:pt x="580" y="251"/>
                </a:lnTo>
                <a:lnTo>
                  <a:pt x="587" y="249"/>
                </a:lnTo>
                <a:lnTo>
                  <a:pt x="593" y="240"/>
                </a:lnTo>
                <a:lnTo>
                  <a:pt x="599" y="230"/>
                </a:lnTo>
                <a:lnTo>
                  <a:pt x="610" y="234"/>
                </a:lnTo>
                <a:lnTo>
                  <a:pt x="614" y="236"/>
                </a:lnTo>
                <a:lnTo>
                  <a:pt x="610" y="242"/>
                </a:lnTo>
                <a:lnTo>
                  <a:pt x="606" y="249"/>
                </a:lnTo>
                <a:lnTo>
                  <a:pt x="605" y="253"/>
                </a:lnTo>
                <a:lnTo>
                  <a:pt x="603" y="259"/>
                </a:lnTo>
                <a:lnTo>
                  <a:pt x="601" y="261"/>
                </a:lnTo>
                <a:lnTo>
                  <a:pt x="603" y="263"/>
                </a:lnTo>
                <a:lnTo>
                  <a:pt x="606" y="261"/>
                </a:lnTo>
                <a:lnTo>
                  <a:pt x="605" y="266"/>
                </a:lnTo>
                <a:lnTo>
                  <a:pt x="605" y="270"/>
                </a:lnTo>
                <a:lnTo>
                  <a:pt x="610" y="265"/>
                </a:lnTo>
                <a:lnTo>
                  <a:pt x="618" y="257"/>
                </a:lnTo>
                <a:lnTo>
                  <a:pt x="622" y="255"/>
                </a:lnTo>
                <a:lnTo>
                  <a:pt x="626" y="251"/>
                </a:lnTo>
                <a:lnTo>
                  <a:pt x="631" y="249"/>
                </a:lnTo>
                <a:lnTo>
                  <a:pt x="635" y="249"/>
                </a:lnTo>
                <a:lnTo>
                  <a:pt x="637" y="251"/>
                </a:lnTo>
                <a:lnTo>
                  <a:pt x="645" y="253"/>
                </a:lnTo>
                <a:lnTo>
                  <a:pt x="649" y="242"/>
                </a:lnTo>
                <a:lnTo>
                  <a:pt x="654" y="238"/>
                </a:lnTo>
                <a:lnTo>
                  <a:pt x="658" y="230"/>
                </a:lnTo>
                <a:lnTo>
                  <a:pt x="662" y="224"/>
                </a:lnTo>
                <a:lnTo>
                  <a:pt x="670" y="217"/>
                </a:lnTo>
                <a:lnTo>
                  <a:pt x="670" y="209"/>
                </a:lnTo>
                <a:lnTo>
                  <a:pt x="676" y="207"/>
                </a:lnTo>
                <a:lnTo>
                  <a:pt x="677" y="213"/>
                </a:lnTo>
                <a:lnTo>
                  <a:pt x="683" y="215"/>
                </a:lnTo>
                <a:lnTo>
                  <a:pt x="691" y="215"/>
                </a:lnTo>
                <a:lnTo>
                  <a:pt x="691" y="211"/>
                </a:lnTo>
                <a:lnTo>
                  <a:pt x="689" y="207"/>
                </a:lnTo>
                <a:lnTo>
                  <a:pt x="695" y="203"/>
                </a:lnTo>
                <a:lnTo>
                  <a:pt x="701" y="203"/>
                </a:lnTo>
                <a:lnTo>
                  <a:pt x="702" y="201"/>
                </a:lnTo>
                <a:lnTo>
                  <a:pt x="702" y="197"/>
                </a:lnTo>
                <a:lnTo>
                  <a:pt x="708" y="195"/>
                </a:lnTo>
                <a:lnTo>
                  <a:pt x="710" y="186"/>
                </a:lnTo>
                <a:lnTo>
                  <a:pt x="718" y="197"/>
                </a:lnTo>
                <a:lnTo>
                  <a:pt x="720" y="194"/>
                </a:lnTo>
                <a:lnTo>
                  <a:pt x="720" y="190"/>
                </a:lnTo>
                <a:lnTo>
                  <a:pt x="724" y="186"/>
                </a:lnTo>
                <a:lnTo>
                  <a:pt x="724" y="180"/>
                </a:lnTo>
                <a:lnTo>
                  <a:pt x="722" y="172"/>
                </a:lnTo>
                <a:lnTo>
                  <a:pt x="724" y="165"/>
                </a:lnTo>
                <a:lnTo>
                  <a:pt x="724" y="161"/>
                </a:lnTo>
                <a:lnTo>
                  <a:pt x="729" y="157"/>
                </a:lnTo>
                <a:lnTo>
                  <a:pt x="731" y="155"/>
                </a:lnTo>
                <a:lnTo>
                  <a:pt x="729" y="153"/>
                </a:lnTo>
                <a:lnTo>
                  <a:pt x="731" y="151"/>
                </a:lnTo>
                <a:lnTo>
                  <a:pt x="735" y="153"/>
                </a:lnTo>
                <a:lnTo>
                  <a:pt x="737" y="155"/>
                </a:lnTo>
                <a:close/>
                <a:moveTo>
                  <a:pt x="507" y="535"/>
                </a:moveTo>
                <a:lnTo>
                  <a:pt x="507" y="537"/>
                </a:lnTo>
                <a:lnTo>
                  <a:pt x="505" y="539"/>
                </a:lnTo>
                <a:lnTo>
                  <a:pt x="505" y="535"/>
                </a:lnTo>
                <a:lnTo>
                  <a:pt x="507" y="535"/>
                </a:lnTo>
                <a:close/>
                <a:moveTo>
                  <a:pt x="464" y="581"/>
                </a:moveTo>
                <a:lnTo>
                  <a:pt x="453" y="587"/>
                </a:lnTo>
                <a:lnTo>
                  <a:pt x="441" y="595"/>
                </a:lnTo>
                <a:lnTo>
                  <a:pt x="443" y="602"/>
                </a:lnTo>
                <a:lnTo>
                  <a:pt x="445" y="608"/>
                </a:lnTo>
                <a:lnTo>
                  <a:pt x="447" y="610"/>
                </a:lnTo>
                <a:lnTo>
                  <a:pt x="451" y="612"/>
                </a:lnTo>
                <a:lnTo>
                  <a:pt x="455" y="612"/>
                </a:lnTo>
                <a:lnTo>
                  <a:pt x="459" y="612"/>
                </a:lnTo>
                <a:lnTo>
                  <a:pt x="464" y="610"/>
                </a:lnTo>
                <a:lnTo>
                  <a:pt x="468" y="604"/>
                </a:lnTo>
                <a:lnTo>
                  <a:pt x="470" y="597"/>
                </a:lnTo>
                <a:lnTo>
                  <a:pt x="472" y="589"/>
                </a:lnTo>
                <a:lnTo>
                  <a:pt x="476" y="589"/>
                </a:lnTo>
                <a:lnTo>
                  <a:pt x="476" y="585"/>
                </a:lnTo>
                <a:lnTo>
                  <a:pt x="476" y="583"/>
                </a:lnTo>
                <a:lnTo>
                  <a:pt x="474" y="583"/>
                </a:lnTo>
                <a:lnTo>
                  <a:pt x="470" y="581"/>
                </a:lnTo>
                <a:lnTo>
                  <a:pt x="464" y="581"/>
                </a:lnTo>
                <a:close/>
                <a:moveTo>
                  <a:pt x="486" y="433"/>
                </a:moveTo>
                <a:lnTo>
                  <a:pt x="491" y="435"/>
                </a:lnTo>
                <a:lnTo>
                  <a:pt x="495" y="435"/>
                </a:lnTo>
                <a:lnTo>
                  <a:pt x="495" y="437"/>
                </a:lnTo>
                <a:lnTo>
                  <a:pt x="493" y="437"/>
                </a:lnTo>
                <a:lnTo>
                  <a:pt x="493" y="441"/>
                </a:lnTo>
                <a:lnTo>
                  <a:pt x="489" y="441"/>
                </a:lnTo>
                <a:lnTo>
                  <a:pt x="486" y="441"/>
                </a:lnTo>
                <a:lnTo>
                  <a:pt x="484" y="437"/>
                </a:lnTo>
                <a:lnTo>
                  <a:pt x="486" y="433"/>
                </a:lnTo>
                <a:close/>
                <a:moveTo>
                  <a:pt x="541" y="428"/>
                </a:moveTo>
                <a:lnTo>
                  <a:pt x="545" y="428"/>
                </a:lnTo>
                <a:lnTo>
                  <a:pt x="547" y="430"/>
                </a:lnTo>
                <a:lnTo>
                  <a:pt x="545" y="432"/>
                </a:lnTo>
                <a:lnTo>
                  <a:pt x="541" y="430"/>
                </a:lnTo>
                <a:lnTo>
                  <a:pt x="541" y="428"/>
                </a:lnTo>
                <a:close/>
                <a:moveTo>
                  <a:pt x="587" y="393"/>
                </a:moveTo>
                <a:lnTo>
                  <a:pt x="589" y="395"/>
                </a:lnTo>
                <a:lnTo>
                  <a:pt x="591" y="397"/>
                </a:lnTo>
                <a:lnTo>
                  <a:pt x="589" y="399"/>
                </a:lnTo>
                <a:lnTo>
                  <a:pt x="585" y="401"/>
                </a:lnTo>
                <a:lnTo>
                  <a:pt x="585" y="399"/>
                </a:lnTo>
                <a:lnTo>
                  <a:pt x="583" y="397"/>
                </a:lnTo>
                <a:lnTo>
                  <a:pt x="585" y="393"/>
                </a:lnTo>
                <a:lnTo>
                  <a:pt x="587" y="393"/>
                </a:lnTo>
                <a:close/>
                <a:moveTo>
                  <a:pt x="593" y="385"/>
                </a:moveTo>
                <a:lnTo>
                  <a:pt x="593" y="385"/>
                </a:lnTo>
                <a:lnTo>
                  <a:pt x="595" y="387"/>
                </a:lnTo>
                <a:lnTo>
                  <a:pt x="595" y="389"/>
                </a:lnTo>
                <a:lnTo>
                  <a:pt x="593" y="391"/>
                </a:lnTo>
                <a:lnTo>
                  <a:pt x="589" y="391"/>
                </a:lnTo>
                <a:lnTo>
                  <a:pt x="587" y="389"/>
                </a:lnTo>
                <a:lnTo>
                  <a:pt x="589" y="387"/>
                </a:lnTo>
                <a:lnTo>
                  <a:pt x="593" y="385"/>
                </a:lnTo>
                <a:close/>
                <a:moveTo>
                  <a:pt x="340" y="297"/>
                </a:moveTo>
                <a:lnTo>
                  <a:pt x="342" y="299"/>
                </a:lnTo>
                <a:lnTo>
                  <a:pt x="344" y="301"/>
                </a:lnTo>
                <a:lnTo>
                  <a:pt x="344" y="303"/>
                </a:lnTo>
                <a:lnTo>
                  <a:pt x="342" y="303"/>
                </a:lnTo>
                <a:lnTo>
                  <a:pt x="340" y="303"/>
                </a:lnTo>
                <a:lnTo>
                  <a:pt x="338" y="299"/>
                </a:lnTo>
                <a:lnTo>
                  <a:pt x="340" y="297"/>
                </a:lnTo>
                <a:close/>
              </a:path>
            </a:pathLst>
          </a:custGeom>
          <a:solidFill>
            <a:srgbClr val="CC0000"/>
          </a:solidFill>
          <a:ln w="2520">
            <a:solidFill>
              <a:srgbClr val="C0C0C0"/>
            </a:solidFill>
            <a:round/>
            <a:headEnd/>
            <a:tailEnd/>
          </a:ln>
        </p:spPr>
        <p:txBody>
          <a:bodyPr wrap="none" anchor="ctr"/>
          <a:lstStyle/>
          <a:p>
            <a:endParaRPr lang="en-US"/>
          </a:p>
        </p:txBody>
      </p:sp>
      <p:sp>
        <p:nvSpPr>
          <p:cNvPr id="30929" name="Freeform 211"/>
          <p:cNvSpPr>
            <a:spLocks noChangeArrowheads="1"/>
          </p:cNvSpPr>
          <p:nvPr/>
        </p:nvSpPr>
        <p:spPr bwMode="auto">
          <a:xfrm>
            <a:off x="2197100" y="4826000"/>
            <a:ext cx="214313" cy="1063625"/>
          </a:xfrm>
          <a:custGeom>
            <a:avLst/>
            <a:gdLst>
              <a:gd name="T0" fmla="*/ 2147483647 w 127"/>
              <a:gd name="T1" fmla="*/ 2147483647 h 670"/>
              <a:gd name="T2" fmla="*/ 2147483647 w 127"/>
              <a:gd name="T3" fmla="*/ 2147483647 h 670"/>
              <a:gd name="T4" fmla="*/ 2147483647 w 127"/>
              <a:gd name="T5" fmla="*/ 2147483647 h 670"/>
              <a:gd name="T6" fmla="*/ 2147483647 w 127"/>
              <a:gd name="T7" fmla="*/ 2147483647 h 670"/>
              <a:gd name="T8" fmla="*/ 2147483647 w 127"/>
              <a:gd name="T9" fmla="*/ 2147483647 h 670"/>
              <a:gd name="T10" fmla="*/ 2147483647 w 127"/>
              <a:gd name="T11" fmla="*/ 2147483647 h 670"/>
              <a:gd name="T12" fmla="*/ 2147483647 w 127"/>
              <a:gd name="T13" fmla="*/ 2147483647 h 670"/>
              <a:gd name="T14" fmla="*/ 2147483647 w 127"/>
              <a:gd name="T15" fmla="*/ 2147483647 h 670"/>
              <a:gd name="T16" fmla="*/ 2147483647 w 127"/>
              <a:gd name="T17" fmla="*/ 2147483647 h 670"/>
              <a:gd name="T18" fmla="*/ 2147483647 w 127"/>
              <a:gd name="T19" fmla="*/ 2147483647 h 670"/>
              <a:gd name="T20" fmla="*/ 2147483647 w 127"/>
              <a:gd name="T21" fmla="*/ 2147483647 h 670"/>
              <a:gd name="T22" fmla="*/ 2147483647 w 127"/>
              <a:gd name="T23" fmla="*/ 2147483647 h 670"/>
              <a:gd name="T24" fmla="*/ 0 w 127"/>
              <a:gd name="T25" fmla="*/ 2147483647 h 670"/>
              <a:gd name="T26" fmla="*/ 2147483647 w 127"/>
              <a:gd name="T27" fmla="*/ 2147483647 h 670"/>
              <a:gd name="T28" fmla="*/ 2147483647 w 127"/>
              <a:gd name="T29" fmla="*/ 2147483647 h 670"/>
              <a:gd name="T30" fmla="*/ 2147483647 w 127"/>
              <a:gd name="T31" fmla="*/ 2147483647 h 670"/>
              <a:gd name="T32" fmla="*/ 2147483647 w 127"/>
              <a:gd name="T33" fmla="*/ 2147483647 h 670"/>
              <a:gd name="T34" fmla="*/ 2147483647 w 127"/>
              <a:gd name="T35" fmla="*/ 2147483647 h 670"/>
              <a:gd name="T36" fmla="*/ 2147483647 w 127"/>
              <a:gd name="T37" fmla="*/ 2147483647 h 670"/>
              <a:gd name="T38" fmla="*/ 2147483647 w 127"/>
              <a:gd name="T39" fmla="*/ 2147483647 h 670"/>
              <a:gd name="T40" fmla="*/ 2147483647 w 127"/>
              <a:gd name="T41" fmla="*/ 2147483647 h 670"/>
              <a:gd name="T42" fmla="*/ 2147483647 w 127"/>
              <a:gd name="T43" fmla="*/ 2147483647 h 670"/>
              <a:gd name="T44" fmla="*/ 2147483647 w 127"/>
              <a:gd name="T45" fmla="*/ 2147483647 h 670"/>
              <a:gd name="T46" fmla="*/ 2147483647 w 127"/>
              <a:gd name="T47" fmla="*/ 2147483647 h 670"/>
              <a:gd name="T48" fmla="*/ 2147483647 w 127"/>
              <a:gd name="T49" fmla="*/ 2147483647 h 670"/>
              <a:gd name="T50" fmla="*/ 2147483647 w 127"/>
              <a:gd name="T51" fmla="*/ 2147483647 h 670"/>
              <a:gd name="T52" fmla="*/ 2147483647 w 127"/>
              <a:gd name="T53" fmla="*/ 2147483647 h 670"/>
              <a:gd name="T54" fmla="*/ 2147483647 w 127"/>
              <a:gd name="T55" fmla="*/ 2147483647 h 670"/>
              <a:gd name="T56" fmla="*/ 2147483647 w 127"/>
              <a:gd name="T57" fmla="*/ 2147483647 h 670"/>
              <a:gd name="T58" fmla="*/ 2147483647 w 127"/>
              <a:gd name="T59" fmla="*/ 2147483647 h 670"/>
              <a:gd name="T60" fmla="*/ 2147483647 w 127"/>
              <a:gd name="T61" fmla="*/ 2147483647 h 670"/>
              <a:gd name="T62" fmla="*/ 2147483647 w 127"/>
              <a:gd name="T63" fmla="*/ 2147483647 h 670"/>
              <a:gd name="T64" fmla="*/ 2147483647 w 127"/>
              <a:gd name="T65" fmla="*/ 2147483647 h 670"/>
              <a:gd name="T66" fmla="*/ 2147483647 w 127"/>
              <a:gd name="T67" fmla="*/ 2147483647 h 670"/>
              <a:gd name="T68" fmla="*/ 2147483647 w 127"/>
              <a:gd name="T69" fmla="*/ 2147483647 h 670"/>
              <a:gd name="T70" fmla="*/ 2147483647 w 127"/>
              <a:gd name="T71" fmla="*/ 2147483647 h 670"/>
              <a:gd name="T72" fmla="*/ 2147483647 w 127"/>
              <a:gd name="T73" fmla="*/ 2147483647 h 670"/>
              <a:gd name="T74" fmla="*/ 2147483647 w 127"/>
              <a:gd name="T75" fmla="*/ 2147483647 h 670"/>
              <a:gd name="T76" fmla="*/ 2147483647 w 127"/>
              <a:gd name="T77" fmla="*/ 2147483647 h 670"/>
              <a:gd name="T78" fmla="*/ 2147483647 w 127"/>
              <a:gd name="T79" fmla="*/ 2147483647 h 670"/>
              <a:gd name="T80" fmla="*/ 2147483647 w 127"/>
              <a:gd name="T81" fmla="*/ 2147483647 h 670"/>
              <a:gd name="T82" fmla="*/ 2147483647 w 127"/>
              <a:gd name="T83" fmla="*/ 2147483647 h 670"/>
              <a:gd name="T84" fmla="*/ 2147483647 w 127"/>
              <a:gd name="T85" fmla="*/ 2147483647 h 670"/>
              <a:gd name="T86" fmla="*/ 2147483647 w 127"/>
              <a:gd name="T87" fmla="*/ 2147483647 h 670"/>
              <a:gd name="T88" fmla="*/ 2147483647 w 127"/>
              <a:gd name="T89" fmla="*/ 2147483647 h 670"/>
              <a:gd name="T90" fmla="*/ 2147483647 w 127"/>
              <a:gd name="T91" fmla="*/ 2147483647 h 670"/>
              <a:gd name="T92" fmla="*/ 2147483647 w 127"/>
              <a:gd name="T93" fmla="*/ 2147483647 h 670"/>
              <a:gd name="T94" fmla="*/ 2147483647 w 127"/>
              <a:gd name="T95" fmla="*/ 2147483647 h 670"/>
              <a:gd name="T96" fmla="*/ 2147483647 w 127"/>
              <a:gd name="T97" fmla="*/ 2147483647 h 670"/>
              <a:gd name="T98" fmla="*/ 2147483647 w 127"/>
              <a:gd name="T99" fmla="*/ 2147483647 h 670"/>
              <a:gd name="T100" fmla="*/ 2147483647 w 127"/>
              <a:gd name="T101" fmla="*/ 2147483647 h 670"/>
              <a:gd name="T102" fmla="*/ 2147483647 w 127"/>
              <a:gd name="T103" fmla="*/ 2147483647 h 670"/>
              <a:gd name="T104" fmla="*/ 2147483647 w 127"/>
              <a:gd name="T105" fmla="*/ 2147483647 h 670"/>
              <a:gd name="T106" fmla="*/ 2147483647 w 127"/>
              <a:gd name="T107" fmla="*/ 2147483647 h 670"/>
              <a:gd name="T108" fmla="*/ 2147483647 w 127"/>
              <a:gd name="T109" fmla="*/ 2147483647 h 670"/>
              <a:gd name="T110" fmla="*/ 2147483647 w 127"/>
              <a:gd name="T111" fmla="*/ 2147483647 h 670"/>
              <a:gd name="T112" fmla="*/ 2147483647 w 127"/>
              <a:gd name="T113" fmla="*/ 2147483647 h 670"/>
              <a:gd name="T114" fmla="*/ 2147483647 w 127"/>
              <a:gd name="T115" fmla="*/ 2147483647 h 670"/>
              <a:gd name="T116" fmla="*/ 2147483647 w 127"/>
              <a:gd name="T117" fmla="*/ 2147483647 h 670"/>
              <a:gd name="T118" fmla="*/ 2147483647 w 127"/>
              <a:gd name="T119" fmla="*/ 2147483647 h 6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7"/>
              <a:gd name="T181" fmla="*/ 0 h 670"/>
              <a:gd name="T182" fmla="*/ 127 w 127"/>
              <a:gd name="T183" fmla="*/ 670 h 67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7" h="670">
                <a:moveTo>
                  <a:pt x="65" y="6"/>
                </a:moveTo>
                <a:lnTo>
                  <a:pt x="62" y="9"/>
                </a:lnTo>
                <a:lnTo>
                  <a:pt x="60" y="11"/>
                </a:lnTo>
                <a:lnTo>
                  <a:pt x="63" y="17"/>
                </a:lnTo>
                <a:lnTo>
                  <a:pt x="67" y="25"/>
                </a:lnTo>
                <a:lnTo>
                  <a:pt x="69" y="40"/>
                </a:lnTo>
                <a:lnTo>
                  <a:pt x="69" y="57"/>
                </a:lnTo>
                <a:lnTo>
                  <a:pt x="67" y="75"/>
                </a:lnTo>
                <a:lnTo>
                  <a:pt x="67" y="94"/>
                </a:lnTo>
                <a:lnTo>
                  <a:pt x="63" y="94"/>
                </a:lnTo>
                <a:lnTo>
                  <a:pt x="65" y="100"/>
                </a:lnTo>
                <a:lnTo>
                  <a:pt x="67" y="102"/>
                </a:lnTo>
                <a:lnTo>
                  <a:pt x="65" y="107"/>
                </a:lnTo>
                <a:lnTo>
                  <a:pt x="63" y="111"/>
                </a:lnTo>
                <a:lnTo>
                  <a:pt x="63" y="125"/>
                </a:lnTo>
                <a:lnTo>
                  <a:pt x="65" y="134"/>
                </a:lnTo>
                <a:lnTo>
                  <a:pt x="62" y="140"/>
                </a:lnTo>
                <a:lnTo>
                  <a:pt x="60" y="152"/>
                </a:lnTo>
                <a:lnTo>
                  <a:pt x="58" y="167"/>
                </a:lnTo>
                <a:lnTo>
                  <a:pt x="56" y="182"/>
                </a:lnTo>
                <a:lnTo>
                  <a:pt x="52" y="190"/>
                </a:lnTo>
                <a:lnTo>
                  <a:pt x="56" y="201"/>
                </a:lnTo>
                <a:lnTo>
                  <a:pt x="56" y="203"/>
                </a:lnTo>
                <a:lnTo>
                  <a:pt x="58" y="205"/>
                </a:lnTo>
                <a:lnTo>
                  <a:pt x="54" y="215"/>
                </a:lnTo>
                <a:lnTo>
                  <a:pt x="52" y="224"/>
                </a:lnTo>
                <a:lnTo>
                  <a:pt x="54" y="236"/>
                </a:lnTo>
                <a:lnTo>
                  <a:pt x="56" y="253"/>
                </a:lnTo>
                <a:lnTo>
                  <a:pt x="52" y="257"/>
                </a:lnTo>
                <a:lnTo>
                  <a:pt x="48" y="259"/>
                </a:lnTo>
                <a:lnTo>
                  <a:pt x="46" y="267"/>
                </a:lnTo>
                <a:lnTo>
                  <a:pt x="48" y="274"/>
                </a:lnTo>
                <a:lnTo>
                  <a:pt x="46" y="276"/>
                </a:lnTo>
                <a:lnTo>
                  <a:pt x="44" y="276"/>
                </a:lnTo>
                <a:lnTo>
                  <a:pt x="39" y="295"/>
                </a:lnTo>
                <a:lnTo>
                  <a:pt x="39" y="301"/>
                </a:lnTo>
                <a:lnTo>
                  <a:pt x="39" y="303"/>
                </a:lnTo>
                <a:lnTo>
                  <a:pt x="39" y="305"/>
                </a:lnTo>
                <a:lnTo>
                  <a:pt x="37" y="313"/>
                </a:lnTo>
                <a:lnTo>
                  <a:pt x="33" y="324"/>
                </a:lnTo>
                <a:lnTo>
                  <a:pt x="31" y="328"/>
                </a:lnTo>
                <a:lnTo>
                  <a:pt x="29" y="332"/>
                </a:lnTo>
                <a:lnTo>
                  <a:pt x="27" y="336"/>
                </a:lnTo>
                <a:lnTo>
                  <a:pt x="25" y="336"/>
                </a:lnTo>
                <a:lnTo>
                  <a:pt x="27" y="338"/>
                </a:lnTo>
                <a:lnTo>
                  <a:pt x="31" y="338"/>
                </a:lnTo>
                <a:lnTo>
                  <a:pt x="31" y="345"/>
                </a:lnTo>
                <a:lnTo>
                  <a:pt x="33" y="351"/>
                </a:lnTo>
                <a:lnTo>
                  <a:pt x="33" y="361"/>
                </a:lnTo>
                <a:lnTo>
                  <a:pt x="35" y="376"/>
                </a:lnTo>
                <a:lnTo>
                  <a:pt x="31" y="376"/>
                </a:lnTo>
                <a:lnTo>
                  <a:pt x="27" y="389"/>
                </a:lnTo>
                <a:lnTo>
                  <a:pt x="25" y="401"/>
                </a:lnTo>
                <a:lnTo>
                  <a:pt x="27" y="405"/>
                </a:lnTo>
                <a:lnTo>
                  <a:pt x="29" y="407"/>
                </a:lnTo>
                <a:lnTo>
                  <a:pt x="33" y="409"/>
                </a:lnTo>
                <a:lnTo>
                  <a:pt x="40" y="407"/>
                </a:lnTo>
                <a:lnTo>
                  <a:pt x="39" y="418"/>
                </a:lnTo>
                <a:lnTo>
                  <a:pt x="39" y="432"/>
                </a:lnTo>
                <a:lnTo>
                  <a:pt x="35" y="434"/>
                </a:lnTo>
                <a:lnTo>
                  <a:pt x="37" y="441"/>
                </a:lnTo>
                <a:lnTo>
                  <a:pt x="39" y="447"/>
                </a:lnTo>
                <a:lnTo>
                  <a:pt x="37" y="449"/>
                </a:lnTo>
                <a:lnTo>
                  <a:pt x="33" y="453"/>
                </a:lnTo>
                <a:lnTo>
                  <a:pt x="35" y="453"/>
                </a:lnTo>
                <a:lnTo>
                  <a:pt x="35" y="457"/>
                </a:lnTo>
                <a:lnTo>
                  <a:pt x="33" y="457"/>
                </a:lnTo>
                <a:lnTo>
                  <a:pt x="31" y="455"/>
                </a:lnTo>
                <a:lnTo>
                  <a:pt x="29" y="474"/>
                </a:lnTo>
                <a:lnTo>
                  <a:pt x="29" y="493"/>
                </a:lnTo>
                <a:lnTo>
                  <a:pt x="25" y="491"/>
                </a:lnTo>
                <a:lnTo>
                  <a:pt x="21" y="489"/>
                </a:lnTo>
                <a:lnTo>
                  <a:pt x="21" y="493"/>
                </a:lnTo>
                <a:lnTo>
                  <a:pt x="17" y="493"/>
                </a:lnTo>
                <a:lnTo>
                  <a:pt x="17" y="491"/>
                </a:lnTo>
                <a:lnTo>
                  <a:pt x="19" y="489"/>
                </a:lnTo>
                <a:lnTo>
                  <a:pt x="15" y="487"/>
                </a:lnTo>
                <a:lnTo>
                  <a:pt x="12" y="485"/>
                </a:lnTo>
                <a:lnTo>
                  <a:pt x="10" y="487"/>
                </a:lnTo>
                <a:lnTo>
                  <a:pt x="8" y="487"/>
                </a:lnTo>
                <a:lnTo>
                  <a:pt x="8" y="491"/>
                </a:lnTo>
                <a:lnTo>
                  <a:pt x="6" y="495"/>
                </a:lnTo>
                <a:lnTo>
                  <a:pt x="4" y="503"/>
                </a:lnTo>
                <a:lnTo>
                  <a:pt x="10" y="499"/>
                </a:lnTo>
                <a:lnTo>
                  <a:pt x="10" y="503"/>
                </a:lnTo>
                <a:lnTo>
                  <a:pt x="10" y="505"/>
                </a:lnTo>
                <a:lnTo>
                  <a:pt x="12" y="505"/>
                </a:lnTo>
                <a:lnTo>
                  <a:pt x="15" y="505"/>
                </a:lnTo>
                <a:lnTo>
                  <a:pt x="17" y="503"/>
                </a:lnTo>
                <a:lnTo>
                  <a:pt x="21" y="503"/>
                </a:lnTo>
                <a:lnTo>
                  <a:pt x="23" y="505"/>
                </a:lnTo>
                <a:lnTo>
                  <a:pt x="21" y="510"/>
                </a:lnTo>
                <a:lnTo>
                  <a:pt x="21" y="512"/>
                </a:lnTo>
                <a:lnTo>
                  <a:pt x="21" y="514"/>
                </a:lnTo>
                <a:lnTo>
                  <a:pt x="23" y="516"/>
                </a:lnTo>
                <a:lnTo>
                  <a:pt x="23" y="518"/>
                </a:lnTo>
                <a:lnTo>
                  <a:pt x="19" y="518"/>
                </a:lnTo>
                <a:lnTo>
                  <a:pt x="19" y="533"/>
                </a:lnTo>
                <a:lnTo>
                  <a:pt x="19" y="549"/>
                </a:lnTo>
                <a:lnTo>
                  <a:pt x="21" y="547"/>
                </a:lnTo>
                <a:lnTo>
                  <a:pt x="23" y="545"/>
                </a:lnTo>
                <a:lnTo>
                  <a:pt x="21" y="549"/>
                </a:lnTo>
                <a:lnTo>
                  <a:pt x="19" y="553"/>
                </a:lnTo>
                <a:lnTo>
                  <a:pt x="17" y="556"/>
                </a:lnTo>
                <a:lnTo>
                  <a:pt x="17" y="560"/>
                </a:lnTo>
                <a:lnTo>
                  <a:pt x="15" y="560"/>
                </a:lnTo>
                <a:lnTo>
                  <a:pt x="15" y="558"/>
                </a:lnTo>
                <a:lnTo>
                  <a:pt x="15" y="541"/>
                </a:lnTo>
                <a:lnTo>
                  <a:pt x="14" y="524"/>
                </a:lnTo>
                <a:lnTo>
                  <a:pt x="10" y="524"/>
                </a:lnTo>
                <a:lnTo>
                  <a:pt x="6" y="524"/>
                </a:lnTo>
                <a:lnTo>
                  <a:pt x="6" y="526"/>
                </a:lnTo>
                <a:lnTo>
                  <a:pt x="8" y="528"/>
                </a:lnTo>
                <a:lnTo>
                  <a:pt x="4" y="530"/>
                </a:lnTo>
                <a:lnTo>
                  <a:pt x="2" y="533"/>
                </a:lnTo>
                <a:lnTo>
                  <a:pt x="0" y="535"/>
                </a:lnTo>
                <a:lnTo>
                  <a:pt x="2" y="537"/>
                </a:lnTo>
                <a:lnTo>
                  <a:pt x="4" y="541"/>
                </a:lnTo>
                <a:lnTo>
                  <a:pt x="6" y="545"/>
                </a:lnTo>
                <a:lnTo>
                  <a:pt x="4" y="549"/>
                </a:lnTo>
                <a:lnTo>
                  <a:pt x="2" y="551"/>
                </a:lnTo>
                <a:lnTo>
                  <a:pt x="2" y="555"/>
                </a:lnTo>
                <a:lnTo>
                  <a:pt x="4" y="558"/>
                </a:lnTo>
                <a:lnTo>
                  <a:pt x="10" y="560"/>
                </a:lnTo>
                <a:lnTo>
                  <a:pt x="15" y="560"/>
                </a:lnTo>
                <a:lnTo>
                  <a:pt x="15" y="564"/>
                </a:lnTo>
                <a:lnTo>
                  <a:pt x="15" y="566"/>
                </a:lnTo>
                <a:lnTo>
                  <a:pt x="17" y="566"/>
                </a:lnTo>
                <a:lnTo>
                  <a:pt x="21" y="566"/>
                </a:lnTo>
                <a:lnTo>
                  <a:pt x="21" y="570"/>
                </a:lnTo>
                <a:lnTo>
                  <a:pt x="21" y="572"/>
                </a:lnTo>
                <a:lnTo>
                  <a:pt x="17" y="570"/>
                </a:lnTo>
                <a:lnTo>
                  <a:pt x="15" y="568"/>
                </a:lnTo>
                <a:lnTo>
                  <a:pt x="15" y="574"/>
                </a:lnTo>
                <a:lnTo>
                  <a:pt x="12" y="574"/>
                </a:lnTo>
                <a:lnTo>
                  <a:pt x="10" y="572"/>
                </a:lnTo>
                <a:lnTo>
                  <a:pt x="10" y="576"/>
                </a:lnTo>
                <a:lnTo>
                  <a:pt x="10" y="578"/>
                </a:lnTo>
                <a:lnTo>
                  <a:pt x="8" y="578"/>
                </a:lnTo>
                <a:lnTo>
                  <a:pt x="8" y="583"/>
                </a:lnTo>
                <a:lnTo>
                  <a:pt x="8" y="589"/>
                </a:lnTo>
                <a:lnTo>
                  <a:pt x="10" y="589"/>
                </a:lnTo>
                <a:lnTo>
                  <a:pt x="14" y="589"/>
                </a:lnTo>
                <a:lnTo>
                  <a:pt x="14" y="585"/>
                </a:lnTo>
                <a:lnTo>
                  <a:pt x="17" y="581"/>
                </a:lnTo>
                <a:lnTo>
                  <a:pt x="17" y="585"/>
                </a:lnTo>
                <a:lnTo>
                  <a:pt x="19" y="585"/>
                </a:lnTo>
                <a:lnTo>
                  <a:pt x="19" y="581"/>
                </a:lnTo>
                <a:lnTo>
                  <a:pt x="17" y="579"/>
                </a:lnTo>
                <a:lnTo>
                  <a:pt x="17" y="578"/>
                </a:lnTo>
                <a:lnTo>
                  <a:pt x="21" y="576"/>
                </a:lnTo>
                <a:lnTo>
                  <a:pt x="21" y="572"/>
                </a:lnTo>
                <a:lnTo>
                  <a:pt x="23" y="574"/>
                </a:lnTo>
                <a:lnTo>
                  <a:pt x="27" y="574"/>
                </a:lnTo>
                <a:lnTo>
                  <a:pt x="21" y="579"/>
                </a:lnTo>
                <a:lnTo>
                  <a:pt x="21" y="581"/>
                </a:lnTo>
                <a:lnTo>
                  <a:pt x="21" y="583"/>
                </a:lnTo>
                <a:lnTo>
                  <a:pt x="23" y="583"/>
                </a:lnTo>
                <a:lnTo>
                  <a:pt x="25" y="583"/>
                </a:lnTo>
                <a:lnTo>
                  <a:pt x="23" y="587"/>
                </a:lnTo>
                <a:lnTo>
                  <a:pt x="23" y="589"/>
                </a:lnTo>
                <a:lnTo>
                  <a:pt x="23" y="593"/>
                </a:lnTo>
                <a:lnTo>
                  <a:pt x="19" y="593"/>
                </a:lnTo>
                <a:lnTo>
                  <a:pt x="17" y="591"/>
                </a:lnTo>
                <a:lnTo>
                  <a:pt x="17" y="595"/>
                </a:lnTo>
                <a:lnTo>
                  <a:pt x="14" y="595"/>
                </a:lnTo>
                <a:lnTo>
                  <a:pt x="15" y="593"/>
                </a:lnTo>
                <a:lnTo>
                  <a:pt x="10" y="593"/>
                </a:lnTo>
                <a:lnTo>
                  <a:pt x="6" y="593"/>
                </a:lnTo>
                <a:lnTo>
                  <a:pt x="8" y="601"/>
                </a:lnTo>
                <a:lnTo>
                  <a:pt x="10" y="608"/>
                </a:lnTo>
                <a:lnTo>
                  <a:pt x="14" y="614"/>
                </a:lnTo>
                <a:lnTo>
                  <a:pt x="21" y="618"/>
                </a:lnTo>
                <a:lnTo>
                  <a:pt x="25" y="620"/>
                </a:lnTo>
                <a:lnTo>
                  <a:pt x="27" y="618"/>
                </a:lnTo>
                <a:lnTo>
                  <a:pt x="21" y="616"/>
                </a:lnTo>
                <a:lnTo>
                  <a:pt x="17" y="612"/>
                </a:lnTo>
                <a:lnTo>
                  <a:pt x="15" y="612"/>
                </a:lnTo>
                <a:lnTo>
                  <a:pt x="17" y="610"/>
                </a:lnTo>
                <a:lnTo>
                  <a:pt x="19" y="610"/>
                </a:lnTo>
                <a:lnTo>
                  <a:pt x="23" y="610"/>
                </a:lnTo>
                <a:lnTo>
                  <a:pt x="23" y="604"/>
                </a:lnTo>
                <a:lnTo>
                  <a:pt x="23" y="599"/>
                </a:lnTo>
                <a:lnTo>
                  <a:pt x="21" y="597"/>
                </a:lnTo>
                <a:lnTo>
                  <a:pt x="19" y="595"/>
                </a:lnTo>
                <a:lnTo>
                  <a:pt x="23" y="595"/>
                </a:lnTo>
                <a:lnTo>
                  <a:pt x="27" y="593"/>
                </a:lnTo>
                <a:lnTo>
                  <a:pt x="27" y="595"/>
                </a:lnTo>
                <a:lnTo>
                  <a:pt x="31" y="597"/>
                </a:lnTo>
                <a:lnTo>
                  <a:pt x="33" y="595"/>
                </a:lnTo>
                <a:lnTo>
                  <a:pt x="35" y="591"/>
                </a:lnTo>
                <a:lnTo>
                  <a:pt x="37" y="591"/>
                </a:lnTo>
                <a:lnTo>
                  <a:pt x="39" y="593"/>
                </a:lnTo>
                <a:lnTo>
                  <a:pt x="40" y="595"/>
                </a:lnTo>
                <a:lnTo>
                  <a:pt x="39" y="595"/>
                </a:lnTo>
                <a:lnTo>
                  <a:pt x="37" y="597"/>
                </a:lnTo>
                <a:lnTo>
                  <a:pt x="35" y="595"/>
                </a:lnTo>
                <a:lnTo>
                  <a:pt x="35" y="599"/>
                </a:lnTo>
                <a:lnTo>
                  <a:pt x="35" y="602"/>
                </a:lnTo>
                <a:lnTo>
                  <a:pt x="31" y="601"/>
                </a:lnTo>
                <a:lnTo>
                  <a:pt x="31" y="599"/>
                </a:lnTo>
                <a:lnTo>
                  <a:pt x="27" y="601"/>
                </a:lnTo>
                <a:lnTo>
                  <a:pt x="27" y="602"/>
                </a:lnTo>
                <a:lnTo>
                  <a:pt x="27" y="610"/>
                </a:lnTo>
                <a:lnTo>
                  <a:pt x="29" y="616"/>
                </a:lnTo>
                <a:lnTo>
                  <a:pt x="31" y="616"/>
                </a:lnTo>
                <a:lnTo>
                  <a:pt x="33" y="618"/>
                </a:lnTo>
                <a:lnTo>
                  <a:pt x="29" y="618"/>
                </a:lnTo>
                <a:lnTo>
                  <a:pt x="27" y="624"/>
                </a:lnTo>
                <a:lnTo>
                  <a:pt x="27" y="627"/>
                </a:lnTo>
                <a:lnTo>
                  <a:pt x="31" y="629"/>
                </a:lnTo>
                <a:lnTo>
                  <a:pt x="33" y="629"/>
                </a:lnTo>
                <a:lnTo>
                  <a:pt x="35" y="629"/>
                </a:lnTo>
                <a:lnTo>
                  <a:pt x="35" y="633"/>
                </a:lnTo>
                <a:lnTo>
                  <a:pt x="35" y="635"/>
                </a:lnTo>
                <a:lnTo>
                  <a:pt x="40" y="637"/>
                </a:lnTo>
                <a:lnTo>
                  <a:pt x="42" y="637"/>
                </a:lnTo>
                <a:lnTo>
                  <a:pt x="42" y="635"/>
                </a:lnTo>
                <a:lnTo>
                  <a:pt x="42" y="633"/>
                </a:lnTo>
                <a:lnTo>
                  <a:pt x="40" y="631"/>
                </a:lnTo>
                <a:lnTo>
                  <a:pt x="40" y="629"/>
                </a:lnTo>
                <a:lnTo>
                  <a:pt x="42" y="626"/>
                </a:lnTo>
                <a:lnTo>
                  <a:pt x="37" y="626"/>
                </a:lnTo>
                <a:lnTo>
                  <a:pt x="37" y="624"/>
                </a:lnTo>
                <a:lnTo>
                  <a:pt x="40" y="622"/>
                </a:lnTo>
                <a:lnTo>
                  <a:pt x="40" y="620"/>
                </a:lnTo>
                <a:lnTo>
                  <a:pt x="44" y="620"/>
                </a:lnTo>
                <a:lnTo>
                  <a:pt x="44" y="624"/>
                </a:lnTo>
                <a:lnTo>
                  <a:pt x="46" y="627"/>
                </a:lnTo>
                <a:lnTo>
                  <a:pt x="50" y="629"/>
                </a:lnTo>
                <a:lnTo>
                  <a:pt x="56" y="629"/>
                </a:lnTo>
                <a:lnTo>
                  <a:pt x="56" y="633"/>
                </a:lnTo>
                <a:lnTo>
                  <a:pt x="56" y="635"/>
                </a:lnTo>
                <a:lnTo>
                  <a:pt x="50" y="633"/>
                </a:lnTo>
                <a:lnTo>
                  <a:pt x="44" y="631"/>
                </a:lnTo>
                <a:lnTo>
                  <a:pt x="46" y="635"/>
                </a:lnTo>
                <a:lnTo>
                  <a:pt x="48" y="639"/>
                </a:lnTo>
                <a:lnTo>
                  <a:pt x="52" y="639"/>
                </a:lnTo>
                <a:lnTo>
                  <a:pt x="56" y="637"/>
                </a:lnTo>
                <a:lnTo>
                  <a:pt x="60" y="637"/>
                </a:lnTo>
                <a:lnTo>
                  <a:pt x="62" y="639"/>
                </a:lnTo>
                <a:lnTo>
                  <a:pt x="60" y="639"/>
                </a:lnTo>
                <a:lnTo>
                  <a:pt x="56" y="641"/>
                </a:lnTo>
                <a:lnTo>
                  <a:pt x="48" y="643"/>
                </a:lnTo>
                <a:lnTo>
                  <a:pt x="44" y="643"/>
                </a:lnTo>
                <a:lnTo>
                  <a:pt x="44" y="649"/>
                </a:lnTo>
                <a:lnTo>
                  <a:pt x="46" y="649"/>
                </a:lnTo>
                <a:lnTo>
                  <a:pt x="46" y="645"/>
                </a:lnTo>
                <a:lnTo>
                  <a:pt x="50" y="647"/>
                </a:lnTo>
                <a:lnTo>
                  <a:pt x="58" y="647"/>
                </a:lnTo>
                <a:lnTo>
                  <a:pt x="58" y="650"/>
                </a:lnTo>
                <a:lnTo>
                  <a:pt x="62" y="650"/>
                </a:lnTo>
                <a:lnTo>
                  <a:pt x="67" y="650"/>
                </a:lnTo>
                <a:lnTo>
                  <a:pt x="67" y="652"/>
                </a:lnTo>
                <a:lnTo>
                  <a:pt x="69" y="654"/>
                </a:lnTo>
                <a:lnTo>
                  <a:pt x="73" y="652"/>
                </a:lnTo>
                <a:lnTo>
                  <a:pt x="73" y="654"/>
                </a:lnTo>
                <a:lnTo>
                  <a:pt x="67" y="656"/>
                </a:lnTo>
                <a:lnTo>
                  <a:pt x="69" y="660"/>
                </a:lnTo>
                <a:lnTo>
                  <a:pt x="71" y="662"/>
                </a:lnTo>
                <a:lnTo>
                  <a:pt x="75" y="664"/>
                </a:lnTo>
                <a:lnTo>
                  <a:pt x="77" y="664"/>
                </a:lnTo>
                <a:lnTo>
                  <a:pt x="79" y="662"/>
                </a:lnTo>
                <a:lnTo>
                  <a:pt x="81" y="658"/>
                </a:lnTo>
                <a:lnTo>
                  <a:pt x="83" y="658"/>
                </a:lnTo>
                <a:lnTo>
                  <a:pt x="87" y="658"/>
                </a:lnTo>
                <a:lnTo>
                  <a:pt x="88" y="658"/>
                </a:lnTo>
                <a:lnTo>
                  <a:pt x="90" y="658"/>
                </a:lnTo>
                <a:lnTo>
                  <a:pt x="88" y="656"/>
                </a:lnTo>
                <a:lnTo>
                  <a:pt x="88" y="652"/>
                </a:lnTo>
                <a:lnTo>
                  <a:pt x="85" y="652"/>
                </a:lnTo>
                <a:lnTo>
                  <a:pt x="83" y="650"/>
                </a:lnTo>
                <a:lnTo>
                  <a:pt x="87" y="650"/>
                </a:lnTo>
                <a:lnTo>
                  <a:pt x="90" y="650"/>
                </a:lnTo>
                <a:lnTo>
                  <a:pt x="96" y="660"/>
                </a:lnTo>
                <a:lnTo>
                  <a:pt x="100" y="660"/>
                </a:lnTo>
                <a:lnTo>
                  <a:pt x="100" y="658"/>
                </a:lnTo>
                <a:lnTo>
                  <a:pt x="104" y="656"/>
                </a:lnTo>
                <a:lnTo>
                  <a:pt x="104" y="652"/>
                </a:lnTo>
                <a:lnTo>
                  <a:pt x="106" y="650"/>
                </a:lnTo>
                <a:lnTo>
                  <a:pt x="117" y="650"/>
                </a:lnTo>
                <a:lnTo>
                  <a:pt x="127" y="650"/>
                </a:lnTo>
                <a:lnTo>
                  <a:pt x="113" y="649"/>
                </a:lnTo>
                <a:lnTo>
                  <a:pt x="96" y="649"/>
                </a:lnTo>
                <a:lnTo>
                  <a:pt x="88" y="647"/>
                </a:lnTo>
                <a:lnTo>
                  <a:pt x="87" y="649"/>
                </a:lnTo>
                <a:lnTo>
                  <a:pt x="85" y="610"/>
                </a:lnTo>
                <a:lnTo>
                  <a:pt x="79" y="608"/>
                </a:lnTo>
                <a:lnTo>
                  <a:pt x="75" y="606"/>
                </a:lnTo>
                <a:lnTo>
                  <a:pt x="77" y="602"/>
                </a:lnTo>
                <a:lnTo>
                  <a:pt x="79" y="599"/>
                </a:lnTo>
                <a:lnTo>
                  <a:pt x="81" y="599"/>
                </a:lnTo>
                <a:lnTo>
                  <a:pt x="83" y="601"/>
                </a:lnTo>
                <a:lnTo>
                  <a:pt x="85" y="601"/>
                </a:lnTo>
                <a:lnTo>
                  <a:pt x="88" y="601"/>
                </a:lnTo>
                <a:lnTo>
                  <a:pt x="87" y="601"/>
                </a:lnTo>
                <a:lnTo>
                  <a:pt x="87" y="599"/>
                </a:lnTo>
                <a:lnTo>
                  <a:pt x="77" y="597"/>
                </a:lnTo>
                <a:lnTo>
                  <a:pt x="65" y="597"/>
                </a:lnTo>
                <a:lnTo>
                  <a:pt x="56" y="597"/>
                </a:lnTo>
                <a:lnTo>
                  <a:pt x="48" y="597"/>
                </a:lnTo>
                <a:lnTo>
                  <a:pt x="44" y="593"/>
                </a:lnTo>
                <a:lnTo>
                  <a:pt x="39" y="585"/>
                </a:lnTo>
                <a:lnTo>
                  <a:pt x="37" y="579"/>
                </a:lnTo>
                <a:lnTo>
                  <a:pt x="37" y="576"/>
                </a:lnTo>
                <a:lnTo>
                  <a:pt x="39" y="572"/>
                </a:lnTo>
                <a:lnTo>
                  <a:pt x="37" y="566"/>
                </a:lnTo>
                <a:lnTo>
                  <a:pt x="35" y="566"/>
                </a:lnTo>
                <a:lnTo>
                  <a:pt x="31" y="568"/>
                </a:lnTo>
                <a:lnTo>
                  <a:pt x="29" y="566"/>
                </a:lnTo>
                <a:lnTo>
                  <a:pt x="27" y="560"/>
                </a:lnTo>
                <a:lnTo>
                  <a:pt x="29" y="555"/>
                </a:lnTo>
                <a:lnTo>
                  <a:pt x="31" y="551"/>
                </a:lnTo>
                <a:lnTo>
                  <a:pt x="31" y="545"/>
                </a:lnTo>
                <a:lnTo>
                  <a:pt x="29" y="539"/>
                </a:lnTo>
                <a:lnTo>
                  <a:pt x="29" y="535"/>
                </a:lnTo>
                <a:lnTo>
                  <a:pt x="33" y="533"/>
                </a:lnTo>
                <a:lnTo>
                  <a:pt x="35" y="531"/>
                </a:lnTo>
                <a:lnTo>
                  <a:pt x="39" y="530"/>
                </a:lnTo>
                <a:lnTo>
                  <a:pt x="40" y="526"/>
                </a:lnTo>
                <a:lnTo>
                  <a:pt x="40" y="522"/>
                </a:lnTo>
                <a:lnTo>
                  <a:pt x="40" y="516"/>
                </a:lnTo>
                <a:lnTo>
                  <a:pt x="40" y="512"/>
                </a:lnTo>
                <a:lnTo>
                  <a:pt x="44" y="508"/>
                </a:lnTo>
                <a:lnTo>
                  <a:pt x="44" y="507"/>
                </a:lnTo>
                <a:lnTo>
                  <a:pt x="46" y="507"/>
                </a:lnTo>
                <a:lnTo>
                  <a:pt x="46" y="503"/>
                </a:lnTo>
                <a:lnTo>
                  <a:pt x="46" y="497"/>
                </a:lnTo>
                <a:lnTo>
                  <a:pt x="46" y="491"/>
                </a:lnTo>
                <a:lnTo>
                  <a:pt x="48" y="485"/>
                </a:lnTo>
                <a:lnTo>
                  <a:pt x="46" y="482"/>
                </a:lnTo>
                <a:lnTo>
                  <a:pt x="44" y="476"/>
                </a:lnTo>
                <a:lnTo>
                  <a:pt x="46" y="474"/>
                </a:lnTo>
                <a:lnTo>
                  <a:pt x="46" y="470"/>
                </a:lnTo>
                <a:lnTo>
                  <a:pt x="50" y="468"/>
                </a:lnTo>
                <a:lnTo>
                  <a:pt x="50" y="466"/>
                </a:lnTo>
                <a:lnTo>
                  <a:pt x="48" y="464"/>
                </a:lnTo>
                <a:lnTo>
                  <a:pt x="48" y="459"/>
                </a:lnTo>
                <a:lnTo>
                  <a:pt x="50" y="455"/>
                </a:lnTo>
                <a:lnTo>
                  <a:pt x="50" y="451"/>
                </a:lnTo>
                <a:lnTo>
                  <a:pt x="50" y="445"/>
                </a:lnTo>
                <a:lnTo>
                  <a:pt x="48" y="441"/>
                </a:lnTo>
                <a:lnTo>
                  <a:pt x="48" y="437"/>
                </a:lnTo>
                <a:lnTo>
                  <a:pt x="48" y="434"/>
                </a:lnTo>
                <a:lnTo>
                  <a:pt x="44" y="428"/>
                </a:lnTo>
                <a:lnTo>
                  <a:pt x="46" y="422"/>
                </a:lnTo>
                <a:lnTo>
                  <a:pt x="48" y="414"/>
                </a:lnTo>
                <a:lnTo>
                  <a:pt x="50" y="409"/>
                </a:lnTo>
                <a:lnTo>
                  <a:pt x="48" y="403"/>
                </a:lnTo>
                <a:lnTo>
                  <a:pt x="48" y="401"/>
                </a:lnTo>
                <a:lnTo>
                  <a:pt x="46" y="399"/>
                </a:lnTo>
                <a:lnTo>
                  <a:pt x="44" y="395"/>
                </a:lnTo>
                <a:lnTo>
                  <a:pt x="44" y="388"/>
                </a:lnTo>
                <a:lnTo>
                  <a:pt x="42" y="382"/>
                </a:lnTo>
                <a:lnTo>
                  <a:pt x="44" y="376"/>
                </a:lnTo>
                <a:lnTo>
                  <a:pt x="46" y="372"/>
                </a:lnTo>
                <a:lnTo>
                  <a:pt x="48" y="366"/>
                </a:lnTo>
                <a:lnTo>
                  <a:pt x="48" y="357"/>
                </a:lnTo>
                <a:lnTo>
                  <a:pt x="52" y="347"/>
                </a:lnTo>
                <a:lnTo>
                  <a:pt x="54" y="345"/>
                </a:lnTo>
                <a:lnTo>
                  <a:pt x="56" y="343"/>
                </a:lnTo>
                <a:lnTo>
                  <a:pt x="54" y="340"/>
                </a:lnTo>
                <a:lnTo>
                  <a:pt x="52" y="334"/>
                </a:lnTo>
                <a:lnTo>
                  <a:pt x="54" y="328"/>
                </a:lnTo>
                <a:lnTo>
                  <a:pt x="54" y="322"/>
                </a:lnTo>
                <a:lnTo>
                  <a:pt x="56" y="317"/>
                </a:lnTo>
                <a:lnTo>
                  <a:pt x="58" y="313"/>
                </a:lnTo>
                <a:lnTo>
                  <a:pt x="62" y="313"/>
                </a:lnTo>
                <a:lnTo>
                  <a:pt x="63" y="311"/>
                </a:lnTo>
                <a:lnTo>
                  <a:pt x="65" y="307"/>
                </a:lnTo>
                <a:lnTo>
                  <a:pt x="63" y="301"/>
                </a:lnTo>
                <a:lnTo>
                  <a:pt x="63" y="297"/>
                </a:lnTo>
                <a:lnTo>
                  <a:pt x="63" y="292"/>
                </a:lnTo>
                <a:lnTo>
                  <a:pt x="67" y="284"/>
                </a:lnTo>
                <a:lnTo>
                  <a:pt x="69" y="272"/>
                </a:lnTo>
                <a:lnTo>
                  <a:pt x="69" y="267"/>
                </a:lnTo>
                <a:lnTo>
                  <a:pt x="69" y="261"/>
                </a:lnTo>
                <a:lnTo>
                  <a:pt x="67" y="257"/>
                </a:lnTo>
                <a:lnTo>
                  <a:pt x="71" y="251"/>
                </a:lnTo>
                <a:lnTo>
                  <a:pt x="71" y="246"/>
                </a:lnTo>
                <a:lnTo>
                  <a:pt x="71" y="240"/>
                </a:lnTo>
                <a:lnTo>
                  <a:pt x="71" y="234"/>
                </a:lnTo>
                <a:lnTo>
                  <a:pt x="71" y="226"/>
                </a:lnTo>
                <a:lnTo>
                  <a:pt x="73" y="219"/>
                </a:lnTo>
                <a:lnTo>
                  <a:pt x="75" y="215"/>
                </a:lnTo>
                <a:lnTo>
                  <a:pt x="75" y="209"/>
                </a:lnTo>
                <a:lnTo>
                  <a:pt x="75" y="201"/>
                </a:lnTo>
                <a:lnTo>
                  <a:pt x="75" y="194"/>
                </a:lnTo>
                <a:lnTo>
                  <a:pt x="77" y="184"/>
                </a:lnTo>
                <a:lnTo>
                  <a:pt x="79" y="178"/>
                </a:lnTo>
                <a:lnTo>
                  <a:pt x="85" y="173"/>
                </a:lnTo>
                <a:lnTo>
                  <a:pt x="87" y="167"/>
                </a:lnTo>
                <a:lnTo>
                  <a:pt x="90" y="161"/>
                </a:lnTo>
                <a:lnTo>
                  <a:pt x="90" y="155"/>
                </a:lnTo>
                <a:lnTo>
                  <a:pt x="90" y="152"/>
                </a:lnTo>
                <a:lnTo>
                  <a:pt x="90" y="146"/>
                </a:lnTo>
                <a:lnTo>
                  <a:pt x="92" y="142"/>
                </a:lnTo>
                <a:lnTo>
                  <a:pt x="92" y="138"/>
                </a:lnTo>
                <a:lnTo>
                  <a:pt x="90" y="132"/>
                </a:lnTo>
                <a:lnTo>
                  <a:pt x="90" y="125"/>
                </a:lnTo>
                <a:lnTo>
                  <a:pt x="90" y="117"/>
                </a:lnTo>
                <a:lnTo>
                  <a:pt x="94" y="113"/>
                </a:lnTo>
                <a:lnTo>
                  <a:pt x="98" y="109"/>
                </a:lnTo>
                <a:lnTo>
                  <a:pt x="104" y="105"/>
                </a:lnTo>
                <a:lnTo>
                  <a:pt x="108" y="102"/>
                </a:lnTo>
                <a:lnTo>
                  <a:pt x="108" y="100"/>
                </a:lnTo>
                <a:lnTo>
                  <a:pt x="108" y="96"/>
                </a:lnTo>
                <a:lnTo>
                  <a:pt x="108" y="92"/>
                </a:lnTo>
                <a:lnTo>
                  <a:pt x="106" y="90"/>
                </a:lnTo>
                <a:lnTo>
                  <a:pt x="102" y="82"/>
                </a:lnTo>
                <a:lnTo>
                  <a:pt x="102" y="79"/>
                </a:lnTo>
                <a:lnTo>
                  <a:pt x="96" y="75"/>
                </a:lnTo>
                <a:lnTo>
                  <a:pt x="94" y="65"/>
                </a:lnTo>
                <a:lnTo>
                  <a:pt x="94" y="59"/>
                </a:lnTo>
                <a:lnTo>
                  <a:pt x="92" y="52"/>
                </a:lnTo>
                <a:lnTo>
                  <a:pt x="90" y="46"/>
                </a:lnTo>
                <a:lnTo>
                  <a:pt x="88" y="40"/>
                </a:lnTo>
                <a:lnTo>
                  <a:pt x="87" y="33"/>
                </a:lnTo>
                <a:lnTo>
                  <a:pt x="87" y="29"/>
                </a:lnTo>
                <a:lnTo>
                  <a:pt x="85" y="25"/>
                </a:lnTo>
                <a:lnTo>
                  <a:pt x="81" y="21"/>
                </a:lnTo>
                <a:lnTo>
                  <a:pt x="75" y="13"/>
                </a:lnTo>
                <a:lnTo>
                  <a:pt x="73" y="8"/>
                </a:lnTo>
                <a:lnTo>
                  <a:pt x="71" y="0"/>
                </a:lnTo>
                <a:lnTo>
                  <a:pt x="69" y="2"/>
                </a:lnTo>
                <a:lnTo>
                  <a:pt x="65" y="6"/>
                </a:lnTo>
                <a:close/>
                <a:moveTo>
                  <a:pt x="87" y="662"/>
                </a:moveTo>
                <a:lnTo>
                  <a:pt x="87" y="666"/>
                </a:lnTo>
                <a:lnTo>
                  <a:pt x="88" y="668"/>
                </a:lnTo>
                <a:lnTo>
                  <a:pt x="90" y="670"/>
                </a:lnTo>
                <a:lnTo>
                  <a:pt x="92" y="668"/>
                </a:lnTo>
                <a:lnTo>
                  <a:pt x="90" y="664"/>
                </a:lnTo>
                <a:lnTo>
                  <a:pt x="87" y="662"/>
                </a:lnTo>
                <a:close/>
                <a:moveTo>
                  <a:pt x="56" y="652"/>
                </a:moveTo>
                <a:lnTo>
                  <a:pt x="56" y="654"/>
                </a:lnTo>
                <a:lnTo>
                  <a:pt x="62" y="656"/>
                </a:lnTo>
                <a:lnTo>
                  <a:pt x="62" y="654"/>
                </a:lnTo>
                <a:lnTo>
                  <a:pt x="60" y="652"/>
                </a:lnTo>
                <a:lnTo>
                  <a:pt x="56" y="652"/>
                </a:lnTo>
                <a:close/>
                <a:moveTo>
                  <a:pt x="2" y="572"/>
                </a:moveTo>
                <a:lnTo>
                  <a:pt x="4" y="576"/>
                </a:lnTo>
                <a:lnTo>
                  <a:pt x="6" y="576"/>
                </a:lnTo>
                <a:lnTo>
                  <a:pt x="4" y="574"/>
                </a:lnTo>
                <a:lnTo>
                  <a:pt x="2" y="572"/>
                </a:lnTo>
                <a:close/>
                <a:moveTo>
                  <a:pt x="6" y="562"/>
                </a:moveTo>
                <a:lnTo>
                  <a:pt x="6" y="570"/>
                </a:lnTo>
                <a:lnTo>
                  <a:pt x="10" y="570"/>
                </a:lnTo>
                <a:lnTo>
                  <a:pt x="12" y="566"/>
                </a:lnTo>
                <a:lnTo>
                  <a:pt x="10" y="564"/>
                </a:lnTo>
                <a:lnTo>
                  <a:pt x="6" y="562"/>
                </a:lnTo>
                <a:close/>
                <a:moveTo>
                  <a:pt x="52" y="610"/>
                </a:moveTo>
                <a:lnTo>
                  <a:pt x="54" y="610"/>
                </a:lnTo>
                <a:lnTo>
                  <a:pt x="54" y="612"/>
                </a:lnTo>
                <a:lnTo>
                  <a:pt x="52" y="616"/>
                </a:lnTo>
                <a:lnTo>
                  <a:pt x="50" y="620"/>
                </a:lnTo>
                <a:lnTo>
                  <a:pt x="48" y="616"/>
                </a:lnTo>
                <a:lnTo>
                  <a:pt x="52" y="610"/>
                </a:lnTo>
                <a:close/>
                <a:moveTo>
                  <a:pt x="40" y="610"/>
                </a:moveTo>
                <a:lnTo>
                  <a:pt x="42" y="616"/>
                </a:lnTo>
                <a:lnTo>
                  <a:pt x="39" y="616"/>
                </a:lnTo>
                <a:lnTo>
                  <a:pt x="37" y="614"/>
                </a:lnTo>
                <a:lnTo>
                  <a:pt x="37" y="612"/>
                </a:lnTo>
                <a:lnTo>
                  <a:pt x="40" y="610"/>
                </a:lnTo>
                <a:close/>
                <a:moveTo>
                  <a:pt x="63" y="606"/>
                </a:moveTo>
                <a:lnTo>
                  <a:pt x="69" y="606"/>
                </a:lnTo>
                <a:lnTo>
                  <a:pt x="75" y="606"/>
                </a:lnTo>
                <a:lnTo>
                  <a:pt x="73" y="610"/>
                </a:lnTo>
                <a:lnTo>
                  <a:pt x="69" y="610"/>
                </a:lnTo>
                <a:lnTo>
                  <a:pt x="67" y="608"/>
                </a:lnTo>
                <a:lnTo>
                  <a:pt x="63" y="610"/>
                </a:lnTo>
                <a:lnTo>
                  <a:pt x="62" y="610"/>
                </a:lnTo>
                <a:lnTo>
                  <a:pt x="62" y="618"/>
                </a:lnTo>
                <a:lnTo>
                  <a:pt x="63" y="624"/>
                </a:lnTo>
                <a:lnTo>
                  <a:pt x="67" y="622"/>
                </a:lnTo>
                <a:lnTo>
                  <a:pt x="71" y="622"/>
                </a:lnTo>
                <a:lnTo>
                  <a:pt x="71" y="626"/>
                </a:lnTo>
                <a:lnTo>
                  <a:pt x="67" y="627"/>
                </a:lnTo>
                <a:lnTo>
                  <a:pt x="63" y="627"/>
                </a:lnTo>
                <a:lnTo>
                  <a:pt x="63" y="631"/>
                </a:lnTo>
                <a:lnTo>
                  <a:pt x="65" y="635"/>
                </a:lnTo>
                <a:lnTo>
                  <a:pt x="67" y="635"/>
                </a:lnTo>
                <a:lnTo>
                  <a:pt x="71" y="635"/>
                </a:lnTo>
                <a:lnTo>
                  <a:pt x="65" y="639"/>
                </a:lnTo>
                <a:lnTo>
                  <a:pt x="63" y="641"/>
                </a:lnTo>
                <a:lnTo>
                  <a:pt x="65" y="641"/>
                </a:lnTo>
                <a:lnTo>
                  <a:pt x="69" y="641"/>
                </a:lnTo>
                <a:lnTo>
                  <a:pt x="71" y="639"/>
                </a:lnTo>
                <a:lnTo>
                  <a:pt x="73" y="639"/>
                </a:lnTo>
                <a:lnTo>
                  <a:pt x="71" y="641"/>
                </a:lnTo>
                <a:lnTo>
                  <a:pt x="65" y="643"/>
                </a:lnTo>
                <a:lnTo>
                  <a:pt x="62" y="643"/>
                </a:lnTo>
                <a:lnTo>
                  <a:pt x="62" y="641"/>
                </a:lnTo>
                <a:lnTo>
                  <a:pt x="62" y="637"/>
                </a:lnTo>
                <a:lnTo>
                  <a:pt x="62" y="629"/>
                </a:lnTo>
                <a:lnTo>
                  <a:pt x="58" y="629"/>
                </a:lnTo>
                <a:lnTo>
                  <a:pt x="56" y="629"/>
                </a:lnTo>
                <a:lnTo>
                  <a:pt x="56" y="620"/>
                </a:lnTo>
                <a:lnTo>
                  <a:pt x="60" y="608"/>
                </a:lnTo>
                <a:lnTo>
                  <a:pt x="63" y="606"/>
                </a:lnTo>
                <a:close/>
                <a:moveTo>
                  <a:pt x="23" y="466"/>
                </a:moveTo>
                <a:lnTo>
                  <a:pt x="19" y="468"/>
                </a:lnTo>
                <a:lnTo>
                  <a:pt x="15" y="472"/>
                </a:lnTo>
                <a:lnTo>
                  <a:pt x="15" y="474"/>
                </a:lnTo>
                <a:lnTo>
                  <a:pt x="15" y="476"/>
                </a:lnTo>
                <a:lnTo>
                  <a:pt x="17" y="478"/>
                </a:lnTo>
                <a:lnTo>
                  <a:pt x="21" y="478"/>
                </a:lnTo>
                <a:lnTo>
                  <a:pt x="17" y="484"/>
                </a:lnTo>
                <a:lnTo>
                  <a:pt x="17" y="485"/>
                </a:lnTo>
                <a:lnTo>
                  <a:pt x="19" y="484"/>
                </a:lnTo>
                <a:lnTo>
                  <a:pt x="23" y="480"/>
                </a:lnTo>
                <a:lnTo>
                  <a:pt x="25" y="478"/>
                </a:lnTo>
                <a:lnTo>
                  <a:pt x="25" y="476"/>
                </a:lnTo>
                <a:lnTo>
                  <a:pt x="21" y="478"/>
                </a:lnTo>
                <a:lnTo>
                  <a:pt x="21" y="476"/>
                </a:lnTo>
                <a:lnTo>
                  <a:pt x="21" y="474"/>
                </a:lnTo>
                <a:lnTo>
                  <a:pt x="25" y="474"/>
                </a:lnTo>
                <a:lnTo>
                  <a:pt x="25" y="472"/>
                </a:lnTo>
                <a:lnTo>
                  <a:pt x="27" y="470"/>
                </a:lnTo>
                <a:lnTo>
                  <a:pt x="25" y="468"/>
                </a:lnTo>
                <a:lnTo>
                  <a:pt x="23" y="466"/>
                </a:lnTo>
                <a:close/>
                <a:moveTo>
                  <a:pt x="19" y="453"/>
                </a:moveTo>
                <a:lnTo>
                  <a:pt x="21" y="457"/>
                </a:lnTo>
                <a:lnTo>
                  <a:pt x="21" y="455"/>
                </a:lnTo>
                <a:lnTo>
                  <a:pt x="19" y="453"/>
                </a:lnTo>
                <a:close/>
                <a:moveTo>
                  <a:pt x="23" y="411"/>
                </a:moveTo>
                <a:lnTo>
                  <a:pt x="21" y="426"/>
                </a:lnTo>
                <a:lnTo>
                  <a:pt x="21" y="437"/>
                </a:lnTo>
                <a:lnTo>
                  <a:pt x="23" y="439"/>
                </a:lnTo>
                <a:lnTo>
                  <a:pt x="27" y="439"/>
                </a:lnTo>
                <a:lnTo>
                  <a:pt x="29" y="436"/>
                </a:lnTo>
                <a:lnTo>
                  <a:pt x="33" y="432"/>
                </a:lnTo>
                <a:lnTo>
                  <a:pt x="31" y="428"/>
                </a:lnTo>
                <a:lnTo>
                  <a:pt x="29" y="424"/>
                </a:lnTo>
                <a:lnTo>
                  <a:pt x="31" y="418"/>
                </a:lnTo>
                <a:lnTo>
                  <a:pt x="33" y="411"/>
                </a:lnTo>
                <a:lnTo>
                  <a:pt x="27" y="412"/>
                </a:lnTo>
                <a:lnTo>
                  <a:pt x="23" y="411"/>
                </a:lnTo>
                <a:close/>
              </a:path>
            </a:pathLst>
          </a:custGeom>
          <a:solidFill>
            <a:srgbClr val="EAEAEA"/>
          </a:solidFill>
          <a:ln w="2520">
            <a:solidFill>
              <a:srgbClr val="C0C0C0"/>
            </a:solidFill>
            <a:round/>
            <a:headEnd/>
            <a:tailEnd/>
          </a:ln>
        </p:spPr>
        <p:txBody>
          <a:bodyPr wrap="none" anchor="ctr"/>
          <a:lstStyle/>
          <a:p>
            <a:endParaRPr lang="en-US"/>
          </a:p>
        </p:txBody>
      </p:sp>
      <p:sp>
        <p:nvSpPr>
          <p:cNvPr id="30930" name="Freeform 212"/>
          <p:cNvSpPr>
            <a:spLocks noChangeArrowheads="1"/>
          </p:cNvSpPr>
          <p:nvPr/>
        </p:nvSpPr>
        <p:spPr bwMode="auto">
          <a:xfrm>
            <a:off x="4095750" y="3811588"/>
            <a:ext cx="220663" cy="404812"/>
          </a:xfrm>
          <a:custGeom>
            <a:avLst/>
            <a:gdLst>
              <a:gd name="T0" fmla="*/ 0 w 131"/>
              <a:gd name="T1" fmla="*/ 2147483647 h 255"/>
              <a:gd name="T2" fmla="*/ 2147483647 w 131"/>
              <a:gd name="T3" fmla="*/ 2147483647 h 255"/>
              <a:gd name="T4" fmla="*/ 2147483647 w 131"/>
              <a:gd name="T5" fmla="*/ 2147483647 h 255"/>
              <a:gd name="T6" fmla="*/ 2147483647 w 131"/>
              <a:gd name="T7" fmla="*/ 2147483647 h 255"/>
              <a:gd name="T8" fmla="*/ 2147483647 w 131"/>
              <a:gd name="T9" fmla="*/ 2147483647 h 255"/>
              <a:gd name="T10" fmla="*/ 2147483647 w 131"/>
              <a:gd name="T11" fmla="*/ 2147483647 h 255"/>
              <a:gd name="T12" fmla="*/ 2147483647 w 131"/>
              <a:gd name="T13" fmla="*/ 2147483647 h 255"/>
              <a:gd name="T14" fmla="*/ 2147483647 w 131"/>
              <a:gd name="T15" fmla="*/ 2147483647 h 255"/>
              <a:gd name="T16" fmla="*/ 2147483647 w 131"/>
              <a:gd name="T17" fmla="*/ 2147483647 h 255"/>
              <a:gd name="T18" fmla="*/ 2147483647 w 131"/>
              <a:gd name="T19" fmla="*/ 2147483647 h 255"/>
              <a:gd name="T20" fmla="*/ 2147483647 w 131"/>
              <a:gd name="T21" fmla="*/ 2147483647 h 255"/>
              <a:gd name="T22" fmla="*/ 2147483647 w 131"/>
              <a:gd name="T23" fmla="*/ 2147483647 h 255"/>
              <a:gd name="T24" fmla="*/ 2147483647 w 131"/>
              <a:gd name="T25" fmla="*/ 2147483647 h 255"/>
              <a:gd name="T26" fmla="*/ 2147483647 w 131"/>
              <a:gd name="T27" fmla="*/ 2147483647 h 255"/>
              <a:gd name="T28" fmla="*/ 2147483647 w 131"/>
              <a:gd name="T29" fmla="*/ 2147483647 h 255"/>
              <a:gd name="T30" fmla="*/ 2147483647 w 131"/>
              <a:gd name="T31" fmla="*/ 2147483647 h 255"/>
              <a:gd name="T32" fmla="*/ 2147483647 w 131"/>
              <a:gd name="T33" fmla="*/ 2147483647 h 255"/>
              <a:gd name="T34" fmla="*/ 2147483647 w 131"/>
              <a:gd name="T35" fmla="*/ 2147483647 h 255"/>
              <a:gd name="T36" fmla="*/ 2147483647 w 131"/>
              <a:gd name="T37" fmla="*/ 2147483647 h 255"/>
              <a:gd name="T38" fmla="*/ 2147483647 w 131"/>
              <a:gd name="T39" fmla="*/ 2147483647 h 255"/>
              <a:gd name="T40" fmla="*/ 2147483647 w 131"/>
              <a:gd name="T41" fmla="*/ 2147483647 h 255"/>
              <a:gd name="T42" fmla="*/ 2147483647 w 131"/>
              <a:gd name="T43" fmla="*/ 2147483647 h 255"/>
              <a:gd name="T44" fmla="*/ 2147483647 w 131"/>
              <a:gd name="T45" fmla="*/ 2147483647 h 255"/>
              <a:gd name="T46" fmla="*/ 2147483647 w 131"/>
              <a:gd name="T47" fmla="*/ 2147483647 h 255"/>
              <a:gd name="T48" fmla="*/ 2147483647 w 131"/>
              <a:gd name="T49" fmla="*/ 2147483647 h 255"/>
              <a:gd name="T50" fmla="*/ 2147483647 w 131"/>
              <a:gd name="T51" fmla="*/ 2147483647 h 255"/>
              <a:gd name="T52" fmla="*/ 2147483647 w 131"/>
              <a:gd name="T53" fmla="*/ 2147483647 h 255"/>
              <a:gd name="T54" fmla="*/ 2147483647 w 131"/>
              <a:gd name="T55" fmla="*/ 2147483647 h 255"/>
              <a:gd name="T56" fmla="*/ 2147483647 w 131"/>
              <a:gd name="T57" fmla="*/ 2147483647 h 255"/>
              <a:gd name="T58" fmla="*/ 2147483647 w 131"/>
              <a:gd name="T59" fmla="*/ 2147483647 h 255"/>
              <a:gd name="T60" fmla="*/ 2147483647 w 131"/>
              <a:gd name="T61" fmla="*/ 2147483647 h 255"/>
              <a:gd name="T62" fmla="*/ 2147483647 w 131"/>
              <a:gd name="T63" fmla="*/ 2147483647 h 255"/>
              <a:gd name="T64" fmla="*/ 2147483647 w 131"/>
              <a:gd name="T65" fmla="*/ 2147483647 h 255"/>
              <a:gd name="T66" fmla="*/ 2147483647 w 131"/>
              <a:gd name="T67" fmla="*/ 2147483647 h 255"/>
              <a:gd name="T68" fmla="*/ 2147483647 w 131"/>
              <a:gd name="T69" fmla="*/ 2147483647 h 255"/>
              <a:gd name="T70" fmla="*/ 2147483647 w 131"/>
              <a:gd name="T71" fmla="*/ 2147483647 h 255"/>
              <a:gd name="T72" fmla="*/ 2147483647 w 131"/>
              <a:gd name="T73" fmla="*/ 2147483647 h 255"/>
              <a:gd name="T74" fmla="*/ 2147483647 w 131"/>
              <a:gd name="T75" fmla="*/ 2147483647 h 255"/>
              <a:gd name="T76" fmla="*/ 2147483647 w 131"/>
              <a:gd name="T77" fmla="*/ 2147483647 h 255"/>
              <a:gd name="T78" fmla="*/ 2147483647 w 131"/>
              <a:gd name="T79" fmla="*/ 2147483647 h 255"/>
              <a:gd name="T80" fmla="*/ 2147483647 w 131"/>
              <a:gd name="T81" fmla="*/ 2147483647 h 255"/>
              <a:gd name="T82" fmla="*/ 2147483647 w 131"/>
              <a:gd name="T83" fmla="*/ 2147483647 h 255"/>
              <a:gd name="T84" fmla="*/ 2147483647 w 131"/>
              <a:gd name="T85" fmla="*/ 2147483647 h 255"/>
              <a:gd name="T86" fmla="*/ 2147483647 w 131"/>
              <a:gd name="T87" fmla="*/ 2147483647 h 255"/>
              <a:gd name="T88" fmla="*/ 2147483647 w 131"/>
              <a:gd name="T89" fmla="*/ 2147483647 h 255"/>
              <a:gd name="T90" fmla="*/ 2147483647 w 131"/>
              <a:gd name="T91" fmla="*/ 2147483647 h 255"/>
              <a:gd name="T92" fmla="*/ 2147483647 w 131"/>
              <a:gd name="T93" fmla="*/ 2147483647 h 255"/>
              <a:gd name="T94" fmla="*/ 2147483647 w 131"/>
              <a:gd name="T95" fmla="*/ 2147483647 h 255"/>
              <a:gd name="T96" fmla="*/ 2147483647 w 131"/>
              <a:gd name="T97" fmla="*/ 2147483647 h 255"/>
              <a:gd name="T98" fmla="*/ 2147483647 w 131"/>
              <a:gd name="T99" fmla="*/ 2147483647 h 255"/>
              <a:gd name="T100" fmla="*/ 2147483647 w 131"/>
              <a:gd name="T101" fmla="*/ 2147483647 h 255"/>
              <a:gd name="T102" fmla="*/ 2147483647 w 131"/>
              <a:gd name="T103" fmla="*/ 2147483647 h 255"/>
              <a:gd name="T104" fmla="*/ 0 w 131"/>
              <a:gd name="T105" fmla="*/ 2147483647 h 2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1"/>
              <a:gd name="T160" fmla="*/ 0 h 255"/>
              <a:gd name="T161" fmla="*/ 131 w 131"/>
              <a:gd name="T162" fmla="*/ 255 h 2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1" h="255">
                <a:moveTo>
                  <a:pt x="0" y="146"/>
                </a:moveTo>
                <a:lnTo>
                  <a:pt x="0" y="146"/>
                </a:lnTo>
                <a:lnTo>
                  <a:pt x="2" y="146"/>
                </a:lnTo>
                <a:lnTo>
                  <a:pt x="4" y="150"/>
                </a:lnTo>
                <a:lnTo>
                  <a:pt x="8" y="153"/>
                </a:lnTo>
                <a:lnTo>
                  <a:pt x="14" y="155"/>
                </a:lnTo>
                <a:lnTo>
                  <a:pt x="19" y="153"/>
                </a:lnTo>
                <a:lnTo>
                  <a:pt x="19" y="155"/>
                </a:lnTo>
                <a:lnTo>
                  <a:pt x="21" y="157"/>
                </a:lnTo>
                <a:lnTo>
                  <a:pt x="19" y="159"/>
                </a:lnTo>
                <a:lnTo>
                  <a:pt x="16" y="159"/>
                </a:lnTo>
                <a:lnTo>
                  <a:pt x="12" y="159"/>
                </a:lnTo>
                <a:lnTo>
                  <a:pt x="8" y="159"/>
                </a:lnTo>
                <a:lnTo>
                  <a:pt x="12" y="163"/>
                </a:lnTo>
                <a:lnTo>
                  <a:pt x="16" y="169"/>
                </a:lnTo>
                <a:lnTo>
                  <a:pt x="17" y="173"/>
                </a:lnTo>
                <a:lnTo>
                  <a:pt x="17" y="176"/>
                </a:lnTo>
                <a:lnTo>
                  <a:pt x="19" y="180"/>
                </a:lnTo>
                <a:lnTo>
                  <a:pt x="19" y="182"/>
                </a:lnTo>
                <a:lnTo>
                  <a:pt x="19" y="186"/>
                </a:lnTo>
                <a:lnTo>
                  <a:pt x="19" y="188"/>
                </a:lnTo>
                <a:lnTo>
                  <a:pt x="17" y="192"/>
                </a:lnTo>
                <a:lnTo>
                  <a:pt x="19" y="198"/>
                </a:lnTo>
                <a:lnTo>
                  <a:pt x="21" y="201"/>
                </a:lnTo>
                <a:lnTo>
                  <a:pt x="21" y="205"/>
                </a:lnTo>
                <a:lnTo>
                  <a:pt x="21" y="211"/>
                </a:lnTo>
                <a:lnTo>
                  <a:pt x="23" y="215"/>
                </a:lnTo>
                <a:lnTo>
                  <a:pt x="16" y="215"/>
                </a:lnTo>
                <a:lnTo>
                  <a:pt x="8" y="217"/>
                </a:lnTo>
                <a:lnTo>
                  <a:pt x="4" y="221"/>
                </a:lnTo>
                <a:lnTo>
                  <a:pt x="6" y="224"/>
                </a:lnTo>
                <a:lnTo>
                  <a:pt x="10" y="228"/>
                </a:lnTo>
                <a:lnTo>
                  <a:pt x="16" y="234"/>
                </a:lnTo>
                <a:lnTo>
                  <a:pt x="17" y="242"/>
                </a:lnTo>
                <a:lnTo>
                  <a:pt x="17" y="247"/>
                </a:lnTo>
                <a:lnTo>
                  <a:pt x="16" y="255"/>
                </a:lnTo>
                <a:lnTo>
                  <a:pt x="19" y="253"/>
                </a:lnTo>
                <a:lnTo>
                  <a:pt x="25" y="255"/>
                </a:lnTo>
                <a:lnTo>
                  <a:pt x="29" y="247"/>
                </a:lnTo>
                <a:lnTo>
                  <a:pt x="31" y="249"/>
                </a:lnTo>
                <a:lnTo>
                  <a:pt x="35" y="251"/>
                </a:lnTo>
                <a:lnTo>
                  <a:pt x="42" y="249"/>
                </a:lnTo>
                <a:lnTo>
                  <a:pt x="50" y="247"/>
                </a:lnTo>
                <a:lnTo>
                  <a:pt x="56" y="245"/>
                </a:lnTo>
                <a:lnTo>
                  <a:pt x="60" y="242"/>
                </a:lnTo>
                <a:lnTo>
                  <a:pt x="65" y="238"/>
                </a:lnTo>
                <a:lnTo>
                  <a:pt x="69" y="236"/>
                </a:lnTo>
                <a:lnTo>
                  <a:pt x="67" y="232"/>
                </a:lnTo>
                <a:lnTo>
                  <a:pt x="65" y="228"/>
                </a:lnTo>
                <a:lnTo>
                  <a:pt x="73" y="224"/>
                </a:lnTo>
                <a:lnTo>
                  <a:pt x="81" y="222"/>
                </a:lnTo>
                <a:lnTo>
                  <a:pt x="85" y="221"/>
                </a:lnTo>
                <a:lnTo>
                  <a:pt x="88" y="219"/>
                </a:lnTo>
                <a:lnTo>
                  <a:pt x="90" y="217"/>
                </a:lnTo>
                <a:lnTo>
                  <a:pt x="92" y="213"/>
                </a:lnTo>
                <a:lnTo>
                  <a:pt x="96" y="211"/>
                </a:lnTo>
                <a:lnTo>
                  <a:pt x="100" y="209"/>
                </a:lnTo>
                <a:lnTo>
                  <a:pt x="102" y="207"/>
                </a:lnTo>
                <a:lnTo>
                  <a:pt x="104" y="203"/>
                </a:lnTo>
                <a:lnTo>
                  <a:pt x="108" y="199"/>
                </a:lnTo>
                <a:lnTo>
                  <a:pt x="110" y="199"/>
                </a:lnTo>
                <a:lnTo>
                  <a:pt x="111" y="198"/>
                </a:lnTo>
                <a:lnTo>
                  <a:pt x="110" y="194"/>
                </a:lnTo>
                <a:lnTo>
                  <a:pt x="106" y="192"/>
                </a:lnTo>
                <a:lnTo>
                  <a:pt x="108" y="188"/>
                </a:lnTo>
                <a:lnTo>
                  <a:pt x="108" y="184"/>
                </a:lnTo>
                <a:lnTo>
                  <a:pt x="108" y="182"/>
                </a:lnTo>
                <a:lnTo>
                  <a:pt x="106" y="180"/>
                </a:lnTo>
                <a:lnTo>
                  <a:pt x="108" y="176"/>
                </a:lnTo>
                <a:lnTo>
                  <a:pt x="110" y="173"/>
                </a:lnTo>
                <a:lnTo>
                  <a:pt x="108" y="169"/>
                </a:lnTo>
                <a:lnTo>
                  <a:pt x="104" y="169"/>
                </a:lnTo>
                <a:lnTo>
                  <a:pt x="100" y="169"/>
                </a:lnTo>
                <a:lnTo>
                  <a:pt x="98" y="169"/>
                </a:lnTo>
                <a:lnTo>
                  <a:pt x="98" y="165"/>
                </a:lnTo>
                <a:lnTo>
                  <a:pt x="100" y="163"/>
                </a:lnTo>
                <a:lnTo>
                  <a:pt x="102" y="161"/>
                </a:lnTo>
                <a:lnTo>
                  <a:pt x="104" y="157"/>
                </a:lnTo>
                <a:lnTo>
                  <a:pt x="104" y="155"/>
                </a:lnTo>
                <a:lnTo>
                  <a:pt x="106" y="153"/>
                </a:lnTo>
                <a:lnTo>
                  <a:pt x="110" y="148"/>
                </a:lnTo>
                <a:lnTo>
                  <a:pt x="110" y="144"/>
                </a:lnTo>
                <a:lnTo>
                  <a:pt x="110" y="140"/>
                </a:lnTo>
                <a:lnTo>
                  <a:pt x="111" y="138"/>
                </a:lnTo>
                <a:lnTo>
                  <a:pt x="113" y="134"/>
                </a:lnTo>
                <a:lnTo>
                  <a:pt x="113" y="130"/>
                </a:lnTo>
                <a:lnTo>
                  <a:pt x="113" y="127"/>
                </a:lnTo>
                <a:lnTo>
                  <a:pt x="117" y="123"/>
                </a:lnTo>
                <a:lnTo>
                  <a:pt x="119" y="121"/>
                </a:lnTo>
                <a:lnTo>
                  <a:pt x="123" y="123"/>
                </a:lnTo>
                <a:lnTo>
                  <a:pt x="129" y="123"/>
                </a:lnTo>
                <a:lnTo>
                  <a:pt x="131" y="123"/>
                </a:lnTo>
                <a:lnTo>
                  <a:pt x="131" y="63"/>
                </a:lnTo>
                <a:lnTo>
                  <a:pt x="23" y="0"/>
                </a:lnTo>
                <a:lnTo>
                  <a:pt x="12" y="8"/>
                </a:lnTo>
                <a:lnTo>
                  <a:pt x="19" y="40"/>
                </a:lnTo>
                <a:lnTo>
                  <a:pt x="21" y="46"/>
                </a:lnTo>
                <a:lnTo>
                  <a:pt x="23" y="54"/>
                </a:lnTo>
                <a:lnTo>
                  <a:pt x="21" y="59"/>
                </a:lnTo>
                <a:lnTo>
                  <a:pt x="19" y="65"/>
                </a:lnTo>
                <a:lnTo>
                  <a:pt x="19" y="94"/>
                </a:lnTo>
                <a:lnTo>
                  <a:pt x="19" y="117"/>
                </a:lnTo>
                <a:lnTo>
                  <a:pt x="0" y="134"/>
                </a:lnTo>
                <a:lnTo>
                  <a:pt x="0" y="146"/>
                </a:lnTo>
                <a:close/>
              </a:path>
            </a:pathLst>
          </a:custGeom>
          <a:solidFill>
            <a:srgbClr val="EAEAEA"/>
          </a:solidFill>
          <a:ln w="2520">
            <a:solidFill>
              <a:srgbClr val="C0C0C0"/>
            </a:solidFill>
            <a:round/>
            <a:headEnd/>
            <a:tailEnd/>
          </a:ln>
        </p:spPr>
        <p:txBody>
          <a:bodyPr wrap="none" anchor="ctr"/>
          <a:lstStyle/>
          <a:p>
            <a:endParaRPr lang="en-US"/>
          </a:p>
        </p:txBody>
      </p:sp>
      <p:sp>
        <p:nvSpPr>
          <p:cNvPr id="30931" name="Freeform 213"/>
          <p:cNvSpPr>
            <a:spLocks noChangeArrowheads="1"/>
          </p:cNvSpPr>
          <p:nvPr/>
        </p:nvSpPr>
        <p:spPr bwMode="auto">
          <a:xfrm>
            <a:off x="4098925" y="4127500"/>
            <a:ext cx="284163" cy="192088"/>
          </a:xfrm>
          <a:custGeom>
            <a:avLst/>
            <a:gdLst>
              <a:gd name="T0" fmla="*/ 2147483647 w 167"/>
              <a:gd name="T1" fmla="*/ 2147483647 h 121"/>
              <a:gd name="T2" fmla="*/ 2147483647 w 167"/>
              <a:gd name="T3" fmla="*/ 2147483647 h 121"/>
              <a:gd name="T4" fmla="*/ 2147483647 w 167"/>
              <a:gd name="T5" fmla="*/ 2147483647 h 121"/>
              <a:gd name="T6" fmla="*/ 2147483647 w 167"/>
              <a:gd name="T7" fmla="*/ 2147483647 h 121"/>
              <a:gd name="T8" fmla="*/ 2147483647 w 167"/>
              <a:gd name="T9" fmla="*/ 2147483647 h 121"/>
              <a:gd name="T10" fmla="*/ 2147483647 w 167"/>
              <a:gd name="T11" fmla="*/ 2147483647 h 121"/>
              <a:gd name="T12" fmla="*/ 2147483647 w 167"/>
              <a:gd name="T13" fmla="*/ 2147483647 h 121"/>
              <a:gd name="T14" fmla="*/ 2147483647 w 167"/>
              <a:gd name="T15" fmla="*/ 2147483647 h 121"/>
              <a:gd name="T16" fmla="*/ 2147483647 w 167"/>
              <a:gd name="T17" fmla="*/ 2147483647 h 121"/>
              <a:gd name="T18" fmla="*/ 2147483647 w 167"/>
              <a:gd name="T19" fmla="*/ 2147483647 h 121"/>
              <a:gd name="T20" fmla="*/ 2147483647 w 167"/>
              <a:gd name="T21" fmla="*/ 2147483647 h 121"/>
              <a:gd name="T22" fmla="*/ 2147483647 w 167"/>
              <a:gd name="T23" fmla="*/ 2147483647 h 121"/>
              <a:gd name="T24" fmla="*/ 2147483647 w 167"/>
              <a:gd name="T25" fmla="*/ 2147483647 h 121"/>
              <a:gd name="T26" fmla="*/ 2147483647 w 167"/>
              <a:gd name="T27" fmla="*/ 2147483647 h 121"/>
              <a:gd name="T28" fmla="*/ 2147483647 w 167"/>
              <a:gd name="T29" fmla="*/ 2147483647 h 121"/>
              <a:gd name="T30" fmla="*/ 2147483647 w 167"/>
              <a:gd name="T31" fmla="*/ 2147483647 h 121"/>
              <a:gd name="T32" fmla="*/ 2147483647 w 167"/>
              <a:gd name="T33" fmla="*/ 2147483647 h 121"/>
              <a:gd name="T34" fmla="*/ 2147483647 w 167"/>
              <a:gd name="T35" fmla="*/ 2147483647 h 121"/>
              <a:gd name="T36" fmla="*/ 2147483647 w 167"/>
              <a:gd name="T37" fmla="*/ 2147483647 h 121"/>
              <a:gd name="T38" fmla="*/ 2147483647 w 167"/>
              <a:gd name="T39" fmla="*/ 2147483647 h 121"/>
              <a:gd name="T40" fmla="*/ 2147483647 w 167"/>
              <a:gd name="T41" fmla="*/ 2147483647 h 121"/>
              <a:gd name="T42" fmla="*/ 2147483647 w 167"/>
              <a:gd name="T43" fmla="*/ 2147483647 h 121"/>
              <a:gd name="T44" fmla="*/ 2147483647 w 167"/>
              <a:gd name="T45" fmla="*/ 2147483647 h 121"/>
              <a:gd name="T46" fmla="*/ 2147483647 w 167"/>
              <a:gd name="T47" fmla="*/ 2147483647 h 121"/>
              <a:gd name="T48" fmla="*/ 2147483647 w 167"/>
              <a:gd name="T49" fmla="*/ 2147483647 h 121"/>
              <a:gd name="T50" fmla="*/ 2147483647 w 167"/>
              <a:gd name="T51" fmla="*/ 2147483647 h 121"/>
              <a:gd name="T52" fmla="*/ 2147483647 w 167"/>
              <a:gd name="T53" fmla="*/ 2147483647 h 121"/>
              <a:gd name="T54" fmla="*/ 2147483647 w 167"/>
              <a:gd name="T55" fmla="*/ 2147483647 h 121"/>
              <a:gd name="T56" fmla="*/ 2147483647 w 167"/>
              <a:gd name="T57" fmla="*/ 2147483647 h 121"/>
              <a:gd name="T58" fmla="*/ 2147483647 w 167"/>
              <a:gd name="T59" fmla="*/ 2147483647 h 121"/>
              <a:gd name="T60" fmla="*/ 2147483647 w 167"/>
              <a:gd name="T61" fmla="*/ 0 h 121"/>
              <a:gd name="T62" fmla="*/ 2147483647 w 167"/>
              <a:gd name="T63" fmla="*/ 2147483647 h 121"/>
              <a:gd name="T64" fmla="*/ 2147483647 w 167"/>
              <a:gd name="T65" fmla="*/ 2147483647 h 121"/>
              <a:gd name="T66" fmla="*/ 2147483647 w 167"/>
              <a:gd name="T67" fmla="*/ 2147483647 h 121"/>
              <a:gd name="T68" fmla="*/ 2147483647 w 167"/>
              <a:gd name="T69" fmla="*/ 2147483647 h 121"/>
              <a:gd name="T70" fmla="*/ 2147483647 w 167"/>
              <a:gd name="T71" fmla="*/ 2147483647 h 121"/>
              <a:gd name="T72" fmla="*/ 2147483647 w 167"/>
              <a:gd name="T73" fmla="*/ 2147483647 h 121"/>
              <a:gd name="T74" fmla="*/ 2147483647 w 167"/>
              <a:gd name="T75" fmla="*/ 2147483647 h 121"/>
              <a:gd name="T76" fmla="*/ 2147483647 w 167"/>
              <a:gd name="T77" fmla="*/ 2147483647 h 121"/>
              <a:gd name="T78" fmla="*/ 2147483647 w 167"/>
              <a:gd name="T79" fmla="*/ 2147483647 h 121"/>
              <a:gd name="T80" fmla="*/ 2147483647 w 167"/>
              <a:gd name="T81" fmla="*/ 2147483647 h 121"/>
              <a:gd name="T82" fmla="*/ 2147483647 w 167"/>
              <a:gd name="T83" fmla="*/ 2147483647 h 121"/>
              <a:gd name="T84" fmla="*/ 2147483647 w 167"/>
              <a:gd name="T85" fmla="*/ 2147483647 h 121"/>
              <a:gd name="T86" fmla="*/ 2147483647 w 167"/>
              <a:gd name="T87" fmla="*/ 2147483647 h 121"/>
              <a:gd name="T88" fmla="*/ 2147483647 w 167"/>
              <a:gd name="T89" fmla="*/ 2147483647 h 121"/>
              <a:gd name="T90" fmla="*/ 2147483647 w 167"/>
              <a:gd name="T91" fmla="*/ 2147483647 h 121"/>
              <a:gd name="T92" fmla="*/ 2147483647 w 167"/>
              <a:gd name="T93" fmla="*/ 2147483647 h 121"/>
              <a:gd name="T94" fmla="*/ 2147483647 w 167"/>
              <a:gd name="T95" fmla="*/ 2147483647 h 121"/>
              <a:gd name="T96" fmla="*/ 2147483647 w 167"/>
              <a:gd name="T97" fmla="*/ 2147483647 h 121"/>
              <a:gd name="T98" fmla="*/ 2147483647 w 167"/>
              <a:gd name="T99" fmla="*/ 2147483647 h 121"/>
              <a:gd name="T100" fmla="*/ 2147483647 w 167"/>
              <a:gd name="T101" fmla="*/ 2147483647 h 121"/>
              <a:gd name="T102" fmla="*/ 2147483647 w 167"/>
              <a:gd name="T103" fmla="*/ 2147483647 h 121"/>
              <a:gd name="T104" fmla="*/ 2147483647 w 167"/>
              <a:gd name="T105" fmla="*/ 2147483647 h 121"/>
              <a:gd name="T106" fmla="*/ 2147483647 w 167"/>
              <a:gd name="T107" fmla="*/ 2147483647 h 1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7"/>
              <a:gd name="T163" fmla="*/ 0 h 121"/>
              <a:gd name="T164" fmla="*/ 167 w 167"/>
              <a:gd name="T165" fmla="*/ 121 h 12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7" h="121">
                <a:moveTo>
                  <a:pt x="58" y="112"/>
                </a:moveTo>
                <a:lnTo>
                  <a:pt x="58" y="98"/>
                </a:lnTo>
                <a:lnTo>
                  <a:pt x="61" y="98"/>
                </a:lnTo>
                <a:lnTo>
                  <a:pt x="65" y="93"/>
                </a:lnTo>
                <a:lnTo>
                  <a:pt x="67" y="87"/>
                </a:lnTo>
                <a:lnTo>
                  <a:pt x="69" y="85"/>
                </a:lnTo>
                <a:lnTo>
                  <a:pt x="75" y="85"/>
                </a:lnTo>
                <a:lnTo>
                  <a:pt x="79" y="87"/>
                </a:lnTo>
                <a:lnTo>
                  <a:pt x="85" y="91"/>
                </a:lnTo>
                <a:lnTo>
                  <a:pt x="88" y="93"/>
                </a:lnTo>
                <a:lnTo>
                  <a:pt x="92" y="94"/>
                </a:lnTo>
                <a:lnTo>
                  <a:pt x="98" y="94"/>
                </a:lnTo>
                <a:lnTo>
                  <a:pt x="102" y="94"/>
                </a:lnTo>
                <a:lnTo>
                  <a:pt x="106" y="96"/>
                </a:lnTo>
                <a:lnTo>
                  <a:pt x="111" y="96"/>
                </a:lnTo>
                <a:lnTo>
                  <a:pt x="113" y="98"/>
                </a:lnTo>
                <a:lnTo>
                  <a:pt x="113" y="94"/>
                </a:lnTo>
                <a:lnTo>
                  <a:pt x="117" y="91"/>
                </a:lnTo>
                <a:lnTo>
                  <a:pt x="121" y="93"/>
                </a:lnTo>
                <a:lnTo>
                  <a:pt x="125" y="93"/>
                </a:lnTo>
                <a:lnTo>
                  <a:pt x="131" y="93"/>
                </a:lnTo>
                <a:lnTo>
                  <a:pt x="133" y="93"/>
                </a:lnTo>
                <a:lnTo>
                  <a:pt x="131" y="89"/>
                </a:lnTo>
                <a:lnTo>
                  <a:pt x="134" y="87"/>
                </a:lnTo>
                <a:lnTo>
                  <a:pt x="136" y="89"/>
                </a:lnTo>
                <a:lnTo>
                  <a:pt x="138" y="89"/>
                </a:lnTo>
                <a:lnTo>
                  <a:pt x="142" y="85"/>
                </a:lnTo>
                <a:lnTo>
                  <a:pt x="146" y="83"/>
                </a:lnTo>
                <a:lnTo>
                  <a:pt x="150" y="83"/>
                </a:lnTo>
                <a:lnTo>
                  <a:pt x="156" y="83"/>
                </a:lnTo>
                <a:lnTo>
                  <a:pt x="157" y="85"/>
                </a:lnTo>
                <a:lnTo>
                  <a:pt x="159" y="85"/>
                </a:lnTo>
                <a:lnTo>
                  <a:pt x="163" y="85"/>
                </a:lnTo>
                <a:lnTo>
                  <a:pt x="167" y="85"/>
                </a:lnTo>
                <a:lnTo>
                  <a:pt x="165" y="83"/>
                </a:lnTo>
                <a:lnTo>
                  <a:pt x="163" y="79"/>
                </a:lnTo>
                <a:lnTo>
                  <a:pt x="163" y="77"/>
                </a:lnTo>
                <a:lnTo>
                  <a:pt x="161" y="71"/>
                </a:lnTo>
                <a:lnTo>
                  <a:pt x="159" y="66"/>
                </a:lnTo>
                <a:lnTo>
                  <a:pt x="154" y="64"/>
                </a:lnTo>
                <a:lnTo>
                  <a:pt x="150" y="60"/>
                </a:lnTo>
                <a:lnTo>
                  <a:pt x="148" y="56"/>
                </a:lnTo>
                <a:lnTo>
                  <a:pt x="146" y="54"/>
                </a:lnTo>
                <a:lnTo>
                  <a:pt x="144" y="54"/>
                </a:lnTo>
                <a:lnTo>
                  <a:pt x="140" y="52"/>
                </a:lnTo>
                <a:lnTo>
                  <a:pt x="136" y="48"/>
                </a:lnTo>
                <a:lnTo>
                  <a:pt x="134" y="46"/>
                </a:lnTo>
                <a:lnTo>
                  <a:pt x="131" y="46"/>
                </a:lnTo>
                <a:lnTo>
                  <a:pt x="129" y="45"/>
                </a:lnTo>
                <a:lnTo>
                  <a:pt x="127" y="41"/>
                </a:lnTo>
                <a:lnTo>
                  <a:pt x="121" y="37"/>
                </a:lnTo>
                <a:lnTo>
                  <a:pt x="121" y="29"/>
                </a:lnTo>
                <a:lnTo>
                  <a:pt x="121" y="27"/>
                </a:lnTo>
                <a:lnTo>
                  <a:pt x="121" y="25"/>
                </a:lnTo>
                <a:lnTo>
                  <a:pt x="119" y="23"/>
                </a:lnTo>
                <a:lnTo>
                  <a:pt x="117" y="22"/>
                </a:lnTo>
                <a:lnTo>
                  <a:pt x="115" y="20"/>
                </a:lnTo>
                <a:lnTo>
                  <a:pt x="115" y="16"/>
                </a:lnTo>
                <a:lnTo>
                  <a:pt x="117" y="10"/>
                </a:lnTo>
                <a:lnTo>
                  <a:pt x="115" y="8"/>
                </a:lnTo>
                <a:lnTo>
                  <a:pt x="108" y="0"/>
                </a:lnTo>
                <a:lnTo>
                  <a:pt x="106" y="0"/>
                </a:lnTo>
                <a:lnTo>
                  <a:pt x="102" y="4"/>
                </a:lnTo>
                <a:lnTo>
                  <a:pt x="100" y="8"/>
                </a:lnTo>
                <a:lnTo>
                  <a:pt x="98" y="10"/>
                </a:lnTo>
                <a:lnTo>
                  <a:pt x="94" y="12"/>
                </a:lnTo>
                <a:lnTo>
                  <a:pt x="90" y="14"/>
                </a:lnTo>
                <a:lnTo>
                  <a:pt x="88" y="18"/>
                </a:lnTo>
                <a:lnTo>
                  <a:pt x="86" y="20"/>
                </a:lnTo>
                <a:lnTo>
                  <a:pt x="83" y="22"/>
                </a:lnTo>
                <a:lnTo>
                  <a:pt x="79" y="23"/>
                </a:lnTo>
                <a:lnTo>
                  <a:pt x="71" y="25"/>
                </a:lnTo>
                <a:lnTo>
                  <a:pt x="63" y="29"/>
                </a:lnTo>
                <a:lnTo>
                  <a:pt x="65" y="33"/>
                </a:lnTo>
                <a:lnTo>
                  <a:pt x="67" y="37"/>
                </a:lnTo>
                <a:lnTo>
                  <a:pt x="63" y="39"/>
                </a:lnTo>
                <a:lnTo>
                  <a:pt x="58" y="43"/>
                </a:lnTo>
                <a:lnTo>
                  <a:pt x="54" y="46"/>
                </a:lnTo>
                <a:lnTo>
                  <a:pt x="48" y="48"/>
                </a:lnTo>
                <a:lnTo>
                  <a:pt x="40" y="50"/>
                </a:lnTo>
                <a:lnTo>
                  <a:pt x="33" y="52"/>
                </a:lnTo>
                <a:lnTo>
                  <a:pt x="29" y="50"/>
                </a:lnTo>
                <a:lnTo>
                  <a:pt x="27" y="48"/>
                </a:lnTo>
                <a:lnTo>
                  <a:pt x="23" y="56"/>
                </a:lnTo>
                <a:lnTo>
                  <a:pt x="17" y="54"/>
                </a:lnTo>
                <a:lnTo>
                  <a:pt x="14" y="56"/>
                </a:lnTo>
                <a:lnTo>
                  <a:pt x="10" y="62"/>
                </a:lnTo>
                <a:lnTo>
                  <a:pt x="4" y="71"/>
                </a:lnTo>
                <a:lnTo>
                  <a:pt x="0" y="75"/>
                </a:lnTo>
                <a:lnTo>
                  <a:pt x="2" y="77"/>
                </a:lnTo>
                <a:lnTo>
                  <a:pt x="4" y="79"/>
                </a:lnTo>
                <a:lnTo>
                  <a:pt x="6" y="83"/>
                </a:lnTo>
                <a:lnTo>
                  <a:pt x="8" y="89"/>
                </a:lnTo>
                <a:lnTo>
                  <a:pt x="12" y="94"/>
                </a:lnTo>
                <a:lnTo>
                  <a:pt x="14" y="100"/>
                </a:lnTo>
                <a:lnTo>
                  <a:pt x="17" y="104"/>
                </a:lnTo>
                <a:lnTo>
                  <a:pt x="21" y="108"/>
                </a:lnTo>
                <a:lnTo>
                  <a:pt x="25" y="112"/>
                </a:lnTo>
                <a:lnTo>
                  <a:pt x="29" y="119"/>
                </a:lnTo>
                <a:lnTo>
                  <a:pt x="33" y="121"/>
                </a:lnTo>
                <a:lnTo>
                  <a:pt x="35" y="121"/>
                </a:lnTo>
                <a:lnTo>
                  <a:pt x="38" y="119"/>
                </a:lnTo>
                <a:lnTo>
                  <a:pt x="40" y="116"/>
                </a:lnTo>
                <a:lnTo>
                  <a:pt x="42" y="114"/>
                </a:lnTo>
                <a:lnTo>
                  <a:pt x="46" y="114"/>
                </a:lnTo>
                <a:lnTo>
                  <a:pt x="50" y="114"/>
                </a:lnTo>
                <a:lnTo>
                  <a:pt x="54" y="112"/>
                </a:lnTo>
                <a:lnTo>
                  <a:pt x="58" y="112"/>
                </a:lnTo>
                <a:close/>
              </a:path>
            </a:pathLst>
          </a:custGeom>
          <a:solidFill>
            <a:srgbClr val="EAEAEA"/>
          </a:solidFill>
          <a:ln w="2520">
            <a:solidFill>
              <a:srgbClr val="C0C0C0"/>
            </a:solidFill>
            <a:round/>
            <a:headEnd/>
            <a:tailEnd/>
          </a:ln>
        </p:spPr>
        <p:txBody>
          <a:bodyPr wrap="none" anchor="ctr"/>
          <a:lstStyle/>
          <a:p>
            <a:endParaRPr lang="en-US"/>
          </a:p>
        </p:txBody>
      </p:sp>
      <p:sp>
        <p:nvSpPr>
          <p:cNvPr id="30932" name="Freeform 214"/>
          <p:cNvSpPr>
            <a:spLocks noChangeArrowheads="1"/>
          </p:cNvSpPr>
          <p:nvPr/>
        </p:nvSpPr>
        <p:spPr bwMode="auto">
          <a:xfrm>
            <a:off x="795338" y="2316163"/>
            <a:ext cx="1908175" cy="1057275"/>
          </a:xfrm>
          <a:custGeom>
            <a:avLst/>
            <a:gdLst>
              <a:gd name="T0" fmla="*/ 2147483647 w 1121"/>
              <a:gd name="T1" fmla="*/ 2147483647 h 666"/>
              <a:gd name="T2" fmla="*/ 2147483647 w 1121"/>
              <a:gd name="T3" fmla="*/ 2147483647 h 666"/>
              <a:gd name="T4" fmla="*/ 2147483647 w 1121"/>
              <a:gd name="T5" fmla="*/ 2147483647 h 666"/>
              <a:gd name="T6" fmla="*/ 2147483647 w 1121"/>
              <a:gd name="T7" fmla="*/ 2147483647 h 666"/>
              <a:gd name="T8" fmla="*/ 2147483647 w 1121"/>
              <a:gd name="T9" fmla="*/ 2147483647 h 666"/>
              <a:gd name="T10" fmla="*/ 2147483647 w 1121"/>
              <a:gd name="T11" fmla="*/ 2147483647 h 666"/>
              <a:gd name="T12" fmla="*/ 2147483647 w 1121"/>
              <a:gd name="T13" fmla="*/ 2147483647 h 666"/>
              <a:gd name="T14" fmla="*/ 2147483647 w 1121"/>
              <a:gd name="T15" fmla="*/ 2147483647 h 666"/>
              <a:gd name="T16" fmla="*/ 2147483647 w 1121"/>
              <a:gd name="T17" fmla="*/ 2147483647 h 666"/>
              <a:gd name="T18" fmla="*/ 2147483647 w 1121"/>
              <a:gd name="T19" fmla="*/ 2147483647 h 666"/>
              <a:gd name="T20" fmla="*/ 2147483647 w 1121"/>
              <a:gd name="T21" fmla="*/ 2147483647 h 666"/>
              <a:gd name="T22" fmla="*/ 2147483647 w 1121"/>
              <a:gd name="T23" fmla="*/ 2147483647 h 666"/>
              <a:gd name="T24" fmla="*/ 2147483647 w 1121"/>
              <a:gd name="T25" fmla="*/ 2147483647 h 666"/>
              <a:gd name="T26" fmla="*/ 2147483647 w 1121"/>
              <a:gd name="T27" fmla="*/ 2147483647 h 666"/>
              <a:gd name="T28" fmla="*/ 2147483647 w 1121"/>
              <a:gd name="T29" fmla="*/ 2147483647 h 666"/>
              <a:gd name="T30" fmla="*/ 2147483647 w 1121"/>
              <a:gd name="T31" fmla="*/ 2147483647 h 666"/>
              <a:gd name="T32" fmla="*/ 2147483647 w 1121"/>
              <a:gd name="T33" fmla="*/ 2147483647 h 666"/>
              <a:gd name="T34" fmla="*/ 2147483647 w 1121"/>
              <a:gd name="T35" fmla="*/ 2147483647 h 666"/>
              <a:gd name="T36" fmla="*/ 2147483647 w 1121"/>
              <a:gd name="T37" fmla="*/ 2147483647 h 666"/>
              <a:gd name="T38" fmla="*/ 2147483647 w 1121"/>
              <a:gd name="T39" fmla="*/ 2147483647 h 666"/>
              <a:gd name="T40" fmla="*/ 2147483647 w 1121"/>
              <a:gd name="T41" fmla="*/ 2147483647 h 666"/>
              <a:gd name="T42" fmla="*/ 2147483647 w 1121"/>
              <a:gd name="T43" fmla="*/ 2147483647 h 666"/>
              <a:gd name="T44" fmla="*/ 2147483647 w 1121"/>
              <a:gd name="T45" fmla="*/ 2147483647 h 666"/>
              <a:gd name="T46" fmla="*/ 2147483647 w 1121"/>
              <a:gd name="T47" fmla="*/ 2147483647 h 666"/>
              <a:gd name="T48" fmla="*/ 2147483647 w 1121"/>
              <a:gd name="T49" fmla="*/ 2147483647 h 666"/>
              <a:gd name="T50" fmla="*/ 2147483647 w 1121"/>
              <a:gd name="T51" fmla="*/ 2147483647 h 666"/>
              <a:gd name="T52" fmla="*/ 2147483647 w 1121"/>
              <a:gd name="T53" fmla="*/ 2147483647 h 666"/>
              <a:gd name="T54" fmla="*/ 2147483647 w 1121"/>
              <a:gd name="T55" fmla="*/ 2147483647 h 666"/>
              <a:gd name="T56" fmla="*/ 2147483647 w 1121"/>
              <a:gd name="T57" fmla="*/ 2147483647 h 666"/>
              <a:gd name="T58" fmla="*/ 2147483647 w 1121"/>
              <a:gd name="T59" fmla="*/ 2147483647 h 666"/>
              <a:gd name="T60" fmla="*/ 2147483647 w 1121"/>
              <a:gd name="T61" fmla="*/ 2147483647 h 666"/>
              <a:gd name="T62" fmla="*/ 2147483647 w 1121"/>
              <a:gd name="T63" fmla="*/ 2147483647 h 666"/>
              <a:gd name="T64" fmla="*/ 2147483647 w 1121"/>
              <a:gd name="T65" fmla="*/ 2147483647 h 666"/>
              <a:gd name="T66" fmla="*/ 2147483647 w 1121"/>
              <a:gd name="T67" fmla="*/ 2147483647 h 666"/>
              <a:gd name="T68" fmla="*/ 2147483647 w 1121"/>
              <a:gd name="T69" fmla="*/ 2147483647 h 666"/>
              <a:gd name="T70" fmla="*/ 2147483647 w 1121"/>
              <a:gd name="T71" fmla="*/ 2147483647 h 666"/>
              <a:gd name="T72" fmla="*/ 2147483647 w 1121"/>
              <a:gd name="T73" fmla="*/ 2147483647 h 666"/>
              <a:gd name="T74" fmla="*/ 2147483647 w 1121"/>
              <a:gd name="T75" fmla="*/ 2147483647 h 666"/>
              <a:gd name="T76" fmla="*/ 2147483647 w 1121"/>
              <a:gd name="T77" fmla="*/ 2147483647 h 666"/>
              <a:gd name="T78" fmla="*/ 2147483647 w 1121"/>
              <a:gd name="T79" fmla="*/ 2147483647 h 666"/>
              <a:gd name="T80" fmla="*/ 2147483647 w 1121"/>
              <a:gd name="T81" fmla="*/ 2147483647 h 666"/>
              <a:gd name="T82" fmla="*/ 2147483647 w 1121"/>
              <a:gd name="T83" fmla="*/ 2147483647 h 666"/>
              <a:gd name="T84" fmla="*/ 2147483647 w 1121"/>
              <a:gd name="T85" fmla="*/ 2147483647 h 666"/>
              <a:gd name="T86" fmla="*/ 2147483647 w 1121"/>
              <a:gd name="T87" fmla="*/ 2147483647 h 666"/>
              <a:gd name="T88" fmla="*/ 2147483647 w 1121"/>
              <a:gd name="T89" fmla="*/ 2147483647 h 666"/>
              <a:gd name="T90" fmla="*/ 2147483647 w 1121"/>
              <a:gd name="T91" fmla="*/ 2147483647 h 666"/>
              <a:gd name="T92" fmla="*/ 2147483647 w 1121"/>
              <a:gd name="T93" fmla="*/ 2147483647 h 666"/>
              <a:gd name="T94" fmla="*/ 2147483647 w 1121"/>
              <a:gd name="T95" fmla="*/ 2147483647 h 666"/>
              <a:gd name="T96" fmla="*/ 2147483647 w 1121"/>
              <a:gd name="T97" fmla="*/ 2147483647 h 666"/>
              <a:gd name="T98" fmla="*/ 2147483647 w 1121"/>
              <a:gd name="T99" fmla="*/ 2147483647 h 666"/>
              <a:gd name="T100" fmla="*/ 2147483647 w 1121"/>
              <a:gd name="T101" fmla="*/ 2147483647 h 666"/>
              <a:gd name="T102" fmla="*/ 2147483647 w 1121"/>
              <a:gd name="T103" fmla="*/ 2147483647 h 666"/>
              <a:gd name="T104" fmla="*/ 2147483647 w 1121"/>
              <a:gd name="T105" fmla="*/ 2147483647 h 666"/>
              <a:gd name="T106" fmla="*/ 2147483647 w 1121"/>
              <a:gd name="T107" fmla="*/ 2147483647 h 666"/>
              <a:gd name="T108" fmla="*/ 2147483647 w 1121"/>
              <a:gd name="T109" fmla="*/ 2147483647 h 666"/>
              <a:gd name="T110" fmla="*/ 2147483647 w 1121"/>
              <a:gd name="T111" fmla="*/ 2147483647 h 666"/>
              <a:gd name="T112" fmla="*/ 2147483647 w 1121"/>
              <a:gd name="T113" fmla="*/ 2147483647 h 666"/>
              <a:gd name="T114" fmla="*/ 2147483647 w 1121"/>
              <a:gd name="T115" fmla="*/ 2147483647 h 666"/>
              <a:gd name="T116" fmla="*/ 2147483647 w 1121"/>
              <a:gd name="T117" fmla="*/ 2147483647 h 666"/>
              <a:gd name="T118" fmla="*/ 2147483647 w 1121"/>
              <a:gd name="T119" fmla="*/ 2147483647 h 666"/>
              <a:gd name="T120" fmla="*/ 2147483647 w 1121"/>
              <a:gd name="T121" fmla="*/ 2147483647 h 666"/>
              <a:gd name="T122" fmla="*/ 2147483647 w 1121"/>
              <a:gd name="T123" fmla="*/ 2147483647 h 6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21"/>
              <a:gd name="T187" fmla="*/ 0 h 666"/>
              <a:gd name="T188" fmla="*/ 1121 w 1121"/>
              <a:gd name="T189" fmla="*/ 666 h 66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21" h="666">
                <a:moveTo>
                  <a:pt x="437" y="134"/>
                </a:moveTo>
                <a:lnTo>
                  <a:pt x="439" y="136"/>
                </a:lnTo>
                <a:lnTo>
                  <a:pt x="441" y="138"/>
                </a:lnTo>
                <a:lnTo>
                  <a:pt x="441" y="140"/>
                </a:lnTo>
                <a:lnTo>
                  <a:pt x="439" y="140"/>
                </a:lnTo>
                <a:lnTo>
                  <a:pt x="437" y="140"/>
                </a:lnTo>
                <a:lnTo>
                  <a:pt x="435" y="136"/>
                </a:lnTo>
                <a:lnTo>
                  <a:pt x="437" y="134"/>
                </a:lnTo>
                <a:close/>
                <a:moveTo>
                  <a:pt x="585" y="37"/>
                </a:moveTo>
                <a:lnTo>
                  <a:pt x="587" y="37"/>
                </a:lnTo>
                <a:lnTo>
                  <a:pt x="587" y="38"/>
                </a:lnTo>
                <a:lnTo>
                  <a:pt x="587" y="40"/>
                </a:lnTo>
                <a:lnTo>
                  <a:pt x="585" y="38"/>
                </a:lnTo>
                <a:lnTo>
                  <a:pt x="583" y="38"/>
                </a:lnTo>
                <a:lnTo>
                  <a:pt x="581" y="37"/>
                </a:lnTo>
                <a:lnTo>
                  <a:pt x="585" y="37"/>
                </a:lnTo>
                <a:close/>
                <a:moveTo>
                  <a:pt x="1094" y="560"/>
                </a:moveTo>
                <a:lnTo>
                  <a:pt x="1092" y="562"/>
                </a:lnTo>
                <a:lnTo>
                  <a:pt x="1092" y="566"/>
                </a:lnTo>
                <a:lnTo>
                  <a:pt x="1090" y="564"/>
                </a:lnTo>
                <a:lnTo>
                  <a:pt x="1094" y="560"/>
                </a:lnTo>
                <a:close/>
                <a:moveTo>
                  <a:pt x="779" y="622"/>
                </a:moveTo>
                <a:lnTo>
                  <a:pt x="779" y="624"/>
                </a:lnTo>
                <a:lnTo>
                  <a:pt x="779" y="628"/>
                </a:lnTo>
                <a:lnTo>
                  <a:pt x="775" y="628"/>
                </a:lnTo>
                <a:lnTo>
                  <a:pt x="775" y="626"/>
                </a:lnTo>
                <a:lnTo>
                  <a:pt x="775" y="624"/>
                </a:lnTo>
                <a:lnTo>
                  <a:pt x="779" y="622"/>
                </a:lnTo>
                <a:close/>
                <a:moveTo>
                  <a:pt x="750" y="610"/>
                </a:moveTo>
                <a:lnTo>
                  <a:pt x="752" y="614"/>
                </a:lnTo>
                <a:lnTo>
                  <a:pt x="752" y="610"/>
                </a:lnTo>
                <a:lnTo>
                  <a:pt x="750" y="610"/>
                </a:lnTo>
                <a:close/>
                <a:moveTo>
                  <a:pt x="946" y="605"/>
                </a:moveTo>
                <a:lnTo>
                  <a:pt x="946" y="606"/>
                </a:lnTo>
                <a:lnTo>
                  <a:pt x="944" y="608"/>
                </a:lnTo>
                <a:lnTo>
                  <a:pt x="944" y="605"/>
                </a:lnTo>
                <a:lnTo>
                  <a:pt x="946" y="605"/>
                </a:lnTo>
                <a:close/>
                <a:moveTo>
                  <a:pt x="842" y="605"/>
                </a:moveTo>
                <a:lnTo>
                  <a:pt x="844" y="606"/>
                </a:lnTo>
                <a:lnTo>
                  <a:pt x="846" y="608"/>
                </a:lnTo>
                <a:lnTo>
                  <a:pt x="846" y="610"/>
                </a:lnTo>
                <a:lnTo>
                  <a:pt x="842" y="610"/>
                </a:lnTo>
                <a:lnTo>
                  <a:pt x="840" y="606"/>
                </a:lnTo>
                <a:lnTo>
                  <a:pt x="842" y="605"/>
                </a:lnTo>
                <a:close/>
                <a:moveTo>
                  <a:pt x="731" y="599"/>
                </a:moveTo>
                <a:lnTo>
                  <a:pt x="735" y="601"/>
                </a:lnTo>
                <a:lnTo>
                  <a:pt x="741" y="605"/>
                </a:lnTo>
                <a:lnTo>
                  <a:pt x="746" y="605"/>
                </a:lnTo>
                <a:lnTo>
                  <a:pt x="746" y="603"/>
                </a:lnTo>
                <a:lnTo>
                  <a:pt x="742" y="601"/>
                </a:lnTo>
                <a:lnTo>
                  <a:pt x="741" y="599"/>
                </a:lnTo>
                <a:lnTo>
                  <a:pt x="735" y="599"/>
                </a:lnTo>
                <a:lnTo>
                  <a:pt x="731" y="599"/>
                </a:lnTo>
                <a:close/>
                <a:moveTo>
                  <a:pt x="1023" y="591"/>
                </a:moveTo>
                <a:lnTo>
                  <a:pt x="1025" y="593"/>
                </a:lnTo>
                <a:lnTo>
                  <a:pt x="1025" y="595"/>
                </a:lnTo>
                <a:lnTo>
                  <a:pt x="1023" y="597"/>
                </a:lnTo>
                <a:lnTo>
                  <a:pt x="1025" y="597"/>
                </a:lnTo>
                <a:lnTo>
                  <a:pt x="1026" y="599"/>
                </a:lnTo>
                <a:lnTo>
                  <a:pt x="1023" y="599"/>
                </a:lnTo>
                <a:lnTo>
                  <a:pt x="1021" y="605"/>
                </a:lnTo>
                <a:lnTo>
                  <a:pt x="1017" y="605"/>
                </a:lnTo>
                <a:lnTo>
                  <a:pt x="1009" y="606"/>
                </a:lnTo>
                <a:lnTo>
                  <a:pt x="1007" y="606"/>
                </a:lnTo>
                <a:lnTo>
                  <a:pt x="1007" y="605"/>
                </a:lnTo>
                <a:lnTo>
                  <a:pt x="1013" y="603"/>
                </a:lnTo>
                <a:lnTo>
                  <a:pt x="1015" y="599"/>
                </a:lnTo>
                <a:lnTo>
                  <a:pt x="1015" y="595"/>
                </a:lnTo>
                <a:lnTo>
                  <a:pt x="1019" y="593"/>
                </a:lnTo>
                <a:lnTo>
                  <a:pt x="1023" y="591"/>
                </a:lnTo>
                <a:close/>
                <a:moveTo>
                  <a:pt x="769" y="585"/>
                </a:moveTo>
                <a:lnTo>
                  <a:pt x="771" y="585"/>
                </a:lnTo>
                <a:lnTo>
                  <a:pt x="771" y="587"/>
                </a:lnTo>
                <a:lnTo>
                  <a:pt x="771" y="589"/>
                </a:lnTo>
                <a:lnTo>
                  <a:pt x="771" y="591"/>
                </a:lnTo>
                <a:lnTo>
                  <a:pt x="767" y="591"/>
                </a:lnTo>
                <a:lnTo>
                  <a:pt x="764" y="589"/>
                </a:lnTo>
                <a:lnTo>
                  <a:pt x="762" y="589"/>
                </a:lnTo>
                <a:lnTo>
                  <a:pt x="765" y="587"/>
                </a:lnTo>
                <a:lnTo>
                  <a:pt x="767" y="585"/>
                </a:lnTo>
                <a:lnTo>
                  <a:pt x="769" y="585"/>
                </a:lnTo>
                <a:close/>
                <a:moveTo>
                  <a:pt x="969" y="578"/>
                </a:moveTo>
                <a:lnTo>
                  <a:pt x="969" y="582"/>
                </a:lnTo>
                <a:lnTo>
                  <a:pt x="967" y="582"/>
                </a:lnTo>
                <a:lnTo>
                  <a:pt x="967" y="583"/>
                </a:lnTo>
                <a:lnTo>
                  <a:pt x="965" y="585"/>
                </a:lnTo>
                <a:lnTo>
                  <a:pt x="971" y="591"/>
                </a:lnTo>
                <a:lnTo>
                  <a:pt x="979" y="591"/>
                </a:lnTo>
                <a:lnTo>
                  <a:pt x="986" y="591"/>
                </a:lnTo>
                <a:lnTo>
                  <a:pt x="986" y="593"/>
                </a:lnTo>
                <a:lnTo>
                  <a:pt x="986" y="597"/>
                </a:lnTo>
                <a:lnTo>
                  <a:pt x="988" y="597"/>
                </a:lnTo>
                <a:lnTo>
                  <a:pt x="992" y="597"/>
                </a:lnTo>
                <a:lnTo>
                  <a:pt x="990" y="593"/>
                </a:lnTo>
                <a:lnTo>
                  <a:pt x="990" y="589"/>
                </a:lnTo>
                <a:lnTo>
                  <a:pt x="979" y="589"/>
                </a:lnTo>
                <a:lnTo>
                  <a:pt x="973" y="587"/>
                </a:lnTo>
                <a:lnTo>
                  <a:pt x="971" y="585"/>
                </a:lnTo>
                <a:lnTo>
                  <a:pt x="969" y="578"/>
                </a:lnTo>
                <a:close/>
                <a:moveTo>
                  <a:pt x="1023" y="576"/>
                </a:moveTo>
                <a:lnTo>
                  <a:pt x="1019" y="580"/>
                </a:lnTo>
                <a:lnTo>
                  <a:pt x="1013" y="580"/>
                </a:lnTo>
                <a:lnTo>
                  <a:pt x="1011" y="578"/>
                </a:lnTo>
                <a:lnTo>
                  <a:pt x="1005" y="589"/>
                </a:lnTo>
                <a:lnTo>
                  <a:pt x="1002" y="605"/>
                </a:lnTo>
                <a:lnTo>
                  <a:pt x="1009" y="606"/>
                </a:lnTo>
                <a:lnTo>
                  <a:pt x="1007" y="603"/>
                </a:lnTo>
                <a:lnTo>
                  <a:pt x="1007" y="597"/>
                </a:lnTo>
                <a:lnTo>
                  <a:pt x="1009" y="595"/>
                </a:lnTo>
                <a:lnTo>
                  <a:pt x="1013" y="593"/>
                </a:lnTo>
                <a:lnTo>
                  <a:pt x="1011" y="589"/>
                </a:lnTo>
                <a:lnTo>
                  <a:pt x="1013" y="583"/>
                </a:lnTo>
                <a:lnTo>
                  <a:pt x="1021" y="580"/>
                </a:lnTo>
                <a:lnTo>
                  <a:pt x="1023" y="576"/>
                </a:lnTo>
                <a:close/>
                <a:moveTo>
                  <a:pt x="1074" y="574"/>
                </a:moveTo>
                <a:lnTo>
                  <a:pt x="1074" y="578"/>
                </a:lnTo>
                <a:lnTo>
                  <a:pt x="1076" y="582"/>
                </a:lnTo>
                <a:lnTo>
                  <a:pt x="1078" y="582"/>
                </a:lnTo>
                <a:lnTo>
                  <a:pt x="1078" y="580"/>
                </a:lnTo>
                <a:lnTo>
                  <a:pt x="1076" y="576"/>
                </a:lnTo>
                <a:lnTo>
                  <a:pt x="1074" y="574"/>
                </a:lnTo>
                <a:close/>
                <a:moveTo>
                  <a:pt x="1000" y="562"/>
                </a:moveTo>
                <a:lnTo>
                  <a:pt x="996" y="566"/>
                </a:lnTo>
                <a:lnTo>
                  <a:pt x="998" y="568"/>
                </a:lnTo>
                <a:lnTo>
                  <a:pt x="1000" y="564"/>
                </a:lnTo>
                <a:lnTo>
                  <a:pt x="1000" y="562"/>
                </a:lnTo>
                <a:close/>
                <a:moveTo>
                  <a:pt x="963" y="522"/>
                </a:moveTo>
                <a:lnTo>
                  <a:pt x="963" y="526"/>
                </a:lnTo>
                <a:lnTo>
                  <a:pt x="975" y="534"/>
                </a:lnTo>
                <a:lnTo>
                  <a:pt x="990" y="539"/>
                </a:lnTo>
                <a:lnTo>
                  <a:pt x="992" y="539"/>
                </a:lnTo>
                <a:lnTo>
                  <a:pt x="994" y="541"/>
                </a:lnTo>
                <a:lnTo>
                  <a:pt x="996" y="539"/>
                </a:lnTo>
                <a:lnTo>
                  <a:pt x="994" y="537"/>
                </a:lnTo>
                <a:lnTo>
                  <a:pt x="986" y="532"/>
                </a:lnTo>
                <a:lnTo>
                  <a:pt x="980" y="528"/>
                </a:lnTo>
                <a:lnTo>
                  <a:pt x="973" y="526"/>
                </a:lnTo>
                <a:lnTo>
                  <a:pt x="963" y="522"/>
                </a:lnTo>
                <a:close/>
                <a:moveTo>
                  <a:pt x="220" y="522"/>
                </a:moveTo>
                <a:lnTo>
                  <a:pt x="220" y="524"/>
                </a:lnTo>
                <a:lnTo>
                  <a:pt x="222" y="528"/>
                </a:lnTo>
                <a:lnTo>
                  <a:pt x="224" y="530"/>
                </a:lnTo>
                <a:lnTo>
                  <a:pt x="224" y="528"/>
                </a:lnTo>
                <a:lnTo>
                  <a:pt x="222" y="524"/>
                </a:lnTo>
                <a:lnTo>
                  <a:pt x="220" y="522"/>
                </a:lnTo>
                <a:close/>
                <a:moveTo>
                  <a:pt x="664" y="512"/>
                </a:moveTo>
                <a:lnTo>
                  <a:pt x="668" y="516"/>
                </a:lnTo>
                <a:lnTo>
                  <a:pt x="671" y="522"/>
                </a:lnTo>
                <a:lnTo>
                  <a:pt x="673" y="524"/>
                </a:lnTo>
                <a:lnTo>
                  <a:pt x="673" y="526"/>
                </a:lnTo>
                <a:lnTo>
                  <a:pt x="671" y="528"/>
                </a:lnTo>
                <a:lnTo>
                  <a:pt x="670" y="528"/>
                </a:lnTo>
                <a:lnTo>
                  <a:pt x="664" y="526"/>
                </a:lnTo>
                <a:lnTo>
                  <a:pt x="664" y="524"/>
                </a:lnTo>
                <a:lnTo>
                  <a:pt x="660" y="524"/>
                </a:lnTo>
                <a:lnTo>
                  <a:pt x="658" y="524"/>
                </a:lnTo>
                <a:lnTo>
                  <a:pt x="658" y="520"/>
                </a:lnTo>
                <a:lnTo>
                  <a:pt x="660" y="514"/>
                </a:lnTo>
                <a:lnTo>
                  <a:pt x="664" y="512"/>
                </a:lnTo>
                <a:close/>
                <a:moveTo>
                  <a:pt x="188" y="507"/>
                </a:moveTo>
                <a:lnTo>
                  <a:pt x="196" y="507"/>
                </a:lnTo>
                <a:lnTo>
                  <a:pt x="194" y="512"/>
                </a:lnTo>
                <a:lnTo>
                  <a:pt x="190" y="512"/>
                </a:lnTo>
                <a:lnTo>
                  <a:pt x="182" y="512"/>
                </a:lnTo>
                <a:lnTo>
                  <a:pt x="180" y="511"/>
                </a:lnTo>
                <a:lnTo>
                  <a:pt x="180" y="509"/>
                </a:lnTo>
                <a:lnTo>
                  <a:pt x="184" y="507"/>
                </a:lnTo>
                <a:lnTo>
                  <a:pt x="188" y="507"/>
                </a:lnTo>
                <a:close/>
                <a:moveTo>
                  <a:pt x="863" y="495"/>
                </a:moveTo>
                <a:lnTo>
                  <a:pt x="865" y="495"/>
                </a:lnTo>
                <a:lnTo>
                  <a:pt x="865" y="497"/>
                </a:lnTo>
                <a:lnTo>
                  <a:pt x="860" y="505"/>
                </a:lnTo>
                <a:lnTo>
                  <a:pt x="854" y="511"/>
                </a:lnTo>
                <a:lnTo>
                  <a:pt x="850" y="511"/>
                </a:lnTo>
                <a:lnTo>
                  <a:pt x="848" y="511"/>
                </a:lnTo>
                <a:lnTo>
                  <a:pt x="850" y="509"/>
                </a:lnTo>
                <a:lnTo>
                  <a:pt x="852" y="505"/>
                </a:lnTo>
                <a:lnTo>
                  <a:pt x="858" y="499"/>
                </a:lnTo>
                <a:lnTo>
                  <a:pt x="863" y="495"/>
                </a:lnTo>
                <a:close/>
                <a:moveTo>
                  <a:pt x="1067" y="488"/>
                </a:moveTo>
                <a:lnTo>
                  <a:pt x="1061" y="493"/>
                </a:lnTo>
                <a:lnTo>
                  <a:pt x="1059" y="499"/>
                </a:lnTo>
                <a:lnTo>
                  <a:pt x="1055" y="499"/>
                </a:lnTo>
                <a:lnTo>
                  <a:pt x="1053" y="499"/>
                </a:lnTo>
                <a:lnTo>
                  <a:pt x="1053" y="503"/>
                </a:lnTo>
                <a:lnTo>
                  <a:pt x="1053" y="509"/>
                </a:lnTo>
                <a:lnTo>
                  <a:pt x="1048" y="522"/>
                </a:lnTo>
                <a:lnTo>
                  <a:pt x="1044" y="534"/>
                </a:lnTo>
                <a:lnTo>
                  <a:pt x="1046" y="534"/>
                </a:lnTo>
                <a:lnTo>
                  <a:pt x="1050" y="534"/>
                </a:lnTo>
                <a:lnTo>
                  <a:pt x="1050" y="537"/>
                </a:lnTo>
                <a:lnTo>
                  <a:pt x="1048" y="537"/>
                </a:lnTo>
                <a:lnTo>
                  <a:pt x="1048" y="541"/>
                </a:lnTo>
                <a:lnTo>
                  <a:pt x="1044" y="539"/>
                </a:lnTo>
                <a:lnTo>
                  <a:pt x="1040" y="537"/>
                </a:lnTo>
                <a:lnTo>
                  <a:pt x="1040" y="539"/>
                </a:lnTo>
                <a:lnTo>
                  <a:pt x="1038" y="543"/>
                </a:lnTo>
                <a:lnTo>
                  <a:pt x="1036" y="543"/>
                </a:lnTo>
                <a:lnTo>
                  <a:pt x="1034" y="545"/>
                </a:lnTo>
                <a:lnTo>
                  <a:pt x="1038" y="549"/>
                </a:lnTo>
                <a:lnTo>
                  <a:pt x="1034" y="553"/>
                </a:lnTo>
                <a:lnTo>
                  <a:pt x="1030" y="559"/>
                </a:lnTo>
                <a:lnTo>
                  <a:pt x="1028" y="560"/>
                </a:lnTo>
                <a:lnTo>
                  <a:pt x="1028" y="562"/>
                </a:lnTo>
                <a:lnTo>
                  <a:pt x="1028" y="564"/>
                </a:lnTo>
                <a:lnTo>
                  <a:pt x="1032" y="566"/>
                </a:lnTo>
                <a:lnTo>
                  <a:pt x="1034" y="564"/>
                </a:lnTo>
                <a:lnTo>
                  <a:pt x="1038" y="562"/>
                </a:lnTo>
                <a:lnTo>
                  <a:pt x="1050" y="562"/>
                </a:lnTo>
                <a:lnTo>
                  <a:pt x="1059" y="564"/>
                </a:lnTo>
                <a:lnTo>
                  <a:pt x="1063" y="562"/>
                </a:lnTo>
                <a:lnTo>
                  <a:pt x="1067" y="560"/>
                </a:lnTo>
                <a:lnTo>
                  <a:pt x="1067" y="562"/>
                </a:lnTo>
                <a:lnTo>
                  <a:pt x="1069" y="564"/>
                </a:lnTo>
                <a:lnTo>
                  <a:pt x="1080" y="560"/>
                </a:lnTo>
                <a:lnTo>
                  <a:pt x="1084" y="560"/>
                </a:lnTo>
                <a:lnTo>
                  <a:pt x="1084" y="562"/>
                </a:lnTo>
                <a:lnTo>
                  <a:pt x="1084" y="566"/>
                </a:lnTo>
                <a:lnTo>
                  <a:pt x="1086" y="568"/>
                </a:lnTo>
                <a:lnTo>
                  <a:pt x="1088" y="570"/>
                </a:lnTo>
                <a:lnTo>
                  <a:pt x="1086" y="572"/>
                </a:lnTo>
                <a:lnTo>
                  <a:pt x="1084" y="572"/>
                </a:lnTo>
                <a:lnTo>
                  <a:pt x="1082" y="574"/>
                </a:lnTo>
                <a:lnTo>
                  <a:pt x="1084" y="576"/>
                </a:lnTo>
                <a:lnTo>
                  <a:pt x="1088" y="576"/>
                </a:lnTo>
                <a:lnTo>
                  <a:pt x="1094" y="568"/>
                </a:lnTo>
                <a:lnTo>
                  <a:pt x="1099" y="560"/>
                </a:lnTo>
                <a:lnTo>
                  <a:pt x="1101" y="562"/>
                </a:lnTo>
                <a:lnTo>
                  <a:pt x="1105" y="564"/>
                </a:lnTo>
                <a:lnTo>
                  <a:pt x="1103" y="568"/>
                </a:lnTo>
                <a:lnTo>
                  <a:pt x="1103" y="570"/>
                </a:lnTo>
                <a:lnTo>
                  <a:pt x="1103" y="574"/>
                </a:lnTo>
                <a:lnTo>
                  <a:pt x="1105" y="578"/>
                </a:lnTo>
                <a:lnTo>
                  <a:pt x="1105" y="576"/>
                </a:lnTo>
                <a:lnTo>
                  <a:pt x="1107" y="572"/>
                </a:lnTo>
                <a:lnTo>
                  <a:pt x="1111" y="572"/>
                </a:lnTo>
                <a:lnTo>
                  <a:pt x="1111" y="574"/>
                </a:lnTo>
                <a:lnTo>
                  <a:pt x="1111" y="578"/>
                </a:lnTo>
                <a:lnTo>
                  <a:pt x="1117" y="580"/>
                </a:lnTo>
                <a:lnTo>
                  <a:pt x="1117" y="576"/>
                </a:lnTo>
                <a:lnTo>
                  <a:pt x="1119" y="572"/>
                </a:lnTo>
                <a:lnTo>
                  <a:pt x="1121" y="564"/>
                </a:lnTo>
                <a:lnTo>
                  <a:pt x="1121" y="562"/>
                </a:lnTo>
                <a:lnTo>
                  <a:pt x="1119" y="562"/>
                </a:lnTo>
                <a:lnTo>
                  <a:pt x="1119" y="564"/>
                </a:lnTo>
                <a:lnTo>
                  <a:pt x="1119" y="568"/>
                </a:lnTo>
                <a:lnTo>
                  <a:pt x="1115" y="566"/>
                </a:lnTo>
                <a:lnTo>
                  <a:pt x="1115" y="564"/>
                </a:lnTo>
                <a:lnTo>
                  <a:pt x="1117" y="562"/>
                </a:lnTo>
                <a:lnTo>
                  <a:pt x="1119" y="560"/>
                </a:lnTo>
                <a:lnTo>
                  <a:pt x="1121" y="559"/>
                </a:lnTo>
                <a:lnTo>
                  <a:pt x="1121" y="557"/>
                </a:lnTo>
                <a:lnTo>
                  <a:pt x="1119" y="555"/>
                </a:lnTo>
                <a:lnTo>
                  <a:pt x="1115" y="557"/>
                </a:lnTo>
                <a:lnTo>
                  <a:pt x="1113" y="560"/>
                </a:lnTo>
                <a:lnTo>
                  <a:pt x="1113" y="562"/>
                </a:lnTo>
                <a:lnTo>
                  <a:pt x="1113" y="566"/>
                </a:lnTo>
                <a:lnTo>
                  <a:pt x="1107" y="564"/>
                </a:lnTo>
                <a:lnTo>
                  <a:pt x="1105" y="564"/>
                </a:lnTo>
                <a:lnTo>
                  <a:pt x="1107" y="562"/>
                </a:lnTo>
                <a:lnTo>
                  <a:pt x="1111" y="560"/>
                </a:lnTo>
                <a:lnTo>
                  <a:pt x="1109" y="557"/>
                </a:lnTo>
                <a:lnTo>
                  <a:pt x="1107" y="555"/>
                </a:lnTo>
                <a:lnTo>
                  <a:pt x="1109" y="551"/>
                </a:lnTo>
                <a:lnTo>
                  <a:pt x="1113" y="547"/>
                </a:lnTo>
                <a:lnTo>
                  <a:pt x="1109" y="547"/>
                </a:lnTo>
                <a:lnTo>
                  <a:pt x="1105" y="549"/>
                </a:lnTo>
                <a:lnTo>
                  <a:pt x="1101" y="551"/>
                </a:lnTo>
                <a:lnTo>
                  <a:pt x="1099" y="551"/>
                </a:lnTo>
                <a:lnTo>
                  <a:pt x="1101" y="545"/>
                </a:lnTo>
                <a:lnTo>
                  <a:pt x="1099" y="545"/>
                </a:lnTo>
                <a:lnTo>
                  <a:pt x="1097" y="547"/>
                </a:lnTo>
                <a:lnTo>
                  <a:pt x="1096" y="543"/>
                </a:lnTo>
                <a:lnTo>
                  <a:pt x="1094" y="541"/>
                </a:lnTo>
                <a:lnTo>
                  <a:pt x="1097" y="541"/>
                </a:lnTo>
                <a:lnTo>
                  <a:pt x="1097" y="537"/>
                </a:lnTo>
                <a:lnTo>
                  <a:pt x="1097" y="534"/>
                </a:lnTo>
                <a:lnTo>
                  <a:pt x="1097" y="532"/>
                </a:lnTo>
                <a:lnTo>
                  <a:pt x="1096" y="530"/>
                </a:lnTo>
                <a:lnTo>
                  <a:pt x="1094" y="530"/>
                </a:lnTo>
                <a:lnTo>
                  <a:pt x="1094" y="534"/>
                </a:lnTo>
                <a:lnTo>
                  <a:pt x="1088" y="532"/>
                </a:lnTo>
                <a:lnTo>
                  <a:pt x="1086" y="530"/>
                </a:lnTo>
                <a:lnTo>
                  <a:pt x="1082" y="532"/>
                </a:lnTo>
                <a:lnTo>
                  <a:pt x="1080" y="535"/>
                </a:lnTo>
                <a:lnTo>
                  <a:pt x="1073" y="534"/>
                </a:lnTo>
                <a:lnTo>
                  <a:pt x="1067" y="532"/>
                </a:lnTo>
                <a:lnTo>
                  <a:pt x="1071" y="528"/>
                </a:lnTo>
                <a:lnTo>
                  <a:pt x="1073" y="526"/>
                </a:lnTo>
                <a:lnTo>
                  <a:pt x="1073" y="524"/>
                </a:lnTo>
                <a:lnTo>
                  <a:pt x="1067" y="522"/>
                </a:lnTo>
                <a:lnTo>
                  <a:pt x="1067" y="518"/>
                </a:lnTo>
                <a:lnTo>
                  <a:pt x="1063" y="522"/>
                </a:lnTo>
                <a:lnTo>
                  <a:pt x="1059" y="528"/>
                </a:lnTo>
                <a:lnTo>
                  <a:pt x="1059" y="520"/>
                </a:lnTo>
                <a:lnTo>
                  <a:pt x="1061" y="512"/>
                </a:lnTo>
                <a:lnTo>
                  <a:pt x="1063" y="511"/>
                </a:lnTo>
                <a:lnTo>
                  <a:pt x="1067" y="509"/>
                </a:lnTo>
                <a:lnTo>
                  <a:pt x="1065" y="503"/>
                </a:lnTo>
                <a:lnTo>
                  <a:pt x="1065" y="501"/>
                </a:lnTo>
                <a:lnTo>
                  <a:pt x="1069" y="499"/>
                </a:lnTo>
                <a:lnTo>
                  <a:pt x="1073" y="499"/>
                </a:lnTo>
                <a:lnTo>
                  <a:pt x="1069" y="493"/>
                </a:lnTo>
                <a:lnTo>
                  <a:pt x="1073" y="493"/>
                </a:lnTo>
                <a:lnTo>
                  <a:pt x="1073" y="491"/>
                </a:lnTo>
                <a:lnTo>
                  <a:pt x="1074" y="489"/>
                </a:lnTo>
                <a:lnTo>
                  <a:pt x="1071" y="489"/>
                </a:lnTo>
                <a:lnTo>
                  <a:pt x="1069" y="488"/>
                </a:lnTo>
                <a:lnTo>
                  <a:pt x="1067" y="488"/>
                </a:lnTo>
                <a:close/>
                <a:moveTo>
                  <a:pt x="904" y="457"/>
                </a:moveTo>
                <a:lnTo>
                  <a:pt x="906" y="457"/>
                </a:lnTo>
                <a:lnTo>
                  <a:pt x="906" y="461"/>
                </a:lnTo>
                <a:lnTo>
                  <a:pt x="904" y="464"/>
                </a:lnTo>
                <a:lnTo>
                  <a:pt x="900" y="468"/>
                </a:lnTo>
                <a:lnTo>
                  <a:pt x="898" y="468"/>
                </a:lnTo>
                <a:lnTo>
                  <a:pt x="898" y="466"/>
                </a:lnTo>
                <a:lnTo>
                  <a:pt x="898" y="463"/>
                </a:lnTo>
                <a:lnTo>
                  <a:pt x="904" y="457"/>
                </a:lnTo>
                <a:close/>
                <a:moveTo>
                  <a:pt x="967" y="451"/>
                </a:moveTo>
                <a:lnTo>
                  <a:pt x="971" y="457"/>
                </a:lnTo>
                <a:lnTo>
                  <a:pt x="971" y="459"/>
                </a:lnTo>
                <a:lnTo>
                  <a:pt x="971" y="461"/>
                </a:lnTo>
                <a:lnTo>
                  <a:pt x="969" y="461"/>
                </a:lnTo>
                <a:lnTo>
                  <a:pt x="965" y="455"/>
                </a:lnTo>
                <a:lnTo>
                  <a:pt x="967" y="451"/>
                </a:lnTo>
                <a:close/>
                <a:moveTo>
                  <a:pt x="915" y="436"/>
                </a:moveTo>
                <a:lnTo>
                  <a:pt x="917" y="438"/>
                </a:lnTo>
                <a:lnTo>
                  <a:pt x="915" y="443"/>
                </a:lnTo>
                <a:lnTo>
                  <a:pt x="911" y="443"/>
                </a:lnTo>
                <a:lnTo>
                  <a:pt x="909" y="443"/>
                </a:lnTo>
                <a:lnTo>
                  <a:pt x="909" y="441"/>
                </a:lnTo>
                <a:lnTo>
                  <a:pt x="911" y="438"/>
                </a:lnTo>
                <a:lnTo>
                  <a:pt x="915" y="436"/>
                </a:lnTo>
                <a:close/>
                <a:moveTo>
                  <a:pt x="913" y="307"/>
                </a:moveTo>
                <a:lnTo>
                  <a:pt x="915" y="311"/>
                </a:lnTo>
                <a:lnTo>
                  <a:pt x="917" y="311"/>
                </a:lnTo>
                <a:lnTo>
                  <a:pt x="917" y="309"/>
                </a:lnTo>
                <a:lnTo>
                  <a:pt x="915" y="307"/>
                </a:lnTo>
                <a:lnTo>
                  <a:pt x="913" y="307"/>
                </a:lnTo>
                <a:close/>
                <a:moveTo>
                  <a:pt x="952" y="292"/>
                </a:moveTo>
                <a:lnTo>
                  <a:pt x="952" y="296"/>
                </a:lnTo>
                <a:lnTo>
                  <a:pt x="955" y="296"/>
                </a:lnTo>
                <a:lnTo>
                  <a:pt x="957" y="294"/>
                </a:lnTo>
                <a:lnTo>
                  <a:pt x="955" y="292"/>
                </a:lnTo>
                <a:lnTo>
                  <a:pt x="952" y="292"/>
                </a:lnTo>
                <a:close/>
                <a:moveTo>
                  <a:pt x="777" y="132"/>
                </a:moveTo>
                <a:lnTo>
                  <a:pt x="777" y="138"/>
                </a:lnTo>
                <a:lnTo>
                  <a:pt x="781" y="136"/>
                </a:lnTo>
                <a:lnTo>
                  <a:pt x="783" y="136"/>
                </a:lnTo>
                <a:lnTo>
                  <a:pt x="781" y="134"/>
                </a:lnTo>
                <a:lnTo>
                  <a:pt x="777" y="132"/>
                </a:lnTo>
                <a:close/>
                <a:moveTo>
                  <a:pt x="169" y="486"/>
                </a:moveTo>
                <a:lnTo>
                  <a:pt x="169" y="488"/>
                </a:lnTo>
                <a:lnTo>
                  <a:pt x="171" y="489"/>
                </a:lnTo>
                <a:lnTo>
                  <a:pt x="171" y="488"/>
                </a:lnTo>
                <a:lnTo>
                  <a:pt x="171" y="486"/>
                </a:lnTo>
                <a:lnTo>
                  <a:pt x="169" y="486"/>
                </a:lnTo>
                <a:close/>
                <a:moveTo>
                  <a:pt x="526" y="482"/>
                </a:moveTo>
                <a:lnTo>
                  <a:pt x="535" y="495"/>
                </a:lnTo>
                <a:lnTo>
                  <a:pt x="543" y="511"/>
                </a:lnTo>
                <a:lnTo>
                  <a:pt x="539" y="512"/>
                </a:lnTo>
                <a:lnTo>
                  <a:pt x="537" y="514"/>
                </a:lnTo>
                <a:lnTo>
                  <a:pt x="535" y="507"/>
                </a:lnTo>
                <a:lnTo>
                  <a:pt x="533" y="499"/>
                </a:lnTo>
                <a:lnTo>
                  <a:pt x="529" y="495"/>
                </a:lnTo>
                <a:lnTo>
                  <a:pt x="526" y="493"/>
                </a:lnTo>
                <a:lnTo>
                  <a:pt x="524" y="488"/>
                </a:lnTo>
                <a:lnTo>
                  <a:pt x="524" y="484"/>
                </a:lnTo>
                <a:lnTo>
                  <a:pt x="524" y="482"/>
                </a:lnTo>
                <a:lnTo>
                  <a:pt x="526" y="482"/>
                </a:lnTo>
                <a:close/>
                <a:moveTo>
                  <a:pt x="748" y="463"/>
                </a:moveTo>
                <a:lnTo>
                  <a:pt x="748" y="468"/>
                </a:lnTo>
                <a:lnTo>
                  <a:pt x="752" y="468"/>
                </a:lnTo>
                <a:lnTo>
                  <a:pt x="760" y="470"/>
                </a:lnTo>
                <a:lnTo>
                  <a:pt x="758" y="468"/>
                </a:lnTo>
                <a:lnTo>
                  <a:pt x="756" y="466"/>
                </a:lnTo>
                <a:lnTo>
                  <a:pt x="754" y="464"/>
                </a:lnTo>
                <a:lnTo>
                  <a:pt x="754" y="463"/>
                </a:lnTo>
                <a:lnTo>
                  <a:pt x="750" y="463"/>
                </a:lnTo>
                <a:lnTo>
                  <a:pt x="748" y="463"/>
                </a:lnTo>
                <a:close/>
                <a:moveTo>
                  <a:pt x="516" y="453"/>
                </a:moveTo>
                <a:lnTo>
                  <a:pt x="516" y="459"/>
                </a:lnTo>
                <a:lnTo>
                  <a:pt x="522" y="463"/>
                </a:lnTo>
                <a:lnTo>
                  <a:pt x="522" y="466"/>
                </a:lnTo>
                <a:lnTo>
                  <a:pt x="520" y="468"/>
                </a:lnTo>
                <a:lnTo>
                  <a:pt x="520" y="476"/>
                </a:lnTo>
                <a:lnTo>
                  <a:pt x="520" y="484"/>
                </a:lnTo>
                <a:lnTo>
                  <a:pt x="516" y="482"/>
                </a:lnTo>
                <a:lnTo>
                  <a:pt x="514" y="482"/>
                </a:lnTo>
                <a:lnTo>
                  <a:pt x="514" y="474"/>
                </a:lnTo>
                <a:lnTo>
                  <a:pt x="514" y="464"/>
                </a:lnTo>
                <a:lnTo>
                  <a:pt x="506" y="459"/>
                </a:lnTo>
                <a:lnTo>
                  <a:pt x="510" y="459"/>
                </a:lnTo>
                <a:lnTo>
                  <a:pt x="514" y="459"/>
                </a:lnTo>
                <a:lnTo>
                  <a:pt x="514" y="457"/>
                </a:lnTo>
                <a:lnTo>
                  <a:pt x="516" y="453"/>
                </a:lnTo>
                <a:close/>
                <a:moveTo>
                  <a:pt x="146" y="451"/>
                </a:moveTo>
                <a:lnTo>
                  <a:pt x="144" y="451"/>
                </a:lnTo>
                <a:lnTo>
                  <a:pt x="144" y="453"/>
                </a:lnTo>
                <a:lnTo>
                  <a:pt x="144" y="455"/>
                </a:lnTo>
                <a:lnTo>
                  <a:pt x="148" y="455"/>
                </a:lnTo>
                <a:lnTo>
                  <a:pt x="148" y="451"/>
                </a:lnTo>
                <a:lnTo>
                  <a:pt x="146" y="451"/>
                </a:lnTo>
                <a:close/>
                <a:moveTo>
                  <a:pt x="113" y="449"/>
                </a:moveTo>
                <a:lnTo>
                  <a:pt x="113" y="459"/>
                </a:lnTo>
                <a:lnTo>
                  <a:pt x="117" y="468"/>
                </a:lnTo>
                <a:lnTo>
                  <a:pt x="121" y="466"/>
                </a:lnTo>
                <a:lnTo>
                  <a:pt x="126" y="464"/>
                </a:lnTo>
                <a:lnTo>
                  <a:pt x="123" y="468"/>
                </a:lnTo>
                <a:lnTo>
                  <a:pt x="121" y="470"/>
                </a:lnTo>
                <a:lnTo>
                  <a:pt x="121" y="474"/>
                </a:lnTo>
                <a:lnTo>
                  <a:pt x="124" y="478"/>
                </a:lnTo>
                <a:lnTo>
                  <a:pt x="126" y="482"/>
                </a:lnTo>
                <a:lnTo>
                  <a:pt x="132" y="484"/>
                </a:lnTo>
                <a:lnTo>
                  <a:pt x="134" y="486"/>
                </a:lnTo>
                <a:lnTo>
                  <a:pt x="132" y="474"/>
                </a:lnTo>
                <a:lnTo>
                  <a:pt x="130" y="466"/>
                </a:lnTo>
                <a:lnTo>
                  <a:pt x="126" y="464"/>
                </a:lnTo>
                <a:lnTo>
                  <a:pt x="126" y="457"/>
                </a:lnTo>
                <a:lnTo>
                  <a:pt x="128" y="449"/>
                </a:lnTo>
                <a:lnTo>
                  <a:pt x="123" y="451"/>
                </a:lnTo>
                <a:lnTo>
                  <a:pt x="117" y="453"/>
                </a:lnTo>
                <a:lnTo>
                  <a:pt x="115" y="451"/>
                </a:lnTo>
                <a:lnTo>
                  <a:pt x="113" y="449"/>
                </a:lnTo>
                <a:close/>
                <a:moveTo>
                  <a:pt x="539" y="434"/>
                </a:moveTo>
                <a:lnTo>
                  <a:pt x="539" y="438"/>
                </a:lnTo>
                <a:lnTo>
                  <a:pt x="543" y="438"/>
                </a:lnTo>
                <a:lnTo>
                  <a:pt x="541" y="441"/>
                </a:lnTo>
                <a:lnTo>
                  <a:pt x="541" y="449"/>
                </a:lnTo>
                <a:lnTo>
                  <a:pt x="547" y="459"/>
                </a:lnTo>
                <a:lnTo>
                  <a:pt x="552" y="468"/>
                </a:lnTo>
                <a:lnTo>
                  <a:pt x="552" y="472"/>
                </a:lnTo>
                <a:lnTo>
                  <a:pt x="552" y="476"/>
                </a:lnTo>
                <a:lnTo>
                  <a:pt x="556" y="484"/>
                </a:lnTo>
                <a:lnTo>
                  <a:pt x="562" y="489"/>
                </a:lnTo>
                <a:lnTo>
                  <a:pt x="564" y="489"/>
                </a:lnTo>
                <a:lnTo>
                  <a:pt x="568" y="489"/>
                </a:lnTo>
                <a:lnTo>
                  <a:pt x="566" y="491"/>
                </a:lnTo>
                <a:lnTo>
                  <a:pt x="564" y="493"/>
                </a:lnTo>
                <a:lnTo>
                  <a:pt x="564" y="501"/>
                </a:lnTo>
                <a:lnTo>
                  <a:pt x="566" y="507"/>
                </a:lnTo>
                <a:lnTo>
                  <a:pt x="564" y="505"/>
                </a:lnTo>
                <a:lnTo>
                  <a:pt x="562" y="505"/>
                </a:lnTo>
                <a:lnTo>
                  <a:pt x="560" y="507"/>
                </a:lnTo>
                <a:lnTo>
                  <a:pt x="560" y="509"/>
                </a:lnTo>
                <a:lnTo>
                  <a:pt x="558" y="509"/>
                </a:lnTo>
                <a:lnTo>
                  <a:pt x="556" y="509"/>
                </a:lnTo>
                <a:lnTo>
                  <a:pt x="554" y="499"/>
                </a:lnTo>
                <a:lnTo>
                  <a:pt x="556" y="489"/>
                </a:lnTo>
                <a:lnTo>
                  <a:pt x="552" y="486"/>
                </a:lnTo>
                <a:lnTo>
                  <a:pt x="552" y="484"/>
                </a:lnTo>
                <a:lnTo>
                  <a:pt x="549" y="484"/>
                </a:lnTo>
                <a:lnTo>
                  <a:pt x="545" y="484"/>
                </a:lnTo>
                <a:lnTo>
                  <a:pt x="545" y="478"/>
                </a:lnTo>
                <a:lnTo>
                  <a:pt x="547" y="474"/>
                </a:lnTo>
                <a:lnTo>
                  <a:pt x="543" y="472"/>
                </a:lnTo>
                <a:lnTo>
                  <a:pt x="543" y="474"/>
                </a:lnTo>
                <a:lnTo>
                  <a:pt x="541" y="476"/>
                </a:lnTo>
                <a:lnTo>
                  <a:pt x="541" y="472"/>
                </a:lnTo>
                <a:lnTo>
                  <a:pt x="535" y="468"/>
                </a:lnTo>
                <a:lnTo>
                  <a:pt x="529" y="464"/>
                </a:lnTo>
                <a:lnTo>
                  <a:pt x="529" y="461"/>
                </a:lnTo>
                <a:lnTo>
                  <a:pt x="531" y="457"/>
                </a:lnTo>
                <a:lnTo>
                  <a:pt x="528" y="457"/>
                </a:lnTo>
                <a:lnTo>
                  <a:pt x="526" y="457"/>
                </a:lnTo>
                <a:lnTo>
                  <a:pt x="524" y="455"/>
                </a:lnTo>
                <a:lnTo>
                  <a:pt x="524" y="451"/>
                </a:lnTo>
                <a:lnTo>
                  <a:pt x="526" y="445"/>
                </a:lnTo>
                <a:lnTo>
                  <a:pt x="531" y="440"/>
                </a:lnTo>
                <a:lnTo>
                  <a:pt x="533" y="441"/>
                </a:lnTo>
                <a:lnTo>
                  <a:pt x="537" y="441"/>
                </a:lnTo>
                <a:lnTo>
                  <a:pt x="537" y="438"/>
                </a:lnTo>
                <a:lnTo>
                  <a:pt x="539" y="434"/>
                </a:lnTo>
                <a:close/>
                <a:moveTo>
                  <a:pt x="854" y="403"/>
                </a:moveTo>
                <a:lnTo>
                  <a:pt x="852" y="405"/>
                </a:lnTo>
                <a:lnTo>
                  <a:pt x="852" y="409"/>
                </a:lnTo>
                <a:lnTo>
                  <a:pt x="850" y="407"/>
                </a:lnTo>
                <a:lnTo>
                  <a:pt x="854" y="403"/>
                </a:lnTo>
                <a:close/>
                <a:moveTo>
                  <a:pt x="771" y="395"/>
                </a:moveTo>
                <a:lnTo>
                  <a:pt x="769" y="397"/>
                </a:lnTo>
                <a:lnTo>
                  <a:pt x="771" y="399"/>
                </a:lnTo>
                <a:lnTo>
                  <a:pt x="771" y="395"/>
                </a:lnTo>
                <a:close/>
                <a:moveTo>
                  <a:pt x="836" y="393"/>
                </a:moveTo>
                <a:lnTo>
                  <a:pt x="840" y="395"/>
                </a:lnTo>
                <a:lnTo>
                  <a:pt x="840" y="397"/>
                </a:lnTo>
                <a:lnTo>
                  <a:pt x="838" y="399"/>
                </a:lnTo>
                <a:lnTo>
                  <a:pt x="835" y="399"/>
                </a:lnTo>
                <a:lnTo>
                  <a:pt x="835" y="395"/>
                </a:lnTo>
                <a:lnTo>
                  <a:pt x="836" y="393"/>
                </a:lnTo>
                <a:close/>
                <a:moveTo>
                  <a:pt x="476" y="393"/>
                </a:moveTo>
                <a:lnTo>
                  <a:pt x="478" y="393"/>
                </a:lnTo>
                <a:lnTo>
                  <a:pt x="478" y="395"/>
                </a:lnTo>
                <a:lnTo>
                  <a:pt x="474" y="395"/>
                </a:lnTo>
                <a:lnTo>
                  <a:pt x="474" y="397"/>
                </a:lnTo>
                <a:lnTo>
                  <a:pt x="474" y="393"/>
                </a:lnTo>
                <a:lnTo>
                  <a:pt x="476" y="393"/>
                </a:lnTo>
                <a:close/>
                <a:moveTo>
                  <a:pt x="777" y="392"/>
                </a:moveTo>
                <a:lnTo>
                  <a:pt x="777" y="397"/>
                </a:lnTo>
                <a:lnTo>
                  <a:pt x="777" y="403"/>
                </a:lnTo>
                <a:lnTo>
                  <a:pt x="775" y="403"/>
                </a:lnTo>
                <a:lnTo>
                  <a:pt x="779" y="405"/>
                </a:lnTo>
                <a:lnTo>
                  <a:pt x="779" y="401"/>
                </a:lnTo>
                <a:lnTo>
                  <a:pt x="781" y="399"/>
                </a:lnTo>
                <a:lnTo>
                  <a:pt x="779" y="393"/>
                </a:lnTo>
                <a:lnTo>
                  <a:pt x="777" y="392"/>
                </a:lnTo>
                <a:close/>
                <a:moveTo>
                  <a:pt x="773" y="388"/>
                </a:moveTo>
                <a:lnTo>
                  <a:pt x="771" y="390"/>
                </a:lnTo>
                <a:lnTo>
                  <a:pt x="769" y="392"/>
                </a:lnTo>
                <a:lnTo>
                  <a:pt x="769" y="393"/>
                </a:lnTo>
                <a:lnTo>
                  <a:pt x="773" y="393"/>
                </a:lnTo>
                <a:lnTo>
                  <a:pt x="773" y="390"/>
                </a:lnTo>
                <a:lnTo>
                  <a:pt x="773" y="388"/>
                </a:lnTo>
                <a:close/>
                <a:moveTo>
                  <a:pt x="491" y="361"/>
                </a:moveTo>
                <a:lnTo>
                  <a:pt x="493" y="361"/>
                </a:lnTo>
                <a:lnTo>
                  <a:pt x="497" y="363"/>
                </a:lnTo>
                <a:lnTo>
                  <a:pt x="493" y="376"/>
                </a:lnTo>
                <a:lnTo>
                  <a:pt x="489" y="390"/>
                </a:lnTo>
                <a:lnTo>
                  <a:pt x="485" y="390"/>
                </a:lnTo>
                <a:lnTo>
                  <a:pt x="483" y="390"/>
                </a:lnTo>
                <a:lnTo>
                  <a:pt x="481" y="384"/>
                </a:lnTo>
                <a:lnTo>
                  <a:pt x="481" y="378"/>
                </a:lnTo>
                <a:lnTo>
                  <a:pt x="481" y="376"/>
                </a:lnTo>
                <a:lnTo>
                  <a:pt x="483" y="370"/>
                </a:lnTo>
                <a:lnTo>
                  <a:pt x="487" y="365"/>
                </a:lnTo>
                <a:lnTo>
                  <a:pt x="491" y="361"/>
                </a:lnTo>
                <a:close/>
                <a:moveTo>
                  <a:pt x="481" y="349"/>
                </a:moveTo>
                <a:lnTo>
                  <a:pt x="481" y="353"/>
                </a:lnTo>
                <a:lnTo>
                  <a:pt x="481" y="359"/>
                </a:lnTo>
                <a:lnTo>
                  <a:pt x="476" y="359"/>
                </a:lnTo>
                <a:lnTo>
                  <a:pt x="476" y="355"/>
                </a:lnTo>
                <a:lnTo>
                  <a:pt x="476" y="353"/>
                </a:lnTo>
                <a:lnTo>
                  <a:pt x="478" y="351"/>
                </a:lnTo>
                <a:lnTo>
                  <a:pt x="481" y="349"/>
                </a:lnTo>
                <a:close/>
                <a:moveTo>
                  <a:pt x="401" y="326"/>
                </a:moveTo>
                <a:lnTo>
                  <a:pt x="403" y="328"/>
                </a:lnTo>
                <a:lnTo>
                  <a:pt x="405" y="330"/>
                </a:lnTo>
                <a:lnTo>
                  <a:pt x="410" y="328"/>
                </a:lnTo>
                <a:lnTo>
                  <a:pt x="414" y="326"/>
                </a:lnTo>
                <a:lnTo>
                  <a:pt x="420" y="326"/>
                </a:lnTo>
                <a:lnTo>
                  <a:pt x="430" y="328"/>
                </a:lnTo>
                <a:lnTo>
                  <a:pt x="416" y="332"/>
                </a:lnTo>
                <a:lnTo>
                  <a:pt x="405" y="338"/>
                </a:lnTo>
                <a:lnTo>
                  <a:pt x="397" y="344"/>
                </a:lnTo>
                <a:lnTo>
                  <a:pt x="387" y="351"/>
                </a:lnTo>
                <a:lnTo>
                  <a:pt x="385" y="353"/>
                </a:lnTo>
                <a:lnTo>
                  <a:pt x="385" y="357"/>
                </a:lnTo>
                <a:lnTo>
                  <a:pt x="382" y="357"/>
                </a:lnTo>
                <a:lnTo>
                  <a:pt x="378" y="357"/>
                </a:lnTo>
                <a:lnTo>
                  <a:pt x="376" y="353"/>
                </a:lnTo>
                <a:lnTo>
                  <a:pt x="374" y="351"/>
                </a:lnTo>
                <a:lnTo>
                  <a:pt x="378" y="351"/>
                </a:lnTo>
                <a:lnTo>
                  <a:pt x="389" y="340"/>
                </a:lnTo>
                <a:lnTo>
                  <a:pt x="401" y="326"/>
                </a:lnTo>
                <a:close/>
                <a:moveTo>
                  <a:pt x="771" y="276"/>
                </a:moveTo>
                <a:lnTo>
                  <a:pt x="769" y="280"/>
                </a:lnTo>
                <a:lnTo>
                  <a:pt x="767" y="282"/>
                </a:lnTo>
                <a:lnTo>
                  <a:pt x="767" y="288"/>
                </a:lnTo>
                <a:lnTo>
                  <a:pt x="769" y="288"/>
                </a:lnTo>
                <a:lnTo>
                  <a:pt x="771" y="284"/>
                </a:lnTo>
                <a:lnTo>
                  <a:pt x="773" y="282"/>
                </a:lnTo>
                <a:lnTo>
                  <a:pt x="775" y="278"/>
                </a:lnTo>
                <a:lnTo>
                  <a:pt x="773" y="276"/>
                </a:lnTo>
                <a:lnTo>
                  <a:pt x="771" y="276"/>
                </a:lnTo>
                <a:close/>
                <a:moveTo>
                  <a:pt x="794" y="265"/>
                </a:moveTo>
                <a:lnTo>
                  <a:pt x="796" y="269"/>
                </a:lnTo>
                <a:lnTo>
                  <a:pt x="798" y="269"/>
                </a:lnTo>
                <a:lnTo>
                  <a:pt x="798" y="267"/>
                </a:lnTo>
                <a:lnTo>
                  <a:pt x="796" y="265"/>
                </a:lnTo>
                <a:lnTo>
                  <a:pt x="794" y="265"/>
                </a:lnTo>
                <a:close/>
                <a:moveTo>
                  <a:pt x="806" y="263"/>
                </a:moveTo>
                <a:lnTo>
                  <a:pt x="806" y="265"/>
                </a:lnTo>
                <a:lnTo>
                  <a:pt x="808" y="269"/>
                </a:lnTo>
                <a:lnTo>
                  <a:pt x="810" y="269"/>
                </a:lnTo>
                <a:lnTo>
                  <a:pt x="810" y="267"/>
                </a:lnTo>
                <a:lnTo>
                  <a:pt x="808" y="265"/>
                </a:lnTo>
                <a:lnTo>
                  <a:pt x="806" y="263"/>
                </a:lnTo>
                <a:close/>
                <a:moveTo>
                  <a:pt x="733" y="259"/>
                </a:moveTo>
                <a:lnTo>
                  <a:pt x="731" y="261"/>
                </a:lnTo>
                <a:lnTo>
                  <a:pt x="729" y="265"/>
                </a:lnTo>
                <a:lnTo>
                  <a:pt x="721" y="267"/>
                </a:lnTo>
                <a:lnTo>
                  <a:pt x="714" y="271"/>
                </a:lnTo>
                <a:lnTo>
                  <a:pt x="712" y="273"/>
                </a:lnTo>
                <a:lnTo>
                  <a:pt x="710" y="276"/>
                </a:lnTo>
                <a:lnTo>
                  <a:pt x="714" y="276"/>
                </a:lnTo>
                <a:lnTo>
                  <a:pt x="714" y="278"/>
                </a:lnTo>
                <a:lnTo>
                  <a:pt x="718" y="278"/>
                </a:lnTo>
                <a:lnTo>
                  <a:pt x="718" y="274"/>
                </a:lnTo>
                <a:lnTo>
                  <a:pt x="719" y="273"/>
                </a:lnTo>
                <a:lnTo>
                  <a:pt x="723" y="273"/>
                </a:lnTo>
                <a:lnTo>
                  <a:pt x="729" y="273"/>
                </a:lnTo>
                <a:lnTo>
                  <a:pt x="729" y="269"/>
                </a:lnTo>
                <a:lnTo>
                  <a:pt x="731" y="265"/>
                </a:lnTo>
                <a:lnTo>
                  <a:pt x="733" y="263"/>
                </a:lnTo>
                <a:lnTo>
                  <a:pt x="737" y="263"/>
                </a:lnTo>
                <a:lnTo>
                  <a:pt x="735" y="261"/>
                </a:lnTo>
                <a:lnTo>
                  <a:pt x="735" y="259"/>
                </a:lnTo>
                <a:lnTo>
                  <a:pt x="733" y="259"/>
                </a:lnTo>
                <a:close/>
                <a:moveTo>
                  <a:pt x="324" y="251"/>
                </a:moveTo>
                <a:lnTo>
                  <a:pt x="330" y="253"/>
                </a:lnTo>
                <a:lnTo>
                  <a:pt x="336" y="257"/>
                </a:lnTo>
                <a:lnTo>
                  <a:pt x="338" y="263"/>
                </a:lnTo>
                <a:lnTo>
                  <a:pt x="341" y="271"/>
                </a:lnTo>
                <a:lnTo>
                  <a:pt x="353" y="271"/>
                </a:lnTo>
                <a:lnTo>
                  <a:pt x="364" y="271"/>
                </a:lnTo>
                <a:lnTo>
                  <a:pt x="372" y="261"/>
                </a:lnTo>
                <a:lnTo>
                  <a:pt x="382" y="253"/>
                </a:lnTo>
                <a:lnTo>
                  <a:pt x="389" y="251"/>
                </a:lnTo>
                <a:lnTo>
                  <a:pt x="399" y="251"/>
                </a:lnTo>
                <a:lnTo>
                  <a:pt x="395" y="253"/>
                </a:lnTo>
                <a:lnTo>
                  <a:pt x="395" y="255"/>
                </a:lnTo>
                <a:lnTo>
                  <a:pt x="397" y="259"/>
                </a:lnTo>
                <a:lnTo>
                  <a:pt x="389" y="261"/>
                </a:lnTo>
                <a:lnTo>
                  <a:pt x="387" y="263"/>
                </a:lnTo>
                <a:lnTo>
                  <a:pt x="385" y="265"/>
                </a:lnTo>
                <a:lnTo>
                  <a:pt x="385" y="269"/>
                </a:lnTo>
                <a:lnTo>
                  <a:pt x="378" y="271"/>
                </a:lnTo>
                <a:lnTo>
                  <a:pt x="372" y="274"/>
                </a:lnTo>
                <a:lnTo>
                  <a:pt x="372" y="278"/>
                </a:lnTo>
                <a:lnTo>
                  <a:pt x="364" y="284"/>
                </a:lnTo>
                <a:lnTo>
                  <a:pt x="359" y="290"/>
                </a:lnTo>
                <a:lnTo>
                  <a:pt x="353" y="288"/>
                </a:lnTo>
                <a:lnTo>
                  <a:pt x="349" y="286"/>
                </a:lnTo>
                <a:lnTo>
                  <a:pt x="347" y="290"/>
                </a:lnTo>
                <a:lnTo>
                  <a:pt x="345" y="296"/>
                </a:lnTo>
                <a:lnTo>
                  <a:pt x="330" y="299"/>
                </a:lnTo>
                <a:lnTo>
                  <a:pt x="316" y="301"/>
                </a:lnTo>
                <a:lnTo>
                  <a:pt x="314" y="298"/>
                </a:lnTo>
                <a:lnTo>
                  <a:pt x="313" y="294"/>
                </a:lnTo>
                <a:lnTo>
                  <a:pt x="307" y="292"/>
                </a:lnTo>
                <a:lnTo>
                  <a:pt x="301" y="292"/>
                </a:lnTo>
                <a:lnTo>
                  <a:pt x="299" y="288"/>
                </a:lnTo>
                <a:lnTo>
                  <a:pt x="297" y="286"/>
                </a:lnTo>
                <a:lnTo>
                  <a:pt x="307" y="288"/>
                </a:lnTo>
                <a:lnTo>
                  <a:pt x="316" y="286"/>
                </a:lnTo>
                <a:lnTo>
                  <a:pt x="322" y="280"/>
                </a:lnTo>
                <a:lnTo>
                  <a:pt x="328" y="274"/>
                </a:lnTo>
                <a:lnTo>
                  <a:pt x="330" y="274"/>
                </a:lnTo>
                <a:lnTo>
                  <a:pt x="336" y="276"/>
                </a:lnTo>
                <a:lnTo>
                  <a:pt x="332" y="271"/>
                </a:lnTo>
                <a:lnTo>
                  <a:pt x="326" y="261"/>
                </a:lnTo>
                <a:lnTo>
                  <a:pt x="322" y="253"/>
                </a:lnTo>
                <a:lnTo>
                  <a:pt x="324" y="251"/>
                </a:lnTo>
                <a:close/>
                <a:moveTo>
                  <a:pt x="272" y="244"/>
                </a:moveTo>
                <a:lnTo>
                  <a:pt x="276" y="246"/>
                </a:lnTo>
                <a:lnTo>
                  <a:pt x="282" y="250"/>
                </a:lnTo>
                <a:lnTo>
                  <a:pt x="290" y="251"/>
                </a:lnTo>
                <a:lnTo>
                  <a:pt x="293" y="251"/>
                </a:lnTo>
                <a:lnTo>
                  <a:pt x="293" y="253"/>
                </a:lnTo>
                <a:lnTo>
                  <a:pt x="291" y="251"/>
                </a:lnTo>
                <a:lnTo>
                  <a:pt x="276" y="253"/>
                </a:lnTo>
                <a:lnTo>
                  <a:pt x="261" y="253"/>
                </a:lnTo>
                <a:lnTo>
                  <a:pt x="261" y="250"/>
                </a:lnTo>
                <a:lnTo>
                  <a:pt x="265" y="248"/>
                </a:lnTo>
                <a:lnTo>
                  <a:pt x="268" y="248"/>
                </a:lnTo>
                <a:lnTo>
                  <a:pt x="268" y="246"/>
                </a:lnTo>
                <a:lnTo>
                  <a:pt x="272" y="244"/>
                </a:lnTo>
                <a:close/>
                <a:moveTo>
                  <a:pt x="504" y="230"/>
                </a:moveTo>
                <a:lnTo>
                  <a:pt x="506" y="230"/>
                </a:lnTo>
                <a:lnTo>
                  <a:pt x="508" y="232"/>
                </a:lnTo>
                <a:lnTo>
                  <a:pt x="512" y="236"/>
                </a:lnTo>
                <a:lnTo>
                  <a:pt x="508" y="240"/>
                </a:lnTo>
                <a:lnTo>
                  <a:pt x="504" y="246"/>
                </a:lnTo>
                <a:lnTo>
                  <a:pt x="501" y="244"/>
                </a:lnTo>
                <a:lnTo>
                  <a:pt x="499" y="244"/>
                </a:lnTo>
                <a:lnTo>
                  <a:pt x="497" y="240"/>
                </a:lnTo>
                <a:lnTo>
                  <a:pt x="497" y="236"/>
                </a:lnTo>
                <a:lnTo>
                  <a:pt x="501" y="232"/>
                </a:lnTo>
                <a:lnTo>
                  <a:pt x="504" y="230"/>
                </a:lnTo>
                <a:close/>
                <a:moveTo>
                  <a:pt x="288" y="215"/>
                </a:moveTo>
                <a:lnTo>
                  <a:pt x="288" y="215"/>
                </a:lnTo>
                <a:lnTo>
                  <a:pt x="290" y="217"/>
                </a:lnTo>
                <a:lnTo>
                  <a:pt x="290" y="219"/>
                </a:lnTo>
                <a:lnTo>
                  <a:pt x="288" y="219"/>
                </a:lnTo>
                <a:lnTo>
                  <a:pt x="286" y="217"/>
                </a:lnTo>
                <a:lnTo>
                  <a:pt x="284" y="215"/>
                </a:lnTo>
                <a:lnTo>
                  <a:pt x="288" y="215"/>
                </a:lnTo>
                <a:close/>
                <a:moveTo>
                  <a:pt x="696" y="207"/>
                </a:moveTo>
                <a:lnTo>
                  <a:pt x="694" y="221"/>
                </a:lnTo>
                <a:lnTo>
                  <a:pt x="696" y="238"/>
                </a:lnTo>
                <a:lnTo>
                  <a:pt x="691" y="240"/>
                </a:lnTo>
                <a:lnTo>
                  <a:pt x="685" y="242"/>
                </a:lnTo>
                <a:lnTo>
                  <a:pt x="685" y="246"/>
                </a:lnTo>
                <a:lnTo>
                  <a:pt x="685" y="251"/>
                </a:lnTo>
                <a:lnTo>
                  <a:pt x="689" y="250"/>
                </a:lnTo>
                <a:lnTo>
                  <a:pt x="691" y="250"/>
                </a:lnTo>
                <a:lnTo>
                  <a:pt x="693" y="250"/>
                </a:lnTo>
                <a:lnTo>
                  <a:pt x="696" y="250"/>
                </a:lnTo>
                <a:lnTo>
                  <a:pt x="696" y="253"/>
                </a:lnTo>
                <a:lnTo>
                  <a:pt x="696" y="259"/>
                </a:lnTo>
                <a:lnTo>
                  <a:pt x="700" y="259"/>
                </a:lnTo>
                <a:lnTo>
                  <a:pt x="706" y="259"/>
                </a:lnTo>
                <a:lnTo>
                  <a:pt x="708" y="253"/>
                </a:lnTo>
                <a:lnTo>
                  <a:pt x="712" y="250"/>
                </a:lnTo>
                <a:lnTo>
                  <a:pt x="712" y="244"/>
                </a:lnTo>
                <a:lnTo>
                  <a:pt x="712" y="238"/>
                </a:lnTo>
                <a:lnTo>
                  <a:pt x="712" y="236"/>
                </a:lnTo>
                <a:lnTo>
                  <a:pt x="714" y="234"/>
                </a:lnTo>
                <a:lnTo>
                  <a:pt x="716" y="232"/>
                </a:lnTo>
                <a:lnTo>
                  <a:pt x="721" y="232"/>
                </a:lnTo>
                <a:lnTo>
                  <a:pt x="721" y="234"/>
                </a:lnTo>
                <a:lnTo>
                  <a:pt x="723" y="238"/>
                </a:lnTo>
                <a:lnTo>
                  <a:pt x="723" y="240"/>
                </a:lnTo>
                <a:lnTo>
                  <a:pt x="721" y="246"/>
                </a:lnTo>
                <a:lnTo>
                  <a:pt x="733" y="248"/>
                </a:lnTo>
                <a:lnTo>
                  <a:pt x="744" y="251"/>
                </a:lnTo>
                <a:lnTo>
                  <a:pt x="744" y="248"/>
                </a:lnTo>
                <a:lnTo>
                  <a:pt x="748" y="244"/>
                </a:lnTo>
                <a:lnTo>
                  <a:pt x="744" y="238"/>
                </a:lnTo>
                <a:lnTo>
                  <a:pt x="739" y="240"/>
                </a:lnTo>
                <a:lnTo>
                  <a:pt x="735" y="242"/>
                </a:lnTo>
                <a:lnTo>
                  <a:pt x="735" y="238"/>
                </a:lnTo>
                <a:lnTo>
                  <a:pt x="729" y="230"/>
                </a:lnTo>
                <a:lnTo>
                  <a:pt x="723" y="223"/>
                </a:lnTo>
                <a:lnTo>
                  <a:pt x="718" y="219"/>
                </a:lnTo>
                <a:lnTo>
                  <a:pt x="714" y="217"/>
                </a:lnTo>
                <a:lnTo>
                  <a:pt x="710" y="215"/>
                </a:lnTo>
                <a:lnTo>
                  <a:pt x="706" y="215"/>
                </a:lnTo>
                <a:lnTo>
                  <a:pt x="704" y="217"/>
                </a:lnTo>
                <a:lnTo>
                  <a:pt x="702" y="219"/>
                </a:lnTo>
                <a:lnTo>
                  <a:pt x="700" y="215"/>
                </a:lnTo>
                <a:lnTo>
                  <a:pt x="704" y="209"/>
                </a:lnTo>
                <a:lnTo>
                  <a:pt x="700" y="207"/>
                </a:lnTo>
                <a:lnTo>
                  <a:pt x="696" y="207"/>
                </a:lnTo>
                <a:close/>
                <a:moveTo>
                  <a:pt x="700" y="202"/>
                </a:moveTo>
                <a:lnTo>
                  <a:pt x="704" y="207"/>
                </a:lnTo>
                <a:lnTo>
                  <a:pt x="706" y="205"/>
                </a:lnTo>
                <a:lnTo>
                  <a:pt x="706" y="202"/>
                </a:lnTo>
                <a:lnTo>
                  <a:pt x="702" y="202"/>
                </a:lnTo>
                <a:lnTo>
                  <a:pt x="700" y="202"/>
                </a:lnTo>
                <a:close/>
                <a:moveTo>
                  <a:pt x="710" y="180"/>
                </a:moveTo>
                <a:lnTo>
                  <a:pt x="712" y="182"/>
                </a:lnTo>
                <a:lnTo>
                  <a:pt x="714" y="184"/>
                </a:lnTo>
                <a:lnTo>
                  <a:pt x="714" y="186"/>
                </a:lnTo>
                <a:lnTo>
                  <a:pt x="710" y="188"/>
                </a:lnTo>
                <a:lnTo>
                  <a:pt x="710" y="184"/>
                </a:lnTo>
                <a:lnTo>
                  <a:pt x="704" y="186"/>
                </a:lnTo>
                <a:lnTo>
                  <a:pt x="706" y="184"/>
                </a:lnTo>
                <a:lnTo>
                  <a:pt x="706" y="182"/>
                </a:lnTo>
                <a:lnTo>
                  <a:pt x="710" y="180"/>
                </a:lnTo>
                <a:close/>
                <a:moveTo>
                  <a:pt x="268" y="173"/>
                </a:moveTo>
                <a:lnTo>
                  <a:pt x="276" y="173"/>
                </a:lnTo>
                <a:lnTo>
                  <a:pt x="288" y="177"/>
                </a:lnTo>
                <a:lnTo>
                  <a:pt x="284" y="180"/>
                </a:lnTo>
                <a:lnTo>
                  <a:pt x="280" y="179"/>
                </a:lnTo>
                <a:lnTo>
                  <a:pt x="278" y="179"/>
                </a:lnTo>
                <a:lnTo>
                  <a:pt x="274" y="180"/>
                </a:lnTo>
                <a:lnTo>
                  <a:pt x="270" y="182"/>
                </a:lnTo>
                <a:lnTo>
                  <a:pt x="272" y="184"/>
                </a:lnTo>
                <a:lnTo>
                  <a:pt x="276" y="186"/>
                </a:lnTo>
                <a:lnTo>
                  <a:pt x="286" y="190"/>
                </a:lnTo>
                <a:lnTo>
                  <a:pt x="297" y="190"/>
                </a:lnTo>
                <a:lnTo>
                  <a:pt x="297" y="188"/>
                </a:lnTo>
                <a:lnTo>
                  <a:pt x="301" y="186"/>
                </a:lnTo>
                <a:lnTo>
                  <a:pt x="301" y="188"/>
                </a:lnTo>
                <a:lnTo>
                  <a:pt x="303" y="194"/>
                </a:lnTo>
                <a:lnTo>
                  <a:pt x="299" y="196"/>
                </a:lnTo>
                <a:lnTo>
                  <a:pt x="297" y="200"/>
                </a:lnTo>
                <a:lnTo>
                  <a:pt x="297" y="202"/>
                </a:lnTo>
                <a:lnTo>
                  <a:pt x="301" y="205"/>
                </a:lnTo>
                <a:lnTo>
                  <a:pt x="290" y="205"/>
                </a:lnTo>
                <a:lnTo>
                  <a:pt x="278" y="205"/>
                </a:lnTo>
                <a:lnTo>
                  <a:pt x="278" y="207"/>
                </a:lnTo>
                <a:lnTo>
                  <a:pt x="278" y="211"/>
                </a:lnTo>
                <a:lnTo>
                  <a:pt x="282" y="213"/>
                </a:lnTo>
                <a:lnTo>
                  <a:pt x="286" y="215"/>
                </a:lnTo>
                <a:lnTo>
                  <a:pt x="274" y="215"/>
                </a:lnTo>
                <a:lnTo>
                  <a:pt x="265" y="219"/>
                </a:lnTo>
                <a:lnTo>
                  <a:pt x="261" y="223"/>
                </a:lnTo>
                <a:lnTo>
                  <a:pt x="259" y="227"/>
                </a:lnTo>
                <a:lnTo>
                  <a:pt x="255" y="227"/>
                </a:lnTo>
                <a:lnTo>
                  <a:pt x="255" y="225"/>
                </a:lnTo>
                <a:lnTo>
                  <a:pt x="261" y="219"/>
                </a:lnTo>
                <a:lnTo>
                  <a:pt x="267" y="213"/>
                </a:lnTo>
                <a:lnTo>
                  <a:pt x="270" y="213"/>
                </a:lnTo>
                <a:lnTo>
                  <a:pt x="274" y="213"/>
                </a:lnTo>
                <a:lnTo>
                  <a:pt x="270" y="211"/>
                </a:lnTo>
                <a:lnTo>
                  <a:pt x="270" y="209"/>
                </a:lnTo>
                <a:lnTo>
                  <a:pt x="265" y="209"/>
                </a:lnTo>
                <a:lnTo>
                  <a:pt x="261" y="209"/>
                </a:lnTo>
                <a:lnTo>
                  <a:pt x="259" y="213"/>
                </a:lnTo>
                <a:lnTo>
                  <a:pt x="253" y="219"/>
                </a:lnTo>
                <a:lnTo>
                  <a:pt x="249" y="223"/>
                </a:lnTo>
                <a:lnTo>
                  <a:pt x="247" y="223"/>
                </a:lnTo>
                <a:lnTo>
                  <a:pt x="238" y="221"/>
                </a:lnTo>
                <a:lnTo>
                  <a:pt x="236" y="217"/>
                </a:lnTo>
                <a:lnTo>
                  <a:pt x="234" y="215"/>
                </a:lnTo>
                <a:lnTo>
                  <a:pt x="238" y="215"/>
                </a:lnTo>
                <a:lnTo>
                  <a:pt x="236" y="211"/>
                </a:lnTo>
                <a:lnTo>
                  <a:pt x="236" y="209"/>
                </a:lnTo>
                <a:lnTo>
                  <a:pt x="243" y="200"/>
                </a:lnTo>
                <a:lnTo>
                  <a:pt x="240" y="198"/>
                </a:lnTo>
                <a:lnTo>
                  <a:pt x="240" y="196"/>
                </a:lnTo>
                <a:lnTo>
                  <a:pt x="240" y="194"/>
                </a:lnTo>
                <a:lnTo>
                  <a:pt x="249" y="196"/>
                </a:lnTo>
                <a:lnTo>
                  <a:pt x="255" y="196"/>
                </a:lnTo>
                <a:lnTo>
                  <a:pt x="251" y="190"/>
                </a:lnTo>
                <a:lnTo>
                  <a:pt x="247" y="186"/>
                </a:lnTo>
                <a:lnTo>
                  <a:pt x="238" y="184"/>
                </a:lnTo>
                <a:lnTo>
                  <a:pt x="230" y="184"/>
                </a:lnTo>
                <a:lnTo>
                  <a:pt x="226" y="184"/>
                </a:lnTo>
                <a:lnTo>
                  <a:pt x="222" y="186"/>
                </a:lnTo>
                <a:lnTo>
                  <a:pt x="222" y="182"/>
                </a:lnTo>
                <a:lnTo>
                  <a:pt x="222" y="180"/>
                </a:lnTo>
                <a:lnTo>
                  <a:pt x="232" y="180"/>
                </a:lnTo>
                <a:lnTo>
                  <a:pt x="243" y="180"/>
                </a:lnTo>
                <a:lnTo>
                  <a:pt x="255" y="177"/>
                </a:lnTo>
                <a:lnTo>
                  <a:pt x="268" y="173"/>
                </a:lnTo>
                <a:close/>
                <a:moveTo>
                  <a:pt x="685" y="159"/>
                </a:moveTo>
                <a:lnTo>
                  <a:pt x="687" y="163"/>
                </a:lnTo>
                <a:lnTo>
                  <a:pt x="687" y="159"/>
                </a:lnTo>
                <a:lnTo>
                  <a:pt x="685" y="159"/>
                </a:lnTo>
                <a:close/>
                <a:moveTo>
                  <a:pt x="650" y="557"/>
                </a:moveTo>
                <a:lnTo>
                  <a:pt x="652" y="553"/>
                </a:lnTo>
                <a:lnTo>
                  <a:pt x="654" y="549"/>
                </a:lnTo>
                <a:lnTo>
                  <a:pt x="658" y="547"/>
                </a:lnTo>
                <a:lnTo>
                  <a:pt x="664" y="545"/>
                </a:lnTo>
                <a:lnTo>
                  <a:pt x="664" y="541"/>
                </a:lnTo>
                <a:lnTo>
                  <a:pt x="664" y="543"/>
                </a:lnTo>
                <a:lnTo>
                  <a:pt x="668" y="547"/>
                </a:lnTo>
                <a:lnTo>
                  <a:pt x="668" y="541"/>
                </a:lnTo>
                <a:lnTo>
                  <a:pt x="670" y="539"/>
                </a:lnTo>
                <a:lnTo>
                  <a:pt x="677" y="539"/>
                </a:lnTo>
                <a:lnTo>
                  <a:pt x="687" y="541"/>
                </a:lnTo>
                <a:lnTo>
                  <a:pt x="691" y="551"/>
                </a:lnTo>
                <a:lnTo>
                  <a:pt x="696" y="559"/>
                </a:lnTo>
                <a:lnTo>
                  <a:pt x="700" y="559"/>
                </a:lnTo>
                <a:lnTo>
                  <a:pt x="706" y="559"/>
                </a:lnTo>
                <a:lnTo>
                  <a:pt x="706" y="562"/>
                </a:lnTo>
                <a:lnTo>
                  <a:pt x="706" y="566"/>
                </a:lnTo>
                <a:lnTo>
                  <a:pt x="708" y="568"/>
                </a:lnTo>
                <a:lnTo>
                  <a:pt x="712" y="568"/>
                </a:lnTo>
                <a:lnTo>
                  <a:pt x="710" y="576"/>
                </a:lnTo>
                <a:lnTo>
                  <a:pt x="714" y="585"/>
                </a:lnTo>
                <a:lnTo>
                  <a:pt x="716" y="585"/>
                </a:lnTo>
                <a:lnTo>
                  <a:pt x="719" y="585"/>
                </a:lnTo>
                <a:lnTo>
                  <a:pt x="719" y="589"/>
                </a:lnTo>
                <a:lnTo>
                  <a:pt x="737" y="593"/>
                </a:lnTo>
                <a:lnTo>
                  <a:pt x="754" y="597"/>
                </a:lnTo>
                <a:lnTo>
                  <a:pt x="756" y="595"/>
                </a:lnTo>
                <a:lnTo>
                  <a:pt x="760" y="595"/>
                </a:lnTo>
                <a:lnTo>
                  <a:pt x="762" y="597"/>
                </a:lnTo>
                <a:lnTo>
                  <a:pt x="764" y="601"/>
                </a:lnTo>
                <a:lnTo>
                  <a:pt x="769" y="603"/>
                </a:lnTo>
                <a:lnTo>
                  <a:pt x="769" y="606"/>
                </a:lnTo>
                <a:lnTo>
                  <a:pt x="769" y="612"/>
                </a:lnTo>
                <a:lnTo>
                  <a:pt x="771" y="614"/>
                </a:lnTo>
                <a:lnTo>
                  <a:pt x="775" y="618"/>
                </a:lnTo>
                <a:lnTo>
                  <a:pt x="769" y="618"/>
                </a:lnTo>
                <a:lnTo>
                  <a:pt x="769" y="622"/>
                </a:lnTo>
                <a:lnTo>
                  <a:pt x="769" y="626"/>
                </a:lnTo>
                <a:lnTo>
                  <a:pt x="765" y="624"/>
                </a:lnTo>
                <a:lnTo>
                  <a:pt x="764" y="622"/>
                </a:lnTo>
                <a:lnTo>
                  <a:pt x="758" y="620"/>
                </a:lnTo>
                <a:lnTo>
                  <a:pt x="754" y="618"/>
                </a:lnTo>
                <a:lnTo>
                  <a:pt x="748" y="624"/>
                </a:lnTo>
                <a:lnTo>
                  <a:pt x="746" y="628"/>
                </a:lnTo>
                <a:lnTo>
                  <a:pt x="746" y="635"/>
                </a:lnTo>
                <a:lnTo>
                  <a:pt x="746" y="645"/>
                </a:lnTo>
                <a:lnTo>
                  <a:pt x="741" y="647"/>
                </a:lnTo>
                <a:lnTo>
                  <a:pt x="739" y="649"/>
                </a:lnTo>
                <a:lnTo>
                  <a:pt x="737" y="651"/>
                </a:lnTo>
                <a:lnTo>
                  <a:pt x="737" y="654"/>
                </a:lnTo>
                <a:lnTo>
                  <a:pt x="735" y="658"/>
                </a:lnTo>
                <a:lnTo>
                  <a:pt x="733" y="660"/>
                </a:lnTo>
                <a:lnTo>
                  <a:pt x="733" y="662"/>
                </a:lnTo>
                <a:lnTo>
                  <a:pt x="733" y="664"/>
                </a:lnTo>
                <a:lnTo>
                  <a:pt x="735" y="666"/>
                </a:lnTo>
                <a:lnTo>
                  <a:pt x="739" y="666"/>
                </a:lnTo>
                <a:lnTo>
                  <a:pt x="741" y="664"/>
                </a:lnTo>
                <a:lnTo>
                  <a:pt x="742" y="662"/>
                </a:lnTo>
                <a:lnTo>
                  <a:pt x="748" y="656"/>
                </a:lnTo>
                <a:lnTo>
                  <a:pt x="756" y="653"/>
                </a:lnTo>
                <a:lnTo>
                  <a:pt x="760" y="653"/>
                </a:lnTo>
                <a:lnTo>
                  <a:pt x="764" y="653"/>
                </a:lnTo>
                <a:lnTo>
                  <a:pt x="765" y="649"/>
                </a:lnTo>
                <a:lnTo>
                  <a:pt x="771" y="649"/>
                </a:lnTo>
                <a:lnTo>
                  <a:pt x="777" y="649"/>
                </a:lnTo>
                <a:lnTo>
                  <a:pt x="777" y="645"/>
                </a:lnTo>
                <a:lnTo>
                  <a:pt x="769" y="645"/>
                </a:lnTo>
                <a:lnTo>
                  <a:pt x="769" y="643"/>
                </a:lnTo>
                <a:lnTo>
                  <a:pt x="771" y="643"/>
                </a:lnTo>
                <a:lnTo>
                  <a:pt x="775" y="641"/>
                </a:lnTo>
                <a:lnTo>
                  <a:pt x="777" y="637"/>
                </a:lnTo>
                <a:lnTo>
                  <a:pt x="781" y="635"/>
                </a:lnTo>
                <a:lnTo>
                  <a:pt x="792" y="635"/>
                </a:lnTo>
                <a:lnTo>
                  <a:pt x="804" y="637"/>
                </a:lnTo>
                <a:lnTo>
                  <a:pt x="804" y="635"/>
                </a:lnTo>
                <a:lnTo>
                  <a:pt x="808" y="633"/>
                </a:lnTo>
                <a:lnTo>
                  <a:pt x="802" y="631"/>
                </a:lnTo>
                <a:lnTo>
                  <a:pt x="798" y="631"/>
                </a:lnTo>
                <a:lnTo>
                  <a:pt x="796" y="630"/>
                </a:lnTo>
                <a:lnTo>
                  <a:pt x="796" y="628"/>
                </a:lnTo>
                <a:lnTo>
                  <a:pt x="804" y="630"/>
                </a:lnTo>
                <a:lnTo>
                  <a:pt x="813" y="630"/>
                </a:lnTo>
                <a:lnTo>
                  <a:pt x="815" y="628"/>
                </a:lnTo>
                <a:lnTo>
                  <a:pt x="817" y="624"/>
                </a:lnTo>
                <a:lnTo>
                  <a:pt x="819" y="622"/>
                </a:lnTo>
                <a:lnTo>
                  <a:pt x="829" y="614"/>
                </a:lnTo>
                <a:lnTo>
                  <a:pt x="838" y="610"/>
                </a:lnTo>
                <a:lnTo>
                  <a:pt x="842" y="612"/>
                </a:lnTo>
                <a:lnTo>
                  <a:pt x="861" y="610"/>
                </a:lnTo>
                <a:lnTo>
                  <a:pt x="879" y="606"/>
                </a:lnTo>
                <a:lnTo>
                  <a:pt x="879" y="605"/>
                </a:lnTo>
                <a:lnTo>
                  <a:pt x="883" y="603"/>
                </a:lnTo>
                <a:lnTo>
                  <a:pt x="888" y="597"/>
                </a:lnTo>
                <a:lnTo>
                  <a:pt x="894" y="591"/>
                </a:lnTo>
                <a:lnTo>
                  <a:pt x="894" y="585"/>
                </a:lnTo>
                <a:lnTo>
                  <a:pt x="896" y="582"/>
                </a:lnTo>
                <a:lnTo>
                  <a:pt x="900" y="574"/>
                </a:lnTo>
                <a:lnTo>
                  <a:pt x="902" y="572"/>
                </a:lnTo>
                <a:lnTo>
                  <a:pt x="906" y="576"/>
                </a:lnTo>
                <a:lnTo>
                  <a:pt x="908" y="576"/>
                </a:lnTo>
                <a:lnTo>
                  <a:pt x="911" y="574"/>
                </a:lnTo>
                <a:lnTo>
                  <a:pt x="915" y="574"/>
                </a:lnTo>
                <a:lnTo>
                  <a:pt x="919" y="576"/>
                </a:lnTo>
                <a:lnTo>
                  <a:pt x="921" y="580"/>
                </a:lnTo>
                <a:lnTo>
                  <a:pt x="921" y="583"/>
                </a:lnTo>
                <a:lnTo>
                  <a:pt x="919" y="595"/>
                </a:lnTo>
                <a:lnTo>
                  <a:pt x="921" y="601"/>
                </a:lnTo>
                <a:lnTo>
                  <a:pt x="923" y="601"/>
                </a:lnTo>
                <a:lnTo>
                  <a:pt x="925" y="603"/>
                </a:lnTo>
                <a:lnTo>
                  <a:pt x="925" y="606"/>
                </a:lnTo>
                <a:lnTo>
                  <a:pt x="927" y="610"/>
                </a:lnTo>
                <a:lnTo>
                  <a:pt x="927" y="612"/>
                </a:lnTo>
                <a:lnTo>
                  <a:pt x="929" y="614"/>
                </a:lnTo>
                <a:lnTo>
                  <a:pt x="932" y="616"/>
                </a:lnTo>
                <a:lnTo>
                  <a:pt x="938" y="616"/>
                </a:lnTo>
                <a:lnTo>
                  <a:pt x="944" y="614"/>
                </a:lnTo>
                <a:lnTo>
                  <a:pt x="942" y="612"/>
                </a:lnTo>
                <a:lnTo>
                  <a:pt x="942" y="608"/>
                </a:lnTo>
                <a:lnTo>
                  <a:pt x="944" y="610"/>
                </a:lnTo>
                <a:lnTo>
                  <a:pt x="946" y="612"/>
                </a:lnTo>
                <a:lnTo>
                  <a:pt x="954" y="605"/>
                </a:lnTo>
                <a:lnTo>
                  <a:pt x="959" y="597"/>
                </a:lnTo>
                <a:lnTo>
                  <a:pt x="959" y="599"/>
                </a:lnTo>
                <a:lnTo>
                  <a:pt x="961" y="599"/>
                </a:lnTo>
                <a:lnTo>
                  <a:pt x="963" y="601"/>
                </a:lnTo>
                <a:lnTo>
                  <a:pt x="959" y="601"/>
                </a:lnTo>
                <a:lnTo>
                  <a:pt x="957" y="606"/>
                </a:lnTo>
                <a:lnTo>
                  <a:pt x="957" y="610"/>
                </a:lnTo>
                <a:lnTo>
                  <a:pt x="965" y="608"/>
                </a:lnTo>
                <a:lnTo>
                  <a:pt x="973" y="606"/>
                </a:lnTo>
                <a:lnTo>
                  <a:pt x="975" y="608"/>
                </a:lnTo>
                <a:lnTo>
                  <a:pt x="975" y="610"/>
                </a:lnTo>
                <a:lnTo>
                  <a:pt x="971" y="612"/>
                </a:lnTo>
                <a:lnTo>
                  <a:pt x="971" y="616"/>
                </a:lnTo>
                <a:lnTo>
                  <a:pt x="963" y="614"/>
                </a:lnTo>
                <a:lnTo>
                  <a:pt x="959" y="614"/>
                </a:lnTo>
                <a:lnTo>
                  <a:pt x="957" y="616"/>
                </a:lnTo>
                <a:lnTo>
                  <a:pt x="952" y="618"/>
                </a:lnTo>
                <a:lnTo>
                  <a:pt x="952" y="622"/>
                </a:lnTo>
                <a:lnTo>
                  <a:pt x="948" y="622"/>
                </a:lnTo>
                <a:lnTo>
                  <a:pt x="946" y="622"/>
                </a:lnTo>
                <a:lnTo>
                  <a:pt x="942" y="628"/>
                </a:lnTo>
                <a:lnTo>
                  <a:pt x="938" y="631"/>
                </a:lnTo>
                <a:lnTo>
                  <a:pt x="938" y="633"/>
                </a:lnTo>
                <a:lnTo>
                  <a:pt x="940" y="635"/>
                </a:lnTo>
                <a:lnTo>
                  <a:pt x="942" y="637"/>
                </a:lnTo>
                <a:lnTo>
                  <a:pt x="948" y="639"/>
                </a:lnTo>
                <a:lnTo>
                  <a:pt x="950" y="643"/>
                </a:lnTo>
                <a:lnTo>
                  <a:pt x="952" y="641"/>
                </a:lnTo>
                <a:lnTo>
                  <a:pt x="955" y="641"/>
                </a:lnTo>
                <a:lnTo>
                  <a:pt x="955" y="643"/>
                </a:lnTo>
                <a:lnTo>
                  <a:pt x="957" y="645"/>
                </a:lnTo>
                <a:lnTo>
                  <a:pt x="965" y="639"/>
                </a:lnTo>
                <a:lnTo>
                  <a:pt x="965" y="633"/>
                </a:lnTo>
                <a:lnTo>
                  <a:pt x="967" y="630"/>
                </a:lnTo>
                <a:lnTo>
                  <a:pt x="971" y="628"/>
                </a:lnTo>
                <a:lnTo>
                  <a:pt x="975" y="630"/>
                </a:lnTo>
                <a:lnTo>
                  <a:pt x="975" y="628"/>
                </a:lnTo>
                <a:lnTo>
                  <a:pt x="977" y="624"/>
                </a:lnTo>
                <a:lnTo>
                  <a:pt x="980" y="624"/>
                </a:lnTo>
                <a:lnTo>
                  <a:pt x="986" y="624"/>
                </a:lnTo>
                <a:lnTo>
                  <a:pt x="986" y="622"/>
                </a:lnTo>
                <a:lnTo>
                  <a:pt x="992" y="618"/>
                </a:lnTo>
                <a:lnTo>
                  <a:pt x="998" y="614"/>
                </a:lnTo>
                <a:lnTo>
                  <a:pt x="998" y="610"/>
                </a:lnTo>
                <a:lnTo>
                  <a:pt x="1002" y="610"/>
                </a:lnTo>
                <a:lnTo>
                  <a:pt x="1000" y="605"/>
                </a:lnTo>
                <a:lnTo>
                  <a:pt x="998" y="599"/>
                </a:lnTo>
                <a:lnTo>
                  <a:pt x="994" y="603"/>
                </a:lnTo>
                <a:lnTo>
                  <a:pt x="990" y="605"/>
                </a:lnTo>
                <a:lnTo>
                  <a:pt x="984" y="606"/>
                </a:lnTo>
                <a:lnTo>
                  <a:pt x="980" y="605"/>
                </a:lnTo>
                <a:lnTo>
                  <a:pt x="977" y="601"/>
                </a:lnTo>
                <a:lnTo>
                  <a:pt x="973" y="601"/>
                </a:lnTo>
                <a:lnTo>
                  <a:pt x="971" y="603"/>
                </a:lnTo>
                <a:lnTo>
                  <a:pt x="969" y="601"/>
                </a:lnTo>
                <a:lnTo>
                  <a:pt x="969" y="599"/>
                </a:lnTo>
                <a:lnTo>
                  <a:pt x="973" y="599"/>
                </a:lnTo>
                <a:lnTo>
                  <a:pt x="973" y="597"/>
                </a:lnTo>
                <a:lnTo>
                  <a:pt x="975" y="595"/>
                </a:lnTo>
                <a:lnTo>
                  <a:pt x="967" y="593"/>
                </a:lnTo>
                <a:lnTo>
                  <a:pt x="961" y="591"/>
                </a:lnTo>
                <a:lnTo>
                  <a:pt x="961" y="585"/>
                </a:lnTo>
                <a:lnTo>
                  <a:pt x="961" y="582"/>
                </a:lnTo>
                <a:lnTo>
                  <a:pt x="963" y="580"/>
                </a:lnTo>
                <a:lnTo>
                  <a:pt x="963" y="578"/>
                </a:lnTo>
                <a:lnTo>
                  <a:pt x="959" y="578"/>
                </a:lnTo>
                <a:lnTo>
                  <a:pt x="959" y="580"/>
                </a:lnTo>
                <a:lnTo>
                  <a:pt x="957" y="580"/>
                </a:lnTo>
                <a:lnTo>
                  <a:pt x="959" y="574"/>
                </a:lnTo>
                <a:lnTo>
                  <a:pt x="959" y="572"/>
                </a:lnTo>
                <a:lnTo>
                  <a:pt x="961" y="568"/>
                </a:lnTo>
                <a:lnTo>
                  <a:pt x="961" y="566"/>
                </a:lnTo>
                <a:lnTo>
                  <a:pt x="961" y="562"/>
                </a:lnTo>
                <a:lnTo>
                  <a:pt x="950" y="564"/>
                </a:lnTo>
                <a:lnTo>
                  <a:pt x="946" y="564"/>
                </a:lnTo>
                <a:lnTo>
                  <a:pt x="944" y="560"/>
                </a:lnTo>
                <a:lnTo>
                  <a:pt x="942" y="557"/>
                </a:lnTo>
                <a:lnTo>
                  <a:pt x="944" y="557"/>
                </a:lnTo>
                <a:lnTo>
                  <a:pt x="948" y="555"/>
                </a:lnTo>
                <a:lnTo>
                  <a:pt x="952" y="560"/>
                </a:lnTo>
                <a:lnTo>
                  <a:pt x="954" y="559"/>
                </a:lnTo>
                <a:lnTo>
                  <a:pt x="957" y="559"/>
                </a:lnTo>
                <a:lnTo>
                  <a:pt x="957" y="555"/>
                </a:lnTo>
                <a:lnTo>
                  <a:pt x="959" y="551"/>
                </a:lnTo>
                <a:lnTo>
                  <a:pt x="961" y="551"/>
                </a:lnTo>
                <a:lnTo>
                  <a:pt x="965" y="551"/>
                </a:lnTo>
                <a:lnTo>
                  <a:pt x="965" y="545"/>
                </a:lnTo>
                <a:lnTo>
                  <a:pt x="965" y="541"/>
                </a:lnTo>
                <a:lnTo>
                  <a:pt x="967" y="541"/>
                </a:lnTo>
                <a:lnTo>
                  <a:pt x="969" y="539"/>
                </a:lnTo>
                <a:lnTo>
                  <a:pt x="965" y="537"/>
                </a:lnTo>
                <a:lnTo>
                  <a:pt x="963" y="534"/>
                </a:lnTo>
                <a:lnTo>
                  <a:pt x="963" y="532"/>
                </a:lnTo>
                <a:lnTo>
                  <a:pt x="955" y="530"/>
                </a:lnTo>
                <a:lnTo>
                  <a:pt x="950" y="530"/>
                </a:lnTo>
                <a:lnTo>
                  <a:pt x="944" y="532"/>
                </a:lnTo>
                <a:lnTo>
                  <a:pt x="938" y="534"/>
                </a:lnTo>
                <a:lnTo>
                  <a:pt x="934" y="535"/>
                </a:lnTo>
                <a:lnTo>
                  <a:pt x="931" y="537"/>
                </a:lnTo>
                <a:lnTo>
                  <a:pt x="917" y="545"/>
                </a:lnTo>
                <a:lnTo>
                  <a:pt x="906" y="555"/>
                </a:lnTo>
                <a:lnTo>
                  <a:pt x="896" y="564"/>
                </a:lnTo>
                <a:lnTo>
                  <a:pt x="888" y="576"/>
                </a:lnTo>
                <a:lnTo>
                  <a:pt x="890" y="570"/>
                </a:lnTo>
                <a:lnTo>
                  <a:pt x="894" y="566"/>
                </a:lnTo>
                <a:lnTo>
                  <a:pt x="896" y="560"/>
                </a:lnTo>
                <a:lnTo>
                  <a:pt x="898" y="557"/>
                </a:lnTo>
                <a:lnTo>
                  <a:pt x="894" y="557"/>
                </a:lnTo>
                <a:lnTo>
                  <a:pt x="894" y="555"/>
                </a:lnTo>
                <a:lnTo>
                  <a:pt x="896" y="553"/>
                </a:lnTo>
                <a:lnTo>
                  <a:pt x="900" y="553"/>
                </a:lnTo>
                <a:lnTo>
                  <a:pt x="904" y="547"/>
                </a:lnTo>
                <a:lnTo>
                  <a:pt x="908" y="541"/>
                </a:lnTo>
                <a:lnTo>
                  <a:pt x="909" y="541"/>
                </a:lnTo>
                <a:lnTo>
                  <a:pt x="913" y="541"/>
                </a:lnTo>
                <a:lnTo>
                  <a:pt x="913" y="537"/>
                </a:lnTo>
                <a:lnTo>
                  <a:pt x="913" y="535"/>
                </a:lnTo>
                <a:lnTo>
                  <a:pt x="915" y="535"/>
                </a:lnTo>
                <a:lnTo>
                  <a:pt x="919" y="535"/>
                </a:lnTo>
                <a:lnTo>
                  <a:pt x="929" y="524"/>
                </a:lnTo>
                <a:lnTo>
                  <a:pt x="931" y="522"/>
                </a:lnTo>
                <a:lnTo>
                  <a:pt x="932" y="520"/>
                </a:lnTo>
                <a:lnTo>
                  <a:pt x="934" y="516"/>
                </a:lnTo>
                <a:lnTo>
                  <a:pt x="938" y="514"/>
                </a:lnTo>
                <a:lnTo>
                  <a:pt x="961" y="514"/>
                </a:lnTo>
                <a:lnTo>
                  <a:pt x="980" y="514"/>
                </a:lnTo>
                <a:lnTo>
                  <a:pt x="982" y="512"/>
                </a:lnTo>
                <a:lnTo>
                  <a:pt x="988" y="511"/>
                </a:lnTo>
                <a:lnTo>
                  <a:pt x="990" y="512"/>
                </a:lnTo>
                <a:lnTo>
                  <a:pt x="994" y="514"/>
                </a:lnTo>
                <a:lnTo>
                  <a:pt x="994" y="512"/>
                </a:lnTo>
                <a:lnTo>
                  <a:pt x="998" y="511"/>
                </a:lnTo>
                <a:lnTo>
                  <a:pt x="1000" y="512"/>
                </a:lnTo>
                <a:lnTo>
                  <a:pt x="1002" y="516"/>
                </a:lnTo>
                <a:lnTo>
                  <a:pt x="1003" y="516"/>
                </a:lnTo>
                <a:lnTo>
                  <a:pt x="1007" y="516"/>
                </a:lnTo>
                <a:lnTo>
                  <a:pt x="1007" y="512"/>
                </a:lnTo>
                <a:lnTo>
                  <a:pt x="1011" y="514"/>
                </a:lnTo>
                <a:lnTo>
                  <a:pt x="1017" y="514"/>
                </a:lnTo>
                <a:lnTo>
                  <a:pt x="1017" y="511"/>
                </a:lnTo>
                <a:lnTo>
                  <a:pt x="1021" y="511"/>
                </a:lnTo>
                <a:lnTo>
                  <a:pt x="1025" y="511"/>
                </a:lnTo>
                <a:lnTo>
                  <a:pt x="1025" y="507"/>
                </a:lnTo>
                <a:lnTo>
                  <a:pt x="1026" y="505"/>
                </a:lnTo>
                <a:lnTo>
                  <a:pt x="1030" y="503"/>
                </a:lnTo>
                <a:lnTo>
                  <a:pt x="1036" y="501"/>
                </a:lnTo>
                <a:lnTo>
                  <a:pt x="1036" y="495"/>
                </a:lnTo>
                <a:lnTo>
                  <a:pt x="1038" y="489"/>
                </a:lnTo>
                <a:lnTo>
                  <a:pt x="1046" y="486"/>
                </a:lnTo>
                <a:lnTo>
                  <a:pt x="1055" y="484"/>
                </a:lnTo>
                <a:lnTo>
                  <a:pt x="1055" y="486"/>
                </a:lnTo>
                <a:lnTo>
                  <a:pt x="1059" y="486"/>
                </a:lnTo>
                <a:lnTo>
                  <a:pt x="1067" y="480"/>
                </a:lnTo>
                <a:lnTo>
                  <a:pt x="1074" y="472"/>
                </a:lnTo>
                <a:lnTo>
                  <a:pt x="1073" y="453"/>
                </a:lnTo>
                <a:lnTo>
                  <a:pt x="1071" y="453"/>
                </a:lnTo>
                <a:lnTo>
                  <a:pt x="1067" y="455"/>
                </a:lnTo>
                <a:lnTo>
                  <a:pt x="1063" y="453"/>
                </a:lnTo>
                <a:lnTo>
                  <a:pt x="1059" y="449"/>
                </a:lnTo>
                <a:lnTo>
                  <a:pt x="1053" y="445"/>
                </a:lnTo>
                <a:lnTo>
                  <a:pt x="1046" y="445"/>
                </a:lnTo>
                <a:lnTo>
                  <a:pt x="1046" y="447"/>
                </a:lnTo>
                <a:lnTo>
                  <a:pt x="1048" y="449"/>
                </a:lnTo>
                <a:lnTo>
                  <a:pt x="1042" y="449"/>
                </a:lnTo>
                <a:lnTo>
                  <a:pt x="1038" y="451"/>
                </a:lnTo>
                <a:lnTo>
                  <a:pt x="1028" y="455"/>
                </a:lnTo>
                <a:lnTo>
                  <a:pt x="1021" y="459"/>
                </a:lnTo>
                <a:lnTo>
                  <a:pt x="1021" y="463"/>
                </a:lnTo>
                <a:lnTo>
                  <a:pt x="1017" y="463"/>
                </a:lnTo>
                <a:lnTo>
                  <a:pt x="1015" y="461"/>
                </a:lnTo>
                <a:lnTo>
                  <a:pt x="1015" y="457"/>
                </a:lnTo>
                <a:lnTo>
                  <a:pt x="1015" y="455"/>
                </a:lnTo>
                <a:lnTo>
                  <a:pt x="1021" y="455"/>
                </a:lnTo>
                <a:lnTo>
                  <a:pt x="1026" y="455"/>
                </a:lnTo>
                <a:lnTo>
                  <a:pt x="1032" y="449"/>
                </a:lnTo>
                <a:lnTo>
                  <a:pt x="1038" y="445"/>
                </a:lnTo>
                <a:lnTo>
                  <a:pt x="1044" y="443"/>
                </a:lnTo>
                <a:lnTo>
                  <a:pt x="1050" y="443"/>
                </a:lnTo>
                <a:lnTo>
                  <a:pt x="1051" y="440"/>
                </a:lnTo>
                <a:lnTo>
                  <a:pt x="1055" y="436"/>
                </a:lnTo>
                <a:lnTo>
                  <a:pt x="1051" y="436"/>
                </a:lnTo>
                <a:lnTo>
                  <a:pt x="1050" y="438"/>
                </a:lnTo>
                <a:lnTo>
                  <a:pt x="1048" y="434"/>
                </a:lnTo>
                <a:lnTo>
                  <a:pt x="1050" y="432"/>
                </a:lnTo>
                <a:lnTo>
                  <a:pt x="1048" y="432"/>
                </a:lnTo>
                <a:lnTo>
                  <a:pt x="1048" y="430"/>
                </a:lnTo>
                <a:lnTo>
                  <a:pt x="1046" y="430"/>
                </a:lnTo>
                <a:lnTo>
                  <a:pt x="1046" y="432"/>
                </a:lnTo>
                <a:lnTo>
                  <a:pt x="1042" y="434"/>
                </a:lnTo>
                <a:lnTo>
                  <a:pt x="1038" y="432"/>
                </a:lnTo>
                <a:lnTo>
                  <a:pt x="1036" y="430"/>
                </a:lnTo>
                <a:lnTo>
                  <a:pt x="1036" y="428"/>
                </a:lnTo>
                <a:lnTo>
                  <a:pt x="1036" y="424"/>
                </a:lnTo>
                <a:lnTo>
                  <a:pt x="1030" y="426"/>
                </a:lnTo>
                <a:lnTo>
                  <a:pt x="1026" y="426"/>
                </a:lnTo>
                <a:lnTo>
                  <a:pt x="1023" y="426"/>
                </a:lnTo>
                <a:lnTo>
                  <a:pt x="1015" y="424"/>
                </a:lnTo>
                <a:lnTo>
                  <a:pt x="1015" y="420"/>
                </a:lnTo>
                <a:lnTo>
                  <a:pt x="1015" y="415"/>
                </a:lnTo>
                <a:lnTo>
                  <a:pt x="1013" y="415"/>
                </a:lnTo>
                <a:lnTo>
                  <a:pt x="1009" y="411"/>
                </a:lnTo>
                <a:lnTo>
                  <a:pt x="1007" y="409"/>
                </a:lnTo>
                <a:lnTo>
                  <a:pt x="1003" y="409"/>
                </a:lnTo>
                <a:lnTo>
                  <a:pt x="1002" y="409"/>
                </a:lnTo>
                <a:lnTo>
                  <a:pt x="998" y="399"/>
                </a:lnTo>
                <a:lnTo>
                  <a:pt x="996" y="401"/>
                </a:lnTo>
                <a:lnTo>
                  <a:pt x="994" y="401"/>
                </a:lnTo>
                <a:lnTo>
                  <a:pt x="994" y="397"/>
                </a:lnTo>
                <a:lnTo>
                  <a:pt x="996" y="393"/>
                </a:lnTo>
                <a:lnTo>
                  <a:pt x="992" y="393"/>
                </a:lnTo>
                <a:lnTo>
                  <a:pt x="992" y="392"/>
                </a:lnTo>
                <a:lnTo>
                  <a:pt x="1000" y="392"/>
                </a:lnTo>
                <a:lnTo>
                  <a:pt x="1005" y="392"/>
                </a:lnTo>
                <a:lnTo>
                  <a:pt x="1005" y="388"/>
                </a:lnTo>
                <a:lnTo>
                  <a:pt x="1005" y="386"/>
                </a:lnTo>
                <a:lnTo>
                  <a:pt x="1000" y="384"/>
                </a:lnTo>
                <a:lnTo>
                  <a:pt x="996" y="382"/>
                </a:lnTo>
                <a:lnTo>
                  <a:pt x="996" y="378"/>
                </a:lnTo>
                <a:lnTo>
                  <a:pt x="996" y="372"/>
                </a:lnTo>
                <a:lnTo>
                  <a:pt x="994" y="372"/>
                </a:lnTo>
                <a:lnTo>
                  <a:pt x="988" y="369"/>
                </a:lnTo>
                <a:lnTo>
                  <a:pt x="986" y="365"/>
                </a:lnTo>
                <a:lnTo>
                  <a:pt x="986" y="361"/>
                </a:lnTo>
                <a:lnTo>
                  <a:pt x="988" y="359"/>
                </a:lnTo>
                <a:lnTo>
                  <a:pt x="980" y="359"/>
                </a:lnTo>
                <a:lnTo>
                  <a:pt x="975" y="359"/>
                </a:lnTo>
                <a:lnTo>
                  <a:pt x="979" y="355"/>
                </a:lnTo>
                <a:lnTo>
                  <a:pt x="984" y="353"/>
                </a:lnTo>
                <a:lnTo>
                  <a:pt x="980" y="347"/>
                </a:lnTo>
                <a:lnTo>
                  <a:pt x="979" y="342"/>
                </a:lnTo>
                <a:lnTo>
                  <a:pt x="975" y="342"/>
                </a:lnTo>
                <a:lnTo>
                  <a:pt x="971" y="342"/>
                </a:lnTo>
                <a:lnTo>
                  <a:pt x="969" y="340"/>
                </a:lnTo>
                <a:lnTo>
                  <a:pt x="969" y="338"/>
                </a:lnTo>
                <a:lnTo>
                  <a:pt x="969" y="332"/>
                </a:lnTo>
                <a:lnTo>
                  <a:pt x="967" y="328"/>
                </a:lnTo>
                <a:lnTo>
                  <a:pt x="969" y="322"/>
                </a:lnTo>
                <a:lnTo>
                  <a:pt x="965" y="321"/>
                </a:lnTo>
                <a:lnTo>
                  <a:pt x="965" y="315"/>
                </a:lnTo>
                <a:lnTo>
                  <a:pt x="967" y="313"/>
                </a:lnTo>
                <a:lnTo>
                  <a:pt x="963" y="313"/>
                </a:lnTo>
                <a:lnTo>
                  <a:pt x="961" y="313"/>
                </a:lnTo>
                <a:lnTo>
                  <a:pt x="955" y="324"/>
                </a:lnTo>
                <a:lnTo>
                  <a:pt x="952" y="338"/>
                </a:lnTo>
                <a:lnTo>
                  <a:pt x="950" y="336"/>
                </a:lnTo>
                <a:lnTo>
                  <a:pt x="950" y="332"/>
                </a:lnTo>
                <a:lnTo>
                  <a:pt x="946" y="334"/>
                </a:lnTo>
                <a:lnTo>
                  <a:pt x="944" y="336"/>
                </a:lnTo>
                <a:lnTo>
                  <a:pt x="944" y="338"/>
                </a:lnTo>
                <a:lnTo>
                  <a:pt x="944" y="342"/>
                </a:lnTo>
                <a:lnTo>
                  <a:pt x="942" y="340"/>
                </a:lnTo>
                <a:lnTo>
                  <a:pt x="940" y="340"/>
                </a:lnTo>
                <a:lnTo>
                  <a:pt x="938" y="344"/>
                </a:lnTo>
                <a:lnTo>
                  <a:pt x="938" y="347"/>
                </a:lnTo>
                <a:lnTo>
                  <a:pt x="932" y="349"/>
                </a:lnTo>
                <a:lnTo>
                  <a:pt x="929" y="353"/>
                </a:lnTo>
                <a:lnTo>
                  <a:pt x="925" y="349"/>
                </a:lnTo>
                <a:lnTo>
                  <a:pt x="921" y="345"/>
                </a:lnTo>
                <a:lnTo>
                  <a:pt x="919" y="347"/>
                </a:lnTo>
                <a:lnTo>
                  <a:pt x="915" y="349"/>
                </a:lnTo>
                <a:lnTo>
                  <a:pt x="913" y="344"/>
                </a:lnTo>
                <a:lnTo>
                  <a:pt x="913" y="340"/>
                </a:lnTo>
                <a:lnTo>
                  <a:pt x="908" y="340"/>
                </a:lnTo>
                <a:lnTo>
                  <a:pt x="904" y="340"/>
                </a:lnTo>
                <a:lnTo>
                  <a:pt x="900" y="338"/>
                </a:lnTo>
                <a:lnTo>
                  <a:pt x="896" y="336"/>
                </a:lnTo>
                <a:lnTo>
                  <a:pt x="896" y="324"/>
                </a:lnTo>
                <a:lnTo>
                  <a:pt x="894" y="315"/>
                </a:lnTo>
                <a:lnTo>
                  <a:pt x="896" y="315"/>
                </a:lnTo>
                <a:lnTo>
                  <a:pt x="900" y="313"/>
                </a:lnTo>
                <a:lnTo>
                  <a:pt x="898" y="311"/>
                </a:lnTo>
                <a:lnTo>
                  <a:pt x="896" y="311"/>
                </a:lnTo>
                <a:lnTo>
                  <a:pt x="900" y="303"/>
                </a:lnTo>
                <a:lnTo>
                  <a:pt x="904" y="298"/>
                </a:lnTo>
                <a:lnTo>
                  <a:pt x="900" y="299"/>
                </a:lnTo>
                <a:lnTo>
                  <a:pt x="898" y="301"/>
                </a:lnTo>
                <a:lnTo>
                  <a:pt x="894" y="299"/>
                </a:lnTo>
                <a:lnTo>
                  <a:pt x="888" y="299"/>
                </a:lnTo>
                <a:lnTo>
                  <a:pt x="888" y="296"/>
                </a:lnTo>
                <a:lnTo>
                  <a:pt x="890" y="296"/>
                </a:lnTo>
                <a:lnTo>
                  <a:pt x="890" y="294"/>
                </a:lnTo>
                <a:lnTo>
                  <a:pt x="892" y="292"/>
                </a:lnTo>
                <a:lnTo>
                  <a:pt x="883" y="292"/>
                </a:lnTo>
                <a:lnTo>
                  <a:pt x="873" y="292"/>
                </a:lnTo>
                <a:lnTo>
                  <a:pt x="873" y="288"/>
                </a:lnTo>
                <a:lnTo>
                  <a:pt x="873" y="286"/>
                </a:lnTo>
                <a:lnTo>
                  <a:pt x="869" y="286"/>
                </a:lnTo>
                <a:lnTo>
                  <a:pt x="869" y="282"/>
                </a:lnTo>
                <a:lnTo>
                  <a:pt x="860" y="273"/>
                </a:lnTo>
                <a:lnTo>
                  <a:pt x="850" y="267"/>
                </a:lnTo>
                <a:lnTo>
                  <a:pt x="846" y="267"/>
                </a:lnTo>
                <a:lnTo>
                  <a:pt x="842" y="269"/>
                </a:lnTo>
                <a:lnTo>
                  <a:pt x="840" y="271"/>
                </a:lnTo>
                <a:lnTo>
                  <a:pt x="838" y="274"/>
                </a:lnTo>
                <a:lnTo>
                  <a:pt x="833" y="274"/>
                </a:lnTo>
                <a:lnTo>
                  <a:pt x="829" y="274"/>
                </a:lnTo>
                <a:lnTo>
                  <a:pt x="829" y="278"/>
                </a:lnTo>
                <a:lnTo>
                  <a:pt x="817" y="276"/>
                </a:lnTo>
                <a:lnTo>
                  <a:pt x="808" y="274"/>
                </a:lnTo>
                <a:lnTo>
                  <a:pt x="800" y="274"/>
                </a:lnTo>
                <a:lnTo>
                  <a:pt x="794" y="276"/>
                </a:lnTo>
                <a:lnTo>
                  <a:pt x="792" y="282"/>
                </a:lnTo>
                <a:lnTo>
                  <a:pt x="794" y="282"/>
                </a:lnTo>
                <a:lnTo>
                  <a:pt x="800" y="284"/>
                </a:lnTo>
                <a:lnTo>
                  <a:pt x="800" y="288"/>
                </a:lnTo>
                <a:lnTo>
                  <a:pt x="796" y="288"/>
                </a:lnTo>
                <a:lnTo>
                  <a:pt x="796" y="290"/>
                </a:lnTo>
                <a:lnTo>
                  <a:pt x="798" y="294"/>
                </a:lnTo>
                <a:lnTo>
                  <a:pt x="794" y="298"/>
                </a:lnTo>
                <a:lnTo>
                  <a:pt x="792" y="301"/>
                </a:lnTo>
                <a:lnTo>
                  <a:pt x="790" y="301"/>
                </a:lnTo>
                <a:lnTo>
                  <a:pt x="792" y="305"/>
                </a:lnTo>
                <a:lnTo>
                  <a:pt x="794" y="305"/>
                </a:lnTo>
                <a:lnTo>
                  <a:pt x="798" y="305"/>
                </a:lnTo>
                <a:lnTo>
                  <a:pt x="796" y="311"/>
                </a:lnTo>
                <a:lnTo>
                  <a:pt x="796" y="313"/>
                </a:lnTo>
                <a:lnTo>
                  <a:pt x="796" y="317"/>
                </a:lnTo>
                <a:lnTo>
                  <a:pt x="802" y="321"/>
                </a:lnTo>
                <a:lnTo>
                  <a:pt x="802" y="322"/>
                </a:lnTo>
                <a:lnTo>
                  <a:pt x="800" y="324"/>
                </a:lnTo>
                <a:lnTo>
                  <a:pt x="798" y="326"/>
                </a:lnTo>
                <a:lnTo>
                  <a:pt x="798" y="328"/>
                </a:lnTo>
                <a:lnTo>
                  <a:pt x="794" y="326"/>
                </a:lnTo>
                <a:lnTo>
                  <a:pt x="792" y="326"/>
                </a:lnTo>
                <a:lnTo>
                  <a:pt x="794" y="330"/>
                </a:lnTo>
                <a:lnTo>
                  <a:pt x="796" y="332"/>
                </a:lnTo>
                <a:lnTo>
                  <a:pt x="796" y="336"/>
                </a:lnTo>
                <a:lnTo>
                  <a:pt x="790" y="336"/>
                </a:lnTo>
                <a:lnTo>
                  <a:pt x="785" y="338"/>
                </a:lnTo>
                <a:lnTo>
                  <a:pt x="785" y="344"/>
                </a:lnTo>
                <a:lnTo>
                  <a:pt x="785" y="349"/>
                </a:lnTo>
                <a:lnTo>
                  <a:pt x="790" y="351"/>
                </a:lnTo>
                <a:lnTo>
                  <a:pt x="796" y="353"/>
                </a:lnTo>
                <a:lnTo>
                  <a:pt x="800" y="363"/>
                </a:lnTo>
                <a:lnTo>
                  <a:pt x="804" y="374"/>
                </a:lnTo>
                <a:lnTo>
                  <a:pt x="808" y="376"/>
                </a:lnTo>
                <a:lnTo>
                  <a:pt x="812" y="380"/>
                </a:lnTo>
                <a:lnTo>
                  <a:pt x="810" y="388"/>
                </a:lnTo>
                <a:lnTo>
                  <a:pt x="808" y="399"/>
                </a:lnTo>
                <a:lnTo>
                  <a:pt x="808" y="397"/>
                </a:lnTo>
                <a:lnTo>
                  <a:pt x="812" y="395"/>
                </a:lnTo>
                <a:lnTo>
                  <a:pt x="812" y="399"/>
                </a:lnTo>
                <a:lnTo>
                  <a:pt x="813" y="403"/>
                </a:lnTo>
                <a:lnTo>
                  <a:pt x="810" y="403"/>
                </a:lnTo>
                <a:lnTo>
                  <a:pt x="808" y="403"/>
                </a:lnTo>
                <a:lnTo>
                  <a:pt x="804" y="409"/>
                </a:lnTo>
                <a:lnTo>
                  <a:pt x="802" y="415"/>
                </a:lnTo>
                <a:lnTo>
                  <a:pt x="790" y="424"/>
                </a:lnTo>
                <a:lnTo>
                  <a:pt x="777" y="432"/>
                </a:lnTo>
                <a:lnTo>
                  <a:pt x="779" y="447"/>
                </a:lnTo>
                <a:lnTo>
                  <a:pt x="783" y="463"/>
                </a:lnTo>
                <a:lnTo>
                  <a:pt x="783" y="476"/>
                </a:lnTo>
                <a:lnTo>
                  <a:pt x="781" y="491"/>
                </a:lnTo>
                <a:lnTo>
                  <a:pt x="777" y="491"/>
                </a:lnTo>
                <a:lnTo>
                  <a:pt x="775" y="491"/>
                </a:lnTo>
                <a:lnTo>
                  <a:pt x="771" y="493"/>
                </a:lnTo>
                <a:lnTo>
                  <a:pt x="769" y="497"/>
                </a:lnTo>
                <a:lnTo>
                  <a:pt x="767" y="497"/>
                </a:lnTo>
                <a:lnTo>
                  <a:pt x="762" y="495"/>
                </a:lnTo>
                <a:lnTo>
                  <a:pt x="754" y="489"/>
                </a:lnTo>
                <a:lnTo>
                  <a:pt x="748" y="482"/>
                </a:lnTo>
                <a:lnTo>
                  <a:pt x="748" y="478"/>
                </a:lnTo>
                <a:lnTo>
                  <a:pt x="748" y="472"/>
                </a:lnTo>
                <a:lnTo>
                  <a:pt x="744" y="470"/>
                </a:lnTo>
                <a:lnTo>
                  <a:pt x="741" y="468"/>
                </a:lnTo>
                <a:lnTo>
                  <a:pt x="741" y="463"/>
                </a:lnTo>
                <a:lnTo>
                  <a:pt x="741" y="459"/>
                </a:lnTo>
                <a:lnTo>
                  <a:pt x="737" y="457"/>
                </a:lnTo>
                <a:lnTo>
                  <a:pt x="739" y="455"/>
                </a:lnTo>
                <a:lnTo>
                  <a:pt x="739" y="453"/>
                </a:lnTo>
                <a:lnTo>
                  <a:pt x="741" y="453"/>
                </a:lnTo>
                <a:lnTo>
                  <a:pt x="739" y="451"/>
                </a:lnTo>
                <a:lnTo>
                  <a:pt x="739" y="449"/>
                </a:lnTo>
                <a:lnTo>
                  <a:pt x="739" y="447"/>
                </a:lnTo>
                <a:lnTo>
                  <a:pt x="741" y="447"/>
                </a:lnTo>
                <a:lnTo>
                  <a:pt x="741" y="440"/>
                </a:lnTo>
                <a:lnTo>
                  <a:pt x="742" y="436"/>
                </a:lnTo>
                <a:lnTo>
                  <a:pt x="741" y="434"/>
                </a:lnTo>
                <a:lnTo>
                  <a:pt x="741" y="430"/>
                </a:lnTo>
                <a:lnTo>
                  <a:pt x="741" y="428"/>
                </a:lnTo>
                <a:lnTo>
                  <a:pt x="741" y="424"/>
                </a:lnTo>
                <a:lnTo>
                  <a:pt x="725" y="420"/>
                </a:lnTo>
                <a:lnTo>
                  <a:pt x="710" y="422"/>
                </a:lnTo>
                <a:lnTo>
                  <a:pt x="702" y="418"/>
                </a:lnTo>
                <a:lnTo>
                  <a:pt x="696" y="413"/>
                </a:lnTo>
                <a:lnTo>
                  <a:pt x="685" y="409"/>
                </a:lnTo>
                <a:lnTo>
                  <a:pt x="675" y="407"/>
                </a:lnTo>
                <a:lnTo>
                  <a:pt x="673" y="399"/>
                </a:lnTo>
                <a:lnTo>
                  <a:pt x="671" y="393"/>
                </a:lnTo>
                <a:lnTo>
                  <a:pt x="666" y="392"/>
                </a:lnTo>
                <a:lnTo>
                  <a:pt x="662" y="392"/>
                </a:lnTo>
                <a:lnTo>
                  <a:pt x="656" y="388"/>
                </a:lnTo>
                <a:lnTo>
                  <a:pt x="652" y="384"/>
                </a:lnTo>
                <a:lnTo>
                  <a:pt x="648" y="384"/>
                </a:lnTo>
                <a:lnTo>
                  <a:pt x="645" y="384"/>
                </a:lnTo>
                <a:lnTo>
                  <a:pt x="639" y="380"/>
                </a:lnTo>
                <a:lnTo>
                  <a:pt x="637" y="378"/>
                </a:lnTo>
                <a:lnTo>
                  <a:pt x="631" y="376"/>
                </a:lnTo>
                <a:lnTo>
                  <a:pt x="625" y="378"/>
                </a:lnTo>
                <a:lnTo>
                  <a:pt x="620" y="380"/>
                </a:lnTo>
                <a:lnTo>
                  <a:pt x="616" y="382"/>
                </a:lnTo>
                <a:lnTo>
                  <a:pt x="610" y="365"/>
                </a:lnTo>
                <a:lnTo>
                  <a:pt x="602" y="345"/>
                </a:lnTo>
                <a:lnTo>
                  <a:pt x="593" y="345"/>
                </a:lnTo>
                <a:lnTo>
                  <a:pt x="589" y="347"/>
                </a:lnTo>
                <a:lnTo>
                  <a:pt x="585" y="345"/>
                </a:lnTo>
                <a:lnTo>
                  <a:pt x="583" y="338"/>
                </a:lnTo>
                <a:lnTo>
                  <a:pt x="579" y="334"/>
                </a:lnTo>
                <a:lnTo>
                  <a:pt x="579" y="326"/>
                </a:lnTo>
                <a:lnTo>
                  <a:pt x="581" y="319"/>
                </a:lnTo>
                <a:lnTo>
                  <a:pt x="583" y="317"/>
                </a:lnTo>
                <a:lnTo>
                  <a:pt x="587" y="315"/>
                </a:lnTo>
                <a:lnTo>
                  <a:pt x="585" y="311"/>
                </a:lnTo>
                <a:lnTo>
                  <a:pt x="585" y="307"/>
                </a:lnTo>
                <a:lnTo>
                  <a:pt x="587" y="307"/>
                </a:lnTo>
                <a:lnTo>
                  <a:pt x="591" y="307"/>
                </a:lnTo>
                <a:lnTo>
                  <a:pt x="591" y="301"/>
                </a:lnTo>
                <a:lnTo>
                  <a:pt x="591" y="298"/>
                </a:lnTo>
                <a:lnTo>
                  <a:pt x="595" y="294"/>
                </a:lnTo>
                <a:lnTo>
                  <a:pt x="599" y="290"/>
                </a:lnTo>
                <a:lnTo>
                  <a:pt x="599" y="288"/>
                </a:lnTo>
                <a:lnTo>
                  <a:pt x="602" y="288"/>
                </a:lnTo>
                <a:lnTo>
                  <a:pt x="606" y="288"/>
                </a:lnTo>
                <a:lnTo>
                  <a:pt x="606" y="282"/>
                </a:lnTo>
                <a:lnTo>
                  <a:pt x="606" y="278"/>
                </a:lnTo>
                <a:lnTo>
                  <a:pt x="608" y="276"/>
                </a:lnTo>
                <a:lnTo>
                  <a:pt x="610" y="274"/>
                </a:lnTo>
                <a:lnTo>
                  <a:pt x="612" y="276"/>
                </a:lnTo>
                <a:lnTo>
                  <a:pt x="618" y="276"/>
                </a:lnTo>
                <a:lnTo>
                  <a:pt x="616" y="274"/>
                </a:lnTo>
                <a:lnTo>
                  <a:pt x="614" y="273"/>
                </a:lnTo>
                <a:lnTo>
                  <a:pt x="618" y="271"/>
                </a:lnTo>
                <a:lnTo>
                  <a:pt x="622" y="269"/>
                </a:lnTo>
                <a:lnTo>
                  <a:pt x="618" y="269"/>
                </a:lnTo>
                <a:lnTo>
                  <a:pt x="618" y="267"/>
                </a:lnTo>
                <a:lnTo>
                  <a:pt x="623" y="267"/>
                </a:lnTo>
                <a:lnTo>
                  <a:pt x="629" y="269"/>
                </a:lnTo>
                <a:lnTo>
                  <a:pt x="633" y="265"/>
                </a:lnTo>
                <a:lnTo>
                  <a:pt x="637" y="263"/>
                </a:lnTo>
                <a:lnTo>
                  <a:pt x="637" y="259"/>
                </a:lnTo>
                <a:lnTo>
                  <a:pt x="639" y="257"/>
                </a:lnTo>
                <a:lnTo>
                  <a:pt x="635" y="255"/>
                </a:lnTo>
                <a:lnTo>
                  <a:pt x="633" y="253"/>
                </a:lnTo>
                <a:lnTo>
                  <a:pt x="633" y="250"/>
                </a:lnTo>
                <a:lnTo>
                  <a:pt x="637" y="251"/>
                </a:lnTo>
                <a:lnTo>
                  <a:pt x="641" y="251"/>
                </a:lnTo>
                <a:lnTo>
                  <a:pt x="641" y="244"/>
                </a:lnTo>
                <a:lnTo>
                  <a:pt x="643" y="236"/>
                </a:lnTo>
                <a:lnTo>
                  <a:pt x="646" y="236"/>
                </a:lnTo>
                <a:lnTo>
                  <a:pt x="650" y="236"/>
                </a:lnTo>
                <a:lnTo>
                  <a:pt x="650" y="232"/>
                </a:lnTo>
                <a:lnTo>
                  <a:pt x="652" y="232"/>
                </a:lnTo>
                <a:lnTo>
                  <a:pt x="658" y="232"/>
                </a:lnTo>
                <a:lnTo>
                  <a:pt x="660" y="236"/>
                </a:lnTo>
                <a:lnTo>
                  <a:pt x="662" y="236"/>
                </a:lnTo>
                <a:lnTo>
                  <a:pt x="671" y="232"/>
                </a:lnTo>
                <a:lnTo>
                  <a:pt x="673" y="232"/>
                </a:lnTo>
                <a:lnTo>
                  <a:pt x="677" y="230"/>
                </a:lnTo>
                <a:lnTo>
                  <a:pt x="677" y="227"/>
                </a:lnTo>
                <a:lnTo>
                  <a:pt x="675" y="223"/>
                </a:lnTo>
                <a:lnTo>
                  <a:pt x="677" y="221"/>
                </a:lnTo>
                <a:lnTo>
                  <a:pt x="677" y="219"/>
                </a:lnTo>
                <a:lnTo>
                  <a:pt x="679" y="219"/>
                </a:lnTo>
                <a:lnTo>
                  <a:pt x="679" y="217"/>
                </a:lnTo>
                <a:lnTo>
                  <a:pt x="679" y="215"/>
                </a:lnTo>
                <a:lnTo>
                  <a:pt x="660" y="213"/>
                </a:lnTo>
                <a:lnTo>
                  <a:pt x="639" y="213"/>
                </a:lnTo>
                <a:lnTo>
                  <a:pt x="645" y="211"/>
                </a:lnTo>
                <a:lnTo>
                  <a:pt x="648" y="209"/>
                </a:lnTo>
                <a:lnTo>
                  <a:pt x="648" y="207"/>
                </a:lnTo>
                <a:lnTo>
                  <a:pt x="650" y="202"/>
                </a:lnTo>
                <a:lnTo>
                  <a:pt x="652" y="202"/>
                </a:lnTo>
                <a:lnTo>
                  <a:pt x="652" y="205"/>
                </a:lnTo>
                <a:lnTo>
                  <a:pt x="662" y="205"/>
                </a:lnTo>
                <a:lnTo>
                  <a:pt x="670" y="205"/>
                </a:lnTo>
                <a:lnTo>
                  <a:pt x="677" y="209"/>
                </a:lnTo>
                <a:lnTo>
                  <a:pt x="685" y="215"/>
                </a:lnTo>
                <a:lnTo>
                  <a:pt x="685" y="211"/>
                </a:lnTo>
                <a:lnTo>
                  <a:pt x="685" y="209"/>
                </a:lnTo>
                <a:lnTo>
                  <a:pt x="687" y="207"/>
                </a:lnTo>
                <a:lnTo>
                  <a:pt x="691" y="205"/>
                </a:lnTo>
                <a:lnTo>
                  <a:pt x="687" y="198"/>
                </a:lnTo>
                <a:lnTo>
                  <a:pt x="687" y="192"/>
                </a:lnTo>
                <a:lnTo>
                  <a:pt x="693" y="190"/>
                </a:lnTo>
                <a:lnTo>
                  <a:pt x="698" y="190"/>
                </a:lnTo>
                <a:lnTo>
                  <a:pt x="702" y="196"/>
                </a:lnTo>
                <a:lnTo>
                  <a:pt x="712" y="200"/>
                </a:lnTo>
                <a:lnTo>
                  <a:pt x="718" y="200"/>
                </a:lnTo>
                <a:lnTo>
                  <a:pt x="718" y="198"/>
                </a:lnTo>
                <a:lnTo>
                  <a:pt x="716" y="194"/>
                </a:lnTo>
                <a:lnTo>
                  <a:pt x="712" y="192"/>
                </a:lnTo>
                <a:lnTo>
                  <a:pt x="712" y="188"/>
                </a:lnTo>
                <a:lnTo>
                  <a:pt x="714" y="188"/>
                </a:lnTo>
                <a:lnTo>
                  <a:pt x="718" y="186"/>
                </a:lnTo>
                <a:lnTo>
                  <a:pt x="718" y="190"/>
                </a:lnTo>
                <a:lnTo>
                  <a:pt x="721" y="192"/>
                </a:lnTo>
                <a:lnTo>
                  <a:pt x="725" y="194"/>
                </a:lnTo>
                <a:lnTo>
                  <a:pt x="729" y="188"/>
                </a:lnTo>
                <a:lnTo>
                  <a:pt x="733" y="184"/>
                </a:lnTo>
                <a:lnTo>
                  <a:pt x="735" y="184"/>
                </a:lnTo>
                <a:lnTo>
                  <a:pt x="739" y="184"/>
                </a:lnTo>
                <a:lnTo>
                  <a:pt x="741" y="180"/>
                </a:lnTo>
                <a:lnTo>
                  <a:pt x="750" y="177"/>
                </a:lnTo>
                <a:lnTo>
                  <a:pt x="762" y="173"/>
                </a:lnTo>
                <a:lnTo>
                  <a:pt x="760" y="167"/>
                </a:lnTo>
                <a:lnTo>
                  <a:pt x="762" y="163"/>
                </a:lnTo>
                <a:lnTo>
                  <a:pt x="754" y="161"/>
                </a:lnTo>
                <a:lnTo>
                  <a:pt x="748" y="157"/>
                </a:lnTo>
                <a:lnTo>
                  <a:pt x="746" y="156"/>
                </a:lnTo>
                <a:lnTo>
                  <a:pt x="744" y="152"/>
                </a:lnTo>
                <a:lnTo>
                  <a:pt x="742" y="148"/>
                </a:lnTo>
                <a:lnTo>
                  <a:pt x="744" y="144"/>
                </a:lnTo>
                <a:lnTo>
                  <a:pt x="746" y="142"/>
                </a:lnTo>
                <a:lnTo>
                  <a:pt x="746" y="140"/>
                </a:lnTo>
                <a:lnTo>
                  <a:pt x="750" y="138"/>
                </a:lnTo>
                <a:lnTo>
                  <a:pt x="752" y="136"/>
                </a:lnTo>
                <a:lnTo>
                  <a:pt x="748" y="136"/>
                </a:lnTo>
                <a:lnTo>
                  <a:pt x="746" y="136"/>
                </a:lnTo>
                <a:lnTo>
                  <a:pt x="746" y="134"/>
                </a:lnTo>
                <a:lnTo>
                  <a:pt x="748" y="132"/>
                </a:lnTo>
                <a:lnTo>
                  <a:pt x="752" y="127"/>
                </a:lnTo>
                <a:lnTo>
                  <a:pt x="754" y="125"/>
                </a:lnTo>
                <a:lnTo>
                  <a:pt x="752" y="121"/>
                </a:lnTo>
                <a:lnTo>
                  <a:pt x="752" y="119"/>
                </a:lnTo>
                <a:lnTo>
                  <a:pt x="748" y="121"/>
                </a:lnTo>
                <a:lnTo>
                  <a:pt x="746" y="123"/>
                </a:lnTo>
                <a:lnTo>
                  <a:pt x="742" y="121"/>
                </a:lnTo>
                <a:lnTo>
                  <a:pt x="741" y="121"/>
                </a:lnTo>
                <a:lnTo>
                  <a:pt x="739" y="115"/>
                </a:lnTo>
                <a:lnTo>
                  <a:pt x="737" y="108"/>
                </a:lnTo>
                <a:lnTo>
                  <a:pt x="721" y="108"/>
                </a:lnTo>
                <a:lnTo>
                  <a:pt x="704" y="106"/>
                </a:lnTo>
                <a:lnTo>
                  <a:pt x="708" y="117"/>
                </a:lnTo>
                <a:lnTo>
                  <a:pt x="714" y="131"/>
                </a:lnTo>
                <a:lnTo>
                  <a:pt x="712" y="131"/>
                </a:lnTo>
                <a:lnTo>
                  <a:pt x="712" y="134"/>
                </a:lnTo>
                <a:lnTo>
                  <a:pt x="708" y="134"/>
                </a:lnTo>
                <a:lnTo>
                  <a:pt x="704" y="134"/>
                </a:lnTo>
                <a:lnTo>
                  <a:pt x="702" y="142"/>
                </a:lnTo>
                <a:lnTo>
                  <a:pt x="702" y="150"/>
                </a:lnTo>
                <a:lnTo>
                  <a:pt x="698" y="150"/>
                </a:lnTo>
                <a:lnTo>
                  <a:pt x="693" y="161"/>
                </a:lnTo>
                <a:lnTo>
                  <a:pt x="685" y="173"/>
                </a:lnTo>
                <a:lnTo>
                  <a:pt x="683" y="173"/>
                </a:lnTo>
                <a:lnTo>
                  <a:pt x="677" y="173"/>
                </a:lnTo>
                <a:lnTo>
                  <a:pt x="675" y="169"/>
                </a:lnTo>
                <a:lnTo>
                  <a:pt x="673" y="163"/>
                </a:lnTo>
                <a:lnTo>
                  <a:pt x="670" y="161"/>
                </a:lnTo>
                <a:lnTo>
                  <a:pt x="668" y="159"/>
                </a:lnTo>
                <a:lnTo>
                  <a:pt x="664" y="154"/>
                </a:lnTo>
                <a:lnTo>
                  <a:pt x="662" y="150"/>
                </a:lnTo>
                <a:lnTo>
                  <a:pt x="668" y="140"/>
                </a:lnTo>
                <a:lnTo>
                  <a:pt x="671" y="131"/>
                </a:lnTo>
                <a:lnTo>
                  <a:pt x="673" y="129"/>
                </a:lnTo>
                <a:lnTo>
                  <a:pt x="670" y="123"/>
                </a:lnTo>
                <a:lnTo>
                  <a:pt x="668" y="117"/>
                </a:lnTo>
                <a:lnTo>
                  <a:pt x="662" y="119"/>
                </a:lnTo>
                <a:lnTo>
                  <a:pt x="656" y="121"/>
                </a:lnTo>
                <a:lnTo>
                  <a:pt x="654" y="131"/>
                </a:lnTo>
                <a:lnTo>
                  <a:pt x="654" y="140"/>
                </a:lnTo>
                <a:lnTo>
                  <a:pt x="650" y="140"/>
                </a:lnTo>
                <a:lnTo>
                  <a:pt x="648" y="142"/>
                </a:lnTo>
                <a:lnTo>
                  <a:pt x="648" y="144"/>
                </a:lnTo>
                <a:lnTo>
                  <a:pt x="648" y="148"/>
                </a:lnTo>
                <a:lnTo>
                  <a:pt x="645" y="148"/>
                </a:lnTo>
                <a:lnTo>
                  <a:pt x="643" y="148"/>
                </a:lnTo>
                <a:lnTo>
                  <a:pt x="643" y="144"/>
                </a:lnTo>
                <a:lnTo>
                  <a:pt x="645" y="142"/>
                </a:lnTo>
                <a:lnTo>
                  <a:pt x="639" y="131"/>
                </a:lnTo>
                <a:lnTo>
                  <a:pt x="637" y="121"/>
                </a:lnTo>
                <a:lnTo>
                  <a:pt x="629" y="119"/>
                </a:lnTo>
                <a:lnTo>
                  <a:pt x="622" y="117"/>
                </a:lnTo>
                <a:lnTo>
                  <a:pt x="616" y="109"/>
                </a:lnTo>
                <a:lnTo>
                  <a:pt x="618" y="106"/>
                </a:lnTo>
                <a:lnTo>
                  <a:pt x="625" y="100"/>
                </a:lnTo>
                <a:lnTo>
                  <a:pt x="623" y="96"/>
                </a:lnTo>
                <a:lnTo>
                  <a:pt x="622" y="96"/>
                </a:lnTo>
                <a:lnTo>
                  <a:pt x="620" y="98"/>
                </a:lnTo>
                <a:lnTo>
                  <a:pt x="620" y="100"/>
                </a:lnTo>
                <a:lnTo>
                  <a:pt x="618" y="100"/>
                </a:lnTo>
                <a:lnTo>
                  <a:pt x="618" y="96"/>
                </a:lnTo>
                <a:lnTo>
                  <a:pt x="620" y="90"/>
                </a:lnTo>
                <a:lnTo>
                  <a:pt x="625" y="92"/>
                </a:lnTo>
                <a:lnTo>
                  <a:pt x="631" y="94"/>
                </a:lnTo>
                <a:lnTo>
                  <a:pt x="631" y="90"/>
                </a:lnTo>
                <a:lnTo>
                  <a:pt x="633" y="88"/>
                </a:lnTo>
                <a:lnTo>
                  <a:pt x="629" y="88"/>
                </a:lnTo>
                <a:lnTo>
                  <a:pt x="627" y="88"/>
                </a:lnTo>
                <a:lnTo>
                  <a:pt x="627" y="85"/>
                </a:lnTo>
                <a:lnTo>
                  <a:pt x="623" y="83"/>
                </a:lnTo>
                <a:lnTo>
                  <a:pt x="620" y="83"/>
                </a:lnTo>
                <a:lnTo>
                  <a:pt x="616" y="79"/>
                </a:lnTo>
                <a:lnTo>
                  <a:pt x="614" y="75"/>
                </a:lnTo>
                <a:lnTo>
                  <a:pt x="606" y="73"/>
                </a:lnTo>
                <a:lnTo>
                  <a:pt x="600" y="71"/>
                </a:lnTo>
                <a:lnTo>
                  <a:pt x="600" y="67"/>
                </a:lnTo>
                <a:lnTo>
                  <a:pt x="595" y="65"/>
                </a:lnTo>
                <a:lnTo>
                  <a:pt x="591" y="63"/>
                </a:lnTo>
                <a:lnTo>
                  <a:pt x="591" y="60"/>
                </a:lnTo>
                <a:lnTo>
                  <a:pt x="589" y="61"/>
                </a:lnTo>
                <a:lnTo>
                  <a:pt x="587" y="61"/>
                </a:lnTo>
                <a:lnTo>
                  <a:pt x="589" y="56"/>
                </a:lnTo>
                <a:lnTo>
                  <a:pt x="591" y="50"/>
                </a:lnTo>
                <a:lnTo>
                  <a:pt x="595" y="50"/>
                </a:lnTo>
                <a:lnTo>
                  <a:pt x="595" y="44"/>
                </a:lnTo>
                <a:lnTo>
                  <a:pt x="591" y="40"/>
                </a:lnTo>
                <a:lnTo>
                  <a:pt x="595" y="37"/>
                </a:lnTo>
                <a:lnTo>
                  <a:pt x="606" y="35"/>
                </a:lnTo>
                <a:lnTo>
                  <a:pt x="618" y="33"/>
                </a:lnTo>
                <a:lnTo>
                  <a:pt x="623" y="33"/>
                </a:lnTo>
                <a:lnTo>
                  <a:pt x="629" y="31"/>
                </a:lnTo>
                <a:lnTo>
                  <a:pt x="635" y="19"/>
                </a:lnTo>
                <a:lnTo>
                  <a:pt x="641" y="8"/>
                </a:lnTo>
                <a:lnTo>
                  <a:pt x="635" y="6"/>
                </a:lnTo>
                <a:lnTo>
                  <a:pt x="631" y="6"/>
                </a:lnTo>
                <a:lnTo>
                  <a:pt x="623" y="6"/>
                </a:lnTo>
                <a:lnTo>
                  <a:pt x="618" y="8"/>
                </a:lnTo>
                <a:lnTo>
                  <a:pt x="618" y="4"/>
                </a:lnTo>
                <a:lnTo>
                  <a:pt x="606" y="0"/>
                </a:lnTo>
                <a:lnTo>
                  <a:pt x="595" y="0"/>
                </a:lnTo>
                <a:lnTo>
                  <a:pt x="593" y="2"/>
                </a:lnTo>
                <a:lnTo>
                  <a:pt x="593" y="4"/>
                </a:lnTo>
                <a:lnTo>
                  <a:pt x="585" y="4"/>
                </a:lnTo>
                <a:lnTo>
                  <a:pt x="577" y="4"/>
                </a:lnTo>
                <a:lnTo>
                  <a:pt x="575" y="8"/>
                </a:lnTo>
                <a:lnTo>
                  <a:pt x="574" y="12"/>
                </a:lnTo>
                <a:lnTo>
                  <a:pt x="574" y="21"/>
                </a:lnTo>
                <a:lnTo>
                  <a:pt x="575" y="29"/>
                </a:lnTo>
                <a:lnTo>
                  <a:pt x="577" y="33"/>
                </a:lnTo>
                <a:lnTo>
                  <a:pt x="581" y="37"/>
                </a:lnTo>
                <a:lnTo>
                  <a:pt x="579" y="38"/>
                </a:lnTo>
                <a:lnTo>
                  <a:pt x="577" y="40"/>
                </a:lnTo>
                <a:lnTo>
                  <a:pt x="579" y="42"/>
                </a:lnTo>
                <a:lnTo>
                  <a:pt x="583" y="44"/>
                </a:lnTo>
                <a:lnTo>
                  <a:pt x="583" y="56"/>
                </a:lnTo>
                <a:lnTo>
                  <a:pt x="579" y="58"/>
                </a:lnTo>
                <a:lnTo>
                  <a:pt x="575" y="61"/>
                </a:lnTo>
                <a:lnTo>
                  <a:pt x="575" y="63"/>
                </a:lnTo>
                <a:lnTo>
                  <a:pt x="575" y="67"/>
                </a:lnTo>
                <a:lnTo>
                  <a:pt x="579" y="67"/>
                </a:lnTo>
                <a:lnTo>
                  <a:pt x="579" y="71"/>
                </a:lnTo>
                <a:lnTo>
                  <a:pt x="574" y="69"/>
                </a:lnTo>
                <a:lnTo>
                  <a:pt x="572" y="67"/>
                </a:lnTo>
                <a:lnTo>
                  <a:pt x="568" y="73"/>
                </a:lnTo>
                <a:lnTo>
                  <a:pt x="566" y="79"/>
                </a:lnTo>
                <a:lnTo>
                  <a:pt x="566" y="85"/>
                </a:lnTo>
                <a:lnTo>
                  <a:pt x="570" y="90"/>
                </a:lnTo>
                <a:lnTo>
                  <a:pt x="566" y="90"/>
                </a:lnTo>
                <a:lnTo>
                  <a:pt x="564" y="90"/>
                </a:lnTo>
                <a:lnTo>
                  <a:pt x="562" y="92"/>
                </a:lnTo>
                <a:lnTo>
                  <a:pt x="562" y="94"/>
                </a:lnTo>
                <a:lnTo>
                  <a:pt x="568" y="98"/>
                </a:lnTo>
                <a:lnTo>
                  <a:pt x="574" y="104"/>
                </a:lnTo>
                <a:lnTo>
                  <a:pt x="570" y="104"/>
                </a:lnTo>
                <a:lnTo>
                  <a:pt x="568" y="108"/>
                </a:lnTo>
                <a:lnTo>
                  <a:pt x="570" y="109"/>
                </a:lnTo>
                <a:lnTo>
                  <a:pt x="575" y="109"/>
                </a:lnTo>
                <a:lnTo>
                  <a:pt x="575" y="111"/>
                </a:lnTo>
                <a:lnTo>
                  <a:pt x="577" y="111"/>
                </a:lnTo>
                <a:lnTo>
                  <a:pt x="575" y="108"/>
                </a:lnTo>
                <a:lnTo>
                  <a:pt x="577" y="104"/>
                </a:lnTo>
                <a:lnTo>
                  <a:pt x="579" y="104"/>
                </a:lnTo>
                <a:lnTo>
                  <a:pt x="583" y="104"/>
                </a:lnTo>
                <a:lnTo>
                  <a:pt x="589" y="111"/>
                </a:lnTo>
                <a:lnTo>
                  <a:pt x="593" y="113"/>
                </a:lnTo>
                <a:lnTo>
                  <a:pt x="600" y="111"/>
                </a:lnTo>
                <a:lnTo>
                  <a:pt x="610" y="108"/>
                </a:lnTo>
                <a:lnTo>
                  <a:pt x="610" y="111"/>
                </a:lnTo>
                <a:lnTo>
                  <a:pt x="606" y="111"/>
                </a:lnTo>
                <a:lnTo>
                  <a:pt x="604" y="113"/>
                </a:lnTo>
                <a:lnTo>
                  <a:pt x="602" y="113"/>
                </a:lnTo>
                <a:lnTo>
                  <a:pt x="600" y="117"/>
                </a:lnTo>
                <a:lnTo>
                  <a:pt x="602" y="123"/>
                </a:lnTo>
                <a:lnTo>
                  <a:pt x="599" y="121"/>
                </a:lnTo>
                <a:lnTo>
                  <a:pt x="597" y="121"/>
                </a:lnTo>
                <a:lnTo>
                  <a:pt x="593" y="121"/>
                </a:lnTo>
                <a:lnTo>
                  <a:pt x="591" y="121"/>
                </a:lnTo>
                <a:lnTo>
                  <a:pt x="589" y="127"/>
                </a:lnTo>
                <a:lnTo>
                  <a:pt x="589" y="136"/>
                </a:lnTo>
                <a:lnTo>
                  <a:pt x="593" y="134"/>
                </a:lnTo>
                <a:lnTo>
                  <a:pt x="599" y="134"/>
                </a:lnTo>
                <a:lnTo>
                  <a:pt x="599" y="136"/>
                </a:lnTo>
                <a:lnTo>
                  <a:pt x="600" y="140"/>
                </a:lnTo>
                <a:lnTo>
                  <a:pt x="595" y="140"/>
                </a:lnTo>
                <a:lnTo>
                  <a:pt x="591" y="142"/>
                </a:lnTo>
                <a:lnTo>
                  <a:pt x="591" y="144"/>
                </a:lnTo>
                <a:lnTo>
                  <a:pt x="581" y="150"/>
                </a:lnTo>
                <a:lnTo>
                  <a:pt x="574" y="157"/>
                </a:lnTo>
                <a:lnTo>
                  <a:pt x="572" y="161"/>
                </a:lnTo>
                <a:lnTo>
                  <a:pt x="570" y="167"/>
                </a:lnTo>
                <a:lnTo>
                  <a:pt x="572" y="171"/>
                </a:lnTo>
                <a:lnTo>
                  <a:pt x="577" y="175"/>
                </a:lnTo>
                <a:lnTo>
                  <a:pt x="575" y="177"/>
                </a:lnTo>
                <a:lnTo>
                  <a:pt x="575" y="179"/>
                </a:lnTo>
                <a:lnTo>
                  <a:pt x="570" y="175"/>
                </a:lnTo>
                <a:lnTo>
                  <a:pt x="566" y="173"/>
                </a:lnTo>
                <a:lnTo>
                  <a:pt x="560" y="167"/>
                </a:lnTo>
                <a:lnTo>
                  <a:pt x="558" y="161"/>
                </a:lnTo>
                <a:lnTo>
                  <a:pt x="558" y="154"/>
                </a:lnTo>
                <a:lnTo>
                  <a:pt x="558" y="146"/>
                </a:lnTo>
                <a:lnTo>
                  <a:pt x="556" y="146"/>
                </a:lnTo>
                <a:lnTo>
                  <a:pt x="554" y="148"/>
                </a:lnTo>
                <a:lnTo>
                  <a:pt x="554" y="150"/>
                </a:lnTo>
                <a:lnTo>
                  <a:pt x="552" y="150"/>
                </a:lnTo>
                <a:lnTo>
                  <a:pt x="547" y="144"/>
                </a:lnTo>
                <a:lnTo>
                  <a:pt x="541" y="138"/>
                </a:lnTo>
                <a:lnTo>
                  <a:pt x="539" y="142"/>
                </a:lnTo>
                <a:lnTo>
                  <a:pt x="537" y="146"/>
                </a:lnTo>
                <a:lnTo>
                  <a:pt x="535" y="150"/>
                </a:lnTo>
                <a:lnTo>
                  <a:pt x="539" y="156"/>
                </a:lnTo>
                <a:lnTo>
                  <a:pt x="533" y="157"/>
                </a:lnTo>
                <a:lnTo>
                  <a:pt x="528" y="159"/>
                </a:lnTo>
                <a:lnTo>
                  <a:pt x="522" y="159"/>
                </a:lnTo>
                <a:lnTo>
                  <a:pt x="516" y="157"/>
                </a:lnTo>
                <a:lnTo>
                  <a:pt x="514" y="154"/>
                </a:lnTo>
                <a:lnTo>
                  <a:pt x="504" y="157"/>
                </a:lnTo>
                <a:lnTo>
                  <a:pt x="497" y="161"/>
                </a:lnTo>
                <a:lnTo>
                  <a:pt x="495" y="157"/>
                </a:lnTo>
                <a:lnTo>
                  <a:pt x="489" y="157"/>
                </a:lnTo>
                <a:lnTo>
                  <a:pt x="481" y="156"/>
                </a:lnTo>
                <a:lnTo>
                  <a:pt x="478" y="152"/>
                </a:lnTo>
                <a:lnTo>
                  <a:pt x="474" y="148"/>
                </a:lnTo>
                <a:lnTo>
                  <a:pt x="470" y="150"/>
                </a:lnTo>
                <a:lnTo>
                  <a:pt x="468" y="152"/>
                </a:lnTo>
                <a:lnTo>
                  <a:pt x="468" y="150"/>
                </a:lnTo>
                <a:lnTo>
                  <a:pt x="466" y="152"/>
                </a:lnTo>
                <a:lnTo>
                  <a:pt x="462" y="152"/>
                </a:lnTo>
                <a:lnTo>
                  <a:pt x="462" y="150"/>
                </a:lnTo>
                <a:lnTo>
                  <a:pt x="464" y="148"/>
                </a:lnTo>
                <a:lnTo>
                  <a:pt x="464" y="146"/>
                </a:lnTo>
                <a:lnTo>
                  <a:pt x="460" y="144"/>
                </a:lnTo>
                <a:lnTo>
                  <a:pt x="458" y="144"/>
                </a:lnTo>
                <a:lnTo>
                  <a:pt x="457" y="146"/>
                </a:lnTo>
                <a:lnTo>
                  <a:pt x="453" y="148"/>
                </a:lnTo>
                <a:lnTo>
                  <a:pt x="449" y="138"/>
                </a:lnTo>
                <a:lnTo>
                  <a:pt x="447" y="131"/>
                </a:lnTo>
                <a:lnTo>
                  <a:pt x="428" y="131"/>
                </a:lnTo>
                <a:lnTo>
                  <a:pt x="412" y="132"/>
                </a:lnTo>
                <a:lnTo>
                  <a:pt x="409" y="140"/>
                </a:lnTo>
                <a:lnTo>
                  <a:pt x="407" y="150"/>
                </a:lnTo>
                <a:lnTo>
                  <a:pt x="409" y="148"/>
                </a:lnTo>
                <a:lnTo>
                  <a:pt x="412" y="148"/>
                </a:lnTo>
                <a:lnTo>
                  <a:pt x="412" y="150"/>
                </a:lnTo>
                <a:lnTo>
                  <a:pt x="416" y="150"/>
                </a:lnTo>
                <a:lnTo>
                  <a:pt x="414" y="144"/>
                </a:lnTo>
                <a:lnTo>
                  <a:pt x="418" y="144"/>
                </a:lnTo>
                <a:lnTo>
                  <a:pt x="422" y="146"/>
                </a:lnTo>
                <a:lnTo>
                  <a:pt x="424" y="142"/>
                </a:lnTo>
                <a:lnTo>
                  <a:pt x="426" y="140"/>
                </a:lnTo>
                <a:lnTo>
                  <a:pt x="430" y="142"/>
                </a:lnTo>
                <a:lnTo>
                  <a:pt x="435" y="142"/>
                </a:lnTo>
                <a:lnTo>
                  <a:pt x="422" y="150"/>
                </a:lnTo>
                <a:lnTo>
                  <a:pt x="410" y="159"/>
                </a:lnTo>
                <a:lnTo>
                  <a:pt x="412" y="163"/>
                </a:lnTo>
                <a:lnTo>
                  <a:pt x="414" y="167"/>
                </a:lnTo>
                <a:lnTo>
                  <a:pt x="412" y="171"/>
                </a:lnTo>
                <a:lnTo>
                  <a:pt x="412" y="173"/>
                </a:lnTo>
                <a:lnTo>
                  <a:pt x="414" y="175"/>
                </a:lnTo>
                <a:lnTo>
                  <a:pt x="416" y="177"/>
                </a:lnTo>
                <a:lnTo>
                  <a:pt x="418" y="177"/>
                </a:lnTo>
                <a:lnTo>
                  <a:pt x="416" y="179"/>
                </a:lnTo>
                <a:lnTo>
                  <a:pt x="414" y="179"/>
                </a:lnTo>
                <a:lnTo>
                  <a:pt x="412" y="180"/>
                </a:lnTo>
                <a:lnTo>
                  <a:pt x="412" y="184"/>
                </a:lnTo>
                <a:lnTo>
                  <a:pt x="409" y="182"/>
                </a:lnTo>
                <a:lnTo>
                  <a:pt x="407" y="180"/>
                </a:lnTo>
                <a:lnTo>
                  <a:pt x="405" y="169"/>
                </a:lnTo>
                <a:lnTo>
                  <a:pt x="403" y="167"/>
                </a:lnTo>
                <a:lnTo>
                  <a:pt x="401" y="169"/>
                </a:lnTo>
                <a:lnTo>
                  <a:pt x="401" y="173"/>
                </a:lnTo>
                <a:lnTo>
                  <a:pt x="399" y="165"/>
                </a:lnTo>
                <a:lnTo>
                  <a:pt x="397" y="157"/>
                </a:lnTo>
                <a:lnTo>
                  <a:pt x="393" y="157"/>
                </a:lnTo>
                <a:lnTo>
                  <a:pt x="389" y="157"/>
                </a:lnTo>
                <a:lnTo>
                  <a:pt x="385" y="154"/>
                </a:lnTo>
                <a:lnTo>
                  <a:pt x="385" y="150"/>
                </a:lnTo>
                <a:lnTo>
                  <a:pt x="380" y="154"/>
                </a:lnTo>
                <a:lnTo>
                  <a:pt x="376" y="157"/>
                </a:lnTo>
                <a:lnTo>
                  <a:pt x="374" y="157"/>
                </a:lnTo>
                <a:lnTo>
                  <a:pt x="374" y="156"/>
                </a:lnTo>
                <a:lnTo>
                  <a:pt x="357" y="159"/>
                </a:lnTo>
                <a:lnTo>
                  <a:pt x="336" y="161"/>
                </a:lnTo>
                <a:lnTo>
                  <a:pt x="332" y="159"/>
                </a:lnTo>
                <a:lnTo>
                  <a:pt x="332" y="154"/>
                </a:lnTo>
                <a:lnTo>
                  <a:pt x="332" y="150"/>
                </a:lnTo>
                <a:lnTo>
                  <a:pt x="336" y="150"/>
                </a:lnTo>
                <a:lnTo>
                  <a:pt x="334" y="148"/>
                </a:lnTo>
                <a:lnTo>
                  <a:pt x="334" y="146"/>
                </a:lnTo>
                <a:lnTo>
                  <a:pt x="339" y="146"/>
                </a:lnTo>
                <a:lnTo>
                  <a:pt x="345" y="146"/>
                </a:lnTo>
                <a:lnTo>
                  <a:pt x="338" y="136"/>
                </a:lnTo>
                <a:lnTo>
                  <a:pt x="330" y="131"/>
                </a:lnTo>
                <a:lnTo>
                  <a:pt x="320" y="132"/>
                </a:lnTo>
                <a:lnTo>
                  <a:pt x="313" y="136"/>
                </a:lnTo>
                <a:lnTo>
                  <a:pt x="307" y="132"/>
                </a:lnTo>
                <a:lnTo>
                  <a:pt x="303" y="131"/>
                </a:lnTo>
                <a:lnTo>
                  <a:pt x="295" y="131"/>
                </a:lnTo>
                <a:lnTo>
                  <a:pt x="290" y="129"/>
                </a:lnTo>
                <a:lnTo>
                  <a:pt x="288" y="125"/>
                </a:lnTo>
                <a:lnTo>
                  <a:pt x="288" y="123"/>
                </a:lnTo>
                <a:lnTo>
                  <a:pt x="284" y="123"/>
                </a:lnTo>
                <a:lnTo>
                  <a:pt x="282" y="125"/>
                </a:lnTo>
                <a:lnTo>
                  <a:pt x="278" y="121"/>
                </a:lnTo>
                <a:lnTo>
                  <a:pt x="268" y="117"/>
                </a:lnTo>
                <a:lnTo>
                  <a:pt x="259" y="111"/>
                </a:lnTo>
                <a:lnTo>
                  <a:pt x="247" y="109"/>
                </a:lnTo>
                <a:lnTo>
                  <a:pt x="238" y="109"/>
                </a:lnTo>
                <a:lnTo>
                  <a:pt x="238" y="113"/>
                </a:lnTo>
                <a:lnTo>
                  <a:pt x="232" y="115"/>
                </a:lnTo>
                <a:lnTo>
                  <a:pt x="226" y="119"/>
                </a:lnTo>
                <a:lnTo>
                  <a:pt x="222" y="108"/>
                </a:lnTo>
                <a:lnTo>
                  <a:pt x="222" y="100"/>
                </a:lnTo>
                <a:lnTo>
                  <a:pt x="220" y="102"/>
                </a:lnTo>
                <a:lnTo>
                  <a:pt x="219" y="104"/>
                </a:lnTo>
                <a:lnTo>
                  <a:pt x="219" y="111"/>
                </a:lnTo>
                <a:lnTo>
                  <a:pt x="217" y="121"/>
                </a:lnTo>
                <a:lnTo>
                  <a:pt x="213" y="121"/>
                </a:lnTo>
                <a:lnTo>
                  <a:pt x="201" y="111"/>
                </a:lnTo>
                <a:lnTo>
                  <a:pt x="192" y="102"/>
                </a:lnTo>
                <a:lnTo>
                  <a:pt x="192" y="98"/>
                </a:lnTo>
                <a:lnTo>
                  <a:pt x="188" y="98"/>
                </a:lnTo>
                <a:lnTo>
                  <a:pt x="188" y="96"/>
                </a:lnTo>
                <a:lnTo>
                  <a:pt x="176" y="88"/>
                </a:lnTo>
                <a:lnTo>
                  <a:pt x="167" y="79"/>
                </a:lnTo>
                <a:lnTo>
                  <a:pt x="165" y="83"/>
                </a:lnTo>
                <a:lnTo>
                  <a:pt x="165" y="88"/>
                </a:lnTo>
                <a:lnTo>
                  <a:pt x="167" y="88"/>
                </a:lnTo>
                <a:lnTo>
                  <a:pt x="167" y="90"/>
                </a:lnTo>
                <a:lnTo>
                  <a:pt x="165" y="92"/>
                </a:lnTo>
                <a:lnTo>
                  <a:pt x="161" y="100"/>
                </a:lnTo>
                <a:lnTo>
                  <a:pt x="159" y="106"/>
                </a:lnTo>
                <a:lnTo>
                  <a:pt x="155" y="104"/>
                </a:lnTo>
                <a:lnTo>
                  <a:pt x="151" y="104"/>
                </a:lnTo>
                <a:lnTo>
                  <a:pt x="146" y="106"/>
                </a:lnTo>
                <a:lnTo>
                  <a:pt x="142" y="109"/>
                </a:lnTo>
                <a:lnTo>
                  <a:pt x="142" y="115"/>
                </a:lnTo>
                <a:lnTo>
                  <a:pt x="140" y="121"/>
                </a:lnTo>
                <a:lnTo>
                  <a:pt x="138" y="121"/>
                </a:lnTo>
                <a:lnTo>
                  <a:pt x="138" y="119"/>
                </a:lnTo>
                <a:lnTo>
                  <a:pt x="136" y="117"/>
                </a:lnTo>
                <a:lnTo>
                  <a:pt x="132" y="119"/>
                </a:lnTo>
                <a:lnTo>
                  <a:pt x="130" y="121"/>
                </a:lnTo>
                <a:lnTo>
                  <a:pt x="130" y="117"/>
                </a:lnTo>
                <a:lnTo>
                  <a:pt x="123" y="119"/>
                </a:lnTo>
                <a:lnTo>
                  <a:pt x="119" y="123"/>
                </a:lnTo>
                <a:lnTo>
                  <a:pt x="115" y="134"/>
                </a:lnTo>
                <a:lnTo>
                  <a:pt x="111" y="134"/>
                </a:lnTo>
                <a:lnTo>
                  <a:pt x="107" y="136"/>
                </a:lnTo>
                <a:lnTo>
                  <a:pt x="107" y="134"/>
                </a:lnTo>
                <a:lnTo>
                  <a:pt x="105" y="134"/>
                </a:lnTo>
                <a:lnTo>
                  <a:pt x="111" y="123"/>
                </a:lnTo>
                <a:lnTo>
                  <a:pt x="119" y="111"/>
                </a:lnTo>
                <a:lnTo>
                  <a:pt x="128" y="109"/>
                </a:lnTo>
                <a:lnTo>
                  <a:pt x="140" y="106"/>
                </a:lnTo>
                <a:lnTo>
                  <a:pt x="148" y="100"/>
                </a:lnTo>
                <a:lnTo>
                  <a:pt x="148" y="96"/>
                </a:lnTo>
                <a:lnTo>
                  <a:pt x="144" y="94"/>
                </a:lnTo>
                <a:lnTo>
                  <a:pt x="134" y="94"/>
                </a:lnTo>
                <a:lnTo>
                  <a:pt x="130" y="100"/>
                </a:lnTo>
                <a:lnTo>
                  <a:pt x="130" y="106"/>
                </a:lnTo>
                <a:lnTo>
                  <a:pt x="126" y="104"/>
                </a:lnTo>
                <a:lnTo>
                  <a:pt x="124" y="102"/>
                </a:lnTo>
                <a:lnTo>
                  <a:pt x="115" y="104"/>
                </a:lnTo>
                <a:lnTo>
                  <a:pt x="107" y="108"/>
                </a:lnTo>
                <a:lnTo>
                  <a:pt x="105" y="111"/>
                </a:lnTo>
                <a:lnTo>
                  <a:pt x="105" y="115"/>
                </a:lnTo>
                <a:lnTo>
                  <a:pt x="100" y="115"/>
                </a:lnTo>
                <a:lnTo>
                  <a:pt x="98" y="117"/>
                </a:lnTo>
                <a:lnTo>
                  <a:pt x="96" y="113"/>
                </a:lnTo>
                <a:lnTo>
                  <a:pt x="98" y="111"/>
                </a:lnTo>
                <a:lnTo>
                  <a:pt x="92" y="109"/>
                </a:lnTo>
                <a:lnTo>
                  <a:pt x="90" y="108"/>
                </a:lnTo>
                <a:lnTo>
                  <a:pt x="88" y="113"/>
                </a:lnTo>
                <a:lnTo>
                  <a:pt x="88" y="119"/>
                </a:lnTo>
                <a:lnTo>
                  <a:pt x="86" y="119"/>
                </a:lnTo>
                <a:lnTo>
                  <a:pt x="86" y="117"/>
                </a:lnTo>
                <a:lnTo>
                  <a:pt x="82" y="117"/>
                </a:lnTo>
                <a:lnTo>
                  <a:pt x="82" y="119"/>
                </a:lnTo>
                <a:lnTo>
                  <a:pt x="82" y="121"/>
                </a:lnTo>
                <a:lnTo>
                  <a:pt x="82" y="123"/>
                </a:lnTo>
                <a:lnTo>
                  <a:pt x="77" y="123"/>
                </a:lnTo>
                <a:lnTo>
                  <a:pt x="71" y="121"/>
                </a:lnTo>
                <a:lnTo>
                  <a:pt x="69" y="123"/>
                </a:lnTo>
                <a:lnTo>
                  <a:pt x="73" y="125"/>
                </a:lnTo>
                <a:lnTo>
                  <a:pt x="73" y="127"/>
                </a:lnTo>
                <a:lnTo>
                  <a:pt x="75" y="127"/>
                </a:lnTo>
                <a:lnTo>
                  <a:pt x="77" y="129"/>
                </a:lnTo>
                <a:lnTo>
                  <a:pt x="77" y="131"/>
                </a:lnTo>
                <a:lnTo>
                  <a:pt x="77" y="132"/>
                </a:lnTo>
                <a:lnTo>
                  <a:pt x="75" y="132"/>
                </a:lnTo>
                <a:lnTo>
                  <a:pt x="73" y="132"/>
                </a:lnTo>
                <a:lnTo>
                  <a:pt x="71" y="129"/>
                </a:lnTo>
                <a:lnTo>
                  <a:pt x="71" y="127"/>
                </a:lnTo>
                <a:lnTo>
                  <a:pt x="65" y="125"/>
                </a:lnTo>
                <a:lnTo>
                  <a:pt x="61" y="125"/>
                </a:lnTo>
                <a:lnTo>
                  <a:pt x="59" y="121"/>
                </a:lnTo>
                <a:lnTo>
                  <a:pt x="44" y="115"/>
                </a:lnTo>
                <a:lnTo>
                  <a:pt x="32" y="109"/>
                </a:lnTo>
                <a:lnTo>
                  <a:pt x="30" y="108"/>
                </a:lnTo>
                <a:lnTo>
                  <a:pt x="30" y="106"/>
                </a:lnTo>
                <a:lnTo>
                  <a:pt x="21" y="106"/>
                </a:lnTo>
                <a:lnTo>
                  <a:pt x="13" y="108"/>
                </a:lnTo>
                <a:lnTo>
                  <a:pt x="7" y="106"/>
                </a:lnTo>
                <a:lnTo>
                  <a:pt x="0" y="102"/>
                </a:lnTo>
                <a:lnTo>
                  <a:pt x="6" y="307"/>
                </a:lnTo>
                <a:lnTo>
                  <a:pt x="9" y="305"/>
                </a:lnTo>
                <a:lnTo>
                  <a:pt x="17" y="303"/>
                </a:lnTo>
                <a:lnTo>
                  <a:pt x="21" y="307"/>
                </a:lnTo>
                <a:lnTo>
                  <a:pt x="25" y="307"/>
                </a:lnTo>
                <a:lnTo>
                  <a:pt x="30" y="303"/>
                </a:lnTo>
                <a:lnTo>
                  <a:pt x="30" y="307"/>
                </a:lnTo>
                <a:lnTo>
                  <a:pt x="30" y="311"/>
                </a:lnTo>
                <a:lnTo>
                  <a:pt x="32" y="315"/>
                </a:lnTo>
                <a:lnTo>
                  <a:pt x="36" y="321"/>
                </a:lnTo>
                <a:lnTo>
                  <a:pt x="44" y="326"/>
                </a:lnTo>
                <a:lnTo>
                  <a:pt x="52" y="334"/>
                </a:lnTo>
                <a:lnTo>
                  <a:pt x="52" y="336"/>
                </a:lnTo>
                <a:lnTo>
                  <a:pt x="52" y="340"/>
                </a:lnTo>
                <a:lnTo>
                  <a:pt x="53" y="340"/>
                </a:lnTo>
                <a:lnTo>
                  <a:pt x="57" y="336"/>
                </a:lnTo>
                <a:lnTo>
                  <a:pt x="63" y="334"/>
                </a:lnTo>
                <a:lnTo>
                  <a:pt x="69" y="330"/>
                </a:lnTo>
                <a:lnTo>
                  <a:pt x="67" y="324"/>
                </a:lnTo>
                <a:lnTo>
                  <a:pt x="69" y="322"/>
                </a:lnTo>
                <a:lnTo>
                  <a:pt x="75" y="321"/>
                </a:lnTo>
                <a:lnTo>
                  <a:pt x="80" y="322"/>
                </a:lnTo>
                <a:lnTo>
                  <a:pt x="84" y="326"/>
                </a:lnTo>
                <a:lnTo>
                  <a:pt x="88" y="330"/>
                </a:lnTo>
                <a:lnTo>
                  <a:pt x="88" y="332"/>
                </a:lnTo>
                <a:lnTo>
                  <a:pt x="90" y="334"/>
                </a:lnTo>
                <a:lnTo>
                  <a:pt x="92" y="336"/>
                </a:lnTo>
                <a:lnTo>
                  <a:pt x="94" y="336"/>
                </a:lnTo>
                <a:lnTo>
                  <a:pt x="101" y="342"/>
                </a:lnTo>
                <a:lnTo>
                  <a:pt x="105" y="347"/>
                </a:lnTo>
                <a:lnTo>
                  <a:pt x="113" y="355"/>
                </a:lnTo>
                <a:lnTo>
                  <a:pt x="123" y="365"/>
                </a:lnTo>
                <a:lnTo>
                  <a:pt x="124" y="372"/>
                </a:lnTo>
                <a:lnTo>
                  <a:pt x="130" y="378"/>
                </a:lnTo>
                <a:lnTo>
                  <a:pt x="134" y="386"/>
                </a:lnTo>
                <a:lnTo>
                  <a:pt x="138" y="392"/>
                </a:lnTo>
                <a:lnTo>
                  <a:pt x="142" y="393"/>
                </a:lnTo>
                <a:lnTo>
                  <a:pt x="146" y="397"/>
                </a:lnTo>
                <a:lnTo>
                  <a:pt x="149" y="399"/>
                </a:lnTo>
                <a:lnTo>
                  <a:pt x="153" y="401"/>
                </a:lnTo>
                <a:lnTo>
                  <a:pt x="155" y="403"/>
                </a:lnTo>
                <a:lnTo>
                  <a:pt x="157" y="403"/>
                </a:lnTo>
                <a:lnTo>
                  <a:pt x="159" y="409"/>
                </a:lnTo>
                <a:lnTo>
                  <a:pt x="161" y="411"/>
                </a:lnTo>
                <a:lnTo>
                  <a:pt x="161" y="415"/>
                </a:lnTo>
                <a:lnTo>
                  <a:pt x="159" y="418"/>
                </a:lnTo>
                <a:lnTo>
                  <a:pt x="161" y="420"/>
                </a:lnTo>
                <a:lnTo>
                  <a:pt x="159" y="424"/>
                </a:lnTo>
                <a:lnTo>
                  <a:pt x="157" y="428"/>
                </a:lnTo>
                <a:lnTo>
                  <a:pt x="155" y="428"/>
                </a:lnTo>
                <a:lnTo>
                  <a:pt x="157" y="430"/>
                </a:lnTo>
                <a:lnTo>
                  <a:pt x="153" y="432"/>
                </a:lnTo>
                <a:lnTo>
                  <a:pt x="151" y="436"/>
                </a:lnTo>
                <a:lnTo>
                  <a:pt x="149" y="436"/>
                </a:lnTo>
                <a:lnTo>
                  <a:pt x="148" y="436"/>
                </a:lnTo>
                <a:lnTo>
                  <a:pt x="149" y="440"/>
                </a:lnTo>
                <a:lnTo>
                  <a:pt x="148" y="440"/>
                </a:lnTo>
                <a:lnTo>
                  <a:pt x="146" y="443"/>
                </a:lnTo>
                <a:lnTo>
                  <a:pt x="146" y="445"/>
                </a:lnTo>
                <a:lnTo>
                  <a:pt x="151" y="447"/>
                </a:lnTo>
                <a:lnTo>
                  <a:pt x="151" y="455"/>
                </a:lnTo>
                <a:lnTo>
                  <a:pt x="151" y="463"/>
                </a:lnTo>
                <a:lnTo>
                  <a:pt x="153" y="464"/>
                </a:lnTo>
                <a:lnTo>
                  <a:pt x="157" y="466"/>
                </a:lnTo>
                <a:lnTo>
                  <a:pt x="153" y="468"/>
                </a:lnTo>
                <a:lnTo>
                  <a:pt x="155" y="468"/>
                </a:lnTo>
                <a:lnTo>
                  <a:pt x="157" y="468"/>
                </a:lnTo>
                <a:lnTo>
                  <a:pt x="159" y="468"/>
                </a:lnTo>
                <a:lnTo>
                  <a:pt x="159" y="464"/>
                </a:lnTo>
                <a:lnTo>
                  <a:pt x="159" y="463"/>
                </a:lnTo>
                <a:lnTo>
                  <a:pt x="163" y="463"/>
                </a:lnTo>
                <a:lnTo>
                  <a:pt x="167" y="461"/>
                </a:lnTo>
                <a:lnTo>
                  <a:pt x="165" y="464"/>
                </a:lnTo>
                <a:lnTo>
                  <a:pt x="165" y="470"/>
                </a:lnTo>
                <a:lnTo>
                  <a:pt x="161" y="470"/>
                </a:lnTo>
                <a:lnTo>
                  <a:pt x="161" y="474"/>
                </a:lnTo>
                <a:lnTo>
                  <a:pt x="163" y="476"/>
                </a:lnTo>
                <a:lnTo>
                  <a:pt x="165" y="478"/>
                </a:lnTo>
                <a:lnTo>
                  <a:pt x="165" y="482"/>
                </a:lnTo>
                <a:lnTo>
                  <a:pt x="167" y="480"/>
                </a:lnTo>
                <a:lnTo>
                  <a:pt x="167" y="478"/>
                </a:lnTo>
                <a:lnTo>
                  <a:pt x="172" y="482"/>
                </a:lnTo>
                <a:lnTo>
                  <a:pt x="180" y="486"/>
                </a:lnTo>
                <a:lnTo>
                  <a:pt x="180" y="495"/>
                </a:lnTo>
                <a:lnTo>
                  <a:pt x="180" y="509"/>
                </a:lnTo>
                <a:lnTo>
                  <a:pt x="176" y="509"/>
                </a:lnTo>
                <a:lnTo>
                  <a:pt x="172" y="509"/>
                </a:lnTo>
                <a:lnTo>
                  <a:pt x="174" y="516"/>
                </a:lnTo>
                <a:lnTo>
                  <a:pt x="176" y="524"/>
                </a:lnTo>
                <a:lnTo>
                  <a:pt x="184" y="522"/>
                </a:lnTo>
                <a:lnTo>
                  <a:pt x="196" y="524"/>
                </a:lnTo>
                <a:lnTo>
                  <a:pt x="196" y="526"/>
                </a:lnTo>
                <a:lnTo>
                  <a:pt x="196" y="530"/>
                </a:lnTo>
                <a:lnTo>
                  <a:pt x="194" y="532"/>
                </a:lnTo>
                <a:lnTo>
                  <a:pt x="197" y="530"/>
                </a:lnTo>
                <a:lnTo>
                  <a:pt x="201" y="530"/>
                </a:lnTo>
                <a:lnTo>
                  <a:pt x="207" y="534"/>
                </a:lnTo>
                <a:lnTo>
                  <a:pt x="213" y="539"/>
                </a:lnTo>
                <a:lnTo>
                  <a:pt x="213" y="537"/>
                </a:lnTo>
                <a:lnTo>
                  <a:pt x="215" y="537"/>
                </a:lnTo>
                <a:lnTo>
                  <a:pt x="215" y="543"/>
                </a:lnTo>
                <a:lnTo>
                  <a:pt x="219" y="549"/>
                </a:lnTo>
                <a:lnTo>
                  <a:pt x="230" y="551"/>
                </a:lnTo>
                <a:lnTo>
                  <a:pt x="240" y="551"/>
                </a:lnTo>
                <a:lnTo>
                  <a:pt x="242" y="551"/>
                </a:lnTo>
                <a:lnTo>
                  <a:pt x="236" y="541"/>
                </a:lnTo>
                <a:lnTo>
                  <a:pt x="230" y="534"/>
                </a:lnTo>
                <a:lnTo>
                  <a:pt x="220" y="532"/>
                </a:lnTo>
                <a:lnTo>
                  <a:pt x="215" y="528"/>
                </a:lnTo>
                <a:lnTo>
                  <a:pt x="209" y="520"/>
                </a:lnTo>
                <a:lnTo>
                  <a:pt x="209" y="518"/>
                </a:lnTo>
                <a:lnTo>
                  <a:pt x="211" y="516"/>
                </a:lnTo>
                <a:lnTo>
                  <a:pt x="197" y="514"/>
                </a:lnTo>
                <a:lnTo>
                  <a:pt x="203" y="512"/>
                </a:lnTo>
                <a:lnTo>
                  <a:pt x="211" y="512"/>
                </a:lnTo>
                <a:lnTo>
                  <a:pt x="211" y="511"/>
                </a:lnTo>
                <a:lnTo>
                  <a:pt x="215" y="509"/>
                </a:lnTo>
                <a:lnTo>
                  <a:pt x="217" y="514"/>
                </a:lnTo>
                <a:lnTo>
                  <a:pt x="217" y="516"/>
                </a:lnTo>
                <a:lnTo>
                  <a:pt x="220" y="518"/>
                </a:lnTo>
                <a:lnTo>
                  <a:pt x="228" y="520"/>
                </a:lnTo>
                <a:lnTo>
                  <a:pt x="230" y="524"/>
                </a:lnTo>
                <a:lnTo>
                  <a:pt x="228" y="526"/>
                </a:lnTo>
                <a:lnTo>
                  <a:pt x="228" y="528"/>
                </a:lnTo>
                <a:lnTo>
                  <a:pt x="232" y="526"/>
                </a:lnTo>
                <a:lnTo>
                  <a:pt x="236" y="524"/>
                </a:lnTo>
                <a:lnTo>
                  <a:pt x="234" y="528"/>
                </a:lnTo>
                <a:lnTo>
                  <a:pt x="234" y="530"/>
                </a:lnTo>
                <a:lnTo>
                  <a:pt x="240" y="534"/>
                </a:lnTo>
                <a:lnTo>
                  <a:pt x="245" y="539"/>
                </a:lnTo>
                <a:lnTo>
                  <a:pt x="581" y="541"/>
                </a:lnTo>
                <a:lnTo>
                  <a:pt x="581" y="537"/>
                </a:lnTo>
                <a:lnTo>
                  <a:pt x="585" y="535"/>
                </a:lnTo>
                <a:lnTo>
                  <a:pt x="589" y="541"/>
                </a:lnTo>
                <a:lnTo>
                  <a:pt x="591" y="547"/>
                </a:lnTo>
                <a:lnTo>
                  <a:pt x="593" y="547"/>
                </a:lnTo>
                <a:lnTo>
                  <a:pt x="597" y="547"/>
                </a:lnTo>
                <a:lnTo>
                  <a:pt x="602" y="549"/>
                </a:lnTo>
                <a:lnTo>
                  <a:pt x="604" y="549"/>
                </a:lnTo>
                <a:lnTo>
                  <a:pt x="608" y="547"/>
                </a:lnTo>
                <a:lnTo>
                  <a:pt x="612" y="547"/>
                </a:lnTo>
                <a:lnTo>
                  <a:pt x="616" y="549"/>
                </a:lnTo>
                <a:lnTo>
                  <a:pt x="620" y="551"/>
                </a:lnTo>
                <a:lnTo>
                  <a:pt x="623" y="553"/>
                </a:lnTo>
                <a:lnTo>
                  <a:pt x="627" y="553"/>
                </a:lnTo>
                <a:lnTo>
                  <a:pt x="631" y="553"/>
                </a:lnTo>
                <a:lnTo>
                  <a:pt x="635" y="553"/>
                </a:lnTo>
                <a:lnTo>
                  <a:pt x="639" y="553"/>
                </a:lnTo>
                <a:lnTo>
                  <a:pt x="643" y="553"/>
                </a:lnTo>
                <a:lnTo>
                  <a:pt x="645" y="557"/>
                </a:lnTo>
                <a:lnTo>
                  <a:pt x="648" y="557"/>
                </a:lnTo>
                <a:lnTo>
                  <a:pt x="650" y="557"/>
                </a:lnTo>
                <a:close/>
              </a:path>
            </a:pathLst>
          </a:custGeom>
          <a:solidFill>
            <a:srgbClr val="EAEAEA"/>
          </a:solidFill>
          <a:ln w="2520">
            <a:solidFill>
              <a:srgbClr val="C0C0C0"/>
            </a:solidFill>
            <a:round/>
            <a:headEnd/>
            <a:tailEnd/>
          </a:ln>
        </p:spPr>
        <p:txBody>
          <a:bodyPr wrap="none" anchor="ctr"/>
          <a:lstStyle/>
          <a:p>
            <a:endParaRPr lang="en-US"/>
          </a:p>
        </p:txBody>
      </p:sp>
      <p:sp>
        <p:nvSpPr>
          <p:cNvPr id="30933" name="Freeform 215"/>
          <p:cNvSpPr>
            <a:spLocks noChangeArrowheads="1"/>
          </p:cNvSpPr>
          <p:nvPr/>
        </p:nvSpPr>
        <p:spPr bwMode="auto">
          <a:xfrm>
            <a:off x="1162050" y="1892300"/>
            <a:ext cx="1350963" cy="812800"/>
          </a:xfrm>
          <a:custGeom>
            <a:avLst/>
            <a:gdLst>
              <a:gd name="T0" fmla="*/ 2147483647 w 794"/>
              <a:gd name="T1" fmla="*/ 2147483647 h 512"/>
              <a:gd name="T2" fmla="*/ 2147483647 w 794"/>
              <a:gd name="T3" fmla="*/ 2147483647 h 512"/>
              <a:gd name="T4" fmla="*/ 2147483647 w 794"/>
              <a:gd name="T5" fmla="*/ 2147483647 h 512"/>
              <a:gd name="T6" fmla="*/ 2147483647 w 794"/>
              <a:gd name="T7" fmla="*/ 2147483647 h 512"/>
              <a:gd name="T8" fmla="*/ 2147483647 w 794"/>
              <a:gd name="T9" fmla="*/ 2147483647 h 512"/>
              <a:gd name="T10" fmla="*/ 2147483647 w 794"/>
              <a:gd name="T11" fmla="*/ 2147483647 h 512"/>
              <a:gd name="T12" fmla="*/ 2147483647 w 794"/>
              <a:gd name="T13" fmla="*/ 2147483647 h 512"/>
              <a:gd name="T14" fmla="*/ 2147483647 w 794"/>
              <a:gd name="T15" fmla="*/ 2147483647 h 512"/>
              <a:gd name="T16" fmla="*/ 2147483647 w 794"/>
              <a:gd name="T17" fmla="*/ 2147483647 h 512"/>
              <a:gd name="T18" fmla="*/ 2147483647 w 794"/>
              <a:gd name="T19" fmla="*/ 2147483647 h 512"/>
              <a:gd name="T20" fmla="*/ 2147483647 w 794"/>
              <a:gd name="T21" fmla="*/ 2147483647 h 512"/>
              <a:gd name="T22" fmla="*/ 2147483647 w 794"/>
              <a:gd name="T23" fmla="*/ 2147483647 h 512"/>
              <a:gd name="T24" fmla="*/ 2147483647 w 794"/>
              <a:gd name="T25" fmla="*/ 2147483647 h 512"/>
              <a:gd name="T26" fmla="*/ 2147483647 w 794"/>
              <a:gd name="T27" fmla="*/ 2147483647 h 512"/>
              <a:gd name="T28" fmla="*/ 2147483647 w 794"/>
              <a:gd name="T29" fmla="*/ 2147483647 h 512"/>
              <a:gd name="T30" fmla="*/ 2147483647 w 794"/>
              <a:gd name="T31" fmla="*/ 2147483647 h 512"/>
              <a:gd name="T32" fmla="*/ 2147483647 w 794"/>
              <a:gd name="T33" fmla="*/ 2147483647 h 512"/>
              <a:gd name="T34" fmla="*/ 2147483647 w 794"/>
              <a:gd name="T35" fmla="*/ 2147483647 h 512"/>
              <a:gd name="T36" fmla="*/ 2147483647 w 794"/>
              <a:gd name="T37" fmla="*/ 2147483647 h 512"/>
              <a:gd name="T38" fmla="*/ 2147483647 w 794"/>
              <a:gd name="T39" fmla="*/ 2147483647 h 512"/>
              <a:gd name="T40" fmla="*/ 2147483647 w 794"/>
              <a:gd name="T41" fmla="*/ 2147483647 h 512"/>
              <a:gd name="T42" fmla="*/ 2147483647 w 794"/>
              <a:gd name="T43" fmla="*/ 2147483647 h 512"/>
              <a:gd name="T44" fmla="*/ 2147483647 w 794"/>
              <a:gd name="T45" fmla="*/ 2147483647 h 512"/>
              <a:gd name="T46" fmla="*/ 2147483647 w 794"/>
              <a:gd name="T47" fmla="*/ 2147483647 h 512"/>
              <a:gd name="T48" fmla="*/ 2147483647 w 794"/>
              <a:gd name="T49" fmla="*/ 2147483647 h 512"/>
              <a:gd name="T50" fmla="*/ 2147483647 w 794"/>
              <a:gd name="T51" fmla="*/ 2147483647 h 512"/>
              <a:gd name="T52" fmla="*/ 2147483647 w 794"/>
              <a:gd name="T53" fmla="*/ 2147483647 h 512"/>
              <a:gd name="T54" fmla="*/ 2147483647 w 794"/>
              <a:gd name="T55" fmla="*/ 2147483647 h 512"/>
              <a:gd name="T56" fmla="*/ 2147483647 w 794"/>
              <a:gd name="T57" fmla="*/ 2147483647 h 512"/>
              <a:gd name="T58" fmla="*/ 2147483647 w 794"/>
              <a:gd name="T59" fmla="*/ 2147483647 h 512"/>
              <a:gd name="T60" fmla="*/ 2147483647 w 794"/>
              <a:gd name="T61" fmla="*/ 2147483647 h 512"/>
              <a:gd name="T62" fmla="*/ 2147483647 w 794"/>
              <a:gd name="T63" fmla="*/ 2147483647 h 512"/>
              <a:gd name="T64" fmla="*/ 2147483647 w 794"/>
              <a:gd name="T65" fmla="*/ 2147483647 h 512"/>
              <a:gd name="T66" fmla="*/ 2147483647 w 794"/>
              <a:gd name="T67" fmla="*/ 2147483647 h 512"/>
              <a:gd name="T68" fmla="*/ 2147483647 w 794"/>
              <a:gd name="T69" fmla="*/ 2147483647 h 512"/>
              <a:gd name="T70" fmla="*/ 2147483647 w 794"/>
              <a:gd name="T71" fmla="*/ 2147483647 h 512"/>
              <a:gd name="T72" fmla="*/ 2147483647 w 794"/>
              <a:gd name="T73" fmla="*/ 2147483647 h 512"/>
              <a:gd name="T74" fmla="*/ 2147483647 w 794"/>
              <a:gd name="T75" fmla="*/ 2147483647 h 512"/>
              <a:gd name="T76" fmla="*/ 2147483647 w 794"/>
              <a:gd name="T77" fmla="*/ 2147483647 h 512"/>
              <a:gd name="T78" fmla="*/ 2147483647 w 794"/>
              <a:gd name="T79" fmla="*/ 2147483647 h 512"/>
              <a:gd name="T80" fmla="*/ 2147483647 w 794"/>
              <a:gd name="T81" fmla="*/ 2147483647 h 512"/>
              <a:gd name="T82" fmla="*/ 2147483647 w 794"/>
              <a:gd name="T83" fmla="*/ 2147483647 h 512"/>
              <a:gd name="T84" fmla="*/ 2147483647 w 794"/>
              <a:gd name="T85" fmla="*/ 2147483647 h 512"/>
              <a:gd name="T86" fmla="*/ 2147483647 w 794"/>
              <a:gd name="T87" fmla="*/ 2147483647 h 512"/>
              <a:gd name="T88" fmla="*/ 2147483647 w 794"/>
              <a:gd name="T89" fmla="*/ 2147483647 h 512"/>
              <a:gd name="T90" fmla="*/ 2147483647 w 794"/>
              <a:gd name="T91" fmla="*/ 2147483647 h 512"/>
              <a:gd name="T92" fmla="*/ 2147483647 w 794"/>
              <a:gd name="T93" fmla="*/ 2147483647 h 512"/>
              <a:gd name="T94" fmla="*/ 2147483647 w 794"/>
              <a:gd name="T95" fmla="*/ 2147483647 h 512"/>
              <a:gd name="T96" fmla="*/ 2147483647 w 794"/>
              <a:gd name="T97" fmla="*/ 2147483647 h 512"/>
              <a:gd name="T98" fmla="*/ 2147483647 w 794"/>
              <a:gd name="T99" fmla="*/ 2147483647 h 512"/>
              <a:gd name="T100" fmla="*/ 2147483647 w 794"/>
              <a:gd name="T101" fmla="*/ 2147483647 h 512"/>
              <a:gd name="T102" fmla="*/ 2147483647 w 794"/>
              <a:gd name="T103" fmla="*/ 2147483647 h 512"/>
              <a:gd name="T104" fmla="*/ 2147483647 w 794"/>
              <a:gd name="T105" fmla="*/ 2147483647 h 512"/>
              <a:gd name="T106" fmla="*/ 2147483647 w 794"/>
              <a:gd name="T107" fmla="*/ 2147483647 h 512"/>
              <a:gd name="T108" fmla="*/ 2147483647 w 794"/>
              <a:gd name="T109" fmla="*/ 2147483647 h 512"/>
              <a:gd name="T110" fmla="*/ 2147483647 w 794"/>
              <a:gd name="T111" fmla="*/ 2147483647 h 512"/>
              <a:gd name="T112" fmla="*/ 2147483647 w 794"/>
              <a:gd name="T113" fmla="*/ 2147483647 h 512"/>
              <a:gd name="T114" fmla="*/ 2147483647 w 794"/>
              <a:gd name="T115" fmla="*/ 2147483647 h 512"/>
              <a:gd name="T116" fmla="*/ 2147483647 w 794"/>
              <a:gd name="T117" fmla="*/ 2147483647 h 512"/>
              <a:gd name="T118" fmla="*/ 2147483647 w 794"/>
              <a:gd name="T119" fmla="*/ 2147483647 h 512"/>
              <a:gd name="T120" fmla="*/ 2147483647 w 794"/>
              <a:gd name="T121" fmla="*/ 2147483647 h 512"/>
              <a:gd name="T122" fmla="*/ 2147483647 w 794"/>
              <a:gd name="T123" fmla="*/ 2147483647 h 5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4"/>
              <a:gd name="T187" fmla="*/ 0 h 512"/>
              <a:gd name="T188" fmla="*/ 794 w 794"/>
              <a:gd name="T189" fmla="*/ 512 h 5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4" h="512">
                <a:moveTo>
                  <a:pt x="622" y="103"/>
                </a:moveTo>
                <a:lnTo>
                  <a:pt x="622" y="107"/>
                </a:lnTo>
                <a:lnTo>
                  <a:pt x="622" y="111"/>
                </a:lnTo>
                <a:lnTo>
                  <a:pt x="625" y="111"/>
                </a:lnTo>
                <a:lnTo>
                  <a:pt x="631" y="113"/>
                </a:lnTo>
                <a:lnTo>
                  <a:pt x="635" y="113"/>
                </a:lnTo>
                <a:lnTo>
                  <a:pt x="635" y="109"/>
                </a:lnTo>
                <a:lnTo>
                  <a:pt x="637" y="107"/>
                </a:lnTo>
                <a:lnTo>
                  <a:pt x="637" y="105"/>
                </a:lnTo>
                <a:lnTo>
                  <a:pt x="629" y="103"/>
                </a:lnTo>
                <a:lnTo>
                  <a:pt x="622" y="103"/>
                </a:lnTo>
                <a:close/>
                <a:moveTo>
                  <a:pt x="746" y="44"/>
                </a:moveTo>
                <a:lnTo>
                  <a:pt x="748" y="44"/>
                </a:lnTo>
                <a:lnTo>
                  <a:pt x="748" y="42"/>
                </a:lnTo>
                <a:lnTo>
                  <a:pt x="746" y="44"/>
                </a:lnTo>
                <a:lnTo>
                  <a:pt x="748" y="46"/>
                </a:lnTo>
                <a:lnTo>
                  <a:pt x="744" y="48"/>
                </a:lnTo>
                <a:lnTo>
                  <a:pt x="741" y="52"/>
                </a:lnTo>
                <a:lnTo>
                  <a:pt x="733" y="52"/>
                </a:lnTo>
                <a:lnTo>
                  <a:pt x="729" y="50"/>
                </a:lnTo>
                <a:lnTo>
                  <a:pt x="737" y="48"/>
                </a:lnTo>
                <a:lnTo>
                  <a:pt x="744" y="48"/>
                </a:lnTo>
                <a:lnTo>
                  <a:pt x="744" y="44"/>
                </a:lnTo>
                <a:lnTo>
                  <a:pt x="746" y="44"/>
                </a:lnTo>
                <a:close/>
                <a:moveTo>
                  <a:pt x="700" y="19"/>
                </a:moveTo>
                <a:lnTo>
                  <a:pt x="702" y="19"/>
                </a:lnTo>
                <a:lnTo>
                  <a:pt x="700" y="21"/>
                </a:lnTo>
                <a:lnTo>
                  <a:pt x="700" y="23"/>
                </a:lnTo>
                <a:lnTo>
                  <a:pt x="695" y="23"/>
                </a:lnTo>
                <a:lnTo>
                  <a:pt x="693" y="21"/>
                </a:lnTo>
                <a:lnTo>
                  <a:pt x="696" y="19"/>
                </a:lnTo>
                <a:lnTo>
                  <a:pt x="700" y="19"/>
                </a:lnTo>
                <a:close/>
                <a:moveTo>
                  <a:pt x="648" y="299"/>
                </a:moveTo>
                <a:lnTo>
                  <a:pt x="650" y="303"/>
                </a:lnTo>
                <a:lnTo>
                  <a:pt x="650" y="299"/>
                </a:lnTo>
                <a:lnTo>
                  <a:pt x="648" y="299"/>
                </a:lnTo>
                <a:close/>
                <a:moveTo>
                  <a:pt x="568" y="286"/>
                </a:moveTo>
                <a:lnTo>
                  <a:pt x="568" y="288"/>
                </a:lnTo>
                <a:lnTo>
                  <a:pt x="568" y="290"/>
                </a:lnTo>
                <a:lnTo>
                  <a:pt x="568" y="292"/>
                </a:lnTo>
                <a:lnTo>
                  <a:pt x="566" y="293"/>
                </a:lnTo>
                <a:lnTo>
                  <a:pt x="566" y="288"/>
                </a:lnTo>
                <a:lnTo>
                  <a:pt x="568" y="286"/>
                </a:lnTo>
                <a:close/>
                <a:moveTo>
                  <a:pt x="668" y="508"/>
                </a:moveTo>
                <a:lnTo>
                  <a:pt x="670" y="512"/>
                </a:lnTo>
                <a:lnTo>
                  <a:pt x="671" y="512"/>
                </a:lnTo>
                <a:lnTo>
                  <a:pt x="671" y="510"/>
                </a:lnTo>
                <a:lnTo>
                  <a:pt x="670" y="510"/>
                </a:lnTo>
                <a:lnTo>
                  <a:pt x="668" y="508"/>
                </a:lnTo>
                <a:close/>
                <a:moveTo>
                  <a:pt x="758" y="491"/>
                </a:moveTo>
                <a:lnTo>
                  <a:pt x="754" y="491"/>
                </a:lnTo>
                <a:lnTo>
                  <a:pt x="750" y="493"/>
                </a:lnTo>
                <a:lnTo>
                  <a:pt x="748" y="493"/>
                </a:lnTo>
                <a:lnTo>
                  <a:pt x="748" y="495"/>
                </a:lnTo>
                <a:lnTo>
                  <a:pt x="750" y="497"/>
                </a:lnTo>
                <a:lnTo>
                  <a:pt x="752" y="499"/>
                </a:lnTo>
                <a:lnTo>
                  <a:pt x="756" y="501"/>
                </a:lnTo>
                <a:lnTo>
                  <a:pt x="756" y="499"/>
                </a:lnTo>
                <a:lnTo>
                  <a:pt x="758" y="495"/>
                </a:lnTo>
                <a:lnTo>
                  <a:pt x="760" y="493"/>
                </a:lnTo>
                <a:lnTo>
                  <a:pt x="758" y="491"/>
                </a:lnTo>
                <a:close/>
                <a:moveTo>
                  <a:pt x="664" y="447"/>
                </a:moveTo>
                <a:lnTo>
                  <a:pt x="670" y="447"/>
                </a:lnTo>
                <a:lnTo>
                  <a:pt x="673" y="451"/>
                </a:lnTo>
                <a:lnTo>
                  <a:pt x="675" y="453"/>
                </a:lnTo>
                <a:lnTo>
                  <a:pt x="677" y="457"/>
                </a:lnTo>
                <a:lnTo>
                  <a:pt x="677" y="460"/>
                </a:lnTo>
                <a:lnTo>
                  <a:pt x="677" y="464"/>
                </a:lnTo>
                <a:lnTo>
                  <a:pt x="677" y="466"/>
                </a:lnTo>
                <a:lnTo>
                  <a:pt x="675" y="466"/>
                </a:lnTo>
                <a:lnTo>
                  <a:pt x="670" y="464"/>
                </a:lnTo>
                <a:lnTo>
                  <a:pt x="662" y="464"/>
                </a:lnTo>
                <a:lnTo>
                  <a:pt x="664" y="453"/>
                </a:lnTo>
                <a:lnTo>
                  <a:pt x="664" y="447"/>
                </a:lnTo>
                <a:close/>
                <a:moveTo>
                  <a:pt x="671" y="401"/>
                </a:moveTo>
                <a:lnTo>
                  <a:pt x="673" y="405"/>
                </a:lnTo>
                <a:lnTo>
                  <a:pt x="677" y="409"/>
                </a:lnTo>
                <a:lnTo>
                  <a:pt x="681" y="409"/>
                </a:lnTo>
                <a:lnTo>
                  <a:pt x="687" y="409"/>
                </a:lnTo>
                <a:lnTo>
                  <a:pt x="693" y="412"/>
                </a:lnTo>
                <a:lnTo>
                  <a:pt x="698" y="416"/>
                </a:lnTo>
                <a:lnTo>
                  <a:pt x="698" y="418"/>
                </a:lnTo>
                <a:lnTo>
                  <a:pt x="698" y="422"/>
                </a:lnTo>
                <a:lnTo>
                  <a:pt x="693" y="420"/>
                </a:lnTo>
                <a:lnTo>
                  <a:pt x="691" y="420"/>
                </a:lnTo>
                <a:lnTo>
                  <a:pt x="689" y="424"/>
                </a:lnTo>
                <a:lnTo>
                  <a:pt x="685" y="424"/>
                </a:lnTo>
                <a:lnTo>
                  <a:pt x="681" y="424"/>
                </a:lnTo>
                <a:lnTo>
                  <a:pt x="677" y="426"/>
                </a:lnTo>
                <a:lnTo>
                  <a:pt x="675" y="430"/>
                </a:lnTo>
                <a:lnTo>
                  <a:pt x="670" y="420"/>
                </a:lnTo>
                <a:lnTo>
                  <a:pt x="668" y="409"/>
                </a:lnTo>
                <a:lnTo>
                  <a:pt x="671" y="401"/>
                </a:lnTo>
                <a:close/>
                <a:moveTo>
                  <a:pt x="627" y="382"/>
                </a:moveTo>
                <a:lnTo>
                  <a:pt x="627" y="388"/>
                </a:lnTo>
                <a:lnTo>
                  <a:pt x="633" y="386"/>
                </a:lnTo>
                <a:lnTo>
                  <a:pt x="635" y="384"/>
                </a:lnTo>
                <a:lnTo>
                  <a:pt x="633" y="384"/>
                </a:lnTo>
                <a:lnTo>
                  <a:pt x="627" y="382"/>
                </a:lnTo>
                <a:close/>
                <a:moveTo>
                  <a:pt x="610" y="376"/>
                </a:moveTo>
                <a:lnTo>
                  <a:pt x="606" y="378"/>
                </a:lnTo>
                <a:lnTo>
                  <a:pt x="602" y="382"/>
                </a:lnTo>
                <a:lnTo>
                  <a:pt x="602" y="389"/>
                </a:lnTo>
                <a:lnTo>
                  <a:pt x="604" y="395"/>
                </a:lnTo>
                <a:lnTo>
                  <a:pt x="610" y="393"/>
                </a:lnTo>
                <a:lnTo>
                  <a:pt x="616" y="393"/>
                </a:lnTo>
                <a:lnTo>
                  <a:pt x="616" y="388"/>
                </a:lnTo>
                <a:lnTo>
                  <a:pt x="618" y="382"/>
                </a:lnTo>
                <a:lnTo>
                  <a:pt x="614" y="378"/>
                </a:lnTo>
                <a:lnTo>
                  <a:pt x="610" y="376"/>
                </a:lnTo>
                <a:close/>
                <a:moveTo>
                  <a:pt x="633" y="370"/>
                </a:moveTo>
                <a:lnTo>
                  <a:pt x="631" y="376"/>
                </a:lnTo>
                <a:lnTo>
                  <a:pt x="633" y="376"/>
                </a:lnTo>
                <a:lnTo>
                  <a:pt x="631" y="378"/>
                </a:lnTo>
                <a:lnTo>
                  <a:pt x="635" y="378"/>
                </a:lnTo>
                <a:lnTo>
                  <a:pt x="635" y="372"/>
                </a:lnTo>
                <a:lnTo>
                  <a:pt x="633" y="370"/>
                </a:lnTo>
                <a:close/>
                <a:moveTo>
                  <a:pt x="572" y="351"/>
                </a:moveTo>
                <a:lnTo>
                  <a:pt x="574" y="355"/>
                </a:lnTo>
                <a:lnTo>
                  <a:pt x="574" y="353"/>
                </a:lnTo>
                <a:lnTo>
                  <a:pt x="572" y="351"/>
                </a:lnTo>
                <a:close/>
                <a:moveTo>
                  <a:pt x="604" y="349"/>
                </a:moveTo>
                <a:lnTo>
                  <a:pt x="604" y="351"/>
                </a:lnTo>
                <a:lnTo>
                  <a:pt x="608" y="353"/>
                </a:lnTo>
                <a:lnTo>
                  <a:pt x="608" y="351"/>
                </a:lnTo>
                <a:lnTo>
                  <a:pt x="608" y="349"/>
                </a:lnTo>
                <a:lnTo>
                  <a:pt x="604" y="349"/>
                </a:lnTo>
                <a:close/>
                <a:moveTo>
                  <a:pt x="295" y="347"/>
                </a:moveTo>
                <a:lnTo>
                  <a:pt x="295" y="349"/>
                </a:lnTo>
                <a:lnTo>
                  <a:pt x="297" y="351"/>
                </a:lnTo>
                <a:lnTo>
                  <a:pt x="297" y="349"/>
                </a:lnTo>
                <a:lnTo>
                  <a:pt x="295" y="347"/>
                </a:lnTo>
                <a:close/>
                <a:moveTo>
                  <a:pt x="577" y="345"/>
                </a:moveTo>
                <a:lnTo>
                  <a:pt x="577" y="349"/>
                </a:lnTo>
                <a:lnTo>
                  <a:pt x="581" y="349"/>
                </a:lnTo>
                <a:lnTo>
                  <a:pt x="579" y="347"/>
                </a:lnTo>
                <a:lnTo>
                  <a:pt x="577" y="345"/>
                </a:lnTo>
                <a:close/>
                <a:moveTo>
                  <a:pt x="568" y="340"/>
                </a:moveTo>
                <a:lnTo>
                  <a:pt x="564" y="343"/>
                </a:lnTo>
                <a:lnTo>
                  <a:pt x="558" y="343"/>
                </a:lnTo>
                <a:lnTo>
                  <a:pt x="554" y="343"/>
                </a:lnTo>
                <a:lnTo>
                  <a:pt x="554" y="345"/>
                </a:lnTo>
                <a:lnTo>
                  <a:pt x="556" y="347"/>
                </a:lnTo>
                <a:lnTo>
                  <a:pt x="560" y="347"/>
                </a:lnTo>
                <a:lnTo>
                  <a:pt x="568" y="349"/>
                </a:lnTo>
                <a:lnTo>
                  <a:pt x="570" y="345"/>
                </a:lnTo>
                <a:lnTo>
                  <a:pt x="572" y="343"/>
                </a:lnTo>
                <a:lnTo>
                  <a:pt x="572" y="341"/>
                </a:lnTo>
                <a:lnTo>
                  <a:pt x="572" y="340"/>
                </a:lnTo>
                <a:lnTo>
                  <a:pt x="570" y="340"/>
                </a:lnTo>
                <a:lnTo>
                  <a:pt x="568" y="340"/>
                </a:lnTo>
                <a:close/>
                <a:moveTo>
                  <a:pt x="689" y="338"/>
                </a:moveTo>
                <a:lnTo>
                  <a:pt x="693" y="340"/>
                </a:lnTo>
                <a:lnTo>
                  <a:pt x="695" y="340"/>
                </a:lnTo>
                <a:lnTo>
                  <a:pt x="695" y="341"/>
                </a:lnTo>
                <a:lnTo>
                  <a:pt x="691" y="341"/>
                </a:lnTo>
                <a:lnTo>
                  <a:pt x="689" y="340"/>
                </a:lnTo>
                <a:lnTo>
                  <a:pt x="687" y="340"/>
                </a:lnTo>
                <a:lnTo>
                  <a:pt x="685" y="338"/>
                </a:lnTo>
                <a:lnTo>
                  <a:pt x="689" y="338"/>
                </a:lnTo>
                <a:close/>
                <a:moveTo>
                  <a:pt x="685" y="330"/>
                </a:moveTo>
                <a:lnTo>
                  <a:pt x="685" y="334"/>
                </a:lnTo>
                <a:lnTo>
                  <a:pt x="681" y="334"/>
                </a:lnTo>
                <a:lnTo>
                  <a:pt x="681" y="332"/>
                </a:lnTo>
                <a:lnTo>
                  <a:pt x="683" y="330"/>
                </a:lnTo>
                <a:lnTo>
                  <a:pt x="685" y="330"/>
                </a:lnTo>
                <a:close/>
                <a:moveTo>
                  <a:pt x="529" y="322"/>
                </a:moveTo>
                <a:lnTo>
                  <a:pt x="531" y="322"/>
                </a:lnTo>
                <a:lnTo>
                  <a:pt x="531" y="324"/>
                </a:lnTo>
                <a:lnTo>
                  <a:pt x="531" y="326"/>
                </a:lnTo>
                <a:lnTo>
                  <a:pt x="529" y="326"/>
                </a:lnTo>
                <a:lnTo>
                  <a:pt x="528" y="324"/>
                </a:lnTo>
                <a:lnTo>
                  <a:pt x="526" y="322"/>
                </a:lnTo>
                <a:lnTo>
                  <a:pt x="529" y="322"/>
                </a:lnTo>
                <a:close/>
                <a:moveTo>
                  <a:pt x="675" y="315"/>
                </a:moveTo>
                <a:lnTo>
                  <a:pt x="675" y="318"/>
                </a:lnTo>
                <a:lnTo>
                  <a:pt x="677" y="326"/>
                </a:lnTo>
                <a:lnTo>
                  <a:pt x="673" y="326"/>
                </a:lnTo>
                <a:lnTo>
                  <a:pt x="673" y="318"/>
                </a:lnTo>
                <a:lnTo>
                  <a:pt x="675" y="315"/>
                </a:lnTo>
                <a:close/>
                <a:moveTo>
                  <a:pt x="541" y="249"/>
                </a:moveTo>
                <a:lnTo>
                  <a:pt x="541" y="253"/>
                </a:lnTo>
                <a:lnTo>
                  <a:pt x="543" y="257"/>
                </a:lnTo>
                <a:lnTo>
                  <a:pt x="541" y="259"/>
                </a:lnTo>
                <a:lnTo>
                  <a:pt x="539" y="265"/>
                </a:lnTo>
                <a:lnTo>
                  <a:pt x="545" y="267"/>
                </a:lnTo>
                <a:lnTo>
                  <a:pt x="552" y="270"/>
                </a:lnTo>
                <a:lnTo>
                  <a:pt x="560" y="270"/>
                </a:lnTo>
                <a:lnTo>
                  <a:pt x="570" y="270"/>
                </a:lnTo>
                <a:lnTo>
                  <a:pt x="570" y="269"/>
                </a:lnTo>
                <a:lnTo>
                  <a:pt x="574" y="269"/>
                </a:lnTo>
                <a:lnTo>
                  <a:pt x="574" y="270"/>
                </a:lnTo>
                <a:lnTo>
                  <a:pt x="574" y="274"/>
                </a:lnTo>
                <a:lnTo>
                  <a:pt x="581" y="278"/>
                </a:lnTo>
                <a:lnTo>
                  <a:pt x="589" y="282"/>
                </a:lnTo>
                <a:lnTo>
                  <a:pt x="579" y="280"/>
                </a:lnTo>
                <a:lnTo>
                  <a:pt x="572" y="278"/>
                </a:lnTo>
                <a:lnTo>
                  <a:pt x="570" y="282"/>
                </a:lnTo>
                <a:lnTo>
                  <a:pt x="570" y="286"/>
                </a:lnTo>
                <a:lnTo>
                  <a:pt x="568" y="282"/>
                </a:lnTo>
                <a:lnTo>
                  <a:pt x="568" y="278"/>
                </a:lnTo>
                <a:lnTo>
                  <a:pt x="564" y="278"/>
                </a:lnTo>
                <a:lnTo>
                  <a:pt x="560" y="280"/>
                </a:lnTo>
                <a:lnTo>
                  <a:pt x="558" y="282"/>
                </a:lnTo>
                <a:lnTo>
                  <a:pt x="556" y="282"/>
                </a:lnTo>
                <a:lnTo>
                  <a:pt x="556" y="278"/>
                </a:lnTo>
                <a:lnTo>
                  <a:pt x="556" y="276"/>
                </a:lnTo>
                <a:lnTo>
                  <a:pt x="552" y="276"/>
                </a:lnTo>
                <a:lnTo>
                  <a:pt x="551" y="276"/>
                </a:lnTo>
                <a:lnTo>
                  <a:pt x="549" y="278"/>
                </a:lnTo>
                <a:lnTo>
                  <a:pt x="547" y="282"/>
                </a:lnTo>
                <a:lnTo>
                  <a:pt x="547" y="284"/>
                </a:lnTo>
                <a:lnTo>
                  <a:pt x="547" y="286"/>
                </a:lnTo>
                <a:lnTo>
                  <a:pt x="551" y="286"/>
                </a:lnTo>
                <a:lnTo>
                  <a:pt x="549" y="288"/>
                </a:lnTo>
                <a:lnTo>
                  <a:pt x="549" y="290"/>
                </a:lnTo>
                <a:lnTo>
                  <a:pt x="543" y="290"/>
                </a:lnTo>
                <a:lnTo>
                  <a:pt x="541" y="290"/>
                </a:lnTo>
                <a:lnTo>
                  <a:pt x="537" y="290"/>
                </a:lnTo>
                <a:lnTo>
                  <a:pt x="537" y="288"/>
                </a:lnTo>
                <a:lnTo>
                  <a:pt x="541" y="288"/>
                </a:lnTo>
                <a:lnTo>
                  <a:pt x="541" y="284"/>
                </a:lnTo>
                <a:lnTo>
                  <a:pt x="541" y="280"/>
                </a:lnTo>
                <a:lnTo>
                  <a:pt x="543" y="280"/>
                </a:lnTo>
                <a:lnTo>
                  <a:pt x="543" y="278"/>
                </a:lnTo>
                <a:lnTo>
                  <a:pt x="539" y="278"/>
                </a:lnTo>
                <a:lnTo>
                  <a:pt x="539" y="274"/>
                </a:lnTo>
                <a:lnTo>
                  <a:pt x="541" y="270"/>
                </a:lnTo>
                <a:lnTo>
                  <a:pt x="537" y="267"/>
                </a:lnTo>
                <a:lnTo>
                  <a:pt x="535" y="263"/>
                </a:lnTo>
                <a:lnTo>
                  <a:pt x="535" y="259"/>
                </a:lnTo>
                <a:lnTo>
                  <a:pt x="537" y="255"/>
                </a:lnTo>
                <a:lnTo>
                  <a:pt x="541" y="249"/>
                </a:lnTo>
                <a:close/>
                <a:moveTo>
                  <a:pt x="556" y="215"/>
                </a:moveTo>
                <a:lnTo>
                  <a:pt x="558" y="219"/>
                </a:lnTo>
                <a:lnTo>
                  <a:pt x="560" y="219"/>
                </a:lnTo>
                <a:lnTo>
                  <a:pt x="562" y="217"/>
                </a:lnTo>
                <a:lnTo>
                  <a:pt x="560" y="217"/>
                </a:lnTo>
                <a:lnTo>
                  <a:pt x="556" y="215"/>
                </a:lnTo>
                <a:close/>
                <a:moveTo>
                  <a:pt x="564" y="184"/>
                </a:moveTo>
                <a:lnTo>
                  <a:pt x="558" y="186"/>
                </a:lnTo>
                <a:lnTo>
                  <a:pt x="558" y="188"/>
                </a:lnTo>
                <a:lnTo>
                  <a:pt x="560" y="190"/>
                </a:lnTo>
                <a:lnTo>
                  <a:pt x="564" y="194"/>
                </a:lnTo>
                <a:lnTo>
                  <a:pt x="564" y="190"/>
                </a:lnTo>
                <a:lnTo>
                  <a:pt x="566" y="188"/>
                </a:lnTo>
                <a:lnTo>
                  <a:pt x="566" y="186"/>
                </a:lnTo>
                <a:lnTo>
                  <a:pt x="566" y="184"/>
                </a:lnTo>
                <a:lnTo>
                  <a:pt x="564" y="184"/>
                </a:lnTo>
                <a:close/>
                <a:moveTo>
                  <a:pt x="537" y="150"/>
                </a:moveTo>
                <a:lnTo>
                  <a:pt x="541" y="150"/>
                </a:lnTo>
                <a:lnTo>
                  <a:pt x="547" y="151"/>
                </a:lnTo>
                <a:lnTo>
                  <a:pt x="547" y="153"/>
                </a:lnTo>
                <a:lnTo>
                  <a:pt x="543" y="153"/>
                </a:lnTo>
                <a:lnTo>
                  <a:pt x="537" y="151"/>
                </a:lnTo>
                <a:lnTo>
                  <a:pt x="537" y="150"/>
                </a:lnTo>
                <a:close/>
                <a:moveTo>
                  <a:pt x="568" y="31"/>
                </a:moveTo>
                <a:lnTo>
                  <a:pt x="570" y="31"/>
                </a:lnTo>
                <a:lnTo>
                  <a:pt x="570" y="32"/>
                </a:lnTo>
                <a:lnTo>
                  <a:pt x="570" y="34"/>
                </a:lnTo>
                <a:lnTo>
                  <a:pt x="568" y="32"/>
                </a:lnTo>
                <a:lnTo>
                  <a:pt x="566" y="32"/>
                </a:lnTo>
                <a:lnTo>
                  <a:pt x="564" y="31"/>
                </a:lnTo>
                <a:lnTo>
                  <a:pt x="568" y="31"/>
                </a:lnTo>
                <a:close/>
                <a:moveTo>
                  <a:pt x="604" y="23"/>
                </a:moveTo>
                <a:lnTo>
                  <a:pt x="606" y="23"/>
                </a:lnTo>
                <a:lnTo>
                  <a:pt x="606" y="25"/>
                </a:lnTo>
                <a:lnTo>
                  <a:pt x="604" y="27"/>
                </a:lnTo>
                <a:lnTo>
                  <a:pt x="602" y="29"/>
                </a:lnTo>
                <a:lnTo>
                  <a:pt x="602" y="25"/>
                </a:lnTo>
                <a:lnTo>
                  <a:pt x="604" y="23"/>
                </a:lnTo>
                <a:close/>
                <a:moveTo>
                  <a:pt x="244" y="366"/>
                </a:moveTo>
                <a:lnTo>
                  <a:pt x="244" y="368"/>
                </a:lnTo>
                <a:lnTo>
                  <a:pt x="251" y="370"/>
                </a:lnTo>
                <a:lnTo>
                  <a:pt x="249" y="368"/>
                </a:lnTo>
                <a:lnTo>
                  <a:pt x="244" y="366"/>
                </a:lnTo>
                <a:close/>
                <a:moveTo>
                  <a:pt x="284" y="361"/>
                </a:moveTo>
                <a:lnTo>
                  <a:pt x="282" y="363"/>
                </a:lnTo>
                <a:lnTo>
                  <a:pt x="282" y="364"/>
                </a:lnTo>
                <a:lnTo>
                  <a:pt x="284" y="366"/>
                </a:lnTo>
                <a:lnTo>
                  <a:pt x="286" y="366"/>
                </a:lnTo>
                <a:lnTo>
                  <a:pt x="288" y="364"/>
                </a:lnTo>
                <a:lnTo>
                  <a:pt x="288" y="363"/>
                </a:lnTo>
                <a:lnTo>
                  <a:pt x="288" y="361"/>
                </a:lnTo>
                <a:lnTo>
                  <a:pt x="284" y="361"/>
                </a:lnTo>
                <a:close/>
                <a:moveTo>
                  <a:pt x="303" y="355"/>
                </a:moveTo>
                <a:lnTo>
                  <a:pt x="299" y="357"/>
                </a:lnTo>
                <a:lnTo>
                  <a:pt x="297" y="359"/>
                </a:lnTo>
                <a:lnTo>
                  <a:pt x="301" y="359"/>
                </a:lnTo>
                <a:lnTo>
                  <a:pt x="305" y="361"/>
                </a:lnTo>
                <a:lnTo>
                  <a:pt x="305" y="359"/>
                </a:lnTo>
                <a:lnTo>
                  <a:pt x="305" y="357"/>
                </a:lnTo>
                <a:lnTo>
                  <a:pt x="305" y="355"/>
                </a:lnTo>
                <a:lnTo>
                  <a:pt x="303" y="355"/>
                </a:lnTo>
                <a:close/>
                <a:moveTo>
                  <a:pt x="332" y="338"/>
                </a:moveTo>
                <a:lnTo>
                  <a:pt x="332" y="340"/>
                </a:lnTo>
                <a:lnTo>
                  <a:pt x="326" y="341"/>
                </a:lnTo>
                <a:lnTo>
                  <a:pt x="324" y="347"/>
                </a:lnTo>
                <a:lnTo>
                  <a:pt x="324" y="349"/>
                </a:lnTo>
                <a:lnTo>
                  <a:pt x="324" y="353"/>
                </a:lnTo>
                <a:lnTo>
                  <a:pt x="320" y="353"/>
                </a:lnTo>
                <a:lnTo>
                  <a:pt x="316" y="355"/>
                </a:lnTo>
                <a:lnTo>
                  <a:pt x="316" y="357"/>
                </a:lnTo>
                <a:lnTo>
                  <a:pt x="316" y="361"/>
                </a:lnTo>
                <a:lnTo>
                  <a:pt x="320" y="361"/>
                </a:lnTo>
                <a:lnTo>
                  <a:pt x="326" y="363"/>
                </a:lnTo>
                <a:lnTo>
                  <a:pt x="326" y="361"/>
                </a:lnTo>
                <a:lnTo>
                  <a:pt x="330" y="359"/>
                </a:lnTo>
                <a:lnTo>
                  <a:pt x="330" y="363"/>
                </a:lnTo>
                <a:lnTo>
                  <a:pt x="330" y="366"/>
                </a:lnTo>
                <a:lnTo>
                  <a:pt x="336" y="370"/>
                </a:lnTo>
                <a:lnTo>
                  <a:pt x="341" y="372"/>
                </a:lnTo>
                <a:lnTo>
                  <a:pt x="343" y="368"/>
                </a:lnTo>
                <a:lnTo>
                  <a:pt x="343" y="366"/>
                </a:lnTo>
                <a:lnTo>
                  <a:pt x="347" y="366"/>
                </a:lnTo>
                <a:lnTo>
                  <a:pt x="349" y="368"/>
                </a:lnTo>
                <a:lnTo>
                  <a:pt x="364" y="364"/>
                </a:lnTo>
                <a:lnTo>
                  <a:pt x="362" y="363"/>
                </a:lnTo>
                <a:lnTo>
                  <a:pt x="359" y="363"/>
                </a:lnTo>
                <a:lnTo>
                  <a:pt x="359" y="355"/>
                </a:lnTo>
                <a:lnTo>
                  <a:pt x="359" y="349"/>
                </a:lnTo>
                <a:lnTo>
                  <a:pt x="355" y="345"/>
                </a:lnTo>
                <a:lnTo>
                  <a:pt x="347" y="341"/>
                </a:lnTo>
                <a:lnTo>
                  <a:pt x="338" y="338"/>
                </a:lnTo>
                <a:lnTo>
                  <a:pt x="332" y="338"/>
                </a:lnTo>
                <a:close/>
                <a:moveTo>
                  <a:pt x="470" y="332"/>
                </a:moveTo>
                <a:lnTo>
                  <a:pt x="470" y="336"/>
                </a:lnTo>
                <a:lnTo>
                  <a:pt x="472" y="340"/>
                </a:lnTo>
                <a:lnTo>
                  <a:pt x="476" y="341"/>
                </a:lnTo>
                <a:lnTo>
                  <a:pt x="481" y="343"/>
                </a:lnTo>
                <a:lnTo>
                  <a:pt x="481" y="341"/>
                </a:lnTo>
                <a:lnTo>
                  <a:pt x="474" y="338"/>
                </a:lnTo>
                <a:lnTo>
                  <a:pt x="470" y="332"/>
                </a:lnTo>
                <a:close/>
                <a:moveTo>
                  <a:pt x="299" y="317"/>
                </a:moveTo>
                <a:lnTo>
                  <a:pt x="297" y="318"/>
                </a:lnTo>
                <a:lnTo>
                  <a:pt x="295" y="320"/>
                </a:lnTo>
                <a:lnTo>
                  <a:pt x="295" y="324"/>
                </a:lnTo>
                <a:lnTo>
                  <a:pt x="299" y="324"/>
                </a:lnTo>
                <a:lnTo>
                  <a:pt x="299" y="322"/>
                </a:lnTo>
                <a:lnTo>
                  <a:pt x="301" y="320"/>
                </a:lnTo>
                <a:lnTo>
                  <a:pt x="301" y="317"/>
                </a:lnTo>
                <a:lnTo>
                  <a:pt x="299" y="317"/>
                </a:lnTo>
                <a:close/>
                <a:moveTo>
                  <a:pt x="345" y="251"/>
                </a:moveTo>
                <a:lnTo>
                  <a:pt x="345" y="255"/>
                </a:lnTo>
                <a:lnTo>
                  <a:pt x="349" y="255"/>
                </a:lnTo>
                <a:lnTo>
                  <a:pt x="347" y="253"/>
                </a:lnTo>
                <a:lnTo>
                  <a:pt x="345" y="251"/>
                </a:lnTo>
                <a:close/>
                <a:moveTo>
                  <a:pt x="126" y="247"/>
                </a:moveTo>
                <a:lnTo>
                  <a:pt x="119" y="255"/>
                </a:lnTo>
                <a:lnTo>
                  <a:pt x="113" y="261"/>
                </a:lnTo>
                <a:lnTo>
                  <a:pt x="105" y="261"/>
                </a:lnTo>
                <a:lnTo>
                  <a:pt x="100" y="261"/>
                </a:lnTo>
                <a:lnTo>
                  <a:pt x="94" y="263"/>
                </a:lnTo>
                <a:lnTo>
                  <a:pt x="92" y="267"/>
                </a:lnTo>
                <a:lnTo>
                  <a:pt x="88" y="267"/>
                </a:lnTo>
                <a:lnTo>
                  <a:pt x="86" y="267"/>
                </a:lnTo>
                <a:lnTo>
                  <a:pt x="82" y="274"/>
                </a:lnTo>
                <a:lnTo>
                  <a:pt x="84" y="280"/>
                </a:lnTo>
                <a:lnTo>
                  <a:pt x="82" y="280"/>
                </a:lnTo>
                <a:lnTo>
                  <a:pt x="75" y="286"/>
                </a:lnTo>
                <a:lnTo>
                  <a:pt x="69" y="293"/>
                </a:lnTo>
                <a:lnTo>
                  <a:pt x="65" y="293"/>
                </a:lnTo>
                <a:lnTo>
                  <a:pt x="67" y="297"/>
                </a:lnTo>
                <a:lnTo>
                  <a:pt x="73" y="299"/>
                </a:lnTo>
                <a:lnTo>
                  <a:pt x="80" y="299"/>
                </a:lnTo>
                <a:lnTo>
                  <a:pt x="80" y="297"/>
                </a:lnTo>
                <a:lnTo>
                  <a:pt x="84" y="295"/>
                </a:lnTo>
                <a:lnTo>
                  <a:pt x="84" y="297"/>
                </a:lnTo>
                <a:lnTo>
                  <a:pt x="88" y="301"/>
                </a:lnTo>
                <a:lnTo>
                  <a:pt x="80" y="303"/>
                </a:lnTo>
                <a:lnTo>
                  <a:pt x="80" y="305"/>
                </a:lnTo>
                <a:lnTo>
                  <a:pt x="86" y="305"/>
                </a:lnTo>
                <a:lnTo>
                  <a:pt x="92" y="305"/>
                </a:lnTo>
                <a:lnTo>
                  <a:pt x="92" y="301"/>
                </a:lnTo>
                <a:lnTo>
                  <a:pt x="92" y="299"/>
                </a:lnTo>
                <a:lnTo>
                  <a:pt x="105" y="299"/>
                </a:lnTo>
                <a:lnTo>
                  <a:pt x="123" y="297"/>
                </a:lnTo>
                <a:lnTo>
                  <a:pt x="125" y="301"/>
                </a:lnTo>
                <a:lnTo>
                  <a:pt x="111" y="301"/>
                </a:lnTo>
                <a:lnTo>
                  <a:pt x="100" y="305"/>
                </a:lnTo>
                <a:lnTo>
                  <a:pt x="98" y="309"/>
                </a:lnTo>
                <a:lnTo>
                  <a:pt x="90" y="311"/>
                </a:lnTo>
                <a:lnTo>
                  <a:pt x="84" y="311"/>
                </a:lnTo>
                <a:lnTo>
                  <a:pt x="84" y="313"/>
                </a:lnTo>
                <a:lnTo>
                  <a:pt x="84" y="317"/>
                </a:lnTo>
                <a:lnTo>
                  <a:pt x="86" y="317"/>
                </a:lnTo>
                <a:lnTo>
                  <a:pt x="88" y="318"/>
                </a:lnTo>
                <a:lnTo>
                  <a:pt x="105" y="318"/>
                </a:lnTo>
                <a:lnTo>
                  <a:pt x="126" y="318"/>
                </a:lnTo>
                <a:lnTo>
                  <a:pt x="130" y="317"/>
                </a:lnTo>
                <a:lnTo>
                  <a:pt x="136" y="315"/>
                </a:lnTo>
                <a:lnTo>
                  <a:pt x="138" y="317"/>
                </a:lnTo>
                <a:lnTo>
                  <a:pt x="142" y="318"/>
                </a:lnTo>
                <a:lnTo>
                  <a:pt x="148" y="313"/>
                </a:lnTo>
                <a:lnTo>
                  <a:pt x="149" y="315"/>
                </a:lnTo>
                <a:lnTo>
                  <a:pt x="153" y="318"/>
                </a:lnTo>
                <a:lnTo>
                  <a:pt x="159" y="318"/>
                </a:lnTo>
                <a:lnTo>
                  <a:pt x="167" y="317"/>
                </a:lnTo>
                <a:lnTo>
                  <a:pt x="161" y="322"/>
                </a:lnTo>
                <a:lnTo>
                  <a:pt x="157" y="328"/>
                </a:lnTo>
                <a:lnTo>
                  <a:pt x="142" y="328"/>
                </a:lnTo>
                <a:lnTo>
                  <a:pt x="126" y="326"/>
                </a:lnTo>
                <a:lnTo>
                  <a:pt x="121" y="328"/>
                </a:lnTo>
                <a:lnTo>
                  <a:pt x="117" y="332"/>
                </a:lnTo>
                <a:lnTo>
                  <a:pt x="107" y="332"/>
                </a:lnTo>
                <a:lnTo>
                  <a:pt x="98" y="332"/>
                </a:lnTo>
                <a:lnTo>
                  <a:pt x="98" y="338"/>
                </a:lnTo>
                <a:lnTo>
                  <a:pt x="98" y="345"/>
                </a:lnTo>
                <a:lnTo>
                  <a:pt x="101" y="345"/>
                </a:lnTo>
                <a:lnTo>
                  <a:pt x="105" y="347"/>
                </a:lnTo>
                <a:lnTo>
                  <a:pt x="105" y="351"/>
                </a:lnTo>
                <a:lnTo>
                  <a:pt x="119" y="353"/>
                </a:lnTo>
                <a:lnTo>
                  <a:pt x="134" y="357"/>
                </a:lnTo>
                <a:lnTo>
                  <a:pt x="134" y="363"/>
                </a:lnTo>
                <a:lnTo>
                  <a:pt x="134" y="368"/>
                </a:lnTo>
                <a:lnTo>
                  <a:pt x="138" y="366"/>
                </a:lnTo>
                <a:lnTo>
                  <a:pt x="142" y="366"/>
                </a:lnTo>
                <a:lnTo>
                  <a:pt x="142" y="370"/>
                </a:lnTo>
                <a:lnTo>
                  <a:pt x="167" y="368"/>
                </a:lnTo>
                <a:lnTo>
                  <a:pt x="190" y="364"/>
                </a:lnTo>
                <a:lnTo>
                  <a:pt x="192" y="361"/>
                </a:lnTo>
                <a:lnTo>
                  <a:pt x="199" y="357"/>
                </a:lnTo>
                <a:lnTo>
                  <a:pt x="207" y="355"/>
                </a:lnTo>
                <a:lnTo>
                  <a:pt x="211" y="355"/>
                </a:lnTo>
                <a:lnTo>
                  <a:pt x="215" y="355"/>
                </a:lnTo>
                <a:lnTo>
                  <a:pt x="222" y="347"/>
                </a:lnTo>
                <a:lnTo>
                  <a:pt x="232" y="340"/>
                </a:lnTo>
                <a:lnTo>
                  <a:pt x="234" y="340"/>
                </a:lnTo>
                <a:lnTo>
                  <a:pt x="238" y="340"/>
                </a:lnTo>
                <a:lnTo>
                  <a:pt x="236" y="345"/>
                </a:lnTo>
                <a:lnTo>
                  <a:pt x="234" y="349"/>
                </a:lnTo>
                <a:lnTo>
                  <a:pt x="240" y="351"/>
                </a:lnTo>
                <a:lnTo>
                  <a:pt x="247" y="353"/>
                </a:lnTo>
                <a:lnTo>
                  <a:pt x="247" y="355"/>
                </a:lnTo>
                <a:lnTo>
                  <a:pt x="247" y="359"/>
                </a:lnTo>
                <a:lnTo>
                  <a:pt x="251" y="357"/>
                </a:lnTo>
                <a:lnTo>
                  <a:pt x="255" y="355"/>
                </a:lnTo>
                <a:lnTo>
                  <a:pt x="257" y="359"/>
                </a:lnTo>
                <a:lnTo>
                  <a:pt x="261" y="359"/>
                </a:lnTo>
                <a:lnTo>
                  <a:pt x="267" y="359"/>
                </a:lnTo>
                <a:lnTo>
                  <a:pt x="267" y="361"/>
                </a:lnTo>
                <a:lnTo>
                  <a:pt x="270" y="359"/>
                </a:lnTo>
                <a:lnTo>
                  <a:pt x="272" y="357"/>
                </a:lnTo>
                <a:lnTo>
                  <a:pt x="278" y="357"/>
                </a:lnTo>
                <a:lnTo>
                  <a:pt x="286" y="357"/>
                </a:lnTo>
                <a:lnTo>
                  <a:pt x="288" y="353"/>
                </a:lnTo>
                <a:lnTo>
                  <a:pt x="290" y="351"/>
                </a:lnTo>
                <a:lnTo>
                  <a:pt x="284" y="347"/>
                </a:lnTo>
                <a:lnTo>
                  <a:pt x="280" y="345"/>
                </a:lnTo>
                <a:lnTo>
                  <a:pt x="278" y="347"/>
                </a:lnTo>
                <a:lnTo>
                  <a:pt x="278" y="349"/>
                </a:lnTo>
                <a:lnTo>
                  <a:pt x="272" y="349"/>
                </a:lnTo>
                <a:lnTo>
                  <a:pt x="270" y="349"/>
                </a:lnTo>
                <a:lnTo>
                  <a:pt x="268" y="345"/>
                </a:lnTo>
                <a:lnTo>
                  <a:pt x="268" y="343"/>
                </a:lnTo>
                <a:lnTo>
                  <a:pt x="265" y="341"/>
                </a:lnTo>
                <a:lnTo>
                  <a:pt x="267" y="341"/>
                </a:lnTo>
                <a:lnTo>
                  <a:pt x="270" y="341"/>
                </a:lnTo>
                <a:lnTo>
                  <a:pt x="278" y="341"/>
                </a:lnTo>
                <a:lnTo>
                  <a:pt x="286" y="343"/>
                </a:lnTo>
                <a:lnTo>
                  <a:pt x="282" y="341"/>
                </a:lnTo>
                <a:lnTo>
                  <a:pt x="282" y="338"/>
                </a:lnTo>
                <a:lnTo>
                  <a:pt x="286" y="336"/>
                </a:lnTo>
                <a:lnTo>
                  <a:pt x="290" y="336"/>
                </a:lnTo>
                <a:lnTo>
                  <a:pt x="290" y="340"/>
                </a:lnTo>
                <a:lnTo>
                  <a:pt x="291" y="340"/>
                </a:lnTo>
                <a:lnTo>
                  <a:pt x="295" y="340"/>
                </a:lnTo>
                <a:lnTo>
                  <a:pt x="295" y="341"/>
                </a:lnTo>
                <a:lnTo>
                  <a:pt x="295" y="345"/>
                </a:lnTo>
                <a:lnTo>
                  <a:pt x="299" y="345"/>
                </a:lnTo>
                <a:lnTo>
                  <a:pt x="301" y="343"/>
                </a:lnTo>
                <a:lnTo>
                  <a:pt x="301" y="340"/>
                </a:lnTo>
                <a:lnTo>
                  <a:pt x="299" y="340"/>
                </a:lnTo>
                <a:lnTo>
                  <a:pt x="301" y="334"/>
                </a:lnTo>
                <a:lnTo>
                  <a:pt x="299" y="328"/>
                </a:lnTo>
                <a:lnTo>
                  <a:pt x="290" y="326"/>
                </a:lnTo>
                <a:lnTo>
                  <a:pt x="282" y="326"/>
                </a:lnTo>
                <a:lnTo>
                  <a:pt x="280" y="326"/>
                </a:lnTo>
                <a:lnTo>
                  <a:pt x="276" y="326"/>
                </a:lnTo>
                <a:lnTo>
                  <a:pt x="274" y="324"/>
                </a:lnTo>
                <a:lnTo>
                  <a:pt x="272" y="320"/>
                </a:lnTo>
                <a:lnTo>
                  <a:pt x="272" y="317"/>
                </a:lnTo>
                <a:lnTo>
                  <a:pt x="272" y="315"/>
                </a:lnTo>
                <a:lnTo>
                  <a:pt x="268" y="315"/>
                </a:lnTo>
                <a:lnTo>
                  <a:pt x="270" y="320"/>
                </a:lnTo>
                <a:lnTo>
                  <a:pt x="270" y="322"/>
                </a:lnTo>
                <a:lnTo>
                  <a:pt x="268" y="322"/>
                </a:lnTo>
                <a:lnTo>
                  <a:pt x="268" y="320"/>
                </a:lnTo>
                <a:lnTo>
                  <a:pt x="263" y="318"/>
                </a:lnTo>
                <a:lnTo>
                  <a:pt x="259" y="318"/>
                </a:lnTo>
                <a:lnTo>
                  <a:pt x="259" y="315"/>
                </a:lnTo>
                <a:lnTo>
                  <a:pt x="253" y="307"/>
                </a:lnTo>
                <a:lnTo>
                  <a:pt x="251" y="299"/>
                </a:lnTo>
                <a:lnTo>
                  <a:pt x="247" y="297"/>
                </a:lnTo>
                <a:lnTo>
                  <a:pt x="245" y="297"/>
                </a:lnTo>
                <a:lnTo>
                  <a:pt x="242" y="290"/>
                </a:lnTo>
                <a:lnTo>
                  <a:pt x="240" y="282"/>
                </a:lnTo>
                <a:lnTo>
                  <a:pt x="240" y="280"/>
                </a:lnTo>
                <a:lnTo>
                  <a:pt x="236" y="280"/>
                </a:lnTo>
                <a:lnTo>
                  <a:pt x="232" y="280"/>
                </a:lnTo>
                <a:lnTo>
                  <a:pt x="232" y="278"/>
                </a:lnTo>
                <a:lnTo>
                  <a:pt x="236" y="276"/>
                </a:lnTo>
                <a:lnTo>
                  <a:pt x="236" y="272"/>
                </a:lnTo>
                <a:lnTo>
                  <a:pt x="236" y="269"/>
                </a:lnTo>
                <a:lnTo>
                  <a:pt x="226" y="259"/>
                </a:lnTo>
                <a:lnTo>
                  <a:pt x="219" y="249"/>
                </a:lnTo>
                <a:lnTo>
                  <a:pt x="213" y="253"/>
                </a:lnTo>
                <a:lnTo>
                  <a:pt x="213" y="265"/>
                </a:lnTo>
                <a:lnTo>
                  <a:pt x="215" y="270"/>
                </a:lnTo>
                <a:lnTo>
                  <a:pt x="220" y="274"/>
                </a:lnTo>
                <a:lnTo>
                  <a:pt x="232" y="276"/>
                </a:lnTo>
                <a:lnTo>
                  <a:pt x="230" y="278"/>
                </a:lnTo>
                <a:lnTo>
                  <a:pt x="230" y="280"/>
                </a:lnTo>
                <a:lnTo>
                  <a:pt x="226" y="278"/>
                </a:lnTo>
                <a:lnTo>
                  <a:pt x="224" y="278"/>
                </a:lnTo>
                <a:lnTo>
                  <a:pt x="222" y="280"/>
                </a:lnTo>
                <a:lnTo>
                  <a:pt x="219" y="282"/>
                </a:lnTo>
                <a:lnTo>
                  <a:pt x="217" y="280"/>
                </a:lnTo>
                <a:lnTo>
                  <a:pt x="215" y="278"/>
                </a:lnTo>
                <a:lnTo>
                  <a:pt x="213" y="280"/>
                </a:lnTo>
                <a:lnTo>
                  <a:pt x="213" y="284"/>
                </a:lnTo>
                <a:lnTo>
                  <a:pt x="209" y="288"/>
                </a:lnTo>
                <a:lnTo>
                  <a:pt x="209" y="292"/>
                </a:lnTo>
                <a:lnTo>
                  <a:pt x="205" y="292"/>
                </a:lnTo>
                <a:lnTo>
                  <a:pt x="201" y="293"/>
                </a:lnTo>
                <a:lnTo>
                  <a:pt x="201" y="290"/>
                </a:lnTo>
                <a:lnTo>
                  <a:pt x="201" y="288"/>
                </a:lnTo>
                <a:lnTo>
                  <a:pt x="203" y="282"/>
                </a:lnTo>
                <a:lnTo>
                  <a:pt x="205" y="278"/>
                </a:lnTo>
                <a:lnTo>
                  <a:pt x="207" y="272"/>
                </a:lnTo>
                <a:lnTo>
                  <a:pt x="201" y="270"/>
                </a:lnTo>
                <a:lnTo>
                  <a:pt x="199" y="265"/>
                </a:lnTo>
                <a:lnTo>
                  <a:pt x="197" y="261"/>
                </a:lnTo>
                <a:lnTo>
                  <a:pt x="196" y="261"/>
                </a:lnTo>
                <a:lnTo>
                  <a:pt x="194" y="263"/>
                </a:lnTo>
                <a:lnTo>
                  <a:pt x="190" y="261"/>
                </a:lnTo>
                <a:lnTo>
                  <a:pt x="188" y="259"/>
                </a:lnTo>
                <a:lnTo>
                  <a:pt x="184" y="265"/>
                </a:lnTo>
                <a:lnTo>
                  <a:pt x="182" y="272"/>
                </a:lnTo>
                <a:lnTo>
                  <a:pt x="178" y="272"/>
                </a:lnTo>
                <a:lnTo>
                  <a:pt x="176" y="272"/>
                </a:lnTo>
                <a:lnTo>
                  <a:pt x="171" y="263"/>
                </a:lnTo>
                <a:lnTo>
                  <a:pt x="163" y="257"/>
                </a:lnTo>
                <a:lnTo>
                  <a:pt x="159" y="257"/>
                </a:lnTo>
                <a:lnTo>
                  <a:pt x="155" y="257"/>
                </a:lnTo>
                <a:lnTo>
                  <a:pt x="155" y="269"/>
                </a:lnTo>
                <a:lnTo>
                  <a:pt x="157" y="280"/>
                </a:lnTo>
                <a:lnTo>
                  <a:pt x="151" y="282"/>
                </a:lnTo>
                <a:lnTo>
                  <a:pt x="144" y="276"/>
                </a:lnTo>
                <a:lnTo>
                  <a:pt x="136" y="272"/>
                </a:lnTo>
                <a:lnTo>
                  <a:pt x="136" y="261"/>
                </a:lnTo>
                <a:lnTo>
                  <a:pt x="136" y="249"/>
                </a:lnTo>
                <a:lnTo>
                  <a:pt x="130" y="247"/>
                </a:lnTo>
                <a:lnTo>
                  <a:pt x="126" y="247"/>
                </a:lnTo>
                <a:close/>
                <a:moveTo>
                  <a:pt x="324" y="240"/>
                </a:moveTo>
                <a:lnTo>
                  <a:pt x="326" y="240"/>
                </a:lnTo>
                <a:lnTo>
                  <a:pt x="324" y="242"/>
                </a:lnTo>
                <a:lnTo>
                  <a:pt x="324" y="244"/>
                </a:lnTo>
                <a:lnTo>
                  <a:pt x="320" y="244"/>
                </a:lnTo>
                <a:lnTo>
                  <a:pt x="320" y="242"/>
                </a:lnTo>
                <a:lnTo>
                  <a:pt x="322" y="240"/>
                </a:lnTo>
                <a:lnTo>
                  <a:pt x="324" y="240"/>
                </a:lnTo>
                <a:close/>
                <a:moveTo>
                  <a:pt x="328" y="230"/>
                </a:moveTo>
                <a:lnTo>
                  <a:pt x="328" y="234"/>
                </a:lnTo>
                <a:lnTo>
                  <a:pt x="318" y="236"/>
                </a:lnTo>
                <a:lnTo>
                  <a:pt x="311" y="240"/>
                </a:lnTo>
                <a:lnTo>
                  <a:pt x="313" y="242"/>
                </a:lnTo>
                <a:lnTo>
                  <a:pt x="315" y="244"/>
                </a:lnTo>
                <a:lnTo>
                  <a:pt x="303" y="242"/>
                </a:lnTo>
                <a:lnTo>
                  <a:pt x="299" y="242"/>
                </a:lnTo>
                <a:lnTo>
                  <a:pt x="295" y="244"/>
                </a:lnTo>
                <a:lnTo>
                  <a:pt x="291" y="246"/>
                </a:lnTo>
                <a:lnTo>
                  <a:pt x="291" y="249"/>
                </a:lnTo>
                <a:lnTo>
                  <a:pt x="290" y="251"/>
                </a:lnTo>
                <a:lnTo>
                  <a:pt x="291" y="255"/>
                </a:lnTo>
                <a:lnTo>
                  <a:pt x="297" y="257"/>
                </a:lnTo>
                <a:lnTo>
                  <a:pt x="305" y="257"/>
                </a:lnTo>
                <a:lnTo>
                  <a:pt x="305" y="261"/>
                </a:lnTo>
                <a:lnTo>
                  <a:pt x="305" y="265"/>
                </a:lnTo>
                <a:lnTo>
                  <a:pt x="303" y="267"/>
                </a:lnTo>
                <a:lnTo>
                  <a:pt x="301" y="270"/>
                </a:lnTo>
                <a:lnTo>
                  <a:pt x="291" y="269"/>
                </a:lnTo>
                <a:lnTo>
                  <a:pt x="282" y="267"/>
                </a:lnTo>
                <a:lnTo>
                  <a:pt x="280" y="261"/>
                </a:lnTo>
                <a:lnTo>
                  <a:pt x="276" y="263"/>
                </a:lnTo>
                <a:lnTo>
                  <a:pt x="272" y="263"/>
                </a:lnTo>
                <a:lnTo>
                  <a:pt x="272" y="269"/>
                </a:lnTo>
                <a:lnTo>
                  <a:pt x="274" y="272"/>
                </a:lnTo>
                <a:lnTo>
                  <a:pt x="276" y="274"/>
                </a:lnTo>
                <a:lnTo>
                  <a:pt x="280" y="278"/>
                </a:lnTo>
                <a:lnTo>
                  <a:pt x="286" y="282"/>
                </a:lnTo>
                <a:lnTo>
                  <a:pt x="288" y="282"/>
                </a:lnTo>
                <a:lnTo>
                  <a:pt x="290" y="280"/>
                </a:lnTo>
                <a:lnTo>
                  <a:pt x="295" y="278"/>
                </a:lnTo>
                <a:lnTo>
                  <a:pt x="297" y="282"/>
                </a:lnTo>
                <a:lnTo>
                  <a:pt x="301" y="288"/>
                </a:lnTo>
                <a:lnTo>
                  <a:pt x="305" y="288"/>
                </a:lnTo>
                <a:lnTo>
                  <a:pt x="311" y="290"/>
                </a:lnTo>
                <a:lnTo>
                  <a:pt x="313" y="297"/>
                </a:lnTo>
                <a:lnTo>
                  <a:pt x="316" y="305"/>
                </a:lnTo>
                <a:lnTo>
                  <a:pt x="318" y="305"/>
                </a:lnTo>
                <a:lnTo>
                  <a:pt x="322" y="307"/>
                </a:lnTo>
                <a:lnTo>
                  <a:pt x="328" y="301"/>
                </a:lnTo>
                <a:lnTo>
                  <a:pt x="338" y="297"/>
                </a:lnTo>
                <a:lnTo>
                  <a:pt x="339" y="293"/>
                </a:lnTo>
                <a:lnTo>
                  <a:pt x="345" y="292"/>
                </a:lnTo>
                <a:lnTo>
                  <a:pt x="351" y="292"/>
                </a:lnTo>
                <a:lnTo>
                  <a:pt x="353" y="288"/>
                </a:lnTo>
                <a:lnTo>
                  <a:pt x="355" y="286"/>
                </a:lnTo>
                <a:lnTo>
                  <a:pt x="353" y="276"/>
                </a:lnTo>
                <a:lnTo>
                  <a:pt x="353" y="270"/>
                </a:lnTo>
                <a:lnTo>
                  <a:pt x="355" y="269"/>
                </a:lnTo>
                <a:lnTo>
                  <a:pt x="353" y="269"/>
                </a:lnTo>
                <a:lnTo>
                  <a:pt x="351" y="267"/>
                </a:lnTo>
                <a:lnTo>
                  <a:pt x="349" y="267"/>
                </a:lnTo>
                <a:lnTo>
                  <a:pt x="345" y="269"/>
                </a:lnTo>
                <a:lnTo>
                  <a:pt x="343" y="272"/>
                </a:lnTo>
                <a:lnTo>
                  <a:pt x="339" y="265"/>
                </a:lnTo>
                <a:lnTo>
                  <a:pt x="339" y="263"/>
                </a:lnTo>
                <a:lnTo>
                  <a:pt x="338" y="261"/>
                </a:lnTo>
                <a:lnTo>
                  <a:pt x="332" y="261"/>
                </a:lnTo>
                <a:lnTo>
                  <a:pt x="330" y="257"/>
                </a:lnTo>
                <a:lnTo>
                  <a:pt x="330" y="253"/>
                </a:lnTo>
                <a:lnTo>
                  <a:pt x="339" y="251"/>
                </a:lnTo>
                <a:lnTo>
                  <a:pt x="341" y="249"/>
                </a:lnTo>
                <a:lnTo>
                  <a:pt x="339" y="246"/>
                </a:lnTo>
                <a:lnTo>
                  <a:pt x="336" y="240"/>
                </a:lnTo>
                <a:lnTo>
                  <a:pt x="330" y="240"/>
                </a:lnTo>
                <a:lnTo>
                  <a:pt x="328" y="238"/>
                </a:lnTo>
                <a:lnTo>
                  <a:pt x="330" y="236"/>
                </a:lnTo>
                <a:lnTo>
                  <a:pt x="332" y="234"/>
                </a:lnTo>
                <a:lnTo>
                  <a:pt x="334" y="232"/>
                </a:lnTo>
                <a:lnTo>
                  <a:pt x="334" y="230"/>
                </a:lnTo>
                <a:lnTo>
                  <a:pt x="332" y="228"/>
                </a:lnTo>
                <a:lnTo>
                  <a:pt x="328" y="230"/>
                </a:lnTo>
                <a:close/>
                <a:moveTo>
                  <a:pt x="42" y="222"/>
                </a:moveTo>
                <a:lnTo>
                  <a:pt x="36" y="224"/>
                </a:lnTo>
                <a:lnTo>
                  <a:pt x="32" y="228"/>
                </a:lnTo>
                <a:lnTo>
                  <a:pt x="17" y="232"/>
                </a:lnTo>
                <a:lnTo>
                  <a:pt x="6" y="236"/>
                </a:lnTo>
                <a:lnTo>
                  <a:pt x="6" y="251"/>
                </a:lnTo>
                <a:lnTo>
                  <a:pt x="9" y="263"/>
                </a:lnTo>
                <a:lnTo>
                  <a:pt x="6" y="265"/>
                </a:lnTo>
                <a:lnTo>
                  <a:pt x="4" y="265"/>
                </a:lnTo>
                <a:lnTo>
                  <a:pt x="4" y="269"/>
                </a:lnTo>
                <a:lnTo>
                  <a:pt x="7" y="272"/>
                </a:lnTo>
                <a:lnTo>
                  <a:pt x="4" y="278"/>
                </a:lnTo>
                <a:lnTo>
                  <a:pt x="0" y="290"/>
                </a:lnTo>
                <a:lnTo>
                  <a:pt x="6" y="293"/>
                </a:lnTo>
                <a:lnTo>
                  <a:pt x="11" y="297"/>
                </a:lnTo>
                <a:lnTo>
                  <a:pt x="13" y="303"/>
                </a:lnTo>
                <a:lnTo>
                  <a:pt x="17" y="309"/>
                </a:lnTo>
                <a:lnTo>
                  <a:pt x="21" y="309"/>
                </a:lnTo>
                <a:lnTo>
                  <a:pt x="27" y="309"/>
                </a:lnTo>
                <a:lnTo>
                  <a:pt x="30" y="301"/>
                </a:lnTo>
                <a:lnTo>
                  <a:pt x="36" y="295"/>
                </a:lnTo>
                <a:lnTo>
                  <a:pt x="38" y="295"/>
                </a:lnTo>
                <a:lnTo>
                  <a:pt x="38" y="297"/>
                </a:lnTo>
                <a:lnTo>
                  <a:pt x="40" y="297"/>
                </a:lnTo>
                <a:lnTo>
                  <a:pt x="40" y="299"/>
                </a:lnTo>
                <a:lnTo>
                  <a:pt x="46" y="297"/>
                </a:lnTo>
                <a:lnTo>
                  <a:pt x="52" y="297"/>
                </a:lnTo>
                <a:lnTo>
                  <a:pt x="54" y="297"/>
                </a:lnTo>
                <a:lnTo>
                  <a:pt x="57" y="297"/>
                </a:lnTo>
                <a:lnTo>
                  <a:pt x="61" y="290"/>
                </a:lnTo>
                <a:lnTo>
                  <a:pt x="63" y="280"/>
                </a:lnTo>
                <a:lnTo>
                  <a:pt x="69" y="272"/>
                </a:lnTo>
                <a:lnTo>
                  <a:pt x="82" y="263"/>
                </a:lnTo>
                <a:lnTo>
                  <a:pt x="98" y="255"/>
                </a:lnTo>
                <a:lnTo>
                  <a:pt x="109" y="251"/>
                </a:lnTo>
                <a:lnTo>
                  <a:pt x="111" y="253"/>
                </a:lnTo>
                <a:lnTo>
                  <a:pt x="115" y="253"/>
                </a:lnTo>
                <a:lnTo>
                  <a:pt x="115" y="251"/>
                </a:lnTo>
                <a:lnTo>
                  <a:pt x="119" y="249"/>
                </a:lnTo>
                <a:lnTo>
                  <a:pt x="119" y="246"/>
                </a:lnTo>
                <a:lnTo>
                  <a:pt x="115" y="244"/>
                </a:lnTo>
                <a:lnTo>
                  <a:pt x="111" y="244"/>
                </a:lnTo>
                <a:lnTo>
                  <a:pt x="107" y="240"/>
                </a:lnTo>
                <a:lnTo>
                  <a:pt x="105" y="236"/>
                </a:lnTo>
                <a:lnTo>
                  <a:pt x="84" y="234"/>
                </a:lnTo>
                <a:lnTo>
                  <a:pt x="71" y="236"/>
                </a:lnTo>
                <a:lnTo>
                  <a:pt x="67" y="232"/>
                </a:lnTo>
                <a:lnTo>
                  <a:pt x="55" y="228"/>
                </a:lnTo>
                <a:lnTo>
                  <a:pt x="46" y="226"/>
                </a:lnTo>
                <a:lnTo>
                  <a:pt x="44" y="224"/>
                </a:lnTo>
                <a:lnTo>
                  <a:pt x="44" y="222"/>
                </a:lnTo>
                <a:lnTo>
                  <a:pt x="42" y="222"/>
                </a:lnTo>
                <a:close/>
                <a:moveTo>
                  <a:pt x="338" y="221"/>
                </a:moveTo>
                <a:lnTo>
                  <a:pt x="336" y="221"/>
                </a:lnTo>
                <a:lnTo>
                  <a:pt x="336" y="222"/>
                </a:lnTo>
                <a:lnTo>
                  <a:pt x="339" y="224"/>
                </a:lnTo>
                <a:lnTo>
                  <a:pt x="339" y="221"/>
                </a:lnTo>
                <a:lnTo>
                  <a:pt x="338" y="221"/>
                </a:lnTo>
                <a:close/>
                <a:moveTo>
                  <a:pt x="257" y="203"/>
                </a:moveTo>
                <a:lnTo>
                  <a:pt x="257" y="207"/>
                </a:lnTo>
                <a:lnTo>
                  <a:pt x="257" y="213"/>
                </a:lnTo>
                <a:lnTo>
                  <a:pt x="259" y="213"/>
                </a:lnTo>
                <a:lnTo>
                  <a:pt x="259" y="209"/>
                </a:lnTo>
                <a:lnTo>
                  <a:pt x="259" y="205"/>
                </a:lnTo>
                <a:lnTo>
                  <a:pt x="257" y="203"/>
                </a:lnTo>
                <a:close/>
                <a:moveTo>
                  <a:pt x="364" y="196"/>
                </a:moveTo>
                <a:lnTo>
                  <a:pt x="361" y="199"/>
                </a:lnTo>
                <a:lnTo>
                  <a:pt x="361" y="205"/>
                </a:lnTo>
                <a:lnTo>
                  <a:pt x="357" y="205"/>
                </a:lnTo>
                <a:lnTo>
                  <a:pt x="355" y="211"/>
                </a:lnTo>
                <a:lnTo>
                  <a:pt x="353" y="217"/>
                </a:lnTo>
                <a:lnTo>
                  <a:pt x="357" y="217"/>
                </a:lnTo>
                <a:lnTo>
                  <a:pt x="361" y="217"/>
                </a:lnTo>
                <a:lnTo>
                  <a:pt x="362" y="221"/>
                </a:lnTo>
                <a:lnTo>
                  <a:pt x="368" y="222"/>
                </a:lnTo>
                <a:lnTo>
                  <a:pt x="376" y="222"/>
                </a:lnTo>
                <a:lnTo>
                  <a:pt x="376" y="224"/>
                </a:lnTo>
                <a:lnTo>
                  <a:pt x="380" y="226"/>
                </a:lnTo>
                <a:lnTo>
                  <a:pt x="382" y="221"/>
                </a:lnTo>
                <a:lnTo>
                  <a:pt x="386" y="217"/>
                </a:lnTo>
                <a:lnTo>
                  <a:pt x="386" y="209"/>
                </a:lnTo>
                <a:lnTo>
                  <a:pt x="384" y="205"/>
                </a:lnTo>
                <a:lnTo>
                  <a:pt x="380" y="199"/>
                </a:lnTo>
                <a:lnTo>
                  <a:pt x="378" y="196"/>
                </a:lnTo>
                <a:lnTo>
                  <a:pt x="370" y="196"/>
                </a:lnTo>
                <a:lnTo>
                  <a:pt x="368" y="198"/>
                </a:lnTo>
                <a:lnTo>
                  <a:pt x="366" y="196"/>
                </a:lnTo>
                <a:lnTo>
                  <a:pt x="364" y="196"/>
                </a:lnTo>
                <a:close/>
                <a:moveTo>
                  <a:pt x="357" y="194"/>
                </a:moveTo>
                <a:lnTo>
                  <a:pt x="355" y="196"/>
                </a:lnTo>
                <a:lnTo>
                  <a:pt x="355" y="198"/>
                </a:lnTo>
                <a:lnTo>
                  <a:pt x="351" y="198"/>
                </a:lnTo>
                <a:lnTo>
                  <a:pt x="349" y="198"/>
                </a:lnTo>
                <a:lnTo>
                  <a:pt x="347" y="199"/>
                </a:lnTo>
                <a:lnTo>
                  <a:pt x="349" y="201"/>
                </a:lnTo>
                <a:lnTo>
                  <a:pt x="349" y="203"/>
                </a:lnTo>
                <a:lnTo>
                  <a:pt x="351" y="203"/>
                </a:lnTo>
                <a:lnTo>
                  <a:pt x="353" y="201"/>
                </a:lnTo>
                <a:lnTo>
                  <a:pt x="357" y="198"/>
                </a:lnTo>
                <a:lnTo>
                  <a:pt x="359" y="196"/>
                </a:lnTo>
                <a:lnTo>
                  <a:pt x="359" y="194"/>
                </a:lnTo>
                <a:lnTo>
                  <a:pt x="357" y="194"/>
                </a:lnTo>
                <a:close/>
                <a:moveTo>
                  <a:pt x="84" y="184"/>
                </a:moveTo>
                <a:lnTo>
                  <a:pt x="82" y="188"/>
                </a:lnTo>
                <a:lnTo>
                  <a:pt x="82" y="192"/>
                </a:lnTo>
                <a:lnTo>
                  <a:pt x="77" y="194"/>
                </a:lnTo>
                <a:lnTo>
                  <a:pt x="73" y="198"/>
                </a:lnTo>
                <a:lnTo>
                  <a:pt x="71" y="201"/>
                </a:lnTo>
                <a:lnTo>
                  <a:pt x="73" y="205"/>
                </a:lnTo>
                <a:lnTo>
                  <a:pt x="77" y="205"/>
                </a:lnTo>
                <a:lnTo>
                  <a:pt x="82" y="205"/>
                </a:lnTo>
                <a:lnTo>
                  <a:pt x="82" y="201"/>
                </a:lnTo>
                <a:lnTo>
                  <a:pt x="86" y="194"/>
                </a:lnTo>
                <a:lnTo>
                  <a:pt x="86" y="188"/>
                </a:lnTo>
                <a:lnTo>
                  <a:pt x="88" y="186"/>
                </a:lnTo>
                <a:lnTo>
                  <a:pt x="86" y="184"/>
                </a:lnTo>
                <a:lnTo>
                  <a:pt x="84" y="184"/>
                </a:lnTo>
                <a:close/>
                <a:moveTo>
                  <a:pt x="109" y="174"/>
                </a:moveTo>
                <a:lnTo>
                  <a:pt x="109" y="180"/>
                </a:lnTo>
                <a:lnTo>
                  <a:pt x="113" y="180"/>
                </a:lnTo>
                <a:lnTo>
                  <a:pt x="111" y="176"/>
                </a:lnTo>
                <a:lnTo>
                  <a:pt x="109" y="174"/>
                </a:lnTo>
                <a:close/>
                <a:moveTo>
                  <a:pt x="516" y="167"/>
                </a:moveTo>
                <a:lnTo>
                  <a:pt x="518" y="169"/>
                </a:lnTo>
                <a:lnTo>
                  <a:pt x="520" y="173"/>
                </a:lnTo>
                <a:lnTo>
                  <a:pt x="520" y="174"/>
                </a:lnTo>
                <a:lnTo>
                  <a:pt x="518" y="174"/>
                </a:lnTo>
                <a:lnTo>
                  <a:pt x="514" y="169"/>
                </a:lnTo>
                <a:lnTo>
                  <a:pt x="516" y="167"/>
                </a:lnTo>
                <a:close/>
                <a:moveTo>
                  <a:pt x="424" y="165"/>
                </a:moveTo>
                <a:lnTo>
                  <a:pt x="422" y="167"/>
                </a:lnTo>
                <a:lnTo>
                  <a:pt x="420" y="167"/>
                </a:lnTo>
                <a:lnTo>
                  <a:pt x="422" y="171"/>
                </a:lnTo>
                <a:lnTo>
                  <a:pt x="426" y="174"/>
                </a:lnTo>
                <a:lnTo>
                  <a:pt x="428" y="174"/>
                </a:lnTo>
                <a:lnTo>
                  <a:pt x="430" y="171"/>
                </a:lnTo>
                <a:lnTo>
                  <a:pt x="430" y="169"/>
                </a:lnTo>
                <a:lnTo>
                  <a:pt x="430" y="165"/>
                </a:lnTo>
                <a:lnTo>
                  <a:pt x="426" y="165"/>
                </a:lnTo>
                <a:lnTo>
                  <a:pt x="424" y="165"/>
                </a:lnTo>
                <a:close/>
                <a:moveTo>
                  <a:pt x="257" y="165"/>
                </a:moveTo>
                <a:lnTo>
                  <a:pt x="253" y="169"/>
                </a:lnTo>
                <a:lnTo>
                  <a:pt x="253" y="173"/>
                </a:lnTo>
                <a:lnTo>
                  <a:pt x="255" y="174"/>
                </a:lnTo>
                <a:lnTo>
                  <a:pt x="255" y="176"/>
                </a:lnTo>
                <a:lnTo>
                  <a:pt x="257" y="174"/>
                </a:lnTo>
                <a:lnTo>
                  <a:pt x="255" y="176"/>
                </a:lnTo>
                <a:lnTo>
                  <a:pt x="253" y="178"/>
                </a:lnTo>
                <a:lnTo>
                  <a:pt x="255" y="184"/>
                </a:lnTo>
                <a:lnTo>
                  <a:pt x="261" y="182"/>
                </a:lnTo>
                <a:lnTo>
                  <a:pt x="265" y="182"/>
                </a:lnTo>
                <a:lnTo>
                  <a:pt x="268" y="182"/>
                </a:lnTo>
                <a:lnTo>
                  <a:pt x="270" y="184"/>
                </a:lnTo>
                <a:lnTo>
                  <a:pt x="265" y="186"/>
                </a:lnTo>
                <a:lnTo>
                  <a:pt x="261" y="188"/>
                </a:lnTo>
                <a:lnTo>
                  <a:pt x="261" y="190"/>
                </a:lnTo>
                <a:lnTo>
                  <a:pt x="265" y="192"/>
                </a:lnTo>
                <a:lnTo>
                  <a:pt x="265" y="196"/>
                </a:lnTo>
                <a:lnTo>
                  <a:pt x="261" y="196"/>
                </a:lnTo>
                <a:lnTo>
                  <a:pt x="259" y="198"/>
                </a:lnTo>
                <a:lnTo>
                  <a:pt x="259" y="199"/>
                </a:lnTo>
                <a:lnTo>
                  <a:pt x="263" y="201"/>
                </a:lnTo>
                <a:lnTo>
                  <a:pt x="272" y="198"/>
                </a:lnTo>
                <a:lnTo>
                  <a:pt x="282" y="192"/>
                </a:lnTo>
                <a:lnTo>
                  <a:pt x="280" y="188"/>
                </a:lnTo>
                <a:lnTo>
                  <a:pt x="282" y="186"/>
                </a:lnTo>
                <a:lnTo>
                  <a:pt x="280" y="180"/>
                </a:lnTo>
                <a:lnTo>
                  <a:pt x="276" y="180"/>
                </a:lnTo>
                <a:lnTo>
                  <a:pt x="274" y="180"/>
                </a:lnTo>
                <a:lnTo>
                  <a:pt x="274" y="176"/>
                </a:lnTo>
                <a:lnTo>
                  <a:pt x="274" y="173"/>
                </a:lnTo>
                <a:lnTo>
                  <a:pt x="270" y="173"/>
                </a:lnTo>
                <a:lnTo>
                  <a:pt x="267" y="173"/>
                </a:lnTo>
                <a:lnTo>
                  <a:pt x="265" y="173"/>
                </a:lnTo>
                <a:lnTo>
                  <a:pt x="265" y="171"/>
                </a:lnTo>
                <a:lnTo>
                  <a:pt x="267" y="167"/>
                </a:lnTo>
                <a:lnTo>
                  <a:pt x="261" y="165"/>
                </a:lnTo>
                <a:lnTo>
                  <a:pt x="257" y="165"/>
                </a:lnTo>
                <a:close/>
                <a:moveTo>
                  <a:pt x="309" y="163"/>
                </a:moveTo>
                <a:lnTo>
                  <a:pt x="303" y="165"/>
                </a:lnTo>
                <a:lnTo>
                  <a:pt x="301" y="167"/>
                </a:lnTo>
                <a:lnTo>
                  <a:pt x="303" y="169"/>
                </a:lnTo>
                <a:lnTo>
                  <a:pt x="311" y="171"/>
                </a:lnTo>
                <a:lnTo>
                  <a:pt x="311" y="174"/>
                </a:lnTo>
                <a:lnTo>
                  <a:pt x="305" y="174"/>
                </a:lnTo>
                <a:lnTo>
                  <a:pt x="301" y="174"/>
                </a:lnTo>
                <a:lnTo>
                  <a:pt x="303" y="178"/>
                </a:lnTo>
                <a:lnTo>
                  <a:pt x="307" y="182"/>
                </a:lnTo>
                <a:lnTo>
                  <a:pt x="309" y="182"/>
                </a:lnTo>
                <a:lnTo>
                  <a:pt x="307" y="184"/>
                </a:lnTo>
                <a:lnTo>
                  <a:pt x="305" y="184"/>
                </a:lnTo>
                <a:lnTo>
                  <a:pt x="305" y="186"/>
                </a:lnTo>
                <a:lnTo>
                  <a:pt x="311" y="190"/>
                </a:lnTo>
                <a:lnTo>
                  <a:pt x="309" y="192"/>
                </a:lnTo>
                <a:lnTo>
                  <a:pt x="309" y="194"/>
                </a:lnTo>
                <a:lnTo>
                  <a:pt x="305" y="194"/>
                </a:lnTo>
                <a:lnTo>
                  <a:pt x="303" y="194"/>
                </a:lnTo>
                <a:lnTo>
                  <a:pt x="303" y="192"/>
                </a:lnTo>
                <a:lnTo>
                  <a:pt x="305" y="188"/>
                </a:lnTo>
                <a:lnTo>
                  <a:pt x="299" y="184"/>
                </a:lnTo>
                <a:lnTo>
                  <a:pt x="297" y="180"/>
                </a:lnTo>
                <a:lnTo>
                  <a:pt x="293" y="178"/>
                </a:lnTo>
                <a:lnTo>
                  <a:pt x="291" y="173"/>
                </a:lnTo>
                <a:lnTo>
                  <a:pt x="288" y="173"/>
                </a:lnTo>
                <a:lnTo>
                  <a:pt x="286" y="173"/>
                </a:lnTo>
                <a:lnTo>
                  <a:pt x="284" y="178"/>
                </a:lnTo>
                <a:lnTo>
                  <a:pt x="288" y="178"/>
                </a:lnTo>
                <a:lnTo>
                  <a:pt x="286" y="182"/>
                </a:lnTo>
                <a:lnTo>
                  <a:pt x="286" y="186"/>
                </a:lnTo>
                <a:lnTo>
                  <a:pt x="288" y="188"/>
                </a:lnTo>
                <a:lnTo>
                  <a:pt x="291" y="190"/>
                </a:lnTo>
                <a:lnTo>
                  <a:pt x="291" y="194"/>
                </a:lnTo>
                <a:lnTo>
                  <a:pt x="291" y="198"/>
                </a:lnTo>
                <a:lnTo>
                  <a:pt x="284" y="198"/>
                </a:lnTo>
                <a:lnTo>
                  <a:pt x="278" y="198"/>
                </a:lnTo>
                <a:lnTo>
                  <a:pt x="278" y="199"/>
                </a:lnTo>
                <a:lnTo>
                  <a:pt x="276" y="201"/>
                </a:lnTo>
                <a:lnTo>
                  <a:pt x="276" y="205"/>
                </a:lnTo>
                <a:lnTo>
                  <a:pt x="278" y="209"/>
                </a:lnTo>
                <a:lnTo>
                  <a:pt x="291" y="203"/>
                </a:lnTo>
                <a:lnTo>
                  <a:pt x="307" y="199"/>
                </a:lnTo>
                <a:lnTo>
                  <a:pt x="309" y="199"/>
                </a:lnTo>
                <a:lnTo>
                  <a:pt x="311" y="201"/>
                </a:lnTo>
                <a:lnTo>
                  <a:pt x="305" y="203"/>
                </a:lnTo>
                <a:lnTo>
                  <a:pt x="301" y="207"/>
                </a:lnTo>
                <a:lnTo>
                  <a:pt x="303" y="217"/>
                </a:lnTo>
                <a:lnTo>
                  <a:pt x="309" y="217"/>
                </a:lnTo>
                <a:lnTo>
                  <a:pt x="315" y="217"/>
                </a:lnTo>
                <a:lnTo>
                  <a:pt x="318" y="215"/>
                </a:lnTo>
                <a:lnTo>
                  <a:pt x="326" y="215"/>
                </a:lnTo>
                <a:lnTo>
                  <a:pt x="334" y="215"/>
                </a:lnTo>
                <a:lnTo>
                  <a:pt x="341" y="215"/>
                </a:lnTo>
                <a:lnTo>
                  <a:pt x="341" y="211"/>
                </a:lnTo>
                <a:lnTo>
                  <a:pt x="343" y="209"/>
                </a:lnTo>
                <a:lnTo>
                  <a:pt x="341" y="205"/>
                </a:lnTo>
                <a:lnTo>
                  <a:pt x="339" y="205"/>
                </a:lnTo>
                <a:lnTo>
                  <a:pt x="339" y="199"/>
                </a:lnTo>
                <a:lnTo>
                  <a:pt x="341" y="196"/>
                </a:lnTo>
                <a:lnTo>
                  <a:pt x="338" y="196"/>
                </a:lnTo>
                <a:lnTo>
                  <a:pt x="336" y="196"/>
                </a:lnTo>
                <a:lnTo>
                  <a:pt x="334" y="184"/>
                </a:lnTo>
                <a:lnTo>
                  <a:pt x="334" y="174"/>
                </a:lnTo>
                <a:lnTo>
                  <a:pt x="326" y="173"/>
                </a:lnTo>
                <a:lnTo>
                  <a:pt x="326" y="171"/>
                </a:lnTo>
                <a:lnTo>
                  <a:pt x="324" y="167"/>
                </a:lnTo>
                <a:lnTo>
                  <a:pt x="324" y="165"/>
                </a:lnTo>
                <a:lnTo>
                  <a:pt x="320" y="165"/>
                </a:lnTo>
                <a:lnTo>
                  <a:pt x="320" y="169"/>
                </a:lnTo>
                <a:lnTo>
                  <a:pt x="318" y="171"/>
                </a:lnTo>
                <a:lnTo>
                  <a:pt x="320" y="173"/>
                </a:lnTo>
                <a:lnTo>
                  <a:pt x="322" y="173"/>
                </a:lnTo>
                <a:lnTo>
                  <a:pt x="322" y="174"/>
                </a:lnTo>
                <a:lnTo>
                  <a:pt x="316" y="174"/>
                </a:lnTo>
                <a:lnTo>
                  <a:pt x="315" y="174"/>
                </a:lnTo>
                <a:lnTo>
                  <a:pt x="313" y="173"/>
                </a:lnTo>
                <a:lnTo>
                  <a:pt x="315" y="173"/>
                </a:lnTo>
                <a:lnTo>
                  <a:pt x="311" y="167"/>
                </a:lnTo>
                <a:lnTo>
                  <a:pt x="309" y="163"/>
                </a:lnTo>
                <a:close/>
                <a:moveTo>
                  <a:pt x="121" y="163"/>
                </a:moveTo>
                <a:lnTo>
                  <a:pt x="119" y="165"/>
                </a:lnTo>
                <a:lnTo>
                  <a:pt x="119" y="169"/>
                </a:lnTo>
                <a:lnTo>
                  <a:pt x="121" y="169"/>
                </a:lnTo>
                <a:lnTo>
                  <a:pt x="125" y="169"/>
                </a:lnTo>
                <a:lnTo>
                  <a:pt x="123" y="167"/>
                </a:lnTo>
                <a:lnTo>
                  <a:pt x="123" y="165"/>
                </a:lnTo>
                <a:lnTo>
                  <a:pt x="123" y="163"/>
                </a:lnTo>
                <a:lnTo>
                  <a:pt x="121" y="163"/>
                </a:lnTo>
                <a:close/>
                <a:moveTo>
                  <a:pt x="359" y="161"/>
                </a:moveTo>
                <a:lnTo>
                  <a:pt x="355" y="165"/>
                </a:lnTo>
                <a:lnTo>
                  <a:pt x="353" y="167"/>
                </a:lnTo>
                <a:lnTo>
                  <a:pt x="359" y="174"/>
                </a:lnTo>
                <a:lnTo>
                  <a:pt x="364" y="180"/>
                </a:lnTo>
                <a:lnTo>
                  <a:pt x="370" y="180"/>
                </a:lnTo>
                <a:lnTo>
                  <a:pt x="376" y="180"/>
                </a:lnTo>
                <a:lnTo>
                  <a:pt x="380" y="184"/>
                </a:lnTo>
                <a:lnTo>
                  <a:pt x="386" y="182"/>
                </a:lnTo>
                <a:lnTo>
                  <a:pt x="391" y="180"/>
                </a:lnTo>
                <a:lnTo>
                  <a:pt x="393" y="184"/>
                </a:lnTo>
                <a:lnTo>
                  <a:pt x="395" y="184"/>
                </a:lnTo>
                <a:lnTo>
                  <a:pt x="401" y="186"/>
                </a:lnTo>
                <a:lnTo>
                  <a:pt x="407" y="192"/>
                </a:lnTo>
                <a:lnTo>
                  <a:pt x="410" y="198"/>
                </a:lnTo>
                <a:lnTo>
                  <a:pt x="409" y="205"/>
                </a:lnTo>
                <a:lnTo>
                  <a:pt x="407" y="213"/>
                </a:lnTo>
                <a:lnTo>
                  <a:pt x="407" y="221"/>
                </a:lnTo>
                <a:lnTo>
                  <a:pt x="410" y="230"/>
                </a:lnTo>
                <a:lnTo>
                  <a:pt x="412" y="228"/>
                </a:lnTo>
                <a:lnTo>
                  <a:pt x="416" y="228"/>
                </a:lnTo>
                <a:lnTo>
                  <a:pt x="416" y="224"/>
                </a:lnTo>
                <a:lnTo>
                  <a:pt x="420" y="226"/>
                </a:lnTo>
                <a:lnTo>
                  <a:pt x="422" y="230"/>
                </a:lnTo>
                <a:lnTo>
                  <a:pt x="424" y="228"/>
                </a:lnTo>
                <a:lnTo>
                  <a:pt x="428" y="226"/>
                </a:lnTo>
                <a:lnTo>
                  <a:pt x="433" y="224"/>
                </a:lnTo>
                <a:lnTo>
                  <a:pt x="437" y="222"/>
                </a:lnTo>
                <a:lnTo>
                  <a:pt x="439" y="221"/>
                </a:lnTo>
                <a:lnTo>
                  <a:pt x="443" y="217"/>
                </a:lnTo>
                <a:lnTo>
                  <a:pt x="445" y="222"/>
                </a:lnTo>
                <a:lnTo>
                  <a:pt x="447" y="228"/>
                </a:lnTo>
                <a:lnTo>
                  <a:pt x="457" y="228"/>
                </a:lnTo>
                <a:lnTo>
                  <a:pt x="466" y="228"/>
                </a:lnTo>
                <a:lnTo>
                  <a:pt x="468" y="224"/>
                </a:lnTo>
                <a:lnTo>
                  <a:pt x="470" y="222"/>
                </a:lnTo>
                <a:lnTo>
                  <a:pt x="472" y="224"/>
                </a:lnTo>
                <a:lnTo>
                  <a:pt x="474" y="228"/>
                </a:lnTo>
                <a:lnTo>
                  <a:pt x="480" y="226"/>
                </a:lnTo>
                <a:lnTo>
                  <a:pt x="485" y="224"/>
                </a:lnTo>
                <a:lnTo>
                  <a:pt x="485" y="226"/>
                </a:lnTo>
                <a:lnTo>
                  <a:pt x="487" y="228"/>
                </a:lnTo>
                <a:lnTo>
                  <a:pt x="493" y="226"/>
                </a:lnTo>
                <a:lnTo>
                  <a:pt x="501" y="224"/>
                </a:lnTo>
                <a:lnTo>
                  <a:pt x="505" y="226"/>
                </a:lnTo>
                <a:lnTo>
                  <a:pt x="510" y="226"/>
                </a:lnTo>
                <a:lnTo>
                  <a:pt x="514" y="222"/>
                </a:lnTo>
                <a:lnTo>
                  <a:pt x="512" y="221"/>
                </a:lnTo>
                <a:lnTo>
                  <a:pt x="514" y="219"/>
                </a:lnTo>
                <a:lnTo>
                  <a:pt x="516" y="219"/>
                </a:lnTo>
                <a:lnTo>
                  <a:pt x="516" y="222"/>
                </a:lnTo>
                <a:lnTo>
                  <a:pt x="520" y="226"/>
                </a:lnTo>
                <a:lnTo>
                  <a:pt x="522" y="224"/>
                </a:lnTo>
                <a:lnTo>
                  <a:pt x="526" y="222"/>
                </a:lnTo>
                <a:lnTo>
                  <a:pt x="526" y="224"/>
                </a:lnTo>
                <a:lnTo>
                  <a:pt x="537" y="224"/>
                </a:lnTo>
                <a:lnTo>
                  <a:pt x="552" y="224"/>
                </a:lnTo>
                <a:lnTo>
                  <a:pt x="552" y="219"/>
                </a:lnTo>
                <a:lnTo>
                  <a:pt x="554" y="213"/>
                </a:lnTo>
                <a:lnTo>
                  <a:pt x="558" y="211"/>
                </a:lnTo>
                <a:lnTo>
                  <a:pt x="562" y="209"/>
                </a:lnTo>
                <a:lnTo>
                  <a:pt x="562" y="205"/>
                </a:lnTo>
                <a:lnTo>
                  <a:pt x="562" y="203"/>
                </a:lnTo>
                <a:lnTo>
                  <a:pt x="554" y="199"/>
                </a:lnTo>
                <a:lnTo>
                  <a:pt x="549" y="196"/>
                </a:lnTo>
                <a:lnTo>
                  <a:pt x="543" y="196"/>
                </a:lnTo>
                <a:lnTo>
                  <a:pt x="537" y="198"/>
                </a:lnTo>
                <a:lnTo>
                  <a:pt x="533" y="194"/>
                </a:lnTo>
                <a:lnTo>
                  <a:pt x="533" y="192"/>
                </a:lnTo>
                <a:lnTo>
                  <a:pt x="526" y="190"/>
                </a:lnTo>
                <a:lnTo>
                  <a:pt x="520" y="190"/>
                </a:lnTo>
                <a:lnTo>
                  <a:pt x="518" y="194"/>
                </a:lnTo>
                <a:lnTo>
                  <a:pt x="514" y="192"/>
                </a:lnTo>
                <a:lnTo>
                  <a:pt x="510" y="192"/>
                </a:lnTo>
                <a:lnTo>
                  <a:pt x="508" y="190"/>
                </a:lnTo>
                <a:lnTo>
                  <a:pt x="505" y="190"/>
                </a:lnTo>
                <a:lnTo>
                  <a:pt x="497" y="194"/>
                </a:lnTo>
                <a:lnTo>
                  <a:pt x="485" y="196"/>
                </a:lnTo>
                <a:lnTo>
                  <a:pt x="478" y="198"/>
                </a:lnTo>
                <a:lnTo>
                  <a:pt x="470" y="198"/>
                </a:lnTo>
                <a:lnTo>
                  <a:pt x="462" y="196"/>
                </a:lnTo>
                <a:lnTo>
                  <a:pt x="462" y="201"/>
                </a:lnTo>
                <a:lnTo>
                  <a:pt x="458" y="199"/>
                </a:lnTo>
                <a:lnTo>
                  <a:pt x="458" y="198"/>
                </a:lnTo>
                <a:lnTo>
                  <a:pt x="455" y="198"/>
                </a:lnTo>
                <a:lnTo>
                  <a:pt x="453" y="199"/>
                </a:lnTo>
                <a:lnTo>
                  <a:pt x="445" y="198"/>
                </a:lnTo>
                <a:lnTo>
                  <a:pt x="439" y="194"/>
                </a:lnTo>
                <a:lnTo>
                  <a:pt x="439" y="196"/>
                </a:lnTo>
                <a:lnTo>
                  <a:pt x="437" y="198"/>
                </a:lnTo>
                <a:lnTo>
                  <a:pt x="437" y="194"/>
                </a:lnTo>
                <a:lnTo>
                  <a:pt x="437" y="190"/>
                </a:lnTo>
                <a:lnTo>
                  <a:pt x="432" y="190"/>
                </a:lnTo>
                <a:lnTo>
                  <a:pt x="426" y="192"/>
                </a:lnTo>
                <a:lnTo>
                  <a:pt x="426" y="188"/>
                </a:lnTo>
                <a:lnTo>
                  <a:pt x="422" y="186"/>
                </a:lnTo>
                <a:lnTo>
                  <a:pt x="420" y="186"/>
                </a:lnTo>
                <a:lnTo>
                  <a:pt x="426" y="186"/>
                </a:lnTo>
                <a:lnTo>
                  <a:pt x="430" y="188"/>
                </a:lnTo>
                <a:lnTo>
                  <a:pt x="432" y="186"/>
                </a:lnTo>
                <a:lnTo>
                  <a:pt x="435" y="184"/>
                </a:lnTo>
                <a:lnTo>
                  <a:pt x="435" y="180"/>
                </a:lnTo>
                <a:lnTo>
                  <a:pt x="432" y="180"/>
                </a:lnTo>
                <a:lnTo>
                  <a:pt x="430" y="180"/>
                </a:lnTo>
                <a:lnTo>
                  <a:pt x="424" y="178"/>
                </a:lnTo>
                <a:lnTo>
                  <a:pt x="418" y="176"/>
                </a:lnTo>
                <a:lnTo>
                  <a:pt x="416" y="173"/>
                </a:lnTo>
                <a:lnTo>
                  <a:pt x="414" y="169"/>
                </a:lnTo>
                <a:lnTo>
                  <a:pt x="405" y="171"/>
                </a:lnTo>
                <a:lnTo>
                  <a:pt x="393" y="173"/>
                </a:lnTo>
                <a:lnTo>
                  <a:pt x="389" y="169"/>
                </a:lnTo>
                <a:lnTo>
                  <a:pt x="387" y="165"/>
                </a:lnTo>
                <a:lnTo>
                  <a:pt x="372" y="163"/>
                </a:lnTo>
                <a:lnTo>
                  <a:pt x="359" y="161"/>
                </a:lnTo>
                <a:close/>
                <a:moveTo>
                  <a:pt x="186" y="161"/>
                </a:moveTo>
                <a:lnTo>
                  <a:pt x="184" y="163"/>
                </a:lnTo>
                <a:lnTo>
                  <a:pt x="182" y="163"/>
                </a:lnTo>
                <a:lnTo>
                  <a:pt x="182" y="173"/>
                </a:lnTo>
                <a:lnTo>
                  <a:pt x="182" y="182"/>
                </a:lnTo>
                <a:lnTo>
                  <a:pt x="186" y="184"/>
                </a:lnTo>
                <a:lnTo>
                  <a:pt x="190" y="186"/>
                </a:lnTo>
                <a:lnTo>
                  <a:pt x="188" y="188"/>
                </a:lnTo>
                <a:lnTo>
                  <a:pt x="186" y="192"/>
                </a:lnTo>
                <a:lnTo>
                  <a:pt x="186" y="194"/>
                </a:lnTo>
                <a:lnTo>
                  <a:pt x="188" y="194"/>
                </a:lnTo>
                <a:lnTo>
                  <a:pt x="192" y="194"/>
                </a:lnTo>
                <a:lnTo>
                  <a:pt x="194" y="199"/>
                </a:lnTo>
                <a:lnTo>
                  <a:pt x="178" y="199"/>
                </a:lnTo>
                <a:lnTo>
                  <a:pt x="165" y="198"/>
                </a:lnTo>
                <a:lnTo>
                  <a:pt x="159" y="192"/>
                </a:lnTo>
                <a:lnTo>
                  <a:pt x="153" y="188"/>
                </a:lnTo>
                <a:lnTo>
                  <a:pt x="148" y="188"/>
                </a:lnTo>
                <a:lnTo>
                  <a:pt x="144" y="188"/>
                </a:lnTo>
                <a:lnTo>
                  <a:pt x="138" y="184"/>
                </a:lnTo>
                <a:lnTo>
                  <a:pt x="134" y="182"/>
                </a:lnTo>
                <a:lnTo>
                  <a:pt x="125" y="180"/>
                </a:lnTo>
                <a:lnTo>
                  <a:pt x="117" y="180"/>
                </a:lnTo>
                <a:lnTo>
                  <a:pt x="115" y="184"/>
                </a:lnTo>
                <a:lnTo>
                  <a:pt x="111" y="182"/>
                </a:lnTo>
                <a:lnTo>
                  <a:pt x="105" y="182"/>
                </a:lnTo>
                <a:lnTo>
                  <a:pt x="105" y="186"/>
                </a:lnTo>
                <a:lnTo>
                  <a:pt x="105" y="192"/>
                </a:lnTo>
                <a:lnTo>
                  <a:pt x="113" y="190"/>
                </a:lnTo>
                <a:lnTo>
                  <a:pt x="111" y="192"/>
                </a:lnTo>
                <a:lnTo>
                  <a:pt x="103" y="194"/>
                </a:lnTo>
                <a:lnTo>
                  <a:pt x="100" y="196"/>
                </a:lnTo>
                <a:lnTo>
                  <a:pt x="100" y="201"/>
                </a:lnTo>
                <a:lnTo>
                  <a:pt x="109" y="199"/>
                </a:lnTo>
                <a:lnTo>
                  <a:pt x="109" y="201"/>
                </a:lnTo>
                <a:lnTo>
                  <a:pt x="103" y="203"/>
                </a:lnTo>
                <a:lnTo>
                  <a:pt x="98" y="205"/>
                </a:lnTo>
                <a:lnTo>
                  <a:pt x="98" y="211"/>
                </a:lnTo>
                <a:lnTo>
                  <a:pt x="105" y="209"/>
                </a:lnTo>
                <a:lnTo>
                  <a:pt x="113" y="209"/>
                </a:lnTo>
                <a:lnTo>
                  <a:pt x="113" y="211"/>
                </a:lnTo>
                <a:lnTo>
                  <a:pt x="117" y="213"/>
                </a:lnTo>
                <a:lnTo>
                  <a:pt x="117" y="207"/>
                </a:lnTo>
                <a:lnTo>
                  <a:pt x="119" y="207"/>
                </a:lnTo>
                <a:lnTo>
                  <a:pt x="121" y="209"/>
                </a:lnTo>
                <a:lnTo>
                  <a:pt x="119" y="209"/>
                </a:lnTo>
                <a:lnTo>
                  <a:pt x="121" y="215"/>
                </a:lnTo>
                <a:lnTo>
                  <a:pt x="123" y="213"/>
                </a:lnTo>
                <a:lnTo>
                  <a:pt x="123" y="211"/>
                </a:lnTo>
                <a:lnTo>
                  <a:pt x="126" y="211"/>
                </a:lnTo>
                <a:lnTo>
                  <a:pt x="125" y="203"/>
                </a:lnTo>
                <a:lnTo>
                  <a:pt x="126" y="196"/>
                </a:lnTo>
                <a:lnTo>
                  <a:pt x="128" y="194"/>
                </a:lnTo>
                <a:lnTo>
                  <a:pt x="130" y="196"/>
                </a:lnTo>
                <a:lnTo>
                  <a:pt x="130" y="198"/>
                </a:lnTo>
                <a:lnTo>
                  <a:pt x="130" y="199"/>
                </a:lnTo>
                <a:lnTo>
                  <a:pt x="130" y="205"/>
                </a:lnTo>
                <a:lnTo>
                  <a:pt x="130" y="209"/>
                </a:lnTo>
                <a:lnTo>
                  <a:pt x="138" y="207"/>
                </a:lnTo>
                <a:lnTo>
                  <a:pt x="149" y="207"/>
                </a:lnTo>
                <a:lnTo>
                  <a:pt x="149" y="203"/>
                </a:lnTo>
                <a:lnTo>
                  <a:pt x="157" y="205"/>
                </a:lnTo>
                <a:lnTo>
                  <a:pt x="169" y="207"/>
                </a:lnTo>
                <a:lnTo>
                  <a:pt x="171" y="203"/>
                </a:lnTo>
                <a:lnTo>
                  <a:pt x="174" y="201"/>
                </a:lnTo>
                <a:lnTo>
                  <a:pt x="172" y="205"/>
                </a:lnTo>
                <a:lnTo>
                  <a:pt x="171" y="209"/>
                </a:lnTo>
                <a:lnTo>
                  <a:pt x="159" y="213"/>
                </a:lnTo>
                <a:lnTo>
                  <a:pt x="146" y="215"/>
                </a:lnTo>
                <a:lnTo>
                  <a:pt x="140" y="219"/>
                </a:lnTo>
                <a:lnTo>
                  <a:pt x="132" y="222"/>
                </a:lnTo>
                <a:lnTo>
                  <a:pt x="132" y="226"/>
                </a:lnTo>
                <a:lnTo>
                  <a:pt x="134" y="230"/>
                </a:lnTo>
                <a:lnTo>
                  <a:pt x="142" y="230"/>
                </a:lnTo>
                <a:lnTo>
                  <a:pt x="153" y="230"/>
                </a:lnTo>
                <a:lnTo>
                  <a:pt x="161" y="222"/>
                </a:lnTo>
                <a:lnTo>
                  <a:pt x="169" y="215"/>
                </a:lnTo>
                <a:lnTo>
                  <a:pt x="172" y="215"/>
                </a:lnTo>
                <a:lnTo>
                  <a:pt x="178" y="217"/>
                </a:lnTo>
                <a:lnTo>
                  <a:pt x="184" y="213"/>
                </a:lnTo>
                <a:lnTo>
                  <a:pt x="192" y="211"/>
                </a:lnTo>
                <a:lnTo>
                  <a:pt x="199" y="213"/>
                </a:lnTo>
                <a:lnTo>
                  <a:pt x="209" y="215"/>
                </a:lnTo>
                <a:lnTo>
                  <a:pt x="209" y="211"/>
                </a:lnTo>
                <a:lnTo>
                  <a:pt x="209" y="209"/>
                </a:lnTo>
                <a:lnTo>
                  <a:pt x="211" y="209"/>
                </a:lnTo>
                <a:lnTo>
                  <a:pt x="213" y="211"/>
                </a:lnTo>
                <a:lnTo>
                  <a:pt x="224" y="209"/>
                </a:lnTo>
                <a:lnTo>
                  <a:pt x="232" y="207"/>
                </a:lnTo>
                <a:lnTo>
                  <a:pt x="234" y="205"/>
                </a:lnTo>
                <a:lnTo>
                  <a:pt x="234" y="201"/>
                </a:lnTo>
                <a:lnTo>
                  <a:pt x="234" y="196"/>
                </a:lnTo>
                <a:lnTo>
                  <a:pt x="234" y="190"/>
                </a:lnTo>
                <a:lnTo>
                  <a:pt x="230" y="184"/>
                </a:lnTo>
                <a:lnTo>
                  <a:pt x="228" y="182"/>
                </a:lnTo>
                <a:lnTo>
                  <a:pt x="226" y="182"/>
                </a:lnTo>
                <a:lnTo>
                  <a:pt x="222" y="180"/>
                </a:lnTo>
                <a:lnTo>
                  <a:pt x="222" y="186"/>
                </a:lnTo>
                <a:lnTo>
                  <a:pt x="222" y="194"/>
                </a:lnTo>
                <a:lnTo>
                  <a:pt x="222" y="196"/>
                </a:lnTo>
                <a:lnTo>
                  <a:pt x="219" y="196"/>
                </a:lnTo>
                <a:lnTo>
                  <a:pt x="219" y="194"/>
                </a:lnTo>
                <a:lnTo>
                  <a:pt x="219" y="190"/>
                </a:lnTo>
                <a:lnTo>
                  <a:pt x="219" y="188"/>
                </a:lnTo>
                <a:lnTo>
                  <a:pt x="215" y="188"/>
                </a:lnTo>
                <a:lnTo>
                  <a:pt x="213" y="190"/>
                </a:lnTo>
                <a:lnTo>
                  <a:pt x="211" y="184"/>
                </a:lnTo>
                <a:lnTo>
                  <a:pt x="213" y="180"/>
                </a:lnTo>
                <a:lnTo>
                  <a:pt x="205" y="180"/>
                </a:lnTo>
                <a:lnTo>
                  <a:pt x="199" y="178"/>
                </a:lnTo>
                <a:lnTo>
                  <a:pt x="196" y="174"/>
                </a:lnTo>
                <a:lnTo>
                  <a:pt x="190" y="171"/>
                </a:lnTo>
                <a:lnTo>
                  <a:pt x="192" y="169"/>
                </a:lnTo>
                <a:lnTo>
                  <a:pt x="192" y="165"/>
                </a:lnTo>
                <a:lnTo>
                  <a:pt x="188" y="163"/>
                </a:lnTo>
                <a:lnTo>
                  <a:pt x="186" y="161"/>
                </a:lnTo>
                <a:close/>
                <a:moveTo>
                  <a:pt x="382" y="144"/>
                </a:moveTo>
                <a:lnTo>
                  <a:pt x="374" y="146"/>
                </a:lnTo>
                <a:lnTo>
                  <a:pt x="368" y="150"/>
                </a:lnTo>
                <a:lnTo>
                  <a:pt x="366" y="150"/>
                </a:lnTo>
                <a:lnTo>
                  <a:pt x="364" y="150"/>
                </a:lnTo>
                <a:lnTo>
                  <a:pt x="361" y="148"/>
                </a:lnTo>
                <a:lnTo>
                  <a:pt x="359" y="148"/>
                </a:lnTo>
                <a:lnTo>
                  <a:pt x="357" y="153"/>
                </a:lnTo>
                <a:lnTo>
                  <a:pt x="361" y="151"/>
                </a:lnTo>
                <a:lnTo>
                  <a:pt x="364" y="151"/>
                </a:lnTo>
                <a:lnTo>
                  <a:pt x="372" y="153"/>
                </a:lnTo>
                <a:lnTo>
                  <a:pt x="382" y="157"/>
                </a:lnTo>
                <a:lnTo>
                  <a:pt x="387" y="155"/>
                </a:lnTo>
                <a:lnTo>
                  <a:pt x="393" y="155"/>
                </a:lnTo>
                <a:lnTo>
                  <a:pt x="397" y="151"/>
                </a:lnTo>
                <a:lnTo>
                  <a:pt x="397" y="150"/>
                </a:lnTo>
                <a:lnTo>
                  <a:pt x="397" y="146"/>
                </a:lnTo>
                <a:lnTo>
                  <a:pt x="393" y="144"/>
                </a:lnTo>
                <a:lnTo>
                  <a:pt x="387" y="144"/>
                </a:lnTo>
                <a:lnTo>
                  <a:pt x="382" y="144"/>
                </a:lnTo>
                <a:close/>
                <a:moveTo>
                  <a:pt x="426" y="140"/>
                </a:moveTo>
                <a:lnTo>
                  <a:pt x="422" y="144"/>
                </a:lnTo>
                <a:lnTo>
                  <a:pt x="420" y="148"/>
                </a:lnTo>
                <a:lnTo>
                  <a:pt x="420" y="150"/>
                </a:lnTo>
                <a:lnTo>
                  <a:pt x="422" y="153"/>
                </a:lnTo>
                <a:lnTo>
                  <a:pt x="428" y="153"/>
                </a:lnTo>
                <a:lnTo>
                  <a:pt x="430" y="153"/>
                </a:lnTo>
                <a:lnTo>
                  <a:pt x="432" y="148"/>
                </a:lnTo>
                <a:lnTo>
                  <a:pt x="433" y="144"/>
                </a:lnTo>
                <a:lnTo>
                  <a:pt x="430" y="142"/>
                </a:lnTo>
                <a:lnTo>
                  <a:pt x="426" y="140"/>
                </a:lnTo>
                <a:close/>
                <a:moveTo>
                  <a:pt x="288" y="140"/>
                </a:moveTo>
                <a:lnTo>
                  <a:pt x="286" y="142"/>
                </a:lnTo>
                <a:lnTo>
                  <a:pt x="284" y="146"/>
                </a:lnTo>
                <a:lnTo>
                  <a:pt x="286" y="146"/>
                </a:lnTo>
                <a:lnTo>
                  <a:pt x="288" y="148"/>
                </a:lnTo>
                <a:lnTo>
                  <a:pt x="291" y="150"/>
                </a:lnTo>
                <a:lnTo>
                  <a:pt x="291" y="148"/>
                </a:lnTo>
                <a:lnTo>
                  <a:pt x="293" y="148"/>
                </a:lnTo>
                <a:lnTo>
                  <a:pt x="293" y="144"/>
                </a:lnTo>
                <a:lnTo>
                  <a:pt x="295" y="144"/>
                </a:lnTo>
                <a:lnTo>
                  <a:pt x="291" y="142"/>
                </a:lnTo>
                <a:lnTo>
                  <a:pt x="288" y="140"/>
                </a:lnTo>
                <a:close/>
                <a:moveTo>
                  <a:pt x="244" y="140"/>
                </a:moveTo>
                <a:lnTo>
                  <a:pt x="245" y="148"/>
                </a:lnTo>
                <a:lnTo>
                  <a:pt x="247" y="155"/>
                </a:lnTo>
                <a:lnTo>
                  <a:pt x="251" y="155"/>
                </a:lnTo>
                <a:lnTo>
                  <a:pt x="251" y="151"/>
                </a:lnTo>
                <a:lnTo>
                  <a:pt x="251" y="148"/>
                </a:lnTo>
                <a:lnTo>
                  <a:pt x="249" y="144"/>
                </a:lnTo>
                <a:lnTo>
                  <a:pt x="247" y="140"/>
                </a:lnTo>
                <a:lnTo>
                  <a:pt x="244" y="140"/>
                </a:lnTo>
                <a:close/>
                <a:moveTo>
                  <a:pt x="96" y="138"/>
                </a:moveTo>
                <a:lnTo>
                  <a:pt x="92" y="142"/>
                </a:lnTo>
                <a:lnTo>
                  <a:pt x="92" y="144"/>
                </a:lnTo>
                <a:lnTo>
                  <a:pt x="88" y="148"/>
                </a:lnTo>
                <a:lnTo>
                  <a:pt x="82" y="150"/>
                </a:lnTo>
                <a:lnTo>
                  <a:pt x="77" y="146"/>
                </a:lnTo>
                <a:lnTo>
                  <a:pt x="65" y="146"/>
                </a:lnTo>
                <a:lnTo>
                  <a:pt x="55" y="150"/>
                </a:lnTo>
                <a:lnTo>
                  <a:pt x="48" y="155"/>
                </a:lnTo>
                <a:lnTo>
                  <a:pt x="40" y="163"/>
                </a:lnTo>
                <a:lnTo>
                  <a:pt x="36" y="161"/>
                </a:lnTo>
                <a:lnTo>
                  <a:pt x="34" y="161"/>
                </a:lnTo>
                <a:lnTo>
                  <a:pt x="30" y="165"/>
                </a:lnTo>
                <a:lnTo>
                  <a:pt x="29" y="169"/>
                </a:lnTo>
                <a:lnTo>
                  <a:pt x="27" y="169"/>
                </a:lnTo>
                <a:lnTo>
                  <a:pt x="27" y="171"/>
                </a:lnTo>
                <a:lnTo>
                  <a:pt x="27" y="174"/>
                </a:lnTo>
                <a:lnTo>
                  <a:pt x="21" y="174"/>
                </a:lnTo>
                <a:lnTo>
                  <a:pt x="17" y="174"/>
                </a:lnTo>
                <a:lnTo>
                  <a:pt x="11" y="176"/>
                </a:lnTo>
                <a:lnTo>
                  <a:pt x="7" y="180"/>
                </a:lnTo>
                <a:lnTo>
                  <a:pt x="15" y="186"/>
                </a:lnTo>
                <a:lnTo>
                  <a:pt x="21" y="196"/>
                </a:lnTo>
                <a:lnTo>
                  <a:pt x="25" y="192"/>
                </a:lnTo>
                <a:lnTo>
                  <a:pt x="32" y="190"/>
                </a:lnTo>
                <a:lnTo>
                  <a:pt x="32" y="192"/>
                </a:lnTo>
                <a:lnTo>
                  <a:pt x="36" y="194"/>
                </a:lnTo>
                <a:lnTo>
                  <a:pt x="38" y="192"/>
                </a:lnTo>
                <a:lnTo>
                  <a:pt x="40" y="190"/>
                </a:lnTo>
                <a:lnTo>
                  <a:pt x="42" y="190"/>
                </a:lnTo>
                <a:lnTo>
                  <a:pt x="44" y="192"/>
                </a:lnTo>
                <a:lnTo>
                  <a:pt x="44" y="188"/>
                </a:lnTo>
                <a:lnTo>
                  <a:pt x="44" y="184"/>
                </a:lnTo>
                <a:lnTo>
                  <a:pt x="44" y="188"/>
                </a:lnTo>
                <a:lnTo>
                  <a:pt x="48" y="192"/>
                </a:lnTo>
                <a:lnTo>
                  <a:pt x="50" y="192"/>
                </a:lnTo>
                <a:lnTo>
                  <a:pt x="54" y="194"/>
                </a:lnTo>
                <a:lnTo>
                  <a:pt x="55" y="190"/>
                </a:lnTo>
                <a:lnTo>
                  <a:pt x="59" y="188"/>
                </a:lnTo>
                <a:lnTo>
                  <a:pt x="59" y="182"/>
                </a:lnTo>
                <a:lnTo>
                  <a:pt x="59" y="180"/>
                </a:lnTo>
                <a:lnTo>
                  <a:pt x="59" y="182"/>
                </a:lnTo>
                <a:lnTo>
                  <a:pt x="65" y="184"/>
                </a:lnTo>
                <a:lnTo>
                  <a:pt x="65" y="180"/>
                </a:lnTo>
                <a:lnTo>
                  <a:pt x="69" y="180"/>
                </a:lnTo>
                <a:lnTo>
                  <a:pt x="69" y="174"/>
                </a:lnTo>
                <a:lnTo>
                  <a:pt x="69" y="169"/>
                </a:lnTo>
                <a:lnTo>
                  <a:pt x="71" y="169"/>
                </a:lnTo>
                <a:lnTo>
                  <a:pt x="75" y="171"/>
                </a:lnTo>
                <a:lnTo>
                  <a:pt x="75" y="167"/>
                </a:lnTo>
                <a:lnTo>
                  <a:pt x="77" y="163"/>
                </a:lnTo>
                <a:lnTo>
                  <a:pt x="78" y="163"/>
                </a:lnTo>
                <a:lnTo>
                  <a:pt x="82" y="163"/>
                </a:lnTo>
                <a:lnTo>
                  <a:pt x="78" y="169"/>
                </a:lnTo>
                <a:lnTo>
                  <a:pt x="77" y="176"/>
                </a:lnTo>
                <a:lnTo>
                  <a:pt x="80" y="176"/>
                </a:lnTo>
                <a:lnTo>
                  <a:pt x="84" y="178"/>
                </a:lnTo>
                <a:lnTo>
                  <a:pt x="88" y="174"/>
                </a:lnTo>
                <a:lnTo>
                  <a:pt x="94" y="169"/>
                </a:lnTo>
                <a:lnTo>
                  <a:pt x="96" y="165"/>
                </a:lnTo>
                <a:lnTo>
                  <a:pt x="98" y="163"/>
                </a:lnTo>
                <a:lnTo>
                  <a:pt x="98" y="161"/>
                </a:lnTo>
                <a:lnTo>
                  <a:pt x="96" y="159"/>
                </a:lnTo>
                <a:lnTo>
                  <a:pt x="100" y="159"/>
                </a:lnTo>
                <a:lnTo>
                  <a:pt x="107" y="161"/>
                </a:lnTo>
                <a:lnTo>
                  <a:pt x="105" y="159"/>
                </a:lnTo>
                <a:lnTo>
                  <a:pt x="105" y="155"/>
                </a:lnTo>
                <a:lnTo>
                  <a:pt x="109" y="155"/>
                </a:lnTo>
                <a:lnTo>
                  <a:pt x="109" y="151"/>
                </a:lnTo>
                <a:lnTo>
                  <a:pt x="111" y="150"/>
                </a:lnTo>
                <a:lnTo>
                  <a:pt x="109" y="144"/>
                </a:lnTo>
                <a:lnTo>
                  <a:pt x="105" y="142"/>
                </a:lnTo>
                <a:lnTo>
                  <a:pt x="100" y="140"/>
                </a:lnTo>
                <a:lnTo>
                  <a:pt x="96" y="138"/>
                </a:lnTo>
                <a:close/>
                <a:moveTo>
                  <a:pt x="524" y="136"/>
                </a:moveTo>
                <a:lnTo>
                  <a:pt x="524" y="138"/>
                </a:lnTo>
                <a:lnTo>
                  <a:pt x="522" y="140"/>
                </a:lnTo>
                <a:lnTo>
                  <a:pt x="522" y="136"/>
                </a:lnTo>
                <a:lnTo>
                  <a:pt x="524" y="136"/>
                </a:lnTo>
                <a:close/>
                <a:moveTo>
                  <a:pt x="174" y="134"/>
                </a:moveTo>
                <a:lnTo>
                  <a:pt x="172" y="138"/>
                </a:lnTo>
                <a:lnTo>
                  <a:pt x="169" y="136"/>
                </a:lnTo>
                <a:lnTo>
                  <a:pt x="165" y="136"/>
                </a:lnTo>
                <a:lnTo>
                  <a:pt x="155" y="140"/>
                </a:lnTo>
                <a:lnTo>
                  <a:pt x="148" y="146"/>
                </a:lnTo>
                <a:lnTo>
                  <a:pt x="144" y="144"/>
                </a:lnTo>
                <a:lnTo>
                  <a:pt x="142" y="144"/>
                </a:lnTo>
                <a:lnTo>
                  <a:pt x="140" y="151"/>
                </a:lnTo>
                <a:lnTo>
                  <a:pt x="142" y="161"/>
                </a:lnTo>
                <a:lnTo>
                  <a:pt x="151" y="165"/>
                </a:lnTo>
                <a:lnTo>
                  <a:pt x="163" y="163"/>
                </a:lnTo>
                <a:lnTo>
                  <a:pt x="174" y="161"/>
                </a:lnTo>
                <a:lnTo>
                  <a:pt x="176" y="155"/>
                </a:lnTo>
                <a:lnTo>
                  <a:pt x="180" y="151"/>
                </a:lnTo>
                <a:lnTo>
                  <a:pt x="176" y="150"/>
                </a:lnTo>
                <a:lnTo>
                  <a:pt x="174" y="146"/>
                </a:lnTo>
                <a:lnTo>
                  <a:pt x="178" y="146"/>
                </a:lnTo>
                <a:lnTo>
                  <a:pt x="182" y="146"/>
                </a:lnTo>
                <a:lnTo>
                  <a:pt x="184" y="144"/>
                </a:lnTo>
                <a:lnTo>
                  <a:pt x="186" y="142"/>
                </a:lnTo>
                <a:lnTo>
                  <a:pt x="186" y="140"/>
                </a:lnTo>
                <a:lnTo>
                  <a:pt x="184" y="138"/>
                </a:lnTo>
                <a:lnTo>
                  <a:pt x="180" y="136"/>
                </a:lnTo>
                <a:lnTo>
                  <a:pt x="174" y="134"/>
                </a:lnTo>
                <a:close/>
                <a:moveTo>
                  <a:pt x="123" y="130"/>
                </a:moveTo>
                <a:lnTo>
                  <a:pt x="119" y="132"/>
                </a:lnTo>
                <a:lnTo>
                  <a:pt x="115" y="134"/>
                </a:lnTo>
                <a:lnTo>
                  <a:pt x="115" y="138"/>
                </a:lnTo>
                <a:lnTo>
                  <a:pt x="115" y="142"/>
                </a:lnTo>
                <a:lnTo>
                  <a:pt x="117" y="144"/>
                </a:lnTo>
                <a:lnTo>
                  <a:pt x="119" y="146"/>
                </a:lnTo>
                <a:lnTo>
                  <a:pt x="123" y="146"/>
                </a:lnTo>
                <a:lnTo>
                  <a:pt x="126" y="146"/>
                </a:lnTo>
                <a:lnTo>
                  <a:pt x="128" y="142"/>
                </a:lnTo>
                <a:lnTo>
                  <a:pt x="130" y="138"/>
                </a:lnTo>
                <a:lnTo>
                  <a:pt x="126" y="134"/>
                </a:lnTo>
                <a:lnTo>
                  <a:pt x="123" y="130"/>
                </a:lnTo>
                <a:close/>
                <a:moveTo>
                  <a:pt x="140" y="123"/>
                </a:moveTo>
                <a:lnTo>
                  <a:pt x="138" y="127"/>
                </a:lnTo>
                <a:lnTo>
                  <a:pt x="136" y="130"/>
                </a:lnTo>
                <a:lnTo>
                  <a:pt x="144" y="128"/>
                </a:lnTo>
                <a:lnTo>
                  <a:pt x="151" y="128"/>
                </a:lnTo>
                <a:lnTo>
                  <a:pt x="153" y="130"/>
                </a:lnTo>
                <a:lnTo>
                  <a:pt x="157" y="132"/>
                </a:lnTo>
                <a:lnTo>
                  <a:pt x="157" y="134"/>
                </a:lnTo>
                <a:lnTo>
                  <a:pt x="165" y="128"/>
                </a:lnTo>
                <a:lnTo>
                  <a:pt x="163" y="127"/>
                </a:lnTo>
                <a:lnTo>
                  <a:pt x="163" y="123"/>
                </a:lnTo>
                <a:lnTo>
                  <a:pt x="153" y="123"/>
                </a:lnTo>
                <a:lnTo>
                  <a:pt x="140" y="123"/>
                </a:lnTo>
                <a:close/>
                <a:moveTo>
                  <a:pt x="182" y="117"/>
                </a:moveTo>
                <a:lnTo>
                  <a:pt x="176" y="119"/>
                </a:lnTo>
                <a:lnTo>
                  <a:pt x="172" y="123"/>
                </a:lnTo>
                <a:lnTo>
                  <a:pt x="169" y="123"/>
                </a:lnTo>
                <a:lnTo>
                  <a:pt x="167" y="123"/>
                </a:lnTo>
                <a:lnTo>
                  <a:pt x="167" y="125"/>
                </a:lnTo>
                <a:lnTo>
                  <a:pt x="167" y="127"/>
                </a:lnTo>
                <a:lnTo>
                  <a:pt x="169" y="128"/>
                </a:lnTo>
                <a:lnTo>
                  <a:pt x="176" y="130"/>
                </a:lnTo>
                <a:lnTo>
                  <a:pt x="180" y="132"/>
                </a:lnTo>
                <a:lnTo>
                  <a:pt x="186" y="132"/>
                </a:lnTo>
                <a:lnTo>
                  <a:pt x="188" y="130"/>
                </a:lnTo>
                <a:lnTo>
                  <a:pt x="192" y="128"/>
                </a:lnTo>
                <a:lnTo>
                  <a:pt x="192" y="127"/>
                </a:lnTo>
                <a:lnTo>
                  <a:pt x="192" y="123"/>
                </a:lnTo>
                <a:lnTo>
                  <a:pt x="192" y="121"/>
                </a:lnTo>
                <a:lnTo>
                  <a:pt x="190" y="119"/>
                </a:lnTo>
                <a:lnTo>
                  <a:pt x="186" y="117"/>
                </a:lnTo>
                <a:lnTo>
                  <a:pt x="182" y="117"/>
                </a:lnTo>
                <a:close/>
                <a:moveTo>
                  <a:pt x="483" y="115"/>
                </a:moveTo>
                <a:lnTo>
                  <a:pt x="483" y="117"/>
                </a:lnTo>
                <a:lnTo>
                  <a:pt x="481" y="119"/>
                </a:lnTo>
                <a:lnTo>
                  <a:pt x="481" y="115"/>
                </a:lnTo>
                <a:lnTo>
                  <a:pt x="483" y="115"/>
                </a:lnTo>
                <a:close/>
                <a:moveTo>
                  <a:pt x="330" y="115"/>
                </a:moveTo>
                <a:lnTo>
                  <a:pt x="330" y="130"/>
                </a:lnTo>
                <a:lnTo>
                  <a:pt x="338" y="132"/>
                </a:lnTo>
                <a:lnTo>
                  <a:pt x="343" y="134"/>
                </a:lnTo>
                <a:lnTo>
                  <a:pt x="341" y="136"/>
                </a:lnTo>
                <a:lnTo>
                  <a:pt x="339" y="136"/>
                </a:lnTo>
                <a:lnTo>
                  <a:pt x="343" y="144"/>
                </a:lnTo>
                <a:lnTo>
                  <a:pt x="347" y="148"/>
                </a:lnTo>
                <a:lnTo>
                  <a:pt x="351" y="148"/>
                </a:lnTo>
                <a:lnTo>
                  <a:pt x="361" y="146"/>
                </a:lnTo>
                <a:lnTo>
                  <a:pt x="364" y="144"/>
                </a:lnTo>
                <a:lnTo>
                  <a:pt x="372" y="144"/>
                </a:lnTo>
                <a:lnTo>
                  <a:pt x="368" y="130"/>
                </a:lnTo>
                <a:lnTo>
                  <a:pt x="362" y="128"/>
                </a:lnTo>
                <a:lnTo>
                  <a:pt x="357" y="128"/>
                </a:lnTo>
                <a:lnTo>
                  <a:pt x="353" y="125"/>
                </a:lnTo>
                <a:lnTo>
                  <a:pt x="351" y="123"/>
                </a:lnTo>
                <a:lnTo>
                  <a:pt x="339" y="119"/>
                </a:lnTo>
                <a:lnTo>
                  <a:pt x="330" y="115"/>
                </a:lnTo>
                <a:close/>
                <a:moveTo>
                  <a:pt x="236" y="105"/>
                </a:moveTo>
                <a:lnTo>
                  <a:pt x="232" y="109"/>
                </a:lnTo>
                <a:lnTo>
                  <a:pt x="232" y="117"/>
                </a:lnTo>
                <a:lnTo>
                  <a:pt x="234" y="115"/>
                </a:lnTo>
                <a:lnTo>
                  <a:pt x="238" y="115"/>
                </a:lnTo>
                <a:lnTo>
                  <a:pt x="238" y="117"/>
                </a:lnTo>
                <a:lnTo>
                  <a:pt x="238" y="121"/>
                </a:lnTo>
                <a:lnTo>
                  <a:pt x="240" y="119"/>
                </a:lnTo>
                <a:lnTo>
                  <a:pt x="244" y="119"/>
                </a:lnTo>
                <a:lnTo>
                  <a:pt x="242" y="123"/>
                </a:lnTo>
                <a:lnTo>
                  <a:pt x="242" y="125"/>
                </a:lnTo>
                <a:lnTo>
                  <a:pt x="245" y="125"/>
                </a:lnTo>
                <a:lnTo>
                  <a:pt x="249" y="123"/>
                </a:lnTo>
                <a:lnTo>
                  <a:pt x="249" y="125"/>
                </a:lnTo>
                <a:lnTo>
                  <a:pt x="247" y="127"/>
                </a:lnTo>
                <a:lnTo>
                  <a:pt x="247" y="128"/>
                </a:lnTo>
                <a:lnTo>
                  <a:pt x="251" y="130"/>
                </a:lnTo>
                <a:lnTo>
                  <a:pt x="244" y="132"/>
                </a:lnTo>
                <a:lnTo>
                  <a:pt x="245" y="134"/>
                </a:lnTo>
                <a:lnTo>
                  <a:pt x="257" y="130"/>
                </a:lnTo>
                <a:lnTo>
                  <a:pt x="268" y="128"/>
                </a:lnTo>
                <a:lnTo>
                  <a:pt x="274" y="128"/>
                </a:lnTo>
                <a:lnTo>
                  <a:pt x="280" y="128"/>
                </a:lnTo>
                <a:lnTo>
                  <a:pt x="286" y="130"/>
                </a:lnTo>
                <a:lnTo>
                  <a:pt x="291" y="134"/>
                </a:lnTo>
                <a:lnTo>
                  <a:pt x="293" y="136"/>
                </a:lnTo>
                <a:lnTo>
                  <a:pt x="295" y="140"/>
                </a:lnTo>
                <a:lnTo>
                  <a:pt x="299" y="140"/>
                </a:lnTo>
                <a:lnTo>
                  <a:pt x="303" y="142"/>
                </a:lnTo>
                <a:lnTo>
                  <a:pt x="305" y="146"/>
                </a:lnTo>
                <a:lnTo>
                  <a:pt x="309" y="150"/>
                </a:lnTo>
                <a:lnTo>
                  <a:pt x="313" y="150"/>
                </a:lnTo>
                <a:lnTo>
                  <a:pt x="316" y="150"/>
                </a:lnTo>
                <a:lnTo>
                  <a:pt x="318" y="144"/>
                </a:lnTo>
                <a:lnTo>
                  <a:pt x="320" y="138"/>
                </a:lnTo>
                <a:lnTo>
                  <a:pt x="316" y="136"/>
                </a:lnTo>
                <a:lnTo>
                  <a:pt x="311" y="127"/>
                </a:lnTo>
                <a:lnTo>
                  <a:pt x="307" y="127"/>
                </a:lnTo>
                <a:lnTo>
                  <a:pt x="305" y="128"/>
                </a:lnTo>
                <a:lnTo>
                  <a:pt x="297" y="127"/>
                </a:lnTo>
                <a:lnTo>
                  <a:pt x="293" y="121"/>
                </a:lnTo>
                <a:lnTo>
                  <a:pt x="290" y="117"/>
                </a:lnTo>
                <a:lnTo>
                  <a:pt x="288" y="117"/>
                </a:lnTo>
                <a:lnTo>
                  <a:pt x="286" y="119"/>
                </a:lnTo>
                <a:lnTo>
                  <a:pt x="282" y="115"/>
                </a:lnTo>
                <a:lnTo>
                  <a:pt x="276" y="113"/>
                </a:lnTo>
                <a:lnTo>
                  <a:pt x="274" y="115"/>
                </a:lnTo>
                <a:lnTo>
                  <a:pt x="270" y="117"/>
                </a:lnTo>
                <a:lnTo>
                  <a:pt x="270" y="113"/>
                </a:lnTo>
                <a:lnTo>
                  <a:pt x="265" y="111"/>
                </a:lnTo>
                <a:lnTo>
                  <a:pt x="259" y="109"/>
                </a:lnTo>
                <a:lnTo>
                  <a:pt x="259" y="111"/>
                </a:lnTo>
                <a:lnTo>
                  <a:pt x="259" y="115"/>
                </a:lnTo>
                <a:lnTo>
                  <a:pt x="255" y="115"/>
                </a:lnTo>
                <a:lnTo>
                  <a:pt x="253" y="117"/>
                </a:lnTo>
                <a:lnTo>
                  <a:pt x="251" y="113"/>
                </a:lnTo>
                <a:lnTo>
                  <a:pt x="251" y="109"/>
                </a:lnTo>
                <a:lnTo>
                  <a:pt x="242" y="107"/>
                </a:lnTo>
                <a:lnTo>
                  <a:pt x="236" y="105"/>
                </a:lnTo>
                <a:close/>
                <a:moveTo>
                  <a:pt x="497" y="96"/>
                </a:moveTo>
                <a:lnTo>
                  <a:pt x="499" y="102"/>
                </a:lnTo>
                <a:lnTo>
                  <a:pt x="501" y="103"/>
                </a:lnTo>
                <a:lnTo>
                  <a:pt x="505" y="105"/>
                </a:lnTo>
                <a:lnTo>
                  <a:pt x="510" y="107"/>
                </a:lnTo>
                <a:lnTo>
                  <a:pt x="510" y="109"/>
                </a:lnTo>
                <a:lnTo>
                  <a:pt x="512" y="111"/>
                </a:lnTo>
                <a:lnTo>
                  <a:pt x="505" y="111"/>
                </a:lnTo>
                <a:lnTo>
                  <a:pt x="501" y="113"/>
                </a:lnTo>
                <a:lnTo>
                  <a:pt x="503" y="113"/>
                </a:lnTo>
                <a:lnTo>
                  <a:pt x="505" y="113"/>
                </a:lnTo>
                <a:lnTo>
                  <a:pt x="516" y="115"/>
                </a:lnTo>
                <a:lnTo>
                  <a:pt x="528" y="115"/>
                </a:lnTo>
                <a:lnTo>
                  <a:pt x="528" y="117"/>
                </a:lnTo>
                <a:lnTo>
                  <a:pt x="528" y="121"/>
                </a:lnTo>
                <a:lnTo>
                  <a:pt x="506" y="119"/>
                </a:lnTo>
                <a:lnTo>
                  <a:pt x="485" y="117"/>
                </a:lnTo>
                <a:lnTo>
                  <a:pt x="485" y="113"/>
                </a:lnTo>
                <a:lnTo>
                  <a:pt x="491" y="111"/>
                </a:lnTo>
                <a:lnTo>
                  <a:pt x="499" y="109"/>
                </a:lnTo>
                <a:lnTo>
                  <a:pt x="499" y="105"/>
                </a:lnTo>
                <a:lnTo>
                  <a:pt x="499" y="103"/>
                </a:lnTo>
                <a:lnTo>
                  <a:pt x="497" y="102"/>
                </a:lnTo>
                <a:lnTo>
                  <a:pt x="495" y="100"/>
                </a:lnTo>
                <a:lnTo>
                  <a:pt x="495" y="96"/>
                </a:lnTo>
                <a:lnTo>
                  <a:pt x="497" y="96"/>
                </a:lnTo>
                <a:close/>
                <a:moveTo>
                  <a:pt x="558" y="73"/>
                </a:moveTo>
                <a:lnTo>
                  <a:pt x="545" y="75"/>
                </a:lnTo>
                <a:lnTo>
                  <a:pt x="531" y="79"/>
                </a:lnTo>
                <a:lnTo>
                  <a:pt x="533" y="80"/>
                </a:lnTo>
                <a:lnTo>
                  <a:pt x="535" y="80"/>
                </a:lnTo>
                <a:lnTo>
                  <a:pt x="535" y="86"/>
                </a:lnTo>
                <a:lnTo>
                  <a:pt x="535" y="90"/>
                </a:lnTo>
                <a:lnTo>
                  <a:pt x="537" y="92"/>
                </a:lnTo>
                <a:lnTo>
                  <a:pt x="545" y="94"/>
                </a:lnTo>
                <a:lnTo>
                  <a:pt x="549" y="92"/>
                </a:lnTo>
                <a:lnTo>
                  <a:pt x="551" y="92"/>
                </a:lnTo>
                <a:lnTo>
                  <a:pt x="552" y="90"/>
                </a:lnTo>
                <a:lnTo>
                  <a:pt x="554" y="90"/>
                </a:lnTo>
                <a:lnTo>
                  <a:pt x="554" y="92"/>
                </a:lnTo>
                <a:lnTo>
                  <a:pt x="552" y="96"/>
                </a:lnTo>
                <a:lnTo>
                  <a:pt x="551" y="98"/>
                </a:lnTo>
                <a:lnTo>
                  <a:pt x="543" y="98"/>
                </a:lnTo>
                <a:lnTo>
                  <a:pt x="537" y="96"/>
                </a:lnTo>
                <a:lnTo>
                  <a:pt x="535" y="92"/>
                </a:lnTo>
                <a:lnTo>
                  <a:pt x="531" y="90"/>
                </a:lnTo>
                <a:lnTo>
                  <a:pt x="529" y="82"/>
                </a:lnTo>
                <a:lnTo>
                  <a:pt x="524" y="77"/>
                </a:lnTo>
                <a:lnTo>
                  <a:pt x="505" y="75"/>
                </a:lnTo>
                <a:lnTo>
                  <a:pt x="487" y="75"/>
                </a:lnTo>
                <a:lnTo>
                  <a:pt x="485" y="77"/>
                </a:lnTo>
                <a:lnTo>
                  <a:pt x="483" y="79"/>
                </a:lnTo>
                <a:lnTo>
                  <a:pt x="483" y="82"/>
                </a:lnTo>
                <a:lnTo>
                  <a:pt x="485" y="84"/>
                </a:lnTo>
                <a:lnTo>
                  <a:pt x="480" y="88"/>
                </a:lnTo>
                <a:lnTo>
                  <a:pt x="474" y="94"/>
                </a:lnTo>
                <a:lnTo>
                  <a:pt x="474" y="88"/>
                </a:lnTo>
                <a:lnTo>
                  <a:pt x="476" y="84"/>
                </a:lnTo>
                <a:lnTo>
                  <a:pt x="472" y="82"/>
                </a:lnTo>
                <a:lnTo>
                  <a:pt x="470" y="80"/>
                </a:lnTo>
                <a:lnTo>
                  <a:pt x="470" y="77"/>
                </a:lnTo>
                <a:lnTo>
                  <a:pt x="470" y="75"/>
                </a:lnTo>
                <a:lnTo>
                  <a:pt x="468" y="75"/>
                </a:lnTo>
                <a:lnTo>
                  <a:pt x="468" y="79"/>
                </a:lnTo>
                <a:lnTo>
                  <a:pt x="460" y="77"/>
                </a:lnTo>
                <a:lnTo>
                  <a:pt x="457" y="75"/>
                </a:lnTo>
                <a:lnTo>
                  <a:pt x="457" y="79"/>
                </a:lnTo>
                <a:lnTo>
                  <a:pt x="441" y="79"/>
                </a:lnTo>
                <a:lnTo>
                  <a:pt x="428" y="79"/>
                </a:lnTo>
                <a:lnTo>
                  <a:pt x="424" y="75"/>
                </a:lnTo>
                <a:lnTo>
                  <a:pt x="420" y="75"/>
                </a:lnTo>
                <a:lnTo>
                  <a:pt x="418" y="75"/>
                </a:lnTo>
                <a:lnTo>
                  <a:pt x="414" y="63"/>
                </a:lnTo>
                <a:lnTo>
                  <a:pt x="410" y="56"/>
                </a:lnTo>
                <a:lnTo>
                  <a:pt x="387" y="50"/>
                </a:lnTo>
                <a:lnTo>
                  <a:pt x="361" y="48"/>
                </a:lnTo>
                <a:lnTo>
                  <a:pt x="361" y="52"/>
                </a:lnTo>
                <a:lnTo>
                  <a:pt x="372" y="52"/>
                </a:lnTo>
                <a:lnTo>
                  <a:pt x="382" y="54"/>
                </a:lnTo>
                <a:lnTo>
                  <a:pt x="380" y="63"/>
                </a:lnTo>
                <a:lnTo>
                  <a:pt x="370" y="59"/>
                </a:lnTo>
                <a:lnTo>
                  <a:pt x="361" y="57"/>
                </a:lnTo>
                <a:lnTo>
                  <a:pt x="361" y="61"/>
                </a:lnTo>
                <a:lnTo>
                  <a:pt x="361" y="65"/>
                </a:lnTo>
                <a:lnTo>
                  <a:pt x="368" y="65"/>
                </a:lnTo>
                <a:lnTo>
                  <a:pt x="376" y="65"/>
                </a:lnTo>
                <a:lnTo>
                  <a:pt x="380" y="69"/>
                </a:lnTo>
                <a:lnTo>
                  <a:pt x="384" y="67"/>
                </a:lnTo>
                <a:lnTo>
                  <a:pt x="387" y="67"/>
                </a:lnTo>
                <a:lnTo>
                  <a:pt x="389" y="67"/>
                </a:lnTo>
                <a:lnTo>
                  <a:pt x="393" y="73"/>
                </a:lnTo>
                <a:lnTo>
                  <a:pt x="382" y="73"/>
                </a:lnTo>
                <a:lnTo>
                  <a:pt x="372" y="75"/>
                </a:lnTo>
                <a:lnTo>
                  <a:pt x="372" y="79"/>
                </a:lnTo>
                <a:lnTo>
                  <a:pt x="374" y="82"/>
                </a:lnTo>
                <a:lnTo>
                  <a:pt x="370" y="82"/>
                </a:lnTo>
                <a:lnTo>
                  <a:pt x="366" y="82"/>
                </a:lnTo>
                <a:lnTo>
                  <a:pt x="372" y="84"/>
                </a:lnTo>
                <a:lnTo>
                  <a:pt x="384" y="86"/>
                </a:lnTo>
                <a:lnTo>
                  <a:pt x="384" y="82"/>
                </a:lnTo>
                <a:lnTo>
                  <a:pt x="386" y="84"/>
                </a:lnTo>
                <a:lnTo>
                  <a:pt x="386" y="88"/>
                </a:lnTo>
                <a:lnTo>
                  <a:pt x="391" y="86"/>
                </a:lnTo>
                <a:lnTo>
                  <a:pt x="395" y="86"/>
                </a:lnTo>
                <a:lnTo>
                  <a:pt x="395" y="88"/>
                </a:lnTo>
                <a:lnTo>
                  <a:pt x="397" y="90"/>
                </a:lnTo>
                <a:lnTo>
                  <a:pt x="384" y="90"/>
                </a:lnTo>
                <a:lnTo>
                  <a:pt x="378" y="90"/>
                </a:lnTo>
                <a:lnTo>
                  <a:pt x="372" y="88"/>
                </a:lnTo>
                <a:lnTo>
                  <a:pt x="374" y="94"/>
                </a:lnTo>
                <a:lnTo>
                  <a:pt x="374" y="100"/>
                </a:lnTo>
                <a:lnTo>
                  <a:pt x="378" y="102"/>
                </a:lnTo>
                <a:lnTo>
                  <a:pt x="384" y="105"/>
                </a:lnTo>
                <a:lnTo>
                  <a:pt x="387" y="105"/>
                </a:lnTo>
                <a:lnTo>
                  <a:pt x="393" y="105"/>
                </a:lnTo>
                <a:lnTo>
                  <a:pt x="395" y="105"/>
                </a:lnTo>
                <a:lnTo>
                  <a:pt x="391" y="107"/>
                </a:lnTo>
                <a:lnTo>
                  <a:pt x="386" y="107"/>
                </a:lnTo>
                <a:lnTo>
                  <a:pt x="384" y="109"/>
                </a:lnTo>
                <a:lnTo>
                  <a:pt x="384" y="111"/>
                </a:lnTo>
                <a:lnTo>
                  <a:pt x="393" y="115"/>
                </a:lnTo>
                <a:lnTo>
                  <a:pt x="399" y="111"/>
                </a:lnTo>
                <a:lnTo>
                  <a:pt x="403" y="109"/>
                </a:lnTo>
                <a:lnTo>
                  <a:pt x="409" y="109"/>
                </a:lnTo>
                <a:lnTo>
                  <a:pt x="416" y="109"/>
                </a:lnTo>
                <a:lnTo>
                  <a:pt x="416" y="113"/>
                </a:lnTo>
                <a:lnTo>
                  <a:pt x="405" y="115"/>
                </a:lnTo>
                <a:lnTo>
                  <a:pt x="397" y="117"/>
                </a:lnTo>
                <a:lnTo>
                  <a:pt x="399" y="123"/>
                </a:lnTo>
                <a:lnTo>
                  <a:pt x="403" y="130"/>
                </a:lnTo>
                <a:lnTo>
                  <a:pt x="407" y="130"/>
                </a:lnTo>
                <a:lnTo>
                  <a:pt x="405" y="132"/>
                </a:lnTo>
                <a:lnTo>
                  <a:pt x="403" y="134"/>
                </a:lnTo>
                <a:lnTo>
                  <a:pt x="403" y="136"/>
                </a:lnTo>
                <a:lnTo>
                  <a:pt x="405" y="138"/>
                </a:lnTo>
                <a:lnTo>
                  <a:pt x="412" y="138"/>
                </a:lnTo>
                <a:lnTo>
                  <a:pt x="422" y="138"/>
                </a:lnTo>
                <a:lnTo>
                  <a:pt x="424" y="132"/>
                </a:lnTo>
                <a:lnTo>
                  <a:pt x="428" y="134"/>
                </a:lnTo>
                <a:lnTo>
                  <a:pt x="432" y="138"/>
                </a:lnTo>
                <a:lnTo>
                  <a:pt x="435" y="136"/>
                </a:lnTo>
                <a:lnTo>
                  <a:pt x="439" y="136"/>
                </a:lnTo>
                <a:lnTo>
                  <a:pt x="439" y="132"/>
                </a:lnTo>
                <a:lnTo>
                  <a:pt x="443" y="128"/>
                </a:lnTo>
                <a:lnTo>
                  <a:pt x="449" y="127"/>
                </a:lnTo>
                <a:lnTo>
                  <a:pt x="455" y="127"/>
                </a:lnTo>
                <a:lnTo>
                  <a:pt x="453" y="121"/>
                </a:lnTo>
                <a:lnTo>
                  <a:pt x="455" y="117"/>
                </a:lnTo>
                <a:lnTo>
                  <a:pt x="457" y="119"/>
                </a:lnTo>
                <a:lnTo>
                  <a:pt x="457" y="123"/>
                </a:lnTo>
                <a:lnTo>
                  <a:pt x="460" y="123"/>
                </a:lnTo>
                <a:lnTo>
                  <a:pt x="464" y="119"/>
                </a:lnTo>
                <a:lnTo>
                  <a:pt x="468" y="117"/>
                </a:lnTo>
                <a:lnTo>
                  <a:pt x="470" y="115"/>
                </a:lnTo>
                <a:lnTo>
                  <a:pt x="478" y="115"/>
                </a:lnTo>
                <a:lnTo>
                  <a:pt x="478" y="119"/>
                </a:lnTo>
                <a:lnTo>
                  <a:pt x="476" y="123"/>
                </a:lnTo>
                <a:lnTo>
                  <a:pt x="468" y="123"/>
                </a:lnTo>
                <a:lnTo>
                  <a:pt x="462" y="125"/>
                </a:lnTo>
                <a:lnTo>
                  <a:pt x="462" y="127"/>
                </a:lnTo>
                <a:lnTo>
                  <a:pt x="462" y="130"/>
                </a:lnTo>
                <a:lnTo>
                  <a:pt x="460" y="132"/>
                </a:lnTo>
                <a:lnTo>
                  <a:pt x="460" y="138"/>
                </a:lnTo>
                <a:lnTo>
                  <a:pt x="472" y="136"/>
                </a:lnTo>
                <a:lnTo>
                  <a:pt x="481" y="136"/>
                </a:lnTo>
                <a:lnTo>
                  <a:pt x="487" y="134"/>
                </a:lnTo>
                <a:lnTo>
                  <a:pt x="491" y="132"/>
                </a:lnTo>
                <a:lnTo>
                  <a:pt x="495" y="130"/>
                </a:lnTo>
                <a:lnTo>
                  <a:pt x="501" y="127"/>
                </a:lnTo>
                <a:lnTo>
                  <a:pt x="499" y="134"/>
                </a:lnTo>
                <a:lnTo>
                  <a:pt x="499" y="140"/>
                </a:lnTo>
                <a:lnTo>
                  <a:pt x="499" y="144"/>
                </a:lnTo>
                <a:lnTo>
                  <a:pt x="501" y="144"/>
                </a:lnTo>
                <a:lnTo>
                  <a:pt x="508" y="146"/>
                </a:lnTo>
                <a:lnTo>
                  <a:pt x="520" y="146"/>
                </a:lnTo>
                <a:lnTo>
                  <a:pt x="518" y="150"/>
                </a:lnTo>
                <a:lnTo>
                  <a:pt x="518" y="153"/>
                </a:lnTo>
                <a:lnTo>
                  <a:pt x="514" y="155"/>
                </a:lnTo>
                <a:lnTo>
                  <a:pt x="514" y="157"/>
                </a:lnTo>
                <a:lnTo>
                  <a:pt x="505" y="157"/>
                </a:lnTo>
                <a:lnTo>
                  <a:pt x="495" y="155"/>
                </a:lnTo>
                <a:lnTo>
                  <a:pt x="493" y="151"/>
                </a:lnTo>
                <a:lnTo>
                  <a:pt x="493" y="148"/>
                </a:lnTo>
                <a:lnTo>
                  <a:pt x="489" y="148"/>
                </a:lnTo>
                <a:lnTo>
                  <a:pt x="485" y="148"/>
                </a:lnTo>
                <a:lnTo>
                  <a:pt x="483" y="144"/>
                </a:lnTo>
                <a:lnTo>
                  <a:pt x="481" y="142"/>
                </a:lnTo>
                <a:lnTo>
                  <a:pt x="468" y="142"/>
                </a:lnTo>
                <a:lnTo>
                  <a:pt x="457" y="144"/>
                </a:lnTo>
                <a:lnTo>
                  <a:pt x="458" y="151"/>
                </a:lnTo>
                <a:lnTo>
                  <a:pt x="462" y="151"/>
                </a:lnTo>
                <a:lnTo>
                  <a:pt x="464" y="151"/>
                </a:lnTo>
                <a:lnTo>
                  <a:pt x="466" y="157"/>
                </a:lnTo>
                <a:lnTo>
                  <a:pt x="458" y="159"/>
                </a:lnTo>
                <a:lnTo>
                  <a:pt x="449" y="163"/>
                </a:lnTo>
                <a:lnTo>
                  <a:pt x="439" y="167"/>
                </a:lnTo>
                <a:lnTo>
                  <a:pt x="437" y="169"/>
                </a:lnTo>
                <a:lnTo>
                  <a:pt x="437" y="174"/>
                </a:lnTo>
                <a:lnTo>
                  <a:pt x="439" y="182"/>
                </a:lnTo>
                <a:lnTo>
                  <a:pt x="441" y="180"/>
                </a:lnTo>
                <a:lnTo>
                  <a:pt x="443" y="178"/>
                </a:lnTo>
                <a:lnTo>
                  <a:pt x="451" y="180"/>
                </a:lnTo>
                <a:lnTo>
                  <a:pt x="460" y="182"/>
                </a:lnTo>
                <a:lnTo>
                  <a:pt x="458" y="180"/>
                </a:lnTo>
                <a:lnTo>
                  <a:pt x="458" y="178"/>
                </a:lnTo>
                <a:lnTo>
                  <a:pt x="460" y="176"/>
                </a:lnTo>
                <a:lnTo>
                  <a:pt x="464" y="176"/>
                </a:lnTo>
                <a:lnTo>
                  <a:pt x="466" y="178"/>
                </a:lnTo>
                <a:lnTo>
                  <a:pt x="470" y="182"/>
                </a:lnTo>
                <a:lnTo>
                  <a:pt x="470" y="178"/>
                </a:lnTo>
                <a:lnTo>
                  <a:pt x="472" y="176"/>
                </a:lnTo>
                <a:lnTo>
                  <a:pt x="472" y="180"/>
                </a:lnTo>
                <a:lnTo>
                  <a:pt x="481" y="182"/>
                </a:lnTo>
                <a:lnTo>
                  <a:pt x="493" y="186"/>
                </a:lnTo>
                <a:lnTo>
                  <a:pt x="495" y="182"/>
                </a:lnTo>
                <a:lnTo>
                  <a:pt x="499" y="180"/>
                </a:lnTo>
                <a:lnTo>
                  <a:pt x="497" y="176"/>
                </a:lnTo>
                <a:lnTo>
                  <a:pt x="495" y="173"/>
                </a:lnTo>
                <a:lnTo>
                  <a:pt x="499" y="173"/>
                </a:lnTo>
                <a:lnTo>
                  <a:pt x="503" y="174"/>
                </a:lnTo>
                <a:lnTo>
                  <a:pt x="505" y="171"/>
                </a:lnTo>
                <a:lnTo>
                  <a:pt x="508" y="167"/>
                </a:lnTo>
                <a:lnTo>
                  <a:pt x="508" y="178"/>
                </a:lnTo>
                <a:lnTo>
                  <a:pt x="518" y="176"/>
                </a:lnTo>
                <a:lnTo>
                  <a:pt x="531" y="176"/>
                </a:lnTo>
                <a:lnTo>
                  <a:pt x="531" y="171"/>
                </a:lnTo>
                <a:lnTo>
                  <a:pt x="535" y="169"/>
                </a:lnTo>
                <a:lnTo>
                  <a:pt x="537" y="176"/>
                </a:lnTo>
                <a:lnTo>
                  <a:pt x="539" y="174"/>
                </a:lnTo>
                <a:lnTo>
                  <a:pt x="541" y="173"/>
                </a:lnTo>
                <a:lnTo>
                  <a:pt x="543" y="173"/>
                </a:lnTo>
                <a:lnTo>
                  <a:pt x="549" y="174"/>
                </a:lnTo>
                <a:lnTo>
                  <a:pt x="549" y="180"/>
                </a:lnTo>
                <a:lnTo>
                  <a:pt x="549" y="188"/>
                </a:lnTo>
                <a:lnTo>
                  <a:pt x="556" y="180"/>
                </a:lnTo>
                <a:lnTo>
                  <a:pt x="566" y="174"/>
                </a:lnTo>
                <a:lnTo>
                  <a:pt x="568" y="176"/>
                </a:lnTo>
                <a:lnTo>
                  <a:pt x="574" y="178"/>
                </a:lnTo>
                <a:lnTo>
                  <a:pt x="577" y="174"/>
                </a:lnTo>
                <a:lnTo>
                  <a:pt x="583" y="169"/>
                </a:lnTo>
                <a:lnTo>
                  <a:pt x="585" y="169"/>
                </a:lnTo>
                <a:lnTo>
                  <a:pt x="585" y="167"/>
                </a:lnTo>
                <a:lnTo>
                  <a:pt x="583" y="165"/>
                </a:lnTo>
                <a:lnTo>
                  <a:pt x="579" y="165"/>
                </a:lnTo>
                <a:lnTo>
                  <a:pt x="576" y="165"/>
                </a:lnTo>
                <a:lnTo>
                  <a:pt x="572" y="161"/>
                </a:lnTo>
                <a:lnTo>
                  <a:pt x="570" y="157"/>
                </a:lnTo>
                <a:lnTo>
                  <a:pt x="562" y="155"/>
                </a:lnTo>
                <a:lnTo>
                  <a:pt x="556" y="153"/>
                </a:lnTo>
                <a:lnTo>
                  <a:pt x="572" y="153"/>
                </a:lnTo>
                <a:lnTo>
                  <a:pt x="585" y="151"/>
                </a:lnTo>
                <a:lnTo>
                  <a:pt x="583" y="146"/>
                </a:lnTo>
                <a:lnTo>
                  <a:pt x="583" y="140"/>
                </a:lnTo>
                <a:lnTo>
                  <a:pt x="597" y="142"/>
                </a:lnTo>
                <a:lnTo>
                  <a:pt x="610" y="140"/>
                </a:lnTo>
                <a:lnTo>
                  <a:pt x="612" y="136"/>
                </a:lnTo>
                <a:lnTo>
                  <a:pt x="608" y="134"/>
                </a:lnTo>
                <a:lnTo>
                  <a:pt x="608" y="132"/>
                </a:lnTo>
                <a:lnTo>
                  <a:pt x="614" y="132"/>
                </a:lnTo>
                <a:lnTo>
                  <a:pt x="620" y="132"/>
                </a:lnTo>
                <a:lnTo>
                  <a:pt x="618" y="130"/>
                </a:lnTo>
                <a:lnTo>
                  <a:pt x="616" y="128"/>
                </a:lnTo>
                <a:lnTo>
                  <a:pt x="614" y="127"/>
                </a:lnTo>
                <a:lnTo>
                  <a:pt x="620" y="127"/>
                </a:lnTo>
                <a:lnTo>
                  <a:pt x="627" y="127"/>
                </a:lnTo>
                <a:lnTo>
                  <a:pt x="627" y="125"/>
                </a:lnTo>
                <a:lnTo>
                  <a:pt x="631" y="123"/>
                </a:lnTo>
                <a:lnTo>
                  <a:pt x="629" y="121"/>
                </a:lnTo>
                <a:lnTo>
                  <a:pt x="629" y="117"/>
                </a:lnTo>
                <a:lnTo>
                  <a:pt x="623" y="117"/>
                </a:lnTo>
                <a:lnTo>
                  <a:pt x="620" y="119"/>
                </a:lnTo>
                <a:lnTo>
                  <a:pt x="620" y="115"/>
                </a:lnTo>
                <a:lnTo>
                  <a:pt x="614" y="113"/>
                </a:lnTo>
                <a:lnTo>
                  <a:pt x="612" y="113"/>
                </a:lnTo>
                <a:lnTo>
                  <a:pt x="599" y="115"/>
                </a:lnTo>
                <a:lnTo>
                  <a:pt x="587" y="121"/>
                </a:lnTo>
                <a:lnTo>
                  <a:pt x="587" y="117"/>
                </a:lnTo>
                <a:lnTo>
                  <a:pt x="589" y="117"/>
                </a:lnTo>
                <a:lnTo>
                  <a:pt x="591" y="117"/>
                </a:lnTo>
                <a:lnTo>
                  <a:pt x="591" y="115"/>
                </a:lnTo>
                <a:lnTo>
                  <a:pt x="591" y="113"/>
                </a:lnTo>
                <a:lnTo>
                  <a:pt x="587" y="111"/>
                </a:lnTo>
                <a:lnTo>
                  <a:pt x="585" y="109"/>
                </a:lnTo>
                <a:lnTo>
                  <a:pt x="591" y="109"/>
                </a:lnTo>
                <a:lnTo>
                  <a:pt x="602" y="111"/>
                </a:lnTo>
                <a:lnTo>
                  <a:pt x="608" y="111"/>
                </a:lnTo>
                <a:lnTo>
                  <a:pt x="612" y="111"/>
                </a:lnTo>
                <a:lnTo>
                  <a:pt x="612" y="109"/>
                </a:lnTo>
                <a:lnTo>
                  <a:pt x="610" y="107"/>
                </a:lnTo>
                <a:lnTo>
                  <a:pt x="606" y="105"/>
                </a:lnTo>
                <a:lnTo>
                  <a:pt x="602" y="105"/>
                </a:lnTo>
                <a:lnTo>
                  <a:pt x="606" y="105"/>
                </a:lnTo>
                <a:lnTo>
                  <a:pt x="620" y="105"/>
                </a:lnTo>
                <a:lnTo>
                  <a:pt x="618" y="102"/>
                </a:lnTo>
                <a:lnTo>
                  <a:pt x="606" y="100"/>
                </a:lnTo>
                <a:lnTo>
                  <a:pt x="597" y="100"/>
                </a:lnTo>
                <a:lnTo>
                  <a:pt x="597" y="96"/>
                </a:lnTo>
                <a:lnTo>
                  <a:pt x="600" y="96"/>
                </a:lnTo>
                <a:lnTo>
                  <a:pt x="606" y="98"/>
                </a:lnTo>
                <a:lnTo>
                  <a:pt x="606" y="96"/>
                </a:lnTo>
                <a:lnTo>
                  <a:pt x="610" y="94"/>
                </a:lnTo>
                <a:lnTo>
                  <a:pt x="614" y="98"/>
                </a:lnTo>
                <a:lnTo>
                  <a:pt x="620" y="102"/>
                </a:lnTo>
                <a:lnTo>
                  <a:pt x="622" y="100"/>
                </a:lnTo>
                <a:lnTo>
                  <a:pt x="622" y="98"/>
                </a:lnTo>
                <a:lnTo>
                  <a:pt x="631" y="98"/>
                </a:lnTo>
                <a:lnTo>
                  <a:pt x="641" y="98"/>
                </a:lnTo>
                <a:lnTo>
                  <a:pt x="647" y="98"/>
                </a:lnTo>
                <a:lnTo>
                  <a:pt x="656" y="98"/>
                </a:lnTo>
                <a:lnTo>
                  <a:pt x="656" y="94"/>
                </a:lnTo>
                <a:lnTo>
                  <a:pt x="654" y="92"/>
                </a:lnTo>
                <a:lnTo>
                  <a:pt x="660" y="90"/>
                </a:lnTo>
                <a:lnTo>
                  <a:pt x="668" y="88"/>
                </a:lnTo>
                <a:lnTo>
                  <a:pt x="670" y="86"/>
                </a:lnTo>
                <a:lnTo>
                  <a:pt x="668" y="84"/>
                </a:lnTo>
                <a:lnTo>
                  <a:pt x="664" y="82"/>
                </a:lnTo>
                <a:lnTo>
                  <a:pt x="666" y="82"/>
                </a:lnTo>
                <a:lnTo>
                  <a:pt x="666" y="80"/>
                </a:lnTo>
                <a:lnTo>
                  <a:pt x="673" y="82"/>
                </a:lnTo>
                <a:lnTo>
                  <a:pt x="677" y="82"/>
                </a:lnTo>
                <a:lnTo>
                  <a:pt x="681" y="80"/>
                </a:lnTo>
                <a:lnTo>
                  <a:pt x="687" y="77"/>
                </a:lnTo>
                <a:lnTo>
                  <a:pt x="685" y="75"/>
                </a:lnTo>
                <a:lnTo>
                  <a:pt x="687" y="71"/>
                </a:lnTo>
                <a:lnTo>
                  <a:pt x="689" y="73"/>
                </a:lnTo>
                <a:lnTo>
                  <a:pt x="693" y="77"/>
                </a:lnTo>
                <a:lnTo>
                  <a:pt x="702" y="69"/>
                </a:lnTo>
                <a:lnTo>
                  <a:pt x="714" y="61"/>
                </a:lnTo>
                <a:lnTo>
                  <a:pt x="733" y="59"/>
                </a:lnTo>
                <a:lnTo>
                  <a:pt x="752" y="56"/>
                </a:lnTo>
                <a:lnTo>
                  <a:pt x="754" y="52"/>
                </a:lnTo>
                <a:lnTo>
                  <a:pt x="756" y="50"/>
                </a:lnTo>
                <a:lnTo>
                  <a:pt x="756" y="46"/>
                </a:lnTo>
                <a:lnTo>
                  <a:pt x="752" y="44"/>
                </a:lnTo>
                <a:lnTo>
                  <a:pt x="762" y="40"/>
                </a:lnTo>
                <a:lnTo>
                  <a:pt x="773" y="36"/>
                </a:lnTo>
                <a:lnTo>
                  <a:pt x="775" y="34"/>
                </a:lnTo>
                <a:lnTo>
                  <a:pt x="779" y="34"/>
                </a:lnTo>
                <a:lnTo>
                  <a:pt x="779" y="31"/>
                </a:lnTo>
                <a:lnTo>
                  <a:pt x="785" y="29"/>
                </a:lnTo>
                <a:lnTo>
                  <a:pt x="790" y="29"/>
                </a:lnTo>
                <a:lnTo>
                  <a:pt x="790" y="27"/>
                </a:lnTo>
                <a:lnTo>
                  <a:pt x="794" y="25"/>
                </a:lnTo>
                <a:lnTo>
                  <a:pt x="792" y="23"/>
                </a:lnTo>
                <a:lnTo>
                  <a:pt x="792" y="21"/>
                </a:lnTo>
                <a:lnTo>
                  <a:pt x="785" y="21"/>
                </a:lnTo>
                <a:lnTo>
                  <a:pt x="781" y="21"/>
                </a:lnTo>
                <a:lnTo>
                  <a:pt x="777" y="19"/>
                </a:lnTo>
                <a:lnTo>
                  <a:pt x="775" y="17"/>
                </a:lnTo>
                <a:lnTo>
                  <a:pt x="773" y="19"/>
                </a:lnTo>
                <a:lnTo>
                  <a:pt x="769" y="19"/>
                </a:lnTo>
                <a:lnTo>
                  <a:pt x="767" y="15"/>
                </a:lnTo>
                <a:lnTo>
                  <a:pt x="767" y="13"/>
                </a:lnTo>
                <a:lnTo>
                  <a:pt x="752" y="8"/>
                </a:lnTo>
                <a:lnTo>
                  <a:pt x="737" y="8"/>
                </a:lnTo>
                <a:lnTo>
                  <a:pt x="735" y="8"/>
                </a:lnTo>
                <a:lnTo>
                  <a:pt x="731" y="8"/>
                </a:lnTo>
                <a:lnTo>
                  <a:pt x="729" y="6"/>
                </a:lnTo>
                <a:lnTo>
                  <a:pt x="727" y="6"/>
                </a:lnTo>
                <a:lnTo>
                  <a:pt x="725" y="8"/>
                </a:lnTo>
                <a:lnTo>
                  <a:pt x="725" y="11"/>
                </a:lnTo>
                <a:lnTo>
                  <a:pt x="716" y="15"/>
                </a:lnTo>
                <a:lnTo>
                  <a:pt x="708" y="21"/>
                </a:lnTo>
                <a:lnTo>
                  <a:pt x="706" y="19"/>
                </a:lnTo>
                <a:lnTo>
                  <a:pt x="704" y="19"/>
                </a:lnTo>
                <a:lnTo>
                  <a:pt x="710" y="15"/>
                </a:lnTo>
                <a:lnTo>
                  <a:pt x="718" y="11"/>
                </a:lnTo>
                <a:lnTo>
                  <a:pt x="718" y="8"/>
                </a:lnTo>
                <a:lnTo>
                  <a:pt x="716" y="4"/>
                </a:lnTo>
                <a:lnTo>
                  <a:pt x="704" y="4"/>
                </a:lnTo>
                <a:lnTo>
                  <a:pt x="695" y="6"/>
                </a:lnTo>
                <a:lnTo>
                  <a:pt x="681" y="2"/>
                </a:lnTo>
                <a:lnTo>
                  <a:pt x="670" y="0"/>
                </a:lnTo>
                <a:lnTo>
                  <a:pt x="666" y="2"/>
                </a:lnTo>
                <a:lnTo>
                  <a:pt x="662" y="6"/>
                </a:lnTo>
                <a:lnTo>
                  <a:pt x="662" y="8"/>
                </a:lnTo>
                <a:lnTo>
                  <a:pt x="664" y="9"/>
                </a:lnTo>
                <a:lnTo>
                  <a:pt x="660" y="9"/>
                </a:lnTo>
                <a:lnTo>
                  <a:pt x="658" y="8"/>
                </a:lnTo>
                <a:lnTo>
                  <a:pt x="654" y="8"/>
                </a:lnTo>
                <a:lnTo>
                  <a:pt x="647" y="11"/>
                </a:lnTo>
                <a:lnTo>
                  <a:pt x="643" y="15"/>
                </a:lnTo>
                <a:lnTo>
                  <a:pt x="637" y="13"/>
                </a:lnTo>
                <a:lnTo>
                  <a:pt x="635" y="9"/>
                </a:lnTo>
                <a:lnTo>
                  <a:pt x="602" y="9"/>
                </a:lnTo>
                <a:lnTo>
                  <a:pt x="600" y="11"/>
                </a:lnTo>
                <a:lnTo>
                  <a:pt x="599" y="11"/>
                </a:lnTo>
                <a:lnTo>
                  <a:pt x="599" y="9"/>
                </a:lnTo>
                <a:lnTo>
                  <a:pt x="597" y="9"/>
                </a:lnTo>
                <a:lnTo>
                  <a:pt x="593" y="11"/>
                </a:lnTo>
                <a:lnTo>
                  <a:pt x="591" y="13"/>
                </a:lnTo>
                <a:lnTo>
                  <a:pt x="591" y="15"/>
                </a:lnTo>
                <a:lnTo>
                  <a:pt x="593" y="15"/>
                </a:lnTo>
                <a:lnTo>
                  <a:pt x="593" y="19"/>
                </a:lnTo>
                <a:lnTo>
                  <a:pt x="597" y="19"/>
                </a:lnTo>
                <a:lnTo>
                  <a:pt x="600" y="19"/>
                </a:lnTo>
                <a:lnTo>
                  <a:pt x="600" y="21"/>
                </a:lnTo>
                <a:lnTo>
                  <a:pt x="602" y="23"/>
                </a:lnTo>
                <a:lnTo>
                  <a:pt x="597" y="21"/>
                </a:lnTo>
                <a:lnTo>
                  <a:pt x="591" y="21"/>
                </a:lnTo>
                <a:lnTo>
                  <a:pt x="591" y="17"/>
                </a:lnTo>
                <a:lnTo>
                  <a:pt x="583" y="17"/>
                </a:lnTo>
                <a:lnTo>
                  <a:pt x="574" y="19"/>
                </a:lnTo>
                <a:lnTo>
                  <a:pt x="574" y="15"/>
                </a:lnTo>
                <a:lnTo>
                  <a:pt x="572" y="15"/>
                </a:lnTo>
                <a:lnTo>
                  <a:pt x="568" y="25"/>
                </a:lnTo>
                <a:lnTo>
                  <a:pt x="564" y="25"/>
                </a:lnTo>
                <a:lnTo>
                  <a:pt x="560" y="25"/>
                </a:lnTo>
                <a:lnTo>
                  <a:pt x="558" y="23"/>
                </a:lnTo>
                <a:lnTo>
                  <a:pt x="554" y="21"/>
                </a:lnTo>
                <a:lnTo>
                  <a:pt x="554" y="23"/>
                </a:lnTo>
                <a:lnTo>
                  <a:pt x="554" y="27"/>
                </a:lnTo>
                <a:lnTo>
                  <a:pt x="543" y="23"/>
                </a:lnTo>
                <a:lnTo>
                  <a:pt x="533" y="21"/>
                </a:lnTo>
                <a:lnTo>
                  <a:pt x="533" y="27"/>
                </a:lnTo>
                <a:lnTo>
                  <a:pt x="535" y="34"/>
                </a:lnTo>
                <a:lnTo>
                  <a:pt x="531" y="32"/>
                </a:lnTo>
                <a:lnTo>
                  <a:pt x="529" y="32"/>
                </a:lnTo>
                <a:lnTo>
                  <a:pt x="529" y="34"/>
                </a:lnTo>
                <a:lnTo>
                  <a:pt x="529" y="38"/>
                </a:lnTo>
                <a:lnTo>
                  <a:pt x="524" y="32"/>
                </a:lnTo>
                <a:lnTo>
                  <a:pt x="520" y="27"/>
                </a:lnTo>
                <a:lnTo>
                  <a:pt x="512" y="25"/>
                </a:lnTo>
                <a:lnTo>
                  <a:pt x="505" y="25"/>
                </a:lnTo>
                <a:lnTo>
                  <a:pt x="497" y="21"/>
                </a:lnTo>
                <a:lnTo>
                  <a:pt x="493" y="17"/>
                </a:lnTo>
                <a:lnTo>
                  <a:pt x="489" y="17"/>
                </a:lnTo>
                <a:lnTo>
                  <a:pt x="483" y="17"/>
                </a:lnTo>
                <a:lnTo>
                  <a:pt x="483" y="21"/>
                </a:lnTo>
                <a:lnTo>
                  <a:pt x="485" y="23"/>
                </a:lnTo>
                <a:lnTo>
                  <a:pt x="487" y="27"/>
                </a:lnTo>
                <a:lnTo>
                  <a:pt x="466" y="27"/>
                </a:lnTo>
                <a:lnTo>
                  <a:pt x="466" y="31"/>
                </a:lnTo>
                <a:lnTo>
                  <a:pt x="468" y="34"/>
                </a:lnTo>
                <a:lnTo>
                  <a:pt x="470" y="32"/>
                </a:lnTo>
                <a:lnTo>
                  <a:pt x="474" y="32"/>
                </a:lnTo>
                <a:lnTo>
                  <a:pt x="478" y="36"/>
                </a:lnTo>
                <a:lnTo>
                  <a:pt x="487" y="36"/>
                </a:lnTo>
                <a:lnTo>
                  <a:pt x="501" y="34"/>
                </a:lnTo>
                <a:lnTo>
                  <a:pt x="497" y="40"/>
                </a:lnTo>
                <a:lnTo>
                  <a:pt x="495" y="46"/>
                </a:lnTo>
                <a:lnTo>
                  <a:pt x="493" y="38"/>
                </a:lnTo>
                <a:lnTo>
                  <a:pt x="487" y="40"/>
                </a:lnTo>
                <a:lnTo>
                  <a:pt x="483" y="42"/>
                </a:lnTo>
                <a:lnTo>
                  <a:pt x="478" y="38"/>
                </a:lnTo>
                <a:lnTo>
                  <a:pt x="472" y="36"/>
                </a:lnTo>
                <a:lnTo>
                  <a:pt x="470" y="38"/>
                </a:lnTo>
                <a:lnTo>
                  <a:pt x="470" y="44"/>
                </a:lnTo>
                <a:lnTo>
                  <a:pt x="466" y="38"/>
                </a:lnTo>
                <a:lnTo>
                  <a:pt x="460" y="34"/>
                </a:lnTo>
                <a:lnTo>
                  <a:pt x="458" y="32"/>
                </a:lnTo>
                <a:lnTo>
                  <a:pt x="457" y="32"/>
                </a:lnTo>
                <a:lnTo>
                  <a:pt x="453" y="32"/>
                </a:lnTo>
                <a:lnTo>
                  <a:pt x="449" y="34"/>
                </a:lnTo>
                <a:lnTo>
                  <a:pt x="443" y="40"/>
                </a:lnTo>
                <a:lnTo>
                  <a:pt x="439" y="46"/>
                </a:lnTo>
                <a:lnTo>
                  <a:pt x="432" y="44"/>
                </a:lnTo>
                <a:lnTo>
                  <a:pt x="418" y="42"/>
                </a:lnTo>
                <a:lnTo>
                  <a:pt x="416" y="42"/>
                </a:lnTo>
                <a:lnTo>
                  <a:pt x="412" y="44"/>
                </a:lnTo>
                <a:lnTo>
                  <a:pt x="412" y="48"/>
                </a:lnTo>
                <a:lnTo>
                  <a:pt x="420" y="46"/>
                </a:lnTo>
                <a:lnTo>
                  <a:pt x="430" y="46"/>
                </a:lnTo>
                <a:lnTo>
                  <a:pt x="420" y="48"/>
                </a:lnTo>
                <a:lnTo>
                  <a:pt x="418" y="50"/>
                </a:lnTo>
                <a:lnTo>
                  <a:pt x="418" y="52"/>
                </a:lnTo>
                <a:lnTo>
                  <a:pt x="422" y="52"/>
                </a:lnTo>
                <a:lnTo>
                  <a:pt x="435" y="50"/>
                </a:lnTo>
                <a:lnTo>
                  <a:pt x="447" y="50"/>
                </a:lnTo>
                <a:lnTo>
                  <a:pt x="435" y="52"/>
                </a:lnTo>
                <a:lnTo>
                  <a:pt x="422" y="56"/>
                </a:lnTo>
                <a:lnTo>
                  <a:pt x="420" y="61"/>
                </a:lnTo>
                <a:lnTo>
                  <a:pt x="435" y="56"/>
                </a:lnTo>
                <a:lnTo>
                  <a:pt x="455" y="54"/>
                </a:lnTo>
                <a:lnTo>
                  <a:pt x="451" y="57"/>
                </a:lnTo>
                <a:lnTo>
                  <a:pt x="441" y="57"/>
                </a:lnTo>
                <a:lnTo>
                  <a:pt x="433" y="59"/>
                </a:lnTo>
                <a:lnTo>
                  <a:pt x="428" y="63"/>
                </a:lnTo>
                <a:lnTo>
                  <a:pt x="426" y="67"/>
                </a:lnTo>
                <a:lnTo>
                  <a:pt x="443" y="65"/>
                </a:lnTo>
                <a:lnTo>
                  <a:pt x="464" y="65"/>
                </a:lnTo>
                <a:lnTo>
                  <a:pt x="466" y="67"/>
                </a:lnTo>
                <a:lnTo>
                  <a:pt x="472" y="69"/>
                </a:lnTo>
                <a:lnTo>
                  <a:pt x="474" y="65"/>
                </a:lnTo>
                <a:lnTo>
                  <a:pt x="480" y="63"/>
                </a:lnTo>
                <a:lnTo>
                  <a:pt x="480" y="67"/>
                </a:lnTo>
                <a:lnTo>
                  <a:pt x="480" y="71"/>
                </a:lnTo>
                <a:lnTo>
                  <a:pt x="489" y="71"/>
                </a:lnTo>
                <a:lnTo>
                  <a:pt x="497" y="73"/>
                </a:lnTo>
                <a:lnTo>
                  <a:pt x="499" y="73"/>
                </a:lnTo>
                <a:lnTo>
                  <a:pt x="501" y="67"/>
                </a:lnTo>
                <a:lnTo>
                  <a:pt x="505" y="67"/>
                </a:lnTo>
                <a:lnTo>
                  <a:pt x="505" y="63"/>
                </a:lnTo>
                <a:lnTo>
                  <a:pt x="505" y="61"/>
                </a:lnTo>
                <a:lnTo>
                  <a:pt x="506" y="65"/>
                </a:lnTo>
                <a:lnTo>
                  <a:pt x="508" y="67"/>
                </a:lnTo>
                <a:lnTo>
                  <a:pt x="520" y="67"/>
                </a:lnTo>
                <a:lnTo>
                  <a:pt x="531" y="63"/>
                </a:lnTo>
                <a:lnTo>
                  <a:pt x="549" y="61"/>
                </a:lnTo>
                <a:lnTo>
                  <a:pt x="568" y="61"/>
                </a:lnTo>
                <a:lnTo>
                  <a:pt x="581" y="57"/>
                </a:lnTo>
                <a:lnTo>
                  <a:pt x="599" y="54"/>
                </a:lnTo>
                <a:lnTo>
                  <a:pt x="595" y="56"/>
                </a:lnTo>
                <a:lnTo>
                  <a:pt x="591" y="56"/>
                </a:lnTo>
                <a:lnTo>
                  <a:pt x="591" y="59"/>
                </a:lnTo>
                <a:lnTo>
                  <a:pt x="597" y="59"/>
                </a:lnTo>
                <a:lnTo>
                  <a:pt x="604" y="59"/>
                </a:lnTo>
                <a:lnTo>
                  <a:pt x="589" y="61"/>
                </a:lnTo>
                <a:lnTo>
                  <a:pt x="574" y="65"/>
                </a:lnTo>
                <a:lnTo>
                  <a:pt x="572" y="67"/>
                </a:lnTo>
                <a:lnTo>
                  <a:pt x="572" y="69"/>
                </a:lnTo>
                <a:lnTo>
                  <a:pt x="577" y="69"/>
                </a:lnTo>
                <a:lnTo>
                  <a:pt x="585" y="69"/>
                </a:lnTo>
                <a:lnTo>
                  <a:pt x="587" y="67"/>
                </a:lnTo>
                <a:lnTo>
                  <a:pt x="593" y="67"/>
                </a:lnTo>
                <a:lnTo>
                  <a:pt x="589" y="69"/>
                </a:lnTo>
                <a:lnTo>
                  <a:pt x="585" y="73"/>
                </a:lnTo>
                <a:lnTo>
                  <a:pt x="570" y="73"/>
                </a:lnTo>
                <a:lnTo>
                  <a:pt x="558" y="73"/>
                </a:lnTo>
                <a:close/>
                <a:moveTo>
                  <a:pt x="777" y="422"/>
                </a:moveTo>
                <a:lnTo>
                  <a:pt x="779" y="422"/>
                </a:lnTo>
                <a:lnTo>
                  <a:pt x="783" y="422"/>
                </a:lnTo>
                <a:lnTo>
                  <a:pt x="781" y="418"/>
                </a:lnTo>
                <a:lnTo>
                  <a:pt x="781" y="416"/>
                </a:lnTo>
                <a:lnTo>
                  <a:pt x="785" y="418"/>
                </a:lnTo>
                <a:lnTo>
                  <a:pt x="790" y="420"/>
                </a:lnTo>
                <a:lnTo>
                  <a:pt x="792" y="412"/>
                </a:lnTo>
                <a:lnTo>
                  <a:pt x="794" y="407"/>
                </a:lnTo>
                <a:lnTo>
                  <a:pt x="790" y="403"/>
                </a:lnTo>
                <a:lnTo>
                  <a:pt x="787" y="401"/>
                </a:lnTo>
                <a:lnTo>
                  <a:pt x="789" y="401"/>
                </a:lnTo>
                <a:lnTo>
                  <a:pt x="789" y="399"/>
                </a:lnTo>
                <a:lnTo>
                  <a:pt x="785" y="399"/>
                </a:lnTo>
                <a:lnTo>
                  <a:pt x="783" y="397"/>
                </a:lnTo>
                <a:lnTo>
                  <a:pt x="783" y="403"/>
                </a:lnTo>
                <a:lnTo>
                  <a:pt x="777" y="403"/>
                </a:lnTo>
                <a:lnTo>
                  <a:pt x="773" y="403"/>
                </a:lnTo>
                <a:lnTo>
                  <a:pt x="773" y="405"/>
                </a:lnTo>
                <a:lnTo>
                  <a:pt x="769" y="409"/>
                </a:lnTo>
                <a:lnTo>
                  <a:pt x="771" y="403"/>
                </a:lnTo>
                <a:lnTo>
                  <a:pt x="773" y="399"/>
                </a:lnTo>
                <a:lnTo>
                  <a:pt x="769" y="399"/>
                </a:lnTo>
                <a:lnTo>
                  <a:pt x="767" y="399"/>
                </a:lnTo>
                <a:lnTo>
                  <a:pt x="767" y="401"/>
                </a:lnTo>
                <a:lnTo>
                  <a:pt x="767" y="405"/>
                </a:lnTo>
                <a:lnTo>
                  <a:pt x="764" y="403"/>
                </a:lnTo>
                <a:lnTo>
                  <a:pt x="764" y="401"/>
                </a:lnTo>
                <a:lnTo>
                  <a:pt x="758" y="401"/>
                </a:lnTo>
                <a:lnTo>
                  <a:pt x="752" y="401"/>
                </a:lnTo>
                <a:lnTo>
                  <a:pt x="754" y="395"/>
                </a:lnTo>
                <a:lnTo>
                  <a:pt x="754" y="389"/>
                </a:lnTo>
                <a:lnTo>
                  <a:pt x="750" y="389"/>
                </a:lnTo>
                <a:lnTo>
                  <a:pt x="748" y="388"/>
                </a:lnTo>
                <a:lnTo>
                  <a:pt x="748" y="389"/>
                </a:lnTo>
                <a:lnTo>
                  <a:pt x="748" y="393"/>
                </a:lnTo>
                <a:lnTo>
                  <a:pt x="744" y="393"/>
                </a:lnTo>
                <a:lnTo>
                  <a:pt x="744" y="389"/>
                </a:lnTo>
                <a:lnTo>
                  <a:pt x="746" y="384"/>
                </a:lnTo>
                <a:lnTo>
                  <a:pt x="742" y="384"/>
                </a:lnTo>
                <a:lnTo>
                  <a:pt x="741" y="384"/>
                </a:lnTo>
                <a:lnTo>
                  <a:pt x="741" y="386"/>
                </a:lnTo>
                <a:lnTo>
                  <a:pt x="741" y="389"/>
                </a:lnTo>
                <a:lnTo>
                  <a:pt x="739" y="389"/>
                </a:lnTo>
                <a:lnTo>
                  <a:pt x="739" y="388"/>
                </a:lnTo>
                <a:lnTo>
                  <a:pt x="737" y="386"/>
                </a:lnTo>
                <a:lnTo>
                  <a:pt x="735" y="386"/>
                </a:lnTo>
                <a:lnTo>
                  <a:pt x="735" y="389"/>
                </a:lnTo>
                <a:lnTo>
                  <a:pt x="729" y="391"/>
                </a:lnTo>
                <a:lnTo>
                  <a:pt x="725" y="393"/>
                </a:lnTo>
                <a:lnTo>
                  <a:pt x="725" y="389"/>
                </a:lnTo>
                <a:lnTo>
                  <a:pt x="727" y="384"/>
                </a:lnTo>
                <a:lnTo>
                  <a:pt x="723" y="384"/>
                </a:lnTo>
                <a:lnTo>
                  <a:pt x="721" y="384"/>
                </a:lnTo>
                <a:lnTo>
                  <a:pt x="719" y="380"/>
                </a:lnTo>
                <a:lnTo>
                  <a:pt x="719" y="376"/>
                </a:lnTo>
                <a:lnTo>
                  <a:pt x="712" y="374"/>
                </a:lnTo>
                <a:lnTo>
                  <a:pt x="702" y="372"/>
                </a:lnTo>
                <a:lnTo>
                  <a:pt x="700" y="368"/>
                </a:lnTo>
                <a:lnTo>
                  <a:pt x="698" y="366"/>
                </a:lnTo>
                <a:lnTo>
                  <a:pt x="704" y="364"/>
                </a:lnTo>
                <a:lnTo>
                  <a:pt x="708" y="364"/>
                </a:lnTo>
                <a:lnTo>
                  <a:pt x="708" y="361"/>
                </a:lnTo>
                <a:lnTo>
                  <a:pt x="710" y="359"/>
                </a:lnTo>
                <a:lnTo>
                  <a:pt x="706" y="355"/>
                </a:lnTo>
                <a:lnTo>
                  <a:pt x="704" y="353"/>
                </a:lnTo>
                <a:lnTo>
                  <a:pt x="704" y="351"/>
                </a:lnTo>
                <a:lnTo>
                  <a:pt x="710" y="351"/>
                </a:lnTo>
                <a:lnTo>
                  <a:pt x="719" y="353"/>
                </a:lnTo>
                <a:lnTo>
                  <a:pt x="714" y="349"/>
                </a:lnTo>
                <a:lnTo>
                  <a:pt x="708" y="345"/>
                </a:lnTo>
                <a:lnTo>
                  <a:pt x="704" y="345"/>
                </a:lnTo>
                <a:lnTo>
                  <a:pt x="702" y="347"/>
                </a:lnTo>
                <a:lnTo>
                  <a:pt x="700" y="343"/>
                </a:lnTo>
                <a:lnTo>
                  <a:pt x="698" y="341"/>
                </a:lnTo>
                <a:lnTo>
                  <a:pt x="702" y="341"/>
                </a:lnTo>
                <a:lnTo>
                  <a:pt x="706" y="340"/>
                </a:lnTo>
                <a:lnTo>
                  <a:pt x="708" y="338"/>
                </a:lnTo>
                <a:lnTo>
                  <a:pt x="712" y="338"/>
                </a:lnTo>
                <a:lnTo>
                  <a:pt x="712" y="332"/>
                </a:lnTo>
                <a:lnTo>
                  <a:pt x="710" y="330"/>
                </a:lnTo>
                <a:lnTo>
                  <a:pt x="710" y="326"/>
                </a:lnTo>
                <a:lnTo>
                  <a:pt x="706" y="326"/>
                </a:lnTo>
                <a:lnTo>
                  <a:pt x="704" y="324"/>
                </a:lnTo>
                <a:lnTo>
                  <a:pt x="702" y="328"/>
                </a:lnTo>
                <a:lnTo>
                  <a:pt x="702" y="332"/>
                </a:lnTo>
                <a:lnTo>
                  <a:pt x="698" y="332"/>
                </a:lnTo>
                <a:lnTo>
                  <a:pt x="696" y="334"/>
                </a:lnTo>
                <a:lnTo>
                  <a:pt x="696" y="330"/>
                </a:lnTo>
                <a:lnTo>
                  <a:pt x="696" y="328"/>
                </a:lnTo>
                <a:lnTo>
                  <a:pt x="693" y="328"/>
                </a:lnTo>
                <a:lnTo>
                  <a:pt x="693" y="326"/>
                </a:lnTo>
                <a:lnTo>
                  <a:pt x="695" y="324"/>
                </a:lnTo>
                <a:lnTo>
                  <a:pt x="696" y="322"/>
                </a:lnTo>
                <a:lnTo>
                  <a:pt x="698" y="324"/>
                </a:lnTo>
                <a:lnTo>
                  <a:pt x="700" y="324"/>
                </a:lnTo>
                <a:lnTo>
                  <a:pt x="700" y="320"/>
                </a:lnTo>
                <a:lnTo>
                  <a:pt x="696" y="320"/>
                </a:lnTo>
                <a:lnTo>
                  <a:pt x="695" y="320"/>
                </a:lnTo>
                <a:lnTo>
                  <a:pt x="693" y="317"/>
                </a:lnTo>
                <a:lnTo>
                  <a:pt x="687" y="315"/>
                </a:lnTo>
                <a:lnTo>
                  <a:pt x="685" y="317"/>
                </a:lnTo>
                <a:lnTo>
                  <a:pt x="681" y="318"/>
                </a:lnTo>
                <a:lnTo>
                  <a:pt x="681" y="317"/>
                </a:lnTo>
                <a:lnTo>
                  <a:pt x="683" y="315"/>
                </a:lnTo>
                <a:lnTo>
                  <a:pt x="677" y="313"/>
                </a:lnTo>
                <a:lnTo>
                  <a:pt x="675" y="311"/>
                </a:lnTo>
                <a:lnTo>
                  <a:pt x="671" y="309"/>
                </a:lnTo>
                <a:lnTo>
                  <a:pt x="670" y="307"/>
                </a:lnTo>
                <a:lnTo>
                  <a:pt x="670" y="309"/>
                </a:lnTo>
                <a:lnTo>
                  <a:pt x="670" y="313"/>
                </a:lnTo>
                <a:lnTo>
                  <a:pt x="666" y="313"/>
                </a:lnTo>
                <a:lnTo>
                  <a:pt x="662" y="313"/>
                </a:lnTo>
                <a:lnTo>
                  <a:pt x="662" y="311"/>
                </a:lnTo>
                <a:lnTo>
                  <a:pt x="664" y="309"/>
                </a:lnTo>
                <a:lnTo>
                  <a:pt x="666" y="307"/>
                </a:lnTo>
                <a:lnTo>
                  <a:pt x="668" y="305"/>
                </a:lnTo>
                <a:lnTo>
                  <a:pt x="662" y="303"/>
                </a:lnTo>
                <a:lnTo>
                  <a:pt x="660" y="303"/>
                </a:lnTo>
                <a:lnTo>
                  <a:pt x="658" y="301"/>
                </a:lnTo>
                <a:lnTo>
                  <a:pt x="656" y="299"/>
                </a:lnTo>
                <a:lnTo>
                  <a:pt x="652" y="299"/>
                </a:lnTo>
                <a:lnTo>
                  <a:pt x="650" y="303"/>
                </a:lnTo>
                <a:lnTo>
                  <a:pt x="650" y="307"/>
                </a:lnTo>
                <a:lnTo>
                  <a:pt x="647" y="305"/>
                </a:lnTo>
                <a:lnTo>
                  <a:pt x="645" y="307"/>
                </a:lnTo>
                <a:lnTo>
                  <a:pt x="643" y="303"/>
                </a:lnTo>
                <a:lnTo>
                  <a:pt x="643" y="299"/>
                </a:lnTo>
                <a:lnTo>
                  <a:pt x="643" y="297"/>
                </a:lnTo>
                <a:lnTo>
                  <a:pt x="641" y="299"/>
                </a:lnTo>
                <a:lnTo>
                  <a:pt x="637" y="303"/>
                </a:lnTo>
                <a:lnTo>
                  <a:pt x="635" y="307"/>
                </a:lnTo>
                <a:lnTo>
                  <a:pt x="633" y="303"/>
                </a:lnTo>
                <a:lnTo>
                  <a:pt x="631" y="299"/>
                </a:lnTo>
                <a:lnTo>
                  <a:pt x="633" y="297"/>
                </a:lnTo>
                <a:lnTo>
                  <a:pt x="637" y="295"/>
                </a:lnTo>
                <a:lnTo>
                  <a:pt x="637" y="292"/>
                </a:lnTo>
                <a:lnTo>
                  <a:pt x="639" y="288"/>
                </a:lnTo>
                <a:lnTo>
                  <a:pt x="633" y="286"/>
                </a:lnTo>
                <a:lnTo>
                  <a:pt x="629" y="284"/>
                </a:lnTo>
                <a:lnTo>
                  <a:pt x="631" y="282"/>
                </a:lnTo>
                <a:lnTo>
                  <a:pt x="631" y="280"/>
                </a:lnTo>
                <a:lnTo>
                  <a:pt x="631" y="278"/>
                </a:lnTo>
                <a:lnTo>
                  <a:pt x="629" y="276"/>
                </a:lnTo>
                <a:lnTo>
                  <a:pt x="629" y="272"/>
                </a:lnTo>
                <a:lnTo>
                  <a:pt x="618" y="272"/>
                </a:lnTo>
                <a:lnTo>
                  <a:pt x="610" y="276"/>
                </a:lnTo>
                <a:lnTo>
                  <a:pt x="606" y="272"/>
                </a:lnTo>
                <a:lnTo>
                  <a:pt x="591" y="269"/>
                </a:lnTo>
                <a:lnTo>
                  <a:pt x="576" y="267"/>
                </a:lnTo>
                <a:lnTo>
                  <a:pt x="577" y="263"/>
                </a:lnTo>
                <a:lnTo>
                  <a:pt x="587" y="259"/>
                </a:lnTo>
                <a:lnTo>
                  <a:pt x="593" y="257"/>
                </a:lnTo>
                <a:lnTo>
                  <a:pt x="595" y="255"/>
                </a:lnTo>
                <a:lnTo>
                  <a:pt x="593" y="253"/>
                </a:lnTo>
                <a:lnTo>
                  <a:pt x="591" y="249"/>
                </a:lnTo>
                <a:lnTo>
                  <a:pt x="587" y="244"/>
                </a:lnTo>
                <a:lnTo>
                  <a:pt x="583" y="240"/>
                </a:lnTo>
                <a:lnTo>
                  <a:pt x="579" y="238"/>
                </a:lnTo>
                <a:lnTo>
                  <a:pt x="574" y="240"/>
                </a:lnTo>
                <a:lnTo>
                  <a:pt x="570" y="244"/>
                </a:lnTo>
                <a:lnTo>
                  <a:pt x="564" y="242"/>
                </a:lnTo>
                <a:lnTo>
                  <a:pt x="562" y="240"/>
                </a:lnTo>
                <a:lnTo>
                  <a:pt x="554" y="240"/>
                </a:lnTo>
                <a:lnTo>
                  <a:pt x="551" y="240"/>
                </a:lnTo>
                <a:lnTo>
                  <a:pt x="547" y="244"/>
                </a:lnTo>
                <a:lnTo>
                  <a:pt x="543" y="246"/>
                </a:lnTo>
                <a:lnTo>
                  <a:pt x="543" y="249"/>
                </a:lnTo>
                <a:lnTo>
                  <a:pt x="541" y="247"/>
                </a:lnTo>
                <a:lnTo>
                  <a:pt x="541" y="244"/>
                </a:lnTo>
                <a:lnTo>
                  <a:pt x="533" y="242"/>
                </a:lnTo>
                <a:lnTo>
                  <a:pt x="528" y="242"/>
                </a:lnTo>
                <a:lnTo>
                  <a:pt x="522" y="242"/>
                </a:lnTo>
                <a:lnTo>
                  <a:pt x="518" y="244"/>
                </a:lnTo>
                <a:lnTo>
                  <a:pt x="508" y="247"/>
                </a:lnTo>
                <a:lnTo>
                  <a:pt x="499" y="253"/>
                </a:lnTo>
                <a:lnTo>
                  <a:pt x="501" y="255"/>
                </a:lnTo>
                <a:lnTo>
                  <a:pt x="501" y="257"/>
                </a:lnTo>
                <a:lnTo>
                  <a:pt x="499" y="257"/>
                </a:lnTo>
                <a:lnTo>
                  <a:pt x="499" y="259"/>
                </a:lnTo>
                <a:lnTo>
                  <a:pt x="501" y="261"/>
                </a:lnTo>
                <a:lnTo>
                  <a:pt x="497" y="261"/>
                </a:lnTo>
                <a:lnTo>
                  <a:pt x="497" y="259"/>
                </a:lnTo>
                <a:lnTo>
                  <a:pt x="493" y="261"/>
                </a:lnTo>
                <a:lnTo>
                  <a:pt x="489" y="263"/>
                </a:lnTo>
                <a:lnTo>
                  <a:pt x="489" y="267"/>
                </a:lnTo>
                <a:lnTo>
                  <a:pt x="489" y="270"/>
                </a:lnTo>
                <a:lnTo>
                  <a:pt x="491" y="270"/>
                </a:lnTo>
                <a:lnTo>
                  <a:pt x="491" y="274"/>
                </a:lnTo>
                <a:lnTo>
                  <a:pt x="497" y="274"/>
                </a:lnTo>
                <a:lnTo>
                  <a:pt x="503" y="274"/>
                </a:lnTo>
                <a:lnTo>
                  <a:pt x="503" y="278"/>
                </a:lnTo>
                <a:lnTo>
                  <a:pt x="503" y="282"/>
                </a:lnTo>
                <a:lnTo>
                  <a:pt x="499" y="280"/>
                </a:lnTo>
                <a:lnTo>
                  <a:pt x="499" y="278"/>
                </a:lnTo>
                <a:lnTo>
                  <a:pt x="493" y="278"/>
                </a:lnTo>
                <a:lnTo>
                  <a:pt x="489" y="278"/>
                </a:lnTo>
                <a:lnTo>
                  <a:pt x="489" y="280"/>
                </a:lnTo>
                <a:lnTo>
                  <a:pt x="487" y="282"/>
                </a:lnTo>
                <a:lnTo>
                  <a:pt x="487" y="284"/>
                </a:lnTo>
                <a:lnTo>
                  <a:pt x="489" y="286"/>
                </a:lnTo>
                <a:lnTo>
                  <a:pt x="493" y="286"/>
                </a:lnTo>
                <a:lnTo>
                  <a:pt x="499" y="288"/>
                </a:lnTo>
                <a:lnTo>
                  <a:pt x="499" y="292"/>
                </a:lnTo>
                <a:lnTo>
                  <a:pt x="495" y="292"/>
                </a:lnTo>
                <a:lnTo>
                  <a:pt x="495" y="293"/>
                </a:lnTo>
                <a:lnTo>
                  <a:pt x="495" y="295"/>
                </a:lnTo>
                <a:lnTo>
                  <a:pt x="495" y="297"/>
                </a:lnTo>
                <a:lnTo>
                  <a:pt x="497" y="303"/>
                </a:lnTo>
                <a:lnTo>
                  <a:pt x="497" y="305"/>
                </a:lnTo>
                <a:lnTo>
                  <a:pt x="493" y="303"/>
                </a:lnTo>
                <a:lnTo>
                  <a:pt x="491" y="301"/>
                </a:lnTo>
                <a:lnTo>
                  <a:pt x="485" y="301"/>
                </a:lnTo>
                <a:lnTo>
                  <a:pt x="480" y="303"/>
                </a:lnTo>
                <a:lnTo>
                  <a:pt x="483" y="299"/>
                </a:lnTo>
                <a:lnTo>
                  <a:pt x="489" y="297"/>
                </a:lnTo>
                <a:lnTo>
                  <a:pt x="487" y="293"/>
                </a:lnTo>
                <a:lnTo>
                  <a:pt x="487" y="292"/>
                </a:lnTo>
                <a:lnTo>
                  <a:pt x="481" y="290"/>
                </a:lnTo>
                <a:lnTo>
                  <a:pt x="480" y="288"/>
                </a:lnTo>
                <a:lnTo>
                  <a:pt x="478" y="280"/>
                </a:lnTo>
                <a:lnTo>
                  <a:pt x="478" y="269"/>
                </a:lnTo>
                <a:lnTo>
                  <a:pt x="481" y="257"/>
                </a:lnTo>
                <a:lnTo>
                  <a:pt x="485" y="251"/>
                </a:lnTo>
                <a:lnTo>
                  <a:pt x="497" y="247"/>
                </a:lnTo>
                <a:lnTo>
                  <a:pt x="510" y="246"/>
                </a:lnTo>
                <a:lnTo>
                  <a:pt x="510" y="242"/>
                </a:lnTo>
                <a:lnTo>
                  <a:pt x="506" y="240"/>
                </a:lnTo>
                <a:lnTo>
                  <a:pt x="505" y="240"/>
                </a:lnTo>
                <a:lnTo>
                  <a:pt x="489" y="240"/>
                </a:lnTo>
                <a:lnTo>
                  <a:pt x="478" y="242"/>
                </a:lnTo>
                <a:lnTo>
                  <a:pt x="462" y="244"/>
                </a:lnTo>
                <a:lnTo>
                  <a:pt x="451" y="247"/>
                </a:lnTo>
                <a:lnTo>
                  <a:pt x="451" y="251"/>
                </a:lnTo>
                <a:lnTo>
                  <a:pt x="451" y="255"/>
                </a:lnTo>
                <a:lnTo>
                  <a:pt x="447" y="255"/>
                </a:lnTo>
                <a:lnTo>
                  <a:pt x="445" y="257"/>
                </a:lnTo>
                <a:lnTo>
                  <a:pt x="445" y="261"/>
                </a:lnTo>
                <a:lnTo>
                  <a:pt x="445" y="265"/>
                </a:lnTo>
                <a:lnTo>
                  <a:pt x="441" y="267"/>
                </a:lnTo>
                <a:lnTo>
                  <a:pt x="439" y="270"/>
                </a:lnTo>
                <a:lnTo>
                  <a:pt x="435" y="280"/>
                </a:lnTo>
                <a:lnTo>
                  <a:pt x="432" y="292"/>
                </a:lnTo>
                <a:lnTo>
                  <a:pt x="435" y="293"/>
                </a:lnTo>
                <a:lnTo>
                  <a:pt x="439" y="295"/>
                </a:lnTo>
                <a:lnTo>
                  <a:pt x="437" y="297"/>
                </a:lnTo>
                <a:lnTo>
                  <a:pt x="437" y="299"/>
                </a:lnTo>
                <a:lnTo>
                  <a:pt x="447" y="303"/>
                </a:lnTo>
                <a:lnTo>
                  <a:pt x="462" y="305"/>
                </a:lnTo>
                <a:lnTo>
                  <a:pt x="462" y="309"/>
                </a:lnTo>
                <a:lnTo>
                  <a:pt x="457" y="309"/>
                </a:lnTo>
                <a:lnTo>
                  <a:pt x="453" y="307"/>
                </a:lnTo>
                <a:lnTo>
                  <a:pt x="455" y="311"/>
                </a:lnTo>
                <a:lnTo>
                  <a:pt x="457" y="315"/>
                </a:lnTo>
                <a:lnTo>
                  <a:pt x="460" y="317"/>
                </a:lnTo>
                <a:lnTo>
                  <a:pt x="466" y="320"/>
                </a:lnTo>
                <a:lnTo>
                  <a:pt x="462" y="320"/>
                </a:lnTo>
                <a:lnTo>
                  <a:pt x="462" y="322"/>
                </a:lnTo>
                <a:lnTo>
                  <a:pt x="464" y="324"/>
                </a:lnTo>
                <a:lnTo>
                  <a:pt x="468" y="324"/>
                </a:lnTo>
                <a:lnTo>
                  <a:pt x="468" y="322"/>
                </a:lnTo>
                <a:lnTo>
                  <a:pt x="470" y="318"/>
                </a:lnTo>
                <a:lnTo>
                  <a:pt x="474" y="318"/>
                </a:lnTo>
                <a:lnTo>
                  <a:pt x="480" y="324"/>
                </a:lnTo>
                <a:lnTo>
                  <a:pt x="485" y="332"/>
                </a:lnTo>
                <a:lnTo>
                  <a:pt x="489" y="332"/>
                </a:lnTo>
                <a:lnTo>
                  <a:pt x="493" y="332"/>
                </a:lnTo>
                <a:lnTo>
                  <a:pt x="493" y="328"/>
                </a:lnTo>
                <a:lnTo>
                  <a:pt x="497" y="330"/>
                </a:lnTo>
                <a:lnTo>
                  <a:pt x="499" y="332"/>
                </a:lnTo>
                <a:lnTo>
                  <a:pt x="512" y="332"/>
                </a:lnTo>
                <a:lnTo>
                  <a:pt x="524" y="332"/>
                </a:lnTo>
                <a:lnTo>
                  <a:pt x="524" y="334"/>
                </a:lnTo>
                <a:lnTo>
                  <a:pt x="526" y="336"/>
                </a:lnTo>
                <a:lnTo>
                  <a:pt x="531" y="338"/>
                </a:lnTo>
                <a:lnTo>
                  <a:pt x="539" y="338"/>
                </a:lnTo>
                <a:lnTo>
                  <a:pt x="535" y="334"/>
                </a:lnTo>
                <a:lnTo>
                  <a:pt x="533" y="330"/>
                </a:lnTo>
                <a:lnTo>
                  <a:pt x="531" y="326"/>
                </a:lnTo>
                <a:lnTo>
                  <a:pt x="533" y="326"/>
                </a:lnTo>
                <a:lnTo>
                  <a:pt x="537" y="328"/>
                </a:lnTo>
                <a:lnTo>
                  <a:pt x="539" y="330"/>
                </a:lnTo>
                <a:lnTo>
                  <a:pt x="547" y="336"/>
                </a:lnTo>
                <a:lnTo>
                  <a:pt x="554" y="341"/>
                </a:lnTo>
                <a:lnTo>
                  <a:pt x="554" y="338"/>
                </a:lnTo>
                <a:lnTo>
                  <a:pt x="554" y="336"/>
                </a:lnTo>
                <a:lnTo>
                  <a:pt x="551" y="332"/>
                </a:lnTo>
                <a:lnTo>
                  <a:pt x="549" y="330"/>
                </a:lnTo>
                <a:lnTo>
                  <a:pt x="547" y="328"/>
                </a:lnTo>
                <a:lnTo>
                  <a:pt x="545" y="326"/>
                </a:lnTo>
                <a:lnTo>
                  <a:pt x="554" y="326"/>
                </a:lnTo>
                <a:lnTo>
                  <a:pt x="558" y="326"/>
                </a:lnTo>
                <a:lnTo>
                  <a:pt x="562" y="328"/>
                </a:lnTo>
                <a:lnTo>
                  <a:pt x="568" y="334"/>
                </a:lnTo>
                <a:lnTo>
                  <a:pt x="572" y="332"/>
                </a:lnTo>
                <a:lnTo>
                  <a:pt x="579" y="332"/>
                </a:lnTo>
                <a:lnTo>
                  <a:pt x="577" y="326"/>
                </a:lnTo>
                <a:lnTo>
                  <a:pt x="577" y="322"/>
                </a:lnTo>
                <a:lnTo>
                  <a:pt x="576" y="322"/>
                </a:lnTo>
                <a:lnTo>
                  <a:pt x="576" y="324"/>
                </a:lnTo>
                <a:lnTo>
                  <a:pt x="572" y="326"/>
                </a:lnTo>
                <a:lnTo>
                  <a:pt x="572" y="324"/>
                </a:lnTo>
                <a:lnTo>
                  <a:pt x="572" y="322"/>
                </a:lnTo>
                <a:lnTo>
                  <a:pt x="576" y="320"/>
                </a:lnTo>
                <a:lnTo>
                  <a:pt x="579" y="318"/>
                </a:lnTo>
                <a:lnTo>
                  <a:pt x="581" y="322"/>
                </a:lnTo>
                <a:lnTo>
                  <a:pt x="583" y="328"/>
                </a:lnTo>
                <a:lnTo>
                  <a:pt x="585" y="326"/>
                </a:lnTo>
                <a:lnTo>
                  <a:pt x="585" y="324"/>
                </a:lnTo>
                <a:lnTo>
                  <a:pt x="589" y="324"/>
                </a:lnTo>
                <a:lnTo>
                  <a:pt x="591" y="332"/>
                </a:lnTo>
                <a:lnTo>
                  <a:pt x="593" y="340"/>
                </a:lnTo>
                <a:lnTo>
                  <a:pt x="595" y="338"/>
                </a:lnTo>
                <a:lnTo>
                  <a:pt x="595" y="334"/>
                </a:lnTo>
                <a:lnTo>
                  <a:pt x="599" y="332"/>
                </a:lnTo>
                <a:lnTo>
                  <a:pt x="602" y="332"/>
                </a:lnTo>
                <a:lnTo>
                  <a:pt x="604" y="334"/>
                </a:lnTo>
                <a:lnTo>
                  <a:pt x="608" y="338"/>
                </a:lnTo>
                <a:lnTo>
                  <a:pt x="606" y="340"/>
                </a:lnTo>
                <a:lnTo>
                  <a:pt x="606" y="343"/>
                </a:lnTo>
                <a:lnTo>
                  <a:pt x="612" y="340"/>
                </a:lnTo>
                <a:lnTo>
                  <a:pt x="616" y="338"/>
                </a:lnTo>
                <a:lnTo>
                  <a:pt x="616" y="340"/>
                </a:lnTo>
                <a:lnTo>
                  <a:pt x="614" y="349"/>
                </a:lnTo>
                <a:lnTo>
                  <a:pt x="618" y="351"/>
                </a:lnTo>
                <a:lnTo>
                  <a:pt x="622" y="353"/>
                </a:lnTo>
                <a:lnTo>
                  <a:pt x="616" y="355"/>
                </a:lnTo>
                <a:lnTo>
                  <a:pt x="616" y="357"/>
                </a:lnTo>
                <a:lnTo>
                  <a:pt x="616" y="361"/>
                </a:lnTo>
                <a:lnTo>
                  <a:pt x="614" y="361"/>
                </a:lnTo>
                <a:lnTo>
                  <a:pt x="614" y="364"/>
                </a:lnTo>
                <a:lnTo>
                  <a:pt x="616" y="364"/>
                </a:lnTo>
                <a:lnTo>
                  <a:pt x="620" y="364"/>
                </a:lnTo>
                <a:lnTo>
                  <a:pt x="618" y="366"/>
                </a:lnTo>
                <a:lnTo>
                  <a:pt x="620" y="370"/>
                </a:lnTo>
                <a:lnTo>
                  <a:pt x="623" y="366"/>
                </a:lnTo>
                <a:lnTo>
                  <a:pt x="629" y="364"/>
                </a:lnTo>
                <a:lnTo>
                  <a:pt x="631" y="363"/>
                </a:lnTo>
                <a:lnTo>
                  <a:pt x="637" y="361"/>
                </a:lnTo>
                <a:lnTo>
                  <a:pt x="637" y="357"/>
                </a:lnTo>
                <a:lnTo>
                  <a:pt x="639" y="357"/>
                </a:lnTo>
                <a:lnTo>
                  <a:pt x="641" y="359"/>
                </a:lnTo>
                <a:lnTo>
                  <a:pt x="639" y="366"/>
                </a:lnTo>
                <a:lnTo>
                  <a:pt x="639" y="370"/>
                </a:lnTo>
                <a:lnTo>
                  <a:pt x="639" y="374"/>
                </a:lnTo>
                <a:lnTo>
                  <a:pt x="641" y="374"/>
                </a:lnTo>
                <a:lnTo>
                  <a:pt x="643" y="372"/>
                </a:lnTo>
                <a:lnTo>
                  <a:pt x="645" y="378"/>
                </a:lnTo>
                <a:lnTo>
                  <a:pt x="647" y="378"/>
                </a:lnTo>
                <a:lnTo>
                  <a:pt x="650" y="378"/>
                </a:lnTo>
                <a:lnTo>
                  <a:pt x="648" y="382"/>
                </a:lnTo>
                <a:lnTo>
                  <a:pt x="648" y="388"/>
                </a:lnTo>
                <a:lnTo>
                  <a:pt x="650" y="391"/>
                </a:lnTo>
                <a:lnTo>
                  <a:pt x="654" y="399"/>
                </a:lnTo>
                <a:lnTo>
                  <a:pt x="650" y="399"/>
                </a:lnTo>
                <a:lnTo>
                  <a:pt x="647" y="399"/>
                </a:lnTo>
                <a:lnTo>
                  <a:pt x="647" y="405"/>
                </a:lnTo>
                <a:lnTo>
                  <a:pt x="645" y="409"/>
                </a:lnTo>
                <a:lnTo>
                  <a:pt x="648" y="411"/>
                </a:lnTo>
                <a:lnTo>
                  <a:pt x="652" y="412"/>
                </a:lnTo>
                <a:lnTo>
                  <a:pt x="648" y="412"/>
                </a:lnTo>
                <a:lnTo>
                  <a:pt x="645" y="412"/>
                </a:lnTo>
                <a:lnTo>
                  <a:pt x="637" y="422"/>
                </a:lnTo>
                <a:lnTo>
                  <a:pt x="631" y="432"/>
                </a:lnTo>
                <a:lnTo>
                  <a:pt x="639" y="441"/>
                </a:lnTo>
                <a:lnTo>
                  <a:pt x="647" y="451"/>
                </a:lnTo>
                <a:lnTo>
                  <a:pt x="629" y="453"/>
                </a:lnTo>
                <a:lnTo>
                  <a:pt x="616" y="457"/>
                </a:lnTo>
                <a:lnTo>
                  <a:pt x="602" y="459"/>
                </a:lnTo>
                <a:lnTo>
                  <a:pt x="587" y="459"/>
                </a:lnTo>
                <a:lnTo>
                  <a:pt x="585" y="468"/>
                </a:lnTo>
                <a:lnTo>
                  <a:pt x="583" y="478"/>
                </a:lnTo>
                <a:lnTo>
                  <a:pt x="581" y="478"/>
                </a:lnTo>
                <a:lnTo>
                  <a:pt x="581" y="480"/>
                </a:lnTo>
                <a:lnTo>
                  <a:pt x="585" y="482"/>
                </a:lnTo>
                <a:lnTo>
                  <a:pt x="591" y="485"/>
                </a:lnTo>
                <a:lnTo>
                  <a:pt x="597" y="487"/>
                </a:lnTo>
                <a:lnTo>
                  <a:pt x="604" y="485"/>
                </a:lnTo>
                <a:lnTo>
                  <a:pt x="606" y="482"/>
                </a:lnTo>
                <a:lnTo>
                  <a:pt x="608" y="480"/>
                </a:lnTo>
                <a:lnTo>
                  <a:pt x="612" y="478"/>
                </a:lnTo>
                <a:lnTo>
                  <a:pt x="614" y="476"/>
                </a:lnTo>
                <a:lnTo>
                  <a:pt x="618" y="478"/>
                </a:lnTo>
                <a:lnTo>
                  <a:pt x="623" y="480"/>
                </a:lnTo>
                <a:lnTo>
                  <a:pt x="623" y="478"/>
                </a:lnTo>
                <a:lnTo>
                  <a:pt x="625" y="476"/>
                </a:lnTo>
                <a:lnTo>
                  <a:pt x="622" y="474"/>
                </a:lnTo>
                <a:lnTo>
                  <a:pt x="618" y="472"/>
                </a:lnTo>
                <a:lnTo>
                  <a:pt x="618" y="470"/>
                </a:lnTo>
                <a:lnTo>
                  <a:pt x="622" y="470"/>
                </a:lnTo>
                <a:lnTo>
                  <a:pt x="622" y="466"/>
                </a:lnTo>
                <a:lnTo>
                  <a:pt x="623" y="466"/>
                </a:lnTo>
                <a:lnTo>
                  <a:pt x="623" y="470"/>
                </a:lnTo>
                <a:lnTo>
                  <a:pt x="625" y="474"/>
                </a:lnTo>
                <a:lnTo>
                  <a:pt x="629" y="472"/>
                </a:lnTo>
                <a:lnTo>
                  <a:pt x="633" y="470"/>
                </a:lnTo>
                <a:lnTo>
                  <a:pt x="637" y="478"/>
                </a:lnTo>
                <a:lnTo>
                  <a:pt x="645" y="476"/>
                </a:lnTo>
                <a:lnTo>
                  <a:pt x="645" y="480"/>
                </a:lnTo>
                <a:lnTo>
                  <a:pt x="647" y="485"/>
                </a:lnTo>
                <a:lnTo>
                  <a:pt x="650" y="485"/>
                </a:lnTo>
                <a:lnTo>
                  <a:pt x="650" y="489"/>
                </a:lnTo>
                <a:lnTo>
                  <a:pt x="652" y="493"/>
                </a:lnTo>
                <a:lnTo>
                  <a:pt x="654" y="491"/>
                </a:lnTo>
                <a:lnTo>
                  <a:pt x="656" y="491"/>
                </a:lnTo>
                <a:lnTo>
                  <a:pt x="656" y="495"/>
                </a:lnTo>
                <a:lnTo>
                  <a:pt x="658" y="497"/>
                </a:lnTo>
                <a:lnTo>
                  <a:pt x="658" y="493"/>
                </a:lnTo>
                <a:lnTo>
                  <a:pt x="660" y="491"/>
                </a:lnTo>
                <a:lnTo>
                  <a:pt x="662" y="491"/>
                </a:lnTo>
                <a:lnTo>
                  <a:pt x="666" y="493"/>
                </a:lnTo>
                <a:lnTo>
                  <a:pt x="666" y="495"/>
                </a:lnTo>
                <a:lnTo>
                  <a:pt x="666" y="499"/>
                </a:lnTo>
                <a:lnTo>
                  <a:pt x="662" y="499"/>
                </a:lnTo>
                <a:lnTo>
                  <a:pt x="658" y="499"/>
                </a:lnTo>
                <a:lnTo>
                  <a:pt x="658" y="503"/>
                </a:lnTo>
                <a:lnTo>
                  <a:pt x="662" y="505"/>
                </a:lnTo>
                <a:lnTo>
                  <a:pt x="666" y="506"/>
                </a:lnTo>
                <a:lnTo>
                  <a:pt x="673" y="505"/>
                </a:lnTo>
                <a:lnTo>
                  <a:pt x="683" y="505"/>
                </a:lnTo>
                <a:lnTo>
                  <a:pt x="683" y="503"/>
                </a:lnTo>
                <a:lnTo>
                  <a:pt x="689" y="503"/>
                </a:lnTo>
                <a:lnTo>
                  <a:pt x="700" y="506"/>
                </a:lnTo>
                <a:lnTo>
                  <a:pt x="700" y="503"/>
                </a:lnTo>
                <a:lnTo>
                  <a:pt x="702" y="503"/>
                </a:lnTo>
                <a:lnTo>
                  <a:pt x="706" y="506"/>
                </a:lnTo>
                <a:lnTo>
                  <a:pt x="710" y="505"/>
                </a:lnTo>
                <a:lnTo>
                  <a:pt x="716" y="505"/>
                </a:lnTo>
                <a:lnTo>
                  <a:pt x="718" y="508"/>
                </a:lnTo>
                <a:lnTo>
                  <a:pt x="725" y="510"/>
                </a:lnTo>
                <a:lnTo>
                  <a:pt x="733" y="510"/>
                </a:lnTo>
                <a:lnTo>
                  <a:pt x="731" y="505"/>
                </a:lnTo>
                <a:lnTo>
                  <a:pt x="733" y="501"/>
                </a:lnTo>
                <a:lnTo>
                  <a:pt x="727" y="501"/>
                </a:lnTo>
                <a:lnTo>
                  <a:pt x="723" y="501"/>
                </a:lnTo>
                <a:lnTo>
                  <a:pt x="721" y="497"/>
                </a:lnTo>
                <a:lnTo>
                  <a:pt x="719" y="493"/>
                </a:lnTo>
                <a:lnTo>
                  <a:pt x="714" y="493"/>
                </a:lnTo>
                <a:lnTo>
                  <a:pt x="710" y="493"/>
                </a:lnTo>
                <a:lnTo>
                  <a:pt x="702" y="489"/>
                </a:lnTo>
                <a:lnTo>
                  <a:pt x="695" y="483"/>
                </a:lnTo>
                <a:lnTo>
                  <a:pt x="693" y="480"/>
                </a:lnTo>
                <a:lnTo>
                  <a:pt x="693" y="476"/>
                </a:lnTo>
                <a:lnTo>
                  <a:pt x="698" y="478"/>
                </a:lnTo>
                <a:lnTo>
                  <a:pt x="704" y="480"/>
                </a:lnTo>
                <a:lnTo>
                  <a:pt x="708" y="480"/>
                </a:lnTo>
                <a:lnTo>
                  <a:pt x="708" y="482"/>
                </a:lnTo>
                <a:lnTo>
                  <a:pt x="710" y="482"/>
                </a:lnTo>
                <a:lnTo>
                  <a:pt x="710" y="480"/>
                </a:lnTo>
                <a:lnTo>
                  <a:pt x="710" y="478"/>
                </a:lnTo>
                <a:lnTo>
                  <a:pt x="710" y="476"/>
                </a:lnTo>
                <a:lnTo>
                  <a:pt x="714" y="476"/>
                </a:lnTo>
                <a:lnTo>
                  <a:pt x="716" y="478"/>
                </a:lnTo>
                <a:lnTo>
                  <a:pt x="718" y="482"/>
                </a:lnTo>
                <a:lnTo>
                  <a:pt x="727" y="482"/>
                </a:lnTo>
                <a:lnTo>
                  <a:pt x="737" y="482"/>
                </a:lnTo>
                <a:lnTo>
                  <a:pt x="739" y="485"/>
                </a:lnTo>
                <a:lnTo>
                  <a:pt x="741" y="489"/>
                </a:lnTo>
                <a:lnTo>
                  <a:pt x="742" y="489"/>
                </a:lnTo>
                <a:lnTo>
                  <a:pt x="746" y="489"/>
                </a:lnTo>
                <a:lnTo>
                  <a:pt x="741" y="483"/>
                </a:lnTo>
                <a:lnTo>
                  <a:pt x="735" y="480"/>
                </a:lnTo>
                <a:lnTo>
                  <a:pt x="739" y="478"/>
                </a:lnTo>
                <a:lnTo>
                  <a:pt x="741" y="476"/>
                </a:lnTo>
                <a:lnTo>
                  <a:pt x="741" y="472"/>
                </a:lnTo>
                <a:lnTo>
                  <a:pt x="741" y="470"/>
                </a:lnTo>
                <a:lnTo>
                  <a:pt x="742" y="470"/>
                </a:lnTo>
                <a:lnTo>
                  <a:pt x="746" y="470"/>
                </a:lnTo>
                <a:lnTo>
                  <a:pt x="746" y="466"/>
                </a:lnTo>
                <a:lnTo>
                  <a:pt x="742" y="462"/>
                </a:lnTo>
                <a:lnTo>
                  <a:pt x="742" y="459"/>
                </a:lnTo>
                <a:lnTo>
                  <a:pt x="739" y="460"/>
                </a:lnTo>
                <a:lnTo>
                  <a:pt x="737" y="462"/>
                </a:lnTo>
                <a:lnTo>
                  <a:pt x="718" y="447"/>
                </a:lnTo>
                <a:lnTo>
                  <a:pt x="716" y="441"/>
                </a:lnTo>
                <a:lnTo>
                  <a:pt x="716" y="437"/>
                </a:lnTo>
                <a:lnTo>
                  <a:pt x="712" y="437"/>
                </a:lnTo>
                <a:lnTo>
                  <a:pt x="710" y="437"/>
                </a:lnTo>
                <a:lnTo>
                  <a:pt x="708" y="435"/>
                </a:lnTo>
                <a:lnTo>
                  <a:pt x="706" y="432"/>
                </a:lnTo>
                <a:lnTo>
                  <a:pt x="706" y="430"/>
                </a:lnTo>
                <a:lnTo>
                  <a:pt x="706" y="428"/>
                </a:lnTo>
                <a:lnTo>
                  <a:pt x="708" y="428"/>
                </a:lnTo>
                <a:lnTo>
                  <a:pt x="710" y="428"/>
                </a:lnTo>
                <a:lnTo>
                  <a:pt x="710" y="430"/>
                </a:lnTo>
                <a:lnTo>
                  <a:pt x="714" y="432"/>
                </a:lnTo>
                <a:lnTo>
                  <a:pt x="712" y="428"/>
                </a:lnTo>
                <a:lnTo>
                  <a:pt x="710" y="422"/>
                </a:lnTo>
                <a:lnTo>
                  <a:pt x="710" y="418"/>
                </a:lnTo>
                <a:lnTo>
                  <a:pt x="710" y="416"/>
                </a:lnTo>
                <a:lnTo>
                  <a:pt x="712" y="416"/>
                </a:lnTo>
                <a:lnTo>
                  <a:pt x="714" y="420"/>
                </a:lnTo>
                <a:lnTo>
                  <a:pt x="716" y="424"/>
                </a:lnTo>
                <a:lnTo>
                  <a:pt x="716" y="420"/>
                </a:lnTo>
                <a:lnTo>
                  <a:pt x="716" y="418"/>
                </a:lnTo>
                <a:lnTo>
                  <a:pt x="718" y="416"/>
                </a:lnTo>
                <a:lnTo>
                  <a:pt x="721" y="414"/>
                </a:lnTo>
                <a:lnTo>
                  <a:pt x="723" y="420"/>
                </a:lnTo>
                <a:lnTo>
                  <a:pt x="725" y="426"/>
                </a:lnTo>
                <a:lnTo>
                  <a:pt x="729" y="430"/>
                </a:lnTo>
                <a:lnTo>
                  <a:pt x="737" y="432"/>
                </a:lnTo>
                <a:lnTo>
                  <a:pt x="739" y="430"/>
                </a:lnTo>
                <a:lnTo>
                  <a:pt x="742" y="430"/>
                </a:lnTo>
                <a:lnTo>
                  <a:pt x="739" y="435"/>
                </a:lnTo>
                <a:lnTo>
                  <a:pt x="742" y="437"/>
                </a:lnTo>
                <a:lnTo>
                  <a:pt x="748" y="437"/>
                </a:lnTo>
                <a:lnTo>
                  <a:pt x="746" y="441"/>
                </a:lnTo>
                <a:lnTo>
                  <a:pt x="748" y="443"/>
                </a:lnTo>
                <a:lnTo>
                  <a:pt x="750" y="441"/>
                </a:lnTo>
                <a:lnTo>
                  <a:pt x="756" y="441"/>
                </a:lnTo>
                <a:lnTo>
                  <a:pt x="752" y="443"/>
                </a:lnTo>
                <a:lnTo>
                  <a:pt x="750" y="445"/>
                </a:lnTo>
                <a:lnTo>
                  <a:pt x="752" y="447"/>
                </a:lnTo>
                <a:lnTo>
                  <a:pt x="754" y="447"/>
                </a:lnTo>
                <a:lnTo>
                  <a:pt x="760" y="451"/>
                </a:lnTo>
                <a:lnTo>
                  <a:pt x="767" y="453"/>
                </a:lnTo>
                <a:lnTo>
                  <a:pt x="767" y="443"/>
                </a:lnTo>
                <a:lnTo>
                  <a:pt x="766" y="434"/>
                </a:lnTo>
                <a:lnTo>
                  <a:pt x="767" y="434"/>
                </a:lnTo>
                <a:lnTo>
                  <a:pt x="767" y="437"/>
                </a:lnTo>
                <a:lnTo>
                  <a:pt x="771" y="437"/>
                </a:lnTo>
                <a:lnTo>
                  <a:pt x="777" y="437"/>
                </a:lnTo>
                <a:lnTo>
                  <a:pt x="775" y="434"/>
                </a:lnTo>
                <a:lnTo>
                  <a:pt x="775" y="430"/>
                </a:lnTo>
                <a:lnTo>
                  <a:pt x="775" y="426"/>
                </a:lnTo>
                <a:lnTo>
                  <a:pt x="777" y="422"/>
                </a:lnTo>
                <a:close/>
                <a:moveTo>
                  <a:pt x="313" y="82"/>
                </a:moveTo>
                <a:lnTo>
                  <a:pt x="313" y="88"/>
                </a:lnTo>
                <a:lnTo>
                  <a:pt x="315" y="94"/>
                </a:lnTo>
                <a:lnTo>
                  <a:pt x="320" y="96"/>
                </a:lnTo>
                <a:lnTo>
                  <a:pt x="322" y="96"/>
                </a:lnTo>
                <a:lnTo>
                  <a:pt x="320" y="90"/>
                </a:lnTo>
                <a:lnTo>
                  <a:pt x="318" y="84"/>
                </a:lnTo>
                <a:lnTo>
                  <a:pt x="315" y="82"/>
                </a:lnTo>
                <a:lnTo>
                  <a:pt x="313" y="82"/>
                </a:lnTo>
                <a:close/>
              </a:path>
            </a:pathLst>
          </a:custGeom>
          <a:solidFill>
            <a:srgbClr val="EAEAEA"/>
          </a:solidFill>
          <a:ln w="2520">
            <a:solidFill>
              <a:srgbClr val="C0C0C0"/>
            </a:solidFill>
            <a:round/>
            <a:headEnd/>
            <a:tailEnd/>
          </a:ln>
        </p:spPr>
        <p:txBody>
          <a:bodyPr wrap="none" anchor="ctr"/>
          <a:lstStyle/>
          <a:p>
            <a:endParaRPr lang="en-US"/>
          </a:p>
        </p:txBody>
      </p:sp>
      <p:sp>
        <p:nvSpPr>
          <p:cNvPr id="30934" name="Freeform 216"/>
          <p:cNvSpPr>
            <a:spLocks noChangeArrowheads="1"/>
          </p:cNvSpPr>
          <p:nvPr/>
        </p:nvSpPr>
        <p:spPr bwMode="auto">
          <a:xfrm>
            <a:off x="3979863" y="4067175"/>
            <a:ext cx="173037" cy="274638"/>
          </a:xfrm>
          <a:custGeom>
            <a:avLst/>
            <a:gdLst>
              <a:gd name="T0" fmla="*/ 2147483647 w 102"/>
              <a:gd name="T1" fmla="*/ 2147483647 h 173"/>
              <a:gd name="T2" fmla="*/ 2147483647 w 102"/>
              <a:gd name="T3" fmla="*/ 2147483647 h 173"/>
              <a:gd name="T4" fmla="*/ 2147483647 w 102"/>
              <a:gd name="T5" fmla="*/ 2147483647 h 173"/>
              <a:gd name="T6" fmla="*/ 2147483647 w 102"/>
              <a:gd name="T7" fmla="*/ 2147483647 h 173"/>
              <a:gd name="T8" fmla="*/ 2147483647 w 102"/>
              <a:gd name="T9" fmla="*/ 2147483647 h 173"/>
              <a:gd name="T10" fmla="*/ 2147483647 w 102"/>
              <a:gd name="T11" fmla="*/ 2147483647 h 173"/>
              <a:gd name="T12" fmla="*/ 2147483647 w 102"/>
              <a:gd name="T13" fmla="*/ 2147483647 h 173"/>
              <a:gd name="T14" fmla="*/ 2147483647 w 102"/>
              <a:gd name="T15" fmla="*/ 2147483647 h 173"/>
              <a:gd name="T16" fmla="*/ 2147483647 w 102"/>
              <a:gd name="T17" fmla="*/ 2147483647 h 173"/>
              <a:gd name="T18" fmla="*/ 2147483647 w 102"/>
              <a:gd name="T19" fmla="*/ 2147483647 h 173"/>
              <a:gd name="T20" fmla="*/ 2147483647 w 102"/>
              <a:gd name="T21" fmla="*/ 2147483647 h 173"/>
              <a:gd name="T22" fmla="*/ 2147483647 w 102"/>
              <a:gd name="T23" fmla="*/ 2147483647 h 173"/>
              <a:gd name="T24" fmla="*/ 2147483647 w 102"/>
              <a:gd name="T25" fmla="*/ 2147483647 h 173"/>
              <a:gd name="T26" fmla="*/ 2147483647 w 102"/>
              <a:gd name="T27" fmla="*/ 2147483647 h 173"/>
              <a:gd name="T28" fmla="*/ 2147483647 w 102"/>
              <a:gd name="T29" fmla="*/ 2147483647 h 173"/>
              <a:gd name="T30" fmla="*/ 2147483647 w 102"/>
              <a:gd name="T31" fmla="*/ 2147483647 h 173"/>
              <a:gd name="T32" fmla="*/ 2147483647 w 102"/>
              <a:gd name="T33" fmla="*/ 2147483647 h 173"/>
              <a:gd name="T34" fmla="*/ 2147483647 w 102"/>
              <a:gd name="T35" fmla="*/ 2147483647 h 173"/>
              <a:gd name="T36" fmla="*/ 2147483647 w 102"/>
              <a:gd name="T37" fmla="*/ 2147483647 h 173"/>
              <a:gd name="T38" fmla="*/ 2147483647 w 102"/>
              <a:gd name="T39" fmla="*/ 2147483647 h 173"/>
              <a:gd name="T40" fmla="*/ 2147483647 w 102"/>
              <a:gd name="T41" fmla="*/ 2147483647 h 173"/>
              <a:gd name="T42" fmla="*/ 2147483647 w 102"/>
              <a:gd name="T43" fmla="*/ 2147483647 h 173"/>
              <a:gd name="T44" fmla="*/ 2147483647 w 102"/>
              <a:gd name="T45" fmla="*/ 2147483647 h 173"/>
              <a:gd name="T46" fmla="*/ 2147483647 w 102"/>
              <a:gd name="T47" fmla="*/ 2147483647 h 173"/>
              <a:gd name="T48" fmla="*/ 2147483647 w 102"/>
              <a:gd name="T49" fmla="*/ 2147483647 h 173"/>
              <a:gd name="T50" fmla="*/ 2147483647 w 102"/>
              <a:gd name="T51" fmla="*/ 2147483647 h 173"/>
              <a:gd name="T52" fmla="*/ 2147483647 w 102"/>
              <a:gd name="T53" fmla="*/ 2147483647 h 173"/>
              <a:gd name="T54" fmla="*/ 2147483647 w 102"/>
              <a:gd name="T55" fmla="*/ 2147483647 h 173"/>
              <a:gd name="T56" fmla="*/ 2147483647 w 102"/>
              <a:gd name="T57" fmla="*/ 2147483647 h 173"/>
              <a:gd name="T58" fmla="*/ 2147483647 w 102"/>
              <a:gd name="T59" fmla="*/ 2147483647 h 173"/>
              <a:gd name="T60" fmla="*/ 2147483647 w 102"/>
              <a:gd name="T61" fmla="*/ 2147483647 h 173"/>
              <a:gd name="T62" fmla="*/ 2147483647 w 102"/>
              <a:gd name="T63" fmla="*/ 2147483647 h 173"/>
              <a:gd name="T64" fmla="*/ 2147483647 w 102"/>
              <a:gd name="T65" fmla="*/ 2147483647 h 173"/>
              <a:gd name="T66" fmla="*/ 2147483647 w 102"/>
              <a:gd name="T67" fmla="*/ 2147483647 h 173"/>
              <a:gd name="T68" fmla="*/ 2147483647 w 102"/>
              <a:gd name="T69" fmla="*/ 2147483647 h 173"/>
              <a:gd name="T70" fmla="*/ 2147483647 w 102"/>
              <a:gd name="T71" fmla="*/ 0 h 173"/>
              <a:gd name="T72" fmla="*/ 2147483647 w 102"/>
              <a:gd name="T73" fmla="*/ 2147483647 h 173"/>
              <a:gd name="T74" fmla="*/ 2147483647 w 102"/>
              <a:gd name="T75" fmla="*/ 2147483647 h 173"/>
              <a:gd name="T76" fmla="*/ 2147483647 w 102"/>
              <a:gd name="T77" fmla="*/ 2147483647 h 173"/>
              <a:gd name="T78" fmla="*/ 2147483647 w 102"/>
              <a:gd name="T79" fmla="*/ 2147483647 h 173"/>
              <a:gd name="T80" fmla="*/ 2147483647 w 102"/>
              <a:gd name="T81" fmla="*/ 2147483647 h 173"/>
              <a:gd name="T82" fmla="*/ 2147483647 w 102"/>
              <a:gd name="T83" fmla="*/ 2147483647 h 173"/>
              <a:gd name="T84" fmla="*/ 2147483647 w 102"/>
              <a:gd name="T85" fmla="*/ 2147483647 h 173"/>
              <a:gd name="T86" fmla="*/ 2147483647 w 102"/>
              <a:gd name="T87" fmla="*/ 2147483647 h 173"/>
              <a:gd name="T88" fmla="*/ 2147483647 w 102"/>
              <a:gd name="T89" fmla="*/ 2147483647 h 173"/>
              <a:gd name="T90" fmla="*/ 2147483647 w 102"/>
              <a:gd name="T91" fmla="*/ 2147483647 h 173"/>
              <a:gd name="T92" fmla="*/ 2147483647 w 102"/>
              <a:gd name="T93" fmla="*/ 2147483647 h 173"/>
              <a:gd name="T94" fmla="*/ 2147483647 w 102"/>
              <a:gd name="T95" fmla="*/ 2147483647 h 173"/>
              <a:gd name="T96" fmla="*/ 2147483647 w 102"/>
              <a:gd name="T97" fmla="*/ 2147483647 h 173"/>
              <a:gd name="T98" fmla="*/ 2147483647 w 102"/>
              <a:gd name="T99" fmla="*/ 2147483647 h 173"/>
              <a:gd name="T100" fmla="*/ 2147483647 w 102"/>
              <a:gd name="T101" fmla="*/ 2147483647 h 173"/>
              <a:gd name="T102" fmla="*/ 2147483647 w 102"/>
              <a:gd name="T103" fmla="*/ 2147483647 h 173"/>
              <a:gd name="T104" fmla="*/ 2147483647 w 102"/>
              <a:gd name="T105" fmla="*/ 2147483647 h 173"/>
              <a:gd name="T106" fmla="*/ 2147483647 w 102"/>
              <a:gd name="T107" fmla="*/ 2147483647 h 173"/>
              <a:gd name="T108" fmla="*/ 2147483647 w 102"/>
              <a:gd name="T109" fmla="*/ 2147483647 h 173"/>
              <a:gd name="T110" fmla="*/ 2147483647 w 102"/>
              <a:gd name="T111" fmla="*/ 2147483647 h 173"/>
              <a:gd name="T112" fmla="*/ 2147483647 w 102"/>
              <a:gd name="T113" fmla="*/ 2147483647 h 173"/>
              <a:gd name="T114" fmla="*/ 0 w 102"/>
              <a:gd name="T115" fmla="*/ 2147483647 h 173"/>
              <a:gd name="T116" fmla="*/ 0 w 102"/>
              <a:gd name="T117" fmla="*/ 2147483647 h 173"/>
              <a:gd name="T118" fmla="*/ 0 w 102"/>
              <a:gd name="T119" fmla="*/ 2147483647 h 173"/>
              <a:gd name="T120" fmla="*/ 0 w 102"/>
              <a:gd name="T121" fmla="*/ 2147483647 h 1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2"/>
              <a:gd name="T184" fmla="*/ 0 h 173"/>
              <a:gd name="T185" fmla="*/ 102 w 102"/>
              <a:gd name="T186" fmla="*/ 173 h 1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2" h="173">
                <a:moveTo>
                  <a:pt x="2" y="142"/>
                </a:moveTo>
                <a:lnTo>
                  <a:pt x="2" y="140"/>
                </a:lnTo>
                <a:lnTo>
                  <a:pt x="6" y="138"/>
                </a:lnTo>
                <a:lnTo>
                  <a:pt x="4" y="142"/>
                </a:lnTo>
                <a:lnTo>
                  <a:pt x="4" y="146"/>
                </a:lnTo>
                <a:lnTo>
                  <a:pt x="8" y="148"/>
                </a:lnTo>
                <a:lnTo>
                  <a:pt x="12" y="148"/>
                </a:lnTo>
                <a:lnTo>
                  <a:pt x="12" y="150"/>
                </a:lnTo>
                <a:lnTo>
                  <a:pt x="13" y="156"/>
                </a:lnTo>
                <a:lnTo>
                  <a:pt x="17" y="159"/>
                </a:lnTo>
                <a:lnTo>
                  <a:pt x="17" y="167"/>
                </a:lnTo>
                <a:lnTo>
                  <a:pt x="15" y="171"/>
                </a:lnTo>
                <a:lnTo>
                  <a:pt x="40" y="171"/>
                </a:lnTo>
                <a:lnTo>
                  <a:pt x="42" y="169"/>
                </a:lnTo>
                <a:lnTo>
                  <a:pt x="48" y="169"/>
                </a:lnTo>
                <a:lnTo>
                  <a:pt x="50" y="169"/>
                </a:lnTo>
                <a:lnTo>
                  <a:pt x="54" y="167"/>
                </a:lnTo>
                <a:lnTo>
                  <a:pt x="59" y="167"/>
                </a:lnTo>
                <a:lnTo>
                  <a:pt x="63" y="167"/>
                </a:lnTo>
                <a:lnTo>
                  <a:pt x="73" y="167"/>
                </a:lnTo>
                <a:lnTo>
                  <a:pt x="79" y="167"/>
                </a:lnTo>
                <a:lnTo>
                  <a:pt x="83" y="169"/>
                </a:lnTo>
                <a:lnTo>
                  <a:pt x="84" y="171"/>
                </a:lnTo>
                <a:lnTo>
                  <a:pt x="86" y="171"/>
                </a:lnTo>
                <a:lnTo>
                  <a:pt x="90" y="171"/>
                </a:lnTo>
                <a:lnTo>
                  <a:pt x="94" y="171"/>
                </a:lnTo>
                <a:lnTo>
                  <a:pt x="100" y="173"/>
                </a:lnTo>
                <a:lnTo>
                  <a:pt x="102" y="173"/>
                </a:lnTo>
                <a:lnTo>
                  <a:pt x="100" y="171"/>
                </a:lnTo>
                <a:lnTo>
                  <a:pt x="98" y="167"/>
                </a:lnTo>
                <a:lnTo>
                  <a:pt x="100" y="163"/>
                </a:lnTo>
                <a:lnTo>
                  <a:pt x="102" y="159"/>
                </a:lnTo>
                <a:lnTo>
                  <a:pt x="98" y="157"/>
                </a:lnTo>
                <a:lnTo>
                  <a:pt x="94" y="150"/>
                </a:lnTo>
                <a:lnTo>
                  <a:pt x="90" y="146"/>
                </a:lnTo>
                <a:lnTo>
                  <a:pt x="86" y="142"/>
                </a:lnTo>
                <a:lnTo>
                  <a:pt x="83" y="138"/>
                </a:lnTo>
                <a:lnTo>
                  <a:pt x="81" y="132"/>
                </a:lnTo>
                <a:lnTo>
                  <a:pt x="77" y="127"/>
                </a:lnTo>
                <a:lnTo>
                  <a:pt x="75" y="121"/>
                </a:lnTo>
                <a:lnTo>
                  <a:pt x="73" y="117"/>
                </a:lnTo>
                <a:lnTo>
                  <a:pt x="71" y="115"/>
                </a:lnTo>
                <a:lnTo>
                  <a:pt x="69" y="113"/>
                </a:lnTo>
                <a:lnTo>
                  <a:pt x="73" y="109"/>
                </a:lnTo>
                <a:lnTo>
                  <a:pt x="79" y="100"/>
                </a:lnTo>
                <a:lnTo>
                  <a:pt x="83" y="94"/>
                </a:lnTo>
                <a:lnTo>
                  <a:pt x="84" y="86"/>
                </a:lnTo>
                <a:lnTo>
                  <a:pt x="84" y="81"/>
                </a:lnTo>
                <a:lnTo>
                  <a:pt x="83" y="73"/>
                </a:lnTo>
                <a:lnTo>
                  <a:pt x="77" y="67"/>
                </a:lnTo>
                <a:lnTo>
                  <a:pt x="73" y="63"/>
                </a:lnTo>
                <a:lnTo>
                  <a:pt x="71" y="60"/>
                </a:lnTo>
                <a:lnTo>
                  <a:pt x="75" y="56"/>
                </a:lnTo>
                <a:lnTo>
                  <a:pt x="83" y="54"/>
                </a:lnTo>
                <a:lnTo>
                  <a:pt x="90" y="54"/>
                </a:lnTo>
                <a:lnTo>
                  <a:pt x="88" y="50"/>
                </a:lnTo>
                <a:lnTo>
                  <a:pt x="88" y="44"/>
                </a:lnTo>
                <a:lnTo>
                  <a:pt x="88" y="40"/>
                </a:lnTo>
                <a:lnTo>
                  <a:pt x="86" y="37"/>
                </a:lnTo>
                <a:lnTo>
                  <a:pt x="84" y="31"/>
                </a:lnTo>
                <a:lnTo>
                  <a:pt x="86" y="27"/>
                </a:lnTo>
                <a:lnTo>
                  <a:pt x="86" y="25"/>
                </a:lnTo>
                <a:lnTo>
                  <a:pt x="86" y="21"/>
                </a:lnTo>
                <a:lnTo>
                  <a:pt x="86" y="19"/>
                </a:lnTo>
                <a:lnTo>
                  <a:pt x="84" y="15"/>
                </a:lnTo>
                <a:lnTo>
                  <a:pt x="84" y="12"/>
                </a:lnTo>
                <a:lnTo>
                  <a:pt x="83" y="8"/>
                </a:lnTo>
                <a:lnTo>
                  <a:pt x="79" y="4"/>
                </a:lnTo>
                <a:lnTo>
                  <a:pt x="75" y="0"/>
                </a:lnTo>
                <a:lnTo>
                  <a:pt x="73" y="12"/>
                </a:lnTo>
                <a:lnTo>
                  <a:pt x="75" y="13"/>
                </a:lnTo>
                <a:lnTo>
                  <a:pt x="77" y="15"/>
                </a:lnTo>
                <a:lnTo>
                  <a:pt x="77" y="21"/>
                </a:lnTo>
                <a:lnTo>
                  <a:pt x="73" y="27"/>
                </a:lnTo>
                <a:lnTo>
                  <a:pt x="71" y="27"/>
                </a:lnTo>
                <a:lnTo>
                  <a:pt x="69" y="29"/>
                </a:lnTo>
                <a:lnTo>
                  <a:pt x="67" y="33"/>
                </a:lnTo>
                <a:lnTo>
                  <a:pt x="63" y="37"/>
                </a:lnTo>
                <a:lnTo>
                  <a:pt x="63" y="40"/>
                </a:lnTo>
                <a:lnTo>
                  <a:pt x="63" y="42"/>
                </a:lnTo>
                <a:lnTo>
                  <a:pt x="61" y="48"/>
                </a:lnTo>
                <a:lnTo>
                  <a:pt x="59" y="50"/>
                </a:lnTo>
                <a:lnTo>
                  <a:pt x="58" y="52"/>
                </a:lnTo>
                <a:lnTo>
                  <a:pt x="58" y="54"/>
                </a:lnTo>
                <a:lnTo>
                  <a:pt x="59" y="58"/>
                </a:lnTo>
                <a:lnTo>
                  <a:pt x="58" y="61"/>
                </a:lnTo>
                <a:lnTo>
                  <a:pt x="54" y="63"/>
                </a:lnTo>
                <a:lnTo>
                  <a:pt x="50" y="65"/>
                </a:lnTo>
                <a:lnTo>
                  <a:pt x="46" y="67"/>
                </a:lnTo>
                <a:lnTo>
                  <a:pt x="44" y="71"/>
                </a:lnTo>
                <a:lnTo>
                  <a:pt x="44" y="75"/>
                </a:lnTo>
                <a:lnTo>
                  <a:pt x="42" y="79"/>
                </a:lnTo>
                <a:lnTo>
                  <a:pt x="42" y="81"/>
                </a:lnTo>
                <a:lnTo>
                  <a:pt x="40" y="84"/>
                </a:lnTo>
                <a:lnTo>
                  <a:pt x="36" y="88"/>
                </a:lnTo>
                <a:lnTo>
                  <a:pt x="35" y="90"/>
                </a:lnTo>
                <a:lnTo>
                  <a:pt x="33" y="96"/>
                </a:lnTo>
                <a:lnTo>
                  <a:pt x="31" y="100"/>
                </a:lnTo>
                <a:lnTo>
                  <a:pt x="33" y="104"/>
                </a:lnTo>
                <a:lnTo>
                  <a:pt x="31" y="106"/>
                </a:lnTo>
                <a:lnTo>
                  <a:pt x="29" y="111"/>
                </a:lnTo>
                <a:lnTo>
                  <a:pt x="23" y="113"/>
                </a:lnTo>
                <a:lnTo>
                  <a:pt x="23" y="109"/>
                </a:lnTo>
                <a:lnTo>
                  <a:pt x="21" y="106"/>
                </a:lnTo>
                <a:lnTo>
                  <a:pt x="17" y="104"/>
                </a:lnTo>
                <a:lnTo>
                  <a:pt x="15" y="104"/>
                </a:lnTo>
                <a:lnTo>
                  <a:pt x="13" y="106"/>
                </a:lnTo>
                <a:lnTo>
                  <a:pt x="8" y="108"/>
                </a:lnTo>
                <a:lnTo>
                  <a:pt x="4" y="109"/>
                </a:lnTo>
                <a:lnTo>
                  <a:pt x="2" y="115"/>
                </a:lnTo>
                <a:lnTo>
                  <a:pt x="0" y="119"/>
                </a:lnTo>
                <a:lnTo>
                  <a:pt x="0" y="123"/>
                </a:lnTo>
                <a:lnTo>
                  <a:pt x="0" y="125"/>
                </a:lnTo>
                <a:lnTo>
                  <a:pt x="2" y="127"/>
                </a:lnTo>
                <a:lnTo>
                  <a:pt x="0" y="132"/>
                </a:lnTo>
                <a:lnTo>
                  <a:pt x="0" y="142"/>
                </a:lnTo>
                <a:lnTo>
                  <a:pt x="2" y="142"/>
                </a:lnTo>
                <a:close/>
              </a:path>
            </a:pathLst>
          </a:custGeom>
          <a:solidFill>
            <a:srgbClr val="EAEAEA"/>
          </a:solidFill>
          <a:ln w="2520">
            <a:solidFill>
              <a:srgbClr val="C0C0C0"/>
            </a:solidFill>
            <a:round/>
            <a:headEnd/>
            <a:tailEnd/>
          </a:ln>
        </p:spPr>
        <p:txBody>
          <a:bodyPr wrap="none" anchor="ctr"/>
          <a:lstStyle/>
          <a:p>
            <a:endParaRPr lang="en-US"/>
          </a:p>
        </p:txBody>
      </p:sp>
      <p:sp>
        <p:nvSpPr>
          <p:cNvPr id="30935" name="Freeform 217"/>
          <p:cNvSpPr>
            <a:spLocks noChangeArrowheads="1"/>
          </p:cNvSpPr>
          <p:nvPr/>
        </p:nvSpPr>
        <p:spPr bwMode="auto">
          <a:xfrm>
            <a:off x="5975350" y="4037013"/>
            <a:ext cx="112713" cy="112712"/>
          </a:xfrm>
          <a:custGeom>
            <a:avLst/>
            <a:gdLst>
              <a:gd name="T0" fmla="*/ 2147483647 w 67"/>
              <a:gd name="T1" fmla="*/ 2147483647 h 71"/>
              <a:gd name="T2" fmla="*/ 2147483647 w 67"/>
              <a:gd name="T3" fmla="*/ 2147483647 h 71"/>
              <a:gd name="T4" fmla="*/ 2147483647 w 67"/>
              <a:gd name="T5" fmla="*/ 2147483647 h 71"/>
              <a:gd name="T6" fmla="*/ 2147483647 w 67"/>
              <a:gd name="T7" fmla="*/ 2147483647 h 71"/>
              <a:gd name="T8" fmla="*/ 2147483647 w 67"/>
              <a:gd name="T9" fmla="*/ 2147483647 h 71"/>
              <a:gd name="T10" fmla="*/ 2147483647 w 67"/>
              <a:gd name="T11" fmla="*/ 2147483647 h 71"/>
              <a:gd name="T12" fmla="*/ 2147483647 w 67"/>
              <a:gd name="T13" fmla="*/ 2147483647 h 71"/>
              <a:gd name="T14" fmla="*/ 2147483647 w 67"/>
              <a:gd name="T15" fmla="*/ 2147483647 h 71"/>
              <a:gd name="T16" fmla="*/ 2147483647 w 67"/>
              <a:gd name="T17" fmla="*/ 2147483647 h 71"/>
              <a:gd name="T18" fmla="*/ 2147483647 w 67"/>
              <a:gd name="T19" fmla="*/ 2147483647 h 71"/>
              <a:gd name="T20" fmla="*/ 2147483647 w 67"/>
              <a:gd name="T21" fmla="*/ 2147483647 h 71"/>
              <a:gd name="T22" fmla="*/ 2147483647 w 67"/>
              <a:gd name="T23" fmla="*/ 2147483647 h 71"/>
              <a:gd name="T24" fmla="*/ 2147483647 w 67"/>
              <a:gd name="T25" fmla="*/ 2147483647 h 71"/>
              <a:gd name="T26" fmla="*/ 2147483647 w 67"/>
              <a:gd name="T27" fmla="*/ 2147483647 h 71"/>
              <a:gd name="T28" fmla="*/ 2147483647 w 67"/>
              <a:gd name="T29" fmla="*/ 2147483647 h 71"/>
              <a:gd name="T30" fmla="*/ 2147483647 w 67"/>
              <a:gd name="T31" fmla="*/ 2147483647 h 71"/>
              <a:gd name="T32" fmla="*/ 2147483647 w 67"/>
              <a:gd name="T33" fmla="*/ 2147483647 h 71"/>
              <a:gd name="T34" fmla="*/ 2147483647 w 67"/>
              <a:gd name="T35" fmla="*/ 2147483647 h 71"/>
              <a:gd name="T36" fmla="*/ 2147483647 w 67"/>
              <a:gd name="T37" fmla="*/ 2147483647 h 71"/>
              <a:gd name="T38" fmla="*/ 2147483647 w 67"/>
              <a:gd name="T39" fmla="*/ 2147483647 h 71"/>
              <a:gd name="T40" fmla="*/ 2147483647 w 67"/>
              <a:gd name="T41" fmla="*/ 2147483647 h 71"/>
              <a:gd name="T42" fmla="*/ 2147483647 w 67"/>
              <a:gd name="T43" fmla="*/ 2147483647 h 71"/>
              <a:gd name="T44" fmla="*/ 2147483647 w 67"/>
              <a:gd name="T45" fmla="*/ 2147483647 h 71"/>
              <a:gd name="T46" fmla="*/ 2147483647 w 67"/>
              <a:gd name="T47" fmla="*/ 2147483647 h 71"/>
              <a:gd name="T48" fmla="*/ 2147483647 w 67"/>
              <a:gd name="T49" fmla="*/ 2147483647 h 71"/>
              <a:gd name="T50" fmla="*/ 2147483647 w 67"/>
              <a:gd name="T51" fmla="*/ 0 h 71"/>
              <a:gd name="T52" fmla="*/ 2147483647 w 67"/>
              <a:gd name="T53" fmla="*/ 0 h 71"/>
              <a:gd name="T54" fmla="*/ 2147483647 w 67"/>
              <a:gd name="T55" fmla="*/ 2147483647 h 71"/>
              <a:gd name="T56" fmla="*/ 2147483647 w 67"/>
              <a:gd name="T57" fmla="*/ 2147483647 h 71"/>
              <a:gd name="T58" fmla="*/ 2147483647 w 67"/>
              <a:gd name="T59" fmla="*/ 2147483647 h 71"/>
              <a:gd name="T60" fmla="*/ 2147483647 w 67"/>
              <a:gd name="T61" fmla="*/ 2147483647 h 71"/>
              <a:gd name="T62" fmla="*/ 2147483647 w 67"/>
              <a:gd name="T63" fmla="*/ 2147483647 h 71"/>
              <a:gd name="T64" fmla="*/ 2147483647 w 67"/>
              <a:gd name="T65" fmla="*/ 2147483647 h 71"/>
              <a:gd name="T66" fmla="*/ 2147483647 w 67"/>
              <a:gd name="T67" fmla="*/ 2147483647 h 71"/>
              <a:gd name="T68" fmla="*/ 2147483647 w 67"/>
              <a:gd name="T69" fmla="*/ 2147483647 h 71"/>
              <a:gd name="T70" fmla="*/ 2147483647 w 67"/>
              <a:gd name="T71" fmla="*/ 2147483647 h 71"/>
              <a:gd name="T72" fmla="*/ 2147483647 w 67"/>
              <a:gd name="T73" fmla="*/ 2147483647 h 71"/>
              <a:gd name="T74" fmla="*/ 2147483647 w 67"/>
              <a:gd name="T75" fmla="*/ 2147483647 h 71"/>
              <a:gd name="T76" fmla="*/ 2147483647 w 67"/>
              <a:gd name="T77" fmla="*/ 2147483647 h 71"/>
              <a:gd name="T78" fmla="*/ 0 w 67"/>
              <a:gd name="T79" fmla="*/ 2147483647 h 71"/>
              <a:gd name="T80" fmla="*/ 2147483647 w 67"/>
              <a:gd name="T81" fmla="*/ 2147483647 h 71"/>
              <a:gd name="T82" fmla="*/ 2147483647 w 67"/>
              <a:gd name="T83" fmla="*/ 2147483647 h 71"/>
              <a:gd name="T84" fmla="*/ 2147483647 w 67"/>
              <a:gd name="T85" fmla="*/ 2147483647 h 71"/>
              <a:gd name="T86" fmla="*/ 2147483647 w 67"/>
              <a:gd name="T87" fmla="*/ 2147483647 h 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7"/>
              <a:gd name="T133" fmla="*/ 0 h 71"/>
              <a:gd name="T134" fmla="*/ 67 w 67"/>
              <a:gd name="T135" fmla="*/ 71 h 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7" h="71">
                <a:moveTo>
                  <a:pt x="5" y="50"/>
                </a:moveTo>
                <a:lnTo>
                  <a:pt x="9" y="57"/>
                </a:lnTo>
                <a:lnTo>
                  <a:pt x="13" y="65"/>
                </a:lnTo>
                <a:lnTo>
                  <a:pt x="15" y="63"/>
                </a:lnTo>
                <a:lnTo>
                  <a:pt x="19" y="63"/>
                </a:lnTo>
                <a:lnTo>
                  <a:pt x="19" y="65"/>
                </a:lnTo>
                <a:lnTo>
                  <a:pt x="17" y="69"/>
                </a:lnTo>
                <a:lnTo>
                  <a:pt x="21" y="71"/>
                </a:lnTo>
                <a:lnTo>
                  <a:pt x="25" y="71"/>
                </a:lnTo>
                <a:lnTo>
                  <a:pt x="27" y="67"/>
                </a:lnTo>
                <a:lnTo>
                  <a:pt x="30" y="63"/>
                </a:lnTo>
                <a:lnTo>
                  <a:pt x="34" y="61"/>
                </a:lnTo>
                <a:lnTo>
                  <a:pt x="38" y="61"/>
                </a:lnTo>
                <a:lnTo>
                  <a:pt x="48" y="63"/>
                </a:lnTo>
                <a:lnTo>
                  <a:pt x="50" y="57"/>
                </a:lnTo>
                <a:lnTo>
                  <a:pt x="55" y="54"/>
                </a:lnTo>
                <a:lnTo>
                  <a:pt x="63" y="50"/>
                </a:lnTo>
                <a:lnTo>
                  <a:pt x="67" y="40"/>
                </a:lnTo>
                <a:lnTo>
                  <a:pt x="67" y="32"/>
                </a:lnTo>
                <a:lnTo>
                  <a:pt x="67" y="27"/>
                </a:lnTo>
                <a:lnTo>
                  <a:pt x="65" y="21"/>
                </a:lnTo>
                <a:lnTo>
                  <a:pt x="65" y="15"/>
                </a:lnTo>
                <a:lnTo>
                  <a:pt x="63" y="9"/>
                </a:lnTo>
                <a:lnTo>
                  <a:pt x="61" y="2"/>
                </a:lnTo>
                <a:lnTo>
                  <a:pt x="55" y="4"/>
                </a:lnTo>
                <a:lnTo>
                  <a:pt x="53" y="0"/>
                </a:lnTo>
                <a:lnTo>
                  <a:pt x="50" y="0"/>
                </a:lnTo>
                <a:lnTo>
                  <a:pt x="46" y="4"/>
                </a:lnTo>
                <a:lnTo>
                  <a:pt x="46" y="9"/>
                </a:lnTo>
                <a:lnTo>
                  <a:pt x="42" y="11"/>
                </a:lnTo>
                <a:lnTo>
                  <a:pt x="38" y="8"/>
                </a:lnTo>
                <a:lnTo>
                  <a:pt x="36" y="4"/>
                </a:lnTo>
                <a:lnTo>
                  <a:pt x="28" y="4"/>
                </a:lnTo>
                <a:lnTo>
                  <a:pt x="27" y="8"/>
                </a:lnTo>
                <a:lnTo>
                  <a:pt x="19" y="11"/>
                </a:lnTo>
                <a:lnTo>
                  <a:pt x="15" y="11"/>
                </a:lnTo>
                <a:lnTo>
                  <a:pt x="11" y="11"/>
                </a:lnTo>
                <a:lnTo>
                  <a:pt x="5" y="13"/>
                </a:lnTo>
                <a:lnTo>
                  <a:pt x="2" y="15"/>
                </a:lnTo>
                <a:lnTo>
                  <a:pt x="0" y="23"/>
                </a:lnTo>
                <a:lnTo>
                  <a:pt x="2" y="32"/>
                </a:lnTo>
                <a:lnTo>
                  <a:pt x="5" y="40"/>
                </a:lnTo>
                <a:lnTo>
                  <a:pt x="5" y="50"/>
                </a:lnTo>
                <a:close/>
              </a:path>
            </a:pathLst>
          </a:custGeom>
          <a:solidFill>
            <a:srgbClr val="EAEAEA"/>
          </a:solidFill>
          <a:ln w="2520">
            <a:solidFill>
              <a:srgbClr val="C0C0C0"/>
            </a:solidFill>
            <a:round/>
            <a:headEnd/>
            <a:tailEnd/>
          </a:ln>
        </p:spPr>
        <p:txBody>
          <a:bodyPr wrap="none" anchor="ctr"/>
          <a:lstStyle/>
          <a:p>
            <a:endParaRPr lang="en-US"/>
          </a:p>
        </p:txBody>
      </p:sp>
      <p:sp>
        <p:nvSpPr>
          <p:cNvPr id="30936" name="Freeform 218"/>
          <p:cNvSpPr>
            <a:spLocks noChangeArrowheads="1"/>
          </p:cNvSpPr>
          <p:nvPr/>
        </p:nvSpPr>
        <p:spPr bwMode="auto">
          <a:xfrm>
            <a:off x="4422775" y="4471988"/>
            <a:ext cx="47625" cy="49212"/>
          </a:xfrm>
          <a:custGeom>
            <a:avLst/>
            <a:gdLst>
              <a:gd name="T0" fmla="*/ 2147483647 w 29"/>
              <a:gd name="T1" fmla="*/ 2147483647 h 31"/>
              <a:gd name="T2" fmla="*/ 2147483647 w 29"/>
              <a:gd name="T3" fmla="*/ 2147483647 h 31"/>
              <a:gd name="T4" fmla="*/ 2147483647 w 29"/>
              <a:gd name="T5" fmla="*/ 2147483647 h 31"/>
              <a:gd name="T6" fmla="*/ 0 w 29"/>
              <a:gd name="T7" fmla="*/ 2147483647 h 31"/>
              <a:gd name="T8" fmla="*/ 2147483647 w 29"/>
              <a:gd name="T9" fmla="*/ 2147483647 h 31"/>
              <a:gd name="T10" fmla="*/ 2147483647 w 29"/>
              <a:gd name="T11" fmla="*/ 2147483647 h 31"/>
              <a:gd name="T12" fmla="*/ 2147483647 w 29"/>
              <a:gd name="T13" fmla="*/ 2147483647 h 31"/>
              <a:gd name="T14" fmla="*/ 2147483647 w 29"/>
              <a:gd name="T15" fmla="*/ 2147483647 h 31"/>
              <a:gd name="T16" fmla="*/ 2147483647 w 29"/>
              <a:gd name="T17" fmla="*/ 2147483647 h 31"/>
              <a:gd name="T18" fmla="*/ 2147483647 w 29"/>
              <a:gd name="T19" fmla="*/ 2147483647 h 31"/>
              <a:gd name="T20" fmla="*/ 2147483647 w 29"/>
              <a:gd name="T21" fmla="*/ 2147483647 h 31"/>
              <a:gd name="T22" fmla="*/ 2147483647 w 29"/>
              <a:gd name="T23" fmla="*/ 0 h 31"/>
              <a:gd name="T24" fmla="*/ 2147483647 w 29"/>
              <a:gd name="T25" fmla="*/ 2147483647 h 31"/>
              <a:gd name="T26" fmla="*/ 2147483647 w 29"/>
              <a:gd name="T27" fmla="*/ 2147483647 h 31"/>
              <a:gd name="T28" fmla="*/ 2147483647 w 29"/>
              <a:gd name="T29" fmla="*/ 2147483647 h 31"/>
              <a:gd name="T30" fmla="*/ 2147483647 w 29"/>
              <a:gd name="T31" fmla="*/ 2147483647 h 31"/>
              <a:gd name="T32" fmla="*/ 2147483647 w 29"/>
              <a:gd name="T33" fmla="*/ 2147483647 h 31"/>
              <a:gd name="T34" fmla="*/ 2147483647 w 29"/>
              <a:gd name="T35" fmla="*/ 2147483647 h 31"/>
              <a:gd name="T36" fmla="*/ 2147483647 w 29"/>
              <a:gd name="T37" fmla="*/ 2147483647 h 31"/>
              <a:gd name="T38" fmla="*/ 2147483647 w 29"/>
              <a:gd name="T39" fmla="*/ 2147483647 h 31"/>
              <a:gd name="T40" fmla="*/ 2147483647 w 29"/>
              <a:gd name="T41" fmla="*/ 2147483647 h 31"/>
              <a:gd name="T42" fmla="*/ 2147483647 w 29"/>
              <a:gd name="T43" fmla="*/ 2147483647 h 31"/>
              <a:gd name="T44" fmla="*/ 2147483647 w 29"/>
              <a:gd name="T45" fmla="*/ 2147483647 h 31"/>
              <a:gd name="T46" fmla="*/ 2147483647 w 29"/>
              <a:gd name="T47" fmla="*/ 2147483647 h 31"/>
              <a:gd name="T48" fmla="*/ 2147483647 w 29"/>
              <a:gd name="T49" fmla="*/ 2147483647 h 31"/>
              <a:gd name="T50" fmla="*/ 2147483647 w 29"/>
              <a:gd name="T51" fmla="*/ 2147483647 h 31"/>
              <a:gd name="T52" fmla="*/ 2147483647 w 29"/>
              <a:gd name="T53" fmla="*/ 2147483647 h 31"/>
              <a:gd name="T54" fmla="*/ 2147483647 w 29"/>
              <a:gd name="T55" fmla="*/ 2147483647 h 31"/>
              <a:gd name="T56" fmla="*/ 2147483647 w 29"/>
              <a:gd name="T57" fmla="*/ 2147483647 h 31"/>
              <a:gd name="T58" fmla="*/ 2147483647 w 29"/>
              <a:gd name="T59" fmla="*/ 2147483647 h 3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
              <a:gd name="T91" fmla="*/ 0 h 31"/>
              <a:gd name="T92" fmla="*/ 29 w 29"/>
              <a:gd name="T93" fmla="*/ 31 h 3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 h="31">
                <a:moveTo>
                  <a:pt x="2" y="10"/>
                </a:moveTo>
                <a:lnTo>
                  <a:pt x="2" y="10"/>
                </a:lnTo>
                <a:lnTo>
                  <a:pt x="2" y="8"/>
                </a:lnTo>
                <a:lnTo>
                  <a:pt x="0" y="2"/>
                </a:lnTo>
                <a:lnTo>
                  <a:pt x="2" y="2"/>
                </a:lnTo>
                <a:lnTo>
                  <a:pt x="6" y="2"/>
                </a:lnTo>
                <a:lnTo>
                  <a:pt x="6" y="4"/>
                </a:lnTo>
                <a:lnTo>
                  <a:pt x="8" y="8"/>
                </a:lnTo>
                <a:lnTo>
                  <a:pt x="10" y="6"/>
                </a:lnTo>
                <a:lnTo>
                  <a:pt x="14" y="2"/>
                </a:lnTo>
                <a:lnTo>
                  <a:pt x="15" y="0"/>
                </a:lnTo>
                <a:lnTo>
                  <a:pt x="19" y="2"/>
                </a:lnTo>
                <a:lnTo>
                  <a:pt x="23" y="2"/>
                </a:lnTo>
                <a:lnTo>
                  <a:pt x="21" y="6"/>
                </a:lnTo>
                <a:lnTo>
                  <a:pt x="25" y="10"/>
                </a:lnTo>
                <a:lnTo>
                  <a:pt x="27" y="12"/>
                </a:lnTo>
                <a:lnTo>
                  <a:pt x="29" y="12"/>
                </a:lnTo>
                <a:lnTo>
                  <a:pt x="27" y="14"/>
                </a:lnTo>
                <a:lnTo>
                  <a:pt x="25" y="18"/>
                </a:lnTo>
                <a:lnTo>
                  <a:pt x="23" y="19"/>
                </a:lnTo>
                <a:lnTo>
                  <a:pt x="21" y="21"/>
                </a:lnTo>
                <a:lnTo>
                  <a:pt x="19" y="29"/>
                </a:lnTo>
                <a:lnTo>
                  <a:pt x="17" y="29"/>
                </a:lnTo>
                <a:lnTo>
                  <a:pt x="14" y="31"/>
                </a:lnTo>
                <a:lnTo>
                  <a:pt x="8" y="31"/>
                </a:lnTo>
                <a:lnTo>
                  <a:pt x="4" y="31"/>
                </a:lnTo>
                <a:lnTo>
                  <a:pt x="4" y="19"/>
                </a:lnTo>
                <a:lnTo>
                  <a:pt x="4" y="10"/>
                </a:lnTo>
                <a:lnTo>
                  <a:pt x="2" y="10"/>
                </a:lnTo>
                <a:close/>
              </a:path>
            </a:pathLst>
          </a:custGeom>
          <a:solidFill>
            <a:srgbClr val="EAEAEA"/>
          </a:solidFill>
          <a:ln w="2520">
            <a:solidFill>
              <a:srgbClr val="C0C0C0"/>
            </a:solidFill>
            <a:round/>
            <a:headEnd/>
            <a:tailEnd/>
          </a:ln>
        </p:spPr>
        <p:txBody>
          <a:bodyPr wrap="none" anchor="ctr"/>
          <a:lstStyle/>
          <a:p>
            <a:endParaRPr lang="en-US"/>
          </a:p>
        </p:txBody>
      </p:sp>
      <p:sp>
        <p:nvSpPr>
          <p:cNvPr id="30937" name="Freeform 219"/>
          <p:cNvSpPr>
            <a:spLocks noChangeArrowheads="1"/>
          </p:cNvSpPr>
          <p:nvPr/>
        </p:nvSpPr>
        <p:spPr bwMode="auto">
          <a:xfrm>
            <a:off x="5767388" y="3725863"/>
            <a:ext cx="182562" cy="404812"/>
          </a:xfrm>
          <a:custGeom>
            <a:avLst/>
            <a:gdLst>
              <a:gd name="T0" fmla="*/ 2147483647 w 107"/>
              <a:gd name="T1" fmla="*/ 2147483647 h 255"/>
              <a:gd name="T2" fmla="*/ 2147483647 w 107"/>
              <a:gd name="T3" fmla="*/ 2147483647 h 255"/>
              <a:gd name="T4" fmla="*/ 2147483647 w 107"/>
              <a:gd name="T5" fmla="*/ 2147483647 h 255"/>
              <a:gd name="T6" fmla="*/ 2147483647 w 107"/>
              <a:gd name="T7" fmla="*/ 2147483647 h 255"/>
              <a:gd name="T8" fmla="*/ 2147483647 w 107"/>
              <a:gd name="T9" fmla="*/ 2147483647 h 255"/>
              <a:gd name="T10" fmla="*/ 2147483647 w 107"/>
              <a:gd name="T11" fmla="*/ 2147483647 h 255"/>
              <a:gd name="T12" fmla="*/ 2147483647 w 107"/>
              <a:gd name="T13" fmla="*/ 2147483647 h 255"/>
              <a:gd name="T14" fmla="*/ 2147483647 w 107"/>
              <a:gd name="T15" fmla="*/ 2147483647 h 255"/>
              <a:gd name="T16" fmla="*/ 2147483647 w 107"/>
              <a:gd name="T17" fmla="*/ 2147483647 h 255"/>
              <a:gd name="T18" fmla="*/ 2147483647 w 107"/>
              <a:gd name="T19" fmla="*/ 2147483647 h 255"/>
              <a:gd name="T20" fmla="*/ 2147483647 w 107"/>
              <a:gd name="T21" fmla="*/ 2147483647 h 255"/>
              <a:gd name="T22" fmla="*/ 2147483647 w 107"/>
              <a:gd name="T23" fmla="*/ 2147483647 h 255"/>
              <a:gd name="T24" fmla="*/ 2147483647 w 107"/>
              <a:gd name="T25" fmla="*/ 2147483647 h 255"/>
              <a:gd name="T26" fmla="*/ 2147483647 w 107"/>
              <a:gd name="T27" fmla="*/ 2147483647 h 255"/>
              <a:gd name="T28" fmla="*/ 2147483647 w 107"/>
              <a:gd name="T29" fmla="*/ 2147483647 h 255"/>
              <a:gd name="T30" fmla="*/ 2147483647 w 107"/>
              <a:gd name="T31" fmla="*/ 2147483647 h 255"/>
              <a:gd name="T32" fmla="*/ 2147483647 w 107"/>
              <a:gd name="T33" fmla="*/ 2147483647 h 255"/>
              <a:gd name="T34" fmla="*/ 2147483647 w 107"/>
              <a:gd name="T35" fmla="*/ 2147483647 h 255"/>
              <a:gd name="T36" fmla="*/ 2147483647 w 107"/>
              <a:gd name="T37" fmla="*/ 2147483647 h 255"/>
              <a:gd name="T38" fmla="*/ 2147483647 w 107"/>
              <a:gd name="T39" fmla="*/ 0 h 255"/>
              <a:gd name="T40" fmla="*/ 2147483647 w 107"/>
              <a:gd name="T41" fmla="*/ 2147483647 h 255"/>
              <a:gd name="T42" fmla="*/ 2147483647 w 107"/>
              <a:gd name="T43" fmla="*/ 2147483647 h 255"/>
              <a:gd name="T44" fmla="*/ 2147483647 w 107"/>
              <a:gd name="T45" fmla="*/ 2147483647 h 255"/>
              <a:gd name="T46" fmla="*/ 2147483647 w 107"/>
              <a:gd name="T47" fmla="*/ 2147483647 h 255"/>
              <a:gd name="T48" fmla="*/ 2147483647 w 107"/>
              <a:gd name="T49" fmla="*/ 2147483647 h 255"/>
              <a:gd name="T50" fmla="*/ 2147483647 w 107"/>
              <a:gd name="T51" fmla="*/ 2147483647 h 255"/>
              <a:gd name="T52" fmla="*/ 2147483647 w 107"/>
              <a:gd name="T53" fmla="*/ 2147483647 h 255"/>
              <a:gd name="T54" fmla="*/ 2147483647 w 107"/>
              <a:gd name="T55" fmla="*/ 2147483647 h 255"/>
              <a:gd name="T56" fmla="*/ 2147483647 w 107"/>
              <a:gd name="T57" fmla="*/ 2147483647 h 255"/>
              <a:gd name="T58" fmla="*/ 0 w 107"/>
              <a:gd name="T59" fmla="*/ 2147483647 h 255"/>
              <a:gd name="T60" fmla="*/ 2147483647 w 107"/>
              <a:gd name="T61" fmla="*/ 2147483647 h 255"/>
              <a:gd name="T62" fmla="*/ 2147483647 w 107"/>
              <a:gd name="T63" fmla="*/ 2147483647 h 255"/>
              <a:gd name="T64" fmla="*/ 2147483647 w 107"/>
              <a:gd name="T65" fmla="*/ 2147483647 h 255"/>
              <a:gd name="T66" fmla="*/ 2147483647 w 107"/>
              <a:gd name="T67" fmla="*/ 2147483647 h 255"/>
              <a:gd name="T68" fmla="*/ 2147483647 w 107"/>
              <a:gd name="T69" fmla="*/ 2147483647 h 255"/>
              <a:gd name="T70" fmla="*/ 2147483647 w 107"/>
              <a:gd name="T71" fmla="*/ 2147483647 h 255"/>
              <a:gd name="T72" fmla="*/ 2147483647 w 107"/>
              <a:gd name="T73" fmla="*/ 2147483647 h 255"/>
              <a:gd name="T74" fmla="*/ 2147483647 w 107"/>
              <a:gd name="T75" fmla="*/ 2147483647 h 255"/>
              <a:gd name="T76" fmla="*/ 2147483647 w 107"/>
              <a:gd name="T77" fmla="*/ 2147483647 h 255"/>
              <a:gd name="T78" fmla="*/ 2147483647 w 107"/>
              <a:gd name="T79" fmla="*/ 2147483647 h 255"/>
              <a:gd name="T80" fmla="*/ 2147483647 w 107"/>
              <a:gd name="T81" fmla="*/ 2147483647 h 255"/>
              <a:gd name="T82" fmla="*/ 2147483647 w 107"/>
              <a:gd name="T83" fmla="*/ 2147483647 h 255"/>
              <a:gd name="T84" fmla="*/ 2147483647 w 107"/>
              <a:gd name="T85" fmla="*/ 2147483647 h 255"/>
              <a:gd name="T86" fmla="*/ 2147483647 w 107"/>
              <a:gd name="T87" fmla="*/ 2147483647 h 255"/>
              <a:gd name="T88" fmla="*/ 2147483647 w 107"/>
              <a:gd name="T89" fmla="*/ 2147483647 h 255"/>
              <a:gd name="T90" fmla="*/ 2147483647 w 107"/>
              <a:gd name="T91" fmla="*/ 2147483647 h 2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7"/>
              <a:gd name="T139" fmla="*/ 0 h 255"/>
              <a:gd name="T140" fmla="*/ 107 w 107"/>
              <a:gd name="T141" fmla="*/ 255 h 2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7" h="255">
                <a:moveTo>
                  <a:pt x="80" y="255"/>
                </a:moveTo>
                <a:lnTo>
                  <a:pt x="82" y="255"/>
                </a:lnTo>
                <a:lnTo>
                  <a:pt x="82" y="250"/>
                </a:lnTo>
                <a:lnTo>
                  <a:pt x="86" y="242"/>
                </a:lnTo>
                <a:lnTo>
                  <a:pt x="88" y="236"/>
                </a:lnTo>
                <a:lnTo>
                  <a:pt x="88" y="228"/>
                </a:lnTo>
                <a:lnTo>
                  <a:pt x="84" y="219"/>
                </a:lnTo>
                <a:lnTo>
                  <a:pt x="78" y="211"/>
                </a:lnTo>
                <a:lnTo>
                  <a:pt x="75" y="202"/>
                </a:lnTo>
                <a:lnTo>
                  <a:pt x="73" y="188"/>
                </a:lnTo>
                <a:lnTo>
                  <a:pt x="78" y="186"/>
                </a:lnTo>
                <a:lnTo>
                  <a:pt x="78" y="179"/>
                </a:lnTo>
                <a:lnTo>
                  <a:pt x="75" y="173"/>
                </a:lnTo>
                <a:lnTo>
                  <a:pt x="67" y="167"/>
                </a:lnTo>
                <a:lnTo>
                  <a:pt x="65" y="156"/>
                </a:lnTo>
                <a:lnTo>
                  <a:pt x="67" y="148"/>
                </a:lnTo>
                <a:lnTo>
                  <a:pt x="69" y="142"/>
                </a:lnTo>
                <a:lnTo>
                  <a:pt x="67" y="134"/>
                </a:lnTo>
                <a:lnTo>
                  <a:pt x="67" y="131"/>
                </a:lnTo>
                <a:lnTo>
                  <a:pt x="73" y="129"/>
                </a:lnTo>
                <a:lnTo>
                  <a:pt x="77" y="125"/>
                </a:lnTo>
                <a:lnTo>
                  <a:pt x="80" y="123"/>
                </a:lnTo>
                <a:lnTo>
                  <a:pt x="80" y="119"/>
                </a:lnTo>
                <a:lnTo>
                  <a:pt x="82" y="113"/>
                </a:lnTo>
                <a:lnTo>
                  <a:pt x="84" y="113"/>
                </a:lnTo>
                <a:lnTo>
                  <a:pt x="88" y="117"/>
                </a:lnTo>
                <a:lnTo>
                  <a:pt x="98" y="117"/>
                </a:lnTo>
                <a:lnTo>
                  <a:pt x="101" y="110"/>
                </a:lnTo>
                <a:lnTo>
                  <a:pt x="101" y="104"/>
                </a:lnTo>
                <a:lnTo>
                  <a:pt x="107" y="98"/>
                </a:lnTo>
                <a:lnTo>
                  <a:pt x="98" y="94"/>
                </a:lnTo>
                <a:lnTo>
                  <a:pt x="96" y="88"/>
                </a:lnTo>
                <a:lnTo>
                  <a:pt x="94" y="83"/>
                </a:lnTo>
                <a:lnTo>
                  <a:pt x="90" y="81"/>
                </a:lnTo>
                <a:lnTo>
                  <a:pt x="86" y="81"/>
                </a:lnTo>
                <a:lnTo>
                  <a:pt x="86" y="77"/>
                </a:lnTo>
                <a:lnTo>
                  <a:pt x="90" y="71"/>
                </a:lnTo>
                <a:lnTo>
                  <a:pt x="88" y="67"/>
                </a:lnTo>
                <a:lnTo>
                  <a:pt x="84" y="67"/>
                </a:lnTo>
                <a:lnTo>
                  <a:pt x="82" y="63"/>
                </a:lnTo>
                <a:lnTo>
                  <a:pt x="84" y="58"/>
                </a:lnTo>
                <a:lnTo>
                  <a:pt x="80" y="56"/>
                </a:lnTo>
                <a:lnTo>
                  <a:pt x="77" y="54"/>
                </a:lnTo>
                <a:lnTo>
                  <a:pt x="73" y="56"/>
                </a:lnTo>
                <a:lnTo>
                  <a:pt x="69" y="60"/>
                </a:lnTo>
                <a:lnTo>
                  <a:pt x="67" y="60"/>
                </a:lnTo>
                <a:lnTo>
                  <a:pt x="67" y="58"/>
                </a:lnTo>
                <a:lnTo>
                  <a:pt x="67" y="54"/>
                </a:lnTo>
                <a:lnTo>
                  <a:pt x="63" y="50"/>
                </a:lnTo>
                <a:lnTo>
                  <a:pt x="63" y="46"/>
                </a:lnTo>
                <a:lnTo>
                  <a:pt x="69" y="40"/>
                </a:lnTo>
                <a:lnTo>
                  <a:pt x="73" y="33"/>
                </a:lnTo>
                <a:lnTo>
                  <a:pt x="73" y="25"/>
                </a:lnTo>
                <a:lnTo>
                  <a:pt x="75" y="21"/>
                </a:lnTo>
                <a:lnTo>
                  <a:pt x="73" y="15"/>
                </a:lnTo>
                <a:lnTo>
                  <a:pt x="75" y="10"/>
                </a:lnTo>
                <a:lnTo>
                  <a:pt x="71" y="6"/>
                </a:lnTo>
                <a:lnTo>
                  <a:pt x="69" y="0"/>
                </a:lnTo>
                <a:lnTo>
                  <a:pt x="65" y="0"/>
                </a:lnTo>
                <a:lnTo>
                  <a:pt x="61" y="0"/>
                </a:lnTo>
                <a:lnTo>
                  <a:pt x="61" y="10"/>
                </a:lnTo>
                <a:lnTo>
                  <a:pt x="57" y="15"/>
                </a:lnTo>
                <a:lnTo>
                  <a:pt x="53" y="15"/>
                </a:lnTo>
                <a:lnTo>
                  <a:pt x="46" y="15"/>
                </a:lnTo>
                <a:lnTo>
                  <a:pt x="42" y="25"/>
                </a:lnTo>
                <a:lnTo>
                  <a:pt x="42" y="29"/>
                </a:lnTo>
                <a:lnTo>
                  <a:pt x="36" y="33"/>
                </a:lnTo>
                <a:lnTo>
                  <a:pt x="32" y="39"/>
                </a:lnTo>
                <a:lnTo>
                  <a:pt x="27" y="40"/>
                </a:lnTo>
                <a:lnTo>
                  <a:pt x="25" y="42"/>
                </a:lnTo>
                <a:lnTo>
                  <a:pt x="29" y="46"/>
                </a:lnTo>
                <a:lnTo>
                  <a:pt x="29" y="50"/>
                </a:lnTo>
                <a:lnTo>
                  <a:pt x="23" y="56"/>
                </a:lnTo>
                <a:lnTo>
                  <a:pt x="21" y="63"/>
                </a:lnTo>
                <a:lnTo>
                  <a:pt x="13" y="60"/>
                </a:lnTo>
                <a:lnTo>
                  <a:pt x="13" y="71"/>
                </a:lnTo>
                <a:lnTo>
                  <a:pt x="15" y="77"/>
                </a:lnTo>
                <a:lnTo>
                  <a:pt x="17" y="83"/>
                </a:lnTo>
                <a:lnTo>
                  <a:pt x="15" y="86"/>
                </a:lnTo>
                <a:lnTo>
                  <a:pt x="13" y="90"/>
                </a:lnTo>
                <a:lnTo>
                  <a:pt x="11" y="92"/>
                </a:lnTo>
                <a:lnTo>
                  <a:pt x="7" y="90"/>
                </a:lnTo>
                <a:lnTo>
                  <a:pt x="4" y="90"/>
                </a:lnTo>
                <a:lnTo>
                  <a:pt x="6" y="96"/>
                </a:lnTo>
                <a:lnTo>
                  <a:pt x="6" y="100"/>
                </a:lnTo>
                <a:lnTo>
                  <a:pt x="7" y="106"/>
                </a:lnTo>
                <a:lnTo>
                  <a:pt x="2" y="104"/>
                </a:lnTo>
                <a:lnTo>
                  <a:pt x="0" y="108"/>
                </a:lnTo>
                <a:lnTo>
                  <a:pt x="2" y="110"/>
                </a:lnTo>
                <a:lnTo>
                  <a:pt x="0" y="111"/>
                </a:lnTo>
                <a:lnTo>
                  <a:pt x="2" y="113"/>
                </a:lnTo>
                <a:lnTo>
                  <a:pt x="2" y="115"/>
                </a:lnTo>
                <a:lnTo>
                  <a:pt x="2" y="119"/>
                </a:lnTo>
                <a:lnTo>
                  <a:pt x="6" y="119"/>
                </a:lnTo>
                <a:lnTo>
                  <a:pt x="6" y="117"/>
                </a:lnTo>
                <a:lnTo>
                  <a:pt x="7" y="117"/>
                </a:lnTo>
                <a:lnTo>
                  <a:pt x="9" y="115"/>
                </a:lnTo>
                <a:lnTo>
                  <a:pt x="11" y="115"/>
                </a:lnTo>
                <a:lnTo>
                  <a:pt x="13" y="115"/>
                </a:lnTo>
                <a:lnTo>
                  <a:pt x="15" y="127"/>
                </a:lnTo>
                <a:lnTo>
                  <a:pt x="17" y="140"/>
                </a:lnTo>
                <a:lnTo>
                  <a:pt x="21" y="144"/>
                </a:lnTo>
                <a:lnTo>
                  <a:pt x="25" y="150"/>
                </a:lnTo>
                <a:lnTo>
                  <a:pt x="23" y="159"/>
                </a:lnTo>
                <a:lnTo>
                  <a:pt x="19" y="167"/>
                </a:lnTo>
                <a:lnTo>
                  <a:pt x="19" y="173"/>
                </a:lnTo>
                <a:lnTo>
                  <a:pt x="19" y="179"/>
                </a:lnTo>
                <a:lnTo>
                  <a:pt x="25" y="179"/>
                </a:lnTo>
                <a:lnTo>
                  <a:pt x="32" y="179"/>
                </a:lnTo>
                <a:lnTo>
                  <a:pt x="38" y="179"/>
                </a:lnTo>
                <a:lnTo>
                  <a:pt x="40" y="177"/>
                </a:lnTo>
                <a:lnTo>
                  <a:pt x="44" y="175"/>
                </a:lnTo>
                <a:lnTo>
                  <a:pt x="46" y="171"/>
                </a:lnTo>
                <a:lnTo>
                  <a:pt x="46" y="167"/>
                </a:lnTo>
                <a:lnTo>
                  <a:pt x="46" y="163"/>
                </a:lnTo>
                <a:lnTo>
                  <a:pt x="50" y="163"/>
                </a:lnTo>
                <a:lnTo>
                  <a:pt x="53" y="169"/>
                </a:lnTo>
                <a:lnTo>
                  <a:pt x="57" y="173"/>
                </a:lnTo>
                <a:lnTo>
                  <a:pt x="61" y="173"/>
                </a:lnTo>
                <a:lnTo>
                  <a:pt x="61" y="179"/>
                </a:lnTo>
                <a:lnTo>
                  <a:pt x="59" y="184"/>
                </a:lnTo>
                <a:lnTo>
                  <a:pt x="61" y="188"/>
                </a:lnTo>
                <a:lnTo>
                  <a:pt x="65" y="190"/>
                </a:lnTo>
                <a:lnTo>
                  <a:pt x="67" y="200"/>
                </a:lnTo>
                <a:lnTo>
                  <a:pt x="67" y="209"/>
                </a:lnTo>
                <a:lnTo>
                  <a:pt x="67" y="211"/>
                </a:lnTo>
                <a:lnTo>
                  <a:pt x="69" y="215"/>
                </a:lnTo>
                <a:lnTo>
                  <a:pt x="73" y="215"/>
                </a:lnTo>
                <a:lnTo>
                  <a:pt x="75" y="225"/>
                </a:lnTo>
                <a:lnTo>
                  <a:pt x="75" y="232"/>
                </a:lnTo>
                <a:lnTo>
                  <a:pt x="77" y="232"/>
                </a:lnTo>
                <a:lnTo>
                  <a:pt x="75" y="240"/>
                </a:lnTo>
                <a:lnTo>
                  <a:pt x="73" y="244"/>
                </a:lnTo>
                <a:lnTo>
                  <a:pt x="78" y="246"/>
                </a:lnTo>
                <a:lnTo>
                  <a:pt x="78" y="250"/>
                </a:lnTo>
                <a:lnTo>
                  <a:pt x="80" y="253"/>
                </a:lnTo>
                <a:lnTo>
                  <a:pt x="80" y="255"/>
                </a:lnTo>
                <a:close/>
              </a:path>
            </a:pathLst>
          </a:custGeom>
          <a:solidFill>
            <a:srgbClr val="EAEAEA"/>
          </a:solidFill>
          <a:ln w="2520">
            <a:solidFill>
              <a:srgbClr val="C0C0C0"/>
            </a:solidFill>
            <a:round/>
            <a:headEnd/>
            <a:tailEnd/>
          </a:ln>
        </p:spPr>
        <p:txBody>
          <a:bodyPr wrap="none" anchor="ctr"/>
          <a:lstStyle/>
          <a:p>
            <a:endParaRPr lang="en-US"/>
          </a:p>
        </p:txBody>
      </p:sp>
      <p:sp>
        <p:nvSpPr>
          <p:cNvPr id="30938" name="Freeform 220"/>
          <p:cNvSpPr>
            <a:spLocks noChangeArrowheads="1"/>
          </p:cNvSpPr>
          <p:nvPr/>
        </p:nvSpPr>
        <p:spPr bwMode="auto">
          <a:xfrm>
            <a:off x="3681413" y="4003675"/>
            <a:ext cx="157162" cy="146050"/>
          </a:xfrm>
          <a:custGeom>
            <a:avLst/>
            <a:gdLst>
              <a:gd name="T0" fmla="*/ 2147483647 w 92"/>
              <a:gd name="T1" fmla="*/ 2147483647 h 92"/>
              <a:gd name="T2" fmla="*/ 2147483647 w 92"/>
              <a:gd name="T3" fmla="*/ 2147483647 h 92"/>
              <a:gd name="T4" fmla="*/ 2147483647 w 92"/>
              <a:gd name="T5" fmla="*/ 2147483647 h 92"/>
              <a:gd name="T6" fmla="*/ 2147483647 w 92"/>
              <a:gd name="T7" fmla="*/ 2147483647 h 92"/>
              <a:gd name="T8" fmla="*/ 2147483647 w 92"/>
              <a:gd name="T9" fmla="*/ 2147483647 h 92"/>
              <a:gd name="T10" fmla="*/ 2147483647 w 92"/>
              <a:gd name="T11" fmla="*/ 2147483647 h 92"/>
              <a:gd name="T12" fmla="*/ 2147483647 w 92"/>
              <a:gd name="T13" fmla="*/ 2147483647 h 92"/>
              <a:gd name="T14" fmla="*/ 2147483647 w 92"/>
              <a:gd name="T15" fmla="*/ 2147483647 h 92"/>
              <a:gd name="T16" fmla="*/ 2147483647 w 92"/>
              <a:gd name="T17" fmla="*/ 2147483647 h 92"/>
              <a:gd name="T18" fmla="*/ 0 w 92"/>
              <a:gd name="T19" fmla="*/ 2147483647 h 92"/>
              <a:gd name="T20" fmla="*/ 2147483647 w 92"/>
              <a:gd name="T21" fmla="*/ 2147483647 h 92"/>
              <a:gd name="T22" fmla="*/ 2147483647 w 92"/>
              <a:gd name="T23" fmla="*/ 2147483647 h 92"/>
              <a:gd name="T24" fmla="*/ 2147483647 w 92"/>
              <a:gd name="T25" fmla="*/ 2147483647 h 92"/>
              <a:gd name="T26" fmla="*/ 2147483647 w 92"/>
              <a:gd name="T27" fmla="*/ 2147483647 h 92"/>
              <a:gd name="T28" fmla="*/ 2147483647 w 92"/>
              <a:gd name="T29" fmla="*/ 2147483647 h 92"/>
              <a:gd name="T30" fmla="*/ 2147483647 w 92"/>
              <a:gd name="T31" fmla="*/ 2147483647 h 92"/>
              <a:gd name="T32" fmla="*/ 2147483647 w 92"/>
              <a:gd name="T33" fmla="*/ 2147483647 h 92"/>
              <a:gd name="T34" fmla="*/ 2147483647 w 92"/>
              <a:gd name="T35" fmla="*/ 2147483647 h 92"/>
              <a:gd name="T36" fmla="*/ 2147483647 w 92"/>
              <a:gd name="T37" fmla="*/ 2147483647 h 92"/>
              <a:gd name="T38" fmla="*/ 2147483647 w 92"/>
              <a:gd name="T39" fmla="*/ 2147483647 h 92"/>
              <a:gd name="T40" fmla="*/ 2147483647 w 92"/>
              <a:gd name="T41" fmla="*/ 2147483647 h 92"/>
              <a:gd name="T42" fmla="*/ 2147483647 w 92"/>
              <a:gd name="T43" fmla="*/ 2147483647 h 92"/>
              <a:gd name="T44" fmla="*/ 2147483647 w 92"/>
              <a:gd name="T45" fmla="*/ 2147483647 h 92"/>
              <a:gd name="T46" fmla="*/ 2147483647 w 92"/>
              <a:gd name="T47" fmla="*/ 2147483647 h 92"/>
              <a:gd name="T48" fmla="*/ 2147483647 w 92"/>
              <a:gd name="T49" fmla="*/ 2147483647 h 92"/>
              <a:gd name="T50" fmla="*/ 2147483647 w 92"/>
              <a:gd name="T51" fmla="*/ 2147483647 h 92"/>
              <a:gd name="T52" fmla="*/ 2147483647 w 92"/>
              <a:gd name="T53" fmla="*/ 2147483647 h 92"/>
              <a:gd name="T54" fmla="*/ 2147483647 w 92"/>
              <a:gd name="T55" fmla="*/ 2147483647 h 92"/>
              <a:gd name="T56" fmla="*/ 2147483647 w 92"/>
              <a:gd name="T57" fmla="*/ 2147483647 h 92"/>
              <a:gd name="T58" fmla="*/ 2147483647 w 92"/>
              <a:gd name="T59" fmla="*/ 2147483647 h 92"/>
              <a:gd name="T60" fmla="*/ 2147483647 w 92"/>
              <a:gd name="T61" fmla="*/ 2147483647 h 92"/>
              <a:gd name="T62" fmla="*/ 2147483647 w 92"/>
              <a:gd name="T63" fmla="*/ 2147483647 h 92"/>
              <a:gd name="T64" fmla="*/ 2147483647 w 92"/>
              <a:gd name="T65" fmla="*/ 2147483647 h 92"/>
              <a:gd name="T66" fmla="*/ 2147483647 w 92"/>
              <a:gd name="T67" fmla="*/ 2147483647 h 92"/>
              <a:gd name="T68" fmla="*/ 2147483647 w 92"/>
              <a:gd name="T69" fmla="*/ 2147483647 h 92"/>
              <a:gd name="T70" fmla="*/ 2147483647 w 92"/>
              <a:gd name="T71" fmla="*/ 2147483647 h 92"/>
              <a:gd name="T72" fmla="*/ 2147483647 w 92"/>
              <a:gd name="T73" fmla="*/ 2147483647 h 92"/>
              <a:gd name="T74" fmla="*/ 2147483647 w 92"/>
              <a:gd name="T75" fmla="*/ 2147483647 h 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2"/>
              <a:gd name="T115" fmla="*/ 0 h 92"/>
              <a:gd name="T116" fmla="*/ 92 w 92"/>
              <a:gd name="T117" fmla="*/ 92 h 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2" h="92">
                <a:moveTo>
                  <a:pt x="69" y="67"/>
                </a:moveTo>
                <a:lnTo>
                  <a:pt x="60" y="65"/>
                </a:lnTo>
                <a:lnTo>
                  <a:pt x="60" y="69"/>
                </a:lnTo>
                <a:lnTo>
                  <a:pt x="50" y="67"/>
                </a:lnTo>
                <a:lnTo>
                  <a:pt x="41" y="67"/>
                </a:lnTo>
                <a:lnTo>
                  <a:pt x="39" y="71"/>
                </a:lnTo>
                <a:lnTo>
                  <a:pt x="37" y="75"/>
                </a:lnTo>
                <a:lnTo>
                  <a:pt x="37" y="78"/>
                </a:lnTo>
                <a:lnTo>
                  <a:pt x="39" y="82"/>
                </a:lnTo>
                <a:lnTo>
                  <a:pt x="37" y="88"/>
                </a:lnTo>
                <a:lnTo>
                  <a:pt x="37" y="90"/>
                </a:lnTo>
                <a:lnTo>
                  <a:pt x="33" y="92"/>
                </a:lnTo>
                <a:lnTo>
                  <a:pt x="27" y="92"/>
                </a:lnTo>
                <a:lnTo>
                  <a:pt x="25" y="88"/>
                </a:lnTo>
                <a:lnTo>
                  <a:pt x="25" y="86"/>
                </a:lnTo>
                <a:lnTo>
                  <a:pt x="21" y="84"/>
                </a:lnTo>
                <a:lnTo>
                  <a:pt x="16" y="88"/>
                </a:lnTo>
                <a:lnTo>
                  <a:pt x="12" y="88"/>
                </a:lnTo>
                <a:lnTo>
                  <a:pt x="10" y="82"/>
                </a:lnTo>
                <a:lnTo>
                  <a:pt x="0" y="82"/>
                </a:lnTo>
                <a:lnTo>
                  <a:pt x="0" y="77"/>
                </a:lnTo>
                <a:lnTo>
                  <a:pt x="2" y="71"/>
                </a:lnTo>
                <a:lnTo>
                  <a:pt x="4" y="69"/>
                </a:lnTo>
                <a:lnTo>
                  <a:pt x="2" y="65"/>
                </a:lnTo>
                <a:lnTo>
                  <a:pt x="2" y="61"/>
                </a:lnTo>
                <a:lnTo>
                  <a:pt x="4" y="59"/>
                </a:lnTo>
                <a:lnTo>
                  <a:pt x="4" y="57"/>
                </a:lnTo>
                <a:lnTo>
                  <a:pt x="8" y="53"/>
                </a:lnTo>
                <a:lnTo>
                  <a:pt x="10" y="53"/>
                </a:lnTo>
                <a:lnTo>
                  <a:pt x="12" y="55"/>
                </a:lnTo>
                <a:lnTo>
                  <a:pt x="12" y="52"/>
                </a:lnTo>
                <a:lnTo>
                  <a:pt x="14" y="44"/>
                </a:lnTo>
                <a:lnTo>
                  <a:pt x="16" y="40"/>
                </a:lnTo>
                <a:lnTo>
                  <a:pt x="20" y="38"/>
                </a:lnTo>
                <a:lnTo>
                  <a:pt x="23" y="36"/>
                </a:lnTo>
                <a:lnTo>
                  <a:pt x="29" y="34"/>
                </a:lnTo>
                <a:lnTo>
                  <a:pt x="33" y="32"/>
                </a:lnTo>
                <a:lnTo>
                  <a:pt x="35" y="29"/>
                </a:lnTo>
                <a:lnTo>
                  <a:pt x="35" y="25"/>
                </a:lnTo>
                <a:lnTo>
                  <a:pt x="39" y="21"/>
                </a:lnTo>
                <a:lnTo>
                  <a:pt x="43" y="19"/>
                </a:lnTo>
                <a:lnTo>
                  <a:pt x="44" y="17"/>
                </a:lnTo>
                <a:lnTo>
                  <a:pt x="46" y="11"/>
                </a:lnTo>
                <a:lnTo>
                  <a:pt x="50" y="7"/>
                </a:lnTo>
                <a:lnTo>
                  <a:pt x="54" y="7"/>
                </a:lnTo>
                <a:lnTo>
                  <a:pt x="56" y="4"/>
                </a:lnTo>
                <a:lnTo>
                  <a:pt x="56" y="2"/>
                </a:lnTo>
                <a:lnTo>
                  <a:pt x="58" y="2"/>
                </a:lnTo>
                <a:lnTo>
                  <a:pt x="60" y="0"/>
                </a:lnTo>
                <a:lnTo>
                  <a:pt x="60" y="2"/>
                </a:lnTo>
                <a:lnTo>
                  <a:pt x="64" y="2"/>
                </a:lnTo>
                <a:lnTo>
                  <a:pt x="66" y="2"/>
                </a:lnTo>
                <a:lnTo>
                  <a:pt x="68" y="6"/>
                </a:lnTo>
                <a:lnTo>
                  <a:pt x="69" y="7"/>
                </a:lnTo>
                <a:lnTo>
                  <a:pt x="66" y="11"/>
                </a:lnTo>
                <a:lnTo>
                  <a:pt x="71" y="17"/>
                </a:lnTo>
                <a:lnTo>
                  <a:pt x="81" y="23"/>
                </a:lnTo>
                <a:lnTo>
                  <a:pt x="79" y="29"/>
                </a:lnTo>
                <a:lnTo>
                  <a:pt x="85" y="40"/>
                </a:lnTo>
                <a:lnTo>
                  <a:pt x="87" y="38"/>
                </a:lnTo>
                <a:lnTo>
                  <a:pt x="89" y="40"/>
                </a:lnTo>
                <a:lnTo>
                  <a:pt x="89" y="44"/>
                </a:lnTo>
                <a:lnTo>
                  <a:pt x="89" y="46"/>
                </a:lnTo>
                <a:lnTo>
                  <a:pt x="92" y="57"/>
                </a:lnTo>
                <a:lnTo>
                  <a:pt x="92" y="59"/>
                </a:lnTo>
                <a:lnTo>
                  <a:pt x="91" y="61"/>
                </a:lnTo>
                <a:lnTo>
                  <a:pt x="87" y="63"/>
                </a:lnTo>
                <a:lnTo>
                  <a:pt x="85" y="65"/>
                </a:lnTo>
                <a:lnTo>
                  <a:pt x="85" y="67"/>
                </a:lnTo>
                <a:lnTo>
                  <a:pt x="83" y="69"/>
                </a:lnTo>
                <a:lnTo>
                  <a:pt x="81" y="69"/>
                </a:lnTo>
                <a:lnTo>
                  <a:pt x="79" y="69"/>
                </a:lnTo>
                <a:lnTo>
                  <a:pt x="75" y="67"/>
                </a:lnTo>
                <a:lnTo>
                  <a:pt x="71" y="67"/>
                </a:lnTo>
                <a:lnTo>
                  <a:pt x="69" y="67"/>
                </a:lnTo>
                <a:close/>
              </a:path>
            </a:pathLst>
          </a:custGeom>
          <a:solidFill>
            <a:srgbClr val="EAEAEA"/>
          </a:solidFill>
          <a:ln w="2520">
            <a:solidFill>
              <a:srgbClr val="C0C0C0"/>
            </a:solidFill>
            <a:round/>
            <a:headEnd/>
            <a:tailEnd/>
          </a:ln>
        </p:spPr>
        <p:txBody>
          <a:bodyPr wrap="none" anchor="ctr"/>
          <a:lstStyle/>
          <a:p>
            <a:endParaRPr lang="en-US"/>
          </a:p>
        </p:txBody>
      </p:sp>
      <p:sp>
        <p:nvSpPr>
          <p:cNvPr id="30939" name="Freeform 221"/>
          <p:cNvSpPr>
            <a:spLocks noChangeArrowheads="1"/>
          </p:cNvSpPr>
          <p:nvPr/>
        </p:nvSpPr>
        <p:spPr bwMode="auto">
          <a:xfrm>
            <a:off x="4289425" y="3260725"/>
            <a:ext cx="125413" cy="87313"/>
          </a:xfrm>
          <a:custGeom>
            <a:avLst/>
            <a:gdLst>
              <a:gd name="T0" fmla="*/ 2147483647 w 73"/>
              <a:gd name="T1" fmla="*/ 2147483647 h 55"/>
              <a:gd name="T2" fmla="*/ 2147483647 w 73"/>
              <a:gd name="T3" fmla="*/ 2147483647 h 55"/>
              <a:gd name="T4" fmla="*/ 2147483647 w 73"/>
              <a:gd name="T5" fmla="*/ 2147483647 h 55"/>
              <a:gd name="T6" fmla="*/ 2147483647 w 73"/>
              <a:gd name="T7" fmla="*/ 2147483647 h 55"/>
              <a:gd name="T8" fmla="*/ 2147483647 w 73"/>
              <a:gd name="T9" fmla="*/ 2147483647 h 55"/>
              <a:gd name="T10" fmla="*/ 2147483647 w 73"/>
              <a:gd name="T11" fmla="*/ 2147483647 h 55"/>
              <a:gd name="T12" fmla="*/ 2147483647 w 73"/>
              <a:gd name="T13" fmla="*/ 2147483647 h 55"/>
              <a:gd name="T14" fmla="*/ 2147483647 w 73"/>
              <a:gd name="T15" fmla="*/ 2147483647 h 55"/>
              <a:gd name="T16" fmla="*/ 2147483647 w 73"/>
              <a:gd name="T17" fmla="*/ 2147483647 h 55"/>
              <a:gd name="T18" fmla="*/ 2147483647 w 73"/>
              <a:gd name="T19" fmla="*/ 2147483647 h 55"/>
              <a:gd name="T20" fmla="*/ 2147483647 w 73"/>
              <a:gd name="T21" fmla="*/ 2147483647 h 55"/>
              <a:gd name="T22" fmla="*/ 0 w 73"/>
              <a:gd name="T23" fmla="*/ 2147483647 h 55"/>
              <a:gd name="T24" fmla="*/ 2147483647 w 73"/>
              <a:gd name="T25" fmla="*/ 2147483647 h 55"/>
              <a:gd name="T26" fmla="*/ 2147483647 w 73"/>
              <a:gd name="T27" fmla="*/ 2147483647 h 55"/>
              <a:gd name="T28" fmla="*/ 2147483647 w 73"/>
              <a:gd name="T29" fmla="*/ 2147483647 h 55"/>
              <a:gd name="T30" fmla="*/ 2147483647 w 73"/>
              <a:gd name="T31" fmla="*/ 2147483647 h 55"/>
              <a:gd name="T32" fmla="*/ 2147483647 w 73"/>
              <a:gd name="T33" fmla="*/ 2147483647 h 55"/>
              <a:gd name="T34" fmla="*/ 2147483647 w 73"/>
              <a:gd name="T35" fmla="*/ 2147483647 h 55"/>
              <a:gd name="T36" fmla="*/ 2147483647 w 73"/>
              <a:gd name="T37" fmla="*/ 2147483647 h 55"/>
              <a:gd name="T38" fmla="*/ 2147483647 w 73"/>
              <a:gd name="T39" fmla="*/ 2147483647 h 55"/>
              <a:gd name="T40" fmla="*/ 2147483647 w 73"/>
              <a:gd name="T41" fmla="*/ 2147483647 h 55"/>
              <a:gd name="T42" fmla="*/ 2147483647 w 73"/>
              <a:gd name="T43" fmla="*/ 2147483647 h 55"/>
              <a:gd name="T44" fmla="*/ 2147483647 w 73"/>
              <a:gd name="T45" fmla="*/ 2147483647 h 55"/>
              <a:gd name="T46" fmla="*/ 2147483647 w 73"/>
              <a:gd name="T47" fmla="*/ 2147483647 h 55"/>
              <a:gd name="T48" fmla="*/ 2147483647 w 73"/>
              <a:gd name="T49" fmla="*/ 2147483647 h 55"/>
              <a:gd name="T50" fmla="*/ 2147483647 w 73"/>
              <a:gd name="T51" fmla="*/ 2147483647 h 55"/>
              <a:gd name="T52" fmla="*/ 2147483647 w 73"/>
              <a:gd name="T53" fmla="*/ 2147483647 h 55"/>
              <a:gd name="T54" fmla="*/ 2147483647 w 73"/>
              <a:gd name="T55" fmla="*/ 2147483647 h 55"/>
              <a:gd name="T56" fmla="*/ 2147483647 w 73"/>
              <a:gd name="T57" fmla="*/ 2147483647 h 55"/>
              <a:gd name="T58" fmla="*/ 2147483647 w 73"/>
              <a:gd name="T59" fmla="*/ 2147483647 h 55"/>
              <a:gd name="T60" fmla="*/ 2147483647 w 73"/>
              <a:gd name="T61" fmla="*/ 2147483647 h 55"/>
              <a:gd name="T62" fmla="*/ 2147483647 w 73"/>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55"/>
              <a:gd name="T98" fmla="*/ 73 w 73"/>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55">
                <a:moveTo>
                  <a:pt x="73" y="5"/>
                </a:moveTo>
                <a:lnTo>
                  <a:pt x="71" y="3"/>
                </a:lnTo>
                <a:lnTo>
                  <a:pt x="67" y="1"/>
                </a:lnTo>
                <a:lnTo>
                  <a:pt x="66" y="1"/>
                </a:lnTo>
                <a:lnTo>
                  <a:pt x="60" y="3"/>
                </a:lnTo>
                <a:lnTo>
                  <a:pt x="54" y="3"/>
                </a:lnTo>
                <a:lnTo>
                  <a:pt x="50" y="0"/>
                </a:lnTo>
                <a:lnTo>
                  <a:pt x="46" y="1"/>
                </a:lnTo>
                <a:lnTo>
                  <a:pt x="43" y="5"/>
                </a:lnTo>
                <a:lnTo>
                  <a:pt x="41" y="7"/>
                </a:lnTo>
                <a:lnTo>
                  <a:pt x="35" y="7"/>
                </a:lnTo>
                <a:lnTo>
                  <a:pt x="29" y="9"/>
                </a:lnTo>
                <a:lnTo>
                  <a:pt x="25" y="7"/>
                </a:lnTo>
                <a:lnTo>
                  <a:pt x="21" y="7"/>
                </a:lnTo>
                <a:lnTo>
                  <a:pt x="18" y="9"/>
                </a:lnTo>
                <a:lnTo>
                  <a:pt x="14" y="9"/>
                </a:lnTo>
                <a:lnTo>
                  <a:pt x="12" y="7"/>
                </a:lnTo>
                <a:lnTo>
                  <a:pt x="12" y="5"/>
                </a:lnTo>
                <a:lnTo>
                  <a:pt x="14" y="3"/>
                </a:lnTo>
                <a:lnTo>
                  <a:pt x="12" y="1"/>
                </a:lnTo>
                <a:lnTo>
                  <a:pt x="8" y="1"/>
                </a:lnTo>
                <a:lnTo>
                  <a:pt x="8" y="3"/>
                </a:lnTo>
                <a:lnTo>
                  <a:pt x="4" y="7"/>
                </a:lnTo>
                <a:lnTo>
                  <a:pt x="0" y="9"/>
                </a:lnTo>
                <a:lnTo>
                  <a:pt x="0" y="13"/>
                </a:lnTo>
                <a:lnTo>
                  <a:pt x="2" y="17"/>
                </a:lnTo>
                <a:lnTo>
                  <a:pt x="6" y="21"/>
                </a:lnTo>
                <a:lnTo>
                  <a:pt x="4" y="24"/>
                </a:lnTo>
                <a:lnTo>
                  <a:pt x="2" y="30"/>
                </a:lnTo>
                <a:lnTo>
                  <a:pt x="2" y="34"/>
                </a:lnTo>
                <a:lnTo>
                  <a:pt x="6" y="40"/>
                </a:lnTo>
                <a:lnTo>
                  <a:pt x="6" y="44"/>
                </a:lnTo>
                <a:lnTo>
                  <a:pt x="6" y="47"/>
                </a:lnTo>
                <a:lnTo>
                  <a:pt x="8" y="53"/>
                </a:lnTo>
                <a:lnTo>
                  <a:pt x="12" y="53"/>
                </a:lnTo>
                <a:lnTo>
                  <a:pt x="16" y="55"/>
                </a:lnTo>
                <a:lnTo>
                  <a:pt x="21" y="53"/>
                </a:lnTo>
                <a:lnTo>
                  <a:pt x="23" y="51"/>
                </a:lnTo>
                <a:lnTo>
                  <a:pt x="27" y="47"/>
                </a:lnTo>
                <a:lnTo>
                  <a:pt x="31" y="49"/>
                </a:lnTo>
                <a:lnTo>
                  <a:pt x="35" y="51"/>
                </a:lnTo>
                <a:lnTo>
                  <a:pt x="35" y="53"/>
                </a:lnTo>
                <a:lnTo>
                  <a:pt x="37" y="53"/>
                </a:lnTo>
                <a:lnTo>
                  <a:pt x="43" y="53"/>
                </a:lnTo>
                <a:lnTo>
                  <a:pt x="44" y="53"/>
                </a:lnTo>
                <a:lnTo>
                  <a:pt x="46" y="53"/>
                </a:lnTo>
                <a:lnTo>
                  <a:pt x="46" y="51"/>
                </a:lnTo>
                <a:lnTo>
                  <a:pt x="48" y="47"/>
                </a:lnTo>
                <a:lnTo>
                  <a:pt x="50" y="47"/>
                </a:lnTo>
                <a:lnTo>
                  <a:pt x="52" y="46"/>
                </a:lnTo>
                <a:lnTo>
                  <a:pt x="54" y="44"/>
                </a:lnTo>
                <a:lnTo>
                  <a:pt x="58" y="46"/>
                </a:lnTo>
                <a:lnTo>
                  <a:pt x="60" y="46"/>
                </a:lnTo>
                <a:lnTo>
                  <a:pt x="62" y="46"/>
                </a:lnTo>
                <a:lnTo>
                  <a:pt x="60" y="42"/>
                </a:lnTo>
                <a:lnTo>
                  <a:pt x="58" y="38"/>
                </a:lnTo>
                <a:lnTo>
                  <a:pt x="62" y="30"/>
                </a:lnTo>
                <a:lnTo>
                  <a:pt x="67" y="21"/>
                </a:lnTo>
                <a:lnTo>
                  <a:pt x="71" y="19"/>
                </a:lnTo>
                <a:lnTo>
                  <a:pt x="71" y="11"/>
                </a:lnTo>
                <a:lnTo>
                  <a:pt x="73" y="5"/>
                </a:lnTo>
                <a:close/>
              </a:path>
            </a:pathLst>
          </a:custGeom>
          <a:solidFill>
            <a:srgbClr val="EAEAEA"/>
          </a:solidFill>
          <a:ln w="2520">
            <a:solidFill>
              <a:srgbClr val="C0C0C0"/>
            </a:solidFill>
            <a:round/>
            <a:headEnd/>
            <a:tailEnd/>
          </a:ln>
        </p:spPr>
        <p:txBody>
          <a:bodyPr wrap="none" anchor="ctr"/>
          <a:lstStyle/>
          <a:p>
            <a:endParaRPr lang="en-US"/>
          </a:p>
        </p:txBody>
      </p:sp>
      <p:sp>
        <p:nvSpPr>
          <p:cNvPr id="30940" name="Freeform 222"/>
          <p:cNvSpPr>
            <a:spLocks noChangeArrowheads="1"/>
          </p:cNvSpPr>
          <p:nvPr/>
        </p:nvSpPr>
        <p:spPr bwMode="auto">
          <a:xfrm>
            <a:off x="6227763" y="4286250"/>
            <a:ext cx="30162" cy="22225"/>
          </a:xfrm>
          <a:custGeom>
            <a:avLst/>
            <a:gdLst>
              <a:gd name="T0" fmla="*/ 0 w 18"/>
              <a:gd name="T1" fmla="*/ 2147483647 h 14"/>
              <a:gd name="T2" fmla="*/ 2147483647 w 18"/>
              <a:gd name="T3" fmla="*/ 2147483647 h 14"/>
              <a:gd name="T4" fmla="*/ 2147483647 w 18"/>
              <a:gd name="T5" fmla="*/ 2147483647 h 14"/>
              <a:gd name="T6" fmla="*/ 2147483647 w 18"/>
              <a:gd name="T7" fmla="*/ 2147483647 h 14"/>
              <a:gd name="T8" fmla="*/ 2147483647 w 18"/>
              <a:gd name="T9" fmla="*/ 2147483647 h 14"/>
              <a:gd name="T10" fmla="*/ 2147483647 w 18"/>
              <a:gd name="T11" fmla="*/ 2147483647 h 14"/>
              <a:gd name="T12" fmla="*/ 2147483647 w 18"/>
              <a:gd name="T13" fmla="*/ 2147483647 h 14"/>
              <a:gd name="T14" fmla="*/ 2147483647 w 18"/>
              <a:gd name="T15" fmla="*/ 0 h 14"/>
              <a:gd name="T16" fmla="*/ 2147483647 w 18"/>
              <a:gd name="T17" fmla="*/ 0 h 14"/>
              <a:gd name="T18" fmla="*/ 2147483647 w 18"/>
              <a:gd name="T19" fmla="*/ 2147483647 h 14"/>
              <a:gd name="T20" fmla="*/ 2147483647 w 18"/>
              <a:gd name="T21" fmla="*/ 2147483647 h 14"/>
              <a:gd name="T22" fmla="*/ 2147483647 w 18"/>
              <a:gd name="T23" fmla="*/ 2147483647 h 14"/>
              <a:gd name="T24" fmla="*/ 2147483647 w 18"/>
              <a:gd name="T25" fmla="*/ 2147483647 h 14"/>
              <a:gd name="T26" fmla="*/ 0 w 18"/>
              <a:gd name="T27" fmla="*/ 2147483647 h 14"/>
              <a:gd name="T28" fmla="*/ 0 w 18"/>
              <a:gd name="T29" fmla="*/ 2147483647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
              <a:gd name="T46" fmla="*/ 0 h 14"/>
              <a:gd name="T47" fmla="*/ 18 w 18"/>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 h="14">
                <a:moveTo>
                  <a:pt x="0" y="8"/>
                </a:moveTo>
                <a:lnTo>
                  <a:pt x="4" y="14"/>
                </a:lnTo>
                <a:lnTo>
                  <a:pt x="8" y="12"/>
                </a:lnTo>
                <a:lnTo>
                  <a:pt x="10" y="10"/>
                </a:lnTo>
                <a:lnTo>
                  <a:pt x="12" y="8"/>
                </a:lnTo>
                <a:lnTo>
                  <a:pt x="16" y="10"/>
                </a:lnTo>
                <a:lnTo>
                  <a:pt x="18" y="8"/>
                </a:lnTo>
                <a:lnTo>
                  <a:pt x="14" y="0"/>
                </a:lnTo>
                <a:lnTo>
                  <a:pt x="10" y="0"/>
                </a:lnTo>
                <a:lnTo>
                  <a:pt x="6" y="2"/>
                </a:lnTo>
                <a:lnTo>
                  <a:pt x="4" y="6"/>
                </a:lnTo>
                <a:lnTo>
                  <a:pt x="4" y="8"/>
                </a:lnTo>
                <a:lnTo>
                  <a:pt x="2" y="8"/>
                </a:lnTo>
                <a:lnTo>
                  <a:pt x="0" y="8"/>
                </a:lnTo>
                <a:close/>
              </a:path>
            </a:pathLst>
          </a:custGeom>
          <a:solidFill>
            <a:srgbClr val="EAEAEA"/>
          </a:solidFill>
          <a:ln w="2520">
            <a:solidFill>
              <a:srgbClr val="C0C0C0"/>
            </a:solidFill>
            <a:round/>
            <a:headEnd/>
            <a:tailEnd/>
          </a:ln>
        </p:spPr>
        <p:txBody>
          <a:bodyPr wrap="none" anchor="ctr"/>
          <a:lstStyle/>
          <a:p>
            <a:endParaRPr lang="en-US"/>
          </a:p>
        </p:txBody>
      </p:sp>
      <p:sp>
        <p:nvSpPr>
          <p:cNvPr id="30941" name="Freeform 223"/>
          <p:cNvSpPr>
            <a:spLocks noChangeArrowheads="1"/>
          </p:cNvSpPr>
          <p:nvPr/>
        </p:nvSpPr>
        <p:spPr bwMode="auto">
          <a:xfrm>
            <a:off x="2220913" y="4276725"/>
            <a:ext cx="844550" cy="973138"/>
          </a:xfrm>
          <a:custGeom>
            <a:avLst/>
            <a:gdLst>
              <a:gd name="T0" fmla="*/ 2147483647 w 497"/>
              <a:gd name="T1" fmla="*/ 2147483647 h 613"/>
              <a:gd name="T2" fmla="*/ 2147483647 w 497"/>
              <a:gd name="T3" fmla="*/ 2147483647 h 613"/>
              <a:gd name="T4" fmla="*/ 2147483647 w 497"/>
              <a:gd name="T5" fmla="*/ 2147483647 h 613"/>
              <a:gd name="T6" fmla="*/ 2147483647 w 497"/>
              <a:gd name="T7" fmla="*/ 2147483647 h 613"/>
              <a:gd name="T8" fmla="*/ 2147483647 w 497"/>
              <a:gd name="T9" fmla="*/ 2147483647 h 613"/>
              <a:gd name="T10" fmla="*/ 2147483647 w 497"/>
              <a:gd name="T11" fmla="*/ 2147483647 h 613"/>
              <a:gd name="T12" fmla="*/ 2147483647 w 497"/>
              <a:gd name="T13" fmla="*/ 2147483647 h 613"/>
              <a:gd name="T14" fmla="*/ 2147483647 w 497"/>
              <a:gd name="T15" fmla="*/ 2147483647 h 613"/>
              <a:gd name="T16" fmla="*/ 2147483647 w 497"/>
              <a:gd name="T17" fmla="*/ 2147483647 h 613"/>
              <a:gd name="T18" fmla="*/ 2147483647 w 497"/>
              <a:gd name="T19" fmla="*/ 2147483647 h 613"/>
              <a:gd name="T20" fmla="*/ 2147483647 w 497"/>
              <a:gd name="T21" fmla="*/ 2147483647 h 613"/>
              <a:gd name="T22" fmla="*/ 2147483647 w 497"/>
              <a:gd name="T23" fmla="*/ 2147483647 h 613"/>
              <a:gd name="T24" fmla="*/ 2147483647 w 497"/>
              <a:gd name="T25" fmla="*/ 2147483647 h 613"/>
              <a:gd name="T26" fmla="*/ 2147483647 w 497"/>
              <a:gd name="T27" fmla="*/ 2147483647 h 613"/>
              <a:gd name="T28" fmla="*/ 2147483647 w 497"/>
              <a:gd name="T29" fmla="*/ 2147483647 h 613"/>
              <a:gd name="T30" fmla="*/ 2147483647 w 497"/>
              <a:gd name="T31" fmla="*/ 2147483647 h 613"/>
              <a:gd name="T32" fmla="*/ 2147483647 w 497"/>
              <a:gd name="T33" fmla="*/ 2147483647 h 613"/>
              <a:gd name="T34" fmla="*/ 2147483647 w 497"/>
              <a:gd name="T35" fmla="*/ 2147483647 h 613"/>
              <a:gd name="T36" fmla="*/ 2147483647 w 497"/>
              <a:gd name="T37" fmla="*/ 2147483647 h 613"/>
              <a:gd name="T38" fmla="*/ 2147483647 w 497"/>
              <a:gd name="T39" fmla="*/ 2147483647 h 613"/>
              <a:gd name="T40" fmla="*/ 2147483647 w 497"/>
              <a:gd name="T41" fmla="*/ 2147483647 h 613"/>
              <a:gd name="T42" fmla="*/ 2147483647 w 497"/>
              <a:gd name="T43" fmla="*/ 2147483647 h 613"/>
              <a:gd name="T44" fmla="*/ 2147483647 w 497"/>
              <a:gd name="T45" fmla="*/ 2147483647 h 613"/>
              <a:gd name="T46" fmla="*/ 2147483647 w 497"/>
              <a:gd name="T47" fmla="*/ 2147483647 h 613"/>
              <a:gd name="T48" fmla="*/ 2147483647 w 497"/>
              <a:gd name="T49" fmla="*/ 2147483647 h 613"/>
              <a:gd name="T50" fmla="*/ 2147483647 w 497"/>
              <a:gd name="T51" fmla="*/ 2147483647 h 613"/>
              <a:gd name="T52" fmla="*/ 2147483647 w 497"/>
              <a:gd name="T53" fmla="*/ 2147483647 h 613"/>
              <a:gd name="T54" fmla="*/ 2147483647 w 497"/>
              <a:gd name="T55" fmla="*/ 2147483647 h 613"/>
              <a:gd name="T56" fmla="*/ 2147483647 w 497"/>
              <a:gd name="T57" fmla="*/ 2147483647 h 613"/>
              <a:gd name="T58" fmla="*/ 2147483647 w 497"/>
              <a:gd name="T59" fmla="*/ 2147483647 h 613"/>
              <a:gd name="T60" fmla="*/ 2147483647 w 497"/>
              <a:gd name="T61" fmla="*/ 2147483647 h 613"/>
              <a:gd name="T62" fmla="*/ 2147483647 w 497"/>
              <a:gd name="T63" fmla="*/ 2147483647 h 613"/>
              <a:gd name="T64" fmla="*/ 2147483647 w 497"/>
              <a:gd name="T65" fmla="*/ 2147483647 h 613"/>
              <a:gd name="T66" fmla="*/ 2147483647 w 497"/>
              <a:gd name="T67" fmla="*/ 2147483647 h 613"/>
              <a:gd name="T68" fmla="*/ 2147483647 w 497"/>
              <a:gd name="T69" fmla="*/ 2147483647 h 613"/>
              <a:gd name="T70" fmla="*/ 2147483647 w 497"/>
              <a:gd name="T71" fmla="*/ 2147483647 h 613"/>
              <a:gd name="T72" fmla="*/ 2147483647 w 497"/>
              <a:gd name="T73" fmla="*/ 2147483647 h 613"/>
              <a:gd name="T74" fmla="*/ 2147483647 w 497"/>
              <a:gd name="T75" fmla="*/ 2147483647 h 613"/>
              <a:gd name="T76" fmla="*/ 2147483647 w 497"/>
              <a:gd name="T77" fmla="*/ 2147483647 h 613"/>
              <a:gd name="T78" fmla="*/ 2147483647 w 497"/>
              <a:gd name="T79" fmla="*/ 2147483647 h 613"/>
              <a:gd name="T80" fmla="*/ 2147483647 w 497"/>
              <a:gd name="T81" fmla="*/ 2147483647 h 613"/>
              <a:gd name="T82" fmla="*/ 2147483647 w 497"/>
              <a:gd name="T83" fmla="*/ 2147483647 h 613"/>
              <a:gd name="T84" fmla="*/ 2147483647 w 497"/>
              <a:gd name="T85" fmla="*/ 2147483647 h 613"/>
              <a:gd name="T86" fmla="*/ 2147483647 w 497"/>
              <a:gd name="T87" fmla="*/ 2147483647 h 613"/>
              <a:gd name="T88" fmla="*/ 2147483647 w 497"/>
              <a:gd name="T89" fmla="*/ 2147483647 h 613"/>
              <a:gd name="T90" fmla="*/ 2147483647 w 497"/>
              <a:gd name="T91" fmla="*/ 2147483647 h 613"/>
              <a:gd name="T92" fmla="*/ 2147483647 w 497"/>
              <a:gd name="T93" fmla="*/ 2147483647 h 613"/>
              <a:gd name="T94" fmla="*/ 2147483647 w 497"/>
              <a:gd name="T95" fmla="*/ 2147483647 h 613"/>
              <a:gd name="T96" fmla="*/ 2147483647 w 497"/>
              <a:gd name="T97" fmla="*/ 2147483647 h 613"/>
              <a:gd name="T98" fmla="*/ 2147483647 w 497"/>
              <a:gd name="T99" fmla="*/ 2147483647 h 613"/>
              <a:gd name="T100" fmla="*/ 2147483647 w 497"/>
              <a:gd name="T101" fmla="*/ 2147483647 h 613"/>
              <a:gd name="T102" fmla="*/ 2147483647 w 497"/>
              <a:gd name="T103" fmla="*/ 2147483647 h 613"/>
              <a:gd name="T104" fmla="*/ 2147483647 w 497"/>
              <a:gd name="T105" fmla="*/ 2147483647 h 613"/>
              <a:gd name="T106" fmla="*/ 2147483647 w 497"/>
              <a:gd name="T107" fmla="*/ 2147483647 h 613"/>
              <a:gd name="T108" fmla="*/ 2147483647 w 497"/>
              <a:gd name="T109" fmla="*/ 2147483647 h 613"/>
              <a:gd name="T110" fmla="*/ 2147483647 w 497"/>
              <a:gd name="T111" fmla="*/ 2147483647 h 613"/>
              <a:gd name="T112" fmla="*/ 2147483647 w 497"/>
              <a:gd name="T113" fmla="*/ 2147483647 h 613"/>
              <a:gd name="T114" fmla="*/ 2147483647 w 497"/>
              <a:gd name="T115" fmla="*/ 2147483647 h 613"/>
              <a:gd name="T116" fmla="*/ 2147483647 w 497"/>
              <a:gd name="T117" fmla="*/ 2147483647 h 613"/>
              <a:gd name="T118" fmla="*/ 2147483647 w 497"/>
              <a:gd name="T119" fmla="*/ 2147483647 h 6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97"/>
              <a:gd name="T181" fmla="*/ 0 h 613"/>
              <a:gd name="T182" fmla="*/ 497 w 497"/>
              <a:gd name="T183" fmla="*/ 613 h 6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97" h="613">
                <a:moveTo>
                  <a:pt x="284" y="14"/>
                </a:moveTo>
                <a:lnTo>
                  <a:pt x="289" y="14"/>
                </a:lnTo>
                <a:lnTo>
                  <a:pt x="291" y="20"/>
                </a:lnTo>
                <a:lnTo>
                  <a:pt x="293" y="22"/>
                </a:lnTo>
                <a:lnTo>
                  <a:pt x="295" y="35"/>
                </a:lnTo>
                <a:lnTo>
                  <a:pt x="299" y="48"/>
                </a:lnTo>
                <a:lnTo>
                  <a:pt x="303" y="48"/>
                </a:lnTo>
                <a:lnTo>
                  <a:pt x="307" y="48"/>
                </a:lnTo>
                <a:lnTo>
                  <a:pt x="307" y="52"/>
                </a:lnTo>
                <a:lnTo>
                  <a:pt x="307" y="54"/>
                </a:lnTo>
                <a:lnTo>
                  <a:pt x="301" y="58"/>
                </a:lnTo>
                <a:lnTo>
                  <a:pt x="297" y="60"/>
                </a:lnTo>
                <a:lnTo>
                  <a:pt x="305" y="64"/>
                </a:lnTo>
                <a:lnTo>
                  <a:pt x="307" y="66"/>
                </a:lnTo>
                <a:lnTo>
                  <a:pt x="307" y="68"/>
                </a:lnTo>
                <a:lnTo>
                  <a:pt x="303" y="75"/>
                </a:lnTo>
                <a:lnTo>
                  <a:pt x="305" y="77"/>
                </a:lnTo>
                <a:lnTo>
                  <a:pt x="307" y="79"/>
                </a:lnTo>
                <a:lnTo>
                  <a:pt x="310" y="79"/>
                </a:lnTo>
                <a:lnTo>
                  <a:pt x="316" y="77"/>
                </a:lnTo>
                <a:lnTo>
                  <a:pt x="314" y="83"/>
                </a:lnTo>
                <a:lnTo>
                  <a:pt x="320" y="83"/>
                </a:lnTo>
                <a:lnTo>
                  <a:pt x="326" y="83"/>
                </a:lnTo>
                <a:lnTo>
                  <a:pt x="324" y="89"/>
                </a:lnTo>
                <a:lnTo>
                  <a:pt x="326" y="96"/>
                </a:lnTo>
                <a:lnTo>
                  <a:pt x="330" y="96"/>
                </a:lnTo>
                <a:lnTo>
                  <a:pt x="332" y="91"/>
                </a:lnTo>
                <a:lnTo>
                  <a:pt x="339" y="91"/>
                </a:lnTo>
                <a:lnTo>
                  <a:pt x="349" y="93"/>
                </a:lnTo>
                <a:lnTo>
                  <a:pt x="358" y="96"/>
                </a:lnTo>
                <a:lnTo>
                  <a:pt x="364" y="100"/>
                </a:lnTo>
                <a:lnTo>
                  <a:pt x="364" y="104"/>
                </a:lnTo>
                <a:lnTo>
                  <a:pt x="366" y="104"/>
                </a:lnTo>
                <a:lnTo>
                  <a:pt x="370" y="102"/>
                </a:lnTo>
                <a:lnTo>
                  <a:pt x="372" y="110"/>
                </a:lnTo>
                <a:lnTo>
                  <a:pt x="376" y="110"/>
                </a:lnTo>
                <a:lnTo>
                  <a:pt x="376" y="114"/>
                </a:lnTo>
                <a:lnTo>
                  <a:pt x="374" y="118"/>
                </a:lnTo>
                <a:lnTo>
                  <a:pt x="376" y="121"/>
                </a:lnTo>
                <a:lnTo>
                  <a:pt x="378" y="125"/>
                </a:lnTo>
                <a:lnTo>
                  <a:pt x="380" y="125"/>
                </a:lnTo>
                <a:lnTo>
                  <a:pt x="383" y="125"/>
                </a:lnTo>
                <a:lnTo>
                  <a:pt x="383" y="121"/>
                </a:lnTo>
                <a:lnTo>
                  <a:pt x="385" y="118"/>
                </a:lnTo>
                <a:lnTo>
                  <a:pt x="391" y="118"/>
                </a:lnTo>
                <a:lnTo>
                  <a:pt x="395" y="119"/>
                </a:lnTo>
                <a:lnTo>
                  <a:pt x="397" y="121"/>
                </a:lnTo>
                <a:lnTo>
                  <a:pt x="401" y="123"/>
                </a:lnTo>
                <a:lnTo>
                  <a:pt x="403" y="123"/>
                </a:lnTo>
                <a:lnTo>
                  <a:pt x="408" y="121"/>
                </a:lnTo>
                <a:lnTo>
                  <a:pt x="410" y="125"/>
                </a:lnTo>
                <a:lnTo>
                  <a:pt x="420" y="125"/>
                </a:lnTo>
                <a:lnTo>
                  <a:pt x="429" y="125"/>
                </a:lnTo>
                <a:lnTo>
                  <a:pt x="441" y="131"/>
                </a:lnTo>
                <a:lnTo>
                  <a:pt x="452" y="139"/>
                </a:lnTo>
                <a:lnTo>
                  <a:pt x="458" y="148"/>
                </a:lnTo>
                <a:lnTo>
                  <a:pt x="464" y="156"/>
                </a:lnTo>
                <a:lnTo>
                  <a:pt x="468" y="156"/>
                </a:lnTo>
                <a:lnTo>
                  <a:pt x="474" y="154"/>
                </a:lnTo>
                <a:lnTo>
                  <a:pt x="474" y="158"/>
                </a:lnTo>
                <a:lnTo>
                  <a:pt x="474" y="160"/>
                </a:lnTo>
                <a:lnTo>
                  <a:pt x="477" y="160"/>
                </a:lnTo>
                <a:lnTo>
                  <a:pt x="483" y="158"/>
                </a:lnTo>
                <a:lnTo>
                  <a:pt x="485" y="166"/>
                </a:lnTo>
                <a:lnTo>
                  <a:pt x="489" y="173"/>
                </a:lnTo>
                <a:lnTo>
                  <a:pt x="491" y="175"/>
                </a:lnTo>
                <a:lnTo>
                  <a:pt x="495" y="177"/>
                </a:lnTo>
                <a:lnTo>
                  <a:pt x="497" y="192"/>
                </a:lnTo>
                <a:lnTo>
                  <a:pt x="495" y="208"/>
                </a:lnTo>
                <a:lnTo>
                  <a:pt x="491" y="221"/>
                </a:lnTo>
                <a:lnTo>
                  <a:pt x="487" y="231"/>
                </a:lnTo>
                <a:lnTo>
                  <a:pt x="477" y="238"/>
                </a:lnTo>
                <a:lnTo>
                  <a:pt x="468" y="246"/>
                </a:lnTo>
                <a:lnTo>
                  <a:pt x="460" y="261"/>
                </a:lnTo>
                <a:lnTo>
                  <a:pt x="454" y="279"/>
                </a:lnTo>
                <a:lnTo>
                  <a:pt x="449" y="275"/>
                </a:lnTo>
                <a:lnTo>
                  <a:pt x="445" y="273"/>
                </a:lnTo>
                <a:lnTo>
                  <a:pt x="445" y="277"/>
                </a:lnTo>
                <a:lnTo>
                  <a:pt x="447" y="279"/>
                </a:lnTo>
                <a:lnTo>
                  <a:pt x="443" y="284"/>
                </a:lnTo>
                <a:lnTo>
                  <a:pt x="441" y="286"/>
                </a:lnTo>
                <a:lnTo>
                  <a:pt x="441" y="290"/>
                </a:lnTo>
                <a:lnTo>
                  <a:pt x="441" y="294"/>
                </a:lnTo>
                <a:lnTo>
                  <a:pt x="437" y="294"/>
                </a:lnTo>
                <a:lnTo>
                  <a:pt x="437" y="298"/>
                </a:lnTo>
                <a:lnTo>
                  <a:pt x="441" y="298"/>
                </a:lnTo>
                <a:lnTo>
                  <a:pt x="441" y="311"/>
                </a:lnTo>
                <a:lnTo>
                  <a:pt x="443" y="327"/>
                </a:lnTo>
                <a:lnTo>
                  <a:pt x="441" y="327"/>
                </a:lnTo>
                <a:lnTo>
                  <a:pt x="441" y="334"/>
                </a:lnTo>
                <a:lnTo>
                  <a:pt x="441" y="340"/>
                </a:lnTo>
                <a:lnTo>
                  <a:pt x="437" y="342"/>
                </a:lnTo>
                <a:lnTo>
                  <a:pt x="439" y="352"/>
                </a:lnTo>
                <a:lnTo>
                  <a:pt x="441" y="357"/>
                </a:lnTo>
                <a:lnTo>
                  <a:pt x="437" y="361"/>
                </a:lnTo>
                <a:lnTo>
                  <a:pt x="433" y="363"/>
                </a:lnTo>
                <a:lnTo>
                  <a:pt x="433" y="371"/>
                </a:lnTo>
                <a:lnTo>
                  <a:pt x="433" y="379"/>
                </a:lnTo>
                <a:lnTo>
                  <a:pt x="422" y="394"/>
                </a:lnTo>
                <a:lnTo>
                  <a:pt x="412" y="409"/>
                </a:lnTo>
                <a:lnTo>
                  <a:pt x="412" y="419"/>
                </a:lnTo>
                <a:lnTo>
                  <a:pt x="414" y="425"/>
                </a:lnTo>
                <a:lnTo>
                  <a:pt x="406" y="428"/>
                </a:lnTo>
                <a:lnTo>
                  <a:pt x="406" y="432"/>
                </a:lnTo>
                <a:lnTo>
                  <a:pt x="406" y="434"/>
                </a:lnTo>
                <a:lnTo>
                  <a:pt x="397" y="434"/>
                </a:lnTo>
                <a:lnTo>
                  <a:pt x="393" y="432"/>
                </a:lnTo>
                <a:lnTo>
                  <a:pt x="393" y="436"/>
                </a:lnTo>
                <a:lnTo>
                  <a:pt x="393" y="438"/>
                </a:lnTo>
                <a:lnTo>
                  <a:pt x="383" y="440"/>
                </a:lnTo>
                <a:lnTo>
                  <a:pt x="374" y="440"/>
                </a:lnTo>
                <a:lnTo>
                  <a:pt x="372" y="442"/>
                </a:lnTo>
                <a:lnTo>
                  <a:pt x="370" y="442"/>
                </a:lnTo>
                <a:lnTo>
                  <a:pt x="372" y="450"/>
                </a:lnTo>
                <a:lnTo>
                  <a:pt x="362" y="451"/>
                </a:lnTo>
                <a:lnTo>
                  <a:pt x="353" y="453"/>
                </a:lnTo>
                <a:lnTo>
                  <a:pt x="351" y="455"/>
                </a:lnTo>
                <a:lnTo>
                  <a:pt x="351" y="459"/>
                </a:lnTo>
                <a:lnTo>
                  <a:pt x="339" y="467"/>
                </a:lnTo>
                <a:lnTo>
                  <a:pt x="328" y="473"/>
                </a:lnTo>
                <a:lnTo>
                  <a:pt x="328" y="476"/>
                </a:lnTo>
                <a:lnTo>
                  <a:pt x="324" y="476"/>
                </a:lnTo>
                <a:lnTo>
                  <a:pt x="320" y="478"/>
                </a:lnTo>
                <a:lnTo>
                  <a:pt x="320" y="480"/>
                </a:lnTo>
                <a:lnTo>
                  <a:pt x="322" y="482"/>
                </a:lnTo>
                <a:lnTo>
                  <a:pt x="318" y="486"/>
                </a:lnTo>
                <a:lnTo>
                  <a:pt x="318" y="490"/>
                </a:lnTo>
                <a:lnTo>
                  <a:pt x="318" y="496"/>
                </a:lnTo>
                <a:lnTo>
                  <a:pt x="318" y="503"/>
                </a:lnTo>
                <a:lnTo>
                  <a:pt x="322" y="517"/>
                </a:lnTo>
                <a:lnTo>
                  <a:pt x="322" y="528"/>
                </a:lnTo>
                <a:lnTo>
                  <a:pt x="314" y="538"/>
                </a:lnTo>
                <a:lnTo>
                  <a:pt x="307" y="545"/>
                </a:lnTo>
                <a:lnTo>
                  <a:pt x="303" y="559"/>
                </a:lnTo>
                <a:lnTo>
                  <a:pt x="299" y="572"/>
                </a:lnTo>
                <a:lnTo>
                  <a:pt x="295" y="576"/>
                </a:lnTo>
                <a:lnTo>
                  <a:pt x="291" y="580"/>
                </a:lnTo>
                <a:lnTo>
                  <a:pt x="295" y="570"/>
                </a:lnTo>
                <a:lnTo>
                  <a:pt x="299" y="561"/>
                </a:lnTo>
                <a:lnTo>
                  <a:pt x="297" y="563"/>
                </a:lnTo>
                <a:lnTo>
                  <a:pt x="293" y="563"/>
                </a:lnTo>
                <a:lnTo>
                  <a:pt x="291" y="561"/>
                </a:lnTo>
                <a:lnTo>
                  <a:pt x="287" y="559"/>
                </a:lnTo>
                <a:lnTo>
                  <a:pt x="287" y="565"/>
                </a:lnTo>
                <a:lnTo>
                  <a:pt x="287" y="569"/>
                </a:lnTo>
                <a:lnTo>
                  <a:pt x="278" y="580"/>
                </a:lnTo>
                <a:lnTo>
                  <a:pt x="270" y="590"/>
                </a:lnTo>
                <a:lnTo>
                  <a:pt x="270" y="593"/>
                </a:lnTo>
                <a:lnTo>
                  <a:pt x="272" y="599"/>
                </a:lnTo>
                <a:lnTo>
                  <a:pt x="270" y="605"/>
                </a:lnTo>
                <a:lnTo>
                  <a:pt x="264" y="611"/>
                </a:lnTo>
                <a:lnTo>
                  <a:pt x="264" y="613"/>
                </a:lnTo>
                <a:lnTo>
                  <a:pt x="261" y="609"/>
                </a:lnTo>
                <a:lnTo>
                  <a:pt x="266" y="599"/>
                </a:lnTo>
                <a:lnTo>
                  <a:pt x="266" y="597"/>
                </a:lnTo>
                <a:lnTo>
                  <a:pt x="262" y="595"/>
                </a:lnTo>
                <a:lnTo>
                  <a:pt x="259" y="592"/>
                </a:lnTo>
                <a:lnTo>
                  <a:pt x="257" y="588"/>
                </a:lnTo>
                <a:lnTo>
                  <a:pt x="253" y="584"/>
                </a:lnTo>
                <a:lnTo>
                  <a:pt x="247" y="582"/>
                </a:lnTo>
                <a:lnTo>
                  <a:pt x="243" y="578"/>
                </a:lnTo>
                <a:lnTo>
                  <a:pt x="241" y="574"/>
                </a:lnTo>
                <a:lnTo>
                  <a:pt x="236" y="572"/>
                </a:lnTo>
                <a:lnTo>
                  <a:pt x="232" y="570"/>
                </a:lnTo>
                <a:lnTo>
                  <a:pt x="230" y="565"/>
                </a:lnTo>
                <a:lnTo>
                  <a:pt x="230" y="563"/>
                </a:lnTo>
                <a:lnTo>
                  <a:pt x="218" y="557"/>
                </a:lnTo>
                <a:lnTo>
                  <a:pt x="209" y="559"/>
                </a:lnTo>
                <a:lnTo>
                  <a:pt x="211" y="555"/>
                </a:lnTo>
                <a:lnTo>
                  <a:pt x="211" y="549"/>
                </a:lnTo>
                <a:lnTo>
                  <a:pt x="215" y="547"/>
                </a:lnTo>
                <a:lnTo>
                  <a:pt x="218" y="544"/>
                </a:lnTo>
                <a:lnTo>
                  <a:pt x="220" y="540"/>
                </a:lnTo>
                <a:lnTo>
                  <a:pt x="222" y="534"/>
                </a:lnTo>
                <a:lnTo>
                  <a:pt x="226" y="530"/>
                </a:lnTo>
                <a:lnTo>
                  <a:pt x="230" y="528"/>
                </a:lnTo>
                <a:lnTo>
                  <a:pt x="232" y="524"/>
                </a:lnTo>
                <a:lnTo>
                  <a:pt x="236" y="522"/>
                </a:lnTo>
                <a:lnTo>
                  <a:pt x="239" y="519"/>
                </a:lnTo>
                <a:lnTo>
                  <a:pt x="243" y="513"/>
                </a:lnTo>
                <a:lnTo>
                  <a:pt x="247" y="511"/>
                </a:lnTo>
                <a:lnTo>
                  <a:pt x="253" y="509"/>
                </a:lnTo>
                <a:lnTo>
                  <a:pt x="257" y="505"/>
                </a:lnTo>
                <a:lnTo>
                  <a:pt x="257" y="503"/>
                </a:lnTo>
                <a:lnTo>
                  <a:pt x="257" y="498"/>
                </a:lnTo>
                <a:lnTo>
                  <a:pt x="257" y="492"/>
                </a:lnTo>
                <a:lnTo>
                  <a:pt x="257" y="484"/>
                </a:lnTo>
                <a:lnTo>
                  <a:pt x="257" y="480"/>
                </a:lnTo>
                <a:lnTo>
                  <a:pt x="253" y="478"/>
                </a:lnTo>
                <a:lnTo>
                  <a:pt x="251" y="480"/>
                </a:lnTo>
                <a:lnTo>
                  <a:pt x="249" y="480"/>
                </a:lnTo>
                <a:lnTo>
                  <a:pt x="245" y="478"/>
                </a:lnTo>
                <a:lnTo>
                  <a:pt x="245" y="473"/>
                </a:lnTo>
                <a:lnTo>
                  <a:pt x="247" y="465"/>
                </a:lnTo>
                <a:lnTo>
                  <a:pt x="249" y="457"/>
                </a:lnTo>
                <a:lnTo>
                  <a:pt x="249" y="451"/>
                </a:lnTo>
                <a:lnTo>
                  <a:pt x="245" y="451"/>
                </a:lnTo>
                <a:lnTo>
                  <a:pt x="241" y="453"/>
                </a:lnTo>
                <a:lnTo>
                  <a:pt x="239" y="451"/>
                </a:lnTo>
                <a:lnTo>
                  <a:pt x="238" y="446"/>
                </a:lnTo>
                <a:lnTo>
                  <a:pt x="238" y="438"/>
                </a:lnTo>
                <a:lnTo>
                  <a:pt x="238" y="432"/>
                </a:lnTo>
                <a:lnTo>
                  <a:pt x="238" y="428"/>
                </a:lnTo>
                <a:lnTo>
                  <a:pt x="238" y="427"/>
                </a:lnTo>
                <a:lnTo>
                  <a:pt x="234" y="427"/>
                </a:lnTo>
                <a:lnTo>
                  <a:pt x="232" y="425"/>
                </a:lnTo>
                <a:lnTo>
                  <a:pt x="228" y="423"/>
                </a:lnTo>
                <a:lnTo>
                  <a:pt x="228" y="421"/>
                </a:lnTo>
                <a:lnTo>
                  <a:pt x="226" y="417"/>
                </a:lnTo>
                <a:lnTo>
                  <a:pt x="222" y="419"/>
                </a:lnTo>
                <a:lnTo>
                  <a:pt x="216" y="419"/>
                </a:lnTo>
                <a:lnTo>
                  <a:pt x="209" y="417"/>
                </a:lnTo>
                <a:lnTo>
                  <a:pt x="207" y="411"/>
                </a:lnTo>
                <a:lnTo>
                  <a:pt x="207" y="405"/>
                </a:lnTo>
                <a:lnTo>
                  <a:pt x="209" y="400"/>
                </a:lnTo>
                <a:lnTo>
                  <a:pt x="207" y="394"/>
                </a:lnTo>
                <a:lnTo>
                  <a:pt x="205" y="390"/>
                </a:lnTo>
                <a:lnTo>
                  <a:pt x="203" y="388"/>
                </a:lnTo>
                <a:lnTo>
                  <a:pt x="201" y="384"/>
                </a:lnTo>
                <a:lnTo>
                  <a:pt x="205" y="384"/>
                </a:lnTo>
                <a:lnTo>
                  <a:pt x="201" y="380"/>
                </a:lnTo>
                <a:lnTo>
                  <a:pt x="205" y="373"/>
                </a:lnTo>
                <a:lnTo>
                  <a:pt x="207" y="363"/>
                </a:lnTo>
                <a:lnTo>
                  <a:pt x="207" y="359"/>
                </a:lnTo>
                <a:lnTo>
                  <a:pt x="207" y="355"/>
                </a:lnTo>
                <a:lnTo>
                  <a:pt x="203" y="352"/>
                </a:lnTo>
                <a:lnTo>
                  <a:pt x="199" y="348"/>
                </a:lnTo>
                <a:lnTo>
                  <a:pt x="197" y="344"/>
                </a:lnTo>
                <a:lnTo>
                  <a:pt x="195" y="340"/>
                </a:lnTo>
                <a:lnTo>
                  <a:pt x="195" y="334"/>
                </a:lnTo>
                <a:lnTo>
                  <a:pt x="197" y="331"/>
                </a:lnTo>
                <a:lnTo>
                  <a:pt x="178" y="332"/>
                </a:lnTo>
                <a:lnTo>
                  <a:pt x="178" y="331"/>
                </a:lnTo>
                <a:lnTo>
                  <a:pt x="176" y="325"/>
                </a:lnTo>
                <a:lnTo>
                  <a:pt x="172" y="319"/>
                </a:lnTo>
                <a:lnTo>
                  <a:pt x="172" y="315"/>
                </a:lnTo>
                <a:lnTo>
                  <a:pt x="176" y="311"/>
                </a:lnTo>
                <a:lnTo>
                  <a:pt x="178" y="309"/>
                </a:lnTo>
                <a:lnTo>
                  <a:pt x="176" y="306"/>
                </a:lnTo>
                <a:lnTo>
                  <a:pt x="174" y="300"/>
                </a:lnTo>
                <a:lnTo>
                  <a:pt x="172" y="294"/>
                </a:lnTo>
                <a:lnTo>
                  <a:pt x="170" y="290"/>
                </a:lnTo>
                <a:lnTo>
                  <a:pt x="167" y="288"/>
                </a:lnTo>
                <a:lnTo>
                  <a:pt x="163" y="290"/>
                </a:lnTo>
                <a:lnTo>
                  <a:pt x="157" y="288"/>
                </a:lnTo>
                <a:lnTo>
                  <a:pt x="153" y="286"/>
                </a:lnTo>
                <a:lnTo>
                  <a:pt x="147" y="284"/>
                </a:lnTo>
                <a:lnTo>
                  <a:pt x="144" y="283"/>
                </a:lnTo>
                <a:lnTo>
                  <a:pt x="140" y="279"/>
                </a:lnTo>
                <a:lnTo>
                  <a:pt x="138" y="277"/>
                </a:lnTo>
                <a:lnTo>
                  <a:pt x="132" y="273"/>
                </a:lnTo>
                <a:lnTo>
                  <a:pt x="128" y="269"/>
                </a:lnTo>
                <a:lnTo>
                  <a:pt x="122" y="267"/>
                </a:lnTo>
                <a:lnTo>
                  <a:pt x="119" y="269"/>
                </a:lnTo>
                <a:lnTo>
                  <a:pt x="115" y="267"/>
                </a:lnTo>
                <a:lnTo>
                  <a:pt x="113" y="267"/>
                </a:lnTo>
                <a:lnTo>
                  <a:pt x="109" y="263"/>
                </a:lnTo>
                <a:lnTo>
                  <a:pt x="107" y="260"/>
                </a:lnTo>
                <a:lnTo>
                  <a:pt x="109" y="252"/>
                </a:lnTo>
                <a:lnTo>
                  <a:pt x="111" y="246"/>
                </a:lnTo>
                <a:lnTo>
                  <a:pt x="109" y="242"/>
                </a:lnTo>
                <a:lnTo>
                  <a:pt x="103" y="242"/>
                </a:lnTo>
                <a:lnTo>
                  <a:pt x="96" y="244"/>
                </a:lnTo>
                <a:lnTo>
                  <a:pt x="88" y="246"/>
                </a:lnTo>
                <a:lnTo>
                  <a:pt x="80" y="254"/>
                </a:lnTo>
                <a:lnTo>
                  <a:pt x="74" y="261"/>
                </a:lnTo>
                <a:lnTo>
                  <a:pt x="71" y="263"/>
                </a:lnTo>
                <a:lnTo>
                  <a:pt x="69" y="263"/>
                </a:lnTo>
                <a:lnTo>
                  <a:pt x="69" y="265"/>
                </a:lnTo>
                <a:lnTo>
                  <a:pt x="69" y="267"/>
                </a:lnTo>
                <a:lnTo>
                  <a:pt x="67" y="269"/>
                </a:lnTo>
                <a:lnTo>
                  <a:pt x="63" y="269"/>
                </a:lnTo>
                <a:lnTo>
                  <a:pt x="61" y="269"/>
                </a:lnTo>
                <a:lnTo>
                  <a:pt x="57" y="267"/>
                </a:lnTo>
                <a:lnTo>
                  <a:pt x="55" y="269"/>
                </a:lnTo>
                <a:lnTo>
                  <a:pt x="42" y="263"/>
                </a:lnTo>
                <a:lnTo>
                  <a:pt x="44" y="227"/>
                </a:lnTo>
                <a:lnTo>
                  <a:pt x="44" y="223"/>
                </a:lnTo>
                <a:lnTo>
                  <a:pt x="42" y="223"/>
                </a:lnTo>
                <a:lnTo>
                  <a:pt x="36" y="227"/>
                </a:lnTo>
                <a:lnTo>
                  <a:pt x="32" y="229"/>
                </a:lnTo>
                <a:lnTo>
                  <a:pt x="21" y="229"/>
                </a:lnTo>
                <a:lnTo>
                  <a:pt x="19" y="227"/>
                </a:lnTo>
                <a:lnTo>
                  <a:pt x="19" y="223"/>
                </a:lnTo>
                <a:lnTo>
                  <a:pt x="15" y="219"/>
                </a:lnTo>
                <a:lnTo>
                  <a:pt x="9" y="215"/>
                </a:lnTo>
                <a:lnTo>
                  <a:pt x="5" y="212"/>
                </a:lnTo>
                <a:lnTo>
                  <a:pt x="1" y="210"/>
                </a:lnTo>
                <a:lnTo>
                  <a:pt x="5" y="204"/>
                </a:lnTo>
                <a:lnTo>
                  <a:pt x="3" y="200"/>
                </a:lnTo>
                <a:lnTo>
                  <a:pt x="1" y="196"/>
                </a:lnTo>
                <a:lnTo>
                  <a:pt x="1" y="192"/>
                </a:lnTo>
                <a:lnTo>
                  <a:pt x="0" y="189"/>
                </a:lnTo>
                <a:lnTo>
                  <a:pt x="3" y="187"/>
                </a:lnTo>
                <a:lnTo>
                  <a:pt x="5" y="189"/>
                </a:lnTo>
                <a:lnTo>
                  <a:pt x="5" y="187"/>
                </a:lnTo>
                <a:lnTo>
                  <a:pt x="5" y="181"/>
                </a:lnTo>
                <a:lnTo>
                  <a:pt x="7" y="177"/>
                </a:lnTo>
                <a:lnTo>
                  <a:pt x="9" y="173"/>
                </a:lnTo>
                <a:lnTo>
                  <a:pt x="11" y="167"/>
                </a:lnTo>
                <a:lnTo>
                  <a:pt x="13" y="162"/>
                </a:lnTo>
                <a:lnTo>
                  <a:pt x="17" y="158"/>
                </a:lnTo>
                <a:lnTo>
                  <a:pt x="23" y="154"/>
                </a:lnTo>
                <a:lnTo>
                  <a:pt x="28" y="150"/>
                </a:lnTo>
                <a:lnTo>
                  <a:pt x="34" y="150"/>
                </a:lnTo>
                <a:lnTo>
                  <a:pt x="38" y="148"/>
                </a:lnTo>
                <a:lnTo>
                  <a:pt x="44" y="148"/>
                </a:lnTo>
                <a:lnTo>
                  <a:pt x="48" y="146"/>
                </a:lnTo>
                <a:lnTo>
                  <a:pt x="48" y="144"/>
                </a:lnTo>
                <a:lnTo>
                  <a:pt x="55" y="127"/>
                </a:lnTo>
                <a:lnTo>
                  <a:pt x="61" y="108"/>
                </a:lnTo>
                <a:lnTo>
                  <a:pt x="61" y="104"/>
                </a:lnTo>
                <a:lnTo>
                  <a:pt x="61" y="98"/>
                </a:lnTo>
                <a:lnTo>
                  <a:pt x="57" y="95"/>
                </a:lnTo>
                <a:lnTo>
                  <a:pt x="53" y="95"/>
                </a:lnTo>
                <a:lnTo>
                  <a:pt x="53" y="91"/>
                </a:lnTo>
                <a:lnTo>
                  <a:pt x="63" y="89"/>
                </a:lnTo>
                <a:lnTo>
                  <a:pt x="63" y="85"/>
                </a:lnTo>
                <a:lnTo>
                  <a:pt x="61" y="83"/>
                </a:lnTo>
                <a:lnTo>
                  <a:pt x="55" y="83"/>
                </a:lnTo>
                <a:lnTo>
                  <a:pt x="55" y="73"/>
                </a:lnTo>
                <a:lnTo>
                  <a:pt x="57" y="73"/>
                </a:lnTo>
                <a:lnTo>
                  <a:pt x="63" y="73"/>
                </a:lnTo>
                <a:lnTo>
                  <a:pt x="73" y="71"/>
                </a:lnTo>
                <a:lnTo>
                  <a:pt x="80" y="71"/>
                </a:lnTo>
                <a:lnTo>
                  <a:pt x="80" y="66"/>
                </a:lnTo>
                <a:lnTo>
                  <a:pt x="84" y="68"/>
                </a:lnTo>
                <a:lnTo>
                  <a:pt x="88" y="68"/>
                </a:lnTo>
                <a:lnTo>
                  <a:pt x="90" y="60"/>
                </a:lnTo>
                <a:lnTo>
                  <a:pt x="94" y="62"/>
                </a:lnTo>
                <a:lnTo>
                  <a:pt x="96" y="68"/>
                </a:lnTo>
                <a:lnTo>
                  <a:pt x="99" y="68"/>
                </a:lnTo>
                <a:lnTo>
                  <a:pt x="105" y="73"/>
                </a:lnTo>
                <a:lnTo>
                  <a:pt x="109" y="71"/>
                </a:lnTo>
                <a:lnTo>
                  <a:pt x="113" y="70"/>
                </a:lnTo>
                <a:lnTo>
                  <a:pt x="117" y="66"/>
                </a:lnTo>
                <a:lnTo>
                  <a:pt x="120" y="62"/>
                </a:lnTo>
                <a:lnTo>
                  <a:pt x="124" y="62"/>
                </a:lnTo>
                <a:lnTo>
                  <a:pt x="126" y="60"/>
                </a:lnTo>
                <a:lnTo>
                  <a:pt x="130" y="56"/>
                </a:lnTo>
                <a:lnTo>
                  <a:pt x="134" y="52"/>
                </a:lnTo>
                <a:lnTo>
                  <a:pt x="138" y="50"/>
                </a:lnTo>
                <a:lnTo>
                  <a:pt x="138" y="47"/>
                </a:lnTo>
                <a:lnTo>
                  <a:pt x="134" y="47"/>
                </a:lnTo>
                <a:lnTo>
                  <a:pt x="128" y="47"/>
                </a:lnTo>
                <a:lnTo>
                  <a:pt x="124" y="47"/>
                </a:lnTo>
                <a:lnTo>
                  <a:pt x="122" y="45"/>
                </a:lnTo>
                <a:lnTo>
                  <a:pt x="120" y="43"/>
                </a:lnTo>
                <a:lnTo>
                  <a:pt x="120" y="37"/>
                </a:lnTo>
                <a:lnTo>
                  <a:pt x="120" y="31"/>
                </a:lnTo>
                <a:lnTo>
                  <a:pt x="120" y="29"/>
                </a:lnTo>
                <a:lnTo>
                  <a:pt x="119" y="25"/>
                </a:lnTo>
                <a:lnTo>
                  <a:pt x="117" y="22"/>
                </a:lnTo>
                <a:lnTo>
                  <a:pt x="115" y="18"/>
                </a:lnTo>
                <a:lnTo>
                  <a:pt x="113" y="16"/>
                </a:lnTo>
                <a:lnTo>
                  <a:pt x="115" y="16"/>
                </a:lnTo>
                <a:lnTo>
                  <a:pt x="117" y="16"/>
                </a:lnTo>
                <a:lnTo>
                  <a:pt x="122" y="18"/>
                </a:lnTo>
                <a:lnTo>
                  <a:pt x="126" y="20"/>
                </a:lnTo>
                <a:lnTo>
                  <a:pt x="130" y="20"/>
                </a:lnTo>
                <a:lnTo>
                  <a:pt x="134" y="22"/>
                </a:lnTo>
                <a:lnTo>
                  <a:pt x="138" y="24"/>
                </a:lnTo>
                <a:lnTo>
                  <a:pt x="142" y="24"/>
                </a:lnTo>
                <a:lnTo>
                  <a:pt x="140" y="22"/>
                </a:lnTo>
                <a:lnTo>
                  <a:pt x="140" y="20"/>
                </a:lnTo>
                <a:lnTo>
                  <a:pt x="144" y="18"/>
                </a:lnTo>
                <a:lnTo>
                  <a:pt x="147" y="18"/>
                </a:lnTo>
                <a:lnTo>
                  <a:pt x="151" y="18"/>
                </a:lnTo>
                <a:lnTo>
                  <a:pt x="155" y="18"/>
                </a:lnTo>
                <a:lnTo>
                  <a:pt x="157" y="16"/>
                </a:lnTo>
                <a:lnTo>
                  <a:pt x="161" y="12"/>
                </a:lnTo>
                <a:lnTo>
                  <a:pt x="163" y="10"/>
                </a:lnTo>
                <a:lnTo>
                  <a:pt x="167" y="10"/>
                </a:lnTo>
                <a:lnTo>
                  <a:pt x="168" y="8"/>
                </a:lnTo>
                <a:lnTo>
                  <a:pt x="170" y="4"/>
                </a:lnTo>
                <a:lnTo>
                  <a:pt x="170" y="0"/>
                </a:lnTo>
                <a:lnTo>
                  <a:pt x="172" y="2"/>
                </a:lnTo>
                <a:lnTo>
                  <a:pt x="178" y="2"/>
                </a:lnTo>
                <a:lnTo>
                  <a:pt x="182" y="4"/>
                </a:lnTo>
                <a:lnTo>
                  <a:pt x="182" y="6"/>
                </a:lnTo>
                <a:lnTo>
                  <a:pt x="178" y="10"/>
                </a:lnTo>
                <a:lnTo>
                  <a:pt x="180" y="12"/>
                </a:lnTo>
                <a:lnTo>
                  <a:pt x="184" y="14"/>
                </a:lnTo>
                <a:lnTo>
                  <a:pt x="184" y="16"/>
                </a:lnTo>
                <a:lnTo>
                  <a:pt x="184" y="18"/>
                </a:lnTo>
                <a:lnTo>
                  <a:pt x="186" y="22"/>
                </a:lnTo>
                <a:lnTo>
                  <a:pt x="184" y="24"/>
                </a:lnTo>
                <a:lnTo>
                  <a:pt x="180" y="27"/>
                </a:lnTo>
                <a:lnTo>
                  <a:pt x="178" y="29"/>
                </a:lnTo>
                <a:lnTo>
                  <a:pt x="178" y="37"/>
                </a:lnTo>
                <a:lnTo>
                  <a:pt x="176" y="48"/>
                </a:lnTo>
                <a:lnTo>
                  <a:pt x="178" y="54"/>
                </a:lnTo>
                <a:lnTo>
                  <a:pt x="180" y="56"/>
                </a:lnTo>
                <a:lnTo>
                  <a:pt x="184" y="60"/>
                </a:lnTo>
                <a:lnTo>
                  <a:pt x="186" y="62"/>
                </a:lnTo>
                <a:lnTo>
                  <a:pt x="188" y="64"/>
                </a:lnTo>
                <a:lnTo>
                  <a:pt x="191" y="66"/>
                </a:lnTo>
                <a:lnTo>
                  <a:pt x="193" y="64"/>
                </a:lnTo>
                <a:lnTo>
                  <a:pt x="197" y="62"/>
                </a:lnTo>
                <a:lnTo>
                  <a:pt x="199" y="60"/>
                </a:lnTo>
                <a:lnTo>
                  <a:pt x="201" y="58"/>
                </a:lnTo>
                <a:lnTo>
                  <a:pt x="203" y="56"/>
                </a:lnTo>
                <a:lnTo>
                  <a:pt x="207" y="54"/>
                </a:lnTo>
                <a:lnTo>
                  <a:pt x="211" y="56"/>
                </a:lnTo>
                <a:lnTo>
                  <a:pt x="213" y="56"/>
                </a:lnTo>
                <a:lnTo>
                  <a:pt x="218" y="54"/>
                </a:lnTo>
                <a:lnTo>
                  <a:pt x="226" y="58"/>
                </a:lnTo>
                <a:lnTo>
                  <a:pt x="230" y="52"/>
                </a:lnTo>
                <a:lnTo>
                  <a:pt x="224" y="48"/>
                </a:lnTo>
                <a:lnTo>
                  <a:pt x="226" y="41"/>
                </a:lnTo>
                <a:lnTo>
                  <a:pt x="236" y="45"/>
                </a:lnTo>
                <a:lnTo>
                  <a:pt x="239" y="43"/>
                </a:lnTo>
                <a:lnTo>
                  <a:pt x="241" y="45"/>
                </a:lnTo>
                <a:lnTo>
                  <a:pt x="247" y="45"/>
                </a:lnTo>
                <a:lnTo>
                  <a:pt x="247" y="48"/>
                </a:lnTo>
                <a:lnTo>
                  <a:pt x="251" y="52"/>
                </a:lnTo>
                <a:lnTo>
                  <a:pt x="255" y="52"/>
                </a:lnTo>
                <a:lnTo>
                  <a:pt x="259" y="50"/>
                </a:lnTo>
                <a:lnTo>
                  <a:pt x="264" y="48"/>
                </a:lnTo>
                <a:lnTo>
                  <a:pt x="270" y="52"/>
                </a:lnTo>
                <a:lnTo>
                  <a:pt x="274" y="48"/>
                </a:lnTo>
                <a:lnTo>
                  <a:pt x="278" y="41"/>
                </a:lnTo>
                <a:lnTo>
                  <a:pt x="278" y="33"/>
                </a:lnTo>
                <a:lnTo>
                  <a:pt x="280" y="27"/>
                </a:lnTo>
                <a:lnTo>
                  <a:pt x="282" y="20"/>
                </a:lnTo>
                <a:lnTo>
                  <a:pt x="284" y="14"/>
                </a:lnTo>
                <a:close/>
                <a:moveTo>
                  <a:pt x="326" y="96"/>
                </a:moveTo>
                <a:lnTo>
                  <a:pt x="326" y="100"/>
                </a:lnTo>
                <a:lnTo>
                  <a:pt x="324" y="100"/>
                </a:lnTo>
                <a:lnTo>
                  <a:pt x="322" y="102"/>
                </a:lnTo>
                <a:lnTo>
                  <a:pt x="322" y="98"/>
                </a:lnTo>
                <a:lnTo>
                  <a:pt x="326" y="96"/>
                </a:lnTo>
                <a:close/>
                <a:moveTo>
                  <a:pt x="322" y="102"/>
                </a:moveTo>
                <a:lnTo>
                  <a:pt x="322" y="106"/>
                </a:lnTo>
                <a:lnTo>
                  <a:pt x="318" y="108"/>
                </a:lnTo>
                <a:lnTo>
                  <a:pt x="318" y="110"/>
                </a:lnTo>
                <a:lnTo>
                  <a:pt x="314" y="110"/>
                </a:lnTo>
                <a:lnTo>
                  <a:pt x="314" y="108"/>
                </a:lnTo>
                <a:lnTo>
                  <a:pt x="316" y="108"/>
                </a:lnTo>
                <a:lnTo>
                  <a:pt x="318" y="104"/>
                </a:lnTo>
                <a:lnTo>
                  <a:pt x="322" y="102"/>
                </a:lnTo>
                <a:close/>
                <a:moveTo>
                  <a:pt x="295" y="75"/>
                </a:moveTo>
                <a:lnTo>
                  <a:pt x="295" y="77"/>
                </a:lnTo>
                <a:lnTo>
                  <a:pt x="297" y="81"/>
                </a:lnTo>
                <a:lnTo>
                  <a:pt x="301" y="81"/>
                </a:lnTo>
                <a:lnTo>
                  <a:pt x="307" y="79"/>
                </a:lnTo>
                <a:lnTo>
                  <a:pt x="299" y="89"/>
                </a:lnTo>
                <a:lnTo>
                  <a:pt x="297" y="95"/>
                </a:lnTo>
                <a:lnTo>
                  <a:pt x="299" y="102"/>
                </a:lnTo>
                <a:lnTo>
                  <a:pt x="307" y="110"/>
                </a:lnTo>
                <a:lnTo>
                  <a:pt x="303" y="110"/>
                </a:lnTo>
                <a:lnTo>
                  <a:pt x="301" y="110"/>
                </a:lnTo>
                <a:lnTo>
                  <a:pt x="297" y="104"/>
                </a:lnTo>
                <a:lnTo>
                  <a:pt x="293" y="96"/>
                </a:lnTo>
                <a:lnTo>
                  <a:pt x="289" y="96"/>
                </a:lnTo>
                <a:lnTo>
                  <a:pt x="289" y="98"/>
                </a:lnTo>
                <a:lnTo>
                  <a:pt x="286" y="98"/>
                </a:lnTo>
                <a:lnTo>
                  <a:pt x="286" y="100"/>
                </a:lnTo>
                <a:lnTo>
                  <a:pt x="286" y="102"/>
                </a:lnTo>
                <a:lnTo>
                  <a:pt x="287" y="108"/>
                </a:lnTo>
                <a:lnTo>
                  <a:pt x="286" y="104"/>
                </a:lnTo>
                <a:lnTo>
                  <a:pt x="284" y="98"/>
                </a:lnTo>
                <a:lnTo>
                  <a:pt x="280" y="98"/>
                </a:lnTo>
                <a:lnTo>
                  <a:pt x="274" y="100"/>
                </a:lnTo>
                <a:lnTo>
                  <a:pt x="278" y="96"/>
                </a:lnTo>
                <a:lnTo>
                  <a:pt x="280" y="95"/>
                </a:lnTo>
                <a:lnTo>
                  <a:pt x="284" y="93"/>
                </a:lnTo>
                <a:lnTo>
                  <a:pt x="286" y="87"/>
                </a:lnTo>
                <a:lnTo>
                  <a:pt x="287" y="83"/>
                </a:lnTo>
                <a:lnTo>
                  <a:pt x="289" y="77"/>
                </a:lnTo>
                <a:lnTo>
                  <a:pt x="295" y="75"/>
                </a:lnTo>
                <a:close/>
                <a:moveTo>
                  <a:pt x="301" y="66"/>
                </a:moveTo>
                <a:lnTo>
                  <a:pt x="301" y="66"/>
                </a:lnTo>
                <a:lnTo>
                  <a:pt x="303" y="68"/>
                </a:lnTo>
                <a:lnTo>
                  <a:pt x="301" y="70"/>
                </a:lnTo>
                <a:lnTo>
                  <a:pt x="299" y="70"/>
                </a:lnTo>
                <a:lnTo>
                  <a:pt x="299" y="68"/>
                </a:lnTo>
                <a:lnTo>
                  <a:pt x="301" y="66"/>
                </a:lnTo>
                <a:close/>
              </a:path>
            </a:pathLst>
          </a:custGeom>
          <a:solidFill>
            <a:srgbClr val="339966"/>
          </a:solidFill>
          <a:ln w="2520">
            <a:solidFill>
              <a:srgbClr val="C0C0C0"/>
            </a:solidFill>
            <a:round/>
            <a:headEnd/>
            <a:tailEnd/>
          </a:ln>
        </p:spPr>
        <p:txBody>
          <a:bodyPr wrap="none" anchor="ctr"/>
          <a:lstStyle/>
          <a:p>
            <a:endParaRPr lang="en-US"/>
          </a:p>
        </p:txBody>
      </p:sp>
      <p:sp>
        <p:nvSpPr>
          <p:cNvPr id="30942" name="Freeform 224"/>
          <p:cNvSpPr>
            <a:spLocks noChangeArrowheads="1"/>
          </p:cNvSpPr>
          <p:nvPr/>
        </p:nvSpPr>
        <p:spPr bwMode="auto">
          <a:xfrm>
            <a:off x="4219575" y="4843463"/>
            <a:ext cx="207963" cy="228600"/>
          </a:xfrm>
          <a:custGeom>
            <a:avLst/>
            <a:gdLst>
              <a:gd name="T0" fmla="*/ 2147483647 w 123"/>
              <a:gd name="T1" fmla="*/ 2147483647 h 144"/>
              <a:gd name="T2" fmla="*/ 2147483647 w 123"/>
              <a:gd name="T3" fmla="*/ 2147483647 h 144"/>
              <a:gd name="T4" fmla="*/ 2147483647 w 123"/>
              <a:gd name="T5" fmla="*/ 2147483647 h 144"/>
              <a:gd name="T6" fmla="*/ 2147483647 w 123"/>
              <a:gd name="T7" fmla="*/ 2147483647 h 144"/>
              <a:gd name="T8" fmla="*/ 2147483647 w 123"/>
              <a:gd name="T9" fmla="*/ 2147483647 h 144"/>
              <a:gd name="T10" fmla="*/ 2147483647 w 123"/>
              <a:gd name="T11" fmla="*/ 2147483647 h 144"/>
              <a:gd name="T12" fmla="*/ 2147483647 w 123"/>
              <a:gd name="T13" fmla="*/ 2147483647 h 144"/>
              <a:gd name="T14" fmla="*/ 2147483647 w 123"/>
              <a:gd name="T15" fmla="*/ 2147483647 h 144"/>
              <a:gd name="T16" fmla="*/ 2147483647 w 123"/>
              <a:gd name="T17" fmla="*/ 2147483647 h 144"/>
              <a:gd name="T18" fmla="*/ 2147483647 w 123"/>
              <a:gd name="T19" fmla="*/ 2147483647 h 144"/>
              <a:gd name="T20" fmla="*/ 2147483647 w 123"/>
              <a:gd name="T21" fmla="*/ 2147483647 h 144"/>
              <a:gd name="T22" fmla="*/ 2147483647 w 123"/>
              <a:gd name="T23" fmla="*/ 2147483647 h 144"/>
              <a:gd name="T24" fmla="*/ 2147483647 w 123"/>
              <a:gd name="T25" fmla="*/ 2147483647 h 144"/>
              <a:gd name="T26" fmla="*/ 2147483647 w 123"/>
              <a:gd name="T27" fmla="*/ 2147483647 h 144"/>
              <a:gd name="T28" fmla="*/ 2147483647 w 123"/>
              <a:gd name="T29" fmla="*/ 2147483647 h 144"/>
              <a:gd name="T30" fmla="*/ 2147483647 w 123"/>
              <a:gd name="T31" fmla="*/ 2147483647 h 144"/>
              <a:gd name="T32" fmla="*/ 2147483647 w 123"/>
              <a:gd name="T33" fmla="*/ 2147483647 h 144"/>
              <a:gd name="T34" fmla="*/ 2147483647 w 123"/>
              <a:gd name="T35" fmla="*/ 2147483647 h 144"/>
              <a:gd name="T36" fmla="*/ 2147483647 w 123"/>
              <a:gd name="T37" fmla="*/ 2147483647 h 144"/>
              <a:gd name="T38" fmla="*/ 2147483647 w 123"/>
              <a:gd name="T39" fmla="*/ 2147483647 h 144"/>
              <a:gd name="T40" fmla="*/ 2147483647 w 123"/>
              <a:gd name="T41" fmla="*/ 2147483647 h 144"/>
              <a:gd name="T42" fmla="*/ 2147483647 w 123"/>
              <a:gd name="T43" fmla="*/ 2147483647 h 144"/>
              <a:gd name="T44" fmla="*/ 2147483647 w 123"/>
              <a:gd name="T45" fmla="*/ 2147483647 h 144"/>
              <a:gd name="T46" fmla="*/ 2147483647 w 123"/>
              <a:gd name="T47" fmla="*/ 2147483647 h 144"/>
              <a:gd name="T48" fmla="*/ 2147483647 w 123"/>
              <a:gd name="T49" fmla="*/ 2147483647 h 144"/>
              <a:gd name="T50" fmla="*/ 2147483647 w 123"/>
              <a:gd name="T51" fmla="*/ 2147483647 h 144"/>
              <a:gd name="T52" fmla="*/ 2147483647 w 123"/>
              <a:gd name="T53" fmla="*/ 2147483647 h 144"/>
              <a:gd name="T54" fmla="*/ 2147483647 w 123"/>
              <a:gd name="T55" fmla="*/ 2147483647 h 144"/>
              <a:gd name="T56" fmla="*/ 2147483647 w 123"/>
              <a:gd name="T57" fmla="*/ 2147483647 h 144"/>
              <a:gd name="T58" fmla="*/ 2147483647 w 123"/>
              <a:gd name="T59" fmla="*/ 2147483647 h 144"/>
              <a:gd name="T60" fmla="*/ 2147483647 w 123"/>
              <a:gd name="T61" fmla="*/ 2147483647 h 144"/>
              <a:gd name="T62" fmla="*/ 2147483647 w 123"/>
              <a:gd name="T63" fmla="*/ 2147483647 h 144"/>
              <a:gd name="T64" fmla="*/ 2147483647 w 123"/>
              <a:gd name="T65" fmla="*/ 2147483647 h 144"/>
              <a:gd name="T66" fmla="*/ 2147483647 w 123"/>
              <a:gd name="T67" fmla="*/ 0 h 144"/>
              <a:gd name="T68" fmla="*/ 2147483647 w 123"/>
              <a:gd name="T69" fmla="*/ 2147483647 h 144"/>
              <a:gd name="T70" fmla="*/ 2147483647 w 123"/>
              <a:gd name="T71" fmla="*/ 2147483647 h 144"/>
              <a:gd name="T72" fmla="*/ 2147483647 w 123"/>
              <a:gd name="T73" fmla="*/ 2147483647 h 144"/>
              <a:gd name="T74" fmla="*/ 2147483647 w 123"/>
              <a:gd name="T75" fmla="*/ 2147483647 h 144"/>
              <a:gd name="T76" fmla="*/ 0 w 123"/>
              <a:gd name="T77" fmla="*/ 2147483647 h 1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3"/>
              <a:gd name="T118" fmla="*/ 0 h 144"/>
              <a:gd name="T119" fmla="*/ 123 w 123"/>
              <a:gd name="T120" fmla="*/ 144 h 14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3" h="144">
                <a:moveTo>
                  <a:pt x="0" y="117"/>
                </a:moveTo>
                <a:lnTo>
                  <a:pt x="2" y="119"/>
                </a:lnTo>
                <a:lnTo>
                  <a:pt x="8" y="127"/>
                </a:lnTo>
                <a:lnTo>
                  <a:pt x="10" y="133"/>
                </a:lnTo>
                <a:lnTo>
                  <a:pt x="10" y="137"/>
                </a:lnTo>
                <a:lnTo>
                  <a:pt x="8" y="141"/>
                </a:lnTo>
                <a:lnTo>
                  <a:pt x="8" y="142"/>
                </a:lnTo>
                <a:lnTo>
                  <a:pt x="10" y="144"/>
                </a:lnTo>
                <a:lnTo>
                  <a:pt x="12" y="144"/>
                </a:lnTo>
                <a:lnTo>
                  <a:pt x="15" y="144"/>
                </a:lnTo>
                <a:lnTo>
                  <a:pt x="17" y="142"/>
                </a:lnTo>
                <a:lnTo>
                  <a:pt x="25" y="141"/>
                </a:lnTo>
                <a:lnTo>
                  <a:pt x="29" y="137"/>
                </a:lnTo>
                <a:lnTo>
                  <a:pt x="37" y="133"/>
                </a:lnTo>
                <a:lnTo>
                  <a:pt x="42" y="127"/>
                </a:lnTo>
                <a:lnTo>
                  <a:pt x="42" y="125"/>
                </a:lnTo>
                <a:lnTo>
                  <a:pt x="42" y="123"/>
                </a:lnTo>
                <a:lnTo>
                  <a:pt x="44" y="123"/>
                </a:lnTo>
                <a:lnTo>
                  <a:pt x="46" y="119"/>
                </a:lnTo>
                <a:lnTo>
                  <a:pt x="50" y="121"/>
                </a:lnTo>
                <a:lnTo>
                  <a:pt x="52" y="123"/>
                </a:lnTo>
                <a:lnTo>
                  <a:pt x="56" y="123"/>
                </a:lnTo>
                <a:lnTo>
                  <a:pt x="60" y="123"/>
                </a:lnTo>
                <a:lnTo>
                  <a:pt x="65" y="123"/>
                </a:lnTo>
                <a:lnTo>
                  <a:pt x="69" y="125"/>
                </a:lnTo>
                <a:lnTo>
                  <a:pt x="73" y="125"/>
                </a:lnTo>
                <a:lnTo>
                  <a:pt x="75" y="125"/>
                </a:lnTo>
                <a:lnTo>
                  <a:pt x="75" y="114"/>
                </a:lnTo>
                <a:lnTo>
                  <a:pt x="77" y="106"/>
                </a:lnTo>
                <a:lnTo>
                  <a:pt x="79" y="104"/>
                </a:lnTo>
                <a:lnTo>
                  <a:pt x="83" y="104"/>
                </a:lnTo>
                <a:lnTo>
                  <a:pt x="85" y="98"/>
                </a:lnTo>
                <a:lnTo>
                  <a:pt x="88" y="91"/>
                </a:lnTo>
                <a:lnTo>
                  <a:pt x="92" y="85"/>
                </a:lnTo>
                <a:lnTo>
                  <a:pt x="98" y="81"/>
                </a:lnTo>
                <a:lnTo>
                  <a:pt x="104" y="79"/>
                </a:lnTo>
                <a:lnTo>
                  <a:pt x="109" y="77"/>
                </a:lnTo>
                <a:lnTo>
                  <a:pt x="111" y="75"/>
                </a:lnTo>
                <a:lnTo>
                  <a:pt x="115" y="73"/>
                </a:lnTo>
                <a:lnTo>
                  <a:pt x="121" y="71"/>
                </a:lnTo>
                <a:lnTo>
                  <a:pt x="123" y="68"/>
                </a:lnTo>
                <a:lnTo>
                  <a:pt x="121" y="68"/>
                </a:lnTo>
                <a:lnTo>
                  <a:pt x="117" y="64"/>
                </a:lnTo>
                <a:lnTo>
                  <a:pt x="115" y="64"/>
                </a:lnTo>
                <a:lnTo>
                  <a:pt x="111" y="62"/>
                </a:lnTo>
                <a:lnTo>
                  <a:pt x="108" y="60"/>
                </a:lnTo>
                <a:lnTo>
                  <a:pt x="108" y="58"/>
                </a:lnTo>
                <a:lnTo>
                  <a:pt x="106" y="54"/>
                </a:lnTo>
                <a:lnTo>
                  <a:pt x="108" y="48"/>
                </a:lnTo>
                <a:lnTo>
                  <a:pt x="106" y="46"/>
                </a:lnTo>
                <a:lnTo>
                  <a:pt x="104" y="45"/>
                </a:lnTo>
                <a:lnTo>
                  <a:pt x="102" y="43"/>
                </a:lnTo>
                <a:lnTo>
                  <a:pt x="100" y="41"/>
                </a:lnTo>
                <a:lnTo>
                  <a:pt x="98" y="37"/>
                </a:lnTo>
                <a:lnTo>
                  <a:pt x="98" y="35"/>
                </a:lnTo>
                <a:lnTo>
                  <a:pt x="96" y="33"/>
                </a:lnTo>
                <a:lnTo>
                  <a:pt x="90" y="29"/>
                </a:lnTo>
                <a:lnTo>
                  <a:pt x="86" y="29"/>
                </a:lnTo>
                <a:lnTo>
                  <a:pt x="85" y="27"/>
                </a:lnTo>
                <a:lnTo>
                  <a:pt x="83" y="25"/>
                </a:lnTo>
                <a:lnTo>
                  <a:pt x="79" y="20"/>
                </a:lnTo>
                <a:lnTo>
                  <a:pt x="75" y="16"/>
                </a:lnTo>
                <a:lnTo>
                  <a:pt x="75" y="12"/>
                </a:lnTo>
                <a:lnTo>
                  <a:pt x="73" y="8"/>
                </a:lnTo>
                <a:lnTo>
                  <a:pt x="69" y="4"/>
                </a:lnTo>
                <a:lnTo>
                  <a:pt x="69" y="0"/>
                </a:lnTo>
                <a:lnTo>
                  <a:pt x="65" y="0"/>
                </a:lnTo>
                <a:lnTo>
                  <a:pt x="63" y="4"/>
                </a:lnTo>
                <a:lnTo>
                  <a:pt x="60" y="4"/>
                </a:lnTo>
                <a:lnTo>
                  <a:pt x="56" y="4"/>
                </a:lnTo>
                <a:lnTo>
                  <a:pt x="54" y="8"/>
                </a:lnTo>
                <a:lnTo>
                  <a:pt x="52" y="6"/>
                </a:lnTo>
                <a:lnTo>
                  <a:pt x="23" y="10"/>
                </a:lnTo>
                <a:lnTo>
                  <a:pt x="14" y="10"/>
                </a:lnTo>
                <a:lnTo>
                  <a:pt x="14" y="62"/>
                </a:lnTo>
                <a:lnTo>
                  <a:pt x="0" y="62"/>
                </a:lnTo>
                <a:lnTo>
                  <a:pt x="0" y="117"/>
                </a:lnTo>
                <a:close/>
              </a:path>
            </a:pathLst>
          </a:custGeom>
          <a:solidFill>
            <a:srgbClr val="EAEAEA"/>
          </a:solidFill>
          <a:ln w="2520">
            <a:solidFill>
              <a:srgbClr val="C0C0C0"/>
            </a:solidFill>
            <a:round/>
            <a:headEnd/>
            <a:tailEnd/>
          </a:ln>
        </p:spPr>
        <p:txBody>
          <a:bodyPr wrap="none" anchor="ctr"/>
          <a:lstStyle/>
          <a:p>
            <a:endParaRPr lang="en-US"/>
          </a:p>
        </p:txBody>
      </p:sp>
      <p:sp>
        <p:nvSpPr>
          <p:cNvPr id="30943" name="Freeform 225"/>
          <p:cNvSpPr>
            <a:spLocks noChangeArrowheads="1"/>
          </p:cNvSpPr>
          <p:nvPr/>
        </p:nvSpPr>
        <p:spPr bwMode="auto">
          <a:xfrm>
            <a:off x="4137025" y="3235325"/>
            <a:ext cx="85725" cy="82550"/>
          </a:xfrm>
          <a:custGeom>
            <a:avLst/>
            <a:gdLst>
              <a:gd name="T0" fmla="*/ 2147483647 w 50"/>
              <a:gd name="T1" fmla="*/ 2147483647 h 52"/>
              <a:gd name="T2" fmla="*/ 2147483647 w 50"/>
              <a:gd name="T3" fmla="*/ 2147483647 h 52"/>
              <a:gd name="T4" fmla="*/ 2147483647 w 50"/>
              <a:gd name="T5" fmla="*/ 2147483647 h 52"/>
              <a:gd name="T6" fmla="*/ 2147483647 w 50"/>
              <a:gd name="T7" fmla="*/ 2147483647 h 52"/>
              <a:gd name="T8" fmla="*/ 2147483647 w 50"/>
              <a:gd name="T9" fmla="*/ 2147483647 h 52"/>
              <a:gd name="T10" fmla="*/ 2147483647 w 50"/>
              <a:gd name="T11" fmla="*/ 2147483647 h 52"/>
              <a:gd name="T12" fmla="*/ 2147483647 w 50"/>
              <a:gd name="T13" fmla="*/ 2147483647 h 52"/>
              <a:gd name="T14" fmla="*/ 2147483647 w 50"/>
              <a:gd name="T15" fmla="*/ 2147483647 h 52"/>
              <a:gd name="T16" fmla="*/ 2147483647 w 50"/>
              <a:gd name="T17" fmla="*/ 2147483647 h 52"/>
              <a:gd name="T18" fmla="*/ 2147483647 w 50"/>
              <a:gd name="T19" fmla="*/ 2147483647 h 52"/>
              <a:gd name="T20" fmla="*/ 2147483647 w 50"/>
              <a:gd name="T21" fmla="*/ 2147483647 h 52"/>
              <a:gd name="T22" fmla="*/ 2147483647 w 50"/>
              <a:gd name="T23" fmla="*/ 2147483647 h 52"/>
              <a:gd name="T24" fmla="*/ 2147483647 w 50"/>
              <a:gd name="T25" fmla="*/ 2147483647 h 52"/>
              <a:gd name="T26" fmla="*/ 2147483647 w 50"/>
              <a:gd name="T27" fmla="*/ 2147483647 h 52"/>
              <a:gd name="T28" fmla="*/ 2147483647 w 50"/>
              <a:gd name="T29" fmla="*/ 2147483647 h 52"/>
              <a:gd name="T30" fmla="*/ 2147483647 w 50"/>
              <a:gd name="T31" fmla="*/ 2147483647 h 52"/>
              <a:gd name="T32" fmla="*/ 2147483647 w 50"/>
              <a:gd name="T33" fmla="*/ 2147483647 h 52"/>
              <a:gd name="T34" fmla="*/ 2147483647 w 50"/>
              <a:gd name="T35" fmla="*/ 2147483647 h 52"/>
              <a:gd name="T36" fmla="*/ 2147483647 w 50"/>
              <a:gd name="T37" fmla="*/ 2147483647 h 52"/>
              <a:gd name="T38" fmla="*/ 2147483647 w 50"/>
              <a:gd name="T39" fmla="*/ 2147483647 h 52"/>
              <a:gd name="T40" fmla="*/ 2147483647 w 50"/>
              <a:gd name="T41" fmla="*/ 2147483647 h 52"/>
              <a:gd name="T42" fmla="*/ 2147483647 w 50"/>
              <a:gd name="T43" fmla="*/ 2147483647 h 52"/>
              <a:gd name="T44" fmla="*/ 2147483647 w 50"/>
              <a:gd name="T45" fmla="*/ 2147483647 h 52"/>
              <a:gd name="T46" fmla="*/ 2147483647 w 50"/>
              <a:gd name="T47" fmla="*/ 2147483647 h 52"/>
              <a:gd name="T48" fmla="*/ 2147483647 w 50"/>
              <a:gd name="T49" fmla="*/ 2147483647 h 52"/>
              <a:gd name="T50" fmla="*/ 2147483647 w 50"/>
              <a:gd name="T51" fmla="*/ 2147483647 h 52"/>
              <a:gd name="T52" fmla="*/ 2147483647 w 50"/>
              <a:gd name="T53" fmla="*/ 2147483647 h 52"/>
              <a:gd name="T54" fmla="*/ 2147483647 w 50"/>
              <a:gd name="T55" fmla="*/ 2147483647 h 52"/>
              <a:gd name="T56" fmla="*/ 2147483647 w 50"/>
              <a:gd name="T57" fmla="*/ 2147483647 h 52"/>
              <a:gd name="T58" fmla="*/ 2147483647 w 50"/>
              <a:gd name="T59" fmla="*/ 0 h 52"/>
              <a:gd name="T60" fmla="*/ 0 w 50"/>
              <a:gd name="T61" fmla="*/ 2147483647 h 52"/>
              <a:gd name="T62" fmla="*/ 0 w 50"/>
              <a:gd name="T63" fmla="*/ 2147483647 h 52"/>
              <a:gd name="T64" fmla="*/ 2147483647 w 50"/>
              <a:gd name="T65" fmla="*/ 2147483647 h 52"/>
              <a:gd name="T66" fmla="*/ 2147483647 w 50"/>
              <a:gd name="T67" fmla="*/ 2147483647 h 52"/>
              <a:gd name="T68" fmla="*/ 2147483647 w 50"/>
              <a:gd name="T69" fmla="*/ 2147483647 h 52"/>
              <a:gd name="T70" fmla="*/ 2147483647 w 50"/>
              <a:gd name="T71" fmla="*/ 2147483647 h 52"/>
              <a:gd name="T72" fmla="*/ 2147483647 w 50"/>
              <a:gd name="T73" fmla="*/ 2147483647 h 52"/>
              <a:gd name="T74" fmla="*/ 2147483647 w 50"/>
              <a:gd name="T75" fmla="*/ 2147483647 h 52"/>
              <a:gd name="T76" fmla="*/ 2147483647 w 50"/>
              <a:gd name="T77" fmla="*/ 2147483647 h 52"/>
              <a:gd name="T78" fmla="*/ 2147483647 w 50"/>
              <a:gd name="T79" fmla="*/ 2147483647 h 52"/>
              <a:gd name="T80" fmla="*/ 2147483647 w 50"/>
              <a:gd name="T81" fmla="*/ 2147483647 h 52"/>
              <a:gd name="T82" fmla="*/ 2147483647 w 50"/>
              <a:gd name="T83" fmla="*/ 2147483647 h 52"/>
              <a:gd name="T84" fmla="*/ 2147483647 w 50"/>
              <a:gd name="T85" fmla="*/ 2147483647 h 52"/>
              <a:gd name="T86" fmla="*/ 2147483647 w 50"/>
              <a:gd name="T87" fmla="*/ 2147483647 h 52"/>
              <a:gd name="T88" fmla="*/ 2147483647 w 50"/>
              <a:gd name="T89" fmla="*/ 2147483647 h 52"/>
              <a:gd name="T90" fmla="*/ 2147483647 w 50"/>
              <a:gd name="T91" fmla="*/ 2147483647 h 52"/>
              <a:gd name="T92" fmla="*/ 2147483647 w 50"/>
              <a:gd name="T93" fmla="*/ 2147483647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0"/>
              <a:gd name="T142" fmla="*/ 0 h 52"/>
              <a:gd name="T143" fmla="*/ 50 w 50"/>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0" h="52">
                <a:moveTo>
                  <a:pt x="35" y="52"/>
                </a:moveTo>
                <a:lnTo>
                  <a:pt x="35" y="46"/>
                </a:lnTo>
                <a:lnTo>
                  <a:pt x="37" y="40"/>
                </a:lnTo>
                <a:lnTo>
                  <a:pt x="38" y="39"/>
                </a:lnTo>
                <a:lnTo>
                  <a:pt x="40" y="39"/>
                </a:lnTo>
                <a:lnTo>
                  <a:pt x="42" y="35"/>
                </a:lnTo>
                <a:lnTo>
                  <a:pt x="44" y="33"/>
                </a:lnTo>
                <a:lnTo>
                  <a:pt x="48" y="33"/>
                </a:lnTo>
                <a:lnTo>
                  <a:pt x="50" y="31"/>
                </a:lnTo>
                <a:lnTo>
                  <a:pt x="46" y="27"/>
                </a:lnTo>
                <a:lnTo>
                  <a:pt x="44" y="25"/>
                </a:lnTo>
                <a:lnTo>
                  <a:pt x="46" y="23"/>
                </a:lnTo>
                <a:lnTo>
                  <a:pt x="50" y="21"/>
                </a:lnTo>
                <a:lnTo>
                  <a:pt x="48" y="19"/>
                </a:lnTo>
                <a:lnTo>
                  <a:pt x="46" y="16"/>
                </a:lnTo>
                <a:lnTo>
                  <a:pt x="46" y="14"/>
                </a:lnTo>
                <a:lnTo>
                  <a:pt x="46" y="12"/>
                </a:lnTo>
                <a:lnTo>
                  <a:pt x="40" y="12"/>
                </a:lnTo>
                <a:lnTo>
                  <a:pt x="35" y="10"/>
                </a:lnTo>
                <a:lnTo>
                  <a:pt x="33" y="8"/>
                </a:lnTo>
                <a:lnTo>
                  <a:pt x="31" y="8"/>
                </a:lnTo>
                <a:lnTo>
                  <a:pt x="27" y="6"/>
                </a:lnTo>
                <a:lnTo>
                  <a:pt x="21" y="6"/>
                </a:lnTo>
                <a:lnTo>
                  <a:pt x="15" y="8"/>
                </a:lnTo>
                <a:lnTo>
                  <a:pt x="12" y="4"/>
                </a:lnTo>
                <a:lnTo>
                  <a:pt x="10" y="6"/>
                </a:lnTo>
                <a:lnTo>
                  <a:pt x="8" y="6"/>
                </a:lnTo>
                <a:lnTo>
                  <a:pt x="6" y="2"/>
                </a:lnTo>
                <a:lnTo>
                  <a:pt x="2" y="0"/>
                </a:lnTo>
                <a:lnTo>
                  <a:pt x="0" y="4"/>
                </a:lnTo>
                <a:lnTo>
                  <a:pt x="0" y="6"/>
                </a:lnTo>
                <a:lnTo>
                  <a:pt x="2" y="8"/>
                </a:lnTo>
                <a:lnTo>
                  <a:pt x="4" y="12"/>
                </a:lnTo>
                <a:lnTo>
                  <a:pt x="8" y="19"/>
                </a:lnTo>
                <a:lnTo>
                  <a:pt x="8" y="21"/>
                </a:lnTo>
                <a:lnTo>
                  <a:pt x="8" y="23"/>
                </a:lnTo>
                <a:lnTo>
                  <a:pt x="14" y="29"/>
                </a:lnTo>
                <a:lnTo>
                  <a:pt x="19" y="35"/>
                </a:lnTo>
                <a:lnTo>
                  <a:pt x="23" y="40"/>
                </a:lnTo>
                <a:lnTo>
                  <a:pt x="23" y="44"/>
                </a:lnTo>
                <a:lnTo>
                  <a:pt x="27" y="44"/>
                </a:lnTo>
                <a:lnTo>
                  <a:pt x="29" y="44"/>
                </a:lnTo>
                <a:lnTo>
                  <a:pt x="31" y="46"/>
                </a:lnTo>
                <a:lnTo>
                  <a:pt x="33" y="48"/>
                </a:lnTo>
                <a:lnTo>
                  <a:pt x="35" y="50"/>
                </a:lnTo>
                <a:lnTo>
                  <a:pt x="35" y="52"/>
                </a:lnTo>
                <a:close/>
              </a:path>
            </a:pathLst>
          </a:custGeom>
          <a:solidFill>
            <a:srgbClr val="FFCC00"/>
          </a:solidFill>
          <a:ln w="2520">
            <a:solidFill>
              <a:srgbClr val="C0C0C0"/>
            </a:solidFill>
            <a:round/>
            <a:headEnd/>
            <a:tailEnd/>
          </a:ln>
        </p:spPr>
        <p:txBody>
          <a:bodyPr wrap="none" anchor="ctr"/>
          <a:lstStyle/>
          <a:p>
            <a:endParaRPr lang="en-US"/>
          </a:p>
        </p:txBody>
      </p:sp>
      <p:sp>
        <p:nvSpPr>
          <p:cNvPr id="30944" name="Freeform 226"/>
          <p:cNvSpPr>
            <a:spLocks noChangeArrowheads="1"/>
          </p:cNvSpPr>
          <p:nvPr/>
        </p:nvSpPr>
        <p:spPr bwMode="auto">
          <a:xfrm>
            <a:off x="2312988" y="4660900"/>
            <a:ext cx="258762" cy="295275"/>
          </a:xfrm>
          <a:custGeom>
            <a:avLst/>
            <a:gdLst>
              <a:gd name="T0" fmla="*/ 2147483647 w 152"/>
              <a:gd name="T1" fmla="*/ 2147483647 h 186"/>
              <a:gd name="T2" fmla="*/ 2147483647 w 152"/>
              <a:gd name="T3" fmla="*/ 2147483647 h 186"/>
              <a:gd name="T4" fmla="*/ 2147483647 w 152"/>
              <a:gd name="T5" fmla="*/ 2147483647 h 186"/>
              <a:gd name="T6" fmla="*/ 2147483647 w 152"/>
              <a:gd name="T7" fmla="*/ 2147483647 h 186"/>
              <a:gd name="T8" fmla="*/ 2147483647 w 152"/>
              <a:gd name="T9" fmla="*/ 2147483647 h 186"/>
              <a:gd name="T10" fmla="*/ 2147483647 w 152"/>
              <a:gd name="T11" fmla="*/ 2147483647 h 186"/>
              <a:gd name="T12" fmla="*/ 2147483647 w 152"/>
              <a:gd name="T13" fmla="*/ 2147483647 h 186"/>
              <a:gd name="T14" fmla="*/ 2147483647 w 152"/>
              <a:gd name="T15" fmla="*/ 2147483647 h 186"/>
              <a:gd name="T16" fmla="*/ 2147483647 w 152"/>
              <a:gd name="T17" fmla="*/ 2147483647 h 186"/>
              <a:gd name="T18" fmla="*/ 2147483647 w 152"/>
              <a:gd name="T19" fmla="*/ 2147483647 h 186"/>
              <a:gd name="T20" fmla="*/ 2147483647 w 152"/>
              <a:gd name="T21" fmla="*/ 2147483647 h 186"/>
              <a:gd name="T22" fmla="*/ 2147483647 w 152"/>
              <a:gd name="T23" fmla="*/ 2147483647 h 186"/>
              <a:gd name="T24" fmla="*/ 2147483647 w 152"/>
              <a:gd name="T25" fmla="*/ 2147483647 h 186"/>
              <a:gd name="T26" fmla="*/ 2147483647 w 152"/>
              <a:gd name="T27" fmla="*/ 2147483647 h 186"/>
              <a:gd name="T28" fmla="*/ 2147483647 w 152"/>
              <a:gd name="T29" fmla="*/ 2147483647 h 186"/>
              <a:gd name="T30" fmla="*/ 2147483647 w 152"/>
              <a:gd name="T31" fmla="*/ 2147483647 h 186"/>
              <a:gd name="T32" fmla="*/ 2147483647 w 152"/>
              <a:gd name="T33" fmla="*/ 2147483647 h 186"/>
              <a:gd name="T34" fmla="*/ 2147483647 w 152"/>
              <a:gd name="T35" fmla="*/ 2147483647 h 186"/>
              <a:gd name="T36" fmla="*/ 2147483647 w 152"/>
              <a:gd name="T37" fmla="*/ 2147483647 h 186"/>
              <a:gd name="T38" fmla="*/ 2147483647 w 152"/>
              <a:gd name="T39" fmla="*/ 2147483647 h 186"/>
              <a:gd name="T40" fmla="*/ 2147483647 w 152"/>
              <a:gd name="T41" fmla="*/ 2147483647 h 186"/>
              <a:gd name="T42" fmla="*/ 2147483647 w 152"/>
              <a:gd name="T43" fmla="*/ 2147483647 h 186"/>
              <a:gd name="T44" fmla="*/ 2147483647 w 152"/>
              <a:gd name="T45" fmla="*/ 2147483647 h 186"/>
              <a:gd name="T46" fmla="*/ 2147483647 w 152"/>
              <a:gd name="T47" fmla="*/ 2147483647 h 186"/>
              <a:gd name="T48" fmla="*/ 2147483647 w 152"/>
              <a:gd name="T49" fmla="*/ 2147483647 h 186"/>
              <a:gd name="T50" fmla="*/ 2147483647 w 152"/>
              <a:gd name="T51" fmla="*/ 2147483647 h 186"/>
              <a:gd name="T52" fmla="*/ 2147483647 w 152"/>
              <a:gd name="T53" fmla="*/ 2147483647 h 186"/>
              <a:gd name="T54" fmla="*/ 2147483647 w 152"/>
              <a:gd name="T55" fmla="*/ 2147483647 h 186"/>
              <a:gd name="T56" fmla="*/ 2147483647 w 152"/>
              <a:gd name="T57" fmla="*/ 2147483647 h 186"/>
              <a:gd name="T58" fmla="*/ 2147483647 w 152"/>
              <a:gd name="T59" fmla="*/ 2147483647 h 186"/>
              <a:gd name="T60" fmla="*/ 2147483647 w 152"/>
              <a:gd name="T61" fmla="*/ 2147483647 h 186"/>
              <a:gd name="T62" fmla="*/ 2147483647 w 152"/>
              <a:gd name="T63" fmla="*/ 2147483647 h 186"/>
              <a:gd name="T64" fmla="*/ 2147483647 w 152"/>
              <a:gd name="T65" fmla="*/ 2147483647 h 186"/>
              <a:gd name="T66" fmla="*/ 2147483647 w 152"/>
              <a:gd name="T67" fmla="*/ 2147483647 h 186"/>
              <a:gd name="T68" fmla="*/ 2147483647 w 152"/>
              <a:gd name="T69" fmla="*/ 2147483647 h 186"/>
              <a:gd name="T70" fmla="*/ 2147483647 w 152"/>
              <a:gd name="T71" fmla="*/ 2147483647 h 186"/>
              <a:gd name="T72" fmla="*/ 2147483647 w 152"/>
              <a:gd name="T73" fmla="*/ 2147483647 h 186"/>
              <a:gd name="T74" fmla="*/ 2147483647 w 152"/>
              <a:gd name="T75" fmla="*/ 2147483647 h 186"/>
              <a:gd name="T76" fmla="*/ 2147483647 w 152"/>
              <a:gd name="T77" fmla="*/ 2147483647 h 186"/>
              <a:gd name="T78" fmla="*/ 2147483647 w 152"/>
              <a:gd name="T79" fmla="*/ 2147483647 h 186"/>
              <a:gd name="T80" fmla="*/ 2147483647 w 152"/>
              <a:gd name="T81" fmla="*/ 2147483647 h 186"/>
              <a:gd name="T82" fmla="*/ 2147483647 w 152"/>
              <a:gd name="T83" fmla="*/ 2147483647 h 186"/>
              <a:gd name="T84" fmla="*/ 2147483647 w 152"/>
              <a:gd name="T85" fmla="*/ 0 h 186"/>
              <a:gd name="T86" fmla="*/ 2147483647 w 152"/>
              <a:gd name="T87" fmla="*/ 2147483647 h 186"/>
              <a:gd name="T88" fmla="*/ 2147483647 w 152"/>
              <a:gd name="T89" fmla="*/ 2147483647 h 186"/>
              <a:gd name="T90" fmla="*/ 2147483647 w 152"/>
              <a:gd name="T91" fmla="*/ 2147483647 h 186"/>
              <a:gd name="T92" fmla="*/ 2147483647 w 152"/>
              <a:gd name="T93" fmla="*/ 2147483647 h 186"/>
              <a:gd name="T94" fmla="*/ 2147483647 w 152"/>
              <a:gd name="T95" fmla="*/ 2147483647 h 186"/>
              <a:gd name="T96" fmla="*/ 2147483647 w 152"/>
              <a:gd name="T97" fmla="*/ 2147483647 h 186"/>
              <a:gd name="T98" fmla="*/ 0 w 152"/>
              <a:gd name="T99" fmla="*/ 2147483647 h 186"/>
              <a:gd name="T100" fmla="*/ 2147483647 w 152"/>
              <a:gd name="T101" fmla="*/ 2147483647 h 186"/>
              <a:gd name="T102" fmla="*/ 2147483647 w 152"/>
              <a:gd name="T103" fmla="*/ 2147483647 h 186"/>
              <a:gd name="T104" fmla="*/ 2147483647 w 152"/>
              <a:gd name="T105" fmla="*/ 2147483647 h 186"/>
              <a:gd name="T106" fmla="*/ 2147483647 w 152"/>
              <a:gd name="T107" fmla="*/ 2147483647 h 186"/>
              <a:gd name="T108" fmla="*/ 2147483647 w 152"/>
              <a:gd name="T109" fmla="*/ 2147483647 h 186"/>
              <a:gd name="T110" fmla="*/ 2147483647 w 152"/>
              <a:gd name="T111" fmla="*/ 2147483647 h 186"/>
              <a:gd name="T112" fmla="*/ 2147483647 w 152"/>
              <a:gd name="T113" fmla="*/ 2147483647 h 186"/>
              <a:gd name="T114" fmla="*/ 2147483647 w 152"/>
              <a:gd name="T115" fmla="*/ 2147483647 h 186"/>
              <a:gd name="T116" fmla="*/ 2147483647 w 152"/>
              <a:gd name="T117" fmla="*/ 2147483647 h 1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2"/>
              <a:gd name="T178" fmla="*/ 0 h 186"/>
              <a:gd name="T179" fmla="*/ 152 w 152"/>
              <a:gd name="T180" fmla="*/ 186 h 1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2" h="186">
                <a:moveTo>
                  <a:pt x="8" y="79"/>
                </a:moveTo>
                <a:lnTo>
                  <a:pt x="12" y="83"/>
                </a:lnTo>
                <a:lnTo>
                  <a:pt x="14" y="85"/>
                </a:lnTo>
                <a:lnTo>
                  <a:pt x="18" y="87"/>
                </a:lnTo>
                <a:lnTo>
                  <a:pt x="10" y="85"/>
                </a:lnTo>
                <a:lnTo>
                  <a:pt x="10" y="87"/>
                </a:lnTo>
                <a:lnTo>
                  <a:pt x="10" y="92"/>
                </a:lnTo>
                <a:lnTo>
                  <a:pt x="2" y="104"/>
                </a:lnTo>
                <a:lnTo>
                  <a:pt x="4" y="112"/>
                </a:lnTo>
                <a:lnTo>
                  <a:pt x="6" y="117"/>
                </a:lnTo>
                <a:lnTo>
                  <a:pt x="12" y="125"/>
                </a:lnTo>
                <a:lnTo>
                  <a:pt x="16" y="129"/>
                </a:lnTo>
                <a:lnTo>
                  <a:pt x="18" y="133"/>
                </a:lnTo>
                <a:lnTo>
                  <a:pt x="18" y="137"/>
                </a:lnTo>
                <a:lnTo>
                  <a:pt x="19" y="144"/>
                </a:lnTo>
                <a:lnTo>
                  <a:pt x="21" y="150"/>
                </a:lnTo>
                <a:lnTo>
                  <a:pt x="23" y="156"/>
                </a:lnTo>
                <a:lnTo>
                  <a:pt x="25" y="163"/>
                </a:lnTo>
                <a:lnTo>
                  <a:pt x="25" y="169"/>
                </a:lnTo>
                <a:lnTo>
                  <a:pt x="27" y="179"/>
                </a:lnTo>
                <a:lnTo>
                  <a:pt x="33" y="183"/>
                </a:lnTo>
                <a:lnTo>
                  <a:pt x="42" y="175"/>
                </a:lnTo>
                <a:lnTo>
                  <a:pt x="46" y="177"/>
                </a:lnTo>
                <a:lnTo>
                  <a:pt x="54" y="179"/>
                </a:lnTo>
                <a:lnTo>
                  <a:pt x="62" y="179"/>
                </a:lnTo>
                <a:lnTo>
                  <a:pt x="64" y="181"/>
                </a:lnTo>
                <a:lnTo>
                  <a:pt x="67" y="186"/>
                </a:lnTo>
                <a:lnTo>
                  <a:pt x="69" y="186"/>
                </a:lnTo>
                <a:lnTo>
                  <a:pt x="71" y="181"/>
                </a:lnTo>
                <a:lnTo>
                  <a:pt x="75" y="177"/>
                </a:lnTo>
                <a:lnTo>
                  <a:pt x="75" y="179"/>
                </a:lnTo>
                <a:lnTo>
                  <a:pt x="94" y="177"/>
                </a:lnTo>
                <a:lnTo>
                  <a:pt x="102" y="160"/>
                </a:lnTo>
                <a:lnTo>
                  <a:pt x="102" y="156"/>
                </a:lnTo>
                <a:lnTo>
                  <a:pt x="104" y="152"/>
                </a:lnTo>
                <a:lnTo>
                  <a:pt x="106" y="146"/>
                </a:lnTo>
                <a:lnTo>
                  <a:pt x="110" y="140"/>
                </a:lnTo>
                <a:lnTo>
                  <a:pt x="113" y="135"/>
                </a:lnTo>
                <a:lnTo>
                  <a:pt x="129" y="135"/>
                </a:lnTo>
                <a:lnTo>
                  <a:pt x="140" y="137"/>
                </a:lnTo>
                <a:lnTo>
                  <a:pt x="146" y="142"/>
                </a:lnTo>
                <a:lnTo>
                  <a:pt x="150" y="142"/>
                </a:lnTo>
                <a:lnTo>
                  <a:pt x="146" y="138"/>
                </a:lnTo>
                <a:lnTo>
                  <a:pt x="150" y="131"/>
                </a:lnTo>
                <a:lnTo>
                  <a:pt x="152" y="121"/>
                </a:lnTo>
                <a:lnTo>
                  <a:pt x="152" y="117"/>
                </a:lnTo>
                <a:lnTo>
                  <a:pt x="152" y="113"/>
                </a:lnTo>
                <a:lnTo>
                  <a:pt x="148" y="110"/>
                </a:lnTo>
                <a:lnTo>
                  <a:pt x="144" y="106"/>
                </a:lnTo>
                <a:lnTo>
                  <a:pt x="142" y="102"/>
                </a:lnTo>
                <a:lnTo>
                  <a:pt x="140" y="98"/>
                </a:lnTo>
                <a:lnTo>
                  <a:pt x="140" y="92"/>
                </a:lnTo>
                <a:lnTo>
                  <a:pt x="142" y="89"/>
                </a:lnTo>
                <a:lnTo>
                  <a:pt x="123" y="90"/>
                </a:lnTo>
                <a:lnTo>
                  <a:pt x="123" y="89"/>
                </a:lnTo>
                <a:lnTo>
                  <a:pt x="121" y="83"/>
                </a:lnTo>
                <a:lnTo>
                  <a:pt x="117" y="77"/>
                </a:lnTo>
                <a:lnTo>
                  <a:pt x="117" y="73"/>
                </a:lnTo>
                <a:lnTo>
                  <a:pt x="121" y="69"/>
                </a:lnTo>
                <a:lnTo>
                  <a:pt x="123" y="67"/>
                </a:lnTo>
                <a:lnTo>
                  <a:pt x="121" y="64"/>
                </a:lnTo>
                <a:lnTo>
                  <a:pt x="119" y="58"/>
                </a:lnTo>
                <a:lnTo>
                  <a:pt x="117" y="52"/>
                </a:lnTo>
                <a:lnTo>
                  <a:pt x="115" y="48"/>
                </a:lnTo>
                <a:lnTo>
                  <a:pt x="112" y="46"/>
                </a:lnTo>
                <a:lnTo>
                  <a:pt x="108" y="48"/>
                </a:lnTo>
                <a:lnTo>
                  <a:pt x="102" y="46"/>
                </a:lnTo>
                <a:lnTo>
                  <a:pt x="98" y="44"/>
                </a:lnTo>
                <a:lnTo>
                  <a:pt x="92" y="42"/>
                </a:lnTo>
                <a:lnTo>
                  <a:pt x="89" y="41"/>
                </a:lnTo>
                <a:lnTo>
                  <a:pt x="85" y="37"/>
                </a:lnTo>
                <a:lnTo>
                  <a:pt x="83" y="35"/>
                </a:lnTo>
                <a:lnTo>
                  <a:pt x="77" y="31"/>
                </a:lnTo>
                <a:lnTo>
                  <a:pt x="73" y="27"/>
                </a:lnTo>
                <a:lnTo>
                  <a:pt x="67" y="25"/>
                </a:lnTo>
                <a:lnTo>
                  <a:pt x="64" y="27"/>
                </a:lnTo>
                <a:lnTo>
                  <a:pt x="60" y="25"/>
                </a:lnTo>
                <a:lnTo>
                  <a:pt x="58" y="25"/>
                </a:lnTo>
                <a:lnTo>
                  <a:pt x="54" y="21"/>
                </a:lnTo>
                <a:lnTo>
                  <a:pt x="52" y="18"/>
                </a:lnTo>
                <a:lnTo>
                  <a:pt x="54" y="10"/>
                </a:lnTo>
                <a:lnTo>
                  <a:pt x="56" y="4"/>
                </a:lnTo>
                <a:lnTo>
                  <a:pt x="54" y="0"/>
                </a:lnTo>
                <a:lnTo>
                  <a:pt x="48" y="0"/>
                </a:lnTo>
                <a:lnTo>
                  <a:pt x="41" y="2"/>
                </a:lnTo>
                <a:lnTo>
                  <a:pt x="33" y="4"/>
                </a:lnTo>
                <a:lnTo>
                  <a:pt x="25" y="12"/>
                </a:lnTo>
                <a:lnTo>
                  <a:pt x="19" y="19"/>
                </a:lnTo>
                <a:lnTo>
                  <a:pt x="16" y="21"/>
                </a:lnTo>
                <a:lnTo>
                  <a:pt x="14" y="21"/>
                </a:lnTo>
                <a:lnTo>
                  <a:pt x="14" y="23"/>
                </a:lnTo>
                <a:lnTo>
                  <a:pt x="14" y="25"/>
                </a:lnTo>
                <a:lnTo>
                  <a:pt x="12" y="27"/>
                </a:lnTo>
                <a:lnTo>
                  <a:pt x="8" y="27"/>
                </a:lnTo>
                <a:lnTo>
                  <a:pt x="6" y="27"/>
                </a:lnTo>
                <a:lnTo>
                  <a:pt x="2" y="25"/>
                </a:lnTo>
                <a:lnTo>
                  <a:pt x="0" y="27"/>
                </a:lnTo>
                <a:lnTo>
                  <a:pt x="8" y="42"/>
                </a:lnTo>
                <a:lnTo>
                  <a:pt x="4" y="52"/>
                </a:lnTo>
                <a:lnTo>
                  <a:pt x="4" y="56"/>
                </a:lnTo>
                <a:lnTo>
                  <a:pt x="4" y="62"/>
                </a:lnTo>
                <a:lnTo>
                  <a:pt x="6" y="67"/>
                </a:lnTo>
                <a:lnTo>
                  <a:pt x="8" y="69"/>
                </a:lnTo>
                <a:lnTo>
                  <a:pt x="6" y="71"/>
                </a:lnTo>
                <a:lnTo>
                  <a:pt x="6" y="75"/>
                </a:lnTo>
                <a:lnTo>
                  <a:pt x="8" y="77"/>
                </a:lnTo>
                <a:lnTo>
                  <a:pt x="8" y="79"/>
                </a:lnTo>
                <a:close/>
                <a:moveTo>
                  <a:pt x="37" y="127"/>
                </a:moveTo>
                <a:lnTo>
                  <a:pt x="39" y="129"/>
                </a:lnTo>
                <a:lnTo>
                  <a:pt x="39" y="133"/>
                </a:lnTo>
                <a:lnTo>
                  <a:pt x="39" y="135"/>
                </a:lnTo>
                <a:lnTo>
                  <a:pt x="39" y="137"/>
                </a:lnTo>
                <a:lnTo>
                  <a:pt x="37" y="135"/>
                </a:lnTo>
                <a:lnTo>
                  <a:pt x="35" y="131"/>
                </a:lnTo>
                <a:lnTo>
                  <a:pt x="37" y="127"/>
                </a:lnTo>
                <a:close/>
              </a:path>
            </a:pathLst>
          </a:custGeom>
          <a:solidFill>
            <a:srgbClr val="EAEAEA"/>
          </a:solidFill>
          <a:ln w="2520">
            <a:solidFill>
              <a:srgbClr val="C0C0C0"/>
            </a:solidFill>
            <a:round/>
            <a:headEnd/>
            <a:tailEnd/>
          </a:ln>
        </p:spPr>
        <p:txBody>
          <a:bodyPr wrap="none" anchor="ctr"/>
          <a:lstStyle/>
          <a:p>
            <a:endParaRPr lang="en-US"/>
          </a:p>
        </p:txBody>
      </p:sp>
      <p:sp>
        <p:nvSpPr>
          <p:cNvPr id="30945" name="Freeform 227"/>
          <p:cNvSpPr>
            <a:spLocks noChangeArrowheads="1"/>
          </p:cNvSpPr>
          <p:nvPr/>
        </p:nvSpPr>
        <p:spPr bwMode="auto">
          <a:xfrm>
            <a:off x="5697538" y="3702050"/>
            <a:ext cx="66675" cy="30163"/>
          </a:xfrm>
          <a:custGeom>
            <a:avLst/>
            <a:gdLst>
              <a:gd name="T0" fmla="*/ 0 w 39"/>
              <a:gd name="T1" fmla="*/ 2147483647 h 19"/>
              <a:gd name="T2" fmla="*/ 0 w 39"/>
              <a:gd name="T3" fmla="*/ 2147483647 h 19"/>
              <a:gd name="T4" fmla="*/ 2147483647 w 39"/>
              <a:gd name="T5" fmla="*/ 2147483647 h 19"/>
              <a:gd name="T6" fmla="*/ 2147483647 w 39"/>
              <a:gd name="T7" fmla="*/ 2147483647 h 19"/>
              <a:gd name="T8" fmla="*/ 2147483647 w 39"/>
              <a:gd name="T9" fmla="*/ 2147483647 h 19"/>
              <a:gd name="T10" fmla="*/ 2147483647 w 39"/>
              <a:gd name="T11" fmla="*/ 2147483647 h 19"/>
              <a:gd name="T12" fmla="*/ 2147483647 w 39"/>
              <a:gd name="T13" fmla="*/ 2147483647 h 19"/>
              <a:gd name="T14" fmla="*/ 2147483647 w 39"/>
              <a:gd name="T15" fmla="*/ 2147483647 h 19"/>
              <a:gd name="T16" fmla="*/ 2147483647 w 39"/>
              <a:gd name="T17" fmla="*/ 2147483647 h 19"/>
              <a:gd name="T18" fmla="*/ 2147483647 w 39"/>
              <a:gd name="T19" fmla="*/ 2147483647 h 19"/>
              <a:gd name="T20" fmla="*/ 2147483647 w 39"/>
              <a:gd name="T21" fmla="*/ 2147483647 h 19"/>
              <a:gd name="T22" fmla="*/ 2147483647 w 39"/>
              <a:gd name="T23" fmla="*/ 2147483647 h 19"/>
              <a:gd name="T24" fmla="*/ 2147483647 w 39"/>
              <a:gd name="T25" fmla="*/ 0 h 19"/>
              <a:gd name="T26" fmla="*/ 2147483647 w 39"/>
              <a:gd name="T27" fmla="*/ 0 h 19"/>
              <a:gd name="T28" fmla="*/ 2147483647 w 39"/>
              <a:gd name="T29" fmla="*/ 2147483647 h 19"/>
              <a:gd name="T30" fmla="*/ 0 w 39"/>
              <a:gd name="T31" fmla="*/ 2147483647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19"/>
              <a:gd name="T50" fmla="*/ 39 w 39"/>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19">
                <a:moveTo>
                  <a:pt x="0" y="9"/>
                </a:moveTo>
                <a:lnTo>
                  <a:pt x="0" y="15"/>
                </a:lnTo>
                <a:lnTo>
                  <a:pt x="4" y="19"/>
                </a:lnTo>
                <a:lnTo>
                  <a:pt x="10" y="19"/>
                </a:lnTo>
                <a:lnTo>
                  <a:pt x="16" y="17"/>
                </a:lnTo>
                <a:lnTo>
                  <a:pt x="23" y="19"/>
                </a:lnTo>
                <a:lnTo>
                  <a:pt x="35" y="19"/>
                </a:lnTo>
                <a:lnTo>
                  <a:pt x="39" y="17"/>
                </a:lnTo>
                <a:lnTo>
                  <a:pt x="39" y="11"/>
                </a:lnTo>
                <a:lnTo>
                  <a:pt x="35" y="2"/>
                </a:lnTo>
                <a:lnTo>
                  <a:pt x="27" y="2"/>
                </a:lnTo>
                <a:lnTo>
                  <a:pt x="22" y="2"/>
                </a:lnTo>
                <a:lnTo>
                  <a:pt x="16" y="0"/>
                </a:lnTo>
                <a:lnTo>
                  <a:pt x="8" y="0"/>
                </a:lnTo>
                <a:lnTo>
                  <a:pt x="4" y="2"/>
                </a:lnTo>
                <a:lnTo>
                  <a:pt x="0" y="9"/>
                </a:lnTo>
                <a:close/>
              </a:path>
            </a:pathLst>
          </a:custGeom>
          <a:solidFill>
            <a:srgbClr val="EAEAEA"/>
          </a:solidFill>
          <a:ln w="2520">
            <a:solidFill>
              <a:srgbClr val="C0C0C0"/>
            </a:solidFill>
            <a:round/>
            <a:headEnd/>
            <a:tailEnd/>
          </a:ln>
        </p:spPr>
        <p:txBody>
          <a:bodyPr wrap="none" anchor="ctr"/>
          <a:lstStyle/>
          <a:p>
            <a:endParaRPr lang="en-US"/>
          </a:p>
        </p:txBody>
      </p:sp>
      <p:sp>
        <p:nvSpPr>
          <p:cNvPr id="30946" name="Freeform 228"/>
          <p:cNvSpPr>
            <a:spLocks noChangeArrowheads="1"/>
          </p:cNvSpPr>
          <p:nvPr/>
        </p:nvSpPr>
        <p:spPr bwMode="auto">
          <a:xfrm>
            <a:off x="3816350" y="4086225"/>
            <a:ext cx="61913" cy="163513"/>
          </a:xfrm>
          <a:custGeom>
            <a:avLst/>
            <a:gdLst>
              <a:gd name="T0" fmla="*/ 2147483647 w 36"/>
              <a:gd name="T1" fmla="*/ 2147483647 h 103"/>
              <a:gd name="T2" fmla="*/ 2147483647 w 36"/>
              <a:gd name="T3" fmla="*/ 2147483647 h 103"/>
              <a:gd name="T4" fmla="*/ 2147483647 w 36"/>
              <a:gd name="T5" fmla="*/ 2147483647 h 103"/>
              <a:gd name="T6" fmla="*/ 2147483647 w 36"/>
              <a:gd name="T7" fmla="*/ 2147483647 h 103"/>
              <a:gd name="T8" fmla="*/ 2147483647 w 36"/>
              <a:gd name="T9" fmla="*/ 2147483647 h 103"/>
              <a:gd name="T10" fmla="*/ 2147483647 w 36"/>
              <a:gd name="T11" fmla="*/ 2147483647 h 103"/>
              <a:gd name="T12" fmla="*/ 2147483647 w 36"/>
              <a:gd name="T13" fmla="*/ 2147483647 h 103"/>
              <a:gd name="T14" fmla="*/ 2147483647 w 36"/>
              <a:gd name="T15" fmla="*/ 2147483647 h 103"/>
              <a:gd name="T16" fmla="*/ 2147483647 w 36"/>
              <a:gd name="T17" fmla="*/ 2147483647 h 103"/>
              <a:gd name="T18" fmla="*/ 2147483647 w 36"/>
              <a:gd name="T19" fmla="*/ 2147483647 h 103"/>
              <a:gd name="T20" fmla="*/ 2147483647 w 36"/>
              <a:gd name="T21" fmla="*/ 2147483647 h 103"/>
              <a:gd name="T22" fmla="*/ 2147483647 w 36"/>
              <a:gd name="T23" fmla="*/ 2147483647 h 103"/>
              <a:gd name="T24" fmla="*/ 2147483647 w 36"/>
              <a:gd name="T25" fmla="*/ 2147483647 h 103"/>
              <a:gd name="T26" fmla="*/ 2147483647 w 36"/>
              <a:gd name="T27" fmla="*/ 2147483647 h 103"/>
              <a:gd name="T28" fmla="*/ 2147483647 w 36"/>
              <a:gd name="T29" fmla="*/ 2147483647 h 103"/>
              <a:gd name="T30" fmla="*/ 2147483647 w 36"/>
              <a:gd name="T31" fmla="*/ 0 h 103"/>
              <a:gd name="T32" fmla="*/ 2147483647 w 36"/>
              <a:gd name="T33" fmla="*/ 0 h 103"/>
              <a:gd name="T34" fmla="*/ 2147483647 w 36"/>
              <a:gd name="T35" fmla="*/ 2147483647 h 103"/>
              <a:gd name="T36" fmla="*/ 2147483647 w 36"/>
              <a:gd name="T37" fmla="*/ 2147483647 h 103"/>
              <a:gd name="T38" fmla="*/ 2147483647 w 36"/>
              <a:gd name="T39" fmla="*/ 2147483647 h 103"/>
              <a:gd name="T40" fmla="*/ 2147483647 w 36"/>
              <a:gd name="T41" fmla="*/ 2147483647 h 103"/>
              <a:gd name="T42" fmla="*/ 0 w 36"/>
              <a:gd name="T43" fmla="*/ 2147483647 h 103"/>
              <a:gd name="T44" fmla="*/ 2147483647 w 36"/>
              <a:gd name="T45" fmla="*/ 2147483647 h 103"/>
              <a:gd name="T46" fmla="*/ 2147483647 w 36"/>
              <a:gd name="T47" fmla="*/ 2147483647 h 103"/>
              <a:gd name="T48" fmla="*/ 2147483647 w 36"/>
              <a:gd name="T49" fmla="*/ 2147483647 h 103"/>
              <a:gd name="T50" fmla="*/ 2147483647 w 36"/>
              <a:gd name="T51" fmla="*/ 2147483647 h 103"/>
              <a:gd name="T52" fmla="*/ 2147483647 w 36"/>
              <a:gd name="T53" fmla="*/ 2147483647 h 103"/>
              <a:gd name="T54" fmla="*/ 2147483647 w 36"/>
              <a:gd name="T55" fmla="*/ 2147483647 h 103"/>
              <a:gd name="T56" fmla="*/ 2147483647 w 36"/>
              <a:gd name="T57" fmla="*/ 2147483647 h 103"/>
              <a:gd name="T58" fmla="*/ 2147483647 w 36"/>
              <a:gd name="T59" fmla="*/ 2147483647 h 103"/>
              <a:gd name="T60" fmla="*/ 2147483647 w 36"/>
              <a:gd name="T61" fmla="*/ 2147483647 h 103"/>
              <a:gd name="T62" fmla="*/ 2147483647 w 36"/>
              <a:gd name="T63" fmla="*/ 2147483647 h 1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
              <a:gd name="T97" fmla="*/ 0 h 103"/>
              <a:gd name="T98" fmla="*/ 36 w 36"/>
              <a:gd name="T99" fmla="*/ 103 h 1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 h="103">
                <a:moveTo>
                  <a:pt x="15" y="101"/>
                </a:moveTo>
                <a:lnTo>
                  <a:pt x="19" y="99"/>
                </a:lnTo>
                <a:lnTo>
                  <a:pt x="25" y="99"/>
                </a:lnTo>
                <a:lnTo>
                  <a:pt x="25" y="94"/>
                </a:lnTo>
                <a:lnTo>
                  <a:pt x="27" y="88"/>
                </a:lnTo>
                <a:lnTo>
                  <a:pt x="27" y="84"/>
                </a:lnTo>
                <a:lnTo>
                  <a:pt x="25" y="78"/>
                </a:lnTo>
                <a:lnTo>
                  <a:pt x="25" y="71"/>
                </a:lnTo>
                <a:lnTo>
                  <a:pt x="25" y="61"/>
                </a:lnTo>
                <a:lnTo>
                  <a:pt x="25" y="57"/>
                </a:lnTo>
                <a:lnTo>
                  <a:pt x="27" y="57"/>
                </a:lnTo>
                <a:lnTo>
                  <a:pt x="29" y="57"/>
                </a:lnTo>
                <a:lnTo>
                  <a:pt x="29" y="55"/>
                </a:lnTo>
                <a:lnTo>
                  <a:pt x="29" y="53"/>
                </a:lnTo>
                <a:lnTo>
                  <a:pt x="29" y="49"/>
                </a:lnTo>
                <a:lnTo>
                  <a:pt x="31" y="48"/>
                </a:lnTo>
                <a:lnTo>
                  <a:pt x="31" y="44"/>
                </a:lnTo>
                <a:lnTo>
                  <a:pt x="31" y="40"/>
                </a:lnTo>
                <a:lnTo>
                  <a:pt x="33" y="36"/>
                </a:lnTo>
                <a:lnTo>
                  <a:pt x="35" y="34"/>
                </a:lnTo>
                <a:lnTo>
                  <a:pt x="35" y="32"/>
                </a:lnTo>
                <a:lnTo>
                  <a:pt x="35" y="26"/>
                </a:lnTo>
                <a:lnTo>
                  <a:pt x="36" y="23"/>
                </a:lnTo>
                <a:lnTo>
                  <a:pt x="33" y="19"/>
                </a:lnTo>
                <a:lnTo>
                  <a:pt x="31" y="17"/>
                </a:lnTo>
                <a:lnTo>
                  <a:pt x="31" y="15"/>
                </a:lnTo>
                <a:lnTo>
                  <a:pt x="33" y="11"/>
                </a:lnTo>
                <a:lnTo>
                  <a:pt x="33" y="7"/>
                </a:lnTo>
                <a:lnTo>
                  <a:pt x="25" y="5"/>
                </a:lnTo>
                <a:lnTo>
                  <a:pt x="25" y="3"/>
                </a:lnTo>
                <a:lnTo>
                  <a:pt x="23" y="0"/>
                </a:lnTo>
                <a:lnTo>
                  <a:pt x="19" y="0"/>
                </a:lnTo>
                <a:lnTo>
                  <a:pt x="17" y="0"/>
                </a:lnTo>
                <a:lnTo>
                  <a:pt x="13" y="5"/>
                </a:lnTo>
                <a:lnTo>
                  <a:pt x="13" y="7"/>
                </a:lnTo>
                <a:lnTo>
                  <a:pt x="12" y="9"/>
                </a:lnTo>
                <a:lnTo>
                  <a:pt x="8" y="11"/>
                </a:lnTo>
                <a:lnTo>
                  <a:pt x="6" y="13"/>
                </a:lnTo>
                <a:lnTo>
                  <a:pt x="6" y="15"/>
                </a:lnTo>
                <a:lnTo>
                  <a:pt x="4" y="17"/>
                </a:lnTo>
                <a:lnTo>
                  <a:pt x="2" y="17"/>
                </a:lnTo>
                <a:lnTo>
                  <a:pt x="0" y="28"/>
                </a:lnTo>
                <a:lnTo>
                  <a:pt x="10" y="32"/>
                </a:lnTo>
                <a:lnTo>
                  <a:pt x="12" y="34"/>
                </a:lnTo>
                <a:lnTo>
                  <a:pt x="10" y="40"/>
                </a:lnTo>
                <a:lnTo>
                  <a:pt x="12" y="46"/>
                </a:lnTo>
                <a:lnTo>
                  <a:pt x="12" y="48"/>
                </a:lnTo>
                <a:lnTo>
                  <a:pt x="12" y="49"/>
                </a:lnTo>
                <a:lnTo>
                  <a:pt x="12" y="55"/>
                </a:lnTo>
                <a:lnTo>
                  <a:pt x="12" y="63"/>
                </a:lnTo>
                <a:lnTo>
                  <a:pt x="12" y="67"/>
                </a:lnTo>
                <a:lnTo>
                  <a:pt x="12" y="72"/>
                </a:lnTo>
                <a:lnTo>
                  <a:pt x="12" y="78"/>
                </a:lnTo>
                <a:lnTo>
                  <a:pt x="10" y="82"/>
                </a:lnTo>
                <a:lnTo>
                  <a:pt x="10" y="86"/>
                </a:lnTo>
                <a:lnTo>
                  <a:pt x="12" y="92"/>
                </a:lnTo>
                <a:lnTo>
                  <a:pt x="12" y="96"/>
                </a:lnTo>
                <a:lnTo>
                  <a:pt x="13" y="97"/>
                </a:lnTo>
                <a:lnTo>
                  <a:pt x="13" y="99"/>
                </a:lnTo>
                <a:lnTo>
                  <a:pt x="13" y="103"/>
                </a:lnTo>
                <a:lnTo>
                  <a:pt x="15" y="101"/>
                </a:lnTo>
                <a:close/>
              </a:path>
            </a:pathLst>
          </a:custGeom>
          <a:solidFill>
            <a:srgbClr val="EAEAEA"/>
          </a:solidFill>
          <a:ln w="2520">
            <a:solidFill>
              <a:srgbClr val="C0C0C0"/>
            </a:solidFill>
            <a:round/>
            <a:headEnd/>
            <a:tailEnd/>
          </a:ln>
        </p:spPr>
        <p:txBody>
          <a:bodyPr wrap="none" anchor="ctr"/>
          <a:lstStyle/>
          <a:p>
            <a:endParaRPr lang="en-US"/>
          </a:p>
        </p:txBody>
      </p:sp>
      <p:sp>
        <p:nvSpPr>
          <p:cNvPr id="30947" name="Freeform 229"/>
          <p:cNvSpPr>
            <a:spLocks noChangeArrowheads="1"/>
          </p:cNvSpPr>
          <p:nvPr/>
        </p:nvSpPr>
        <p:spPr bwMode="auto">
          <a:xfrm>
            <a:off x="4325938" y="2903538"/>
            <a:ext cx="158750" cy="136525"/>
          </a:xfrm>
          <a:custGeom>
            <a:avLst/>
            <a:gdLst>
              <a:gd name="T0" fmla="*/ 2147483647 w 93"/>
              <a:gd name="T1" fmla="*/ 2147483647 h 86"/>
              <a:gd name="T2" fmla="*/ 2147483647 w 93"/>
              <a:gd name="T3" fmla="*/ 2147483647 h 86"/>
              <a:gd name="T4" fmla="*/ 2147483647 w 93"/>
              <a:gd name="T5" fmla="*/ 2147483647 h 86"/>
              <a:gd name="T6" fmla="*/ 2147483647 w 93"/>
              <a:gd name="T7" fmla="*/ 2147483647 h 86"/>
              <a:gd name="T8" fmla="*/ 2147483647 w 93"/>
              <a:gd name="T9" fmla="*/ 2147483647 h 86"/>
              <a:gd name="T10" fmla="*/ 2147483647 w 93"/>
              <a:gd name="T11" fmla="*/ 2147483647 h 86"/>
              <a:gd name="T12" fmla="*/ 2147483647 w 93"/>
              <a:gd name="T13" fmla="*/ 2147483647 h 86"/>
              <a:gd name="T14" fmla="*/ 2147483647 w 93"/>
              <a:gd name="T15" fmla="*/ 2147483647 h 86"/>
              <a:gd name="T16" fmla="*/ 2147483647 w 93"/>
              <a:gd name="T17" fmla="*/ 2147483647 h 86"/>
              <a:gd name="T18" fmla="*/ 2147483647 w 93"/>
              <a:gd name="T19" fmla="*/ 2147483647 h 86"/>
              <a:gd name="T20" fmla="*/ 2147483647 w 93"/>
              <a:gd name="T21" fmla="*/ 2147483647 h 86"/>
              <a:gd name="T22" fmla="*/ 2147483647 w 93"/>
              <a:gd name="T23" fmla="*/ 2147483647 h 86"/>
              <a:gd name="T24" fmla="*/ 2147483647 w 93"/>
              <a:gd name="T25" fmla="*/ 2147483647 h 86"/>
              <a:gd name="T26" fmla="*/ 2147483647 w 93"/>
              <a:gd name="T27" fmla="*/ 2147483647 h 86"/>
              <a:gd name="T28" fmla="*/ 2147483647 w 93"/>
              <a:gd name="T29" fmla="*/ 2147483647 h 86"/>
              <a:gd name="T30" fmla="*/ 2147483647 w 93"/>
              <a:gd name="T31" fmla="*/ 2147483647 h 86"/>
              <a:gd name="T32" fmla="*/ 2147483647 w 93"/>
              <a:gd name="T33" fmla="*/ 2147483647 h 86"/>
              <a:gd name="T34" fmla="*/ 2147483647 w 93"/>
              <a:gd name="T35" fmla="*/ 2147483647 h 86"/>
              <a:gd name="T36" fmla="*/ 2147483647 w 93"/>
              <a:gd name="T37" fmla="*/ 2147483647 h 86"/>
              <a:gd name="T38" fmla="*/ 2147483647 w 93"/>
              <a:gd name="T39" fmla="*/ 2147483647 h 86"/>
              <a:gd name="T40" fmla="*/ 2147483647 w 93"/>
              <a:gd name="T41" fmla="*/ 2147483647 h 86"/>
              <a:gd name="T42" fmla="*/ 2147483647 w 93"/>
              <a:gd name="T43" fmla="*/ 2147483647 h 86"/>
              <a:gd name="T44" fmla="*/ 2147483647 w 93"/>
              <a:gd name="T45" fmla="*/ 2147483647 h 86"/>
              <a:gd name="T46" fmla="*/ 2147483647 w 93"/>
              <a:gd name="T47" fmla="*/ 2147483647 h 86"/>
              <a:gd name="T48" fmla="*/ 2147483647 w 93"/>
              <a:gd name="T49" fmla="*/ 2147483647 h 86"/>
              <a:gd name="T50" fmla="*/ 2147483647 w 93"/>
              <a:gd name="T51" fmla="*/ 2147483647 h 86"/>
              <a:gd name="T52" fmla="*/ 2147483647 w 93"/>
              <a:gd name="T53" fmla="*/ 2147483647 h 86"/>
              <a:gd name="T54" fmla="*/ 2147483647 w 93"/>
              <a:gd name="T55" fmla="*/ 2147483647 h 86"/>
              <a:gd name="T56" fmla="*/ 2147483647 w 93"/>
              <a:gd name="T57" fmla="*/ 2147483647 h 86"/>
              <a:gd name="T58" fmla="*/ 2147483647 w 93"/>
              <a:gd name="T59" fmla="*/ 2147483647 h 86"/>
              <a:gd name="T60" fmla="*/ 2147483647 w 93"/>
              <a:gd name="T61" fmla="*/ 2147483647 h 86"/>
              <a:gd name="T62" fmla="*/ 2147483647 w 93"/>
              <a:gd name="T63" fmla="*/ 2147483647 h 86"/>
              <a:gd name="T64" fmla="*/ 2147483647 w 93"/>
              <a:gd name="T65" fmla="*/ 2147483647 h 86"/>
              <a:gd name="T66" fmla="*/ 0 w 93"/>
              <a:gd name="T67" fmla="*/ 2147483647 h 86"/>
              <a:gd name="T68" fmla="*/ 0 w 93"/>
              <a:gd name="T69" fmla="*/ 2147483647 h 86"/>
              <a:gd name="T70" fmla="*/ 2147483647 w 93"/>
              <a:gd name="T71" fmla="*/ 2147483647 h 86"/>
              <a:gd name="T72" fmla="*/ 0 w 93"/>
              <a:gd name="T73" fmla="*/ 2147483647 h 86"/>
              <a:gd name="T74" fmla="*/ 2147483647 w 93"/>
              <a:gd name="T75" fmla="*/ 2147483647 h 86"/>
              <a:gd name="T76" fmla="*/ 2147483647 w 93"/>
              <a:gd name="T77" fmla="*/ 2147483647 h 86"/>
              <a:gd name="T78" fmla="*/ 2147483647 w 93"/>
              <a:gd name="T79" fmla="*/ 2147483647 h 86"/>
              <a:gd name="T80" fmla="*/ 2147483647 w 93"/>
              <a:gd name="T81" fmla="*/ 2147483647 h 86"/>
              <a:gd name="T82" fmla="*/ 2147483647 w 93"/>
              <a:gd name="T83" fmla="*/ 2147483647 h 86"/>
              <a:gd name="T84" fmla="*/ 2147483647 w 93"/>
              <a:gd name="T85" fmla="*/ 2147483647 h 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3"/>
              <a:gd name="T130" fmla="*/ 0 h 86"/>
              <a:gd name="T131" fmla="*/ 93 w 93"/>
              <a:gd name="T132" fmla="*/ 86 h 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3" h="86">
                <a:moveTo>
                  <a:pt x="27" y="17"/>
                </a:moveTo>
                <a:lnTo>
                  <a:pt x="29" y="13"/>
                </a:lnTo>
                <a:lnTo>
                  <a:pt x="35" y="12"/>
                </a:lnTo>
                <a:lnTo>
                  <a:pt x="39" y="13"/>
                </a:lnTo>
                <a:lnTo>
                  <a:pt x="41" y="12"/>
                </a:lnTo>
                <a:lnTo>
                  <a:pt x="41" y="8"/>
                </a:lnTo>
                <a:lnTo>
                  <a:pt x="41" y="2"/>
                </a:lnTo>
                <a:lnTo>
                  <a:pt x="43" y="0"/>
                </a:lnTo>
                <a:lnTo>
                  <a:pt x="46" y="2"/>
                </a:lnTo>
                <a:lnTo>
                  <a:pt x="52" y="0"/>
                </a:lnTo>
                <a:lnTo>
                  <a:pt x="54" y="2"/>
                </a:lnTo>
                <a:lnTo>
                  <a:pt x="56" y="4"/>
                </a:lnTo>
                <a:lnTo>
                  <a:pt x="60" y="2"/>
                </a:lnTo>
                <a:lnTo>
                  <a:pt x="62" y="2"/>
                </a:lnTo>
                <a:lnTo>
                  <a:pt x="64" y="2"/>
                </a:lnTo>
                <a:lnTo>
                  <a:pt x="68" y="4"/>
                </a:lnTo>
                <a:lnTo>
                  <a:pt x="71" y="6"/>
                </a:lnTo>
                <a:lnTo>
                  <a:pt x="73" y="8"/>
                </a:lnTo>
                <a:lnTo>
                  <a:pt x="77" y="12"/>
                </a:lnTo>
                <a:lnTo>
                  <a:pt x="79" y="15"/>
                </a:lnTo>
                <a:lnTo>
                  <a:pt x="81" y="19"/>
                </a:lnTo>
                <a:lnTo>
                  <a:pt x="81" y="25"/>
                </a:lnTo>
                <a:lnTo>
                  <a:pt x="81" y="31"/>
                </a:lnTo>
                <a:lnTo>
                  <a:pt x="83" y="36"/>
                </a:lnTo>
                <a:lnTo>
                  <a:pt x="87" y="38"/>
                </a:lnTo>
                <a:lnTo>
                  <a:pt x="91" y="42"/>
                </a:lnTo>
                <a:lnTo>
                  <a:pt x="93" y="46"/>
                </a:lnTo>
                <a:lnTo>
                  <a:pt x="93" y="48"/>
                </a:lnTo>
                <a:lnTo>
                  <a:pt x="93" y="50"/>
                </a:lnTo>
                <a:lnTo>
                  <a:pt x="91" y="52"/>
                </a:lnTo>
                <a:lnTo>
                  <a:pt x="87" y="52"/>
                </a:lnTo>
                <a:lnTo>
                  <a:pt x="83" y="54"/>
                </a:lnTo>
                <a:lnTo>
                  <a:pt x="85" y="58"/>
                </a:lnTo>
                <a:lnTo>
                  <a:pt x="87" y="59"/>
                </a:lnTo>
                <a:lnTo>
                  <a:pt x="87" y="69"/>
                </a:lnTo>
                <a:lnTo>
                  <a:pt x="87" y="75"/>
                </a:lnTo>
                <a:lnTo>
                  <a:pt x="83" y="75"/>
                </a:lnTo>
                <a:lnTo>
                  <a:pt x="81" y="77"/>
                </a:lnTo>
                <a:lnTo>
                  <a:pt x="79" y="79"/>
                </a:lnTo>
                <a:lnTo>
                  <a:pt x="79" y="83"/>
                </a:lnTo>
                <a:lnTo>
                  <a:pt x="79" y="84"/>
                </a:lnTo>
                <a:lnTo>
                  <a:pt x="77" y="84"/>
                </a:lnTo>
                <a:lnTo>
                  <a:pt x="75" y="84"/>
                </a:lnTo>
                <a:lnTo>
                  <a:pt x="70" y="84"/>
                </a:lnTo>
                <a:lnTo>
                  <a:pt x="66" y="84"/>
                </a:lnTo>
                <a:lnTo>
                  <a:pt x="62" y="83"/>
                </a:lnTo>
                <a:lnTo>
                  <a:pt x="60" y="84"/>
                </a:lnTo>
                <a:lnTo>
                  <a:pt x="56" y="83"/>
                </a:lnTo>
                <a:lnTo>
                  <a:pt x="54" y="83"/>
                </a:lnTo>
                <a:lnTo>
                  <a:pt x="52" y="84"/>
                </a:lnTo>
                <a:lnTo>
                  <a:pt x="52" y="86"/>
                </a:lnTo>
                <a:lnTo>
                  <a:pt x="50" y="83"/>
                </a:lnTo>
                <a:lnTo>
                  <a:pt x="46" y="83"/>
                </a:lnTo>
                <a:lnTo>
                  <a:pt x="41" y="83"/>
                </a:lnTo>
                <a:lnTo>
                  <a:pt x="35" y="83"/>
                </a:lnTo>
                <a:lnTo>
                  <a:pt x="29" y="81"/>
                </a:lnTo>
                <a:lnTo>
                  <a:pt x="22" y="81"/>
                </a:lnTo>
                <a:lnTo>
                  <a:pt x="16" y="81"/>
                </a:lnTo>
                <a:lnTo>
                  <a:pt x="12" y="81"/>
                </a:lnTo>
                <a:lnTo>
                  <a:pt x="12" y="83"/>
                </a:lnTo>
                <a:lnTo>
                  <a:pt x="10" y="84"/>
                </a:lnTo>
                <a:lnTo>
                  <a:pt x="8" y="84"/>
                </a:lnTo>
                <a:lnTo>
                  <a:pt x="4" y="81"/>
                </a:lnTo>
                <a:lnTo>
                  <a:pt x="0" y="83"/>
                </a:lnTo>
                <a:lnTo>
                  <a:pt x="0" y="79"/>
                </a:lnTo>
                <a:lnTo>
                  <a:pt x="0" y="73"/>
                </a:lnTo>
                <a:lnTo>
                  <a:pt x="2" y="67"/>
                </a:lnTo>
                <a:lnTo>
                  <a:pt x="4" y="61"/>
                </a:lnTo>
                <a:lnTo>
                  <a:pt x="0" y="56"/>
                </a:lnTo>
                <a:lnTo>
                  <a:pt x="0" y="52"/>
                </a:lnTo>
                <a:lnTo>
                  <a:pt x="6" y="48"/>
                </a:lnTo>
                <a:lnTo>
                  <a:pt x="8" y="48"/>
                </a:lnTo>
                <a:lnTo>
                  <a:pt x="12" y="48"/>
                </a:lnTo>
                <a:lnTo>
                  <a:pt x="14" y="46"/>
                </a:lnTo>
                <a:lnTo>
                  <a:pt x="16" y="44"/>
                </a:lnTo>
                <a:lnTo>
                  <a:pt x="20" y="44"/>
                </a:lnTo>
                <a:lnTo>
                  <a:pt x="20" y="42"/>
                </a:lnTo>
                <a:lnTo>
                  <a:pt x="20" y="36"/>
                </a:lnTo>
                <a:lnTo>
                  <a:pt x="22" y="29"/>
                </a:lnTo>
                <a:lnTo>
                  <a:pt x="25" y="25"/>
                </a:lnTo>
                <a:lnTo>
                  <a:pt x="27" y="19"/>
                </a:lnTo>
                <a:lnTo>
                  <a:pt x="27" y="17"/>
                </a:lnTo>
                <a:close/>
              </a:path>
            </a:pathLst>
          </a:custGeom>
          <a:solidFill>
            <a:srgbClr val="EAEAEA"/>
          </a:solidFill>
          <a:ln w="2520">
            <a:solidFill>
              <a:srgbClr val="C0C0C0"/>
            </a:solidFill>
            <a:round/>
            <a:headEnd/>
            <a:tailEnd/>
          </a:ln>
        </p:spPr>
        <p:txBody>
          <a:bodyPr wrap="none" anchor="ctr"/>
          <a:lstStyle/>
          <a:p>
            <a:endParaRPr lang="en-US"/>
          </a:p>
        </p:txBody>
      </p:sp>
      <p:sp>
        <p:nvSpPr>
          <p:cNvPr id="30948" name="Freeform 230"/>
          <p:cNvSpPr>
            <a:spLocks noChangeArrowheads="1"/>
          </p:cNvSpPr>
          <p:nvPr/>
        </p:nvSpPr>
        <p:spPr bwMode="auto">
          <a:xfrm>
            <a:off x="1909763" y="3944938"/>
            <a:ext cx="26987" cy="61912"/>
          </a:xfrm>
          <a:custGeom>
            <a:avLst/>
            <a:gdLst>
              <a:gd name="T0" fmla="*/ 2147483647 w 16"/>
              <a:gd name="T1" fmla="*/ 0 h 39"/>
              <a:gd name="T2" fmla="*/ 2147483647 w 16"/>
              <a:gd name="T3" fmla="*/ 0 h 39"/>
              <a:gd name="T4" fmla="*/ 2147483647 w 16"/>
              <a:gd name="T5" fmla="*/ 2147483647 h 39"/>
              <a:gd name="T6" fmla="*/ 0 w 16"/>
              <a:gd name="T7" fmla="*/ 2147483647 h 39"/>
              <a:gd name="T8" fmla="*/ 0 w 16"/>
              <a:gd name="T9" fmla="*/ 2147483647 h 39"/>
              <a:gd name="T10" fmla="*/ 2147483647 w 16"/>
              <a:gd name="T11" fmla="*/ 2147483647 h 39"/>
              <a:gd name="T12" fmla="*/ 2147483647 w 16"/>
              <a:gd name="T13" fmla="*/ 2147483647 h 39"/>
              <a:gd name="T14" fmla="*/ 2147483647 w 16"/>
              <a:gd name="T15" fmla="*/ 2147483647 h 39"/>
              <a:gd name="T16" fmla="*/ 2147483647 w 16"/>
              <a:gd name="T17" fmla="*/ 2147483647 h 39"/>
              <a:gd name="T18" fmla="*/ 2147483647 w 16"/>
              <a:gd name="T19" fmla="*/ 2147483647 h 39"/>
              <a:gd name="T20" fmla="*/ 2147483647 w 16"/>
              <a:gd name="T21" fmla="*/ 2147483647 h 39"/>
              <a:gd name="T22" fmla="*/ 2147483647 w 16"/>
              <a:gd name="T23" fmla="*/ 0 h 39"/>
              <a:gd name="T24" fmla="*/ 2147483647 w 16"/>
              <a:gd name="T25" fmla="*/ 0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39"/>
              <a:gd name="T41" fmla="*/ 16 w 16"/>
              <a:gd name="T42" fmla="*/ 39 h 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39">
                <a:moveTo>
                  <a:pt x="10" y="0"/>
                </a:moveTo>
                <a:lnTo>
                  <a:pt x="6" y="0"/>
                </a:lnTo>
                <a:lnTo>
                  <a:pt x="4" y="2"/>
                </a:lnTo>
                <a:lnTo>
                  <a:pt x="0" y="4"/>
                </a:lnTo>
                <a:lnTo>
                  <a:pt x="0" y="39"/>
                </a:lnTo>
                <a:lnTo>
                  <a:pt x="8" y="39"/>
                </a:lnTo>
                <a:lnTo>
                  <a:pt x="10" y="29"/>
                </a:lnTo>
                <a:lnTo>
                  <a:pt x="14" y="19"/>
                </a:lnTo>
                <a:lnTo>
                  <a:pt x="16" y="12"/>
                </a:lnTo>
                <a:lnTo>
                  <a:pt x="16" y="4"/>
                </a:lnTo>
                <a:lnTo>
                  <a:pt x="14" y="2"/>
                </a:lnTo>
                <a:lnTo>
                  <a:pt x="12" y="0"/>
                </a:lnTo>
                <a:lnTo>
                  <a:pt x="10" y="0"/>
                </a:lnTo>
                <a:close/>
              </a:path>
            </a:pathLst>
          </a:custGeom>
          <a:solidFill>
            <a:srgbClr val="EAEAEA"/>
          </a:solidFill>
          <a:ln w="2520">
            <a:solidFill>
              <a:srgbClr val="C0C0C0"/>
            </a:solidFill>
            <a:round/>
            <a:headEnd/>
            <a:tailEnd/>
          </a:ln>
        </p:spPr>
        <p:txBody>
          <a:bodyPr wrap="none" anchor="ctr"/>
          <a:lstStyle/>
          <a:p>
            <a:endParaRPr lang="en-US"/>
          </a:p>
        </p:txBody>
      </p:sp>
      <p:sp>
        <p:nvSpPr>
          <p:cNvPr id="30949" name="Freeform 231"/>
          <p:cNvSpPr>
            <a:spLocks noChangeArrowheads="1"/>
          </p:cNvSpPr>
          <p:nvPr/>
        </p:nvSpPr>
        <p:spPr bwMode="auto">
          <a:xfrm>
            <a:off x="3849688" y="3052763"/>
            <a:ext cx="85725" cy="52387"/>
          </a:xfrm>
          <a:custGeom>
            <a:avLst/>
            <a:gdLst>
              <a:gd name="T0" fmla="*/ 0 w 50"/>
              <a:gd name="T1" fmla="*/ 2147483647 h 33"/>
              <a:gd name="T2" fmla="*/ 2147483647 w 50"/>
              <a:gd name="T3" fmla="*/ 2147483647 h 33"/>
              <a:gd name="T4" fmla="*/ 2147483647 w 50"/>
              <a:gd name="T5" fmla="*/ 2147483647 h 33"/>
              <a:gd name="T6" fmla="*/ 2147483647 w 50"/>
              <a:gd name="T7" fmla="*/ 2147483647 h 33"/>
              <a:gd name="T8" fmla="*/ 2147483647 w 50"/>
              <a:gd name="T9" fmla="*/ 2147483647 h 33"/>
              <a:gd name="T10" fmla="*/ 2147483647 w 50"/>
              <a:gd name="T11" fmla="*/ 2147483647 h 33"/>
              <a:gd name="T12" fmla="*/ 2147483647 w 50"/>
              <a:gd name="T13" fmla="*/ 2147483647 h 33"/>
              <a:gd name="T14" fmla="*/ 2147483647 w 50"/>
              <a:gd name="T15" fmla="*/ 2147483647 h 33"/>
              <a:gd name="T16" fmla="*/ 2147483647 w 50"/>
              <a:gd name="T17" fmla="*/ 2147483647 h 33"/>
              <a:gd name="T18" fmla="*/ 2147483647 w 50"/>
              <a:gd name="T19" fmla="*/ 2147483647 h 33"/>
              <a:gd name="T20" fmla="*/ 2147483647 w 50"/>
              <a:gd name="T21" fmla="*/ 2147483647 h 33"/>
              <a:gd name="T22" fmla="*/ 2147483647 w 50"/>
              <a:gd name="T23" fmla="*/ 2147483647 h 33"/>
              <a:gd name="T24" fmla="*/ 2147483647 w 50"/>
              <a:gd name="T25" fmla="*/ 2147483647 h 33"/>
              <a:gd name="T26" fmla="*/ 2147483647 w 50"/>
              <a:gd name="T27" fmla="*/ 2147483647 h 33"/>
              <a:gd name="T28" fmla="*/ 2147483647 w 50"/>
              <a:gd name="T29" fmla="*/ 2147483647 h 33"/>
              <a:gd name="T30" fmla="*/ 2147483647 w 50"/>
              <a:gd name="T31" fmla="*/ 2147483647 h 33"/>
              <a:gd name="T32" fmla="*/ 2147483647 w 50"/>
              <a:gd name="T33" fmla="*/ 2147483647 h 33"/>
              <a:gd name="T34" fmla="*/ 2147483647 w 50"/>
              <a:gd name="T35" fmla="*/ 2147483647 h 33"/>
              <a:gd name="T36" fmla="*/ 2147483647 w 50"/>
              <a:gd name="T37" fmla="*/ 2147483647 h 33"/>
              <a:gd name="T38" fmla="*/ 2147483647 w 50"/>
              <a:gd name="T39" fmla="*/ 2147483647 h 33"/>
              <a:gd name="T40" fmla="*/ 2147483647 w 50"/>
              <a:gd name="T41" fmla="*/ 2147483647 h 33"/>
              <a:gd name="T42" fmla="*/ 2147483647 w 50"/>
              <a:gd name="T43" fmla="*/ 2147483647 h 33"/>
              <a:gd name="T44" fmla="*/ 2147483647 w 50"/>
              <a:gd name="T45" fmla="*/ 2147483647 h 33"/>
              <a:gd name="T46" fmla="*/ 2147483647 w 50"/>
              <a:gd name="T47" fmla="*/ 2147483647 h 33"/>
              <a:gd name="T48" fmla="*/ 2147483647 w 50"/>
              <a:gd name="T49" fmla="*/ 2147483647 h 33"/>
              <a:gd name="T50" fmla="*/ 2147483647 w 50"/>
              <a:gd name="T51" fmla="*/ 2147483647 h 33"/>
              <a:gd name="T52" fmla="*/ 2147483647 w 50"/>
              <a:gd name="T53" fmla="*/ 2147483647 h 33"/>
              <a:gd name="T54" fmla="*/ 2147483647 w 50"/>
              <a:gd name="T55" fmla="*/ 2147483647 h 33"/>
              <a:gd name="T56" fmla="*/ 2147483647 w 50"/>
              <a:gd name="T57" fmla="*/ 2147483647 h 33"/>
              <a:gd name="T58" fmla="*/ 2147483647 w 50"/>
              <a:gd name="T59" fmla="*/ 2147483647 h 33"/>
              <a:gd name="T60" fmla="*/ 2147483647 w 50"/>
              <a:gd name="T61" fmla="*/ 2147483647 h 33"/>
              <a:gd name="T62" fmla="*/ 2147483647 w 50"/>
              <a:gd name="T63" fmla="*/ 2147483647 h 33"/>
              <a:gd name="T64" fmla="*/ 2147483647 w 50"/>
              <a:gd name="T65" fmla="*/ 2147483647 h 33"/>
              <a:gd name="T66" fmla="*/ 2147483647 w 50"/>
              <a:gd name="T67" fmla="*/ 2147483647 h 33"/>
              <a:gd name="T68" fmla="*/ 2147483647 w 50"/>
              <a:gd name="T69" fmla="*/ 2147483647 h 33"/>
              <a:gd name="T70" fmla="*/ 2147483647 w 50"/>
              <a:gd name="T71" fmla="*/ 2147483647 h 33"/>
              <a:gd name="T72" fmla="*/ 2147483647 w 50"/>
              <a:gd name="T73" fmla="*/ 2147483647 h 33"/>
              <a:gd name="T74" fmla="*/ 2147483647 w 50"/>
              <a:gd name="T75" fmla="*/ 2147483647 h 33"/>
              <a:gd name="T76" fmla="*/ 2147483647 w 50"/>
              <a:gd name="T77" fmla="*/ 0 h 33"/>
              <a:gd name="T78" fmla="*/ 2147483647 w 50"/>
              <a:gd name="T79" fmla="*/ 2147483647 h 33"/>
              <a:gd name="T80" fmla="*/ 0 w 50"/>
              <a:gd name="T81" fmla="*/ 2147483647 h 3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
              <a:gd name="T124" fmla="*/ 0 h 33"/>
              <a:gd name="T125" fmla="*/ 50 w 50"/>
              <a:gd name="T126" fmla="*/ 33 h 3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 h="33">
                <a:moveTo>
                  <a:pt x="0" y="4"/>
                </a:moveTo>
                <a:lnTo>
                  <a:pt x="4" y="8"/>
                </a:lnTo>
                <a:lnTo>
                  <a:pt x="6" y="10"/>
                </a:lnTo>
                <a:lnTo>
                  <a:pt x="8" y="13"/>
                </a:lnTo>
                <a:lnTo>
                  <a:pt x="10" y="15"/>
                </a:lnTo>
                <a:lnTo>
                  <a:pt x="14" y="17"/>
                </a:lnTo>
                <a:lnTo>
                  <a:pt x="17" y="19"/>
                </a:lnTo>
                <a:lnTo>
                  <a:pt x="19" y="19"/>
                </a:lnTo>
                <a:lnTo>
                  <a:pt x="19" y="21"/>
                </a:lnTo>
                <a:lnTo>
                  <a:pt x="21" y="25"/>
                </a:lnTo>
                <a:lnTo>
                  <a:pt x="25" y="27"/>
                </a:lnTo>
                <a:lnTo>
                  <a:pt x="29" y="27"/>
                </a:lnTo>
                <a:lnTo>
                  <a:pt x="31" y="27"/>
                </a:lnTo>
                <a:lnTo>
                  <a:pt x="33" y="27"/>
                </a:lnTo>
                <a:lnTo>
                  <a:pt x="33" y="31"/>
                </a:lnTo>
                <a:lnTo>
                  <a:pt x="37" y="33"/>
                </a:lnTo>
                <a:lnTo>
                  <a:pt x="39" y="33"/>
                </a:lnTo>
                <a:lnTo>
                  <a:pt x="44" y="33"/>
                </a:lnTo>
                <a:lnTo>
                  <a:pt x="44" y="31"/>
                </a:lnTo>
                <a:lnTo>
                  <a:pt x="46" y="29"/>
                </a:lnTo>
                <a:lnTo>
                  <a:pt x="46" y="27"/>
                </a:lnTo>
                <a:lnTo>
                  <a:pt x="48" y="25"/>
                </a:lnTo>
                <a:lnTo>
                  <a:pt x="50" y="21"/>
                </a:lnTo>
                <a:lnTo>
                  <a:pt x="48" y="15"/>
                </a:lnTo>
                <a:lnTo>
                  <a:pt x="48" y="13"/>
                </a:lnTo>
                <a:lnTo>
                  <a:pt x="48" y="12"/>
                </a:lnTo>
                <a:lnTo>
                  <a:pt x="44" y="10"/>
                </a:lnTo>
                <a:lnTo>
                  <a:pt x="42" y="8"/>
                </a:lnTo>
                <a:lnTo>
                  <a:pt x="41" y="8"/>
                </a:lnTo>
                <a:lnTo>
                  <a:pt x="39" y="6"/>
                </a:lnTo>
                <a:lnTo>
                  <a:pt x="37" y="4"/>
                </a:lnTo>
                <a:lnTo>
                  <a:pt x="33" y="4"/>
                </a:lnTo>
                <a:lnTo>
                  <a:pt x="29" y="6"/>
                </a:lnTo>
                <a:lnTo>
                  <a:pt x="25" y="6"/>
                </a:lnTo>
                <a:lnTo>
                  <a:pt x="17" y="4"/>
                </a:lnTo>
                <a:lnTo>
                  <a:pt x="17" y="0"/>
                </a:lnTo>
                <a:lnTo>
                  <a:pt x="8" y="2"/>
                </a:lnTo>
                <a:lnTo>
                  <a:pt x="0" y="4"/>
                </a:lnTo>
                <a:close/>
              </a:path>
            </a:pathLst>
          </a:custGeom>
          <a:solidFill>
            <a:srgbClr val="EAEAEA"/>
          </a:solidFill>
          <a:ln w="2520">
            <a:solidFill>
              <a:srgbClr val="C0C0C0"/>
            </a:solidFill>
            <a:round/>
            <a:headEnd/>
            <a:tailEnd/>
          </a:ln>
        </p:spPr>
        <p:txBody>
          <a:bodyPr wrap="none" anchor="ctr"/>
          <a:lstStyle/>
          <a:p>
            <a:endParaRPr lang="en-US"/>
          </a:p>
        </p:txBody>
      </p:sp>
      <p:sp>
        <p:nvSpPr>
          <p:cNvPr id="30950" name="Freeform 232"/>
          <p:cNvSpPr>
            <a:spLocks noChangeArrowheads="1"/>
          </p:cNvSpPr>
          <p:nvPr/>
        </p:nvSpPr>
        <p:spPr bwMode="auto">
          <a:xfrm>
            <a:off x="5662613" y="3749675"/>
            <a:ext cx="117475" cy="152400"/>
          </a:xfrm>
          <a:custGeom>
            <a:avLst/>
            <a:gdLst>
              <a:gd name="T0" fmla="*/ 2147483647 w 69"/>
              <a:gd name="T1" fmla="*/ 2147483647 h 96"/>
              <a:gd name="T2" fmla="*/ 2147483647 w 69"/>
              <a:gd name="T3" fmla="*/ 2147483647 h 96"/>
              <a:gd name="T4" fmla="*/ 2147483647 w 69"/>
              <a:gd name="T5" fmla="*/ 2147483647 h 96"/>
              <a:gd name="T6" fmla="*/ 2147483647 w 69"/>
              <a:gd name="T7" fmla="*/ 2147483647 h 96"/>
              <a:gd name="T8" fmla="*/ 2147483647 w 69"/>
              <a:gd name="T9" fmla="*/ 2147483647 h 96"/>
              <a:gd name="T10" fmla="*/ 2147483647 w 69"/>
              <a:gd name="T11" fmla="*/ 2147483647 h 96"/>
              <a:gd name="T12" fmla="*/ 2147483647 w 69"/>
              <a:gd name="T13" fmla="*/ 2147483647 h 96"/>
              <a:gd name="T14" fmla="*/ 2147483647 w 69"/>
              <a:gd name="T15" fmla="*/ 2147483647 h 96"/>
              <a:gd name="T16" fmla="*/ 2147483647 w 69"/>
              <a:gd name="T17" fmla="*/ 2147483647 h 96"/>
              <a:gd name="T18" fmla="*/ 2147483647 w 69"/>
              <a:gd name="T19" fmla="*/ 2147483647 h 96"/>
              <a:gd name="T20" fmla="*/ 2147483647 w 69"/>
              <a:gd name="T21" fmla="*/ 2147483647 h 96"/>
              <a:gd name="T22" fmla="*/ 2147483647 w 69"/>
              <a:gd name="T23" fmla="*/ 2147483647 h 96"/>
              <a:gd name="T24" fmla="*/ 2147483647 w 69"/>
              <a:gd name="T25" fmla="*/ 2147483647 h 96"/>
              <a:gd name="T26" fmla="*/ 2147483647 w 69"/>
              <a:gd name="T27" fmla="*/ 2147483647 h 96"/>
              <a:gd name="T28" fmla="*/ 2147483647 w 69"/>
              <a:gd name="T29" fmla="*/ 2147483647 h 96"/>
              <a:gd name="T30" fmla="*/ 2147483647 w 69"/>
              <a:gd name="T31" fmla="*/ 2147483647 h 96"/>
              <a:gd name="T32" fmla="*/ 2147483647 w 69"/>
              <a:gd name="T33" fmla="*/ 2147483647 h 96"/>
              <a:gd name="T34" fmla="*/ 2147483647 w 69"/>
              <a:gd name="T35" fmla="*/ 2147483647 h 96"/>
              <a:gd name="T36" fmla="*/ 2147483647 w 69"/>
              <a:gd name="T37" fmla="*/ 2147483647 h 96"/>
              <a:gd name="T38" fmla="*/ 2147483647 w 69"/>
              <a:gd name="T39" fmla="*/ 2147483647 h 96"/>
              <a:gd name="T40" fmla="*/ 2147483647 w 69"/>
              <a:gd name="T41" fmla="*/ 2147483647 h 96"/>
              <a:gd name="T42" fmla="*/ 2147483647 w 69"/>
              <a:gd name="T43" fmla="*/ 2147483647 h 96"/>
              <a:gd name="T44" fmla="*/ 2147483647 w 69"/>
              <a:gd name="T45" fmla="*/ 2147483647 h 96"/>
              <a:gd name="T46" fmla="*/ 2147483647 w 69"/>
              <a:gd name="T47" fmla="*/ 2147483647 h 96"/>
              <a:gd name="T48" fmla="*/ 2147483647 w 69"/>
              <a:gd name="T49" fmla="*/ 2147483647 h 96"/>
              <a:gd name="T50" fmla="*/ 2147483647 w 69"/>
              <a:gd name="T51" fmla="*/ 2147483647 h 96"/>
              <a:gd name="T52" fmla="*/ 2147483647 w 69"/>
              <a:gd name="T53" fmla="*/ 2147483647 h 96"/>
              <a:gd name="T54" fmla="*/ 2147483647 w 69"/>
              <a:gd name="T55" fmla="*/ 2147483647 h 96"/>
              <a:gd name="T56" fmla="*/ 2147483647 w 69"/>
              <a:gd name="T57" fmla="*/ 0 h 96"/>
              <a:gd name="T58" fmla="*/ 2147483647 w 69"/>
              <a:gd name="T59" fmla="*/ 2147483647 h 96"/>
              <a:gd name="T60" fmla="*/ 2147483647 w 69"/>
              <a:gd name="T61" fmla="*/ 2147483647 h 96"/>
              <a:gd name="T62" fmla="*/ 2147483647 w 69"/>
              <a:gd name="T63" fmla="*/ 2147483647 h 96"/>
              <a:gd name="T64" fmla="*/ 2147483647 w 69"/>
              <a:gd name="T65" fmla="*/ 2147483647 h 96"/>
              <a:gd name="T66" fmla="*/ 0 w 69"/>
              <a:gd name="T67" fmla="*/ 2147483647 h 96"/>
              <a:gd name="T68" fmla="*/ 2147483647 w 69"/>
              <a:gd name="T69" fmla="*/ 2147483647 h 96"/>
              <a:gd name="T70" fmla="*/ 2147483647 w 69"/>
              <a:gd name="T71" fmla="*/ 2147483647 h 96"/>
              <a:gd name="T72" fmla="*/ 2147483647 w 69"/>
              <a:gd name="T73" fmla="*/ 2147483647 h 96"/>
              <a:gd name="T74" fmla="*/ 2147483647 w 69"/>
              <a:gd name="T75" fmla="*/ 2147483647 h 96"/>
              <a:gd name="T76" fmla="*/ 2147483647 w 69"/>
              <a:gd name="T77" fmla="*/ 2147483647 h 96"/>
              <a:gd name="T78" fmla="*/ 2147483647 w 69"/>
              <a:gd name="T79" fmla="*/ 2147483647 h 96"/>
              <a:gd name="T80" fmla="*/ 2147483647 w 69"/>
              <a:gd name="T81" fmla="*/ 2147483647 h 96"/>
              <a:gd name="T82" fmla="*/ 2147483647 w 69"/>
              <a:gd name="T83" fmla="*/ 2147483647 h 96"/>
              <a:gd name="T84" fmla="*/ 2147483647 w 69"/>
              <a:gd name="T85" fmla="*/ 2147483647 h 96"/>
              <a:gd name="T86" fmla="*/ 2147483647 w 69"/>
              <a:gd name="T87" fmla="*/ 2147483647 h 96"/>
              <a:gd name="T88" fmla="*/ 2147483647 w 69"/>
              <a:gd name="T89" fmla="*/ 2147483647 h 96"/>
              <a:gd name="T90" fmla="*/ 2147483647 w 69"/>
              <a:gd name="T91" fmla="*/ 2147483647 h 96"/>
              <a:gd name="T92" fmla="*/ 2147483647 w 69"/>
              <a:gd name="T93" fmla="*/ 2147483647 h 96"/>
              <a:gd name="T94" fmla="*/ 2147483647 w 69"/>
              <a:gd name="T95" fmla="*/ 2147483647 h 96"/>
              <a:gd name="T96" fmla="*/ 2147483647 w 69"/>
              <a:gd name="T97" fmla="*/ 2147483647 h 96"/>
              <a:gd name="T98" fmla="*/ 2147483647 w 69"/>
              <a:gd name="T99" fmla="*/ 2147483647 h 96"/>
              <a:gd name="T100" fmla="*/ 2147483647 w 69"/>
              <a:gd name="T101" fmla="*/ 2147483647 h 96"/>
              <a:gd name="T102" fmla="*/ 2147483647 w 69"/>
              <a:gd name="T103" fmla="*/ 2147483647 h 96"/>
              <a:gd name="T104" fmla="*/ 2147483647 w 69"/>
              <a:gd name="T105" fmla="*/ 2147483647 h 96"/>
              <a:gd name="T106" fmla="*/ 2147483647 w 69"/>
              <a:gd name="T107" fmla="*/ 2147483647 h 96"/>
              <a:gd name="T108" fmla="*/ 2147483647 w 69"/>
              <a:gd name="T109" fmla="*/ 2147483647 h 96"/>
              <a:gd name="T110" fmla="*/ 2147483647 w 69"/>
              <a:gd name="T111" fmla="*/ 2147483647 h 96"/>
              <a:gd name="T112" fmla="*/ 2147483647 w 69"/>
              <a:gd name="T113" fmla="*/ 2147483647 h 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9"/>
              <a:gd name="T172" fmla="*/ 0 h 96"/>
              <a:gd name="T173" fmla="*/ 69 w 69"/>
              <a:gd name="T174" fmla="*/ 96 h 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9" h="96">
                <a:moveTo>
                  <a:pt x="64" y="96"/>
                </a:moveTo>
                <a:lnTo>
                  <a:pt x="62" y="93"/>
                </a:lnTo>
                <a:lnTo>
                  <a:pt x="64" y="89"/>
                </a:lnTo>
                <a:lnTo>
                  <a:pt x="69" y="91"/>
                </a:lnTo>
                <a:lnTo>
                  <a:pt x="68" y="85"/>
                </a:lnTo>
                <a:lnTo>
                  <a:pt x="68" y="81"/>
                </a:lnTo>
                <a:lnTo>
                  <a:pt x="66" y="75"/>
                </a:lnTo>
                <a:lnTo>
                  <a:pt x="66" y="70"/>
                </a:lnTo>
                <a:lnTo>
                  <a:pt x="66" y="64"/>
                </a:lnTo>
                <a:lnTo>
                  <a:pt x="60" y="54"/>
                </a:lnTo>
                <a:lnTo>
                  <a:pt x="58" y="60"/>
                </a:lnTo>
                <a:lnTo>
                  <a:pt x="52" y="60"/>
                </a:lnTo>
                <a:lnTo>
                  <a:pt x="50" y="56"/>
                </a:lnTo>
                <a:lnTo>
                  <a:pt x="52" y="47"/>
                </a:lnTo>
                <a:lnTo>
                  <a:pt x="56" y="41"/>
                </a:lnTo>
                <a:lnTo>
                  <a:pt x="56" y="37"/>
                </a:lnTo>
                <a:lnTo>
                  <a:pt x="60" y="33"/>
                </a:lnTo>
                <a:lnTo>
                  <a:pt x="58" y="27"/>
                </a:lnTo>
                <a:lnTo>
                  <a:pt x="64" y="24"/>
                </a:lnTo>
                <a:lnTo>
                  <a:pt x="56" y="24"/>
                </a:lnTo>
                <a:lnTo>
                  <a:pt x="48" y="25"/>
                </a:lnTo>
                <a:lnTo>
                  <a:pt x="41" y="25"/>
                </a:lnTo>
                <a:lnTo>
                  <a:pt x="33" y="25"/>
                </a:lnTo>
                <a:lnTo>
                  <a:pt x="29" y="25"/>
                </a:lnTo>
                <a:lnTo>
                  <a:pt x="27" y="16"/>
                </a:lnTo>
                <a:lnTo>
                  <a:pt x="29" y="8"/>
                </a:lnTo>
                <a:lnTo>
                  <a:pt x="25" y="4"/>
                </a:lnTo>
                <a:lnTo>
                  <a:pt x="18" y="6"/>
                </a:lnTo>
                <a:lnTo>
                  <a:pt x="12" y="0"/>
                </a:lnTo>
                <a:lnTo>
                  <a:pt x="8" y="6"/>
                </a:lnTo>
                <a:lnTo>
                  <a:pt x="14" y="12"/>
                </a:lnTo>
                <a:lnTo>
                  <a:pt x="12" y="18"/>
                </a:lnTo>
                <a:lnTo>
                  <a:pt x="4" y="22"/>
                </a:lnTo>
                <a:lnTo>
                  <a:pt x="0" y="24"/>
                </a:lnTo>
                <a:lnTo>
                  <a:pt x="2" y="33"/>
                </a:lnTo>
                <a:lnTo>
                  <a:pt x="2" y="37"/>
                </a:lnTo>
                <a:lnTo>
                  <a:pt x="10" y="41"/>
                </a:lnTo>
                <a:lnTo>
                  <a:pt x="14" y="45"/>
                </a:lnTo>
                <a:lnTo>
                  <a:pt x="12" y="54"/>
                </a:lnTo>
                <a:lnTo>
                  <a:pt x="16" y="58"/>
                </a:lnTo>
                <a:lnTo>
                  <a:pt x="16" y="68"/>
                </a:lnTo>
                <a:lnTo>
                  <a:pt x="12" y="73"/>
                </a:lnTo>
                <a:lnTo>
                  <a:pt x="14" y="83"/>
                </a:lnTo>
                <a:lnTo>
                  <a:pt x="21" y="79"/>
                </a:lnTo>
                <a:lnTo>
                  <a:pt x="31" y="73"/>
                </a:lnTo>
                <a:lnTo>
                  <a:pt x="31" y="75"/>
                </a:lnTo>
                <a:lnTo>
                  <a:pt x="35" y="75"/>
                </a:lnTo>
                <a:lnTo>
                  <a:pt x="37" y="66"/>
                </a:lnTo>
                <a:lnTo>
                  <a:pt x="39" y="56"/>
                </a:lnTo>
                <a:lnTo>
                  <a:pt x="44" y="60"/>
                </a:lnTo>
                <a:lnTo>
                  <a:pt x="50" y="64"/>
                </a:lnTo>
                <a:lnTo>
                  <a:pt x="52" y="68"/>
                </a:lnTo>
                <a:lnTo>
                  <a:pt x="54" y="71"/>
                </a:lnTo>
                <a:lnTo>
                  <a:pt x="54" y="81"/>
                </a:lnTo>
                <a:lnTo>
                  <a:pt x="58" y="93"/>
                </a:lnTo>
                <a:lnTo>
                  <a:pt x="60" y="95"/>
                </a:lnTo>
                <a:lnTo>
                  <a:pt x="64" y="96"/>
                </a:lnTo>
                <a:close/>
              </a:path>
            </a:pathLst>
          </a:custGeom>
          <a:solidFill>
            <a:srgbClr val="EAEAEA"/>
          </a:solidFill>
          <a:ln w="2520">
            <a:solidFill>
              <a:srgbClr val="C0C0C0"/>
            </a:solidFill>
            <a:round/>
            <a:headEnd/>
            <a:tailEnd/>
          </a:ln>
        </p:spPr>
        <p:txBody>
          <a:bodyPr wrap="none" anchor="ctr"/>
          <a:lstStyle/>
          <a:p>
            <a:endParaRPr lang="en-US"/>
          </a:p>
        </p:txBody>
      </p:sp>
      <p:sp>
        <p:nvSpPr>
          <p:cNvPr id="30951" name="Freeform 233"/>
          <p:cNvSpPr>
            <a:spLocks noChangeArrowheads="1"/>
          </p:cNvSpPr>
          <p:nvPr/>
        </p:nvSpPr>
        <p:spPr bwMode="auto">
          <a:xfrm>
            <a:off x="2141538" y="3778250"/>
            <a:ext cx="7937" cy="11113"/>
          </a:xfrm>
          <a:custGeom>
            <a:avLst/>
            <a:gdLst>
              <a:gd name="T0" fmla="*/ 0 w 5"/>
              <a:gd name="T1" fmla="*/ 0 h 7"/>
              <a:gd name="T2" fmla="*/ 0 w 5"/>
              <a:gd name="T3" fmla="*/ 2147483647 h 7"/>
              <a:gd name="T4" fmla="*/ 0 w 5"/>
              <a:gd name="T5" fmla="*/ 2147483647 h 7"/>
              <a:gd name="T6" fmla="*/ 2147483647 w 5"/>
              <a:gd name="T7" fmla="*/ 2147483647 h 7"/>
              <a:gd name="T8" fmla="*/ 2147483647 w 5"/>
              <a:gd name="T9" fmla="*/ 2147483647 h 7"/>
              <a:gd name="T10" fmla="*/ 2147483647 w 5"/>
              <a:gd name="T11" fmla="*/ 2147483647 h 7"/>
              <a:gd name="T12" fmla="*/ 0 w 5"/>
              <a:gd name="T13" fmla="*/ 0 h 7"/>
              <a:gd name="T14" fmla="*/ 0 60000 65536"/>
              <a:gd name="T15" fmla="*/ 0 60000 65536"/>
              <a:gd name="T16" fmla="*/ 0 60000 65536"/>
              <a:gd name="T17" fmla="*/ 0 60000 65536"/>
              <a:gd name="T18" fmla="*/ 0 60000 65536"/>
              <a:gd name="T19" fmla="*/ 0 60000 65536"/>
              <a:gd name="T20" fmla="*/ 0 60000 65536"/>
              <a:gd name="T21" fmla="*/ 0 w 5"/>
              <a:gd name="T22" fmla="*/ 0 h 7"/>
              <a:gd name="T23" fmla="*/ 5 w 5"/>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7">
                <a:moveTo>
                  <a:pt x="0" y="0"/>
                </a:moveTo>
                <a:lnTo>
                  <a:pt x="0" y="4"/>
                </a:lnTo>
                <a:lnTo>
                  <a:pt x="0" y="7"/>
                </a:lnTo>
                <a:lnTo>
                  <a:pt x="5" y="6"/>
                </a:lnTo>
                <a:lnTo>
                  <a:pt x="5" y="4"/>
                </a:lnTo>
                <a:lnTo>
                  <a:pt x="3" y="2"/>
                </a:lnTo>
                <a:lnTo>
                  <a:pt x="0" y="0"/>
                </a:lnTo>
                <a:close/>
              </a:path>
            </a:pathLst>
          </a:custGeom>
          <a:solidFill>
            <a:srgbClr val="EAEAEA"/>
          </a:solidFill>
          <a:ln w="2520">
            <a:solidFill>
              <a:srgbClr val="C0C0C0"/>
            </a:solidFill>
            <a:round/>
            <a:headEnd/>
            <a:tailEnd/>
          </a:ln>
        </p:spPr>
        <p:txBody>
          <a:bodyPr wrap="none" anchor="ctr"/>
          <a:lstStyle/>
          <a:p>
            <a:endParaRPr lang="en-US"/>
          </a:p>
        </p:txBody>
      </p:sp>
      <p:sp>
        <p:nvSpPr>
          <p:cNvPr id="30952" name="Freeform 234"/>
          <p:cNvSpPr>
            <a:spLocks noChangeArrowheads="1"/>
          </p:cNvSpPr>
          <p:nvPr/>
        </p:nvSpPr>
        <p:spPr bwMode="auto">
          <a:xfrm>
            <a:off x="4764088" y="3327400"/>
            <a:ext cx="109537" cy="93663"/>
          </a:xfrm>
          <a:custGeom>
            <a:avLst/>
            <a:gdLst>
              <a:gd name="T0" fmla="*/ 0 w 63"/>
              <a:gd name="T1" fmla="*/ 2147483647 h 59"/>
              <a:gd name="T2" fmla="*/ 2147483647 w 63"/>
              <a:gd name="T3" fmla="*/ 2147483647 h 59"/>
              <a:gd name="T4" fmla="*/ 2147483647 w 63"/>
              <a:gd name="T5" fmla="*/ 2147483647 h 59"/>
              <a:gd name="T6" fmla="*/ 2147483647 w 63"/>
              <a:gd name="T7" fmla="*/ 2147483647 h 59"/>
              <a:gd name="T8" fmla="*/ 2147483647 w 63"/>
              <a:gd name="T9" fmla="*/ 2147483647 h 59"/>
              <a:gd name="T10" fmla="*/ 2147483647 w 63"/>
              <a:gd name="T11" fmla="*/ 2147483647 h 59"/>
              <a:gd name="T12" fmla="*/ 2147483647 w 63"/>
              <a:gd name="T13" fmla="*/ 2147483647 h 59"/>
              <a:gd name="T14" fmla="*/ 0 w 63"/>
              <a:gd name="T15" fmla="*/ 2147483647 h 59"/>
              <a:gd name="T16" fmla="*/ 2147483647 w 63"/>
              <a:gd name="T17" fmla="*/ 2147483647 h 59"/>
              <a:gd name="T18" fmla="*/ 2147483647 w 63"/>
              <a:gd name="T19" fmla="*/ 2147483647 h 59"/>
              <a:gd name="T20" fmla="*/ 2147483647 w 63"/>
              <a:gd name="T21" fmla="*/ 2147483647 h 59"/>
              <a:gd name="T22" fmla="*/ 2147483647 w 63"/>
              <a:gd name="T23" fmla="*/ 2147483647 h 59"/>
              <a:gd name="T24" fmla="*/ 2147483647 w 63"/>
              <a:gd name="T25" fmla="*/ 2147483647 h 59"/>
              <a:gd name="T26" fmla="*/ 2147483647 w 63"/>
              <a:gd name="T27" fmla="*/ 2147483647 h 59"/>
              <a:gd name="T28" fmla="*/ 2147483647 w 63"/>
              <a:gd name="T29" fmla="*/ 2147483647 h 59"/>
              <a:gd name="T30" fmla="*/ 2147483647 w 63"/>
              <a:gd name="T31" fmla="*/ 2147483647 h 59"/>
              <a:gd name="T32" fmla="*/ 2147483647 w 63"/>
              <a:gd name="T33" fmla="*/ 2147483647 h 59"/>
              <a:gd name="T34" fmla="*/ 2147483647 w 63"/>
              <a:gd name="T35" fmla="*/ 2147483647 h 59"/>
              <a:gd name="T36" fmla="*/ 2147483647 w 63"/>
              <a:gd name="T37" fmla="*/ 2147483647 h 59"/>
              <a:gd name="T38" fmla="*/ 2147483647 w 63"/>
              <a:gd name="T39" fmla="*/ 2147483647 h 59"/>
              <a:gd name="T40" fmla="*/ 2147483647 w 63"/>
              <a:gd name="T41" fmla="*/ 2147483647 h 59"/>
              <a:gd name="T42" fmla="*/ 2147483647 w 63"/>
              <a:gd name="T43" fmla="*/ 2147483647 h 59"/>
              <a:gd name="T44" fmla="*/ 2147483647 w 63"/>
              <a:gd name="T45" fmla="*/ 2147483647 h 59"/>
              <a:gd name="T46" fmla="*/ 2147483647 w 63"/>
              <a:gd name="T47" fmla="*/ 2147483647 h 59"/>
              <a:gd name="T48" fmla="*/ 0 w 63"/>
              <a:gd name="T49" fmla="*/ 2147483647 h 59"/>
              <a:gd name="T50" fmla="*/ 2147483647 w 63"/>
              <a:gd name="T51" fmla="*/ 2147483647 h 59"/>
              <a:gd name="T52" fmla="*/ 2147483647 w 63"/>
              <a:gd name="T53" fmla="*/ 2147483647 h 59"/>
              <a:gd name="T54" fmla="*/ 2147483647 w 63"/>
              <a:gd name="T55" fmla="*/ 2147483647 h 59"/>
              <a:gd name="T56" fmla="*/ 2147483647 w 63"/>
              <a:gd name="T57" fmla="*/ 2147483647 h 59"/>
              <a:gd name="T58" fmla="*/ 2147483647 w 63"/>
              <a:gd name="T59" fmla="*/ 2147483647 h 59"/>
              <a:gd name="T60" fmla="*/ 2147483647 w 63"/>
              <a:gd name="T61" fmla="*/ 2147483647 h 59"/>
              <a:gd name="T62" fmla="*/ 2147483647 w 63"/>
              <a:gd name="T63" fmla="*/ 2147483647 h 59"/>
              <a:gd name="T64" fmla="*/ 2147483647 w 63"/>
              <a:gd name="T65" fmla="*/ 2147483647 h 59"/>
              <a:gd name="T66" fmla="*/ 2147483647 w 63"/>
              <a:gd name="T67" fmla="*/ 2147483647 h 59"/>
              <a:gd name="T68" fmla="*/ 2147483647 w 63"/>
              <a:gd name="T69" fmla="*/ 2147483647 h 59"/>
              <a:gd name="T70" fmla="*/ 2147483647 w 63"/>
              <a:gd name="T71" fmla="*/ 2147483647 h 59"/>
              <a:gd name="T72" fmla="*/ 2147483647 w 63"/>
              <a:gd name="T73" fmla="*/ 2147483647 h 59"/>
              <a:gd name="T74" fmla="*/ 2147483647 w 63"/>
              <a:gd name="T75" fmla="*/ 2147483647 h 59"/>
              <a:gd name="T76" fmla="*/ 2147483647 w 63"/>
              <a:gd name="T77" fmla="*/ 2147483647 h 59"/>
              <a:gd name="T78" fmla="*/ 2147483647 w 63"/>
              <a:gd name="T79" fmla="*/ 2147483647 h 59"/>
              <a:gd name="T80" fmla="*/ 2147483647 w 63"/>
              <a:gd name="T81" fmla="*/ 2147483647 h 59"/>
              <a:gd name="T82" fmla="*/ 2147483647 w 63"/>
              <a:gd name="T83" fmla="*/ 2147483647 h 59"/>
              <a:gd name="T84" fmla="*/ 2147483647 w 63"/>
              <a:gd name="T85" fmla="*/ 2147483647 h 59"/>
              <a:gd name="T86" fmla="*/ 2147483647 w 63"/>
              <a:gd name="T87" fmla="*/ 2147483647 h 59"/>
              <a:gd name="T88" fmla="*/ 2147483647 w 63"/>
              <a:gd name="T89" fmla="*/ 2147483647 h 59"/>
              <a:gd name="T90" fmla="*/ 2147483647 w 63"/>
              <a:gd name="T91" fmla="*/ 2147483647 h 5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3"/>
              <a:gd name="T139" fmla="*/ 0 h 59"/>
              <a:gd name="T140" fmla="*/ 63 w 63"/>
              <a:gd name="T141" fmla="*/ 59 h 5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3" h="59">
                <a:moveTo>
                  <a:pt x="0" y="40"/>
                </a:moveTo>
                <a:lnTo>
                  <a:pt x="0" y="42"/>
                </a:lnTo>
                <a:lnTo>
                  <a:pt x="2" y="46"/>
                </a:lnTo>
                <a:lnTo>
                  <a:pt x="3" y="48"/>
                </a:lnTo>
                <a:lnTo>
                  <a:pt x="5" y="52"/>
                </a:lnTo>
                <a:lnTo>
                  <a:pt x="9" y="52"/>
                </a:lnTo>
                <a:lnTo>
                  <a:pt x="11" y="53"/>
                </a:lnTo>
                <a:lnTo>
                  <a:pt x="15" y="53"/>
                </a:lnTo>
                <a:lnTo>
                  <a:pt x="17" y="53"/>
                </a:lnTo>
                <a:lnTo>
                  <a:pt x="15" y="50"/>
                </a:lnTo>
                <a:lnTo>
                  <a:pt x="13" y="46"/>
                </a:lnTo>
                <a:lnTo>
                  <a:pt x="9" y="42"/>
                </a:lnTo>
                <a:lnTo>
                  <a:pt x="7" y="42"/>
                </a:lnTo>
                <a:lnTo>
                  <a:pt x="7" y="40"/>
                </a:lnTo>
                <a:lnTo>
                  <a:pt x="3" y="40"/>
                </a:lnTo>
                <a:lnTo>
                  <a:pt x="0" y="40"/>
                </a:lnTo>
                <a:close/>
                <a:moveTo>
                  <a:pt x="42" y="59"/>
                </a:moveTo>
                <a:lnTo>
                  <a:pt x="46" y="53"/>
                </a:lnTo>
                <a:lnTo>
                  <a:pt x="48" y="52"/>
                </a:lnTo>
                <a:lnTo>
                  <a:pt x="51" y="40"/>
                </a:lnTo>
                <a:lnTo>
                  <a:pt x="55" y="27"/>
                </a:lnTo>
                <a:lnTo>
                  <a:pt x="59" y="27"/>
                </a:lnTo>
                <a:lnTo>
                  <a:pt x="63" y="25"/>
                </a:lnTo>
                <a:lnTo>
                  <a:pt x="57" y="23"/>
                </a:lnTo>
                <a:lnTo>
                  <a:pt x="53" y="21"/>
                </a:lnTo>
                <a:lnTo>
                  <a:pt x="49" y="15"/>
                </a:lnTo>
                <a:lnTo>
                  <a:pt x="48" y="7"/>
                </a:lnTo>
                <a:lnTo>
                  <a:pt x="46" y="7"/>
                </a:lnTo>
                <a:lnTo>
                  <a:pt x="44" y="11"/>
                </a:lnTo>
                <a:lnTo>
                  <a:pt x="40" y="17"/>
                </a:lnTo>
                <a:lnTo>
                  <a:pt x="36" y="15"/>
                </a:lnTo>
                <a:lnTo>
                  <a:pt x="34" y="11"/>
                </a:lnTo>
                <a:lnTo>
                  <a:pt x="32" y="7"/>
                </a:lnTo>
                <a:lnTo>
                  <a:pt x="28" y="5"/>
                </a:lnTo>
                <a:lnTo>
                  <a:pt x="25" y="2"/>
                </a:lnTo>
                <a:lnTo>
                  <a:pt x="23" y="0"/>
                </a:lnTo>
                <a:lnTo>
                  <a:pt x="21" y="2"/>
                </a:lnTo>
                <a:lnTo>
                  <a:pt x="21" y="5"/>
                </a:lnTo>
                <a:lnTo>
                  <a:pt x="23" y="7"/>
                </a:lnTo>
                <a:lnTo>
                  <a:pt x="23" y="11"/>
                </a:lnTo>
                <a:lnTo>
                  <a:pt x="19" y="11"/>
                </a:lnTo>
                <a:lnTo>
                  <a:pt x="17" y="7"/>
                </a:lnTo>
                <a:lnTo>
                  <a:pt x="15" y="5"/>
                </a:lnTo>
                <a:lnTo>
                  <a:pt x="9" y="4"/>
                </a:lnTo>
                <a:lnTo>
                  <a:pt x="7" y="4"/>
                </a:lnTo>
                <a:lnTo>
                  <a:pt x="5" y="5"/>
                </a:lnTo>
                <a:lnTo>
                  <a:pt x="2" y="9"/>
                </a:lnTo>
                <a:lnTo>
                  <a:pt x="0" y="11"/>
                </a:lnTo>
                <a:lnTo>
                  <a:pt x="0" y="15"/>
                </a:lnTo>
                <a:lnTo>
                  <a:pt x="2" y="15"/>
                </a:lnTo>
                <a:lnTo>
                  <a:pt x="5" y="15"/>
                </a:lnTo>
                <a:lnTo>
                  <a:pt x="7" y="17"/>
                </a:lnTo>
                <a:lnTo>
                  <a:pt x="9" y="19"/>
                </a:lnTo>
                <a:lnTo>
                  <a:pt x="9" y="23"/>
                </a:lnTo>
                <a:lnTo>
                  <a:pt x="7" y="25"/>
                </a:lnTo>
                <a:lnTo>
                  <a:pt x="9" y="25"/>
                </a:lnTo>
                <a:lnTo>
                  <a:pt x="13" y="29"/>
                </a:lnTo>
                <a:lnTo>
                  <a:pt x="15" y="30"/>
                </a:lnTo>
                <a:lnTo>
                  <a:pt x="17" y="30"/>
                </a:lnTo>
                <a:lnTo>
                  <a:pt x="13" y="34"/>
                </a:lnTo>
                <a:lnTo>
                  <a:pt x="15" y="36"/>
                </a:lnTo>
                <a:lnTo>
                  <a:pt x="19" y="38"/>
                </a:lnTo>
                <a:lnTo>
                  <a:pt x="21" y="38"/>
                </a:lnTo>
                <a:lnTo>
                  <a:pt x="23" y="40"/>
                </a:lnTo>
                <a:lnTo>
                  <a:pt x="23" y="44"/>
                </a:lnTo>
                <a:lnTo>
                  <a:pt x="25" y="48"/>
                </a:lnTo>
                <a:lnTo>
                  <a:pt x="26" y="44"/>
                </a:lnTo>
                <a:lnTo>
                  <a:pt x="30" y="42"/>
                </a:lnTo>
                <a:lnTo>
                  <a:pt x="32" y="38"/>
                </a:lnTo>
                <a:lnTo>
                  <a:pt x="34" y="38"/>
                </a:lnTo>
                <a:lnTo>
                  <a:pt x="38" y="40"/>
                </a:lnTo>
                <a:lnTo>
                  <a:pt x="38" y="42"/>
                </a:lnTo>
                <a:lnTo>
                  <a:pt x="40" y="44"/>
                </a:lnTo>
                <a:lnTo>
                  <a:pt x="38" y="44"/>
                </a:lnTo>
                <a:lnTo>
                  <a:pt x="34" y="48"/>
                </a:lnTo>
                <a:lnTo>
                  <a:pt x="34" y="50"/>
                </a:lnTo>
                <a:lnTo>
                  <a:pt x="36" y="52"/>
                </a:lnTo>
                <a:lnTo>
                  <a:pt x="38" y="53"/>
                </a:lnTo>
                <a:lnTo>
                  <a:pt x="40" y="57"/>
                </a:lnTo>
                <a:lnTo>
                  <a:pt x="42" y="59"/>
                </a:lnTo>
                <a:close/>
                <a:moveTo>
                  <a:pt x="28" y="36"/>
                </a:moveTo>
                <a:lnTo>
                  <a:pt x="23" y="30"/>
                </a:lnTo>
                <a:lnTo>
                  <a:pt x="19" y="23"/>
                </a:lnTo>
                <a:lnTo>
                  <a:pt x="25" y="21"/>
                </a:lnTo>
                <a:lnTo>
                  <a:pt x="26" y="25"/>
                </a:lnTo>
                <a:lnTo>
                  <a:pt x="25" y="25"/>
                </a:lnTo>
                <a:lnTo>
                  <a:pt x="26" y="30"/>
                </a:lnTo>
                <a:lnTo>
                  <a:pt x="30" y="30"/>
                </a:lnTo>
                <a:lnTo>
                  <a:pt x="32" y="34"/>
                </a:lnTo>
                <a:lnTo>
                  <a:pt x="30" y="36"/>
                </a:lnTo>
                <a:lnTo>
                  <a:pt x="28" y="36"/>
                </a:lnTo>
                <a:close/>
              </a:path>
            </a:pathLst>
          </a:custGeom>
          <a:solidFill>
            <a:srgbClr val="EAEAEA"/>
          </a:solidFill>
          <a:ln w="2520">
            <a:solidFill>
              <a:srgbClr val="C0C0C0"/>
            </a:solidFill>
            <a:round/>
            <a:headEnd/>
            <a:tailEnd/>
          </a:ln>
        </p:spPr>
        <p:txBody>
          <a:bodyPr wrap="none" anchor="ctr"/>
          <a:lstStyle/>
          <a:p>
            <a:endParaRPr lang="en-US"/>
          </a:p>
        </p:txBody>
      </p:sp>
      <p:sp>
        <p:nvSpPr>
          <p:cNvPr id="30953" name="Freeform 235"/>
          <p:cNvSpPr>
            <a:spLocks noChangeArrowheads="1"/>
          </p:cNvSpPr>
          <p:nvPr/>
        </p:nvSpPr>
        <p:spPr bwMode="auto">
          <a:xfrm>
            <a:off x="4019550" y="3119438"/>
            <a:ext cx="146050" cy="73025"/>
          </a:xfrm>
          <a:custGeom>
            <a:avLst/>
            <a:gdLst>
              <a:gd name="T0" fmla="*/ 2147483647 w 86"/>
              <a:gd name="T1" fmla="*/ 2147483647 h 46"/>
              <a:gd name="T2" fmla="*/ 0 w 86"/>
              <a:gd name="T3" fmla="*/ 2147483647 h 46"/>
              <a:gd name="T4" fmla="*/ 2147483647 w 86"/>
              <a:gd name="T5" fmla="*/ 2147483647 h 46"/>
              <a:gd name="T6" fmla="*/ 2147483647 w 86"/>
              <a:gd name="T7" fmla="*/ 2147483647 h 46"/>
              <a:gd name="T8" fmla="*/ 2147483647 w 86"/>
              <a:gd name="T9" fmla="*/ 2147483647 h 46"/>
              <a:gd name="T10" fmla="*/ 2147483647 w 86"/>
              <a:gd name="T11" fmla="*/ 2147483647 h 46"/>
              <a:gd name="T12" fmla="*/ 2147483647 w 86"/>
              <a:gd name="T13" fmla="*/ 2147483647 h 46"/>
              <a:gd name="T14" fmla="*/ 2147483647 w 86"/>
              <a:gd name="T15" fmla="*/ 2147483647 h 46"/>
              <a:gd name="T16" fmla="*/ 2147483647 w 86"/>
              <a:gd name="T17" fmla="*/ 2147483647 h 46"/>
              <a:gd name="T18" fmla="*/ 2147483647 w 86"/>
              <a:gd name="T19" fmla="*/ 2147483647 h 46"/>
              <a:gd name="T20" fmla="*/ 2147483647 w 86"/>
              <a:gd name="T21" fmla="*/ 2147483647 h 46"/>
              <a:gd name="T22" fmla="*/ 2147483647 w 86"/>
              <a:gd name="T23" fmla="*/ 2147483647 h 46"/>
              <a:gd name="T24" fmla="*/ 2147483647 w 86"/>
              <a:gd name="T25" fmla="*/ 2147483647 h 46"/>
              <a:gd name="T26" fmla="*/ 2147483647 w 86"/>
              <a:gd name="T27" fmla="*/ 2147483647 h 46"/>
              <a:gd name="T28" fmla="*/ 2147483647 w 86"/>
              <a:gd name="T29" fmla="*/ 2147483647 h 46"/>
              <a:gd name="T30" fmla="*/ 2147483647 w 86"/>
              <a:gd name="T31" fmla="*/ 2147483647 h 46"/>
              <a:gd name="T32" fmla="*/ 2147483647 w 86"/>
              <a:gd name="T33" fmla="*/ 2147483647 h 46"/>
              <a:gd name="T34" fmla="*/ 2147483647 w 86"/>
              <a:gd name="T35" fmla="*/ 0 h 46"/>
              <a:gd name="T36" fmla="*/ 2147483647 w 86"/>
              <a:gd name="T37" fmla="*/ 2147483647 h 46"/>
              <a:gd name="T38" fmla="*/ 2147483647 w 86"/>
              <a:gd name="T39" fmla="*/ 2147483647 h 46"/>
              <a:gd name="T40" fmla="*/ 2147483647 w 86"/>
              <a:gd name="T41" fmla="*/ 2147483647 h 46"/>
              <a:gd name="T42" fmla="*/ 2147483647 w 86"/>
              <a:gd name="T43" fmla="*/ 2147483647 h 46"/>
              <a:gd name="T44" fmla="*/ 2147483647 w 86"/>
              <a:gd name="T45" fmla="*/ 2147483647 h 46"/>
              <a:gd name="T46" fmla="*/ 2147483647 w 86"/>
              <a:gd name="T47" fmla="*/ 2147483647 h 46"/>
              <a:gd name="T48" fmla="*/ 2147483647 w 86"/>
              <a:gd name="T49" fmla="*/ 2147483647 h 46"/>
              <a:gd name="T50" fmla="*/ 2147483647 w 86"/>
              <a:gd name="T51" fmla="*/ 2147483647 h 46"/>
              <a:gd name="T52" fmla="*/ 2147483647 w 86"/>
              <a:gd name="T53" fmla="*/ 2147483647 h 46"/>
              <a:gd name="T54" fmla="*/ 2147483647 w 86"/>
              <a:gd name="T55" fmla="*/ 2147483647 h 46"/>
              <a:gd name="T56" fmla="*/ 2147483647 w 86"/>
              <a:gd name="T57" fmla="*/ 2147483647 h 46"/>
              <a:gd name="T58" fmla="*/ 2147483647 w 86"/>
              <a:gd name="T59" fmla="*/ 2147483647 h 46"/>
              <a:gd name="T60" fmla="*/ 2147483647 w 86"/>
              <a:gd name="T61" fmla="*/ 2147483647 h 46"/>
              <a:gd name="T62" fmla="*/ 2147483647 w 86"/>
              <a:gd name="T63" fmla="*/ 2147483647 h 46"/>
              <a:gd name="T64" fmla="*/ 2147483647 w 86"/>
              <a:gd name="T65" fmla="*/ 2147483647 h 46"/>
              <a:gd name="T66" fmla="*/ 2147483647 w 86"/>
              <a:gd name="T67" fmla="*/ 2147483647 h 46"/>
              <a:gd name="T68" fmla="*/ 2147483647 w 86"/>
              <a:gd name="T69" fmla="*/ 2147483647 h 46"/>
              <a:gd name="T70" fmla="*/ 2147483647 w 86"/>
              <a:gd name="T71" fmla="*/ 2147483647 h 46"/>
              <a:gd name="T72" fmla="*/ 2147483647 w 86"/>
              <a:gd name="T73" fmla="*/ 2147483647 h 46"/>
              <a:gd name="T74" fmla="*/ 2147483647 w 86"/>
              <a:gd name="T75" fmla="*/ 2147483647 h 46"/>
              <a:gd name="T76" fmla="*/ 2147483647 w 86"/>
              <a:gd name="T77" fmla="*/ 2147483647 h 46"/>
              <a:gd name="T78" fmla="*/ 2147483647 w 86"/>
              <a:gd name="T79" fmla="*/ 2147483647 h 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
              <a:gd name="T121" fmla="*/ 0 h 46"/>
              <a:gd name="T122" fmla="*/ 86 w 86"/>
              <a:gd name="T123" fmla="*/ 46 h 4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 h="46">
                <a:moveTo>
                  <a:pt x="4" y="41"/>
                </a:moveTo>
                <a:lnTo>
                  <a:pt x="4" y="41"/>
                </a:lnTo>
                <a:lnTo>
                  <a:pt x="2" y="39"/>
                </a:lnTo>
                <a:lnTo>
                  <a:pt x="0" y="37"/>
                </a:lnTo>
                <a:lnTo>
                  <a:pt x="0" y="35"/>
                </a:lnTo>
                <a:lnTo>
                  <a:pt x="2" y="33"/>
                </a:lnTo>
                <a:lnTo>
                  <a:pt x="6" y="29"/>
                </a:lnTo>
                <a:lnTo>
                  <a:pt x="10" y="29"/>
                </a:lnTo>
                <a:lnTo>
                  <a:pt x="13" y="27"/>
                </a:lnTo>
                <a:lnTo>
                  <a:pt x="15" y="25"/>
                </a:lnTo>
                <a:lnTo>
                  <a:pt x="17" y="23"/>
                </a:lnTo>
                <a:lnTo>
                  <a:pt x="21" y="23"/>
                </a:lnTo>
                <a:lnTo>
                  <a:pt x="25" y="23"/>
                </a:lnTo>
                <a:lnTo>
                  <a:pt x="29" y="25"/>
                </a:lnTo>
                <a:lnTo>
                  <a:pt x="31" y="27"/>
                </a:lnTo>
                <a:lnTo>
                  <a:pt x="33" y="29"/>
                </a:lnTo>
                <a:lnTo>
                  <a:pt x="35" y="27"/>
                </a:lnTo>
                <a:lnTo>
                  <a:pt x="35" y="25"/>
                </a:lnTo>
                <a:lnTo>
                  <a:pt x="35" y="23"/>
                </a:lnTo>
                <a:lnTo>
                  <a:pt x="33" y="19"/>
                </a:lnTo>
                <a:lnTo>
                  <a:pt x="31" y="18"/>
                </a:lnTo>
                <a:lnTo>
                  <a:pt x="35" y="16"/>
                </a:lnTo>
                <a:lnTo>
                  <a:pt x="36" y="14"/>
                </a:lnTo>
                <a:lnTo>
                  <a:pt x="38" y="14"/>
                </a:lnTo>
                <a:lnTo>
                  <a:pt x="38" y="10"/>
                </a:lnTo>
                <a:lnTo>
                  <a:pt x="42" y="6"/>
                </a:lnTo>
                <a:lnTo>
                  <a:pt x="44" y="4"/>
                </a:lnTo>
                <a:lnTo>
                  <a:pt x="46" y="6"/>
                </a:lnTo>
                <a:lnTo>
                  <a:pt x="48" y="8"/>
                </a:lnTo>
                <a:lnTo>
                  <a:pt x="52" y="8"/>
                </a:lnTo>
                <a:lnTo>
                  <a:pt x="54" y="8"/>
                </a:lnTo>
                <a:lnTo>
                  <a:pt x="58" y="2"/>
                </a:lnTo>
                <a:lnTo>
                  <a:pt x="60" y="0"/>
                </a:lnTo>
                <a:lnTo>
                  <a:pt x="61" y="0"/>
                </a:lnTo>
                <a:lnTo>
                  <a:pt x="65" y="2"/>
                </a:lnTo>
                <a:lnTo>
                  <a:pt x="71" y="4"/>
                </a:lnTo>
                <a:lnTo>
                  <a:pt x="75" y="6"/>
                </a:lnTo>
                <a:lnTo>
                  <a:pt x="81" y="4"/>
                </a:lnTo>
                <a:lnTo>
                  <a:pt x="84" y="4"/>
                </a:lnTo>
                <a:lnTo>
                  <a:pt x="83" y="6"/>
                </a:lnTo>
                <a:lnTo>
                  <a:pt x="83" y="8"/>
                </a:lnTo>
                <a:lnTo>
                  <a:pt x="83" y="10"/>
                </a:lnTo>
                <a:lnTo>
                  <a:pt x="84" y="12"/>
                </a:lnTo>
                <a:lnTo>
                  <a:pt x="86" y="18"/>
                </a:lnTo>
                <a:lnTo>
                  <a:pt x="84" y="18"/>
                </a:lnTo>
                <a:lnTo>
                  <a:pt x="84" y="19"/>
                </a:lnTo>
                <a:lnTo>
                  <a:pt x="84" y="21"/>
                </a:lnTo>
                <a:lnTo>
                  <a:pt x="84" y="23"/>
                </a:lnTo>
                <a:lnTo>
                  <a:pt x="84" y="27"/>
                </a:lnTo>
                <a:lnTo>
                  <a:pt x="81" y="31"/>
                </a:lnTo>
                <a:lnTo>
                  <a:pt x="77" y="33"/>
                </a:lnTo>
                <a:lnTo>
                  <a:pt x="77" y="35"/>
                </a:lnTo>
                <a:lnTo>
                  <a:pt x="75" y="35"/>
                </a:lnTo>
                <a:lnTo>
                  <a:pt x="73" y="37"/>
                </a:lnTo>
                <a:lnTo>
                  <a:pt x="67" y="37"/>
                </a:lnTo>
                <a:lnTo>
                  <a:pt x="63" y="37"/>
                </a:lnTo>
                <a:lnTo>
                  <a:pt x="60" y="37"/>
                </a:lnTo>
                <a:lnTo>
                  <a:pt x="58" y="39"/>
                </a:lnTo>
                <a:lnTo>
                  <a:pt x="54" y="42"/>
                </a:lnTo>
                <a:lnTo>
                  <a:pt x="48" y="42"/>
                </a:lnTo>
                <a:lnTo>
                  <a:pt x="46" y="41"/>
                </a:lnTo>
                <a:lnTo>
                  <a:pt x="44" y="41"/>
                </a:lnTo>
                <a:lnTo>
                  <a:pt x="44" y="42"/>
                </a:lnTo>
                <a:lnTo>
                  <a:pt x="44" y="44"/>
                </a:lnTo>
                <a:lnTo>
                  <a:pt x="42" y="46"/>
                </a:lnTo>
                <a:lnTo>
                  <a:pt x="38" y="46"/>
                </a:lnTo>
                <a:lnTo>
                  <a:pt x="36" y="46"/>
                </a:lnTo>
                <a:lnTo>
                  <a:pt x="31" y="46"/>
                </a:lnTo>
                <a:lnTo>
                  <a:pt x="27" y="46"/>
                </a:lnTo>
                <a:lnTo>
                  <a:pt x="25" y="46"/>
                </a:lnTo>
                <a:lnTo>
                  <a:pt x="23" y="44"/>
                </a:lnTo>
                <a:lnTo>
                  <a:pt x="19" y="44"/>
                </a:lnTo>
                <a:lnTo>
                  <a:pt x="17" y="44"/>
                </a:lnTo>
                <a:lnTo>
                  <a:pt x="13" y="42"/>
                </a:lnTo>
                <a:lnTo>
                  <a:pt x="12" y="41"/>
                </a:lnTo>
                <a:lnTo>
                  <a:pt x="12" y="42"/>
                </a:lnTo>
                <a:lnTo>
                  <a:pt x="8" y="42"/>
                </a:lnTo>
                <a:lnTo>
                  <a:pt x="4" y="42"/>
                </a:lnTo>
                <a:lnTo>
                  <a:pt x="4" y="41"/>
                </a:lnTo>
                <a:close/>
              </a:path>
            </a:pathLst>
          </a:custGeom>
          <a:solidFill>
            <a:srgbClr val="FFCC00"/>
          </a:solidFill>
          <a:ln w="2520">
            <a:solidFill>
              <a:srgbClr val="C0C0C0"/>
            </a:solidFill>
            <a:round/>
            <a:headEnd/>
            <a:tailEnd/>
          </a:ln>
        </p:spPr>
        <p:txBody>
          <a:bodyPr wrap="none" anchor="ctr"/>
          <a:lstStyle/>
          <a:p>
            <a:endParaRPr lang="en-US"/>
          </a:p>
        </p:txBody>
      </p:sp>
      <p:sp>
        <p:nvSpPr>
          <p:cNvPr id="30954" name="Freeform 236"/>
          <p:cNvSpPr>
            <a:spLocks noChangeArrowheads="1"/>
          </p:cNvSpPr>
          <p:nvPr/>
        </p:nvSpPr>
        <p:spPr bwMode="auto">
          <a:xfrm>
            <a:off x="6578600" y="4691063"/>
            <a:ext cx="6350" cy="6350"/>
          </a:xfrm>
          <a:custGeom>
            <a:avLst/>
            <a:gdLst>
              <a:gd name="T0" fmla="*/ 0 w 4"/>
              <a:gd name="T1" fmla="*/ 0 h 4"/>
              <a:gd name="T2" fmla="*/ 0 w 4"/>
              <a:gd name="T3" fmla="*/ 2147483647 h 4"/>
              <a:gd name="T4" fmla="*/ 2147483647 w 4"/>
              <a:gd name="T5" fmla="*/ 2147483647 h 4"/>
              <a:gd name="T6" fmla="*/ 2147483647 w 4"/>
              <a:gd name="T7" fmla="*/ 2147483647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0"/>
                </a:moveTo>
                <a:lnTo>
                  <a:pt x="0" y="4"/>
                </a:lnTo>
                <a:lnTo>
                  <a:pt x="4" y="4"/>
                </a:lnTo>
                <a:lnTo>
                  <a:pt x="4" y="2"/>
                </a:lnTo>
                <a:lnTo>
                  <a:pt x="0" y="0"/>
                </a:lnTo>
                <a:close/>
              </a:path>
            </a:pathLst>
          </a:custGeom>
          <a:solidFill>
            <a:srgbClr val="EAEAEA"/>
          </a:solidFill>
          <a:ln w="2520">
            <a:solidFill>
              <a:srgbClr val="C0C0C0"/>
            </a:solidFill>
            <a:round/>
            <a:headEnd/>
            <a:tailEnd/>
          </a:ln>
        </p:spPr>
        <p:txBody>
          <a:bodyPr wrap="none" anchor="ctr"/>
          <a:lstStyle/>
          <a:p>
            <a:endParaRPr lang="en-US"/>
          </a:p>
        </p:txBody>
      </p:sp>
      <p:sp>
        <p:nvSpPr>
          <p:cNvPr id="30955" name="Freeform 237"/>
          <p:cNvSpPr>
            <a:spLocks noChangeArrowheads="1"/>
          </p:cNvSpPr>
          <p:nvPr/>
        </p:nvSpPr>
        <p:spPr bwMode="auto">
          <a:xfrm>
            <a:off x="6569075" y="4694238"/>
            <a:ext cx="6350" cy="6350"/>
          </a:xfrm>
          <a:custGeom>
            <a:avLst/>
            <a:gdLst>
              <a:gd name="T0" fmla="*/ 0 w 4"/>
              <a:gd name="T1" fmla="*/ 0 h 4"/>
              <a:gd name="T2" fmla="*/ 2147483647 w 4"/>
              <a:gd name="T3" fmla="*/ 2147483647 h 4"/>
              <a:gd name="T4" fmla="*/ 2147483647 w 4"/>
              <a:gd name="T5" fmla="*/ 2147483647 h 4"/>
              <a:gd name="T6" fmla="*/ 2147483647 w 4"/>
              <a:gd name="T7" fmla="*/ 2147483647 h 4"/>
              <a:gd name="T8" fmla="*/ 2147483647 w 4"/>
              <a:gd name="T9" fmla="*/ 2147483647 h 4"/>
              <a:gd name="T10" fmla="*/ 0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0" y="0"/>
                </a:moveTo>
                <a:lnTo>
                  <a:pt x="2" y="4"/>
                </a:lnTo>
                <a:lnTo>
                  <a:pt x="4" y="4"/>
                </a:lnTo>
                <a:lnTo>
                  <a:pt x="4" y="2"/>
                </a:lnTo>
                <a:lnTo>
                  <a:pt x="2" y="2"/>
                </a:lnTo>
                <a:lnTo>
                  <a:pt x="0" y="0"/>
                </a:lnTo>
                <a:close/>
              </a:path>
            </a:pathLst>
          </a:custGeom>
          <a:solidFill>
            <a:srgbClr val="EAEAEA"/>
          </a:solidFill>
          <a:ln w="2520">
            <a:solidFill>
              <a:srgbClr val="C0C0C0"/>
            </a:solidFill>
            <a:round/>
            <a:headEnd/>
            <a:tailEnd/>
          </a:ln>
        </p:spPr>
        <p:txBody>
          <a:bodyPr wrap="none" anchor="ctr"/>
          <a:lstStyle/>
          <a:p>
            <a:endParaRPr lang="en-US"/>
          </a:p>
        </p:txBody>
      </p:sp>
      <p:sp>
        <p:nvSpPr>
          <p:cNvPr id="30956" name="Freeform 238"/>
          <p:cNvSpPr>
            <a:spLocks noChangeArrowheads="1"/>
          </p:cNvSpPr>
          <p:nvPr/>
        </p:nvSpPr>
        <p:spPr bwMode="auto">
          <a:xfrm>
            <a:off x="6557963" y="4697413"/>
            <a:ext cx="6350" cy="6350"/>
          </a:xfrm>
          <a:custGeom>
            <a:avLst/>
            <a:gdLst>
              <a:gd name="T0" fmla="*/ 0 w 4"/>
              <a:gd name="T1" fmla="*/ 0 h 4"/>
              <a:gd name="T2" fmla="*/ 0 w 4"/>
              <a:gd name="T3" fmla="*/ 2147483647 h 4"/>
              <a:gd name="T4" fmla="*/ 2147483647 w 4"/>
              <a:gd name="T5" fmla="*/ 2147483647 h 4"/>
              <a:gd name="T6" fmla="*/ 2147483647 w 4"/>
              <a:gd name="T7" fmla="*/ 2147483647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0"/>
                </a:moveTo>
                <a:lnTo>
                  <a:pt x="0" y="4"/>
                </a:lnTo>
                <a:lnTo>
                  <a:pt x="4" y="4"/>
                </a:lnTo>
                <a:lnTo>
                  <a:pt x="4" y="2"/>
                </a:lnTo>
                <a:lnTo>
                  <a:pt x="0" y="0"/>
                </a:lnTo>
                <a:close/>
              </a:path>
            </a:pathLst>
          </a:custGeom>
          <a:solidFill>
            <a:srgbClr val="EAEAEA"/>
          </a:solidFill>
          <a:ln w="2520">
            <a:solidFill>
              <a:srgbClr val="C0C0C0"/>
            </a:solidFill>
            <a:round/>
            <a:headEnd/>
            <a:tailEnd/>
          </a:ln>
        </p:spPr>
        <p:txBody>
          <a:bodyPr wrap="none" anchor="ctr"/>
          <a:lstStyle/>
          <a:p>
            <a:endParaRPr lang="en-US"/>
          </a:p>
        </p:txBody>
      </p:sp>
      <p:sp>
        <p:nvSpPr>
          <p:cNvPr id="30957" name="Freeform 239"/>
          <p:cNvSpPr>
            <a:spLocks noChangeArrowheads="1"/>
          </p:cNvSpPr>
          <p:nvPr/>
        </p:nvSpPr>
        <p:spPr bwMode="auto">
          <a:xfrm>
            <a:off x="6689725" y="4746625"/>
            <a:ext cx="12700" cy="15875"/>
          </a:xfrm>
          <a:custGeom>
            <a:avLst/>
            <a:gdLst>
              <a:gd name="T0" fmla="*/ 2147483647 w 8"/>
              <a:gd name="T1" fmla="*/ 0 h 10"/>
              <a:gd name="T2" fmla="*/ 2147483647 w 8"/>
              <a:gd name="T3" fmla="*/ 2147483647 h 10"/>
              <a:gd name="T4" fmla="*/ 0 w 8"/>
              <a:gd name="T5" fmla="*/ 2147483647 h 10"/>
              <a:gd name="T6" fmla="*/ 0 w 8"/>
              <a:gd name="T7" fmla="*/ 2147483647 h 10"/>
              <a:gd name="T8" fmla="*/ 0 w 8"/>
              <a:gd name="T9" fmla="*/ 2147483647 h 10"/>
              <a:gd name="T10" fmla="*/ 2147483647 w 8"/>
              <a:gd name="T11" fmla="*/ 2147483647 h 10"/>
              <a:gd name="T12" fmla="*/ 2147483647 w 8"/>
              <a:gd name="T13" fmla="*/ 2147483647 h 10"/>
              <a:gd name="T14" fmla="*/ 2147483647 w 8"/>
              <a:gd name="T15" fmla="*/ 2147483647 h 10"/>
              <a:gd name="T16" fmla="*/ 2147483647 w 8"/>
              <a:gd name="T17" fmla="*/ 2147483647 h 10"/>
              <a:gd name="T18" fmla="*/ 2147483647 w 8"/>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0"/>
              <a:gd name="T32" fmla="*/ 8 w 8"/>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0">
                <a:moveTo>
                  <a:pt x="4" y="0"/>
                </a:moveTo>
                <a:lnTo>
                  <a:pt x="2" y="2"/>
                </a:lnTo>
                <a:lnTo>
                  <a:pt x="0" y="2"/>
                </a:lnTo>
                <a:lnTo>
                  <a:pt x="0" y="6"/>
                </a:lnTo>
                <a:lnTo>
                  <a:pt x="0" y="10"/>
                </a:lnTo>
                <a:lnTo>
                  <a:pt x="2" y="10"/>
                </a:lnTo>
                <a:lnTo>
                  <a:pt x="6" y="8"/>
                </a:lnTo>
                <a:lnTo>
                  <a:pt x="8" y="6"/>
                </a:lnTo>
                <a:lnTo>
                  <a:pt x="6" y="2"/>
                </a:lnTo>
                <a:lnTo>
                  <a:pt x="4" y="0"/>
                </a:lnTo>
                <a:close/>
              </a:path>
            </a:pathLst>
          </a:custGeom>
          <a:solidFill>
            <a:srgbClr val="EAEAEA"/>
          </a:solidFill>
          <a:ln w="2520">
            <a:solidFill>
              <a:srgbClr val="C0C0C0"/>
            </a:solidFill>
            <a:round/>
            <a:headEnd/>
            <a:tailEnd/>
          </a:ln>
        </p:spPr>
        <p:txBody>
          <a:bodyPr wrap="none" anchor="ctr"/>
          <a:lstStyle/>
          <a:p>
            <a:endParaRPr lang="en-US"/>
          </a:p>
        </p:txBody>
      </p:sp>
      <p:sp>
        <p:nvSpPr>
          <p:cNvPr id="30958" name="Freeform 240"/>
          <p:cNvSpPr>
            <a:spLocks noChangeArrowheads="1"/>
          </p:cNvSpPr>
          <p:nvPr/>
        </p:nvSpPr>
        <p:spPr bwMode="auto">
          <a:xfrm>
            <a:off x="6750050" y="4813300"/>
            <a:ext cx="6350" cy="9525"/>
          </a:xfrm>
          <a:custGeom>
            <a:avLst/>
            <a:gdLst>
              <a:gd name="T0" fmla="*/ 2147483647 w 4"/>
              <a:gd name="T1" fmla="*/ 0 h 6"/>
              <a:gd name="T2" fmla="*/ 0 w 4"/>
              <a:gd name="T3" fmla="*/ 2147483647 h 6"/>
              <a:gd name="T4" fmla="*/ 0 w 4"/>
              <a:gd name="T5" fmla="*/ 2147483647 h 6"/>
              <a:gd name="T6" fmla="*/ 2147483647 w 4"/>
              <a:gd name="T7" fmla="*/ 2147483647 h 6"/>
              <a:gd name="T8" fmla="*/ 2147483647 w 4"/>
              <a:gd name="T9" fmla="*/ 2147483647 h 6"/>
              <a:gd name="T10" fmla="*/ 2147483647 w 4"/>
              <a:gd name="T11" fmla="*/ 2147483647 h 6"/>
              <a:gd name="T12" fmla="*/ 2147483647 w 4"/>
              <a:gd name="T13" fmla="*/ 0 h 6"/>
              <a:gd name="T14" fmla="*/ 0 60000 65536"/>
              <a:gd name="T15" fmla="*/ 0 60000 65536"/>
              <a:gd name="T16" fmla="*/ 0 60000 65536"/>
              <a:gd name="T17" fmla="*/ 0 60000 65536"/>
              <a:gd name="T18" fmla="*/ 0 60000 65536"/>
              <a:gd name="T19" fmla="*/ 0 60000 65536"/>
              <a:gd name="T20" fmla="*/ 0 60000 65536"/>
              <a:gd name="T21" fmla="*/ 0 w 4"/>
              <a:gd name="T22" fmla="*/ 0 h 6"/>
              <a:gd name="T23" fmla="*/ 4 w 4"/>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6">
                <a:moveTo>
                  <a:pt x="2" y="0"/>
                </a:moveTo>
                <a:lnTo>
                  <a:pt x="0" y="2"/>
                </a:lnTo>
                <a:lnTo>
                  <a:pt x="0" y="4"/>
                </a:lnTo>
                <a:lnTo>
                  <a:pt x="2" y="6"/>
                </a:lnTo>
                <a:lnTo>
                  <a:pt x="4" y="6"/>
                </a:lnTo>
                <a:lnTo>
                  <a:pt x="4" y="2"/>
                </a:lnTo>
                <a:lnTo>
                  <a:pt x="2" y="0"/>
                </a:lnTo>
                <a:close/>
              </a:path>
            </a:pathLst>
          </a:custGeom>
          <a:solidFill>
            <a:srgbClr val="EAEAEA"/>
          </a:solidFill>
          <a:ln w="2520">
            <a:solidFill>
              <a:srgbClr val="C0C0C0"/>
            </a:solidFill>
            <a:round/>
            <a:headEnd/>
            <a:tailEnd/>
          </a:ln>
        </p:spPr>
        <p:txBody>
          <a:bodyPr wrap="none" anchor="ctr"/>
          <a:lstStyle/>
          <a:p>
            <a:endParaRPr lang="en-US"/>
          </a:p>
        </p:txBody>
      </p:sp>
      <p:sp>
        <p:nvSpPr>
          <p:cNvPr id="30959" name="Freeform 241"/>
          <p:cNvSpPr>
            <a:spLocks noChangeArrowheads="1"/>
          </p:cNvSpPr>
          <p:nvPr/>
        </p:nvSpPr>
        <p:spPr bwMode="auto">
          <a:xfrm>
            <a:off x="6199188" y="5048250"/>
            <a:ext cx="3175" cy="12700"/>
          </a:xfrm>
          <a:custGeom>
            <a:avLst/>
            <a:gdLst>
              <a:gd name="T0" fmla="*/ 0 w 2"/>
              <a:gd name="T1" fmla="*/ 0 h 8"/>
              <a:gd name="T2" fmla="*/ 2147483647 w 2"/>
              <a:gd name="T3" fmla="*/ 2147483647 h 8"/>
              <a:gd name="T4" fmla="*/ 2147483647 w 2"/>
              <a:gd name="T5" fmla="*/ 2147483647 h 8"/>
              <a:gd name="T6" fmla="*/ 0 w 2"/>
              <a:gd name="T7" fmla="*/ 0 h 8"/>
              <a:gd name="T8" fmla="*/ 0 60000 65536"/>
              <a:gd name="T9" fmla="*/ 0 60000 65536"/>
              <a:gd name="T10" fmla="*/ 0 60000 65536"/>
              <a:gd name="T11" fmla="*/ 0 60000 65536"/>
              <a:gd name="T12" fmla="*/ 0 w 2"/>
              <a:gd name="T13" fmla="*/ 0 h 8"/>
              <a:gd name="T14" fmla="*/ 2 w 2"/>
              <a:gd name="T15" fmla="*/ 8 h 8"/>
            </a:gdLst>
            <a:ahLst/>
            <a:cxnLst>
              <a:cxn ang="T8">
                <a:pos x="T0" y="T1"/>
              </a:cxn>
              <a:cxn ang="T9">
                <a:pos x="T2" y="T3"/>
              </a:cxn>
              <a:cxn ang="T10">
                <a:pos x="T4" y="T5"/>
              </a:cxn>
              <a:cxn ang="T11">
                <a:pos x="T6" y="T7"/>
              </a:cxn>
            </a:cxnLst>
            <a:rect l="T12" t="T13" r="T14" b="T15"/>
            <a:pathLst>
              <a:path w="2" h="8">
                <a:moveTo>
                  <a:pt x="0" y="0"/>
                </a:moveTo>
                <a:lnTo>
                  <a:pt x="2" y="8"/>
                </a:lnTo>
                <a:lnTo>
                  <a:pt x="2" y="4"/>
                </a:lnTo>
                <a:lnTo>
                  <a:pt x="0" y="0"/>
                </a:lnTo>
                <a:close/>
              </a:path>
            </a:pathLst>
          </a:custGeom>
          <a:solidFill>
            <a:srgbClr val="EAEAEA"/>
          </a:solidFill>
          <a:ln w="2520">
            <a:solidFill>
              <a:srgbClr val="C0C0C0"/>
            </a:solidFill>
            <a:round/>
            <a:headEnd/>
            <a:tailEnd/>
          </a:ln>
        </p:spPr>
        <p:txBody>
          <a:bodyPr wrap="none" anchor="ctr"/>
          <a:lstStyle/>
          <a:p>
            <a:endParaRPr lang="en-US"/>
          </a:p>
        </p:txBody>
      </p:sp>
      <p:sp>
        <p:nvSpPr>
          <p:cNvPr id="30960" name="Freeform 242"/>
          <p:cNvSpPr>
            <a:spLocks noChangeArrowheads="1"/>
          </p:cNvSpPr>
          <p:nvPr/>
        </p:nvSpPr>
        <p:spPr bwMode="auto">
          <a:xfrm>
            <a:off x="6711950" y="5176838"/>
            <a:ext cx="6350" cy="17462"/>
          </a:xfrm>
          <a:custGeom>
            <a:avLst/>
            <a:gdLst>
              <a:gd name="T0" fmla="*/ 0 w 4"/>
              <a:gd name="T1" fmla="*/ 0 h 11"/>
              <a:gd name="T2" fmla="*/ 2147483647 w 4"/>
              <a:gd name="T3" fmla="*/ 2147483647 h 11"/>
              <a:gd name="T4" fmla="*/ 2147483647 w 4"/>
              <a:gd name="T5" fmla="*/ 2147483647 h 11"/>
              <a:gd name="T6" fmla="*/ 2147483647 w 4"/>
              <a:gd name="T7" fmla="*/ 2147483647 h 11"/>
              <a:gd name="T8" fmla="*/ 2147483647 w 4"/>
              <a:gd name="T9" fmla="*/ 2147483647 h 11"/>
              <a:gd name="T10" fmla="*/ 2147483647 w 4"/>
              <a:gd name="T11" fmla="*/ 2147483647 h 11"/>
              <a:gd name="T12" fmla="*/ 2147483647 w 4"/>
              <a:gd name="T13" fmla="*/ 2147483647 h 11"/>
              <a:gd name="T14" fmla="*/ 0 w 4"/>
              <a:gd name="T15" fmla="*/ 2147483647 h 11"/>
              <a:gd name="T16" fmla="*/ 0 w 4"/>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11"/>
              <a:gd name="T29" fmla="*/ 4 w 4"/>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11">
                <a:moveTo>
                  <a:pt x="0" y="0"/>
                </a:moveTo>
                <a:lnTo>
                  <a:pt x="2" y="2"/>
                </a:lnTo>
                <a:lnTo>
                  <a:pt x="4" y="7"/>
                </a:lnTo>
                <a:lnTo>
                  <a:pt x="4" y="9"/>
                </a:lnTo>
                <a:lnTo>
                  <a:pt x="4" y="11"/>
                </a:lnTo>
                <a:lnTo>
                  <a:pt x="2" y="9"/>
                </a:lnTo>
                <a:lnTo>
                  <a:pt x="0" y="3"/>
                </a:lnTo>
                <a:lnTo>
                  <a:pt x="0" y="0"/>
                </a:lnTo>
                <a:close/>
              </a:path>
            </a:pathLst>
          </a:custGeom>
          <a:solidFill>
            <a:srgbClr val="EAEAEA"/>
          </a:solidFill>
          <a:ln w="2520">
            <a:solidFill>
              <a:srgbClr val="C0C0C0"/>
            </a:solidFill>
            <a:round/>
            <a:headEnd/>
            <a:tailEnd/>
          </a:ln>
        </p:spPr>
        <p:txBody>
          <a:bodyPr wrap="none" anchor="ctr"/>
          <a:lstStyle/>
          <a:p>
            <a:endParaRPr lang="en-US"/>
          </a:p>
        </p:txBody>
      </p:sp>
      <p:sp>
        <p:nvSpPr>
          <p:cNvPr id="30961" name="Freeform 243"/>
          <p:cNvSpPr>
            <a:spLocks noChangeArrowheads="1"/>
          </p:cNvSpPr>
          <p:nvPr/>
        </p:nvSpPr>
        <p:spPr bwMode="auto">
          <a:xfrm>
            <a:off x="6675438" y="5184775"/>
            <a:ext cx="6350" cy="22225"/>
          </a:xfrm>
          <a:custGeom>
            <a:avLst/>
            <a:gdLst>
              <a:gd name="T0" fmla="*/ 0 w 4"/>
              <a:gd name="T1" fmla="*/ 0 h 14"/>
              <a:gd name="T2" fmla="*/ 2147483647 w 4"/>
              <a:gd name="T3" fmla="*/ 2147483647 h 14"/>
              <a:gd name="T4" fmla="*/ 2147483647 w 4"/>
              <a:gd name="T5" fmla="*/ 2147483647 h 14"/>
              <a:gd name="T6" fmla="*/ 2147483647 w 4"/>
              <a:gd name="T7" fmla="*/ 2147483647 h 14"/>
              <a:gd name="T8" fmla="*/ 2147483647 w 4"/>
              <a:gd name="T9" fmla="*/ 2147483647 h 14"/>
              <a:gd name="T10" fmla="*/ 2147483647 w 4"/>
              <a:gd name="T11" fmla="*/ 2147483647 h 14"/>
              <a:gd name="T12" fmla="*/ 0 w 4"/>
              <a:gd name="T13" fmla="*/ 2147483647 h 14"/>
              <a:gd name="T14" fmla="*/ 0 w 4"/>
              <a:gd name="T15" fmla="*/ 2147483647 h 14"/>
              <a:gd name="T16" fmla="*/ 0 w 4"/>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14"/>
              <a:gd name="T29" fmla="*/ 4 w 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14">
                <a:moveTo>
                  <a:pt x="0" y="0"/>
                </a:moveTo>
                <a:lnTo>
                  <a:pt x="2" y="4"/>
                </a:lnTo>
                <a:lnTo>
                  <a:pt x="4" y="10"/>
                </a:lnTo>
                <a:lnTo>
                  <a:pt x="4" y="12"/>
                </a:lnTo>
                <a:lnTo>
                  <a:pt x="4" y="14"/>
                </a:lnTo>
                <a:lnTo>
                  <a:pt x="2" y="14"/>
                </a:lnTo>
                <a:lnTo>
                  <a:pt x="0" y="14"/>
                </a:lnTo>
                <a:lnTo>
                  <a:pt x="0" y="6"/>
                </a:lnTo>
                <a:lnTo>
                  <a:pt x="0" y="0"/>
                </a:lnTo>
                <a:close/>
              </a:path>
            </a:pathLst>
          </a:custGeom>
          <a:solidFill>
            <a:srgbClr val="EAEAEA"/>
          </a:solidFill>
          <a:ln w="2520">
            <a:solidFill>
              <a:srgbClr val="C0C0C0"/>
            </a:solidFill>
            <a:round/>
            <a:headEnd/>
            <a:tailEnd/>
          </a:ln>
        </p:spPr>
        <p:txBody>
          <a:bodyPr wrap="none" anchor="ctr"/>
          <a:lstStyle/>
          <a:p>
            <a:endParaRPr lang="en-US"/>
          </a:p>
        </p:txBody>
      </p:sp>
      <p:sp>
        <p:nvSpPr>
          <p:cNvPr id="30962" name="Freeform 244"/>
          <p:cNvSpPr>
            <a:spLocks noChangeArrowheads="1"/>
          </p:cNvSpPr>
          <p:nvPr/>
        </p:nvSpPr>
        <p:spPr bwMode="auto">
          <a:xfrm>
            <a:off x="6662738" y="5187950"/>
            <a:ext cx="3175" cy="6350"/>
          </a:xfrm>
          <a:custGeom>
            <a:avLst/>
            <a:gdLst>
              <a:gd name="T0" fmla="*/ 2147483647 w 2"/>
              <a:gd name="T1" fmla="*/ 0 h 4"/>
              <a:gd name="T2" fmla="*/ 2147483647 w 2"/>
              <a:gd name="T3" fmla="*/ 2147483647 h 4"/>
              <a:gd name="T4" fmla="*/ 0 w 2"/>
              <a:gd name="T5" fmla="*/ 2147483647 h 4"/>
              <a:gd name="T6" fmla="*/ 0 w 2"/>
              <a:gd name="T7" fmla="*/ 2147483647 h 4"/>
              <a:gd name="T8" fmla="*/ 2147483647 w 2"/>
              <a:gd name="T9" fmla="*/ 0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0"/>
                </a:moveTo>
                <a:lnTo>
                  <a:pt x="2" y="2"/>
                </a:lnTo>
                <a:lnTo>
                  <a:pt x="0" y="4"/>
                </a:lnTo>
                <a:lnTo>
                  <a:pt x="0" y="2"/>
                </a:lnTo>
                <a:lnTo>
                  <a:pt x="2" y="0"/>
                </a:lnTo>
                <a:close/>
              </a:path>
            </a:pathLst>
          </a:custGeom>
          <a:solidFill>
            <a:srgbClr val="EAEAEA"/>
          </a:solidFill>
          <a:ln w="2520">
            <a:solidFill>
              <a:srgbClr val="C0C0C0"/>
            </a:solidFill>
            <a:round/>
            <a:headEnd/>
            <a:tailEnd/>
          </a:ln>
        </p:spPr>
        <p:txBody>
          <a:bodyPr wrap="none" anchor="ctr"/>
          <a:lstStyle/>
          <a:p>
            <a:endParaRPr lang="en-US"/>
          </a:p>
        </p:txBody>
      </p:sp>
      <p:sp>
        <p:nvSpPr>
          <p:cNvPr id="30963" name="Freeform 245"/>
          <p:cNvSpPr>
            <a:spLocks noChangeArrowheads="1"/>
          </p:cNvSpPr>
          <p:nvPr/>
        </p:nvSpPr>
        <p:spPr bwMode="auto">
          <a:xfrm>
            <a:off x="6702425" y="5307013"/>
            <a:ext cx="15875" cy="9525"/>
          </a:xfrm>
          <a:custGeom>
            <a:avLst/>
            <a:gdLst>
              <a:gd name="T0" fmla="*/ 2147483647 w 9"/>
              <a:gd name="T1" fmla="*/ 0 h 6"/>
              <a:gd name="T2" fmla="*/ 0 w 9"/>
              <a:gd name="T3" fmla="*/ 2147483647 h 6"/>
              <a:gd name="T4" fmla="*/ 2147483647 w 9"/>
              <a:gd name="T5" fmla="*/ 2147483647 h 6"/>
              <a:gd name="T6" fmla="*/ 2147483647 w 9"/>
              <a:gd name="T7" fmla="*/ 2147483647 h 6"/>
              <a:gd name="T8" fmla="*/ 2147483647 w 9"/>
              <a:gd name="T9" fmla="*/ 2147483647 h 6"/>
              <a:gd name="T10" fmla="*/ 2147483647 w 9"/>
              <a:gd name="T11" fmla="*/ 0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2" y="0"/>
                </a:moveTo>
                <a:lnTo>
                  <a:pt x="0" y="6"/>
                </a:lnTo>
                <a:lnTo>
                  <a:pt x="5" y="4"/>
                </a:lnTo>
                <a:lnTo>
                  <a:pt x="9" y="4"/>
                </a:lnTo>
                <a:lnTo>
                  <a:pt x="9" y="2"/>
                </a:lnTo>
                <a:lnTo>
                  <a:pt x="2" y="0"/>
                </a:lnTo>
                <a:close/>
              </a:path>
            </a:pathLst>
          </a:custGeom>
          <a:solidFill>
            <a:srgbClr val="EAEAEA"/>
          </a:solidFill>
          <a:ln w="2520">
            <a:solidFill>
              <a:srgbClr val="C0C0C0"/>
            </a:solidFill>
            <a:round/>
            <a:headEnd/>
            <a:tailEnd/>
          </a:ln>
        </p:spPr>
        <p:txBody>
          <a:bodyPr wrap="none" anchor="ctr"/>
          <a:lstStyle/>
          <a:p>
            <a:endParaRPr lang="en-US"/>
          </a:p>
        </p:txBody>
      </p:sp>
      <p:sp>
        <p:nvSpPr>
          <p:cNvPr id="30964" name="Freeform 246"/>
          <p:cNvSpPr>
            <a:spLocks noChangeArrowheads="1"/>
          </p:cNvSpPr>
          <p:nvPr/>
        </p:nvSpPr>
        <p:spPr bwMode="auto">
          <a:xfrm>
            <a:off x="6835775" y="5419725"/>
            <a:ext cx="6350" cy="12700"/>
          </a:xfrm>
          <a:custGeom>
            <a:avLst/>
            <a:gdLst>
              <a:gd name="T0" fmla="*/ 0 w 4"/>
              <a:gd name="T1" fmla="*/ 0 h 8"/>
              <a:gd name="T2" fmla="*/ 0 w 4"/>
              <a:gd name="T3" fmla="*/ 2147483647 h 8"/>
              <a:gd name="T4" fmla="*/ 2147483647 w 4"/>
              <a:gd name="T5" fmla="*/ 2147483647 h 8"/>
              <a:gd name="T6" fmla="*/ 2147483647 w 4"/>
              <a:gd name="T7" fmla="*/ 2147483647 h 8"/>
              <a:gd name="T8" fmla="*/ 2147483647 w 4"/>
              <a:gd name="T9" fmla="*/ 2147483647 h 8"/>
              <a:gd name="T10" fmla="*/ 2147483647 w 4"/>
              <a:gd name="T11" fmla="*/ 2147483647 h 8"/>
              <a:gd name="T12" fmla="*/ 2147483647 w 4"/>
              <a:gd name="T13" fmla="*/ 0 h 8"/>
              <a:gd name="T14" fmla="*/ 2147483647 w 4"/>
              <a:gd name="T15" fmla="*/ 0 h 8"/>
              <a:gd name="T16" fmla="*/ 0 w 4"/>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8"/>
              <a:gd name="T29" fmla="*/ 4 w 4"/>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8">
                <a:moveTo>
                  <a:pt x="0" y="0"/>
                </a:moveTo>
                <a:lnTo>
                  <a:pt x="0" y="4"/>
                </a:lnTo>
                <a:lnTo>
                  <a:pt x="2" y="8"/>
                </a:lnTo>
                <a:lnTo>
                  <a:pt x="2" y="6"/>
                </a:lnTo>
                <a:lnTo>
                  <a:pt x="4" y="2"/>
                </a:lnTo>
                <a:lnTo>
                  <a:pt x="4" y="0"/>
                </a:lnTo>
                <a:lnTo>
                  <a:pt x="2" y="0"/>
                </a:lnTo>
                <a:lnTo>
                  <a:pt x="0" y="0"/>
                </a:lnTo>
                <a:close/>
              </a:path>
            </a:pathLst>
          </a:custGeom>
          <a:solidFill>
            <a:srgbClr val="EAEAEA"/>
          </a:solidFill>
          <a:ln w="2520">
            <a:solidFill>
              <a:srgbClr val="C0C0C0"/>
            </a:solidFill>
            <a:round/>
            <a:headEnd/>
            <a:tailEnd/>
          </a:ln>
        </p:spPr>
        <p:txBody>
          <a:bodyPr wrap="none" anchor="ctr"/>
          <a:lstStyle/>
          <a:p>
            <a:endParaRPr lang="en-US"/>
          </a:p>
        </p:txBody>
      </p:sp>
      <p:sp>
        <p:nvSpPr>
          <p:cNvPr id="30965" name="Freeform 247"/>
          <p:cNvSpPr>
            <a:spLocks noChangeArrowheads="1"/>
          </p:cNvSpPr>
          <p:nvPr/>
        </p:nvSpPr>
        <p:spPr bwMode="auto">
          <a:xfrm>
            <a:off x="6923088" y="5426075"/>
            <a:ext cx="11112" cy="12700"/>
          </a:xfrm>
          <a:custGeom>
            <a:avLst/>
            <a:gdLst>
              <a:gd name="T0" fmla="*/ 0 w 6"/>
              <a:gd name="T1" fmla="*/ 0 h 8"/>
              <a:gd name="T2" fmla="*/ 2147483647 w 6"/>
              <a:gd name="T3" fmla="*/ 2147483647 h 8"/>
              <a:gd name="T4" fmla="*/ 2147483647 w 6"/>
              <a:gd name="T5" fmla="*/ 2147483647 h 8"/>
              <a:gd name="T6" fmla="*/ 2147483647 w 6"/>
              <a:gd name="T7" fmla="*/ 2147483647 h 8"/>
              <a:gd name="T8" fmla="*/ 2147483647 w 6"/>
              <a:gd name="T9" fmla="*/ 2147483647 h 8"/>
              <a:gd name="T10" fmla="*/ 2147483647 w 6"/>
              <a:gd name="T11" fmla="*/ 2147483647 h 8"/>
              <a:gd name="T12" fmla="*/ 0 w 6"/>
              <a:gd name="T13" fmla="*/ 0 h 8"/>
              <a:gd name="T14" fmla="*/ 0 60000 65536"/>
              <a:gd name="T15" fmla="*/ 0 60000 65536"/>
              <a:gd name="T16" fmla="*/ 0 60000 65536"/>
              <a:gd name="T17" fmla="*/ 0 60000 65536"/>
              <a:gd name="T18" fmla="*/ 0 60000 65536"/>
              <a:gd name="T19" fmla="*/ 0 60000 65536"/>
              <a:gd name="T20" fmla="*/ 0 60000 65536"/>
              <a:gd name="T21" fmla="*/ 0 w 6"/>
              <a:gd name="T22" fmla="*/ 0 h 8"/>
              <a:gd name="T23" fmla="*/ 6 w 6"/>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8">
                <a:moveTo>
                  <a:pt x="0" y="0"/>
                </a:moveTo>
                <a:lnTo>
                  <a:pt x="2" y="4"/>
                </a:lnTo>
                <a:lnTo>
                  <a:pt x="2" y="8"/>
                </a:lnTo>
                <a:lnTo>
                  <a:pt x="6" y="8"/>
                </a:lnTo>
                <a:lnTo>
                  <a:pt x="6" y="6"/>
                </a:lnTo>
                <a:lnTo>
                  <a:pt x="4" y="4"/>
                </a:lnTo>
                <a:lnTo>
                  <a:pt x="0" y="0"/>
                </a:lnTo>
                <a:close/>
              </a:path>
            </a:pathLst>
          </a:custGeom>
          <a:solidFill>
            <a:srgbClr val="EAEAEA"/>
          </a:solidFill>
          <a:ln w="2520">
            <a:solidFill>
              <a:srgbClr val="C0C0C0"/>
            </a:solidFill>
            <a:round/>
            <a:headEnd/>
            <a:tailEnd/>
          </a:ln>
        </p:spPr>
        <p:txBody>
          <a:bodyPr wrap="none" anchor="ctr"/>
          <a:lstStyle/>
          <a:p>
            <a:endParaRPr lang="en-US"/>
          </a:p>
        </p:txBody>
      </p:sp>
      <p:sp>
        <p:nvSpPr>
          <p:cNvPr id="30966" name="Freeform 248"/>
          <p:cNvSpPr>
            <a:spLocks noChangeArrowheads="1"/>
          </p:cNvSpPr>
          <p:nvPr/>
        </p:nvSpPr>
        <p:spPr bwMode="auto">
          <a:xfrm>
            <a:off x="6853238" y="5446713"/>
            <a:ext cx="80962" cy="82550"/>
          </a:xfrm>
          <a:custGeom>
            <a:avLst/>
            <a:gdLst>
              <a:gd name="T0" fmla="*/ 2147483647 w 48"/>
              <a:gd name="T1" fmla="*/ 0 h 52"/>
              <a:gd name="T2" fmla="*/ 2147483647 w 48"/>
              <a:gd name="T3" fmla="*/ 2147483647 h 52"/>
              <a:gd name="T4" fmla="*/ 0 w 48"/>
              <a:gd name="T5" fmla="*/ 2147483647 h 52"/>
              <a:gd name="T6" fmla="*/ 2147483647 w 48"/>
              <a:gd name="T7" fmla="*/ 2147483647 h 52"/>
              <a:gd name="T8" fmla="*/ 2147483647 w 48"/>
              <a:gd name="T9" fmla="*/ 2147483647 h 52"/>
              <a:gd name="T10" fmla="*/ 2147483647 w 48"/>
              <a:gd name="T11" fmla="*/ 2147483647 h 52"/>
              <a:gd name="T12" fmla="*/ 2147483647 w 48"/>
              <a:gd name="T13" fmla="*/ 2147483647 h 52"/>
              <a:gd name="T14" fmla="*/ 2147483647 w 48"/>
              <a:gd name="T15" fmla="*/ 2147483647 h 52"/>
              <a:gd name="T16" fmla="*/ 2147483647 w 48"/>
              <a:gd name="T17" fmla="*/ 2147483647 h 52"/>
              <a:gd name="T18" fmla="*/ 2147483647 w 48"/>
              <a:gd name="T19" fmla="*/ 2147483647 h 52"/>
              <a:gd name="T20" fmla="*/ 2147483647 w 48"/>
              <a:gd name="T21" fmla="*/ 2147483647 h 52"/>
              <a:gd name="T22" fmla="*/ 2147483647 w 48"/>
              <a:gd name="T23" fmla="*/ 2147483647 h 52"/>
              <a:gd name="T24" fmla="*/ 2147483647 w 48"/>
              <a:gd name="T25" fmla="*/ 2147483647 h 52"/>
              <a:gd name="T26" fmla="*/ 2147483647 w 48"/>
              <a:gd name="T27" fmla="*/ 2147483647 h 52"/>
              <a:gd name="T28" fmla="*/ 2147483647 w 48"/>
              <a:gd name="T29" fmla="*/ 2147483647 h 52"/>
              <a:gd name="T30" fmla="*/ 2147483647 w 48"/>
              <a:gd name="T31" fmla="*/ 2147483647 h 52"/>
              <a:gd name="T32" fmla="*/ 2147483647 w 48"/>
              <a:gd name="T33" fmla="*/ 2147483647 h 52"/>
              <a:gd name="T34" fmla="*/ 2147483647 w 48"/>
              <a:gd name="T35" fmla="*/ 2147483647 h 52"/>
              <a:gd name="T36" fmla="*/ 2147483647 w 48"/>
              <a:gd name="T37" fmla="*/ 2147483647 h 52"/>
              <a:gd name="T38" fmla="*/ 2147483647 w 48"/>
              <a:gd name="T39" fmla="*/ 2147483647 h 52"/>
              <a:gd name="T40" fmla="*/ 2147483647 w 48"/>
              <a:gd name="T41" fmla="*/ 2147483647 h 52"/>
              <a:gd name="T42" fmla="*/ 2147483647 w 48"/>
              <a:gd name="T43" fmla="*/ 2147483647 h 52"/>
              <a:gd name="T44" fmla="*/ 2147483647 w 48"/>
              <a:gd name="T45" fmla="*/ 2147483647 h 52"/>
              <a:gd name="T46" fmla="*/ 2147483647 w 48"/>
              <a:gd name="T47" fmla="*/ 2147483647 h 52"/>
              <a:gd name="T48" fmla="*/ 2147483647 w 48"/>
              <a:gd name="T49" fmla="*/ 2147483647 h 52"/>
              <a:gd name="T50" fmla="*/ 2147483647 w 48"/>
              <a:gd name="T51" fmla="*/ 2147483647 h 52"/>
              <a:gd name="T52" fmla="*/ 2147483647 w 48"/>
              <a:gd name="T53" fmla="*/ 2147483647 h 52"/>
              <a:gd name="T54" fmla="*/ 2147483647 w 48"/>
              <a:gd name="T55" fmla="*/ 2147483647 h 52"/>
              <a:gd name="T56" fmla="*/ 2147483647 w 48"/>
              <a:gd name="T57" fmla="*/ 2147483647 h 52"/>
              <a:gd name="T58" fmla="*/ 2147483647 w 48"/>
              <a:gd name="T59" fmla="*/ 2147483647 h 52"/>
              <a:gd name="T60" fmla="*/ 2147483647 w 48"/>
              <a:gd name="T61" fmla="*/ 2147483647 h 52"/>
              <a:gd name="T62" fmla="*/ 2147483647 w 48"/>
              <a:gd name="T63" fmla="*/ 2147483647 h 52"/>
              <a:gd name="T64" fmla="*/ 2147483647 w 48"/>
              <a:gd name="T65" fmla="*/ 2147483647 h 52"/>
              <a:gd name="T66" fmla="*/ 2147483647 w 48"/>
              <a:gd name="T67" fmla="*/ 2147483647 h 52"/>
              <a:gd name="T68" fmla="*/ 2147483647 w 48"/>
              <a:gd name="T69" fmla="*/ 2147483647 h 52"/>
              <a:gd name="T70" fmla="*/ 2147483647 w 48"/>
              <a:gd name="T71" fmla="*/ 2147483647 h 52"/>
              <a:gd name="T72" fmla="*/ 2147483647 w 48"/>
              <a:gd name="T73" fmla="*/ 2147483647 h 52"/>
              <a:gd name="T74" fmla="*/ 2147483647 w 48"/>
              <a:gd name="T75" fmla="*/ 0 h 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
              <a:gd name="T115" fmla="*/ 0 h 52"/>
              <a:gd name="T116" fmla="*/ 48 w 48"/>
              <a:gd name="T117" fmla="*/ 52 h 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 h="52">
                <a:moveTo>
                  <a:pt x="2" y="0"/>
                </a:moveTo>
                <a:lnTo>
                  <a:pt x="2" y="4"/>
                </a:lnTo>
                <a:lnTo>
                  <a:pt x="0" y="6"/>
                </a:lnTo>
                <a:lnTo>
                  <a:pt x="6" y="16"/>
                </a:lnTo>
                <a:lnTo>
                  <a:pt x="10" y="25"/>
                </a:lnTo>
                <a:lnTo>
                  <a:pt x="13" y="27"/>
                </a:lnTo>
                <a:lnTo>
                  <a:pt x="15" y="27"/>
                </a:lnTo>
                <a:lnTo>
                  <a:pt x="13" y="31"/>
                </a:lnTo>
                <a:lnTo>
                  <a:pt x="11" y="33"/>
                </a:lnTo>
                <a:lnTo>
                  <a:pt x="11" y="35"/>
                </a:lnTo>
                <a:lnTo>
                  <a:pt x="13" y="39"/>
                </a:lnTo>
                <a:lnTo>
                  <a:pt x="17" y="43"/>
                </a:lnTo>
                <a:lnTo>
                  <a:pt x="21" y="46"/>
                </a:lnTo>
                <a:lnTo>
                  <a:pt x="21" y="50"/>
                </a:lnTo>
                <a:lnTo>
                  <a:pt x="25" y="52"/>
                </a:lnTo>
                <a:lnTo>
                  <a:pt x="29" y="52"/>
                </a:lnTo>
                <a:lnTo>
                  <a:pt x="31" y="52"/>
                </a:lnTo>
                <a:lnTo>
                  <a:pt x="33" y="50"/>
                </a:lnTo>
                <a:lnTo>
                  <a:pt x="34" y="46"/>
                </a:lnTo>
                <a:lnTo>
                  <a:pt x="36" y="41"/>
                </a:lnTo>
                <a:lnTo>
                  <a:pt x="38" y="43"/>
                </a:lnTo>
                <a:lnTo>
                  <a:pt x="40" y="45"/>
                </a:lnTo>
                <a:lnTo>
                  <a:pt x="42" y="46"/>
                </a:lnTo>
                <a:lnTo>
                  <a:pt x="44" y="45"/>
                </a:lnTo>
                <a:lnTo>
                  <a:pt x="44" y="41"/>
                </a:lnTo>
                <a:lnTo>
                  <a:pt x="44" y="39"/>
                </a:lnTo>
                <a:lnTo>
                  <a:pt x="42" y="33"/>
                </a:lnTo>
                <a:lnTo>
                  <a:pt x="44" y="31"/>
                </a:lnTo>
                <a:lnTo>
                  <a:pt x="44" y="25"/>
                </a:lnTo>
                <a:lnTo>
                  <a:pt x="48" y="25"/>
                </a:lnTo>
                <a:lnTo>
                  <a:pt x="48" y="16"/>
                </a:lnTo>
                <a:lnTo>
                  <a:pt x="46" y="4"/>
                </a:lnTo>
                <a:lnTo>
                  <a:pt x="40" y="8"/>
                </a:lnTo>
                <a:lnTo>
                  <a:pt x="34" y="8"/>
                </a:lnTo>
                <a:lnTo>
                  <a:pt x="29" y="8"/>
                </a:lnTo>
                <a:lnTo>
                  <a:pt x="23" y="8"/>
                </a:lnTo>
                <a:lnTo>
                  <a:pt x="13" y="4"/>
                </a:lnTo>
                <a:lnTo>
                  <a:pt x="2" y="0"/>
                </a:lnTo>
                <a:close/>
              </a:path>
            </a:pathLst>
          </a:custGeom>
          <a:solidFill>
            <a:srgbClr val="EAEAEA"/>
          </a:solidFill>
          <a:ln w="2520">
            <a:solidFill>
              <a:srgbClr val="C0C0C0"/>
            </a:solidFill>
            <a:round/>
            <a:headEnd/>
            <a:tailEnd/>
          </a:ln>
        </p:spPr>
        <p:txBody>
          <a:bodyPr wrap="none" anchor="ctr"/>
          <a:lstStyle/>
          <a:p>
            <a:endParaRPr lang="en-US"/>
          </a:p>
        </p:txBody>
      </p:sp>
      <p:sp>
        <p:nvSpPr>
          <p:cNvPr id="30967" name="Freeform 249"/>
          <p:cNvSpPr>
            <a:spLocks noChangeArrowheads="1"/>
          </p:cNvSpPr>
          <p:nvPr/>
        </p:nvSpPr>
        <p:spPr bwMode="auto">
          <a:xfrm>
            <a:off x="6199188" y="4683125"/>
            <a:ext cx="846137" cy="723900"/>
          </a:xfrm>
          <a:custGeom>
            <a:avLst/>
            <a:gdLst>
              <a:gd name="T0" fmla="*/ 2147483647 w 497"/>
              <a:gd name="T1" fmla="*/ 2147483647 h 456"/>
              <a:gd name="T2" fmla="*/ 2147483647 w 497"/>
              <a:gd name="T3" fmla="*/ 2147483647 h 456"/>
              <a:gd name="T4" fmla="*/ 2147483647 w 497"/>
              <a:gd name="T5" fmla="*/ 2147483647 h 456"/>
              <a:gd name="T6" fmla="*/ 2147483647 w 497"/>
              <a:gd name="T7" fmla="*/ 2147483647 h 456"/>
              <a:gd name="T8" fmla="*/ 2147483647 w 497"/>
              <a:gd name="T9" fmla="*/ 2147483647 h 456"/>
              <a:gd name="T10" fmla="*/ 2147483647 w 497"/>
              <a:gd name="T11" fmla="*/ 2147483647 h 456"/>
              <a:gd name="T12" fmla="*/ 2147483647 w 497"/>
              <a:gd name="T13" fmla="*/ 2147483647 h 456"/>
              <a:gd name="T14" fmla="*/ 2147483647 w 497"/>
              <a:gd name="T15" fmla="*/ 2147483647 h 456"/>
              <a:gd name="T16" fmla="*/ 2147483647 w 497"/>
              <a:gd name="T17" fmla="*/ 2147483647 h 456"/>
              <a:gd name="T18" fmla="*/ 2147483647 w 497"/>
              <a:gd name="T19" fmla="*/ 2147483647 h 456"/>
              <a:gd name="T20" fmla="*/ 2147483647 w 497"/>
              <a:gd name="T21" fmla="*/ 2147483647 h 456"/>
              <a:gd name="T22" fmla="*/ 2147483647 w 497"/>
              <a:gd name="T23" fmla="*/ 2147483647 h 456"/>
              <a:gd name="T24" fmla="*/ 2147483647 w 497"/>
              <a:gd name="T25" fmla="*/ 2147483647 h 456"/>
              <a:gd name="T26" fmla="*/ 2147483647 w 497"/>
              <a:gd name="T27" fmla="*/ 2147483647 h 456"/>
              <a:gd name="T28" fmla="*/ 2147483647 w 497"/>
              <a:gd name="T29" fmla="*/ 2147483647 h 456"/>
              <a:gd name="T30" fmla="*/ 2147483647 w 497"/>
              <a:gd name="T31" fmla="*/ 2147483647 h 456"/>
              <a:gd name="T32" fmla="*/ 2147483647 w 497"/>
              <a:gd name="T33" fmla="*/ 2147483647 h 456"/>
              <a:gd name="T34" fmla="*/ 2147483647 w 497"/>
              <a:gd name="T35" fmla="*/ 2147483647 h 456"/>
              <a:gd name="T36" fmla="*/ 2147483647 w 497"/>
              <a:gd name="T37" fmla="*/ 2147483647 h 456"/>
              <a:gd name="T38" fmla="*/ 2147483647 w 497"/>
              <a:gd name="T39" fmla="*/ 2147483647 h 456"/>
              <a:gd name="T40" fmla="*/ 2147483647 w 497"/>
              <a:gd name="T41" fmla="*/ 2147483647 h 456"/>
              <a:gd name="T42" fmla="*/ 2147483647 w 497"/>
              <a:gd name="T43" fmla="*/ 2147483647 h 456"/>
              <a:gd name="T44" fmla="*/ 2147483647 w 497"/>
              <a:gd name="T45" fmla="*/ 2147483647 h 456"/>
              <a:gd name="T46" fmla="*/ 2147483647 w 497"/>
              <a:gd name="T47" fmla="*/ 2147483647 h 456"/>
              <a:gd name="T48" fmla="*/ 2147483647 w 497"/>
              <a:gd name="T49" fmla="*/ 2147483647 h 456"/>
              <a:gd name="T50" fmla="*/ 2147483647 w 497"/>
              <a:gd name="T51" fmla="*/ 2147483647 h 456"/>
              <a:gd name="T52" fmla="*/ 2147483647 w 497"/>
              <a:gd name="T53" fmla="*/ 2147483647 h 456"/>
              <a:gd name="T54" fmla="*/ 2147483647 w 497"/>
              <a:gd name="T55" fmla="*/ 2147483647 h 456"/>
              <a:gd name="T56" fmla="*/ 2147483647 w 497"/>
              <a:gd name="T57" fmla="*/ 2147483647 h 456"/>
              <a:gd name="T58" fmla="*/ 2147483647 w 497"/>
              <a:gd name="T59" fmla="*/ 2147483647 h 456"/>
              <a:gd name="T60" fmla="*/ 2147483647 w 497"/>
              <a:gd name="T61" fmla="*/ 2147483647 h 456"/>
              <a:gd name="T62" fmla="*/ 2147483647 w 497"/>
              <a:gd name="T63" fmla="*/ 2147483647 h 456"/>
              <a:gd name="T64" fmla="*/ 2147483647 w 497"/>
              <a:gd name="T65" fmla="*/ 2147483647 h 456"/>
              <a:gd name="T66" fmla="*/ 2147483647 w 497"/>
              <a:gd name="T67" fmla="*/ 2147483647 h 456"/>
              <a:gd name="T68" fmla="*/ 2147483647 w 497"/>
              <a:gd name="T69" fmla="*/ 2147483647 h 456"/>
              <a:gd name="T70" fmla="*/ 2147483647 w 497"/>
              <a:gd name="T71" fmla="*/ 2147483647 h 456"/>
              <a:gd name="T72" fmla="*/ 2147483647 w 497"/>
              <a:gd name="T73" fmla="*/ 2147483647 h 456"/>
              <a:gd name="T74" fmla="*/ 2147483647 w 497"/>
              <a:gd name="T75" fmla="*/ 2147483647 h 456"/>
              <a:gd name="T76" fmla="*/ 2147483647 w 497"/>
              <a:gd name="T77" fmla="*/ 2147483647 h 456"/>
              <a:gd name="T78" fmla="*/ 2147483647 w 497"/>
              <a:gd name="T79" fmla="*/ 2147483647 h 456"/>
              <a:gd name="T80" fmla="*/ 2147483647 w 497"/>
              <a:gd name="T81" fmla="*/ 2147483647 h 456"/>
              <a:gd name="T82" fmla="*/ 2147483647 w 497"/>
              <a:gd name="T83" fmla="*/ 2147483647 h 456"/>
              <a:gd name="T84" fmla="*/ 2147483647 w 497"/>
              <a:gd name="T85" fmla="*/ 2147483647 h 456"/>
              <a:gd name="T86" fmla="*/ 2147483647 w 497"/>
              <a:gd name="T87" fmla="*/ 2147483647 h 456"/>
              <a:gd name="T88" fmla="*/ 2147483647 w 497"/>
              <a:gd name="T89" fmla="*/ 2147483647 h 456"/>
              <a:gd name="T90" fmla="*/ 2147483647 w 497"/>
              <a:gd name="T91" fmla="*/ 2147483647 h 456"/>
              <a:gd name="T92" fmla="*/ 2147483647 w 497"/>
              <a:gd name="T93" fmla="*/ 2147483647 h 456"/>
              <a:gd name="T94" fmla="*/ 2147483647 w 497"/>
              <a:gd name="T95" fmla="*/ 2147483647 h 456"/>
              <a:gd name="T96" fmla="*/ 2147483647 w 497"/>
              <a:gd name="T97" fmla="*/ 2147483647 h 456"/>
              <a:gd name="T98" fmla="*/ 2147483647 w 497"/>
              <a:gd name="T99" fmla="*/ 2147483647 h 456"/>
              <a:gd name="T100" fmla="*/ 2147483647 w 497"/>
              <a:gd name="T101" fmla="*/ 2147483647 h 456"/>
              <a:gd name="T102" fmla="*/ 2147483647 w 497"/>
              <a:gd name="T103" fmla="*/ 2147483647 h 456"/>
              <a:gd name="T104" fmla="*/ 2147483647 w 497"/>
              <a:gd name="T105" fmla="*/ 2147483647 h 456"/>
              <a:gd name="T106" fmla="*/ 2147483647 w 497"/>
              <a:gd name="T107" fmla="*/ 2147483647 h 456"/>
              <a:gd name="T108" fmla="*/ 2147483647 w 497"/>
              <a:gd name="T109" fmla="*/ 2147483647 h 456"/>
              <a:gd name="T110" fmla="*/ 2147483647 w 497"/>
              <a:gd name="T111" fmla="*/ 2147483647 h 4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97"/>
              <a:gd name="T169" fmla="*/ 0 h 456"/>
              <a:gd name="T170" fmla="*/ 497 w 497"/>
              <a:gd name="T171" fmla="*/ 456 h 45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97" h="456">
                <a:moveTo>
                  <a:pt x="21" y="272"/>
                </a:moveTo>
                <a:lnTo>
                  <a:pt x="21" y="276"/>
                </a:lnTo>
                <a:lnTo>
                  <a:pt x="19" y="278"/>
                </a:lnTo>
                <a:lnTo>
                  <a:pt x="23" y="284"/>
                </a:lnTo>
                <a:lnTo>
                  <a:pt x="25" y="289"/>
                </a:lnTo>
                <a:lnTo>
                  <a:pt x="25" y="297"/>
                </a:lnTo>
                <a:lnTo>
                  <a:pt x="25" y="307"/>
                </a:lnTo>
                <a:lnTo>
                  <a:pt x="29" y="309"/>
                </a:lnTo>
                <a:lnTo>
                  <a:pt x="31" y="318"/>
                </a:lnTo>
                <a:lnTo>
                  <a:pt x="31" y="326"/>
                </a:lnTo>
                <a:lnTo>
                  <a:pt x="33" y="326"/>
                </a:lnTo>
                <a:lnTo>
                  <a:pt x="33" y="341"/>
                </a:lnTo>
                <a:lnTo>
                  <a:pt x="31" y="359"/>
                </a:lnTo>
                <a:lnTo>
                  <a:pt x="25" y="359"/>
                </a:lnTo>
                <a:lnTo>
                  <a:pt x="21" y="359"/>
                </a:lnTo>
                <a:lnTo>
                  <a:pt x="23" y="362"/>
                </a:lnTo>
                <a:lnTo>
                  <a:pt x="25" y="366"/>
                </a:lnTo>
                <a:lnTo>
                  <a:pt x="31" y="368"/>
                </a:lnTo>
                <a:lnTo>
                  <a:pt x="35" y="370"/>
                </a:lnTo>
                <a:lnTo>
                  <a:pt x="35" y="374"/>
                </a:lnTo>
                <a:lnTo>
                  <a:pt x="37" y="376"/>
                </a:lnTo>
                <a:lnTo>
                  <a:pt x="42" y="378"/>
                </a:lnTo>
                <a:lnTo>
                  <a:pt x="48" y="376"/>
                </a:lnTo>
                <a:lnTo>
                  <a:pt x="54" y="380"/>
                </a:lnTo>
                <a:lnTo>
                  <a:pt x="60" y="380"/>
                </a:lnTo>
                <a:lnTo>
                  <a:pt x="63" y="376"/>
                </a:lnTo>
                <a:lnTo>
                  <a:pt x="67" y="372"/>
                </a:lnTo>
                <a:lnTo>
                  <a:pt x="69" y="366"/>
                </a:lnTo>
                <a:lnTo>
                  <a:pt x="73" y="370"/>
                </a:lnTo>
                <a:lnTo>
                  <a:pt x="77" y="372"/>
                </a:lnTo>
                <a:lnTo>
                  <a:pt x="77" y="368"/>
                </a:lnTo>
                <a:lnTo>
                  <a:pt x="77" y="362"/>
                </a:lnTo>
                <a:lnTo>
                  <a:pt x="81" y="364"/>
                </a:lnTo>
                <a:lnTo>
                  <a:pt x="85" y="364"/>
                </a:lnTo>
                <a:lnTo>
                  <a:pt x="96" y="362"/>
                </a:lnTo>
                <a:lnTo>
                  <a:pt x="108" y="359"/>
                </a:lnTo>
                <a:lnTo>
                  <a:pt x="109" y="360"/>
                </a:lnTo>
                <a:lnTo>
                  <a:pt x="111" y="362"/>
                </a:lnTo>
                <a:lnTo>
                  <a:pt x="115" y="360"/>
                </a:lnTo>
                <a:lnTo>
                  <a:pt x="119" y="359"/>
                </a:lnTo>
                <a:lnTo>
                  <a:pt x="123" y="360"/>
                </a:lnTo>
                <a:lnTo>
                  <a:pt x="129" y="360"/>
                </a:lnTo>
                <a:lnTo>
                  <a:pt x="133" y="355"/>
                </a:lnTo>
                <a:lnTo>
                  <a:pt x="136" y="347"/>
                </a:lnTo>
                <a:lnTo>
                  <a:pt x="142" y="347"/>
                </a:lnTo>
                <a:lnTo>
                  <a:pt x="146" y="347"/>
                </a:lnTo>
                <a:lnTo>
                  <a:pt x="146" y="343"/>
                </a:lnTo>
                <a:lnTo>
                  <a:pt x="150" y="341"/>
                </a:lnTo>
                <a:lnTo>
                  <a:pt x="154" y="341"/>
                </a:lnTo>
                <a:lnTo>
                  <a:pt x="154" y="339"/>
                </a:lnTo>
                <a:lnTo>
                  <a:pt x="156" y="336"/>
                </a:lnTo>
                <a:lnTo>
                  <a:pt x="157" y="336"/>
                </a:lnTo>
                <a:lnTo>
                  <a:pt x="157" y="334"/>
                </a:lnTo>
                <a:lnTo>
                  <a:pt x="163" y="334"/>
                </a:lnTo>
                <a:lnTo>
                  <a:pt x="169" y="336"/>
                </a:lnTo>
                <a:lnTo>
                  <a:pt x="180" y="334"/>
                </a:lnTo>
                <a:lnTo>
                  <a:pt x="198" y="328"/>
                </a:lnTo>
                <a:lnTo>
                  <a:pt x="213" y="322"/>
                </a:lnTo>
                <a:lnTo>
                  <a:pt x="227" y="322"/>
                </a:lnTo>
                <a:lnTo>
                  <a:pt x="230" y="328"/>
                </a:lnTo>
                <a:lnTo>
                  <a:pt x="234" y="332"/>
                </a:lnTo>
                <a:lnTo>
                  <a:pt x="244" y="332"/>
                </a:lnTo>
                <a:lnTo>
                  <a:pt x="253" y="332"/>
                </a:lnTo>
                <a:lnTo>
                  <a:pt x="253" y="334"/>
                </a:lnTo>
                <a:lnTo>
                  <a:pt x="255" y="337"/>
                </a:lnTo>
                <a:lnTo>
                  <a:pt x="253" y="339"/>
                </a:lnTo>
                <a:lnTo>
                  <a:pt x="257" y="339"/>
                </a:lnTo>
                <a:lnTo>
                  <a:pt x="259" y="339"/>
                </a:lnTo>
                <a:lnTo>
                  <a:pt x="261" y="341"/>
                </a:lnTo>
                <a:lnTo>
                  <a:pt x="259" y="343"/>
                </a:lnTo>
                <a:lnTo>
                  <a:pt x="259" y="345"/>
                </a:lnTo>
                <a:lnTo>
                  <a:pt x="257" y="345"/>
                </a:lnTo>
                <a:lnTo>
                  <a:pt x="259" y="347"/>
                </a:lnTo>
                <a:lnTo>
                  <a:pt x="259" y="349"/>
                </a:lnTo>
                <a:lnTo>
                  <a:pt x="265" y="351"/>
                </a:lnTo>
                <a:lnTo>
                  <a:pt x="269" y="351"/>
                </a:lnTo>
                <a:lnTo>
                  <a:pt x="269" y="360"/>
                </a:lnTo>
                <a:lnTo>
                  <a:pt x="273" y="370"/>
                </a:lnTo>
                <a:lnTo>
                  <a:pt x="275" y="370"/>
                </a:lnTo>
                <a:lnTo>
                  <a:pt x="278" y="372"/>
                </a:lnTo>
                <a:lnTo>
                  <a:pt x="284" y="364"/>
                </a:lnTo>
                <a:lnTo>
                  <a:pt x="290" y="357"/>
                </a:lnTo>
                <a:lnTo>
                  <a:pt x="294" y="357"/>
                </a:lnTo>
                <a:lnTo>
                  <a:pt x="296" y="357"/>
                </a:lnTo>
                <a:lnTo>
                  <a:pt x="299" y="351"/>
                </a:lnTo>
                <a:lnTo>
                  <a:pt x="301" y="347"/>
                </a:lnTo>
                <a:lnTo>
                  <a:pt x="303" y="347"/>
                </a:lnTo>
                <a:lnTo>
                  <a:pt x="305" y="349"/>
                </a:lnTo>
                <a:lnTo>
                  <a:pt x="303" y="353"/>
                </a:lnTo>
                <a:lnTo>
                  <a:pt x="303" y="357"/>
                </a:lnTo>
                <a:lnTo>
                  <a:pt x="299" y="364"/>
                </a:lnTo>
                <a:lnTo>
                  <a:pt x="298" y="368"/>
                </a:lnTo>
                <a:lnTo>
                  <a:pt x="299" y="374"/>
                </a:lnTo>
                <a:lnTo>
                  <a:pt x="299" y="378"/>
                </a:lnTo>
                <a:lnTo>
                  <a:pt x="296" y="380"/>
                </a:lnTo>
                <a:lnTo>
                  <a:pt x="292" y="380"/>
                </a:lnTo>
                <a:lnTo>
                  <a:pt x="292" y="384"/>
                </a:lnTo>
                <a:lnTo>
                  <a:pt x="294" y="384"/>
                </a:lnTo>
                <a:lnTo>
                  <a:pt x="296" y="382"/>
                </a:lnTo>
                <a:lnTo>
                  <a:pt x="301" y="380"/>
                </a:lnTo>
                <a:lnTo>
                  <a:pt x="303" y="378"/>
                </a:lnTo>
                <a:lnTo>
                  <a:pt x="303" y="374"/>
                </a:lnTo>
                <a:lnTo>
                  <a:pt x="303" y="368"/>
                </a:lnTo>
                <a:lnTo>
                  <a:pt x="307" y="368"/>
                </a:lnTo>
                <a:lnTo>
                  <a:pt x="309" y="368"/>
                </a:lnTo>
                <a:lnTo>
                  <a:pt x="307" y="370"/>
                </a:lnTo>
                <a:lnTo>
                  <a:pt x="307" y="372"/>
                </a:lnTo>
                <a:lnTo>
                  <a:pt x="311" y="380"/>
                </a:lnTo>
                <a:lnTo>
                  <a:pt x="313" y="387"/>
                </a:lnTo>
                <a:lnTo>
                  <a:pt x="311" y="393"/>
                </a:lnTo>
                <a:lnTo>
                  <a:pt x="317" y="391"/>
                </a:lnTo>
                <a:lnTo>
                  <a:pt x="323" y="389"/>
                </a:lnTo>
                <a:lnTo>
                  <a:pt x="326" y="407"/>
                </a:lnTo>
                <a:lnTo>
                  <a:pt x="328" y="424"/>
                </a:lnTo>
                <a:lnTo>
                  <a:pt x="332" y="426"/>
                </a:lnTo>
                <a:lnTo>
                  <a:pt x="336" y="428"/>
                </a:lnTo>
                <a:lnTo>
                  <a:pt x="338" y="431"/>
                </a:lnTo>
                <a:lnTo>
                  <a:pt x="340" y="435"/>
                </a:lnTo>
                <a:lnTo>
                  <a:pt x="346" y="439"/>
                </a:lnTo>
                <a:lnTo>
                  <a:pt x="351" y="441"/>
                </a:lnTo>
                <a:lnTo>
                  <a:pt x="353" y="439"/>
                </a:lnTo>
                <a:lnTo>
                  <a:pt x="355" y="437"/>
                </a:lnTo>
                <a:lnTo>
                  <a:pt x="359" y="443"/>
                </a:lnTo>
                <a:lnTo>
                  <a:pt x="363" y="447"/>
                </a:lnTo>
                <a:lnTo>
                  <a:pt x="369" y="451"/>
                </a:lnTo>
                <a:lnTo>
                  <a:pt x="372" y="451"/>
                </a:lnTo>
                <a:lnTo>
                  <a:pt x="376" y="451"/>
                </a:lnTo>
                <a:lnTo>
                  <a:pt x="378" y="449"/>
                </a:lnTo>
                <a:lnTo>
                  <a:pt x="380" y="443"/>
                </a:lnTo>
                <a:lnTo>
                  <a:pt x="384" y="439"/>
                </a:lnTo>
                <a:lnTo>
                  <a:pt x="388" y="439"/>
                </a:lnTo>
                <a:lnTo>
                  <a:pt x="386" y="437"/>
                </a:lnTo>
                <a:lnTo>
                  <a:pt x="386" y="435"/>
                </a:lnTo>
                <a:lnTo>
                  <a:pt x="390" y="433"/>
                </a:lnTo>
                <a:lnTo>
                  <a:pt x="394" y="430"/>
                </a:lnTo>
                <a:lnTo>
                  <a:pt x="394" y="433"/>
                </a:lnTo>
                <a:lnTo>
                  <a:pt x="395" y="435"/>
                </a:lnTo>
                <a:lnTo>
                  <a:pt x="392" y="437"/>
                </a:lnTo>
                <a:lnTo>
                  <a:pt x="390" y="441"/>
                </a:lnTo>
                <a:lnTo>
                  <a:pt x="395" y="439"/>
                </a:lnTo>
                <a:lnTo>
                  <a:pt x="399" y="439"/>
                </a:lnTo>
                <a:lnTo>
                  <a:pt x="401" y="439"/>
                </a:lnTo>
                <a:lnTo>
                  <a:pt x="395" y="445"/>
                </a:lnTo>
                <a:lnTo>
                  <a:pt x="401" y="449"/>
                </a:lnTo>
                <a:lnTo>
                  <a:pt x="407" y="451"/>
                </a:lnTo>
                <a:lnTo>
                  <a:pt x="409" y="455"/>
                </a:lnTo>
                <a:lnTo>
                  <a:pt x="409" y="456"/>
                </a:lnTo>
                <a:lnTo>
                  <a:pt x="411" y="455"/>
                </a:lnTo>
                <a:lnTo>
                  <a:pt x="411" y="451"/>
                </a:lnTo>
                <a:lnTo>
                  <a:pt x="415" y="451"/>
                </a:lnTo>
                <a:lnTo>
                  <a:pt x="417" y="451"/>
                </a:lnTo>
                <a:lnTo>
                  <a:pt x="424" y="441"/>
                </a:lnTo>
                <a:lnTo>
                  <a:pt x="426" y="431"/>
                </a:lnTo>
                <a:lnTo>
                  <a:pt x="440" y="431"/>
                </a:lnTo>
                <a:lnTo>
                  <a:pt x="449" y="431"/>
                </a:lnTo>
                <a:lnTo>
                  <a:pt x="451" y="430"/>
                </a:lnTo>
                <a:lnTo>
                  <a:pt x="453" y="428"/>
                </a:lnTo>
                <a:lnTo>
                  <a:pt x="453" y="424"/>
                </a:lnTo>
                <a:lnTo>
                  <a:pt x="455" y="420"/>
                </a:lnTo>
                <a:lnTo>
                  <a:pt x="451" y="418"/>
                </a:lnTo>
                <a:lnTo>
                  <a:pt x="449" y="412"/>
                </a:lnTo>
                <a:lnTo>
                  <a:pt x="453" y="410"/>
                </a:lnTo>
                <a:lnTo>
                  <a:pt x="455" y="408"/>
                </a:lnTo>
                <a:lnTo>
                  <a:pt x="457" y="401"/>
                </a:lnTo>
                <a:lnTo>
                  <a:pt x="457" y="391"/>
                </a:lnTo>
                <a:lnTo>
                  <a:pt x="463" y="382"/>
                </a:lnTo>
                <a:lnTo>
                  <a:pt x="466" y="372"/>
                </a:lnTo>
                <a:lnTo>
                  <a:pt x="466" y="362"/>
                </a:lnTo>
                <a:lnTo>
                  <a:pt x="466" y="355"/>
                </a:lnTo>
                <a:lnTo>
                  <a:pt x="468" y="355"/>
                </a:lnTo>
                <a:lnTo>
                  <a:pt x="472" y="355"/>
                </a:lnTo>
                <a:lnTo>
                  <a:pt x="472" y="353"/>
                </a:lnTo>
                <a:lnTo>
                  <a:pt x="472" y="349"/>
                </a:lnTo>
                <a:lnTo>
                  <a:pt x="478" y="345"/>
                </a:lnTo>
                <a:lnTo>
                  <a:pt x="486" y="341"/>
                </a:lnTo>
                <a:lnTo>
                  <a:pt x="486" y="337"/>
                </a:lnTo>
                <a:lnTo>
                  <a:pt x="486" y="336"/>
                </a:lnTo>
                <a:lnTo>
                  <a:pt x="486" y="332"/>
                </a:lnTo>
                <a:lnTo>
                  <a:pt x="489" y="332"/>
                </a:lnTo>
                <a:lnTo>
                  <a:pt x="491" y="328"/>
                </a:lnTo>
                <a:lnTo>
                  <a:pt x="491" y="326"/>
                </a:lnTo>
                <a:lnTo>
                  <a:pt x="491" y="318"/>
                </a:lnTo>
                <a:lnTo>
                  <a:pt x="491" y="314"/>
                </a:lnTo>
                <a:lnTo>
                  <a:pt x="491" y="311"/>
                </a:lnTo>
                <a:lnTo>
                  <a:pt x="491" y="301"/>
                </a:lnTo>
                <a:lnTo>
                  <a:pt x="491" y="289"/>
                </a:lnTo>
                <a:lnTo>
                  <a:pt x="495" y="289"/>
                </a:lnTo>
                <a:lnTo>
                  <a:pt x="497" y="286"/>
                </a:lnTo>
                <a:lnTo>
                  <a:pt x="497" y="282"/>
                </a:lnTo>
                <a:lnTo>
                  <a:pt x="497" y="274"/>
                </a:lnTo>
                <a:lnTo>
                  <a:pt x="495" y="270"/>
                </a:lnTo>
                <a:lnTo>
                  <a:pt x="491" y="265"/>
                </a:lnTo>
                <a:lnTo>
                  <a:pt x="489" y="257"/>
                </a:lnTo>
                <a:lnTo>
                  <a:pt x="491" y="242"/>
                </a:lnTo>
                <a:lnTo>
                  <a:pt x="489" y="224"/>
                </a:lnTo>
                <a:lnTo>
                  <a:pt x="478" y="217"/>
                </a:lnTo>
                <a:lnTo>
                  <a:pt x="478" y="213"/>
                </a:lnTo>
                <a:lnTo>
                  <a:pt x="478" y="209"/>
                </a:lnTo>
                <a:lnTo>
                  <a:pt x="472" y="205"/>
                </a:lnTo>
                <a:lnTo>
                  <a:pt x="466" y="201"/>
                </a:lnTo>
                <a:lnTo>
                  <a:pt x="465" y="194"/>
                </a:lnTo>
                <a:lnTo>
                  <a:pt x="465" y="182"/>
                </a:lnTo>
                <a:lnTo>
                  <a:pt x="457" y="178"/>
                </a:lnTo>
                <a:lnTo>
                  <a:pt x="449" y="174"/>
                </a:lnTo>
                <a:lnTo>
                  <a:pt x="449" y="169"/>
                </a:lnTo>
                <a:lnTo>
                  <a:pt x="449" y="161"/>
                </a:lnTo>
                <a:lnTo>
                  <a:pt x="447" y="155"/>
                </a:lnTo>
                <a:lnTo>
                  <a:pt x="443" y="151"/>
                </a:lnTo>
                <a:lnTo>
                  <a:pt x="440" y="151"/>
                </a:lnTo>
                <a:lnTo>
                  <a:pt x="441" y="147"/>
                </a:lnTo>
                <a:lnTo>
                  <a:pt x="443" y="146"/>
                </a:lnTo>
                <a:lnTo>
                  <a:pt x="443" y="144"/>
                </a:lnTo>
                <a:lnTo>
                  <a:pt x="441" y="140"/>
                </a:lnTo>
                <a:lnTo>
                  <a:pt x="424" y="132"/>
                </a:lnTo>
                <a:lnTo>
                  <a:pt x="411" y="123"/>
                </a:lnTo>
                <a:lnTo>
                  <a:pt x="409" y="109"/>
                </a:lnTo>
                <a:lnTo>
                  <a:pt x="409" y="96"/>
                </a:lnTo>
                <a:lnTo>
                  <a:pt x="405" y="88"/>
                </a:lnTo>
                <a:lnTo>
                  <a:pt x="399" y="80"/>
                </a:lnTo>
                <a:lnTo>
                  <a:pt x="399" y="69"/>
                </a:lnTo>
                <a:lnTo>
                  <a:pt x="399" y="57"/>
                </a:lnTo>
                <a:lnTo>
                  <a:pt x="397" y="57"/>
                </a:lnTo>
                <a:lnTo>
                  <a:pt x="394" y="57"/>
                </a:lnTo>
                <a:lnTo>
                  <a:pt x="394" y="55"/>
                </a:lnTo>
                <a:lnTo>
                  <a:pt x="392" y="53"/>
                </a:lnTo>
                <a:lnTo>
                  <a:pt x="390" y="53"/>
                </a:lnTo>
                <a:lnTo>
                  <a:pt x="390" y="52"/>
                </a:lnTo>
                <a:lnTo>
                  <a:pt x="390" y="48"/>
                </a:lnTo>
                <a:lnTo>
                  <a:pt x="388" y="50"/>
                </a:lnTo>
                <a:lnTo>
                  <a:pt x="384" y="50"/>
                </a:lnTo>
                <a:lnTo>
                  <a:pt x="384" y="53"/>
                </a:lnTo>
                <a:lnTo>
                  <a:pt x="380" y="53"/>
                </a:lnTo>
                <a:lnTo>
                  <a:pt x="378" y="52"/>
                </a:lnTo>
                <a:lnTo>
                  <a:pt x="376" y="34"/>
                </a:lnTo>
                <a:lnTo>
                  <a:pt x="374" y="23"/>
                </a:lnTo>
                <a:lnTo>
                  <a:pt x="369" y="11"/>
                </a:lnTo>
                <a:lnTo>
                  <a:pt x="363" y="0"/>
                </a:lnTo>
                <a:lnTo>
                  <a:pt x="361" y="0"/>
                </a:lnTo>
                <a:lnTo>
                  <a:pt x="357" y="0"/>
                </a:lnTo>
                <a:lnTo>
                  <a:pt x="355" y="19"/>
                </a:lnTo>
                <a:lnTo>
                  <a:pt x="355" y="36"/>
                </a:lnTo>
                <a:lnTo>
                  <a:pt x="353" y="38"/>
                </a:lnTo>
                <a:lnTo>
                  <a:pt x="351" y="38"/>
                </a:lnTo>
                <a:lnTo>
                  <a:pt x="351" y="59"/>
                </a:lnTo>
                <a:lnTo>
                  <a:pt x="351" y="78"/>
                </a:lnTo>
                <a:lnTo>
                  <a:pt x="349" y="80"/>
                </a:lnTo>
                <a:lnTo>
                  <a:pt x="347" y="80"/>
                </a:lnTo>
                <a:lnTo>
                  <a:pt x="347" y="86"/>
                </a:lnTo>
                <a:lnTo>
                  <a:pt x="347" y="90"/>
                </a:lnTo>
                <a:lnTo>
                  <a:pt x="344" y="94"/>
                </a:lnTo>
                <a:lnTo>
                  <a:pt x="344" y="98"/>
                </a:lnTo>
                <a:lnTo>
                  <a:pt x="344" y="101"/>
                </a:lnTo>
                <a:lnTo>
                  <a:pt x="342" y="101"/>
                </a:lnTo>
                <a:lnTo>
                  <a:pt x="340" y="103"/>
                </a:lnTo>
                <a:lnTo>
                  <a:pt x="336" y="103"/>
                </a:lnTo>
                <a:lnTo>
                  <a:pt x="330" y="103"/>
                </a:lnTo>
                <a:lnTo>
                  <a:pt x="326" y="98"/>
                </a:lnTo>
                <a:lnTo>
                  <a:pt x="324" y="92"/>
                </a:lnTo>
                <a:lnTo>
                  <a:pt x="323" y="92"/>
                </a:lnTo>
                <a:lnTo>
                  <a:pt x="319" y="92"/>
                </a:lnTo>
                <a:lnTo>
                  <a:pt x="311" y="84"/>
                </a:lnTo>
                <a:lnTo>
                  <a:pt x="305" y="76"/>
                </a:lnTo>
                <a:lnTo>
                  <a:pt x="298" y="75"/>
                </a:lnTo>
                <a:lnTo>
                  <a:pt x="290" y="73"/>
                </a:lnTo>
                <a:lnTo>
                  <a:pt x="290" y="69"/>
                </a:lnTo>
                <a:lnTo>
                  <a:pt x="284" y="67"/>
                </a:lnTo>
                <a:lnTo>
                  <a:pt x="278" y="63"/>
                </a:lnTo>
                <a:lnTo>
                  <a:pt x="278" y="57"/>
                </a:lnTo>
                <a:lnTo>
                  <a:pt x="278" y="50"/>
                </a:lnTo>
                <a:lnTo>
                  <a:pt x="280" y="50"/>
                </a:lnTo>
                <a:lnTo>
                  <a:pt x="282" y="48"/>
                </a:lnTo>
                <a:lnTo>
                  <a:pt x="282" y="44"/>
                </a:lnTo>
                <a:lnTo>
                  <a:pt x="284" y="40"/>
                </a:lnTo>
                <a:lnTo>
                  <a:pt x="282" y="38"/>
                </a:lnTo>
                <a:lnTo>
                  <a:pt x="280" y="36"/>
                </a:lnTo>
                <a:lnTo>
                  <a:pt x="284" y="36"/>
                </a:lnTo>
                <a:lnTo>
                  <a:pt x="290" y="36"/>
                </a:lnTo>
                <a:lnTo>
                  <a:pt x="290" y="34"/>
                </a:lnTo>
                <a:lnTo>
                  <a:pt x="290" y="30"/>
                </a:lnTo>
                <a:lnTo>
                  <a:pt x="288" y="30"/>
                </a:lnTo>
                <a:lnTo>
                  <a:pt x="288" y="27"/>
                </a:lnTo>
                <a:lnTo>
                  <a:pt x="290" y="25"/>
                </a:lnTo>
                <a:lnTo>
                  <a:pt x="294" y="23"/>
                </a:lnTo>
                <a:lnTo>
                  <a:pt x="292" y="15"/>
                </a:lnTo>
                <a:lnTo>
                  <a:pt x="290" y="17"/>
                </a:lnTo>
                <a:lnTo>
                  <a:pt x="282" y="19"/>
                </a:lnTo>
                <a:lnTo>
                  <a:pt x="280" y="15"/>
                </a:lnTo>
                <a:lnTo>
                  <a:pt x="271" y="15"/>
                </a:lnTo>
                <a:lnTo>
                  <a:pt x="259" y="13"/>
                </a:lnTo>
                <a:lnTo>
                  <a:pt x="257" y="13"/>
                </a:lnTo>
                <a:lnTo>
                  <a:pt x="253" y="11"/>
                </a:lnTo>
                <a:lnTo>
                  <a:pt x="251" y="7"/>
                </a:lnTo>
                <a:lnTo>
                  <a:pt x="250" y="9"/>
                </a:lnTo>
                <a:lnTo>
                  <a:pt x="248" y="11"/>
                </a:lnTo>
                <a:lnTo>
                  <a:pt x="244" y="11"/>
                </a:lnTo>
                <a:lnTo>
                  <a:pt x="244" y="9"/>
                </a:lnTo>
                <a:lnTo>
                  <a:pt x="240" y="7"/>
                </a:lnTo>
                <a:lnTo>
                  <a:pt x="236" y="4"/>
                </a:lnTo>
                <a:lnTo>
                  <a:pt x="232" y="4"/>
                </a:lnTo>
                <a:lnTo>
                  <a:pt x="230" y="4"/>
                </a:lnTo>
                <a:lnTo>
                  <a:pt x="232" y="5"/>
                </a:lnTo>
                <a:lnTo>
                  <a:pt x="234" y="7"/>
                </a:lnTo>
                <a:lnTo>
                  <a:pt x="242" y="13"/>
                </a:lnTo>
                <a:lnTo>
                  <a:pt x="246" y="15"/>
                </a:lnTo>
                <a:lnTo>
                  <a:pt x="246" y="17"/>
                </a:lnTo>
                <a:lnTo>
                  <a:pt x="246" y="19"/>
                </a:lnTo>
                <a:lnTo>
                  <a:pt x="244" y="21"/>
                </a:lnTo>
                <a:lnTo>
                  <a:pt x="242" y="19"/>
                </a:lnTo>
                <a:lnTo>
                  <a:pt x="242" y="23"/>
                </a:lnTo>
                <a:lnTo>
                  <a:pt x="232" y="21"/>
                </a:lnTo>
                <a:lnTo>
                  <a:pt x="223" y="17"/>
                </a:lnTo>
                <a:lnTo>
                  <a:pt x="221" y="21"/>
                </a:lnTo>
                <a:lnTo>
                  <a:pt x="221" y="23"/>
                </a:lnTo>
                <a:lnTo>
                  <a:pt x="217" y="21"/>
                </a:lnTo>
                <a:lnTo>
                  <a:pt x="215" y="19"/>
                </a:lnTo>
                <a:lnTo>
                  <a:pt x="213" y="25"/>
                </a:lnTo>
                <a:lnTo>
                  <a:pt x="213" y="28"/>
                </a:lnTo>
                <a:lnTo>
                  <a:pt x="213" y="34"/>
                </a:lnTo>
                <a:lnTo>
                  <a:pt x="215" y="36"/>
                </a:lnTo>
                <a:lnTo>
                  <a:pt x="211" y="36"/>
                </a:lnTo>
                <a:lnTo>
                  <a:pt x="207" y="36"/>
                </a:lnTo>
                <a:lnTo>
                  <a:pt x="207" y="40"/>
                </a:lnTo>
                <a:lnTo>
                  <a:pt x="207" y="46"/>
                </a:lnTo>
                <a:lnTo>
                  <a:pt x="204" y="48"/>
                </a:lnTo>
                <a:lnTo>
                  <a:pt x="200" y="50"/>
                </a:lnTo>
                <a:lnTo>
                  <a:pt x="204" y="55"/>
                </a:lnTo>
                <a:lnTo>
                  <a:pt x="205" y="57"/>
                </a:lnTo>
                <a:lnTo>
                  <a:pt x="204" y="59"/>
                </a:lnTo>
                <a:lnTo>
                  <a:pt x="198" y="61"/>
                </a:lnTo>
                <a:lnTo>
                  <a:pt x="194" y="59"/>
                </a:lnTo>
                <a:lnTo>
                  <a:pt x="192" y="57"/>
                </a:lnTo>
                <a:lnTo>
                  <a:pt x="188" y="57"/>
                </a:lnTo>
                <a:lnTo>
                  <a:pt x="188" y="61"/>
                </a:lnTo>
                <a:lnTo>
                  <a:pt x="188" y="65"/>
                </a:lnTo>
                <a:lnTo>
                  <a:pt x="182" y="67"/>
                </a:lnTo>
                <a:lnTo>
                  <a:pt x="184" y="61"/>
                </a:lnTo>
                <a:lnTo>
                  <a:pt x="184" y="55"/>
                </a:lnTo>
                <a:lnTo>
                  <a:pt x="182" y="52"/>
                </a:lnTo>
                <a:lnTo>
                  <a:pt x="179" y="48"/>
                </a:lnTo>
                <a:lnTo>
                  <a:pt x="179" y="46"/>
                </a:lnTo>
                <a:lnTo>
                  <a:pt x="177" y="42"/>
                </a:lnTo>
                <a:lnTo>
                  <a:pt x="169" y="44"/>
                </a:lnTo>
                <a:lnTo>
                  <a:pt x="163" y="44"/>
                </a:lnTo>
                <a:lnTo>
                  <a:pt x="163" y="48"/>
                </a:lnTo>
                <a:lnTo>
                  <a:pt x="161" y="53"/>
                </a:lnTo>
                <a:lnTo>
                  <a:pt x="159" y="53"/>
                </a:lnTo>
                <a:lnTo>
                  <a:pt x="159" y="50"/>
                </a:lnTo>
                <a:lnTo>
                  <a:pt x="156" y="50"/>
                </a:lnTo>
                <a:lnTo>
                  <a:pt x="156" y="52"/>
                </a:lnTo>
                <a:lnTo>
                  <a:pt x="157" y="53"/>
                </a:lnTo>
                <a:lnTo>
                  <a:pt x="154" y="53"/>
                </a:lnTo>
                <a:lnTo>
                  <a:pt x="156" y="57"/>
                </a:lnTo>
                <a:lnTo>
                  <a:pt x="156" y="61"/>
                </a:lnTo>
                <a:lnTo>
                  <a:pt x="152" y="61"/>
                </a:lnTo>
                <a:lnTo>
                  <a:pt x="150" y="61"/>
                </a:lnTo>
                <a:lnTo>
                  <a:pt x="152" y="63"/>
                </a:lnTo>
                <a:lnTo>
                  <a:pt x="152" y="67"/>
                </a:lnTo>
                <a:lnTo>
                  <a:pt x="150" y="65"/>
                </a:lnTo>
                <a:lnTo>
                  <a:pt x="146" y="63"/>
                </a:lnTo>
                <a:lnTo>
                  <a:pt x="144" y="65"/>
                </a:lnTo>
                <a:lnTo>
                  <a:pt x="142" y="67"/>
                </a:lnTo>
                <a:lnTo>
                  <a:pt x="142" y="73"/>
                </a:lnTo>
                <a:lnTo>
                  <a:pt x="142" y="75"/>
                </a:lnTo>
                <a:lnTo>
                  <a:pt x="142" y="78"/>
                </a:lnTo>
                <a:lnTo>
                  <a:pt x="140" y="76"/>
                </a:lnTo>
                <a:lnTo>
                  <a:pt x="134" y="75"/>
                </a:lnTo>
                <a:lnTo>
                  <a:pt x="133" y="75"/>
                </a:lnTo>
                <a:lnTo>
                  <a:pt x="131" y="76"/>
                </a:lnTo>
                <a:lnTo>
                  <a:pt x="131" y="82"/>
                </a:lnTo>
                <a:lnTo>
                  <a:pt x="131" y="88"/>
                </a:lnTo>
                <a:lnTo>
                  <a:pt x="133" y="88"/>
                </a:lnTo>
                <a:lnTo>
                  <a:pt x="133" y="90"/>
                </a:lnTo>
                <a:lnTo>
                  <a:pt x="133" y="92"/>
                </a:lnTo>
                <a:lnTo>
                  <a:pt x="133" y="94"/>
                </a:lnTo>
                <a:lnTo>
                  <a:pt x="131" y="96"/>
                </a:lnTo>
                <a:lnTo>
                  <a:pt x="129" y="94"/>
                </a:lnTo>
                <a:lnTo>
                  <a:pt x="125" y="90"/>
                </a:lnTo>
                <a:lnTo>
                  <a:pt x="123" y="84"/>
                </a:lnTo>
                <a:lnTo>
                  <a:pt x="123" y="82"/>
                </a:lnTo>
                <a:lnTo>
                  <a:pt x="121" y="84"/>
                </a:lnTo>
                <a:lnTo>
                  <a:pt x="115" y="88"/>
                </a:lnTo>
                <a:lnTo>
                  <a:pt x="115" y="96"/>
                </a:lnTo>
                <a:lnTo>
                  <a:pt x="113" y="101"/>
                </a:lnTo>
                <a:lnTo>
                  <a:pt x="113" y="107"/>
                </a:lnTo>
                <a:lnTo>
                  <a:pt x="115" y="109"/>
                </a:lnTo>
                <a:lnTo>
                  <a:pt x="109" y="113"/>
                </a:lnTo>
                <a:lnTo>
                  <a:pt x="104" y="119"/>
                </a:lnTo>
                <a:lnTo>
                  <a:pt x="104" y="123"/>
                </a:lnTo>
                <a:lnTo>
                  <a:pt x="102" y="126"/>
                </a:lnTo>
                <a:lnTo>
                  <a:pt x="92" y="130"/>
                </a:lnTo>
                <a:lnTo>
                  <a:pt x="81" y="132"/>
                </a:lnTo>
                <a:lnTo>
                  <a:pt x="79" y="136"/>
                </a:lnTo>
                <a:lnTo>
                  <a:pt x="75" y="136"/>
                </a:lnTo>
                <a:lnTo>
                  <a:pt x="73" y="134"/>
                </a:lnTo>
                <a:lnTo>
                  <a:pt x="71" y="140"/>
                </a:lnTo>
                <a:lnTo>
                  <a:pt x="67" y="144"/>
                </a:lnTo>
                <a:lnTo>
                  <a:pt x="63" y="144"/>
                </a:lnTo>
                <a:lnTo>
                  <a:pt x="60" y="144"/>
                </a:lnTo>
                <a:lnTo>
                  <a:pt x="58" y="147"/>
                </a:lnTo>
                <a:lnTo>
                  <a:pt x="50" y="147"/>
                </a:lnTo>
                <a:lnTo>
                  <a:pt x="46" y="146"/>
                </a:lnTo>
                <a:lnTo>
                  <a:pt x="44" y="149"/>
                </a:lnTo>
                <a:lnTo>
                  <a:pt x="44" y="151"/>
                </a:lnTo>
                <a:lnTo>
                  <a:pt x="40" y="151"/>
                </a:lnTo>
                <a:lnTo>
                  <a:pt x="37" y="151"/>
                </a:lnTo>
                <a:lnTo>
                  <a:pt x="37" y="153"/>
                </a:lnTo>
                <a:lnTo>
                  <a:pt x="27" y="161"/>
                </a:lnTo>
                <a:lnTo>
                  <a:pt x="19" y="169"/>
                </a:lnTo>
                <a:lnTo>
                  <a:pt x="17" y="171"/>
                </a:lnTo>
                <a:lnTo>
                  <a:pt x="14" y="172"/>
                </a:lnTo>
                <a:lnTo>
                  <a:pt x="14" y="174"/>
                </a:lnTo>
                <a:lnTo>
                  <a:pt x="10" y="174"/>
                </a:lnTo>
                <a:lnTo>
                  <a:pt x="12" y="169"/>
                </a:lnTo>
                <a:lnTo>
                  <a:pt x="10" y="171"/>
                </a:lnTo>
                <a:lnTo>
                  <a:pt x="8" y="171"/>
                </a:lnTo>
                <a:lnTo>
                  <a:pt x="8" y="174"/>
                </a:lnTo>
                <a:lnTo>
                  <a:pt x="6" y="176"/>
                </a:lnTo>
                <a:lnTo>
                  <a:pt x="8" y="186"/>
                </a:lnTo>
                <a:lnTo>
                  <a:pt x="8" y="195"/>
                </a:lnTo>
                <a:lnTo>
                  <a:pt x="4" y="199"/>
                </a:lnTo>
                <a:lnTo>
                  <a:pt x="0" y="201"/>
                </a:lnTo>
                <a:lnTo>
                  <a:pt x="2" y="205"/>
                </a:lnTo>
                <a:lnTo>
                  <a:pt x="4" y="207"/>
                </a:lnTo>
                <a:lnTo>
                  <a:pt x="4" y="209"/>
                </a:lnTo>
                <a:lnTo>
                  <a:pt x="10" y="217"/>
                </a:lnTo>
                <a:lnTo>
                  <a:pt x="12" y="226"/>
                </a:lnTo>
                <a:lnTo>
                  <a:pt x="12" y="232"/>
                </a:lnTo>
                <a:lnTo>
                  <a:pt x="12" y="236"/>
                </a:lnTo>
                <a:lnTo>
                  <a:pt x="10" y="234"/>
                </a:lnTo>
                <a:lnTo>
                  <a:pt x="6" y="234"/>
                </a:lnTo>
                <a:lnTo>
                  <a:pt x="6" y="232"/>
                </a:lnTo>
                <a:lnTo>
                  <a:pt x="6" y="228"/>
                </a:lnTo>
                <a:lnTo>
                  <a:pt x="4" y="230"/>
                </a:lnTo>
                <a:lnTo>
                  <a:pt x="4" y="234"/>
                </a:lnTo>
                <a:lnTo>
                  <a:pt x="10" y="240"/>
                </a:lnTo>
                <a:lnTo>
                  <a:pt x="12" y="242"/>
                </a:lnTo>
                <a:lnTo>
                  <a:pt x="12" y="243"/>
                </a:lnTo>
                <a:lnTo>
                  <a:pt x="6" y="242"/>
                </a:lnTo>
                <a:lnTo>
                  <a:pt x="2" y="240"/>
                </a:lnTo>
                <a:lnTo>
                  <a:pt x="2" y="243"/>
                </a:lnTo>
                <a:lnTo>
                  <a:pt x="8" y="249"/>
                </a:lnTo>
                <a:lnTo>
                  <a:pt x="14" y="255"/>
                </a:lnTo>
                <a:lnTo>
                  <a:pt x="14" y="261"/>
                </a:lnTo>
                <a:lnTo>
                  <a:pt x="14" y="266"/>
                </a:lnTo>
                <a:lnTo>
                  <a:pt x="17" y="270"/>
                </a:lnTo>
                <a:lnTo>
                  <a:pt x="21" y="272"/>
                </a:lnTo>
                <a:close/>
              </a:path>
            </a:pathLst>
          </a:custGeom>
          <a:solidFill>
            <a:srgbClr val="99CCFF"/>
          </a:solidFill>
          <a:ln w="2520">
            <a:solidFill>
              <a:srgbClr val="C0C0C0"/>
            </a:solidFill>
            <a:round/>
            <a:headEnd/>
            <a:tailEnd/>
          </a:ln>
        </p:spPr>
        <p:txBody>
          <a:bodyPr wrap="none" anchor="ctr"/>
          <a:lstStyle/>
          <a:p>
            <a:endParaRPr lang="en-US"/>
          </a:p>
        </p:txBody>
      </p:sp>
      <p:sp>
        <p:nvSpPr>
          <p:cNvPr id="30968" name="Freeform 250"/>
          <p:cNvSpPr>
            <a:spLocks noChangeArrowheads="1"/>
          </p:cNvSpPr>
          <p:nvPr/>
        </p:nvSpPr>
        <p:spPr bwMode="auto">
          <a:xfrm>
            <a:off x="4732338" y="3341688"/>
            <a:ext cx="71437" cy="69850"/>
          </a:xfrm>
          <a:custGeom>
            <a:avLst/>
            <a:gdLst>
              <a:gd name="T0" fmla="*/ 2147483647 w 43"/>
              <a:gd name="T1" fmla="*/ 2147483647 h 44"/>
              <a:gd name="T2" fmla="*/ 2147483647 w 43"/>
              <a:gd name="T3" fmla="*/ 2147483647 h 44"/>
              <a:gd name="T4" fmla="*/ 2147483647 w 43"/>
              <a:gd name="T5" fmla="*/ 2147483647 h 44"/>
              <a:gd name="T6" fmla="*/ 2147483647 w 43"/>
              <a:gd name="T7" fmla="*/ 2147483647 h 44"/>
              <a:gd name="T8" fmla="*/ 0 w 43"/>
              <a:gd name="T9" fmla="*/ 2147483647 h 44"/>
              <a:gd name="T10" fmla="*/ 2147483647 w 43"/>
              <a:gd name="T11" fmla="*/ 2147483647 h 44"/>
              <a:gd name="T12" fmla="*/ 2147483647 w 43"/>
              <a:gd name="T13" fmla="*/ 2147483647 h 44"/>
              <a:gd name="T14" fmla="*/ 2147483647 w 43"/>
              <a:gd name="T15" fmla="*/ 2147483647 h 44"/>
              <a:gd name="T16" fmla="*/ 2147483647 w 43"/>
              <a:gd name="T17" fmla="*/ 2147483647 h 44"/>
              <a:gd name="T18" fmla="*/ 2147483647 w 43"/>
              <a:gd name="T19" fmla="*/ 2147483647 h 44"/>
              <a:gd name="T20" fmla="*/ 2147483647 w 43"/>
              <a:gd name="T21" fmla="*/ 2147483647 h 44"/>
              <a:gd name="T22" fmla="*/ 2147483647 w 43"/>
              <a:gd name="T23" fmla="*/ 2147483647 h 44"/>
              <a:gd name="T24" fmla="*/ 2147483647 w 43"/>
              <a:gd name="T25" fmla="*/ 2147483647 h 44"/>
              <a:gd name="T26" fmla="*/ 2147483647 w 43"/>
              <a:gd name="T27" fmla="*/ 2147483647 h 44"/>
              <a:gd name="T28" fmla="*/ 2147483647 w 43"/>
              <a:gd name="T29" fmla="*/ 2147483647 h 44"/>
              <a:gd name="T30" fmla="*/ 2147483647 w 43"/>
              <a:gd name="T31" fmla="*/ 2147483647 h 44"/>
              <a:gd name="T32" fmla="*/ 2147483647 w 43"/>
              <a:gd name="T33" fmla="*/ 2147483647 h 44"/>
              <a:gd name="T34" fmla="*/ 2147483647 w 43"/>
              <a:gd name="T35" fmla="*/ 2147483647 h 44"/>
              <a:gd name="T36" fmla="*/ 2147483647 w 43"/>
              <a:gd name="T37" fmla="*/ 2147483647 h 44"/>
              <a:gd name="T38" fmla="*/ 2147483647 w 43"/>
              <a:gd name="T39" fmla="*/ 2147483647 h 44"/>
              <a:gd name="T40" fmla="*/ 2147483647 w 43"/>
              <a:gd name="T41" fmla="*/ 2147483647 h 44"/>
              <a:gd name="T42" fmla="*/ 2147483647 w 43"/>
              <a:gd name="T43" fmla="*/ 2147483647 h 44"/>
              <a:gd name="T44" fmla="*/ 2147483647 w 43"/>
              <a:gd name="T45" fmla="*/ 2147483647 h 44"/>
              <a:gd name="T46" fmla="*/ 2147483647 w 43"/>
              <a:gd name="T47" fmla="*/ 2147483647 h 44"/>
              <a:gd name="T48" fmla="*/ 2147483647 w 43"/>
              <a:gd name="T49" fmla="*/ 2147483647 h 44"/>
              <a:gd name="T50" fmla="*/ 2147483647 w 43"/>
              <a:gd name="T51" fmla="*/ 2147483647 h 44"/>
              <a:gd name="T52" fmla="*/ 2147483647 w 43"/>
              <a:gd name="T53" fmla="*/ 2147483647 h 44"/>
              <a:gd name="T54" fmla="*/ 2147483647 w 43"/>
              <a:gd name="T55" fmla="*/ 2147483647 h 44"/>
              <a:gd name="T56" fmla="*/ 2147483647 w 43"/>
              <a:gd name="T57" fmla="*/ 2147483647 h 44"/>
              <a:gd name="T58" fmla="*/ 2147483647 w 43"/>
              <a:gd name="T59" fmla="*/ 2147483647 h 44"/>
              <a:gd name="T60" fmla="*/ 2147483647 w 43"/>
              <a:gd name="T61" fmla="*/ 2147483647 h 44"/>
              <a:gd name="T62" fmla="*/ 2147483647 w 43"/>
              <a:gd name="T63" fmla="*/ 2147483647 h 44"/>
              <a:gd name="T64" fmla="*/ 2147483647 w 43"/>
              <a:gd name="T65" fmla="*/ 2147483647 h 44"/>
              <a:gd name="T66" fmla="*/ 2147483647 w 43"/>
              <a:gd name="T67" fmla="*/ 2147483647 h 44"/>
              <a:gd name="T68" fmla="*/ 2147483647 w 43"/>
              <a:gd name="T69" fmla="*/ 2147483647 h 44"/>
              <a:gd name="T70" fmla="*/ 2147483647 w 43"/>
              <a:gd name="T71" fmla="*/ 2147483647 h 44"/>
              <a:gd name="T72" fmla="*/ 2147483647 w 43"/>
              <a:gd name="T73" fmla="*/ 2147483647 h 44"/>
              <a:gd name="T74" fmla="*/ 2147483647 w 43"/>
              <a:gd name="T75" fmla="*/ 2147483647 h 44"/>
              <a:gd name="T76" fmla="*/ 2147483647 w 43"/>
              <a:gd name="T77" fmla="*/ 2147483647 h 44"/>
              <a:gd name="T78" fmla="*/ 2147483647 w 43"/>
              <a:gd name="T79" fmla="*/ 2147483647 h 44"/>
              <a:gd name="T80" fmla="*/ 2147483647 w 43"/>
              <a:gd name="T81" fmla="*/ 0 h 44"/>
              <a:gd name="T82" fmla="*/ 2147483647 w 43"/>
              <a:gd name="T83" fmla="*/ 2147483647 h 44"/>
              <a:gd name="T84" fmla="*/ 2147483647 w 43"/>
              <a:gd name="T85" fmla="*/ 2147483647 h 44"/>
              <a:gd name="T86" fmla="*/ 2147483647 w 43"/>
              <a:gd name="T87" fmla="*/ 2147483647 h 44"/>
              <a:gd name="T88" fmla="*/ 2147483647 w 43"/>
              <a:gd name="T89" fmla="*/ 2147483647 h 44"/>
              <a:gd name="T90" fmla="*/ 2147483647 w 43"/>
              <a:gd name="T91" fmla="*/ 2147483647 h 44"/>
              <a:gd name="T92" fmla="*/ 2147483647 w 43"/>
              <a:gd name="T93" fmla="*/ 2147483647 h 44"/>
              <a:gd name="T94" fmla="*/ 2147483647 w 43"/>
              <a:gd name="T95" fmla="*/ 2147483647 h 44"/>
              <a:gd name="T96" fmla="*/ 2147483647 w 43"/>
              <a:gd name="T97" fmla="*/ 2147483647 h 44"/>
              <a:gd name="T98" fmla="*/ 2147483647 w 43"/>
              <a:gd name="T99" fmla="*/ 2147483647 h 44"/>
              <a:gd name="T100" fmla="*/ 2147483647 w 43"/>
              <a:gd name="T101" fmla="*/ 2147483647 h 44"/>
              <a:gd name="T102" fmla="*/ 2147483647 w 43"/>
              <a:gd name="T103" fmla="*/ 2147483647 h 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3"/>
              <a:gd name="T157" fmla="*/ 0 h 44"/>
              <a:gd name="T158" fmla="*/ 43 w 43"/>
              <a:gd name="T159" fmla="*/ 44 h 4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3" h="44">
                <a:moveTo>
                  <a:pt x="4" y="2"/>
                </a:moveTo>
                <a:lnTo>
                  <a:pt x="4" y="6"/>
                </a:lnTo>
                <a:lnTo>
                  <a:pt x="4" y="12"/>
                </a:lnTo>
                <a:lnTo>
                  <a:pt x="2" y="14"/>
                </a:lnTo>
                <a:lnTo>
                  <a:pt x="0" y="18"/>
                </a:lnTo>
                <a:lnTo>
                  <a:pt x="6" y="21"/>
                </a:lnTo>
                <a:lnTo>
                  <a:pt x="14" y="25"/>
                </a:lnTo>
                <a:lnTo>
                  <a:pt x="18" y="29"/>
                </a:lnTo>
                <a:lnTo>
                  <a:pt x="18" y="33"/>
                </a:lnTo>
                <a:lnTo>
                  <a:pt x="20" y="31"/>
                </a:lnTo>
                <a:lnTo>
                  <a:pt x="23" y="31"/>
                </a:lnTo>
                <a:lnTo>
                  <a:pt x="27" y="31"/>
                </a:lnTo>
                <a:lnTo>
                  <a:pt x="27" y="33"/>
                </a:lnTo>
                <a:lnTo>
                  <a:pt x="29" y="33"/>
                </a:lnTo>
                <a:lnTo>
                  <a:pt x="33" y="37"/>
                </a:lnTo>
                <a:lnTo>
                  <a:pt x="35" y="41"/>
                </a:lnTo>
                <a:lnTo>
                  <a:pt x="37" y="44"/>
                </a:lnTo>
                <a:lnTo>
                  <a:pt x="37" y="43"/>
                </a:lnTo>
                <a:lnTo>
                  <a:pt x="41" y="41"/>
                </a:lnTo>
                <a:lnTo>
                  <a:pt x="43" y="39"/>
                </a:lnTo>
                <a:lnTo>
                  <a:pt x="43" y="35"/>
                </a:lnTo>
                <a:lnTo>
                  <a:pt x="43" y="31"/>
                </a:lnTo>
                <a:lnTo>
                  <a:pt x="41" y="29"/>
                </a:lnTo>
                <a:lnTo>
                  <a:pt x="39" y="29"/>
                </a:lnTo>
                <a:lnTo>
                  <a:pt x="35" y="27"/>
                </a:lnTo>
                <a:lnTo>
                  <a:pt x="33" y="25"/>
                </a:lnTo>
                <a:lnTo>
                  <a:pt x="37" y="21"/>
                </a:lnTo>
                <a:lnTo>
                  <a:pt x="35" y="21"/>
                </a:lnTo>
                <a:lnTo>
                  <a:pt x="33" y="20"/>
                </a:lnTo>
                <a:lnTo>
                  <a:pt x="29" y="16"/>
                </a:lnTo>
                <a:lnTo>
                  <a:pt x="27" y="16"/>
                </a:lnTo>
                <a:lnTo>
                  <a:pt x="29" y="14"/>
                </a:lnTo>
                <a:lnTo>
                  <a:pt x="29" y="10"/>
                </a:lnTo>
                <a:lnTo>
                  <a:pt x="27" y="8"/>
                </a:lnTo>
                <a:lnTo>
                  <a:pt x="25" y="6"/>
                </a:lnTo>
                <a:lnTo>
                  <a:pt x="22" y="6"/>
                </a:lnTo>
                <a:lnTo>
                  <a:pt x="20" y="6"/>
                </a:lnTo>
                <a:lnTo>
                  <a:pt x="20" y="2"/>
                </a:lnTo>
                <a:lnTo>
                  <a:pt x="18" y="2"/>
                </a:lnTo>
                <a:lnTo>
                  <a:pt x="14" y="0"/>
                </a:lnTo>
                <a:lnTo>
                  <a:pt x="8" y="2"/>
                </a:lnTo>
                <a:lnTo>
                  <a:pt x="4" y="2"/>
                </a:lnTo>
                <a:close/>
                <a:moveTo>
                  <a:pt x="18" y="20"/>
                </a:moveTo>
                <a:lnTo>
                  <a:pt x="22" y="21"/>
                </a:lnTo>
                <a:lnTo>
                  <a:pt x="23" y="23"/>
                </a:lnTo>
                <a:lnTo>
                  <a:pt x="22" y="23"/>
                </a:lnTo>
                <a:lnTo>
                  <a:pt x="18" y="23"/>
                </a:lnTo>
                <a:lnTo>
                  <a:pt x="16" y="21"/>
                </a:lnTo>
                <a:lnTo>
                  <a:pt x="16" y="20"/>
                </a:lnTo>
                <a:lnTo>
                  <a:pt x="18" y="20"/>
                </a:lnTo>
                <a:close/>
              </a:path>
            </a:pathLst>
          </a:custGeom>
          <a:solidFill>
            <a:srgbClr val="EAEAEA"/>
          </a:solidFill>
          <a:ln w="2520">
            <a:solidFill>
              <a:srgbClr val="C0C0C0"/>
            </a:solidFill>
            <a:round/>
            <a:headEnd/>
            <a:tailEnd/>
          </a:ln>
        </p:spPr>
        <p:txBody>
          <a:bodyPr wrap="none" anchor="ctr"/>
          <a:lstStyle/>
          <a:p>
            <a:endParaRPr lang="en-US"/>
          </a:p>
        </p:txBody>
      </p:sp>
      <p:sp>
        <p:nvSpPr>
          <p:cNvPr id="30969" name="Freeform 251"/>
          <p:cNvSpPr>
            <a:spLocks noChangeArrowheads="1"/>
          </p:cNvSpPr>
          <p:nvPr/>
        </p:nvSpPr>
        <p:spPr bwMode="auto">
          <a:xfrm>
            <a:off x="2430463" y="5846763"/>
            <a:ext cx="17462" cy="9525"/>
          </a:xfrm>
          <a:custGeom>
            <a:avLst/>
            <a:gdLst>
              <a:gd name="T0" fmla="*/ 2147483647 w 10"/>
              <a:gd name="T1" fmla="*/ 0 h 6"/>
              <a:gd name="T2" fmla="*/ 2147483647 w 10"/>
              <a:gd name="T3" fmla="*/ 2147483647 h 6"/>
              <a:gd name="T4" fmla="*/ 0 w 10"/>
              <a:gd name="T5" fmla="*/ 2147483647 h 6"/>
              <a:gd name="T6" fmla="*/ 2147483647 w 10"/>
              <a:gd name="T7" fmla="*/ 2147483647 h 6"/>
              <a:gd name="T8" fmla="*/ 2147483647 w 10"/>
              <a:gd name="T9" fmla="*/ 2147483647 h 6"/>
              <a:gd name="T10" fmla="*/ 2147483647 w 10"/>
              <a:gd name="T11" fmla="*/ 2147483647 h 6"/>
              <a:gd name="T12" fmla="*/ 2147483647 w 10"/>
              <a:gd name="T13" fmla="*/ 2147483647 h 6"/>
              <a:gd name="T14" fmla="*/ 2147483647 w 10"/>
              <a:gd name="T15" fmla="*/ 2147483647 h 6"/>
              <a:gd name="T16" fmla="*/ 2147483647 w 10"/>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4" y="0"/>
                </a:moveTo>
                <a:lnTo>
                  <a:pt x="2" y="2"/>
                </a:lnTo>
                <a:lnTo>
                  <a:pt x="0" y="4"/>
                </a:lnTo>
                <a:lnTo>
                  <a:pt x="2" y="6"/>
                </a:lnTo>
                <a:lnTo>
                  <a:pt x="4" y="6"/>
                </a:lnTo>
                <a:lnTo>
                  <a:pt x="8" y="6"/>
                </a:lnTo>
                <a:lnTo>
                  <a:pt x="10" y="4"/>
                </a:lnTo>
                <a:lnTo>
                  <a:pt x="8" y="2"/>
                </a:lnTo>
                <a:lnTo>
                  <a:pt x="4" y="0"/>
                </a:lnTo>
                <a:close/>
              </a:path>
            </a:pathLst>
          </a:custGeom>
          <a:solidFill>
            <a:srgbClr val="EAEAEA"/>
          </a:solidFill>
          <a:ln w="2520">
            <a:solidFill>
              <a:srgbClr val="C0C0C0"/>
            </a:solidFill>
            <a:round/>
            <a:headEnd/>
            <a:tailEnd/>
          </a:ln>
        </p:spPr>
        <p:txBody>
          <a:bodyPr wrap="none" anchor="ctr"/>
          <a:lstStyle/>
          <a:p>
            <a:endParaRPr lang="en-US"/>
          </a:p>
        </p:txBody>
      </p:sp>
      <p:sp>
        <p:nvSpPr>
          <p:cNvPr id="30970" name="Freeform 252"/>
          <p:cNvSpPr>
            <a:spLocks noChangeArrowheads="1"/>
          </p:cNvSpPr>
          <p:nvPr/>
        </p:nvSpPr>
        <p:spPr bwMode="auto">
          <a:xfrm>
            <a:off x="2243138" y="4938713"/>
            <a:ext cx="414337" cy="838200"/>
          </a:xfrm>
          <a:custGeom>
            <a:avLst/>
            <a:gdLst>
              <a:gd name="T0" fmla="*/ 2147483647 w 244"/>
              <a:gd name="T1" fmla="*/ 2147483647 h 528"/>
              <a:gd name="T2" fmla="*/ 2147483647 w 244"/>
              <a:gd name="T3" fmla="*/ 2147483647 h 528"/>
              <a:gd name="T4" fmla="*/ 2147483647 w 244"/>
              <a:gd name="T5" fmla="*/ 2147483647 h 528"/>
              <a:gd name="T6" fmla="*/ 2147483647 w 244"/>
              <a:gd name="T7" fmla="*/ 2147483647 h 528"/>
              <a:gd name="T8" fmla="*/ 2147483647 w 244"/>
              <a:gd name="T9" fmla="*/ 2147483647 h 528"/>
              <a:gd name="T10" fmla="*/ 2147483647 w 244"/>
              <a:gd name="T11" fmla="*/ 2147483647 h 528"/>
              <a:gd name="T12" fmla="*/ 2147483647 w 244"/>
              <a:gd name="T13" fmla="*/ 2147483647 h 528"/>
              <a:gd name="T14" fmla="*/ 2147483647 w 244"/>
              <a:gd name="T15" fmla="*/ 2147483647 h 528"/>
              <a:gd name="T16" fmla="*/ 2147483647 w 244"/>
              <a:gd name="T17" fmla="*/ 2147483647 h 528"/>
              <a:gd name="T18" fmla="*/ 2147483647 w 244"/>
              <a:gd name="T19" fmla="*/ 2147483647 h 528"/>
              <a:gd name="T20" fmla="*/ 2147483647 w 244"/>
              <a:gd name="T21" fmla="*/ 2147483647 h 528"/>
              <a:gd name="T22" fmla="*/ 2147483647 w 244"/>
              <a:gd name="T23" fmla="*/ 2147483647 h 528"/>
              <a:gd name="T24" fmla="*/ 2147483647 w 244"/>
              <a:gd name="T25" fmla="*/ 2147483647 h 528"/>
              <a:gd name="T26" fmla="*/ 2147483647 w 244"/>
              <a:gd name="T27" fmla="*/ 2147483647 h 528"/>
              <a:gd name="T28" fmla="*/ 2147483647 w 244"/>
              <a:gd name="T29" fmla="*/ 2147483647 h 528"/>
              <a:gd name="T30" fmla="*/ 2147483647 w 244"/>
              <a:gd name="T31" fmla="*/ 2147483647 h 528"/>
              <a:gd name="T32" fmla="*/ 2147483647 w 244"/>
              <a:gd name="T33" fmla="*/ 2147483647 h 528"/>
              <a:gd name="T34" fmla="*/ 2147483647 w 244"/>
              <a:gd name="T35" fmla="*/ 2147483647 h 528"/>
              <a:gd name="T36" fmla="*/ 2147483647 w 244"/>
              <a:gd name="T37" fmla="*/ 2147483647 h 528"/>
              <a:gd name="T38" fmla="*/ 2147483647 w 244"/>
              <a:gd name="T39" fmla="*/ 2147483647 h 528"/>
              <a:gd name="T40" fmla="*/ 2147483647 w 244"/>
              <a:gd name="T41" fmla="*/ 2147483647 h 528"/>
              <a:gd name="T42" fmla="*/ 2147483647 w 244"/>
              <a:gd name="T43" fmla="*/ 2147483647 h 528"/>
              <a:gd name="T44" fmla="*/ 2147483647 w 244"/>
              <a:gd name="T45" fmla="*/ 2147483647 h 528"/>
              <a:gd name="T46" fmla="*/ 2147483647 w 244"/>
              <a:gd name="T47" fmla="*/ 2147483647 h 528"/>
              <a:gd name="T48" fmla="*/ 2147483647 w 244"/>
              <a:gd name="T49" fmla="*/ 2147483647 h 528"/>
              <a:gd name="T50" fmla="*/ 2147483647 w 244"/>
              <a:gd name="T51" fmla="*/ 2147483647 h 528"/>
              <a:gd name="T52" fmla="*/ 2147483647 w 244"/>
              <a:gd name="T53" fmla="*/ 2147483647 h 528"/>
              <a:gd name="T54" fmla="*/ 2147483647 w 244"/>
              <a:gd name="T55" fmla="*/ 2147483647 h 528"/>
              <a:gd name="T56" fmla="*/ 2147483647 w 244"/>
              <a:gd name="T57" fmla="*/ 2147483647 h 528"/>
              <a:gd name="T58" fmla="*/ 2147483647 w 244"/>
              <a:gd name="T59" fmla="*/ 2147483647 h 528"/>
              <a:gd name="T60" fmla="*/ 2147483647 w 244"/>
              <a:gd name="T61" fmla="*/ 2147483647 h 528"/>
              <a:gd name="T62" fmla="*/ 2147483647 w 244"/>
              <a:gd name="T63" fmla="*/ 2147483647 h 528"/>
              <a:gd name="T64" fmla="*/ 2147483647 w 244"/>
              <a:gd name="T65" fmla="*/ 2147483647 h 528"/>
              <a:gd name="T66" fmla="*/ 2147483647 w 244"/>
              <a:gd name="T67" fmla="*/ 2147483647 h 528"/>
              <a:gd name="T68" fmla="*/ 2147483647 w 244"/>
              <a:gd name="T69" fmla="*/ 2147483647 h 528"/>
              <a:gd name="T70" fmla="*/ 2147483647 w 244"/>
              <a:gd name="T71" fmla="*/ 2147483647 h 528"/>
              <a:gd name="T72" fmla="*/ 2147483647 w 244"/>
              <a:gd name="T73" fmla="*/ 2147483647 h 528"/>
              <a:gd name="T74" fmla="*/ 2147483647 w 244"/>
              <a:gd name="T75" fmla="*/ 2147483647 h 528"/>
              <a:gd name="T76" fmla="*/ 2147483647 w 244"/>
              <a:gd name="T77" fmla="*/ 2147483647 h 528"/>
              <a:gd name="T78" fmla="*/ 2147483647 w 244"/>
              <a:gd name="T79" fmla="*/ 2147483647 h 528"/>
              <a:gd name="T80" fmla="*/ 2147483647 w 244"/>
              <a:gd name="T81" fmla="*/ 2147483647 h 528"/>
              <a:gd name="T82" fmla="*/ 2147483647 w 244"/>
              <a:gd name="T83" fmla="*/ 2147483647 h 528"/>
              <a:gd name="T84" fmla="*/ 2147483647 w 244"/>
              <a:gd name="T85" fmla="*/ 2147483647 h 528"/>
              <a:gd name="T86" fmla="*/ 2147483647 w 244"/>
              <a:gd name="T87" fmla="*/ 2147483647 h 528"/>
              <a:gd name="T88" fmla="*/ 2147483647 w 244"/>
              <a:gd name="T89" fmla="*/ 2147483647 h 528"/>
              <a:gd name="T90" fmla="*/ 2147483647 w 244"/>
              <a:gd name="T91" fmla="*/ 2147483647 h 528"/>
              <a:gd name="T92" fmla="*/ 2147483647 w 244"/>
              <a:gd name="T93" fmla="*/ 2147483647 h 528"/>
              <a:gd name="T94" fmla="*/ 2147483647 w 244"/>
              <a:gd name="T95" fmla="*/ 2147483647 h 528"/>
              <a:gd name="T96" fmla="*/ 2147483647 w 244"/>
              <a:gd name="T97" fmla="*/ 2147483647 h 528"/>
              <a:gd name="T98" fmla="*/ 2147483647 w 244"/>
              <a:gd name="T99" fmla="*/ 2147483647 h 528"/>
              <a:gd name="T100" fmla="*/ 2147483647 w 244"/>
              <a:gd name="T101" fmla="*/ 2147483647 h 528"/>
              <a:gd name="T102" fmla="*/ 2147483647 w 244"/>
              <a:gd name="T103" fmla="*/ 2147483647 h 528"/>
              <a:gd name="T104" fmla="*/ 2147483647 w 244"/>
              <a:gd name="T105" fmla="*/ 2147483647 h 528"/>
              <a:gd name="T106" fmla="*/ 2147483647 w 244"/>
              <a:gd name="T107" fmla="*/ 2147483647 h 528"/>
              <a:gd name="T108" fmla="*/ 2147483647 w 244"/>
              <a:gd name="T109" fmla="*/ 2147483647 h 528"/>
              <a:gd name="T110" fmla="*/ 2147483647 w 244"/>
              <a:gd name="T111" fmla="*/ 2147483647 h 528"/>
              <a:gd name="T112" fmla="*/ 2147483647 w 244"/>
              <a:gd name="T113" fmla="*/ 2147483647 h 528"/>
              <a:gd name="T114" fmla="*/ 2147483647 w 244"/>
              <a:gd name="T115" fmla="*/ 2147483647 h 528"/>
              <a:gd name="T116" fmla="*/ 2147483647 w 244"/>
              <a:gd name="T117" fmla="*/ 2147483647 h 528"/>
              <a:gd name="T118" fmla="*/ 2147483647 w 244"/>
              <a:gd name="T119" fmla="*/ 2147483647 h 528"/>
              <a:gd name="T120" fmla="*/ 2147483647 w 244"/>
              <a:gd name="T121" fmla="*/ 2147483647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4"/>
              <a:gd name="T184" fmla="*/ 0 h 528"/>
              <a:gd name="T185" fmla="*/ 244 w 244"/>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4" h="528">
                <a:moveTo>
                  <a:pt x="136" y="2"/>
                </a:moveTo>
                <a:lnTo>
                  <a:pt x="117" y="4"/>
                </a:lnTo>
                <a:lnTo>
                  <a:pt x="117" y="2"/>
                </a:lnTo>
                <a:lnTo>
                  <a:pt x="113" y="6"/>
                </a:lnTo>
                <a:lnTo>
                  <a:pt x="111" y="10"/>
                </a:lnTo>
                <a:lnTo>
                  <a:pt x="109" y="11"/>
                </a:lnTo>
                <a:lnTo>
                  <a:pt x="106" y="6"/>
                </a:lnTo>
                <a:lnTo>
                  <a:pt x="104" y="4"/>
                </a:lnTo>
                <a:lnTo>
                  <a:pt x="96" y="4"/>
                </a:lnTo>
                <a:lnTo>
                  <a:pt x="88" y="2"/>
                </a:lnTo>
                <a:lnTo>
                  <a:pt x="84" y="0"/>
                </a:lnTo>
                <a:lnTo>
                  <a:pt x="75" y="8"/>
                </a:lnTo>
                <a:lnTo>
                  <a:pt x="75" y="11"/>
                </a:lnTo>
                <a:lnTo>
                  <a:pt x="79" y="19"/>
                </a:lnTo>
                <a:lnTo>
                  <a:pt x="81" y="21"/>
                </a:lnTo>
                <a:lnTo>
                  <a:pt x="81" y="25"/>
                </a:lnTo>
                <a:lnTo>
                  <a:pt x="81" y="29"/>
                </a:lnTo>
                <a:lnTo>
                  <a:pt x="81" y="31"/>
                </a:lnTo>
                <a:lnTo>
                  <a:pt x="77" y="34"/>
                </a:lnTo>
                <a:lnTo>
                  <a:pt x="71" y="38"/>
                </a:lnTo>
                <a:lnTo>
                  <a:pt x="67" y="42"/>
                </a:lnTo>
                <a:lnTo>
                  <a:pt x="63" y="46"/>
                </a:lnTo>
                <a:lnTo>
                  <a:pt x="63" y="54"/>
                </a:lnTo>
                <a:lnTo>
                  <a:pt x="63" y="61"/>
                </a:lnTo>
                <a:lnTo>
                  <a:pt x="65" y="67"/>
                </a:lnTo>
                <a:lnTo>
                  <a:pt x="65" y="71"/>
                </a:lnTo>
                <a:lnTo>
                  <a:pt x="63" y="75"/>
                </a:lnTo>
                <a:lnTo>
                  <a:pt x="63" y="81"/>
                </a:lnTo>
                <a:lnTo>
                  <a:pt x="63" y="84"/>
                </a:lnTo>
                <a:lnTo>
                  <a:pt x="63" y="90"/>
                </a:lnTo>
                <a:lnTo>
                  <a:pt x="60" y="96"/>
                </a:lnTo>
                <a:lnTo>
                  <a:pt x="58" y="102"/>
                </a:lnTo>
                <a:lnTo>
                  <a:pt x="52" y="107"/>
                </a:lnTo>
                <a:lnTo>
                  <a:pt x="50" y="113"/>
                </a:lnTo>
                <a:lnTo>
                  <a:pt x="48" y="123"/>
                </a:lnTo>
                <a:lnTo>
                  <a:pt x="48" y="130"/>
                </a:lnTo>
                <a:lnTo>
                  <a:pt x="48" y="138"/>
                </a:lnTo>
                <a:lnTo>
                  <a:pt x="48" y="144"/>
                </a:lnTo>
                <a:lnTo>
                  <a:pt x="46" y="148"/>
                </a:lnTo>
                <a:lnTo>
                  <a:pt x="44" y="155"/>
                </a:lnTo>
                <a:lnTo>
                  <a:pt x="44" y="163"/>
                </a:lnTo>
                <a:lnTo>
                  <a:pt x="44" y="169"/>
                </a:lnTo>
                <a:lnTo>
                  <a:pt x="44" y="175"/>
                </a:lnTo>
                <a:lnTo>
                  <a:pt x="44" y="180"/>
                </a:lnTo>
                <a:lnTo>
                  <a:pt x="40" y="186"/>
                </a:lnTo>
                <a:lnTo>
                  <a:pt x="42" y="190"/>
                </a:lnTo>
                <a:lnTo>
                  <a:pt x="42" y="196"/>
                </a:lnTo>
                <a:lnTo>
                  <a:pt x="42" y="201"/>
                </a:lnTo>
                <a:lnTo>
                  <a:pt x="40" y="213"/>
                </a:lnTo>
                <a:lnTo>
                  <a:pt x="36" y="221"/>
                </a:lnTo>
                <a:lnTo>
                  <a:pt x="36" y="226"/>
                </a:lnTo>
                <a:lnTo>
                  <a:pt x="36" y="230"/>
                </a:lnTo>
                <a:lnTo>
                  <a:pt x="38" y="236"/>
                </a:lnTo>
                <a:lnTo>
                  <a:pt x="36" y="240"/>
                </a:lnTo>
                <a:lnTo>
                  <a:pt x="35" y="242"/>
                </a:lnTo>
                <a:lnTo>
                  <a:pt x="31" y="242"/>
                </a:lnTo>
                <a:lnTo>
                  <a:pt x="29" y="246"/>
                </a:lnTo>
                <a:lnTo>
                  <a:pt x="27" y="251"/>
                </a:lnTo>
                <a:lnTo>
                  <a:pt x="27" y="257"/>
                </a:lnTo>
                <a:lnTo>
                  <a:pt x="25" y="263"/>
                </a:lnTo>
                <a:lnTo>
                  <a:pt x="27" y="269"/>
                </a:lnTo>
                <a:lnTo>
                  <a:pt x="29" y="272"/>
                </a:lnTo>
                <a:lnTo>
                  <a:pt x="27" y="274"/>
                </a:lnTo>
                <a:lnTo>
                  <a:pt x="25" y="276"/>
                </a:lnTo>
                <a:lnTo>
                  <a:pt x="21" y="286"/>
                </a:lnTo>
                <a:lnTo>
                  <a:pt x="21" y="295"/>
                </a:lnTo>
                <a:lnTo>
                  <a:pt x="19" y="301"/>
                </a:lnTo>
                <a:lnTo>
                  <a:pt x="17" y="305"/>
                </a:lnTo>
                <a:lnTo>
                  <a:pt x="15" y="311"/>
                </a:lnTo>
                <a:lnTo>
                  <a:pt x="17" y="317"/>
                </a:lnTo>
                <a:lnTo>
                  <a:pt x="17" y="324"/>
                </a:lnTo>
                <a:lnTo>
                  <a:pt x="19" y="328"/>
                </a:lnTo>
                <a:lnTo>
                  <a:pt x="21" y="330"/>
                </a:lnTo>
                <a:lnTo>
                  <a:pt x="21" y="332"/>
                </a:lnTo>
                <a:lnTo>
                  <a:pt x="23" y="338"/>
                </a:lnTo>
                <a:lnTo>
                  <a:pt x="21" y="343"/>
                </a:lnTo>
                <a:lnTo>
                  <a:pt x="19" y="351"/>
                </a:lnTo>
                <a:lnTo>
                  <a:pt x="17" y="357"/>
                </a:lnTo>
                <a:lnTo>
                  <a:pt x="21" y="363"/>
                </a:lnTo>
                <a:lnTo>
                  <a:pt x="21" y="366"/>
                </a:lnTo>
                <a:lnTo>
                  <a:pt x="21" y="370"/>
                </a:lnTo>
                <a:lnTo>
                  <a:pt x="23" y="374"/>
                </a:lnTo>
                <a:lnTo>
                  <a:pt x="23" y="380"/>
                </a:lnTo>
                <a:lnTo>
                  <a:pt x="23" y="384"/>
                </a:lnTo>
                <a:lnTo>
                  <a:pt x="21" y="388"/>
                </a:lnTo>
                <a:lnTo>
                  <a:pt x="21" y="393"/>
                </a:lnTo>
                <a:lnTo>
                  <a:pt x="23" y="395"/>
                </a:lnTo>
                <a:lnTo>
                  <a:pt x="23" y="397"/>
                </a:lnTo>
                <a:lnTo>
                  <a:pt x="19" y="399"/>
                </a:lnTo>
                <a:lnTo>
                  <a:pt x="19" y="403"/>
                </a:lnTo>
                <a:lnTo>
                  <a:pt x="17" y="405"/>
                </a:lnTo>
                <a:lnTo>
                  <a:pt x="19" y="411"/>
                </a:lnTo>
                <a:lnTo>
                  <a:pt x="21" y="414"/>
                </a:lnTo>
                <a:lnTo>
                  <a:pt x="19" y="420"/>
                </a:lnTo>
                <a:lnTo>
                  <a:pt x="19" y="426"/>
                </a:lnTo>
                <a:lnTo>
                  <a:pt x="19" y="432"/>
                </a:lnTo>
                <a:lnTo>
                  <a:pt x="19" y="436"/>
                </a:lnTo>
                <a:lnTo>
                  <a:pt x="17" y="436"/>
                </a:lnTo>
                <a:lnTo>
                  <a:pt x="17" y="437"/>
                </a:lnTo>
                <a:lnTo>
                  <a:pt x="13" y="441"/>
                </a:lnTo>
                <a:lnTo>
                  <a:pt x="13" y="445"/>
                </a:lnTo>
                <a:lnTo>
                  <a:pt x="13" y="451"/>
                </a:lnTo>
                <a:lnTo>
                  <a:pt x="13" y="455"/>
                </a:lnTo>
                <a:lnTo>
                  <a:pt x="12" y="459"/>
                </a:lnTo>
                <a:lnTo>
                  <a:pt x="8" y="460"/>
                </a:lnTo>
                <a:lnTo>
                  <a:pt x="6" y="462"/>
                </a:lnTo>
                <a:lnTo>
                  <a:pt x="2" y="464"/>
                </a:lnTo>
                <a:lnTo>
                  <a:pt x="2" y="468"/>
                </a:lnTo>
                <a:lnTo>
                  <a:pt x="4" y="474"/>
                </a:lnTo>
                <a:lnTo>
                  <a:pt x="4" y="480"/>
                </a:lnTo>
                <a:lnTo>
                  <a:pt x="2" y="484"/>
                </a:lnTo>
                <a:lnTo>
                  <a:pt x="0" y="489"/>
                </a:lnTo>
                <a:lnTo>
                  <a:pt x="2" y="495"/>
                </a:lnTo>
                <a:lnTo>
                  <a:pt x="4" y="497"/>
                </a:lnTo>
                <a:lnTo>
                  <a:pt x="8" y="495"/>
                </a:lnTo>
                <a:lnTo>
                  <a:pt x="10" y="495"/>
                </a:lnTo>
                <a:lnTo>
                  <a:pt x="12" y="501"/>
                </a:lnTo>
                <a:lnTo>
                  <a:pt x="10" y="505"/>
                </a:lnTo>
                <a:lnTo>
                  <a:pt x="10" y="508"/>
                </a:lnTo>
                <a:lnTo>
                  <a:pt x="12" y="514"/>
                </a:lnTo>
                <a:lnTo>
                  <a:pt x="17" y="522"/>
                </a:lnTo>
                <a:lnTo>
                  <a:pt x="21" y="526"/>
                </a:lnTo>
                <a:lnTo>
                  <a:pt x="29" y="526"/>
                </a:lnTo>
                <a:lnTo>
                  <a:pt x="38" y="526"/>
                </a:lnTo>
                <a:lnTo>
                  <a:pt x="50" y="526"/>
                </a:lnTo>
                <a:lnTo>
                  <a:pt x="60" y="528"/>
                </a:lnTo>
                <a:lnTo>
                  <a:pt x="60" y="520"/>
                </a:lnTo>
                <a:lnTo>
                  <a:pt x="52" y="520"/>
                </a:lnTo>
                <a:lnTo>
                  <a:pt x="54" y="512"/>
                </a:lnTo>
                <a:lnTo>
                  <a:pt x="56" y="501"/>
                </a:lnTo>
                <a:lnTo>
                  <a:pt x="60" y="499"/>
                </a:lnTo>
                <a:lnTo>
                  <a:pt x="63" y="497"/>
                </a:lnTo>
                <a:lnTo>
                  <a:pt x="61" y="493"/>
                </a:lnTo>
                <a:lnTo>
                  <a:pt x="58" y="491"/>
                </a:lnTo>
                <a:lnTo>
                  <a:pt x="60" y="487"/>
                </a:lnTo>
                <a:lnTo>
                  <a:pt x="60" y="484"/>
                </a:lnTo>
                <a:lnTo>
                  <a:pt x="61" y="485"/>
                </a:lnTo>
                <a:lnTo>
                  <a:pt x="63" y="487"/>
                </a:lnTo>
                <a:lnTo>
                  <a:pt x="63" y="491"/>
                </a:lnTo>
                <a:lnTo>
                  <a:pt x="67" y="489"/>
                </a:lnTo>
                <a:lnTo>
                  <a:pt x="73" y="489"/>
                </a:lnTo>
                <a:lnTo>
                  <a:pt x="73" y="482"/>
                </a:lnTo>
                <a:lnTo>
                  <a:pt x="73" y="476"/>
                </a:lnTo>
                <a:lnTo>
                  <a:pt x="75" y="472"/>
                </a:lnTo>
                <a:lnTo>
                  <a:pt x="79" y="466"/>
                </a:lnTo>
                <a:lnTo>
                  <a:pt x="86" y="460"/>
                </a:lnTo>
                <a:lnTo>
                  <a:pt x="98" y="451"/>
                </a:lnTo>
                <a:lnTo>
                  <a:pt x="94" y="443"/>
                </a:lnTo>
                <a:lnTo>
                  <a:pt x="92" y="434"/>
                </a:lnTo>
                <a:lnTo>
                  <a:pt x="88" y="434"/>
                </a:lnTo>
                <a:lnTo>
                  <a:pt x="84" y="434"/>
                </a:lnTo>
                <a:lnTo>
                  <a:pt x="83" y="432"/>
                </a:lnTo>
                <a:lnTo>
                  <a:pt x="81" y="428"/>
                </a:lnTo>
                <a:lnTo>
                  <a:pt x="73" y="422"/>
                </a:lnTo>
                <a:lnTo>
                  <a:pt x="73" y="418"/>
                </a:lnTo>
                <a:lnTo>
                  <a:pt x="75" y="413"/>
                </a:lnTo>
                <a:lnTo>
                  <a:pt x="81" y="407"/>
                </a:lnTo>
                <a:lnTo>
                  <a:pt x="90" y="395"/>
                </a:lnTo>
                <a:lnTo>
                  <a:pt x="96" y="397"/>
                </a:lnTo>
                <a:lnTo>
                  <a:pt x="100" y="397"/>
                </a:lnTo>
                <a:lnTo>
                  <a:pt x="100" y="395"/>
                </a:lnTo>
                <a:lnTo>
                  <a:pt x="100" y="391"/>
                </a:lnTo>
                <a:lnTo>
                  <a:pt x="98" y="391"/>
                </a:lnTo>
                <a:lnTo>
                  <a:pt x="98" y="388"/>
                </a:lnTo>
                <a:lnTo>
                  <a:pt x="100" y="388"/>
                </a:lnTo>
                <a:lnTo>
                  <a:pt x="104" y="386"/>
                </a:lnTo>
                <a:lnTo>
                  <a:pt x="104" y="374"/>
                </a:lnTo>
                <a:lnTo>
                  <a:pt x="106" y="363"/>
                </a:lnTo>
                <a:lnTo>
                  <a:pt x="109" y="361"/>
                </a:lnTo>
                <a:lnTo>
                  <a:pt x="111" y="361"/>
                </a:lnTo>
                <a:lnTo>
                  <a:pt x="113" y="359"/>
                </a:lnTo>
                <a:lnTo>
                  <a:pt x="113" y="357"/>
                </a:lnTo>
                <a:lnTo>
                  <a:pt x="107" y="355"/>
                </a:lnTo>
                <a:lnTo>
                  <a:pt x="107" y="353"/>
                </a:lnTo>
                <a:lnTo>
                  <a:pt x="109" y="351"/>
                </a:lnTo>
                <a:lnTo>
                  <a:pt x="113" y="351"/>
                </a:lnTo>
                <a:lnTo>
                  <a:pt x="117" y="351"/>
                </a:lnTo>
                <a:lnTo>
                  <a:pt x="119" y="353"/>
                </a:lnTo>
                <a:lnTo>
                  <a:pt x="119" y="355"/>
                </a:lnTo>
                <a:lnTo>
                  <a:pt x="121" y="357"/>
                </a:lnTo>
                <a:lnTo>
                  <a:pt x="125" y="355"/>
                </a:lnTo>
                <a:lnTo>
                  <a:pt x="125" y="351"/>
                </a:lnTo>
                <a:lnTo>
                  <a:pt x="125" y="345"/>
                </a:lnTo>
                <a:lnTo>
                  <a:pt x="119" y="347"/>
                </a:lnTo>
                <a:lnTo>
                  <a:pt x="117" y="347"/>
                </a:lnTo>
                <a:lnTo>
                  <a:pt x="113" y="347"/>
                </a:lnTo>
                <a:lnTo>
                  <a:pt x="109" y="345"/>
                </a:lnTo>
                <a:lnTo>
                  <a:pt x="109" y="341"/>
                </a:lnTo>
                <a:lnTo>
                  <a:pt x="109" y="336"/>
                </a:lnTo>
                <a:lnTo>
                  <a:pt x="106" y="336"/>
                </a:lnTo>
                <a:lnTo>
                  <a:pt x="104" y="334"/>
                </a:lnTo>
                <a:lnTo>
                  <a:pt x="106" y="328"/>
                </a:lnTo>
                <a:lnTo>
                  <a:pt x="107" y="320"/>
                </a:lnTo>
                <a:lnTo>
                  <a:pt x="111" y="322"/>
                </a:lnTo>
                <a:lnTo>
                  <a:pt x="115" y="322"/>
                </a:lnTo>
                <a:lnTo>
                  <a:pt x="115" y="324"/>
                </a:lnTo>
                <a:lnTo>
                  <a:pt x="117" y="328"/>
                </a:lnTo>
                <a:lnTo>
                  <a:pt x="123" y="328"/>
                </a:lnTo>
                <a:lnTo>
                  <a:pt x="127" y="328"/>
                </a:lnTo>
                <a:lnTo>
                  <a:pt x="131" y="328"/>
                </a:lnTo>
                <a:lnTo>
                  <a:pt x="134" y="324"/>
                </a:lnTo>
                <a:lnTo>
                  <a:pt x="136" y="322"/>
                </a:lnTo>
                <a:lnTo>
                  <a:pt x="140" y="320"/>
                </a:lnTo>
                <a:lnTo>
                  <a:pt x="140" y="309"/>
                </a:lnTo>
                <a:lnTo>
                  <a:pt x="142" y="295"/>
                </a:lnTo>
                <a:lnTo>
                  <a:pt x="138" y="294"/>
                </a:lnTo>
                <a:lnTo>
                  <a:pt x="136" y="292"/>
                </a:lnTo>
                <a:lnTo>
                  <a:pt x="136" y="288"/>
                </a:lnTo>
                <a:lnTo>
                  <a:pt x="138" y="284"/>
                </a:lnTo>
                <a:lnTo>
                  <a:pt x="140" y="288"/>
                </a:lnTo>
                <a:lnTo>
                  <a:pt x="144" y="290"/>
                </a:lnTo>
                <a:lnTo>
                  <a:pt x="146" y="288"/>
                </a:lnTo>
                <a:lnTo>
                  <a:pt x="150" y="286"/>
                </a:lnTo>
                <a:lnTo>
                  <a:pt x="171" y="282"/>
                </a:lnTo>
                <a:lnTo>
                  <a:pt x="190" y="276"/>
                </a:lnTo>
                <a:lnTo>
                  <a:pt x="196" y="270"/>
                </a:lnTo>
                <a:lnTo>
                  <a:pt x="202" y="263"/>
                </a:lnTo>
                <a:lnTo>
                  <a:pt x="203" y="253"/>
                </a:lnTo>
                <a:lnTo>
                  <a:pt x="207" y="242"/>
                </a:lnTo>
                <a:lnTo>
                  <a:pt x="202" y="242"/>
                </a:lnTo>
                <a:lnTo>
                  <a:pt x="198" y="238"/>
                </a:lnTo>
                <a:lnTo>
                  <a:pt x="198" y="232"/>
                </a:lnTo>
                <a:lnTo>
                  <a:pt x="200" y="226"/>
                </a:lnTo>
                <a:lnTo>
                  <a:pt x="194" y="221"/>
                </a:lnTo>
                <a:lnTo>
                  <a:pt x="188" y="213"/>
                </a:lnTo>
                <a:lnTo>
                  <a:pt x="184" y="207"/>
                </a:lnTo>
                <a:lnTo>
                  <a:pt x="182" y="199"/>
                </a:lnTo>
                <a:lnTo>
                  <a:pt x="184" y="196"/>
                </a:lnTo>
                <a:lnTo>
                  <a:pt x="184" y="190"/>
                </a:lnTo>
                <a:lnTo>
                  <a:pt x="184" y="188"/>
                </a:lnTo>
                <a:lnTo>
                  <a:pt x="186" y="186"/>
                </a:lnTo>
                <a:lnTo>
                  <a:pt x="186" y="182"/>
                </a:lnTo>
                <a:lnTo>
                  <a:pt x="188" y="180"/>
                </a:lnTo>
                <a:lnTo>
                  <a:pt x="188" y="178"/>
                </a:lnTo>
                <a:lnTo>
                  <a:pt x="188" y="173"/>
                </a:lnTo>
                <a:lnTo>
                  <a:pt x="188" y="169"/>
                </a:lnTo>
                <a:lnTo>
                  <a:pt x="190" y="161"/>
                </a:lnTo>
                <a:lnTo>
                  <a:pt x="192" y="157"/>
                </a:lnTo>
                <a:lnTo>
                  <a:pt x="194" y="152"/>
                </a:lnTo>
                <a:lnTo>
                  <a:pt x="194" y="146"/>
                </a:lnTo>
                <a:lnTo>
                  <a:pt x="196" y="142"/>
                </a:lnTo>
                <a:lnTo>
                  <a:pt x="198" y="138"/>
                </a:lnTo>
                <a:lnTo>
                  <a:pt x="198" y="132"/>
                </a:lnTo>
                <a:lnTo>
                  <a:pt x="202" y="130"/>
                </a:lnTo>
                <a:lnTo>
                  <a:pt x="205" y="127"/>
                </a:lnTo>
                <a:lnTo>
                  <a:pt x="207" y="123"/>
                </a:lnTo>
                <a:lnTo>
                  <a:pt x="209" y="117"/>
                </a:lnTo>
                <a:lnTo>
                  <a:pt x="213" y="113"/>
                </a:lnTo>
                <a:lnTo>
                  <a:pt x="217" y="111"/>
                </a:lnTo>
                <a:lnTo>
                  <a:pt x="219" y="107"/>
                </a:lnTo>
                <a:lnTo>
                  <a:pt x="223" y="105"/>
                </a:lnTo>
                <a:lnTo>
                  <a:pt x="226" y="102"/>
                </a:lnTo>
                <a:lnTo>
                  <a:pt x="230" y="96"/>
                </a:lnTo>
                <a:lnTo>
                  <a:pt x="234" y="94"/>
                </a:lnTo>
                <a:lnTo>
                  <a:pt x="240" y="92"/>
                </a:lnTo>
                <a:lnTo>
                  <a:pt x="244" y="88"/>
                </a:lnTo>
                <a:lnTo>
                  <a:pt x="244" y="86"/>
                </a:lnTo>
                <a:lnTo>
                  <a:pt x="244" y="81"/>
                </a:lnTo>
                <a:lnTo>
                  <a:pt x="244" y="75"/>
                </a:lnTo>
                <a:lnTo>
                  <a:pt x="244" y="67"/>
                </a:lnTo>
                <a:lnTo>
                  <a:pt x="244" y="63"/>
                </a:lnTo>
                <a:lnTo>
                  <a:pt x="240" y="61"/>
                </a:lnTo>
                <a:lnTo>
                  <a:pt x="238" y="63"/>
                </a:lnTo>
                <a:lnTo>
                  <a:pt x="236" y="63"/>
                </a:lnTo>
                <a:lnTo>
                  <a:pt x="232" y="61"/>
                </a:lnTo>
                <a:lnTo>
                  <a:pt x="230" y="65"/>
                </a:lnTo>
                <a:lnTo>
                  <a:pt x="230" y="69"/>
                </a:lnTo>
                <a:lnTo>
                  <a:pt x="230" y="75"/>
                </a:lnTo>
                <a:lnTo>
                  <a:pt x="228" y="81"/>
                </a:lnTo>
                <a:lnTo>
                  <a:pt x="225" y="84"/>
                </a:lnTo>
                <a:lnTo>
                  <a:pt x="223" y="88"/>
                </a:lnTo>
                <a:lnTo>
                  <a:pt x="221" y="90"/>
                </a:lnTo>
                <a:lnTo>
                  <a:pt x="221" y="92"/>
                </a:lnTo>
                <a:lnTo>
                  <a:pt x="219" y="92"/>
                </a:lnTo>
                <a:lnTo>
                  <a:pt x="213" y="92"/>
                </a:lnTo>
                <a:lnTo>
                  <a:pt x="209" y="90"/>
                </a:lnTo>
                <a:lnTo>
                  <a:pt x="203" y="90"/>
                </a:lnTo>
                <a:lnTo>
                  <a:pt x="200" y="92"/>
                </a:lnTo>
                <a:lnTo>
                  <a:pt x="196" y="90"/>
                </a:lnTo>
                <a:lnTo>
                  <a:pt x="190" y="88"/>
                </a:lnTo>
                <a:lnTo>
                  <a:pt x="186" y="88"/>
                </a:lnTo>
                <a:lnTo>
                  <a:pt x="182" y="88"/>
                </a:lnTo>
                <a:lnTo>
                  <a:pt x="182" y="84"/>
                </a:lnTo>
                <a:lnTo>
                  <a:pt x="186" y="79"/>
                </a:lnTo>
                <a:lnTo>
                  <a:pt x="190" y="73"/>
                </a:lnTo>
                <a:lnTo>
                  <a:pt x="192" y="67"/>
                </a:lnTo>
                <a:lnTo>
                  <a:pt x="194" y="61"/>
                </a:lnTo>
                <a:lnTo>
                  <a:pt x="192" y="57"/>
                </a:lnTo>
                <a:lnTo>
                  <a:pt x="186" y="52"/>
                </a:lnTo>
                <a:lnTo>
                  <a:pt x="184" y="48"/>
                </a:lnTo>
                <a:lnTo>
                  <a:pt x="180" y="46"/>
                </a:lnTo>
                <a:lnTo>
                  <a:pt x="178" y="44"/>
                </a:lnTo>
                <a:lnTo>
                  <a:pt x="175" y="42"/>
                </a:lnTo>
                <a:lnTo>
                  <a:pt x="171" y="40"/>
                </a:lnTo>
                <a:lnTo>
                  <a:pt x="167" y="34"/>
                </a:lnTo>
                <a:lnTo>
                  <a:pt x="163" y="34"/>
                </a:lnTo>
                <a:lnTo>
                  <a:pt x="159" y="31"/>
                </a:lnTo>
                <a:lnTo>
                  <a:pt x="157" y="25"/>
                </a:lnTo>
                <a:lnTo>
                  <a:pt x="155" y="21"/>
                </a:lnTo>
                <a:lnTo>
                  <a:pt x="152" y="19"/>
                </a:lnTo>
                <a:lnTo>
                  <a:pt x="150" y="17"/>
                </a:lnTo>
                <a:lnTo>
                  <a:pt x="148" y="13"/>
                </a:lnTo>
                <a:lnTo>
                  <a:pt x="144" y="8"/>
                </a:lnTo>
                <a:lnTo>
                  <a:pt x="136" y="2"/>
                </a:lnTo>
                <a:close/>
              </a:path>
            </a:pathLst>
          </a:custGeom>
          <a:solidFill>
            <a:srgbClr val="EAEAEA"/>
          </a:solidFill>
          <a:ln w="2520">
            <a:solidFill>
              <a:srgbClr val="C0C0C0"/>
            </a:solidFill>
            <a:round/>
            <a:headEnd/>
            <a:tailEnd/>
          </a:ln>
        </p:spPr>
        <p:txBody>
          <a:bodyPr wrap="none" anchor="ctr"/>
          <a:lstStyle/>
          <a:p>
            <a:endParaRPr lang="en-US"/>
          </a:p>
        </p:txBody>
      </p:sp>
      <p:sp>
        <p:nvSpPr>
          <p:cNvPr id="30971" name="Freeform 253"/>
          <p:cNvSpPr>
            <a:spLocks noChangeArrowheads="1"/>
          </p:cNvSpPr>
          <p:nvPr/>
        </p:nvSpPr>
        <p:spPr bwMode="auto">
          <a:xfrm>
            <a:off x="2341563" y="5794375"/>
            <a:ext cx="69850" cy="63500"/>
          </a:xfrm>
          <a:custGeom>
            <a:avLst/>
            <a:gdLst>
              <a:gd name="T0" fmla="*/ 0 w 42"/>
              <a:gd name="T1" fmla="*/ 0 h 40"/>
              <a:gd name="T2" fmla="*/ 2147483647 w 42"/>
              <a:gd name="T3" fmla="*/ 2147483647 h 40"/>
              <a:gd name="T4" fmla="*/ 2147483647 w 42"/>
              <a:gd name="T5" fmla="*/ 2147483647 h 40"/>
              <a:gd name="T6" fmla="*/ 2147483647 w 42"/>
              <a:gd name="T7" fmla="*/ 2147483647 h 40"/>
              <a:gd name="T8" fmla="*/ 2147483647 w 42"/>
              <a:gd name="T9" fmla="*/ 2147483647 h 40"/>
              <a:gd name="T10" fmla="*/ 2147483647 w 42"/>
              <a:gd name="T11" fmla="*/ 2147483647 h 40"/>
              <a:gd name="T12" fmla="*/ 2147483647 w 42"/>
              <a:gd name="T13" fmla="*/ 2147483647 h 40"/>
              <a:gd name="T14" fmla="*/ 2147483647 w 42"/>
              <a:gd name="T15" fmla="*/ 2147483647 h 40"/>
              <a:gd name="T16" fmla="*/ 2147483647 w 42"/>
              <a:gd name="T17" fmla="*/ 2147483647 h 40"/>
              <a:gd name="T18" fmla="*/ 2147483647 w 42"/>
              <a:gd name="T19" fmla="*/ 2147483647 h 40"/>
              <a:gd name="T20" fmla="*/ 2147483647 w 42"/>
              <a:gd name="T21" fmla="*/ 2147483647 h 40"/>
              <a:gd name="T22" fmla="*/ 2147483647 w 42"/>
              <a:gd name="T23" fmla="*/ 2147483647 h 40"/>
              <a:gd name="T24" fmla="*/ 2147483647 w 42"/>
              <a:gd name="T25" fmla="*/ 2147483647 h 40"/>
              <a:gd name="T26" fmla="*/ 2147483647 w 42"/>
              <a:gd name="T27" fmla="*/ 0 h 40"/>
              <a:gd name="T28" fmla="*/ 0 w 42"/>
              <a:gd name="T29" fmla="*/ 0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40"/>
              <a:gd name="T47" fmla="*/ 42 w 42"/>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40">
                <a:moveTo>
                  <a:pt x="0" y="0"/>
                </a:moveTo>
                <a:lnTo>
                  <a:pt x="2" y="39"/>
                </a:lnTo>
                <a:lnTo>
                  <a:pt x="3" y="37"/>
                </a:lnTo>
                <a:lnTo>
                  <a:pt x="11" y="39"/>
                </a:lnTo>
                <a:lnTo>
                  <a:pt x="28" y="40"/>
                </a:lnTo>
                <a:lnTo>
                  <a:pt x="42" y="40"/>
                </a:lnTo>
                <a:lnTo>
                  <a:pt x="40" y="39"/>
                </a:lnTo>
                <a:lnTo>
                  <a:pt x="40" y="35"/>
                </a:lnTo>
                <a:lnTo>
                  <a:pt x="32" y="35"/>
                </a:lnTo>
                <a:lnTo>
                  <a:pt x="25" y="33"/>
                </a:lnTo>
                <a:lnTo>
                  <a:pt x="5" y="16"/>
                </a:lnTo>
                <a:lnTo>
                  <a:pt x="5" y="8"/>
                </a:lnTo>
                <a:lnTo>
                  <a:pt x="5" y="2"/>
                </a:lnTo>
                <a:lnTo>
                  <a:pt x="2" y="0"/>
                </a:lnTo>
                <a:lnTo>
                  <a:pt x="0" y="0"/>
                </a:lnTo>
                <a:close/>
              </a:path>
            </a:pathLst>
          </a:custGeom>
          <a:solidFill>
            <a:srgbClr val="EAEAEA"/>
          </a:solidFill>
          <a:ln w="2520">
            <a:solidFill>
              <a:srgbClr val="C0C0C0"/>
            </a:solidFill>
            <a:round/>
            <a:headEnd/>
            <a:tailEnd/>
          </a:ln>
        </p:spPr>
        <p:txBody>
          <a:bodyPr wrap="none" anchor="ctr"/>
          <a:lstStyle/>
          <a:p>
            <a:endParaRPr lang="en-US"/>
          </a:p>
        </p:txBody>
      </p:sp>
      <p:sp>
        <p:nvSpPr>
          <p:cNvPr id="30972" name="Freeform 254"/>
          <p:cNvSpPr>
            <a:spLocks noChangeArrowheads="1"/>
          </p:cNvSpPr>
          <p:nvPr/>
        </p:nvSpPr>
        <p:spPr bwMode="auto">
          <a:xfrm>
            <a:off x="4044950" y="4500563"/>
            <a:ext cx="276225" cy="346075"/>
          </a:xfrm>
          <a:custGeom>
            <a:avLst/>
            <a:gdLst>
              <a:gd name="T0" fmla="*/ 2147483647 w 162"/>
              <a:gd name="T1" fmla="*/ 2147483647 h 218"/>
              <a:gd name="T2" fmla="*/ 2147483647 w 162"/>
              <a:gd name="T3" fmla="*/ 2147483647 h 218"/>
              <a:gd name="T4" fmla="*/ 2147483647 w 162"/>
              <a:gd name="T5" fmla="*/ 2147483647 h 218"/>
              <a:gd name="T6" fmla="*/ 2147483647 w 162"/>
              <a:gd name="T7" fmla="*/ 2147483647 h 218"/>
              <a:gd name="T8" fmla="*/ 2147483647 w 162"/>
              <a:gd name="T9" fmla="*/ 2147483647 h 218"/>
              <a:gd name="T10" fmla="*/ 2147483647 w 162"/>
              <a:gd name="T11" fmla="*/ 2147483647 h 218"/>
              <a:gd name="T12" fmla="*/ 2147483647 w 162"/>
              <a:gd name="T13" fmla="*/ 2147483647 h 218"/>
              <a:gd name="T14" fmla="*/ 2147483647 w 162"/>
              <a:gd name="T15" fmla="*/ 2147483647 h 218"/>
              <a:gd name="T16" fmla="*/ 2147483647 w 162"/>
              <a:gd name="T17" fmla="*/ 2147483647 h 218"/>
              <a:gd name="T18" fmla="*/ 2147483647 w 162"/>
              <a:gd name="T19" fmla="*/ 2147483647 h 218"/>
              <a:gd name="T20" fmla="*/ 2147483647 w 162"/>
              <a:gd name="T21" fmla="*/ 2147483647 h 218"/>
              <a:gd name="T22" fmla="*/ 2147483647 w 162"/>
              <a:gd name="T23" fmla="*/ 2147483647 h 218"/>
              <a:gd name="T24" fmla="*/ 2147483647 w 162"/>
              <a:gd name="T25" fmla="*/ 2147483647 h 218"/>
              <a:gd name="T26" fmla="*/ 2147483647 w 162"/>
              <a:gd name="T27" fmla="*/ 2147483647 h 218"/>
              <a:gd name="T28" fmla="*/ 2147483647 w 162"/>
              <a:gd name="T29" fmla="*/ 2147483647 h 218"/>
              <a:gd name="T30" fmla="*/ 2147483647 w 162"/>
              <a:gd name="T31" fmla="*/ 2147483647 h 218"/>
              <a:gd name="T32" fmla="*/ 2147483647 w 162"/>
              <a:gd name="T33" fmla="*/ 2147483647 h 218"/>
              <a:gd name="T34" fmla="*/ 2147483647 w 162"/>
              <a:gd name="T35" fmla="*/ 2147483647 h 218"/>
              <a:gd name="T36" fmla="*/ 2147483647 w 162"/>
              <a:gd name="T37" fmla="*/ 2147483647 h 218"/>
              <a:gd name="T38" fmla="*/ 2147483647 w 162"/>
              <a:gd name="T39" fmla="*/ 2147483647 h 218"/>
              <a:gd name="T40" fmla="*/ 2147483647 w 162"/>
              <a:gd name="T41" fmla="*/ 2147483647 h 218"/>
              <a:gd name="T42" fmla="*/ 2147483647 w 162"/>
              <a:gd name="T43" fmla="*/ 2147483647 h 218"/>
              <a:gd name="T44" fmla="*/ 2147483647 w 162"/>
              <a:gd name="T45" fmla="*/ 2147483647 h 218"/>
              <a:gd name="T46" fmla="*/ 2147483647 w 162"/>
              <a:gd name="T47" fmla="*/ 2147483647 h 218"/>
              <a:gd name="T48" fmla="*/ 2147483647 w 162"/>
              <a:gd name="T49" fmla="*/ 2147483647 h 218"/>
              <a:gd name="T50" fmla="*/ 2147483647 w 162"/>
              <a:gd name="T51" fmla="*/ 2147483647 h 218"/>
              <a:gd name="T52" fmla="*/ 2147483647 w 162"/>
              <a:gd name="T53" fmla="*/ 2147483647 h 218"/>
              <a:gd name="T54" fmla="*/ 2147483647 w 162"/>
              <a:gd name="T55" fmla="*/ 2147483647 h 218"/>
              <a:gd name="T56" fmla="*/ 2147483647 w 162"/>
              <a:gd name="T57" fmla="*/ 2147483647 h 218"/>
              <a:gd name="T58" fmla="*/ 2147483647 w 162"/>
              <a:gd name="T59" fmla="*/ 2147483647 h 218"/>
              <a:gd name="T60" fmla="*/ 2147483647 w 162"/>
              <a:gd name="T61" fmla="*/ 2147483647 h 218"/>
              <a:gd name="T62" fmla="*/ 2147483647 w 162"/>
              <a:gd name="T63" fmla="*/ 2147483647 h 218"/>
              <a:gd name="T64" fmla="*/ 2147483647 w 162"/>
              <a:gd name="T65" fmla="*/ 2147483647 h 218"/>
              <a:gd name="T66" fmla="*/ 2147483647 w 162"/>
              <a:gd name="T67" fmla="*/ 2147483647 h 218"/>
              <a:gd name="T68" fmla="*/ 0 w 162"/>
              <a:gd name="T69" fmla="*/ 2147483647 h 218"/>
              <a:gd name="T70" fmla="*/ 2147483647 w 162"/>
              <a:gd name="T71" fmla="*/ 2147483647 h 218"/>
              <a:gd name="T72" fmla="*/ 2147483647 w 162"/>
              <a:gd name="T73" fmla="*/ 2147483647 h 218"/>
              <a:gd name="T74" fmla="*/ 2147483647 w 162"/>
              <a:gd name="T75" fmla="*/ 2147483647 h 218"/>
              <a:gd name="T76" fmla="*/ 2147483647 w 162"/>
              <a:gd name="T77" fmla="*/ 2147483647 h 218"/>
              <a:gd name="T78" fmla="*/ 2147483647 w 162"/>
              <a:gd name="T79" fmla="*/ 2147483647 h 218"/>
              <a:gd name="T80" fmla="*/ 2147483647 w 162"/>
              <a:gd name="T81" fmla="*/ 2147483647 h 218"/>
              <a:gd name="T82" fmla="*/ 2147483647 w 162"/>
              <a:gd name="T83" fmla="*/ 2147483647 h 218"/>
              <a:gd name="T84" fmla="*/ 2147483647 w 162"/>
              <a:gd name="T85" fmla="*/ 2147483647 h 2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2"/>
              <a:gd name="T130" fmla="*/ 0 h 218"/>
              <a:gd name="T131" fmla="*/ 162 w 162"/>
              <a:gd name="T132" fmla="*/ 218 h 21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2" h="218">
                <a:moveTo>
                  <a:pt x="4" y="17"/>
                </a:moveTo>
                <a:lnTo>
                  <a:pt x="16" y="11"/>
                </a:lnTo>
                <a:lnTo>
                  <a:pt x="14" y="11"/>
                </a:lnTo>
                <a:lnTo>
                  <a:pt x="16" y="7"/>
                </a:lnTo>
                <a:lnTo>
                  <a:pt x="18" y="3"/>
                </a:lnTo>
                <a:lnTo>
                  <a:pt x="20" y="1"/>
                </a:lnTo>
                <a:lnTo>
                  <a:pt x="18" y="0"/>
                </a:lnTo>
                <a:lnTo>
                  <a:pt x="14" y="0"/>
                </a:lnTo>
                <a:lnTo>
                  <a:pt x="12" y="1"/>
                </a:lnTo>
                <a:lnTo>
                  <a:pt x="14" y="3"/>
                </a:lnTo>
                <a:lnTo>
                  <a:pt x="12" y="3"/>
                </a:lnTo>
                <a:lnTo>
                  <a:pt x="10" y="3"/>
                </a:lnTo>
                <a:lnTo>
                  <a:pt x="4" y="5"/>
                </a:lnTo>
                <a:lnTo>
                  <a:pt x="2" y="7"/>
                </a:lnTo>
                <a:lnTo>
                  <a:pt x="6" y="13"/>
                </a:lnTo>
                <a:lnTo>
                  <a:pt x="6" y="15"/>
                </a:lnTo>
                <a:lnTo>
                  <a:pt x="4" y="17"/>
                </a:lnTo>
                <a:close/>
                <a:moveTo>
                  <a:pt x="10" y="32"/>
                </a:moveTo>
                <a:lnTo>
                  <a:pt x="14" y="30"/>
                </a:lnTo>
                <a:lnTo>
                  <a:pt x="21" y="26"/>
                </a:lnTo>
                <a:lnTo>
                  <a:pt x="25" y="23"/>
                </a:lnTo>
                <a:lnTo>
                  <a:pt x="33" y="23"/>
                </a:lnTo>
                <a:lnTo>
                  <a:pt x="45" y="23"/>
                </a:lnTo>
                <a:lnTo>
                  <a:pt x="50" y="23"/>
                </a:lnTo>
                <a:lnTo>
                  <a:pt x="75" y="23"/>
                </a:lnTo>
                <a:lnTo>
                  <a:pt x="75" y="26"/>
                </a:lnTo>
                <a:lnTo>
                  <a:pt x="77" y="30"/>
                </a:lnTo>
                <a:lnTo>
                  <a:pt x="77" y="34"/>
                </a:lnTo>
                <a:lnTo>
                  <a:pt x="77" y="38"/>
                </a:lnTo>
                <a:lnTo>
                  <a:pt x="79" y="42"/>
                </a:lnTo>
                <a:lnTo>
                  <a:pt x="79" y="48"/>
                </a:lnTo>
                <a:lnTo>
                  <a:pt x="81" y="51"/>
                </a:lnTo>
                <a:lnTo>
                  <a:pt x="83" y="55"/>
                </a:lnTo>
                <a:lnTo>
                  <a:pt x="87" y="57"/>
                </a:lnTo>
                <a:lnTo>
                  <a:pt x="92" y="57"/>
                </a:lnTo>
                <a:lnTo>
                  <a:pt x="96" y="55"/>
                </a:lnTo>
                <a:lnTo>
                  <a:pt x="98" y="53"/>
                </a:lnTo>
                <a:lnTo>
                  <a:pt x="102" y="53"/>
                </a:lnTo>
                <a:lnTo>
                  <a:pt x="104" y="51"/>
                </a:lnTo>
                <a:lnTo>
                  <a:pt x="102" y="48"/>
                </a:lnTo>
                <a:lnTo>
                  <a:pt x="102" y="42"/>
                </a:lnTo>
                <a:lnTo>
                  <a:pt x="106" y="42"/>
                </a:lnTo>
                <a:lnTo>
                  <a:pt x="110" y="42"/>
                </a:lnTo>
                <a:lnTo>
                  <a:pt x="116" y="42"/>
                </a:lnTo>
                <a:lnTo>
                  <a:pt x="117" y="42"/>
                </a:lnTo>
                <a:lnTo>
                  <a:pt x="117" y="46"/>
                </a:lnTo>
                <a:lnTo>
                  <a:pt x="123" y="46"/>
                </a:lnTo>
                <a:lnTo>
                  <a:pt x="129" y="49"/>
                </a:lnTo>
                <a:lnTo>
                  <a:pt x="129" y="55"/>
                </a:lnTo>
                <a:lnTo>
                  <a:pt x="131" y="57"/>
                </a:lnTo>
                <a:lnTo>
                  <a:pt x="133" y="61"/>
                </a:lnTo>
                <a:lnTo>
                  <a:pt x="131" y="65"/>
                </a:lnTo>
                <a:lnTo>
                  <a:pt x="133" y="71"/>
                </a:lnTo>
                <a:lnTo>
                  <a:pt x="135" y="74"/>
                </a:lnTo>
                <a:lnTo>
                  <a:pt x="135" y="78"/>
                </a:lnTo>
                <a:lnTo>
                  <a:pt x="137" y="82"/>
                </a:lnTo>
                <a:lnTo>
                  <a:pt x="139" y="84"/>
                </a:lnTo>
                <a:lnTo>
                  <a:pt x="137" y="88"/>
                </a:lnTo>
                <a:lnTo>
                  <a:pt x="137" y="92"/>
                </a:lnTo>
                <a:lnTo>
                  <a:pt x="137" y="96"/>
                </a:lnTo>
                <a:lnTo>
                  <a:pt x="137" y="101"/>
                </a:lnTo>
                <a:lnTo>
                  <a:pt x="139" y="105"/>
                </a:lnTo>
                <a:lnTo>
                  <a:pt x="142" y="107"/>
                </a:lnTo>
                <a:lnTo>
                  <a:pt x="144" y="105"/>
                </a:lnTo>
                <a:lnTo>
                  <a:pt x="148" y="103"/>
                </a:lnTo>
                <a:lnTo>
                  <a:pt x="150" y="103"/>
                </a:lnTo>
                <a:lnTo>
                  <a:pt x="156" y="103"/>
                </a:lnTo>
                <a:lnTo>
                  <a:pt x="160" y="103"/>
                </a:lnTo>
                <a:lnTo>
                  <a:pt x="160" y="107"/>
                </a:lnTo>
                <a:lnTo>
                  <a:pt x="162" y="113"/>
                </a:lnTo>
                <a:lnTo>
                  <a:pt x="160" y="117"/>
                </a:lnTo>
                <a:lnTo>
                  <a:pt x="160" y="120"/>
                </a:lnTo>
                <a:lnTo>
                  <a:pt x="160" y="124"/>
                </a:lnTo>
                <a:lnTo>
                  <a:pt x="160" y="126"/>
                </a:lnTo>
                <a:lnTo>
                  <a:pt x="160" y="130"/>
                </a:lnTo>
                <a:lnTo>
                  <a:pt x="160" y="132"/>
                </a:lnTo>
                <a:lnTo>
                  <a:pt x="133" y="132"/>
                </a:lnTo>
                <a:lnTo>
                  <a:pt x="131" y="188"/>
                </a:lnTo>
                <a:lnTo>
                  <a:pt x="133" y="190"/>
                </a:lnTo>
                <a:lnTo>
                  <a:pt x="135" y="193"/>
                </a:lnTo>
                <a:lnTo>
                  <a:pt x="137" y="199"/>
                </a:lnTo>
                <a:lnTo>
                  <a:pt x="140" y="203"/>
                </a:lnTo>
                <a:lnTo>
                  <a:pt x="144" y="211"/>
                </a:lnTo>
                <a:lnTo>
                  <a:pt x="148" y="213"/>
                </a:lnTo>
                <a:lnTo>
                  <a:pt x="146" y="214"/>
                </a:lnTo>
                <a:lnTo>
                  <a:pt x="119" y="218"/>
                </a:lnTo>
                <a:lnTo>
                  <a:pt x="116" y="216"/>
                </a:lnTo>
                <a:lnTo>
                  <a:pt x="110" y="216"/>
                </a:lnTo>
                <a:lnTo>
                  <a:pt x="108" y="214"/>
                </a:lnTo>
                <a:lnTo>
                  <a:pt x="104" y="216"/>
                </a:lnTo>
                <a:lnTo>
                  <a:pt x="100" y="214"/>
                </a:lnTo>
                <a:lnTo>
                  <a:pt x="94" y="213"/>
                </a:lnTo>
                <a:lnTo>
                  <a:pt x="91" y="213"/>
                </a:lnTo>
                <a:lnTo>
                  <a:pt x="89" y="211"/>
                </a:lnTo>
                <a:lnTo>
                  <a:pt x="85" y="209"/>
                </a:lnTo>
                <a:lnTo>
                  <a:pt x="83" y="205"/>
                </a:lnTo>
                <a:lnTo>
                  <a:pt x="27" y="205"/>
                </a:lnTo>
                <a:lnTo>
                  <a:pt x="25" y="203"/>
                </a:lnTo>
                <a:lnTo>
                  <a:pt x="21" y="201"/>
                </a:lnTo>
                <a:lnTo>
                  <a:pt x="18" y="203"/>
                </a:lnTo>
                <a:lnTo>
                  <a:pt x="14" y="205"/>
                </a:lnTo>
                <a:lnTo>
                  <a:pt x="6" y="205"/>
                </a:lnTo>
                <a:lnTo>
                  <a:pt x="0" y="205"/>
                </a:lnTo>
                <a:lnTo>
                  <a:pt x="0" y="190"/>
                </a:lnTo>
                <a:lnTo>
                  <a:pt x="0" y="180"/>
                </a:lnTo>
                <a:lnTo>
                  <a:pt x="4" y="172"/>
                </a:lnTo>
                <a:lnTo>
                  <a:pt x="10" y="165"/>
                </a:lnTo>
                <a:lnTo>
                  <a:pt x="10" y="155"/>
                </a:lnTo>
                <a:lnTo>
                  <a:pt x="12" y="143"/>
                </a:lnTo>
                <a:lnTo>
                  <a:pt x="14" y="143"/>
                </a:lnTo>
                <a:lnTo>
                  <a:pt x="18" y="142"/>
                </a:lnTo>
                <a:lnTo>
                  <a:pt x="18" y="140"/>
                </a:lnTo>
                <a:lnTo>
                  <a:pt x="18" y="136"/>
                </a:lnTo>
                <a:lnTo>
                  <a:pt x="21" y="132"/>
                </a:lnTo>
                <a:lnTo>
                  <a:pt x="25" y="126"/>
                </a:lnTo>
                <a:lnTo>
                  <a:pt x="27" y="119"/>
                </a:lnTo>
                <a:lnTo>
                  <a:pt x="27" y="111"/>
                </a:lnTo>
                <a:lnTo>
                  <a:pt x="25" y="103"/>
                </a:lnTo>
                <a:lnTo>
                  <a:pt x="23" y="96"/>
                </a:lnTo>
                <a:lnTo>
                  <a:pt x="21" y="96"/>
                </a:lnTo>
                <a:lnTo>
                  <a:pt x="20" y="94"/>
                </a:lnTo>
                <a:lnTo>
                  <a:pt x="21" y="82"/>
                </a:lnTo>
                <a:lnTo>
                  <a:pt x="23" y="67"/>
                </a:lnTo>
                <a:lnTo>
                  <a:pt x="20" y="63"/>
                </a:lnTo>
                <a:lnTo>
                  <a:pt x="20" y="55"/>
                </a:lnTo>
                <a:lnTo>
                  <a:pt x="18" y="46"/>
                </a:lnTo>
                <a:lnTo>
                  <a:pt x="14" y="44"/>
                </a:lnTo>
                <a:lnTo>
                  <a:pt x="12" y="40"/>
                </a:lnTo>
                <a:lnTo>
                  <a:pt x="10" y="36"/>
                </a:lnTo>
                <a:lnTo>
                  <a:pt x="10" y="32"/>
                </a:lnTo>
                <a:close/>
              </a:path>
            </a:pathLst>
          </a:custGeom>
          <a:solidFill>
            <a:srgbClr val="EAEAEA"/>
          </a:solidFill>
          <a:ln w="2520">
            <a:solidFill>
              <a:srgbClr val="C0C0C0"/>
            </a:solidFill>
            <a:round/>
            <a:headEnd/>
            <a:tailEnd/>
          </a:ln>
        </p:spPr>
        <p:txBody>
          <a:bodyPr wrap="none" anchor="ctr"/>
          <a:lstStyle/>
          <a:p>
            <a:endParaRPr lang="en-US"/>
          </a:p>
        </p:txBody>
      </p:sp>
      <p:sp>
        <p:nvSpPr>
          <p:cNvPr id="30973" name="Freeform 255"/>
          <p:cNvSpPr>
            <a:spLocks noChangeArrowheads="1"/>
          </p:cNvSpPr>
          <p:nvPr/>
        </p:nvSpPr>
        <p:spPr bwMode="auto">
          <a:xfrm>
            <a:off x="3836988" y="3311525"/>
            <a:ext cx="7937" cy="6350"/>
          </a:xfrm>
          <a:custGeom>
            <a:avLst/>
            <a:gdLst>
              <a:gd name="T0" fmla="*/ 2147483647 w 5"/>
              <a:gd name="T1" fmla="*/ 2147483647 h 4"/>
              <a:gd name="T2" fmla="*/ 2147483647 w 5"/>
              <a:gd name="T3" fmla="*/ 2147483647 h 4"/>
              <a:gd name="T4" fmla="*/ 0 w 5"/>
              <a:gd name="T5" fmla="*/ 0 h 4"/>
              <a:gd name="T6" fmla="*/ 2147483647 w 5"/>
              <a:gd name="T7" fmla="*/ 0 h 4"/>
              <a:gd name="T8" fmla="*/ 2147483647 w 5"/>
              <a:gd name="T9" fmla="*/ 0 h 4"/>
              <a:gd name="T10" fmla="*/ 2147483647 w 5"/>
              <a:gd name="T11" fmla="*/ 2147483647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5" y="2"/>
                </a:moveTo>
                <a:lnTo>
                  <a:pt x="1" y="4"/>
                </a:lnTo>
                <a:lnTo>
                  <a:pt x="0" y="0"/>
                </a:lnTo>
                <a:lnTo>
                  <a:pt x="1" y="0"/>
                </a:lnTo>
                <a:lnTo>
                  <a:pt x="3" y="0"/>
                </a:lnTo>
                <a:lnTo>
                  <a:pt x="5" y="2"/>
                </a:lnTo>
                <a:close/>
              </a:path>
            </a:pathLst>
          </a:custGeom>
          <a:solidFill>
            <a:srgbClr val="EAEAEA"/>
          </a:solidFill>
          <a:ln w="2520">
            <a:solidFill>
              <a:srgbClr val="C0C0C0"/>
            </a:solidFill>
            <a:round/>
            <a:headEnd/>
            <a:tailEnd/>
          </a:ln>
        </p:spPr>
        <p:txBody>
          <a:bodyPr wrap="none" anchor="ctr"/>
          <a:lstStyle/>
          <a:p>
            <a:endParaRPr lang="en-US"/>
          </a:p>
        </p:txBody>
      </p:sp>
      <p:sp>
        <p:nvSpPr>
          <p:cNvPr id="30974" name="Freeform 256"/>
          <p:cNvSpPr>
            <a:spLocks noChangeArrowheads="1"/>
          </p:cNvSpPr>
          <p:nvPr/>
        </p:nvSpPr>
        <p:spPr bwMode="auto">
          <a:xfrm>
            <a:off x="3632200" y="3460750"/>
            <a:ext cx="412750" cy="460375"/>
          </a:xfrm>
          <a:custGeom>
            <a:avLst/>
            <a:gdLst>
              <a:gd name="T0" fmla="*/ 0 w 243"/>
              <a:gd name="T1" fmla="*/ 2147483647 h 290"/>
              <a:gd name="T2" fmla="*/ 2147483647 w 243"/>
              <a:gd name="T3" fmla="*/ 2147483647 h 290"/>
              <a:gd name="T4" fmla="*/ 2147483647 w 243"/>
              <a:gd name="T5" fmla="*/ 2147483647 h 290"/>
              <a:gd name="T6" fmla="*/ 2147483647 w 243"/>
              <a:gd name="T7" fmla="*/ 2147483647 h 290"/>
              <a:gd name="T8" fmla="*/ 2147483647 w 243"/>
              <a:gd name="T9" fmla="*/ 2147483647 h 290"/>
              <a:gd name="T10" fmla="*/ 2147483647 w 243"/>
              <a:gd name="T11" fmla="*/ 2147483647 h 290"/>
              <a:gd name="T12" fmla="*/ 2147483647 w 243"/>
              <a:gd name="T13" fmla="*/ 2147483647 h 290"/>
              <a:gd name="T14" fmla="*/ 2147483647 w 243"/>
              <a:gd name="T15" fmla="*/ 2147483647 h 290"/>
              <a:gd name="T16" fmla="*/ 2147483647 w 243"/>
              <a:gd name="T17" fmla="*/ 2147483647 h 290"/>
              <a:gd name="T18" fmla="*/ 2147483647 w 243"/>
              <a:gd name="T19" fmla="*/ 2147483647 h 290"/>
              <a:gd name="T20" fmla="*/ 2147483647 w 243"/>
              <a:gd name="T21" fmla="*/ 2147483647 h 290"/>
              <a:gd name="T22" fmla="*/ 2147483647 w 243"/>
              <a:gd name="T23" fmla="*/ 2147483647 h 290"/>
              <a:gd name="T24" fmla="*/ 2147483647 w 243"/>
              <a:gd name="T25" fmla="*/ 2147483647 h 290"/>
              <a:gd name="T26" fmla="*/ 2147483647 w 243"/>
              <a:gd name="T27" fmla="*/ 2147483647 h 290"/>
              <a:gd name="T28" fmla="*/ 2147483647 w 243"/>
              <a:gd name="T29" fmla="*/ 2147483647 h 290"/>
              <a:gd name="T30" fmla="*/ 2147483647 w 243"/>
              <a:gd name="T31" fmla="*/ 2147483647 h 290"/>
              <a:gd name="T32" fmla="*/ 2147483647 w 243"/>
              <a:gd name="T33" fmla="*/ 2147483647 h 290"/>
              <a:gd name="T34" fmla="*/ 2147483647 w 243"/>
              <a:gd name="T35" fmla="*/ 2147483647 h 290"/>
              <a:gd name="T36" fmla="*/ 2147483647 w 243"/>
              <a:gd name="T37" fmla="*/ 2147483647 h 290"/>
              <a:gd name="T38" fmla="*/ 2147483647 w 243"/>
              <a:gd name="T39" fmla="*/ 2147483647 h 290"/>
              <a:gd name="T40" fmla="*/ 2147483647 w 243"/>
              <a:gd name="T41" fmla="*/ 2147483647 h 290"/>
              <a:gd name="T42" fmla="*/ 2147483647 w 243"/>
              <a:gd name="T43" fmla="*/ 2147483647 h 290"/>
              <a:gd name="T44" fmla="*/ 2147483647 w 243"/>
              <a:gd name="T45" fmla="*/ 2147483647 h 290"/>
              <a:gd name="T46" fmla="*/ 2147483647 w 243"/>
              <a:gd name="T47" fmla="*/ 2147483647 h 290"/>
              <a:gd name="T48" fmla="*/ 2147483647 w 243"/>
              <a:gd name="T49" fmla="*/ 2147483647 h 290"/>
              <a:gd name="T50" fmla="*/ 2147483647 w 243"/>
              <a:gd name="T51" fmla="*/ 2147483647 h 290"/>
              <a:gd name="T52" fmla="*/ 2147483647 w 243"/>
              <a:gd name="T53" fmla="*/ 2147483647 h 290"/>
              <a:gd name="T54" fmla="*/ 2147483647 w 243"/>
              <a:gd name="T55" fmla="*/ 2147483647 h 290"/>
              <a:gd name="T56" fmla="*/ 2147483647 w 243"/>
              <a:gd name="T57" fmla="*/ 2147483647 h 290"/>
              <a:gd name="T58" fmla="*/ 2147483647 w 243"/>
              <a:gd name="T59" fmla="*/ 2147483647 h 290"/>
              <a:gd name="T60" fmla="*/ 2147483647 w 243"/>
              <a:gd name="T61" fmla="*/ 2147483647 h 290"/>
              <a:gd name="T62" fmla="*/ 2147483647 w 243"/>
              <a:gd name="T63" fmla="*/ 2147483647 h 290"/>
              <a:gd name="T64" fmla="*/ 2147483647 w 243"/>
              <a:gd name="T65" fmla="*/ 2147483647 h 290"/>
              <a:gd name="T66" fmla="*/ 2147483647 w 243"/>
              <a:gd name="T67" fmla="*/ 0 h 290"/>
              <a:gd name="T68" fmla="*/ 2147483647 w 243"/>
              <a:gd name="T69" fmla="*/ 2147483647 h 290"/>
              <a:gd name="T70" fmla="*/ 2147483647 w 243"/>
              <a:gd name="T71" fmla="*/ 2147483647 h 290"/>
              <a:gd name="T72" fmla="*/ 2147483647 w 243"/>
              <a:gd name="T73" fmla="*/ 2147483647 h 290"/>
              <a:gd name="T74" fmla="*/ 2147483647 w 243"/>
              <a:gd name="T75" fmla="*/ 2147483647 h 290"/>
              <a:gd name="T76" fmla="*/ 2147483647 w 243"/>
              <a:gd name="T77" fmla="*/ 2147483647 h 290"/>
              <a:gd name="T78" fmla="*/ 2147483647 w 243"/>
              <a:gd name="T79" fmla="*/ 2147483647 h 290"/>
              <a:gd name="T80" fmla="*/ 2147483647 w 243"/>
              <a:gd name="T81" fmla="*/ 2147483647 h 290"/>
              <a:gd name="T82" fmla="*/ 2147483647 w 243"/>
              <a:gd name="T83" fmla="*/ 2147483647 h 290"/>
              <a:gd name="T84" fmla="*/ 2147483647 w 243"/>
              <a:gd name="T85" fmla="*/ 2147483647 h 290"/>
              <a:gd name="T86" fmla="*/ 2147483647 w 243"/>
              <a:gd name="T87" fmla="*/ 2147483647 h 290"/>
              <a:gd name="T88" fmla="*/ 2147483647 w 243"/>
              <a:gd name="T89" fmla="*/ 2147483647 h 290"/>
              <a:gd name="T90" fmla="*/ 2147483647 w 243"/>
              <a:gd name="T91" fmla="*/ 2147483647 h 290"/>
              <a:gd name="T92" fmla="*/ 2147483647 w 243"/>
              <a:gd name="T93" fmla="*/ 2147483647 h 290"/>
              <a:gd name="T94" fmla="*/ 2147483647 w 243"/>
              <a:gd name="T95" fmla="*/ 2147483647 h 290"/>
              <a:gd name="T96" fmla="*/ 2147483647 w 243"/>
              <a:gd name="T97" fmla="*/ 2147483647 h 290"/>
              <a:gd name="T98" fmla="*/ 2147483647 w 243"/>
              <a:gd name="T99" fmla="*/ 2147483647 h 290"/>
              <a:gd name="T100" fmla="*/ 2147483647 w 243"/>
              <a:gd name="T101" fmla="*/ 2147483647 h 290"/>
              <a:gd name="T102" fmla="*/ 2147483647 w 243"/>
              <a:gd name="T103" fmla="*/ 2147483647 h 290"/>
              <a:gd name="T104" fmla="*/ 2147483647 w 243"/>
              <a:gd name="T105" fmla="*/ 2147483647 h 290"/>
              <a:gd name="T106" fmla="*/ 2147483647 w 243"/>
              <a:gd name="T107" fmla="*/ 2147483647 h 290"/>
              <a:gd name="T108" fmla="*/ 2147483647 w 243"/>
              <a:gd name="T109" fmla="*/ 2147483647 h 290"/>
              <a:gd name="T110" fmla="*/ 2147483647 w 243"/>
              <a:gd name="T111" fmla="*/ 2147483647 h 290"/>
              <a:gd name="T112" fmla="*/ 2147483647 w 243"/>
              <a:gd name="T113" fmla="*/ 2147483647 h 290"/>
              <a:gd name="T114" fmla="*/ 2147483647 w 243"/>
              <a:gd name="T115" fmla="*/ 2147483647 h 290"/>
              <a:gd name="T116" fmla="*/ 2147483647 w 243"/>
              <a:gd name="T117" fmla="*/ 2147483647 h 290"/>
              <a:gd name="T118" fmla="*/ 0 w 243"/>
              <a:gd name="T119" fmla="*/ 2147483647 h 290"/>
              <a:gd name="T120" fmla="*/ 0 w 243"/>
              <a:gd name="T121" fmla="*/ 2147483647 h 29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3"/>
              <a:gd name="T184" fmla="*/ 0 h 290"/>
              <a:gd name="T185" fmla="*/ 243 w 243"/>
              <a:gd name="T186" fmla="*/ 290 h 29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3" h="290">
                <a:moveTo>
                  <a:pt x="0" y="158"/>
                </a:moveTo>
                <a:lnTo>
                  <a:pt x="0" y="167"/>
                </a:lnTo>
                <a:lnTo>
                  <a:pt x="42" y="198"/>
                </a:lnTo>
                <a:lnTo>
                  <a:pt x="121" y="259"/>
                </a:lnTo>
                <a:lnTo>
                  <a:pt x="122" y="261"/>
                </a:lnTo>
                <a:lnTo>
                  <a:pt x="124" y="265"/>
                </a:lnTo>
                <a:lnTo>
                  <a:pt x="130" y="267"/>
                </a:lnTo>
                <a:lnTo>
                  <a:pt x="134" y="269"/>
                </a:lnTo>
                <a:lnTo>
                  <a:pt x="138" y="273"/>
                </a:lnTo>
                <a:lnTo>
                  <a:pt x="138" y="277"/>
                </a:lnTo>
                <a:lnTo>
                  <a:pt x="138" y="280"/>
                </a:lnTo>
                <a:lnTo>
                  <a:pt x="138" y="284"/>
                </a:lnTo>
                <a:lnTo>
                  <a:pt x="140" y="288"/>
                </a:lnTo>
                <a:lnTo>
                  <a:pt x="138" y="290"/>
                </a:lnTo>
                <a:lnTo>
                  <a:pt x="145" y="290"/>
                </a:lnTo>
                <a:lnTo>
                  <a:pt x="151" y="288"/>
                </a:lnTo>
                <a:lnTo>
                  <a:pt x="169" y="284"/>
                </a:lnTo>
                <a:lnTo>
                  <a:pt x="176" y="273"/>
                </a:lnTo>
                <a:lnTo>
                  <a:pt x="243" y="221"/>
                </a:lnTo>
                <a:lnTo>
                  <a:pt x="241" y="219"/>
                </a:lnTo>
                <a:lnTo>
                  <a:pt x="236" y="215"/>
                </a:lnTo>
                <a:lnTo>
                  <a:pt x="234" y="213"/>
                </a:lnTo>
                <a:lnTo>
                  <a:pt x="230" y="211"/>
                </a:lnTo>
                <a:lnTo>
                  <a:pt x="226" y="209"/>
                </a:lnTo>
                <a:lnTo>
                  <a:pt x="222" y="209"/>
                </a:lnTo>
                <a:lnTo>
                  <a:pt x="218" y="206"/>
                </a:lnTo>
                <a:lnTo>
                  <a:pt x="217" y="200"/>
                </a:lnTo>
                <a:lnTo>
                  <a:pt x="217" y="196"/>
                </a:lnTo>
                <a:lnTo>
                  <a:pt x="213" y="194"/>
                </a:lnTo>
                <a:lnTo>
                  <a:pt x="211" y="188"/>
                </a:lnTo>
                <a:lnTo>
                  <a:pt x="209" y="184"/>
                </a:lnTo>
                <a:lnTo>
                  <a:pt x="205" y="181"/>
                </a:lnTo>
                <a:lnTo>
                  <a:pt x="205" y="179"/>
                </a:lnTo>
                <a:lnTo>
                  <a:pt x="209" y="177"/>
                </a:lnTo>
                <a:lnTo>
                  <a:pt x="213" y="171"/>
                </a:lnTo>
                <a:lnTo>
                  <a:pt x="213" y="161"/>
                </a:lnTo>
                <a:lnTo>
                  <a:pt x="213" y="156"/>
                </a:lnTo>
                <a:lnTo>
                  <a:pt x="213" y="154"/>
                </a:lnTo>
                <a:lnTo>
                  <a:pt x="213" y="150"/>
                </a:lnTo>
                <a:lnTo>
                  <a:pt x="213" y="148"/>
                </a:lnTo>
                <a:lnTo>
                  <a:pt x="217" y="146"/>
                </a:lnTo>
                <a:lnTo>
                  <a:pt x="211" y="140"/>
                </a:lnTo>
                <a:lnTo>
                  <a:pt x="213" y="115"/>
                </a:lnTo>
                <a:lnTo>
                  <a:pt x="211" y="113"/>
                </a:lnTo>
                <a:lnTo>
                  <a:pt x="211" y="110"/>
                </a:lnTo>
                <a:lnTo>
                  <a:pt x="213" y="110"/>
                </a:lnTo>
                <a:lnTo>
                  <a:pt x="209" y="81"/>
                </a:lnTo>
                <a:lnTo>
                  <a:pt x="201" y="79"/>
                </a:lnTo>
                <a:lnTo>
                  <a:pt x="201" y="73"/>
                </a:lnTo>
                <a:lnTo>
                  <a:pt x="199" y="67"/>
                </a:lnTo>
                <a:lnTo>
                  <a:pt x="195" y="65"/>
                </a:lnTo>
                <a:lnTo>
                  <a:pt x="193" y="65"/>
                </a:lnTo>
                <a:lnTo>
                  <a:pt x="192" y="60"/>
                </a:lnTo>
                <a:lnTo>
                  <a:pt x="192" y="52"/>
                </a:lnTo>
                <a:lnTo>
                  <a:pt x="192" y="48"/>
                </a:lnTo>
                <a:lnTo>
                  <a:pt x="195" y="48"/>
                </a:lnTo>
                <a:lnTo>
                  <a:pt x="199" y="44"/>
                </a:lnTo>
                <a:lnTo>
                  <a:pt x="201" y="40"/>
                </a:lnTo>
                <a:lnTo>
                  <a:pt x="203" y="37"/>
                </a:lnTo>
                <a:lnTo>
                  <a:pt x="205" y="33"/>
                </a:lnTo>
                <a:lnTo>
                  <a:pt x="203" y="27"/>
                </a:lnTo>
                <a:lnTo>
                  <a:pt x="201" y="21"/>
                </a:lnTo>
                <a:lnTo>
                  <a:pt x="203" y="16"/>
                </a:lnTo>
                <a:lnTo>
                  <a:pt x="201" y="14"/>
                </a:lnTo>
                <a:lnTo>
                  <a:pt x="199" y="8"/>
                </a:lnTo>
                <a:lnTo>
                  <a:pt x="199" y="2"/>
                </a:lnTo>
                <a:lnTo>
                  <a:pt x="195" y="0"/>
                </a:lnTo>
                <a:lnTo>
                  <a:pt x="193" y="0"/>
                </a:lnTo>
                <a:lnTo>
                  <a:pt x="192" y="4"/>
                </a:lnTo>
                <a:lnTo>
                  <a:pt x="190" y="8"/>
                </a:lnTo>
                <a:lnTo>
                  <a:pt x="186" y="4"/>
                </a:lnTo>
                <a:lnTo>
                  <a:pt x="184" y="0"/>
                </a:lnTo>
                <a:lnTo>
                  <a:pt x="170" y="2"/>
                </a:lnTo>
                <a:lnTo>
                  <a:pt x="159" y="2"/>
                </a:lnTo>
                <a:lnTo>
                  <a:pt x="149" y="4"/>
                </a:lnTo>
                <a:lnTo>
                  <a:pt x="140" y="8"/>
                </a:lnTo>
                <a:lnTo>
                  <a:pt x="132" y="6"/>
                </a:lnTo>
                <a:lnTo>
                  <a:pt x="122" y="6"/>
                </a:lnTo>
                <a:lnTo>
                  <a:pt x="117" y="10"/>
                </a:lnTo>
                <a:lnTo>
                  <a:pt x="113" y="14"/>
                </a:lnTo>
                <a:lnTo>
                  <a:pt x="109" y="14"/>
                </a:lnTo>
                <a:lnTo>
                  <a:pt x="105" y="14"/>
                </a:lnTo>
                <a:lnTo>
                  <a:pt x="103" y="16"/>
                </a:lnTo>
                <a:lnTo>
                  <a:pt x="101" y="19"/>
                </a:lnTo>
                <a:lnTo>
                  <a:pt x="94" y="19"/>
                </a:lnTo>
                <a:lnTo>
                  <a:pt x="88" y="21"/>
                </a:lnTo>
                <a:lnTo>
                  <a:pt x="82" y="27"/>
                </a:lnTo>
                <a:lnTo>
                  <a:pt x="74" y="33"/>
                </a:lnTo>
                <a:lnTo>
                  <a:pt x="76" y="35"/>
                </a:lnTo>
                <a:lnTo>
                  <a:pt x="76" y="40"/>
                </a:lnTo>
                <a:lnTo>
                  <a:pt x="76" y="44"/>
                </a:lnTo>
                <a:lnTo>
                  <a:pt x="74" y="50"/>
                </a:lnTo>
                <a:lnTo>
                  <a:pt x="76" y="54"/>
                </a:lnTo>
                <a:lnTo>
                  <a:pt x="78" y="58"/>
                </a:lnTo>
                <a:lnTo>
                  <a:pt x="78" y="64"/>
                </a:lnTo>
                <a:lnTo>
                  <a:pt x="80" y="67"/>
                </a:lnTo>
                <a:lnTo>
                  <a:pt x="84" y="71"/>
                </a:lnTo>
                <a:lnTo>
                  <a:pt x="84" y="75"/>
                </a:lnTo>
                <a:lnTo>
                  <a:pt x="78" y="77"/>
                </a:lnTo>
                <a:lnTo>
                  <a:pt x="74" y="83"/>
                </a:lnTo>
                <a:lnTo>
                  <a:pt x="71" y="87"/>
                </a:lnTo>
                <a:lnTo>
                  <a:pt x="69" y="90"/>
                </a:lnTo>
                <a:lnTo>
                  <a:pt x="69" y="94"/>
                </a:lnTo>
                <a:lnTo>
                  <a:pt x="65" y="98"/>
                </a:lnTo>
                <a:lnTo>
                  <a:pt x="61" y="100"/>
                </a:lnTo>
                <a:lnTo>
                  <a:pt x="57" y="100"/>
                </a:lnTo>
                <a:lnTo>
                  <a:pt x="55" y="106"/>
                </a:lnTo>
                <a:lnTo>
                  <a:pt x="48" y="115"/>
                </a:lnTo>
                <a:lnTo>
                  <a:pt x="44" y="117"/>
                </a:lnTo>
                <a:lnTo>
                  <a:pt x="40" y="119"/>
                </a:lnTo>
                <a:lnTo>
                  <a:pt x="36" y="119"/>
                </a:lnTo>
                <a:lnTo>
                  <a:pt x="32" y="123"/>
                </a:lnTo>
                <a:lnTo>
                  <a:pt x="27" y="127"/>
                </a:lnTo>
                <a:lnTo>
                  <a:pt x="19" y="129"/>
                </a:lnTo>
                <a:lnTo>
                  <a:pt x="13" y="131"/>
                </a:lnTo>
                <a:lnTo>
                  <a:pt x="9" y="133"/>
                </a:lnTo>
                <a:lnTo>
                  <a:pt x="5" y="136"/>
                </a:lnTo>
                <a:lnTo>
                  <a:pt x="3" y="140"/>
                </a:lnTo>
                <a:lnTo>
                  <a:pt x="0" y="142"/>
                </a:lnTo>
                <a:lnTo>
                  <a:pt x="0" y="144"/>
                </a:lnTo>
                <a:lnTo>
                  <a:pt x="0" y="158"/>
                </a:lnTo>
                <a:close/>
              </a:path>
            </a:pathLst>
          </a:custGeom>
          <a:solidFill>
            <a:srgbClr val="EAEAEA"/>
          </a:solidFill>
          <a:ln w="2520">
            <a:solidFill>
              <a:srgbClr val="C0C0C0"/>
            </a:solidFill>
            <a:round/>
            <a:headEnd/>
            <a:tailEnd/>
          </a:ln>
        </p:spPr>
        <p:txBody>
          <a:bodyPr wrap="none" anchor="ctr"/>
          <a:lstStyle/>
          <a:p>
            <a:endParaRPr lang="en-US"/>
          </a:p>
        </p:txBody>
      </p:sp>
      <p:sp>
        <p:nvSpPr>
          <p:cNvPr id="30975" name="Freeform 257"/>
          <p:cNvSpPr>
            <a:spLocks noChangeArrowheads="1"/>
          </p:cNvSpPr>
          <p:nvPr/>
        </p:nvSpPr>
        <p:spPr bwMode="auto">
          <a:xfrm>
            <a:off x="4208463" y="3317875"/>
            <a:ext cx="42862" cy="76200"/>
          </a:xfrm>
          <a:custGeom>
            <a:avLst/>
            <a:gdLst>
              <a:gd name="T0" fmla="*/ 2147483647 w 25"/>
              <a:gd name="T1" fmla="*/ 2147483647 h 48"/>
              <a:gd name="T2" fmla="*/ 2147483647 w 25"/>
              <a:gd name="T3" fmla="*/ 2147483647 h 48"/>
              <a:gd name="T4" fmla="*/ 2147483647 w 25"/>
              <a:gd name="T5" fmla="*/ 2147483647 h 48"/>
              <a:gd name="T6" fmla="*/ 2147483647 w 25"/>
              <a:gd name="T7" fmla="*/ 2147483647 h 48"/>
              <a:gd name="T8" fmla="*/ 2147483647 w 25"/>
              <a:gd name="T9" fmla="*/ 2147483647 h 48"/>
              <a:gd name="T10" fmla="*/ 2147483647 w 25"/>
              <a:gd name="T11" fmla="*/ 2147483647 h 48"/>
              <a:gd name="T12" fmla="*/ 2147483647 w 25"/>
              <a:gd name="T13" fmla="*/ 2147483647 h 48"/>
              <a:gd name="T14" fmla="*/ 2147483647 w 25"/>
              <a:gd name="T15" fmla="*/ 2147483647 h 48"/>
              <a:gd name="T16" fmla="*/ 2147483647 w 25"/>
              <a:gd name="T17" fmla="*/ 2147483647 h 48"/>
              <a:gd name="T18" fmla="*/ 2147483647 w 25"/>
              <a:gd name="T19" fmla="*/ 2147483647 h 48"/>
              <a:gd name="T20" fmla="*/ 2147483647 w 25"/>
              <a:gd name="T21" fmla="*/ 2147483647 h 48"/>
              <a:gd name="T22" fmla="*/ 2147483647 w 25"/>
              <a:gd name="T23" fmla="*/ 2147483647 h 48"/>
              <a:gd name="T24" fmla="*/ 2147483647 w 25"/>
              <a:gd name="T25" fmla="*/ 2147483647 h 48"/>
              <a:gd name="T26" fmla="*/ 2147483647 w 25"/>
              <a:gd name="T27" fmla="*/ 2147483647 h 48"/>
              <a:gd name="T28" fmla="*/ 2147483647 w 25"/>
              <a:gd name="T29" fmla="*/ 2147483647 h 48"/>
              <a:gd name="T30" fmla="*/ 2147483647 w 25"/>
              <a:gd name="T31" fmla="*/ 2147483647 h 48"/>
              <a:gd name="T32" fmla="*/ 2147483647 w 25"/>
              <a:gd name="T33" fmla="*/ 2147483647 h 48"/>
              <a:gd name="T34" fmla="*/ 2147483647 w 25"/>
              <a:gd name="T35" fmla="*/ 2147483647 h 48"/>
              <a:gd name="T36" fmla="*/ 2147483647 w 25"/>
              <a:gd name="T37" fmla="*/ 2147483647 h 48"/>
              <a:gd name="T38" fmla="*/ 2147483647 w 25"/>
              <a:gd name="T39" fmla="*/ 0 h 48"/>
              <a:gd name="T40" fmla="*/ 2147483647 w 25"/>
              <a:gd name="T41" fmla="*/ 2147483647 h 48"/>
              <a:gd name="T42" fmla="*/ 0 w 25"/>
              <a:gd name="T43" fmla="*/ 2147483647 h 48"/>
              <a:gd name="T44" fmla="*/ 2147483647 w 25"/>
              <a:gd name="T45" fmla="*/ 2147483647 h 48"/>
              <a:gd name="T46" fmla="*/ 2147483647 w 25"/>
              <a:gd name="T47" fmla="*/ 2147483647 h 48"/>
              <a:gd name="T48" fmla="*/ 2147483647 w 25"/>
              <a:gd name="T49" fmla="*/ 2147483647 h 48"/>
              <a:gd name="T50" fmla="*/ 2147483647 w 25"/>
              <a:gd name="T51" fmla="*/ 2147483647 h 48"/>
              <a:gd name="T52" fmla="*/ 2147483647 w 25"/>
              <a:gd name="T53" fmla="*/ 2147483647 h 48"/>
              <a:gd name="T54" fmla="*/ 2147483647 w 25"/>
              <a:gd name="T55" fmla="*/ 2147483647 h 48"/>
              <a:gd name="T56" fmla="*/ 2147483647 w 25"/>
              <a:gd name="T57" fmla="*/ 2147483647 h 48"/>
              <a:gd name="T58" fmla="*/ 2147483647 w 25"/>
              <a:gd name="T59" fmla="*/ 2147483647 h 48"/>
              <a:gd name="T60" fmla="*/ 2147483647 w 25"/>
              <a:gd name="T61" fmla="*/ 2147483647 h 4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
              <a:gd name="T94" fmla="*/ 0 h 48"/>
              <a:gd name="T95" fmla="*/ 25 w 25"/>
              <a:gd name="T96" fmla="*/ 48 h 4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 h="48">
                <a:moveTo>
                  <a:pt x="12" y="48"/>
                </a:moveTo>
                <a:lnTo>
                  <a:pt x="14" y="48"/>
                </a:lnTo>
                <a:lnTo>
                  <a:pt x="18" y="48"/>
                </a:lnTo>
                <a:lnTo>
                  <a:pt x="20" y="48"/>
                </a:lnTo>
                <a:lnTo>
                  <a:pt x="20" y="46"/>
                </a:lnTo>
                <a:lnTo>
                  <a:pt x="23" y="44"/>
                </a:lnTo>
                <a:lnTo>
                  <a:pt x="25" y="40"/>
                </a:lnTo>
                <a:lnTo>
                  <a:pt x="25" y="38"/>
                </a:lnTo>
                <a:lnTo>
                  <a:pt x="25" y="33"/>
                </a:lnTo>
                <a:lnTo>
                  <a:pt x="23" y="31"/>
                </a:lnTo>
                <a:lnTo>
                  <a:pt x="21" y="27"/>
                </a:lnTo>
                <a:lnTo>
                  <a:pt x="20" y="25"/>
                </a:lnTo>
                <a:lnTo>
                  <a:pt x="21" y="21"/>
                </a:lnTo>
                <a:lnTo>
                  <a:pt x="21" y="17"/>
                </a:lnTo>
                <a:lnTo>
                  <a:pt x="21" y="13"/>
                </a:lnTo>
                <a:lnTo>
                  <a:pt x="20" y="8"/>
                </a:lnTo>
                <a:lnTo>
                  <a:pt x="14" y="2"/>
                </a:lnTo>
                <a:lnTo>
                  <a:pt x="12" y="4"/>
                </a:lnTo>
                <a:lnTo>
                  <a:pt x="10" y="0"/>
                </a:lnTo>
                <a:lnTo>
                  <a:pt x="2" y="4"/>
                </a:lnTo>
                <a:lnTo>
                  <a:pt x="0" y="6"/>
                </a:lnTo>
                <a:lnTo>
                  <a:pt x="2" y="8"/>
                </a:lnTo>
                <a:lnTo>
                  <a:pt x="4" y="10"/>
                </a:lnTo>
                <a:lnTo>
                  <a:pt x="6" y="13"/>
                </a:lnTo>
                <a:lnTo>
                  <a:pt x="4" y="17"/>
                </a:lnTo>
                <a:lnTo>
                  <a:pt x="4" y="21"/>
                </a:lnTo>
                <a:lnTo>
                  <a:pt x="2" y="29"/>
                </a:lnTo>
                <a:lnTo>
                  <a:pt x="2" y="35"/>
                </a:lnTo>
                <a:lnTo>
                  <a:pt x="6" y="38"/>
                </a:lnTo>
                <a:lnTo>
                  <a:pt x="12" y="48"/>
                </a:lnTo>
                <a:close/>
              </a:path>
            </a:pathLst>
          </a:custGeom>
          <a:solidFill>
            <a:srgbClr val="EAEAEA"/>
          </a:solidFill>
          <a:ln w="2520">
            <a:solidFill>
              <a:srgbClr val="C0C0C0"/>
            </a:solidFill>
            <a:round/>
            <a:headEnd/>
            <a:tailEnd/>
          </a:ln>
        </p:spPr>
        <p:txBody>
          <a:bodyPr wrap="none" anchor="ctr"/>
          <a:lstStyle/>
          <a:p>
            <a:endParaRPr lang="en-US"/>
          </a:p>
        </p:txBody>
      </p:sp>
      <p:sp>
        <p:nvSpPr>
          <p:cNvPr id="30976" name="Freeform 258"/>
          <p:cNvSpPr>
            <a:spLocks noChangeArrowheads="1"/>
          </p:cNvSpPr>
          <p:nvPr/>
        </p:nvSpPr>
        <p:spPr bwMode="auto">
          <a:xfrm>
            <a:off x="7794625" y="2659063"/>
            <a:ext cx="60325" cy="34925"/>
          </a:xfrm>
          <a:custGeom>
            <a:avLst/>
            <a:gdLst>
              <a:gd name="T0" fmla="*/ 2147483647 w 36"/>
              <a:gd name="T1" fmla="*/ 0 h 22"/>
              <a:gd name="T2" fmla="*/ 2147483647 w 36"/>
              <a:gd name="T3" fmla="*/ 2147483647 h 22"/>
              <a:gd name="T4" fmla="*/ 0 w 36"/>
              <a:gd name="T5" fmla="*/ 2147483647 h 22"/>
              <a:gd name="T6" fmla="*/ 2147483647 w 36"/>
              <a:gd name="T7" fmla="*/ 2147483647 h 22"/>
              <a:gd name="T8" fmla="*/ 2147483647 w 36"/>
              <a:gd name="T9" fmla="*/ 2147483647 h 22"/>
              <a:gd name="T10" fmla="*/ 2147483647 w 36"/>
              <a:gd name="T11" fmla="*/ 2147483647 h 22"/>
              <a:gd name="T12" fmla="*/ 2147483647 w 36"/>
              <a:gd name="T13" fmla="*/ 2147483647 h 22"/>
              <a:gd name="T14" fmla="*/ 2147483647 w 36"/>
              <a:gd name="T15" fmla="*/ 2147483647 h 22"/>
              <a:gd name="T16" fmla="*/ 2147483647 w 36"/>
              <a:gd name="T17" fmla="*/ 2147483647 h 22"/>
              <a:gd name="T18" fmla="*/ 2147483647 w 36"/>
              <a:gd name="T19" fmla="*/ 2147483647 h 22"/>
              <a:gd name="T20" fmla="*/ 2147483647 w 36"/>
              <a:gd name="T21" fmla="*/ 2147483647 h 22"/>
              <a:gd name="T22" fmla="*/ 2147483647 w 36"/>
              <a:gd name="T23" fmla="*/ 2147483647 h 22"/>
              <a:gd name="T24" fmla="*/ 2147483647 w 36"/>
              <a:gd name="T25" fmla="*/ 2147483647 h 22"/>
              <a:gd name="T26" fmla="*/ 2147483647 w 36"/>
              <a:gd name="T27" fmla="*/ 2147483647 h 22"/>
              <a:gd name="T28" fmla="*/ 2147483647 w 36"/>
              <a:gd name="T29" fmla="*/ 2147483647 h 22"/>
              <a:gd name="T30" fmla="*/ 2147483647 w 36"/>
              <a:gd name="T31" fmla="*/ 2147483647 h 22"/>
              <a:gd name="T32" fmla="*/ 2147483647 w 36"/>
              <a:gd name="T33" fmla="*/ 0 h 22"/>
              <a:gd name="T34" fmla="*/ 2147483647 w 36"/>
              <a:gd name="T35" fmla="*/ 2147483647 h 22"/>
              <a:gd name="T36" fmla="*/ 2147483647 w 36"/>
              <a:gd name="T37" fmla="*/ 2147483647 h 22"/>
              <a:gd name="T38" fmla="*/ 2147483647 w 36"/>
              <a:gd name="T39" fmla="*/ 2147483647 h 22"/>
              <a:gd name="T40" fmla="*/ 2147483647 w 36"/>
              <a:gd name="T41" fmla="*/ 0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22"/>
              <a:gd name="T65" fmla="*/ 36 w 36"/>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22">
                <a:moveTo>
                  <a:pt x="2" y="0"/>
                </a:moveTo>
                <a:lnTo>
                  <a:pt x="2" y="4"/>
                </a:lnTo>
                <a:lnTo>
                  <a:pt x="0" y="12"/>
                </a:lnTo>
                <a:lnTo>
                  <a:pt x="9" y="8"/>
                </a:lnTo>
                <a:lnTo>
                  <a:pt x="15" y="8"/>
                </a:lnTo>
                <a:lnTo>
                  <a:pt x="21" y="10"/>
                </a:lnTo>
                <a:lnTo>
                  <a:pt x="26" y="16"/>
                </a:lnTo>
                <a:lnTo>
                  <a:pt x="28" y="18"/>
                </a:lnTo>
                <a:lnTo>
                  <a:pt x="32" y="22"/>
                </a:lnTo>
                <a:lnTo>
                  <a:pt x="34" y="16"/>
                </a:lnTo>
                <a:lnTo>
                  <a:pt x="36" y="12"/>
                </a:lnTo>
                <a:lnTo>
                  <a:pt x="32" y="10"/>
                </a:lnTo>
                <a:lnTo>
                  <a:pt x="26" y="10"/>
                </a:lnTo>
                <a:lnTo>
                  <a:pt x="25" y="8"/>
                </a:lnTo>
                <a:lnTo>
                  <a:pt x="25" y="4"/>
                </a:lnTo>
                <a:lnTo>
                  <a:pt x="21" y="2"/>
                </a:lnTo>
                <a:lnTo>
                  <a:pt x="19" y="0"/>
                </a:lnTo>
                <a:lnTo>
                  <a:pt x="11" y="2"/>
                </a:lnTo>
                <a:lnTo>
                  <a:pt x="3" y="6"/>
                </a:lnTo>
                <a:lnTo>
                  <a:pt x="3" y="2"/>
                </a:lnTo>
                <a:lnTo>
                  <a:pt x="2" y="0"/>
                </a:lnTo>
                <a:close/>
              </a:path>
            </a:pathLst>
          </a:custGeom>
          <a:solidFill>
            <a:srgbClr val="EAEAEA"/>
          </a:solidFill>
          <a:ln w="2520">
            <a:solidFill>
              <a:srgbClr val="C0C0C0"/>
            </a:solidFill>
            <a:round/>
            <a:headEnd/>
            <a:tailEnd/>
          </a:ln>
        </p:spPr>
        <p:txBody>
          <a:bodyPr wrap="none" anchor="ctr"/>
          <a:lstStyle/>
          <a:p>
            <a:endParaRPr lang="en-US"/>
          </a:p>
        </p:txBody>
      </p:sp>
      <p:sp>
        <p:nvSpPr>
          <p:cNvPr id="30977" name="Freeform 259"/>
          <p:cNvSpPr>
            <a:spLocks noChangeArrowheads="1"/>
          </p:cNvSpPr>
          <p:nvPr/>
        </p:nvSpPr>
        <p:spPr bwMode="auto">
          <a:xfrm>
            <a:off x="7605713" y="2760663"/>
            <a:ext cx="28575" cy="23812"/>
          </a:xfrm>
          <a:custGeom>
            <a:avLst/>
            <a:gdLst>
              <a:gd name="T0" fmla="*/ 2147483647 w 16"/>
              <a:gd name="T1" fmla="*/ 0 h 15"/>
              <a:gd name="T2" fmla="*/ 2147483647 w 16"/>
              <a:gd name="T3" fmla="*/ 2147483647 h 15"/>
              <a:gd name="T4" fmla="*/ 2147483647 w 16"/>
              <a:gd name="T5" fmla="*/ 2147483647 h 15"/>
              <a:gd name="T6" fmla="*/ 0 w 16"/>
              <a:gd name="T7" fmla="*/ 2147483647 h 15"/>
              <a:gd name="T8" fmla="*/ 0 w 16"/>
              <a:gd name="T9" fmla="*/ 2147483647 h 15"/>
              <a:gd name="T10" fmla="*/ 2147483647 w 16"/>
              <a:gd name="T11" fmla="*/ 2147483647 h 15"/>
              <a:gd name="T12" fmla="*/ 2147483647 w 16"/>
              <a:gd name="T13" fmla="*/ 2147483647 h 15"/>
              <a:gd name="T14" fmla="*/ 2147483647 w 16"/>
              <a:gd name="T15" fmla="*/ 2147483647 h 15"/>
              <a:gd name="T16" fmla="*/ 2147483647 w 16"/>
              <a:gd name="T17" fmla="*/ 2147483647 h 15"/>
              <a:gd name="T18" fmla="*/ 2147483647 w 16"/>
              <a:gd name="T19" fmla="*/ 2147483647 h 15"/>
              <a:gd name="T20" fmla="*/ 2147483647 w 16"/>
              <a:gd name="T21" fmla="*/ 2147483647 h 15"/>
              <a:gd name="T22" fmla="*/ 2147483647 w 16"/>
              <a:gd name="T23" fmla="*/ 2147483647 h 15"/>
              <a:gd name="T24" fmla="*/ 2147483647 w 16"/>
              <a:gd name="T25" fmla="*/ 2147483647 h 15"/>
              <a:gd name="T26" fmla="*/ 2147483647 w 16"/>
              <a:gd name="T27" fmla="*/ 2147483647 h 15"/>
              <a:gd name="T28" fmla="*/ 2147483647 w 16"/>
              <a:gd name="T29" fmla="*/ 0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15"/>
              <a:gd name="T47" fmla="*/ 16 w 16"/>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15">
                <a:moveTo>
                  <a:pt x="4" y="0"/>
                </a:moveTo>
                <a:lnTo>
                  <a:pt x="2" y="2"/>
                </a:lnTo>
                <a:lnTo>
                  <a:pt x="2" y="6"/>
                </a:lnTo>
                <a:lnTo>
                  <a:pt x="0" y="6"/>
                </a:lnTo>
                <a:lnTo>
                  <a:pt x="0" y="9"/>
                </a:lnTo>
                <a:lnTo>
                  <a:pt x="2" y="11"/>
                </a:lnTo>
                <a:lnTo>
                  <a:pt x="6" y="15"/>
                </a:lnTo>
                <a:lnTo>
                  <a:pt x="10" y="13"/>
                </a:lnTo>
                <a:lnTo>
                  <a:pt x="14" y="9"/>
                </a:lnTo>
                <a:lnTo>
                  <a:pt x="16" y="9"/>
                </a:lnTo>
                <a:lnTo>
                  <a:pt x="16" y="7"/>
                </a:lnTo>
                <a:lnTo>
                  <a:pt x="16" y="6"/>
                </a:lnTo>
                <a:lnTo>
                  <a:pt x="14" y="4"/>
                </a:lnTo>
                <a:lnTo>
                  <a:pt x="8" y="2"/>
                </a:lnTo>
                <a:lnTo>
                  <a:pt x="4" y="0"/>
                </a:lnTo>
                <a:close/>
              </a:path>
            </a:pathLst>
          </a:custGeom>
          <a:solidFill>
            <a:srgbClr val="EAEAEA"/>
          </a:solidFill>
          <a:ln w="2520">
            <a:solidFill>
              <a:srgbClr val="C0C0C0"/>
            </a:solidFill>
            <a:round/>
            <a:headEnd/>
            <a:tailEnd/>
          </a:ln>
        </p:spPr>
        <p:txBody>
          <a:bodyPr wrap="none" anchor="ctr"/>
          <a:lstStyle/>
          <a:p>
            <a:endParaRPr lang="en-US"/>
          </a:p>
        </p:txBody>
      </p:sp>
      <p:sp>
        <p:nvSpPr>
          <p:cNvPr id="30978" name="Freeform 260"/>
          <p:cNvSpPr>
            <a:spLocks noChangeArrowheads="1"/>
          </p:cNvSpPr>
          <p:nvPr/>
        </p:nvSpPr>
        <p:spPr bwMode="auto">
          <a:xfrm>
            <a:off x="7720013" y="2774950"/>
            <a:ext cx="38100" cy="19050"/>
          </a:xfrm>
          <a:custGeom>
            <a:avLst/>
            <a:gdLst>
              <a:gd name="T0" fmla="*/ 2147483647 w 22"/>
              <a:gd name="T1" fmla="*/ 0 h 12"/>
              <a:gd name="T2" fmla="*/ 2147483647 w 22"/>
              <a:gd name="T3" fmla="*/ 2147483647 h 12"/>
              <a:gd name="T4" fmla="*/ 2147483647 w 22"/>
              <a:gd name="T5" fmla="*/ 2147483647 h 12"/>
              <a:gd name="T6" fmla="*/ 2147483647 w 22"/>
              <a:gd name="T7" fmla="*/ 2147483647 h 12"/>
              <a:gd name="T8" fmla="*/ 0 w 22"/>
              <a:gd name="T9" fmla="*/ 2147483647 h 12"/>
              <a:gd name="T10" fmla="*/ 2147483647 w 22"/>
              <a:gd name="T11" fmla="*/ 2147483647 h 12"/>
              <a:gd name="T12" fmla="*/ 2147483647 w 22"/>
              <a:gd name="T13" fmla="*/ 2147483647 h 12"/>
              <a:gd name="T14" fmla="*/ 2147483647 w 22"/>
              <a:gd name="T15" fmla="*/ 2147483647 h 12"/>
              <a:gd name="T16" fmla="*/ 2147483647 w 22"/>
              <a:gd name="T17" fmla="*/ 2147483647 h 12"/>
              <a:gd name="T18" fmla="*/ 2147483647 w 22"/>
              <a:gd name="T19" fmla="*/ 2147483647 h 12"/>
              <a:gd name="T20" fmla="*/ 2147483647 w 22"/>
              <a:gd name="T21" fmla="*/ 2147483647 h 12"/>
              <a:gd name="T22" fmla="*/ 2147483647 w 22"/>
              <a:gd name="T23" fmla="*/ 0 h 12"/>
              <a:gd name="T24" fmla="*/ 2147483647 w 22"/>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2"/>
              <a:gd name="T41" fmla="*/ 22 w 22"/>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2">
                <a:moveTo>
                  <a:pt x="16" y="0"/>
                </a:moveTo>
                <a:lnTo>
                  <a:pt x="10" y="4"/>
                </a:lnTo>
                <a:lnTo>
                  <a:pt x="4" y="4"/>
                </a:lnTo>
                <a:lnTo>
                  <a:pt x="2" y="4"/>
                </a:lnTo>
                <a:lnTo>
                  <a:pt x="0" y="6"/>
                </a:lnTo>
                <a:lnTo>
                  <a:pt x="4" y="8"/>
                </a:lnTo>
                <a:lnTo>
                  <a:pt x="8" y="12"/>
                </a:lnTo>
                <a:lnTo>
                  <a:pt x="14" y="10"/>
                </a:lnTo>
                <a:lnTo>
                  <a:pt x="20" y="6"/>
                </a:lnTo>
                <a:lnTo>
                  <a:pt x="22" y="4"/>
                </a:lnTo>
                <a:lnTo>
                  <a:pt x="22" y="2"/>
                </a:lnTo>
                <a:lnTo>
                  <a:pt x="20" y="0"/>
                </a:lnTo>
                <a:lnTo>
                  <a:pt x="16" y="0"/>
                </a:lnTo>
                <a:close/>
              </a:path>
            </a:pathLst>
          </a:custGeom>
          <a:solidFill>
            <a:srgbClr val="EAEAEA"/>
          </a:solidFill>
          <a:ln w="2520">
            <a:solidFill>
              <a:srgbClr val="C0C0C0"/>
            </a:solidFill>
            <a:round/>
            <a:headEnd/>
            <a:tailEnd/>
          </a:ln>
        </p:spPr>
        <p:txBody>
          <a:bodyPr wrap="none" anchor="ctr"/>
          <a:lstStyle/>
          <a:p>
            <a:endParaRPr lang="en-US"/>
          </a:p>
        </p:txBody>
      </p:sp>
      <p:sp>
        <p:nvSpPr>
          <p:cNvPr id="30979" name="Freeform 261"/>
          <p:cNvSpPr>
            <a:spLocks noChangeArrowheads="1"/>
          </p:cNvSpPr>
          <p:nvPr/>
        </p:nvSpPr>
        <p:spPr bwMode="auto">
          <a:xfrm>
            <a:off x="7442200" y="3009900"/>
            <a:ext cx="14288" cy="9525"/>
          </a:xfrm>
          <a:custGeom>
            <a:avLst/>
            <a:gdLst>
              <a:gd name="T0" fmla="*/ 0 w 8"/>
              <a:gd name="T1" fmla="*/ 0 h 6"/>
              <a:gd name="T2" fmla="*/ 2147483647 w 8"/>
              <a:gd name="T3" fmla="*/ 2147483647 h 6"/>
              <a:gd name="T4" fmla="*/ 2147483647 w 8"/>
              <a:gd name="T5" fmla="*/ 2147483647 h 6"/>
              <a:gd name="T6" fmla="*/ 2147483647 w 8"/>
              <a:gd name="T7" fmla="*/ 2147483647 h 6"/>
              <a:gd name="T8" fmla="*/ 2147483647 w 8"/>
              <a:gd name="T9" fmla="*/ 2147483647 h 6"/>
              <a:gd name="T10" fmla="*/ 2147483647 w 8"/>
              <a:gd name="T11" fmla="*/ 2147483647 h 6"/>
              <a:gd name="T12" fmla="*/ 2147483647 w 8"/>
              <a:gd name="T13" fmla="*/ 2147483647 h 6"/>
              <a:gd name="T14" fmla="*/ 2147483647 w 8"/>
              <a:gd name="T15" fmla="*/ 0 h 6"/>
              <a:gd name="T16" fmla="*/ 0 w 8"/>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6"/>
              <a:gd name="T29" fmla="*/ 8 w 8"/>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6">
                <a:moveTo>
                  <a:pt x="0" y="0"/>
                </a:moveTo>
                <a:lnTo>
                  <a:pt x="2" y="2"/>
                </a:lnTo>
                <a:lnTo>
                  <a:pt x="4" y="6"/>
                </a:lnTo>
                <a:lnTo>
                  <a:pt x="6" y="6"/>
                </a:lnTo>
                <a:lnTo>
                  <a:pt x="6" y="4"/>
                </a:lnTo>
                <a:lnTo>
                  <a:pt x="8" y="2"/>
                </a:lnTo>
                <a:lnTo>
                  <a:pt x="6" y="2"/>
                </a:lnTo>
                <a:lnTo>
                  <a:pt x="2" y="0"/>
                </a:lnTo>
                <a:lnTo>
                  <a:pt x="0" y="0"/>
                </a:lnTo>
                <a:close/>
              </a:path>
            </a:pathLst>
          </a:custGeom>
          <a:solidFill>
            <a:srgbClr val="EAEAEA"/>
          </a:solidFill>
          <a:ln w="2520">
            <a:solidFill>
              <a:srgbClr val="C0C0C0"/>
            </a:solidFill>
            <a:round/>
            <a:headEnd/>
            <a:tailEnd/>
          </a:ln>
        </p:spPr>
        <p:txBody>
          <a:bodyPr wrap="none" anchor="ctr"/>
          <a:lstStyle/>
          <a:p>
            <a:endParaRPr lang="en-US"/>
          </a:p>
        </p:txBody>
      </p:sp>
      <p:sp>
        <p:nvSpPr>
          <p:cNvPr id="30980" name="Freeform 262"/>
          <p:cNvSpPr>
            <a:spLocks noChangeArrowheads="1"/>
          </p:cNvSpPr>
          <p:nvPr/>
        </p:nvSpPr>
        <p:spPr bwMode="auto">
          <a:xfrm>
            <a:off x="7734300" y="3032125"/>
            <a:ext cx="12700" cy="7938"/>
          </a:xfrm>
          <a:custGeom>
            <a:avLst/>
            <a:gdLst>
              <a:gd name="T0" fmla="*/ 2147483647 w 8"/>
              <a:gd name="T1" fmla="*/ 0 h 5"/>
              <a:gd name="T2" fmla="*/ 2147483647 w 8"/>
              <a:gd name="T3" fmla="*/ 2147483647 h 5"/>
              <a:gd name="T4" fmla="*/ 0 w 8"/>
              <a:gd name="T5" fmla="*/ 2147483647 h 5"/>
              <a:gd name="T6" fmla="*/ 2147483647 w 8"/>
              <a:gd name="T7" fmla="*/ 2147483647 h 5"/>
              <a:gd name="T8" fmla="*/ 2147483647 w 8"/>
              <a:gd name="T9" fmla="*/ 2147483647 h 5"/>
              <a:gd name="T10" fmla="*/ 2147483647 w 8"/>
              <a:gd name="T11" fmla="*/ 2147483647 h 5"/>
              <a:gd name="T12" fmla="*/ 2147483647 w 8"/>
              <a:gd name="T13" fmla="*/ 0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6" y="0"/>
                </a:moveTo>
                <a:lnTo>
                  <a:pt x="2" y="2"/>
                </a:lnTo>
                <a:lnTo>
                  <a:pt x="0" y="3"/>
                </a:lnTo>
                <a:lnTo>
                  <a:pt x="2" y="5"/>
                </a:lnTo>
                <a:lnTo>
                  <a:pt x="8" y="5"/>
                </a:lnTo>
                <a:lnTo>
                  <a:pt x="6" y="2"/>
                </a:lnTo>
                <a:lnTo>
                  <a:pt x="6" y="0"/>
                </a:lnTo>
                <a:close/>
              </a:path>
            </a:pathLst>
          </a:custGeom>
          <a:solidFill>
            <a:srgbClr val="EAEAEA"/>
          </a:solidFill>
          <a:ln w="2520">
            <a:solidFill>
              <a:srgbClr val="C0C0C0"/>
            </a:solidFill>
            <a:round/>
            <a:headEnd/>
            <a:tailEnd/>
          </a:ln>
        </p:spPr>
        <p:txBody>
          <a:bodyPr wrap="none" anchor="ctr"/>
          <a:lstStyle/>
          <a:p>
            <a:endParaRPr lang="en-US"/>
          </a:p>
        </p:txBody>
      </p:sp>
      <p:sp>
        <p:nvSpPr>
          <p:cNvPr id="30981" name="Freeform 263"/>
          <p:cNvSpPr>
            <a:spLocks noChangeArrowheads="1"/>
          </p:cNvSpPr>
          <p:nvPr/>
        </p:nvSpPr>
        <p:spPr bwMode="auto">
          <a:xfrm>
            <a:off x="7570788" y="3036888"/>
            <a:ext cx="3175" cy="9525"/>
          </a:xfrm>
          <a:custGeom>
            <a:avLst/>
            <a:gdLst>
              <a:gd name="T0" fmla="*/ 2147483647 w 2"/>
              <a:gd name="T1" fmla="*/ 0 h 6"/>
              <a:gd name="T2" fmla="*/ 0 w 2"/>
              <a:gd name="T3" fmla="*/ 2147483647 h 6"/>
              <a:gd name="T4" fmla="*/ 2147483647 w 2"/>
              <a:gd name="T5" fmla="*/ 2147483647 h 6"/>
              <a:gd name="T6" fmla="*/ 2147483647 w 2"/>
              <a:gd name="T7" fmla="*/ 2147483647 h 6"/>
              <a:gd name="T8" fmla="*/ 2147483647 w 2"/>
              <a:gd name="T9" fmla="*/ 0 h 6"/>
              <a:gd name="T10" fmla="*/ 0 60000 65536"/>
              <a:gd name="T11" fmla="*/ 0 60000 65536"/>
              <a:gd name="T12" fmla="*/ 0 60000 65536"/>
              <a:gd name="T13" fmla="*/ 0 60000 65536"/>
              <a:gd name="T14" fmla="*/ 0 60000 65536"/>
              <a:gd name="T15" fmla="*/ 0 w 2"/>
              <a:gd name="T16" fmla="*/ 0 h 6"/>
              <a:gd name="T17" fmla="*/ 2 w 2"/>
              <a:gd name="T18" fmla="*/ 6 h 6"/>
            </a:gdLst>
            <a:ahLst/>
            <a:cxnLst>
              <a:cxn ang="T10">
                <a:pos x="T0" y="T1"/>
              </a:cxn>
              <a:cxn ang="T11">
                <a:pos x="T2" y="T3"/>
              </a:cxn>
              <a:cxn ang="T12">
                <a:pos x="T4" y="T5"/>
              </a:cxn>
              <a:cxn ang="T13">
                <a:pos x="T6" y="T7"/>
              </a:cxn>
              <a:cxn ang="T14">
                <a:pos x="T8" y="T9"/>
              </a:cxn>
            </a:cxnLst>
            <a:rect l="T15" t="T16" r="T17" b="T18"/>
            <a:pathLst>
              <a:path w="2" h="6">
                <a:moveTo>
                  <a:pt x="2" y="0"/>
                </a:moveTo>
                <a:lnTo>
                  <a:pt x="0" y="4"/>
                </a:lnTo>
                <a:lnTo>
                  <a:pt x="2" y="6"/>
                </a:lnTo>
                <a:lnTo>
                  <a:pt x="2" y="2"/>
                </a:lnTo>
                <a:lnTo>
                  <a:pt x="2" y="0"/>
                </a:lnTo>
                <a:close/>
              </a:path>
            </a:pathLst>
          </a:custGeom>
          <a:solidFill>
            <a:srgbClr val="EAEAEA"/>
          </a:solidFill>
          <a:ln w="2520">
            <a:solidFill>
              <a:srgbClr val="C0C0C0"/>
            </a:solidFill>
            <a:round/>
            <a:headEnd/>
            <a:tailEnd/>
          </a:ln>
        </p:spPr>
        <p:txBody>
          <a:bodyPr wrap="none" anchor="ctr"/>
          <a:lstStyle/>
          <a:p>
            <a:endParaRPr lang="en-US"/>
          </a:p>
        </p:txBody>
      </p:sp>
      <p:sp>
        <p:nvSpPr>
          <p:cNvPr id="30982" name="Freeform 264"/>
          <p:cNvSpPr>
            <a:spLocks noChangeArrowheads="1"/>
          </p:cNvSpPr>
          <p:nvPr/>
        </p:nvSpPr>
        <p:spPr bwMode="auto">
          <a:xfrm>
            <a:off x="7670800" y="3043238"/>
            <a:ext cx="6350" cy="9525"/>
          </a:xfrm>
          <a:custGeom>
            <a:avLst/>
            <a:gdLst>
              <a:gd name="T0" fmla="*/ 0 w 4"/>
              <a:gd name="T1" fmla="*/ 0 h 6"/>
              <a:gd name="T2" fmla="*/ 0 w 4"/>
              <a:gd name="T3" fmla="*/ 2147483647 h 6"/>
              <a:gd name="T4" fmla="*/ 2147483647 w 4"/>
              <a:gd name="T5" fmla="*/ 2147483647 h 6"/>
              <a:gd name="T6" fmla="*/ 2147483647 w 4"/>
              <a:gd name="T7" fmla="*/ 2147483647 h 6"/>
              <a:gd name="T8" fmla="*/ 2147483647 w 4"/>
              <a:gd name="T9" fmla="*/ 2147483647 h 6"/>
              <a:gd name="T10" fmla="*/ 2147483647 w 4"/>
              <a:gd name="T11" fmla="*/ 0 h 6"/>
              <a:gd name="T12" fmla="*/ 0 w 4"/>
              <a:gd name="T13" fmla="*/ 0 h 6"/>
              <a:gd name="T14" fmla="*/ 0 60000 65536"/>
              <a:gd name="T15" fmla="*/ 0 60000 65536"/>
              <a:gd name="T16" fmla="*/ 0 60000 65536"/>
              <a:gd name="T17" fmla="*/ 0 60000 65536"/>
              <a:gd name="T18" fmla="*/ 0 60000 65536"/>
              <a:gd name="T19" fmla="*/ 0 60000 65536"/>
              <a:gd name="T20" fmla="*/ 0 60000 65536"/>
              <a:gd name="T21" fmla="*/ 0 w 4"/>
              <a:gd name="T22" fmla="*/ 0 h 6"/>
              <a:gd name="T23" fmla="*/ 4 w 4"/>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6">
                <a:moveTo>
                  <a:pt x="0" y="0"/>
                </a:moveTo>
                <a:lnTo>
                  <a:pt x="0" y="2"/>
                </a:lnTo>
                <a:lnTo>
                  <a:pt x="4" y="6"/>
                </a:lnTo>
                <a:lnTo>
                  <a:pt x="4" y="4"/>
                </a:lnTo>
                <a:lnTo>
                  <a:pt x="4" y="2"/>
                </a:lnTo>
                <a:lnTo>
                  <a:pt x="4" y="0"/>
                </a:lnTo>
                <a:lnTo>
                  <a:pt x="0" y="0"/>
                </a:lnTo>
                <a:close/>
              </a:path>
            </a:pathLst>
          </a:custGeom>
          <a:solidFill>
            <a:srgbClr val="EAEAEA"/>
          </a:solidFill>
          <a:ln w="2520">
            <a:solidFill>
              <a:srgbClr val="C0C0C0"/>
            </a:solidFill>
            <a:round/>
            <a:headEnd/>
            <a:tailEnd/>
          </a:ln>
        </p:spPr>
        <p:txBody>
          <a:bodyPr wrap="none" anchor="ctr"/>
          <a:lstStyle/>
          <a:p>
            <a:endParaRPr lang="en-US"/>
          </a:p>
        </p:txBody>
      </p:sp>
      <p:sp>
        <p:nvSpPr>
          <p:cNvPr id="30983" name="Freeform 265"/>
          <p:cNvSpPr>
            <a:spLocks noChangeArrowheads="1"/>
          </p:cNvSpPr>
          <p:nvPr/>
        </p:nvSpPr>
        <p:spPr bwMode="auto">
          <a:xfrm>
            <a:off x="7599363" y="3052763"/>
            <a:ext cx="6350" cy="6350"/>
          </a:xfrm>
          <a:custGeom>
            <a:avLst/>
            <a:gdLst>
              <a:gd name="T0" fmla="*/ 0 w 4"/>
              <a:gd name="T1" fmla="*/ 0 h 4"/>
              <a:gd name="T2" fmla="*/ 2147483647 w 4"/>
              <a:gd name="T3" fmla="*/ 2147483647 h 4"/>
              <a:gd name="T4" fmla="*/ 2147483647 w 4"/>
              <a:gd name="T5" fmla="*/ 2147483647 h 4"/>
              <a:gd name="T6" fmla="*/ 2147483647 w 4"/>
              <a:gd name="T7" fmla="*/ 2147483647 h 4"/>
              <a:gd name="T8" fmla="*/ 2147483647 w 4"/>
              <a:gd name="T9" fmla="*/ 2147483647 h 4"/>
              <a:gd name="T10" fmla="*/ 0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0" y="0"/>
                </a:moveTo>
                <a:lnTo>
                  <a:pt x="2" y="4"/>
                </a:lnTo>
                <a:lnTo>
                  <a:pt x="4" y="4"/>
                </a:lnTo>
                <a:lnTo>
                  <a:pt x="2" y="2"/>
                </a:lnTo>
                <a:lnTo>
                  <a:pt x="0" y="0"/>
                </a:lnTo>
                <a:close/>
              </a:path>
            </a:pathLst>
          </a:custGeom>
          <a:solidFill>
            <a:srgbClr val="EAEAEA"/>
          </a:solidFill>
          <a:ln w="2520">
            <a:solidFill>
              <a:srgbClr val="C0C0C0"/>
            </a:solidFill>
            <a:round/>
            <a:headEnd/>
            <a:tailEnd/>
          </a:ln>
        </p:spPr>
        <p:txBody>
          <a:bodyPr wrap="none" anchor="ctr"/>
          <a:lstStyle/>
          <a:p>
            <a:endParaRPr lang="en-US"/>
          </a:p>
        </p:txBody>
      </p:sp>
      <p:sp>
        <p:nvSpPr>
          <p:cNvPr id="30984" name="Freeform 266"/>
          <p:cNvSpPr>
            <a:spLocks noChangeArrowheads="1"/>
          </p:cNvSpPr>
          <p:nvPr/>
        </p:nvSpPr>
        <p:spPr bwMode="auto">
          <a:xfrm>
            <a:off x="5091113" y="3446463"/>
            <a:ext cx="282575" cy="209550"/>
          </a:xfrm>
          <a:custGeom>
            <a:avLst/>
            <a:gdLst>
              <a:gd name="T0" fmla="*/ 2147483647 w 166"/>
              <a:gd name="T1" fmla="*/ 2147483647 h 132"/>
              <a:gd name="T2" fmla="*/ 2147483647 w 166"/>
              <a:gd name="T3" fmla="*/ 2147483647 h 132"/>
              <a:gd name="T4" fmla="*/ 2147483647 w 166"/>
              <a:gd name="T5" fmla="*/ 2147483647 h 132"/>
              <a:gd name="T6" fmla="*/ 2147483647 w 166"/>
              <a:gd name="T7" fmla="*/ 0 h 132"/>
              <a:gd name="T8" fmla="*/ 2147483647 w 166"/>
              <a:gd name="T9" fmla="*/ 2147483647 h 132"/>
              <a:gd name="T10" fmla="*/ 2147483647 w 166"/>
              <a:gd name="T11" fmla="*/ 2147483647 h 132"/>
              <a:gd name="T12" fmla="*/ 2147483647 w 166"/>
              <a:gd name="T13" fmla="*/ 2147483647 h 132"/>
              <a:gd name="T14" fmla="*/ 2147483647 w 166"/>
              <a:gd name="T15" fmla="*/ 2147483647 h 132"/>
              <a:gd name="T16" fmla="*/ 2147483647 w 166"/>
              <a:gd name="T17" fmla="*/ 2147483647 h 132"/>
              <a:gd name="T18" fmla="*/ 2147483647 w 166"/>
              <a:gd name="T19" fmla="*/ 2147483647 h 132"/>
              <a:gd name="T20" fmla="*/ 2147483647 w 166"/>
              <a:gd name="T21" fmla="*/ 2147483647 h 132"/>
              <a:gd name="T22" fmla="*/ 0 w 166"/>
              <a:gd name="T23" fmla="*/ 2147483647 h 132"/>
              <a:gd name="T24" fmla="*/ 2147483647 w 166"/>
              <a:gd name="T25" fmla="*/ 2147483647 h 132"/>
              <a:gd name="T26" fmla="*/ 2147483647 w 166"/>
              <a:gd name="T27" fmla="*/ 2147483647 h 132"/>
              <a:gd name="T28" fmla="*/ 2147483647 w 166"/>
              <a:gd name="T29" fmla="*/ 2147483647 h 132"/>
              <a:gd name="T30" fmla="*/ 2147483647 w 166"/>
              <a:gd name="T31" fmla="*/ 2147483647 h 132"/>
              <a:gd name="T32" fmla="*/ 2147483647 w 166"/>
              <a:gd name="T33" fmla="*/ 2147483647 h 132"/>
              <a:gd name="T34" fmla="*/ 2147483647 w 166"/>
              <a:gd name="T35" fmla="*/ 2147483647 h 132"/>
              <a:gd name="T36" fmla="*/ 2147483647 w 166"/>
              <a:gd name="T37" fmla="*/ 2147483647 h 132"/>
              <a:gd name="T38" fmla="*/ 2147483647 w 166"/>
              <a:gd name="T39" fmla="*/ 2147483647 h 132"/>
              <a:gd name="T40" fmla="*/ 2147483647 w 166"/>
              <a:gd name="T41" fmla="*/ 2147483647 h 132"/>
              <a:gd name="T42" fmla="*/ 2147483647 w 166"/>
              <a:gd name="T43" fmla="*/ 2147483647 h 132"/>
              <a:gd name="T44" fmla="*/ 2147483647 w 166"/>
              <a:gd name="T45" fmla="*/ 2147483647 h 132"/>
              <a:gd name="T46" fmla="*/ 2147483647 w 166"/>
              <a:gd name="T47" fmla="*/ 2147483647 h 132"/>
              <a:gd name="T48" fmla="*/ 2147483647 w 166"/>
              <a:gd name="T49" fmla="*/ 2147483647 h 132"/>
              <a:gd name="T50" fmla="*/ 2147483647 w 166"/>
              <a:gd name="T51" fmla="*/ 2147483647 h 132"/>
              <a:gd name="T52" fmla="*/ 2147483647 w 166"/>
              <a:gd name="T53" fmla="*/ 2147483647 h 132"/>
              <a:gd name="T54" fmla="*/ 2147483647 w 166"/>
              <a:gd name="T55" fmla="*/ 2147483647 h 132"/>
              <a:gd name="T56" fmla="*/ 2147483647 w 166"/>
              <a:gd name="T57" fmla="*/ 2147483647 h 132"/>
              <a:gd name="T58" fmla="*/ 2147483647 w 166"/>
              <a:gd name="T59" fmla="*/ 2147483647 h 132"/>
              <a:gd name="T60" fmla="*/ 2147483647 w 166"/>
              <a:gd name="T61" fmla="*/ 2147483647 h 132"/>
              <a:gd name="T62" fmla="*/ 2147483647 w 166"/>
              <a:gd name="T63" fmla="*/ 2147483647 h 132"/>
              <a:gd name="T64" fmla="*/ 2147483647 w 166"/>
              <a:gd name="T65" fmla="*/ 2147483647 h 132"/>
              <a:gd name="T66" fmla="*/ 2147483647 w 166"/>
              <a:gd name="T67" fmla="*/ 2147483647 h 132"/>
              <a:gd name="T68" fmla="*/ 2147483647 w 166"/>
              <a:gd name="T69" fmla="*/ 2147483647 h 132"/>
              <a:gd name="T70" fmla="*/ 2147483647 w 166"/>
              <a:gd name="T71" fmla="*/ 2147483647 h 132"/>
              <a:gd name="T72" fmla="*/ 2147483647 w 166"/>
              <a:gd name="T73" fmla="*/ 2147483647 h 132"/>
              <a:gd name="T74" fmla="*/ 2147483647 w 166"/>
              <a:gd name="T75" fmla="*/ 2147483647 h 132"/>
              <a:gd name="T76" fmla="*/ 2147483647 w 166"/>
              <a:gd name="T77" fmla="*/ 2147483647 h 132"/>
              <a:gd name="T78" fmla="*/ 2147483647 w 166"/>
              <a:gd name="T79" fmla="*/ 2147483647 h 132"/>
              <a:gd name="T80" fmla="*/ 2147483647 w 166"/>
              <a:gd name="T81" fmla="*/ 2147483647 h 132"/>
              <a:gd name="T82" fmla="*/ 2147483647 w 166"/>
              <a:gd name="T83" fmla="*/ 2147483647 h 132"/>
              <a:gd name="T84" fmla="*/ 2147483647 w 166"/>
              <a:gd name="T85" fmla="*/ 2147483647 h 132"/>
              <a:gd name="T86" fmla="*/ 2147483647 w 166"/>
              <a:gd name="T87" fmla="*/ 2147483647 h 132"/>
              <a:gd name="T88" fmla="*/ 2147483647 w 166"/>
              <a:gd name="T89" fmla="*/ 2147483647 h 132"/>
              <a:gd name="T90" fmla="*/ 2147483647 w 166"/>
              <a:gd name="T91" fmla="*/ 2147483647 h 132"/>
              <a:gd name="T92" fmla="*/ 2147483647 w 166"/>
              <a:gd name="T93" fmla="*/ 2147483647 h 1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6"/>
              <a:gd name="T142" fmla="*/ 0 h 132"/>
              <a:gd name="T143" fmla="*/ 166 w 166"/>
              <a:gd name="T144" fmla="*/ 132 h 1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6" h="132">
                <a:moveTo>
                  <a:pt x="86" y="7"/>
                </a:moveTo>
                <a:lnTo>
                  <a:pt x="82" y="9"/>
                </a:lnTo>
                <a:lnTo>
                  <a:pt x="76" y="9"/>
                </a:lnTo>
                <a:lnTo>
                  <a:pt x="71" y="5"/>
                </a:lnTo>
                <a:lnTo>
                  <a:pt x="67" y="3"/>
                </a:lnTo>
                <a:lnTo>
                  <a:pt x="61" y="3"/>
                </a:lnTo>
                <a:lnTo>
                  <a:pt x="57" y="1"/>
                </a:lnTo>
                <a:lnTo>
                  <a:pt x="51" y="0"/>
                </a:lnTo>
                <a:lnTo>
                  <a:pt x="49" y="3"/>
                </a:lnTo>
                <a:lnTo>
                  <a:pt x="47" y="5"/>
                </a:lnTo>
                <a:lnTo>
                  <a:pt x="47" y="13"/>
                </a:lnTo>
                <a:lnTo>
                  <a:pt x="46" y="19"/>
                </a:lnTo>
                <a:lnTo>
                  <a:pt x="38" y="26"/>
                </a:lnTo>
                <a:lnTo>
                  <a:pt x="40" y="30"/>
                </a:lnTo>
                <a:lnTo>
                  <a:pt x="30" y="38"/>
                </a:lnTo>
                <a:lnTo>
                  <a:pt x="24" y="36"/>
                </a:lnTo>
                <a:lnTo>
                  <a:pt x="23" y="38"/>
                </a:lnTo>
                <a:lnTo>
                  <a:pt x="17" y="36"/>
                </a:lnTo>
                <a:lnTo>
                  <a:pt x="13" y="42"/>
                </a:lnTo>
                <a:lnTo>
                  <a:pt x="13" y="46"/>
                </a:lnTo>
                <a:lnTo>
                  <a:pt x="7" y="46"/>
                </a:lnTo>
                <a:lnTo>
                  <a:pt x="3" y="48"/>
                </a:lnTo>
                <a:lnTo>
                  <a:pt x="1" y="53"/>
                </a:lnTo>
                <a:lnTo>
                  <a:pt x="0" y="63"/>
                </a:lnTo>
                <a:lnTo>
                  <a:pt x="1" y="65"/>
                </a:lnTo>
                <a:lnTo>
                  <a:pt x="5" y="69"/>
                </a:lnTo>
                <a:lnTo>
                  <a:pt x="0" y="73"/>
                </a:lnTo>
                <a:lnTo>
                  <a:pt x="1" y="78"/>
                </a:lnTo>
                <a:lnTo>
                  <a:pt x="5" y="84"/>
                </a:lnTo>
                <a:lnTo>
                  <a:pt x="9" y="90"/>
                </a:lnTo>
                <a:lnTo>
                  <a:pt x="9" y="97"/>
                </a:lnTo>
                <a:lnTo>
                  <a:pt x="9" y="101"/>
                </a:lnTo>
                <a:lnTo>
                  <a:pt x="21" y="101"/>
                </a:lnTo>
                <a:lnTo>
                  <a:pt x="24" y="105"/>
                </a:lnTo>
                <a:lnTo>
                  <a:pt x="24" y="109"/>
                </a:lnTo>
                <a:lnTo>
                  <a:pt x="11" y="124"/>
                </a:lnTo>
                <a:lnTo>
                  <a:pt x="23" y="132"/>
                </a:lnTo>
                <a:lnTo>
                  <a:pt x="28" y="130"/>
                </a:lnTo>
                <a:lnTo>
                  <a:pt x="32" y="130"/>
                </a:lnTo>
                <a:lnTo>
                  <a:pt x="44" y="130"/>
                </a:lnTo>
                <a:lnTo>
                  <a:pt x="49" y="132"/>
                </a:lnTo>
                <a:lnTo>
                  <a:pt x="51" y="126"/>
                </a:lnTo>
                <a:lnTo>
                  <a:pt x="59" y="126"/>
                </a:lnTo>
                <a:lnTo>
                  <a:pt x="59" y="120"/>
                </a:lnTo>
                <a:lnTo>
                  <a:pt x="61" y="115"/>
                </a:lnTo>
                <a:lnTo>
                  <a:pt x="67" y="111"/>
                </a:lnTo>
                <a:lnTo>
                  <a:pt x="76" y="99"/>
                </a:lnTo>
                <a:lnTo>
                  <a:pt x="80" y="101"/>
                </a:lnTo>
                <a:lnTo>
                  <a:pt x="82" y="99"/>
                </a:lnTo>
                <a:lnTo>
                  <a:pt x="84" y="97"/>
                </a:lnTo>
                <a:lnTo>
                  <a:pt x="80" y="92"/>
                </a:lnTo>
                <a:lnTo>
                  <a:pt x="86" y="88"/>
                </a:lnTo>
                <a:lnTo>
                  <a:pt x="90" y="84"/>
                </a:lnTo>
                <a:lnTo>
                  <a:pt x="92" y="86"/>
                </a:lnTo>
                <a:lnTo>
                  <a:pt x="97" y="88"/>
                </a:lnTo>
                <a:lnTo>
                  <a:pt x="103" y="88"/>
                </a:lnTo>
                <a:lnTo>
                  <a:pt x="103" y="82"/>
                </a:lnTo>
                <a:lnTo>
                  <a:pt x="103" y="76"/>
                </a:lnTo>
                <a:lnTo>
                  <a:pt x="109" y="73"/>
                </a:lnTo>
                <a:lnTo>
                  <a:pt x="109" y="65"/>
                </a:lnTo>
                <a:lnTo>
                  <a:pt x="105" y="61"/>
                </a:lnTo>
                <a:lnTo>
                  <a:pt x="107" y="55"/>
                </a:lnTo>
                <a:lnTo>
                  <a:pt x="113" y="57"/>
                </a:lnTo>
                <a:lnTo>
                  <a:pt x="118" y="55"/>
                </a:lnTo>
                <a:lnTo>
                  <a:pt x="120" y="48"/>
                </a:lnTo>
                <a:lnTo>
                  <a:pt x="118" y="44"/>
                </a:lnTo>
                <a:lnTo>
                  <a:pt x="122" y="40"/>
                </a:lnTo>
                <a:lnTo>
                  <a:pt x="122" y="32"/>
                </a:lnTo>
                <a:lnTo>
                  <a:pt x="136" y="25"/>
                </a:lnTo>
                <a:lnTo>
                  <a:pt x="143" y="23"/>
                </a:lnTo>
                <a:lnTo>
                  <a:pt x="153" y="19"/>
                </a:lnTo>
                <a:lnTo>
                  <a:pt x="161" y="19"/>
                </a:lnTo>
                <a:lnTo>
                  <a:pt x="165" y="19"/>
                </a:lnTo>
                <a:lnTo>
                  <a:pt x="166" y="17"/>
                </a:lnTo>
                <a:lnTo>
                  <a:pt x="166" y="11"/>
                </a:lnTo>
                <a:lnTo>
                  <a:pt x="159" y="13"/>
                </a:lnTo>
                <a:lnTo>
                  <a:pt x="149" y="11"/>
                </a:lnTo>
                <a:lnTo>
                  <a:pt x="143" y="11"/>
                </a:lnTo>
                <a:lnTo>
                  <a:pt x="136" y="17"/>
                </a:lnTo>
                <a:lnTo>
                  <a:pt x="132" y="17"/>
                </a:lnTo>
                <a:lnTo>
                  <a:pt x="128" y="23"/>
                </a:lnTo>
                <a:lnTo>
                  <a:pt x="122" y="26"/>
                </a:lnTo>
                <a:lnTo>
                  <a:pt x="117" y="28"/>
                </a:lnTo>
                <a:lnTo>
                  <a:pt x="111" y="23"/>
                </a:lnTo>
                <a:lnTo>
                  <a:pt x="113" y="15"/>
                </a:lnTo>
                <a:lnTo>
                  <a:pt x="115" y="9"/>
                </a:lnTo>
                <a:lnTo>
                  <a:pt x="111" y="5"/>
                </a:lnTo>
                <a:lnTo>
                  <a:pt x="109" y="1"/>
                </a:lnTo>
                <a:lnTo>
                  <a:pt x="105" y="0"/>
                </a:lnTo>
                <a:lnTo>
                  <a:pt x="103" y="3"/>
                </a:lnTo>
                <a:lnTo>
                  <a:pt x="99" y="5"/>
                </a:lnTo>
                <a:lnTo>
                  <a:pt x="94" y="7"/>
                </a:lnTo>
                <a:lnTo>
                  <a:pt x="90" y="7"/>
                </a:lnTo>
                <a:lnTo>
                  <a:pt x="86" y="7"/>
                </a:lnTo>
                <a:close/>
              </a:path>
            </a:pathLst>
          </a:custGeom>
          <a:solidFill>
            <a:srgbClr val="EAEAEA"/>
          </a:solidFill>
          <a:ln w="2520">
            <a:solidFill>
              <a:srgbClr val="C0C0C0"/>
            </a:solidFill>
            <a:round/>
            <a:headEnd/>
            <a:tailEnd/>
          </a:ln>
        </p:spPr>
        <p:txBody>
          <a:bodyPr wrap="none" anchor="ctr"/>
          <a:lstStyle/>
          <a:p>
            <a:endParaRPr lang="en-US"/>
          </a:p>
        </p:txBody>
      </p:sp>
      <p:sp>
        <p:nvSpPr>
          <p:cNvPr id="30985" name="Freeform 267"/>
          <p:cNvSpPr>
            <a:spLocks noChangeArrowheads="1"/>
          </p:cNvSpPr>
          <p:nvPr/>
        </p:nvSpPr>
        <p:spPr bwMode="auto">
          <a:xfrm>
            <a:off x="158750" y="2692400"/>
            <a:ext cx="61913" cy="33338"/>
          </a:xfrm>
          <a:custGeom>
            <a:avLst/>
            <a:gdLst>
              <a:gd name="T0" fmla="*/ 2147483647 w 36"/>
              <a:gd name="T1" fmla="*/ 0 h 21"/>
              <a:gd name="T2" fmla="*/ 2147483647 w 36"/>
              <a:gd name="T3" fmla="*/ 2147483647 h 21"/>
              <a:gd name="T4" fmla="*/ 2147483647 w 36"/>
              <a:gd name="T5" fmla="*/ 2147483647 h 21"/>
              <a:gd name="T6" fmla="*/ 2147483647 w 36"/>
              <a:gd name="T7" fmla="*/ 2147483647 h 21"/>
              <a:gd name="T8" fmla="*/ 0 w 36"/>
              <a:gd name="T9" fmla="*/ 2147483647 h 21"/>
              <a:gd name="T10" fmla="*/ 2147483647 w 36"/>
              <a:gd name="T11" fmla="*/ 2147483647 h 21"/>
              <a:gd name="T12" fmla="*/ 2147483647 w 36"/>
              <a:gd name="T13" fmla="*/ 2147483647 h 21"/>
              <a:gd name="T14" fmla="*/ 2147483647 w 36"/>
              <a:gd name="T15" fmla="*/ 2147483647 h 21"/>
              <a:gd name="T16" fmla="*/ 2147483647 w 36"/>
              <a:gd name="T17" fmla="*/ 2147483647 h 21"/>
              <a:gd name="T18" fmla="*/ 2147483647 w 36"/>
              <a:gd name="T19" fmla="*/ 2147483647 h 21"/>
              <a:gd name="T20" fmla="*/ 2147483647 w 36"/>
              <a:gd name="T21" fmla="*/ 2147483647 h 21"/>
              <a:gd name="T22" fmla="*/ 2147483647 w 36"/>
              <a:gd name="T23" fmla="*/ 2147483647 h 21"/>
              <a:gd name="T24" fmla="*/ 2147483647 w 36"/>
              <a:gd name="T25" fmla="*/ 2147483647 h 21"/>
              <a:gd name="T26" fmla="*/ 2147483647 w 36"/>
              <a:gd name="T27" fmla="*/ 2147483647 h 21"/>
              <a:gd name="T28" fmla="*/ 2147483647 w 36"/>
              <a:gd name="T29" fmla="*/ 2147483647 h 21"/>
              <a:gd name="T30" fmla="*/ 2147483647 w 36"/>
              <a:gd name="T31" fmla="*/ 2147483647 h 21"/>
              <a:gd name="T32" fmla="*/ 2147483647 w 36"/>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1"/>
              <a:gd name="T53" fmla="*/ 36 w 36"/>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1">
                <a:moveTo>
                  <a:pt x="15" y="0"/>
                </a:moveTo>
                <a:lnTo>
                  <a:pt x="15" y="4"/>
                </a:lnTo>
                <a:lnTo>
                  <a:pt x="7" y="4"/>
                </a:lnTo>
                <a:lnTo>
                  <a:pt x="2" y="4"/>
                </a:lnTo>
                <a:lnTo>
                  <a:pt x="0" y="12"/>
                </a:lnTo>
                <a:lnTo>
                  <a:pt x="7" y="10"/>
                </a:lnTo>
                <a:lnTo>
                  <a:pt x="15" y="10"/>
                </a:lnTo>
                <a:lnTo>
                  <a:pt x="21" y="12"/>
                </a:lnTo>
                <a:lnTo>
                  <a:pt x="28" y="15"/>
                </a:lnTo>
                <a:lnTo>
                  <a:pt x="28" y="17"/>
                </a:lnTo>
                <a:lnTo>
                  <a:pt x="30" y="21"/>
                </a:lnTo>
                <a:lnTo>
                  <a:pt x="32" y="15"/>
                </a:lnTo>
                <a:lnTo>
                  <a:pt x="36" y="12"/>
                </a:lnTo>
                <a:lnTo>
                  <a:pt x="30" y="12"/>
                </a:lnTo>
                <a:lnTo>
                  <a:pt x="26" y="12"/>
                </a:lnTo>
                <a:lnTo>
                  <a:pt x="21" y="6"/>
                </a:lnTo>
                <a:lnTo>
                  <a:pt x="15" y="0"/>
                </a:lnTo>
                <a:close/>
              </a:path>
            </a:pathLst>
          </a:custGeom>
          <a:solidFill>
            <a:srgbClr val="EAEAEA"/>
          </a:solidFill>
          <a:ln w="2520">
            <a:solidFill>
              <a:srgbClr val="C0C0C0"/>
            </a:solidFill>
            <a:round/>
            <a:headEnd/>
            <a:tailEnd/>
          </a:ln>
        </p:spPr>
        <p:txBody>
          <a:bodyPr wrap="none" anchor="ctr"/>
          <a:lstStyle/>
          <a:p>
            <a:endParaRPr lang="en-US"/>
          </a:p>
        </p:txBody>
      </p:sp>
      <p:sp>
        <p:nvSpPr>
          <p:cNvPr id="30986" name="Freeform 268"/>
          <p:cNvSpPr>
            <a:spLocks noChangeArrowheads="1"/>
          </p:cNvSpPr>
          <p:nvPr/>
        </p:nvSpPr>
        <p:spPr bwMode="auto">
          <a:xfrm>
            <a:off x="250825" y="2811463"/>
            <a:ext cx="36513" cy="17462"/>
          </a:xfrm>
          <a:custGeom>
            <a:avLst/>
            <a:gdLst>
              <a:gd name="T0" fmla="*/ 2147483647 w 21"/>
              <a:gd name="T1" fmla="*/ 0 h 11"/>
              <a:gd name="T2" fmla="*/ 2147483647 w 21"/>
              <a:gd name="T3" fmla="*/ 2147483647 h 11"/>
              <a:gd name="T4" fmla="*/ 2147483647 w 21"/>
              <a:gd name="T5" fmla="*/ 2147483647 h 11"/>
              <a:gd name="T6" fmla="*/ 2147483647 w 21"/>
              <a:gd name="T7" fmla="*/ 2147483647 h 11"/>
              <a:gd name="T8" fmla="*/ 2147483647 w 21"/>
              <a:gd name="T9" fmla="*/ 2147483647 h 11"/>
              <a:gd name="T10" fmla="*/ 0 w 21"/>
              <a:gd name="T11" fmla="*/ 2147483647 h 11"/>
              <a:gd name="T12" fmla="*/ 2147483647 w 21"/>
              <a:gd name="T13" fmla="*/ 2147483647 h 11"/>
              <a:gd name="T14" fmla="*/ 2147483647 w 21"/>
              <a:gd name="T15" fmla="*/ 2147483647 h 11"/>
              <a:gd name="T16" fmla="*/ 2147483647 w 21"/>
              <a:gd name="T17" fmla="*/ 2147483647 h 11"/>
              <a:gd name="T18" fmla="*/ 2147483647 w 21"/>
              <a:gd name="T19" fmla="*/ 2147483647 h 11"/>
              <a:gd name="T20" fmla="*/ 2147483647 w 21"/>
              <a:gd name="T21" fmla="*/ 2147483647 h 11"/>
              <a:gd name="T22" fmla="*/ 2147483647 w 21"/>
              <a:gd name="T23" fmla="*/ 2147483647 h 11"/>
              <a:gd name="T24" fmla="*/ 2147483647 w 21"/>
              <a:gd name="T25" fmla="*/ 0 h 11"/>
              <a:gd name="T26" fmla="*/ 2147483647 w 21"/>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11"/>
              <a:gd name="T44" fmla="*/ 21 w 21"/>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11">
                <a:moveTo>
                  <a:pt x="14" y="0"/>
                </a:moveTo>
                <a:lnTo>
                  <a:pt x="10" y="4"/>
                </a:lnTo>
                <a:lnTo>
                  <a:pt x="6" y="4"/>
                </a:lnTo>
                <a:lnTo>
                  <a:pt x="4" y="2"/>
                </a:lnTo>
                <a:lnTo>
                  <a:pt x="2" y="4"/>
                </a:lnTo>
                <a:lnTo>
                  <a:pt x="0" y="6"/>
                </a:lnTo>
                <a:lnTo>
                  <a:pt x="4" y="9"/>
                </a:lnTo>
                <a:lnTo>
                  <a:pt x="12" y="11"/>
                </a:lnTo>
                <a:lnTo>
                  <a:pt x="18" y="9"/>
                </a:lnTo>
                <a:lnTo>
                  <a:pt x="21" y="6"/>
                </a:lnTo>
                <a:lnTo>
                  <a:pt x="21" y="4"/>
                </a:lnTo>
                <a:lnTo>
                  <a:pt x="19" y="2"/>
                </a:lnTo>
                <a:lnTo>
                  <a:pt x="18" y="0"/>
                </a:lnTo>
                <a:lnTo>
                  <a:pt x="14" y="0"/>
                </a:lnTo>
                <a:close/>
              </a:path>
            </a:pathLst>
          </a:custGeom>
          <a:solidFill>
            <a:srgbClr val="EAEAEA"/>
          </a:solidFill>
          <a:ln w="2520">
            <a:solidFill>
              <a:srgbClr val="C0C0C0"/>
            </a:solidFill>
            <a:round/>
            <a:headEnd/>
            <a:tailEnd/>
          </a:ln>
        </p:spPr>
        <p:txBody>
          <a:bodyPr wrap="none" anchor="ctr"/>
          <a:lstStyle/>
          <a:p>
            <a:endParaRPr lang="en-US"/>
          </a:p>
        </p:txBody>
      </p:sp>
      <p:sp>
        <p:nvSpPr>
          <p:cNvPr id="30987" name="Freeform 269"/>
          <p:cNvSpPr>
            <a:spLocks noChangeArrowheads="1"/>
          </p:cNvSpPr>
          <p:nvPr/>
        </p:nvSpPr>
        <p:spPr bwMode="auto">
          <a:xfrm>
            <a:off x="674688" y="2814638"/>
            <a:ext cx="11112" cy="11112"/>
          </a:xfrm>
          <a:custGeom>
            <a:avLst/>
            <a:gdLst>
              <a:gd name="T0" fmla="*/ 2147483647 w 6"/>
              <a:gd name="T1" fmla="*/ 0 h 7"/>
              <a:gd name="T2" fmla="*/ 0 w 6"/>
              <a:gd name="T3" fmla="*/ 2147483647 h 7"/>
              <a:gd name="T4" fmla="*/ 0 w 6"/>
              <a:gd name="T5" fmla="*/ 2147483647 h 7"/>
              <a:gd name="T6" fmla="*/ 2147483647 w 6"/>
              <a:gd name="T7" fmla="*/ 2147483647 h 7"/>
              <a:gd name="T8" fmla="*/ 2147483647 w 6"/>
              <a:gd name="T9" fmla="*/ 2147483647 h 7"/>
              <a:gd name="T10" fmla="*/ 2147483647 w 6"/>
              <a:gd name="T11" fmla="*/ 2147483647 h 7"/>
              <a:gd name="T12" fmla="*/ 2147483647 w 6"/>
              <a:gd name="T13" fmla="*/ 0 h 7"/>
              <a:gd name="T14" fmla="*/ 0 60000 65536"/>
              <a:gd name="T15" fmla="*/ 0 60000 65536"/>
              <a:gd name="T16" fmla="*/ 0 60000 65536"/>
              <a:gd name="T17" fmla="*/ 0 60000 65536"/>
              <a:gd name="T18" fmla="*/ 0 60000 65536"/>
              <a:gd name="T19" fmla="*/ 0 60000 65536"/>
              <a:gd name="T20" fmla="*/ 0 60000 65536"/>
              <a:gd name="T21" fmla="*/ 0 w 6"/>
              <a:gd name="T22" fmla="*/ 0 h 7"/>
              <a:gd name="T23" fmla="*/ 6 w 6"/>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7">
                <a:moveTo>
                  <a:pt x="4" y="0"/>
                </a:moveTo>
                <a:lnTo>
                  <a:pt x="0" y="6"/>
                </a:lnTo>
                <a:lnTo>
                  <a:pt x="0" y="7"/>
                </a:lnTo>
                <a:lnTo>
                  <a:pt x="2" y="7"/>
                </a:lnTo>
                <a:lnTo>
                  <a:pt x="6" y="6"/>
                </a:lnTo>
                <a:lnTo>
                  <a:pt x="4" y="2"/>
                </a:lnTo>
                <a:lnTo>
                  <a:pt x="4" y="0"/>
                </a:lnTo>
                <a:close/>
              </a:path>
            </a:pathLst>
          </a:custGeom>
          <a:solidFill>
            <a:srgbClr val="EAEAEA"/>
          </a:solidFill>
          <a:ln w="2520">
            <a:solidFill>
              <a:srgbClr val="C0C0C0"/>
            </a:solidFill>
            <a:round/>
            <a:headEnd/>
            <a:tailEnd/>
          </a:ln>
        </p:spPr>
        <p:txBody>
          <a:bodyPr wrap="none" anchor="ctr"/>
          <a:lstStyle/>
          <a:p>
            <a:endParaRPr lang="en-US"/>
          </a:p>
        </p:txBody>
      </p:sp>
      <p:sp>
        <p:nvSpPr>
          <p:cNvPr id="30988" name="Freeform 270"/>
          <p:cNvSpPr>
            <a:spLocks noChangeArrowheads="1"/>
          </p:cNvSpPr>
          <p:nvPr/>
        </p:nvSpPr>
        <p:spPr bwMode="auto">
          <a:xfrm>
            <a:off x="938213" y="2800350"/>
            <a:ext cx="6350" cy="6350"/>
          </a:xfrm>
          <a:custGeom>
            <a:avLst/>
            <a:gdLst>
              <a:gd name="T0" fmla="*/ 2147483647 w 4"/>
              <a:gd name="T1" fmla="*/ 0 h 4"/>
              <a:gd name="T2" fmla="*/ 2147483647 w 4"/>
              <a:gd name="T3" fmla="*/ 2147483647 h 4"/>
              <a:gd name="T4" fmla="*/ 2147483647 w 4"/>
              <a:gd name="T5" fmla="*/ 2147483647 h 4"/>
              <a:gd name="T6" fmla="*/ 0 w 4"/>
              <a:gd name="T7" fmla="*/ 0 h 4"/>
              <a:gd name="T8" fmla="*/ 2147483647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4" y="2"/>
                </a:lnTo>
                <a:lnTo>
                  <a:pt x="2" y="4"/>
                </a:lnTo>
                <a:lnTo>
                  <a:pt x="0" y="0"/>
                </a:lnTo>
                <a:lnTo>
                  <a:pt x="4" y="0"/>
                </a:lnTo>
                <a:close/>
              </a:path>
            </a:pathLst>
          </a:custGeom>
          <a:solidFill>
            <a:srgbClr val="EAEAEA"/>
          </a:solidFill>
          <a:ln w="2520">
            <a:solidFill>
              <a:srgbClr val="C0C0C0"/>
            </a:solidFill>
            <a:round/>
            <a:headEnd/>
            <a:tailEnd/>
          </a:ln>
        </p:spPr>
        <p:txBody>
          <a:bodyPr wrap="none" anchor="ctr"/>
          <a:lstStyle/>
          <a:p>
            <a:endParaRPr lang="en-US"/>
          </a:p>
        </p:txBody>
      </p:sp>
      <p:sp>
        <p:nvSpPr>
          <p:cNvPr id="30989" name="Freeform 271"/>
          <p:cNvSpPr>
            <a:spLocks noChangeArrowheads="1"/>
          </p:cNvSpPr>
          <p:nvPr/>
        </p:nvSpPr>
        <p:spPr bwMode="auto">
          <a:xfrm>
            <a:off x="912813" y="2808288"/>
            <a:ext cx="12700" cy="12700"/>
          </a:xfrm>
          <a:custGeom>
            <a:avLst/>
            <a:gdLst>
              <a:gd name="T0" fmla="*/ 2147483647 w 8"/>
              <a:gd name="T1" fmla="*/ 0 h 8"/>
              <a:gd name="T2" fmla="*/ 2147483647 w 8"/>
              <a:gd name="T3" fmla="*/ 2147483647 h 8"/>
              <a:gd name="T4" fmla="*/ 2147483647 w 8"/>
              <a:gd name="T5" fmla="*/ 2147483647 h 8"/>
              <a:gd name="T6" fmla="*/ 2147483647 w 8"/>
              <a:gd name="T7" fmla="*/ 2147483647 h 8"/>
              <a:gd name="T8" fmla="*/ 2147483647 w 8"/>
              <a:gd name="T9" fmla="*/ 2147483647 h 8"/>
              <a:gd name="T10" fmla="*/ 0 w 8"/>
              <a:gd name="T11" fmla="*/ 2147483647 h 8"/>
              <a:gd name="T12" fmla="*/ 2147483647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4" y="0"/>
                </a:moveTo>
                <a:lnTo>
                  <a:pt x="6" y="2"/>
                </a:lnTo>
                <a:lnTo>
                  <a:pt x="8" y="4"/>
                </a:lnTo>
                <a:lnTo>
                  <a:pt x="8" y="6"/>
                </a:lnTo>
                <a:lnTo>
                  <a:pt x="2" y="8"/>
                </a:lnTo>
                <a:lnTo>
                  <a:pt x="0" y="2"/>
                </a:lnTo>
                <a:lnTo>
                  <a:pt x="4" y="0"/>
                </a:lnTo>
                <a:close/>
              </a:path>
            </a:pathLst>
          </a:custGeom>
          <a:solidFill>
            <a:srgbClr val="EAEAEA"/>
          </a:solidFill>
          <a:ln w="2520">
            <a:solidFill>
              <a:srgbClr val="C0C0C0"/>
            </a:solidFill>
            <a:round/>
            <a:headEnd/>
            <a:tailEnd/>
          </a:ln>
        </p:spPr>
        <p:txBody>
          <a:bodyPr wrap="none" anchor="ctr"/>
          <a:lstStyle/>
          <a:p>
            <a:endParaRPr lang="en-US"/>
          </a:p>
        </p:txBody>
      </p:sp>
      <p:sp>
        <p:nvSpPr>
          <p:cNvPr id="30990" name="Freeform 272"/>
          <p:cNvSpPr>
            <a:spLocks noChangeArrowheads="1"/>
          </p:cNvSpPr>
          <p:nvPr/>
        </p:nvSpPr>
        <p:spPr bwMode="auto">
          <a:xfrm>
            <a:off x="550863" y="2871788"/>
            <a:ext cx="20637" cy="19050"/>
          </a:xfrm>
          <a:custGeom>
            <a:avLst/>
            <a:gdLst>
              <a:gd name="T0" fmla="*/ 2147483647 w 13"/>
              <a:gd name="T1" fmla="*/ 0 h 12"/>
              <a:gd name="T2" fmla="*/ 2147483647 w 13"/>
              <a:gd name="T3" fmla="*/ 2147483647 h 12"/>
              <a:gd name="T4" fmla="*/ 2147483647 w 13"/>
              <a:gd name="T5" fmla="*/ 2147483647 h 12"/>
              <a:gd name="T6" fmla="*/ 2147483647 w 13"/>
              <a:gd name="T7" fmla="*/ 2147483647 h 12"/>
              <a:gd name="T8" fmla="*/ 0 w 13"/>
              <a:gd name="T9" fmla="*/ 2147483647 h 12"/>
              <a:gd name="T10" fmla="*/ 0 w 13"/>
              <a:gd name="T11" fmla="*/ 2147483647 h 12"/>
              <a:gd name="T12" fmla="*/ 2147483647 w 13"/>
              <a:gd name="T13" fmla="*/ 2147483647 h 12"/>
              <a:gd name="T14" fmla="*/ 2147483647 w 13"/>
              <a:gd name="T15" fmla="*/ 2147483647 h 12"/>
              <a:gd name="T16" fmla="*/ 2147483647 w 13"/>
              <a:gd name="T17" fmla="*/ 2147483647 h 12"/>
              <a:gd name="T18" fmla="*/ 2147483647 w 13"/>
              <a:gd name="T19" fmla="*/ 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2"/>
              <a:gd name="T32" fmla="*/ 13 w 13"/>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2">
                <a:moveTo>
                  <a:pt x="6" y="0"/>
                </a:moveTo>
                <a:lnTo>
                  <a:pt x="4" y="6"/>
                </a:lnTo>
                <a:lnTo>
                  <a:pt x="4" y="8"/>
                </a:lnTo>
                <a:lnTo>
                  <a:pt x="2" y="10"/>
                </a:lnTo>
                <a:lnTo>
                  <a:pt x="0" y="12"/>
                </a:lnTo>
                <a:lnTo>
                  <a:pt x="4" y="12"/>
                </a:lnTo>
                <a:lnTo>
                  <a:pt x="8" y="8"/>
                </a:lnTo>
                <a:lnTo>
                  <a:pt x="13" y="6"/>
                </a:lnTo>
                <a:lnTo>
                  <a:pt x="6" y="0"/>
                </a:lnTo>
                <a:close/>
              </a:path>
            </a:pathLst>
          </a:custGeom>
          <a:solidFill>
            <a:srgbClr val="EAEAEA"/>
          </a:solidFill>
          <a:ln w="2520">
            <a:solidFill>
              <a:srgbClr val="C0C0C0"/>
            </a:solidFill>
            <a:round/>
            <a:headEnd/>
            <a:tailEnd/>
          </a:ln>
        </p:spPr>
        <p:txBody>
          <a:bodyPr wrap="none" anchor="ctr"/>
          <a:lstStyle/>
          <a:p>
            <a:endParaRPr lang="en-US"/>
          </a:p>
        </p:txBody>
      </p:sp>
      <p:sp>
        <p:nvSpPr>
          <p:cNvPr id="30991" name="Freeform 273"/>
          <p:cNvSpPr>
            <a:spLocks noChangeArrowheads="1"/>
          </p:cNvSpPr>
          <p:nvPr/>
        </p:nvSpPr>
        <p:spPr bwMode="auto">
          <a:xfrm>
            <a:off x="955675" y="2836863"/>
            <a:ext cx="19050" cy="36512"/>
          </a:xfrm>
          <a:custGeom>
            <a:avLst/>
            <a:gdLst>
              <a:gd name="T0" fmla="*/ 0 w 11"/>
              <a:gd name="T1" fmla="*/ 0 h 23"/>
              <a:gd name="T2" fmla="*/ 2147483647 w 11"/>
              <a:gd name="T3" fmla="*/ 2147483647 h 23"/>
              <a:gd name="T4" fmla="*/ 2147483647 w 11"/>
              <a:gd name="T5" fmla="*/ 2147483647 h 23"/>
              <a:gd name="T6" fmla="*/ 2147483647 w 11"/>
              <a:gd name="T7" fmla="*/ 2147483647 h 23"/>
              <a:gd name="T8" fmla="*/ 2147483647 w 11"/>
              <a:gd name="T9" fmla="*/ 2147483647 h 23"/>
              <a:gd name="T10" fmla="*/ 2147483647 w 11"/>
              <a:gd name="T11" fmla="*/ 2147483647 h 23"/>
              <a:gd name="T12" fmla="*/ 2147483647 w 11"/>
              <a:gd name="T13" fmla="*/ 2147483647 h 23"/>
              <a:gd name="T14" fmla="*/ 2147483647 w 11"/>
              <a:gd name="T15" fmla="*/ 2147483647 h 23"/>
              <a:gd name="T16" fmla="*/ 2147483647 w 11"/>
              <a:gd name="T17" fmla="*/ 2147483647 h 23"/>
              <a:gd name="T18" fmla="*/ 2147483647 w 11"/>
              <a:gd name="T19" fmla="*/ 0 h 23"/>
              <a:gd name="T20" fmla="*/ 0 w 11"/>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23"/>
              <a:gd name="T35" fmla="*/ 11 w 11"/>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23">
                <a:moveTo>
                  <a:pt x="0" y="0"/>
                </a:moveTo>
                <a:lnTo>
                  <a:pt x="2" y="11"/>
                </a:lnTo>
                <a:lnTo>
                  <a:pt x="6" y="23"/>
                </a:lnTo>
                <a:lnTo>
                  <a:pt x="8" y="21"/>
                </a:lnTo>
                <a:lnTo>
                  <a:pt x="11" y="21"/>
                </a:lnTo>
                <a:lnTo>
                  <a:pt x="11" y="15"/>
                </a:lnTo>
                <a:lnTo>
                  <a:pt x="9" y="9"/>
                </a:lnTo>
                <a:lnTo>
                  <a:pt x="9" y="4"/>
                </a:lnTo>
                <a:lnTo>
                  <a:pt x="8" y="2"/>
                </a:lnTo>
                <a:lnTo>
                  <a:pt x="2" y="0"/>
                </a:lnTo>
                <a:lnTo>
                  <a:pt x="0" y="0"/>
                </a:lnTo>
                <a:close/>
              </a:path>
            </a:pathLst>
          </a:custGeom>
          <a:solidFill>
            <a:srgbClr val="EAEAEA"/>
          </a:solidFill>
          <a:ln w="2520">
            <a:solidFill>
              <a:srgbClr val="C0C0C0"/>
            </a:solidFill>
            <a:round/>
            <a:headEnd/>
            <a:tailEnd/>
          </a:ln>
        </p:spPr>
        <p:txBody>
          <a:bodyPr wrap="none" anchor="ctr"/>
          <a:lstStyle/>
          <a:p>
            <a:endParaRPr lang="en-US"/>
          </a:p>
        </p:txBody>
      </p:sp>
      <p:sp>
        <p:nvSpPr>
          <p:cNvPr id="30992" name="Freeform 274"/>
          <p:cNvSpPr>
            <a:spLocks noChangeArrowheads="1"/>
          </p:cNvSpPr>
          <p:nvPr/>
        </p:nvSpPr>
        <p:spPr bwMode="auto">
          <a:xfrm>
            <a:off x="517525" y="2894013"/>
            <a:ext cx="53975" cy="33337"/>
          </a:xfrm>
          <a:custGeom>
            <a:avLst/>
            <a:gdLst>
              <a:gd name="T0" fmla="*/ 2147483647 w 32"/>
              <a:gd name="T1" fmla="*/ 0 h 21"/>
              <a:gd name="T2" fmla="*/ 2147483647 w 32"/>
              <a:gd name="T3" fmla="*/ 2147483647 h 21"/>
              <a:gd name="T4" fmla="*/ 2147483647 w 32"/>
              <a:gd name="T5" fmla="*/ 2147483647 h 21"/>
              <a:gd name="T6" fmla="*/ 2147483647 w 32"/>
              <a:gd name="T7" fmla="*/ 2147483647 h 21"/>
              <a:gd name="T8" fmla="*/ 2147483647 w 32"/>
              <a:gd name="T9" fmla="*/ 2147483647 h 21"/>
              <a:gd name="T10" fmla="*/ 2147483647 w 32"/>
              <a:gd name="T11" fmla="*/ 2147483647 h 21"/>
              <a:gd name="T12" fmla="*/ 2147483647 w 32"/>
              <a:gd name="T13" fmla="*/ 2147483647 h 21"/>
              <a:gd name="T14" fmla="*/ 0 w 32"/>
              <a:gd name="T15" fmla="*/ 2147483647 h 21"/>
              <a:gd name="T16" fmla="*/ 0 w 32"/>
              <a:gd name="T17" fmla="*/ 2147483647 h 21"/>
              <a:gd name="T18" fmla="*/ 2147483647 w 32"/>
              <a:gd name="T19" fmla="*/ 2147483647 h 21"/>
              <a:gd name="T20" fmla="*/ 2147483647 w 32"/>
              <a:gd name="T21" fmla="*/ 2147483647 h 21"/>
              <a:gd name="T22" fmla="*/ 2147483647 w 32"/>
              <a:gd name="T23" fmla="*/ 2147483647 h 21"/>
              <a:gd name="T24" fmla="*/ 2147483647 w 32"/>
              <a:gd name="T25" fmla="*/ 2147483647 h 21"/>
              <a:gd name="T26" fmla="*/ 2147483647 w 32"/>
              <a:gd name="T27" fmla="*/ 2147483647 h 21"/>
              <a:gd name="T28" fmla="*/ 2147483647 w 32"/>
              <a:gd name="T29" fmla="*/ 2147483647 h 21"/>
              <a:gd name="T30" fmla="*/ 2147483647 w 32"/>
              <a:gd name="T31" fmla="*/ 2147483647 h 21"/>
              <a:gd name="T32" fmla="*/ 2147483647 w 32"/>
              <a:gd name="T33" fmla="*/ 2147483647 h 21"/>
              <a:gd name="T34" fmla="*/ 2147483647 w 32"/>
              <a:gd name="T35" fmla="*/ 2147483647 h 21"/>
              <a:gd name="T36" fmla="*/ 2147483647 w 32"/>
              <a:gd name="T37" fmla="*/ 2147483647 h 21"/>
              <a:gd name="T38" fmla="*/ 2147483647 w 32"/>
              <a:gd name="T39" fmla="*/ 2147483647 h 21"/>
              <a:gd name="T40" fmla="*/ 2147483647 w 32"/>
              <a:gd name="T41" fmla="*/ 2147483647 h 21"/>
              <a:gd name="T42" fmla="*/ 2147483647 w 32"/>
              <a:gd name="T43" fmla="*/ 2147483647 h 21"/>
              <a:gd name="T44" fmla="*/ 2147483647 w 32"/>
              <a:gd name="T45" fmla="*/ 2147483647 h 21"/>
              <a:gd name="T46" fmla="*/ 2147483647 w 32"/>
              <a:gd name="T47" fmla="*/ 2147483647 h 21"/>
              <a:gd name="T48" fmla="*/ 2147483647 w 32"/>
              <a:gd name="T49" fmla="*/ 2147483647 h 21"/>
              <a:gd name="T50" fmla="*/ 2147483647 w 32"/>
              <a:gd name="T51" fmla="*/ 2147483647 h 21"/>
              <a:gd name="T52" fmla="*/ 2147483647 w 32"/>
              <a:gd name="T53" fmla="*/ 2147483647 h 21"/>
              <a:gd name="T54" fmla="*/ 2147483647 w 32"/>
              <a:gd name="T55" fmla="*/ 0 h 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2"/>
              <a:gd name="T85" fmla="*/ 0 h 21"/>
              <a:gd name="T86" fmla="*/ 32 w 32"/>
              <a:gd name="T87" fmla="*/ 21 h 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2" h="21">
                <a:moveTo>
                  <a:pt x="21" y="0"/>
                </a:moveTo>
                <a:lnTo>
                  <a:pt x="21" y="4"/>
                </a:lnTo>
                <a:lnTo>
                  <a:pt x="13" y="2"/>
                </a:lnTo>
                <a:lnTo>
                  <a:pt x="9" y="2"/>
                </a:lnTo>
                <a:lnTo>
                  <a:pt x="9" y="4"/>
                </a:lnTo>
                <a:lnTo>
                  <a:pt x="11" y="7"/>
                </a:lnTo>
                <a:lnTo>
                  <a:pt x="5" y="7"/>
                </a:lnTo>
                <a:lnTo>
                  <a:pt x="0" y="9"/>
                </a:lnTo>
                <a:lnTo>
                  <a:pt x="0" y="15"/>
                </a:lnTo>
                <a:lnTo>
                  <a:pt x="2" y="19"/>
                </a:lnTo>
                <a:lnTo>
                  <a:pt x="5" y="17"/>
                </a:lnTo>
                <a:lnTo>
                  <a:pt x="9" y="17"/>
                </a:lnTo>
                <a:lnTo>
                  <a:pt x="11" y="19"/>
                </a:lnTo>
                <a:lnTo>
                  <a:pt x="15" y="21"/>
                </a:lnTo>
                <a:lnTo>
                  <a:pt x="15" y="19"/>
                </a:lnTo>
                <a:lnTo>
                  <a:pt x="21" y="17"/>
                </a:lnTo>
                <a:lnTo>
                  <a:pt x="19" y="19"/>
                </a:lnTo>
                <a:lnTo>
                  <a:pt x="23" y="21"/>
                </a:lnTo>
                <a:lnTo>
                  <a:pt x="21" y="17"/>
                </a:lnTo>
                <a:lnTo>
                  <a:pt x="21" y="15"/>
                </a:lnTo>
                <a:lnTo>
                  <a:pt x="25" y="15"/>
                </a:lnTo>
                <a:lnTo>
                  <a:pt x="28" y="15"/>
                </a:lnTo>
                <a:lnTo>
                  <a:pt x="25" y="13"/>
                </a:lnTo>
                <a:lnTo>
                  <a:pt x="25" y="11"/>
                </a:lnTo>
                <a:lnTo>
                  <a:pt x="27" y="11"/>
                </a:lnTo>
                <a:lnTo>
                  <a:pt x="32" y="11"/>
                </a:lnTo>
                <a:lnTo>
                  <a:pt x="27" y="5"/>
                </a:lnTo>
                <a:lnTo>
                  <a:pt x="21" y="0"/>
                </a:lnTo>
                <a:close/>
              </a:path>
            </a:pathLst>
          </a:custGeom>
          <a:solidFill>
            <a:srgbClr val="EAEAEA"/>
          </a:solidFill>
          <a:ln w="2520">
            <a:solidFill>
              <a:srgbClr val="C0C0C0"/>
            </a:solidFill>
            <a:round/>
            <a:headEnd/>
            <a:tailEnd/>
          </a:ln>
        </p:spPr>
        <p:txBody>
          <a:bodyPr wrap="none" anchor="ctr"/>
          <a:lstStyle/>
          <a:p>
            <a:endParaRPr lang="en-US"/>
          </a:p>
        </p:txBody>
      </p:sp>
      <p:sp>
        <p:nvSpPr>
          <p:cNvPr id="30993" name="Freeform 275"/>
          <p:cNvSpPr>
            <a:spLocks noChangeArrowheads="1"/>
          </p:cNvSpPr>
          <p:nvPr/>
        </p:nvSpPr>
        <p:spPr bwMode="auto">
          <a:xfrm>
            <a:off x="981075" y="2900363"/>
            <a:ext cx="49213" cy="52387"/>
          </a:xfrm>
          <a:custGeom>
            <a:avLst/>
            <a:gdLst>
              <a:gd name="T0" fmla="*/ 2147483647 w 29"/>
              <a:gd name="T1" fmla="*/ 0 h 33"/>
              <a:gd name="T2" fmla="*/ 0 w 29"/>
              <a:gd name="T3" fmla="*/ 2147483647 h 33"/>
              <a:gd name="T4" fmla="*/ 2147483647 w 29"/>
              <a:gd name="T5" fmla="*/ 2147483647 h 33"/>
              <a:gd name="T6" fmla="*/ 2147483647 w 29"/>
              <a:gd name="T7" fmla="*/ 2147483647 h 33"/>
              <a:gd name="T8" fmla="*/ 2147483647 w 29"/>
              <a:gd name="T9" fmla="*/ 2147483647 h 33"/>
              <a:gd name="T10" fmla="*/ 2147483647 w 29"/>
              <a:gd name="T11" fmla="*/ 2147483647 h 33"/>
              <a:gd name="T12" fmla="*/ 2147483647 w 29"/>
              <a:gd name="T13" fmla="*/ 2147483647 h 33"/>
              <a:gd name="T14" fmla="*/ 2147483647 w 29"/>
              <a:gd name="T15" fmla="*/ 2147483647 h 33"/>
              <a:gd name="T16" fmla="*/ 2147483647 w 29"/>
              <a:gd name="T17" fmla="*/ 2147483647 h 33"/>
              <a:gd name="T18" fmla="*/ 2147483647 w 29"/>
              <a:gd name="T19" fmla="*/ 2147483647 h 33"/>
              <a:gd name="T20" fmla="*/ 2147483647 w 29"/>
              <a:gd name="T21" fmla="*/ 2147483647 h 33"/>
              <a:gd name="T22" fmla="*/ 2147483647 w 29"/>
              <a:gd name="T23" fmla="*/ 2147483647 h 33"/>
              <a:gd name="T24" fmla="*/ 2147483647 w 29"/>
              <a:gd name="T25" fmla="*/ 2147483647 h 33"/>
              <a:gd name="T26" fmla="*/ 2147483647 w 29"/>
              <a:gd name="T27" fmla="*/ 2147483647 h 33"/>
              <a:gd name="T28" fmla="*/ 2147483647 w 29"/>
              <a:gd name="T29" fmla="*/ 2147483647 h 33"/>
              <a:gd name="T30" fmla="*/ 2147483647 w 29"/>
              <a:gd name="T31" fmla="*/ 2147483647 h 33"/>
              <a:gd name="T32" fmla="*/ 2147483647 w 29"/>
              <a:gd name="T33" fmla="*/ 2147483647 h 33"/>
              <a:gd name="T34" fmla="*/ 2147483647 w 29"/>
              <a:gd name="T35" fmla="*/ 2147483647 h 33"/>
              <a:gd name="T36" fmla="*/ 2147483647 w 29"/>
              <a:gd name="T37" fmla="*/ 2147483647 h 33"/>
              <a:gd name="T38" fmla="*/ 2147483647 w 29"/>
              <a:gd name="T39" fmla="*/ 2147483647 h 33"/>
              <a:gd name="T40" fmla="*/ 2147483647 w 29"/>
              <a:gd name="T41" fmla="*/ 2147483647 h 33"/>
              <a:gd name="T42" fmla="*/ 2147483647 w 29"/>
              <a:gd name="T43" fmla="*/ 2147483647 h 33"/>
              <a:gd name="T44" fmla="*/ 2147483647 w 29"/>
              <a:gd name="T45" fmla="*/ 2147483647 h 33"/>
              <a:gd name="T46" fmla="*/ 2147483647 w 29"/>
              <a:gd name="T47" fmla="*/ 2147483647 h 33"/>
              <a:gd name="T48" fmla="*/ 2147483647 w 29"/>
              <a:gd name="T49" fmla="*/ 2147483647 h 33"/>
              <a:gd name="T50" fmla="*/ 2147483647 w 29"/>
              <a:gd name="T51" fmla="*/ 2147483647 h 33"/>
              <a:gd name="T52" fmla="*/ 2147483647 w 29"/>
              <a:gd name="T53" fmla="*/ 2147483647 h 33"/>
              <a:gd name="T54" fmla="*/ 2147483647 w 29"/>
              <a:gd name="T55" fmla="*/ 2147483647 h 33"/>
              <a:gd name="T56" fmla="*/ 2147483647 w 29"/>
              <a:gd name="T57" fmla="*/ 2147483647 h 33"/>
              <a:gd name="T58" fmla="*/ 2147483647 w 29"/>
              <a:gd name="T59" fmla="*/ 0 h 33"/>
              <a:gd name="T60" fmla="*/ 2147483647 w 29"/>
              <a:gd name="T61" fmla="*/ 2147483647 h 33"/>
              <a:gd name="T62" fmla="*/ 2147483647 w 29"/>
              <a:gd name="T63" fmla="*/ 2147483647 h 33"/>
              <a:gd name="T64" fmla="*/ 2147483647 w 29"/>
              <a:gd name="T65" fmla="*/ 2147483647 h 33"/>
              <a:gd name="T66" fmla="*/ 2147483647 w 29"/>
              <a:gd name="T67" fmla="*/ 2147483647 h 33"/>
              <a:gd name="T68" fmla="*/ 2147483647 w 29"/>
              <a:gd name="T69" fmla="*/ 2147483647 h 33"/>
              <a:gd name="T70" fmla="*/ 2147483647 w 29"/>
              <a:gd name="T71" fmla="*/ 0 h 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
              <a:gd name="T109" fmla="*/ 0 h 33"/>
              <a:gd name="T110" fmla="*/ 29 w 29"/>
              <a:gd name="T111" fmla="*/ 33 h 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 h="33">
                <a:moveTo>
                  <a:pt x="2" y="0"/>
                </a:moveTo>
                <a:lnTo>
                  <a:pt x="0" y="4"/>
                </a:lnTo>
                <a:lnTo>
                  <a:pt x="2" y="8"/>
                </a:lnTo>
                <a:lnTo>
                  <a:pt x="4" y="8"/>
                </a:lnTo>
                <a:lnTo>
                  <a:pt x="8" y="8"/>
                </a:lnTo>
                <a:lnTo>
                  <a:pt x="6" y="10"/>
                </a:lnTo>
                <a:lnTo>
                  <a:pt x="8" y="14"/>
                </a:lnTo>
                <a:lnTo>
                  <a:pt x="10" y="12"/>
                </a:lnTo>
                <a:lnTo>
                  <a:pt x="12" y="12"/>
                </a:lnTo>
                <a:lnTo>
                  <a:pt x="12" y="15"/>
                </a:lnTo>
                <a:lnTo>
                  <a:pt x="12" y="19"/>
                </a:lnTo>
                <a:lnTo>
                  <a:pt x="17" y="21"/>
                </a:lnTo>
                <a:lnTo>
                  <a:pt x="23" y="25"/>
                </a:lnTo>
                <a:lnTo>
                  <a:pt x="23" y="29"/>
                </a:lnTo>
                <a:lnTo>
                  <a:pt x="23" y="33"/>
                </a:lnTo>
                <a:lnTo>
                  <a:pt x="25" y="33"/>
                </a:lnTo>
                <a:lnTo>
                  <a:pt x="29" y="33"/>
                </a:lnTo>
                <a:lnTo>
                  <a:pt x="25" y="27"/>
                </a:lnTo>
                <a:lnTo>
                  <a:pt x="25" y="21"/>
                </a:lnTo>
                <a:lnTo>
                  <a:pt x="27" y="19"/>
                </a:lnTo>
                <a:lnTo>
                  <a:pt x="27" y="17"/>
                </a:lnTo>
                <a:lnTo>
                  <a:pt x="23" y="17"/>
                </a:lnTo>
                <a:lnTo>
                  <a:pt x="21" y="17"/>
                </a:lnTo>
                <a:lnTo>
                  <a:pt x="19" y="15"/>
                </a:lnTo>
                <a:lnTo>
                  <a:pt x="17" y="14"/>
                </a:lnTo>
                <a:lnTo>
                  <a:pt x="17" y="10"/>
                </a:lnTo>
                <a:lnTo>
                  <a:pt x="19" y="8"/>
                </a:lnTo>
                <a:lnTo>
                  <a:pt x="19" y="4"/>
                </a:lnTo>
                <a:lnTo>
                  <a:pt x="14" y="2"/>
                </a:lnTo>
                <a:lnTo>
                  <a:pt x="12" y="0"/>
                </a:lnTo>
                <a:lnTo>
                  <a:pt x="14" y="4"/>
                </a:lnTo>
                <a:lnTo>
                  <a:pt x="16" y="4"/>
                </a:lnTo>
                <a:lnTo>
                  <a:pt x="16" y="6"/>
                </a:lnTo>
                <a:lnTo>
                  <a:pt x="14" y="6"/>
                </a:lnTo>
                <a:lnTo>
                  <a:pt x="8" y="2"/>
                </a:lnTo>
                <a:lnTo>
                  <a:pt x="2" y="0"/>
                </a:lnTo>
                <a:close/>
              </a:path>
            </a:pathLst>
          </a:custGeom>
          <a:solidFill>
            <a:srgbClr val="EAEAEA"/>
          </a:solidFill>
          <a:ln w="2520">
            <a:solidFill>
              <a:srgbClr val="C0C0C0"/>
            </a:solidFill>
            <a:round/>
            <a:headEnd/>
            <a:tailEnd/>
          </a:ln>
        </p:spPr>
        <p:txBody>
          <a:bodyPr wrap="none" anchor="ctr"/>
          <a:lstStyle/>
          <a:p>
            <a:endParaRPr lang="en-US"/>
          </a:p>
        </p:txBody>
      </p:sp>
      <p:sp>
        <p:nvSpPr>
          <p:cNvPr id="30994" name="Freeform 276"/>
          <p:cNvSpPr>
            <a:spLocks noChangeArrowheads="1"/>
          </p:cNvSpPr>
          <p:nvPr/>
        </p:nvSpPr>
        <p:spPr bwMode="auto">
          <a:xfrm>
            <a:off x="390525" y="2978150"/>
            <a:ext cx="6350" cy="6350"/>
          </a:xfrm>
          <a:custGeom>
            <a:avLst/>
            <a:gdLst>
              <a:gd name="T0" fmla="*/ 0 w 4"/>
              <a:gd name="T1" fmla="*/ 0 h 4"/>
              <a:gd name="T2" fmla="*/ 2147483647 w 4"/>
              <a:gd name="T3" fmla="*/ 2147483647 h 4"/>
              <a:gd name="T4" fmla="*/ 2147483647 w 4"/>
              <a:gd name="T5" fmla="*/ 2147483647 h 4"/>
              <a:gd name="T6" fmla="*/ 2147483647 w 4"/>
              <a:gd name="T7" fmla="*/ 2147483647 h 4"/>
              <a:gd name="T8" fmla="*/ 2147483647 w 4"/>
              <a:gd name="T9" fmla="*/ 0 h 4"/>
              <a:gd name="T10" fmla="*/ 0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0" y="0"/>
                </a:moveTo>
                <a:lnTo>
                  <a:pt x="2" y="4"/>
                </a:lnTo>
                <a:lnTo>
                  <a:pt x="4" y="4"/>
                </a:lnTo>
                <a:lnTo>
                  <a:pt x="2" y="2"/>
                </a:lnTo>
                <a:lnTo>
                  <a:pt x="2" y="0"/>
                </a:lnTo>
                <a:lnTo>
                  <a:pt x="0" y="0"/>
                </a:lnTo>
                <a:close/>
              </a:path>
            </a:pathLst>
          </a:custGeom>
          <a:solidFill>
            <a:srgbClr val="EAEAEA"/>
          </a:solidFill>
          <a:ln w="2520">
            <a:solidFill>
              <a:srgbClr val="C0C0C0"/>
            </a:solidFill>
            <a:round/>
            <a:headEnd/>
            <a:tailEnd/>
          </a:ln>
        </p:spPr>
        <p:txBody>
          <a:bodyPr wrap="none" anchor="ctr"/>
          <a:lstStyle/>
          <a:p>
            <a:endParaRPr lang="en-US"/>
          </a:p>
        </p:txBody>
      </p:sp>
      <p:sp>
        <p:nvSpPr>
          <p:cNvPr id="30995" name="Freeform 277"/>
          <p:cNvSpPr>
            <a:spLocks noChangeArrowheads="1"/>
          </p:cNvSpPr>
          <p:nvPr/>
        </p:nvSpPr>
        <p:spPr bwMode="auto">
          <a:xfrm>
            <a:off x="403225" y="2987675"/>
            <a:ext cx="4763" cy="6350"/>
          </a:xfrm>
          <a:custGeom>
            <a:avLst/>
            <a:gdLst>
              <a:gd name="T0" fmla="*/ 2147483647 w 3"/>
              <a:gd name="T1" fmla="*/ 0 h 4"/>
              <a:gd name="T2" fmla="*/ 0 w 3"/>
              <a:gd name="T3" fmla="*/ 0 h 4"/>
              <a:gd name="T4" fmla="*/ 0 w 3"/>
              <a:gd name="T5" fmla="*/ 2147483647 h 4"/>
              <a:gd name="T6" fmla="*/ 0 w 3"/>
              <a:gd name="T7" fmla="*/ 2147483647 h 4"/>
              <a:gd name="T8" fmla="*/ 2147483647 w 3"/>
              <a:gd name="T9" fmla="*/ 2147483647 h 4"/>
              <a:gd name="T10" fmla="*/ 2147483647 w 3"/>
              <a:gd name="T11" fmla="*/ 0 h 4"/>
              <a:gd name="T12" fmla="*/ 2147483647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1" y="0"/>
                </a:moveTo>
                <a:lnTo>
                  <a:pt x="0" y="0"/>
                </a:lnTo>
                <a:lnTo>
                  <a:pt x="0" y="2"/>
                </a:lnTo>
                <a:lnTo>
                  <a:pt x="0" y="4"/>
                </a:lnTo>
                <a:lnTo>
                  <a:pt x="3" y="4"/>
                </a:lnTo>
                <a:lnTo>
                  <a:pt x="3" y="0"/>
                </a:lnTo>
                <a:lnTo>
                  <a:pt x="1" y="0"/>
                </a:lnTo>
                <a:close/>
              </a:path>
            </a:pathLst>
          </a:custGeom>
          <a:solidFill>
            <a:srgbClr val="EAEAEA"/>
          </a:solidFill>
          <a:ln w="2520">
            <a:solidFill>
              <a:srgbClr val="C0C0C0"/>
            </a:solidFill>
            <a:round/>
            <a:headEnd/>
            <a:tailEnd/>
          </a:ln>
        </p:spPr>
        <p:txBody>
          <a:bodyPr wrap="none" anchor="ctr"/>
          <a:lstStyle/>
          <a:p>
            <a:endParaRPr lang="en-US"/>
          </a:p>
        </p:txBody>
      </p:sp>
      <p:sp>
        <p:nvSpPr>
          <p:cNvPr id="30996" name="Freeform 278"/>
          <p:cNvSpPr>
            <a:spLocks noChangeArrowheads="1"/>
          </p:cNvSpPr>
          <p:nvPr/>
        </p:nvSpPr>
        <p:spPr bwMode="auto">
          <a:xfrm>
            <a:off x="298450" y="2990850"/>
            <a:ext cx="34925" cy="22225"/>
          </a:xfrm>
          <a:custGeom>
            <a:avLst/>
            <a:gdLst>
              <a:gd name="T0" fmla="*/ 2147483647 w 21"/>
              <a:gd name="T1" fmla="*/ 0 h 14"/>
              <a:gd name="T2" fmla="*/ 2147483647 w 21"/>
              <a:gd name="T3" fmla="*/ 2147483647 h 14"/>
              <a:gd name="T4" fmla="*/ 2147483647 w 21"/>
              <a:gd name="T5" fmla="*/ 2147483647 h 14"/>
              <a:gd name="T6" fmla="*/ 0 w 21"/>
              <a:gd name="T7" fmla="*/ 2147483647 h 14"/>
              <a:gd name="T8" fmla="*/ 0 w 21"/>
              <a:gd name="T9" fmla="*/ 2147483647 h 14"/>
              <a:gd name="T10" fmla="*/ 0 w 21"/>
              <a:gd name="T11" fmla="*/ 2147483647 h 14"/>
              <a:gd name="T12" fmla="*/ 2147483647 w 21"/>
              <a:gd name="T13" fmla="*/ 2147483647 h 14"/>
              <a:gd name="T14" fmla="*/ 2147483647 w 21"/>
              <a:gd name="T15" fmla="*/ 2147483647 h 14"/>
              <a:gd name="T16" fmla="*/ 2147483647 w 21"/>
              <a:gd name="T17" fmla="*/ 2147483647 h 14"/>
              <a:gd name="T18" fmla="*/ 2147483647 w 21"/>
              <a:gd name="T19" fmla="*/ 2147483647 h 14"/>
              <a:gd name="T20" fmla="*/ 2147483647 w 21"/>
              <a:gd name="T21" fmla="*/ 2147483647 h 14"/>
              <a:gd name="T22" fmla="*/ 2147483647 w 21"/>
              <a:gd name="T23" fmla="*/ 2147483647 h 14"/>
              <a:gd name="T24" fmla="*/ 2147483647 w 21"/>
              <a:gd name="T25" fmla="*/ 2147483647 h 14"/>
              <a:gd name="T26" fmla="*/ 2147483647 w 21"/>
              <a:gd name="T27" fmla="*/ 2147483647 h 14"/>
              <a:gd name="T28" fmla="*/ 2147483647 w 21"/>
              <a:gd name="T29" fmla="*/ 0 h 14"/>
              <a:gd name="T30" fmla="*/ 2147483647 w 21"/>
              <a:gd name="T31" fmla="*/ 0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14"/>
              <a:gd name="T50" fmla="*/ 21 w 21"/>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14">
                <a:moveTo>
                  <a:pt x="14" y="0"/>
                </a:moveTo>
                <a:lnTo>
                  <a:pt x="8" y="2"/>
                </a:lnTo>
                <a:lnTo>
                  <a:pt x="2" y="8"/>
                </a:lnTo>
                <a:lnTo>
                  <a:pt x="0" y="10"/>
                </a:lnTo>
                <a:lnTo>
                  <a:pt x="0" y="12"/>
                </a:lnTo>
                <a:lnTo>
                  <a:pt x="0" y="14"/>
                </a:lnTo>
                <a:lnTo>
                  <a:pt x="4" y="14"/>
                </a:lnTo>
                <a:lnTo>
                  <a:pt x="6" y="10"/>
                </a:lnTo>
                <a:lnTo>
                  <a:pt x="10" y="8"/>
                </a:lnTo>
                <a:lnTo>
                  <a:pt x="15" y="8"/>
                </a:lnTo>
                <a:lnTo>
                  <a:pt x="19" y="6"/>
                </a:lnTo>
                <a:lnTo>
                  <a:pt x="21" y="4"/>
                </a:lnTo>
                <a:lnTo>
                  <a:pt x="19" y="2"/>
                </a:lnTo>
                <a:lnTo>
                  <a:pt x="15" y="0"/>
                </a:lnTo>
                <a:lnTo>
                  <a:pt x="14" y="0"/>
                </a:lnTo>
                <a:close/>
              </a:path>
            </a:pathLst>
          </a:custGeom>
          <a:solidFill>
            <a:srgbClr val="EAEAEA"/>
          </a:solidFill>
          <a:ln w="2520">
            <a:solidFill>
              <a:srgbClr val="C0C0C0"/>
            </a:solidFill>
            <a:round/>
            <a:headEnd/>
            <a:tailEnd/>
          </a:ln>
        </p:spPr>
        <p:txBody>
          <a:bodyPr wrap="none" anchor="ctr"/>
          <a:lstStyle/>
          <a:p>
            <a:endParaRPr lang="en-US"/>
          </a:p>
        </p:txBody>
      </p:sp>
      <p:sp>
        <p:nvSpPr>
          <p:cNvPr id="30997" name="Freeform 279"/>
          <p:cNvSpPr>
            <a:spLocks noChangeArrowheads="1"/>
          </p:cNvSpPr>
          <p:nvPr/>
        </p:nvSpPr>
        <p:spPr bwMode="auto">
          <a:xfrm>
            <a:off x="347663" y="2994025"/>
            <a:ext cx="6350" cy="6350"/>
          </a:xfrm>
          <a:custGeom>
            <a:avLst/>
            <a:gdLst>
              <a:gd name="T0" fmla="*/ 2147483647 w 4"/>
              <a:gd name="T1" fmla="*/ 0 h 4"/>
              <a:gd name="T2" fmla="*/ 0 w 4"/>
              <a:gd name="T3" fmla="*/ 2147483647 h 4"/>
              <a:gd name="T4" fmla="*/ 2147483647 w 4"/>
              <a:gd name="T5" fmla="*/ 2147483647 h 4"/>
              <a:gd name="T6" fmla="*/ 2147483647 w 4"/>
              <a:gd name="T7" fmla="*/ 2147483647 h 4"/>
              <a:gd name="T8" fmla="*/ 2147483647 w 4"/>
              <a:gd name="T9" fmla="*/ 2147483647 h 4"/>
              <a:gd name="T10" fmla="*/ 2147483647 w 4"/>
              <a:gd name="T11" fmla="*/ 0 h 4"/>
              <a:gd name="T12" fmla="*/ 2147483647 w 4"/>
              <a:gd name="T13" fmla="*/ 0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2" y="0"/>
                </a:moveTo>
                <a:lnTo>
                  <a:pt x="0" y="2"/>
                </a:lnTo>
                <a:lnTo>
                  <a:pt x="4" y="4"/>
                </a:lnTo>
                <a:lnTo>
                  <a:pt x="4" y="2"/>
                </a:lnTo>
                <a:lnTo>
                  <a:pt x="4" y="0"/>
                </a:lnTo>
                <a:lnTo>
                  <a:pt x="2" y="0"/>
                </a:lnTo>
                <a:close/>
              </a:path>
            </a:pathLst>
          </a:custGeom>
          <a:solidFill>
            <a:srgbClr val="EAEAEA"/>
          </a:solidFill>
          <a:ln w="2520">
            <a:solidFill>
              <a:srgbClr val="C0C0C0"/>
            </a:solidFill>
            <a:round/>
            <a:headEnd/>
            <a:tailEnd/>
          </a:ln>
        </p:spPr>
        <p:txBody>
          <a:bodyPr wrap="none" anchor="ctr"/>
          <a:lstStyle/>
          <a:p>
            <a:endParaRPr lang="en-US"/>
          </a:p>
        </p:txBody>
      </p:sp>
      <p:sp>
        <p:nvSpPr>
          <p:cNvPr id="30998" name="Freeform 280"/>
          <p:cNvSpPr>
            <a:spLocks noChangeArrowheads="1"/>
          </p:cNvSpPr>
          <p:nvPr/>
        </p:nvSpPr>
        <p:spPr bwMode="auto">
          <a:xfrm>
            <a:off x="935038" y="2857500"/>
            <a:ext cx="14287" cy="6350"/>
          </a:xfrm>
          <a:custGeom>
            <a:avLst/>
            <a:gdLst>
              <a:gd name="T0" fmla="*/ 2147483647 w 8"/>
              <a:gd name="T1" fmla="*/ 0 h 4"/>
              <a:gd name="T2" fmla="*/ 2147483647 w 8"/>
              <a:gd name="T3" fmla="*/ 2147483647 h 4"/>
              <a:gd name="T4" fmla="*/ 2147483647 w 8"/>
              <a:gd name="T5" fmla="*/ 2147483647 h 4"/>
              <a:gd name="T6" fmla="*/ 2147483647 w 8"/>
              <a:gd name="T7" fmla="*/ 2147483647 h 4"/>
              <a:gd name="T8" fmla="*/ 2147483647 w 8"/>
              <a:gd name="T9" fmla="*/ 2147483647 h 4"/>
              <a:gd name="T10" fmla="*/ 0 w 8"/>
              <a:gd name="T11" fmla="*/ 0 h 4"/>
              <a:gd name="T12" fmla="*/ 2147483647 w 8"/>
              <a:gd name="T13" fmla="*/ 0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4" y="0"/>
                </a:moveTo>
                <a:lnTo>
                  <a:pt x="6" y="2"/>
                </a:lnTo>
                <a:lnTo>
                  <a:pt x="8" y="4"/>
                </a:lnTo>
                <a:lnTo>
                  <a:pt x="6" y="2"/>
                </a:lnTo>
                <a:lnTo>
                  <a:pt x="2" y="2"/>
                </a:lnTo>
                <a:lnTo>
                  <a:pt x="0" y="0"/>
                </a:lnTo>
                <a:lnTo>
                  <a:pt x="4" y="0"/>
                </a:lnTo>
                <a:close/>
              </a:path>
            </a:pathLst>
          </a:custGeom>
          <a:solidFill>
            <a:srgbClr val="EAEAEA"/>
          </a:solidFill>
          <a:ln w="2520">
            <a:solidFill>
              <a:srgbClr val="C0C0C0"/>
            </a:solidFill>
            <a:round/>
            <a:headEnd/>
            <a:tailEnd/>
          </a:ln>
        </p:spPr>
        <p:txBody>
          <a:bodyPr wrap="none" anchor="ctr"/>
          <a:lstStyle/>
          <a:p>
            <a:endParaRPr lang="en-US"/>
          </a:p>
        </p:txBody>
      </p:sp>
      <p:sp>
        <p:nvSpPr>
          <p:cNvPr id="30999" name="Freeform 281"/>
          <p:cNvSpPr>
            <a:spLocks noChangeArrowheads="1"/>
          </p:cNvSpPr>
          <p:nvPr/>
        </p:nvSpPr>
        <p:spPr bwMode="auto">
          <a:xfrm>
            <a:off x="931863" y="2870200"/>
            <a:ext cx="3175" cy="6350"/>
          </a:xfrm>
          <a:custGeom>
            <a:avLst/>
            <a:gdLst>
              <a:gd name="T0" fmla="*/ 0 w 2"/>
              <a:gd name="T1" fmla="*/ 0 h 4"/>
              <a:gd name="T2" fmla="*/ 2147483647 w 2"/>
              <a:gd name="T3" fmla="*/ 2147483647 h 4"/>
              <a:gd name="T4" fmla="*/ 2147483647 w 2"/>
              <a:gd name="T5" fmla="*/ 0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4"/>
                </a:lnTo>
                <a:lnTo>
                  <a:pt x="2" y="0"/>
                </a:lnTo>
                <a:lnTo>
                  <a:pt x="0" y="0"/>
                </a:lnTo>
                <a:close/>
              </a:path>
            </a:pathLst>
          </a:custGeom>
          <a:solidFill>
            <a:srgbClr val="EAEAEA"/>
          </a:solidFill>
          <a:ln w="2520">
            <a:solidFill>
              <a:srgbClr val="C0C0C0"/>
            </a:solidFill>
            <a:round/>
            <a:headEnd/>
            <a:tailEnd/>
          </a:ln>
        </p:spPr>
        <p:txBody>
          <a:bodyPr wrap="none" anchor="ctr"/>
          <a:lstStyle/>
          <a:p>
            <a:endParaRPr lang="en-US"/>
          </a:p>
        </p:txBody>
      </p:sp>
      <p:sp>
        <p:nvSpPr>
          <p:cNvPr id="31000" name="Freeform 282"/>
          <p:cNvSpPr>
            <a:spLocks noChangeArrowheads="1"/>
          </p:cNvSpPr>
          <p:nvPr/>
        </p:nvSpPr>
        <p:spPr bwMode="auto">
          <a:xfrm>
            <a:off x="238125" y="3030538"/>
            <a:ext cx="26988" cy="20637"/>
          </a:xfrm>
          <a:custGeom>
            <a:avLst/>
            <a:gdLst>
              <a:gd name="T0" fmla="*/ 2147483647 w 17"/>
              <a:gd name="T1" fmla="*/ 0 h 13"/>
              <a:gd name="T2" fmla="*/ 2147483647 w 17"/>
              <a:gd name="T3" fmla="*/ 2147483647 h 13"/>
              <a:gd name="T4" fmla="*/ 2147483647 w 17"/>
              <a:gd name="T5" fmla="*/ 2147483647 h 13"/>
              <a:gd name="T6" fmla="*/ 2147483647 w 17"/>
              <a:gd name="T7" fmla="*/ 2147483647 h 13"/>
              <a:gd name="T8" fmla="*/ 0 w 17"/>
              <a:gd name="T9" fmla="*/ 2147483647 h 13"/>
              <a:gd name="T10" fmla="*/ 0 w 17"/>
              <a:gd name="T11" fmla="*/ 2147483647 h 13"/>
              <a:gd name="T12" fmla="*/ 2147483647 w 17"/>
              <a:gd name="T13" fmla="*/ 2147483647 h 13"/>
              <a:gd name="T14" fmla="*/ 2147483647 w 17"/>
              <a:gd name="T15" fmla="*/ 2147483647 h 13"/>
              <a:gd name="T16" fmla="*/ 2147483647 w 17"/>
              <a:gd name="T17" fmla="*/ 2147483647 h 13"/>
              <a:gd name="T18" fmla="*/ 2147483647 w 17"/>
              <a:gd name="T19" fmla="*/ 2147483647 h 13"/>
              <a:gd name="T20" fmla="*/ 2147483647 w 17"/>
              <a:gd name="T21" fmla="*/ 0 h 13"/>
              <a:gd name="T22" fmla="*/ 2147483647 w 17"/>
              <a:gd name="T23" fmla="*/ 0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3"/>
              <a:gd name="T38" fmla="*/ 17 w 17"/>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3">
                <a:moveTo>
                  <a:pt x="11" y="0"/>
                </a:moveTo>
                <a:lnTo>
                  <a:pt x="11" y="4"/>
                </a:lnTo>
                <a:lnTo>
                  <a:pt x="7" y="6"/>
                </a:lnTo>
                <a:lnTo>
                  <a:pt x="2" y="12"/>
                </a:lnTo>
                <a:lnTo>
                  <a:pt x="0" y="13"/>
                </a:lnTo>
                <a:lnTo>
                  <a:pt x="3" y="13"/>
                </a:lnTo>
                <a:lnTo>
                  <a:pt x="9" y="12"/>
                </a:lnTo>
                <a:lnTo>
                  <a:pt x="15" y="6"/>
                </a:lnTo>
                <a:lnTo>
                  <a:pt x="17" y="2"/>
                </a:lnTo>
                <a:lnTo>
                  <a:pt x="15" y="0"/>
                </a:lnTo>
                <a:lnTo>
                  <a:pt x="11" y="0"/>
                </a:lnTo>
                <a:close/>
              </a:path>
            </a:pathLst>
          </a:custGeom>
          <a:solidFill>
            <a:srgbClr val="EAEAEA"/>
          </a:solidFill>
          <a:ln w="2520">
            <a:solidFill>
              <a:srgbClr val="C0C0C0"/>
            </a:solidFill>
            <a:round/>
            <a:headEnd/>
            <a:tailEnd/>
          </a:ln>
        </p:spPr>
        <p:txBody>
          <a:bodyPr wrap="none" anchor="ctr"/>
          <a:lstStyle/>
          <a:p>
            <a:endParaRPr lang="en-US"/>
          </a:p>
        </p:txBody>
      </p:sp>
      <p:sp>
        <p:nvSpPr>
          <p:cNvPr id="31001" name="Freeform 283"/>
          <p:cNvSpPr>
            <a:spLocks noChangeArrowheads="1"/>
          </p:cNvSpPr>
          <p:nvPr/>
        </p:nvSpPr>
        <p:spPr bwMode="auto">
          <a:xfrm>
            <a:off x="217488" y="3036888"/>
            <a:ext cx="17462" cy="20637"/>
          </a:xfrm>
          <a:custGeom>
            <a:avLst/>
            <a:gdLst>
              <a:gd name="T0" fmla="*/ 2147483647 w 10"/>
              <a:gd name="T1" fmla="*/ 2147483647 h 13"/>
              <a:gd name="T2" fmla="*/ 2147483647 w 10"/>
              <a:gd name="T3" fmla="*/ 2147483647 h 13"/>
              <a:gd name="T4" fmla="*/ 2147483647 w 10"/>
              <a:gd name="T5" fmla="*/ 2147483647 h 13"/>
              <a:gd name="T6" fmla="*/ 2147483647 w 10"/>
              <a:gd name="T7" fmla="*/ 2147483647 h 13"/>
              <a:gd name="T8" fmla="*/ 0 w 10"/>
              <a:gd name="T9" fmla="*/ 2147483647 h 13"/>
              <a:gd name="T10" fmla="*/ 2147483647 w 10"/>
              <a:gd name="T11" fmla="*/ 2147483647 h 13"/>
              <a:gd name="T12" fmla="*/ 2147483647 w 10"/>
              <a:gd name="T13" fmla="*/ 2147483647 h 13"/>
              <a:gd name="T14" fmla="*/ 2147483647 w 10"/>
              <a:gd name="T15" fmla="*/ 2147483647 h 13"/>
              <a:gd name="T16" fmla="*/ 2147483647 w 10"/>
              <a:gd name="T17" fmla="*/ 2147483647 h 13"/>
              <a:gd name="T18" fmla="*/ 2147483647 w 10"/>
              <a:gd name="T19" fmla="*/ 2147483647 h 13"/>
              <a:gd name="T20" fmla="*/ 2147483647 w 10"/>
              <a:gd name="T21" fmla="*/ 0 h 13"/>
              <a:gd name="T22" fmla="*/ 2147483647 w 10"/>
              <a:gd name="T23" fmla="*/ 2147483647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3"/>
              <a:gd name="T38" fmla="*/ 10 w 10"/>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3">
                <a:moveTo>
                  <a:pt x="8" y="2"/>
                </a:moveTo>
                <a:lnTo>
                  <a:pt x="4" y="4"/>
                </a:lnTo>
                <a:lnTo>
                  <a:pt x="2" y="9"/>
                </a:lnTo>
                <a:lnTo>
                  <a:pt x="2" y="11"/>
                </a:lnTo>
                <a:lnTo>
                  <a:pt x="0" y="13"/>
                </a:lnTo>
                <a:lnTo>
                  <a:pt x="2" y="13"/>
                </a:lnTo>
                <a:lnTo>
                  <a:pt x="6" y="11"/>
                </a:lnTo>
                <a:lnTo>
                  <a:pt x="6" y="8"/>
                </a:lnTo>
                <a:lnTo>
                  <a:pt x="8" y="6"/>
                </a:lnTo>
                <a:lnTo>
                  <a:pt x="10" y="2"/>
                </a:lnTo>
                <a:lnTo>
                  <a:pt x="10" y="0"/>
                </a:lnTo>
                <a:lnTo>
                  <a:pt x="8" y="2"/>
                </a:lnTo>
                <a:close/>
              </a:path>
            </a:pathLst>
          </a:custGeom>
          <a:solidFill>
            <a:srgbClr val="EAEAEA"/>
          </a:solidFill>
          <a:ln w="2520">
            <a:solidFill>
              <a:srgbClr val="C0C0C0"/>
            </a:solidFill>
            <a:round/>
            <a:headEnd/>
            <a:tailEnd/>
          </a:ln>
        </p:spPr>
        <p:txBody>
          <a:bodyPr wrap="none" anchor="ctr"/>
          <a:lstStyle/>
          <a:p>
            <a:endParaRPr lang="en-US"/>
          </a:p>
        </p:txBody>
      </p:sp>
      <p:sp>
        <p:nvSpPr>
          <p:cNvPr id="31002" name="Freeform 284"/>
          <p:cNvSpPr>
            <a:spLocks noChangeArrowheads="1"/>
          </p:cNvSpPr>
          <p:nvPr/>
        </p:nvSpPr>
        <p:spPr bwMode="auto">
          <a:xfrm>
            <a:off x="241300" y="2427288"/>
            <a:ext cx="831850" cy="579437"/>
          </a:xfrm>
          <a:custGeom>
            <a:avLst/>
            <a:gdLst>
              <a:gd name="T0" fmla="*/ 2147483647 w 488"/>
              <a:gd name="T1" fmla="*/ 2147483647 h 365"/>
              <a:gd name="T2" fmla="*/ 2147483647 w 488"/>
              <a:gd name="T3" fmla="*/ 2147483647 h 365"/>
              <a:gd name="T4" fmla="*/ 2147483647 w 488"/>
              <a:gd name="T5" fmla="*/ 2147483647 h 365"/>
              <a:gd name="T6" fmla="*/ 2147483647 w 488"/>
              <a:gd name="T7" fmla="*/ 0 h 365"/>
              <a:gd name="T8" fmla="*/ 2147483647 w 488"/>
              <a:gd name="T9" fmla="*/ 2147483647 h 365"/>
              <a:gd name="T10" fmla="*/ 2147483647 w 488"/>
              <a:gd name="T11" fmla="*/ 2147483647 h 365"/>
              <a:gd name="T12" fmla="*/ 2147483647 w 488"/>
              <a:gd name="T13" fmla="*/ 2147483647 h 365"/>
              <a:gd name="T14" fmla="*/ 2147483647 w 488"/>
              <a:gd name="T15" fmla="*/ 2147483647 h 365"/>
              <a:gd name="T16" fmla="*/ 2147483647 w 488"/>
              <a:gd name="T17" fmla="*/ 2147483647 h 365"/>
              <a:gd name="T18" fmla="*/ 2147483647 w 488"/>
              <a:gd name="T19" fmla="*/ 2147483647 h 365"/>
              <a:gd name="T20" fmla="*/ 2147483647 w 488"/>
              <a:gd name="T21" fmla="*/ 2147483647 h 365"/>
              <a:gd name="T22" fmla="*/ 2147483647 w 488"/>
              <a:gd name="T23" fmla="*/ 2147483647 h 365"/>
              <a:gd name="T24" fmla="*/ 2147483647 w 488"/>
              <a:gd name="T25" fmla="*/ 2147483647 h 365"/>
              <a:gd name="T26" fmla="*/ 2147483647 w 488"/>
              <a:gd name="T27" fmla="*/ 2147483647 h 365"/>
              <a:gd name="T28" fmla="*/ 2147483647 w 488"/>
              <a:gd name="T29" fmla="*/ 2147483647 h 365"/>
              <a:gd name="T30" fmla="*/ 2147483647 w 488"/>
              <a:gd name="T31" fmla="*/ 2147483647 h 365"/>
              <a:gd name="T32" fmla="*/ 2147483647 w 488"/>
              <a:gd name="T33" fmla="*/ 2147483647 h 365"/>
              <a:gd name="T34" fmla="*/ 2147483647 w 488"/>
              <a:gd name="T35" fmla="*/ 2147483647 h 365"/>
              <a:gd name="T36" fmla="*/ 2147483647 w 488"/>
              <a:gd name="T37" fmla="*/ 2147483647 h 365"/>
              <a:gd name="T38" fmla="*/ 2147483647 w 488"/>
              <a:gd name="T39" fmla="*/ 2147483647 h 365"/>
              <a:gd name="T40" fmla="*/ 2147483647 w 488"/>
              <a:gd name="T41" fmla="*/ 2147483647 h 365"/>
              <a:gd name="T42" fmla="*/ 2147483647 w 488"/>
              <a:gd name="T43" fmla="*/ 2147483647 h 365"/>
              <a:gd name="T44" fmla="*/ 2147483647 w 488"/>
              <a:gd name="T45" fmla="*/ 2147483647 h 365"/>
              <a:gd name="T46" fmla="*/ 2147483647 w 488"/>
              <a:gd name="T47" fmla="*/ 2147483647 h 365"/>
              <a:gd name="T48" fmla="*/ 2147483647 w 488"/>
              <a:gd name="T49" fmla="*/ 2147483647 h 365"/>
              <a:gd name="T50" fmla="*/ 2147483647 w 488"/>
              <a:gd name="T51" fmla="*/ 2147483647 h 365"/>
              <a:gd name="T52" fmla="*/ 2147483647 w 488"/>
              <a:gd name="T53" fmla="*/ 2147483647 h 365"/>
              <a:gd name="T54" fmla="*/ 2147483647 w 488"/>
              <a:gd name="T55" fmla="*/ 2147483647 h 365"/>
              <a:gd name="T56" fmla="*/ 2147483647 w 488"/>
              <a:gd name="T57" fmla="*/ 2147483647 h 365"/>
              <a:gd name="T58" fmla="*/ 2147483647 w 488"/>
              <a:gd name="T59" fmla="*/ 2147483647 h 365"/>
              <a:gd name="T60" fmla="*/ 2147483647 w 488"/>
              <a:gd name="T61" fmla="*/ 2147483647 h 365"/>
              <a:gd name="T62" fmla="*/ 2147483647 w 488"/>
              <a:gd name="T63" fmla="*/ 2147483647 h 365"/>
              <a:gd name="T64" fmla="*/ 2147483647 w 488"/>
              <a:gd name="T65" fmla="*/ 2147483647 h 365"/>
              <a:gd name="T66" fmla="*/ 2147483647 w 488"/>
              <a:gd name="T67" fmla="*/ 2147483647 h 365"/>
              <a:gd name="T68" fmla="*/ 2147483647 w 488"/>
              <a:gd name="T69" fmla="*/ 2147483647 h 365"/>
              <a:gd name="T70" fmla="*/ 2147483647 w 488"/>
              <a:gd name="T71" fmla="*/ 2147483647 h 365"/>
              <a:gd name="T72" fmla="*/ 2147483647 w 488"/>
              <a:gd name="T73" fmla="*/ 2147483647 h 365"/>
              <a:gd name="T74" fmla="*/ 2147483647 w 488"/>
              <a:gd name="T75" fmla="*/ 2147483647 h 365"/>
              <a:gd name="T76" fmla="*/ 2147483647 w 488"/>
              <a:gd name="T77" fmla="*/ 2147483647 h 365"/>
              <a:gd name="T78" fmla="*/ 2147483647 w 488"/>
              <a:gd name="T79" fmla="*/ 2147483647 h 365"/>
              <a:gd name="T80" fmla="*/ 2147483647 w 488"/>
              <a:gd name="T81" fmla="*/ 2147483647 h 365"/>
              <a:gd name="T82" fmla="*/ 2147483647 w 488"/>
              <a:gd name="T83" fmla="*/ 2147483647 h 365"/>
              <a:gd name="T84" fmla="*/ 2147483647 w 488"/>
              <a:gd name="T85" fmla="*/ 2147483647 h 365"/>
              <a:gd name="T86" fmla="*/ 2147483647 w 488"/>
              <a:gd name="T87" fmla="*/ 2147483647 h 365"/>
              <a:gd name="T88" fmla="*/ 2147483647 w 488"/>
              <a:gd name="T89" fmla="*/ 2147483647 h 365"/>
              <a:gd name="T90" fmla="*/ 2147483647 w 488"/>
              <a:gd name="T91" fmla="*/ 2147483647 h 365"/>
              <a:gd name="T92" fmla="*/ 2147483647 w 488"/>
              <a:gd name="T93" fmla="*/ 2147483647 h 365"/>
              <a:gd name="T94" fmla="*/ 2147483647 w 488"/>
              <a:gd name="T95" fmla="*/ 2147483647 h 365"/>
              <a:gd name="T96" fmla="*/ 2147483647 w 488"/>
              <a:gd name="T97" fmla="*/ 2147483647 h 365"/>
              <a:gd name="T98" fmla="*/ 2147483647 w 488"/>
              <a:gd name="T99" fmla="*/ 2147483647 h 365"/>
              <a:gd name="T100" fmla="*/ 2147483647 w 488"/>
              <a:gd name="T101" fmla="*/ 2147483647 h 365"/>
              <a:gd name="T102" fmla="*/ 2147483647 w 488"/>
              <a:gd name="T103" fmla="*/ 2147483647 h 365"/>
              <a:gd name="T104" fmla="*/ 2147483647 w 488"/>
              <a:gd name="T105" fmla="*/ 2147483647 h 365"/>
              <a:gd name="T106" fmla="*/ 2147483647 w 488"/>
              <a:gd name="T107" fmla="*/ 2147483647 h 365"/>
              <a:gd name="T108" fmla="*/ 2147483647 w 488"/>
              <a:gd name="T109" fmla="*/ 2147483647 h 365"/>
              <a:gd name="T110" fmla="*/ 2147483647 w 488"/>
              <a:gd name="T111" fmla="*/ 2147483647 h 365"/>
              <a:gd name="T112" fmla="*/ 2147483647 w 488"/>
              <a:gd name="T113" fmla="*/ 2147483647 h 365"/>
              <a:gd name="T114" fmla="*/ 2147483647 w 488"/>
              <a:gd name="T115" fmla="*/ 2147483647 h 365"/>
              <a:gd name="T116" fmla="*/ 2147483647 w 488"/>
              <a:gd name="T117" fmla="*/ 2147483647 h 36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88"/>
              <a:gd name="T178" fmla="*/ 0 h 365"/>
              <a:gd name="T179" fmla="*/ 488 w 488"/>
              <a:gd name="T180" fmla="*/ 365 h 36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88" h="365">
                <a:moveTo>
                  <a:pt x="327" y="31"/>
                </a:moveTo>
                <a:lnTo>
                  <a:pt x="321" y="29"/>
                </a:lnTo>
                <a:lnTo>
                  <a:pt x="315" y="27"/>
                </a:lnTo>
                <a:lnTo>
                  <a:pt x="309" y="25"/>
                </a:lnTo>
                <a:lnTo>
                  <a:pt x="304" y="25"/>
                </a:lnTo>
                <a:lnTo>
                  <a:pt x="304" y="27"/>
                </a:lnTo>
                <a:lnTo>
                  <a:pt x="304" y="31"/>
                </a:lnTo>
                <a:lnTo>
                  <a:pt x="296" y="31"/>
                </a:lnTo>
                <a:lnTo>
                  <a:pt x="292" y="31"/>
                </a:lnTo>
                <a:lnTo>
                  <a:pt x="290" y="27"/>
                </a:lnTo>
                <a:lnTo>
                  <a:pt x="283" y="27"/>
                </a:lnTo>
                <a:lnTo>
                  <a:pt x="275" y="27"/>
                </a:lnTo>
                <a:lnTo>
                  <a:pt x="275" y="23"/>
                </a:lnTo>
                <a:lnTo>
                  <a:pt x="260" y="23"/>
                </a:lnTo>
                <a:lnTo>
                  <a:pt x="248" y="25"/>
                </a:lnTo>
                <a:lnTo>
                  <a:pt x="246" y="21"/>
                </a:lnTo>
                <a:lnTo>
                  <a:pt x="242" y="21"/>
                </a:lnTo>
                <a:lnTo>
                  <a:pt x="240" y="23"/>
                </a:lnTo>
                <a:lnTo>
                  <a:pt x="235" y="19"/>
                </a:lnTo>
                <a:lnTo>
                  <a:pt x="231" y="17"/>
                </a:lnTo>
                <a:lnTo>
                  <a:pt x="219" y="19"/>
                </a:lnTo>
                <a:lnTo>
                  <a:pt x="210" y="21"/>
                </a:lnTo>
                <a:lnTo>
                  <a:pt x="198" y="19"/>
                </a:lnTo>
                <a:lnTo>
                  <a:pt x="189" y="15"/>
                </a:lnTo>
                <a:lnTo>
                  <a:pt x="187" y="12"/>
                </a:lnTo>
                <a:lnTo>
                  <a:pt x="175" y="12"/>
                </a:lnTo>
                <a:lnTo>
                  <a:pt x="167" y="14"/>
                </a:lnTo>
                <a:lnTo>
                  <a:pt x="164" y="10"/>
                </a:lnTo>
                <a:lnTo>
                  <a:pt x="162" y="6"/>
                </a:lnTo>
                <a:lnTo>
                  <a:pt x="156" y="10"/>
                </a:lnTo>
                <a:lnTo>
                  <a:pt x="150" y="14"/>
                </a:lnTo>
                <a:lnTo>
                  <a:pt x="148" y="10"/>
                </a:lnTo>
                <a:lnTo>
                  <a:pt x="148" y="4"/>
                </a:lnTo>
                <a:lnTo>
                  <a:pt x="146" y="2"/>
                </a:lnTo>
                <a:lnTo>
                  <a:pt x="144" y="2"/>
                </a:lnTo>
                <a:lnTo>
                  <a:pt x="141" y="0"/>
                </a:lnTo>
                <a:lnTo>
                  <a:pt x="135" y="2"/>
                </a:lnTo>
                <a:lnTo>
                  <a:pt x="129" y="6"/>
                </a:lnTo>
                <a:lnTo>
                  <a:pt x="123" y="12"/>
                </a:lnTo>
                <a:lnTo>
                  <a:pt x="118" y="12"/>
                </a:lnTo>
                <a:lnTo>
                  <a:pt x="112" y="12"/>
                </a:lnTo>
                <a:lnTo>
                  <a:pt x="110" y="14"/>
                </a:lnTo>
                <a:lnTo>
                  <a:pt x="108" y="15"/>
                </a:lnTo>
                <a:lnTo>
                  <a:pt x="106" y="12"/>
                </a:lnTo>
                <a:lnTo>
                  <a:pt x="104" y="12"/>
                </a:lnTo>
                <a:lnTo>
                  <a:pt x="104" y="15"/>
                </a:lnTo>
                <a:lnTo>
                  <a:pt x="100" y="15"/>
                </a:lnTo>
                <a:lnTo>
                  <a:pt x="98" y="15"/>
                </a:lnTo>
                <a:lnTo>
                  <a:pt x="96" y="17"/>
                </a:lnTo>
                <a:lnTo>
                  <a:pt x="96" y="19"/>
                </a:lnTo>
                <a:lnTo>
                  <a:pt x="89" y="19"/>
                </a:lnTo>
                <a:lnTo>
                  <a:pt x="83" y="19"/>
                </a:lnTo>
                <a:lnTo>
                  <a:pt x="75" y="25"/>
                </a:lnTo>
                <a:lnTo>
                  <a:pt x="72" y="33"/>
                </a:lnTo>
                <a:lnTo>
                  <a:pt x="68" y="33"/>
                </a:lnTo>
                <a:lnTo>
                  <a:pt x="66" y="35"/>
                </a:lnTo>
                <a:lnTo>
                  <a:pt x="62" y="46"/>
                </a:lnTo>
                <a:lnTo>
                  <a:pt x="60" y="58"/>
                </a:lnTo>
                <a:lnTo>
                  <a:pt x="48" y="60"/>
                </a:lnTo>
                <a:lnTo>
                  <a:pt x="39" y="60"/>
                </a:lnTo>
                <a:lnTo>
                  <a:pt x="35" y="61"/>
                </a:lnTo>
                <a:lnTo>
                  <a:pt x="33" y="63"/>
                </a:lnTo>
                <a:lnTo>
                  <a:pt x="27" y="61"/>
                </a:lnTo>
                <a:lnTo>
                  <a:pt x="22" y="61"/>
                </a:lnTo>
                <a:lnTo>
                  <a:pt x="22" y="67"/>
                </a:lnTo>
                <a:lnTo>
                  <a:pt x="22" y="73"/>
                </a:lnTo>
                <a:lnTo>
                  <a:pt x="20" y="75"/>
                </a:lnTo>
                <a:lnTo>
                  <a:pt x="20" y="77"/>
                </a:lnTo>
                <a:lnTo>
                  <a:pt x="27" y="79"/>
                </a:lnTo>
                <a:lnTo>
                  <a:pt x="35" y="83"/>
                </a:lnTo>
                <a:lnTo>
                  <a:pt x="39" y="88"/>
                </a:lnTo>
                <a:lnTo>
                  <a:pt x="45" y="92"/>
                </a:lnTo>
                <a:lnTo>
                  <a:pt x="48" y="92"/>
                </a:lnTo>
                <a:lnTo>
                  <a:pt x="52" y="92"/>
                </a:lnTo>
                <a:lnTo>
                  <a:pt x="52" y="96"/>
                </a:lnTo>
                <a:lnTo>
                  <a:pt x="54" y="102"/>
                </a:lnTo>
                <a:lnTo>
                  <a:pt x="60" y="100"/>
                </a:lnTo>
                <a:lnTo>
                  <a:pt x="68" y="100"/>
                </a:lnTo>
                <a:lnTo>
                  <a:pt x="70" y="100"/>
                </a:lnTo>
                <a:lnTo>
                  <a:pt x="73" y="100"/>
                </a:lnTo>
                <a:lnTo>
                  <a:pt x="75" y="100"/>
                </a:lnTo>
                <a:lnTo>
                  <a:pt x="75" y="102"/>
                </a:lnTo>
                <a:lnTo>
                  <a:pt x="75" y="104"/>
                </a:lnTo>
                <a:lnTo>
                  <a:pt x="73" y="106"/>
                </a:lnTo>
                <a:lnTo>
                  <a:pt x="77" y="108"/>
                </a:lnTo>
                <a:lnTo>
                  <a:pt x="85" y="111"/>
                </a:lnTo>
                <a:lnTo>
                  <a:pt x="85" y="109"/>
                </a:lnTo>
                <a:lnTo>
                  <a:pt x="91" y="109"/>
                </a:lnTo>
                <a:lnTo>
                  <a:pt x="89" y="111"/>
                </a:lnTo>
                <a:lnTo>
                  <a:pt x="91" y="115"/>
                </a:lnTo>
                <a:lnTo>
                  <a:pt x="83" y="113"/>
                </a:lnTo>
                <a:lnTo>
                  <a:pt x="77" y="113"/>
                </a:lnTo>
                <a:lnTo>
                  <a:pt x="75" y="115"/>
                </a:lnTo>
                <a:lnTo>
                  <a:pt x="73" y="117"/>
                </a:lnTo>
                <a:lnTo>
                  <a:pt x="77" y="117"/>
                </a:lnTo>
                <a:lnTo>
                  <a:pt x="81" y="117"/>
                </a:lnTo>
                <a:lnTo>
                  <a:pt x="83" y="125"/>
                </a:lnTo>
                <a:lnTo>
                  <a:pt x="81" y="121"/>
                </a:lnTo>
                <a:lnTo>
                  <a:pt x="73" y="127"/>
                </a:lnTo>
                <a:lnTo>
                  <a:pt x="58" y="125"/>
                </a:lnTo>
                <a:lnTo>
                  <a:pt x="48" y="121"/>
                </a:lnTo>
                <a:lnTo>
                  <a:pt x="48" y="113"/>
                </a:lnTo>
                <a:lnTo>
                  <a:pt x="48" y="108"/>
                </a:lnTo>
                <a:lnTo>
                  <a:pt x="35" y="111"/>
                </a:lnTo>
                <a:lnTo>
                  <a:pt x="25" y="115"/>
                </a:lnTo>
                <a:lnTo>
                  <a:pt x="25" y="119"/>
                </a:lnTo>
                <a:lnTo>
                  <a:pt x="25" y="123"/>
                </a:lnTo>
                <a:lnTo>
                  <a:pt x="20" y="123"/>
                </a:lnTo>
                <a:lnTo>
                  <a:pt x="14" y="121"/>
                </a:lnTo>
                <a:lnTo>
                  <a:pt x="6" y="125"/>
                </a:lnTo>
                <a:lnTo>
                  <a:pt x="0" y="131"/>
                </a:lnTo>
                <a:lnTo>
                  <a:pt x="2" y="134"/>
                </a:lnTo>
                <a:lnTo>
                  <a:pt x="8" y="134"/>
                </a:lnTo>
                <a:lnTo>
                  <a:pt x="14" y="134"/>
                </a:lnTo>
                <a:lnTo>
                  <a:pt x="18" y="136"/>
                </a:lnTo>
                <a:lnTo>
                  <a:pt x="16" y="138"/>
                </a:lnTo>
                <a:lnTo>
                  <a:pt x="12" y="140"/>
                </a:lnTo>
                <a:lnTo>
                  <a:pt x="14" y="144"/>
                </a:lnTo>
                <a:lnTo>
                  <a:pt x="18" y="146"/>
                </a:lnTo>
                <a:lnTo>
                  <a:pt x="18" y="150"/>
                </a:lnTo>
                <a:lnTo>
                  <a:pt x="20" y="152"/>
                </a:lnTo>
                <a:lnTo>
                  <a:pt x="27" y="154"/>
                </a:lnTo>
                <a:lnTo>
                  <a:pt x="39" y="154"/>
                </a:lnTo>
                <a:lnTo>
                  <a:pt x="48" y="152"/>
                </a:lnTo>
                <a:lnTo>
                  <a:pt x="60" y="150"/>
                </a:lnTo>
                <a:lnTo>
                  <a:pt x="62" y="154"/>
                </a:lnTo>
                <a:lnTo>
                  <a:pt x="66" y="157"/>
                </a:lnTo>
                <a:lnTo>
                  <a:pt x="66" y="154"/>
                </a:lnTo>
                <a:lnTo>
                  <a:pt x="70" y="152"/>
                </a:lnTo>
                <a:lnTo>
                  <a:pt x="81" y="150"/>
                </a:lnTo>
                <a:lnTo>
                  <a:pt x="91" y="152"/>
                </a:lnTo>
                <a:lnTo>
                  <a:pt x="87" y="161"/>
                </a:lnTo>
                <a:lnTo>
                  <a:pt x="89" y="175"/>
                </a:lnTo>
                <a:lnTo>
                  <a:pt x="83" y="179"/>
                </a:lnTo>
                <a:lnTo>
                  <a:pt x="77" y="180"/>
                </a:lnTo>
                <a:lnTo>
                  <a:pt x="73" y="179"/>
                </a:lnTo>
                <a:lnTo>
                  <a:pt x="68" y="182"/>
                </a:lnTo>
                <a:lnTo>
                  <a:pt x="66" y="186"/>
                </a:lnTo>
                <a:lnTo>
                  <a:pt x="60" y="186"/>
                </a:lnTo>
                <a:lnTo>
                  <a:pt x="56" y="186"/>
                </a:lnTo>
                <a:lnTo>
                  <a:pt x="54" y="182"/>
                </a:lnTo>
                <a:lnTo>
                  <a:pt x="52" y="180"/>
                </a:lnTo>
                <a:lnTo>
                  <a:pt x="48" y="180"/>
                </a:lnTo>
                <a:lnTo>
                  <a:pt x="47" y="180"/>
                </a:lnTo>
                <a:lnTo>
                  <a:pt x="41" y="186"/>
                </a:lnTo>
                <a:lnTo>
                  <a:pt x="39" y="188"/>
                </a:lnTo>
                <a:lnTo>
                  <a:pt x="39" y="190"/>
                </a:lnTo>
                <a:lnTo>
                  <a:pt x="47" y="190"/>
                </a:lnTo>
                <a:lnTo>
                  <a:pt x="45" y="192"/>
                </a:lnTo>
                <a:lnTo>
                  <a:pt x="47" y="196"/>
                </a:lnTo>
                <a:lnTo>
                  <a:pt x="43" y="196"/>
                </a:lnTo>
                <a:lnTo>
                  <a:pt x="41" y="194"/>
                </a:lnTo>
                <a:lnTo>
                  <a:pt x="39" y="196"/>
                </a:lnTo>
                <a:lnTo>
                  <a:pt x="39" y="200"/>
                </a:lnTo>
                <a:lnTo>
                  <a:pt x="33" y="202"/>
                </a:lnTo>
                <a:lnTo>
                  <a:pt x="29" y="205"/>
                </a:lnTo>
                <a:lnTo>
                  <a:pt x="29" y="207"/>
                </a:lnTo>
                <a:lnTo>
                  <a:pt x="29" y="211"/>
                </a:lnTo>
                <a:lnTo>
                  <a:pt x="25" y="213"/>
                </a:lnTo>
                <a:lnTo>
                  <a:pt x="24" y="215"/>
                </a:lnTo>
                <a:lnTo>
                  <a:pt x="29" y="221"/>
                </a:lnTo>
                <a:lnTo>
                  <a:pt x="35" y="225"/>
                </a:lnTo>
                <a:lnTo>
                  <a:pt x="41" y="227"/>
                </a:lnTo>
                <a:lnTo>
                  <a:pt x="52" y="227"/>
                </a:lnTo>
                <a:lnTo>
                  <a:pt x="48" y="234"/>
                </a:lnTo>
                <a:lnTo>
                  <a:pt x="45" y="230"/>
                </a:lnTo>
                <a:lnTo>
                  <a:pt x="43" y="228"/>
                </a:lnTo>
                <a:lnTo>
                  <a:pt x="39" y="228"/>
                </a:lnTo>
                <a:lnTo>
                  <a:pt x="37" y="228"/>
                </a:lnTo>
                <a:lnTo>
                  <a:pt x="35" y="230"/>
                </a:lnTo>
                <a:lnTo>
                  <a:pt x="39" y="232"/>
                </a:lnTo>
                <a:lnTo>
                  <a:pt x="39" y="236"/>
                </a:lnTo>
                <a:lnTo>
                  <a:pt x="45" y="236"/>
                </a:lnTo>
                <a:lnTo>
                  <a:pt x="45" y="238"/>
                </a:lnTo>
                <a:lnTo>
                  <a:pt x="43" y="240"/>
                </a:lnTo>
                <a:lnTo>
                  <a:pt x="43" y="244"/>
                </a:lnTo>
                <a:lnTo>
                  <a:pt x="45" y="248"/>
                </a:lnTo>
                <a:lnTo>
                  <a:pt x="48" y="251"/>
                </a:lnTo>
                <a:lnTo>
                  <a:pt x="52" y="251"/>
                </a:lnTo>
                <a:lnTo>
                  <a:pt x="58" y="251"/>
                </a:lnTo>
                <a:lnTo>
                  <a:pt x="62" y="250"/>
                </a:lnTo>
                <a:lnTo>
                  <a:pt x="66" y="246"/>
                </a:lnTo>
                <a:lnTo>
                  <a:pt x="64" y="242"/>
                </a:lnTo>
                <a:lnTo>
                  <a:pt x="66" y="240"/>
                </a:lnTo>
                <a:lnTo>
                  <a:pt x="68" y="240"/>
                </a:lnTo>
                <a:lnTo>
                  <a:pt x="70" y="242"/>
                </a:lnTo>
                <a:lnTo>
                  <a:pt x="70" y="244"/>
                </a:lnTo>
                <a:lnTo>
                  <a:pt x="68" y="248"/>
                </a:lnTo>
                <a:lnTo>
                  <a:pt x="75" y="259"/>
                </a:lnTo>
                <a:lnTo>
                  <a:pt x="73" y="261"/>
                </a:lnTo>
                <a:lnTo>
                  <a:pt x="73" y="265"/>
                </a:lnTo>
                <a:lnTo>
                  <a:pt x="72" y="265"/>
                </a:lnTo>
                <a:lnTo>
                  <a:pt x="77" y="267"/>
                </a:lnTo>
                <a:lnTo>
                  <a:pt x="75" y="273"/>
                </a:lnTo>
                <a:lnTo>
                  <a:pt x="75" y="276"/>
                </a:lnTo>
                <a:lnTo>
                  <a:pt x="85" y="271"/>
                </a:lnTo>
                <a:lnTo>
                  <a:pt x="95" y="265"/>
                </a:lnTo>
                <a:lnTo>
                  <a:pt x="96" y="267"/>
                </a:lnTo>
                <a:lnTo>
                  <a:pt x="98" y="271"/>
                </a:lnTo>
                <a:lnTo>
                  <a:pt x="100" y="269"/>
                </a:lnTo>
                <a:lnTo>
                  <a:pt x="106" y="269"/>
                </a:lnTo>
                <a:lnTo>
                  <a:pt x="112" y="278"/>
                </a:lnTo>
                <a:lnTo>
                  <a:pt x="112" y="276"/>
                </a:lnTo>
                <a:lnTo>
                  <a:pt x="114" y="273"/>
                </a:lnTo>
                <a:lnTo>
                  <a:pt x="119" y="274"/>
                </a:lnTo>
                <a:lnTo>
                  <a:pt x="125" y="274"/>
                </a:lnTo>
                <a:lnTo>
                  <a:pt x="131" y="273"/>
                </a:lnTo>
                <a:lnTo>
                  <a:pt x="139" y="269"/>
                </a:lnTo>
                <a:lnTo>
                  <a:pt x="137" y="274"/>
                </a:lnTo>
                <a:lnTo>
                  <a:pt x="135" y="280"/>
                </a:lnTo>
                <a:lnTo>
                  <a:pt x="129" y="284"/>
                </a:lnTo>
                <a:lnTo>
                  <a:pt x="125" y="290"/>
                </a:lnTo>
                <a:lnTo>
                  <a:pt x="123" y="296"/>
                </a:lnTo>
                <a:lnTo>
                  <a:pt x="125" y="301"/>
                </a:lnTo>
                <a:lnTo>
                  <a:pt x="118" y="313"/>
                </a:lnTo>
                <a:lnTo>
                  <a:pt x="106" y="321"/>
                </a:lnTo>
                <a:lnTo>
                  <a:pt x="95" y="326"/>
                </a:lnTo>
                <a:lnTo>
                  <a:pt x="95" y="330"/>
                </a:lnTo>
                <a:lnTo>
                  <a:pt x="95" y="334"/>
                </a:lnTo>
                <a:lnTo>
                  <a:pt x="89" y="334"/>
                </a:lnTo>
                <a:lnTo>
                  <a:pt x="87" y="336"/>
                </a:lnTo>
                <a:lnTo>
                  <a:pt x="85" y="334"/>
                </a:lnTo>
                <a:lnTo>
                  <a:pt x="75" y="334"/>
                </a:lnTo>
                <a:lnTo>
                  <a:pt x="70" y="342"/>
                </a:lnTo>
                <a:lnTo>
                  <a:pt x="66" y="349"/>
                </a:lnTo>
                <a:lnTo>
                  <a:pt x="62" y="349"/>
                </a:lnTo>
                <a:lnTo>
                  <a:pt x="60" y="349"/>
                </a:lnTo>
                <a:lnTo>
                  <a:pt x="58" y="351"/>
                </a:lnTo>
                <a:lnTo>
                  <a:pt x="58" y="355"/>
                </a:lnTo>
                <a:lnTo>
                  <a:pt x="64" y="353"/>
                </a:lnTo>
                <a:lnTo>
                  <a:pt x="68" y="351"/>
                </a:lnTo>
                <a:lnTo>
                  <a:pt x="72" y="346"/>
                </a:lnTo>
                <a:lnTo>
                  <a:pt x="77" y="338"/>
                </a:lnTo>
                <a:lnTo>
                  <a:pt x="79" y="338"/>
                </a:lnTo>
                <a:lnTo>
                  <a:pt x="83" y="338"/>
                </a:lnTo>
                <a:lnTo>
                  <a:pt x="81" y="340"/>
                </a:lnTo>
                <a:lnTo>
                  <a:pt x="81" y="344"/>
                </a:lnTo>
                <a:lnTo>
                  <a:pt x="93" y="340"/>
                </a:lnTo>
                <a:lnTo>
                  <a:pt x="104" y="334"/>
                </a:lnTo>
                <a:lnTo>
                  <a:pt x="106" y="336"/>
                </a:lnTo>
                <a:lnTo>
                  <a:pt x="108" y="336"/>
                </a:lnTo>
                <a:lnTo>
                  <a:pt x="110" y="330"/>
                </a:lnTo>
                <a:lnTo>
                  <a:pt x="112" y="332"/>
                </a:lnTo>
                <a:lnTo>
                  <a:pt x="114" y="332"/>
                </a:lnTo>
                <a:lnTo>
                  <a:pt x="114" y="328"/>
                </a:lnTo>
                <a:lnTo>
                  <a:pt x="114" y="324"/>
                </a:lnTo>
                <a:lnTo>
                  <a:pt x="116" y="322"/>
                </a:lnTo>
                <a:lnTo>
                  <a:pt x="121" y="322"/>
                </a:lnTo>
                <a:lnTo>
                  <a:pt x="119" y="321"/>
                </a:lnTo>
                <a:lnTo>
                  <a:pt x="119" y="319"/>
                </a:lnTo>
                <a:lnTo>
                  <a:pt x="121" y="319"/>
                </a:lnTo>
                <a:lnTo>
                  <a:pt x="125" y="319"/>
                </a:lnTo>
                <a:lnTo>
                  <a:pt x="131" y="315"/>
                </a:lnTo>
                <a:lnTo>
                  <a:pt x="139" y="309"/>
                </a:lnTo>
                <a:lnTo>
                  <a:pt x="137" y="303"/>
                </a:lnTo>
                <a:lnTo>
                  <a:pt x="141" y="301"/>
                </a:lnTo>
                <a:lnTo>
                  <a:pt x="146" y="299"/>
                </a:lnTo>
                <a:lnTo>
                  <a:pt x="152" y="292"/>
                </a:lnTo>
                <a:lnTo>
                  <a:pt x="158" y="286"/>
                </a:lnTo>
                <a:lnTo>
                  <a:pt x="162" y="284"/>
                </a:lnTo>
                <a:lnTo>
                  <a:pt x="167" y="284"/>
                </a:lnTo>
                <a:lnTo>
                  <a:pt x="167" y="280"/>
                </a:lnTo>
                <a:lnTo>
                  <a:pt x="167" y="278"/>
                </a:lnTo>
                <a:lnTo>
                  <a:pt x="171" y="274"/>
                </a:lnTo>
                <a:lnTo>
                  <a:pt x="177" y="273"/>
                </a:lnTo>
                <a:lnTo>
                  <a:pt x="177" y="269"/>
                </a:lnTo>
                <a:lnTo>
                  <a:pt x="171" y="269"/>
                </a:lnTo>
                <a:lnTo>
                  <a:pt x="167" y="269"/>
                </a:lnTo>
                <a:lnTo>
                  <a:pt x="169" y="259"/>
                </a:lnTo>
                <a:lnTo>
                  <a:pt x="171" y="255"/>
                </a:lnTo>
                <a:lnTo>
                  <a:pt x="177" y="251"/>
                </a:lnTo>
                <a:lnTo>
                  <a:pt x="185" y="248"/>
                </a:lnTo>
                <a:lnTo>
                  <a:pt x="183" y="246"/>
                </a:lnTo>
                <a:lnTo>
                  <a:pt x="183" y="242"/>
                </a:lnTo>
                <a:lnTo>
                  <a:pt x="185" y="242"/>
                </a:lnTo>
                <a:lnTo>
                  <a:pt x="190" y="242"/>
                </a:lnTo>
                <a:lnTo>
                  <a:pt x="190" y="236"/>
                </a:lnTo>
                <a:lnTo>
                  <a:pt x="192" y="234"/>
                </a:lnTo>
                <a:lnTo>
                  <a:pt x="196" y="232"/>
                </a:lnTo>
                <a:lnTo>
                  <a:pt x="200" y="232"/>
                </a:lnTo>
                <a:lnTo>
                  <a:pt x="200" y="228"/>
                </a:lnTo>
                <a:lnTo>
                  <a:pt x="202" y="225"/>
                </a:lnTo>
                <a:lnTo>
                  <a:pt x="212" y="217"/>
                </a:lnTo>
                <a:lnTo>
                  <a:pt x="214" y="217"/>
                </a:lnTo>
                <a:lnTo>
                  <a:pt x="217" y="221"/>
                </a:lnTo>
                <a:lnTo>
                  <a:pt x="223" y="217"/>
                </a:lnTo>
                <a:lnTo>
                  <a:pt x="225" y="217"/>
                </a:lnTo>
                <a:lnTo>
                  <a:pt x="225" y="219"/>
                </a:lnTo>
                <a:lnTo>
                  <a:pt x="223" y="221"/>
                </a:lnTo>
                <a:lnTo>
                  <a:pt x="223" y="225"/>
                </a:lnTo>
                <a:lnTo>
                  <a:pt x="225" y="227"/>
                </a:lnTo>
                <a:lnTo>
                  <a:pt x="227" y="228"/>
                </a:lnTo>
                <a:lnTo>
                  <a:pt x="219" y="227"/>
                </a:lnTo>
                <a:lnTo>
                  <a:pt x="214" y="227"/>
                </a:lnTo>
                <a:lnTo>
                  <a:pt x="210" y="228"/>
                </a:lnTo>
                <a:lnTo>
                  <a:pt x="208" y="232"/>
                </a:lnTo>
                <a:lnTo>
                  <a:pt x="204" y="232"/>
                </a:lnTo>
                <a:lnTo>
                  <a:pt x="202" y="244"/>
                </a:lnTo>
                <a:lnTo>
                  <a:pt x="200" y="255"/>
                </a:lnTo>
                <a:lnTo>
                  <a:pt x="202" y="255"/>
                </a:lnTo>
                <a:lnTo>
                  <a:pt x="206" y="255"/>
                </a:lnTo>
                <a:lnTo>
                  <a:pt x="206" y="259"/>
                </a:lnTo>
                <a:lnTo>
                  <a:pt x="200" y="261"/>
                </a:lnTo>
                <a:lnTo>
                  <a:pt x="198" y="263"/>
                </a:lnTo>
                <a:lnTo>
                  <a:pt x="200" y="265"/>
                </a:lnTo>
                <a:lnTo>
                  <a:pt x="202" y="267"/>
                </a:lnTo>
                <a:lnTo>
                  <a:pt x="210" y="263"/>
                </a:lnTo>
                <a:lnTo>
                  <a:pt x="217" y="261"/>
                </a:lnTo>
                <a:lnTo>
                  <a:pt x="217" y="257"/>
                </a:lnTo>
                <a:lnTo>
                  <a:pt x="221" y="255"/>
                </a:lnTo>
                <a:lnTo>
                  <a:pt x="225" y="255"/>
                </a:lnTo>
                <a:lnTo>
                  <a:pt x="227" y="250"/>
                </a:lnTo>
                <a:lnTo>
                  <a:pt x="231" y="246"/>
                </a:lnTo>
                <a:lnTo>
                  <a:pt x="237" y="248"/>
                </a:lnTo>
                <a:lnTo>
                  <a:pt x="244" y="250"/>
                </a:lnTo>
                <a:lnTo>
                  <a:pt x="246" y="248"/>
                </a:lnTo>
                <a:lnTo>
                  <a:pt x="250" y="244"/>
                </a:lnTo>
                <a:lnTo>
                  <a:pt x="248" y="238"/>
                </a:lnTo>
                <a:lnTo>
                  <a:pt x="248" y="236"/>
                </a:lnTo>
                <a:lnTo>
                  <a:pt x="244" y="234"/>
                </a:lnTo>
                <a:lnTo>
                  <a:pt x="242" y="234"/>
                </a:lnTo>
                <a:lnTo>
                  <a:pt x="242" y="228"/>
                </a:lnTo>
                <a:lnTo>
                  <a:pt x="242" y="225"/>
                </a:lnTo>
                <a:lnTo>
                  <a:pt x="248" y="227"/>
                </a:lnTo>
                <a:lnTo>
                  <a:pt x="254" y="227"/>
                </a:lnTo>
                <a:lnTo>
                  <a:pt x="258" y="227"/>
                </a:lnTo>
                <a:lnTo>
                  <a:pt x="263" y="225"/>
                </a:lnTo>
                <a:lnTo>
                  <a:pt x="261" y="223"/>
                </a:lnTo>
                <a:lnTo>
                  <a:pt x="265" y="223"/>
                </a:lnTo>
                <a:lnTo>
                  <a:pt x="265" y="225"/>
                </a:lnTo>
                <a:lnTo>
                  <a:pt x="265" y="228"/>
                </a:lnTo>
                <a:lnTo>
                  <a:pt x="267" y="228"/>
                </a:lnTo>
                <a:lnTo>
                  <a:pt x="267" y="230"/>
                </a:lnTo>
                <a:lnTo>
                  <a:pt x="265" y="230"/>
                </a:lnTo>
                <a:lnTo>
                  <a:pt x="269" y="232"/>
                </a:lnTo>
                <a:lnTo>
                  <a:pt x="275" y="234"/>
                </a:lnTo>
                <a:lnTo>
                  <a:pt x="273" y="238"/>
                </a:lnTo>
                <a:lnTo>
                  <a:pt x="275" y="242"/>
                </a:lnTo>
                <a:lnTo>
                  <a:pt x="279" y="242"/>
                </a:lnTo>
                <a:lnTo>
                  <a:pt x="285" y="240"/>
                </a:lnTo>
                <a:lnTo>
                  <a:pt x="285" y="242"/>
                </a:lnTo>
                <a:lnTo>
                  <a:pt x="286" y="246"/>
                </a:lnTo>
                <a:lnTo>
                  <a:pt x="290" y="246"/>
                </a:lnTo>
                <a:lnTo>
                  <a:pt x="296" y="248"/>
                </a:lnTo>
                <a:lnTo>
                  <a:pt x="296" y="250"/>
                </a:lnTo>
                <a:lnTo>
                  <a:pt x="308" y="248"/>
                </a:lnTo>
                <a:lnTo>
                  <a:pt x="319" y="248"/>
                </a:lnTo>
                <a:lnTo>
                  <a:pt x="336" y="255"/>
                </a:lnTo>
                <a:lnTo>
                  <a:pt x="356" y="259"/>
                </a:lnTo>
                <a:lnTo>
                  <a:pt x="356" y="257"/>
                </a:lnTo>
                <a:lnTo>
                  <a:pt x="359" y="255"/>
                </a:lnTo>
                <a:lnTo>
                  <a:pt x="357" y="265"/>
                </a:lnTo>
                <a:lnTo>
                  <a:pt x="363" y="269"/>
                </a:lnTo>
                <a:lnTo>
                  <a:pt x="371" y="271"/>
                </a:lnTo>
                <a:lnTo>
                  <a:pt x="371" y="267"/>
                </a:lnTo>
                <a:lnTo>
                  <a:pt x="371" y="265"/>
                </a:lnTo>
                <a:lnTo>
                  <a:pt x="373" y="265"/>
                </a:lnTo>
                <a:lnTo>
                  <a:pt x="377" y="265"/>
                </a:lnTo>
                <a:lnTo>
                  <a:pt x="375" y="269"/>
                </a:lnTo>
                <a:lnTo>
                  <a:pt x="375" y="276"/>
                </a:lnTo>
                <a:lnTo>
                  <a:pt x="379" y="276"/>
                </a:lnTo>
                <a:lnTo>
                  <a:pt x="386" y="288"/>
                </a:lnTo>
                <a:lnTo>
                  <a:pt x="388" y="286"/>
                </a:lnTo>
                <a:lnTo>
                  <a:pt x="392" y="286"/>
                </a:lnTo>
                <a:lnTo>
                  <a:pt x="392" y="288"/>
                </a:lnTo>
                <a:lnTo>
                  <a:pt x="392" y="292"/>
                </a:lnTo>
                <a:lnTo>
                  <a:pt x="394" y="292"/>
                </a:lnTo>
                <a:lnTo>
                  <a:pt x="398" y="294"/>
                </a:lnTo>
                <a:lnTo>
                  <a:pt x="396" y="296"/>
                </a:lnTo>
                <a:lnTo>
                  <a:pt x="396" y="298"/>
                </a:lnTo>
                <a:lnTo>
                  <a:pt x="398" y="298"/>
                </a:lnTo>
                <a:lnTo>
                  <a:pt x="400" y="296"/>
                </a:lnTo>
                <a:lnTo>
                  <a:pt x="400" y="299"/>
                </a:lnTo>
                <a:lnTo>
                  <a:pt x="400" y="303"/>
                </a:lnTo>
                <a:lnTo>
                  <a:pt x="404" y="305"/>
                </a:lnTo>
                <a:lnTo>
                  <a:pt x="409" y="309"/>
                </a:lnTo>
                <a:lnTo>
                  <a:pt x="409" y="311"/>
                </a:lnTo>
                <a:lnTo>
                  <a:pt x="409" y="315"/>
                </a:lnTo>
                <a:lnTo>
                  <a:pt x="413" y="321"/>
                </a:lnTo>
                <a:lnTo>
                  <a:pt x="419" y="328"/>
                </a:lnTo>
                <a:lnTo>
                  <a:pt x="421" y="330"/>
                </a:lnTo>
                <a:lnTo>
                  <a:pt x="423" y="332"/>
                </a:lnTo>
                <a:lnTo>
                  <a:pt x="425" y="330"/>
                </a:lnTo>
                <a:lnTo>
                  <a:pt x="425" y="326"/>
                </a:lnTo>
                <a:lnTo>
                  <a:pt x="427" y="328"/>
                </a:lnTo>
                <a:lnTo>
                  <a:pt x="430" y="330"/>
                </a:lnTo>
                <a:lnTo>
                  <a:pt x="428" y="332"/>
                </a:lnTo>
                <a:lnTo>
                  <a:pt x="428" y="334"/>
                </a:lnTo>
                <a:lnTo>
                  <a:pt x="430" y="334"/>
                </a:lnTo>
                <a:lnTo>
                  <a:pt x="434" y="336"/>
                </a:lnTo>
                <a:lnTo>
                  <a:pt x="432" y="332"/>
                </a:lnTo>
                <a:lnTo>
                  <a:pt x="432" y="328"/>
                </a:lnTo>
                <a:lnTo>
                  <a:pt x="434" y="328"/>
                </a:lnTo>
                <a:lnTo>
                  <a:pt x="434" y="330"/>
                </a:lnTo>
                <a:lnTo>
                  <a:pt x="438" y="330"/>
                </a:lnTo>
                <a:lnTo>
                  <a:pt x="438" y="324"/>
                </a:lnTo>
                <a:lnTo>
                  <a:pt x="440" y="319"/>
                </a:lnTo>
                <a:lnTo>
                  <a:pt x="436" y="319"/>
                </a:lnTo>
                <a:lnTo>
                  <a:pt x="434" y="317"/>
                </a:lnTo>
                <a:lnTo>
                  <a:pt x="430" y="317"/>
                </a:lnTo>
                <a:lnTo>
                  <a:pt x="430" y="324"/>
                </a:lnTo>
                <a:lnTo>
                  <a:pt x="427" y="322"/>
                </a:lnTo>
                <a:lnTo>
                  <a:pt x="423" y="322"/>
                </a:lnTo>
                <a:lnTo>
                  <a:pt x="421" y="317"/>
                </a:lnTo>
                <a:lnTo>
                  <a:pt x="421" y="313"/>
                </a:lnTo>
                <a:lnTo>
                  <a:pt x="417" y="311"/>
                </a:lnTo>
                <a:lnTo>
                  <a:pt x="415" y="311"/>
                </a:lnTo>
                <a:lnTo>
                  <a:pt x="417" y="309"/>
                </a:lnTo>
                <a:lnTo>
                  <a:pt x="421" y="307"/>
                </a:lnTo>
                <a:lnTo>
                  <a:pt x="419" y="303"/>
                </a:lnTo>
                <a:lnTo>
                  <a:pt x="419" y="301"/>
                </a:lnTo>
                <a:lnTo>
                  <a:pt x="415" y="301"/>
                </a:lnTo>
                <a:lnTo>
                  <a:pt x="415" y="299"/>
                </a:lnTo>
                <a:lnTo>
                  <a:pt x="415" y="298"/>
                </a:lnTo>
                <a:lnTo>
                  <a:pt x="413" y="296"/>
                </a:lnTo>
                <a:lnTo>
                  <a:pt x="411" y="294"/>
                </a:lnTo>
                <a:lnTo>
                  <a:pt x="402" y="292"/>
                </a:lnTo>
                <a:lnTo>
                  <a:pt x="407" y="290"/>
                </a:lnTo>
                <a:lnTo>
                  <a:pt x="413" y="288"/>
                </a:lnTo>
                <a:lnTo>
                  <a:pt x="411" y="290"/>
                </a:lnTo>
                <a:lnTo>
                  <a:pt x="415" y="292"/>
                </a:lnTo>
                <a:lnTo>
                  <a:pt x="413" y="284"/>
                </a:lnTo>
                <a:lnTo>
                  <a:pt x="415" y="278"/>
                </a:lnTo>
                <a:lnTo>
                  <a:pt x="419" y="284"/>
                </a:lnTo>
                <a:lnTo>
                  <a:pt x="423" y="290"/>
                </a:lnTo>
                <a:lnTo>
                  <a:pt x="425" y="290"/>
                </a:lnTo>
                <a:lnTo>
                  <a:pt x="428" y="290"/>
                </a:lnTo>
                <a:lnTo>
                  <a:pt x="428" y="294"/>
                </a:lnTo>
                <a:lnTo>
                  <a:pt x="430" y="294"/>
                </a:lnTo>
                <a:lnTo>
                  <a:pt x="434" y="294"/>
                </a:lnTo>
                <a:lnTo>
                  <a:pt x="434" y="296"/>
                </a:lnTo>
                <a:lnTo>
                  <a:pt x="432" y="298"/>
                </a:lnTo>
                <a:lnTo>
                  <a:pt x="432" y="299"/>
                </a:lnTo>
                <a:lnTo>
                  <a:pt x="434" y="301"/>
                </a:lnTo>
                <a:lnTo>
                  <a:pt x="436" y="307"/>
                </a:lnTo>
                <a:lnTo>
                  <a:pt x="438" y="315"/>
                </a:lnTo>
                <a:lnTo>
                  <a:pt x="440" y="315"/>
                </a:lnTo>
                <a:lnTo>
                  <a:pt x="444" y="315"/>
                </a:lnTo>
                <a:lnTo>
                  <a:pt x="444" y="319"/>
                </a:lnTo>
                <a:lnTo>
                  <a:pt x="446" y="322"/>
                </a:lnTo>
                <a:lnTo>
                  <a:pt x="442" y="324"/>
                </a:lnTo>
                <a:lnTo>
                  <a:pt x="442" y="328"/>
                </a:lnTo>
                <a:lnTo>
                  <a:pt x="444" y="328"/>
                </a:lnTo>
                <a:lnTo>
                  <a:pt x="446" y="330"/>
                </a:lnTo>
                <a:lnTo>
                  <a:pt x="446" y="326"/>
                </a:lnTo>
                <a:lnTo>
                  <a:pt x="446" y="324"/>
                </a:lnTo>
                <a:lnTo>
                  <a:pt x="448" y="326"/>
                </a:lnTo>
                <a:lnTo>
                  <a:pt x="453" y="328"/>
                </a:lnTo>
                <a:lnTo>
                  <a:pt x="451" y="330"/>
                </a:lnTo>
                <a:lnTo>
                  <a:pt x="451" y="332"/>
                </a:lnTo>
                <a:lnTo>
                  <a:pt x="453" y="332"/>
                </a:lnTo>
                <a:lnTo>
                  <a:pt x="455" y="330"/>
                </a:lnTo>
                <a:lnTo>
                  <a:pt x="455" y="336"/>
                </a:lnTo>
                <a:lnTo>
                  <a:pt x="455" y="346"/>
                </a:lnTo>
                <a:lnTo>
                  <a:pt x="457" y="344"/>
                </a:lnTo>
                <a:lnTo>
                  <a:pt x="459" y="340"/>
                </a:lnTo>
                <a:lnTo>
                  <a:pt x="461" y="346"/>
                </a:lnTo>
                <a:lnTo>
                  <a:pt x="463" y="353"/>
                </a:lnTo>
                <a:lnTo>
                  <a:pt x="465" y="351"/>
                </a:lnTo>
                <a:lnTo>
                  <a:pt x="469" y="353"/>
                </a:lnTo>
                <a:lnTo>
                  <a:pt x="469" y="347"/>
                </a:lnTo>
                <a:lnTo>
                  <a:pt x="471" y="346"/>
                </a:lnTo>
                <a:lnTo>
                  <a:pt x="471" y="347"/>
                </a:lnTo>
                <a:lnTo>
                  <a:pt x="471" y="351"/>
                </a:lnTo>
                <a:lnTo>
                  <a:pt x="471" y="353"/>
                </a:lnTo>
                <a:lnTo>
                  <a:pt x="469" y="355"/>
                </a:lnTo>
                <a:lnTo>
                  <a:pt x="467" y="357"/>
                </a:lnTo>
                <a:lnTo>
                  <a:pt x="467" y="361"/>
                </a:lnTo>
                <a:lnTo>
                  <a:pt x="469" y="363"/>
                </a:lnTo>
                <a:lnTo>
                  <a:pt x="471" y="365"/>
                </a:lnTo>
                <a:lnTo>
                  <a:pt x="476" y="365"/>
                </a:lnTo>
                <a:lnTo>
                  <a:pt x="476" y="361"/>
                </a:lnTo>
                <a:lnTo>
                  <a:pt x="482" y="357"/>
                </a:lnTo>
                <a:lnTo>
                  <a:pt x="484" y="357"/>
                </a:lnTo>
                <a:lnTo>
                  <a:pt x="486" y="353"/>
                </a:lnTo>
                <a:lnTo>
                  <a:pt x="488" y="349"/>
                </a:lnTo>
                <a:lnTo>
                  <a:pt x="486" y="347"/>
                </a:lnTo>
                <a:lnTo>
                  <a:pt x="488" y="344"/>
                </a:lnTo>
                <a:lnTo>
                  <a:pt x="488" y="340"/>
                </a:lnTo>
                <a:lnTo>
                  <a:pt x="486" y="338"/>
                </a:lnTo>
                <a:lnTo>
                  <a:pt x="484" y="332"/>
                </a:lnTo>
                <a:lnTo>
                  <a:pt x="482" y="332"/>
                </a:lnTo>
                <a:lnTo>
                  <a:pt x="480" y="330"/>
                </a:lnTo>
                <a:lnTo>
                  <a:pt x="476" y="328"/>
                </a:lnTo>
                <a:lnTo>
                  <a:pt x="473" y="326"/>
                </a:lnTo>
                <a:lnTo>
                  <a:pt x="469" y="322"/>
                </a:lnTo>
                <a:lnTo>
                  <a:pt x="465" y="321"/>
                </a:lnTo>
                <a:lnTo>
                  <a:pt x="461" y="315"/>
                </a:lnTo>
                <a:lnTo>
                  <a:pt x="457" y="307"/>
                </a:lnTo>
                <a:lnTo>
                  <a:pt x="451" y="301"/>
                </a:lnTo>
                <a:lnTo>
                  <a:pt x="450" y="294"/>
                </a:lnTo>
                <a:lnTo>
                  <a:pt x="440" y="284"/>
                </a:lnTo>
                <a:lnTo>
                  <a:pt x="432" y="276"/>
                </a:lnTo>
                <a:lnTo>
                  <a:pt x="428" y="271"/>
                </a:lnTo>
                <a:lnTo>
                  <a:pt x="421" y="265"/>
                </a:lnTo>
                <a:lnTo>
                  <a:pt x="419" y="265"/>
                </a:lnTo>
                <a:lnTo>
                  <a:pt x="417" y="263"/>
                </a:lnTo>
                <a:lnTo>
                  <a:pt x="415" y="261"/>
                </a:lnTo>
                <a:lnTo>
                  <a:pt x="415" y="259"/>
                </a:lnTo>
                <a:lnTo>
                  <a:pt x="411" y="255"/>
                </a:lnTo>
                <a:lnTo>
                  <a:pt x="407" y="251"/>
                </a:lnTo>
                <a:lnTo>
                  <a:pt x="402" y="250"/>
                </a:lnTo>
                <a:lnTo>
                  <a:pt x="396" y="251"/>
                </a:lnTo>
                <a:lnTo>
                  <a:pt x="394" y="253"/>
                </a:lnTo>
                <a:lnTo>
                  <a:pt x="396" y="259"/>
                </a:lnTo>
                <a:lnTo>
                  <a:pt x="390" y="263"/>
                </a:lnTo>
                <a:lnTo>
                  <a:pt x="384" y="265"/>
                </a:lnTo>
                <a:lnTo>
                  <a:pt x="380" y="269"/>
                </a:lnTo>
                <a:lnTo>
                  <a:pt x="379" y="269"/>
                </a:lnTo>
                <a:lnTo>
                  <a:pt x="379" y="265"/>
                </a:lnTo>
                <a:lnTo>
                  <a:pt x="379" y="263"/>
                </a:lnTo>
                <a:lnTo>
                  <a:pt x="371" y="255"/>
                </a:lnTo>
                <a:lnTo>
                  <a:pt x="363" y="250"/>
                </a:lnTo>
                <a:lnTo>
                  <a:pt x="359" y="244"/>
                </a:lnTo>
                <a:lnTo>
                  <a:pt x="357" y="240"/>
                </a:lnTo>
                <a:lnTo>
                  <a:pt x="357" y="236"/>
                </a:lnTo>
                <a:lnTo>
                  <a:pt x="357" y="232"/>
                </a:lnTo>
                <a:lnTo>
                  <a:pt x="352" y="236"/>
                </a:lnTo>
                <a:lnTo>
                  <a:pt x="348" y="236"/>
                </a:lnTo>
                <a:lnTo>
                  <a:pt x="344" y="232"/>
                </a:lnTo>
                <a:lnTo>
                  <a:pt x="336" y="234"/>
                </a:lnTo>
                <a:lnTo>
                  <a:pt x="333" y="236"/>
                </a:lnTo>
                <a:lnTo>
                  <a:pt x="327" y="31"/>
                </a:lnTo>
                <a:close/>
              </a:path>
            </a:pathLst>
          </a:custGeom>
          <a:solidFill>
            <a:srgbClr val="EAEAEA"/>
          </a:solidFill>
          <a:ln w="2520">
            <a:solidFill>
              <a:srgbClr val="C0C0C0"/>
            </a:solidFill>
            <a:round/>
            <a:headEnd/>
            <a:tailEnd/>
          </a:ln>
        </p:spPr>
        <p:txBody>
          <a:bodyPr wrap="none" anchor="ctr"/>
          <a:lstStyle/>
          <a:p>
            <a:endParaRPr lang="en-US"/>
          </a:p>
        </p:txBody>
      </p:sp>
      <p:sp>
        <p:nvSpPr>
          <p:cNvPr id="31003" name="Freeform 285"/>
          <p:cNvSpPr>
            <a:spLocks noChangeArrowheads="1"/>
          </p:cNvSpPr>
          <p:nvPr/>
        </p:nvSpPr>
        <p:spPr bwMode="auto">
          <a:xfrm>
            <a:off x="7435850" y="5526088"/>
            <a:ext cx="23813" cy="22225"/>
          </a:xfrm>
          <a:custGeom>
            <a:avLst/>
            <a:gdLst>
              <a:gd name="T0" fmla="*/ 0 w 14"/>
              <a:gd name="T1" fmla="*/ 2147483647 h 14"/>
              <a:gd name="T2" fmla="*/ 0 w 14"/>
              <a:gd name="T3" fmla="*/ 2147483647 h 14"/>
              <a:gd name="T4" fmla="*/ 2147483647 w 14"/>
              <a:gd name="T5" fmla="*/ 2147483647 h 14"/>
              <a:gd name="T6" fmla="*/ 2147483647 w 14"/>
              <a:gd name="T7" fmla="*/ 0 h 14"/>
              <a:gd name="T8" fmla="*/ 2147483647 w 14"/>
              <a:gd name="T9" fmla="*/ 0 h 14"/>
              <a:gd name="T10" fmla="*/ 2147483647 w 14"/>
              <a:gd name="T11" fmla="*/ 0 h 14"/>
              <a:gd name="T12" fmla="*/ 2147483647 w 14"/>
              <a:gd name="T13" fmla="*/ 2147483647 h 14"/>
              <a:gd name="T14" fmla="*/ 2147483647 w 14"/>
              <a:gd name="T15" fmla="*/ 2147483647 h 14"/>
              <a:gd name="T16" fmla="*/ 2147483647 w 14"/>
              <a:gd name="T17" fmla="*/ 2147483647 h 14"/>
              <a:gd name="T18" fmla="*/ 2147483647 w 14"/>
              <a:gd name="T19" fmla="*/ 2147483647 h 14"/>
              <a:gd name="T20" fmla="*/ 2147483647 w 14"/>
              <a:gd name="T21" fmla="*/ 2147483647 h 14"/>
              <a:gd name="T22" fmla="*/ 2147483647 w 14"/>
              <a:gd name="T23" fmla="*/ 2147483647 h 14"/>
              <a:gd name="T24" fmla="*/ 2147483647 w 14"/>
              <a:gd name="T25" fmla="*/ 2147483647 h 14"/>
              <a:gd name="T26" fmla="*/ 2147483647 w 14"/>
              <a:gd name="T27" fmla="*/ 2147483647 h 14"/>
              <a:gd name="T28" fmla="*/ 2147483647 w 14"/>
              <a:gd name="T29" fmla="*/ 2147483647 h 14"/>
              <a:gd name="T30" fmla="*/ 0 w 14"/>
              <a:gd name="T31" fmla="*/ 2147483647 h 14"/>
              <a:gd name="T32" fmla="*/ 0 w 14"/>
              <a:gd name="T33" fmla="*/ 2147483647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4"/>
              <a:gd name="T53" fmla="*/ 14 w 14"/>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4">
                <a:moveTo>
                  <a:pt x="0" y="6"/>
                </a:moveTo>
                <a:lnTo>
                  <a:pt x="0" y="4"/>
                </a:lnTo>
                <a:lnTo>
                  <a:pt x="2" y="2"/>
                </a:lnTo>
                <a:lnTo>
                  <a:pt x="4" y="0"/>
                </a:lnTo>
                <a:lnTo>
                  <a:pt x="6" y="0"/>
                </a:lnTo>
                <a:lnTo>
                  <a:pt x="10" y="0"/>
                </a:lnTo>
                <a:lnTo>
                  <a:pt x="12" y="2"/>
                </a:lnTo>
                <a:lnTo>
                  <a:pt x="14" y="4"/>
                </a:lnTo>
                <a:lnTo>
                  <a:pt x="14" y="6"/>
                </a:lnTo>
                <a:lnTo>
                  <a:pt x="14" y="10"/>
                </a:lnTo>
                <a:lnTo>
                  <a:pt x="12" y="12"/>
                </a:lnTo>
                <a:lnTo>
                  <a:pt x="10" y="14"/>
                </a:lnTo>
                <a:lnTo>
                  <a:pt x="6" y="14"/>
                </a:lnTo>
                <a:lnTo>
                  <a:pt x="4" y="14"/>
                </a:lnTo>
                <a:lnTo>
                  <a:pt x="2" y="12"/>
                </a:lnTo>
                <a:lnTo>
                  <a:pt x="0" y="10"/>
                </a:lnTo>
                <a:lnTo>
                  <a:pt x="0" y="6"/>
                </a:lnTo>
                <a:close/>
              </a:path>
            </a:pathLst>
          </a:custGeom>
          <a:solidFill>
            <a:srgbClr val="EAEAEA"/>
          </a:solidFill>
          <a:ln w="2520">
            <a:solidFill>
              <a:srgbClr val="C0C0C0"/>
            </a:solidFill>
            <a:round/>
            <a:headEnd/>
            <a:tailEnd/>
          </a:ln>
        </p:spPr>
        <p:txBody>
          <a:bodyPr wrap="none" anchor="ctr"/>
          <a:lstStyle/>
          <a:p>
            <a:endParaRPr lang="en-US"/>
          </a:p>
        </p:txBody>
      </p:sp>
      <p:sp>
        <p:nvSpPr>
          <p:cNvPr id="31004" name="Freeform 286"/>
          <p:cNvSpPr>
            <a:spLocks noChangeArrowheads="1"/>
          </p:cNvSpPr>
          <p:nvPr/>
        </p:nvSpPr>
        <p:spPr bwMode="auto">
          <a:xfrm>
            <a:off x="6899275" y="5508625"/>
            <a:ext cx="20638" cy="20638"/>
          </a:xfrm>
          <a:custGeom>
            <a:avLst/>
            <a:gdLst>
              <a:gd name="T0" fmla="*/ 0 w 13"/>
              <a:gd name="T1" fmla="*/ 2147483647 h 13"/>
              <a:gd name="T2" fmla="*/ 0 w 13"/>
              <a:gd name="T3" fmla="*/ 2147483647 h 13"/>
              <a:gd name="T4" fmla="*/ 2147483647 w 13"/>
              <a:gd name="T5" fmla="*/ 2147483647 h 13"/>
              <a:gd name="T6" fmla="*/ 2147483647 w 13"/>
              <a:gd name="T7" fmla="*/ 0 h 13"/>
              <a:gd name="T8" fmla="*/ 2147483647 w 13"/>
              <a:gd name="T9" fmla="*/ 0 h 13"/>
              <a:gd name="T10" fmla="*/ 2147483647 w 13"/>
              <a:gd name="T11" fmla="*/ 0 h 13"/>
              <a:gd name="T12" fmla="*/ 2147483647 w 13"/>
              <a:gd name="T13" fmla="*/ 2147483647 h 13"/>
              <a:gd name="T14" fmla="*/ 2147483647 w 13"/>
              <a:gd name="T15" fmla="*/ 2147483647 h 13"/>
              <a:gd name="T16" fmla="*/ 2147483647 w 13"/>
              <a:gd name="T17" fmla="*/ 2147483647 h 13"/>
              <a:gd name="T18" fmla="*/ 2147483647 w 13"/>
              <a:gd name="T19" fmla="*/ 2147483647 h 13"/>
              <a:gd name="T20" fmla="*/ 2147483647 w 13"/>
              <a:gd name="T21" fmla="*/ 2147483647 h 13"/>
              <a:gd name="T22" fmla="*/ 2147483647 w 13"/>
              <a:gd name="T23" fmla="*/ 2147483647 h 13"/>
              <a:gd name="T24" fmla="*/ 2147483647 w 13"/>
              <a:gd name="T25" fmla="*/ 2147483647 h 13"/>
              <a:gd name="T26" fmla="*/ 2147483647 w 13"/>
              <a:gd name="T27" fmla="*/ 2147483647 h 13"/>
              <a:gd name="T28" fmla="*/ 2147483647 w 13"/>
              <a:gd name="T29" fmla="*/ 2147483647 h 13"/>
              <a:gd name="T30" fmla="*/ 0 w 13"/>
              <a:gd name="T31" fmla="*/ 2147483647 h 13"/>
              <a:gd name="T32" fmla="*/ 0 w 13"/>
              <a:gd name="T33" fmla="*/ 2147483647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3"/>
              <a:gd name="T53" fmla="*/ 13 w 13"/>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3">
                <a:moveTo>
                  <a:pt x="0" y="6"/>
                </a:moveTo>
                <a:lnTo>
                  <a:pt x="0" y="4"/>
                </a:lnTo>
                <a:lnTo>
                  <a:pt x="2" y="2"/>
                </a:lnTo>
                <a:lnTo>
                  <a:pt x="4" y="0"/>
                </a:lnTo>
                <a:lnTo>
                  <a:pt x="6" y="0"/>
                </a:lnTo>
                <a:lnTo>
                  <a:pt x="9" y="0"/>
                </a:lnTo>
                <a:lnTo>
                  <a:pt x="11" y="2"/>
                </a:lnTo>
                <a:lnTo>
                  <a:pt x="11" y="4"/>
                </a:lnTo>
                <a:lnTo>
                  <a:pt x="13" y="6"/>
                </a:lnTo>
                <a:lnTo>
                  <a:pt x="11" y="9"/>
                </a:lnTo>
                <a:lnTo>
                  <a:pt x="11" y="11"/>
                </a:lnTo>
                <a:lnTo>
                  <a:pt x="9" y="11"/>
                </a:lnTo>
                <a:lnTo>
                  <a:pt x="6" y="13"/>
                </a:lnTo>
                <a:lnTo>
                  <a:pt x="4" y="11"/>
                </a:lnTo>
                <a:lnTo>
                  <a:pt x="2" y="11"/>
                </a:lnTo>
                <a:lnTo>
                  <a:pt x="0" y="9"/>
                </a:lnTo>
                <a:lnTo>
                  <a:pt x="0" y="6"/>
                </a:lnTo>
                <a:close/>
              </a:path>
            </a:pathLst>
          </a:custGeom>
          <a:solidFill>
            <a:srgbClr val="EAEAEA"/>
          </a:solidFill>
          <a:ln w="2520">
            <a:solidFill>
              <a:srgbClr val="C0C0C0"/>
            </a:solidFill>
            <a:round/>
            <a:headEnd/>
            <a:tailEnd/>
          </a:ln>
        </p:spPr>
        <p:txBody>
          <a:bodyPr wrap="none" anchor="ctr"/>
          <a:lstStyle/>
          <a:p>
            <a:endParaRPr lang="en-US"/>
          </a:p>
        </p:txBody>
      </p:sp>
      <p:sp>
        <p:nvSpPr>
          <p:cNvPr id="31005" name="Freeform 287"/>
          <p:cNvSpPr>
            <a:spLocks noChangeArrowheads="1"/>
          </p:cNvSpPr>
          <p:nvPr/>
        </p:nvSpPr>
        <p:spPr bwMode="auto">
          <a:xfrm>
            <a:off x="5321300" y="3475038"/>
            <a:ext cx="139700" cy="119062"/>
          </a:xfrm>
          <a:custGeom>
            <a:avLst/>
            <a:gdLst>
              <a:gd name="T0" fmla="*/ 2147483647 w 305"/>
              <a:gd name="T1" fmla="*/ 2147483647 h 283"/>
              <a:gd name="T2" fmla="*/ 2147483647 w 305"/>
              <a:gd name="T3" fmla="*/ 2147483647 h 283"/>
              <a:gd name="T4" fmla="*/ 2147483647 w 305"/>
              <a:gd name="T5" fmla="*/ 2147483647 h 283"/>
              <a:gd name="T6" fmla="*/ 2147483647 w 305"/>
              <a:gd name="T7" fmla="*/ 2147483647 h 283"/>
              <a:gd name="T8" fmla="*/ 2147483647 w 305"/>
              <a:gd name="T9" fmla="*/ 2147483647 h 283"/>
              <a:gd name="T10" fmla="*/ 2147483647 w 305"/>
              <a:gd name="T11" fmla="*/ 2147483647 h 283"/>
              <a:gd name="T12" fmla="*/ 2147483647 w 305"/>
              <a:gd name="T13" fmla="*/ 2147483647 h 283"/>
              <a:gd name="T14" fmla="*/ 2147483647 w 305"/>
              <a:gd name="T15" fmla="*/ 2147483647 h 283"/>
              <a:gd name="T16" fmla="*/ 0 60000 65536"/>
              <a:gd name="T17" fmla="*/ 0 60000 65536"/>
              <a:gd name="T18" fmla="*/ 0 60000 65536"/>
              <a:gd name="T19" fmla="*/ 0 60000 65536"/>
              <a:gd name="T20" fmla="*/ 0 60000 65536"/>
              <a:gd name="T21" fmla="*/ 0 60000 65536"/>
              <a:gd name="T22" fmla="*/ 0 60000 65536"/>
              <a:gd name="T23" fmla="*/ 0 60000 65536"/>
              <a:gd name="T24" fmla="*/ 0 w 305"/>
              <a:gd name="T25" fmla="*/ 0 h 283"/>
              <a:gd name="T26" fmla="*/ 305 w 305"/>
              <a:gd name="T27" fmla="*/ 283 h 2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5" h="283">
                <a:moveTo>
                  <a:pt x="105" y="243"/>
                </a:moveTo>
                <a:cubicBezTo>
                  <a:pt x="77" y="223"/>
                  <a:pt x="18" y="192"/>
                  <a:pt x="9" y="155"/>
                </a:cubicBezTo>
                <a:cubicBezTo>
                  <a:pt x="0" y="118"/>
                  <a:pt x="18" y="38"/>
                  <a:pt x="49" y="19"/>
                </a:cubicBezTo>
                <a:cubicBezTo>
                  <a:pt x="80" y="0"/>
                  <a:pt x="152" y="24"/>
                  <a:pt x="193" y="43"/>
                </a:cubicBezTo>
                <a:cubicBezTo>
                  <a:pt x="234" y="62"/>
                  <a:pt x="289" y="95"/>
                  <a:pt x="297" y="131"/>
                </a:cubicBezTo>
                <a:cubicBezTo>
                  <a:pt x="305" y="167"/>
                  <a:pt x="261" y="235"/>
                  <a:pt x="241" y="259"/>
                </a:cubicBezTo>
                <a:cubicBezTo>
                  <a:pt x="221" y="283"/>
                  <a:pt x="200" y="279"/>
                  <a:pt x="177" y="275"/>
                </a:cubicBezTo>
                <a:cubicBezTo>
                  <a:pt x="154" y="271"/>
                  <a:pt x="133" y="263"/>
                  <a:pt x="105" y="243"/>
                </a:cubicBezTo>
                <a:close/>
              </a:path>
            </a:pathLst>
          </a:custGeom>
          <a:solidFill>
            <a:srgbClr val="BBFE00"/>
          </a:solidFill>
          <a:ln w="9525">
            <a:noFill/>
            <a:round/>
            <a:headEnd/>
            <a:tailEnd/>
          </a:ln>
        </p:spPr>
        <p:txBody>
          <a:bodyPr wrap="none" anchor="ctr"/>
          <a:lstStyle/>
          <a:p>
            <a:endParaRPr lang="en-US"/>
          </a:p>
        </p:txBody>
      </p:sp>
      <p:sp>
        <p:nvSpPr>
          <p:cNvPr id="27934" name="AutoShape 288"/>
          <p:cNvSpPr>
            <a:spLocks/>
          </p:cNvSpPr>
          <p:nvPr/>
        </p:nvSpPr>
        <p:spPr bwMode="auto">
          <a:xfrm>
            <a:off x="5105400" y="1143000"/>
            <a:ext cx="2187575" cy="1066800"/>
          </a:xfrm>
          <a:prstGeom prst="borderCallout2">
            <a:avLst>
              <a:gd name="adj1" fmla="val 98903"/>
              <a:gd name="adj2" fmla="val 50574"/>
              <a:gd name="adj3" fmla="val 170537"/>
              <a:gd name="adj4" fmla="val 50361"/>
              <a:gd name="adj5" fmla="val 217144"/>
              <a:gd name="adj6" fmla="val 38949"/>
            </a:avLst>
          </a:prstGeom>
          <a:solidFill>
            <a:srgbClr val="CC0000">
              <a:alpha val="50195"/>
            </a:srgbClr>
          </a:solidFill>
          <a:ln w="9360">
            <a:solidFill>
              <a:srgbClr val="808080"/>
            </a:solidFill>
            <a:miter lim="800000"/>
            <a:headEnd/>
            <a:tailEnd/>
          </a:ln>
        </p:spPr>
        <p:txBody>
          <a:bodyPr lIns="90000" tIns="46800" rIns="90000" bIns="46800" anchor="ctr"/>
          <a:lstStyle/>
          <a:p>
            <a:pPr defTabSz="457200">
              <a:buClr>
                <a:srgbClr val="000000"/>
              </a:buClr>
              <a:buSzPct val="100000"/>
              <a:buFont typeface="Humnst777 BT"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b="1" dirty="0">
                <a:solidFill>
                  <a:srgbClr val="000000"/>
                </a:solidFill>
                <a:latin typeface="+mn-lt"/>
                <a:ea typeface="Arial Unicode MS" pitchFamily="34" charset="-128"/>
                <a:cs typeface="Arial Unicode MS" pitchFamily="34" charset="-128"/>
              </a:rPr>
              <a:t>China</a:t>
            </a:r>
          </a:p>
          <a:p>
            <a:pPr defTabSz="457200">
              <a:buClr>
                <a:srgbClr val="000000"/>
              </a:buClr>
              <a:buSzPct val="100000"/>
              <a:buFont typeface="Humnst777 BT"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000" dirty="0">
                <a:solidFill>
                  <a:srgbClr val="000000"/>
                </a:solidFill>
                <a:latin typeface="+mn-lt"/>
                <a:ea typeface="Arial Unicode MS" pitchFamily="34" charset="-128"/>
                <a:cs typeface="Arial Unicode MS" pitchFamily="34" charset="-128"/>
              </a:rPr>
              <a:t>Shandong </a:t>
            </a:r>
            <a:r>
              <a:rPr lang="en-GB" sz="1000" dirty="0" err="1">
                <a:solidFill>
                  <a:srgbClr val="000000"/>
                </a:solidFill>
                <a:latin typeface="+mn-lt"/>
                <a:ea typeface="Arial Unicode MS" pitchFamily="34" charset="-128"/>
                <a:cs typeface="Arial Unicode MS" pitchFamily="34" charset="-128"/>
              </a:rPr>
              <a:t>Luneng</a:t>
            </a:r>
            <a:endParaRPr lang="en-GB" sz="1000" dirty="0">
              <a:solidFill>
                <a:srgbClr val="000000"/>
              </a:solidFill>
              <a:latin typeface="+mn-lt"/>
              <a:ea typeface="Arial Unicode MS" pitchFamily="34" charset="-128"/>
              <a:cs typeface="Arial Unicode MS" pitchFamily="34" charset="-128"/>
            </a:endParaRPr>
          </a:p>
          <a:p>
            <a:pPr defTabSz="457200">
              <a:buClr>
                <a:srgbClr val="000000"/>
              </a:buClr>
              <a:buSzPct val="100000"/>
              <a:buFont typeface="Humnst777 BT"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000" dirty="0" err="1">
                <a:solidFill>
                  <a:srgbClr val="000000"/>
                </a:solidFill>
                <a:latin typeface="+mn-lt"/>
                <a:ea typeface="Arial Unicode MS" pitchFamily="34" charset="-128"/>
                <a:cs typeface="Arial Unicode MS" pitchFamily="34" charset="-128"/>
              </a:rPr>
              <a:t>Guohua</a:t>
            </a:r>
            <a:endParaRPr lang="en-GB" sz="1000" dirty="0">
              <a:solidFill>
                <a:srgbClr val="000000"/>
              </a:solidFill>
              <a:latin typeface="+mn-lt"/>
              <a:ea typeface="Arial Unicode MS" pitchFamily="34" charset="-128"/>
              <a:cs typeface="Arial Unicode MS" pitchFamily="34" charset="-128"/>
            </a:endParaRPr>
          </a:p>
          <a:p>
            <a:pPr defTabSz="457200">
              <a:buClr>
                <a:srgbClr val="000000"/>
              </a:buClr>
              <a:buSzPct val="100000"/>
              <a:buFont typeface="Humnst777 BT"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000" dirty="0" err="1">
                <a:solidFill>
                  <a:srgbClr val="000000"/>
                </a:solidFill>
                <a:latin typeface="+mn-lt"/>
                <a:ea typeface="Arial Unicode MS" pitchFamily="34" charset="-128"/>
                <a:cs typeface="Arial Unicode MS" pitchFamily="34" charset="-128"/>
              </a:rPr>
              <a:t>Datang</a:t>
            </a:r>
            <a:endParaRPr lang="en-GB" sz="1000" dirty="0">
              <a:solidFill>
                <a:srgbClr val="000000"/>
              </a:solidFill>
              <a:latin typeface="+mn-lt"/>
              <a:ea typeface="Arial Unicode MS" pitchFamily="34" charset="-128"/>
              <a:cs typeface="Arial Unicode MS" pitchFamily="34" charset="-128"/>
            </a:endParaRPr>
          </a:p>
          <a:p>
            <a:pPr defTabSz="457200">
              <a:buClr>
                <a:srgbClr val="000000"/>
              </a:buClr>
              <a:buSzPct val="100000"/>
              <a:buFont typeface="Humnst777 BT"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000" dirty="0">
                <a:solidFill>
                  <a:srgbClr val="000000"/>
                </a:solidFill>
                <a:latin typeface="+mn-lt"/>
                <a:ea typeface="Arial Unicode MS" pitchFamily="34" charset="-128"/>
                <a:cs typeface="Arial Unicode MS" pitchFamily="34" charset="-128"/>
              </a:rPr>
              <a:t>Honiton</a:t>
            </a:r>
          </a:p>
          <a:p>
            <a:pPr defTabSz="457200">
              <a:buClr>
                <a:srgbClr val="000000"/>
              </a:buClr>
              <a:buSzPct val="100000"/>
              <a:buFont typeface="Humnst777 BT"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000" dirty="0" err="1">
                <a:solidFill>
                  <a:srgbClr val="000000"/>
                </a:solidFill>
                <a:latin typeface="+mn-lt"/>
                <a:ea typeface="Arial Unicode MS" pitchFamily="34" charset="-128"/>
                <a:cs typeface="Arial Unicode MS" pitchFamily="34" charset="-128"/>
              </a:rPr>
              <a:t>Jingneng</a:t>
            </a:r>
            <a:endParaRPr lang="en-GB" sz="1000" dirty="0">
              <a:latin typeface="+mn-lt"/>
              <a:ea typeface="Arial Unicode MS" pitchFamily="34" charset="-128"/>
              <a:cs typeface="Arial Unicode MS" pitchFamily="34" charset="-128"/>
            </a:endParaRPr>
          </a:p>
        </p:txBody>
      </p:sp>
      <p:sp>
        <p:nvSpPr>
          <p:cNvPr id="27935" name="AutoShape 289"/>
          <p:cNvSpPr>
            <a:spLocks/>
          </p:cNvSpPr>
          <p:nvPr/>
        </p:nvSpPr>
        <p:spPr bwMode="auto">
          <a:xfrm>
            <a:off x="152400" y="1143000"/>
            <a:ext cx="2187575" cy="1003300"/>
          </a:xfrm>
          <a:prstGeom prst="borderCallout2">
            <a:avLst>
              <a:gd name="adj1" fmla="val 218310"/>
              <a:gd name="adj2" fmla="val 73940"/>
              <a:gd name="adj3" fmla="val 125949"/>
              <a:gd name="adj4" fmla="val 50861"/>
              <a:gd name="adj5" fmla="val 103639"/>
              <a:gd name="adj6" fmla="val 50657"/>
            </a:avLst>
          </a:prstGeom>
          <a:solidFill>
            <a:srgbClr val="333399">
              <a:alpha val="50195"/>
            </a:srgbClr>
          </a:solidFill>
          <a:ln w="9360">
            <a:solidFill>
              <a:srgbClr val="808080"/>
            </a:solidFill>
            <a:miter lim="800000"/>
            <a:headEnd/>
            <a:tailEnd/>
          </a:ln>
        </p:spPr>
        <p:txBody>
          <a:bodyPr lIns="90000" tIns="46800" rIns="90000" bIns="46800" anchor="ctr"/>
          <a:lstStyle/>
          <a:p>
            <a:pPr defTabSz="457200">
              <a:buClr>
                <a:srgbClr val="000000"/>
              </a:buClr>
              <a:buSzPct val="100000"/>
              <a:buFont typeface="Humnst777 BT"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b="1" dirty="0">
                <a:solidFill>
                  <a:srgbClr val="000000"/>
                </a:solidFill>
                <a:latin typeface="+mn-lt"/>
                <a:ea typeface="Arial Unicode MS" pitchFamily="34" charset="-128"/>
                <a:cs typeface="Arial Unicode MS" pitchFamily="34" charset="-128"/>
              </a:rPr>
              <a:t>USA</a:t>
            </a:r>
          </a:p>
          <a:p>
            <a:pPr defTabSz="457200">
              <a:buClr>
                <a:srgbClr val="000000"/>
              </a:buClr>
              <a:buSzPct val="100000"/>
              <a:buFont typeface="Humnst777 BT"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000" dirty="0">
                <a:solidFill>
                  <a:srgbClr val="000000"/>
                </a:solidFill>
                <a:latin typeface="+mn-lt"/>
                <a:ea typeface="Arial Unicode MS" pitchFamily="34" charset="-128"/>
                <a:cs typeface="Arial Unicode MS" pitchFamily="34" charset="-128"/>
              </a:rPr>
              <a:t>John Deere Credit</a:t>
            </a:r>
          </a:p>
          <a:p>
            <a:pPr defTabSz="457200">
              <a:buClr>
                <a:srgbClr val="000000"/>
              </a:buClr>
              <a:buSzPct val="100000"/>
              <a:buFont typeface="Humnst777 BT"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000" dirty="0">
                <a:solidFill>
                  <a:srgbClr val="000000"/>
                </a:solidFill>
                <a:latin typeface="+mn-lt"/>
                <a:ea typeface="Arial Unicode MS" pitchFamily="34" charset="-128"/>
                <a:cs typeface="Arial Unicode MS" pitchFamily="34" charset="-128"/>
              </a:rPr>
              <a:t>Edison Mission Group</a:t>
            </a:r>
          </a:p>
          <a:p>
            <a:pPr defTabSz="457200">
              <a:buClr>
                <a:srgbClr val="000000"/>
              </a:buClr>
              <a:buSzPct val="100000"/>
              <a:buFont typeface="Humnst777 BT"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000" dirty="0">
                <a:solidFill>
                  <a:srgbClr val="000000"/>
                </a:solidFill>
                <a:latin typeface="+mn-lt"/>
                <a:ea typeface="Arial Unicode MS" pitchFamily="34" charset="-128"/>
                <a:cs typeface="Arial Unicode MS" pitchFamily="34" charset="-128"/>
              </a:rPr>
              <a:t>PPM Energy</a:t>
            </a:r>
          </a:p>
          <a:p>
            <a:pPr defTabSz="457200">
              <a:buClr>
                <a:srgbClr val="000000"/>
              </a:buClr>
              <a:buSzPct val="100000"/>
              <a:buFont typeface="Humnst777 BT"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000" dirty="0">
                <a:solidFill>
                  <a:srgbClr val="000000"/>
                </a:solidFill>
                <a:latin typeface="+mn-lt"/>
                <a:ea typeface="Arial Unicode MS" pitchFamily="34" charset="-128"/>
                <a:cs typeface="Arial Unicode MS" pitchFamily="34" charset="-128"/>
              </a:rPr>
              <a:t>Horizon Wind</a:t>
            </a:r>
          </a:p>
          <a:p>
            <a:pPr defTabSz="457200">
              <a:buClr>
                <a:srgbClr val="000000"/>
              </a:buClr>
              <a:buSzPct val="100000"/>
              <a:buFont typeface="Humnst777 BT"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000" dirty="0">
                <a:solidFill>
                  <a:srgbClr val="000000"/>
                </a:solidFill>
                <a:latin typeface="+mn-lt"/>
                <a:ea typeface="Arial Unicode MS" pitchFamily="34" charset="-128"/>
                <a:cs typeface="Arial Unicode MS" pitchFamily="34" charset="-128"/>
              </a:rPr>
              <a:t>Tierra Energy</a:t>
            </a:r>
          </a:p>
        </p:txBody>
      </p:sp>
      <p:sp>
        <p:nvSpPr>
          <p:cNvPr id="27936" name="AutoShape 290"/>
          <p:cNvSpPr>
            <a:spLocks/>
          </p:cNvSpPr>
          <p:nvPr/>
        </p:nvSpPr>
        <p:spPr bwMode="auto">
          <a:xfrm>
            <a:off x="838200" y="5867400"/>
            <a:ext cx="2187575" cy="838200"/>
          </a:xfrm>
          <a:prstGeom prst="borderCallout2">
            <a:avLst>
              <a:gd name="adj1" fmla="val 2065"/>
              <a:gd name="adj2" fmla="val 48556"/>
              <a:gd name="adj3" fmla="val -85088"/>
              <a:gd name="adj4" fmla="val 48245"/>
              <a:gd name="adj5" fmla="val -136727"/>
              <a:gd name="adj6" fmla="val 80824"/>
            </a:avLst>
          </a:prstGeom>
          <a:solidFill>
            <a:srgbClr val="339966">
              <a:alpha val="59999"/>
            </a:srgbClr>
          </a:solidFill>
          <a:ln w="9360">
            <a:solidFill>
              <a:srgbClr val="808080"/>
            </a:solidFill>
            <a:miter lim="800000"/>
            <a:headEnd/>
            <a:tailEnd/>
          </a:ln>
        </p:spPr>
        <p:txBody>
          <a:bodyPr lIns="90000" tIns="46800" rIns="90000" bIns="46800" anchor="ctr"/>
          <a:lstStyle/>
          <a:p>
            <a:pPr marL="103188" indent="-103188" defTabSz="457200">
              <a:buClr>
                <a:srgbClr val="000000"/>
              </a:buClr>
              <a:buSzPct val="100000"/>
              <a:buFont typeface="Humnst777 BT" pitchFamily="34" charset="0"/>
              <a:buNone/>
              <a:tabLst>
                <a:tab pos="103188" algn="l"/>
                <a:tab pos="560388" algn="l"/>
                <a:tab pos="1017588" algn="l"/>
                <a:tab pos="1474788" algn="l"/>
                <a:tab pos="1931988" algn="l"/>
                <a:tab pos="2389188" algn="l"/>
                <a:tab pos="2846388" algn="l"/>
                <a:tab pos="3303588" algn="l"/>
                <a:tab pos="3760788" algn="l"/>
                <a:tab pos="4217988" algn="l"/>
                <a:tab pos="4675188" algn="l"/>
                <a:tab pos="5132388" algn="l"/>
                <a:tab pos="5589588" algn="l"/>
                <a:tab pos="6046788" algn="l"/>
                <a:tab pos="6503988" algn="l"/>
                <a:tab pos="6961188" algn="l"/>
                <a:tab pos="7418388" algn="l"/>
                <a:tab pos="7875588" algn="l"/>
                <a:tab pos="8332788" algn="l"/>
                <a:tab pos="8789988" algn="l"/>
                <a:tab pos="9247188" algn="l"/>
              </a:tabLst>
              <a:defRPr/>
            </a:pPr>
            <a:r>
              <a:rPr lang="en-GB" sz="1400" b="1" dirty="0">
                <a:solidFill>
                  <a:srgbClr val="000000"/>
                </a:solidFill>
                <a:latin typeface="+mn-lt"/>
                <a:ea typeface="Arial Unicode MS" pitchFamily="34" charset="-128"/>
                <a:cs typeface="Arial Unicode MS" pitchFamily="34" charset="-128"/>
              </a:rPr>
              <a:t>Brazil</a:t>
            </a:r>
          </a:p>
          <a:p>
            <a:pPr marL="103188" indent="-103188" defTabSz="457200">
              <a:buClr>
                <a:srgbClr val="000000"/>
              </a:buClr>
              <a:buSzPct val="100000"/>
              <a:buFont typeface="Humnst777 BT" pitchFamily="34" charset="0"/>
              <a:buChar char="•"/>
              <a:tabLst>
                <a:tab pos="103188" algn="l"/>
                <a:tab pos="560388" algn="l"/>
                <a:tab pos="1017588" algn="l"/>
                <a:tab pos="1474788" algn="l"/>
                <a:tab pos="1931988" algn="l"/>
                <a:tab pos="2389188" algn="l"/>
                <a:tab pos="2846388" algn="l"/>
                <a:tab pos="3303588" algn="l"/>
                <a:tab pos="3760788" algn="l"/>
                <a:tab pos="4217988" algn="l"/>
                <a:tab pos="4675188" algn="l"/>
                <a:tab pos="5132388" algn="l"/>
                <a:tab pos="5589588" algn="l"/>
                <a:tab pos="6046788" algn="l"/>
                <a:tab pos="6503988" algn="l"/>
                <a:tab pos="6961188" algn="l"/>
                <a:tab pos="7418388" algn="l"/>
                <a:tab pos="7875588" algn="l"/>
                <a:tab pos="8332788" algn="l"/>
                <a:tab pos="8789988" algn="l"/>
                <a:tab pos="9247188" algn="l"/>
              </a:tabLst>
              <a:defRPr/>
            </a:pPr>
            <a:r>
              <a:rPr lang="en-GB" sz="1000" dirty="0">
                <a:solidFill>
                  <a:srgbClr val="000000"/>
                </a:solidFill>
                <a:latin typeface="+mn-lt"/>
                <a:ea typeface="Arial Unicode MS" pitchFamily="34" charset="-128"/>
                <a:cs typeface="Arial Unicode MS" pitchFamily="34" charset="-128"/>
              </a:rPr>
              <a:t>SIIF Energies do </a:t>
            </a:r>
            <a:r>
              <a:rPr lang="en-GB" sz="1000" dirty="0" err="1">
                <a:solidFill>
                  <a:srgbClr val="000000"/>
                </a:solidFill>
                <a:latin typeface="+mn-lt"/>
                <a:ea typeface="Arial Unicode MS" pitchFamily="34" charset="-128"/>
                <a:cs typeface="Arial Unicode MS" pitchFamily="34" charset="-128"/>
              </a:rPr>
              <a:t>Brasil</a:t>
            </a:r>
            <a:r>
              <a:rPr lang="en-GB" sz="1000" dirty="0">
                <a:solidFill>
                  <a:srgbClr val="000000"/>
                </a:solidFill>
                <a:latin typeface="+mn-lt"/>
                <a:ea typeface="Arial Unicode MS" pitchFamily="34" charset="-128"/>
                <a:cs typeface="Arial Unicode MS" pitchFamily="34" charset="-128"/>
              </a:rPr>
              <a:t> </a:t>
            </a:r>
            <a:r>
              <a:rPr lang="en-GB" sz="1000" dirty="0" err="1">
                <a:solidFill>
                  <a:srgbClr val="000000"/>
                </a:solidFill>
                <a:latin typeface="+mn-lt"/>
                <a:ea typeface="Arial Unicode MS" pitchFamily="34" charset="-128"/>
                <a:cs typeface="Arial Unicode MS" pitchFamily="34" charset="-128"/>
              </a:rPr>
              <a:t>Ltda</a:t>
            </a:r>
            <a:r>
              <a:rPr lang="en-GB" sz="1000" dirty="0">
                <a:solidFill>
                  <a:srgbClr val="000000"/>
                </a:solidFill>
                <a:latin typeface="+mn-lt"/>
                <a:ea typeface="Arial Unicode MS" pitchFamily="34" charset="-128"/>
                <a:cs typeface="Arial Unicode MS" pitchFamily="34" charset="-128"/>
              </a:rPr>
              <a:t> (SIIF)</a:t>
            </a:r>
            <a:r>
              <a:rPr lang="ar-SA" sz="1000" dirty="0">
                <a:solidFill>
                  <a:srgbClr val="000000"/>
                </a:solidFill>
                <a:latin typeface="+mn-lt"/>
                <a:ea typeface="Arial Unicode MS" pitchFamily="34" charset="-128"/>
                <a:cs typeface="Arial Unicode MS" pitchFamily="34" charset="-128"/>
              </a:rPr>
              <a:t>‏</a:t>
            </a:r>
            <a:endParaRPr lang="en-GB" sz="1000" dirty="0">
              <a:solidFill>
                <a:srgbClr val="000000"/>
              </a:solidFill>
              <a:latin typeface="+mn-lt"/>
              <a:ea typeface="Arial Unicode MS" pitchFamily="34" charset="-128"/>
              <a:cs typeface="Arial Unicode MS" pitchFamily="34" charset="-128"/>
            </a:endParaRPr>
          </a:p>
          <a:p>
            <a:pPr marL="103188" indent="-103188" defTabSz="457200">
              <a:buClr>
                <a:srgbClr val="000000"/>
              </a:buClr>
              <a:buSzPct val="100000"/>
              <a:buFont typeface="Humnst777 BT" pitchFamily="34" charset="0"/>
              <a:buChar char="•"/>
              <a:tabLst>
                <a:tab pos="103188" algn="l"/>
                <a:tab pos="560388" algn="l"/>
                <a:tab pos="1017588" algn="l"/>
                <a:tab pos="1474788" algn="l"/>
                <a:tab pos="1931988" algn="l"/>
                <a:tab pos="2389188" algn="l"/>
                <a:tab pos="2846388" algn="l"/>
                <a:tab pos="3303588" algn="l"/>
                <a:tab pos="3760788" algn="l"/>
                <a:tab pos="4217988" algn="l"/>
                <a:tab pos="4675188" algn="l"/>
                <a:tab pos="5132388" algn="l"/>
                <a:tab pos="5589588" algn="l"/>
                <a:tab pos="6046788" algn="l"/>
                <a:tab pos="6503988" algn="l"/>
                <a:tab pos="6961188" algn="l"/>
                <a:tab pos="7418388" algn="l"/>
                <a:tab pos="7875588" algn="l"/>
                <a:tab pos="8332788" algn="l"/>
                <a:tab pos="8789988" algn="l"/>
                <a:tab pos="9247188" algn="l"/>
              </a:tabLst>
              <a:defRPr/>
            </a:pPr>
            <a:r>
              <a:rPr lang="en-GB" sz="1000" dirty="0" err="1">
                <a:solidFill>
                  <a:srgbClr val="000000"/>
                </a:solidFill>
                <a:latin typeface="+mn-lt"/>
                <a:ea typeface="Arial Unicode MS" pitchFamily="34" charset="-128"/>
                <a:cs typeface="Arial Unicode MS" pitchFamily="34" charset="-128"/>
              </a:rPr>
              <a:t>Servtec</a:t>
            </a:r>
            <a:r>
              <a:rPr lang="en-GB" sz="1000" dirty="0">
                <a:solidFill>
                  <a:srgbClr val="000000"/>
                </a:solidFill>
                <a:latin typeface="+mn-lt"/>
                <a:ea typeface="Arial Unicode MS" pitchFamily="34" charset="-128"/>
                <a:cs typeface="Arial Unicode MS" pitchFamily="34" charset="-128"/>
              </a:rPr>
              <a:t> </a:t>
            </a:r>
            <a:r>
              <a:rPr lang="en-GB" sz="1000" dirty="0" err="1">
                <a:solidFill>
                  <a:srgbClr val="000000"/>
                </a:solidFill>
                <a:latin typeface="+mn-lt"/>
                <a:ea typeface="Arial Unicode MS" pitchFamily="34" charset="-128"/>
                <a:cs typeface="Arial Unicode MS" pitchFamily="34" charset="-128"/>
              </a:rPr>
              <a:t>Instalacoses</a:t>
            </a:r>
            <a:endParaRPr lang="en-GB" sz="1000" dirty="0">
              <a:solidFill>
                <a:srgbClr val="000000"/>
              </a:solidFill>
              <a:latin typeface="+mn-lt"/>
              <a:ea typeface="Arial Unicode MS" pitchFamily="34" charset="-128"/>
              <a:cs typeface="Arial Unicode MS" pitchFamily="34" charset="-128"/>
            </a:endParaRPr>
          </a:p>
        </p:txBody>
      </p:sp>
      <p:sp>
        <p:nvSpPr>
          <p:cNvPr id="27937" name="AutoShape 291"/>
          <p:cNvSpPr>
            <a:spLocks/>
          </p:cNvSpPr>
          <p:nvPr/>
        </p:nvSpPr>
        <p:spPr bwMode="auto">
          <a:xfrm>
            <a:off x="5410200" y="5562600"/>
            <a:ext cx="1905000" cy="1143000"/>
          </a:xfrm>
          <a:prstGeom prst="borderCallout2">
            <a:avLst>
              <a:gd name="adj1" fmla="val -2160"/>
              <a:gd name="adj2" fmla="val 49519"/>
              <a:gd name="adj3" fmla="val -37236"/>
              <a:gd name="adj4" fmla="val 49190"/>
              <a:gd name="adj5" fmla="val -46635"/>
              <a:gd name="adj6" fmla="val 61965"/>
            </a:avLst>
          </a:prstGeom>
          <a:solidFill>
            <a:srgbClr val="99CCFF">
              <a:alpha val="70195"/>
            </a:srgbClr>
          </a:solidFill>
          <a:ln w="9360">
            <a:solidFill>
              <a:srgbClr val="808080"/>
            </a:solidFill>
            <a:miter lim="800000"/>
            <a:headEnd/>
            <a:tailEnd/>
          </a:ln>
        </p:spPr>
        <p:txBody>
          <a:bodyPr lIns="90000" tIns="46800" rIns="90000" bIns="46800" anchor="ctr"/>
          <a:lstStyle/>
          <a:p>
            <a:pPr marL="103188" indent="-103188" defTabSz="457200">
              <a:buClr>
                <a:srgbClr val="000000"/>
              </a:buClr>
              <a:buSzPct val="100000"/>
              <a:buFont typeface="Humnst777 BT" pitchFamily="34" charset="0"/>
              <a:buNone/>
              <a:tabLst>
                <a:tab pos="103188" algn="l"/>
                <a:tab pos="560388" algn="l"/>
                <a:tab pos="1017588" algn="l"/>
                <a:tab pos="1474788" algn="l"/>
                <a:tab pos="1931988" algn="l"/>
                <a:tab pos="2389188" algn="l"/>
                <a:tab pos="2846388" algn="l"/>
                <a:tab pos="3303588" algn="l"/>
                <a:tab pos="3760788" algn="l"/>
                <a:tab pos="4217988" algn="l"/>
                <a:tab pos="4675188" algn="l"/>
                <a:tab pos="5132388" algn="l"/>
                <a:tab pos="5589588" algn="l"/>
                <a:tab pos="6046788" algn="l"/>
                <a:tab pos="6503988" algn="l"/>
                <a:tab pos="6961188" algn="l"/>
                <a:tab pos="7418388" algn="l"/>
                <a:tab pos="7875588" algn="l"/>
                <a:tab pos="8332788" algn="l"/>
                <a:tab pos="8789988" algn="l"/>
                <a:tab pos="9247188" algn="l"/>
              </a:tabLst>
              <a:defRPr/>
            </a:pPr>
            <a:r>
              <a:rPr lang="en-GB" sz="1400" b="1" dirty="0">
                <a:solidFill>
                  <a:srgbClr val="000000"/>
                </a:solidFill>
                <a:latin typeface="+mn-lt"/>
                <a:ea typeface="Arial Unicode MS" pitchFamily="34" charset="-128"/>
                <a:cs typeface="Arial Unicode MS" pitchFamily="34" charset="-128"/>
              </a:rPr>
              <a:t>Australia / NZ</a:t>
            </a:r>
          </a:p>
          <a:p>
            <a:pPr marL="103188" indent="-103188" defTabSz="457200">
              <a:buClr>
                <a:srgbClr val="000000"/>
              </a:buClr>
              <a:buSzPct val="100000"/>
              <a:buFont typeface="Humnst777 BT" pitchFamily="34" charset="0"/>
              <a:buChar char="•"/>
              <a:tabLst>
                <a:tab pos="103188" algn="l"/>
                <a:tab pos="560388" algn="l"/>
                <a:tab pos="1017588" algn="l"/>
                <a:tab pos="1474788" algn="l"/>
                <a:tab pos="1931988" algn="l"/>
                <a:tab pos="2389188" algn="l"/>
                <a:tab pos="2846388" algn="l"/>
                <a:tab pos="3303588" algn="l"/>
                <a:tab pos="3760788" algn="l"/>
                <a:tab pos="4217988" algn="l"/>
                <a:tab pos="4675188" algn="l"/>
                <a:tab pos="5132388" algn="l"/>
                <a:tab pos="5589588" algn="l"/>
                <a:tab pos="6046788" algn="l"/>
                <a:tab pos="6503988" algn="l"/>
                <a:tab pos="6961188" algn="l"/>
                <a:tab pos="7418388" algn="l"/>
                <a:tab pos="7875588" algn="l"/>
                <a:tab pos="8332788" algn="l"/>
                <a:tab pos="8789988" algn="l"/>
                <a:tab pos="9247188" algn="l"/>
              </a:tabLst>
              <a:defRPr/>
            </a:pPr>
            <a:r>
              <a:rPr lang="en-GB" sz="1000" dirty="0">
                <a:solidFill>
                  <a:srgbClr val="000000"/>
                </a:solidFill>
                <a:latin typeface="+mn-lt"/>
                <a:ea typeface="Arial Unicode MS" pitchFamily="34" charset="-128"/>
                <a:cs typeface="Arial Unicode MS" pitchFamily="34" charset="-128"/>
              </a:rPr>
              <a:t>Australia Gas &amp; Light</a:t>
            </a:r>
          </a:p>
          <a:p>
            <a:pPr marL="103188" indent="-103188" defTabSz="457200">
              <a:buClr>
                <a:srgbClr val="000000"/>
              </a:buClr>
              <a:buSzPct val="100000"/>
              <a:buFont typeface="Humnst777 BT" pitchFamily="34" charset="0"/>
              <a:buChar char="•"/>
              <a:tabLst>
                <a:tab pos="103188" algn="l"/>
                <a:tab pos="560388" algn="l"/>
                <a:tab pos="1017588" algn="l"/>
                <a:tab pos="1474788" algn="l"/>
                <a:tab pos="1931988" algn="l"/>
                <a:tab pos="2389188" algn="l"/>
                <a:tab pos="2846388" algn="l"/>
                <a:tab pos="3303588" algn="l"/>
                <a:tab pos="3760788" algn="l"/>
                <a:tab pos="4217988" algn="l"/>
                <a:tab pos="4675188" algn="l"/>
                <a:tab pos="5132388" algn="l"/>
                <a:tab pos="5589588" algn="l"/>
                <a:tab pos="6046788" algn="l"/>
                <a:tab pos="6503988" algn="l"/>
                <a:tab pos="6961188" algn="l"/>
                <a:tab pos="7418388" algn="l"/>
                <a:tab pos="7875588" algn="l"/>
                <a:tab pos="8332788" algn="l"/>
                <a:tab pos="8789988" algn="l"/>
                <a:tab pos="9247188" algn="l"/>
              </a:tabLst>
              <a:defRPr/>
            </a:pPr>
            <a:r>
              <a:rPr lang="en-GB" sz="1000" dirty="0" err="1">
                <a:solidFill>
                  <a:srgbClr val="000000"/>
                </a:solidFill>
                <a:latin typeface="+mn-lt"/>
                <a:ea typeface="Arial Unicode MS" pitchFamily="34" charset="-128"/>
                <a:cs typeface="Arial Unicode MS" pitchFamily="34" charset="-128"/>
              </a:rPr>
              <a:t>TrustPower</a:t>
            </a:r>
            <a:endParaRPr lang="en-GB" sz="1000" dirty="0">
              <a:solidFill>
                <a:srgbClr val="000000"/>
              </a:solidFill>
              <a:latin typeface="+mn-lt"/>
              <a:ea typeface="Arial Unicode MS" pitchFamily="34" charset="-128"/>
              <a:cs typeface="Arial Unicode MS" pitchFamily="34" charset="-128"/>
            </a:endParaRPr>
          </a:p>
          <a:p>
            <a:pPr marL="103188" indent="-103188" defTabSz="457200">
              <a:buClr>
                <a:srgbClr val="000000"/>
              </a:buClr>
              <a:buSzPct val="100000"/>
              <a:buFont typeface="Humnst777 BT" pitchFamily="34" charset="0"/>
              <a:buChar char="•"/>
              <a:tabLst>
                <a:tab pos="103188" algn="l"/>
                <a:tab pos="560388" algn="l"/>
                <a:tab pos="1017588" algn="l"/>
                <a:tab pos="1474788" algn="l"/>
                <a:tab pos="1931988" algn="l"/>
                <a:tab pos="2389188" algn="l"/>
                <a:tab pos="2846388" algn="l"/>
                <a:tab pos="3303588" algn="l"/>
                <a:tab pos="3760788" algn="l"/>
                <a:tab pos="4217988" algn="l"/>
                <a:tab pos="4675188" algn="l"/>
                <a:tab pos="5132388" algn="l"/>
                <a:tab pos="5589588" algn="l"/>
                <a:tab pos="6046788" algn="l"/>
                <a:tab pos="6503988" algn="l"/>
                <a:tab pos="6961188" algn="l"/>
                <a:tab pos="7418388" algn="l"/>
                <a:tab pos="7875588" algn="l"/>
                <a:tab pos="8332788" algn="l"/>
                <a:tab pos="8789988" algn="l"/>
                <a:tab pos="9247188" algn="l"/>
              </a:tabLst>
              <a:defRPr/>
            </a:pPr>
            <a:r>
              <a:rPr lang="en-GB" sz="1000" dirty="0">
                <a:solidFill>
                  <a:srgbClr val="000000"/>
                </a:solidFill>
                <a:latin typeface="+mn-lt"/>
                <a:ea typeface="Arial Unicode MS" pitchFamily="34" charset="-128"/>
                <a:cs typeface="Arial Unicode MS" pitchFamily="34" charset="-128"/>
              </a:rPr>
              <a:t>Renewable Power Ventures Pty Ltd. </a:t>
            </a:r>
          </a:p>
          <a:p>
            <a:pPr marL="103188" indent="-103188" defTabSz="457200">
              <a:buClr>
                <a:srgbClr val="000000"/>
              </a:buClr>
              <a:buSzPct val="100000"/>
              <a:buFont typeface="Humnst777 BT" pitchFamily="34" charset="0"/>
              <a:buChar char="•"/>
              <a:tabLst>
                <a:tab pos="103188" algn="l"/>
                <a:tab pos="560388" algn="l"/>
                <a:tab pos="1017588" algn="l"/>
                <a:tab pos="1474788" algn="l"/>
                <a:tab pos="1931988" algn="l"/>
                <a:tab pos="2389188" algn="l"/>
                <a:tab pos="2846388" algn="l"/>
                <a:tab pos="3303588" algn="l"/>
                <a:tab pos="3760788" algn="l"/>
                <a:tab pos="4217988" algn="l"/>
                <a:tab pos="4675188" algn="l"/>
                <a:tab pos="5132388" algn="l"/>
                <a:tab pos="5589588" algn="l"/>
                <a:tab pos="6046788" algn="l"/>
                <a:tab pos="6503988" algn="l"/>
                <a:tab pos="6961188" algn="l"/>
                <a:tab pos="7418388" algn="l"/>
                <a:tab pos="7875588" algn="l"/>
                <a:tab pos="8332788" algn="l"/>
                <a:tab pos="8789988" algn="l"/>
                <a:tab pos="9247188" algn="l"/>
              </a:tabLst>
              <a:defRPr/>
            </a:pPr>
            <a:r>
              <a:rPr lang="en-GB" sz="1000" dirty="0">
                <a:solidFill>
                  <a:srgbClr val="000000"/>
                </a:solidFill>
                <a:latin typeface="+mn-lt"/>
                <a:ea typeface="Arial Unicode MS" pitchFamily="34" charset="-128"/>
                <a:cs typeface="Arial Unicode MS" pitchFamily="34" charset="-128"/>
              </a:rPr>
              <a:t>Pacific Hydro</a:t>
            </a:r>
          </a:p>
        </p:txBody>
      </p:sp>
      <p:sp>
        <p:nvSpPr>
          <p:cNvPr id="27938" name="AutoShape 292"/>
          <p:cNvSpPr>
            <a:spLocks/>
          </p:cNvSpPr>
          <p:nvPr/>
        </p:nvSpPr>
        <p:spPr bwMode="auto">
          <a:xfrm>
            <a:off x="3124200" y="3581400"/>
            <a:ext cx="2187575" cy="3124200"/>
          </a:xfrm>
          <a:prstGeom prst="borderCallout2">
            <a:avLst>
              <a:gd name="adj1" fmla="val -1505"/>
              <a:gd name="adj2" fmla="val 51435"/>
              <a:gd name="adj3" fmla="val -17227"/>
              <a:gd name="adj4" fmla="val 52285"/>
              <a:gd name="adj5" fmla="val -17049"/>
              <a:gd name="adj6" fmla="val 40139"/>
            </a:avLst>
          </a:prstGeom>
          <a:solidFill>
            <a:srgbClr val="FFCC00">
              <a:alpha val="59999"/>
            </a:srgbClr>
          </a:solidFill>
          <a:ln w="9360">
            <a:solidFill>
              <a:srgbClr val="808080"/>
            </a:solidFill>
            <a:miter lim="800000"/>
            <a:headEnd/>
            <a:tailEnd/>
          </a:ln>
        </p:spPr>
        <p:txBody>
          <a:bodyPr lIns="90000" tIns="46800" rIns="90000" bIns="46800" anchor="ctr"/>
          <a:lstStyle/>
          <a:p>
            <a:pPr defTabSz="457200">
              <a:buClr>
                <a:srgbClr val="000000"/>
              </a:buClr>
              <a:buSzPct val="100000"/>
              <a:buFont typeface="Humnst777 BT"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b="1" dirty="0">
                <a:solidFill>
                  <a:srgbClr val="000000"/>
                </a:solidFill>
                <a:latin typeface="+mn-lt"/>
                <a:ea typeface="Arial Unicode MS" pitchFamily="34" charset="-128"/>
                <a:cs typeface="Arial Unicode MS" pitchFamily="34" charset="-128"/>
              </a:rPr>
              <a:t>Italy:</a:t>
            </a:r>
            <a:r>
              <a:rPr lang="en-GB" sz="1400" dirty="0">
                <a:solidFill>
                  <a:srgbClr val="000000"/>
                </a:solidFill>
                <a:latin typeface="+mn-lt"/>
                <a:ea typeface="Arial Unicode MS" pitchFamily="34" charset="-128"/>
                <a:cs typeface="Arial Unicode MS" pitchFamily="34" charset="-128"/>
              </a:rPr>
              <a:t> </a:t>
            </a:r>
          </a:p>
          <a:p>
            <a:pPr defTabSz="457200">
              <a:buClr>
                <a:srgbClr val="000000"/>
              </a:buClr>
              <a:buSzPct val="100000"/>
              <a:buFont typeface="Humnst777 BT"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000" dirty="0" err="1">
                <a:solidFill>
                  <a:srgbClr val="000000"/>
                </a:solidFill>
                <a:latin typeface="+mn-lt"/>
                <a:ea typeface="Arial Unicode MS" pitchFamily="34" charset="-128"/>
                <a:cs typeface="Arial Unicode MS" pitchFamily="34" charset="-128"/>
              </a:rPr>
              <a:t>NeoAnemos</a:t>
            </a:r>
            <a:r>
              <a:rPr lang="en-GB" sz="1000" dirty="0">
                <a:solidFill>
                  <a:srgbClr val="000000"/>
                </a:solidFill>
                <a:latin typeface="+mn-lt"/>
                <a:ea typeface="Arial Unicode MS" pitchFamily="34" charset="-128"/>
                <a:cs typeface="Arial Unicode MS" pitchFamily="34" charset="-128"/>
              </a:rPr>
              <a:t> </a:t>
            </a:r>
            <a:r>
              <a:rPr lang="en-GB" sz="1000" dirty="0" err="1">
                <a:solidFill>
                  <a:srgbClr val="000000"/>
                </a:solidFill>
                <a:latin typeface="+mn-lt"/>
                <a:ea typeface="Arial Unicode MS" pitchFamily="34" charset="-128"/>
                <a:cs typeface="Arial Unicode MS" pitchFamily="34" charset="-128"/>
              </a:rPr>
              <a:t>Srl</a:t>
            </a:r>
            <a:endParaRPr lang="en-GB" sz="1000" dirty="0">
              <a:solidFill>
                <a:srgbClr val="000000"/>
              </a:solidFill>
              <a:latin typeface="+mn-lt"/>
              <a:ea typeface="Arial Unicode MS" pitchFamily="34" charset="-128"/>
              <a:cs typeface="Arial Unicode MS" pitchFamily="34" charset="-128"/>
            </a:endParaRPr>
          </a:p>
          <a:p>
            <a:pPr defTabSz="457200">
              <a:buClr>
                <a:srgbClr val="000000"/>
              </a:buClr>
              <a:buSzPct val="100000"/>
              <a:buFont typeface="Humnst777 BT"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1000" dirty="0">
              <a:solidFill>
                <a:srgbClr val="000000"/>
              </a:solidFill>
              <a:latin typeface="+mn-lt"/>
              <a:ea typeface="Arial Unicode MS" pitchFamily="34" charset="-128"/>
              <a:cs typeface="Arial Unicode MS" pitchFamily="34" charset="-128"/>
            </a:endParaRPr>
          </a:p>
          <a:p>
            <a:pPr defTabSz="457200">
              <a:buClr>
                <a:srgbClr val="000000"/>
              </a:buClr>
              <a:buSzPct val="100000"/>
              <a:buFont typeface="Humnst777 BT"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b="1" dirty="0">
                <a:solidFill>
                  <a:srgbClr val="000000"/>
                </a:solidFill>
                <a:latin typeface="+mn-lt"/>
                <a:ea typeface="Arial Unicode MS" pitchFamily="34" charset="-128"/>
                <a:cs typeface="Arial Unicode MS" pitchFamily="34" charset="-128"/>
              </a:rPr>
              <a:t>Portugal:</a:t>
            </a:r>
            <a:r>
              <a:rPr lang="en-GB" sz="1400" dirty="0">
                <a:solidFill>
                  <a:srgbClr val="000000"/>
                </a:solidFill>
                <a:latin typeface="+mn-lt"/>
                <a:ea typeface="Arial Unicode MS" pitchFamily="34" charset="-128"/>
                <a:cs typeface="Arial Unicode MS" pitchFamily="34" charset="-128"/>
              </a:rPr>
              <a:t> </a:t>
            </a:r>
          </a:p>
          <a:p>
            <a:pPr defTabSz="457200">
              <a:buClr>
                <a:srgbClr val="000000"/>
              </a:buClr>
              <a:buSzPct val="100000"/>
              <a:buFont typeface="Humnst777 BT"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000" dirty="0" err="1">
                <a:solidFill>
                  <a:srgbClr val="000000"/>
                </a:solidFill>
                <a:latin typeface="+mn-lt"/>
                <a:ea typeface="Arial Unicode MS" pitchFamily="34" charset="-128"/>
                <a:cs typeface="Arial Unicode MS" pitchFamily="34" charset="-128"/>
              </a:rPr>
              <a:t>Techneira</a:t>
            </a:r>
            <a:r>
              <a:rPr lang="en-GB" sz="1000" dirty="0">
                <a:solidFill>
                  <a:srgbClr val="000000"/>
                </a:solidFill>
                <a:latin typeface="+mn-lt"/>
                <a:ea typeface="Arial Unicode MS" pitchFamily="34" charset="-128"/>
                <a:cs typeface="Arial Unicode MS" pitchFamily="34" charset="-128"/>
              </a:rPr>
              <a:t> S.A</a:t>
            </a:r>
          </a:p>
          <a:p>
            <a:pPr defTabSz="457200">
              <a:buClr>
                <a:srgbClr val="000000"/>
              </a:buClr>
              <a:buSzPct val="100000"/>
              <a:buFont typeface="Humnst777 BT"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000" dirty="0" err="1">
                <a:solidFill>
                  <a:srgbClr val="000000"/>
                </a:solidFill>
                <a:latin typeface="+mn-lt"/>
                <a:ea typeface="Arial Unicode MS" pitchFamily="34" charset="-128"/>
                <a:cs typeface="Arial Unicode MS" pitchFamily="34" charset="-128"/>
              </a:rPr>
              <a:t>Energi</a:t>
            </a:r>
            <a:r>
              <a:rPr lang="en-GB" sz="1000" dirty="0">
                <a:solidFill>
                  <a:srgbClr val="000000"/>
                </a:solidFill>
                <a:latin typeface="+mn-lt"/>
                <a:ea typeface="Arial Unicode MS" pitchFamily="34" charset="-128"/>
                <a:cs typeface="Arial Unicode MS" pitchFamily="34" charset="-128"/>
              </a:rPr>
              <a:t> </a:t>
            </a:r>
            <a:r>
              <a:rPr lang="en-GB" sz="1000" dirty="0" err="1">
                <a:solidFill>
                  <a:srgbClr val="000000"/>
                </a:solidFill>
                <a:latin typeface="+mn-lt"/>
                <a:ea typeface="Arial Unicode MS" pitchFamily="34" charset="-128"/>
                <a:cs typeface="Arial Unicode MS" pitchFamily="34" charset="-128"/>
              </a:rPr>
              <a:t>Kontoret</a:t>
            </a:r>
            <a:endParaRPr lang="en-GB" sz="1000" dirty="0">
              <a:solidFill>
                <a:srgbClr val="000000"/>
              </a:solidFill>
              <a:latin typeface="+mn-lt"/>
              <a:ea typeface="Arial Unicode MS" pitchFamily="34" charset="-128"/>
              <a:cs typeface="Arial Unicode MS" pitchFamily="34" charset="-128"/>
            </a:endParaRPr>
          </a:p>
          <a:p>
            <a:pPr defTabSz="457200">
              <a:buClr>
                <a:srgbClr val="000000"/>
              </a:buClr>
              <a:buSzPct val="100000"/>
              <a:buFont typeface="Humnst777 BT"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000" dirty="0" err="1">
                <a:solidFill>
                  <a:srgbClr val="000000"/>
                </a:solidFill>
                <a:latin typeface="+mn-lt"/>
                <a:ea typeface="Arial Unicode MS" pitchFamily="34" charset="-128"/>
                <a:cs typeface="Arial Unicode MS" pitchFamily="34" charset="-128"/>
              </a:rPr>
              <a:t>Martifer</a:t>
            </a:r>
            <a:r>
              <a:rPr lang="en-GB" sz="1000" dirty="0">
                <a:solidFill>
                  <a:srgbClr val="000000"/>
                </a:solidFill>
                <a:latin typeface="+mn-lt"/>
                <a:ea typeface="Arial Unicode MS" pitchFamily="34" charset="-128"/>
                <a:cs typeface="Arial Unicode MS" pitchFamily="34" charset="-128"/>
              </a:rPr>
              <a:t> Energy Systems</a:t>
            </a:r>
          </a:p>
          <a:p>
            <a:pPr defTabSz="457200">
              <a:buClr>
                <a:srgbClr val="000000"/>
              </a:buClr>
              <a:buSzPct val="100000"/>
              <a:buFont typeface="Humnst777 BT"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1000" dirty="0">
              <a:solidFill>
                <a:srgbClr val="000000"/>
              </a:solidFill>
              <a:latin typeface="+mn-lt"/>
              <a:ea typeface="Arial Unicode MS" pitchFamily="34" charset="-128"/>
              <a:cs typeface="Arial Unicode MS" pitchFamily="34" charset="-128"/>
            </a:endParaRPr>
          </a:p>
          <a:p>
            <a:pPr defTabSz="457200">
              <a:buClr>
                <a:srgbClr val="000000"/>
              </a:buClr>
              <a:buSzPct val="100000"/>
              <a:buFont typeface="Humnst777 BT"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b="1" dirty="0">
                <a:solidFill>
                  <a:srgbClr val="000000"/>
                </a:solidFill>
                <a:latin typeface="+mn-lt"/>
                <a:ea typeface="Arial Unicode MS" pitchFamily="34" charset="-128"/>
                <a:cs typeface="Arial Unicode MS" pitchFamily="34" charset="-128"/>
              </a:rPr>
              <a:t>Romania:</a:t>
            </a:r>
          </a:p>
          <a:p>
            <a:pPr defTabSz="457200">
              <a:buClr>
                <a:srgbClr val="000000"/>
              </a:buClr>
              <a:buSzPct val="100000"/>
              <a:buFont typeface="Humnst777 BT"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000" dirty="0" err="1">
                <a:solidFill>
                  <a:srgbClr val="000000"/>
                </a:solidFill>
                <a:latin typeface="+mn-lt"/>
                <a:ea typeface="Arial Unicode MS" pitchFamily="34" charset="-128"/>
                <a:cs typeface="Arial Unicode MS" pitchFamily="34" charset="-128"/>
              </a:rPr>
              <a:t>Martifer</a:t>
            </a:r>
            <a:r>
              <a:rPr lang="en-GB" sz="1000" dirty="0">
                <a:solidFill>
                  <a:srgbClr val="000000"/>
                </a:solidFill>
                <a:latin typeface="+mn-lt"/>
                <a:ea typeface="Arial Unicode MS" pitchFamily="34" charset="-128"/>
                <a:cs typeface="Arial Unicode MS" pitchFamily="34" charset="-128"/>
              </a:rPr>
              <a:t> Energy Systems</a:t>
            </a:r>
          </a:p>
          <a:p>
            <a:pPr defTabSz="457200">
              <a:buClr>
                <a:srgbClr val="000000"/>
              </a:buClr>
              <a:buSzPct val="100000"/>
              <a:buFont typeface="Humnst777 BT"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1000" dirty="0">
              <a:solidFill>
                <a:srgbClr val="000000"/>
              </a:solidFill>
              <a:latin typeface="+mn-lt"/>
              <a:ea typeface="Arial Unicode MS" pitchFamily="34" charset="-128"/>
              <a:cs typeface="Arial Unicode MS" pitchFamily="34" charset="-128"/>
            </a:endParaRPr>
          </a:p>
          <a:p>
            <a:pPr defTabSz="457200">
              <a:buClr>
                <a:srgbClr val="000000"/>
              </a:buClr>
              <a:buSzPct val="100000"/>
              <a:buFont typeface="Humnst777 BT"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b="1" dirty="0">
                <a:solidFill>
                  <a:srgbClr val="000000"/>
                </a:solidFill>
                <a:latin typeface="+mn-lt"/>
                <a:ea typeface="Arial Unicode MS" pitchFamily="34" charset="-128"/>
                <a:cs typeface="Arial Unicode MS" pitchFamily="34" charset="-128"/>
              </a:rPr>
              <a:t>Spain:</a:t>
            </a:r>
          </a:p>
          <a:p>
            <a:pPr defTabSz="457200">
              <a:buClr>
                <a:srgbClr val="000000"/>
              </a:buClr>
              <a:buSzPct val="100000"/>
              <a:buFont typeface="Humnst777 BT"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000" dirty="0" err="1">
                <a:solidFill>
                  <a:srgbClr val="000000"/>
                </a:solidFill>
                <a:latin typeface="+mn-lt"/>
                <a:ea typeface="Arial Unicode MS" pitchFamily="34" charset="-128"/>
                <a:cs typeface="Arial Unicode MS" pitchFamily="34" charset="-128"/>
              </a:rPr>
              <a:t>Iniciativas</a:t>
            </a:r>
            <a:r>
              <a:rPr lang="en-GB" sz="1000" dirty="0">
                <a:solidFill>
                  <a:srgbClr val="000000"/>
                </a:solidFill>
                <a:latin typeface="+mn-lt"/>
                <a:ea typeface="Arial Unicode MS" pitchFamily="34" charset="-128"/>
                <a:cs typeface="Arial Unicode MS" pitchFamily="34" charset="-128"/>
              </a:rPr>
              <a:t> </a:t>
            </a:r>
            <a:r>
              <a:rPr lang="en-GB" sz="1000" dirty="0" err="1">
                <a:solidFill>
                  <a:srgbClr val="000000"/>
                </a:solidFill>
                <a:latin typeface="+mn-lt"/>
                <a:ea typeface="Arial Unicode MS" pitchFamily="34" charset="-128"/>
                <a:cs typeface="Arial Unicode MS" pitchFamily="34" charset="-128"/>
              </a:rPr>
              <a:t>Energetitas</a:t>
            </a:r>
            <a:endParaRPr lang="en-GB" sz="1000" dirty="0">
              <a:solidFill>
                <a:srgbClr val="000000"/>
              </a:solidFill>
              <a:latin typeface="+mn-lt"/>
              <a:ea typeface="Arial Unicode MS" pitchFamily="34" charset="-128"/>
              <a:cs typeface="Arial Unicode MS" pitchFamily="34" charset="-128"/>
            </a:endParaRPr>
          </a:p>
          <a:p>
            <a:pPr defTabSz="457200">
              <a:buClr>
                <a:srgbClr val="000000"/>
              </a:buClr>
              <a:buSzPct val="100000"/>
              <a:buFont typeface="Humnst777 BT"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000" dirty="0" err="1">
                <a:solidFill>
                  <a:srgbClr val="000000"/>
                </a:solidFill>
                <a:latin typeface="+mn-lt"/>
                <a:ea typeface="Arial Unicode MS" pitchFamily="34" charset="-128"/>
                <a:cs typeface="Arial Unicode MS" pitchFamily="34" charset="-128"/>
              </a:rPr>
              <a:t>Eólia</a:t>
            </a:r>
            <a:r>
              <a:rPr lang="en-GB" sz="1000" dirty="0">
                <a:solidFill>
                  <a:srgbClr val="000000"/>
                </a:solidFill>
                <a:latin typeface="+mn-lt"/>
                <a:ea typeface="Arial Unicode MS" pitchFamily="34" charset="-128"/>
                <a:cs typeface="Arial Unicode MS" pitchFamily="34" charset="-128"/>
              </a:rPr>
              <a:t> </a:t>
            </a:r>
            <a:r>
              <a:rPr lang="en-GB" sz="1000" dirty="0" err="1">
                <a:solidFill>
                  <a:srgbClr val="000000"/>
                </a:solidFill>
                <a:latin typeface="+mn-lt"/>
                <a:ea typeface="Arial Unicode MS" pitchFamily="34" charset="-128"/>
                <a:cs typeface="Arial Unicode MS" pitchFamily="34" charset="-128"/>
              </a:rPr>
              <a:t>Renovables</a:t>
            </a:r>
            <a:r>
              <a:rPr lang="en-GB" sz="1000" dirty="0">
                <a:solidFill>
                  <a:srgbClr val="000000"/>
                </a:solidFill>
                <a:latin typeface="+mn-lt"/>
                <a:ea typeface="Arial Unicode MS" pitchFamily="34" charset="-128"/>
                <a:cs typeface="Arial Unicode MS" pitchFamily="34" charset="-128"/>
              </a:rPr>
              <a:t> group</a:t>
            </a:r>
          </a:p>
          <a:p>
            <a:pPr defTabSz="457200">
              <a:buClr>
                <a:srgbClr val="000000"/>
              </a:buClr>
              <a:buSzPct val="100000"/>
              <a:buFont typeface="Humnst777 BT"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000" dirty="0">
                <a:solidFill>
                  <a:srgbClr val="000000"/>
                </a:solidFill>
                <a:latin typeface="+mn-lt"/>
                <a:ea typeface="Arial Unicode MS" pitchFamily="34" charset="-128"/>
                <a:cs typeface="Arial Unicode MS" pitchFamily="34" charset="-128"/>
              </a:rPr>
              <a:t>Spanish Savings Bank </a:t>
            </a:r>
            <a:r>
              <a:rPr lang="en-GB" sz="1000" dirty="0" err="1">
                <a:solidFill>
                  <a:srgbClr val="000000"/>
                </a:solidFill>
                <a:latin typeface="+mn-lt"/>
                <a:ea typeface="Arial Unicode MS" pitchFamily="34" charset="-128"/>
                <a:cs typeface="Arial Unicode MS" pitchFamily="34" charset="-128"/>
              </a:rPr>
              <a:t>Unicaja</a:t>
            </a:r>
            <a:endParaRPr lang="en-GB" sz="1000" dirty="0">
              <a:solidFill>
                <a:srgbClr val="000000"/>
              </a:solidFill>
              <a:latin typeface="+mn-lt"/>
              <a:ea typeface="Arial Unicode MS" pitchFamily="34" charset="-128"/>
              <a:cs typeface="Arial Unicode MS" pitchFamily="34" charset="-128"/>
            </a:endParaRPr>
          </a:p>
          <a:p>
            <a:pPr defTabSz="457200">
              <a:buClr>
                <a:srgbClr val="000000"/>
              </a:buClr>
              <a:buSzPct val="100000"/>
              <a:buFont typeface="Humnst777 BT"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1000" b="1" dirty="0">
              <a:solidFill>
                <a:srgbClr val="000000"/>
              </a:solidFill>
              <a:latin typeface="+mn-lt"/>
              <a:ea typeface="Arial Unicode MS" pitchFamily="34" charset="-128"/>
              <a:cs typeface="Arial Unicode MS" pitchFamily="34" charset="-128"/>
            </a:endParaRPr>
          </a:p>
          <a:p>
            <a:pPr defTabSz="457200">
              <a:buClr>
                <a:srgbClr val="000000"/>
              </a:buClr>
              <a:buSzPct val="100000"/>
              <a:buFont typeface="Humnst777 BT"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b="1" dirty="0">
                <a:solidFill>
                  <a:srgbClr val="000000"/>
                </a:solidFill>
                <a:latin typeface="+mn-lt"/>
                <a:ea typeface="Arial Unicode MS" pitchFamily="34" charset="-128"/>
                <a:cs typeface="Arial Unicode MS" pitchFamily="34" charset="-128"/>
              </a:rPr>
              <a:t>Turkey</a:t>
            </a:r>
          </a:p>
          <a:p>
            <a:pPr defTabSz="457200">
              <a:buClr>
                <a:srgbClr val="000000"/>
              </a:buClr>
              <a:buSzPct val="100000"/>
              <a:buFont typeface="Humnst777 BT"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000" dirty="0" err="1">
                <a:solidFill>
                  <a:srgbClr val="000000"/>
                </a:solidFill>
                <a:latin typeface="+mn-lt"/>
                <a:ea typeface="Arial Unicode MS" pitchFamily="34" charset="-128"/>
                <a:cs typeface="Arial Unicode MS" pitchFamily="34" charset="-128"/>
              </a:rPr>
              <a:t>Ayen</a:t>
            </a:r>
            <a:r>
              <a:rPr lang="en-GB" sz="1000" dirty="0">
                <a:solidFill>
                  <a:srgbClr val="000000"/>
                </a:solidFill>
                <a:latin typeface="+mn-lt"/>
                <a:ea typeface="Arial Unicode MS" pitchFamily="34" charset="-128"/>
                <a:cs typeface="Arial Unicode MS" pitchFamily="34" charset="-128"/>
              </a:rPr>
              <a:t> </a:t>
            </a:r>
            <a:r>
              <a:rPr lang="en-GB" sz="1000" dirty="0" err="1">
                <a:solidFill>
                  <a:srgbClr val="000000"/>
                </a:solidFill>
                <a:latin typeface="+mn-lt"/>
                <a:ea typeface="Arial Unicode MS" pitchFamily="34" charset="-128"/>
                <a:cs typeface="Arial Unicode MS" pitchFamily="34" charset="-128"/>
              </a:rPr>
              <a:t>Enerji</a:t>
            </a:r>
            <a:endParaRPr lang="en-GB" sz="1000" dirty="0">
              <a:solidFill>
                <a:srgbClr val="000000"/>
              </a:solidFill>
              <a:latin typeface="+mn-lt"/>
              <a:ea typeface="Arial Unicode MS" pitchFamily="34" charset="-128"/>
              <a:cs typeface="Arial Unicode MS" pitchFamily="34" charset="-128"/>
            </a:endParaRPr>
          </a:p>
        </p:txBody>
      </p:sp>
      <p:sp>
        <p:nvSpPr>
          <p:cNvPr id="291" name="AutoShape 292"/>
          <p:cNvSpPr>
            <a:spLocks/>
          </p:cNvSpPr>
          <p:nvPr/>
        </p:nvSpPr>
        <p:spPr bwMode="auto">
          <a:xfrm>
            <a:off x="7162800" y="2209800"/>
            <a:ext cx="1806575" cy="3352800"/>
          </a:xfrm>
          <a:prstGeom prst="borderCallout2">
            <a:avLst>
              <a:gd name="adj1" fmla="val 56489"/>
              <a:gd name="adj2" fmla="val -1132"/>
              <a:gd name="adj3" fmla="val 56508"/>
              <a:gd name="adj4" fmla="val -39858"/>
              <a:gd name="adj5" fmla="val 52414"/>
              <a:gd name="adj6" fmla="val -93343"/>
            </a:avLst>
          </a:prstGeom>
          <a:solidFill>
            <a:srgbClr val="BBFE00">
              <a:alpha val="59999"/>
            </a:srgbClr>
          </a:solidFill>
          <a:ln w="9360">
            <a:solidFill>
              <a:srgbClr val="808080"/>
            </a:solidFill>
            <a:miter lim="800000"/>
            <a:headEnd/>
            <a:tailEnd/>
          </a:ln>
        </p:spPr>
        <p:txBody>
          <a:bodyPr lIns="90000" tIns="46800" rIns="90000" bIns="46800" anchor="ctr"/>
          <a:lstStyle/>
          <a:p>
            <a:pPr defTabSz="457200">
              <a:buClr>
                <a:srgbClr val="000000"/>
              </a:buClr>
              <a:buSzPct val="100000"/>
              <a:buFont typeface="Humnst777 BT"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b="1" dirty="0">
                <a:solidFill>
                  <a:srgbClr val="000000"/>
                </a:solidFill>
                <a:latin typeface="Humnst777 BT" pitchFamily="34" charset="0"/>
                <a:ea typeface="Arial Unicode MS" pitchFamily="34" charset="-128"/>
                <a:cs typeface="Arial Unicode MS" pitchFamily="34" charset="-128"/>
              </a:rPr>
              <a:t>India:</a:t>
            </a:r>
            <a:r>
              <a:rPr lang="en-GB" sz="1600" b="1" dirty="0">
                <a:solidFill>
                  <a:srgbClr val="000000"/>
                </a:solidFill>
                <a:latin typeface="Humnst777 BT" pitchFamily="34" charset="0"/>
                <a:ea typeface="Arial Unicode MS" pitchFamily="34" charset="-128"/>
                <a:cs typeface="Arial Unicode MS" pitchFamily="34" charset="-128"/>
              </a:rPr>
              <a:t> </a:t>
            </a:r>
          </a:p>
          <a:p>
            <a:pPr marL="55563" indent="-55563" fontAlgn="b">
              <a:buFont typeface="Arial" pitchFamily="34" charset="0"/>
              <a:buChar char="•"/>
              <a:defRPr/>
            </a:pPr>
            <a:r>
              <a:rPr lang="en-US" sz="1000" b="1" dirty="0" err="1" smtClean="0"/>
              <a:t>Mytrah</a:t>
            </a:r>
            <a:r>
              <a:rPr lang="en-US" sz="1000" b="1" dirty="0" smtClean="0"/>
              <a:t> Energy </a:t>
            </a:r>
          </a:p>
          <a:p>
            <a:pPr marL="55563" indent="-55563" fontAlgn="b">
              <a:buFont typeface="Arial" pitchFamily="34" charset="0"/>
              <a:buChar char="•"/>
              <a:defRPr/>
            </a:pPr>
            <a:r>
              <a:rPr lang="en-US" sz="1000" b="1" dirty="0" smtClean="0"/>
              <a:t>Techno Electric Group</a:t>
            </a:r>
          </a:p>
          <a:p>
            <a:pPr marL="55563" indent="-55563" fontAlgn="b">
              <a:buFont typeface="Arial" pitchFamily="34" charset="0"/>
              <a:buChar char="•"/>
              <a:defRPr/>
            </a:pPr>
            <a:r>
              <a:rPr lang="en-US" sz="1000" b="1" dirty="0" smtClean="0"/>
              <a:t>CLP Power India</a:t>
            </a:r>
          </a:p>
          <a:p>
            <a:pPr marL="55563" indent="-55563" fontAlgn="b">
              <a:buFont typeface="Arial" pitchFamily="34" charset="0"/>
              <a:buChar char="•"/>
              <a:defRPr/>
            </a:pPr>
            <a:r>
              <a:rPr lang="en-US" sz="1000" b="1" dirty="0" smtClean="0"/>
              <a:t>DLF </a:t>
            </a:r>
            <a:r>
              <a:rPr lang="en-US" sz="1000" b="1" dirty="0"/>
              <a:t>Group </a:t>
            </a:r>
          </a:p>
          <a:p>
            <a:pPr marL="55563" indent="-55563" fontAlgn="b">
              <a:buFont typeface="Arial" pitchFamily="34" charset="0"/>
              <a:buChar char="•"/>
              <a:defRPr/>
            </a:pPr>
            <a:r>
              <a:rPr lang="en-US" sz="1000" b="1" dirty="0"/>
              <a:t>MSPL </a:t>
            </a:r>
            <a:r>
              <a:rPr lang="en-US" sz="1000" b="1" dirty="0" smtClean="0"/>
              <a:t>Group</a:t>
            </a:r>
          </a:p>
          <a:p>
            <a:pPr marL="55563" indent="-55563" fontAlgn="b">
              <a:buFont typeface="Arial" pitchFamily="34" charset="0"/>
              <a:buChar char="•"/>
              <a:defRPr/>
            </a:pPr>
            <a:r>
              <a:rPr lang="en-US" sz="1000" b="1" dirty="0" smtClean="0"/>
              <a:t>Green Infra (IDFC)</a:t>
            </a:r>
          </a:p>
          <a:p>
            <a:pPr marL="55563" indent="-55563" fontAlgn="b">
              <a:buFont typeface="Arial" pitchFamily="34" charset="0"/>
              <a:buChar char="•"/>
              <a:defRPr/>
            </a:pPr>
            <a:r>
              <a:rPr lang="en-US" sz="1000" b="1" dirty="0" smtClean="0">
                <a:solidFill>
                  <a:srgbClr val="FF0000"/>
                </a:solidFill>
              </a:rPr>
              <a:t>ONGC</a:t>
            </a:r>
          </a:p>
          <a:p>
            <a:pPr marL="55563" indent="-55563" fontAlgn="b">
              <a:buFont typeface="Arial" pitchFamily="34" charset="0"/>
              <a:buChar char="•"/>
              <a:defRPr/>
            </a:pPr>
            <a:r>
              <a:rPr lang="en-US" sz="1000" b="1" dirty="0" smtClean="0"/>
              <a:t>GMDC</a:t>
            </a:r>
            <a:endParaRPr lang="en-US" sz="1000" b="1" dirty="0"/>
          </a:p>
          <a:p>
            <a:pPr marL="55563" indent="-55563" fontAlgn="b">
              <a:buFont typeface="Arial" pitchFamily="34" charset="0"/>
              <a:buChar char="•"/>
              <a:defRPr/>
            </a:pPr>
            <a:r>
              <a:rPr lang="en-US" sz="1000" b="1" dirty="0"/>
              <a:t>Tata Group</a:t>
            </a:r>
          </a:p>
          <a:p>
            <a:pPr marL="55563" indent="-55563" fontAlgn="b">
              <a:buFont typeface="Arial" pitchFamily="34" charset="0"/>
              <a:buChar char="•"/>
              <a:defRPr/>
            </a:pPr>
            <a:r>
              <a:rPr lang="en-US" sz="1000" b="1" dirty="0"/>
              <a:t>Aditya Birla Group</a:t>
            </a:r>
          </a:p>
          <a:p>
            <a:pPr marL="55563" indent="-55563" fontAlgn="b">
              <a:buFont typeface="Arial" pitchFamily="34" charset="0"/>
              <a:buChar char="•"/>
              <a:defRPr/>
            </a:pPr>
            <a:r>
              <a:rPr lang="en-US" sz="1000" b="1" dirty="0"/>
              <a:t>Bajaj Auto Group</a:t>
            </a:r>
          </a:p>
          <a:p>
            <a:pPr marL="55563" indent="-55563" fontAlgn="b">
              <a:buFont typeface="Arial" pitchFamily="34" charset="0"/>
              <a:buChar char="•"/>
              <a:defRPr/>
            </a:pPr>
            <a:r>
              <a:rPr lang="en-US" sz="1000" b="1" dirty="0"/>
              <a:t>GACL</a:t>
            </a:r>
          </a:p>
          <a:p>
            <a:pPr marL="55563" indent="-55563" fontAlgn="b">
              <a:buFont typeface="Arial" pitchFamily="34" charset="0"/>
              <a:buChar char="•"/>
              <a:defRPr/>
            </a:pPr>
            <a:r>
              <a:rPr lang="en-US" sz="1000" b="1" dirty="0" smtClean="0"/>
              <a:t>GSPC</a:t>
            </a:r>
            <a:endParaRPr lang="en-US" sz="1000" b="1" dirty="0"/>
          </a:p>
          <a:p>
            <a:pPr marL="55563" indent="-55563" fontAlgn="b">
              <a:buFont typeface="Arial" pitchFamily="34" charset="0"/>
              <a:buChar char="•"/>
              <a:defRPr/>
            </a:pPr>
            <a:r>
              <a:rPr lang="en-US" sz="1000" b="1" dirty="0" smtClean="0">
                <a:solidFill>
                  <a:srgbClr val="FF0000"/>
                </a:solidFill>
              </a:rPr>
              <a:t>Indian Oil</a:t>
            </a:r>
            <a:endParaRPr lang="en-US" sz="1000" b="1" dirty="0">
              <a:solidFill>
                <a:srgbClr val="FF0000"/>
              </a:solidFill>
            </a:endParaRPr>
          </a:p>
          <a:p>
            <a:pPr marL="55563" indent="-55563" fontAlgn="b">
              <a:buFont typeface="Arial" pitchFamily="34" charset="0"/>
              <a:buChar char="•"/>
              <a:defRPr/>
            </a:pPr>
            <a:r>
              <a:rPr lang="en-US" sz="1000" b="1" dirty="0" smtClean="0"/>
              <a:t>Reliance </a:t>
            </a:r>
            <a:r>
              <a:rPr lang="en-US" sz="1000" b="1" dirty="0"/>
              <a:t>Group</a:t>
            </a:r>
          </a:p>
          <a:p>
            <a:pPr marL="55563" indent="-55563" fontAlgn="b">
              <a:buFont typeface="Arial" pitchFamily="34" charset="0"/>
              <a:buChar char="•"/>
              <a:defRPr/>
            </a:pPr>
            <a:r>
              <a:rPr lang="en-US" sz="1000" b="1" dirty="0" smtClean="0"/>
              <a:t>Larsen </a:t>
            </a:r>
            <a:r>
              <a:rPr lang="en-US" sz="1000" b="1" dirty="0"/>
              <a:t>&amp; Toubro</a:t>
            </a:r>
          </a:p>
          <a:p>
            <a:pPr marL="55563" indent="-55563" fontAlgn="b">
              <a:buFont typeface="Arial" pitchFamily="34" charset="0"/>
              <a:buChar char="•"/>
              <a:defRPr/>
            </a:pPr>
            <a:r>
              <a:rPr lang="en-US" sz="1000" b="1" dirty="0" smtClean="0">
                <a:solidFill>
                  <a:srgbClr val="FF0000"/>
                </a:solidFill>
              </a:rPr>
              <a:t>HPCL</a:t>
            </a:r>
          </a:p>
          <a:p>
            <a:pPr marL="55563" indent="-55563" fontAlgn="b">
              <a:buFont typeface="Arial" pitchFamily="34" charset="0"/>
              <a:buChar char="•"/>
              <a:defRPr/>
            </a:pPr>
            <a:r>
              <a:rPr lang="en-US" sz="1000" b="1" dirty="0" smtClean="0">
                <a:solidFill>
                  <a:srgbClr val="FF0000"/>
                </a:solidFill>
              </a:rPr>
              <a:t>BPCL</a:t>
            </a:r>
          </a:p>
          <a:p>
            <a:pPr marL="55563" indent="-55563" fontAlgn="b">
              <a:buFont typeface="Arial" pitchFamily="34" charset="0"/>
              <a:buChar char="•"/>
              <a:defRPr/>
            </a:pPr>
            <a:r>
              <a:rPr lang="en-US" sz="1000" b="1" dirty="0" smtClean="0">
                <a:solidFill>
                  <a:srgbClr val="FF0000"/>
                </a:solidFill>
              </a:rPr>
              <a:t>GAIL</a:t>
            </a:r>
            <a:endParaRPr lang="en-US" sz="1000" b="1" dirty="0">
              <a:solidFill>
                <a:srgbClr val="FF0000"/>
              </a:solidFill>
            </a:endParaRPr>
          </a:p>
          <a:p>
            <a:pPr marL="55563" indent="-55563" fontAlgn="b">
              <a:buFont typeface="Arial" pitchFamily="34" charset="0"/>
              <a:buChar char="•"/>
              <a:defRPr/>
            </a:pPr>
            <a:r>
              <a:rPr lang="en-US" sz="1000" b="1" dirty="0"/>
              <a:t>ITC </a:t>
            </a:r>
            <a:r>
              <a:rPr lang="en-US" sz="1000" b="1" dirty="0" smtClean="0"/>
              <a:t>Group</a:t>
            </a:r>
            <a:endParaRPr lang="en-US" sz="1000" b="1" dirty="0"/>
          </a:p>
        </p:txBody>
      </p:sp>
      <p:sp>
        <p:nvSpPr>
          <p:cNvPr id="292" name="Title 291"/>
          <p:cNvSpPr>
            <a:spLocks noGrp="1"/>
          </p:cNvSpPr>
          <p:nvPr>
            <p:ph type="title"/>
          </p:nvPr>
        </p:nvSpPr>
        <p:spPr/>
        <p:txBody>
          <a:bodyPr/>
          <a:lstStyle/>
          <a:p>
            <a:r>
              <a:rPr lang="en-GB" dirty="0" smtClean="0"/>
              <a:t>Marquee global clientele</a:t>
            </a: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22"/>
          <p:cNvSpPr>
            <a:spLocks noGrp="1"/>
          </p:cNvSpPr>
          <p:nvPr>
            <p:ph type="title"/>
          </p:nvPr>
        </p:nvSpPr>
        <p:spPr/>
        <p:txBody>
          <a:bodyPr/>
          <a:lstStyle/>
          <a:p>
            <a:r>
              <a:rPr lang="en-US" sz="2800" dirty="0" smtClean="0"/>
              <a:t>Renewable energy is gaining momentum</a:t>
            </a:r>
          </a:p>
        </p:txBody>
      </p:sp>
      <p:graphicFrame>
        <p:nvGraphicFramePr>
          <p:cNvPr id="16" name="Diagram 15"/>
          <p:cNvGraphicFramePr/>
          <p:nvPr/>
        </p:nvGraphicFramePr>
        <p:xfrm>
          <a:off x="838200" y="1371600"/>
          <a:ext cx="71628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752600" y="2667000"/>
            <a:ext cx="955710" cy="646331"/>
          </a:xfrm>
          <a:prstGeom prst="rect">
            <a:avLst/>
          </a:prstGeom>
          <a:noFill/>
        </p:spPr>
        <p:txBody>
          <a:bodyPr wrap="none" rtlCol="0">
            <a:spAutoFit/>
          </a:bodyPr>
          <a:lstStyle/>
          <a:p>
            <a:pPr algn="ctr"/>
            <a:r>
              <a:rPr lang="en-US" sz="1800" b="1" dirty="0" smtClean="0">
                <a:latin typeface="+mn-lt"/>
              </a:rPr>
              <a:t>Energy </a:t>
            </a:r>
          </a:p>
          <a:p>
            <a:pPr algn="ctr"/>
            <a:r>
              <a:rPr lang="en-US" sz="1800" b="1" dirty="0" smtClean="0">
                <a:latin typeface="+mn-lt"/>
              </a:rPr>
              <a:t>Security</a:t>
            </a:r>
            <a:endParaRPr lang="en-US" sz="1800" b="1" dirty="0">
              <a:latin typeface="+mn-lt"/>
            </a:endParaRPr>
          </a:p>
        </p:txBody>
      </p:sp>
      <p:sp>
        <p:nvSpPr>
          <p:cNvPr id="5" name="TextBox 4"/>
          <p:cNvSpPr txBox="1"/>
          <p:nvPr/>
        </p:nvSpPr>
        <p:spPr>
          <a:xfrm>
            <a:off x="6055226" y="3925669"/>
            <a:ext cx="1412374" cy="646331"/>
          </a:xfrm>
          <a:prstGeom prst="rect">
            <a:avLst/>
          </a:prstGeom>
          <a:noFill/>
        </p:spPr>
        <p:txBody>
          <a:bodyPr wrap="none" rtlCol="0">
            <a:spAutoFit/>
          </a:bodyPr>
          <a:lstStyle/>
          <a:p>
            <a:pPr algn="ctr"/>
            <a:r>
              <a:rPr lang="en-US" sz="1800" b="1" dirty="0" smtClean="0">
                <a:latin typeface="+mn-lt"/>
              </a:rPr>
              <a:t>Protecting </a:t>
            </a:r>
          </a:p>
          <a:p>
            <a:pPr algn="ctr"/>
            <a:r>
              <a:rPr lang="en-US" sz="1800" b="1" dirty="0" smtClean="0">
                <a:latin typeface="+mn-lt"/>
              </a:rPr>
              <a:t>Environment</a:t>
            </a:r>
            <a:endParaRPr lang="en-US" sz="1800" b="1" dirty="0">
              <a:latin typeface="+mn-lt"/>
            </a:endParaRPr>
          </a:p>
        </p:txBody>
      </p:sp>
      <p:sp>
        <p:nvSpPr>
          <p:cNvPr id="6" name="TextBox 5"/>
          <p:cNvSpPr txBox="1"/>
          <p:nvPr/>
        </p:nvSpPr>
        <p:spPr>
          <a:xfrm rot="21435708">
            <a:off x="2247895" y="3420955"/>
            <a:ext cx="3996222" cy="369332"/>
          </a:xfrm>
          <a:prstGeom prst="rect">
            <a:avLst/>
          </a:prstGeom>
          <a:noFill/>
        </p:spPr>
        <p:txBody>
          <a:bodyPr wrap="none" rtlCol="0">
            <a:spAutoFit/>
          </a:bodyPr>
          <a:lstStyle/>
          <a:p>
            <a:pPr algn="ctr"/>
            <a:r>
              <a:rPr lang="en-US" sz="1800" b="1" dirty="0" smtClean="0">
                <a:latin typeface="+mn-lt"/>
              </a:rPr>
              <a:t>Techno-Economic Maturity and Viability</a:t>
            </a:r>
            <a:endParaRPr lang="en-US" sz="1800" b="1" dirty="0">
              <a:latin typeface="+mn-lt"/>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hart 27"/>
          <p:cNvGraphicFramePr>
            <a:graphicFrameLocks/>
          </p:cNvGraphicFramePr>
          <p:nvPr/>
        </p:nvGraphicFramePr>
        <p:xfrm>
          <a:off x="457200" y="2971800"/>
          <a:ext cx="8458200"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35843" name="Title 14"/>
          <p:cNvSpPr>
            <a:spLocks noGrp="1"/>
          </p:cNvSpPr>
          <p:nvPr>
            <p:ph type="title"/>
          </p:nvPr>
        </p:nvSpPr>
        <p:spPr/>
        <p:txBody>
          <a:bodyPr/>
          <a:lstStyle/>
          <a:p>
            <a:pPr marL="393700"/>
            <a:r>
              <a:rPr lang="en-US" smtClean="0"/>
              <a:t>Suzlon’s market leadership in India</a:t>
            </a:r>
          </a:p>
        </p:txBody>
      </p:sp>
      <p:sp>
        <p:nvSpPr>
          <p:cNvPr id="35844" name="TextBox 32"/>
          <p:cNvSpPr txBox="1">
            <a:spLocks noChangeArrowheads="1"/>
          </p:cNvSpPr>
          <p:nvPr/>
        </p:nvSpPr>
        <p:spPr bwMode="auto">
          <a:xfrm rot="-5400000">
            <a:off x="-1046162" y="4516438"/>
            <a:ext cx="2668587" cy="338137"/>
          </a:xfrm>
          <a:prstGeom prst="rect">
            <a:avLst/>
          </a:prstGeom>
          <a:noFill/>
          <a:ln w="9525">
            <a:noFill/>
            <a:miter lim="800000"/>
            <a:headEnd/>
            <a:tailEnd/>
          </a:ln>
        </p:spPr>
        <p:txBody>
          <a:bodyPr wrap="none">
            <a:spAutoFit/>
          </a:bodyPr>
          <a:lstStyle/>
          <a:p>
            <a:r>
              <a:rPr lang="en-US" sz="1600">
                <a:latin typeface="Calibri" pitchFamily="34" charset="0"/>
              </a:rPr>
              <a:t>YoY Capacity Addition in MW</a:t>
            </a:r>
          </a:p>
        </p:txBody>
      </p:sp>
      <p:grpSp>
        <p:nvGrpSpPr>
          <p:cNvPr id="2" name="Group 9"/>
          <p:cNvGrpSpPr>
            <a:grpSpLocks/>
          </p:cNvGrpSpPr>
          <p:nvPr/>
        </p:nvGrpSpPr>
        <p:grpSpPr bwMode="auto">
          <a:xfrm>
            <a:off x="1066800" y="4191000"/>
            <a:ext cx="2828925" cy="600075"/>
            <a:chOff x="1206500" y="3340096"/>
            <a:chExt cx="3062953" cy="600119"/>
          </a:xfrm>
        </p:grpSpPr>
        <p:sp>
          <p:nvSpPr>
            <p:cNvPr id="34" name="Rectangle 33"/>
            <p:cNvSpPr/>
            <p:nvPr/>
          </p:nvSpPr>
          <p:spPr>
            <a:xfrm>
              <a:off x="1206500" y="3416302"/>
              <a:ext cx="165008" cy="152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p>
          </p:txBody>
        </p:sp>
        <p:sp>
          <p:nvSpPr>
            <p:cNvPr id="35" name="Rectangle 34"/>
            <p:cNvSpPr/>
            <p:nvPr/>
          </p:nvSpPr>
          <p:spPr>
            <a:xfrm>
              <a:off x="1206500" y="3708423"/>
              <a:ext cx="165008" cy="152411"/>
            </a:xfrm>
            <a:prstGeom prst="rect">
              <a:avLst/>
            </a:prstGeom>
            <a:solidFill>
              <a:schemeClr val="accent1">
                <a:lumMod val="50000"/>
              </a:schemeClr>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p>
          </p:txBody>
        </p:sp>
        <p:sp>
          <p:nvSpPr>
            <p:cNvPr id="36" name="TextBox 8"/>
            <p:cNvSpPr txBox="1">
              <a:spLocks noChangeArrowheads="1"/>
            </p:cNvSpPr>
            <p:nvPr/>
          </p:nvSpPr>
          <p:spPr bwMode="auto">
            <a:xfrm>
              <a:off x="1371508" y="3340096"/>
              <a:ext cx="2897945" cy="600119"/>
            </a:xfrm>
            <a:prstGeom prst="rect">
              <a:avLst/>
            </a:prstGeom>
            <a:noFill/>
            <a:ln w="9525">
              <a:noFill/>
              <a:miter lim="800000"/>
              <a:headEnd/>
              <a:tailEnd/>
            </a:ln>
          </p:spPr>
          <p:txBody>
            <a:bodyPr wrap="none">
              <a:spAutoFit/>
            </a:bodyPr>
            <a:lstStyle/>
            <a:p>
              <a:pPr>
                <a:lnSpc>
                  <a:spcPct val="150000"/>
                </a:lnSpc>
                <a:defRPr/>
              </a:pPr>
              <a:r>
                <a:rPr lang="en-US" sz="1100" dirty="0">
                  <a:latin typeface="+mn-lt"/>
                </a:rPr>
                <a:t>Total yearly capacity addition in India (MW)</a:t>
              </a:r>
            </a:p>
            <a:p>
              <a:pPr>
                <a:lnSpc>
                  <a:spcPct val="150000"/>
                </a:lnSpc>
                <a:defRPr/>
              </a:pPr>
              <a:r>
                <a:rPr lang="en-US" sz="1100" dirty="0">
                  <a:latin typeface="+mn-lt"/>
                </a:rPr>
                <a:t>Suzlon’s share </a:t>
              </a:r>
            </a:p>
          </p:txBody>
        </p:sp>
      </p:grpSp>
      <p:grpSp>
        <p:nvGrpSpPr>
          <p:cNvPr id="3" name="Group 36"/>
          <p:cNvGrpSpPr>
            <a:grpSpLocks/>
          </p:cNvGrpSpPr>
          <p:nvPr/>
        </p:nvGrpSpPr>
        <p:grpSpPr bwMode="auto">
          <a:xfrm>
            <a:off x="2125663" y="1295400"/>
            <a:ext cx="1708150" cy="1752600"/>
            <a:chOff x="3550522" y="1981200"/>
            <a:chExt cx="1707278" cy="1752600"/>
          </a:xfrm>
        </p:grpSpPr>
        <p:sp>
          <p:nvSpPr>
            <p:cNvPr id="38" name="Pie 37"/>
            <p:cNvSpPr/>
            <p:nvPr/>
          </p:nvSpPr>
          <p:spPr>
            <a:xfrm>
              <a:off x="3581400" y="1981200"/>
              <a:ext cx="1676400" cy="1752600"/>
            </a:xfrm>
            <a:prstGeom prst="pie">
              <a:avLst>
                <a:gd name="adj1" fmla="val 6532011"/>
                <a:gd name="adj2" fmla="val 16144759"/>
              </a:avLst>
            </a:prstGeom>
            <a:solidFill>
              <a:schemeClr val="accent1">
                <a:lumMod val="5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sz="3600" b="1" dirty="0">
                <a:solidFill>
                  <a:schemeClr val="tx1"/>
                </a:solidFill>
              </a:endParaRPr>
            </a:p>
          </p:txBody>
        </p:sp>
        <p:sp>
          <p:nvSpPr>
            <p:cNvPr id="39" name="Pie 38"/>
            <p:cNvSpPr/>
            <p:nvPr/>
          </p:nvSpPr>
          <p:spPr>
            <a:xfrm rot="12284958">
              <a:off x="3550522" y="2012078"/>
              <a:ext cx="1676400" cy="1676400"/>
            </a:xfrm>
            <a:prstGeom prst="pie">
              <a:avLst>
                <a:gd name="adj1" fmla="val 4007018"/>
                <a:gd name="adj2" fmla="val 15735818"/>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sz="3600" b="1" dirty="0">
                <a:solidFill>
                  <a:schemeClr val="tx1"/>
                </a:solidFill>
              </a:endParaRPr>
            </a:p>
          </p:txBody>
        </p:sp>
        <p:sp>
          <p:nvSpPr>
            <p:cNvPr id="40" name="TextBox 39"/>
            <p:cNvSpPr txBox="1"/>
            <p:nvPr/>
          </p:nvSpPr>
          <p:spPr>
            <a:xfrm>
              <a:off x="3580669" y="2260600"/>
              <a:ext cx="837772" cy="1016000"/>
            </a:xfrm>
            <a:prstGeom prst="rect">
              <a:avLst/>
            </a:prstGeom>
            <a:noFill/>
          </p:spPr>
          <p:txBody>
            <a:bodyPr wrap="none">
              <a:spAutoFit/>
            </a:bodyPr>
            <a:lstStyle/>
            <a:p>
              <a:pPr algn="ctr">
                <a:defRPr/>
              </a:pPr>
              <a:r>
                <a:rPr lang="en-US" sz="2800" b="1" i="1" dirty="0" smtClean="0">
                  <a:solidFill>
                    <a:schemeClr val="bg1"/>
                  </a:solidFill>
                  <a:latin typeface="+mn-lt"/>
                </a:rPr>
                <a:t>43</a:t>
              </a:r>
              <a:r>
                <a:rPr lang="en-US" sz="2800" b="1" dirty="0" smtClean="0">
                  <a:solidFill>
                    <a:schemeClr val="bg1"/>
                  </a:solidFill>
                  <a:latin typeface="+mn-lt"/>
                </a:rPr>
                <a:t>%</a:t>
              </a:r>
              <a:endParaRPr lang="en-US" sz="2800" b="1" dirty="0">
                <a:solidFill>
                  <a:schemeClr val="bg1"/>
                </a:solidFill>
                <a:latin typeface="+mn-lt"/>
              </a:endParaRPr>
            </a:p>
            <a:p>
              <a:pPr algn="ctr">
                <a:defRPr/>
              </a:pPr>
              <a:r>
                <a:rPr lang="en-US" sz="1600" b="1" dirty="0">
                  <a:solidFill>
                    <a:schemeClr val="bg1"/>
                  </a:solidFill>
                  <a:latin typeface="+mn-lt"/>
                </a:rPr>
                <a:t>market </a:t>
              </a:r>
            </a:p>
            <a:p>
              <a:pPr algn="ctr">
                <a:defRPr/>
              </a:pPr>
              <a:r>
                <a:rPr lang="en-US" sz="1600" b="1" dirty="0">
                  <a:solidFill>
                    <a:schemeClr val="bg1"/>
                  </a:solidFill>
                  <a:latin typeface="+mn-lt"/>
                </a:rPr>
                <a:t>share</a:t>
              </a:r>
            </a:p>
          </p:txBody>
        </p:sp>
      </p:grpSp>
      <p:sp>
        <p:nvSpPr>
          <p:cNvPr id="42" name="Oval 41"/>
          <p:cNvSpPr/>
          <p:nvPr/>
        </p:nvSpPr>
        <p:spPr bwMode="auto">
          <a:xfrm>
            <a:off x="7239000" y="1295400"/>
            <a:ext cx="1600200" cy="1600200"/>
          </a:xfrm>
          <a:prstGeom prst="ellipse">
            <a:avLst/>
          </a:prstGeom>
          <a:solidFill>
            <a:srgbClr val="FFFF00"/>
          </a:solidFill>
        </p:spPr>
        <p:style>
          <a:lnRef idx="0">
            <a:schemeClr val="accent1"/>
          </a:lnRef>
          <a:fillRef idx="3">
            <a:schemeClr val="accent1"/>
          </a:fillRef>
          <a:effectRef idx="3">
            <a:schemeClr val="accent1"/>
          </a:effectRef>
          <a:fontRef idx="minor">
            <a:schemeClr val="lt1"/>
          </a:fontRef>
        </p:style>
        <p:txBody>
          <a:bodyPr/>
          <a:lstStyle/>
          <a:p>
            <a:pPr algn="ctr">
              <a:defRPr/>
            </a:pPr>
            <a:endParaRPr lang="en-US" sz="1400" b="1" dirty="0">
              <a:solidFill>
                <a:schemeClr val="tx1"/>
              </a:solidFill>
            </a:endParaRPr>
          </a:p>
        </p:txBody>
      </p:sp>
      <p:grpSp>
        <p:nvGrpSpPr>
          <p:cNvPr id="5" name="Group 43"/>
          <p:cNvGrpSpPr>
            <a:grpSpLocks/>
          </p:cNvGrpSpPr>
          <p:nvPr/>
        </p:nvGrpSpPr>
        <p:grpSpPr bwMode="auto">
          <a:xfrm>
            <a:off x="3902075" y="1295400"/>
            <a:ext cx="1600200" cy="1600200"/>
            <a:chOff x="5791200" y="3276600"/>
            <a:chExt cx="1600200" cy="1600200"/>
          </a:xfrm>
        </p:grpSpPr>
        <p:sp>
          <p:nvSpPr>
            <p:cNvPr id="45" name="Oval 44"/>
            <p:cNvSpPr/>
            <p:nvPr/>
          </p:nvSpPr>
          <p:spPr>
            <a:xfrm>
              <a:off x="5791200" y="3276600"/>
              <a:ext cx="1600200" cy="1600200"/>
            </a:xfrm>
            <a:prstGeom prst="ellipse">
              <a:avLst/>
            </a:prstGeom>
            <a:solidFill>
              <a:srgbClr val="92D050"/>
            </a:solidFill>
          </p:spPr>
          <p:style>
            <a:lnRef idx="0">
              <a:schemeClr val="accent1"/>
            </a:lnRef>
            <a:fillRef idx="3">
              <a:schemeClr val="accent1"/>
            </a:fillRef>
            <a:effectRef idx="3">
              <a:schemeClr val="accent1"/>
            </a:effectRef>
            <a:fontRef idx="minor">
              <a:schemeClr val="lt1"/>
            </a:fontRef>
          </p:style>
          <p:txBody>
            <a:bodyPr lIns="0" tIns="0" rIns="0" bIns="0" anchor="ctr"/>
            <a:lstStyle/>
            <a:p>
              <a:pPr algn="ctr">
                <a:defRPr/>
              </a:pPr>
              <a:r>
                <a:rPr lang="en-US" sz="2800" b="1" i="1" dirty="0" smtClean="0">
                  <a:solidFill>
                    <a:schemeClr val="tx1"/>
                  </a:solidFill>
                </a:rPr>
                <a:t>~6900</a:t>
              </a:r>
              <a:r>
                <a:rPr lang="en-US" sz="3600" b="1" dirty="0" smtClean="0">
                  <a:solidFill>
                    <a:schemeClr val="tx1"/>
                  </a:solidFill>
                </a:rPr>
                <a:t> </a:t>
              </a:r>
              <a:r>
                <a:rPr lang="en-US" sz="1600" b="1" dirty="0">
                  <a:solidFill>
                    <a:schemeClr val="tx1"/>
                  </a:solidFill>
                </a:rPr>
                <a:t>MW </a:t>
              </a:r>
              <a:r>
                <a:rPr lang="en-US" sz="1600" b="1" dirty="0" smtClean="0">
                  <a:solidFill>
                    <a:schemeClr val="tx1"/>
                  </a:solidFill>
                </a:rPr>
                <a:t>installed &amp; operated</a:t>
              </a:r>
              <a:endParaRPr lang="en-US" sz="1600" b="1" dirty="0">
                <a:solidFill>
                  <a:schemeClr val="tx1"/>
                </a:solidFill>
              </a:endParaRPr>
            </a:p>
          </p:txBody>
        </p:sp>
        <p:sp>
          <p:nvSpPr>
            <p:cNvPr id="46" name="Lightning Bolt 45"/>
            <p:cNvSpPr/>
            <p:nvPr/>
          </p:nvSpPr>
          <p:spPr>
            <a:xfrm>
              <a:off x="5851525" y="3505200"/>
              <a:ext cx="381000" cy="457200"/>
            </a:xfrm>
            <a:prstGeom prst="lightningBol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 name="Group 46"/>
          <p:cNvGrpSpPr>
            <a:grpSpLocks/>
          </p:cNvGrpSpPr>
          <p:nvPr/>
        </p:nvGrpSpPr>
        <p:grpSpPr bwMode="auto">
          <a:xfrm>
            <a:off x="5570538" y="1295400"/>
            <a:ext cx="1600200" cy="1600200"/>
            <a:chOff x="990600" y="1447800"/>
            <a:chExt cx="1600200" cy="1600200"/>
          </a:xfrm>
        </p:grpSpPr>
        <p:sp>
          <p:nvSpPr>
            <p:cNvPr id="48" name="Oval 47"/>
            <p:cNvSpPr/>
            <p:nvPr/>
          </p:nvSpPr>
          <p:spPr>
            <a:xfrm>
              <a:off x="990600" y="1447800"/>
              <a:ext cx="1600200" cy="1600200"/>
            </a:xfrm>
            <a:prstGeom prst="ellipse">
              <a:avLst/>
            </a:prstGeom>
            <a:solidFill>
              <a:srgbClr val="00B050"/>
            </a:solidFill>
          </p:spPr>
          <p:style>
            <a:lnRef idx="0">
              <a:schemeClr val="accent1"/>
            </a:lnRef>
            <a:fillRef idx="3">
              <a:schemeClr val="accent1"/>
            </a:fillRef>
            <a:effectRef idx="3">
              <a:schemeClr val="accent1"/>
            </a:effectRef>
            <a:fontRef idx="minor">
              <a:schemeClr val="lt1"/>
            </a:fontRef>
          </p:style>
          <p:txBody>
            <a:bodyPr lIns="0" tIns="0" rIns="0" bIns="0"/>
            <a:lstStyle/>
            <a:p>
              <a:pPr algn="ctr">
                <a:defRPr/>
              </a:pPr>
              <a:r>
                <a:rPr lang="en-US" sz="2800" b="1" i="1" dirty="0">
                  <a:solidFill>
                    <a:schemeClr val="bg1"/>
                  </a:solidFill>
                </a:rPr>
                <a:t>40+</a:t>
              </a:r>
              <a:r>
                <a:rPr lang="en-US" sz="1800" b="1" dirty="0">
                  <a:solidFill>
                    <a:schemeClr val="bg1"/>
                  </a:solidFill>
                </a:rPr>
                <a:t> wind farms in </a:t>
              </a:r>
              <a:r>
                <a:rPr lang="en-US" sz="1600" b="1" dirty="0">
                  <a:solidFill>
                    <a:schemeClr val="bg1"/>
                  </a:solidFill>
                </a:rPr>
                <a:t/>
              </a:r>
              <a:br>
                <a:rPr lang="en-US" sz="1600" b="1" dirty="0">
                  <a:solidFill>
                    <a:schemeClr val="bg1"/>
                  </a:solidFill>
                </a:rPr>
              </a:br>
              <a:r>
                <a:rPr lang="en-US" sz="3200" b="1" i="1" dirty="0">
                  <a:solidFill>
                    <a:schemeClr val="bg1"/>
                  </a:solidFill>
                </a:rPr>
                <a:t>8</a:t>
              </a:r>
              <a:r>
                <a:rPr lang="en-US" sz="3200" b="1" dirty="0">
                  <a:solidFill>
                    <a:schemeClr val="bg1"/>
                  </a:solidFill>
                </a:rPr>
                <a:t> </a:t>
              </a:r>
              <a:r>
                <a:rPr lang="en-US" sz="1800" b="1" dirty="0">
                  <a:solidFill>
                    <a:schemeClr val="bg1"/>
                  </a:solidFill>
                </a:rPr>
                <a:t>states</a:t>
              </a:r>
              <a:endParaRPr lang="en-US" sz="1600" b="1" dirty="0">
                <a:solidFill>
                  <a:schemeClr val="bg1"/>
                </a:solidFill>
              </a:endParaRPr>
            </a:p>
          </p:txBody>
        </p:sp>
        <p:sp>
          <p:nvSpPr>
            <p:cNvPr id="49" name="5-Point Star 48"/>
            <p:cNvSpPr/>
            <p:nvPr/>
          </p:nvSpPr>
          <p:spPr>
            <a:xfrm>
              <a:off x="1524000" y="1524000"/>
              <a:ext cx="228600" cy="228600"/>
            </a:xfrm>
            <a:prstGeom prst="star5">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5-Point Star 49"/>
            <p:cNvSpPr/>
            <p:nvPr/>
          </p:nvSpPr>
          <p:spPr>
            <a:xfrm>
              <a:off x="2286000" y="1981200"/>
              <a:ext cx="228600" cy="228600"/>
            </a:xfrm>
            <a:prstGeom prst="star5">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5-Point Star 50"/>
            <p:cNvSpPr/>
            <p:nvPr/>
          </p:nvSpPr>
          <p:spPr>
            <a:xfrm>
              <a:off x="1143000" y="2057400"/>
              <a:ext cx="228600" cy="228600"/>
            </a:xfrm>
            <a:prstGeom prst="star5">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5-Point Star 51"/>
            <p:cNvSpPr/>
            <p:nvPr/>
          </p:nvSpPr>
          <p:spPr>
            <a:xfrm>
              <a:off x="1905000" y="2362200"/>
              <a:ext cx="228600" cy="228600"/>
            </a:xfrm>
            <a:prstGeom prst="star5">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5-Point Star 52"/>
            <p:cNvSpPr/>
            <p:nvPr/>
          </p:nvSpPr>
          <p:spPr>
            <a:xfrm>
              <a:off x="1524000" y="2667000"/>
              <a:ext cx="228600" cy="228600"/>
            </a:xfrm>
            <a:prstGeom prst="star5">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 name="Group 53"/>
          <p:cNvGrpSpPr>
            <a:grpSpLocks/>
          </p:cNvGrpSpPr>
          <p:nvPr/>
        </p:nvGrpSpPr>
        <p:grpSpPr bwMode="auto">
          <a:xfrm>
            <a:off x="457200" y="1295400"/>
            <a:ext cx="1600200" cy="1600200"/>
            <a:chOff x="609600" y="4495800"/>
            <a:chExt cx="1600200" cy="1600200"/>
          </a:xfrm>
        </p:grpSpPr>
        <p:sp>
          <p:nvSpPr>
            <p:cNvPr id="55" name="Oval 54"/>
            <p:cNvSpPr/>
            <p:nvPr/>
          </p:nvSpPr>
          <p:spPr>
            <a:xfrm>
              <a:off x="609600" y="4495800"/>
              <a:ext cx="1600200" cy="1600200"/>
            </a:xfrm>
            <a:prstGeom prst="ellipse">
              <a:avLst/>
            </a:prstGeom>
            <a:solidFill>
              <a:srgbClr val="FFC000"/>
            </a:solidFill>
          </p:spPr>
          <p:style>
            <a:lnRef idx="0">
              <a:schemeClr val="accent1"/>
            </a:lnRef>
            <a:fillRef idx="3">
              <a:schemeClr val="accent1"/>
            </a:fillRef>
            <a:effectRef idx="3">
              <a:schemeClr val="accent1"/>
            </a:effectRef>
            <a:fontRef idx="minor">
              <a:schemeClr val="lt1"/>
            </a:fontRef>
          </p:style>
          <p:txBody>
            <a:bodyPr lIns="0" tIns="0" rIns="0" bIns="0"/>
            <a:lstStyle/>
            <a:p>
              <a:pPr algn="ctr">
                <a:defRPr/>
              </a:pPr>
              <a:endParaRPr lang="en-US" sz="2800" b="1" dirty="0">
                <a:solidFill>
                  <a:schemeClr val="tx1"/>
                </a:solidFill>
              </a:endParaRPr>
            </a:p>
            <a:p>
              <a:pPr algn="ctr">
                <a:lnSpc>
                  <a:spcPts val="2700"/>
                </a:lnSpc>
                <a:defRPr/>
              </a:pPr>
              <a:r>
                <a:rPr lang="en-US" sz="1800" b="1" dirty="0">
                  <a:solidFill>
                    <a:schemeClr val="tx1"/>
                  </a:solidFill>
                </a:rPr>
                <a:t>for</a:t>
              </a:r>
              <a:r>
                <a:rPr lang="en-US" b="1" dirty="0">
                  <a:solidFill>
                    <a:schemeClr val="tx1"/>
                  </a:solidFill>
                </a:rPr>
                <a:t> </a:t>
              </a:r>
              <a:br>
                <a:rPr lang="en-US" b="1" dirty="0">
                  <a:solidFill>
                    <a:schemeClr val="tx1"/>
                  </a:solidFill>
                </a:rPr>
              </a:br>
              <a:r>
                <a:rPr lang="en-US" sz="2800" b="1" i="1" dirty="0" smtClean="0">
                  <a:solidFill>
                    <a:schemeClr val="tx1"/>
                  </a:solidFill>
                </a:rPr>
                <a:t>14</a:t>
              </a:r>
              <a:r>
                <a:rPr lang="en-US" b="1" dirty="0" smtClean="0">
                  <a:solidFill>
                    <a:schemeClr val="tx1"/>
                  </a:solidFill>
                </a:rPr>
                <a:t> </a:t>
              </a:r>
              <a:r>
                <a:rPr lang="en-US" sz="1800" b="1" dirty="0">
                  <a:solidFill>
                    <a:schemeClr val="tx1"/>
                  </a:solidFill>
                </a:rPr>
                <a:t>years</a:t>
              </a:r>
              <a:endParaRPr lang="en-US" b="1" dirty="0">
                <a:solidFill>
                  <a:schemeClr val="tx1"/>
                </a:solidFill>
              </a:endParaRPr>
            </a:p>
          </p:txBody>
        </p:sp>
        <p:sp>
          <p:nvSpPr>
            <p:cNvPr id="56" name="Up Ribbon 55"/>
            <p:cNvSpPr/>
            <p:nvPr/>
          </p:nvSpPr>
          <p:spPr>
            <a:xfrm rot="20962985">
              <a:off x="655638" y="4678363"/>
              <a:ext cx="1219200" cy="609600"/>
            </a:xfrm>
            <a:prstGeom prst="ribbon2">
              <a:avLst>
                <a:gd name="adj1" fmla="val 33333"/>
                <a:gd name="adj2" fmla="val 50000"/>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i="1" dirty="0">
                  <a:solidFill>
                    <a:schemeClr val="bg1"/>
                  </a:solidFill>
                </a:rPr>
                <a:t>#1</a:t>
              </a:r>
            </a:p>
          </p:txBody>
        </p:sp>
      </p:grpSp>
      <p:grpSp>
        <p:nvGrpSpPr>
          <p:cNvPr id="33" name="Group 32"/>
          <p:cNvGrpSpPr/>
          <p:nvPr/>
        </p:nvGrpSpPr>
        <p:grpSpPr>
          <a:xfrm>
            <a:off x="7162800" y="1295400"/>
            <a:ext cx="1676400" cy="1531441"/>
            <a:chOff x="7124700" y="5174159"/>
            <a:chExt cx="1676400" cy="1531441"/>
          </a:xfrm>
        </p:grpSpPr>
        <p:sp>
          <p:nvSpPr>
            <p:cNvPr id="29" name="Moon 28"/>
            <p:cNvSpPr/>
            <p:nvPr/>
          </p:nvSpPr>
          <p:spPr bwMode="auto">
            <a:xfrm rot="16200000">
              <a:off x="7810500" y="6172200"/>
              <a:ext cx="304800" cy="762000"/>
            </a:xfrm>
            <a:prstGeom prst="moon">
              <a:avLst>
                <a:gd name="adj" fmla="val 2538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ysClr val="windowText" lastClr="000000"/>
                </a:solidFill>
              </a:endParaRPr>
            </a:p>
          </p:txBody>
        </p:sp>
        <p:sp>
          <p:nvSpPr>
            <p:cNvPr id="30" name="TextBox 29"/>
            <p:cNvSpPr txBox="1"/>
            <p:nvPr/>
          </p:nvSpPr>
          <p:spPr>
            <a:xfrm>
              <a:off x="7353300" y="5892225"/>
              <a:ext cx="1447800" cy="584775"/>
            </a:xfrm>
            <a:prstGeom prst="rect">
              <a:avLst/>
            </a:prstGeom>
            <a:noFill/>
          </p:spPr>
          <p:txBody>
            <a:bodyPr wrap="square" rtlCol="0">
              <a:spAutoFit/>
            </a:bodyPr>
            <a:lstStyle/>
            <a:p>
              <a:pPr algn="ctr"/>
              <a:r>
                <a:rPr lang="en-US" sz="1600" b="1" dirty="0" smtClean="0">
                  <a:solidFill>
                    <a:sysClr val="windowText" lastClr="000000"/>
                  </a:solidFill>
                  <a:latin typeface="+mn-lt"/>
                </a:rPr>
                <a:t>           repeat     </a:t>
              </a:r>
              <a:br>
                <a:rPr lang="en-US" sz="1600" b="1" dirty="0" smtClean="0">
                  <a:solidFill>
                    <a:sysClr val="windowText" lastClr="000000"/>
                  </a:solidFill>
                  <a:latin typeface="+mn-lt"/>
                </a:rPr>
              </a:br>
              <a:r>
                <a:rPr lang="en-US" sz="1600" b="1" dirty="0" smtClean="0">
                  <a:solidFill>
                    <a:sysClr val="windowText" lastClr="000000"/>
                  </a:solidFill>
                  <a:latin typeface="+mn-lt"/>
                </a:rPr>
                <a:t>        business</a:t>
              </a:r>
              <a:endParaRPr lang="en-US" sz="1400" dirty="0">
                <a:solidFill>
                  <a:sysClr val="windowText" lastClr="000000"/>
                </a:solidFill>
                <a:latin typeface="+mn-lt"/>
              </a:endParaRPr>
            </a:p>
          </p:txBody>
        </p:sp>
        <p:sp>
          <p:nvSpPr>
            <p:cNvPr id="31" name="TextBox 30"/>
            <p:cNvSpPr txBox="1"/>
            <p:nvPr/>
          </p:nvSpPr>
          <p:spPr>
            <a:xfrm>
              <a:off x="7124700" y="5791200"/>
              <a:ext cx="990600" cy="523220"/>
            </a:xfrm>
            <a:prstGeom prst="rect">
              <a:avLst/>
            </a:prstGeom>
            <a:noFill/>
          </p:spPr>
          <p:txBody>
            <a:bodyPr wrap="square" rtlCol="0">
              <a:spAutoFit/>
            </a:bodyPr>
            <a:lstStyle/>
            <a:p>
              <a:pPr algn="ctr"/>
              <a:r>
                <a:rPr lang="en-US" sz="2800" b="1" i="1" dirty="0" smtClean="0">
                  <a:solidFill>
                    <a:sysClr val="windowText" lastClr="000000"/>
                  </a:solidFill>
                  <a:latin typeface="+mn-lt"/>
                </a:rPr>
                <a:t>45%</a:t>
              </a:r>
              <a:endParaRPr lang="en-US" sz="1400" dirty="0">
                <a:solidFill>
                  <a:sysClr val="windowText" lastClr="000000"/>
                </a:solidFill>
                <a:latin typeface="+mn-lt"/>
              </a:endParaRPr>
            </a:p>
          </p:txBody>
        </p:sp>
        <p:sp>
          <p:nvSpPr>
            <p:cNvPr id="32" name="TextBox 31"/>
            <p:cNvSpPr txBox="1"/>
            <p:nvPr/>
          </p:nvSpPr>
          <p:spPr>
            <a:xfrm>
              <a:off x="7277100" y="5174159"/>
              <a:ext cx="1447800" cy="769441"/>
            </a:xfrm>
            <a:prstGeom prst="rect">
              <a:avLst/>
            </a:prstGeom>
            <a:noFill/>
          </p:spPr>
          <p:txBody>
            <a:bodyPr wrap="square" rtlCol="0">
              <a:spAutoFit/>
            </a:bodyPr>
            <a:lstStyle/>
            <a:p>
              <a:pPr algn="ctr"/>
              <a:r>
                <a:rPr lang="en-US" sz="2800" b="1" i="1" dirty="0" smtClean="0">
                  <a:solidFill>
                    <a:sysClr val="windowText" lastClr="000000"/>
                  </a:solidFill>
                  <a:latin typeface="+mn-lt"/>
                </a:rPr>
                <a:t>1600+</a:t>
              </a:r>
              <a:r>
                <a:rPr lang="en-US" sz="2400" b="1" dirty="0" smtClean="0">
                  <a:solidFill>
                    <a:sysClr val="windowText" lastClr="000000"/>
                  </a:solidFill>
                  <a:latin typeface="+mn-lt"/>
                </a:rPr>
                <a:t> </a:t>
              </a:r>
              <a:r>
                <a:rPr lang="en-US" sz="1600" b="1" dirty="0" smtClean="0">
                  <a:solidFill>
                    <a:sysClr val="windowText" lastClr="000000"/>
                  </a:solidFill>
                  <a:latin typeface="+mn-lt"/>
                </a:rPr>
                <a:t>customers &amp;</a:t>
              </a:r>
              <a:endParaRPr lang="en-US" sz="1400" dirty="0">
                <a:solidFill>
                  <a:sysClr val="windowText" lastClr="000000"/>
                </a:solidFill>
                <a:latin typeface="+mn-lt"/>
              </a:endParaRPr>
            </a:p>
          </p:txBody>
        </p:sp>
      </p:gr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nvGraphicFramePr>
        <p:xfrm>
          <a:off x="609600" y="1828800"/>
          <a:ext cx="8153400" cy="2811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nvGraphicFramePr>
        <p:xfrm>
          <a:off x="381000" y="4502150"/>
          <a:ext cx="8458199" cy="1543050"/>
        </p:xfrm>
        <a:graphic>
          <a:graphicData uri="http://schemas.openxmlformats.org/drawingml/2006/table">
            <a:tbl>
              <a:tblPr firstRow="1" bandRow="1">
                <a:tableStyleId>{5C22544A-7EE6-4342-B048-85BDC9FD1C3A}</a:tableStyleId>
              </a:tblPr>
              <a:tblGrid>
                <a:gridCol w="1275854"/>
                <a:gridCol w="1367333"/>
                <a:gridCol w="1497806"/>
                <a:gridCol w="1497806"/>
                <a:gridCol w="1409700"/>
                <a:gridCol w="1409700"/>
              </a:tblGrid>
              <a:tr h="374650">
                <a:tc>
                  <a:txBody>
                    <a:bodyPr/>
                    <a:lstStyle/>
                    <a:p>
                      <a:pPr algn="ctr"/>
                      <a:r>
                        <a:rPr lang="en-US" sz="1600" dirty="0" smtClean="0">
                          <a:solidFill>
                            <a:schemeClr val="bg1"/>
                          </a:solidFill>
                        </a:rPr>
                        <a:t>Suzlon in</a:t>
                      </a:r>
                      <a:endParaRPr lang="en-US" sz="1600" dirty="0">
                        <a:solidFill>
                          <a:schemeClr val="bg1"/>
                        </a:solidFill>
                      </a:endParaRPr>
                    </a:p>
                  </a:txBody>
                  <a:tcPr anchor="ctr">
                    <a:solidFill>
                      <a:srgbClr val="008080"/>
                    </a:solidFill>
                  </a:tcPr>
                </a:tc>
                <a:tc>
                  <a:txBody>
                    <a:bodyPr/>
                    <a:lstStyle/>
                    <a:p>
                      <a:pPr algn="ctr"/>
                      <a:r>
                        <a:rPr lang="en-US" sz="1600" dirty="0" smtClean="0">
                          <a:solidFill>
                            <a:schemeClr val="bg1"/>
                          </a:solidFill>
                        </a:rPr>
                        <a:t>Tamil Nadu</a:t>
                      </a:r>
                      <a:endParaRPr lang="en-US" sz="1600" dirty="0">
                        <a:solidFill>
                          <a:schemeClr val="bg1"/>
                        </a:solidFill>
                      </a:endParaRPr>
                    </a:p>
                  </a:txBody>
                  <a:tcPr anchor="ctr">
                    <a:solidFill>
                      <a:srgbClr val="008080"/>
                    </a:solidFill>
                  </a:tcPr>
                </a:tc>
                <a:tc>
                  <a:txBody>
                    <a:bodyPr/>
                    <a:lstStyle/>
                    <a:p>
                      <a:pPr algn="ctr"/>
                      <a:r>
                        <a:rPr lang="en-US" sz="1600" dirty="0" smtClean="0">
                          <a:solidFill>
                            <a:schemeClr val="bg1"/>
                          </a:solidFill>
                        </a:rPr>
                        <a:t>Maharashtra</a:t>
                      </a:r>
                      <a:endParaRPr lang="en-US" sz="1600" dirty="0">
                        <a:solidFill>
                          <a:schemeClr val="bg1"/>
                        </a:solidFill>
                      </a:endParaRPr>
                    </a:p>
                  </a:txBody>
                  <a:tcPr anchor="ctr">
                    <a:solidFill>
                      <a:srgbClr val="008080"/>
                    </a:solidFill>
                  </a:tcPr>
                </a:tc>
                <a:tc>
                  <a:txBody>
                    <a:bodyPr/>
                    <a:lstStyle/>
                    <a:p>
                      <a:pPr algn="ctr"/>
                      <a:r>
                        <a:rPr lang="en-US" sz="1600" dirty="0" smtClean="0">
                          <a:solidFill>
                            <a:schemeClr val="bg1"/>
                          </a:solidFill>
                        </a:rPr>
                        <a:t>Gujarat</a:t>
                      </a:r>
                      <a:endParaRPr lang="en-US" sz="1600" dirty="0">
                        <a:solidFill>
                          <a:schemeClr val="bg1"/>
                        </a:solidFill>
                      </a:endParaRPr>
                    </a:p>
                  </a:txBody>
                  <a:tcPr anchor="ctr">
                    <a:solidFill>
                      <a:srgbClr val="008080"/>
                    </a:solidFill>
                  </a:tcPr>
                </a:tc>
                <a:tc>
                  <a:txBody>
                    <a:bodyPr/>
                    <a:lstStyle/>
                    <a:p>
                      <a:pPr algn="ctr"/>
                      <a:r>
                        <a:rPr lang="en-US" sz="1600" dirty="0" smtClean="0">
                          <a:solidFill>
                            <a:schemeClr val="bg1"/>
                          </a:solidFill>
                        </a:rPr>
                        <a:t>Rajasthan</a:t>
                      </a:r>
                      <a:endParaRPr lang="en-US" sz="1600" dirty="0">
                        <a:solidFill>
                          <a:schemeClr val="bg1"/>
                        </a:solidFill>
                      </a:endParaRPr>
                    </a:p>
                  </a:txBody>
                  <a:tcPr anchor="ctr">
                    <a:solidFill>
                      <a:srgbClr val="008080"/>
                    </a:solidFill>
                  </a:tcPr>
                </a:tc>
                <a:tc>
                  <a:txBody>
                    <a:bodyPr/>
                    <a:lstStyle/>
                    <a:p>
                      <a:pPr algn="ctr"/>
                      <a:r>
                        <a:rPr lang="en-US" sz="1600" dirty="0" smtClean="0">
                          <a:solidFill>
                            <a:schemeClr val="bg1"/>
                          </a:solidFill>
                        </a:rPr>
                        <a:t>Karnataka</a:t>
                      </a:r>
                      <a:endParaRPr lang="en-US" sz="1600" dirty="0">
                        <a:solidFill>
                          <a:schemeClr val="bg1"/>
                        </a:solidFill>
                      </a:endParaRPr>
                    </a:p>
                  </a:txBody>
                  <a:tcPr anchor="ctr">
                    <a:solidFill>
                      <a:srgbClr val="008080"/>
                    </a:solidFill>
                  </a:tcPr>
                </a:tc>
              </a:tr>
              <a:tr h="584200">
                <a:tc>
                  <a:txBody>
                    <a:bodyPr/>
                    <a:lstStyle/>
                    <a:p>
                      <a:pPr algn="ctr"/>
                      <a:r>
                        <a:rPr lang="en-US" sz="1600" b="1" dirty="0" smtClean="0"/>
                        <a:t>Market Share</a:t>
                      </a:r>
                      <a:endParaRPr lang="en-US" sz="1600" b="1" dirty="0"/>
                    </a:p>
                  </a:txBody>
                  <a:tcPr anchor="ctr">
                    <a:solidFill>
                      <a:schemeClr val="accent1"/>
                    </a:solidFill>
                  </a:tcPr>
                </a:tc>
                <a:tc>
                  <a:txBody>
                    <a:bodyPr/>
                    <a:lstStyle/>
                    <a:p>
                      <a:pPr algn="ctr" fontAlgn="b"/>
                      <a:r>
                        <a:rPr lang="en-US" sz="1600" b="1" i="0" u="none" strike="noStrike">
                          <a:solidFill>
                            <a:srgbClr val="000000"/>
                          </a:solidFill>
                          <a:latin typeface="Calibri"/>
                        </a:rPr>
                        <a:t>28%</a:t>
                      </a:r>
                    </a:p>
                  </a:txBody>
                  <a:tcPr marL="0" marR="0" marT="0" marB="0" anchor="ctr">
                    <a:solidFill>
                      <a:schemeClr val="accent1"/>
                    </a:solidFill>
                  </a:tcPr>
                </a:tc>
                <a:tc>
                  <a:txBody>
                    <a:bodyPr/>
                    <a:lstStyle/>
                    <a:p>
                      <a:pPr algn="ctr" fontAlgn="b"/>
                      <a:r>
                        <a:rPr lang="en-US" sz="1600" b="1" i="0" u="none" strike="noStrike" dirty="0" smtClean="0">
                          <a:solidFill>
                            <a:srgbClr val="000000"/>
                          </a:solidFill>
                          <a:latin typeface="Calibri"/>
                        </a:rPr>
                        <a:t>64%</a:t>
                      </a:r>
                      <a:endParaRPr lang="en-US" sz="1600" b="1" i="0" u="none" strike="noStrike" dirty="0">
                        <a:solidFill>
                          <a:srgbClr val="000000"/>
                        </a:solidFill>
                        <a:latin typeface="Calibri"/>
                      </a:endParaRPr>
                    </a:p>
                  </a:txBody>
                  <a:tcPr marL="0" marR="0" marT="0" marB="0" anchor="ctr">
                    <a:solidFill>
                      <a:schemeClr val="accent1"/>
                    </a:solidFill>
                  </a:tcPr>
                </a:tc>
                <a:tc>
                  <a:txBody>
                    <a:bodyPr/>
                    <a:lstStyle/>
                    <a:p>
                      <a:pPr algn="ctr" fontAlgn="b"/>
                      <a:r>
                        <a:rPr lang="en-US" sz="1600" b="1" i="0" u="none" strike="noStrike" dirty="0" smtClean="0">
                          <a:solidFill>
                            <a:srgbClr val="000000"/>
                          </a:solidFill>
                          <a:latin typeface="Calibri"/>
                        </a:rPr>
                        <a:t>52%</a:t>
                      </a:r>
                      <a:endParaRPr lang="en-US" sz="1600" b="1" i="0" u="none" strike="noStrike" dirty="0">
                        <a:solidFill>
                          <a:srgbClr val="000000"/>
                        </a:solidFill>
                        <a:latin typeface="Calibri"/>
                      </a:endParaRPr>
                    </a:p>
                  </a:txBody>
                  <a:tcPr marL="0" marR="0" marT="0" marB="0" anchor="ctr">
                    <a:solidFill>
                      <a:schemeClr val="accent1"/>
                    </a:solidFill>
                  </a:tcPr>
                </a:tc>
                <a:tc>
                  <a:txBody>
                    <a:bodyPr/>
                    <a:lstStyle/>
                    <a:p>
                      <a:pPr algn="ctr" fontAlgn="b"/>
                      <a:r>
                        <a:rPr lang="en-US" sz="1600" b="1" i="0" u="none" strike="noStrike" dirty="0" smtClean="0">
                          <a:solidFill>
                            <a:srgbClr val="000000"/>
                          </a:solidFill>
                          <a:latin typeface="Calibri"/>
                        </a:rPr>
                        <a:t>65%</a:t>
                      </a:r>
                      <a:endParaRPr lang="en-US" sz="1600" b="1" i="0" u="none" strike="noStrike" dirty="0">
                        <a:solidFill>
                          <a:srgbClr val="000000"/>
                        </a:solidFill>
                        <a:latin typeface="Calibri"/>
                      </a:endParaRPr>
                    </a:p>
                  </a:txBody>
                  <a:tcPr marL="0" marR="0" marT="0" marB="0" anchor="ctr">
                    <a:solidFill>
                      <a:schemeClr val="accent1"/>
                    </a:solidFill>
                  </a:tcPr>
                </a:tc>
                <a:tc>
                  <a:txBody>
                    <a:bodyPr/>
                    <a:lstStyle/>
                    <a:p>
                      <a:pPr algn="ctr" fontAlgn="b"/>
                      <a:r>
                        <a:rPr lang="en-US" sz="1600" b="1" i="0" u="none" strike="noStrike" dirty="0">
                          <a:solidFill>
                            <a:srgbClr val="000000"/>
                          </a:solidFill>
                          <a:latin typeface="Calibri"/>
                        </a:rPr>
                        <a:t>38%</a:t>
                      </a:r>
                    </a:p>
                  </a:txBody>
                  <a:tcPr marL="0" marR="0" marT="0" marB="0" anchor="ctr">
                    <a:solidFill>
                      <a:schemeClr val="accent1"/>
                    </a:solidFill>
                  </a:tcPr>
                </a:tc>
              </a:tr>
              <a:tr h="584200">
                <a:tc>
                  <a:txBody>
                    <a:bodyPr/>
                    <a:lstStyle/>
                    <a:p>
                      <a:pPr algn="ctr"/>
                      <a:r>
                        <a:rPr lang="en-US" sz="1600" b="1" dirty="0" smtClean="0"/>
                        <a:t>Market Ranking</a:t>
                      </a:r>
                      <a:endParaRPr lang="en-US" sz="1600" b="1" dirty="0"/>
                    </a:p>
                  </a:txBody>
                  <a:tcPr anchor="ctr">
                    <a:solidFill>
                      <a:schemeClr val="accent1"/>
                    </a:solidFill>
                  </a:tcPr>
                </a:tc>
                <a:tc>
                  <a:txBody>
                    <a:bodyPr/>
                    <a:lstStyle/>
                    <a:p>
                      <a:pPr algn="ctr"/>
                      <a:r>
                        <a:rPr lang="en-US" sz="1600" b="1" dirty="0" smtClean="0"/>
                        <a:t>#1</a:t>
                      </a:r>
                      <a:endParaRPr lang="en-US" sz="1600" b="1" dirty="0"/>
                    </a:p>
                  </a:txBody>
                  <a:tcPr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#1</a:t>
                      </a:r>
                    </a:p>
                  </a:txBody>
                  <a:tcPr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#1</a:t>
                      </a:r>
                    </a:p>
                  </a:txBody>
                  <a:tcPr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#1</a:t>
                      </a:r>
                    </a:p>
                  </a:txBody>
                  <a:tcPr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#1</a:t>
                      </a:r>
                    </a:p>
                  </a:txBody>
                  <a:tcPr anchor="ctr">
                    <a:solidFill>
                      <a:schemeClr val="accent1"/>
                    </a:solidFill>
                  </a:tcPr>
                </a:tc>
              </a:tr>
            </a:tbl>
          </a:graphicData>
        </a:graphic>
      </p:graphicFrame>
      <p:sp>
        <p:nvSpPr>
          <p:cNvPr id="32800" name="TextBox 5"/>
          <p:cNvSpPr txBox="1">
            <a:spLocks noChangeArrowheads="1"/>
          </p:cNvSpPr>
          <p:nvPr/>
        </p:nvSpPr>
        <p:spPr bwMode="auto">
          <a:xfrm>
            <a:off x="304800" y="6200775"/>
            <a:ext cx="6248400" cy="276225"/>
          </a:xfrm>
          <a:prstGeom prst="rect">
            <a:avLst/>
          </a:prstGeom>
          <a:noFill/>
          <a:ln w="9525">
            <a:noFill/>
            <a:miter lim="800000"/>
            <a:headEnd/>
            <a:tailEnd/>
          </a:ln>
        </p:spPr>
        <p:txBody>
          <a:bodyPr>
            <a:spAutoFit/>
          </a:bodyPr>
          <a:lstStyle/>
          <a:p>
            <a:r>
              <a:rPr lang="en-US" sz="1200" dirty="0">
                <a:latin typeface="Calibri" pitchFamily="34" charset="0"/>
              </a:rPr>
              <a:t>Market share by cumulative installed MWs in Key States as of 31</a:t>
            </a:r>
            <a:r>
              <a:rPr lang="en-US" sz="1200" baseline="30000" dirty="0">
                <a:latin typeface="Calibri" pitchFamily="34" charset="0"/>
              </a:rPr>
              <a:t>st</a:t>
            </a:r>
            <a:r>
              <a:rPr lang="en-US" sz="1200" dirty="0">
                <a:latin typeface="Calibri" pitchFamily="34" charset="0"/>
              </a:rPr>
              <a:t> </a:t>
            </a:r>
            <a:r>
              <a:rPr lang="en-US" sz="1200" dirty="0" smtClean="0">
                <a:latin typeface="Calibri" pitchFamily="34" charset="0"/>
              </a:rPr>
              <a:t>Dec.2011</a:t>
            </a:r>
            <a:endParaRPr lang="en-US" sz="1200" dirty="0">
              <a:latin typeface="Calibri" pitchFamily="34" charset="0"/>
            </a:endParaRPr>
          </a:p>
        </p:txBody>
      </p:sp>
      <p:grpSp>
        <p:nvGrpSpPr>
          <p:cNvPr id="2" name="Group 10"/>
          <p:cNvGrpSpPr>
            <a:grpSpLocks/>
          </p:cNvGrpSpPr>
          <p:nvPr/>
        </p:nvGrpSpPr>
        <p:grpSpPr bwMode="auto">
          <a:xfrm>
            <a:off x="4724400" y="1600200"/>
            <a:ext cx="1666875" cy="523875"/>
            <a:chOff x="5029200" y="1447800"/>
            <a:chExt cx="1666854" cy="523220"/>
          </a:xfrm>
        </p:grpSpPr>
        <p:sp>
          <p:nvSpPr>
            <p:cNvPr id="7" name="Rectangle 6"/>
            <p:cNvSpPr/>
            <p:nvPr/>
          </p:nvSpPr>
          <p:spPr>
            <a:xfrm>
              <a:off x="5029200" y="1523905"/>
              <a:ext cx="152398" cy="152209"/>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5029200" y="1752219"/>
              <a:ext cx="152398" cy="15220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806" name="TextBox 9"/>
            <p:cNvSpPr txBox="1">
              <a:spLocks noChangeArrowheads="1"/>
            </p:cNvSpPr>
            <p:nvPr/>
          </p:nvSpPr>
          <p:spPr bwMode="auto">
            <a:xfrm>
              <a:off x="5181600" y="1447800"/>
              <a:ext cx="1514454" cy="523220"/>
            </a:xfrm>
            <a:prstGeom prst="rect">
              <a:avLst/>
            </a:prstGeom>
            <a:noFill/>
            <a:ln w="9525">
              <a:noFill/>
              <a:miter lim="800000"/>
              <a:headEnd/>
              <a:tailEnd/>
            </a:ln>
          </p:spPr>
          <p:txBody>
            <a:bodyPr wrap="none">
              <a:spAutoFit/>
            </a:bodyPr>
            <a:lstStyle/>
            <a:p>
              <a:r>
                <a:rPr lang="en-US" sz="1400"/>
                <a:t>Suzlon (MW)</a:t>
              </a:r>
            </a:p>
            <a:p>
              <a:r>
                <a:rPr lang="en-US" sz="1400"/>
                <a:t>State Total (MW)</a:t>
              </a:r>
            </a:p>
          </p:txBody>
        </p:sp>
      </p:grpSp>
      <p:sp>
        <p:nvSpPr>
          <p:cNvPr id="32803" name="Title 14"/>
          <p:cNvSpPr>
            <a:spLocks noGrp="1"/>
          </p:cNvSpPr>
          <p:nvPr>
            <p:ph type="title"/>
          </p:nvPr>
        </p:nvSpPr>
        <p:spPr/>
        <p:txBody>
          <a:bodyPr/>
          <a:lstStyle/>
          <a:p>
            <a:pPr marL="393700"/>
            <a:r>
              <a:rPr lang="en-US" smtClean="0"/>
              <a:t>Leadership in key state markets</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5"/>
          <p:cNvSpPr>
            <a:spLocks noGrp="1"/>
          </p:cNvSpPr>
          <p:nvPr>
            <p:ph type="title"/>
          </p:nvPr>
        </p:nvSpPr>
        <p:spPr>
          <a:noFill/>
        </p:spPr>
        <p:txBody>
          <a:bodyPr vert="horz" wrap="square" numCol="1" anchorCtr="0" compatLnSpc="1">
            <a:prstTxWarp prst="textNoShape">
              <a:avLst/>
            </a:prstTxWarp>
          </a:bodyPr>
          <a:lstStyle/>
          <a:p>
            <a:r>
              <a:rPr lang="en-US" dirty="0" smtClean="0"/>
              <a:t>Capabilities across wind energy value chain</a:t>
            </a:r>
          </a:p>
        </p:txBody>
      </p:sp>
      <p:sp>
        <p:nvSpPr>
          <p:cNvPr id="13" name="Content Placeholder 12"/>
          <p:cNvSpPr>
            <a:spLocks noGrp="1"/>
          </p:cNvSpPr>
          <p:nvPr>
            <p:ph idx="1"/>
          </p:nvPr>
        </p:nvSpPr>
        <p:spPr>
          <a:xfrm>
            <a:off x="5715000" y="1295400"/>
            <a:ext cx="3200400" cy="4914900"/>
          </a:xfrm>
        </p:spPr>
        <p:txBody>
          <a:bodyPr/>
          <a:lstStyle/>
          <a:p>
            <a:pPr marL="0" indent="0">
              <a:lnSpc>
                <a:spcPts val="2500"/>
              </a:lnSpc>
              <a:spcBef>
                <a:spcPts val="600"/>
              </a:spcBef>
              <a:spcAft>
                <a:spcPts val="600"/>
              </a:spcAft>
              <a:buNone/>
              <a:tabLst>
                <a:tab pos="287338" algn="l"/>
                <a:tab pos="914400" algn="l"/>
                <a:tab pos="1371600" algn="l"/>
                <a:tab pos="1828800" algn="l"/>
                <a:tab pos="2286000" algn="l"/>
              </a:tabLst>
            </a:pPr>
            <a:r>
              <a:rPr lang="en-US" sz="1800" dirty="0" smtClean="0"/>
              <a:t>Flexible business models </a:t>
            </a:r>
            <a:br>
              <a:rPr lang="en-US" sz="1800" dirty="0" smtClean="0"/>
            </a:br>
            <a:r>
              <a:rPr lang="en-US" sz="1800" dirty="0" smtClean="0"/>
              <a:t>delivered as per customer need; </a:t>
            </a:r>
          </a:p>
          <a:p>
            <a:pPr marL="287338" lvl="1" indent="-287338">
              <a:spcBef>
                <a:spcPts val="600"/>
              </a:spcBef>
              <a:spcAft>
                <a:spcPts val="600"/>
              </a:spcAft>
              <a:buFont typeface="Arial" pitchFamily="34" charset="0"/>
              <a:buChar char="•"/>
              <a:tabLst>
                <a:tab pos="287338" algn="l"/>
                <a:tab pos="914400" algn="l"/>
                <a:tab pos="1371600" algn="l"/>
                <a:tab pos="1828800" algn="l"/>
                <a:tab pos="2286000" algn="l"/>
              </a:tabLst>
            </a:pPr>
            <a:r>
              <a:rPr lang="en-US" sz="1800" b="1" dirty="0" smtClean="0"/>
              <a:t>Equipment (WTG) supplies </a:t>
            </a:r>
            <a:br>
              <a:rPr lang="en-US" sz="1800" b="1" dirty="0" smtClean="0"/>
            </a:br>
            <a:r>
              <a:rPr lang="en-US" sz="1800" dirty="0" smtClean="0"/>
              <a:t>and warranty service</a:t>
            </a:r>
          </a:p>
          <a:p>
            <a:pPr marL="287338" lvl="1" indent="-287338">
              <a:spcBef>
                <a:spcPts val="600"/>
              </a:spcBef>
              <a:spcAft>
                <a:spcPts val="600"/>
              </a:spcAft>
              <a:buFont typeface="Arial" pitchFamily="34" charset="0"/>
              <a:buChar char="•"/>
              <a:tabLst>
                <a:tab pos="287338" algn="l"/>
                <a:tab pos="914400" algn="l"/>
                <a:tab pos="1371600" algn="l"/>
                <a:tab pos="1828800" algn="l"/>
                <a:tab pos="2286000" algn="l"/>
              </a:tabLst>
            </a:pPr>
            <a:r>
              <a:rPr lang="en-US" sz="1800" b="1" dirty="0" smtClean="0"/>
              <a:t>Limited turn-key, </a:t>
            </a:r>
            <a:br>
              <a:rPr lang="en-US" sz="1800" b="1" dirty="0" smtClean="0"/>
            </a:br>
            <a:r>
              <a:rPr lang="en-US" sz="1800" dirty="0" smtClean="0"/>
              <a:t>project development on investor’s land &amp; PE infrastructure</a:t>
            </a:r>
          </a:p>
          <a:p>
            <a:pPr marL="287338" lvl="1" indent="-287338">
              <a:spcBef>
                <a:spcPts val="600"/>
              </a:spcBef>
              <a:spcAft>
                <a:spcPts val="600"/>
              </a:spcAft>
              <a:buFont typeface="Arial" pitchFamily="34" charset="0"/>
              <a:buChar char="•"/>
              <a:tabLst>
                <a:tab pos="287338" algn="l"/>
                <a:tab pos="914400" algn="l"/>
                <a:tab pos="1371600" algn="l"/>
                <a:tab pos="1828800" algn="l"/>
                <a:tab pos="2286000" algn="l"/>
              </a:tabLst>
            </a:pPr>
            <a:r>
              <a:rPr lang="en-US" sz="1800" b="1" dirty="0" smtClean="0"/>
              <a:t>Comprehensive one stop </a:t>
            </a:r>
            <a:br>
              <a:rPr lang="en-US" sz="1800" b="1" dirty="0" smtClean="0"/>
            </a:br>
            <a:r>
              <a:rPr lang="en-US" sz="1800" b="1" dirty="0" smtClean="0"/>
              <a:t>end-to-end solution</a:t>
            </a:r>
            <a:r>
              <a:rPr lang="en-US" sz="1800" dirty="0" smtClean="0"/>
              <a:t>, </a:t>
            </a:r>
            <a:br>
              <a:rPr lang="en-US" sz="1800" dirty="0" smtClean="0"/>
            </a:br>
            <a:r>
              <a:rPr lang="en-US" sz="1800" dirty="0" smtClean="0"/>
              <a:t>from land and PE to life cycle asset management including host of value added services </a:t>
            </a:r>
          </a:p>
        </p:txBody>
      </p:sp>
      <p:graphicFrame>
        <p:nvGraphicFramePr>
          <p:cNvPr id="12" name="Diagram 11"/>
          <p:cNvGraphicFramePr/>
          <p:nvPr/>
        </p:nvGraphicFramePr>
        <p:xfrm>
          <a:off x="304800" y="990600"/>
          <a:ext cx="52578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Slide Number Placeholder 3"/>
          <p:cNvSpPr>
            <a:spLocks noGrp="1"/>
          </p:cNvSpPr>
          <p:nvPr>
            <p:ph type="sldNum" sz="quarter" idx="10"/>
          </p:nvPr>
        </p:nvSpPr>
        <p:spPr>
          <a:xfrm>
            <a:off x="-76200" y="6565900"/>
            <a:ext cx="381000" cy="265113"/>
          </a:xfrm>
        </p:spPr>
        <p:txBody>
          <a:bodyPr/>
          <a:lstStyle/>
          <a:p>
            <a:pPr>
              <a:defRPr/>
            </a:pPr>
            <a:fld id="{AAC0385A-4BE8-485E-8A4D-D9B04C218D91}" type="slidenum">
              <a:rPr lang="en-US"/>
              <a:pPr>
                <a:defRPr/>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1828800" y="5181600"/>
            <a:ext cx="2743200" cy="1219200"/>
          </a:xfrm>
          <a:prstGeom prst="roundRect">
            <a:avLst/>
          </a:prstGeom>
          <a:solidFill>
            <a:schemeClr val="bg1"/>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0"/>
          <a:lstStyle/>
          <a:p>
            <a:pPr marL="112713" indent="-112713">
              <a:buFont typeface="Arial" pitchFamily="34" charset="0"/>
              <a:buChar char="•"/>
              <a:defRPr/>
            </a:pPr>
            <a:r>
              <a:rPr lang="en-US" sz="1600" dirty="0">
                <a:solidFill>
                  <a:schemeClr val="tx1"/>
                </a:solidFill>
              </a:rPr>
              <a:t>Interface with </a:t>
            </a:r>
            <a:r>
              <a:rPr lang="en-US" sz="1600" b="1" dirty="0">
                <a:solidFill>
                  <a:schemeClr val="tx1"/>
                </a:solidFill>
              </a:rPr>
              <a:t>policy &amp; regulatory </a:t>
            </a:r>
            <a:r>
              <a:rPr lang="en-US" sz="1600" dirty="0">
                <a:solidFill>
                  <a:schemeClr val="tx1"/>
                </a:solidFill>
              </a:rPr>
              <a:t>bodies</a:t>
            </a:r>
          </a:p>
          <a:p>
            <a:pPr marL="112713" indent="-112713">
              <a:buFont typeface="Arial" pitchFamily="34" charset="0"/>
              <a:buChar char="•"/>
              <a:defRPr/>
            </a:pPr>
            <a:r>
              <a:rPr lang="en-US" sz="1600" dirty="0">
                <a:solidFill>
                  <a:schemeClr val="tx1"/>
                </a:solidFill>
              </a:rPr>
              <a:t>Liaison with power utilities </a:t>
            </a:r>
          </a:p>
        </p:txBody>
      </p:sp>
      <p:sp>
        <p:nvSpPr>
          <p:cNvPr id="15" name="Rounded Rectangle 14"/>
          <p:cNvSpPr/>
          <p:nvPr/>
        </p:nvSpPr>
        <p:spPr>
          <a:xfrm>
            <a:off x="6781800" y="1905000"/>
            <a:ext cx="2057400" cy="3200400"/>
          </a:xfrm>
          <a:prstGeom prst="roundRect">
            <a:avLst/>
          </a:prstGeom>
          <a:solidFill>
            <a:schemeClr val="bg1"/>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 tIns="457200" rIns="27432"/>
          <a:lstStyle/>
          <a:p>
            <a:pPr marL="112713" indent="-112713">
              <a:buFont typeface="Arial" pitchFamily="34" charset="0"/>
              <a:buChar char="•"/>
              <a:defRPr/>
            </a:pPr>
            <a:r>
              <a:rPr lang="en-US" sz="1600" dirty="0">
                <a:solidFill>
                  <a:schemeClr val="tx1"/>
                </a:solidFill>
              </a:rPr>
              <a:t>WTG stabilization &amp; optimization</a:t>
            </a:r>
          </a:p>
          <a:p>
            <a:pPr marL="112713" indent="-112713">
              <a:buFont typeface="Arial" pitchFamily="34" charset="0"/>
              <a:buChar char="•"/>
              <a:defRPr/>
            </a:pPr>
            <a:r>
              <a:rPr lang="en-US" sz="1600" dirty="0">
                <a:solidFill>
                  <a:schemeClr val="tx1"/>
                </a:solidFill>
              </a:rPr>
              <a:t>Centralized 24X7 operation of WTGs</a:t>
            </a:r>
          </a:p>
          <a:p>
            <a:pPr marL="112713" indent="-112713">
              <a:buFont typeface="Arial" pitchFamily="34" charset="0"/>
              <a:buChar char="•"/>
              <a:defRPr/>
            </a:pPr>
            <a:r>
              <a:rPr lang="en-US" sz="1600" dirty="0">
                <a:solidFill>
                  <a:schemeClr val="tx1"/>
                </a:solidFill>
              </a:rPr>
              <a:t>Routine and breakdown maintenance</a:t>
            </a:r>
          </a:p>
          <a:p>
            <a:pPr marL="112713" indent="-112713">
              <a:buFont typeface="Arial" pitchFamily="34" charset="0"/>
              <a:buChar char="•"/>
              <a:defRPr/>
            </a:pPr>
            <a:r>
              <a:rPr lang="en-US" sz="1600" dirty="0">
                <a:solidFill>
                  <a:schemeClr val="tx1"/>
                </a:solidFill>
              </a:rPr>
              <a:t>SCADA </a:t>
            </a:r>
            <a:r>
              <a:rPr lang="en-US" sz="1600" dirty="0" smtClean="0">
                <a:solidFill>
                  <a:schemeClr val="tx1"/>
                </a:solidFill>
              </a:rPr>
              <a:t>connectivity</a:t>
            </a:r>
          </a:p>
          <a:p>
            <a:pPr marL="112713" indent="-112713">
              <a:buFont typeface="Arial" pitchFamily="34" charset="0"/>
              <a:buChar char="•"/>
              <a:defRPr/>
            </a:pPr>
            <a:r>
              <a:rPr lang="en-US" sz="1600" b="1" dirty="0" smtClean="0">
                <a:solidFill>
                  <a:schemeClr val="tx1"/>
                </a:solidFill>
              </a:rPr>
              <a:t>Life cycle asset management</a:t>
            </a:r>
            <a:endParaRPr lang="en-US" sz="1600" b="1" dirty="0">
              <a:solidFill>
                <a:schemeClr val="tx1"/>
              </a:solidFill>
            </a:endParaRPr>
          </a:p>
          <a:p>
            <a:pPr marL="112713" indent="-112713">
              <a:buFont typeface="Arial" pitchFamily="34" charset="0"/>
              <a:buChar char="•"/>
              <a:defRPr/>
            </a:pPr>
            <a:endParaRPr lang="en-US" sz="1600" dirty="0">
              <a:solidFill>
                <a:schemeClr val="tx1"/>
              </a:solidFill>
            </a:endParaRPr>
          </a:p>
        </p:txBody>
      </p:sp>
      <p:sp>
        <p:nvSpPr>
          <p:cNvPr id="14" name="Rounded Rectangle 13"/>
          <p:cNvSpPr/>
          <p:nvPr/>
        </p:nvSpPr>
        <p:spPr>
          <a:xfrm>
            <a:off x="4648200" y="1905000"/>
            <a:ext cx="2057400" cy="3200400"/>
          </a:xfrm>
          <a:prstGeom prst="roundRect">
            <a:avLst/>
          </a:prstGeom>
          <a:solidFill>
            <a:schemeClr val="bg1"/>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 tIns="457200" rIns="27432"/>
          <a:lstStyle/>
          <a:p>
            <a:pPr marL="112713" indent="-112713">
              <a:buFont typeface="Arial" pitchFamily="34" charset="0"/>
              <a:buChar char="•"/>
              <a:defRPr/>
            </a:pPr>
            <a:r>
              <a:rPr lang="en-US" sz="1600" b="1" dirty="0">
                <a:solidFill>
                  <a:schemeClr val="tx1"/>
                </a:solidFill>
              </a:rPr>
              <a:t>Turn-key EPC </a:t>
            </a:r>
            <a:r>
              <a:rPr lang="en-US" sz="1600" dirty="0">
                <a:solidFill>
                  <a:schemeClr val="tx1"/>
                </a:solidFill>
              </a:rPr>
              <a:t>with electrical, civil &amp; mechanical construction</a:t>
            </a:r>
          </a:p>
          <a:p>
            <a:pPr marL="112713" indent="-112713">
              <a:buFont typeface="Arial" pitchFamily="34" charset="0"/>
              <a:buChar char="•"/>
              <a:defRPr/>
            </a:pPr>
            <a:r>
              <a:rPr lang="en-US" sz="1600" dirty="0">
                <a:solidFill>
                  <a:schemeClr val="tx1"/>
                </a:solidFill>
              </a:rPr>
              <a:t>Assembly, installation &amp; commissioning of WTG at site</a:t>
            </a:r>
          </a:p>
          <a:p>
            <a:pPr marL="112713" indent="-112713">
              <a:buFont typeface="Arial" pitchFamily="34" charset="0"/>
              <a:buChar char="•"/>
              <a:defRPr/>
            </a:pPr>
            <a:r>
              <a:rPr lang="en-US" sz="1600" dirty="0">
                <a:solidFill>
                  <a:schemeClr val="tx1"/>
                </a:solidFill>
              </a:rPr>
              <a:t>Integration of WTG  with grid</a:t>
            </a:r>
          </a:p>
        </p:txBody>
      </p:sp>
      <p:sp>
        <p:nvSpPr>
          <p:cNvPr id="13" name="Rounded Rectangle 12"/>
          <p:cNvSpPr/>
          <p:nvPr/>
        </p:nvSpPr>
        <p:spPr>
          <a:xfrm>
            <a:off x="2514600" y="1905000"/>
            <a:ext cx="2057400" cy="3200400"/>
          </a:xfrm>
          <a:prstGeom prst="roundRect">
            <a:avLst/>
          </a:prstGeom>
          <a:solidFill>
            <a:schemeClr val="bg1"/>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 tIns="457200" rIns="27432"/>
          <a:lstStyle/>
          <a:p>
            <a:pPr marL="112713" indent="-112713">
              <a:buFont typeface="Arial" pitchFamily="34" charset="0"/>
              <a:buChar char="•"/>
              <a:defRPr/>
            </a:pPr>
            <a:r>
              <a:rPr lang="en-US" sz="1600" b="1" dirty="0">
                <a:solidFill>
                  <a:schemeClr val="tx1"/>
                </a:solidFill>
              </a:rPr>
              <a:t>Sales &amp; marketing</a:t>
            </a:r>
          </a:p>
          <a:p>
            <a:pPr marL="112713" indent="-112713">
              <a:buFont typeface="Arial" pitchFamily="34" charset="0"/>
              <a:buChar char="•"/>
              <a:defRPr/>
            </a:pPr>
            <a:r>
              <a:rPr lang="en-US" sz="1600" dirty="0">
                <a:solidFill>
                  <a:schemeClr val="tx1"/>
                </a:solidFill>
              </a:rPr>
              <a:t>Techno-commercial negotiations </a:t>
            </a:r>
          </a:p>
          <a:p>
            <a:pPr marL="112713" indent="-112713">
              <a:buFont typeface="Arial" pitchFamily="34" charset="0"/>
              <a:buChar char="•"/>
              <a:defRPr/>
            </a:pPr>
            <a:r>
              <a:rPr lang="en-US" sz="1600" dirty="0">
                <a:solidFill>
                  <a:schemeClr val="tx1"/>
                </a:solidFill>
              </a:rPr>
              <a:t>Contracting &amp; legal</a:t>
            </a:r>
          </a:p>
          <a:p>
            <a:pPr marL="112713" indent="-112713">
              <a:buFont typeface="Arial" pitchFamily="34" charset="0"/>
              <a:buChar char="•"/>
              <a:defRPr/>
            </a:pPr>
            <a:r>
              <a:rPr lang="en-US" sz="1600" b="1" dirty="0">
                <a:solidFill>
                  <a:schemeClr val="tx1"/>
                </a:solidFill>
              </a:rPr>
              <a:t>Customer relationship </a:t>
            </a:r>
            <a:r>
              <a:rPr lang="en-US" sz="1600" b="1" dirty="0" smtClean="0">
                <a:solidFill>
                  <a:schemeClr val="tx1"/>
                </a:solidFill>
              </a:rPr>
              <a:t>management </a:t>
            </a:r>
            <a:r>
              <a:rPr lang="en-US" sz="1600" dirty="0" smtClean="0">
                <a:solidFill>
                  <a:schemeClr val="tx1"/>
                </a:solidFill>
              </a:rPr>
              <a:t>&amp; Value added service</a:t>
            </a:r>
            <a:endParaRPr lang="en-US" sz="1600" dirty="0">
              <a:solidFill>
                <a:schemeClr val="tx1"/>
              </a:solidFill>
            </a:endParaRPr>
          </a:p>
          <a:p>
            <a:pPr marL="112713" indent="-112713">
              <a:buFont typeface="Arial" pitchFamily="34" charset="0"/>
              <a:buChar char="•"/>
              <a:defRPr/>
            </a:pPr>
            <a:r>
              <a:rPr lang="en-US" sz="1600" dirty="0">
                <a:solidFill>
                  <a:schemeClr val="tx1"/>
                </a:solidFill>
              </a:rPr>
              <a:t>Resource mobilization</a:t>
            </a:r>
          </a:p>
        </p:txBody>
      </p:sp>
      <p:sp>
        <p:nvSpPr>
          <p:cNvPr id="11" name="Rounded Rectangle 10"/>
          <p:cNvSpPr/>
          <p:nvPr/>
        </p:nvSpPr>
        <p:spPr>
          <a:xfrm>
            <a:off x="381000" y="1905000"/>
            <a:ext cx="2057400" cy="3200400"/>
          </a:xfrm>
          <a:prstGeom prst="roundRect">
            <a:avLst/>
          </a:prstGeom>
          <a:solidFill>
            <a:schemeClr val="bg1"/>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 tIns="457200" rIns="27432"/>
          <a:lstStyle/>
          <a:p>
            <a:pPr marL="112713" indent="-112713">
              <a:buFont typeface="Arial" pitchFamily="34" charset="0"/>
              <a:buChar char="•"/>
              <a:defRPr/>
            </a:pPr>
            <a:r>
              <a:rPr lang="en-US" sz="1600" b="1" dirty="0">
                <a:solidFill>
                  <a:schemeClr val="tx1"/>
                </a:solidFill>
              </a:rPr>
              <a:t>Wind resource </a:t>
            </a:r>
            <a:r>
              <a:rPr lang="en-US" sz="1600" dirty="0">
                <a:solidFill>
                  <a:schemeClr val="tx1"/>
                </a:solidFill>
              </a:rPr>
              <a:t>studies</a:t>
            </a:r>
          </a:p>
          <a:p>
            <a:pPr marL="112713" indent="-112713">
              <a:buFont typeface="Arial" pitchFamily="34" charset="0"/>
              <a:buChar char="•"/>
              <a:defRPr/>
            </a:pPr>
            <a:r>
              <a:rPr lang="en-US" sz="1600" dirty="0">
                <a:solidFill>
                  <a:schemeClr val="tx1"/>
                </a:solidFill>
              </a:rPr>
              <a:t>Micro-</a:t>
            </a:r>
            <a:r>
              <a:rPr lang="en-US" sz="1600" dirty="0" err="1">
                <a:solidFill>
                  <a:schemeClr val="tx1"/>
                </a:solidFill>
              </a:rPr>
              <a:t>siting</a:t>
            </a:r>
            <a:r>
              <a:rPr lang="en-US" sz="1600" dirty="0">
                <a:solidFill>
                  <a:schemeClr val="tx1"/>
                </a:solidFill>
              </a:rPr>
              <a:t> &amp; energy yield assessment </a:t>
            </a:r>
          </a:p>
          <a:p>
            <a:pPr marL="112713" indent="-112713">
              <a:buFont typeface="Arial" pitchFamily="34" charset="0"/>
              <a:buChar char="•"/>
              <a:defRPr/>
            </a:pPr>
            <a:r>
              <a:rPr lang="en-US" sz="1600" dirty="0">
                <a:solidFill>
                  <a:schemeClr val="tx1"/>
                </a:solidFill>
              </a:rPr>
              <a:t>Land acquisition</a:t>
            </a:r>
          </a:p>
          <a:p>
            <a:pPr marL="112713" indent="-112713">
              <a:buFont typeface="Arial" pitchFamily="34" charset="0"/>
              <a:buChar char="•"/>
              <a:defRPr/>
            </a:pPr>
            <a:r>
              <a:rPr lang="en-US" sz="1600" dirty="0">
                <a:solidFill>
                  <a:schemeClr val="tx1"/>
                </a:solidFill>
              </a:rPr>
              <a:t>Securing and building </a:t>
            </a:r>
            <a:r>
              <a:rPr lang="en-US" sz="1600" b="1" dirty="0">
                <a:solidFill>
                  <a:schemeClr val="tx1"/>
                </a:solidFill>
              </a:rPr>
              <a:t>power evacuation </a:t>
            </a:r>
            <a:r>
              <a:rPr lang="en-US" sz="1600" dirty="0">
                <a:solidFill>
                  <a:schemeClr val="tx1"/>
                </a:solidFill>
              </a:rPr>
              <a:t>infrastructure </a:t>
            </a:r>
          </a:p>
        </p:txBody>
      </p:sp>
      <p:sp>
        <p:nvSpPr>
          <p:cNvPr id="4" name="Rounded Rectangle 3"/>
          <p:cNvSpPr/>
          <p:nvPr/>
        </p:nvSpPr>
        <p:spPr>
          <a:xfrm>
            <a:off x="2514600" y="1295400"/>
            <a:ext cx="2057400" cy="9906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bg1"/>
                </a:solidFill>
              </a:rPr>
              <a:t>Business Development</a:t>
            </a:r>
          </a:p>
        </p:txBody>
      </p:sp>
      <p:sp>
        <p:nvSpPr>
          <p:cNvPr id="5" name="Rounded Rectangle 4"/>
          <p:cNvSpPr/>
          <p:nvPr/>
        </p:nvSpPr>
        <p:spPr>
          <a:xfrm>
            <a:off x="381000" y="1295400"/>
            <a:ext cx="2057400" cy="9906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bg1"/>
                </a:solidFill>
              </a:rPr>
              <a:t>Infrastructure Planning &amp; Development</a:t>
            </a:r>
          </a:p>
        </p:txBody>
      </p:sp>
      <p:sp>
        <p:nvSpPr>
          <p:cNvPr id="6" name="Rounded Rectangle 5"/>
          <p:cNvSpPr/>
          <p:nvPr/>
        </p:nvSpPr>
        <p:spPr>
          <a:xfrm>
            <a:off x="4648200" y="1295400"/>
            <a:ext cx="2057400" cy="9906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bg1"/>
                </a:solidFill>
              </a:rPr>
              <a:t>Project Execution</a:t>
            </a:r>
          </a:p>
        </p:txBody>
      </p:sp>
      <p:sp>
        <p:nvSpPr>
          <p:cNvPr id="8" name="Rounded Rectangle 7"/>
          <p:cNvSpPr/>
          <p:nvPr/>
        </p:nvSpPr>
        <p:spPr>
          <a:xfrm>
            <a:off x="6781800" y="1295400"/>
            <a:ext cx="2057400" cy="9906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bg1"/>
                </a:solidFill>
              </a:rPr>
              <a:t>Operations &amp; Maintenance</a:t>
            </a:r>
          </a:p>
        </p:txBody>
      </p:sp>
      <p:sp>
        <p:nvSpPr>
          <p:cNvPr id="20" name="Rounded Rectangle 19"/>
          <p:cNvSpPr/>
          <p:nvPr/>
        </p:nvSpPr>
        <p:spPr>
          <a:xfrm>
            <a:off x="457200" y="5181600"/>
            <a:ext cx="1828800" cy="12192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bg1"/>
                </a:solidFill>
              </a:rPr>
              <a:t>Strategic Business Development</a:t>
            </a:r>
          </a:p>
        </p:txBody>
      </p:sp>
      <p:sp>
        <p:nvSpPr>
          <p:cNvPr id="21" name="Rounded Rectangle 20"/>
          <p:cNvSpPr/>
          <p:nvPr/>
        </p:nvSpPr>
        <p:spPr>
          <a:xfrm>
            <a:off x="6019800" y="5181600"/>
            <a:ext cx="2743200" cy="1219200"/>
          </a:xfrm>
          <a:prstGeom prst="roundRect">
            <a:avLst/>
          </a:prstGeom>
          <a:solidFill>
            <a:schemeClr val="bg1"/>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rIns="0"/>
          <a:lstStyle/>
          <a:p>
            <a:pPr marL="168275">
              <a:defRPr/>
            </a:pPr>
            <a:r>
              <a:rPr lang="en-US" sz="1600" dirty="0">
                <a:solidFill>
                  <a:schemeClr val="tx1"/>
                </a:solidFill>
              </a:rPr>
              <a:t>Partnership with the local communities &amp; NGOs for </a:t>
            </a:r>
            <a:r>
              <a:rPr lang="en-US" sz="1600" b="1" dirty="0">
                <a:solidFill>
                  <a:schemeClr val="tx1"/>
                </a:solidFill>
              </a:rPr>
              <a:t>sustainable development thru’ CSR programs</a:t>
            </a:r>
          </a:p>
        </p:txBody>
      </p:sp>
      <p:sp>
        <p:nvSpPr>
          <p:cNvPr id="22" name="Rounded Rectangle 21"/>
          <p:cNvSpPr/>
          <p:nvPr/>
        </p:nvSpPr>
        <p:spPr>
          <a:xfrm>
            <a:off x="4648200" y="5181600"/>
            <a:ext cx="1828800" cy="12192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bg1"/>
                </a:solidFill>
              </a:rPr>
              <a:t>Corporate Social Responsibility</a:t>
            </a:r>
          </a:p>
        </p:txBody>
      </p:sp>
      <p:sp>
        <p:nvSpPr>
          <p:cNvPr id="29710" name="Title 14"/>
          <p:cNvSpPr>
            <a:spLocks noGrp="1"/>
          </p:cNvSpPr>
          <p:nvPr>
            <p:ph type="title"/>
          </p:nvPr>
        </p:nvSpPr>
        <p:spPr/>
        <p:txBody>
          <a:bodyPr/>
          <a:lstStyle/>
          <a:p>
            <a:r>
              <a:rPr lang="en-US" dirty="0" smtClean="0"/>
              <a:t>Business organized around needs of IPP</a:t>
            </a:r>
          </a:p>
        </p:txBody>
      </p:sp>
      <p:sp>
        <p:nvSpPr>
          <p:cNvPr id="16" name="Slide Number Placeholder 3"/>
          <p:cNvSpPr>
            <a:spLocks noGrp="1"/>
          </p:cNvSpPr>
          <p:nvPr>
            <p:ph type="sldNum" sz="quarter" idx="10"/>
          </p:nvPr>
        </p:nvSpPr>
        <p:spPr>
          <a:xfrm>
            <a:off x="-76200" y="6565900"/>
            <a:ext cx="381000" cy="265113"/>
          </a:xfrm>
        </p:spPr>
        <p:txBody>
          <a:bodyPr/>
          <a:lstStyle/>
          <a:p>
            <a:pPr>
              <a:defRPr/>
            </a:pPr>
            <a:fld id="{AAC0385A-4BE8-485E-8A4D-D9B04C218D91}" type="slidenum">
              <a:rPr lang="en-US"/>
              <a:pPr>
                <a:defRPr/>
              </a:pPr>
              <a:t>33</a:t>
            </a:fld>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p:nvPr/>
        </p:nvGrpSpPr>
        <p:grpSpPr>
          <a:xfrm>
            <a:off x="1371600" y="762000"/>
            <a:ext cx="5181600" cy="5958611"/>
            <a:chOff x="1981200" y="762000"/>
            <a:chExt cx="5181600" cy="5958611"/>
          </a:xfrm>
        </p:grpSpPr>
        <p:pic>
          <p:nvPicPr>
            <p:cNvPr id="13" name="Picture 10"/>
            <p:cNvPicPr>
              <a:picLocks noChangeAspect="1" noChangeArrowheads="1"/>
            </p:cNvPicPr>
            <p:nvPr/>
          </p:nvPicPr>
          <p:blipFill>
            <a:blip r:embed="rId2" cstate="print"/>
            <a:srcRect l="5554" t="6062" r="1601"/>
            <a:stretch>
              <a:fillRect/>
            </a:stretch>
          </p:blipFill>
          <p:spPr bwMode="auto">
            <a:xfrm>
              <a:off x="1981200" y="838200"/>
              <a:ext cx="5181600" cy="5882411"/>
            </a:xfrm>
            <a:prstGeom prst="rect">
              <a:avLst/>
            </a:prstGeom>
            <a:noFill/>
            <a:ln w="9525">
              <a:noFill/>
              <a:miter lim="800000"/>
              <a:headEnd/>
              <a:tailEnd/>
            </a:ln>
          </p:spPr>
        </p:pic>
        <p:sp>
          <p:nvSpPr>
            <p:cNvPr id="42" name="Rectangle 41"/>
            <p:cNvSpPr/>
            <p:nvPr/>
          </p:nvSpPr>
          <p:spPr>
            <a:xfrm>
              <a:off x="4419600" y="762000"/>
              <a:ext cx="27432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p:cNvSpPr/>
          <p:nvPr/>
        </p:nvSpPr>
        <p:spPr>
          <a:xfrm>
            <a:off x="2362200" y="2877350"/>
            <a:ext cx="152400" cy="152400"/>
          </a:xfrm>
          <a:prstGeom prst="ellipse">
            <a:avLst/>
          </a:prstGeom>
          <a:solidFill>
            <a:srgbClr val="008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057400" y="3791750"/>
            <a:ext cx="152400" cy="152400"/>
          </a:xfrm>
          <a:prstGeom prst="ellipse">
            <a:avLst/>
          </a:prstGeom>
          <a:solidFill>
            <a:srgbClr val="008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514600" y="4401350"/>
            <a:ext cx="152400" cy="152400"/>
          </a:xfrm>
          <a:prstGeom prst="ellipse">
            <a:avLst/>
          </a:prstGeom>
          <a:solidFill>
            <a:srgbClr val="008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895600" y="6230150"/>
            <a:ext cx="152400" cy="152400"/>
          </a:xfrm>
          <a:prstGeom prst="ellipse">
            <a:avLst/>
          </a:prstGeom>
          <a:solidFill>
            <a:srgbClr val="008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743200" y="5315750"/>
            <a:ext cx="152400" cy="152400"/>
          </a:xfrm>
          <a:prstGeom prst="ellipse">
            <a:avLst/>
          </a:prstGeom>
          <a:solidFill>
            <a:srgbClr val="008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124200" y="6324600"/>
            <a:ext cx="152400" cy="152400"/>
          </a:xfrm>
          <a:prstGeom prst="ellipse">
            <a:avLst/>
          </a:prstGeom>
          <a:solidFill>
            <a:srgbClr val="008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581400" y="5087150"/>
            <a:ext cx="152400" cy="152400"/>
          </a:xfrm>
          <a:prstGeom prst="ellipse">
            <a:avLst/>
          </a:prstGeom>
          <a:solidFill>
            <a:srgbClr val="008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895600" y="2724950"/>
            <a:ext cx="152400" cy="152400"/>
          </a:xfrm>
          <a:prstGeom prst="ellipse">
            <a:avLst/>
          </a:prstGeom>
          <a:solidFill>
            <a:srgbClr val="008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876800" y="3791750"/>
            <a:ext cx="152400" cy="152400"/>
          </a:xfrm>
          <a:prstGeom prst="ellipse">
            <a:avLst/>
          </a:prstGeom>
          <a:solidFill>
            <a:srgbClr val="008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ine Callout 2 (Border and Accent Bar) 31"/>
          <p:cNvSpPr/>
          <p:nvPr/>
        </p:nvSpPr>
        <p:spPr>
          <a:xfrm flipH="1">
            <a:off x="76200" y="2267750"/>
            <a:ext cx="1676400" cy="1295400"/>
          </a:xfrm>
          <a:prstGeom prst="accentBorderCallout2">
            <a:avLst>
              <a:gd name="adj1" fmla="val 18750"/>
              <a:gd name="adj2" fmla="val -8333"/>
              <a:gd name="adj3" fmla="val 80962"/>
              <a:gd name="adj4" fmla="val -8464"/>
              <a:gd name="adj5" fmla="val 121257"/>
              <a:gd name="adj6" fmla="val -21783"/>
            </a:avLst>
          </a:prstGeom>
          <a:solidFill>
            <a:schemeClr val="accent5"/>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lIns="45720" tIns="0" rIns="0" bIns="0" rtlCol="0" anchor="t" anchorCtr="0"/>
          <a:lstStyle/>
          <a:p>
            <a:r>
              <a:rPr lang="en-US" sz="1200" b="1" dirty="0" smtClean="0">
                <a:solidFill>
                  <a:schemeClr val="tx1"/>
                </a:solidFill>
              </a:rPr>
              <a:t>Gujarat : 1231 MW</a:t>
            </a:r>
          </a:p>
          <a:p>
            <a:pPr marL="115888" indent="-115888">
              <a:buFont typeface="Arial" pitchFamily="34" charset="0"/>
              <a:buChar char="•"/>
            </a:pPr>
            <a:r>
              <a:rPr lang="en-US" sz="1000" dirty="0" smtClean="0">
                <a:solidFill>
                  <a:schemeClr val="tx1"/>
                </a:solidFill>
              </a:rPr>
              <a:t>Wind parks at Kutch (860+ MW - Asia’s largest) and </a:t>
            </a:r>
            <a:r>
              <a:rPr lang="en-US" sz="1000" dirty="0" err="1" smtClean="0">
                <a:solidFill>
                  <a:schemeClr val="tx1"/>
                </a:solidFill>
              </a:rPr>
              <a:t>Saurashtra</a:t>
            </a:r>
            <a:r>
              <a:rPr lang="en-US" sz="1000" dirty="0" smtClean="0">
                <a:solidFill>
                  <a:schemeClr val="tx1"/>
                </a:solidFill>
              </a:rPr>
              <a:t> (400+ MW)</a:t>
            </a:r>
          </a:p>
          <a:p>
            <a:pPr marL="115888" indent="-115888">
              <a:buFont typeface="Arial" pitchFamily="34" charset="0"/>
              <a:buChar char="•"/>
            </a:pPr>
            <a:r>
              <a:rPr lang="en-US" sz="1000" dirty="0" smtClean="0">
                <a:solidFill>
                  <a:schemeClr val="tx1"/>
                </a:solidFill>
              </a:rPr>
              <a:t>Manufacturing plants </a:t>
            </a:r>
          </a:p>
          <a:p>
            <a:pPr marL="115888" indent="-115888">
              <a:buFont typeface="Arial" pitchFamily="34" charset="0"/>
              <a:buChar char="•"/>
            </a:pPr>
            <a:r>
              <a:rPr lang="en-US" sz="1000" dirty="0" smtClean="0">
                <a:solidFill>
                  <a:schemeClr val="tx1"/>
                </a:solidFill>
              </a:rPr>
              <a:t>Blade Testing Center </a:t>
            </a:r>
          </a:p>
          <a:p>
            <a:pPr marL="115888" indent="-115888">
              <a:buFont typeface="Arial" pitchFamily="34" charset="0"/>
              <a:buChar char="•"/>
            </a:pPr>
            <a:r>
              <a:rPr lang="en-US" sz="1000" dirty="0" smtClean="0">
                <a:solidFill>
                  <a:schemeClr val="tx1"/>
                </a:solidFill>
              </a:rPr>
              <a:t>Registered Office (SEL)</a:t>
            </a:r>
          </a:p>
          <a:p>
            <a:pPr marL="115888" indent="-115888">
              <a:buFont typeface="Arial" pitchFamily="34" charset="0"/>
              <a:buChar char="•"/>
            </a:pPr>
            <a:r>
              <a:rPr lang="en-US" sz="1000" dirty="0" smtClean="0">
                <a:solidFill>
                  <a:schemeClr val="tx1"/>
                </a:solidFill>
              </a:rPr>
              <a:t>5 Marketing offices</a:t>
            </a:r>
          </a:p>
          <a:p>
            <a:endParaRPr lang="en-US" sz="1200" dirty="0">
              <a:solidFill>
                <a:schemeClr val="tx1"/>
              </a:solidFill>
            </a:endParaRPr>
          </a:p>
        </p:txBody>
      </p:sp>
      <p:sp>
        <p:nvSpPr>
          <p:cNvPr id="33" name="Line Callout 2 (Border and Accent Bar) 32"/>
          <p:cNvSpPr/>
          <p:nvPr/>
        </p:nvSpPr>
        <p:spPr>
          <a:xfrm flipH="1">
            <a:off x="76200" y="3639350"/>
            <a:ext cx="1676400" cy="1447800"/>
          </a:xfrm>
          <a:prstGeom prst="accentBorderCallout2">
            <a:avLst>
              <a:gd name="adj1" fmla="val 18750"/>
              <a:gd name="adj2" fmla="val -8333"/>
              <a:gd name="adj3" fmla="val 81356"/>
              <a:gd name="adj4" fmla="val -8464"/>
              <a:gd name="adj5" fmla="val 58746"/>
              <a:gd name="adj6" fmla="val -48542"/>
            </a:avLst>
          </a:prstGeom>
          <a:solidFill>
            <a:schemeClr val="accent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lIns="45720" tIns="0" rIns="0" bIns="0" rtlCol="0" anchor="t" anchorCtr="0"/>
          <a:lstStyle/>
          <a:p>
            <a:r>
              <a:rPr lang="en-US" sz="1200" b="1" dirty="0" smtClean="0">
                <a:solidFill>
                  <a:schemeClr val="tx1"/>
                </a:solidFill>
              </a:rPr>
              <a:t>Maharashtra : 1552 MW</a:t>
            </a:r>
          </a:p>
          <a:p>
            <a:pPr marL="115888" indent="-115888">
              <a:buFont typeface="Arial" pitchFamily="34" charset="0"/>
              <a:buChar char="•"/>
            </a:pPr>
            <a:r>
              <a:rPr lang="en-US" sz="1000" dirty="0" smtClean="0">
                <a:solidFill>
                  <a:schemeClr val="tx1"/>
                </a:solidFill>
              </a:rPr>
              <a:t>Wind parks at Dhule (760+ MW), </a:t>
            </a:r>
            <a:r>
              <a:rPr lang="en-US" sz="1000" dirty="0" err="1" smtClean="0">
                <a:solidFill>
                  <a:schemeClr val="tx1"/>
                </a:solidFill>
              </a:rPr>
              <a:t>Sangli</a:t>
            </a:r>
            <a:r>
              <a:rPr lang="en-US" sz="1000" dirty="0" smtClean="0">
                <a:solidFill>
                  <a:schemeClr val="tx1"/>
                </a:solidFill>
              </a:rPr>
              <a:t> (270 MW), </a:t>
            </a:r>
            <a:r>
              <a:rPr lang="en-US" sz="1000" dirty="0" err="1" smtClean="0">
                <a:solidFill>
                  <a:schemeClr val="tx1"/>
                </a:solidFill>
              </a:rPr>
              <a:t>Satara</a:t>
            </a:r>
            <a:r>
              <a:rPr lang="en-US" sz="1000" dirty="0" smtClean="0">
                <a:solidFill>
                  <a:schemeClr val="tx1"/>
                </a:solidFill>
              </a:rPr>
              <a:t> (206 MW), </a:t>
            </a:r>
            <a:r>
              <a:rPr lang="en-US" sz="1000" dirty="0" err="1" smtClean="0">
                <a:solidFill>
                  <a:schemeClr val="tx1"/>
                </a:solidFill>
              </a:rPr>
              <a:t>Sinnar</a:t>
            </a:r>
            <a:r>
              <a:rPr lang="en-US" sz="1000" dirty="0" smtClean="0">
                <a:solidFill>
                  <a:schemeClr val="tx1"/>
                </a:solidFill>
              </a:rPr>
              <a:t>, </a:t>
            </a:r>
            <a:r>
              <a:rPr lang="en-US" sz="1000" dirty="0" err="1" smtClean="0">
                <a:solidFill>
                  <a:schemeClr val="tx1"/>
                </a:solidFill>
              </a:rPr>
              <a:t>Supa</a:t>
            </a:r>
            <a:r>
              <a:rPr lang="en-US" sz="1000" dirty="0" smtClean="0">
                <a:solidFill>
                  <a:schemeClr val="tx1"/>
                </a:solidFill>
              </a:rPr>
              <a:t>, </a:t>
            </a:r>
            <a:r>
              <a:rPr lang="en-US" sz="1000" dirty="0" err="1" smtClean="0">
                <a:solidFill>
                  <a:schemeClr val="tx1"/>
                </a:solidFill>
              </a:rPr>
              <a:t>Gude</a:t>
            </a:r>
            <a:r>
              <a:rPr lang="en-US" sz="1000" dirty="0" smtClean="0">
                <a:solidFill>
                  <a:schemeClr val="tx1"/>
                </a:solidFill>
              </a:rPr>
              <a:t> &amp; </a:t>
            </a:r>
            <a:r>
              <a:rPr lang="en-US" sz="1000" dirty="0" err="1" smtClean="0">
                <a:solidFill>
                  <a:schemeClr val="tx1"/>
                </a:solidFill>
              </a:rPr>
              <a:t>Sadawagapur</a:t>
            </a:r>
            <a:endParaRPr lang="en-US" sz="1000" dirty="0" smtClean="0">
              <a:solidFill>
                <a:schemeClr val="tx1"/>
              </a:solidFill>
            </a:endParaRPr>
          </a:p>
          <a:p>
            <a:pPr marL="115888" indent="-115888">
              <a:buFont typeface="Arial" pitchFamily="34" charset="0"/>
              <a:buChar char="•"/>
            </a:pPr>
            <a:r>
              <a:rPr lang="en-US" sz="1000" dirty="0" smtClean="0">
                <a:solidFill>
                  <a:schemeClr val="tx1"/>
                </a:solidFill>
              </a:rPr>
              <a:t>Manufacturing plants </a:t>
            </a:r>
          </a:p>
          <a:p>
            <a:pPr marL="115888" indent="-115888">
              <a:buFont typeface="Arial" pitchFamily="34" charset="0"/>
              <a:buChar char="•"/>
            </a:pPr>
            <a:r>
              <a:rPr lang="en-US" sz="1000" dirty="0" smtClean="0">
                <a:solidFill>
                  <a:schemeClr val="tx1"/>
                </a:solidFill>
              </a:rPr>
              <a:t>Engineering center</a:t>
            </a:r>
          </a:p>
          <a:p>
            <a:pPr marL="115888" indent="-115888">
              <a:buFont typeface="Arial" pitchFamily="34" charset="0"/>
              <a:buChar char="•"/>
            </a:pPr>
            <a:r>
              <a:rPr lang="en-US" sz="1000" dirty="0" smtClean="0">
                <a:solidFill>
                  <a:schemeClr val="tx1"/>
                </a:solidFill>
              </a:rPr>
              <a:t>Group Global HQ</a:t>
            </a:r>
          </a:p>
          <a:p>
            <a:pPr marL="115888" indent="-115888">
              <a:buFont typeface="Arial" pitchFamily="34" charset="0"/>
              <a:buChar char="•"/>
            </a:pPr>
            <a:r>
              <a:rPr lang="en-US" sz="1000" dirty="0" smtClean="0">
                <a:solidFill>
                  <a:schemeClr val="tx1"/>
                </a:solidFill>
              </a:rPr>
              <a:t>6 Marketing offices</a:t>
            </a:r>
          </a:p>
          <a:p>
            <a:endParaRPr lang="en-US" sz="1200" dirty="0">
              <a:solidFill>
                <a:schemeClr val="tx1"/>
              </a:solidFill>
            </a:endParaRPr>
          </a:p>
        </p:txBody>
      </p:sp>
      <p:sp>
        <p:nvSpPr>
          <p:cNvPr id="34" name="Line Callout 2 (Border and Accent Bar) 33"/>
          <p:cNvSpPr/>
          <p:nvPr/>
        </p:nvSpPr>
        <p:spPr>
          <a:xfrm flipH="1">
            <a:off x="76200" y="5163350"/>
            <a:ext cx="1676400" cy="990600"/>
          </a:xfrm>
          <a:prstGeom prst="accentBorderCallout2">
            <a:avLst>
              <a:gd name="adj1" fmla="val 18750"/>
              <a:gd name="adj2" fmla="val -8333"/>
              <a:gd name="adj3" fmla="val 57433"/>
              <a:gd name="adj4" fmla="val -8464"/>
              <a:gd name="adj5" fmla="val 23588"/>
              <a:gd name="adj6" fmla="val -64216"/>
            </a:avLst>
          </a:prstGeom>
          <a:solidFill>
            <a:schemeClr val="accent5"/>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lIns="45720" tIns="0" rIns="0" bIns="0" rtlCol="0" anchor="t" anchorCtr="0"/>
          <a:lstStyle/>
          <a:p>
            <a:r>
              <a:rPr lang="en-US" sz="1200" b="1" dirty="0" smtClean="0">
                <a:solidFill>
                  <a:schemeClr val="tx1"/>
                </a:solidFill>
              </a:rPr>
              <a:t>Karnataka : 661 MW</a:t>
            </a:r>
          </a:p>
          <a:p>
            <a:pPr marL="115888" indent="-115888">
              <a:buFont typeface="Arial" pitchFamily="34" charset="0"/>
              <a:buChar char="•"/>
            </a:pPr>
            <a:r>
              <a:rPr lang="en-US" sz="1000" dirty="0" smtClean="0">
                <a:solidFill>
                  <a:schemeClr val="tx1"/>
                </a:solidFill>
              </a:rPr>
              <a:t>Wind parks at </a:t>
            </a:r>
            <a:r>
              <a:rPr lang="en-US" sz="1000" dirty="0" err="1" smtClean="0">
                <a:solidFill>
                  <a:schemeClr val="tx1"/>
                </a:solidFill>
              </a:rPr>
              <a:t>Kappatguda</a:t>
            </a:r>
            <a:r>
              <a:rPr lang="en-US" sz="1000" dirty="0" smtClean="0">
                <a:solidFill>
                  <a:schemeClr val="tx1"/>
                </a:solidFill>
              </a:rPr>
              <a:t> (197 MW), </a:t>
            </a:r>
            <a:r>
              <a:rPr lang="en-US" sz="1000" dirty="0" err="1" smtClean="0">
                <a:solidFill>
                  <a:schemeClr val="tx1"/>
                </a:solidFill>
              </a:rPr>
              <a:t>Harpanhalli</a:t>
            </a:r>
            <a:r>
              <a:rPr lang="en-US" sz="1000" dirty="0" smtClean="0">
                <a:solidFill>
                  <a:schemeClr val="tx1"/>
                </a:solidFill>
              </a:rPr>
              <a:t>, </a:t>
            </a:r>
            <a:r>
              <a:rPr lang="en-US" sz="1000" dirty="0" err="1" smtClean="0">
                <a:solidFill>
                  <a:schemeClr val="tx1"/>
                </a:solidFill>
              </a:rPr>
              <a:t>Chitradurga</a:t>
            </a:r>
            <a:r>
              <a:rPr lang="en-US" sz="1000" dirty="0" smtClean="0">
                <a:solidFill>
                  <a:schemeClr val="tx1"/>
                </a:solidFill>
              </a:rPr>
              <a:t> &amp; Hassan </a:t>
            </a:r>
          </a:p>
          <a:p>
            <a:pPr marL="115888" indent="-115888">
              <a:buFont typeface="Arial" pitchFamily="34" charset="0"/>
              <a:buChar char="•"/>
            </a:pPr>
            <a:r>
              <a:rPr lang="en-US" sz="1000" dirty="0" smtClean="0">
                <a:solidFill>
                  <a:schemeClr val="tx1"/>
                </a:solidFill>
              </a:rPr>
              <a:t>Manufacturing plant</a:t>
            </a:r>
          </a:p>
          <a:p>
            <a:pPr marL="115888" indent="-115888">
              <a:buFont typeface="Arial" pitchFamily="34" charset="0"/>
              <a:buChar char="•"/>
            </a:pPr>
            <a:r>
              <a:rPr lang="en-US" sz="1000" dirty="0" smtClean="0">
                <a:solidFill>
                  <a:schemeClr val="tx1"/>
                </a:solidFill>
              </a:rPr>
              <a:t>3 Marketing offices</a:t>
            </a:r>
          </a:p>
          <a:p>
            <a:endParaRPr lang="en-US" sz="1200" dirty="0">
              <a:solidFill>
                <a:schemeClr val="tx1"/>
              </a:solidFill>
            </a:endParaRPr>
          </a:p>
        </p:txBody>
      </p:sp>
      <p:sp>
        <p:nvSpPr>
          <p:cNvPr id="35" name="Line Callout 2 (Border and Accent Bar) 34"/>
          <p:cNvSpPr/>
          <p:nvPr/>
        </p:nvSpPr>
        <p:spPr>
          <a:xfrm flipH="1">
            <a:off x="76200" y="6230150"/>
            <a:ext cx="1676400" cy="457200"/>
          </a:xfrm>
          <a:prstGeom prst="accentBorderCallout2">
            <a:avLst>
              <a:gd name="adj1" fmla="val 18750"/>
              <a:gd name="adj2" fmla="val -8333"/>
              <a:gd name="adj3" fmla="val 57433"/>
              <a:gd name="adj4" fmla="val -8464"/>
              <a:gd name="adj5" fmla="val 20558"/>
              <a:gd name="adj6" fmla="val -72309"/>
            </a:avLst>
          </a:prstGeom>
          <a:solidFill>
            <a:schemeClr val="accent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lIns="45720" tIns="0" rIns="0" bIns="0" rtlCol="0" anchor="t" anchorCtr="0"/>
          <a:lstStyle/>
          <a:p>
            <a:r>
              <a:rPr lang="en-US" sz="1200" b="1" dirty="0" smtClean="0">
                <a:solidFill>
                  <a:schemeClr val="tx1"/>
                </a:solidFill>
              </a:rPr>
              <a:t>Kerala : 21 MW</a:t>
            </a:r>
          </a:p>
          <a:p>
            <a:pPr marL="115888" indent="-115888">
              <a:buFont typeface="Arial" pitchFamily="34" charset="0"/>
              <a:buChar char="•"/>
            </a:pPr>
            <a:r>
              <a:rPr lang="en-US" sz="1000" dirty="0" smtClean="0">
                <a:solidFill>
                  <a:schemeClr val="tx1"/>
                </a:solidFill>
              </a:rPr>
              <a:t>Wind park at </a:t>
            </a:r>
            <a:r>
              <a:rPr lang="en-US" sz="1000" dirty="0" err="1" smtClean="0">
                <a:solidFill>
                  <a:schemeClr val="tx1"/>
                </a:solidFill>
              </a:rPr>
              <a:t>Agali</a:t>
            </a:r>
            <a:endParaRPr lang="en-US" sz="1200" dirty="0">
              <a:solidFill>
                <a:schemeClr val="tx1"/>
              </a:solidFill>
            </a:endParaRPr>
          </a:p>
        </p:txBody>
      </p:sp>
      <p:sp>
        <p:nvSpPr>
          <p:cNvPr id="36" name="Line Callout 2 (Border and Accent Bar) 35"/>
          <p:cNvSpPr/>
          <p:nvPr/>
        </p:nvSpPr>
        <p:spPr>
          <a:xfrm>
            <a:off x="4038600" y="5715000"/>
            <a:ext cx="2057400" cy="990600"/>
          </a:xfrm>
          <a:prstGeom prst="accentBorderCallout2">
            <a:avLst>
              <a:gd name="adj1" fmla="val 18750"/>
              <a:gd name="adj2" fmla="val -5400"/>
              <a:gd name="adj3" fmla="val 39251"/>
              <a:gd name="adj4" fmla="val -5531"/>
              <a:gd name="adj5" fmla="val 71135"/>
              <a:gd name="adj6" fmla="val -40701"/>
            </a:avLst>
          </a:prstGeom>
          <a:solidFill>
            <a:schemeClr val="accent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lIns="45720" tIns="0" rIns="0" bIns="0" rtlCol="0" anchor="t" anchorCtr="0"/>
          <a:lstStyle/>
          <a:p>
            <a:r>
              <a:rPr lang="en-US" sz="1200" b="1" dirty="0" smtClean="0">
                <a:solidFill>
                  <a:schemeClr val="tx1"/>
                </a:solidFill>
              </a:rPr>
              <a:t>Tamil Nadu : 1687 MW</a:t>
            </a:r>
          </a:p>
          <a:p>
            <a:pPr marL="115888" indent="-115888">
              <a:buFont typeface="Arial" pitchFamily="34" charset="0"/>
              <a:buChar char="•"/>
            </a:pPr>
            <a:r>
              <a:rPr lang="en-US" sz="1000" dirty="0" smtClean="0">
                <a:solidFill>
                  <a:schemeClr val="tx1"/>
                </a:solidFill>
              </a:rPr>
              <a:t>Wind parks at Sankaneri (700+MW), Coimbatore (530MW) and </a:t>
            </a:r>
            <a:r>
              <a:rPr lang="en-US" sz="1000" dirty="0" err="1" smtClean="0">
                <a:solidFill>
                  <a:schemeClr val="tx1"/>
                </a:solidFill>
              </a:rPr>
              <a:t>Devarkulam</a:t>
            </a:r>
            <a:r>
              <a:rPr lang="en-US" sz="1000" dirty="0" smtClean="0">
                <a:solidFill>
                  <a:schemeClr val="tx1"/>
                </a:solidFill>
              </a:rPr>
              <a:t> (419MW) </a:t>
            </a:r>
          </a:p>
          <a:p>
            <a:pPr marL="115888" indent="-115888">
              <a:buFont typeface="Arial" pitchFamily="34" charset="0"/>
              <a:buChar char="•"/>
            </a:pPr>
            <a:r>
              <a:rPr lang="en-US" sz="1000" dirty="0" smtClean="0">
                <a:solidFill>
                  <a:schemeClr val="tx1"/>
                </a:solidFill>
              </a:rPr>
              <a:t>Manufacturing plant</a:t>
            </a:r>
          </a:p>
          <a:p>
            <a:pPr marL="115888" indent="-115888">
              <a:buFont typeface="Arial" pitchFamily="34" charset="0"/>
              <a:buChar char="•"/>
            </a:pPr>
            <a:r>
              <a:rPr lang="en-US" sz="1000" dirty="0" smtClean="0">
                <a:solidFill>
                  <a:schemeClr val="tx1"/>
                </a:solidFill>
              </a:rPr>
              <a:t>4 Marketing offices</a:t>
            </a:r>
          </a:p>
          <a:p>
            <a:endParaRPr lang="en-US" sz="1200" dirty="0">
              <a:solidFill>
                <a:schemeClr val="tx1"/>
              </a:solidFill>
            </a:endParaRPr>
          </a:p>
        </p:txBody>
      </p:sp>
      <p:sp>
        <p:nvSpPr>
          <p:cNvPr id="37" name="Line Callout 2 (Border and Accent Bar) 36"/>
          <p:cNvSpPr/>
          <p:nvPr/>
        </p:nvSpPr>
        <p:spPr>
          <a:xfrm>
            <a:off x="4038600" y="4876800"/>
            <a:ext cx="2057400" cy="685800"/>
          </a:xfrm>
          <a:prstGeom prst="accentBorderCallout2">
            <a:avLst>
              <a:gd name="adj1" fmla="val 18750"/>
              <a:gd name="adj2" fmla="val -5400"/>
              <a:gd name="adj3" fmla="val 74057"/>
              <a:gd name="adj4" fmla="val -5531"/>
              <a:gd name="adj5" fmla="val 44430"/>
              <a:gd name="adj6" fmla="val -17551"/>
            </a:avLst>
          </a:prstGeom>
          <a:solidFill>
            <a:schemeClr val="accent5"/>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lIns="45720" tIns="0" rIns="0" bIns="0" rtlCol="0" anchor="t" anchorCtr="0"/>
          <a:lstStyle/>
          <a:p>
            <a:r>
              <a:rPr lang="en-US" sz="1200" b="1" dirty="0" smtClean="0">
                <a:solidFill>
                  <a:schemeClr val="tx1"/>
                </a:solidFill>
              </a:rPr>
              <a:t>Andhra Pradesh: 8.5 MW</a:t>
            </a:r>
          </a:p>
          <a:p>
            <a:pPr marL="115888" indent="-115888">
              <a:buFont typeface="Arial" pitchFamily="34" charset="0"/>
              <a:buChar char="•"/>
            </a:pPr>
            <a:r>
              <a:rPr lang="en-US" sz="1000" dirty="0" smtClean="0">
                <a:solidFill>
                  <a:schemeClr val="tx1"/>
                </a:solidFill>
              </a:rPr>
              <a:t>Wind farm at </a:t>
            </a:r>
            <a:r>
              <a:rPr lang="en-US" sz="1000" dirty="0" err="1" smtClean="0">
                <a:solidFill>
                  <a:schemeClr val="tx1"/>
                </a:solidFill>
              </a:rPr>
              <a:t>Tirupati</a:t>
            </a:r>
            <a:endParaRPr lang="en-US" sz="1000" dirty="0" smtClean="0">
              <a:solidFill>
                <a:schemeClr val="tx1"/>
              </a:solidFill>
            </a:endParaRPr>
          </a:p>
          <a:p>
            <a:pPr marL="115888" indent="-115888">
              <a:buFont typeface="Arial" pitchFamily="34" charset="0"/>
              <a:buChar char="•"/>
            </a:pPr>
            <a:r>
              <a:rPr lang="en-US" sz="1000" dirty="0" smtClean="0">
                <a:solidFill>
                  <a:schemeClr val="tx1"/>
                </a:solidFill>
              </a:rPr>
              <a:t>Upcoming wind park at </a:t>
            </a:r>
            <a:r>
              <a:rPr lang="en-US" sz="1000" dirty="0" err="1" smtClean="0">
                <a:solidFill>
                  <a:schemeClr val="tx1"/>
                </a:solidFill>
              </a:rPr>
              <a:t>Anantpur</a:t>
            </a:r>
            <a:endParaRPr lang="en-US" sz="1000" dirty="0" smtClean="0">
              <a:solidFill>
                <a:schemeClr val="tx1"/>
              </a:solidFill>
            </a:endParaRPr>
          </a:p>
          <a:p>
            <a:pPr marL="115888" indent="-115888">
              <a:buFont typeface="Arial" pitchFamily="34" charset="0"/>
              <a:buChar char="•"/>
            </a:pPr>
            <a:r>
              <a:rPr lang="en-US" sz="1000" dirty="0" smtClean="0">
                <a:solidFill>
                  <a:schemeClr val="tx1"/>
                </a:solidFill>
              </a:rPr>
              <a:t>2 Marketing offices</a:t>
            </a:r>
          </a:p>
          <a:p>
            <a:endParaRPr lang="en-US" sz="1200" dirty="0">
              <a:solidFill>
                <a:schemeClr val="tx1"/>
              </a:solidFill>
            </a:endParaRPr>
          </a:p>
        </p:txBody>
      </p:sp>
      <p:sp>
        <p:nvSpPr>
          <p:cNvPr id="38" name="Line Callout 2 (Border and Accent Bar) 37"/>
          <p:cNvSpPr/>
          <p:nvPr/>
        </p:nvSpPr>
        <p:spPr>
          <a:xfrm>
            <a:off x="4953000" y="2971800"/>
            <a:ext cx="1219200" cy="685800"/>
          </a:xfrm>
          <a:prstGeom prst="accentBorderCallout2">
            <a:avLst>
              <a:gd name="adj1" fmla="val 131958"/>
              <a:gd name="adj2" fmla="val 1676"/>
              <a:gd name="adj3" fmla="val 58550"/>
              <a:gd name="adj4" fmla="val -18266"/>
              <a:gd name="adj5" fmla="val 49788"/>
              <a:gd name="adj6" fmla="val -1658"/>
            </a:avLst>
          </a:prstGeom>
          <a:solidFill>
            <a:schemeClr val="accent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lIns="45720" tIns="0" rIns="0" bIns="0" rtlCol="0" anchor="t" anchorCtr="0"/>
          <a:lstStyle/>
          <a:p>
            <a:r>
              <a:rPr lang="en-US" sz="1200" b="1" dirty="0" smtClean="0">
                <a:solidFill>
                  <a:schemeClr val="tx1"/>
                </a:solidFill>
              </a:rPr>
              <a:t>Eastern Region: </a:t>
            </a:r>
          </a:p>
          <a:p>
            <a:pPr marL="115888" indent="-115888">
              <a:buFont typeface="Arial" pitchFamily="34" charset="0"/>
              <a:buChar char="•"/>
            </a:pPr>
            <a:r>
              <a:rPr lang="en-US" sz="1000" dirty="0" smtClean="0">
                <a:solidFill>
                  <a:schemeClr val="tx1"/>
                </a:solidFill>
              </a:rPr>
              <a:t>Regional HO at Kolkata </a:t>
            </a:r>
          </a:p>
          <a:p>
            <a:pPr marL="115888" indent="-115888">
              <a:buFont typeface="Arial" pitchFamily="34" charset="0"/>
              <a:buChar char="•"/>
            </a:pPr>
            <a:r>
              <a:rPr lang="en-US" sz="1000" dirty="0" smtClean="0">
                <a:solidFill>
                  <a:schemeClr val="tx1"/>
                </a:solidFill>
              </a:rPr>
              <a:t>2 Marketing offices</a:t>
            </a:r>
          </a:p>
          <a:p>
            <a:endParaRPr lang="en-US" sz="1200" dirty="0">
              <a:solidFill>
                <a:schemeClr val="tx1"/>
              </a:solidFill>
            </a:endParaRPr>
          </a:p>
        </p:txBody>
      </p:sp>
      <p:sp>
        <p:nvSpPr>
          <p:cNvPr id="39" name="Line Callout 2 (Border and Accent Bar) 38"/>
          <p:cNvSpPr/>
          <p:nvPr/>
        </p:nvSpPr>
        <p:spPr>
          <a:xfrm>
            <a:off x="3581400" y="1600200"/>
            <a:ext cx="1371600" cy="533400"/>
          </a:xfrm>
          <a:prstGeom prst="accentBorderCallout2">
            <a:avLst>
              <a:gd name="adj1" fmla="val 18750"/>
              <a:gd name="adj2" fmla="val -5400"/>
              <a:gd name="adj3" fmla="val 45972"/>
              <a:gd name="adj4" fmla="val -5531"/>
              <a:gd name="adj5" fmla="val 223162"/>
              <a:gd name="adj6" fmla="val -44555"/>
            </a:avLst>
          </a:prstGeom>
          <a:solidFill>
            <a:schemeClr val="accent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lIns="45720" tIns="0" rIns="0" bIns="0" rtlCol="0" anchor="t" anchorCtr="0"/>
          <a:lstStyle/>
          <a:p>
            <a:r>
              <a:rPr lang="en-US" sz="1200" b="1" dirty="0" smtClean="0">
                <a:solidFill>
                  <a:schemeClr val="tx1"/>
                </a:solidFill>
              </a:rPr>
              <a:t>Northern Region: </a:t>
            </a:r>
          </a:p>
          <a:p>
            <a:pPr marL="115888" indent="-115888">
              <a:buFont typeface="Arial" pitchFamily="34" charset="0"/>
              <a:buChar char="•"/>
            </a:pPr>
            <a:r>
              <a:rPr lang="en-US" sz="1000" dirty="0" smtClean="0">
                <a:solidFill>
                  <a:schemeClr val="tx1"/>
                </a:solidFill>
              </a:rPr>
              <a:t>Regional HO at Delhi </a:t>
            </a:r>
          </a:p>
          <a:p>
            <a:pPr marL="115888" indent="-115888">
              <a:buFont typeface="Arial" pitchFamily="34" charset="0"/>
              <a:buChar char="•"/>
            </a:pPr>
            <a:r>
              <a:rPr lang="en-US" sz="1000" dirty="0" smtClean="0">
                <a:solidFill>
                  <a:schemeClr val="tx1"/>
                </a:solidFill>
              </a:rPr>
              <a:t>3 Marketing offices</a:t>
            </a:r>
          </a:p>
          <a:p>
            <a:endParaRPr lang="en-US" sz="1200" dirty="0">
              <a:solidFill>
                <a:schemeClr val="tx1"/>
              </a:solidFill>
            </a:endParaRPr>
          </a:p>
        </p:txBody>
      </p:sp>
      <p:sp>
        <p:nvSpPr>
          <p:cNvPr id="14" name="Line Callout 2 (Border and Accent Bar) 13"/>
          <p:cNvSpPr/>
          <p:nvPr/>
        </p:nvSpPr>
        <p:spPr>
          <a:xfrm flipH="1">
            <a:off x="76200" y="1353350"/>
            <a:ext cx="1676400" cy="838200"/>
          </a:xfrm>
          <a:prstGeom prst="accentBorderCallout2">
            <a:avLst>
              <a:gd name="adj1" fmla="val 18750"/>
              <a:gd name="adj2" fmla="val -8333"/>
              <a:gd name="adj3" fmla="val 78027"/>
              <a:gd name="adj4" fmla="val -9290"/>
              <a:gd name="adj5" fmla="val 190871"/>
              <a:gd name="adj6" fmla="val -42017"/>
            </a:avLst>
          </a:prstGeom>
          <a:solidFill>
            <a:schemeClr val="accent1"/>
          </a:solidFill>
          <a:ln w="285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lIns="45720" tIns="0" rIns="0" bIns="0" rtlCol="0" anchor="t" anchorCtr="0"/>
          <a:lstStyle/>
          <a:p>
            <a:r>
              <a:rPr lang="en-US" sz="1200" b="1" dirty="0" smtClean="0">
                <a:solidFill>
                  <a:schemeClr val="tx1"/>
                </a:solidFill>
              </a:rPr>
              <a:t>Rajasthan : 1029 MW</a:t>
            </a:r>
          </a:p>
          <a:p>
            <a:pPr marL="115888" indent="-115888">
              <a:buFont typeface="Arial" pitchFamily="34" charset="0"/>
              <a:buChar char="•"/>
            </a:pPr>
            <a:r>
              <a:rPr lang="en-US" sz="1000" dirty="0" smtClean="0">
                <a:solidFill>
                  <a:schemeClr val="tx1"/>
                </a:solidFill>
              </a:rPr>
              <a:t>Wind parks at </a:t>
            </a:r>
            <a:r>
              <a:rPr lang="en-US" sz="1000" dirty="0" err="1" smtClean="0">
                <a:solidFill>
                  <a:schemeClr val="tx1"/>
                </a:solidFill>
              </a:rPr>
              <a:t>Jaisalmer</a:t>
            </a:r>
            <a:r>
              <a:rPr lang="en-US" sz="1000" dirty="0" smtClean="0">
                <a:solidFill>
                  <a:schemeClr val="tx1"/>
                </a:solidFill>
              </a:rPr>
              <a:t> (825+MW) &amp; Jodhpur (200+ MW)</a:t>
            </a:r>
          </a:p>
          <a:p>
            <a:pPr marL="115888" indent="-115888">
              <a:buFont typeface="Arial" pitchFamily="34" charset="0"/>
              <a:buChar char="•"/>
            </a:pPr>
            <a:r>
              <a:rPr lang="en-US" sz="1000" dirty="0" smtClean="0">
                <a:solidFill>
                  <a:schemeClr val="tx1"/>
                </a:solidFill>
              </a:rPr>
              <a:t>2 Marketing offices</a:t>
            </a:r>
          </a:p>
          <a:p>
            <a:endParaRPr lang="en-US" sz="1200" dirty="0">
              <a:solidFill>
                <a:schemeClr val="tx1"/>
              </a:solidFill>
            </a:endParaRPr>
          </a:p>
        </p:txBody>
      </p:sp>
      <p:sp>
        <p:nvSpPr>
          <p:cNvPr id="41" name="Oval 40"/>
          <p:cNvSpPr/>
          <p:nvPr/>
        </p:nvSpPr>
        <p:spPr>
          <a:xfrm>
            <a:off x="2514600" y="3810000"/>
            <a:ext cx="152400" cy="152400"/>
          </a:xfrm>
          <a:prstGeom prst="ellipse">
            <a:avLst/>
          </a:prstGeom>
          <a:solidFill>
            <a:srgbClr val="008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ine Callout 2 (Border and Accent Bar) 39"/>
          <p:cNvSpPr/>
          <p:nvPr/>
        </p:nvSpPr>
        <p:spPr>
          <a:xfrm>
            <a:off x="3581400" y="2209800"/>
            <a:ext cx="1828800" cy="685800"/>
          </a:xfrm>
          <a:prstGeom prst="accentBorderCallout2">
            <a:avLst>
              <a:gd name="adj1" fmla="val 18750"/>
              <a:gd name="adj2" fmla="val -5400"/>
              <a:gd name="adj3" fmla="val 74057"/>
              <a:gd name="adj4" fmla="val -5531"/>
              <a:gd name="adj5" fmla="val 248120"/>
              <a:gd name="adj6" fmla="val -53426"/>
            </a:avLst>
          </a:prstGeom>
          <a:solidFill>
            <a:schemeClr val="accent5"/>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lIns="45720" tIns="0" rIns="0" bIns="0" rtlCol="0" anchor="t" anchorCtr="0"/>
          <a:lstStyle/>
          <a:p>
            <a:r>
              <a:rPr lang="en-US" sz="1200" b="1" dirty="0" smtClean="0">
                <a:solidFill>
                  <a:schemeClr val="tx1"/>
                </a:solidFill>
              </a:rPr>
              <a:t>Madhya Pradesh: 124 MW</a:t>
            </a:r>
          </a:p>
          <a:p>
            <a:pPr marL="115888" indent="-115888">
              <a:buFont typeface="Arial" pitchFamily="34" charset="0"/>
              <a:buChar char="•"/>
            </a:pPr>
            <a:r>
              <a:rPr lang="en-US" sz="1000" dirty="0" smtClean="0">
                <a:solidFill>
                  <a:schemeClr val="tx1"/>
                </a:solidFill>
              </a:rPr>
              <a:t>Wind farm at </a:t>
            </a:r>
            <a:r>
              <a:rPr lang="en-US" sz="1000" dirty="0" err="1" smtClean="0">
                <a:solidFill>
                  <a:schemeClr val="tx1"/>
                </a:solidFill>
              </a:rPr>
              <a:t>Dewas</a:t>
            </a:r>
            <a:r>
              <a:rPr lang="en-US" sz="1000" dirty="0" smtClean="0">
                <a:solidFill>
                  <a:schemeClr val="tx1"/>
                </a:solidFill>
              </a:rPr>
              <a:t>, </a:t>
            </a:r>
            <a:r>
              <a:rPr lang="en-US" sz="1000" dirty="0" err="1" smtClean="0">
                <a:solidFill>
                  <a:schemeClr val="tx1"/>
                </a:solidFill>
              </a:rPr>
              <a:t>Ratlam</a:t>
            </a:r>
            <a:r>
              <a:rPr lang="en-US" sz="1000" dirty="0" smtClean="0">
                <a:solidFill>
                  <a:schemeClr val="tx1"/>
                </a:solidFill>
              </a:rPr>
              <a:t> and </a:t>
            </a:r>
            <a:r>
              <a:rPr lang="en-US" sz="1000" dirty="0" err="1" smtClean="0">
                <a:solidFill>
                  <a:schemeClr val="tx1"/>
                </a:solidFill>
              </a:rPr>
              <a:t>Mahuria</a:t>
            </a:r>
            <a:endParaRPr lang="en-US" sz="1000" dirty="0" smtClean="0">
              <a:solidFill>
                <a:schemeClr val="tx1"/>
              </a:solidFill>
            </a:endParaRPr>
          </a:p>
          <a:p>
            <a:pPr marL="115888" indent="-115888">
              <a:buFont typeface="Arial" pitchFamily="34" charset="0"/>
              <a:buChar char="•"/>
            </a:pPr>
            <a:r>
              <a:rPr lang="en-US" sz="1000" dirty="0" smtClean="0">
                <a:solidFill>
                  <a:schemeClr val="tx1"/>
                </a:solidFill>
              </a:rPr>
              <a:t>2 Marketing offices</a:t>
            </a:r>
          </a:p>
          <a:p>
            <a:endParaRPr lang="en-US" sz="1200" dirty="0">
              <a:solidFill>
                <a:schemeClr val="tx1"/>
              </a:solidFill>
            </a:endParaRPr>
          </a:p>
        </p:txBody>
      </p:sp>
      <p:sp>
        <p:nvSpPr>
          <p:cNvPr id="28" name="Title 14"/>
          <p:cNvSpPr>
            <a:spLocks noGrp="1"/>
          </p:cNvSpPr>
          <p:nvPr>
            <p:ph type="title"/>
          </p:nvPr>
        </p:nvSpPr>
        <p:spPr/>
        <p:txBody>
          <a:bodyPr/>
          <a:lstStyle/>
          <a:p>
            <a:pPr marL="393700"/>
            <a:r>
              <a:rPr lang="en-US" dirty="0" smtClean="0"/>
              <a:t>Suzlon’s presence in India</a:t>
            </a:r>
            <a:endParaRPr lang="en-US" sz="1800" i="1" dirty="0"/>
          </a:p>
        </p:txBody>
      </p:sp>
      <p:sp>
        <p:nvSpPr>
          <p:cNvPr id="26" name="Text Placeholder 2"/>
          <p:cNvSpPr>
            <a:spLocks/>
          </p:cNvSpPr>
          <p:nvPr/>
        </p:nvSpPr>
        <p:spPr bwMode="auto">
          <a:xfrm>
            <a:off x="6248401" y="1319214"/>
            <a:ext cx="2633296" cy="4918075"/>
          </a:xfrm>
          <a:prstGeom prst="rect">
            <a:avLst/>
          </a:prstGeom>
          <a:solidFill>
            <a:schemeClr val="bg1"/>
          </a:solidFill>
          <a:ln w="9525">
            <a:noFill/>
            <a:miter lim="800000"/>
            <a:headEnd/>
            <a:tailEnd/>
          </a:ln>
        </p:spPr>
        <p:txBody>
          <a:bodyPr/>
          <a:lstStyle/>
          <a:p>
            <a:pPr marL="228600" indent="-228600">
              <a:spcBef>
                <a:spcPct val="20000"/>
              </a:spcBef>
              <a:spcAft>
                <a:spcPct val="25000"/>
              </a:spcAft>
              <a:buFont typeface="Arial" pitchFamily="34" charset="0"/>
              <a:buChar char="•"/>
              <a:defRPr/>
            </a:pPr>
            <a:r>
              <a:rPr lang="en-US" sz="1800" b="1" dirty="0">
                <a:latin typeface="+mn-lt"/>
                <a:ea typeface="Arial Unicode MS" pitchFamily="34" charset="-128"/>
                <a:cs typeface="Arial Unicode MS" pitchFamily="34" charset="-128"/>
              </a:rPr>
              <a:t>#1 position </a:t>
            </a:r>
            <a:r>
              <a:rPr lang="en-US" sz="1800" dirty="0">
                <a:latin typeface="+mn-lt"/>
                <a:ea typeface="Arial Unicode MS" pitchFamily="34" charset="-128"/>
                <a:cs typeface="Arial Unicode MS" pitchFamily="34" charset="-128"/>
              </a:rPr>
              <a:t>and leading market </a:t>
            </a:r>
            <a:r>
              <a:rPr lang="en-US" sz="1800" dirty="0" smtClean="0">
                <a:latin typeface="+mn-lt"/>
                <a:ea typeface="Arial Unicode MS" pitchFamily="34" charset="-128"/>
                <a:cs typeface="Arial Unicode MS" pitchFamily="34" charset="-128"/>
              </a:rPr>
              <a:t>share in </a:t>
            </a:r>
            <a:r>
              <a:rPr lang="en-US" sz="1800" dirty="0">
                <a:latin typeface="+mn-lt"/>
                <a:ea typeface="Arial Unicode MS" pitchFamily="34" charset="-128"/>
                <a:cs typeface="Arial Unicode MS" pitchFamily="34" charset="-128"/>
              </a:rPr>
              <a:t>India for </a:t>
            </a:r>
            <a:r>
              <a:rPr lang="en-US" sz="1800" b="1" dirty="0" smtClean="0">
                <a:latin typeface="+mn-lt"/>
                <a:ea typeface="Arial Unicode MS" pitchFamily="34" charset="-128"/>
                <a:cs typeface="Arial Unicode MS" pitchFamily="34" charset="-128"/>
              </a:rPr>
              <a:t>14 consecutive yrs</a:t>
            </a:r>
            <a:endParaRPr lang="en-US" sz="1800" dirty="0">
              <a:latin typeface="+mn-lt"/>
              <a:ea typeface="Arial Unicode MS" pitchFamily="34" charset="-128"/>
              <a:cs typeface="Arial Unicode MS" pitchFamily="34" charset="-128"/>
            </a:endParaRPr>
          </a:p>
          <a:p>
            <a:pPr marL="228600" indent="-228600">
              <a:spcBef>
                <a:spcPct val="20000"/>
              </a:spcBef>
              <a:spcAft>
                <a:spcPct val="25000"/>
              </a:spcAft>
              <a:buFont typeface="Arial" pitchFamily="34" charset="0"/>
              <a:buChar char="•"/>
              <a:defRPr/>
            </a:pPr>
            <a:r>
              <a:rPr lang="en-US" sz="1800" dirty="0">
                <a:latin typeface="+mn-lt"/>
                <a:ea typeface="Arial Unicode MS" pitchFamily="34" charset="-128"/>
                <a:cs typeface="Arial Unicode MS" pitchFamily="34" charset="-128"/>
              </a:rPr>
              <a:t>Installed base of more </a:t>
            </a:r>
            <a:r>
              <a:rPr lang="en-US" sz="1800" dirty="0" smtClean="0">
                <a:latin typeface="+mn-lt"/>
                <a:ea typeface="Arial Unicode MS" pitchFamily="34" charset="-128"/>
                <a:cs typeface="Arial Unicode MS" pitchFamily="34" charset="-128"/>
              </a:rPr>
              <a:t>nearly </a:t>
            </a:r>
            <a:r>
              <a:rPr lang="en-US" sz="1800" b="1" dirty="0" smtClean="0">
                <a:latin typeface="+mn-lt"/>
                <a:ea typeface="Arial Unicode MS" pitchFamily="34" charset="-128"/>
                <a:cs typeface="Arial Unicode MS" pitchFamily="34" charset="-128"/>
              </a:rPr>
              <a:t>6900 </a:t>
            </a:r>
            <a:r>
              <a:rPr lang="en-US" sz="1800" b="1" dirty="0">
                <a:latin typeface="+mn-lt"/>
                <a:ea typeface="Arial Unicode MS" pitchFamily="34" charset="-128"/>
                <a:cs typeface="Arial Unicode MS" pitchFamily="34" charset="-128"/>
              </a:rPr>
              <a:t>MW</a:t>
            </a:r>
          </a:p>
          <a:p>
            <a:pPr marL="228600" indent="-228600">
              <a:spcBef>
                <a:spcPct val="20000"/>
              </a:spcBef>
              <a:spcAft>
                <a:spcPct val="25000"/>
              </a:spcAft>
              <a:buFont typeface="Arial" pitchFamily="34" charset="0"/>
              <a:buChar char="•"/>
              <a:defRPr/>
            </a:pPr>
            <a:r>
              <a:rPr lang="en-US" sz="1800" dirty="0" smtClean="0">
                <a:latin typeface="+mn-lt"/>
                <a:ea typeface="Arial Unicode MS" pitchFamily="34" charset="-128"/>
                <a:cs typeface="Arial Unicode MS" pitchFamily="34" charset="-128"/>
              </a:rPr>
              <a:t>Four mega </a:t>
            </a:r>
            <a:r>
              <a:rPr lang="en-US" sz="1800" dirty="0">
                <a:latin typeface="+mn-lt"/>
                <a:ea typeface="Arial Unicode MS" pitchFamily="34" charset="-128"/>
                <a:cs typeface="Arial Unicode MS" pitchFamily="34" charset="-128"/>
              </a:rPr>
              <a:t>size </a:t>
            </a:r>
            <a:r>
              <a:rPr lang="en-US" sz="1800" dirty="0" smtClean="0">
                <a:latin typeface="+mn-lt"/>
                <a:ea typeface="Arial Unicode MS" pitchFamily="34" charset="-128"/>
                <a:cs typeface="Arial Unicode MS" pitchFamily="34" charset="-128"/>
              </a:rPr>
              <a:t>wind parks, each in Tamil Nadu, Maharashtra, Gujarat and Rajasthan</a:t>
            </a:r>
            <a:endParaRPr lang="en-US" sz="1800" dirty="0">
              <a:latin typeface="+mn-lt"/>
              <a:ea typeface="Arial Unicode MS" pitchFamily="34" charset="-128"/>
              <a:cs typeface="Arial Unicode MS" pitchFamily="34" charset="-128"/>
            </a:endParaRPr>
          </a:p>
          <a:p>
            <a:pPr marL="228600" indent="-228600">
              <a:spcBef>
                <a:spcPct val="20000"/>
              </a:spcBef>
              <a:spcAft>
                <a:spcPct val="25000"/>
              </a:spcAft>
              <a:buFont typeface="Arial" pitchFamily="34" charset="0"/>
              <a:buChar char="•"/>
              <a:defRPr/>
            </a:pPr>
            <a:r>
              <a:rPr lang="en-US" sz="1800" b="1" dirty="0">
                <a:latin typeface="+mn-lt"/>
                <a:ea typeface="Arial Unicode MS" pitchFamily="34" charset="-128"/>
                <a:cs typeface="Arial Unicode MS" pitchFamily="34" charset="-128"/>
              </a:rPr>
              <a:t>40 wind farms </a:t>
            </a:r>
            <a:r>
              <a:rPr lang="en-US" sz="1800" b="1" dirty="0" smtClean="0">
                <a:latin typeface="+mn-lt"/>
                <a:ea typeface="Arial Unicode MS" pitchFamily="34" charset="-128"/>
                <a:cs typeface="Arial Unicode MS" pitchFamily="34" charset="-128"/>
              </a:rPr>
              <a:t/>
            </a:r>
            <a:br>
              <a:rPr lang="en-US" sz="1800" b="1" dirty="0" smtClean="0">
                <a:latin typeface="+mn-lt"/>
                <a:ea typeface="Arial Unicode MS" pitchFamily="34" charset="-128"/>
                <a:cs typeface="Arial Unicode MS" pitchFamily="34" charset="-128"/>
              </a:rPr>
            </a:br>
            <a:r>
              <a:rPr lang="en-US" sz="1800" dirty="0" smtClean="0">
                <a:latin typeface="+mn-lt"/>
                <a:ea typeface="Arial Unicode MS" pitchFamily="34" charset="-128"/>
                <a:cs typeface="Arial Unicode MS" pitchFamily="34" charset="-128"/>
              </a:rPr>
              <a:t>across </a:t>
            </a:r>
            <a:r>
              <a:rPr lang="en-US" sz="1800" dirty="0">
                <a:latin typeface="+mn-lt"/>
                <a:ea typeface="Arial Unicode MS" pitchFamily="34" charset="-128"/>
                <a:cs typeface="Arial Unicode MS" pitchFamily="34" charset="-128"/>
              </a:rPr>
              <a:t>8 states</a:t>
            </a:r>
          </a:p>
          <a:p>
            <a:pPr marL="228600" indent="-228600">
              <a:spcBef>
                <a:spcPct val="20000"/>
              </a:spcBef>
              <a:spcAft>
                <a:spcPct val="25000"/>
              </a:spcAft>
              <a:buFont typeface="Arial" pitchFamily="34" charset="0"/>
              <a:buChar char="•"/>
              <a:defRPr/>
            </a:pPr>
            <a:r>
              <a:rPr lang="en-US" sz="1800" b="1" dirty="0">
                <a:latin typeface="+mn-lt"/>
                <a:ea typeface="Arial Unicode MS" pitchFamily="34" charset="-128"/>
                <a:cs typeface="Arial Unicode MS" pitchFamily="34" charset="-128"/>
              </a:rPr>
              <a:t>World class manufacturing </a:t>
            </a:r>
            <a:r>
              <a:rPr lang="en-US" sz="1800" dirty="0">
                <a:latin typeface="+mn-lt"/>
                <a:ea typeface="Arial Unicode MS" pitchFamily="34" charset="-128"/>
                <a:cs typeface="Arial Unicode MS" pitchFamily="34" charset="-128"/>
              </a:rPr>
              <a:t>facilities catering to leading world </a:t>
            </a:r>
            <a:r>
              <a:rPr lang="en-US" sz="1800" dirty="0" smtClean="0">
                <a:latin typeface="+mn-lt"/>
                <a:ea typeface="Arial Unicode MS" pitchFamily="34" charset="-128"/>
                <a:cs typeface="Arial Unicode MS" pitchFamily="34" charset="-128"/>
              </a:rPr>
              <a:t>markets</a:t>
            </a:r>
            <a:endParaRPr lang="en-US" sz="1800" dirty="0">
              <a:latin typeface="+mn-lt"/>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4"/>
          <p:cNvSpPr>
            <a:spLocks noGrp="1"/>
          </p:cNvSpPr>
          <p:nvPr>
            <p:ph type="title"/>
          </p:nvPr>
        </p:nvSpPr>
        <p:spPr/>
        <p:txBody>
          <a:bodyPr/>
          <a:lstStyle/>
          <a:p>
            <a:pPr marL="393700"/>
            <a:r>
              <a:rPr lang="en-US" smtClean="0"/>
              <a:t>Suzlon’s key facilities in India</a:t>
            </a:r>
            <a:endParaRPr lang="en-US" sz="1800" i="1" smtClean="0"/>
          </a:p>
        </p:txBody>
      </p:sp>
      <p:sp>
        <p:nvSpPr>
          <p:cNvPr id="30" name="Rounded Rectangle 29"/>
          <p:cNvSpPr/>
          <p:nvPr/>
        </p:nvSpPr>
        <p:spPr>
          <a:xfrm>
            <a:off x="152400" y="1143000"/>
            <a:ext cx="2971800" cy="472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7432" tIns="731520" rIns="27432"/>
          <a:lstStyle/>
          <a:p>
            <a:pPr marL="168275" indent="-168275">
              <a:buFont typeface="Arial" pitchFamily="34" charset="0"/>
              <a:buChar char="•"/>
              <a:defRPr/>
            </a:pPr>
            <a:endParaRPr lang="en-US" sz="1400" dirty="0">
              <a:solidFill>
                <a:schemeClr val="tx1"/>
              </a:solidFill>
            </a:endParaRPr>
          </a:p>
          <a:p>
            <a:pPr marL="168275" indent="-168275">
              <a:buFont typeface="Arial" pitchFamily="34" charset="0"/>
              <a:buChar char="•"/>
              <a:defRPr/>
            </a:pPr>
            <a:endParaRPr lang="en-US" sz="1400" dirty="0">
              <a:solidFill>
                <a:schemeClr val="tx1"/>
              </a:solidFill>
            </a:endParaRPr>
          </a:p>
          <a:p>
            <a:pPr marL="168275" indent="-168275">
              <a:buFont typeface="Arial" pitchFamily="34" charset="0"/>
              <a:buChar char="•"/>
              <a:defRPr/>
            </a:pPr>
            <a:endParaRPr lang="en-US" sz="1400" dirty="0">
              <a:solidFill>
                <a:schemeClr val="tx1"/>
              </a:solidFill>
            </a:endParaRPr>
          </a:p>
          <a:p>
            <a:pPr marL="168275" indent="-168275">
              <a:buFont typeface="Arial" pitchFamily="34" charset="0"/>
              <a:buChar char="•"/>
              <a:defRPr/>
            </a:pPr>
            <a:endParaRPr lang="en-US" sz="1400" dirty="0">
              <a:solidFill>
                <a:schemeClr val="tx1"/>
              </a:solidFill>
            </a:endParaRPr>
          </a:p>
          <a:p>
            <a:pPr marL="168275" indent="-168275">
              <a:buFont typeface="Arial" pitchFamily="34" charset="0"/>
              <a:buChar char="•"/>
              <a:defRPr/>
            </a:pPr>
            <a:endParaRPr lang="en-US" sz="1400" dirty="0">
              <a:solidFill>
                <a:schemeClr val="tx1"/>
              </a:solidFill>
            </a:endParaRPr>
          </a:p>
          <a:p>
            <a:pPr marL="168275" indent="-168275">
              <a:buFont typeface="Arial" pitchFamily="34" charset="0"/>
              <a:buChar char="•"/>
              <a:defRPr/>
            </a:pPr>
            <a:endParaRPr lang="en-US" sz="1400" dirty="0">
              <a:solidFill>
                <a:schemeClr val="tx1"/>
              </a:solidFill>
            </a:endParaRPr>
          </a:p>
          <a:p>
            <a:pPr marL="168275" indent="-168275">
              <a:buFont typeface="Arial" pitchFamily="34" charset="0"/>
              <a:buChar char="•"/>
              <a:defRPr/>
            </a:pPr>
            <a:endParaRPr lang="en-US" sz="1400" dirty="0">
              <a:solidFill>
                <a:schemeClr val="tx1"/>
              </a:solidFill>
            </a:endParaRPr>
          </a:p>
          <a:p>
            <a:pPr marL="168275" indent="-168275">
              <a:buFont typeface="Arial" pitchFamily="34" charset="0"/>
              <a:buChar char="•"/>
              <a:defRPr/>
            </a:pPr>
            <a:endParaRPr lang="en-US" sz="1400" dirty="0">
              <a:solidFill>
                <a:schemeClr val="tx1"/>
              </a:solidFill>
            </a:endParaRPr>
          </a:p>
          <a:p>
            <a:pPr marL="168275" indent="-168275">
              <a:buFont typeface="Arial" pitchFamily="34" charset="0"/>
              <a:buChar char="•"/>
              <a:defRPr/>
            </a:pPr>
            <a:endParaRPr lang="en-US" sz="1400" dirty="0">
              <a:solidFill>
                <a:schemeClr val="tx1"/>
              </a:solidFill>
            </a:endParaRPr>
          </a:p>
          <a:p>
            <a:pPr marL="168275" indent="-168275">
              <a:buFont typeface="Arial" pitchFamily="34" charset="0"/>
              <a:buChar char="•"/>
              <a:defRPr/>
            </a:pPr>
            <a:endParaRPr lang="en-US" sz="1400" dirty="0">
              <a:solidFill>
                <a:schemeClr val="tx1"/>
              </a:solidFill>
            </a:endParaRPr>
          </a:p>
          <a:p>
            <a:pPr marL="168275" indent="-168275">
              <a:buFont typeface="Arial" pitchFamily="34" charset="0"/>
              <a:buChar char="•"/>
              <a:defRPr/>
            </a:pPr>
            <a:endParaRPr lang="en-US" sz="1400" dirty="0">
              <a:solidFill>
                <a:schemeClr val="tx1"/>
              </a:solidFill>
            </a:endParaRPr>
          </a:p>
          <a:p>
            <a:pPr marL="168275" indent="-168275">
              <a:buFont typeface="Arial" pitchFamily="34" charset="0"/>
              <a:buChar char="•"/>
              <a:defRPr/>
            </a:pPr>
            <a:r>
              <a:rPr lang="en-US" sz="1400" dirty="0">
                <a:solidFill>
                  <a:schemeClr val="tx1"/>
                </a:solidFill>
              </a:rPr>
              <a:t>Manufacturing capacity of 3500 MW in India </a:t>
            </a:r>
          </a:p>
          <a:p>
            <a:pPr marL="168275" indent="-168275">
              <a:buFont typeface="Arial" pitchFamily="34" charset="0"/>
              <a:buChar char="•"/>
              <a:defRPr/>
            </a:pPr>
            <a:r>
              <a:rPr lang="en-US" sz="1400" dirty="0">
                <a:solidFill>
                  <a:schemeClr val="tx1"/>
                </a:solidFill>
              </a:rPr>
              <a:t>Three fully integrated facilities at Pondicherry , Daman &amp; </a:t>
            </a:r>
            <a:r>
              <a:rPr lang="en-US" sz="1400" dirty="0" err="1">
                <a:solidFill>
                  <a:schemeClr val="tx1"/>
                </a:solidFill>
              </a:rPr>
              <a:t>Pudubidri</a:t>
            </a:r>
            <a:r>
              <a:rPr lang="en-US" sz="1400" dirty="0">
                <a:solidFill>
                  <a:schemeClr val="tx1"/>
                </a:solidFill>
              </a:rPr>
              <a:t> for manufacturing of nacelle, hub, rotor blades and WTG assembly</a:t>
            </a:r>
          </a:p>
          <a:p>
            <a:pPr algn="ctr">
              <a:defRPr/>
            </a:pPr>
            <a:endParaRPr lang="en-US" sz="1800" b="1" dirty="0">
              <a:solidFill>
                <a:schemeClr val="tx1"/>
              </a:solidFill>
            </a:endParaRPr>
          </a:p>
        </p:txBody>
      </p:sp>
      <p:sp>
        <p:nvSpPr>
          <p:cNvPr id="44" name="Rounded Rectangle 43"/>
          <p:cNvSpPr/>
          <p:nvPr/>
        </p:nvSpPr>
        <p:spPr>
          <a:xfrm>
            <a:off x="3200400" y="1143000"/>
            <a:ext cx="2819400" cy="5334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 tIns="731520" rIns="27432"/>
          <a:lstStyle/>
          <a:p>
            <a:pPr marL="168275" indent="-168275">
              <a:buFont typeface="Arial" pitchFamily="34" charset="0"/>
              <a:buChar char="•"/>
              <a:defRPr/>
            </a:pPr>
            <a:endParaRPr lang="en-US" sz="1400" dirty="0">
              <a:solidFill>
                <a:schemeClr val="tx1"/>
              </a:solidFill>
            </a:endParaRPr>
          </a:p>
          <a:p>
            <a:pPr marL="168275" indent="-168275">
              <a:buFont typeface="Arial" pitchFamily="34" charset="0"/>
              <a:buChar char="•"/>
              <a:defRPr/>
            </a:pPr>
            <a:endParaRPr lang="en-US" sz="1400" dirty="0">
              <a:solidFill>
                <a:schemeClr val="tx1"/>
              </a:solidFill>
            </a:endParaRPr>
          </a:p>
          <a:p>
            <a:pPr marL="168275" indent="-168275">
              <a:buFont typeface="Arial" pitchFamily="34" charset="0"/>
              <a:buChar char="•"/>
              <a:defRPr/>
            </a:pPr>
            <a:endParaRPr lang="en-US" sz="1400" dirty="0">
              <a:solidFill>
                <a:schemeClr val="tx1"/>
              </a:solidFill>
            </a:endParaRPr>
          </a:p>
          <a:p>
            <a:pPr marL="168275" indent="-168275">
              <a:buFont typeface="Arial" pitchFamily="34" charset="0"/>
              <a:buChar char="•"/>
              <a:defRPr/>
            </a:pPr>
            <a:endParaRPr lang="en-US" sz="1400" dirty="0">
              <a:solidFill>
                <a:schemeClr val="tx1"/>
              </a:solidFill>
            </a:endParaRPr>
          </a:p>
          <a:p>
            <a:pPr marL="168275" indent="-168275">
              <a:buFont typeface="Arial" pitchFamily="34" charset="0"/>
              <a:buChar char="•"/>
              <a:defRPr/>
            </a:pPr>
            <a:endParaRPr lang="en-US" sz="1400" dirty="0">
              <a:solidFill>
                <a:schemeClr val="tx1"/>
              </a:solidFill>
            </a:endParaRPr>
          </a:p>
          <a:p>
            <a:pPr marL="168275" indent="-168275">
              <a:buFont typeface="Arial" pitchFamily="34" charset="0"/>
              <a:buChar char="•"/>
              <a:defRPr/>
            </a:pPr>
            <a:endParaRPr lang="en-US" sz="1400" dirty="0">
              <a:solidFill>
                <a:schemeClr val="tx1"/>
              </a:solidFill>
            </a:endParaRPr>
          </a:p>
          <a:p>
            <a:pPr marL="168275" indent="-168275">
              <a:buFont typeface="Arial" pitchFamily="34" charset="0"/>
              <a:buChar char="•"/>
              <a:defRPr/>
            </a:pPr>
            <a:endParaRPr lang="en-US" sz="1400" dirty="0">
              <a:solidFill>
                <a:schemeClr val="tx1"/>
              </a:solidFill>
            </a:endParaRPr>
          </a:p>
          <a:p>
            <a:pPr marL="168275" indent="-168275">
              <a:buFont typeface="Arial" pitchFamily="34" charset="0"/>
              <a:buChar char="•"/>
              <a:defRPr/>
            </a:pPr>
            <a:endParaRPr lang="en-US" sz="1400" dirty="0">
              <a:solidFill>
                <a:schemeClr val="tx1"/>
              </a:solidFill>
            </a:endParaRPr>
          </a:p>
          <a:p>
            <a:pPr marL="168275" indent="-168275">
              <a:buFont typeface="Arial" pitchFamily="34" charset="0"/>
              <a:buChar char="•"/>
              <a:defRPr/>
            </a:pPr>
            <a:endParaRPr lang="en-US" sz="1400" dirty="0">
              <a:solidFill>
                <a:schemeClr val="tx1"/>
              </a:solidFill>
            </a:endParaRPr>
          </a:p>
          <a:p>
            <a:pPr marL="168275" indent="-168275">
              <a:buFont typeface="Arial" pitchFamily="34" charset="0"/>
              <a:buChar char="•"/>
              <a:defRPr/>
            </a:pPr>
            <a:endParaRPr lang="en-US" sz="1400" dirty="0">
              <a:solidFill>
                <a:schemeClr val="tx1"/>
              </a:solidFill>
            </a:endParaRPr>
          </a:p>
          <a:p>
            <a:pPr marL="168275" indent="-168275">
              <a:buFont typeface="Arial" pitchFamily="34" charset="0"/>
              <a:buChar char="•"/>
              <a:defRPr/>
            </a:pPr>
            <a:endParaRPr lang="en-US" sz="1400" dirty="0">
              <a:solidFill>
                <a:schemeClr val="tx1"/>
              </a:solidFill>
            </a:endParaRPr>
          </a:p>
          <a:p>
            <a:pPr marL="168275" indent="-168275">
              <a:buFont typeface="Arial" pitchFamily="34" charset="0"/>
              <a:buChar char="•"/>
              <a:defRPr/>
            </a:pPr>
            <a:r>
              <a:rPr lang="en-US" sz="1400" dirty="0">
                <a:solidFill>
                  <a:schemeClr val="tx1"/>
                </a:solidFill>
              </a:rPr>
              <a:t>Suzlon’s own blade testing center at Vadodara in India is most modern and only the 2nd such facility globally capable of dynamic testing with loads applied in 2-directions (edgewise and flap wise) simulating on-site conditions</a:t>
            </a:r>
          </a:p>
          <a:p>
            <a:pPr algn="ctr">
              <a:defRPr/>
            </a:pPr>
            <a:endParaRPr lang="en-US" sz="1800" b="1" dirty="0">
              <a:solidFill>
                <a:schemeClr val="tx1"/>
              </a:solidFill>
            </a:endParaRPr>
          </a:p>
        </p:txBody>
      </p:sp>
      <p:sp>
        <p:nvSpPr>
          <p:cNvPr id="45" name="Rounded Rectangle 44"/>
          <p:cNvSpPr/>
          <p:nvPr/>
        </p:nvSpPr>
        <p:spPr>
          <a:xfrm>
            <a:off x="6096000" y="1143000"/>
            <a:ext cx="2819400" cy="4572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7432" tIns="731520" rIns="0"/>
          <a:lstStyle/>
          <a:p>
            <a:pPr marL="168275" indent="-168275">
              <a:buFont typeface="Arial" pitchFamily="34" charset="0"/>
              <a:buChar char="•"/>
              <a:defRPr/>
            </a:pPr>
            <a:endParaRPr lang="en-US" sz="1400" dirty="0">
              <a:solidFill>
                <a:schemeClr val="tx1"/>
              </a:solidFill>
            </a:endParaRPr>
          </a:p>
          <a:p>
            <a:pPr marL="168275" indent="-168275">
              <a:buFont typeface="Arial" pitchFamily="34" charset="0"/>
              <a:buChar char="•"/>
              <a:defRPr/>
            </a:pPr>
            <a:endParaRPr lang="en-US" sz="1400" dirty="0">
              <a:solidFill>
                <a:schemeClr val="tx1"/>
              </a:solidFill>
            </a:endParaRPr>
          </a:p>
          <a:p>
            <a:pPr marL="168275" indent="-168275">
              <a:buFont typeface="Arial" pitchFamily="34" charset="0"/>
              <a:buChar char="•"/>
              <a:defRPr/>
            </a:pPr>
            <a:endParaRPr lang="en-US" sz="1400" dirty="0">
              <a:solidFill>
                <a:schemeClr val="tx1"/>
              </a:solidFill>
            </a:endParaRPr>
          </a:p>
          <a:p>
            <a:pPr marL="168275" indent="-168275">
              <a:buFont typeface="Arial" pitchFamily="34" charset="0"/>
              <a:buChar char="•"/>
              <a:defRPr/>
            </a:pPr>
            <a:endParaRPr lang="en-US" sz="1400" dirty="0">
              <a:solidFill>
                <a:schemeClr val="tx1"/>
              </a:solidFill>
            </a:endParaRPr>
          </a:p>
          <a:p>
            <a:pPr marL="168275" indent="-168275">
              <a:buFont typeface="Arial" pitchFamily="34" charset="0"/>
              <a:buChar char="•"/>
              <a:defRPr/>
            </a:pPr>
            <a:endParaRPr lang="en-US" sz="1400" dirty="0">
              <a:solidFill>
                <a:schemeClr val="tx1"/>
              </a:solidFill>
            </a:endParaRPr>
          </a:p>
          <a:p>
            <a:pPr marL="168275" indent="-168275">
              <a:buFont typeface="Arial" pitchFamily="34" charset="0"/>
              <a:buChar char="•"/>
              <a:defRPr/>
            </a:pPr>
            <a:endParaRPr lang="en-US" sz="1400" dirty="0">
              <a:solidFill>
                <a:schemeClr val="tx1"/>
              </a:solidFill>
            </a:endParaRPr>
          </a:p>
          <a:p>
            <a:pPr marL="168275" indent="-168275">
              <a:buFont typeface="Arial" pitchFamily="34" charset="0"/>
              <a:buChar char="•"/>
              <a:defRPr/>
            </a:pPr>
            <a:endParaRPr lang="en-US" sz="1400" dirty="0">
              <a:solidFill>
                <a:schemeClr val="tx1"/>
              </a:solidFill>
            </a:endParaRPr>
          </a:p>
          <a:p>
            <a:pPr marL="168275" indent="-168275">
              <a:buFont typeface="Arial" pitchFamily="34" charset="0"/>
              <a:buChar char="•"/>
              <a:defRPr/>
            </a:pPr>
            <a:endParaRPr lang="en-US" sz="1400" dirty="0">
              <a:solidFill>
                <a:schemeClr val="tx1"/>
              </a:solidFill>
            </a:endParaRPr>
          </a:p>
          <a:p>
            <a:pPr marL="168275" indent="-168275">
              <a:buFont typeface="Arial" pitchFamily="34" charset="0"/>
              <a:buChar char="•"/>
              <a:defRPr/>
            </a:pPr>
            <a:endParaRPr lang="en-US" sz="1400" dirty="0">
              <a:solidFill>
                <a:schemeClr val="tx1"/>
              </a:solidFill>
            </a:endParaRPr>
          </a:p>
          <a:p>
            <a:pPr marL="168275" indent="-168275">
              <a:buFont typeface="Arial" pitchFamily="34" charset="0"/>
              <a:buChar char="•"/>
              <a:defRPr/>
            </a:pPr>
            <a:endParaRPr lang="en-US" sz="1400" dirty="0">
              <a:solidFill>
                <a:schemeClr val="tx1"/>
              </a:solidFill>
            </a:endParaRPr>
          </a:p>
          <a:p>
            <a:pPr marL="168275" indent="-168275">
              <a:buFont typeface="Arial" pitchFamily="34" charset="0"/>
              <a:buChar char="•"/>
              <a:defRPr/>
            </a:pPr>
            <a:endParaRPr lang="en-US" sz="1400" dirty="0">
              <a:solidFill>
                <a:schemeClr val="tx1"/>
              </a:solidFill>
            </a:endParaRPr>
          </a:p>
          <a:p>
            <a:pPr marL="168275" indent="-168275">
              <a:buFont typeface="Arial" pitchFamily="34" charset="0"/>
              <a:buChar char="•"/>
              <a:defRPr/>
            </a:pPr>
            <a:r>
              <a:rPr lang="en-US" sz="1400" dirty="0">
                <a:solidFill>
                  <a:schemeClr val="tx1"/>
                </a:solidFill>
              </a:rPr>
              <a:t>Global HQ at Pune India, </a:t>
            </a:r>
            <a:br>
              <a:rPr lang="en-US" sz="1400" dirty="0">
                <a:solidFill>
                  <a:schemeClr val="tx1"/>
                </a:solidFill>
              </a:rPr>
            </a:br>
            <a:r>
              <a:rPr lang="en-US" sz="1400" dirty="0">
                <a:solidFill>
                  <a:schemeClr val="tx1"/>
                </a:solidFill>
              </a:rPr>
              <a:t>an environment friendly </a:t>
            </a:r>
            <a:br>
              <a:rPr lang="en-US" sz="1400" dirty="0">
                <a:solidFill>
                  <a:schemeClr val="tx1"/>
                </a:solidFill>
              </a:rPr>
            </a:br>
            <a:r>
              <a:rPr lang="en-US" sz="1400" dirty="0">
                <a:solidFill>
                  <a:schemeClr val="tx1"/>
                </a:solidFill>
              </a:rPr>
              <a:t>LEED Platinum rated GREEN BUILDING complex which is 100% powered by renewable energy</a:t>
            </a:r>
          </a:p>
        </p:txBody>
      </p:sp>
      <p:sp>
        <p:nvSpPr>
          <p:cNvPr id="47" name="Rounded Rectangle 46"/>
          <p:cNvSpPr/>
          <p:nvPr/>
        </p:nvSpPr>
        <p:spPr>
          <a:xfrm>
            <a:off x="152400" y="1143000"/>
            <a:ext cx="2971800" cy="4572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bg1"/>
                </a:solidFill>
              </a:rPr>
              <a:t>Manufacturing </a:t>
            </a:r>
          </a:p>
        </p:txBody>
      </p:sp>
      <p:sp>
        <p:nvSpPr>
          <p:cNvPr id="48" name="Rounded Rectangle 47"/>
          <p:cNvSpPr/>
          <p:nvPr/>
        </p:nvSpPr>
        <p:spPr>
          <a:xfrm>
            <a:off x="3200400" y="1143000"/>
            <a:ext cx="2819400" cy="4572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bg1"/>
                </a:solidFill>
              </a:rPr>
              <a:t>Testing &amp; Development</a:t>
            </a:r>
          </a:p>
        </p:txBody>
      </p:sp>
      <p:sp>
        <p:nvSpPr>
          <p:cNvPr id="49" name="Rounded Rectangle 48"/>
          <p:cNvSpPr/>
          <p:nvPr/>
        </p:nvSpPr>
        <p:spPr>
          <a:xfrm>
            <a:off x="6096000" y="1143000"/>
            <a:ext cx="2819400" cy="4572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bg1"/>
                </a:solidFill>
              </a:rPr>
              <a:t>Global HQ</a:t>
            </a:r>
          </a:p>
        </p:txBody>
      </p:sp>
      <p:pic>
        <p:nvPicPr>
          <p:cNvPr id="31753" name="Picture 55" descr="Dsc_2429.jpg"/>
          <p:cNvPicPr>
            <a:picLocks noChangeAspect="1"/>
          </p:cNvPicPr>
          <p:nvPr/>
        </p:nvPicPr>
        <p:blipFill>
          <a:blip r:embed="rId2" cstate="print"/>
          <a:srcRect l="5540" r="8577"/>
          <a:stretch>
            <a:fillRect/>
          </a:stretch>
        </p:blipFill>
        <p:spPr bwMode="auto">
          <a:xfrm>
            <a:off x="228600" y="1676400"/>
            <a:ext cx="2819400"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1754" name="Picture 10"/>
          <p:cNvPicPr>
            <a:picLocks noChangeAspect="1" noChangeArrowheads="1"/>
          </p:cNvPicPr>
          <p:nvPr/>
        </p:nvPicPr>
        <p:blipFill>
          <a:blip r:embed="rId3" cstate="print"/>
          <a:srcRect r="51515"/>
          <a:stretch>
            <a:fillRect/>
          </a:stretch>
        </p:blipFill>
        <p:spPr bwMode="auto">
          <a:xfrm>
            <a:off x="3276600" y="1676400"/>
            <a:ext cx="2667000"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Content Placeholder 6" descr="39SuzlonOneEarth_image3.jpg"/>
          <p:cNvPicPr>
            <a:picLocks noChangeAspect="1"/>
          </p:cNvPicPr>
          <p:nvPr/>
        </p:nvPicPr>
        <p:blipFill>
          <a:blip r:embed="rId4" cstate="print"/>
          <a:srcRect r="28313"/>
          <a:stretch>
            <a:fillRect/>
          </a:stretch>
        </p:blipFill>
        <p:spPr>
          <a:xfrm>
            <a:off x="6172199" y="1676400"/>
            <a:ext cx="2625969"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p:cNvSpPr/>
          <p:nvPr/>
        </p:nvSpPr>
        <p:spPr>
          <a:xfrm>
            <a:off x="152400" y="4114800"/>
            <a:ext cx="5410200" cy="2133600"/>
          </a:xfrm>
          <a:prstGeom prst="ellipse">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2" name="Oval 41"/>
          <p:cNvSpPr/>
          <p:nvPr/>
        </p:nvSpPr>
        <p:spPr>
          <a:xfrm>
            <a:off x="457200" y="4953000"/>
            <a:ext cx="1676400" cy="914400"/>
          </a:xfrm>
          <a:prstGeom prst="ellipse">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4818" name="Picture 33" descr="schema_txmn.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4876800" y="1447800"/>
            <a:ext cx="3427413" cy="3505200"/>
          </a:xfrm>
          <a:prstGeom prst="rect">
            <a:avLst/>
          </a:prstGeom>
          <a:noFill/>
          <a:ln w="9525">
            <a:noFill/>
            <a:miter lim="800000"/>
            <a:headEnd/>
            <a:tailEnd/>
          </a:ln>
        </p:spPr>
      </p:pic>
      <p:sp>
        <p:nvSpPr>
          <p:cNvPr id="85" name="Rectangle 84"/>
          <p:cNvSpPr/>
          <p:nvPr/>
        </p:nvSpPr>
        <p:spPr>
          <a:xfrm>
            <a:off x="4800600" y="5410200"/>
            <a:ext cx="4343400" cy="327025"/>
          </a:xfrm>
          <a:prstGeom prst="rect">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44"/>
          <p:cNvSpPr/>
          <p:nvPr/>
        </p:nvSpPr>
        <p:spPr>
          <a:xfrm rot="20304447">
            <a:off x="4178300" y="4943475"/>
            <a:ext cx="2079625" cy="327025"/>
          </a:xfrm>
          <a:prstGeom prst="rect">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50"/>
          <p:cNvGrpSpPr>
            <a:grpSpLocks/>
          </p:cNvGrpSpPr>
          <p:nvPr/>
        </p:nvGrpSpPr>
        <p:grpSpPr bwMode="auto">
          <a:xfrm>
            <a:off x="1981200" y="2971800"/>
            <a:ext cx="1676400" cy="2590800"/>
            <a:chOff x="1981200" y="3276600"/>
            <a:chExt cx="1676400" cy="2590800"/>
          </a:xfrm>
        </p:grpSpPr>
        <p:sp>
          <p:nvSpPr>
            <p:cNvPr id="27" name="Rectangle 26"/>
            <p:cNvSpPr/>
            <p:nvPr/>
          </p:nvSpPr>
          <p:spPr>
            <a:xfrm>
              <a:off x="2667000" y="3505200"/>
              <a:ext cx="46038" cy="2362200"/>
            </a:xfrm>
            <a:prstGeom prst="rec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42"/>
            <p:cNvGrpSpPr>
              <a:grpSpLocks/>
            </p:cNvGrpSpPr>
            <p:nvPr/>
          </p:nvGrpSpPr>
          <p:grpSpPr bwMode="auto">
            <a:xfrm>
              <a:off x="1981200" y="3276600"/>
              <a:ext cx="1676400" cy="762000"/>
              <a:chOff x="1981200" y="3276600"/>
              <a:chExt cx="1676400" cy="762000"/>
            </a:xfrm>
          </p:grpSpPr>
          <p:sp>
            <p:nvSpPr>
              <p:cNvPr id="29" name="Double Wave 28"/>
              <p:cNvSpPr/>
              <p:nvPr/>
            </p:nvSpPr>
            <p:spPr>
              <a:xfrm>
                <a:off x="1981200" y="3581400"/>
                <a:ext cx="609600" cy="228600"/>
              </a:xfrm>
              <a:prstGeom prst="doubleWave">
                <a:avLst>
                  <a:gd name="adj1" fmla="val 12500"/>
                  <a:gd name="adj2" fmla="val -737"/>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Double Wave 29"/>
              <p:cNvSpPr/>
              <p:nvPr/>
            </p:nvSpPr>
            <p:spPr>
              <a:xfrm>
                <a:off x="2362200" y="3276600"/>
                <a:ext cx="609600" cy="228600"/>
              </a:xfrm>
              <a:prstGeom prst="doubleWave">
                <a:avLst>
                  <a:gd name="adj1" fmla="val 12500"/>
                  <a:gd name="adj2" fmla="val -737"/>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Double Wave 30"/>
              <p:cNvSpPr/>
              <p:nvPr/>
            </p:nvSpPr>
            <p:spPr>
              <a:xfrm>
                <a:off x="2743200" y="3505200"/>
                <a:ext cx="609600" cy="228600"/>
              </a:xfrm>
              <a:prstGeom prst="doubleWave">
                <a:avLst>
                  <a:gd name="adj1" fmla="val 12500"/>
                  <a:gd name="adj2" fmla="val -737"/>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Double Wave 31"/>
              <p:cNvSpPr/>
              <p:nvPr/>
            </p:nvSpPr>
            <p:spPr>
              <a:xfrm>
                <a:off x="2362200" y="3810000"/>
                <a:ext cx="609600" cy="228600"/>
              </a:xfrm>
              <a:prstGeom prst="doubleWave">
                <a:avLst>
                  <a:gd name="adj1" fmla="val 12500"/>
                  <a:gd name="adj2" fmla="val -737"/>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Double Wave 32"/>
              <p:cNvSpPr/>
              <p:nvPr/>
            </p:nvSpPr>
            <p:spPr>
              <a:xfrm>
                <a:off x="3048000" y="3733800"/>
                <a:ext cx="609600" cy="228600"/>
              </a:xfrm>
              <a:prstGeom prst="doubleWave">
                <a:avLst>
                  <a:gd name="adj1" fmla="val 12500"/>
                  <a:gd name="adj2" fmla="val -737"/>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4" name="Group 51"/>
          <p:cNvGrpSpPr>
            <a:grpSpLocks/>
          </p:cNvGrpSpPr>
          <p:nvPr/>
        </p:nvGrpSpPr>
        <p:grpSpPr bwMode="auto">
          <a:xfrm>
            <a:off x="5791200" y="3352800"/>
            <a:ext cx="1066800" cy="1371600"/>
            <a:chOff x="5715000" y="3886200"/>
            <a:chExt cx="1066800" cy="1371600"/>
          </a:xfrm>
        </p:grpSpPr>
        <p:sp>
          <p:nvSpPr>
            <p:cNvPr id="35" name="Rectangle 34"/>
            <p:cNvSpPr/>
            <p:nvPr/>
          </p:nvSpPr>
          <p:spPr>
            <a:xfrm>
              <a:off x="5715000" y="4572000"/>
              <a:ext cx="6858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8" name="Curved Connector 37"/>
            <p:cNvCxnSpPr/>
            <p:nvPr/>
          </p:nvCxnSpPr>
          <p:spPr>
            <a:xfrm rot="5400000" flipH="1" flipV="1">
              <a:off x="5943600" y="3886200"/>
              <a:ext cx="838200" cy="838200"/>
            </a:xfrm>
            <a:prstGeom prst="curvedConnector3">
              <a:avLst>
                <a:gd name="adj1" fmla="val 5774"/>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4832" name="Picture 50" descr="wtg.jp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152400" y="1752600"/>
            <a:ext cx="1676400" cy="3703638"/>
          </a:xfrm>
          <a:prstGeom prst="rect">
            <a:avLst/>
          </a:prstGeom>
          <a:noFill/>
          <a:ln w="9525">
            <a:noFill/>
            <a:miter lim="800000"/>
            <a:headEnd/>
            <a:tailEnd/>
          </a:ln>
        </p:spPr>
      </p:pic>
      <p:sp>
        <p:nvSpPr>
          <p:cNvPr id="46" name="Can 45"/>
          <p:cNvSpPr/>
          <p:nvPr/>
        </p:nvSpPr>
        <p:spPr>
          <a:xfrm>
            <a:off x="914400" y="5410200"/>
            <a:ext cx="381000" cy="228600"/>
          </a:xfrm>
          <a:prstGeom prst="can">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49"/>
          <p:cNvGrpSpPr>
            <a:grpSpLocks/>
          </p:cNvGrpSpPr>
          <p:nvPr/>
        </p:nvGrpSpPr>
        <p:grpSpPr bwMode="auto">
          <a:xfrm>
            <a:off x="1371600" y="2432050"/>
            <a:ext cx="4419600" cy="3130550"/>
            <a:chOff x="1371600" y="2736850"/>
            <a:chExt cx="4419600" cy="3130550"/>
          </a:xfrm>
        </p:grpSpPr>
        <p:sp>
          <p:nvSpPr>
            <p:cNvPr id="94" name="Arc 93"/>
            <p:cNvSpPr/>
            <p:nvPr/>
          </p:nvSpPr>
          <p:spPr>
            <a:xfrm rot="6166386">
              <a:off x="1625601" y="3081337"/>
              <a:ext cx="2209800" cy="1844675"/>
            </a:xfrm>
            <a:prstGeom prst="arc">
              <a:avLst>
                <a:gd name="adj1" fmla="val 19000848"/>
                <a:gd name="adj2" fmla="val 115080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4" name="Rectangle 53"/>
            <p:cNvSpPr/>
            <p:nvPr/>
          </p:nvSpPr>
          <p:spPr>
            <a:xfrm>
              <a:off x="1371600" y="5448300"/>
              <a:ext cx="342900" cy="419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5" name="Curved Connector 54"/>
            <p:cNvCxnSpPr/>
            <p:nvPr/>
          </p:nvCxnSpPr>
          <p:spPr>
            <a:xfrm rot="5400000" flipH="1" flipV="1">
              <a:off x="1562100" y="4914900"/>
              <a:ext cx="609600" cy="533400"/>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74"/>
            <p:cNvGrpSpPr>
              <a:grpSpLocks/>
            </p:cNvGrpSpPr>
            <p:nvPr/>
          </p:nvGrpSpPr>
          <p:grpSpPr bwMode="auto">
            <a:xfrm>
              <a:off x="1981200" y="4724400"/>
              <a:ext cx="304800" cy="914400"/>
              <a:chOff x="1981200" y="4724400"/>
              <a:chExt cx="304800" cy="914400"/>
            </a:xfrm>
          </p:grpSpPr>
          <p:sp>
            <p:nvSpPr>
              <p:cNvPr id="71" name="Rectangle 70"/>
              <p:cNvSpPr/>
              <p:nvPr/>
            </p:nvSpPr>
            <p:spPr>
              <a:xfrm flipH="1">
                <a:off x="2133600" y="4724400"/>
                <a:ext cx="46038" cy="914400"/>
              </a:xfrm>
              <a:prstGeom prst="rec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4" name="Straight Connector 73"/>
              <p:cNvCxnSpPr/>
              <p:nvPr/>
            </p:nvCxnSpPr>
            <p:spPr>
              <a:xfrm flipV="1">
                <a:off x="1981200" y="4800600"/>
                <a:ext cx="304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75"/>
            <p:cNvGrpSpPr>
              <a:grpSpLocks/>
            </p:cNvGrpSpPr>
            <p:nvPr/>
          </p:nvGrpSpPr>
          <p:grpSpPr bwMode="auto">
            <a:xfrm>
              <a:off x="3048000" y="4724400"/>
              <a:ext cx="304800" cy="914400"/>
              <a:chOff x="1981200" y="4724400"/>
              <a:chExt cx="304800" cy="914400"/>
            </a:xfrm>
          </p:grpSpPr>
          <p:sp>
            <p:nvSpPr>
              <p:cNvPr id="77" name="Rectangle 76"/>
              <p:cNvSpPr/>
              <p:nvPr/>
            </p:nvSpPr>
            <p:spPr>
              <a:xfrm flipH="1">
                <a:off x="2133600" y="4724400"/>
                <a:ext cx="46038" cy="914400"/>
              </a:xfrm>
              <a:prstGeom prst="rec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8" name="Straight Connector 77"/>
              <p:cNvCxnSpPr/>
              <p:nvPr/>
            </p:nvCxnSpPr>
            <p:spPr>
              <a:xfrm flipV="1">
                <a:off x="1981200" y="4800600"/>
                <a:ext cx="304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78"/>
            <p:cNvGrpSpPr>
              <a:grpSpLocks/>
            </p:cNvGrpSpPr>
            <p:nvPr/>
          </p:nvGrpSpPr>
          <p:grpSpPr bwMode="auto">
            <a:xfrm>
              <a:off x="3962400" y="4724400"/>
              <a:ext cx="304800" cy="914400"/>
              <a:chOff x="1981200" y="4724400"/>
              <a:chExt cx="304800" cy="914400"/>
            </a:xfrm>
          </p:grpSpPr>
          <p:sp>
            <p:nvSpPr>
              <p:cNvPr id="80" name="Rectangle 79"/>
              <p:cNvSpPr/>
              <p:nvPr/>
            </p:nvSpPr>
            <p:spPr>
              <a:xfrm flipH="1">
                <a:off x="2133600" y="4724400"/>
                <a:ext cx="46038" cy="914400"/>
              </a:xfrm>
              <a:prstGeom prst="rec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1" name="Straight Connector 80"/>
              <p:cNvCxnSpPr/>
              <p:nvPr/>
            </p:nvCxnSpPr>
            <p:spPr>
              <a:xfrm flipV="1">
                <a:off x="1981200" y="4800600"/>
                <a:ext cx="304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81"/>
            <p:cNvGrpSpPr>
              <a:grpSpLocks/>
            </p:cNvGrpSpPr>
            <p:nvPr/>
          </p:nvGrpSpPr>
          <p:grpSpPr bwMode="auto">
            <a:xfrm>
              <a:off x="4800600" y="4495800"/>
              <a:ext cx="304800" cy="914400"/>
              <a:chOff x="1981200" y="4724400"/>
              <a:chExt cx="304800" cy="914400"/>
            </a:xfrm>
          </p:grpSpPr>
          <p:sp>
            <p:nvSpPr>
              <p:cNvPr id="83" name="Rectangle 82"/>
              <p:cNvSpPr/>
              <p:nvPr/>
            </p:nvSpPr>
            <p:spPr>
              <a:xfrm flipH="1">
                <a:off x="2133600" y="4724400"/>
                <a:ext cx="46038" cy="914400"/>
              </a:xfrm>
              <a:prstGeom prst="rec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4" name="Straight Connector 83"/>
              <p:cNvCxnSpPr/>
              <p:nvPr/>
            </p:nvCxnSpPr>
            <p:spPr>
              <a:xfrm flipV="1">
                <a:off x="1981200" y="4800600"/>
                <a:ext cx="304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5" name="Arc 94"/>
            <p:cNvSpPr/>
            <p:nvPr/>
          </p:nvSpPr>
          <p:spPr>
            <a:xfrm rot="5842124">
              <a:off x="2583657" y="3066256"/>
              <a:ext cx="2209800" cy="1773237"/>
            </a:xfrm>
            <a:prstGeom prst="arc">
              <a:avLst>
                <a:gd name="adj1" fmla="val 19861358"/>
                <a:gd name="adj2" fmla="val 115080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6" name="Arc 95"/>
            <p:cNvSpPr/>
            <p:nvPr/>
          </p:nvSpPr>
          <p:spPr>
            <a:xfrm rot="5116543">
              <a:off x="3298826" y="2954337"/>
              <a:ext cx="2209800" cy="1774825"/>
            </a:xfrm>
            <a:prstGeom prst="arc">
              <a:avLst>
                <a:gd name="adj1" fmla="val 19861358"/>
                <a:gd name="adj2" fmla="val 115080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97" name="Curved Connector 96"/>
            <p:cNvCxnSpPr>
              <a:stCxn id="96" idx="0"/>
            </p:cNvCxnSpPr>
            <p:nvPr/>
          </p:nvCxnSpPr>
          <p:spPr>
            <a:xfrm flipV="1">
              <a:off x="4981575" y="4572000"/>
              <a:ext cx="809625" cy="134938"/>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103"/>
          <p:cNvGrpSpPr>
            <a:grpSpLocks/>
          </p:cNvGrpSpPr>
          <p:nvPr/>
        </p:nvGrpSpPr>
        <p:grpSpPr bwMode="auto">
          <a:xfrm>
            <a:off x="3581400" y="4800600"/>
            <a:ext cx="2479675" cy="874713"/>
            <a:chOff x="6638544" y="5029200"/>
            <a:chExt cx="2480050" cy="874752"/>
          </a:xfrm>
        </p:grpSpPr>
        <p:sp>
          <p:nvSpPr>
            <p:cNvPr id="103" name="Snip and Round Single Corner Rectangle 102"/>
            <p:cNvSpPr/>
            <p:nvPr/>
          </p:nvSpPr>
          <p:spPr>
            <a:xfrm>
              <a:off x="7391133" y="5029200"/>
              <a:ext cx="1219384" cy="533424"/>
            </a:xfrm>
            <a:prstGeom prst="snipRoundRect">
              <a:avLst>
                <a:gd name="adj1" fmla="val 32883"/>
                <a:gd name="adj2" fmla="val 5000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3813" name="Picture 98" descr="Truck.jpg"/>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a:off x="6638544" y="5249172"/>
              <a:ext cx="2429256" cy="654780"/>
            </a:xfrm>
            <a:prstGeom prst="rect">
              <a:avLst/>
            </a:prstGeom>
            <a:noFill/>
            <a:ln w="9525">
              <a:noFill/>
              <a:miter lim="800000"/>
              <a:headEnd/>
              <a:tailEnd/>
            </a:ln>
          </p:spPr>
        </p:pic>
        <p:pic>
          <p:nvPicPr>
            <p:cNvPr id="33814" name="Picture 99" descr="blade.jpg"/>
            <p:cNvPicPr>
              <a:picLocks noChangeAspect="1"/>
            </p:cNvPicPr>
            <p:nvPr/>
          </p:nvPicPr>
          <p:blipFill>
            <a:blip r:embed="rId7" cstate="print">
              <a:clrChange>
                <a:clrFrom>
                  <a:srgbClr val="FFFFFF"/>
                </a:clrFrom>
                <a:clrTo>
                  <a:srgbClr val="FFFFFF">
                    <a:alpha val="0"/>
                  </a:srgbClr>
                </a:clrTo>
              </a:clrChange>
            </a:blip>
            <a:srcRect/>
            <a:stretch>
              <a:fillRect/>
            </a:stretch>
          </p:blipFill>
          <p:spPr bwMode="auto">
            <a:xfrm>
              <a:off x="7086600" y="5334000"/>
              <a:ext cx="2031994" cy="228600"/>
            </a:xfrm>
            <a:prstGeom prst="rect">
              <a:avLst/>
            </a:prstGeom>
            <a:noFill/>
            <a:ln w="9525">
              <a:noFill/>
              <a:miter lim="800000"/>
              <a:headEnd/>
              <a:tailEnd/>
            </a:ln>
          </p:spPr>
        </p:pic>
        <p:pic>
          <p:nvPicPr>
            <p:cNvPr id="33815" name="Picture 101" descr="tower.jpg"/>
            <p:cNvPicPr>
              <a:picLocks noChangeAspect="1"/>
            </p:cNvPicPr>
            <p:nvPr/>
          </p:nvPicPr>
          <p:blipFill>
            <a:blip r:embed="rId8" cstate="print"/>
            <a:srcRect/>
            <a:stretch>
              <a:fillRect/>
            </a:stretch>
          </p:blipFill>
          <p:spPr bwMode="auto">
            <a:xfrm rot="466881">
              <a:off x="7239000" y="5231692"/>
              <a:ext cx="1245108" cy="247759"/>
            </a:xfrm>
            <a:prstGeom prst="rect">
              <a:avLst/>
            </a:prstGeom>
            <a:noFill/>
            <a:ln w="9525">
              <a:noFill/>
              <a:miter lim="800000"/>
              <a:headEnd/>
              <a:tailEnd/>
            </a:ln>
          </p:spPr>
        </p:pic>
      </p:grpSp>
      <p:sp>
        <p:nvSpPr>
          <p:cNvPr id="47" name="TextBox 46"/>
          <p:cNvSpPr txBox="1">
            <a:spLocks noChangeArrowheads="1"/>
          </p:cNvSpPr>
          <p:nvPr/>
        </p:nvSpPr>
        <p:spPr bwMode="auto">
          <a:xfrm>
            <a:off x="1143000" y="3733800"/>
            <a:ext cx="4828181" cy="400110"/>
          </a:xfrm>
          <a:prstGeom prst="rect">
            <a:avLst/>
          </a:prstGeom>
          <a:noFill/>
          <a:ln w="9525">
            <a:noFill/>
            <a:miter lim="800000"/>
            <a:headEnd/>
            <a:tailEnd/>
          </a:ln>
        </p:spPr>
        <p:txBody>
          <a:bodyPr wrap="none">
            <a:spAutoFit/>
          </a:bodyPr>
          <a:lstStyle/>
          <a:p>
            <a:r>
              <a:rPr lang="en-US">
                <a:latin typeface="+mn-lt"/>
              </a:rPr>
              <a:t>Sourcing the suitable land –bank for project</a:t>
            </a:r>
          </a:p>
        </p:txBody>
      </p:sp>
      <p:sp>
        <p:nvSpPr>
          <p:cNvPr id="48" name="TextBox 47"/>
          <p:cNvSpPr txBox="1">
            <a:spLocks noChangeArrowheads="1"/>
          </p:cNvSpPr>
          <p:nvPr/>
        </p:nvSpPr>
        <p:spPr bwMode="auto">
          <a:xfrm>
            <a:off x="1835053" y="2587625"/>
            <a:ext cx="2987869" cy="707886"/>
          </a:xfrm>
          <a:prstGeom prst="rect">
            <a:avLst/>
          </a:prstGeom>
          <a:noFill/>
          <a:ln w="9525">
            <a:noFill/>
            <a:miter lim="800000"/>
            <a:headEnd/>
            <a:tailEnd/>
          </a:ln>
        </p:spPr>
        <p:txBody>
          <a:bodyPr wrap="none">
            <a:spAutoFit/>
          </a:bodyPr>
          <a:lstStyle/>
          <a:p>
            <a:pPr algn="ctr"/>
            <a:r>
              <a:rPr lang="en-US" dirty="0">
                <a:latin typeface="+mn-lt"/>
              </a:rPr>
              <a:t>Scientific wind study at </a:t>
            </a:r>
          </a:p>
          <a:p>
            <a:pPr algn="ctr"/>
            <a:r>
              <a:rPr lang="en-US" dirty="0">
                <a:latin typeface="+mn-lt"/>
              </a:rPr>
              <a:t>location using a  met-mast</a:t>
            </a:r>
          </a:p>
        </p:txBody>
      </p:sp>
      <p:sp>
        <p:nvSpPr>
          <p:cNvPr id="49" name="TextBox 48"/>
          <p:cNvSpPr txBox="1">
            <a:spLocks noChangeArrowheads="1"/>
          </p:cNvSpPr>
          <p:nvPr/>
        </p:nvSpPr>
        <p:spPr bwMode="auto">
          <a:xfrm>
            <a:off x="6019800" y="1371600"/>
            <a:ext cx="2895600" cy="1631216"/>
          </a:xfrm>
          <a:prstGeom prst="rect">
            <a:avLst/>
          </a:prstGeom>
          <a:noFill/>
          <a:ln w="9525">
            <a:noFill/>
            <a:miter lim="800000"/>
            <a:headEnd/>
            <a:tailEnd/>
          </a:ln>
        </p:spPr>
        <p:txBody>
          <a:bodyPr>
            <a:spAutoFit/>
          </a:bodyPr>
          <a:lstStyle/>
          <a:p>
            <a:r>
              <a:rPr lang="en-US">
                <a:latin typeface="+mn-lt"/>
              </a:rPr>
              <a:t>Ensuring required </a:t>
            </a:r>
            <a:br>
              <a:rPr lang="en-US">
                <a:latin typeface="+mn-lt"/>
              </a:rPr>
            </a:br>
            <a:r>
              <a:rPr lang="en-US">
                <a:latin typeface="+mn-lt"/>
              </a:rPr>
              <a:t>sub-station capacity for  enabling power evacuation to nearby transmission grid</a:t>
            </a:r>
          </a:p>
        </p:txBody>
      </p:sp>
      <p:sp>
        <p:nvSpPr>
          <p:cNvPr id="50" name="TextBox 49"/>
          <p:cNvSpPr txBox="1">
            <a:spLocks noChangeArrowheads="1"/>
          </p:cNvSpPr>
          <p:nvPr/>
        </p:nvSpPr>
        <p:spPr bwMode="auto">
          <a:xfrm>
            <a:off x="5715000" y="4724400"/>
            <a:ext cx="2882969" cy="707886"/>
          </a:xfrm>
          <a:prstGeom prst="rect">
            <a:avLst/>
          </a:prstGeom>
          <a:noFill/>
          <a:ln w="9525">
            <a:noFill/>
            <a:miter lim="800000"/>
            <a:headEnd/>
            <a:tailEnd/>
          </a:ln>
        </p:spPr>
        <p:txBody>
          <a:bodyPr wrap="none">
            <a:spAutoFit/>
          </a:bodyPr>
          <a:lstStyle/>
          <a:p>
            <a:r>
              <a:rPr lang="en-US">
                <a:latin typeface="+mn-lt"/>
              </a:rPr>
              <a:t>Infrastructure &amp; </a:t>
            </a:r>
            <a:br>
              <a:rPr lang="en-US">
                <a:latin typeface="+mn-lt"/>
              </a:rPr>
            </a:br>
            <a:r>
              <a:rPr lang="en-US">
                <a:latin typeface="+mn-lt"/>
              </a:rPr>
              <a:t>access road development</a:t>
            </a:r>
          </a:p>
        </p:txBody>
      </p:sp>
      <p:sp>
        <p:nvSpPr>
          <p:cNvPr id="52" name="TextBox 51"/>
          <p:cNvSpPr txBox="1">
            <a:spLocks noChangeArrowheads="1"/>
          </p:cNvSpPr>
          <p:nvPr/>
        </p:nvSpPr>
        <p:spPr bwMode="auto">
          <a:xfrm>
            <a:off x="4724400" y="5715000"/>
            <a:ext cx="3290773" cy="400110"/>
          </a:xfrm>
          <a:prstGeom prst="rect">
            <a:avLst/>
          </a:prstGeom>
          <a:noFill/>
          <a:ln w="9525">
            <a:noFill/>
            <a:miter lim="800000"/>
            <a:headEnd/>
            <a:tailEnd/>
          </a:ln>
        </p:spPr>
        <p:txBody>
          <a:bodyPr wrap="none">
            <a:spAutoFit/>
          </a:bodyPr>
          <a:lstStyle/>
          <a:p>
            <a:r>
              <a:rPr lang="en-US">
                <a:latin typeface="+mn-lt"/>
              </a:rPr>
              <a:t>Movement of material at site</a:t>
            </a:r>
          </a:p>
        </p:txBody>
      </p:sp>
      <p:sp>
        <p:nvSpPr>
          <p:cNvPr id="53" name="TextBox 52"/>
          <p:cNvSpPr txBox="1">
            <a:spLocks noChangeArrowheads="1"/>
          </p:cNvSpPr>
          <p:nvPr/>
        </p:nvSpPr>
        <p:spPr bwMode="auto">
          <a:xfrm>
            <a:off x="293917" y="5791200"/>
            <a:ext cx="2349040" cy="707886"/>
          </a:xfrm>
          <a:prstGeom prst="rect">
            <a:avLst/>
          </a:prstGeom>
          <a:noFill/>
          <a:ln w="9525">
            <a:noFill/>
            <a:miter lim="800000"/>
            <a:headEnd/>
            <a:tailEnd/>
          </a:ln>
        </p:spPr>
        <p:txBody>
          <a:bodyPr wrap="none">
            <a:spAutoFit/>
          </a:bodyPr>
          <a:lstStyle/>
          <a:p>
            <a:pPr algn="ctr"/>
            <a:r>
              <a:rPr lang="en-US">
                <a:latin typeface="+mn-lt"/>
              </a:rPr>
              <a:t>Turbine erection </a:t>
            </a:r>
          </a:p>
          <a:p>
            <a:pPr algn="ctr"/>
            <a:r>
              <a:rPr lang="en-US">
                <a:latin typeface="+mn-lt"/>
              </a:rPr>
              <a:t>and commissioning  </a:t>
            </a:r>
          </a:p>
        </p:txBody>
      </p:sp>
      <p:sp>
        <p:nvSpPr>
          <p:cNvPr id="33811" name="Title 55"/>
          <p:cNvSpPr>
            <a:spLocks noGrp="1"/>
          </p:cNvSpPr>
          <p:nvPr>
            <p:ph type="title"/>
          </p:nvPr>
        </p:nvSpPr>
        <p:spPr/>
        <p:txBody>
          <a:bodyPr/>
          <a:lstStyle/>
          <a:p>
            <a:r>
              <a:rPr lang="en-US" sz="2800" b="1" dirty="0" smtClean="0">
                <a:solidFill>
                  <a:srgbClr val="008080"/>
                </a:solidFill>
              </a:rPr>
              <a:t>Wind park development process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subTnLst>
                                    <p:set>
                                      <p:cBhvr override="childStyle">
                                        <p:cTn dur="1" fill="hold" display="0" masterRel="nextClick" afterEffect="1"/>
                                        <p:tgtEl>
                                          <p:spTgt spid="47"/>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subTnLst>
                                    <p:set>
                                      <p:cBhvr override="childStyle">
                                        <p:cTn dur="1" fill="hold" display="0" masterRel="nextClick" afterEffect="1"/>
                                        <p:tgtEl>
                                          <p:spTgt spid="4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subTnLst>
                                    <p:set>
                                      <p:cBhvr override="childStyle">
                                        <p:cTn dur="1" fill="hold" display="0" masterRel="nextClick" afterEffect="1"/>
                                        <p:tgtEl>
                                          <p:spTgt spid="49"/>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childTnLst>
                                  <p:subTnLst>
                                    <p:set>
                                      <p:cBhvr override="childStyle">
                                        <p:cTn dur="1" fill="hold" display="0" masterRel="nextClick" afterEffect="1"/>
                                        <p:tgtEl>
                                          <p:spTgt spid="50"/>
                                        </p:tgtEl>
                                        <p:attrNameLst>
                                          <p:attrName>style.visibility</p:attrName>
                                        </p:attrNameLst>
                                      </p:cBhvr>
                                      <p:to>
                                        <p:strVal val="hidden"/>
                                      </p:to>
                                    </p:set>
                                  </p:subTnLst>
                                </p:cTn>
                              </p:par>
                              <p:par>
                                <p:cTn id="35" presetID="1" presetClass="entr" presetSubtype="0" fill="hold" grpId="0" nodeType="withEffect">
                                  <p:stCondLst>
                                    <p:cond delay="0"/>
                                  </p:stCondLst>
                                  <p:childTnLst>
                                    <p:set>
                                      <p:cBhvr>
                                        <p:cTn id="36" dur="1" fill="hold">
                                          <p:stCondLst>
                                            <p:cond delay="0"/>
                                          </p:stCondLst>
                                        </p:cTn>
                                        <p:tgtEl>
                                          <p:spTgt spid="8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childTnLst>
                                  <p:subTnLst>
                                    <p:set>
                                      <p:cBhvr override="childStyle">
                                        <p:cTn dur="1" fill="hold" display="0" masterRel="nextClick" afterEffect="1"/>
                                        <p:tgtEl>
                                          <p:spTgt spid="52"/>
                                        </p:tgtEl>
                                        <p:attrNameLst>
                                          <p:attrName>style.visibility</p:attrName>
                                        </p:attrNameLst>
                                      </p:cBhvr>
                                      <p:to>
                                        <p:strVal val="hidden"/>
                                      </p:to>
                                    </p:set>
                                  </p:subTnLst>
                                </p:cTn>
                              </p:par>
                              <p:par>
                                <p:cTn id="47" presetID="35" presetClass="path" presetSubtype="0" accel="50000" decel="50000" fill="hold" nodeType="withEffect">
                                  <p:stCondLst>
                                    <p:cond delay="0"/>
                                  </p:stCondLst>
                                  <p:childTnLst>
                                    <p:animMotion origin="layout" path="M 0.47274 0.00301 L -0.13559 0.00301 " pathEditMode="relative" rAng="0" ptsTypes="AA">
                                      <p:cBhvr>
                                        <p:cTn id="48" dur="2000" fill="hold"/>
                                        <p:tgtEl>
                                          <p:spTgt spid="10"/>
                                        </p:tgtEl>
                                        <p:attrNameLst>
                                          <p:attrName>ppt_x</p:attrName>
                                          <p:attrName>ppt_y</p:attrName>
                                        </p:attrNameLst>
                                      </p:cBhvr>
                                      <p:rCtr x="-304" y="0"/>
                                    </p:animMotion>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4832"/>
                                        </p:tgtEl>
                                        <p:attrNameLst>
                                          <p:attrName>style.visibility</p:attrName>
                                        </p:attrNameLst>
                                      </p:cBhvr>
                                      <p:to>
                                        <p:strVal val="visible"/>
                                      </p:to>
                                    </p:set>
                                    <p:animEffect transition="in" filter="wipe(down)">
                                      <p:cBhvr>
                                        <p:cTn id="57" dur="3000"/>
                                        <p:tgtEl>
                                          <p:spTgt spid="34832"/>
                                        </p:tgtEl>
                                      </p:cBhvr>
                                    </p:animEffect>
                                  </p:childTnLst>
                                </p:cTn>
                              </p:par>
                              <p:par>
                                <p:cTn id="58" presetID="1" presetClass="entr" presetSubtype="0" fill="hold" grpId="0" nodeType="withEffect">
                                  <p:stCondLst>
                                    <p:cond delay="0"/>
                                  </p:stCondLst>
                                  <p:childTnLst>
                                    <p:set>
                                      <p:cBhvr>
                                        <p:cTn id="59" dur="1" fill="hold">
                                          <p:stCondLst>
                                            <p:cond delay="0"/>
                                          </p:stCondLst>
                                        </p:cTn>
                                        <p:tgtEl>
                                          <p:spTgt spid="53"/>
                                        </p:tgtEl>
                                        <p:attrNameLst>
                                          <p:attrName>style.visibility</p:attrName>
                                        </p:attrNameLst>
                                      </p:cBhvr>
                                      <p:to>
                                        <p:strVal val="visible"/>
                                      </p:to>
                                    </p:set>
                                  </p:childTnLst>
                                  <p:subTnLst>
                                    <p:set>
                                      <p:cBhvr override="childStyle">
                                        <p:cTn dur="1" fill="hold" display="0" masterRel="nextClick" afterEffect="1"/>
                                        <p:tgtEl>
                                          <p:spTgt spid="53"/>
                                        </p:tgtEl>
                                        <p:attrNameLst>
                                          <p:attrName>style.visibility</p:attrName>
                                        </p:attrNameLst>
                                      </p:cBhvr>
                                      <p:to>
                                        <p:strVal val="hidden"/>
                                      </p:to>
                                    </p:set>
                                  </p:subTnLst>
                                </p:cTn>
                              </p:par>
                              <p:par>
                                <p:cTn id="60" presetID="22" presetClass="entr" presetSubtype="8" fill="hold" nodeType="with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wipe(left)">
                                      <p:cBhvr>
                                        <p:cTn id="62"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2" grpId="0" animBg="1"/>
      <p:bldP spid="85" grpId="0" animBg="1"/>
      <p:bldP spid="45" grpId="0" animBg="1"/>
      <p:bldP spid="46" grpId="0" animBg="1"/>
      <p:bldP spid="47" grpId="0"/>
      <p:bldP spid="48" grpId="0"/>
      <p:bldP spid="49" grpId="0"/>
      <p:bldP spid="50" grpId="0"/>
      <p:bldP spid="52" grpId="0"/>
      <p:bldP spid="5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2"/>
          <p:cNvSpPr>
            <a:spLocks noGrp="1"/>
          </p:cNvSpPr>
          <p:nvPr>
            <p:ph type="title"/>
          </p:nvPr>
        </p:nvSpPr>
        <p:spPr/>
        <p:txBody>
          <a:bodyPr/>
          <a:lstStyle/>
          <a:p>
            <a:r>
              <a:rPr lang="en-US" sz="2800" dirty="0" smtClean="0"/>
              <a:t>Project execution &amp; asset management</a:t>
            </a:r>
          </a:p>
        </p:txBody>
      </p:sp>
      <p:pic>
        <p:nvPicPr>
          <p:cNvPr id="34819" name="Picture 32" descr="teamwork.jpg"/>
          <p:cNvPicPr>
            <a:picLocks noChangeAspect="1"/>
          </p:cNvPicPr>
          <p:nvPr/>
        </p:nvPicPr>
        <p:blipFill>
          <a:blip r:embed="rId2" cstate="print"/>
          <a:srcRect/>
          <a:stretch>
            <a:fillRect/>
          </a:stretch>
        </p:blipFill>
        <p:spPr bwMode="auto">
          <a:xfrm>
            <a:off x="2895600" y="2895600"/>
            <a:ext cx="3200400" cy="2057400"/>
          </a:xfrm>
          <a:prstGeom prst="rect">
            <a:avLst/>
          </a:prstGeom>
          <a:noFill/>
          <a:ln w="9525">
            <a:noFill/>
            <a:miter lim="800000"/>
            <a:headEnd/>
            <a:tailEnd/>
          </a:ln>
        </p:spPr>
      </p:pic>
      <p:pic>
        <p:nvPicPr>
          <p:cNvPr id="34820" name="Picture 2" descr=" "/>
          <p:cNvPicPr>
            <a:picLocks noChangeAspect="1" noChangeArrowheads="1"/>
          </p:cNvPicPr>
          <p:nvPr/>
        </p:nvPicPr>
        <p:blipFill>
          <a:blip r:embed="rId3" cstate="print"/>
          <a:srcRect/>
          <a:stretch>
            <a:fillRect/>
          </a:stretch>
        </p:blipFill>
        <p:spPr bwMode="auto">
          <a:xfrm>
            <a:off x="3124200" y="1143000"/>
            <a:ext cx="2819400" cy="1824038"/>
          </a:xfrm>
          <a:prstGeom prst="rect">
            <a:avLst/>
          </a:prstGeom>
          <a:noFill/>
          <a:ln w="63500">
            <a:solidFill>
              <a:srgbClr val="C0C0C0"/>
            </a:solidFill>
            <a:miter lim="800000"/>
            <a:headEnd/>
            <a:tailEnd/>
          </a:ln>
        </p:spPr>
      </p:pic>
      <p:sp>
        <p:nvSpPr>
          <p:cNvPr id="19" name="Rectangle 4"/>
          <p:cNvSpPr>
            <a:spLocks noChangeArrowheads="1"/>
          </p:cNvSpPr>
          <p:nvPr/>
        </p:nvSpPr>
        <p:spPr bwMode="auto">
          <a:xfrm>
            <a:off x="3276600" y="2620963"/>
            <a:ext cx="2471738" cy="277812"/>
          </a:xfrm>
          <a:prstGeom prst="rect">
            <a:avLst/>
          </a:prstGeom>
          <a:solidFill>
            <a:schemeClr val="bg1">
              <a:lumMod val="65000"/>
              <a:alpha val="63922"/>
            </a:schemeClr>
          </a:solidFill>
          <a:ln w="9525" algn="ctr">
            <a:noFill/>
            <a:miter lim="800000"/>
            <a:headEnd/>
            <a:tailEnd/>
          </a:ln>
        </p:spPr>
        <p:txBody>
          <a:bodyPr>
            <a:spAutoFit/>
          </a:bodyPr>
          <a:lstStyle/>
          <a:p>
            <a:pPr algn="ctr">
              <a:defRPr/>
            </a:pPr>
            <a:r>
              <a:rPr kumimoji="1" lang="en-US" sz="1200" dirty="0">
                <a:solidFill>
                  <a:schemeClr val="bg1"/>
                </a:solidFill>
                <a:latin typeface="+mn-lt"/>
              </a:rPr>
              <a:t>Installation &amp; Commissioning</a:t>
            </a:r>
            <a:endParaRPr kumimoji="1" lang="en-US" sz="1200" i="1" dirty="0">
              <a:solidFill>
                <a:schemeClr val="bg1"/>
              </a:solidFill>
              <a:latin typeface="+mn-lt"/>
            </a:endParaRPr>
          </a:p>
        </p:txBody>
      </p:sp>
      <p:pic>
        <p:nvPicPr>
          <p:cNvPr id="34822" name="Picture 15" descr="foundation.jpg"/>
          <p:cNvPicPr>
            <a:picLocks noChangeAspect="1"/>
          </p:cNvPicPr>
          <p:nvPr/>
        </p:nvPicPr>
        <p:blipFill>
          <a:blip r:embed="rId4" cstate="print"/>
          <a:srcRect/>
          <a:stretch>
            <a:fillRect/>
          </a:stretch>
        </p:blipFill>
        <p:spPr bwMode="auto">
          <a:xfrm>
            <a:off x="228600" y="1143000"/>
            <a:ext cx="2720975" cy="1828800"/>
          </a:xfrm>
          <a:prstGeom prst="rect">
            <a:avLst/>
          </a:prstGeom>
          <a:noFill/>
          <a:ln w="63500">
            <a:solidFill>
              <a:srgbClr val="C0C0C0"/>
            </a:solidFill>
            <a:miter lim="800000"/>
            <a:headEnd/>
            <a:tailEnd/>
          </a:ln>
        </p:spPr>
      </p:pic>
      <p:sp>
        <p:nvSpPr>
          <p:cNvPr id="21" name="Rectangle 4"/>
          <p:cNvSpPr>
            <a:spLocks noChangeArrowheads="1"/>
          </p:cNvSpPr>
          <p:nvPr/>
        </p:nvSpPr>
        <p:spPr bwMode="auto">
          <a:xfrm>
            <a:off x="304800" y="2514600"/>
            <a:ext cx="2538413" cy="461963"/>
          </a:xfrm>
          <a:prstGeom prst="rect">
            <a:avLst/>
          </a:prstGeom>
          <a:solidFill>
            <a:schemeClr val="bg1">
              <a:lumMod val="65000"/>
              <a:alpha val="63922"/>
            </a:schemeClr>
          </a:solidFill>
          <a:ln w="9525" algn="ctr">
            <a:noFill/>
            <a:miter lim="800000"/>
            <a:headEnd/>
            <a:tailEnd/>
          </a:ln>
        </p:spPr>
        <p:txBody>
          <a:bodyPr>
            <a:spAutoFit/>
          </a:bodyPr>
          <a:lstStyle/>
          <a:p>
            <a:pPr algn="ctr">
              <a:defRPr/>
            </a:pPr>
            <a:r>
              <a:rPr kumimoji="1" lang="en-US" sz="1200" dirty="0">
                <a:solidFill>
                  <a:schemeClr val="bg1"/>
                </a:solidFill>
                <a:latin typeface="+mn-lt"/>
              </a:rPr>
              <a:t>Site Infrastructure &amp; Civil Foundation</a:t>
            </a:r>
            <a:endParaRPr kumimoji="1" lang="en-US" sz="1200" i="1" dirty="0">
              <a:solidFill>
                <a:schemeClr val="bg1"/>
              </a:solidFill>
              <a:latin typeface="+mn-lt"/>
            </a:endParaRPr>
          </a:p>
        </p:txBody>
      </p:sp>
      <p:pic>
        <p:nvPicPr>
          <p:cNvPr id="34824" name="Picture 17" descr="07122009237.jpg"/>
          <p:cNvPicPr>
            <a:picLocks noChangeAspect="1"/>
          </p:cNvPicPr>
          <p:nvPr/>
        </p:nvPicPr>
        <p:blipFill>
          <a:blip r:embed="rId5" cstate="print"/>
          <a:srcRect/>
          <a:stretch>
            <a:fillRect/>
          </a:stretch>
        </p:blipFill>
        <p:spPr bwMode="auto">
          <a:xfrm>
            <a:off x="6096000" y="1143000"/>
            <a:ext cx="2743200" cy="1828800"/>
          </a:xfrm>
          <a:prstGeom prst="rect">
            <a:avLst/>
          </a:prstGeom>
          <a:noFill/>
          <a:ln w="63500">
            <a:solidFill>
              <a:srgbClr val="C0C0C0"/>
            </a:solidFill>
            <a:miter lim="800000"/>
            <a:headEnd/>
            <a:tailEnd/>
          </a:ln>
        </p:spPr>
      </p:pic>
      <p:sp>
        <p:nvSpPr>
          <p:cNvPr id="23" name="Rectangle 4"/>
          <p:cNvSpPr>
            <a:spLocks noChangeArrowheads="1"/>
          </p:cNvSpPr>
          <p:nvPr/>
        </p:nvSpPr>
        <p:spPr bwMode="auto">
          <a:xfrm>
            <a:off x="6248400" y="2438400"/>
            <a:ext cx="2471738" cy="461963"/>
          </a:xfrm>
          <a:prstGeom prst="rect">
            <a:avLst/>
          </a:prstGeom>
          <a:solidFill>
            <a:schemeClr val="bg1">
              <a:lumMod val="65000"/>
              <a:alpha val="63922"/>
            </a:schemeClr>
          </a:solidFill>
          <a:ln w="9525" algn="ctr">
            <a:noFill/>
            <a:miter lim="800000"/>
            <a:headEnd/>
            <a:tailEnd/>
          </a:ln>
        </p:spPr>
        <p:txBody>
          <a:bodyPr>
            <a:spAutoFit/>
          </a:bodyPr>
          <a:lstStyle/>
          <a:p>
            <a:pPr algn="ctr">
              <a:defRPr/>
            </a:pPr>
            <a:r>
              <a:rPr kumimoji="1" lang="en-US" sz="1200" dirty="0">
                <a:solidFill>
                  <a:schemeClr val="bg1"/>
                </a:solidFill>
                <a:latin typeface="+mn-lt"/>
              </a:rPr>
              <a:t>Electrical Sub-station &amp; </a:t>
            </a:r>
          </a:p>
          <a:p>
            <a:pPr algn="ctr">
              <a:defRPr/>
            </a:pPr>
            <a:r>
              <a:rPr kumimoji="1" lang="en-US" sz="1200" dirty="0">
                <a:solidFill>
                  <a:schemeClr val="bg1"/>
                </a:solidFill>
                <a:latin typeface="+mn-lt"/>
              </a:rPr>
              <a:t>Local Transmission  Lines</a:t>
            </a:r>
            <a:endParaRPr kumimoji="1" lang="en-US" sz="1200" i="1" dirty="0">
              <a:solidFill>
                <a:schemeClr val="bg1"/>
              </a:solidFill>
              <a:latin typeface="+mn-lt"/>
            </a:endParaRPr>
          </a:p>
        </p:txBody>
      </p:sp>
      <p:pic>
        <p:nvPicPr>
          <p:cNvPr id="34826" name="Picture 3" descr="11"/>
          <p:cNvPicPr>
            <a:picLocks noChangeAspect="1" noChangeArrowheads="1"/>
          </p:cNvPicPr>
          <p:nvPr/>
        </p:nvPicPr>
        <p:blipFill>
          <a:blip r:embed="rId6" cstate="print"/>
          <a:srcRect/>
          <a:stretch>
            <a:fillRect/>
          </a:stretch>
        </p:blipFill>
        <p:spPr bwMode="auto">
          <a:xfrm>
            <a:off x="228600" y="4953000"/>
            <a:ext cx="2743200" cy="1676400"/>
          </a:xfrm>
          <a:prstGeom prst="rect">
            <a:avLst/>
          </a:prstGeom>
          <a:noFill/>
          <a:ln w="63500">
            <a:solidFill>
              <a:srgbClr val="969696"/>
            </a:solidFill>
            <a:miter lim="800000"/>
            <a:headEnd/>
            <a:tailEnd/>
          </a:ln>
        </p:spPr>
      </p:pic>
      <p:sp>
        <p:nvSpPr>
          <p:cNvPr id="25" name="Rectangle 4"/>
          <p:cNvSpPr>
            <a:spLocks noChangeArrowheads="1"/>
          </p:cNvSpPr>
          <p:nvPr/>
        </p:nvSpPr>
        <p:spPr bwMode="auto">
          <a:xfrm>
            <a:off x="304800" y="6276975"/>
            <a:ext cx="2538413" cy="276225"/>
          </a:xfrm>
          <a:prstGeom prst="rect">
            <a:avLst/>
          </a:prstGeom>
          <a:solidFill>
            <a:schemeClr val="bg2">
              <a:alpha val="63922"/>
            </a:schemeClr>
          </a:solidFill>
          <a:ln w="9525" algn="ctr">
            <a:noFill/>
            <a:miter lim="800000"/>
            <a:headEnd/>
            <a:tailEnd/>
          </a:ln>
        </p:spPr>
        <p:txBody>
          <a:bodyPr>
            <a:spAutoFit/>
          </a:bodyPr>
          <a:lstStyle/>
          <a:p>
            <a:pPr algn="ctr">
              <a:defRPr/>
            </a:pPr>
            <a:r>
              <a:rPr kumimoji="1" lang="en-US" sz="1200" dirty="0">
                <a:solidFill>
                  <a:schemeClr val="bg1"/>
                </a:solidFill>
                <a:latin typeface="+mn-lt"/>
              </a:rPr>
              <a:t>On Site Testing &amp; Maintenance</a:t>
            </a:r>
            <a:endParaRPr kumimoji="1" lang="en-US" sz="1200" i="1" dirty="0">
              <a:solidFill>
                <a:schemeClr val="bg1"/>
              </a:solidFill>
              <a:latin typeface="+mn-lt"/>
            </a:endParaRPr>
          </a:p>
        </p:txBody>
      </p:sp>
      <p:pic>
        <p:nvPicPr>
          <p:cNvPr id="34828" name="Picture 6"/>
          <p:cNvPicPr>
            <a:picLocks noChangeArrowheads="1"/>
          </p:cNvPicPr>
          <p:nvPr/>
        </p:nvPicPr>
        <p:blipFill>
          <a:blip r:embed="rId7" cstate="print"/>
          <a:srcRect/>
          <a:stretch>
            <a:fillRect/>
          </a:stretch>
        </p:blipFill>
        <p:spPr bwMode="auto">
          <a:xfrm>
            <a:off x="6096000" y="3200400"/>
            <a:ext cx="2743200" cy="1524000"/>
          </a:xfrm>
          <a:prstGeom prst="rect">
            <a:avLst/>
          </a:prstGeom>
          <a:noFill/>
          <a:ln w="63500" algn="ctr">
            <a:solidFill>
              <a:srgbClr val="C0C0C0"/>
            </a:solidFill>
            <a:miter lim="800000"/>
            <a:headEnd/>
            <a:tailEnd/>
          </a:ln>
        </p:spPr>
      </p:pic>
      <p:sp>
        <p:nvSpPr>
          <p:cNvPr id="27" name="Rectangle 4"/>
          <p:cNvSpPr>
            <a:spLocks noChangeArrowheads="1"/>
          </p:cNvSpPr>
          <p:nvPr/>
        </p:nvSpPr>
        <p:spPr bwMode="auto">
          <a:xfrm>
            <a:off x="6142038" y="4371975"/>
            <a:ext cx="2620962" cy="276225"/>
          </a:xfrm>
          <a:prstGeom prst="rect">
            <a:avLst/>
          </a:prstGeom>
          <a:solidFill>
            <a:schemeClr val="bg2">
              <a:alpha val="63922"/>
            </a:schemeClr>
          </a:solidFill>
          <a:ln w="9525" algn="ctr">
            <a:noFill/>
            <a:miter lim="800000"/>
            <a:headEnd/>
            <a:tailEnd/>
          </a:ln>
        </p:spPr>
        <p:txBody>
          <a:bodyPr>
            <a:spAutoFit/>
          </a:bodyPr>
          <a:lstStyle/>
          <a:p>
            <a:pPr algn="ctr">
              <a:defRPr/>
            </a:pPr>
            <a:r>
              <a:rPr kumimoji="1" lang="en-US" sz="1200" dirty="0">
                <a:solidFill>
                  <a:schemeClr val="bg1"/>
                </a:solidFill>
                <a:latin typeface="+mn-lt"/>
              </a:rPr>
              <a:t>Wind Farm Automation with SCADA</a:t>
            </a:r>
            <a:endParaRPr kumimoji="1" lang="en-US" sz="1200" i="1" dirty="0">
              <a:solidFill>
                <a:schemeClr val="bg1"/>
              </a:solidFill>
              <a:latin typeface="+mn-lt"/>
            </a:endParaRPr>
          </a:p>
        </p:txBody>
      </p:sp>
      <p:pic>
        <p:nvPicPr>
          <p:cNvPr id="34830" name="Picture 4" descr="39"/>
          <p:cNvPicPr>
            <a:picLocks noChangeAspect="1" noChangeArrowheads="1"/>
          </p:cNvPicPr>
          <p:nvPr/>
        </p:nvPicPr>
        <p:blipFill>
          <a:blip r:embed="rId8" cstate="print"/>
          <a:srcRect/>
          <a:stretch>
            <a:fillRect/>
          </a:stretch>
        </p:blipFill>
        <p:spPr bwMode="auto">
          <a:xfrm>
            <a:off x="228600" y="3200400"/>
            <a:ext cx="2743200" cy="1524000"/>
          </a:xfrm>
          <a:prstGeom prst="rect">
            <a:avLst/>
          </a:prstGeom>
          <a:noFill/>
          <a:ln w="63500" algn="ctr">
            <a:solidFill>
              <a:srgbClr val="C0C0C0"/>
            </a:solidFill>
            <a:miter lim="800000"/>
            <a:headEnd/>
            <a:tailEnd/>
          </a:ln>
        </p:spPr>
      </p:pic>
      <p:sp>
        <p:nvSpPr>
          <p:cNvPr id="29" name="Rectangle 4"/>
          <p:cNvSpPr>
            <a:spLocks noChangeArrowheads="1"/>
          </p:cNvSpPr>
          <p:nvPr/>
        </p:nvSpPr>
        <p:spPr bwMode="auto">
          <a:xfrm>
            <a:off x="304800" y="4267200"/>
            <a:ext cx="2620963" cy="461963"/>
          </a:xfrm>
          <a:prstGeom prst="rect">
            <a:avLst/>
          </a:prstGeom>
          <a:solidFill>
            <a:schemeClr val="bg2">
              <a:alpha val="63922"/>
            </a:schemeClr>
          </a:solidFill>
          <a:ln w="9525" algn="ctr">
            <a:noFill/>
            <a:miter lim="800000"/>
            <a:headEnd/>
            <a:tailEnd/>
          </a:ln>
        </p:spPr>
        <p:txBody>
          <a:bodyPr>
            <a:spAutoFit/>
          </a:bodyPr>
          <a:lstStyle/>
          <a:p>
            <a:pPr algn="ctr">
              <a:defRPr/>
            </a:pPr>
            <a:r>
              <a:rPr kumimoji="1" lang="en-US" sz="1200" dirty="0">
                <a:solidFill>
                  <a:schemeClr val="bg1"/>
                </a:solidFill>
                <a:latin typeface="+mn-lt"/>
              </a:rPr>
              <a:t>24X7 Centralized Control &amp; Monitoring</a:t>
            </a:r>
          </a:p>
        </p:txBody>
      </p:sp>
      <p:pic>
        <p:nvPicPr>
          <p:cNvPr id="34832" name="Picture 28" descr="relationship-management.jpg"/>
          <p:cNvPicPr>
            <a:picLocks noChangeAspect="1"/>
          </p:cNvPicPr>
          <p:nvPr/>
        </p:nvPicPr>
        <p:blipFill>
          <a:blip r:embed="rId9" cstate="print"/>
          <a:srcRect/>
          <a:stretch>
            <a:fillRect/>
          </a:stretch>
        </p:blipFill>
        <p:spPr bwMode="auto">
          <a:xfrm>
            <a:off x="6096000" y="4953000"/>
            <a:ext cx="2743200" cy="1676400"/>
          </a:xfrm>
          <a:prstGeom prst="rect">
            <a:avLst/>
          </a:prstGeom>
          <a:noFill/>
          <a:ln w="63500" algn="ctr">
            <a:solidFill>
              <a:srgbClr val="C0C0C0"/>
            </a:solidFill>
            <a:miter lim="800000"/>
            <a:headEnd/>
            <a:tailEnd/>
          </a:ln>
        </p:spPr>
      </p:pic>
      <p:sp>
        <p:nvSpPr>
          <p:cNvPr id="31" name="Rectangle 4"/>
          <p:cNvSpPr>
            <a:spLocks noChangeArrowheads="1"/>
          </p:cNvSpPr>
          <p:nvPr/>
        </p:nvSpPr>
        <p:spPr bwMode="auto">
          <a:xfrm>
            <a:off x="6172200" y="6248400"/>
            <a:ext cx="2620963" cy="276225"/>
          </a:xfrm>
          <a:prstGeom prst="rect">
            <a:avLst/>
          </a:prstGeom>
          <a:solidFill>
            <a:schemeClr val="bg2">
              <a:alpha val="63922"/>
            </a:schemeClr>
          </a:solidFill>
          <a:ln w="9525" algn="ctr">
            <a:noFill/>
            <a:miter lim="800000"/>
            <a:headEnd/>
            <a:tailEnd/>
          </a:ln>
        </p:spPr>
        <p:txBody>
          <a:bodyPr>
            <a:spAutoFit/>
          </a:bodyPr>
          <a:lstStyle/>
          <a:p>
            <a:pPr algn="ctr">
              <a:defRPr/>
            </a:pPr>
            <a:r>
              <a:rPr kumimoji="1" lang="en-US" sz="1200" dirty="0">
                <a:solidFill>
                  <a:schemeClr val="bg1"/>
                </a:solidFill>
                <a:latin typeface="+mn-lt"/>
              </a:rPr>
              <a:t>Dedicated CRM &amp; KAM Support</a:t>
            </a:r>
          </a:p>
        </p:txBody>
      </p:sp>
      <p:pic>
        <p:nvPicPr>
          <p:cNvPr id="34834" name="Picture 10"/>
          <p:cNvPicPr>
            <a:picLocks noChangeArrowheads="1"/>
          </p:cNvPicPr>
          <p:nvPr/>
        </p:nvPicPr>
        <p:blipFill>
          <a:blip r:embed="rId10" cstate="print"/>
          <a:srcRect/>
          <a:stretch>
            <a:fillRect/>
          </a:stretch>
        </p:blipFill>
        <p:spPr bwMode="auto">
          <a:xfrm>
            <a:off x="3124200" y="4953000"/>
            <a:ext cx="2819400" cy="1676400"/>
          </a:xfrm>
          <a:prstGeom prst="rect">
            <a:avLst/>
          </a:prstGeom>
          <a:noFill/>
          <a:ln w="63500" algn="ctr">
            <a:solidFill>
              <a:srgbClr val="C0C0C0"/>
            </a:solidFill>
            <a:miter lim="800000"/>
            <a:headEnd/>
            <a:tailEnd/>
          </a:ln>
        </p:spPr>
      </p:pic>
      <p:sp>
        <p:nvSpPr>
          <p:cNvPr id="33" name="Rectangle 4"/>
          <p:cNvSpPr>
            <a:spLocks noChangeArrowheads="1"/>
          </p:cNvSpPr>
          <p:nvPr/>
        </p:nvSpPr>
        <p:spPr bwMode="auto">
          <a:xfrm>
            <a:off x="3200400" y="6248400"/>
            <a:ext cx="2620963" cy="276225"/>
          </a:xfrm>
          <a:prstGeom prst="rect">
            <a:avLst/>
          </a:prstGeom>
          <a:solidFill>
            <a:schemeClr val="bg2">
              <a:alpha val="63922"/>
            </a:schemeClr>
          </a:solidFill>
          <a:ln w="9525" algn="ctr">
            <a:noFill/>
            <a:miter lim="800000"/>
            <a:headEnd/>
            <a:tailEnd/>
          </a:ln>
        </p:spPr>
        <p:txBody>
          <a:bodyPr>
            <a:spAutoFit/>
          </a:bodyPr>
          <a:lstStyle/>
          <a:p>
            <a:pPr algn="ctr">
              <a:defRPr/>
            </a:pPr>
            <a:r>
              <a:rPr kumimoji="1" lang="en-US" sz="1200" dirty="0">
                <a:solidFill>
                  <a:schemeClr val="bg1"/>
                </a:solidFill>
                <a:latin typeface="+mn-lt"/>
              </a:rPr>
              <a:t>Web enabled reports for customers</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2"/>
          <p:cNvSpPr>
            <a:spLocks noGrp="1" noChangeArrowheads="1"/>
          </p:cNvSpPr>
          <p:nvPr>
            <p:ph type="title"/>
          </p:nvPr>
        </p:nvSpPr>
        <p:spPr/>
        <p:txBody>
          <a:bodyPr>
            <a:normAutofit/>
          </a:bodyPr>
          <a:lstStyle/>
          <a:p>
            <a:pPr eaLnBrk="1" hangingPunct="1">
              <a:defRPr/>
            </a:pPr>
            <a:r>
              <a:rPr lang="en-US" sz="2800" b="1" dirty="0" smtClean="0">
                <a:solidFill>
                  <a:srgbClr val="008080"/>
                </a:solidFill>
              </a:rPr>
              <a:t>Comprehensive O&amp;M solution</a:t>
            </a:r>
          </a:p>
        </p:txBody>
      </p:sp>
      <p:sp>
        <p:nvSpPr>
          <p:cNvPr id="5152" name="Text Placeholder 19"/>
          <p:cNvSpPr>
            <a:spLocks noGrp="1"/>
          </p:cNvSpPr>
          <p:nvPr>
            <p:ph type="body" sz="half" idx="4294967295"/>
          </p:nvPr>
        </p:nvSpPr>
        <p:spPr>
          <a:xfrm>
            <a:off x="609600" y="1143000"/>
            <a:ext cx="8534400" cy="2819400"/>
          </a:xfrm>
        </p:spPr>
        <p:txBody>
          <a:bodyPr/>
          <a:lstStyle/>
          <a:p>
            <a:pPr marL="231775" indent="-231775">
              <a:lnSpc>
                <a:spcPts val="2800"/>
              </a:lnSpc>
              <a:spcBef>
                <a:spcPct val="0"/>
              </a:spcBef>
              <a:spcAft>
                <a:spcPts val="600"/>
              </a:spcAft>
            </a:pPr>
            <a:r>
              <a:rPr lang="en-US" sz="2000" smtClean="0"/>
              <a:t>Fully automated wind farm management  with SCADA system</a:t>
            </a:r>
          </a:p>
          <a:p>
            <a:pPr marL="231775" indent="-231775">
              <a:lnSpc>
                <a:spcPts val="2800"/>
              </a:lnSpc>
              <a:spcBef>
                <a:spcPct val="0"/>
              </a:spcBef>
              <a:spcAft>
                <a:spcPts val="600"/>
              </a:spcAft>
            </a:pPr>
            <a:r>
              <a:rPr lang="en-US" sz="2000" smtClean="0"/>
              <a:t>24 X 7 service by trained engineers at site</a:t>
            </a:r>
          </a:p>
          <a:p>
            <a:pPr marL="231775" indent="-231775">
              <a:lnSpc>
                <a:spcPts val="2800"/>
              </a:lnSpc>
              <a:spcBef>
                <a:spcPct val="0"/>
              </a:spcBef>
              <a:spcAft>
                <a:spcPts val="600"/>
              </a:spcAft>
            </a:pPr>
            <a:r>
              <a:rPr lang="en-US" sz="2000" smtClean="0"/>
              <a:t>No hidden cost ! All inclusive long term O&amp;M contract (major components, spares, consumables &amp; services) </a:t>
            </a:r>
          </a:p>
          <a:p>
            <a:pPr marL="231775" indent="-231775">
              <a:lnSpc>
                <a:spcPts val="2800"/>
              </a:lnSpc>
              <a:spcBef>
                <a:spcPct val="0"/>
              </a:spcBef>
              <a:spcAft>
                <a:spcPts val="600"/>
              </a:spcAft>
            </a:pPr>
            <a:r>
              <a:rPr lang="en-US" sz="2000" smtClean="0"/>
              <a:t>95% machine availability guarantee </a:t>
            </a:r>
          </a:p>
          <a:p>
            <a:pPr marL="231775" indent="-231775">
              <a:lnSpc>
                <a:spcPts val="2800"/>
              </a:lnSpc>
              <a:spcBef>
                <a:spcPct val="0"/>
              </a:spcBef>
              <a:spcAft>
                <a:spcPts val="600"/>
              </a:spcAft>
            </a:pPr>
            <a:r>
              <a:rPr lang="en-US" sz="2000" smtClean="0"/>
              <a:t>Web  Enabled Access to generation reports </a:t>
            </a:r>
          </a:p>
        </p:txBody>
      </p:sp>
      <p:pic>
        <p:nvPicPr>
          <p:cNvPr id="6" name="Picture 2"/>
          <p:cNvPicPr>
            <a:picLocks noChangeAspect="1" noChangeArrowheads="1"/>
          </p:cNvPicPr>
          <p:nvPr/>
        </p:nvPicPr>
        <p:blipFill>
          <a:blip r:embed="rId4" cstate="print">
            <a:lum contrast="6000"/>
          </a:blip>
          <a:srcRect t="35120" r="4348" b="17891"/>
          <a:stretch>
            <a:fillRect/>
          </a:stretch>
        </p:blipFill>
        <p:spPr bwMode="auto">
          <a:xfrm>
            <a:off x="304800" y="3711575"/>
            <a:ext cx="6781800" cy="2667000"/>
          </a:xfrm>
          <a:prstGeom prst="rect">
            <a:avLst/>
          </a:prstGeom>
          <a:ln>
            <a:noFill/>
          </a:ln>
          <a:effectLst>
            <a:outerShdw blurRad="711200" dist="825500" dir="5400000" sx="30000" sy="30000" algn="ctr" rotWithShape="0">
              <a:srgbClr val="000000">
                <a:alpha val="52000"/>
              </a:srgbClr>
            </a:outerShdw>
            <a:softEdge rad="112500"/>
          </a:effectLst>
        </p:spPr>
      </p:pic>
      <p:sp>
        <p:nvSpPr>
          <p:cNvPr id="5127" name="Line 3"/>
          <p:cNvSpPr>
            <a:spLocks noChangeShapeType="1"/>
          </p:cNvSpPr>
          <p:nvPr/>
        </p:nvSpPr>
        <p:spPr bwMode="auto">
          <a:xfrm>
            <a:off x="3348038" y="5121275"/>
            <a:ext cx="381000" cy="0"/>
          </a:xfrm>
          <a:prstGeom prst="line">
            <a:avLst/>
          </a:prstGeom>
          <a:noFill/>
          <a:ln w="9525">
            <a:solidFill>
              <a:schemeClr val="hlink"/>
            </a:solidFill>
            <a:round/>
            <a:headEnd/>
            <a:tailEnd type="triangle" w="med" len="med"/>
          </a:ln>
        </p:spPr>
        <p:txBody>
          <a:bodyPr/>
          <a:lstStyle/>
          <a:p>
            <a:endParaRPr lang="en-US"/>
          </a:p>
        </p:txBody>
      </p:sp>
      <p:pic>
        <p:nvPicPr>
          <p:cNvPr id="10" name="Picture 4" descr="39"/>
          <p:cNvPicPr>
            <a:picLocks noChangeAspect="1" noChangeArrowheads="1"/>
          </p:cNvPicPr>
          <p:nvPr/>
        </p:nvPicPr>
        <p:blipFill>
          <a:blip r:embed="rId5" cstate="email">
            <a:lum contrast="20000"/>
          </a:blip>
          <a:srcRect/>
          <a:stretch>
            <a:fillRect/>
          </a:stretch>
        </p:blipFill>
        <p:spPr bwMode="auto">
          <a:xfrm>
            <a:off x="2102264" y="4724400"/>
            <a:ext cx="2469736" cy="1614638"/>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11" name="Picture 5" descr="41"/>
          <p:cNvPicPr>
            <a:picLocks noChangeAspect="1" noChangeArrowheads="1"/>
          </p:cNvPicPr>
          <p:nvPr/>
        </p:nvPicPr>
        <p:blipFill>
          <a:blip r:embed="rId6" cstate="email"/>
          <a:srcRect/>
          <a:stretch>
            <a:fillRect/>
          </a:stretch>
        </p:blipFill>
        <p:spPr bwMode="auto">
          <a:xfrm>
            <a:off x="5410200" y="5083175"/>
            <a:ext cx="1524000" cy="1235625"/>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graphicFrame>
        <p:nvGraphicFramePr>
          <p:cNvPr id="5122" name="Object 6"/>
          <p:cNvGraphicFramePr>
            <a:graphicFrameLocks noChangeAspect="1"/>
          </p:cNvGraphicFramePr>
          <p:nvPr/>
        </p:nvGraphicFramePr>
        <p:xfrm>
          <a:off x="4933950" y="3657600"/>
          <a:ext cx="28575" cy="28575"/>
        </p:xfrm>
        <a:graphic>
          <a:graphicData uri="http://schemas.openxmlformats.org/presentationml/2006/ole">
            <p:oleObj spid="_x0000_s5122" name="Bitmap Image" r:id="rId7" imgW="28444" imgH="28444" progId="">
              <p:embed/>
            </p:oleObj>
          </a:graphicData>
        </a:graphic>
      </p:graphicFrame>
      <p:graphicFrame>
        <p:nvGraphicFramePr>
          <p:cNvPr id="5123" name="Object 7"/>
          <p:cNvGraphicFramePr>
            <a:graphicFrameLocks noChangeAspect="1"/>
          </p:cNvGraphicFramePr>
          <p:nvPr/>
        </p:nvGraphicFramePr>
        <p:xfrm>
          <a:off x="4933950" y="3657600"/>
          <a:ext cx="28575" cy="28575"/>
        </p:xfrm>
        <a:graphic>
          <a:graphicData uri="http://schemas.openxmlformats.org/presentationml/2006/ole">
            <p:oleObj spid="_x0000_s5123" name="Bitmap Image" r:id="rId8" imgW="28444" imgH="28444" progId="">
              <p:embed/>
            </p:oleObj>
          </a:graphicData>
        </a:graphic>
      </p:graphicFrame>
      <p:pic>
        <p:nvPicPr>
          <p:cNvPr id="5130" name="Picture 8" descr="040905_4n5_systemax">
            <a:hlinkClick r:id="rId9"/>
          </p:cNvPr>
          <p:cNvPicPr>
            <a:picLocks noChangeAspect="1" noChangeArrowheads="1"/>
          </p:cNvPicPr>
          <p:nvPr/>
        </p:nvPicPr>
        <p:blipFill>
          <a:blip r:embed="rId10" cstate="print"/>
          <a:srcRect/>
          <a:stretch>
            <a:fillRect/>
          </a:stretch>
        </p:blipFill>
        <p:spPr bwMode="auto">
          <a:xfrm>
            <a:off x="7267575" y="4814888"/>
            <a:ext cx="1612900" cy="1339850"/>
          </a:xfrm>
          <a:prstGeom prst="rect">
            <a:avLst/>
          </a:prstGeom>
          <a:noFill/>
          <a:ln w="9525">
            <a:noFill/>
            <a:miter lim="800000"/>
            <a:headEnd/>
            <a:tailEnd/>
          </a:ln>
        </p:spPr>
      </p:pic>
      <p:graphicFrame>
        <p:nvGraphicFramePr>
          <p:cNvPr id="5124" name="Object 9"/>
          <p:cNvGraphicFramePr>
            <a:graphicFrameLocks noChangeAspect="1"/>
          </p:cNvGraphicFramePr>
          <p:nvPr/>
        </p:nvGraphicFramePr>
        <p:xfrm>
          <a:off x="4267200" y="5616575"/>
          <a:ext cx="1209675" cy="879475"/>
        </p:xfrm>
        <a:graphic>
          <a:graphicData uri="http://schemas.openxmlformats.org/presentationml/2006/ole">
            <p:oleObj spid="_x0000_s5124" name="Photo Editor Photo" r:id="rId11" imgW="6095238" imgH="4571429" progId="">
              <p:embed/>
            </p:oleObj>
          </a:graphicData>
        </a:graphic>
      </p:graphicFrame>
      <p:sp>
        <p:nvSpPr>
          <p:cNvPr id="17" name="Text Box 11"/>
          <p:cNvSpPr txBox="1">
            <a:spLocks noChangeArrowheads="1"/>
          </p:cNvSpPr>
          <p:nvPr/>
        </p:nvSpPr>
        <p:spPr bwMode="auto">
          <a:xfrm>
            <a:off x="3035300" y="6118225"/>
            <a:ext cx="1612900" cy="307777"/>
          </a:xfrm>
          <a:prstGeom prst="rect">
            <a:avLst/>
          </a:prstGeom>
          <a:solidFill>
            <a:srgbClr val="FFFF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spAutoFit/>
          </a:bodyPr>
          <a:lstStyle/>
          <a:p>
            <a:pPr algn="ctr">
              <a:defRPr/>
            </a:pPr>
            <a:r>
              <a:rPr lang="en-US" sz="1400" b="1" dirty="0"/>
              <a:t>Site CMS Center</a:t>
            </a:r>
          </a:p>
        </p:txBody>
      </p:sp>
      <p:sp>
        <p:nvSpPr>
          <p:cNvPr id="18" name="Text Box 13"/>
          <p:cNvSpPr txBox="1">
            <a:spLocks noChangeArrowheads="1"/>
          </p:cNvSpPr>
          <p:nvPr/>
        </p:nvSpPr>
        <p:spPr bwMode="auto">
          <a:xfrm>
            <a:off x="6934200" y="5943600"/>
            <a:ext cx="2013692" cy="461665"/>
          </a:xfrm>
          <a:prstGeom prst="rect">
            <a:avLst/>
          </a:prstGeom>
          <a:solidFill>
            <a:srgbClr val="FFFF00"/>
          </a:solidFill>
          <a:ln w="9525"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lgn="ctr">
              <a:defRPr/>
            </a:pPr>
            <a:r>
              <a:rPr lang="en-US" sz="1200" b="1" dirty="0"/>
              <a:t>Web enabled access</a:t>
            </a:r>
          </a:p>
          <a:p>
            <a:pPr algn="ctr">
              <a:defRPr/>
            </a:pPr>
            <a:r>
              <a:rPr lang="en-US" sz="1200" b="1" dirty="0"/>
              <a:t> to reports for customers</a:t>
            </a:r>
          </a:p>
        </p:txBody>
      </p:sp>
      <p:pic>
        <p:nvPicPr>
          <p:cNvPr id="19" name="Picture 17" descr="40"/>
          <p:cNvPicPr>
            <a:picLocks noChangeAspect="1" noChangeArrowheads="1"/>
          </p:cNvPicPr>
          <p:nvPr/>
        </p:nvPicPr>
        <p:blipFill>
          <a:blip r:embed="rId12" cstate="email"/>
          <a:srcRect/>
          <a:stretch>
            <a:fillRect/>
          </a:stretch>
        </p:blipFill>
        <p:spPr bwMode="auto">
          <a:xfrm>
            <a:off x="7724775" y="3471863"/>
            <a:ext cx="1169988" cy="947737"/>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0" name="Line 19"/>
          <p:cNvSpPr>
            <a:spLocks noChangeShapeType="1"/>
          </p:cNvSpPr>
          <p:nvPr/>
        </p:nvSpPr>
        <p:spPr bwMode="auto">
          <a:xfrm>
            <a:off x="2362200" y="4397375"/>
            <a:ext cx="914400" cy="838200"/>
          </a:xfrm>
          <a:prstGeom prst="line">
            <a:avLst/>
          </a:prstGeom>
          <a:noFill/>
          <a:ln w="38100">
            <a:solidFill>
              <a:srgbClr val="FF0000"/>
            </a:solidFill>
            <a:round/>
            <a:headEnd type="oval" w="med" len="med"/>
            <a:tailEnd type="triangle" w="med" len="med"/>
          </a:ln>
          <a:effectLst>
            <a:outerShdw blurRad="50800" dist="38100" dir="8100000" algn="tr" rotWithShape="0">
              <a:prstClr val="black">
                <a:alpha val="40000"/>
              </a:prstClr>
            </a:outerShdw>
          </a:effectLst>
        </p:spPr>
        <p:txBody>
          <a:bodyPr/>
          <a:lstStyle/>
          <a:p>
            <a:pPr>
              <a:defRPr/>
            </a:pPr>
            <a:endParaRPr lang="en-US" dirty="0"/>
          </a:p>
        </p:txBody>
      </p:sp>
      <p:sp>
        <p:nvSpPr>
          <p:cNvPr id="21" name="Line 20"/>
          <p:cNvSpPr>
            <a:spLocks noChangeShapeType="1"/>
          </p:cNvSpPr>
          <p:nvPr/>
        </p:nvSpPr>
        <p:spPr bwMode="auto">
          <a:xfrm>
            <a:off x="685800" y="4473575"/>
            <a:ext cx="2436813" cy="990600"/>
          </a:xfrm>
          <a:prstGeom prst="line">
            <a:avLst/>
          </a:prstGeom>
          <a:noFill/>
          <a:ln w="38100">
            <a:solidFill>
              <a:srgbClr val="FF0000"/>
            </a:solidFill>
            <a:round/>
            <a:headEnd type="oval" w="med" len="med"/>
            <a:tailEnd type="triangle" w="med" len="med"/>
          </a:ln>
          <a:effectLst>
            <a:outerShdw blurRad="50800" dist="38100" dir="8100000" algn="tr" rotWithShape="0">
              <a:prstClr val="black">
                <a:alpha val="40000"/>
              </a:prstClr>
            </a:outerShdw>
          </a:effectLst>
        </p:spPr>
        <p:txBody>
          <a:bodyPr/>
          <a:lstStyle/>
          <a:p>
            <a:pPr>
              <a:defRPr/>
            </a:pPr>
            <a:endParaRPr lang="en-US" dirty="0"/>
          </a:p>
        </p:txBody>
      </p:sp>
      <p:sp>
        <p:nvSpPr>
          <p:cNvPr id="22" name="Line 21"/>
          <p:cNvSpPr>
            <a:spLocks noChangeShapeType="1"/>
          </p:cNvSpPr>
          <p:nvPr/>
        </p:nvSpPr>
        <p:spPr bwMode="auto">
          <a:xfrm>
            <a:off x="914400" y="4473575"/>
            <a:ext cx="2286000" cy="874713"/>
          </a:xfrm>
          <a:prstGeom prst="line">
            <a:avLst/>
          </a:prstGeom>
          <a:noFill/>
          <a:ln w="38100">
            <a:solidFill>
              <a:srgbClr val="FF0000"/>
            </a:solidFill>
            <a:round/>
            <a:headEnd type="oval" w="med" len="med"/>
            <a:tailEnd type="triangle" w="med" len="med"/>
          </a:ln>
          <a:effectLst>
            <a:outerShdw blurRad="50800" dist="38100" dir="8100000" algn="tr" rotWithShape="0">
              <a:prstClr val="black">
                <a:alpha val="40000"/>
              </a:prstClr>
            </a:outerShdw>
          </a:effectLst>
        </p:spPr>
        <p:txBody>
          <a:bodyPr/>
          <a:lstStyle/>
          <a:p>
            <a:pPr>
              <a:defRPr/>
            </a:pPr>
            <a:endParaRPr lang="en-US" dirty="0"/>
          </a:p>
        </p:txBody>
      </p:sp>
      <p:sp>
        <p:nvSpPr>
          <p:cNvPr id="23" name="Line 22"/>
          <p:cNvSpPr>
            <a:spLocks noChangeShapeType="1"/>
          </p:cNvSpPr>
          <p:nvPr/>
        </p:nvSpPr>
        <p:spPr bwMode="auto">
          <a:xfrm flipH="1">
            <a:off x="4038600" y="4473575"/>
            <a:ext cx="762000" cy="914400"/>
          </a:xfrm>
          <a:prstGeom prst="line">
            <a:avLst/>
          </a:prstGeom>
          <a:noFill/>
          <a:ln w="38100">
            <a:solidFill>
              <a:srgbClr val="FF0000"/>
            </a:solidFill>
            <a:round/>
            <a:headEnd type="oval" w="med" len="med"/>
            <a:tailEnd type="triangle" w="med" len="med"/>
          </a:ln>
          <a:effectLst>
            <a:outerShdw blurRad="50800" dist="38100" dir="2700000" algn="tl" rotWithShape="0">
              <a:prstClr val="black">
                <a:alpha val="40000"/>
              </a:prstClr>
            </a:outerShdw>
          </a:effectLst>
        </p:spPr>
        <p:txBody>
          <a:bodyPr/>
          <a:lstStyle/>
          <a:p>
            <a:pPr>
              <a:defRPr/>
            </a:pPr>
            <a:endParaRPr lang="en-US" dirty="0"/>
          </a:p>
        </p:txBody>
      </p:sp>
      <p:sp>
        <p:nvSpPr>
          <p:cNvPr id="24" name="Line 23"/>
          <p:cNvSpPr>
            <a:spLocks noChangeShapeType="1"/>
          </p:cNvSpPr>
          <p:nvPr/>
        </p:nvSpPr>
        <p:spPr bwMode="auto">
          <a:xfrm flipH="1">
            <a:off x="4114800" y="4549775"/>
            <a:ext cx="2209800" cy="914400"/>
          </a:xfrm>
          <a:prstGeom prst="line">
            <a:avLst/>
          </a:prstGeom>
          <a:noFill/>
          <a:ln w="38100">
            <a:solidFill>
              <a:srgbClr val="FF0000"/>
            </a:solidFill>
            <a:round/>
            <a:headEnd type="oval" w="med" len="med"/>
            <a:tailEnd type="triangle" w="med" len="med"/>
          </a:ln>
          <a:effectLst>
            <a:outerShdw blurRad="50800" dist="38100" dir="2700000" algn="tl" rotWithShape="0">
              <a:prstClr val="black">
                <a:alpha val="40000"/>
              </a:prstClr>
            </a:outerShdw>
          </a:effectLst>
        </p:spPr>
        <p:txBody>
          <a:bodyPr/>
          <a:lstStyle/>
          <a:p>
            <a:pPr>
              <a:defRPr/>
            </a:pPr>
            <a:endParaRPr lang="en-US" dirty="0"/>
          </a:p>
        </p:txBody>
      </p:sp>
      <p:sp>
        <p:nvSpPr>
          <p:cNvPr id="25" name="Text Box 25"/>
          <p:cNvSpPr txBox="1">
            <a:spLocks noChangeArrowheads="1"/>
          </p:cNvSpPr>
          <p:nvPr/>
        </p:nvSpPr>
        <p:spPr bwMode="auto">
          <a:xfrm>
            <a:off x="5716587" y="4884738"/>
            <a:ext cx="912813" cy="274637"/>
          </a:xfrm>
          <a:prstGeom prst="rect">
            <a:avLst/>
          </a:prstGeom>
          <a:solidFill>
            <a:srgbClr val="FFFF00"/>
          </a:solidFill>
          <a:ln w="9525"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defRPr/>
            </a:pPr>
            <a:r>
              <a:rPr lang="en-US" sz="1200" b="1" dirty="0"/>
              <a:t>Site VSAT</a:t>
            </a:r>
          </a:p>
        </p:txBody>
      </p:sp>
      <p:cxnSp>
        <p:nvCxnSpPr>
          <p:cNvPr id="26" name="AutoShape 26"/>
          <p:cNvCxnSpPr>
            <a:cxnSpLocks noChangeShapeType="1"/>
          </p:cNvCxnSpPr>
          <p:nvPr/>
        </p:nvCxnSpPr>
        <p:spPr bwMode="auto">
          <a:xfrm rot="5400000" flipH="1" flipV="1">
            <a:off x="5118100" y="5172075"/>
            <a:ext cx="812800" cy="533400"/>
          </a:xfrm>
          <a:prstGeom prst="bentConnector3">
            <a:avLst>
              <a:gd name="adj1" fmla="val 50000"/>
            </a:avLst>
          </a:prstGeom>
          <a:noFill/>
          <a:ln w="57150">
            <a:solidFill>
              <a:srgbClr val="FF0000"/>
            </a:solidFill>
            <a:round/>
            <a:headEnd type="oval" w="med" len="med"/>
            <a:tailEnd type="triangle" w="med" len="med"/>
          </a:ln>
          <a:effectLst>
            <a:outerShdw blurRad="50800" dist="38100" dir="8100000" algn="tr" rotWithShape="0">
              <a:prstClr val="black">
                <a:alpha val="40000"/>
              </a:prstClr>
            </a:outerShdw>
          </a:effectLst>
        </p:spPr>
      </p:cxnSp>
      <p:sp>
        <p:nvSpPr>
          <p:cNvPr id="27" name="Text Box 12"/>
          <p:cNvSpPr txBox="1">
            <a:spLocks noChangeArrowheads="1"/>
          </p:cNvSpPr>
          <p:nvPr/>
        </p:nvSpPr>
        <p:spPr bwMode="auto">
          <a:xfrm>
            <a:off x="7585075" y="3148013"/>
            <a:ext cx="1406525" cy="274637"/>
          </a:xfrm>
          <a:prstGeom prst="rect">
            <a:avLst/>
          </a:prstGeom>
          <a:solidFill>
            <a:srgbClr val="FFFF00"/>
          </a:solidFill>
          <a:ln w="9525"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lgn="ctr">
              <a:defRPr/>
            </a:pPr>
            <a:r>
              <a:rPr lang="en-US" sz="1200" b="1" dirty="0"/>
              <a:t>Suzlon HO VSAT</a:t>
            </a:r>
          </a:p>
        </p:txBody>
      </p:sp>
      <p:sp>
        <p:nvSpPr>
          <p:cNvPr id="28" name="Line 16"/>
          <p:cNvSpPr>
            <a:spLocks noChangeShapeType="1"/>
          </p:cNvSpPr>
          <p:nvPr/>
        </p:nvSpPr>
        <p:spPr bwMode="auto">
          <a:xfrm>
            <a:off x="8174038" y="4425950"/>
            <a:ext cx="0" cy="1114425"/>
          </a:xfrm>
          <a:prstGeom prst="line">
            <a:avLst/>
          </a:prstGeom>
          <a:noFill/>
          <a:ln w="57150">
            <a:solidFill>
              <a:srgbClr val="FF0000"/>
            </a:solidFill>
            <a:round/>
            <a:headEnd type="oval" w="med" len="med"/>
            <a:tailEnd type="triangle" w="med" len="med"/>
          </a:ln>
          <a:effectLst>
            <a:outerShdw blurRad="50800" dist="38100" dir="8100000" algn="tr" rotWithShape="0">
              <a:prstClr val="black">
                <a:alpha val="40000"/>
              </a:prstClr>
            </a:outerShdw>
          </a:effectLst>
        </p:spPr>
        <p:txBody>
          <a:bodyPr/>
          <a:lstStyle/>
          <a:p>
            <a:pPr>
              <a:defRPr/>
            </a:pPr>
            <a:endParaRPr lang="en-US" dirty="0"/>
          </a:p>
        </p:txBody>
      </p:sp>
      <p:cxnSp>
        <p:nvCxnSpPr>
          <p:cNvPr id="29" name="AutoShape 18"/>
          <p:cNvCxnSpPr>
            <a:cxnSpLocks noChangeShapeType="1"/>
          </p:cNvCxnSpPr>
          <p:nvPr/>
        </p:nvCxnSpPr>
        <p:spPr bwMode="auto">
          <a:xfrm flipV="1">
            <a:off x="6629400" y="3787775"/>
            <a:ext cx="1371600" cy="1295400"/>
          </a:xfrm>
          <a:prstGeom prst="bentConnector3">
            <a:avLst>
              <a:gd name="adj1" fmla="val 50000"/>
            </a:avLst>
          </a:prstGeom>
          <a:noFill/>
          <a:ln w="57150">
            <a:solidFill>
              <a:srgbClr val="FF0000"/>
            </a:solidFill>
            <a:round/>
            <a:headEnd type="oval" w="med" len="med"/>
            <a:tailEnd type="triangle" w="med" len="med"/>
          </a:ln>
          <a:effectLst>
            <a:outerShdw blurRad="50800" dist="38100" dir="8100000" algn="tr" rotWithShape="0">
              <a:prstClr val="black">
                <a:alpha val="40000"/>
              </a:prstClr>
            </a:outerShdw>
          </a:effectLst>
        </p:spPr>
      </p:cxn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Chart 16"/>
          <p:cNvGraphicFramePr>
            <a:graphicFrameLocks/>
          </p:cNvGraphicFramePr>
          <p:nvPr/>
        </p:nvGraphicFramePr>
        <p:xfrm>
          <a:off x="228600" y="4572000"/>
          <a:ext cx="3429000" cy="1908175"/>
        </p:xfrm>
        <a:graphic>
          <a:graphicData uri="http://schemas.openxmlformats.org/presentationml/2006/ole">
            <p:oleObj spid="_x0000_s86018" name="Worksheet" r:id="rId3" imgW="3590849" imgH="1924202" progId="Excel.Sheet.8">
              <p:embed/>
            </p:oleObj>
          </a:graphicData>
        </a:graphic>
      </p:graphicFrame>
      <p:sp>
        <p:nvSpPr>
          <p:cNvPr id="2051" name="TextBox 19"/>
          <p:cNvSpPr txBox="1">
            <a:spLocks noChangeArrowheads="1"/>
          </p:cNvSpPr>
          <p:nvPr/>
        </p:nvSpPr>
        <p:spPr bwMode="auto">
          <a:xfrm>
            <a:off x="685800" y="6505575"/>
            <a:ext cx="2800350" cy="276225"/>
          </a:xfrm>
          <a:prstGeom prst="rect">
            <a:avLst/>
          </a:prstGeom>
          <a:noFill/>
          <a:ln w="9525">
            <a:noFill/>
            <a:miter lim="800000"/>
            <a:headEnd/>
            <a:tailEnd/>
          </a:ln>
        </p:spPr>
        <p:txBody>
          <a:bodyPr wrap="none">
            <a:spAutoFit/>
          </a:bodyPr>
          <a:lstStyle/>
          <a:p>
            <a:r>
              <a:rPr lang="en-US" sz="1200" b="1"/>
              <a:t>FY10-11 Orders Distribution by MW</a:t>
            </a:r>
          </a:p>
        </p:txBody>
      </p:sp>
      <p:sp>
        <p:nvSpPr>
          <p:cNvPr id="2052" name="TextBox 19"/>
          <p:cNvSpPr txBox="1">
            <a:spLocks noChangeArrowheads="1"/>
          </p:cNvSpPr>
          <p:nvPr/>
        </p:nvSpPr>
        <p:spPr bwMode="auto">
          <a:xfrm>
            <a:off x="4178300" y="6535737"/>
            <a:ext cx="3693640" cy="246221"/>
          </a:xfrm>
          <a:prstGeom prst="rect">
            <a:avLst/>
          </a:prstGeom>
          <a:noFill/>
          <a:ln w="9525">
            <a:noFill/>
            <a:miter lim="800000"/>
            <a:headEnd/>
            <a:tailEnd/>
          </a:ln>
        </p:spPr>
        <p:txBody>
          <a:bodyPr wrap="none">
            <a:spAutoFit/>
          </a:bodyPr>
          <a:lstStyle/>
          <a:p>
            <a:r>
              <a:rPr lang="en-US" sz="1000" b="1" dirty="0"/>
              <a:t>* Includes </a:t>
            </a:r>
            <a:r>
              <a:rPr lang="en-US" sz="1000" b="1" dirty="0" smtClean="0"/>
              <a:t>installed capacity plus orders </a:t>
            </a:r>
            <a:r>
              <a:rPr lang="en-US" sz="1000" b="1" dirty="0"/>
              <a:t>under execution </a:t>
            </a:r>
          </a:p>
        </p:txBody>
      </p:sp>
      <p:sp>
        <p:nvSpPr>
          <p:cNvPr id="2053" name="TextBox 9"/>
          <p:cNvSpPr txBox="1">
            <a:spLocks noChangeArrowheads="1"/>
          </p:cNvSpPr>
          <p:nvPr/>
        </p:nvSpPr>
        <p:spPr bwMode="auto">
          <a:xfrm>
            <a:off x="381000" y="5181600"/>
            <a:ext cx="866775" cy="461963"/>
          </a:xfrm>
          <a:prstGeom prst="rect">
            <a:avLst/>
          </a:prstGeom>
          <a:noFill/>
          <a:ln w="9525">
            <a:noFill/>
            <a:miter lim="800000"/>
            <a:headEnd/>
            <a:tailEnd/>
          </a:ln>
        </p:spPr>
        <p:txBody>
          <a:bodyPr wrap="none">
            <a:spAutoFit/>
          </a:bodyPr>
          <a:lstStyle/>
          <a:p>
            <a:r>
              <a:rPr lang="en-US" sz="1200" b="1"/>
              <a:t>New </a:t>
            </a:r>
          </a:p>
          <a:p>
            <a:r>
              <a:rPr lang="en-US" sz="1200" b="1"/>
              <a:t>Business</a:t>
            </a:r>
          </a:p>
        </p:txBody>
      </p:sp>
      <p:sp>
        <p:nvSpPr>
          <p:cNvPr id="2054" name="TextBox 10"/>
          <p:cNvSpPr txBox="1">
            <a:spLocks noChangeArrowheads="1"/>
          </p:cNvSpPr>
          <p:nvPr/>
        </p:nvSpPr>
        <p:spPr bwMode="auto">
          <a:xfrm>
            <a:off x="2590800" y="5867400"/>
            <a:ext cx="866775" cy="461963"/>
          </a:xfrm>
          <a:prstGeom prst="rect">
            <a:avLst/>
          </a:prstGeom>
          <a:noFill/>
          <a:ln w="9525">
            <a:noFill/>
            <a:miter lim="800000"/>
            <a:headEnd/>
            <a:tailEnd/>
          </a:ln>
        </p:spPr>
        <p:txBody>
          <a:bodyPr wrap="none">
            <a:spAutoFit/>
          </a:bodyPr>
          <a:lstStyle/>
          <a:p>
            <a:r>
              <a:rPr lang="en-US" sz="1200" b="1"/>
              <a:t>Repeat</a:t>
            </a:r>
          </a:p>
          <a:p>
            <a:r>
              <a:rPr lang="en-US" sz="1200" b="1"/>
              <a:t>Business</a:t>
            </a:r>
          </a:p>
        </p:txBody>
      </p:sp>
      <p:sp>
        <p:nvSpPr>
          <p:cNvPr id="2138" name="Title 14"/>
          <p:cNvSpPr>
            <a:spLocks noGrp="1"/>
          </p:cNvSpPr>
          <p:nvPr>
            <p:ph type="title"/>
          </p:nvPr>
        </p:nvSpPr>
        <p:spPr/>
        <p:txBody>
          <a:bodyPr/>
          <a:lstStyle/>
          <a:p>
            <a:pPr marL="393700"/>
            <a:r>
              <a:rPr lang="en-US" smtClean="0"/>
              <a:t>Key customers in India</a:t>
            </a:r>
          </a:p>
        </p:txBody>
      </p:sp>
      <p:sp>
        <p:nvSpPr>
          <p:cNvPr id="2055" name="Text Placeholder 11"/>
          <p:cNvSpPr>
            <a:spLocks noGrp="1"/>
          </p:cNvSpPr>
          <p:nvPr>
            <p:ph type="body" sz="half" idx="4294967295"/>
          </p:nvPr>
        </p:nvSpPr>
        <p:spPr>
          <a:xfrm>
            <a:off x="762000" y="1066800"/>
            <a:ext cx="3352800" cy="5105400"/>
          </a:xfrm>
        </p:spPr>
        <p:txBody>
          <a:bodyPr/>
          <a:lstStyle/>
          <a:p>
            <a:r>
              <a:rPr lang="en-US" dirty="0" smtClean="0"/>
              <a:t>Over 1600 customers in India from across the industry sectors &amp; geographies</a:t>
            </a:r>
          </a:p>
          <a:p>
            <a:r>
              <a:rPr lang="en-US" dirty="0" smtClean="0"/>
              <a:t>Customer mix comprising of small / medium businesses, large corporate, PSUs and IPPs</a:t>
            </a:r>
          </a:p>
          <a:p>
            <a:r>
              <a:rPr lang="en-US" dirty="0" smtClean="0"/>
              <a:t>High customer patronage as reflected in repeat business share</a:t>
            </a:r>
          </a:p>
          <a:p>
            <a:endParaRPr lang="en-US" dirty="0" smtClean="0"/>
          </a:p>
        </p:txBody>
      </p:sp>
      <p:graphicFrame>
        <p:nvGraphicFramePr>
          <p:cNvPr id="10" name="Table 9"/>
          <p:cNvGraphicFramePr>
            <a:graphicFrameLocks noGrp="1"/>
          </p:cNvGraphicFramePr>
          <p:nvPr/>
        </p:nvGraphicFramePr>
        <p:xfrm>
          <a:off x="4267200" y="1066800"/>
          <a:ext cx="4521581" cy="5486404"/>
        </p:xfrm>
        <a:graphic>
          <a:graphicData uri="http://schemas.openxmlformats.org/drawingml/2006/table">
            <a:tbl>
              <a:tblPr>
                <a:tableStyleId>{22838BEF-8BB2-4498-84A7-C5851F593DF1}</a:tableStyleId>
              </a:tblPr>
              <a:tblGrid>
                <a:gridCol w="2209800"/>
                <a:gridCol w="762000"/>
                <a:gridCol w="1549781"/>
              </a:tblGrid>
              <a:tr h="275419">
                <a:tc>
                  <a:txBody>
                    <a:bodyPr/>
                    <a:lstStyle/>
                    <a:p>
                      <a:pPr algn="ctr" rtl="0" fontAlgn="ctr"/>
                      <a:r>
                        <a:rPr lang="en-US" sz="1400" b="1" u="none" strike="noStrike" dirty="0" smtClean="0">
                          <a:solidFill>
                            <a:schemeClr val="bg1"/>
                          </a:solidFill>
                        </a:rPr>
                        <a:t>Key Customers</a:t>
                      </a:r>
                      <a:endParaRPr lang="en-US" sz="1400" b="1" i="0" u="none" strike="noStrike" dirty="0">
                        <a:solidFill>
                          <a:schemeClr val="bg1"/>
                        </a:solidFill>
                        <a:latin typeface="Calibri"/>
                      </a:endParaRPr>
                    </a:p>
                  </a:txBody>
                  <a:tcPr marT="9525" marB="0" anchor="ctr">
                    <a:solidFill>
                      <a:srgbClr val="008080"/>
                    </a:solidFill>
                  </a:tcPr>
                </a:tc>
                <a:tc>
                  <a:txBody>
                    <a:bodyPr/>
                    <a:lstStyle/>
                    <a:p>
                      <a:pPr algn="ctr" rtl="0" fontAlgn="ctr"/>
                      <a:r>
                        <a:rPr lang="en-US" sz="1400" b="1" u="none" strike="noStrike" dirty="0" smtClean="0">
                          <a:solidFill>
                            <a:schemeClr val="bg1"/>
                          </a:solidFill>
                        </a:rPr>
                        <a:t>MW*</a:t>
                      </a:r>
                      <a:endParaRPr lang="en-US" sz="1400" b="1" i="0" u="none" strike="noStrike" dirty="0">
                        <a:solidFill>
                          <a:schemeClr val="bg1"/>
                        </a:solidFill>
                        <a:latin typeface="Calibri"/>
                      </a:endParaRPr>
                    </a:p>
                  </a:txBody>
                  <a:tcPr marT="9525" marB="0" anchor="ctr">
                    <a:solidFill>
                      <a:srgbClr val="008080"/>
                    </a:solidFill>
                  </a:tcPr>
                </a:tc>
                <a:tc>
                  <a:txBody>
                    <a:bodyPr/>
                    <a:lstStyle/>
                    <a:p>
                      <a:pPr algn="ctr" rtl="0" fontAlgn="ctr"/>
                      <a:r>
                        <a:rPr lang="en-US" sz="1400" b="1" u="none" strike="noStrike" dirty="0">
                          <a:solidFill>
                            <a:schemeClr val="bg1"/>
                          </a:solidFill>
                        </a:rPr>
                        <a:t>Project States</a:t>
                      </a:r>
                      <a:endParaRPr lang="en-US" sz="1400" b="1" i="0" u="none" strike="noStrike" dirty="0">
                        <a:solidFill>
                          <a:schemeClr val="bg1"/>
                        </a:solidFill>
                        <a:latin typeface="Calibri"/>
                      </a:endParaRPr>
                    </a:p>
                  </a:txBody>
                  <a:tcPr marT="9525" marB="0" anchor="ctr">
                    <a:solidFill>
                      <a:srgbClr val="008080"/>
                    </a:solidFill>
                  </a:tcPr>
                </a:tc>
              </a:tr>
              <a:tr h="253443">
                <a:tc>
                  <a:txBody>
                    <a:bodyPr/>
                    <a:lstStyle/>
                    <a:p>
                      <a:pPr algn="l" rtl="0" fontAlgn="b"/>
                      <a:r>
                        <a:rPr lang="en-US" sz="1400" u="none" strike="noStrike" dirty="0" err="1"/>
                        <a:t>Mytrah</a:t>
                      </a:r>
                      <a:r>
                        <a:rPr lang="en-US" sz="1400" u="none" strike="noStrike" dirty="0"/>
                        <a:t> Energy (Caparo)</a:t>
                      </a:r>
                      <a:endParaRPr lang="en-US" sz="1400" b="0" i="0" u="none" strike="noStrike" dirty="0">
                        <a:solidFill>
                          <a:srgbClr val="000000"/>
                        </a:solidFill>
                        <a:latin typeface="Calibri"/>
                      </a:endParaRPr>
                    </a:p>
                  </a:txBody>
                  <a:tcPr marT="9525" marB="0" anchor="ctr"/>
                </a:tc>
                <a:tc>
                  <a:txBody>
                    <a:bodyPr/>
                    <a:lstStyle/>
                    <a:p>
                      <a:pPr algn="ctr" rtl="0" fontAlgn="b"/>
                      <a:r>
                        <a:rPr lang="en-US" sz="1400" u="none" strike="noStrike" dirty="0"/>
                        <a:t>1000</a:t>
                      </a:r>
                      <a:endParaRPr lang="en-US" sz="1400" b="0" i="0" u="none" strike="noStrike" dirty="0">
                        <a:solidFill>
                          <a:srgbClr val="000000"/>
                        </a:solidFill>
                        <a:latin typeface="Calibri"/>
                      </a:endParaRPr>
                    </a:p>
                  </a:txBody>
                  <a:tcPr marT="9525" marB="0" anchor="ctr"/>
                </a:tc>
                <a:tc>
                  <a:txBody>
                    <a:bodyPr/>
                    <a:lstStyle/>
                    <a:p>
                      <a:pPr algn="l" rtl="0" fontAlgn="b"/>
                      <a:r>
                        <a:rPr lang="en-US" sz="1400" u="none" strike="noStrike"/>
                        <a:t>GJ, RJ, MH, TN, KN</a:t>
                      </a:r>
                      <a:endParaRPr lang="en-US" sz="1400" b="0" i="0" u="none" strike="noStrike">
                        <a:solidFill>
                          <a:srgbClr val="000000"/>
                        </a:solidFill>
                        <a:latin typeface="Calibri"/>
                      </a:endParaRPr>
                    </a:p>
                  </a:txBody>
                  <a:tcPr marT="9525" marB="0" anchor="ctr"/>
                </a:tc>
              </a:tr>
              <a:tr h="275419">
                <a:tc>
                  <a:txBody>
                    <a:bodyPr/>
                    <a:lstStyle/>
                    <a:p>
                      <a:pPr algn="l" rtl="0" fontAlgn="b"/>
                      <a:r>
                        <a:rPr lang="en-US" sz="1400" u="none" strike="noStrike" dirty="0"/>
                        <a:t>Techno Electric </a:t>
                      </a:r>
                      <a:endParaRPr lang="en-US" sz="1400" b="0" i="0" u="none" strike="noStrike" dirty="0">
                        <a:solidFill>
                          <a:srgbClr val="000000"/>
                        </a:solidFill>
                        <a:latin typeface="Calibri"/>
                      </a:endParaRPr>
                    </a:p>
                  </a:txBody>
                  <a:tcPr marT="9525" marB="0" anchor="ctr"/>
                </a:tc>
                <a:tc>
                  <a:txBody>
                    <a:bodyPr/>
                    <a:lstStyle/>
                    <a:p>
                      <a:pPr algn="ctr" rtl="0" fontAlgn="b"/>
                      <a:r>
                        <a:rPr lang="en-US" sz="1400" u="none" strike="noStrike" dirty="0"/>
                        <a:t>296</a:t>
                      </a:r>
                      <a:endParaRPr lang="en-US" sz="1400" b="0" i="0" u="none" strike="noStrike" dirty="0">
                        <a:solidFill>
                          <a:srgbClr val="000000"/>
                        </a:solidFill>
                        <a:latin typeface="Calibri"/>
                      </a:endParaRPr>
                    </a:p>
                  </a:txBody>
                  <a:tcPr marT="9525" marB="0" anchor="ctr"/>
                </a:tc>
                <a:tc>
                  <a:txBody>
                    <a:bodyPr/>
                    <a:lstStyle/>
                    <a:p>
                      <a:pPr algn="l" rtl="0" fontAlgn="b"/>
                      <a:r>
                        <a:rPr lang="en-US" sz="1400" u="none" strike="noStrike"/>
                        <a:t>GJ, RJ, MH, TN, KN</a:t>
                      </a:r>
                      <a:endParaRPr lang="en-US" sz="1400" b="0" i="0" u="none" strike="noStrike">
                        <a:solidFill>
                          <a:srgbClr val="000000"/>
                        </a:solidFill>
                        <a:latin typeface="Calibri"/>
                      </a:endParaRPr>
                    </a:p>
                  </a:txBody>
                  <a:tcPr marT="9525" marB="0" anchor="ctr"/>
                </a:tc>
              </a:tr>
              <a:tr h="275419">
                <a:tc>
                  <a:txBody>
                    <a:bodyPr/>
                    <a:lstStyle/>
                    <a:p>
                      <a:pPr algn="l" rtl="0" fontAlgn="b"/>
                      <a:r>
                        <a:rPr lang="en-US" sz="1400" u="none" strike="noStrike"/>
                        <a:t>DLF Group  </a:t>
                      </a:r>
                      <a:endParaRPr lang="en-US" sz="1400" b="0" i="0" u="none" strike="noStrike">
                        <a:solidFill>
                          <a:srgbClr val="000000"/>
                        </a:solidFill>
                        <a:latin typeface="Calibri"/>
                      </a:endParaRPr>
                    </a:p>
                  </a:txBody>
                  <a:tcPr marT="9525" marB="0" anchor="ctr"/>
                </a:tc>
                <a:tc>
                  <a:txBody>
                    <a:bodyPr/>
                    <a:lstStyle/>
                    <a:p>
                      <a:pPr algn="ctr" rtl="0" fontAlgn="b"/>
                      <a:r>
                        <a:rPr lang="en-US" sz="1400" u="none" strike="noStrike" dirty="0" smtClean="0"/>
                        <a:t>218</a:t>
                      </a:r>
                      <a:endParaRPr lang="en-US" sz="1400" b="0" i="0" u="none" strike="noStrike" dirty="0">
                        <a:solidFill>
                          <a:srgbClr val="000000"/>
                        </a:solidFill>
                        <a:latin typeface="Calibri"/>
                      </a:endParaRPr>
                    </a:p>
                  </a:txBody>
                  <a:tcPr marT="9525" marB="0" anchor="ctr"/>
                </a:tc>
                <a:tc>
                  <a:txBody>
                    <a:bodyPr/>
                    <a:lstStyle/>
                    <a:p>
                      <a:pPr algn="l" rtl="0" fontAlgn="b"/>
                      <a:r>
                        <a:rPr lang="en-US" sz="1400" u="none" strike="noStrike" dirty="0"/>
                        <a:t>GJ, RJ, TN</a:t>
                      </a:r>
                      <a:endParaRPr lang="en-US" sz="1400" b="0" i="0" u="none" strike="noStrike" dirty="0">
                        <a:solidFill>
                          <a:srgbClr val="000000"/>
                        </a:solidFill>
                        <a:latin typeface="Calibri"/>
                      </a:endParaRPr>
                    </a:p>
                  </a:txBody>
                  <a:tcPr marT="9525" marB="0" anchor="ctr"/>
                </a:tc>
              </a:tr>
              <a:tr h="275419">
                <a:tc>
                  <a:txBody>
                    <a:bodyPr/>
                    <a:lstStyle/>
                    <a:p>
                      <a:pPr algn="l" rtl="0" fontAlgn="b"/>
                      <a:r>
                        <a:rPr lang="en-US" sz="1400" u="none" strike="noStrike" dirty="0" smtClean="0"/>
                        <a:t>Vedanta Group (HZL)</a:t>
                      </a:r>
                      <a:endParaRPr lang="en-US" sz="1400" b="0" i="0" u="none" strike="noStrike" dirty="0">
                        <a:solidFill>
                          <a:srgbClr val="000000"/>
                        </a:solidFill>
                        <a:latin typeface="Calibri"/>
                      </a:endParaRPr>
                    </a:p>
                  </a:txBody>
                  <a:tcPr marT="9525" marB="0" anchor="ctr"/>
                </a:tc>
                <a:tc>
                  <a:txBody>
                    <a:bodyPr/>
                    <a:lstStyle/>
                    <a:p>
                      <a:pPr algn="ctr" rtl="0" fontAlgn="b"/>
                      <a:r>
                        <a:rPr lang="en-US" sz="1400" u="none" strike="noStrike"/>
                        <a:t>150</a:t>
                      </a:r>
                      <a:endParaRPr lang="en-US" sz="1400" b="0" i="0" u="none" strike="noStrike">
                        <a:solidFill>
                          <a:srgbClr val="000000"/>
                        </a:solidFill>
                        <a:latin typeface="Calibri"/>
                      </a:endParaRPr>
                    </a:p>
                  </a:txBody>
                  <a:tcPr marT="9525" marB="0" anchor="ctr"/>
                </a:tc>
                <a:tc>
                  <a:txBody>
                    <a:bodyPr/>
                    <a:lstStyle/>
                    <a:p>
                      <a:pPr algn="l" rtl="0" fontAlgn="b"/>
                      <a:r>
                        <a:rPr lang="en-US" sz="1400" u="none" strike="noStrike" dirty="0"/>
                        <a:t>TN</a:t>
                      </a:r>
                      <a:endParaRPr lang="en-US" sz="1400" b="0" i="0" u="none" strike="noStrike" dirty="0">
                        <a:solidFill>
                          <a:srgbClr val="000000"/>
                        </a:solidFill>
                        <a:latin typeface="Calibri"/>
                      </a:endParaRPr>
                    </a:p>
                  </a:txBody>
                  <a:tcPr marT="9525" marB="0" anchor="ctr"/>
                </a:tc>
              </a:tr>
              <a:tr h="275419">
                <a:tc>
                  <a:txBody>
                    <a:bodyPr/>
                    <a:lstStyle/>
                    <a:p>
                      <a:pPr algn="l" rtl="0" fontAlgn="b"/>
                      <a:r>
                        <a:rPr lang="en-US" sz="1400" u="none" strike="noStrike"/>
                        <a:t>MSPL Group </a:t>
                      </a:r>
                      <a:endParaRPr lang="en-US" sz="1400" b="0" i="0" u="none" strike="noStrike">
                        <a:solidFill>
                          <a:srgbClr val="000000"/>
                        </a:solidFill>
                        <a:latin typeface="Calibri"/>
                      </a:endParaRPr>
                    </a:p>
                  </a:txBody>
                  <a:tcPr marT="9525" marB="0" anchor="ctr"/>
                </a:tc>
                <a:tc>
                  <a:txBody>
                    <a:bodyPr/>
                    <a:lstStyle/>
                    <a:p>
                      <a:pPr algn="ctr" rtl="0" fontAlgn="b"/>
                      <a:r>
                        <a:rPr lang="en-US" sz="1400" u="none" strike="noStrike" dirty="0" smtClean="0"/>
                        <a:t>138</a:t>
                      </a:r>
                      <a:endParaRPr lang="en-US" sz="1400" b="0" i="0" u="none" strike="noStrike" dirty="0">
                        <a:solidFill>
                          <a:srgbClr val="000000"/>
                        </a:solidFill>
                        <a:latin typeface="Calibri"/>
                      </a:endParaRPr>
                    </a:p>
                  </a:txBody>
                  <a:tcPr marT="9525" marB="0" anchor="ctr"/>
                </a:tc>
                <a:tc>
                  <a:txBody>
                    <a:bodyPr/>
                    <a:lstStyle/>
                    <a:p>
                      <a:pPr algn="l" rtl="0" fontAlgn="b"/>
                      <a:r>
                        <a:rPr lang="en-US" sz="1400" u="none" strike="noStrike" dirty="0"/>
                        <a:t>MH, KN</a:t>
                      </a:r>
                      <a:endParaRPr lang="en-US" sz="1400" b="0" i="0" u="none" strike="noStrike" dirty="0">
                        <a:solidFill>
                          <a:srgbClr val="000000"/>
                        </a:solidFill>
                        <a:latin typeface="Calibri"/>
                      </a:endParaRPr>
                    </a:p>
                  </a:txBody>
                  <a:tcPr marT="9525" marB="0" anchor="ctr"/>
                </a:tc>
              </a:tr>
              <a:tr h="275419">
                <a:tc>
                  <a:txBody>
                    <a:bodyPr/>
                    <a:lstStyle/>
                    <a:p>
                      <a:pPr algn="l" rtl="0" fontAlgn="b"/>
                      <a:r>
                        <a:rPr lang="en-US" sz="1400" u="none" strike="noStrike" dirty="0"/>
                        <a:t>GSPC Group</a:t>
                      </a:r>
                      <a:endParaRPr lang="en-US" sz="1400" b="0" i="0" u="none" strike="noStrike" dirty="0">
                        <a:solidFill>
                          <a:srgbClr val="000000"/>
                        </a:solidFill>
                        <a:latin typeface="Calibri"/>
                      </a:endParaRPr>
                    </a:p>
                  </a:txBody>
                  <a:tcPr marT="9525" marB="0" anchor="ctr"/>
                </a:tc>
                <a:tc>
                  <a:txBody>
                    <a:bodyPr/>
                    <a:lstStyle/>
                    <a:p>
                      <a:pPr algn="ctr" rtl="0" fontAlgn="b"/>
                      <a:r>
                        <a:rPr lang="en-US" sz="1400" u="none" strike="noStrike" dirty="0"/>
                        <a:t>105</a:t>
                      </a:r>
                      <a:endParaRPr lang="en-US" sz="1400" b="0" i="0" u="none" strike="noStrike" dirty="0">
                        <a:solidFill>
                          <a:srgbClr val="000000"/>
                        </a:solidFill>
                        <a:latin typeface="Calibri"/>
                      </a:endParaRPr>
                    </a:p>
                  </a:txBody>
                  <a:tcPr marT="9525" marB="0" anchor="ctr"/>
                </a:tc>
                <a:tc>
                  <a:txBody>
                    <a:bodyPr/>
                    <a:lstStyle/>
                    <a:p>
                      <a:pPr algn="l" rtl="0" fontAlgn="b"/>
                      <a:r>
                        <a:rPr lang="en-US" sz="1400" u="none" strike="noStrike" dirty="0"/>
                        <a:t>GJ</a:t>
                      </a:r>
                      <a:endParaRPr lang="en-US" sz="1400" b="0" i="0" u="none" strike="noStrike" dirty="0">
                        <a:solidFill>
                          <a:srgbClr val="000000"/>
                        </a:solidFill>
                        <a:latin typeface="Calibri"/>
                      </a:endParaRPr>
                    </a:p>
                  </a:txBody>
                  <a:tcPr marT="9525" marB="0" anchor="ctr"/>
                </a:tc>
              </a:tr>
              <a:tr h="275419">
                <a:tc>
                  <a:txBody>
                    <a:bodyPr/>
                    <a:lstStyle/>
                    <a:p>
                      <a:pPr algn="l" rtl="0" fontAlgn="b"/>
                      <a:r>
                        <a:rPr lang="en-US" sz="1400" b="0" i="0" u="none" strike="noStrike" dirty="0" smtClean="0">
                          <a:solidFill>
                            <a:srgbClr val="000000"/>
                          </a:solidFill>
                          <a:latin typeface="Calibri"/>
                        </a:rPr>
                        <a:t>CLP India</a:t>
                      </a:r>
                      <a:endParaRPr lang="en-US" sz="1400" b="0" i="0" u="none" strike="noStrike" dirty="0">
                        <a:solidFill>
                          <a:srgbClr val="000000"/>
                        </a:solidFill>
                        <a:latin typeface="Calibri"/>
                      </a:endParaRPr>
                    </a:p>
                  </a:txBody>
                  <a:tcPr marT="9525" marB="0" anchor="ctr"/>
                </a:tc>
                <a:tc>
                  <a:txBody>
                    <a:bodyPr/>
                    <a:lstStyle/>
                    <a:p>
                      <a:pPr algn="ctr" rtl="0" fontAlgn="b"/>
                      <a:r>
                        <a:rPr lang="en-US" sz="1400" b="0" i="0" u="none" strike="noStrike" dirty="0" smtClean="0">
                          <a:solidFill>
                            <a:srgbClr val="000000"/>
                          </a:solidFill>
                          <a:latin typeface="Calibri"/>
                        </a:rPr>
                        <a:t>100</a:t>
                      </a:r>
                      <a:endParaRPr lang="en-US" sz="1400" b="0" i="0" u="none" strike="noStrike" dirty="0">
                        <a:solidFill>
                          <a:srgbClr val="000000"/>
                        </a:solidFill>
                        <a:latin typeface="Calibri"/>
                      </a:endParaRPr>
                    </a:p>
                  </a:txBody>
                  <a:tcPr marT="9525" marB="0" anchor="ctr"/>
                </a:tc>
                <a:tc>
                  <a:txBody>
                    <a:bodyPr/>
                    <a:lstStyle/>
                    <a:p>
                      <a:pPr algn="l" rtl="0" fontAlgn="b"/>
                      <a:r>
                        <a:rPr lang="en-US" sz="1400" b="0" i="0" u="none" strike="noStrike" dirty="0" smtClean="0">
                          <a:solidFill>
                            <a:srgbClr val="000000"/>
                          </a:solidFill>
                          <a:latin typeface="Calibri"/>
                        </a:rPr>
                        <a:t>RJ</a:t>
                      </a:r>
                      <a:endParaRPr lang="en-US" sz="1400" b="0" i="0" u="none" strike="noStrike" dirty="0">
                        <a:solidFill>
                          <a:srgbClr val="000000"/>
                        </a:solidFill>
                        <a:latin typeface="Calibri"/>
                      </a:endParaRPr>
                    </a:p>
                  </a:txBody>
                  <a:tcPr marT="9525" marB="0" anchor="ctr"/>
                </a:tc>
              </a:tr>
              <a:tr h="275419">
                <a:tc>
                  <a:txBody>
                    <a:bodyPr/>
                    <a:lstStyle/>
                    <a:p>
                      <a:pPr algn="l" rtl="0" fontAlgn="b"/>
                      <a:r>
                        <a:rPr lang="en-US" sz="1400" u="none" strike="noStrike" dirty="0" smtClean="0"/>
                        <a:t>Oriental Green Power</a:t>
                      </a:r>
                      <a:endParaRPr lang="en-US" sz="1400" b="0" i="0" u="none" strike="noStrike" dirty="0">
                        <a:solidFill>
                          <a:srgbClr val="000000"/>
                        </a:solidFill>
                        <a:latin typeface="Calibri"/>
                      </a:endParaRPr>
                    </a:p>
                  </a:txBody>
                  <a:tcPr marT="9525" marB="0" anchor="ctr"/>
                </a:tc>
                <a:tc>
                  <a:txBody>
                    <a:bodyPr/>
                    <a:lstStyle/>
                    <a:p>
                      <a:pPr algn="ctr" rtl="0" fontAlgn="b"/>
                      <a:r>
                        <a:rPr lang="en-US" sz="1400" u="none" strike="noStrike" dirty="0" smtClean="0"/>
                        <a:t>100</a:t>
                      </a:r>
                      <a:endParaRPr lang="en-US" sz="1400" b="0" i="0" u="none" strike="noStrike" dirty="0">
                        <a:solidFill>
                          <a:srgbClr val="000000"/>
                        </a:solidFill>
                        <a:latin typeface="Calibri"/>
                      </a:endParaRPr>
                    </a:p>
                  </a:txBody>
                  <a:tcPr marT="9525" marB="0" anchor="ctr"/>
                </a:tc>
                <a:tc>
                  <a:txBody>
                    <a:bodyPr/>
                    <a:lstStyle/>
                    <a:p>
                      <a:pPr algn="l" rtl="0" fontAlgn="b"/>
                      <a:r>
                        <a:rPr lang="en-US" sz="1400" u="none" strike="noStrike" dirty="0" smtClean="0"/>
                        <a:t>KN, GJ</a:t>
                      </a:r>
                      <a:endParaRPr lang="en-US" sz="1400" b="0" i="0" u="none" strike="noStrike" dirty="0">
                        <a:solidFill>
                          <a:srgbClr val="000000"/>
                        </a:solidFill>
                        <a:latin typeface="Calibri"/>
                      </a:endParaRPr>
                    </a:p>
                  </a:txBody>
                  <a:tcPr marT="9525" marB="0" anchor="ctr"/>
                </a:tc>
              </a:tr>
              <a:tr h="275419">
                <a:tc>
                  <a:txBody>
                    <a:bodyPr/>
                    <a:lstStyle/>
                    <a:p>
                      <a:pPr algn="l" rtl="0" fontAlgn="b"/>
                      <a:r>
                        <a:rPr lang="en-US" sz="1400" b="0" i="0" u="none" strike="noStrike" dirty="0" smtClean="0">
                          <a:solidFill>
                            <a:schemeClr val="tx1"/>
                          </a:solidFill>
                          <a:latin typeface="Calibri"/>
                        </a:rPr>
                        <a:t>RSMML</a:t>
                      </a:r>
                      <a:endParaRPr lang="en-US" sz="1400" b="0" i="0" u="none" strike="noStrike" dirty="0">
                        <a:solidFill>
                          <a:schemeClr val="tx1"/>
                        </a:solidFill>
                        <a:latin typeface="Calibri"/>
                      </a:endParaRPr>
                    </a:p>
                  </a:txBody>
                  <a:tcPr marT="9525" marB="0" anchor="ctr"/>
                </a:tc>
                <a:tc>
                  <a:txBody>
                    <a:bodyPr/>
                    <a:lstStyle/>
                    <a:p>
                      <a:pPr algn="ctr" rtl="0" fontAlgn="b"/>
                      <a:r>
                        <a:rPr lang="en-US" sz="1400" b="0" i="0" u="none" strike="noStrike" dirty="0" smtClean="0">
                          <a:solidFill>
                            <a:schemeClr val="tx1"/>
                          </a:solidFill>
                          <a:latin typeface="Calibri"/>
                        </a:rPr>
                        <a:t>92</a:t>
                      </a:r>
                      <a:endParaRPr lang="en-US" sz="1400" b="0" i="0" u="none" strike="noStrike" dirty="0">
                        <a:solidFill>
                          <a:schemeClr val="tx1"/>
                        </a:solidFill>
                        <a:latin typeface="Calibri"/>
                      </a:endParaRPr>
                    </a:p>
                  </a:txBody>
                  <a:tcPr marT="9525" marB="0" anchor="ctr"/>
                </a:tc>
                <a:tc>
                  <a:txBody>
                    <a:bodyPr/>
                    <a:lstStyle/>
                    <a:p>
                      <a:pPr algn="l" rtl="0" fontAlgn="b"/>
                      <a:r>
                        <a:rPr lang="en-US" sz="1400" b="0" i="0" u="none" strike="noStrike" dirty="0" smtClean="0">
                          <a:solidFill>
                            <a:schemeClr val="tx1"/>
                          </a:solidFill>
                          <a:latin typeface="Calibri"/>
                        </a:rPr>
                        <a:t>RJ</a:t>
                      </a:r>
                      <a:endParaRPr lang="en-US" sz="1400" b="0" i="0" u="none" strike="noStrike" dirty="0">
                        <a:solidFill>
                          <a:schemeClr val="tx1"/>
                        </a:solidFill>
                        <a:latin typeface="Calibri"/>
                      </a:endParaRPr>
                    </a:p>
                  </a:txBody>
                  <a:tcPr marT="9525" marB="0" anchor="ctr"/>
                </a:tc>
              </a:tr>
              <a:tr h="275419">
                <a:tc>
                  <a:txBody>
                    <a:bodyPr/>
                    <a:lstStyle/>
                    <a:p>
                      <a:pPr algn="l" rtl="0" fontAlgn="b"/>
                      <a:r>
                        <a:rPr lang="en-US" sz="1400" u="none" strike="noStrike" dirty="0"/>
                        <a:t>Tata Group</a:t>
                      </a:r>
                      <a:endParaRPr lang="en-US" sz="1400" b="0" i="0" u="none" strike="noStrike" dirty="0">
                        <a:solidFill>
                          <a:srgbClr val="000000"/>
                        </a:solidFill>
                        <a:latin typeface="Calibri"/>
                      </a:endParaRPr>
                    </a:p>
                  </a:txBody>
                  <a:tcPr marT="9525" marB="0" anchor="ctr"/>
                </a:tc>
                <a:tc>
                  <a:txBody>
                    <a:bodyPr/>
                    <a:lstStyle/>
                    <a:p>
                      <a:pPr algn="ctr" rtl="0" fontAlgn="b"/>
                      <a:r>
                        <a:rPr lang="en-US" sz="1400" u="none" strike="noStrike" dirty="0" smtClean="0"/>
                        <a:t>89</a:t>
                      </a:r>
                      <a:endParaRPr lang="en-US" sz="1400" b="0" i="0" u="none" strike="noStrike" dirty="0">
                        <a:solidFill>
                          <a:srgbClr val="000000"/>
                        </a:solidFill>
                        <a:latin typeface="Calibri"/>
                      </a:endParaRPr>
                    </a:p>
                  </a:txBody>
                  <a:tcPr marT="9525" marB="0" anchor="ctr"/>
                </a:tc>
                <a:tc>
                  <a:txBody>
                    <a:bodyPr/>
                    <a:lstStyle/>
                    <a:p>
                      <a:pPr algn="l" rtl="0" fontAlgn="b"/>
                      <a:r>
                        <a:rPr lang="en-US" sz="1400" u="none" strike="noStrike" dirty="0"/>
                        <a:t>MH</a:t>
                      </a:r>
                      <a:endParaRPr lang="en-US" sz="1400" b="0" i="0" u="none" strike="noStrike" dirty="0">
                        <a:solidFill>
                          <a:srgbClr val="000000"/>
                        </a:solidFill>
                        <a:latin typeface="Calibri"/>
                      </a:endParaRPr>
                    </a:p>
                  </a:txBody>
                  <a:tcPr marT="9525" marB="0" anchor="ctr"/>
                </a:tc>
              </a:tr>
              <a:tr h="275419">
                <a:tc>
                  <a:txBody>
                    <a:bodyPr/>
                    <a:lstStyle/>
                    <a:p>
                      <a:pPr algn="l" rtl="0" fontAlgn="b"/>
                      <a:r>
                        <a:rPr lang="en-US" sz="1400" b="0" i="0" u="none" strike="noStrike" dirty="0" smtClean="0">
                          <a:solidFill>
                            <a:srgbClr val="000000"/>
                          </a:solidFill>
                          <a:latin typeface="Calibri"/>
                        </a:rPr>
                        <a:t>Gujarat NRE Coke</a:t>
                      </a:r>
                      <a:endParaRPr lang="en-US" sz="1400" b="0" i="0" u="none" strike="noStrike" dirty="0">
                        <a:solidFill>
                          <a:srgbClr val="000000"/>
                        </a:solidFill>
                        <a:latin typeface="Calibri"/>
                      </a:endParaRPr>
                    </a:p>
                  </a:txBody>
                  <a:tcPr marT="9525" marB="0" anchor="ctr"/>
                </a:tc>
                <a:tc>
                  <a:txBody>
                    <a:bodyPr/>
                    <a:lstStyle/>
                    <a:p>
                      <a:pPr algn="ctr" rtl="0" fontAlgn="b"/>
                      <a:r>
                        <a:rPr lang="en-US" sz="1400" b="0" i="0" u="none" strike="noStrike" dirty="0" smtClean="0">
                          <a:solidFill>
                            <a:srgbClr val="000000"/>
                          </a:solidFill>
                          <a:latin typeface="Calibri"/>
                        </a:rPr>
                        <a:t>88</a:t>
                      </a:r>
                      <a:endParaRPr lang="en-US" sz="1400" b="0" i="0" u="none" strike="noStrike" dirty="0">
                        <a:solidFill>
                          <a:srgbClr val="000000"/>
                        </a:solidFill>
                        <a:latin typeface="Calibri"/>
                      </a:endParaRPr>
                    </a:p>
                  </a:txBody>
                  <a:tcPr marT="9525" marB="0" anchor="ctr"/>
                </a:tc>
                <a:tc>
                  <a:txBody>
                    <a:bodyPr/>
                    <a:lstStyle/>
                    <a:p>
                      <a:pPr algn="l" rtl="0" fontAlgn="b"/>
                      <a:r>
                        <a:rPr lang="en-US" sz="1400" b="0" i="0" u="none" strike="noStrike" dirty="0" smtClean="0">
                          <a:solidFill>
                            <a:srgbClr val="000000"/>
                          </a:solidFill>
                          <a:latin typeface="Calibri"/>
                        </a:rPr>
                        <a:t>GJ</a:t>
                      </a:r>
                      <a:endParaRPr lang="en-US" sz="1400" b="0" i="0" u="none" strike="noStrike" dirty="0">
                        <a:solidFill>
                          <a:srgbClr val="000000"/>
                        </a:solidFill>
                        <a:latin typeface="Calibri"/>
                      </a:endParaRPr>
                    </a:p>
                  </a:txBody>
                  <a:tcPr marT="9525" marB="0" anchor="ctr"/>
                </a:tc>
              </a:tr>
              <a:tr h="275419">
                <a:tc>
                  <a:txBody>
                    <a:bodyPr/>
                    <a:lstStyle/>
                    <a:p>
                      <a:pPr algn="l" rtl="0" fontAlgn="b"/>
                      <a:r>
                        <a:rPr lang="en-US" sz="1400" u="none" strike="noStrike"/>
                        <a:t>Green Infra (IDFC) </a:t>
                      </a:r>
                      <a:endParaRPr lang="en-US" sz="1400" b="0" i="0" u="none" strike="noStrike">
                        <a:solidFill>
                          <a:srgbClr val="000000"/>
                        </a:solidFill>
                        <a:latin typeface="Calibri"/>
                      </a:endParaRPr>
                    </a:p>
                  </a:txBody>
                  <a:tcPr marT="9525" marB="0" anchor="ctr"/>
                </a:tc>
                <a:tc>
                  <a:txBody>
                    <a:bodyPr/>
                    <a:lstStyle/>
                    <a:p>
                      <a:pPr algn="ctr" rtl="0" fontAlgn="b"/>
                      <a:r>
                        <a:rPr lang="en-US" sz="1400" u="none" strike="noStrike"/>
                        <a:t>82</a:t>
                      </a:r>
                      <a:endParaRPr lang="en-US" sz="1400" b="0" i="0" u="none" strike="noStrike">
                        <a:solidFill>
                          <a:srgbClr val="000000"/>
                        </a:solidFill>
                        <a:latin typeface="Calibri"/>
                      </a:endParaRPr>
                    </a:p>
                  </a:txBody>
                  <a:tcPr marT="9525" marB="0" anchor="ctr"/>
                </a:tc>
                <a:tc>
                  <a:txBody>
                    <a:bodyPr/>
                    <a:lstStyle/>
                    <a:p>
                      <a:pPr algn="l" rtl="0" fontAlgn="b"/>
                      <a:r>
                        <a:rPr lang="en-US" sz="1400" u="none" strike="noStrike" dirty="0"/>
                        <a:t>MH, TN</a:t>
                      </a:r>
                      <a:endParaRPr lang="en-US" sz="1400" b="0" i="0" u="none" strike="noStrike" dirty="0">
                        <a:solidFill>
                          <a:srgbClr val="000000"/>
                        </a:solidFill>
                        <a:latin typeface="Calibri"/>
                      </a:endParaRPr>
                    </a:p>
                  </a:txBody>
                  <a:tcPr marT="9525" marB="0" anchor="ctr"/>
                </a:tc>
              </a:tr>
              <a:tr h="275419">
                <a:tc>
                  <a:txBody>
                    <a:bodyPr/>
                    <a:lstStyle/>
                    <a:p>
                      <a:pPr algn="l" rtl="0" fontAlgn="b"/>
                      <a:r>
                        <a:rPr lang="en-US" sz="1400" u="none" strike="noStrike" dirty="0" smtClean="0"/>
                        <a:t>Coromandel Wind</a:t>
                      </a:r>
                      <a:endParaRPr lang="en-US" sz="1400" b="0" i="0" u="none" strike="noStrike" dirty="0">
                        <a:solidFill>
                          <a:srgbClr val="000000"/>
                        </a:solidFill>
                        <a:latin typeface="Calibri"/>
                      </a:endParaRPr>
                    </a:p>
                  </a:txBody>
                  <a:tcPr marT="9525" marB="0" anchor="ctr"/>
                </a:tc>
                <a:tc>
                  <a:txBody>
                    <a:bodyPr/>
                    <a:lstStyle/>
                    <a:p>
                      <a:pPr algn="ctr" rtl="0" fontAlgn="b"/>
                      <a:r>
                        <a:rPr lang="en-US" sz="1400" u="none" strike="noStrike" dirty="0" smtClean="0"/>
                        <a:t>75</a:t>
                      </a:r>
                      <a:endParaRPr lang="en-US" sz="1400" b="0" i="0" u="none" strike="noStrike" dirty="0">
                        <a:solidFill>
                          <a:srgbClr val="000000"/>
                        </a:solidFill>
                        <a:latin typeface="Calibri"/>
                      </a:endParaRPr>
                    </a:p>
                  </a:txBody>
                  <a:tcPr marT="9525" marB="0" anchor="ctr"/>
                </a:tc>
                <a:tc>
                  <a:txBody>
                    <a:bodyPr/>
                    <a:lstStyle/>
                    <a:p>
                      <a:pPr algn="l" rtl="0" fontAlgn="b"/>
                      <a:r>
                        <a:rPr lang="en-US" sz="1400" u="none" strike="noStrike" dirty="0" smtClean="0"/>
                        <a:t>RJ</a:t>
                      </a:r>
                      <a:endParaRPr lang="en-US" sz="1400" b="0" i="0" u="none" strike="noStrike" dirty="0">
                        <a:solidFill>
                          <a:srgbClr val="000000"/>
                        </a:solidFill>
                        <a:latin typeface="Calibri"/>
                      </a:endParaRPr>
                    </a:p>
                  </a:txBody>
                  <a:tcPr marT="9525" marB="0" anchor="ctr"/>
                </a:tc>
              </a:tr>
              <a:tr h="275419">
                <a:tc>
                  <a:txBody>
                    <a:bodyPr/>
                    <a:lstStyle/>
                    <a:p>
                      <a:pPr algn="l" rtl="0" fontAlgn="b"/>
                      <a:r>
                        <a:rPr lang="en-US" sz="1400" u="none" strike="noStrike" dirty="0"/>
                        <a:t>Aditya Birla Group</a:t>
                      </a:r>
                      <a:endParaRPr lang="en-US" sz="1400" b="0" i="0" u="none" strike="noStrike" dirty="0">
                        <a:solidFill>
                          <a:srgbClr val="000000"/>
                        </a:solidFill>
                        <a:latin typeface="Calibri"/>
                      </a:endParaRPr>
                    </a:p>
                  </a:txBody>
                  <a:tcPr marT="9525" marB="0" anchor="ctr"/>
                </a:tc>
                <a:tc>
                  <a:txBody>
                    <a:bodyPr/>
                    <a:lstStyle/>
                    <a:p>
                      <a:pPr algn="ctr" rtl="0" fontAlgn="b"/>
                      <a:r>
                        <a:rPr lang="en-US" sz="1400" u="none" strike="noStrike" dirty="0"/>
                        <a:t>75</a:t>
                      </a:r>
                      <a:endParaRPr lang="en-US" sz="1400" b="0" i="0" u="none" strike="noStrike" dirty="0">
                        <a:solidFill>
                          <a:srgbClr val="000000"/>
                        </a:solidFill>
                        <a:latin typeface="Calibri"/>
                      </a:endParaRPr>
                    </a:p>
                  </a:txBody>
                  <a:tcPr marT="9525" marB="0" anchor="ctr"/>
                </a:tc>
                <a:tc>
                  <a:txBody>
                    <a:bodyPr/>
                    <a:lstStyle/>
                    <a:p>
                      <a:pPr algn="l" rtl="0" fontAlgn="b"/>
                      <a:r>
                        <a:rPr lang="en-US" sz="1400" u="none" strike="noStrike" dirty="0"/>
                        <a:t>MH</a:t>
                      </a:r>
                      <a:endParaRPr lang="en-US" sz="1400" b="0" i="0" u="none" strike="noStrike" dirty="0">
                        <a:solidFill>
                          <a:srgbClr val="000000"/>
                        </a:solidFill>
                        <a:latin typeface="Calibri"/>
                      </a:endParaRPr>
                    </a:p>
                  </a:txBody>
                  <a:tcPr marT="9525" marB="0" anchor="ctr"/>
                </a:tc>
              </a:tr>
              <a:tr h="275419">
                <a:tc>
                  <a:txBody>
                    <a:bodyPr/>
                    <a:lstStyle/>
                    <a:p>
                      <a:pPr algn="l" rtl="0" fontAlgn="b"/>
                      <a:r>
                        <a:rPr lang="en-US" sz="1400" u="none" strike="noStrike"/>
                        <a:t>Bajaj Auto Group</a:t>
                      </a:r>
                      <a:endParaRPr lang="en-US" sz="1400" b="0" i="0" u="none" strike="noStrike">
                        <a:solidFill>
                          <a:srgbClr val="000000"/>
                        </a:solidFill>
                        <a:latin typeface="Calibri"/>
                      </a:endParaRPr>
                    </a:p>
                  </a:txBody>
                  <a:tcPr marT="9525" marB="0" anchor="ctr"/>
                </a:tc>
                <a:tc>
                  <a:txBody>
                    <a:bodyPr/>
                    <a:lstStyle/>
                    <a:p>
                      <a:pPr algn="ctr" rtl="0" fontAlgn="b"/>
                      <a:r>
                        <a:rPr lang="en-US" sz="1400" u="none" strike="noStrike" dirty="0"/>
                        <a:t>68</a:t>
                      </a:r>
                      <a:endParaRPr lang="en-US" sz="1400" b="0" i="0" u="none" strike="noStrike" dirty="0">
                        <a:solidFill>
                          <a:srgbClr val="000000"/>
                        </a:solidFill>
                        <a:latin typeface="Calibri"/>
                      </a:endParaRPr>
                    </a:p>
                  </a:txBody>
                  <a:tcPr marT="9525" marB="0" anchor="ctr"/>
                </a:tc>
                <a:tc>
                  <a:txBody>
                    <a:bodyPr/>
                    <a:lstStyle/>
                    <a:p>
                      <a:pPr algn="l" rtl="0" fontAlgn="b"/>
                      <a:r>
                        <a:rPr lang="en-US" sz="1400" u="none" strike="noStrike"/>
                        <a:t>MH</a:t>
                      </a:r>
                      <a:endParaRPr lang="en-US" sz="1400" b="0" i="0" u="none" strike="noStrike">
                        <a:solidFill>
                          <a:srgbClr val="000000"/>
                        </a:solidFill>
                        <a:latin typeface="Calibri"/>
                      </a:endParaRPr>
                    </a:p>
                  </a:txBody>
                  <a:tcPr marT="9525" marB="0" anchor="ctr"/>
                </a:tc>
              </a:tr>
              <a:tr h="275419">
                <a:tc>
                  <a:txBody>
                    <a:bodyPr/>
                    <a:lstStyle/>
                    <a:p>
                      <a:pPr algn="l" rtl="0" fontAlgn="b"/>
                      <a:r>
                        <a:rPr lang="en-US" sz="1400" u="none" strike="noStrike" dirty="0"/>
                        <a:t>ONGC </a:t>
                      </a:r>
                      <a:endParaRPr lang="en-US" sz="1400" b="0" i="0" u="none" strike="noStrike" dirty="0">
                        <a:solidFill>
                          <a:srgbClr val="000000"/>
                        </a:solidFill>
                        <a:latin typeface="Calibri"/>
                      </a:endParaRPr>
                    </a:p>
                  </a:txBody>
                  <a:tcPr marT="9525" marB="0" anchor="ctr"/>
                </a:tc>
                <a:tc>
                  <a:txBody>
                    <a:bodyPr/>
                    <a:lstStyle/>
                    <a:p>
                      <a:pPr algn="ctr" rtl="0" fontAlgn="b"/>
                      <a:r>
                        <a:rPr lang="en-US" sz="1400" u="none" strike="noStrike" dirty="0"/>
                        <a:t>51</a:t>
                      </a:r>
                      <a:endParaRPr lang="en-US" sz="1400" b="0" i="0" u="none" strike="noStrike" dirty="0">
                        <a:solidFill>
                          <a:srgbClr val="000000"/>
                        </a:solidFill>
                        <a:latin typeface="Calibri"/>
                      </a:endParaRPr>
                    </a:p>
                  </a:txBody>
                  <a:tcPr marT="9525" marB="0" anchor="ctr"/>
                </a:tc>
                <a:tc>
                  <a:txBody>
                    <a:bodyPr/>
                    <a:lstStyle/>
                    <a:p>
                      <a:pPr algn="l" rtl="0" fontAlgn="b"/>
                      <a:r>
                        <a:rPr lang="en-US" sz="1400" u="none" strike="noStrike" dirty="0"/>
                        <a:t>GJ</a:t>
                      </a:r>
                      <a:endParaRPr lang="en-US" sz="1400" b="0" i="0" u="none" strike="noStrike" dirty="0">
                        <a:solidFill>
                          <a:srgbClr val="000000"/>
                        </a:solidFill>
                        <a:latin typeface="Calibri"/>
                      </a:endParaRPr>
                    </a:p>
                  </a:txBody>
                  <a:tcPr marT="9525" marB="0" anchor="ctr"/>
                </a:tc>
              </a:tr>
              <a:tr h="275419">
                <a:tc>
                  <a:txBody>
                    <a:bodyPr/>
                    <a:lstStyle/>
                    <a:p>
                      <a:pPr algn="l" rtl="0" fontAlgn="b"/>
                      <a:r>
                        <a:rPr lang="en-US" sz="1400" u="none" strike="noStrike"/>
                        <a:t>Reliance Group</a:t>
                      </a:r>
                      <a:endParaRPr lang="en-US" sz="1400" b="0" i="0" u="none" strike="noStrike">
                        <a:solidFill>
                          <a:srgbClr val="000000"/>
                        </a:solidFill>
                        <a:latin typeface="Calibri"/>
                      </a:endParaRPr>
                    </a:p>
                  </a:txBody>
                  <a:tcPr marT="9525" marB="0" anchor="ctr"/>
                </a:tc>
                <a:tc>
                  <a:txBody>
                    <a:bodyPr/>
                    <a:lstStyle/>
                    <a:p>
                      <a:pPr algn="ctr" rtl="0" fontAlgn="b"/>
                      <a:r>
                        <a:rPr lang="en-US" sz="1400" u="none" strike="noStrike" dirty="0"/>
                        <a:t>45</a:t>
                      </a:r>
                      <a:endParaRPr lang="en-US" sz="1400" b="0" i="0" u="none" strike="noStrike" dirty="0">
                        <a:solidFill>
                          <a:srgbClr val="000000"/>
                        </a:solidFill>
                        <a:latin typeface="Calibri"/>
                      </a:endParaRPr>
                    </a:p>
                  </a:txBody>
                  <a:tcPr marT="9525" marB="0" anchor="ctr"/>
                </a:tc>
                <a:tc>
                  <a:txBody>
                    <a:bodyPr/>
                    <a:lstStyle/>
                    <a:p>
                      <a:pPr algn="l" rtl="0" fontAlgn="b"/>
                      <a:r>
                        <a:rPr lang="en-US" sz="1400" u="none" strike="noStrike"/>
                        <a:t>MH</a:t>
                      </a:r>
                      <a:endParaRPr lang="en-US" sz="1400" b="0" i="0" u="none" strike="noStrike">
                        <a:solidFill>
                          <a:srgbClr val="000000"/>
                        </a:solidFill>
                        <a:latin typeface="Calibri"/>
                      </a:endParaRPr>
                    </a:p>
                  </a:txBody>
                  <a:tcPr marT="9525" marB="0" anchor="ctr"/>
                </a:tc>
              </a:tr>
              <a:tr h="275419">
                <a:tc>
                  <a:txBody>
                    <a:bodyPr/>
                    <a:lstStyle/>
                    <a:p>
                      <a:pPr algn="l" rtl="0" fontAlgn="b"/>
                      <a:r>
                        <a:rPr lang="en-US" sz="1400" u="none" strike="noStrike" dirty="0"/>
                        <a:t>ITC Group </a:t>
                      </a:r>
                      <a:endParaRPr lang="en-US" sz="1400" b="0" i="0" u="none" strike="noStrike" dirty="0">
                        <a:solidFill>
                          <a:srgbClr val="000000"/>
                        </a:solidFill>
                        <a:latin typeface="Calibri"/>
                      </a:endParaRPr>
                    </a:p>
                  </a:txBody>
                  <a:tcPr marT="9525" marB="0" anchor="ctr"/>
                </a:tc>
                <a:tc>
                  <a:txBody>
                    <a:bodyPr/>
                    <a:lstStyle/>
                    <a:p>
                      <a:pPr algn="ctr" rtl="0" fontAlgn="b"/>
                      <a:r>
                        <a:rPr lang="en-US" sz="1400" u="none" strike="noStrike" dirty="0" smtClean="0"/>
                        <a:t>41</a:t>
                      </a:r>
                      <a:endParaRPr lang="en-US" sz="1400" b="0" i="0" u="none" strike="noStrike" dirty="0">
                        <a:solidFill>
                          <a:srgbClr val="000000"/>
                        </a:solidFill>
                        <a:latin typeface="Calibri"/>
                      </a:endParaRPr>
                    </a:p>
                  </a:txBody>
                  <a:tcPr marT="9525" marB="0" anchor="ctr"/>
                </a:tc>
                <a:tc>
                  <a:txBody>
                    <a:bodyPr/>
                    <a:lstStyle/>
                    <a:p>
                      <a:pPr algn="l" rtl="0" fontAlgn="b"/>
                      <a:r>
                        <a:rPr lang="en-US" sz="1400" u="none" strike="noStrike" dirty="0"/>
                        <a:t>MH, TN</a:t>
                      </a:r>
                      <a:endParaRPr lang="en-US" sz="1400" b="0" i="0" u="none" strike="noStrike" dirty="0">
                        <a:solidFill>
                          <a:srgbClr val="000000"/>
                        </a:solidFill>
                        <a:latin typeface="Calibri"/>
                      </a:endParaRPr>
                    </a:p>
                  </a:txBody>
                  <a:tcPr marT="9525" marB="0" anchor="ctr"/>
                </a:tc>
              </a:tr>
              <a:tr h="275419">
                <a:tc>
                  <a:txBody>
                    <a:bodyPr/>
                    <a:lstStyle/>
                    <a:p>
                      <a:pPr algn="l" rtl="0" fontAlgn="b"/>
                      <a:r>
                        <a:rPr lang="en-US" sz="1400" u="none" strike="noStrike" dirty="0" err="1" smtClean="0"/>
                        <a:t>ReNew</a:t>
                      </a:r>
                      <a:r>
                        <a:rPr lang="en-US" sz="1400" u="none" strike="noStrike" baseline="0" dirty="0" smtClean="0"/>
                        <a:t> Energy</a:t>
                      </a:r>
                      <a:endParaRPr lang="en-US" sz="1400" b="0" i="0" u="none" strike="noStrike" dirty="0">
                        <a:solidFill>
                          <a:srgbClr val="000000"/>
                        </a:solidFill>
                        <a:latin typeface="Calibri"/>
                      </a:endParaRPr>
                    </a:p>
                  </a:txBody>
                  <a:tcPr marT="9525" marB="0" anchor="ctr"/>
                </a:tc>
                <a:tc>
                  <a:txBody>
                    <a:bodyPr/>
                    <a:lstStyle/>
                    <a:p>
                      <a:pPr algn="ctr" rtl="0" fontAlgn="b"/>
                      <a:r>
                        <a:rPr lang="en-US" sz="1400" u="none" strike="noStrike" dirty="0" smtClean="0"/>
                        <a:t>35</a:t>
                      </a:r>
                      <a:endParaRPr lang="en-US" sz="1400" b="0" i="0" u="none" strike="noStrike" dirty="0">
                        <a:solidFill>
                          <a:srgbClr val="000000"/>
                        </a:solidFill>
                        <a:latin typeface="Calibri"/>
                      </a:endParaRPr>
                    </a:p>
                  </a:txBody>
                  <a:tcPr marT="9525" marB="0" anchor="ctr"/>
                </a:tc>
                <a:tc>
                  <a:txBody>
                    <a:bodyPr/>
                    <a:lstStyle/>
                    <a:p>
                      <a:pPr algn="l" rtl="0" fontAlgn="b"/>
                      <a:r>
                        <a:rPr lang="en-US" sz="1400" u="none" strike="noStrike" dirty="0" smtClean="0"/>
                        <a:t>RJ, MH</a:t>
                      </a:r>
                      <a:endParaRPr lang="en-US" sz="1400" b="0" i="0" u="none" strike="noStrike" dirty="0">
                        <a:solidFill>
                          <a:srgbClr val="000000"/>
                        </a:solidFill>
                        <a:latin typeface="Calibri"/>
                      </a:endParaRPr>
                    </a:p>
                  </a:txBody>
                  <a:tcPr marT="9525" marB="0" anchor="ctr"/>
                </a:tc>
              </a:tr>
            </a:tbl>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ontent Placeholder 19"/>
          <p:cNvGraphicFramePr>
            <a:graphicFrameLocks noGrp="1"/>
          </p:cNvGraphicFramePr>
          <p:nvPr>
            <p:ph idx="1"/>
          </p:nvPr>
        </p:nvGraphicFramePr>
        <p:xfrm>
          <a:off x="2667000" y="1295400"/>
          <a:ext cx="6248399" cy="3048000"/>
        </p:xfrm>
        <a:graphic>
          <a:graphicData uri="http://schemas.openxmlformats.org/drawingml/2006/table">
            <a:tbl>
              <a:tblPr firstRow="1" bandRow="1">
                <a:tableStyleId>{5C22544A-7EE6-4342-B048-85BDC9FD1C3A}</a:tableStyleId>
              </a:tblPr>
              <a:tblGrid>
                <a:gridCol w="1107311"/>
                <a:gridCol w="949124"/>
                <a:gridCol w="949124"/>
                <a:gridCol w="949124"/>
                <a:gridCol w="1107311"/>
                <a:gridCol w="1186405"/>
              </a:tblGrid>
              <a:tr h="609600">
                <a:tc>
                  <a:txBody>
                    <a:bodyPr/>
                    <a:lstStyle/>
                    <a:p>
                      <a:pPr algn="ctr"/>
                      <a:r>
                        <a:rPr lang="en-US" sz="1400" b="1" dirty="0" smtClean="0">
                          <a:solidFill>
                            <a:schemeClr val="bg1"/>
                          </a:solidFill>
                        </a:rPr>
                        <a:t>RE Source</a:t>
                      </a:r>
                      <a:endParaRPr lang="en-US" sz="1600" b="1" dirty="0">
                        <a:solidFill>
                          <a:schemeClr val="bg1"/>
                        </a:solidFill>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50000"/>
                      </a:schemeClr>
                    </a:solidFill>
                  </a:tcPr>
                </a:tc>
                <a:tc>
                  <a:txBody>
                    <a:bodyPr/>
                    <a:lstStyle/>
                    <a:p>
                      <a:pPr algn="ctr"/>
                      <a:r>
                        <a:rPr lang="en-US" sz="1400" b="1" kern="1200" baseline="0" dirty="0" smtClean="0">
                          <a:solidFill>
                            <a:schemeClr val="bg1"/>
                          </a:solidFill>
                          <a:latin typeface="+mn-lt"/>
                          <a:ea typeface="+mn-ea"/>
                          <a:cs typeface="+mn-cs"/>
                        </a:rPr>
                        <a:t>Scalability</a:t>
                      </a:r>
                    </a:p>
                    <a:p>
                      <a:pPr algn="ctr"/>
                      <a:r>
                        <a:rPr lang="en-US" sz="1400" b="1" kern="1200" baseline="0" dirty="0" smtClean="0">
                          <a:solidFill>
                            <a:schemeClr val="bg1"/>
                          </a:solidFill>
                          <a:latin typeface="+mn-lt"/>
                          <a:ea typeface="+mn-ea"/>
                          <a:cs typeface="+mn-cs"/>
                        </a:rPr>
                        <a:t>Potential</a:t>
                      </a:r>
                      <a:endParaRPr lang="en-US" sz="1400" b="1" dirty="0">
                        <a:solidFill>
                          <a:schemeClr val="bg1"/>
                        </a:solidFill>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50000"/>
                      </a:schemeClr>
                    </a:solidFill>
                  </a:tcPr>
                </a:tc>
                <a:tc>
                  <a:txBody>
                    <a:bodyPr/>
                    <a:lstStyle/>
                    <a:p>
                      <a:pPr algn="ctr"/>
                      <a:r>
                        <a:rPr lang="en-US" sz="1400" b="1" kern="1200" baseline="0" dirty="0" smtClean="0">
                          <a:solidFill>
                            <a:schemeClr val="bg1"/>
                          </a:solidFill>
                          <a:latin typeface="+mn-lt"/>
                          <a:ea typeface="+mn-ea"/>
                          <a:cs typeface="+mn-cs"/>
                        </a:rPr>
                        <a:t>Gestation</a:t>
                      </a:r>
                    </a:p>
                    <a:p>
                      <a:pPr algn="ctr"/>
                      <a:r>
                        <a:rPr lang="en-US" sz="1400" b="1" kern="1200" baseline="0" dirty="0" smtClean="0">
                          <a:solidFill>
                            <a:schemeClr val="bg1"/>
                          </a:solidFill>
                          <a:latin typeface="+mn-lt"/>
                          <a:ea typeface="+mn-ea"/>
                          <a:cs typeface="+mn-cs"/>
                        </a:rPr>
                        <a:t>Period</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50000"/>
                      </a:schemeClr>
                    </a:solidFill>
                  </a:tcPr>
                </a:tc>
                <a:tc>
                  <a:txBody>
                    <a:bodyPr/>
                    <a:lstStyle/>
                    <a:p>
                      <a:pPr algn="ctr"/>
                      <a:r>
                        <a:rPr lang="en-US" sz="1400" b="1" kern="1200" baseline="0" dirty="0" smtClean="0">
                          <a:solidFill>
                            <a:schemeClr val="bg1"/>
                          </a:solidFill>
                          <a:latin typeface="+mn-lt"/>
                          <a:ea typeface="+mn-ea"/>
                          <a:cs typeface="+mn-cs"/>
                        </a:rPr>
                        <a:t>Execution</a:t>
                      </a:r>
                    </a:p>
                    <a:p>
                      <a:pPr algn="ctr"/>
                      <a:r>
                        <a:rPr lang="en-US" sz="1400" b="1" kern="1200" baseline="0" dirty="0" smtClean="0">
                          <a:solidFill>
                            <a:schemeClr val="bg1"/>
                          </a:solidFill>
                          <a:latin typeface="+mn-lt"/>
                          <a:ea typeface="+mn-ea"/>
                          <a:cs typeface="+mn-cs"/>
                        </a:rPr>
                        <a:t>Risk</a:t>
                      </a:r>
                      <a:endParaRPr lang="en-US" sz="1400" b="1" dirty="0" smtClean="0">
                        <a:solidFill>
                          <a:schemeClr val="bg1"/>
                        </a:solidFill>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50000"/>
                      </a:schemeClr>
                    </a:solidFill>
                  </a:tcPr>
                </a:tc>
                <a:tc>
                  <a:txBody>
                    <a:bodyPr/>
                    <a:lstStyle/>
                    <a:p>
                      <a:pPr algn="ctr"/>
                      <a:r>
                        <a:rPr lang="en-US" sz="1400" b="1" kern="1200" baseline="0" dirty="0" smtClean="0">
                          <a:solidFill>
                            <a:schemeClr val="bg1"/>
                          </a:solidFill>
                          <a:latin typeface="+mn-lt"/>
                          <a:ea typeface="+mn-ea"/>
                          <a:cs typeface="+mn-cs"/>
                        </a:rPr>
                        <a:t>Technology</a:t>
                      </a:r>
                    </a:p>
                    <a:p>
                      <a:pPr algn="ctr"/>
                      <a:r>
                        <a:rPr lang="en-US" sz="1400" b="1" kern="1200" baseline="0" dirty="0" smtClean="0">
                          <a:solidFill>
                            <a:schemeClr val="bg1"/>
                          </a:solidFill>
                          <a:latin typeface="+mn-lt"/>
                          <a:ea typeface="+mn-ea"/>
                          <a:cs typeface="+mn-cs"/>
                        </a:rPr>
                        <a:t>Risk</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50000"/>
                      </a:schemeClr>
                    </a:solidFill>
                  </a:tcPr>
                </a:tc>
                <a:tc>
                  <a:txBody>
                    <a:bodyPr/>
                    <a:lstStyle/>
                    <a:p>
                      <a:pPr algn="ctr"/>
                      <a:r>
                        <a:rPr lang="en-US" sz="1400" b="1" kern="1200" baseline="0" dirty="0" smtClean="0">
                          <a:solidFill>
                            <a:schemeClr val="bg1"/>
                          </a:solidFill>
                          <a:latin typeface="+mn-lt"/>
                          <a:ea typeface="+mn-ea"/>
                          <a:cs typeface="+mn-cs"/>
                        </a:rPr>
                        <a:t>Operational</a:t>
                      </a:r>
                    </a:p>
                    <a:p>
                      <a:pPr algn="ctr"/>
                      <a:r>
                        <a:rPr lang="en-US" sz="1400" b="1" kern="1200" baseline="0" dirty="0" smtClean="0">
                          <a:solidFill>
                            <a:schemeClr val="bg1"/>
                          </a:solidFill>
                          <a:latin typeface="+mn-lt"/>
                          <a:ea typeface="+mn-ea"/>
                          <a:cs typeface="+mn-cs"/>
                        </a:rPr>
                        <a:t>Risk</a:t>
                      </a:r>
                      <a:endParaRPr lang="en-US" sz="1400" b="1" dirty="0" smtClean="0">
                        <a:solidFill>
                          <a:schemeClr val="bg1"/>
                        </a:solidFill>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50000"/>
                      </a:schemeClr>
                    </a:solidFill>
                  </a:tcPr>
                </a:tc>
              </a:tr>
              <a:tr h="609600">
                <a:tc>
                  <a:txBody>
                    <a:bodyPr/>
                    <a:lstStyle/>
                    <a:p>
                      <a:endParaRPr lang="en-US" sz="1600" dirty="0">
                        <a:solidFill>
                          <a:schemeClr val="tx1"/>
                        </a:solidFill>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endParaRPr lang="en-US" sz="1600">
                        <a:solidFill>
                          <a:schemeClr val="tx1"/>
                        </a:solidFill>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endParaRPr lang="en-US" sz="1600">
                        <a:solidFill>
                          <a:schemeClr val="tx1"/>
                        </a:solidFill>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endParaRPr lang="en-US" sz="1600">
                        <a:solidFill>
                          <a:schemeClr val="tx1"/>
                        </a:solidFill>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endParaRPr lang="en-US" sz="1600">
                        <a:solidFill>
                          <a:schemeClr val="tx1"/>
                        </a:solidFill>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endParaRPr lang="en-US" sz="1600" dirty="0">
                        <a:solidFill>
                          <a:schemeClr val="tx1"/>
                        </a:solidFill>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r>
              <a:tr h="762000">
                <a:tc>
                  <a:txBody>
                    <a:bodyPr/>
                    <a:lstStyle/>
                    <a:p>
                      <a:endParaRPr lang="en-US" sz="1600" dirty="0">
                        <a:solidFill>
                          <a:schemeClr val="tx1"/>
                        </a:solidFill>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endParaRPr lang="en-US" sz="1600" dirty="0">
                        <a:solidFill>
                          <a:schemeClr val="tx1"/>
                        </a:solidFill>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endParaRPr lang="en-US" sz="1600">
                        <a:solidFill>
                          <a:schemeClr val="tx1"/>
                        </a:solidFill>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endParaRPr lang="en-US" sz="1600">
                        <a:solidFill>
                          <a:schemeClr val="tx1"/>
                        </a:solidFill>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endParaRPr lang="en-US" sz="1600">
                        <a:solidFill>
                          <a:schemeClr val="tx1"/>
                        </a:solidFill>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endParaRPr lang="en-US" sz="1600" dirty="0">
                        <a:solidFill>
                          <a:schemeClr val="tx1"/>
                        </a:solidFill>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r>
              <a:tr h="533400">
                <a:tc>
                  <a:txBody>
                    <a:bodyPr/>
                    <a:lstStyle/>
                    <a:p>
                      <a:endParaRPr lang="en-US" sz="1600" dirty="0">
                        <a:solidFill>
                          <a:schemeClr val="tx1"/>
                        </a:solidFill>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endParaRPr lang="en-US" sz="1600" dirty="0">
                        <a:solidFill>
                          <a:schemeClr val="tx1"/>
                        </a:solidFill>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endParaRPr lang="en-US" sz="1600">
                        <a:solidFill>
                          <a:schemeClr val="tx1"/>
                        </a:solidFill>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endParaRPr lang="en-US" sz="1600">
                        <a:solidFill>
                          <a:schemeClr val="tx1"/>
                        </a:solidFill>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endParaRPr lang="en-US" sz="1600">
                        <a:solidFill>
                          <a:schemeClr val="tx1"/>
                        </a:solidFill>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endParaRPr lang="en-US" sz="1600">
                        <a:solidFill>
                          <a:schemeClr val="tx1"/>
                        </a:solidFill>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r>
              <a:tr h="533400">
                <a:tc>
                  <a:txBody>
                    <a:bodyPr/>
                    <a:lstStyle/>
                    <a:p>
                      <a:endParaRPr lang="en-US" sz="1600" dirty="0">
                        <a:solidFill>
                          <a:schemeClr val="tx1"/>
                        </a:solidFill>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endParaRPr lang="en-US" sz="1600" dirty="0">
                        <a:solidFill>
                          <a:schemeClr val="tx1"/>
                        </a:solidFill>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endParaRPr lang="en-US" sz="1600">
                        <a:solidFill>
                          <a:schemeClr val="tx1"/>
                        </a:solidFill>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endParaRPr lang="en-US" sz="1600">
                        <a:solidFill>
                          <a:schemeClr val="tx1"/>
                        </a:solidFill>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endParaRPr lang="en-US" sz="1600" dirty="0">
                        <a:solidFill>
                          <a:schemeClr val="tx1"/>
                        </a:solidFill>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endParaRPr lang="en-US" sz="1600" dirty="0">
                        <a:solidFill>
                          <a:schemeClr val="tx1"/>
                        </a:solidFill>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r>
            </a:tbl>
          </a:graphicData>
        </a:graphic>
      </p:graphicFrame>
      <p:sp>
        <p:nvSpPr>
          <p:cNvPr id="2" name="Title 1"/>
          <p:cNvSpPr>
            <a:spLocks noGrp="1"/>
          </p:cNvSpPr>
          <p:nvPr>
            <p:ph type="title"/>
          </p:nvPr>
        </p:nvSpPr>
        <p:spPr/>
        <p:txBody>
          <a:bodyPr/>
          <a:lstStyle/>
          <a:p>
            <a:r>
              <a:rPr lang="en-US" dirty="0" smtClean="0"/>
              <a:t>Why wind energy is most preferred?</a:t>
            </a:r>
            <a:endParaRPr lang="en-US" dirty="0"/>
          </a:p>
        </p:txBody>
      </p:sp>
      <p:graphicFrame>
        <p:nvGraphicFramePr>
          <p:cNvPr id="17" name="Chart 16"/>
          <p:cNvGraphicFramePr/>
          <p:nvPr/>
        </p:nvGraphicFramePr>
        <p:xfrm>
          <a:off x="0" y="1143000"/>
          <a:ext cx="44958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a:xfrm>
            <a:off x="0" y="3733800"/>
            <a:ext cx="2514600" cy="738664"/>
          </a:xfrm>
          <a:prstGeom prst="rect">
            <a:avLst/>
          </a:prstGeom>
          <a:noFill/>
        </p:spPr>
        <p:txBody>
          <a:bodyPr wrap="square" rtlCol="0">
            <a:spAutoFit/>
          </a:bodyPr>
          <a:lstStyle/>
          <a:p>
            <a:pPr algn="ctr"/>
            <a:r>
              <a:rPr lang="en-US" sz="1400" b="1" dirty="0" smtClean="0">
                <a:latin typeface="+mn-lt"/>
              </a:rPr>
              <a:t>Share of different RE sources </a:t>
            </a:r>
            <a:br>
              <a:rPr lang="en-US" sz="1400" b="1" dirty="0" smtClean="0">
                <a:latin typeface="+mn-lt"/>
              </a:rPr>
            </a:br>
            <a:r>
              <a:rPr lang="en-US" sz="1400" b="1" dirty="0" smtClean="0">
                <a:latin typeface="+mn-lt"/>
              </a:rPr>
              <a:t>in India by new capacity addition in 2011*                  </a:t>
            </a:r>
            <a:endParaRPr lang="en-US" sz="1400" b="1" dirty="0">
              <a:latin typeface="+mn-lt"/>
            </a:endParaRPr>
          </a:p>
        </p:txBody>
      </p:sp>
      <p:sp>
        <p:nvSpPr>
          <p:cNvPr id="6" name="Oval 5"/>
          <p:cNvSpPr/>
          <p:nvPr/>
        </p:nvSpPr>
        <p:spPr>
          <a:xfrm>
            <a:off x="4038600" y="1981200"/>
            <a:ext cx="381000" cy="3810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029200" y="1981200"/>
            <a:ext cx="381000" cy="3810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943600" y="1981200"/>
            <a:ext cx="381000" cy="3810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010400" y="1981200"/>
            <a:ext cx="381000" cy="3810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153400" y="1981200"/>
            <a:ext cx="381000" cy="3810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038600" y="2667000"/>
            <a:ext cx="3810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029200" y="26670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943600" y="26670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010400" y="2667000"/>
            <a:ext cx="381000" cy="3810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153400" y="2667000"/>
            <a:ext cx="381000" cy="3810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038600" y="3352800"/>
            <a:ext cx="3810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029200" y="3352800"/>
            <a:ext cx="381000" cy="3810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943600" y="3352800"/>
            <a:ext cx="381000" cy="3810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10400" y="3352800"/>
            <a:ext cx="381000" cy="3810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153400" y="33528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038600" y="3886200"/>
            <a:ext cx="381000" cy="3810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029200" y="3886200"/>
            <a:ext cx="381000" cy="3810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943600" y="3886200"/>
            <a:ext cx="3810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010400" y="38862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153400" y="3886200"/>
            <a:ext cx="381000" cy="3810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lide Number Placeholder 3"/>
          <p:cNvSpPr>
            <a:spLocks noGrp="1"/>
          </p:cNvSpPr>
          <p:nvPr>
            <p:ph type="sldNum" sz="quarter" idx="10"/>
          </p:nvPr>
        </p:nvSpPr>
        <p:spPr>
          <a:xfrm>
            <a:off x="-76200" y="6565900"/>
            <a:ext cx="381000" cy="265113"/>
          </a:xfrm>
        </p:spPr>
        <p:txBody>
          <a:bodyPr/>
          <a:lstStyle/>
          <a:p>
            <a:pPr>
              <a:defRPr/>
            </a:pPr>
            <a:fld id="{AAC0385A-4BE8-485E-8A4D-D9B04C218D91}" type="slidenum">
              <a:rPr lang="en-US"/>
              <a:pPr>
                <a:defRPr/>
              </a:pPr>
              <a:t>4</a:t>
            </a:fld>
            <a:endParaRPr lang="en-US" dirty="0"/>
          </a:p>
        </p:txBody>
      </p:sp>
      <p:sp>
        <p:nvSpPr>
          <p:cNvPr id="27" name="Content Placeholder 2"/>
          <p:cNvSpPr txBox="1">
            <a:spLocks/>
          </p:cNvSpPr>
          <p:nvPr/>
        </p:nvSpPr>
        <p:spPr bwMode="auto">
          <a:xfrm>
            <a:off x="430822" y="4648200"/>
            <a:ext cx="8484578" cy="1219200"/>
          </a:xfrm>
          <a:prstGeom prst="rect">
            <a:avLst/>
          </a:prstGeom>
          <a:solidFill>
            <a:schemeClr val="accent1"/>
          </a:solidFill>
          <a:ln w="9525">
            <a:noFill/>
            <a:miter lim="800000"/>
            <a:headEnd/>
            <a:tailEnd/>
          </a:ln>
        </p:spPr>
        <p:txBody>
          <a:bodyPr vert="horz" wrap="square" lIns="91440" tIns="45720" rIns="91440" bIns="45720" numCol="1" anchor="ctr" anchorCtr="0" compatLnSpc="1">
            <a:prstTxWarp prst="textNoShape">
              <a:avLst/>
            </a:prstTxWarp>
          </a:bodyPr>
          <a:lstStyle/>
          <a:p>
            <a:pPr marL="290513" marR="0" lvl="0" indent="-290513" algn="l" defTabSz="914400" rtl="0" eaLnBrk="1" fontAlgn="base" latinLnBrk="0" hangingPunct="1">
              <a:spcBef>
                <a:spcPts val="0"/>
              </a:spcBef>
              <a:spcAft>
                <a:spcPts val="600"/>
              </a:spcAft>
              <a:buClrTx/>
              <a:buSzTx/>
              <a:buFont typeface="Arial" pitchFamily="34" charset="0"/>
              <a:buChar char="•"/>
              <a:tabLst>
                <a:tab pos="457200" algn="l"/>
                <a:tab pos="914400" algn="l"/>
                <a:tab pos="1371600" algn="l"/>
                <a:tab pos="1828800" algn="l"/>
                <a:tab pos="2286000" algn="l"/>
              </a:tabLst>
              <a:defRPr/>
            </a:pPr>
            <a:r>
              <a:rPr lang="en-US" sz="1800" kern="0" dirty="0" smtClean="0">
                <a:latin typeface="+mn-lt"/>
                <a:cs typeface="+mn-cs"/>
              </a:rPr>
              <a:t>Wind sector in India </a:t>
            </a:r>
            <a:r>
              <a:rPr kumimoji="0" lang="en-US" sz="1800" i="0" u="none" strike="noStrike" kern="0" cap="none" spc="0" normalizeH="0" baseline="0" noProof="0" dirty="0" smtClean="0">
                <a:ln>
                  <a:noFill/>
                </a:ln>
                <a:solidFill>
                  <a:schemeClr val="tx1"/>
                </a:solidFill>
                <a:effectLst/>
                <a:uLnTx/>
                <a:uFillTx/>
                <a:latin typeface="+mn-lt"/>
                <a:ea typeface="+mn-ea"/>
                <a:cs typeface="+mn-cs"/>
              </a:rPr>
              <a:t>has a </a:t>
            </a:r>
            <a:r>
              <a:rPr kumimoji="0" lang="en-US" sz="1800" b="1" i="0" u="none" strike="noStrike" kern="0" cap="none" spc="0" normalizeH="0" baseline="0" noProof="0" dirty="0" smtClean="0">
                <a:ln>
                  <a:noFill/>
                </a:ln>
                <a:solidFill>
                  <a:schemeClr val="tx1"/>
                </a:solidFill>
                <a:effectLst/>
                <a:uLnTx/>
                <a:uFillTx/>
                <a:latin typeface="+mn-lt"/>
                <a:ea typeface="+mn-ea"/>
                <a:cs typeface="+mn-cs"/>
              </a:rPr>
              <a:t>proven track record of over 15 GW </a:t>
            </a:r>
            <a:r>
              <a:rPr kumimoji="0" lang="en-US" sz="1800" i="0" u="none" strike="noStrike" kern="0" cap="none" spc="0" normalizeH="0" baseline="0" noProof="0" dirty="0" smtClean="0">
                <a:ln>
                  <a:noFill/>
                </a:ln>
                <a:solidFill>
                  <a:schemeClr val="tx1"/>
                </a:solidFill>
                <a:effectLst/>
                <a:uLnTx/>
                <a:uFillTx/>
                <a:latin typeface="+mn-lt"/>
                <a:ea typeface="+mn-ea"/>
                <a:cs typeface="+mn-cs"/>
              </a:rPr>
              <a:t>operational assets</a:t>
            </a:r>
          </a:p>
          <a:p>
            <a:pPr marL="290513" marR="0" lvl="0" indent="-290513" algn="l" defTabSz="914400" rtl="0" eaLnBrk="1" fontAlgn="base" latinLnBrk="0" hangingPunct="1">
              <a:spcBef>
                <a:spcPts val="0"/>
              </a:spcBef>
              <a:spcAft>
                <a:spcPts val="600"/>
              </a:spcAft>
              <a:buClrTx/>
              <a:buSzTx/>
              <a:buFont typeface="Arial" pitchFamily="34" charset="0"/>
              <a:buChar char="•"/>
              <a:tabLst>
                <a:tab pos="457200" algn="l"/>
                <a:tab pos="914400" algn="l"/>
                <a:tab pos="1371600" algn="l"/>
                <a:tab pos="1828800" algn="l"/>
                <a:tab pos="2286000" algn="l"/>
              </a:tabLst>
              <a:defRPr/>
            </a:pPr>
            <a:r>
              <a:rPr lang="en-US" sz="1800" kern="0" dirty="0" smtClean="0">
                <a:latin typeface="+mn-lt"/>
                <a:cs typeface="+mn-cs"/>
              </a:rPr>
              <a:t>With </a:t>
            </a:r>
            <a:r>
              <a:rPr lang="en-US" sz="1800" b="1" kern="0" dirty="0" smtClean="0">
                <a:latin typeface="+mn-lt"/>
                <a:cs typeface="+mn-cs"/>
              </a:rPr>
              <a:t>techno-economic maturity </a:t>
            </a:r>
            <a:r>
              <a:rPr lang="en-US" sz="1800" kern="0" dirty="0" smtClean="0">
                <a:latin typeface="+mn-lt"/>
                <a:cs typeface="+mn-cs"/>
              </a:rPr>
              <a:t>and comparatively </a:t>
            </a:r>
            <a:r>
              <a:rPr lang="en-US" sz="1800" b="1" kern="0" dirty="0" smtClean="0">
                <a:latin typeface="+mn-lt"/>
                <a:cs typeface="+mn-cs"/>
              </a:rPr>
              <a:t>lower risks</a:t>
            </a:r>
            <a:r>
              <a:rPr lang="en-US" sz="1800" kern="0" dirty="0" smtClean="0">
                <a:latin typeface="+mn-lt"/>
                <a:cs typeface="+mn-cs"/>
              </a:rPr>
              <a:t>, wind is and will continue to be the favorite investment option amongst RE sector options in India</a:t>
            </a:r>
            <a:endParaRPr kumimoji="0" lang="en-US" sz="1800" i="0" u="none" strike="noStrike" kern="0" cap="none" spc="0" normalizeH="0" baseline="0" noProof="0" dirty="0" smtClean="0">
              <a:ln>
                <a:noFill/>
              </a:ln>
              <a:solidFill>
                <a:schemeClr val="tx1"/>
              </a:solidFill>
              <a:effectLst/>
              <a:uLnTx/>
              <a:uFillTx/>
              <a:latin typeface="+mn-lt"/>
              <a:ea typeface="+mn-ea"/>
              <a:cs typeface="+mn-cs"/>
            </a:endParaRPr>
          </a:p>
        </p:txBody>
      </p:sp>
      <p:sp>
        <p:nvSpPr>
          <p:cNvPr id="28" name="TextBox 27"/>
          <p:cNvSpPr txBox="1"/>
          <p:nvPr/>
        </p:nvSpPr>
        <p:spPr>
          <a:xfrm>
            <a:off x="304800" y="6596390"/>
            <a:ext cx="1388522" cy="246221"/>
          </a:xfrm>
          <a:prstGeom prst="rect">
            <a:avLst/>
          </a:prstGeom>
          <a:noFill/>
        </p:spPr>
        <p:txBody>
          <a:bodyPr wrap="none" rtlCol="0">
            <a:spAutoFit/>
          </a:bodyPr>
          <a:lstStyle/>
          <a:p>
            <a:r>
              <a:rPr lang="en-US" sz="1000" dirty="0" smtClean="0">
                <a:latin typeface="+mn-lt"/>
              </a:rPr>
              <a:t>*Ref: MNRE, Dec. 2011</a:t>
            </a:r>
            <a:endParaRPr lang="en-US" sz="1000" dirty="0">
              <a:latin typeface="+mn-lt"/>
            </a:endParaRPr>
          </a:p>
        </p:txBody>
      </p:sp>
      <p:grpSp>
        <p:nvGrpSpPr>
          <p:cNvPr id="3" name="Group 42"/>
          <p:cNvGrpSpPr/>
          <p:nvPr/>
        </p:nvGrpSpPr>
        <p:grpSpPr>
          <a:xfrm>
            <a:off x="2667000" y="6443246"/>
            <a:ext cx="5576074" cy="338554"/>
            <a:chOff x="2667000" y="6443246"/>
            <a:chExt cx="5576074" cy="338554"/>
          </a:xfrm>
        </p:grpSpPr>
        <p:sp>
          <p:nvSpPr>
            <p:cNvPr id="29" name="Oval 28"/>
            <p:cNvSpPr/>
            <p:nvPr/>
          </p:nvSpPr>
          <p:spPr>
            <a:xfrm>
              <a:off x="2667000" y="6477000"/>
              <a:ext cx="228600" cy="2286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800600" y="6477000"/>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096000" y="6477000"/>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2895600" y="6443246"/>
              <a:ext cx="1576201" cy="338554"/>
            </a:xfrm>
            <a:prstGeom prst="rect">
              <a:avLst/>
            </a:prstGeom>
            <a:noFill/>
          </p:spPr>
          <p:txBody>
            <a:bodyPr wrap="none">
              <a:spAutoFit/>
            </a:bodyPr>
            <a:lstStyle/>
            <a:p>
              <a:pPr algn="ctr">
                <a:defRPr/>
              </a:pPr>
              <a:r>
                <a:rPr lang="en-US" sz="1600" dirty="0" smtClean="0">
                  <a:latin typeface="+mn-lt"/>
                  <a:cs typeface="Arial" charset="0"/>
                </a:rPr>
                <a:t>Strong </a:t>
              </a:r>
              <a:r>
                <a:rPr lang="en-US" sz="1600" dirty="0">
                  <a:latin typeface="+mn-lt"/>
                  <a:cs typeface="Arial" charset="0"/>
                </a:rPr>
                <a:t>/ favoring</a:t>
              </a:r>
            </a:p>
          </p:txBody>
        </p:sp>
        <p:sp>
          <p:nvSpPr>
            <p:cNvPr id="40" name="TextBox 39"/>
            <p:cNvSpPr txBox="1"/>
            <p:nvPr/>
          </p:nvSpPr>
          <p:spPr>
            <a:xfrm>
              <a:off x="6324600" y="6443246"/>
              <a:ext cx="1918474" cy="338554"/>
            </a:xfrm>
            <a:prstGeom prst="rect">
              <a:avLst/>
            </a:prstGeom>
            <a:noFill/>
          </p:spPr>
          <p:txBody>
            <a:bodyPr wrap="none">
              <a:spAutoFit/>
            </a:bodyPr>
            <a:lstStyle/>
            <a:p>
              <a:pPr algn="ctr">
                <a:defRPr/>
              </a:pPr>
              <a:r>
                <a:rPr lang="en-US" sz="1600" dirty="0" smtClean="0">
                  <a:latin typeface="+mn-lt"/>
                  <a:cs typeface="Arial" charset="0"/>
                </a:rPr>
                <a:t>Weak </a:t>
              </a:r>
              <a:r>
                <a:rPr lang="en-US" sz="1600" dirty="0">
                  <a:latin typeface="+mn-lt"/>
                  <a:cs typeface="Arial" charset="0"/>
                </a:rPr>
                <a:t>/ disadvantage</a:t>
              </a:r>
            </a:p>
          </p:txBody>
        </p:sp>
        <p:sp>
          <p:nvSpPr>
            <p:cNvPr id="42" name="TextBox 41"/>
            <p:cNvSpPr txBox="1"/>
            <p:nvPr/>
          </p:nvSpPr>
          <p:spPr>
            <a:xfrm>
              <a:off x="5056818" y="6443246"/>
              <a:ext cx="886782" cy="338554"/>
            </a:xfrm>
            <a:prstGeom prst="rect">
              <a:avLst/>
            </a:prstGeom>
            <a:noFill/>
          </p:spPr>
          <p:txBody>
            <a:bodyPr wrap="none">
              <a:spAutoFit/>
            </a:bodyPr>
            <a:lstStyle/>
            <a:p>
              <a:pPr algn="ctr">
                <a:defRPr/>
              </a:pPr>
              <a:r>
                <a:rPr lang="en-US" sz="1600" dirty="0" smtClean="0">
                  <a:latin typeface="+mn-lt"/>
                  <a:cs typeface="Arial" charset="0"/>
                </a:rPr>
                <a:t>Medium</a:t>
              </a:r>
              <a:endParaRPr lang="en-US" sz="1600" dirty="0">
                <a:latin typeface="+mn-lt"/>
                <a:cs typeface="Arial" charset="0"/>
              </a:endParaRP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p:nvPr/>
        </p:nvSpPr>
        <p:spPr>
          <a:xfrm>
            <a:off x="457200" y="1447800"/>
            <a:ext cx="2667000" cy="2057400"/>
          </a:xfrm>
          <a:prstGeom prst="roundRect">
            <a:avLst/>
          </a:prstGeom>
          <a:solidFill>
            <a:schemeClr val="accent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2000" b="1" dirty="0">
                <a:solidFill>
                  <a:schemeClr val="tx1"/>
                </a:solidFill>
                <a:latin typeface="Calibri" pitchFamily="34" charset="0"/>
              </a:rPr>
              <a:t>Trust &amp; Relationship</a:t>
            </a:r>
            <a:endParaRPr lang="en-US" sz="2000" dirty="0">
              <a:solidFill>
                <a:schemeClr val="tx1"/>
              </a:solidFill>
              <a:latin typeface="Calibri" pitchFamily="34" charset="0"/>
            </a:endParaRPr>
          </a:p>
          <a:p>
            <a:pPr algn="ctr">
              <a:defRPr/>
            </a:pPr>
            <a:endParaRPr lang="en-US" sz="2000" dirty="0">
              <a:solidFill>
                <a:schemeClr val="tx1"/>
              </a:solidFill>
              <a:latin typeface="Calibri" pitchFamily="34" charset="0"/>
            </a:endParaRPr>
          </a:p>
          <a:p>
            <a:pPr algn="ctr">
              <a:defRPr/>
            </a:pPr>
            <a:r>
              <a:rPr lang="en-US" sz="1600" dirty="0">
                <a:solidFill>
                  <a:schemeClr val="tx1"/>
                </a:solidFill>
                <a:latin typeface="Calibri" pitchFamily="34" charset="0"/>
              </a:rPr>
              <a:t>Leadership in key markets Vast Experience with more than 13 GW installations </a:t>
            </a:r>
            <a:br>
              <a:rPr lang="en-US" sz="1600" dirty="0">
                <a:solidFill>
                  <a:schemeClr val="tx1"/>
                </a:solidFill>
                <a:latin typeface="Calibri" pitchFamily="34" charset="0"/>
              </a:rPr>
            </a:br>
            <a:r>
              <a:rPr lang="en-US" sz="1600" dirty="0">
                <a:solidFill>
                  <a:schemeClr val="tx1"/>
                </a:solidFill>
                <a:latin typeface="Calibri" pitchFamily="34" charset="0"/>
              </a:rPr>
              <a:t>High customer patronage</a:t>
            </a:r>
            <a:endParaRPr lang="en-US" sz="2000" dirty="0">
              <a:solidFill>
                <a:schemeClr val="tx1"/>
              </a:solidFill>
              <a:latin typeface="Calibri" pitchFamily="34" charset="0"/>
            </a:endParaRPr>
          </a:p>
        </p:txBody>
      </p:sp>
      <p:sp>
        <p:nvSpPr>
          <p:cNvPr id="35" name="Rounded Rectangle 34"/>
          <p:cNvSpPr/>
          <p:nvPr/>
        </p:nvSpPr>
        <p:spPr>
          <a:xfrm>
            <a:off x="3276600" y="1447800"/>
            <a:ext cx="2743200" cy="2057400"/>
          </a:xfrm>
          <a:prstGeom prst="roundRect">
            <a:avLst/>
          </a:prstGeom>
          <a:solidFill>
            <a:schemeClr val="accent1">
              <a:lumMod val="7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2000" b="1" dirty="0">
                <a:solidFill>
                  <a:srgbClr val="FFFFFF"/>
                </a:solidFill>
                <a:latin typeface="Calibri" pitchFamily="34" charset="0"/>
              </a:rPr>
              <a:t>Maximizing Returns</a:t>
            </a:r>
          </a:p>
          <a:p>
            <a:pPr algn="ctr">
              <a:defRPr/>
            </a:pPr>
            <a:r>
              <a:rPr lang="en-US" sz="2000" b="1" dirty="0">
                <a:solidFill>
                  <a:srgbClr val="FFFFFF"/>
                </a:solidFill>
                <a:latin typeface="Calibri" pitchFamily="34" charset="0"/>
              </a:rPr>
              <a:t> </a:t>
            </a:r>
            <a:r>
              <a:rPr lang="en-US" sz="2000" dirty="0">
                <a:solidFill>
                  <a:srgbClr val="FFFFFF"/>
                </a:solidFill>
                <a:latin typeface="Calibri" pitchFamily="34" charset="0"/>
              </a:rPr>
              <a:t/>
            </a:r>
            <a:br>
              <a:rPr lang="en-US" sz="2000" dirty="0">
                <a:solidFill>
                  <a:srgbClr val="FFFFFF"/>
                </a:solidFill>
                <a:latin typeface="Calibri" pitchFamily="34" charset="0"/>
              </a:rPr>
            </a:br>
            <a:r>
              <a:rPr lang="en-US" sz="1600" dirty="0">
                <a:solidFill>
                  <a:schemeClr val="tx1"/>
                </a:solidFill>
                <a:latin typeface="Calibri" pitchFamily="34" charset="0"/>
              </a:rPr>
              <a:t>Optimizing cost per kWh, Economies of Scale with Large Wind Parks</a:t>
            </a:r>
            <a:endParaRPr lang="en-US" dirty="0">
              <a:solidFill>
                <a:schemeClr val="tx1"/>
              </a:solidFill>
              <a:latin typeface="Calibri" pitchFamily="34" charset="0"/>
            </a:endParaRPr>
          </a:p>
        </p:txBody>
      </p:sp>
      <p:sp>
        <p:nvSpPr>
          <p:cNvPr id="37" name="Rounded Rectangle 36"/>
          <p:cNvSpPr/>
          <p:nvPr/>
        </p:nvSpPr>
        <p:spPr>
          <a:xfrm>
            <a:off x="6172200" y="1447800"/>
            <a:ext cx="2667000" cy="2057400"/>
          </a:xfrm>
          <a:prstGeom prst="roundRect">
            <a:avLst/>
          </a:prstGeom>
          <a:solidFill>
            <a:schemeClr val="accent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2000" b="1" dirty="0">
                <a:solidFill>
                  <a:schemeClr val="tx1"/>
                </a:solidFill>
                <a:latin typeface="Calibri" pitchFamily="34" charset="0"/>
              </a:rPr>
              <a:t>Investing with Confidence</a:t>
            </a:r>
          </a:p>
          <a:p>
            <a:pPr algn="ctr">
              <a:defRPr/>
            </a:pPr>
            <a:r>
              <a:rPr lang="en-US" sz="2000" b="1" dirty="0">
                <a:solidFill>
                  <a:schemeClr val="tx1"/>
                </a:solidFill>
                <a:latin typeface="Calibri" pitchFamily="34" charset="0"/>
              </a:rPr>
              <a:t/>
            </a:r>
            <a:br>
              <a:rPr lang="en-US" sz="2000" b="1" dirty="0">
                <a:solidFill>
                  <a:schemeClr val="tx1"/>
                </a:solidFill>
                <a:latin typeface="Calibri" pitchFamily="34" charset="0"/>
              </a:rPr>
            </a:br>
            <a:r>
              <a:rPr lang="en-US" sz="1600" dirty="0">
                <a:solidFill>
                  <a:schemeClr val="tx1"/>
                </a:solidFill>
                <a:latin typeface="Calibri" pitchFamily="34" charset="0"/>
              </a:rPr>
              <a:t>Value for money, Timely deliveries &amp; Secure life cycle support </a:t>
            </a:r>
            <a:br>
              <a:rPr lang="en-US" sz="1600" dirty="0">
                <a:solidFill>
                  <a:schemeClr val="tx1"/>
                </a:solidFill>
                <a:latin typeface="Calibri" pitchFamily="34" charset="0"/>
              </a:rPr>
            </a:br>
            <a:endParaRPr lang="en-US" dirty="0">
              <a:solidFill>
                <a:schemeClr val="tx1"/>
              </a:solidFill>
              <a:latin typeface="Calibri" pitchFamily="34" charset="0"/>
            </a:endParaRPr>
          </a:p>
        </p:txBody>
      </p:sp>
      <p:sp>
        <p:nvSpPr>
          <p:cNvPr id="14" name="Rounded Rectangle 13"/>
          <p:cNvSpPr/>
          <p:nvPr/>
        </p:nvSpPr>
        <p:spPr>
          <a:xfrm>
            <a:off x="457200" y="3886200"/>
            <a:ext cx="2667000" cy="1981200"/>
          </a:xfrm>
          <a:prstGeom prst="roundRect">
            <a:avLst/>
          </a:prstGeom>
          <a:solidFill>
            <a:schemeClr val="accent1">
              <a:lumMod val="7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2000" b="1" dirty="0">
                <a:solidFill>
                  <a:srgbClr val="FFFFFF"/>
                </a:solidFill>
                <a:latin typeface="Calibri" pitchFamily="34" charset="0"/>
              </a:rPr>
              <a:t>Easy &amp; Hassle-free Business Model</a:t>
            </a:r>
            <a:endParaRPr lang="en-US" sz="2000" dirty="0">
              <a:solidFill>
                <a:srgbClr val="FFFFFF"/>
              </a:solidFill>
              <a:latin typeface="Calibri" pitchFamily="34" charset="0"/>
            </a:endParaRPr>
          </a:p>
          <a:p>
            <a:pPr algn="ctr">
              <a:defRPr/>
            </a:pPr>
            <a:r>
              <a:rPr lang="en-US" sz="1600" dirty="0">
                <a:solidFill>
                  <a:schemeClr val="tx1"/>
                </a:solidFill>
                <a:latin typeface="Calibri" pitchFamily="34" charset="0"/>
              </a:rPr>
              <a:t>Turbine Supply, Supervision, </a:t>
            </a:r>
          </a:p>
          <a:p>
            <a:pPr algn="ctr">
              <a:defRPr/>
            </a:pPr>
            <a:r>
              <a:rPr lang="en-US" sz="1600" dirty="0">
                <a:solidFill>
                  <a:schemeClr val="tx1"/>
                </a:solidFill>
                <a:latin typeface="Calibri" pitchFamily="34" charset="0"/>
              </a:rPr>
              <a:t>Commissioning &amp; Asset management with Single Point Coordination</a:t>
            </a:r>
          </a:p>
        </p:txBody>
      </p:sp>
      <p:sp>
        <p:nvSpPr>
          <p:cNvPr id="16" name="Rounded Rectangle 15"/>
          <p:cNvSpPr/>
          <p:nvPr/>
        </p:nvSpPr>
        <p:spPr>
          <a:xfrm>
            <a:off x="3276600" y="3886200"/>
            <a:ext cx="2743200" cy="1981200"/>
          </a:xfrm>
          <a:prstGeom prst="roundRect">
            <a:avLst/>
          </a:prstGeom>
          <a:solidFill>
            <a:schemeClr val="accent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ts val="2000"/>
              </a:lnSpc>
              <a:defRPr/>
            </a:pPr>
            <a:r>
              <a:rPr lang="en-US" sz="2000" b="1" dirty="0">
                <a:solidFill>
                  <a:schemeClr val="tx1"/>
                </a:solidFill>
                <a:latin typeface="Calibri" pitchFamily="34" charset="0"/>
              </a:rPr>
              <a:t>Choice and Flexibility</a:t>
            </a:r>
          </a:p>
          <a:p>
            <a:pPr algn="ctr">
              <a:lnSpc>
                <a:spcPts val="2000"/>
              </a:lnSpc>
              <a:defRPr/>
            </a:pPr>
            <a:r>
              <a:rPr lang="en-US" sz="2000" b="1" dirty="0">
                <a:solidFill>
                  <a:schemeClr val="tx1"/>
                </a:solidFill>
                <a:latin typeface="Calibri" pitchFamily="34" charset="0"/>
              </a:rPr>
              <a:t> </a:t>
            </a:r>
            <a:r>
              <a:rPr lang="en-US" sz="2000" dirty="0">
                <a:solidFill>
                  <a:schemeClr val="tx1"/>
                </a:solidFill>
                <a:latin typeface="Calibri" pitchFamily="34" charset="0"/>
              </a:rPr>
              <a:t/>
            </a:r>
            <a:br>
              <a:rPr lang="en-US" sz="2000" dirty="0">
                <a:solidFill>
                  <a:schemeClr val="tx1"/>
                </a:solidFill>
                <a:latin typeface="Calibri" pitchFamily="34" charset="0"/>
              </a:rPr>
            </a:br>
            <a:r>
              <a:rPr lang="en-US" sz="1600" dirty="0">
                <a:solidFill>
                  <a:schemeClr val="tx1"/>
                </a:solidFill>
                <a:latin typeface="Calibri" pitchFamily="34" charset="0"/>
              </a:rPr>
              <a:t>Wider options of project locations and turbine sizes to build a scalable portfolio </a:t>
            </a:r>
            <a:endParaRPr lang="en-US" dirty="0">
              <a:solidFill>
                <a:schemeClr val="tx1"/>
              </a:solidFill>
              <a:latin typeface="Calibri" pitchFamily="34" charset="0"/>
            </a:endParaRPr>
          </a:p>
        </p:txBody>
      </p:sp>
      <p:sp>
        <p:nvSpPr>
          <p:cNvPr id="17" name="Rounded Rectangle 16"/>
          <p:cNvSpPr/>
          <p:nvPr/>
        </p:nvSpPr>
        <p:spPr>
          <a:xfrm>
            <a:off x="6172200" y="3886200"/>
            <a:ext cx="2667000" cy="1981200"/>
          </a:xfrm>
          <a:prstGeom prst="roundRect">
            <a:avLst/>
          </a:prstGeom>
          <a:solidFill>
            <a:schemeClr val="accent1">
              <a:lumMod val="7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ts val="2000"/>
              </a:lnSpc>
              <a:defRPr/>
            </a:pPr>
            <a:r>
              <a:rPr lang="en-US" sz="2000" b="1">
                <a:solidFill>
                  <a:srgbClr val="FFFFFF"/>
                </a:solidFill>
                <a:latin typeface="Calibri" pitchFamily="34" charset="0"/>
              </a:rPr>
              <a:t>Peace of Mind</a:t>
            </a:r>
          </a:p>
          <a:p>
            <a:pPr algn="ctr">
              <a:lnSpc>
                <a:spcPts val="2000"/>
              </a:lnSpc>
              <a:defRPr/>
            </a:pPr>
            <a:endParaRPr lang="en-US" sz="2000" b="1">
              <a:solidFill>
                <a:srgbClr val="FFFFFF"/>
              </a:solidFill>
              <a:latin typeface="Calibri" pitchFamily="34" charset="0"/>
            </a:endParaRPr>
          </a:p>
          <a:p>
            <a:pPr algn="ctr">
              <a:lnSpc>
                <a:spcPts val="2000"/>
              </a:lnSpc>
              <a:defRPr/>
            </a:pPr>
            <a:r>
              <a:rPr lang="en-US" sz="1600">
                <a:solidFill>
                  <a:schemeClr val="tx1"/>
                </a:solidFill>
                <a:latin typeface="Calibri" pitchFamily="34" charset="0"/>
              </a:rPr>
              <a:t>Credibility through proven track record &amp; satisfaction of large customer base</a:t>
            </a:r>
          </a:p>
        </p:txBody>
      </p:sp>
      <p:sp>
        <p:nvSpPr>
          <p:cNvPr id="9" name="Title 8"/>
          <p:cNvSpPr>
            <a:spLocks noGrp="1"/>
          </p:cNvSpPr>
          <p:nvPr>
            <p:ph type="title"/>
          </p:nvPr>
        </p:nvSpPr>
        <p:spPr/>
        <p:txBody>
          <a:bodyPr/>
          <a:lstStyle/>
          <a:p>
            <a:r>
              <a:rPr lang="en-US" dirty="0" smtClean="0"/>
              <a:t>Value creation for customers</a:t>
            </a:r>
            <a:endParaRPr lang="en-US"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2"/>
          <p:cNvSpPr>
            <a:spLocks noGrp="1"/>
          </p:cNvSpPr>
          <p:nvPr>
            <p:ph type="title"/>
          </p:nvPr>
        </p:nvSpPr>
        <p:spPr>
          <a:xfrm>
            <a:off x="533400" y="0"/>
            <a:ext cx="7162800" cy="884238"/>
          </a:xfrm>
        </p:spPr>
        <p:txBody>
          <a:bodyPr/>
          <a:lstStyle/>
          <a:p>
            <a:r>
              <a:rPr lang="en-US" sz="2800" smtClean="0"/>
              <a:t>Corporate Social Responsibility</a:t>
            </a:r>
          </a:p>
        </p:txBody>
      </p:sp>
      <p:pic>
        <p:nvPicPr>
          <p:cNvPr id="36867" name="Picture 3" descr="csr.bmp"/>
          <p:cNvPicPr>
            <a:picLocks noChangeAspect="1"/>
          </p:cNvPicPr>
          <p:nvPr/>
        </p:nvPicPr>
        <p:blipFill>
          <a:blip r:embed="rId2" cstate="print"/>
          <a:srcRect/>
          <a:stretch>
            <a:fillRect/>
          </a:stretch>
        </p:blipFill>
        <p:spPr bwMode="auto">
          <a:xfrm>
            <a:off x="0" y="990600"/>
            <a:ext cx="9144000" cy="5867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Placeholder 1"/>
          <p:cNvSpPr>
            <a:spLocks noGrp="1"/>
          </p:cNvSpPr>
          <p:nvPr>
            <p:ph type="body" sz="half" idx="4294967295"/>
          </p:nvPr>
        </p:nvSpPr>
        <p:spPr>
          <a:xfrm>
            <a:off x="457200" y="1295400"/>
            <a:ext cx="8534400" cy="5334000"/>
          </a:xfrm>
          <a:prstGeom prst="rect">
            <a:avLst/>
          </a:prstGeom>
        </p:spPr>
        <p:txBody>
          <a:bodyPr/>
          <a:lstStyle/>
          <a:p>
            <a:pPr>
              <a:defRPr/>
            </a:pPr>
            <a:r>
              <a:rPr lang="en-US" sz="2000" dirty="0" smtClean="0">
                <a:solidFill>
                  <a:schemeClr val="bg1">
                    <a:lumMod val="75000"/>
                  </a:schemeClr>
                </a:solidFill>
              </a:rPr>
              <a:t>Why Wind Energy?</a:t>
            </a:r>
          </a:p>
          <a:p>
            <a:pPr>
              <a:defRPr/>
            </a:pPr>
            <a:r>
              <a:rPr lang="en-US" sz="2000" dirty="0" smtClean="0">
                <a:solidFill>
                  <a:schemeClr val="bg1">
                    <a:lumMod val="75000"/>
                  </a:schemeClr>
                </a:solidFill>
              </a:rPr>
              <a:t>Wind Energy : Overview of Opportunities</a:t>
            </a:r>
          </a:p>
          <a:p>
            <a:pPr>
              <a:defRPr/>
            </a:pPr>
            <a:r>
              <a:rPr lang="en-US" sz="2000" dirty="0" smtClean="0">
                <a:solidFill>
                  <a:schemeClr val="bg1">
                    <a:lumMod val="75000"/>
                  </a:schemeClr>
                </a:solidFill>
              </a:rPr>
              <a:t>Suzlon : Leadership &amp; Capabilities</a:t>
            </a:r>
          </a:p>
          <a:p>
            <a:pPr>
              <a:defRPr/>
            </a:pPr>
            <a:r>
              <a:rPr lang="en-US" sz="2000" dirty="0" smtClean="0"/>
              <a:t>Suzlon : Technology</a:t>
            </a:r>
          </a:p>
          <a:p>
            <a:pPr>
              <a:defRPr/>
            </a:pPr>
            <a:endParaRPr lang="en-US" sz="2000" dirty="0" smtClean="0"/>
          </a:p>
          <a:p>
            <a:pPr>
              <a:defRPr/>
            </a:pPr>
            <a:endParaRPr lang="en-US" sz="2000" dirty="0" smtClean="0"/>
          </a:p>
          <a:p>
            <a:pPr lvl="1">
              <a:buFontTx/>
              <a:buNone/>
              <a:defRPr/>
            </a:pPr>
            <a:endParaRPr lang="en-US" sz="2000" dirty="0" smtClean="0"/>
          </a:p>
          <a:p>
            <a:pPr>
              <a:defRPr/>
            </a:pPr>
            <a:endParaRPr lang="en-US" sz="2000" dirty="0" smtClean="0"/>
          </a:p>
          <a:p>
            <a:pPr lvl="1">
              <a:defRPr/>
            </a:pPr>
            <a:endParaRPr lang="en-US" sz="2000" dirty="0" smtClean="0"/>
          </a:p>
        </p:txBody>
      </p:sp>
      <p:sp>
        <p:nvSpPr>
          <p:cNvPr id="37891" name="Title 2"/>
          <p:cNvSpPr>
            <a:spLocks noGrp="1"/>
          </p:cNvSpPr>
          <p:nvPr>
            <p:ph type="title"/>
          </p:nvPr>
        </p:nvSpPr>
        <p:spPr>
          <a:xfrm>
            <a:off x="533400" y="0"/>
            <a:ext cx="7162800" cy="884238"/>
          </a:xfrm>
        </p:spPr>
        <p:txBody>
          <a:bodyPr/>
          <a:lstStyle/>
          <a:p>
            <a:r>
              <a:rPr lang="en-US" sz="2800" dirty="0" smtClean="0"/>
              <a:t>Agenda</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p:cNvSpPr>
            <a:spLocks noChangeArrowheads="1"/>
          </p:cNvSpPr>
          <p:nvPr/>
        </p:nvSpPr>
        <p:spPr bwMode="auto">
          <a:xfrm>
            <a:off x="485775" y="1428750"/>
            <a:ext cx="1858963" cy="685800"/>
          </a:xfrm>
          <a:prstGeom prst="chevron">
            <a:avLst>
              <a:gd name="adj" fmla="val 57338"/>
            </a:avLst>
          </a:prstGeom>
          <a:solidFill>
            <a:srgbClr val="CCDFD0"/>
          </a:solidFill>
          <a:ln w="19050">
            <a:solidFill>
              <a:schemeClr val="bg1"/>
            </a:solidFill>
            <a:miter lim="800000"/>
            <a:headEnd/>
            <a:tailEnd/>
          </a:ln>
        </p:spPr>
        <p:txBody>
          <a:bodyPr lIns="108000" tIns="0" rIns="0" bIns="0" anchor="ctr"/>
          <a:lstStyle/>
          <a:p>
            <a:pPr algn="ctr" defTabSz="457200" eaLnBrk="0" hangingPunct="0">
              <a:buClr>
                <a:srgbClr val="FFFFFF"/>
              </a:buClr>
              <a:buFont typeface="Humnst777 BT"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latin typeface="Calibri" pitchFamily="34" charset="0"/>
                <a:ea typeface="Arial Unicode MS" pitchFamily="34" charset="-128"/>
                <a:cs typeface="Arial Unicode MS" pitchFamily="34" charset="-128"/>
              </a:rPr>
              <a:t>0.60 – 1.25MW</a:t>
            </a:r>
          </a:p>
        </p:txBody>
      </p:sp>
      <p:sp>
        <p:nvSpPr>
          <p:cNvPr id="41987" name="Line 25"/>
          <p:cNvSpPr>
            <a:spLocks noChangeShapeType="1"/>
          </p:cNvSpPr>
          <p:nvPr/>
        </p:nvSpPr>
        <p:spPr bwMode="auto">
          <a:xfrm>
            <a:off x="485775" y="4271963"/>
            <a:ext cx="8096250" cy="46037"/>
          </a:xfrm>
          <a:prstGeom prst="line">
            <a:avLst/>
          </a:prstGeom>
          <a:noFill/>
          <a:ln w="9360">
            <a:solidFill>
              <a:srgbClr val="808080"/>
            </a:solidFill>
            <a:miter lim="800000"/>
            <a:headEnd/>
            <a:tailEnd/>
          </a:ln>
        </p:spPr>
        <p:txBody>
          <a:bodyPr/>
          <a:lstStyle/>
          <a:p>
            <a:endParaRPr lang="en-US"/>
          </a:p>
        </p:txBody>
      </p:sp>
      <p:sp>
        <p:nvSpPr>
          <p:cNvPr id="41988" name="Rectangle 26"/>
          <p:cNvSpPr>
            <a:spLocks noChangeArrowheads="1"/>
          </p:cNvSpPr>
          <p:nvPr/>
        </p:nvSpPr>
        <p:spPr bwMode="auto">
          <a:xfrm>
            <a:off x="484188" y="4432300"/>
            <a:ext cx="5775325" cy="457200"/>
          </a:xfrm>
          <a:prstGeom prst="rect">
            <a:avLst/>
          </a:prstGeom>
          <a:noFill/>
          <a:ln w="12700" algn="ctr">
            <a:solidFill>
              <a:srgbClr val="008000"/>
            </a:solidFill>
            <a:miter lim="800000"/>
            <a:headEnd type="none" w="lg" len="lg"/>
            <a:tailEnd type="none" w="lg" len="lg"/>
          </a:ln>
        </p:spPr>
        <p:txBody>
          <a:bodyPr tIns="91440" bIns="91440" anchor="ctr" anchorCtr="1"/>
          <a:lstStyle/>
          <a:p>
            <a:pPr marL="109538" indent="-109538" algn="ctr">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latin typeface="Calibri" pitchFamily="34" charset="0"/>
              </a:rPr>
              <a:t>Products spanning all capacities - sub-MW  to Multi-MW turbines </a:t>
            </a:r>
          </a:p>
        </p:txBody>
      </p:sp>
      <p:sp>
        <p:nvSpPr>
          <p:cNvPr id="41989" name="Rectangle 27"/>
          <p:cNvSpPr>
            <a:spLocks noChangeArrowheads="1"/>
          </p:cNvSpPr>
          <p:nvPr/>
        </p:nvSpPr>
        <p:spPr bwMode="auto">
          <a:xfrm>
            <a:off x="484188" y="4987925"/>
            <a:ext cx="5775325" cy="457200"/>
          </a:xfrm>
          <a:prstGeom prst="rect">
            <a:avLst/>
          </a:prstGeom>
          <a:noFill/>
          <a:ln w="12700" algn="ctr">
            <a:solidFill>
              <a:srgbClr val="008000"/>
            </a:solidFill>
            <a:miter lim="800000"/>
            <a:headEnd type="none" w="lg" len="lg"/>
            <a:tailEnd type="none" w="lg" len="lg"/>
          </a:ln>
        </p:spPr>
        <p:txBody>
          <a:bodyPr tIns="91440" bIns="91440" anchor="ctr" anchorCtr="1"/>
          <a:lstStyle/>
          <a:p>
            <a:pPr marL="109538" indent="-109538" algn="ctr">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latin typeface="Calibri" pitchFamily="34" charset="0"/>
              </a:rPr>
              <a:t>Products spanning technologies  - variable, semi-variable and fixed speeds</a:t>
            </a:r>
          </a:p>
        </p:txBody>
      </p:sp>
      <p:sp>
        <p:nvSpPr>
          <p:cNvPr id="41990" name="Rectangle 28"/>
          <p:cNvSpPr>
            <a:spLocks noChangeArrowheads="1"/>
          </p:cNvSpPr>
          <p:nvPr/>
        </p:nvSpPr>
        <p:spPr bwMode="auto">
          <a:xfrm>
            <a:off x="484188" y="5554663"/>
            <a:ext cx="5775325" cy="527050"/>
          </a:xfrm>
          <a:prstGeom prst="rect">
            <a:avLst/>
          </a:prstGeom>
          <a:noFill/>
          <a:ln w="12700" algn="ctr">
            <a:solidFill>
              <a:srgbClr val="008000"/>
            </a:solidFill>
            <a:miter lim="800000"/>
            <a:headEnd type="none" w="lg" len="lg"/>
            <a:tailEnd type="none" w="lg" len="lg"/>
          </a:ln>
        </p:spPr>
        <p:txBody>
          <a:bodyPr tIns="91440" bIns="91440" anchor="ctr" anchorCtr="1"/>
          <a:lstStyle/>
          <a:p>
            <a:pPr marL="109538" indent="-109538" algn="ctr">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latin typeface="Calibri" pitchFamily="34" charset="0"/>
              </a:rPr>
              <a:t>Product variants spanning climatic conditions, wind class sites and </a:t>
            </a:r>
            <a:br>
              <a:rPr lang="en-GB" sz="1400" b="1">
                <a:latin typeface="Calibri" pitchFamily="34" charset="0"/>
              </a:rPr>
            </a:br>
            <a:r>
              <a:rPr lang="en-GB" sz="1400" b="1">
                <a:latin typeface="Calibri" pitchFamily="34" charset="0"/>
              </a:rPr>
              <a:t>grid requirements</a:t>
            </a:r>
          </a:p>
        </p:txBody>
      </p:sp>
      <p:sp>
        <p:nvSpPr>
          <p:cNvPr id="41991" name="Rectangle 29"/>
          <p:cNvSpPr>
            <a:spLocks noChangeArrowheads="1"/>
          </p:cNvSpPr>
          <p:nvPr/>
        </p:nvSpPr>
        <p:spPr bwMode="auto">
          <a:xfrm>
            <a:off x="484188" y="6184900"/>
            <a:ext cx="5775325" cy="457200"/>
          </a:xfrm>
          <a:prstGeom prst="rect">
            <a:avLst/>
          </a:prstGeom>
          <a:noFill/>
          <a:ln w="12700" algn="ctr">
            <a:solidFill>
              <a:srgbClr val="008000"/>
            </a:solidFill>
            <a:miter lim="800000"/>
            <a:headEnd type="none" w="lg" len="lg"/>
            <a:tailEnd type="none" w="lg" len="lg"/>
          </a:ln>
        </p:spPr>
        <p:txBody>
          <a:bodyPr tIns="91440" bIns="91440" anchor="ctr" anchorCtr="1"/>
          <a:lstStyle/>
          <a:p>
            <a:pPr marL="109538" indent="-109538" algn="ctr">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latin typeface="Calibri" pitchFamily="34" charset="0"/>
              </a:rPr>
              <a:t>Ability to supply large volumes across various geographies</a:t>
            </a:r>
          </a:p>
        </p:txBody>
      </p:sp>
      <p:sp>
        <p:nvSpPr>
          <p:cNvPr id="41992" name="AutoShape 2"/>
          <p:cNvSpPr>
            <a:spLocks noChangeArrowheads="1"/>
          </p:cNvSpPr>
          <p:nvPr/>
        </p:nvSpPr>
        <p:spPr bwMode="auto">
          <a:xfrm>
            <a:off x="2063750" y="1435100"/>
            <a:ext cx="1898650" cy="685800"/>
          </a:xfrm>
          <a:prstGeom prst="chevron">
            <a:avLst>
              <a:gd name="adj" fmla="val 57319"/>
            </a:avLst>
          </a:prstGeom>
          <a:solidFill>
            <a:srgbClr val="CCDFD0"/>
          </a:solidFill>
          <a:ln w="19050">
            <a:solidFill>
              <a:schemeClr val="bg1"/>
            </a:solidFill>
            <a:miter lim="800000"/>
            <a:headEnd/>
            <a:tailEnd/>
          </a:ln>
        </p:spPr>
        <p:txBody>
          <a:bodyPr lIns="108000" tIns="0" rIns="0" bIns="0" anchor="ctr"/>
          <a:lstStyle/>
          <a:p>
            <a:pPr algn="ctr" defTabSz="457200" eaLnBrk="0" hangingPunct="0">
              <a:buClr>
                <a:srgbClr val="FFFFFF"/>
              </a:buClr>
              <a:buFont typeface="Humnst777 BT"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latin typeface="Calibri" pitchFamily="34" charset="0"/>
                <a:ea typeface="Arial Unicode MS" pitchFamily="34" charset="-128"/>
                <a:cs typeface="Arial Unicode MS" pitchFamily="34" charset="-128"/>
              </a:rPr>
              <a:t>1.25 – 1.5MW</a:t>
            </a:r>
          </a:p>
        </p:txBody>
      </p:sp>
      <p:sp>
        <p:nvSpPr>
          <p:cNvPr id="41993" name="AutoShape 2"/>
          <p:cNvSpPr>
            <a:spLocks noChangeArrowheads="1"/>
          </p:cNvSpPr>
          <p:nvPr/>
        </p:nvSpPr>
        <p:spPr bwMode="auto">
          <a:xfrm>
            <a:off x="3681413" y="1428750"/>
            <a:ext cx="1898650" cy="685800"/>
          </a:xfrm>
          <a:prstGeom prst="chevron">
            <a:avLst>
              <a:gd name="adj" fmla="val 57319"/>
            </a:avLst>
          </a:prstGeom>
          <a:solidFill>
            <a:srgbClr val="71A57B"/>
          </a:solidFill>
          <a:ln w="19050">
            <a:solidFill>
              <a:schemeClr val="bg1"/>
            </a:solidFill>
            <a:miter lim="800000"/>
            <a:headEnd/>
            <a:tailEnd/>
          </a:ln>
        </p:spPr>
        <p:txBody>
          <a:bodyPr lIns="108000" tIns="0" rIns="0" bIns="0" anchor="ctr"/>
          <a:lstStyle/>
          <a:p>
            <a:pPr algn="ctr" defTabSz="457200" eaLnBrk="0" hangingPunct="0">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latin typeface="Calibri" pitchFamily="34" charset="0"/>
                <a:ea typeface="Arial Unicode MS" pitchFamily="34" charset="-128"/>
                <a:cs typeface="Arial Unicode MS" pitchFamily="34" charset="-128"/>
              </a:rPr>
              <a:t>1.5 – 2.25MW</a:t>
            </a:r>
          </a:p>
        </p:txBody>
      </p:sp>
      <p:sp>
        <p:nvSpPr>
          <p:cNvPr id="41994" name="AutoShape 2"/>
          <p:cNvSpPr>
            <a:spLocks noChangeArrowheads="1"/>
          </p:cNvSpPr>
          <p:nvPr/>
        </p:nvSpPr>
        <p:spPr bwMode="auto">
          <a:xfrm>
            <a:off x="5299075" y="1435100"/>
            <a:ext cx="1898650" cy="685800"/>
          </a:xfrm>
          <a:prstGeom prst="chevron">
            <a:avLst>
              <a:gd name="adj" fmla="val 57319"/>
            </a:avLst>
          </a:prstGeom>
          <a:solidFill>
            <a:srgbClr val="487150"/>
          </a:solidFill>
          <a:ln w="19050">
            <a:solidFill>
              <a:schemeClr val="bg1"/>
            </a:solidFill>
            <a:miter lim="800000"/>
            <a:headEnd/>
            <a:tailEnd/>
          </a:ln>
        </p:spPr>
        <p:txBody>
          <a:bodyPr lIns="108000" tIns="0" rIns="0" bIns="0" anchor="ctr"/>
          <a:lstStyle/>
          <a:p>
            <a:pPr algn="ctr" defTabSz="457200" eaLnBrk="0" hangingPunct="0">
              <a:buClr>
                <a:srgbClr val="FFFFFF"/>
              </a:buClr>
              <a:buFont typeface="Humnst777 BT"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solidFill>
                  <a:schemeClr val="bg1"/>
                </a:solidFill>
                <a:latin typeface="Calibri" pitchFamily="34" charset="0"/>
                <a:ea typeface="Arial Unicode MS" pitchFamily="34" charset="-128"/>
                <a:cs typeface="Arial Unicode MS" pitchFamily="34" charset="-128"/>
              </a:rPr>
              <a:t>2.5 – 3.XMW</a:t>
            </a:r>
          </a:p>
        </p:txBody>
      </p:sp>
      <p:sp>
        <p:nvSpPr>
          <p:cNvPr id="41995" name="AutoShape 2"/>
          <p:cNvSpPr>
            <a:spLocks noChangeArrowheads="1"/>
          </p:cNvSpPr>
          <p:nvPr/>
        </p:nvSpPr>
        <p:spPr bwMode="auto">
          <a:xfrm>
            <a:off x="6916738" y="1428750"/>
            <a:ext cx="1665287" cy="685800"/>
          </a:xfrm>
          <a:prstGeom prst="chevron">
            <a:avLst>
              <a:gd name="adj" fmla="val 57322"/>
            </a:avLst>
          </a:prstGeom>
          <a:solidFill>
            <a:srgbClr val="487150"/>
          </a:solidFill>
          <a:ln w="19050">
            <a:solidFill>
              <a:schemeClr val="bg1"/>
            </a:solidFill>
            <a:miter lim="800000"/>
            <a:headEnd/>
            <a:tailEnd/>
          </a:ln>
        </p:spPr>
        <p:txBody>
          <a:bodyPr lIns="108000" tIns="0" rIns="0" bIns="0" anchor="ctr"/>
          <a:lstStyle/>
          <a:p>
            <a:pPr algn="ctr" defTabSz="457200" eaLnBrk="0" hangingPunct="0">
              <a:buClr>
                <a:srgbClr val="FFFFFF"/>
              </a:buClr>
              <a:buFont typeface="Humnst777 BT"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solidFill>
                  <a:schemeClr val="bg1"/>
                </a:solidFill>
                <a:latin typeface="Calibri" pitchFamily="34" charset="0"/>
                <a:ea typeface="Arial Unicode MS" pitchFamily="34" charset="-128"/>
                <a:cs typeface="Arial Unicode MS" pitchFamily="34" charset="-128"/>
              </a:rPr>
              <a:t>5.0 – 6.15MW</a:t>
            </a:r>
          </a:p>
        </p:txBody>
      </p:sp>
      <p:sp>
        <p:nvSpPr>
          <p:cNvPr id="41996" name="Left-Right Arrow 21"/>
          <p:cNvSpPr>
            <a:spLocks noChangeArrowheads="1"/>
          </p:cNvSpPr>
          <p:nvPr/>
        </p:nvSpPr>
        <p:spPr bwMode="auto">
          <a:xfrm>
            <a:off x="455613" y="2397125"/>
            <a:ext cx="5170487" cy="357188"/>
          </a:xfrm>
          <a:prstGeom prst="leftRightArrow">
            <a:avLst>
              <a:gd name="adj1" fmla="val 76315"/>
              <a:gd name="adj2" fmla="val 44700"/>
            </a:avLst>
          </a:prstGeom>
          <a:solidFill>
            <a:srgbClr val="008000"/>
          </a:solidFill>
          <a:ln w="25400" algn="ctr">
            <a:noFill/>
            <a:miter lim="800000"/>
            <a:headEnd/>
            <a:tailEnd/>
          </a:ln>
        </p:spPr>
        <p:txBody>
          <a:bodyPr anchor="ctr"/>
          <a:lstStyle/>
          <a:p>
            <a:pPr algn="ctr"/>
            <a:r>
              <a:rPr lang="en-US" sz="1400">
                <a:solidFill>
                  <a:schemeClr val="bg1"/>
                </a:solidFill>
                <a:latin typeface="Calibri" pitchFamily="34" charset="0"/>
              </a:rPr>
              <a:t>Suzlon</a:t>
            </a:r>
          </a:p>
        </p:txBody>
      </p:sp>
      <p:sp>
        <p:nvSpPr>
          <p:cNvPr id="41997" name="Left-Right Arrow 22"/>
          <p:cNvSpPr>
            <a:spLocks noChangeArrowheads="1"/>
          </p:cNvSpPr>
          <p:nvPr/>
        </p:nvSpPr>
        <p:spPr bwMode="auto">
          <a:xfrm>
            <a:off x="4584700" y="2836863"/>
            <a:ext cx="3984625" cy="358775"/>
          </a:xfrm>
          <a:prstGeom prst="leftRightArrow">
            <a:avLst>
              <a:gd name="adj1" fmla="val 76315"/>
              <a:gd name="adj2" fmla="val 44733"/>
            </a:avLst>
          </a:prstGeom>
          <a:solidFill>
            <a:schemeClr val="accent1"/>
          </a:solidFill>
          <a:ln w="25400" algn="ctr">
            <a:noFill/>
            <a:miter lim="800000"/>
            <a:headEnd/>
            <a:tailEnd/>
          </a:ln>
        </p:spPr>
        <p:txBody>
          <a:bodyPr anchor="ctr"/>
          <a:lstStyle/>
          <a:p>
            <a:pPr algn="ctr"/>
            <a:r>
              <a:rPr lang="en-US" sz="1400">
                <a:latin typeface="Calibri" pitchFamily="34" charset="0"/>
              </a:rPr>
              <a:t>REpower</a:t>
            </a:r>
          </a:p>
        </p:txBody>
      </p:sp>
      <p:sp>
        <p:nvSpPr>
          <p:cNvPr id="41998" name="Line 24"/>
          <p:cNvSpPr>
            <a:spLocks noChangeShapeType="1"/>
          </p:cNvSpPr>
          <p:nvPr/>
        </p:nvSpPr>
        <p:spPr bwMode="auto">
          <a:xfrm>
            <a:off x="3971925" y="1758950"/>
            <a:ext cx="0" cy="2371725"/>
          </a:xfrm>
          <a:prstGeom prst="line">
            <a:avLst/>
          </a:prstGeom>
          <a:noFill/>
          <a:ln w="9525">
            <a:solidFill>
              <a:schemeClr val="bg2"/>
            </a:solidFill>
            <a:prstDash val="dash"/>
            <a:round/>
            <a:headEnd/>
            <a:tailEnd/>
          </a:ln>
        </p:spPr>
        <p:txBody>
          <a:bodyPr/>
          <a:lstStyle/>
          <a:p>
            <a:endParaRPr lang="en-US"/>
          </a:p>
        </p:txBody>
      </p:sp>
      <p:sp>
        <p:nvSpPr>
          <p:cNvPr id="41999" name="Line 25"/>
          <p:cNvSpPr>
            <a:spLocks noChangeShapeType="1"/>
          </p:cNvSpPr>
          <p:nvPr/>
        </p:nvSpPr>
        <p:spPr bwMode="auto">
          <a:xfrm>
            <a:off x="2347913" y="1758950"/>
            <a:ext cx="0" cy="2371725"/>
          </a:xfrm>
          <a:prstGeom prst="line">
            <a:avLst/>
          </a:prstGeom>
          <a:noFill/>
          <a:ln w="9525">
            <a:solidFill>
              <a:schemeClr val="bg2"/>
            </a:solidFill>
            <a:prstDash val="dash"/>
            <a:round/>
            <a:headEnd/>
            <a:tailEnd/>
          </a:ln>
        </p:spPr>
        <p:txBody>
          <a:bodyPr/>
          <a:lstStyle/>
          <a:p>
            <a:endParaRPr lang="en-US"/>
          </a:p>
        </p:txBody>
      </p:sp>
      <p:sp>
        <p:nvSpPr>
          <p:cNvPr id="42000" name="Line 26"/>
          <p:cNvSpPr>
            <a:spLocks noChangeShapeType="1"/>
          </p:cNvSpPr>
          <p:nvPr/>
        </p:nvSpPr>
        <p:spPr bwMode="auto">
          <a:xfrm>
            <a:off x="5602288" y="1758950"/>
            <a:ext cx="0" cy="2371725"/>
          </a:xfrm>
          <a:prstGeom prst="line">
            <a:avLst/>
          </a:prstGeom>
          <a:noFill/>
          <a:ln w="9525">
            <a:solidFill>
              <a:schemeClr val="bg2"/>
            </a:solidFill>
            <a:prstDash val="dash"/>
            <a:round/>
            <a:headEnd/>
            <a:tailEnd/>
          </a:ln>
        </p:spPr>
        <p:txBody>
          <a:bodyPr/>
          <a:lstStyle/>
          <a:p>
            <a:endParaRPr lang="en-US"/>
          </a:p>
        </p:txBody>
      </p:sp>
      <p:sp>
        <p:nvSpPr>
          <p:cNvPr id="42001" name="Line 27"/>
          <p:cNvSpPr>
            <a:spLocks noChangeShapeType="1"/>
          </p:cNvSpPr>
          <p:nvPr/>
        </p:nvSpPr>
        <p:spPr bwMode="auto">
          <a:xfrm>
            <a:off x="7216775" y="1758950"/>
            <a:ext cx="0" cy="2371725"/>
          </a:xfrm>
          <a:prstGeom prst="line">
            <a:avLst/>
          </a:prstGeom>
          <a:noFill/>
          <a:ln w="9525">
            <a:solidFill>
              <a:schemeClr val="bg2"/>
            </a:solidFill>
            <a:prstDash val="dash"/>
            <a:round/>
            <a:headEnd/>
            <a:tailEnd/>
          </a:ln>
        </p:spPr>
        <p:txBody>
          <a:bodyPr/>
          <a:lstStyle/>
          <a:p>
            <a:endParaRPr lang="en-US"/>
          </a:p>
        </p:txBody>
      </p:sp>
      <p:pic>
        <p:nvPicPr>
          <p:cNvPr id="42002" name="Picture 1" descr="\\studio\Studio Jobs\01_CorpCom Jobs\Brand Manual\01_Logo Col and B&amp;W\Color Logos\Alternative_logo\Alternative_logo_JPG.jpg"/>
          <p:cNvPicPr>
            <a:picLocks noChangeAspect="1" noChangeArrowheads="1"/>
          </p:cNvPicPr>
          <p:nvPr/>
        </p:nvPicPr>
        <p:blipFill>
          <a:blip r:embed="rId3" cstate="print"/>
          <a:srcRect/>
          <a:stretch>
            <a:fillRect/>
          </a:stretch>
        </p:blipFill>
        <p:spPr bwMode="auto">
          <a:xfrm>
            <a:off x="6858000" y="5268913"/>
            <a:ext cx="1666875" cy="495300"/>
          </a:xfrm>
          <a:prstGeom prst="rect">
            <a:avLst/>
          </a:prstGeom>
          <a:noFill/>
          <a:ln w="9525">
            <a:noFill/>
            <a:miter lim="800000"/>
            <a:headEnd/>
            <a:tailEnd/>
          </a:ln>
        </p:spPr>
      </p:pic>
      <p:sp>
        <p:nvSpPr>
          <p:cNvPr id="42003" name="AutoShape 19"/>
          <p:cNvSpPr>
            <a:spLocks noChangeArrowheads="1"/>
          </p:cNvSpPr>
          <p:nvPr/>
        </p:nvSpPr>
        <p:spPr bwMode="auto">
          <a:xfrm rot="5400000">
            <a:off x="5506243" y="5355432"/>
            <a:ext cx="2208213" cy="323850"/>
          </a:xfrm>
          <a:prstGeom prst="triangle">
            <a:avLst>
              <a:gd name="adj" fmla="val 50000"/>
            </a:avLst>
          </a:prstGeom>
          <a:solidFill>
            <a:srgbClr val="008000">
              <a:alpha val="23137"/>
            </a:srgbClr>
          </a:solidFill>
          <a:ln w="9525">
            <a:noFill/>
            <a:miter lim="800000"/>
            <a:headEnd/>
            <a:tailEnd/>
          </a:ln>
        </p:spPr>
        <p:txBody>
          <a:bodyPr wrap="none" anchor="ctr"/>
          <a:lstStyle/>
          <a:p>
            <a:endParaRPr lang="en-US" sz="1000">
              <a:latin typeface="Calibri" pitchFamily="34" charset="0"/>
            </a:endParaRPr>
          </a:p>
        </p:txBody>
      </p:sp>
      <p:sp>
        <p:nvSpPr>
          <p:cNvPr id="42004" name="Left-Right Arrow 21"/>
          <p:cNvSpPr>
            <a:spLocks noChangeArrowheads="1"/>
          </p:cNvSpPr>
          <p:nvPr/>
        </p:nvSpPr>
        <p:spPr bwMode="auto">
          <a:xfrm>
            <a:off x="457200" y="3362325"/>
            <a:ext cx="6032500" cy="357188"/>
          </a:xfrm>
          <a:prstGeom prst="leftRightArrow">
            <a:avLst>
              <a:gd name="adj1" fmla="val 76315"/>
              <a:gd name="adj2" fmla="val 44724"/>
            </a:avLst>
          </a:prstGeom>
          <a:solidFill>
            <a:srgbClr val="008000"/>
          </a:solidFill>
          <a:ln w="25400" algn="ctr">
            <a:noFill/>
            <a:miter lim="800000"/>
            <a:headEnd/>
            <a:tailEnd/>
          </a:ln>
        </p:spPr>
        <p:txBody>
          <a:bodyPr anchor="ctr"/>
          <a:lstStyle/>
          <a:p>
            <a:pPr algn="ctr"/>
            <a:r>
              <a:rPr lang="en-US" sz="1400">
                <a:solidFill>
                  <a:schemeClr val="bg1"/>
                </a:solidFill>
                <a:latin typeface="Calibri" pitchFamily="34" charset="0"/>
              </a:rPr>
              <a:t>Onshore</a:t>
            </a:r>
          </a:p>
        </p:txBody>
      </p:sp>
      <p:sp>
        <p:nvSpPr>
          <p:cNvPr id="42005" name="Left-Right Arrow 22"/>
          <p:cNvSpPr>
            <a:spLocks noChangeArrowheads="1"/>
          </p:cNvSpPr>
          <p:nvPr/>
        </p:nvSpPr>
        <p:spPr bwMode="auto">
          <a:xfrm>
            <a:off x="6426200" y="3763963"/>
            <a:ext cx="2181225" cy="358775"/>
          </a:xfrm>
          <a:prstGeom prst="leftRightArrow">
            <a:avLst>
              <a:gd name="adj1" fmla="val 76315"/>
              <a:gd name="adj2" fmla="val 44725"/>
            </a:avLst>
          </a:prstGeom>
          <a:solidFill>
            <a:schemeClr val="accent1"/>
          </a:solidFill>
          <a:ln w="25400" algn="ctr">
            <a:noFill/>
            <a:miter lim="800000"/>
            <a:headEnd/>
            <a:tailEnd/>
          </a:ln>
        </p:spPr>
        <p:txBody>
          <a:bodyPr anchor="ctr"/>
          <a:lstStyle/>
          <a:p>
            <a:pPr algn="ctr"/>
            <a:r>
              <a:rPr lang="en-US" sz="1400">
                <a:latin typeface="Calibri" pitchFamily="34" charset="0"/>
              </a:rPr>
              <a:t>Offshore</a:t>
            </a:r>
          </a:p>
        </p:txBody>
      </p:sp>
      <p:sp>
        <p:nvSpPr>
          <p:cNvPr id="42006" name="Rectangle 1029"/>
          <p:cNvSpPr>
            <a:spLocks noChangeArrowheads="1"/>
          </p:cNvSpPr>
          <p:nvPr/>
        </p:nvSpPr>
        <p:spPr bwMode="auto">
          <a:xfrm>
            <a:off x="606425" y="282575"/>
            <a:ext cx="6926263" cy="715963"/>
          </a:xfrm>
          <a:prstGeom prst="rect">
            <a:avLst/>
          </a:prstGeom>
          <a:noFill/>
          <a:ln w="9525">
            <a:noFill/>
            <a:miter lim="800000"/>
            <a:headEnd/>
            <a:tailEnd/>
          </a:ln>
        </p:spPr>
        <p:txBody>
          <a:bodyPr/>
          <a:lstStyle/>
          <a:p>
            <a:pPr eaLnBrk="0" hangingPunct="0"/>
            <a:r>
              <a:rPr lang="en-US" sz="2800" b="1" dirty="0">
                <a:solidFill>
                  <a:srgbClr val="008080"/>
                </a:solidFill>
                <a:latin typeface="+mj-lt"/>
                <a:ea typeface="+mj-ea"/>
                <a:cs typeface="+mj-cs"/>
              </a:rPr>
              <a:t>Wide range of products</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2" cstate="email"/>
          <a:srcRect/>
          <a:stretch>
            <a:fillRect/>
          </a:stretch>
        </p:blipFill>
        <p:spPr bwMode="auto">
          <a:xfrm>
            <a:off x="4077325" y="1412993"/>
            <a:ext cx="5066676" cy="5029199"/>
          </a:xfrm>
          <a:prstGeom prst="ellipse">
            <a:avLst/>
          </a:prstGeom>
          <a:ln>
            <a:noFill/>
          </a:ln>
          <a:effectLst>
            <a:softEdge rad="112500"/>
          </a:effectLst>
        </p:spPr>
      </p:pic>
      <p:sp>
        <p:nvSpPr>
          <p:cNvPr id="24578" name="Title 1"/>
          <p:cNvSpPr>
            <a:spLocks noGrp="1"/>
          </p:cNvSpPr>
          <p:nvPr>
            <p:ph type="title"/>
          </p:nvPr>
        </p:nvSpPr>
        <p:spPr>
          <a:xfrm>
            <a:off x="381000" y="179388"/>
            <a:ext cx="6934200" cy="735012"/>
          </a:xfrm>
        </p:spPr>
        <p:txBody>
          <a:bodyPr/>
          <a:lstStyle/>
          <a:p>
            <a:pPr eaLnBrk="1" hangingPunct="1"/>
            <a:r>
              <a:rPr lang="en-US" dirty="0" smtClean="0"/>
              <a:t>S9X WTGs for harnessing low wind sites</a:t>
            </a:r>
          </a:p>
        </p:txBody>
      </p:sp>
      <p:graphicFrame>
        <p:nvGraphicFramePr>
          <p:cNvPr id="6" name="Diagram 5"/>
          <p:cNvGraphicFramePr/>
          <p:nvPr/>
        </p:nvGraphicFramePr>
        <p:xfrm>
          <a:off x="-457200" y="990600"/>
          <a:ext cx="77724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1" name="TextBox 6"/>
          <p:cNvSpPr txBox="1">
            <a:spLocks noChangeArrowheads="1"/>
          </p:cNvSpPr>
          <p:nvPr/>
        </p:nvSpPr>
        <p:spPr bwMode="auto">
          <a:xfrm>
            <a:off x="1952632" y="3200400"/>
            <a:ext cx="1447800" cy="338138"/>
          </a:xfrm>
          <a:prstGeom prst="rect">
            <a:avLst/>
          </a:prstGeom>
          <a:noFill/>
          <a:ln w="9525">
            <a:noFill/>
            <a:miter lim="800000"/>
            <a:headEnd/>
            <a:tailEnd/>
          </a:ln>
        </p:spPr>
        <p:txBody>
          <a:bodyPr>
            <a:spAutoFit/>
          </a:bodyPr>
          <a:lstStyle/>
          <a:p>
            <a:pPr algn="ctr"/>
            <a:r>
              <a:rPr lang="en-US" sz="1600" b="1" dirty="0">
                <a:solidFill>
                  <a:srgbClr val="008080"/>
                </a:solidFill>
              </a:rPr>
              <a:t>STRONG</a:t>
            </a:r>
            <a:endParaRPr lang="en-US" sz="1600" dirty="0">
              <a:solidFill>
                <a:srgbClr val="008080"/>
              </a:solidFill>
            </a:endParaRPr>
          </a:p>
        </p:txBody>
      </p:sp>
      <p:sp>
        <p:nvSpPr>
          <p:cNvPr id="24582" name="TextBox 7"/>
          <p:cNvSpPr txBox="1">
            <a:spLocks noChangeArrowheads="1"/>
          </p:cNvSpPr>
          <p:nvPr/>
        </p:nvSpPr>
        <p:spPr bwMode="auto">
          <a:xfrm>
            <a:off x="2776536" y="4324344"/>
            <a:ext cx="1066800" cy="339725"/>
          </a:xfrm>
          <a:prstGeom prst="rect">
            <a:avLst/>
          </a:prstGeom>
          <a:noFill/>
          <a:ln w="9525">
            <a:noFill/>
            <a:miter lim="800000"/>
            <a:headEnd/>
            <a:tailEnd/>
          </a:ln>
        </p:spPr>
        <p:txBody>
          <a:bodyPr>
            <a:spAutoFit/>
          </a:bodyPr>
          <a:lstStyle/>
          <a:p>
            <a:pPr algn="ctr"/>
            <a:r>
              <a:rPr lang="en-US" sz="1600" b="1" dirty="0">
                <a:solidFill>
                  <a:srgbClr val="008080"/>
                </a:solidFill>
              </a:rPr>
              <a:t>SMART</a:t>
            </a:r>
            <a:endParaRPr lang="en-US" sz="1600" dirty="0">
              <a:solidFill>
                <a:srgbClr val="008080"/>
              </a:solidFill>
            </a:endParaRPr>
          </a:p>
        </p:txBody>
      </p:sp>
      <p:sp>
        <p:nvSpPr>
          <p:cNvPr id="24583" name="TextBox 8"/>
          <p:cNvSpPr txBox="1">
            <a:spLocks noChangeArrowheads="1"/>
          </p:cNvSpPr>
          <p:nvPr/>
        </p:nvSpPr>
        <p:spPr bwMode="auto">
          <a:xfrm>
            <a:off x="3281368" y="3200400"/>
            <a:ext cx="1524000" cy="338138"/>
          </a:xfrm>
          <a:prstGeom prst="rect">
            <a:avLst/>
          </a:prstGeom>
          <a:noFill/>
          <a:ln w="9525">
            <a:noFill/>
            <a:miter lim="800000"/>
            <a:headEnd/>
            <a:tailEnd/>
          </a:ln>
        </p:spPr>
        <p:txBody>
          <a:bodyPr>
            <a:spAutoFit/>
          </a:bodyPr>
          <a:lstStyle/>
          <a:p>
            <a:pPr algn="ctr"/>
            <a:r>
              <a:rPr lang="en-US" sz="1600" b="1" dirty="0">
                <a:solidFill>
                  <a:srgbClr val="008080"/>
                </a:solidFill>
              </a:rPr>
              <a:t>SAFE</a:t>
            </a:r>
            <a:endParaRPr lang="en-US" sz="1600" dirty="0">
              <a:solidFill>
                <a:srgbClr val="008080"/>
              </a:solidFill>
            </a:endParaRPr>
          </a:p>
        </p:txBody>
      </p:sp>
      <p:sp>
        <p:nvSpPr>
          <p:cNvPr id="2" name="TextBox 9"/>
          <p:cNvSpPr txBox="1">
            <a:spLocks noChangeArrowheads="1"/>
          </p:cNvSpPr>
          <p:nvPr/>
        </p:nvSpPr>
        <p:spPr bwMode="auto">
          <a:xfrm>
            <a:off x="2662240" y="3495672"/>
            <a:ext cx="1349375" cy="708025"/>
          </a:xfrm>
          <a:prstGeom prst="rect">
            <a:avLst/>
          </a:prstGeom>
          <a:noFill/>
          <a:ln w="9525">
            <a:noFill/>
            <a:miter lim="800000"/>
            <a:headEnd/>
            <a:tailEnd/>
          </a:ln>
        </p:spPr>
        <p:txBody>
          <a:bodyPr>
            <a:spAutoFit/>
          </a:bodyPr>
          <a:lstStyle/>
          <a:p>
            <a:pPr algn="ctr">
              <a:defRPr/>
            </a:pPr>
            <a:r>
              <a:rPr lang="en-US" sz="4000" b="1" dirty="0">
                <a:latin typeface="+mj-lt"/>
              </a:rPr>
              <a:t>S9X</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p:cNvPicPr>
            <a:picLocks noChangeAspect="1" noChangeArrowheads="1"/>
          </p:cNvPicPr>
          <p:nvPr/>
        </p:nvPicPr>
        <p:blipFill>
          <a:blip r:embed="rId2" cstate="email"/>
          <a:srcRect/>
          <a:stretch>
            <a:fillRect/>
          </a:stretch>
        </p:blipFill>
        <p:spPr bwMode="auto">
          <a:xfrm>
            <a:off x="4077325" y="1412993"/>
            <a:ext cx="5066676" cy="5029199"/>
          </a:xfrm>
          <a:prstGeom prst="ellipse">
            <a:avLst/>
          </a:prstGeom>
          <a:ln>
            <a:noFill/>
          </a:ln>
          <a:effectLst>
            <a:softEdge rad="112500"/>
          </a:effectLst>
        </p:spPr>
      </p:pic>
      <p:sp>
        <p:nvSpPr>
          <p:cNvPr id="44035" name="Rectangle 1029"/>
          <p:cNvSpPr>
            <a:spLocks noChangeArrowheads="1"/>
          </p:cNvSpPr>
          <p:nvPr/>
        </p:nvSpPr>
        <p:spPr bwMode="auto">
          <a:xfrm>
            <a:off x="609600" y="1"/>
            <a:ext cx="6923088" cy="998538"/>
          </a:xfrm>
          <a:prstGeom prst="rect">
            <a:avLst/>
          </a:prstGeom>
          <a:noFill/>
          <a:ln w="9525">
            <a:noFill/>
            <a:miter lim="800000"/>
            <a:headEnd/>
            <a:tailEnd/>
          </a:ln>
        </p:spPr>
        <p:txBody>
          <a:bodyPr anchor="b"/>
          <a:lstStyle/>
          <a:p>
            <a:pPr eaLnBrk="0" hangingPunct="0"/>
            <a:r>
              <a:rPr lang="en-US" sz="2800" b="1" dirty="0" smtClean="0">
                <a:solidFill>
                  <a:srgbClr val="008080"/>
                </a:solidFill>
                <a:latin typeface="+mj-lt"/>
                <a:ea typeface="+mj-ea"/>
                <a:cs typeface="+mj-cs"/>
              </a:rPr>
              <a:t>S9X – Designed for customer’s aspirations</a:t>
            </a:r>
            <a:endParaRPr lang="en-US" sz="2800" b="1" dirty="0">
              <a:solidFill>
                <a:srgbClr val="008080"/>
              </a:solidFill>
              <a:latin typeface="+mj-lt"/>
              <a:ea typeface="+mj-ea"/>
              <a:cs typeface="+mj-cs"/>
            </a:endParaRPr>
          </a:p>
        </p:txBody>
      </p:sp>
      <p:sp>
        <p:nvSpPr>
          <p:cNvPr id="44036" name="Text Placeholder 4"/>
          <p:cNvSpPr>
            <a:spLocks noGrp="1"/>
          </p:cNvSpPr>
          <p:nvPr>
            <p:ph idx="4294967295"/>
          </p:nvPr>
        </p:nvSpPr>
        <p:spPr bwMode="auto">
          <a:xfrm>
            <a:off x="479425" y="1268413"/>
            <a:ext cx="4616450" cy="5145087"/>
          </a:xfrm>
          <a:prstGeom prst="rect">
            <a:avLst/>
          </a:prstGeom>
          <a:noFill/>
          <a:ln>
            <a:miter lim="800000"/>
            <a:headEnd/>
            <a:tailEnd/>
          </a:ln>
        </p:spPr>
        <p:txBody>
          <a:bodyPr/>
          <a:lstStyle/>
          <a:p>
            <a:pPr>
              <a:lnSpc>
                <a:spcPct val="150000"/>
              </a:lnSpc>
            </a:pPr>
            <a:r>
              <a:rPr lang="en-US" sz="2000" b="0" dirty="0" smtClean="0"/>
              <a:t>Suited for the moderate-low wind sites </a:t>
            </a:r>
            <a:r>
              <a:rPr lang="en-US" dirty="0" smtClean="0"/>
              <a:t>(Class II a and III a applications) in </a:t>
            </a:r>
            <a:r>
              <a:rPr lang="en-US" sz="2000" b="0" dirty="0" smtClean="0"/>
              <a:t>emerging markets like India</a:t>
            </a:r>
          </a:p>
          <a:p>
            <a:pPr>
              <a:lnSpc>
                <a:spcPct val="150000"/>
              </a:lnSpc>
            </a:pPr>
            <a:r>
              <a:rPr lang="en-US" sz="2000" b="0" dirty="0" smtClean="0"/>
              <a:t>2.1 MW rated capacity</a:t>
            </a:r>
          </a:p>
          <a:p>
            <a:pPr>
              <a:lnSpc>
                <a:spcPct val="150000"/>
              </a:lnSpc>
            </a:pPr>
            <a:r>
              <a:rPr lang="en-US" sz="2000" b="0" dirty="0" smtClean="0"/>
              <a:t>Larger rotor diameter (95m &amp; 97m)</a:t>
            </a:r>
          </a:p>
          <a:p>
            <a:pPr>
              <a:lnSpc>
                <a:spcPct val="150000"/>
              </a:lnSpc>
            </a:pPr>
            <a:r>
              <a:rPr lang="en-US" sz="2000" b="0" dirty="0" smtClean="0"/>
              <a:t>Higher hub height (80-90-100m)</a:t>
            </a:r>
          </a:p>
          <a:p>
            <a:pPr>
              <a:lnSpc>
                <a:spcPct val="150000"/>
              </a:lnSpc>
            </a:pPr>
            <a:r>
              <a:rPr lang="en-US" sz="2000" b="0" dirty="0" smtClean="0"/>
              <a:t>Proven and successful Doubly Fed Induction Generator (DFIG) </a:t>
            </a:r>
            <a:br>
              <a:rPr lang="en-US" sz="2000" b="0" dirty="0" smtClean="0"/>
            </a:br>
            <a:r>
              <a:rPr lang="en-US" sz="2000" b="0" dirty="0" smtClean="0"/>
              <a:t>technology platform</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extBox 11"/>
          <p:cNvSpPr txBox="1">
            <a:spLocks noChangeArrowheads="1"/>
          </p:cNvSpPr>
          <p:nvPr/>
        </p:nvSpPr>
        <p:spPr bwMode="auto">
          <a:xfrm>
            <a:off x="388768" y="1229820"/>
            <a:ext cx="8610600" cy="584200"/>
          </a:xfrm>
          <a:prstGeom prst="rect">
            <a:avLst/>
          </a:prstGeom>
          <a:noFill/>
          <a:ln w="9525">
            <a:noFill/>
            <a:miter lim="800000"/>
            <a:headEnd/>
            <a:tailEnd/>
          </a:ln>
        </p:spPr>
        <p:txBody>
          <a:bodyPr>
            <a:spAutoFit/>
          </a:bodyPr>
          <a:lstStyle/>
          <a:p>
            <a:r>
              <a:rPr lang="en-US" sz="1600" dirty="0" err="1" smtClean="0"/>
              <a:t>Suzlon</a:t>
            </a:r>
            <a:r>
              <a:rPr lang="en-US" sz="1600" dirty="0" smtClean="0"/>
              <a:t> </a:t>
            </a:r>
            <a:r>
              <a:rPr lang="en-US" sz="1600" dirty="0"/>
              <a:t>drives </a:t>
            </a:r>
            <a:r>
              <a:rPr lang="en-US" sz="1600" dirty="0" smtClean="0"/>
              <a:t>reliability </a:t>
            </a:r>
            <a:r>
              <a:rPr lang="en-US" sz="1600" dirty="0"/>
              <a:t>throughout the entire S9X design to result in optimal yield and </a:t>
            </a:r>
            <a:r>
              <a:rPr lang="en-US" sz="1600" dirty="0" smtClean="0"/>
              <a:t>maximized customer </a:t>
            </a:r>
            <a:r>
              <a:rPr lang="en-US" sz="1600" dirty="0"/>
              <a:t>ROI.</a:t>
            </a:r>
          </a:p>
        </p:txBody>
      </p:sp>
      <p:sp>
        <p:nvSpPr>
          <p:cNvPr id="13" name="Text Box 52"/>
          <p:cNvSpPr txBox="1">
            <a:spLocks noChangeArrowheads="1"/>
          </p:cNvSpPr>
          <p:nvPr/>
        </p:nvSpPr>
        <p:spPr bwMode="auto">
          <a:xfrm>
            <a:off x="531542" y="2509175"/>
            <a:ext cx="1590573" cy="707872"/>
          </a:xfrm>
          <a:prstGeom prst="rect">
            <a:avLst/>
          </a:prstGeom>
          <a:noFill/>
          <a:ln w="9525" algn="ctr">
            <a:noFill/>
            <a:miter lim="800000"/>
            <a:headEnd/>
            <a:tailEnd/>
          </a:ln>
        </p:spPr>
        <p:txBody>
          <a:bodyPr wrap="square" lIns="0" tIns="45713" rIns="0" bIns="45713" anchor="b">
            <a:spAutoFit/>
          </a:bodyPr>
          <a:lstStyle/>
          <a:p>
            <a:pPr algn="l">
              <a:spcBef>
                <a:spcPct val="50000"/>
              </a:spcBef>
            </a:pPr>
            <a:r>
              <a:rPr lang="en-US" b="1" dirty="0">
                <a:latin typeface="+mn-lt"/>
              </a:rPr>
              <a:t>Energy Yield Increase</a:t>
            </a:r>
          </a:p>
        </p:txBody>
      </p:sp>
      <p:grpSp>
        <p:nvGrpSpPr>
          <p:cNvPr id="2" name="Group 22"/>
          <p:cNvGrpSpPr/>
          <p:nvPr/>
        </p:nvGrpSpPr>
        <p:grpSpPr>
          <a:xfrm>
            <a:off x="1872398" y="2489134"/>
            <a:ext cx="838200" cy="848538"/>
            <a:chOff x="762000" y="2974975"/>
            <a:chExt cx="1905000" cy="1597025"/>
          </a:xfrm>
        </p:grpSpPr>
        <p:sp>
          <p:nvSpPr>
            <p:cNvPr id="80" name="AutoShape 48"/>
            <p:cNvSpPr>
              <a:spLocks noChangeArrowheads="1"/>
            </p:cNvSpPr>
            <p:nvPr/>
          </p:nvSpPr>
          <p:spPr bwMode="auto">
            <a:xfrm>
              <a:off x="762000" y="3889375"/>
              <a:ext cx="720725" cy="682625"/>
            </a:xfrm>
            <a:prstGeom prst="sun">
              <a:avLst>
                <a:gd name="adj" fmla="val 25000"/>
              </a:avLst>
            </a:prstGeom>
            <a:gradFill rotWithShape="1">
              <a:gsLst>
                <a:gs pos="0">
                  <a:srgbClr val="FF9900"/>
                </a:gs>
                <a:gs pos="100000">
                  <a:schemeClr val="bg1">
                    <a:alpha val="0"/>
                  </a:schemeClr>
                </a:gs>
              </a:gsLst>
              <a:path path="rect">
                <a:fillToRect l="50000" t="50000" r="50000" b="50000"/>
              </a:path>
            </a:gradFill>
            <a:ln w="9525" algn="ctr">
              <a:noFill/>
              <a:miter lim="800000"/>
              <a:headEnd/>
              <a:tailEnd/>
            </a:ln>
          </p:spPr>
          <p:txBody>
            <a:bodyPr wrap="none" lIns="0" tIns="45713" rIns="0" bIns="45713" anchor="ctr"/>
            <a:lstStyle/>
            <a:p>
              <a:endParaRPr lang="en-US"/>
            </a:p>
          </p:txBody>
        </p:sp>
        <p:sp>
          <p:nvSpPr>
            <p:cNvPr id="81" name="AutoShape 49"/>
            <p:cNvSpPr>
              <a:spLocks noChangeArrowheads="1"/>
            </p:cNvSpPr>
            <p:nvPr/>
          </p:nvSpPr>
          <p:spPr bwMode="auto">
            <a:xfrm>
              <a:off x="1219200" y="2974975"/>
              <a:ext cx="1447800" cy="1371600"/>
            </a:xfrm>
            <a:prstGeom prst="sun">
              <a:avLst>
                <a:gd name="adj" fmla="val 25000"/>
              </a:avLst>
            </a:prstGeom>
            <a:gradFill rotWithShape="1">
              <a:gsLst>
                <a:gs pos="0">
                  <a:srgbClr val="FF9900"/>
                </a:gs>
                <a:gs pos="100000">
                  <a:schemeClr val="bg1">
                    <a:alpha val="0"/>
                  </a:schemeClr>
                </a:gs>
              </a:gsLst>
              <a:path path="rect">
                <a:fillToRect l="50000" t="50000" r="50000" b="50000"/>
              </a:path>
            </a:gradFill>
            <a:ln w="9525" algn="ctr">
              <a:noFill/>
              <a:miter lim="800000"/>
              <a:headEnd/>
              <a:tailEnd/>
            </a:ln>
          </p:spPr>
          <p:txBody>
            <a:bodyPr wrap="none" lIns="0" tIns="45713" rIns="0" bIns="45713" anchor="ctr"/>
            <a:lstStyle/>
            <a:p>
              <a:endParaRPr lang="en-US"/>
            </a:p>
          </p:txBody>
        </p:sp>
        <p:sp>
          <p:nvSpPr>
            <p:cNvPr id="82" name="AutoShape 58"/>
            <p:cNvSpPr>
              <a:spLocks noChangeArrowheads="1"/>
            </p:cNvSpPr>
            <p:nvPr/>
          </p:nvSpPr>
          <p:spPr bwMode="auto">
            <a:xfrm rot="9399366" flipH="1">
              <a:off x="1066800" y="3352800"/>
              <a:ext cx="1066800" cy="990600"/>
            </a:xfrm>
            <a:custGeom>
              <a:avLst/>
              <a:gdLst>
                <a:gd name="T0" fmla="*/ 498778 w 21600"/>
                <a:gd name="T1" fmla="*/ 1009 h 21600"/>
                <a:gd name="T2" fmla="*/ 71713 w 21600"/>
                <a:gd name="T3" fmla="*/ 450677 h 21600"/>
                <a:gd name="T4" fmla="*/ 507767 w 21600"/>
                <a:gd name="T5" fmla="*/ 129374 h 21600"/>
                <a:gd name="T6" fmla="*/ 1182024 w 21600"/>
                <a:gd name="T7" fmla="*/ 352030 h 21600"/>
                <a:gd name="T8" fmla="*/ 1031783 w 21600"/>
                <a:gd name="T9" fmla="*/ 578584 h 21600"/>
                <a:gd name="T10" fmla="*/ 787802 w 21600"/>
                <a:gd name="T11" fmla="*/ 439074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578" y="8950"/>
                  </a:moveTo>
                  <a:cubicBezTo>
                    <a:pt x="17721" y="5347"/>
                    <a:pt x="14502" y="2805"/>
                    <a:pt x="10800" y="2805"/>
                  </a:cubicBezTo>
                  <a:cubicBezTo>
                    <a:pt x="6704" y="2804"/>
                    <a:pt x="3271" y="5899"/>
                    <a:pt x="2847" y="9972"/>
                  </a:cubicBezTo>
                  <a:lnTo>
                    <a:pt x="57" y="9682"/>
                  </a:lnTo>
                  <a:cubicBezTo>
                    <a:pt x="630" y="4180"/>
                    <a:pt x="5268" y="-1"/>
                    <a:pt x="10800" y="0"/>
                  </a:cubicBezTo>
                  <a:cubicBezTo>
                    <a:pt x="15802" y="0"/>
                    <a:pt x="20149" y="3434"/>
                    <a:pt x="21306" y="8301"/>
                  </a:cubicBezTo>
                  <a:lnTo>
                    <a:pt x="23933" y="7676"/>
                  </a:lnTo>
                  <a:lnTo>
                    <a:pt x="20891" y="12616"/>
                  </a:lnTo>
                  <a:lnTo>
                    <a:pt x="15951" y="9574"/>
                  </a:lnTo>
                  <a:lnTo>
                    <a:pt x="18578" y="8950"/>
                  </a:lnTo>
                  <a:close/>
                </a:path>
              </a:pathLst>
            </a:custGeom>
            <a:gradFill rotWithShape="1">
              <a:gsLst>
                <a:gs pos="0">
                  <a:schemeClr val="bg1">
                    <a:alpha val="0"/>
                  </a:schemeClr>
                </a:gs>
                <a:gs pos="100000">
                  <a:srgbClr val="CC6600">
                    <a:alpha val="43999"/>
                  </a:srgbClr>
                </a:gs>
              </a:gsLst>
              <a:lin ang="0" scaled="1"/>
            </a:gradFill>
            <a:ln w="9525" algn="ctr">
              <a:noFill/>
              <a:miter lim="800000"/>
              <a:headEnd/>
              <a:tailEnd/>
            </a:ln>
          </p:spPr>
          <p:txBody>
            <a:bodyPr wrap="none" lIns="0" tIns="45713" rIns="0" bIns="45713" anchor="ctr"/>
            <a:lstStyle/>
            <a:p>
              <a:endParaRPr lang="en-US"/>
            </a:p>
          </p:txBody>
        </p:sp>
      </p:grpSp>
      <p:sp>
        <p:nvSpPr>
          <p:cNvPr id="15" name="Text Box 67"/>
          <p:cNvSpPr txBox="1">
            <a:spLocks noChangeArrowheads="1"/>
          </p:cNvSpPr>
          <p:nvPr/>
        </p:nvSpPr>
        <p:spPr bwMode="auto">
          <a:xfrm>
            <a:off x="3031014" y="2667000"/>
            <a:ext cx="2452312" cy="307762"/>
          </a:xfrm>
          <a:prstGeom prst="rect">
            <a:avLst/>
          </a:prstGeom>
          <a:noFill/>
          <a:ln w="9525" algn="ctr">
            <a:noFill/>
            <a:miter lim="800000"/>
            <a:headEnd/>
            <a:tailEnd/>
          </a:ln>
        </p:spPr>
        <p:txBody>
          <a:bodyPr wrap="square" lIns="0" tIns="45713" rIns="0" bIns="45713" anchor="b">
            <a:spAutoFit/>
          </a:bodyPr>
          <a:lstStyle/>
          <a:p>
            <a:pPr algn="l" eaLnBrk="0" hangingPunct="0"/>
            <a:r>
              <a:rPr lang="en-US" sz="1400" b="1" dirty="0"/>
              <a:t>Increase by </a:t>
            </a:r>
            <a:r>
              <a:rPr lang="en-US" sz="1400" b="1" dirty="0" smtClean="0">
                <a:solidFill>
                  <a:srgbClr val="2CAE2C"/>
                </a:solidFill>
              </a:rPr>
              <a:t>13%</a:t>
            </a:r>
            <a:r>
              <a:rPr lang="en-US" sz="1400" dirty="0" smtClean="0"/>
              <a:t> </a:t>
            </a:r>
            <a:r>
              <a:rPr lang="en-US" sz="1400" b="1" dirty="0" smtClean="0"/>
              <a:t>@ 6 m/s</a:t>
            </a:r>
            <a:endParaRPr lang="en-US" sz="1400" b="1" dirty="0"/>
          </a:p>
        </p:txBody>
      </p:sp>
      <p:grpSp>
        <p:nvGrpSpPr>
          <p:cNvPr id="3" name="Group 84"/>
          <p:cNvGrpSpPr/>
          <p:nvPr/>
        </p:nvGrpSpPr>
        <p:grpSpPr>
          <a:xfrm>
            <a:off x="3382179" y="1833655"/>
            <a:ext cx="1363348" cy="549054"/>
            <a:chOff x="-2065130" y="551240"/>
            <a:chExt cx="1676400" cy="838200"/>
          </a:xfrm>
        </p:grpSpPr>
        <p:sp>
          <p:nvSpPr>
            <p:cNvPr id="78" name="Text Box 54"/>
            <p:cNvSpPr txBox="1">
              <a:spLocks noChangeArrowheads="1"/>
            </p:cNvSpPr>
            <p:nvPr/>
          </p:nvSpPr>
          <p:spPr bwMode="auto">
            <a:xfrm>
              <a:off x="-2065130" y="666662"/>
              <a:ext cx="1676400" cy="610795"/>
            </a:xfrm>
            <a:prstGeom prst="rect">
              <a:avLst/>
            </a:prstGeom>
            <a:noFill/>
            <a:ln w="9525" algn="ctr">
              <a:noFill/>
              <a:miter lim="800000"/>
              <a:headEnd/>
              <a:tailEnd/>
            </a:ln>
          </p:spPr>
          <p:txBody>
            <a:bodyPr wrap="square" lIns="0" tIns="45713" rIns="0" bIns="45713" anchor="b">
              <a:spAutoFit/>
            </a:bodyPr>
            <a:lstStyle/>
            <a:p>
              <a:pPr algn="ctr">
                <a:spcBef>
                  <a:spcPct val="50000"/>
                </a:spcBef>
              </a:pPr>
              <a:r>
                <a:rPr lang="en-US" b="1" dirty="0" smtClean="0">
                  <a:solidFill>
                    <a:srgbClr val="996633"/>
                  </a:solidFill>
                </a:rPr>
                <a:t>S95 </a:t>
              </a:r>
              <a:r>
                <a:rPr lang="en-US" b="1" dirty="0">
                  <a:solidFill>
                    <a:srgbClr val="996633"/>
                  </a:solidFill>
                </a:rPr>
                <a:t>DFIG</a:t>
              </a:r>
            </a:p>
          </p:txBody>
        </p:sp>
        <p:sp>
          <p:nvSpPr>
            <p:cNvPr id="79" name="AutoShape 68"/>
            <p:cNvSpPr>
              <a:spLocks noChangeArrowheads="1"/>
            </p:cNvSpPr>
            <p:nvPr/>
          </p:nvSpPr>
          <p:spPr bwMode="auto">
            <a:xfrm>
              <a:off x="-2065130" y="551240"/>
              <a:ext cx="1676400" cy="838200"/>
            </a:xfrm>
            <a:prstGeom prst="roundRect">
              <a:avLst>
                <a:gd name="adj" fmla="val 16667"/>
              </a:avLst>
            </a:prstGeom>
            <a:noFill/>
            <a:ln w="28575" algn="ctr">
              <a:solidFill>
                <a:srgbClr val="C0C0C0"/>
              </a:solidFill>
              <a:round/>
              <a:headEnd/>
              <a:tailEnd/>
            </a:ln>
          </p:spPr>
          <p:txBody>
            <a:bodyPr wrap="none" lIns="0" tIns="45713" rIns="0" bIns="45713" anchor="ctr"/>
            <a:lstStyle/>
            <a:p>
              <a:endParaRPr lang="en-US"/>
            </a:p>
          </p:txBody>
        </p:sp>
      </p:grpSp>
      <p:sp>
        <p:nvSpPr>
          <p:cNvPr id="17" name="Text Box 67"/>
          <p:cNvSpPr txBox="1">
            <a:spLocks noChangeArrowheads="1"/>
          </p:cNvSpPr>
          <p:nvPr/>
        </p:nvSpPr>
        <p:spPr bwMode="auto">
          <a:xfrm>
            <a:off x="3154954" y="3505200"/>
            <a:ext cx="4167500" cy="307762"/>
          </a:xfrm>
          <a:prstGeom prst="rect">
            <a:avLst/>
          </a:prstGeom>
          <a:noFill/>
          <a:ln w="9525" algn="ctr">
            <a:noFill/>
            <a:miter lim="800000"/>
            <a:headEnd/>
            <a:tailEnd/>
          </a:ln>
        </p:spPr>
        <p:txBody>
          <a:bodyPr wrap="square" lIns="0" tIns="45713" rIns="0" bIns="45713" anchor="b">
            <a:spAutoFit/>
          </a:bodyPr>
          <a:lstStyle/>
          <a:p>
            <a:pPr algn="ctr" eaLnBrk="0" hangingPunct="0"/>
            <a:r>
              <a:rPr lang="en-US" sz="1400" b="1" dirty="0" smtClean="0"/>
              <a:t>Competitive power densities in their wind class</a:t>
            </a:r>
            <a:endParaRPr lang="en-US" sz="1400" b="1" dirty="0"/>
          </a:p>
        </p:txBody>
      </p:sp>
      <p:sp>
        <p:nvSpPr>
          <p:cNvPr id="18" name="Text Box 67"/>
          <p:cNvSpPr txBox="1">
            <a:spLocks noChangeArrowheads="1"/>
          </p:cNvSpPr>
          <p:nvPr/>
        </p:nvSpPr>
        <p:spPr bwMode="auto">
          <a:xfrm>
            <a:off x="5573445" y="2668691"/>
            <a:ext cx="2471153" cy="307762"/>
          </a:xfrm>
          <a:prstGeom prst="rect">
            <a:avLst/>
          </a:prstGeom>
          <a:noFill/>
          <a:ln w="9525" algn="ctr">
            <a:noFill/>
            <a:miter lim="800000"/>
            <a:headEnd/>
            <a:tailEnd/>
          </a:ln>
        </p:spPr>
        <p:txBody>
          <a:bodyPr wrap="square" lIns="0" tIns="45713" rIns="0" bIns="45713" anchor="b">
            <a:spAutoFit/>
          </a:bodyPr>
          <a:lstStyle/>
          <a:p>
            <a:pPr algn="l" eaLnBrk="0" hangingPunct="0"/>
            <a:r>
              <a:rPr lang="en-US" sz="1400" b="1" dirty="0"/>
              <a:t>Increase by </a:t>
            </a:r>
            <a:r>
              <a:rPr lang="en-US" sz="1400" b="1" dirty="0" smtClean="0">
                <a:solidFill>
                  <a:srgbClr val="2CAE2C"/>
                </a:solidFill>
              </a:rPr>
              <a:t>19%</a:t>
            </a:r>
            <a:r>
              <a:rPr lang="en-US" sz="1400" dirty="0" smtClean="0"/>
              <a:t> </a:t>
            </a:r>
            <a:r>
              <a:rPr lang="en-US" sz="1400" b="1" dirty="0" smtClean="0"/>
              <a:t>@ 6 m/s</a:t>
            </a:r>
            <a:endParaRPr lang="en-US" sz="1400" b="1" dirty="0"/>
          </a:p>
        </p:txBody>
      </p:sp>
      <p:sp>
        <p:nvSpPr>
          <p:cNvPr id="22" name="Text Box 7"/>
          <p:cNvSpPr txBox="1">
            <a:spLocks noChangeArrowheads="1"/>
          </p:cNvSpPr>
          <p:nvPr/>
        </p:nvSpPr>
        <p:spPr bwMode="auto">
          <a:xfrm>
            <a:off x="531542" y="3285161"/>
            <a:ext cx="1797141" cy="707872"/>
          </a:xfrm>
          <a:prstGeom prst="rect">
            <a:avLst/>
          </a:prstGeom>
          <a:noFill/>
          <a:ln w="9525" algn="ctr">
            <a:noFill/>
            <a:miter lim="800000"/>
            <a:headEnd/>
            <a:tailEnd/>
          </a:ln>
        </p:spPr>
        <p:txBody>
          <a:bodyPr lIns="0" tIns="45713" rIns="0" bIns="45713" anchor="b">
            <a:spAutoFit/>
          </a:bodyPr>
          <a:lstStyle/>
          <a:p>
            <a:pPr algn="l">
              <a:spcBef>
                <a:spcPct val="50000"/>
              </a:spcBef>
            </a:pPr>
            <a:r>
              <a:rPr lang="en-US" b="1" dirty="0">
                <a:latin typeface="+mn-lt"/>
              </a:rPr>
              <a:t>Swept Area Increase</a:t>
            </a:r>
          </a:p>
        </p:txBody>
      </p:sp>
      <p:grpSp>
        <p:nvGrpSpPr>
          <p:cNvPr id="4" name="Group 26"/>
          <p:cNvGrpSpPr/>
          <p:nvPr/>
        </p:nvGrpSpPr>
        <p:grpSpPr>
          <a:xfrm>
            <a:off x="2091130" y="3376267"/>
            <a:ext cx="557733" cy="648882"/>
            <a:chOff x="609600" y="1981200"/>
            <a:chExt cx="2206625" cy="3200400"/>
          </a:xfrm>
        </p:grpSpPr>
        <p:sp>
          <p:nvSpPr>
            <p:cNvPr id="70" name="Oval 45"/>
            <p:cNvSpPr>
              <a:spLocks noChangeArrowheads="1"/>
            </p:cNvSpPr>
            <p:nvPr/>
          </p:nvSpPr>
          <p:spPr bwMode="auto">
            <a:xfrm>
              <a:off x="609600" y="1981200"/>
              <a:ext cx="2206625" cy="2097088"/>
            </a:xfrm>
            <a:prstGeom prst="ellipse">
              <a:avLst/>
            </a:prstGeom>
            <a:noFill/>
            <a:ln w="19050" algn="ctr">
              <a:solidFill>
                <a:srgbClr val="DDDDDD"/>
              </a:solidFill>
              <a:round/>
              <a:headEnd/>
              <a:tailEnd/>
            </a:ln>
          </p:spPr>
          <p:txBody>
            <a:bodyPr wrap="none" lIns="0" tIns="45713" rIns="0" bIns="45713" anchor="ctr"/>
            <a:lstStyle/>
            <a:p>
              <a:endParaRPr lang="en-US"/>
            </a:p>
          </p:txBody>
        </p:sp>
        <p:sp>
          <p:nvSpPr>
            <p:cNvPr id="71" name="Oval 33"/>
            <p:cNvSpPr>
              <a:spLocks noChangeArrowheads="1"/>
            </p:cNvSpPr>
            <p:nvPr/>
          </p:nvSpPr>
          <p:spPr bwMode="auto">
            <a:xfrm>
              <a:off x="762000" y="2743200"/>
              <a:ext cx="1524000" cy="1447800"/>
            </a:xfrm>
            <a:prstGeom prst="ellipse">
              <a:avLst/>
            </a:prstGeom>
            <a:gradFill rotWithShape="1">
              <a:gsLst>
                <a:gs pos="0">
                  <a:srgbClr val="DDDDDD"/>
                </a:gs>
                <a:gs pos="100000">
                  <a:schemeClr val="bg1">
                    <a:alpha val="0"/>
                  </a:schemeClr>
                </a:gs>
              </a:gsLst>
              <a:path path="shape">
                <a:fillToRect l="50000" t="50000" r="50000" b="50000"/>
              </a:path>
            </a:gradFill>
            <a:ln w="38100" algn="ctr">
              <a:solidFill>
                <a:srgbClr val="DDDDDD"/>
              </a:solidFill>
              <a:round/>
              <a:headEnd/>
              <a:tailEnd/>
            </a:ln>
          </p:spPr>
          <p:txBody>
            <a:bodyPr wrap="none" lIns="0" tIns="45713" rIns="0" bIns="45713" anchor="ctr"/>
            <a:lstStyle/>
            <a:p>
              <a:endParaRPr lang="en-US"/>
            </a:p>
          </p:txBody>
        </p:sp>
        <p:sp>
          <p:nvSpPr>
            <p:cNvPr id="72" name="Oval 34"/>
            <p:cNvSpPr>
              <a:spLocks noChangeArrowheads="1"/>
            </p:cNvSpPr>
            <p:nvPr/>
          </p:nvSpPr>
          <p:spPr bwMode="auto">
            <a:xfrm>
              <a:off x="1196975" y="3124200"/>
              <a:ext cx="688975" cy="655638"/>
            </a:xfrm>
            <a:prstGeom prst="ellipse">
              <a:avLst/>
            </a:prstGeom>
            <a:gradFill rotWithShape="1">
              <a:gsLst>
                <a:gs pos="0">
                  <a:srgbClr val="DDDDDD"/>
                </a:gs>
                <a:gs pos="100000">
                  <a:schemeClr val="bg1">
                    <a:alpha val="0"/>
                  </a:schemeClr>
                </a:gs>
              </a:gsLst>
              <a:path path="shape">
                <a:fillToRect l="50000" t="50000" r="50000" b="50000"/>
              </a:path>
            </a:gradFill>
            <a:ln w="3175" algn="ctr">
              <a:solidFill>
                <a:srgbClr val="DDDDDD"/>
              </a:solidFill>
              <a:round/>
              <a:headEnd/>
              <a:tailEnd/>
            </a:ln>
          </p:spPr>
          <p:txBody>
            <a:bodyPr wrap="none" lIns="0" tIns="45713" rIns="0" bIns="45713" anchor="ctr"/>
            <a:lstStyle/>
            <a:p>
              <a:endParaRPr lang="en-US"/>
            </a:p>
          </p:txBody>
        </p:sp>
        <p:sp>
          <p:nvSpPr>
            <p:cNvPr id="73" name="Oval 35"/>
            <p:cNvSpPr>
              <a:spLocks noChangeArrowheads="1"/>
            </p:cNvSpPr>
            <p:nvPr/>
          </p:nvSpPr>
          <p:spPr bwMode="auto">
            <a:xfrm>
              <a:off x="1447800" y="3352800"/>
              <a:ext cx="152400" cy="152400"/>
            </a:xfrm>
            <a:prstGeom prst="ellipse">
              <a:avLst/>
            </a:prstGeom>
            <a:solidFill>
              <a:schemeClr val="bg1"/>
            </a:solidFill>
            <a:ln w="9525" algn="ctr">
              <a:noFill/>
              <a:round/>
              <a:headEnd/>
              <a:tailEnd/>
            </a:ln>
          </p:spPr>
          <p:txBody>
            <a:bodyPr wrap="none" lIns="0" tIns="45713" rIns="0" bIns="45713" anchor="ctr"/>
            <a:lstStyle/>
            <a:p>
              <a:endParaRPr lang="en-US"/>
            </a:p>
          </p:txBody>
        </p:sp>
        <p:sp>
          <p:nvSpPr>
            <p:cNvPr id="74" name="AutoShape 36"/>
            <p:cNvSpPr>
              <a:spLocks noChangeArrowheads="1"/>
            </p:cNvSpPr>
            <p:nvPr/>
          </p:nvSpPr>
          <p:spPr bwMode="auto">
            <a:xfrm>
              <a:off x="1516063" y="3308350"/>
              <a:ext cx="801687" cy="241300"/>
            </a:xfrm>
            <a:prstGeom prst="rightArrow">
              <a:avLst>
                <a:gd name="adj1" fmla="val 33333"/>
                <a:gd name="adj2" fmla="val 56065"/>
              </a:avLst>
            </a:prstGeom>
            <a:gradFill rotWithShape="1">
              <a:gsLst>
                <a:gs pos="0">
                  <a:schemeClr val="bg1">
                    <a:alpha val="0"/>
                  </a:schemeClr>
                </a:gs>
                <a:gs pos="100000">
                  <a:srgbClr val="CC6600">
                    <a:alpha val="43999"/>
                  </a:srgbClr>
                </a:gs>
              </a:gsLst>
              <a:lin ang="0" scaled="1"/>
            </a:gradFill>
            <a:ln w="9525" algn="ctr">
              <a:noFill/>
              <a:miter lim="800000"/>
              <a:headEnd/>
              <a:tailEnd/>
            </a:ln>
          </p:spPr>
          <p:txBody>
            <a:bodyPr wrap="none" lIns="0" tIns="45713" rIns="0" bIns="45713" anchor="ctr"/>
            <a:lstStyle/>
            <a:p>
              <a:endParaRPr lang="en-US"/>
            </a:p>
          </p:txBody>
        </p:sp>
        <p:sp>
          <p:nvSpPr>
            <p:cNvPr id="75" name="AutoShape 37"/>
            <p:cNvSpPr>
              <a:spLocks noChangeArrowheads="1"/>
            </p:cNvSpPr>
            <p:nvPr/>
          </p:nvSpPr>
          <p:spPr bwMode="auto">
            <a:xfrm rot="2041724">
              <a:off x="1447800" y="3581400"/>
              <a:ext cx="801688" cy="241300"/>
            </a:xfrm>
            <a:prstGeom prst="rightArrow">
              <a:avLst>
                <a:gd name="adj1" fmla="val 33333"/>
                <a:gd name="adj2" fmla="val 56065"/>
              </a:avLst>
            </a:prstGeom>
            <a:gradFill rotWithShape="1">
              <a:gsLst>
                <a:gs pos="0">
                  <a:schemeClr val="bg1">
                    <a:alpha val="0"/>
                  </a:schemeClr>
                </a:gs>
                <a:gs pos="100000">
                  <a:srgbClr val="CC6600">
                    <a:alpha val="43999"/>
                  </a:srgbClr>
                </a:gs>
              </a:gsLst>
              <a:lin ang="0" scaled="1"/>
            </a:gradFill>
            <a:ln w="9525" algn="ctr">
              <a:noFill/>
              <a:miter lim="800000"/>
              <a:headEnd/>
              <a:tailEnd/>
            </a:ln>
          </p:spPr>
          <p:txBody>
            <a:bodyPr wrap="none" lIns="0" tIns="45713" rIns="0" bIns="45713" anchor="ctr"/>
            <a:lstStyle/>
            <a:p>
              <a:endParaRPr lang="en-US"/>
            </a:p>
          </p:txBody>
        </p:sp>
        <p:sp>
          <p:nvSpPr>
            <p:cNvPr id="76" name="Rectangle 39"/>
            <p:cNvSpPr>
              <a:spLocks noChangeArrowheads="1"/>
            </p:cNvSpPr>
            <p:nvPr/>
          </p:nvSpPr>
          <p:spPr bwMode="auto">
            <a:xfrm flipH="1">
              <a:off x="1524000" y="3810000"/>
              <a:ext cx="76200" cy="1371600"/>
            </a:xfrm>
            <a:prstGeom prst="rect">
              <a:avLst/>
            </a:prstGeom>
            <a:gradFill rotWithShape="1">
              <a:gsLst>
                <a:gs pos="0">
                  <a:schemeClr val="bg1">
                    <a:alpha val="0"/>
                  </a:schemeClr>
                </a:gs>
                <a:gs pos="50000">
                  <a:schemeClr val="accent1"/>
                </a:gs>
                <a:gs pos="100000">
                  <a:schemeClr val="bg1">
                    <a:alpha val="0"/>
                  </a:schemeClr>
                </a:gs>
              </a:gsLst>
              <a:lin ang="5400000" scaled="1"/>
            </a:gradFill>
            <a:ln w="9525" algn="ctr">
              <a:noFill/>
              <a:miter lim="800000"/>
              <a:headEnd/>
              <a:tailEnd/>
            </a:ln>
            <a:effectLst/>
          </p:spPr>
          <p:txBody>
            <a:bodyPr wrap="none" lIns="0" tIns="45713" rIns="0" bIns="45713" anchor="ctr"/>
            <a:lstStyle/>
            <a:p>
              <a:pPr>
                <a:defRPr/>
              </a:pPr>
              <a:endParaRPr lang="en-US">
                <a:latin typeface="Arial" charset="0"/>
              </a:endParaRPr>
            </a:p>
          </p:txBody>
        </p:sp>
        <p:sp>
          <p:nvSpPr>
            <p:cNvPr id="77" name="Rectangle 40"/>
            <p:cNvSpPr>
              <a:spLocks noChangeArrowheads="1"/>
            </p:cNvSpPr>
            <p:nvPr/>
          </p:nvSpPr>
          <p:spPr bwMode="auto">
            <a:xfrm flipH="1">
              <a:off x="1433513" y="3581400"/>
              <a:ext cx="76200" cy="1371600"/>
            </a:xfrm>
            <a:prstGeom prst="rect">
              <a:avLst/>
            </a:prstGeom>
            <a:gradFill rotWithShape="1">
              <a:gsLst>
                <a:gs pos="0">
                  <a:schemeClr val="bg1">
                    <a:alpha val="0"/>
                  </a:schemeClr>
                </a:gs>
                <a:gs pos="50000">
                  <a:schemeClr val="accent1"/>
                </a:gs>
                <a:gs pos="100000">
                  <a:schemeClr val="bg1">
                    <a:alpha val="0"/>
                  </a:schemeClr>
                </a:gs>
              </a:gsLst>
              <a:lin ang="5400000" scaled="1"/>
            </a:gradFill>
            <a:ln w="9525" algn="ctr">
              <a:noFill/>
              <a:miter lim="800000"/>
              <a:headEnd/>
              <a:tailEnd/>
            </a:ln>
            <a:effectLst/>
          </p:spPr>
          <p:txBody>
            <a:bodyPr wrap="none" lIns="0" tIns="45713" rIns="0" bIns="45713" anchor="ctr"/>
            <a:lstStyle/>
            <a:p>
              <a:pPr>
                <a:defRPr/>
              </a:pPr>
              <a:endParaRPr lang="en-US">
                <a:latin typeface="Arial" charset="0"/>
              </a:endParaRPr>
            </a:p>
          </p:txBody>
        </p:sp>
      </p:grpSp>
      <p:sp>
        <p:nvSpPr>
          <p:cNvPr id="26" name="Text Box 7"/>
          <p:cNvSpPr txBox="1">
            <a:spLocks noChangeArrowheads="1"/>
          </p:cNvSpPr>
          <p:nvPr/>
        </p:nvSpPr>
        <p:spPr bwMode="auto">
          <a:xfrm>
            <a:off x="531542" y="4191000"/>
            <a:ext cx="1797141" cy="400095"/>
          </a:xfrm>
          <a:prstGeom prst="rect">
            <a:avLst/>
          </a:prstGeom>
          <a:noFill/>
          <a:ln w="9525" algn="ctr">
            <a:noFill/>
            <a:miter lim="800000"/>
            <a:headEnd/>
            <a:tailEnd/>
          </a:ln>
        </p:spPr>
        <p:txBody>
          <a:bodyPr lIns="0" tIns="45713" rIns="0" bIns="45713" anchor="b">
            <a:spAutoFit/>
          </a:bodyPr>
          <a:lstStyle/>
          <a:p>
            <a:pPr algn="l">
              <a:spcBef>
                <a:spcPct val="50000"/>
              </a:spcBef>
            </a:pPr>
            <a:r>
              <a:rPr lang="en-US" b="1" dirty="0">
                <a:latin typeface="+mn-lt"/>
              </a:rPr>
              <a:t>Grid Compliance</a:t>
            </a:r>
          </a:p>
        </p:txBody>
      </p:sp>
      <p:grpSp>
        <p:nvGrpSpPr>
          <p:cNvPr id="5" name="Group 34"/>
          <p:cNvGrpSpPr/>
          <p:nvPr/>
        </p:nvGrpSpPr>
        <p:grpSpPr>
          <a:xfrm>
            <a:off x="1708977" y="4097017"/>
            <a:ext cx="1161946" cy="798622"/>
            <a:chOff x="-57150" y="3200400"/>
            <a:chExt cx="2724150" cy="2743200"/>
          </a:xfrm>
        </p:grpSpPr>
        <p:sp>
          <p:nvSpPr>
            <p:cNvPr id="51" name="Oval 47"/>
            <p:cNvSpPr>
              <a:spLocks noChangeArrowheads="1"/>
            </p:cNvSpPr>
            <p:nvPr/>
          </p:nvSpPr>
          <p:spPr bwMode="auto">
            <a:xfrm>
              <a:off x="1995488" y="4267200"/>
              <a:ext cx="152400" cy="152400"/>
            </a:xfrm>
            <a:prstGeom prst="ellipse">
              <a:avLst/>
            </a:prstGeom>
            <a:solidFill>
              <a:schemeClr val="bg1"/>
            </a:solidFill>
            <a:ln w="19050" algn="ctr">
              <a:solidFill>
                <a:schemeClr val="bg1"/>
              </a:solidFill>
              <a:round/>
              <a:headEnd/>
              <a:tailEnd/>
            </a:ln>
          </p:spPr>
          <p:txBody>
            <a:bodyPr wrap="none" lIns="0" tIns="45713" rIns="0" bIns="45713" anchor="ctr"/>
            <a:lstStyle/>
            <a:p>
              <a:endParaRPr lang="de-DE"/>
            </a:p>
          </p:txBody>
        </p:sp>
        <p:sp>
          <p:nvSpPr>
            <p:cNvPr id="52" name="Rectangle 48"/>
            <p:cNvSpPr>
              <a:spLocks noChangeArrowheads="1"/>
            </p:cNvSpPr>
            <p:nvPr/>
          </p:nvSpPr>
          <p:spPr bwMode="auto">
            <a:xfrm flipH="1">
              <a:off x="1828800" y="4495800"/>
              <a:ext cx="112713" cy="1371600"/>
            </a:xfrm>
            <a:prstGeom prst="rect">
              <a:avLst/>
            </a:prstGeom>
            <a:gradFill rotWithShape="1">
              <a:gsLst>
                <a:gs pos="0">
                  <a:schemeClr val="bg1">
                    <a:alpha val="0"/>
                  </a:schemeClr>
                </a:gs>
                <a:gs pos="50000">
                  <a:srgbClr val="7AA2AE"/>
                </a:gs>
                <a:gs pos="100000">
                  <a:schemeClr val="bg1">
                    <a:alpha val="0"/>
                  </a:schemeClr>
                </a:gs>
              </a:gsLst>
              <a:lin ang="5400000" scaled="1"/>
            </a:gradFill>
            <a:ln w="19050" algn="ctr">
              <a:solidFill>
                <a:schemeClr val="bg1"/>
              </a:solidFill>
              <a:miter lim="800000"/>
              <a:headEnd/>
              <a:tailEnd/>
            </a:ln>
            <a:effectLst/>
          </p:spPr>
          <p:txBody>
            <a:bodyPr wrap="none" lIns="0" tIns="45713" rIns="0" bIns="45713" anchor="ctr"/>
            <a:lstStyle/>
            <a:p>
              <a:pPr>
                <a:defRPr/>
              </a:pPr>
              <a:endParaRPr lang="de-DE">
                <a:latin typeface="Arial" charset="0"/>
              </a:endParaRPr>
            </a:p>
          </p:txBody>
        </p:sp>
        <p:sp>
          <p:nvSpPr>
            <p:cNvPr id="53" name="Rectangle 49"/>
            <p:cNvSpPr>
              <a:spLocks noChangeArrowheads="1"/>
            </p:cNvSpPr>
            <p:nvPr/>
          </p:nvSpPr>
          <p:spPr bwMode="auto">
            <a:xfrm rot="5400000" flipH="1">
              <a:off x="1943100" y="3876675"/>
              <a:ext cx="76200" cy="1371600"/>
            </a:xfrm>
            <a:prstGeom prst="rect">
              <a:avLst/>
            </a:prstGeom>
            <a:gradFill rotWithShape="1">
              <a:gsLst>
                <a:gs pos="0">
                  <a:schemeClr val="bg1">
                    <a:alpha val="0"/>
                  </a:schemeClr>
                </a:gs>
                <a:gs pos="50000">
                  <a:srgbClr val="7AA2AE"/>
                </a:gs>
                <a:gs pos="100000">
                  <a:schemeClr val="bg1">
                    <a:alpha val="0"/>
                  </a:schemeClr>
                </a:gs>
              </a:gsLst>
              <a:lin ang="5400000" scaled="1"/>
            </a:gradFill>
            <a:ln w="19050" algn="ctr">
              <a:solidFill>
                <a:schemeClr val="bg1"/>
              </a:solidFill>
              <a:miter lim="800000"/>
              <a:headEnd/>
              <a:tailEnd/>
            </a:ln>
            <a:effectLst/>
          </p:spPr>
          <p:txBody>
            <a:bodyPr wrap="none" lIns="0" tIns="45713" rIns="0" bIns="45713" anchor="ctr"/>
            <a:lstStyle/>
            <a:p>
              <a:pPr>
                <a:defRPr/>
              </a:pPr>
              <a:endParaRPr lang="de-DE">
                <a:latin typeface="Arial" charset="0"/>
              </a:endParaRPr>
            </a:p>
          </p:txBody>
        </p:sp>
        <p:sp>
          <p:nvSpPr>
            <p:cNvPr id="54" name="Rectangle 50"/>
            <p:cNvSpPr>
              <a:spLocks noChangeArrowheads="1"/>
            </p:cNvSpPr>
            <p:nvPr/>
          </p:nvSpPr>
          <p:spPr bwMode="auto">
            <a:xfrm flipH="1">
              <a:off x="2147888" y="4267200"/>
              <a:ext cx="76200" cy="228600"/>
            </a:xfrm>
            <a:prstGeom prst="rect">
              <a:avLst/>
            </a:prstGeom>
            <a:gradFill rotWithShape="1">
              <a:gsLst>
                <a:gs pos="0">
                  <a:schemeClr val="bg1">
                    <a:alpha val="0"/>
                  </a:schemeClr>
                </a:gs>
                <a:gs pos="50000">
                  <a:schemeClr val="accent1"/>
                </a:gs>
                <a:gs pos="100000">
                  <a:schemeClr val="bg1">
                    <a:alpha val="0"/>
                  </a:schemeClr>
                </a:gs>
              </a:gsLst>
              <a:lin ang="5400000" scaled="1"/>
            </a:gradFill>
            <a:ln w="19050" algn="ctr">
              <a:solidFill>
                <a:schemeClr val="bg1"/>
              </a:solidFill>
              <a:miter lim="800000"/>
              <a:headEnd/>
              <a:tailEnd/>
            </a:ln>
            <a:effectLst/>
          </p:spPr>
          <p:txBody>
            <a:bodyPr wrap="none" lIns="0" tIns="45713" rIns="0" bIns="45713" anchor="ctr"/>
            <a:lstStyle/>
            <a:p>
              <a:pPr>
                <a:defRPr/>
              </a:pPr>
              <a:endParaRPr lang="de-DE">
                <a:latin typeface="Arial" charset="0"/>
              </a:endParaRPr>
            </a:p>
          </p:txBody>
        </p:sp>
        <p:sp>
          <p:nvSpPr>
            <p:cNvPr id="55" name="Rectangle 51"/>
            <p:cNvSpPr>
              <a:spLocks noChangeArrowheads="1"/>
            </p:cNvSpPr>
            <p:nvPr/>
          </p:nvSpPr>
          <p:spPr bwMode="auto">
            <a:xfrm flipH="1">
              <a:off x="1843088" y="4267200"/>
              <a:ext cx="76200" cy="228600"/>
            </a:xfrm>
            <a:prstGeom prst="rect">
              <a:avLst/>
            </a:prstGeom>
            <a:gradFill rotWithShape="1">
              <a:gsLst>
                <a:gs pos="0">
                  <a:schemeClr val="bg1">
                    <a:alpha val="0"/>
                  </a:schemeClr>
                </a:gs>
                <a:gs pos="50000">
                  <a:schemeClr val="accent1"/>
                </a:gs>
                <a:gs pos="100000">
                  <a:schemeClr val="bg1">
                    <a:alpha val="0"/>
                  </a:schemeClr>
                </a:gs>
              </a:gsLst>
              <a:lin ang="5400000" scaled="1"/>
            </a:gradFill>
            <a:ln w="19050" algn="ctr">
              <a:solidFill>
                <a:schemeClr val="bg1"/>
              </a:solidFill>
              <a:miter lim="800000"/>
              <a:headEnd/>
              <a:tailEnd/>
            </a:ln>
            <a:effectLst/>
          </p:spPr>
          <p:txBody>
            <a:bodyPr wrap="none" lIns="0" tIns="45713" rIns="0" bIns="45713" anchor="ctr"/>
            <a:lstStyle/>
            <a:p>
              <a:pPr>
                <a:defRPr/>
              </a:pPr>
              <a:endParaRPr lang="de-DE">
                <a:latin typeface="Arial" charset="0"/>
              </a:endParaRPr>
            </a:p>
          </p:txBody>
        </p:sp>
        <p:sp>
          <p:nvSpPr>
            <p:cNvPr id="56" name="Rectangle 52"/>
            <p:cNvSpPr>
              <a:spLocks noChangeArrowheads="1"/>
            </p:cNvSpPr>
            <p:nvPr/>
          </p:nvSpPr>
          <p:spPr bwMode="auto">
            <a:xfrm flipH="1">
              <a:off x="1538288" y="4267200"/>
              <a:ext cx="76200" cy="228600"/>
            </a:xfrm>
            <a:prstGeom prst="rect">
              <a:avLst/>
            </a:prstGeom>
            <a:gradFill rotWithShape="1">
              <a:gsLst>
                <a:gs pos="0">
                  <a:schemeClr val="bg1">
                    <a:alpha val="0"/>
                  </a:schemeClr>
                </a:gs>
                <a:gs pos="50000">
                  <a:schemeClr val="accent1"/>
                </a:gs>
                <a:gs pos="100000">
                  <a:schemeClr val="bg1">
                    <a:alpha val="0"/>
                  </a:schemeClr>
                </a:gs>
              </a:gsLst>
              <a:lin ang="5400000" scaled="1"/>
            </a:gradFill>
            <a:ln w="19050" algn="ctr">
              <a:solidFill>
                <a:schemeClr val="bg1"/>
              </a:solidFill>
              <a:miter lim="800000"/>
              <a:headEnd/>
              <a:tailEnd/>
            </a:ln>
            <a:effectLst/>
          </p:spPr>
          <p:txBody>
            <a:bodyPr wrap="none" lIns="0" tIns="45713" rIns="0" bIns="45713" anchor="ctr"/>
            <a:lstStyle/>
            <a:p>
              <a:pPr>
                <a:defRPr/>
              </a:pPr>
              <a:endParaRPr lang="de-DE">
                <a:latin typeface="Arial" charset="0"/>
              </a:endParaRPr>
            </a:p>
          </p:txBody>
        </p:sp>
        <p:sp>
          <p:nvSpPr>
            <p:cNvPr id="57" name="Oval 29"/>
            <p:cNvSpPr>
              <a:spLocks noChangeArrowheads="1"/>
            </p:cNvSpPr>
            <p:nvPr/>
          </p:nvSpPr>
          <p:spPr bwMode="auto">
            <a:xfrm>
              <a:off x="1433513" y="3314700"/>
              <a:ext cx="152400" cy="152400"/>
            </a:xfrm>
            <a:prstGeom prst="ellipse">
              <a:avLst/>
            </a:prstGeom>
            <a:solidFill>
              <a:schemeClr val="bg1"/>
            </a:solidFill>
            <a:ln w="19050" algn="ctr">
              <a:solidFill>
                <a:schemeClr val="bg1"/>
              </a:solidFill>
              <a:round/>
              <a:headEnd/>
              <a:tailEnd/>
            </a:ln>
          </p:spPr>
          <p:txBody>
            <a:bodyPr wrap="none" lIns="0" tIns="45713" rIns="0" bIns="45713" anchor="ctr"/>
            <a:lstStyle/>
            <a:p>
              <a:endParaRPr lang="de-DE"/>
            </a:p>
          </p:txBody>
        </p:sp>
        <p:sp>
          <p:nvSpPr>
            <p:cNvPr id="58" name="Rectangle 34"/>
            <p:cNvSpPr>
              <a:spLocks noChangeArrowheads="1"/>
            </p:cNvSpPr>
            <p:nvPr/>
          </p:nvSpPr>
          <p:spPr bwMode="auto">
            <a:xfrm flipH="1">
              <a:off x="1238250" y="3400425"/>
              <a:ext cx="133350" cy="2543175"/>
            </a:xfrm>
            <a:prstGeom prst="rect">
              <a:avLst/>
            </a:prstGeom>
            <a:gradFill rotWithShape="1">
              <a:gsLst>
                <a:gs pos="0">
                  <a:schemeClr val="bg1">
                    <a:alpha val="0"/>
                  </a:schemeClr>
                </a:gs>
                <a:gs pos="50000">
                  <a:srgbClr val="3E5C66"/>
                </a:gs>
                <a:gs pos="100000">
                  <a:schemeClr val="bg1">
                    <a:alpha val="0"/>
                  </a:schemeClr>
                </a:gs>
              </a:gsLst>
              <a:lin ang="5400000" scaled="1"/>
            </a:gradFill>
            <a:ln w="19050" algn="ctr">
              <a:solidFill>
                <a:schemeClr val="bg1"/>
              </a:solidFill>
              <a:miter lim="800000"/>
              <a:headEnd/>
              <a:tailEnd/>
            </a:ln>
            <a:effectLst/>
          </p:spPr>
          <p:txBody>
            <a:bodyPr wrap="none" lIns="0" tIns="45713" rIns="0" bIns="45713" anchor="ctr"/>
            <a:lstStyle/>
            <a:p>
              <a:pPr>
                <a:defRPr/>
              </a:pPr>
              <a:endParaRPr lang="de-DE">
                <a:latin typeface="Arial" charset="0"/>
              </a:endParaRPr>
            </a:p>
          </p:txBody>
        </p:sp>
        <p:sp>
          <p:nvSpPr>
            <p:cNvPr id="59" name="Rectangle 36"/>
            <p:cNvSpPr>
              <a:spLocks noChangeArrowheads="1"/>
            </p:cNvSpPr>
            <p:nvPr/>
          </p:nvSpPr>
          <p:spPr bwMode="auto">
            <a:xfrm rot="5400000" flipH="1">
              <a:off x="1323181" y="2847182"/>
              <a:ext cx="96837" cy="1371600"/>
            </a:xfrm>
            <a:prstGeom prst="rect">
              <a:avLst/>
            </a:prstGeom>
            <a:gradFill rotWithShape="1">
              <a:gsLst>
                <a:gs pos="0">
                  <a:schemeClr val="bg1">
                    <a:alpha val="0"/>
                  </a:schemeClr>
                </a:gs>
                <a:gs pos="50000">
                  <a:srgbClr val="7AA2AE"/>
                </a:gs>
                <a:gs pos="100000">
                  <a:schemeClr val="bg1">
                    <a:alpha val="0"/>
                  </a:schemeClr>
                </a:gs>
              </a:gsLst>
              <a:lin ang="5400000" scaled="1"/>
            </a:gradFill>
            <a:ln w="9525" algn="ctr">
              <a:solidFill>
                <a:schemeClr val="bg1"/>
              </a:solidFill>
              <a:miter lim="800000"/>
              <a:headEnd/>
              <a:tailEnd/>
            </a:ln>
            <a:effectLst/>
          </p:spPr>
          <p:txBody>
            <a:bodyPr wrap="none" lIns="0" tIns="45713" rIns="0" bIns="45713" anchor="ctr"/>
            <a:lstStyle/>
            <a:p>
              <a:pPr>
                <a:defRPr/>
              </a:pPr>
              <a:endParaRPr lang="de-DE">
                <a:latin typeface="Arial" charset="0"/>
              </a:endParaRPr>
            </a:p>
          </p:txBody>
        </p:sp>
        <p:sp>
          <p:nvSpPr>
            <p:cNvPr id="60" name="Rectangle 44"/>
            <p:cNvSpPr>
              <a:spLocks noChangeArrowheads="1"/>
            </p:cNvSpPr>
            <p:nvPr/>
          </p:nvSpPr>
          <p:spPr bwMode="auto">
            <a:xfrm flipH="1">
              <a:off x="1585913" y="3286125"/>
              <a:ext cx="76200" cy="228600"/>
            </a:xfrm>
            <a:prstGeom prst="rect">
              <a:avLst/>
            </a:prstGeom>
            <a:gradFill rotWithShape="1">
              <a:gsLst>
                <a:gs pos="0">
                  <a:schemeClr val="bg1">
                    <a:alpha val="0"/>
                  </a:schemeClr>
                </a:gs>
                <a:gs pos="50000">
                  <a:schemeClr val="accent1"/>
                </a:gs>
                <a:gs pos="100000">
                  <a:schemeClr val="bg1">
                    <a:alpha val="0"/>
                  </a:schemeClr>
                </a:gs>
              </a:gsLst>
              <a:lin ang="5400000" scaled="1"/>
            </a:gradFill>
            <a:ln w="19050" algn="ctr">
              <a:solidFill>
                <a:schemeClr val="bg1"/>
              </a:solidFill>
              <a:miter lim="800000"/>
              <a:headEnd/>
              <a:tailEnd/>
            </a:ln>
            <a:effectLst/>
          </p:spPr>
          <p:txBody>
            <a:bodyPr wrap="none" lIns="0" tIns="45713" rIns="0" bIns="45713" anchor="ctr"/>
            <a:lstStyle/>
            <a:p>
              <a:pPr>
                <a:defRPr/>
              </a:pPr>
              <a:endParaRPr lang="de-DE">
                <a:latin typeface="Arial" charset="0"/>
              </a:endParaRPr>
            </a:p>
          </p:txBody>
        </p:sp>
        <p:sp>
          <p:nvSpPr>
            <p:cNvPr id="61" name="Rectangle 45"/>
            <p:cNvSpPr>
              <a:spLocks noChangeArrowheads="1"/>
            </p:cNvSpPr>
            <p:nvPr/>
          </p:nvSpPr>
          <p:spPr bwMode="auto">
            <a:xfrm flipH="1">
              <a:off x="1281113" y="3286125"/>
              <a:ext cx="76200" cy="228600"/>
            </a:xfrm>
            <a:prstGeom prst="rect">
              <a:avLst/>
            </a:prstGeom>
            <a:gradFill rotWithShape="1">
              <a:gsLst>
                <a:gs pos="0">
                  <a:schemeClr val="bg1">
                    <a:alpha val="0"/>
                  </a:schemeClr>
                </a:gs>
                <a:gs pos="50000">
                  <a:schemeClr val="accent1"/>
                </a:gs>
                <a:gs pos="100000">
                  <a:schemeClr val="bg1">
                    <a:alpha val="0"/>
                  </a:schemeClr>
                </a:gs>
              </a:gsLst>
              <a:lin ang="5400000" scaled="1"/>
            </a:gradFill>
            <a:ln w="19050" algn="ctr">
              <a:solidFill>
                <a:schemeClr val="bg1"/>
              </a:solidFill>
              <a:miter lim="800000"/>
              <a:headEnd/>
              <a:tailEnd/>
            </a:ln>
            <a:effectLst/>
          </p:spPr>
          <p:txBody>
            <a:bodyPr wrap="none" lIns="0" tIns="45713" rIns="0" bIns="45713" anchor="ctr"/>
            <a:lstStyle/>
            <a:p>
              <a:pPr>
                <a:defRPr/>
              </a:pPr>
              <a:endParaRPr lang="de-DE">
                <a:latin typeface="Arial" charset="0"/>
              </a:endParaRPr>
            </a:p>
          </p:txBody>
        </p:sp>
        <p:sp>
          <p:nvSpPr>
            <p:cNvPr id="62" name="Rectangle 46"/>
            <p:cNvSpPr>
              <a:spLocks noChangeArrowheads="1"/>
            </p:cNvSpPr>
            <p:nvPr/>
          </p:nvSpPr>
          <p:spPr bwMode="auto">
            <a:xfrm flipH="1">
              <a:off x="976313" y="3286125"/>
              <a:ext cx="76200" cy="228600"/>
            </a:xfrm>
            <a:prstGeom prst="rect">
              <a:avLst/>
            </a:prstGeom>
            <a:gradFill rotWithShape="1">
              <a:gsLst>
                <a:gs pos="0">
                  <a:schemeClr val="bg1">
                    <a:alpha val="0"/>
                  </a:schemeClr>
                </a:gs>
                <a:gs pos="50000">
                  <a:schemeClr val="accent1"/>
                </a:gs>
                <a:gs pos="100000">
                  <a:schemeClr val="bg1">
                    <a:alpha val="0"/>
                  </a:schemeClr>
                </a:gs>
              </a:gsLst>
              <a:lin ang="5400000" scaled="1"/>
            </a:gradFill>
            <a:ln w="19050" algn="ctr">
              <a:solidFill>
                <a:schemeClr val="bg1"/>
              </a:solidFill>
              <a:miter lim="800000"/>
              <a:headEnd/>
              <a:tailEnd/>
            </a:ln>
            <a:effectLst/>
          </p:spPr>
          <p:txBody>
            <a:bodyPr wrap="none" lIns="0" tIns="45713" rIns="0" bIns="45713" anchor="ctr"/>
            <a:lstStyle/>
            <a:p>
              <a:pPr>
                <a:defRPr/>
              </a:pPr>
              <a:endParaRPr lang="de-DE">
                <a:latin typeface="Arial" charset="0"/>
              </a:endParaRPr>
            </a:p>
          </p:txBody>
        </p:sp>
        <p:sp>
          <p:nvSpPr>
            <p:cNvPr id="63" name="Oval 56"/>
            <p:cNvSpPr>
              <a:spLocks noChangeArrowheads="1"/>
            </p:cNvSpPr>
            <p:nvPr/>
          </p:nvSpPr>
          <p:spPr bwMode="auto">
            <a:xfrm>
              <a:off x="838200" y="3200400"/>
              <a:ext cx="1066800" cy="914400"/>
            </a:xfrm>
            <a:prstGeom prst="ellipse">
              <a:avLst/>
            </a:prstGeom>
            <a:noFill/>
            <a:ln w="9525" algn="ctr">
              <a:noFill/>
              <a:round/>
              <a:headEnd/>
              <a:tailEnd/>
            </a:ln>
          </p:spPr>
          <p:txBody>
            <a:bodyPr wrap="none" lIns="0" tIns="45713" rIns="0" bIns="45713" anchor="ctr"/>
            <a:lstStyle/>
            <a:p>
              <a:endParaRPr lang="de-DE"/>
            </a:p>
          </p:txBody>
        </p:sp>
        <p:sp>
          <p:nvSpPr>
            <p:cNvPr id="64" name="AutoShape 57"/>
            <p:cNvSpPr>
              <a:spLocks noChangeArrowheads="1"/>
            </p:cNvSpPr>
            <p:nvPr/>
          </p:nvSpPr>
          <p:spPr bwMode="auto">
            <a:xfrm rot="10442585" flipH="1">
              <a:off x="-57150" y="3228975"/>
              <a:ext cx="1066800" cy="990600"/>
            </a:xfrm>
            <a:custGeom>
              <a:avLst/>
              <a:gdLst>
                <a:gd name="T0" fmla="*/ 1255321676 w 21600"/>
                <a:gd name="T1" fmla="*/ 578400 h 21600"/>
                <a:gd name="T2" fmla="*/ 90355137 w 21600"/>
                <a:gd name="T3" fmla="*/ 940840354 h 21600"/>
                <a:gd name="T4" fmla="*/ 1261224634 w 21600"/>
                <a:gd name="T5" fmla="*/ 134750398 h 21600"/>
                <a:gd name="T6" fmla="*/ 2147483647 w 21600"/>
                <a:gd name="T7" fmla="*/ 816219250 h 21600"/>
                <a:gd name="T8" fmla="*/ 2147483647 w 21600"/>
                <a:gd name="T9" fmla="*/ 1195582958 h 21600"/>
                <a:gd name="T10" fmla="*/ 2096943203 w 21600"/>
                <a:gd name="T11" fmla="*/ 929650981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065" y="9171"/>
                  </a:moveTo>
                  <a:cubicBezTo>
                    <a:pt x="19275" y="4672"/>
                    <a:pt x="15367" y="1392"/>
                    <a:pt x="10800" y="1392"/>
                  </a:cubicBezTo>
                  <a:cubicBezTo>
                    <a:pt x="5981" y="1391"/>
                    <a:pt x="1941" y="5033"/>
                    <a:pt x="1442" y="9826"/>
                  </a:cubicBezTo>
                  <a:lnTo>
                    <a:pt x="57" y="9682"/>
                  </a:lnTo>
                  <a:cubicBezTo>
                    <a:pt x="630" y="4180"/>
                    <a:pt x="5268" y="-1"/>
                    <a:pt x="10800" y="0"/>
                  </a:cubicBezTo>
                  <a:cubicBezTo>
                    <a:pt x="16043" y="0"/>
                    <a:pt x="20529" y="3765"/>
                    <a:pt x="21436" y="8929"/>
                  </a:cubicBezTo>
                  <a:lnTo>
                    <a:pt x="24096" y="8462"/>
                  </a:lnTo>
                  <a:lnTo>
                    <a:pt x="21339" y="12395"/>
                  </a:lnTo>
                  <a:lnTo>
                    <a:pt x="17406" y="9638"/>
                  </a:lnTo>
                  <a:lnTo>
                    <a:pt x="20065" y="9171"/>
                  </a:lnTo>
                  <a:close/>
                </a:path>
              </a:pathLst>
            </a:custGeom>
            <a:gradFill rotWithShape="1">
              <a:gsLst>
                <a:gs pos="0">
                  <a:schemeClr val="bg1">
                    <a:alpha val="0"/>
                  </a:schemeClr>
                </a:gs>
                <a:gs pos="100000">
                  <a:srgbClr val="CC6600">
                    <a:alpha val="43999"/>
                  </a:srgbClr>
                </a:gs>
              </a:gsLst>
              <a:lin ang="0" scaled="1"/>
            </a:gradFill>
            <a:ln w="9525" algn="ctr">
              <a:noFill/>
              <a:miter lim="800000"/>
              <a:headEnd/>
              <a:tailEnd/>
            </a:ln>
          </p:spPr>
          <p:txBody>
            <a:bodyPr wrap="none" lIns="0" tIns="45713" rIns="0" bIns="45713" anchor="ctr"/>
            <a:lstStyle/>
            <a:p>
              <a:endParaRPr lang="en-US"/>
            </a:p>
          </p:txBody>
        </p:sp>
        <p:sp>
          <p:nvSpPr>
            <p:cNvPr id="65" name="AutoShape 58"/>
            <p:cNvSpPr>
              <a:spLocks noChangeArrowheads="1"/>
            </p:cNvSpPr>
            <p:nvPr/>
          </p:nvSpPr>
          <p:spPr bwMode="auto">
            <a:xfrm rot="10442585" flipH="1">
              <a:off x="304800" y="3276600"/>
              <a:ext cx="1066800" cy="990600"/>
            </a:xfrm>
            <a:custGeom>
              <a:avLst/>
              <a:gdLst>
                <a:gd name="T0" fmla="*/ 1255321676 w 21600"/>
                <a:gd name="T1" fmla="*/ 578400 h 21600"/>
                <a:gd name="T2" fmla="*/ 90355137 w 21600"/>
                <a:gd name="T3" fmla="*/ 940840354 h 21600"/>
                <a:gd name="T4" fmla="*/ 1261224634 w 21600"/>
                <a:gd name="T5" fmla="*/ 134750398 h 21600"/>
                <a:gd name="T6" fmla="*/ 2147483647 w 21600"/>
                <a:gd name="T7" fmla="*/ 816219250 h 21600"/>
                <a:gd name="T8" fmla="*/ 2147483647 w 21600"/>
                <a:gd name="T9" fmla="*/ 1195582958 h 21600"/>
                <a:gd name="T10" fmla="*/ 2096943203 w 21600"/>
                <a:gd name="T11" fmla="*/ 929650981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065" y="9171"/>
                  </a:moveTo>
                  <a:cubicBezTo>
                    <a:pt x="19275" y="4672"/>
                    <a:pt x="15367" y="1392"/>
                    <a:pt x="10800" y="1392"/>
                  </a:cubicBezTo>
                  <a:cubicBezTo>
                    <a:pt x="5981" y="1391"/>
                    <a:pt x="1941" y="5033"/>
                    <a:pt x="1442" y="9826"/>
                  </a:cubicBezTo>
                  <a:lnTo>
                    <a:pt x="57" y="9682"/>
                  </a:lnTo>
                  <a:cubicBezTo>
                    <a:pt x="630" y="4180"/>
                    <a:pt x="5268" y="-1"/>
                    <a:pt x="10800" y="0"/>
                  </a:cubicBezTo>
                  <a:cubicBezTo>
                    <a:pt x="16043" y="0"/>
                    <a:pt x="20529" y="3765"/>
                    <a:pt x="21436" y="8929"/>
                  </a:cubicBezTo>
                  <a:lnTo>
                    <a:pt x="24096" y="8462"/>
                  </a:lnTo>
                  <a:lnTo>
                    <a:pt x="21339" y="12395"/>
                  </a:lnTo>
                  <a:lnTo>
                    <a:pt x="17406" y="9638"/>
                  </a:lnTo>
                  <a:lnTo>
                    <a:pt x="20065" y="9171"/>
                  </a:lnTo>
                  <a:close/>
                </a:path>
              </a:pathLst>
            </a:custGeom>
            <a:gradFill rotWithShape="1">
              <a:gsLst>
                <a:gs pos="0">
                  <a:schemeClr val="bg1">
                    <a:alpha val="0"/>
                  </a:schemeClr>
                </a:gs>
                <a:gs pos="100000">
                  <a:srgbClr val="CC6600">
                    <a:alpha val="43999"/>
                  </a:srgbClr>
                </a:gs>
              </a:gsLst>
              <a:lin ang="0" scaled="1"/>
            </a:gradFill>
            <a:ln w="9525" algn="ctr">
              <a:noFill/>
              <a:miter lim="800000"/>
              <a:headEnd/>
              <a:tailEnd/>
            </a:ln>
          </p:spPr>
          <p:txBody>
            <a:bodyPr wrap="none" lIns="0" tIns="45713" rIns="0" bIns="45713" anchor="ctr"/>
            <a:lstStyle/>
            <a:p>
              <a:endParaRPr lang="en-US"/>
            </a:p>
          </p:txBody>
        </p:sp>
        <p:sp>
          <p:nvSpPr>
            <p:cNvPr id="66" name="AutoShape 59"/>
            <p:cNvSpPr>
              <a:spLocks noChangeArrowheads="1"/>
            </p:cNvSpPr>
            <p:nvPr/>
          </p:nvSpPr>
          <p:spPr bwMode="auto">
            <a:xfrm rot="10442585" flipH="1">
              <a:off x="609600" y="3352800"/>
              <a:ext cx="1066800" cy="990600"/>
            </a:xfrm>
            <a:custGeom>
              <a:avLst/>
              <a:gdLst>
                <a:gd name="T0" fmla="*/ 1255321676 w 21600"/>
                <a:gd name="T1" fmla="*/ 578400 h 21600"/>
                <a:gd name="T2" fmla="*/ 90355137 w 21600"/>
                <a:gd name="T3" fmla="*/ 940840354 h 21600"/>
                <a:gd name="T4" fmla="*/ 1261224634 w 21600"/>
                <a:gd name="T5" fmla="*/ 134750398 h 21600"/>
                <a:gd name="T6" fmla="*/ 2147483647 w 21600"/>
                <a:gd name="T7" fmla="*/ 816219250 h 21600"/>
                <a:gd name="T8" fmla="*/ 2147483647 w 21600"/>
                <a:gd name="T9" fmla="*/ 1195582958 h 21600"/>
                <a:gd name="T10" fmla="*/ 2096943203 w 21600"/>
                <a:gd name="T11" fmla="*/ 929650981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065" y="9171"/>
                  </a:moveTo>
                  <a:cubicBezTo>
                    <a:pt x="19275" y="4672"/>
                    <a:pt x="15367" y="1392"/>
                    <a:pt x="10800" y="1392"/>
                  </a:cubicBezTo>
                  <a:cubicBezTo>
                    <a:pt x="5981" y="1391"/>
                    <a:pt x="1941" y="5033"/>
                    <a:pt x="1442" y="9826"/>
                  </a:cubicBezTo>
                  <a:lnTo>
                    <a:pt x="57" y="9682"/>
                  </a:lnTo>
                  <a:cubicBezTo>
                    <a:pt x="630" y="4180"/>
                    <a:pt x="5268" y="-1"/>
                    <a:pt x="10800" y="0"/>
                  </a:cubicBezTo>
                  <a:cubicBezTo>
                    <a:pt x="16043" y="0"/>
                    <a:pt x="20529" y="3765"/>
                    <a:pt x="21436" y="8929"/>
                  </a:cubicBezTo>
                  <a:lnTo>
                    <a:pt x="24096" y="8462"/>
                  </a:lnTo>
                  <a:lnTo>
                    <a:pt x="21339" y="12395"/>
                  </a:lnTo>
                  <a:lnTo>
                    <a:pt x="17406" y="9638"/>
                  </a:lnTo>
                  <a:lnTo>
                    <a:pt x="20065" y="9171"/>
                  </a:lnTo>
                  <a:close/>
                </a:path>
              </a:pathLst>
            </a:custGeom>
            <a:gradFill rotWithShape="1">
              <a:gsLst>
                <a:gs pos="0">
                  <a:schemeClr val="bg1">
                    <a:alpha val="0"/>
                  </a:schemeClr>
                </a:gs>
                <a:gs pos="100000">
                  <a:srgbClr val="CC6600">
                    <a:alpha val="43999"/>
                  </a:srgbClr>
                </a:gs>
              </a:gsLst>
              <a:lin ang="0" scaled="1"/>
            </a:gradFill>
            <a:ln w="9525" algn="ctr">
              <a:noFill/>
              <a:miter lim="800000"/>
              <a:headEnd/>
              <a:tailEnd/>
            </a:ln>
          </p:spPr>
          <p:txBody>
            <a:bodyPr wrap="none" lIns="0" tIns="45713" rIns="0" bIns="45713" anchor="ctr"/>
            <a:lstStyle/>
            <a:p>
              <a:endParaRPr lang="en-US"/>
            </a:p>
          </p:txBody>
        </p:sp>
        <p:sp>
          <p:nvSpPr>
            <p:cNvPr id="67" name="AutoShape 64"/>
            <p:cNvSpPr>
              <a:spLocks noChangeArrowheads="1"/>
            </p:cNvSpPr>
            <p:nvPr/>
          </p:nvSpPr>
          <p:spPr bwMode="auto">
            <a:xfrm rot="10442585" flipH="1">
              <a:off x="552450" y="4219575"/>
              <a:ext cx="1066800" cy="990600"/>
            </a:xfrm>
            <a:custGeom>
              <a:avLst/>
              <a:gdLst>
                <a:gd name="T0" fmla="*/ 1255321676 w 21600"/>
                <a:gd name="T1" fmla="*/ 578400 h 21600"/>
                <a:gd name="T2" fmla="*/ 90355137 w 21600"/>
                <a:gd name="T3" fmla="*/ 940840354 h 21600"/>
                <a:gd name="T4" fmla="*/ 1261224634 w 21600"/>
                <a:gd name="T5" fmla="*/ 134750398 h 21600"/>
                <a:gd name="T6" fmla="*/ 2147483647 w 21600"/>
                <a:gd name="T7" fmla="*/ 816219250 h 21600"/>
                <a:gd name="T8" fmla="*/ 2147483647 w 21600"/>
                <a:gd name="T9" fmla="*/ 1195582958 h 21600"/>
                <a:gd name="T10" fmla="*/ 2096943203 w 21600"/>
                <a:gd name="T11" fmla="*/ 929650981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065" y="9171"/>
                  </a:moveTo>
                  <a:cubicBezTo>
                    <a:pt x="19275" y="4672"/>
                    <a:pt x="15367" y="1392"/>
                    <a:pt x="10800" y="1392"/>
                  </a:cubicBezTo>
                  <a:cubicBezTo>
                    <a:pt x="5981" y="1391"/>
                    <a:pt x="1941" y="5033"/>
                    <a:pt x="1442" y="9826"/>
                  </a:cubicBezTo>
                  <a:lnTo>
                    <a:pt x="57" y="9682"/>
                  </a:lnTo>
                  <a:cubicBezTo>
                    <a:pt x="630" y="4180"/>
                    <a:pt x="5268" y="-1"/>
                    <a:pt x="10800" y="0"/>
                  </a:cubicBezTo>
                  <a:cubicBezTo>
                    <a:pt x="16043" y="0"/>
                    <a:pt x="20529" y="3765"/>
                    <a:pt x="21436" y="8929"/>
                  </a:cubicBezTo>
                  <a:lnTo>
                    <a:pt x="24096" y="8462"/>
                  </a:lnTo>
                  <a:lnTo>
                    <a:pt x="21339" y="12395"/>
                  </a:lnTo>
                  <a:lnTo>
                    <a:pt x="17406" y="9638"/>
                  </a:lnTo>
                  <a:lnTo>
                    <a:pt x="20065" y="9171"/>
                  </a:lnTo>
                  <a:close/>
                </a:path>
              </a:pathLst>
            </a:custGeom>
            <a:gradFill rotWithShape="1">
              <a:gsLst>
                <a:gs pos="0">
                  <a:schemeClr val="bg1">
                    <a:alpha val="0"/>
                  </a:schemeClr>
                </a:gs>
                <a:gs pos="100000">
                  <a:srgbClr val="CC6600">
                    <a:alpha val="43999"/>
                  </a:srgbClr>
                </a:gs>
              </a:gsLst>
              <a:lin ang="0" scaled="1"/>
            </a:gradFill>
            <a:ln w="9525" algn="ctr">
              <a:noFill/>
              <a:miter lim="800000"/>
              <a:headEnd/>
              <a:tailEnd/>
            </a:ln>
          </p:spPr>
          <p:txBody>
            <a:bodyPr wrap="none" lIns="0" tIns="45713" rIns="0" bIns="45713" anchor="ctr"/>
            <a:lstStyle/>
            <a:p>
              <a:endParaRPr lang="en-US"/>
            </a:p>
          </p:txBody>
        </p:sp>
        <p:sp>
          <p:nvSpPr>
            <p:cNvPr id="68" name="AutoShape 65"/>
            <p:cNvSpPr>
              <a:spLocks noChangeArrowheads="1"/>
            </p:cNvSpPr>
            <p:nvPr/>
          </p:nvSpPr>
          <p:spPr bwMode="auto">
            <a:xfrm rot="10442585" flipH="1">
              <a:off x="914400" y="4267200"/>
              <a:ext cx="1066800" cy="990600"/>
            </a:xfrm>
            <a:custGeom>
              <a:avLst/>
              <a:gdLst>
                <a:gd name="T0" fmla="*/ 1255321676 w 21600"/>
                <a:gd name="T1" fmla="*/ 578400 h 21600"/>
                <a:gd name="T2" fmla="*/ 90355137 w 21600"/>
                <a:gd name="T3" fmla="*/ 940840354 h 21600"/>
                <a:gd name="T4" fmla="*/ 1261224634 w 21600"/>
                <a:gd name="T5" fmla="*/ 134750398 h 21600"/>
                <a:gd name="T6" fmla="*/ 2147483647 w 21600"/>
                <a:gd name="T7" fmla="*/ 816219250 h 21600"/>
                <a:gd name="T8" fmla="*/ 2147483647 w 21600"/>
                <a:gd name="T9" fmla="*/ 1195582958 h 21600"/>
                <a:gd name="T10" fmla="*/ 2096943203 w 21600"/>
                <a:gd name="T11" fmla="*/ 929650981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065" y="9171"/>
                  </a:moveTo>
                  <a:cubicBezTo>
                    <a:pt x="19275" y="4672"/>
                    <a:pt x="15367" y="1392"/>
                    <a:pt x="10800" y="1392"/>
                  </a:cubicBezTo>
                  <a:cubicBezTo>
                    <a:pt x="5981" y="1391"/>
                    <a:pt x="1941" y="5033"/>
                    <a:pt x="1442" y="9826"/>
                  </a:cubicBezTo>
                  <a:lnTo>
                    <a:pt x="57" y="9682"/>
                  </a:lnTo>
                  <a:cubicBezTo>
                    <a:pt x="630" y="4180"/>
                    <a:pt x="5268" y="-1"/>
                    <a:pt x="10800" y="0"/>
                  </a:cubicBezTo>
                  <a:cubicBezTo>
                    <a:pt x="16043" y="0"/>
                    <a:pt x="20529" y="3765"/>
                    <a:pt x="21436" y="8929"/>
                  </a:cubicBezTo>
                  <a:lnTo>
                    <a:pt x="24096" y="8462"/>
                  </a:lnTo>
                  <a:lnTo>
                    <a:pt x="21339" y="12395"/>
                  </a:lnTo>
                  <a:lnTo>
                    <a:pt x="17406" y="9638"/>
                  </a:lnTo>
                  <a:lnTo>
                    <a:pt x="20065" y="9171"/>
                  </a:lnTo>
                  <a:close/>
                </a:path>
              </a:pathLst>
            </a:custGeom>
            <a:gradFill rotWithShape="1">
              <a:gsLst>
                <a:gs pos="0">
                  <a:schemeClr val="bg1">
                    <a:alpha val="0"/>
                  </a:schemeClr>
                </a:gs>
                <a:gs pos="100000">
                  <a:srgbClr val="CC6600">
                    <a:alpha val="43999"/>
                  </a:srgbClr>
                </a:gs>
              </a:gsLst>
              <a:lin ang="0" scaled="1"/>
            </a:gradFill>
            <a:ln w="9525" algn="ctr">
              <a:noFill/>
              <a:miter lim="800000"/>
              <a:headEnd/>
              <a:tailEnd/>
            </a:ln>
          </p:spPr>
          <p:txBody>
            <a:bodyPr wrap="none" lIns="0" tIns="45713" rIns="0" bIns="45713" anchor="ctr"/>
            <a:lstStyle/>
            <a:p>
              <a:endParaRPr lang="en-US"/>
            </a:p>
          </p:txBody>
        </p:sp>
        <p:sp>
          <p:nvSpPr>
            <p:cNvPr id="69" name="AutoShape 66"/>
            <p:cNvSpPr>
              <a:spLocks noChangeArrowheads="1"/>
            </p:cNvSpPr>
            <p:nvPr/>
          </p:nvSpPr>
          <p:spPr bwMode="auto">
            <a:xfrm rot="10442585" flipH="1">
              <a:off x="1219200" y="4343400"/>
              <a:ext cx="1066800" cy="990600"/>
            </a:xfrm>
            <a:custGeom>
              <a:avLst/>
              <a:gdLst>
                <a:gd name="T0" fmla="*/ 1255321676 w 21600"/>
                <a:gd name="T1" fmla="*/ 578400 h 21600"/>
                <a:gd name="T2" fmla="*/ 90355137 w 21600"/>
                <a:gd name="T3" fmla="*/ 940840354 h 21600"/>
                <a:gd name="T4" fmla="*/ 1261224634 w 21600"/>
                <a:gd name="T5" fmla="*/ 134750398 h 21600"/>
                <a:gd name="T6" fmla="*/ 2147483647 w 21600"/>
                <a:gd name="T7" fmla="*/ 816219250 h 21600"/>
                <a:gd name="T8" fmla="*/ 2147483647 w 21600"/>
                <a:gd name="T9" fmla="*/ 1195582958 h 21600"/>
                <a:gd name="T10" fmla="*/ 2096943203 w 21600"/>
                <a:gd name="T11" fmla="*/ 929650981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065" y="9171"/>
                  </a:moveTo>
                  <a:cubicBezTo>
                    <a:pt x="19275" y="4672"/>
                    <a:pt x="15367" y="1392"/>
                    <a:pt x="10800" y="1392"/>
                  </a:cubicBezTo>
                  <a:cubicBezTo>
                    <a:pt x="5981" y="1391"/>
                    <a:pt x="1941" y="5033"/>
                    <a:pt x="1442" y="9826"/>
                  </a:cubicBezTo>
                  <a:lnTo>
                    <a:pt x="57" y="9682"/>
                  </a:lnTo>
                  <a:cubicBezTo>
                    <a:pt x="630" y="4180"/>
                    <a:pt x="5268" y="-1"/>
                    <a:pt x="10800" y="0"/>
                  </a:cubicBezTo>
                  <a:cubicBezTo>
                    <a:pt x="16043" y="0"/>
                    <a:pt x="20529" y="3765"/>
                    <a:pt x="21436" y="8929"/>
                  </a:cubicBezTo>
                  <a:lnTo>
                    <a:pt x="24096" y="8462"/>
                  </a:lnTo>
                  <a:lnTo>
                    <a:pt x="21339" y="12395"/>
                  </a:lnTo>
                  <a:lnTo>
                    <a:pt x="17406" y="9638"/>
                  </a:lnTo>
                  <a:lnTo>
                    <a:pt x="20065" y="9171"/>
                  </a:lnTo>
                  <a:close/>
                </a:path>
              </a:pathLst>
            </a:custGeom>
            <a:gradFill rotWithShape="1">
              <a:gsLst>
                <a:gs pos="0">
                  <a:schemeClr val="bg1">
                    <a:alpha val="0"/>
                  </a:schemeClr>
                </a:gs>
                <a:gs pos="100000">
                  <a:srgbClr val="CC6600">
                    <a:alpha val="43999"/>
                  </a:srgbClr>
                </a:gs>
              </a:gsLst>
              <a:lin ang="0" scaled="1"/>
            </a:gradFill>
            <a:ln w="9525" algn="ctr">
              <a:noFill/>
              <a:miter lim="800000"/>
              <a:headEnd/>
              <a:tailEnd/>
            </a:ln>
          </p:spPr>
          <p:txBody>
            <a:bodyPr wrap="none" lIns="0" tIns="45713" rIns="0" bIns="45713" anchor="ctr"/>
            <a:lstStyle/>
            <a:p>
              <a:endParaRPr lang="en-US"/>
            </a:p>
          </p:txBody>
        </p:sp>
      </p:grpSp>
      <p:sp>
        <p:nvSpPr>
          <p:cNvPr id="28" name="Text Box 67"/>
          <p:cNvSpPr txBox="1">
            <a:spLocks noChangeArrowheads="1"/>
          </p:cNvSpPr>
          <p:nvPr/>
        </p:nvSpPr>
        <p:spPr bwMode="auto">
          <a:xfrm>
            <a:off x="2805374" y="4201194"/>
            <a:ext cx="5126686" cy="523206"/>
          </a:xfrm>
          <a:prstGeom prst="rect">
            <a:avLst/>
          </a:prstGeom>
          <a:noFill/>
          <a:ln w="9525" algn="ctr">
            <a:noFill/>
            <a:miter lim="800000"/>
            <a:headEnd/>
            <a:tailEnd/>
          </a:ln>
        </p:spPr>
        <p:txBody>
          <a:bodyPr wrap="square" lIns="0" tIns="45713" rIns="0" bIns="45713" anchor="b">
            <a:spAutoFit/>
          </a:bodyPr>
          <a:lstStyle/>
          <a:p>
            <a:pPr algn="ctr" eaLnBrk="0" hangingPunct="0"/>
            <a:r>
              <a:rPr lang="en-US" sz="1400" b="1" dirty="0" smtClean="0"/>
              <a:t>Better grid compliance with grid regulation (including LVRT requirements) without need for expensive hardware</a:t>
            </a:r>
            <a:endParaRPr lang="en-US" sz="1400" b="1" dirty="0"/>
          </a:p>
        </p:txBody>
      </p:sp>
      <p:sp>
        <p:nvSpPr>
          <p:cNvPr id="30" name="Text Box 5"/>
          <p:cNvSpPr txBox="1">
            <a:spLocks noChangeArrowheads="1"/>
          </p:cNvSpPr>
          <p:nvPr/>
        </p:nvSpPr>
        <p:spPr bwMode="auto">
          <a:xfrm>
            <a:off x="531542" y="5010105"/>
            <a:ext cx="1797141" cy="400095"/>
          </a:xfrm>
          <a:prstGeom prst="rect">
            <a:avLst/>
          </a:prstGeom>
          <a:noFill/>
          <a:ln w="9525" algn="ctr">
            <a:noFill/>
            <a:miter lim="800000"/>
            <a:headEnd/>
            <a:tailEnd/>
          </a:ln>
        </p:spPr>
        <p:txBody>
          <a:bodyPr lIns="0" tIns="45713" rIns="0" bIns="45713" anchor="b">
            <a:spAutoFit/>
          </a:bodyPr>
          <a:lstStyle/>
          <a:p>
            <a:pPr algn="l">
              <a:spcBef>
                <a:spcPct val="50000"/>
              </a:spcBef>
            </a:pPr>
            <a:r>
              <a:rPr lang="en-US" b="1" dirty="0">
                <a:latin typeface="+mn-lt"/>
              </a:rPr>
              <a:t>Reliability</a:t>
            </a:r>
          </a:p>
        </p:txBody>
      </p:sp>
      <p:grpSp>
        <p:nvGrpSpPr>
          <p:cNvPr id="6" name="Group 67"/>
          <p:cNvGrpSpPr/>
          <p:nvPr/>
        </p:nvGrpSpPr>
        <p:grpSpPr>
          <a:xfrm>
            <a:off x="2024730" y="4826716"/>
            <a:ext cx="749549" cy="698796"/>
            <a:chOff x="457200" y="3200400"/>
            <a:chExt cx="1752610" cy="2209800"/>
          </a:xfrm>
        </p:grpSpPr>
        <p:sp>
          <p:nvSpPr>
            <p:cNvPr id="42" name="Rectangle 51"/>
            <p:cNvSpPr>
              <a:spLocks noChangeArrowheads="1"/>
            </p:cNvSpPr>
            <p:nvPr/>
          </p:nvSpPr>
          <p:spPr bwMode="auto">
            <a:xfrm>
              <a:off x="685804" y="3429001"/>
              <a:ext cx="76200" cy="1981199"/>
            </a:xfrm>
            <a:prstGeom prst="rect">
              <a:avLst/>
            </a:prstGeom>
            <a:gradFill rotWithShape="1">
              <a:gsLst>
                <a:gs pos="0">
                  <a:schemeClr val="bg1">
                    <a:alpha val="0"/>
                  </a:schemeClr>
                </a:gs>
                <a:gs pos="50000">
                  <a:schemeClr val="accent1"/>
                </a:gs>
                <a:gs pos="100000">
                  <a:schemeClr val="bg1">
                    <a:alpha val="0"/>
                  </a:schemeClr>
                </a:gs>
              </a:gsLst>
              <a:lin ang="5400000" scaled="1"/>
            </a:gradFill>
            <a:ln w="9525" algn="ctr">
              <a:noFill/>
              <a:miter lim="800000"/>
              <a:headEnd/>
              <a:tailEnd/>
            </a:ln>
            <a:effectLst/>
          </p:spPr>
          <p:txBody>
            <a:bodyPr wrap="none" lIns="0" tIns="45713" rIns="0" bIns="45713" anchor="ctr"/>
            <a:lstStyle/>
            <a:p>
              <a:pPr>
                <a:defRPr/>
              </a:pPr>
              <a:endParaRPr lang="de-DE">
                <a:latin typeface="Arial" charset="0"/>
              </a:endParaRPr>
            </a:p>
          </p:txBody>
        </p:sp>
        <p:sp>
          <p:nvSpPr>
            <p:cNvPr id="43" name="Rectangle 46"/>
            <p:cNvSpPr>
              <a:spLocks noChangeArrowheads="1"/>
            </p:cNvSpPr>
            <p:nvPr/>
          </p:nvSpPr>
          <p:spPr bwMode="auto">
            <a:xfrm flipH="1">
              <a:off x="1295406" y="4343400"/>
              <a:ext cx="152400" cy="381000"/>
            </a:xfrm>
            <a:prstGeom prst="rect">
              <a:avLst/>
            </a:prstGeom>
            <a:gradFill rotWithShape="1">
              <a:gsLst>
                <a:gs pos="0">
                  <a:schemeClr val="bg1">
                    <a:alpha val="0"/>
                  </a:schemeClr>
                </a:gs>
                <a:gs pos="50000">
                  <a:srgbClr val="3E5C66"/>
                </a:gs>
                <a:gs pos="100000">
                  <a:schemeClr val="bg1">
                    <a:alpha val="0"/>
                  </a:schemeClr>
                </a:gs>
              </a:gsLst>
              <a:lin ang="5400000" scaled="1"/>
            </a:gradFill>
            <a:ln w="19050" algn="ctr">
              <a:noFill/>
              <a:miter lim="800000"/>
              <a:headEnd/>
              <a:tailEnd/>
            </a:ln>
            <a:effectLst/>
          </p:spPr>
          <p:txBody>
            <a:bodyPr wrap="none" lIns="0" tIns="45713" rIns="0" bIns="45713" anchor="ctr"/>
            <a:lstStyle/>
            <a:p>
              <a:pPr>
                <a:defRPr/>
              </a:pPr>
              <a:endParaRPr lang="de-DE">
                <a:latin typeface="Arial" charset="0"/>
              </a:endParaRPr>
            </a:p>
          </p:txBody>
        </p:sp>
        <p:sp>
          <p:nvSpPr>
            <p:cNvPr id="44" name="AutoShape 44"/>
            <p:cNvSpPr>
              <a:spLocks noChangeArrowheads="1"/>
            </p:cNvSpPr>
            <p:nvPr/>
          </p:nvSpPr>
          <p:spPr bwMode="auto">
            <a:xfrm>
              <a:off x="838204" y="3657599"/>
              <a:ext cx="1143006" cy="762000"/>
            </a:xfrm>
            <a:prstGeom prst="roundRect">
              <a:avLst>
                <a:gd name="adj" fmla="val 8958"/>
              </a:avLst>
            </a:prstGeom>
            <a:gradFill rotWithShape="1">
              <a:gsLst>
                <a:gs pos="0">
                  <a:srgbClr val="080808"/>
                </a:gs>
                <a:gs pos="100000">
                  <a:srgbClr val="777777"/>
                </a:gs>
              </a:gsLst>
              <a:lin ang="5400000" scaled="1"/>
            </a:gradFill>
            <a:ln w="9525">
              <a:round/>
              <a:headEnd/>
              <a:tailEnd/>
            </a:ln>
            <a:scene3d>
              <a:camera prst="legacyPerspectiveFront">
                <a:rot lat="20099994" lon="20099994" rev="0"/>
              </a:camera>
              <a:lightRig rig="legacyFlat2" dir="t"/>
            </a:scene3d>
            <a:sp3d extrusionH="125400" prstMaterial="legacyMatte">
              <a:bevelT w="13500" h="13500" prst="angle"/>
              <a:bevelB w="13500" h="13500" prst="angle"/>
              <a:extrusionClr>
                <a:srgbClr val="080808"/>
              </a:extrusionClr>
            </a:sp3d>
          </p:spPr>
          <p:txBody>
            <a:bodyPr wrap="none" lIns="0" tIns="45713" rIns="0" bIns="45713" anchor="ctr">
              <a:flatTx/>
            </a:bodyPr>
            <a:lstStyle/>
            <a:p>
              <a:endParaRPr lang="de-DE"/>
            </a:p>
          </p:txBody>
        </p:sp>
        <p:sp>
          <p:nvSpPr>
            <p:cNvPr id="45" name="Freeform 45"/>
            <p:cNvSpPr>
              <a:spLocks/>
            </p:cNvSpPr>
            <p:nvPr/>
          </p:nvSpPr>
          <p:spPr bwMode="auto">
            <a:xfrm>
              <a:off x="957267" y="3716339"/>
              <a:ext cx="857254" cy="695325"/>
            </a:xfrm>
            <a:custGeom>
              <a:avLst/>
              <a:gdLst>
                <a:gd name="T0" fmla="*/ 25201557 w 540"/>
                <a:gd name="T1" fmla="*/ 0 h 438"/>
                <a:gd name="T2" fmla="*/ 0 w 540"/>
                <a:gd name="T3" fmla="*/ 829132167 h 438"/>
                <a:gd name="T4" fmla="*/ 1360884157 w 540"/>
                <a:gd name="T5" fmla="*/ 1103828527 h 438"/>
                <a:gd name="T6" fmla="*/ 1338203554 w 540"/>
                <a:gd name="T7" fmla="*/ 297378454 h 438"/>
                <a:gd name="T8" fmla="*/ 25201557 w 540"/>
                <a:gd name="T9" fmla="*/ 0 h 438"/>
                <a:gd name="T10" fmla="*/ 0 60000 65536"/>
                <a:gd name="T11" fmla="*/ 0 60000 65536"/>
                <a:gd name="T12" fmla="*/ 0 60000 65536"/>
                <a:gd name="T13" fmla="*/ 0 60000 65536"/>
                <a:gd name="T14" fmla="*/ 0 60000 65536"/>
                <a:gd name="T15" fmla="*/ 0 w 540"/>
                <a:gd name="T16" fmla="*/ 0 h 438"/>
                <a:gd name="T17" fmla="*/ 540 w 540"/>
                <a:gd name="T18" fmla="*/ 438 h 438"/>
              </a:gdLst>
              <a:ahLst/>
              <a:cxnLst>
                <a:cxn ang="T10">
                  <a:pos x="T0" y="T1"/>
                </a:cxn>
                <a:cxn ang="T11">
                  <a:pos x="T2" y="T3"/>
                </a:cxn>
                <a:cxn ang="T12">
                  <a:pos x="T4" y="T5"/>
                </a:cxn>
                <a:cxn ang="T13">
                  <a:pos x="T6" y="T7"/>
                </a:cxn>
                <a:cxn ang="T14">
                  <a:pos x="T8" y="T9"/>
                </a:cxn>
              </a:cxnLst>
              <a:rect l="T15" t="T16" r="T17" b="T18"/>
              <a:pathLst>
                <a:path w="540" h="438">
                  <a:moveTo>
                    <a:pt x="10" y="0"/>
                  </a:moveTo>
                  <a:lnTo>
                    <a:pt x="0" y="329"/>
                  </a:lnTo>
                  <a:lnTo>
                    <a:pt x="540" y="438"/>
                  </a:lnTo>
                  <a:lnTo>
                    <a:pt x="531" y="118"/>
                  </a:lnTo>
                  <a:lnTo>
                    <a:pt x="10" y="0"/>
                  </a:lnTo>
                  <a:close/>
                </a:path>
              </a:pathLst>
            </a:custGeom>
            <a:solidFill>
              <a:srgbClr val="336699"/>
            </a:solidFill>
            <a:ln w="3175" cap="flat" cmpd="sng">
              <a:solidFill>
                <a:schemeClr val="bg1"/>
              </a:solidFill>
              <a:prstDash val="solid"/>
              <a:round/>
              <a:headEnd/>
              <a:tailEnd/>
            </a:ln>
          </p:spPr>
          <p:txBody>
            <a:bodyPr lIns="0" tIns="45713" rIns="0" bIns="45713" anchor="b"/>
            <a:lstStyle/>
            <a:p>
              <a:endParaRPr lang="en-US"/>
            </a:p>
          </p:txBody>
        </p:sp>
        <p:sp>
          <p:nvSpPr>
            <p:cNvPr id="46" name="AutoShape 41"/>
            <p:cNvSpPr>
              <a:spLocks noChangeArrowheads="1"/>
            </p:cNvSpPr>
            <p:nvPr/>
          </p:nvSpPr>
          <p:spPr bwMode="auto">
            <a:xfrm rot="8660635" flipH="1">
              <a:off x="1143006" y="3200400"/>
              <a:ext cx="1066804" cy="990601"/>
            </a:xfrm>
            <a:custGeom>
              <a:avLst/>
              <a:gdLst>
                <a:gd name="T0" fmla="*/ 865954831 w 21600"/>
                <a:gd name="T1" fmla="*/ 59900299 h 21600"/>
                <a:gd name="T2" fmla="*/ 272148385 w 21600"/>
                <a:gd name="T3" fmla="*/ 955984054 h 21600"/>
                <a:gd name="T4" fmla="*/ 1044254977 w 21600"/>
                <a:gd name="T5" fmla="*/ 462317439 h 21600"/>
                <a:gd name="T6" fmla="*/ 2147483647 w 21600"/>
                <a:gd name="T7" fmla="*/ 120667098 h 21600"/>
                <a:gd name="T8" fmla="*/ 2147483647 w 21600"/>
                <a:gd name="T9" fmla="*/ 790946485 h 21600"/>
                <a:gd name="T10" fmla="*/ 1613849320 w 21600"/>
                <a:gd name="T11" fmla="*/ 791140203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305" y="6292"/>
                  </a:moveTo>
                  <a:cubicBezTo>
                    <a:pt x="14110" y="5098"/>
                    <a:pt x="12489" y="4427"/>
                    <a:pt x="10800" y="4427"/>
                  </a:cubicBezTo>
                  <a:cubicBezTo>
                    <a:pt x="7535" y="4426"/>
                    <a:pt x="4799" y="6893"/>
                    <a:pt x="4461" y="10140"/>
                  </a:cubicBezTo>
                  <a:lnTo>
                    <a:pt x="57" y="9682"/>
                  </a:lnTo>
                  <a:cubicBezTo>
                    <a:pt x="630" y="4180"/>
                    <a:pt x="5268" y="-1"/>
                    <a:pt x="10800" y="0"/>
                  </a:cubicBezTo>
                  <a:cubicBezTo>
                    <a:pt x="13663" y="0"/>
                    <a:pt x="16409" y="1137"/>
                    <a:pt x="18435" y="3161"/>
                  </a:cubicBezTo>
                  <a:lnTo>
                    <a:pt x="20343" y="1251"/>
                  </a:lnTo>
                  <a:lnTo>
                    <a:pt x="20346" y="8200"/>
                  </a:lnTo>
                  <a:lnTo>
                    <a:pt x="13396" y="8202"/>
                  </a:lnTo>
                  <a:lnTo>
                    <a:pt x="15305" y="6292"/>
                  </a:lnTo>
                  <a:close/>
                </a:path>
              </a:pathLst>
            </a:custGeom>
            <a:gradFill rotWithShape="1">
              <a:gsLst>
                <a:gs pos="0">
                  <a:schemeClr val="bg1">
                    <a:alpha val="0"/>
                  </a:schemeClr>
                </a:gs>
                <a:gs pos="100000">
                  <a:srgbClr val="CC6600"/>
                </a:gs>
              </a:gsLst>
              <a:lin ang="0" scaled="1"/>
            </a:gradFill>
            <a:ln w="9525" algn="ctr">
              <a:noFill/>
              <a:miter lim="800000"/>
              <a:headEnd/>
              <a:tailEnd/>
            </a:ln>
          </p:spPr>
          <p:txBody>
            <a:bodyPr wrap="none" lIns="0" tIns="45713" rIns="0" bIns="45713" anchor="ctr"/>
            <a:lstStyle/>
            <a:p>
              <a:endParaRPr lang="en-US"/>
            </a:p>
          </p:txBody>
        </p:sp>
        <p:sp>
          <p:nvSpPr>
            <p:cNvPr id="47" name="AutoShape 47"/>
            <p:cNvSpPr>
              <a:spLocks noChangeArrowheads="1"/>
            </p:cNvSpPr>
            <p:nvPr/>
          </p:nvSpPr>
          <p:spPr bwMode="auto">
            <a:xfrm rot="8660635" flipH="1">
              <a:off x="533402" y="3276600"/>
              <a:ext cx="1066804" cy="990601"/>
            </a:xfrm>
            <a:custGeom>
              <a:avLst/>
              <a:gdLst>
                <a:gd name="T0" fmla="*/ 977031588 w 21600"/>
                <a:gd name="T1" fmla="*/ 32795830 h 21600"/>
                <a:gd name="T2" fmla="*/ 114811197 w 21600"/>
                <a:gd name="T3" fmla="*/ 942866314 h 21600"/>
                <a:gd name="T4" fmla="*/ 1031002956 w 21600"/>
                <a:gd name="T5" fmla="*/ 200920482 h 21600"/>
                <a:gd name="T6" fmla="*/ 2147483647 w 21600"/>
                <a:gd name="T7" fmla="*/ 298921055 h 21600"/>
                <a:gd name="T8" fmla="*/ 2147483647 w 21600"/>
                <a:gd name="T9" fmla="*/ 782266631 h 21600"/>
                <a:gd name="T10" fmla="*/ 1924426692 w 21600"/>
                <a:gd name="T11" fmla="*/ 695068364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192" y="5666"/>
                  </a:moveTo>
                  <a:cubicBezTo>
                    <a:pt x="16510" y="3244"/>
                    <a:pt x="13748" y="1800"/>
                    <a:pt x="10800" y="1800"/>
                  </a:cubicBezTo>
                  <a:cubicBezTo>
                    <a:pt x="6190" y="1799"/>
                    <a:pt x="2325" y="5283"/>
                    <a:pt x="1848" y="9868"/>
                  </a:cubicBezTo>
                  <a:lnTo>
                    <a:pt x="57" y="9682"/>
                  </a:lnTo>
                  <a:cubicBezTo>
                    <a:pt x="630" y="4180"/>
                    <a:pt x="5268" y="-1"/>
                    <a:pt x="10800" y="0"/>
                  </a:cubicBezTo>
                  <a:cubicBezTo>
                    <a:pt x="14338" y="0"/>
                    <a:pt x="17652" y="1733"/>
                    <a:pt x="19670" y="4639"/>
                  </a:cubicBezTo>
                  <a:lnTo>
                    <a:pt x="21888" y="3099"/>
                  </a:lnTo>
                  <a:lnTo>
                    <a:pt x="20984" y="8110"/>
                  </a:lnTo>
                  <a:lnTo>
                    <a:pt x="15974" y="7206"/>
                  </a:lnTo>
                  <a:lnTo>
                    <a:pt x="18192" y="5666"/>
                  </a:lnTo>
                  <a:close/>
                </a:path>
              </a:pathLst>
            </a:custGeom>
            <a:gradFill rotWithShape="1">
              <a:gsLst>
                <a:gs pos="0">
                  <a:schemeClr val="bg1">
                    <a:alpha val="0"/>
                  </a:schemeClr>
                </a:gs>
                <a:gs pos="100000">
                  <a:srgbClr val="CC6600"/>
                </a:gs>
              </a:gsLst>
              <a:lin ang="0" scaled="1"/>
            </a:gradFill>
            <a:ln w="9525" algn="ctr">
              <a:noFill/>
              <a:miter lim="800000"/>
              <a:headEnd/>
              <a:tailEnd/>
            </a:ln>
          </p:spPr>
          <p:txBody>
            <a:bodyPr wrap="none" lIns="0" tIns="45713" rIns="0" bIns="45713" anchor="ctr"/>
            <a:lstStyle/>
            <a:p>
              <a:endParaRPr lang="en-US"/>
            </a:p>
          </p:txBody>
        </p:sp>
        <p:sp>
          <p:nvSpPr>
            <p:cNvPr id="48" name="Rectangle 52"/>
            <p:cNvSpPr>
              <a:spLocks noChangeArrowheads="1"/>
            </p:cNvSpPr>
            <p:nvPr/>
          </p:nvSpPr>
          <p:spPr bwMode="auto">
            <a:xfrm>
              <a:off x="1066804" y="3429001"/>
              <a:ext cx="76200" cy="1981199"/>
            </a:xfrm>
            <a:prstGeom prst="rect">
              <a:avLst/>
            </a:prstGeom>
            <a:gradFill rotWithShape="1">
              <a:gsLst>
                <a:gs pos="0">
                  <a:schemeClr val="bg1">
                    <a:alpha val="0"/>
                  </a:schemeClr>
                </a:gs>
                <a:gs pos="50000">
                  <a:schemeClr val="accent1"/>
                </a:gs>
                <a:gs pos="100000">
                  <a:schemeClr val="bg1">
                    <a:alpha val="0"/>
                  </a:schemeClr>
                </a:gs>
              </a:gsLst>
              <a:lin ang="5400000" scaled="1"/>
            </a:gradFill>
            <a:ln w="9525" algn="ctr">
              <a:noFill/>
              <a:miter lim="800000"/>
              <a:headEnd/>
              <a:tailEnd/>
            </a:ln>
            <a:effectLst/>
          </p:spPr>
          <p:txBody>
            <a:bodyPr wrap="none" lIns="0" tIns="45713" rIns="0" bIns="45713" anchor="ctr"/>
            <a:lstStyle/>
            <a:p>
              <a:pPr>
                <a:defRPr/>
              </a:pPr>
              <a:endParaRPr lang="de-DE">
                <a:latin typeface="Arial" charset="0"/>
              </a:endParaRPr>
            </a:p>
          </p:txBody>
        </p:sp>
        <p:sp>
          <p:nvSpPr>
            <p:cNvPr id="49" name="Rectangle 53"/>
            <p:cNvSpPr>
              <a:spLocks noChangeArrowheads="1"/>
            </p:cNvSpPr>
            <p:nvPr/>
          </p:nvSpPr>
          <p:spPr bwMode="auto">
            <a:xfrm>
              <a:off x="1981208" y="3200400"/>
              <a:ext cx="76200" cy="1981199"/>
            </a:xfrm>
            <a:prstGeom prst="rect">
              <a:avLst/>
            </a:prstGeom>
            <a:gradFill rotWithShape="1">
              <a:gsLst>
                <a:gs pos="0">
                  <a:schemeClr val="bg1">
                    <a:alpha val="0"/>
                  </a:schemeClr>
                </a:gs>
                <a:gs pos="50000">
                  <a:schemeClr val="accent1"/>
                </a:gs>
                <a:gs pos="100000">
                  <a:schemeClr val="bg1">
                    <a:alpha val="0"/>
                  </a:schemeClr>
                </a:gs>
              </a:gsLst>
              <a:lin ang="5400000" scaled="1"/>
            </a:gradFill>
            <a:ln w="9525" algn="ctr">
              <a:noFill/>
              <a:miter lim="800000"/>
              <a:headEnd/>
              <a:tailEnd/>
            </a:ln>
            <a:effectLst/>
          </p:spPr>
          <p:txBody>
            <a:bodyPr wrap="none" lIns="0" tIns="45713" rIns="0" bIns="45713" anchor="ctr"/>
            <a:lstStyle/>
            <a:p>
              <a:pPr>
                <a:defRPr/>
              </a:pPr>
              <a:endParaRPr lang="de-DE">
                <a:latin typeface="Arial" charset="0"/>
              </a:endParaRPr>
            </a:p>
          </p:txBody>
        </p:sp>
        <p:sp>
          <p:nvSpPr>
            <p:cNvPr id="50" name="Rectangle 54"/>
            <p:cNvSpPr>
              <a:spLocks noChangeArrowheads="1"/>
            </p:cNvSpPr>
            <p:nvPr/>
          </p:nvSpPr>
          <p:spPr bwMode="auto">
            <a:xfrm>
              <a:off x="457200" y="3429001"/>
              <a:ext cx="76200" cy="1981199"/>
            </a:xfrm>
            <a:prstGeom prst="rect">
              <a:avLst/>
            </a:prstGeom>
            <a:gradFill rotWithShape="1">
              <a:gsLst>
                <a:gs pos="0">
                  <a:schemeClr val="bg1">
                    <a:alpha val="0"/>
                  </a:schemeClr>
                </a:gs>
                <a:gs pos="50000">
                  <a:schemeClr val="accent1"/>
                </a:gs>
                <a:gs pos="100000">
                  <a:schemeClr val="bg1">
                    <a:alpha val="0"/>
                  </a:schemeClr>
                </a:gs>
              </a:gsLst>
              <a:lin ang="5400000" scaled="1"/>
            </a:gradFill>
            <a:ln w="9525" algn="ctr">
              <a:noFill/>
              <a:miter lim="800000"/>
              <a:headEnd/>
              <a:tailEnd/>
            </a:ln>
            <a:effectLst/>
          </p:spPr>
          <p:txBody>
            <a:bodyPr wrap="none" lIns="0" tIns="45713" rIns="0" bIns="45713" anchor="ctr"/>
            <a:lstStyle/>
            <a:p>
              <a:pPr>
                <a:defRPr/>
              </a:pPr>
              <a:endParaRPr lang="de-DE">
                <a:latin typeface="Arial" charset="0"/>
              </a:endParaRPr>
            </a:p>
          </p:txBody>
        </p:sp>
      </p:grpSp>
      <p:sp>
        <p:nvSpPr>
          <p:cNvPr id="32" name="Text Box 67"/>
          <p:cNvSpPr txBox="1">
            <a:spLocks noChangeArrowheads="1"/>
          </p:cNvSpPr>
          <p:nvPr/>
        </p:nvSpPr>
        <p:spPr bwMode="auto">
          <a:xfrm>
            <a:off x="3140202" y="4945150"/>
            <a:ext cx="4410852" cy="523206"/>
          </a:xfrm>
          <a:prstGeom prst="rect">
            <a:avLst/>
          </a:prstGeom>
          <a:noFill/>
          <a:ln w="9525" algn="ctr">
            <a:noFill/>
            <a:miter lim="800000"/>
            <a:headEnd/>
            <a:tailEnd/>
          </a:ln>
        </p:spPr>
        <p:txBody>
          <a:bodyPr wrap="square" lIns="0" tIns="45713" rIns="0" bIns="45713" anchor="b">
            <a:spAutoFit/>
          </a:bodyPr>
          <a:lstStyle/>
          <a:p>
            <a:pPr algn="ctr" eaLnBrk="0" hangingPunct="0"/>
            <a:r>
              <a:rPr lang="en-US" sz="1400" b="1" dirty="0" smtClean="0"/>
              <a:t>Increase in reliability due to improved sub-systems     (pitch, yaw, etc)</a:t>
            </a:r>
            <a:endParaRPr lang="en-US" sz="1400" b="1" dirty="0"/>
          </a:p>
        </p:txBody>
      </p:sp>
      <p:sp>
        <p:nvSpPr>
          <p:cNvPr id="34" name="Text Box 7"/>
          <p:cNvSpPr txBox="1">
            <a:spLocks noChangeArrowheads="1"/>
          </p:cNvSpPr>
          <p:nvPr/>
        </p:nvSpPr>
        <p:spPr bwMode="auto">
          <a:xfrm>
            <a:off x="531542" y="5563970"/>
            <a:ext cx="1797141" cy="707872"/>
          </a:xfrm>
          <a:prstGeom prst="rect">
            <a:avLst/>
          </a:prstGeom>
          <a:noFill/>
          <a:ln w="9525" algn="ctr">
            <a:noFill/>
            <a:miter lim="800000"/>
            <a:headEnd/>
            <a:tailEnd/>
          </a:ln>
        </p:spPr>
        <p:txBody>
          <a:bodyPr lIns="0" tIns="45713" rIns="0" bIns="45713" anchor="b">
            <a:spAutoFit/>
          </a:bodyPr>
          <a:lstStyle/>
          <a:p>
            <a:pPr algn="l">
              <a:spcBef>
                <a:spcPct val="50000"/>
              </a:spcBef>
            </a:pPr>
            <a:r>
              <a:rPr lang="en-US" b="1" dirty="0" smtClean="0">
                <a:latin typeface="+mn-lt"/>
              </a:rPr>
              <a:t>Noise Compliance</a:t>
            </a:r>
            <a:endParaRPr lang="en-US" b="1" dirty="0">
              <a:latin typeface="+mn-lt"/>
            </a:endParaRPr>
          </a:p>
        </p:txBody>
      </p:sp>
      <p:pic>
        <p:nvPicPr>
          <p:cNvPr id="35" name="Picture 6"/>
          <p:cNvPicPr>
            <a:picLocks noChangeAspect="1" noChangeArrowheads="1"/>
          </p:cNvPicPr>
          <p:nvPr/>
        </p:nvPicPr>
        <p:blipFill>
          <a:blip r:embed="rId2" cstate="email"/>
          <a:srcRect/>
          <a:stretch>
            <a:fillRect/>
          </a:stretch>
        </p:blipFill>
        <p:spPr bwMode="auto">
          <a:xfrm>
            <a:off x="2168170" y="5665349"/>
            <a:ext cx="499636" cy="648882"/>
          </a:xfrm>
          <a:prstGeom prst="rect">
            <a:avLst/>
          </a:prstGeom>
          <a:noFill/>
          <a:ln w="9525">
            <a:noFill/>
            <a:miter lim="800000"/>
            <a:headEnd/>
            <a:tailEnd/>
          </a:ln>
        </p:spPr>
      </p:pic>
      <p:sp>
        <p:nvSpPr>
          <p:cNvPr id="36" name="Text Box 67"/>
          <p:cNvSpPr txBox="1">
            <a:spLocks noChangeArrowheads="1"/>
          </p:cNvSpPr>
          <p:nvPr/>
        </p:nvSpPr>
        <p:spPr bwMode="auto">
          <a:xfrm>
            <a:off x="2902854" y="5761333"/>
            <a:ext cx="4953000" cy="307762"/>
          </a:xfrm>
          <a:prstGeom prst="rect">
            <a:avLst/>
          </a:prstGeom>
          <a:noFill/>
          <a:ln w="9525" algn="ctr">
            <a:noFill/>
            <a:miter lim="800000"/>
            <a:headEnd/>
            <a:tailEnd/>
          </a:ln>
        </p:spPr>
        <p:txBody>
          <a:bodyPr wrap="square" lIns="0" tIns="45713" rIns="0" bIns="45713" anchor="b">
            <a:spAutoFit/>
          </a:bodyPr>
          <a:lstStyle/>
          <a:p>
            <a:pPr algn="ctr" eaLnBrk="0" hangingPunct="0"/>
            <a:r>
              <a:rPr lang="en-US" sz="1400" b="1" dirty="0" smtClean="0"/>
              <a:t>Ability to regulate noise due to variable speed operation</a:t>
            </a:r>
            <a:endParaRPr lang="en-US" sz="1400" b="1" dirty="0"/>
          </a:p>
        </p:txBody>
      </p:sp>
      <p:grpSp>
        <p:nvGrpSpPr>
          <p:cNvPr id="7" name="Group 86"/>
          <p:cNvGrpSpPr/>
          <p:nvPr/>
        </p:nvGrpSpPr>
        <p:grpSpPr>
          <a:xfrm>
            <a:off x="5551142" y="1834011"/>
            <a:ext cx="1363348" cy="549054"/>
            <a:chOff x="-2065134" y="551784"/>
            <a:chExt cx="1676399" cy="838200"/>
          </a:xfrm>
        </p:grpSpPr>
        <p:sp>
          <p:nvSpPr>
            <p:cNvPr id="40" name="Text Box 54"/>
            <p:cNvSpPr txBox="1">
              <a:spLocks noChangeArrowheads="1"/>
            </p:cNvSpPr>
            <p:nvPr/>
          </p:nvSpPr>
          <p:spPr bwMode="auto">
            <a:xfrm>
              <a:off x="-2065134" y="666664"/>
              <a:ext cx="1676399" cy="610795"/>
            </a:xfrm>
            <a:prstGeom prst="rect">
              <a:avLst/>
            </a:prstGeom>
            <a:noFill/>
            <a:ln w="9525" algn="ctr">
              <a:noFill/>
              <a:miter lim="800000"/>
              <a:headEnd/>
              <a:tailEnd/>
            </a:ln>
          </p:spPr>
          <p:txBody>
            <a:bodyPr wrap="square" lIns="0" tIns="45713" rIns="0" bIns="45713" anchor="b">
              <a:spAutoFit/>
            </a:bodyPr>
            <a:lstStyle/>
            <a:p>
              <a:pPr algn="ctr">
                <a:spcBef>
                  <a:spcPct val="50000"/>
                </a:spcBef>
              </a:pPr>
              <a:r>
                <a:rPr lang="en-US" b="1" dirty="0" smtClean="0">
                  <a:solidFill>
                    <a:srgbClr val="996633"/>
                  </a:solidFill>
                </a:rPr>
                <a:t>S97 </a:t>
              </a:r>
              <a:r>
                <a:rPr lang="en-US" b="1" dirty="0">
                  <a:solidFill>
                    <a:srgbClr val="996633"/>
                  </a:solidFill>
                </a:rPr>
                <a:t>DFIG</a:t>
              </a:r>
            </a:p>
          </p:txBody>
        </p:sp>
        <p:sp>
          <p:nvSpPr>
            <p:cNvPr id="41" name="AutoShape 68"/>
            <p:cNvSpPr>
              <a:spLocks noChangeArrowheads="1"/>
            </p:cNvSpPr>
            <p:nvPr/>
          </p:nvSpPr>
          <p:spPr bwMode="auto">
            <a:xfrm>
              <a:off x="-2065134" y="551784"/>
              <a:ext cx="1676399" cy="838200"/>
            </a:xfrm>
            <a:prstGeom prst="roundRect">
              <a:avLst>
                <a:gd name="adj" fmla="val 16667"/>
              </a:avLst>
            </a:prstGeom>
            <a:noFill/>
            <a:ln w="28575" algn="ctr">
              <a:solidFill>
                <a:srgbClr val="C0C0C0"/>
              </a:solidFill>
              <a:round/>
              <a:headEnd/>
              <a:tailEnd/>
            </a:ln>
          </p:spPr>
          <p:txBody>
            <a:bodyPr wrap="none" lIns="0" tIns="45713" rIns="0" bIns="45713" anchor="ctr"/>
            <a:lstStyle/>
            <a:p>
              <a:endParaRPr lang="en-US"/>
            </a:p>
          </p:txBody>
        </p:sp>
      </p:grpSp>
      <p:cxnSp>
        <p:nvCxnSpPr>
          <p:cNvPr id="84" name="Straight Connector 83"/>
          <p:cNvCxnSpPr/>
          <p:nvPr/>
        </p:nvCxnSpPr>
        <p:spPr>
          <a:xfrm>
            <a:off x="388254" y="2472640"/>
            <a:ext cx="7620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81000" y="3307198"/>
            <a:ext cx="7620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88254" y="4043812"/>
            <a:ext cx="7620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88254" y="4867486"/>
            <a:ext cx="7620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81000" y="5556904"/>
            <a:ext cx="7620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81000" y="6289894"/>
            <a:ext cx="7620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3" name="Title 82"/>
          <p:cNvSpPr>
            <a:spLocks noGrp="1"/>
          </p:cNvSpPr>
          <p:nvPr>
            <p:ph type="title"/>
          </p:nvPr>
        </p:nvSpPr>
        <p:spPr/>
        <p:txBody>
          <a:bodyPr/>
          <a:lstStyle/>
          <a:p>
            <a:r>
              <a:rPr lang="en-US" dirty="0" smtClean="0"/>
              <a:t>Performance improvement</a:t>
            </a:r>
            <a:endParaRPr lang="en-US" dirty="0"/>
          </a:p>
        </p:txBody>
      </p:sp>
    </p:spTree>
  </p:cSld>
  <p:clrMapOvr>
    <a:masterClrMapping/>
  </p:clrMapOvr>
  <p:transition advTm="300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itle 82"/>
          <p:cNvSpPr>
            <a:spLocks noGrp="1"/>
          </p:cNvSpPr>
          <p:nvPr>
            <p:ph type="title"/>
          </p:nvPr>
        </p:nvSpPr>
        <p:spPr/>
        <p:txBody>
          <a:bodyPr/>
          <a:lstStyle/>
          <a:p>
            <a:r>
              <a:rPr lang="en-US" dirty="0" smtClean="0"/>
              <a:t>Evolution from the proven S88 platform</a:t>
            </a:r>
            <a:endParaRPr lang="en-US" dirty="0"/>
          </a:p>
        </p:txBody>
      </p:sp>
      <p:sp>
        <p:nvSpPr>
          <p:cNvPr id="90" name="Freeform 37"/>
          <p:cNvSpPr>
            <a:spLocks/>
          </p:cNvSpPr>
          <p:nvPr>
            <p:custDataLst>
              <p:tags r:id="rId1"/>
            </p:custDataLst>
          </p:nvPr>
        </p:nvSpPr>
        <p:spPr bwMode="auto">
          <a:xfrm flipH="1">
            <a:off x="1790978" y="3509960"/>
            <a:ext cx="365760" cy="2692400"/>
          </a:xfrm>
          <a:custGeom>
            <a:avLst/>
            <a:gdLst>
              <a:gd name="T0" fmla="*/ 377816728 w 317"/>
              <a:gd name="T1" fmla="*/ 2147483647 h 2240"/>
              <a:gd name="T2" fmla="*/ 0 w 317"/>
              <a:gd name="T3" fmla="*/ 2147483647 h 2240"/>
              <a:gd name="T4" fmla="*/ 0 w 317"/>
              <a:gd name="T5" fmla="*/ 0 h 2240"/>
              <a:gd name="T6" fmla="*/ 377816728 w 317"/>
              <a:gd name="T7" fmla="*/ 1542335349 h 2240"/>
              <a:gd name="T8" fmla="*/ 377816728 w 317"/>
              <a:gd name="T9" fmla="*/ 2147483647 h 2240"/>
              <a:gd name="T10" fmla="*/ 0 60000 65536"/>
              <a:gd name="T11" fmla="*/ 0 60000 65536"/>
              <a:gd name="T12" fmla="*/ 0 60000 65536"/>
              <a:gd name="T13" fmla="*/ 0 60000 65536"/>
              <a:gd name="T14" fmla="*/ 0 60000 65536"/>
              <a:gd name="T15" fmla="*/ 0 w 317"/>
              <a:gd name="T16" fmla="*/ 0 h 2240"/>
              <a:gd name="T17" fmla="*/ 317 w 317"/>
              <a:gd name="T18" fmla="*/ 2240 h 2240"/>
            </a:gdLst>
            <a:ahLst/>
            <a:cxnLst>
              <a:cxn ang="T10">
                <a:pos x="T0" y="T1"/>
              </a:cxn>
              <a:cxn ang="T11">
                <a:pos x="T2" y="T3"/>
              </a:cxn>
              <a:cxn ang="T12">
                <a:pos x="T4" y="T5"/>
              </a:cxn>
              <a:cxn ang="T13">
                <a:pos x="T6" y="T7"/>
              </a:cxn>
              <a:cxn ang="T14">
                <a:pos x="T8" y="T9"/>
              </a:cxn>
            </a:cxnLst>
            <a:rect l="T15" t="T16" r="T17" b="T18"/>
            <a:pathLst>
              <a:path w="317" h="2240">
                <a:moveTo>
                  <a:pt x="317" y="1383"/>
                </a:moveTo>
                <a:lnTo>
                  <a:pt x="0" y="2240"/>
                </a:lnTo>
                <a:lnTo>
                  <a:pt x="0" y="0"/>
                </a:lnTo>
                <a:lnTo>
                  <a:pt x="317" y="612"/>
                </a:lnTo>
                <a:lnTo>
                  <a:pt x="317" y="1383"/>
                </a:lnTo>
                <a:close/>
              </a:path>
            </a:pathLst>
          </a:custGeom>
          <a:gradFill rotWithShape="1">
            <a:gsLst>
              <a:gs pos="0">
                <a:srgbClr val="B2B2B2"/>
              </a:gs>
              <a:gs pos="100000">
                <a:schemeClr val="bg1"/>
              </a:gs>
            </a:gsLst>
            <a:lin ang="0" scaled="1"/>
          </a:gradFill>
          <a:ln w="9525">
            <a:noFill/>
            <a:round/>
            <a:headEnd/>
            <a:tailEnd/>
          </a:ln>
        </p:spPr>
        <p:txBody>
          <a:bodyPr wrap="none" tIns="91440" bIns="91440" anchor="ctr"/>
          <a:lstStyle/>
          <a:p>
            <a:pPr algn="ctr"/>
            <a:endParaRPr lang="en-US" dirty="0">
              <a:solidFill>
                <a:srgbClr val="000000"/>
              </a:solidFill>
            </a:endParaRPr>
          </a:p>
        </p:txBody>
      </p:sp>
      <p:sp>
        <p:nvSpPr>
          <p:cNvPr id="91" name="Freeform 34"/>
          <p:cNvSpPr>
            <a:spLocks/>
          </p:cNvSpPr>
          <p:nvPr>
            <p:custDataLst>
              <p:tags r:id="rId2"/>
            </p:custDataLst>
          </p:nvPr>
        </p:nvSpPr>
        <p:spPr bwMode="auto">
          <a:xfrm>
            <a:off x="4088568" y="3509960"/>
            <a:ext cx="365760" cy="2667000"/>
          </a:xfrm>
          <a:custGeom>
            <a:avLst/>
            <a:gdLst>
              <a:gd name="T0" fmla="*/ 549893550 w 317"/>
              <a:gd name="T1" fmla="*/ 2147483647 h 2240"/>
              <a:gd name="T2" fmla="*/ 0 w 317"/>
              <a:gd name="T3" fmla="*/ 2147483647 h 2240"/>
              <a:gd name="T4" fmla="*/ 0 w 317"/>
              <a:gd name="T5" fmla="*/ 0 h 2240"/>
              <a:gd name="T6" fmla="*/ 549893550 w 317"/>
              <a:gd name="T7" fmla="*/ 1542335349 h 2240"/>
              <a:gd name="T8" fmla="*/ 549893550 w 317"/>
              <a:gd name="T9" fmla="*/ 2147483647 h 2240"/>
              <a:gd name="T10" fmla="*/ 0 60000 65536"/>
              <a:gd name="T11" fmla="*/ 0 60000 65536"/>
              <a:gd name="T12" fmla="*/ 0 60000 65536"/>
              <a:gd name="T13" fmla="*/ 0 60000 65536"/>
              <a:gd name="T14" fmla="*/ 0 60000 65536"/>
              <a:gd name="T15" fmla="*/ 0 w 317"/>
              <a:gd name="T16" fmla="*/ 0 h 2240"/>
              <a:gd name="T17" fmla="*/ 317 w 317"/>
              <a:gd name="T18" fmla="*/ 2240 h 2240"/>
            </a:gdLst>
            <a:ahLst/>
            <a:cxnLst>
              <a:cxn ang="T10">
                <a:pos x="T0" y="T1"/>
              </a:cxn>
              <a:cxn ang="T11">
                <a:pos x="T2" y="T3"/>
              </a:cxn>
              <a:cxn ang="T12">
                <a:pos x="T4" y="T5"/>
              </a:cxn>
              <a:cxn ang="T13">
                <a:pos x="T6" y="T7"/>
              </a:cxn>
              <a:cxn ang="T14">
                <a:pos x="T8" y="T9"/>
              </a:cxn>
            </a:cxnLst>
            <a:rect l="T15" t="T16" r="T17" b="T18"/>
            <a:pathLst>
              <a:path w="317" h="2240">
                <a:moveTo>
                  <a:pt x="317" y="1383"/>
                </a:moveTo>
                <a:lnTo>
                  <a:pt x="0" y="2240"/>
                </a:lnTo>
                <a:lnTo>
                  <a:pt x="0" y="0"/>
                </a:lnTo>
                <a:lnTo>
                  <a:pt x="317" y="612"/>
                </a:lnTo>
                <a:lnTo>
                  <a:pt x="317" y="1383"/>
                </a:lnTo>
                <a:close/>
              </a:path>
            </a:pathLst>
          </a:custGeom>
          <a:gradFill rotWithShape="1">
            <a:gsLst>
              <a:gs pos="0">
                <a:srgbClr val="B2B2B2"/>
              </a:gs>
              <a:gs pos="100000">
                <a:schemeClr val="bg1"/>
              </a:gs>
            </a:gsLst>
            <a:lin ang="0" scaled="1"/>
          </a:gradFill>
          <a:ln w="9525">
            <a:noFill/>
            <a:round/>
            <a:headEnd/>
            <a:tailEnd/>
          </a:ln>
        </p:spPr>
        <p:txBody>
          <a:bodyPr wrap="none" tIns="91440" bIns="91440" anchor="ctr"/>
          <a:lstStyle/>
          <a:p>
            <a:endParaRPr lang="en-US" dirty="0">
              <a:solidFill>
                <a:srgbClr val="000000"/>
              </a:solidFill>
            </a:endParaRPr>
          </a:p>
        </p:txBody>
      </p:sp>
      <p:sp>
        <p:nvSpPr>
          <p:cNvPr id="92" name="Rectangle 4"/>
          <p:cNvSpPr>
            <a:spLocks noChangeArrowheads="1"/>
          </p:cNvSpPr>
          <p:nvPr>
            <p:custDataLst>
              <p:tags r:id="rId3"/>
            </p:custDataLst>
          </p:nvPr>
        </p:nvSpPr>
        <p:spPr bwMode="auto">
          <a:xfrm>
            <a:off x="288603" y="4224634"/>
            <a:ext cx="1360834" cy="843545"/>
          </a:xfrm>
          <a:prstGeom prst="rect">
            <a:avLst/>
          </a:prstGeom>
          <a:solidFill>
            <a:schemeClr val="accent5">
              <a:lumMod val="50000"/>
            </a:schemeClr>
          </a:solidFill>
          <a:ln w="9525" algn="ctr">
            <a:solidFill>
              <a:schemeClr val="bg2"/>
            </a:solidFill>
            <a:miter lim="800000"/>
            <a:headEnd type="none" w="lg" len="lg"/>
            <a:tailEnd type="none" w="lg" len="lg"/>
          </a:ln>
        </p:spPr>
        <p:txBody>
          <a:bodyPr wrap="none" tIns="91440" bIns="91440" anchor="ctr"/>
          <a:lstStyle/>
          <a:p>
            <a:pPr algn="ctr"/>
            <a:r>
              <a:rPr lang="en-US" b="1" i="0" dirty="0" smtClean="0">
                <a:solidFill>
                  <a:schemeClr val="bg1"/>
                </a:solidFill>
              </a:rPr>
              <a:t>Current</a:t>
            </a:r>
          </a:p>
          <a:p>
            <a:pPr algn="ctr"/>
            <a:r>
              <a:rPr lang="en-US" b="1" i="0" dirty="0" smtClean="0">
                <a:solidFill>
                  <a:schemeClr val="bg1"/>
                </a:solidFill>
              </a:rPr>
              <a:t>S88 SFS</a:t>
            </a:r>
            <a:endParaRPr lang="en-US" b="1" i="0" dirty="0">
              <a:solidFill>
                <a:schemeClr val="bg1"/>
              </a:solidFill>
            </a:endParaRPr>
          </a:p>
        </p:txBody>
      </p:sp>
      <p:sp>
        <p:nvSpPr>
          <p:cNvPr id="93" name="Rectangle 7"/>
          <p:cNvSpPr>
            <a:spLocks noChangeArrowheads="1"/>
          </p:cNvSpPr>
          <p:nvPr>
            <p:custDataLst>
              <p:tags r:id="rId4"/>
            </p:custDataLst>
          </p:nvPr>
        </p:nvSpPr>
        <p:spPr bwMode="auto">
          <a:xfrm>
            <a:off x="2157940" y="4948247"/>
            <a:ext cx="1920240" cy="274320"/>
          </a:xfrm>
          <a:prstGeom prst="rect">
            <a:avLst/>
          </a:prstGeom>
          <a:solidFill>
            <a:schemeClr val="accent1"/>
          </a:solidFill>
          <a:ln w="9525" algn="ctr">
            <a:solidFill>
              <a:schemeClr val="accent1">
                <a:lumMod val="50000"/>
              </a:schemeClr>
            </a:solidFill>
            <a:miter lim="800000"/>
            <a:headEnd type="none" w="lg" len="lg"/>
            <a:tailEnd type="none" w="lg" len="lg"/>
          </a:ln>
        </p:spPr>
        <p:txBody>
          <a:bodyPr wrap="none" tIns="91440" bIns="91440" anchor="ctr"/>
          <a:lstStyle/>
          <a:p>
            <a:pPr algn="ctr"/>
            <a:r>
              <a:rPr lang="en-US" sz="1200" b="1" i="0" dirty="0" smtClean="0">
                <a:solidFill>
                  <a:srgbClr val="000000"/>
                </a:solidFill>
              </a:rPr>
              <a:t>Robust Gearbox</a:t>
            </a:r>
            <a:endParaRPr lang="en-US" sz="1200" b="1" i="0" dirty="0">
              <a:solidFill>
                <a:srgbClr val="000000"/>
              </a:solidFill>
            </a:endParaRPr>
          </a:p>
        </p:txBody>
      </p:sp>
      <p:sp>
        <p:nvSpPr>
          <p:cNvPr id="94" name="Rectangle 8"/>
          <p:cNvSpPr>
            <a:spLocks noChangeArrowheads="1"/>
          </p:cNvSpPr>
          <p:nvPr>
            <p:custDataLst>
              <p:tags r:id="rId5"/>
            </p:custDataLst>
          </p:nvPr>
        </p:nvSpPr>
        <p:spPr bwMode="auto">
          <a:xfrm>
            <a:off x="2162335" y="3536657"/>
            <a:ext cx="1920240" cy="274320"/>
          </a:xfrm>
          <a:prstGeom prst="rect">
            <a:avLst/>
          </a:prstGeom>
          <a:solidFill>
            <a:schemeClr val="accent1"/>
          </a:solidFill>
          <a:ln w="9525" algn="ctr">
            <a:solidFill>
              <a:schemeClr val="accent1">
                <a:lumMod val="50000"/>
              </a:schemeClr>
            </a:solidFill>
            <a:miter lim="800000"/>
            <a:headEnd type="none" w="lg" len="lg"/>
            <a:tailEnd type="none" w="lg" len="lg"/>
          </a:ln>
        </p:spPr>
        <p:txBody>
          <a:bodyPr wrap="none" tIns="91440" bIns="91440" anchor="ctr"/>
          <a:lstStyle/>
          <a:p>
            <a:pPr algn="ctr"/>
            <a:r>
              <a:rPr lang="en-US" sz="1200" b="1" i="0" dirty="0" smtClean="0">
                <a:solidFill>
                  <a:srgbClr val="000000"/>
                </a:solidFill>
              </a:rPr>
              <a:t>DFIG Technology</a:t>
            </a:r>
            <a:endParaRPr lang="en-US" sz="1200" b="1" i="0" dirty="0">
              <a:solidFill>
                <a:srgbClr val="000000"/>
              </a:solidFill>
            </a:endParaRPr>
          </a:p>
        </p:txBody>
      </p:sp>
      <p:sp>
        <p:nvSpPr>
          <p:cNvPr id="95" name="Rectangle 9"/>
          <p:cNvSpPr>
            <a:spLocks noChangeArrowheads="1"/>
          </p:cNvSpPr>
          <p:nvPr>
            <p:custDataLst>
              <p:tags r:id="rId6"/>
            </p:custDataLst>
          </p:nvPr>
        </p:nvSpPr>
        <p:spPr bwMode="auto">
          <a:xfrm>
            <a:off x="2162335" y="4007187"/>
            <a:ext cx="1920240" cy="274320"/>
          </a:xfrm>
          <a:prstGeom prst="rect">
            <a:avLst/>
          </a:prstGeom>
          <a:solidFill>
            <a:schemeClr val="accent1"/>
          </a:solidFill>
          <a:ln w="9525" algn="ctr">
            <a:solidFill>
              <a:schemeClr val="accent1">
                <a:lumMod val="50000"/>
              </a:schemeClr>
            </a:solidFill>
            <a:miter lim="800000"/>
            <a:headEnd type="none" w="lg" len="lg"/>
            <a:tailEnd type="none" w="lg" len="lg"/>
          </a:ln>
        </p:spPr>
        <p:txBody>
          <a:bodyPr wrap="none" tIns="91440" bIns="91440" anchor="ctr"/>
          <a:lstStyle/>
          <a:p>
            <a:pPr algn="ctr"/>
            <a:r>
              <a:rPr lang="en-US" sz="1200" b="1" dirty="0" smtClean="0">
                <a:solidFill>
                  <a:srgbClr val="000000"/>
                </a:solidFill>
              </a:rPr>
              <a:t>Advanced Pitch System</a:t>
            </a:r>
            <a:endParaRPr lang="en-US" sz="1200" b="1" i="0" dirty="0">
              <a:solidFill>
                <a:srgbClr val="000000"/>
              </a:solidFill>
            </a:endParaRPr>
          </a:p>
        </p:txBody>
      </p:sp>
      <p:sp>
        <p:nvSpPr>
          <p:cNvPr id="96" name="Rectangle 10"/>
          <p:cNvSpPr>
            <a:spLocks noChangeArrowheads="1"/>
          </p:cNvSpPr>
          <p:nvPr>
            <p:custDataLst>
              <p:tags r:id="rId7"/>
            </p:custDataLst>
          </p:nvPr>
        </p:nvSpPr>
        <p:spPr bwMode="auto">
          <a:xfrm>
            <a:off x="2162335" y="5418777"/>
            <a:ext cx="1920240" cy="274320"/>
          </a:xfrm>
          <a:prstGeom prst="rect">
            <a:avLst/>
          </a:prstGeom>
          <a:solidFill>
            <a:schemeClr val="accent1"/>
          </a:solidFill>
          <a:ln w="9525" algn="ctr">
            <a:solidFill>
              <a:schemeClr val="accent1">
                <a:lumMod val="50000"/>
              </a:schemeClr>
            </a:solidFill>
            <a:miter lim="800000"/>
            <a:headEnd type="none" w="lg" len="lg"/>
            <a:tailEnd type="none" w="lg" len="lg"/>
          </a:ln>
        </p:spPr>
        <p:txBody>
          <a:bodyPr wrap="none" tIns="91440" bIns="91440" anchor="ctr"/>
          <a:lstStyle/>
          <a:p>
            <a:pPr algn="ctr"/>
            <a:r>
              <a:rPr lang="en-US" sz="1200" b="1" i="0" dirty="0" smtClean="0">
                <a:solidFill>
                  <a:srgbClr val="000000"/>
                </a:solidFill>
              </a:rPr>
              <a:t>Taller Tower Heights</a:t>
            </a:r>
            <a:endParaRPr lang="en-US" sz="1200" b="1" i="0" dirty="0">
              <a:solidFill>
                <a:srgbClr val="000000"/>
              </a:solidFill>
            </a:endParaRPr>
          </a:p>
        </p:txBody>
      </p:sp>
      <p:sp>
        <p:nvSpPr>
          <p:cNvPr id="97" name="Rectangle 29"/>
          <p:cNvSpPr>
            <a:spLocks noChangeArrowheads="1"/>
          </p:cNvSpPr>
          <p:nvPr>
            <p:custDataLst>
              <p:tags r:id="rId8"/>
            </p:custDataLst>
          </p:nvPr>
        </p:nvSpPr>
        <p:spPr bwMode="auto">
          <a:xfrm>
            <a:off x="2156874" y="4477717"/>
            <a:ext cx="1920240" cy="274320"/>
          </a:xfrm>
          <a:prstGeom prst="rect">
            <a:avLst/>
          </a:prstGeom>
          <a:solidFill>
            <a:schemeClr val="accent1"/>
          </a:solidFill>
          <a:ln w="9525" algn="ctr">
            <a:solidFill>
              <a:schemeClr val="accent1">
                <a:lumMod val="50000"/>
              </a:schemeClr>
            </a:solidFill>
            <a:miter lim="800000"/>
            <a:headEnd type="none" w="lg" len="lg"/>
            <a:tailEnd type="none" w="lg" len="lg"/>
          </a:ln>
        </p:spPr>
        <p:txBody>
          <a:bodyPr wrap="none" tIns="91440" bIns="91440" anchor="ctr"/>
          <a:lstStyle/>
          <a:p>
            <a:pPr algn="ctr"/>
            <a:r>
              <a:rPr lang="en-US" sz="1200" b="1" i="0" dirty="0" smtClean="0">
                <a:solidFill>
                  <a:srgbClr val="000000"/>
                </a:solidFill>
              </a:rPr>
              <a:t>New Nacelle Design</a:t>
            </a:r>
            <a:endParaRPr lang="en-US" sz="1200" b="1" i="0" dirty="0">
              <a:solidFill>
                <a:srgbClr val="000000"/>
              </a:solidFill>
            </a:endParaRPr>
          </a:p>
        </p:txBody>
      </p:sp>
      <p:sp>
        <p:nvSpPr>
          <p:cNvPr id="98" name="Oval 38"/>
          <p:cNvSpPr>
            <a:spLocks noChangeArrowheads="1"/>
          </p:cNvSpPr>
          <p:nvPr>
            <p:custDataLst>
              <p:tags r:id="rId9"/>
            </p:custDataLst>
          </p:nvPr>
        </p:nvSpPr>
        <p:spPr bwMode="gray">
          <a:xfrm>
            <a:off x="1732964" y="4558472"/>
            <a:ext cx="246888" cy="246888"/>
          </a:xfrm>
          <a:prstGeom prst="ellipse">
            <a:avLst/>
          </a:prstGeom>
          <a:solidFill>
            <a:srgbClr val="008080"/>
          </a:solidFill>
          <a:ln w="9525" algn="ctr">
            <a:solidFill>
              <a:schemeClr val="tx2"/>
            </a:solidFill>
            <a:round/>
            <a:headEnd/>
            <a:tailEnd/>
          </a:ln>
        </p:spPr>
        <p:txBody>
          <a:bodyPr wrap="none" lIns="0" tIns="0" rIns="0" bIns="0" anchor="ctr"/>
          <a:lstStyle/>
          <a:p>
            <a:r>
              <a:rPr lang="de-DE" sz="1400" b="1" dirty="0" smtClean="0">
                <a:solidFill>
                  <a:srgbClr val="FFFFFF"/>
                </a:solidFill>
              </a:rPr>
              <a:t> +</a:t>
            </a:r>
            <a:endParaRPr lang="de-DE" sz="1400" b="1" dirty="0">
              <a:solidFill>
                <a:srgbClr val="FFFFFF"/>
              </a:solidFill>
            </a:endParaRPr>
          </a:p>
        </p:txBody>
      </p:sp>
      <p:sp>
        <p:nvSpPr>
          <p:cNvPr id="99" name="Rectangle 10"/>
          <p:cNvSpPr>
            <a:spLocks noChangeArrowheads="1"/>
          </p:cNvSpPr>
          <p:nvPr>
            <p:custDataLst>
              <p:tags r:id="rId10"/>
            </p:custDataLst>
          </p:nvPr>
        </p:nvSpPr>
        <p:spPr bwMode="auto">
          <a:xfrm>
            <a:off x="2162335" y="5889307"/>
            <a:ext cx="1920240" cy="274320"/>
          </a:xfrm>
          <a:prstGeom prst="rect">
            <a:avLst/>
          </a:prstGeom>
          <a:solidFill>
            <a:schemeClr val="accent1"/>
          </a:solidFill>
          <a:ln w="9525" algn="ctr">
            <a:solidFill>
              <a:schemeClr val="accent1">
                <a:lumMod val="50000"/>
              </a:schemeClr>
            </a:solidFill>
            <a:miter lim="800000"/>
            <a:headEnd type="none" w="lg" len="lg"/>
            <a:tailEnd type="none" w="lg" len="lg"/>
          </a:ln>
        </p:spPr>
        <p:txBody>
          <a:bodyPr wrap="none" tIns="91440" bIns="91440" anchor="ctr"/>
          <a:lstStyle/>
          <a:p>
            <a:pPr algn="ctr"/>
            <a:r>
              <a:rPr lang="en-US" sz="1200" b="1" i="0" dirty="0" smtClean="0">
                <a:solidFill>
                  <a:srgbClr val="000000"/>
                </a:solidFill>
              </a:rPr>
              <a:t>Additional Yaw Drive</a:t>
            </a:r>
            <a:endParaRPr lang="en-US" sz="1200" b="1" i="0" dirty="0">
              <a:solidFill>
                <a:srgbClr val="000000"/>
              </a:solidFill>
            </a:endParaRPr>
          </a:p>
        </p:txBody>
      </p:sp>
      <p:sp>
        <p:nvSpPr>
          <p:cNvPr id="100" name="Rectangle 11"/>
          <p:cNvSpPr>
            <a:spLocks noChangeArrowheads="1"/>
          </p:cNvSpPr>
          <p:nvPr>
            <p:custDataLst>
              <p:tags r:id="rId11"/>
            </p:custDataLst>
          </p:nvPr>
        </p:nvSpPr>
        <p:spPr bwMode="auto">
          <a:xfrm>
            <a:off x="7243776" y="4958473"/>
            <a:ext cx="1468590" cy="479229"/>
          </a:xfrm>
          <a:prstGeom prst="rect">
            <a:avLst/>
          </a:prstGeom>
          <a:solidFill>
            <a:schemeClr val="accent1"/>
          </a:solidFill>
          <a:ln w="9525" algn="ctr">
            <a:solidFill>
              <a:srgbClr val="79A2B3"/>
            </a:solidFill>
            <a:miter lim="800000"/>
            <a:headEnd type="none" w="lg" len="lg"/>
            <a:tailEnd type="none" w="lg" len="lg"/>
          </a:ln>
        </p:spPr>
        <p:txBody>
          <a:bodyPr wrap="none" tIns="91440" bIns="91440" anchor="ctr"/>
          <a:lstStyle/>
          <a:p>
            <a:pPr algn="ctr"/>
            <a:r>
              <a:rPr lang="en-US" sz="1400" b="1" i="0" dirty="0" smtClean="0">
                <a:solidFill>
                  <a:srgbClr val="000000"/>
                </a:solidFill>
              </a:rPr>
              <a:t>S97 DFIG</a:t>
            </a:r>
          </a:p>
          <a:p>
            <a:pPr algn="ctr"/>
            <a:r>
              <a:rPr lang="en-US" sz="1400" b="1" i="0" dirty="0" smtClean="0">
                <a:solidFill>
                  <a:srgbClr val="000000"/>
                </a:solidFill>
              </a:rPr>
              <a:t>(2.1 MW)</a:t>
            </a:r>
            <a:endParaRPr lang="en-US" sz="1400" b="1" i="0" dirty="0">
              <a:solidFill>
                <a:srgbClr val="000000"/>
              </a:solidFill>
            </a:endParaRPr>
          </a:p>
        </p:txBody>
      </p:sp>
      <p:sp>
        <p:nvSpPr>
          <p:cNvPr id="101" name="Oval 42"/>
          <p:cNvSpPr>
            <a:spLocks noChangeArrowheads="1"/>
          </p:cNvSpPr>
          <p:nvPr>
            <p:custDataLst>
              <p:tags r:id="rId12"/>
            </p:custDataLst>
          </p:nvPr>
        </p:nvSpPr>
        <p:spPr bwMode="gray">
          <a:xfrm>
            <a:off x="6758044" y="5104939"/>
            <a:ext cx="246888" cy="246888"/>
          </a:xfrm>
          <a:prstGeom prst="ellipse">
            <a:avLst/>
          </a:prstGeom>
          <a:solidFill>
            <a:srgbClr val="008080"/>
          </a:solidFill>
          <a:ln w="9525" algn="ctr">
            <a:solidFill>
              <a:schemeClr val="tx2"/>
            </a:solidFill>
            <a:round/>
            <a:headEnd/>
            <a:tailEnd/>
          </a:ln>
        </p:spPr>
        <p:txBody>
          <a:bodyPr wrap="none" lIns="0" tIns="0" rIns="0" bIns="0" anchor="ctr"/>
          <a:lstStyle/>
          <a:p>
            <a:r>
              <a:rPr lang="de-DE" sz="1200" b="1" dirty="0" smtClean="0">
                <a:solidFill>
                  <a:srgbClr val="FFFFFF"/>
                </a:solidFill>
              </a:rPr>
              <a:t> </a:t>
            </a:r>
            <a:r>
              <a:rPr lang="de-DE" sz="1400" b="1" dirty="0" smtClean="0">
                <a:solidFill>
                  <a:srgbClr val="FFFFFF"/>
                </a:solidFill>
              </a:rPr>
              <a:t>=</a:t>
            </a:r>
            <a:endParaRPr lang="de-DE" sz="1400" b="1" dirty="0">
              <a:solidFill>
                <a:srgbClr val="FFFFFF"/>
              </a:solidFill>
            </a:endParaRPr>
          </a:p>
        </p:txBody>
      </p:sp>
      <p:sp>
        <p:nvSpPr>
          <p:cNvPr id="103" name="TextBox 102"/>
          <p:cNvSpPr txBox="1"/>
          <p:nvPr/>
        </p:nvSpPr>
        <p:spPr>
          <a:xfrm>
            <a:off x="4114800" y="5719760"/>
            <a:ext cx="4572000" cy="369332"/>
          </a:xfrm>
          <a:prstGeom prst="rect">
            <a:avLst/>
          </a:prstGeom>
          <a:noFill/>
        </p:spPr>
        <p:txBody>
          <a:bodyPr wrap="square" rtlCol="0">
            <a:spAutoFit/>
          </a:bodyPr>
          <a:lstStyle/>
          <a:p>
            <a:pPr algn="r"/>
            <a:r>
              <a:rPr lang="en-US" sz="1800" b="1" i="1" dirty="0" smtClean="0">
                <a:latin typeface="+mn-lt"/>
              </a:rPr>
              <a:t>Improved Robustness and Performance</a:t>
            </a:r>
            <a:endParaRPr lang="en-US" sz="1800" b="1" i="1" dirty="0">
              <a:latin typeface="+mn-lt"/>
            </a:endParaRPr>
          </a:p>
        </p:txBody>
      </p:sp>
      <p:sp>
        <p:nvSpPr>
          <p:cNvPr id="104" name="Rectangle 13"/>
          <p:cNvSpPr>
            <a:spLocks noChangeArrowheads="1"/>
          </p:cNvSpPr>
          <p:nvPr>
            <p:custDataLst>
              <p:tags r:id="rId13"/>
            </p:custDataLst>
          </p:nvPr>
        </p:nvSpPr>
        <p:spPr bwMode="auto">
          <a:xfrm>
            <a:off x="4824977" y="3738560"/>
            <a:ext cx="1804423" cy="744397"/>
          </a:xfrm>
          <a:prstGeom prst="rect">
            <a:avLst/>
          </a:prstGeom>
          <a:solidFill>
            <a:schemeClr val="accent1"/>
          </a:solidFill>
          <a:ln w="9525" algn="ctr">
            <a:solidFill>
              <a:schemeClr val="bg2"/>
            </a:solidFill>
            <a:miter lim="800000"/>
            <a:headEnd type="none" w="lg" len="lg"/>
            <a:tailEnd type="none" w="lg" len="lg"/>
          </a:ln>
        </p:spPr>
        <p:txBody>
          <a:bodyPr wrap="none" tIns="91440" bIns="91440" anchor="ctr"/>
          <a:lstStyle/>
          <a:p>
            <a:pPr algn="ctr"/>
            <a:r>
              <a:rPr lang="en-US" sz="1400" b="1" i="0" dirty="0" smtClean="0">
                <a:solidFill>
                  <a:srgbClr val="000000"/>
                </a:solidFill>
              </a:rPr>
              <a:t>  </a:t>
            </a:r>
          </a:p>
          <a:p>
            <a:pPr algn="ctr"/>
            <a:r>
              <a:rPr lang="en-US" sz="1400" b="1" i="0" dirty="0" smtClean="0">
                <a:solidFill>
                  <a:srgbClr val="000000"/>
                </a:solidFill>
              </a:rPr>
              <a:t>95m </a:t>
            </a:r>
            <a:r>
              <a:rPr lang="en-US" sz="1400" b="1" dirty="0" smtClean="0">
                <a:solidFill>
                  <a:srgbClr val="000000"/>
                </a:solidFill>
              </a:rPr>
              <a:t>rotor diameter</a:t>
            </a:r>
            <a:endParaRPr lang="en-US" sz="1400" b="1" i="0" dirty="0" smtClean="0">
              <a:solidFill>
                <a:srgbClr val="000000"/>
              </a:solidFill>
            </a:endParaRPr>
          </a:p>
          <a:p>
            <a:pPr algn="ctr"/>
            <a:r>
              <a:rPr lang="en-US" sz="1400" b="1" i="0" dirty="0" smtClean="0">
                <a:solidFill>
                  <a:srgbClr val="000000"/>
                </a:solidFill>
              </a:rPr>
              <a:t>Wind class </a:t>
            </a:r>
            <a:r>
              <a:rPr lang="en-US" sz="1400" b="1" i="0" dirty="0" err="1" smtClean="0">
                <a:solidFill>
                  <a:srgbClr val="000000"/>
                </a:solidFill>
              </a:rPr>
              <a:t>IIa</a:t>
            </a:r>
            <a:endParaRPr lang="en-US" sz="1400" b="1" i="0" dirty="0" smtClean="0">
              <a:solidFill>
                <a:srgbClr val="000000"/>
              </a:solidFill>
            </a:endParaRPr>
          </a:p>
          <a:p>
            <a:pPr algn="ctr"/>
            <a:r>
              <a:rPr lang="en-US" sz="1400" b="1" dirty="0" smtClean="0">
                <a:solidFill>
                  <a:srgbClr val="000000"/>
                </a:solidFill>
              </a:rPr>
              <a:t>Optional hub heights</a:t>
            </a:r>
            <a:endParaRPr lang="en-US" sz="1400" b="1" i="0" dirty="0" smtClean="0">
              <a:solidFill>
                <a:srgbClr val="000000"/>
              </a:solidFill>
            </a:endParaRPr>
          </a:p>
          <a:p>
            <a:pPr algn="ctr"/>
            <a:endParaRPr lang="en-US" sz="1400" b="1" i="0" dirty="0">
              <a:solidFill>
                <a:srgbClr val="000000"/>
              </a:solidFill>
            </a:endParaRPr>
          </a:p>
        </p:txBody>
      </p:sp>
      <p:sp>
        <p:nvSpPr>
          <p:cNvPr id="105" name="Rectangle 11"/>
          <p:cNvSpPr>
            <a:spLocks noChangeArrowheads="1"/>
          </p:cNvSpPr>
          <p:nvPr>
            <p:custDataLst>
              <p:tags r:id="rId14"/>
            </p:custDataLst>
          </p:nvPr>
        </p:nvSpPr>
        <p:spPr bwMode="auto">
          <a:xfrm>
            <a:off x="7239000" y="4010598"/>
            <a:ext cx="1468590" cy="479229"/>
          </a:xfrm>
          <a:prstGeom prst="rect">
            <a:avLst/>
          </a:prstGeom>
          <a:solidFill>
            <a:schemeClr val="accent1"/>
          </a:solidFill>
          <a:ln w="9525" algn="ctr">
            <a:solidFill>
              <a:srgbClr val="79A2B3"/>
            </a:solidFill>
            <a:miter lim="800000"/>
            <a:headEnd type="none" w="lg" len="lg"/>
            <a:tailEnd type="none" w="lg" len="lg"/>
          </a:ln>
        </p:spPr>
        <p:txBody>
          <a:bodyPr wrap="none" tIns="91440" bIns="91440" anchor="ctr"/>
          <a:lstStyle/>
          <a:p>
            <a:pPr algn="ctr"/>
            <a:r>
              <a:rPr lang="en-US" sz="1400" b="1" i="0" dirty="0" smtClean="0">
                <a:solidFill>
                  <a:srgbClr val="000000"/>
                </a:solidFill>
              </a:rPr>
              <a:t>S95 DFIG</a:t>
            </a:r>
          </a:p>
          <a:p>
            <a:pPr algn="ctr"/>
            <a:r>
              <a:rPr lang="en-US" sz="1400" b="1" i="0" dirty="0" smtClean="0">
                <a:solidFill>
                  <a:srgbClr val="000000"/>
                </a:solidFill>
              </a:rPr>
              <a:t>(2.1 MW)</a:t>
            </a:r>
            <a:endParaRPr lang="en-US" sz="1400" b="1" i="0" dirty="0">
              <a:solidFill>
                <a:srgbClr val="000000"/>
              </a:solidFill>
            </a:endParaRPr>
          </a:p>
        </p:txBody>
      </p:sp>
      <p:sp>
        <p:nvSpPr>
          <p:cNvPr id="106" name="Oval 105"/>
          <p:cNvSpPr>
            <a:spLocks noChangeArrowheads="1"/>
          </p:cNvSpPr>
          <p:nvPr>
            <p:custDataLst>
              <p:tags r:id="rId15"/>
            </p:custDataLst>
          </p:nvPr>
        </p:nvSpPr>
        <p:spPr bwMode="gray">
          <a:xfrm>
            <a:off x="6753265" y="4135025"/>
            <a:ext cx="246888" cy="246888"/>
          </a:xfrm>
          <a:prstGeom prst="ellipse">
            <a:avLst/>
          </a:prstGeom>
          <a:solidFill>
            <a:srgbClr val="008080"/>
          </a:solidFill>
          <a:ln w="9525" algn="ctr">
            <a:solidFill>
              <a:schemeClr val="tx2"/>
            </a:solidFill>
            <a:round/>
            <a:headEnd/>
            <a:tailEnd/>
          </a:ln>
        </p:spPr>
        <p:txBody>
          <a:bodyPr wrap="none" lIns="0" tIns="0" rIns="0" bIns="0" anchor="ctr"/>
          <a:lstStyle/>
          <a:p>
            <a:r>
              <a:rPr lang="de-DE" sz="1200" b="1" dirty="0" smtClean="0">
                <a:solidFill>
                  <a:srgbClr val="FFFFFF"/>
                </a:solidFill>
              </a:rPr>
              <a:t> </a:t>
            </a:r>
            <a:r>
              <a:rPr lang="de-DE" sz="1400" b="1" dirty="0" smtClean="0">
                <a:solidFill>
                  <a:srgbClr val="FFFFFF"/>
                </a:solidFill>
              </a:rPr>
              <a:t>=</a:t>
            </a:r>
            <a:endParaRPr lang="de-DE" sz="1400" b="1" dirty="0">
              <a:solidFill>
                <a:srgbClr val="FFFFFF"/>
              </a:solidFill>
            </a:endParaRPr>
          </a:p>
        </p:txBody>
      </p:sp>
      <p:sp>
        <p:nvSpPr>
          <p:cNvPr id="107" name="Oval 44"/>
          <p:cNvSpPr>
            <a:spLocks noChangeArrowheads="1"/>
          </p:cNvSpPr>
          <p:nvPr>
            <p:custDataLst>
              <p:tags r:id="rId16"/>
            </p:custDataLst>
          </p:nvPr>
        </p:nvSpPr>
        <p:spPr bwMode="gray">
          <a:xfrm>
            <a:off x="4403655" y="4119560"/>
            <a:ext cx="246888" cy="246888"/>
          </a:xfrm>
          <a:prstGeom prst="ellipse">
            <a:avLst/>
          </a:prstGeom>
          <a:solidFill>
            <a:srgbClr val="008080"/>
          </a:solidFill>
          <a:ln w="9525" algn="ctr">
            <a:solidFill>
              <a:schemeClr val="tx2"/>
            </a:solidFill>
            <a:round/>
            <a:headEnd/>
            <a:tailEnd/>
          </a:ln>
        </p:spPr>
        <p:txBody>
          <a:bodyPr wrap="none" lIns="0" tIns="0" rIns="0" bIns="0" anchor="ctr"/>
          <a:lstStyle/>
          <a:p>
            <a:r>
              <a:rPr lang="de-DE" sz="1400" b="1" dirty="0" smtClean="0">
                <a:solidFill>
                  <a:srgbClr val="FFFFFF"/>
                </a:solidFill>
              </a:rPr>
              <a:t> +</a:t>
            </a:r>
            <a:endParaRPr lang="de-DE" sz="1400" b="1" dirty="0">
              <a:solidFill>
                <a:srgbClr val="FFFFFF"/>
              </a:solidFill>
            </a:endParaRPr>
          </a:p>
        </p:txBody>
      </p:sp>
      <p:sp>
        <p:nvSpPr>
          <p:cNvPr id="108" name="Oval 44"/>
          <p:cNvSpPr>
            <a:spLocks noChangeArrowheads="1"/>
          </p:cNvSpPr>
          <p:nvPr>
            <p:custDataLst>
              <p:tags r:id="rId17"/>
            </p:custDataLst>
          </p:nvPr>
        </p:nvSpPr>
        <p:spPr bwMode="gray">
          <a:xfrm>
            <a:off x="4421943" y="5156377"/>
            <a:ext cx="246888" cy="246888"/>
          </a:xfrm>
          <a:prstGeom prst="ellipse">
            <a:avLst/>
          </a:prstGeom>
          <a:solidFill>
            <a:srgbClr val="008080"/>
          </a:solidFill>
          <a:ln w="9525" algn="ctr">
            <a:solidFill>
              <a:schemeClr val="tx2"/>
            </a:solidFill>
            <a:round/>
            <a:headEnd/>
            <a:tailEnd/>
          </a:ln>
        </p:spPr>
        <p:txBody>
          <a:bodyPr wrap="none" lIns="0" tIns="0" rIns="0" bIns="0" anchor="ctr"/>
          <a:lstStyle/>
          <a:p>
            <a:r>
              <a:rPr lang="de-DE" sz="1400" b="1" dirty="0" smtClean="0">
                <a:solidFill>
                  <a:srgbClr val="FFFFFF"/>
                </a:solidFill>
              </a:rPr>
              <a:t> +</a:t>
            </a:r>
            <a:endParaRPr lang="de-DE" sz="1400" b="1" dirty="0">
              <a:solidFill>
                <a:srgbClr val="FFFFFF"/>
              </a:solidFill>
            </a:endParaRPr>
          </a:p>
        </p:txBody>
      </p:sp>
      <p:sp>
        <p:nvSpPr>
          <p:cNvPr id="109" name="TextBox 108"/>
          <p:cNvSpPr txBox="1"/>
          <p:nvPr/>
        </p:nvSpPr>
        <p:spPr>
          <a:xfrm>
            <a:off x="196468" y="2138361"/>
            <a:ext cx="1600200" cy="1005840"/>
          </a:xfrm>
          <a:prstGeom prst="rect">
            <a:avLst/>
          </a:prstGeom>
          <a:solidFill>
            <a:schemeClr val="accent1">
              <a:lumMod val="90000"/>
            </a:schemeClr>
          </a:solidFill>
          <a:effectLst>
            <a:outerShdw blurRad="50800" dist="38100" dir="2700000" algn="tl" rotWithShape="0">
              <a:prstClr val="black">
                <a:alpha val="40000"/>
              </a:prstClr>
            </a:outerShdw>
          </a:effectLst>
        </p:spPr>
        <p:txBody>
          <a:bodyPr wrap="square" rtlCol="0">
            <a:noAutofit/>
          </a:bodyPr>
          <a:lstStyle/>
          <a:p>
            <a:pPr marL="109538" lvl="1" indent="-109538">
              <a:spcBef>
                <a:spcPts val="0"/>
              </a:spcBef>
            </a:pPr>
            <a:r>
              <a:rPr lang="en-US" sz="1400" b="1" u="sng" dirty="0" smtClean="0"/>
              <a:t>Starting point: </a:t>
            </a:r>
          </a:p>
          <a:p>
            <a:pPr marL="109538" lvl="1" indent="-109538">
              <a:spcBef>
                <a:spcPts val="0"/>
              </a:spcBef>
            </a:pPr>
            <a:endParaRPr lang="en-US" sz="1400" b="1" u="sng" dirty="0" smtClean="0"/>
          </a:p>
          <a:p>
            <a:pPr marL="109538" lvl="1" indent="-109538">
              <a:spcBef>
                <a:spcPts val="0"/>
              </a:spcBef>
            </a:pPr>
            <a:r>
              <a:rPr lang="en-US" sz="1400" b="1" dirty="0" smtClean="0"/>
              <a:t>  </a:t>
            </a:r>
            <a:r>
              <a:rPr lang="en-US" sz="1200" b="1" dirty="0" smtClean="0"/>
              <a:t>Existing, reliable workhorse S88</a:t>
            </a:r>
          </a:p>
        </p:txBody>
      </p:sp>
      <p:sp>
        <p:nvSpPr>
          <p:cNvPr id="110" name="TextBox 109"/>
          <p:cNvSpPr txBox="1"/>
          <p:nvPr/>
        </p:nvSpPr>
        <p:spPr>
          <a:xfrm>
            <a:off x="2002152" y="2138360"/>
            <a:ext cx="2560320" cy="990600"/>
          </a:xfrm>
          <a:prstGeom prst="rect">
            <a:avLst/>
          </a:prstGeom>
          <a:solidFill>
            <a:schemeClr val="accent1">
              <a:lumMod val="90000"/>
            </a:schemeClr>
          </a:solidFill>
          <a:effectLst>
            <a:outerShdw blurRad="50800" dist="38100" dir="2700000" algn="tl" rotWithShape="0">
              <a:prstClr val="black">
                <a:alpha val="40000"/>
              </a:prstClr>
            </a:outerShdw>
          </a:effectLst>
        </p:spPr>
        <p:txBody>
          <a:bodyPr wrap="square" rtlCol="0">
            <a:noAutofit/>
          </a:bodyPr>
          <a:lstStyle/>
          <a:p>
            <a:pPr marL="109538" lvl="1" indent="-109538">
              <a:spcBef>
                <a:spcPts val="0"/>
              </a:spcBef>
              <a:buFont typeface="Arial" pitchFamily="34" charset="0"/>
              <a:buChar char="•"/>
            </a:pPr>
            <a:r>
              <a:rPr lang="en-US" sz="1200" b="1" dirty="0" smtClean="0"/>
              <a:t>Standardize as many components as possible by strengthening  critical points </a:t>
            </a:r>
          </a:p>
          <a:p>
            <a:pPr marL="109538" lvl="1" indent="-109538">
              <a:spcBef>
                <a:spcPts val="0"/>
              </a:spcBef>
              <a:buFont typeface="Arial" pitchFamily="34" charset="0"/>
              <a:buChar char="•"/>
            </a:pPr>
            <a:r>
              <a:rPr lang="en-US" sz="1200" b="1" dirty="0" smtClean="0"/>
              <a:t>Improve performance by moving to variable speed</a:t>
            </a:r>
          </a:p>
          <a:p>
            <a:pPr marL="109538" lvl="1" indent="-109538">
              <a:spcBef>
                <a:spcPts val="0"/>
              </a:spcBef>
              <a:buFont typeface="Arial" pitchFamily="34" charset="0"/>
              <a:buChar char="•"/>
            </a:pPr>
            <a:endParaRPr lang="en-US" sz="1200" b="1" dirty="0" smtClean="0"/>
          </a:p>
        </p:txBody>
      </p:sp>
      <p:sp>
        <p:nvSpPr>
          <p:cNvPr id="111" name="TextBox 110"/>
          <p:cNvSpPr txBox="1"/>
          <p:nvPr/>
        </p:nvSpPr>
        <p:spPr>
          <a:xfrm>
            <a:off x="4631341" y="2113297"/>
            <a:ext cx="1983771" cy="1005840"/>
          </a:xfrm>
          <a:prstGeom prst="rect">
            <a:avLst/>
          </a:prstGeom>
          <a:solidFill>
            <a:schemeClr val="accent1">
              <a:lumMod val="90000"/>
            </a:schemeClr>
          </a:solidFill>
          <a:effectLst>
            <a:outerShdw blurRad="50800" dist="38100" dir="2700000" algn="tl" rotWithShape="0">
              <a:prstClr val="black">
                <a:alpha val="40000"/>
              </a:prstClr>
            </a:outerShdw>
          </a:effectLst>
        </p:spPr>
        <p:txBody>
          <a:bodyPr wrap="square" rtlCol="0">
            <a:noAutofit/>
          </a:bodyPr>
          <a:lstStyle/>
          <a:p>
            <a:pPr marL="109538" lvl="1" indent="-109538">
              <a:spcBef>
                <a:spcPts val="0"/>
              </a:spcBef>
              <a:buFont typeface="Arial" pitchFamily="34" charset="0"/>
              <a:buChar char="•"/>
            </a:pPr>
            <a:r>
              <a:rPr lang="en-US" sz="1200" b="1" dirty="0" smtClean="0"/>
              <a:t>Improve performance by using larger rotors</a:t>
            </a:r>
          </a:p>
          <a:p>
            <a:pPr marL="109538" lvl="1" indent="-109538">
              <a:spcBef>
                <a:spcPts val="0"/>
              </a:spcBef>
              <a:buFont typeface="Arial" pitchFamily="34" charset="0"/>
              <a:buChar char="•"/>
            </a:pPr>
            <a:endParaRPr lang="en-US" sz="1200" b="1" dirty="0" smtClean="0"/>
          </a:p>
          <a:p>
            <a:pPr marL="109538" lvl="1" indent="-109538">
              <a:spcBef>
                <a:spcPts val="0"/>
              </a:spcBef>
              <a:buFont typeface="Arial" pitchFamily="34" charset="0"/>
              <a:buChar char="•"/>
            </a:pPr>
            <a:r>
              <a:rPr lang="en-US" sz="1200" b="1" dirty="0" smtClean="0"/>
              <a:t>Improve performance by using new airfoils</a:t>
            </a:r>
          </a:p>
        </p:txBody>
      </p:sp>
      <p:sp>
        <p:nvSpPr>
          <p:cNvPr id="112" name="TextBox 111"/>
          <p:cNvSpPr txBox="1"/>
          <p:nvPr/>
        </p:nvSpPr>
        <p:spPr>
          <a:xfrm>
            <a:off x="6781800" y="2109785"/>
            <a:ext cx="1983771" cy="1005840"/>
          </a:xfrm>
          <a:prstGeom prst="rect">
            <a:avLst/>
          </a:prstGeom>
          <a:solidFill>
            <a:schemeClr val="accent1">
              <a:lumMod val="90000"/>
            </a:schemeClr>
          </a:solidFill>
          <a:effectLst>
            <a:outerShdw blurRad="50800" dist="38100" dir="2700000" algn="tl" rotWithShape="0">
              <a:prstClr val="black">
                <a:alpha val="40000"/>
              </a:prstClr>
            </a:outerShdw>
          </a:effectLst>
        </p:spPr>
        <p:txBody>
          <a:bodyPr wrap="square" rtlCol="0">
            <a:noAutofit/>
          </a:bodyPr>
          <a:lstStyle/>
          <a:p>
            <a:pPr marL="109538" lvl="1" indent="-109538">
              <a:spcBef>
                <a:spcPts val="0"/>
              </a:spcBef>
            </a:pPr>
            <a:r>
              <a:rPr lang="en-US" sz="1400" b="1" u="sng" dirty="0" smtClean="0"/>
              <a:t>Result:</a:t>
            </a:r>
            <a:r>
              <a:rPr lang="en-US" sz="1400" b="1" dirty="0" smtClean="0"/>
              <a:t> </a:t>
            </a:r>
          </a:p>
          <a:p>
            <a:pPr marL="120650" lvl="1">
              <a:spcBef>
                <a:spcPts val="0"/>
              </a:spcBef>
            </a:pPr>
            <a:r>
              <a:rPr lang="en-US" sz="1200" b="1" dirty="0" smtClean="0"/>
              <a:t>Stronger performance and improved reliability</a:t>
            </a:r>
          </a:p>
        </p:txBody>
      </p:sp>
      <p:sp>
        <p:nvSpPr>
          <p:cNvPr id="113" name="Rectangle 13"/>
          <p:cNvSpPr>
            <a:spLocks noChangeArrowheads="1"/>
          </p:cNvSpPr>
          <p:nvPr>
            <p:custDataLst>
              <p:tags r:id="rId18"/>
            </p:custDataLst>
          </p:nvPr>
        </p:nvSpPr>
        <p:spPr bwMode="auto">
          <a:xfrm>
            <a:off x="4823792" y="4881560"/>
            <a:ext cx="1804423" cy="744397"/>
          </a:xfrm>
          <a:prstGeom prst="rect">
            <a:avLst/>
          </a:prstGeom>
          <a:solidFill>
            <a:schemeClr val="accent1"/>
          </a:solidFill>
          <a:ln w="9525" algn="ctr">
            <a:solidFill>
              <a:schemeClr val="bg2"/>
            </a:solidFill>
            <a:miter lim="800000"/>
            <a:headEnd type="none" w="lg" len="lg"/>
            <a:tailEnd type="none" w="lg" len="lg"/>
          </a:ln>
        </p:spPr>
        <p:txBody>
          <a:bodyPr wrap="none" tIns="91440" bIns="91440" anchor="ctr"/>
          <a:lstStyle/>
          <a:p>
            <a:pPr algn="ctr"/>
            <a:r>
              <a:rPr lang="en-US" sz="1400" b="1" i="0" dirty="0" smtClean="0">
                <a:solidFill>
                  <a:srgbClr val="000000"/>
                </a:solidFill>
              </a:rPr>
              <a:t>  </a:t>
            </a:r>
          </a:p>
          <a:p>
            <a:pPr algn="ctr"/>
            <a:r>
              <a:rPr lang="en-US" sz="1400" b="1" i="0" dirty="0" smtClean="0">
                <a:solidFill>
                  <a:srgbClr val="000000"/>
                </a:solidFill>
              </a:rPr>
              <a:t>97m </a:t>
            </a:r>
            <a:r>
              <a:rPr lang="en-US" sz="1400" b="1" dirty="0" smtClean="0">
                <a:solidFill>
                  <a:srgbClr val="000000"/>
                </a:solidFill>
              </a:rPr>
              <a:t>rotor diameter</a:t>
            </a:r>
            <a:endParaRPr lang="en-US" sz="1400" b="1" i="0" dirty="0" smtClean="0">
              <a:solidFill>
                <a:srgbClr val="000000"/>
              </a:solidFill>
            </a:endParaRPr>
          </a:p>
          <a:p>
            <a:pPr algn="ctr"/>
            <a:r>
              <a:rPr lang="en-US" sz="1400" b="1" i="0" dirty="0" smtClean="0">
                <a:solidFill>
                  <a:srgbClr val="000000"/>
                </a:solidFill>
              </a:rPr>
              <a:t>Wind Class </a:t>
            </a:r>
            <a:r>
              <a:rPr lang="en-US" sz="1400" b="1" i="0" dirty="0" err="1" smtClean="0">
                <a:solidFill>
                  <a:srgbClr val="000000"/>
                </a:solidFill>
              </a:rPr>
              <a:t>IIIa</a:t>
            </a:r>
            <a:endParaRPr lang="en-US" sz="1400" b="1" i="0" dirty="0" smtClean="0">
              <a:solidFill>
                <a:srgbClr val="000000"/>
              </a:solidFill>
            </a:endParaRPr>
          </a:p>
          <a:p>
            <a:pPr algn="ctr"/>
            <a:r>
              <a:rPr lang="en-US" sz="1400" b="1" dirty="0" smtClean="0">
                <a:solidFill>
                  <a:srgbClr val="000000"/>
                </a:solidFill>
              </a:rPr>
              <a:t>Optional hub heights</a:t>
            </a:r>
            <a:endParaRPr lang="en-US" sz="1400" b="1" i="0" dirty="0" smtClean="0">
              <a:solidFill>
                <a:srgbClr val="000000"/>
              </a:solidFill>
            </a:endParaRPr>
          </a:p>
          <a:p>
            <a:pPr algn="ctr"/>
            <a:endParaRPr lang="en-US" sz="1400" b="1" i="0" dirty="0">
              <a:solidFill>
                <a:srgbClr val="000000"/>
              </a:solidFill>
            </a:endParaRPr>
          </a:p>
        </p:txBody>
      </p:sp>
      <p:sp>
        <p:nvSpPr>
          <p:cNvPr id="114" name="Notched Right Arrow 113"/>
          <p:cNvSpPr/>
          <p:nvPr/>
        </p:nvSpPr>
        <p:spPr>
          <a:xfrm>
            <a:off x="1666880" y="1604960"/>
            <a:ext cx="1524000" cy="304800"/>
          </a:xfrm>
          <a:prstGeom prst="notchedRightArrow">
            <a:avLst/>
          </a:prstGeom>
          <a:solidFill>
            <a:srgbClr val="99CC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Notched Right Arrow 114"/>
          <p:cNvSpPr/>
          <p:nvPr/>
        </p:nvSpPr>
        <p:spPr>
          <a:xfrm>
            <a:off x="5410200" y="1604960"/>
            <a:ext cx="1524000" cy="304800"/>
          </a:xfrm>
          <a:prstGeom prst="notchedRightArrow">
            <a:avLst/>
          </a:prstGeom>
          <a:solidFill>
            <a:srgbClr val="99CC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p:cNvSpPr txBox="1"/>
          <p:nvPr/>
        </p:nvSpPr>
        <p:spPr>
          <a:xfrm>
            <a:off x="457200" y="1396425"/>
            <a:ext cx="1143000" cy="584775"/>
          </a:xfrm>
          <a:prstGeom prst="rect">
            <a:avLst/>
          </a:prstGeom>
          <a:noFill/>
        </p:spPr>
        <p:txBody>
          <a:bodyPr wrap="square" rtlCol="0">
            <a:spAutoFit/>
          </a:bodyPr>
          <a:lstStyle/>
          <a:p>
            <a:pPr algn="ctr"/>
            <a:r>
              <a:rPr lang="en-US" sz="1600" b="1" dirty="0" smtClean="0"/>
              <a:t>Current</a:t>
            </a:r>
          </a:p>
          <a:p>
            <a:pPr algn="ctr"/>
            <a:r>
              <a:rPr lang="en-US" sz="1600" b="1" dirty="0" smtClean="0"/>
              <a:t>Product</a:t>
            </a:r>
            <a:endParaRPr lang="en-US" sz="1600" b="1" dirty="0"/>
          </a:p>
        </p:txBody>
      </p:sp>
      <p:sp>
        <p:nvSpPr>
          <p:cNvPr id="117" name="TextBox 116"/>
          <p:cNvSpPr txBox="1"/>
          <p:nvPr/>
        </p:nvSpPr>
        <p:spPr>
          <a:xfrm>
            <a:off x="3352800" y="1566446"/>
            <a:ext cx="1752600" cy="338554"/>
          </a:xfrm>
          <a:prstGeom prst="rect">
            <a:avLst/>
          </a:prstGeom>
          <a:noFill/>
        </p:spPr>
        <p:txBody>
          <a:bodyPr wrap="square" rtlCol="0">
            <a:spAutoFit/>
          </a:bodyPr>
          <a:lstStyle/>
          <a:p>
            <a:r>
              <a:rPr lang="en-US" sz="1600" b="1" dirty="0" smtClean="0"/>
              <a:t>Enhancements</a:t>
            </a:r>
            <a:endParaRPr lang="en-US" sz="1600" b="1" dirty="0"/>
          </a:p>
        </p:txBody>
      </p:sp>
      <p:sp>
        <p:nvSpPr>
          <p:cNvPr id="118" name="TextBox 117"/>
          <p:cNvSpPr txBox="1"/>
          <p:nvPr/>
        </p:nvSpPr>
        <p:spPr>
          <a:xfrm>
            <a:off x="7239000" y="1393372"/>
            <a:ext cx="1143000" cy="584775"/>
          </a:xfrm>
          <a:prstGeom prst="rect">
            <a:avLst/>
          </a:prstGeom>
          <a:noFill/>
        </p:spPr>
        <p:txBody>
          <a:bodyPr wrap="square" rtlCol="0">
            <a:spAutoFit/>
          </a:bodyPr>
          <a:lstStyle/>
          <a:p>
            <a:pPr algn="ctr"/>
            <a:r>
              <a:rPr lang="en-US" sz="1600" b="1" dirty="0" smtClean="0"/>
              <a:t>New S9X</a:t>
            </a:r>
          </a:p>
          <a:p>
            <a:pPr algn="ctr"/>
            <a:r>
              <a:rPr lang="en-US" sz="1600" b="1" dirty="0" smtClean="0"/>
              <a:t>Platform</a:t>
            </a:r>
            <a:endParaRPr lang="en-US" sz="1600" b="1" dirty="0"/>
          </a:p>
        </p:txBody>
      </p:sp>
    </p:spTree>
  </p:cSld>
  <p:clrMapOvr>
    <a:masterClrMapping/>
  </p:clrMapOvr>
  <p:transition advTm="300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10" descr="LM_drawing_from_their_website2.jpg"/>
          <p:cNvPicPr>
            <a:picLocks noChangeAspect="1"/>
          </p:cNvPicPr>
          <p:nvPr/>
        </p:nvPicPr>
        <p:blipFill>
          <a:blip r:embed="rId2" cstate="email"/>
          <a:srcRect/>
          <a:stretch>
            <a:fillRect/>
          </a:stretch>
        </p:blipFill>
        <p:spPr bwMode="auto">
          <a:xfrm rot="484345">
            <a:off x="998722" y="4101182"/>
            <a:ext cx="6992269" cy="1664521"/>
          </a:xfrm>
          <a:prstGeom prst="rect">
            <a:avLst/>
          </a:prstGeom>
          <a:noFill/>
          <a:ln w="9525">
            <a:noFill/>
            <a:miter lim="800000"/>
            <a:headEnd/>
            <a:tailEnd/>
          </a:ln>
        </p:spPr>
      </p:pic>
      <p:pic>
        <p:nvPicPr>
          <p:cNvPr id="32" name="Picture 10"/>
          <p:cNvPicPr>
            <a:picLocks noChangeAspect="1" noChangeArrowheads="1"/>
          </p:cNvPicPr>
          <p:nvPr/>
        </p:nvPicPr>
        <p:blipFill>
          <a:blip r:embed="rId3" cstate="email"/>
          <a:srcRect b="30426"/>
          <a:stretch>
            <a:fillRect/>
          </a:stretch>
        </p:blipFill>
        <p:spPr bwMode="auto">
          <a:xfrm>
            <a:off x="430304" y="2450289"/>
            <a:ext cx="7835552" cy="1676400"/>
          </a:xfrm>
          <a:prstGeom prst="rect">
            <a:avLst/>
          </a:prstGeom>
          <a:noFill/>
          <a:ln w="9525">
            <a:noFill/>
            <a:miter lim="800000"/>
            <a:headEnd/>
            <a:tailEnd/>
          </a:ln>
        </p:spPr>
      </p:pic>
      <p:sp>
        <p:nvSpPr>
          <p:cNvPr id="83" name="Title 82"/>
          <p:cNvSpPr>
            <a:spLocks noGrp="1"/>
          </p:cNvSpPr>
          <p:nvPr>
            <p:ph type="title"/>
          </p:nvPr>
        </p:nvSpPr>
        <p:spPr/>
        <p:txBody>
          <a:bodyPr/>
          <a:lstStyle/>
          <a:p>
            <a:r>
              <a:rPr lang="en-US" dirty="0" smtClean="0"/>
              <a:t>Optimized new blade profiles</a:t>
            </a:r>
            <a:endParaRPr lang="en-US" dirty="0"/>
          </a:p>
        </p:txBody>
      </p:sp>
      <p:sp>
        <p:nvSpPr>
          <p:cNvPr id="31" name="TextBox 18"/>
          <p:cNvSpPr txBox="1">
            <a:spLocks noChangeArrowheads="1"/>
          </p:cNvSpPr>
          <p:nvPr/>
        </p:nvSpPr>
        <p:spPr bwMode="auto">
          <a:xfrm>
            <a:off x="381000" y="1340224"/>
            <a:ext cx="8153400" cy="1200150"/>
          </a:xfrm>
          <a:prstGeom prst="rect">
            <a:avLst/>
          </a:prstGeom>
          <a:noFill/>
          <a:ln w="9525">
            <a:noFill/>
            <a:miter lim="800000"/>
            <a:headEnd/>
            <a:tailEnd/>
          </a:ln>
        </p:spPr>
        <p:txBody>
          <a:bodyPr>
            <a:spAutoFit/>
          </a:bodyPr>
          <a:lstStyle/>
          <a:p>
            <a:r>
              <a:rPr lang="en-US" sz="1800" dirty="0"/>
              <a:t>To optimize wind capture in two different classes </a:t>
            </a:r>
            <a:r>
              <a:rPr lang="en-US" sz="1800" dirty="0" err="1"/>
              <a:t>Suzlon</a:t>
            </a:r>
            <a:r>
              <a:rPr lang="en-US" sz="1800" dirty="0"/>
              <a:t> has deliberately pursued two different blade designs for the S95 and S97. We’ve used the best knowledge available to provide the most ideal profiles for your wind class through </a:t>
            </a:r>
            <a:r>
              <a:rPr lang="en-US" sz="1800" b="1" dirty="0"/>
              <a:t>efficient, parallel design from </a:t>
            </a:r>
            <a:r>
              <a:rPr lang="en-US" sz="1800" b="1" dirty="0" err="1"/>
              <a:t>Suzlon</a:t>
            </a:r>
            <a:r>
              <a:rPr lang="en-US" sz="1800" b="1" dirty="0"/>
              <a:t> and LM Wind Power.</a:t>
            </a:r>
          </a:p>
        </p:txBody>
      </p:sp>
      <p:sp>
        <p:nvSpPr>
          <p:cNvPr id="35" name="TextBox 34"/>
          <p:cNvSpPr txBox="1"/>
          <p:nvPr/>
        </p:nvSpPr>
        <p:spPr>
          <a:xfrm>
            <a:off x="609600" y="3669489"/>
            <a:ext cx="2438400" cy="307975"/>
          </a:xfrm>
          <a:prstGeom prst="rect">
            <a:avLst/>
          </a:prstGeom>
          <a:solidFill>
            <a:schemeClr val="bg1"/>
          </a:solidFill>
          <a:ln>
            <a:solidFill>
              <a:schemeClr val="bg1">
                <a:lumMod val="75000"/>
              </a:schemeClr>
            </a:solidFill>
          </a:ln>
        </p:spPr>
        <p:txBody>
          <a:bodyPr>
            <a:spAutoFit/>
          </a:bodyPr>
          <a:lstStyle/>
          <a:p>
            <a:pPr algn="ctr">
              <a:defRPr/>
            </a:pPr>
            <a:r>
              <a:rPr lang="en-US" sz="1400" b="1" dirty="0"/>
              <a:t>S95</a:t>
            </a:r>
            <a:r>
              <a:rPr lang="en-US" sz="1400" b="1" dirty="0">
                <a:solidFill>
                  <a:srgbClr val="99CC00"/>
                </a:solidFill>
              </a:rPr>
              <a:t> blade – </a:t>
            </a:r>
            <a:r>
              <a:rPr lang="en-GB" sz="1400" b="1" dirty="0" err="1">
                <a:solidFill>
                  <a:srgbClr val="99CC00"/>
                </a:solidFill>
              </a:rPr>
              <a:t>Risø</a:t>
            </a:r>
            <a:r>
              <a:rPr lang="en-US" sz="1400" b="1" dirty="0">
                <a:solidFill>
                  <a:srgbClr val="99CC00"/>
                </a:solidFill>
              </a:rPr>
              <a:t> design</a:t>
            </a:r>
          </a:p>
        </p:txBody>
      </p:sp>
      <p:sp>
        <p:nvSpPr>
          <p:cNvPr id="36" name="TextBox 35"/>
          <p:cNvSpPr txBox="1"/>
          <p:nvPr/>
        </p:nvSpPr>
        <p:spPr>
          <a:xfrm>
            <a:off x="609600" y="5422089"/>
            <a:ext cx="2438400" cy="307975"/>
          </a:xfrm>
          <a:prstGeom prst="rect">
            <a:avLst/>
          </a:prstGeom>
          <a:solidFill>
            <a:schemeClr val="bg1">
              <a:lumMod val="85000"/>
            </a:schemeClr>
          </a:solidFill>
          <a:ln>
            <a:solidFill>
              <a:schemeClr val="bg1">
                <a:lumMod val="75000"/>
              </a:schemeClr>
            </a:solidFill>
          </a:ln>
        </p:spPr>
        <p:txBody>
          <a:bodyPr>
            <a:spAutoFit/>
          </a:bodyPr>
          <a:lstStyle/>
          <a:p>
            <a:pPr algn="ctr">
              <a:defRPr/>
            </a:pPr>
            <a:r>
              <a:rPr lang="en-US" sz="1400" b="1" dirty="0"/>
              <a:t>S97</a:t>
            </a:r>
            <a:r>
              <a:rPr lang="en-US" sz="1400" b="1" dirty="0">
                <a:solidFill>
                  <a:srgbClr val="99CC00"/>
                </a:solidFill>
              </a:rPr>
              <a:t> </a:t>
            </a:r>
            <a:r>
              <a:rPr lang="en-US" sz="1400" b="1" dirty="0">
                <a:solidFill>
                  <a:srgbClr val="009900"/>
                </a:solidFill>
              </a:rPr>
              <a:t>blade – LM design</a:t>
            </a:r>
          </a:p>
        </p:txBody>
      </p:sp>
    </p:spTree>
  </p:cSld>
  <p:clrMapOvr>
    <a:masterClrMapping/>
  </p:clrMapOvr>
  <p:transition advTm="300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itle 82"/>
          <p:cNvSpPr>
            <a:spLocks noGrp="1"/>
          </p:cNvSpPr>
          <p:nvPr>
            <p:ph type="title"/>
          </p:nvPr>
        </p:nvSpPr>
        <p:spPr/>
        <p:txBody>
          <a:bodyPr/>
          <a:lstStyle/>
          <a:p>
            <a:r>
              <a:rPr lang="en-US" dirty="0" smtClean="0"/>
              <a:t>Higher hub height options</a:t>
            </a:r>
            <a:endParaRPr lang="en-US" dirty="0"/>
          </a:p>
        </p:txBody>
      </p:sp>
      <p:sp>
        <p:nvSpPr>
          <p:cNvPr id="8" name="Rectangle 4"/>
          <p:cNvSpPr>
            <a:spLocks noChangeArrowheads="1"/>
          </p:cNvSpPr>
          <p:nvPr/>
        </p:nvSpPr>
        <p:spPr bwMode="auto">
          <a:xfrm>
            <a:off x="4495800" y="1874838"/>
            <a:ext cx="4572000" cy="4525962"/>
          </a:xfrm>
          <a:prstGeom prst="rect">
            <a:avLst/>
          </a:prstGeom>
          <a:noFill/>
          <a:ln w="9525">
            <a:noFill/>
            <a:miter lim="800000"/>
            <a:headEnd/>
            <a:tailEnd/>
          </a:ln>
        </p:spPr>
        <p:txBody>
          <a:bodyPr/>
          <a:lstStyle/>
          <a:p>
            <a:pPr marL="381000" indent="-381000">
              <a:lnSpc>
                <a:spcPct val="90000"/>
              </a:lnSpc>
              <a:tabLst>
                <a:tab pos="342900" algn="l"/>
              </a:tabLst>
            </a:pPr>
            <a:endParaRPr lang="en-US" sz="1700"/>
          </a:p>
        </p:txBody>
      </p:sp>
      <p:sp>
        <p:nvSpPr>
          <p:cNvPr id="9" name="TextBox 10"/>
          <p:cNvSpPr txBox="1">
            <a:spLocks noChangeArrowheads="1"/>
          </p:cNvSpPr>
          <p:nvPr/>
        </p:nvSpPr>
        <p:spPr bwMode="auto">
          <a:xfrm>
            <a:off x="304800" y="1295400"/>
            <a:ext cx="6705600" cy="1092607"/>
          </a:xfrm>
          <a:prstGeom prst="rect">
            <a:avLst/>
          </a:prstGeom>
          <a:noFill/>
          <a:ln w="9525">
            <a:noFill/>
            <a:miter lim="800000"/>
            <a:headEnd/>
            <a:tailEnd/>
          </a:ln>
        </p:spPr>
        <p:txBody>
          <a:bodyPr wrap="square">
            <a:spAutoFit/>
          </a:bodyPr>
          <a:lstStyle/>
          <a:p>
            <a:pPr marL="173038" indent="-173038">
              <a:spcAft>
                <a:spcPts val="600"/>
              </a:spcAft>
              <a:buFont typeface="Arial" pitchFamily="34" charset="0"/>
              <a:buChar char="•"/>
            </a:pPr>
            <a:r>
              <a:rPr lang="en-US" dirty="0"/>
              <a:t>Variable tower heights offer </a:t>
            </a:r>
            <a:r>
              <a:rPr lang="en-US" dirty="0">
                <a:solidFill>
                  <a:srgbClr val="99CC00"/>
                </a:solidFill>
              </a:rPr>
              <a:t>low-cost optimization </a:t>
            </a:r>
            <a:r>
              <a:rPr lang="en-US" dirty="0"/>
              <a:t>of power generation at low to medium wind </a:t>
            </a:r>
            <a:r>
              <a:rPr lang="en-US" dirty="0" smtClean="0"/>
              <a:t>speed</a:t>
            </a:r>
          </a:p>
          <a:p>
            <a:pPr marL="173038" indent="-173038">
              <a:spcAft>
                <a:spcPts val="600"/>
              </a:spcAft>
              <a:buFont typeface="Arial" pitchFamily="34" charset="0"/>
              <a:buChar char="•"/>
            </a:pPr>
            <a:r>
              <a:rPr lang="en-US" dirty="0" smtClean="0"/>
              <a:t>Towers at </a:t>
            </a:r>
            <a:r>
              <a:rPr lang="en-US" b="1" dirty="0" smtClean="0">
                <a:solidFill>
                  <a:srgbClr val="99CC00"/>
                </a:solidFill>
              </a:rPr>
              <a:t>15% less weight</a:t>
            </a:r>
            <a:endParaRPr lang="en-US" dirty="0"/>
          </a:p>
        </p:txBody>
      </p:sp>
      <p:graphicFrame>
        <p:nvGraphicFramePr>
          <p:cNvPr id="10" name="Table 9"/>
          <p:cNvGraphicFramePr>
            <a:graphicFrameLocks noGrp="1"/>
          </p:cNvGraphicFramePr>
          <p:nvPr/>
        </p:nvGraphicFramePr>
        <p:xfrm>
          <a:off x="533400" y="3942400"/>
          <a:ext cx="3429000" cy="1310640"/>
        </p:xfrm>
        <a:graphic>
          <a:graphicData uri="http://schemas.openxmlformats.org/drawingml/2006/table">
            <a:tbl>
              <a:tblPr firstRow="1" bandRow="1">
                <a:tableStyleId>{5C22544A-7EE6-4342-B048-85BDC9FD1C3A}</a:tableStyleId>
              </a:tblPr>
              <a:tblGrid>
                <a:gridCol w="1143000"/>
                <a:gridCol w="1143000"/>
                <a:gridCol w="1143000"/>
              </a:tblGrid>
              <a:tr h="370840">
                <a:tc>
                  <a:txBody>
                    <a:bodyPr/>
                    <a:lstStyle/>
                    <a:p>
                      <a:pPr algn="ctr"/>
                      <a:r>
                        <a:rPr lang="en-US" sz="2000" dirty="0" smtClean="0"/>
                        <a:t>S97</a:t>
                      </a:r>
                      <a:endParaRPr lang="en-US" sz="2000" dirty="0"/>
                    </a:p>
                  </a:txBody>
                  <a:tcPr>
                    <a:solidFill>
                      <a:srgbClr val="99CC00"/>
                    </a:solidFill>
                  </a:tcPr>
                </a:tc>
                <a:tc>
                  <a:txBody>
                    <a:bodyPr/>
                    <a:lstStyle/>
                    <a:p>
                      <a:pPr algn="ctr"/>
                      <a:r>
                        <a:rPr lang="en-US" sz="2000" dirty="0" smtClean="0"/>
                        <a:t>S95</a:t>
                      </a:r>
                      <a:endParaRPr lang="en-US" sz="2000" dirty="0"/>
                    </a:p>
                  </a:txBody>
                  <a:tcPr>
                    <a:solidFill>
                      <a:srgbClr val="99CC00"/>
                    </a:solidFill>
                  </a:tcPr>
                </a:tc>
                <a:tc>
                  <a:txBody>
                    <a:bodyPr/>
                    <a:lstStyle/>
                    <a:p>
                      <a:pPr algn="ctr"/>
                      <a:r>
                        <a:rPr lang="en-US" sz="2000" dirty="0" smtClean="0">
                          <a:solidFill>
                            <a:schemeClr val="bg1">
                              <a:lumMod val="50000"/>
                            </a:schemeClr>
                          </a:solidFill>
                        </a:rPr>
                        <a:t>S88</a:t>
                      </a:r>
                      <a:endParaRPr lang="en-US" sz="2000" dirty="0">
                        <a:solidFill>
                          <a:schemeClr val="bg1">
                            <a:lumMod val="50000"/>
                          </a:schemeClr>
                        </a:solidFill>
                      </a:endParaRPr>
                    </a:p>
                  </a:txBody>
                  <a:tcPr>
                    <a:solidFill>
                      <a:srgbClr val="99CC00"/>
                    </a:solidFill>
                  </a:tcPr>
                </a:tc>
              </a:tr>
              <a:tr h="370840">
                <a:tc>
                  <a:txBody>
                    <a:bodyPr/>
                    <a:lstStyle/>
                    <a:p>
                      <a:r>
                        <a:rPr lang="en-US" b="1" dirty="0" smtClean="0"/>
                        <a:t>80m</a:t>
                      </a:r>
                    </a:p>
                    <a:p>
                      <a:r>
                        <a:rPr lang="en-US" b="1" baseline="0" dirty="0" smtClean="0"/>
                        <a:t>90m 100m</a:t>
                      </a:r>
                      <a:endParaRPr lang="en-US" b="1" dirty="0"/>
                    </a:p>
                  </a:txBody>
                  <a:tcPr>
                    <a:solidFill>
                      <a:srgbClr val="99CC00">
                        <a:alpha val="23000"/>
                      </a:srgbClr>
                    </a:solidFill>
                  </a:tcPr>
                </a:tc>
                <a:tc>
                  <a:txBody>
                    <a:bodyPr/>
                    <a:lstStyle/>
                    <a:p>
                      <a:r>
                        <a:rPr lang="en-US" b="1" dirty="0" smtClean="0"/>
                        <a:t>80m</a:t>
                      </a:r>
                    </a:p>
                    <a:p>
                      <a:r>
                        <a:rPr lang="en-US" b="1" dirty="0" smtClean="0"/>
                        <a:t>90m</a:t>
                      </a:r>
                    </a:p>
                    <a:p>
                      <a:r>
                        <a:rPr lang="en-US" b="1" dirty="0" smtClean="0"/>
                        <a:t>100m</a:t>
                      </a:r>
                      <a:endParaRPr lang="en-US" b="1" dirty="0"/>
                    </a:p>
                  </a:txBody>
                  <a:tcPr>
                    <a:solidFill>
                      <a:srgbClr val="99CC00">
                        <a:alpha val="23000"/>
                      </a:srgbClr>
                    </a:solidFill>
                  </a:tcPr>
                </a:tc>
                <a:tc>
                  <a:txBody>
                    <a:bodyPr/>
                    <a:lstStyle/>
                    <a:p>
                      <a:pPr algn="ctr"/>
                      <a:r>
                        <a:rPr lang="en-US" dirty="0" smtClean="0">
                          <a:solidFill>
                            <a:schemeClr val="bg1">
                              <a:lumMod val="50000"/>
                            </a:schemeClr>
                          </a:solidFill>
                        </a:rPr>
                        <a:t>80m</a:t>
                      </a:r>
                    </a:p>
                    <a:p>
                      <a:endParaRPr lang="en-US" dirty="0"/>
                    </a:p>
                  </a:txBody>
                  <a:tcPr>
                    <a:solidFill>
                      <a:srgbClr val="99CC00">
                        <a:alpha val="23000"/>
                      </a:srgbClr>
                    </a:solidFill>
                  </a:tcPr>
                </a:tc>
              </a:tr>
            </a:tbl>
          </a:graphicData>
        </a:graphic>
      </p:graphicFrame>
      <p:sp>
        <p:nvSpPr>
          <p:cNvPr id="11" name="TextBox 12"/>
          <p:cNvSpPr txBox="1">
            <a:spLocks noChangeArrowheads="1"/>
          </p:cNvSpPr>
          <p:nvPr/>
        </p:nvSpPr>
        <p:spPr bwMode="auto">
          <a:xfrm>
            <a:off x="457200" y="2895600"/>
            <a:ext cx="3200400" cy="708025"/>
          </a:xfrm>
          <a:prstGeom prst="rect">
            <a:avLst/>
          </a:prstGeom>
          <a:noFill/>
          <a:ln w="9525">
            <a:noFill/>
            <a:miter lim="800000"/>
            <a:headEnd/>
            <a:tailEnd/>
          </a:ln>
        </p:spPr>
        <p:txBody>
          <a:bodyPr>
            <a:spAutoFit/>
          </a:bodyPr>
          <a:lstStyle/>
          <a:p>
            <a:r>
              <a:rPr lang="en-US" b="1" dirty="0"/>
              <a:t>Tower heights for </a:t>
            </a:r>
          </a:p>
          <a:p>
            <a:r>
              <a:rPr lang="en-US" b="1" dirty="0"/>
              <a:t>North American market</a:t>
            </a:r>
          </a:p>
        </p:txBody>
      </p:sp>
      <p:grpSp>
        <p:nvGrpSpPr>
          <p:cNvPr id="12" name="Group 44"/>
          <p:cNvGrpSpPr>
            <a:grpSpLocks/>
          </p:cNvGrpSpPr>
          <p:nvPr/>
        </p:nvGrpSpPr>
        <p:grpSpPr bwMode="auto">
          <a:xfrm>
            <a:off x="4859570" y="4208585"/>
            <a:ext cx="353284" cy="2039815"/>
            <a:chOff x="5789612" y="3352800"/>
            <a:chExt cx="534988" cy="3124200"/>
          </a:xfrm>
        </p:grpSpPr>
        <p:sp>
          <p:nvSpPr>
            <p:cNvPr id="13" name="Rectangle 26"/>
            <p:cNvSpPr>
              <a:spLocks noChangeArrowheads="1"/>
            </p:cNvSpPr>
            <p:nvPr/>
          </p:nvSpPr>
          <p:spPr bwMode="auto">
            <a:xfrm>
              <a:off x="5791200" y="3352800"/>
              <a:ext cx="533400" cy="2286000"/>
            </a:xfrm>
            <a:prstGeom prst="rect">
              <a:avLst/>
            </a:prstGeom>
            <a:solidFill>
              <a:srgbClr val="5F5F5F"/>
            </a:solidFill>
            <a:ln w="9525" algn="ctr">
              <a:noFill/>
              <a:miter lim="800000"/>
              <a:headEnd/>
              <a:tailEnd/>
            </a:ln>
          </p:spPr>
          <p:txBody>
            <a:bodyPr/>
            <a:lstStyle/>
            <a:p>
              <a:endParaRPr lang="en-US"/>
            </a:p>
          </p:txBody>
        </p:sp>
        <p:sp>
          <p:nvSpPr>
            <p:cNvPr id="14" name="Rectangle 28"/>
            <p:cNvSpPr>
              <a:spLocks noChangeArrowheads="1"/>
            </p:cNvSpPr>
            <p:nvPr/>
          </p:nvSpPr>
          <p:spPr bwMode="auto">
            <a:xfrm>
              <a:off x="5789612" y="5576888"/>
              <a:ext cx="533400" cy="900112"/>
            </a:xfrm>
            <a:prstGeom prst="rect">
              <a:avLst/>
            </a:prstGeom>
            <a:solidFill>
              <a:srgbClr val="5F5F5F"/>
            </a:solidFill>
            <a:ln w="9525" algn="ctr">
              <a:noFill/>
              <a:miter lim="800000"/>
              <a:headEnd/>
              <a:tailEnd/>
            </a:ln>
          </p:spPr>
          <p:txBody>
            <a:bodyPr/>
            <a:lstStyle/>
            <a:p>
              <a:endParaRPr lang="en-US"/>
            </a:p>
          </p:txBody>
        </p:sp>
      </p:grpSp>
      <p:grpSp>
        <p:nvGrpSpPr>
          <p:cNvPr id="15" name="Group 49"/>
          <p:cNvGrpSpPr>
            <a:grpSpLocks/>
          </p:cNvGrpSpPr>
          <p:nvPr/>
        </p:nvGrpSpPr>
        <p:grpSpPr bwMode="auto">
          <a:xfrm>
            <a:off x="4495802" y="2679357"/>
            <a:ext cx="1219199" cy="2303585"/>
            <a:chOff x="4630737" y="1272837"/>
            <a:chExt cx="2913063" cy="3673475"/>
          </a:xfrm>
        </p:grpSpPr>
        <p:sp>
          <p:nvSpPr>
            <p:cNvPr id="16" name="Freeform 19"/>
            <p:cNvSpPr>
              <a:spLocks/>
            </p:cNvSpPr>
            <p:nvPr/>
          </p:nvSpPr>
          <p:spPr bwMode="auto">
            <a:xfrm>
              <a:off x="5129212" y="2749212"/>
              <a:ext cx="2414588" cy="839788"/>
            </a:xfrm>
            <a:custGeom>
              <a:avLst/>
              <a:gdLst>
                <a:gd name="T0" fmla="*/ 0 w 1521"/>
                <a:gd name="T1" fmla="*/ 2147483647 h 529"/>
                <a:gd name="T2" fmla="*/ 2147483647 w 1521"/>
                <a:gd name="T3" fmla="*/ 2147483647 h 529"/>
                <a:gd name="T4" fmla="*/ 2147483647 w 1521"/>
                <a:gd name="T5" fmla="*/ 2147483647 h 529"/>
                <a:gd name="T6" fmla="*/ 0 w 1521"/>
                <a:gd name="T7" fmla="*/ 2147483647 h 529"/>
                <a:gd name="T8" fmla="*/ 0 w 1521"/>
                <a:gd name="T9" fmla="*/ 2147483647 h 529"/>
                <a:gd name="T10" fmla="*/ 0 60000 65536"/>
                <a:gd name="T11" fmla="*/ 0 60000 65536"/>
                <a:gd name="T12" fmla="*/ 0 60000 65536"/>
                <a:gd name="T13" fmla="*/ 0 60000 65536"/>
                <a:gd name="T14" fmla="*/ 0 60000 65536"/>
                <a:gd name="T15" fmla="*/ 0 w 1521"/>
                <a:gd name="T16" fmla="*/ 0 h 529"/>
                <a:gd name="T17" fmla="*/ 1521 w 1521"/>
                <a:gd name="T18" fmla="*/ 529 h 529"/>
              </a:gdLst>
              <a:ahLst/>
              <a:cxnLst>
                <a:cxn ang="T10">
                  <a:pos x="T0" y="T1"/>
                </a:cxn>
                <a:cxn ang="T11">
                  <a:pos x="T2" y="T3"/>
                </a:cxn>
                <a:cxn ang="T12">
                  <a:pos x="T4" y="T5"/>
                </a:cxn>
                <a:cxn ang="T13">
                  <a:pos x="T6" y="T7"/>
                </a:cxn>
                <a:cxn ang="T14">
                  <a:pos x="T8" y="T9"/>
                </a:cxn>
              </a:cxnLst>
              <a:rect l="T15" t="T16" r="T17" b="T18"/>
              <a:pathLst>
                <a:path w="1521" h="529">
                  <a:moveTo>
                    <a:pt x="0" y="1"/>
                  </a:moveTo>
                  <a:cubicBezTo>
                    <a:pt x="0" y="1"/>
                    <a:pt x="591" y="2"/>
                    <a:pt x="1056" y="1"/>
                  </a:cubicBezTo>
                  <a:cubicBezTo>
                    <a:pt x="1521" y="0"/>
                    <a:pt x="991" y="351"/>
                    <a:pt x="816" y="529"/>
                  </a:cubicBezTo>
                  <a:cubicBezTo>
                    <a:pt x="366" y="527"/>
                    <a:pt x="0" y="529"/>
                    <a:pt x="0" y="529"/>
                  </a:cubicBezTo>
                  <a:lnTo>
                    <a:pt x="0" y="1"/>
                  </a:lnTo>
                  <a:close/>
                </a:path>
              </a:pathLst>
            </a:custGeom>
            <a:solidFill>
              <a:srgbClr val="C0C0C0"/>
            </a:solidFill>
            <a:ln w="9525" cap="flat" cmpd="sng">
              <a:noFill/>
              <a:prstDash val="solid"/>
              <a:round/>
              <a:headEnd type="none" w="med" len="med"/>
              <a:tailEnd type="none" w="med" len="med"/>
            </a:ln>
          </p:spPr>
          <p:txBody>
            <a:bodyPr/>
            <a:lstStyle/>
            <a:p>
              <a:endParaRPr lang="en-US"/>
            </a:p>
          </p:txBody>
        </p:sp>
        <p:sp>
          <p:nvSpPr>
            <p:cNvPr id="17" name="Freeform 22"/>
            <p:cNvSpPr>
              <a:spLocks/>
            </p:cNvSpPr>
            <p:nvPr/>
          </p:nvSpPr>
          <p:spPr bwMode="auto">
            <a:xfrm>
              <a:off x="4646612" y="2750800"/>
              <a:ext cx="454025" cy="808037"/>
            </a:xfrm>
            <a:custGeom>
              <a:avLst/>
              <a:gdLst>
                <a:gd name="T0" fmla="*/ 2147483647 w 240"/>
                <a:gd name="T1" fmla="*/ 2147483647 h 448"/>
                <a:gd name="T2" fmla="*/ 0 w 240"/>
                <a:gd name="T3" fmla="*/ 2147483647 h 448"/>
                <a:gd name="T4" fmla="*/ 2147483647 w 240"/>
                <a:gd name="T5" fmla="*/ 2147483647 h 448"/>
                <a:gd name="T6" fmla="*/ 2147483647 w 240"/>
                <a:gd name="T7" fmla="*/ 2147483647 h 448"/>
                <a:gd name="T8" fmla="*/ 0 60000 65536"/>
                <a:gd name="T9" fmla="*/ 0 60000 65536"/>
                <a:gd name="T10" fmla="*/ 0 60000 65536"/>
                <a:gd name="T11" fmla="*/ 0 60000 65536"/>
                <a:gd name="T12" fmla="*/ 0 w 240"/>
                <a:gd name="T13" fmla="*/ 0 h 448"/>
                <a:gd name="T14" fmla="*/ 240 w 240"/>
                <a:gd name="T15" fmla="*/ 448 h 448"/>
              </a:gdLst>
              <a:ahLst/>
              <a:cxnLst>
                <a:cxn ang="T8">
                  <a:pos x="T0" y="T1"/>
                </a:cxn>
                <a:cxn ang="T9">
                  <a:pos x="T2" y="T3"/>
                </a:cxn>
                <a:cxn ang="T10">
                  <a:pos x="T4" y="T5"/>
                </a:cxn>
                <a:cxn ang="T11">
                  <a:pos x="T6" y="T7"/>
                </a:cxn>
              </a:cxnLst>
              <a:rect l="T12" t="T13" r="T14" b="T15"/>
              <a:pathLst>
                <a:path w="240" h="448">
                  <a:moveTo>
                    <a:pt x="240" y="32"/>
                  </a:moveTo>
                  <a:cubicBezTo>
                    <a:pt x="200" y="0"/>
                    <a:pt x="0" y="160"/>
                    <a:pt x="0" y="224"/>
                  </a:cubicBezTo>
                  <a:cubicBezTo>
                    <a:pt x="0" y="288"/>
                    <a:pt x="200" y="448"/>
                    <a:pt x="240" y="416"/>
                  </a:cubicBezTo>
                  <a:lnTo>
                    <a:pt x="240" y="32"/>
                  </a:lnTo>
                  <a:close/>
                </a:path>
              </a:pathLst>
            </a:custGeom>
            <a:solidFill>
              <a:srgbClr val="C0C0C0"/>
            </a:solidFill>
            <a:ln w="9525" cap="flat" cmpd="sng">
              <a:noFill/>
              <a:prstDash val="solid"/>
              <a:round/>
              <a:headEnd type="none" w="med" len="med"/>
              <a:tailEnd type="none" w="med" len="med"/>
            </a:ln>
          </p:spPr>
          <p:txBody>
            <a:bodyPr/>
            <a:lstStyle/>
            <a:p>
              <a:endParaRPr lang="en-US"/>
            </a:p>
          </p:txBody>
        </p:sp>
        <p:sp>
          <p:nvSpPr>
            <p:cNvPr id="18" name="Freeform 23"/>
            <p:cNvSpPr>
              <a:spLocks/>
            </p:cNvSpPr>
            <p:nvPr/>
          </p:nvSpPr>
          <p:spPr bwMode="auto">
            <a:xfrm rot="-4666701">
              <a:off x="3948112" y="3993812"/>
              <a:ext cx="1663700" cy="241300"/>
            </a:xfrm>
            <a:custGeom>
              <a:avLst/>
              <a:gdLst>
                <a:gd name="T0" fmla="*/ 2147483647 w 240"/>
                <a:gd name="T1" fmla="*/ 2147483647 h 448"/>
                <a:gd name="T2" fmla="*/ 0 w 240"/>
                <a:gd name="T3" fmla="*/ 2147483647 h 448"/>
                <a:gd name="T4" fmla="*/ 2147483647 w 240"/>
                <a:gd name="T5" fmla="*/ 2147483647 h 448"/>
                <a:gd name="T6" fmla="*/ 2147483647 w 240"/>
                <a:gd name="T7" fmla="*/ 2147483647 h 448"/>
                <a:gd name="T8" fmla="*/ 0 60000 65536"/>
                <a:gd name="T9" fmla="*/ 0 60000 65536"/>
                <a:gd name="T10" fmla="*/ 0 60000 65536"/>
                <a:gd name="T11" fmla="*/ 0 60000 65536"/>
                <a:gd name="T12" fmla="*/ 0 w 240"/>
                <a:gd name="T13" fmla="*/ 0 h 448"/>
                <a:gd name="T14" fmla="*/ 240 w 240"/>
                <a:gd name="T15" fmla="*/ 448 h 448"/>
              </a:gdLst>
              <a:ahLst/>
              <a:cxnLst>
                <a:cxn ang="T8">
                  <a:pos x="T0" y="T1"/>
                </a:cxn>
                <a:cxn ang="T9">
                  <a:pos x="T2" y="T3"/>
                </a:cxn>
                <a:cxn ang="T10">
                  <a:pos x="T4" y="T5"/>
                </a:cxn>
                <a:cxn ang="T11">
                  <a:pos x="T6" y="T7"/>
                </a:cxn>
              </a:cxnLst>
              <a:rect l="T12" t="T13" r="T14" b="T15"/>
              <a:pathLst>
                <a:path w="240" h="448">
                  <a:moveTo>
                    <a:pt x="240" y="32"/>
                  </a:moveTo>
                  <a:cubicBezTo>
                    <a:pt x="200" y="0"/>
                    <a:pt x="0" y="160"/>
                    <a:pt x="0" y="224"/>
                  </a:cubicBezTo>
                  <a:cubicBezTo>
                    <a:pt x="0" y="288"/>
                    <a:pt x="200" y="448"/>
                    <a:pt x="240" y="416"/>
                  </a:cubicBezTo>
                  <a:lnTo>
                    <a:pt x="240" y="32"/>
                  </a:lnTo>
                  <a:close/>
                </a:path>
              </a:pathLst>
            </a:custGeom>
            <a:solidFill>
              <a:srgbClr val="C0C0C0"/>
            </a:solidFill>
            <a:ln w="28575" cap="flat" cmpd="sng">
              <a:solidFill>
                <a:schemeClr val="bg1"/>
              </a:solidFill>
              <a:prstDash val="solid"/>
              <a:round/>
              <a:headEnd type="none" w="med" len="med"/>
              <a:tailEnd type="none" w="med" len="med"/>
            </a:ln>
          </p:spPr>
          <p:txBody>
            <a:bodyPr/>
            <a:lstStyle/>
            <a:p>
              <a:endParaRPr lang="en-US"/>
            </a:p>
          </p:txBody>
        </p:sp>
        <p:sp>
          <p:nvSpPr>
            <p:cNvPr id="19" name="Freeform 24"/>
            <p:cNvSpPr>
              <a:spLocks/>
            </p:cNvSpPr>
            <p:nvPr/>
          </p:nvSpPr>
          <p:spPr bwMode="auto">
            <a:xfrm rot="4565736">
              <a:off x="3919537" y="1984037"/>
              <a:ext cx="1663700" cy="241300"/>
            </a:xfrm>
            <a:custGeom>
              <a:avLst/>
              <a:gdLst>
                <a:gd name="T0" fmla="*/ 2147483647 w 240"/>
                <a:gd name="T1" fmla="*/ 2147483647 h 448"/>
                <a:gd name="T2" fmla="*/ 0 w 240"/>
                <a:gd name="T3" fmla="*/ 2147483647 h 448"/>
                <a:gd name="T4" fmla="*/ 2147483647 w 240"/>
                <a:gd name="T5" fmla="*/ 2147483647 h 448"/>
                <a:gd name="T6" fmla="*/ 2147483647 w 240"/>
                <a:gd name="T7" fmla="*/ 2147483647 h 448"/>
                <a:gd name="T8" fmla="*/ 0 60000 65536"/>
                <a:gd name="T9" fmla="*/ 0 60000 65536"/>
                <a:gd name="T10" fmla="*/ 0 60000 65536"/>
                <a:gd name="T11" fmla="*/ 0 60000 65536"/>
                <a:gd name="T12" fmla="*/ 0 w 240"/>
                <a:gd name="T13" fmla="*/ 0 h 448"/>
                <a:gd name="T14" fmla="*/ 240 w 240"/>
                <a:gd name="T15" fmla="*/ 448 h 448"/>
              </a:gdLst>
              <a:ahLst/>
              <a:cxnLst>
                <a:cxn ang="T8">
                  <a:pos x="T0" y="T1"/>
                </a:cxn>
                <a:cxn ang="T9">
                  <a:pos x="T2" y="T3"/>
                </a:cxn>
                <a:cxn ang="T10">
                  <a:pos x="T4" y="T5"/>
                </a:cxn>
                <a:cxn ang="T11">
                  <a:pos x="T6" y="T7"/>
                </a:cxn>
              </a:cxnLst>
              <a:rect l="T12" t="T13" r="T14" b="T15"/>
              <a:pathLst>
                <a:path w="240" h="448">
                  <a:moveTo>
                    <a:pt x="240" y="32"/>
                  </a:moveTo>
                  <a:cubicBezTo>
                    <a:pt x="200" y="0"/>
                    <a:pt x="0" y="160"/>
                    <a:pt x="0" y="224"/>
                  </a:cubicBezTo>
                  <a:cubicBezTo>
                    <a:pt x="0" y="288"/>
                    <a:pt x="200" y="448"/>
                    <a:pt x="240" y="416"/>
                  </a:cubicBezTo>
                  <a:lnTo>
                    <a:pt x="240" y="32"/>
                  </a:lnTo>
                  <a:close/>
                </a:path>
              </a:pathLst>
            </a:custGeom>
            <a:solidFill>
              <a:srgbClr val="C0C0C0"/>
            </a:solidFill>
            <a:ln w="28575" cmpd="sng">
              <a:solidFill>
                <a:schemeClr val="bg1"/>
              </a:solidFill>
              <a:round/>
              <a:headEnd/>
              <a:tailEnd/>
            </a:ln>
          </p:spPr>
          <p:txBody>
            <a:bodyPr/>
            <a:lstStyle/>
            <a:p>
              <a:endParaRPr lang="en-US"/>
            </a:p>
          </p:txBody>
        </p:sp>
      </p:grpSp>
      <p:grpSp>
        <p:nvGrpSpPr>
          <p:cNvPr id="20" name="Group 44"/>
          <p:cNvGrpSpPr>
            <a:grpSpLocks/>
          </p:cNvGrpSpPr>
          <p:nvPr/>
        </p:nvGrpSpPr>
        <p:grpSpPr bwMode="auto">
          <a:xfrm>
            <a:off x="6231170" y="3962401"/>
            <a:ext cx="353284" cy="2286000"/>
            <a:chOff x="5789612" y="3352800"/>
            <a:chExt cx="534988" cy="3124200"/>
          </a:xfrm>
        </p:grpSpPr>
        <p:sp>
          <p:nvSpPr>
            <p:cNvPr id="21" name="Rectangle 20"/>
            <p:cNvSpPr>
              <a:spLocks noChangeArrowheads="1"/>
            </p:cNvSpPr>
            <p:nvPr/>
          </p:nvSpPr>
          <p:spPr bwMode="auto">
            <a:xfrm>
              <a:off x="5791200" y="3352800"/>
              <a:ext cx="533400" cy="2286000"/>
            </a:xfrm>
            <a:prstGeom prst="rect">
              <a:avLst/>
            </a:prstGeom>
            <a:solidFill>
              <a:srgbClr val="5F5F5F"/>
            </a:solidFill>
            <a:ln w="9525" algn="ctr">
              <a:noFill/>
              <a:miter lim="800000"/>
              <a:headEnd/>
              <a:tailEnd/>
            </a:ln>
          </p:spPr>
          <p:txBody>
            <a:bodyPr/>
            <a:lstStyle/>
            <a:p>
              <a:endParaRPr lang="en-US"/>
            </a:p>
          </p:txBody>
        </p:sp>
        <p:sp>
          <p:nvSpPr>
            <p:cNvPr id="22" name="Rectangle 28"/>
            <p:cNvSpPr>
              <a:spLocks noChangeArrowheads="1"/>
            </p:cNvSpPr>
            <p:nvPr/>
          </p:nvSpPr>
          <p:spPr bwMode="auto">
            <a:xfrm>
              <a:off x="5789612" y="5576888"/>
              <a:ext cx="533400" cy="900112"/>
            </a:xfrm>
            <a:prstGeom prst="rect">
              <a:avLst/>
            </a:prstGeom>
            <a:solidFill>
              <a:srgbClr val="5F5F5F"/>
            </a:solidFill>
            <a:ln w="9525" algn="ctr">
              <a:noFill/>
              <a:miter lim="800000"/>
              <a:headEnd/>
              <a:tailEnd/>
            </a:ln>
          </p:spPr>
          <p:txBody>
            <a:bodyPr/>
            <a:lstStyle/>
            <a:p>
              <a:endParaRPr lang="en-US"/>
            </a:p>
          </p:txBody>
        </p:sp>
      </p:grpSp>
      <p:grpSp>
        <p:nvGrpSpPr>
          <p:cNvPr id="23" name="Group 49"/>
          <p:cNvGrpSpPr>
            <a:grpSpLocks/>
          </p:cNvGrpSpPr>
          <p:nvPr/>
        </p:nvGrpSpPr>
        <p:grpSpPr bwMode="auto">
          <a:xfrm>
            <a:off x="5867402" y="2438400"/>
            <a:ext cx="1219199" cy="2303585"/>
            <a:chOff x="4630737" y="1272837"/>
            <a:chExt cx="2913063" cy="3673475"/>
          </a:xfrm>
        </p:grpSpPr>
        <p:sp>
          <p:nvSpPr>
            <p:cNvPr id="24" name="Freeform 19"/>
            <p:cNvSpPr>
              <a:spLocks/>
            </p:cNvSpPr>
            <p:nvPr/>
          </p:nvSpPr>
          <p:spPr bwMode="auto">
            <a:xfrm>
              <a:off x="5129212" y="2749212"/>
              <a:ext cx="2414588" cy="839788"/>
            </a:xfrm>
            <a:custGeom>
              <a:avLst/>
              <a:gdLst>
                <a:gd name="T0" fmla="*/ 0 w 1521"/>
                <a:gd name="T1" fmla="*/ 2147483647 h 529"/>
                <a:gd name="T2" fmla="*/ 2147483647 w 1521"/>
                <a:gd name="T3" fmla="*/ 2147483647 h 529"/>
                <a:gd name="T4" fmla="*/ 2147483647 w 1521"/>
                <a:gd name="T5" fmla="*/ 2147483647 h 529"/>
                <a:gd name="T6" fmla="*/ 0 w 1521"/>
                <a:gd name="T7" fmla="*/ 2147483647 h 529"/>
                <a:gd name="T8" fmla="*/ 0 w 1521"/>
                <a:gd name="T9" fmla="*/ 2147483647 h 529"/>
                <a:gd name="T10" fmla="*/ 0 60000 65536"/>
                <a:gd name="T11" fmla="*/ 0 60000 65536"/>
                <a:gd name="T12" fmla="*/ 0 60000 65536"/>
                <a:gd name="T13" fmla="*/ 0 60000 65536"/>
                <a:gd name="T14" fmla="*/ 0 60000 65536"/>
                <a:gd name="T15" fmla="*/ 0 w 1521"/>
                <a:gd name="T16" fmla="*/ 0 h 529"/>
                <a:gd name="T17" fmla="*/ 1521 w 1521"/>
                <a:gd name="T18" fmla="*/ 529 h 529"/>
              </a:gdLst>
              <a:ahLst/>
              <a:cxnLst>
                <a:cxn ang="T10">
                  <a:pos x="T0" y="T1"/>
                </a:cxn>
                <a:cxn ang="T11">
                  <a:pos x="T2" y="T3"/>
                </a:cxn>
                <a:cxn ang="T12">
                  <a:pos x="T4" y="T5"/>
                </a:cxn>
                <a:cxn ang="T13">
                  <a:pos x="T6" y="T7"/>
                </a:cxn>
                <a:cxn ang="T14">
                  <a:pos x="T8" y="T9"/>
                </a:cxn>
              </a:cxnLst>
              <a:rect l="T15" t="T16" r="T17" b="T18"/>
              <a:pathLst>
                <a:path w="1521" h="529">
                  <a:moveTo>
                    <a:pt x="0" y="1"/>
                  </a:moveTo>
                  <a:cubicBezTo>
                    <a:pt x="0" y="1"/>
                    <a:pt x="591" y="2"/>
                    <a:pt x="1056" y="1"/>
                  </a:cubicBezTo>
                  <a:cubicBezTo>
                    <a:pt x="1521" y="0"/>
                    <a:pt x="991" y="351"/>
                    <a:pt x="816" y="529"/>
                  </a:cubicBezTo>
                  <a:cubicBezTo>
                    <a:pt x="366" y="527"/>
                    <a:pt x="0" y="529"/>
                    <a:pt x="0" y="529"/>
                  </a:cubicBezTo>
                  <a:lnTo>
                    <a:pt x="0" y="1"/>
                  </a:lnTo>
                  <a:close/>
                </a:path>
              </a:pathLst>
            </a:custGeom>
            <a:solidFill>
              <a:srgbClr val="C0C0C0"/>
            </a:solidFill>
            <a:ln w="9525" cap="flat" cmpd="sng">
              <a:noFill/>
              <a:prstDash val="solid"/>
              <a:round/>
              <a:headEnd type="none" w="med" len="med"/>
              <a:tailEnd type="none" w="med" len="med"/>
            </a:ln>
          </p:spPr>
          <p:txBody>
            <a:bodyPr/>
            <a:lstStyle/>
            <a:p>
              <a:endParaRPr lang="en-US"/>
            </a:p>
          </p:txBody>
        </p:sp>
        <p:sp>
          <p:nvSpPr>
            <p:cNvPr id="25" name="Freeform 22"/>
            <p:cNvSpPr>
              <a:spLocks/>
            </p:cNvSpPr>
            <p:nvPr/>
          </p:nvSpPr>
          <p:spPr bwMode="auto">
            <a:xfrm>
              <a:off x="4646612" y="2750800"/>
              <a:ext cx="454025" cy="808037"/>
            </a:xfrm>
            <a:custGeom>
              <a:avLst/>
              <a:gdLst>
                <a:gd name="T0" fmla="*/ 2147483647 w 240"/>
                <a:gd name="T1" fmla="*/ 2147483647 h 448"/>
                <a:gd name="T2" fmla="*/ 0 w 240"/>
                <a:gd name="T3" fmla="*/ 2147483647 h 448"/>
                <a:gd name="T4" fmla="*/ 2147483647 w 240"/>
                <a:gd name="T5" fmla="*/ 2147483647 h 448"/>
                <a:gd name="T6" fmla="*/ 2147483647 w 240"/>
                <a:gd name="T7" fmla="*/ 2147483647 h 448"/>
                <a:gd name="T8" fmla="*/ 0 60000 65536"/>
                <a:gd name="T9" fmla="*/ 0 60000 65536"/>
                <a:gd name="T10" fmla="*/ 0 60000 65536"/>
                <a:gd name="T11" fmla="*/ 0 60000 65536"/>
                <a:gd name="T12" fmla="*/ 0 w 240"/>
                <a:gd name="T13" fmla="*/ 0 h 448"/>
                <a:gd name="T14" fmla="*/ 240 w 240"/>
                <a:gd name="T15" fmla="*/ 448 h 448"/>
              </a:gdLst>
              <a:ahLst/>
              <a:cxnLst>
                <a:cxn ang="T8">
                  <a:pos x="T0" y="T1"/>
                </a:cxn>
                <a:cxn ang="T9">
                  <a:pos x="T2" y="T3"/>
                </a:cxn>
                <a:cxn ang="T10">
                  <a:pos x="T4" y="T5"/>
                </a:cxn>
                <a:cxn ang="T11">
                  <a:pos x="T6" y="T7"/>
                </a:cxn>
              </a:cxnLst>
              <a:rect l="T12" t="T13" r="T14" b="T15"/>
              <a:pathLst>
                <a:path w="240" h="448">
                  <a:moveTo>
                    <a:pt x="240" y="32"/>
                  </a:moveTo>
                  <a:cubicBezTo>
                    <a:pt x="200" y="0"/>
                    <a:pt x="0" y="160"/>
                    <a:pt x="0" y="224"/>
                  </a:cubicBezTo>
                  <a:cubicBezTo>
                    <a:pt x="0" y="288"/>
                    <a:pt x="200" y="448"/>
                    <a:pt x="240" y="416"/>
                  </a:cubicBezTo>
                  <a:lnTo>
                    <a:pt x="240" y="32"/>
                  </a:lnTo>
                  <a:close/>
                </a:path>
              </a:pathLst>
            </a:custGeom>
            <a:solidFill>
              <a:srgbClr val="C0C0C0"/>
            </a:solidFill>
            <a:ln w="9525" cap="flat" cmpd="sng">
              <a:noFill/>
              <a:prstDash val="solid"/>
              <a:round/>
              <a:headEnd type="none" w="med" len="med"/>
              <a:tailEnd type="none" w="med" len="med"/>
            </a:ln>
          </p:spPr>
          <p:txBody>
            <a:bodyPr/>
            <a:lstStyle/>
            <a:p>
              <a:endParaRPr lang="en-US"/>
            </a:p>
          </p:txBody>
        </p:sp>
        <p:sp>
          <p:nvSpPr>
            <p:cNvPr id="26" name="Freeform 23"/>
            <p:cNvSpPr>
              <a:spLocks/>
            </p:cNvSpPr>
            <p:nvPr/>
          </p:nvSpPr>
          <p:spPr bwMode="auto">
            <a:xfrm rot="-4666701">
              <a:off x="3948112" y="3993812"/>
              <a:ext cx="1663700" cy="241300"/>
            </a:xfrm>
            <a:custGeom>
              <a:avLst/>
              <a:gdLst>
                <a:gd name="T0" fmla="*/ 2147483647 w 240"/>
                <a:gd name="T1" fmla="*/ 2147483647 h 448"/>
                <a:gd name="T2" fmla="*/ 0 w 240"/>
                <a:gd name="T3" fmla="*/ 2147483647 h 448"/>
                <a:gd name="T4" fmla="*/ 2147483647 w 240"/>
                <a:gd name="T5" fmla="*/ 2147483647 h 448"/>
                <a:gd name="T6" fmla="*/ 2147483647 w 240"/>
                <a:gd name="T7" fmla="*/ 2147483647 h 448"/>
                <a:gd name="T8" fmla="*/ 0 60000 65536"/>
                <a:gd name="T9" fmla="*/ 0 60000 65536"/>
                <a:gd name="T10" fmla="*/ 0 60000 65536"/>
                <a:gd name="T11" fmla="*/ 0 60000 65536"/>
                <a:gd name="T12" fmla="*/ 0 w 240"/>
                <a:gd name="T13" fmla="*/ 0 h 448"/>
                <a:gd name="T14" fmla="*/ 240 w 240"/>
                <a:gd name="T15" fmla="*/ 448 h 448"/>
              </a:gdLst>
              <a:ahLst/>
              <a:cxnLst>
                <a:cxn ang="T8">
                  <a:pos x="T0" y="T1"/>
                </a:cxn>
                <a:cxn ang="T9">
                  <a:pos x="T2" y="T3"/>
                </a:cxn>
                <a:cxn ang="T10">
                  <a:pos x="T4" y="T5"/>
                </a:cxn>
                <a:cxn ang="T11">
                  <a:pos x="T6" y="T7"/>
                </a:cxn>
              </a:cxnLst>
              <a:rect l="T12" t="T13" r="T14" b="T15"/>
              <a:pathLst>
                <a:path w="240" h="448">
                  <a:moveTo>
                    <a:pt x="240" y="32"/>
                  </a:moveTo>
                  <a:cubicBezTo>
                    <a:pt x="200" y="0"/>
                    <a:pt x="0" y="160"/>
                    <a:pt x="0" y="224"/>
                  </a:cubicBezTo>
                  <a:cubicBezTo>
                    <a:pt x="0" y="288"/>
                    <a:pt x="200" y="448"/>
                    <a:pt x="240" y="416"/>
                  </a:cubicBezTo>
                  <a:lnTo>
                    <a:pt x="240" y="32"/>
                  </a:lnTo>
                  <a:close/>
                </a:path>
              </a:pathLst>
            </a:custGeom>
            <a:solidFill>
              <a:srgbClr val="C0C0C0"/>
            </a:solidFill>
            <a:ln w="28575" cap="flat" cmpd="sng">
              <a:solidFill>
                <a:schemeClr val="bg1"/>
              </a:solidFill>
              <a:prstDash val="solid"/>
              <a:round/>
              <a:headEnd type="none" w="med" len="med"/>
              <a:tailEnd type="none" w="med" len="med"/>
            </a:ln>
          </p:spPr>
          <p:txBody>
            <a:bodyPr/>
            <a:lstStyle/>
            <a:p>
              <a:endParaRPr lang="en-US"/>
            </a:p>
          </p:txBody>
        </p:sp>
        <p:sp>
          <p:nvSpPr>
            <p:cNvPr id="27" name="Freeform 24"/>
            <p:cNvSpPr>
              <a:spLocks/>
            </p:cNvSpPr>
            <p:nvPr/>
          </p:nvSpPr>
          <p:spPr bwMode="auto">
            <a:xfrm rot="4565736">
              <a:off x="3919537" y="1984037"/>
              <a:ext cx="1663700" cy="241300"/>
            </a:xfrm>
            <a:custGeom>
              <a:avLst/>
              <a:gdLst>
                <a:gd name="T0" fmla="*/ 2147483647 w 240"/>
                <a:gd name="T1" fmla="*/ 2147483647 h 448"/>
                <a:gd name="T2" fmla="*/ 0 w 240"/>
                <a:gd name="T3" fmla="*/ 2147483647 h 448"/>
                <a:gd name="T4" fmla="*/ 2147483647 w 240"/>
                <a:gd name="T5" fmla="*/ 2147483647 h 448"/>
                <a:gd name="T6" fmla="*/ 2147483647 w 240"/>
                <a:gd name="T7" fmla="*/ 2147483647 h 448"/>
                <a:gd name="T8" fmla="*/ 0 60000 65536"/>
                <a:gd name="T9" fmla="*/ 0 60000 65536"/>
                <a:gd name="T10" fmla="*/ 0 60000 65536"/>
                <a:gd name="T11" fmla="*/ 0 60000 65536"/>
                <a:gd name="T12" fmla="*/ 0 w 240"/>
                <a:gd name="T13" fmla="*/ 0 h 448"/>
                <a:gd name="T14" fmla="*/ 240 w 240"/>
                <a:gd name="T15" fmla="*/ 448 h 448"/>
              </a:gdLst>
              <a:ahLst/>
              <a:cxnLst>
                <a:cxn ang="T8">
                  <a:pos x="T0" y="T1"/>
                </a:cxn>
                <a:cxn ang="T9">
                  <a:pos x="T2" y="T3"/>
                </a:cxn>
                <a:cxn ang="T10">
                  <a:pos x="T4" y="T5"/>
                </a:cxn>
                <a:cxn ang="T11">
                  <a:pos x="T6" y="T7"/>
                </a:cxn>
              </a:cxnLst>
              <a:rect l="T12" t="T13" r="T14" b="T15"/>
              <a:pathLst>
                <a:path w="240" h="448">
                  <a:moveTo>
                    <a:pt x="240" y="32"/>
                  </a:moveTo>
                  <a:cubicBezTo>
                    <a:pt x="200" y="0"/>
                    <a:pt x="0" y="160"/>
                    <a:pt x="0" y="224"/>
                  </a:cubicBezTo>
                  <a:cubicBezTo>
                    <a:pt x="0" y="288"/>
                    <a:pt x="200" y="448"/>
                    <a:pt x="240" y="416"/>
                  </a:cubicBezTo>
                  <a:lnTo>
                    <a:pt x="240" y="32"/>
                  </a:lnTo>
                  <a:close/>
                </a:path>
              </a:pathLst>
            </a:custGeom>
            <a:solidFill>
              <a:srgbClr val="C0C0C0"/>
            </a:solidFill>
            <a:ln w="28575" cmpd="sng">
              <a:solidFill>
                <a:schemeClr val="bg1"/>
              </a:solidFill>
              <a:round/>
              <a:headEnd/>
              <a:tailEnd/>
            </a:ln>
          </p:spPr>
          <p:txBody>
            <a:bodyPr/>
            <a:lstStyle/>
            <a:p>
              <a:endParaRPr lang="en-US"/>
            </a:p>
          </p:txBody>
        </p:sp>
      </p:grpSp>
      <p:cxnSp>
        <p:nvCxnSpPr>
          <p:cNvPr id="28" name="Straight Connector 27"/>
          <p:cNvCxnSpPr/>
          <p:nvPr/>
        </p:nvCxnSpPr>
        <p:spPr>
          <a:xfrm>
            <a:off x="4191000" y="6248400"/>
            <a:ext cx="4267200" cy="0"/>
          </a:xfrm>
          <a:prstGeom prst="line">
            <a:avLst/>
          </a:prstGeom>
          <a:ln>
            <a:solidFill>
              <a:srgbClr val="99CC00"/>
            </a:solidFill>
          </a:ln>
        </p:spPr>
        <p:style>
          <a:lnRef idx="1">
            <a:schemeClr val="accent1"/>
          </a:lnRef>
          <a:fillRef idx="0">
            <a:schemeClr val="accent1"/>
          </a:fillRef>
          <a:effectRef idx="0">
            <a:schemeClr val="accent1"/>
          </a:effectRef>
          <a:fontRef idx="minor">
            <a:schemeClr val="tx1"/>
          </a:fontRef>
        </p:style>
      </p:cxnSp>
      <p:grpSp>
        <p:nvGrpSpPr>
          <p:cNvPr id="29" name="Group 44"/>
          <p:cNvGrpSpPr>
            <a:grpSpLocks/>
          </p:cNvGrpSpPr>
          <p:nvPr/>
        </p:nvGrpSpPr>
        <p:grpSpPr bwMode="auto">
          <a:xfrm>
            <a:off x="7602769" y="3733801"/>
            <a:ext cx="353284" cy="2514600"/>
            <a:chOff x="5789612" y="3352800"/>
            <a:chExt cx="534988" cy="3124200"/>
          </a:xfrm>
        </p:grpSpPr>
        <p:sp>
          <p:nvSpPr>
            <p:cNvPr id="30" name="Rectangle 26"/>
            <p:cNvSpPr>
              <a:spLocks noChangeArrowheads="1"/>
            </p:cNvSpPr>
            <p:nvPr/>
          </p:nvSpPr>
          <p:spPr bwMode="auto">
            <a:xfrm>
              <a:off x="5791200" y="3352800"/>
              <a:ext cx="533400" cy="2286000"/>
            </a:xfrm>
            <a:prstGeom prst="rect">
              <a:avLst/>
            </a:prstGeom>
            <a:solidFill>
              <a:srgbClr val="5F5F5F"/>
            </a:solidFill>
            <a:ln w="9525" algn="ctr">
              <a:noFill/>
              <a:miter lim="800000"/>
              <a:headEnd/>
              <a:tailEnd/>
            </a:ln>
          </p:spPr>
          <p:txBody>
            <a:bodyPr/>
            <a:lstStyle/>
            <a:p>
              <a:endParaRPr lang="en-US"/>
            </a:p>
          </p:txBody>
        </p:sp>
        <p:sp>
          <p:nvSpPr>
            <p:cNvPr id="33" name="Rectangle 28"/>
            <p:cNvSpPr>
              <a:spLocks noChangeArrowheads="1"/>
            </p:cNvSpPr>
            <p:nvPr/>
          </p:nvSpPr>
          <p:spPr bwMode="auto">
            <a:xfrm>
              <a:off x="5789612" y="5576888"/>
              <a:ext cx="533400" cy="900112"/>
            </a:xfrm>
            <a:prstGeom prst="rect">
              <a:avLst/>
            </a:prstGeom>
            <a:solidFill>
              <a:srgbClr val="5F5F5F"/>
            </a:solidFill>
            <a:ln w="9525" algn="ctr">
              <a:noFill/>
              <a:miter lim="800000"/>
              <a:headEnd/>
              <a:tailEnd/>
            </a:ln>
          </p:spPr>
          <p:txBody>
            <a:bodyPr/>
            <a:lstStyle/>
            <a:p>
              <a:endParaRPr lang="en-US"/>
            </a:p>
          </p:txBody>
        </p:sp>
      </p:grpSp>
      <p:grpSp>
        <p:nvGrpSpPr>
          <p:cNvPr id="37" name="Group 49"/>
          <p:cNvGrpSpPr>
            <a:grpSpLocks/>
          </p:cNvGrpSpPr>
          <p:nvPr/>
        </p:nvGrpSpPr>
        <p:grpSpPr bwMode="auto">
          <a:xfrm>
            <a:off x="7239001" y="2209800"/>
            <a:ext cx="1219199" cy="2303585"/>
            <a:chOff x="4630737" y="1272837"/>
            <a:chExt cx="2913063" cy="3673475"/>
          </a:xfrm>
        </p:grpSpPr>
        <p:sp>
          <p:nvSpPr>
            <p:cNvPr id="38" name="Freeform 19"/>
            <p:cNvSpPr>
              <a:spLocks/>
            </p:cNvSpPr>
            <p:nvPr/>
          </p:nvSpPr>
          <p:spPr bwMode="auto">
            <a:xfrm>
              <a:off x="5129212" y="2749212"/>
              <a:ext cx="2414588" cy="839788"/>
            </a:xfrm>
            <a:custGeom>
              <a:avLst/>
              <a:gdLst>
                <a:gd name="T0" fmla="*/ 0 w 1521"/>
                <a:gd name="T1" fmla="*/ 2147483647 h 529"/>
                <a:gd name="T2" fmla="*/ 2147483647 w 1521"/>
                <a:gd name="T3" fmla="*/ 2147483647 h 529"/>
                <a:gd name="T4" fmla="*/ 2147483647 w 1521"/>
                <a:gd name="T5" fmla="*/ 2147483647 h 529"/>
                <a:gd name="T6" fmla="*/ 0 w 1521"/>
                <a:gd name="T7" fmla="*/ 2147483647 h 529"/>
                <a:gd name="T8" fmla="*/ 0 w 1521"/>
                <a:gd name="T9" fmla="*/ 2147483647 h 529"/>
                <a:gd name="T10" fmla="*/ 0 60000 65536"/>
                <a:gd name="T11" fmla="*/ 0 60000 65536"/>
                <a:gd name="T12" fmla="*/ 0 60000 65536"/>
                <a:gd name="T13" fmla="*/ 0 60000 65536"/>
                <a:gd name="T14" fmla="*/ 0 60000 65536"/>
                <a:gd name="T15" fmla="*/ 0 w 1521"/>
                <a:gd name="T16" fmla="*/ 0 h 529"/>
                <a:gd name="T17" fmla="*/ 1521 w 1521"/>
                <a:gd name="T18" fmla="*/ 529 h 529"/>
              </a:gdLst>
              <a:ahLst/>
              <a:cxnLst>
                <a:cxn ang="T10">
                  <a:pos x="T0" y="T1"/>
                </a:cxn>
                <a:cxn ang="T11">
                  <a:pos x="T2" y="T3"/>
                </a:cxn>
                <a:cxn ang="T12">
                  <a:pos x="T4" y="T5"/>
                </a:cxn>
                <a:cxn ang="T13">
                  <a:pos x="T6" y="T7"/>
                </a:cxn>
                <a:cxn ang="T14">
                  <a:pos x="T8" y="T9"/>
                </a:cxn>
              </a:cxnLst>
              <a:rect l="T15" t="T16" r="T17" b="T18"/>
              <a:pathLst>
                <a:path w="1521" h="529">
                  <a:moveTo>
                    <a:pt x="0" y="1"/>
                  </a:moveTo>
                  <a:cubicBezTo>
                    <a:pt x="0" y="1"/>
                    <a:pt x="591" y="2"/>
                    <a:pt x="1056" y="1"/>
                  </a:cubicBezTo>
                  <a:cubicBezTo>
                    <a:pt x="1521" y="0"/>
                    <a:pt x="991" y="351"/>
                    <a:pt x="816" y="529"/>
                  </a:cubicBezTo>
                  <a:cubicBezTo>
                    <a:pt x="366" y="527"/>
                    <a:pt x="0" y="529"/>
                    <a:pt x="0" y="529"/>
                  </a:cubicBezTo>
                  <a:lnTo>
                    <a:pt x="0" y="1"/>
                  </a:lnTo>
                  <a:close/>
                </a:path>
              </a:pathLst>
            </a:custGeom>
            <a:solidFill>
              <a:srgbClr val="C0C0C0"/>
            </a:solidFill>
            <a:ln w="9525" cap="flat" cmpd="sng">
              <a:noFill/>
              <a:prstDash val="solid"/>
              <a:round/>
              <a:headEnd type="none" w="med" len="med"/>
              <a:tailEnd type="none" w="med" len="med"/>
            </a:ln>
          </p:spPr>
          <p:txBody>
            <a:bodyPr/>
            <a:lstStyle/>
            <a:p>
              <a:endParaRPr lang="en-US"/>
            </a:p>
          </p:txBody>
        </p:sp>
        <p:sp>
          <p:nvSpPr>
            <p:cNvPr id="39" name="Freeform 22"/>
            <p:cNvSpPr>
              <a:spLocks/>
            </p:cNvSpPr>
            <p:nvPr/>
          </p:nvSpPr>
          <p:spPr bwMode="auto">
            <a:xfrm>
              <a:off x="4646612" y="2750800"/>
              <a:ext cx="454025" cy="808037"/>
            </a:xfrm>
            <a:custGeom>
              <a:avLst/>
              <a:gdLst>
                <a:gd name="T0" fmla="*/ 2147483647 w 240"/>
                <a:gd name="T1" fmla="*/ 2147483647 h 448"/>
                <a:gd name="T2" fmla="*/ 0 w 240"/>
                <a:gd name="T3" fmla="*/ 2147483647 h 448"/>
                <a:gd name="T4" fmla="*/ 2147483647 w 240"/>
                <a:gd name="T5" fmla="*/ 2147483647 h 448"/>
                <a:gd name="T6" fmla="*/ 2147483647 w 240"/>
                <a:gd name="T7" fmla="*/ 2147483647 h 448"/>
                <a:gd name="T8" fmla="*/ 0 60000 65536"/>
                <a:gd name="T9" fmla="*/ 0 60000 65536"/>
                <a:gd name="T10" fmla="*/ 0 60000 65536"/>
                <a:gd name="T11" fmla="*/ 0 60000 65536"/>
                <a:gd name="T12" fmla="*/ 0 w 240"/>
                <a:gd name="T13" fmla="*/ 0 h 448"/>
                <a:gd name="T14" fmla="*/ 240 w 240"/>
                <a:gd name="T15" fmla="*/ 448 h 448"/>
              </a:gdLst>
              <a:ahLst/>
              <a:cxnLst>
                <a:cxn ang="T8">
                  <a:pos x="T0" y="T1"/>
                </a:cxn>
                <a:cxn ang="T9">
                  <a:pos x="T2" y="T3"/>
                </a:cxn>
                <a:cxn ang="T10">
                  <a:pos x="T4" y="T5"/>
                </a:cxn>
                <a:cxn ang="T11">
                  <a:pos x="T6" y="T7"/>
                </a:cxn>
              </a:cxnLst>
              <a:rect l="T12" t="T13" r="T14" b="T15"/>
              <a:pathLst>
                <a:path w="240" h="448">
                  <a:moveTo>
                    <a:pt x="240" y="32"/>
                  </a:moveTo>
                  <a:cubicBezTo>
                    <a:pt x="200" y="0"/>
                    <a:pt x="0" y="160"/>
                    <a:pt x="0" y="224"/>
                  </a:cubicBezTo>
                  <a:cubicBezTo>
                    <a:pt x="0" y="288"/>
                    <a:pt x="200" y="448"/>
                    <a:pt x="240" y="416"/>
                  </a:cubicBezTo>
                  <a:lnTo>
                    <a:pt x="240" y="32"/>
                  </a:lnTo>
                  <a:close/>
                </a:path>
              </a:pathLst>
            </a:custGeom>
            <a:solidFill>
              <a:srgbClr val="C0C0C0"/>
            </a:solidFill>
            <a:ln w="9525" cap="flat" cmpd="sng">
              <a:noFill/>
              <a:prstDash val="solid"/>
              <a:round/>
              <a:headEnd type="none" w="med" len="med"/>
              <a:tailEnd type="none" w="med" len="med"/>
            </a:ln>
          </p:spPr>
          <p:txBody>
            <a:bodyPr/>
            <a:lstStyle/>
            <a:p>
              <a:endParaRPr lang="en-US"/>
            </a:p>
          </p:txBody>
        </p:sp>
        <p:sp>
          <p:nvSpPr>
            <p:cNvPr id="40" name="Freeform 23"/>
            <p:cNvSpPr>
              <a:spLocks/>
            </p:cNvSpPr>
            <p:nvPr/>
          </p:nvSpPr>
          <p:spPr bwMode="auto">
            <a:xfrm rot="-4666701">
              <a:off x="3948112" y="3993812"/>
              <a:ext cx="1663700" cy="241300"/>
            </a:xfrm>
            <a:custGeom>
              <a:avLst/>
              <a:gdLst>
                <a:gd name="T0" fmla="*/ 2147483647 w 240"/>
                <a:gd name="T1" fmla="*/ 2147483647 h 448"/>
                <a:gd name="T2" fmla="*/ 0 w 240"/>
                <a:gd name="T3" fmla="*/ 2147483647 h 448"/>
                <a:gd name="T4" fmla="*/ 2147483647 w 240"/>
                <a:gd name="T5" fmla="*/ 2147483647 h 448"/>
                <a:gd name="T6" fmla="*/ 2147483647 w 240"/>
                <a:gd name="T7" fmla="*/ 2147483647 h 448"/>
                <a:gd name="T8" fmla="*/ 0 60000 65536"/>
                <a:gd name="T9" fmla="*/ 0 60000 65536"/>
                <a:gd name="T10" fmla="*/ 0 60000 65536"/>
                <a:gd name="T11" fmla="*/ 0 60000 65536"/>
                <a:gd name="T12" fmla="*/ 0 w 240"/>
                <a:gd name="T13" fmla="*/ 0 h 448"/>
                <a:gd name="T14" fmla="*/ 240 w 240"/>
                <a:gd name="T15" fmla="*/ 448 h 448"/>
              </a:gdLst>
              <a:ahLst/>
              <a:cxnLst>
                <a:cxn ang="T8">
                  <a:pos x="T0" y="T1"/>
                </a:cxn>
                <a:cxn ang="T9">
                  <a:pos x="T2" y="T3"/>
                </a:cxn>
                <a:cxn ang="T10">
                  <a:pos x="T4" y="T5"/>
                </a:cxn>
                <a:cxn ang="T11">
                  <a:pos x="T6" y="T7"/>
                </a:cxn>
              </a:cxnLst>
              <a:rect l="T12" t="T13" r="T14" b="T15"/>
              <a:pathLst>
                <a:path w="240" h="448">
                  <a:moveTo>
                    <a:pt x="240" y="32"/>
                  </a:moveTo>
                  <a:cubicBezTo>
                    <a:pt x="200" y="0"/>
                    <a:pt x="0" y="160"/>
                    <a:pt x="0" y="224"/>
                  </a:cubicBezTo>
                  <a:cubicBezTo>
                    <a:pt x="0" y="288"/>
                    <a:pt x="200" y="448"/>
                    <a:pt x="240" y="416"/>
                  </a:cubicBezTo>
                  <a:lnTo>
                    <a:pt x="240" y="32"/>
                  </a:lnTo>
                  <a:close/>
                </a:path>
              </a:pathLst>
            </a:custGeom>
            <a:solidFill>
              <a:srgbClr val="C0C0C0"/>
            </a:solidFill>
            <a:ln w="28575" cap="flat" cmpd="sng">
              <a:solidFill>
                <a:schemeClr val="bg1"/>
              </a:solidFill>
              <a:prstDash val="solid"/>
              <a:round/>
              <a:headEnd type="none" w="med" len="med"/>
              <a:tailEnd type="none" w="med" len="med"/>
            </a:ln>
          </p:spPr>
          <p:txBody>
            <a:bodyPr/>
            <a:lstStyle/>
            <a:p>
              <a:endParaRPr lang="en-US"/>
            </a:p>
          </p:txBody>
        </p:sp>
        <p:sp>
          <p:nvSpPr>
            <p:cNvPr id="41" name="Freeform 24"/>
            <p:cNvSpPr>
              <a:spLocks/>
            </p:cNvSpPr>
            <p:nvPr/>
          </p:nvSpPr>
          <p:spPr bwMode="auto">
            <a:xfrm rot="4565736">
              <a:off x="3919537" y="1984037"/>
              <a:ext cx="1663700" cy="241300"/>
            </a:xfrm>
            <a:custGeom>
              <a:avLst/>
              <a:gdLst>
                <a:gd name="T0" fmla="*/ 2147483647 w 240"/>
                <a:gd name="T1" fmla="*/ 2147483647 h 448"/>
                <a:gd name="T2" fmla="*/ 0 w 240"/>
                <a:gd name="T3" fmla="*/ 2147483647 h 448"/>
                <a:gd name="T4" fmla="*/ 2147483647 w 240"/>
                <a:gd name="T5" fmla="*/ 2147483647 h 448"/>
                <a:gd name="T6" fmla="*/ 2147483647 w 240"/>
                <a:gd name="T7" fmla="*/ 2147483647 h 448"/>
                <a:gd name="T8" fmla="*/ 0 60000 65536"/>
                <a:gd name="T9" fmla="*/ 0 60000 65536"/>
                <a:gd name="T10" fmla="*/ 0 60000 65536"/>
                <a:gd name="T11" fmla="*/ 0 60000 65536"/>
                <a:gd name="T12" fmla="*/ 0 w 240"/>
                <a:gd name="T13" fmla="*/ 0 h 448"/>
                <a:gd name="T14" fmla="*/ 240 w 240"/>
                <a:gd name="T15" fmla="*/ 448 h 448"/>
              </a:gdLst>
              <a:ahLst/>
              <a:cxnLst>
                <a:cxn ang="T8">
                  <a:pos x="T0" y="T1"/>
                </a:cxn>
                <a:cxn ang="T9">
                  <a:pos x="T2" y="T3"/>
                </a:cxn>
                <a:cxn ang="T10">
                  <a:pos x="T4" y="T5"/>
                </a:cxn>
                <a:cxn ang="T11">
                  <a:pos x="T6" y="T7"/>
                </a:cxn>
              </a:cxnLst>
              <a:rect l="T12" t="T13" r="T14" b="T15"/>
              <a:pathLst>
                <a:path w="240" h="448">
                  <a:moveTo>
                    <a:pt x="240" y="32"/>
                  </a:moveTo>
                  <a:cubicBezTo>
                    <a:pt x="200" y="0"/>
                    <a:pt x="0" y="160"/>
                    <a:pt x="0" y="224"/>
                  </a:cubicBezTo>
                  <a:cubicBezTo>
                    <a:pt x="0" y="288"/>
                    <a:pt x="200" y="448"/>
                    <a:pt x="240" y="416"/>
                  </a:cubicBezTo>
                  <a:lnTo>
                    <a:pt x="240" y="32"/>
                  </a:lnTo>
                  <a:close/>
                </a:path>
              </a:pathLst>
            </a:custGeom>
            <a:solidFill>
              <a:srgbClr val="C0C0C0"/>
            </a:solidFill>
            <a:ln w="28575" cmpd="sng">
              <a:solidFill>
                <a:schemeClr val="bg1"/>
              </a:solidFill>
              <a:round/>
              <a:headEnd/>
              <a:tailEnd/>
            </a:ln>
          </p:spPr>
          <p:txBody>
            <a:bodyPr/>
            <a:lstStyle/>
            <a:p>
              <a:endParaRPr lang="en-US"/>
            </a:p>
          </p:txBody>
        </p:sp>
      </p:grpSp>
      <p:sp>
        <p:nvSpPr>
          <p:cNvPr id="42" name="Rounded Rectangle 41"/>
          <p:cNvSpPr/>
          <p:nvPr/>
        </p:nvSpPr>
        <p:spPr>
          <a:xfrm>
            <a:off x="471056" y="3833937"/>
            <a:ext cx="2417615" cy="1521836"/>
          </a:xfrm>
          <a:prstGeom prst="roundRect">
            <a:avLst/>
          </a:prstGeom>
          <a:noFill/>
          <a:ln w="28575">
            <a:solidFill>
              <a:srgbClr val="008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3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smtClean="0"/>
              <a:t>Wind Energy – Global Trend</a:t>
            </a:r>
          </a:p>
        </p:txBody>
      </p:sp>
      <p:sp>
        <p:nvSpPr>
          <p:cNvPr id="16389" name="Rectangle 3"/>
          <p:cNvSpPr>
            <a:spLocks noGrp="1" noChangeArrowheads="1"/>
          </p:cNvSpPr>
          <p:nvPr>
            <p:ph idx="1"/>
          </p:nvPr>
        </p:nvSpPr>
        <p:spPr>
          <a:xfrm>
            <a:off x="422275" y="1268413"/>
            <a:ext cx="3692525" cy="5354637"/>
          </a:xfrm>
        </p:spPr>
        <p:txBody>
          <a:bodyPr/>
          <a:lstStyle/>
          <a:p>
            <a:pPr marL="174625" indent="-174625">
              <a:spcAft>
                <a:spcPts val="2000"/>
              </a:spcAft>
              <a:buFont typeface="Arial" pitchFamily="34" charset="0"/>
              <a:buChar char="•"/>
              <a:defRPr/>
            </a:pPr>
            <a:r>
              <a:rPr lang="en-US" sz="1800" dirty="0" smtClean="0"/>
              <a:t>Wind has emerged as the most viable &amp; matured of alternate energy sources </a:t>
            </a:r>
          </a:p>
          <a:p>
            <a:pPr marL="174625" indent="-174625">
              <a:spcAft>
                <a:spcPts val="2000"/>
              </a:spcAft>
              <a:buFont typeface="Arial" pitchFamily="34" charset="0"/>
              <a:buChar char="•"/>
              <a:defRPr/>
            </a:pPr>
            <a:r>
              <a:rPr lang="en-US" sz="1800" dirty="0" smtClean="0"/>
              <a:t>Global cumulative wind power installed capacity crossed 200GW </a:t>
            </a:r>
            <a:br>
              <a:rPr lang="en-US" sz="1800" dirty="0" smtClean="0"/>
            </a:br>
            <a:r>
              <a:rPr lang="en-US" sz="1800" dirty="0" smtClean="0"/>
              <a:t>&amp; growing rapidly year on tear. </a:t>
            </a:r>
          </a:p>
          <a:p>
            <a:pPr marL="174625" lvl="1" indent="-174625">
              <a:spcAft>
                <a:spcPts val="2000"/>
              </a:spcAft>
              <a:buFont typeface="Arial" pitchFamily="34" charset="0"/>
              <a:buChar char="•"/>
              <a:defRPr/>
            </a:pPr>
            <a:r>
              <a:rPr lang="en-US" sz="1800" dirty="0" smtClean="0">
                <a:ea typeface="+mn-ea"/>
                <a:cs typeface="+mn-cs"/>
              </a:rPr>
              <a:t>Three Chinese &amp; one Indian wind turbine suppliers in the Top 10 list </a:t>
            </a:r>
          </a:p>
          <a:p>
            <a:pPr marL="174625" lvl="1" indent="-174625">
              <a:spcAft>
                <a:spcPts val="2000"/>
              </a:spcAft>
              <a:buFont typeface="Arial" pitchFamily="34" charset="0"/>
              <a:buChar char="•"/>
              <a:defRPr/>
            </a:pPr>
            <a:r>
              <a:rPr lang="en-US" sz="1800" dirty="0" smtClean="0">
                <a:ea typeface="+mn-ea"/>
                <a:cs typeface="+mn-cs"/>
              </a:rPr>
              <a:t>Asian region and India, along with China are leading growth markets </a:t>
            </a:r>
          </a:p>
          <a:p>
            <a:pPr marL="174625" lvl="1" indent="-174625">
              <a:spcAft>
                <a:spcPts val="2000"/>
              </a:spcAft>
              <a:buFont typeface="Arial" pitchFamily="34" charset="0"/>
              <a:buChar char="•"/>
              <a:defRPr/>
            </a:pPr>
            <a:r>
              <a:rPr lang="en-US" sz="1800" dirty="0" smtClean="0">
                <a:ea typeface="+mn-ea"/>
                <a:cs typeface="+mn-cs"/>
              </a:rPr>
              <a:t>Under the GWEO scenarios, by the end of 2015, between 24.7 GW and 29 GW will be installed in India</a:t>
            </a:r>
          </a:p>
        </p:txBody>
      </p:sp>
      <p:sp>
        <p:nvSpPr>
          <p:cNvPr id="3077" name="Text Box 34"/>
          <p:cNvSpPr txBox="1">
            <a:spLocks noChangeArrowheads="1"/>
          </p:cNvSpPr>
          <p:nvPr>
            <p:custDataLst>
              <p:tags r:id="rId2"/>
            </p:custDataLst>
          </p:nvPr>
        </p:nvSpPr>
        <p:spPr bwMode="auto">
          <a:xfrm>
            <a:off x="4267200" y="5849938"/>
            <a:ext cx="3019425" cy="246062"/>
          </a:xfrm>
          <a:prstGeom prst="rect">
            <a:avLst/>
          </a:prstGeom>
          <a:noFill/>
          <a:ln w="9525">
            <a:noFill/>
            <a:miter lim="800000"/>
            <a:headEnd/>
            <a:tailEnd/>
          </a:ln>
        </p:spPr>
        <p:txBody>
          <a:bodyPr>
            <a:spAutoFit/>
          </a:bodyPr>
          <a:lstStyle/>
          <a:p>
            <a:pPr>
              <a:spcBef>
                <a:spcPct val="50000"/>
              </a:spcBef>
            </a:pPr>
            <a:r>
              <a:rPr lang="en-US" sz="1000" i="1">
                <a:latin typeface="Calibri" pitchFamily="34" charset="0"/>
              </a:rPr>
              <a:t>Source: </a:t>
            </a:r>
            <a:r>
              <a:rPr lang="en-GB" sz="1000" i="1">
                <a:latin typeface="Calibri" pitchFamily="34" charset="0"/>
              </a:rPr>
              <a:t>GWEC  Global Wind Report 2010</a:t>
            </a:r>
          </a:p>
        </p:txBody>
      </p:sp>
      <p:graphicFrame>
        <p:nvGraphicFramePr>
          <p:cNvPr id="3074" name="Chart 69"/>
          <p:cNvGraphicFramePr>
            <a:graphicFrameLocks/>
          </p:cNvGraphicFramePr>
          <p:nvPr/>
        </p:nvGraphicFramePr>
        <p:xfrm>
          <a:off x="3962400" y="1143000"/>
          <a:ext cx="5105400" cy="4876800"/>
        </p:xfrm>
        <a:graphic>
          <a:graphicData uri="http://schemas.openxmlformats.org/presentationml/2006/ole">
            <p:oleObj spid="_x0000_s83970" r:id="rId6" imgW="6084335" imgH="5596613" progId="Excel.Sheet.8">
              <p:embed/>
            </p:oleObj>
          </a:graphicData>
        </a:graphic>
      </p:graphicFrame>
      <p:sp>
        <p:nvSpPr>
          <p:cNvPr id="183" name="Left Brace 182"/>
          <p:cNvSpPr/>
          <p:nvPr/>
        </p:nvSpPr>
        <p:spPr>
          <a:xfrm rot="16200000">
            <a:off x="7763669" y="4639469"/>
            <a:ext cx="322262" cy="1981200"/>
          </a:xfrm>
          <a:prstGeom prst="leftBrac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079" name="Text Box 34"/>
          <p:cNvSpPr txBox="1">
            <a:spLocks noChangeArrowheads="1"/>
          </p:cNvSpPr>
          <p:nvPr>
            <p:custDataLst>
              <p:tags r:id="rId3"/>
            </p:custDataLst>
          </p:nvPr>
        </p:nvSpPr>
        <p:spPr bwMode="auto">
          <a:xfrm>
            <a:off x="7467600" y="5849938"/>
            <a:ext cx="1066800" cy="246062"/>
          </a:xfrm>
          <a:prstGeom prst="rect">
            <a:avLst/>
          </a:prstGeom>
          <a:noFill/>
          <a:ln w="9525">
            <a:noFill/>
            <a:miter lim="800000"/>
            <a:headEnd/>
            <a:tailEnd/>
          </a:ln>
        </p:spPr>
        <p:txBody>
          <a:bodyPr>
            <a:spAutoFit/>
          </a:bodyPr>
          <a:lstStyle/>
          <a:p>
            <a:pPr algn="ctr">
              <a:spcBef>
                <a:spcPct val="50000"/>
              </a:spcBef>
            </a:pPr>
            <a:r>
              <a:rPr lang="en-US" sz="1000" i="1">
                <a:latin typeface="Calibri" pitchFamily="34" charset="0"/>
              </a:rPr>
              <a:t>Estimated</a:t>
            </a:r>
            <a:endParaRPr lang="en-GB" sz="1000" i="1">
              <a:latin typeface="Calibri"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itle 82"/>
          <p:cNvSpPr>
            <a:spLocks noGrp="1"/>
          </p:cNvSpPr>
          <p:nvPr>
            <p:ph type="title"/>
          </p:nvPr>
        </p:nvSpPr>
        <p:spPr/>
        <p:txBody>
          <a:bodyPr/>
          <a:lstStyle/>
          <a:p>
            <a:r>
              <a:rPr lang="en-US" dirty="0" smtClean="0"/>
              <a:t>The DFIG platform overview</a:t>
            </a:r>
            <a:endParaRPr lang="en-US" dirty="0"/>
          </a:p>
        </p:txBody>
      </p:sp>
      <p:grpSp>
        <p:nvGrpSpPr>
          <p:cNvPr id="2" name="Group 47"/>
          <p:cNvGrpSpPr>
            <a:grpSpLocks/>
          </p:cNvGrpSpPr>
          <p:nvPr/>
        </p:nvGrpSpPr>
        <p:grpSpPr bwMode="auto">
          <a:xfrm>
            <a:off x="1447800" y="2098587"/>
            <a:ext cx="7315200" cy="3810000"/>
            <a:chOff x="196185" y="1258887"/>
            <a:chExt cx="7315200" cy="3810000"/>
          </a:xfrm>
        </p:grpSpPr>
        <p:sp>
          <p:nvSpPr>
            <p:cNvPr id="18" name="Line 3"/>
            <p:cNvSpPr>
              <a:spLocks noChangeShapeType="1"/>
            </p:cNvSpPr>
            <p:nvPr/>
          </p:nvSpPr>
          <p:spPr bwMode="auto">
            <a:xfrm>
              <a:off x="1491585" y="2478087"/>
              <a:ext cx="1905000" cy="0"/>
            </a:xfrm>
            <a:prstGeom prst="line">
              <a:avLst/>
            </a:prstGeom>
            <a:noFill/>
            <a:ln w="76200">
              <a:solidFill>
                <a:srgbClr val="008000"/>
              </a:solidFill>
              <a:round/>
              <a:headEnd/>
              <a:tailEnd/>
            </a:ln>
          </p:spPr>
          <p:txBody>
            <a:bodyPr lIns="0" tIns="45713" rIns="0" bIns="45713" anchor="b"/>
            <a:lstStyle/>
            <a:p>
              <a:pPr>
                <a:defRPr/>
              </a:pPr>
              <a:endParaRPr lang="en-US" sz="2400">
                <a:latin typeface="+mn-lt"/>
              </a:endParaRPr>
            </a:p>
          </p:txBody>
        </p:sp>
        <p:sp>
          <p:nvSpPr>
            <p:cNvPr id="19" name="Rectangle 4"/>
            <p:cNvSpPr>
              <a:spLocks noChangeArrowheads="1"/>
            </p:cNvSpPr>
            <p:nvPr/>
          </p:nvSpPr>
          <p:spPr bwMode="auto">
            <a:xfrm>
              <a:off x="1110585" y="2454275"/>
              <a:ext cx="381000" cy="990600"/>
            </a:xfrm>
            <a:prstGeom prst="rect">
              <a:avLst/>
            </a:prstGeom>
            <a:solidFill>
              <a:srgbClr val="C0C0C0"/>
            </a:solidFill>
            <a:ln w="28575" algn="ctr">
              <a:solidFill>
                <a:schemeClr val="bg1"/>
              </a:solidFill>
              <a:miter lim="800000"/>
              <a:headEnd/>
              <a:tailEnd/>
            </a:ln>
          </p:spPr>
          <p:txBody>
            <a:bodyPr/>
            <a:lstStyle/>
            <a:p>
              <a:pPr>
                <a:defRPr/>
              </a:pPr>
              <a:endParaRPr lang="en-US" sz="2400">
                <a:latin typeface="+mn-lt"/>
              </a:endParaRPr>
            </a:p>
          </p:txBody>
        </p:sp>
        <p:sp>
          <p:nvSpPr>
            <p:cNvPr id="20" name="Freeform 5"/>
            <p:cNvSpPr>
              <a:spLocks/>
            </p:cNvSpPr>
            <p:nvPr/>
          </p:nvSpPr>
          <p:spPr bwMode="auto">
            <a:xfrm>
              <a:off x="275560" y="2865437"/>
              <a:ext cx="381000" cy="711200"/>
            </a:xfrm>
            <a:custGeom>
              <a:avLst/>
              <a:gdLst>
                <a:gd name="T0" fmla="*/ 604837545 w 240"/>
                <a:gd name="T1" fmla="*/ 80645003 h 448"/>
                <a:gd name="T2" fmla="*/ 0 w 240"/>
                <a:gd name="T3" fmla="*/ 564515045 h 448"/>
                <a:gd name="T4" fmla="*/ 604837545 w 240"/>
                <a:gd name="T5" fmla="*/ 1048385111 h 448"/>
                <a:gd name="T6" fmla="*/ 604837545 w 240"/>
                <a:gd name="T7" fmla="*/ 80645003 h 448"/>
                <a:gd name="T8" fmla="*/ 0 60000 65536"/>
                <a:gd name="T9" fmla="*/ 0 60000 65536"/>
                <a:gd name="T10" fmla="*/ 0 60000 65536"/>
                <a:gd name="T11" fmla="*/ 0 60000 65536"/>
                <a:gd name="T12" fmla="*/ 0 w 240"/>
                <a:gd name="T13" fmla="*/ 0 h 448"/>
                <a:gd name="T14" fmla="*/ 240 w 240"/>
                <a:gd name="T15" fmla="*/ 448 h 448"/>
              </a:gdLst>
              <a:ahLst/>
              <a:cxnLst>
                <a:cxn ang="T8">
                  <a:pos x="T0" y="T1"/>
                </a:cxn>
                <a:cxn ang="T9">
                  <a:pos x="T2" y="T3"/>
                </a:cxn>
                <a:cxn ang="T10">
                  <a:pos x="T4" y="T5"/>
                </a:cxn>
                <a:cxn ang="T11">
                  <a:pos x="T6" y="T7"/>
                </a:cxn>
              </a:cxnLst>
              <a:rect l="T12" t="T13" r="T14" b="T15"/>
              <a:pathLst>
                <a:path w="240" h="448">
                  <a:moveTo>
                    <a:pt x="240" y="32"/>
                  </a:moveTo>
                  <a:cubicBezTo>
                    <a:pt x="200" y="0"/>
                    <a:pt x="0" y="160"/>
                    <a:pt x="0" y="224"/>
                  </a:cubicBezTo>
                  <a:cubicBezTo>
                    <a:pt x="0" y="288"/>
                    <a:pt x="200" y="448"/>
                    <a:pt x="240" y="416"/>
                  </a:cubicBezTo>
                  <a:lnTo>
                    <a:pt x="240" y="32"/>
                  </a:lnTo>
                  <a:close/>
                </a:path>
              </a:pathLst>
            </a:custGeom>
            <a:solidFill>
              <a:srgbClr val="C0C0C0"/>
            </a:solidFill>
            <a:ln w="9525" cap="flat" cmpd="sng">
              <a:noFill/>
              <a:prstDash val="solid"/>
              <a:round/>
              <a:headEnd/>
              <a:tailEnd/>
            </a:ln>
          </p:spPr>
          <p:txBody>
            <a:bodyPr/>
            <a:lstStyle/>
            <a:p>
              <a:pPr>
                <a:defRPr/>
              </a:pPr>
              <a:endParaRPr lang="en-US" sz="2400">
                <a:latin typeface="+mn-lt"/>
              </a:endParaRPr>
            </a:p>
          </p:txBody>
        </p:sp>
        <p:sp>
          <p:nvSpPr>
            <p:cNvPr id="21" name="Rectangle 8"/>
            <p:cNvSpPr>
              <a:spLocks noChangeArrowheads="1"/>
            </p:cNvSpPr>
            <p:nvPr/>
          </p:nvSpPr>
          <p:spPr bwMode="auto">
            <a:xfrm>
              <a:off x="424785" y="3187700"/>
              <a:ext cx="1379538" cy="74612"/>
            </a:xfrm>
            <a:prstGeom prst="rect">
              <a:avLst/>
            </a:prstGeom>
            <a:solidFill>
              <a:srgbClr val="C0C0C0"/>
            </a:solidFill>
            <a:ln w="28575" algn="ctr">
              <a:solidFill>
                <a:schemeClr val="bg1"/>
              </a:solidFill>
              <a:miter lim="800000"/>
              <a:headEnd/>
              <a:tailEnd/>
            </a:ln>
          </p:spPr>
          <p:txBody>
            <a:bodyPr/>
            <a:lstStyle/>
            <a:p>
              <a:pPr>
                <a:defRPr/>
              </a:pPr>
              <a:endParaRPr lang="en-US" sz="2400">
                <a:latin typeface="+mn-lt"/>
              </a:endParaRPr>
            </a:p>
          </p:txBody>
        </p:sp>
        <p:sp>
          <p:nvSpPr>
            <p:cNvPr id="22" name="Rectangle 9"/>
            <p:cNvSpPr>
              <a:spLocks noChangeArrowheads="1"/>
            </p:cNvSpPr>
            <p:nvPr/>
          </p:nvSpPr>
          <p:spPr bwMode="auto">
            <a:xfrm>
              <a:off x="1643985" y="2173287"/>
              <a:ext cx="1600200" cy="619125"/>
            </a:xfrm>
            <a:prstGeom prst="rect">
              <a:avLst/>
            </a:prstGeom>
            <a:gradFill rotWithShape="1">
              <a:gsLst>
                <a:gs pos="0">
                  <a:srgbClr val="7D98C5"/>
                </a:gs>
                <a:gs pos="50000">
                  <a:srgbClr val="47699F"/>
                </a:gs>
                <a:gs pos="100000">
                  <a:srgbClr val="7D98C5"/>
                </a:gs>
              </a:gsLst>
              <a:lin ang="5400000" scaled="1"/>
            </a:gradFill>
            <a:ln w="3175" algn="ctr">
              <a:solidFill>
                <a:schemeClr val="tx1"/>
              </a:solidFill>
              <a:miter lim="800000"/>
              <a:headEnd/>
              <a:tailEnd/>
            </a:ln>
          </p:spPr>
          <p:txBody>
            <a:bodyPr wrap="none" lIns="0" tIns="45713" rIns="0" bIns="45713" anchor="ctr"/>
            <a:lstStyle/>
            <a:p>
              <a:pPr>
                <a:defRPr/>
              </a:pPr>
              <a:endParaRPr lang="en-US" sz="2400">
                <a:latin typeface="+mn-lt"/>
              </a:endParaRPr>
            </a:p>
          </p:txBody>
        </p:sp>
        <p:sp>
          <p:nvSpPr>
            <p:cNvPr id="23" name="Freeform 10"/>
            <p:cNvSpPr>
              <a:spLocks/>
            </p:cNvSpPr>
            <p:nvPr/>
          </p:nvSpPr>
          <p:spPr bwMode="auto">
            <a:xfrm>
              <a:off x="1796385" y="1676400"/>
              <a:ext cx="4157663" cy="496887"/>
            </a:xfrm>
            <a:custGeom>
              <a:avLst/>
              <a:gdLst>
                <a:gd name="T0" fmla="*/ 0 w 2619"/>
                <a:gd name="T1" fmla="*/ 788807210 h 313"/>
                <a:gd name="T2" fmla="*/ 12601575 w 2619"/>
                <a:gd name="T3" fmla="*/ 0 h 313"/>
                <a:gd name="T4" fmla="*/ 2147483647 w 2619"/>
                <a:gd name="T5" fmla="*/ 0 h 313"/>
                <a:gd name="T6" fmla="*/ 0 60000 65536"/>
                <a:gd name="T7" fmla="*/ 0 60000 65536"/>
                <a:gd name="T8" fmla="*/ 0 60000 65536"/>
                <a:gd name="T9" fmla="*/ 0 w 2619"/>
                <a:gd name="T10" fmla="*/ 0 h 313"/>
                <a:gd name="T11" fmla="*/ 2619 w 2619"/>
                <a:gd name="T12" fmla="*/ 313 h 313"/>
              </a:gdLst>
              <a:ahLst/>
              <a:cxnLst>
                <a:cxn ang="T6">
                  <a:pos x="T0" y="T1"/>
                </a:cxn>
                <a:cxn ang="T7">
                  <a:pos x="T2" y="T3"/>
                </a:cxn>
                <a:cxn ang="T8">
                  <a:pos x="T4" y="T5"/>
                </a:cxn>
              </a:cxnLst>
              <a:rect l="T9" t="T10" r="T11" b="T12"/>
              <a:pathLst>
                <a:path w="2619" h="313">
                  <a:moveTo>
                    <a:pt x="0" y="313"/>
                  </a:moveTo>
                  <a:lnTo>
                    <a:pt x="5" y="0"/>
                  </a:lnTo>
                  <a:lnTo>
                    <a:pt x="2619" y="0"/>
                  </a:lnTo>
                </a:path>
              </a:pathLst>
            </a:custGeom>
            <a:noFill/>
            <a:ln w="12700" cap="flat" cmpd="sng">
              <a:solidFill>
                <a:schemeClr val="tx1"/>
              </a:solidFill>
              <a:prstDash val="solid"/>
              <a:round/>
              <a:headEnd/>
              <a:tailEnd/>
            </a:ln>
          </p:spPr>
          <p:txBody>
            <a:bodyPr lIns="0" tIns="45713" rIns="0" bIns="45713" anchor="b"/>
            <a:lstStyle/>
            <a:p>
              <a:pPr>
                <a:defRPr/>
              </a:pPr>
              <a:endParaRPr lang="en-US" sz="2400">
                <a:latin typeface="+mn-lt"/>
              </a:endParaRPr>
            </a:p>
          </p:txBody>
        </p:sp>
        <p:sp>
          <p:nvSpPr>
            <p:cNvPr id="24" name="Freeform 11"/>
            <p:cNvSpPr>
              <a:spLocks/>
            </p:cNvSpPr>
            <p:nvPr/>
          </p:nvSpPr>
          <p:spPr bwMode="auto">
            <a:xfrm>
              <a:off x="1912273" y="1806575"/>
              <a:ext cx="4064000" cy="384175"/>
            </a:xfrm>
            <a:custGeom>
              <a:avLst/>
              <a:gdLst>
                <a:gd name="T0" fmla="*/ 0 w 2560"/>
                <a:gd name="T1" fmla="*/ 279527292 h 528"/>
                <a:gd name="T2" fmla="*/ 0 w 2560"/>
                <a:gd name="T3" fmla="*/ 0 h 528"/>
                <a:gd name="T4" fmla="*/ 2147483647 w 2560"/>
                <a:gd name="T5" fmla="*/ 0 h 528"/>
                <a:gd name="T6" fmla="*/ 0 60000 65536"/>
                <a:gd name="T7" fmla="*/ 0 60000 65536"/>
                <a:gd name="T8" fmla="*/ 0 60000 65536"/>
                <a:gd name="T9" fmla="*/ 0 w 2560"/>
                <a:gd name="T10" fmla="*/ 0 h 528"/>
                <a:gd name="T11" fmla="*/ 2560 w 2560"/>
                <a:gd name="T12" fmla="*/ 528 h 528"/>
              </a:gdLst>
              <a:ahLst/>
              <a:cxnLst>
                <a:cxn ang="T6">
                  <a:pos x="T0" y="T1"/>
                </a:cxn>
                <a:cxn ang="T7">
                  <a:pos x="T2" y="T3"/>
                </a:cxn>
                <a:cxn ang="T8">
                  <a:pos x="T4" y="T5"/>
                </a:cxn>
              </a:cxnLst>
              <a:rect l="T9" t="T10" r="T11" b="T12"/>
              <a:pathLst>
                <a:path w="2560" h="528">
                  <a:moveTo>
                    <a:pt x="0" y="528"/>
                  </a:moveTo>
                  <a:lnTo>
                    <a:pt x="0" y="0"/>
                  </a:lnTo>
                  <a:lnTo>
                    <a:pt x="2560" y="0"/>
                  </a:lnTo>
                </a:path>
              </a:pathLst>
            </a:custGeom>
            <a:noFill/>
            <a:ln w="12700" cap="flat" cmpd="sng">
              <a:solidFill>
                <a:schemeClr val="tx1"/>
              </a:solidFill>
              <a:prstDash val="solid"/>
              <a:round/>
              <a:headEnd/>
              <a:tailEnd/>
            </a:ln>
          </p:spPr>
          <p:txBody>
            <a:bodyPr lIns="0" tIns="45713" rIns="0" bIns="45713" anchor="b"/>
            <a:lstStyle/>
            <a:p>
              <a:pPr>
                <a:defRPr/>
              </a:pPr>
              <a:endParaRPr lang="en-US" sz="2400">
                <a:latin typeface="+mn-lt"/>
              </a:endParaRPr>
            </a:p>
          </p:txBody>
        </p:sp>
        <p:sp>
          <p:nvSpPr>
            <p:cNvPr id="25" name="Line 12"/>
            <p:cNvSpPr>
              <a:spLocks noChangeShapeType="1"/>
            </p:cNvSpPr>
            <p:nvPr/>
          </p:nvSpPr>
          <p:spPr bwMode="auto">
            <a:xfrm>
              <a:off x="3258473" y="2173287"/>
              <a:ext cx="0" cy="609600"/>
            </a:xfrm>
            <a:prstGeom prst="line">
              <a:avLst/>
            </a:prstGeom>
            <a:noFill/>
            <a:ln w="57150">
              <a:solidFill>
                <a:schemeClr val="tx1"/>
              </a:solidFill>
              <a:round/>
              <a:headEnd/>
              <a:tailEnd/>
            </a:ln>
          </p:spPr>
          <p:txBody>
            <a:bodyPr lIns="0" tIns="45713" rIns="0" bIns="45713" anchor="b"/>
            <a:lstStyle/>
            <a:p>
              <a:pPr>
                <a:defRPr/>
              </a:pPr>
              <a:endParaRPr lang="en-US" sz="2400">
                <a:latin typeface="+mn-lt"/>
              </a:endParaRPr>
            </a:p>
          </p:txBody>
        </p:sp>
        <p:sp>
          <p:nvSpPr>
            <p:cNvPr id="26" name="Line 13"/>
            <p:cNvSpPr>
              <a:spLocks noChangeShapeType="1"/>
            </p:cNvSpPr>
            <p:nvPr/>
          </p:nvSpPr>
          <p:spPr bwMode="auto">
            <a:xfrm>
              <a:off x="1643985" y="2187575"/>
              <a:ext cx="0" cy="609600"/>
            </a:xfrm>
            <a:prstGeom prst="line">
              <a:avLst/>
            </a:prstGeom>
            <a:noFill/>
            <a:ln w="57150">
              <a:solidFill>
                <a:schemeClr val="tx1"/>
              </a:solidFill>
              <a:round/>
              <a:headEnd/>
              <a:tailEnd/>
            </a:ln>
          </p:spPr>
          <p:txBody>
            <a:bodyPr lIns="0" tIns="45713" rIns="0" bIns="45713" anchor="b"/>
            <a:lstStyle/>
            <a:p>
              <a:pPr>
                <a:defRPr/>
              </a:pPr>
              <a:endParaRPr lang="en-US" sz="2400">
                <a:latin typeface="+mn-lt"/>
              </a:endParaRPr>
            </a:p>
          </p:txBody>
        </p:sp>
        <p:sp>
          <p:nvSpPr>
            <p:cNvPr id="27" name="Freeform 14"/>
            <p:cNvSpPr>
              <a:spLocks/>
            </p:cNvSpPr>
            <p:nvPr/>
          </p:nvSpPr>
          <p:spPr bwMode="auto">
            <a:xfrm>
              <a:off x="2010698" y="1939925"/>
              <a:ext cx="4064000" cy="225425"/>
            </a:xfrm>
            <a:custGeom>
              <a:avLst/>
              <a:gdLst>
                <a:gd name="T0" fmla="*/ 0 w 2560"/>
                <a:gd name="T1" fmla="*/ 96243222 h 528"/>
                <a:gd name="T2" fmla="*/ 0 w 2560"/>
                <a:gd name="T3" fmla="*/ 0 h 528"/>
                <a:gd name="T4" fmla="*/ 2147483647 w 2560"/>
                <a:gd name="T5" fmla="*/ 0 h 528"/>
                <a:gd name="T6" fmla="*/ 0 60000 65536"/>
                <a:gd name="T7" fmla="*/ 0 60000 65536"/>
                <a:gd name="T8" fmla="*/ 0 60000 65536"/>
                <a:gd name="T9" fmla="*/ 0 w 2560"/>
                <a:gd name="T10" fmla="*/ 0 h 528"/>
                <a:gd name="T11" fmla="*/ 2560 w 2560"/>
                <a:gd name="T12" fmla="*/ 528 h 528"/>
              </a:gdLst>
              <a:ahLst/>
              <a:cxnLst>
                <a:cxn ang="T6">
                  <a:pos x="T0" y="T1"/>
                </a:cxn>
                <a:cxn ang="T7">
                  <a:pos x="T2" y="T3"/>
                </a:cxn>
                <a:cxn ang="T8">
                  <a:pos x="T4" y="T5"/>
                </a:cxn>
              </a:cxnLst>
              <a:rect l="T9" t="T10" r="T11" b="T12"/>
              <a:pathLst>
                <a:path w="2560" h="528">
                  <a:moveTo>
                    <a:pt x="0" y="528"/>
                  </a:moveTo>
                  <a:lnTo>
                    <a:pt x="0" y="0"/>
                  </a:lnTo>
                  <a:lnTo>
                    <a:pt x="2560" y="0"/>
                  </a:lnTo>
                </a:path>
              </a:pathLst>
            </a:custGeom>
            <a:noFill/>
            <a:ln w="12700" cap="flat" cmpd="sng">
              <a:solidFill>
                <a:schemeClr val="tx1"/>
              </a:solidFill>
              <a:prstDash val="solid"/>
              <a:round/>
              <a:headEnd/>
              <a:tailEnd/>
            </a:ln>
          </p:spPr>
          <p:txBody>
            <a:bodyPr lIns="0" tIns="45713" rIns="0" bIns="45713" anchor="b"/>
            <a:lstStyle/>
            <a:p>
              <a:pPr>
                <a:defRPr/>
              </a:pPr>
              <a:endParaRPr lang="en-US" sz="2400">
                <a:latin typeface="+mn-lt"/>
              </a:endParaRPr>
            </a:p>
          </p:txBody>
        </p:sp>
        <p:sp>
          <p:nvSpPr>
            <p:cNvPr id="28" name="Line 15"/>
            <p:cNvSpPr>
              <a:spLocks noChangeShapeType="1"/>
            </p:cNvSpPr>
            <p:nvPr/>
          </p:nvSpPr>
          <p:spPr bwMode="auto">
            <a:xfrm>
              <a:off x="2398048" y="2478087"/>
              <a:ext cx="762000" cy="0"/>
            </a:xfrm>
            <a:prstGeom prst="line">
              <a:avLst/>
            </a:prstGeom>
            <a:noFill/>
            <a:ln w="76200">
              <a:solidFill>
                <a:srgbClr val="008000"/>
              </a:solidFill>
              <a:round/>
              <a:headEnd/>
              <a:tailEnd/>
            </a:ln>
          </p:spPr>
          <p:txBody>
            <a:bodyPr lIns="0" tIns="45713" rIns="0" bIns="45713" anchor="b"/>
            <a:lstStyle/>
            <a:p>
              <a:pPr>
                <a:defRPr/>
              </a:pPr>
              <a:endParaRPr lang="en-US" sz="2400">
                <a:latin typeface="+mn-lt"/>
              </a:endParaRPr>
            </a:p>
          </p:txBody>
        </p:sp>
        <p:grpSp>
          <p:nvGrpSpPr>
            <p:cNvPr id="3" name="Group 28"/>
            <p:cNvGrpSpPr>
              <a:grpSpLocks/>
            </p:cNvGrpSpPr>
            <p:nvPr/>
          </p:nvGrpSpPr>
          <p:grpSpPr bwMode="auto">
            <a:xfrm>
              <a:off x="2388523" y="2252662"/>
              <a:ext cx="762000" cy="457200"/>
              <a:chOff x="1621" y="1442"/>
              <a:chExt cx="480" cy="288"/>
            </a:xfrm>
          </p:grpSpPr>
          <p:sp>
            <p:nvSpPr>
              <p:cNvPr id="65" name="Rectangle 17"/>
              <p:cNvSpPr>
                <a:spLocks noChangeArrowheads="1"/>
              </p:cNvSpPr>
              <p:nvPr/>
            </p:nvSpPr>
            <p:spPr bwMode="auto">
              <a:xfrm>
                <a:off x="1621" y="1442"/>
                <a:ext cx="480" cy="288"/>
              </a:xfrm>
              <a:prstGeom prst="rect">
                <a:avLst/>
              </a:prstGeom>
              <a:solidFill>
                <a:schemeClr val="bg1"/>
              </a:solidFill>
              <a:ln w="9525" algn="ctr">
                <a:solidFill>
                  <a:srgbClr val="47699F"/>
                </a:solidFill>
                <a:miter lim="800000"/>
                <a:headEnd/>
                <a:tailEnd/>
              </a:ln>
            </p:spPr>
            <p:txBody>
              <a:bodyPr wrap="none" lIns="0" tIns="45713" rIns="0" bIns="45713" anchor="ctr"/>
              <a:lstStyle/>
              <a:p>
                <a:pPr>
                  <a:defRPr/>
                </a:pPr>
                <a:endParaRPr lang="en-US" sz="2400">
                  <a:latin typeface="+mn-lt"/>
                </a:endParaRPr>
              </a:p>
            </p:txBody>
          </p:sp>
          <p:sp>
            <p:nvSpPr>
              <p:cNvPr id="66" name="Line 18"/>
              <p:cNvSpPr>
                <a:spLocks noChangeShapeType="1"/>
              </p:cNvSpPr>
              <p:nvPr/>
            </p:nvSpPr>
            <p:spPr bwMode="auto">
              <a:xfrm>
                <a:off x="1776" y="1488"/>
                <a:ext cx="0" cy="192"/>
              </a:xfrm>
              <a:prstGeom prst="line">
                <a:avLst/>
              </a:prstGeom>
              <a:noFill/>
              <a:ln w="57150">
                <a:solidFill>
                  <a:schemeClr val="tx1"/>
                </a:solidFill>
                <a:round/>
                <a:headEnd/>
                <a:tailEnd/>
              </a:ln>
            </p:spPr>
            <p:txBody>
              <a:bodyPr lIns="0" tIns="45713" rIns="0" bIns="45713" anchor="b"/>
              <a:lstStyle/>
              <a:p>
                <a:pPr>
                  <a:defRPr/>
                </a:pPr>
                <a:endParaRPr lang="en-US" sz="2400">
                  <a:latin typeface="+mn-lt"/>
                </a:endParaRPr>
              </a:p>
            </p:txBody>
          </p:sp>
          <p:sp>
            <p:nvSpPr>
              <p:cNvPr id="67" name="Line 19"/>
              <p:cNvSpPr>
                <a:spLocks noChangeShapeType="1"/>
              </p:cNvSpPr>
              <p:nvPr/>
            </p:nvSpPr>
            <p:spPr bwMode="auto">
              <a:xfrm>
                <a:off x="1872" y="1488"/>
                <a:ext cx="0" cy="192"/>
              </a:xfrm>
              <a:prstGeom prst="line">
                <a:avLst/>
              </a:prstGeom>
              <a:noFill/>
              <a:ln w="57150">
                <a:solidFill>
                  <a:schemeClr val="tx1"/>
                </a:solidFill>
                <a:round/>
                <a:headEnd/>
                <a:tailEnd/>
              </a:ln>
            </p:spPr>
            <p:txBody>
              <a:bodyPr lIns="0" tIns="45713" rIns="0" bIns="45713" anchor="b"/>
              <a:lstStyle/>
              <a:p>
                <a:pPr>
                  <a:defRPr/>
                </a:pPr>
                <a:endParaRPr lang="en-US" sz="2400">
                  <a:latin typeface="+mn-lt"/>
                </a:endParaRPr>
              </a:p>
            </p:txBody>
          </p:sp>
          <p:sp>
            <p:nvSpPr>
              <p:cNvPr id="68" name="Line 20"/>
              <p:cNvSpPr>
                <a:spLocks noChangeShapeType="1"/>
              </p:cNvSpPr>
              <p:nvPr/>
            </p:nvSpPr>
            <p:spPr bwMode="auto">
              <a:xfrm>
                <a:off x="1968" y="1488"/>
                <a:ext cx="0" cy="192"/>
              </a:xfrm>
              <a:prstGeom prst="line">
                <a:avLst/>
              </a:prstGeom>
              <a:noFill/>
              <a:ln w="57150">
                <a:solidFill>
                  <a:schemeClr val="tx1"/>
                </a:solidFill>
                <a:round/>
                <a:headEnd/>
                <a:tailEnd/>
              </a:ln>
            </p:spPr>
            <p:txBody>
              <a:bodyPr lIns="0" tIns="45713" rIns="0" bIns="45713" anchor="b"/>
              <a:lstStyle/>
              <a:p>
                <a:pPr>
                  <a:defRPr/>
                </a:pPr>
                <a:endParaRPr lang="en-US" sz="2400">
                  <a:latin typeface="+mn-lt"/>
                </a:endParaRPr>
              </a:p>
            </p:txBody>
          </p:sp>
        </p:grpSp>
        <p:grpSp>
          <p:nvGrpSpPr>
            <p:cNvPr id="4" name="Group 21"/>
            <p:cNvGrpSpPr>
              <a:grpSpLocks/>
            </p:cNvGrpSpPr>
            <p:nvPr/>
          </p:nvGrpSpPr>
          <p:grpSpPr bwMode="auto">
            <a:xfrm>
              <a:off x="2634585" y="1676400"/>
              <a:ext cx="2579688" cy="2020887"/>
              <a:chOff x="1776" y="1079"/>
              <a:chExt cx="1625" cy="1273"/>
            </a:xfrm>
          </p:grpSpPr>
          <p:sp>
            <p:nvSpPr>
              <p:cNvPr id="62" name="Freeform 22"/>
              <p:cNvSpPr>
                <a:spLocks/>
              </p:cNvSpPr>
              <p:nvPr/>
            </p:nvSpPr>
            <p:spPr bwMode="auto">
              <a:xfrm>
                <a:off x="1776" y="1079"/>
                <a:ext cx="1625" cy="1273"/>
              </a:xfrm>
              <a:custGeom>
                <a:avLst/>
                <a:gdLst>
                  <a:gd name="T0" fmla="*/ 0 w 1625"/>
                  <a:gd name="T1" fmla="*/ 553 h 1273"/>
                  <a:gd name="T2" fmla="*/ 0 w 1625"/>
                  <a:gd name="T3" fmla="*/ 1273 h 1273"/>
                  <a:gd name="T4" fmla="*/ 1625 w 1625"/>
                  <a:gd name="T5" fmla="*/ 1271 h 1273"/>
                  <a:gd name="T6" fmla="*/ 1616 w 1625"/>
                  <a:gd name="T7" fmla="*/ 0 h 1273"/>
                  <a:gd name="T8" fmla="*/ 0 60000 65536"/>
                  <a:gd name="T9" fmla="*/ 0 60000 65536"/>
                  <a:gd name="T10" fmla="*/ 0 60000 65536"/>
                  <a:gd name="T11" fmla="*/ 0 60000 65536"/>
                  <a:gd name="T12" fmla="*/ 0 w 1625"/>
                  <a:gd name="T13" fmla="*/ 0 h 1273"/>
                  <a:gd name="T14" fmla="*/ 1625 w 1625"/>
                  <a:gd name="T15" fmla="*/ 1273 h 1273"/>
                </a:gdLst>
                <a:ahLst/>
                <a:cxnLst>
                  <a:cxn ang="T8">
                    <a:pos x="T0" y="T1"/>
                  </a:cxn>
                  <a:cxn ang="T9">
                    <a:pos x="T2" y="T3"/>
                  </a:cxn>
                  <a:cxn ang="T10">
                    <a:pos x="T4" y="T5"/>
                  </a:cxn>
                  <a:cxn ang="T11">
                    <a:pos x="T6" y="T7"/>
                  </a:cxn>
                </a:cxnLst>
                <a:rect l="T12" t="T13" r="T14" b="T15"/>
                <a:pathLst>
                  <a:path w="1625" h="1273">
                    <a:moveTo>
                      <a:pt x="0" y="553"/>
                    </a:moveTo>
                    <a:lnTo>
                      <a:pt x="0" y="1273"/>
                    </a:lnTo>
                    <a:lnTo>
                      <a:pt x="1625" y="1271"/>
                    </a:lnTo>
                    <a:lnTo>
                      <a:pt x="1616" y="0"/>
                    </a:lnTo>
                  </a:path>
                </a:pathLst>
              </a:custGeom>
              <a:noFill/>
              <a:ln w="3175" cap="flat" cmpd="sng">
                <a:solidFill>
                  <a:schemeClr val="tx1"/>
                </a:solidFill>
                <a:prstDash val="solid"/>
                <a:round/>
                <a:headEnd/>
                <a:tailEnd/>
              </a:ln>
            </p:spPr>
            <p:txBody>
              <a:bodyPr lIns="0" tIns="45713" rIns="0" bIns="45713" anchor="b"/>
              <a:lstStyle/>
              <a:p>
                <a:pPr>
                  <a:defRPr/>
                </a:pPr>
                <a:endParaRPr lang="en-US" sz="2400">
                  <a:latin typeface="+mn-lt"/>
                </a:endParaRPr>
              </a:p>
            </p:txBody>
          </p:sp>
          <p:sp>
            <p:nvSpPr>
              <p:cNvPr id="63" name="Freeform 23"/>
              <p:cNvSpPr>
                <a:spLocks/>
              </p:cNvSpPr>
              <p:nvPr/>
            </p:nvSpPr>
            <p:spPr bwMode="auto">
              <a:xfrm>
                <a:off x="1874" y="1143"/>
                <a:ext cx="1390" cy="1097"/>
              </a:xfrm>
              <a:custGeom>
                <a:avLst/>
                <a:gdLst>
                  <a:gd name="T0" fmla="*/ 3 w 1390"/>
                  <a:gd name="T1" fmla="*/ 459 h 1097"/>
                  <a:gd name="T2" fmla="*/ 0 w 1390"/>
                  <a:gd name="T3" fmla="*/ 1097 h 1097"/>
                  <a:gd name="T4" fmla="*/ 1390 w 1390"/>
                  <a:gd name="T5" fmla="*/ 1097 h 1097"/>
                  <a:gd name="T6" fmla="*/ 1390 w 1390"/>
                  <a:gd name="T7" fmla="*/ 0 h 1097"/>
                  <a:gd name="T8" fmla="*/ 0 60000 65536"/>
                  <a:gd name="T9" fmla="*/ 0 60000 65536"/>
                  <a:gd name="T10" fmla="*/ 0 60000 65536"/>
                  <a:gd name="T11" fmla="*/ 0 60000 65536"/>
                  <a:gd name="T12" fmla="*/ 0 w 1390"/>
                  <a:gd name="T13" fmla="*/ 0 h 1097"/>
                  <a:gd name="T14" fmla="*/ 1390 w 1390"/>
                  <a:gd name="T15" fmla="*/ 1097 h 1097"/>
                </a:gdLst>
                <a:ahLst/>
                <a:cxnLst>
                  <a:cxn ang="T8">
                    <a:pos x="T0" y="T1"/>
                  </a:cxn>
                  <a:cxn ang="T9">
                    <a:pos x="T2" y="T3"/>
                  </a:cxn>
                  <a:cxn ang="T10">
                    <a:pos x="T4" y="T5"/>
                  </a:cxn>
                  <a:cxn ang="T11">
                    <a:pos x="T6" y="T7"/>
                  </a:cxn>
                </a:cxnLst>
                <a:rect l="T12" t="T13" r="T14" b="T15"/>
                <a:pathLst>
                  <a:path w="1390" h="1097">
                    <a:moveTo>
                      <a:pt x="3" y="459"/>
                    </a:moveTo>
                    <a:lnTo>
                      <a:pt x="0" y="1097"/>
                    </a:lnTo>
                    <a:lnTo>
                      <a:pt x="1390" y="1097"/>
                    </a:lnTo>
                    <a:lnTo>
                      <a:pt x="1390" y="0"/>
                    </a:lnTo>
                  </a:path>
                </a:pathLst>
              </a:custGeom>
              <a:noFill/>
              <a:ln w="3175" cap="flat" cmpd="sng">
                <a:solidFill>
                  <a:schemeClr val="tx1"/>
                </a:solidFill>
                <a:prstDash val="solid"/>
                <a:round/>
                <a:headEnd/>
                <a:tailEnd/>
              </a:ln>
            </p:spPr>
            <p:txBody>
              <a:bodyPr lIns="0" tIns="45713" rIns="0" bIns="45713" anchor="b"/>
              <a:lstStyle/>
              <a:p>
                <a:pPr>
                  <a:defRPr/>
                </a:pPr>
                <a:endParaRPr lang="en-US" sz="2400">
                  <a:latin typeface="+mn-lt"/>
                </a:endParaRPr>
              </a:p>
            </p:txBody>
          </p:sp>
          <p:sp>
            <p:nvSpPr>
              <p:cNvPr id="64" name="Freeform 24"/>
              <p:cNvSpPr>
                <a:spLocks/>
              </p:cNvSpPr>
              <p:nvPr/>
            </p:nvSpPr>
            <p:spPr bwMode="auto">
              <a:xfrm>
                <a:off x="1964" y="1243"/>
                <a:ext cx="1163" cy="878"/>
              </a:xfrm>
              <a:custGeom>
                <a:avLst/>
                <a:gdLst>
                  <a:gd name="T0" fmla="*/ 0 w 1163"/>
                  <a:gd name="T1" fmla="*/ 416 h 878"/>
                  <a:gd name="T2" fmla="*/ 2 w 1163"/>
                  <a:gd name="T3" fmla="*/ 869 h 878"/>
                  <a:gd name="T4" fmla="*/ 1163 w 1163"/>
                  <a:gd name="T5" fmla="*/ 878 h 878"/>
                  <a:gd name="T6" fmla="*/ 1163 w 1163"/>
                  <a:gd name="T7" fmla="*/ 0 h 878"/>
                  <a:gd name="T8" fmla="*/ 0 60000 65536"/>
                  <a:gd name="T9" fmla="*/ 0 60000 65536"/>
                  <a:gd name="T10" fmla="*/ 0 60000 65536"/>
                  <a:gd name="T11" fmla="*/ 0 60000 65536"/>
                  <a:gd name="T12" fmla="*/ 0 w 1163"/>
                  <a:gd name="T13" fmla="*/ 0 h 878"/>
                  <a:gd name="T14" fmla="*/ 1163 w 1163"/>
                  <a:gd name="T15" fmla="*/ 878 h 878"/>
                </a:gdLst>
                <a:ahLst/>
                <a:cxnLst>
                  <a:cxn ang="T8">
                    <a:pos x="T0" y="T1"/>
                  </a:cxn>
                  <a:cxn ang="T9">
                    <a:pos x="T2" y="T3"/>
                  </a:cxn>
                  <a:cxn ang="T10">
                    <a:pos x="T4" y="T5"/>
                  </a:cxn>
                  <a:cxn ang="T11">
                    <a:pos x="T6" y="T7"/>
                  </a:cxn>
                </a:cxnLst>
                <a:rect l="T12" t="T13" r="T14" b="T15"/>
                <a:pathLst>
                  <a:path w="1163" h="878">
                    <a:moveTo>
                      <a:pt x="0" y="416"/>
                    </a:moveTo>
                    <a:lnTo>
                      <a:pt x="2" y="869"/>
                    </a:lnTo>
                    <a:lnTo>
                      <a:pt x="1163" y="878"/>
                    </a:lnTo>
                    <a:lnTo>
                      <a:pt x="1163" y="0"/>
                    </a:lnTo>
                  </a:path>
                </a:pathLst>
              </a:custGeom>
              <a:noFill/>
              <a:ln w="3175" cap="flat" cmpd="sng">
                <a:solidFill>
                  <a:schemeClr val="tx1"/>
                </a:solidFill>
                <a:prstDash val="solid"/>
                <a:round/>
                <a:headEnd/>
                <a:tailEnd/>
              </a:ln>
            </p:spPr>
            <p:txBody>
              <a:bodyPr lIns="0" tIns="45713" rIns="0" bIns="45713" anchor="b"/>
              <a:lstStyle/>
              <a:p>
                <a:pPr>
                  <a:defRPr/>
                </a:pPr>
                <a:endParaRPr lang="en-US" sz="2400">
                  <a:latin typeface="+mn-lt"/>
                </a:endParaRPr>
              </a:p>
            </p:txBody>
          </p:sp>
        </p:grpSp>
        <p:sp>
          <p:nvSpPr>
            <p:cNvPr id="31" name="Rectangle 25"/>
            <p:cNvSpPr>
              <a:spLocks noChangeArrowheads="1"/>
            </p:cNvSpPr>
            <p:nvPr/>
          </p:nvSpPr>
          <p:spPr bwMode="auto">
            <a:xfrm>
              <a:off x="3167985" y="3163887"/>
              <a:ext cx="638175" cy="696913"/>
            </a:xfrm>
            <a:prstGeom prst="rect">
              <a:avLst/>
            </a:prstGeom>
            <a:solidFill>
              <a:srgbClr val="C0C0C0"/>
            </a:solidFill>
            <a:ln w="28575" algn="ctr">
              <a:solidFill>
                <a:schemeClr val="bg1"/>
              </a:solidFill>
              <a:miter lim="800000"/>
              <a:headEnd/>
              <a:tailEnd/>
            </a:ln>
          </p:spPr>
          <p:txBody>
            <a:bodyPr/>
            <a:lstStyle/>
            <a:p>
              <a:pPr>
                <a:defRPr/>
              </a:pPr>
              <a:endParaRPr lang="en-US" sz="2400">
                <a:latin typeface="+mn-lt"/>
              </a:endParaRPr>
            </a:p>
          </p:txBody>
        </p:sp>
        <p:sp>
          <p:nvSpPr>
            <p:cNvPr id="32" name="Rectangle 26"/>
            <p:cNvSpPr>
              <a:spLocks noChangeArrowheads="1"/>
            </p:cNvSpPr>
            <p:nvPr/>
          </p:nvSpPr>
          <p:spPr bwMode="auto">
            <a:xfrm>
              <a:off x="3929985" y="3163887"/>
              <a:ext cx="638175" cy="696913"/>
            </a:xfrm>
            <a:prstGeom prst="rect">
              <a:avLst/>
            </a:prstGeom>
            <a:solidFill>
              <a:srgbClr val="C0C0C0"/>
            </a:solidFill>
            <a:ln w="28575" algn="ctr">
              <a:solidFill>
                <a:schemeClr val="bg1"/>
              </a:solidFill>
              <a:miter lim="800000"/>
              <a:headEnd/>
              <a:tailEnd/>
            </a:ln>
          </p:spPr>
          <p:txBody>
            <a:bodyPr/>
            <a:lstStyle/>
            <a:p>
              <a:pPr>
                <a:defRPr/>
              </a:pPr>
              <a:endParaRPr lang="en-US" sz="2400">
                <a:latin typeface="+mn-lt"/>
              </a:endParaRPr>
            </a:p>
          </p:txBody>
        </p:sp>
        <p:sp>
          <p:nvSpPr>
            <p:cNvPr id="33" name="Oval 27"/>
            <p:cNvSpPr>
              <a:spLocks noChangeArrowheads="1"/>
            </p:cNvSpPr>
            <p:nvPr/>
          </p:nvSpPr>
          <p:spPr bwMode="auto">
            <a:xfrm>
              <a:off x="4734848" y="1897062"/>
              <a:ext cx="87312" cy="87313"/>
            </a:xfrm>
            <a:prstGeom prst="ellipse">
              <a:avLst/>
            </a:prstGeom>
            <a:solidFill>
              <a:srgbClr val="333333"/>
            </a:solidFill>
            <a:ln w="9525" algn="ctr">
              <a:noFill/>
              <a:round/>
              <a:headEnd/>
              <a:tailEnd/>
            </a:ln>
          </p:spPr>
          <p:txBody>
            <a:bodyPr wrap="none" lIns="0" tIns="45713" rIns="0" bIns="45713" anchor="ctr"/>
            <a:lstStyle/>
            <a:p>
              <a:pPr>
                <a:defRPr/>
              </a:pPr>
              <a:endParaRPr lang="en-US" sz="2400">
                <a:latin typeface="+mn-lt"/>
              </a:endParaRPr>
            </a:p>
          </p:txBody>
        </p:sp>
        <p:sp>
          <p:nvSpPr>
            <p:cNvPr id="37" name="Oval 28"/>
            <p:cNvSpPr>
              <a:spLocks noChangeArrowheads="1"/>
            </p:cNvSpPr>
            <p:nvPr/>
          </p:nvSpPr>
          <p:spPr bwMode="auto">
            <a:xfrm>
              <a:off x="4944398" y="1763712"/>
              <a:ext cx="87312" cy="87313"/>
            </a:xfrm>
            <a:prstGeom prst="ellipse">
              <a:avLst/>
            </a:prstGeom>
            <a:solidFill>
              <a:srgbClr val="333333"/>
            </a:solidFill>
            <a:ln w="9525" algn="ctr">
              <a:noFill/>
              <a:round/>
              <a:headEnd/>
              <a:tailEnd/>
            </a:ln>
          </p:spPr>
          <p:txBody>
            <a:bodyPr wrap="none" lIns="0" tIns="45713" rIns="0" bIns="45713" anchor="ctr"/>
            <a:lstStyle/>
            <a:p>
              <a:pPr>
                <a:defRPr/>
              </a:pPr>
              <a:endParaRPr lang="en-US" sz="2400">
                <a:latin typeface="+mn-lt"/>
              </a:endParaRPr>
            </a:p>
          </p:txBody>
        </p:sp>
        <p:sp>
          <p:nvSpPr>
            <p:cNvPr id="38" name="Oval 29"/>
            <p:cNvSpPr>
              <a:spLocks noChangeArrowheads="1"/>
            </p:cNvSpPr>
            <p:nvPr/>
          </p:nvSpPr>
          <p:spPr bwMode="auto">
            <a:xfrm>
              <a:off x="5158710" y="1639887"/>
              <a:ext cx="87313" cy="87313"/>
            </a:xfrm>
            <a:prstGeom prst="ellipse">
              <a:avLst/>
            </a:prstGeom>
            <a:solidFill>
              <a:srgbClr val="333333"/>
            </a:solidFill>
            <a:ln w="9525" algn="ctr">
              <a:noFill/>
              <a:round/>
              <a:headEnd/>
              <a:tailEnd/>
            </a:ln>
          </p:spPr>
          <p:txBody>
            <a:bodyPr wrap="none" lIns="0" tIns="45713" rIns="0" bIns="45713" anchor="ctr"/>
            <a:lstStyle/>
            <a:p>
              <a:pPr>
                <a:defRPr/>
              </a:pPr>
              <a:endParaRPr lang="en-US" sz="2400">
                <a:latin typeface="+mn-lt"/>
              </a:endParaRPr>
            </a:p>
          </p:txBody>
        </p:sp>
        <p:sp>
          <p:nvSpPr>
            <p:cNvPr id="39" name="Rectangle 38"/>
            <p:cNvSpPr>
              <a:spLocks noChangeArrowheads="1"/>
            </p:cNvSpPr>
            <p:nvPr/>
          </p:nvSpPr>
          <p:spPr bwMode="auto">
            <a:xfrm>
              <a:off x="5911185" y="1258887"/>
              <a:ext cx="228600" cy="914400"/>
            </a:xfrm>
            <a:prstGeom prst="rect">
              <a:avLst/>
            </a:prstGeom>
            <a:solidFill>
              <a:srgbClr val="C0C0C0"/>
            </a:solidFill>
            <a:ln w="28575" algn="ctr">
              <a:solidFill>
                <a:schemeClr val="bg1"/>
              </a:solidFill>
              <a:miter lim="800000"/>
              <a:headEnd/>
              <a:tailEnd/>
            </a:ln>
          </p:spPr>
          <p:txBody>
            <a:bodyPr/>
            <a:lstStyle/>
            <a:p>
              <a:pPr>
                <a:defRPr/>
              </a:pPr>
              <a:endParaRPr lang="en-US" sz="2400">
                <a:latin typeface="+mn-lt"/>
              </a:endParaRPr>
            </a:p>
          </p:txBody>
        </p:sp>
        <p:grpSp>
          <p:nvGrpSpPr>
            <p:cNvPr id="5" name="Group 32"/>
            <p:cNvGrpSpPr>
              <a:grpSpLocks/>
            </p:cNvGrpSpPr>
            <p:nvPr/>
          </p:nvGrpSpPr>
          <p:grpSpPr bwMode="auto">
            <a:xfrm>
              <a:off x="3496598" y="1511300"/>
              <a:ext cx="685800" cy="533400"/>
              <a:chOff x="2319" y="975"/>
              <a:chExt cx="432" cy="336"/>
            </a:xfrm>
          </p:grpSpPr>
          <p:sp>
            <p:nvSpPr>
              <p:cNvPr id="59" name="Rectangle 33"/>
              <p:cNvSpPr>
                <a:spLocks noChangeArrowheads="1"/>
              </p:cNvSpPr>
              <p:nvPr/>
            </p:nvSpPr>
            <p:spPr bwMode="auto">
              <a:xfrm>
                <a:off x="2319" y="975"/>
                <a:ext cx="432" cy="336"/>
              </a:xfrm>
              <a:prstGeom prst="rect">
                <a:avLst/>
              </a:prstGeom>
              <a:solidFill>
                <a:schemeClr val="bg1"/>
              </a:solidFill>
              <a:ln w="38100" algn="ctr">
                <a:solidFill>
                  <a:schemeClr val="bg2"/>
                </a:solidFill>
                <a:miter lim="800000"/>
                <a:headEnd/>
                <a:tailEnd/>
              </a:ln>
            </p:spPr>
            <p:txBody>
              <a:bodyPr wrap="none" lIns="0" tIns="45713" rIns="0" bIns="45713" anchor="ctr"/>
              <a:lstStyle/>
              <a:p>
                <a:pPr>
                  <a:defRPr/>
                </a:pPr>
                <a:endParaRPr lang="en-US" sz="2400">
                  <a:latin typeface="+mn-lt"/>
                </a:endParaRPr>
              </a:p>
            </p:txBody>
          </p:sp>
          <p:sp>
            <p:nvSpPr>
              <p:cNvPr id="60" name="Line 34"/>
              <p:cNvSpPr>
                <a:spLocks noChangeShapeType="1"/>
              </p:cNvSpPr>
              <p:nvPr/>
            </p:nvSpPr>
            <p:spPr bwMode="auto">
              <a:xfrm>
                <a:off x="2358" y="1152"/>
                <a:ext cx="144" cy="0"/>
              </a:xfrm>
              <a:prstGeom prst="line">
                <a:avLst/>
              </a:prstGeom>
              <a:noFill/>
              <a:ln w="12700">
                <a:solidFill>
                  <a:schemeClr val="tx1"/>
                </a:solidFill>
                <a:round/>
                <a:headEnd/>
                <a:tailEnd/>
              </a:ln>
            </p:spPr>
            <p:txBody>
              <a:bodyPr lIns="0" tIns="45713" rIns="0" bIns="45713" anchor="b"/>
              <a:lstStyle/>
              <a:p>
                <a:pPr>
                  <a:defRPr/>
                </a:pPr>
                <a:endParaRPr lang="en-US" sz="2400">
                  <a:latin typeface="+mn-lt"/>
                </a:endParaRPr>
              </a:p>
            </p:txBody>
          </p:sp>
          <p:sp>
            <p:nvSpPr>
              <p:cNvPr id="61" name="Freeform 35"/>
              <p:cNvSpPr>
                <a:spLocks/>
              </p:cNvSpPr>
              <p:nvPr/>
            </p:nvSpPr>
            <p:spPr bwMode="auto">
              <a:xfrm>
                <a:off x="2496" y="1065"/>
                <a:ext cx="240" cy="96"/>
              </a:xfrm>
              <a:custGeom>
                <a:avLst/>
                <a:gdLst>
                  <a:gd name="T0" fmla="*/ 240 w 240"/>
                  <a:gd name="T1" fmla="*/ 96 h 96"/>
                  <a:gd name="T2" fmla="*/ 96 w 240"/>
                  <a:gd name="T3" fmla="*/ 96 h 96"/>
                  <a:gd name="T4" fmla="*/ 0 w 240"/>
                  <a:gd name="T5" fmla="*/ 0 h 96"/>
                  <a:gd name="T6" fmla="*/ 0 60000 65536"/>
                  <a:gd name="T7" fmla="*/ 0 60000 65536"/>
                  <a:gd name="T8" fmla="*/ 0 60000 65536"/>
                  <a:gd name="T9" fmla="*/ 0 w 240"/>
                  <a:gd name="T10" fmla="*/ 0 h 96"/>
                  <a:gd name="T11" fmla="*/ 240 w 240"/>
                  <a:gd name="T12" fmla="*/ 96 h 96"/>
                </a:gdLst>
                <a:ahLst/>
                <a:cxnLst>
                  <a:cxn ang="T6">
                    <a:pos x="T0" y="T1"/>
                  </a:cxn>
                  <a:cxn ang="T7">
                    <a:pos x="T2" y="T3"/>
                  </a:cxn>
                  <a:cxn ang="T8">
                    <a:pos x="T4" y="T5"/>
                  </a:cxn>
                </a:cxnLst>
                <a:rect l="T9" t="T10" r="T11" b="T12"/>
                <a:pathLst>
                  <a:path w="240" h="96">
                    <a:moveTo>
                      <a:pt x="240" y="96"/>
                    </a:moveTo>
                    <a:lnTo>
                      <a:pt x="96" y="96"/>
                    </a:lnTo>
                    <a:lnTo>
                      <a:pt x="0" y="0"/>
                    </a:lnTo>
                  </a:path>
                </a:pathLst>
              </a:custGeom>
              <a:noFill/>
              <a:ln w="12700" cap="flat" cmpd="sng">
                <a:solidFill>
                  <a:schemeClr val="tx1"/>
                </a:solidFill>
                <a:prstDash val="solid"/>
                <a:round/>
                <a:headEnd/>
                <a:tailEnd/>
              </a:ln>
            </p:spPr>
            <p:txBody>
              <a:bodyPr lIns="0" tIns="45713" rIns="0" bIns="45713" anchor="b"/>
              <a:lstStyle/>
              <a:p>
                <a:pPr>
                  <a:defRPr/>
                </a:pPr>
                <a:endParaRPr lang="en-US" sz="2400">
                  <a:latin typeface="+mn-lt"/>
                </a:endParaRPr>
              </a:p>
            </p:txBody>
          </p:sp>
        </p:grpSp>
        <p:sp>
          <p:nvSpPr>
            <p:cNvPr id="41" name="Text Box 45"/>
            <p:cNvSpPr txBox="1">
              <a:spLocks noChangeArrowheads="1"/>
            </p:cNvSpPr>
            <p:nvPr/>
          </p:nvSpPr>
          <p:spPr bwMode="auto">
            <a:xfrm>
              <a:off x="1643985" y="2741700"/>
              <a:ext cx="1828800" cy="461651"/>
            </a:xfrm>
            <a:prstGeom prst="rect">
              <a:avLst/>
            </a:prstGeom>
            <a:noFill/>
            <a:ln w="9525" algn="ctr">
              <a:noFill/>
              <a:miter lim="800000"/>
              <a:headEnd/>
              <a:tailEnd/>
            </a:ln>
          </p:spPr>
          <p:txBody>
            <a:bodyPr lIns="0" tIns="45713" rIns="0" bIns="45713" anchor="b">
              <a:spAutoFit/>
            </a:bodyPr>
            <a:lstStyle/>
            <a:p>
              <a:pPr algn="l">
                <a:spcBef>
                  <a:spcPct val="50000"/>
                </a:spcBef>
                <a:defRPr/>
              </a:pPr>
              <a:r>
                <a:rPr lang="en-US" sz="1200" b="1" dirty="0">
                  <a:latin typeface="+mn-lt"/>
                </a:rPr>
                <a:t>Asynchronous generator with slip rings</a:t>
              </a:r>
            </a:p>
          </p:txBody>
        </p:sp>
        <p:sp>
          <p:nvSpPr>
            <p:cNvPr id="42" name="Text Box 46"/>
            <p:cNvSpPr txBox="1">
              <a:spLocks noChangeArrowheads="1"/>
            </p:cNvSpPr>
            <p:nvPr/>
          </p:nvSpPr>
          <p:spPr bwMode="auto">
            <a:xfrm>
              <a:off x="6215985" y="1607377"/>
              <a:ext cx="1295400" cy="276985"/>
            </a:xfrm>
            <a:prstGeom prst="rect">
              <a:avLst/>
            </a:prstGeom>
            <a:noFill/>
            <a:ln w="9525" algn="ctr">
              <a:noFill/>
              <a:miter lim="800000"/>
              <a:headEnd/>
              <a:tailEnd/>
            </a:ln>
          </p:spPr>
          <p:txBody>
            <a:bodyPr lIns="0" tIns="45713" rIns="0" bIns="45713" anchor="b">
              <a:spAutoFit/>
            </a:bodyPr>
            <a:lstStyle/>
            <a:p>
              <a:pPr algn="l">
                <a:spcBef>
                  <a:spcPct val="50000"/>
                </a:spcBef>
                <a:defRPr/>
              </a:pPr>
              <a:r>
                <a:rPr lang="en-US" sz="1200" dirty="0">
                  <a:latin typeface="+mn-lt"/>
                </a:rPr>
                <a:t>Grid</a:t>
              </a:r>
            </a:p>
          </p:txBody>
        </p:sp>
        <p:grpSp>
          <p:nvGrpSpPr>
            <p:cNvPr id="6" name="Group 47"/>
            <p:cNvGrpSpPr>
              <a:grpSpLocks/>
            </p:cNvGrpSpPr>
            <p:nvPr/>
          </p:nvGrpSpPr>
          <p:grpSpPr bwMode="auto">
            <a:xfrm>
              <a:off x="4615785" y="2249487"/>
              <a:ext cx="685800" cy="533400"/>
              <a:chOff x="3024" y="1440"/>
              <a:chExt cx="432" cy="336"/>
            </a:xfrm>
          </p:grpSpPr>
          <p:sp>
            <p:nvSpPr>
              <p:cNvPr id="56" name="Rectangle 48"/>
              <p:cNvSpPr>
                <a:spLocks noChangeArrowheads="1"/>
              </p:cNvSpPr>
              <p:nvPr/>
            </p:nvSpPr>
            <p:spPr bwMode="auto">
              <a:xfrm>
                <a:off x="3024" y="1440"/>
                <a:ext cx="432" cy="336"/>
              </a:xfrm>
              <a:prstGeom prst="rect">
                <a:avLst/>
              </a:prstGeom>
              <a:solidFill>
                <a:schemeClr val="bg1"/>
              </a:solidFill>
              <a:ln w="38100" algn="ctr">
                <a:solidFill>
                  <a:schemeClr val="bg2"/>
                </a:solidFill>
                <a:miter lim="800000"/>
                <a:headEnd/>
                <a:tailEnd/>
              </a:ln>
            </p:spPr>
            <p:txBody>
              <a:bodyPr wrap="none" lIns="0" tIns="45713" rIns="0" bIns="45713" anchor="ctr"/>
              <a:lstStyle/>
              <a:p>
                <a:pPr>
                  <a:defRPr/>
                </a:pPr>
                <a:endParaRPr lang="en-US" sz="2400">
                  <a:latin typeface="+mn-lt"/>
                </a:endParaRPr>
              </a:p>
            </p:txBody>
          </p:sp>
          <p:sp>
            <p:nvSpPr>
              <p:cNvPr id="57" name="Line 49"/>
              <p:cNvSpPr>
                <a:spLocks noChangeShapeType="1"/>
              </p:cNvSpPr>
              <p:nvPr/>
            </p:nvSpPr>
            <p:spPr bwMode="auto">
              <a:xfrm>
                <a:off x="3063" y="1617"/>
                <a:ext cx="144" cy="0"/>
              </a:xfrm>
              <a:prstGeom prst="line">
                <a:avLst/>
              </a:prstGeom>
              <a:noFill/>
              <a:ln w="12700">
                <a:solidFill>
                  <a:schemeClr val="tx1"/>
                </a:solidFill>
                <a:round/>
                <a:headEnd/>
                <a:tailEnd/>
              </a:ln>
            </p:spPr>
            <p:txBody>
              <a:bodyPr lIns="0" tIns="45713" rIns="0" bIns="45713" anchor="b"/>
              <a:lstStyle/>
              <a:p>
                <a:pPr>
                  <a:defRPr/>
                </a:pPr>
                <a:endParaRPr lang="en-US" sz="2400">
                  <a:latin typeface="+mn-lt"/>
                </a:endParaRPr>
              </a:p>
            </p:txBody>
          </p:sp>
          <p:sp>
            <p:nvSpPr>
              <p:cNvPr id="58" name="Freeform 50"/>
              <p:cNvSpPr>
                <a:spLocks/>
              </p:cNvSpPr>
              <p:nvPr/>
            </p:nvSpPr>
            <p:spPr bwMode="auto">
              <a:xfrm>
                <a:off x="3201" y="1530"/>
                <a:ext cx="240" cy="96"/>
              </a:xfrm>
              <a:custGeom>
                <a:avLst/>
                <a:gdLst>
                  <a:gd name="T0" fmla="*/ 240 w 240"/>
                  <a:gd name="T1" fmla="*/ 96 h 96"/>
                  <a:gd name="T2" fmla="*/ 96 w 240"/>
                  <a:gd name="T3" fmla="*/ 96 h 96"/>
                  <a:gd name="T4" fmla="*/ 0 w 240"/>
                  <a:gd name="T5" fmla="*/ 0 h 96"/>
                  <a:gd name="T6" fmla="*/ 0 60000 65536"/>
                  <a:gd name="T7" fmla="*/ 0 60000 65536"/>
                  <a:gd name="T8" fmla="*/ 0 60000 65536"/>
                  <a:gd name="T9" fmla="*/ 0 w 240"/>
                  <a:gd name="T10" fmla="*/ 0 h 96"/>
                  <a:gd name="T11" fmla="*/ 240 w 240"/>
                  <a:gd name="T12" fmla="*/ 96 h 96"/>
                </a:gdLst>
                <a:ahLst/>
                <a:cxnLst>
                  <a:cxn ang="T6">
                    <a:pos x="T0" y="T1"/>
                  </a:cxn>
                  <a:cxn ang="T7">
                    <a:pos x="T2" y="T3"/>
                  </a:cxn>
                  <a:cxn ang="T8">
                    <a:pos x="T4" y="T5"/>
                  </a:cxn>
                </a:cxnLst>
                <a:rect l="T9" t="T10" r="T11" b="T12"/>
                <a:pathLst>
                  <a:path w="240" h="96">
                    <a:moveTo>
                      <a:pt x="240" y="96"/>
                    </a:moveTo>
                    <a:lnTo>
                      <a:pt x="96" y="96"/>
                    </a:lnTo>
                    <a:lnTo>
                      <a:pt x="0" y="0"/>
                    </a:lnTo>
                  </a:path>
                </a:pathLst>
              </a:custGeom>
              <a:noFill/>
              <a:ln w="12700" cap="flat" cmpd="sng">
                <a:solidFill>
                  <a:schemeClr val="tx1"/>
                </a:solidFill>
                <a:prstDash val="solid"/>
                <a:round/>
                <a:headEnd/>
                <a:tailEnd/>
              </a:ln>
            </p:spPr>
            <p:txBody>
              <a:bodyPr lIns="0" tIns="45713" rIns="0" bIns="45713" anchor="b"/>
              <a:lstStyle/>
              <a:p>
                <a:pPr>
                  <a:defRPr/>
                </a:pPr>
                <a:endParaRPr lang="en-US" sz="2400">
                  <a:latin typeface="+mn-lt"/>
                </a:endParaRPr>
              </a:p>
            </p:txBody>
          </p:sp>
        </p:grpSp>
        <p:sp>
          <p:nvSpPr>
            <p:cNvPr id="53" name="Text Box 62"/>
            <p:cNvSpPr txBox="1">
              <a:spLocks noChangeArrowheads="1"/>
            </p:cNvSpPr>
            <p:nvPr/>
          </p:nvSpPr>
          <p:spPr bwMode="auto">
            <a:xfrm>
              <a:off x="4006185" y="3831465"/>
              <a:ext cx="1295400" cy="276985"/>
            </a:xfrm>
            <a:prstGeom prst="rect">
              <a:avLst/>
            </a:prstGeom>
            <a:noFill/>
            <a:ln w="9525" algn="ctr">
              <a:noFill/>
              <a:miter lim="800000"/>
              <a:headEnd/>
              <a:tailEnd/>
            </a:ln>
          </p:spPr>
          <p:txBody>
            <a:bodyPr lIns="0" tIns="45713" rIns="0" bIns="45713" anchor="b">
              <a:spAutoFit/>
            </a:bodyPr>
            <a:lstStyle/>
            <a:p>
              <a:pPr algn="l">
                <a:spcBef>
                  <a:spcPct val="50000"/>
                </a:spcBef>
                <a:defRPr/>
              </a:pPr>
              <a:r>
                <a:rPr lang="en-US" sz="1200" dirty="0">
                  <a:latin typeface="+mn-lt"/>
                </a:rPr>
                <a:t>Line Side Converter</a:t>
              </a:r>
            </a:p>
          </p:txBody>
        </p:sp>
        <p:sp>
          <p:nvSpPr>
            <p:cNvPr id="54" name="Freeform 63"/>
            <p:cNvSpPr>
              <a:spLocks/>
            </p:cNvSpPr>
            <p:nvPr/>
          </p:nvSpPr>
          <p:spPr bwMode="auto">
            <a:xfrm rot="16799702">
              <a:off x="-438815" y="4116387"/>
              <a:ext cx="1663700" cy="241300"/>
            </a:xfrm>
            <a:custGeom>
              <a:avLst/>
              <a:gdLst>
                <a:gd name="T0" fmla="*/ 2147483647 w 240"/>
                <a:gd name="T1" fmla="*/ 9283588 h 448"/>
                <a:gd name="T2" fmla="*/ 0 w 240"/>
                <a:gd name="T3" fmla="*/ 64984028 h 448"/>
                <a:gd name="T4" fmla="*/ 2147483647 w 240"/>
                <a:gd name="T5" fmla="*/ 120684472 h 448"/>
                <a:gd name="T6" fmla="*/ 2147483647 w 240"/>
                <a:gd name="T7" fmla="*/ 9283588 h 448"/>
                <a:gd name="T8" fmla="*/ 0 60000 65536"/>
                <a:gd name="T9" fmla="*/ 0 60000 65536"/>
                <a:gd name="T10" fmla="*/ 0 60000 65536"/>
                <a:gd name="T11" fmla="*/ 0 60000 65536"/>
                <a:gd name="T12" fmla="*/ 0 w 240"/>
                <a:gd name="T13" fmla="*/ 0 h 448"/>
                <a:gd name="T14" fmla="*/ 240 w 240"/>
                <a:gd name="T15" fmla="*/ 448 h 448"/>
              </a:gdLst>
              <a:ahLst/>
              <a:cxnLst>
                <a:cxn ang="T8">
                  <a:pos x="T0" y="T1"/>
                </a:cxn>
                <a:cxn ang="T9">
                  <a:pos x="T2" y="T3"/>
                </a:cxn>
                <a:cxn ang="T10">
                  <a:pos x="T4" y="T5"/>
                </a:cxn>
                <a:cxn ang="T11">
                  <a:pos x="T6" y="T7"/>
                </a:cxn>
              </a:cxnLst>
              <a:rect l="T12" t="T13" r="T14" b="T15"/>
              <a:pathLst>
                <a:path w="240" h="448">
                  <a:moveTo>
                    <a:pt x="240" y="32"/>
                  </a:moveTo>
                  <a:cubicBezTo>
                    <a:pt x="200" y="0"/>
                    <a:pt x="0" y="160"/>
                    <a:pt x="0" y="224"/>
                  </a:cubicBezTo>
                  <a:cubicBezTo>
                    <a:pt x="0" y="288"/>
                    <a:pt x="200" y="448"/>
                    <a:pt x="240" y="416"/>
                  </a:cubicBezTo>
                  <a:lnTo>
                    <a:pt x="240" y="32"/>
                  </a:lnTo>
                  <a:close/>
                </a:path>
              </a:pathLst>
            </a:custGeom>
            <a:solidFill>
              <a:srgbClr val="C0C0C0"/>
            </a:solidFill>
            <a:ln w="28575" cap="flat" cmpd="sng">
              <a:solidFill>
                <a:schemeClr val="bg1"/>
              </a:solidFill>
              <a:prstDash val="solid"/>
              <a:round/>
              <a:headEnd type="none" w="med" len="med"/>
              <a:tailEnd type="none" w="med" len="med"/>
            </a:ln>
          </p:spPr>
          <p:txBody>
            <a:bodyPr/>
            <a:lstStyle/>
            <a:p>
              <a:pPr>
                <a:defRPr/>
              </a:pPr>
              <a:endParaRPr lang="en-US" sz="2400">
                <a:latin typeface="+mn-lt"/>
              </a:endParaRPr>
            </a:p>
          </p:txBody>
        </p:sp>
        <p:sp>
          <p:nvSpPr>
            <p:cNvPr id="55" name="Freeform 64"/>
            <p:cNvSpPr>
              <a:spLocks/>
            </p:cNvSpPr>
            <p:nvPr/>
          </p:nvSpPr>
          <p:spPr bwMode="auto">
            <a:xfrm rot="4566511">
              <a:off x="-515015" y="2058987"/>
              <a:ext cx="1663700" cy="241300"/>
            </a:xfrm>
            <a:custGeom>
              <a:avLst/>
              <a:gdLst>
                <a:gd name="T0" fmla="*/ 2147483647 w 240"/>
                <a:gd name="T1" fmla="*/ 9283588 h 448"/>
                <a:gd name="T2" fmla="*/ 0 w 240"/>
                <a:gd name="T3" fmla="*/ 64984028 h 448"/>
                <a:gd name="T4" fmla="*/ 2147483647 w 240"/>
                <a:gd name="T5" fmla="*/ 120684472 h 448"/>
                <a:gd name="T6" fmla="*/ 2147483647 w 240"/>
                <a:gd name="T7" fmla="*/ 9283588 h 448"/>
                <a:gd name="T8" fmla="*/ 0 60000 65536"/>
                <a:gd name="T9" fmla="*/ 0 60000 65536"/>
                <a:gd name="T10" fmla="*/ 0 60000 65536"/>
                <a:gd name="T11" fmla="*/ 0 60000 65536"/>
                <a:gd name="T12" fmla="*/ 0 w 240"/>
                <a:gd name="T13" fmla="*/ 0 h 448"/>
                <a:gd name="T14" fmla="*/ 240 w 240"/>
                <a:gd name="T15" fmla="*/ 448 h 448"/>
              </a:gdLst>
              <a:ahLst/>
              <a:cxnLst>
                <a:cxn ang="T8">
                  <a:pos x="T0" y="T1"/>
                </a:cxn>
                <a:cxn ang="T9">
                  <a:pos x="T2" y="T3"/>
                </a:cxn>
                <a:cxn ang="T10">
                  <a:pos x="T4" y="T5"/>
                </a:cxn>
                <a:cxn ang="T11">
                  <a:pos x="T6" y="T7"/>
                </a:cxn>
              </a:cxnLst>
              <a:rect l="T12" t="T13" r="T14" b="T15"/>
              <a:pathLst>
                <a:path w="240" h="448">
                  <a:moveTo>
                    <a:pt x="240" y="32"/>
                  </a:moveTo>
                  <a:cubicBezTo>
                    <a:pt x="200" y="0"/>
                    <a:pt x="0" y="160"/>
                    <a:pt x="0" y="224"/>
                  </a:cubicBezTo>
                  <a:cubicBezTo>
                    <a:pt x="0" y="288"/>
                    <a:pt x="200" y="448"/>
                    <a:pt x="240" y="416"/>
                  </a:cubicBezTo>
                  <a:lnTo>
                    <a:pt x="240" y="32"/>
                  </a:lnTo>
                  <a:close/>
                </a:path>
              </a:pathLst>
            </a:custGeom>
            <a:solidFill>
              <a:srgbClr val="C0C0C0"/>
            </a:solidFill>
            <a:ln w="28575" cmpd="sng">
              <a:solidFill>
                <a:schemeClr val="bg1"/>
              </a:solidFill>
              <a:round/>
              <a:headEnd/>
              <a:tailEnd/>
            </a:ln>
          </p:spPr>
          <p:txBody>
            <a:bodyPr/>
            <a:lstStyle/>
            <a:p>
              <a:pPr>
                <a:defRPr/>
              </a:pPr>
              <a:endParaRPr lang="en-US" sz="2400">
                <a:latin typeface="+mn-lt"/>
              </a:endParaRPr>
            </a:p>
          </p:txBody>
        </p:sp>
      </p:grpSp>
      <p:sp>
        <p:nvSpPr>
          <p:cNvPr id="69" name="Text Box 42"/>
          <p:cNvSpPr txBox="1">
            <a:spLocks noChangeArrowheads="1"/>
          </p:cNvSpPr>
          <p:nvPr/>
        </p:nvSpPr>
        <p:spPr bwMode="auto">
          <a:xfrm>
            <a:off x="4267200" y="1259681"/>
            <a:ext cx="1828800" cy="1331119"/>
          </a:xfrm>
          <a:prstGeom prst="rect">
            <a:avLst/>
          </a:prstGeom>
          <a:noFill/>
          <a:ln w="9525">
            <a:noFill/>
            <a:miter lim="800000"/>
            <a:headEnd/>
            <a:tailEnd/>
          </a:ln>
        </p:spPr>
        <p:txBody>
          <a:bodyPr wrap="square">
            <a:spAutoFit/>
          </a:bodyPr>
          <a:lstStyle/>
          <a:p>
            <a:pPr marL="4763" lvl="1" indent="-4763" eaLnBrk="0" hangingPunct="0">
              <a:lnSpc>
                <a:spcPct val="105000"/>
              </a:lnSpc>
              <a:spcBef>
                <a:spcPct val="50000"/>
              </a:spcBef>
              <a:defRPr/>
            </a:pPr>
            <a:r>
              <a:rPr lang="en-US" sz="1400" dirty="0">
                <a:latin typeface="+mn-lt"/>
              </a:rPr>
              <a:t>Stator is connected to grid circuit, similar to any other induction generator</a:t>
            </a:r>
          </a:p>
          <a:p>
            <a:pPr marL="4763" lvl="1" indent="-4763" eaLnBrk="0" hangingPunct="0">
              <a:lnSpc>
                <a:spcPct val="105000"/>
              </a:lnSpc>
              <a:spcBef>
                <a:spcPct val="50000"/>
              </a:spcBef>
              <a:buFontTx/>
              <a:buChar char="•"/>
              <a:defRPr/>
            </a:pPr>
            <a:endParaRPr lang="en-US" sz="1400" dirty="0">
              <a:latin typeface="+mn-lt"/>
            </a:endParaRPr>
          </a:p>
        </p:txBody>
      </p:sp>
      <p:sp>
        <p:nvSpPr>
          <p:cNvPr id="70" name="AutoShape 49"/>
          <p:cNvSpPr>
            <a:spLocks noChangeArrowheads="1"/>
          </p:cNvSpPr>
          <p:nvPr/>
        </p:nvSpPr>
        <p:spPr bwMode="auto">
          <a:xfrm rot="2398796">
            <a:off x="3836988" y="1773150"/>
            <a:ext cx="533400" cy="990600"/>
          </a:xfrm>
          <a:prstGeom prst="downArrow">
            <a:avLst>
              <a:gd name="adj1" fmla="val 44526"/>
              <a:gd name="adj2" fmla="val 46429"/>
            </a:avLst>
          </a:prstGeom>
          <a:gradFill rotWithShape="1">
            <a:gsLst>
              <a:gs pos="0">
                <a:schemeClr val="bg1">
                  <a:alpha val="10001"/>
                </a:schemeClr>
              </a:gs>
              <a:gs pos="100000">
                <a:srgbClr val="CC3300"/>
              </a:gs>
            </a:gsLst>
            <a:lin ang="5400000" scaled="1"/>
          </a:gradFill>
          <a:ln w="9525" algn="ctr">
            <a:solidFill>
              <a:schemeClr val="bg1"/>
            </a:solidFill>
            <a:miter lim="800000"/>
            <a:headEnd/>
            <a:tailEnd/>
          </a:ln>
        </p:spPr>
        <p:txBody>
          <a:bodyPr wrap="none" lIns="0" tIns="45713" rIns="0" bIns="45713" anchor="ctr"/>
          <a:lstStyle/>
          <a:p>
            <a:pPr>
              <a:defRPr/>
            </a:pPr>
            <a:endParaRPr lang="en-US" sz="2400">
              <a:latin typeface="+mn-lt"/>
            </a:endParaRPr>
          </a:p>
        </p:txBody>
      </p:sp>
      <p:sp>
        <p:nvSpPr>
          <p:cNvPr id="71" name="Rectangle 24"/>
          <p:cNvSpPr>
            <a:spLocks noChangeArrowheads="1"/>
          </p:cNvSpPr>
          <p:nvPr/>
        </p:nvSpPr>
        <p:spPr bwMode="auto">
          <a:xfrm>
            <a:off x="4419600" y="4003587"/>
            <a:ext cx="638175" cy="696913"/>
          </a:xfrm>
          <a:prstGeom prst="rect">
            <a:avLst/>
          </a:prstGeom>
          <a:gradFill rotWithShape="1">
            <a:gsLst>
              <a:gs pos="0">
                <a:schemeClr val="bg1"/>
              </a:gs>
              <a:gs pos="100000">
                <a:srgbClr val="FFCC99"/>
              </a:gs>
            </a:gsLst>
            <a:path path="shape">
              <a:fillToRect l="50000" t="50000" r="50000" b="50000"/>
            </a:path>
          </a:gradFill>
          <a:ln w="38100" algn="ctr">
            <a:solidFill>
              <a:schemeClr val="bg2"/>
            </a:solidFill>
            <a:miter lim="800000"/>
            <a:headEnd/>
            <a:tailEnd/>
          </a:ln>
        </p:spPr>
        <p:txBody>
          <a:bodyPr wrap="none" lIns="0" tIns="45713" rIns="0" bIns="45713" anchor="ctr"/>
          <a:lstStyle/>
          <a:p>
            <a:pPr>
              <a:defRPr/>
            </a:pPr>
            <a:endParaRPr lang="en-US" sz="2400">
              <a:latin typeface="+mn-lt"/>
            </a:endParaRPr>
          </a:p>
        </p:txBody>
      </p:sp>
      <p:sp>
        <p:nvSpPr>
          <p:cNvPr id="72" name="Rectangle 25"/>
          <p:cNvSpPr>
            <a:spLocks noChangeArrowheads="1"/>
          </p:cNvSpPr>
          <p:nvPr/>
        </p:nvSpPr>
        <p:spPr bwMode="auto">
          <a:xfrm>
            <a:off x="5181600" y="4003587"/>
            <a:ext cx="638175" cy="696913"/>
          </a:xfrm>
          <a:prstGeom prst="rect">
            <a:avLst/>
          </a:prstGeom>
          <a:gradFill rotWithShape="1">
            <a:gsLst>
              <a:gs pos="0">
                <a:schemeClr val="bg1"/>
              </a:gs>
              <a:gs pos="100000">
                <a:srgbClr val="FFCC99"/>
              </a:gs>
            </a:gsLst>
            <a:path path="shape">
              <a:fillToRect l="50000" t="50000" r="50000" b="50000"/>
            </a:path>
          </a:gradFill>
          <a:ln w="38100" algn="ctr">
            <a:solidFill>
              <a:schemeClr val="bg2"/>
            </a:solidFill>
            <a:miter lim="800000"/>
            <a:headEnd/>
            <a:tailEnd/>
          </a:ln>
        </p:spPr>
        <p:txBody>
          <a:bodyPr wrap="none" lIns="0" tIns="45713" rIns="0" bIns="45713" anchor="ctr"/>
          <a:lstStyle/>
          <a:p>
            <a:pPr>
              <a:defRPr/>
            </a:pPr>
            <a:endParaRPr lang="en-US" sz="2400">
              <a:latin typeface="+mn-lt"/>
            </a:endParaRPr>
          </a:p>
        </p:txBody>
      </p:sp>
      <p:sp>
        <p:nvSpPr>
          <p:cNvPr id="73" name="AutoShape 46"/>
          <p:cNvSpPr>
            <a:spLocks noChangeArrowheads="1"/>
          </p:cNvSpPr>
          <p:nvPr/>
        </p:nvSpPr>
        <p:spPr bwMode="auto">
          <a:xfrm rot="12940487">
            <a:off x="3134402" y="4024987"/>
            <a:ext cx="533400" cy="990600"/>
          </a:xfrm>
          <a:prstGeom prst="downArrow">
            <a:avLst>
              <a:gd name="adj1" fmla="val 50000"/>
              <a:gd name="adj2" fmla="val 46429"/>
            </a:avLst>
          </a:prstGeom>
          <a:gradFill rotWithShape="1">
            <a:gsLst>
              <a:gs pos="0">
                <a:schemeClr val="bg1">
                  <a:alpha val="10001"/>
                </a:schemeClr>
              </a:gs>
              <a:gs pos="100000">
                <a:srgbClr val="CC3300"/>
              </a:gs>
            </a:gsLst>
            <a:lin ang="5400000" scaled="1"/>
          </a:gradFill>
          <a:ln w="9525" algn="ctr">
            <a:solidFill>
              <a:schemeClr val="bg1"/>
            </a:solidFill>
            <a:miter lim="800000"/>
            <a:headEnd/>
            <a:tailEnd/>
          </a:ln>
        </p:spPr>
        <p:txBody>
          <a:bodyPr wrap="none" lIns="0" tIns="45713" rIns="0" bIns="45713" anchor="ctr"/>
          <a:lstStyle/>
          <a:p>
            <a:pPr>
              <a:defRPr/>
            </a:pPr>
            <a:endParaRPr lang="en-US" sz="2400">
              <a:latin typeface="+mn-lt"/>
            </a:endParaRPr>
          </a:p>
        </p:txBody>
      </p:sp>
      <p:sp>
        <p:nvSpPr>
          <p:cNvPr id="74" name="Text Box 49"/>
          <p:cNvSpPr txBox="1">
            <a:spLocks noChangeArrowheads="1"/>
          </p:cNvSpPr>
          <p:nvPr/>
        </p:nvSpPr>
        <p:spPr bwMode="auto">
          <a:xfrm>
            <a:off x="3733800" y="4648200"/>
            <a:ext cx="1295400" cy="461651"/>
          </a:xfrm>
          <a:prstGeom prst="rect">
            <a:avLst/>
          </a:prstGeom>
          <a:noFill/>
          <a:ln w="9525" algn="ctr">
            <a:noFill/>
            <a:miter lim="800000"/>
            <a:headEnd/>
            <a:tailEnd/>
          </a:ln>
        </p:spPr>
        <p:txBody>
          <a:bodyPr lIns="0" tIns="45713" rIns="0" bIns="45713" anchor="b">
            <a:spAutoFit/>
          </a:bodyPr>
          <a:lstStyle/>
          <a:p>
            <a:pPr algn="r">
              <a:spcBef>
                <a:spcPct val="50000"/>
              </a:spcBef>
              <a:defRPr/>
            </a:pPr>
            <a:r>
              <a:rPr lang="en-US" sz="1200" dirty="0">
                <a:latin typeface="+mn-lt"/>
              </a:rPr>
              <a:t>Machine Side Converter</a:t>
            </a:r>
          </a:p>
        </p:txBody>
      </p:sp>
      <p:sp>
        <p:nvSpPr>
          <p:cNvPr id="76" name="Text Box 42"/>
          <p:cNvSpPr txBox="1">
            <a:spLocks noChangeArrowheads="1"/>
          </p:cNvSpPr>
          <p:nvPr/>
        </p:nvSpPr>
        <p:spPr bwMode="auto">
          <a:xfrm>
            <a:off x="6248400" y="5105400"/>
            <a:ext cx="1752600" cy="954093"/>
          </a:xfrm>
          <a:prstGeom prst="rect">
            <a:avLst/>
          </a:prstGeom>
          <a:noFill/>
          <a:ln w="9525" algn="ctr">
            <a:noFill/>
            <a:miter lim="800000"/>
            <a:headEnd/>
            <a:tailEnd/>
          </a:ln>
        </p:spPr>
        <p:txBody>
          <a:bodyPr wrap="square" lIns="0" tIns="45713" rIns="0" bIns="45713" anchor="b">
            <a:spAutoFit/>
          </a:bodyPr>
          <a:lstStyle/>
          <a:p>
            <a:pPr algn="l">
              <a:defRPr/>
            </a:pPr>
            <a:r>
              <a:rPr lang="en-US" sz="1400" dirty="0">
                <a:latin typeface="+mn-lt"/>
              </a:rPr>
              <a:t>Rotor windings are also connected to grid, but through an </a:t>
            </a:r>
            <a:r>
              <a:rPr lang="en-US" sz="1400" b="1" dirty="0">
                <a:latin typeface="+mn-lt"/>
              </a:rPr>
              <a:t>AC-DC-AC</a:t>
            </a:r>
            <a:r>
              <a:rPr lang="en-US" sz="1400" dirty="0">
                <a:latin typeface="+mn-lt"/>
              </a:rPr>
              <a:t> </a:t>
            </a:r>
            <a:r>
              <a:rPr lang="en-US" sz="1400" b="1" dirty="0">
                <a:latin typeface="+mn-lt"/>
              </a:rPr>
              <a:t>converter</a:t>
            </a:r>
            <a:r>
              <a:rPr lang="en-US" sz="1400" dirty="0">
                <a:latin typeface="+mn-lt"/>
              </a:rPr>
              <a:t> circuit.</a:t>
            </a:r>
          </a:p>
        </p:txBody>
      </p:sp>
      <p:sp>
        <p:nvSpPr>
          <p:cNvPr id="77" name="Rectangle 76"/>
          <p:cNvSpPr/>
          <p:nvPr/>
        </p:nvSpPr>
        <p:spPr>
          <a:xfrm>
            <a:off x="1752600" y="4800600"/>
            <a:ext cx="2057399" cy="1600438"/>
          </a:xfrm>
          <a:prstGeom prst="rect">
            <a:avLst/>
          </a:prstGeom>
        </p:spPr>
        <p:txBody>
          <a:bodyPr wrap="square">
            <a:spAutoFit/>
          </a:bodyPr>
          <a:lstStyle/>
          <a:p>
            <a:pPr algn="l">
              <a:defRPr/>
            </a:pPr>
            <a:r>
              <a:rPr lang="en-US" sz="1400" dirty="0" smtClean="0">
                <a:latin typeface="+mn-lt"/>
              </a:rPr>
              <a:t>Multi-point mechanical isolation, slip ring grounding, and rotor circuit filter ensure reliable operation of generator mitigating any stray current potential.</a:t>
            </a:r>
            <a:endParaRPr lang="en-US" sz="1400" dirty="0">
              <a:latin typeface="+mn-lt"/>
            </a:endParaRPr>
          </a:p>
        </p:txBody>
      </p:sp>
      <p:sp>
        <p:nvSpPr>
          <p:cNvPr id="78" name="AutoShape 47"/>
          <p:cNvSpPr>
            <a:spLocks noChangeArrowheads="1"/>
          </p:cNvSpPr>
          <p:nvPr/>
        </p:nvSpPr>
        <p:spPr bwMode="auto">
          <a:xfrm rot="18479376" flipH="1" flipV="1">
            <a:off x="5483226" y="4798924"/>
            <a:ext cx="596900" cy="1444625"/>
          </a:xfrm>
          <a:prstGeom prst="downArrow">
            <a:avLst>
              <a:gd name="adj1" fmla="val 50000"/>
              <a:gd name="adj2" fmla="val 46429"/>
            </a:avLst>
          </a:prstGeom>
          <a:gradFill rotWithShape="1">
            <a:gsLst>
              <a:gs pos="0">
                <a:schemeClr val="bg1">
                  <a:alpha val="10001"/>
                </a:schemeClr>
              </a:gs>
              <a:gs pos="100000">
                <a:srgbClr val="CC3300"/>
              </a:gs>
            </a:gsLst>
            <a:lin ang="5400000" scaled="1"/>
          </a:gradFill>
          <a:ln w="9525" algn="ctr">
            <a:solidFill>
              <a:schemeClr val="bg1"/>
            </a:solidFill>
            <a:miter lim="800000"/>
            <a:headEnd/>
            <a:tailEnd/>
          </a:ln>
        </p:spPr>
        <p:txBody>
          <a:bodyPr wrap="none" lIns="0" tIns="45713" rIns="0" bIns="45713" anchor="ctr"/>
          <a:lstStyle/>
          <a:p>
            <a:pPr>
              <a:defRPr/>
            </a:pPr>
            <a:endParaRPr lang="en-US" sz="2400">
              <a:latin typeface="+mn-lt"/>
            </a:endParaRPr>
          </a:p>
        </p:txBody>
      </p:sp>
      <p:sp>
        <p:nvSpPr>
          <p:cNvPr id="79" name="AutoShape 49"/>
          <p:cNvSpPr>
            <a:spLocks noChangeArrowheads="1"/>
          </p:cNvSpPr>
          <p:nvPr/>
        </p:nvSpPr>
        <p:spPr bwMode="auto">
          <a:xfrm rot="18663400">
            <a:off x="2185194" y="1943806"/>
            <a:ext cx="533400" cy="1189038"/>
          </a:xfrm>
          <a:prstGeom prst="downArrow">
            <a:avLst>
              <a:gd name="adj1" fmla="val 50000"/>
              <a:gd name="adj2" fmla="val 46429"/>
            </a:avLst>
          </a:prstGeom>
          <a:gradFill rotWithShape="1">
            <a:gsLst>
              <a:gs pos="0">
                <a:schemeClr val="bg1">
                  <a:alpha val="10001"/>
                </a:schemeClr>
              </a:gs>
              <a:gs pos="100000">
                <a:srgbClr val="CC3300"/>
              </a:gs>
            </a:gsLst>
            <a:lin ang="5400000" scaled="1"/>
          </a:gradFill>
          <a:ln w="9525" algn="ctr">
            <a:solidFill>
              <a:schemeClr val="bg1"/>
            </a:solidFill>
            <a:miter lim="800000"/>
            <a:headEnd/>
            <a:tailEnd/>
          </a:ln>
        </p:spPr>
        <p:txBody>
          <a:bodyPr wrap="none" lIns="0" tIns="45713" rIns="0" bIns="45713" anchor="ctr"/>
          <a:lstStyle/>
          <a:p>
            <a:pPr>
              <a:defRPr/>
            </a:pPr>
            <a:endParaRPr lang="en-US">
              <a:latin typeface="+mn-lt"/>
            </a:endParaRPr>
          </a:p>
        </p:txBody>
      </p:sp>
      <p:sp>
        <p:nvSpPr>
          <p:cNvPr id="80" name="Rectangle 59"/>
          <p:cNvSpPr>
            <a:spLocks noChangeArrowheads="1"/>
          </p:cNvSpPr>
          <p:nvPr/>
        </p:nvSpPr>
        <p:spPr bwMode="auto">
          <a:xfrm>
            <a:off x="381000" y="1295400"/>
            <a:ext cx="2209800" cy="1600438"/>
          </a:xfrm>
          <a:prstGeom prst="rect">
            <a:avLst/>
          </a:prstGeom>
          <a:noFill/>
          <a:ln w="9525">
            <a:noFill/>
            <a:miter lim="800000"/>
            <a:headEnd/>
            <a:tailEnd/>
          </a:ln>
        </p:spPr>
        <p:txBody>
          <a:bodyPr wrap="square">
            <a:spAutoFit/>
          </a:bodyPr>
          <a:lstStyle/>
          <a:p>
            <a:pPr marL="4763" lvl="1" indent="-4763" algn="l">
              <a:spcBef>
                <a:spcPct val="50000"/>
              </a:spcBef>
            </a:pPr>
            <a:r>
              <a:rPr lang="en-US" sz="1400" dirty="0">
                <a:latin typeface="+mn-lt"/>
              </a:rPr>
              <a:t>The generators </a:t>
            </a:r>
            <a:r>
              <a:rPr lang="en-US" sz="1400" dirty="0" smtClean="0">
                <a:latin typeface="+mn-lt"/>
              </a:rPr>
              <a:t>and slip rings remain the same as proven S88 design and are fully capable of variable speed operation from  +/- </a:t>
            </a:r>
            <a:r>
              <a:rPr lang="en-US" sz="1400" dirty="0">
                <a:latin typeface="+mn-lt"/>
              </a:rPr>
              <a:t>15 % to maximum of  +/- 30 % of synchronous </a:t>
            </a:r>
            <a:r>
              <a:rPr lang="en-US" sz="1400" dirty="0" smtClean="0">
                <a:latin typeface="+mn-lt"/>
              </a:rPr>
              <a:t>speed.</a:t>
            </a:r>
            <a:endParaRPr lang="en-US" sz="1400" dirty="0">
              <a:latin typeface="+mn-lt"/>
            </a:endParaRPr>
          </a:p>
        </p:txBody>
      </p:sp>
    </p:spTree>
  </p:cSld>
  <p:clrMapOvr>
    <a:masterClrMapping/>
  </p:clrMapOvr>
  <p:transition advTm="300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itle 82"/>
          <p:cNvSpPr>
            <a:spLocks noGrp="1"/>
          </p:cNvSpPr>
          <p:nvPr>
            <p:ph type="title"/>
          </p:nvPr>
        </p:nvSpPr>
        <p:spPr/>
        <p:txBody>
          <a:bodyPr/>
          <a:lstStyle/>
          <a:p>
            <a:r>
              <a:rPr lang="en-US" dirty="0" smtClean="0"/>
              <a:t>DFIG enabled variable speed operation</a:t>
            </a:r>
            <a:endParaRPr lang="en-US" dirty="0"/>
          </a:p>
        </p:txBody>
      </p:sp>
      <p:sp>
        <p:nvSpPr>
          <p:cNvPr id="34" name="Rectangle 4"/>
          <p:cNvSpPr>
            <a:spLocks noChangeArrowheads="1"/>
          </p:cNvSpPr>
          <p:nvPr/>
        </p:nvSpPr>
        <p:spPr bwMode="auto">
          <a:xfrm>
            <a:off x="4476433" y="1682097"/>
            <a:ext cx="4572000" cy="4525962"/>
          </a:xfrm>
          <a:prstGeom prst="rect">
            <a:avLst/>
          </a:prstGeom>
          <a:noFill/>
          <a:ln w="9525">
            <a:noFill/>
            <a:miter lim="800000"/>
            <a:headEnd/>
            <a:tailEnd/>
          </a:ln>
        </p:spPr>
        <p:txBody>
          <a:bodyPr/>
          <a:lstStyle/>
          <a:p>
            <a:pPr marL="381000" indent="-381000">
              <a:lnSpc>
                <a:spcPct val="90000"/>
              </a:lnSpc>
              <a:tabLst>
                <a:tab pos="342900" algn="l"/>
              </a:tabLst>
            </a:pPr>
            <a:endParaRPr lang="en-US" sz="1700">
              <a:solidFill>
                <a:srgbClr val="000000"/>
              </a:solidFill>
            </a:endParaRPr>
          </a:p>
        </p:txBody>
      </p:sp>
      <p:sp>
        <p:nvSpPr>
          <p:cNvPr id="35" name="TextBox 11"/>
          <p:cNvSpPr txBox="1">
            <a:spLocks noChangeArrowheads="1"/>
          </p:cNvSpPr>
          <p:nvPr/>
        </p:nvSpPr>
        <p:spPr bwMode="auto">
          <a:xfrm>
            <a:off x="367983" y="1066800"/>
            <a:ext cx="8362203" cy="1169551"/>
          </a:xfrm>
          <a:prstGeom prst="rect">
            <a:avLst/>
          </a:prstGeom>
          <a:noFill/>
          <a:ln w="9525">
            <a:noFill/>
            <a:miter lim="800000"/>
            <a:headEnd/>
            <a:tailEnd/>
          </a:ln>
        </p:spPr>
        <p:txBody>
          <a:bodyPr wrap="square">
            <a:spAutoFit/>
          </a:bodyPr>
          <a:lstStyle/>
          <a:p>
            <a:r>
              <a:rPr lang="en-US" sz="1400" dirty="0" err="1">
                <a:solidFill>
                  <a:srgbClr val="000000"/>
                </a:solidFill>
              </a:rPr>
              <a:t>Suzlon's</a:t>
            </a:r>
            <a:r>
              <a:rPr lang="en-US" sz="1400" dirty="0">
                <a:solidFill>
                  <a:srgbClr val="000000"/>
                </a:solidFill>
              </a:rPr>
              <a:t> DFIG (doubly fed induction generator) based on proven technology, improves customer ROI by offering a system that </a:t>
            </a:r>
            <a:r>
              <a:rPr lang="en-US" sz="1400" dirty="0" smtClean="0">
                <a:solidFill>
                  <a:srgbClr val="000000"/>
                </a:solidFill>
              </a:rPr>
              <a:t>accommodates fluctuating </a:t>
            </a:r>
            <a:r>
              <a:rPr lang="en-US" sz="1400" dirty="0">
                <a:solidFill>
                  <a:srgbClr val="000000"/>
                </a:solidFill>
              </a:rPr>
              <a:t>utility demands through </a:t>
            </a:r>
            <a:r>
              <a:rPr lang="en-US" sz="1400" b="1" dirty="0">
                <a:solidFill>
                  <a:srgbClr val="000000"/>
                </a:solidFill>
              </a:rPr>
              <a:t>optimal reactive power </a:t>
            </a:r>
            <a:r>
              <a:rPr lang="en-US" sz="1400" dirty="0">
                <a:solidFill>
                  <a:srgbClr val="000000"/>
                </a:solidFill>
              </a:rPr>
              <a:t>to feed the necessary consumption patterns.  A compact and modular DFIG design allows ease of serviceability and </a:t>
            </a:r>
            <a:r>
              <a:rPr lang="en-US" sz="1400" b="1" dirty="0">
                <a:solidFill>
                  <a:srgbClr val="000000"/>
                </a:solidFill>
              </a:rPr>
              <a:t>meets the latest grid requirements </a:t>
            </a:r>
            <a:r>
              <a:rPr lang="en-US" sz="1400" dirty="0">
                <a:solidFill>
                  <a:srgbClr val="000000"/>
                </a:solidFill>
              </a:rPr>
              <a:t>for smoother wind power plant connectivity.</a:t>
            </a:r>
          </a:p>
          <a:p>
            <a:endParaRPr lang="en-US" sz="1400" dirty="0">
              <a:solidFill>
                <a:srgbClr val="000000"/>
              </a:solidFill>
            </a:endParaRPr>
          </a:p>
        </p:txBody>
      </p:sp>
      <p:pic>
        <p:nvPicPr>
          <p:cNvPr id="36" name="Picture 2"/>
          <p:cNvPicPr>
            <a:picLocks noChangeAspect="1" noChangeArrowheads="1"/>
          </p:cNvPicPr>
          <p:nvPr/>
        </p:nvPicPr>
        <p:blipFill>
          <a:blip r:embed="rId2" cstate="email"/>
          <a:srcRect/>
          <a:stretch>
            <a:fillRect/>
          </a:stretch>
        </p:blipFill>
        <p:spPr bwMode="auto">
          <a:xfrm>
            <a:off x="1657033" y="2779059"/>
            <a:ext cx="5715000" cy="3452637"/>
          </a:xfrm>
          <a:prstGeom prst="rect">
            <a:avLst/>
          </a:prstGeom>
          <a:noFill/>
          <a:ln w="9525">
            <a:noFill/>
            <a:miter lim="800000"/>
            <a:headEnd/>
            <a:tailEnd/>
          </a:ln>
        </p:spPr>
      </p:pic>
      <p:grpSp>
        <p:nvGrpSpPr>
          <p:cNvPr id="37" name="Group 20"/>
          <p:cNvGrpSpPr/>
          <p:nvPr/>
        </p:nvGrpSpPr>
        <p:grpSpPr>
          <a:xfrm>
            <a:off x="576786" y="2017059"/>
            <a:ext cx="3608295" cy="1389529"/>
            <a:chOff x="596153" y="2209800"/>
            <a:chExt cx="3608295" cy="1389529"/>
          </a:xfrm>
        </p:grpSpPr>
        <p:sp>
          <p:nvSpPr>
            <p:cNvPr id="43" name="Oval 42"/>
            <p:cNvSpPr/>
            <p:nvPr/>
          </p:nvSpPr>
          <p:spPr>
            <a:xfrm>
              <a:off x="2070848" y="2209800"/>
              <a:ext cx="2133600" cy="685800"/>
            </a:xfrm>
            <a:prstGeom prst="ellipse">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Increased Energy Yield</a:t>
              </a:r>
              <a:endParaRPr lang="en-US" sz="1600" b="1" dirty="0">
                <a:solidFill>
                  <a:schemeClr val="bg1"/>
                </a:solidFill>
              </a:endParaRPr>
            </a:p>
          </p:txBody>
        </p:sp>
        <p:sp>
          <p:nvSpPr>
            <p:cNvPr id="44" name="Curved Up Arrow 43"/>
            <p:cNvSpPr/>
            <p:nvPr/>
          </p:nvSpPr>
          <p:spPr>
            <a:xfrm rot="19428149">
              <a:off x="1907856" y="3092746"/>
              <a:ext cx="1175903" cy="393985"/>
            </a:xfrm>
            <a:prstGeom prst="curvedUpArrow">
              <a:avLst/>
            </a:prstGeom>
            <a:solidFill>
              <a:srgbClr val="99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Rectangular Callout 44"/>
            <p:cNvSpPr/>
            <p:nvPr/>
          </p:nvSpPr>
          <p:spPr>
            <a:xfrm>
              <a:off x="596153" y="2608729"/>
              <a:ext cx="1447800" cy="990600"/>
            </a:xfrm>
            <a:prstGeom prst="wedgeRectCallout">
              <a:avLst>
                <a:gd name="adj1" fmla="val 78548"/>
                <a:gd name="adj2" fmla="val 105147"/>
              </a:avLst>
            </a:prstGeom>
            <a:solidFill>
              <a:srgbClr val="008080">
                <a:alpha val="73000"/>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Variable Speed Operation</a:t>
              </a:r>
              <a:endParaRPr lang="en-US" dirty="0">
                <a:solidFill>
                  <a:schemeClr val="bg1"/>
                </a:solidFill>
              </a:endParaRPr>
            </a:p>
          </p:txBody>
        </p:sp>
      </p:grpSp>
      <p:sp>
        <p:nvSpPr>
          <p:cNvPr id="46" name="Oval 45"/>
          <p:cNvSpPr/>
          <p:nvPr/>
        </p:nvSpPr>
        <p:spPr>
          <a:xfrm>
            <a:off x="6722092" y="3693459"/>
            <a:ext cx="2133600" cy="685800"/>
          </a:xfrm>
          <a:prstGeom prst="ellipse">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Precise Power Regulation</a:t>
            </a:r>
          </a:p>
        </p:txBody>
      </p:sp>
      <p:grpSp>
        <p:nvGrpSpPr>
          <p:cNvPr id="47" name="Group 21"/>
          <p:cNvGrpSpPr/>
          <p:nvPr/>
        </p:nvGrpSpPr>
        <p:grpSpPr>
          <a:xfrm>
            <a:off x="3548585" y="5446059"/>
            <a:ext cx="4052048" cy="1128585"/>
            <a:chOff x="3567952" y="5638800"/>
            <a:chExt cx="4052048" cy="1128585"/>
          </a:xfrm>
        </p:grpSpPr>
        <p:sp>
          <p:nvSpPr>
            <p:cNvPr id="48" name="Oval 47"/>
            <p:cNvSpPr/>
            <p:nvPr/>
          </p:nvSpPr>
          <p:spPr>
            <a:xfrm>
              <a:off x="3567952" y="5849471"/>
              <a:ext cx="2133600" cy="685800"/>
            </a:xfrm>
            <a:prstGeom prst="ellipse">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Fully Grid Compliant</a:t>
              </a:r>
              <a:endParaRPr lang="en-US" sz="1600" b="1" dirty="0">
                <a:solidFill>
                  <a:schemeClr val="bg1"/>
                </a:solidFill>
              </a:endParaRPr>
            </a:p>
          </p:txBody>
        </p:sp>
        <p:sp>
          <p:nvSpPr>
            <p:cNvPr id="49" name="Curved Up Arrow 48"/>
            <p:cNvSpPr/>
            <p:nvPr/>
          </p:nvSpPr>
          <p:spPr>
            <a:xfrm flipH="1">
              <a:off x="5119815" y="6386385"/>
              <a:ext cx="1219200" cy="381000"/>
            </a:xfrm>
            <a:prstGeom prst="curvedUpArrow">
              <a:avLst>
                <a:gd name="adj1" fmla="val 25000"/>
                <a:gd name="adj2" fmla="val 50000"/>
                <a:gd name="adj3" fmla="val 28530"/>
              </a:avLst>
            </a:prstGeom>
            <a:solidFill>
              <a:srgbClr val="99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Rectangular Callout 49"/>
            <p:cNvSpPr/>
            <p:nvPr/>
          </p:nvSpPr>
          <p:spPr>
            <a:xfrm>
              <a:off x="6019800" y="5638800"/>
              <a:ext cx="1600200" cy="762000"/>
            </a:xfrm>
            <a:prstGeom prst="wedgeRectCallout">
              <a:avLst>
                <a:gd name="adj1" fmla="val -119152"/>
                <a:gd name="adj2" fmla="val -80637"/>
              </a:avLst>
            </a:prstGeom>
            <a:solidFill>
              <a:srgbClr val="008080">
                <a:alpha val="73000"/>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Low Voltage Ride Through</a:t>
              </a:r>
              <a:endParaRPr lang="en-US" dirty="0">
                <a:solidFill>
                  <a:schemeClr val="bg1"/>
                </a:solidFill>
              </a:endParaRPr>
            </a:p>
          </p:txBody>
        </p:sp>
      </p:grpSp>
      <p:sp>
        <p:nvSpPr>
          <p:cNvPr id="51" name="Curved Up Arrow 50"/>
          <p:cNvSpPr/>
          <p:nvPr/>
        </p:nvSpPr>
        <p:spPr>
          <a:xfrm rot="16700187" flipH="1">
            <a:off x="8139825" y="3238841"/>
            <a:ext cx="1230486" cy="451835"/>
          </a:xfrm>
          <a:prstGeom prst="curvedUpArrow">
            <a:avLst/>
          </a:prstGeom>
          <a:solidFill>
            <a:srgbClr val="99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Rectangular Callout 51"/>
          <p:cNvSpPr/>
          <p:nvPr/>
        </p:nvSpPr>
        <p:spPr>
          <a:xfrm>
            <a:off x="7197221" y="2151530"/>
            <a:ext cx="1447800" cy="990600"/>
          </a:xfrm>
          <a:prstGeom prst="wedgeRectCallout">
            <a:avLst>
              <a:gd name="adj1" fmla="val -100709"/>
              <a:gd name="adj2" fmla="val 80147"/>
            </a:avLst>
          </a:prstGeom>
          <a:solidFill>
            <a:srgbClr val="008080">
              <a:alpha val="73000"/>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Reactive Power Regulation</a:t>
            </a:r>
            <a:endParaRPr lang="en-US" dirty="0">
              <a:solidFill>
                <a:schemeClr val="bg1"/>
              </a:solidFill>
            </a:endParaRPr>
          </a:p>
        </p:txBody>
      </p:sp>
    </p:spTree>
  </p:cSld>
  <p:clrMapOvr>
    <a:masterClrMapping/>
  </p:clrMapOvr>
  <p:transition advTm="300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itle 82"/>
          <p:cNvSpPr>
            <a:spLocks noGrp="1"/>
          </p:cNvSpPr>
          <p:nvPr>
            <p:ph type="title"/>
          </p:nvPr>
        </p:nvSpPr>
        <p:spPr/>
        <p:txBody>
          <a:bodyPr/>
          <a:lstStyle/>
          <a:p>
            <a:r>
              <a:rPr lang="en-US" dirty="0" smtClean="0"/>
              <a:t>DFIG - the proven technology</a:t>
            </a:r>
            <a:endParaRPr lang="en-US" dirty="0"/>
          </a:p>
        </p:txBody>
      </p:sp>
      <p:graphicFrame>
        <p:nvGraphicFramePr>
          <p:cNvPr id="81" name="Diagram 80"/>
          <p:cNvGraphicFramePr/>
          <p:nvPr/>
        </p:nvGraphicFramePr>
        <p:xfrm>
          <a:off x="4038600" y="2305048"/>
          <a:ext cx="4800600" cy="391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2" name="Diagram 81"/>
          <p:cNvGraphicFramePr/>
          <p:nvPr/>
        </p:nvGraphicFramePr>
        <p:xfrm>
          <a:off x="533400" y="2228212"/>
          <a:ext cx="3496604" cy="14357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4" name="Diagram 83"/>
          <p:cNvGraphicFramePr/>
          <p:nvPr/>
        </p:nvGraphicFramePr>
        <p:xfrm>
          <a:off x="533400" y="3528119"/>
          <a:ext cx="3496604" cy="143122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85" name="Diagram 84"/>
          <p:cNvGraphicFramePr/>
          <p:nvPr/>
        </p:nvGraphicFramePr>
        <p:xfrm>
          <a:off x="533400" y="4692671"/>
          <a:ext cx="3496604" cy="1676377"/>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86" name="Picture 3" descr="C:\Documents and Settings\mmontague\Local Settings\Temporary Internet Files\Content.IE5\2J2XE4V7\MC900441310[1].png"/>
          <p:cNvPicPr>
            <a:picLocks noChangeAspect="1" noChangeArrowheads="1"/>
          </p:cNvPicPr>
          <p:nvPr/>
        </p:nvPicPr>
        <p:blipFill>
          <a:blip r:embed="rId22" cstate="email">
            <a:grayscl/>
          </a:blip>
          <a:srcRect/>
          <a:stretch>
            <a:fillRect/>
          </a:stretch>
        </p:blipFill>
        <p:spPr bwMode="auto">
          <a:xfrm>
            <a:off x="4703620" y="2704518"/>
            <a:ext cx="1066800" cy="1066800"/>
          </a:xfrm>
          <a:prstGeom prst="rect">
            <a:avLst/>
          </a:prstGeom>
          <a:noFill/>
        </p:spPr>
      </p:pic>
      <p:sp>
        <p:nvSpPr>
          <p:cNvPr id="87" name="AutoShape 7"/>
          <p:cNvSpPr>
            <a:spLocks noChangeArrowheads="1"/>
          </p:cNvSpPr>
          <p:nvPr/>
        </p:nvSpPr>
        <p:spPr bwMode="gray">
          <a:xfrm rot="10800000">
            <a:off x="990600" y="1777939"/>
            <a:ext cx="6477000" cy="380998"/>
          </a:xfrm>
          <a:prstGeom prst="triangle">
            <a:avLst>
              <a:gd name="adj" fmla="val 50000"/>
            </a:avLst>
          </a:prstGeom>
          <a:solidFill>
            <a:srgbClr val="B2B2B2"/>
          </a:solidFill>
          <a:ln w="9525" algn="ctr">
            <a:solidFill>
              <a:srgbClr val="B2B2B2"/>
            </a:solidFill>
            <a:miter lim="800000"/>
            <a:headEnd/>
            <a:tailEnd/>
          </a:ln>
          <a:effectLst/>
        </p:spPr>
        <p:txBody>
          <a:bodyPr rot="10800000" vert="eaVert" wrap="none" anchor="ctr"/>
          <a:lstStyle/>
          <a:p>
            <a:endParaRPr lang="en-AU" sz="1200" b="1" i="0" dirty="0"/>
          </a:p>
        </p:txBody>
      </p:sp>
      <p:sp>
        <p:nvSpPr>
          <p:cNvPr id="88" name="TextBox 87"/>
          <p:cNvSpPr txBox="1"/>
          <p:nvPr/>
        </p:nvSpPr>
        <p:spPr>
          <a:xfrm>
            <a:off x="685800" y="1390586"/>
            <a:ext cx="3124200" cy="400110"/>
          </a:xfrm>
          <a:prstGeom prst="rect">
            <a:avLst/>
          </a:prstGeom>
          <a:noFill/>
        </p:spPr>
        <p:txBody>
          <a:bodyPr wrap="square" rtlCol="0">
            <a:spAutoFit/>
          </a:bodyPr>
          <a:lstStyle/>
          <a:p>
            <a:r>
              <a:rPr lang="en-US" dirty="0" smtClean="0">
                <a:latin typeface="+mj-lt"/>
              </a:rPr>
              <a:t>Industry Proven DFIG</a:t>
            </a:r>
            <a:endParaRPr lang="en-US" dirty="0">
              <a:latin typeface="+mj-lt"/>
            </a:endParaRPr>
          </a:p>
        </p:txBody>
      </p:sp>
      <p:sp>
        <p:nvSpPr>
          <p:cNvPr id="89" name="TextBox 88"/>
          <p:cNvSpPr txBox="1"/>
          <p:nvPr/>
        </p:nvSpPr>
        <p:spPr>
          <a:xfrm>
            <a:off x="5638800" y="1390586"/>
            <a:ext cx="2438400" cy="400110"/>
          </a:xfrm>
          <a:prstGeom prst="rect">
            <a:avLst/>
          </a:prstGeom>
          <a:noFill/>
        </p:spPr>
        <p:txBody>
          <a:bodyPr wrap="square" rtlCol="0">
            <a:spAutoFit/>
          </a:bodyPr>
          <a:lstStyle/>
          <a:p>
            <a:r>
              <a:rPr lang="en-US" dirty="0" err="1" smtClean="0">
                <a:latin typeface="+mj-lt"/>
              </a:rPr>
              <a:t>Suzlon</a:t>
            </a:r>
            <a:r>
              <a:rPr lang="en-US" dirty="0" smtClean="0">
                <a:latin typeface="+mj-lt"/>
              </a:rPr>
              <a:t> Proven DFIG</a:t>
            </a:r>
            <a:endParaRPr lang="en-US" dirty="0">
              <a:latin typeface="+mj-lt"/>
            </a:endParaRPr>
          </a:p>
        </p:txBody>
      </p:sp>
      <p:sp>
        <p:nvSpPr>
          <p:cNvPr id="90" name="TextBox 89"/>
          <p:cNvSpPr txBox="1"/>
          <p:nvPr/>
        </p:nvSpPr>
        <p:spPr>
          <a:xfrm>
            <a:off x="2362200" y="1777938"/>
            <a:ext cx="4273927" cy="400110"/>
          </a:xfrm>
          <a:prstGeom prst="rect">
            <a:avLst/>
          </a:prstGeom>
          <a:noFill/>
        </p:spPr>
        <p:txBody>
          <a:bodyPr wrap="none" rtlCol="0">
            <a:spAutoFit/>
          </a:bodyPr>
          <a:lstStyle/>
          <a:p>
            <a:pPr algn="ctr"/>
            <a:r>
              <a:rPr lang="en-US" b="1" i="1" dirty="0" smtClean="0">
                <a:solidFill>
                  <a:srgbClr val="008080"/>
                </a:solidFill>
              </a:rPr>
              <a:t>Reliable and Proven Performance</a:t>
            </a:r>
            <a:endParaRPr lang="en-US" b="1" i="1" dirty="0">
              <a:solidFill>
                <a:srgbClr val="008080"/>
              </a:solidFill>
            </a:endParaRPr>
          </a:p>
        </p:txBody>
      </p:sp>
      <p:pic>
        <p:nvPicPr>
          <p:cNvPr id="91" name="Picture 3" descr="C:\Documents and Settings\mmontague\Local Settings\Temporary Internet Files\Content.IE5\2J2XE4V7\MC900441310[1].png"/>
          <p:cNvPicPr>
            <a:picLocks noChangeAspect="1" noChangeArrowheads="1"/>
          </p:cNvPicPr>
          <p:nvPr/>
        </p:nvPicPr>
        <p:blipFill>
          <a:blip r:embed="rId22" cstate="email">
            <a:grayscl/>
          </a:blip>
          <a:srcRect/>
          <a:stretch>
            <a:fillRect/>
          </a:stretch>
        </p:blipFill>
        <p:spPr bwMode="auto">
          <a:xfrm>
            <a:off x="4724400" y="4768848"/>
            <a:ext cx="1066800" cy="1066800"/>
          </a:xfrm>
          <a:prstGeom prst="rect">
            <a:avLst/>
          </a:prstGeom>
          <a:noFill/>
        </p:spPr>
      </p:pic>
    </p:spTree>
  </p:cSld>
  <p:clrMapOvr>
    <a:masterClrMapping/>
  </p:clrMapOvr>
  <p:transition advTm="300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itle 82"/>
          <p:cNvSpPr>
            <a:spLocks noGrp="1"/>
          </p:cNvSpPr>
          <p:nvPr>
            <p:ph type="title"/>
          </p:nvPr>
        </p:nvSpPr>
        <p:spPr/>
        <p:txBody>
          <a:bodyPr/>
          <a:lstStyle/>
          <a:p>
            <a:r>
              <a:rPr lang="en-US" dirty="0" smtClean="0"/>
              <a:t>Safe &amp; efficient nacelle design – </a:t>
            </a:r>
            <a:br>
              <a:rPr lang="en-US" dirty="0" smtClean="0"/>
            </a:br>
            <a:r>
              <a:rPr lang="en-US" dirty="0" smtClean="0"/>
              <a:t>onboard crane</a:t>
            </a:r>
            <a:endParaRPr lang="en-US" dirty="0"/>
          </a:p>
        </p:txBody>
      </p:sp>
      <p:grpSp>
        <p:nvGrpSpPr>
          <p:cNvPr id="13" name="Group 12"/>
          <p:cNvGrpSpPr/>
          <p:nvPr/>
        </p:nvGrpSpPr>
        <p:grpSpPr>
          <a:xfrm>
            <a:off x="3417156" y="4142425"/>
            <a:ext cx="5498244" cy="2563175"/>
            <a:chOff x="3200400" y="3446928"/>
            <a:chExt cx="5726844" cy="2715575"/>
          </a:xfrm>
        </p:grpSpPr>
        <p:pic>
          <p:nvPicPr>
            <p:cNvPr id="14" name="Picture 2"/>
            <p:cNvPicPr>
              <a:picLocks noChangeAspect="1" noChangeArrowheads="1"/>
            </p:cNvPicPr>
            <p:nvPr/>
          </p:nvPicPr>
          <p:blipFill>
            <a:blip r:embed="rId2" cstate="email"/>
            <a:srcRect/>
            <a:stretch>
              <a:fillRect/>
            </a:stretch>
          </p:blipFill>
          <p:spPr bwMode="auto">
            <a:xfrm>
              <a:off x="3200400" y="3446928"/>
              <a:ext cx="5726844" cy="2695830"/>
            </a:xfrm>
            <a:prstGeom prst="rect">
              <a:avLst/>
            </a:prstGeom>
            <a:noFill/>
            <a:ln w="9525">
              <a:noFill/>
              <a:miter lim="800000"/>
              <a:headEnd/>
              <a:tailEnd/>
            </a:ln>
          </p:spPr>
        </p:pic>
        <p:sp>
          <p:nvSpPr>
            <p:cNvPr id="15" name="TextBox 14"/>
            <p:cNvSpPr txBox="1"/>
            <p:nvPr/>
          </p:nvSpPr>
          <p:spPr>
            <a:xfrm>
              <a:off x="3429000" y="5908587"/>
              <a:ext cx="4495800" cy="253916"/>
            </a:xfrm>
            <a:prstGeom prst="rect">
              <a:avLst/>
            </a:prstGeom>
            <a:noFill/>
          </p:spPr>
          <p:txBody>
            <a:bodyPr wrap="square" rtlCol="0">
              <a:spAutoFit/>
            </a:bodyPr>
            <a:lstStyle/>
            <a:p>
              <a:r>
                <a:rPr lang="en-US" sz="1050" i="1" dirty="0" smtClean="0"/>
                <a:t>Route of the crane shown above</a:t>
              </a:r>
              <a:endParaRPr lang="en-US" sz="1050" i="1" dirty="0"/>
            </a:p>
          </p:txBody>
        </p:sp>
      </p:grpSp>
      <p:pic>
        <p:nvPicPr>
          <p:cNvPr id="16" name="Picture 9"/>
          <p:cNvPicPr>
            <a:picLocks noChangeAspect="1" noChangeArrowheads="1"/>
          </p:cNvPicPr>
          <p:nvPr/>
        </p:nvPicPr>
        <p:blipFill>
          <a:blip r:embed="rId3" cstate="email"/>
          <a:srcRect/>
          <a:stretch>
            <a:fillRect/>
          </a:stretch>
        </p:blipFill>
        <p:spPr bwMode="auto">
          <a:xfrm>
            <a:off x="4953001" y="1295400"/>
            <a:ext cx="3843688" cy="2590800"/>
          </a:xfrm>
          <a:prstGeom prst="rect">
            <a:avLst/>
          </a:prstGeom>
          <a:noFill/>
          <a:ln w="38100">
            <a:solidFill>
              <a:srgbClr val="C0C0C0"/>
            </a:solidFill>
            <a:miter lim="800000"/>
            <a:headEnd/>
            <a:tailEnd/>
          </a:ln>
        </p:spPr>
      </p:pic>
      <p:pic>
        <p:nvPicPr>
          <p:cNvPr id="17" name="Picture 2" descr="2323151F-5E73-4623-8B5B-190D40601E7C"/>
          <p:cNvPicPr>
            <a:picLocks noChangeAspect="1" noChangeArrowheads="1"/>
          </p:cNvPicPr>
          <p:nvPr/>
        </p:nvPicPr>
        <p:blipFill>
          <a:blip r:embed="rId4" cstate="email"/>
          <a:srcRect/>
          <a:stretch>
            <a:fillRect/>
          </a:stretch>
        </p:blipFill>
        <p:spPr bwMode="auto">
          <a:xfrm rot="21218215">
            <a:off x="334493" y="4586953"/>
            <a:ext cx="2841848" cy="1967227"/>
          </a:xfrm>
          <a:prstGeom prst="rect">
            <a:avLst/>
          </a:prstGeom>
          <a:ln>
            <a:noFill/>
          </a:ln>
          <a:effectLst>
            <a:outerShdw blurRad="190500" algn="tl" rotWithShape="0">
              <a:srgbClr val="000000">
                <a:alpha val="70000"/>
              </a:srgbClr>
            </a:outerShdw>
          </a:effectLst>
        </p:spPr>
      </p:pic>
      <p:sp>
        <p:nvSpPr>
          <p:cNvPr id="18" name="TextBox 17"/>
          <p:cNvSpPr txBox="1"/>
          <p:nvPr/>
        </p:nvSpPr>
        <p:spPr>
          <a:xfrm>
            <a:off x="381000" y="1130111"/>
            <a:ext cx="4724400" cy="2908489"/>
          </a:xfrm>
          <a:prstGeom prst="rect">
            <a:avLst/>
          </a:prstGeom>
          <a:noFill/>
        </p:spPr>
        <p:txBody>
          <a:bodyPr wrap="square" rtlCol="0">
            <a:spAutoFit/>
          </a:bodyPr>
          <a:lstStyle/>
          <a:p>
            <a:pPr lvl="0">
              <a:spcAft>
                <a:spcPts val="1200"/>
              </a:spcAft>
            </a:pPr>
            <a:r>
              <a:rPr lang="en-US" sz="1700" dirty="0" smtClean="0"/>
              <a:t>S9X nacelles are equipped with an onboard crane to help in OMS work</a:t>
            </a:r>
          </a:p>
          <a:p>
            <a:pPr lvl="0">
              <a:spcAft>
                <a:spcPts val="1200"/>
              </a:spcAft>
            </a:pPr>
            <a:r>
              <a:rPr lang="en-US" sz="1700" kern="0" dirty="0" smtClean="0"/>
              <a:t>The crane as an extension beam (left) that allows components to be lowered to the ground</a:t>
            </a:r>
          </a:p>
          <a:p>
            <a:pPr>
              <a:spcAft>
                <a:spcPts val="1200"/>
              </a:spcAft>
            </a:pPr>
            <a:r>
              <a:rPr lang="en-US" sz="1700" kern="0" dirty="0" smtClean="0"/>
              <a:t>Rear end shutter door opening for easy maintenance, material handling and for emergency rescue operation</a:t>
            </a:r>
          </a:p>
          <a:p>
            <a:pPr lvl="0">
              <a:spcAft>
                <a:spcPts val="1200"/>
              </a:spcAft>
            </a:pPr>
            <a:r>
              <a:rPr lang="en-US" sz="1700" kern="0" dirty="0" smtClean="0"/>
              <a:t>Long bended crane rail system for handling parts inside nacelle and for easy maintenance</a:t>
            </a:r>
            <a:endParaRPr lang="en-US" sz="1700" dirty="0"/>
          </a:p>
        </p:txBody>
      </p:sp>
      <p:cxnSp>
        <p:nvCxnSpPr>
          <p:cNvPr id="23" name="Straight Arrow Connector 22"/>
          <p:cNvCxnSpPr/>
          <p:nvPr/>
        </p:nvCxnSpPr>
        <p:spPr>
          <a:xfrm rot="16200000" flipH="1">
            <a:off x="4305300" y="4381500"/>
            <a:ext cx="838200" cy="304800"/>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300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itle 82"/>
          <p:cNvSpPr>
            <a:spLocks noGrp="1"/>
          </p:cNvSpPr>
          <p:nvPr>
            <p:ph type="title"/>
          </p:nvPr>
        </p:nvSpPr>
        <p:spPr/>
        <p:txBody>
          <a:bodyPr/>
          <a:lstStyle/>
          <a:p>
            <a:r>
              <a:rPr lang="en-US" dirty="0" smtClean="0"/>
              <a:t>Safe &amp; efficient nacelle design – </a:t>
            </a:r>
            <a:br>
              <a:rPr lang="en-US" dirty="0" smtClean="0"/>
            </a:br>
            <a:r>
              <a:rPr lang="en-US" dirty="0" smtClean="0"/>
              <a:t>rotor lock system</a:t>
            </a:r>
            <a:endParaRPr lang="en-US" dirty="0"/>
          </a:p>
        </p:txBody>
      </p:sp>
      <p:sp>
        <p:nvSpPr>
          <p:cNvPr id="10" name="Rectangle 13"/>
          <p:cNvSpPr>
            <a:spLocks noChangeArrowheads="1"/>
          </p:cNvSpPr>
          <p:nvPr/>
        </p:nvSpPr>
        <p:spPr bwMode="auto">
          <a:xfrm>
            <a:off x="2819400" y="1752600"/>
            <a:ext cx="3657600" cy="3962400"/>
          </a:xfrm>
          <a:prstGeom prst="rect">
            <a:avLst/>
          </a:prstGeom>
          <a:noFill/>
          <a:ln w="9525" algn="ctr">
            <a:noFill/>
            <a:miter lim="800000"/>
            <a:headEnd/>
            <a:tailEnd/>
          </a:ln>
        </p:spPr>
        <p:txBody>
          <a:bodyPr/>
          <a:lstStyle/>
          <a:p>
            <a:pPr marL="236538" lvl="1" indent="-236538">
              <a:spcBef>
                <a:spcPts val="0"/>
              </a:spcBef>
              <a:spcAft>
                <a:spcPts val="1200"/>
              </a:spcAft>
              <a:buFont typeface="Arial" pitchFamily="34" charset="0"/>
              <a:buChar char="•"/>
            </a:pPr>
            <a:r>
              <a:rPr lang="en-US" sz="1700" dirty="0" smtClean="0"/>
              <a:t>Double redundancy design reviewed by OSHA and received positive response</a:t>
            </a:r>
          </a:p>
          <a:p>
            <a:pPr marL="236538" lvl="1" indent="-236538">
              <a:spcBef>
                <a:spcPts val="0"/>
              </a:spcBef>
              <a:spcAft>
                <a:spcPts val="1200"/>
              </a:spcAft>
              <a:buFont typeface="Arial" pitchFamily="34" charset="0"/>
              <a:buChar char="•"/>
            </a:pPr>
            <a:r>
              <a:rPr lang="en-US" sz="1700" dirty="0" smtClean="0"/>
              <a:t>Both a hydraulic lock and mechanical lock use two different forms of energy for fail-safe mechanism that exceeds full safety operational requirements</a:t>
            </a:r>
          </a:p>
          <a:p>
            <a:pPr marL="236538" lvl="1" indent="-236538">
              <a:spcBef>
                <a:spcPts val="0"/>
              </a:spcBef>
              <a:spcAft>
                <a:spcPts val="1200"/>
              </a:spcAft>
              <a:buFont typeface="Arial" pitchFamily="34" charset="0"/>
              <a:buChar char="•"/>
            </a:pPr>
            <a:r>
              <a:rPr lang="en-US" sz="1700" dirty="0" smtClean="0"/>
              <a:t>Manual locking provision provides secure ‘Lock Out Tag Out’ interface</a:t>
            </a:r>
            <a:endParaRPr lang="en-US" sz="1700" dirty="0">
              <a:solidFill>
                <a:srgbClr val="FF0000"/>
              </a:solidFill>
            </a:endParaRPr>
          </a:p>
        </p:txBody>
      </p:sp>
      <p:pic>
        <p:nvPicPr>
          <p:cNvPr id="11" name="Picture 19" descr="cid:image003.jpg@01CB4530.CB3472F0"/>
          <p:cNvPicPr>
            <a:picLocks noChangeAspect="1" noChangeArrowheads="1"/>
          </p:cNvPicPr>
          <p:nvPr/>
        </p:nvPicPr>
        <p:blipFill>
          <a:blip r:embed="rId2" r:link="rId3" cstate="email"/>
          <a:srcRect/>
          <a:stretch>
            <a:fillRect/>
          </a:stretch>
        </p:blipFill>
        <p:spPr bwMode="auto">
          <a:xfrm>
            <a:off x="304800" y="1905000"/>
            <a:ext cx="2368550" cy="1481138"/>
          </a:xfrm>
          <a:prstGeom prst="rect">
            <a:avLst/>
          </a:prstGeom>
          <a:noFill/>
          <a:ln w="9525">
            <a:noFill/>
            <a:miter lim="800000"/>
            <a:headEnd/>
            <a:tailEnd/>
          </a:ln>
        </p:spPr>
      </p:pic>
      <p:pic>
        <p:nvPicPr>
          <p:cNvPr id="13" name="Picture 34"/>
          <p:cNvPicPr>
            <a:picLocks noChangeAspect="1" noChangeArrowheads="1"/>
          </p:cNvPicPr>
          <p:nvPr/>
        </p:nvPicPr>
        <p:blipFill>
          <a:blip r:embed="rId4" cstate="email"/>
          <a:srcRect/>
          <a:stretch>
            <a:fillRect/>
          </a:stretch>
        </p:blipFill>
        <p:spPr bwMode="auto">
          <a:xfrm>
            <a:off x="1322388" y="3124200"/>
            <a:ext cx="1160462" cy="668338"/>
          </a:xfrm>
          <a:prstGeom prst="rect">
            <a:avLst/>
          </a:prstGeom>
          <a:noFill/>
          <a:ln w="9525">
            <a:noFill/>
            <a:miter lim="800000"/>
            <a:headEnd/>
            <a:tailEnd/>
          </a:ln>
        </p:spPr>
      </p:pic>
      <p:sp>
        <p:nvSpPr>
          <p:cNvPr id="19" name="Line 35"/>
          <p:cNvSpPr>
            <a:spLocks noChangeShapeType="1"/>
          </p:cNvSpPr>
          <p:nvPr/>
        </p:nvSpPr>
        <p:spPr bwMode="auto">
          <a:xfrm>
            <a:off x="941388" y="3048000"/>
            <a:ext cx="533400" cy="381000"/>
          </a:xfrm>
          <a:prstGeom prst="line">
            <a:avLst/>
          </a:prstGeom>
          <a:noFill/>
          <a:ln w="38100">
            <a:solidFill>
              <a:srgbClr val="FFFF00"/>
            </a:solidFill>
            <a:round/>
            <a:headEnd/>
            <a:tailEnd type="triangle" w="med" len="med"/>
          </a:ln>
        </p:spPr>
        <p:txBody>
          <a:bodyPr/>
          <a:lstStyle/>
          <a:p>
            <a:endParaRPr lang="en-US"/>
          </a:p>
        </p:txBody>
      </p:sp>
      <p:pic>
        <p:nvPicPr>
          <p:cNvPr id="20" name="Picture 41" descr="IMG_3341"/>
          <p:cNvPicPr>
            <a:picLocks noChangeAspect="1" noChangeArrowheads="1"/>
          </p:cNvPicPr>
          <p:nvPr/>
        </p:nvPicPr>
        <p:blipFill>
          <a:blip r:embed="rId5" cstate="email"/>
          <a:srcRect/>
          <a:stretch>
            <a:fillRect/>
          </a:stretch>
        </p:blipFill>
        <p:spPr bwMode="auto">
          <a:xfrm>
            <a:off x="517525" y="3900488"/>
            <a:ext cx="2279650" cy="1709737"/>
          </a:xfrm>
          <a:prstGeom prst="rect">
            <a:avLst/>
          </a:prstGeom>
          <a:noFill/>
          <a:ln w="9525">
            <a:noFill/>
            <a:miter lim="800000"/>
            <a:headEnd/>
            <a:tailEnd/>
          </a:ln>
        </p:spPr>
      </p:pic>
      <p:pic>
        <p:nvPicPr>
          <p:cNvPr id="21" name="Picture 12" descr="\\Swechibrydata\Marketing\S9X_Marekting_n_Documentation\S9X_Draft_PPTs\S9X_images\S9X_nacelle_line_drawing_3-correct.jpg"/>
          <p:cNvPicPr>
            <a:picLocks noChangeAspect="1" noChangeArrowheads="1"/>
          </p:cNvPicPr>
          <p:nvPr/>
        </p:nvPicPr>
        <p:blipFill>
          <a:blip r:embed="rId6" cstate="email"/>
          <a:srcRect/>
          <a:stretch>
            <a:fillRect/>
          </a:stretch>
        </p:blipFill>
        <p:spPr bwMode="auto">
          <a:xfrm>
            <a:off x="6318384" y="1828800"/>
            <a:ext cx="2673216" cy="3047999"/>
          </a:xfrm>
          <a:prstGeom prst="rect">
            <a:avLst/>
          </a:prstGeom>
          <a:noFill/>
          <a:ln w="9525">
            <a:noFill/>
            <a:miter lim="800000"/>
            <a:headEnd/>
            <a:tailEnd/>
          </a:ln>
        </p:spPr>
      </p:pic>
      <p:sp>
        <p:nvSpPr>
          <p:cNvPr id="22" name="Diamond 21"/>
          <p:cNvSpPr/>
          <p:nvPr/>
        </p:nvSpPr>
        <p:spPr>
          <a:xfrm>
            <a:off x="6934200" y="3505200"/>
            <a:ext cx="228600" cy="304800"/>
          </a:xfrm>
          <a:prstGeom prst="diamond">
            <a:avLst/>
          </a:prstGeom>
          <a:solidFill>
            <a:srgbClr val="99CC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300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itle 82"/>
          <p:cNvSpPr>
            <a:spLocks noGrp="1"/>
          </p:cNvSpPr>
          <p:nvPr>
            <p:ph type="title"/>
          </p:nvPr>
        </p:nvSpPr>
        <p:spPr/>
        <p:txBody>
          <a:bodyPr/>
          <a:lstStyle/>
          <a:p>
            <a:r>
              <a:rPr lang="en-US" dirty="0" smtClean="0"/>
              <a:t>State-of-the-art automation &amp; SCADA</a:t>
            </a:r>
            <a:endParaRPr lang="en-US" dirty="0"/>
          </a:p>
        </p:txBody>
      </p:sp>
      <p:sp>
        <p:nvSpPr>
          <p:cNvPr id="16" name="TextBox 8"/>
          <p:cNvSpPr txBox="1">
            <a:spLocks noChangeArrowheads="1"/>
          </p:cNvSpPr>
          <p:nvPr/>
        </p:nvSpPr>
        <p:spPr bwMode="auto">
          <a:xfrm>
            <a:off x="2157" y="5695019"/>
            <a:ext cx="9144000" cy="1046440"/>
          </a:xfrm>
          <a:prstGeom prst="rect">
            <a:avLst/>
          </a:prstGeom>
          <a:solidFill>
            <a:schemeClr val="bg2"/>
          </a:solidFill>
          <a:ln w="9525">
            <a:noFill/>
            <a:miter lim="800000"/>
            <a:headEnd/>
            <a:tailEnd/>
          </a:ln>
        </p:spPr>
        <p:txBody>
          <a:bodyPr wrap="square">
            <a:spAutoFit/>
          </a:bodyPr>
          <a:lstStyle/>
          <a:p>
            <a:pPr marL="692150" indent="-346075">
              <a:buFont typeface="Wingdings" pitchFamily="2" charset="2"/>
              <a:buChar char="ü"/>
            </a:pPr>
            <a:r>
              <a:rPr lang="en-US" sz="1550" b="1" dirty="0" smtClean="0">
                <a:solidFill>
                  <a:schemeClr val="bg1"/>
                </a:solidFill>
                <a:latin typeface="+mn-lt"/>
              </a:rPr>
              <a:t>Increased bandwidth and VPN connections provide high speed secure access </a:t>
            </a:r>
          </a:p>
          <a:p>
            <a:pPr marL="692150" indent="-346075">
              <a:buFont typeface="Wingdings" pitchFamily="2" charset="2"/>
              <a:buChar char="ü"/>
            </a:pPr>
            <a:r>
              <a:rPr lang="en-US" sz="1550" b="1" dirty="0" smtClean="0">
                <a:solidFill>
                  <a:schemeClr val="bg1"/>
                </a:solidFill>
                <a:latin typeface="+mn-lt"/>
              </a:rPr>
              <a:t>‘Out of the Box’ functionality with multiple secure access points and full data viewing capabilities</a:t>
            </a:r>
          </a:p>
          <a:p>
            <a:pPr marL="692150" indent="-346075">
              <a:buFont typeface="Wingdings" pitchFamily="2" charset="2"/>
              <a:buChar char="ü"/>
            </a:pPr>
            <a:r>
              <a:rPr lang="en-US" sz="1550" b="1" dirty="0" smtClean="0">
                <a:solidFill>
                  <a:schemeClr val="bg1"/>
                </a:solidFill>
                <a:latin typeface="+mn-lt"/>
              </a:rPr>
              <a:t>Fully capable Enterprise Database solution provides customer with easy and flexible access to data for cross-platform monitoring and additional analysis</a:t>
            </a:r>
          </a:p>
        </p:txBody>
      </p:sp>
      <p:pic>
        <p:nvPicPr>
          <p:cNvPr id="17" name="Picture 7"/>
          <p:cNvPicPr>
            <a:picLocks noChangeAspect="1" noChangeArrowheads="1"/>
          </p:cNvPicPr>
          <p:nvPr/>
        </p:nvPicPr>
        <p:blipFill>
          <a:blip r:embed="rId2" cstate="email"/>
          <a:srcRect/>
          <a:stretch>
            <a:fillRect/>
          </a:stretch>
        </p:blipFill>
        <p:spPr bwMode="auto">
          <a:xfrm>
            <a:off x="444781" y="1514392"/>
            <a:ext cx="8012905" cy="3904773"/>
          </a:xfrm>
          <a:prstGeom prst="rect">
            <a:avLst/>
          </a:prstGeom>
          <a:noFill/>
          <a:ln w="9525">
            <a:noFill/>
            <a:miter lim="800000"/>
            <a:headEnd/>
            <a:tailEnd/>
          </a:ln>
          <a:effectLst/>
        </p:spPr>
      </p:pic>
    </p:spTree>
  </p:cSld>
  <p:clrMapOvr>
    <a:masterClrMapping/>
  </p:clrMapOvr>
  <p:transition advTm="300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3" cstate="print">
            <a:lum bright="10000"/>
          </a:blip>
          <a:srcRect/>
          <a:stretch>
            <a:fillRect/>
          </a:stretch>
        </p:blipFill>
        <p:spPr bwMode="auto">
          <a:xfrm>
            <a:off x="4747314" y="1834968"/>
            <a:ext cx="2040864" cy="1536192"/>
          </a:xfrm>
          <a:prstGeom prst="roundRect">
            <a:avLst/>
          </a:prstGeom>
        </p:spPr>
      </p:pic>
      <p:sp>
        <p:nvSpPr>
          <p:cNvPr id="4" name="TextBox 3"/>
          <p:cNvSpPr txBox="1"/>
          <p:nvPr/>
        </p:nvSpPr>
        <p:spPr>
          <a:xfrm>
            <a:off x="200025" y="1320800"/>
            <a:ext cx="8867775" cy="241300"/>
          </a:xfrm>
          <a:prstGeom prst="rect">
            <a:avLst/>
          </a:prstGeom>
          <a:solidFill>
            <a:schemeClr val="bg1"/>
          </a:solidFill>
          <a:ln w="9525">
            <a:noFill/>
            <a:miter lim="800000"/>
            <a:headEnd/>
            <a:tailEnd/>
          </a:ln>
          <a:effectLst>
            <a:outerShdw dist="25400" dir="5400000" algn="ctr" rotWithShape="0">
              <a:schemeClr val="tx2"/>
            </a:outerShdw>
          </a:effectLst>
        </p:spPr>
        <p:txBody>
          <a:bodyPr lIns="0" tIns="0" rIns="0" bIns="25146" anchor="b">
            <a:spAutoFit/>
          </a:bodyPr>
          <a:lstStyle/>
          <a:p>
            <a:pPr algn="ctr" eaLnBrk="0" hangingPunct="0">
              <a:defRPr/>
            </a:pPr>
            <a:r>
              <a:rPr lang="en-US" sz="1400" b="1" dirty="0">
                <a:latin typeface="Calibri" pitchFamily="34" charset="0"/>
              </a:rPr>
              <a:t>Some of our large operational offshore projects </a:t>
            </a:r>
          </a:p>
        </p:txBody>
      </p:sp>
      <p:sp>
        <p:nvSpPr>
          <p:cNvPr id="10" name="TextBox 9"/>
          <p:cNvSpPr txBox="1"/>
          <p:nvPr/>
        </p:nvSpPr>
        <p:spPr>
          <a:xfrm>
            <a:off x="2265363" y="1763713"/>
            <a:ext cx="2085975" cy="455612"/>
          </a:xfrm>
          <a:prstGeom prst="rect">
            <a:avLst/>
          </a:prstGeom>
          <a:solidFill>
            <a:schemeClr val="bg1"/>
          </a:solidFill>
          <a:ln w="9525">
            <a:noFill/>
            <a:miter lim="800000"/>
            <a:headEnd/>
            <a:tailEnd/>
          </a:ln>
          <a:effectLst>
            <a:outerShdw dist="25400" dir="5400000" algn="ctr" rotWithShape="0">
              <a:schemeClr val="tx2"/>
            </a:outerShdw>
          </a:effectLst>
        </p:spPr>
        <p:txBody>
          <a:bodyPr lIns="0" tIns="0" rIns="0" bIns="25146" anchor="b">
            <a:spAutoFit/>
          </a:bodyPr>
          <a:lstStyle/>
          <a:p>
            <a:pPr algn="ctr" eaLnBrk="0" hangingPunct="0">
              <a:defRPr/>
            </a:pPr>
            <a:r>
              <a:rPr lang="en-US" sz="1400" b="1" dirty="0">
                <a:latin typeface="Calibri" pitchFamily="34" charset="0"/>
              </a:rPr>
              <a:t>Alpha </a:t>
            </a:r>
            <a:r>
              <a:rPr lang="en-US" sz="1400" b="1" dirty="0" err="1">
                <a:latin typeface="Calibri" pitchFamily="34" charset="0"/>
              </a:rPr>
              <a:t>Ventus</a:t>
            </a:r>
            <a:r>
              <a:rPr lang="en-US" sz="1400" b="1" dirty="0">
                <a:latin typeface="Calibri" pitchFamily="34" charset="0"/>
              </a:rPr>
              <a:t> Project, Germany</a:t>
            </a:r>
          </a:p>
        </p:txBody>
      </p:sp>
      <p:sp>
        <p:nvSpPr>
          <p:cNvPr id="28677" name="TextBox 10"/>
          <p:cNvSpPr txBox="1">
            <a:spLocks noChangeArrowheads="1"/>
          </p:cNvSpPr>
          <p:nvPr/>
        </p:nvSpPr>
        <p:spPr bwMode="auto">
          <a:xfrm>
            <a:off x="2203450" y="2235200"/>
            <a:ext cx="2468563" cy="1274763"/>
          </a:xfrm>
          <a:prstGeom prst="rect">
            <a:avLst/>
          </a:prstGeom>
          <a:noFill/>
          <a:ln w="9525">
            <a:noFill/>
            <a:miter lim="800000"/>
            <a:headEnd/>
            <a:tailEnd/>
          </a:ln>
        </p:spPr>
        <p:txBody>
          <a:bodyPr>
            <a:spAutoFit/>
          </a:bodyPr>
          <a:lstStyle/>
          <a:p>
            <a:pPr>
              <a:spcBef>
                <a:spcPct val="10000"/>
              </a:spcBef>
              <a:buClr>
                <a:schemeClr val="tx2"/>
              </a:buClr>
            </a:pPr>
            <a:r>
              <a:rPr lang="en-US" sz="1200" b="1">
                <a:latin typeface="Calibri" pitchFamily="34" charset="0"/>
              </a:rPr>
              <a:t>Customer: Consortium of EWE, E.ON &amp; Vattenfall </a:t>
            </a:r>
          </a:p>
          <a:p>
            <a:pPr marL="341313" lvl="1" indent="-109538">
              <a:spcBef>
                <a:spcPct val="10000"/>
              </a:spcBef>
              <a:buClr>
                <a:schemeClr val="tx2"/>
              </a:buClr>
              <a:buFont typeface="Arial" charset="0"/>
              <a:buChar char="-"/>
            </a:pPr>
            <a:r>
              <a:rPr lang="en-US" sz="1200">
                <a:latin typeface="Calibri" pitchFamily="34" charset="0"/>
              </a:rPr>
              <a:t>6 WTGs of 5M</a:t>
            </a:r>
          </a:p>
          <a:p>
            <a:pPr marL="341313" lvl="1" indent="-109538">
              <a:spcBef>
                <a:spcPct val="10000"/>
              </a:spcBef>
              <a:buClr>
                <a:schemeClr val="tx2"/>
              </a:buClr>
              <a:buFont typeface="Arial" charset="0"/>
              <a:buChar char="-"/>
            </a:pPr>
            <a:r>
              <a:rPr lang="en-US" sz="1200">
                <a:latin typeface="Calibri" pitchFamily="34" charset="0"/>
              </a:rPr>
              <a:t>Installed in 2009</a:t>
            </a:r>
          </a:p>
          <a:p>
            <a:pPr marL="341313" lvl="1" indent="-109538">
              <a:spcBef>
                <a:spcPct val="10000"/>
              </a:spcBef>
              <a:buClr>
                <a:schemeClr val="tx2"/>
              </a:buClr>
              <a:buFont typeface="Arial" charset="0"/>
              <a:buChar char="-"/>
            </a:pPr>
            <a:r>
              <a:rPr lang="en-US" sz="1200">
                <a:latin typeface="Calibri" pitchFamily="34" charset="0"/>
              </a:rPr>
              <a:t>Availability &gt;97%</a:t>
            </a:r>
          </a:p>
          <a:p>
            <a:pPr marL="341313" lvl="1" indent="-109538">
              <a:spcBef>
                <a:spcPct val="10000"/>
              </a:spcBef>
              <a:buClr>
                <a:schemeClr val="tx2"/>
              </a:buClr>
              <a:buFont typeface="Arial" charset="0"/>
              <a:buChar char="-"/>
            </a:pPr>
            <a:r>
              <a:rPr lang="en-US" sz="1200">
                <a:latin typeface="Calibri" pitchFamily="34" charset="0"/>
              </a:rPr>
              <a:t>&gt;4,000 load hrs per WTG</a:t>
            </a:r>
          </a:p>
        </p:txBody>
      </p:sp>
      <p:pic>
        <p:nvPicPr>
          <p:cNvPr id="13" name="Picture 12" descr="REpower_alphaVentus_200910_1.jpg"/>
          <p:cNvPicPr>
            <a:picLocks noChangeAspect="1"/>
          </p:cNvPicPr>
          <p:nvPr/>
        </p:nvPicPr>
        <p:blipFill>
          <a:blip r:embed="rId4" cstate="print"/>
          <a:stretch>
            <a:fillRect/>
          </a:stretch>
        </p:blipFill>
        <p:spPr>
          <a:xfrm>
            <a:off x="109597" y="1823491"/>
            <a:ext cx="2100829" cy="1536766"/>
          </a:xfrm>
          <a:prstGeom prst="roundRect">
            <a:avLst/>
          </a:prstGeom>
        </p:spPr>
      </p:pic>
      <p:sp>
        <p:nvSpPr>
          <p:cNvPr id="14" name="TextBox 13"/>
          <p:cNvSpPr txBox="1"/>
          <p:nvPr/>
        </p:nvSpPr>
        <p:spPr>
          <a:xfrm>
            <a:off x="6886575" y="1738313"/>
            <a:ext cx="2043113" cy="455612"/>
          </a:xfrm>
          <a:prstGeom prst="rect">
            <a:avLst/>
          </a:prstGeom>
          <a:solidFill>
            <a:schemeClr val="bg1"/>
          </a:solidFill>
          <a:ln w="9525">
            <a:noFill/>
            <a:miter lim="800000"/>
            <a:headEnd/>
            <a:tailEnd/>
          </a:ln>
          <a:effectLst>
            <a:outerShdw dist="25400" dir="5400000" algn="ctr" rotWithShape="0">
              <a:schemeClr val="tx2"/>
            </a:outerShdw>
          </a:effectLst>
        </p:spPr>
        <p:txBody>
          <a:bodyPr lIns="0" tIns="0" rIns="0" bIns="25146" anchor="b">
            <a:spAutoFit/>
          </a:bodyPr>
          <a:lstStyle/>
          <a:p>
            <a:pPr algn="ctr" eaLnBrk="0" hangingPunct="0">
              <a:defRPr/>
            </a:pPr>
            <a:r>
              <a:rPr lang="en-US" sz="1400" b="1" dirty="0">
                <a:latin typeface="Calibri" pitchFamily="34" charset="0"/>
              </a:rPr>
              <a:t>Thornton Bank Project, Belgium</a:t>
            </a:r>
          </a:p>
        </p:txBody>
      </p:sp>
      <p:sp>
        <p:nvSpPr>
          <p:cNvPr id="28680" name="TextBox 14"/>
          <p:cNvSpPr txBox="1">
            <a:spLocks noChangeArrowheads="1"/>
          </p:cNvSpPr>
          <p:nvPr/>
        </p:nvSpPr>
        <p:spPr bwMode="auto">
          <a:xfrm>
            <a:off x="6826250" y="2209800"/>
            <a:ext cx="2317750" cy="1274763"/>
          </a:xfrm>
          <a:prstGeom prst="rect">
            <a:avLst/>
          </a:prstGeom>
          <a:noFill/>
          <a:ln w="9525">
            <a:noFill/>
            <a:miter lim="800000"/>
            <a:headEnd/>
            <a:tailEnd/>
          </a:ln>
        </p:spPr>
        <p:txBody>
          <a:bodyPr>
            <a:spAutoFit/>
          </a:bodyPr>
          <a:lstStyle/>
          <a:p>
            <a:pPr marL="109538" indent="-109538">
              <a:spcBef>
                <a:spcPct val="10000"/>
              </a:spcBef>
              <a:buClr>
                <a:schemeClr val="tx2"/>
              </a:buClr>
            </a:pPr>
            <a:r>
              <a:rPr lang="en-US" sz="1200" b="1">
                <a:latin typeface="Calibri" pitchFamily="34" charset="0"/>
              </a:rPr>
              <a:t>Customer: C-Power</a:t>
            </a:r>
          </a:p>
          <a:p>
            <a:pPr marL="341313" lvl="1" indent="-109538">
              <a:spcBef>
                <a:spcPct val="10000"/>
              </a:spcBef>
              <a:buClr>
                <a:schemeClr val="tx2"/>
              </a:buClr>
              <a:buFont typeface="Arial" charset="0"/>
              <a:buChar char="-"/>
            </a:pPr>
            <a:r>
              <a:rPr lang="en-US" sz="1200">
                <a:latin typeface="Calibri" pitchFamily="34" charset="0"/>
              </a:rPr>
              <a:t>6 WTGs  of 5M (Phase I)</a:t>
            </a:r>
          </a:p>
          <a:p>
            <a:pPr marL="341313" lvl="1" indent="-109538">
              <a:spcBef>
                <a:spcPct val="10000"/>
              </a:spcBef>
              <a:buClr>
                <a:schemeClr val="tx2"/>
              </a:buClr>
              <a:buFont typeface="Arial" charset="0"/>
              <a:buChar char="-"/>
            </a:pPr>
            <a:r>
              <a:rPr lang="en-US" sz="1200">
                <a:latin typeface="Calibri" pitchFamily="34" charset="0"/>
              </a:rPr>
              <a:t>Installed in 2008</a:t>
            </a:r>
          </a:p>
          <a:p>
            <a:pPr marL="341313" lvl="1" indent="-109538">
              <a:spcBef>
                <a:spcPct val="10000"/>
              </a:spcBef>
              <a:buClr>
                <a:schemeClr val="tx2"/>
              </a:buClr>
              <a:buFont typeface="Arial" charset="0"/>
              <a:buChar char="-"/>
            </a:pPr>
            <a:r>
              <a:rPr lang="en-US" sz="1200">
                <a:latin typeface="Calibri" pitchFamily="34" charset="0"/>
              </a:rPr>
              <a:t>Availability &gt;97%</a:t>
            </a:r>
          </a:p>
          <a:p>
            <a:pPr marL="341313" lvl="1" indent="-109538">
              <a:spcBef>
                <a:spcPct val="10000"/>
              </a:spcBef>
              <a:buClr>
                <a:schemeClr val="tx2"/>
              </a:buClr>
              <a:buFont typeface="Arial" charset="0"/>
              <a:buChar char="-"/>
            </a:pPr>
            <a:r>
              <a:rPr lang="en-US" sz="1200">
                <a:latin typeface="Calibri" pitchFamily="34" charset="0"/>
              </a:rPr>
              <a:t>Next phase order of 295 MW already received</a:t>
            </a:r>
          </a:p>
        </p:txBody>
      </p:sp>
      <p:sp>
        <p:nvSpPr>
          <p:cNvPr id="17" name="TextBox 16"/>
          <p:cNvSpPr txBox="1"/>
          <p:nvPr/>
        </p:nvSpPr>
        <p:spPr>
          <a:xfrm>
            <a:off x="339725" y="4292600"/>
            <a:ext cx="2217738" cy="455613"/>
          </a:xfrm>
          <a:prstGeom prst="rect">
            <a:avLst/>
          </a:prstGeom>
          <a:solidFill>
            <a:schemeClr val="bg1"/>
          </a:solidFill>
          <a:ln w="9525">
            <a:noFill/>
            <a:miter lim="800000"/>
            <a:headEnd/>
            <a:tailEnd/>
          </a:ln>
          <a:effectLst>
            <a:outerShdw dist="25400" dir="5400000" algn="ctr" rotWithShape="0">
              <a:schemeClr val="tx2"/>
            </a:outerShdw>
          </a:effectLst>
        </p:spPr>
        <p:txBody>
          <a:bodyPr lIns="0" tIns="0" rIns="0" bIns="25146" anchor="b">
            <a:spAutoFit/>
          </a:bodyPr>
          <a:lstStyle/>
          <a:p>
            <a:pPr algn="ctr" eaLnBrk="0" hangingPunct="0">
              <a:defRPr/>
            </a:pPr>
            <a:r>
              <a:rPr lang="en-US" sz="1400" b="1" dirty="0">
                <a:latin typeface="Calibri" pitchFamily="34" charset="0"/>
              </a:rPr>
              <a:t>Thornton Bank Project, Belgium</a:t>
            </a:r>
          </a:p>
        </p:txBody>
      </p:sp>
      <p:sp>
        <p:nvSpPr>
          <p:cNvPr id="28682" name="TextBox 17"/>
          <p:cNvSpPr txBox="1">
            <a:spLocks noChangeArrowheads="1"/>
          </p:cNvSpPr>
          <p:nvPr/>
        </p:nvSpPr>
        <p:spPr bwMode="auto">
          <a:xfrm>
            <a:off x="279400" y="4724400"/>
            <a:ext cx="2630488" cy="1255713"/>
          </a:xfrm>
          <a:prstGeom prst="rect">
            <a:avLst/>
          </a:prstGeom>
          <a:noFill/>
          <a:ln w="9525">
            <a:noFill/>
            <a:miter lim="800000"/>
            <a:headEnd/>
            <a:tailEnd/>
          </a:ln>
        </p:spPr>
        <p:txBody>
          <a:bodyPr>
            <a:spAutoFit/>
          </a:bodyPr>
          <a:lstStyle/>
          <a:p>
            <a:pPr marL="109538" indent="-109538">
              <a:spcBef>
                <a:spcPct val="10000"/>
              </a:spcBef>
              <a:buClr>
                <a:schemeClr val="tx2"/>
              </a:buClr>
            </a:pPr>
            <a:r>
              <a:rPr lang="en-US" sz="1200" b="1">
                <a:latin typeface="Calibri" pitchFamily="34" charset="0"/>
              </a:rPr>
              <a:t>Customer: C-Power</a:t>
            </a:r>
          </a:p>
          <a:p>
            <a:pPr marL="341313" lvl="1" indent="-109538">
              <a:spcBef>
                <a:spcPct val="10000"/>
              </a:spcBef>
              <a:buClr>
                <a:schemeClr val="tx2"/>
              </a:buClr>
              <a:buFont typeface="Arial" charset="0"/>
              <a:buChar char="-"/>
            </a:pPr>
            <a:r>
              <a:rPr lang="en-US" sz="1200">
                <a:latin typeface="Calibri" pitchFamily="34" charset="0"/>
              </a:rPr>
              <a:t>295 MW in Phase II &amp; III (48 WTGs  of 6M) </a:t>
            </a:r>
          </a:p>
          <a:p>
            <a:pPr marL="341313" lvl="1" indent="-109538">
              <a:spcBef>
                <a:spcPct val="10000"/>
              </a:spcBef>
              <a:buClr>
                <a:schemeClr val="tx2"/>
              </a:buClr>
              <a:buFont typeface="Arial" charset="0"/>
              <a:buChar char="-"/>
            </a:pPr>
            <a:r>
              <a:rPr lang="en-US" sz="1200">
                <a:latin typeface="Calibri" pitchFamily="34" charset="0"/>
              </a:rPr>
              <a:t>Largest non recourse financed project (€ 1.3bn) </a:t>
            </a:r>
          </a:p>
          <a:p>
            <a:pPr marL="341313" lvl="1" indent="-109538">
              <a:spcBef>
                <a:spcPct val="10000"/>
              </a:spcBef>
              <a:buClr>
                <a:schemeClr val="tx2"/>
              </a:buClr>
              <a:buFont typeface="Arial" charset="0"/>
              <a:buChar char="-"/>
            </a:pPr>
            <a:r>
              <a:rPr lang="en-US" sz="1200">
                <a:latin typeface="Calibri" pitchFamily="34" charset="0"/>
              </a:rPr>
              <a:t>Installation by 2012 &amp; 2013</a:t>
            </a:r>
          </a:p>
        </p:txBody>
      </p:sp>
      <p:sp>
        <p:nvSpPr>
          <p:cNvPr id="19" name="TextBox 18"/>
          <p:cNvSpPr txBox="1"/>
          <p:nvPr/>
        </p:nvSpPr>
        <p:spPr>
          <a:xfrm>
            <a:off x="127000" y="3957638"/>
            <a:ext cx="8870950" cy="241300"/>
          </a:xfrm>
          <a:prstGeom prst="rect">
            <a:avLst/>
          </a:prstGeom>
          <a:solidFill>
            <a:schemeClr val="bg1"/>
          </a:solidFill>
          <a:ln w="9525">
            <a:noFill/>
            <a:miter lim="800000"/>
            <a:headEnd/>
            <a:tailEnd/>
          </a:ln>
          <a:effectLst>
            <a:outerShdw dist="25400" dir="5400000" algn="ctr" rotWithShape="0">
              <a:schemeClr val="tx2"/>
            </a:outerShdw>
          </a:effectLst>
        </p:spPr>
        <p:txBody>
          <a:bodyPr lIns="0" tIns="0" rIns="0" bIns="25146" anchor="b">
            <a:spAutoFit/>
          </a:bodyPr>
          <a:lstStyle/>
          <a:p>
            <a:pPr algn="ctr" eaLnBrk="0" hangingPunct="0">
              <a:defRPr/>
            </a:pPr>
            <a:r>
              <a:rPr lang="en-US" sz="1400" b="1" dirty="0">
                <a:latin typeface="Calibri" pitchFamily="34" charset="0"/>
              </a:rPr>
              <a:t>Other projects under development (740 MW)</a:t>
            </a:r>
          </a:p>
        </p:txBody>
      </p:sp>
      <p:sp>
        <p:nvSpPr>
          <p:cNvPr id="20" name="TextBox 19"/>
          <p:cNvSpPr txBox="1"/>
          <p:nvPr/>
        </p:nvSpPr>
        <p:spPr>
          <a:xfrm>
            <a:off x="3240088" y="4294188"/>
            <a:ext cx="2217737" cy="457200"/>
          </a:xfrm>
          <a:prstGeom prst="rect">
            <a:avLst/>
          </a:prstGeom>
          <a:solidFill>
            <a:schemeClr val="bg1"/>
          </a:solidFill>
          <a:ln w="9525">
            <a:noFill/>
            <a:miter lim="800000"/>
            <a:headEnd/>
            <a:tailEnd/>
          </a:ln>
          <a:effectLst>
            <a:outerShdw dist="25400" dir="5400000" algn="ctr" rotWithShape="0">
              <a:schemeClr val="tx2"/>
            </a:outerShdw>
          </a:effectLst>
        </p:spPr>
        <p:txBody>
          <a:bodyPr lIns="0" tIns="0" rIns="0" bIns="25146" anchor="b">
            <a:spAutoFit/>
          </a:bodyPr>
          <a:lstStyle/>
          <a:p>
            <a:pPr algn="ctr" eaLnBrk="0" hangingPunct="0">
              <a:defRPr/>
            </a:pPr>
            <a:r>
              <a:rPr lang="en-US" sz="1400" b="1" dirty="0" err="1">
                <a:latin typeface="Calibri" pitchFamily="34" charset="0"/>
              </a:rPr>
              <a:t>Nordsee</a:t>
            </a:r>
            <a:r>
              <a:rPr lang="en-US" sz="1400" b="1" dirty="0">
                <a:latin typeface="Calibri" pitchFamily="34" charset="0"/>
              </a:rPr>
              <a:t> OST Project, </a:t>
            </a:r>
          </a:p>
          <a:p>
            <a:pPr algn="ctr" eaLnBrk="0" hangingPunct="0">
              <a:defRPr/>
            </a:pPr>
            <a:r>
              <a:rPr lang="en-US" sz="1400" b="1" dirty="0">
                <a:latin typeface="Calibri" pitchFamily="34" charset="0"/>
              </a:rPr>
              <a:t>Germany</a:t>
            </a:r>
          </a:p>
        </p:txBody>
      </p:sp>
      <p:sp>
        <p:nvSpPr>
          <p:cNvPr id="28685" name="TextBox 20"/>
          <p:cNvSpPr txBox="1">
            <a:spLocks noChangeArrowheads="1"/>
          </p:cNvSpPr>
          <p:nvPr/>
        </p:nvSpPr>
        <p:spPr bwMode="auto">
          <a:xfrm>
            <a:off x="3178175" y="4740275"/>
            <a:ext cx="2632075" cy="1643063"/>
          </a:xfrm>
          <a:prstGeom prst="rect">
            <a:avLst/>
          </a:prstGeom>
          <a:noFill/>
          <a:ln w="9525">
            <a:noFill/>
            <a:miter lim="800000"/>
            <a:headEnd/>
            <a:tailEnd/>
          </a:ln>
        </p:spPr>
        <p:txBody>
          <a:bodyPr>
            <a:spAutoFit/>
          </a:bodyPr>
          <a:lstStyle/>
          <a:p>
            <a:pPr marL="109538" indent="-109538">
              <a:spcBef>
                <a:spcPct val="10000"/>
              </a:spcBef>
              <a:buClr>
                <a:schemeClr val="tx2"/>
              </a:buClr>
            </a:pPr>
            <a:r>
              <a:rPr lang="en-US" sz="1200" b="1">
                <a:latin typeface="Calibri" pitchFamily="34" charset="0"/>
              </a:rPr>
              <a:t>Customer: RWE Innogy</a:t>
            </a:r>
          </a:p>
          <a:p>
            <a:pPr marL="341313" lvl="1" indent="-109538">
              <a:spcBef>
                <a:spcPct val="10000"/>
              </a:spcBef>
              <a:buClr>
                <a:schemeClr val="tx2"/>
              </a:buClr>
              <a:buFont typeface="Arial" charset="0"/>
              <a:buChar char="-"/>
            </a:pPr>
            <a:r>
              <a:rPr lang="en-US" sz="1200">
                <a:latin typeface="Calibri" pitchFamily="34" charset="0"/>
              </a:rPr>
              <a:t>295 MW (48 WTGs of 6M)</a:t>
            </a:r>
          </a:p>
          <a:p>
            <a:pPr marL="341313" lvl="1" indent="-109538">
              <a:spcBef>
                <a:spcPct val="10000"/>
              </a:spcBef>
              <a:buClr>
                <a:schemeClr val="tx2"/>
              </a:buClr>
              <a:buFont typeface="Arial" charset="0"/>
              <a:buChar char="-"/>
            </a:pPr>
            <a:r>
              <a:rPr lang="en-US" sz="1200">
                <a:latin typeface="Calibri" pitchFamily="34" charset="0"/>
              </a:rPr>
              <a:t>Part of the Frame contract of 1.2-1.5GW</a:t>
            </a:r>
          </a:p>
          <a:p>
            <a:pPr marL="341313" lvl="1" indent="-109538">
              <a:spcBef>
                <a:spcPct val="10000"/>
              </a:spcBef>
              <a:buClr>
                <a:schemeClr val="tx2"/>
              </a:buClr>
              <a:buFont typeface="Arial" charset="0"/>
              <a:buChar char="-"/>
            </a:pPr>
            <a:r>
              <a:rPr lang="en-US" sz="1200">
                <a:latin typeface="Calibri" pitchFamily="34" charset="0"/>
              </a:rPr>
              <a:t>Co funded by European Commission under EEPR programme</a:t>
            </a:r>
          </a:p>
          <a:p>
            <a:pPr marL="341313" lvl="1" indent="-109538">
              <a:spcBef>
                <a:spcPct val="10000"/>
              </a:spcBef>
              <a:buClr>
                <a:schemeClr val="tx2"/>
              </a:buClr>
              <a:buFont typeface="Arial" charset="0"/>
              <a:buChar char="-"/>
            </a:pPr>
            <a:r>
              <a:rPr lang="en-US" sz="1200">
                <a:latin typeface="Calibri" pitchFamily="34" charset="0"/>
              </a:rPr>
              <a:t>Installation by 2012/2013</a:t>
            </a:r>
          </a:p>
        </p:txBody>
      </p:sp>
      <p:sp>
        <p:nvSpPr>
          <p:cNvPr id="22" name="TextBox 21"/>
          <p:cNvSpPr txBox="1"/>
          <p:nvPr/>
        </p:nvSpPr>
        <p:spPr>
          <a:xfrm>
            <a:off x="6227763" y="4283075"/>
            <a:ext cx="2217737" cy="457200"/>
          </a:xfrm>
          <a:prstGeom prst="rect">
            <a:avLst/>
          </a:prstGeom>
          <a:solidFill>
            <a:schemeClr val="bg1"/>
          </a:solidFill>
          <a:ln w="9525">
            <a:noFill/>
            <a:miter lim="800000"/>
            <a:headEnd/>
            <a:tailEnd/>
          </a:ln>
          <a:effectLst>
            <a:outerShdw dist="25400" dir="5400000" algn="ctr" rotWithShape="0">
              <a:schemeClr val="tx2"/>
            </a:outerShdw>
          </a:effectLst>
        </p:spPr>
        <p:txBody>
          <a:bodyPr lIns="0" tIns="0" rIns="0" bIns="25146" anchor="b">
            <a:spAutoFit/>
          </a:bodyPr>
          <a:lstStyle/>
          <a:p>
            <a:pPr algn="ctr" eaLnBrk="0" hangingPunct="0">
              <a:defRPr/>
            </a:pPr>
            <a:r>
              <a:rPr lang="en-US" sz="1400" b="1" dirty="0" err="1">
                <a:latin typeface="Calibri" pitchFamily="34" charset="0"/>
              </a:rPr>
              <a:t>Ormonde</a:t>
            </a:r>
            <a:r>
              <a:rPr lang="en-US" sz="1400" b="1" dirty="0">
                <a:latin typeface="Calibri" pitchFamily="34" charset="0"/>
              </a:rPr>
              <a:t> Project, </a:t>
            </a:r>
          </a:p>
          <a:p>
            <a:pPr algn="ctr" eaLnBrk="0" hangingPunct="0">
              <a:defRPr/>
            </a:pPr>
            <a:r>
              <a:rPr lang="en-US" sz="1400" b="1" dirty="0">
                <a:latin typeface="Calibri" pitchFamily="34" charset="0"/>
              </a:rPr>
              <a:t>UK</a:t>
            </a:r>
          </a:p>
        </p:txBody>
      </p:sp>
      <p:sp>
        <p:nvSpPr>
          <p:cNvPr id="28687" name="TextBox 22"/>
          <p:cNvSpPr txBox="1">
            <a:spLocks noChangeArrowheads="1"/>
          </p:cNvSpPr>
          <p:nvPr/>
        </p:nvSpPr>
        <p:spPr bwMode="auto">
          <a:xfrm>
            <a:off x="6165850" y="4756150"/>
            <a:ext cx="2632075" cy="868363"/>
          </a:xfrm>
          <a:prstGeom prst="rect">
            <a:avLst/>
          </a:prstGeom>
          <a:noFill/>
          <a:ln w="9525">
            <a:noFill/>
            <a:miter lim="800000"/>
            <a:headEnd/>
            <a:tailEnd/>
          </a:ln>
        </p:spPr>
        <p:txBody>
          <a:bodyPr>
            <a:spAutoFit/>
          </a:bodyPr>
          <a:lstStyle/>
          <a:p>
            <a:pPr marL="109538" indent="-109538">
              <a:spcBef>
                <a:spcPct val="10000"/>
              </a:spcBef>
              <a:buClr>
                <a:schemeClr val="tx2"/>
              </a:buClr>
            </a:pPr>
            <a:r>
              <a:rPr lang="en-US" sz="1200" b="1">
                <a:latin typeface="Calibri" pitchFamily="34" charset="0"/>
              </a:rPr>
              <a:t>Customer: Vattenfall</a:t>
            </a:r>
          </a:p>
          <a:p>
            <a:pPr marL="341313" lvl="1" indent="-109538">
              <a:spcBef>
                <a:spcPct val="10000"/>
              </a:spcBef>
              <a:buClr>
                <a:schemeClr val="tx2"/>
              </a:buClr>
              <a:buFont typeface="Arial" charset="0"/>
              <a:buChar char="-"/>
            </a:pPr>
            <a:r>
              <a:rPr lang="en-US" sz="1200">
                <a:latin typeface="Calibri" pitchFamily="34" charset="0"/>
              </a:rPr>
              <a:t>150 MW (30 WTGs  of 5M) </a:t>
            </a:r>
          </a:p>
          <a:p>
            <a:pPr marL="341313" lvl="1" indent="-109538">
              <a:spcBef>
                <a:spcPct val="10000"/>
              </a:spcBef>
              <a:buClr>
                <a:schemeClr val="tx2"/>
              </a:buClr>
              <a:buFont typeface="Arial" charset="0"/>
              <a:buChar char="-"/>
            </a:pPr>
            <a:r>
              <a:rPr lang="en-US" sz="1200">
                <a:latin typeface="Calibri" pitchFamily="34" charset="0"/>
              </a:rPr>
              <a:t>Project construction underway by 2011</a:t>
            </a:r>
          </a:p>
        </p:txBody>
      </p:sp>
      <p:sp>
        <p:nvSpPr>
          <p:cNvPr id="28688" name="Rectangle 1029"/>
          <p:cNvSpPr>
            <a:spLocks noChangeArrowheads="1"/>
          </p:cNvSpPr>
          <p:nvPr/>
        </p:nvSpPr>
        <p:spPr bwMode="auto">
          <a:xfrm>
            <a:off x="606425" y="282575"/>
            <a:ext cx="6926263" cy="715963"/>
          </a:xfrm>
          <a:prstGeom prst="rect">
            <a:avLst/>
          </a:prstGeom>
          <a:noFill/>
          <a:ln w="9525">
            <a:noFill/>
            <a:miter lim="800000"/>
            <a:headEnd/>
            <a:tailEnd/>
          </a:ln>
        </p:spPr>
        <p:txBody>
          <a:bodyPr/>
          <a:lstStyle/>
          <a:p>
            <a:pPr eaLnBrk="0" hangingPunct="0"/>
            <a:r>
              <a:rPr lang="en-US" sz="2800" b="1" dirty="0">
                <a:solidFill>
                  <a:srgbClr val="008080"/>
                </a:solidFill>
                <a:latin typeface="+mj-lt"/>
                <a:ea typeface="+mj-ea"/>
                <a:cs typeface="+mj-cs"/>
              </a:rPr>
              <a:t>REpower’s strength in offshore wind energy</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_06"/>
          <p:cNvPicPr>
            <a:picLocks noChangeAspect="1" noChangeArrowheads="1"/>
          </p:cNvPicPr>
          <p:nvPr/>
        </p:nvPicPr>
        <p:blipFill>
          <a:blip r:embed="rId3" cstate="email"/>
          <a:srcRect/>
          <a:stretch>
            <a:fillRect/>
          </a:stretch>
        </p:blipFill>
        <p:spPr bwMode="auto">
          <a:xfrm>
            <a:off x="152400" y="1143000"/>
            <a:ext cx="4876800" cy="3657600"/>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7" name="Picture 15"/>
          <p:cNvPicPr>
            <a:picLocks noChangeAspect="1" noChangeArrowheads="1"/>
          </p:cNvPicPr>
          <p:nvPr/>
        </p:nvPicPr>
        <p:blipFill>
          <a:blip r:embed="rId4" cstate="email">
            <a:lum bright="12000"/>
          </a:blip>
          <a:srcRect/>
          <a:stretch>
            <a:fillRect/>
          </a:stretch>
        </p:blipFill>
        <p:spPr bwMode="auto">
          <a:xfrm>
            <a:off x="4876800" y="1279914"/>
            <a:ext cx="2971800" cy="4282686"/>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 name="Picture 16"/>
          <p:cNvPicPr>
            <a:picLocks noChangeAspect="1" noChangeArrowheads="1"/>
          </p:cNvPicPr>
          <p:nvPr/>
        </p:nvPicPr>
        <p:blipFill>
          <a:blip r:embed="rId5" cstate="print"/>
          <a:srcRect r="3505"/>
          <a:stretch>
            <a:fillRect/>
          </a:stretch>
        </p:blipFill>
        <p:spPr bwMode="auto">
          <a:xfrm>
            <a:off x="6651548" y="3429000"/>
            <a:ext cx="2270202" cy="320040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45061" name="Rectangle 1029"/>
          <p:cNvSpPr>
            <a:spLocks noChangeArrowheads="1"/>
          </p:cNvSpPr>
          <p:nvPr/>
        </p:nvSpPr>
        <p:spPr bwMode="auto">
          <a:xfrm>
            <a:off x="606425" y="282575"/>
            <a:ext cx="6926263" cy="715963"/>
          </a:xfrm>
          <a:prstGeom prst="rect">
            <a:avLst/>
          </a:prstGeom>
          <a:noFill/>
          <a:ln w="9525">
            <a:noFill/>
            <a:miter lim="800000"/>
            <a:headEnd/>
            <a:tailEnd/>
          </a:ln>
        </p:spPr>
        <p:txBody>
          <a:bodyPr/>
          <a:lstStyle/>
          <a:p>
            <a:pPr eaLnBrk="0" hangingPunct="0"/>
            <a:r>
              <a:rPr lang="en-US" sz="2800" b="1" dirty="0">
                <a:solidFill>
                  <a:srgbClr val="008080"/>
                </a:solidFill>
                <a:latin typeface="+mj-lt"/>
                <a:ea typeface="+mj-ea"/>
                <a:cs typeface="+mj-cs"/>
              </a:rPr>
              <a:t>Certifications</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DSC3741-01_edited.jpg"/>
          <p:cNvPicPr>
            <a:picLocks noChangeAspect="1"/>
          </p:cNvPicPr>
          <p:nvPr/>
        </p:nvPicPr>
        <p:blipFill>
          <a:blip r:embed="rId3" cstate="email"/>
          <a:srcRect/>
          <a:stretch>
            <a:fillRect/>
          </a:stretch>
        </p:blipFill>
        <p:spPr>
          <a:xfrm>
            <a:off x="0" y="0"/>
            <a:ext cx="9144000" cy="6858000"/>
          </a:xfrm>
          <a:prstGeom prst="rect">
            <a:avLst/>
          </a:prstGeom>
        </p:spPr>
      </p:pic>
      <p:sp>
        <p:nvSpPr>
          <p:cNvPr id="46083" name="TextBox 2"/>
          <p:cNvSpPr txBox="1">
            <a:spLocks noChangeArrowheads="1"/>
          </p:cNvSpPr>
          <p:nvPr/>
        </p:nvSpPr>
        <p:spPr bwMode="auto">
          <a:xfrm>
            <a:off x="5156200" y="1524000"/>
            <a:ext cx="3225800" cy="554038"/>
          </a:xfrm>
          <a:prstGeom prst="rect">
            <a:avLst/>
          </a:prstGeom>
          <a:noFill/>
          <a:ln w="9525">
            <a:noFill/>
            <a:miter lim="800000"/>
            <a:headEnd/>
            <a:tailEnd/>
          </a:ln>
        </p:spPr>
        <p:txBody>
          <a:bodyPr>
            <a:spAutoFit/>
          </a:bodyPr>
          <a:lstStyle/>
          <a:p>
            <a:r>
              <a:rPr lang="en-US" sz="3000" b="1" dirty="0">
                <a:solidFill>
                  <a:schemeClr val="bg1"/>
                </a:solidFill>
                <a:latin typeface="Calibri" pitchFamily="34" charset="0"/>
              </a:rPr>
              <a:t>Thank you!</a:t>
            </a:r>
          </a:p>
        </p:txBody>
      </p:sp>
      <p:sp>
        <p:nvSpPr>
          <p:cNvPr id="46084" name="TextBox 1"/>
          <p:cNvSpPr txBox="1">
            <a:spLocks noChangeArrowheads="1"/>
          </p:cNvSpPr>
          <p:nvPr/>
        </p:nvSpPr>
        <p:spPr bwMode="auto">
          <a:xfrm>
            <a:off x="5181601" y="2286000"/>
            <a:ext cx="3505200" cy="1477328"/>
          </a:xfrm>
          <a:prstGeom prst="rect">
            <a:avLst/>
          </a:prstGeom>
          <a:noFill/>
          <a:ln w="9525">
            <a:noFill/>
            <a:miter lim="800000"/>
            <a:headEnd/>
            <a:tailEnd/>
          </a:ln>
        </p:spPr>
        <p:txBody>
          <a:bodyPr wrap="square">
            <a:spAutoFit/>
          </a:bodyPr>
          <a:lstStyle/>
          <a:p>
            <a:r>
              <a:rPr lang="en-US" sz="1800" dirty="0">
                <a:solidFill>
                  <a:schemeClr val="bg1"/>
                </a:solidFill>
                <a:latin typeface="Calibri" pitchFamily="34" charset="0"/>
                <a:ea typeface="Arial Unicode MS" pitchFamily="34" charset="-128"/>
                <a:cs typeface="Arial Unicode MS" pitchFamily="34" charset="-128"/>
              </a:rPr>
              <a:t>For </a:t>
            </a:r>
            <a:r>
              <a:rPr lang="en-US" sz="1800" dirty="0" smtClean="0">
                <a:solidFill>
                  <a:schemeClr val="bg1"/>
                </a:solidFill>
                <a:latin typeface="Calibri" pitchFamily="34" charset="0"/>
                <a:ea typeface="Arial Unicode MS" pitchFamily="34" charset="-128"/>
                <a:cs typeface="Arial Unicode MS" pitchFamily="34" charset="-128"/>
              </a:rPr>
              <a:t>business enquiries, contact</a:t>
            </a:r>
            <a:endParaRPr lang="en-US" sz="1800" dirty="0">
              <a:solidFill>
                <a:schemeClr val="bg1"/>
              </a:solidFill>
              <a:latin typeface="Calibri" pitchFamily="34" charset="0"/>
              <a:ea typeface="Arial Unicode MS" pitchFamily="34" charset="-128"/>
              <a:cs typeface="Arial Unicode MS" pitchFamily="34" charset="-128"/>
            </a:endParaRPr>
          </a:p>
          <a:p>
            <a:endParaRPr lang="en-US" sz="1800" dirty="0">
              <a:solidFill>
                <a:schemeClr val="bg1"/>
              </a:solidFill>
              <a:latin typeface="Calibri" pitchFamily="34" charset="0"/>
              <a:ea typeface="Arial Unicode MS" pitchFamily="34" charset="-128"/>
              <a:cs typeface="Arial Unicode MS" pitchFamily="34" charset="-128"/>
            </a:endParaRPr>
          </a:p>
          <a:p>
            <a:r>
              <a:rPr lang="en-US" sz="1800" dirty="0">
                <a:solidFill>
                  <a:schemeClr val="bg1"/>
                </a:solidFill>
                <a:latin typeface="Calibri" pitchFamily="34" charset="0"/>
                <a:ea typeface="Arial Unicode MS" pitchFamily="34" charset="-128"/>
                <a:cs typeface="Arial Unicode MS" pitchFamily="34" charset="-128"/>
                <a:hlinkClick r:id="rId4"/>
              </a:rPr>
              <a:t>www.suzlon.com</a:t>
            </a:r>
            <a:endParaRPr lang="en-US" sz="1800" dirty="0">
              <a:solidFill>
                <a:schemeClr val="bg1"/>
              </a:solidFill>
              <a:latin typeface="Calibri" pitchFamily="34" charset="0"/>
              <a:ea typeface="Arial Unicode MS" pitchFamily="34" charset="-128"/>
              <a:cs typeface="Arial Unicode MS" pitchFamily="34" charset="-128"/>
            </a:endParaRPr>
          </a:p>
          <a:p>
            <a:r>
              <a:rPr lang="en-US" sz="1800" dirty="0" smtClean="0">
                <a:solidFill>
                  <a:schemeClr val="bg1"/>
                </a:solidFill>
                <a:latin typeface="Calibri" pitchFamily="34" charset="0"/>
                <a:ea typeface="Arial Unicode MS" pitchFamily="34" charset="-128"/>
                <a:cs typeface="Arial Unicode MS" pitchFamily="34" charset="-128"/>
                <a:hlinkClick r:id="rId5"/>
              </a:rPr>
              <a:t>marketing.india@suzlon.com</a:t>
            </a:r>
            <a:r>
              <a:rPr lang="en-US" sz="1800" dirty="0" smtClean="0">
                <a:solidFill>
                  <a:schemeClr val="bg1"/>
                </a:solidFill>
                <a:latin typeface="Calibri" pitchFamily="34" charset="0"/>
                <a:ea typeface="Arial Unicode MS" pitchFamily="34" charset="-128"/>
                <a:cs typeface="Arial Unicode MS" pitchFamily="34" charset="-128"/>
              </a:rPr>
              <a:t>  </a:t>
            </a:r>
            <a:endParaRPr lang="en-US" sz="1800" dirty="0">
              <a:solidFill>
                <a:schemeClr val="bg1"/>
              </a:solidFill>
              <a:latin typeface="Calibri" pitchFamily="34" charset="0"/>
              <a:ea typeface="Arial Unicode MS" pitchFamily="34" charset="-128"/>
              <a:cs typeface="Arial Unicode MS" pitchFamily="34" charset="-128"/>
            </a:endParaRPr>
          </a:p>
          <a:p>
            <a:endParaRPr lang="en-US" sz="1800" dirty="0">
              <a:solidFill>
                <a:schemeClr val="bg1"/>
              </a:solidFill>
              <a:latin typeface="Calibri"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7"/>
          <p:cNvSpPr>
            <a:spLocks noGrp="1"/>
          </p:cNvSpPr>
          <p:nvPr>
            <p:ph type="title"/>
          </p:nvPr>
        </p:nvSpPr>
        <p:spPr>
          <a:ln/>
        </p:spPr>
        <p:txBody>
          <a:bodyPr lIns="91440" tIns="45720" rIns="91440" bIns="45720"/>
          <a:lstStyle/>
          <a:p>
            <a:r>
              <a:rPr lang="en-US" dirty="0" smtClean="0"/>
              <a:t>Drivers for wind energy in India </a:t>
            </a:r>
          </a:p>
        </p:txBody>
      </p:sp>
      <p:graphicFrame>
        <p:nvGraphicFramePr>
          <p:cNvPr id="18" name="Diagram 17"/>
          <p:cNvGraphicFramePr/>
          <p:nvPr/>
        </p:nvGraphicFramePr>
        <p:xfrm>
          <a:off x="1524000" y="1270530"/>
          <a:ext cx="6811108" cy="51874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676" name="TextBox 18"/>
          <p:cNvSpPr txBox="1">
            <a:spLocks noChangeArrowheads="1"/>
          </p:cNvSpPr>
          <p:nvPr/>
        </p:nvSpPr>
        <p:spPr bwMode="auto">
          <a:xfrm>
            <a:off x="6490049" y="1324436"/>
            <a:ext cx="2431073" cy="3693319"/>
          </a:xfrm>
          <a:prstGeom prst="rect">
            <a:avLst/>
          </a:prstGeom>
          <a:noFill/>
          <a:ln w="9525">
            <a:noFill/>
            <a:miter lim="800000"/>
            <a:headEnd/>
            <a:tailEnd/>
          </a:ln>
        </p:spPr>
        <p:txBody>
          <a:bodyPr>
            <a:spAutoFit/>
          </a:bodyPr>
          <a:lstStyle/>
          <a:p>
            <a:pPr marL="114300" indent="-114300">
              <a:buFont typeface="Arial" charset="0"/>
              <a:buChar char="•"/>
            </a:pPr>
            <a:r>
              <a:rPr lang="en-US" sz="1800" dirty="0" smtClean="0">
                <a:latin typeface="Calibri" pitchFamily="34" charset="0"/>
              </a:rPr>
              <a:t>Dedicated ministry and established regulatory framework </a:t>
            </a:r>
          </a:p>
          <a:p>
            <a:pPr marL="114300" indent="-114300">
              <a:buFont typeface="Arial" charset="0"/>
              <a:buChar char="•"/>
            </a:pPr>
            <a:r>
              <a:rPr lang="en-US" sz="1800" dirty="0" smtClean="0">
                <a:latin typeface="Calibri" pitchFamily="34" charset="0"/>
              </a:rPr>
              <a:t>Strong policy support with multiple revenue options and incentives </a:t>
            </a:r>
          </a:p>
          <a:p>
            <a:pPr marL="114300" indent="-114300">
              <a:buFont typeface="Arial" charset="0"/>
              <a:buChar char="•"/>
            </a:pPr>
            <a:r>
              <a:rPr lang="en-US" sz="1800" dirty="0" smtClean="0">
                <a:latin typeface="Calibri" pitchFamily="34" charset="0"/>
              </a:rPr>
              <a:t>Established long term preferential tariff mechanism </a:t>
            </a:r>
          </a:p>
          <a:p>
            <a:pPr marL="114300" indent="-114300">
              <a:buFont typeface="Arial" charset="0"/>
              <a:buChar char="•"/>
            </a:pPr>
            <a:r>
              <a:rPr lang="en-US" sz="1800" dirty="0" smtClean="0">
                <a:latin typeface="Calibri" pitchFamily="34" charset="0"/>
              </a:rPr>
              <a:t>Aggressive targets &amp; commitment under govt.’s  national action plan (NAPCC)</a:t>
            </a:r>
            <a:endParaRPr lang="en-US" sz="1800" dirty="0">
              <a:latin typeface="Calibri" pitchFamily="34" charset="0"/>
            </a:endParaRPr>
          </a:p>
        </p:txBody>
      </p:sp>
      <p:sp>
        <p:nvSpPr>
          <p:cNvPr id="28677" name="TextBox 19"/>
          <p:cNvSpPr txBox="1">
            <a:spLocks noChangeArrowheads="1"/>
          </p:cNvSpPr>
          <p:nvPr/>
        </p:nvSpPr>
        <p:spPr bwMode="auto">
          <a:xfrm>
            <a:off x="406399" y="1321941"/>
            <a:ext cx="2148115" cy="4247317"/>
          </a:xfrm>
          <a:prstGeom prst="rect">
            <a:avLst/>
          </a:prstGeom>
          <a:noFill/>
          <a:ln w="9525">
            <a:noFill/>
            <a:miter lim="800000"/>
            <a:headEnd/>
            <a:tailEnd/>
          </a:ln>
        </p:spPr>
        <p:txBody>
          <a:bodyPr wrap="square">
            <a:spAutoFit/>
          </a:bodyPr>
          <a:lstStyle/>
          <a:p>
            <a:pPr marL="114300" indent="-114300">
              <a:buFont typeface="Arial" charset="0"/>
              <a:buChar char="•"/>
            </a:pPr>
            <a:r>
              <a:rPr lang="en-US" sz="1800" dirty="0" smtClean="0">
                <a:latin typeface="Calibri" pitchFamily="34" charset="0"/>
              </a:rPr>
              <a:t>15 GW installed – world’s 5</a:t>
            </a:r>
            <a:r>
              <a:rPr lang="en-US" sz="1800" baseline="30000" dirty="0" smtClean="0">
                <a:latin typeface="Calibri" pitchFamily="34" charset="0"/>
              </a:rPr>
              <a:t>th</a:t>
            </a:r>
            <a:r>
              <a:rPr lang="en-US" sz="1800" dirty="0" smtClean="0">
                <a:latin typeface="Calibri" pitchFamily="34" charset="0"/>
              </a:rPr>
              <a:t> largest</a:t>
            </a:r>
          </a:p>
          <a:p>
            <a:pPr marL="114300" indent="-114300">
              <a:buFont typeface="Arial" charset="0"/>
              <a:buChar char="•"/>
            </a:pPr>
            <a:r>
              <a:rPr lang="en-US" sz="1800" dirty="0" smtClean="0">
                <a:latin typeface="Calibri" pitchFamily="34" charset="0"/>
              </a:rPr>
              <a:t>More than 70 </a:t>
            </a:r>
            <a:r>
              <a:rPr lang="en-US" sz="1800" dirty="0">
                <a:latin typeface="Calibri" pitchFamily="34" charset="0"/>
              </a:rPr>
              <a:t>% Share in </a:t>
            </a:r>
            <a:r>
              <a:rPr lang="en-US" sz="1800" dirty="0" smtClean="0">
                <a:latin typeface="Calibri" pitchFamily="34" charset="0"/>
              </a:rPr>
              <a:t>country’s Renewable </a:t>
            </a:r>
            <a:r>
              <a:rPr lang="en-US" sz="1800" dirty="0">
                <a:latin typeface="Calibri" pitchFamily="34" charset="0"/>
              </a:rPr>
              <a:t>Energy</a:t>
            </a:r>
          </a:p>
          <a:p>
            <a:pPr marL="114300" indent="-114300">
              <a:buFont typeface="Arial" charset="0"/>
              <a:buChar char="•"/>
            </a:pPr>
            <a:r>
              <a:rPr lang="en-US" sz="1800" dirty="0" smtClean="0">
                <a:latin typeface="Calibri" pitchFamily="34" charset="0"/>
              </a:rPr>
              <a:t>Est. potential of </a:t>
            </a:r>
            <a:br>
              <a:rPr lang="en-US" sz="1800" dirty="0" smtClean="0">
                <a:latin typeface="Calibri" pitchFamily="34" charset="0"/>
              </a:rPr>
            </a:br>
            <a:r>
              <a:rPr lang="en-US" sz="1800" dirty="0" smtClean="0">
                <a:latin typeface="Calibri" pitchFamily="34" charset="0"/>
              </a:rPr>
              <a:t>~ 50 GW, two third is still untapped</a:t>
            </a:r>
          </a:p>
          <a:p>
            <a:pPr marL="114300" indent="-114300">
              <a:buFont typeface="Arial" charset="0"/>
              <a:buChar char="•"/>
            </a:pPr>
            <a:r>
              <a:rPr lang="en-US" sz="1800" dirty="0" smtClean="0">
                <a:latin typeface="Calibri" pitchFamily="34" charset="0"/>
              </a:rPr>
              <a:t>Access to latest technology, supply chain and expertise</a:t>
            </a:r>
          </a:p>
          <a:p>
            <a:pPr marL="114300" indent="-114300">
              <a:buFont typeface="Arial" charset="0"/>
              <a:buChar char="•"/>
            </a:pPr>
            <a:r>
              <a:rPr lang="en-US" sz="1800" dirty="0" smtClean="0">
                <a:latin typeface="Calibri" pitchFamily="34" charset="0"/>
              </a:rPr>
              <a:t>Annual market size was 2.3 GW in FY11, likely to grow to 4 GW in future</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2"/>
          <p:cNvSpPr>
            <a:spLocks noGrp="1"/>
          </p:cNvSpPr>
          <p:nvPr>
            <p:ph type="title"/>
          </p:nvPr>
        </p:nvSpPr>
        <p:spPr/>
        <p:txBody>
          <a:bodyPr/>
          <a:lstStyle/>
          <a:p>
            <a:r>
              <a:rPr lang="en-US" sz="2800" smtClean="0"/>
              <a:t>Agenda</a:t>
            </a:r>
          </a:p>
        </p:txBody>
      </p:sp>
      <p:sp>
        <p:nvSpPr>
          <p:cNvPr id="10242" name="Text Placeholder 1"/>
          <p:cNvSpPr>
            <a:spLocks noGrp="1"/>
          </p:cNvSpPr>
          <p:nvPr>
            <p:ph idx="1"/>
          </p:nvPr>
        </p:nvSpPr>
        <p:spPr>
          <a:prstGeom prst="rect">
            <a:avLst/>
          </a:prstGeom>
        </p:spPr>
        <p:txBody>
          <a:bodyPr/>
          <a:lstStyle/>
          <a:p>
            <a:pPr>
              <a:defRPr/>
            </a:pPr>
            <a:r>
              <a:rPr lang="en-US" sz="2000" dirty="0" smtClean="0">
                <a:solidFill>
                  <a:schemeClr val="bg1">
                    <a:lumMod val="75000"/>
                  </a:schemeClr>
                </a:solidFill>
              </a:rPr>
              <a:t>Why Wind Energy?</a:t>
            </a:r>
          </a:p>
          <a:p>
            <a:pPr>
              <a:defRPr/>
            </a:pPr>
            <a:r>
              <a:rPr lang="en-US" sz="2000" dirty="0" smtClean="0"/>
              <a:t>Wind Energy : Overview of Opportunities</a:t>
            </a:r>
          </a:p>
          <a:p>
            <a:pPr>
              <a:defRPr/>
            </a:pPr>
            <a:r>
              <a:rPr lang="en-US" sz="2000" dirty="0" smtClean="0">
                <a:solidFill>
                  <a:schemeClr val="bg1">
                    <a:lumMod val="75000"/>
                  </a:schemeClr>
                </a:solidFill>
              </a:rPr>
              <a:t>Suzlon : Leadership &amp; Capabilities</a:t>
            </a:r>
          </a:p>
          <a:p>
            <a:pPr>
              <a:defRPr/>
            </a:pPr>
            <a:r>
              <a:rPr lang="en-US" sz="2000" dirty="0" smtClean="0">
                <a:solidFill>
                  <a:schemeClr val="bg1">
                    <a:lumMod val="75000"/>
                  </a:schemeClr>
                </a:solidFill>
              </a:rPr>
              <a:t>Suzlon : Technology</a:t>
            </a:r>
          </a:p>
          <a:p>
            <a:pPr>
              <a:defRPr/>
            </a:pPr>
            <a:endParaRPr lang="en-US" sz="2000" dirty="0" smtClean="0"/>
          </a:p>
          <a:p>
            <a:pPr>
              <a:defRPr/>
            </a:pPr>
            <a:endParaRPr lang="en-US" sz="2000" dirty="0" smtClean="0"/>
          </a:p>
          <a:p>
            <a:pPr lvl="1">
              <a:buFontTx/>
              <a:buNone/>
              <a:defRPr/>
            </a:pPr>
            <a:endParaRPr lang="en-US" sz="2000" dirty="0" smtClean="0"/>
          </a:p>
          <a:p>
            <a:pPr>
              <a:defRPr/>
            </a:pPr>
            <a:endParaRPr lang="en-US" sz="2000" dirty="0" smtClean="0"/>
          </a:p>
          <a:p>
            <a:pPr lvl="1">
              <a:defRPr/>
            </a:pPr>
            <a:endParaRPr lang="en-US" sz="2000"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7" name="Picture 2" descr="cid:image001.png@01CCD764.44812EC0"/>
          <p:cNvPicPr>
            <a:picLocks noChangeAspect="1" noChangeArrowheads="1"/>
          </p:cNvPicPr>
          <p:nvPr/>
        </p:nvPicPr>
        <p:blipFill>
          <a:blip r:embed="rId2" r:link="rId3" cstate="print"/>
          <a:srcRect l="6685" t="5460" r="8011" b="8825"/>
          <a:stretch>
            <a:fillRect/>
          </a:stretch>
        </p:blipFill>
        <p:spPr bwMode="auto">
          <a:xfrm>
            <a:off x="3962400" y="990599"/>
            <a:ext cx="4953000" cy="5758543"/>
          </a:xfrm>
          <a:prstGeom prst="rect">
            <a:avLst/>
          </a:prstGeom>
          <a:noFill/>
          <a:ln w="9525">
            <a:solidFill>
              <a:schemeClr val="bg2">
                <a:lumMod val="60000"/>
                <a:lumOff val="40000"/>
              </a:schemeClr>
            </a:solidFill>
            <a:miter lim="800000"/>
            <a:headEnd/>
            <a:tailEnd/>
          </a:ln>
        </p:spPr>
      </p:pic>
      <p:sp>
        <p:nvSpPr>
          <p:cNvPr id="13314" name="Title 5"/>
          <p:cNvSpPr>
            <a:spLocks noGrp="1"/>
          </p:cNvSpPr>
          <p:nvPr>
            <p:ph type="title"/>
          </p:nvPr>
        </p:nvSpPr>
        <p:spPr/>
        <p:txBody>
          <a:bodyPr/>
          <a:lstStyle/>
          <a:p>
            <a:r>
              <a:rPr lang="en-US" sz="2800" smtClean="0"/>
              <a:t>Wind map of India</a:t>
            </a:r>
          </a:p>
        </p:txBody>
      </p:sp>
      <p:sp>
        <p:nvSpPr>
          <p:cNvPr id="6" name="TextBox 5"/>
          <p:cNvSpPr txBox="1"/>
          <p:nvPr/>
        </p:nvSpPr>
        <p:spPr>
          <a:xfrm>
            <a:off x="304800" y="6553200"/>
            <a:ext cx="5257800" cy="261938"/>
          </a:xfrm>
          <a:prstGeom prst="rect">
            <a:avLst/>
          </a:prstGeom>
          <a:noFill/>
        </p:spPr>
        <p:txBody>
          <a:bodyPr>
            <a:spAutoFit/>
          </a:bodyPr>
          <a:lstStyle/>
          <a:p>
            <a:pPr>
              <a:defRPr/>
            </a:pPr>
            <a:r>
              <a:rPr lang="en-US" sz="1050" dirty="0"/>
              <a:t>*Ref: Market Data as of </a:t>
            </a:r>
            <a:r>
              <a:rPr lang="en-US" sz="1050" dirty="0" smtClean="0"/>
              <a:t>Dec. 2011</a:t>
            </a:r>
            <a:endParaRPr lang="en-US" sz="1050" dirty="0"/>
          </a:p>
        </p:txBody>
      </p:sp>
      <p:graphicFrame>
        <p:nvGraphicFramePr>
          <p:cNvPr id="21" name="Group 81"/>
          <p:cNvGraphicFramePr>
            <a:graphicFrameLocks/>
          </p:cNvGraphicFramePr>
          <p:nvPr/>
        </p:nvGraphicFramePr>
        <p:xfrm>
          <a:off x="6172200" y="3962400"/>
          <a:ext cx="2806701" cy="2743200"/>
        </p:xfrm>
        <a:graphic>
          <a:graphicData uri="http://schemas.openxmlformats.org/drawingml/2006/table">
            <a:tbl>
              <a:tblPr/>
              <a:tblGrid>
                <a:gridCol w="701675"/>
                <a:gridCol w="1052513"/>
                <a:gridCol w="1052513"/>
              </a:tblGrid>
              <a:tr h="156820">
                <a:tc>
                  <a:txBody>
                    <a:bodyPr/>
                    <a:lstStyle/>
                    <a:p>
                      <a:pPr marL="0" marR="0" lvl="0" indent="0" algn="ctr" defTabSz="914400" rtl="0" eaLnBrk="1" fontAlgn="base" latinLnBrk="0" hangingPunct="1">
                        <a:lnSpc>
                          <a:spcPct val="100000"/>
                        </a:lnSpc>
                        <a:spcBef>
                          <a:spcPct val="0"/>
                        </a:spcBef>
                        <a:spcAft>
                          <a:spcPct val="5000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rPr>
                        <a:t>State</a:t>
                      </a:r>
                    </a:p>
                  </a:txBody>
                  <a:tcPr marL="99060" marR="9906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5000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rPr>
                        <a:t>Potential</a:t>
                      </a:r>
                    </a:p>
                  </a:txBody>
                  <a:tcPr marL="99060" marR="9906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5000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rPr>
                        <a:t>Installed *</a:t>
                      </a:r>
                    </a:p>
                  </a:txBody>
                  <a:tcPr marL="99060" marR="9906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B050"/>
                    </a:solidFill>
                  </a:tcPr>
                </a:tc>
              </a:tr>
              <a:tr h="182528">
                <a:tc>
                  <a:txBody>
                    <a:bodyPr/>
                    <a:lstStyle/>
                    <a:p>
                      <a:pPr marL="0" marR="0" lvl="0" indent="0" algn="ctr" defTabSz="914400" rtl="0" eaLnBrk="1" fontAlgn="base" latinLnBrk="0" hangingPunct="1">
                        <a:lnSpc>
                          <a:spcPct val="100000"/>
                        </a:lnSpc>
                        <a:spcBef>
                          <a:spcPct val="0"/>
                        </a:spcBef>
                        <a:spcAft>
                          <a:spcPct val="50000"/>
                        </a:spcAft>
                        <a:buClrTx/>
                        <a:buSzTx/>
                        <a:buFontTx/>
                        <a:buNone/>
                        <a:tabLst/>
                        <a:defRPr/>
                      </a:pPr>
                      <a:r>
                        <a:rPr kumimoji="0" lang="en-US" sz="1200" b="1" i="0" u="none" strike="noStrike" cap="none" normalizeH="0" baseline="0" dirty="0" smtClean="0">
                          <a:ln>
                            <a:noFill/>
                          </a:ln>
                          <a:solidFill>
                            <a:schemeClr val="tx1"/>
                          </a:solidFill>
                          <a:effectLst/>
                          <a:latin typeface="Calibri" pitchFamily="34" charset="0"/>
                        </a:rPr>
                        <a:t>TN</a:t>
                      </a:r>
                    </a:p>
                  </a:txBody>
                  <a:tcPr marL="99060" marR="9906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50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rPr>
                        <a:t>14152 MW</a:t>
                      </a:r>
                    </a:p>
                  </a:txBody>
                  <a:tcPr marL="99060" marR="9906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FF99"/>
                    </a:solidFill>
                  </a:tcPr>
                </a:tc>
                <a:tc>
                  <a:txBody>
                    <a:bodyPr/>
                    <a:lstStyle/>
                    <a:p>
                      <a:pPr algn="ctr" rtl="0" fontAlgn="ctr"/>
                      <a:r>
                        <a:rPr lang="en-US" sz="1200" b="1" i="0" u="none" strike="noStrike" dirty="0" smtClean="0">
                          <a:solidFill>
                            <a:srgbClr val="000000"/>
                          </a:solidFill>
                          <a:latin typeface="Calibri" pitchFamily="34" charset="0"/>
                        </a:rPr>
                        <a:t>6577 </a:t>
                      </a:r>
                      <a:r>
                        <a:rPr lang="en-US" sz="1200" b="1" i="0" u="none" strike="noStrike" dirty="0">
                          <a:solidFill>
                            <a:srgbClr val="000000"/>
                          </a:solidFill>
                          <a:latin typeface="Calibri" pitchFamily="34" charset="0"/>
                        </a:rPr>
                        <a:t>MW</a:t>
                      </a:r>
                    </a:p>
                  </a:txBody>
                  <a:tcPr marL="10319" marR="10319"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FF99"/>
                    </a:solidFill>
                  </a:tcPr>
                </a:tc>
              </a:tr>
              <a:tr h="223091">
                <a:tc>
                  <a:txBody>
                    <a:bodyPr/>
                    <a:lstStyle/>
                    <a:p>
                      <a:pPr marL="0" marR="0" lvl="0" indent="0" algn="ctr" defTabSz="914400" rtl="0" eaLnBrk="1" fontAlgn="base" latinLnBrk="0" hangingPunct="1">
                        <a:lnSpc>
                          <a:spcPct val="100000"/>
                        </a:lnSpc>
                        <a:spcBef>
                          <a:spcPct val="0"/>
                        </a:spcBef>
                        <a:spcAft>
                          <a:spcPct val="50000"/>
                        </a:spcAft>
                        <a:buClrTx/>
                        <a:buSzTx/>
                        <a:buFontTx/>
                        <a:buNone/>
                        <a:tabLst/>
                        <a:defRPr/>
                      </a:pPr>
                      <a:r>
                        <a:rPr kumimoji="0" lang="en-US" sz="1200" b="1" i="0" u="none" strike="noStrike" cap="none" normalizeH="0" baseline="0" dirty="0" smtClean="0">
                          <a:ln>
                            <a:noFill/>
                          </a:ln>
                          <a:solidFill>
                            <a:schemeClr val="tx1"/>
                          </a:solidFill>
                          <a:effectLst/>
                          <a:latin typeface="Calibri" pitchFamily="34" charset="0"/>
                        </a:rPr>
                        <a:t>MAH</a:t>
                      </a:r>
                    </a:p>
                  </a:txBody>
                  <a:tcPr marL="99060" marR="9906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50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rPr>
                        <a:t>5961 MW</a:t>
                      </a:r>
                    </a:p>
                  </a:txBody>
                  <a:tcPr marL="99060" marR="9906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FF99"/>
                    </a:solidFill>
                  </a:tcPr>
                </a:tc>
                <a:tc>
                  <a:txBody>
                    <a:bodyPr/>
                    <a:lstStyle/>
                    <a:p>
                      <a:pPr algn="ctr" rtl="0" fontAlgn="ctr"/>
                      <a:r>
                        <a:rPr lang="en-US" sz="1200" b="1" i="0" u="none" strike="noStrike" dirty="0" smtClean="0">
                          <a:solidFill>
                            <a:srgbClr val="000000"/>
                          </a:solidFill>
                          <a:latin typeface="Calibri" pitchFamily="34" charset="0"/>
                        </a:rPr>
                        <a:t>2530 </a:t>
                      </a:r>
                      <a:r>
                        <a:rPr lang="en-US" sz="1200" b="1" i="0" u="none" strike="noStrike" dirty="0">
                          <a:solidFill>
                            <a:srgbClr val="000000"/>
                          </a:solidFill>
                          <a:latin typeface="Calibri" pitchFamily="34" charset="0"/>
                        </a:rPr>
                        <a:t>MW</a:t>
                      </a:r>
                    </a:p>
                  </a:txBody>
                  <a:tcPr marL="10319" marR="10319"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FF99"/>
                    </a:solidFill>
                  </a:tcPr>
                </a:tc>
              </a:tr>
              <a:tr h="202809">
                <a:tc>
                  <a:txBody>
                    <a:bodyPr/>
                    <a:lstStyle/>
                    <a:p>
                      <a:pPr marL="0" marR="0" lvl="0" indent="0" algn="ctr" defTabSz="914400" rtl="0" eaLnBrk="1" fontAlgn="base" latinLnBrk="0" hangingPunct="1">
                        <a:lnSpc>
                          <a:spcPct val="100000"/>
                        </a:lnSpc>
                        <a:spcBef>
                          <a:spcPct val="0"/>
                        </a:spcBef>
                        <a:spcAft>
                          <a:spcPct val="50000"/>
                        </a:spcAft>
                        <a:buClrTx/>
                        <a:buSzTx/>
                        <a:buFontTx/>
                        <a:buNone/>
                        <a:tabLst/>
                        <a:defRPr/>
                      </a:pPr>
                      <a:r>
                        <a:rPr kumimoji="0" lang="en-US" sz="1200" b="1" i="0" u="none" strike="noStrike" cap="none" normalizeH="0" baseline="0" dirty="0" smtClean="0">
                          <a:ln>
                            <a:noFill/>
                          </a:ln>
                          <a:solidFill>
                            <a:schemeClr val="tx1"/>
                          </a:solidFill>
                          <a:effectLst/>
                          <a:latin typeface="Calibri" pitchFamily="34" charset="0"/>
                        </a:rPr>
                        <a:t>GUJ</a:t>
                      </a:r>
                    </a:p>
                  </a:txBody>
                  <a:tcPr marL="99060" marR="9906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50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rPr>
                        <a:t>35071 MW</a:t>
                      </a:r>
                    </a:p>
                  </a:txBody>
                  <a:tcPr marL="99060" marR="9906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FF99"/>
                    </a:solidFill>
                  </a:tcPr>
                </a:tc>
                <a:tc>
                  <a:txBody>
                    <a:bodyPr/>
                    <a:lstStyle/>
                    <a:p>
                      <a:pPr algn="ctr" rtl="0" fontAlgn="ctr"/>
                      <a:r>
                        <a:rPr lang="en-US" sz="1200" b="1" i="0" u="none" strike="noStrike" dirty="0" smtClean="0">
                          <a:solidFill>
                            <a:srgbClr val="000000"/>
                          </a:solidFill>
                          <a:latin typeface="Calibri" pitchFamily="34" charset="0"/>
                        </a:rPr>
                        <a:t>2642 </a:t>
                      </a:r>
                      <a:r>
                        <a:rPr lang="en-US" sz="1200" b="1" i="0" u="none" strike="noStrike" dirty="0">
                          <a:solidFill>
                            <a:srgbClr val="000000"/>
                          </a:solidFill>
                          <a:latin typeface="Calibri" pitchFamily="34" charset="0"/>
                        </a:rPr>
                        <a:t>MW</a:t>
                      </a:r>
                    </a:p>
                  </a:txBody>
                  <a:tcPr marL="10319" marR="10319"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FF99"/>
                    </a:solidFill>
                  </a:tcPr>
                </a:tc>
              </a:tr>
              <a:tr h="182528">
                <a:tc>
                  <a:txBody>
                    <a:bodyPr/>
                    <a:lstStyle/>
                    <a:p>
                      <a:pPr marL="0" marR="0" lvl="0" indent="0" algn="ctr" defTabSz="914400" rtl="0" eaLnBrk="1" fontAlgn="base" latinLnBrk="0" hangingPunct="1">
                        <a:lnSpc>
                          <a:spcPct val="100000"/>
                        </a:lnSpc>
                        <a:spcBef>
                          <a:spcPct val="0"/>
                        </a:spcBef>
                        <a:spcAft>
                          <a:spcPct val="50000"/>
                        </a:spcAft>
                        <a:buClrTx/>
                        <a:buSzTx/>
                        <a:buFontTx/>
                        <a:buNone/>
                        <a:tabLst/>
                        <a:defRPr/>
                      </a:pPr>
                      <a:r>
                        <a:rPr kumimoji="0" lang="en-US" sz="1200" b="1" i="0" u="none" strike="noStrike" cap="none" normalizeH="0" baseline="0" dirty="0" smtClean="0">
                          <a:ln>
                            <a:noFill/>
                          </a:ln>
                          <a:solidFill>
                            <a:schemeClr val="tx1"/>
                          </a:solidFill>
                          <a:effectLst/>
                          <a:latin typeface="Calibri" pitchFamily="34" charset="0"/>
                        </a:rPr>
                        <a:t>KAR</a:t>
                      </a:r>
                    </a:p>
                  </a:txBody>
                  <a:tcPr marL="99060" marR="9906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50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rPr>
                        <a:t>13593 MW</a:t>
                      </a:r>
                    </a:p>
                  </a:txBody>
                  <a:tcPr marL="99060" marR="9906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FF99"/>
                    </a:solidFill>
                  </a:tcPr>
                </a:tc>
                <a:tc>
                  <a:txBody>
                    <a:bodyPr/>
                    <a:lstStyle/>
                    <a:p>
                      <a:pPr algn="ctr" rtl="0" fontAlgn="ctr"/>
                      <a:r>
                        <a:rPr lang="en-US" sz="1200" b="1" i="0" u="none" strike="noStrike" dirty="0" smtClean="0">
                          <a:solidFill>
                            <a:srgbClr val="000000"/>
                          </a:solidFill>
                          <a:latin typeface="Calibri" pitchFamily="34" charset="0"/>
                        </a:rPr>
                        <a:t>1889 MW</a:t>
                      </a:r>
                      <a:endParaRPr lang="en-US" sz="1200" b="1" i="0" u="none" strike="noStrike" dirty="0">
                        <a:solidFill>
                          <a:srgbClr val="000000"/>
                        </a:solidFill>
                        <a:latin typeface="Calibri" pitchFamily="34" charset="0"/>
                      </a:endParaRPr>
                    </a:p>
                  </a:txBody>
                  <a:tcPr marL="10319" marR="10319"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FF99"/>
                    </a:solidFill>
                  </a:tcPr>
                </a:tc>
              </a:tr>
              <a:tr h="202809">
                <a:tc>
                  <a:txBody>
                    <a:bodyPr/>
                    <a:lstStyle/>
                    <a:p>
                      <a:pPr marL="0" marR="0" lvl="0" indent="0" algn="ctr" defTabSz="914400" rtl="0" eaLnBrk="1" fontAlgn="base" latinLnBrk="0" hangingPunct="1">
                        <a:lnSpc>
                          <a:spcPct val="100000"/>
                        </a:lnSpc>
                        <a:spcBef>
                          <a:spcPct val="0"/>
                        </a:spcBef>
                        <a:spcAft>
                          <a:spcPct val="50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rPr>
                        <a:t>RAJ</a:t>
                      </a:r>
                    </a:p>
                  </a:txBody>
                  <a:tcPr marL="99060" marR="9906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50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rPr>
                        <a:t>5050 MW</a:t>
                      </a:r>
                    </a:p>
                  </a:txBody>
                  <a:tcPr marL="99060" marR="9906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FF99"/>
                    </a:solidFill>
                  </a:tcPr>
                </a:tc>
                <a:tc>
                  <a:txBody>
                    <a:bodyPr/>
                    <a:lstStyle/>
                    <a:p>
                      <a:pPr algn="ctr" rtl="0" fontAlgn="ctr"/>
                      <a:r>
                        <a:rPr lang="en-US" sz="1200" b="1" i="0" u="none" strike="noStrike" dirty="0" smtClean="0">
                          <a:solidFill>
                            <a:srgbClr val="000000"/>
                          </a:solidFill>
                          <a:latin typeface="Calibri" pitchFamily="34" charset="0"/>
                        </a:rPr>
                        <a:t>1833 </a:t>
                      </a:r>
                      <a:r>
                        <a:rPr lang="en-US" sz="1200" b="1" i="0" u="none" strike="noStrike" dirty="0">
                          <a:solidFill>
                            <a:srgbClr val="000000"/>
                          </a:solidFill>
                          <a:latin typeface="Calibri" pitchFamily="34" charset="0"/>
                        </a:rPr>
                        <a:t>MW</a:t>
                      </a:r>
                    </a:p>
                  </a:txBody>
                  <a:tcPr marL="10319" marR="10319"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FF99"/>
                    </a:solidFill>
                  </a:tcPr>
                </a:tc>
              </a:tr>
              <a:tr h="202809">
                <a:tc>
                  <a:txBody>
                    <a:bodyPr/>
                    <a:lstStyle/>
                    <a:p>
                      <a:pPr marL="0" marR="0" lvl="0" indent="0" algn="ctr" defTabSz="914400" rtl="0" eaLnBrk="1" fontAlgn="base" latinLnBrk="0" hangingPunct="1">
                        <a:lnSpc>
                          <a:spcPct val="100000"/>
                        </a:lnSpc>
                        <a:spcBef>
                          <a:spcPct val="0"/>
                        </a:spcBef>
                        <a:spcAft>
                          <a:spcPct val="50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rPr>
                        <a:t>MP</a:t>
                      </a:r>
                    </a:p>
                  </a:txBody>
                  <a:tcPr marL="99060" marR="9906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50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rPr>
                        <a:t>2931 MW</a:t>
                      </a:r>
                    </a:p>
                  </a:txBody>
                  <a:tcPr marL="99060" marR="9906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FF99"/>
                    </a:solidFill>
                  </a:tcPr>
                </a:tc>
                <a:tc>
                  <a:txBody>
                    <a:bodyPr/>
                    <a:lstStyle/>
                    <a:p>
                      <a:pPr algn="ctr" rtl="0" fontAlgn="ctr"/>
                      <a:r>
                        <a:rPr lang="en-US" sz="1200" b="1" i="0" u="none" strike="noStrike" dirty="0" smtClean="0">
                          <a:solidFill>
                            <a:srgbClr val="000000"/>
                          </a:solidFill>
                          <a:latin typeface="Calibri" pitchFamily="34" charset="0"/>
                        </a:rPr>
                        <a:t>286 </a:t>
                      </a:r>
                      <a:r>
                        <a:rPr lang="en-US" sz="1200" b="1" i="0" u="none" strike="noStrike" dirty="0">
                          <a:solidFill>
                            <a:srgbClr val="000000"/>
                          </a:solidFill>
                          <a:latin typeface="Calibri" pitchFamily="34" charset="0"/>
                        </a:rPr>
                        <a:t>MW</a:t>
                      </a:r>
                    </a:p>
                  </a:txBody>
                  <a:tcPr marL="10319" marR="10319"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FF99"/>
                    </a:solidFill>
                  </a:tcPr>
                </a:tc>
              </a:tr>
              <a:tr h="202809">
                <a:tc>
                  <a:txBody>
                    <a:bodyPr/>
                    <a:lstStyle/>
                    <a:p>
                      <a:pPr marL="0" marR="0" lvl="0" indent="0" algn="ctr" defTabSz="914400" rtl="0" eaLnBrk="1" fontAlgn="base" latinLnBrk="0" hangingPunct="1">
                        <a:lnSpc>
                          <a:spcPct val="100000"/>
                        </a:lnSpc>
                        <a:spcBef>
                          <a:spcPct val="0"/>
                        </a:spcBef>
                        <a:spcAft>
                          <a:spcPct val="50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rPr>
                        <a:t>AP</a:t>
                      </a:r>
                    </a:p>
                  </a:txBody>
                  <a:tcPr marL="99060" marR="9906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50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rPr>
                        <a:t>14497 MW</a:t>
                      </a:r>
                    </a:p>
                  </a:txBody>
                  <a:tcPr marL="99060" marR="9906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FF99"/>
                    </a:solidFill>
                  </a:tcPr>
                </a:tc>
                <a:tc>
                  <a:txBody>
                    <a:bodyPr/>
                    <a:lstStyle/>
                    <a:p>
                      <a:pPr algn="ctr" rtl="0" fontAlgn="ctr"/>
                      <a:r>
                        <a:rPr lang="en-US" sz="1200" b="1" i="0" u="none" strike="noStrike" dirty="0" smtClean="0">
                          <a:solidFill>
                            <a:srgbClr val="000000"/>
                          </a:solidFill>
                          <a:latin typeface="Calibri" pitchFamily="34" charset="0"/>
                        </a:rPr>
                        <a:t>222 MW</a:t>
                      </a:r>
                      <a:endParaRPr lang="en-US" sz="1200" b="1" i="0" u="none" strike="noStrike" dirty="0">
                        <a:solidFill>
                          <a:srgbClr val="000000"/>
                        </a:solidFill>
                        <a:latin typeface="Calibri" pitchFamily="34" charset="0"/>
                      </a:endParaRPr>
                    </a:p>
                  </a:txBody>
                  <a:tcPr marL="10319" marR="10319"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FF99"/>
                    </a:solidFill>
                  </a:tcPr>
                </a:tc>
              </a:tr>
              <a:tr h="202809">
                <a:tc>
                  <a:txBody>
                    <a:bodyPr/>
                    <a:lstStyle/>
                    <a:p>
                      <a:pPr marL="0" marR="0" lvl="0" indent="0" algn="ctr" defTabSz="914400" rtl="0" eaLnBrk="1" fontAlgn="base" latinLnBrk="0" hangingPunct="1">
                        <a:lnSpc>
                          <a:spcPct val="100000"/>
                        </a:lnSpc>
                        <a:spcBef>
                          <a:spcPct val="0"/>
                        </a:spcBef>
                        <a:spcAft>
                          <a:spcPct val="50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rPr>
                        <a:t>Other</a:t>
                      </a:r>
                    </a:p>
                  </a:txBody>
                  <a:tcPr marL="99060" marR="9906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50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rPr>
                        <a:t>11533 MW</a:t>
                      </a:r>
                    </a:p>
                  </a:txBody>
                  <a:tcPr marL="99060" marR="9906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FF99"/>
                    </a:solidFill>
                  </a:tcPr>
                </a:tc>
                <a:tc>
                  <a:txBody>
                    <a:bodyPr/>
                    <a:lstStyle/>
                    <a:p>
                      <a:pPr algn="ctr" rtl="0" fontAlgn="ctr"/>
                      <a:r>
                        <a:rPr lang="en-US" sz="1200" b="1" i="0" u="none" strike="noStrike" dirty="0" smtClean="0">
                          <a:solidFill>
                            <a:srgbClr val="000000"/>
                          </a:solidFill>
                          <a:latin typeface="Calibri" pitchFamily="34" charset="0"/>
                        </a:rPr>
                        <a:t>36 </a:t>
                      </a:r>
                      <a:r>
                        <a:rPr lang="en-US" sz="1200" b="1" i="0" u="none" strike="noStrike" dirty="0">
                          <a:solidFill>
                            <a:srgbClr val="000000"/>
                          </a:solidFill>
                          <a:latin typeface="Calibri" pitchFamily="34" charset="0"/>
                        </a:rPr>
                        <a:t>MW</a:t>
                      </a:r>
                    </a:p>
                  </a:txBody>
                  <a:tcPr marL="10319" marR="10319"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FF99"/>
                    </a:solidFill>
                  </a:tcPr>
                </a:tc>
              </a:tr>
              <a:tr h="156820">
                <a:tc>
                  <a:txBody>
                    <a:bodyPr/>
                    <a:lstStyle/>
                    <a:p>
                      <a:pPr marL="0" marR="0" lvl="0" indent="0" algn="ctr" defTabSz="914400" rtl="0" eaLnBrk="1" fontAlgn="base" latinLnBrk="0" hangingPunct="1">
                        <a:lnSpc>
                          <a:spcPct val="100000"/>
                        </a:lnSpc>
                        <a:spcBef>
                          <a:spcPct val="0"/>
                        </a:spcBef>
                        <a:spcAft>
                          <a:spcPct val="5000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rPr>
                        <a:t>Total</a:t>
                      </a:r>
                    </a:p>
                  </a:txBody>
                  <a:tcPr marL="99060" marR="9906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5000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rPr>
                        <a:t>102788 MW</a:t>
                      </a:r>
                    </a:p>
                  </a:txBody>
                  <a:tcPr marL="99060" marR="9906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algn="ctr" rtl="0" fontAlgn="ctr"/>
                      <a:r>
                        <a:rPr lang="en-US" sz="1200" b="1" i="0" u="none" strike="noStrike" dirty="0" smtClean="0">
                          <a:solidFill>
                            <a:srgbClr val="FFFFFF"/>
                          </a:solidFill>
                          <a:latin typeface="Calibri" pitchFamily="34" charset="0"/>
                        </a:rPr>
                        <a:t>16015 </a:t>
                      </a:r>
                      <a:r>
                        <a:rPr lang="en-US" sz="1200" b="1" i="0" u="none" strike="noStrike" dirty="0">
                          <a:solidFill>
                            <a:srgbClr val="FFFFFF"/>
                          </a:solidFill>
                          <a:latin typeface="Calibri" pitchFamily="34" charset="0"/>
                        </a:rPr>
                        <a:t>MW</a:t>
                      </a:r>
                    </a:p>
                  </a:txBody>
                  <a:tcPr marL="10319" marR="10319"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B050"/>
                    </a:solidFill>
                  </a:tcPr>
                </a:tc>
              </a:tr>
            </a:tbl>
          </a:graphicData>
        </a:graphic>
      </p:graphicFrame>
      <p:sp>
        <p:nvSpPr>
          <p:cNvPr id="13315" name="Text Placeholder 6"/>
          <p:cNvSpPr>
            <a:spLocks noGrp="1"/>
          </p:cNvSpPr>
          <p:nvPr>
            <p:ph idx="1"/>
          </p:nvPr>
        </p:nvSpPr>
        <p:spPr>
          <a:xfrm>
            <a:off x="381000" y="1295400"/>
            <a:ext cx="3581400" cy="4914900"/>
          </a:xfrm>
          <a:prstGeom prst="rect">
            <a:avLst/>
          </a:prstGeom>
        </p:spPr>
        <p:txBody>
          <a:bodyPr/>
          <a:lstStyle/>
          <a:p>
            <a:pPr>
              <a:spcAft>
                <a:spcPct val="15000"/>
              </a:spcAft>
            </a:pPr>
            <a:r>
              <a:rPr lang="en-US" sz="2000" dirty="0" smtClean="0"/>
              <a:t>Nodal development agency, CWET  has recently reassessed the estimates of total wind energy potential in the country from earlier 48 GW to over 102 GW</a:t>
            </a:r>
          </a:p>
          <a:p>
            <a:pPr>
              <a:spcAft>
                <a:spcPct val="15000"/>
              </a:spcAft>
            </a:pPr>
            <a:r>
              <a:rPr lang="en-US" sz="2000" dirty="0" smtClean="0"/>
              <a:t>Wind potential is concentrated in southern, western and north-western regions </a:t>
            </a:r>
          </a:p>
          <a:p>
            <a:pPr>
              <a:spcAft>
                <a:spcPct val="15000"/>
              </a:spcAft>
            </a:pPr>
            <a:r>
              <a:rPr lang="en-US" sz="2000" dirty="0" smtClean="0"/>
              <a:t>Grid connected projects </a:t>
            </a:r>
            <a:br>
              <a:rPr lang="en-US" sz="2000" dirty="0" smtClean="0"/>
            </a:br>
            <a:r>
              <a:rPr lang="en-US" sz="2000" dirty="0" smtClean="0"/>
              <a:t>operational in 8 states</a:t>
            </a:r>
          </a:p>
          <a:p>
            <a:pPr>
              <a:spcAft>
                <a:spcPct val="15000"/>
              </a:spcAft>
            </a:pPr>
            <a:r>
              <a:rPr lang="en-US" sz="2000" dirty="0" smtClean="0"/>
              <a:t>Cumulative installed capacity as of Dec. 2011 </a:t>
            </a:r>
            <a:br>
              <a:rPr lang="en-US" sz="2000" dirty="0" smtClean="0"/>
            </a:br>
            <a:r>
              <a:rPr lang="en-US" sz="2000" dirty="0" smtClean="0"/>
              <a:t>is  over 16 GW</a:t>
            </a:r>
          </a:p>
        </p:txBody>
      </p:sp>
      <p:pic>
        <p:nvPicPr>
          <p:cNvPr id="152578" name="Picture 6" descr="image002"/>
          <p:cNvPicPr>
            <a:picLocks noChangeAspect="1" noChangeArrowheads="1"/>
          </p:cNvPicPr>
          <p:nvPr/>
        </p:nvPicPr>
        <p:blipFill>
          <a:blip r:embed="rId4" cstate="print"/>
          <a:srcRect/>
          <a:stretch>
            <a:fillRect/>
          </a:stretch>
        </p:blipFill>
        <p:spPr bwMode="auto">
          <a:xfrm>
            <a:off x="6477000" y="1066800"/>
            <a:ext cx="438150" cy="17335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ndianwindgraph.jpg"/>
          <p:cNvPicPr>
            <a:picLocks noChangeAspect="1"/>
          </p:cNvPicPr>
          <p:nvPr/>
        </p:nvPicPr>
        <p:blipFill>
          <a:blip r:embed="rId3" cstate="print">
            <a:clrChange>
              <a:clrFrom>
                <a:srgbClr val="FFFFFF"/>
              </a:clrFrom>
              <a:clrTo>
                <a:srgbClr val="FFFFFF">
                  <a:alpha val="0"/>
                </a:srgbClr>
              </a:clrTo>
            </a:clrChange>
            <a:lum bright="10000"/>
          </a:blip>
          <a:stretch>
            <a:fillRect/>
          </a:stretch>
        </p:blipFill>
        <p:spPr>
          <a:xfrm>
            <a:off x="0" y="2209800"/>
            <a:ext cx="9144000" cy="4648200"/>
          </a:xfrm>
          <a:prstGeom prst="rect">
            <a:avLst/>
          </a:prstGeom>
          <a:ln>
            <a:noFill/>
          </a:ln>
          <a:effectLst>
            <a:outerShdw blurRad="139700" dist="177800" dir="7320000" algn="ctr">
              <a:schemeClr val="bg1">
                <a:lumMod val="50000"/>
                <a:alpha val="34000"/>
              </a:schemeClr>
            </a:outerShdw>
          </a:effectLst>
          <a:scene3d>
            <a:camera prst="orthographicFront">
              <a:rot lat="0" lon="0" rev="0"/>
            </a:camera>
            <a:lightRig rig="contrasting" dir="t">
              <a:rot lat="0" lon="0" rev="1500000"/>
            </a:lightRig>
          </a:scene3d>
          <a:sp3d prstMaterial="metal">
            <a:bevelT w="88900" h="88900"/>
          </a:sp3d>
        </p:spPr>
      </p:pic>
      <p:sp>
        <p:nvSpPr>
          <p:cNvPr id="14339" name="Text Box 19"/>
          <p:cNvSpPr txBox="1">
            <a:spLocks noChangeArrowheads="1"/>
          </p:cNvSpPr>
          <p:nvPr/>
        </p:nvSpPr>
        <p:spPr bwMode="auto">
          <a:xfrm>
            <a:off x="4343400" y="6324600"/>
            <a:ext cx="4724400" cy="338138"/>
          </a:xfrm>
          <a:prstGeom prst="rect">
            <a:avLst/>
          </a:prstGeom>
          <a:noFill/>
          <a:ln w="9525">
            <a:noFill/>
            <a:miter lim="800000"/>
            <a:headEnd/>
            <a:tailEnd/>
          </a:ln>
        </p:spPr>
        <p:txBody>
          <a:bodyPr>
            <a:spAutoFit/>
          </a:bodyPr>
          <a:lstStyle/>
          <a:p>
            <a:pPr algn="ctr"/>
            <a:r>
              <a:rPr lang="en-US" sz="1600" b="1"/>
              <a:t>Growth of wind energy in India</a:t>
            </a:r>
          </a:p>
        </p:txBody>
      </p:sp>
      <p:sp>
        <p:nvSpPr>
          <p:cNvPr id="14340" name="TextBox 8"/>
          <p:cNvSpPr txBox="1">
            <a:spLocks noChangeArrowheads="1"/>
          </p:cNvSpPr>
          <p:nvPr/>
        </p:nvSpPr>
        <p:spPr bwMode="auto">
          <a:xfrm>
            <a:off x="0" y="6400800"/>
            <a:ext cx="803275" cy="430213"/>
          </a:xfrm>
          <a:prstGeom prst="rect">
            <a:avLst/>
          </a:prstGeom>
          <a:noFill/>
          <a:ln w="9525">
            <a:noFill/>
            <a:miter lim="800000"/>
            <a:headEnd/>
            <a:tailEnd/>
          </a:ln>
        </p:spPr>
        <p:txBody>
          <a:bodyPr>
            <a:spAutoFit/>
          </a:bodyPr>
          <a:lstStyle/>
          <a:p>
            <a:pPr algn="ctr"/>
            <a:r>
              <a:rPr lang="en-US" sz="1100" b="1">
                <a:solidFill>
                  <a:srgbClr val="FF0000"/>
                </a:solidFill>
              </a:rPr>
              <a:t>1995</a:t>
            </a:r>
          </a:p>
          <a:p>
            <a:pPr algn="ctr"/>
            <a:r>
              <a:rPr lang="en-US" sz="1100" b="1">
                <a:solidFill>
                  <a:srgbClr val="FF0000"/>
                </a:solidFill>
              </a:rPr>
              <a:t>470 MW</a:t>
            </a:r>
          </a:p>
        </p:txBody>
      </p:sp>
      <p:sp>
        <p:nvSpPr>
          <p:cNvPr id="14341" name="TextBox 10"/>
          <p:cNvSpPr txBox="1">
            <a:spLocks noChangeArrowheads="1"/>
          </p:cNvSpPr>
          <p:nvPr/>
        </p:nvSpPr>
        <p:spPr bwMode="auto">
          <a:xfrm>
            <a:off x="1143000" y="6248400"/>
            <a:ext cx="985838" cy="430213"/>
          </a:xfrm>
          <a:prstGeom prst="rect">
            <a:avLst/>
          </a:prstGeom>
          <a:noFill/>
          <a:ln w="9525">
            <a:noFill/>
            <a:miter lim="800000"/>
            <a:headEnd/>
            <a:tailEnd/>
          </a:ln>
        </p:spPr>
        <p:txBody>
          <a:bodyPr>
            <a:spAutoFit/>
          </a:bodyPr>
          <a:lstStyle/>
          <a:p>
            <a:pPr algn="ctr"/>
            <a:r>
              <a:rPr lang="en-US" sz="1100" b="1">
                <a:solidFill>
                  <a:srgbClr val="FF0000"/>
                </a:solidFill>
              </a:rPr>
              <a:t>2000</a:t>
            </a:r>
          </a:p>
          <a:p>
            <a:pPr algn="ctr"/>
            <a:r>
              <a:rPr lang="en-US" sz="1100" b="1">
                <a:solidFill>
                  <a:srgbClr val="FF0000"/>
                </a:solidFill>
              </a:rPr>
              <a:t>1170  MW</a:t>
            </a:r>
          </a:p>
        </p:txBody>
      </p:sp>
      <p:sp>
        <p:nvSpPr>
          <p:cNvPr id="14342" name="TextBox 13"/>
          <p:cNvSpPr txBox="1">
            <a:spLocks noChangeArrowheads="1"/>
          </p:cNvSpPr>
          <p:nvPr/>
        </p:nvSpPr>
        <p:spPr bwMode="auto">
          <a:xfrm>
            <a:off x="4038600" y="5638800"/>
            <a:ext cx="1295400" cy="584200"/>
          </a:xfrm>
          <a:prstGeom prst="rect">
            <a:avLst/>
          </a:prstGeom>
          <a:noFill/>
          <a:ln w="9525">
            <a:noFill/>
            <a:miter lim="800000"/>
            <a:headEnd/>
            <a:tailEnd/>
          </a:ln>
        </p:spPr>
        <p:txBody>
          <a:bodyPr>
            <a:spAutoFit/>
          </a:bodyPr>
          <a:lstStyle/>
          <a:p>
            <a:pPr algn="ctr"/>
            <a:r>
              <a:rPr lang="en-US" sz="1600" b="1">
                <a:solidFill>
                  <a:srgbClr val="FF0000"/>
                </a:solidFill>
              </a:rPr>
              <a:t>2005</a:t>
            </a:r>
          </a:p>
          <a:p>
            <a:pPr algn="ctr"/>
            <a:r>
              <a:rPr lang="en-US" sz="1600" b="1">
                <a:solidFill>
                  <a:srgbClr val="FF0000"/>
                </a:solidFill>
              </a:rPr>
              <a:t>4388 MW</a:t>
            </a:r>
          </a:p>
        </p:txBody>
      </p:sp>
      <p:sp>
        <p:nvSpPr>
          <p:cNvPr id="14344" name="Title 18"/>
          <p:cNvSpPr>
            <a:spLocks noGrp="1"/>
          </p:cNvSpPr>
          <p:nvPr>
            <p:ph type="title"/>
          </p:nvPr>
        </p:nvSpPr>
        <p:spPr/>
        <p:txBody>
          <a:bodyPr/>
          <a:lstStyle/>
          <a:p>
            <a:r>
              <a:rPr lang="en-US" sz="2800" dirty="0" smtClean="0"/>
              <a:t>Growth of wind energy market</a:t>
            </a:r>
          </a:p>
        </p:txBody>
      </p:sp>
      <p:sp>
        <p:nvSpPr>
          <p:cNvPr id="14343" name="Text Placeholder 19"/>
          <p:cNvSpPr>
            <a:spLocks noGrp="1"/>
          </p:cNvSpPr>
          <p:nvPr>
            <p:ph idx="1"/>
          </p:nvPr>
        </p:nvSpPr>
        <p:spPr>
          <a:prstGeom prst="rect">
            <a:avLst/>
          </a:prstGeom>
        </p:spPr>
        <p:txBody>
          <a:bodyPr/>
          <a:lstStyle/>
          <a:p>
            <a:pPr>
              <a:buSzPts val="1800"/>
              <a:buFont typeface="Calibri" pitchFamily="34" charset="0"/>
              <a:buChar char="•"/>
            </a:pPr>
            <a:r>
              <a:rPr lang="en-US" sz="2000" dirty="0" smtClean="0">
                <a:solidFill>
                  <a:srgbClr val="000000"/>
                </a:solidFill>
              </a:rPr>
              <a:t>In FY 2010-11, India added over 2300 MW of new capacity to emerge as world’s 3</a:t>
            </a:r>
            <a:r>
              <a:rPr lang="en-US" sz="2000" baseline="30000" dirty="0" smtClean="0">
                <a:solidFill>
                  <a:srgbClr val="000000"/>
                </a:solidFill>
              </a:rPr>
              <a:t>rd</a:t>
            </a:r>
            <a:r>
              <a:rPr lang="en-US" sz="2000" dirty="0" smtClean="0">
                <a:solidFill>
                  <a:srgbClr val="000000"/>
                </a:solidFill>
              </a:rPr>
              <a:t> largest market, behind China and USA</a:t>
            </a:r>
          </a:p>
          <a:p>
            <a:pPr>
              <a:buSzPts val="1800"/>
              <a:buFont typeface="Calibri" pitchFamily="34" charset="0"/>
              <a:buChar char="•"/>
            </a:pPr>
            <a:r>
              <a:rPr lang="en-US" sz="2000" dirty="0" smtClean="0">
                <a:solidFill>
                  <a:srgbClr val="000000"/>
                </a:solidFill>
              </a:rPr>
              <a:t>Cumulatively, India is 5th biggest market in the world</a:t>
            </a:r>
          </a:p>
          <a:p>
            <a:pPr>
              <a:buSzPts val="1800"/>
              <a:buFont typeface="Calibri" pitchFamily="34" charset="0"/>
              <a:buChar char="•"/>
            </a:pPr>
            <a:r>
              <a:rPr lang="en-US" dirty="0" smtClean="0">
                <a:solidFill>
                  <a:srgbClr val="000000"/>
                </a:solidFill>
              </a:rPr>
              <a:t>Market grew almost three fold in size over the last 6 years </a:t>
            </a:r>
          </a:p>
        </p:txBody>
      </p:sp>
      <p:sp>
        <p:nvSpPr>
          <p:cNvPr id="14345" name="TextBox 14"/>
          <p:cNvSpPr txBox="1">
            <a:spLocks noChangeArrowheads="1"/>
          </p:cNvSpPr>
          <p:nvPr/>
        </p:nvSpPr>
        <p:spPr bwMode="auto">
          <a:xfrm>
            <a:off x="6400800" y="5334000"/>
            <a:ext cx="1752600" cy="707886"/>
          </a:xfrm>
          <a:prstGeom prst="rect">
            <a:avLst/>
          </a:prstGeom>
          <a:noFill/>
          <a:ln w="9525">
            <a:noFill/>
            <a:miter lim="800000"/>
            <a:headEnd/>
            <a:tailEnd/>
          </a:ln>
        </p:spPr>
        <p:txBody>
          <a:bodyPr wrap="square">
            <a:spAutoFit/>
          </a:bodyPr>
          <a:lstStyle/>
          <a:p>
            <a:pPr algn="ctr"/>
            <a:r>
              <a:rPr lang="en-US" b="1" dirty="0" smtClean="0">
                <a:solidFill>
                  <a:srgbClr val="FF0000"/>
                </a:solidFill>
              </a:rPr>
              <a:t>Dec 2011</a:t>
            </a:r>
            <a:endParaRPr lang="en-US" b="1" dirty="0">
              <a:solidFill>
                <a:srgbClr val="FF0000"/>
              </a:solidFill>
            </a:endParaRPr>
          </a:p>
          <a:p>
            <a:pPr algn="ctr"/>
            <a:r>
              <a:rPr lang="en-US" b="1" dirty="0" smtClean="0">
                <a:solidFill>
                  <a:srgbClr val="FF0000"/>
                </a:solidFill>
              </a:rPr>
              <a:t>16000</a:t>
            </a:r>
            <a:r>
              <a:rPr lang="en-US" b="1" dirty="0">
                <a:solidFill>
                  <a:srgbClr val="FF0000"/>
                </a:solidFill>
              </a:rPr>
              <a:t>+ MW</a:t>
            </a:r>
          </a:p>
        </p:txBody>
      </p:sp>
      <p:sp>
        <p:nvSpPr>
          <p:cNvPr id="11" name="Chevron 10"/>
          <p:cNvSpPr/>
          <p:nvPr/>
        </p:nvSpPr>
        <p:spPr bwMode="auto">
          <a:xfrm rot="20805554">
            <a:off x="2332038" y="3965677"/>
            <a:ext cx="2330450" cy="779463"/>
          </a:xfrm>
          <a:prstGeom prst="chevron">
            <a:avLst>
              <a:gd name="adj" fmla="val 32773"/>
            </a:avLst>
          </a:prstGeom>
          <a:solidFill>
            <a:srgbClr val="92D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rPr>
              <a:t>New Policy Initiatives like GBI, REC, RPO &amp; CERC Tariff Reforms</a:t>
            </a:r>
          </a:p>
        </p:txBody>
      </p:sp>
      <p:sp>
        <p:nvSpPr>
          <p:cNvPr id="12" name="Chevron 11"/>
          <p:cNvSpPr/>
          <p:nvPr/>
        </p:nvSpPr>
        <p:spPr bwMode="auto">
          <a:xfrm rot="20805554">
            <a:off x="200025" y="4449865"/>
            <a:ext cx="2335213" cy="779462"/>
          </a:xfrm>
          <a:prstGeom prst="chevron">
            <a:avLst>
              <a:gd name="adj" fmla="val 34208"/>
            </a:avLst>
          </a:prstGeom>
          <a:solidFill>
            <a:srgbClr val="92D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rPr>
              <a:t>Rising Power Demand &amp; Need for Mitigation of Climate Change</a:t>
            </a:r>
          </a:p>
        </p:txBody>
      </p:sp>
      <p:sp>
        <p:nvSpPr>
          <p:cNvPr id="13" name="Chevron 12"/>
          <p:cNvSpPr/>
          <p:nvPr/>
        </p:nvSpPr>
        <p:spPr bwMode="auto">
          <a:xfrm rot="20805554">
            <a:off x="4402138" y="3506890"/>
            <a:ext cx="1935162" cy="779462"/>
          </a:xfrm>
          <a:prstGeom prst="chevron">
            <a:avLst>
              <a:gd name="adj" fmla="val 33563"/>
            </a:avLst>
          </a:prstGeom>
          <a:solidFill>
            <a:srgbClr val="92D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rPr>
              <a:t>Large scale development by  IPP players</a:t>
            </a:r>
          </a:p>
        </p:txBody>
      </p:sp>
      <p:sp>
        <p:nvSpPr>
          <p:cNvPr id="14349" name="TextBox 13"/>
          <p:cNvSpPr txBox="1">
            <a:spLocks noChangeArrowheads="1"/>
          </p:cNvSpPr>
          <p:nvPr/>
        </p:nvSpPr>
        <p:spPr bwMode="auto">
          <a:xfrm rot="-742881">
            <a:off x="48510" y="3630099"/>
            <a:ext cx="5791200" cy="369887"/>
          </a:xfrm>
          <a:prstGeom prst="rect">
            <a:avLst/>
          </a:prstGeom>
          <a:noFill/>
          <a:ln w="9525">
            <a:noFill/>
            <a:miter lim="800000"/>
            <a:headEnd/>
            <a:tailEnd/>
          </a:ln>
        </p:spPr>
        <p:txBody>
          <a:bodyPr>
            <a:spAutoFit/>
          </a:bodyPr>
          <a:lstStyle/>
          <a:p>
            <a:pPr marL="90488" indent="-90488"/>
            <a:r>
              <a:rPr lang="en-US" b="1" dirty="0"/>
              <a:t>Future drivers for market acceleration in India</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li22OFpL9UOk5W1_a.PLq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1W9inmJWFUqM6DOyf6pgz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5JUuotndnE2LRatMQQ1Q9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oFkYvf.DN0yR4JHh1QTkp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8_mCdkQRxkeb_iuNdc2RR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yYFQskrBkqlSN.3RB_P8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BAQ54fspqUKqrCIsGG.eZ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3pyftxEIpEmAh1.517u8_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GnqmIwHqiECWDckd3yWIh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EqEwdKbGokWcA4GaKT_nL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I8L7o4wW5UuU.tqN3RXmt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li22OFpL9UOk5W1_a.PLq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GppArRldN0ujNYfQGqsF2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ntjB3g5Rr0qClMp8t4hz.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wg8iINtoyUKnS6DmkcvNC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EoH72EE_wkWCCmfdd2bwP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m7LXOWTfp02R068Jhg13d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NdYDJ33vh0OFWyCVhFzwM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IPrK0xvtX0ekiafZlck2u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i2PtBYAkfEaK9EGMZzRDu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YwjLGvqDK0eNYZ2MWCjv_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IPrK0xvtX0ekiafZlck2u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KY1J6YSZLkeD6Ipjg7M8Z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EoH72EE_wkWCCmfdd2bwP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IPrK0xvtX0ekiafZlck2u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EoH72EE_wkWCCmfdd2bwP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IPrK0xvtX0ekiafZlck2u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EoH72EE_wkWCCmfdd2bwP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IPrK0xvtX0ekiafZlck2u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EoH72EE_wkWCCmfdd2bwP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jm_L7DcaPEGmK5zXU.Dlv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0Ea9OTmEgk.bgtPjNFcBc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MKaGxm_KX0O.SwRaWoyJW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Ot9ESYZQykaayMECtdbOG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QATqMSR7P0qKqHQJgtc7R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Z4ynwG5cRUaTiVzEc.Nkn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fJaVbQGO20CvhVBJenQrD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40v4OMKOYUeaSlrOxG7Kg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eOataEjRyk28qtQNXJNh.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4YjmiFERqUane1VKZmHZY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c3VnEyhqAUW2XgzyKoSJd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mnS7h.1E7UOu9HKFtOMWM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9y5QbjnzeU.9GXWAr2_Jd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PcCIiLNumk2aw_uaehl.g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Ot9ESYZQykaayMECtdbOG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AWDdG4q_HE.kwyd84Pl5g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XZqO7tgi3UehSb00qrDll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G3l65whFvE6zDGTluQi_J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mGPWb3icgk6_aRx1T9cY.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CJPmtXj_MEO2YctzvdNgW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Qdoi96WJyE2AOSzGpSxxs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DN.EXj6vAUCJpqBT4Js9p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tD8INX4uZU6Zhuyx0xd2X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G4z_zl46U06nVxuxcYizJ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rabXlxCTTE.mQxya.T3re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Ot9ESYZQykaayMECtdbOG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If7_61bi7EuJyl3GWuYm.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lCNeN7de4EO5kEMZVAJwD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bfIliaOHE0O9LPjWXnWzP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8GeE2LsMUUuV73mq8tdUr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BPjc_cvqH0GKYSyz664Br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AL7Q7CVw5EGF5EOht4jmU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fKHAl7MaukuGy2houRCpT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aRdeNohfAUC1vpa3hCyj.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gBamlsUjYkG_ItaeTDn2q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jOtb_l_Q70.oKAdG7YD7E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Ot9ESYZQykaayMECtdbOG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NsM7rNDOPU.anT49Pq_dU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jAp8nLrEJ02Aop8jSmhK1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bvTqLuzhtk6Cf.Dcsbv1L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PS0M6.3R80yOQgpfPx5KO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1Z5t4Rp5hkygL.Ar43ZMt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o7SaYtgXPk.ncr8E4Ou9c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PS0M6.3R80yOQgpfPx5KO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Oy5jJ.zz5U2DrAj1VB_vy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CRzXLqRevUiNW7KJa9sOM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CtmRAhK8b0eL_2h6eXq_B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Ot9ESYZQykaayMECtdbOG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Oy5jJ.zz5U2DrAj1VB_vy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CRzXLqRevUiNW7KJa9sOM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I_mMJIm07kuWJ3xvAJ70m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I_mMJIm07kuWJ3xvAJ70m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CtmRAhK8b0eL_2h6eXq_B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Ot9ESYZQykaayMECtdbOGg"/>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3763</TotalTime>
  <Words>5197</Words>
  <Application>Microsoft Office PowerPoint</Application>
  <PresentationFormat>On-screen Show (4:3)</PresentationFormat>
  <Paragraphs>1188</Paragraphs>
  <Slides>58</Slides>
  <Notes>29</Notes>
  <HiddenSlides>0</HiddenSlides>
  <MMClips>0</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58</vt:i4>
      </vt:variant>
    </vt:vector>
  </HeadingPairs>
  <TitlesOfParts>
    <vt:vector size="64" baseType="lpstr">
      <vt:lpstr>Default Design</vt:lpstr>
      <vt:lpstr>Microsoft Office Excel 97-2003 Worksheet</vt:lpstr>
      <vt:lpstr>think-cell Slide</vt:lpstr>
      <vt:lpstr>Bitmap Image</vt:lpstr>
      <vt:lpstr>Photo Editor Photo</vt:lpstr>
      <vt:lpstr>Worksheet</vt:lpstr>
      <vt:lpstr>Slide 1</vt:lpstr>
      <vt:lpstr>Agenda</vt:lpstr>
      <vt:lpstr>Renewable energy is gaining momentum</vt:lpstr>
      <vt:lpstr>Why wind energy is most preferred?</vt:lpstr>
      <vt:lpstr>Wind Energy – Global Trend</vt:lpstr>
      <vt:lpstr>Drivers for wind energy in India </vt:lpstr>
      <vt:lpstr>Agenda</vt:lpstr>
      <vt:lpstr>Wind map of India</vt:lpstr>
      <vt:lpstr>Growth of wind energy market</vt:lpstr>
      <vt:lpstr>Growth momentum to continue</vt:lpstr>
      <vt:lpstr>Multiple business model options</vt:lpstr>
      <vt:lpstr>Measuring the future opportunity</vt:lpstr>
      <vt:lpstr>The investment imperatives</vt:lpstr>
      <vt:lpstr>Winds of change</vt:lpstr>
      <vt:lpstr>The GBI scheme</vt:lpstr>
      <vt:lpstr>The REC mechanism</vt:lpstr>
      <vt:lpstr>CERC guidelines on wind zone based tariff</vt:lpstr>
      <vt:lpstr>Schematic – Wind power wheeling</vt:lpstr>
      <vt:lpstr>Snapshot of state-wise policy framework</vt:lpstr>
      <vt:lpstr>Agenda</vt:lpstr>
      <vt:lpstr>Suzlon – vision and mission</vt:lpstr>
      <vt:lpstr>Suzlon group credential</vt:lpstr>
      <vt:lpstr>Group companies</vt:lpstr>
      <vt:lpstr>Complete solution capabilities</vt:lpstr>
      <vt:lpstr>Global research &amp; development facilities</vt:lpstr>
      <vt:lpstr>Group’s global manufacturing facilities</vt:lpstr>
      <vt:lpstr>Global footprint</vt:lpstr>
      <vt:lpstr>Relations with 10 of the world’s top 15  investors in wind energy sector</vt:lpstr>
      <vt:lpstr>Marquee global clientele</vt:lpstr>
      <vt:lpstr>Suzlon’s market leadership in India</vt:lpstr>
      <vt:lpstr>Leadership in key state markets</vt:lpstr>
      <vt:lpstr>Capabilities across wind energy value chain</vt:lpstr>
      <vt:lpstr>Business organized around needs of IPP</vt:lpstr>
      <vt:lpstr>Suzlon’s presence in India</vt:lpstr>
      <vt:lpstr>Suzlon’s key facilities in India</vt:lpstr>
      <vt:lpstr>Wind park development process</vt:lpstr>
      <vt:lpstr>Project execution &amp; asset management</vt:lpstr>
      <vt:lpstr>Comprehensive O&amp;M solution</vt:lpstr>
      <vt:lpstr>Key customers in India</vt:lpstr>
      <vt:lpstr>Value creation for customers</vt:lpstr>
      <vt:lpstr>Corporate Social Responsibility</vt:lpstr>
      <vt:lpstr>Agenda</vt:lpstr>
      <vt:lpstr>Slide 43</vt:lpstr>
      <vt:lpstr>S9X WTGs for harnessing low wind sites</vt:lpstr>
      <vt:lpstr>Slide 45</vt:lpstr>
      <vt:lpstr>Performance improvement</vt:lpstr>
      <vt:lpstr>Evolution from the proven S88 platform</vt:lpstr>
      <vt:lpstr>Optimized new blade profiles</vt:lpstr>
      <vt:lpstr>Higher hub height options</vt:lpstr>
      <vt:lpstr>The DFIG platform overview</vt:lpstr>
      <vt:lpstr>DFIG enabled variable speed operation</vt:lpstr>
      <vt:lpstr>DFIG - the proven technology</vt:lpstr>
      <vt:lpstr>Safe &amp; efficient nacelle design –  onboard crane</vt:lpstr>
      <vt:lpstr>Safe &amp; efficient nacelle design –  rotor lock system</vt:lpstr>
      <vt:lpstr>State-of-the-art automation &amp; SCADA</vt:lpstr>
      <vt:lpstr>Slide 56</vt:lpstr>
      <vt:lpstr>Slide 57</vt:lpstr>
      <vt:lpstr>Slide 58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SUZLON Corp|Com  Credentials </dc:title>
  <dc:creator>skumargaurav</dc:creator>
  <cp:lastModifiedBy>sshirwal</cp:lastModifiedBy>
  <cp:revision>357</cp:revision>
  <dcterms:created xsi:type="dcterms:W3CDTF">2007-12-07T07:33:32Z</dcterms:created>
  <dcterms:modified xsi:type="dcterms:W3CDTF">2012-02-27T10:36:57Z</dcterms:modified>
</cp:coreProperties>
</file>